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50" r:id="rId4"/>
    <p:sldMasterId id="2147483660" r:id="rId5"/>
    <p:sldMasterId id="2147483662" r:id="rId6"/>
    <p:sldMasterId id="2147483667" r:id="rId7"/>
    <p:sldMasterId id="2147483669" r:id="rId8"/>
    <p:sldMasterId id="2147483675" r:id="rId9"/>
  </p:sldMasterIdLst>
  <p:notesMasterIdLst>
    <p:notesMasterId r:id="rId119"/>
  </p:notesMasterIdLst>
  <p:handoutMasterIdLst>
    <p:handoutMasterId r:id="rId120"/>
  </p:handoutMasterIdLst>
  <p:sldIdLst>
    <p:sldId id="256" r:id="rId10"/>
    <p:sldId id="267" r:id="rId11"/>
    <p:sldId id="277" r:id="rId12"/>
    <p:sldId id="278" r:id="rId13"/>
    <p:sldId id="283" r:id="rId14"/>
    <p:sldId id="279" r:id="rId15"/>
    <p:sldId id="284" r:id="rId16"/>
    <p:sldId id="280" r:id="rId17"/>
    <p:sldId id="285" r:id="rId18"/>
    <p:sldId id="269" r:id="rId19"/>
    <p:sldId id="270" r:id="rId20"/>
    <p:sldId id="271" r:id="rId21"/>
    <p:sldId id="272" r:id="rId22"/>
    <p:sldId id="273" r:id="rId23"/>
    <p:sldId id="274" r:id="rId24"/>
    <p:sldId id="275" r:id="rId25"/>
    <p:sldId id="276" r:id="rId26"/>
    <p:sldId id="288" r:id="rId27"/>
    <p:sldId id="287" r:id="rId28"/>
    <p:sldId id="290" r:id="rId29"/>
    <p:sldId id="291" r:id="rId30"/>
    <p:sldId id="292" r:id="rId31"/>
    <p:sldId id="293" r:id="rId32"/>
    <p:sldId id="329" r:id="rId33"/>
    <p:sldId id="294" r:id="rId34"/>
    <p:sldId id="282"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6" r:id="rId55"/>
    <p:sldId id="330"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31" r:id="rId69"/>
    <p:sldId id="332" r:id="rId70"/>
    <p:sldId id="335" r:id="rId71"/>
    <p:sldId id="333" r:id="rId72"/>
    <p:sldId id="334" r:id="rId73"/>
    <p:sldId id="336" r:id="rId74"/>
    <p:sldId id="337" r:id="rId75"/>
    <p:sldId id="338" r:id="rId76"/>
    <p:sldId id="378" r:id="rId77"/>
    <p:sldId id="339" r:id="rId78"/>
    <p:sldId id="340" r:id="rId79"/>
    <p:sldId id="346" r:id="rId80"/>
    <p:sldId id="341" r:id="rId81"/>
    <p:sldId id="342" r:id="rId82"/>
    <p:sldId id="343" r:id="rId83"/>
    <p:sldId id="344" r:id="rId84"/>
    <p:sldId id="347" r:id="rId85"/>
    <p:sldId id="348" r:id="rId86"/>
    <p:sldId id="349" r:id="rId87"/>
    <p:sldId id="350" r:id="rId88"/>
    <p:sldId id="351" r:id="rId89"/>
    <p:sldId id="352" r:id="rId90"/>
    <p:sldId id="353" r:id="rId91"/>
    <p:sldId id="354" r:id="rId92"/>
    <p:sldId id="355" r:id="rId93"/>
    <p:sldId id="358" r:id="rId94"/>
    <p:sldId id="356" r:id="rId95"/>
    <p:sldId id="357" r:id="rId96"/>
    <p:sldId id="345" r:id="rId97"/>
    <p:sldId id="359" r:id="rId98"/>
    <p:sldId id="360" r:id="rId99"/>
    <p:sldId id="361" r:id="rId100"/>
    <p:sldId id="362" r:id="rId101"/>
    <p:sldId id="372" r:id="rId102"/>
    <p:sldId id="364" r:id="rId103"/>
    <p:sldId id="365" r:id="rId104"/>
    <p:sldId id="366" r:id="rId105"/>
    <p:sldId id="373" r:id="rId106"/>
    <p:sldId id="367" r:id="rId107"/>
    <p:sldId id="368" r:id="rId108"/>
    <p:sldId id="374" r:id="rId109"/>
    <p:sldId id="379" r:id="rId110"/>
    <p:sldId id="369" r:id="rId111"/>
    <p:sldId id="370" r:id="rId112"/>
    <p:sldId id="371" r:id="rId113"/>
    <p:sldId id="363" r:id="rId114"/>
    <p:sldId id="375" r:id="rId115"/>
    <p:sldId id="257" r:id="rId116"/>
    <p:sldId id="266" r:id="rId117"/>
    <p:sldId id="263" r:id="rId1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6" orient="horz" pos="2935" userDrawn="1">
          <p15:clr>
            <a:srgbClr val="A4A3A4"/>
          </p15:clr>
        </p15:guide>
        <p15:guide id="7" orient="horz" pos="577" userDrawn="1">
          <p15:clr>
            <a:srgbClr val="A4A3A4"/>
          </p15:clr>
        </p15:guide>
        <p15:guide id="8" orient="horz" pos="169" userDrawn="1">
          <p15:clr>
            <a:srgbClr val="A4A3A4"/>
          </p15:clr>
        </p15:guide>
        <p15:guide id="9" orient="horz" pos="667" userDrawn="1">
          <p15:clr>
            <a:srgbClr val="A4A3A4"/>
          </p15:clr>
        </p15:guide>
        <p15:guide id="10" pos="249" userDrawn="1">
          <p15:clr>
            <a:srgbClr val="A4A3A4"/>
          </p15:clr>
        </p15:guide>
        <p15:guide id="11" pos="551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142"/>
    <a:srgbClr val="EDF2F5"/>
    <a:srgbClr val="4D57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6" autoAdjust="0"/>
    <p:restoredTop sz="95388" autoAdjust="0"/>
  </p:normalViewPr>
  <p:slideViewPr>
    <p:cSldViewPr snapToGrid="0">
      <p:cViewPr varScale="1">
        <p:scale>
          <a:sx n="111" d="100"/>
          <a:sy n="111" d="100"/>
        </p:scale>
        <p:origin x="461" y="67"/>
      </p:cViewPr>
      <p:guideLst>
        <p:guide orient="horz" pos="1620"/>
        <p:guide pos="2880"/>
        <p:guide orient="horz" pos="2935"/>
        <p:guide orient="horz" pos="577"/>
        <p:guide orient="horz" pos="169"/>
        <p:guide orient="horz" pos="667"/>
        <p:guide pos="249"/>
        <p:guide pos="5511"/>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235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13" Type="http://schemas.openxmlformats.org/officeDocument/2006/relationships/slide" Target="slides/slide104.xml"/><Relationship Id="rId118" Type="http://schemas.openxmlformats.org/officeDocument/2006/relationships/slide" Target="slides/slide109.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notesMaster" Target="notesMasters/notes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handoutMaster" Target="handoutMasters/handoutMaster1.xml"/><Relationship Id="rId125"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Sheet1!$F$3</c:f>
              <c:strCache>
                <c:ptCount val="1"/>
                <c:pt idx="0">
                  <c:v>Savings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C54-4292-A14C-DFE8912430F0}"/>
              </c:ext>
            </c:extLst>
          </c:dPt>
          <c:dPt>
            <c:idx val="1"/>
            <c:bubble3D val="0"/>
            <c:spPr>
              <a:solidFill>
                <a:schemeClr val="accent2"/>
              </a:solidFill>
              <a:ln w="19050">
                <a:noFill/>
              </a:ln>
              <a:effectLst/>
            </c:spPr>
            <c:extLst>
              <c:ext xmlns:c16="http://schemas.microsoft.com/office/drawing/2014/chart" uri="{C3380CC4-5D6E-409C-BE32-E72D297353CC}">
                <c16:uniqueId val="{00000003-FC54-4292-A14C-DFE8912430F0}"/>
              </c:ext>
            </c:extLst>
          </c:dPt>
          <c:dPt>
            <c:idx val="2"/>
            <c:bubble3D val="0"/>
            <c:spPr>
              <a:solidFill>
                <a:schemeClr val="accent3"/>
              </a:solidFill>
              <a:ln w="19050">
                <a:noFill/>
              </a:ln>
              <a:effectLst/>
            </c:spPr>
            <c:extLst>
              <c:ext xmlns:c16="http://schemas.microsoft.com/office/drawing/2014/chart" uri="{C3380CC4-5D6E-409C-BE32-E72D297353CC}">
                <c16:uniqueId val="{00000005-FC54-4292-A14C-DFE8912430F0}"/>
              </c:ext>
            </c:extLst>
          </c:dPt>
          <c:dPt>
            <c:idx val="3"/>
            <c:bubble3D val="0"/>
            <c:spPr>
              <a:solidFill>
                <a:schemeClr val="accent6"/>
              </a:solidFill>
              <a:ln w="19050">
                <a:noFill/>
              </a:ln>
              <a:effectLst/>
            </c:spPr>
            <c:extLst>
              <c:ext xmlns:c16="http://schemas.microsoft.com/office/drawing/2014/chart" uri="{C3380CC4-5D6E-409C-BE32-E72D297353CC}">
                <c16:uniqueId val="{00000007-FC54-4292-A14C-DFE8912430F0}"/>
              </c:ext>
            </c:extLst>
          </c:dPt>
          <c:dPt>
            <c:idx val="4"/>
            <c:bubble3D val="0"/>
            <c:spPr>
              <a:solidFill>
                <a:schemeClr val="tx1"/>
              </a:solidFill>
              <a:ln w="19050">
                <a:noFill/>
              </a:ln>
              <a:effectLst/>
            </c:spPr>
            <c:extLst>
              <c:ext xmlns:c16="http://schemas.microsoft.com/office/drawing/2014/chart" uri="{C3380CC4-5D6E-409C-BE32-E72D297353CC}">
                <c16:uniqueId val="{00000009-FC54-4292-A14C-DFE8912430F0}"/>
              </c:ext>
            </c:extLst>
          </c:dPt>
          <c:cat>
            <c:strRef>
              <c:f>Sheet1!$E$4:$E$8</c:f>
              <c:strCache>
                <c:ptCount val="5"/>
                <c:pt idx="0">
                  <c:v>CAPEX (HW)</c:v>
                </c:pt>
                <c:pt idx="1">
                  <c:v>Energy</c:v>
                </c:pt>
                <c:pt idx="2">
                  <c:v>Backhaul TRS</c:v>
                </c:pt>
                <c:pt idx="3">
                  <c:v>Work</c:v>
                </c:pt>
                <c:pt idx="4">
                  <c:v>Site cost</c:v>
                </c:pt>
              </c:strCache>
            </c:strRef>
          </c:cat>
          <c:val>
            <c:numRef>
              <c:f>Sheet1!$F$4:$F$8</c:f>
              <c:numCache>
                <c:formatCode>General</c:formatCode>
                <c:ptCount val="5"/>
                <c:pt idx="0">
                  <c:v>5000</c:v>
                </c:pt>
                <c:pt idx="1">
                  <c:v>2700</c:v>
                </c:pt>
                <c:pt idx="2">
                  <c:v>1000</c:v>
                </c:pt>
                <c:pt idx="3">
                  <c:v>700</c:v>
                </c:pt>
                <c:pt idx="4">
                  <c:v>12000</c:v>
                </c:pt>
              </c:numCache>
            </c:numRef>
          </c:val>
          <c:extLst>
            <c:ext xmlns:c16="http://schemas.microsoft.com/office/drawing/2014/chart" uri="{C3380CC4-5D6E-409C-BE32-E72D297353CC}">
              <c16:uniqueId val="{0000000A-FC54-4292-A14C-DFE8912430F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CBC8DA-DCD3-49DF-B416-FD8AC9845C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3A84EDA-90E9-4AEE-BCC5-87C498AAB3BC}">
      <dgm:prSet phldrT="[Text]" custT="1"/>
      <dgm:spPr>
        <a:xfrm>
          <a:off x="0" y="43189"/>
          <a:ext cx="8658432" cy="1075006"/>
        </a:xfrm>
        <a:prstGeom prst="roundRect">
          <a:avLst/>
        </a:prstGeom>
        <a:noFill/>
        <a:ln w="25400" cap="flat" cmpd="sng" algn="ctr">
          <a:solidFill>
            <a:srgbClr val="124191"/>
          </a:solidFill>
          <a:prstDash val="solid"/>
        </a:ln>
        <a:effectLst/>
      </dgm:spPr>
      <dgm:t>
        <a:bodyPr/>
        <a:lstStyle/>
        <a:p>
          <a:pPr>
            <a:buNone/>
          </a:pPr>
          <a:r>
            <a:rPr lang="en-US" sz="1600" b="1" dirty="0">
              <a:solidFill>
                <a:srgbClr val="124191"/>
              </a:solidFill>
              <a:latin typeface="Nokia Pure Text Light"/>
              <a:ea typeface="+mn-ea"/>
              <a:cs typeface="+mn-cs"/>
            </a:rPr>
            <a:t>850</a:t>
          </a:r>
        </a:p>
        <a:p>
          <a:pPr>
            <a:buNone/>
          </a:pPr>
          <a:endParaRPr lang="en-US" sz="1600" b="1" dirty="0">
            <a:solidFill>
              <a:srgbClr val="124191"/>
            </a:solidFill>
            <a:latin typeface="Nokia Pure Text Light"/>
            <a:ea typeface="+mn-ea"/>
            <a:cs typeface="+mn-cs"/>
          </a:endParaRPr>
        </a:p>
      </dgm:t>
    </dgm:pt>
    <dgm:pt modelId="{28EE2F6D-A672-43FD-B33B-519861491159}" type="parTrans" cxnId="{C498C328-54BF-4DAB-88A3-B95FB1C6338F}">
      <dgm:prSet/>
      <dgm:spPr/>
      <dgm:t>
        <a:bodyPr/>
        <a:lstStyle/>
        <a:p>
          <a:endParaRPr lang="en-US"/>
        </a:p>
      </dgm:t>
    </dgm:pt>
    <dgm:pt modelId="{B6576B1B-C6E5-4E3A-8B16-5DEE8D398CE3}" type="sibTrans" cxnId="{C498C328-54BF-4DAB-88A3-B95FB1C6338F}">
      <dgm:prSet/>
      <dgm:spPr/>
      <dgm:t>
        <a:bodyPr/>
        <a:lstStyle/>
        <a:p>
          <a:endParaRPr lang="en-US"/>
        </a:p>
      </dgm:t>
    </dgm:pt>
    <dgm:pt modelId="{C3DDA8EF-80CF-4408-8AAF-CE0E53DAB729}">
      <dgm:prSet phldrT="[Text]" custT="1"/>
      <dgm:spPr>
        <a:xfrm>
          <a:off x="0" y="2371132"/>
          <a:ext cx="8658432" cy="1459831"/>
        </a:xfrm>
        <a:prstGeom prst="roundRect">
          <a:avLst/>
        </a:prstGeom>
        <a:noFill/>
        <a:ln w="25400" cap="flat" cmpd="sng" algn="ctr">
          <a:solidFill>
            <a:srgbClr val="124191"/>
          </a:solidFill>
          <a:prstDash val="solid"/>
        </a:ln>
        <a:effectLst/>
      </dgm:spPr>
      <dgm:t>
        <a:bodyPr/>
        <a:lstStyle/>
        <a:p>
          <a:pPr>
            <a:buNone/>
          </a:pPr>
          <a:r>
            <a:rPr lang="en-US" sz="1600" b="1" dirty="0">
              <a:solidFill>
                <a:srgbClr val="124191"/>
              </a:solidFill>
              <a:latin typeface="Nokia Pure Text Light"/>
              <a:ea typeface="+mn-ea"/>
              <a:cs typeface="+mn-cs"/>
            </a:rPr>
            <a:t>1800</a:t>
          </a:r>
        </a:p>
        <a:p>
          <a:pPr>
            <a:buNone/>
          </a:pPr>
          <a:endParaRPr lang="en-US" sz="1600" b="1" dirty="0">
            <a:solidFill>
              <a:srgbClr val="124191"/>
            </a:solidFill>
            <a:latin typeface="Nokia Pure Text Light"/>
            <a:ea typeface="+mn-ea"/>
            <a:cs typeface="+mn-cs"/>
          </a:endParaRPr>
        </a:p>
      </dgm:t>
    </dgm:pt>
    <dgm:pt modelId="{DE03D215-AEC9-4BF8-B823-117380E8EFD4}" type="parTrans" cxnId="{994B6328-18C9-45DA-BF86-83B5B89E7E69}">
      <dgm:prSet/>
      <dgm:spPr/>
      <dgm:t>
        <a:bodyPr/>
        <a:lstStyle/>
        <a:p>
          <a:endParaRPr lang="en-US"/>
        </a:p>
      </dgm:t>
    </dgm:pt>
    <dgm:pt modelId="{4A7285C8-1F94-4296-A5B1-951D21339A65}" type="sibTrans" cxnId="{994B6328-18C9-45DA-BF86-83B5B89E7E69}">
      <dgm:prSet/>
      <dgm:spPr/>
      <dgm:t>
        <a:bodyPr/>
        <a:lstStyle/>
        <a:p>
          <a:endParaRPr lang="en-US"/>
        </a:p>
      </dgm:t>
    </dgm:pt>
    <dgm:pt modelId="{44C9BA5F-AA4F-4DB6-8D5A-C978D7D92EB3}" type="pres">
      <dgm:prSet presAssocID="{5CCBC8DA-DCD3-49DF-B416-FD8AC9845C67}" presName="linear" presStyleCnt="0">
        <dgm:presLayoutVars>
          <dgm:animLvl val="lvl"/>
          <dgm:resizeHandles val="exact"/>
        </dgm:presLayoutVars>
      </dgm:prSet>
      <dgm:spPr/>
    </dgm:pt>
    <dgm:pt modelId="{5FBE4C14-9074-40BE-8D14-FC2F3237970E}" type="pres">
      <dgm:prSet presAssocID="{73A84EDA-90E9-4AEE-BCC5-87C498AAB3BC}" presName="parentText" presStyleLbl="node1" presStyleIdx="0" presStyleCnt="2" custScaleY="88347" custLinFactY="-35283" custLinFactNeighborY="-100000">
        <dgm:presLayoutVars>
          <dgm:chMax val="0"/>
          <dgm:bulletEnabled val="1"/>
        </dgm:presLayoutVars>
      </dgm:prSet>
      <dgm:spPr/>
    </dgm:pt>
    <dgm:pt modelId="{3B779446-19A9-456C-9D46-678E1EA4EB1D}" type="pres">
      <dgm:prSet presAssocID="{B6576B1B-C6E5-4E3A-8B16-5DEE8D398CE3}" presName="spacer" presStyleCnt="0"/>
      <dgm:spPr/>
    </dgm:pt>
    <dgm:pt modelId="{ECDF2DDE-9649-402B-BCE4-45EE2BDF3B53}" type="pres">
      <dgm:prSet presAssocID="{C3DDA8EF-80CF-4408-8AAF-CE0E53DAB729}" presName="parentText" presStyleLbl="node1" presStyleIdx="1" presStyleCnt="2" custScaleY="119973" custLinFactY="21533" custLinFactNeighborX="694" custLinFactNeighborY="100000">
        <dgm:presLayoutVars>
          <dgm:chMax val="0"/>
          <dgm:bulletEnabled val="1"/>
        </dgm:presLayoutVars>
      </dgm:prSet>
      <dgm:spPr/>
    </dgm:pt>
  </dgm:ptLst>
  <dgm:cxnLst>
    <dgm:cxn modelId="{272E1C1D-30DB-49DE-8306-DFC4C3009C41}" type="presOf" srcId="{73A84EDA-90E9-4AEE-BCC5-87C498AAB3BC}" destId="{5FBE4C14-9074-40BE-8D14-FC2F3237970E}" srcOrd="0" destOrd="0" presId="urn:microsoft.com/office/officeart/2005/8/layout/vList2"/>
    <dgm:cxn modelId="{994B6328-18C9-45DA-BF86-83B5B89E7E69}" srcId="{5CCBC8DA-DCD3-49DF-B416-FD8AC9845C67}" destId="{C3DDA8EF-80CF-4408-8AAF-CE0E53DAB729}" srcOrd="1" destOrd="0" parTransId="{DE03D215-AEC9-4BF8-B823-117380E8EFD4}" sibTransId="{4A7285C8-1F94-4296-A5B1-951D21339A65}"/>
    <dgm:cxn modelId="{C498C328-54BF-4DAB-88A3-B95FB1C6338F}" srcId="{5CCBC8DA-DCD3-49DF-B416-FD8AC9845C67}" destId="{73A84EDA-90E9-4AEE-BCC5-87C498AAB3BC}" srcOrd="0" destOrd="0" parTransId="{28EE2F6D-A672-43FD-B33B-519861491159}" sibTransId="{B6576B1B-C6E5-4E3A-8B16-5DEE8D398CE3}"/>
    <dgm:cxn modelId="{6A18BC31-0095-4246-B5CC-DCA6780BD9EC}" type="presOf" srcId="{C3DDA8EF-80CF-4408-8AAF-CE0E53DAB729}" destId="{ECDF2DDE-9649-402B-BCE4-45EE2BDF3B53}" srcOrd="0" destOrd="0" presId="urn:microsoft.com/office/officeart/2005/8/layout/vList2"/>
    <dgm:cxn modelId="{BE8368D6-241A-4502-853B-E5EFBE690741}" type="presOf" srcId="{5CCBC8DA-DCD3-49DF-B416-FD8AC9845C67}" destId="{44C9BA5F-AA4F-4DB6-8D5A-C978D7D92EB3}" srcOrd="0" destOrd="0" presId="urn:microsoft.com/office/officeart/2005/8/layout/vList2"/>
    <dgm:cxn modelId="{00A05E11-E772-4C77-BE07-0BC93E28AC3B}" type="presParOf" srcId="{44C9BA5F-AA4F-4DB6-8D5A-C978D7D92EB3}" destId="{5FBE4C14-9074-40BE-8D14-FC2F3237970E}" srcOrd="0" destOrd="0" presId="urn:microsoft.com/office/officeart/2005/8/layout/vList2"/>
    <dgm:cxn modelId="{9944C9F5-A16D-4176-B8F0-99B702F80C67}" type="presParOf" srcId="{44C9BA5F-AA4F-4DB6-8D5A-C978D7D92EB3}" destId="{3B779446-19A9-456C-9D46-678E1EA4EB1D}" srcOrd="1" destOrd="0" presId="urn:microsoft.com/office/officeart/2005/8/layout/vList2"/>
    <dgm:cxn modelId="{951EE295-B0ED-4EDB-BDE5-24F7DA07C191}" type="presParOf" srcId="{44C9BA5F-AA4F-4DB6-8D5A-C978D7D92EB3}" destId="{ECDF2DDE-9649-402B-BCE4-45EE2BDF3B5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CBC8DA-DCD3-49DF-B416-FD8AC9845C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3A84EDA-90E9-4AEE-BCC5-87C498AAB3BC}">
      <dgm:prSet phldrT="[Text]" custT="1"/>
      <dgm:spPr>
        <a:xfrm>
          <a:off x="0" y="162188"/>
          <a:ext cx="8658432" cy="1111790"/>
        </a:xfrm>
        <a:prstGeom prst="roundRect">
          <a:avLst/>
        </a:prstGeom>
        <a:noFill/>
        <a:ln w="25400" cap="flat" cmpd="sng" algn="ctr">
          <a:solidFill>
            <a:srgbClr val="124191"/>
          </a:solidFill>
          <a:prstDash val="solid"/>
        </a:ln>
        <a:effectLst/>
      </dgm:spPr>
      <dgm:t>
        <a:bodyPr/>
        <a:lstStyle/>
        <a:p>
          <a:pPr>
            <a:buNone/>
          </a:pPr>
          <a:r>
            <a:rPr lang="en-US" sz="1600" b="1" dirty="0">
              <a:solidFill>
                <a:srgbClr val="124191"/>
              </a:solidFill>
              <a:latin typeface="Nokia Pure Text Light"/>
              <a:ea typeface="+mn-ea"/>
              <a:cs typeface="+mn-cs"/>
            </a:rPr>
            <a:t>1900</a:t>
          </a:r>
        </a:p>
        <a:p>
          <a:pPr>
            <a:buNone/>
          </a:pPr>
          <a:endParaRPr lang="en-US" sz="1600" b="1" dirty="0">
            <a:solidFill>
              <a:srgbClr val="124191"/>
            </a:solidFill>
            <a:latin typeface="Nokia Pure Text Light"/>
            <a:ea typeface="+mn-ea"/>
            <a:cs typeface="+mn-cs"/>
          </a:endParaRPr>
        </a:p>
      </dgm:t>
    </dgm:pt>
    <dgm:pt modelId="{28EE2F6D-A672-43FD-B33B-519861491159}" type="parTrans" cxnId="{C498C328-54BF-4DAB-88A3-B95FB1C6338F}">
      <dgm:prSet/>
      <dgm:spPr/>
      <dgm:t>
        <a:bodyPr/>
        <a:lstStyle/>
        <a:p>
          <a:endParaRPr lang="en-US"/>
        </a:p>
      </dgm:t>
    </dgm:pt>
    <dgm:pt modelId="{B6576B1B-C6E5-4E3A-8B16-5DEE8D398CE3}" type="sibTrans" cxnId="{C498C328-54BF-4DAB-88A3-B95FB1C6338F}">
      <dgm:prSet/>
      <dgm:spPr/>
      <dgm:t>
        <a:bodyPr/>
        <a:lstStyle/>
        <a:p>
          <a:endParaRPr lang="en-US"/>
        </a:p>
      </dgm:t>
    </dgm:pt>
    <dgm:pt modelId="{820E6146-7AB7-48D7-AB38-9413BAB8E5DD}">
      <dgm:prSet phldrT="[Text]" custT="1"/>
      <dgm:spPr>
        <a:xfrm>
          <a:off x="0" y="1334108"/>
          <a:ext cx="8658432" cy="1207199"/>
        </a:xfrm>
        <a:prstGeom prst="roundRect">
          <a:avLst/>
        </a:prstGeom>
        <a:noFill/>
        <a:ln w="25400" cap="flat" cmpd="sng" algn="ctr">
          <a:solidFill>
            <a:srgbClr val="124191"/>
          </a:solidFill>
          <a:prstDash val="solid"/>
        </a:ln>
        <a:effectLst/>
      </dgm:spPr>
      <dgm:t>
        <a:bodyPr/>
        <a:lstStyle/>
        <a:p>
          <a:pPr>
            <a:buNone/>
          </a:pPr>
          <a:r>
            <a:rPr lang="en-US" sz="1600" b="1" dirty="0">
              <a:solidFill>
                <a:srgbClr val="124191"/>
              </a:solidFill>
              <a:latin typeface="Nokia Pure Text Light"/>
              <a:ea typeface="+mn-ea"/>
              <a:cs typeface="+mn-cs"/>
            </a:rPr>
            <a:t>2100</a:t>
          </a:r>
        </a:p>
        <a:p>
          <a:pPr>
            <a:buNone/>
          </a:pPr>
          <a:endParaRPr lang="en-US" sz="1600" b="1" dirty="0">
            <a:solidFill>
              <a:srgbClr val="124191"/>
            </a:solidFill>
            <a:latin typeface="Nokia Pure Text Light"/>
            <a:ea typeface="+mn-ea"/>
            <a:cs typeface="+mn-cs"/>
          </a:endParaRPr>
        </a:p>
      </dgm:t>
    </dgm:pt>
    <dgm:pt modelId="{688BDB0D-7416-41A1-B373-4DB1344D44B9}" type="parTrans" cxnId="{8399679A-E6E5-45D1-A62A-958E14704C20}">
      <dgm:prSet/>
      <dgm:spPr/>
      <dgm:t>
        <a:bodyPr/>
        <a:lstStyle/>
        <a:p>
          <a:endParaRPr lang="en-US"/>
        </a:p>
      </dgm:t>
    </dgm:pt>
    <dgm:pt modelId="{583BC61E-3212-4D24-8CF2-17F4B0BE5BBF}" type="sibTrans" cxnId="{8399679A-E6E5-45D1-A62A-958E14704C20}">
      <dgm:prSet/>
      <dgm:spPr/>
      <dgm:t>
        <a:bodyPr/>
        <a:lstStyle/>
        <a:p>
          <a:endParaRPr lang="en-US"/>
        </a:p>
      </dgm:t>
    </dgm:pt>
    <dgm:pt modelId="{44C9BA5F-AA4F-4DB6-8D5A-C978D7D92EB3}" type="pres">
      <dgm:prSet presAssocID="{5CCBC8DA-DCD3-49DF-B416-FD8AC9845C67}" presName="linear" presStyleCnt="0">
        <dgm:presLayoutVars>
          <dgm:animLvl val="lvl"/>
          <dgm:resizeHandles val="exact"/>
        </dgm:presLayoutVars>
      </dgm:prSet>
      <dgm:spPr/>
    </dgm:pt>
    <dgm:pt modelId="{5FBE4C14-9074-40BE-8D14-FC2F3237970E}" type="pres">
      <dgm:prSet presAssocID="{73A84EDA-90E9-4AEE-BCC5-87C498AAB3BC}" presName="parentText" presStyleLbl="node1" presStyleIdx="0" presStyleCnt="2" custScaleY="91370" custLinFactY="-36314" custLinFactNeighborY="-100000">
        <dgm:presLayoutVars>
          <dgm:chMax val="0"/>
          <dgm:bulletEnabled val="1"/>
        </dgm:presLayoutVars>
      </dgm:prSet>
      <dgm:spPr/>
    </dgm:pt>
    <dgm:pt modelId="{3B779446-19A9-456C-9D46-678E1EA4EB1D}" type="pres">
      <dgm:prSet presAssocID="{B6576B1B-C6E5-4E3A-8B16-5DEE8D398CE3}" presName="spacer" presStyleCnt="0"/>
      <dgm:spPr/>
    </dgm:pt>
    <dgm:pt modelId="{40A2CF67-C09A-487F-A8E3-0D3E44137914}" type="pres">
      <dgm:prSet presAssocID="{820E6146-7AB7-48D7-AB38-9413BAB8E5DD}" presName="parentText" presStyleLbl="node1" presStyleIdx="1" presStyleCnt="2" custScaleY="99211" custLinFactY="-46757" custLinFactNeighborY="-100000">
        <dgm:presLayoutVars>
          <dgm:chMax val="0"/>
          <dgm:bulletEnabled val="1"/>
        </dgm:presLayoutVars>
      </dgm:prSet>
      <dgm:spPr/>
    </dgm:pt>
  </dgm:ptLst>
  <dgm:cxnLst>
    <dgm:cxn modelId="{C498C328-54BF-4DAB-88A3-B95FB1C6338F}" srcId="{5CCBC8DA-DCD3-49DF-B416-FD8AC9845C67}" destId="{73A84EDA-90E9-4AEE-BCC5-87C498AAB3BC}" srcOrd="0" destOrd="0" parTransId="{28EE2F6D-A672-43FD-B33B-519861491159}" sibTransId="{B6576B1B-C6E5-4E3A-8B16-5DEE8D398CE3}"/>
    <dgm:cxn modelId="{C2460244-6A9B-4147-8C9B-48A50A7D5B9E}" type="presOf" srcId="{5CCBC8DA-DCD3-49DF-B416-FD8AC9845C67}" destId="{44C9BA5F-AA4F-4DB6-8D5A-C978D7D92EB3}" srcOrd="0" destOrd="0" presId="urn:microsoft.com/office/officeart/2005/8/layout/vList2"/>
    <dgm:cxn modelId="{8399679A-E6E5-45D1-A62A-958E14704C20}" srcId="{5CCBC8DA-DCD3-49DF-B416-FD8AC9845C67}" destId="{820E6146-7AB7-48D7-AB38-9413BAB8E5DD}" srcOrd="1" destOrd="0" parTransId="{688BDB0D-7416-41A1-B373-4DB1344D44B9}" sibTransId="{583BC61E-3212-4D24-8CF2-17F4B0BE5BBF}"/>
    <dgm:cxn modelId="{4C5FECD3-09D0-4532-892D-AEDC67C2FC4E}" type="presOf" srcId="{820E6146-7AB7-48D7-AB38-9413BAB8E5DD}" destId="{40A2CF67-C09A-487F-A8E3-0D3E44137914}" srcOrd="0" destOrd="0" presId="urn:microsoft.com/office/officeart/2005/8/layout/vList2"/>
    <dgm:cxn modelId="{F79C5ED6-538C-413F-9D11-3BCCB5B07710}" type="presOf" srcId="{73A84EDA-90E9-4AEE-BCC5-87C498AAB3BC}" destId="{5FBE4C14-9074-40BE-8D14-FC2F3237970E}" srcOrd="0" destOrd="0" presId="urn:microsoft.com/office/officeart/2005/8/layout/vList2"/>
    <dgm:cxn modelId="{AE3A2901-82D5-47F8-851A-9814286463DE}" type="presParOf" srcId="{44C9BA5F-AA4F-4DB6-8D5A-C978D7D92EB3}" destId="{5FBE4C14-9074-40BE-8D14-FC2F3237970E}" srcOrd="0" destOrd="0" presId="urn:microsoft.com/office/officeart/2005/8/layout/vList2"/>
    <dgm:cxn modelId="{86CE1CD2-AA60-415A-9690-5442C93964E1}" type="presParOf" srcId="{44C9BA5F-AA4F-4DB6-8D5A-C978D7D92EB3}" destId="{3B779446-19A9-456C-9D46-678E1EA4EB1D}" srcOrd="1" destOrd="0" presId="urn:microsoft.com/office/officeart/2005/8/layout/vList2"/>
    <dgm:cxn modelId="{FEC0865B-FADD-4311-A56C-0AF3116FCA56}" type="presParOf" srcId="{44C9BA5F-AA4F-4DB6-8D5A-C978D7D92EB3}" destId="{40A2CF67-C09A-487F-A8E3-0D3E4413791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CBC8DA-DCD3-49DF-B416-FD8AC9845C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3A84EDA-90E9-4AEE-BCC5-87C498AAB3BC}">
      <dgm:prSet phldrT="[Text]" custT="1"/>
      <dgm:spPr>
        <a:xfrm>
          <a:off x="0" y="218544"/>
          <a:ext cx="8658432" cy="935173"/>
        </a:xfrm>
        <a:prstGeom prst="roundRect">
          <a:avLst/>
        </a:prstGeom>
        <a:noFill/>
        <a:ln w="25400" cap="flat" cmpd="sng" algn="ctr">
          <a:solidFill>
            <a:srgbClr val="124191"/>
          </a:solidFill>
          <a:prstDash val="solid"/>
        </a:ln>
        <a:effectLst/>
      </dgm:spPr>
      <dgm:t>
        <a:bodyPr/>
        <a:lstStyle/>
        <a:p>
          <a:pPr>
            <a:buNone/>
          </a:pPr>
          <a:r>
            <a:rPr lang="en-US" sz="1600" b="1" dirty="0">
              <a:solidFill>
                <a:srgbClr val="124191"/>
              </a:solidFill>
              <a:latin typeface="Nokia Pure Text Light"/>
              <a:ea typeface="+mn-ea"/>
              <a:cs typeface="+mn-cs"/>
            </a:rPr>
            <a:t>Dual Band</a:t>
          </a:r>
        </a:p>
        <a:p>
          <a:pPr>
            <a:buNone/>
          </a:pPr>
          <a:r>
            <a:rPr lang="en-US" sz="1600" b="1" dirty="0">
              <a:solidFill>
                <a:srgbClr val="124191"/>
              </a:solidFill>
              <a:latin typeface="Nokia Pure Text Light"/>
              <a:ea typeface="+mn-ea"/>
              <a:cs typeface="+mn-cs"/>
            </a:rPr>
            <a:t>(1800/2100)</a:t>
          </a:r>
        </a:p>
        <a:p>
          <a:pPr>
            <a:buNone/>
          </a:pPr>
          <a:endParaRPr lang="en-US" sz="1600" b="1" dirty="0">
            <a:solidFill>
              <a:srgbClr val="124191"/>
            </a:solidFill>
            <a:latin typeface="Nokia Pure Text Light"/>
            <a:ea typeface="+mn-ea"/>
            <a:cs typeface="+mn-cs"/>
          </a:endParaRPr>
        </a:p>
      </dgm:t>
    </dgm:pt>
    <dgm:pt modelId="{28EE2F6D-A672-43FD-B33B-519861491159}" type="parTrans" cxnId="{C498C328-54BF-4DAB-88A3-B95FB1C6338F}">
      <dgm:prSet/>
      <dgm:spPr/>
      <dgm:t>
        <a:bodyPr/>
        <a:lstStyle/>
        <a:p>
          <a:endParaRPr lang="en-US"/>
        </a:p>
      </dgm:t>
    </dgm:pt>
    <dgm:pt modelId="{B6576B1B-C6E5-4E3A-8B16-5DEE8D398CE3}" type="sibTrans" cxnId="{C498C328-54BF-4DAB-88A3-B95FB1C6338F}">
      <dgm:prSet/>
      <dgm:spPr/>
      <dgm:t>
        <a:bodyPr/>
        <a:lstStyle/>
        <a:p>
          <a:endParaRPr lang="en-US"/>
        </a:p>
      </dgm:t>
    </dgm:pt>
    <dgm:pt modelId="{820E6146-7AB7-48D7-AB38-9413BAB8E5DD}">
      <dgm:prSet phldrT="[Text]" custT="1"/>
      <dgm:spPr>
        <a:xfrm>
          <a:off x="0" y="1227778"/>
          <a:ext cx="8658432" cy="1188627"/>
        </a:xfrm>
        <a:prstGeom prst="roundRect">
          <a:avLst/>
        </a:prstGeom>
        <a:noFill/>
        <a:ln w="25400" cap="flat" cmpd="sng" algn="ctr">
          <a:solidFill>
            <a:srgbClr val="124191"/>
          </a:solidFill>
          <a:prstDash val="solid"/>
        </a:ln>
        <a:effectLst/>
      </dgm:spPr>
      <dgm:t>
        <a:bodyPr/>
        <a:lstStyle/>
        <a:p>
          <a:pPr>
            <a:buNone/>
          </a:pPr>
          <a:r>
            <a:rPr lang="en-US" sz="1600" b="1" dirty="0">
              <a:solidFill>
                <a:srgbClr val="124191"/>
              </a:solidFill>
              <a:latin typeface="Nokia Pure Text Light"/>
              <a:ea typeface="+mn-ea"/>
              <a:cs typeface="+mn-cs"/>
            </a:rPr>
            <a:t>Dual Band</a:t>
          </a:r>
        </a:p>
        <a:p>
          <a:pPr>
            <a:buNone/>
          </a:pPr>
          <a:r>
            <a:rPr lang="en-US" sz="1600" b="1" dirty="0">
              <a:solidFill>
                <a:srgbClr val="124191"/>
              </a:solidFill>
              <a:latin typeface="Nokia Pure Text Light"/>
              <a:ea typeface="+mn-ea"/>
              <a:cs typeface="+mn-cs"/>
            </a:rPr>
            <a:t>(1900*/</a:t>
          </a:r>
        </a:p>
        <a:p>
          <a:pPr>
            <a:buNone/>
          </a:pPr>
          <a:r>
            <a:rPr lang="en-US" sz="1600" b="1" dirty="0">
              <a:solidFill>
                <a:srgbClr val="124191"/>
              </a:solidFill>
              <a:latin typeface="Nokia Pure Text Light"/>
              <a:ea typeface="+mn-ea"/>
              <a:cs typeface="+mn-cs"/>
            </a:rPr>
            <a:t>AWS(1.7/2.1))</a:t>
          </a:r>
        </a:p>
      </dgm:t>
    </dgm:pt>
    <dgm:pt modelId="{583BC61E-3212-4D24-8CF2-17F4B0BE5BBF}" type="sibTrans" cxnId="{8399679A-E6E5-45D1-A62A-958E14704C20}">
      <dgm:prSet/>
      <dgm:spPr/>
      <dgm:t>
        <a:bodyPr/>
        <a:lstStyle/>
        <a:p>
          <a:endParaRPr lang="en-US"/>
        </a:p>
      </dgm:t>
    </dgm:pt>
    <dgm:pt modelId="{688BDB0D-7416-41A1-B373-4DB1344D44B9}" type="parTrans" cxnId="{8399679A-E6E5-45D1-A62A-958E14704C20}">
      <dgm:prSet/>
      <dgm:spPr/>
      <dgm:t>
        <a:bodyPr/>
        <a:lstStyle/>
        <a:p>
          <a:endParaRPr lang="en-US"/>
        </a:p>
      </dgm:t>
    </dgm:pt>
    <dgm:pt modelId="{44C9BA5F-AA4F-4DB6-8D5A-C978D7D92EB3}" type="pres">
      <dgm:prSet presAssocID="{5CCBC8DA-DCD3-49DF-B416-FD8AC9845C67}" presName="linear" presStyleCnt="0">
        <dgm:presLayoutVars>
          <dgm:animLvl val="lvl"/>
          <dgm:resizeHandles val="exact"/>
        </dgm:presLayoutVars>
      </dgm:prSet>
      <dgm:spPr/>
    </dgm:pt>
    <dgm:pt modelId="{5FBE4C14-9074-40BE-8D14-FC2F3237970E}" type="pres">
      <dgm:prSet presAssocID="{73A84EDA-90E9-4AEE-BCC5-87C498AAB3BC}" presName="parentText" presStyleLbl="node1" presStyleIdx="0" presStyleCnt="2" custScaleY="78056" custLinFactY="-40684" custLinFactNeighborY="-100000">
        <dgm:presLayoutVars>
          <dgm:chMax val="0"/>
          <dgm:bulletEnabled val="1"/>
        </dgm:presLayoutVars>
      </dgm:prSet>
      <dgm:spPr/>
    </dgm:pt>
    <dgm:pt modelId="{3B779446-19A9-456C-9D46-678E1EA4EB1D}" type="pres">
      <dgm:prSet presAssocID="{B6576B1B-C6E5-4E3A-8B16-5DEE8D398CE3}" presName="spacer" presStyleCnt="0"/>
      <dgm:spPr/>
    </dgm:pt>
    <dgm:pt modelId="{40A2CF67-C09A-487F-A8E3-0D3E44137914}" type="pres">
      <dgm:prSet presAssocID="{820E6146-7AB7-48D7-AB38-9413BAB8E5DD}" presName="parentText" presStyleLbl="node1" presStyleIdx="1" presStyleCnt="2" custScaleY="99211" custLinFactY="-49887" custLinFactNeighborY="-100000">
        <dgm:presLayoutVars>
          <dgm:chMax val="0"/>
          <dgm:bulletEnabled val="1"/>
        </dgm:presLayoutVars>
      </dgm:prSet>
      <dgm:spPr/>
    </dgm:pt>
  </dgm:ptLst>
  <dgm:cxnLst>
    <dgm:cxn modelId="{C498C328-54BF-4DAB-88A3-B95FB1C6338F}" srcId="{5CCBC8DA-DCD3-49DF-B416-FD8AC9845C67}" destId="{73A84EDA-90E9-4AEE-BCC5-87C498AAB3BC}" srcOrd="0" destOrd="0" parTransId="{28EE2F6D-A672-43FD-B33B-519861491159}" sibTransId="{B6576B1B-C6E5-4E3A-8B16-5DEE8D398CE3}"/>
    <dgm:cxn modelId="{9F20A830-60FE-4000-B071-45232BE81886}" type="presOf" srcId="{73A84EDA-90E9-4AEE-BCC5-87C498AAB3BC}" destId="{5FBE4C14-9074-40BE-8D14-FC2F3237970E}" srcOrd="0" destOrd="0" presId="urn:microsoft.com/office/officeart/2005/8/layout/vList2"/>
    <dgm:cxn modelId="{8399679A-E6E5-45D1-A62A-958E14704C20}" srcId="{5CCBC8DA-DCD3-49DF-B416-FD8AC9845C67}" destId="{820E6146-7AB7-48D7-AB38-9413BAB8E5DD}" srcOrd="1" destOrd="0" parTransId="{688BDB0D-7416-41A1-B373-4DB1344D44B9}" sibTransId="{583BC61E-3212-4D24-8CF2-17F4B0BE5BBF}"/>
    <dgm:cxn modelId="{A37227DA-D654-41C9-8C01-3563FF810E05}" type="presOf" srcId="{820E6146-7AB7-48D7-AB38-9413BAB8E5DD}" destId="{40A2CF67-C09A-487F-A8E3-0D3E44137914}" srcOrd="0" destOrd="0" presId="urn:microsoft.com/office/officeart/2005/8/layout/vList2"/>
    <dgm:cxn modelId="{13DD58FB-C570-44D7-8180-478FD94C9E52}" type="presOf" srcId="{5CCBC8DA-DCD3-49DF-B416-FD8AC9845C67}" destId="{44C9BA5F-AA4F-4DB6-8D5A-C978D7D92EB3}" srcOrd="0" destOrd="0" presId="urn:microsoft.com/office/officeart/2005/8/layout/vList2"/>
    <dgm:cxn modelId="{560B6E50-2598-40FD-BE17-FE7C8262CC2B}" type="presParOf" srcId="{44C9BA5F-AA4F-4DB6-8D5A-C978D7D92EB3}" destId="{5FBE4C14-9074-40BE-8D14-FC2F3237970E}" srcOrd="0" destOrd="0" presId="urn:microsoft.com/office/officeart/2005/8/layout/vList2"/>
    <dgm:cxn modelId="{6AF8215C-0C1A-4F5B-B175-B7FAF6D839BD}" type="presParOf" srcId="{44C9BA5F-AA4F-4DB6-8D5A-C978D7D92EB3}" destId="{3B779446-19A9-456C-9D46-678E1EA4EB1D}" srcOrd="1" destOrd="0" presId="urn:microsoft.com/office/officeart/2005/8/layout/vList2"/>
    <dgm:cxn modelId="{65E46DF8-D784-405F-9C26-FC9E9004E8C3}" type="presParOf" srcId="{44C9BA5F-AA4F-4DB6-8D5A-C978D7D92EB3}" destId="{40A2CF67-C09A-487F-A8E3-0D3E4413791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E4C14-9074-40BE-8D14-FC2F3237970E}">
      <dsp:nvSpPr>
        <dsp:cNvPr id="0" name=""/>
        <dsp:cNvSpPr/>
      </dsp:nvSpPr>
      <dsp:spPr>
        <a:xfrm>
          <a:off x="0" y="43189"/>
          <a:ext cx="8658432" cy="1075006"/>
        </a:xfrm>
        <a:prstGeom prst="roundRect">
          <a:avLst/>
        </a:prstGeom>
        <a:noFill/>
        <a:ln w="25400" cap="flat" cmpd="sng" algn="ctr">
          <a:solidFill>
            <a:srgbClr val="12419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124191"/>
              </a:solidFill>
              <a:latin typeface="Nokia Pure Text Light"/>
              <a:ea typeface="+mn-ea"/>
              <a:cs typeface="+mn-cs"/>
            </a:rPr>
            <a:t>850</a:t>
          </a:r>
        </a:p>
        <a:p>
          <a:pPr marL="0" lvl="0" indent="0" algn="l" defTabSz="711200">
            <a:lnSpc>
              <a:spcPct val="90000"/>
            </a:lnSpc>
            <a:spcBef>
              <a:spcPct val="0"/>
            </a:spcBef>
            <a:spcAft>
              <a:spcPct val="35000"/>
            </a:spcAft>
            <a:buNone/>
          </a:pPr>
          <a:endParaRPr lang="en-US" sz="1600" b="1" kern="1200" dirty="0">
            <a:solidFill>
              <a:srgbClr val="124191"/>
            </a:solidFill>
            <a:latin typeface="Nokia Pure Text Light"/>
            <a:ea typeface="+mn-ea"/>
            <a:cs typeface="+mn-cs"/>
          </a:endParaRPr>
        </a:p>
      </dsp:txBody>
      <dsp:txXfrm>
        <a:off x="52477" y="95666"/>
        <a:ext cx="8553478" cy="970052"/>
      </dsp:txXfrm>
    </dsp:sp>
    <dsp:sp modelId="{ECDF2DDE-9649-402B-BCE4-45EE2BDF3B53}">
      <dsp:nvSpPr>
        <dsp:cNvPr id="0" name=""/>
        <dsp:cNvSpPr/>
      </dsp:nvSpPr>
      <dsp:spPr>
        <a:xfrm>
          <a:off x="0" y="2371132"/>
          <a:ext cx="8658432" cy="1459831"/>
        </a:xfrm>
        <a:prstGeom prst="roundRect">
          <a:avLst/>
        </a:prstGeom>
        <a:noFill/>
        <a:ln w="25400" cap="flat" cmpd="sng" algn="ctr">
          <a:solidFill>
            <a:srgbClr val="12419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124191"/>
              </a:solidFill>
              <a:latin typeface="Nokia Pure Text Light"/>
              <a:ea typeface="+mn-ea"/>
              <a:cs typeface="+mn-cs"/>
            </a:rPr>
            <a:t>1800</a:t>
          </a:r>
        </a:p>
        <a:p>
          <a:pPr marL="0" lvl="0" indent="0" algn="l" defTabSz="711200">
            <a:lnSpc>
              <a:spcPct val="90000"/>
            </a:lnSpc>
            <a:spcBef>
              <a:spcPct val="0"/>
            </a:spcBef>
            <a:spcAft>
              <a:spcPct val="35000"/>
            </a:spcAft>
            <a:buNone/>
          </a:pPr>
          <a:endParaRPr lang="en-US" sz="1600" b="1" kern="1200" dirty="0">
            <a:solidFill>
              <a:srgbClr val="124191"/>
            </a:solidFill>
            <a:latin typeface="Nokia Pure Text Light"/>
            <a:ea typeface="+mn-ea"/>
            <a:cs typeface="+mn-cs"/>
          </a:endParaRPr>
        </a:p>
      </dsp:txBody>
      <dsp:txXfrm>
        <a:off x="71263" y="2442395"/>
        <a:ext cx="8515906" cy="1317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E4C14-9074-40BE-8D14-FC2F3237970E}">
      <dsp:nvSpPr>
        <dsp:cNvPr id="0" name=""/>
        <dsp:cNvSpPr/>
      </dsp:nvSpPr>
      <dsp:spPr>
        <a:xfrm>
          <a:off x="0" y="162188"/>
          <a:ext cx="8658432" cy="1111790"/>
        </a:xfrm>
        <a:prstGeom prst="roundRect">
          <a:avLst/>
        </a:prstGeom>
        <a:noFill/>
        <a:ln w="25400" cap="flat" cmpd="sng" algn="ctr">
          <a:solidFill>
            <a:srgbClr val="12419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124191"/>
              </a:solidFill>
              <a:latin typeface="Nokia Pure Text Light"/>
              <a:ea typeface="+mn-ea"/>
              <a:cs typeface="+mn-cs"/>
            </a:rPr>
            <a:t>1900</a:t>
          </a:r>
        </a:p>
        <a:p>
          <a:pPr marL="0" lvl="0" indent="0" algn="l" defTabSz="711200">
            <a:lnSpc>
              <a:spcPct val="90000"/>
            </a:lnSpc>
            <a:spcBef>
              <a:spcPct val="0"/>
            </a:spcBef>
            <a:spcAft>
              <a:spcPct val="35000"/>
            </a:spcAft>
            <a:buNone/>
          </a:pPr>
          <a:endParaRPr lang="en-US" sz="1600" b="1" kern="1200" dirty="0">
            <a:solidFill>
              <a:srgbClr val="124191"/>
            </a:solidFill>
            <a:latin typeface="Nokia Pure Text Light"/>
            <a:ea typeface="+mn-ea"/>
            <a:cs typeface="+mn-cs"/>
          </a:endParaRPr>
        </a:p>
      </dsp:txBody>
      <dsp:txXfrm>
        <a:off x="54273" y="216461"/>
        <a:ext cx="8549886" cy="1003244"/>
      </dsp:txXfrm>
    </dsp:sp>
    <dsp:sp modelId="{40A2CF67-C09A-487F-A8E3-0D3E44137914}">
      <dsp:nvSpPr>
        <dsp:cNvPr id="0" name=""/>
        <dsp:cNvSpPr/>
      </dsp:nvSpPr>
      <dsp:spPr>
        <a:xfrm>
          <a:off x="0" y="1334108"/>
          <a:ext cx="8658432" cy="1207199"/>
        </a:xfrm>
        <a:prstGeom prst="roundRect">
          <a:avLst/>
        </a:prstGeom>
        <a:noFill/>
        <a:ln w="25400" cap="flat" cmpd="sng" algn="ctr">
          <a:solidFill>
            <a:srgbClr val="12419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124191"/>
              </a:solidFill>
              <a:latin typeface="Nokia Pure Text Light"/>
              <a:ea typeface="+mn-ea"/>
              <a:cs typeface="+mn-cs"/>
            </a:rPr>
            <a:t>2100</a:t>
          </a:r>
        </a:p>
        <a:p>
          <a:pPr marL="0" lvl="0" indent="0" algn="l" defTabSz="711200">
            <a:lnSpc>
              <a:spcPct val="90000"/>
            </a:lnSpc>
            <a:spcBef>
              <a:spcPct val="0"/>
            </a:spcBef>
            <a:spcAft>
              <a:spcPct val="35000"/>
            </a:spcAft>
            <a:buNone/>
          </a:pPr>
          <a:endParaRPr lang="en-US" sz="1600" b="1" kern="1200" dirty="0">
            <a:solidFill>
              <a:srgbClr val="124191"/>
            </a:solidFill>
            <a:latin typeface="Nokia Pure Text Light"/>
            <a:ea typeface="+mn-ea"/>
            <a:cs typeface="+mn-cs"/>
          </a:endParaRPr>
        </a:p>
      </dsp:txBody>
      <dsp:txXfrm>
        <a:off x="58931" y="1393039"/>
        <a:ext cx="8540570" cy="1089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E4C14-9074-40BE-8D14-FC2F3237970E}">
      <dsp:nvSpPr>
        <dsp:cNvPr id="0" name=""/>
        <dsp:cNvSpPr/>
      </dsp:nvSpPr>
      <dsp:spPr>
        <a:xfrm>
          <a:off x="0" y="218544"/>
          <a:ext cx="8658432" cy="935173"/>
        </a:xfrm>
        <a:prstGeom prst="roundRect">
          <a:avLst/>
        </a:prstGeom>
        <a:noFill/>
        <a:ln w="25400" cap="flat" cmpd="sng" algn="ctr">
          <a:solidFill>
            <a:srgbClr val="12419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124191"/>
              </a:solidFill>
              <a:latin typeface="Nokia Pure Text Light"/>
              <a:ea typeface="+mn-ea"/>
              <a:cs typeface="+mn-cs"/>
            </a:rPr>
            <a:t>Dual Band</a:t>
          </a:r>
        </a:p>
        <a:p>
          <a:pPr marL="0" lvl="0" indent="0" algn="l" defTabSz="711200">
            <a:lnSpc>
              <a:spcPct val="90000"/>
            </a:lnSpc>
            <a:spcBef>
              <a:spcPct val="0"/>
            </a:spcBef>
            <a:spcAft>
              <a:spcPct val="35000"/>
            </a:spcAft>
            <a:buNone/>
          </a:pPr>
          <a:r>
            <a:rPr lang="en-US" sz="1600" b="1" kern="1200" dirty="0">
              <a:solidFill>
                <a:srgbClr val="124191"/>
              </a:solidFill>
              <a:latin typeface="Nokia Pure Text Light"/>
              <a:ea typeface="+mn-ea"/>
              <a:cs typeface="+mn-cs"/>
            </a:rPr>
            <a:t>(1800/2100)</a:t>
          </a:r>
        </a:p>
        <a:p>
          <a:pPr marL="0" lvl="0" indent="0" algn="l" defTabSz="711200">
            <a:lnSpc>
              <a:spcPct val="90000"/>
            </a:lnSpc>
            <a:spcBef>
              <a:spcPct val="0"/>
            </a:spcBef>
            <a:spcAft>
              <a:spcPct val="35000"/>
            </a:spcAft>
            <a:buNone/>
          </a:pPr>
          <a:endParaRPr lang="en-US" sz="1600" b="1" kern="1200" dirty="0">
            <a:solidFill>
              <a:srgbClr val="124191"/>
            </a:solidFill>
            <a:latin typeface="Nokia Pure Text Light"/>
            <a:ea typeface="+mn-ea"/>
            <a:cs typeface="+mn-cs"/>
          </a:endParaRPr>
        </a:p>
      </dsp:txBody>
      <dsp:txXfrm>
        <a:off x="45651" y="264195"/>
        <a:ext cx="8567130" cy="843871"/>
      </dsp:txXfrm>
    </dsp:sp>
    <dsp:sp modelId="{40A2CF67-C09A-487F-A8E3-0D3E44137914}">
      <dsp:nvSpPr>
        <dsp:cNvPr id="0" name=""/>
        <dsp:cNvSpPr/>
      </dsp:nvSpPr>
      <dsp:spPr>
        <a:xfrm>
          <a:off x="0" y="1227778"/>
          <a:ext cx="8658432" cy="1188627"/>
        </a:xfrm>
        <a:prstGeom prst="roundRect">
          <a:avLst/>
        </a:prstGeom>
        <a:noFill/>
        <a:ln w="25400" cap="flat" cmpd="sng" algn="ctr">
          <a:solidFill>
            <a:srgbClr val="12419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124191"/>
              </a:solidFill>
              <a:latin typeface="Nokia Pure Text Light"/>
              <a:ea typeface="+mn-ea"/>
              <a:cs typeface="+mn-cs"/>
            </a:rPr>
            <a:t>Dual Band</a:t>
          </a:r>
        </a:p>
        <a:p>
          <a:pPr marL="0" lvl="0" indent="0" algn="l" defTabSz="711200">
            <a:lnSpc>
              <a:spcPct val="90000"/>
            </a:lnSpc>
            <a:spcBef>
              <a:spcPct val="0"/>
            </a:spcBef>
            <a:spcAft>
              <a:spcPct val="35000"/>
            </a:spcAft>
            <a:buNone/>
          </a:pPr>
          <a:r>
            <a:rPr lang="en-US" sz="1600" b="1" kern="1200" dirty="0">
              <a:solidFill>
                <a:srgbClr val="124191"/>
              </a:solidFill>
              <a:latin typeface="Nokia Pure Text Light"/>
              <a:ea typeface="+mn-ea"/>
              <a:cs typeface="+mn-cs"/>
            </a:rPr>
            <a:t>(1900*/</a:t>
          </a:r>
        </a:p>
        <a:p>
          <a:pPr marL="0" lvl="0" indent="0" algn="l" defTabSz="711200">
            <a:lnSpc>
              <a:spcPct val="90000"/>
            </a:lnSpc>
            <a:spcBef>
              <a:spcPct val="0"/>
            </a:spcBef>
            <a:spcAft>
              <a:spcPct val="35000"/>
            </a:spcAft>
            <a:buNone/>
          </a:pPr>
          <a:r>
            <a:rPr lang="en-US" sz="1600" b="1" kern="1200" dirty="0">
              <a:solidFill>
                <a:srgbClr val="124191"/>
              </a:solidFill>
              <a:latin typeface="Nokia Pure Text Light"/>
              <a:ea typeface="+mn-ea"/>
              <a:cs typeface="+mn-cs"/>
            </a:rPr>
            <a:t>AWS(1.7/2.1))</a:t>
          </a:r>
        </a:p>
      </dsp:txBody>
      <dsp:txXfrm>
        <a:off x="58024" y="1285802"/>
        <a:ext cx="8542384" cy="10725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A89465-CE0D-4B39-B8B5-5B40FD41020B}" type="datetimeFigureOut">
              <a:rPr lang="en-US" smtClean="0"/>
              <a:t>11/6/2017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6E67820-9C07-4A23-A314-1D46E1045ABB}" type="slidenum">
              <a:rPr lang="en-US" smtClean="0"/>
              <a:t>‹#›</a:t>
            </a:fld>
            <a:endParaRPr lang="en-US"/>
          </a:p>
        </p:txBody>
      </p:sp>
    </p:spTree>
    <p:extLst>
      <p:ext uri="{BB962C8B-B14F-4D97-AF65-F5344CB8AC3E}">
        <p14:creationId xmlns:p14="http://schemas.microsoft.com/office/powerpoint/2010/main" val="3992695906"/>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606B7A-D931-4D98-BBAC-7D170C3BA55E}" type="datetimeFigureOut">
              <a:rPr lang="en-US" smtClean="0"/>
              <a:t>11/6/2017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FE8580-4ED0-43D7-A417-589F97953605}" type="slidenum">
              <a:rPr lang="en-US" smtClean="0"/>
              <a:t>‹#›</a:t>
            </a:fld>
            <a:endParaRPr lang="en-US"/>
          </a:p>
        </p:txBody>
      </p:sp>
    </p:spTree>
    <p:extLst>
      <p:ext uri="{BB962C8B-B14F-4D97-AF65-F5344CB8AC3E}">
        <p14:creationId xmlns:p14="http://schemas.microsoft.com/office/powerpoint/2010/main" val="18336021"/>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t>
            </a:r>
            <a:r>
              <a:rPr lang="en-US" baseline="0" dirty="0" err="1"/>
              <a:t>slideset</a:t>
            </a:r>
            <a:r>
              <a:rPr lang="en-US" baseline="0" dirty="0"/>
              <a:t> does not cover </a:t>
            </a:r>
            <a:r>
              <a:rPr lang="en-US" baseline="0" dirty="0" err="1"/>
              <a:t>AirScale</a:t>
            </a:r>
            <a:r>
              <a:rPr lang="en-US" baseline="0" dirty="0"/>
              <a:t> </a:t>
            </a:r>
            <a:r>
              <a:rPr lang="en-US" baseline="0" dirty="0" err="1"/>
              <a:t>Acitve</a:t>
            </a:r>
            <a:r>
              <a:rPr lang="en-US" baseline="0" dirty="0"/>
              <a:t> Antennas </a:t>
            </a:r>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C2616F-011D-47B3-A2C1-4E16F11993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0022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AMIA: </a:t>
            </a:r>
            <a:r>
              <a:rPr lang="en-US" sz="1200" kern="1200" dirty="0">
                <a:solidFill>
                  <a:schemeClr val="tx1"/>
                </a:solidFill>
                <a:effectLst/>
                <a:latin typeface="+mn-lt"/>
                <a:ea typeface="ヒラギノ角ゴ Pro W3" charset="0"/>
                <a:cs typeface="ヒラギノ角ゴ Pro W3"/>
              </a:rPr>
              <a:t>Temperature range -5°C to +60°C (front to back)</a:t>
            </a:r>
            <a:r>
              <a:rPr lang="en-IN" sz="1200" kern="1200" dirty="0">
                <a:solidFill>
                  <a:schemeClr val="tx1"/>
                </a:solidFill>
                <a:effectLst/>
                <a:latin typeface="+mn-lt"/>
                <a:ea typeface="ヒラギノ角ゴ Pro W3" charset="0"/>
                <a:cs typeface="ヒラギノ角ゴ Pro W3"/>
              </a:rPr>
              <a:t>,</a:t>
            </a:r>
            <a:r>
              <a:rPr lang="en-IN" sz="1200" kern="1200" baseline="0" dirty="0">
                <a:solidFill>
                  <a:schemeClr val="tx1"/>
                </a:solidFill>
                <a:effectLst/>
                <a:latin typeface="+mn-lt"/>
                <a:ea typeface="ヒラギノ角ゴ Pro W3" charset="0"/>
                <a:cs typeface="ヒラギノ角ゴ Pro W3"/>
              </a:rPr>
              <a:t> </a:t>
            </a:r>
            <a:r>
              <a:rPr lang="en-US" sz="1200" kern="1200" dirty="0">
                <a:solidFill>
                  <a:schemeClr val="tx1"/>
                </a:solidFill>
                <a:effectLst/>
                <a:latin typeface="+mn-lt"/>
                <a:ea typeface="ヒラギノ角ゴ Pro W3" charset="0"/>
                <a:cs typeface="ヒラギノ角ゴ Pro W3"/>
              </a:rPr>
              <a:t>Temperature range -5°C to +55°C (back to front)</a:t>
            </a:r>
          </a:p>
          <a:p>
            <a:endParaRPr lang="en-US" sz="1200" kern="1200" dirty="0">
              <a:solidFill>
                <a:schemeClr val="tx1"/>
              </a:solidFill>
              <a:effectLst/>
              <a:latin typeface="+mn-lt"/>
              <a:ea typeface="ヒラギノ角ゴ Pro W3" charset="0"/>
              <a:cs typeface="ヒラギノ角ゴ Pro W3"/>
            </a:endParaRPr>
          </a:p>
          <a:p>
            <a:r>
              <a:rPr lang="en-US" sz="1200" kern="1200" dirty="0">
                <a:solidFill>
                  <a:schemeClr val="tx1"/>
                </a:solidFill>
                <a:effectLst/>
                <a:latin typeface="+mn-lt"/>
                <a:ea typeface="ヒラギノ角ゴ Pro W3" charset="0"/>
                <a:cs typeface="ヒラギノ角ゴ Pro W3"/>
              </a:rPr>
              <a:t>AMIA is 3U, AMOB is 8U high</a:t>
            </a:r>
            <a:endParaRPr lang="en-IN" sz="1200" kern="1200" dirty="0">
              <a:solidFill>
                <a:schemeClr val="tx1"/>
              </a:solidFill>
              <a:effectLst/>
              <a:latin typeface="+mn-lt"/>
              <a:ea typeface="ヒラギノ角ゴ Pro W3" charset="0"/>
              <a:cs typeface="ヒラギノ角ゴ Pro W3"/>
            </a:endParaRPr>
          </a:p>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345632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operations is transforming from vendor /technology centric approach to area centric approach. In the slide from left to right, there are there are four areas where Single RAN has an impact:</a:t>
            </a:r>
          </a:p>
          <a:p>
            <a:r>
              <a:rPr lang="en-US" dirty="0"/>
              <a:t>How the network is operated</a:t>
            </a:r>
          </a:p>
          <a:p>
            <a:r>
              <a:rPr lang="en-US" dirty="0"/>
              <a:t>For example, there can be Radio Access Technology (RAT) specific teams in operations center  vs. teams per certain geographical area handling all technologies. </a:t>
            </a:r>
          </a:p>
          <a:p>
            <a:r>
              <a:rPr lang="en-US" dirty="0"/>
              <a:t>This is a major change to operators; Mobile networks have always been managed in a very network element driven manner. Experts operating base stations must know all the details of that particular equipment and technology to be able to operate base stations which will then form a network. </a:t>
            </a:r>
          </a:p>
          <a:p>
            <a:r>
              <a:rPr lang="en-US" dirty="0"/>
              <a:t>When new technologies (for example WCDMA) came, there were new experts who familiarized themselves with the new technology and then operated that new group of network elements. They had to agree with GSM experts how to manage adjacencies. So  the intelligence to manage a mixed network resided in operators’ heads and not in the system itself. </a:t>
            </a:r>
          </a:p>
          <a:p>
            <a:r>
              <a:rPr lang="en-US" dirty="0"/>
              <a:t>Although LTE is simpler to operate than WCDMA, it still increases the complexity of the network when LTE is placed on top of existing WCDMA and/or GSM network. So it’s not feasible keep on add </a:t>
            </a:r>
            <a:r>
              <a:rPr lang="en-US" dirty="0" err="1"/>
              <a:t>ing</a:t>
            </a:r>
            <a:r>
              <a:rPr lang="en-US" dirty="0"/>
              <a:t> layers to network operations and layers to network operating personnel and manage network elements as individual boxes.</a:t>
            </a:r>
          </a:p>
          <a:p>
            <a:r>
              <a:rPr lang="en-US" dirty="0"/>
              <a:t>Separate OSS systems for different technologies vs. common multi-technology OSS system</a:t>
            </a:r>
          </a:p>
          <a:p>
            <a:r>
              <a:rPr lang="en-US" dirty="0"/>
              <a:t>A natural requirement for a unified way of operating the network is to have an OSS system that can support the new process. As there are typically lots of integrations and in-house tools in the OSS layer, all those need to be planned and implemented. It’s is a big project that must be planned carefully.</a:t>
            </a:r>
          </a:p>
          <a:p>
            <a:r>
              <a:rPr lang="en-US" dirty="0"/>
              <a:t>Radio network seen as one vs. loosely coupled separate radio access technologies</a:t>
            </a:r>
          </a:p>
          <a:p>
            <a:r>
              <a:rPr lang="en-US" dirty="0"/>
              <a:t>After step one and two, network can be seen as “one” - having different capabilities, for example, different technologies, different layers which are optimized for used services</a:t>
            </a:r>
          </a:p>
          <a:p>
            <a:r>
              <a:rPr lang="en-US" dirty="0"/>
              <a:t>Network is not anymore a group of individually or manually configured base stations</a:t>
            </a:r>
          </a:p>
          <a:p>
            <a:r>
              <a:rPr lang="en-US" dirty="0"/>
              <a:t>Optimization target is to create a network which works optimally as a whole, not only for one technology or one type of base station</a:t>
            </a:r>
          </a:p>
          <a:p>
            <a:r>
              <a:rPr lang="en-US" dirty="0"/>
              <a:t>Base station is managed as one Single RAN base station vs. strong technology driven management</a:t>
            </a:r>
          </a:p>
          <a:p>
            <a:r>
              <a:rPr lang="en-US" dirty="0"/>
              <a:t>Base station is seen as ”router” for traffic</a:t>
            </a:r>
          </a:p>
          <a:p>
            <a:r>
              <a:rPr lang="en-US" dirty="0"/>
              <a:t>Operator can truly manage OPEX and CAPEX of  the whole radio network - not just per technology</a:t>
            </a:r>
          </a:p>
          <a:p>
            <a:r>
              <a:rPr lang="en-US" dirty="0"/>
              <a:t>Also services can be configured to be good enough in certain area but not on the same level to all WCDMA  areas in the whole network.</a:t>
            </a:r>
          </a:p>
          <a:p>
            <a:r>
              <a:rPr lang="en-US" dirty="0"/>
              <a:t>- Single RAN requires a common OSS solution and operations approach to realize the OPEX benefits, and operability is an important part of the solution</a:t>
            </a:r>
          </a:p>
          <a:p>
            <a:r>
              <a:rPr lang="en-US" dirty="0"/>
              <a:t>- There are also related up-sell opportunities beyond Single RAN within CEM and OSS</a:t>
            </a:r>
          </a:p>
          <a:p>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70681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82504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structure in NetAct northbound interface will change. </a:t>
            </a:r>
          </a:p>
          <a:p>
            <a:r>
              <a:rPr lang="en-US" dirty="0"/>
              <a:t>-&gt; This will have impact on the existing integrations with higher level management systems</a:t>
            </a:r>
          </a:p>
          <a:p>
            <a:r>
              <a:rPr lang="en-US" dirty="0"/>
              <a:t>-&gt; and also all customization support (including scripts, etc. )  based on previous object model needs to adapt the changes</a:t>
            </a:r>
          </a:p>
          <a:p>
            <a:endParaRPr lang="en-US" dirty="0"/>
          </a:p>
          <a:p>
            <a:r>
              <a:rPr lang="en-US" dirty="0"/>
              <a:t>NetAct dimensioning rules will change.</a:t>
            </a:r>
          </a:p>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59501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C2616F-011D-47B3-A2C1-4E16F11993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275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SRAN16.2 Packet </a:t>
            </a:r>
            <a:r>
              <a:rPr lang="en-US" dirty="0" err="1"/>
              <a:t>Abis</a:t>
            </a:r>
            <a:r>
              <a:rPr lang="en-US" dirty="0"/>
              <a:t> over TDM interfaces are supported only for:</a:t>
            </a:r>
          </a:p>
          <a:p>
            <a:r>
              <a:rPr lang="en-US" dirty="0"/>
              <a:t>SBTS in GSM dedicated mode</a:t>
            </a:r>
          </a:p>
          <a:p>
            <a:r>
              <a:rPr lang="en-US" dirty="0"/>
              <a:t>TDM as fallback for Packet </a:t>
            </a:r>
            <a:r>
              <a:rPr lang="en-US" dirty="0" err="1"/>
              <a:t>Abis</a:t>
            </a:r>
            <a:r>
              <a:rPr lang="en-US" dirty="0"/>
              <a:t> over IP/Eth</a:t>
            </a:r>
          </a:p>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99983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132DDB-F459-4EED-9F8B-99548FA461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862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White - plain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68"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5"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spTree>
    <p:extLst>
      <p:ext uri="{BB962C8B-B14F-4D97-AF65-F5344CB8AC3E}">
        <p14:creationId xmlns:p14="http://schemas.microsoft.com/office/powerpoint/2010/main" val="3750967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2_Nokia White 0">
    <p:spTree>
      <p:nvGrpSpPr>
        <p:cNvPr id="1" name=""/>
        <p:cNvGrpSpPr/>
        <p:nvPr/>
      </p:nvGrpSpPr>
      <p:grpSpPr>
        <a:xfrm>
          <a:off x="0" y="0"/>
          <a:ext cx="0" cy="0"/>
          <a:chOff x="0" y="0"/>
          <a:chExt cx="0" cy="0"/>
        </a:xfrm>
      </p:grpSpPr>
      <p:pic>
        <p:nvPicPr>
          <p:cNvPr id="11" name="Picture 1" descr="D:\userdata\a1sinha\Desktop\Sales Conference\GettyImages_471095445_CMYK.jpg"/>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 y="-1"/>
            <a:ext cx="9144001" cy="5143501"/>
          </a:xfrm>
          <a:prstGeom prst="rect">
            <a:avLst/>
          </a:prstGeom>
          <a:noFill/>
        </p:spPr>
      </p:pic>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5" imgW="360" imgH="360" progId="">
                  <p:embed/>
                </p:oleObj>
              </mc:Choice>
              <mc:Fallback>
                <p:oleObj name="think-cell Slide" r:id="rId5" imgW="360" imgH="360" progId="">
                  <p:embed/>
                  <p:pic>
                    <p:nvPicPr>
                      <p:cNvPr id="7" name="Object 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hasCustomPrompt="1"/>
          </p:nvPr>
        </p:nvSpPr>
        <p:spPr>
          <a:xfrm>
            <a:off x="417600" y="279249"/>
            <a:ext cx="7600157" cy="309600"/>
          </a:xfrm>
          <a:prstGeom prst="rect">
            <a:avLst/>
          </a:prstGeom>
        </p:spPr>
        <p:txBody>
          <a:bodyPr/>
          <a:lstStyle>
            <a:lvl1pPr>
              <a:defRPr sz="2000" b="0">
                <a:solidFill>
                  <a:schemeClr val="tx1"/>
                </a:solidFill>
                <a:latin typeface="+mj-lt"/>
              </a:defRPr>
            </a:lvl1pPr>
          </a:lstStyle>
          <a:p>
            <a:r>
              <a:rPr lang="en-GB" dirty="0"/>
              <a:t>Click to edit headline</a:t>
            </a:r>
            <a:endParaRPr lang="en-US" dirty="0"/>
          </a:p>
        </p:txBody>
      </p:sp>
      <p:sp>
        <p:nvSpPr>
          <p:cNvPr id="3" name="Text Placeholder 2"/>
          <p:cNvSpPr>
            <a:spLocks noGrp="1"/>
          </p:cNvSpPr>
          <p:nvPr>
            <p:ph type="body" sz="quarter" idx="10" hasCustomPrompt="1"/>
          </p:nvPr>
        </p:nvSpPr>
        <p:spPr>
          <a:xfrm>
            <a:off x="417512" y="590400"/>
            <a:ext cx="7600157"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lang="en-GB" dirty="0"/>
              <a:t>Click to edit secondary headline</a:t>
            </a:r>
          </a:p>
        </p:txBody>
      </p:sp>
      <p:pic>
        <p:nvPicPr>
          <p:cNvPr id="16" name="Picture 15"/>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8035200" y="4806000"/>
            <a:ext cx="691200" cy="111597"/>
          </a:xfrm>
          <a:prstGeom prst="rect">
            <a:avLst/>
          </a:prstGeom>
        </p:spPr>
      </p:pic>
      <p:sp>
        <p:nvSpPr>
          <p:cNvPr id="12" name="Slide Number Placeholder 5"/>
          <p:cNvSpPr txBox="1">
            <a:spLocks/>
          </p:cNvSpPr>
          <p:nvPr userDrawn="1"/>
        </p:nvSpPr>
        <p:spPr>
          <a:xfrm>
            <a:off x="433388" y="4816800"/>
            <a:ext cx="144462" cy="122400"/>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GB" sz="800" smtClean="0">
                <a:solidFill>
                  <a:schemeClr val="tx2"/>
                </a:solidFill>
                <a:latin typeface="+mn-lt"/>
                <a:cs typeface="Arial" panose="020B0604020202020204" pitchFamily="34" charset="0"/>
              </a:rPr>
              <a:pPr>
                <a:defRPr/>
              </a:pPr>
              <a:t>‹#›</a:t>
            </a:fld>
            <a:endParaRPr lang="en-GB" dirty="0">
              <a:solidFill>
                <a:schemeClr val="tx2"/>
              </a:solidFill>
              <a:latin typeface="+mn-lt"/>
              <a:cs typeface="Arial" panose="020B0604020202020204" pitchFamily="34" charset="0"/>
            </a:endParaRPr>
          </a:p>
        </p:txBody>
      </p:sp>
      <p:sp>
        <p:nvSpPr>
          <p:cNvPr id="14" name="TextBox 13"/>
          <p:cNvSpPr txBox="1"/>
          <p:nvPr userDrawn="1"/>
        </p:nvSpPr>
        <p:spPr>
          <a:xfrm>
            <a:off x="657000" y="4816800"/>
            <a:ext cx="1800000" cy="122237"/>
          </a:xfrm>
          <a:prstGeom prst="rect">
            <a:avLst/>
          </a:prstGeom>
          <a:noFill/>
        </p:spPr>
        <p:txBody>
          <a:bodyPr wrap="square" lIns="0" tIns="0" rIns="0" bIns="0" anchor="b">
            <a:spAutoFit/>
          </a:bodyPr>
          <a:lstStyle/>
          <a:p>
            <a:r>
              <a:rPr lang="en-GB" sz="800" dirty="0">
                <a:solidFill>
                  <a:schemeClr val="tx2"/>
                </a:solidFill>
                <a:latin typeface="+mn-lt"/>
                <a:cs typeface="Arial" charset="0"/>
              </a:rPr>
              <a:t>© Nokia 2016</a:t>
            </a:r>
          </a:p>
        </p:txBody>
      </p:sp>
      <p:sp>
        <p:nvSpPr>
          <p:cNvPr id="9" name="Footer Placeholder 27"/>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mn-lt"/>
              </a:defRPr>
            </a:lvl1pPr>
          </a:lstStyle>
          <a:p>
            <a:r>
              <a:rPr lang="en-US">
                <a:cs typeface="Arial" panose="020B0604020202020204" pitchFamily="34" charset="0"/>
              </a:rPr>
              <a:t>Public</a:t>
            </a:r>
            <a:endParaRPr lang="en-US" dirty="0">
              <a:cs typeface="Arial" panose="020B0604020202020204" pitchFamily="34" charset="0"/>
            </a:endParaRPr>
          </a:p>
        </p:txBody>
      </p:sp>
    </p:spTree>
    <p:extLst>
      <p:ext uri="{BB962C8B-B14F-4D97-AF65-F5344CB8AC3E}">
        <p14:creationId xmlns:p14="http://schemas.microsoft.com/office/powerpoint/2010/main" val="3012327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Nokia White 1">
    <p:spTree>
      <p:nvGrpSpPr>
        <p:cNvPr id="1" name=""/>
        <p:cNvGrpSpPr/>
        <p:nvPr/>
      </p:nvGrpSpPr>
      <p:grpSpPr>
        <a:xfrm>
          <a:off x="0" y="0"/>
          <a:ext cx="0" cy="0"/>
          <a:chOff x="0" y="0"/>
          <a:chExt cx="0" cy="0"/>
        </a:xfrm>
      </p:grpSpPr>
      <p:sp>
        <p:nvSpPr>
          <p:cNvPr id="8" name="Text Placeholder 10"/>
          <p:cNvSpPr>
            <a:spLocks noGrp="1"/>
          </p:cNvSpPr>
          <p:nvPr>
            <p:ph type="body" sz="quarter" idx="16"/>
          </p:nvPr>
        </p:nvSpPr>
        <p:spPr>
          <a:xfrm>
            <a:off x="417598" y="1080000"/>
            <a:ext cx="8308800" cy="3560400"/>
          </a:xfrm>
          <a:prstGeom prst="rect">
            <a:avLst/>
          </a:prstGeom>
        </p:spPr>
        <p:txBody>
          <a:bodyPr lIns="0" tIns="0" rIns="0" bIns="0"/>
          <a:lstStyle>
            <a:lvl1pPr marL="0" indent="0">
              <a:spcAft>
                <a:spcPts val="600"/>
              </a:spcAft>
              <a:buFont typeface="Arial" pitchFamily="34" charset="0"/>
              <a:buNone/>
              <a:defRPr sz="1400" baseline="0">
                <a:solidFill>
                  <a:schemeClr val="tx2"/>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6" name="Footer Placeholder 27"/>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mn-lt"/>
              </a:defRPr>
            </a:lvl1pPr>
          </a:lstStyle>
          <a:p>
            <a:r>
              <a:rPr lang="en-US" dirty="0">
                <a:solidFill>
                  <a:srgbClr val="001135"/>
                </a:solidFill>
                <a:cs typeface="Arial" panose="020B0604020202020204" pitchFamily="34" charset="0"/>
              </a:rPr>
              <a:t>Nokia Internal Use</a:t>
            </a:r>
          </a:p>
        </p:txBody>
      </p:sp>
      <p:sp>
        <p:nvSpPr>
          <p:cNvPr id="10" name="Title 1"/>
          <p:cNvSpPr>
            <a:spLocks noGrp="1"/>
          </p:cNvSpPr>
          <p:nvPr>
            <p:ph type="title" hasCustomPrompt="1"/>
          </p:nvPr>
        </p:nvSpPr>
        <p:spPr>
          <a:xfrm>
            <a:off x="417600" y="279249"/>
            <a:ext cx="8308800" cy="309600"/>
          </a:xfrm>
        </p:spPr>
        <p:txBody>
          <a:bodyPr/>
          <a:lstStyle>
            <a:lvl1pPr>
              <a:defRPr sz="2000" b="0">
                <a:solidFill>
                  <a:schemeClr val="tx1"/>
                </a:solidFill>
                <a:latin typeface="+mj-lt"/>
              </a:defRPr>
            </a:lvl1pPr>
          </a:lstStyle>
          <a:p>
            <a:r>
              <a:rPr lang="en-GB" dirty="0"/>
              <a:t>Click to edit headline</a:t>
            </a:r>
            <a:endParaRPr lang="en-US" dirty="0"/>
          </a:p>
        </p:txBody>
      </p:sp>
      <p:sp>
        <p:nvSpPr>
          <p:cNvPr id="11" name="Text Placeholder 2"/>
          <p:cNvSpPr>
            <a:spLocks noGrp="1"/>
          </p:cNvSpPr>
          <p:nvPr>
            <p:ph type="body" sz="quarter" idx="10" hasCustomPrompt="1"/>
          </p:nvPr>
        </p:nvSpPr>
        <p:spPr>
          <a:xfrm>
            <a:off x="417512" y="590400"/>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lang="en-GB" dirty="0"/>
              <a:t>Click to edit secondary headline</a:t>
            </a:r>
          </a:p>
        </p:txBody>
      </p:sp>
    </p:spTree>
    <p:extLst>
      <p:ext uri="{BB962C8B-B14F-4D97-AF65-F5344CB8AC3E}">
        <p14:creationId xmlns:p14="http://schemas.microsoft.com/office/powerpoint/2010/main" val="1856192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 White - INTERNAL title slide">
    <p:spTree>
      <p:nvGrpSpPr>
        <p:cNvPr id="1" name=""/>
        <p:cNvGrpSpPr/>
        <p:nvPr/>
      </p:nvGrpSpPr>
      <p:grpSpPr>
        <a:xfrm>
          <a:off x="0" y="0"/>
          <a:ext cx="0" cy="0"/>
          <a:chOff x="0" y="0"/>
          <a:chExt cx="0" cy="0"/>
        </a:xfrm>
      </p:grpSpPr>
      <p:sp>
        <p:nvSpPr>
          <p:cNvPr id="68" name="Text Placeholder 42"/>
          <p:cNvSpPr>
            <a:spLocks noGrp="1"/>
          </p:cNvSpPr>
          <p:nvPr>
            <p:ph type="body" sz="quarter" idx="11" hasCustomPrompt="1"/>
          </p:nvPr>
        </p:nvSpPr>
        <p:spPr>
          <a:xfrm>
            <a:off x="367200" y="900000"/>
            <a:ext cx="8359200" cy="1980000"/>
          </a:xfrm>
          <a:prstGeom prst="rect">
            <a:avLst/>
          </a:prstGeom>
        </p:spPr>
        <p:txBody>
          <a:bodyPr lIns="0" tIns="0" rIns="0" bIns="0"/>
          <a:lstStyle>
            <a:lvl1pPr marL="0" indent="0">
              <a:spcBef>
                <a:spcPts val="0"/>
              </a:spcBef>
              <a:spcAft>
                <a:spcPts val="600"/>
              </a:spcAft>
              <a:buNone/>
              <a:defRPr sz="6600" baseline="0">
                <a:solidFill>
                  <a:schemeClr val="tx2"/>
                </a:solidFill>
                <a:latin typeface="Nokia Pure Headline Ultra Light" panose="020B0204020202020204" pitchFamily="34" charset="0"/>
              </a:defRPr>
            </a:lvl1pPr>
          </a:lstStyle>
          <a:p>
            <a:pPr lvl="0"/>
            <a:r>
              <a:rPr lang="en-US" dirty="0"/>
              <a:t>Main headline in sentence case here</a:t>
            </a:r>
          </a:p>
        </p:txBody>
      </p:sp>
      <p:sp>
        <p:nvSpPr>
          <p:cNvPr id="6" name="Text Placeholder 3"/>
          <p:cNvSpPr>
            <a:spLocks noGrp="1"/>
          </p:cNvSpPr>
          <p:nvPr>
            <p:ph type="body" sz="quarter" idx="12"/>
          </p:nvPr>
        </p:nvSpPr>
        <p:spPr>
          <a:xfrm>
            <a:off x="417600" y="3060000"/>
            <a:ext cx="8308800" cy="1576800"/>
          </a:xfrm>
          <a:prstGeom prst="rect">
            <a:avLst/>
          </a:prstGeom>
        </p:spPr>
        <p:txBody>
          <a:bodyPr lIns="0" tIns="0" rIns="0" bIns="0">
            <a:normAutofit/>
          </a:bodyPr>
          <a:lstStyle>
            <a:lvl1pPr marL="0" indent="0">
              <a:spcBef>
                <a:spcPts val="0"/>
              </a:spcBef>
              <a:spcAft>
                <a:spcPts val="600"/>
              </a:spcAft>
              <a:buFont typeface="Arial" panose="020B0604020202020204" pitchFamily="34" charset="0"/>
              <a:buNone/>
              <a:defRPr sz="1600">
                <a:solidFill>
                  <a:schemeClr val="tx2"/>
                </a:solidFill>
                <a:latin typeface="Nokia Pure Text Light" panose="020B0403020202020204" pitchFamily="34" charset="0"/>
                <a:ea typeface="Nokia Pure Text Light" panose="020B0403020202020204" pitchFamily="34" charset="0"/>
              </a:defRPr>
            </a:lvl1pPr>
            <a:lvl2pPr marL="230400" indent="0">
              <a:spcBef>
                <a:spcPts val="0"/>
              </a:spcBef>
              <a:spcAft>
                <a:spcPts val="600"/>
              </a:spcAft>
              <a:buNone/>
              <a:defRPr sz="1400">
                <a:solidFill>
                  <a:schemeClr val="tx2"/>
                </a:solidFill>
                <a:latin typeface="Nokia Pure Text Light" panose="020B0403020202020204" pitchFamily="34" charset="0"/>
                <a:ea typeface="Nokia Pure Text Light" panose="020B0403020202020204" pitchFamily="34" charset="0"/>
              </a:defRPr>
            </a:lvl2pPr>
            <a:lvl3pPr marL="462600" indent="0">
              <a:spcBef>
                <a:spcPts val="0"/>
              </a:spcBef>
              <a:spcAft>
                <a:spcPts val="600"/>
              </a:spcAft>
              <a:buNone/>
              <a:defRPr sz="1200">
                <a:solidFill>
                  <a:schemeClr val="tx2"/>
                </a:solidFill>
                <a:latin typeface="Nokia Pure Text Light" panose="020B0403020202020204" pitchFamily="34" charset="0"/>
                <a:ea typeface="Nokia Pure Text Light" panose="020B0403020202020204" pitchFamily="34" charset="0"/>
              </a:defRPr>
            </a:lvl3pPr>
            <a:lvl4pPr marL="693000" indent="0">
              <a:spcBef>
                <a:spcPts val="0"/>
              </a:spcBef>
              <a:spcAft>
                <a:spcPts val="600"/>
              </a:spcAft>
              <a:buNone/>
              <a:defRPr sz="1000">
                <a:solidFill>
                  <a:schemeClr val="tx2"/>
                </a:solidFill>
                <a:latin typeface="Nokia Pure Text Light" panose="020B0403020202020204" pitchFamily="34" charset="0"/>
                <a:ea typeface="Nokia Pure Text Light" panose="020B0403020202020204" pitchFamily="34" charset="0"/>
              </a:defRPr>
            </a:lvl4pPr>
            <a:lvl5pPr marL="923400" indent="0">
              <a:spcBef>
                <a:spcPts val="0"/>
              </a:spcBef>
              <a:spcAft>
                <a:spcPts val="600"/>
              </a:spcAft>
              <a:buFont typeface="Arial" panose="020B0604020202020204" pitchFamily="34" charset="0"/>
              <a:buNone/>
              <a:defRPr sz="900">
                <a:solidFill>
                  <a:schemeClr val="tx2"/>
                </a:solidFill>
                <a:latin typeface="Nokia Pure Text Light" panose="020B0403020202020204" pitchFamily="34" charset="0"/>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9200" y="36000"/>
            <a:ext cx="1599250" cy="673200"/>
          </a:xfrm>
          <a:prstGeom prst="rect">
            <a:avLst/>
          </a:prstGeom>
        </p:spPr>
      </p:pic>
      <p:sp>
        <p:nvSpPr>
          <p:cNvPr id="8"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spTree>
    <p:extLst>
      <p:ext uri="{BB962C8B-B14F-4D97-AF65-F5344CB8AC3E}">
        <p14:creationId xmlns:p14="http://schemas.microsoft.com/office/powerpoint/2010/main" val="2579158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1 Blue - EXTERNAL title slide">
    <p:spTree>
      <p:nvGrpSpPr>
        <p:cNvPr id="1" name=""/>
        <p:cNvGrpSpPr/>
        <p:nvPr/>
      </p:nvGrpSpPr>
      <p:grpSpPr>
        <a:xfrm>
          <a:off x="0" y="0"/>
          <a:ext cx="0" cy="0"/>
          <a:chOff x="0" y="0"/>
          <a:chExt cx="0" cy="0"/>
        </a:xfrm>
      </p:grpSpPr>
      <p:sp>
        <p:nvSpPr>
          <p:cNvPr id="6" name="Text Placeholder 42"/>
          <p:cNvSpPr>
            <a:spLocks noGrp="1"/>
          </p:cNvSpPr>
          <p:nvPr>
            <p:ph type="body" sz="quarter" idx="11" hasCustomPrompt="1"/>
          </p:nvPr>
        </p:nvSpPr>
        <p:spPr>
          <a:xfrm>
            <a:off x="367200" y="900000"/>
            <a:ext cx="8359200" cy="1980000"/>
          </a:xfrm>
          <a:prstGeom prst="rect">
            <a:avLst/>
          </a:prstGeom>
        </p:spPr>
        <p:txBody>
          <a:bodyPr lIns="0" tIns="0" rIns="0" bIns="0"/>
          <a:lstStyle>
            <a:lvl1pPr marL="0" indent="0">
              <a:spcBef>
                <a:spcPts val="0"/>
              </a:spcBef>
              <a:spcAft>
                <a:spcPts val="600"/>
              </a:spcAft>
              <a:buNone/>
              <a:defRPr sz="6600" baseline="0">
                <a:solidFill>
                  <a:schemeClr val="bg1"/>
                </a:solidFill>
                <a:latin typeface="Nokia Pure Headline Ultra Light" panose="020B0204020202020204" pitchFamily="34" charset="0"/>
              </a:defRPr>
            </a:lvl1pPr>
          </a:lstStyle>
          <a:p>
            <a:pPr lvl="0"/>
            <a:r>
              <a:rPr lang="en-US" dirty="0"/>
              <a:t>Main headline in sentence case here</a:t>
            </a:r>
          </a:p>
        </p:txBody>
      </p:sp>
      <p:sp>
        <p:nvSpPr>
          <p:cNvPr id="8" name="Text Placeholder 3"/>
          <p:cNvSpPr>
            <a:spLocks noGrp="1"/>
          </p:cNvSpPr>
          <p:nvPr>
            <p:ph type="body" sz="quarter" idx="12"/>
          </p:nvPr>
        </p:nvSpPr>
        <p:spPr>
          <a:xfrm>
            <a:off x="417600" y="3060000"/>
            <a:ext cx="8308800" cy="1576800"/>
          </a:xfrm>
          <a:prstGeom prst="rect">
            <a:avLst/>
          </a:prstGeom>
        </p:spPr>
        <p:txBody>
          <a:bodyPr lIns="0" tIns="0" rIns="0" bIns="0">
            <a:normAutofit/>
          </a:bodyPr>
          <a:lstStyle>
            <a:lvl1pPr marL="0" indent="0">
              <a:spcBef>
                <a:spcPts val="0"/>
              </a:spcBef>
              <a:spcAft>
                <a:spcPts val="600"/>
              </a:spcAft>
              <a:buNone/>
              <a:defRPr sz="1600">
                <a:solidFill>
                  <a:schemeClr val="bg1"/>
                </a:solidFill>
                <a:latin typeface="Nokia Pure Text Light" panose="020B0403020202020204" pitchFamily="34" charset="0"/>
                <a:ea typeface="Nokia Pure Text Light" panose="020B0403020202020204" pitchFamily="34" charset="0"/>
              </a:defRPr>
            </a:lvl1pPr>
            <a:lvl2pPr marL="230400" indent="0">
              <a:spcBef>
                <a:spcPts val="0"/>
              </a:spcBef>
              <a:spcAft>
                <a:spcPts val="600"/>
              </a:spcAft>
              <a:buNone/>
              <a:defRPr sz="1400">
                <a:solidFill>
                  <a:schemeClr val="bg1"/>
                </a:solidFill>
                <a:latin typeface="Nokia Pure Text Light" panose="020B0403020202020204" pitchFamily="34" charset="0"/>
                <a:ea typeface="Nokia Pure Text Light" panose="020B0403020202020204" pitchFamily="34" charset="0"/>
              </a:defRPr>
            </a:lvl2pPr>
            <a:lvl3pPr marL="462600" indent="0">
              <a:spcBef>
                <a:spcPts val="0"/>
              </a:spcBef>
              <a:spcAft>
                <a:spcPts val="600"/>
              </a:spcAft>
              <a:buNone/>
              <a:defRPr sz="1200">
                <a:solidFill>
                  <a:schemeClr val="bg1"/>
                </a:solidFill>
                <a:latin typeface="Nokia Pure Text Light" panose="020B0403020202020204" pitchFamily="34" charset="0"/>
                <a:ea typeface="Nokia Pure Text Light" panose="020B0403020202020204" pitchFamily="34" charset="0"/>
              </a:defRPr>
            </a:lvl3pPr>
            <a:lvl4pPr marL="693000" indent="0">
              <a:spcBef>
                <a:spcPts val="0"/>
              </a:spcBef>
              <a:spcAft>
                <a:spcPts val="600"/>
              </a:spcAft>
              <a:buNone/>
              <a:defRPr sz="1000">
                <a:solidFill>
                  <a:schemeClr val="bg1"/>
                </a:solidFill>
                <a:latin typeface="Nokia Pure Text Light" panose="020B0403020202020204" pitchFamily="34" charset="0"/>
                <a:ea typeface="Nokia Pure Text Light" panose="020B0403020202020204" pitchFamily="34" charset="0"/>
              </a:defRPr>
            </a:lvl4pPr>
            <a:lvl5pPr marL="923400" indent="0">
              <a:spcBef>
                <a:spcPts val="0"/>
              </a:spcBef>
              <a:spcAft>
                <a:spcPts val="600"/>
              </a:spcAft>
              <a:buFont typeface="Arial" panose="020B0604020202020204" pitchFamily="34" charset="0"/>
              <a:buNone/>
              <a:defRPr sz="800">
                <a:solidFill>
                  <a:schemeClr val="bg1"/>
                </a:solidFill>
                <a:latin typeface="Nokia Pure Text Light" panose="020B0403020202020204" pitchFamily="34" charset="0"/>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bg1"/>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bg1"/>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bg1"/>
                </a:solidFill>
                <a:latin typeface="Nokia Pure Text Light" panose="020B0403020202020204" pitchFamily="34" charset="0"/>
                <a:ea typeface="Nokia Pure Text Light" panose="020B0403020202020204" pitchFamily="34" charset="0"/>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9988" y="34045"/>
            <a:ext cx="1589956" cy="669288"/>
          </a:xfrm>
          <a:prstGeom prst="rect">
            <a:avLst/>
          </a:prstGeom>
        </p:spPr>
      </p:pic>
      <p:sp>
        <p:nvSpPr>
          <p:cNvPr id="7"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GB"/>
              <a:t>&lt;Document ID: change ID in footer or remove&gt; &lt;Change information classification in footer&gt;</a:t>
            </a:r>
            <a:endParaRPr lang="en-US" dirty="0"/>
          </a:p>
        </p:txBody>
      </p:sp>
    </p:spTree>
    <p:extLst>
      <p:ext uri="{BB962C8B-B14F-4D97-AF65-F5344CB8AC3E}">
        <p14:creationId xmlns:p14="http://schemas.microsoft.com/office/powerpoint/2010/main" val="1106619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2 Blue - one tier text with headlines">
    <p:spTree>
      <p:nvGrpSpPr>
        <p:cNvPr id="1" name=""/>
        <p:cNvGrpSpPr/>
        <p:nvPr/>
      </p:nvGrpSpPr>
      <p:grpSpPr>
        <a:xfrm>
          <a:off x="0" y="0"/>
          <a:ext cx="0" cy="0"/>
          <a:chOff x="0" y="0"/>
          <a:chExt cx="0" cy="0"/>
        </a:xfrm>
      </p:grpSpPr>
      <p:sp>
        <p:nvSpPr>
          <p:cNvPr id="6"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1"/>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dirty="0"/>
              <a:t>Click to edit secondary headline</a:t>
            </a:r>
          </a:p>
        </p:txBody>
      </p:sp>
      <p:sp>
        <p:nvSpPr>
          <p:cNvPr id="7"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bg1"/>
                </a:solidFill>
                <a:latin typeface="+mj-lt"/>
              </a:defRPr>
            </a:lvl1pPr>
          </a:lstStyle>
          <a:p>
            <a:pPr lvl="0"/>
            <a:r>
              <a:rPr lang="en-US" dirty="0"/>
              <a:t>Click to edit headline</a:t>
            </a:r>
          </a:p>
        </p:txBody>
      </p:sp>
      <p:sp>
        <p:nvSpPr>
          <p:cNvPr id="9" name="Text Placeholder 3"/>
          <p:cNvSpPr>
            <a:spLocks noGrp="1"/>
          </p:cNvSpPr>
          <p:nvPr>
            <p:ph type="body" sz="quarter" idx="12"/>
          </p:nvPr>
        </p:nvSpPr>
        <p:spPr>
          <a:xfrm>
            <a:off x="417600" y="1080000"/>
            <a:ext cx="8308800" cy="3560400"/>
          </a:xfrm>
          <a:prstGeom prst="rect">
            <a:avLst/>
          </a:prstGeom>
        </p:spPr>
        <p:txBody>
          <a:bodyPr lIns="0" tIns="0" rIns="0" bIns="0">
            <a:normAutofit/>
          </a:bodyPr>
          <a:lstStyle>
            <a:lvl1pPr marL="0" indent="0">
              <a:spcBef>
                <a:spcPts val="0"/>
              </a:spcBef>
              <a:spcAft>
                <a:spcPts val="600"/>
              </a:spcAft>
              <a:buNone/>
              <a:defRPr sz="1600">
                <a:solidFill>
                  <a:schemeClr val="bg1"/>
                </a:solidFill>
                <a:latin typeface="Nokia Pure Text Light" panose="020B0403020202020204" pitchFamily="34" charset="0"/>
                <a:ea typeface="Nokia Pure Text Light" panose="020B0403020202020204" pitchFamily="34" charset="0"/>
              </a:defRPr>
            </a:lvl1pPr>
            <a:lvl2pPr marL="230400" indent="0">
              <a:spcBef>
                <a:spcPts val="0"/>
              </a:spcBef>
              <a:spcAft>
                <a:spcPts val="600"/>
              </a:spcAft>
              <a:buNone/>
              <a:defRPr sz="1400">
                <a:solidFill>
                  <a:schemeClr val="bg1"/>
                </a:solidFill>
                <a:latin typeface="Nokia Pure Text Light" panose="020B0403020202020204" pitchFamily="34" charset="0"/>
                <a:ea typeface="Nokia Pure Text Light" panose="020B0403020202020204" pitchFamily="34" charset="0"/>
              </a:defRPr>
            </a:lvl2pPr>
            <a:lvl3pPr marL="462600" indent="0">
              <a:spcBef>
                <a:spcPts val="0"/>
              </a:spcBef>
              <a:spcAft>
                <a:spcPts val="600"/>
              </a:spcAft>
              <a:buNone/>
              <a:defRPr sz="1200">
                <a:solidFill>
                  <a:schemeClr val="bg1"/>
                </a:solidFill>
                <a:latin typeface="Nokia Pure Text Light" panose="020B0403020202020204" pitchFamily="34" charset="0"/>
                <a:ea typeface="Nokia Pure Text Light" panose="020B0403020202020204" pitchFamily="34" charset="0"/>
              </a:defRPr>
            </a:lvl3pPr>
            <a:lvl4pPr marL="693000" indent="0">
              <a:spcBef>
                <a:spcPts val="0"/>
              </a:spcBef>
              <a:spcAft>
                <a:spcPts val="600"/>
              </a:spcAft>
              <a:buNone/>
              <a:defRPr sz="1000">
                <a:solidFill>
                  <a:schemeClr val="bg1"/>
                </a:solidFill>
                <a:latin typeface="Nokia Pure Text Light" panose="020B0403020202020204" pitchFamily="34" charset="0"/>
                <a:ea typeface="Nokia Pure Text Light" panose="020B0403020202020204" pitchFamily="34" charset="0"/>
              </a:defRPr>
            </a:lvl4pPr>
            <a:lvl5pPr marL="923400" indent="0">
              <a:spcBef>
                <a:spcPts val="0"/>
              </a:spcBef>
              <a:spcAft>
                <a:spcPts val="600"/>
              </a:spcAft>
              <a:buFont typeface="Arial" panose="020B0604020202020204" pitchFamily="34" charset="0"/>
              <a:buNone/>
              <a:defRPr sz="800">
                <a:solidFill>
                  <a:schemeClr val="bg1"/>
                </a:solidFill>
                <a:latin typeface="Nokia Pure Text Light" panose="020B0403020202020204" pitchFamily="34" charset="0"/>
                <a:ea typeface="Nokia Pure Text Light" panose="020B04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5813" y="4648933"/>
            <a:ext cx="1009152" cy="424800"/>
          </a:xfrm>
          <a:prstGeom prst="rect">
            <a:avLst/>
          </a:prstGeom>
        </p:spPr>
      </p:pic>
      <p:sp>
        <p:nvSpPr>
          <p:cNvPr id="8"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GB"/>
              <a:t>&lt;Document ID: change ID in footer or remove&gt; &lt;Change information classification in footer&gt;</a:t>
            </a:r>
            <a:endParaRPr lang="en-US" dirty="0"/>
          </a:p>
        </p:txBody>
      </p:sp>
    </p:spTree>
    <p:extLst>
      <p:ext uri="{BB962C8B-B14F-4D97-AF65-F5344CB8AC3E}">
        <p14:creationId xmlns:p14="http://schemas.microsoft.com/office/powerpoint/2010/main" val="3578836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1 Nokia Blue EXTERNAL Master 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721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1 Nokia White INTERNAL Master 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581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1 Nokia Divider Master title">
    <p:spTree>
      <p:nvGrpSpPr>
        <p:cNvPr id="1" name=""/>
        <p:cNvGrpSpPr/>
        <p:nvPr/>
      </p:nvGrpSpPr>
      <p:grpSpPr>
        <a:xfrm>
          <a:off x="0" y="0"/>
          <a:ext cx="0" cy="0"/>
          <a:chOff x="0" y="0"/>
          <a:chExt cx="0" cy="0"/>
        </a:xfrm>
      </p:grpSpPr>
      <p:sp>
        <p:nvSpPr>
          <p:cNvPr id="7" name="Text Placeholder 42"/>
          <p:cNvSpPr>
            <a:spLocks noGrp="1"/>
          </p:cNvSpPr>
          <p:nvPr>
            <p:ph type="body" sz="quarter" idx="11" hasCustomPrompt="1"/>
          </p:nvPr>
        </p:nvSpPr>
        <p:spPr>
          <a:xfrm>
            <a:off x="417600" y="280800"/>
            <a:ext cx="8308800" cy="634766"/>
          </a:xfrm>
          <a:prstGeom prst="rect">
            <a:avLst/>
          </a:prstGeom>
        </p:spPr>
        <p:txBody>
          <a:bodyPr lIns="0" tIns="0" rIns="0" bIns="0"/>
          <a:lstStyle>
            <a:lvl1pPr marL="0" indent="0">
              <a:buNone/>
              <a:defRPr sz="4400" baseline="0">
                <a:solidFill>
                  <a:schemeClr val="bg1"/>
                </a:solidFill>
                <a:latin typeface="Nokia Pure Headline Ultra Light" panose="020B0204020202020204" pitchFamily="34" charset="0"/>
              </a:defRPr>
            </a:lvl1pPr>
          </a:lstStyle>
          <a:p>
            <a:pPr lvl="0"/>
            <a:r>
              <a:rPr lang="en-US" dirty="0"/>
              <a:t>Click to edit headline</a:t>
            </a:r>
          </a:p>
        </p:txBody>
      </p:sp>
      <p:sp>
        <p:nvSpPr>
          <p:cNvPr id="6" name="Text Placeholder 3"/>
          <p:cNvSpPr>
            <a:spLocks noGrp="1"/>
          </p:cNvSpPr>
          <p:nvPr>
            <p:ph type="body" sz="quarter" idx="12"/>
          </p:nvPr>
        </p:nvSpPr>
        <p:spPr>
          <a:xfrm>
            <a:off x="417600" y="1080000"/>
            <a:ext cx="8308800" cy="3560400"/>
          </a:xfrm>
          <a:prstGeom prst="rect">
            <a:avLst/>
          </a:prstGeom>
        </p:spPr>
        <p:txBody>
          <a:bodyPr lIns="0" tIns="0" rIns="0" bIns="0">
            <a:normAutofit/>
          </a:bodyPr>
          <a:lstStyle>
            <a:lvl1pPr marL="0" indent="0">
              <a:spcBef>
                <a:spcPts val="0"/>
              </a:spcBef>
              <a:spcAft>
                <a:spcPts val="600"/>
              </a:spcAft>
              <a:buNone/>
              <a:defRPr sz="1600">
                <a:solidFill>
                  <a:schemeClr val="bg1"/>
                </a:solidFill>
                <a:latin typeface="Nokia Pure Text Light" panose="020B0403020202020204" pitchFamily="34" charset="0"/>
                <a:ea typeface="Nokia Pure Text Light" panose="020B0403020202020204" pitchFamily="34" charset="0"/>
              </a:defRPr>
            </a:lvl1pPr>
            <a:lvl2pPr marL="230400" indent="0">
              <a:spcBef>
                <a:spcPts val="0"/>
              </a:spcBef>
              <a:spcAft>
                <a:spcPts val="600"/>
              </a:spcAft>
              <a:buNone/>
              <a:defRPr sz="1400">
                <a:solidFill>
                  <a:schemeClr val="bg1"/>
                </a:solidFill>
                <a:latin typeface="Nokia Pure Text Light" panose="020B0403020202020204" pitchFamily="34" charset="0"/>
                <a:ea typeface="Nokia Pure Text Light" panose="020B0403020202020204" pitchFamily="34" charset="0"/>
              </a:defRPr>
            </a:lvl2pPr>
            <a:lvl3pPr marL="462600" indent="0">
              <a:spcBef>
                <a:spcPts val="0"/>
              </a:spcBef>
              <a:spcAft>
                <a:spcPts val="600"/>
              </a:spcAft>
              <a:buNone/>
              <a:defRPr sz="1200">
                <a:solidFill>
                  <a:schemeClr val="bg1"/>
                </a:solidFill>
                <a:latin typeface="Nokia Pure Text Light" panose="020B0403020202020204" pitchFamily="34" charset="0"/>
                <a:ea typeface="Nokia Pure Text Light" panose="020B0403020202020204" pitchFamily="34" charset="0"/>
              </a:defRPr>
            </a:lvl3pPr>
            <a:lvl4pPr marL="693000" indent="0">
              <a:spcBef>
                <a:spcPts val="0"/>
              </a:spcBef>
              <a:spcAft>
                <a:spcPts val="600"/>
              </a:spcAft>
              <a:buNone/>
              <a:defRPr sz="1000">
                <a:solidFill>
                  <a:schemeClr val="bg1"/>
                </a:solidFill>
                <a:latin typeface="Nokia Pure Text Light" panose="020B0403020202020204" pitchFamily="34" charset="0"/>
                <a:ea typeface="Nokia Pure Text Light" panose="020B0403020202020204" pitchFamily="34" charset="0"/>
              </a:defRPr>
            </a:lvl4pPr>
            <a:lvl5pPr marL="923400" indent="0">
              <a:spcBef>
                <a:spcPts val="0"/>
              </a:spcBef>
              <a:spcAft>
                <a:spcPts val="600"/>
              </a:spcAft>
              <a:buFont typeface="Arial" panose="020B0604020202020204" pitchFamily="34" charset="0"/>
              <a:buNone/>
              <a:defRPr sz="800">
                <a:solidFill>
                  <a:schemeClr val="bg1"/>
                </a:solidFill>
                <a:latin typeface="Nokia Pure Text Light" panose="020B0403020202020204" pitchFamily="34" charset="0"/>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bg1"/>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bg1"/>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bg1"/>
                </a:solidFill>
                <a:latin typeface="Nokia Pure Text Light" panose="020B0403020202020204" pitchFamily="34" charset="0"/>
                <a:ea typeface="Nokia Pure Text Light" panose="020B0403020202020204" pitchFamily="34" charset="0"/>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5813" y="4648933"/>
            <a:ext cx="1009152" cy="424800"/>
          </a:xfrm>
          <a:prstGeom prst="rect">
            <a:avLst/>
          </a:prstGeom>
        </p:spPr>
      </p:pic>
      <p:sp>
        <p:nvSpPr>
          <p:cNvPr id="10"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GB" dirty="0"/>
              <a:t>&lt;Document ID: change ID in footer or remove&gt; &lt;Change information classification in footer&gt;</a:t>
            </a:r>
            <a:endParaRPr lang="en-US" dirty="0"/>
          </a:p>
        </p:txBody>
      </p:sp>
    </p:spTree>
    <p:extLst>
      <p:ext uri="{BB962C8B-B14F-4D97-AF65-F5344CB8AC3E}">
        <p14:creationId xmlns:p14="http://schemas.microsoft.com/office/powerpoint/2010/main" val="4281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White - one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4" name="Text Placeholder 3"/>
          <p:cNvSpPr>
            <a:spLocks noGrp="1"/>
          </p:cNvSpPr>
          <p:nvPr>
            <p:ph type="body" sz="quarter" idx="12"/>
          </p:nvPr>
        </p:nvSpPr>
        <p:spPr>
          <a:xfrm>
            <a:off x="417600" y="1080000"/>
            <a:ext cx="83088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Nokia Pure Text Light" panose="020B0403020202020204" pitchFamily="34" charset="0"/>
                <a:ea typeface="Nokia Pure Text Light" panose="020B0403020202020204" pitchFamily="34" charset="0"/>
              </a:defRPr>
            </a:lvl1pPr>
            <a:lvl2pPr marL="230400" indent="0">
              <a:spcBef>
                <a:spcPts val="0"/>
              </a:spcBef>
              <a:spcAft>
                <a:spcPts val="600"/>
              </a:spcAft>
              <a:buNone/>
              <a:defRPr sz="1400">
                <a:solidFill>
                  <a:schemeClr val="tx2"/>
                </a:solidFill>
                <a:latin typeface="Nokia Pure Text Light" panose="020B0403020202020204" pitchFamily="34" charset="0"/>
                <a:ea typeface="Nokia Pure Text Light" panose="020B0403020202020204" pitchFamily="34" charset="0"/>
              </a:defRPr>
            </a:lvl2pPr>
            <a:lvl3pPr marL="462600" indent="0">
              <a:spcBef>
                <a:spcPts val="0"/>
              </a:spcBef>
              <a:spcAft>
                <a:spcPts val="600"/>
              </a:spcAft>
              <a:buNone/>
              <a:defRPr sz="1200">
                <a:solidFill>
                  <a:schemeClr val="tx2"/>
                </a:solidFill>
                <a:latin typeface="Nokia Pure Text Light" panose="020B0403020202020204" pitchFamily="34" charset="0"/>
                <a:ea typeface="Nokia Pure Text Light" panose="020B0403020202020204" pitchFamily="34" charset="0"/>
              </a:defRPr>
            </a:lvl3pPr>
            <a:lvl4pPr marL="693000" indent="0">
              <a:spcBef>
                <a:spcPts val="0"/>
              </a:spcBef>
              <a:spcAft>
                <a:spcPts val="600"/>
              </a:spcAft>
              <a:buNone/>
              <a:defRPr sz="1000">
                <a:solidFill>
                  <a:schemeClr val="tx2"/>
                </a:solidFill>
                <a:latin typeface="Nokia Pure Text Light" panose="020B0403020202020204" pitchFamily="34" charset="0"/>
                <a:ea typeface="Nokia Pure Text Light" panose="020B0403020202020204" pitchFamily="34" charset="0"/>
              </a:defRPr>
            </a:lvl4pPr>
            <a:lvl5pPr marL="923400" indent="0">
              <a:spcBef>
                <a:spcPts val="0"/>
              </a:spcBef>
              <a:spcAft>
                <a:spcPts val="600"/>
              </a:spcAft>
              <a:buFont typeface="Arial" panose="020B0604020202020204" pitchFamily="34" charset="0"/>
              <a:buNone/>
              <a:defRPr sz="800">
                <a:solidFill>
                  <a:schemeClr val="tx2"/>
                </a:solidFill>
                <a:latin typeface="Nokia Pure Text Light" panose="020B0403020202020204" pitchFamily="34" charset="0"/>
                <a:ea typeface="Nokia Pure Text Light" panose="020B0403020202020204" pitchFamily="34" charset="0"/>
              </a:defRPr>
            </a:lvl5pPr>
            <a:lvl6pPr marL="1382400" indent="-228600">
              <a:spcBef>
                <a:spcPts val="0"/>
              </a:spcBef>
              <a:spcAft>
                <a:spcPts val="600"/>
              </a:spcAft>
              <a:buFont typeface="Nokia Pure Text" panose="020B0503020202020204" pitchFamily="34" charset="0"/>
              <a:buChar char="‒"/>
              <a:defRPr sz="800" baseline="0">
                <a:solidFill>
                  <a:schemeClr val="tx2"/>
                </a:solidFill>
                <a:latin typeface="Nokia Pure Text Light" panose="020B0403020202020204" pitchFamily="34" charset="0"/>
                <a:ea typeface="Nokia Pure Text Light" panose="020B0403020202020204" pitchFamily="34" charset="0"/>
              </a:defRPr>
            </a:lvl6pPr>
            <a:lvl7pPr marL="1612800">
              <a:spcBef>
                <a:spcPts val="0"/>
              </a:spcBef>
              <a:spcAft>
                <a:spcPts val="600"/>
              </a:spcAft>
              <a:defRPr sz="700">
                <a:solidFill>
                  <a:schemeClr val="tx2"/>
                </a:solidFill>
                <a:latin typeface="Nokia Pure Text Light" panose="020B0403020202020204" pitchFamily="34" charset="0"/>
                <a:ea typeface="Nokia Pure Text Light" panose="020B0403020202020204" pitchFamily="34" charset="0"/>
              </a:defRPr>
            </a:lvl7pPr>
            <a:lvl8pPr marL="1843200">
              <a:spcBef>
                <a:spcPts val="0"/>
              </a:spcBef>
              <a:spcAft>
                <a:spcPts val="600"/>
              </a:spcAft>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spTree>
    <p:extLst>
      <p:ext uri="{BB962C8B-B14F-4D97-AF65-F5344CB8AC3E}">
        <p14:creationId xmlns:p14="http://schemas.microsoft.com/office/powerpoint/2010/main" val="4278766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1-2 White - one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9" name="Table Placeholder 2"/>
          <p:cNvSpPr>
            <a:spLocks noGrp="1"/>
          </p:cNvSpPr>
          <p:nvPr>
            <p:ph type="tbl" sz="quarter" idx="13"/>
          </p:nvPr>
        </p:nvSpPr>
        <p:spPr>
          <a:xfrm>
            <a:off x="417600" y="1076400"/>
            <a:ext cx="8308800" cy="3564000"/>
          </a:xfrm>
          <a:prstGeom prst="rect">
            <a:avLst/>
          </a:prstGeom>
        </p:spPr>
        <p:txBody>
          <a:bodyPr/>
          <a:lstStyle>
            <a:lvl1pPr marL="0" indent="0">
              <a:buNone/>
              <a:defRPr sz="1600">
                <a:solidFill>
                  <a:schemeClr val="tx2"/>
                </a:solidFill>
                <a:latin typeface="+mn-lt"/>
              </a:defRPr>
            </a:lvl1pPr>
          </a:lstStyle>
          <a:p>
            <a:r>
              <a:rPr lang="en-US"/>
              <a:t>Click icon to add table</a:t>
            </a:r>
          </a:p>
        </p:txBody>
      </p:sp>
      <p:sp>
        <p:nvSpPr>
          <p:cNvPr id="6"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spTree>
    <p:extLst>
      <p:ext uri="{BB962C8B-B14F-4D97-AF65-F5344CB8AC3E}">
        <p14:creationId xmlns:p14="http://schemas.microsoft.com/office/powerpoint/2010/main" val="1746924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2 White - one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10" name="SmartArt Placeholder 2"/>
          <p:cNvSpPr>
            <a:spLocks noGrp="1"/>
          </p:cNvSpPr>
          <p:nvPr>
            <p:ph type="dgm" sz="quarter" idx="14"/>
          </p:nvPr>
        </p:nvSpPr>
        <p:spPr>
          <a:xfrm>
            <a:off x="417600" y="1076400"/>
            <a:ext cx="8308800" cy="3564000"/>
          </a:xfrm>
          <a:prstGeom prst="rect">
            <a:avLst/>
          </a:prstGeom>
        </p:spPr>
        <p:txBody>
          <a:bodyPr/>
          <a:lstStyle>
            <a:lvl1pPr marL="0" indent="0">
              <a:buNone/>
              <a:defRPr sz="1000">
                <a:solidFill>
                  <a:schemeClr val="tx2"/>
                </a:solidFill>
              </a:defRPr>
            </a:lvl1pPr>
          </a:lstStyle>
          <a:p>
            <a:r>
              <a:rPr lang="en-US"/>
              <a:t>Click icon to add SmartArt graphic</a:t>
            </a:r>
          </a:p>
        </p:txBody>
      </p:sp>
      <p:sp>
        <p:nvSpPr>
          <p:cNvPr id="6"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spTree>
    <p:extLst>
      <p:ext uri="{BB962C8B-B14F-4D97-AF65-F5344CB8AC3E}">
        <p14:creationId xmlns:p14="http://schemas.microsoft.com/office/powerpoint/2010/main" val="4171320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 White - two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7" name="Text Placeholder 3"/>
          <p:cNvSpPr>
            <a:spLocks noGrp="1"/>
          </p:cNvSpPr>
          <p:nvPr>
            <p:ph type="body" sz="quarter" idx="12"/>
          </p:nvPr>
        </p:nvSpPr>
        <p:spPr>
          <a:xfrm>
            <a:off x="417600" y="1080000"/>
            <a:ext cx="40104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3"/>
          <p:cNvSpPr>
            <a:spLocks noGrp="1"/>
          </p:cNvSpPr>
          <p:nvPr>
            <p:ph type="body" sz="quarter" idx="13"/>
          </p:nvPr>
        </p:nvSpPr>
        <p:spPr>
          <a:xfrm>
            <a:off x="4716000" y="1080000"/>
            <a:ext cx="40104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spTree>
    <p:extLst>
      <p:ext uri="{BB962C8B-B14F-4D97-AF65-F5344CB8AC3E}">
        <p14:creationId xmlns:p14="http://schemas.microsoft.com/office/powerpoint/2010/main" val="521701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3 White - two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9" name="Text Placeholder 3"/>
          <p:cNvSpPr>
            <a:spLocks noGrp="1"/>
          </p:cNvSpPr>
          <p:nvPr>
            <p:ph type="body" sz="quarter" idx="13"/>
          </p:nvPr>
        </p:nvSpPr>
        <p:spPr>
          <a:xfrm>
            <a:off x="4716000" y="1080000"/>
            <a:ext cx="40104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able Placeholder 4"/>
          <p:cNvSpPr>
            <a:spLocks noGrp="1"/>
          </p:cNvSpPr>
          <p:nvPr>
            <p:ph type="tbl" sz="quarter" idx="14"/>
          </p:nvPr>
        </p:nvSpPr>
        <p:spPr>
          <a:xfrm>
            <a:off x="417600" y="1080000"/>
            <a:ext cx="4010400" cy="3560400"/>
          </a:xfrm>
          <a:prstGeom prst="rect">
            <a:avLst/>
          </a:prstGeom>
        </p:spPr>
        <p:txBody>
          <a:bodyPr>
            <a:normAutofit/>
          </a:bodyPr>
          <a:lstStyle>
            <a:lvl1pPr marL="0" indent="0">
              <a:buNone/>
              <a:defRPr sz="1600">
                <a:solidFill>
                  <a:schemeClr val="tx2"/>
                </a:solidFill>
                <a:latin typeface="+mn-lt"/>
              </a:defRPr>
            </a:lvl1pPr>
          </a:lstStyle>
          <a:p>
            <a:r>
              <a:rPr lang="en-US" noProof="0"/>
              <a:t>Click icon to add table</a:t>
            </a:r>
            <a:endParaRPr lang="en-US" noProof="0" dirty="0"/>
          </a:p>
        </p:txBody>
      </p:sp>
      <p:sp>
        <p:nvSpPr>
          <p:cNvPr id="7"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spTree>
    <p:extLst>
      <p:ext uri="{BB962C8B-B14F-4D97-AF65-F5344CB8AC3E}">
        <p14:creationId xmlns:p14="http://schemas.microsoft.com/office/powerpoint/2010/main" val="240204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 White - three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7" name="Text Placeholder 3"/>
          <p:cNvSpPr>
            <a:spLocks noGrp="1"/>
          </p:cNvSpPr>
          <p:nvPr>
            <p:ph type="body" sz="quarter" idx="12"/>
          </p:nvPr>
        </p:nvSpPr>
        <p:spPr>
          <a:xfrm>
            <a:off x="417600" y="1080000"/>
            <a:ext cx="25920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3"/>
          <p:cNvSpPr>
            <a:spLocks noGrp="1"/>
          </p:cNvSpPr>
          <p:nvPr>
            <p:ph type="body" sz="quarter" idx="13"/>
          </p:nvPr>
        </p:nvSpPr>
        <p:spPr>
          <a:xfrm>
            <a:off x="3275856" y="1080000"/>
            <a:ext cx="25920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3"/>
          <p:cNvSpPr>
            <a:spLocks noGrp="1"/>
          </p:cNvSpPr>
          <p:nvPr>
            <p:ph type="body" sz="quarter" idx="14"/>
          </p:nvPr>
        </p:nvSpPr>
        <p:spPr>
          <a:xfrm>
            <a:off x="6134400" y="1080000"/>
            <a:ext cx="25920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spTree>
    <p:extLst>
      <p:ext uri="{BB962C8B-B14F-4D97-AF65-F5344CB8AC3E}">
        <p14:creationId xmlns:p14="http://schemas.microsoft.com/office/powerpoint/2010/main" val="563217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4 White - three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3" name="Table Placeholder 2"/>
          <p:cNvSpPr>
            <a:spLocks noGrp="1"/>
          </p:cNvSpPr>
          <p:nvPr>
            <p:ph type="tbl" sz="quarter" idx="15"/>
          </p:nvPr>
        </p:nvSpPr>
        <p:spPr>
          <a:xfrm>
            <a:off x="417312" y="1080000"/>
            <a:ext cx="2592000" cy="3560400"/>
          </a:xfrm>
          <a:prstGeom prst="rect">
            <a:avLst/>
          </a:prstGeom>
        </p:spPr>
        <p:txBody>
          <a:bodyPr>
            <a:normAutofit/>
          </a:bodyPr>
          <a:lstStyle>
            <a:lvl1pPr marL="0" indent="0">
              <a:buNone/>
              <a:defRPr sz="1600">
                <a:solidFill>
                  <a:schemeClr val="tx2"/>
                </a:solidFill>
              </a:defRPr>
            </a:lvl1pPr>
          </a:lstStyle>
          <a:p>
            <a:r>
              <a:rPr lang="en-US"/>
              <a:t>Click icon to add table</a:t>
            </a:r>
            <a:endParaRPr lang="en-US" dirty="0"/>
          </a:p>
        </p:txBody>
      </p:sp>
      <p:sp>
        <p:nvSpPr>
          <p:cNvPr id="14" name="Table Placeholder 2"/>
          <p:cNvSpPr>
            <a:spLocks noGrp="1"/>
          </p:cNvSpPr>
          <p:nvPr>
            <p:ph type="tbl" sz="quarter" idx="16"/>
          </p:nvPr>
        </p:nvSpPr>
        <p:spPr>
          <a:xfrm>
            <a:off x="6132423" y="1080000"/>
            <a:ext cx="2592000" cy="3560400"/>
          </a:xfrm>
          <a:prstGeom prst="rect">
            <a:avLst/>
          </a:prstGeom>
        </p:spPr>
        <p:txBody>
          <a:bodyPr>
            <a:normAutofit/>
          </a:bodyPr>
          <a:lstStyle>
            <a:lvl1pPr marL="0" indent="0">
              <a:buNone/>
              <a:defRPr sz="1600">
                <a:solidFill>
                  <a:schemeClr val="tx2"/>
                </a:solidFill>
              </a:defRPr>
            </a:lvl1pPr>
          </a:lstStyle>
          <a:p>
            <a:r>
              <a:rPr lang="en-US"/>
              <a:t>Click icon to add table</a:t>
            </a:r>
            <a:endParaRPr lang="en-US" dirty="0"/>
          </a:p>
        </p:txBody>
      </p:sp>
      <p:sp>
        <p:nvSpPr>
          <p:cNvPr id="15" name="Table Placeholder 2"/>
          <p:cNvSpPr>
            <a:spLocks noGrp="1"/>
          </p:cNvSpPr>
          <p:nvPr>
            <p:ph type="tbl" sz="quarter" idx="17"/>
          </p:nvPr>
        </p:nvSpPr>
        <p:spPr>
          <a:xfrm>
            <a:off x="3273879" y="1080000"/>
            <a:ext cx="2592000" cy="3560400"/>
          </a:xfrm>
          <a:prstGeom prst="rect">
            <a:avLst/>
          </a:prstGeom>
        </p:spPr>
        <p:txBody>
          <a:bodyPr>
            <a:normAutofit/>
          </a:bodyPr>
          <a:lstStyle>
            <a:lvl1pPr marL="0" indent="0">
              <a:buNone/>
              <a:defRPr sz="1600">
                <a:solidFill>
                  <a:schemeClr val="tx2"/>
                </a:solidFill>
              </a:defRPr>
            </a:lvl1pPr>
          </a:lstStyle>
          <a:p>
            <a:r>
              <a:rPr lang="en-US"/>
              <a:t>Click icon to add table</a:t>
            </a:r>
            <a:endParaRPr lang="en-US" dirty="0"/>
          </a:p>
        </p:txBody>
      </p:sp>
      <p:sp>
        <p:nvSpPr>
          <p:cNvPr id="8"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spTree>
    <p:extLst>
      <p:ext uri="{BB962C8B-B14F-4D97-AF65-F5344CB8AC3E}">
        <p14:creationId xmlns:p14="http://schemas.microsoft.com/office/powerpoint/2010/main" val="5161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 White - four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7" name="Text Placeholder 3"/>
          <p:cNvSpPr>
            <a:spLocks noGrp="1"/>
          </p:cNvSpPr>
          <p:nvPr>
            <p:ph type="body" sz="quarter" idx="12"/>
          </p:nvPr>
        </p:nvSpPr>
        <p:spPr>
          <a:xfrm>
            <a:off x="417600" y="1080000"/>
            <a:ext cx="18936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3"/>
          <p:cNvSpPr>
            <a:spLocks noGrp="1"/>
          </p:cNvSpPr>
          <p:nvPr>
            <p:ph type="body" sz="quarter" idx="13"/>
          </p:nvPr>
        </p:nvSpPr>
        <p:spPr>
          <a:xfrm>
            <a:off x="2556000" y="1080000"/>
            <a:ext cx="18936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3"/>
          <p:cNvSpPr>
            <a:spLocks noGrp="1"/>
          </p:cNvSpPr>
          <p:nvPr>
            <p:ph type="body" sz="quarter" idx="14"/>
          </p:nvPr>
        </p:nvSpPr>
        <p:spPr>
          <a:xfrm>
            <a:off x="4694400" y="1080000"/>
            <a:ext cx="18936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3"/>
          <p:cNvSpPr>
            <a:spLocks noGrp="1"/>
          </p:cNvSpPr>
          <p:nvPr>
            <p:ph type="body" sz="quarter" idx="15"/>
          </p:nvPr>
        </p:nvSpPr>
        <p:spPr>
          <a:xfrm>
            <a:off x="6832800" y="1080000"/>
            <a:ext cx="18936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spTree>
    <p:extLst>
      <p:ext uri="{BB962C8B-B14F-4D97-AF65-F5344CB8AC3E}">
        <p14:creationId xmlns:p14="http://schemas.microsoft.com/office/powerpoint/2010/main" val="2952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417600" y="280800"/>
            <a:ext cx="8308800" cy="309600"/>
          </a:xfrm>
          <a:prstGeom prst="rect">
            <a:avLst/>
          </a:prstGeom>
        </p:spPr>
        <p:txBody>
          <a:bodyPr vert="horz" lIns="0" tIns="0" rIns="0" bIns="0" rtlCol="0" anchor="t" anchorCtr="0">
            <a:noAutofit/>
          </a:bodyPr>
          <a:lstStyle/>
          <a:p>
            <a:r>
              <a:rPr lang="en-US" noProof="0" dirty="0"/>
              <a:t>Click</a:t>
            </a:r>
            <a:r>
              <a:rPr lang="en-US" dirty="0"/>
              <a:t> to edit Master title slide</a:t>
            </a:r>
          </a:p>
        </p:txBody>
      </p:sp>
      <p:sp>
        <p:nvSpPr>
          <p:cNvPr id="19" name="TextBox 18"/>
          <p:cNvSpPr txBox="1"/>
          <p:nvPr userDrawn="1"/>
        </p:nvSpPr>
        <p:spPr>
          <a:xfrm>
            <a:off x="755776" y="4816800"/>
            <a:ext cx="1800000" cy="122237"/>
          </a:xfrm>
          <a:prstGeom prst="rect">
            <a:avLst/>
          </a:prstGeom>
          <a:noFill/>
        </p:spPr>
        <p:txBody>
          <a:bodyPr wrap="square" lIns="0" tIns="0" rIns="0" bIns="0" anchor="b">
            <a:spAutoFit/>
          </a:bodyPr>
          <a:lstStyle/>
          <a:p>
            <a:r>
              <a:rPr lang="en-US" sz="800" dirty="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t>© 2017 Nokia</a:t>
            </a:r>
          </a:p>
        </p:txBody>
      </p:sp>
      <p:sp>
        <p:nvSpPr>
          <p:cNvPr id="21" name="Slide Number Placeholder 5"/>
          <p:cNvSpPr txBox="1">
            <a:spLocks/>
          </p:cNvSpPr>
          <p:nvPr userDrawn="1"/>
        </p:nvSpPr>
        <p:spPr>
          <a:xfrm>
            <a:off x="419102" y="4816800"/>
            <a:ext cx="252000" cy="122400"/>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dirty="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3"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877226" y="4651000"/>
            <a:ext cx="1008112" cy="424363"/>
          </a:xfrm>
          <a:prstGeom prst="rect">
            <a:avLst/>
          </a:prstGeom>
        </p:spPr>
      </p:pic>
    </p:spTree>
    <p:extLst>
      <p:ext uri="{BB962C8B-B14F-4D97-AF65-F5344CB8AC3E}">
        <p14:creationId xmlns:p14="http://schemas.microsoft.com/office/powerpoint/2010/main" val="332726448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80" r:id="rId3"/>
    <p:sldLayoutId id="2147483681" r:id="rId4"/>
    <p:sldLayoutId id="2147483654" r:id="rId5"/>
    <p:sldLayoutId id="2147483678" r:id="rId6"/>
    <p:sldLayoutId id="2147483673" r:id="rId7"/>
    <p:sldLayoutId id="2147483679" r:id="rId8"/>
    <p:sldLayoutId id="2147483674" r:id="rId9"/>
    <p:sldLayoutId id="2147483683" r:id="rId10"/>
    <p:sldLayoutId id="2147483684" r:id="rId11"/>
  </p:sldLayoutIdLst>
  <p:hf sldNum="0" hdr="0" dt="0"/>
  <p:txStyles>
    <p:titleStyle>
      <a:lvl1pPr algn="l" defTabSz="914400" rtl="0" eaLnBrk="1" latinLnBrk="0" hangingPunct="1">
        <a:spcBef>
          <a:spcPct val="0"/>
        </a:spcBef>
        <a:buNone/>
        <a:defRPr sz="2000" kern="1200"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755776" y="4816800"/>
            <a:ext cx="1800000" cy="122237"/>
          </a:xfrm>
          <a:prstGeom prst="rect">
            <a:avLst/>
          </a:prstGeom>
          <a:noFill/>
        </p:spPr>
        <p:txBody>
          <a:bodyPr wrap="square" lIns="0" tIns="0" rIns="0" bIns="0" anchor="b">
            <a:spAutoFit/>
          </a:bodyPr>
          <a:lstStyle/>
          <a:p>
            <a:r>
              <a:rPr lang="en-US" sz="800" noProof="0" dirty="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t>© 2017 Nokia</a:t>
            </a:r>
          </a:p>
        </p:txBody>
      </p:sp>
      <p:sp>
        <p:nvSpPr>
          <p:cNvPr id="14" name="Slide Number Placeholder 5"/>
          <p:cNvSpPr txBox="1">
            <a:spLocks/>
          </p:cNvSpPr>
          <p:nvPr userDrawn="1"/>
        </p:nvSpPr>
        <p:spPr>
          <a:xfrm>
            <a:off x="419102" y="4816800"/>
            <a:ext cx="252000" cy="122400"/>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dirty="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5"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US"/>
              <a:t>&lt;Document ID: change ID in footer or remove&gt; &lt;Change information classification in footer&gt;</a:t>
            </a:r>
            <a:endParaRPr lang="en-US" dirty="0"/>
          </a:p>
        </p:txBody>
      </p:sp>
    </p:spTree>
    <p:extLst>
      <p:ext uri="{BB962C8B-B14F-4D97-AF65-F5344CB8AC3E}">
        <p14:creationId xmlns:p14="http://schemas.microsoft.com/office/powerpoint/2010/main" val="519627140"/>
      </p:ext>
    </p:extLst>
  </p:cSld>
  <p:clrMap bg1="lt1" tx1="dk1" bg2="lt2" tx2="dk2" accent1="accent1" accent2="accent2" accent3="accent3" accent4="accent4" accent5="accent5" accent6="accent6" hlink="hlink" folHlink="folHlink"/>
  <p:sldLayoutIdLst>
    <p:sldLayoutId id="2147483661" r:id="rId1"/>
  </p:sldLayoutIdLst>
  <p:hf sldNum="0" hdr="0" dt="0"/>
  <p:txStyles>
    <p:titleStyle>
      <a:lvl1pPr algn="l" defTabSz="914400" rtl="0" eaLnBrk="1" latinLnBrk="0" hangingPunct="1">
        <a:spcBef>
          <a:spcPct val="0"/>
        </a:spcBef>
        <a:buNone/>
        <a:defRPr sz="2000" kern="1200"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7" name="TextBox 16"/>
          <p:cNvSpPr txBox="1"/>
          <p:nvPr userDrawn="1"/>
        </p:nvSpPr>
        <p:spPr>
          <a:xfrm>
            <a:off x="755776" y="4816800"/>
            <a:ext cx="1800000" cy="122237"/>
          </a:xfrm>
          <a:prstGeom prst="rect">
            <a:avLst/>
          </a:prstGeom>
          <a:noFill/>
        </p:spPr>
        <p:txBody>
          <a:bodyPr wrap="square" lIns="0" tIns="0" rIns="0" bIns="0" anchor="b">
            <a:spAutoFit/>
          </a:bodyPr>
          <a:lstStyle/>
          <a:p>
            <a:r>
              <a:rPr lang="en-GB" sz="800" dirty="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2017 Nokia</a:t>
            </a:r>
          </a:p>
        </p:txBody>
      </p:sp>
      <p:sp>
        <p:nvSpPr>
          <p:cNvPr id="18" name="Slide Number Placeholder 5"/>
          <p:cNvSpPr txBox="1">
            <a:spLocks/>
          </p:cNvSpPr>
          <p:nvPr userDrawn="1"/>
        </p:nvSpPr>
        <p:spPr>
          <a:xfrm>
            <a:off x="419102" y="4816800"/>
            <a:ext cx="252000" cy="122400"/>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GB" sz="80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GB" dirty="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9"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GB" dirty="0"/>
              <a:t>&lt;Document ID: change ID in footer or remove&gt; &lt;Change information classification in footer&gt;</a:t>
            </a:r>
            <a:endParaRPr lang="en-US" dirty="0"/>
          </a:p>
        </p:txBody>
      </p:sp>
    </p:spTree>
    <p:extLst>
      <p:ext uri="{BB962C8B-B14F-4D97-AF65-F5344CB8AC3E}">
        <p14:creationId xmlns:p14="http://schemas.microsoft.com/office/powerpoint/2010/main" val="2345520759"/>
      </p:ext>
    </p:extLst>
  </p:cSld>
  <p:clrMap bg1="lt1" tx1="dk1" bg2="lt2" tx2="dk2" accent1="accent1" accent2="accent2" accent3="accent3" accent4="accent4" accent5="accent5" accent6="accent6" hlink="hlink" folHlink="folHlink"/>
  <p:sldLayoutIdLst>
    <p:sldLayoutId id="2147483663" r:id="rId1"/>
    <p:sldLayoutId id="2147483664" r:id="rId2"/>
  </p:sldLayoutIdLst>
  <p:hf sldNum="0" hdr="0" dt="0"/>
  <p:txStyles>
    <p:titleStyle>
      <a:lvl1pPr algn="l" defTabSz="914400" rtl="0" eaLnBrk="1" latinLnBrk="0" hangingPunct="1">
        <a:spcBef>
          <a:spcPct val="0"/>
        </a:spcBef>
        <a:buNone/>
        <a:defRPr sz="20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9180" y="2031750"/>
            <a:ext cx="2565641" cy="1080000"/>
          </a:xfrm>
          <a:prstGeom prst="rect">
            <a:avLst/>
          </a:prstGeom>
        </p:spPr>
      </p:pic>
    </p:spTree>
    <p:extLst>
      <p:ext uri="{BB962C8B-B14F-4D97-AF65-F5344CB8AC3E}">
        <p14:creationId xmlns:p14="http://schemas.microsoft.com/office/powerpoint/2010/main" val="9815361"/>
      </p:ext>
    </p:extLst>
  </p:cSld>
  <p:clrMap bg1="lt1" tx1="dk1" bg2="lt2" tx2="dk2" accent1="accent1" accent2="accent2" accent3="accent3" accent4="accent4" accent5="accent5" accent6="accent6" hlink="hlink" folHlink="folHlink"/>
  <p:sldLayoutIdLst>
    <p:sldLayoutId id="2147483668" r:id="rId1"/>
  </p:sldLayoutIdLst>
  <p:hf sldNum="0" hdr="0" dt="0"/>
  <p:txStyles>
    <p:titleStyle>
      <a:lvl1pPr algn="l" defTabSz="914400" rtl="0" eaLnBrk="1" latinLnBrk="0" hangingPunct="1">
        <a:spcBef>
          <a:spcPct val="0"/>
        </a:spcBef>
        <a:buNone/>
        <a:defRPr sz="20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9180" y="2031750"/>
            <a:ext cx="2565641" cy="1080000"/>
          </a:xfrm>
          <a:prstGeom prst="rect">
            <a:avLst/>
          </a:prstGeom>
        </p:spPr>
      </p:pic>
    </p:spTree>
    <p:extLst>
      <p:ext uri="{BB962C8B-B14F-4D97-AF65-F5344CB8AC3E}">
        <p14:creationId xmlns:p14="http://schemas.microsoft.com/office/powerpoint/2010/main" val="3117151274"/>
      </p:ext>
    </p:extLst>
  </p:cSld>
  <p:clrMap bg1="lt1" tx1="dk1" bg2="lt2" tx2="dk2" accent1="accent1" accent2="accent2" accent3="accent3" accent4="accent4" accent5="accent5" accent6="accent6" hlink="hlink" folHlink="folHlink"/>
  <p:sldLayoutIdLst>
    <p:sldLayoutId id="2147483670" r:id="rId1"/>
  </p:sldLayoutIdLst>
  <p:hf sldNum="0" hdr="0" dt="0"/>
  <p:txStyles>
    <p:titleStyle>
      <a:lvl1pPr algn="l" defTabSz="914400" rtl="0" eaLnBrk="1" latinLnBrk="0" hangingPunct="1">
        <a:spcBef>
          <a:spcPct val="0"/>
        </a:spcBef>
        <a:buNone/>
        <a:defRPr sz="20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3" name="TextBox 12"/>
          <p:cNvSpPr txBox="1"/>
          <p:nvPr userDrawn="1"/>
        </p:nvSpPr>
        <p:spPr>
          <a:xfrm>
            <a:off x="755776" y="4816800"/>
            <a:ext cx="1800000" cy="122237"/>
          </a:xfrm>
          <a:prstGeom prst="rect">
            <a:avLst/>
          </a:prstGeom>
          <a:noFill/>
        </p:spPr>
        <p:txBody>
          <a:bodyPr wrap="square" lIns="0" tIns="0" rIns="0" bIns="0" anchor="b">
            <a:spAutoFit/>
          </a:bodyPr>
          <a:lstStyle/>
          <a:p>
            <a:r>
              <a:rPr lang="en-GB" sz="800" dirty="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2017 Nokia</a:t>
            </a:r>
          </a:p>
        </p:txBody>
      </p:sp>
      <p:sp>
        <p:nvSpPr>
          <p:cNvPr id="14" name="Slide Number Placeholder 5"/>
          <p:cNvSpPr txBox="1">
            <a:spLocks/>
          </p:cNvSpPr>
          <p:nvPr userDrawn="1"/>
        </p:nvSpPr>
        <p:spPr>
          <a:xfrm>
            <a:off x="419102" y="4816800"/>
            <a:ext cx="252000" cy="122400"/>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GB" sz="80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GB" dirty="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5" name="Footer Placeholder 27"/>
          <p:cNvSpPr>
            <a:spLocks noGrp="1"/>
          </p:cNvSpPr>
          <p:nvPr>
            <p:ph type="ftr" sz="quarter" idx="3"/>
          </p:nvPr>
        </p:nvSpPr>
        <p:spPr>
          <a:xfrm>
            <a:off x="2304000" y="4816800"/>
            <a:ext cx="4536000" cy="122400"/>
          </a:xfrm>
          <a:prstGeom prst="rect">
            <a:avLst/>
          </a:prstGeom>
        </p:spPr>
        <p:txBody>
          <a:bodyPr vert="horz" lIns="0" tIns="0" rIns="0" bIns="0" rtlCol="0" anchor="b"/>
          <a:lstStyle>
            <a:lvl1pPr algn="l">
              <a:defRPr sz="80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defRPr>
            </a:lvl1pPr>
          </a:lstStyle>
          <a:p>
            <a:r>
              <a:rPr lang="en-GB"/>
              <a:t>&lt;Document ID: change ID in footer or remove&gt; &lt;Change information classification in footer&gt;</a:t>
            </a:r>
            <a:endParaRPr lang="en-US" dirty="0"/>
          </a:p>
        </p:txBody>
      </p:sp>
    </p:spTree>
    <p:extLst>
      <p:ext uri="{BB962C8B-B14F-4D97-AF65-F5344CB8AC3E}">
        <p14:creationId xmlns:p14="http://schemas.microsoft.com/office/powerpoint/2010/main" val="3098006623"/>
      </p:ext>
    </p:extLst>
  </p:cSld>
  <p:clrMap bg1="lt1" tx1="dk1" bg2="lt2" tx2="dk2" accent1="accent1" accent2="accent2" accent3="accent3" accent4="accent4" accent5="accent5" accent6="accent6" hlink="hlink" folHlink="folHlink"/>
  <p:sldLayoutIdLst>
    <p:sldLayoutId id="2147483677" r:id="rId1"/>
  </p:sldLayoutIdLst>
  <p:hf sldNum="0" hdr="0" dt="0"/>
  <p:txStyles>
    <p:titleStyle>
      <a:lvl1pPr algn="l" defTabSz="914400" rtl="0" eaLnBrk="1" latinLnBrk="0" hangingPunct="1">
        <a:spcBef>
          <a:spcPct val="0"/>
        </a:spcBef>
        <a:buNone/>
        <a:defRPr sz="20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hyperlink" Target="https://nokia.sharepoint.com/sites/RoadmapCommunity/Mobile%20Networks%20BG%20Roadmaps/Forms/AllItems.aspx" TargetMode="External"/><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hyperlink" Target="https://nokia.sharepoint.com/sites/SingleRAN/SRAN17A/SitePages/Home.aspx" TargetMode="Externa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nokia.sharepoint.com/sites/SWSales/Lists/SW%20Material%20Portal1/AllItems.aspx#InplviewHash7b93b440-7992-4446-853b-0b4874c1f306=FilterField1%3DProduct-FilterValue1%3DSRAN" TargetMode="Externa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hyperlink" Target="https://workspaces.int.nokia.com/sites/mcacs/Pages/Main_Angular.aspx" TargetMode="Externa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hyperlink" Target="https://networks.nokia.com/products/single-ran-advanced" TargetMode="Externa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8" Type="http://schemas.openxmlformats.org/officeDocument/2006/relationships/hyperlink" Target="mailto:mariusz.korzepa@nokia.com" TargetMode="External"/><Relationship Id="rId3" Type="http://schemas.openxmlformats.org/officeDocument/2006/relationships/hyperlink" Target="mailto:yrjo.koskinen@nokia.com" TargetMode="External"/><Relationship Id="rId7" Type="http://schemas.openxmlformats.org/officeDocument/2006/relationships/hyperlink" Target="mailto:bernd.bradter@nokia.com" TargetMode="External"/><Relationship Id="rId2" Type="http://schemas.openxmlformats.org/officeDocument/2006/relationships/hyperlink" Target="mailto:harry.kuosa@nsn.com" TargetMode="External"/><Relationship Id="rId1" Type="http://schemas.openxmlformats.org/officeDocument/2006/relationships/slideLayout" Target="../slideLayouts/slideLayout1.xml"/><Relationship Id="rId6" Type="http://schemas.openxmlformats.org/officeDocument/2006/relationships/hyperlink" Target="mailto:ari.kilpio@nsn.com" TargetMode="External"/><Relationship Id="rId5" Type="http://schemas.openxmlformats.org/officeDocument/2006/relationships/hyperlink" Target="mailto:jari.malinen@nsn.com" TargetMode="External"/><Relationship Id="rId4" Type="http://schemas.openxmlformats.org/officeDocument/2006/relationships/hyperlink" Target="mailto:Petri.Rantala@Nokia.com" TargetMode="External"/><Relationship Id="rId9" Type="http://schemas.openxmlformats.org/officeDocument/2006/relationships/hyperlink" Target="mailto:nishant.gautam@nokia.com"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jpeg"/><Relationship Id="rId1" Type="http://schemas.openxmlformats.org/officeDocument/2006/relationships/slideLayout" Target="../slideLayouts/slideLayout1.xml"/><Relationship Id="rId6" Type="http://schemas.openxmlformats.org/officeDocument/2006/relationships/image" Target="cid:image001.jpg@01D2A747.1FFB3880" TargetMode="External"/><Relationship Id="rId5" Type="http://schemas.openxmlformats.org/officeDocument/2006/relationships/image" Target="../media/image44.jpeg"/><Relationship Id="rId4" Type="http://schemas.openxmlformats.org/officeDocument/2006/relationships/image" Target="../media/image43.jpeg"/></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8.jpeg"/><Relationship Id="rId4" Type="http://schemas.openxmlformats.org/officeDocument/2006/relationships/image" Target="../media/image47.jpeg"/></Relationships>
</file>

<file path=ppt/slides/_rels/slide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www.google.fi/url?url=http://cloudware.bg/en/cloud-server&amp;rct=j&amp;frm=1&amp;q=&amp;esrc=s&amp;sa=U&amp;ei=79sCVfXbMoj1UJ_2grgF&amp;ved=0CC4Q9QEwAQ&amp;usg=AFQjCNEzasAJGKl8Ro_i1qyz_lbfIzjd_w" TargetMode="Externa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www.google.fi/url?url=http://cloudware.bg/en/cloud-server&amp;rct=j&amp;frm=1&amp;q=&amp;esrc=s&amp;sa=U&amp;ei=79sCVfXbMoj1UJ_2grgF&amp;ved=0CC4Q9QEwAQ&amp;usg=AFQjCNEzasAJGKl8Ro_i1qyz_lbfIzjd_w" TargetMode="Externa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tags" Target="../tags/tag34.xml"/><Relationship Id="rId26" Type="http://schemas.openxmlformats.org/officeDocument/2006/relationships/tags" Target="../tags/tag42.xml"/><Relationship Id="rId3" Type="http://schemas.openxmlformats.org/officeDocument/2006/relationships/tags" Target="../tags/tag19.xml"/><Relationship Id="rId21" Type="http://schemas.openxmlformats.org/officeDocument/2006/relationships/tags" Target="../tags/tag37.xml"/><Relationship Id="rId34" Type="http://schemas.openxmlformats.org/officeDocument/2006/relationships/oleObject" Target="../embeddings/oleObject3.bin"/><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5" Type="http://schemas.openxmlformats.org/officeDocument/2006/relationships/tags" Target="../tags/tag41.xml"/><Relationship Id="rId33" Type="http://schemas.openxmlformats.org/officeDocument/2006/relationships/slideLayout" Target="../slideLayouts/slideLayout1.xml"/><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tags" Target="../tags/tag36.xml"/><Relationship Id="rId29" Type="http://schemas.openxmlformats.org/officeDocument/2006/relationships/tags" Target="../tags/tag45.xml"/><Relationship Id="rId1" Type="http://schemas.openxmlformats.org/officeDocument/2006/relationships/vmlDrawing" Target="../drawings/vmlDrawing3.v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tags" Target="../tags/tag40.xml"/><Relationship Id="rId32" Type="http://schemas.openxmlformats.org/officeDocument/2006/relationships/tags" Target="../tags/tag48.xml"/><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tags" Target="../tags/tag39.xml"/><Relationship Id="rId28" Type="http://schemas.openxmlformats.org/officeDocument/2006/relationships/tags" Target="../tags/tag44.xml"/><Relationship Id="rId10" Type="http://schemas.openxmlformats.org/officeDocument/2006/relationships/tags" Target="../tags/tag26.xml"/><Relationship Id="rId19" Type="http://schemas.openxmlformats.org/officeDocument/2006/relationships/tags" Target="../tags/tag35.xml"/><Relationship Id="rId31" Type="http://schemas.openxmlformats.org/officeDocument/2006/relationships/tags" Target="../tags/tag47.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tags" Target="../tags/tag38.xml"/><Relationship Id="rId27" Type="http://schemas.openxmlformats.org/officeDocument/2006/relationships/tags" Target="../tags/tag43.xml"/><Relationship Id="rId30" Type="http://schemas.openxmlformats.org/officeDocument/2006/relationships/tags" Target="../tags/tag46.xml"/><Relationship Id="rId35" Type="http://schemas.openxmlformats.org/officeDocument/2006/relationships/image" Target="../media/image57.emf"/></Relationships>
</file>

<file path=ppt/slides/_rels/slide2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slideLayout" Target="../slideLayouts/slideLayout1.xml"/><Relationship Id="rId7" Type="http://schemas.openxmlformats.org/officeDocument/2006/relationships/image" Target="../media/image58.jpeg"/><Relationship Id="rId2" Type="http://schemas.openxmlformats.org/officeDocument/2006/relationships/tags" Target="../tags/tag49.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10" Type="http://schemas.openxmlformats.org/officeDocument/2006/relationships/image" Target="../media/image60.png"/><Relationship Id="rId4" Type="http://schemas.openxmlformats.org/officeDocument/2006/relationships/notesSlide" Target="../notesSlides/notesSlide6.xml"/><Relationship Id="rId9"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jpe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1.xml"/><Relationship Id="rId5" Type="http://schemas.openxmlformats.org/officeDocument/2006/relationships/tags" Target="../tags/tag54.xml"/><Relationship Id="rId4" Type="http://schemas.openxmlformats.org/officeDocument/2006/relationships/tags" Target="../tags/tag53.xml"/></Relationships>
</file>

<file path=ppt/slides/_rels/slide3.xml.rels><?xml version="1.0" encoding="UTF-8" standalone="yes"?>
<Relationships xmlns="http://schemas.openxmlformats.org/package/2006/relationships"><Relationship Id="rId8" Type="http://schemas.openxmlformats.org/officeDocument/2006/relationships/hyperlink" Target="http://sciencebasedtargets.org/" TargetMode="External"/><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slideLayout" Target="../slideLayouts/slideLayout1.xml"/><Relationship Id="rId5" Type="http://schemas.openxmlformats.org/officeDocument/2006/relationships/tags" Target="../tags/tag59.xml"/><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s>
</file>

<file path=ppt/slides/_rels/slide31.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18" Type="http://schemas.openxmlformats.org/officeDocument/2006/relationships/tags" Target="../tags/tag82.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tags" Target="../tags/tag81.xml"/><Relationship Id="rId2" Type="http://schemas.openxmlformats.org/officeDocument/2006/relationships/tags" Target="../tags/tag66.xml"/><Relationship Id="rId16" Type="http://schemas.openxmlformats.org/officeDocument/2006/relationships/tags" Target="../tags/tag80.xml"/><Relationship Id="rId20" Type="http://schemas.openxmlformats.org/officeDocument/2006/relationships/slideLayout" Target="../slideLayouts/slideLayout1.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tags" Target="../tags/tag79.xml"/><Relationship Id="rId10" Type="http://schemas.openxmlformats.org/officeDocument/2006/relationships/tags" Target="../tags/tag74.xml"/><Relationship Id="rId19" Type="http://schemas.openxmlformats.org/officeDocument/2006/relationships/tags" Target="../tags/tag83.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tags" Target="../tags/tag78.xml"/></Relationships>
</file>

<file path=ppt/slides/_rels/slide32.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18" Type="http://schemas.openxmlformats.org/officeDocument/2006/relationships/tags" Target="../tags/tag101.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tags" Target="../tags/tag95.xml"/><Relationship Id="rId17" Type="http://schemas.openxmlformats.org/officeDocument/2006/relationships/tags" Target="../tags/tag100.xml"/><Relationship Id="rId2" Type="http://schemas.openxmlformats.org/officeDocument/2006/relationships/tags" Target="../tags/tag85.xml"/><Relationship Id="rId16" Type="http://schemas.openxmlformats.org/officeDocument/2006/relationships/tags" Target="../tags/tag99.xml"/><Relationship Id="rId20" Type="http://schemas.openxmlformats.org/officeDocument/2006/relationships/slideLayout" Target="../slideLayouts/slideLayout1.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tags" Target="../tags/tag98.xml"/><Relationship Id="rId10" Type="http://schemas.openxmlformats.org/officeDocument/2006/relationships/tags" Target="../tags/tag93.xml"/><Relationship Id="rId19" Type="http://schemas.openxmlformats.org/officeDocument/2006/relationships/tags" Target="../tags/tag102.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tags" Target="../tags/tag97.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intranet.nokia.com/global/work/marketing/portfolio/mbbsalesportal/singleran/pages/sran17.aspx" TargetMode="External"/><Relationship Id="rId2" Type="http://schemas.openxmlformats.org/officeDocument/2006/relationships/image" Target="../media/image82.jp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online.networks.nokia.com/SWD/"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hyperlink" Target="https://workspaces.emea.nsn-net.net/sites/VCMHWSWPricing/PricingGuidanceforBidsAndOffers/GSM/Forms/AllItems.aspx?RootFolder=/sites/VCMHWSWPricing/PricingGuidanceforBidsAndOffers/GSM/Price%20Lists&amp;FolderCTID=0x012000C58EE0B423DF5946A620E4F90C36EFE" TargetMode="External"/><Relationship Id="rId2" Type="http://schemas.openxmlformats.org/officeDocument/2006/relationships/hyperlink" Target="https://sharenet-ims.int.net.nokia.com/Open/D557239241" TargetMode="Externa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101.jpeg"/><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jpeg"/></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1.xml"/><Relationship Id="rId5" Type="http://schemas.openxmlformats.org/officeDocument/2006/relationships/image" Target="../media/image105.jpeg"/><Relationship Id="rId4" Type="http://schemas.openxmlformats.org/officeDocument/2006/relationships/image" Target="../media/image104.jpeg"/></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0.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microsoft.com/office/2007/relationships/hdphoto" Target="../media/hdphoto2.wdp"/></Relationships>
</file>

<file path=ppt/slides/_rels/slide9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8" Type="http://schemas.openxmlformats.org/officeDocument/2006/relationships/image" Target="../media/image118.jpeg"/><Relationship Id="rId13" Type="http://schemas.openxmlformats.org/officeDocument/2006/relationships/image" Target="../media/image123.jpeg"/><Relationship Id="rId18" Type="http://schemas.openxmlformats.org/officeDocument/2006/relationships/image" Target="../media/image128.jpeg"/><Relationship Id="rId3" Type="http://schemas.openxmlformats.org/officeDocument/2006/relationships/image" Target="../media/image113.png"/><Relationship Id="rId21" Type="http://schemas.openxmlformats.org/officeDocument/2006/relationships/image" Target="../media/image131.jpeg"/><Relationship Id="rId7" Type="http://schemas.openxmlformats.org/officeDocument/2006/relationships/image" Target="../media/image117.jpeg"/><Relationship Id="rId12" Type="http://schemas.openxmlformats.org/officeDocument/2006/relationships/image" Target="../media/image122.jpeg"/><Relationship Id="rId17" Type="http://schemas.openxmlformats.org/officeDocument/2006/relationships/image" Target="../media/image127.jpeg"/><Relationship Id="rId2" Type="http://schemas.openxmlformats.org/officeDocument/2006/relationships/image" Target="../media/image112.jpeg"/><Relationship Id="rId16" Type="http://schemas.openxmlformats.org/officeDocument/2006/relationships/image" Target="../media/image126.jpeg"/><Relationship Id="rId20" Type="http://schemas.openxmlformats.org/officeDocument/2006/relationships/image" Target="../media/image130.jpeg"/><Relationship Id="rId1" Type="http://schemas.openxmlformats.org/officeDocument/2006/relationships/slideLayout" Target="../slideLayouts/slideLayout1.xml"/><Relationship Id="rId6" Type="http://schemas.openxmlformats.org/officeDocument/2006/relationships/image" Target="../media/image116.png"/><Relationship Id="rId11" Type="http://schemas.openxmlformats.org/officeDocument/2006/relationships/image" Target="../media/image121.jpeg"/><Relationship Id="rId24" Type="http://schemas.openxmlformats.org/officeDocument/2006/relationships/image" Target="../media/image134.jpeg"/><Relationship Id="rId5" Type="http://schemas.openxmlformats.org/officeDocument/2006/relationships/image" Target="../media/image115.jpeg"/><Relationship Id="rId15" Type="http://schemas.openxmlformats.org/officeDocument/2006/relationships/image" Target="../media/image125.jpeg"/><Relationship Id="rId23" Type="http://schemas.openxmlformats.org/officeDocument/2006/relationships/image" Target="../media/image133.jpeg"/><Relationship Id="rId10" Type="http://schemas.openxmlformats.org/officeDocument/2006/relationships/image" Target="../media/image120.jpeg"/><Relationship Id="rId19"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19.jpeg"/><Relationship Id="rId14" Type="http://schemas.openxmlformats.org/officeDocument/2006/relationships/image" Target="../media/image124.jpeg"/><Relationship Id="rId22" Type="http://schemas.openxmlformats.org/officeDocument/2006/relationships/image" Target="../media/image132.jpeg"/></Relationships>
</file>

<file path=ppt/slides/_rels/slide95.xml.rels><?xml version="1.0" encoding="UTF-8" standalone="yes"?>
<Relationships xmlns="http://schemas.openxmlformats.org/package/2006/relationships"><Relationship Id="rId3" Type="http://schemas.openxmlformats.org/officeDocument/2006/relationships/image" Target="../media/image125.jpeg"/><Relationship Id="rId7" Type="http://schemas.openxmlformats.org/officeDocument/2006/relationships/image" Target="../media/image126.jpeg"/><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129.png"/><Relationship Id="rId5" Type="http://schemas.openxmlformats.org/officeDocument/2006/relationships/image" Target="../media/image124.jpeg"/><Relationship Id="rId4" Type="http://schemas.openxmlformats.org/officeDocument/2006/relationships/image" Target="../media/image117.jpeg"/></Relationships>
</file>

<file path=ppt/slides/_rels/slide96.xml.rels><?xml version="1.0" encoding="UTF-8" standalone="yes"?>
<Relationships xmlns="http://schemas.openxmlformats.org/package/2006/relationships"><Relationship Id="rId2" Type="http://schemas.openxmlformats.org/officeDocument/2006/relationships/hyperlink" Target="http://networks.nokia.com/news-events/press/press-releases"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8" Type="http://schemas.openxmlformats.org/officeDocument/2006/relationships/image" Target="../media/image143.jpeg"/><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13.png"/><Relationship Id="rId39" Type="http://schemas.openxmlformats.org/officeDocument/2006/relationships/image" Target="../media/image173.png"/><Relationship Id="rId3" Type="http://schemas.openxmlformats.org/officeDocument/2006/relationships/image" Target="../media/image138.png"/><Relationship Id="rId21" Type="http://schemas.openxmlformats.org/officeDocument/2006/relationships/image" Target="../media/image156.jpe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jpe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jpeg"/><Relationship Id="rId25" Type="http://schemas.openxmlformats.org/officeDocument/2006/relationships/image" Target="../media/image160.jpeg"/><Relationship Id="rId33" Type="http://schemas.openxmlformats.org/officeDocument/2006/relationships/image" Target="../media/image167.jpeg"/><Relationship Id="rId38" Type="http://schemas.openxmlformats.org/officeDocument/2006/relationships/image" Target="../media/image172.png"/><Relationship Id="rId46" Type="http://schemas.openxmlformats.org/officeDocument/2006/relationships/image" Target="../media/image180.jpeg"/><Relationship Id="rId2" Type="http://schemas.openxmlformats.org/officeDocument/2006/relationships/image" Target="../media/image137.png"/><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3.png"/><Relationship Id="rId41" Type="http://schemas.openxmlformats.org/officeDocument/2006/relationships/image" Target="../media/image175.png"/><Relationship Id="rId1" Type="http://schemas.openxmlformats.org/officeDocument/2006/relationships/slideLayout" Target="../slideLayouts/slideLayout1.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6.jpe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140.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2.jpeg"/><Relationship Id="rId36" Type="http://schemas.openxmlformats.org/officeDocument/2006/relationships/image" Target="../media/image170.png"/><Relationship Id="rId10" Type="http://schemas.openxmlformats.org/officeDocument/2006/relationships/image" Target="../media/image145.png"/><Relationship Id="rId19" Type="http://schemas.openxmlformats.org/officeDocument/2006/relationships/image" Target="../media/image154.png"/><Relationship Id="rId31" Type="http://schemas.openxmlformats.org/officeDocument/2006/relationships/image" Target="../media/image165.png"/><Relationship Id="rId44" Type="http://schemas.openxmlformats.org/officeDocument/2006/relationships/image" Target="../media/image178.png"/><Relationship Id="rId4" Type="http://schemas.openxmlformats.org/officeDocument/2006/relationships/image" Target="../media/image139.png"/><Relationship Id="rId9" Type="http://schemas.openxmlformats.org/officeDocument/2006/relationships/image" Target="../media/image144.gif"/><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1.png"/><Relationship Id="rId30" Type="http://schemas.openxmlformats.org/officeDocument/2006/relationships/image" Target="../media/image164.jpeg"/><Relationship Id="rId35" Type="http://schemas.openxmlformats.org/officeDocument/2006/relationships/image" Target="../media/image169.png"/><Relationship Id="rId43" Type="http://schemas.openxmlformats.org/officeDocument/2006/relationships/image" Target="../media/image17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9000" b="-9000"/>
          </a:stretch>
        </a:blipFill>
        <a:effectLst/>
      </p:bgPr>
    </p:bg>
    <p:spTree>
      <p:nvGrpSpPr>
        <p:cNvPr id="1" name=""/>
        <p:cNvGrpSpPr/>
        <p:nvPr/>
      </p:nvGrpSpPr>
      <p:grpSpPr>
        <a:xfrm>
          <a:off x="0" y="0"/>
          <a:ext cx="0" cy="0"/>
          <a:chOff x="0" y="0"/>
          <a:chExt cx="0" cy="0"/>
        </a:xfrm>
      </p:grpSpPr>
      <p:sp>
        <p:nvSpPr>
          <p:cNvPr id="49" name="Text Placeholder 48"/>
          <p:cNvSpPr>
            <a:spLocks noGrp="1"/>
          </p:cNvSpPr>
          <p:nvPr>
            <p:ph type="body" sz="quarter" idx="11"/>
          </p:nvPr>
        </p:nvSpPr>
        <p:spPr>
          <a:xfrm>
            <a:off x="277552" y="1106188"/>
            <a:ext cx="8359200" cy="1980000"/>
          </a:xfrm>
        </p:spPr>
        <p:txBody>
          <a:bodyPr/>
          <a:lstStyle/>
          <a:p>
            <a:r>
              <a:rPr lang="en-US" dirty="0">
                <a:latin typeface="Nokia Pure Headline" panose="020B0504040602060303" pitchFamily="34" charset="0"/>
              </a:rPr>
              <a:t>SRAN Sales Playbook</a:t>
            </a:r>
          </a:p>
        </p:txBody>
      </p:sp>
      <p:sp>
        <p:nvSpPr>
          <p:cNvPr id="48" name="Text Placeholder 47"/>
          <p:cNvSpPr>
            <a:spLocks noGrp="1"/>
          </p:cNvSpPr>
          <p:nvPr>
            <p:ph type="body" sz="quarter" idx="12"/>
          </p:nvPr>
        </p:nvSpPr>
        <p:spPr>
          <a:xfrm>
            <a:off x="740329" y="3566700"/>
            <a:ext cx="8308800" cy="1576800"/>
          </a:xfrm>
          <a:prstGeom prst="rect">
            <a:avLst/>
          </a:prstGeom>
        </p:spPr>
        <p:txBody>
          <a:bodyPr/>
          <a:lstStyle/>
          <a:p>
            <a:pPr marL="0" indent="0">
              <a:buNone/>
            </a:pPr>
            <a:r>
              <a:rPr lang="en-US" dirty="0">
                <a:latin typeface="Nokia Pure Text" panose="020B0504040602060303" pitchFamily="34" charset="0"/>
                <a:ea typeface="Nokia Pure Text" panose="020B0504040602060303" pitchFamily="34" charset="0"/>
                <a:cs typeface="Nokia Pure Text" panose="020B0504040602060303" pitchFamily="34" charset="0"/>
              </a:rPr>
              <a:t>V7.0</a:t>
            </a:r>
          </a:p>
          <a:p>
            <a:pPr marL="0" indent="0">
              <a:buNone/>
            </a:pPr>
            <a:r>
              <a:rPr lang="en-US" dirty="0">
                <a:latin typeface="Nokia Pure Text" panose="020B0504040602060303" pitchFamily="34" charset="0"/>
                <a:ea typeface="Nokia Pure Text" panose="020B0504040602060303" pitchFamily="34" charset="0"/>
                <a:cs typeface="Nokia Pure Text" panose="020B0504040602060303" pitchFamily="34" charset="0"/>
              </a:rPr>
              <a:t>October 2017</a:t>
            </a:r>
          </a:p>
        </p:txBody>
      </p:sp>
    </p:spTree>
    <p:extLst>
      <p:ext uri="{BB962C8B-B14F-4D97-AF65-F5344CB8AC3E}">
        <p14:creationId xmlns:p14="http://schemas.microsoft.com/office/powerpoint/2010/main" val="2957414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AE655B-520B-410A-8790-5D96B6125D43}"/>
              </a:ext>
            </a:extLst>
          </p:cNvPr>
          <p:cNvSpPr/>
          <p:nvPr/>
        </p:nvSpPr>
        <p:spPr>
          <a:xfrm>
            <a:off x="419100" y="1058863"/>
            <a:ext cx="5216308" cy="3418239"/>
          </a:xfrm>
          <a:prstGeom prst="rect">
            <a:avLst/>
          </a:prstGeom>
          <a:solidFill>
            <a:schemeClr val="bg1">
              <a:alpha val="85000"/>
            </a:schemeClr>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fontAlgn="auto">
              <a:spcBef>
                <a:spcPts val="0"/>
              </a:spcBef>
              <a:spcAft>
                <a:spcPts val="0"/>
              </a:spcAft>
            </a:pPr>
            <a:endParaRPr lang="en-US" sz="1200" dirty="0">
              <a:solidFill>
                <a:schemeClr val="bg1"/>
              </a:solidFill>
            </a:endParaRPr>
          </a:p>
        </p:txBody>
      </p:sp>
      <p:sp>
        <p:nvSpPr>
          <p:cNvPr id="3" name="Rectangle 2">
            <a:extLst>
              <a:ext uri="{FF2B5EF4-FFF2-40B4-BE49-F238E27FC236}">
                <a16:creationId xmlns:a16="http://schemas.microsoft.com/office/drawing/2014/main" id="{239C8276-3B9E-4EF6-BD6B-38B1916B2DE9}"/>
              </a:ext>
            </a:extLst>
          </p:cNvPr>
          <p:cNvSpPr/>
          <p:nvPr/>
        </p:nvSpPr>
        <p:spPr>
          <a:xfrm>
            <a:off x="4542882" y="867373"/>
            <a:ext cx="3090903" cy="3561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a:lstStyle/>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en-US" sz="1000" dirty="0">
              <a:solidFill>
                <a:srgbClr val="124191"/>
              </a:solidFill>
              <a:ea typeface="Nokia Pure Text Light" panose="020B0304040602060303" pitchFamily="34" charset="0"/>
              <a:cs typeface="Nokia Pure Text Light" panose="020B0304040602060303" pitchFamily="34" charset="0"/>
            </a:endParaRPr>
          </a:p>
          <a:p>
            <a:pPr>
              <a:defRPr/>
            </a:pPr>
            <a:r>
              <a:rPr lang="en-US" sz="1000" dirty="0">
                <a:solidFill>
                  <a:srgbClr val="124191"/>
                </a:solidFill>
                <a:ea typeface="Nokia Pure Text Light" panose="020B0304040602060303" pitchFamily="34" charset="0"/>
                <a:cs typeface="Nokia Pure Text Light" panose="020B0304040602060303" pitchFamily="34" charset="0"/>
              </a:rPr>
              <a:t>	</a:t>
            </a: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endParaRPr lang="fi-FI" sz="1000" dirty="0">
              <a:solidFill>
                <a:srgbClr val="124191"/>
              </a:solidFill>
              <a:ea typeface="Nokia Pure Text Light" panose="020B0304040602060303" pitchFamily="34" charset="0"/>
              <a:cs typeface="Nokia Pure Text Light" panose="020B0304040602060303" pitchFamily="34" charset="0"/>
            </a:endParaRPr>
          </a:p>
          <a:p>
            <a:pPr>
              <a:defRPr/>
            </a:pPr>
            <a:br>
              <a:rPr lang="en-US" sz="1100" dirty="0">
                <a:solidFill>
                  <a:srgbClr val="124191"/>
                </a:solidFill>
                <a:ea typeface="Nokia Pure Text Light" panose="020B0304040602060303" pitchFamily="34" charset="0"/>
                <a:cs typeface="Nokia Pure Text Light" panose="020B0304040602060303" pitchFamily="34" charset="0"/>
              </a:rPr>
            </a:br>
            <a:endParaRPr lang="en-US" sz="1100" dirty="0">
              <a:solidFill>
                <a:srgbClr val="124191"/>
              </a:solidFill>
              <a:ea typeface="Nokia Pure Text Light" panose="020B0304040602060303" pitchFamily="34" charset="0"/>
              <a:cs typeface="Nokia Pure Text Light" panose="020B0304040602060303" pitchFamily="34" charset="0"/>
            </a:endParaRPr>
          </a:p>
        </p:txBody>
      </p:sp>
      <p:sp>
        <p:nvSpPr>
          <p:cNvPr id="4" name="Title 18">
            <a:extLst>
              <a:ext uri="{FF2B5EF4-FFF2-40B4-BE49-F238E27FC236}">
                <a16:creationId xmlns:a16="http://schemas.microsoft.com/office/drawing/2014/main" id="{327CC747-7001-4519-9D08-E0572037C444}"/>
              </a:ext>
            </a:extLst>
          </p:cNvPr>
          <p:cNvSpPr txBox="1">
            <a:spLocks/>
          </p:cNvSpPr>
          <p:nvPr/>
        </p:nvSpPr>
        <p:spPr>
          <a:xfrm>
            <a:off x="318143" y="236466"/>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dirty="0" err="1"/>
              <a:t>AirScale</a:t>
            </a:r>
            <a:r>
              <a:rPr lang="en-US" dirty="0"/>
              <a:t> System module – High Capacity (Indoor &amp; Outdoor) </a:t>
            </a:r>
          </a:p>
        </p:txBody>
      </p:sp>
      <p:sp>
        <p:nvSpPr>
          <p:cNvPr id="6" name="Rectangle 5">
            <a:extLst>
              <a:ext uri="{FF2B5EF4-FFF2-40B4-BE49-F238E27FC236}">
                <a16:creationId xmlns:a16="http://schemas.microsoft.com/office/drawing/2014/main" id="{B3D6FA7D-1897-4B7F-A51E-B1DEF3D4E49D}"/>
              </a:ext>
            </a:extLst>
          </p:cNvPr>
          <p:cNvSpPr/>
          <p:nvPr/>
        </p:nvSpPr>
        <p:spPr>
          <a:xfrm>
            <a:off x="4793054" y="1058863"/>
            <a:ext cx="2839320" cy="3418239"/>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a:lstStyle/>
          <a:p>
            <a:pPr>
              <a:spcAft>
                <a:spcPts val="200"/>
              </a:spcAft>
              <a:defRPr/>
            </a:pPr>
            <a:endParaRPr lang="en-US" sz="1400" dirty="0">
              <a:solidFill>
                <a:schemeClr val="tx2"/>
              </a:solidFill>
              <a:ea typeface="Nokia Pure Text" pitchFamily="34" charset="0"/>
              <a:cs typeface="Nokia Pure Text" pitchFamily="34" charset="0"/>
            </a:endParaRPr>
          </a:p>
          <a:p>
            <a:pPr>
              <a:defRPr/>
            </a:pPr>
            <a:endParaRPr lang="en-US" sz="1400" dirty="0">
              <a:solidFill>
                <a:schemeClr val="tx2"/>
              </a:solidFill>
              <a:ea typeface="Nokia Pure Text" pitchFamily="34" charset="0"/>
              <a:cs typeface="Nokia Pure Text" pitchFamily="34" charset="0"/>
            </a:endParaRPr>
          </a:p>
          <a:p>
            <a:pPr>
              <a:defRPr/>
            </a:pPr>
            <a:endParaRPr lang="en-US" sz="1400" dirty="0">
              <a:solidFill>
                <a:schemeClr val="tx2"/>
              </a:solidFill>
              <a:ea typeface="Nokia Pure Text" pitchFamily="34" charset="0"/>
              <a:cs typeface="Nokia Pure Text" pitchFamily="34" charset="0"/>
            </a:endParaRPr>
          </a:p>
          <a:p>
            <a:pPr>
              <a:spcAft>
                <a:spcPts val="200"/>
              </a:spcAft>
              <a:defRPr/>
            </a:pPr>
            <a:r>
              <a:rPr lang="en-US" sz="1400" dirty="0">
                <a:solidFill>
                  <a:schemeClr val="tx1"/>
                </a:solidFill>
                <a:ea typeface="Nokia Pure Text" pitchFamily="34" charset="0"/>
                <a:cs typeface="Nokia Pure Text" pitchFamily="34" charset="0"/>
              </a:rPr>
              <a:t>AMIA with PIUs equipped </a:t>
            </a:r>
          </a:p>
          <a:p>
            <a:pPr marL="171450" indent="-171450">
              <a:spcAft>
                <a:spcPts val="0"/>
              </a:spcAft>
              <a:buFont typeface="Arial" panose="020B0604020202020204" pitchFamily="34" charset="0"/>
              <a:buChar char="•"/>
              <a:defRPr/>
            </a:pPr>
            <a:r>
              <a:rPr lang="en-US" sz="1000" dirty="0">
                <a:solidFill>
                  <a:schemeClr val="tx2"/>
                </a:solidFill>
                <a:ea typeface="Nokia Pure Text" pitchFamily="34" charset="0"/>
                <a:cs typeface="Nokia Pure Text" pitchFamily="34" charset="0"/>
              </a:rPr>
              <a:t>Indoor </a:t>
            </a:r>
          </a:p>
          <a:p>
            <a:pPr marL="171450" indent="-171450">
              <a:spcAft>
                <a:spcPts val="0"/>
              </a:spcAft>
              <a:buFont typeface="Arial" panose="020B0604020202020204" pitchFamily="34" charset="0"/>
              <a:buChar char="•"/>
              <a:defRPr/>
            </a:pPr>
            <a:r>
              <a:rPr lang="en-US" sz="1000" dirty="0">
                <a:solidFill>
                  <a:schemeClr val="tx2"/>
                </a:solidFill>
                <a:ea typeface="Nokia Pure Text" pitchFamily="34" charset="0"/>
                <a:cs typeface="Nokia Pure Text" pitchFamily="34" charset="0"/>
              </a:rPr>
              <a:t>128x447x400 mm</a:t>
            </a:r>
          </a:p>
          <a:p>
            <a:pPr marL="171450" indent="-171450">
              <a:spcAft>
                <a:spcPts val="0"/>
              </a:spcAft>
              <a:buFont typeface="Arial" panose="020B0604020202020204" pitchFamily="34" charset="0"/>
              <a:buChar char="•"/>
              <a:defRPr/>
            </a:pPr>
            <a:r>
              <a:rPr lang="en-US" sz="1000" dirty="0">
                <a:solidFill>
                  <a:schemeClr val="tx2"/>
                </a:solidFill>
                <a:ea typeface="Nokia Pure Text" pitchFamily="34" charset="0"/>
                <a:cs typeface="Nokia Pure Text" pitchFamily="34" charset="0"/>
              </a:rPr>
              <a:t>-5 to +60 </a:t>
            </a:r>
            <a:r>
              <a:rPr lang="en-US" sz="1000" dirty="0" err="1">
                <a:solidFill>
                  <a:schemeClr val="tx2"/>
                </a:solidFill>
                <a:ea typeface="Nokia Pure Text" pitchFamily="34" charset="0"/>
                <a:cs typeface="Nokia Pure Text" pitchFamily="34" charset="0"/>
              </a:rPr>
              <a:t>deg</a:t>
            </a:r>
            <a:endParaRPr lang="en-US" sz="1000" dirty="0">
              <a:solidFill>
                <a:schemeClr val="tx2"/>
              </a:solidFill>
              <a:ea typeface="Nokia Pure Text" pitchFamily="34" charset="0"/>
              <a:cs typeface="Nokia Pure Text" pitchFamily="34" charset="0"/>
            </a:endParaRPr>
          </a:p>
        </p:txBody>
      </p:sp>
      <p:sp>
        <p:nvSpPr>
          <p:cNvPr id="7" name="Rectangle 6">
            <a:extLst>
              <a:ext uri="{FF2B5EF4-FFF2-40B4-BE49-F238E27FC236}">
                <a16:creationId xmlns:a16="http://schemas.microsoft.com/office/drawing/2014/main" id="{2203439F-4C39-4BD2-87C3-719F2DC150A3}"/>
              </a:ext>
            </a:extLst>
          </p:cNvPr>
          <p:cNvSpPr/>
          <p:nvPr/>
        </p:nvSpPr>
        <p:spPr>
          <a:xfrm>
            <a:off x="507316" y="1178615"/>
            <a:ext cx="1233299" cy="122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91440"/>
          <a:lstStyle/>
          <a:p>
            <a:pPr>
              <a:spcAft>
                <a:spcPts val="300"/>
              </a:spcAft>
              <a:defRPr/>
            </a:pPr>
            <a:r>
              <a:rPr lang="en-US" sz="105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High IP throughput</a:t>
            </a:r>
            <a:br>
              <a:rPr lang="en-US" sz="105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br>
            <a:endParaRPr lang="en-US" sz="105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endParaRPr>
          </a:p>
          <a:p>
            <a:pPr>
              <a:spcAft>
                <a:spcPts val="300"/>
              </a:spcAft>
              <a:defRPr/>
            </a:pPr>
            <a:r>
              <a:rPr lang="en-US" sz="105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 </a:t>
            </a:r>
          </a:p>
        </p:txBody>
      </p:sp>
      <p:sp>
        <p:nvSpPr>
          <p:cNvPr id="8" name="Rectangle 7">
            <a:extLst>
              <a:ext uri="{FF2B5EF4-FFF2-40B4-BE49-F238E27FC236}">
                <a16:creationId xmlns:a16="http://schemas.microsoft.com/office/drawing/2014/main" id="{3F5022C6-0ADA-4F5E-ACF5-D6730FE29C09}"/>
              </a:ext>
            </a:extLst>
          </p:cNvPr>
          <p:cNvSpPr/>
          <p:nvPr/>
        </p:nvSpPr>
        <p:spPr>
          <a:xfrm>
            <a:off x="1827775" y="1178615"/>
            <a:ext cx="1233299" cy="122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91440"/>
          <a:lstStyle/>
          <a:p>
            <a:pPr>
              <a:spcAft>
                <a:spcPts val="300"/>
              </a:spcAft>
              <a:defRPr/>
            </a:pPr>
            <a:r>
              <a:rPr lang="en-US" sz="100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High capacity </a:t>
            </a:r>
          </a:p>
        </p:txBody>
      </p:sp>
      <p:sp>
        <p:nvSpPr>
          <p:cNvPr id="9" name="Rectangle 8">
            <a:extLst>
              <a:ext uri="{FF2B5EF4-FFF2-40B4-BE49-F238E27FC236}">
                <a16:creationId xmlns:a16="http://schemas.microsoft.com/office/drawing/2014/main" id="{AD98E48D-D406-4A04-9757-C25CDAD2F370}"/>
              </a:ext>
            </a:extLst>
          </p:cNvPr>
          <p:cNvSpPr/>
          <p:nvPr/>
        </p:nvSpPr>
        <p:spPr>
          <a:xfrm>
            <a:off x="3165443" y="2998286"/>
            <a:ext cx="1233299" cy="1206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91440"/>
          <a:lstStyle/>
          <a:p>
            <a:pPr>
              <a:spcAft>
                <a:spcPts val="300"/>
              </a:spcAft>
              <a:defRPr/>
            </a:pPr>
            <a:r>
              <a:rPr lang="en-US" sz="105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Colossal RF bandwidth</a:t>
            </a:r>
          </a:p>
        </p:txBody>
      </p:sp>
      <p:sp>
        <p:nvSpPr>
          <p:cNvPr id="10" name="Rectangle 9">
            <a:extLst>
              <a:ext uri="{FF2B5EF4-FFF2-40B4-BE49-F238E27FC236}">
                <a16:creationId xmlns:a16="http://schemas.microsoft.com/office/drawing/2014/main" id="{6AEEA391-95CA-482D-8443-15DCEA08C0F8}"/>
              </a:ext>
            </a:extLst>
          </p:cNvPr>
          <p:cNvSpPr/>
          <p:nvPr/>
        </p:nvSpPr>
        <p:spPr>
          <a:xfrm>
            <a:off x="1827775" y="2998286"/>
            <a:ext cx="1104885" cy="1206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91440"/>
          <a:lstStyle/>
          <a:p>
            <a:pPr>
              <a:spcAft>
                <a:spcPts val="300"/>
              </a:spcAft>
              <a:defRPr/>
            </a:pPr>
            <a:r>
              <a:rPr lang="en-US" sz="105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High backplane connectivity</a:t>
            </a:r>
          </a:p>
        </p:txBody>
      </p:sp>
      <p:sp>
        <p:nvSpPr>
          <p:cNvPr id="11" name="Rectangle 10">
            <a:extLst>
              <a:ext uri="{FF2B5EF4-FFF2-40B4-BE49-F238E27FC236}">
                <a16:creationId xmlns:a16="http://schemas.microsoft.com/office/drawing/2014/main" id="{205928C4-B836-48A6-8408-1F995D2CFC83}"/>
              </a:ext>
            </a:extLst>
          </p:cNvPr>
          <p:cNvSpPr/>
          <p:nvPr/>
        </p:nvSpPr>
        <p:spPr>
          <a:xfrm>
            <a:off x="3165443" y="1168105"/>
            <a:ext cx="1233299" cy="122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91440"/>
          <a:lstStyle/>
          <a:p>
            <a:pPr>
              <a:spcAft>
                <a:spcPts val="300"/>
              </a:spcAft>
              <a:defRPr/>
            </a:pPr>
            <a:r>
              <a:rPr lang="en-US" sz="105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4</a:t>
            </a:r>
            <a:r>
              <a:rPr lang="en-US" sz="105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 RAT </a:t>
            </a:r>
            <a:r>
              <a:rPr lang="en-US" sz="105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site solution</a:t>
            </a:r>
            <a:r>
              <a:rPr lang="en-US" sz="105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 </a:t>
            </a:r>
          </a:p>
        </p:txBody>
      </p:sp>
      <p:sp>
        <p:nvSpPr>
          <p:cNvPr id="12" name="Rectangle 11">
            <a:extLst>
              <a:ext uri="{FF2B5EF4-FFF2-40B4-BE49-F238E27FC236}">
                <a16:creationId xmlns:a16="http://schemas.microsoft.com/office/drawing/2014/main" id="{AB74B83E-3693-44C5-A1DB-92570B91D254}"/>
              </a:ext>
            </a:extLst>
          </p:cNvPr>
          <p:cNvSpPr/>
          <p:nvPr/>
        </p:nvSpPr>
        <p:spPr>
          <a:xfrm>
            <a:off x="496806" y="2998286"/>
            <a:ext cx="1233299" cy="1206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91440"/>
          <a:lstStyle/>
          <a:p>
            <a:pPr>
              <a:spcAft>
                <a:spcPts val="300"/>
              </a:spcAft>
              <a:defRPr/>
            </a:pPr>
            <a:r>
              <a:rPr lang="en-US" sz="105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Indoor &amp; outdoor </a:t>
            </a:r>
            <a:r>
              <a:rPr lang="en-US" sz="1050" dirty="0" err="1">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subracks</a:t>
            </a:r>
            <a:endParaRPr lang="en-US" sz="105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endParaRPr>
          </a:p>
        </p:txBody>
      </p:sp>
      <p:cxnSp>
        <p:nvCxnSpPr>
          <p:cNvPr id="13" name="Straight Connector 12">
            <a:extLst>
              <a:ext uri="{FF2B5EF4-FFF2-40B4-BE49-F238E27FC236}">
                <a16:creationId xmlns:a16="http://schemas.microsoft.com/office/drawing/2014/main" id="{04C1A9D8-D290-415D-92A4-4DDF8CAEA393}"/>
              </a:ext>
            </a:extLst>
          </p:cNvPr>
          <p:cNvCxnSpPr/>
          <p:nvPr/>
        </p:nvCxnSpPr>
        <p:spPr>
          <a:xfrm>
            <a:off x="1739405" y="1141738"/>
            <a:ext cx="0" cy="1463040"/>
          </a:xfrm>
          <a:prstGeom prst="line">
            <a:avLst/>
          </a:prstGeom>
          <a:ln w="9525"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BD36902-5205-42B3-84A0-4BA1855018B4}"/>
              </a:ext>
            </a:extLst>
          </p:cNvPr>
          <p:cNvCxnSpPr/>
          <p:nvPr/>
        </p:nvCxnSpPr>
        <p:spPr>
          <a:xfrm>
            <a:off x="3069978" y="1141738"/>
            <a:ext cx="0" cy="1463040"/>
          </a:xfrm>
          <a:prstGeom prst="line">
            <a:avLst/>
          </a:prstGeom>
          <a:ln w="9525"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FC3C693-302A-40A9-A55F-CDC11AA52CBF}"/>
              </a:ext>
            </a:extLst>
          </p:cNvPr>
          <p:cNvCxnSpPr/>
          <p:nvPr/>
        </p:nvCxnSpPr>
        <p:spPr>
          <a:xfrm>
            <a:off x="1739405" y="2937338"/>
            <a:ext cx="0" cy="1463040"/>
          </a:xfrm>
          <a:prstGeom prst="line">
            <a:avLst/>
          </a:prstGeom>
          <a:ln w="9525"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E06C826-A599-4AB9-B318-95E9AF1E254B}"/>
              </a:ext>
            </a:extLst>
          </p:cNvPr>
          <p:cNvCxnSpPr/>
          <p:nvPr/>
        </p:nvCxnSpPr>
        <p:spPr>
          <a:xfrm>
            <a:off x="3069978" y="2937338"/>
            <a:ext cx="0" cy="1463040"/>
          </a:xfrm>
          <a:prstGeom prst="line">
            <a:avLst/>
          </a:prstGeom>
          <a:ln w="9525"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83AE21C-1778-4AFC-B2E8-62ABA31D4C2D}"/>
              </a:ext>
            </a:extLst>
          </p:cNvPr>
          <p:cNvCxnSpPr/>
          <p:nvPr/>
        </p:nvCxnSpPr>
        <p:spPr>
          <a:xfrm flipV="1">
            <a:off x="524166" y="2766858"/>
            <a:ext cx="1099905" cy="0"/>
          </a:xfrm>
          <a:prstGeom prst="line">
            <a:avLst/>
          </a:prstGeom>
          <a:ln w="9525"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7597662-4907-4EAC-89F0-F5E809E173AA}"/>
              </a:ext>
            </a:extLst>
          </p:cNvPr>
          <p:cNvCxnSpPr/>
          <p:nvPr/>
        </p:nvCxnSpPr>
        <p:spPr>
          <a:xfrm flipV="1">
            <a:off x="1854739" y="2766858"/>
            <a:ext cx="1099905" cy="0"/>
          </a:xfrm>
          <a:prstGeom prst="line">
            <a:avLst/>
          </a:prstGeom>
          <a:ln w="9525"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ED275AA-25DC-47DA-B4FD-684B5943EFB6}"/>
              </a:ext>
            </a:extLst>
          </p:cNvPr>
          <p:cNvCxnSpPr/>
          <p:nvPr/>
        </p:nvCxnSpPr>
        <p:spPr>
          <a:xfrm flipV="1">
            <a:off x="3185312" y="2766858"/>
            <a:ext cx="1099905" cy="0"/>
          </a:xfrm>
          <a:prstGeom prst="line">
            <a:avLst/>
          </a:prstGeom>
          <a:ln w="9525"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28AABF9E-F8FB-47B2-A6AE-6DB6AC55C0DC}"/>
              </a:ext>
            </a:extLst>
          </p:cNvPr>
          <p:cNvSpPr/>
          <p:nvPr/>
        </p:nvSpPr>
        <p:spPr>
          <a:xfrm>
            <a:off x="2656485" y="4202570"/>
            <a:ext cx="298159" cy="200055"/>
          </a:xfrm>
          <a:prstGeom prst="rect">
            <a:avLst/>
          </a:prstGeom>
        </p:spPr>
        <p:txBody>
          <a:bodyPr wrap="none" lIns="0" tIns="0" rIns="0" bIns="0">
            <a:spAutoFit/>
          </a:bodyPr>
          <a:lstStyle/>
          <a:p>
            <a:pPr lvl="0" algn="r">
              <a:spcAft>
                <a:spcPts val="300"/>
              </a:spcAft>
              <a:defRPr/>
            </a:pPr>
            <a:r>
              <a:rPr lang="en-US" sz="1300" dirty="0">
                <a:latin typeface="Nokia Pure Text" panose="020B0504040602060303" pitchFamily="34" charset="0"/>
                <a:ea typeface="Nokia Pure Text" panose="020B0504040602060303" pitchFamily="34" charset="0"/>
                <a:cs typeface="Nokia Pure Text" panose="020B0504040602060303" pitchFamily="34" charset="0"/>
              </a:rPr>
              <a:t>2TB</a:t>
            </a:r>
          </a:p>
        </p:txBody>
      </p:sp>
      <p:sp>
        <p:nvSpPr>
          <p:cNvPr id="21" name="Rectangle 20">
            <a:extLst>
              <a:ext uri="{FF2B5EF4-FFF2-40B4-BE49-F238E27FC236}">
                <a16:creationId xmlns:a16="http://schemas.microsoft.com/office/drawing/2014/main" id="{80E167E9-138D-4FAE-8956-A8E997182116}"/>
              </a:ext>
            </a:extLst>
          </p:cNvPr>
          <p:cNvSpPr/>
          <p:nvPr/>
        </p:nvSpPr>
        <p:spPr>
          <a:xfrm>
            <a:off x="3592719" y="4202570"/>
            <a:ext cx="692498" cy="200055"/>
          </a:xfrm>
          <a:prstGeom prst="rect">
            <a:avLst/>
          </a:prstGeom>
        </p:spPr>
        <p:txBody>
          <a:bodyPr wrap="none" lIns="0" tIns="0" rIns="0" bIns="0">
            <a:spAutoFit/>
          </a:bodyPr>
          <a:lstStyle/>
          <a:p>
            <a:pPr lvl="0" algn="r">
              <a:spcAft>
                <a:spcPts val="300"/>
              </a:spcAft>
              <a:defRPr/>
            </a:pPr>
            <a:r>
              <a:rPr lang="en-US" sz="1300" dirty="0">
                <a:latin typeface="Nokia Pure Text" panose="020B0504040602060303" pitchFamily="34" charset="0"/>
                <a:ea typeface="Nokia Pure Text" panose="020B0504040602060303" pitchFamily="34" charset="0"/>
                <a:cs typeface="Nokia Pure Text" panose="020B0504040602060303" pitchFamily="34" charset="0"/>
              </a:rPr>
              <a:t>7.68 GHz</a:t>
            </a:r>
          </a:p>
        </p:txBody>
      </p:sp>
      <p:sp>
        <p:nvSpPr>
          <p:cNvPr id="22" name="Rectangle 21">
            <a:extLst>
              <a:ext uri="{FF2B5EF4-FFF2-40B4-BE49-F238E27FC236}">
                <a16:creationId xmlns:a16="http://schemas.microsoft.com/office/drawing/2014/main" id="{3F34F465-3082-46C5-8A83-2454525CC593}"/>
              </a:ext>
            </a:extLst>
          </p:cNvPr>
          <p:cNvSpPr/>
          <p:nvPr/>
        </p:nvSpPr>
        <p:spPr>
          <a:xfrm>
            <a:off x="801731" y="4018589"/>
            <a:ext cx="822340" cy="399276"/>
          </a:xfrm>
          <a:prstGeom prst="rect">
            <a:avLst/>
          </a:prstGeom>
        </p:spPr>
        <p:txBody>
          <a:bodyPr wrap="none" lIns="0" tIns="0" rIns="0" bIns="0">
            <a:spAutoFit/>
          </a:bodyPr>
          <a:lstStyle/>
          <a:p>
            <a:pPr lvl="0" algn="r">
              <a:defRPr/>
            </a:pPr>
            <a:r>
              <a:rPr lang="en-US" sz="1300" dirty="0">
                <a:latin typeface="Nokia Pure Text" panose="020B0504040602060303" pitchFamily="34" charset="0"/>
                <a:ea typeface="Nokia Pure Text" panose="020B0504040602060303" pitchFamily="34" charset="0"/>
                <a:cs typeface="Nokia Pure Text" panose="020B0504040602060303" pitchFamily="34" charset="0"/>
              </a:rPr>
              <a:t>IP20 AMIA</a:t>
            </a:r>
          </a:p>
          <a:p>
            <a:pPr lvl="0" algn="r">
              <a:defRPr/>
            </a:pPr>
            <a:r>
              <a:rPr lang="en-US" sz="1300" dirty="0">
                <a:latin typeface="Nokia Pure Text" panose="020B0504040602060303" pitchFamily="34" charset="0"/>
                <a:ea typeface="Nokia Pure Text" panose="020B0504040602060303" pitchFamily="34" charset="0"/>
                <a:cs typeface="Nokia Pure Text" panose="020B0504040602060303" pitchFamily="34" charset="0"/>
              </a:rPr>
              <a:t>IP55 AMOB</a:t>
            </a:r>
          </a:p>
        </p:txBody>
      </p:sp>
      <p:sp>
        <p:nvSpPr>
          <p:cNvPr id="23" name="Rectangle 22">
            <a:extLst>
              <a:ext uri="{FF2B5EF4-FFF2-40B4-BE49-F238E27FC236}">
                <a16:creationId xmlns:a16="http://schemas.microsoft.com/office/drawing/2014/main" id="{C880C6C3-D7D5-4588-B8DF-FF7808B69849}"/>
              </a:ext>
            </a:extLst>
          </p:cNvPr>
          <p:cNvSpPr/>
          <p:nvPr/>
        </p:nvSpPr>
        <p:spPr>
          <a:xfrm>
            <a:off x="992488" y="2421550"/>
            <a:ext cx="631583" cy="200055"/>
          </a:xfrm>
          <a:prstGeom prst="rect">
            <a:avLst/>
          </a:prstGeom>
        </p:spPr>
        <p:txBody>
          <a:bodyPr wrap="none" lIns="0" tIns="0" rIns="0" bIns="0" anchor="b" anchorCtr="0">
            <a:spAutoFit/>
          </a:bodyPr>
          <a:lstStyle/>
          <a:p>
            <a:pPr algn="r"/>
            <a:r>
              <a:rPr lang="en-US" sz="1300" dirty="0">
                <a:latin typeface="Nokia Pure Text" panose="020B0504040602060303" pitchFamily="34" charset="0"/>
                <a:ea typeface="Nokia Pure Text" panose="020B0504040602060303" pitchFamily="34" charset="0"/>
                <a:cs typeface="Nokia Pure Text" panose="020B0504040602060303" pitchFamily="34" charset="0"/>
              </a:rPr>
              <a:t>10 </a:t>
            </a:r>
            <a:r>
              <a:rPr lang="en-US" sz="1300" dirty="0" err="1">
                <a:latin typeface="Nokia Pure Text" panose="020B0504040602060303" pitchFamily="34" charset="0"/>
                <a:ea typeface="Nokia Pure Text" panose="020B0504040602060303" pitchFamily="34" charset="0"/>
                <a:cs typeface="Nokia Pure Text" panose="020B0504040602060303" pitchFamily="34" charset="0"/>
              </a:rPr>
              <a:t>Gbps</a:t>
            </a:r>
            <a:endParaRPr lang="en-US" sz="1300" dirty="0">
              <a:latin typeface="Nokia Pure Text" panose="020B0504040602060303" pitchFamily="34" charset="0"/>
              <a:ea typeface="Nokia Pure Text" panose="020B0504040602060303" pitchFamily="34" charset="0"/>
              <a:cs typeface="Nokia Pure Text" panose="020B0504040602060303" pitchFamily="34" charset="0"/>
            </a:endParaRPr>
          </a:p>
        </p:txBody>
      </p:sp>
      <p:sp>
        <p:nvSpPr>
          <p:cNvPr id="24" name="Rectangle 23">
            <a:extLst>
              <a:ext uri="{FF2B5EF4-FFF2-40B4-BE49-F238E27FC236}">
                <a16:creationId xmlns:a16="http://schemas.microsoft.com/office/drawing/2014/main" id="{213016C5-6D27-4F52-AEBC-0CF7E0331E9E}"/>
              </a:ext>
            </a:extLst>
          </p:cNvPr>
          <p:cNvSpPr/>
          <p:nvPr/>
        </p:nvSpPr>
        <p:spPr>
          <a:xfrm>
            <a:off x="3329827" y="2478125"/>
            <a:ext cx="955390" cy="128240"/>
          </a:xfrm>
          <a:prstGeom prst="rect">
            <a:avLst/>
          </a:prstGeom>
        </p:spPr>
        <p:txBody>
          <a:bodyPr wrap="none" lIns="0" tIns="0" rIns="0" bIns="0" anchor="b" anchorCtr="0">
            <a:spAutoFit/>
          </a:bodyPr>
          <a:lstStyle/>
          <a:p>
            <a:pPr lvl="0" algn="r">
              <a:lnSpc>
                <a:spcPts val="1000"/>
              </a:lnSpc>
              <a:spcAft>
                <a:spcPts val="300"/>
              </a:spcAft>
              <a:defRPr/>
            </a:pPr>
            <a:r>
              <a:rPr lang="en-US" sz="1300" dirty="0">
                <a:latin typeface="Nokia Pure Text" panose="020B0504040602060303" pitchFamily="34" charset="0"/>
                <a:ea typeface="Nokia Pure Text" panose="020B0504040602060303" pitchFamily="34" charset="0"/>
                <a:cs typeface="Nokia Pure Text" panose="020B0504040602060303" pitchFamily="34" charset="0"/>
              </a:rPr>
              <a:t>Common SW</a:t>
            </a:r>
          </a:p>
        </p:txBody>
      </p:sp>
      <p:pic>
        <p:nvPicPr>
          <p:cNvPr id="25" name="Picture 24">
            <a:extLst>
              <a:ext uri="{FF2B5EF4-FFF2-40B4-BE49-F238E27FC236}">
                <a16:creationId xmlns:a16="http://schemas.microsoft.com/office/drawing/2014/main" id="{DF29E590-E995-46C5-BE28-5498D4C85E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5299" y="1141738"/>
            <a:ext cx="1154830" cy="660636"/>
          </a:xfrm>
          <a:prstGeom prst="rect">
            <a:avLst/>
          </a:prstGeom>
        </p:spPr>
      </p:pic>
      <p:cxnSp>
        <p:nvCxnSpPr>
          <p:cNvPr id="26" name="Straight Connector 25">
            <a:extLst>
              <a:ext uri="{FF2B5EF4-FFF2-40B4-BE49-F238E27FC236}">
                <a16:creationId xmlns:a16="http://schemas.microsoft.com/office/drawing/2014/main" id="{9A7D551B-0A34-4782-969B-020DD71578D1}"/>
              </a:ext>
            </a:extLst>
          </p:cNvPr>
          <p:cNvCxnSpPr/>
          <p:nvPr/>
        </p:nvCxnSpPr>
        <p:spPr>
          <a:xfrm>
            <a:off x="4947139" y="2766858"/>
            <a:ext cx="2530645" cy="0"/>
          </a:xfrm>
          <a:prstGeom prst="line">
            <a:avLst/>
          </a:prstGeom>
          <a:ln w="9525"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5F7EDC90-C456-4A74-B42D-6976929AC49C}"/>
              </a:ext>
            </a:extLst>
          </p:cNvPr>
          <p:cNvSpPr/>
          <p:nvPr/>
        </p:nvSpPr>
        <p:spPr>
          <a:xfrm>
            <a:off x="1804700" y="1982969"/>
            <a:ext cx="1197444" cy="638636"/>
          </a:xfrm>
          <a:prstGeom prst="rect">
            <a:avLst/>
          </a:prstGeom>
        </p:spPr>
        <p:txBody>
          <a:bodyPr wrap="none" lIns="0" tIns="0" rIns="0" bIns="0" anchor="b" anchorCtr="0">
            <a:spAutoFit/>
          </a:bodyPr>
          <a:lstStyle/>
          <a:p>
            <a:pPr lvl="0" algn="r">
              <a:spcAft>
                <a:spcPts val="300"/>
              </a:spcAft>
              <a:defRPr/>
            </a:pPr>
            <a:r>
              <a:rPr lang="en-US" sz="1300" dirty="0">
                <a:latin typeface="Nokia Pure Text" panose="020B0504040602060303" pitchFamily="34" charset="0"/>
                <a:ea typeface="Nokia Pure Text" panose="020B0504040602060303" pitchFamily="34" charset="0"/>
                <a:cs typeface="Nokia Pure Text" panose="020B0504040602060303" pitchFamily="34" charset="0"/>
              </a:rPr>
              <a:t>LTE 96 cells</a:t>
            </a:r>
          </a:p>
          <a:p>
            <a:pPr lvl="0" algn="r">
              <a:spcAft>
                <a:spcPts val="300"/>
              </a:spcAft>
              <a:defRPr/>
            </a:pPr>
            <a:r>
              <a:rPr lang="en-US" sz="1300" dirty="0">
                <a:latin typeface="Nokia Pure Text" panose="020B0504040602060303" pitchFamily="34" charset="0"/>
                <a:ea typeface="Nokia Pure Text" panose="020B0504040602060303" pitchFamily="34" charset="0"/>
                <a:cs typeface="Nokia Pure Text" panose="020B0504040602060303" pitchFamily="34" charset="0"/>
              </a:rPr>
              <a:t>WCDMA 48 cells</a:t>
            </a:r>
            <a:br>
              <a:rPr lang="en-US" sz="1300" dirty="0">
                <a:latin typeface="Nokia Pure Text" panose="020B0504040602060303" pitchFamily="34" charset="0"/>
                <a:ea typeface="Nokia Pure Text" panose="020B0504040602060303" pitchFamily="34" charset="0"/>
                <a:cs typeface="Nokia Pure Text" panose="020B0504040602060303" pitchFamily="34" charset="0"/>
              </a:rPr>
            </a:br>
            <a:r>
              <a:rPr lang="en-US" sz="1300" dirty="0">
                <a:latin typeface="Nokia Pure Text" panose="020B0504040602060303" pitchFamily="34" charset="0"/>
                <a:ea typeface="Nokia Pure Text" panose="020B0504040602060303" pitchFamily="34" charset="0"/>
                <a:cs typeface="Nokia Pure Text" panose="020B0504040602060303" pitchFamily="34" charset="0"/>
              </a:rPr>
              <a:t>GSM 36 TRXs</a:t>
            </a:r>
          </a:p>
        </p:txBody>
      </p:sp>
      <p:pic>
        <p:nvPicPr>
          <p:cNvPr id="28" name="Picture 27">
            <a:extLst>
              <a:ext uri="{FF2B5EF4-FFF2-40B4-BE49-F238E27FC236}">
                <a16:creationId xmlns:a16="http://schemas.microsoft.com/office/drawing/2014/main" id="{97B91A5C-9331-451D-8AB2-CF5575EDBCB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0714" y="2863913"/>
            <a:ext cx="804001" cy="741639"/>
          </a:xfrm>
          <a:prstGeom prst="rect">
            <a:avLst/>
          </a:prstGeom>
        </p:spPr>
      </p:pic>
      <p:sp>
        <p:nvSpPr>
          <p:cNvPr id="29" name="Rectangle 28">
            <a:extLst>
              <a:ext uri="{FF2B5EF4-FFF2-40B4-BE49-F238E27FC236}">
                <a16:creationId xmlns:a16="http://schemas.microsoft.com/office/drawing/2014/main" id="{BE44A0D9-5DB7-4B7D-A875-ECA673637392}"/>
              </a:ext>
            </a:extLst>
          </p:cNvPr>
          <p:cNvSpPr/>
          <p:nvPr/>
        </p:nvSpPr>
        <p:spPr>
          <a:xfrm>
            <a:off x="4872818" y="3657565"/>
            <a:ext cx="2679017" cy="795089"/>
          </a:xfrm>
          <a:prstGeom prst="rect">
            <a:avLst/>
          </a:prstGeom>
        </p:spPr>
        <p:txBody>
          <a:bodyPr wrap="square">
            <a:spAutoFit/>
          </a:bodyPr>
          <a:lstStyle/>
          <a:p>
            <a:pPr lvl="0">
              <a:spcAft>
                <a:spcPts val="200"/>
              </a:spcAft>
              <a:defRPr/>
            </a:pPr>
            <a:r>
              <a:rPr lang="en-US" sz="1400" dirty="0">
                <a:ea typeface="Nokia Pure Text" pitchFamily="34" charset="0"/>
                <a:cs typeface="Nokia Pure Text" pitchFamily="34" charset="0"/>
              </a:rPr>
              <a:t>AMOB with PIUs equipped</a:t>
            </a:r>
            <a:endParaRPr lang="en-US" sz="1400" dirty="0">
              <a:latin typeface="Nokia Pure Text Light"/>
              <a:ea typeface="Nokia Pure Text" pitchFamily="34" charset="0"/>
              <a:cs typeface="Nokia Pure Text" pitchFamily="34" charset="0"/>
            </a:endParaRPr>
          </a:p>
          <a:p>
            <a:pPr marL="171450" lvl="0" indent="-171450">
              <a:spcAft>
                <a:spcPts val="0"/>
              </a:spcAft>
              <a:buFont typeface="Arial" panose="020B0604020202020204" pitchFamily="34" charset="0"/>
              <a:buChar char="•"/>
              <a:defRPr/>
            </a:pPr>
            <a:r>
              <a:rPr lang="en-US" sz="1000" dirty="0">
                <a:solidFill>
                  <a:schemeClr val="tx2"/>
                </a:solidFill>
                <a:ea typeface="Nokia Pure Text" pitchFamily="34" charset="0"/>
                <a:cs typeface="Nokia Pure Text" pitchFamily="34" charset="0"/>
              </a:rPr>
              <a:t>Outdoor </a:t>
            </a:r>
          </a:p>
          <a:p>
            <a:pPr marL="171450" lvl="0" indent="-171450">
              <a:spcAft>
                <a:spcPts val="0"/>
              </a:spcAft>
              <a:buFont typeface="Arial" panose="020B0604020202020204" pitchFamily="34" charset="0"/>
              <a:buChar char="•"/>
              <a:defRPr/>
            </a:pPr>
            <a:r>
              <a:rPr lang="en-US" sz="1000" dirty="0">
                <a:solidFill>
                  <a:schemeClr val="tx2"/>
                </a:solidFill>
                <a:ea typeface="Nokia Pure Text" pitchFamily="34" charset="0"/>
                <a:cs typeface="Nokia Pure Text" pitchFamily="34" charset="0"/>
              </a:rPr>
              <a:t>355x487x605 mm</a:t>
            </a:r>
          </a:p>
          <a:p>
            <a:pPr marL="171450" lvl="0" indent="-171450">
              <a:spcAft>
                <a:spcPts val="0"/>
              </a:spcAft>
              <a:buFont typeface="Arial" panose="020B0604020202020204" pitchFamily="34" charset="0"/>
              <a:buChar char="•"/>
              <a:defRPr/>
            </a:pPr>
            <a:r>
              <a:rPr lang="en-US" sz="1000" dirty="0">
                <a:solidFill>
                  <a:schemeClr val="tx2"/>
                </a:solidFill>
                <a:ea typeface="Nokia Pure Text" pitchFamily="34" charset="0"/>
                <a:cs typeface="Nokia Pure Text" pitchFamily="34" charset="0"/>
              </a:rPr>
              <a:t>-40 to +55 </a:t>
            </a:r>
            <a:r>
              <a:rPr lang="en-US" sz="1000" dirty="0" err="1">
                <a:solidFill>
                  <a:schemeClr val="tx2"/>
                </a:solidFill>
                <a:ea typeface="Nokia Pure Text" pitchFamily="34" charset="0"/>
                <a:cs typeface="Nokia Pure Text" pitchFamily="34" charset="0"/>
              </a:rPr>
              <a:t>deg</a:t>
            </a:r>
            <a:r>
              <a:rPr lang="en-US" sz="1000" dirty="0">
                <a:solidFill>
                  <a:schemeClr val="tx2"/>
                </a:solidFill>
                <a:ea typeface="Nokia Pure Text" pitchFamily="34" charset="0"/>
                <a:cs typeface="Nokia Pure Text" pitchFamily="34" charset="0"/>
              </a:rPr>
              <a:t> </a:t>
            </a:r>
          </a:p>
        </p:txBody>
      </p:sp>
      <p:sp>
        <p:nvSpPr>
          <p:cNvPr id="30" name="Text Placeholder 2">
            <a:extLst>
              <a:ext uri="{FF2B5EF4-FFF2-40B4-BE49-F238E27FC236}">
                <a16:creationId xmlns:a16="http://schemas.microsoft.com/office/drawing/2014/main" id="{FA197E77-6DB3-4E8B-B61A-44472ED60A24}"/>
              </a:ext>
            </a:extLst>
          </p:cNvPr>
          <p:cNvSpPr>
            <a:spLocks noGrp="1"/>
          </p:cNvSpPr>
          <p:nvPr>
            <p:ph type="body" sz="quarter" idx="10"/>
          </p:nvPr>
        </p:nvSpPr>
        <p:spPr>
          <a:xfrm>
            <a:off x="417512" y="590400"/>
            <a:ext cx="7600157" cy="309600"/>
          </a:xfrm>
        </p:spPr>
        <p:txBody>
          <a:bodyPr/>
          <a:lstStyle/>
          <a:p>
            <a:r>
              <a:rPr lang="fi-FI" dirty="0" err="1"/>
              <a:t>Based</a:t>
            </a:r>
            <a:r>
              <a:rPr lang="fi-FI" dirty="0"/>
              <a:t> on SRAN17A </a:t>
            </a:r>
            <a:r>
              <a:rPr lang="fi-FI" dirty="0" err="1"/>
              <a:t>configurations</a:t>
            </a:r>
            <a:endParaRPr lang="en-US" dirty="0"/>
          </a:p>
        </p:txBody>
      </p:sp>
      <p:sp>
        <p:nvSpPr>
          <p:cNvPr id="31" name="Footer Placeholder 3">
            <a:extLst>
              <a:ext uri="{FF2B5EF4-FFF2-40B4-BE49-F238E27FC236}">
                <a16:creationId xmlns:a16="http://schemas.microsoft.com/office/drawing/2014/main" id="{9FC69F87-8E80-4289-AF1C-909D204AA3BB}"/>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1135"/>
                </a:solidFill>
                <a:effectLst/>
                <a:uLnTx/>
                <a:uFillTx/>
                <a:latin typeface="Nokia Pure Text Light"/>
                <a:ea typeface="ヒラギノ角ゴ Pro W3"/>
                <a:cs typeface="Arial" charset="0"/>
              </a:rPr>
              <a:t>Nokia Internal Use</a:t>
            </a:r>
            <a:endPar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endParaRPr>
          </a:p>
        </p:txBody>
      </p:sp>
      <p:sp>
        <p:nvSpPr>
          <p:cNvPr id="32" name="TextBox 31">
            <a:extLst>
              <a:ext uri="{FF2B5EF4-FFF2-40B4-BE49-F238E27FC236}">
                <a16:creationId xmlns:a16="http://schemas.microsoft.com/office/drawing/2014/main" id="{E25A92D7-9ADE-4235-924E-B9C1C3641AA4}"/>
              </a:ext>
            </a:extLst>
          </p:cNvPr>
          <p:cNvSpPr txBox="1"/>
          <p:nvPr/>
        </p:nvSpPr>
        <p:spPr>
          <a:xfrm>
            <a:off x="3647600" y="4526635"/>
            <a:ext cx="4881465" cy="276999"/>
          </a:xfrm>
          <a:prstGeom prst="rect">
            <a:avLst/>
          </a:prstGeom>
          <a:noFill/>
        </p:spPr>
        <p:txBody>
          <a:bodyPr wrap="none" rtlCol="0">
            <a:spAutoFit/>
          </a:bodyPr>
          <a:lstStyle/>
          <a:p>
            <a:r>
              <a:rPr lang="en-GB" sz="1200" b="1" dirty="0">
                <a:solidFill>
                  <a:srgbClr val="FF0000"/>
                </a:solidFill>
                <a:latin typeface="+mn-lt"/>
              </a:rPr>
              <a:t>Note: </a:t>
            </a:r>
            <a:r>
              <a:rPr lang="en-GB" sz="1200" b="1" dirty="0" err="1">
                <a:solidFill>
                  <a:srgbClr val="FF0000"/>
                </a:solidFill>
                <a:latin typeface="+mn-lt"/>
              </a:rPr>
              <a:t>Airscale</a:t>
            </a:r>
            <a:r>
              <a:rPr lang="en-GB" sz="1200" b="1" dirty="0">
                <a:solidFill>
                  <a:srgbClr val="FF0000"/>
                </a:solidFill>
                <a:latin typeface="+mn-lt"/>
              </a:rPr>
              <a:t> </a:t>
            </a:r>
            <a:r>
              <a:rPr lang="en-GB" sz="1200" b="1" dirty="0">
                <a:solidFill>
                  <a:srgbClr val="FF0000"/>
                </a:solidFill>
              </a:rPr>
              <a:t>full rack </a:t>
            </a:r>
            <a:r>
              <a:rPr lang="en-GB" sz="1200" b="1" dirty="0">
                <a:solidFill>
                  <a:srgbClr val="FF0000"/>
                </a:solidFill>
                <a:latin typeface="+mn-lt"/>
              </a:rPr>
              <a:t>support will be available with SRAN17A MP1</a:t>
            </a:r>
          </a:p>
        </p:txBody>
      </p:sp>
    </p:spTree>
    <p:extLst>
      <p:ext uri="{BB962C8B-B14F-4D97-AF65-F5344CB8AC3E}">
        <p14:creationId xmlns:p14="http://schemas.microsoft.com/office/powerpoint/2010/main" val="18091023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CB7299A-3478-4F4C-9D65-761F8FA5F862}"/>
              </a:ext>
            </a:extLst>
          </p:cNvPr>
          <p:cNvSpPr txBox="1"/>
          <p:nvPr/>
        </p:nvSpPr>
        <p:spPr>
          <a:xfrm>
            <a:off x="588111"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1</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9" name="TextBox 8">
            <a:extLst>
              <a:ext uri="{FF2B5EF4-FFF2-40B4-BE49-F238E27FC236}">
                <a16:creationId xmlns:a16="http://schemas.microsoft.com/office/drawing/2014/main" id="{D767DFB1-92FA-45B3-A601-FFE5BA625352}"/>
              </a:ext>
            </a:extLst>
          </p:cNvPr>
          <p:cNvSpPr txBox="1"/>
          <p:nvPr/>
        </p:nvSpPr>
        <p:spPr>
          <a:xfrm>
            <a:off x="2728179"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2</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0" name="TextBox 9">
            <a:extLst>
              <a:ext uri="{FF2B5EF4-FFF2-40B4-BE49-F238E27FC236}">
                <a16:creationId xmlns:a16="http://schemas.microsoft.com/office/drawing/2014/main" id="{5E6AB0C9-B6D3-45A8-B649-1B70FA5984E9}"/>
              </a:ext>
            </a:extLst>
          </p:cNvPr>
          <p:cNvSpPr txBox="1"/>
          <p:nvPr/>
        </p:nvSpPr>
        <p:spPr>
          <a:xfrm>
            <a:off x="4868247"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3</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1" name="TextBox 10">
            <a:extLst>
              <a:ext uri="{FF2B5EF4-FFF2-40B4-BE49-F238E27FC236}">
                <a16:creationId xmlns:a16="http://schemas.microsoft.com/office/drawing/2014/main" id="{3B6953A4-5D29-4DE7-93A3-5D21EF2F3289}"/>
              </a:ext>
            </a:extLst>
          </p:cNvPr>
          <p:cNvSpPr txBox="1"/>
          <p:nvPr/>
        </p:nvSpPr>
        <p:spPr>
          <a:xfrm>
            <a:off x="7008313"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4</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cxnSp>
        <p:nvCxnSpPr>
          <p:cNvPr id="12" name="Straight Connector 11">
            <a:extLst>
              <a:ext uri="{FF2B5EF4-FFF2-40B4-BE49-F238E27FC236}">
                <a16:creationId xmlns:a16="http://schemas.microsoft.com/office/drawing/2014/main" id="{98943E84-688F-42E8-BC54-374A4F20CC0B}"/>
              </a:ext>
            </a:extLst>
          </p:cNvPr>
          <p:cNvCxnSpPr/>
          <p:nvPr/>
        </p:nvCxnSpPr>
        <p:spPr>
          <a:xfrm>
            <a:off x="2615510"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BB76C77D-2A49-46D9-9938-E59DFAC010D4}"/>
              </a:ext>
            </a:extLst>
          </p:cNvPr>
          <p:cNvCxnSpPr/>
          <p:nvPr/>
        </p:nvCxnSpPr>
        <p:spPr>
          <a:xfrm>
            <a:off x="4755578"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E4BE0E86-3104-458E-A192-FED6329C0EF4}"/>
              </a:ext>
            </a:extLst>
          </p:cNvPr>
          <p:cNvCxnSpPr/>
          <p:nvPr/>
        </p:nvCxnSpPr>
        <p:spPr>
          <a:xfrm>
            <a:off x="6895646"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6435812C-116A-41E4-B86F-E1DA2E31D051}"/>
              </a:ext>
            </a:extLst>
          </p:cNvPr>
          <p:cNvSpPr txBox="1"/>
          <p:nvPr/>
        </p:nvSpPr>
        <p:spPr>
          <a:xfrm>
            <a:off x="590383"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5</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6" name="TextBox 15">
            <a:extLst>
              <a:ext uri="{FF2B5EF4-FFF2-40B4-BE49-F238E27FC236}">
                <a16:creationId xmlns:a16="http://schemas.microsoft.com/office/drawing/2014/main" id="{B6045391-9B4F-4B83-88A5-32AEC2ED63AB}"/>
              </a:ext>
            </a:extLst>
          </p:cNvPr>
          <p:cNvSpPr txBox="1"/>
          <p:nvPr/>
        </p:nvSpPr>
        <p:spPr>
          <a:xfrm>
            <a:off x="2730451"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chemeClr val="accent2"/>
                </a:solidFill>
                <a:effectLst/>
                <a:uLnTx/>
                <a:uFillTx/>
                <a:latin typeface="Nokia Pure Text Light"/>
                <a:ea typeface="+mn-ea"/>
                <a:cs typeface="+mn-cs"/>
              </a:rPr>
              <a:t>6</a:t>
            </a:r>
            <a:endParaRPr kumimoji="0" lang="en-US" sz="6600" b="0" i="0" u="none" strike="noStrike" kern="1200" cap="none" spc="0" normalizeH="0" baseline="0" noProof="0" dirty="0" err="1">
              <a:ln>
                <a:noFill/>
              </a:ln>
              <a:solidFill>
                <a:schemeClr val="accent2"/>
              </a:solidFill>
              <a:effectLst/>
              <a:uLnTx/>
              <a:uFillTx/>
              <a:latin typeface="Nokia Pure Text Light"/>
              <a:ea typeface="+mn-ea"/>
              <a:cs typeface="+mn-cs"/>
            </a:endParaRPr>
          </a:p>
        </p:txBody>
      </p:sp>
      <p:sp>
        <p:nvSpPr>
          <p:cNvPr id="17" name="TextBox 16">
            <a:extLst>
              <a:ext uri="{FF2B5EF4-FFF2-40B4-BE49-F238E27FC236}">
                <a16:creationId xmlns:a16="http://schemas.microsoft.com/office/drawing/2014/main" id="{0E1B0A91-F91D-414B-84E4-77C4F0528871}"/>
              </a:ext>
            </a:extLst>
          </p:cNvPr>
          <p:cNvSpPr txBox="1"/>
          <p:nvPr/>
        </p:nvSpPr>
        <p:spPr>
          <a:xfrm>
            <a:off x="4870519"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7</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8" name="TextBox 17">
            <a:extLst>
              <a:ext uri="{FF2B5EF4-FFF2-40B4-BE49-F238E27FC236}">
                <a16:creationId xmlns:a16="http://schemas.microsoft.com/office/drawing/2014/main" id="{9C7F3ED9-238C-4DD0-A81E-EB5CB0ABFD88}"/>
              </a:ext>
            </a:extLst>
          </p:cNvPr>
          <p:cNvSpPr txBox="1"/>
          <p:nvPr/>
        </p:nvSpPr>
        <p:spPr>
          <a:xfrm>
            <a:off x="7010585"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effectLst/>
                <a:uLnTx/>
                <a:uFillTx/>
                <a:latin typeface="Nokia Pure Text Light"/>
                <a:ea typeface="+mn-ea"/>
                <a:cs typeface="+mn-cs"/>
              </a:rPr>
              <a:t>8</a:t>
            </a:r>
            <a:endParaRPr kumimoji="0" lang="en-US" sz="6600" b="0" i="0" u="none" strike="noStrike" kern="1200" cap="none" spc="0" normalizeH="0" baseline="0" noProof="0" dirty="0" err="1">
              <a:ln>
                <a:noFill/>
              </a:ln>
              <a:effectLst/>
              <a:uLnTx/>
              <a:uFillTx/>
              <a:latin typeface="Nokia Pure Text Light"/>
              <a:ea typeface="+mn-ea"/>
              <a:cs typeface="+mn-cs"/>
            </a:endParaRPr>
          </a:p>
        </p:txBody>
      </p:sp>
      <p:cxnSp>
        <p:nvCxnSpPr>
          <p:cNvPr id="19" name="Straight Connector 18">
            <a:extLst>
              <a:ext uri="{FF2B5EF4-FFF2-40B4-BE49-F238E27FC236}">
                <a16:creationId xmlns:a16="http://schemas.microsoft.com/office/drawing/2014/main" id="{FC208A53-7102-408E-BFD0-E0E58BAA5D6D}"/>
              </a:ext>
            </a:extLst>
          </p:cNvPr>
          <p:cNvCxnSpPr/>
          <p:nvPr/>
        </p:nvCxnSpPr>
        <p:spPr>
          <a:xfrm>
            <a:off x="2615510"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840360D3-B939-4F42-95BE-4498A38F07A1}"/>
              </a:ext>
            </a:extLst>
          </p:cNvPr>
          <p:cNvCxnSpPr/>
          <p:nvPr/>
        </p:nvCxnSpPr>
        <p:spPr>
          <a:xfrm>
            <a:off x="4755578"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F3039DC9-C449-4A0C-8BE3-C3E7BE671AFE}"/>
              </a:ext>
            </a:extLst>
          </p:cNvPr>
          <p:cNvCxnSpPr/>
          <p:nvPr/>
        </p:nvCxnSpPr>
        <p:spPr>
          <a:xfrm>
            <a:off x="6895646"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55FEE5EC-E8FA-4D9C-8FFF-F0A2CE3AEE6D}"/>
              </a:ext>
            </a:extLst>
          </p:cNvPr>
          <p:cNvSpPr txBox="1"/>
          <p:nvPr/>
        </p:nvSpPr>
        <p:spPr>
          <a:xfrm>
            <a:off x="740713"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Executive Summary</a:t>
            </a:r>
          </a:p>
        </p:txBody>
      </p:sp>
      <p:cxnSp>
        <p:nvCxnSpPr>
          <p:cNvPr id="23" name="Straight Connector 22">
            <a:extLst>
              <a:ext uri="{FF2B5EF4-FFF2-40B4-BE49-F238E27FC236}">
                <a16:creationId xmlns:a16="http://schemas.microsoft.com/office/drawing/2014/main" id="{7DD6AC73-FFB4-4F09-AA03-90866F90FB38}"/>
              </a:ext>
            </a:extLst>
          </p:cNvPr>
          <p:cNvCxnSpPr/>
          <p:nvPr/>
        </p:nvCxnSpPr>
        <p:spPr>
          <a:xfrm flipV="1">
            <a:off x="588111"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DC2750D6-053F-40A8-A383-DBEEA552791F}"/>
              </a:ext>
            </a:extLst>
          </p:cNvPr>
          <p:cNvCxnSpPr/>
          <p:nvPr/>
        </p:nvCxnSpPr>
        <p:spPr>
          <a:xfrm flipV="1">
            <a:off x="2767246"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38A01707-54CB-4D7E-A6D8-AF03869CA029}"/>
              </a:ext>
            </a:extLst>
          </p:cNvPr>
          <p:cNvCxnSpPr/>
          <p:nvPr/>
        </p:nvCxnSpPr>
        <p:spPr>
          <a:xfrm flipV="1">
            <a:off x="4907314"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DFF96715-E43E-43BD-83F7-C443C1C40240}"/>
              </a:ext>
            </a:extLst>
          </p:cNvPr>
          <p:cNvCxnSpPr/>
          <p:nvPr/>
        </p:nvCxnSpPr>
        <p:spPr>
          <a:xfrm flipV="1">
            <a:off x="7008313" y="2612235"/>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56C86FAD-FE3B-4E8A-AEEE-2B557BC58632}"/>
              </a:ext>
            </a:extLst>
          </p:cNvPr>
          <p:cNvSpPr txBox="1"/>
          <p:nvPr/>
        </p:nvSpPr>
        <p:spPr>
          <a:xfrm>
            <a:off x="2767246"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Single RAN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Portfolio</a:t>
            </a:r>
          </a:p>
        </p:txBody>
      </p:sp>
      <p:sp>
        <p:nvSpPr>
          <p:cNvPr id="28" name="TextBox 27">
            <a:extLst>
              <a:ext uri="{FF2B5EF4-FFF2-40B4-BE49-F238E27FC236}">
                <a16:creationId xmlns:a16="http://schemas.microsoft.com/office/drawing/2014/main" id="{E08151F2-44AA-4B43-9544-C67B1FB43E4C}"/>
              </a:ext>
            </a:extLst>
          </p:cNvPr>
          <p:cNvSpPr txBox="1"/>
          <p:nvPr/>
        </p:nvSpPr>
        <p:spPr>
          <a:xfrm>
            <a:off x="4915273"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Benefits</a:t>
            </a:r>
          </a:p>
        </p:txBody>
      </p:sp>
      <p:sp>
        <p:nvSpPr>
          <p:cNvPr id="29" name="TextBox 28">
            <a:extLst>
              <a:ext uri="{FF2B5EF4-FFF2-40B4-BE49-F238E27FC236}">
                <a16:creationId xmlns:a16="http://schemas.microsoft.com/office/drawing/2014/main" id="{EDB9F1F9-2EA9-4E4E-B44C-8595ABE838F0}"/>
              </a:ext>
            </a:extLst>
          </p:cNvPr>
          <p:cNvSpPr txBox="1"/>
          <p:nvPr/>
        </p:nvSpPr>
        <p:spPr>
          <a:xfrm>
            <a:off x="7055340"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Sales Guidance</a:t>
            </a:r>
          </a:p>
        </p:txBody>
      </p:sp>
      <p:sp>
        <p:nvSpPr>
          <p:cNvPr id="30" name="TextBox 29">
            <a:extLst>
              <a:ext uri="{FF2B5EF4-FFF2-40B4-BE49-F238E27FC236}">
                <a16:creationId xmlns:a16="http://schemas.microsoft.com/office/drawing/2014/main" id="{40C6D51E-CDF4-452D-91A4-C78BF5F191EE}"/>
              </a:ext>
            </a:extLst>
          </p:cNvPr>
          <p:cNvSpPr txBox="1"/>
          <p:nvPr/>
        </p:nvSpPr>
        <p:spPr>
          <a:xfrm>
            <a:off x="695092" y="3805566"/>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Pricing</a:t>
            </a:r>
          </a:p>
        </p:txBody>
      </p:sp>
      <p:sp>
        <p:nvSpPr>
          <p:cNvPr id="31" name="TextBox 30">
            <a:extLst>
              <a:ext uri="{FF2B5EF4-FFF2-40B4-BE49-F238E27FC236}">
                <a16:creationId xmlns:a16="http://schemas.microsoft.com/office/drawing/2014/main" id="{AE5347D3-5AA7-469B-B913-076580E954DE}"/>
              </a:ext>
            </a:extLst>
          </p:cNvPr>
          <p:cNvSpPr txBox="1"/>
          <p:nvPr/>
        </p:nvSpPr>
        <p:spPr>
          <a:xfrm>
            <a:off x="2878510" y="3805565"/>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accent2"/>
                </a:solidFill>
                <a:effectLst/>
                <a:uLnTx/>
                <a:uFillTx/>
                <a:latin typeface="Nokia Pure Headline Light"/>
                <a:ea typeface="+mn-ea"/>
                <a:cs typeface="+mn-cs"/>
              </a:rPr>
              <a:t>CI</a:t>
            </a:r>
          </a:p>
        </p:txBody>
      </p:sp>
      <p:sp>
        <p:nvSpPr>
          <p:cNvPr id="32" name="TextBox 31">
            <a:extLst>
              <a:ext uri="{FF2B5EF4-FFF2-40B4-BE49-F238E27FC236}">
                <a16:creationId xmlns:a16="http://schemas.microsoft.com/office/drawing/2014/main" id="{D435BD30-2B93-4D32-99BE-D04170D9F7E1}"/>
              </a:ext>
            </a:extLst>
          </p:cNvPr>
          <p:cNvSpPr txBox="1"/>
          <p:nvPr/>
        </p:nvSpPr>
        <p:spPr>
          <a:xfrm>
            <a:off x="4975226"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References</a:t>
            </a:r>
          </a:p>
        </p:txBody>
      </p:sp>
      <p:sp>
        <p:nvSpPr>
          <p:cNvPr id="33" name="TextBox 32">
            <a:extLst>
              <a:ext uri="{FF2B5EF4-FFF2-40B4-BE49-F238E27FC236}">
                <a16:creationId xmlns:a16="http://schemas.microsoft.com/office/drawing/2014/main" id="{3415854B-FDE5-4E88-8486-D7D0E3D83472}"/>
              </a:ext>
            </a:extLst>
          </p:cNvPr>
          <p:cNvSpPr txBox="1"/>
          <p:nvPr/>
        </p:nvSpPr>
        <p:spPr>
          <a:xfrm>
            <a:off x="7115293"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Nokia Pure Headline Light"/>
                <a:ea typeface="+mn-ea"/>
                <a:cs typeface="+mn-cs"/>
              </a:rPr>
              <a:t>Contacts</a:t>
            </a:r>
          </a:p>
        </p:txBody>
      </p:sp>
    </p:spTree>
    <p:extLst>
      <p:ext uri="{BB962C8B-B14F-4D97-AF65-F5344CB8AC3E}">
        <p14:creationId xmlns:p14="http://schemas.microsoft.com/office/powerpoint/2010/main" val="42278275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6E6DF8-37D2-4781-9C0A-9CA6A0C4FD5A}"/>
              </a:ext>
            </a:extLst>
          </p:cNvPr>
          <p:cNvPicPr>
            <a:picLocks noChangeAspect="1"/>
          </p:cNvPicPr>
          <p:nvPr/>
        </p:nvPicPr>
        <p:blipFill>
          <a:blip r:embed="rId2"/>
          <a:stretch>
            <a:fillRect/>
          </a:stretch>
        </p:blipFill>
        <p:spPr>
          <a:xfrm>
            <a:off x="2842437" y="1093450"/>
            <a:ext cx="5670382" cy="2838469"/>
          </a:xfrm>
          <a:prstGeom prst="rect">
            <a:avLst/>
          </a:prstGeom>
        </p:spPr>
      </p:pic>
      <p:sp>
        <p:nvSpPr>
          <p:cNvPr id="2" name="Content Placeholder 2">
            <a:extLst>
              <a:ext uri="{FF2B5EF4-FFF2-40B4-BE49-F238E27FC236}">
                <a16:creationId xmlns:a16="http://schemas.microsoft.com/office/drawing/2014/main" id="{5E047C49-6848-4E12-81AA-254D1B549C66}"/>
              </a:ext>
            </a:extLst>
          </p:cNvPr>
          <p:cNvSpPr>
            <a:spLocks noGrp="1"/>
          </p:cNvSpPr>
          <p:nvPr>
            <p:ph type="body" sz="quarter" idx="10"/>
          </p:nvPr>
        </p:nvSpPr>
        <p:spPr>
          <a:xfrm>
            <a:off x="396301" y="588963"/>
            <a:ext cx="8308800" cy="309600"/>
          </a:xfrm>
        </p:spPr>
        <p:txBody>
          <a:bodyPr/>
          <a:lstStyle/>
          <a:p>
            <a:r>
              <a:rPr lang="en-US" dirty="0"/>
              <a:t>For latest roadmap communication</a:t>
            </a:r>
          </a:p>
        </p:txBody>
      </p:sp>
      <p:sp>
        <p:nvSpPr>
          <p:cNvPr id="3" name="Footer Placeholder 7">
            <a:extLst>
              <a:ext uri="{FF2B5EF4-FFF2-40B4-BE49-F238E27FC236}">
                <a16:creationId xmlns:a16="http://schemas.microsoft.com/office/drawing/2014/main" id="{30C13E55-2D13-4CC5-9AE3-82751FBE13DE}"/>
              </a:ext>
            </a:extLst>
          </p:cNvPr>
          <p:cNvSpPr>
            <a:spLocks noGrp="1"/>
          </p:cNvSpPr>
          <p:nvPr>
            <p:ph type="ftr" sz="quarter" idx="3"/>
          </p:nvPr>
        </p:nvSpPr>
        <p:spPr>
          <a:xfrm>
            <a:off x="2304000" y="4816800"/>
            <a:ext cx="4536000" cy="122400"/>
          </a:xfrm>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Nokia Pure Text Light" panose="020B0304040602060303" pitchFamily="34" charset="0"/>
                <a:cs typeface="Arial" panose="020B0604020202020204" pitchFamily="34" charset="0"/>
              </a:rPr>
              <a:t>Nokia Internal Use</a:t>
            </a:r>
          </a:p>
        </p:txBody>
      </p:sp>
      <p:sp>
        <p:nvSpPr>
          <p:cNvPr id="4" name="Title 3">
            <a:extLst>
              <a:ext uri="{FF2B5EF4-FFF2-40B4-BE49-F238E27FC236}">
                <a16:creationId xmlns:a16="http://schemas.microsoft.com/office/drawing/2014/main" id="{B344A891-F5FC-4EFF-B15F-0F6A852E581B}"/>
              </a:ext>
            </a:extLst>
          </p:cNvPr>
          <p:cNvSpPr txBox="1">
            <a:spLocks/>
          </p:cNvSpPr>
          <p:nvPr/>
        </p:nvSpPr>
        <p:spPr>
          <a:xfrm>
            <a:off x="396126" y="198872"/>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i-FI" sz="2000" b="0" i="0" u="none" strike="noStrike" kern="1200" cap="none" spc="0" normalizeH="0" baseline="0" noProof="0" dirty="0">
                <a:ln>
                  <a:noFill/>
                </a:ln>
                <a:solidFill>
                  <a:srgbClr val="124191"/>
                </a:solidFill>
                <a:effectLst/>
                <a:uLnTx/>
                <a:uFillTx/>
                <a:latin typeface="Nokia Pure Headline Light"/>
                <a:ea typeface="+mj-ea"/>
                <a:cs typeface="+mj-cs"/>
              </a:rPr>
              <a:t>SRAN </a:t>
            </a:r>
            <a:r>
              <a:rPr kumimoji="0" lang="fi-FI" sz="2000" b="0" i="0" u="none" strike="noStrike" kern="1200" cap="none" spc="0" normalizeH="0" baseline="0" noProof="0" dirty="0" err="1">
                <a:ln>
                  <a:noFill/>
                </a:ln>
                <a:solidFill>
                  <a:srgbClr val="124191"/>
                </a:solidFill>
                <a:effectLst/>
                <a:uLnTx/>
                <a:uFillTx/>
                <a:latin typeface="Nokia Pure Headline Light"/>
                <a:ea typeface="+mj-ea"/>
                <a:cs typeface="+mj-cs"/>
              </a:rPr>
              <a:t>Roadmap</a:t>
            </a:r>
            <a:endParaRPr kumimoji="0" lang="en-US" sz="2000" b="0" i="0" u="none" strike="noStrike" kern="1200" cap="none" spc="0" normalizeH="0" baseline="0" noProof="0" dirty="0">
              <a:ln>
                <a:noFill/>
              </a:ln>
              <a:solidFill>
                <a:srgbClr val="124191"/>
              </a:solidFill>
              <a:effectLst/>
              <a:uLnTx/>
              <a:uFillTx/>
              <a:latin typeface="Nokia Pure Headline Light"/>
              <a:ea typeface="+mj-ea"/>
              <a:cs typeface="+mj-cs"/>
            </a:endParaRPr>
          </a:p>
        </p:txBody>
      </p:sp>
      <p:sp>
        <p:nvSpPr>
          <p:cNvPr id="5" name="Round Single Corner Rectangle 7">
            <a:extLst>
              <a:ext uri="{FF2B5EF4-FFF2-40B4-BE49-F238E27FC236}">
                <a16:creationId xmlns:a16="http://schemas.microsoft.com/office/drawing/2014/main" id="{EE647631-33E9-4BAF-96A8-65545D5A50F2}"/>
              </a:ext>
            </a:extLst>
          </p:cNvPr>
          <p:cNvSpPr/>
          <p:nvPr/>
        </p:nvSpPr>
        <p:spPr>
          <a:xfrm>
            <a:off x="418122" y="1082478"/>
            <a:ext cx="2920502" cy="2849442"/>
          </a:xfrm>
          <a:prstGeom prst="round1Rect">
            <a:avLst>
              <a:gd name="adj" fmla="val 1712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62000" tIns="108000" rIns="162000" bIns="108000"/>
          <a:lstStyle/>
          <a:p>
            <a:pPr marL="270770" marR="0" lvl="0" indent="-270770" algn="l" defTabSz="457200" rtl="0" eaLnBrk="1" fontAlgn="base" latinLnBrk="0" hangingPunct="1">
              <a:lnSpc>
                <a:spcPct val="100000"/>
              </a:lnSpc>
              <a:spcBef>
                <a:spcPct val="0"/>
              </a:spcBef>
              <a:spcAft>
                <a:spcPct val="0"/>
              </a:spcAft>
              <a:buClr>
                <a:srgbClr val="A7BAC0"/>
              </a:buClr>
              <a:buSzPct val="110000"/>
              <a:buFont typeface="Lucida Grande"/>
              <a:buChar char="&gt;"/>
              <a:tabLst/>
              <a:defRPr/>
            </a:pPr>
            <a:r>
              <a:rPr kumimoji="0" lang="en-US" sz="1400" b="0" i="0" u="none" strike="noStrike" kern="1200" cap="none" spc="0" normalizeH="0" baseline="0" noProof="0" dirty="0">
                <a:ln>
                  <a:noFill/>
                </a:ln>
                <a:solidFill>
                  <a:srgbClr val="FFFFFF"/>
                </a:solidFill>
                <a:effectLst/>
                <a:uLnTx/>
                <a:uFillTx/>
                <a:latin typeface="Nokia Pure Text Light"/>
                <a:ea typeface="+mn-ea"/>
                <a:cs typeface="Arial" panose="020B0604020202020204" pitchFamily="34" charset="0"/>
              </a:rPr>
              <a:t>Latest Roadmap</a:t>
            </a:r>
          </a:p>
          <a:p>
            <a:pPr marL="270770" marR="0" lvl="0" indent="-270770" algn="l" defTabSz="457200" rtl="0" eaLnBrk="1" fontAlgn="base" latinLnBrk="0" hangingPunct="1">
              <a:lnSpc>
                <a:spcPct val="100000"/>
              </a:lnSpc>
              <a:spcBef>
                <a:spcPct val="0"/>
              </a:spcBef>
              <a:spcAft>
                <a:spcPct val="0"/>
              </a:spcAft>
              <a:buClr>
                <a:srgbClr val="A7BAC0"/>
              </a:buClr>
              <a:buSzPct val="110000"/>
              <a:buFont typeface="Lucida Grande"/>
              <a:buChar char="&gt;"/>
              <a:tabLst/>
              <a:defRPr/>
            </a:pPr>
            <a:r>
              <a:rPr lang="en-US" sz="1400" dirty="0">
                <a:solidFill>
                  <a:srgbClr val="FFFFFF"/>
                </a:solidFill>
                <a:latin typeface="Nokia Pure Text Light"/>
                <a:cs typeface="Arial" panose="020B0604020202020204" pitchFamily="34" charset="0"/>
              </a:rPr>
              <a:t>Latest future and understudy features</a:t>
            </a:r>
            <a:endParaRPr kumimoji="0" lang="en-US" sz="1400" b="0" i="0" u="none" strike="noStrike" kern="1200" cap="none" spc="0" normalizeH="0" baseline="0" noProof="0" dirty="0">
              <a:ln>
                <a:noFill/>
              </a:ln>
              <a:solidFill>
                <a:srgbClr val="FFFFFF"/>
              </a:solidFill>
              <a:effectLst/>
              <a:uLnTx/>
              <a:uFillTx/>
              <a:latin typeface="Nokia Pure Text Light"/>
              <a:ea typeface="+mn-ea"/>
              <a:cs typeface="Arial" panose="020B0604020202020204" pitchFamily="34" charset="0"/>
            </a:endParaRPr>
          </a:p>
        </p:txBody>
      </p:sp>
      <p:sp>
        <p:nvSpPr>
          <p:cNvPr id="6" name="Rectangle 5">
            <a:extLst>
              <a:ext uri="{FF2B5EF4-FFF2-40B4-BE49-F238E27FC236}">
                <a16:creationId xmlns:a16="http://schemas.microsoft.com/office/drawing/2014/main" id="{43D174B9-F67F-4127-842E-836040705824}"/>
              </a:ext>
            </a:extLst>
          </p:cNvPr>
          <p:cNvSpPr/>
          <p:nvPr/>
        </p:nvSpPr>
        <p:spPr>
          <a:xfrm>
            <a:off x="553249" y="4211766"/>
            <a:ext cx="5727577" cy="553755"/>
          </a:xfrm>
          <a:prstGeom prst="rect">
            <a:avLst/>
          </a:prstGeom>
        </p:spPr>
        <p:txBody>
          <a:bodyPr wrap="square" lIns="91203" tIns="45600" rIns="91203" bIns="45600">
            <a:spAutoFit/>
          </a:bodyPr>
          <a:lstStyle/>
          <a:p>
            <a:pPr lvl="0" defTabSz="456033">
              <a:defRPr/>
            </a:pPr>
            <a:r>
              <a:rPr lang="fi-FI" sz="1000" dirty="0">
                <a:solidFill>
                  <a:srgbClr val="68717A"/>
                </a:solidFill>
                <a:latin typeface="Arial"/>
                <a:hlinkClick r:id="rId3"/>
              </a:rPr>
              <a:t>https://nokia.sharepoint.com/sites/RoadmapCommunity/Mobile%20Networks%20BG%20Roadmaps/Forms/AllItems.aspx</a:t>
            </a:r>
            <a:endParaRPr lang="fi-FI" sz="1000" dirty="0">
              <a:solidFill>
                <a:srgbClr val="68717A"/>
              </a:solidFill>
              <a:latin typeface="Arial"/>
            </a:endParaRPr>
          </a:p>
          <a:p>
            <a:pPr lvl="0" defTabSz="456033">
              <a:defRPr/>
            </a:pPr>
            <a:endParaRPr kumimoji="0" lang="fi-FI" sz="1000" b="0" i="0" u="none" strike="noStrike" kern="1200" cap="none" spc="0" normalizeH="0" baseline="0" noProof="0" dirty="0">
              <a:ln>
                <a:noFill/>
              </a:ln>
              <a:solidFill>
                <a:srgbClr val="68717A"/>
              </a:solidFill>
              <a:effectLst/>
              <a:uLnTx/>
              <a:uFillTx/>
              <a:latin typeface="Arial"/>
              <a:ea typeface="+mn-ea"/>
              <a:cs typeface="+mn-cs"/>
            </a:endParaRPr>
          </a:p>
        </p:txBody>
      </p:sp>
    </p:spTree>
    <p:extLst>
      <p:ext uri="{BB962C8B-B14F-4D97-AF65-F5344CB8AC3E}">
        <p14:creationId xmlns:p14="http://schemas.microsoft.com/office/powerpoint/2010/main" val="4521394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E047C49-6848-4E12-81AA-254D1B549C66}"/>
              </a:ext>
            </a:extLst>
          </p:cNvPr>
          <p:cNvSpPr>
            <a:spLocks noGrp="1"/>
          </p:cNvSpPr>
          <p:nvPr>
            <p:ph type="body" sz="quarter" idx="10"/>
          </p:nvPr>
        </p:nvSpPr>
        <p:spPr>
          <a:xfrm>
            <a:off x="396301" y="588963"/>
            <a:ext cx="8308800" cy="309600"/>
          </a:xfrm>
        </p:spPr>
        <p:txBody>
          <a:bodyPr/>
          <a:lstStyle/>
          <a:p>
            <a:r>
              <a:rPr lang="en-US"/>
              <a:t>For more information</a:t>
            </a:r>
          </a:p>
        </p:txBody>
      </p:sp>
      <p:sp>
        <p:nvSpPr>
          <p:cNvPr id="3" name="Footer Placeholder 7">
            <a:extLst>
              <a:ext uri="{FF2B5EF4-FFF2-40B4-BE49-F238E27FC236}">
                <a16:creationId xmlns:a16="http://schemas.microsoft.com/office/drawing/2014/main" id="{30C13E55-2D13-4CC5-9AE3-82751FBE13DE}"/>
              </a:ext>
            </a:extLst>
          </p:cNvPr>
          <p:cNvSpPr>
            <a:spLocks noGrp="1"/>
          </p:cNvSpPr>
          <p:nvPr>
            <p:ph type="ftr" sz="quarter" idx="3"/>
          </p:nvPr>
        </p:nvSpPr>
        <p:spPr>
          <a:xfrm>
            <a:off x="2304000" y="4816800"/>
            <a:ext cx="4536000" cy="122400"/>
          </a:xfrm>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cs typeface="Arial" panose="020B0604020202020204" pitchFamily="34" charset="0"/>
              </a:rPr>
              <a:t>Nokia Internal Use</a:t>
            </a:r>
          </a:p>
        </p:txBody>
      </p:sp>
      <p:sp>
        <p:nvSpPr>
          <p:cNvPr id="4" name="Title 3">
            <a:extLst>
              <a:ext uri="{FF2B5EF4-FFF2-40B4-BE49-F238E27FC236}">
                <a16:creationId xmlns:a16="http://schemas.microsoft.com/office/drawing/2014/main" id="{B344A891-F5FC-4EFF-B15F-0F6A852E581B}"/>
              </a:ext>
            </a:extLst>
          </p:cNvPr>
          <p:cNvSpPr txBox="1">
            <a:spLocks/>
          </p:cNvSpPr>
          <p:nvPr/>
        </p:nvSpPr>
        <p:spPr>
          <a:xfrm>
            <a:off x="396126" y="198872"/>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fi-FI"/>
              <a:t>SRAN17A Sales &amp; Marketing portal</a:t>
            </a:r>
            <a:endParaRPr lang="en-US" dirty="0"/>
          </a:p>
        </p:txBody>
      </p:sp>
      <p:sp>
        <p:nvSpPr>
          <p:cNvPr id="5" name="Round Single Corner Rectangle 7">
            <a:extLst>
              <a:ext uri="{FF2B5EF4-FFF2-40B4-BE49-F238E27FC236}">
                <a16:creationId xmlns:a16="http://schemas.microsoft.com/office/drawing/2014/main" id="{EE647631-33E9-4BAF-96A8-65545D5A50F2}"/>
              </a:ext>
            </a:extLst>
          </p:cNvPr>
          <p:cNvSpPr/>
          <p:nvPr/>
        </p:nvSpPr>
        <p:spPr>
          <a:xfrm>
            <a:off x="418121" y="1082478"/>
            <a:ext cx="4275065" cy="2849442"/>
          </a:xfrm>
          <a:prstGeom prst="round1Rect">
            <a:avLst>
              <a:gd name="adj" fmla="val 1712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62000" tIns="108000" rIns="162000" bIns="108000"/>
          <a:lstStyle/>
          <a:p>
            <a:pPr marL="270770" marR="0" lvl="0" indent="-270770" algn="l" defTabSz="457200" rtl="0" eaLnBrk="1" fontAlgn="base" latinLnBrk="0" hangingPunct="1">
              <a:lnSpc>
                <a:spcPct val="100000"/>
              </a:lnSpc>
              <a:spcBef>
                <a:spcPct val="0"/>
              </a:spcBef>
              <a:spcAft>
                <a:spcPct val="0"/>
              </a:spcAft>
              <a:buClr>
                <a:srgbClr val="A7BAC0"/>
              </a:buClr>
              <a:buSzPct val="110000"/>
              <a:buFont typeface="Lucida Grande"/>
              <a:buChar char="&gt;"/>
              <a:tabLst/>
              <a:defRPr/>
            </a:pPr>
            <a:r>
              <a:rPr kumimoji="0" lang="en-US" sz="1400" b="0" i="0" u="none" strike="noStrike" kern="1200" cap="none" spc="0" normalizeH="0" baseline="0" noProof="0">
                <a:ln>
                  <a:noFill/>
                </a:ln>
                <a:solidFill>
                  <a:srgbClr val="FFFFFF"/>
                </a:solidFill>
                <a:effectLst/>
                <a:uLnTx/>
                <a:uFillTx/>
                <a:latin typeface="Nokia Pure Text Light"/>
                <a:ea typeface="+mn-ea"/>
                <a:cs typeface="Arial" panose="020B0604020202020204" pitchFamily="34" charset="0"/>
              </a:rPr>
              <a:t>Key messages &amp; contacts</a:t>
            </a:r>
          </a:p>
          <a:p>
            <a:pPr marL="270770" marR="0" lvl="0" indent="-270770" algn="l" defTabSz="457200" rtl="0" eaLnBrk="1" fontAlgn="base" latinLnBrk="0" hangingPunct="1">
              <a:lnSpc>
                <a:spcPct val="100000"/>
              </a:lnSpc>
              <a:spcBef>
                <a:spcPct val="0"/>
              </a:spcBef>
              <a:spcAft>
                <a:spcPct val="0"/>
              </a:spcAft>
              <a:buClr>
                <a:srgbClr val="A7BAC0"/>
              </a:buClr>
              <a:buSzPct val="110000"/>
              <a:buFont typeface="Lucida Grande"/>
              <a:buChar char="&gt;"/>
              <a:tabLst/>
              <a:defRPr/>
            </a:pPr>
            <a:r>
              <a:rPr kumimoji="0" lang="en-US" sz="1400" b="0" i="0" u="none" strike="noStrike" kern="1200" cap="none" spc="0" normalizeH="0" baseline="0" noProof="0">
                <a:ln>
                  <a:noFill/>
                </a:ln>
                <a:solidFill>
                  <a:srgbClr val="FFFFFF"/>
                </a:solidFill>
                <a:effectLst/>
                <a:uLnTx/>
                <a:uFillTx/>
                <a:latin typeface="Nokia Pure Text Light"/>
                <a:ea typeface="+mn-ea"/>
                <a:cs typeface="Arial" panose="020B0604020202020204" pitchFamily="34" charset="0"/>
              </a:rPr>
              <a:t>Customer presentations</a:t>
            </a:r>
          </a:p>
          <a:p>
            <a:pPr marL="270770" marR="0" lvl="0" indent="-270770" algn="l" defTabSz="457200" rtl="0" eaLnBrk="1" fontAlgn="base" latinLnBrk="0" hangingPunct="1">
              <a:lnSpc>
                <a:spcPct val="100000"/>
              </a:lnSpc>
              <a:spcBef>
                <a:spcPct val="0"/>
              </a:spcBef>
              <a:spcAft>
                <a:spcPct val="0"/>
              </a:spcAft>
              <a:buClr>
                <a:srgbClr val="A7BAC0"/>
              </a:buClr>
              <a:buSzPct val="110000"/>
              <a:buFont typeface="Lucida Grande"/>
              <a:buChar char="&gt;"/>
              <a:tabLst/>
              <a:defRPr/>
            </a:pPr>
            <a:r>
              <a:rPr kumimoji="0" lang="en-US" sz="1400" b="0" i="0" u="none" strike="noStrike" kern="1200" cap="none" spc="0" normalizeH="0" baseline="0" noProof="0">
                <a:ln>
                  <a:noFill/>
                </a:ln>
                <a:solidFill>
                  <a:srgbClr val="FFFFFF"/>
                </a:solidFill>
                <a:effectLst/>
                <a:uLnTx/>
                <a:uFillTx/>
                <a:latin typeface="Nokia Pure Text Light"/>
                <a:ea typeface="+mn-ea"/>
                <a:cs typeface="Arial" panose="020B0604020202020204" pitchFamily="34" charset="0"/>
              </a:rPr>
              <a:t>Roadmaps</a:t>
            </a:r>
          </a:p>
          <a:p>
            <a:pPr marL="270770" marR="0" lvl="0" indent="-270770" algn="l" defTabSz="457200" rtl="0" eaLnBrk="1" fontAlgn="base" latinLnBrk="0" hangingPunct="1">
              <a:lnSpc>
                <a:spcPct val="100000"/>
              </a:lnSpc>
              <a:spcBef>
                <a:spcPct val="0"/>
              </a:spcBef>
              <a:spcAft>
                <a:spcPct val="0"/>
              </a:spcAft>
              <a:buClr>
                <a:srgbClr val="A7BAC0"/>
              </a:buClr>
              <a:buSzPct val="110000"/>
              <a:buFont typeface="Lucida Grande"/>
              <a:buChar char="&gt;"/>
              <a:tabLst/>
              <a:defRPr/>
            </a:pPr>
            <a:r>
              <a:rPr kumimoji="0" lang="en-US" sz="1400" b="0" i="0" u="none" strike="noStrike" kern="1200" cap="none" spc="0" normalizeH="0" baseline="0" noProof="0">
                <a:ln>
                  <a:noFill/>
                </a:ln>
                <a:solidFill>
                  <a:srgbClr val="FFFFFF"/>
                </a:solidFill>
                <a:effectLst/>
                <a:uLnTx/>
                <a:uFillTx/>
                <a:latin typeface="Nokia Pure Text Light"/>
                <a:ea typeface="+mn-ea"/>
                <a:cs typeface="Arial" panose="020B0604020202020204" pitchFamily="34" charset="0"/>
              </a:rPr>
              <a:t>References</a:t>
            </a:r>
          </a:p>
          <a:p>
            <a:pPr marL="270770" marR="0" lvl="0" indent="-270770" algn="l" defTabSz="457200" rtl="0" eaLnBrk="1" fontAlgn="base" latinLnBrk="0" hangingPunct="1">
              <a:lnSpc>
                <a:spcPct val="100000"/>
              </a:lnSpc>
              <a:spcBef>
                <a:spcPct val="0"/>
              </a:spcBef>
              <a:spcAft>
                <a:spcPct val="0"/>
              </a:spcAft>
              <a:buClr>
                <a:srgbClr val="A7BAC0"/>
              </a:buClr>
              <a:buSzPct val="110000"/>
              <a:buFont typeface="Lucida Grande"/>
              <a:buChar char="&gt;"/>
              <a:tabLst/>
              <a:defRPr/>
            </a:pPr>
            <a:r>
              <a:rPr kumimoji="0" lang="en-US" sz="1400" b="0" i="0" u="none" strike="noStrike" kern="1200" cap="none" spc="0" normalizeH="0" baseline="0" noProof="0">
                <a:ln>
                  <a:noFill/>
                </a:ln>
                <a:solidFill>
                  <a:srgbClr val="FFFFFF"/>
                </a:solidFill>
                <a:effectLst/>
                <a:uLnTx/>
                <a:uFillTx/>
                <a:latin typeface="Nokia Pure Text Light"/>
                <a:ea typeface="+mn-ea"/>
                <a:cs typeface="Arial" panose="020B0604020202020204" pitchFamily="34" charset="0"/>
              </a:rPr>
              <a:t>Competitor Intelligence</a:t>
            </a:r>
          </a:p>
          <a:p>
            <a:pPr marL="270770" marR="0" lvl="0" indent="-270770" algn="l" defTabSz="457200" rtl="0" eaLnBrk="1" fontAlgn="base" latinLnBrk="0" hangingPunct="1">
              <a:lnSpc>
                <a:spcPct val="100000"/>
              </a:lnSpc>
              <a:spcBef>
                <a:spcPct val="0"/>
              </a:spcBef>
              <a:spcAft>
                <a:spcPct val="0"/>
              </a:spcAft>
              <a:buClr>
                <a:srgbClr val="A7BAC0"/>
              </a:buClr>
              <a:buSzPct val="110000"/>
              <a:buFont typeface="Lucida Grande"/>
              <a:buChar char="&gt;"/>
              <a:tabLst/>
              <a:defRPr/>
            </a:pPr>
            <a:r>
              <a:rPr kumimoji="0" lang="en-US" sz="1400" b="0" i="0" u="none" strike="noStrike" kern="1200" cap="none" spc="0" normalizeH="0" baseline="0" noProof="0">
                <a:ln>
                  <a:noFill/>
                </a:ln>
                <a:solidFill>
                  <a:srgbClr val="FFFFFF"/>
                </a:solidFill>
                <a:effectLst/>
                <a:uLnTx/>
                <a:uFillTx/>
                <a:latin typeface="Nokia Pure Text Light"/>
                <a:ea typeface="+mn-ea"/>
                <a:cs typeface="Arial" panose="020B0604020202020204" pitchFamily="34" charset="0"/>
              </a:rPr>
              <a:t>SRAN Playbook</a:t>
            </a:r>
          </a:p>
          <a:p>
            <a:pPr marL="270770" marR="0" lvl="0" indent="-270770" algn="l" defTabSz="457200" rtl="0" eaLnBrk="1" fontAlgn="base" latinLnBrk="0" hangingPunct="1">
              <a:lnSpc>
                <a:spcPct val="100000"/>
              </a:lnSpc>
              <a:spcBef>
                <a:spcPct val="0"/>
              </a:spcBef>
              <a:spcAft>
                <a:spcPct val="0"/>
              </a:spcAft>
              <a:buClr>
                <a:srgbClr val="A7BAC0"/>
              </a:buClr>
              <a:buSzPct val="110000"/>
              <a:buFont typeface="Lucida Grande"/>
              <a:buChar char="&gt;"/>
              <a:tabLst/>
              <a:defRPr/>
            </a:pPr>
            <a:r>
              <a:rPr kumimoji="0" lang="en-US" sz="1400" b="0" i="0" u="none" strike="noStrike" kern="1200" cap="none" spc="0" normalizeH="0" baseline="0" noProof="0">
                <a:ln>
                  <a:noFill/>
                </a:ln>
                <a:solidFill>
                  <a:srgbClr val="FFFFFF"/>
                </a:solidFill>
                <a:effectLst/>
                <a:uLnTx/>
                <a:uFillTx/>
                <a:latin typeface="Nokia Pure Text Light"/>
                <a:ea typeface="+mn-ea"/>
                <a:cs typeface="Arial" panose="020B0604020202020204" pitchFamily="34" charset="0"/>
              </a:rPr>
              <a:t>Links to useful content</a:t>
            </a:r>
          </a:p>
        </p:txBody>
      </p:sp>
      <p:sp>
        <p:nvSpPr>
          <p:cNvPr id="6" name="Rectangle 5">
            <a:extLst>
              <a:ext uri="{FF2B5EF4-FFF2-40B4-BE49-F238E27FC236}">
                <a16:creationId xmlns:a16="http://schemas.microsoft.com/office/drawing/2014/main" id="{43D174B9-F67F-4127-842E-836040705824}"/>
              </a:ext>
            </a:extLst>
          </p:cNvPr>
          <p:cNvSpPr/>
          <p:nvPr/>
        </p:nvSpPr>
        <p:spPr>
          <a:xfrm>
            <a:off x="553249" y="4211766"/>
            <a:ext cx="5727577" cy="399867"/>
          </a:xfrm>
          <a:prstGeom prst="rect">
            <a:avLst/>
          </a:prstGeom>
        </p:spPr>
        <p:txBody>
          <a:bodyPr wrap="square" lIns="91203" tIns="45600" rIns="91203" bIns="45600">
            <a:spAutoFit/>
          </a:bodyPr>
          <a:lstStyle/>
          <a:p>
            <a:pPr marL="0" marR="0" lvl="0" indent="0" algn="l" defTabSz="456033"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srgbClr val="68717A"/>
                </a:solidFill>
                <a:effectLst/>
                <a:uLnTx/>
                <a:uFillTx/>
                <a:latin typeface="Arial"/>
                <a:ea typeface="+mn-ea"/>
                <a:cs typeface="+mn-cs"/>
                <a:hlinkClick r:id="rId2"/>
              </a:rPr>
              <a:t>https://nokia.sharepoint.com/sites/SingleRAN/SRAN17A/SitePages/Home.aspx</a:t>
            </a:r>
            <a:endParaRPr kumimoji="0" lang="fi-FI" sz="1000" b="0" i="0" u="none" strike="noStrike" kern="1200" cap="none" spc="0" normalizeH="0" baseline="0" noProof="0" dirty="0">
              <a:ln>
                <a:noFill/>
              </a:ln>
              <a:solidFill>
                <a:srgbClr val="68717A"/>
              </a:solidFill>
              <a:effectLst/>
              <a:uLnTx/>
              <a:uFillTx/>
              <a:latin typeface="Arial"/>
              <a:ea typeface="+mn-ea"/>
              <a:cs typeface="+mn-cs"/>
            </a:endParaRPr>
          </a:p>
          <a:p>
            <a:pPr marL="0" marR="0" lvl="0" indent="0" algn="l" defTabSz="456033" rtl="0" eaLnBrk="1" fontAlgn="auto" latinLnBrk="0" hangingPunct="1">
              <a:lnSpc>
                <a:spcPct val="100000"/>
              </a:lnSpc>
              <a:spcBef>
                <a:spcPts val="0"/>
              </a:spcBef>
              <a:spcAft>
                <a:spcPts val="0"/>
              </a:spcAft>
              <a:buClrTx/>
              <a:buSzTx/>
              <a:buFontTx/>
              <a:buNone/>
              <a:tabLst/>
              <a:defRPr/>
            </a:pPr>
            <a:endParaRPr kumimoji="0" lang="fi-FI" sz="1000" b="0" i="0" u="none" strike="noStrike" kern="1200" cap="none" spc="0" normalizeH="0" baseline="0" noProof="0" dirty="0">
              <a:ln>
                <a:noFill/>
              </a:ln>
              <a:solidFill>
                <a:srgbClr val="68717A"/>
              </a:solidFill>
              <a:effectLst/>
              <a:uLnTx/>
              <a:uFillTx/>
              <a:latin typeface="Arial"/>
              <a:ea typeface="+mn-ea"/>
              <a:cs typeface="+mn-cs"/>
            </a:endParaRPr>
          </a:p>
        </p:txBody>
      </p:sp>
      <p:pic>
        <p:nvPicPr>
          <p:cNvPr id="7" name="Picture 6">
            <a:extLst>
              <a:ext uri="{FF2B5EF4-FFF2-40B4-BE49-F238E27FC236}">
                <a16:creationId xmlns:a16="http://schemas.microsoft.com/office/drawing/2014/main" id="{9B015B3C-FE2D-418C-AB3F-AAF574EA32E9}"/>
              </a:ext>
            </a:extLst>
          </p:cNvPr>
          <p:cNvPicPr>
            <a:picLocks noChangeAspect="1"/>
          </p:cNvPicPr>
          <p:nvPr/>
        </p:nvPicPr>
        <p:blipFill>
          <a:blip r:embed="rId3"/>
          <a:stretch>
            <a:fillRect/>
          </a:stretch>
        </p:blipFill>
        <p:spPr>
          <a:xfrm>
            <a:off x="3004524" y="1082478"/>
            <a:ext cx="5533548" cy="2849442"/>
          </a:xfrm>
          <a:prstGeom prst="rect">
            <a:avLst/>
          </a:prstGeom>
          <a:ln>
            <a:solidFill>
              <a:schemeClr val="tx1"/>
            </a:solidFill>
          </a:ln>
        </p:spPr>
      </p:pic>
    </p:spTree>
    <p:extLst>
      <p:ext uri="{BB962C8B-B14F-4D97-AF65-F5344CB8AC3E}">
        <p14:creationId xmlns:p14="http://schemas.microsoft.com/office/powerpoint/2010/main" val="1018431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E9A9E28-4BFF-48BD-9807-7F38B3B5A4FF}"/>
              </a:ext>
            </a:extLst>
          </p:cNvPr>
          <p:cNvSpPr>
            <a:spLocks noGrp="1"/>
          </p:cNvSpPr>
          <p:nvPr>
            <p:ph type="body" sz="quarter" idx="10"/>
          </p:nvPr>
        </p:nvSpPr>
        <p:spPr>
          <a:xfrm>
            <a:off x="417600" y="590400"/>
            <a:ext cx="8308800" cy="309600"/>
          </a:xfrm>
        </p:spPr>
        <p:txBody>
          <a:bodyPr/>
          <a:lstStyle/>
          <a:p>
            <a:r>
              <a:rPr lang="en-US">
                <a:solidFill>
                  <a:schemeClr val="bg2"/>
                </a:solidFill>
              </a:rPr>
              <a:t>For more information</a:t>
            </a:r>
          </a:p>
        </p:txBody>
      </p:sp>
      <p:sp>
        <p:nvSpPr>
          <p:cNvPr id="3" name="Footer Placeholder 7">
            <a:extLst>
              <a:ext uri="{FF2B5EF4-FFF2-40B4-BE49-F238E27FC236}">
                <a16:creationId xmlns:a16="http://schemas.microsoft.com/office/drawing/2014/main" id="{D93850DD-2991-4523-B4D8-1F5ADB0860D4}"/>
              </a:ext>
            </a:extLst>
          </p:cNvPr>
          <p:cNvSpPr>
            <a:spLocks noGrp="1"/>
          </p:cNvSpPr>
          <p:nvPr>
            <p:ph type="ftr" sz="quarter" idx="3"/>
          </p:nvPr>
        </p:nvSpPr>
        <p:spPr>
          <a:xfrm>
            <a:off x="2304000" y="4816800"/>
            <a:ext cx="4536000" cy="122400"/>
          </a:xfrm>
        </p:spPr>
        <p:txBody>
          <a:bodyPr/>
          <a:lstStyle/>
          <a:p>
            <a:r>
              <a:rPr lang="en-US" dirty="0">
                <a:solidFill>
                  <a:srgbClr val="001135"/>
                </a:solidFill>
                <a:cs typeface="Arial" panose="020B0604020202020204" pitchFamily="34" charset="0"/>
              </a:rPr>
              <a:t>Nokia Internal Use</a:t>
            </a:r>
          </a:p>
        </p:txBody>
      </p:sp>
      <p:sp>
        <p:nvSpPr>
          <p:cNvPr id="4" name="Title 3">
            <a:extLst>
              <a:ext uri="{FF2B5EF4-FFF2-40B4-BE49-F238E27FC236}">
                <a16:creationId xmlns:a16="http://schemas.microsoft.com/office/drawing/2014/main" id="{E51C8076-C91C-49B0-9609-0C7553EDFA08}"/>
              </a:ext>
            </a:extLst>
          </p:cNvPr>
          <p:cNvSpPr txBox="1">
            <a:spLocks/>
          </p:cNvSpPr>
          <p:nvPr/>
        </p:nvSpPr>
        <p:spPr>
          <a:xfrm>
            <a:off x="417425" y="280838"/>
            <a:ext cx="8308975" cy="309562"/>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fi-FI"/>
              <a:t>SW Material Portal</a:t>
            </a:r>
            <a:endParaRPr lang="en-US" dirty="0"/>
          </a:p>
        </p:txBody>
      </p:sp>
      <p:sp>
        <p:nvSpPr>
          <p:cNvPr id="5" name="Round Single Corner Rectangle 7">
            <a:extLst>
              <a:ext uri="{FF2B5EF4-FFF2-40B4-BE49-F238E27FC236}">
                <a16:creationId xmlns:a16="http://schemas.microsoft.com/office/drawing/2014/main" id="{A5A2ED25-7567-40B2-9996-0ED9C49CC1B1}"/>
              </a:ext>
            </a:extLst>
          </p:cNvPr>
          <p:cNvSpPr/>
          <p:nvPr/>
        </p:nvSpPr>
        <p:spPr>
          <a:xfrm>
            <a:off x="418121" y="1082478"/>
            <a:ext cx="3968157" cy="2867231"/>
          </a:xfrm>
          <a:prstGeom prst="round1Rect">
            <a:avLst>
              <a:gd name="adj" fmla="val 1712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108000" rIns="162000" bIns="108000"/>
          <a:lstStyle/>
          <a:p>
            <a:pPr marL="270770" indent="-270770">
              <a:buClr>
                <a:srgbClr val="A7BAC0"/>
              </a:buClr>
              <a:buSzPct val="110000"/>
              <a:buFont typeface="Lucida Grande"/>
              <a:buChar char="&gt;"/>
              <a:defRPr/>
            </a:pPr>
            <a:endParaRPr lang="en-US" sz="1600" dirty="0">
              <a:solidFill>
                <a:srgbClr val="FFFFFF"/>
              </a:solidFill>
              <a:cs typeface="Arial" panose="020B0604020202020204" pitchFamily="34" charset="0"/>
            </a:endParaRPr>
          </a:p>
          <a:p>
            <a:pPr marL="270770" indent="-270770">
              <a:buClr>
                <a:srgbClr val="A7BAC0"/>
              </a:buClr>
              <a:buSzPct val="110000"/>
              <a:buFont typeface="Lucida Grande"/>
              <a:buChar char="&gt;"/>
              <a:defRPr/>
            </a:pPr>
            <a:endParaRPr lang="en-US" sz="1600" dirty="0">
              <a:solidFill>
                <a:srgbClr val="FFFFFF"/>
              </a:solidFill>
              <a:cs typeface="Arial" panose="020B0604020202020204" pitchFamily="34" charset="0"/>
            </a:endParaRPr>
          </a:p>
          <a:p>
            <a:pPr marL="270770" indent="-270770">
              <a:buClr>
                <a:srgbClr val="A7BAC0"/>
              </a:buClr>
              <a:buSzPct val="110000"/>
              <a:buFont typeface="Lucida Grande"/>
              <a:buChar char="&gt;"/>
              <a:defRPr/>
            </a:pPr>
            <a:endParaRPr lang="en-US" sz="1600" dirty="0">
              <a:solidFill>
                <a:srgbClr val="FFFFFF"/>
              </a:solidFill>
              <a:cs typeface="Arial" panose="020B0604020202020204" pitchFamily="34" charset="0"/>
            </a:endParaRPr>
          </a:p>
          <a:p>
            <a:pPr marL="270770" indent="-270770">
              <a:buClr>
                <a:srgbClr val="A7BAC0"/>
              </a:buClr>
              <a:buSzPct val="110000"/>
              <a:buFont typeface="Lucida Grande"/>
              <a:buChar char="&gt;"/>
              <a:defRPr/>
            </a:pPr>
            <a:r>
              <a:rPr lang="en-US" sz="1600" dirty="0">
                <a:solidFill>
                  <a:srgbClr val="FFFFFF"/>
                </a:solidFill>
                <a:cs typeface="Arial" panose="020B0604020202020204" pitchFamily="34" charset="0"/>
              </a:rPr>
              <a:t>SW Release Sales Materials</a:t>
            </a:r>
          </a:p>
          <a:p>
            <a:pPr marL="270770" indent="-270770">
              <a:buClr>
                <a:srgbClr val="A7BAC0"/>
              </a:buClr>
              <a:buSzPct val="110000"/>
              <a:buFont typeface="Lucida Grande"/>
              <a:buChar char="&gt;"/>
              <a:defRPr/>
            </a:pPr>
            <a:r>
              <a:rPr lang="en-US" sz="1600" dirty="0">
                <a:solidFill>
                  <a:srgbClr val="FFFFFF"/>
                </a:solidFill>
                <a:cs typeface="Arial" panose="020B0604020202020204" pitchFamily="34" charset="0"/>
              </a:rPr>
              <a:t>HVF/E-HVF Sales Pack</a:t>
            </a:r>
          </a:p>
          <a:p>
            <a:pPr marL="270770" indent="-270770">
              <a:buClr>
                <a:srgbClr val="A7BAC0"/>
              </a:buClr>
              <a:buSzPct val="110000"/>
              <a:buFont typeface="Lucida Grande"/>
              <a:buChar char="&gt;"/>
              <a:defRPr/>
            </a:pPr>
            <a:r>
              <a:rPr lang="en-US" sz="1600" dirty="0">
                <a:solidFill>
                  <a:srgbClr val="FFFFFF"/>
                </a:solidFill>
                <a:cs typeface="Arial" panose="020B0604020202020204" pitchFamily="34" charset="0"/>
              </a:rPr>
              <a:t>SW Bundles Materials</a:t>
            </a:r>
          </a:p>
          <a:p>
            <a:pPr marL="270770" indent="-270770">
              <a:buClr>
                <a:srgbClr val="A7BAC0"/>
              </a:buClr>
              <a:buSzPct val="110000"/>
              <a:buFont typeface="Lucida Grande"/>
              <a:buChar char="&gt;"/>
              <a:defRPr/>
            </a:pPr>
            <a:endParaRPr lang="en-US" sz="1600" dirty="0">
              <a:solidFill>
                <a:srgbClr val="FFFFFF"/>
              </a:solidFill>
              <a:cs typeface="Arial" panose="020B0604020202020204" pitchFamily="34" charset="0"/>
            </a:endParaRPr>
          </a:p>
          <a:p>
            <a:pPr>
              <a:buClr>
                <a:srgbClr val="A7BAC0"/>
              </a:buClr>
              <a:buSzPct val="110000"/>
              <a:defRPr/>
            </a:pPr>
            <a:r>
              <a:rPr lang="en-US" sz="1600" dirty="0">
                <a:solidFill>
                  <a:srgbClr val="FFFFFF"/>
                </a:solidFill>
                <a:cs typeface="Arial" panose="020B0604020202020204" pitchFamily="34" charset="0"/>
              </a:rPr>
              <a:t>Available for all RATs</a:t>
            </a:r>
          </a:p>
          <a:p>
            <a:pPr marL="270770" indent="-270770">
              <a:buClr>
                <a:srgbClr val="A7BAC0"/>
              </a:buClr>
              <a:buSzPct val="110000"/>
              <a:buFont typeface="Lucida Grande"/>
              <a:buChar char="&gt;"/>
              <a:defRPr/>
            </a:pPr>
            <a:endParaRPr lang="en-US" sz="1600" dirty="0">
              <a:solidFill>
                <a:srgbClr val="FFFFFF"/>
              </a:solidFill>
              <a:cs typeface="Arial" panose="020B0604020202020204" pitchFamily="34" charset="0"/>
            </a:endParaRPr>
          </a:p>
        </p:txBody>
      </p:sp>
      <p:sp>
        <p:nvSpPr>
          <p:cNvPr id="6" name="Rectangle 5">
            <a:extLst>
              <a:ext uri="{FF2B5EF4-FFF2-40B4-BE49-F238E27FC236}">
                <a16:creationId xmlns:a16="http://schemas.microsoft.com/office/drawing/2014/main" id="{0DD9A048-8CA0-41A8-BEA0-699AC5C9667B}"/>
              </a:ext>
            </a:extLst>
          </p:cNvPr>
          <p:cNvSpPr/>
          <p:nvPr/>
        </p:nvSpPr>
        <p:spPr>
          <a:xfrm>
            <a:off x="417512" y="4244876"/>
            <a:ext cx="8593162" cy="646088"/>
          </a:xfrm>
          <a:prstGeom prst="rect">
            <a:avLst/>
          </a:prstGeom>
        </p:spPr>
        <p:txBody>
          <a:bodyPr wrap="square" lIns="91203" tIns="45600" rIns="91203" bIns="45600">
            <a:spAutoFit/>
          </a:bodyPr>
          <a:lstStyle/>
          <a:p>
            <a:pPr defTabSz="456033" fontAlgn="auto">
              <a:spcBef>
                <a:spcPts val="0"/>
              </a:spcBef>
              <a:spcAft>
                <a:spcPts val="0"/>
              </a:spcAft>
            </a:pPr>
            <a:r>
              <a:rPr lang="fi-FI" sz="1200" dirty="0">
                <a:solidFill>
                  <a:srgbClr val="68717A"/>
                </a:solidFill>
                <a:latin typeface="Arial"/>
                <a:hlinkClick r:id="rId2"/>
              </a:rPr>
              <a:t>https://nokia.sharepoint.com/sites/SWSales/Lists/SW%20Material%20Portal1/AllItems.aspx#InplviewHash7b93b440-7992-4446-853b-0b4874c1f306=FilterField1%3DProduct-FilterValue1%3DSRAN</a:t>
            </a:r>
            <a:endParaRPr lang="fi-FI" sz="1200" dirty="0">
              <a:solidFill>
                <a:srgbClr val="68717A"/>
              </a:solidFill>
              <a:latin typeface="Arial"/>
            </a:endParaRPr>
          </a:p>
          <a:p>
            <a:pPr defTabSz="456033" fontAlgn="auto">
              <a:spcBef>
                <a:spcPts val="0"/>
              </a:spcBef>
              <a:spcAft>
                <a:spcPts val="0"/>
              </a:spcAft>
            </a:pPr>
            <a:endParaRPr lang="fi-FI" sz="1200" dirty="0">
              <a:solidFill>
                <a:srgbClr val="68717A"/>
              </a:solidFill>
              <a:latin typeface="Arial"/>
              <a:ea typeface="+mn-ea"/>
              <a:cs typeface="+mn-cs"/>
            </a:endParaRPr>
          </a:p>
        </p:txBody>
      </p:sp>
      <p:pic>
        <p:nvPicPr>
          <p:cNvPr id="7" name="Picture 6">
            <a:extLst>
              <a:ext uri="{FF2B5EF4-FFF2-40B4-BE49-F238E27FC236}">
                <a16:creationId xmlns:a16="http://schemas.microsoft.com/office/drawing/2014/main" id="{2FCDD092-9745-4788-B601-31F10A570FB4}"/>
              </a:ext>
            </a:extLst>
          </p:cNvPr>
          <p:cNvPicPr>
            <a:picLocks noChangeAspect="1"/>
          </p:cNvPicPr>
          <p:nvPr/>
        </p:nvPicPr>
        <p:blipFill>
          <a:blip r:embed="rId3"/>
          <a:stretch>
            <a:fillRect/>
          </a:stretch>
        </p:blipFill>
        <p:spPr>
          <a:xfrm>
            <a:off x="3688080" y="1082478"/>
            <a:ext cx="5181600" cy="2867231"/>
          </a:xfrm>
          <a:prstGeom prst="rect">
            <a:avLst/>
          </a:prstGeom>
        </p:spPr>
      </p:pic>
    </p:spTree>
    <p:extLst>
      <p:ext uri="{BB962C8B-B14F-4D97-AF65-F5344CB8AC3E}">
        <p14:creationId xmlns:p14="http://schemas.microsoft.com/office/powerpoint/2010/main" val="1320282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6E30F6-647C-4C7D-87D9-0CEFD1A01EE7}"/>
              </a:ext>
            </a:extLst>
          </p:cNvPr>
          <p:cNvSpPr>
            <a:spLocks noGrp="1"/>
          </p:cNvSpPr>
          <p:nvPr>
            <p:ph type="body" sz="quarter" idx="10"/>
          </p:nvPr>
        </p:nvSpPr>
        <p:spPr>
          <a:xfrm>
            <a:off x="417600" y="590400"/>
            <a:ext cx="8308800" cy="309600"/>
          </a:xfrm>
        </p:spPr>
        <p:txBody>
          <a:bodyPr/>
          <a:lstStyle/>
          <a:p>
            <a:r>
              <a:rPr lang="fi-FI" dirty="0"/>
              <a:t>For </a:t>
            </a:r>
            <a:r>
              <a:rPr lang="fi-FI" dirty="0" err="1"/>
              <a:t>more</a:t>
            </a:r>
            <a:r>
              <a:rPr lang="fi-FI" dirty="0"/>
              <a:t> </a:t>
            </a:r>
            <a:r>
              <a:rPr lang="fi-FI" dirty="0" err="1"/>
              <a:t>information</a:t>
            </a:r>
            <a:endParaRPr lang="fi-FI" dirty="0"/>
          </a:p>
        </p:txBody>
      </p:sp>
      <p:sp>
        <p:nvSpPr>
          <p:cNvPr id="3" name="Title 3">
            <a:extLst>
              <a:ext uri="{FF2B5EF4-FFF2-40B4-BE49-F238E27FC236}">
                <a16:creationId xmlns:a16="http://schemas.microsoft.com/office/drawing/2014/main" id="{C71B34EB-423C-415D-84EC-F546B975C3CC}"/>
              </a:ext>
            </a:extLst>
          </p:cNvPr>
          <p:cNvSpPr txBox="1">
            <a:spLocks/>
          </p:cNvSpPr>
          <p:nvPr/>
        </p:nvSpPr>
        <p:spPr>
          <a:xfrm>
            <a:off x="410467" y="233938"/>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fi-FI"/>
              <a:t>Content Store – Single RAN Collection</a:t>
            </a:r>
            <a:endParaRPr lang="en-US" dirty="0"/>
          </a:p>
        </p:txBody>
      </p:sp>
      <p:sp>
        <p:nvSpPr>
          <p:cNvPr id="4" name="Round Single Corner Rectangle 7">
            <a:extLst>
              <a:ext uri="{FF2B5EF4-FFF2-40B4-BE49-F238E27FC236}">
                <a16:creationId xmlns:a16="http://schemas.microsoft.com/office/drawing/2014/main" id="{A2E13408-DA10-4604-B36E-551F761D6FC6}"/>
              </a:ext>
            </a:extLst>
          </p:cNvPr>
          <p:cNvSpPr/>
          <p:nvPr/>
        </p:nvSpPr>
        <p:spPr>
          <a:xfrm>
            <a:off x="418121" y="1082478"/>
            <a:ext cx="3968157" cy="2280363"/>
          </a:xfrm>
          <a:prstGeom prst="round1Rect">
            <a:avLst>
              <a:gd name="adj" fmla="val 17124"/>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07720" tIns="46680" rIns="107720" bIns="46680" rtlCol="0" anchor="t" anchorCtr="0"/>
          <a:lstStyle/>
          <a:p>
            <a:pPr marL="270770" indent="-270770" defTabSz="456033" fontAlgn="auto">
              <a:spcBef>
                <a:spcPts val="800"/>
              </a:spcBef>
              <a:spcAft>
                <a:spcPts val="0"/>
              </a:spcAft>
              <a:buClr>
                <a:srgbClr val="A7BAC0"/>
              </a:buClr>
              <a:buSzPct val="110000"/>
              <a:buFont typeface="Lucida Grande"/>
              <a:buChar char="&gt;"/>
            </a:pPr>
            <a:r>
              <a:rPr lang="en-US" dirty="0">
                <a:solidFill>
                  <a:srgbClr val="FFFFFF"/>
                </a:solidFill>
              </a:rPr>
              <a:t>Find the information fast</a:t>
            </a:r>
          </a:p>
          <a:p>
            <a:pPr marL="270770" indent="-270770" defTabSz="456033" fontAlgn="auto">
              <a:spcBef>
                <a:spcPts val="800"/>
              </a:spcBef>
              <a:spcAft>
                <a:spcPts val="0"/>
              </a:spcAft>
              <a:buClr>
                <a:srgbClr val="A7BAC0"/>
              </a:buClr>
              <a:buSzPct val="110000"/>
              <a:buFont typeface="Lucida Grande"/>
              <a:buChar char="&gt;"/>
            </a:pPr>
            <a:r>
              <a:rPr lang="en-US" dirty="0">
                <a:solidFill>
                  <a:srgbClr val="FFFFFF"/>
                </a:solidFill>
              </a:rPr>
              <a:t>Latest collaterals</a:t>
            </a:r>
          </a:p>
          <a:p>
            <a:pPr marL="270770" indent="-270770" defTabSz="456033" fontAlgn="auto">
              <a:spcBef>
                <a:spcPts val="800"/>
              </a:spcBef>
              <a:spcAft>
                <a:spcPts val="0"/>
              </a:spcAft>
              <a:buClr>
                <a:srgbClr val="A7BAC0"/>
              </a:buClr>
              <a:buSzPct val="110000"/>
              <a:buFont typeface="Lucida Grande"/>
              <a:buChar char="&gt;"/>
            </a:pPr>
            <a:r>
              <a:rPr lang="en-US" dirty="0">
                <a:solidFill>
                  <a:srgbClr val="FFFFFF"/>
                </a:solidFill>
              </a:rPr>
              <a:t>Most wanted information</a:t>
            </a:r>
          </a:p>
          <a:p>
            <a:pPr marL="270770" indent="-270770" defTabSz="456033" fontAlgn="auto">
              <a:spcBef>
                <a:spcPts val="800"/>
              </a:spcBef>
              <a:spcAft>
                <a:spcPts val="0"/>
              </a:spcAft>
              <a:buClr>
                <a:srgbClr val="A7BAC0"/>
              </a:buClr>
              <a:buSzPct val="110000"/>
              <a:buFont typeface="Lucida Grande"/>
              <a:buChar char="&gt;"/>
            </a:pPr>
            <a:r>
              <a:rPr lang="en-US" dirty="0">
                <a:solidFill>
                  <a:srgbClr val="FFFFFF"/>
                </a:solidFill>
              </a:rPr>
              <a:t>Links to useful content</a:t>
            </a:r>
          </a:p>
        </p:txBody>
      </p:sp>
      <p:sp>
        <p:nvSpPr>
          <p:cNvPr id="5" name="Rectangle 4">
            <a:extLst>
              <a:ext uri="{FF2B5EF4-FFF2-40B4-BE49-F238E27FC236}">
                <a16:creationId xmlns:a16="http://schemas.microsoft.com/office/drawing/2014/main" id="{B14F5062-E394-4BD3-9F6F-87678868AE16}"/>
              </a:ext>
            </a:extLst>
          </p:cNvPr>
          <p:cNvSpPr/>
          <p:nvPr/>
        </p:nvSpPr>
        <p:spPr>
          <a:xfrm>
            <a:off x="374051" y="3571567"/>
            <a:ext cx="8593162" cy="553755"/>
          </a:xfrm>
          <a:prstGeom prst="rect">
            <a:avLst/>
          </a:prstGeom>
        </p:spPr>
        <p:txBody>
          <a:bodyPr wrap="square" lIns="91203" tIns="45600" rIns="91203" bIns="45600">
            <a:spAutoFit/>
          </a:bodyPr>
          <a:lstStyle/>
          <a:p>
            <a:pPr defTabSz="456033" fontAlgn="auto">
              <a:spcBef>
                <a:spcPts val="0"/>
              </a:spcBef>
              <a:spcAft>
                <a:spcPts val="0"/>
              </a:spcAft>
            </a:pPr>
            <a:r>
              <a:rPr lang="fi-FI" sz="1000" dirty="0">
                <a:solidFill>
                  <a:srgbClr val="68717A"/>
                </a:solidFill>
                <a:latin typeface="Arial"/>
                <a:ea typeface="+mn-ea"/>
                <a:cs typeface="+mn-cs"/>
                <a:hlinkClick r:id="rId2"/>
              </a:rPr>
              <a:t>https://workspaces.int.nokia.com/sites/mcacs/Pages/Main_Angular.aspx#/CollectionDetailview/Documents/None/None/None/None/None/None/None/None/None/None/None/None/None/None/None/None/None/None/156</a:t>
            </a:r>
            <a:endParaRPr lang="fi-FI" sz="1000" dirty="0">
              <a:solidFill>
                <a:srgbClr val="68717A"/>
              </a:solidFill>
              <a:latin typeface="Arial"/>
              <a:ea typeface="+mn-ea"/>
              <a:cs typeface="+mn-cs"/>
            </a:endParaRPr>
          </a:p>
          <a:p>
            <a:pPr defTabSz="456033" fontAlgn="auto">
              <a:spcBef>
                <a:spcPts val="0"/>
              </a:spcBef>
              <a:spcAft>
                <a:spcPts val="0"/>
              </a:spcAft>
            </a:pPr>
            <a:endParaRPr lang="fi-FI" sz="1000" dirty="0">
              <a:solidFill>
                <a:srgbClr val="68717A"/>
              </a:solidFill>
              <a:latin typeface="Arial"/>
              <a:ea typeface="+mn-ea"/>
              <a:cs typeface="+mn-cs"/>
            </a:endParaRPr>
          </a:p>
        </p:txBody>
      </p:sp>
      <p:pic>
        <p:nvPicPr>
          <p:cNvPr id="6" name="Picture 3">
            <a:extLst>
              <a:ext uri="{FF2B5EF4-FFF2-40B4-BE49-F238E27FC236}">
                <a16:creationId xmlns:a16="http://schemas.microsoft.com/office/drawing/2014/main" id="{19154C9E-805F-4923-9982-B6451CF241D4}"/>
              </a:ext>
            </a:extLst>
          </p:cNvPr>
          <p:cNvPicPr>
            <a:picLocks noChangeAspect="1" noChangeArrowheads="1"/>
          </p:cNvPicPr>
          <p:nvPr/>
        </p:nvPicPr>
        <p:blipFill>
          <a:blip r:embed="rId3"/>
          <a:srcRect/>
          <a:stretch>
            <a:fillRect/>
          </a:stretch>
        </p:blipFill>
        <p:spPr bwMode="auto">
          <a:xfrm>
            <a:off x="3842951" y="1081028"/>
            <a:ext cx="4172893" cy="2288859"/>
          </a:xfrm>
          <a:prstGeom prst="rect">
            <a:avLst/>
          </a:prstGeom>
          <a:noFill/>
          <a:ln w="9525">
            <a:noFill/>
            <a:miter lim="800000"/>
            <a:headEnd/>
            <a:tailEnd/>
          </a:ln>
          <a:effectLst/>
        </p:spPr>
      </p:pic>
      <p:sp>
        <p:nvSpPr>
          <p:cNvPr id="7" name="Footer Placeholder 27">
            <a:extLst>
              <a:ext uri="{FF2B5EF4-FFF2-40B4-BE49-F238E27FC236}">
                <a16:creationId xmlns:a16="http://schemas.microsoft.com/office/drawing/2014/main" id="{ACC904A1-EE38-4C40-B53F-B255DD39D437}"/>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1159972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4EDC406-E119-421D-AE21-E85C78FA2C81}"/>
              </a:ext>
            </a:extLst>
          </p:cNvPr>
          <p:cNvSpPr>
            <a:spLocks noGrp="1"/>
          </p:cNvSpPr>
          <p:nvPr>
            <p:ph type="body" sz="quarter" idx="10"/>
          </p:nvPr>
        </p:nvSpPr>
        <p:spPr>
          <a:xfrm>
            <a:off x="417600" y="590400"/>
            <a:ext cx="8308800" cy="309600"/>
          </a:xfrm>
        </p:spPr>
        <p:txBody>
          <a:bodyPr/>
          <a:lstStyle/>
          <a:p>
            <a:r>
              <a:rPr lang="en-US"/>
              <a:t>For more information</a:t>
            </a:r>
          </a:p>
        </p:txBody>
      </p:sp>
      <p:sp>
        <p:nvSpPr>
          <p:cNvPr id="3" name="Title 3">
            <a:extLst>
              <a:ext uri="{FF2B5EF4-FFF2-40B4-BE49-F238E27FC236}">
                <a16:creationId xmlns:a16="http://schemas.microsoft.com/office/drawing/2014/main" id="{BD5935B8-89E2-4A78-9A01-0EA51BA4D625}"/>
              </a:ext>
            </a:extLst>
          </p:cNvPr>
          <p:cNvSpPr txBox="1">
            <a:spLocks/>
          </p:cNvSpPr>
          <p:nvPr/>
        </p:nvSpPr>
        <p:spPr>
          <a:xfrm>
            <a:off x="417600" y="253140"/>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fi-FI"/>
              <a:t>nokia.com</a:t>
            </a:r>
            <a:endParaRPr lang="en-US" dirty="0"/>
          </a:p>
        </p:txBody>
      </p:sp>
      <p:sp>
        <p:nvSpPr>
          <p:cNvPr id="4" name="Round Single Corner Rectangle 7">
            <a:extLst>
              <a:ext uri="{FF2B5EF4-FFF2-40B4-BE49-F238E27FC236}">
                <a16:creationId xmlns:a16="http://schemas.microsoft.com/office/drawing/2014/main" id="{A0768385-CC7C-4311-A11F-CCA8B1BCDB95}"/>
              </a:ext>
            </a:extLst>
          </p:cNvPr>
          <p:cNvSpPr/>
          <p:nvPr/>
        </p:nvSpPr>
        <p:spPr>
          <a:xfrm>
            <a:off x="418121" y="1082478"/>
            <a:ext cx="3968157" cy="2325740"/>
          </a:xfrm>
          <a:prstGeom prst="round1Rect">
            <a:avLst>
              <a:gd name="adj" fmla="val 17124"/>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07720" tIns="46680" rIns="107720" bIns="46680" rtlCol="0" anchor="t" anchorCtr="0"/>
          <a:lstStyle/>
          <a:p>
            <a:pPr marL="270770" indent="-270770" defTabSz="456033" fontAlgn="auto">
              <a:spcBef>
                <a:spcPts val="600"/>
              </a:spcBef>
              <a:spcAft>
                <a:spcPts val="0"/>
              </a:spcAft>
              <a:buClr>
                <a:srgbClr val="A7BAC0"/>
              </a:buClr>
              <a:buSzPct val="110000"/>
              <a:buFont typeface="Lucida Grande"/>
              <a:buChar char="&gt;"/>
            </a:pPr>
            <a:r>
              <a:rPr lang="en-US" dirty="0">
                <a:solidFill>
                  <a:srgbClr val="FFFFFF"/>
                </a:solidFill>
              </a:rPr>
              <a:t>Our story for public</a:t>
            </a:r>
          </a:p>
          <a:p>
            <a:pPr marL="270770" indent="-270770" defTabSz="456033" fontAlgn="auto">
              <a:spcBef>
                <a:spcPts val="600"/>
              </a:spcBef>
              <a:spcAft>
                <a:spcPts val="0"/>
              </a:spcAft>
              <a:buClr>
                <a:srgbClr val="A7BAC0"/>
              </a:buClr>
              <a:buSzPct val="110000"/>
              <a:buFont typeface="Lucida Grande"/>
              <a:buChar char="&gt;"/>
            </a:pPr>
            <a:r>
              <a:rPr lang="en-US" dirty="0">
                <a:solidFill>
                  <a:srgbClr val="FFFFFF"/>
                </a:solidFill>
              </a:rPr>
              <a:t>Tell to your customer</a:t>
            </a:r>
          </a:p>
          <a:p>
            <a:pPr marL="270770" indent="-270770" defTabSz="456033" fontAlgn="auto">
              <a:spcBef>
                <a:spcPts val="600"/>
              </a:spcBef>
              <a:spcAft>
                <a:spcPts val="0"/>
              </a:spcAft>
              <a:buClr>
                <a:srgbClr val="A7BAC0"/>
              </a:buClr>
              <a:buSzPct val="110000"/>
              <a:buFont typeface="Lucida Grande"/>
              <a:buChar char="&gt;"/>
            </a:pPr>
            <a:r>
              <a:rPr lang="en-US" dirty="0">
                <a:solidFill>
                  <a:srgbClr val="FFFFFF"/>
                </a:solidFill>
              </a:rPr>
              <a:t>Video (1,5 min)</a:t>
            </a:r>
          </a:p>
          <a:p>
            <a:pPr marL="270770" indent="-270770" defTabSz="456033" fontAlgn="auto">
              <a:spcBef>
                <a:spcPts val="600"/>
              </a:spcBef>
              <a:spcAft>
                <a:spcPts val="0"/>
              </a:spcAft>
              <a:buClr>
                <a:srgbClr val="A7BAC0"/>
              </a:buClr>
              <a:buSzPct val="110000"/>
              <a:buFont typeface="Lucida Grande"/>
              <a:buChar char="&gt;"/>
            </a:pPr>
            <a:r>
              <a:rPr lang="en-US" dirty="0">
                <a:solidFill>
                  <a:srgbClr val="FFFFFF"/>
                </a:solidFill>
              </a:rPr>
              <a:t>White Paper</a:t>
            </a:r>
          </a:p>
          <a:p>
            <a:pPr marL="270770" indent="-270770" defTabSz="456033" fontAlgn="auto">
              <a:spcBef>
                <a:spcPts val="600"/>
              </a:spcBef>
              <a:spcAft>
                <a:spcPts val="0"/>
              </a:spcAft>
              <a:buClr>
                <a:srgbClr val="A7BAC0"/>
              </a:buClr>
              <a:buSzPct val="110000"/>
              <a:buFont typeface="Lucida Grande"/>
              <a:buChar char="&gt;"/>
            </a:pPr>
            <a:r>
              <a:rPr lang="en-US" dirty="0">
                <a:solidFill>
                  <a:srgbClr val="FFFFFF"/>
                </a:solidFill>
              </a:rPr>
              <a:t>Executive Summary</a:t>
            </a:r>
          </a:p>
          <a:p>
            <a:pPr marL="270770" indent="-270770" defTabSz="456033" fontAlgn="auto">
              <a:spcBef>
                <a:spcPts val="600"/>
              </a:spcBef>
              <a:spcAft>
                <a:spcPts val="0"/>
              </a:spcAft>
              <a:buClr>
                <a:srgbClr val="A7BAC0"/>
              </a:buClr>
              <a:buSzPct val="110000"/>
              <a:buFont typeface="Lucida Grande"/>
              <a:buChar char="&gt;"/>
            </a:pPr>
            <a:r>
              <a:rPr lang="en-US" dirty="0">
                <a:solidFill>
                  <a:srgbClr val="FFFFFF"/>
                </a:solidFill>
              </a:rPr>
              <a:t>Product pages</a:t>
            </a:r>
          </a:p>
        </p:txBody>
      </p:sp>
      <p:sp>
        <p:nvSpPr>
          <p:cNvPr id="5" name="Rectangle 4">
            <a:extLst>
              <a:ext uri="{FF2B5EF4-FFF2-40B4-BE49-F238E27FC236}">
                <a16:creationId xmlns:a16="http://schemas.microsoft.com/office/drawing/2014/main" id="{05C4A099-2FBE-49D4-B728-A0C6DBBC039E}"/>
              </a:ext>
            </a:extLst>
          </p:cNvPr>
          <p:cNvSpPr/>
          <p:nvPr/>
        </p:nvSpPr>
        <p:spPr>
          <a:xfrm>
            <a:off x="374051" y="3571567"/>
            <a:ext cx="8593162" cy="461423"/>
          </a:xfrm>
          <a:prstGeom prst="rect">
            <a:avLst/>
          </a:prstGeom>
        </p:spPr>
        <p:txBody>
          <a:bodyPr wrap="square" lIns="91203" tIns="45600" rIns="91203" bIns="45600">
            <a:spAutoFit/>
          </a:bodyPr>
          <a:lstStyle/>
          <a:p>
            <a:pPr defTabSz="456033" fontAlgn="auto">
              <a:spcBef>
                <a:spcPts val="0"/>
              </a:spcBef>
              <a:spcAft>
                <a:spcPts val="0"/>
              </a:spcAft>
            </a:pPr>
            <a:r>
              <a:rPr lang="fi-FI" sz="1200" dirty="0">
                <a:solidFill>
                  <a:srgbClr val="68717A"/>
                </a:solidFill>
                <a:latin typeface="Arial"/>
                <a:ea typeface="+mn-ea"/>
                <a:cs typeface="+mn-cs"/>
                <a:hlinkClick r:id="rId2"/>
              </a:rPr>
              <a:t>https://networks.nokia.com/products/single-ran-advanced</a:t>
            </a:r>
            <a:endParaRPr lang="fi-FI" sz="1200" dirty="0">
              <a:solidFill>
                <a:srgbClr val="68717A"/>
              </a:solidFill>
              <a:latin typeface="Arial"/>
              <a:ea typeface="+mn-ea"/>
              <a:cs typeface="+mn-cs"/>
            </a:endParaRPr>
          </a:p>
          <a:p>
            <a:pPr defTabSz="456033" fontAlgn="auto">
              <a:spcBef>
                <a:spcPts val="0"/>
              </a:spcBef>
              <a:spcAft>
                <a:spcPts val="0"/>
              </a:spcAft>
            </a:pPr>
            <a:endParaRPr lang="fi-FI" sz="1200" dirty="0">
              <a:solidFill>
                <a:srgbClr val="68717A"/>
              </a:solidFill>
              <a:latin typeface="Arial"/>
              <a:ea typeface="+mn-ea"/>
              <a:cs typeface="+mn-cs"/>
            </a:endParaRPr>
          </a:p>
        </p:txBody>
      </p:sp>
      <p:sp>
        <p:nvSpPr>
          <p:cNvPr id="6" name="Footer Placeholder 27">
            <a:extLst>
              <a:ext uri="{FF2B5EF4-FFF2-40B4-BE49-F238E27FC236}">
                <a16:creationId xmlns:a16="http://schemas.microsoft.com/office/drawing/2014/main" id="{C367CDAF-93CA-43E1-ABE6-14B8ACE91848}"/>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pic>
        <p:nvPicPr>
          <p:cNvPr id="7" name="Picture 6">
            <a:extLst>
              <a:ext uri="{FF2B5EF4-FFF2-40B4-BE49-F238E27FC236}">
                <a16:creationId xmlns:a16="http://schemas.microsoft.com/office/drawing/2014/main" id="{5543C66E-EFBA-4A61-95B7-2991B1DC6EE9}"/>
              </a:ext>
            </a:extLst>
          </p:cNvPr>
          <p:cNvPicPr>
            <a:picLocks noChangeAspect="1"/>
          </p:cNvPicPr>
          <p:nvPr/>
        </p:nvPicPr>
        <p:blipFill>
          <a:blip r:embed="rId3"/>
          <a:stretch>
            <a:fillRect/>
          </a:stretch>
        </p:blipFill>
        <p:spPr>
          <a:xfrm>
            <a:off x="3879072" y="1082478"/>
            <a:ext cx="3252590" cy="2325740"/>
          </a:xfrm>
          <a:prstGeom prst="rect">
            <a:avLst/>
          </a:prstGeom>
          <a:ln>
            <a:solidFill>
              <a:schemeClr val="tx1"/>
            </a:solidFill>
          </a:ln>
        </p:spPr>
      </p:pic>
    </p:spTree>
    <p:extLst>
      <p:ext uri="{BB962C8B-B14F-4D97-AF65-F5344CB8AC3E}">
        <p14:creationId xmlns:p14="http://schemas.microsoft.com/office/powerpoint/2010/main" val="35938859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47A2A13-0A55-4C39-8865-5E7D52183882}"/>
              </a:ext>
            </a:extLst>
          </p:cNvPr>
          <p:cNvSpPr>
            <a:spLocks noGrp="1"/>
          </p:cNvSpPr>
          <p:nvPr>
            <p:ph type="body" sz="quarter" idx="10"/>
          </p:nvPr>
        </p:nvSpPr>
        <p:spPr>
          <a:xfrm>
            <a:off x="417600" y="590400"/>
            <a:ext cx="8308800" cy="309600"/>
          </a:xfrm>
        </p:spPr>
        <p:txBody>
          <a:bodyPr/>
          <a:lstStyle/>
          <a:p>
            <a:r>
              <a:rPr lang="en-US"/>
              <a:t>For more information</a:t>
            </a:r>
          </a:p>
        </p:txBody>
      </p:sp>
      <p:sp>
        <p:nvSpPr>
          <p:cNvPr id="3" name="Title 3">
            <a:extLst>
              <a:ext uri="{FF2B5EF4-FFF2-40B4-BE49-F238E27FC236}">
                <a16:creationId xmlns:a16="http://schemas.microsoft.com/office/drawing/2014/main" id="{F6609A83-C458-422F-8223-9B75D5B0F18A}"/>
              </a:ext>
            </a:extLst>
          </p:cNvPr>
          <p:cNvSpPr txBox="1">
            <a:spLocks/>
          </p:cNvSpPr>
          <p:nvPr/>
        </p:nvSpPr>
        <p:spPr>
          <a:xfrm>
            <a:off x="417513" y="234394"/>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fi-FI"/>
              <a:t>Key Single RAN contacts</a:t>
            </a:r>
            <a:endParaRPr lang="en-US" dirty="0"/>
          </a:p>
        </p:txBody>
      </p:sp>
      <p:graphicFrame>
        <p:nvGraphicFramePr>
          <p:cNvPr id="4" name="Content Placeholder 5">
            <a:extLst>
              <a:ext uri="{FF2B5EF4-FFF2-40B4-BE49-F238E27FC236}">
                <a16:creationId xmlns:a16="http://schemas.microsoft.com/office/drawing/2014/main" id="{81397587-0BFD-4BDE-A6E9-E8B62BBA5B2E}"/>
              </a:ext>
            </a:extLst>
          </p:cNvPr>
          <p:cNvGraphicFramePr>
            <a:graphicFrameLocks/>
          </p:cNvGraphicFramePr>
          <p:nvPr>
            <p:extLst>
              <p:ext uri="{D42A27DB-BD31-4B8C-83A1-F6EECF244321}">
                <p14:modId xmlns:p14="http://schemas.microsoft.com/office/powerpoint/2010/main" val="2107266628"/>
              </p:ext>
            </p:extLst>
          </p:nvPr>
        </p:nvGraphicFramePr>
        <p:xfrm>
          <a:off x="418214" y="1293596"/>
          <a:ext cx="8228899" cy="3012000"/>
        </p:xfrm>
        <a:graphic>
          <a:graphicData uri="http://schemas.openxmlformats.org/drawingml/2006/table">
            <a:tbl>
              <a:tblPr firstRow="1" bandRow="1">
                <a:tableStyleId>{7DF18680-E054-41AD-8BC1-D1AEF772440D}</a:tableStyleId>
              </a:tblPr>
              <a:tblGrid>
                <a:gridCol w="4087685">
                  <a:extLst>
                    <a:ext uri="{9D8B030D-6E8A-4147-A177-3AD203B41FA5}">
                      <a16:colId xmlns:a16="http://schemas.microsoft.com/office/drawing/2014/main" val="20000"/>
                    </a:ext>
                  </a:extLst>
                </a:gridCol>
                <a:gridCol w="4141214">
                  <a:extLst>
                    <a:ext uri="{9D8B030D-6E8A-4147-A177-3AD203B41FA5}">
                      <a16:colId xmlns:a16="http://schemas.microsoft.com/office/drawing/2014/main" val="20001"/>
                    </a:ext>
                  </a:extLst>
                </a:gridCol>
              </a:tblGrid>
              <a:tr h="370840">
                <a:tc>
                  <a:txBody>
                    <a:bodyPr/>
                    <a:lstStyle/>
                    <a:p>
                      <a:r>
                        <a:rPr lang="en-US" sz="1800" dirty="0"/>
                        <a:t>Contacts:</a:t>
                      </a:r>
                    </a:p>
                  </a:txBody>
                  <a:tcPr>
                    <a:solidFill>
                      <a:schemeClr val="accent1"/>
                    </a:solidFill>
                  </a:tcPr>
                </a:tc>
                <a:tc>
                  <a:txBody>
                    <a:bodyPr/>
                    <a:lstStyle/>
                    <a:p>
                      <a:r>
                        <a:rPr lang="en-US" sz="1800" dirty="0"/>
                        <a:t>Contacts:</a:t>
                      </a:r>
                    </a:p>
                  </a:txBody>
                  <a:tcPr>
                    <a:solidFill>
                      <a:schemeClr val="accent1"/>
                    </a:solidFill>
                  </a:tcPr>
                </a:tc>
                <a:extLst>
                  <a:ext uri="{0D108BD9-81ED-4DB2-BD59-A6C34878D82A}">
                    <a16:rowId xmlns:a16="http://schemas.microsoft.com/office/drawing/2014/main" val="10000"/>
                  </a:ext>
                </a:extLst>
              </a:tr>
              <a:tr h="720920">
                <a:tc>
                  <a:txBody>
                    <a:bodyPr/>
                    <a:lstStyle/>
                    <a:p>
                      <a:r>
                        <a:rPr lang="en-US" sz="1200" b="1" dirty="0"/>
                        <a:t>Harry </a:t>
                      </a:r>
                      <a:r>
                        <a:rPr lang="en-US" sz="1200" b="1" dirty="0" err="1"/>
                        <a:t>Kuosa</a:t>
                      </a:r>
                      <a:endParaRPr lang="en-US" sz="1200" b="1" dirty="0"/>
                    </a:p>
                    <a:p>
                      <a:r>
                        <a:rPr lang="en-US" sz="1200" dirty="0"/>
                        <a:t>Marketing</a:t>
                      </a:r>
                    </a:p>
                    <a:p>
                      <a:r>
                        <a:rPr lang="en-US" sz="1200" dirty="0">
                          <a:hlinkClick r:id="rId2"/>
                        </a:rPr>
                        <a:t>harry.kuosa@nokia.com</a:t>
                      </a:r>
                      <a:endParaRPr lang="en-US" sz="1200" dirty="0"/>
                    </a:p>
                  </a:txBody>
                  <a:tcPr>
                    <a:solidFill>
                      <a:schemeClr val="accent1">
                        <a:lumMod val="20000"/>
                        <a:lumOff val="80000"/>
                      </a:schemeClr>
                    </a:solidFill>
                  </a:tcPr>
                </a:tc>
                <a:tc>
                  <a:txBody>
                    <a:bodyPr/>
                    <a:lstStyle/>
                    <a:p>
                      <a:r>
                        <a:rPr lang="en-US" sz="1200" b="1" dirty="0" err="1"/>
                        <a:t>Yrjö</a:t>
                      </a:r>
                      <a:r>
                        <a:rPr lang="en-US" sz="1200" b="1" dirty="0"/>
                        <a:t> Koskinen / Petri Rantala</a:t>
                      </a:r>
                    </a:p>
                    <a:p>
                      <a:r>
                        <a:rPr lang="en-US" sz="1200" dirty="0"/>
                        <a:t>War Room </a:t>
                      </a:r>
                    </a:p>
                    <a:p>
                      <a:r>
                        <a:rPr lang="en-US" sz="1200" dirty="0">
                          <a:hlinkClick r:id="rId3"/>
                        </a:rPr>
                        <a:t>yrjo.koskinen@nokia.com</a:t>
                      </a:r>
                      <a:r>
                        <a:rPr lang="en-US" sz="1200" dirty="0"/>
                        <a:t> / </a:t>
                      </a:r>
                      <a:r>
                        <a:rPr lang="en-US" sz="1200" dirty="0">
                          <a:hlinkClick r:id="rId4"/>
                        </a:rPr>
                        <a:t>Petri.Rantala@Nokia.com</a:t>
                      </a:r>
                      <a:r>
                        <a:rPr lang="en-US" sz="1200" dirty="0"/>
                        <a:t> </a:t>
                      </a:r>
                    </a:p>
                  </a:txBody>
                  <a:tcPr>
                    <a:solidFill>
                      <a:schemeClr val="accent1">
                        <a:lumMod val="20000"/>
                        <a:lumOff val="80000"/>
                      </a:schemeClr>
                    </a:solidFill>
                  </a:tcPr>
                </a:tc>
                <a:extLst>
                  <a:ext uri="{0D108BD9-81ED-4DB2-BD59-A6C34878D82A}">
                    <a16:rowId xmlns:a16="http://schemas.microsoft.com/office/drawing/2014/main" val="10001"/>
                  </a:ext>
                </a:extLst>
              </a:tr>
              <a:tr h="640080">
                <a:tc>
                  <a:txBody>
                    <a:bodyPr/>
                    <a:lstStyle/>
                    <a:p>
                      <a:r>
                        <a:rPr lang="sv-SE" sz="1200" b="1" kern="1200" dirty="0">
                          <a:solidFill>
                            <a:schemeClr val="dk1"/>
                          </a:solidFill>
                          <a:latin typeface="+mn-lt"/>
                          <a:ea typeface="+mn-ea"/>
                          <a:cs typeface="+mn-cs"/>
                        </a:rPr>
                        <a:t>Majid Ektesabi</a:t>
                      </a:r>
                    </a:p>
                    <a:p>
                      <a:r>
                        <a:rPr lang="sv-SE" sz="1200" kern="1200" dirty="0">
                          <a:solidFill>
                            <a:schemeClr val="dk1"/>
                          </a:solidFill>
                          <a:latin typeface="+mn-lt"/>
                          <a:ea typeface="+mn-ea"/>
                          <a:cs typeface="+mn-cs"/>
                        </a:rPr>
                        <a:t>Software Sales</a:t>
                      </a:r>
                    </a:p>
                    <a:p>
                      <a:r>
                        <a:rPr lang="sv-SE" sz="1200" kern="1200" dirty="0">
                          <a:solidFill>
                            <a:schemeClr val="dk1"/>
                          </a:solidFill>
                          <a:latin typeface="+mn-lt"/>
                          <a:ea typeface="+mn-ea"/>
                          <a:cs typeface="+mn-cs"/>
                          <a:hlinkClick r:id="rId5"/>
                        </a:rPr>
                        <a:t>majid.ektesabi@nokia.com</a:t>
                      </a:r>
                    </a:p>
                  </a:txBody>
                  <a:tcPr>
                    <a:solidFill>
                      <a:schemeClr val="accent3">
                        <a:lumMod val="20000"/>
                        <a:lumOff val="80000"/>
                      </a:schemeClr>
                    </a:solidFill>
                  </a:tcPr>
                </a:tc>
                <a:tc>
                  <a:txBody>
                    <a:bodyPr/>
                    <a:lstStyle/>
                    <a:p>
                      <a:r>
                        <a:rPr lang="en-US" sz="1200" b="1" dirty="0"/>
                        <a:t>Kaia Ostonen</a:t>
                      </a:r>
                    </a:p>
                    <a:p>
                      <a:r>
                        <a:rPr lang="en-US" sz="1200" dirty="0"/>
                        <a:t>Portfolio Sales</a:t>
                      </a:r>
                    </a:p>
                    <a:p>
                      <a:r>
                        <a:rPr lang="en-US" sz="1200" dirty="0">
                          <a:hlinkClick r:id="rId6"/>
                        </a:rPr>
                        <a:t>kaia.ostonen@nokia.com</a:t>
                      </a:r>
                      <a:endParaRPr lang="en-US" sz="1200" dirty="0"/>
                    </a:p>
                  </a:txBody>
                  <a:tcPr>
                    <a:solidFill>
                      <a:schemeClr val="accent3">
                        <a:lumMod val="20000"/>
                        <a:lumOff val="80000"/>
                      </a:schemeClr>
                    </a:solidFill>
                  </a:tcPr>
                </a:tc>
                <a:extLst>
                  <a:ext uri="{0D108BD9-81ED-4DB2-BD59-A6C34878D82A}">
                    <a16:rowId xmlns:a16="http://schemas.microsoft.com/office/drawing/2014/main" val="10002"/>
                  </a:ext>
                </a:extLst>
              </a:tr>
              <a:tr h="640080">
                <a:tc>
                  <a:txBody>
                    <a:bodyPr/>
                    <a:lstStyle/>
                    <a:p>
                      <a:r>
                        <a:rPr lang="en-US" sz="1200" b="1" kern="1200" dirty="0">
                          <a:solidFill>
                            <a:schemeClr val="dk1"/>
                          </a:solidFill>
                          <a:latin typeface="+mn-lt"/>
                          <a:ea typeface="+mn-ea"/>
                          <a:cs typeface="+mn-cs"/>
                        </a:rPr>
                        <a:t>Bernd Bradter</a:t>
                      </a:r>
                    </a:p>
                    <a:p>
                      <a:r>
                        <a:rPr lang="en-US" sz="1200" kern="1200" dirty="0">
                          <a:solidFill>
                            <a:schemeClr val="dk1"/>
                          </a:solidFill>
                          <a:latin typeface="+mn-lt"/>
                          <a:ea typeface="+mn-ea"/>
                          <a:cs typeface="+mn-cs"/>
                        </a:rPr>
                        <a:t>Release Product Manager</a:t>
                      </a:r>
                      <a:r>
                        <a:rPr lang="en-US" sz="1200" kern="1200" baseline="0" dirty="0">
                          <a:solidFill>
                            <a:schemeClr val="dk1"/>
                          </a:solidFill>
                          <a:latin typeface="+mn-lt"/>
                          <a:ea typeface="+mn-ea"/>
                          <a:cs typeface="+mn-cs"/>
                        </a:rPr>
                        <a:t> for </a:t>
                      </a:r>
                      <a:r>
                        <a:rPr lang="en-US" sz="1200" kern="1200" dirty="0">
                          <a:solidFill>
                            <a:schemeClr val="dk1"/>
                          </a:solidFill>
                          <a:latin typeface="+mn-lt"/>
                          <a:ea typeface="+mn-ea"/>
                          <a:cs typeface="+mn-cs"/>
                        </a:rPr>
                        <a:t>SRAN</a:t>
                      </a:r>
                      <a:r>
                        <a:rPr lang="en-US" sz="1200" kern="1200" baseline="0" dirty="0">
                          <a:solidFill>
                            <a:schemeClr val="dk1"/>
                          </a:solidFill>
                          <a:latin typeface="+mn-lt"/>
                          <a:ea typeface="+mn-ea"/>
                          <a:cs typeface="+mn-cs"/>
                        </a:rPr>
                        <a:t>16.2 and SRAN18</a:t>
                      </a:r>
                      <a:endParaRPr lang="en-US" sz="1200" kern="1200" dirty="0">
                        <a:solidFill>
                          <a:schemeClr val="dk1"/>
                        </a:solidFill>
                        <a:latin typeface="+mn-lt"/>
                        <a:ea typeface="+mn-ea"/>
                        <a:cs typeface="+mn-cs"/>
                      </a:endParaRPr>
                    </a:p>
                    <a:p>
                      <a:r>
                        <a:rPr lang="en-US" sz="1200" kern="1200" dirty="0">
                          <a:solidFill>
                            <a:schemeClr val="dk1"/>
                          </a:solidFill>
                          <a:latin typeface="+mn-lt"/>
                          <a:ea typeface="+mn-ea"/>
                          <a:cs typeface="+mn-cs"/>
                          <a:hlinkClick r:id="rId7"/>
                        </a:rPr>
                        <a:t>bernd.bradter@nokia.com</a:t>
                      </a:r>
                      <a:endParaRPr lang="en-US" sz="1200" kern="1200" dirty="0">
                        <a:solidFill>
                          <a:schemeClr val="dk1"/>
                        </a:solidFill>
                        <a:latin typeface="+mn-lt"/>
                        <a:ea typeface="+mn-ea"/>
                        <a:cs typeface="+mn-cs"/>
                      </a:endParaRPr>
                    </a:p>
                  </a:txBody>
                  <a:tcPr>
                    <a:solidFill>
                      <a:schemeClr val="accent1">
                        <a:lumMod val="20000"/>
                        <a:lumOff val="80000"/>
                      </a:schemeClr>
                    </a:solidFill>
                  </a:tcPr>
                </a:tc>
                <a:tc>
                  <a:txBody>
                    <a:bodyPr/>
                    <a:lstStyle/>
                    <a:p>
                      <a:r>
                        <a:rPr lang="en-US" sz="1200" b="1" kern="1200" dirty="0">
                          <a:solidFill>
                            <a:schemeClr val="dk1"/>
                          </a:solidFill>
                          <a:latin typeface="+mn-lt"/>
                          <a:ea typeface="+mn-ea"/>
                          <a:cs typeface="+mn-cs"/>
                        </a:rPr>
                        <a:t>Mariusz Korzepa</a:t>
                      </a:r>
                    </a:p>
                    <a:p>
                      <a:r>
                        <a:rPr lang="en-US" sz="1200" kern="1200" dirty="0">
                          <a:solidFill>
                            <a:schemeClr val="dk1"/>
                          </a:solidFill>
                          <a:latin typeface="+mn-lt"/>
                          <a:ea typeface="+mn-ea"/>
                          <a:cs typeface="+mn-cs"/>
                        </a:rPr>
                        <a:t>Release Product Manager for SRAN16.10 and SRAN 17A</a:t>
                      </a:r>
                    </a:p>
                    <a:p>
                      <a:r>
                        <a:rPr lang="en-US" sz="1200" kern="1200" dirty="0">
                          <a:solidFill>
                            <a:schemeClr val="dk1"/>
                          </a:solidFill>
                          <a:latin typeface="+mn-lt"/>
                          <a:ea typeface="+mn-ea"/>
                          <a:cs typeface="+mn-cs"/>
                          <a:hlinkClick r:id="rId8"/>
                        </a:rPr>
                        <a:t>mariusz.korzepa@nokia.com</a:t>
                      </a:r>
                      <a:r>
                        <a:rPr lang="en-US" sz="1200" kern="1200" dirty="0">
                          <a:solidFill>
                            <a:schemeClr val="dk1"/>
                          </a:solidFill>
                          <a:latin typeface="+mn-lt"/>
                          <a:ea typeface="+mn-ea"/>
                          <a:cs typeface="+mn-cs"/>
                        </a:rPr>
                        <a:t> </a:t>
                      </a:r>
                    </a:p>
                  </a:txBody>
                  <a:tcPr>
                    <a:solidFill>
                      <a:schemeClr val="accent1">
                        <a:lumMod val="20000"/>
                        <a:lumOff val="80000"/>
                      </a:schemeClr>
                    </a:solidFill>
                  </a:tcPr>
                </a:tc>
                <a:extLst>
                  <a:ext uri="{0D108BD9-81ED-4DB2-BD59-A6C34878D82A}">
                    <a16:rowId xmlns:a16="http://schemas.microsoft.com/office/drawing/2014/main" val="10005"/>
                  </a:ext>
                </a:extLst>
              </a:tr>
              <a:tr h="640080">
                <a:tc>
                  <a:txBody>
                    <a:bodyPr/>
                    <a:lstStyle/>
                    <a:p>
                      <a:r>
                        <a:rPr lang="en-US" sz="1200" b="1" kern="1200" dirty="0">
                          <a:solidFill>
                            <a:schemeClr val="dk1"/>
                          </a:solidFill>
                          <a:latin typeface="+mn-lt"/>
                          <a:ea typeface="+mn-ea"/>
                          <a:cs typeface="+mn-cs"/>
                        </a:rPr>
                        <a:t>Nishant Gautam</a:t>
                      </a:r>
                    </a:p>
                    <a:p>
                      <a:r>
                        <a:rPr lang="en-US" sz="1200" kern="1200" dirty="0">
                          <a:solidFill>
                            <a:schemeClr val="dk1"/>
                          </a:solidFill>
                          <a:latin typeface="+mn-lt"/>
                          <a:ea typeface="+mn-ea"/>
                          <a:cs typeface="+mn-cs"/>
                        </a:rPr>
                        <a:t>Head of SRAN Business Product Management</a:t>
                      </a:r>
                    </a:p>
                    <a:p>
                      <a:r>
                        <a:rPr lang="en-US" sz="1200" kern="1200" dirty="0">
                          <a:solidFill>
                            <a:schemeClr val="dk1"/>
                          </a:solidFill>
                          <a:latin typeface="+mn-lt"/>
                          <a:ea typeface="+mn-ea"/>
                          <a:cs typeface="+mn-cs"/>
                          <a:hlinkClick r:id="rId9"/>
                        </a:rPr>
                        <a:t>nishant.gautam@nokia.com</a:t>
                      </a:r>
                      <a:r>
                        <a:rPr lang="en-US" sz="1200" kern="1200" dirty="0">
                          <a:solidFill>
                            <a:schemeClr val="dk1"/>
                          </a:solidFill>
                          <a:latin typeface="+mn-lt"/>
                          <a:ea typeface="+mn-ea"/>
                          <a:cs typeface="+mn-cs"/>
                        </a:rPr>
                        <a:t> </a:t>
                      </a:r>
                    </a:p>
                  </a:txBody>
                  <a:tcPr>
                    <a:solidFill>
                      <a:schemeClr val="accent1">
                        <a:lumMod val="20000"/>
                        <a:lumOff val="80000"/>
                      </a:schemeClr>
                    </a:solidFill>
                  </a:tcPr>
                </a:tc>
                <a:tc>
                  <a:txBody>
                    <a:bodyPr/>
                    <a:lstStyle/>
                    <a:p>
                      <a:endParaRPr lang="en-US" sz="1200" kern="1200" dirty="0">
                        <a:solidFill>
                          <a:schemeClr val="dk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3241027229"/>
                  </a:ext>
                </a:extLst>
              </a:tr>
            </a:tbl>
          </a:graphicData>
        </a:graphic>
      </p:graphicFrame>
      <p:sp>
        <p:nvSpPr>
          <p:cNvPr id="5" name="Footer Placeholder 27">
            <a:extLst>
              <a:ext uri="{FF2B5EF4-FFF2-40B4-BE49-F238E27FC236}">
                <a16:creationId xmlns:a16="http://schemas.microsoft.com/office/drawing/2014/main" id="{756D719D-BCF7-48E9-8513-FCC94C272599}"/>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39897745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2957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Revision History</a:t>
            </a:r>
          </a:p>
        </p:txBody>
      </p:sp>
      <p:sp>
        <p:nvSpPr>
          <p:cNvPr id="6" name="Text Placeholder 5"/>
          <p:cNvSpPr>
            <a:spLocks noGrp="1"/>
          </p:cNvSpPr>
          <p:nvPr>
            <p:ph type="body" sz="quarter" idx="12"/>
          </p:nvPr>
        </p:nvSpPr>
        <p:spPr/>
        <p:txBody>
          <a:bodyPr/>
          <a:lstStyle/>
          <a:p>
            <a:pPr marL="0" indent="0">
              <a:buNone/>
            </a:pPr>
            <a:r>
              <a:rPr lang="en-GB" dirty="0"/>
              <a:t> </a:t>
            </a:r>
            <a:endParaRPr lang="en-US" dirty="0"/>
          </a:p>
        </p:txBody>
      </p:sp>
      <p:sp>
        <p:nvSpPr>
          <p:cNvPr id="7" name="Text Placeholder 6"/>
          <p:cNvSpPr>
            <a:spLocks noGrp="1"/>
          </p:cNvSpPr>
          <p:nvPr>
            <p:ph type="body" sz="quarter" idx="13"/>
          </p:nvPr>
        </p:nvSpPr>
        <p:spPr/>
        <p:txBody>
          <a:bodyPr/>
          <a:lstStyle/>
          <a:p>
            <a:pPr marL="0" indent="0">
              <a:buNone/>
            </a:pPr>
            <a:r>
              <a:rPr lang="en-GB" dirty="0"/>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89621802"/>
              </p:ext>
            </p:extLst>
          </p:nvPr>
        </p:nvGraphicFramePr>
        <p:xfrm>
          <a:off x="326956" y="673693"/>
          <a:ext cx="8204398" cy="3191382"/>
        </p:xfrm>
        <a:graphic>
          <a:graphicData uri="http://schemas.openxmlformats.org/drawingml/2006/table">
            <a:tbl>
              <a:tblPr firstRow="1" bandRow="1">
                <a:tableStyleId>{2D5ABB26-0587-4C30-8999-92F81FD0307C}</a:tableStyleId>
              </a:tblPr>
              <a:tblGrid>
                <a:gridCol w="626208">
                  <a:extLst>
                    <a:ext uri="{9D8B030D-6E8A-4147-A177-3AD203B41FA5}">
                      <a16:colId xmlns:a16="http://schemas.microsoft.com/office/drawing/2014/main" val="20000"/>
                    </a:ext>
                  </a:extLst>
                </a:gridCol>
                <a:gridCol w="2999185">
                  <a:extLst>
                    <a:ext uri="{9D8B030D-6E8A-4147-A177-3AD203B41FA5}">
                      <a16:colId xmlns:a16="http://schemas.microsoft.com/office/drawing/2014/main" val="20001"/>
                    </a:ext>
                  </a:extLst>
                </a:gridCol>
                <a:gridCol w="1045613">
                  <a:extLst>
                    <a:ext uri="{9D8B030D-6E8A-4147-A177-3AD203B41FA5}">
                      <a16:colId xmlns:a16="http://schemas.microsoft.com/office/drawing/2014/main" val="20002"/>
                    </a:ext>
                  </a:extLst>
                </a:gridCol>
                <a:gridCol w="1338544">
                  <a:extLst>
                    <a:ext uri="{9D8B030D-6E8A-4147-A177-3AD203B41FA5}">
                      <a16:colId xmlns:a16="http://schemas.microsoft.com/office/drawing/2014/main" val="20003"/>
                    </a:ext>
                  </a:extLst>
                </a:gridCol>
                <a:gridCol w="954232">
                  <a:extLst>
                    <a:ext uri="{9D8B030D-6E8A-4147-A177-3AD203B41FA5}">
                      <a16:colId xmlns:a16="http://schemas.microsoft.com/office/drawing/2014/main" val="20005"/>
                    </a:ext>
                  </a:extLst>
                </a:gridCol>
                <a:gridCol w="1240616">
                  <a:extLst>
                    <a:ext uri="{9D8B030D-6E8A-4147-A177-3AD203B41FA5}">
                      <a16:colId xmlns:a16="http://schemas.microsoft.com/office/drawing/2014/main" val="20008"/>
                    </a:ext>
                  </a:extLst>
                </a:gridCol>
              </a:tblGrid>
              <a:tr h="527479">
                <a:tc gridSpan="6">
                  <a:txBody>
                    <a:bodyPr/>
                    <a:lstStyle/>
                    <a:p>
                      <a:r>
                        <a:rPr lang="en-US" sz="1000" b="1" dirty="0">
                          <a:solidFill>
                            <a:schemeClr val="accent4">
                              <a:lumMod val="50000"/>
                            </a:schemeClr>
                          </a:solidFill>
                        </a:rPr>
                        <a:t>Document Owner:  </a:t>
                      </a:r>
                      <a:r>
                        <a:rPr lang="en-US" sz="1000" kern="1200" dirty="0">
                          <a:solidFill>
                            <a:schemeClr val="tx2"/>
                          </a:solidFill>
                          <a:latin typeface="+mn-lt"/>
                          <a:ea typeface="+mn-ea"/>
                          <a:cs typeface="Arial" panose="020B0604020202020204" pitchFamily="34" charset="0"/>
                        </a:rPr>
                        <a:t>Majid Ektesabi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accent4">
                              <a:lumMod val="50000"/>
                            </a:schemeClr>
                          </a:solidFill>
                        </a:rPr>
                        <a:t>Reviewers &amp; contributors: </a:t>
                      </a:r>
                      <a:r>
                        <a:rPr lang="en-US" sz="1000" kern="1200" dirty="0">
                          <a:solidFill>
                            <a:schemeClr val="tx2"/>
                          </a:solidFill>
                          <a:latin typeface="+mn-lt"/>
                          <a:ea typeface="+mn-ea"/>
                          <a:cs typeface="Arial" panose="020B0604020202020204" pitchFamily="34" charset="0"/>
                        </a:rPr>
                        <a:t>Nishant Gautam, Petri Rantala,</a:t>
                      </a:r>
                      <a:r>
                        <a:rPr lang="en-US" sz="1000" kern="1200" baseline="0" dirty="0">
                          <a:solidFill>
                            <a:schemeClr val="tx2"/>
                          </a:solidFill>
                          <a:latin typeface="+mn-lt"/>
                          <a:ea typeface="+mn-ea"/>
                          <a:cs typeface="Arial" panose="020B0604020202020204" pitchFamily="34" charset="0"/>
                        </a:rPr>
                        <a:t> Majid Ektesabi, Harry Kuosa, Kaia Ostonen, Andreas Ringhandt, Ireneusz Jany, Frank Beismann, Andrzej Polak, Mariusz Korzepa</a:t>
                      </a:r>
                      <a:endParaRPr lang="en-US" sz="1000" b="1" dirty="0">
                        <a:solidFill>
                          <a:schemeClr val="tx2"/>
                        </a:solidFill>
                      </a:endParaRPr>
                    </a:p>
                    <a:p>
                      <a:r>
                        <a:rPr lang="en-US" sz="1000" b="1" dirty="0">
                          <a:solidFill>
                            <a:schemeClr val="tx2"/>
                          </a:solidFill>
                          <a:latin typeface="Nokia Pure Text Light" panose="020B0403020202020204" pitchFamily="34" charset="0"/>
                          <a:ea typeface="Nokia Pure Text Light" panose="020B0403020202020204" pitchFamily="34" charset="0"/>
                        </a:rPr>
                        <a:t>----------------------------------------------------------------------------------------------------------------------------------------------------</a:t>
                      </a:r>
                    </a:p>
                  </a:txBody>
                  <a:tcPr>
                    <a:lnB w="3175" cap="flat" cmpd="sng" algn="ctr">
                      <a:solidFill>
                        <a:schemeClr val="tx1"/>
                      </a:solidFill>
                      <a:prstDash val="solid"/>
                      <a:round/>
                      <a:headEnd type="none" w="med" len="med"/>
                      <a:tailEnd type="none" w="med" len="med"/>
                    </a:lnB>
                    <a:noFill/>
                  </a:tcPr>
                </a:tc>
                <a:tc hMerge="1">
                  <a:txBody>
                    <a:bodyPr/>
                    <a:lstStyle/>
                    <a:p>
                      <a:endParaRPr lang="en-US" sz="800" dirty="0"/>
                    </a:p>
                  </a:txBody>
                  <a:tcPr>
                    <a:solidFill>
                      <a:schemeClr val="tx1"/>
                    </a:solidFill>
                  </a:tcPr>
                </a:tc>
                <a:tc hMerge="1">
                  <a:txBody>
                    <a:bodyPr/>
                    <a:lstStyle/>
                    <a:p>
                      <a:endParaRPr lang="en-US" sz="800" dirty="0"/>
                    </a:p>
                  </a:txBody>
                  <a:tcPr>
                    <a:solidFill>
                      <a:schemeClr val="tx1"/>
                    </a:solidFill>
                  </a:tcPr>
                </a:tc>
                <a:tc hMerge="1">
                  <a:txBody>
                    <a:bodyPr/>
                    <a:lstStyle/>
                    <a:p>
                      <a:endParaRPr lang="en-US" sz="800" dirty="0"/>
                    </a:p>
                  </a:txBody>
                  <a:tcPr>
                    <a:solidFill>
                      <a:schemeClr val="tx1"/>
                    </a:solidFill>
                  </a:tcPr>
                </a:tc>
                <a:tc hMerge="1">
                  <a:txBody>
                    <a:bodyPr/>
                    <a:lstStyle/>
                    <a:p>
                      <a:endParaRPr lang="en-US" sz="800" dirty="0"/>
                    </a:p>
                  </a:txBody>
                  <a:tcPr>
                    <a:solidFill>
                      <a:schemeClr val="tx1"/>
                    </a:solidFill>
                  </a:tcPr>
                </a:tc>
                <a:tc hMerge="1">
                  <a:txBody>
                    <a:bodyPr/>
                    <a:lstStyle/>
                    <a:p>
                      <a:endParaRPr lang="en-US" sz="800" dirty="0"/>
                    </a:p>
                  </a:txBody>
                  <a:tcPr>
                    <a:solidFill>
                      <a:schemeClr val="tx1"/>
                    </a:solidFill>
                  </a:tcPr>
                </a:tc>
                <a:extLst>
                  <a:ext uri="{0D108BD9-81ED-4DB2-BD59-A6C34878D82A}">
                    <a16:rowId xmlns:a16="http://schemas.microsoft.com/office/drawing/2014/main" val="10000"/>
                  </a:ext>
                </a:extLst>
              </a:tr>
              <a:tr h="205131">
                <a:tc>
                  <a:txBody>
                    <a:bodyPr/>
                    <a:lstStyle/>
                    <a:p>
                      <a:r>
                        <a:rPr lang="en-US" sz="800" b="1" dirty="0">
                          <a:solidFill>
                            <a:schemeClr val="tx2"/>
                          </a:solidFill>
                        </a:rPr>
                        <a:t>Version</a:t>
                      </a:r>
                      <a:endParaRPr lang="en-US" sz="800" b="1" dirty="0">
                        <a:solidFill>
                          <a:schemeClr val="tx2"/>
                        </a:solidFill>
                        <a:latin typeface="Nokia Pure Text Light" panose="020B0403020202020204" pitchFamily="34" charset="0"/>
                        <a:ea typeface="Nokia Pure Text Light" panose="020B0403020202020204" pitchFamily="34" charset="0"/>
                      </a:endParaRPr>
                    </a:p>
                  </a:txBody>
                  <a:tcPr anchor="b">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lang="en-US" sz="800" b="1" dirty="0">
                          <a:solidFill>
                            <a:schemeClr val="tx2"/>
                          </a:solidFill>
                        </a:rPr>
                        <a:t>Description of charges</a:t>
                      </a:r>
                      <a:endParaRPr lang="en-US" sz="800" b="1" dirty="0">
                        <a:solidFill>
                          <a:schemeClr val="tx2"/>
                        </a:solidFill>
                        <a:latin typeface="Nokia Pure Text Light" panose="020B0403020202020204" pitchFamily="34" charset="0"/>
                        <a:ea typeface="Nokia Pure Text Light" panose="020B0403020202020204" pitchFamily="34" charset="0"/>
                      </a:endParaRPr>
                    </a:p>
                  </a:txBody>
                  <a:tcPr anchor="b">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lang="en-US" sz="800" b="1" dirty="0">
                          <a:solidFill>
                            <a:schemeClr val="tx2"/>
                          </a:solidFill>
                        </a:rPr>
                        <a:t>Date</a:t>
                      </a:r>
                      <a:endParaRPr lang="en-US" sz="800" b="1" dirty="0">
                        <a:solidFill>
                          <a:schemeClr val="tx2"/>
                        </a:solidFill>
                        <a:latin typeface="Nokia Pure Text Light" panose="020B0403020202020204" pitchFamily="34" charset="0"/>
                        <a:ea typeface="Nokia Pure Text Light" panose="020B0403020202020204" pitchFamily="34" charset="0"/>
                      </a:endParaRPr>
                    </a:p>
                  </a:txBody>
                  <a:tcPr anchor="b">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lang="en-US" sz="800" b="1" dirty="0">
                          <a:solidFill>
                            <a:schemeClr val="tx2"/>
                          </a:solidFill>
                        </a:rPr>
                        <a:t>Handled by</a:t>
                      </a:r>
                      <a:endParaRPr lang="en-US" sz="800" b="1" dirty="0">
                        <a:solidFill>
                          <a:schemeClr val="tx2"/>
                        </a:solidFill>
                        <a:latin typeface="Nokia Pure Text Light" panose="020B0403020202020204" pitchFamily="34" charset="0"/>
                        <a:ea typeface="Nokia Pure Text Light" panose="020B0403020202020204" pitchFamily="34" charset="0"/>
                      </a:endParaRPr>
                    </a:p>
                  </a:txBody>
                  <a:tcPr anchor="b">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lang="en-US" sz="800" b="1" dirty="0">
                          <a:solidFill>
                            <a:schemeClr val="tx2"/>
                          </a:solidFill>
                        </a:rPr>
                        <a:t>Status</a:t>
                      </a:r>
                      <a:endParaRPr lang="en-US" sz="800" b="1" dirty="0">
                        <a:solidFill>
                          <a:schemeClr val="tx2"/>
                        </a:solidFill>
                        <a:latin typeface="Nokia Pure Text Light" panose="020B0403020202020204" pitchFamily="34" charset="0"/>
                        <a:ea typeface="Nokia Pure Text Light" panose="020B0403020202020204" pitchFamily="34" charset="0"/>
                      </a:endParaRPr>
                    </a:p>
                  </a:txBody>
                  <a:tcPr anchor="b">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lang="en-US" sz="800" b="1" dirty="0">
                          <a:solidFill>
                            <a:schemeClr val="tx2"/>
                          </a:solidFill>
                        </a:rPr>
                        <a:t>Approver</a:t>
                      </a:r>
                      <a:endParaRPr lang="en-US" sz="800" b="1" dirty="0">
                        <a:solidFill>
                          <a:schemeClr val="tx2"/>
                        </a:solidFill>
                        <a:latin typeface="Nokia Pure Text Light" panose="020B0403020202020204" pitchFamily="34" charset="0"/>
                        <a:ea typeface="Nokia Pure Text Light" panose="020B0403020202020204" pitchFamily="34" charset="0"/>
                      </a:endParaRPr>
                    </a:p>
                  </a:txBody>
                  <a:tcPr anchor="b">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221777">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1000" kern="1200" noProof="0" dirty="0">
                          <a:solidFill>
                            <a:schemeClr val="tx2"/>
                          </a:solidFill>
                          <a:latin typeface="+mn-lt"/>
                          <a:ea typeface="+mn-ea"/>
                          <a:cs typeface="Arial" panose="020B0604020202020204" pitchFamily="34" charset="0"/>
                        </a:rPr>
                        <a:t>1.0</a:t>
                      </a:r>
                    </a:p>
                  </a:txBody>
                  <a:tcPr marL="90000" marR="90000" marT="46757" marB="46757" horzOverflow="overflow">
                    <a:lnL w="3175" cap="flat" cmpd="sng" algn="ctr">
                      <a:solidFill>
                        <a:schemeClr val="tx1"/>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800" kern="1200" noProof="0" dirty="0">
                          <a:solidFill>
                            <a:schemeClr val="tx2"/>
                          </a:solidFill>
                          <a:latin typeface="+mn-lt"/>
                          <a:ea typeface="+mn-ea"/>
                          <a:cs typeface="Arial" panose="020B0604020202020204" pitchFamily="34" charset="0"/>
                        </a:rPr>
                        <a:t>First approved version</a:t>
                      </a:r>
                    </a:p>
                  </a:txBody>
                  <a:tcPr marL="90000" marR="90000" marT="46757" marB="46757" horzOverflow="overflow">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700" kern="1200" noProof="0" dirty="0">
                          <a:solidFill>
                            <a:schemeClr val="tx2"/>
                          </a:solidFill>
                          <a:latin typeface="+mn-lt"/>
                          <a:ea typeface="+mn-ea"/>
                          <a:cs typeface="Arial" panose="020B0604020202020204" pitchFamily="34" charset="0"/>
                        </a:rPr>
                        <a:t>02.04.2014</a:t>
                      </a:r>
                    </a:p>
                  </a:txBody>
                  <a:tcPr marL="90000" marR="90000" marT="46757" marB="46757" horzOverflow="overflow">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800" kern="1200" noProof="0" dirty="0">
                          <a:solidFill>
                            <a:schemeClr val="tx2"/>
                          </a:solidFill>
                          <a:latin typeface="+mn-lt"/>
                          <a:ea typeface="+mn-ea"/>
                          <a:cs typeface="Arial" panose="020B0604020202020204" pitchFamily="34" charset="0"/>
                        </a:rPr>
                        <a:t>Jari Malinen</a:t>
                      </a:r>
                    </a:p>
                  </a:txBody>
                  <a:tcPr marL="90000" marR="90000" marT="46757" marB="46757" horzOverflow="overflow">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lang="en-US" sz="800" dirty="0">
                          <a:solidFill>
                            <a:schemeClr val="tx2"/>
                          </a:solidFill>
                          <a:latin typeface="Nokia Pure Text Light" panose="020B0403020202020204" pitchFamily="34" charset="0"/>
                          <a:ea typeface="Nokia Pure Text Light" panose="020B0403020202020204" pitchFamily="34" charset="0"/>
                        </a:rPr>
                        <a:t>Approved</a:t>
                      </a:r>
                    </a:p>
                  </a:txBody>
                  <a:tcPr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lang="en-US" sz="800" dirty="0">
                          <a:solidFill>
                            <a:schemeClr val="tx2"/>
                          </a:solidFill>
                          <a:latin typeface="Nokia Pure Text Light" panose="020B0403020202020204" pitchFamily="34" charset="0"/>
                          <a:ea typeface="Nokia Pure Text Light" panose="020B0403020202020204" pitchFamily="34" charset="0"/>
                        </a:rPr>
                        <a:t>Nishant Gautam</a:t>
                      </a:r>
                    </a:p>
                  </a:txBody>
                  <a:tcPr anchor="ctr">
                    <a:lnR w="3175" cap="flat" cmpd="sng" algn="ctr">
                      <a:solidFill>
                        <a:schemeClr val="tx1"/>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300899">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1000" kern="1200" noProof="0" dirty="0">
                          <a:solidFill>
                            <a:schemeClr val="tx2"/>
                          </a:solidFill>
                          <a:latin typeface="+mn-lt"/>
                          <a:ea typeface="+mn-ea"/>
                          <a:cs typeface="Arial" panose="020B0604020202020204" pitchFamily="34" charset="0"/>
                        </a:rPr>
                        <a:t>2.0</a:t>
                      </a:r>
                    </a:p>
                  </a:txBody>
                  <a:tcPr marL="90000" marR="90000" marT="46757" marB="46757" horzOverflow="overflow">
                    <a:lnL w="3175" cap="flat" cmpd="sng" algn="ctr">
                      <a:solidFill>
                        <a:schemeClr val="tx1"/>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800" kern="1200" noProof="0" dirty="0">
                          <a:solidFill>
                            <a:schemeClr val="tx2"/>
                          </a:solidFill>
                          <a:latin typeface="+mn-lt"/>
                          <a:ea typeface="+mn-ea"/>
                          <a:cs typeface="Arial" panose="020B0604020202020204" pitchFamily="34" charset="0"/>
                        </a:rPr>
                        <a:t>Rebranding, modernization topic enhanced, pricing &amp; other minor updates</a:t>
                      </a:r>
                    </a:p>
                  </a:txBody>
                  <a:tcPr marL="90000" marR="90000" marT="46757" marB="46757" horzOverflow="overflow">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700" kern="1200" noProof="0" dirty="0">
                          <a:solidFill>
                            <a:schemeClr val="tx2"/>
                          </a:solidFill>
                          <a:latin typeface="+mn-lt"/>
                          <a:ea typeface="+mn-ea"/>
                          <a:cs typeface="Arial" panose="020B0604020202020204" pitchFamily="34" charset="0"/>
                        </a:rPr>
                        <a:t>04.07.2014</a:t>
                      </a:r>
                    </a:p>
                  </a:txBody>
                  <a:tcPr marL="90000" marR="90000" marT="46757" marB="46757" horzOverflow="overflow">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800" kern="1200" noProof="0" dirty="0">
                          <a:solidFill>
                            <a:schemeClr val="tx2"/>
                          </a:solidFill>
                          <a:latin typeface="+mn-lt"/>
                          <a:ea typeface="+mn-ea"/>
                          <a:cs typeface="Arial" panose="020B0604020202020204" pitchFamily="34" charset="0"/>
                        </a:rPr>
                        <a:t>Jari Malinen</a:t>
                      </a:r>
                    </a:p>
                  </a:txBody>
                  <a:tcPr marL="90000" marR="90000" marT="46757" marB="46757" horzOverflow="overflow">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kumimoji="0" lang="en-US" sz="8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Approved</a:t>
                      </a:r>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Nishant Gautam</a:t>
                      </a:r>
                      <a:endPar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endParaRPr>
                    </a:p>
                  </a:txBody>
                  <a:tcPr anchor="ctr">
                    <a:lnR w="3175" cap="flat" cmpd="sng" algn="ctr">
                      <a:solidFill>
                        <a:schemeClr val="tx1"/>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r h="406395">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1000" kern="1200" noProof="0" dirty="0">
                          <a:solidFill>
                            <a:schemeClr val="tx2"/>
                          </a:solidFill>
                          <a:latin typeface="+mn-lt"/>
                          <a:ea typeface="+mn-ea"/>
                          <a:cs typeface="Arial" panose="020B0604020202020204" pitchFamily="34" charset="0"/>
                        </a:rPr>
                        <a:t>3.0</a:t>
                      </a:r>
                    </a:p>
                  </a:txBody>
                  <a:tcPr marL="90000" marR="90000" marT="46757" marB="46757" horzOverflow="overflow">
                    <a:lnL w="3175" cap="flat" cmpd="sng" algn="ctr">
                      <a:solidFill>
                        <a:schemeClr val="tx1"/>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800" kern="1200" noProof="0" dirty="0">
                          <a:solidFill>
                            <a:schemeClr val="tx2"/>
                          </a:solidFill>
                          <a:latin typeface="+mn-lt"/>
                          <a:ea typeface="+mn-ea"/>
                          <a:cs typeface="Arial" panose="020B0604020202020204" pitchFamily="34" charset="0"/>
                        </a:rPr>
                        <a:t>Introduction of SRAN16,</a:t>
                      </a:r>
                      <a:r>
                        <a:rPr lang="en-US" sz="800" kern="1200" baseline="0" noProof="0" dirty="0">
                          <a:solidFill>
                            <a:schemeClr val="tx2"/>
                          </a:solidFill>
                          <a:latin typeface="+mn-lt"/>
                          <a:ea typeface="+mn-ea"/>
                          <a:cs typeface="Arial" panose="020B0604020202020204" pitchFamily="34" charset="0"/>
                        </a:rPr>
                        <a:t> </a:t>
                      </a:r>
                      <a:r>
                        <a:rPr lang="en-US" sz="800" kern="1200" noProof="0" dirty="0">
                          <a:solidFill>
                            <a:schemeClr val="tx2"/>
                          </a:solidFill>
                          <a:latin typeface="+mn-lt"/>
                          <a:ea typeface="+mn-ea"/>
                          <a:cs typeface="Arial" panose="020B0604020202020204" pitchFamily="34" charset="0"/>
                        </a:rPr>
                        <a:t>SBTS,</a:t>
                      </a:r>
                      <a:r>
                        <a:rPr lang="en-US" sz="800" kern="1200" baseline="0" noProof="0" dirty="0">
                          <a:solidFill>
                            <a:schemeClr val="tx2"/>
                          </a:solidFill>
                          <a:latin typeface="+mn-lt"/>
                          <a:ea typeface="+mn-ea"/>
                          <a:cs typeface="Arial" panose="020B0604020202020204" pitchFamily="34" charset="0"/>
                        </a:rPr>
                        <a:t> War-room </a:t>
                      </a:r>
                      <a:r>
                        <a:rPr lang="en-US" sz="800" kern="1200" noProof="0" dirty="0">
                          <a:solidFill>
                            <a:schemeClr val="tx2"/>
                          </a:solidFill>
                          <a:latin typeface="+mn-lt"/>
                          <a:ea typeface="+mn-ea"/>
                          <a:cs typeface="Arial" panose="020B0604020202020204" pitchFamily="34" charset="0"/>
                        </a:rPr>
                        <a:t>Modernization Learning's</a:t>
                      </a:r>
                      <a:r>
                        <a:rPr lang="en-US" sz="800" kern="1200" baseline="0" noProof="0" dirty="0">
                          <a:solidFill>
                            <a:schemeClr val="tx2"/>
                          </a:solidFill>
                          <a:latin typeface="+mn-lt"/>
                          <a:ea typeface="+mn-ea"/>
                          <a:cs typeface="Arial" panose="020B0604020202020204" pitchFamily="34" charset="0"/>
                        </a:rPr>
                        <a:t>, New SBTS price licensing regime </a:t>
                      </a:r>
                      <a:r>
                        <a:rPr lang="en-US" sz="800" kern="1200" noProof="0" dirty="0">
                          <a:solidFill>
                            <a:schemeClr val="tx2"/>
                          </a:solidFill>
                          <a:latin typeface="+mn-lt"/>
                          <a:ea typeface="+mn-ea"/>
                          <a:cs typeface="Arial" panose="020B0604020202020204" pitchFamily="34" charset="0"/>
                        </a:rPr>
                        <a:t>included</a:t>
                      </a:r>
                      <a:r>
                        <a:rPr lang="en-US" sz="800" kern="1200" baseline="0" noProof="0" dirty="0">
                          <a:solidFill>
                            <a:schemeClr val="tx2"/>
                          </a:solidFill>
                          <a:latin typeface="+mn-lt"/>
                          <a:ea typeface="+mn-ea"/>
                          <a:cs typeface="Arial" panose="020B0604020202020204" pitchFamily="34" charset="0"/>
                        </a:rPr>
                        <a:t> </a:t>
                      </a:r>
                      <a:r>
                        <a:rPr lang="en-US" sz="800" kern="1200" noProof="0" dirty="0">
                          <a:solidFill>
                            <a:schemeClr val="tx2"/>
                          </a:solidFill>
                          <a:latin typeface="+mn-lt"/>
                          <a:ea typeface="+mn-ea"/>
                          <a:cs typeface="Arial" panose="020B0604020202020204" pitchFamily="34" charset="0"/>
                        </a:rPr>
                        <a:t>along with minor updates</a:t>
                      </a:r>
                    </a:p>
                  </a:txBody>
                  <a:tcPr marL="90000" marR="90000" marT="46757" marB="46757" horzOverflow="overflow">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700" kern="1200" noProof="0" dirty="0">
                          <a:solidFill>
                            <a:schemeClr val="tx2"/>
                          </a:solidFill>
                          <a:latin typeface="+mn-lt"/>
                          <a:ea typeface="+mn-ea"/>
                          <a:cs typeface="Arial" panose="020B0604020202020204" pitchFamily="34" charset="0"/>
                        </a:rPr>
                        <a:t>31.03.2015</a:t>
                      </a:r>
                    </a:p>
                  </a:txBody>
                  <a:tcPr marL="90000" marR="90000" marT="46757" marB="46757" horzOverflow="overflow">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0" fontAlgn="base" latinLnBrk="0" hangingPunct="0">
                        <a:lnSpc>
                          <a:spcPct val="90000"/>
                        </a:lnSpc>
                        <a:spcBef>
                          <a:spcPct val="30000"/>
                        </a:spcBef>
                        <a:spcAft>
                          <a:spcPct val="0"/>
                        </a:spcAft>
                        <a:buClr>
                          <a:schemeClr val="accent1"/>
                        </a:buClr>
                        <a:buSzTx/>
                        <a:buFontTx/>
                        <a:buNone/>
                        <a:tabLst/>
                      </a:pPr>
                      <a:r>
                        <a:rPr lang="en-US" sz="800" kern="1200" noProof="0" dirty="0">
                          <a:solidFill>
                            <a:schemeClr val="tx2"/>
                          </a:solidFill>
                          <a:latin typeface="+mn-lt"/>
                          <a:ea typeface="+mn-ea"/>
                          <a:cs typeface="Arial" panose="020B0604020202020204" pitchFamily="34" charset="0"/>
                        </a:rPr>
                        <a:t>Ashvinder Chopra</a:t>
                      </a:r>
                    </a:p>
                  </a:txBody>
                  <a:tcPr marL="90000" marR="90000" marT="46757" marB="46757" horzOverflow="overflow">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Approved</a:t>
                      </a:r>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Nishant Gautam</a:t>
                      </a:r>
                      <a:endPar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endParaRPr>
                    </a:p>
                  </a:txBody>
                  <a:tcPr anchor="ctr">
                    <a:lnR w="3175" cap="flat" cmpd="sng" algn="ctr">
                      <a:solidFill>
                        <a:schemeClr val="tx1"/>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4"/>
                  </a:ext>
                </a:extLst>
              </a:tr>
              <a:tr h="205131">
                <a:tc>
                  <a:txBody>
                    <a:bodyPr/>
                    <a:lstStyle/>
                    <a:p>
                      <a:pPr marL="72000"/>
                      <a:r>
                        <a:rPr lang="en-US" sz="1000" kern="1200" noProof="0" dirty="0">
                          <a:solidFill>
                            <a:schemeClr val="tx2"/>
                          </a:solidFill>
                          <a:latin typeface="+mn-lt"/>
                          <a:ea typeface="+mn-ea"/>
                          <a:cs typeface="Arial" panose="020B0604020202020204" pitchFamily="34" charset="0"/>
                        </a:rPr>
                        <a:t>4.0</a:t>
                      </a:r>
                    </a:p>
                  </a:txBody>
                  <a:tcPr marL="0" marR="0" marT="0" marB="0" anchor="ctr">
                    <a:lnL w="3175" cap="flat" cmpd="sng" algn="ctr">
                      <a:solidFill>
                        <a:schemeClr val="tx1"/>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800" kern="1200" noProof="0" dirty="0">
                          <a:solidFill>
                            <a:schemeClr val="tx2"/>
                          </a:solidFill>
                          <a:latin typeface="+mn-lt"/>
                          <a:ea typeface="+mn-ea"/>
                          <a:cs typeface="Arial" panose="020B0604020202020204" pitchFamily="34" charset="0"/>
                        </a:rPr>
                        <a:t>Updated with SRAN 16.2 contents</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700" kern="1200" noProof="0" dirty="0">
                          <a:solidFill>
                            <a:schemeClr val="tx2"/>
                          </a:solidFill>
                          <a:latin typeface="+mn-lt"/>
                          <a:ea typeface="+mn-ea"/>
                          <a:cs typeface="Arial" panose="020B0604020202020204" pitchFamily="34" charset="0"/>
                        </a:rPr>
                        <a:t>01.10.2015</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800" kern="1200" noProof="0" dirty="0">
                          <a:solidFill>
                            <a:schemeClr val="tx2"/>
                          </a:solidFill>
                          <a:latin typeface="+mn-lt"/>
                          <a:ea typeface="+mn-ea"/>
                          <a:cs typeface="Arial" panose="020B0604020202020204" pitchFamily="34" charset="0"/>
                        </a:rPr>
                        <a:t>Aniruddha Bose, Anish Roy</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Approved</a:t>
                      </a:r>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Nishant Gautam</a:t>
                      </a:r>
                      <a:endPar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endParaRPr>
                    </a:p>
                  </a:txBody>
                  <a:tcPr anchor="ctr">
                    <a:lnR w="3175" cap="flat" cmpd="sng" algn="ctr">
                      <a:solidFill>
                        <a:schemeClr val="tx1"/>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5"/>
                  </a:ext>
                </a:extLst>
              </a:tr>
              <a:tr h="205131">
                <a:tc>
                  <a:txBody>
                    <a:bodyPr/>
                    <a:lstStyle/>
                    <a:p>
                      <a:pPr marL="72000"/>
                      <a:r>
                        <a:rPr lang="en-US" sz="1000" kern="1200" noProof="0" dirty="0">
                          <a:solidFill>
                            <a:schemeClr val="tx2"/>
                          </a:solidFill>
                          <a:latin typeface="+mn-lt"/>
                          <a:ea typeface="+mn-ea"/>
                          <a:cs typeface="Arial" panose="020B0604020202020204" pitchFamily="34" charset="0"/>
                        </a:rPr>
                        <a:t>4.1</a:t>
                      </a:r>
                    </a:p>
                  </a:txBody>
                  <a:tcPr marL="0" marR="0" marT="0" marB="0" anchor="ctr">
                    <a:lnL w="3175" cap="flat" cmpd="sng" algn="ctr">
                      <a:solidFill>
                        <a:schemeClr val="tx1"/>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800" kern="1200" noProof="0" dirty="0">
                          <a:solidFill>
                            <a:schemeClr val="tx2"/>
                          </a:solidFill>
                          <a:latin typeface="+mn-lt"/>
                          <a:ea typeface="+mn-ea"/>
                          <a:cs typeface="Arial" panose="020B0604020202020204" pitchFamily="34" charset="0"/>
                        </a:rPr>
                        <a:t>Updated after review, pricing principles</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700" kern="1200" noProof="0" dirty="0">
                          <a:solidFill>
                            <a:schemeClr val="tx2"/>
                          </a:solidFill>
                          <a:latin typeface="+mn-lt"/>
                          <a:ea typeface="+mn-ea"/>
                          <a:cs typeface="Arial" panose="020B0604020202020204" pitchFamily="34" charset="0"/>
                        </a:rPr>
                        <a:t>27.11.2015</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800" kern="1200" noProof="0" dirty="0">
                          <a:solidFill>
                            <a:schemeClr val="tx2"/>
                          </a:solidFill>
                          <a:latin typeface="+mn-lt"/>
                          <a:ea typeface="+mn-ea"/>
                          <a:cs typeface="Arial" panose="020B0604020202020204" pitchFamily="34" charset="0"/>
                        </a:rPr>
                        <a:t>Petri Rantala</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Approved</a:t>
                      </a:r>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Nishant Gautam</a:t>
                      </a:r>
                    </a:p>
                  </a:txBody>
                  <a:tcPr anchor="ctr">
                    <a:lnR w="3175" cap="flat" cmpd="sng" algn="ctr">
                      <a:solidFill>
                        <a:schemeClr val="tx1"/>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6"/>
                  </a:ext>
                </a:extLst>
              </a:tr>
              <a:tr h="205131">
                <a:tc>
                  <a:txBody>
                    <a:bodyPr/>
                    <a:lstStyle/>
                    <a:p>
                      <a:pPr marL="72000"/>
                      <a:r>
                        <a:rPr lang="en-US" sz="1000" kern="1200" noProof="0" dirty="0">
                          <a:solidFill>
                            <a:schemeClr val="tx2"/>
                          </a:solidFill>
                          <a:latin typeface="+mn-lt"/>
                          <a:ea typeface="+mn-ea"/>
                          <a:cs typeface="Arial" panose="020B0604020202020204" pitchFamily="34" charset="0"/>
                        </a:rPr>
                        <a:t>5.0</a:t>
                      </a:r>
                    </a:p>
                  </a:txBody>
                  <a:tcPr marL="0" marR="0" marT="0" marB="0" anchor="ctr">
                    <a:lnL w="3175" cap="flat" cmpd="sng" algn="ctr">
                      <a:solidFill>
                        <a:schemeClr val="tx1"/>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800" kern="1200" noProof="0" dirty="0">
                          <a:solidFill>
                            <a:schemeClr val="tx2"/>
                          </a:solidFill>
                          <a:latin typeface="+mn-lt"/>
                          <a:ea typeface="+mn-ea"/>
                          <a:cs typeface="Arial" panose="020B0604020202020204" pitchFamily="34" charset="0"/>
                        </a:rPr>
                        <a:t>SRAN</a:t>
                      </a:r>
                      <a:r>
                        <a:rPr lang="en-US" sz="800" kern="1200" baseline="0" noProof="0" dirty="0">
                          <a:solidFill>
                            <a:schemeClr val="tx2"/>
                          </a:solidFill>
                          <a:latin typeface="+mn-lt"/>
                          <a:ea typeface="+mn-ea"/>
                          <a:cs typeface="Arial" panose="020B0604020202020204" pitchFamily="34" charset="0"/>
                        </a:rPr>
                        <a:t> 16.10 and SRAN 17 updates, Sales guidance</a:t>
                      </a:r>
                      <a:endParaRPr lang="en-US" sz="800" kern="1200" noProof="0" dirty="0">
                        <a:solidFill>
                          <a:schemeClr val="tx2"/>
                        </a:solidFill>
                        <a:latin typeface="+mn-lt"/>
                        <a:ea typeface="+mn-ea"/>
                        <a:cs typeface="Arial" panose="020B0604020202020204" pitchFamily="34" charset="0"/>
                      </a:endParaRP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700" kern="1200" noProof="0" dirty="0">
                          <a:solidFill>
                            <a:schemeClr val="tx2"/>
                          </a:solidFill>
                          <a:latin typeface="+mn-lt"/>
                          <a:ea typeface="+mn-ea"/>
                          <a:cs typeface="Arial" panose="020B0604020202020204" pitchFamily="34" charset="0"/>
                        </a:rPr>
                        <a:t>31.07.2016</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800" kern="1200" noProof="0" dirty="0">
                          <a:solidFill>
                            <a:schemeClr val="tx2"/>
                          </a:solidFill>
                          <a:latin typeface="+mn-lt"/>
                          <a:ea typeface="+mn-ea"/>
                          <a:cs typeface="Arial" panose="020B0604020202020204" pitchFamily="34" charset="0"/>
                        </a:rPr>
                        <a:t>Petri Rantala/Nishant Gautam</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Approved</a:t>
                      </a:r>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Nishant Gautam</a:t>
                      </a:r>
                    </a:p>
                  </a:txBody>
                  <a:tcPr anchor="ctr">
                    <a:lnR w="3175" cap="flat" cmpd="sng" algn="ctr">
                      <a:solidFill>
                        <a:schemeClr val="tx1"/>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7"/>
                  </a:ext>
                </a:extLst>
              </a:tr>
              <a:tr h="205131">
                <a:tc>
                  <a:txBody>
                    <a:bodyPr/>
                    <a:lstStyle/>
                    <a:p>
                      <a:pPr marL="72000"/>
                      <a:r>
                        <a:rPr lang="en-US" sz="1000" kern="1200" noProof="0" dirty="0">
                          <a:solidFill>
                            <a:schemeClr val="tx2"/>
                          </a:solidFill>
                          <a:latin typeface="+mn-lt"/>
                          <a:ea typeface="+mn-ea"/>
                          <a:cs typeface="Arial" panose="020B0604020202020204" pitchFamily="34" charset="0"/>
                        </a:rPr>
                        <a:t>6.0</a:t>
                      </a:r>
                    </a:p>
                  </a:txBody>
                  <a:tcPr marL="0" marR="0" marT="0" marB="0" anchor="ctr">
                    <a:lnL w="3175" cap="flat" cmpd="sng" algn="ctr">
                      <a:solidFill>
                        <a:schemeClr val="tx1"/>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800" kern="1200" noProof="0" dirty="0">
                          <a:solidFill>
                            <a:schemeClr val="tx2"/>
                          </a:solidFill>
                          <a:latin typeface="+mn-lt"/>
                          <a:ea typeface="+mn-ea"/>
                          <a:cs typeface="Arial" panose="020B0604020202020204" pitchFamily="34" charset="0"/>
                        </a:rPr>
                        <a:t>SRAN17 updates</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700" kern="1200" noProof="0" dirty="0">
                          <a:solidFill>
                            <a:schemeClr val="tx2"/>
                          </a:solidFill>
                          <a:latin typeface="+mn-lt"/>
                          <a:ea typeface="+mn-ea"/>
                          <a:cs typeface="Arial" panose="020B0604020202020204" pitchFamily="34" charset="0"/>
                        </a:rPr>
                        <a:t>19.12.2016</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800" kern="1200" noProof="0" dirty="0">
                          <a:solidFill>
                            <a:schemeClr val="tx2"/>
                          </a:solidFill>
                          <a:latin typeface="+mn-lt"/>
                          <a:ea typeface="+mn-ea"/>
                          <a:cs typeface="Arial" panose="020B0604020202020204" pitchFamily="34" charset="0"/>
                        </a:rPr>
                        <a:t>Majid Ektesabi</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Approved</a:t>
                      </a:r>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Nishant Gautam</a:t>
                      </a:r>
                    </a:p>
                  </a:txBody>
                  <a:tcPr anchor="ctr">
                    <a:lnR w="3175" cap="flat" cmpd="sng" algn="ctr">
                      <a:solidFill>
                        <a:schemeClr val="tx1"/>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8"/>
                  </a:ext>
                </a:extLst>
              </a:tr>
              <a:tr h="205131">
                <a:tc>
                  <a:txBody>
                    <a:bodyPr/>
                    <a:lstStyle/>
                    <a:p>
                      <a:pPr marL="72000"/>
                      <a:r>
                        <a:rPr lang="en-US" sz="1000" kern="1200" noProof="0" dirty="0">
                          <a:solidFill>
                            <a:schemeClr val="tx2"/>
                          </a:solidFill>
                          <a:latin typeface="+mn-lt"/>
                          <a:ea typeface="+mn-ea"/>
                          <a:cs typeface="Arial" panose="020B0604020202020204" pitchFamily="34" charset="0"/>
                        </a:rPr>
                        <a:t>7.0</a:t>
                      </a:r>
                    </a:p>
                  </a:txBody>
                  <a:tcPr marL="0" marR="0" marT="0" marB="0" anchor="ctr">
                    <a:lnL w="3175" cap="flat" cmpd="sng" algn="ctr">
                      <a:solidFill>
                        <a:schemeClr val="tx1"/>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pPr marL="72000"/>
                      <a:r>
                        <a:rPr lang="en-US" sz="800" kern="1200" noProof="0" dirty="0">
                          <a:solidFill>
                            <a:schemeClr val="tx2"/>
                          </a:solidFill>
                          <a:latin typeface="+mn-lt"/>
                          <a:ea typeface="+mn-ea"/>
                          <a:cs typeface="Arial" panose="020B0604020202020204" pitchFamily="34" charset="0"/>
                        </a:rPr>
                        <a:t>SRAN17A Updates</a:t>
                      </a:r>
                    </a:p>
                  </a:txBody>
                  <a:tcPr marL="0" marR="0" marT="0" marB="0"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lang="en-US" sz="700" dirty="0">
                          <a:solidFill>
                            <a:schemeClr val="tx2"/>
                          </a:solidFill>
                          <a:latin typeface="Nokia Pure Text Light" panose="020B0403020202020204" pitchFamily="34" charset="0"/>
                          <a:ea typeface="Nokia Pure Text Light" panose="020B0403020202020204" pitchFamily="34" charset="0"/>
                        </a:rPr>
                        <a:t>03.11.2017</a:t>
                      </a:r>
                    </a:p>
                  </a:txBody>
                  <a:tcPr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lang="en-US" sz="800" kern="1200" dirty="0">
                          <a:solidFill>
                            <a:schemeClr val="tx2"/>
                          </a:solidFill>
                          <a:latin typeface="+mn-lt"/>
                          <a:ea typeface="+mn-ea"/>
                          <a:cs typeface="Arial" panose="020B0604020202020204" pitchFamily="34" charset="0"/>
                        </a:rPr>
                        <a:t>Majid Ektesabi</a:t>
                      </a:r>
                    </a:p>
                  </a:txBody>
                  <a:tcPr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r>
                        <a:rPr kumimoji="0" lang="en-US" sz="8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Under review</a:t>
                      </a:r>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tc>
                  <a:txBody>
                    <a:bodyPr/>
                    <a:lstStyle/>
                    <a:p>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R w="3175" cap="flat" cmpd="sng" algn="ctr">
                      <a:solidFill>
                        <a:schemeClr val="tx1"/>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9"/>
                  </a:ext>
                </a:extLst>
              </a:tr>
              <a:tr h="205131">
                <a:tc>
                  <a:txBody>
                    <a:bodyPr/>
                    <a:lstStyle/>
                    <a:p>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L w="3175" cap="flat" cmpd="sng" algn="ctr">
                      <a:solidFill>
                        <a:schemeClr val="tx1"/>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T w="3175" cap="flat" cmpd="sng" algn="ctr">
                      <a:solidFill>
                        <a:schemeClr val="bg2"/>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T w="3175" cap="flat" cmpd="sng" algn="ctr">
                      <a:solidFill>
                        <a:schemeClr val="bg2"/>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T w="3175" cap="flat" cmpd="sng" algn="ctr">
                      <a:solidFill>
                        <a:schemeClr val="bg2"/>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T w="3175" cap="flat" cmpd="sng" algn="ctr">
                      <a:solidFill>
                        <a:schemeClr val="bg2"/>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800" dirty="0">
                        <a:solidFill>
                          <a:schemeClr val="tx2"/>
                        </a:solidFill>
                        <a:latin typeface="Nokia Pure Text Light" panose="020B0403020202020204" pitchFamily="34" charset="0"/>
                        <a:ea typeface="Nokia Pure Text Light" panose="020B0403020202020204" pitchFamily="34" charset="0"/>
                      </a:endParaRPr>
                    </a:p>
                  </a:txBody>
                  <a:tcPr anchor="ctr">
                    <a:lnR w="3175" cap="flat" cmpd="sng" algn="ctr">
                      <a:solidFill>
                        <a:schemeClr val="tx1"/>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9498718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 </a:t>
            </a:r>
          </a:p>
        </p:txBody>
      </p:sp>
      <p:sp>
        <p:nvSpPr>
          <p:cNvPr id="3" name="Text Placeholder 2"/>
          <p:cNvSpPr>
            <a:spLocks noGrp="1"/>
          </p:cNvSpPr>
          <p:nvPr>
            <p:ph type="body" sz="quarter" idx="11"/>
          </p:nvPr>
        </p:nvSpPr>
        <p:spPr/>
        <p:txBody>
          <a:bodyPr/>
          <a:lstStyle/>
          <a:p>
            <a:r>
              <a:rPr lang="en-US" dirty="0"/>
              <a:t>Copyright and Nokia Internal </a:t>
            </a:r>
            <a:r>
              <a:rPr lang="en-US" dirty="0" err="1"/>
              <a:t>Useity</a:t>
            </a:r>
            <a:endParaRPr lang="en-US" dirty="0"/>
          </a:p>
        </p:txBody>
      </p:sp>
      <p:sp>
        <p:nvSpPr>
          <p:cNvPr id="5" name="Text Placeholder 4"/>
          <p:cNvSpPr>
            <a:spLocks noGrp="1"/>
          </p:cNvSpPr>
          <p:nvPr>
            <p:ph type="body" sz="quarter" idx="12"/>
          </p:nvPr>
        </p:nvSpPr>
        <p:spPr>
          <a:xfrm>
            <a:off x="417600" y="1563638"/>
            <a:ext cx="8308800" cy="2808312"/>
          </a:xfrm>
        </p:spPr>
        <p:txBody>
          <a:bodyPr numCol="3" spcCol="144000"/>
          <a:lstStyle/>
          <a:p>
            <a:pPr marL="0" indent="0">
              <a:spcAft>
                <a:spcPct val="0"/>
              </a:spcAft>
              <a:buNone/>
              <a:defRPr/>
            </a:pPr>
            <a:r>
              <a:rPr lang="en-US" sz="900" dirty="0">
                <a:latin typeface="Nokia Pure Text Light" panose="020B0403020202020204" pitchFamily="34" charset="0"/>
                <a:cs typeface="Arial" panose="020B0604020202020204" pitchFamily="34" charset="0"/>
              </a:rPr>
              <a:t>The contents of this document are proprietary and Nokia Internal Use property of Nokia. This document is provided subject to Nokia Internal </a:t>
            </a:r>
            <a:r>
              <a:rPr lang="en-US" sz="900" dirty="0" err="1">
                <a:latin typeface="Nokia Pure Text Light" panose="020B0403020202020204" pitchFamily="34" charset="0"/>
                <a:cs typeface="Arial" panose="020B0604020202020204" pitchFamily="34" charset="0"/>
              </a:rPr>
              <a:t>Useity</a:t>
            </a:r>
            <a:r>
              <a:rPr lang="en-US" sz="900" dirty="0">
                <a:latin typeface="Nokia Pure Text Light" panose="020B0403020202020204" pitchFamily="34" charset="0"/>
                <a:cs typeface="Arial" panose="020B0604020202020204" pitchFamily="34" charset="0"/>
              </a:rPr>
              <a:t> obligations of the applicable agreement(s). </a:t>
            </a:r>
          </a:p>
          <a:p>
            <a:pPr marL="0" indent="0">
              <a:spcAft>
                <a:spcPct val="0"/>
              </a:spcAft>
              <a:buNone/>
              <a:defRPr/>
            </a:pPr>
            <a:endParaRPr lang="en-US" sz="900" dirty="0">
              <a:latin typeface="Nokia Pure Text Light" panose="020B0403020202020204" pitchFamily="34" charset="0"/>
              <a:cs typeface="Arial" panose="020B0604020202020204" pitchFamily="34" charset="0"/>
            </a:endParaRPr>
          </a:p>
          <a:p>
            <a:pPr marL="0" indent="0">
              <a:spcAft>
                <a:spcPct val="0"/>
              </a:spcAft>
              <a:buNone/>
              <a:defRPr/>
            </a:pPr>
            <a:r>
              <a:rPr lang="en-US" sz="900" dirty="0">
                <a:latin typeface="Nokia Pure Text Light" panose="020B0403020202020204" pitchFamily="34" charset="0"/>
                <a:cs typeface="Arial" panose="020B0604020202020204" pitchFamily="34" charset="0"/>
              </a:rPr>
              <a:t>This document is intended for use of Nokia’s customers and collaborators only for the purpose for which this document is submitted by Nokia. No part of this document may be reproduced or made available to the public or to any third party in any form or means without the prior written permission of Nokia. This document is to be used by properly trained professional personnel. Any use of the contents in this document is limited strictly to the use(s) specifically created in the applicable agreement(s) under which the document is submitted. The user of this document may voluntarily provide suggestions, comments or other feedback to Nokia in respect of the contents of this document ("Feedback"). </a:t>
            </a:r>
            <a:br>
              <a:rPr lang="en-US" sz="900" dirty="0">
                <a:latin typeface="Nokia Pure Text Light" panose="020B0403020202020204" pitchFamily="34" charset="0"/>
                <a:cs typeface="Arial" panose="020B0604020202020204" pitchFamily="34" charset="0"/>
              </a:rPr>
            </a:br>
            <a:r>
              <a:rPr lang="en-US" sz="900" dirty="0">
                <a:latin typeface="Nokia Pure Text Light" panose="020B0403020202020204" pitchFamily="34" charset="0"/>
                <a:cs typeface="Arial" panose="020B0604020202020204" pitchFamily="34" charset="0"/>
              </a:rPr>
              <a:t>Such Feedback may be used in Nokia products and related specifications or other documentation. Accordingly, if the user of this document gives Nokia Feedback on the contents of this document, Nokia may freely use, disclose, reproduce, license, distribute and otherwise commercialize the feedback in any Nokia product, technology, service, specification or other documentation. </a:t>
            </a:r>
          </a:p>
          <a:p>
            <a:pPr marL="0" indent="0">
              <a:spcAft>
                <a:spcPct val="0"/>
              </a:spcAft>
              <a:buNone/>
              <a:defRPr/>
            </a:pPr>
            <a:endParaRPr lang="en-US" sz="900" dirty="0">
              <a:latin typeface="Nokia Pure Text Light" panose="020B0403020202020204" pitchFamily="34" charset="0"/>
              <a:cs typeface="Arial" panose="020B0604020202020204" pitchFamily="34" charset="0"/>
            </a:endParaRPr>
          </a:p>
          <a:p>
            <a:pPr marL="0" indent="0">
              <a:spcAft>
                <a:spcPct val="0"/>
              </a:spcAft>
              <a:buNone/>
              <a:defRPr/>
            </a:pPr>
            <a:r>
              <a:rPr lang="en-US" sz="900" dirty="0">
                <a:latin typeface="Nokia Pure Text Light" panose="020B0403020202020204" pitchFamily="34" charset="0"/>
                <a:cs typeface="Arial" panose="020B0604020202020204" pitchFamily="34" charset="0"/>
              </a:rPr>
              <a:t>Nokia operates a policy of ongoing development. Nokia reserves the right to make changes and improvements to any of the products and/or services described in this document or withdraw this document at any time without prior notice. </a:t>
            </a:r>
          </a:p>
          <a:p>
            <a:pPr marL="0" indent="0">
              <a:spcAft>
                <a:spcPct val="0"/>
              </a:spcAft>
              <a:buNone/>
              <a:defRPr/>
            </a:pPr>
            <a:endParaRPr lang="en-US" sz="900" dirty="0">
              <a:latin typeface="Nokia Pure Text Light" panose="020B0403020202020204" pitchFamily="34" charset="0"/>
              <a:cs typeface="Arial" panose="020B0604020202020204" pitchFamily="34" charset="0"/>
            </a:endParaRPr>
          </a:p>
          <a:p>
            <a:pPr marL="0" indent="0">
              <a:spcAft>
                <a:spcPct val="0"/>
              </a:spcAft>
              <a:buNone/>
              <a:defRPr/>
            </a:pPr>
            <a:r>
              <a:rPr lang="en-US" sz="900" dirty="0">
                <a:latin typeface="Nokia Pure Text Light" panose="020B0403020202020204" pitchFamily="34" charset="0"/>
                <a:cs typeface="Arial" panose="020B0604020202020204" pitchFamily="34" charset="0"/>
              </a:rPr>
              <a:t>The contents of this document are provided "as is". Except as required by applicable law, no warranties of any kind, either express or implied, including, but not limited to, the implied warranties of merchantability and fitness for a particular purpose, are made in relation to the accuracy, reliability or contents of this document. NOKIA SHALL NOT BE RESPONSIBLE IN ANY EVENT FOR ERRORS IN THIS DOCUMENT or for any loss of data or income or any special, incidental, consequential, indirect or direct damages howsoever caused, that might arise from the use of this document or any contents of this document. </a:t>
            </a:r>
          </a:p>
          <a:p>
            <a:pPr marL="0" indent="0">
              <a:spcAft>
                <a:spcPct val="0"/>
              </a:spcAft>
              <a:buNone/>
              <a:defRPr/>
            </a:pPr>
            <a:endParaRPr lang="en-US" sz="900" dirty="0">
              <a:latin typeface="Nokia Pure Text Light" panose="020B0403020202020204" pitchFamily="34" charset="0"/>
              <a:cs typeface="Arial" panose="020B0604020202020204" pitchFamily="34" charset="0"/>
            </a:endParaRPr>
          </a:p>
          <a:p>
            <a:pPr marL="0" indent="0">
              <a:spcAft>
                <a:spcPct val="0"/>
              </a:spcAft>
              <a:buNone/>
              <a:defRPr/>
            </a:pPr>
            <a:r>
              <a:rPr lang="en-US" sz="900" dirty="0">
                <a:latin typeface="Nokia Pure Text Light" panose="020B0403020202020204" pitchFamily="34" charset="0"/>
                <a:cs typeface="Arial" panose="020B0604020202020204" pitchFamily="34" charset="0"/>
              </a:rPr>
              <a:t>This document and the product(s) it describes</a:t>
            </a:r>
            <a:br>
              <a:rPr lang="en-US" sz="900" dirty="0">
                <a:latin typeface="Nokia Pure Text Light" panose="020B0403020202020204" pitchFamily="34" charset="0"/>
                <a:cs typeface="Arial" panose="020B0604020202020204" pitchFamily="34" charset="0"/>
              </a:rPr>
            </a:br>
            <a:r>
              <a:rPr lang="en-US" sz="900" dirty="0">
                <a:latin typeface="Nokia Pure Text Light" panose="020B0403020202020204" pitchFamily="34" charset="0"/>
                <a:cs typeface="Arial" panose="020B0604020202020204" pitchFamily="34" charset="0"/>
              </a:rPr>
              <a:t>are protected by copyright according to the</a:t>
            </a:r>
            <a:br>
              <a:rPr lang="en-US" sz="900" dirty="0">
                <a:latin typeface="Nokia Pure Text Light" panose="020B0403020202020204" pitchFamily="34" charset="0"/>
                <a:cs typeface="Arial" panose="020B0604020202020204" pitchFamily="34" charset="0"/>
              </a:rPr>
            </a:br>
            <a:r>
              <a:rPr lang="en-US" sz="900" dirty="0">
                <a:latin typeface="Nokia Pure Text Light" panose="020B0403020202020204" pitchFamily="34" charset="0"/>
                <a:cs typeface="Arial" panose="020B0604020202020204" pitchFamily="34" charset="0"/>
              </a:rPr>
              <a:t>applicable laws. </a:t>
            </a:r>
          </a:p>
          <a:p>
            <a:pPr marL="0" indent="0">
              <a:spcAft>
                <a:spcPct val="0"/>
              </a:spcAft>
              <a:buNone/>
              <a:defRPr/>
            </a:pPr>
            <a:endParaRPr lang="en-US" sz="900" dirty="0">
              <a:latin typeface="Nokia Pure Text Light" panose="020B0403020202020204" pitchFamily="34" charset="0"/>
              <a:cs typeface="Arial" panose="020B0604020202020204" pitchFamily="34" charset="0"/>
            </a:endParaRPr>
          </a:p>
          <a:p>
            <a:pPr marL="0" indent="0">
              <a:spcAft>
                <a:spcPct val="0"/>
              </a:spcAft>
              <a:buNone/>
              <a:defRPr/>
            </a:pPr>
            <a:r>
              <a:rPr lang="en-US" sz="900" dirty="0">
                <a:latin typeface="Nokia Pure Text Light" panose="020B0403020202020204" pitchFamily="34" charset="0"/>
                <a:cs typeface="Arial" panose="020B0604020202020204" pitchFamily="34" charset="0"/>
              </a:rPr>
              <a:t>Nokia is a registered trademark of Nokia Corporation. Other product and company names mentioned herein may be trademarks or trade names of their respective owners.</a:t>
            </a:r>
            <a:endParaRPr lang="en-US" sz="900" dirty="0">
              <a:latin typeface="Nokia Pure Text Light" panose="020B0403020202020204" pitchFamily="34" charset="0"/>
            </a:endParaRPr>
          </a:p>
        </p:txBody>
      </p:sp>
      <p:cxnSp>
        <p:nvCxnSpPr>
          <p:cNvPr id="6" name="Straight Connector 5"/>
          <p:cNvCxnSpPr/>
          <p:nvPr/>
        </p:nvCxnSpPr>
        <p:spPr>
          <a:xfrm>
            <a:off x="417600" y="1470025"/>
            <a:ext cx="83182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341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ingle Corner Rectangle 23">
            <a:extLst>
              <a:ext uri="{FF2B5EF4-FFF2-40B4-BE49-F238E27FC236}">
                <a16:creationId xmlns:a16="http://schemas.microsoft.com/office/drawing/2014/main" id="{E8DBDB9E-4FCA-4B86-A0EF-6673960C5A03}"/>
              </a:ext>
            </a:extLst>
          </p:cNvPr>
          <p:cNvSpPr/>
          <p:nvPr/>
        </p:nvSpPr>
        <p:spPr>
          <a:xfrm>
            <a:off x="4688742" y="3098833"/>
            <a:ext cx="4039810" cy="1452184"/>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endParaRPr lang="en-US" dirty="0">
              <a:solidFill>
                <a:srgbClr val="001135"/>
              </a:solidFill>
            </a:endParaRPr>
          </a:p>
        </p:txBody>
      </p:sp>
      <p:sp>
        <p:nvSpPr>
          <p:cNvPr id="3" name="Title 7">
            <a:extLst>
              <a:ext uri="{FF2B5EF4-FFF2-40B4-BE49-F238E27FC236}">
                <a16:creationId xmlns:a16="http://schemas.microsoft.com/office/drawing/2014/main" id="{9339F64C-4543-446C-8B31-BD96F40000D6}"/>
              </a:ext>
            </a:extLst>
          </p:cNvPr>
          <p:cNvSpPr txBox="1">
            <a:spLocks/>
          </p:cNvSpPr>
          <p:nvPr/>
        </p:nvSpPr>
        <p:spPr>
          <a:xfrm>
            <a:off x="417600" y="279249"/>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Flexi Multiradio 10 Base Station – Product highlights</a:t>
            </a:r>
            <a:endParaRPr lang="en-US" dirty="0">
              <a:ea typeface="ヒラギノ角ゴ Pro W3"/>
              <a:cs typeface="Arial" charset="0"/>
            </a:endParaRPr>
          </a:p>
        </p:txBody>
      </p:sp>
      <p:sp>
        <p:nvSpPr>
          <p:cNvPr id="4" name="Round Single Corner Rectangle 26">
            <a:extLst>
              <a:ext uri="{FF2B5EF4-FFF2-40B4-BE49-F238E27FC236}">
                <a16:creationId xmlns:a16="http://schemas.microsoft.com/office/drawing/2014/main" id="{74A7A837-0FC6-4FED-8462-B260E4D13B3B}"/>
              </a:ext>
            </a:extLst>
          </p:cNvPr>
          <p:cNvSpPr/>
          <p:nvPr/>
        </p:nvSpPr>
        <p:spPr>
          <a:xfrm>
            <a:off x="411063" y="1100925"/>
            <a:ext cx="4036767" cy="1872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dirty="0">
                <a:solidFill>
                  <a:srgbClr val="FFFFFF"/>
                </a:solidFill>
              </a:rPr>
              <a:t>Software-defined base station</a:t>
            </a:r>
          </a:p>
        </p:txBody>
      </p:sp>
      <p:cxnSp>
        <p:nvCxnSpPr>
          <p:cNvPr id="5" name="Straight Connector 4">
            <a:extLst>
              <a:ext uri="{FF2B5EF4-FFF2-40B4-BE49-F238E27FC236}">
                <a16:creationId xmlns:a16="http://schemas.microsoft.com/office/drawing/2014/main" id="{1825825E-F061-4E8D-9943-15412F2111CE}"/>
              </a:ext>
            </a:extLst>
          </p:cNvPr>
          <p:cNvCxnSpPr/>
          <p:nvPr/>
        </p:nvCxnSpPr>
        <p:spPr>
          <a:xfrm>
            <a:off x="1041463" y="2134073"/>
            <a:ext cx="0" cy="218473"/>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C4BCB29-10B9-4C54-AFB1-9118CEE5022E}"/>
              </a:ext>
            </a:extLst>
          </p:cNvPr>
          <p:cNvCxnSpPr/>
          <p:nvPr/>
        </p:nvCxnSpPr>
        <p:spPr>
          <a:xfrm>
            <a:off x="2233386" y="2117864"/>
            <a:ext cx="0" cy="218473"/>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BD1B4B5-5B96-4C52-A8C0-1C13E4BA0A8F}"/>
              </a:ext>
            </a:extLst>
          </p:cNvPr>
          <p:cNvCxnSpPr/>
          <p:nvPr/>
        </p:nvCxnSpPr>
        <p:spPr>
          <a:xfrm>
            <a:off x="3624852" y="2136331"/>
            <a:ext cx="0" cy="218473"/>
          </a:xfrm>
          <a:prstGeom prst="line">
            <a:avLst/>
          </a:prstGeom>
          <a:ln w="57150" cmpd="sng">
            <a:solidFill>
              <a:srgbClr val="BEC8D2"/>
            </a:solidFill>
          </a:ln>
          <a:effectLst/>
        </p:spPr>
        <p:style>
          <a:lnRef idx="2">
            <a:schemeClr val="accent1"/>
          </a:lnRef>
          <a:fillRef idx="0">
            <a:schemeClr val="accent1"/>
          </a:fillRef>
          <a:effectRef idx="1">
            <a:schemeClr val="accent1"/>
          </a:effectRef>
          <a:fontRef idx="minor">
            <a:schemeClr val="tx1"/>
          </a:fontRef>
        </p:style>
      </p:cxnSp>
      <p:sp>
        <p:nvSpPr>
          <p:cNvPr id="8" name="Isosceles Triangle 7">
            <a:extLst>
              <a:ext uri="{FF2B5EF4-FFF2-40B4-BE49-F238E27FC236}">
                <a16:creationId xmlns:a16="http://schemas.microsoft.com/office/drawing/2014/main" id="{AAA67D03-0DE6-45E3-B2E0-E48E021937A4}"/>
              </a:ext>
            </a:extLst>
          </p:cNvPr>
          <p:cNvSpPr/>
          <p:nvPr/>
        </p:nvSpPr>
        <p:spPr>
          <a:xfrm rot="16200000" flipV="1">
            <a:off x="3619791" y="1900280"/>
            <a:ext cx="231598" cy="75912"/>
          </a:xfrm>
          <a:prstGeom prst="triangle">
            <a:avLst/>
          </a:prstGeom>
          <a:solidFill>
            <a:schemeClr val="accent6"/>
          </a:solidFill>
          <a:ln w="38100">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fi-FI">
              <a:solidFill>
                <a:srgbClr val="68717A"/>
              </a:solidFill>
            </a:endParaRPr>
          </a:p>
        </p:txBody>
      </p:sp>
      <p:sp>
        <p:nvSpPr>
          <p:cNvPr id="9" name="Isosceles Triangle 8">
            <a:extLst>
              <a:ext uri="{FF2B5EF4-FFF2-40B4-BE49-F238E27FC236}">
                <a16:creationId xmlns:a16="http://schemas.microsoft.com/office/drawing/2014/main" id="{A36124D5-9D00-4C89-B22C-C52C1A24769C}"/>
              </a:ext>
            </a:extLst>
          </p:cNvPr>
          <p:cNvSpPr/>
          <p:nvPr/>
        </p:nvSpPr>
        <p:spPr>
          <a:xfrm rot="5400000" flipV="1">
            <a:off x="2279175" y="1900279"/>
            <a:ext cx="231598" cy="75912"/>
          </a:xfrm>
          <a:prstGeom prst="triangle">
            <a:avLst/>
          </a:prstGeom>
          <a:solidFill>
            <a:schemeClr val="accent6"/>
          </a:solidFill>
          <a:ln w="38100">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fi-FI">
              <a:solidFill>
                <a:srgbClr val="68717A"/>
              </a:solidFill>
            </a:endParaRPr>
          </a:p>
        </p:txBody>
      </p:sp>
      <p:sp>
        <p:nvSpPr>
          <p:cNvPr id="10" name="Rectangle 9">
            <a:extLst>
              <a:ext uri="{FF2B5EF4-FFF2-40B4-BE49-F238E27FC236}">
                <a16:creationId xmlns:a16="http://schemas.microsoft.com/office/drawing/2014/main" id="{81699F49-D2AB-4DAF-AC85-1AE68D3CFCE4}"/>
              </a:ext>
            </a:extLst>
          </p:cNvPr>
          <p:cNvSpPr/>
          <p:nvPr/>
        </p:nvSpPr>
        <p:spPr>
          <a:xfrm>
            <a:off x="504208" y="1812705"/>
            <a:ext cx="3857441" cy="370104"/>
          </a:xfrm>
          <a:prstGeom prst="rect">
            <a:avLst/>
          </a:prstGeom>
          <a:solidFill>
            <a:srgbClr val="EDF2F5"/>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200" dirty="0">
                <a:solidFill>
                  <a:srgbClr val="000000"/>
                </a:solidFill>
                <a:cs typeface="Arial"/>
              </a:rPr>
              <a:t>One, two or three radios concurrently</a:t>
            </a:r>
          </a:p>
        </p:txBody>
      </p:sp>
      <p:sp>
        <p:nvSpPr>
          <p:cNvPr id="11" name="Round Single Corner Rectangle 141">
            <a:extLst>
              <a:ext uri="{FF2B5EF4-FFF2-40B4-BE49-F238E27FC236}">
                <a16:creationId xmlns:a16="http://schemas.microsoft.com/office/drawing/2014/main" id="{9693D756-7FBF-48EE-9F25-DF4E0CBC2D0F}"/>
              </a:ext>
            </a:extLst>
          </p:cNvPr>
          <p:cNvSpPr/>
          <p:nvPr/>
        </p:nvSpPr>
        <p:spPr>
          <a:xfrm>
            <a:off x="2851286" y="2334084"/>
            <a:ext cx="1510364" cy="370104"/>
          </a:xfrm>
          <a:prstGeom prst="rect">
            <a:avLst/>
          </a:prstGeom>
          <a:solidFill>
            <a:srgbClr val="EDF2F5"/>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000" dirty="0">
                <a:solidFill>
                  <a:srgbClr val="000000"/>
                </a:solidFill>
                <a:cs typeface="Arial"/>
              </a:rPr>
              <a:t>LTE SW</a:t>
            </a:r>
          </a:p>
          <a:p>
            <a:r>
              <a:rPr lang="en-US" sz="800" dirty="0">
                <a:solidFill>
                  <a:srgbClr val="000000"/>
                </a:solidFill>
                <a:cs typeface="Arial"/>
              </a:rPr>
              <a:t>Up to 18x20MHz@2x2MIMO</a:t>
            </a:r>
          </a:p>
        </p:txBody>
      </p:sp>
      <p:sp>
        <p:nvSpPr>
          <p:cNvPr id="12" name="Round Single Corner Rectangle 142">
            <a:extLst>
              <a:ext uri="{FF2B5EF4-FFF2-40B4-BE49-F238E27FC236}">
                <a16:creationId xmlns:a16="http://schemas.microsoft.com/office/drawing/2014/main" id="{EAD9F533-DEC2-431B-8883-127B36771ED4}"/>
              </a:ext>
            </a:extLst>
          </p:cNvPr>
          <p:cNvSpPr/>
          <p:nvPr/>
        </p:nvSpPr>
        <p:spPr>
          <a:xfrm>
            <a:off x="504208" y="2334084"/>
            <a:ext cx="1074511" cy="3701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000" dirty="0">
                <a:solidFill>
                  <a:srgbClr val="000000"/>
                </a:solidFill>
                <a:cs typeface="Arial"/>
              </a:rPr>
              <a:t>GSM SW</a:t>
            </a:r>
          </a:p>
          <a:p>
            <a:r>
              <a:rPr lang="en-US" sz="800" dirty="0">
                <a:solidFill>
                  <a:srgbClr val="000000"/>
                </a:solidFill>
                <a:cs typeface="Arial"/>
              </a:rPr>
              <a:t>Up to 36 TRX</a:t>
            </a:r>
          </a:p>
        </p:txBody>
      </p:sp>
      <p:sp>
        <p:nvSpPr>
          <p:cNvPr id="13" name="Round Single Corner Rectangle 143">
            <a:extLst>
              <a:ext uri="{FF2B5EF4-FFF2-40B4-BE49-F238E27FC236}">
                <a16:creationId xmlns:a16="http://schemas.microsoft.com/office/drawing/2014/main" id="{2BF69728-B0B6-4B0D-88DA-561BA6FA0BAE}"/>
              </a:ext>
            </a:extLst>
          </p:cNvPr>
          <p:cNvSpPr/>
          <p:nvPr/>
        </p:nvSpPr>
        <p:spPr>
          <a:xfrm>
            <a:off x="1696131" y="2334084"/>
            <a:ext cx="1074511" cy="3701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000" dirty="0">
                <a:solidFill>
                  <a:srgbClr val="000000"/>
                </a:solidFill>
                <a:cs typeface="Arial"/>
              </a:rPr>
              <a:t>WCDMA SW</a:t>
            </a:r>
          </a:p>
          <a:p>
            <a:r>
              <a:rPr lang="en-US" sz="800" dirty="0">
                <a:solidFill>
                  <a:srgbClr val="000000"/>
                </a:solidFill>
                <a:cs typeface="Arial"/>
              </a:rPr>
              <a:t>Up to 24x5 MHz</a:t>
            </a:r>
          </a:p>
        </p:txBody>
      </p:sp>
      <p:sp>
        <p:nvSpPr>
          <p:cNvPr id="14" name="Round Single Corner Rectangle 17">
            <a:extLst>
              <a:ext uri="{FF2B5EF4-FFF2-40B4-BE49-F238E27FC236}">
                <a16:creationId xmlns:a16="http://schemas.microsoft.com/office/drawing/2014/main" id="{28D4785B-EC59-404C-85C3-C77D2F678C0F}"/>
              </a:ext>
            </a:extLst>
          </p:cNvPr>
          <p:cNvSpPr/>
          <p:nvPr/>
        </p:nvSpPr>
        <p:spPr>
          <a:xfrm>
            <a:off x="407989" y="3098833"/>
            <a:ext cx="4039810" cy="14492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dirty="0">
                <a:solidFill>
                  <a:srgbClr val="001135"/>
                </a:solidFill>
              </a:rPr>
              <a:t>Easy baseband capacity expansion</a:t>
            </a:r>
          </a:p>
        </p:txBody>
      </p:sp>
      <p:cxnSp>
        <p:nvCxnSpPr>
          <p:cNvPr id="15" name="Straight Connector 14">
            <a:extLst>
              <a:ext uri="{FF2B5EF4-FFF2-40B4-BE49-F238E27FC236}">
                <a16:creationId xmlns:a16="http://schemas.microsoft.com/office/drawing/2014/main" id="{86E9BBE0-148A-47D7-9B8D-30B862366E19}"/>
              </a:ext>
            </a:extLst>
          </p:cNvPr>
          <p:cNvCxnSpPr/>
          <p:nvPr/>
        </p:nvCxnSpPr>
        <p:spPr>
          <a:xfrm>
            <a:off x="929033" y="3971794"/>
            <a:ext cx="0" cy="197522"/>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A9589CD-86C0-4DA0-9633-4677F65785F2}"/>
              </a:ext>
            </a:extLst>
          </p:cNvPr>
          <p:cNvCxnSpPr/>
          <p:nvPr/>
        </p:nvCxnSpPr>
        <p:spPr>
          <a:xfrm>
            <a:off x="1868740" y="3971794"/>
            <a:ext cx="0" cy="197522"/>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67D6F7C-89FF-4F00-877D-FF78C3CB330B}"/>
              </a:ext>
            </a:extLst>
          </p:cNvPr>
          <p:cNvCxnSpPr/>
          <p:nvPr/>
        </p:nvCxnSpPr>
        <p:spPr>
          <a:xfrm>
            <a:off x="2901257" y="3961678"/>
            <a:ext cx="0" cy="197522"/>
          </a:xfrm>
          <a:prstGeom prst="line">
            <a:avLst/>
          </a:prstGeom>
          <a:ln w="57150" cmpd="sng">
            <a:solidFill>
              <a:srgbClr val="BEC8D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D5CC774-6DD6-4DCB-9378-515277B2C8D8}"/>
              </a:ext>
            </a:extLst>
          </p:cNvPr>
          <p:cNvCxnSpPr/>
          <p:nvPr/>
        </p:nvCxnSpPr>
        <p:spPr>
          <a:xfrm>
            <a:off x="3840964" y="3961678"/>
            <a:ext cx="0" cy="197522"/>
          </a:xfrm>
          <a:prstGeom prst="line">
            <a:avLst/>
          </a:prstGeom>
          <a:ln w="57150" cmpd="sng">
            <a:solidFill>
              <a:srgbClr val="BEC8D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32C6995-F72A-4F86-9E02-FEBA94250AA7}"/>
              </a:ext>
            </a:extLst>
          </p:cNvPr>
          <p:cNvCxnSpPr/>
          <p:nvPr/>
        </p:nvCxnSpPr>
        <p:spPr>
          <a:xfrm>
            <a:off x="2376736" y="3862752"/>
            <a:ext cx="96080" cy="0"/>
          </a:xfrm>
          <a:prstGeom prst="line">
            <a:avLst/>
          </a:prstGeom>
          <a:ln w="57150" cmpd="sng">
            <a:solidFill>
              <a:srgbClr val="BEC8D2"/>
            </a:solidFill>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2DC3D850-BB4C-4AA7-B421-086A71188E58}"/>
              </a:ext>
            </a:extLst>
          </p:cNvPr>
          <p:cNvSpPr/>
          <p:nvPr/>
        </p:nvSpPr>
        <p:spPr>
          <a:xfrm>
            <a:off x="496819" y="3695446"/>
            <a:ext cx="1879918" cy="334612"/>
          </a:xfrm>
          <a:prstGeom prst="rect">
            <a:avLst/>
          </a:prstGeom>
          <a:solidFill>
            <a:srgbClr val="EDF2F5"/>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200" dirty="0">
                <a:solidFill>
                  <a:srgbClr val="000000"/>
                </a:solidFill>
                <a:cs typeface="Arial"/>
              </a:rPr>
              <a:t>Core Module</a:t>
            </a:r>
          </a:p>
        </p:txBody>
      </p:sp>
      <p:sp>
        <p:nvSpPr>
          <p:cNvPr id="21" name="Rectangle 20">
            <a:extLst>
              <a:ext uri="{FF2B5EF4-FFF2-40B4-BE49-F238E27FC236}">
                <a16:creationId xmlns:a16="http://schemas.microsoft.com/office/drawing/2014/main" id="{8D6401D0-59C5-4E59-AB85-521371CC2527}"/>
              </a:ext>
            </a:extLst>
          </p:cNvPr>
          <p:cNvSpPr/>
          <p:nvPr/>
        </p:nvSpPr>
        <p:spPr>
          <a:xfrm>
            <a:off x="2472817" y="3695446"/>
            <a:ext cx="1867737" cy="334612"/>
          </a:xfrm>
          <a:prstGeom prst="rect">
            <a:avLst/>
          </a:prstGeom>
          <a:solidFill>
            <a:srgbClr val="EDF2F5"/>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200" dirty="0">
                <a:solidFill>
                  <a:srgbClr val="000000"/>
                </a:solidFill>
                <a:cs typeface="Arial"/>
              </a:rPr>
              <a:t>Core Module</a:t>
            </a:r>
          </a:p>
        </p:txBody>
      </p:sp>
      <p:sp>
        <p:nvSpPr>
          <p:cNvPr id="22" name="Rectangle 21">
            <a:extLst>
              <a:ext uri="{FF2B5EF4-FFF2-40B4-BE49-F238E27FC236}">
                <a16:creationId xmlns:a16="http://schemas.microsoft.com/office/drawing/2014/main" id="{4C1B7BC8-C760-490B-90A9-911515C4DFDE}"/>
              </a:ext>
            </a:extLst>
          </p:cNvPr>
          <p:cNvSpPr/>
          <p:nvPr/>
        </p:nvSpPr>
        <p:spPr>
          <a:xfrm>
            <a:off x="497155" y="4115106"/>
            <a:ext cx="890652" cy="3346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200" dirty="0">
                <a:solidFill>
                  <a:srgbClr val="000000"/>
                </a:solidFill>
                <a:cs typeface="Arial"/>
              </a:rPr>
              <a:t>Extension</a:t>
            </a:r>
          </a:p>
        </p:txBody>
      </p:sp>
      <p:sp>
        <p:nvSpPr>
          <p:cNvPr id="23" name="Rectangle 22">
            <a:extLst>
              <a:ext uri="{FF2B5EF4-FFF2-40B4-BE49-F238E27FC236}">
                <a16:creationId xmlns:a16="http://schemas.microsoft.com/office/drawing/2014/main" id="{BDDE85FB-5D3B-4CF7-8BA9-EA7ECBA6A94F}"/>
              </a:ext>
            </a:extLst>
          </p:cNvPr>
          <p:cNvSpPr/>
          <p:nvPr/>
        </p:nvSpPr>
        <p:spPr>
          <a:xfrm>
            <a:off x="1486084" y="4115106"/>
            <a:ext cx="890652" cy="3346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200" dirty="0">
                <a:solidFill>
                  <a:srgbClr val="000000"/>
                </a:solidFill>
                <a:cs typeface="Arial"/>
              </a:rPr>
              <a:t>Extension</a:t>
            </a:r>
          </a:p>
        </p:txBody>
      </p:sp>
      <p:sp>
        <p:nvSpPr>
          <p:cNvPr id="24" name="Rectangle 23">
            <a:extLst>
              <a:ext uri="{FF2B5EF4-FFF2-40B4-BE49-F238E27FC236}">
                <a16:creationId xmlns:a16="http://schemas.microsoft.com/office/drawing/2014/main" id="{BDB052B5-734A-4BA2-A9D3-8B38765F2F93}"/>
              </a:ext>
            </a:extLst>
          </p:cNvPr>
          <p:cNvSpPr/>
          <p:nvPr/>
        </p:nvSpPr>
        <p:spPr>
          <a:xfrm>
            <a:off x="2475014" y="4115106"/>
            <a:ext cx="890652" cy="3346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200" dirty="0">
                <a:solidFill>
                  <a:srgbClr val="000000"/>
                </a:solidFill>
                <a:cs typeface="Arial"/>
              </a:rPr>
              <a:t>Extension</a:t>
            </a:r>
          </a:p>
        </p:txBody>
      </p:sp>
      <p:sp>
        <p:nvSpPr>
          <p:cNvPr id="25" name="Rectangle 24">
            <a:extLst>
              <a:ext uri="{FF2B5EF4-FFF2-40B4-BE49-F238E27FC236}">
                <a16:creationId xmlns:a16="http://schemas.microsoft.com/office/drawing/2014/main" id="{13820DC3-24FD-42CD-8101-1AEC24A73043}"/>
              </a:ext>
            </a:extLst>
          </p:cNvPr>
          <p:cNvSpPr/>
          <p:nvPr/>
        </p:nvSpPr>
        <p:spPr>
          <a:xfrm>
            <a:off x="3463944" y="4115106"/>
            <a:ext cx="890652" cy="3346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200" dirty="0">
                <a:solidFill>
                  <a:srgbClr val="000000"/>
                </a:solidFill>
                <a:cs typeface="Arial"/>
              </a:rPr>
              <a:t>Extension</a:t>
            </a:r>
          </a:p>
        </p:txBody>
      </p:sp>
      <p:sp>
        <p:nvSpPr>
          <p:cNvPr id="26" name="Round Single Corner Rectangle 23">
            <a:extLst>
              <a:ext uri="{FF2B5EF4-FFF2-40B4-BE49-F238E27FC236}">
                <a16:creationId xmlns:a16="http://schemas.microsoft.com/office/drawing/2014/main" id="{B8628080-712C-434F-A10E-11D4FF73DC90}"/>
              </a:ext>
            </a:extLst>
          </p:cNvPr>
          <p:cNvSpPr/>
          <p:nvPr/>
        </p:nvSpPr>
        <p:spPr>
          <a:xfrm>
            <a:off x="4692636" y="1100925"/>
            <a:ext cx="4039810" cy="1872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dirty="0">
                <a:solidFill>
                  <a:srgbClr val="001135"/>
                </a:solidFill>
              </a:rPr>
              <a:t>3-sector RF module</a:t>
            </a:r>
          </a:p>
        </p:txBody>
      </p:sp>
      <p:sp>
        <p:nvSpPr>
          <p:cNvPr id="27" name="TextBox 26">
            <a:extLst>
              <a:ext uri="{FF2B5EF4-FFF2-40B4-BE49-F238E27FC236}">
                <a16:creationId xmlns:a16="http://schemas.microsoft.com/office/drawing/2014/main" id="{7D209B18-65C1-451C-923E-913AF21C77A2}"/>
              </a:ext>
            </a:extLst>
          </p:cNvPr>
          <p:cNvSpPr txBox="1"/>
          <p:nvPr/>
        </p:nvSpPr>
        <p:spPr>
          <a:xfrm>
            <a:off x="4856460" y="2334608"/>
            <a:ext cx="306122" cy="338548"/>
          </a:xfrm>
          <a:prstGeom prst="rect">
            <a:avLst/>
          </a:prstGeom>
          <a:solidFill>
            <a:schemeClr val="accent1"/>
          </a:solidFill>
        </p:spPr>
        <p:txBody>
          <a:bodyPr wrap="none" lIns="91434" tIns="45717" rIns="91434" bIns="45717" rtlCol="0">
            <a:spAutoFit/>
          </a:bodyPr>
          <a:lstStyle/>
          <a:p>
            <a:r>
              <a:rPr lang="fi-FI" sz="1600" dirty="0">
                <a:solidFill>
                  <a:srgbClr val="001135"/>
                </a:solidFill>
                <a:latin typeface="Nokia Pure Text Light"/>
              </a:rPr>
              <a:t>1</a:t>
            </a:r>
          </a:p>
        </p:txBody>
      </p:sp>
      <p:sp>
        <p:nvSpPr>
          <p:cNvPr id="28" name="TextBox 27">
            <a:extLst>
              <a:ext uri="{FF2B5EF4-FFF2-40B4-BE49-F238E27FC236}">
                <a16:creationId xmlns:a16="http://schemas.microsoft.com/office/drawing/2014/main" id="{9397A058-9AEC-4D7D-9F7E-CA1159497CD6}"/>
              </a:ext>
            </a:extLst>
          </p:cNvPr>
          <p:cNvSpPr txBox="1"/>
          <p:nvPr/>
        </p:nvSpPr>
        <p:spPr>
          <a:xfrm>
            <a:off x="5512683" y="2334608"/>
            <a:ext cx="306122" cy="338548"/>
          </a:xfrm>
          <a:prstGeom prst="rect">
            <a:avLst/>
          </a:prstGeom>
          <a:solidFill>
            <a:schemeClr val="accent1"/>
          </a:solidFill>
        </p:spPr>
        <p:txBody>
          <a:bodyPr wrap="none" lIns="91434" tIns="45717" rIns="91434" bIns="45717" rtlCol="0">
            <a:spAutoFit/>
          </a:bodyPr>
          <a:lstStyle/>
          <a:p>
            <a:r>
              <a:rPr lang="fi-FI" sz="1600" dirty="0">
                <a:solidFill>
                  <a:srgbClr val="001135"/>
                </a:solidFill>
                <a:latin typeface="Nokia Pure Text Light"/>
              </a:rPr>
              <a:t>2</a:t>
            </a:r>
          </a:p>
        </p:txBody>
      </p:sp>
      <p:sp>
        <p:nvSpPr>
          <p:cNvPr id="29" name="TextBox 28">
            <a:extLst>
              <a:ext uri="{FF2B5EF4-FFF2-40B4-BE49-F238E27FC236}">
                <a16:creationId xmlns:a16="http://schemas.microsoft.com/office/drawing/2014/main" id="{46F6B7E5-93EC-41CC-BFF0-B84F80E7DBF7}"/>
              </a:ext>
            </a:extLst>
          </p:cNvPr>
          <p:cNvSpPr txBox="1"/>
          <p:nvPr/>
        </p:nvSpPr>
        <p:spPr>
          <a:xfrm>
            <a:off x="6163032" y="2342126"/>
            <a:ext cx="306122" cy="338548"/>
          </a:xfrm>
          <a:prstGeom prst="rect">
            <a:avLst/>
          </a:prstGeom>
          <a:solidFill>
            <a:schemeClr val="accent1"/>
          </a:solidFill>
        </p:spPr>
        <p:txBody>
          <a:bodyPr wrap="none" lIns="91434" tIns="45717" rIns="91434" bIns="45717" rtlCol="0">
            <a:spAutoFit/>
          </a:bodyPr>
          <a:lstStyle/>
          <a:p>
            <a:r>
              <a:rPr lang="fi-FI" sz="1600" dirty="0">
                <a:solidFill>
                  <a:srgbClr val="001135"/>
                </a:solidFill>
                <a:latin typeface="Nokia Pure Text Light"/>
              </a:rPr>
              <a:t>3</a:t>
            </a:r>
          </a:p>
        </p:txBody>
      </p:sp>
      <p:sp>
        <p:nvSpPr>
          <p:cNvPr id="30" name="Rectangle 29">
            <a:extLst>
              <a:ext uri="{FF2B5EF4-FFF2-40B4-BE49-F238E27FC236}">
                <a16:creationId xmlns:a16="http://schemas.microsoft.com/office/drawing/2014/main" id="{FBAD5D88-56ED-4519-9E19-49373345E9AB}"/>
              </a:ext>
            </a:extLst>
          </p:cNvPr>
          <p:cNvSpPr/>
          <p:nvPr/>
        </p:nvSpPr>
        <p:spPr>
          <a:xfrm>
            <a:off x="4779926" y="1808013"/>
            <a:ext cx="1852809" cy="3726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200" dirty="0">
                <a:solidFill>
                  <a:srgbClr val="000000"/>
                </a:solidFill>
                <a:cs typeface="Arial"/>
              </a:rPr>
              <a:t>3 pipe/ 3T6R</a:t>
            </a:r>
          </a:p>
        </p:txBody>
      </p:sp>
      <p:sp>
        <p:nvSpPr>
          <p:cNvPr id="31" name="Rectangle 30">
            <a:extLst>
              <a:ext uri="{FF2B5EF4-FFF2-40B4-BE49-F238E27FC236}">
                <a16:creationId xmlns:a16="http://schemas.microsoft.com/office/drawing/2014/main" id="{1908A038-7D13-49B2-B620-788535AD51EE}"/>
              </a:ext>
            </a:extLst>
          </p:cNvPr>
          <p:cNvSpPr/>
          <p:nvPr/>
        </p:nvSpPr>
        <p:spPr>
          <a:xfrm>
            <a:off x="6708647" y="1808013"/>
            <a:ext cx="1928719" cy="372649"/>
          </a:xfrm>
          <a:prstGeom prst="rect">
            <a:avLst/>
          </a:prstGeom>
          <a:solidFill>
            <a:srgbClr val="EDF2F5"/>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108000" bIns="46800" rtlCol="0" anchor="t" anchorCtr="0"/>
          <a:lstStyle/>
          <a:p>
            <a:r>
              <a:rPr lang="en-US" sz="1200" dirty="0">
                <a:solidFill>
                  <a:srgbClr val="000000"/>
                </a:solidFill>
                <a:cs typeface="Arial"/>
              </a:rPr>
              <a:t>6 pipe/ 6T6R</a:t>
            </a:r>
          </a:p>
        </p:txBody>
      </p:sp>
      <p:cxnSp>
        <p:nvCxnSpPr>
          <p:cNvPr id="32" name="Straight Connector 31">
            <a:extLst>
              <a:ext uri="{FF2B5EF4-FFF2-40B4-BE49-F238E27FC236}">
                <a16:creationId xmlns:a16="http://schemas.microsoft.com/office/drawing/2014/main" id="{22AFA499-C045-4930-86A1-11FA0ED405C9}"/>
              </a:ext>
            </a:extLst>
          </p:cNvPr>
          <p:cNvCxnSpPr/>
          <p:nvPr/>
        </p:nvCxnSpPr>
        <p:spPr>
          <a:xfrm>
            <a:off x="5003003" y="2151411"/>
            <a:ext cx="0" cy="197522"/>
          </a:xfrm>
          <a:prstGeom prst="line">
            <a:avLst/>
          </a:prstGeom>
          <a:ln w="57150" cap="sq" cmpd="sng">
            <a:solidFill>
              <a:srgbClr val="98A2AE"/>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EBDD849-1FB6-429F-A694-901710789C88}"/>
              </a:ext>
            </a:extLst>
          </p:cNvPr>
          <p:cNvCxnSpPr/>
          <p:nvPr/>
        </p:nvCxnSpPr>
        <p:spPr>
          <a:xfrm>
            <a:off x="5660373" y="2132361"/>
            <a:ext cx="0" cy="197522"/>
          </a:xfrm>
          <a:prstGeom prst="line">
            <a:avLst/>
          </a:prstGeom>
          <a:ln w="57150" cap="sq" cmpd="sng">
            <a:solidFill>
              <a:srgbClr val="98A2AE"/>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BAD1506-EB8A-45AE-8260-84096FB27C77}"/>
              </a:ext>
            </a:extLst>
          </p:cNvPr>
          <p:cNvCxnSpPr/>
          <p:nvPr/>
        </p:nvCxnSpPr>
        <p:spPr>
          <a:xfrm>
            <a:off x="6317743" y="2132361"/>
            <a:ext cx="0" cy="197522"/>
          </a:xfrm>
          <a:prstGeom prst="line">
            <a:avLst/>
          </a:prstGeom>
          <a:ln w="57150" cap="sq" cmpd="sng">
            <a:solidFill>
              <a:srgbClr val="98A2AE"/>
            </a:solidFill>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57452E53-C1CE-429A-A9E7-87BC91EE6CE8}"/>
              </a:ext>
            </a:extLst>
          </p:cNvPr>
          <p:cNvSpPr txBox="1"/>
          <p:nvPr/>
        </p:nvSpPr>
        <p:spPr>
          <a:xfrm>
            <a:off x="6889053" y="2334608"/>
            <a:ext cx="306122" cy="338548"/>
          </a:xfrm>
          <a:prstGeom prst="rect">
            <a:avLst/>
          </a:prstGeom>
          <a:solidFill>
            <a:srgbClr val="EDF2F5"/>
          </a:solidFill>
        </p:spPr>
        <p:txBody>
          <a:bodyPr wrap="none" lIns="91434" tIns="45717" rIns="91434" bIns="45717" rtlCol="0">
            <a:spAutoFit/>
          </a:bodyPr>
          <a:lstStyle/>
          <a:p>
            <a:r>
              <a:rPr lang="fi-FI" sz="1600" dirty="0">
                <a:solidFill>
                  <a:srgbClr val="001135"/>
                </a:solidFill>
                <a:latin typeface="Nokia Pure Text Light"/>
              </a:rPr>
              <a:t>1</a:t>
            </a:r>
          </a:p>
        </p:txBody>
      </p:sp>
      <p:sp>
        <p:nvSpPr>
          <p:cNvPr id="36" name="TextBox 35">
            <a:extLst>
              <a:ext uri="{FF2B5EF4-FFF2-40B4-BE49-F238E27FC236}">
                <a16:creationId xmlns:a16="http://schemas.microsoft.com/office/drawing/2014/main" id="{31539FF5-A399-48FF-8BA9-A9FBA5652F1C}"/>
              </a:ext>
            </a:extLst>
          </p:cNvPr>
          <p:cNvSpPr txBox="1"/>
          <p:nvPr/>
        </p:nvSpPr>
        <p:spPr>
          <a:xfrm>
            <a:off x="7545277" y="2334608"/>
            <a:ext cx="306122" cy="338548"/>
          </a:xfrm>
          <a:prstGeom prst="rect">
            <a:avLst/>
          </a:prstGeom>
          <a:solidFill>
            <a:srgbClr val="EDF2F5"/>
          </a:solidFill>
        </p:spPr>
        <p:txBody>
          <a:bodyPr wrap="none" lIns="91434" tIns="45717" rIns="91434" bIns="45717" rtlCol="0">
            <a:spAutoFit/>
          </a:bodyPr>
          <a:lstStyle/>
          <a:p>
            <a:r>
              <a:rPr lang="fi-FI" sz="1600" dirty="0">
                <a:solidFill>
                  <a:srgbClr val="001135"/>
                </a:solidFill>
                <a:latin typeface="Nokia Pure Text Light"/>
              </a:rPr>
              <a:t>2</a:t>
            </a:r>
          </a:p>
        </p:txBody>
      </p:sp>
      <p:sp>
        <p:nvSpPr>
          <p:cNvPr id="37" name="TextBox 36">
            <a:extLst>
              <a:ext uri="{FF2B5EF4-FFF2-40B4-BE49-F238E27FC236}">
                <a16:creationId xmlns:a16="http://schemas.microsoft.com/office/drawing/2014/main" id="{632EDB1B-5D84-4214-B694-09A3C61B3DE5}"/>
              </a:ext>
            </a:extLst>
          </p:cNvPr>
          <p:cNvSpPr txBox="1"/>
          <p:nvPr/>
        </p:nvSpPr>
        <p:spPr>
          <a:xfrm>
            <a:off x="8195625" y="2342126"/>
            <a:ext cx="306122" cy="338548"/>
          </a:xfrm>
          <a:prstGeom prst="rect">
            <a:avLst/>
          </a:prstGeom>
          <a:solidFill>
            <a:srgbClr val="EDF2F5"/>
          </a:solidFill>
        </p:spPr>
        <p:txBody>
          <a:bodyPr wrap="none" lIns="91434" tIns="45717" rIns="91434" bIns="45717" rtlCol="0">
            <a:spAutoFit/>
          </a:bodyPr>
          <a:lstStyle/>
          <a:p>
            <a:r>
              <a:rPr lang="fi-FI" sz="1600" dirty="0">
                <a:solidFill>
                  <a:srgbClr val="001135"/>
                </a:solidFill>
                <a:latin typeface="Nokia Pure Text Light"/>
              </a:rPr>
              <a:t>3</a:t>
            </a:r>
          </a:p>
        </p:txBody>
      </p:sp>
      <p:cxnSp>
        <p:nvCxnSpPr>
          <p:cNvPr id="38" name="Straight Connector 37">
            <a:extLst>
              <a:ext uri="{FF2B5EF4-FFF2-40B4-BE49-F238E27FC236}">
                <a16:creationId xmlns:a16="http://schemas.microsoft.com/office/drawing/2014/main" id="{110F00A0-182C-461F-9DAB-6C2A9A6949AE}"/>
              </a:ext>
            </a:extLst>
          </p:cNvPr>
          <p:cNvCxnSpPr/>
          <p:nvPr/>
        </p:nvCxnSpPr>
        <p:spPr>
          <a:xfrm>
            <a:off x="6972404" y="2132361"/>
            <a:ext cx="0" cy="197522"/>
          </a:xfrm>
          <a:prstGeom prst="line">
            <a:avLst/>
          </a:prstGeom>
          <a:ln w="57150" cap="sq" cmpd="sng">
            <a:solidFill>
              <a:srgbClr val="EDF2F5"/>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8F6EA2C-E610-49A9-BB61-568FDFFA2879}"/>
              </a:ext>
            </a:extLst>
          </p:cNvPr>
          <p:cNvCxnSpPr/>
          <p:nvPr/>
        </p:nvCxnSpPr>
        <p:spPr>
          <a:xfrm>
            <a:off x="7107198" y="2132361"/>
            <a:ext cx="0" cy="197522"/>
          </a:xfrm>
          <a:prstGeom prst="line">
            <a:avLst/>
          </a:prstGeom>
          <a:ln w="57150" cap="sq" cmpd="sng">
            <a:solidFill>
              <a:srgbClr val="EDF2F5"/>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D44B233-C049-4A2B-93B6-7C80D4D807B8}"/>
              </a:ext>
            </a:extLst>
          </p:cNvPr>
          <p:cNvCxnSpPr/>
          <p:nvPr/>
        </p:nvCxnSpPr>
        <p:spPr>
          <a:xfrm>
            <a:off x="7628773" y="2132361"/>
            <a:ext cx="0" cy="197522"/>
          </a:xfrm>
          <a:prstGeom prst="line">
            <a:avLst/>
          </a:prstGeom>
          <a:ln w="57150" cap="sq" cmpd="sng">
            <a:solidFill>
              <a:srgbClr val="EDF2F5"/>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6EF07063-6609-4EC0-9A7B-EA3D437AED56}"/>
              </a:ext>
            </a:extLst>
          </p:cNvPr>
          <p:cNvCxnSpPr/>
          <p:nvPr/>
        </p:nvCxnSpPr>
        <p:spPr>
          <a:xfrm>
            <a:off x="7763568" y="2132361"/>
            <a:ext cx="0" cy="197522"/>
          </a:xfrm>
          <a:prstGeom prst="line">
            <a:avLst/>
          </a:prstGeom>
          <a:ln w="57150" cap="sq" cmpd="sng">
            <a:solidFill>
              <a:srgbClr val="EDF2F5"/>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B330F9D-0AE9-4BA5-9A8F-2A1E4E8209DF}"/>
              </a:ext>
            </a:extLst>
          </p:cNvPr>
          <p:cNvCxnSpPr/>
          <p:nvPr/>
        </p:nvCxnSpPr>
        <p:spPr>
          <a:xfrm>
            <a:off x="8278121" y="2132361"/>
            <a:ext cx="0" cy="197522"/>
          </a:xfrm>
          <a:prstGeom prst="line">
            <a:avLst/>
          </a:prstGeom>
          <a:ln w="57150" cap="sq" cmpd="sng">
            <a:solidFill>
              <a:srgbClr val="EDF2F5"/>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D4619D8-8367-4B3E-B521-3154B1C0F0A5}"/>
              </a:ext>
            </a:extLst>
          </p:cNvPr>
          <p:cNvCxnSpPr/>
          <p:nvPr/>
        </p:nvCxnSpPr>
        <p:spPr>
          <a:xfrm>
            <a:off x="8412916" y="2132361"/>
            <a:ext cx="0" cy="197522"/>
          </a:xfrm>
          <a:prstGeom prst="line">
            <a:avLst/>
          </a:prstGeom>
          <a:ln w="57150" cap="sq" cmpd="sng">
            <a:solidFill>
              <a:srgbClr val="EDF2F5"/>
            </a:solidFill>
          </a:ln>
          <a:effectLst/>
        </p:spPr>
        <p:style>
          <a:lnRef idx="2">
            <a:schemeClr val="accent1"/>
          </a:lnRef>
          <a:fillRef idx="0">
            <a:schemeClr val="accent1"/>
          </a:fillRef>
          <a:effectRef idx="1">
            <a:schemeClr val="accent1"/>
          </a:effectRef>
          <a:fontRef idx="minor">
            <a:schemeClr val="tx1"/>
          </a:fontRef>
        </p:style>
      </p:cxnSp>
      <p:sp>
        <p:nvSpPr>
          <p:cNvPr id="44" name="Rounded Rectangle 46">
            <a:extLst>
              <a:ext uri="{FF2B5EF4-FFF2-40B4-BE49-F238E27FC236}">
                <a16:creationId xmlns:a16="http://schemas.microsoft.com/office/drawing/2014/main" id="{D1BA3584-930B-4615-B38D-BCB71BC764B4}"/>
              </a:ext>
            </a:extLst>
          </p:cNvPr>
          <p:cNvSpPr/>
          <p:nvPr/>
        </p:nvSpPr>
        <p:spPr bwMode="auto">
          <a:xfrm>
            <a:off x="4924488" y="3214461"/>
            <a:ext cx="1616274" cy="592836"/>
          </a:xfrm>
          <a:prstGeom prst="roundRect">
            <a:avLst>
              <a:gd name="adj" fmla="val 0"/>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84" eaLnBrk="0" fontAlgn="auto" hangingPunct="0">
              <a:lnSpc>
                <a:spcPct val="90000"/>
              </a:lnSpc>
              <a:spcBef>
                <a:spcPct val="30000"/>
              </a:spcBef>
              <a:spcAft>
                <a:spcPts val="0"/>
              </a:spcAft>
              <a:buClr>
                <a:srgbClr val="FFCC00"/>
              </a:buClr>
              <a:defRPr/>
            </a:pPr>
            <a:endParaRPr lang="en-US" sz="800" b="1" kern="0" dirty="0">
              <a:solidFill>
                <a:srgbClr val="FFFFFF"/>
              </a:solidFill>
              <a:latin typeface="Arial"/>
            </a:endParaRPr>
          </a:p>
        </p:txBody>
      </p:sp>
      <p:sp>
        <p:nvSpPr>
          <p:cNvPr id="45" name="Abgerundetes Rechteck 46">
            <a:extLst>
              <a:ext uri="{FF2B5EF4-FFF2-40B4-BE49-F238E27FC236}">
                <a16:creationId xmlns:a16="http://schemas.microsoft.com/office/drawing/2014/main" id="{6036D93C-7900-4A5C-A7E4-78D8B5A363E4}"/>
              </a:ext>
            </a:extLst>
          </p:cNvPr>
          <p:cNvSpPr/>
          <p:nvPr>
            <p:custDataLst>
              <p:tags r:id="rId1"/>
            </p:custDataLst>
          </p:nvPr>
        </p:nvSpPr>
        <p:spPr bwMode="auto">
          <a:xfrm>
            <a:off x="5020691" y="3613067"/>
            <a:ext cx="665085" cy="141921"/>
          </a:xfrm>
          <a:prstGeom prst="roundRect">
            <a:avLst>
              <a:gd name="adj" fmla="val 21952"/>
            </a:avLst>
          </a:prstGeom>
          <a:solidFill>
            <a:srgbClr val="00FFFF"/>
          </a:solidFill>
          <a:ln w="19050" algn="ctr">
            <a:solidFill>
              <a:schemeClr val="bg2"/>
            </a:solidFill>
            <a:round/>
            <a:headEnd/>
            <a:tailEnd/>
          </a:ln>
          <a:effectLst/>
        </p:spPr>
        <p:txBody>
          <a:bodyPr lIns="89994" tIns="46796" rIns="89994" bIns="46796" anchor="ctr">
            <a:noAutofit/>
          </a:bodyPr>
          <a:lstStyle/>
          <a:p>
            <a:pPr algn="ctr" defTabSz="604645" eaLnBrk="0" fontAlgn="auto" hangingPunct="0">
              <a:lnSpc>
                <a:spcPct val="90000"/>
              </a:lnSpc>
              <a:spcBef>
                <a:spcPts val="400"/>
              </a:spcBef>
              <a:spcAft>
                <a:spcPts val="0"/>
              </a:spcAft>
              <a:buClr>
                <a:srgbClr val="FFCC00"/>
              </a:buClr>
              <a:defRPr/>
            </a:pPr>
            <a:r>
              <a:rPr lang="en-US" sz="800" kern="0" dirty="0">
                <a:solidFill>
                  <a:srgbClr val="000000"/>
                </a:solidFill>
              </a:rPr>
              <a:t>WCDMA</a:t>
            </a:r>
          </a:p>
        </p:txBody>
      </p:sp>
      <p:sp>
        <p:nvSpPr>
          <p:cNvPr id="46" name="Abgerundetes Rechteck 46">
            <a:extLst>
              <a:ext uri="{FF2B5EF4-FFF2-40B4-BE49-F238E27FC236}">
                <a16:creationId xmlns:a16="http://schemas.microsoft.com/office/drawing/2014/main" id="{131F51EA-3FDC-45A2-BF2F-56940B28CADC}"/>
              </a:ext>
            </a:extLst>
          </p:cNvPr>
          <p:cNvSpPr/>
          <p:nvPr>
            <p:custDataLst>
              <p:tags r:id="rId2"/>
            </p:custDataLst>
          </p:nvPr>
        </p:nvSpPr>
        <p:spPr bwMode="auto">
          <a:xfrm>
            <a:off x="5014731" y="3411947"/>
            <a:ext cx="1466829" cy="164129"/>
          </a:xfrm>
          <a:prstGeom prst="roundRect">
            <a:avLst>
              <a:gd name="adj" fmla="val 21952"/>
            </a:avLst>
          </a:prstGeom>
          <a:gradFill flip="none" rotWithShape="1">
            <a:gsLst>
              <a:gs pos="50000">
                <a:schemeClr val="accent2">
                  <a:lumMod val="75000"/>
                </a:schemeClr>
              </a:gs>
              <a:gs pos="100000">
                <a:srgbClr val="00FFFF"/>
              </a:gs>
            </a:gsLst>
            <a:lin ang="0" scaled="1"/>
            <a:tileRect/>
          </a:gradFill>
          <a:ln w="19050" algn="ctr">
            <a:solidFill>
              <a:schemeClr val="bg2"/>
            </a:solidFill>
            <a:round/>
            <a:headEnd/>
            <a:tailEnd/>
          </a:ln>
          <a:effectLst/>
        </p:spPr>
        <p:txBody>
          <a:bodyPr lIns="89994" tIns="46796" rIns="89994" bIns="46796" anchor="ctr">
            <a:noAutofit/>
          </a:bodyPr>
          <a:lstStyle/>
          <a:p>
            <a:pPr algn="ctr" defTabSz="604645" eaLnBrk="0" fontAlgn="auto" hangingPunct="0">
              <a:lnSpc>
                <a:spcPct val="90000"/>
              </a:lnSpc>
              <a:spcBef>
                <a:spcPts val="400"/>
              </a:spcBef>
              <a:spcAft>
                <a:spcPts val="0"/>
              </a:spcAft>
              <a:buClr>
                <a:srgbClr val="FFCC00"/>
              </a:buClr>
              <a:defRPr/>
            </a:pPr>
            <a:r>
              <a:rPr lang="en-US" sz="800" kern="0" dirty="0">
                <a:solidFill>
                  <a:srgbClr val="000000"/>
                </a:solidFill>
              </a:rPr>
              <a:t>FSMF: GSM&amp;WCDMA </a:t>
            </a:r>
          </a:p>
        </p:txBody>
      </p:sp>
      <p:sp>
        <p:nvSpPr>
          <p:cNvPr id="47" name="Abgerundetes Rechteck 46">
            <a:extLst>
              <a:ext uri="{FF2B5EF4-FFF2-40B4-BE49-F238E27FC236}">
                <a16:creationId xmlns:a16="http://schemas.microsoft.com/office/drawing/2014/main" id="{05AC6A2A-7011-450B-B89E-E4A336E50E74}"/>
              </a:ext>
            </a:extLst>
          </p:cNvPr>
          <p:cNvSpPr/>
          <p:nvPr>
            <p:custDataLst>
              <p:tags r:id="rId3"/>
            </p:custDataLst>
          </p:nvPr>
        </p:nvSpPr>
        <p:spPr bwMode="auto">
          <a:xfrm>
            <a:off x="5817116" y="3613067"/>
            <a:ext cx="665085" cy="141921"/>
          </a:xfrm>
          <a:prstGeom prst="roundRect">
            <a:avLst>
              <a:gd name="adj" fmla="val 21952"/>
            </a:avLst>
          </a:prstGeom>
          <a:solidFill>
            <a:schemeClr val="tx1"/>
          </a:solidFill>
          <a:ln w="19050" algn="ctr">
            <a:solidFill>
              <a:schemeClr val="bg2"/>
            </a:solidFill>
            <a:round/>
            <a:headEnd/>
            <a:tailEnd/>
          </a:ln>
          <a:effectLst/>
        </p:spPr>
        <p:txBody>
          <a:bodyPr lIns="89994" tIns="46796" rIns="89994" bIns="46796" anchor="ctr">
            <a:noAutofit/>
          </a:bodyPr>
          <a:lstStyle/>
          <a:p>
            <a:pPr algn="ctr" defTabSz="604645" eaLnBrk="0" fontAlgn="auto" hangingPunct="0">
              <a:lnSpc>
                <a:spcPct val="90000"/>
              </a:lnSpc>
              <a:spcBef>
                <a:spcPts val="400"/>
              </a:spcBef>
              <a:spcAft>
                <a:spcPts val="0"/>
              </a:spcAft>
              <a:buClr>
                <a:srgbClr val="FFCC00"/>
              </a:buClr>
              <a:defRPr/>
            </a:pPr>
            <a:r>
              <a:rPr lang="en-US" sz="800" kern="0" dirty="0">
                <a:solidFill>
                  <a:srgbClr val="FFFFFF"/>
                </a:solidFill>
              </a:rPr>
              <a:t>LTE</a:t>
            </a:r>
          </a:p>
        </p:txBody>
      </p:sp>
      <p:sp>
        <p:nvSpPr>
          <p:cNvPr id="48" name="Abgerundetes Rechteck 46">
            <a:extLst>
              <a:ext uri="{FF2B5EF4-FFF2-40B4-BE49-F238E27FC236}">
                <a16:creationId xmlns:a16="http://schemas.microsoft.com/office/drawing/2014/main" id="{C72C440F-E189-4BCA-8C8E-41F3EFE6B82D}"/>
              </a:ext>
            </a:extLst>
          </p:cNvPr>
          <p:cNvSpPr/>
          <p:nvPr>
            <p:custDataLst>
              <p:tags r:id="rId4"/>
            </p:custDataLst>
          </p:nvPr>
        </p:nvSpPr>
        <p:spPr bwMode="auto">
          <a:xfrm>
            <a:off x="5021662" y="3256176"/>
            <a:ext cx="609031" cy="133678"/>
          </a:xfrm>
          <a:prstGeom prst="roundRect">
            <a:avLst>
              <a:gd name="adj" fmla="val 21952"/>
            </a:avLst>
          </a:prstGeom>
          <a:solidFill>
            <a:srgbClr val="FFFFFF"/>
          </a:solidFill>
          <a:ln w="12700" algn="ctr">
            <a:solidFill>
              <a:srgbClr val="000000"/>
            </a:solidFill>
            <a:prstDash val="dash"/>
            <a:round/>
            <a:headEnd/>
            <a:tailEnd/>
          </a:ln>
          <a:effectLst/>
        </p:spPr>
        <p:txBody>
          <a:bodyPr lIns="71419" tIns="37137" rIns="71419" bIns="37137" anchor="ctr"/>
          <a:lstStyle/>
          <a:p>
            <a:pPr algn="ctr" defTabSz="604684" eaLnBrk="0" fontAlgn="auto" hangingPunct="0">
              <a:lnSpc>
                <a:spcPct val="90000"/>
              </a:lnSpc>
              <a:spcBef>
                <a:spcPts val="400"/>
              </a:spcBef>
              <a:spcAft>
                <a:spcPts val="0"/>
              </a:spcAft>
              <a:buClr>
                <a:srgbClr val="FFCC00"/>
              </a:buClr>
              <a:defRPr/>
            </a:pPr>
            <a:r>
              <a:rPr lang="en-US" sz="600" kern="0" dirty="0">
                <a:solidFill>
                  <a:srgbClr val="666666">
                    <a:lumMod val="50000"/>
                  </a:srgbClr>
                </a:solidFill>
              </a:rPr>
              <a:t>Opt. PDU </a:t>
            </a:r>
          </a:p>
        </p:txBody>
      </p:sp>
      <p:sp>
        <p:nvSpPr>
          <p:cNvPr id="49" name="Abgerundetes Rechteck 46">
            <a:extLst>
              <a:ext uri="{FF2B5EF4-FFF2-40B4-BE49-F238E27FC236}">
                <a16:creationId xmlns:a16="http://schemas.microsoft.com/office/drawing/2014/main" id="{F92B9E73-F406-4F47-8472-5955750596DF}"/>
              </a:ext>
            </a:extLst>
          </p:cNvPr>
          <p:cNvSpPr/>
          <p:nvPr>
            <p:custDataLst>
              <p:tags r:id="rId5"/>
            </p:custDataLst>
          </p:nvPr>
        </p:nvSpPr>
        <p:spPr bwMode="auto">
          <a:xfrm>
            <a:off x="5730719" y="3261988"/>
            <a:ext cx="730556" cy="127602"/>
          </a:xfrm>
          <a:prstGeom prst="roundRect">
            <a:avLst>
              <a:gd name="adj" fmla="val 21952"/>
            </a:avLst>
          </a:prstGeom>
          <a:solidFill>
            <a:srgbClr val="FFFFFF"/>
          </a:solidFill>
          <a:ln w="12700" algn="ctr">
            <a:solidFill>
              <a:srgbClr val="000000"/>
            </a:solidFill>
            <a:prstDash val="dash"/>
            <a:round/>
            <a:headEnd/>
            <a:tailEnd/>
          </a:ln>
          <a:effectLst/>
        </p:spPr>
        <p:txBody>
          <a:bodyPr lIns="71419" tIns="37137" rIns="71419" bIns="37137" anchor="ctr"/>
          <a:lstStyle/>
          <a:p>
            <a:pPr algn="ctr" defTabSz="604684" eaLnBrk="0" fontAlgn="auto" hangingPunct="0">
              <a:lnSpc>
                <a:spcPct val="90000"/>
              </a:lnSpc>
              <a:spcBef>
                <a:spcPts val="400"/>
              </a:spcBef>
              <a:spcAft>
                <a:spcPts val="0"/>
              </a:spcAft>
              <a:buClr>
                <a:srgbClr val="FFCC00"/>
              </a:buClr>
              <a:defRPr/>
            </a:pPr>
            <a:r>
              <a:rPr lang="en-US" sz="600" kern="0" dirty="0">
                <a:solidFill>
                  <a:srgbClr val="666666">
                    <a:lumMod val="50000"/>
                  </a:srgbClr>
                </a:solidFill>
              </a:rPr>
              <a:t>Opt.TRS ext </a:t>
            </a:r>
          </a:p>
        </p:txBody>
      </p:sp>
      <p:sp>
        <p:nvSpPr>
          <p:cNvPr id="50" name="Rounded Rectangle 52">
            <a:extLst>
              <a:ext uri="{FF2B5EF4-FFF2-40B4-BE49-F238E27FC236}">
                <a16:creationId xmlns:a16="http://schemas.microsoft.com/office/drawing/2014/main" id="{75896A81-62BC-4ECF-9EF5-BB05828A1496}"/>
              </a:ext>
            </a:extLst>
          </p:cNvPr>
          <p:cNvSpPr/>
          <p:nvPr/>
        </p:nvSpPr>
        <p:spPr bwMode="auto">
          <a:xfrm>
            <a:off x="6730717" y="3888481"/>
            <a:ext cx="1616274" cy="592836"/>
          </a:xfrm>
          <a:prstGeom prst="roundRect">
            <a:avLst>
              <a:gd name="adj" fmla="val 0"/>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84" eaLnBrk="0" fontAlgn="auto" hangingPunct="0">
              <a:lnSpc>
                <a:spcPct val="90000"/>
              </a:lnSpc>
              <a:spcBef>
                <a:spcPct val="30000"/>
              </a:spcBef>
              <a:spcAft>
                <a:spcPts val="0"/>
              </a:spcAft>
              <a:buClr>
                <a:srgbClr val="FFCC00"/>
              </a:buClr>
              <a:defRPr/>
            </a:pPr>
            <a:endParaRPr lang="en-US" sz="800" b="1" kern="0" dirty="0">
              <a:solidFill>
                <a:srgbClr val="FFFFFF"/>
              </a:solidFill>
              <a:latin typeface="Arial"/>
            </a:endParaRPr>
          </a:p>
        </p:txBody>
      </p:sp>
      <p:sp>
        <p:nvSpPr>
          <p:cNvPr id="51" name="Rounded Rectangle 53">
            <a:extLst>
              <a:ext uri="{FF2B5EF4-FFF2-40B4-BE49-F238E27FC236}">
                <a16:creationId xmlns:a16="http://schemas.microsoft.com/office/drawing/2014/main" id="{ACB0D2F0-3726-4581-858A-9B763CC543A6}"/>
              </a:ext>
            </a:extLst>
          </p:cNvPr>
          <p:cNvSpPr/>
          <p:nvPr/>
        </p:nvSpPr>
        <p:spPr bwMode="auto">
          <a:xfrm>
            <a:off x="6723885" y="3163359"/>
            <a:ext cx="1616274" cy="592836"/>
          </a:xfrm>
          <a:prstGeom prst="roundRect">
            <a:avLst>
              <a:gd name="adj" fmla="val 0"/>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84" eaLnBrk="0" fontAlgn="auto" hangingPunct="0">
              <a:lnSpc>
                <a:spcPct val="90000"/>
              </a:lnSpc>
              <a:spcBef>
                <a:spcPct val="30000"/>
              </a:spcBef>
              <a:spcAft>
                <a:spcPts val="0"/>
              </a:spcAft>
              <a:buClr>
                <a:srgbClr val="FFCC00"/>
              </a:buClr>
              <a:defRPr/>
            </a:pPr>
            <a:endParaRPr lang="en-US" sz="800" b="1" kern="0" dirty="0">
              <a:solidFill>
                <a:srgbClr val="FFFFFF"/>
              </a:solidFill>
              <a:latin typeface="Arial"/>
            </a:endParaRPr>
          </a:p>
        </p:txBody>
      </p:sp>
      <p:sp>
        <p:nvSpPr>
          <p:cNvPr id="52" name="Abgerundetes Rechteck 46">
            <a:extLst>
              <a:ext uri="{FF2B5EF4-FFF2-40B4-BE49-F238E27FC236}">
                <a16:creationId xmlns:a16="http://schemas.microsoft.com/office/drawing/2014/main" id="{72BCCEED-EB7F-40F2-A1C7-EF4AB7F02A10}"/>
              </a:ext>
            </a:extLst>
          </p:cNvPr>
          <p:cNvSpPr/>
          <p:nvPr>
            <p:custDataLst>
              <p:tags r:id="rId6"/>
            </p:custDataLst>
          </p:nvPr>
        </p:nvSpPr>
        <p:spPr bwMode="auto">
          <a:xfrm>
            <a:off x="6820087" y="3561964"/>
            <a:ext cx="665085" cy="141921"/>
          </a:xfrm>
          <a:prstGeom prst="roundRect">
            <a:avLst>
              <a:gd name="adj" fmla="val 21952"/>
            </a:avLst>
          </a:prstGeom>
          <a:solidFill>
            <a:srgbClr val="00FFFF"/>
          </a:solidFill>
          <a:ln w="19050" algn="ctr">
            <a:solidFill>
              <a:schemeClr val="bg2"/>
            </a:solidFill>
            <a:round/>
            <a:headEnd/>
            <a:tailEnd/>
          </a:ln>
          <a:effectLst/>
        </p:spPr>
        <p:txBody>
          <a:bodyPr lIns="89994" tIns="46796" rIns="89994" bIns="46796" anchor="ctr">
            <a:noAutofit/>
          </a:bodyPr>
          <a:lstStyle/>
          <a:p>
            <a:pPr algn="ctr" defTabSz="604645" eaLnBrk="0" fontAlgn="auto" hangingPunct="0">
              <a:lnSpc>
                <a:spcPct val="90000"/>
              </a:lnSpc>
              <a:spcBef>
                <a:spcPts val="400"/>
              </a:spcBef>
              <a:spcAft>
                <a:spcPts val="0"/>
              </a:spcAft>
              <a:buClr>
                <a:srgbClr val="FFCC00"/>
              </a:buClr>
              <a:defRPr/>
            </a:pPr>
            <a:r>
              <a:rPr lang="en-US" sz="800" kern="0" dirty="0">
                <a:solidFill>
                  <a:srgbClr val="000000"/>
                </a:solidFill>
              </a:rPr>
              <a:t>WCDMA</a:t>
            </a:r>
          </a:p>
        </p:txBody>
      </p:sp>
      <p:sp>
        <p:nvSpPr>
          <p:cNvPr id="53" name="Abgerundetes Rechteck 46">
            <a:extLst>
              <a:ext uri="{FF2B5EF4-FFF2-40B4-BE49-F238E27FC236}">
                <a16:creationId xmlns:a16="http://schemas.microsoft.com/office/drawing/2014/main" id="{55CED9F4-9E7E-42AE-B3F4-5557DC043651}"/>
              </a:ext>
            </a:extLst>
          </p:cNvPr>
          <p:cNvSpPr/>
          <p:nvPr>
            <p:custDataLst>
              <p:tags r:id="rId7"/>
            </p:custDataLst>
          </p:nvPr>
        </p:nvSpPr>
        <p:spPr bwMode="auto">
          <a:xfrm>
            <a:off x="6814128" y="3360845"/>
            <a:ext cx="1466829" cy="164129"/>
          </a:xfrm>
          <a:prstGeom prst="roundRect">
            <a:avLst>
              <a:gd name="adj" fmla="val 21952"/>
            </a:avLst>
          </a:prstGeom>
          <a:gradFill flip="none" rotWithShape="1">
            <a:gsLst>
              <a:gs pos="50000">
                <a:schemeClr val="accent2">
                  <a:lumMod val="75000"/>
                </a:schemeClr>
              </a:gs>
              <a:gs pos="100000">
                <a:srgbClr val="00FFFF"/>
              </a:gs>
            </a:gsLst>
            <a:lin ang="0" scaled="1"/>
            <a:tileRect/>
          </a:gradFill>
          <a:ln w="19050" algn="ctr">
            <a:solidFill>
              <a:schemeClr val="bg2"/>
            </a:solidFill>
            <a:round/>
            <a:headEnd/>
            <a:tailEnd/>
          </a:ln>
          <a:effectLst/>
        </p:spPr>
        <p:txBody>
          <a:bodyPr lIns="89994" tIns="46796" rIns="89994" bIns="46796" anchor="ctr">
            <a:noAutofit/>
          </a:bodyPr>
          <a:lstStyle/>
          <a:p>
            <a:pPr algn="ctr" defTabSz="604645" eaLnBrk="0" fontAlgn="auto" hangingPunct="0">
              <a:lnSpc>
                <a:spcPct val="90000"/>
              </a:lnSpc>
              <a:spcBef>
                <a:spcPts val="400"/>
              </a:spcBef>
              <a:spcAft>
                <a:spcPts val="0"/>
              </a:spcAft>
              <a:buClr>
                <a:srgbClr val="FFCC00"/>
              </a:buClr>
              <a:defRPr/>
            </a:pPr>
            <a:r>
              <a:rPr lang="en-US" sz="800" kern="0" dirty="0">
                <a:solidFill>
                  <a:srgbClr val="000000"/>
                </a:solidFill>
              </a:rPr>
              <a:t>GSM&amp;WCDMA </a:t>
            </a:r>
          </a:p>
        </p:txBody>
      </p:sp>
      <p:sp>
        <p:nvSpPr>
          <p:cNvPr id="54" name="Abgerundetes Rechteck 46">
            <a:extLst>
              <a:ext uri="{FF2B5EF4-FFF2-40B4-BE49-F238E27FC236}">
                <a16:creationId xmlns:a16="http://schemas.microsoft.com/office/drawing/2014/main" id="{9423A055-1800-4FD6-A514-05EE8B911F3B}"/>
              </a:ext>
            </a:extLst>
          </p:cNvPr>
          <p:cNvSpPr/>
          <p:nvPr>
            <p:custDataLst>
              <p:tags r:id="rId8"/>
            </p:custDataLst>
          </p:nvPr>
        </p:nvSpPr>
        <p:spPr bwMode="auto">
          <a:xfrm>
            <a:off x="7616512" y="3561964"/>
            <a:ext cx="665085" cy="141921"/>
          </a:xfrm>
          <a:prstGeom prst="roundRect">
            <a:avLst>
              <a:gd name="adj" fmla="val 21952"/>
            </a:avLst>
          </a:prstGeom>
          <a:solidFill>
            <a:srgbClr val="00FFFF"/>
          </a:solidFill>
          <a:ln w="19050" algn="ctr">
            <a:solidFill>
              <a:schemeClr val="bg2"/>
            </a:solidFill>
            <a:round/>
            <a:headEnd/>
            <a:tailEnd/>
          </a:ln>
          <a:effectLst/>
        </p:spPr>
        <p:txBody>
          <a:bodyPr lIns="89994" tIns="46796" rIns="89994" bIns="46796" anchor="ctr">
            <a:noAutofit/>
          </a:bodyPr>
          <a:lstStyle/>
          <a:p>
            <a:pPr algn="ctr" defTabSz="604645" eaLnBrk="0" fontAlgn="auto" hangingPunct="0">
              <a:lnSpc>
                <a:spcPct val="90000"/>
              </a:lnSpc>
              <a:spcBef>
                <a:spcPts val="400"/>
              </a:spcBef>
              <a:spcAft>
                <a:spcPts val="0"/>
              </a:spcAft>
              <a:buClr>
                <a:srgbClr val="FFCC00"/>
              </a:buClr>
              <a:defRPr/>
            </a:pPr>
            <a:r>
              <a:rPr lang="en-US" sz="800" kern="0" dirty="0">
                <a:solidFill>
                  <a:srgbClr val="000000"/>
                </a:solidFill>
              </a:rPr>
              <a:t>WCDMA</a:t>
            </a:r>
          </a:p>
        </p:txBody>
      </p:sp>
      <p:sp>
        <p:nvSpPr>
          <p:cNvPr id="55" name="Abgerundetes Rechteck 46">
            <a:extLst>
              <a:ext uri="{FF2B5EF4-FFF2-40B4-BE49-F238E27FC236}">
                <a16:creationId xmlns:a16="http://schemas.microsoft.com/office/drawing/2014/main" id="{AA2E3A69-E278-44A0-A08B-425CA19DABAF}"/>
              </a:ext>
            </a:extLst>
          </p:cNvPr>
          <p:cNvSpPr/>
          <p:nvPr>
            <p:custDataLst>
              <p:tags r:id="rId9"/>
            </p:custDataLst>
          </p:nvPr>
        </p:nvSpPr>
        <p:spPr bwMode="auto">
          <a:xfrm>
            <a:off x="6825944" y="4280305"/>
            <a:ext cx="665085" cy="141921"/>
          </a:xfrm>
          <a:prstGeom prst="roundRect">
            <a:avLst>
              <a:gd name="adj" fmla="val 21952"/>
            </a:avLst>
          </a:prstGeom>
          <a:solidFill>
            <a:schemeClr val="tx1"/>
          </a:solidFill>
          <a:ln w="19050" algn="ctr">
            <a:solidFill>
              <a:schemeClr val="bg2"/>
            </a:solidFill>
            <a:round/>
            <a:headEnd/>
            <a:tailEnd/>
          </a:ln>
          <a:effectLst/>
        </p:spPr>
        <p:txBody>
          <a:bodyPr lIns="89994" tIns="46796" rIns="89994" bIns="46796" anchor="ctr">
            <a:noAutofit/>
          </a:bodyPr>
          <a:lstStyle/>
          <a:p>
            <a:pPr algn="ctr" defTabSz="604645" eaLnBrk="0" fontAlgn="auto" hangingPunct="0">
              <a:lnSpc>
                <a:spcPct val="90000"/>
              </a:lnSpc>
              <a:spcBef>
                <a:spcPts val="400"/>
              </a:spcBef>
              <a:spcAft>
                <a:spcPts val="0"/>
              </a:spcAft>
              <a:buClr>
                <a:srgbClr val="FFCC00"/>
              </a:buClr>
              <a:defRPr/>
            </a:pPr>
            <a:r>
              <a:rPr lang="en-US" sz="800" kern="0" dirty="0">
                <a:solidFill>
                  <a:srgbClr val="FFFFFF"/>
                </a:solidFill>
              </a:rPr>
              <a:t>LTE</a:t>
            </a:r>
          </a:p>
        </p:txBody>
      </p:sp>
      <p:sp>
        <p:nvSpPr>
          <p:cNvPr id="56" name="Abgerundetes Rechteck 46">
            <a:extLst>
              <a:ext uri="{FF2B5EF4-FFF2-40B4-BE49-F238E27FC236}">
                <a16:creationId xmlns:a16="http://schemas.microsoft.com/office/drawing/2014/main" id="{D3D8D7EB-43C1-4573-8D19-10EE0E9239E7}"/>
              </a:ext>
            </a:extLst>
          </p:cNvPr>
          <p:cNvSpPr/>
          <p:nvPr>
            <p:custDataLst>
              <p:tags r:id="rId10"/>
            </p:custDataLst>
          </p:nvPr>
        </p:nvSpPr>
        <p:spPr bwMode="auto">
          <a:xfrm>
            <a:off x="6819984" y="4079186"/>
            <a:ext cx="1466829" cy="164129"/>
          </a:xfrm>
          <a:prstGeom prst="roundRect">
            <a:avLst>
              <a:gd name="adj" fmla="val 21952"/>
            </a:avLst>
          </a:prstGeom>
          <a:gradFill flip="none" rotWithShape="1">
            <a:gsLst>
              <a:gs pos="50000">
                <a:schemeClr val="accent2">
                  <a:lumMod val="75000"/>
                </a:schemeClr>
              </a:gs>
              <a:gs pos="100000">
                <a:schemeClr val="tx1"/>
              </a:gs>
            </a:gsLst>
            <a:lin ang="0" scaled="1"/>
            <a:tileRect/>
          </a:gradFill>
          <a:ln w="19050" algn="ctr">
            <a:solidFill>
              <a:schemeClr val="bg2"/>
            </a:solidFill>
            <a:round/>
            <a:headEnd/>
            <a:tailEnd/>
          </a:ln>
          <a:effectLst/>
        </p:spPr>
        <p:txBody>
          <a:bodyPr lIns="89994" tIns="46796" rIns="89994" bIns="46796" anchor="ctr">
            <a:noAutofit/>
          </a:bodyPr>
          <a:lstStyle/>
          <a:p>
            <a:pPr algn="ctr" defTabSz="604645" eaLnBrk="0" fontAlgn="auto" hangingPunct="0">
              <a:lnSpc>
                <a:spcPct val="90000"/>
              </a:lnSpc>
              <a:spcBef>
                <a:spcPts val="400"/>
              </a:spcBef>
              <a:spcAft>
                <a:spcPts val="0"/>
              </a:spcAft>
              <a:buClr>
                <a:srgbClr val="FFCC00"/>
              </a:buClr>
              <a:defRPr/>
            </a:pPr>
            <a:r>
              <a:rPr lang="en-US" sz="800" kern="0" dirty="0">
                <a:solidFill>
                  <a:srgbClr val="000000"/>
                </a:solidFill>
              </a:rPr>
              <a:t>LTE</a:t>
            </a:r>
          </a:p>
        </p:txBody>
      </p:sp>
      <p:sp>
        <p:nvSpPr>
          <p:cNvPr id="57" name="Abgerundetes Rechteck 46">
            <a:extLst>
              <a:ext uri="{FF2B5EF4-FFF2-40B4-BE49-F238E27FC236}">
                <a16:creationId xmlns:a16="http://schemas.microsoft.com/office/drawing/2014/main" id="{62BC84BB-C379-4A94-B63F-F3B8C64A143B}"/>
              </a:ext>
            </a:extLst>
          </p:cNvPr>
          <p:cNvSpPr/>
          <p:nvPr>
            <p:custDataLst>
              <p:tags r:id="rId11"/>
            </p:custDataLst>
          </p:nvPr>
        </p:nvSpPr>
        <p:spPr bwMode="auto">
          <a:xfrm>
            <a:off x="7622368" y="4280305"/>
            <a:ext cx="665085" cy="141921"/>
          </a:xfrm>
          <a:prstGeom prst="roundRect">
            <a:avLst>
              <a:gd name="adj" fmla="val 21952"/>
            </a:avLst>
          </a:prstGeom>
          <a:solidFill>
            <a:schemeClr val="tx1"/>
          </a:solidFill>
          <a:ln w="19050" algn="ctr">
            <a:solidFill>
              <a:schemeClr val="bg2"/>
            </a:solidFill>
            <a:round/>
            <a:headEnd/>
            <a:tailEnd/>
          </a:ln>
          <a:effectLst/>
        </p:spPr>
        <p:txBody>
          <a:bodyPr lIns="89994" tIns="46796" rIns="89994" bIns="46796" anchor="ctr">
            <a:noAutofit/>
          </a:bodyPr>
          <a:lstStyle/>
          <a:p>
            <a:pPr algn="ctr" defTabSz="604645" eaLnBrk="0" fontAlgn="auto" hangingPunct="0">
              <a:lnSpc>
                <a:spcPct val="90000"/>
              </a:lnSpc>
              <a:spcBef>
                <a:spcPts val="400"/>
              </a:spcBef>
              <a:spcAft>
                <a:spcPts val="0"/>
              </a:spcAft>
              <a:buClr>
                <a:srgbClr val="FFCC00"/>
              </a:buClr>
              <a:defRPr/>
            </a:pPr>
            <a:r>
              <a:rPr lang="en-US" sz="800" kern="0" dirty="0">
                <a:solidFill>
                  <a:srgbClr val="FFFFFF"/>
                </a:solidFill>
              </a:rPr>
              <a:t>LTE</a:t>
            </a:r>
          </a:p>
        </p:txBody>
      </p:sp>
      <p:sp>
        <p:nvSpPr>
          <p:cNvPr id="58" name="Abgerundetes Rechteck 46">
            <a:extLst>
              <a:ext uri="{FF2B5EF4-FFF2-40B4-BE49-F238E27FC236}">
                <a16:creationId xmlns:a16="http://schemas.microsoft.com/office/drawing/2014/main" id="{4D15526C-AFB9-4AA9-9065-C572F201826A}"/>
              </a:ext>
            </a:extLst>
          </p:cNvPr>
          <p:cNvSpPr/>
          <p:nvPr>
            <p:custDataLst>
              <p:tags r:id="rId12"/>
            </p:custDataLst>
          </p:nvPr>
        </p:nvSpPr>
        <p:spPr bwMode="auto">
          <a:xfrm>
            <a:off x="6817887" y="3193692"/>
            <a:ext cx="609031" cy="133678"/>
          </a:xfrm>
          <a:prstGeom prst="roundRect">
            <a:avLst>
              <a:gd name="adj" fmla="val 21952"/>
            </a:avLst>
          </a:prstGeom>
          <a:solidFill>
            <a:srgbClr val="FFFFFF"/>
          </a:solidFill>
          <a:ln w="12700" algn="ctr">
            <a:solidFill>
              <a:srgbClr val="000000"/>
            </a:solidFill>
            <a:prstDash val="dash"/>
            <a:round/>
            <a:headEnd/>
            <a:tailEnd/>
          </a:ln>
          <a:effectLst/>
        </p:spPr>
        <p:txBody>
          <a:bodyPr lIns="71419" tIns="37137" rIns="71419" bIns="37137" anchor="ctr"/>
          <a:lstStyle/>
          <a:p>
            <a:pPr algn="ctr" defTabSz="604684" eaLnBrk="0" fontAlgn="auto" hangingPunct="0">
              <a:lnSpc>
                <a:spcPct val="90000"/>
              </a:lnSpc>
              <a:spcBef>
                <a:spcPts val="400"/>
              </a:spcBef>
              <a:spcAft>
                <a:spcPts val="0"/>
              </a:spcAft>
              <a:buClr>
                <a:srgbClr val="FFCC00"/>
              </a:buClr>
              <a:defRPr/>
            </a:pPr>
            <a:r>
              <a:rPr lang="en-US" sz="600" kern="0" dirty="0">
                <a:solidFill>
                  <a:srgbClr val="666666">
                    <a:lumMod val="50000"/>
                  </a:srgbClr>
                </a:solidFill>
              </a:rPr>
              <a:t>Opt. PDU </a:t>
            </a:r>
          </a:p>
        </p:txBody>
      </p:sp>
      <p:sp>
        <p:nvSpPr>
          <p:cNvPr id="59" name="Abgerundetes Rechteck 46">
            <a:extLst>
              <a:ext uri="{FF2B5EF4-FFF2-40B4-BE49-F238E27FC236}">
                <a16:creationId xmlns:a16="http://schemas.microsoft.com/office/drawing/2014/main" id="{0F464CA4-FD34-4EDF-9743-ECBE4071CDD9}"/>
              </a:ext>
            </a:extLst>
          </p:cNvPr>
          <p:cNvSpPr/>
          <p:nvPr>
            <p:custDataLst>
              <p:tags r:id="rId13"/>
            </p:custDataLst>
          </p:nvPr>
        </p:nvSpPr>
        <p:spPr bwMode="auto">
          <a:xfrm>
            <a:off x="7526944" y="3199504"/>
            <a:ext cx="730556" cy="127602"/>
          </a:xfrm>
          <a:prstGeom prst="roundRect">
            <a:avLst>
              <a:gd name="adj" fmla="val 21952"/>
            </a:avLst>
          </a:prstGeom>
          <a:solidFill>
            <a:srgbClr val="FFFFFF"/>
          </a:solidFill>
          <a:ln w="12700" algn="ctr">
            <a:solidFill>
              <a:srgbClr val="000000"/>
            </a:solidFill>
            <a:prstDash val="dash"/>
            <a:round/>
            <a:headEnd/>
            <a:tailEnd/>
          </a:ln>
          <a:effectLst/>
        </p:spPr>
        <p:txBody>
          <a:bodyPr lIns="71419" tIns="37137" rIns="71419" bIns="37137" anchor="ctr"/>
          <a:lstStyle/>
          <a:p>
            <a:pPr algn="ctr" defTabSz="604684" eaLnBrk="0" fontAlgn="auto" hangingPunct="0">
              <a:lnSpc>
                <a:spcPct val="90000"/>
              </a:lnSpc>
              <a:spcBef>
                <a:spcPts val="400"/>
              </a:spcBef>
              <a:spcAft>
                <a:spcPts val="0"/>
              </a:spcAft>
              <a:buClr>
                <a:srgbClr val="FFCC00"/>
              </a:buClr>
              <a:defRPr/>
            </a:pPr>
            <a:r>
              <a:rPr lang="en-US" sz="600" kern="0" dirty="0">
                <a:solidFill>
                  <a:srgbClr val="666666">
                    <a:lumMod val="50000"/>
                  </a:srgbClr>
                </a:solidFill>
              </a:rPr>
              <a:t>Opt.TRS ext </a:t>
            </a:r>
          </a:p>
        </p:txBody>
      </p:sp>
      <p:sp>
        <p:nvSpPr>
          <p:cNvPr id="60" name="Abgerundetes Rechteck 46">
            <a:extLst>
              <a:ext uri="{FF2B5EF4-FFF2-40B4-BE49-F238E27FC236}">
                <a16:creationId xmlns:a16="http://schemas.microsoft.com/office/drawing/2014/main" id="{48AB0EAE-B404-4419-B067-5F8261AFCA87}"/>
              </a:ext>
            </a:extLst>
          </p:cNvPr>
          <p:cNvSpPr/>
          <p:nvPr>
            <p:custDataLst>
              <p:tags r:id="rId14"/>
            </p:custDataLst>
          </p:nvPr>
        </p:nvSpPr>
        <p:spPr bwMode="auto">
          <a:xfrm>
            <a:off x="6831185" y="3913002"/>
            <a:ext cx="609031" cy="133678"/>
          </a:xfrm>
          <a:prstGeom prst="roundRect">
            <a:avLst>
              <a:gd name="adj" fmla="val 21952"/>
            </a:avLst>
          </a:prstGeom>
          <a:solidFill>
            <a:srgbClr val="FFFFFF"/>
          </a:solidFill>
          <a:ln w="12700" algn="ctr">
            <a:solidFill>
              <a:srgbClr val="000000"/>
            </a:solidFill>
            <a:prstDash val="dash"/>
            <a:round/>
            <a:headEnd/>
            <a:tailEnd/>
          </a:ln>
          <a:effectLst/>
        </p:spPr>
        <p:txBody>
          <a:bodyPr lIns="71419" tIns="37137" rIns="71419" bIns="37137" anchor="ctr"/>
          <a:lstStyle/>
          <a:p>
            <a:pPr algn="ctr" defTabSz="604684" eaLnBrk="0" fontAlgn="auto" hangingPunct="0">
              <a:lnSpc>
                <a:spcPct val="90000"/>
              </a:lnSpc>
              <a:spcBef>
                <a:spcPts val="400"/>
              </a:spcBef>
              <a:spcAft>
                <a:spcPts val="0"/>
              </a:spcAft>
              <a:buClr>
                <a:srgbClr val="FFCC00"/>
              </a:buClr>
              <a:defRPr/>
            </a:pPr>
            <a:r>
              <a:rPr lang="en-US" sz="600" kern="0" dirty="0">
                <a:solidFill>
                  <a:srgbClr val="666666">
                    <a:lumMod val="50000"/>
                  </a:srgbClr>
                </a:solidFill>
              </a:rPr>
              <a:t>Opt. PDU </a:t>
            </a:r>
          </a:p>
        </p:txBody>
      </p:sp>
      <p:sp>
        <p:nvSpPr>
          <p:cNvPr id="61" name="Abgerundetes Rechteck 46">
            <a:extLst>
              <a:ext uri="{FF2B5EF4-FFF2-40B4-BE49-F238E27FC236}">
                <a16:creationId xmlns:a16="http://schemas.microsoft.com/office/drawing/2014/main" id="{4BF7BA14-8E61-46DB-9049-15DE158C0344}"/>
              </a:ext>
            </a:extLst>
          </p:cNvPr>
          <p:cNvSpPr/>
          <p:nvPr>
            <p:custDataLst>
              <p:tags r:id="rId15"/>
            </p:custDataLst>
          </p:nvPr>
        </p:nvSpPr>
        <p:spPr bwMode="auto">
          <a:xfrm>
            <a:off x="7540242" y="3918814"/>
            <a:ext cx="730556" cy="127602"/>
          </a:xfrm>
          <a:prstGeom prst="roundRect">
            <a:avLst>
              <a:gd name="adj" fmla="val 21952"/>
            </a:avLst>
          </a:prstGeom>
          <a:solidFill>
            <a:srgbClr val="FFFFFF"/>
          </a:solidFill>
          <a:ln w="12700" algn="ctr">
            <a:solidFill>
              <a:srgbClr val="000000"/>
            </a:solidFill>
            <a:prstDash val="dash"/>
            <a:round/>
            <a:headEnd/>
            <a:tailEnd/>
          </a:ln>
          <a:effectLst/>
        </p:spPr>
        <p:txBody>
          <a:bodyPr lIns="71419" tIns="37137" rIns="71419" bIns="37137" anchor="ctr"/>
          <a:lstStyle/>
          <a:p>
            <a:pPr algn="ctr" defTabSz="604684" eaLnBrk="0" fontAlgn="auto" hangingPunct="0">
              <a:lnSpc>
                <a:spcPct val="90000"/>
              </a:lnSpc>
              <a:spcBef>
                <a:spcPts val="400"/>
              </a:spcBef>
              <a:spcAft>
                <a:spcPts val="0"/>
              </a:spcAft>
              <a:buClr>
                <a:srgbClr val="FFCC00"/>
              </a:buClr>
              <a:defRPr/>
            </a:pPr>
            <a:r>
              <a:rPr lang="en-US" sz="600" kern="0" dirty="0">
                <a:solidFill>
                  <a:srgbClr val="666666">
                    <a:lumMod val="50000"/>
                  </a:srgbClr>
                </a:solidFill>
              </a:rPr>
              <a:t>Opt.TRS ext </a:t>
            </a:r>
          </a:p>
        </p:txBody>
      </p:sp>
      <p:sp>
        <p:nvSpPr>
          <p:cNvPr id="62" name="TextBox 61">
            <a:extLst>
              <a:ext uri="{FF2B5EF4-FFF2-40B4-BE49-F238E27FC236}">
                <a16:creationId xmlns:a16="http://schemas.microsoft.com/office/drawing/2014/main" id="{56310027-DF38-4FED-8D43-54ED398C7100}"/>
              </a:ext>
            </a:extLst>
          </p:cNvPr>
          <p:cNvSpPr txBox="1"/>
          <p:nvPr/>
        </p:nvSpPr>
        <p:spPr>
          <a:xfrm>
            <a:off x="6748633" y="3228259"/>
            <a:ext cx="128954" cy="149265"/>
          </a:xfrm>
          <a:prstGeom prst="rect">
            <a:avLst/>
          </a:prstGeom>
          <a:noFill/>
        </p:spPr>
        <p:txBody>
          <a:bodyPr wrap="none" rtlCol="0">
            <a:spAutoFit/>
          </a:bodyPr>
          <a:lstStyle/>
          <a:p>
            <a:endParaRPr lang="fi-FI" sz="800" dirty="0" err="1">
              <a:solidFill>
                <a:srgbClr val="124191"/>
              </a:solidFill>
              <a:latin typeface="Arial"/>
            </a:endParaRPr>
          </a:p>
        </p:txBody>
      </p:sp>
      <p:cxnSp>
        <p:nvCxnSpPr>
          <p:cNvPr id="63" name="Straight Connector 62">
            <a:extLst>
              <a:ext uri="{FF2B5EF4-FFF2-40B4-BE49-F238E27FC236}">
                <a16:creationId xmlns:a16="http://schemas.microsoft.com/office/drawing/2014/main" id="{F1E759C7-28CB-4BC8-9F95-CB2C736A7750}"/>
              </a:ext>
            </a:extLst>
          </p:cNvPr>
          <p:cNvCxnSpPr/>
          <p:nvPr/>
        </p:nvCxnSpPr>
        <p:spPr>
          <a:xfrm>
            <a:off x="8206806" y="3399697"/>
            <a:ext cx="4015" cy="691295"/>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F3C23A34-10E3-4405-8087-FA18110C6543}"/>
              </a:ext>
            </a:extLst>
          </p:cNvPr>
          <p:cNvCxnSpPr/>
          <p:nvPr/>
        </p:nvCxnSpPr>
        <p:spPr>
          <a:xfrm>
            <a:off x="8143098" y="3411902"/>
            <a:ext cx="4015" cy="691295"/>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5" name="Footer Placeholder 27">
            <a:extLst>
              <a:ext uri="{FF2B5EF4-FFF2-40B4-BE49-F238E27FC236}">
                <a16:creationId xmlns:a16="http://schemas.microsoft.com/office/drawing/2014/main" id="{30B61AC8-E7CD-48FD-967B-7E2823392ED0}"/>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
        <p:nvSpPr>
          <p:cNvPr id="66" name="TextBox 65">
            <a:extLst>
              <a:ext uri="{FF2B5EF4-FFF2-40B4-BE49-F238E27FC236}">
                <a16:creationId xmlns:a16="http://schemas.microsoft.com/office/drawing/2014/main" id="{01DF8425-0A45-4ED2-9388-B60F59446D21}"/>
              </a:ext>
            </a:extLst>
          </p:cNvPr>
          <p:cNvSpPr txBox="1"/>
          <p:nvPr/>
        </p:nvSpPr>
        <p:spPr>
          <a:xfrm>
            <a:off x="4537219" y="4581350"/>
            <a:ext cx="4342856" cy="276999"/>
          </a:xfrm>
          <a:prstGeom prst="rect">
            <a:avLst/>
          </a:prstGeom>
          <a:noFill/>
        </p:spPr>
        <p:txBody>
          <a:bodyPr wrap="none" rtlCol="0">
            <a:spAutoFit/>
          </a:bodyPr>
          <a:lstStyle/>
          <a:p>
            <a:r>
              <a:rPr lang="en-GB" sz="1200" b="1" dirty="0">
                <a:solidFill>
                  <a:srgbClr val="FF0000"/>
                </a:solidFill>
                <a:latin typeface="+mn-lt"/>
              </a:rPr>
              <a:t>Note: 2x FSMF support will be available with SRAN17A MP1</a:t>
            </a:r>
          </a:p>
        </p:txBody>
      </p:sp>
    </p:spTree>
    <p:extLst>
      <p:ext uri="{BB962C8B-B14F-4D97-AF65-F5344CB8AC3E}">
        <p14:creationId xmlns:p14="http://schemas.microsoft.com/office/powerpoint/2010/main" val="363868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30E1B5-84B6-4675-9DFF-8393C324E550}"/>
              </a:ext>
            </a:extLst>
          </p:cNvPr>
          <p:cNvSpPr/>
          <p:nvPr/>
        </p:nvSpPr>
        <p:spPr>
          <a:xfrm>
            <a:off x="402360" y="1108574"/>
            <a:ext cx="2145491" cy="353010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r>
              <a:rPr lang="fi-FI" sz="1600" dirty="0" err="1">
                <a:solidFill>
                  <a:srgbClr val="001135"/>
                </a:solidFill>
              </a:rPr>
              <a:t>Flexi</a:t>
            </a:r>
            <a:r>
              <a:rPr lang="fi-FI" sz="1600" dirty="0">
                <a:solidFill>
                  <a:srgbClr val="001135"/>
                </a:solidFill>
              </a:rPr>
              <a:t> Multiradio 10 System </a:t>
            </a:r>
            <a:r>
              <a:rPr lang="fi-FI" sz="1600" dirty="0" err="1">
                <a:solidFill>
                  <a:srgbClr val="001135"/>
                </a:solidFill>
              </a:rPr>
              <a:t>Module</a:t>
            </a:r>
            <a:endParaRPr lang="fi-FI" sz="1600" dirty="0">
              <a:solidFill>
                <a:srgbClr val="001135"/>
              </a:solidFill>
            </a:endParaRPr>
          </a:p>
        </p:txBody>
      </p:sp>
      <p:sp>
        <p:nvSpPr>
          <p:cNvPr id="3" name="Title 1">
            <a:extLst>
              <a:ext uri="{FF2B5EF4-FFF2-40B4-BE49-F238E27FC236}">
                <a16:creationId xmlns:a16="http://schemas.microsoft.com/office/drawing/2014/main" id="{7BA133AC-1B18-4A46-B31D-23C284E707E6}"/>
              </a:ext>
            </a:extLst>
          </p:cNvPr>
          <p:cNvSpPr txBox="1">
            <a:spLocks/>
          </p:cNvSpPr>
          <p:nvPr/>
        </p:nvSpPr>
        <p:spPr>
          <a:xfrm>
            <a:off x="315662" y="258315"/>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fi-FI" dirty="0" err="1"/>
              <a:t>Flexi</a:t>
            </a:r>
            <a:r>
              <a:rPr lang="fi-FI" dirty="0"/>
              <a:t> Multiradio 10 </a:t>
            </a:r>
            <a:r>
              <a:rPr lang="fi-FI" dirty="0" err="1"/>
              <a:t>Base</a:t>
            </a:r>
            <a:r>
              <a:rPr lang="fi-FI" dirty="0"/>
              <a:t> </a:t>
            </a:r>
            <a:r>
              <a:rPr lang="fi-FI" dirty="0" err="1"/>
              <a:t>Station</a:t>
            </a:r>
            <a:endParaRPr lang="fi-FI" dirty="0"/>
          </a:p>
        </p:txBody>
      </p:sp>
      <p:sp>
        <p:nvSpPr>
          <p:cNvPr id="4" name="Text Placeholder 3">
            <a:extLst>
              <a:ext uri="{FF2B5EF4-FFF2-40B4-BE49-F238E27FC236}">
                <a16:creationId xmlns:a16="http://schemas.microsoft.com/office/drawing/2014/main" id="{296BEA7D-43EA-4521-9365-D69930F819C1}"/>
              </a:ext>
            </a:extLst>
          </p:cNvPr>
          <p:cNvSpPr>
            <a:spLocks noGrp="1"/>
          </p:cNvSpPr>
          <p:nvPr>
            <p:ph type="body" sz="quarter" idx="10"/>
          </p:nvPr>
        </p:nvSpPr>
        <p:spPr>
          <a:xfrm>
            <a:off x="417512" y="590400"/>
            <a:ext cx="8308800" cy="309600"/>
          </a:xfrm>
        </p:spPr>
        <p:txBody>
          <a:bodyPr/>
          <a:lstStyle/>
          <a:p>
            <a:r>
              <a:rPr lang="fi-FI" dirty="0"/>
              <a:t>In </a:t>
            </a:r>
            <a:r>
              <a:rPr lang="fi-FI" dirty="0" err="1"/>
              <a:t>volume</a:t>
            </a:r>
            <a:r>
              <a:rPr lang="fi-FI" dirty="0"/>
              <a:t> </a:t>
            </a:r>
            <a:r>
              <a:rPr lang="fi-FI" dirty="0" err="1"/>
              <a:t>deliveries</a:t>
            </a:r>
            <a:endParaRPr lang="en-US" dirty="0"/>
          </a:p>
        </p:txBody>
      </p:sp>
      <p:pic>
        <p:nvPicPr>
          <p:cNvPr id="5" name="Picture 4" descr="flexi_bts-transparent.png">
            <a:hlinkClick r:id="" action="ppaction://noaction"/>
            <a:extLst>
              <a:ext uri="{FF2B5EF4-FFF2-40B4-BE49-F238E27FC236}">
                <a16:creationId xmlns:a16="http://schemas.microsoft.com/office/drawing/2014/main" id="{522FB256-6F94-476E-BB42-3EA4E64682C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8688" y="2725612"/>
            <a:ext cx="1784873" cy="837017"/>
          </a:xfrm>
          <a:prstGeom prst="rect">
            <a:avLst/>
          </a:prstGeom>
        </p:spPr>
      </p:pic>
      <p:pic>
        <p:nvPicPr>
          <p:cNvPr id="6" name="Picture 5" descr="flexi_bts-transparent.png">
            <a:hlinkClick r:id="" action="ppaction://noaction"/>
            <a:extLst>
              <a:ext uri="{FF2B5EF4-FFF2-40B4-BE49-F238E27FC236}">
                <a16:creationId xmlns:a16="http://schemas.microsoft.com/office/drawing/2014/main" id="{3FE65F5F-C06A-4B69-B8EF-9B7AB36B8F7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52345" y="3312866"/>
            <a:ext cx="1789036" cy="838970"/>
          </a:xfrm>
          <a:prstGeom prst="rect">
            <a:avLst/>
          </a:prstGeom>
        </p:spPr>
      </p:pic>
      <p:sp>
        <p:nvSpPr>
          <p:cNvPr id="7" name="TextBox 6">
            <a:extLst>
              <a:ext uri="{FF2B5EF4-FFF2-40B4-BE49-F238E27FC236}">
                <a16:creationId xmlns:a16="http://schemas.microsoft.com/office/drawing/2014/main" id="{008E62BD-06A5-40C7-87B6-5D8CB588E446}"/>
              </a:ext>
            </a:extLst>
          </p:cNvPr>
          <p:cNvSpPr txBox="1"/>
          <p:nvPr/>
        </p:nvSpPr>
        <p:spPr>
          <a:xfrm>
            <a:off x="2660311" y="2920488"/>
            <a:ext cx="1781615" cy="307777"/>
          </a:xfrm>
          <a:prstGeom prst="rect">
            <a:avLst/>
          </a:prstGeom>
          <a:noFill/>
        </p:spPr>
        <p:txBody>
          <a:bodyPr wrap="none" rtlCol="0">
            <a:spAutoFit/>
          </a:bodyPr>
          <a:lstStyle/>
          <a:p>
            <a:r>
              <a:rPr lang="fi-FI" sz="1400" dirty="0" err="1">
                <a:solidFill>
                  <a:srgbClr val="001135"/>
                </a:solidFill>
                <a:latin typeface="Nokia Pure Text Light"/>
              </a:rPr>
              <a:t>Flexi</a:t>
            </a:r>
            <a:r>
              <a:rPr lang="fi-FI" sz="1400" dirty="0">
                <a:solidFill>
                  <a:srgbClr val="001135"/>
                </a:solidFill>
                <a:latin typeface="Nokia Pure Text Light"/>
              </a:rPr>
              <a:t> Power </a:t>
            </a:r>
            <a:r>
              <a:rPr lang="fi-FI" sz="1400" dirty="0" err="1">
                <a:solidFill>
                  <a:srgbClr val="001135"/>
                </a:solidFill>
                <a:latin typeface="Nokia Pure Text Light"/>
              </a:rPr>
              <a:t>Rectifier</a:t>
            </a:r>
            <a:endParaRPr lang="fi-FI" sz="1400" dirty="0">
              <a:solidFill>
                <a:srgbClr val="001135"/>
              </a:solidFill>
              <a:latin typeface="Nokia Pure Text Light"/>
            </a:endParaRPr>
          </a:p>
        </p:txBody>
      </p:sp>
      <p:pic>
        <p:nvPicPr>
          <p:cNvPr id="8" name="Picture 7" descr="flexi_bts-transparent.png">
            <a:hlinkClick r:id="" action="ppaction://noaction"/>
            <a:extLst>
              <a:ext uri="{FF2B5EF4-FFF2-40B4-BE49-F238E27FC236}">
                <a16:creationId xmlns:a16="http://schemas.microsoft.com/office/drawing/2014/main" id="{2619E451-F4A7-493A-A99F-E89DB85BA7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14150" y="3312866"/>
            <a:ext cx="1789036" cy="838970"/>
          </a:xfrm>
          <a:prstGeom prst="rect">
            <a:avLst/>
          </a:prstGeom>
        </p:spPr>
      </p:pic>
      <p:sp>
        <p:nvSpPr>
          <p:cNvPr id="9" name="TextBox 8">
            <a:extLst>
              <a:ext uri="{FF2B5EF4-FFF2-40B4-BE49-F238E27FC236}">
                <a16:creationId xmlns:a16="http://schemas.microsoft.com/office/drawing/2014/main" id="{7166EBBC-3049-4DA1-A1F9-4C444588CD7E}"/>
              </a:ext>
            </a:extLst>
          </p:cNvPr>
          <p:cNvSpPr txBox="1"/>
          <p:nvPr/>
        </p:nvSpPr>
        <p:spPr>
          <a:xfrm>
            <a:off x="4790012" y="2905094"/>
            <a:ext cx="1710725" cy="307777"/>
          </a:xfrm>
          <a:prstGeom prst="rect">
            <a:avLst/>
          </a:prstGeom>
          <a:noFill/>
        </p:spPr>
        <p:txBody>
          <a:bodyPr wrap="none" rtlCol="0">
            <a:spAutoFit/>
          </a:bodyPr>
          <a:lstStyle/>
          <a:p>
            <a:r>
              <a:rPr lang="fi-FI" sz="1400" dirty="0" err="1">
                <a:solidFill>
                  <a:srgbClr val="001135"/>
                </a:solidFill>
                <a:latin typeface="Nokia Pure Text Light"/>
              </a:rPr>
              <a:t>Flexi</a:t>
            </a:r>
            <a:r>
              <a:rPr lang="fi-FI" sz="1400" dirty="0">
                <a:solidFill>
                  <a:srgbClr val="001135"/>
                </a:solidFill>
                <a:latin typeface="Nokia Pure Text Light"/>
              </a:rPr>
              <a:t> Power </a:t>
            </a:r>
            <a:r>
              <a:rPr lang="fi-FI" sz="1400" dirty="0" err="1">
                <a:solidFill>
                  <a:srgbClr val="001135"/>
                </a:solidFill>
                <a:latin typeface="Nokia Pure Text Light"/>
              </a:rPr>
              <a:t>Battery</a:t>
            </a:r>
            <a:endParaRPr lang="fi-FI" sz="1400" dirty="0">
              <a:solidFill>
                <a:srgbClr val="001135"/>
              </a:solidFill>
              <a:latin typeface="Nokia Pure Text Light"/>
            </a:endParaRPr>
          </a:p>
        </p:txBody>
      </p:sp>
      <p:pic>
        <p:nvPicPr>
          <p:cNvPr id="10" name="Picture 9" descr="flexi_bts-transparent.png">
            <a:hlinkClick r:id="" action="ppaction://noaction"/>
            <a:extLst>
              <a:ext uri="{FF2B5EF4-FFF2-40B4-BE49-F238E27FC236}">
                <a16:creationId xmlns:a16="http://schemas.microsoft.com/office/drawing/2014/main" id="{723D0932-2E1A-4231-BF2B-4ED774E2837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52345" y="1650805"/>
            <a:ext cx="1753256" cy="822191"/>
          </a:xfrm>
          <a:prstGeom prst="rect">
            <a:avLst/>
          </a:prstGeom>
        </p:spPr>
      </p:pic>
      <p:sp>
        <p:nvSpPr>
          <p:cNvPr id="11" name="TextBox 10">
            <a:extLst>
              <a:ext uri="{FF2B5EF4-FFF2-40B4-BE49-F238E27FC236}">
                <a16:creationId xmlns:a16="http://schemas.microsoft.com/office/drawing/2014/main" id="{28A55C0C-7A92-4892-9162-7A30E13AA95E}"/>
              </a:ext>
            </a:extLst>
          </p:cNvPr>
          <p:cNvSpPr txBox="1"/>
          <p:nvPr/>
        </p:nvSpPr>
        <p:spPr>
          <a:xfrm>
            <a:off x="2660311" y="1133433"/>
            <a:ext cx="1413390" cy="307777"/>
          </a:xfrm>
          <a:prstGeom prst="rect">
            <a:avLst/>
          </a:prstGeom>
          <a:noFill/>
        </p:spPr>
        <p:txBody>
          <a:bodyPr wrap="none" rtlCol="0">
            <a:spAutoFit/>
          </a:bodyPr>
          <a:lstStyle/>
          <a:p>
            <a:r>
              <a:rPr lang="fi-FI" sz="1400" dirty="0" err="1">
                <a:solidFill>
                  <a:srgbClr val="001135"/>
                </a:solidFill>
                <a:latin typeface="Nokia Pure Text Light"/>
              </a:rPr>
              <a:t>Flexi</a:t>
            </a:r>
            <a:r>
              <a:rPr lang="fi-FI" sz="1400" dirty="0">
                <a:solidFill>
                  <a:srgbClr val="001135"/>
                </a:solidFill>
                <a:latin typeface="Nokia Pure Text Light"/>
              </a:rPr>
              <a:t> RF </a:t>
            </a:r>
            <a:r>
              <a:rPr lang="fi-FI" sz="1400" dirty="0" err="1">
                <a:solidFill>
                  <a:srgbClr val="001135"/>
                </a:solidFill>
                <a:latin typeface="Nokia Pure Text Light"/>
              </a:rPr>
              <a:t>Module</a:t>
            </a:r>
            <a:endParaRPr lang="fi-FI" sz="1400" dirty="0">
              <a:solidFill>
                <a:srgbClr val="001135"/>
              </a:solidFill>
              <a:latin typeface="Nokia Pure Text Light"/>
            </a:endParaRPr>
          </a:p>
        </p:txBody>
      </p:sp>
      <p:sp>
        <p:nvSpPr>
          <p:cNvPr id="12" name="TextBox 11">
            <a:extLst>
              <a:ext uri="{FF2B5EF4-FFF2-40B4-BE49-F238E27FC236}">
                <a16:creationId xmlns:a16="http://schemas.microsoft.com/office/drawing/2014/main" id="{E8740C27-C34A-47A6-BE7E-2FBAA50F8257}"/>
              </a:ext>
            </a:extLst>
          </p:cNvPr>
          <p:cNvSpPr txBox="1"/>
          <p:nvPr/>
        </p:nvSpPr>
        <p:spPr>
          <a:xfrm>
            <a:off x="4782315" y="1118258"/>
            <a:ext cx="2146969" cy="307777"/>
          </a:xfrm>
          <a:prstGeom prst="rect">
            <a:avLst/>
          </a:prstGeom>
          <a:noFill/>
        </p:spPr>
        <p:txBody>
          <a:bodyPr wrap="none" rtlCol="0">
            <a:spAutoFit/>
          </a:bodyPr>
          <a:lstStyle/>
          <a:p>
            <a:r>
              <a:rPr lang="fi-FI" sz="1400" dirty="0" err="1">
                <a:solidFill>
                  <a:srgbClr val="001135"/>
                </a:solidFill>
                <a:latin typeface="Nokia Pure Text Light"/>
              </a:rPr>
              <a:t>Flexi</a:t>
            </a:r>
            <a:r>
              <a:rPr lang="fi-FI" sz="1400" dirty="0">
                <a:solidFill>
                  <a:srgbClr val="001135"/>
                </a:solidFill>
                <a:latin typeface="Nokia Pure Text Light"/>
              </a:rPr>
              <a:t> </a:t>
            </a:r>
            <a:r>
              <a:rPr lang="fi-FI" sz="1400" dirty="0" err="1">
                <a:solidFill>
                  <a:srgbClr val="001135"/>
                </a:solidFill>
                <a:latin typeface="Nokia Pure Text Light"/>
              </a:rPr>
              <a:t>Remote</a:t>
            </a:r>
            <a:r>
              <a:rPr lang="fi-FI" sz="1400" dirty="0">
                <a:solidFill>
                  <a:srgbClr val="001135"/>
                </a:solidFill>
                <a:latin typeface="Nokia Pure Text Light"/>
              </a:rPr>
              <a:t> Radio </a:t>
            </a:r>
            <a:r>
              <a:rPr lang="fi-FI" sz="1400" dirty="0" err="1">
                <a:solidFill>
                  <a:srgbClr val="001135"/>
                </a:solidFill>
                <a:latin typeface="Nokia Pure Text Light"/>
              </a:rPr>
              <a:t>Head</a:t>
            </a:r>
            <a:endParaRPr lang="fi-FI" sz="1400" dirty="0">
              <a:solidFill>
                <a:srgbClr val="001135"/>
              </a:solidFill>
              <a:latin typeface="Nokia Pure Text Light"/>
            </a:endParaRPr>
          </a:p>
        </p:txBody>
      </p:sp>
      <p:pic>
        <p:nvPicPr>
          <p:cNvPr id="13" name="Picture 12" descr="NOKIA_Flexi_Multiradio_RRH_4TX_150dpi.png">
            <a:extLst>
              <a:ext uri="{FF2B5EF4-FFF2-40B4-BE49-F238E27FC236}">
                <a16:creationId xmlns:a16="http://schemas.microsoft.com/office/drawing/2014/main" id="{B7C21521-6D84-413C-90C6-7915998070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0465" y="1426035"/>
            <a:ext cx="864653" cy="1299577"/>
          </a:xfrm>
          <a:prstGeom prst="rect">
            <a:avLst/>
          </a:prstGeom>
        </p:spPr>
      </p:pic>
      <p:sp>
        <p:nvSpPr>
          <p:cNvPr id="14" name="Rectangle 13">
            <a:extLst>
              <a:ext uri="{FF2B5EF4-FFF2-40B4-BE49-F238E27FC236}">
                <a16:creationId xmlns:a16="http://schemas.microsoft.com/office/drawing/2014/main" id="{FB44B0B3-261C-4BDE-94CA-D940AC0410A5}"/>
              </a:ext>
            </a:extLst>
          </p:cNvPr>
          <p:cNvSpPr/>
          <p:nvPr/>
        </p:nvSpPr>
        <p:spPr>
          <a:xfrm>
            <a:off x="6962533" y="1108574"/>
            <a:ext cx="1771399" cy="352867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r>
              <a:rPr lang="fi-FI" sz="1600" dirty="0" err="1">
                <a:solidFill>
                  <a:srgbClr val="001135"/>
                </a:solidFill>
              </a:rPr>
              <a:t>Flexi</a:t>
            </a:r>
            <a:r>
              <a:rPr lang="fi-FI" sz="1600" dirty="0">
                <a:solidFill>
                  <a:srgbClr val="001135"/>
                </a:solidFill>
              </a:rPr>
              <a:t> Radio </a:t>
            </a:r>
            <a:r>
              <a:rPr lang="fi-FI" sz="1600" dirty="0" err="1">
                <a:solidFill>
                  <a:srgbClr val="001135"/>
                </a:solidFill>
              </a:rPr>
              <a:t>Antenna</a:t>
            </a:r>
            <a:r>
              <a:rPr lang="fi-FI" sz="1600" dirty="0">
                <a:solidFill>
                  <a:srgbClr val="001135"/>
                </a:solidFill>
              </a:rPr>
              <a:t> </a:t>
            </a:r>
            <a:r>
              <a:rPr lang="fi-FI" sz="1600" dirty="0" err="1">
                <a:solidFill>
                  <a:srgbClr val="001135"/>
                </a:solidFill>
              </a:rPr>
              <a:t>Solution</a:t>
            </a:r>
            <a:endParaRPr lang="fi-FI" sz="1600" dirty="0">
              <a:solidFill>
                <a:srgbClr val="001135"/>
              </a:solidFill>
            </a:endParaRPr>
          </a:p>
        </p:txBody>
      </p:sp>
      <p:pic>
        <p:nvPicPr>
          <p:cNvPr id="15" name="Picture 14" descr="RAS FASC_150dpi.png">
            <a:extLst>
              <a:ext uri="{FF2B5EF4-FFF2-40B4-BE49-F238E27FC236}">
                <a16:creationId xmlns:a16="http://schemas.microsoft.com/office/drawing/2014/main" id="{2EDCEB96-8F32-4306-AB42-C702A80EFD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7493624" y="2075823"/>
            <a:ext cx="811330" cy="2233021"/>
          </a:xfrm>
          <a:prstGeom prst="rect">
            <a:avLst/>
          </a:prstGeom>
        </p:spPr>
      </p:pic>
      <p:cxnSp>
        <p:nvCxnSpPr>
          <p:cNvPr id="16" name="Straight Connector 15">
            <a:extLst>
              <a:ext uri="{FF2B5EF4-FFF2-40B4-BE49-F238E27FC236}">
                <a16:creationId xmlns:a16="http://schemas.microsoft.com/office/drawing/2014/main" id="{C80DE066-80EA-45F6-BDA5-0C7ACFDABE37}"/>
              </a:ext>
            </a:extLst>
          </p:cNvPr>
          <p:cNvCxnSpPr/>
          <p:nvPr/>
        </p:nvCxnSpPr>
        <p:spPr>
          <a:xfrm>
            <a:off x="2698046" y="2756180"/>
            <a:ext cx="4114292"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5660016-F0CA-45CB-825E-4BFD4590B97D}"/>
              </a:ext>
            </a:extLst>
          </p:cNvPr>
          <p:cNvCxnSpPr/>
          <p:nvPr/>
        </p:nvCxnSpPr>
        <p:spPr>
          <a:xfrm>
            <a:off x="4755192" y="1108574"/>
            <a:ext cx="0" cy="3528675"/>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938401C7-1F0B-41C1-894E-70C90D5CED7A}"/>
              </a:ext>
            </a:extLst>
          </p:cNvPr>
          <p:cNvSpPr/>
          <p:nvPr/>
        </p:nvSpPr>
        <p:spPr>
          <a:xfrm>
            <a:off x="4629150" y="2633663"/>
            <a:ext cx="252000" cy="25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fontAlgn="auto">
              <a:spcBef>
                <a:spcPts val="0"/>
              </a:spcBef>
              <a:spcAft>
                <a:spcPts val="0"/>
              </a:spcAft>
            </a:pPr>
            <a:endParaRPr lang="en-IN" sz="1200" dirty="0" err="1">
              <a:solidFill>
                <a:srgbClr val="FFFFFF"/>
              </a:solidFill>
            </a:endParaRPr>
          </a:p>
        </p:txBody>
      </p:sp>
      <p:sp>
        <p:nvSpPr>
          <p:cNvPr id="19" name="Footer Placeholder 27">
            <a:extLst>
              <a:ext uri="{FF2B5EF4-FFF2-40B4-BE49-F238E27FC236}">
                <a16:creationId xmlns:a16="http://schemas.microsoft.com/office/drawing/2014/main" id="{EF4C5618-2C41-4005-96FE-60E97EAABDAC}"/>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312884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64B217-2537-42C7-AAD6-E8164F8C2245}"/>
              </a:ext>
            </a:extLst>
          </p:cNvPr>
          <p:cNvSpPr/>
          <p:nvPr/>
        </p:nvSpPr>
        <p:spPr>
          <a:xfrm>
            <a:off x="6243847" y="1476284"/>
            <a:ext cx="1598537" cy="2631490"/>
          </a:xfrm>
          <a:prstGeom prst="rect">
            <a:avLst/>
          </a:prstGeom>
        </p:spPr>
        <p:txBody>
          <a:bodyPr wrap="square">
            <a:spAutoFit/>
          </a:bodyPr>
          <a:lstStyle/>
          <a:p>
            <a:pPr algn="ctr" defTabSz="649376" fontAlgn="auto">
              <a:spcBef>
                <a:spcPts val="0"/>
              </a:spcBef>
              <a:spcAft>
                <a:spcPts val="0"/>
              </a:spcAft>
              <a:buClr>
                <a:srgbClr val="00C9FF"/>
              </a:buClr>
              <a:defRPr/>
            </a:pPr>
            <a:r>
              <a:rPr lang="en-US" sz="1100" b="1" kern="0" dirty="0">
                <a:solidFill>
                  <a:srgbClr val="001135"/>
                </a:solidFill>
                <a:latin typeface="Nokia Pure Text Light"/>
              </a:rPr>
              <a:t>FCOB</a:t>
            </a:r>
          </a:p>
          <a:p>
            <a:pPr algn="ctr" defTabSz="649376" fontAlgn="auto">
              <a:spcBef>
                <a:spcPts val="0"/>
              </a:spcBef>
              <a:spcAft>
                <a:spcPts val="0"/>
              </a:spcAft>
              <a:buClr>
                <a:srgbClr val="00C9FF"/>
              </a:buClr>
              <a:defRPr/>
            </a:pPr>
            <a:r>
              <a:rPr lang="en-US" sz="1100" kern="0" dirty="0">
                <a:solidFill>
                  <a:srgbClr val="001135"/>
                </a:solidFill>
                <a:latin typeface="Nokia Pure Text Light"/>
              </a:rPr>
              <a:t>Flexi Cabinet Outdoor</a:t>
            </a:r>
            <a:br>
              <a:rPr lang="en-US" sz="1100" kern="0" dirty="0">
                <a:solidFill>
                  <a:srgbClr val="001135"/>
                </a:solidFill>
                <a:latin typeface="Nokia Pure Text Light"/>
              </a:rPr>
            </a:b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r>
              <a:rPr lang="en-US" sz="1100" kern="0" dirty="0">
                <a:solidFill>
                  <a:srgbClr val="001135"/>
                </a:solidFill>
                <a:latin typeface="Nokia Pure Text Light"/>
              </a:rPr>
              <a:t>8,5U</a:t>
            </a:r>
          </a:p>
        </p:txBody>
      </p:sp>
      <p:pic>
        <p:nvPicPr>
          <p:cNvPr id="8" name="Picture 7" descr="Picture6.jpg">
            <a:extLst>
              <a:ext uri="{FF2B5EF4-FFF2-40B4-BE49-F238E27FC236}">
                <a16:creationId xmlns:a16="http://schemas.microsoft.com/office/drawing/2014/main" id="{F9EC8A86-750A-4316-9E0C-F5DD1769B9C6}"/>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rot="4932754">
            <a:off x="6521511" y="2197524"/>
            <a:ext cx="963332" cy="1022818"/>
          </a:xfrm>
          <a:prstGeom prst="rect">
            <a:avLst/>
          </a:prstGeom>
        </p:spPr>
      </p:pic>
      <p:sp>
        <p:nvSpPr>
          <p:cNvPr id="9" name="Title 3">
            <a:extLst>
              <a:ext uri="{FF2B5EF4-FFF2-40B4-BE49-F238E27FC236}">
                <a16:creationId xmlns:a16="http://schemas.microsoft.com/office/drawing/2014/main" id="{E136BBD5-6657-470E-8571-823369E5FB21}"/>
              </a:ext>
            </a:extLst>
          </p:cNvPr>
          <p:cNvSpPr txBox="1">
            <a:spLocks/>
          </p:cNvSpPr>
          <p:nvPr/>
        </p:nvSpPr>
        <p:spPr>
          <a:xfrm>
            <a:off x="326160" y="280800"/>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fi-FI" dirty="0" err="1"/>
              <a:t>Cabinet</a:t>
            </a:r>
            <a:r>
              <a:rPr lang="fi-FI" dirty="0"/>
              <a:t> and </a:t>
            </a:r>
            <a:r>
              <a:rPr lang="fi-FI" dirty="0" err="1"/>
              <a:t>casing</a:t>
            </a:r>
            <a:r>
              <a:rPr lang="fi-FI" dirty="0"/>
              <a:t> </a:t>
            </a:r>
            <a:r>
              <a:rPr lang="fi-FI" dirty="0" err="1"/>
              <a:t>options</a:t>
            </a:r>
            <a:endParaRPr lang="en-US" dirty="0"/>
          </a:p>
        </p:txBody>
      </p:sp>
      <p:sp>
        <p:nvSpPr>
          <p:cNvPr id="10" name="Text Placeholder 4">
            <a:extLst>
              <a:ext uri="{FF2B5EF4-FFF2-40B4-BE49-F238E27FC236}">
                <a16:creationId xmlns:a16="http://schemas.microsoft.com/office/drawing/2014/main" id="{23E737B9-3FFF-4CF1-947C-B0CF74D3AAEB}"/>
              </a:ext>
            </a:extLst>
          </p:cNvPr>
          <p:cNvSpPr>
            <a:spLocks noGrp="1"/>
          </p:cNvSpPr>
          <p:nvPr>
            <p:ph type="body" sz="quarter" idx="10"/>
          </p:nvPr>
        </p:nvSpPr>
        <p:spPr>
          <a:xfrm>
            <a:off x="417512" y="590400"/>
            <a:ext cx="8308800" cy="309600"/>
          </a:xfrm>
        </p:spPr>
        <p:txBody>
          <a:bodyPr/>
          <a:lstStyle/>
          <a:p>
            <a:r>
              <a:rPr lang="fi-FI" dirty="0" err="1"/>
              <a:t>AirScale</a:t>
            </a:r>
            <a:r>
              <a:rPr lang="fi-FI" dirty="0"/>
              <a:t> </a:t>
            </a:r>
            <a:r>
              <a:rPr lang="fi-FI" dirty="0" err="1"/>
              <a:t>system</a:t>
            </a:r>
            <a:r>
              <a:rPr lang="fi-FI" dirty="0"/>
              <a:t> </a:t>
            </a:r>
            <a:r>
              <a:rPr lang="fi-FI" dirty="0" err="1"/>
              <a:t>module</a:t>
            </a:r>
            <a:r>
              <a:rPr lang="fi-FI" dirty="0"/>
              <a:t> </a:t>
            </a:r>
            <a:r>
              <a:rPr lang="fi-FI" dirty="0" err="1"/>
              <a:t>can</a:t>
            </a:r>
            <a:r>
              <a:rPr lang="fi-FI" dirty="0"/>
              <a:t> </a:t>
            </a:r>
            <a:r>
              <a:rPr lang="fi-FI" dirty="0" err="1"/>
              <a:t>be</a:t>
            </a:r>
            <a:r>
              <a:rPr lang="fi-FI" dirty="0"/>
              <a:t> </a:t>
            </a:r>
            <a:r>
              <a:rPr lang="fi-FI" dirty="0" err="1"/>
              <a:t>installed</a:t>
            </a:r>
            <a:r>
              <a:rPr lang="fi-FI" dirty="0"/>
              <a:t> </a:t>
            </a:r>
            <a:r>
              <a:rPr lang="fi-FI" dirty="0" err="1"/>
              <a:t>also</a:t>
            </a:r>
            <a:r>
              <a:rPr lang="fi-FI" dirty="0"/>
              <a:t> to </a:t>
            </a:r>
            <a:r>
              <a:rPr lang="fi-FI" dirty="0" err="1"/>
              <a:t>Flexi</a:t>
            </a:r>
            <a:r>
              <a:rPr lang="fi-FI" dirty="0"/>
              <a:t> </a:t>
            </a:r>
            <a:r>
              <a:rPr lang="fi-FI" dirty="0" err="1"/>
              <a:t>cabinets</a:t>
            </a:r>
            <a:endParaRPr lang="en-US" dirty="0"/>
          </a:p>
        </p:txBody>
      </p:sp>
      <p:sp>
        <p:nvSpPr>
          <p:cNvPr id="11" name="AutoShape 20">
            <a:extLst>
              <a:ext uri="{FF2B5EF4-FFF2-40B4-BE49-F238E27FC236}">
                <a16:creationId xmlns:a16="http://schemas.microsoft.com/office/drawing/2014/main" id="{794B344F-AA28-41FE-B9EB-6D44B1B148A4}"/>
              </a:ext>
            </a:extLst>
          </p:cNvPr>
          <p:cNvSpPr>
            <a:spLocks noChangeArrowheads="1"/>
          </p:cNvSpPr>
          <p:nvPr/>
        </p:nvSpPr>
        <p:spPr bwMode="auto">
          <a:xfrm>
            <a:off x="4703888" y="762000"/>
            <a:ext cx="2164292" cy="3590925"/>
          </a:xfrm>
          <a:prstGeom prst="roundRect">
            <a:avLst>
              <a:gd name="adj" fmla="val 3954"/>
            </a:avLst>
          </a:prstGeom>
          <a:noFill/>
          <a:ln w="28575">
            <a:noFill/>
            <a:round/>
            <a:headEnd/>
            <a:tailEnd/>
          </a:ln>
        </p:spPr>
        <p:txBody>
          <a:bodyPr lIns="76698" tIns="39883" rIns="76698" bIns="39883"/>
          <a:lstStyle/>
          <a:p>
            <a:pPr defTabSz="914400" fontAlgn="auto">
              <a:spcBef>
                <a:spcPct val="30000"/>
              </a:spcBef>
              <a:spcAft>
                <a:spcPts val="0"/>
              </a:spcAft>
              <a:buClr>
                <a:srgbClr val="00C9FF"/>
              </a:buClr>
              <a:buSzPct val="110000"/>
              <a:defRPr/>
            </a:pPr>
            <a:endParaRPr lang="fi-FI" sz="1400" kern="0" dirty="0">
              <a:solidFill>
                <a:srgbClr val="124191"/>
              </a:solidFill>
            </a:endParaRPr>
          </a:p>
        </p:txBody>
      </p:sp>
      <p:grpSp>
        <p:nvGrpSpPr>
          <p:cNvPr id="12" name="Group 11">
            <a:extLst>
              <a:ext uri="{FF2B5EF4-FFF2-40B4-BE49-F238E27FC236}">
                <a16:creationId xmlns:a16="http://schemas.microsoft.com/office/drawing/2014/main" id="{D9336DA7-F5D7-45CC-8BAD-F4017265ED84}"/>
              </a:ext>
            </a:extLst>
          </p:cNvPr>
          <p:cNvGrpSpPr/>
          <p:nvPr/>
        </p:nvGrpSpPr>
        <p:grpSpPr>
          <a:xfrm>
            <a:off x="3825031" y="1116180"/>
            <a:ext cx="2540971" cy="2956398"/>
            <a:chOff x="2645759" y="1741964"/>
            <a:chExt cx="2540971" cy="2956398"/>
          </a:xfrm>
        </p:grpSpPr>
        <p:sp>
          <p:nvSpPr>
            <p:cNvPr id="13" name="Text Box 21">
              <a:extLst>
                <a:ext uri="{FF2B5EF4-FFF2-40B4-BE49-F238E27FC236}">
                  <a16:creationId xmlns:a16="http://schemas.microsoft.com/office/drawing/2014/main" id="{927A4402-A648-4283-BAF4-F60157510ECB}"/>
                </a:ext>
              </a:extLst>
            </p:cNvPr>
            <p:cNvSpPr txBox="1">
              <a:spLocks noChangeArrowheads="1"/>
            </p:cNvSpPr>
            <p:nvPr/>
          </p:nvSpPr>
          <p:spPr bwMode="auto">
            <a:xfrm>
              <a:off x="2645759" y="1741964"/>
              <a:ext cx="2540971" cy="2956398"/>
            </a:xfrm>
            <a:prstGeom prst="rect">
              <a:avLst/>
            </a:prstGeom>
            <a:noFill/>
            <a:ln w="12700">
              <a:noFill/>
              <a:miter lim="800000"/>
              <a:headEnd/>
              <a:tailEnd/>
            </a:ln>
          </p:spPr>
          <p:txBody>
            <a:bodyPr wrap="square" lIns="77925" tIns="38963" rIns="77925" bIns="38963">
              <a:spAutoFit/>
            </a:bodyPr>
            <a:lstStyle/>
            <a:p>
              <a:pPr algn="ctr" defTabSz="649376" fontAlgn="auto">
                <a:spcBef>
                  <a:spcPts val="0"/>
                </a:spcBef>
                <a:spcAft>
                  <a:spcPts val="0"/>
                </a:spcAft>
                <a:buClr>
                  <a:srgbClr val="00C9FF"/>
                </a:buClr>
                <a:defRPr/>
              </a:pPr>
              <a:r>
                <a:rPr lang="en-US" sz="1100" b="1" kern="0" dirty="0">
                  <a:solidFill>
                    <a:srgbClr val="001135"/>
                  </a:solidFill>
                  <a:latin typeface="Nokia Pure Text Light"/>
                </a:rPr>
                <a:t>FCOA</a:t>
              </a:r>
            </a:p>
            <a:p>
              <a:pPr algn="ctr" defTabSz="649376" fontAlgn="auto">
                <a:spcBef>
                  <a:spcPts val="0"/>
                </a:spcBef>
                <a:spcAft>
                  <a:spcPts val="0"/>
                </a:spcAft>
                <a:buClr>
                  <a:srgbClr val="00C9FF"/>
                </a:buClr>
                <a:defRPr/>
              </a:pPr>
              <a:r>
                <a:rPr lang="en-US" sz="1100" kern="0" dirty="0">
                  <a:solidFill>
                    <a:srgbClr val="001135"/>
                  </a:solidFill>
                  <a:latin typeface="Nokia Pure Text Light"/>
                </a:rPr>
                <a:t>Flexi Cabinet</a:t>
              </a:r>
              <a:br>
                <a:rPr lang="en-US" sz="1100" kern="0" dirty="0">
                  <a:solidFill>
                    <a:srgbClr val="001135"/>
                  </a:solidFill>
                  <a:latin typeface="Nokia Pure Text Light"/>
                </a:rPr>
              </a:br>
              <a:r>
                <a:rPr lang="en-US" sz="1100" kern="0" dirty="0">
                  <a:solidFill>
                    <a:srgbClr val="001135"/>
                  </a:solidFill>
                  <a:latin typeface="Nokia Pure Text Light"/>
                </a:rPr>
                <a:t>Outdoor</a:t>
              </a: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r>
                <a:rPr lang="en-US" sz="1100" kern="0" dirty="0">
                  <a:solidFill>
                    <a:srgbClr val="001135"/>
                  </a:solidFill>
                  <a:latin typeface="Nokia Pure Text Light"/>
                </a:rPr>
                <a:t>40U</a:t>
              </a:r>
            </a:p>
          </p:txBody>
        </p:sp>
        <p:pic>
          <p:nvPicPr>
            <p:cNvPr id="14" name="Picture 2">
              <a:extLst>
                <a:ext uri="{FF2B5EF4-FFF2-40B4-BE49-F238E27FC236}">
                  <a16:creationId xmlns:a16="http://schemas.microsoft.com/office/drawing/2014/main" id="{01A2534B-140C-4725-B9F8-235171A28C30}"/>
                </a:ext>
              </a:extLst>
            </p:cNvPr>
            <p:cNvPicPr>
              <a:picLocks noChangeAspect="1" noChangeArrowheads="1"/>
            </p:cNvPicPr>
            <p:nvPr/>
          </p:nvPicPr>
          <p:blipFill>
            <a:blip r:embed="rId3"/>
            <a:srcRect/>
            <a:stretch>
              <a:fillRect/>
            </a:stretch>
          </p:blipFill>
          <p:spPr bwMode="auto">
            <a:xfrm>
              <a:off x="2845756" y="2361963"/>
              <a:ext cx="1880266" cy="1924050"/>
            </a:xfrm>
            <a:prstGeom prst="rect">
              <a:avLst/>
            </a:prstGeom>
            <a:noFill/>
            <a:ln w="9525">
              <a:noFill/>
              <a:miter lim="800000"/>
              <a:headEnd/>
              <a:tailEnd/>
            </a:ln>
            <a:effectLst/>
          </p:spPr>
        </p:pic>
      </p:grpSp>
      <p:grpSp>
        <p:nvGrpSpPr>
          <p:cNvPr id="15" name="Group 14">
            <a:extLst>
              <a:ext uri="{FF2B5EF4-FFF2-40B4-BE49-F238E27FC236}">
                <a16:creationId xmlns:a16="http://schemas.microsoft.com/office/drawing/2014/main" id="{6EDC85AB-5305-4ABE-BA8C-73CAE10F7BC3}"/>
              </a:ext>
            </a:extLst>
          </p:cNvPr>
          <p:cNvGrpSpPr/>
          <p:nvPr/>
        </p:nvGrpSpPr>
        <p:grpSpPr>
          <a:xfrm>
            <a:off x="2046745" y="1171099"/>
            <a:ext cx="2227385" cy="2956398"/>
            <a:chOff x="944647" y="1741964"/>
            <a:chExt cx="2227385" cy="2956398"/>
          </a:xfrm>
        </p:grpSpPr>
        <p:sp>
          <p:nvSpPr>
            <p:cNvPr id="16" name="Text Box 20">
              <a:extLst>
                <a:ext uri="{FF2B5EF4-FFF2-40B4-BE49-F238E27FC236}">
                  <a16:creationId xmlns:a16="http://schemas.microsoft.com/office/drawing/2014/main" id="{185C5821-EED8-4576-8691-7D46C3A158F6}"/>
                </a:ext>
              </a:extLst>
            </p:cNvPr>
            <p:cNvSpPr txBox="1">
              <a:spLocks noChangeArrowheads="1"/>
            </p:cNvSpPr>
            <p:nvPr/>
          </p:nvSpPr>
          <p:spPr bwMode="auto">
            <a:xfrm>
              <a:off x="944647" y="1741964"/>
              <a:ext cx="2227385" cy="2956398"/>
            </a:xfrm>
            <a:prstGeom prst="rect">
              <a:avLst/>
            </a:prstGeom>
            <a:noFill/>
            <a:ln w="12700">
              <a:noFill/>
              <a:miter lim="800000"/>
              <a:headEnd/>
              <a:tailEnd/>
            </a:ln>
          </p:spPr>
          <p:txBody>
            <a:bodyPr lIns="77925" tIns="38963" rIns="77925" bIns="38963">
              <a:spAutoFit/>
            </a:bodyPr>
            <a:lstStyle/>
            <a:p>
              <a:pPr algn="ctr" defTabSz="649376" fontAlgn="auto">
                <a:spcBef>
                  <a:spcPts val="0"/>
                </a:spcBef>
                <a:spcAft>
                  <a:spcPts val="0"/>
                </a:spcAft>
                <a:buClr>
                  <a:srgbClr val="00C9FF"/>
                </a:buClr>
                <a:defRPr/>
              </a:pPr>
              <a:r>
                <a:rPr lang="en-US" sz="1100" b="1" kern="0" dirty="0">
                  <a:solidFill>
                    <a:srgbClr val="001135"/>
                  </a:solidFill>
                  <a:latin typeface="Nokia Pure Text Light"/>
                </a:rPr>
                <a:t>FCIA</a:t>
              </a:r>
            </a:p>
            <a:p>
              <a:pPr algn="ctr" defTabSz="649376" fontAlgn="auto">
                <a:spcBef>
                  <a:spcPts val="0"/>
                </a:spcBef>
                <a:spcAft>
                  <a:spcPts val="0"/>
                </a:spcAft>
                <a:buClr>
                  <a:srgbClr val="00C9FF"/>
                </a:buClr>
                <a:defRPr/>
              </a:pPr>
              <a:r>
                <a:rPr lang="en-US" sz="1100" kern="0" dirty="0">
                  <a:solidFill>
                    <a:srgbClr val="001135"/>
                  </a:solidFill>
                  <a:latin typeface="Nokia Pure Text Light"/>
                </a:rPr>
                <a:t>Flexi Cabinet</a:t>
              </a:r>
              <a:br>
                <a:rPr lang="en-US" sz="1100" kern="0" dirty="0">
                  <a:solidFill>
                    <a:srgbClr val="001135"/>
                  </a:solidFill>
                  <a:latin typeface="Nokia Pure Text Light"/>
                </a:rPr>
              </a:br>
              <a:r>
                <a:rPr lang="en-US" sz="1100" kern="0" dirty="0">
                  <a:solidFill>
                    <a:srgbClr val="001135"/>
                  </a:solidFill>
                  <a:latin typeface="Nokia Pure Text Light"/>
                </a:rPr>
                <a:t>Indoor</a:t>
              </a: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fi-FI"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algn="ctr" defTabSz="649376" fontAlgn="auto">
                <a:spcBef>
                  <a:spcPts val="0"/>
                </a:spcBef>
                <a:spcAft>
                  <a:spcPts val="0"/>
                </a:spcAft>
                <a:buClr>
                  <a:srgbClr val="00C9FF"/>
                </a:buClr>
                <a:defRPr/>
              </a:pPr>
              <a:endParaRPr lang="en-US" sz="1100" kern="0" dirty="0">
                <a:solidFill>
                  <a:srgbClr val="001135"/>
                </a:solidFill>
                <a:latin typeface="Nokia Pure Text Light"/>
              </a:endParaRPr>
            </a:p>
            <a:p>
              <a:pPr marL="152874" lvl="1" algn="ctr" defTabSz="649376" fontAlgn="auto">
                <a:spcBef>
                  <a:spcPts val="0"/>
                </a:spcBef>
                <a:spcAft>
                  <a:spcPts val="0"/>
                </a:spcAft>
                <a:buClr>
                  <a:srgbClr val="00C9FF"/>
                </a:buClr>
                <a:defRPr/>
              </a:pPr>
              <a:r>
                <a:rPr lang="en-US" sz="1100" kern="0" dirty="0">
                  <a:solidFill>
                    <a:srgbClr val="001135"/>
                  </a:solidFill>
                  <a:latin typeface="Nokia Pure Text Light"/>
                </a:rPr>
                <a:t>36U</a:t>
              </a:r>
            </a:p>
          </p:txBody>
        </p:sp>
        <p:pic>
          <p:nvPicPr>
            <p:cNvPr id="17" name="Picture 16">
              <a:extLst>
                <a:ext uri="{FF2B5EF4-FFF2-40B4-BE49-F238E27FC236}">
                  <a16:creationId xmlns:a16="http://schemas.microsoft.com/office/drawing/2014/main" id="{E6D82834-0235-4D43-9A4E-2FCA3CA06B5F}"/>
                </a:ext>
              </a:extLst>
            </p:cNvPr>
            <p:cNvPicPr>
              <a:picLocks noChangeAspect="1"/>
            </p:cNvPicPr>
            <p:nvPr/>
          </p:nvPicPr>
          <p:blipFill>
            <a:blip r:embed="rId4"/>
            <a:stretch>
              <a:fillRect/>
            </a:stretch>
          </p:blipFill>
          <p:spPr>
            <a:xfrm>
              <a:off x="1753684" y="2356438"/>
              <a:ext cx="754380" cy="1552882"/>
            </a:xfrm>
            <a:prstGeom prst="rect">
              <a:avLst/>
            </a:prstGeom>
          </p:spPr>
        </p:pic>
      </p:grpSp>
      <p:sp>
        <p:nvSpPr>
          <p:cNvPr id="18" name="Text Box 44">
            <a:extLst>
              <a:ext uri="{FF2B5EF4-FFF2-40B4-BE49-F238E27FC236}">
                <a16:creationId xmlns:a16="http://schemas.microsoft.com/office/drawing/2014/main" id="{626D819B-4052-4ED5-9637-DAA3936C1879}"/>
              </a:ext>
            </a:extLst>
          </p:cNvPr>
          <p:cNvSpPr txBox="1">
            <a:spLocks noChangeArrowheads="1"/>
          </p:cNvSpPr>
          <p:nvPr/>
        </p:nvSpPr>
        <p:spPr bwMode="auto">
          <a:xfrm>
            <a:off x="553132" y="1772072"/>
            <a:ext cx="1726142" cy="2279289"/>
          </a:xfrm>
          <a:prstGeom prst="rect">
            <a:avLst/>
          </a:prstGeom>
          <a:noFill/>
          <a:ln w="12700">
            <a:noFill/>
            <a:miter lim="800000"/>
            <a:headEnd/>
            <a:tailEnd/>
          </a:ln>
        </p:spPr>
        <p:txBody>
          <a:bodyPr wrap="square" lIns="77925" tIns="38963" rIns="77925" bIns="38963">
            <a:spAutoFit/>
          </a:bodyPr>
          <a:lstStyle/>
          <a:p>
            <a:pPr algn="ctr" defTabSz="649376">
              <a:buClr>
                <a:srgbClr val="98A2AE"/>
              </a:buClr>
            </a:pPr>
            <a:r>
              <a:rPr lang="en-US" sz="1100" b="1" dirty="0">
                <a:solidFill>
                  <a:srgbClr val="001135"/>
                </a:solidFill>
                <a:latin typeface="Nokia Pure Text Light"/>
              </a:rPr>
              <a:t>AMOB</a:t>
            </a:r>
          </a:p>
          <a:p>
            <a:pPr algn="ctr" defTabSz="649376">
              <a:buClr>
                <a:srgbClr val="98A2AE"/>
              </a:buClr>
            </a:pPr>
            <a:r>
              <a:rPr lang="en-US" sz="1100" dirty="0" err="1">
                <a:solidFill>
                  <a:srgbClr val="001135"/>
                </a:solidFill>
                <a:latin typeface="Nokia Pure Text Light"/>
              </a:rPr>
              <a:t>AirScale</a:t>
            </a:r>
            <a:r>
              <a:rPr lang="en-US" sz="1100" dirty="0">
                <a:solidFill>
                  <a:srgbClr val="001135"/>
                </a:solidFill>
                <a:latin typeface="Nokia Pure Text Light"/>
              </a:rPr>
              <a:t> Cabinet Outdoor</a:t>
            </a:r>
          </a:p>
          <a:p>
            <a:pPr algn="ctr" defTabSz="649376">
              <a:buClr>
                <a:srgbClr val="98A2AE"/>
              </a:buClr>
            </a:pPr>
            <a:endParaRPr lang="fi-FI" sz="1100" dirty="0">
              <a:solidFill>
                <a:srgbClr val="001135"/>
              </a:solidFill>
              <a:latin typeface="Nokia Pure Text Light"/>
            </a:endParaRPr>
          </a:p>
          <a:p>
            <a:pPr algn="ctr" defTabSz="649376">
              <a:buClr>
                <a:srgbClr val="98A2AE"/>
              </a:buClr>
            </a:pPr>
            <a:endParaRPr lang="fi-FI" sz="1100" dirty="0">
              <a:solidFill>
                <a:srgbClr val="001135"/>
              </a:solidFill>
              <a:latin typeface="Nokia Pure Text Light"/>
            </a:endParaRPr>
          </a:p>
          <a:p>
            <a:pPr algn="ctr" defTabSz="649376">
              <a:buClr>
                <a:srgbClr val="98A2AE"/>
              </a:buClr>
            </a:pPr>
            <a:endParaRPr lang="fi-FI" sz="1100" dirty="0">
              <a:solidFill>
                <a:srgbClr val="001135"/>
              </a:solidFill>
              <a:latin typeface="Nokia Pure Text Light"/>
            </a:endParaRPr>
          </a:p>
          <a:p>
            <a:pPr algn="ctr" defTabSz="649376">
              <a:buClr>
                <a:srgbClr val="98A2AE"/>
              </a:buClr>
            </a:pPr>
            <a:endParaRPr lang="fi-FI" sz="1100" dirty="0">
              <a:solidFill>
                <a:srgbClr val="001135"/>
              </a:solidFill>
              <a:latin typeface="Nokia Pure Text Light"/>
            </a:endParaRPr>
          </a:p>
          <a:p>
            <a:pPr algn="ctr" defTabSz="649376">
              <a:buClr>
                <a:srgbClr val="98A2AE"/>
              </a:buClr>
            </a:pPr>
            <a:endParaRPr lang="en-US" sz="1100" dirty="0">
              <a:solidFill>
                <a:srgbClr val="001135"/>
              </a:solidFill>
              <a:latin typeface="Nokia Pure Text Light"/>
            </a:endParaRPr>
          </a:p>
          <a:p>
            <a:pPr algn="ctr" defTabSz="649376">
              <a:buClr>
                <a:srgbClr val="98A2AE"/>
              </a:buClr>
            </a:pPr>
            <a:endParaRPr lang="en-US" sz="1100" dirty="0">
              <a:solidFill>
                <a:srgbClr val="001135"/>
              </a:solidFill>
              <a:latin typeface="Nokia Pure Text Light"/>
            </a:endParaRPr>
          </a:p>
          <a:p>
            <a:pPr algn="ctr" defTabSz="649376">
              <a:buClr>
                <a:srgbClr val="98A2AE"/>
              </a:buClr>
            </a:pPr>
            <a:endParaRPr lang="en-US" sz="1100" dirty="0">
              <a:solidFill>
                <a:srgbClr val="001135"/>
              </a:solidFill>
              <a:latin typeface="Nokia Pure Text Light"/>
            </a:endParaRPr>
          </a:p>
          <a:p>
            <a:pPr algn="ctr" defTabSz="649376">
              <a:buClr>
                <a:srgbClr val="98A2AE"/>
              </a:buClr>
            </a:pPr>
            <a:endParaRPr lang="en-US" sz="1100" dirty="0">
              <a:solidFill>
                <a:srgbClr val="001135"/>
              </a:solidFill>
              <a:latin typeface="Nokia Pure Text Light"/>
            </a:endParaRPr>
          </a:p>
          <a:p>
            <a:pPr algn="ctr" defTabSz="649376">
              <a:buClr>
                <a:srgbClr val="98A2AE"/>
              </a:buClr>
            </a:pPr>
            <a:endParaRPr lang="en-US" sz="1100" dirty="0">
              <a:solidFill>
                <a:srgbClr val="001135"/>
              </a:solidFill>
              <a:latin typeface="Nokia Pure Text Light"/>
            </a:endParaRPr>
          </a:p>
          <a:p>
            <a:pPr algn="ctr" defTabSz="649376">
              <a:buClr>
                <a:srgbClr val="98A2AE"/>
              </a:buClr>
            </a:pPr>
            <a:endParaRPr lang="en-US" sz="1100" dirty="0">
              <a:solidFill>
                <a:srgbClr val="001135"/>
              </a:solidFill>
              <a:latin typeface="Nokia Pure Text Light"/>
            </a:endParaRPr>
          </a:p>
          <a:p>
            <a:pPr algn="ctr" defTabSz="649376">
              <a:buClr>
                <a:srgbClr val="98A2AE"/>
              </a:buClr>
            </a:pPr>
            <a:r>
              <a:rPr lang="en-US" sz="1100" dirty="0">
                <a:solidFill>
                  <a:srgbClr val="001135"/>
                </a:solidFill>
                <a:latin typeface="Nokia Pure Text Light"/>
              </a:rPr>
              <a:t>8U</a:t>
            </a:r>
          </a:p>
        </p:txBody>
      </p:sp>
      <p:cxnSp>
        <p:nvCxnSpPr>
          <p:cNvPr id="19" name="Straight Connector 18">
            <a:extLst>
              <a:ext uri="{FF2B5EF4-FFF2-40B4-BE49-F238E27FC236}">
                <a16:creationId xmlns:a16="http://schemas.microsoft.com/office/drawing/2014/main" id="{C0090438-9657-4AE4-A1A0-133B706D0AEB}"/>
              </a:ext>
            </a:extLst>
          </p:cNvPr>
          <p:cNvCxnSpPr/>
          <p:nvPr/>
        </p:nvCxnSpPr>
        <p:spPr>
          <a:xfrm>
            <a:off x="2411263" y="1095375"/>
            <a:ext cx="0" cy="295200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AC0BC78-AD8F-4477-A289-A21319CE7C76}"/>
              </a:ext>
            </a:extLst>
          </p:cNvPr>
          <p:cNvCxnSpPr/>
          <p:nvPr/>
        </p:nvCxnSpPr>
        <p:spPr>
          <a:xfrm>
            <a:off x="4020074" y="1031095"/>
            <a:ext cx="0" cy="295200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C274547-2D6C-4046-BB9A-F3ACA61BBD31}"/>
              </a:ext>
            </a:extLst>
          </p:cNvPr>
          <p:cNvCxnSpPr/>
          <p:nvPr/>
        </p:nvCxnSpPr>
        <p:spPr>
          <a:xfrm>
            <a:off x="6097438" y="1095375"/>
            <a:ext cx="0" cy="295200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2" name="Footer Placeholder 27">
            <a:extLst>
              <a:ext uri="{FF2B5EF4-FFF2-40B4-BE49-F238E27FC236}">
                <a16:creationId xmlns:a16="http://schemas.microsoft.com/office/drawing/2014/main" id="{C9427099-15FE-4FE3-A042-E90342C70B2B}"/>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pic>
        <p:nvPicPr>
          <p:cNvPr id="23" name="Picture 2" descr="cid:image001.jpg@01D2A747.1FFB3880">
            <a:extLst>
              <a:ext uri="{FF2B5EF4-FFF2-40B4-BE49-F238E27FC236}">
                <a16:creationId xmlns:a16="http://schemas.microsoft.com/office/drawing/2014/main" id="{811EF837-3C76-4DB4-AF22-B6A1CAB8B5AB}"/>
              </a:ext>
            </a:extLst>
          </p:cNvPr>
          <p:cNvPicPr>
            <a:picLocks noChangeAspect="1" noChangeArrowheads="1"/>
          </p:cNvPicPr>
          <p:nvPr/>
        </p:nvPicPr>
        <p:blipFill>
          <a:blip r:embed="rId5" r:link="rId6" cstate="screen">
            <a:extLst>
              <a:ext uri="{28A0092B-C50C-407E-A947-70E740481C1C}">
                <a14:useLocalDpi xmlns:a14="http://schemas.microsoft.com/office/drawing/2010/main"/>
              </a:ext>
            </a:extLst>
          </a:blip>
          <a:srcRect/>
          <a:stretch>
            <a:fillRect/>
          </a:stretch>
        </p:blipFill>
        <p:spPr bwMode="auto">
          <a:xfrm>
            <a:off x="664087" y="2356873"/>
            <a:ext cx="1464088" cy="1042186"/>
          </a:xfrm>
          <a:prstGeom prst="rect">
            <a:avLst/>
          </a:prstGeom>
          <a:noFill/>
          <a:ln>
            <a:noFill/>
          </a:ln>
          <a:effectLst>
            <a:innerShdw blurRad="368300">
              <a:prstClr val="black"/>
            </a:innerShdw>
            <a:softEdge rad="1778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311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0A8933-1BBE-4991-B976-57D29862D9FC}"/>
              </a:ext>
            </a:extLst>
          </p:cNvPr>
          <p:cNvSpPr/>
          <p:nvPr/>
        </p:nvSpPr>
        <p:spPr>
          <a:xfrm>
            <a:off x="7094401" y="2287421"/>
            <a:ext cx="324000" cy="324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pic>
        <p:nvPicPr>
          <p:cNvPr id="3" name="Picture 2">
            <a:extLst>
              <a:ext uri="{FF2B5EF4-FFF2-40B4-BE49-F238E27FC236}">
                <a16:creationId xmlns:a16="http://schemas.microsoft.com/office/drawing/2014/main" id="{F421D714-CDAD-4B0E-A35A-5A6F898F04DA}"/>
              </a:ext>
            </a:extLst>
          </p:cNvPr>
          <p:cNvPicPr>
            <a:picLocks noChangeAspect="1"/>
          </p:cNvPicPr>
          <p:nvPr/>
        </p:nvPicPr>
        <p:blipFill>
          <a:blip r:embed="rId2"/>
          <a:stretch>
            <a:fillRect/>
          </a:stretch>
        </p:blipFill>
        <p:spPr>
          <a:xfrm>
            <a:off x="7779009" y="2792044"/>
            <a:ext cx="933325" cy="933325"/>
          </a:xfrm>
          <a:prstGeom prst="rect">
            <a:avLst/>
          </a:prstGeom>
        </p:spPr>
      </p:pic>
      <p:sp>
        <p:nvSpPr>
          <p:cNvPr id="4" name="Content Placeholder 1">
            <a:extLst>
              <a:ext uri="{FF2B5EF4-FFF2-40B4-BE49-F238E27FC236}">
                <a16:creationId xmlns:a16="http://schemas.microsoft.com/office/drawing/2014/main" id="{6E653C3D-A3E4-4E7B-BD37-35E174E31E5E}"/>
              </a:ext>
            </a:extLst>
          </p:cNvPr>
          <p:cNvSpPr txBox="1">
            <a:spLocks/>
          </p:cNvSpPr>
          <p:nvPr/>
        </p:nvSpPr>
        <p:spPr bwMode="auto">
          <a:xfrm>
            <a:off x="417600" y="1076400"/>
            <a:ext cx="3192583" cy="2751735"/>
          </a:xfrm>
          <a:prstGeom prst="rect">
            <a:avLst/>
          </a:prstGeom>
          <a:noFill/>
          <a:ln w="12700">
            <a:noFill/>
            <a:miter lim="800000"/>
            <a:headEnd/>
            <a:tailEnd/>
          </a:ln>
        </p:spPr>
        <p:txBody>
          <a:bodyPr vert="horz" wrap="square" lIns="36000" tIns="36000" rIns="36000" bIns="36000" numCol="1" anchor="t" anchorCtr="0" compatLnSpc="1">
            <a:prstTxWarp prst="textNoShape">
              <a:avLst/>
            </a:prstTxWarp>
            <a:no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Adding equipment to legacy sites increases energy bill and CO2 emissions</a:t>
            </a:r>
          </a:p>
        </p:txBody>
      </p:sp>
      <p:sp>
        <p:nvSpPr>
          <p:cNvPr id="5" name="Text Placeholder 5">
            <a:extLst>
              <a:ext uri="{FF2B5EF4-FFF2-40B4-BE49-F238E27FC236}">
                <a16:creationId xmlns:a16="http://schemas.microsoft.com/office/drawing/2014/main" id="{358D1EA2-0827-443E-84CD-BA2490533675}"/>
              </a:ext>
            </a:extLst>
          </p:cNvPr>
          <p:cNvSpPr>
            <a:spLocks noGrp="1"/>
          </p:cNvSpPr>
          <p:nvPr>
            <p:ph type="body" sz="quarter" idx="10"/>
          </p:nvPr>
        </p:nvSpPr>
        <p:spPr>
          <a:xfrm>
            <a:off x="417600" y="590400"/>
            <a:ext cx="8308800" cy="309600"/>
          </a:xfrm>
        </p:spPr>
        <p:txBody>
          <a:bodyPr/>
          <a:lstStyle/>
          <a:p>
            <a:r>
              <a:rPr lang="fi-FI" dirty="0"/>
              <a:t>Turn the zero carbon vision into business opportunity</a:t>
            </a:r>
          </a:p>
        </p:txBody>
      </p:sp>
      <p:sp>
        <p:nvSpPr>
          <p:cNvPr id="6" name="Text Placeholder 6">
            <a:extLst>
              <a:ext uri="{FF2B5EF4-FFF2-40B4-BE49-F238E27FC236}">
                <a16:creationId xmlns:a16="http://schemas.microsoft.com/office/drawing/2014/main" id="{FB99DA05-C1B5-4C4C-B610-55C3C25DD69B}"/>
              </a:ext>
            </a:extLst>
          </p:cNvPr>
          <p:cNvSpPr>
            <a:spLocks noGrp="1"/>
          </p:cNvSpPr>
          <p:nvPr>
            <p:ph type="body" sz="quarter" idx="11"/>
          </p:nvPr>
        </p:nvSpPr>
        <p:spPr>
          <a:xfrm>
            <a:off x="417600" y="280800"/>
            <a:ext cx="8308800" cy="309600"/>
          </a:xfrm>
        </p:spPr>
        <p:txBody>
          <a:bodyPr/>
          <a:lstStyle/>
          <a:p>
            <a:r>
              <a:rPr lang="en-US" dirty="0"/>
              <a:t>Zero Emission 3.0 Offering</a:t>
            </a:r>
          </a:p>
        </p:txBody>
      </p:sp>
      <p:sp>
        <p:nvSpPr>
          <p:cNvPr id="7" name="Footer Placeholder 3">
            <a:extLst>
              <a:ext uri="{FF2B5EF4-FFF2-40B4-BE49-F238E27FC236}">
                <a16:creationId xmlns:a16="http://schemas.microsoft.com/office/drawing/2014/main" id="{1CC69389-0A68-4C1F-B937-0C8B56DF0AD8}"/>
              </a:ext>
            </a:extLst>
          </p:cNvPr>
          <p:cNvSpPr>
            <a:spLocks noGrp="1"/>
          </p:cNvSpPr>
          <p:nvPr>
            <p:ph type="ftr" sz="quarter" idx="3"/>
          </p:nvPr>
        </p:nvSpPr>
        <p:spPr>
          <a:xfrm>
            <a:off x="2692800" y="4816800"/>
            <a:ext cx="2581200" cy="1224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panose="020B0604020202020204" pitchFamily="34" charset="0"/>
              </a:rPr>
              <a:t>Nokia Internal Use</a:t>
            </a:r>
          </a:p>
        </p:txBody>
      </p:sp>
      <p:sp>
        <p:nvSpPr>
          <p:cNvPr id="8" name="Content Placeholder 1">
            <a:extLst>
              <a:ext uri="{FF2B5EF4-FFF2-40B4-BE49-F238E27FC236}">
                <a16:creationId xmlns:a16="http://schemas.microsoft.com/office/drawing/2014/main" id="{48C04530-89B4-4C51-A054-686F77C6498A}"/>
              </a:ext>
            </a:extLst>
          </p:cNvPr>
          <p:cNvSpPr txBox="1">
            <a:spLocks/>
          </p:cNvSpPr>
          <p:nvPr/>
        </p:nvSpPr>
        <p:spPr bwMode="auto">
          <a:xfrm>
            <a:off x="3846998" y="1058836"/>
            <a:ext cx="3447981" cy="2751735"/>
          </a:xfrm>
          <a:prstGeom prst="rect">
            <a:avLst/>
          </a:prstGeom>
          <a:noFill/>
          <a:ln w="12700">
            <a:noFill/>
            <a:miter lim="800000"/>
            <a:headEnd/>
            <a:tailEnd/>
          </a:ln>
        </p:spPr>
        <p:txBody>
          <a:bodyPr vert="horz" wrap="square" lIns="36000" tIns="36000" rIns="36000" bIns="36000" numCol="1" anchor="t" anchorCtr="0" compatLnSpc="1">
            <a:prstTxWarp prst="textNoShape">
              <a:avLst/>
            </a:prstTxWarp>
            <a:no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Modernized zero carbon sites for better business</a:t>
            </a:r>
          </a:p>
        </p:txBody>
      </p:sp>
      <p:grpSp>
        <p:nvGrpSpPr>
          <p:cNvPr id="9" name="Group 8">
            <a:extLst>
              <a:ext uri="{FF2B5EF4-FFF2-40B4-BE49-F238E27FC236}">
                <a16:creationId xmlns:a16="http://schemas.microsoft.com/office/drawing/2014/main" id="{F48C6C08-BA31-47AB-9EE9-5E4F11B4F513}"/>
              </a:ext>
            </a:extLst>
          </p:cNvPr>
          <p:cNvGrpSpPr/>
          <p:nvPr/>
        </p:nvGrpSpPr>
        <p:grpSpPr>
          <a:xfrm>
            <a:off x="435803" y="1707935"/>
            <a:ext cx="2797310" cy="1845708"/>
            <a:chOff x="1044761" y="1635116"/>
            <a:chExt cx="3476625" cy="2273300"/>
          </a:xfrm>
        </p:grpSpPr>
        <p:cxnSp>
          <p:nvCxnSpPr>
            <p:cNvPr id="10" name="Straight Connector 9">
              <a:extLst>
                <a:ext uri="{FF2B5EF4-FFF2-40B4-BE49-F238E27FC236}">
                  <a16:creationId xmlns:a16="http://schemas.microsoft.com/office/drawing/2014/main" id="{2BFAB0D1-8106-4683-B5AF-C9D17A4B865D}"/>
                </a:ext>
              </a:extLst>
            </p:cNvPr>
            <p:cNvCxnSpPr/>
            <p:nvPr/>
          </p:nvCxnSpPr>
          <p:spPr>
            <a:xfrm flipH="1" flipV="1">
              <a:off x="1197161" y="3611554"/>
              <a:ext cx="747713" cy="1587"/>
            </a:xfrm>
            <a:prstGeom prst="line">
              <a:avLst/>
            </a:prstGeom>
            <a:solidFill>
              <a:srgbClr val="FFFFFF"/>
            </a:solidFill>
            <a:ln w="9525" cap="flat" cmpd="sng" algn="ctr">
              <a:solidFill>
                <a:schemeClr val="bg2"/>
              </a:solidFill>
              <a:prstDash val="solid"/>
            </a:ln>
            <a:effectLst/>
          </p:spPr>
        </p:cxnSp>
        <p:grpSp>
          <p:nvGrpSpPr>
            <p:cNvPr id="11" name="Group 103">
              <a:extLst>
                <a:ext uri="{FF2B5EF4-FFF2-40B4-BE49-F238E27FC236}">
                  <a16:creationId xmlns:a16="http://schemas.microsoft.com/office/drawing/2014/main" id="{2366B273-FEED-4AE8-BD43-E4C44DBE4C01}"/>
                </a:ext>
              </a:extLst>
            </p:cNvPr>
            <p:cNvGrpSpPr>
              <a:grpSpLocks/>
            </p:cNvGrpSpPr>
            <p:nvPr/>
          </p:nvGrpSpPr>
          <p:grpSpPr bwMode="auto">
            <a:xfrm>
              <a:off x="1044761" y="3386129"/>
              <a:ext cx="514350" cy="430212"/>
              <a:chOff x="3769648" y="2366684"/>
              <a:chExt cx="708211" cy="551329"/>
            </a:xfrm>
          </p:grpSpPr>
          <p:sp>
            <p:nvSpPr>
              <p:cNvPr id="38" name="Flowchart: Delay 37">
                <a:extLst>
                  <a:ext uri="{FF2B5EF4-FFF2-40B4-BE49-F238E27FC236}">
                    <a16:creationId xmlns:a16="http://schemas.microsoft.com/office/drawing/2014/main" id="{40344B3E-0DC6-4CBF-A385-483E47BEDA48}"/>
                  </a:ext>
                </a:extLst>
              </p:cNvPr>
              <p:cNvSpPr/>
              <p:nvPr/>
            </p:nvSpPr>
            <p:spPr>
              <a:xfrm>
                <a:off x="3979488" y="2366684"/>
                <a:ext cx="498371" cy="551329"/>
              </a:xfrm>
              <a:prstGeom prst="flowChartDelay">
                <a:avLst/>
              </a:prstGeom>
              <a:solidFill>
                <a:srgbClr val="FFFFFF"/>
              </a:solidFill>
              <a:ln w="9525" cap="flat" cmpd="sng" algn="ctr">
                <a:solidFill>
                  <a:schemeClr val="bg2"/>
                </a:solidFill>
                <a:prstDash val="solid"/>
              </a:ln>
              <a:effectLst/>
            </p:spPr>
            <p:txBody>
              <a:bodyPr tIns="90000" bIns="90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800" b="0" i="0" u="none" strike="noStrike" kern="0" cap="none" spc="0" normalizeH="0" baseline="0" noProof="0" dirty="0">
                  <a:ln>
                    <a:noFill/>
                  </a:ln>
                  <a:solidFill>
                    <a:srgbClr val="A8BBC0"/>
                  </a:solidFill>
                  <a:effectLst/>
                  <a:uLnTx/>
                  <a:uFillTx/>
                  <a:latin typeface="Nokia Pure Text Light"/>
                  <a:ea typeface="+mn-ea"/>
                  <a:cs typeface="+mn-cs"/>
                </a:endParaRPr>
              </a:p>
            </p:txBody>
          </p:sp>
          <p:cxnSp>
            <p:nvCxnSpPr>
              <p:cNvPr id="39" name="Straight Connector 38">
                <a:extLst>
                  <a:ext uri="{FF2B5EF4-FFF2-40B4-BE49-F238E27FC236}">
                    <a16:creationId xmlns:a16="http://schemas.microsoft.com/office/drawing/2014/main" id="{030BC6DC-6160-4F94-B12B-D158A87B35DA}"/>
                  </a:ext>
                </a:extLst>
              </p:cNvPr>
              <p:cNvCxnSpPr/>
              <p:nvPr/>
            </p:nvCxnSpPr>
            <p:spPr>
              <a:xfrm flipH="1">
                <a:off x="3776206" y="2523334"/>
                <a:ext cx="214212" cy="0"/>
              </a:xfrm>
              <a:prstGeom prst="line">
                <a:avLst/>
              </a:prstGeom>
              <a:solidFill>
                <a:srgbClr val="FFFFFF"/>
              </a:solidFill>
              <a:ln w="9525" cap="flat" cmpd="sng" algn="ctr">
                <a:solidFill>
                  <a:schemeClr val="bg2"/>
                </a:solidFill>
                <a:prstDash val="solid"/>
              </a:ln>
              <a:effectLst/>
            </p:spPr>
          </p:cxnSp>
          <p:cxnSp>
            <p:nvCxnSpPr>
              <p:cNvPr id="40" name="Straight Connector 39">
                <a:extLst>
                  <a:ext uri="{FF2B5EF4-FFF2-40B4-BE49-F238E27FC236}">
                    <a16:creationId xmlns:a16="http://schemas.microsoft.com/office/drawing/2014/main" id="{353D2A9F-7D94-4665-A1E3-DF61BEB3551C}"/>
                  </a:ext>
                </a:extLst>
              </p:cNvPr>
              <p:cNvCxnSpPr/>
              <p:nvPr/>
            </p:nvCxnSpPr>
            <p:spPr>
              <a:xfrm flipH="1">
                <a:off x="3769648" y="2773569"/>
                <a:ext cx="214212" cy="0"/>
              </a:xfrm>
              <a:prstGeom prst="line">
                <a:avLst/>
              </a:prstGeom>
              <a:solidFill>
                <a:srgbClr val="FFFFFF"/>
              </a:solidFill>
              <a:ln w="9525" cap="flat" cmpd="sng" algn="ctr">
                <a:solidFill>
                  <a:schemeClr val="bg2"/>
                </a:solidFill>
                <a:prstDash val="solid"/>
              </a:ln>
              <a:effectLst/>
            </p:spPr>
          </p:cxnSp>
        </p:grpSp>
        <p:sp>
          <p:nvSpPr>
            <p:cNvPr id="12" name="TextBox 104">
              <a:extLst>
                <a:ext uri="{FF2B5EF4-FFF2-40B4-BE49-F238E27FC236}">
                  <a16:creationId xmlns:a16="http://schemas.microsoft.com/office/drawing/2014/main" id="{5444AD89-5DA7-4A8F-BA25-231CE2753AFE}"/>
                </a:ext>
              </a:extLst>
            </p:cNvPr>
            <p:cNvSpPr txBox="1">
              <a:spLocks noChangeArrowheads="1"/>
            </p:cNvSpPr>
            <p:nvPr/>
          </p:nvSpPr>
          <p:spPr bwMode="auto">
            <a:xfrm>
              <a:off x="1174936" y="3475029"/>
              <a:ext cx="371474" cy="20849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5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13" name="Rectangle 12">
              <a:extLst>
                <a:ext uri="{FF2B5EF4-FFF2-40B4-BE49-F238E27FC236}">
                  <a16:creationId xmlns:a16="http://schemas.microsoft.com/office/drawing/2014/main" id="{DAFF7A1A-1398-4F61-B1E6-52C8B05EA5D9}"/>
                </a:ext>
              </a:extLst>
            </p:cNvPr>
            <p:cNvSpPr/>
            <p:nvPr/>
          </p:nvSpPr>
          <p:spPr>
            <a:xfrm>
              <a:off x="1763899" y="2630479"/>
              <a:ext cx="1774825" cy="1277937"/>
            </a:xfrm>
            <a:prstGeom prst="rect">
              <a:avLst/>
            </a:prstGeom>
            <a:noFill/>
            <a:ln w="9525" cap="flat" cmpd="sng" algn="ctr">
              <a:solidFill>
                <a:schemeClr val="bg2"/>
              </a:solidFill>
              <a:prstDash val="solid"/>
            </a:ln>
            <a:effectLst/>
          </p:spPr>
          <p:txBody>
            <a:bodyPr tIns="90000" bIns="90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14" name="Rectangle 13">
              <a:extLst>
                <a:ext uri="{FF2B5EF4-FFF2-40B4-BE49-F238E27FC236}">
                  <a16:creationId xmlns:a16="http://schemas.microsoft.com/office/drawing/2014/main" id="{473C920D-7971-4B31-AEFF-7FDF02ADFE25}"/>
                </a:ext>
              </a:extLst>
            </p:cNvPr>
            <p:cNvSpPr/>
            <p:nvPr/>
          </p:nvSpPr>
          <p:spPr>
            <a:xfrm>
              <a:off x="1882961" y="3310610"/>
              <a:ext cx="744538" cy="246062"/>
            </a:xfrm>
            <a:prstGeom prst="rect">
              <a:avLst/>
            </a:prstGeom>
            <a:solidFill>
              <a:schemeClr val="tx1"/>
            </a:solidFill>
            <a:ln w="9525" cap="flat" cmpd="sng" algn="ctr">
              <a:noFill/>
              <a:prstDash val="solid"/>
            </a:ln>
            <a:effectLst/>
          </p:spPr>
          <p:txBody>
            <a:bodyPr tIns="90000" bIns="90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err="1">
                  <a:ln>
                    <a:noFill/>
                  </a:ln>
                  <a:solidFill>
                    <a:srgbClr val="FFFFFF"/>
                  </a:solidFill>
                  <a:effectLst/>
                  <a:uLnTx/>
                  <a:uFillTx/>
                  <a:latin typeface="Nokia Pure Text" pitchFamily="34" charset="0"/>
                  <a:ea typeface="Nokia Pure Text" pitchFamily="34" charset="0"/>
                  <a:cs typeface="Nokia Pure Text" pitchFamily="34" charset="0"/>
                </a:rPr>
                <a:t>Rectifier</a:t>
              </a:r>
              <a:endParaRPr kumimoji="0" lang="fi-FI" sz="800" b="0" i="0" u="none" strike="noStrike" kern="0" cap="none" spc="0" normalizeH="0" baseline="0" noProof="0" dirty="0">
                <a:ln>
                  <a:noFill/>
                </a:ln>
                <a:solidFill>
                  <a:srgbClr val="FFFFFF"/>
                </a:solidFill>
                <a:effectLst/>
                <a:uLnTx/>
                <a:uFillTx/>
                <a:latin typeface="Nokia Pure Text" pitchFamily="34" charset="0"/>
                <a:ea typeface="Nokia Pure Text" pitchFamily="34" charset="0"/>
                <a:cs typeface="Nokia Pure Text" pitchFamily="34" charset="0"/>
              </a:endParaRPr>
            </a:p>
          </p:txBody>
        </p:sp>
        <p:sp>
          <p:nvSpPr>
            <p:cNvPr id="15" name="Rectangle 14">
              <a:extLst>
                <a:ext uri="{FF2B5EF4-FFF2-40B4-BE49-F238E27FC236}">
                  <a16:creationId xmlns:a16="http://schemas.microsoft.com/office/drawing/2014/main" id="{E73F2EBA-6673-4737-AC62-B225C8A67637}"/>
                </a:ext>
              </a:extLst>
            </p:cNvPr>
            <p:cNvSpPr/>
            <p:nvPr/>
          </p:nvSpPr>
          <p:spPr>
            <a:xfrm rot="16200000">
              <a:off x="2240939" y="3167629"/>
              <a:ext cx="1080000" cy="252000"/>
            </a:xfrm>
            <a:prstGeom prst="rect">
              <a:avLst/>
            </a:prstGeom>
            <a:solidFill>
              <a:schemeClr val="bg2"/>
            </a:solidFill>
            <a:ln w="9525" cap="flat" cmpd="sng" algn="ctr">
              <a:noFill/>
              <a:prstDash val="solid"/>
            </a:ln>
            <a:effectLst/>
          </p:spPr>
          <p:txBody>
            <a:bodyPr lIns="36000" tIns="108000" rIns="36000" bIns="90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FFFFFF"/>
                  </a:solidFill>
                  <a:effectLst/>
                  <a:uLnTx/>
                  <a:uFillTx/>
                  <a:latin typeface="Nokia Pure Text" pitchFamily="34" charset="0"/>
                  <a:ea typeface="Nokia Pure Text" pitchFamily="34" charset="0"/>
                  <a:cs typeface="Nokia Pure Text" pitchFamily="34" charset="0"/>
                </a:rPr>
                <a:t>GSM BTS</a:t>
              </a:r>
            </a:p>
          </p:txBody>
        </p:sp>
        <p:grpSp>
          <p:nvGrpSpPr>
            <p:cNvPr id="16" name="Group 129">
              <a:extLst>
                <a:ext uri="{FF2B5EF4-FFF2-40B4-BE49-F238E27FC236}">
                  <a16:creationId xmlns:a16="http://schemas.microsoft.com/office/drawing/2014/main" id="{4AAB0264-D302-4900-8734-403C79C47777}"/>
                </a:ext>
              </a:extLst>
            </p:cNvPr>
            <p:cNvGrpSpPr>
              <a:grpSpLocks/>
            </p:cNvGrpSpPr>
            <p:nvPr/>
          </p:nvGrpSpPr>
          <p:grpSpPr bwMode="auto">
            <a:xfrm flipH="1">
              <a:off x="1144774" y="2805104"/>
              <a:ext cx="755650" cy="409575"/>
              <a:chOff x="7634286" y="2406950"/>
              <a:chExt cx="542927" cy="410051"/>
            </a:xfrm>
          </p:grpSpPr>
          <p:sp>
            <p:nvSpPr>
              <p:cNvPr id="34" name="Freeform 82">
                <a:extLst>
                  <a:ext uri="{FF2B5EF4-FFF2-40B4-BE49-F238E27FC236}">
                    <a16:creationId xmlns:a16="http://schemas.microsoft.com/office/drawing/2014/main" id="{A89F1A30-5C72-461F-A365-F7CF983FFD37}"/>
                  </a:ext>
                </a:extLst>
              </p:cNvPr>
              <p:cNvSpPr/>
              <p:nvPr/>
            </p:nvSpPr>
            <p:spPr>
              <a:xfrm>
                <a:off x="7649114" y="2406950"/>
                <a:ext cx="528099" cy="46091"/>
              </a:xfrm>
              <a:custGeom>
                <a:avLst/>
                <a:gdLst>
                  <a:gd name="connsiteX0" fmla="*/ 0 w 326231"/>
                  <a:gd name="connsiteY0" fmla="*/ 5256 h 29069"/>
                  <a:gd name="connsiteX1" fmla="*/ 14288 w 326231"/>
                  <a:gd name="connsiteY1" fmla="*/ 7638 h 29069"/>
                  <a:gd name="connsiteX2" fmla="*/ 16669 w 326231"/>
                  <a:gd name="connsiteY2" fmla="*/ 19544 h 29069"/>
                  <a:gd name="connsiteX3" fmla="*/ 30956 w 326231"/>
                  <a:gd name="connsiteY3" fmla="*/ 26688 h 29069"/>
                  <a:gd name="connsiteX4" fmla="*/ 50006 w 326231"/>
                  <a:gd name="connsiteY4" fmla="*/ 24306 h 29069"/>
                  <a:gd name="connsiteX5" fmla="*/ 52388 w 326231"/>
                  <a:gd name="connsiteY5" fmla="*/ 17163 h 29069"/>
                  <a:gd name="connsiteX6" fmla="*/ 69056 w 326231"/>
                  <a:gd name="connsiteY6" fmla="*/ 10019 h 29069"/>
                  <a:gd name="connsiteX7" fmla="*/ 71438 w 326231"/>
                  <a:gd name="connsiteY7" fmla="*/ 2875 h 29069"/>
                  <a:gd name="connsiteX8" fmla="*/ 83344 w 326231"/>
                  <a:gd name="connsiteY8" fmla="*/ 12400 h 29069"/>
                  <a:gd name="connsiteX9" fmla="*/ 85725 w 326231"/>
                  <a:gd name="connsiteY9" fmla="*/ 19544 h 29069"/>
                  <a:gd name="connsiteX10" fmla="*/ 92869 w 326231"/>
                  <a:gd name="connsiteY10" fmla="*/ 24306 h 29069"/>
                  <a:gd name="connsiteX11" fmla="*/ 109538 w 326231"/>
                  <a:gd name="connsiteY11" fmla="*/ 19544 h 29069"/>
                  <a:gd name="connsiteX12" fmla="*/ 116681 w 326231"/>
                  <a:gd name="connsiteY12" fmla="*/ 12400 h 29069"/>
                  <a:gd name="connsiteX13" fmla="*/ 119063 w 326231"/>
                  <a:gd name="connsiteY13" fmla="*/ 5256 h 29069"/>
                  <a:gd name="connsiteX14" fmla="*/ 130969 w 326231"/>
                  <a:gd name="connsiteY14" fmla="*/ 2875 h 29069"/>
                  <a:gd name="connsiteX15" fmla="*/ 152400 w 326231"/>
                  <a:gd name="connsiteY15" fmla="*/ 5256 h 29069"/>
                  <a:gd name="connsiteX16" fmla="*/ 154781 w 326231"/>
                  <a:gd name="connsiteY16" fmla="*/ 12400 h 29069"/>
                  <a:gd name="connsiteX17" fmla="*/ 159544 w 326231"/>
                  <a:gd name="connsiteY17" fmla="*/ 19544 h 29069"/>
                  <a:gd name="connsiteX18" fmla="*/ 166688 w 326231"/>
                  <a:gd name="connsiteY18" fmla="*/ 24306 h 29069"/>
                  <a:gd name="connsiteX19" fmla="*/ 180975 w 326231"/>
                  <a:gd name="connsiteY19" fmla="*/ 29069 h 29069"/>
                  <a:gd name="connsiteX20" fmla="*/ 195263 w 326231"/>
                  <a:gd name="connsiteY20" fmla="*/ 21925 h 29069"/>
                  <a:gd name="connsiteX21" fmla="*/ 209550 w 326231"/>
                  <a:gd name="connsiteY21" fmla="*/ 10019 h 29069"/>
                  <a:gd name="connsiteX22" fmla="*/ 223838 w 326231"/>
                  <a:gd name="connsiteY22" fmla="*/ 5256 h 29069"/>
                  <a:gd name="connsiteX23" fmla="*/ 230981 w 326231"/>
                  <a:gd name="connsiteY23" fmla="*/ 2875 h 29069"/>
                  <a:gd name="connsiteX24" fmla="*/ 245269 w 326231"/>
                  <a:gd name="connsiteY24" fmla="*/ 5256 h 29069"/>
                  <a:gd name="connsiteX25" fmla="*/ 247650 w 326231"/>
                  <a:gd name="connsiteY25" fmla="*/ 17163 h 29069"/>
                  <a:gd name="connsiteX26" fmla="*/ 266700 w 326231"/>
                  <a:gd name="connsiteY26" fmla="*/ 26688 h 29069"/>
                  <a:gd name="connsiteX27" fmla="*/ 288131 w 326231"/>
                  <a:gd name="connsiteY27" fmla="*/ 24306 h 29069"/>
                  <a:gd name="connsiteX28" fmla="*/ 302419 w 326231"/>
                  <a:gd name="connsiteY28" fmla="*/ 19544 h 29069"/>
                  <a:gd name="connsiteX29" fmla="*/ 326231 w 326231"/>
                  <a:gd name="connsiteY29" fmla="*/ 21925 h 2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231" h="29069">
                    <a:moveTo>
                      <a:pt x="0" y="5256"/>
                    </a:moveTo>
                    <a:cubicBezTo>
                      <a:pt x="4763" y="6050"/>
                      <a:pt x="10622" y="4496"/>
                      <a:pt x="14288" y="7638"/>
                    </a:cubicBezTo>
                    <a:cubicBezTo>
                      <a:pt x="17361" y="10272"/>
                      <a:pt x="14661" y="16030"/>
                      <a:pt x="16669" y="19544"/>
                    </a:cubicBezTo>
                    <a:cubicBezTo>
                      <a:pt x="18840" y="23343"/>
                      <a:pt x="27291" y="25466"/>
                      <a:pt x="30956" y="26688"/>
                    </a:cubicBezTo>
                    <a:cubicBezTo>
                      <a:pt x="37306" y="25894"/>
                      <a:pt x="44158" y="26905"/>
                      <a:pt x="50006" y="24306"/>
                    </a:cubicBezTo>
                    <a:cubicBezTo>
                      <a:pt x="52300" y="23287"/>
                      <a:pt x="50820" y="19123"/>
                      <a:pt x="52388" y="17163"/>
                    </a:cubicBezTo>
                    <a:cubicBezTo>
                      <a:pt x="56500" y="12023"/>
                      <a:pt x="63334" y="11449"/>
                      <a:pt x="69056" y="10019"/>
                    </a:cubicBezTo>
                    <a:cubicBezTo>
                      <a:pt x="69850" y="7638"/>
                      <a:pt x="69193" y="3998"/>
                      <a:pt x="71438" y="2875"/>
                    </a:cubicBezTo>
                    <a:cubicBezTo>
                      <a:pt x="77188" y="0"/>
                      <a:pt x="81873" y="10194"/>
                      <a:pt x="83344" y="12400"/>
                    </a:cubicBezTo>
                    <a:cubicBezTo>
                      <a:pt x="84138" y="14781"/>
                      <a:pt x="84157" y="17584"/>
                      <a:pt x="85725" y="19544"/>
                    </a:cubicBezTo>
                    <a:cubicBezTo>
                      <a:pt x="87513" y="21779"/>
                      <a:pt x="90036" y="23901"/>
                      <a:pt x="92869" y="24306"/>
                    </a:cubicBezTo>
                    <a:cubicBezTo>
                      <a:pt x="94962" y="24605"/>
                      <a:pt x="106857" y="20437"/>
                      <a:pt x="109538" y="19544"/>
                    </a:cubicBezTo>
                    <a:cubicBezTo>
                      <a:pt x="111919" y="17163"/>
                      <a:pt x="114813" y="15202"/>
                      <a:pt x="116681" y="12400"/>
                    </a:cubicBezTo>
                    <a:cubicBezTo>
                      <a:pt x="118073" y="10311"/>
                      <a:pt x="116974" y="6648"/>
                      <a:pt x="119063" y="5256"/>
                    </a:cubicBezTo>
                    <a:cubicBezTo>
                      <a:pt x="122431" y="3011"/>
                      <a:pt x="127000" y="3669"/>
                      <a:pt x="130969" y="2875"/>
                    </a:cubicBezTo>
                    <a:cubicBezTo>
                      <a:pt x="138113" y="3669"/>
                      <a:pt x="145726" y="2587"/>
                      <a:pt x="152400" y="5256"/>
                    </a:cubicBezTo>
                    <a:cubicBezTo>
                      <a:pt x="154731" y="6188"/>
                      <a:pt x="153658" y="10155"/>
                      <a:pt x="154781" y="12400"/>
                    </a:cubicBezTo>
                    <a:cubicBezTo>
                      <a:pt x="156061" y="14960"/>
                      <a:pt x="157520" y="17520"/>
                      <a:pt x="159544" y="19544"/>
                    </a:cubicBezTo>
                    <a:cubicBezTo>
                      <a:pt x="161568" y="21568"/>
                      <a:pt x="164073" y="23144"/>
                      <a:pt x="166688" y="24306"/>
                    </a:cubicBezTo>
                    <a:cubicBezTo>
                      <a:pt x="171275" y="26345"/>
                      <a:pt x="180975" y="29069"/>
                      <a:pt x="180975" y="29069"/>
                    </a:cubicBezTo>
                    <a:cubicBezTo>
                      <a:pt x="188135" y="26683"/>
                      <a:pt x="189108" y="27055"/>
                      <a:pt x="195263" y="21925"/>
                    </a:cubicBezTo>
                    <a:cubicBezTo>
                      <a:pt x="201675" y="16581"/>
                      <a:pt x="201945" y="13399"/>
                      <a:pt x="209550" y="10019"/>
                    </a:cubicBezTo>
                    <a:cubicBezTo>
                      <a:pt x="214138" y="7980"/>
                      <a:pt x="219075" y="6844"/>
                      <a:pt x="223838" y="5256"/>
                    </a:cubicBezTo>
                    <a:lnTo>
                      <a:pt x="230981" y="2875"/>
                    </a:lnTo>
                    <a:cubicBezTo>
                      <a:pt x="235744" y="3669"/>
                      <a:pt x="241603" y="2114"/>
                      <a:pt x="245269" y="5256"/>
                    </a:cubicBezTo>
                    <a:cubicBezTo>
                      <a:pt x="248342" y="7890"/>
                      <a:pt x="245840" y="13543"/>
                      <a:pt x="247650" y="17163"/>
                    </a:cubicBezTo>
                    <a:cubicBezTo>
                      <a:pt x="252096" y="26055"/>
                      <a:pt x="258174" y="24982"/>
                      <a:pt x="266700" y="26688"/>
                    </a:cubicBezTo>
                    <a:cubicBezTo>
                      <a:pt x="273844" y="25894"/>
                      <a:pt x="281083" y="25716"/>
                      <a:pt x="288131" y="24306"/>
                    </a:cubicBezTo>
                    <a:cubicBezTo>
                      <a:pt x="293054" y="23321"/>
                      <a:pt x="302419" y="19544"/>
                      <a:pt x="302419" y="19544"/>
                    </a:cubicBezTo>
                    <a:cubicBezTo>
                      <a:pt x="316564" y="23080"/>
                      <a:pt x="308671" y="21925"/>
                      <a:pt x="326231" y="21925"/>
                    </a:cubicBezTo>
                  </a:path>
                </a:pathLst>
              </a:custGeom>
              <a:noFill/>
              <a:ln w="9525" cap="flat" cmpd="sng" algn="ctr">
                <a:solidFill>
                  <a:schemeClr val="accent4"/>
                </a:solidFill>
                <a:prstDash val="solid"/>
                <a:headEnd type="none" w="med" len="med"/>
                <a:tailEnd type="stealth"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0" cap="none" spc="0" normalizeH="0" baseline="0" noProof="0" dirty="0">
                  <a:ln>
                    <a:noFill/>
                  </a:ln>
                  <a:solidFill>
                    <a:srgbClr val="124191"/>
                  </a:solidFill>
                  <a:effectLst/>
                  <a:uLnTx/>
                  <a:uFillTx/>
                  <a:latin typeface="Nokia Pure Text Light"/>
                  <a:ea typeface="+mn-ea"/>
                  <a:cs typeface="+mn-cs"/>
                </a:endParaRPr>
              </a:p>
            </p:txBody>
          </p:sp>
          <p:sp>
            <p:nvSpPr>
              <p:cNvPr id="35" name="Freeform 83">
                <a:extLst>
                  <a:ext uri="{FF2B5EF4-FFF2-40B4-BE49-F238E27FC236}">
                    <a16:creationId xmlns:a16="http://schemas.microsoft.com/office/drawing/2014/main" id="{32179328-211B-41BF-AFBF-F91690236D70}"/>
                  </a:ext>
                </a:extLst>
              </p:cNvPr>
              <p:cNvSpPr/>
              <p:nvPr/>
            </p:nvSpPr>
            <p:spPr>
              <a:xfrm>
                <a:off x="7643411" y="2527740"/>
                <a:ext cx="529240" cy="46091"/>
              </a:xfrm>
              <a:custGeom>
                <a:avLst/>
                <a:gdLst>
                  <a:gd name="connsiteX0" fmla="*/ 0 w 326231"/>
                  <a:gd name="connsiteY0" fmla="*/ 5256 h 29069"/>
                  <a:gd name="connsiteX1" fmla="*/ 14288 w 326231"/>
                  <a:gd name="connsiteY1" fmla="*/ 7638 h 29069"/>
                  <a:gd name="connsiteX2" fmla="*/ 16669 w 326231"/>
                  <a:gd name="connsiteY2" fmla="*/ 19544 h 29069"/>
                  <a:gd name="connsiteX3" fmla="*/ 30956 w 326231"/>
                  <a:gd name="connsiteY3" fmla="*/ 26688 h 29069"/>
                  <a:gd name="connsiteX4" fmla="*/ 50006 w 326231"/>
                  <a:gd name="connsiteY4" fmla="*/ 24306 h 29069"/>
                  <a:gd name="connsiteX5" fmla="*/ 52388 w 326231"/>
                  <a:gd name="connsiteY5" fmla="*/ 17163 h 29069"/>
                  <a:gd name="connsiteX6" fmla="*/ 69056 w 326231"/>
                  <a:gd name="connsiteY6" fmla="*/ 10019 h 29069"/>
                  <a:gd name="connsiteX7" fmla="*/ 71438 w 326231"/>
                  <a:gd name="connsiteY7" fmla="*/ 2875 h 29069"/>
                  <a:gd name="connsiteX8" fmla="*/ 83344 w 326231"/>
                  <a:gd name="connsiteY8" fmla="*/ 12400 h 29069"/>
                  <a:gd name="connsiteX9" fmla="*/ 85725 w 326231"/>
                  <a:gd name="connsiteY9" fmla="*/ 19544 h 29069"/>
                  <a:gd name="connsiteX10" fmla="*/ 92869 w 326231"/>
                  <a:gd name="connsiteY10" fmla="*/ 24306 h 29069"/>
                  <a:gd name="connsiteX11" fmla="*/ 109538 w 326231"/>
                  <a:gd name="connsiteY11" fmla="*/ 19544 h 29069"/>
                  <a:gd name="connsiteX12" fmla="*/ 116681 w 326231"/>
                  <a:gd name="connsiteY12" fmla="*/ 12400 h 29069"/>
                  <a:gd name="connsiteX13" fmla="*/ 119063 w 326231"/>
                  <a:gd name="connsiteY13" fmla="*/ 5256 h 29069"/>
                  <a:gd name="connsiteX14" fmla="*/ 130969 w 326231"/>
                  <a:gd name="connsiteY14" fmla="*/ 2875 h 29069"/>
                  <a:gd name="connsiteX15" fmla="*/ 152400 w 326231"/>
                  <a:gd name="connsiteY15" fmla="*/ 5256 h 29069"/>
                  <a:gd name="connsiteX16" fmla="*/ 154781 w 326231"/>
                  <a:gd name="connsiteY16" fmla="*/ 12400 h 29069"/>
                  <a:gd name="connsiteX17" fmla="*/ 159544 w 326231"/>
                  <a:gd name="connsiteY17" fmla="*/ 19544 h 29069"/>
                  <a:gd name="connsiteX18" fmla="*/ 166688 w 326231"/>
                  <a:gd name="connsiteY18" fmla="*/ 24306 h 29069"/>
                  <a:gd name="connsiteX19" fmla="*/ 180975 w 326231"/>
                  <a:gd name="connsiteY19" fmla="*/ 29069 h 29069"/>
                  <a:gd name="connsiteX20" fmla="*/ 195263 w 326231"/>
                  <a:gd name="connsiteY20" fmla="*/ 21925 h 29069"/>
                  <a:gd name="connsiteX21" fmla="*/ 209550 w 326231"/>
                  <a:gd name="connsiteY21" fmla="*/ 10019 h 29069"/>
                  <a:gd name="connsiteX22" fmla="*/ 223838 w 326231"/>
                  <a:gd name="connsiteY22" fmla="*/ 5256 h 29069"/>
                  <a:gd name="connsiteX23" fmla="*/ 230981 w 326231"/>
                  <a:gd name="connsiteY23" fmla="*/ 2875 h 29069"/>
                  <a:gd name="connsiteX24" fmla="*/ 245269 w 326231"/>
                  <a:gd name="connsiteY24" fmla="*/ 5256 h 29069"/>
                  <a:gd name="connsiteX25" fmla="*/ 247650 w 326231"/>
                  <a:gd name="connsiteY25" fmla="*/ 17163 h 29069"/>
                  <a:gd name="connsiteX26" fmla="*/ 266700 w 326231"/>
                  <a:gd name="connsiteY26" fmla="*/ 26688 h 29069"/>
                  <a:gd name="connsiteX27" fmla="*/ 288131 w 326231"/>
                  <a:gd name="connsiteY27" fmla="*/ 24306 h 29069"/>
                  <a:gd name="connsiteX28" fmla="*/ 302419 w 326231"/>
                  <a:gd name="connsiteY28" fmla="*/ 19544 h 29069"/>
                  <a:gd name="connsiteX29" fmla="*/ 326231 w 326231"/>
                  <a:gd name="connsiteY29" fmla="*/ 21925 h 2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231" h="29069">
                    <a:moveTo>
                      <a:pt x="0" y="5256"/>
                    </a:moveTo>
                    <a:cubicBezTo>
                      <a:pt x="4763" y="6050"/>
                      <a:pt x="10622" y="4496"/>
                      <a:pt x="14288" y="7638"/>
                    </a:cubicBezTo>
                    <a:cubicBezTo>
                      <a:pt x="17361" y="10272"/>
                      <a:pt x="14661" y="16030"/>
                      <a:pt x="16669" y="19544"/>
                    </a:cubicBezTo>
                    <a:cubicBezTo>
                      <a:pt x="18840" y="23343"/>
                      <a:pt x="27291" y="25466"/>
                      <a:pt x="30956" y="26688"/>
                    </a:cubicBezTo>
                    <a:cubicBezTo>
                      <a:pt x="37306" y="25894"/>
                      <a:pt x="44158" y="26905"/>
                      <a:pt x="50006" y="24306"/>
                    </a:cubicBezTo>
                    <a:cubicBezTo>
                      <a:pt x="52300" y="23287"/>
                      <a:pt x="50820" y="19123"/>
                      <a:pt x="52388" y="17163"/>
                    </a:cubicBezTo>
                    <a:cubicBezTo>
                      <a:pt x="56500" y="12023"/>
                      <a:pt x="63334" y="11449"/>
                      <a:pt x="69056" y="10019"/>
                    </a:cubicBezTo>
                    <a:cubicBezTo>
                      <a:pt x="69850" y="7638"/>
                      <a:pt x="69193" y="3998"/>
                      <a:pt x="71438" y="2875"/>
                    </a:cubicBezTo>
                    <a:cubicBezTo>
                      <a:pt x="77188" y="0"/>
                      <a:pt x="81873" y="10194"/>
                      <a:pt x="83344" y="12400"/>
                    </a:cubicBezTo>
                    <a:cubicBezTo>
                      <a:pt x="84138" y="14781"/>
                      <a:pt x="84157" y="17584"/>
                      <a:pt x="85725" y="19544"/>
                    </a:cubicBezTo>
                    <a:cubicBezTo>
                      <a:pt x="87513" y="21779"/>
                      <a:pt x="90036" y="23901"/>
                      <a:pt x="92869" y="24306"/>
                    </a:cubicBezTo>
                    <a:cubicBezTo>
                      <a:pt x="94962" y="24605"/>
                      <a:pt x="106857" y="20437"/>
                      <a:pt x="109538" y="19544"/>
                    </a:cubicBezTo>
                    <a:cubicBezTo>
                      <a:pt x="111919" y="17163"/>
                      <a:pt x="114813" y="15202"/>
                      <a:pt x="116681" y="12400"/>
                    </a:cubicBezTo>
                    <a:cubicBezTo>
                      <a:pt x="118073" y="10311"/>
                      <a:pt x="116974" y="6648"/>
                      <a:pt x="119063" y="5256"/>
                    </a:cubicBezTo>
                    <a:cubicBezTo>
                      <a:pt x="122431" y="3011"/>
                      <a:pt x="127000" y="3669"/>
                      <a:pt x="130969" y="2875"/>
                    </a:cubicBezTo>
                    <a:cubicBezTo>
                      <a:pt x="138113" y="3669"/>
                      <a:pt x="145726" y="2587"/>
                      <a:pt x="152400" y="5256"/>
                    </a:cubicBezTo>
                    <a:cubicBezTo>
                      <a:pt x="154731" y="6188"/>
                      <a:pt x="153658" y="10155"/>
                      <a:pt x="154781" y="12400"/>
                    </a:cubicBezTo>
                    <a:cubicBezTo>
                      <a:pt x="156061" y="14960"/>
                      <a:pt x="157520" y="17520"/>
                      <a:pt x="159544" y="19544"/>
                    </a:cubicBezTo>
                    <a:cubicBezTo>
                      <a:pt x="161568" y="21568"/>
                      <a:pt x="164073" y="23144"/>
                      <a:pt x="166688" y="24306"/>
                    </a:cubicBezTo>
                    <a:cubicBezTo>
                      <a:pt x="171275" y="26345"/>
                      <a:pt x="180975" y="29069"/>
                      <a:pt x="180975" y="29069"/>
                    </a:cubicBezTo>
                    <a:cubicBezTo>
                      <a:pt x="188135" y="26683"/>
                      <a:pt x="189108" y="27055"/>
                      <a:pt x="195263" y="21925"/>
                    </a:cubicBezTo>
                    <a:cubicBezTo>
                      <a:pt x="201675" y="16581"/>
                      <a:pt x="201945" y="13399"/>
                      <a:pt x="209550" y="10019"/>
                    </a:cubicBezTo>
                    <a:cubicBezTo>
                      <a:pt x="214138" y="7980"/>
                      <a:pt x="219075" y="6844"/>
                      <a:pt x="223838" y="5256"/>
                    </a:cubicBezTo>
                    <a:lnTo>
                      <a:pt x="230981" y="2875"/>
                    </a:lnTo>
                    <a:cubicBezTo>
                      <a:pt x="235744" y="3669"/>
                      <a:pt x="241603" y="2114"/>
                      <a:pt x="245269" y="5256"/>
                    </a:cubicBezTo>
                    <a:cubicBezTo>
                      <a:pt x="248342" y="7890"/>
                      <a:pt x="245840" y="13543"/>
                      <a:pt x="247650" y="17163"/>
                    </a:cubicBezTo>
                    <a:cubicBezTo>
                      <a:pt x="252096" y="26055"/>
                      <a:pt x="258174" y="24982"/>
                      <a:pt x="266700" y="26688"/>
                    </a:cubicBezTo>
                    <a:cubicBezTo>
                      <a:pt x="273844" y="25894"/>
                      <a:pt x="281083" y="25716"/>
                      <a:pt x="288131" y="24306"/>
                    </a:cubicBezTo>
                    <a:cubicBezTo>
                      <a:pt x="293054" y="23321"/>
                      <a:pt x="302419" y="19544"/>
                      <a:pt x="302419" y="19544"/>
                    </a:cubicBezTo>
                    <a:cubicBezTo>
                      <a:pt x="316564" y="23080"/>
                      <a:pt x="308671" y="21925"/>
                      <a:pt x="326231" y="21925"/>
                    </a:cubicBezTo>
                  </a:path>
                </a:pathLst>
              </a:custGeom>
              <a:noFill/>
              <a:ln w="9525" cap="flat" cmpd="sng" algn="ctr">
                <a:solidFill>
                  <a:schemeClr val="accent4"/>
                </a:solidFill>
                <a:prstDash val="solid"/>
                <a:headEnd type="none" w="med" len="med"/>
                <a:tailEnd type="stealth"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0" cap="none" spc="0" normalizeH="0" baseline="0" noProof="0" dirty="0">
                  <a:ln>
                    <a:noFill/>
                  </a:ln>
                  <a:solidFill>
                    <a:srgbClr val="124191"/>
                  </a:solidFill>
                  <a:effectLst/>
                  <a:uLnTx/>
                  <a:uFillTx/>
                  <a:latin typeface="Nokia Pure Text Light"/>
                  <a:ea typeface="+mn-ea"/>
                  <a:cs typeface="+mn-cs"/>
                </a:endParaRPr>
              </a:p>
            </p:txBody>
          </p:sp>
          <p:sp>
            <p:nvSpPr>
              <p:cNvPr id="36" name="Freeform 84">
                <a:extLst>
                  <a:ext uri="{FF2B5EF4-FFF2-40B4-BE49-F238E27FC236}">
                    <a16:creationId xmlns:a16="http://schemas.microsoft.com/office/drawing/2014/main" id="{90467F93-A159-4DD9-AAD7-1A4E26EE6C38}"/>
                  </a:ext>
                </a:extLst>
              </p:cNvPr>
              <p:cNvSpPr/>
              <p:nvPr/>
            </p:nvSpPr>
            <p:spPr>
              <a:xfrm>
                <a:off x="7638848" y="2650119"/>
                <a:ext cx="529240" cy="46092"/>
              </a:xfrm>
              <a:custGeom>
                <a:avLst/>
                <a:gdLst>
                  <a:gd name="connsiteX0" fmla="*/ 0 w 326231"/>
                  <a:gd name="connsiteY0" fmla="*/ 5256 h 29069"/>
                  <a:gd name="connsiteX1" fmla="*/ 14288 w 326231"/>
                  <a:gd name="connsiteY1" fmla="*/ 7638 h 29069"/>
                  <a:gd name="connsiteX2" fmla="*/ 16669 w 326231"/>
                  <a:gd name="connsiteY2" fmla="*/ 19544 h 29069"/>
                  <a:gd name="connsiteX3" fmla="*/ 30956 w 326231"/>
                  <a:gd name="connsiteY3" fmla="*/ 26688 h 29069"/>
                  <a:gd name="connsiteX4" fmla="*/ 50006 w 326231"/>
                  <a:gd name="connsiteY4" fmla="*/ 24306 h 29069"/>
                  <a:gd name="connsiteX5" fmla="*/ 52388 w 326231"/>
                  <a:gd name="connsiteY5" fmla="*/ 17163 h 29069"/>
                  <a:gd name="connsiteX6" fmla="*/ 69056 w 326231"/>
                  <a:gd name="connsiteY6" fmla="*/ 10019 h 29069"/>
                  <a:gd name="connsiteX7" fmla="*/ 71438 w 326231"/>
                  <a:gd name="connsiteY7" fmla="*/ 2875 h 29069"/>
                  <a:gd name="connsiteX8" fmla="*/ 83344 w 326231"/>
                  <a:gd name="connsiteY8" fmla="*/ 12400 h 29069"/>
                  <a:gd name="connsiteX9" fmla="*/ 85725 w 326231"/>
                  <a:gd name="connsiteY9" fmla="*/ 19544 h 29069"/>
                  <a:gd name="connsiteX10" fmla="*/ 92869 w 326231"/>
                  <a:gd name="connsiteY10" fmla="*/ 24306 h 29069"/>
                  <a:gd name="connsiteX11" fmla="*/ 109538 w 326231"/>
                  <a:gd name="connsiteY11" fmla="*/ 19544 h 29069"/>
                  <a:gd name="connsiteX12" fmla="*/ 116681 w 326231"/>
                  <a:gd name="connsiteY12" fmla="*/ 12400 h 29069"/>
                  <a:gd name="connsiteX13" fmla="*/ 119063 w 326231"/>
                  <a:gd name="connsiteY13" fmla="*/ 5256 h 29069"/>
                  <a:gd name="connsiteX14" fmla="*/ 130969 w 326231"/>
                  <a:gd name="connsiteY14" fmla="*/ 2875 h 29069"/>
                  <a:gd name="connsiteX15" fmla="*/ 152400 w 326231"/>
                  <a:gd name="connsiteY15" fmla="*/ 5256 h 29069"/>
                  <a:gd name="connsiteX16" fmla="*/ 154781 w 326231"/>
                  <a:gd name="connsiteY16" fmla="*/ 12400 h 29069"/>
                  <a:gd name="connsiteX17" fmla="*/ 159544 w 326231"/>
                  <a:gd name="connsiteY17" fmla="*/ 19544 h 29069"/>
                  <a:gd name="connsiteX18" fmla="*/ 166688 w 326231"/>
                  <a:gd name="connsiteY18" fmla="*/ 24306 h 29069"/>
                  <a:gd name="connsiteX19" fmla="*/ 180975 w 326231"/>
                  <a:gd name="connsiteY19" fmla="*/ 29069 h 29069"/>
                  <a:gd name="connsiteX20" fmla="*/ 195263 w 326231"/>
                  <a:gd name="connsiteY20" fmla="*/ 21925 h 29069"/>
                  <a:gd name="connsiteX21" fmla="*/ 209550 w 326231"/>
                  <a:gd name="connsiteY21" fmla="*/ 10019 h 29069"/>
                  <a:gd name="connsiteX22" fmla="*/ 223838 w 326231"/>
                  <a:gd name="connsiteY22" fmla="*/ 5256 h 29069"/>
                  <a:gd name="connsiteX23" fmla="*/ 230981 w 326231"/>
                  <a:gd name="connsiteY23" fmla="*/ 2875 h 29069"/>
                  <a:gd name="connsiteX24" fmla="*/ 245269 w 326231"/>
                  <a:gd name="connsiteY24" fmla="*/ 5256 h 29069"/>
                  <a:gd name="connsiteX25" fmla="*/ 247650 w 326231"/>
                  <a:gd name="connsiteY25" fmla="*/ 17163 h 29069"/>
                  <a:gd name="connsiteX26" fmla="*/ 266700 w 326231"/>
                  <a:gd name="connsiteY26" fmla="*/ 26688 h 29069"/>
                  <a:gd name="connsiteX27" fmla="*/ 288131 w 326231"/>
                  <a:gd name="connsiteY27" fmla="*/ 24306 h 29069"/>
                  <a:gd name="connsiteX28" fmla="*/ 302419 w 326231"/>
                  <a:gd name="connsiteY28" fmla="*/ 19544 h 29069"/>
                  <a:gd name="connsiteX29" fmla="*/ 326231 w 326231"/>
                  <a:gd name="connsiteY29" fmla="*/ 21925 h 2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231" h="29069">
                    <a:moveTo>
                      <a:pt x="0" y="5256"/>
                    </a:moveTo>
                    <a:cubicBezTo>
                      <a:pt x="4763" y="6050"/>
                      <a:pt x="10622" y="4496"/>
                      <a:pt x="14288" y="7638"/>
                    </a:cubicBezTo>
                    <a:cubicBezTo>
                      <a:pt x="17361" y="10272"/>
                      <a:pt x="14661" y="16030"/>
                      <a:pt x="16669" y="19544"/>
                    </a:cubicBezTo>
                    <a:cubicBezTo>
                      <a:pt x="18840" y="23343"/>
                      <a:pt x="27291" y="25466"/>
                      <a:pt x="30956" y="26688"/>
                    </a:cubicBezTo>
                    <a:cubicBezTo>
                      <a:pt x="37306" y="25894"/>
                      <a:pt x="44158" y="26905"/>
                      <a:pt x="50006" y="24306"/>
                    </a:cubicBezTo>
                    <a:cubicBezTo>
                      <a:pt x="52300" y="23287"/>
                      <a:pt x="50820" y="19123"/>
                      <a:pt x="52388" y="17163"/>
                    </a:cubicBezTo>
                    <a:cubicBezTo>
                      <a:pt x="56500" y="12023"/>
                      <a:pt x="63334" y="11449"/>
                      <a:pt x="69056" y="10019"/>
                    </a:cubicBezTo>
                    <a:cubicBezTo>
                      <a:pt x="69850" y="7638"/>
                      <a:pt x="69193" y="3998"/>
                      <a:pt x="71438" y="2875"/>
                    </a:cubicBezTo>
                    <a:cubicBezTo>
                      <a:pt x="77188" y="0"/>
                      <a:pt x="81873" y="10194"/>
                      <a:pt x="83344" y="12400"/>
                    </a:cubicBezTo>
                    <a:cubicBezTo>
                      <a:pt x="84138" y="14781"/>
                      <a:pt x="84157" y="17584"/>
                      <a:pt x="85725" y="19544"/>
                    </a:cubicBezTo>
                    <a:cubicBezTo>
                      <a:pt x="87513" y="21779"/>
                      <a:pt x="90036" y="23901"/>
                      <a:pt x="92869" y="24306"/>
                    </a:cubicBezTo>
                    <a:cubicBezTo>
                      <a:pt x="94962" y="24605"/>
                      <a:pt x="106857" y="20437"/>
                      <a:pt x="109538" y="19544"/>
                    </a:cubicBezTo>
                    <a:cubicBezTo>
                      <a:pt x="111919" y="17163"/>
                      <a:pt x="114813" y="15202"/>
                      <a:pt x="116681" y="12400"/>
                    </a:cubicBezTo>
                    <a:cubicBezTo>
                      <a:pt x="118073" y="10311"/>
                      <a:pt x="116974" y="6648"/>
                      <a:pt x="119063" y="5256"/>
                    </a:cubicBezTo>
                    <a:cubicBezTo>
                      <a:pt x="122431" y="3011"/>
                      <a:pt x="127000" y="3669"/>
                      <a:pt x="130969" y="2875"/>
                    </a:cubicBezTo>
                    <a:cubicBezTo>
                      <a:pt x="138113" y="3669"/>
                      <a:pt x="145726" y="2587"/>
                      <a:pt x="152400" y="5256"/>
                    </a:cubicBezTo>
                    <a:cubicBezTo>
                      <a:pt x="154731" y="6188"/>
                      <a:pt x="153658" y="10155"/>
                      <a:pt x="154781" y="12400"/>
                    </a:cubicBezTo>
                    <a:cubicBezTo>
                      <a:pt x="156061" y="14960"/>
                      <a:pt x="157520" y="17520"/>
                      <a:pt x="159544" y="19544"/>
                    </a:cubicBezTo>
                    <a:cubicBezTo>
                      <a:pt x="161568" y="21568"/>
                      <a:pt x="164073" y="23144"/>
                      <a:pt x="166688" y="24306"/>
                    </a:cubicBezTo>
                    <a:cubicBezTo>
                      <a:pt x="171275" y="26345"/>
                      <a:pt x="180975" y="29069"/>
                      <a:pt x="180975" y="29069"/>
                    </a:cubicBezTo>
                    <a:cubicBezTo>
                      <a:pt x="188135" y="26683"/>
                      <a:pt x="189108" y="27055"/>
                      <a:pt x="195263" y="21925"/>
                    </a:cubicBezTo>
                    <a:cubicBezTo>
                      <a:pt x="201675" y="16581"/>
                      <a:pt x="201945" y="13399"/>
                      <a:pt x="209550" y="10019"/>
                    </a:cubicBezTo>
                    <a:cubicBezTo>
                      <a:pt x="214138" y="7980"/>
                      <a:pt x="219075" y="6844"/>
                      <a:pt x="223838" y="5256"/>
                    </a:cubicBezTo>
                    <a:lnTo>
                      <a:pt x="230981" y="2875"/>
                    </a:lnTo>
                    <a:cubicBezTo>
                      <a:pt x="235744" y="3669"/>
                      <a:pt x="241603" y="2114"/>
                      <a:pt x="245269" y="5256"/>
                    </a:cubicBezTo>
                    <a:cubicBezTo>
                      <a:pt x="248342" y="7890"/>
                      <a:pt x="245840" y="13543"/>
                      <a:pt x="247650" y="17163"/>
                    </a:cubicBezTo>
                    <a:cubicBezTo>
                      <a:pt x="252096" y="26055"/>
                      <a:pt x="258174" y="24982"/>
                      <a:pt x="266700" y="26688"/>
                    </a:cubicBezTo>
                    <a:cubicBezTo>
                      <a:pt x="273844" y="25894"/>
                      <a:pt x="281083" y="25716"/>
                      <a:pt x="288131" y="24306"/>
                    </a:cubicBezTo>
                    <a:cubicBezTo>
                      <a:pt x="293054" y="23321"/>
                      <a:pt x="302419" y="19544"/>
                      <a:pt x="302419" y="19544"/>
                    </a:cubicBezTo>
                    <a:cubicBezTo>
                      <a:pt x="316564" y="23080"/>
                      <a:pt x="308671" y="21925"/>
                      <a:pt x="326231" y="21925"/>
                    </a:cubicBezTo>
                  </a:path>
                </a:pathLst>
              </a:custGeom>
              <a:noFill/>
              <a:ln w="9525" cap="flat" cmpd="sng" algn="ctr">
                <a:solidFill>
                  <a:schemeClr val="accent4"/>
                </a:solidFill>
                <a:prstDash val="solid"/>
                <a:headEnd type="none" w="med" len="med"/>
                <a:tailEnd type="stealth"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0" cap="none" spc="0" normalizeH="0" baseline="0" noProof="0" dirty="0">
                  <a:ln>
                    <a:noFill/>
                  </a:ln>
                  <a:solidFill>
                    <a:srgbClr val="124191"/>
                  </a:solidFill>
                  <a:effectLst/>
                  <a:uLnTx/>
                  <a:uFillTx/>
                  <a:latin typeface="Nokia Pure Text Light"/>
                  <a:ea typeface="+mn-ea"/>
                  <a:cs typeface="+mn-cs"/>
                </a:endParaRPr>
              </a:p>
            </p:txBody>
          </p:sp>
          <p:sp>
            <p:nvSpPr>
              <p:cNvPr id="37" name="Freeform 85">
                <a:extLst>
                  <a:ext uri="{FF2B5EF4-FFF2-40B4-BE49-F238E27FC236}">
                    <a16:creationId xmlns:a16="http://schemas.microsoft.com/office/drawing/2014/main" id="{06DD96B0-BCCE-466E-BA23-132B84282C28}"/>
                  </a:ext>
                </a:extLst>
              </p:cNvPr>
              <p:cNvSpPr/>
              <p:nvPr/>
            </p:nvSpPr>
            <p:spPr>
              <a:xfrm>
                <a:off x="7634286" y="2770909"/>
                <a:ext cx="528100" cy="46092"/>
              </a:xfrm>
              <a:custGeom>
                <a:avLst/>
                <a:gdLst>
                  <a:gd name="connsiteX0" fmla="*/ 0 w 326231"/>
                  <a:gd name="connsiteY0" fmla="*/ 5256 h 29069"/>
                  <a:gd name="connsiteX1" fmla="*/ 14288 w 326231"/>
                  <a:gd name="connsiteY1" fmla="*/ 7638 h 29069"/>
                  <a:gd name="connsiteX2" fmla="*/ 16669 w 326231"/>
                  <a:gd name="connsiteY2" fmla="*/ 19544 h 29069"/>
                  <a:gd name="connsiteX3" fmla="*/ 30956 w 326231"/>
                  <a:gd name="connsiteY3" fmla="*/ 26688 h 29069"/>
                  <a:gd name="connsiteX4" fmla="*/ 50006 w 326231"/>
                  <a:gd name="connsiteY4" fmla="*/ 24306 h 29069"/>
                  <a:gd name="connsiteX5" fmla="*/ 52388 w 326231"/>
                  <a:gd name="connsiteY5" fmla="*/ 17163 h 29069"/>
                  <a:gd name="connsiteX6" fmla="*/ 69056 w 326231"/>
                  <a:gd name="connsiteY6" fmla="*/ 10019 h 29069"/>
                  <a:gd name="connsiteX7" fmla="*/ 71438 w 326231"/>
                  <a:gd name="connsiteY7" fmla="*/ 2875 h 29069"/>
                  <a:gd name="connsiteX8" fmla="*/ 83344 w 326231"/>
                  <a:gd name="connsiteY8" fmla="*/ 12400 h 29069"/>
                  <a:gd name="connsiteX9" fmla="*/ 85725 w 326231"/>
                  <a:gd name="connsiteY9" fmla="*/ 19544 h 29069"/>
                  <a:gd name="connsiteX10" fmla="*/ 92869 w 326231"/>
                  <a:gd name="connsiteY10" fmla="*/ 24306 h 29069"/>
                  <a:gd name="connsiteX11" fmla="*/ 109538 w 326231"/>
                  <a:gd name="connsiteY11" fmla="*/ 19544 h 29069"/>
                  <a:gd name="connsiteX12" fmla="*/ 116681 w 326231"/>
                  <a:gd name="connsiteY12" fmla="*/ 12400 h 29069"/>
                  <a:gd name="connsiteX13" fmla="*/ 119063 w 326231"/>
                  <a:gd name="connsiteY13" fmla="*/ 5256 h 29069"/>
                  <a:gd name="connsiteX14" fmla="*/ 130969 w 326231"/>
                  <a:gd name="connsiteY14" fmla="*/ 2875 h 29069"/>
                  <a:gd name="connsiteX15" fmla="*/ 152400 w 326231"/>
                  <a:gd name="connsiteY15" fmla="*/ 5256 h 29069"/>
                  <a:gd name="connsiteX16" fmla="*/ 154781 w 326231"/>
                  <a:gd name="connsiteY16" fmla="*/ 12400 h 29069"/>
                  <a:gd name="connsiteX17" fmla="*/ 159544 w 326231"/>
                  <a:gd name="connsiteY17" fmla="*/ 19544 h 29069"/>
                  <a:gd name="connsiteX18" fmla="*/ 166688 w 326231"/>
                  <a:gd name="connsiteY18" fmla="*/ 24306 h 29069"/>
                  <a:gd name="connsiteX19" fmla="*/ 180975 w 326231"/>
                  <a:gd name="connsiteY19" fmla="*/ 29069 h 29069"/>
                  <a:gd name="connsiteX20" fmla="*/ 195263 w 326231"/>
                  <a:gd name="connsiteY20" fmla="*/ 21925 h 29069"/>
                  <a:gd name="connsiteX21" fmla="*/ 209550 w 326231"/>
                  <a:gd name="connsiteY21" fmla="*/ 10019 h 29069"/>
                  <a:gd name="connsiteX22" fmla="*/ 223838 w 326231"/>
                  <a:gd name="connsiteY22" fmla="*/ 5256 h 29069"/>
                  <a:gd name="connsiteX23" fmla="*/ 230981 w 326231"/>
                  <a:gd name="connsiteY23" fmla="*/ 2875 h 29069"/>
                  <a:gd name="connsiteX24" fmla="*/ 245269 w 326231"/>
                  <a:gd name="connsiteY24" fmla="*/ 5256 h 29069"/>
                  <a:gd name="connsiteX25" fmla="*/ 247650 w 326231"/>
                  <a:gd name="connsiteY25" fmla="*/ 17163 h 29069"/>
                  <a:gd name="connsiteX26" fmla="*/ 266700 w 326231"/>
                  <a:gd name="connsiteY26" fmla="*/ 26688 h 29069"/>
                  <a:gd name="connsiteX27" fmla="*/ 288131 w 326231"/>
                  <a:gd name="connsiteY27" fmla="*/ 24306 h 29069"/>
                  <a:gd name="connsiteX28" fmla="*/ 302419 w 326231"/>
                  <a:gd name="connsiteY28" fmla="*/ 19544 h 29069"/>
                  <a:gd name="connsiteX29" fmla="*/ 326231 w 326231"/>
                  <a:gd name="connsiteY29" fmla="*/ 21925 h 2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231" h="29069">
                    <a:moveTo>
                      <a:pt x="0" y="5256"/>
                    </a:moveTo>
                    <a:cubicBezTo>
                      <a:pt x="4763" y="6050"/>
                      <a:pt x="10622" y="4496"/>
                      <a:pt x="14288" y="7638"/>
                    </a:cubicBezTo>
                    <a:cubicBezTo>
                      <a:pt x="17361" y="10272"/>
                      <a:pt x="14661" y="16030"/>
                      <a:pt x="16669" y="19544"/>
                    </a:cubicBezTo>
                    <a:cubicBezTo>
                      <a:pt x="18840" y="23343"/>
                      <a:pt x="27291" y="25466"/>
                      <a:pt x="30956" y="26688"/>
                    </a:cubicBezTo>
                    <a:cubicBezTo>
                      <a:pt x="37306" y="25894"/>
                      <a:pt x="44158" y="26905"/>
                      <a:pt x="50006" y="24306"/>
                    </a:cubicBezTo>
                    <a:cubicBezTo>
                      <a:pt x="52300" y="23287"/>
                      <a:pt x="50820" y="19123"/>
                      <a:pt x="52388" y="17163"/>
                    </a:cubicBezTo>
                    <a:cubicBezTo>
                      <a:pt x="56500" y="12023"/>
                      <a:pt x="63334" y="11449"/>
                      <a:pt x="69056" y="10019"/>
                    </a:cubicBezTo>
                    <a:cubicBezTo>
                      <a:pt x="69850" y="7638"/>
                      <a:pt x="69193" y="3998"/>
                      <a:pt x="71438" y="2875"/>
                    </a:cubicBezTo>
                    <a:cubicBezTo>
                      <a:pt x="77188" y="0"/>
                      <a:pt x="81873" y="10194"/>
                      <a:pt x="83344" y="12400"/>
                    </a:cubicBezTo>
                    <a:cubicBezTo>
                      <a:pt x="84138" y="14781"/>
                      <a:pt x="84157" y="17584"/>
                      <a:pt x="85725" y="19544"/>
                    </a:cubicBezTo>
                    <a:cubicBezTo>
                      <a:pt x="87513" y="21779"/>
                      <a:pt x="90036" y="23901"/>
                      <a:pt x="92869" y="24306"/>
                    </a:cubicBezTo>
                    <a:cubicBezTo>
                      <a:pt x="94962" y="24605"/>
                      <a:pt x="106857" y="20437"/>
                      <a:pt x="109538" y="19544"/>
                    </a:cubicBezTo>
                    <a:cubicBezTo>
                      <a:pt x="111919" y="17163"/>
                      <a:pt x="114813" y="15202"/>
                      <a:pt x="116681" y="12400"/>
                    </a:cubicBezTo>
                    <a:cubicBezTo>
                      <a:pt x="118073" y="10311"/>
                      <a:pt x="116974" y="6648"/>
                      <a:pt x="119063" y="5256"/>
                    </a:cubicBezTo>
                    <a:cubicBezTo>
                      <a:pt x="122431" y="3011"/>
                      <a:pt x="127000" y="3669"/>
                      <a:pt x="130969" y="2875"/>
                    </a:cubicBezTo>
                    <a:cubicBezTo>
                      <a:pt x="138113" y="3669"/>
                      <a:pt x="145726" y="2587"/>
                      <a:pt x="152400" y="5256"/>
                    </a:cubicBezTo>
                    <a:cubicBezTo>
                      <a:pt x="154731" y="6188"/>
                      <a:pt x="153658" y="10155"/>
                      <a:pt x="154781" y="12400"/>
                    </a:cubicBezTo>
                    <a:cubicBezTo>
                      <a:pt x="156061" y="14960"/>
                      <a:pt x="157520" y="17520"/>
                      <a:pt x="159544" y="19544"/>
                    </a:cubicBezTo>
                    <a:cubicBezTo>
                      <a:pt x="161568" y="21568"/>
                      <a:pt x="164073" y="23144"/>
                      <a:pt x="166688" y="24306"/>
                    </a:cubicBezTo>
                    <a:cubicBezTo>
                      <a:pt x="171275" y="26345"/>
                      <a:pt x="180975" y="29069"/>
                      <a:pt x="180975" y="29069"/>
                    </a:cubicBezTo>
                    <a:cubicBezTo>
                      <a:pt x="188135" y="26683"/>
                      <a:pt x="189108" y="27055"/>
                      <a:pt x="195263" y="21925"/>
                    </a:cubicBezTo>
                    <a:cubicBezTo>
                      <a:pt x="201675" y="16581"/>
                      <a:pt x="201945" y="13399"/>
                      <a:pt x="209550" y="10019"/>
                    </a:cubicBezTo>
                    <a:cubicBezTo>
                      <a:pt x="214138" y="7980"/>
                      <a:pt x="219075" y="6844"/>
                      <a:pt x="223838" y="5256"/>
                    </a:cubicBezTo>
                    <a:lnTo>
                      <a:pt x="230981" y="2875"/>
                    </a:lnTo>
                    <a:cubicBezTo>
                      <a:pt x="235744" y="3669"/>
                      <a:pt x="241603" y="2114"/>
                      <a:pt x="245269" y="5256"/>
                    </a:cubicBezTo>
                    <a:cubicBezTo>
                      <a:pt x="248342" y="7890"/>
                      <a:pt x="245840" y="13543"/>
                      <a:pt x="247650" y="17163"/>
                    </a:cubicBezTo>
                    <a:cubicBezTo>
                      <a:pt x="252096" y="26055"/>
                      <a:pt x="258174" y="24982"/>
                      <a:pt x="266700" y="26688"/>
                    </a:cubicBezTo>
                    <a:cubicBezTo>
                      <a:pt x="273844" y="25894"/>
                      <a:pt x="281083" y="25716"/>
                      <a:pt x="288131" y="24306"/>
                    </a:cubicBezTo>
                    <a:cubicBezTo>
                      <a:pt x="293054" y="23321"/>
                      <a:pt x="302419" y="19544"/>
                      <a:pt x="302419" y="19544"/>
                    </a:cubicBezTo>
                    <a:cubicBezTo>
                      <a:pt x="316564" y="23080"/>
                      <a:pt x="308671" y="21925"/>
                      <a:pt x="326231" y="21925"/>
                    </a:cubicBezTo>
                  </a:path>
                </a:pathLst>
              </a:custGeom>
              <a:noFill/>
              <a:ln w="9525" cap="flat" cmpd="sng" algn="ctr">
                <a:solidFill>
                  <a:schemeClr val="accent4"/>
                </a:solidFill>
                <a:prstDash val="solid"/>
                <a:headEnd type="none" w="med" len="med"/>
                <a:tailEnd type="stealth"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0" cap="none" spc="0" normalizeH="0" baseline="0" noProof="0" dirty="0">
                  <a:ln>
                    <a:noFill/>
                  </a:ln>
                  <a:solidFill>
                    <a:srgbClr val="124191"/>
                  </a:solidFill>
                  <a:effectLst/>
                  <a:uLnTx/>
                  <a:uFillTx/>
                  <a:latin typeface="Nokia Pure Text Light"/>
                  <a:ea typeface="+mn-ea"/>
                  <a:cs typeface="+mn-cs"/>
                </a:endParaRPr>
              </a:p>
            </p:txBody>
          </p:sp>
        </p:grpSp>
        <p:sp>
          <p:nvSpPr>
            <p:cNvPr id="17" name="Rectangle 16">
              <a:extLst>
                <a:ext uri="{FF2B5EF4-FFF2-40B4-BE49-F238E27FC236}">
                  <a16:creationId xmlns:a16="http://schemas.microsoft.com/office/drawing/2014/main" id="{621EF1E5-7617-4EC3-A449-83EF08F566B3}"/>
                </a:ext>
              </a:extLst>
            </p:cNvPr>
            <p:cNvSpPr/>
            <p:nvPr/>
          </p:nvSpPr>
          <p:spPr>
            <a:xfrm>
              <a:off x="1736599" y="2805105"/>
              <a:ext cx="68577" cy="430212"/>
            </a:xfrm>
            <a:prstGeom prst="rect">
              <a:avLst/>
            </a:prstGeom>
            <a:solidFill>
              <a:schemeClr val="bg2"/>
            </a:solidFill>
            <a:ln w="9525" cap="flat" cmpd="sng" algn="ctr">
              <a:noFill/>
              <a:prstDash val="solid"/>
            </a:ln>
            <a:effectLst/>
          </p:spPr>
          <p:txBody>
            <a:bodyPr tIns="90000" bIns="900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18" name="Isosceles Triangle 17">
              <a:extLst>
                <a:ext uri="{FF2B5EF4-FFF2-40B4-BE49-F238E27FC236}">
                  <a16:creationId xmlns:a16="http://schemas.microsoft.com/office/drawing/2014/main" id="{F75EA32C-A8BF-4A20-9BAB-8FB42A27FE17}"/>
                </a:ext>
              </a:extLst>
            </p:cNvPr>
            <p:cNvSpPr/>
            <p:nvPr/>
          </p:nvSpPr>
          <p:spPr>
            <a:xfrm>
              <a:off x="1628961" y="2293929"/>
              <a:ext cx="2030413" cy="336550"/>
            </a:xfrm>
            <a:prstGeom prst="triangle">
              <a:avLst/>
            </a:prstGeom>
            <a:noFill/>
            <a:ln w="9525" cap="flat" cmpd="sng" algn="ctr">
              <a:solidFill>
                <a:schemeClr val="bg2"/>
              </a:solidFill>
              <a:prstDash val="solid"/>
            </a:ln>
            <a:effectLst/>
          </p:spPr>
          <p:txBody>
            <a:bodyPr tIns="90000" bIns="90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19" name="AutoShape 55">
              <a:extLst>
                <a:ext uri="{FF2B5EF4-FFF2-40B4-BE49-F238E27FC236}">
                  <a16:creationId xmlns:a16="http://schemas.microsoft.com/office/drawing/2014/main" id="{A9649616-589A-4E03-9DCA-BC4C1852BAD1}"/>
                </a:ext>
              </a:extLst>
            </p:cNvPr>
            <p:cNvSpPr>
              <a:spLocks noChangeAspect="1" noChangeArrowheads="1" noTextEdit="1"/>
            </p:cNvSpPr>
            <p:nvPr/>
          </p:nvSpPr>
          <p:spPr bwMode="auto">
            <a:xfrm rot="16200000">
              <a:off x="3461730" y="1643847"/>
              <a:ext cx="566738" cy="549275"/>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20" name="Oval 57">
              <a:extLst>
                <a:ext uri="{FF2B5EF4-FFF2-40B4-BE49-F238E27FC236}">
                  <a16:creationId xmlns:a16="http://schemas.microsoft.com/office/drawing/2014/main" id="{83190A64-A13F-4AA8-8740-ACAF1C00C517}"/>
                </a:ext>
              </a:extLst>
            </p:cNvPr>
            <p:cNvSpPr>
              <a:spLocks noChangeArrowheads="1"/>
            </p:cNvSpPr>
            <p:nvPr/>
          </p:nvSpPr>
          <p:spPr bwMode="auto">
            <a:xfrm rot="16200000">
              <a:off x="3975286" y="1895466"/>
              <a:ext cx="41275" cy="47625"/>
            </a:xfrm>
            <a:prstGeom prst="ellipse">
              <a:avLst/>
            </a:prstGeom>
            <a:solidFill>
              <a:srgbClr val="5F6062"/>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21" name="Line 58">
              <a:extLst>
                <a:ext uri="{FF2B5EF4-FFF2-40B4-BE49-F238E27FC236}">
                  <a16:creationId xmlns:a16="http://schemas.microsoft.com/office/drawing/2014/main" id="{28651E07-A93C-4973-AF74-B806ABD0F625}"/>
                </a:ext>
              </a:extLst>
            </p:cNvPr>
            <p:cNvSpPr>
              <a:spLocks noChangeShapeType="1"/>
            </p:cNvSpPr>
            <p:nvPr/>
          </p:nvSpPr>
          <p:spPr bwMode="auto">
            <a:xfrm rot="16200000">
              <a:off x="3995924" y="1919279"/>
              <a:ext cx="0" cy="0"/>
            </a:xfrm>
            <a:prstGeom prst="line">
              <a:avLst/>
            </a:prstGeom>
            <a:no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22" name="Line 59">
              <a:extLst>
                <a:ext uri="{FF2B5EF4-FFF2-40B4-BE49-F238E27FC236}">
                  <a16:creationId xmlns:a16="http://schemas.microsoft.com/office/drawing/2014/main" id="{9127B728-0802-4A71-8638-A6FA42000D7A}"/>
                </a:ext>
              </a:extLst>
            </p:cNvPr>
            <p:cNvSpPr>
              <a:spLocks noChangeShapeType="1"/>
            </p:cNvSpPr>
            <p:nvPr/>
          </p:nvSpPr>
          <p:spPr bwMode="auto">
            <a:xfrm rot="16200000">
              <a:off x="3995924" y="1919279"/>
              <a:ext cx="0" cy="0"/>
            </a:xfrm>
            <a:prstGeom prst="line">
              <a:avLst/>
            </a:prstGeom>
            <a:no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23" name="AutoShape 55">
              <a:extLst>
                <a:ext uri="{FF2B5EF4-FFF2-40B4-BE49-F238E27FC236}">
                  <a16:creationId xmlns:a16="http://schemas.microsoft.com/office/drawing/2014/main" id="{ADB0E33E-0A53-416D-B6AF-5988449BC356}"/>
                </a:ext>
              </a:extLst>
            </p:cNvPr>
            <p:cNvSpPr>
              <a:spLocks noChangeAspect="1" noChangeArrowheads="1" noTextEdit="1"/>
            </p:cNvSpPr>
            <p:nvPr/>
          </p:nvSpPr>
          <p:spPr bwMode="auto">
            <a:xfrm rot="5400000" flipH="1">
              <a:off x="3963380" y="1643847"/>
              <a:ext cx="566738" cy="549275"/>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24" name="Oval 57">
              <a:extLst>
                <a:ext uri="{FF2B5EF4-FFF2-40B4-BE49-F238E27FC236}">
                  <a16:creationId xmlns:a16="http://schemas.microsoft.com/office/drawing/2014/main" id="{20849445-0C61-443A-B876-76713CBA04ED}"/>
                </a:ext>
              </a:extLst>
            </p:cNvPr>
            <p:cNvSpPr>
              <a:spLocks noChangeArrowheads="1"/>
            </p:cNvSpPr>
            <p:nvPr/>
          </p:nvSpPr>
          <p:spPr bwMode="auto">
            <a:xfrm rot="5400000" flipH="1">
              <a:off x="3984811" y="1895466"/>
              <a:ext cx="41275" cy="47625"/>
            </a:xfrm>
            <a:prstGeom prst="ellipse">
              <a:avLst/>
            </a:prstGeom>
            <a:solidFill>
              <a:srgbClr val="68717A"/>
            </a:solidFill>
            <a:ln w="19050">
              <a:solidFill>
                <a:srgbClr val="68717A"/>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25" name="Line 58">
              <a:extLst>
                <a:ext uri="{FF2B5EF4-FFF2-40B4-BE49-F238E27FC236}">
                  <a16:creationId xmlns:a16="http://schemas.microsoft.com/office/drawing/2014/main" id="{BF7783AF-BC53-44ED-83ED-8BBC4E5C3092}"/>
                </a:ext>
              </a:extLst>
            </p:cNvPr>
            <p:cNvSpPr>
              <a:spLocks noChangeShapeType="1"/>
            </p:cNvSpPr>
            <p:nvPr/>
          </p:nvSpPr>
          <p:spPr bwMode="auto">
            <a:xfrm rot="5400000" flipH="1">
              <a:off x="3995924" y="1919279"/>
              <a:ext cx="0" cy="0"/>
            </a:xfrm>
            <a:prstGeom prst="line">
              <a:avLst/>
            </a:prstGeom>
            <a:no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26" name="Line 59">
              <a:extLst>
                <a:ext uri="{FF2B5EF4-FFF2-40B4-BE49-F238E27FC236}">
                  <a16:creationId xmlns:a16="http://schemas.microsoft.com/office/drawing/2014/main" id="{08F7AD08-9E88-4ED6-A709-D94926867F4B}"/>
                </a:ext>
              </a:extLst>
            </p:cNvPr>
            <p:cNvSpPr>
              <a:spLocks noChangeShapeType="1"/>
            </p:cNvSpPr>
            <p:nvPr/>
          </p:nvSpPr>
          <p:spPr bwMode="auto">
            <a:xfrm rot="5400000" flipH="1">
              <a:off x="3995924" y="1919279"/>
              <a:ext cx="0" cy="0"/>
            </a:xfrm>
            <a:prstGeom prst="line">
              <a:avLst/>
            </a:prstGeom>
            <a:no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cxnSp>
          <p:nvCxnSpPr>
            <p:cNvPr id="27" name="Straight Connector 26">
              <a:extLst>
                <a:ext uri="{FF2B5EF4-FFF2-40B4-BE49-F238E27FC236}">
                  <a16:creationId xmlns:a16="http://schemas.microsoft.com/office/drawing/2014/main" id="{71688FD4-BC49-49E9-98EE-0FFEC652694F}"/>
                </a:ext>
              </a:extLst>
            </p:cNvPr>
            <p:cNvCxnSpPr/>
            <p:nvPr/>
          </p:nvCxnSpPr>
          <p:spPr>
            <a:xfrm flipH="1">
              <a:off x="3989574" y="1954204"/>
              <a:ext cx="12700" cy="1954212"/>
            </a:xfrm>
            <a:prstGeom prst="line">
              <a:avLst/>
            </a:prstGeom>
            <a:solidFill>
              <a:srgbClr val="FFFFFF"/>
            </a:solidFill>
            <a:ln w="9525" cap="flat" cmpd="sng" algn="ctr">
              <a:solidFill>
                <a:schemeClr val="bg2"/>
              </a:solidFill>
              <a:prstDash val="solid"/>
            </a:ln>
            <a:effectLst/>
          </p:spPr>
        </p:cxnSp>
        <p:cxnSp>
          <p:nvCxnSpPr>
            <p:cNvPr id="28" name="Straight Connector 27">
              <a:extLst>
                <a:ext uri="{FF2B5EF4-FFF2-40B4-BE49-F238E27FC236}">
                  <a16:creationId xmlns:a16="http://schemas.microsoft.com/office/drawing/2014/main" id="{F758D3F3-EE55-4C44-A4B9-DF20F2CBC57A}"/>
                </a:ext>
              </a:extLst>
            </p:cNvPr>
            <p:cNvCxnSpPr/>
            <p:nvPr/>
          </p:nvCxnSpPr>
          <p:spPr>
            <a:xfrm>
              <a:off x="3538724" y="3908416"/>
              <a:ext cx="577850" cy="0"/>
            </a:xfrm>
            <a:prstGeom prst="line">
              <a:avLst/>
            </a:prstGeom>
            <a:solidFill>
              <a:srgbClr val="FFFFFF"/>
            </a:solidFill>
            <a:ln w="9525" cap="flat" cmpd="sng" algn="ctr">
              <a:solidFill>
                <a:schemeClr val="bg2"/>
              </a:solidFill>
              <a:prstDash val="solid"/>
            </a:ln>
            <a:effectLst/>
          </p:spPr>
        </p:cxnSp>
        <p:sp>
          <p:nvSpPr>
            <p:cNvPr id="29" name="Rectangle 28">
              <a:extLst>
                <a:ext uri="{FF2B5EF4-FFF2-40B4-BE49-F238E27FC236}">
                  <a16:creationId xmlns:a16="http://schemas.microsoft.com/office/drawing/2014/main" id="{9006E834-F242-49CC-813F-D1E125C1E234}"/>
                </a:ext>
              </a:extLst>
            </p:cNvPr>
            <p:cNvSpPr/>
            <p:nvPr/>
          </p:nvSpPr>
          <p:spPr>
            <a:xfrm>
              <a:off x="1884549" y="2754077"/>
              <a:ext cx="738187" cy="530225"/>
            </a:xfrm>
            <a:prstGeom prst="rect">
              <a:avLst/>
            </a:prstGeom>
            <a:solidFill>
              <a:schemeClr val="tx1"/>
            </a:solidFill>
            <a:ln w="9525" cap="flat" cmpd="sng" algn="ctr">
              <a:noFill/>
              <a:prstDash val="solid"/>
            </a:ln>
            <a:effectLst/>
          </p:spPr>
          <p:txBody>
            <a:bodyPr tIns="90000" bIns="90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FFFFFF"/>
                  </a:solidFill>
                  <a:effectLst/>
                  <a:uLnTx/>
                  <a:uFillTx/>
                  <a:latin typeface="Nokia Pure Text" pitchFamily="34" charset="0"/>
                  <a:ea typeface="Nokia Pure Text" pitchFamily="34" charset="0"/>
                  <a:cs typeface="Nokia Pure Text" pitchFamily="34" charset="0"/>
                </a:rPr>
                <a:t>Air </a:t>
              </a:r>
              <a:r>
                <a:rPr kumimoji="0" lang="fi-FI" sz="800" b="1" i="0" u="none" strike="noStrike" kern="0" cap="none" spc="0" normalizeH="0" baseline="0" noProof="0" dirty="0" err="1">
                  <a:ln>
                    <a:noFill/>
                  </a:ln>
                  <a:solidFill>
                    <a:srgbClr val="FFFFFF"/>
                  </a:solidFill>
                  <a:effectLst/>
                  <a:uLnTx/>
                  <a:uFillTx/>
                  <a:latin typeface="Nokia Pure Text" pitchFamily="34" charset="0"/>
                  <a:ea typeface="Nokia Pure Text" pitchFamily="34" charset="0"/>
                  <a:cs typeface="Nokia Pure Text" pitchFamily="34" charset="0"/>
                </a:rPr>
                <a:t>con</a:t>
              </a:r>
              <a:endParaRPr kumimoji="0" lang="fi-FI" sz="800" b="1" i="0" u="none" strike="noStrike" kern="0" cap="none" spc="0" normalizeH="0" baseline="0" noProof="0" dirty="0">
                <a:ln>
                  <a:noFill/>
                </a:ln>
                <a:solidFill>
                  <a:srgbClr val="FFFFFF"/>
                </a:solidFill>
                <a:effectLst/>
                <a:uLnTx/>
                <a:uFillTx/>
                <a:latin typeface="Nokia Pure Text" pitchFamily="34" charset="0"/>
                <a:ea typeface="Nokia Pure Text" pitchFamily="34" charset="0"/>
                <a:cs typeface="Nokia Pure Text" pitchFamily="34" charset="0"/>
              </a:endParaRPr>
            </a:p>
          </p:txBody>
        </p:sp>
        <p:cxnSp>
          <p:nvCxnSpPr>
            <p:cNvPr id="30" name="Straight Connector 29">
              <a:extLst>
                <a:ext uri="{FF2B5EF4-FFF2-40B4-BE49-F238E27FC236}">
                  <a16:creationId xmlns:a16="http://schemas.microsoft.com/office/drawing/2014/main" id="{845F7D24-5026-40B7-9441-933CA0748B35}"/>
                </a:ext>
              </a:extLst>
            </p:cNvPr>
            <p:cNvCxnSpPr/>
            <p:nvPr/>
          </p:nvCxnSpPr>
          <p:spPr>
            <a:xfrm flipH="1" flipV="1">
              <a:off x="3222811" y="3697279"/>
              <a:ext cx="747713" cy="1587"/>
            </a:xfrm>
            <a:prstGeom prst="line">
              <a:avLst/>
            </a:prstGeom>
            <a:solidFill>
              <a:srgbClr val="FFFFFF"/>
            </a:solidFill>
            <a:ln w="9525" cap="flat" cmpd="sng" algn="ctr">
              <a:solidFill>
                <a:srgbClr val="124191"/>
              </a:solidFill>
              <a:prstDash val="solid"/>
            </a:ln>
            <a:effectLst/>
          </p:spPr>
        </p:cxnSp>
        <p:sp>
          <p:nvSpPr>
            <p:cNvPr id="31" name="Rectangle 30">
              <a:extLst>
                <a:ext uri="{FF2B5EF4-FFF2-40B4-BE49-F238E27FC236}">
                  <a16:creationId xmlns:a16="http://schemas.microsoft.com/office/drawing/2014/main" id="{49A9D5F9-26D2-4023-9AE2-E3F5679BAC53}"/>
                </a:ext>
              </a:extLst>
            </p:cNvPr>
            <p:cNvSpPr/>
            <p:nvPr/>
          </p:nvSpPr>
          <p:spPr>
            <a:xfrm>
              <a:off x="1882961" y="3582979"/>
              <a:ext cx="744538" cy="246062"/>
            </a:xfrm>
            <a:prstGeom prst="rect">
              <a:avLst/>
            </a:prstGeom>
            <a:solidFill>
              <a:schemeClr val="tx1"/>
            </a:solidFill>
            <a:ln w="9525" cap="flat" cmpd="sng" algn="ctr">
              <a:noFill/>
              <a:prstDash val="solid"/>
            </a:ln>
            <a:effectLst/>
          </p:spPr>
          <p:txBody>
            <a:bodyPr tIns="90000" bIns="90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err="1">
                  <a:ln>
                    <a:noFill/>
                  </a:ln>
                  <a:solidFill>
                    <a:srgbClr val="FFFFFF"/>
                  </a:solidFill>
                  <a:effectLst/>
                  <a:uLnTx/>
                  <a:uFillTx/>
                  <a:latin typeface="Nokia Pure Text" pitchFamily="34" charset="0"/>
                  <a:ea typeface="Nokia Pure Text" pitchFamily="34" charset="0"/>
                  <a:cs typeface="Nokia Pure Text" pitchFamily="34" charset="0"/>
                </a:rPr>
                <a:t>Battery</a:t>
              </a:r>
              <a:endParaRPr kumimoji="0" lang="fi-FI" sz="800" b="0" i="0" u="none" strike="noStrike" kern="0" cap="none" spc="0" normalizeH="0" baseline="0" noProof="0" dirty="0">
                <a:ln>
                  <a:noFill/>
                </a:ln>
                <a:solidFill>
                  <a:srgbClr val="FFFFFF"/>
                </a:solidFill>
                <a:effectLst/>
                <a:uLnTx/>
                <a:uFillTx/>
                <a:latin typeface="Nokia Pure Text" pitchFamily="34" charset="0"/>
                <a:ea typeface="Nokia Pure Text" pitchFamily="34" charset="0"/>
                <a:cs typeface="Nokia Pure Text" pitchFamily="34" charset="0"/>
              </a:endParaRPr>
            </a:p>
          </p:txBody>
        </p:sp>
        <p:sp>
          <p:nvSpPr>
            <p:cNvPr id="32" name="Rectangle 31">
              <a:extLst>
                <a:ext uri="{FF2B5EF4-FFF2-40B4-BE49-F238E27FC236}">
                  <a16:creationId xmlns:a16="http://schemas.microsoft.com/office/drawing/2014/main" id="{F6D7677F-B3E9-4529-8E07-C7F7CF779A49}"/>
                </a:ext>
              </a:extLst>
            </p:cNvPr>
            <p:cNvSpPr/>
            <p:nvPr/>
          </p:nvSpPr>
          <p:spPr>
            <a:xfrm rot="16200000">
              <a:off x="2525625" y="3167629"/>
              <a:ext cx="1080000" cy="252000"/>
            </a:xfrm>
            <a:prstGeom prst="rect">
              <a:avLst/>
            </a:prstGeom>
            <a:solidFill>
              <a:srgbClr val="124191"/>
            </a:solidFill>
            <a:ln w="9525" cap="flat" cmpd="sng" algn="ctr">
              <a:noFill/>
              <a:prstDash val="solid"/>
            </a:ln>
            <a:effectLst/>
          </p:spPr>
          <p:txBody>
            <a:bodyPr lIns="36000" tIns="108000" rIns="36000" bIns="90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FFFFFF"/>
                  </a:solidFill>
                  <a:effectLst/>
                  <a:uLnTx/>
                  <a:uFillTx/>
                  <a:latin typeface="Nokia Pure Text" pitchFamily="34" charset="0"/>
                  <a:ea typeface="Nokia Pure Text" pitchFamily="34" charset="0"/>
                  <a:cs typeface="Nokia Pure Text" pitchFamily="34" charset="0"/>
                </a:rPr>
                <a:t>WCDMA BTS</a:t>
              </a:r>
            </a:p>
          </p:txBody>
        </p:sp>
        <p:sp>
          <p:nvSpPr>
            <p:cNvPr id="33" name="Rectangle 32">
              <a:extLst>
                <a:ext uri="{FF2B5EF4-FFF2-40B4-BE49-F238E27FC236}">
                  <a16:creationId xmlns:a16="http://schemas.microsoft.com/office/drawing/2014/main" id="{052BA3B1-32C3-4844-BE3E-9B9DF64BD69B}"/>
                </a:ext>
              </a:extLst>
            </p:cNvPr>
            <p:cNvSpPr/>
            <p:nvPr/>
          </p:nvSpPr>
          <p:spPr>
            <a:xfrm rot="16200000">
              <a:off x="2810311" y="3167629"/>
              <a:ext cx="1080000" cy="252000"/>
            </a:xfrm>
            <a:prstGeom prst="rect">
              <a:avLst/>
            </a:prstGeom>
            <a:solidFill>
              <a:schemeClr val="accent3"/>
            </a:solidFill>
            <a:ln w="9525" cap="flat" cmpd="sng" algn="ctr">
              <a:noFill/>
              <a:prstDash val="solid"/>
            </a:ln>
            <a:effectLst/>
          </p:spPr>
          <p:txBody>
            <a:bodyPr lIns="36000" tIns="108000" rIns="36000" bIns="90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FFFFFF"/>
                  </a:solidFill>
                  <a:effectLst/>
                  <a:uLnTx/>
                  <a:uFillTx/>
                  <a:latin typeface="Nokia Pure Text" pitchFamily="34" charset="0"/>
                  <a:ea typeface="Nokia Pure Text" pitchFamily="34" charset="0"/>
                  <a:cs typeface="Nokia Pure Text" pitchFamily="34" charset="0"/>
                </a:rPr>
                <a:t>LTE BTS</a:t>
              </a:r>
            </a:p>
          </p:txBody>
        </p:sp>
      </p:grpSp>
      <p:sp>
        <p:nvSpPr>
          <p:cNvPr id="41" name="TextBox 40">
            <a:extLst>
              <a:ext uri="{FF2B5EF4-FFF2-40B4-BE49-F238E27FC236}">
                <a16:creationId xmlns:a16="http://schemas.microsoft.com/office/drawing/2014/main" id="{2608BDEC-5362-499C-970A-8C4CAE816DBB}"/>
              </a:ext>
            </a:extLst>
          </p:cNvPr>
          <p:cNvSpPr txBox="1"/>
          <p:nvPr/>
        </p:nvSpPr>
        <p:spPr>
          <a:xfrm>
            <a:off x="417600" y="3698526"/>
            <a:ext cx="8335852" cy="518673"/>
          </a:xfrm>
          <a:prstGeom prst="rect">
            <a:avLst/>
          </a:prstGeom>
          <a:solidFill>
            <a:schemeClr val="tx2"/>
          </a:solidFill>
        </p:spPr>
        <p:txBody>
          <a:bodyPr wrap="square" lIns="1371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0" cap="none" spc="0" normalizeH="0" baseline="0" noProof="0" dirty="0">
                <a:ln>
                  <a:noFill/>
                </a:ln>
                <a:solidFill>
                  <a:srgbClr val="FFFFFF"/>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rPr>
              <a:t>Typical modernization payback in 2-3 years; </a:t>
            </a:r>
            <a:br>
              <a:rPr kumimoji="0" lang="fi-FI" sz="1200" b="0" i="0" u="none" strike="noStrike" kern="0" cap="none" spc="0" normalizeH="0" baseline="0" noProof="0" dirty="0">
                <a:ln>
                  <a:noFill/>
                </a:ln>
                <a:solidFill>
                  <a:srgbClr val="FFFFFF"/>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rPr>
            </a:br>
            <a:r>
              <a:rPr kumimoji="0" lang="fi-FI" sz="1200" b="0" i="0" u="none" strike="noStrike" kern="0" cap="none" spc="0" normalizeH="0" baseline="0" noProof="0" dirty="0">
                <a:ln>
                  <a:noFill/>
                </a:ln>
                <a:solidFill>
                  <a:srgbClr val="FFFFFF"/>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rPr>
              <a:t>Zero carbon sites by renewable energy </a:t>
            </a:r>
            <a:endParaRPr kumimoji="0" lang="en-US" sz="1200" b="0" i="0" u="none" strike="noStrike" kern="0" cap="none" spc="0" normalizeH="0" baseline="0" noProof="0" dirty="0" err="1">
              <a:ln>
                <a:noFill/>
              </a:ln>
              <a:solidFill>
                <a:srgbClr val="FFFFFF"/>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cxnSp>
        <p:nvCxnSpPr>
          <p:cNvPr id="42" name="Straight Connector 41">
            <a:extLst>
              <a:ext uri="{FF2B5EF4-FFF2-40B4-BE49-F238E27FC236}">
                <a16:creationId xmlns:a16="http://schemas.microsoft.com/office/drawing/2014/main" id="{4005384D-0653-4A67-8A2D-73B5C18D0B97}"/>
              </a:ext>
            </a:extLst>
          </p:cNvPr>
          <p:cNvCxnSpPr/>
          <p:nvPr/>
        </p:nvCxnSpPr>
        <p:spPr>
          <a:xfrm flipH="1" flipV="1">
            <a:off x="6055272" y="3299166"/>
            <a:ext cx="601614" cy="1288"/>
          </a:xfrm>
          <a:prstGeom prst="line">
            <a:avLst/>
          </a:prstGeom>
          <a:solidFill>
            <a:srgbClr val="FFFFFF"/>
          </a:solidFill>
          <a:ln w="9525" cap="flat" cmpd="sng" algn="ctr">
            <a:solidFill>
              <a:schemeClr val="bg2"/>
            </a:solidFill>
            <a:prstDash val="solid"/>
          </a:ln>
          <a:effectLst/>
        </p:spPr>
      </p:cxnSp>
      <p:grpSp>
        <p:nvGrpSpPr>
          <p:cNvPr id="43" name="Group 103">
            <a:extLst>
              <a:ext uri="{FF2B5EF4-FFF2-40B4-BE49-F238E27FC236}">
                <a16:creationId xmlns:a16="http://schemas.microsoft.com/office/drawing/2014/main" id="{BD3954C1-E4E6-4428-9536-FD1BD4D0E77A}"/>
              </a:ext>
            </a:extLst>
          </p:cNvPr>
          <p:cNvGrpSpPr>
            <a:grpSpLocks/>
          </p:cNvGrpSpPr>
          <p:nvPr/>
        </p:nvGrpSpPr>
        <p:grpSpPr bwMode="auto">
          <a:xfrm>
            <a:off x="5932650" y="3116142"/>
            <a:ext cx="413849" cy="349292"/>
            <a:chOff x="3769648" y="2366684"/>
            <a:chExt cx="708211" cy="551329"/>
          </a:xfrm>
          <a:solidFill>
            <a:schemeClr val="accent6">
              <a:lumMod val="50000"/>
            </a:schemeClr>
          </a:solidFill>
        </p:grpSpPr>
        <p:sp>
          <p:nvSpPr>
            <p:cNvPr id="44" name="Flowchart: Delay 43">
              <a:extLst>
                <a:ext uri="{FF2B5EF4-FFF2-40B4-BE49-F238E27FC236}">
                  <a16:creationId xmlns:a16="http://schemas.microsoft.com/office/drawing/2014/main" id="{829EE26F-B010-408E-9ACE-665D8C20AE63}"/>
                </a:ext>
              </a:extLst>
            </p:cNvPr>
            <p:cNvSpPr/>
            <p:nvPr/>
          </p:nvSpPr>
          <p:spPr>
            <a:xfrm>
              <a:off x="3979488" y="2366684"/>
              <a:ext cx="498371" cy="551329"/>
            </a:xfrm>
            <a:prstGeom prst="flowChartDelay">
              <a:avLst/>
            </a:prstGeom>
            <a:solidFill>
              <a:schemeClr val="bg1"/>
            </a:solidFill>
            <a:ln w="9525" cap="flat" cmpd="sng" algn="ctr">
              <a:solidFill>
                <a:schemeClr val="bg2"/>
              </a:solidFill>
              <a:prstDash val="solid"/>
            </a:ln>
            <a:effectLst/>
          </p:spPr>
          <p:txBody>
            <a:bodyPr tIns="90000" bIns="90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800" b="0" i="0" u="none" strike="noStrike" kern="0" cap="none" spc="0" normalizeH="0" baseline="0" noProof="0" dirty="0">
                <a:ln>
                  <a:noFill/>
                </a:ln>
                <a:solidFill>
                  <a:srgbClr val="A8BBC0"/>
                </a:solidFill>
                <a:effectLst/>
                <a:uLnTx/>
                <a:uFillTx/>
                <a:latin typeface="Nokia Pure Text Light"/>
                <a:ea typeface="+mn-ea"/>
                <a:cs typeface="+mn-cs"/>
              </a:endParaRPr>
            </a:p>
          </p:txBody>
        </p:sp>
        <p:cxnSp>
          <p:nvCxnSpPr>
            <p:cNvPr id="45" name="Straight Connector 44">
              <a:extLst>
                <a:ext uri="{FF2B5EF4-FFF2-40B4-BE49-F238E27FC236}">
                  <a16:creationId xmlns:a16="http://schemas.microsoft.com/office/drawing/2014/main" id="{7721176C-DD77-4BFD-ADF7-F413FD9D1791}"/>
                </a:ext>
              </a:extLst>
            </p:cNvPr>
            <p:cNvCxnSpPr/>
            <p:nvPr/>
          </p:nvCxnSpPr>
          <p:spPr>
            <a:xfrm flipH="1">
              <a:off x="3776206" y="2523334"/>
              <a:ext cx="214212" cy="0"/>
            </a:xfrm>
            <a:prstGeom prst="line">
              <a:avLst/>
            </a:prstGeom>
            <a:grpFill/>
            <a:ln w="9525" cap="flat" cmpd="sng" algn="ctr">
              <a:solidFill>
                <a:schemeClr val="bg2"/>
              </a:solidFill>
              <a:prstDash val="solid"/>
            </a:ln>
            <a:effectLst/>
          </p:spPr>
        </p:cxnSp>
        <p:cxnSp>
          <p:nvCxnSpPr>
            <p:cNvPr id="46" name="Straight Connector 45">
              <a:extLst>
                <a:ext uri="{FF2B5EF4-FFF2-40B4-BE49-F238E27FC236}">
                  <a16:creationId xmlns:a16="http://schemas.microsoft.com/office/drawing/2014/main" id="{0892345B-5BB0-4585-8FED-C96F9374725C}"/>
                </a:ext>
              </a:extLst>
            </p:cNvPr>
            <p:cNvCxnSpPr/>
            <p:nvPr/>
          </p:nvCxnSpPr>
          <p:spPr>
            <a:xfrm flipH="1">
              <a:off x="3769648" y="2773569"/>
              <a:ext cx="214212" cy="0"/>
            </a:xfrm>
            <a:prstGeom prst="line">
              <a:avLst/>
            </a:prstGeom>
            <a:grpFill/>
            <a:ln w="9525" cap="flat" cmpd="sng" algn="ctr">
              <a:solidFill>
                <a:schemeClr val="bg2"/>
              </a:solidFill>
              <a:prstDash val="solid"/>
            </a:ln>
            <a:effectLst/>
          </p:spPr>
        </p:cxnSp>
      </p:grpSp>
      <p:sp>
        <p:nvSpPr>
          <p:cNvPr id="47" name="AutoShape 55">
            <a:extLst>
              <a:ext uri="{FF2B5EF4-FFF2-40B4-BE49-F238E27FC236}">
                <a16:creationId xmlns:a16="http://schemas.microsoft.com/office/drawing/2014/main" id="{AC27232C-8B05-47FA-900D-BDEB9DAC6A55}"/>
              </a:ext>
            </a:extLst>
          </p:cNvPr>
          <p:cNvSpPr>
            <a:spLocks noChangeAspect="1" noChangeArrowheads="1" noTextEdit="1"/>
          </p:cNvSpPr>
          <p:nvPr/>
        </p:nvSpPr>
        <p:spPr bwMode="auto">
          <a:xfrm rot="16200000">
            <a:off x="6608345" y="1703577"/>
            <a:ext cx="460138" cy="441949"/>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48" name="Oval 47">
            <a:extLst>
              <a:ext uri="{FF2B5EF4-FFF2-40B4-BE49-F238E27FC236}">
                <a16:creationId xmlns:a16="http://schemas.microsoft.com/office/drawing/2014/main" id="{F5B24920-53AD-413E-AB75-880FE02E07F1}"/>
              </a:ext>
            </a:extLst>
          </p:cNvPr>
          <p:cNvSpPr>
            <a:spLocks noChangeArrowheads="1"/>
          </p:cNvSpPr>
          <p:nvPr/>
        </p:nvSpPr>
        <p:spPr bwMode="auto">
          <a:xfrm rot="16200000">
            <a:off x="7023473" y="1906036"/>
            <a:ext cx="33511" cy="38319"/>
          </a:xfrm>
          <a:prstGeom prst="ellipse">
            <a:avLst/>
          </a:prstGeom>
          <a:solidFill>
            <a:srgbClr val="5F6062"/>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49" name="Line 58">
            <a:extLst>
              <a:ext uri="{FF2B5EF4-FFF2-40B4-BE49-F238E27FC236}">
                <a16:creationId xmlns:a16="http://schemas.microsoft.com/office/drawing/2014/main" id="{5AFC20B3-F4B5-46B4-8367-F08580946BD6}"/>
              </a:ext>
            </a:extLst>
          </p:cNvPr>
          <p:cNvSpPr>
            <a:spLocks noChangeShapeType="1"/>
          </p:cNvSpPr>
          <p:nvPr/>
        </p:nvSpPr>
        <p:spPr bwMode="auto">
          <a:xfrm rot="16200000">
            <a:off x="7040230" y="1925196"/>
            <a:ext cx="0" cy="0"/>
          </a:xfrm>
          <a:prstGeom prst="line">
            <a:avLst/>
          </a:prstGeom>
          <a:no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50" name="Line 59">
            <a:extLst>
              <a:ext uri="{FF2B5EF4-FFF2-40B4-BE49-F238E27FC236}">
                <a16:creationId xmlns:a16="http://schemas.microsoft.com/office/drawing/2014/main" id="{4ACF47B8-F410-4482-B74D-C764020E09B6}"/>
              </a:ext>
            </a:extLst>
          </p:cNvPr>
          <p:cNvSpPr>
            <a:spLocks noChangeShapeType="1"/>
          </p:cNvSpPr>
          <p:nvPr/>
        </p:nvSpPr>
        <p:spPr bwMode="auto">
          <a:xfrm rot="16200000">
            <a:off x="7040230" y="1925196"/>
            <a:ext cx="0" cy="0"/>
          </a:xfrm>
          <a:prstGeom prst="line">
            <a:avLst/>
          </a:prstGeom>
          <a:no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51" name="AutoShape 55">
            <a:extLst>
              <a:ext uri="{FF2B5EF4-FFF2-40B4-BE49-F238E27FC236}">
                <a16:creationId xmlns:a16="http://schemas.microsoft.com/office/drawing/2014/main" id="{20F01BA3-8212-44AD-BD29-E403AEF02876}"/>
              </a:ext>
            </a:extLst>
          </p:cNvPr>
          <p:cNvSpPr>
            <a:spLocks noChangeAspect="1" noChangeArrowheads="1" noTextEdit="1"/>
          </p:cNvSpPr>
          <p:nvPr/>
        </p:nvSpPr>
        <p:spPr bwMode="auto">
          <a:xfrm rot="5400000" flipH="1">
            <a:off x="7011975" y="1703577"/>
            <a:ext cx="460138" cy="441949"/>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52" name="Oval 57">
            <a:extLst>
              <a:ext uri="{FF2B5EF4-FFF2-40B4-BE49-F238E27FC236}">
                <a16:creationId xmlns:a16="http://schemas.microsoft.com/office/drawing/2014/main" id="{6FE4507E-0B36-40AF-8C5B-C782A1F50256}"/>
              </a:ext>
            </a:extLst>
          </p:cNvPr>
          <p:cNvSpPr>
            <a:spLocks noChangeArrowheads="1"/>
          </p:cNvSpPr>
          <p:nvPr/>
        </p:nvSpPr>
        <p:spPr bwMode="auto">
          <a:xfrm rot="5400000" flipH="1">
            <a:off x="7031137" y="1906036"/>
            <a:ext cx="33511" cy="38319"/>
          </a:xfrm>
          <a:prstGeom prst="ellipse">
            <a:avLst/>
          </a:prstGeom>
          <a:solidFill>
            <a:srgbClr val="68717A"/>
          </a:solidFill>
          <a:ln w="19050">
            <a:solidFill>
              <a:srgbClr val="68717A"/>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53" name="Line 58">
            <a:extLst>
              <a:ext uri="{FF2B5EF4-FFF2-40B4-BE49-F238E27FC236}">
                <a16:creationId xmlns:a16="http://schemas.microsoft.com/office/drawing/2014/main" id="{9877CE4E-FB47-47EB-8EE6-24888E3BA771}"/>
              </a:ext>
            </a:extLst>
          </p:cNvPr>
          <p:cNvSpPr>
            <a:spLocks noChangeShapeType="1"/>
          </p:cNvSpPr>
          <p:nvPr/>
        </p:nvSpPr>
        <p:spPr bwMode="auto">
          <a:xfrm rot="5400000" flipH="1">
            <a:off x="7040230" y="1925196"/>
            <a:ext cx="0" cy="0"/>
          </a:xfrm>
          <a:prstGeom prst="line">
            <a:avLst/>
          </a:prstGeom>
          <a:no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54" name="Line 59">
            <a:extLst>
              <a:ext uri="{FF2B5EF4-FFF2-40B4-BE49-F238E27FC236}">
                <a16:creationId xmlns:a16="http://schemas.microsoft.com/office/drawing/2014/main" id="{06BAB262-D090-4218-A0FF-7EEF4A35C771}"/>
              </a:ext>
            </a:extLst>
          </p:cNvPr>
          <p:cNvSpPr>
            <a:spLocks noChangeShapeType="1"/>
          </p:cNvSpPr>
          <p:nvPr/>
        </p:nvSpPr>
        <p:spPr bwMode="auto">
          <a:xfrm rot="5400000" flipH="1">
            <a:off x="7040230" y="1925196"/>
            <a:ext cx="0" cy="0"/>
          </a:xfrm>
          <a:prstGeom prst="line">
            <a:avLst/>
          </a:prstGeom>
          <a:no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24191"/>
              </a:solidFill>
              <a:effectLst/>
              <a:uLnTx/>
              <a:uFillTx/>
              <a:latin typeface="Nokia Pure Text Light"/>
              <a:ea typeface="+mn-ea"/>
              <a:cs typeface="+mn-cs"/>
            </a:endParaRPr>
          </a:p>
        </p:txBody>
      </p:sp>
      <p:cxnSp>
        <p:nvCxnSpPr>
          <p:cNvPr id="55" name="Straight Connector 54">
            <a:extLst>
              <a:ext uri="{FF2B5EF4-FFF2-40B4-BE49-F238E27FC236}">
                <a16:creationId xmlns:a16="http://schemas.microsoft.com/office/drawing/2014/main" id="{18C3BCE1-6177-4BE0-A496-87644E27FF02}"/>
              </a:ext>
            </a:extLst>
          </p:cNvPr>
          <p:cNvCxnSpPr/>
          <p:nvPr/>
        </p:nvCxnSpPr>
        <p:spPr>
          <a:xfrm flipH="1">
            <a:off x="7035120" y="1953552"/>
            <a:ext cx="10218" cy="1586638"/>
          </a:xfrm>
          <a:prstGeom prst="line">
            <a:avLst/>
          </a:prstGeom>
          <a:solidFill>
            <a:srgbClr val="FFFFFF"/>
          </a:solidFill>
          <a:ln w="9525" cap="flat" cmpd="sng" algn="ctr">
            <a:solidFill>
              <a:schemeClr val="bg2"/>
            </a:solidFill>
            <a:prstDash val="solid"/>
          </a:ln>
          <a:effectLst/>
        </p:spPr>
      </p:cxnSp>
      <p:cxnSp>
        <p:nvCxnSpPr>
          <p:cNvPr id="56" name="Straight Connector 55">
            <a:extLst>
              <a:ext uri="{FF2B5EF4-FFF2-40B4-BE49-F238E27FC236}">
                <a16:creationId xmlns:a16="http://schemas.microsoft.com/office/drawing/2014/main" id="{CF75CAF6-2914-4730-9735-8F4D1D08BCEB}"/>
              </a:ext>
            </a:extLst>
          </p:cNvPr>
          <p:cNvCxnSpPr/>
          <p:nvPr/>
        </p:nvCxnSpPr>
        <p:spPr>
          <a:xfrm>
            <a:off x="6672364" y="3540190"/>
            <a:ext cx="464941" cy="0"/>
          </a:xfrm>
          <a:prstGeom prst="line">
            <a:avLst/>
          </a:prstGeom>
          <a:solidFill>
            <a:srgbClr val="FFFFFF"/>
          </a:solidFill>
          <a:ln w="9525" cap="flat" cmpd="sng" algn="ctr">
            <a:solidFill>
              <a:schemeClr val="bg2"/>
            </a:solidFill>
            <a:prstDash val="solid"/>
          </a:ln>
          <a:effectLst/>
        </p:spPr>
      </p:cxnSp>
      <p:sp>
        <p:nvSpPr>
          <p:cNvPr id="57" name="Rectangle 56">
            <a:extLst>
              <a:ext uri="{FF2B5EF4-FFF2-40B4-BE49-F238E27FC236}">
                <a16:creationId xmlns:a16="http://schemas.microsoft.com/office/drawing/2014/main" id="{8283F5E5-8E16-450A-9F3B-E9E194EDEBFB}"/>
              </a:ext>
            </a:extLst>
          </p:cNvPr>
          <p:cNvSpPr/>
          <p:nvPr/>
        </p:nvSpPr>
        <p:spPr>
          <a:xfrm rot="16200000">
            <a:off x="6403455" y="3003240"/>
            <a:ext cx="684000" cy="180000"/>
          </a:xfrm>
          <a:prstGeom prst="rect">
            <a:avLst/>
          </a:prstGeom>
          <a:solidFill>
            <a:schemeClr val="accent3"/>
          </a:solidFill>
          <a:ln w="9525"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err="1">
                <a:ln>
                  <a:noFill/>
                </a:ln>
                <a:solidFill>
                  <a:srgbClr val="FFFFFF"/>
                </a:solidFill>
                <a:effectLst/>
                <a:uLnTx/>
                <a:uFillTx/>
                <a:latin typeface="Nokia Pure Text" pitchFamily="34" charset="0"/>
                <a:ea typeface="Nokia Pure Text" pitchFamily="34" charset="0"/>
                <a:cs typeface="Nokia Pure Text" pitchFamily="34" charset="0"/>
              </a:rPr>
              <a:t>AirScale</a:t>
            </a:r>
            <a:r>
              <a:rPr kumimoji="0" lang="fi-FI" sz="800" b="1" i="0" u="none" strike="noStrike" kern="0" cap="none" spc="0" normalizeH="0" baseline="0" noProof="0" dirty="0">
                <a:ln>
                  <a:noFill/>
                </a:ln>
                <a:solidFill>
                  <a:srgbClr val="FFFFFF"/>
                </a:solidFill>
                <a:effectLst/>
                <a:uLnTx/>
                <a:uFillTx/>
                <a:latin typeface="Nokia Pure Text" pitchFamily="34" charset="0"/>
                <a:ea typeface="Nokia Pure Text" pitchFamily="34" charset="0"/>
                <a:cs typeface="Nokia Pure Text" pitchFamily="34" charset="0"/>
              </a:rPr>
              <a:t> BTS</a:t>
            </a:r>
          </a:p>
        </p:txBody>
      </p:sp>
      <p:sp>
        <p:nvSpPr>
          <p:cNvPr id="58" name="Rectangle 57">
            <a:extLst>
              <a:ext uri="{FF2B5EF4-FFF2-40B4-BE49-F238E27FC236}">
                <a16:creationId xmlns:a16="http://schemas.microsoft.com/office/drawing/2014/main" id="{1EF7A741-A2A6-4689-A37C-028258D6E604}"/>
              </a:ext>
            </a:extLst>
          </p:cNvPr>
          <p:cNvSpPr/>
          <p:nvPr/>
        </p:nvSpPr>
        <p:spPr>
          <a:xfrm rot="16200000">
            <a:off x="6605421" y="3003240"/>
            <a:ext cx="684000" cy="180000"/>
          </a:xfrm>
          <a:prstGeom prst="rect">
            <a:avLst/>
          </a:prstGeom>
          <a:solidFill>
            <a:schemeClr val="accent3"/>
          </a:solidFill>
          <a:ln w="9525"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err="1">
                <a:ln>
                  <a:noFill/>
                </a:ln>
                <a:solidFill>
                  <a:srgbClr val="FFFFFF"/>
                </a:solidFill>
                <a:effectLst/>
                <a:uLnTx/>
                <a:uFillTx/>
                <a:latin typeface="Nokia Pure Text" pitchFamily="34" charset="0"/>
                <a:ea typeface="Nokia Pure Text" pitchFamily="34" charset="0"/>
                <a:cs typeface="Nokia Pure Text" pitchFamily="34" charset="0"/>
              </a:rPr>
              <a:t>Rectifier</a:t>
            </a:r>
            <a:endParaRPr kumimoji="0" lang="fi-FI" sz="800" b="1" i="0" u="none" strike="noStrike" kern="0" cap="none" spc="0" normalizeH="0" baseline="0" noProof="0" dirty="0">
              <a:ln>
                <a:noFill/>
              </a:ln>
              <a:solidFill>
                <a:srgbClr val="FFFFFF"/>
              </a:solidFill>
              <a:effectLst/>
              <a:uLnTx/>
              <a:uFillTx/>
              <a:latin typeface="Nokia Pure Text" pitchFamily="34" charset="0"/>
              <a:ea typeface="Nokia Pure Text" pitchFamily="34" charset="0"/>
              <a:cs typeface="Nokia Pure Text" pitchFamily="34" charset="0"/>
            </a:endParaRPr>
          </a:p>
        </p:txBody>
      </p:sp>
      <p:sp>
        <p:nvSpPr>
          <p:cNvPr id="59" name="Rectangle 58">
            <a:extLst>
              <a:ext uri="{FF2B5EF4-FFF2-40B4-BE49-F238E27FC236}">
                <a16:creationId xmlns:a16="http://schemas.microsoft.com/office/drawing/2014/main" id="{5AEDDC45-161E-4DE0-ABD5-AC82A11E6A77}"/>
              </a:ext>
            </a:extLst>
          </p:cNvPr>
          <p:cNvSpPr/>
          <p:nvPr/>
        </p:nvSpPr>
        <p:spPr>
          <a:xfrm rot="16200000">
            <a:off x="6807388" y="3003240"/>
            <a:ext cx="684000" cy="180000"/>
          </a:xfrm>
          <a:prstGeom prst="rect">
            <a:avLst/>
          </a:prstGeom>
          <a:solidFill>
            <a:schemeClr val="accent3"/>
          </a:solidFill>
          <a:ln w="9525"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err="1">
                <a:ln>
                  <a:noFill/>
                </a:ln>
                <a:solidFill>
                  <a:srgbClr val="FFFFFF"/>
                </a:solidFill>
                <a:effectLst/>
                <a:uLnTx/>
                <a:uFillTx/>
                <a:latin typeface="Nokia Pure Text" pitchFamily="34" charset="0"/>
                <a:ea typeface="Nokia Pure Text" pitchFamily="34" charset="0"/>
                <a:cs typeface="Nokia Pure Text" pitchFamily="34" charset="0"/>
              </a:rPr>
              <a:t>Battery</a:t>
            </a:r>
            <a:endParaRPr kumimoji="0" lang="fi-FI" sz="800" b="1" i="0" u="none" strike="noStrike" kern="0" cap="none" spc="0" normalizeH="0" baseline="0" noProof="0" dirty="0">
              <a:ln>
                <a:noFill/>
              </a:ln>
              <a:solidFill>
                <a:srgbClr val="FFFFFF"/>
              </a:solidFill>
              <a:effectLst/>
              <a:uLnTx/>
              <a:uFillTx/>
              <a:latin typeface="Nokia Pure Text" pitchFamily="34" charset="0"/>
              <a:ea typeface="Nokia Pure Text" pitchFamily="34" charset="0"/>
              <a:cs typeface="Nokia Pure Text" pitchFamily="34" charset="0"/>
            </a:endParaRPr>
          </a:p>
        </p:txBody>
      </p:sp>
      <p:cxnSp>
        <p:nvCxnSpPr>
          <p:cNvPr id="60" name="Straight Connector 59">
            <a:extLst>
              <a:ext uri="{FF2B5EF4-FFF2-40B4-BE49-F238E27FC236}">
                <a16:creationId xmlns:a16="http://schemas.microsoft.com/office/drawing/2014/main" id="{BDB6D8FB-704A-4266-90D9-0261EC68BD12}"/>
              </a:ext>
            </a:extLst>
          </p:cNvPr>
          <p:cNvCxnSpPr/>
          <p:nvPr/>
        </p:nvCxnSpPr>
        <p:spPr>
          <a:xfrm>
            <a:off x="3657466" y="1066627"/>
            <a:ext cx="0" cy="2520000"/>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041530FF-C042-48EC-91D4-5782BCBDD841}"/>
              </a:ext>
            </a:extLst>
          </p:cNvPr>
          <p:cNvSpPr/>
          <p:nvPr/>
        </p:nvSpPr>
        <p:spPr>
          <a:xfrm>
            <a:off x="3921290" y="1547660"/>
            <a:ext cx="2392279" cy="1258882"/>
          </a:xfrm>
          <a:prstGeom prst="rect">
            <a:avLst/>
          </a:prstGeom>
          <a:solidFill>
            <a:schemeClr val="tx2"/>
          </a:solidFill>
          <a:ln w="9525" cap="flat" cmpd="sng" algn="ctr">
            <a:noFill/>
            <a:prstDash val="solid"/>
          </a:ln>
          <a:effectLst/>
        </p:spPr>
        <p:txBody>
          <a:bodyPr rot="0" spcFirstLastPara="0" vertOverflow="overflow" horzOverflow="overflow" vert="horz" wrap="square" lIns="72000" tIns="46800" rIns="72000" bIns="468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fi-FI" sz="800" b="1" i="0" u="none" strike="noStrike" kern="0" cap="none" spc="0" normalizeH="0" baseline="0" noProof="0" dirty="0">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Energy </a:t>
            </a:r>
            <a:r>
              <a:rPr kumimoji="0" lang="fi-FI" sz="800" b="1" i="0" u="none" strike="noStrike" kern="0" cap="none" spc="0" normalizeH="0" baseline="0" noProof="0" dirty="0" err="1">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Efficiency</a:t>
            </a:r>
            <a:r>
              <a:rPr kumimoji="0" lang="fi-FI" sz="800" b="1" i="0" u="none" strike="noStrike" kern="0" cap="none" spc="0" normalizeH="0" baseline="0" noProof="0" dirty="0">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 Software </a:t>
            </a:r>
            <a:r>
              <a:rPr kumimoji="0" lang="fi-FI" sz="800" b="1" i="0" u="none" strike="noStrike" kern="0" cap="none" spc="0" normalizeH="0" baseline="0" noProof="0" dirty="0" err="1">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Features</a:t>
            </a:r>
            <a:endParaRPr kumimoji="0" lang="fi-FI" sz="800" b="1" i="0" u="none" strike="noStrike" kern="0" cap="none" spc="0" normalizeH="0" baseline="0" noProof="0" dirty="0">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Embedded Power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Metering</a:t>
            </a:r>
            <a:endPar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endParaRP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Micro DTX Extension</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SIMO to MIMO SW</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RF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layer</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switch-off</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SW</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Enhanced</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BCCH TRX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energy</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saving</a:t>
            </a:r>
            <a:endPar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endParaRP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Static</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power</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management</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Radio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load</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based</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dynamic</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power</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management</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Power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saving</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with</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radio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module</a:t>
            </a:r>
            <a:r>
              <a:rPr kumimoji="0" lang="fi-FI" sz="800" b="0" i="0" u="none" strike="noStrike" kern="0" cap="none" spc="0" normalizeH="0" baseline="0" noProof="0" dirty="0">
                <a:ln>
                  <a:noFill/>
                </a:ln>
                <a:solidFill>
                  <a:srgbClr val="FFFFFF"/>
                </a:solidFill>
                <a:effectLst/>
                <a:uLnTx/>
                <a:uFillTx/>
                <a:latin typeface="Arial" charset="0"/>
                <a:cs typeface="Arial" panose="020B0604020202020204" pitchFamily="34" charset="0"/>
              </a:rPr>
              <a:t> </a:t>
            </a:r>
            <a:r>
              <a:rPr kumimoji="0" lang="fi-FI" sz="800" b="0" i="0" u="none" strike="noStrike" kern="0" cap="none" spc="0" normalizeH="0" baseline="0" noProof="0" dirty="0" err="1">
                <a:ln>
                  <a:noFill/>
                </a:ln>
                <a:solidFill>
                  <a:srgbClr val="FFFFFF"/>
                </a:solidFill>
                <a:effectLst/>
                <a:uLnTx/>
                <a:uFillTx/>
                <a:latin typeface="Arial" charset="0"/>
                <a:cs typeface="Arial" panose="020B0604020202020204" pitchFamily="34" charset="0"/>
              </a:rPr>
              <a:t>shutdown</a:t>
            </a:r>
            <a:endParaRPr kumimoji="0" lang="en-US" sz="800" b="0" i="0" u="none" strike="noStrike" kern="0" cap="none" spc="0" normalizeH="0" baseline="0" noProof="0" dirty="0">
              <a:ln>
                <a:noFill/>
              </a:ln>
              <a:solidFill>
                <a:srgbClr val="FFFFFF"/>
              </a:solidFill>
              <a:effectLst/>
              <a:uLnTx/>
              <a:uFillTx/>
              <a:latin typeface="Arial" charset="0"/>
              <a:cs typeface="Arial" panose="020B0604020202020204" pitchFamily="34" charset="0"/>
            </a:endParaRPr>
          </a:p>
        </p:txBody>
      </p:sp>
      <p:pic>
        <p:nvPicPr>
          <p:cNvPr id="62" name="Picture 3">
            <a:extLst>
              <a:ext uri="{FF2B5EF4-FFF2-40B4-BE49-F238E27FC236}">
                <a16:creationId xmlns:a16="http://schemas.microsoft.com/office/drawing/2014/main" id="{B45126D9-AF87-4949-9E89-4CA5C4F7DED5}"/>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128993" y="3108511"/>
            <a:ext cx="365760" cy="365760"/>
          </a:xfrm>
          <a:prstGeom prst="rect">
            <a:avLst/>
          </a:prstGeom>
          <a:noFill/>
          <a:ln w="9525">
            <a:noFill/>
            <a:miter lim="800000"/>
            <a:headEnd/>
            <a:tailEnd/>
          </a:ln>
          <a:effectLst/>
        </p:spPr>
      </p:pic>
      <p:pic>
        <p:nvPicPr>
          <p:cNvPr id="63" name="Picture 3">
            <a:extLst>
              <a:ext uri="{FF2B5EF4-FFF2-40B4-BE49-F238E27FC236}">
                <a16:creationId xmlns:a16="http://schemas.microsoft.com/office/drawing/2014/main" id="{BB6D026A-D197-4E88-B3F8-1BA165B98F68}"/>
              </a:ext>
            </a:extLst>
          </p:cNvPr>
          <p:cNvPicPr>
            <a:picLocks noChangeArrowheads="1"/>
          </p:cNvPicPr>
          <p:nvPr/>
        </p:nvPicPr>
        <p:blipFill rotWithShape="1">
          <a:blip r:embed="rId4" cstate="print">
            <a:extLst>
              <a:ext uri="{28A0092B-C50C-407E-A947-70E740481C1C}">
                <a14:useLocalDpi xmlns:a14="http://schemas.microsoft.com/office/drawing/2010/main"/>
              </a:ext>
            </a:extLst>
          </a:blip>
          <a:srcRect t="1551" b="4563"/>
          <a:stretch/>
        </p:blipFill>
        <p:spPr bwMode="auto">
          <a:xfrm>
            <a:off x="4597862" y="3108511"/>
            <a:ext cx="360803" cy="365760"/>
          </a:xfrm>
          <a:prstGeom prst="rect">
            <a:avLst/>
          </a:prstGeom>
          <a:noFill/>
          <a:ln w="9525">
            <a:noFill/>
            <a:miter lim="800000"/>
            <a:headEnd/>
            <a:tailEnd/>
          </a:ln>
          <a:effectLst/>
        </p:spPr>
      </p:pic>
      <p:pic>
        <p:nvPicPr>
          <p:cNvPr id="64" name="Picture 3">
            <a:extLst>
              <a:ext uri="{FF2B5EF4-FFF2-40B4-BE49-F238E27FC236}">
                <a16:creationId xmlns:a16="http://schemas.microsoft.com/office/drawing/2014/main" id="{DA9B0550-EF5A-4754-9516-708ABE69552D}"/>
              </a:ext>
            </a:extLst>
          </p:cNvPr>
          <p:cNvPicPr>
            <a:picLocks noChangeArrowheads="1"/>
          </p:cNvPicPr>
          <p:nvPr/>
        </p:nvPicPr>
        <p:blipFill rotWithShape="1">
          <a:blip r:embed="rId5" cstate="print">
            <a:extLst>
              <a:ext uri="{28A0092B-C50C-407E-A947-70E740481C1C}">
                <a14:useLocalDpi xmlns:a14="http://schemas.microsoft.com/office/drawing/2010/main"/>
              </a:ext>
            </a:extLst>
          </a:blip>
          <a:srcRect t="3404"/>
          <a:stretch/>
        </p:blipFill>
        <p:spPr bwMode="auto">
          <a:xfrm>
            <a:off x="5061774" y="3108511"/>
            <a:ext cx="365760" cy="365760"/>
          </a:xfrm>
          <a:prstGeom prst="rect">
            <a:avLst/>
          </a:prstGeom>
          <a:noFill/>
          <a:ln w="9525">
            <a:noFill/>
            <a:miter lim="800000"/>
            <a:headEnd/>
            <a:tailEnd/>
          </a:ln>
          <a:effectLst/>
        </p:spPr>
      </p:pic>
      <p:sp>
        <p:nvSpPr>
          <p:cNvPr id="65" name="TextBox 64">
            <a:extLst>
              <a:ext uri="{FF2B5EF4-FFF2-40B4-BE49-F238E27FC236}">
                <a16:creationId xmlns:a16="http://schemas.microsoft.com/office/drawing/2014/main" id="{A465D96B-12B8-46F3-94D8-67C9D831DBD2}"/>
              </a:ext>
            </a:extLst>
          </p:cNvPr>
          <p:cNvSpPr txBox="1"/>
          <p:nvPr/>
        </p:nvSpPr>
        <p:spPr>
          <a:xfrm>
            <a:off x="4035183" y="2830108"/>
            <a:ext cx="1974121" cy="268517"/>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
                <a:srgbClr val="001135"/>
              </a:buClr>
              <a:buSzTx/>
              <a:buFontTx/>
              <a:buNone/>
              <a:tabLst/>
              <a:defRPr/>
            </a:pPr>
            <a:r>
              <a:rPr kumimoji="0" lang="fi-FI" sz="800" b="0" i="0" u="none" strike="noStrike" kern="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Assett</a:t>
            </a:r>
            <a:r>
              <a:rPr kumimoji="0" lang="fi-FI" sz="800" b="0" i="0" u="none" strike="noStrike" kern="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 </a:t>
            </a:r>
            <a:r>
              <a:rPr kumimoji="0" lang="fi-FI" sz="800" b="0" i="0" u="none" strike="noStrike" kern="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Recovery</a:t>
            </a:r>
            <a:r>
              <a:rPr kumimoji="0" lang="fi-FI" sz="800" b="0" i="0" u="none" strike="noStrike" kern="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 &amp; </a:t>
            </a:r>
            <a:r>
              <a:rPr kumimoji="0" lang="fi-FI" sz="800" b="0" i="0" u="none" strike="noStrike" kern="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Re-marketing</a:t>
            </a:r>
            <a:endParaRPr kumimoji="0" lang="en-US" sz="800" b="0" i="0" u="none" strike="noStrike" kern="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endParaRPr>
          </a:p>
        </p:txBody>
      </p:sp>
      <p:grpSp>
        <p:nvGrpSpPr>
          <p:cNvPr id="66" name="Group 65">
            <a:extLst>
              <a:ext uri="{FF2B5EF4-FFF2-40B4-BE49-F238E27FC236}">
                <a16:creationId xmlns:a16="http://schemas.microsoft.com/office/drawing/2014/main" id="{7B70EB6C-E8AF-43FB-B6CC-8B09F10FEF25}"/>
              </a:ext>
            </a:extLst>
          </p:cNvPr>
          <p:cNvGrpSpPr/>
          <p:nvPr/>
        </p:nvGrpSpPr>
        <p:grpSpPr>
          <a:xfrm>
            <a:off x="7987410" y="3036385"/>
            <a:ext cx="496989" cy="237877"/>
            <a:chOff x="3114078" y="1854330"/>
            <a:chExt cx="617157" cy="289167"/>
          </a:xfrm>
        </p:grpSpPr>
        <p:sp>
          <p:nvSpPr>
            <p:cNvPr id="67" name="Oval 66">
              <a:extLst>
                <a:ext uri="{FF2B5EF4-FFF2-40B4-BE49-F238E27FC236}">
                  <a16:creationId xmlns:a16="http://schemas.microsoft.com/office/drawing/2014/main" id="{A6337602-35E2-41C4-AAC2-191D27F2BDCF}"/>
                </a:ext>
              </a:extLst>
            </p:cNvPr>
            <p:cNvSpPr/>
            <p:nvPr/>
          </p:nvSpPr>
          <p:spPr>
            <a:xfrm>
              <a:off x="3114078" y="1855497"/>
              <a:ext cx="288000" cy="288000"/>
            </a:xfrm>
            <a:prstGeom prst="ellipse">
              <a:avLst/>
            </a:prstGeom>
            <a:solidFill>
              <a:srgbClr val="001135"/>
            </a:solidFill>
            <a:ln>
              <a:solidFill>
                <a:schemeClr val="bg1"/>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a:noFill/>
                  </a:ln>
                  <a:solidFill>
                    <a:srgbClr val="FFFFFF"/>
                  </a:solidFill>
                  <a:effectLst/>
                  <a:uLnTx/>
                  <a:uFillTx/>
                  <a:latin typeface="Nokia Pure Text Light"/>
                  <a:ea typeface="+mn-ea"/>
                  <a:cs typeface="+mn-cs"/>
                </a:rPr>
                <a:t>kW</a:t>
              </a:r>
              <a:endParaRPr kumimoji="0" lang="en-US" sz="700" b="0" i="0" u="none" strike="noStrike" kern="0" cap="none" spc="0" normalizeH="0" baseline="0" noProof="0" dirty="0">
                <a:ln>
                  <a:noFill/>
                </a:ln>
                <a:solidFill>
                  <a:srgbClr val="FFFFFF"/>
                </a:solidFill>
                <a:effectLst/>
                <a:uLnTx/>
                <a:uFillTx/>
                <a:latin typeface="Nokia Pure Text Light"/>
                <a:ea typeface="+mn-ea"/>
                <a:cs typeface="+mn-cs"/>
              </a:endParaRPr>
            </a:p>
          </p:txBody>
        </p:sp>
        <p:sp>
          <p:nvSpPr>
            <p:cNvPr id="68" name="Oval 67">
              <a:extLst>
                <a:ext uri="{FF2B5EF4-FFF2-40B4-BE49-F238E27FC236}">
                  <a16:creationId xmlns:a16="http://schemas.microsoft.com/office/drawing/2014/main" id="{EDCBB63D-00EC-4612-96C9-CF01A7EA8969}"/>
                </a:ext>
              </a:extLst>
            </p:cNvPr>
            <p:cNvSpPr/>
            <p:nvPr/>
          </p:nvSpPr>
          <p:spPr>
            <a:xfrm>
              <a:off x="3443235" y="1854330"/>
              <a:ext cx="288000" cy="288000"/>
            </a:xfrm>
            <a:prstGeom prst="ellipse">
              <a:avLst/>
            </a:prstGeom>
            <a:solidFill>
              <a:srgbClr val="001135"/>
            </a:solidFill>
            <a:ln>
              <a:solidFill>
                <a:schemeClr val="bg1"/>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a:noFill/>
                  </a:ln>
                  <a:solidFill>
                    <a:srgbClr val="FFFFFF"/>
                  </a:solidFill>
                  <a:effectLst/>
                  <a:uLnTx/>
                  <a:uFillTx/>
                  <a:latin typeface="Nokia Pure Text Light"/>
                  <a:ea typeface="+mn-ea"/>
                  <a:cs typeface="+mn-cs"/>
                </a:rPr>
                <a:t>€</a:t>
              </a:r>
              <a:endParaRPr kumimoji="0" lang="en-US" sz="700" b="0" i="0" u="none" strike="noStrike" kern="0" cap="none" spc="0" normalizeH="0" baseline="0" noProof="0" dirty="0">
                <a:ln>
                  <a:noFill/>
                </a:ln>
                <a:solidFill>
                  <a:srgbClr val="FFFFFF"/>
                </a:solidFill>
                <a:effectLst/>
                <a:uLnTx/>
                <a:uFillTx/>
                <a:latin typeface="Nokia Pure Text Light"/>
                <a:ea typeface="+mn-ea"/>
                <a:cs typeface="+mn-cs"/>
              </a:endParaRPr>
            </a:p>
          </p:txBody>
        </p:sp>
      </p:grpSp>
      <p:sp>
        <p:nvSpPr>
          <p:cNvPr id="69" name="TextBox 68">
            <a:extLst>
              <a:ext uri="{FF2B5EF4-FFF2-40B4-BE49-F238E27FC236}">
                <a16:creationId xmlns:a16="http://schemas.microsoft.com/office/drawing/2014/main" id="{4C164679-E13B-4735-A14B-77DEA043E8F2}"/>
              </a:ext>
            </a:extLst>
          </p:cNvPr>
          <p:cNvSpPr txBox="1"/>
          <p:nvPr/>
        </p:nvSpPr>
        <p:spPr>
          <a:xfrm>
            <a:off x="7674468" y="2557701"/>
            <a:ext cx="1186643" cy="391628"/>
          </a:xfrm>
          <a:prstGeom prst="rect">
            <a:avLst/>
          </a:prstGeom>
          <a:noFill/>
        </p:spPr>
        <p:txBody>
          <a:bodyPr wrap="square" lIns="72000" tIns="72000" rIns="72000" bIns="72000" rtlCol="0">
            <a:spAutoFit/>
          </a:bodyPr>
          <a:lstStyle/>
          <a:p>
            <a:pPr marL="0" marR="0" lvl="0" indent="0" algn="ctr" defTabSz="914400" rtl="0" eaLnBrk="1" fontAlgn="auto" latinLnBrk="0" hangingPunct="1">
              <a:lnSpc>
                <a:spcPct val="100000"/>
              </a:lnSpc>
              <a:spcBef>
                <a:spcPts val="0"/>
              </a:spcBef>
              <a:spcAft>
                <a:spcPts val="0"/>
              </a:spcAft>
              <a:buClr>
                <a:srgbClr val="001135"/>
              </a:buClr>
              <a:buSzTx/>
              <a:buFontTx/>
              <a:buNone/>
              <a:tabLst/>
              <a:defRPr/>
            </a:pPr>
            <a:r>
              <a:rPr kumimoji="0" lang="fi-FI" sz="800" b="0" i="0" u="none" strike="noStrike" kern="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Eden-NET</a:t>
            </a:r>
          </a:p>
          <a:p>
            <a:pPr marL="0" marR="0" lvl="0" indent="0" algn="ctr" defTabSz="914400" rtl="0" eaLnBrk="1" fontAlgn="auto" latinLnBrk="0" hangingPunct="1">
              <a:lnSpc>
                <a:spcPct val="100000"/>
              </a:lnSpc>
              <a:spcBef>
                <a:spcPts val="0"/>
              </a:spcBef>
              <a:spcAft>
                <a:spcPts val="0"/>
              </a:spcAft>
              <a:buClr>
                <a:srgbClr val="001135"/>
              </a:buClr>
              <a:buSzTx/>
              <a:buFontTx/>
              <a:buNone/>
              <a:tabLst/>
              <a:defRPr/>
            </a:pPr>
            <a:r>
              <a:rPr kumimoji="0" lang="fi-FI" sz="800" b="0" i="0" u="none" strike="noStrike" kern="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Energy Management</a:t>
            </a:r>
            <a:endParaRPr kumimoji="0" lang="en-US" sz="800" b="0" i="0" u="none" strike="noStrike" kern="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endParaRPr>
          </a:p>
        </p:txBody>
      </p:sp>
      <p:sp>
        <p:nvSpPr>
          <p:cNvPr id="70" name="TextBox 69">
            <a:extLst>
              <a:ext uri="{FF2B5EF4-FFF2-40B4-BE49-F238E27FC236}">
                <a16:creationId xmlns:a16="http://schemas.microsoft.com/office/drawing/2014/main" id="{83C4A664-8CA2-43A1-A11D-9C59DEA84CC0}"/>
              </a:ext>
            </a:extLst>
          </p:cNvPr>
          <p:cNvSpPr txBox="1"/>
          <p:nvPr/>
        </p:nvSpPr>
        <p:spPr>
          <a:xfrm>
            <a:off x="6571643" y="2251090"/>
            <a:ext cx="463477" cy="391628"/>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
                <a:srgbClr val="001135"/>
              </a:buClr>
              <a:buSzTx/>
              <a:buFontTx/>
              <a:buNone/>
              <a:tabLst/>
              <a:defRPr/>
            </a:pPr>
            <a:r>
              <a:rPr kumimoji="0" lang="fi-FI" sz="800" b="0" i="0" u="none" strike="noStrike" kern="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Hybrid</a:t>
            </a:r>
            <a:r>
              <a:rPr kumimoji="0" lang="fi-FI" sz="800" b="0" i="0" u="none" strike="noStrike" kern="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 </a:t>
            </a:r>
            <a:r>
              <a:rPr kumimoji="0" lang="fi-FI" sz="800" b="0" i="0" u="none" strike="noStrike" kern="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trunk</a:t>
            </a:r>
            <a:endParaRPr kumimoji="0" lang="en-US" sz="800" b="0" i="0" u="none" strike="noStrike" kern="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endParaRPr>
          </a:p>
        </p:txBody>
      </p:sp>
      <p:sp>
        <p:nvSpPr>
          <p:cNvPr id="71" name="Rectangle 70">
            <a:extLst>
              <a:ext uri="{FF2B5EF4-FFF2-40B4-BE49-F238E27FC236}">
                <a16:creationId xmlns:a16="http://schemas.microsoft.com/office/drawing/2014/main" id="{1A4EB824-3034-4D72-B87B-7F7F459E6D85}"/>
              </a:ext>
            </a:extLst>
          </p:cNvPr>
          <p:cNvSpPr/>
          <p:nvPr/>
        </p:nvSpPr>
        <p:spPr>
          <a:xfrm>
            <a:off x="6325085" y="1459524"/>
            <a:ext cx="1391967" cy="244519"/>
          </a:xfrm>
          <a:prstGeom prst="rect">
            <a:avLst/>
          </a:prstGeom>
          <a:noFill/>
          <a:ln w="9525" cap="flat" cmpd="sng" algn="ctr">
            <a:noFill/>
            <a:prstDash val="solid"/>
          </a:ln>
          <a:effectLst/>
        </p:spPr>
        <p:txBody>
          <a:bodyPr rot="0" spcFirstLastPara="0" vertOverflow="overflow" horzOverflow="overflow" vert="horz" wrap="square" lIns="36000" tIns="72000" rIns="36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0" i="0" u="none" strike="noStrike" kern="0" cap="none" spc="0" normalizeH="0" baseline="0" noProof="0" dirty="0" err="1">
                <a:ln>
                  <a:noFill/>
                </a:ln>
                <a:solidFill>
                  <a:srgbClr val="001135"/>
                </a:solidFill>
                <a:effectLst/>
                <a:uLnTx/>
                <a:uFillTx/>
                <a:latin typeface="Nokia Pure Text Light"/>
                <a:ea typeface="+mn-ea"/>
                <a:cs typeface="Arial" panose="020B0604020202020204" pitchFamily="34" charset="0"/>
              </a:rPr>
              <a:t>AirScale</a:t>
            </a:r>
            <a:r>
              <a:rPr kumimoji="0" lang="fi-FI" sz="800" b="0" i="0" u="none" strike="noStrike" kern="0" cap="none" spc="0" normalizeH="0" baseline="0" noProof="0" dirty="0">
                <a:ln>
                  <a:noFill/>
                </a:ln>
                <a:solidFill>
                  <a:srgbClr val="001135"/>
                </a:solidFill>
                <a:effectLst/>
                <a:uLnTx/>
                <a:uFillTx/>
                <a:latin typeface="Nokia Pure Text Light"/>
                <a:ea typeface="+mn-ea"/>
                <a:cs typeface="Arial" panose="020B0604020202020204" pitchFamily="34" charset="0"/>
              </a:rPr>
              <a:t> Active </a:t>
            </a:r>
            <a:r>
              <a:rPr kumimoji="0" lang="fi-FI" sz="800" b="0" i="0" u="none" strike="noStrike" kern="0" cap="none" spc="0" normalizeH="0" baseline="0" noProof="0" dirty="0" err="1">
                <a:ln>
                  <a:noFill/>
                </a:ln>
                <a:solidFill>
                  <a:srgbClr val="001135"/>
                </a:solidFill>
                <a:effectLst/>
                <a:uLnTx/>
                <a:uFillTx/>
                <a:latin typeface="Nokia Pure Text Light"/>
                <a:ea typeface="+mn-ea"/>
                <a:cs typeface="Arial" panose="020B0604020202020204" pitchFamily="34" charset="0"/>
              </a:rPr>
              <a:t>Antenna</a:t>
            </a:r>
            <a:endParaRPr kumimoji="0" lang="en-US" sz="800" b="0" i="0" u="none" strike="noStrike" kern="0" cap="none" spc="0" normalizeH="0" baseline="0" noProof="0" dirty="0">
              <a:ln>
                <a:noFill/>
              </a:ln>
              <a:solidFill>
                <a:srgbClr val="001135"/>
              </a:solidFill>
              <a:effectLst/>
              <a:uLnTx/>
              <a:uFillTx/>
              <a:latin typeface="Nokia Pure Text Light"/>
              <a:ea typeface="+mn-ea"/>
              <a:cs typeface="Arial" panose="020B0604020202020204" pitchFamily="34" charset="0"/>
            </a:endParaRPr>
          </a:p>
        </p:txBody>
      </p:sp>
      <p:sp>
        <p:nvSpPr>
          <p:cNvPr id="72" name="TextBox 71">
            <a:extLst>
              <a:ext uri="{FF2B5EF4-FFF2-40B4-BE49-F238E27FC236}">
                <a16:creationId xmlns:a16="http://schemas.microsoft.com/office/drawing/2014/main" id="{1F0A0229-772D-432D-88E7-04C9B340370D}"/>
              </a:ext>
            </a:extLst>
          </p:cNvPr>
          <p:cNvSpPr txBox="1"/>
          <p:nvPr/>
        </p:nvSpPr>
        <p:spPr>
          <a:xfrm>
            <a:off x="7430892" y="2248323"/>
            <a:ext cx="672250" cy="391628"/>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
                <a:srgbClr val="001135"/>
              </a:buClr>
              <a:buSzTx/>
              <a:buFontTx/>
              <a:buNone/>
              <a:tabLst/>
              <a:defRPr/>
            </a:pPr>
            <a:r>
              <a:rPr kumimoji="0" lang="fi-FI" sz="800" b="0" i="0" u="none" strike="noStrike" kern="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Renewable</a:t>
            </a:r>
            <a:r>
              <a:rPr kumimoji="0" lang="fi-FI" sz="800" b="0" i="0" u="none" strike="noStrike" kern="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 </a:t>
            </a:r>
            <a:r>
              <a:rPr kumimoji="0" lang="fi-FI" sz="800" b="0" i="0" u="none" strike="noStrike" kern="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energy</a:t>
            </a:r>
            <a:endParaRPr kumimoji="0" lang="en-US" sz="800" b="0" i="0" u="none" strike="noStrike" kern="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endParaRPr>
          </a:p>
        </p:txBody>
      </p:sp>
      <p:sp>
        <p:nvSpPr>
          <p:cNvPr id="73" name="Diamond 72">
            <a:extLst>
              <a:ext uri="{FF2B5EF4-FFF2-40B4-BE49-F238E27FC236}">
                <a16:creationId xmlns:a16="http://schemas.microsoft.com/office/drawing/2014/main" id="{54B7EA6E-676F-4548-8CBE-C81C02C3979D}"/>
              </a:ext>
            </a:extLst>
          </p:cNvPr>
          <p:cNvSpPr>
            <a:spLocks noChangeAspect="1"/>
          </p:cNvSpPr>
          <p:nvPr/>
        </p:nvSpPr>
        <p:spPr>
          <a:xfrm>
            <a:off x="7203230" y="2324490"/>
            <a:ext cx="108000" cy="53325"/>
          </a:xfrm>
          <a:prstGeom prst="diamond">
            <a:avLst/>
          </a:prstGeom>
          <a:solidFill>
            <a:schemeClr val="bg1"/>
          </a:solidFill>
          <a:ln w="9525">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74" name="Diamond 73">
            <a:extLst>
              <a:ext uri="{FF2B5EF4-FFF2-40B4-BE49-F238E27FC236}">
                <a16:creationId xmlns:a16="http://schemas.microsoft.com/office/drawing/2014/main" id="{827E7556-77B8-43B6-BA3C-53F8F7B99EAD}"/>
              </a:ext>
            </a:extLst>
          </p:cNvPr>
          <p:cNvSpPr>
            <a:spLocks noChangeAspect="1"/>
          </p:cNvSpPr>
          <p:nvPr/>
        </p:nvSpPr>
        <p:spPr>
          <a:xfrm>
            <a:off x="7123455" y="2368944"/>
            <a:ext cx="108000" cy="53325"/>
          </a:xfrm>
          <a:prstGeom prst="diamond">
            <a:avLst/>
          </a:prstGeom>
          <a:solidFill>
            <a:schemeClr val="bg1"/>
          </a:solidFill>
          <a:ln w="9525">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75" name="Diamond 74">
            <a:extLst>
              <a:ext uri="{FF2B5EF4-FFF2-40B4-BE49-F238E27FC236}">
                <a16:creationId xmlns:a16="http://schemas.microsoft.com/office/drawing/2014/main" id="{F9555A0B-B9D5-4410-AFF5-97BDFE4BF87B}"/>
              </a:ext>
            </a:extLst>
          </p:cNvPr>
          <p:cNvSpPr>
            <a:spLocks noChangeAspect="1"/>
          </p:cNvSpPr>
          <p:nvPr/>
        </p:nvSpPr>
        <p:spPr>
          <a:xfrm>
            <a:off x="7281334" y="2368943"/>
            <a:ext cx="108000" cy="53325"/>
          </a:xfrm>
          <a:prstGeom prst="diamond">
            <a:avLst/>
          </a:prstGeom>
          <a:solidFill>
            <a:schemeClr val="bg1"/>
          </a:solidFill>
          <a:ln w="9525">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76" name="Diamond 75">
            <a:extLst>
              <a:ext uri="{FF2B5EF4-FFF2-40B4-BE49-F238E27FC236}">
                <a16:creationId xmlns:a16="http://schemas.microsoft.com/office/drawing/2014/main" id="{5E2AB677-2405-4EB8-B185-F45E3B2C9FDF}"/>
              </a:ext>
            </a:extLst>
          </p:cNvPr>
          <p:cNvSpPr>
            <a:spLocks noChangeAspect="1"/>
          </p:cNvSpPr>
          <p:nvPr/>
        </p:nvSpPr>
        <p:spPr>
          <a:xfrm>
            <a:off x="7201019" y="2413396"/>
            <a:ext cx="108000" cy="53325"/>
          </a:xfrm>
          <a:prstGeom prst="diamond">
            <a:avLst/>
          </a:prstGeom>
          <a:solidFill>
            <a:schemeClr val="bg1"/>
          </a:solidFill>
          <a:ln w="9525">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cxnSp>
        <p:nvCxnSpPr>
          <p:cNvPr id="77" name="Straight Connector 76">
            <a:extLst>
              <a:ext uri="{FF2B5EF4-FFF2-40B4-BE49-F238E27FC236}">
                <a16:creationId xmlns:a16="http://schemas.microsoft.com/office/drawing/2014/main" id="{316BFF19-03D1-4939-84EA-F39A1FF7DAC3}"/>
              </a:ext>
            </a:extLst>
          </p:cNvPr>
          <p:cNvCxnSpPr/>
          <p:nvPr/>
        </p:nvCxnSpPr>
        <p:spPr>
          <a:xfrm flipH="1">
            <a:off x="7255019" y="2493694"/>
            <a:ext cx="0" cy="108000"/>
          </a:xfrm>
          <a:prstGeom prst="line">
            <a:avLst/>
          </a:prstGeom>
          <a:ln w="9525" cap="rnd" cmpd="sng">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78" name="Group 4">
            <a:extLst>
              <a:ext uri="{FF2B5EF4-FFF2-40B4-BE49-F238E27FC236}">
                <a16:creationId xmlns:a16="http://schemas.microsoft.com/office/drawing/2014/main" id="{F9D21EC1-F18D-4B20-B1DD-AFB69AB1A1F9}"/>
              </a:ext>
            </a:extLst>
          </p:cNvPr>
          <p:cNvGrpSpPr>
            <a:grpSpLocks noChangeAspect="1"/>
          </p:cNvGrpSpPr>
          <p:nvPr/>
        </p:nvGrpSpPr>
        <p:grpSpPr bwMode="auto">
          <a:xfrm>
            <a:off x="2345532" y="1700523"/>
            <a:ext cx="939800" cy="476250"/>
            <a:chOff x="502" y="535"/>
            <a:chExt cx="592" cy="300"/>
          </a:xfrm>
        </p:grpSpPr>
        <p:sp>
          <p:nvSpPr>
            <p:cNvPr id="79" name="Oval 5">
              <a:extLst>
                <a:ext uri="{FF2B5EF4-FFF2-40B4-BE49-F238E27FC236}">
                  <a16:creationId xmlns:a16="http://schemas.microsoft.com/office/drawing/2014/main" id="{509A67C9-9B55-4D4A-B7AD-3609529E40F1}"/>
                </a:ext>
              </a:extLst>
            </p:cNvPr>
            <p:cNvSpPr>
              <a:spLocks noChangeArrowheads="1"/>
            </p:cNvSpPr>
            <p:nvPr/>
          </p:nvSpPr>
          <p:spPr bwMode="auto">
            <a:xfrm>
              <a:off x="648" y="535"/>
              <a:ext cx="300" cy="300"/>
            </a:xfrm>
            <a:prstGeom prst="ellipse">
              <a:avLst/>
            </a:prstGeom>
            <a:noFill/>
            <a:ln w="952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80" name="Oval 6">
              <a:extLst>
                <a:ext uri="{FF2B5EF4-FFF2-40B4-BE49-F238E27FC236}">
                  <a16:creationId xmlns:a16="http://schemas.microsoft.com/office/drawing/2014/main" id="{B0071EC4-56B6-4B7A-B06F-10EF0A7BD55F}"/>
                </a:ext>
              </a:extLst>
            </p:cNvPr>
            <p:cNvSpPr>
              <a:spLocks noChangeArrowheads="1"/>
            </p:cNvSpPr>
            <p:nvPr/>
          </p:nvSpPr>
          <p:spPr bwMode="auto">
            <a:xfrm>
              <a:off x="752" y="639"/>
              <a:ext cx="92" cy="92"/>
            </a:xfrm>
            <a:prstGeom prst="ellipse">
              <a:avLst/>
            </a:prstGeom>
            <a:noFill/>
            <a:ln w="952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ndParaRPr>
            </a:p>
          </p:txBody>
        </p:sp>
        <p:sp>
          <p:nvSpPr>
            <p:cNvPr id="81" name="Freeform 7">
              <a:extLst>
                <a:ext uri="{FF2B5EF4-FFF2-40B4-BE49-F238E27FC236}">
                  <a16:creationId xmlns:a16="http://schemas.microsoft.com/office/drawing/2014/main" id="{2AD4542E-3D4A-4D36-8E60-EB0B5E6D2610}"/>
                </a:ext>
              </a:extLst>
            </p:cNvPr>
            <p:cNvSpPr>
              <a:spLocks/>
            </p:cNvSpPr>
            <p:nvPr/>
          </p:nvSpPr>
          <p:spPr bwMode="auto">
            <a:xfrm>
              <a:off x="990" y="609"/>
              <a:ext cx="43" cy="159"/>
            </a:xfrm>
            <a:custGeom>
              <a:avLst/>
              <a:gdLst>
                <a:gd name="T0" fmla="*/ 0 w 7"/>
                <a:gd name="T1" fmla="*/ 26 h 26"/>
                <a:gd name="T2" fmla="*/ 0 w 7"/>
                <a:gd name="T3" fmla="*/ 0 h 26"/>
              </a:gdLst>
              <a:ahLst/>
              <a:cxnLst>
                <a:cxn ang="0">
                  <a:pos x="T0" y="T1"/>
                </a:cxn>
                <a:cxn ang="0">
                  <a:pos x="T2" y="T3"/>
                </a:cxn>
              </a:cxnLst>
              <a:rect l="0" t="0" r="r" b="b"/>
              <a:pathLst>
                <a:path w="7" h="26">
                  <a:moveTo>
                    <a:pt x="0" y="26"/>
                  </a:moveTo>
                  <a:cubicBezTo>
                    <a:pt x="7" y="19"/>
                    <a:pt x="7" y="7"/>
                    <a:pt x="0" y="0"/>
                  </a:cubicBezTo>
                </a:path>
              </a:pathLst>
            </a:custGeom>
            <a:noFill/>
            <a:ln w="9525" cap="flat">
              <a:solidFill>
                <a:srgbClr val="00D2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82" name="Freeform 8">
              <a:extLst>
                <a:ext uri="{FF2B5EF4-FFF2-40B4-BE49-F238E27FC236}">
                  <a16:creationId xmlns:a16="http://schemas.microsoft.com/office/drawing/2014/main" id="{6B94D367-5667-4110-89C4-98B87458F9BD}"/>
                </a:ext>
              </a:extLst>
            </p:cNvPr>
            <p:cNvSpPr>
              <a:spLocks/>
            </p:cNvSpPr>
            <p:nvPr/>
          </p:nvSpPr>
          <p:spPr bwMode="auto">
            <a:xfrm>
              <a:off x="1027" y="566"/>
              <a:ext cx="67" cy="238"/>
            </a:xfrm>
            <a:custGeom>
              <a:avLst/>
              <a:gdLst>
                <a:gd name="T0" fmla="*/ 0 w 11"/>
                <a:gd name="T1" fmla="*/ 39 h 39"/>
                <a:gd name="T2" fmla="*/ 0 w 11"/>
                <a:gd name="T3" fmla="*/ 0 h 39"/>
              </a:gdLst>
              <a:ahLst/>
              <a:cxnLst>
                <a:cxn ang="0">
                  <a:pos x="T0" y="T1"/>
                </a:cxn>
                <a:cxn ang="0">
                  <a:pos x="T2" y="T3"/>
                </a:cxn>
              </a:cxnLst>
              <a:rect l="0" t="0" r="r" b="b"/>
              <a:pathLst>
                <a:path w="11" h="39">
                  <a:moveTo>
                    <a:pt x="0" y="39"/>
                  </a:moveTo>
                  <a:cubicBezTo>
                    <a:pt x="11" y="29"/>
                    <a:pt x="11" y="11"/>
                    <a:pt x="0" y="0"/>
                  </a:cubicBezTo>
                </a:path>
              </a:pathLst>
            </a:custGeom>
            <a:noFill/>
            <a:ln w="9525" cap="flat">
              <a:solidFill>
                <a:srgbClr val="00D2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83" name="Line 9">
              <a:extLst>
                <a:ext uri="{FF2B5EF4-FFF2-40B4-BE49-F238E27FC236}">
                  <a16:creationId xmlns:a16="http://schemas.microsoft.com/office/drawing/2014/main" id="{3702E3C0-0690-4489-A9BF-DA912A91583F}"/>
                </a:ext>
              </a:extLst>
            </p:cNvPr>
            <p:cNvSpPr>
              <a:spLocks noChangeShapeType="1"/>
            </p:cNvSpPr>
            <p:nvPr/>
          </p:nvSpPr>
          <p:spPr bwMode="auto">
            <a:xfrm>
              <a:off x="911" y="688"/>
              <a:ext cx="0" cy="0"/>
            </a:xfrm>
            <a:prstGeom prst="line">
              <a:avLst/>
            </a:prstGeom>
            <a:noFill/>
            <a:ln w="9525" cap="flat">
              <a:solidFill>
                <a:srgbClr val="00D2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84" name="Freeform 10">
              <a:extLst>
                <a:ext uri="{FF2B5EF4-FFF2-40B4-BE49-F238E27FC236}">
                  <a16:creationId xmlns:a16="http://schemas.microsoft.com/office/drawing/2014/main" id="{8F194D44-BD0C-422C-BDAE-C309795E5242}"/>
                </a:ext>
              </a:extLst>
            </p:cNvPr>
            <p:cNvSpPr>
              <a:spLocks/>
            </p:cNvSpPr>
            <p:nvPr/>
          </p:nvSpPr>
          <p:spPr bwMode="auto">
            <a:xfrm>
              <a:off x="563" y="609"/>
              <a:ext cx="43" cy="159"/>
            </a:xfrm>
            <a:custGeom>
              <a:avLst/>
              <a:gdLst>
                <a:gd name="T0" fmla="*/ 7 w 7"/>
                <a:gd name="T1" fmla="*/ 0 h 26"/>
                <a:gd name="T2" fmla="*/ 7 w 7"/>
                <a:gd name="T3" fmla="*/ 26 h 26"/>
              </a:gdLst>
              <a:ahLst/>
              <a:cxnLst>
                <a:cxn ang="0">
                  <a:pos x="T0" y="T1"/>
                </a:cxn>
                <a:cxn ang="0">
                  <a:pos x="T2" y="T3"/>
                </a:cxn>
              </a:cxnLst>
              <a:rect l="0" t="0" r="r" b="b"/>
              <a:pathLst>
                <a:path w="7" h="26">
                  <a:moveTo>
                    <a:pt x="7" y="0"/>
                  </a:moveTo>
                  <a:cubicBezTo>
                    <a:pt x="0" y="7"/>
                    <a:pt x="0" y="19"/>
                    <a:pt x="7" y="26"/>
                  </a:cubicBezTo>
                </a:path>
              </a:pathLst>
            </a:custGeom>
            <a:noFill/>
            <a:ln w="9525" cap="flat">
              <a:solidFill>
                <a:srgbClr val="00D2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85" name="Freeform 11">
              <a:extLst>
                <a:ext uri="{FF2B5EF4-FFF2-40B4-BE49-F238E27FC236}">
                  <a16:creationId xmlns:a16="http://schemas.microsoft.com/office/drawing/2014/main" id="{6A90AE65-B27C-4F6A-8810-D50C761E4289}"/>
                </a:ext>
              </a:extLst>
            </p:cNvPr>
            <p:cNvSpPr>
              <a:spLocks/>
            </p:cNvSpPr>
            <p:nvPr/>
          </p:nvSpPr>
          <p:spPr bwMode="auto">
            <a:xfrm>
              <a:off x="502" y="566"/>
              <a:ext cx="67" cy="238"/>
            </a:xfrm>
            <a:custGeom>
              <a:avLst/>
              <a:gdLst>
                <a:gd name="T0" fmla="*/ 11 w 11"/>
                <a:gd name="T1" fmla="*/ 0 h 39"/>
                <a:gd name="T2" fmla="*/ 11 w 11"/>
                <a:gd name="T3" fmla="*/ 39 h 39"/>
              </a:gdLst>
              <a:ahLst/>
              <a:cxnLst>
                <a:cxn ang="0">
                  <a:pos x="T0" y="T1"/>
                </a:cxn>
                <a:cxn ang="0">
                  <a:pos x="T2" y="T3"/>
                </a:cxn>
              </a:cxnLst>
              <a:rect l="0" t="0" r="r" b="b"/>
              <a:pathLst>
                <a:path w="11" h="39">
                  <a:moveTo>
                    <a:pt x="11" y="0"/>
                  </a:moveTo>
                  <a:cubicBezTo>
                    <a:pt x="0" y="11"/>
                    <a:pt x="0" y="29"/>
                    <a:pt x="11" y="39"/>
                  </a:cubicBezTo>
                </a:path>
              </a:pathLst>
            </a:custGeom>
            <a:noFill/>
            <a:ln w="9525" cap="flat">
              <a:solidFill>
                <a:srgbClr val="00D2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86" name="Line 12">
              <a:extLst>
                <a:ext uri="{FF2B5EF4-FFF2-40B4-BE49-F238E27FC236}">
                  <a16:creationId xmlns:a16="http://schemas.microsoft.com/office/drawing/2014/main" id="{5850AE5B-0821-4973-BF06-3D95C72AD6A2}"/>
                </a:ext>
              </a:extLst>
            </p:cNvPr>
            <p:cNvSpPr>
              <a:spLocks noChangeShapeType="1"/>
            </p:cNvSpPr>
            <p:nvPr/>
          </p:nvSpPr>
          <p:spPr bwMode="auto">
            <a:xfrm>
              <a:off x="685" y="688"/>
              <a:ext cx="0" cy="0"/>
            </a:xfrm>
            <a:prstGeom prst="line">
              <a:avLst/>
            </a:prstGeom>
            <a:noFill/>
            <a:ln w="9525" cap="flat">
              <a:solidFill>
                <a:srgbClr val="00D2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grpSp>
      <p:grpSp>
        <p:nvGrpSpPr>
          <p:cNvPr id="87" name="Group 4">
            <a:extLst>
              <a:ext uri="{FF2B5EF4-FFF2-40B4-BE49-F238E27FC236}">
                <a16:creationId xmlns:a16="http://schemas.microsoft.com/office/drawing/2014/main" id="{302C9DDF-FD6C-4BA2-B5C2-EA4F6A553EAA}"/>
              </a:ext>
            </a:extLst>
          </p:cNvPr>
          <p:cNvGrpSpPr>
            <a:grpSpLocks noChangeAspect="1"/>
          </p:cNvGrpSpPr>
          <p:nvPr/>
        </p:nvGrpSpPr>
        <p:grpSpPr bwMode="auto">
          <a:xfrm>
            <a:off x="6575438" y="1685939"/>
            <a:ext cx="939800" cy="476250"/>
            <a:chOff x="502" y="535"/>
            <a:chExt cx="592" cy="300"/>
          </a:xfrm>
        </p:grpSpPr>
        <p:sp>
          <p:nvSpPr>
            <p:cNvPr id="88" name="Oval 5">
              <a:extLst>
                <a:ext uri="{FF2B5EF4-FFF2-40B4-BE49-F238E27FC236}">
                  <a16:creationId xmlns:a16="http://schemas.microsoft.com/office/drawing/2014/main" id="{F6C68E5D-DCE8-422B-A16A-CC82F904923B}"/>
                </a:ext>
              </a:extLst>
            </p:cNvPr>
            <p:cNvSpPr>
              <a:spLocks noChangeArrowheads="1"/>
            </p:cNvSpPr>
            <p:nvPr/>
          </p:nvSpPr>
          <p:spPr bwMode="auto">
            <a:xfrm>
              <a:off x="648" y="535"/>
              <a:ext cx="300" cy="300"/>
            </a:xfrm>
            <a:prstGeom prst="ellipse">
              <a:avLst/>
            </a:prstGeom>
            <a:noFill/>
            <a:ln w="952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89" name="Oval 6">
              <a:extLst>
                <a:ext uri="{FF2B5EF4-FFF2-40B4-BE49-F238E27FC236}">
                  <a16:creationId xmlns:a16="http://schemas.microsoft.com/office/drawing/2014/main" id="{0C492B86-FAD4-4971-8BB3-E0D19B270D67}"/>
                </a:ext>
              </a:extLst>
            </p:cNvPr>
            <p:cNvSpPr>
              <a:spLocks noChangeArrowheads="1"/>
            </p:cNvSpPr>
            <p:nvPr/>
          </p:nvSpPr>
          <p:spPr bwMode="auto">
            <a:xfrm>
              <a:off x="752" y="639"/>
              <a:ext cx="92" cy="92"/>
            </a:xfrm>
            <a:prstGeom prst="ellipse">
              <a:avLst/>
            </a:prstGeom>
            <a:noFill/>
            <a:ln w="952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ndParaRPr>
            </a:p>
          </p:txBody>
        </p:sp>
        <p:sp>
          <p:nvSpPr>
            <p:cNvPr id="90" name="Freeform 7">
              <a:extLst>
                <a:ext uri="{FF2B5EF4-FFF2-40B4-BE49-F238E27FC236}">
                  <a16:creationId xmlns:a16="http://schemas.microsoft.com/office/drawing/2014/main" id="{AEA0457E-340A-493A-A8A5-D14169C5CF86}"/>
                </a:ext>
              </a:extLst>
            </p:cNvPr>
            <p:cNvSpPr>
              <a:spLocks/>
            </p:cNvSpPr>
            <p:nvPr/>
          </p:nvSpPr>
          <p:spPr bwMode="auto">
            <a:xfrm>
              <a:off x="990" y="609"/>
              <a:ext cx="43" cy="159"/>
            </a:xfrm>
            <a:custGeom>
              <a:avLst/>
              <a:gdLst>
                <a:gd name="T0" fmla="*/ 0 w 7"/>
                <a:gd name="T1" fmla="*/ 26 h 26"/>
                <a:gd name="T2" fmla="*/ 0 w 7"/>
                <a:gd name="T3" fmla="*/ 0 h 26"/>
              </a:gdLst>
              <a:ahLst/>
              <a:cxnLst>
                <a:cxn ang="0">
                  <a:pos x="T0" y="T1"/>
                </a:cxn>
                <a:cxn ang="0">
                  <a:pos x="T2" y="T3"/>
                </a:cxn>
              </a:cxnLst>
              <a:rect l="0" t="0" r="r" b="b"/>
              <a:pathLst>
                <a:path w="7" h="26">
                  <a:moveTo>
                    <a:pt x="0" y="26"/>
                  </a:moveTo>
                  <a:cubicBezTo>
                    <a:pt x="7" y="19"/>
                    <a:pt x="7" y="7"/>
                    <a:pt x="0" y="0"/>
                  </a:cubicBezTo>
                </a:path>
              </a:pathLst>
            </a:custGeom>
            <a:noFill/>
            <a:ln w="9525" cap="flat">
              <a:solidFill>
                <a:srgbClr val="00D2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91" name="Freeform 8">
              <a:extLst>
                <a:ext uri="{FF2B5EF4-FFF2-40B4-BE49-F238E27FC236}">
                  <a16:creationId xmlns:a16="http://schemas.microsoft.com/office/drawing/2014/main" id="{D6B95CD8-93ED-42FB-80C5-FA8BB24E32AB}"/>
                </a:ext>
              </a:extLst>
            </p:cNvPr>
            <p:cNvSpPr>
              <a:spLocks/>
            </p:cNvSpPr>
            <p:nvPr/>
          </p:nvSpPr>
          <p:spPr bwMode="auto">
            <a:xfrm>
              <a:off x="1027" y="566"/>
              <a:ext cx="67" cy="238"/>
            </a:xfrm>
            <a:custGeom>
              <a:avLst/>
              <a:gdLst>
                <a:gd name="T0" fmla="*/ 0 w 11"/>
                <a:gd name="T1" fmla="*/ 39 h 39"/>
                <a:gd name="T2" fmla="*/ 0 w 11"/>
                <a:gd name="T3" fmla="*/ 0 h 39"/>
              </a:gdLst>
              <a:ahLst/>
              <a:cxnLst>
                <a:cxn ang="0">
                  <a:pos x="T0" y="T1"/>
                </a:cxn>
                <a:cxn ang="0">
                  <a:pos x="T2" y="T3"/>
                </a:cxn>
              </a:cxnLst>
              <a:rect l="0" t="0" r="r" b="b"/>
              <a:pathLst>
                <a:path w="11" h="39">
                  <a:moveTo>
                    <a:pt x="0" y="39"/>
                  </a:moveTo>
                  <a:cubicBezTo>
                    <a:pt x="11" y="29"/>
                    <a:pt x="11" y="11"/>
                    <a:pt x="0" y="0"/>
                  </a:cubicBezTo>
                </a:path>
              </a:pathLst>
            </a:custGeom>
            <a:noFill/>
            <a:ln w="9525" cap="flat">
              <a:solidFill>
                <a:srgbClr val="00D2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92" name="Line 9">
              <a:extLst>
                <a:ext uri="{FF2B5EF4-FFF2-40B4-BE49-F238E27FC236}">
                  <a16:creationId xmlns:a16="http://schemas.microsoft.com/office/drawing/2014/main" id="{DE3C6E7E-A7A3-4759-85D9-8D3ADA291649}"/>
                </a:ext>
              </a:extLst>
            </p:cNvPr>
            <p:cNvSpPr>
              <a:spLocks noChangeShapeType="1"/>
            </p:cNvSpPr>
            <p:nvPr/>
          </p:nvSpPr>
          <p:spPr bwMode="auto">
            <a:xfrm>
              <a:off x="911" y="688"/>
              <a:ext cx="0" cy="0"/>
            </a:xfrm>
            <a:prstGeom prst="line">
              <a:avLst/>
            </a:prstGeom>
            <a:noFill/>
            <a:ln w="9525" cap="flat">
              <a:solidFill>
                <a:srgbClr val="00D2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93" name="Freeform 10">
              <a:extLst>
                <a:ext uri="{FF2B5EF4-FFF2-40B4-BE49-F238E27FC236}">
                  <a16:creationId xmlns:a16="http://schemas.microsoft.com/office/drawing/2014/main" id="{B6C8640B-38B0-40A6-A9EA-26DBC68E9F16}"/>
                </a:ext>
              </a:extLst>
            </p:cNvPr>
            <p:cNvSpPr>
              <a:spLocks/>
            </p:cNvSpPr>
            <p:nvPr/>
          </p:nvSpPr>
          <p:spPr bwMode="auto">
            <a:xfrm>
              <a:off x="563" y="609"/>
              <a:ext cx="43" cy="159"/>
            </a:xfrm>
            <a:custGeom>
              <a:avLst/>
              <a:gdLst>
                <a:gd name="T0" fmla="*/ 7 w 7"/>
                <a:gd name="T1" fmla="*/ 0 h 26"/>
                <a:gd name="T2" fmla="*/ 7 w 7"/>
                <a:gd name="T3" fmla="*/ 26 h 26"/>
              </a:gdLst>
              <a:ahLst/>
              <a:cxnLst>
                <a:cxn ang="0">
                  <a:pos x="T0" y="T1"/>
                </a:cxn>
                <a:cxn ang="0">
                  <a:pos x="T2" y="T3"/>
                </a:cxn>
              </a:cxnLst>
              <a:rect l="0" t="0" r="r" b="b"/>
              <a:pathLst>
                <a:path w="7" h="26">
                  <a:moveTo>
                    <a:pt x="7" y="0"/>
                  </a:moveTo>
                  <a:cubicBezTo>
                    <a:pt x="0" y="7"/>
                    <a:pt x="0" y="19"/>
                    <a:pt x="7" y="26"/>
                  </a:cubicBezTo>
                </a:path>
              </a:pathLst>
            </a:custGeom>
            <a:noFill/>
            <a:ln w="9525" cap="flat">
              <a:solidFill>
                <a:srgbClr val="00D2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94" name="Freeform 11">
              <a:extLst>
                <a:ext uri="{FF2B5EF4-FFF2-40B4-BE49-F238E27FC236}">
                  <a16:creationId xmlns:a16="http://schemas.microsoft.com/office/drawing/2014/main" id="{2923CD7C-AFBF-431F-8D05-FAFBF2226113}"/>
                </a:ext>
              </a:extLst>
            </p:cNvPr>
            <p:cNvSpPr>
              <a:spLocks/>
            </p:cNvSpPr>
            <p:nvPr/>
          </p:nvSpPr>
          <p:spPr bwMode="auto">
            <a:xfrm>
              <a:off x="502" y="566"/>
              <a:ext cx="67" cy="238"/>
            </a:xfrm>
            <a:custGeom>
              <a:avLst/>
              <a:gdLst>
                <a:gd name="T0" fmla="*/ 11 w 11"/>
                <a:gd name="T1" fmla="*/ 0 h 39"/>
                <a:gd name="T2" fmla="*/ 11 w 11"/>
                <a:gd name="T3" fmla="*/ 39 h 39"/>
              </a:gdLst>
              <a:ahLst/>
              <a:cxnLst>
                <a:cxn ang="0">
                  <a:pos x="T0" y="T1"/>
                </a:cxn>
                <a:cxn ang="0">
                  <a:pos x="T2" y="T3"/>
                </a:cxn>
              </a:cxnLst>
              <a:rect l="0" t="0" r="r" b="b"/>
              <a:pathLst>
                <a:path w="11" h="39">
                  <a:moveTo>
                    <a:pt x="11" y="0"/>
                  </a:moveTo>
                  <a:cubicBezTo>
                    <a:pt x="0" y="11"/>
                    <a:pt x="0" y="29"/>
                    <a:pt x="11" y="39"/>
                  </a:cubicBezTo>
                </a:path>
              </a:pathLst>
            </a:custGeom>
            <a:noFill/>
            <a:ln w="9525" cap="flat">
              <a:solidFill>
                <a:srgbClr val="00D2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95" name="Line 12">
              <a:extLst>
                <a:ext uri="{FF2B5EF4-FFF2-40B4-BE49-F238E27FC236}">
                  <a16:creationId xmlns:a16="http://schemas.microsoft.com/office/drawing/2014/main" id="{89414F29-A32D-4F33-BB84-2BA66ECE37C1}"/>
                </a:ext>
              </a:extLst>
            </p:cNvPr>
            <p:cNvSpPr>
              <a:spLocks noChangeShapeType="1"/>
            </p:cNvSpPr>
            <p:nvPr/>
          </p:nvSpPr>
          <p:spPr bwMode="auto">
            <a:xfrm>
              <a:off x="685" y="688"/>
              <a:ext cx="0" cy="0"/>
            </a:xfrm>
            <a:prstGeom prst="line">
              <a:avLst/>
            </a:prstGeom>
            <a:noFill/>
            <a:ln w="9525" cap="flat">
              <a:solidFill>
                <a:srgbClr val="00D2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grpSp>
    </p:spTree>
    <p:extLst>
      <p:ext uri="{BB962C8B-B14F-4D97-AF65-F5344CB8AC3E}">
        <p14:creationId xmlns:p14="http://schemas.microsoft.com/office/powerpoint/2010/main" val="148494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79094D-009F-464D-8AE3-D9953559039A}"/>
              </a:ext>
            </a:extLst>
          </p:cNvPr>
          <p:cNvSpPr/>
          <p:nvPr/>
        </p:nvSpPr>
        <p:spPr>
          <a:xfrm>
            <a:off x="398463" y="1095375"/>
            <a:ext cx="5562002" cy="1896429"/>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tIns="90000" bIns="90000" rtlCol="0" anchor="t" anchorCtr="0"/>
          <a:lstStyle/>
          <a:p>
            <a:pPr algn="ctr" fontAlgn="auto">
              <a:spcBef>
                <a:spcPts val="0"/>
              </a:spcBef>
              <a:spcAft>
                <a:spcPts val="0"/>
              </a:spcAft>
            </a:pPr>
            <a:endParaRPr lang="en-US" dirty="0">
              <a:solidFill>
                <a:srgbClr val="A8BBC0"/>
              </a:solidFill>
            </a:endParaRPr>
          </a:p>
        </p:txBody>
      </p:sp>
      <p:sp>
        <p:nvSpPr>
          <p:cNvPr id="3" name="Title 1">
            <a:extLst>
              <a:ext uri="{FF2B5EF4-FFF2-40B4-BE49-F238E27FC236}">
                <a16:creationId xmlns:a16="http://schemas.microsoft.com/office/drawing/2014/main" id="{DF5B66B8-0AA2-48BE-9445-53B538FA0FFD}"/>
              </a:ext>
            </a:extLst>
          </p:cNvPr>
          <p:cNvSpPr txBox="1">
            <a:spLocks/>
          </p:cNvSpPr>
          <p:nvPr/>
        </p:nvSpPr>
        <p:spPr>
          <a:xfrm>
            <a:off x="417512" y="226016"/>
            <a:ext cx="8308800" cy="309600"/>
          </a:xfrm>
          <a:prstGeom prst="rect">
            <a:avLst/>
          </a:prstGeom>
        </p:spPr>
        <p:txBody>
          <a:bodyPr lIns="0" rIns="0"/>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dirty="0">
                <a:ea typeface="Nokia Pure Headline Ultra Light" panose="020B0204020202020204" pitchFamily="34" charset="0"/>
              </a:rPr>
              <a:t>Single RAN services – addressing all use cases</a:t>
            </a:r>
          </a:p>
        </p:txBody>
      </p:sp>
      <p:sp>
        <p:nvSpPr>
          <p:cNvPr id="4" name="Content Placeholder 17">
            <a:extLst>
              <a:ext uri="{FF2B5EF4-FFF2-40B4-BE49-F238E27FC236}">
                <a16:creationId xmlns:a16="http://schemas.microsoft.com/office/drawing/2014/main" id="{282ED17C-91CC-4BB5-9236-9F49E03E1DAA}"/>
              </a:ext>
            </a:extLst>
          </p:cNvPr>
          <p:cNvSpPr>
            <a:spLocks noGrp="1"/>
          </p:cNvSpPr>
          <p:nvPr>
            <p:ph type="body" sz="quarter" idx="10"/>
          </p:nvPr>
        </p:nvSpPr>
        <p:spPr>
          <a:xfrm>
            <a:off x="417512" y="590400"/>
            <a:ext cx="8308800" cy="309600"/>
          </a:xfrm>
        </p:spPr>
        <p:txBody>
          <a:bodyPr/>
          <a:lstStyle/>
          <a:p>
            <a:r>
              <a:rPr lang="en-US" sz="1600" dirty="0"/>
              <a:t>Fast deployment, managed complexity, minimized risk, best performance, minimized TCO</a:t>
            </a:r>
          </a:p>
        </p:txBody>
      </p:sp>
      <p:sp>
        <p:nvSpPr>
          <p:cNvPr id="5" name="Rectangle 4">
            <a:extLst>
              <a:ext uri="{FF2B5EF4-FFF2-40B4-BE49-F238E27FC236}">
                <a16:creationId xmlns:a16="http://schemas.microsoft.com/office/drawing/2014/main" id="{D0489656-0FFB-48F1-B943-1FB040D5FE99}"/>
              </a:ext>
            </a:extLst>
          </p:cNvPr>
          <p:cNvSpPr/>
          <p:nvPr/>
        </p:nvSpPr>
        <p:spPr>
          <a:xfrm>
            <a:off x="6080816" y="1095375"/>
            <a:ext cx="2645278" cy="1896429"/>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a:spcAft>
                <a:spcPts val="600"/>
              </a:spcAft>
            </a:pPr>
            <a:r>
              <a:rPr lang="en-US" sz="1400" dirty="0">
                <a:solidFill>
                  <a:srgbClr val="FFFFFF"/>
                </a:solidFill>
                <a:latin typeface="Nokia Pure Text Light"/>
              </a:rPr>
              <a:t>Benefits for our customers</a:t>
            </a:r>
          </a:p>
          <a:p>
            <a:pPr marL="180000" indent="-180000">
              <a:buClr>
                <a:srgbClr val="FFFFFF"/>
              </a:buClr>
              <a:buFont typeface="Arial" panose="020B0604020202020204" pitchFamily="34" charset="0"/>
              <a:buChar char="•"/>
            </a:pPr>
            <a:r>
              <a:rPr lang="en-US" sz="1200" dirty="0">
                <a:solidFill>
                  <a:srgbClr val="00C9FF"/>
                </a:solidFill>
                <a:latin typeface="Nokia Pure Text Light"/>
              </a:rPr>
              <a:t>Best performance </a:t>
            </a:r>
            <a:r>
              <a:rPr lang="en-US" sz="1200" dirty="0">
                <a:solidFill>
                  <a:srgbClr val="FFFFFF"/>
                </a:solidFill>
                <a:latin typeface="Nokia Pure Text Light"/>
              </a:rPr>
              <a:t>with Nokia’s network design and optimization services</a:t>
            </a:r>
          </a:p>
          <a:p>
            <a:pPr marL="180000" indent="-180000">
              <a:buClr>
                <a:srgbClr val="FFFFFF"/>
              </a:buClr>
              <a:buFont typeface="Arial" panose="020B0604020202020204" pitchFamily="34" charset="0"/>
              <a:buChar char="•"/>
            </a:pPr>
            <a:r>
              <a:rPr lang="en-US" sz="1200" dirty="0">
                <a:solidFill>
                  <a:srgbClr val="00C9FF"/>
                </a:solidFill>
                <a:latin typeface="Nokia Pure Text Light"/>
              </a:rPr>
              <a:t>Fastest</a:t>
            </a:r>
            <a:r>
              <a:rPr lang="en-US" sz="1200" dirty="0">
                <a:solidFill>
                  <a:srgbClr val="FFFFFF"/>
                </a:solidFill>
                <a:latin typeface="Nokia Pure Text Light"/>
              </a:rPr>
              <a:t> time-to-market, </a:t>
            </a:r>
            <a:r>
              <a:rPr lang="en-US" sz="1200" dirty="0">
                <a:solidFill>
                  <a:srgbClr val="00C9FF"/>
                </a:solidFill>
                <a:latin typeface="Nokia Pure Text Light"/>
              </a:rPr>
              <a:t>lowest risk and complexity</a:t>
            </a:r>
            <a:r>
              <a:rPr lang="en-US" sz="1200" b="1" dirty="0">
                <a:solidFill>
                  <a:srgbClr val="FFFFFF"/>
                </a:solidFill>
                <a:latin typeface="Nokia Pure Text Light"/>
              </a:rPr>
              <a:t> </a:t>
            </a:r>
            <a:r>
              <a:rPr lang="en-US" sz="1200" dirty="0">
                <a:solidFill>
                  <a:srgbClr val="FFFFFF"/>
                </a:solidFill>
                <a:latin typeface="Nokia Pure Text Light"/>
              </a:rPr>
              <a:t>with Nokia’s deployment services</a:t>
            </a:r>
          </a:p>
          <a:p>
            <a:pPr marL="180000" indent="-180000">
              <a:buClr>
                <a:srgbClr val="FFFFFF"/>
              </a:buClr>
              <a:buFont typeface="Arial" panose="020B0604020202020204" pitchFamily="34" charset="0"/>
              <a:buChar char="•"/>
            </a:pPr>
            <a:r>
              <a:rPr lang="en-US" sz="1200" dirty="0">
                <a:solidFill>
                  <a:srgbClr val="00C9FF"/>
                </a:solidFill>
                <a:latin typeface="Nokia Pure Text Light"/>
              </a:rPr>
              <a:t>Minimized TCO </a:t>
            </a:r>
            <a:r>
              <a:rPr lang="en-US" sz="1200" dirty="0">
                <a:solidFill>
                  <a:srgbClr val="FFFFFF"/>
                </a:solidFill>
                <a:latin typeface="Nokia Pure Text Light"/>
              </a:rPr>
              <a:t>with optimal re-use of site assets</a:t>
            </a:r>
          </a:p>
          <a:p>
            <a:pPr marL="171450" indent="-171450">
              <a:buFont typeface="Arial" panose="020B0604020202020204" pitchFamily="34" charset="0"/>
              <a:buChar char="•"/>
            </a:pPr>
            <a:endParaRPr lang="en-US" sz="1000" dirty="0">
              <a:solidFill>
                <a:srgbClr val="FFFFFF"/>
              </a:solidFill>
              <a:latin typeface="Nokia Pure Text Light"/>
            </a:endParaRPr>
          </a:p>
        </p:txBody>
      </p:sp>
      <p:sp>
        <p:nvSpPr>
          <p:cNvPr id="6" name="Rectangle 5">
            <a:extLst>
              <a:ext uri="{FF2B5EF4-FFF2-40B4-BE49-F238E27FC236}">
                <a16:creationId xmlns:a16="http://schemas.microsoft.com/office/drawing/2014/main" id="{B722BAF6-32C0-4D17-8DFF-3743F890B698}"/>
              </a:ext>
            </a:extLst>
          </p:cNvPr>
          <p:cNvSpPr/>
          <p:nvPr/>
        </p:nvSpPr>
        <p:spPr>
          <a:xfrm>
            <a:off x="1944991" y="1129722"/>
            <a:ext cx="2468946" cy="369332"/>
          </a:xfrm>
          <a:prstGeom prst="rect">
            <a:avLst/>
          </a:prstGeom>
        </p:spPr>
        <p:txBody>
          <a:bodyPr wrap="none">
            <a:spAutoFit/>
          </a:bodyPr>
          <a:lstStyle/>
          <a:p>
            <a:pPr>
              <a:defRPr/>
            </a:pPr>
            <a:r>
              <a:rPr lang="en-US" dirty="0">
                <a:solidFill>
                  <a:srgbClr val="124191"/>
                </a:solidFill>
                <a:latin typeface="Nokia Pure Text Light"/>
              </a:rPr>
              <a:t>E2E Service Offerings</a:t>
            </a:r>
          </a:p>
        </p:txBody>
      </p:sp>
      <p:sp>
        <p:nvSpPr>
          <p:cNvPr id="7" name="Pentagon 43">
            <a:extLst>
              <a:ext uri="{FF2B5EF4-FFF2-40B4-BE49-F238E27FC236}">
                <a16:creationId xmlns:a16="http://schemas.microsoft.com/office/drawing/2014/main" id="{D1B11A91-1A1B-4A36-93E7-8B706D52463F}"/>
              </a:ext>
            </a:extLst>
          </p:cNvPr>
          <p:cNvSpPr/>
          <p:nvPr/>
        </p:nvSpPr>
        <p:spPr>
          <a:xfrm>
            <a:off x="480515" y="1553255"/>
            <a:ext cx="1440000" cy="360000"/>
          </a:xfrm>
          <a:prstGeom prst="homePlat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90000" rIns="0" bIns="90000" rtlCol="0" anchor="ctr" anchorCtr="0"/>
          <a:lstStyle/>
          <a:p>
            <a:pPr algn="ctr" fontAlgn="auto">
              <a:spcBef>
                <a:spcPts val="0"/>
              </a:spcBef>
              <a:spcAft>
                <a:spcPts val="0"/>
              </a:spcAft>
            </a:pPr>
            <a:r>
              <a:rPr lang="en-US" sz="1400" dirty="0">
                <a:solidFill>
                  <a:srgbClr val="00C9FF"/>
                </a:solidFill>
              </a:rPr>
              <a:t>Design</a:t>
            </a:r>
            <a:endParaRPr lang="en-US" sz="2000" dirty="0">
              <a:solidFill>
                <a:srgbClr val="00C9FF"/>
              </a:solidFill>
            </a:endParaRPr>
          </a:p>
        </p:txBody>
      </p:sp>
      <p:sp>
        <p:nvSpPr>
          <p:cNvPr id="8" name="Chevron 44">
            <a:extLst>
              <a:ext uri="{FF2B5EF4-FFF2-40B4-BE49-F238E27FC236}">
                <a16:creationId xmlns:a16="http://schemas.microsoft.com/office/drawing/2014/main" id="{758A791A-1042-4A0F-B57D-9502C0B08CBF}"/>
              </a:ext>
            </a:extLst>
          </p:cNvPr>
          <p:cNvSpPr/>
          <p:nvPr/>
        </p:nvSpPr>
        <p:spPr>
          <a:xfrm>
            <a:off x="1772335" y="1553255"/>
            <a:ext cx="1440000" cy="360000"/>
          </a:xfrm>
          <a:prstGeom prst="chevron">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90000" rIns="0" bIns="90000" rtlCol="0" anchor="ctr" anchorCtr="0"/>
          <a:lstStyle/>
          <a:p>
            <a:pPr algn="ctr" fontAlgn="auto">
              <a:spcBef>
                <a:spcPts val="0"/>
              </a:spcBef>
              <a:spcAft>
                <a:spcPts val="0"/>
              </a:spcAft>
            </a:pPr>
            <a:r>
              <a:rPr lang="en-US" sz="1400" dirty="0">
                <a:solidFill>
                  <a:srgbClr val="00C9FF"/>
                </a:solidFill>
              </a:rPr>
              <a:t>Deployment</a:t>
            </a:r>
          </a:p>
        </p:txBody>
      </p:sp>
      <p:sp>
        <p:nvSpPr>
          <p:cNvPr id="9" name="Chevron 45">
            <a:extLst>
              <a:ext uri="{FF2B5EF4-FFF2-40B4-BE49-F238E27FC236}">
                <a16:creationId xmlns:a16="http://schemas.microsoft.com/office/drawing/2014/main" id="{414DE32F-AA8D-4B1E-AB89-FA165C9B0968}"/>
              </a:ext>
            </a:extLst>
          </p:cNvPr>
          <p:cNvSpPr/>
          <p:nvPr/>
        </p:nvSpPr>
        <p:spPr>
          <a:xfrm>
            <a:off x="3064155" y="1553255"/>
            <a:ext cx="1440000" cy="360000"/>
          </a:xfrm>
          <a:prstGeom prst="chevron">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90000" rIns="0" bIns="90000" rtlCol="0" anchor="ctr" anchorCtr="0"/>
          <a:lstStyle/>
          <a:p>
            <a:pPr algn="ctr" fontAlgn="auto">
              <a:spcBef>
                <a:spcPts val="0"/>
              </a:spcBef>
              <a:spcAft>
                <a:spcPts val="0"/>
              </a:spcAft>
            </a:pPr>
            <a:r>
              <a:rPr lang="en-US" sz="1400" dirty="0">
                <a:solidFill>
                  <a:srgbClr val="00C9FF"/>
                </a:solidFill>
              </a:rPr>
              <a:t>Performance</a:t>
            </a:r>
          </a:p>
        </p:txBody>
      </p:sp>
      <p:sp>
        <p:nvSpPr>
          <p:cNvPr id="10" name="Chevron 46">
            <a:extLst>
              <a:ext uri="{FF2B5EF4-FFF2-40B4-BE49-F238E27FC236}">
                <a16:creationId xmlns:a16="http://schemas.microsoft.com/office/drawing/2014/main" id="{68C41787-7A1A-4A9D-A993-5F7C8E67D35B}"/>
              </a:ext>
            </a:extLst>
          </p:cNvPr>
          <p:cNvSpPr/>
          <p:nvPr/>
        </p:nvSpPr>
        <p:spPr>
          <a:xfrm>
            <a:off x="4355976" y="1553255"/>
            <a:ext cx="1440000" cy="360000"/>
          </a:xfrm>
          <a:prstGeom prst="chevron">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90000" rIns="0" bIns="90000" rtlCol="0" anchor="ctr" anchorCtr="0"/>
          <a:lstStyle/>
          <a:p>
            <a:pPr algn="ctr" fontAlgn="auto">
              <a:spcBef>
                <a:spcPts val="0"/>
              </a:spcBef>
              <a:spcAft>
                <a:spcPts val="0"/>
              </a:spcAft>
            </a:pPr>
            <a:r>
              <a:rPr lang="en-US" sz="1400" dirty="0">
                <a:solidFill>
                  <a:srgbClr val="00C9FF"/>
                </a:solidFill>
              </a:rPr>
              <a:t>Care</a:t>
            </a:r>
          </a:p>
        </p:txBody>
      </p:sp>
      <p:sp>
        <p:nvSpPr>
          <p:cNvPr id="11" name="TextBox 10">
            <a:extLst>
              <a:ext uri="{FF2B5EF4-FFF2-40B4-BE49-F238E27FC236}">
                <a16:creationId xmlns:a16="http://schemas.microsoft.com/office/drawing/2014/main" id="{1874A824-A3D7-4D35-9BD5-1689E253DA6D}"/>
              </a:ext>
            </a:extLst>
          </p:cNvPr>
          <p:cNvSpPr txBox="1"/>
          <p:nvPr/>
        </p:nvSpPr>
        <p:spPr>
          <a:xfrm>
            <a:off x="480516" y="1908387"/>
            <a:ext cx="1440000" cy="830997"/>
          </a:xfrm>
          <a:prstGeom prst="rect">
            <a:avLst/>
          </a:prstGeom>
          <a:noFill/>
        </p:spPr>
        <p:txBody>
          <a:bodyPr wrap="square" lIns="36000" rIns="36000" rtlCol="0">
            <a:spAutoFit/>
          </a:bodyPr>
          <a:lstStyle/>
          <a:p>
            <a:pPr marL="108000" indent="-108000">
              <a:buFont typeface="Arial" pitchFamily="34" charset="0"/>
              <a:buChar char="•"/>
            </a:pPr>
            <a:r>
              <a:rPr lang="en-US" sz="1200" dirty="0">
                <a:solidFill>
                  <a:srgbClr val="001135"/>
                </a:solidFill>
                <a:latin typeface="Nokia Pure Text Light"/>
              </a:rPr>
              <a:t>Network Design for modernization</a:t>
            </a:r>
          </a:p>
          <a:p>
            <a:pPr marL="108000" indent="-108000">
              <a:buFont typeface="Arial" pitchFamily="34" charset="0"/>
              <a:buChar char="•"/>
            </a:pPr>
            <a:r>
              <a:rPr lang="en-US" sz="1200" dirty="0">
                <a:solidFill>
                  <a:srgbClr val="001135"/>
                </a:solidFill>
                <a:latin typeface="Nokia Pure Text Light"/>
              </a:rPr>
              <a:t>Network Design for re-farming</a:t>
            </a:r>
          </a:p>
        </p:txBody>
      </p:sp>
      <p:sp>
        <p:nvSpPr>
          <p:cNvPr id="12" name="TextBox 11">
            <a:extLst>
              <a:ext uri="{FF2B5EF4-FFF2-40B4-BE49-F238E27FC236}">
                <a16:creationId xmlns:a16="http://schemas.microsoft.com/office/drawing/2014/main" id="{DB0D8F8A-086E-4654-8EFB-46B18B9E7419}"/>
              </a:ext>
            </a:extLst>
          </p:cNvPr>
          <p:cNvSpPr txBox="1"/>
          <p:nvPr/>
        </p:nvSpPr>
        <p:spPr>
          <a:xfrm>
            <a:off x="1835856" y="1917531"/>
            <a:ext cx="1440000" cy="1015663"/>
          </a:xfrm>
          <a:prstGeom prst="rect">
            <a:avLst/>
          </a:prstGeom>
          <a:noFill/>
        </p:spPr>
        <p:txBody>
          <a:bodyPr wrap="square" lIns="36000" rIns="36000" rtlCol="0">
            <a:spAutoFit/>
          </a:bodyPr>
          <a:lstStyle/>
          <a:p>
            <a:pPr marL="108000" indent="-108000">
              <a:buFont typeface="Arial" pitchFamily="34" charset="0"/>
              <a:buChar char="•"/>
            </a:pPr>
            <a:r>
              <a:rPr lang="en-US" sz="1200" dirty="0">
                <a:solidFill>
                  <a:srgbClr val="001135"/>
                </a:solidFill>
                <a:latin typeface="Nokia Pure Text Light"/>
              </a:rPr>
              <a:t>Network deployment for  modernization </a:t>
            </a:r>
          </a:p>
          <a:p>
            <a:pPr marL="108000" indent="-108000">
              <a:buFont typeface="Arial" pitchFamily="34" charset="0"/>
              <a:buChar char="•"/>
            </a:pPr>
            <a:r>
              <a:rPr lang="en-US" sz="1200" dirty="0">
                <a:solidFill>
                  <a:srgbClr val="001135"/>
                </a:solidFill>
                <a:latin typeface="Nokia Pure Text Light"/>
              </a:rPr>
              <a:t>Network Cloning</a:t>
            </a:r>
          </a:p>
          <a:p>
            <a:pPr marL="108000" indent="-108000">
              <a:buFont typeface="Arial" pitchFamily="34" charset="0"/>
              <a:buChar char="•"/>
            </a:pPr>
            <a:r>
              <a:rPr lang="en-US" sz="1200" dirty="0">
                <a:solidFill>
                  <a:srgbClr val="001135"/>
                </a:solidFill>
                <a:latin typeface="Nokia Pure Text Light"/>
              </a:rPr>
              <a:t>Energy Solutions</a:t>
            </a:r>
          </a:p>
        </p:txBody>
      </p:sp>
      <p:sp>
        <p:nvSpPr>
          <p:cNvPr id="13" name="TextBox 12">
            <a:extLst>
              <a:ext uri="{FF2B5EF4-FFF2-40B4-BE49-F238E27FC236}">
                <a16:creationId xmlns:a16="http://schemas.microsoft.com/office/drawing/2014/main" id="{E57EF891-A42B-4451-B6EE-4D708F2D852C}"/>
              </a:ext>
            </a:extLst>
          </p:cNvPr>
          <p:cNvSpPr txBox="1"/>
          <p:nvPr/>
        </p:nvSpPr>
        <p:spPr>
          <a:xfrm>
            <a:off x="3196654" y="1914791"/>
            <a:ext cx="1440000" cy="830997"/>
          </a:xfrm>
          <a:prstGeom prst="rect">
            <a:avLst/>
          </a:prstGeom>
          <a:noFill/>
        </p:spPr>
        <p:txBody>
          <a:bodyPr wrap="square" lIns="36000" rIns="36000" rtlCol="0">
            <a:spAutoFit/>
          </a:bodyPr>
          <a:lstStyle/>
          <a:p>
            <a:pPr marL="108000" indent="-108000">
              <a:buFont typeface="Arial" pitchFamily="34" charset="0"/>
              <a:buChar char="•"/>
            </a:pPr>
            <a:r>
              <a:rPr lang="en-US" sz="1200" dirty="0">
                <a:solidFill>
                  <a:srgbClr val="001135"/>
                </a:solidFill>
                <a:latin typeface="Nokia Pure Text Light"/>
              </a:rPr>
              <a:t>Network Optimization</a:t>
            </a:r>
          </a:p>
          <a:p>
            <a:pPr marL="108000" indent="-108000">
              <a:buFont typeface="Arial" pitchFamily="34" charset="0"/>
              <a:buChar char="•"/>
            </a:pPr>
            <a:r>
              <a:rPr lang="en-US" sz="1200" dirty="0">
                <a:solidFill>
                  <a:srgbClr val="001135"/>
                </a:solidFill>
                <a:latin typeface="Nokia Pure Text Light"/>
              </a:rPr>
              <a:t>Multi-layer Optimization</a:t>
            </a:r>
            <a:endParaRPr lang="en-US" sz="1400" dirty="0">
              <a:solidFill>
                <a:srgbClr val="001135"/>
              </a:solidFill>
              <a:latin typeface="Nokia Pure Text Light"/>
            </a:endParaRPr>
          </a:p>
        </p:txBody>
      </p:sp>
      <p:sp>
        <p:nvSpPr>
          <p:cNvPr id="14" name="TextBox 13">
            <a:extLst>
              <a:ext uri="{FF2B5EF4-FFF2-40B4-BE49-F238E27FC236}">
                <a16:creationId xmlns:a16="http://schemas.microsoft.com/office/drawing/2014/main" id="{0480725B-417E-4929-A2E0-986AE239E710}"/>
              </a:ext>
            </a:extLst>
          </p:cNvPr>
          <p:cNvSpPr txBox="1"/>
          <p:nvPr/>
        </p:nvSpPr>
        <p:spPr>
          <a:xfrm>
            <a:off x="4428144" y="1904367"/>
            <a:ext cx="1440000" cy="830997"/>
          </a:xfrm>
          <a:prstGeom prst="rect">
            <a:avLst/>
          </a:prstGeom>
          <a:noFill/>
        </p:spPr>
        <p:txBody>
          <a:bodyPr wrap="square" lIns="36000" rIns="36000" rtlCol="0">
            <a:spAutoFit/>
          </a:bodyPr>
          <a:lstStyle/>
          <a:p>
            <a:pPr marL="108000" indent="-108000">
              <a:buFont typeface="Arial" pitchFamily="34" charset="0"/>
              <a:buChar char="•"/>
            </a:pPr>
            <a:r>
              <a:rPr lang="en-US" sz="1200" dirty="0">
                <a:solidFill>
                  <a:srgbClr val="001135"/>
                </a:solidFill>
                <a:latin typeface="Nokia Pure Text Light"/>
              </a:rPr>
              <a:t>Hardware Services</a:t>
            </a:r>
          </a:p>
          <a:p>
            <a:pPr marL="108000" indent="-108000">
              <a:buFont typeface="Arial" pitchFamily="34" charset="0"/>
              <a:buChar char="•"/>
            </a:pPr>
            <a:r>
              <a:rPr lang="en-US" sz="1200" dirty="0">
                <a:solidFill>
                  <a:srgbClr val="001135"/>
                </a:solidFill>
                <a:latin typeface="Nokia Pure Text Light"/>
              </a:rPr>
              <a:t>Software Services</a:t>
            </a:r>
          </a:p>
          <a:p>
            <a:pPr marL="108000" indent="-108000">
              <a:buFont typeface="Arial" pitchFamily="34" charset="0"/>
              <a:buChar char="•"/>
            </a:pPr>
            <a:r>
              <a:rPr lang="en-US" sz="1200" dirty="0">
                <a:solidFill>
                  <a:srgbClr val="001135"/>
                </a:solidFill>
                <a:latin typeface="Nokia Pure Text Light"/>
              </a:rPr>
              <a:t>Asset recovery and take-back</a:t>
            </a:r>
            <a:endParaRPr lang="en-US" sz="1400" dirty="0">
              <a:solidFill>
                <a:srgbClr val="001135"/>
              </a:solidFill>
              <a:latin typeface="Nokia Pure Text Light"/>
            </a:endParaRPr>
          </a:p>
        </p:txBody>
      </p:sp>
      <p:sp>
        <p:nvSpPr>
          <p:cNvPr id="15" name="Rectangle 14">
            <a:extLst>
              <a:ext uri="{FF2B5EF4-FFF2-40B4-BE49-F238E27FC236}">
                <a16:creationId xmlns:a16="http://schemas.microsoft.com/office/drawing/2014/main" id="{A0D00608-FA07-4754-B429-74510541DF91}"/>
              </a:ext>
            </a:extLst>
          </p:cNvPr>
          <p:cNvSpPr/>
          <p:nvPr/>
        </p:nvSpPr>
        <p:spPr>
          <a:xfrm>
            <a:off x="6080816" y="3066865"/>
            <a:ext cx="2645278" cy="15838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fontAlgn="auto">
              <a:spcBef>
                <a:spcPts val="0"/>
              </a:spcBef>
              <a:spcAft>
                <a:spcPts val="600"/>
              </a:spcAft>
            </a:pPr>
            <a:r>
              <a:rPr lang="en-US" sz="1400" dirty="0">
                <a:solidFill>
                  <a:srgbClr val="00C9FF"/>
                </a:solidFill>
              </a:rPr>
              <a:t>Available Services:</a:t>
            </a:r>
          </a:p>
          <a:p>
            <a:pPr marL="180000" indent="-180000" fontAlgn="auto">
              <a:spcBef>
                <a:spcPts val="0"/>
              </a:spcBef>
              <a:spcAft>
                <a:spcPts val="0"/>
              </a:spcAft>
              <a:buFont typeface="Arial" panose="020B0604020202020204" pitchFamily="34" charset="0"/>
              <a:buChar char="•"/>
            </a:pPr>
            <a:r>
              <a:rPr lang="en-US" sz="1200" dirty="0">
                <a:solidFill>
                  <a:srgbClr val="FFFFFF"/>
                </a:solidFill>
              </a:rPr>
              <a:t>Multi-layer optimization</a:t>
            </a:r>
          </a:p>
          <a:p>
            <a:pPr marL="180000" indent="-180000" fontAlgn="auto">
              <a:spcBef>
                <a:spcPts val="0"/>
              </a:spcBef>
              <a:spcAft>
                <a:spcPts val="0"/>
              </a:spcAft>
              <a:buFont typeface="Arial" panose="020B0604020202020204" pitchFamily="34" charset="0"/>
              <a:buChar char="•"/>
            </a:pPr>
            <a:r>
              <a:rPr lang="en-US" sz="1200" dirty="0">
                <a:solidFill>
                  <a:srgbClr val="FFFFFF"/>
                </a:solidFill>
              </a:rPr>
              <a:t>Site solution catalogs and new model sites </a:t>
            </a:r>
          </a:p>
          <a:p>
            <a:pPr marL="180000" indent="-180000" fontAlgn="auto">
              <a:spcBef>
                <a:spcPts val="0"/>
              </a:spcBef>
              <a:spcAft>
                <a:spcPts val="0"/>
              </a:spcAft>
              <a:buFont typeface="Arial" panose="020B0604020202020204" pitchFamily="34" charset="0"/>
              <a:buChar char="•"/>
            </a:pPr>
            <a:r>
              <a:rPr lang="en-US" sz="1200" dirty="0">
                <a:solidFill>
                  <a:srgbClr val="FFFFFF"/>
                </a:solidFill>
              </a:rPr>
              <a:t>Site engineering service with twice the experience &amp; capabilities</a:t>
            </a:r>
          </a:p>
        </p:txBody>
      </p:sp>
      <p:sp>
        <p:nvSpPr>
          <p:cNvPr id="16" name="Rectangle 15">
            <a:extLst>
              <a:ext uri="{FF2B5EF4-FFF2-40B4-BE49-F238E27FC236}">
                <a16:creationId xmlns:a16="http://schemas.microsoft.com/office/drawing/2014/main" id="{EC12E18F-DBBB-4165-95E2-4E3006053AB4}"/>
              </a:ext>
            </a:extLst>
          </p:cNvPr>
          <p:cNvSpPr/>
          <p:nvPr/>
        </p:nvSpPr>
        <p:spPr>
          <a:xfrm>
            <a:off x="398457" y="3066865"/>
            <a:ext cx="5563369" cy="15838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72000" tIns="90000" rIns="1152000" bIns="90000" rtlCol="0" anchor="t" anchorCtr="0"/>
          <a:lstStyle/>
          <a:p>
            <a:pPr fontAlgn="auto">
              <a:spcBef>
                <a:spcPts val="0"/>
              </a:spcBef>
              <a:spcAft>
                <a:spcPts val="0"/>
              </a:spcAft>
            </a:pPr>
            <a:r>
              <a:rPr lang="en-US" sz="1200" dirty="0">
                <a:solidFill>
                  <a:srgbClr val="001135"/>
                </a:solidFill>
              </a:rPr>
              <a:t>“We delivered our nationwide 4G LTE network months ahead of schedule, thanks in part to the strong partnership and </a:t>
            </a:r>
            <a:r>
              <a:rPr lang="en-US" sz="1400" dirty="0">
                <a:solidFill>
                  <a:srgbClr val="124191"/>
                </a:solidFill>
              </a:rPr>
              <a:t>expert support</a:t>
            </a:r>
            <a:r>
              <a:rPr lang="en-US" sz="1400" b="1" dirty="0">
                <a:solidFill>
                  <a:srgbClr val="001135"/>
                </a:solidFill>
              </a:rPr>
              <a:t> </a:t>
            </a:r>
            <a:r>
              <a:rPr lang="en-US" sz="1200" dirty="0">
                <a:solidFill>
                  <a:srgbClr val="001135"/>
                </a:solidFill>
              </a:rPr>
              <a:t>of Nokia. What’s more, our nationwide 4G LTE network is the fastest in the US, which </a:t>
            </a:r>
            <a:r>
              <a:rPr lang="en-US" sz="1400" dirty="0">
                <a:solidFill>
                  <a:srgbClr val="124191"/>
                </a:solidFill>
              </a:rPr>
              <a:t>translates to a great experience for all of our data-hungry customers.” </a:t>
            </a:r>
          </a:p>
          <a:p>
            <a:pPr algn="ctr" fontAlgn="auto">
              <a:spcBef>
                <a:spcPts val="0"/>
              </a:spcBef>
              <a:spcAft>
                <a:spcPts val="0"/>
              </a:spcAft>
            </a:pPr>
            <a:endParaRPr lang="en-US" sz="1200" dirty="0">
              <a:solidFill>
                <a:srgbClr val="001135"/>
              </a:solidFill>
            </a:endParaRPr>
          </a:p>
        </p:txBody>
      </p:sp>
      <p:pic>
        <p:nvPicPr>
          <p:cNvPr id="17" name="Picture 16" descr="Neville Ray.jpg">
            <a:extLst>
              <a:ext uri="{FF2B5EF4-FFF2-40B4-BE49-F238E27FC236}">
                <a16:creationId xmlns:a16="http://schemas.microsoft.com/office/drawing/2014/main" id="{F8814477-F4C2-47BD-9710-1836C4F2380E}"/>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877284" y="3113231"/>
            <a:ext cx="1034123" cy="987570"/>
          </a:xfrm>
          <a:prstGeom prst="rect">
            <a:avLst/>
          </a:prstGeom>
        </p:spPr>
      </p:pic>
      <p:sp>
        <p:nvSpPr>
          <p:cNvPr id="18" name="Rectangle 17">
            <a:extLst>
              <a:ext uri="{FF2B5EF4-FFF2-40B4-BE49-F238E27FC236}">
                <a16:creationId xmlns:a16="http://schemas.microsoft.com/office/drawing/2014/main" id="{92061514-DD79-418C-9E35-08C37DDDB232}"/>
              </a:ext>
            </a:extLst>
          </p:cNvPr>
          <p:cNvSpPr/>
          <p:nvPr/>
        </p:nvSpPr>
        <p:spPr>
          <a:xfrm>
            <a:off x="1691348" y="4340211"/>
            <a:ext cx="4269117" cy="307777"/>
          </a:xfrm>
          <a:prstGeom prst="rect">
            <a:avLst/>
          </a:prstGeom>
        </p:spPr>
        <p:txBody>
          <a:bodyPr wrap="none">
            <a:spAutoFit/>
          </a:bodyPr>
          <a:lstStyle/>
          <a:p>
            <a:pPr algn="r" fontAlgn="auto">
              <a:spcBef>
                <a:spcPts val="0"/>
              </a:spcBef>
              <a:spcAft>
                <a:spcPts val="0"/>
              </a:spcAft>
            </a:pPr>
            <a:r>
              <a:rPr lang="en-US" sz="1400" dirty="0">
                <a:solidFill>
                  <a:srgbClr val="124191"/>
                </a:solidFill>
                <a:latin typeface="Nokia Pure Text Light"/>
              </a:rPr>
              <a:t>Neville Ray, Chief Technology Officer, T-Mobile USA</a:t>
            </a:r>
          </a:p>
        </p:txBody>
      </p:sp>
      <p:sp>
        <p:nvSpPr>
          <p:cNvPr id="19" name="Footer Placeholder 27">
            <a:extLst>
              <a:ext uri="{FF2B5EF4-FFF2-40B4-BE49-F238E27FC236}">
                <a16:creationId xmlns:a16="http://schemas.microsoft.com/office/drawing/2014/main" id="{1F990610-F220-4AE4-AA95-BFE447236519}"/>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120328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inside.nokiasiemensnetworks.com/sites/branddownloads/2%20Corporate%20identity/4.%20Pictograms/3.%20People/MSOffice%20(PPT_Word)/Operator_orange.emf">
            <a:extLst>
              <a:ext uri="{FF2B5EF4-FFF2-40B4-BE49-F238E27FC236}">
                <a16:creationId xmlns:a16="http://schemas.microsoft.com/office/drawing/2014/main" id="{AF1E08C6-E692-4956-896C-949C9C3762F4}"/>
              </a:ext>
            </a:extLst>
          </p:cNvPr>
          <p:cNvSpPr>
            <a:spLocks noChangeAspect="1" noChangeArrowheads="1"/>
          </p:cNvSpPr>
          <p:nvPr/>
        </p:nvSpPr>
        <p:spPr bwMode="auto">
          <a:xfrm>
            <a:off x="50397" y="-108364"/>
            <a:ext cx="241891" cy="241928"/>
          </a:xfrm>
          <a:prstGeom prst="rect">
            <a:avLst/>
          </a:prstGeom>
          <a:noFill/>
        </p:spPr>
        <p:txBody>
          <a:bodyPr vert="horz" wrap="square" lIns="72567" tIns="36283" rIns="72567" bIns="36283" numCol="1" anchor="t" anchorCtr="0" compatLnSpc="1">
            <a:prstTxWarp prst="textNoShape">
              <a:avLst/>
            </a:prstTxWarp>
          </a:bodyPr>
          <a:lstStyle/>
          <a:p>
            <a:pPr defTabSz="457200" fontAlgn="base">
              <a:spcBef>
                <a:spcPct val="0"/>
              </a:spcBef>
              <a:spcAft>
                <a:spcPct val="0"/>
              </a:spcAft>
            </a:pPr>
            <a:endParaRPr lang="en-US">
              <a:solidFill>
                <a:srgbClr val="124191"/>
              </a:solidFill>
              <a:latin typeface="Arial" charset="0"/>
            </a:endParaRPr>
          </a:p>
        </p:txBody>
      </p:sp>
      <p:sp>
        <p:nvSpPr>
          <p:cNvPr id="3" name="Title 146">
            <a:extLst>
              <a:ext uri="{FF2B5EF4-FFF2-40B4-BE49-F238E27FC236}">
                <a16:creationId xmlns:a16="http://schemas.microsoft.com/office/drawing/2014/main" id="{08792459-A348-470D-A4CD-78A549FC7FD9}"/>
              </a:ext>
            </a:extLst>
          </p:cNvPr>
          <p:cNvSpPr txBox="1">
            <a:spLocks/>
          </p:cNvSpPr>
          <p:nvPr/>
        </p:nvSpPr>
        <p:spPr>
          <a:xfrm>
            <a:off x="440133" y="175642"/>
            <a:ext cx="8229600" cy="31115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pPr defTabSz="457314">
              <a:spcAft>
                <a:spcPts val="600"/>
              </a:spcAft>
            </a:pPr>
            <a:r>
              <a:rPr lang="en-GB" noProof="1"/>
              <a:t>NetAct - Overview &amp; Role in Single RAN</a:t>
            </a:r>
            <a:br>
              <a:rPr lang="en-GB" noProof="1"/>
            </a:br>
            <a:r>
              <a:rPr lang="en-GB" noProof="1">
                <a:solidFill>
                  <a:srgbClr val="68717A"/>
                </a:solidFill>
              </a:rPr>
              <a:t>Approach for true SRAN operations</a:t>
            </a:r>
            <a:br>
              <a:rPr lang="en-GB" noProof="1">
                <a:solidFill>
                  <a:srgbClr val="68717A"/>
                </a:solidFill>
              </a:rPr>
            </a:br>
            <a:br>
              <a:rPr lang="en-GB" altLang="zh-CN" sz="1600" noProof="1">
                <a:solidFill>
                  <a:schemeClr val="tx1">
                    <a:lumMod val="60000"/>
                    <a:lumOff val="40000"/>
                  </a:schemeClr>
                </a:solidFill>
              </a:rPr>
            </a:br>
            <a:endParaRPr lang="en-GB" altLang="zh-CN" sz="1600" noProof="1">
              <a:solidFill>
                <a:schemeClr val="tx1">
                  <a:lumMod val="60000"/>
                  <a:lumOff val="40000"/>
                </a:schemeClr>
              </a:solidFill>
            </a:endParaRPr>
          </a:p>
        </p:txBody>
      </p:sp>
      <p:sp>
        <p:nvSpPr>
          <p:cNvPr id="4" name="Round Single Corner Rectangle 25">
            <a:extLst>
              <a:ext uri="{FF2B5EF4-FFF2-40B4-BE49-F238E27FC236}">
                <a16:creationId xmlns:a16="http://schemas.microsoft.com/office/drawing/2014/main" id="{F861DB7E-F975-44C4-B63D-F64C860F7797}"/>
              </a:ext>
            </a:extLst>
          </p:cNvPr>
          <p:cNvSpPr/>
          <p:nvPr/>
        </p:nvSpPr>
        <p:spPr>
          <a:xfrm>
            <a:off x="457203" y="3479814"/>
            <a:ext cx="3934324" cy="1174077"/>
          </a:xfrm>
          <a:prstGeom prst="round1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6800" tIns="36000" rIns="36000" rtlCol="0" anchor="t" anchorCtr="0"/>
          <a:lstStyle/>
          <a:p>
            <a:pPr marL="87313" lvl="1" indent="-87313" defTabSz="604723" fontAlgn="base">
              <a:spcBef>
                <a:spcPct val="15000"/>
              </a:spcBef>
              <a:spcAft>
                <a:spcPct val="15000"/>
              </a:spcAft>
              <a:buClr>
                <a:srgbClr val="124191"/>
              </a:buClr>
              <a:tabLst>
                <a:tab pos="141102" algn="l"/>
              </a:tabLst>
            </a:pPr>
            <a:r>
              <a:rPr lang="en-US" sz="1100" b="1" dirty="0">
                <a:solidFill>
                  <a:srgbClr val="124191"/>
                </a:solidFill>
                <a:ea typeface="MS PGothic" pitchFamily="34" charset="-128"/>
              </a:rPr>
              <a:t>Reduce used time for searching and visualization</a:t>
            </a:r>
          </a:p>
          <a:p>
            <a:pPr marL="176213" lvl="1" indent="-176213" defTabSz="604723" fontAlgn="base">
              <a:spcBef>
                <a:spcPct val="15000"/>
              </a:spcBef>
              <a:spcAft>
                <a:spcPct val="15000"/>
              </a:spcAft>
              <a:buClr>
                <a:srgbClr val="124191"/>
              </a:buClr>
              <a:buFont typeface="Arial" pitchFamily="34" charset="0"/>
              <a:buChar char="•"/>
              <a:tabLst>
                <a:tab pos="141102" algn="l"/>
              </a:tabLst>
            </a:pPr>
            <a:r>
              <a:rPr lang="en-US" sz="1100" dirty="0">
                <a:solidFill>
                  <a:srgbClr val="124191"/>
                </a:solidFill>
                <a:ea typeface="MS PGothic" pitchFamily="34" charset="-128"/>
              </a:rPr>
              <a:t>Search Single RAN BTS site as one entity</a:t>
            </a:r>
          </a:p>
          <a:p>
            <a:pPr marL="176213" lvl="1" indent="-176213" defTabSz="604723" fontAlgn="base">
              <a:spcBef>
                <a:spcPct val="15000"/>
              </a:spcBef>
              <a:spcAft>
                <a:spcPct val="15000"/>
              </a:spcAft>
              <a:buClr>
                <a:srgbClr val="124191"/>
              </a:buClr>
              <a:buFont typeface="Arial" pitchFamily="34" charset="0"/>
              <a:buChar char="•"/>
              <a:tabLst>
                <a:tab pos="141102" algn="l"/>
              </a:tabLst>
            </a:pPr>
            <a:r>
              <a:rPr lang="en-US" sz="1100" dirty="0">
                <a:solidFill>
                  <a:srgbClr val="124191"/>
                </a:solidFill>
                <a:ea typeface="MS PGothic" pitchFamily="34" charset="-128"/>
              </a:rPr>
              <a:t>Simplify Single RAN BTS configuration setup</a:t>
            </a:r>
          </a:p>
          <a:p>
            <a:pPr marL="176213" lvl="1" indent="-176213" defTabSz="604723" fontAlgn="base">
              <a:spcBef>
                <a:spcPct val="15000"/>
              </a:spcBef>
              <a:spcAft>
                <a:spcPct val="15000"/>
              </a:spcAft>
              <a:buClr>
                <a:srgbClr val="124191"/>
              </a:buClr>
              <a:buFont typeface="Arial" pitchFamily="34" charset="0"/>
              <a:buChar char="•"/>
              <a:tabLst>
                <a:tab pos="141102" algn="l"/>
              </a:tabLst>
            </a:pPr>
            <a:r>
              <a:rPr lang="en-US" sz="1100" dirty="0">
                <a:solidFill>
                  <a:srgbClr val="124191"/>
                </a:solidFill>
                <a:ea typeface="MS PGothic" pitchFamily="34" charset="-128"/>
              </a:rPr>
              <a:t>Operations for Single RAN level instead of individual RATs </a:t>
            </a:r>
            <a:endParaRPr lang="en-US" sz="1100" i="1" dirty="0">
              <a:solidFill>
                <a:srgbClr val="124191"/>
              </a:solidFill>
              <a:ea typeface="MS PGothic" pitchFamily="34" charset="-128"/>
            </a:endParaRPr>
          </a:p>
          <a:p>
            <a:pPr marL="87313" lvl="1" indent="-87313" defTabSz="604723" fontAlgn="base">
              <a:spcBef>
                <a:spcPct val="15000"/>
              </a:spcBef>
              <a:spcAft>
                <a:spcPct val="15000"/>
              </a:spcAft>
              <a:buClr>
                <a:srgbClr val="124191"/>
              </a:buClr>
              <a:buFontTx/>
              <a:buChar char="-"/>
              <a:tabLst>
                <a:tab pos="141102" algn="l"/>
              </a:tabLst>
            </a:pPr>
            <a:endParaRPr lang="en-US" sz="1000" dirty="0">
              <a:solidFill>
                <a:srgbClr val="124191"/>
              </a:solidFill>
              <a:ea typeface="MS PGothic" pitchFamily="34" charset="-128"/>
            </a:endParaRPr>
          </a:p>
          <a:p>
            <a:pPr defTabSz="457200" fontAlgn="base">
              <a:spcBef>
                <a:spcPct val="0"/>
              </a:spcBef>
              <a:spcAft>
                <a:spcPct val="0"/>
              </a:spcAft>
              <a:buClr>
                <a:srgbClr val="124191"/>
              </a:buClr>
            </a:pPr>
            <a:endParaRPr lang="en-US" sz="1600" b="1" dirty="0">
              <a:solidFill>
                <a:srgbClr val="124191"/>
              </a:solidFill>
            </a:endParaRPr>
          </a:p>
        </p:txBody>
      </p:sp>
      <p:sp>
        <p:nvSpPr>
          <p:cNvPr id="5" name="Round Single Corner Rectangle 26">
            <a:extLst>
              <a:ext uri="{FF2B5EF4-FFF2-40B4-BE49-F238E27FC236}">
                <a16:creationId xmlns:a16="http://schemas.microsoft.com/office/drawing/2014/main" id="{0712CB51-B91D-4994-9134-CC9B901DF5BB}"/>
              </a:ext>
            </a:extLst>
          </p:cNvPr>
          <p:cNvSpPr/>
          <p:nvPr/>
        </p:nvSpPr>
        <p:spPr>
          <a:xfrm>
            <a:off x="4775911" y="3490448"/>
            <a:ext cx="3690217" cy="1164649"/>
          </a:xfrm>
          <a:prstGeom prst="round1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6800" tIns="36000" rIns="36000" rtlCol="0" anchor="t" anchorCtr="0"/>
          <a:lstStyle/>
          <a:p>
            <a:pPr marL="87313" lvl="1" indent="-87313" defTabSz="604723" fontAlgn="base">
              <a:spcBef>
                <a:spcPct val="15000"/>
              </a:spcBef>
              <a:spcAft>
                <a:spcPct val="15000"/>
              </a:spcAft>
              <a:buClr>
                <a:srgbClr val="124191"/>
              </a:buClr>
              <a:tabLst>
                <a:tab pos="141102" algn="l"/>
              </a:tabLst>
            </a:pPr>
            <a:r>
              <a:rPr lang="en-US" sz="1100" b="1" dirty="0">
                <a:solidFill>
                  <a:srgbClr val="124191"/>
                </a:solidFill>
                <a:ea typeface="MS PGothic" pitchFamily="34" charset="-128"/>
              </a:rPr>
              <a:t>Monitoring</a:t>
            </a:r>
          </a:p>
          <a:p>
            <a:pPr marL="176213" lvl="1" indent="-176213" defTabSz="604723" fontAlgn="base">
              <a:spcBef>
                <a:spcPct val="15000"/>
              </a:spcBef>
              <a:spcAft>
                <a:spcPct val="15000"/>
              </a:spcAft>
              <a:buClr>
                <a:srgbClr val="124191"/>
              </a:buClr>
              <a:buFont typeface="Arial" pitchFamily="34" charset="0"/>
              <a:buChar char="•"/>
              <a:tabLst>
                <a:tab pos="141102" algn="l"/>
              </a:tabLst>
            </a:pPr>
            <a:r>
              <a:rPr lang="en-US" sz="1100" dirty="0">
                <a:solidFill>
                  <a:srgbClr val="124191"/>
                </a:solidFill>
                <a:ea typeface="MS PGothic" pitchFamily="34" charset="-128"/>
              </a:rPr>
              <a:t>Investigate failures and impacts on Single RAN level</a:t>
            </a:r>
          </a:p>
          <a:p>
            <a:pPr marL="87313" lvl="1" indent="-87313" defTabSz="604723" fontAlgn="base">
              <a:spcBef>
                <a:spcPct val="15000"/>
              </a:spcBef>
              <a:spcAft>
                <a:spcPct val="15000"/>
              </a:spcAft>
              <a:buClr>
                <a:srgbClr val="124191"/>
              </a:buClr>
              <a:tabLst>
                <a:tab pos="141102" algn="l"/>
              </a:tabLst>
            </a:pPr>
            <a:r>
              <a:rPr lang="en-US" sz="1100" b="1" dirty="0">
                <a:solidFill>
                  <a:srgbClr val="124191"/>
                </a:solidFill>
                <a:ea typeface="MS PGothic" pitchFamily="34" charset="-128"/>
              </a:rPr>
              <a:t>Configuration and Software Management</a:t>
            </a:r>
          </a:p>
          <a:p>
            <a:pPr marL="176213" lvl="1" indent="-176213" defTabSz="604723" fontAlgn="base">
              <a:spcBef>
                <a:spcPct val="15000"/>
              </a:spcBef>
              <a:spcAft>
                <a:spcPct val="15000"/>
              </a:spcAft>
              <a:buClr>
                <a:srgbClr val="124191"/>
              </a:buClr>
              <a:buFont typeface="Arial" pitchFamily="34" charset="0"/>
              <a:buChar char="•"/>
              <a:tabLst>
                <a:tab pos="141102" algn="l"/>
              </a:tabLst>
            </a:pPr>
            <a:r>
              <a:rPr lang="en-US" sz="1100" dirty="0">
                <a:solidFill>
                  <a:srgbClr val="124191"/>
                </a:solidFill>
                <a:ea typeface="MS PGothic" pitchFamily="34" charset="-128"/>
              </a:rPr>
              <a:t>Changes to whole BTS as one single operation</a:t>
            </a:r>
          </a:p>
          <a:p>
            <a:pPr marL="176213" lvl="1" indent="-176213" defTabSz="604723" fontAlgn="base">
              <a:spcBef>
                <a:spcPct val="15000"/>
              </a:spcBef>
              <a:spcAft>
                <a:spcPct val="15000"/>
              </a:spcAft>
              <a:buClr>
                <a:srgbClr val="124191"/>
              </a:buClr>
              <a:buFont typeface="Arial" pitchFamily="34" charset="0"/>
              <a:buChar char="•"/>
              <a:tabLst>
                <a:tab pos="141102" algn="l"/>
              </a:tabLst>
            </a:pPr>
            <a:r>
              <a:rPr lang="en-US" sz="1100" dirty="0">
                <a:solidFill>
                  <a:srgbClr val="124191"/>
                </a:solidFill>
                <a:ea typeface="MS PGothic" pitchFamily="34" charset="-128"/>
              </a:rPr>
              <a:t>View SW configuration of whole Single RAN BTS</a:t>
            </a:r>
            <a:endParaRPr lang="en-US" sz="1600" b="1" dirty="0">
              <a:solidFill>
                <a:srgbClr val="124191"/>
              </a:solidFill>
            </a:endParaRPr>
          </a:p>
        </p:txBody>
      </p:sp>
      <p:sp>
        <p:nvSpPr>
          <p:cNvPr id="6" name="Rectangle 5">
            <a:extLst>
              <a:ext uri="{FF2B5EF4-FFF2-40B4-BE49-F238E27FC236}">
                <a16:creationId xmlns:a16="http://schemas.microsoft.com/office/drawing/2014/main" id="{BE8ADD3E-2C84-433F-9DA9-3C2409881498}"/>
              </a:ext>
            </a:extLst>
          </p:cNvPr>
          <p:cNvSpPr/>
          <p:nvPr/>
        </p:nvSpPr>
        <p:spPr>
          <a:xfrm>
            <a:off x="5662204" y="865176"/>
            <a:ext cx="2800274" cy="96341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b" anchorCtr="0"/>
          <a:lstStyle/>
          <a:p>
            <a:pPr fontAlgn="auto">
              <a:spcBef>
                <a:spcPts val="0"/>
              </a:spcBef>
              <a:spcAft>
                <a:spcPts val="0"/>
              </a:spcAft>
            </a:pPr>
            <a:r>
              <a:rPr lang="en-US" sz="1200" b="1">
                <a:solidFill>
                  <a:srgbClr val="124191"/>
                </a:solidFill>
              </a:rPr>
              <a:t>OSS</a:t>
            </a:r>
          </a:p>
        </p:txBody>
      </p:sp>
      <p:sp>
        <p:nvSpPr>
          <p:cNvPr id="7" name="Rectangle 6">
            <a:extLst>
              <a:ext uri="{FF2B5EF4-FFF2-40B4-BE49-F238E27FC236}">
                <a16:creationId xmlns:a16="http://schemas.microsoft.com/office/drawing/2014/main" id="{760F2A1C-816B-4D8B-9CC6-508FF5206E1C}"/>
              </a:ext>
            </a:extLst>
          </p:cNvPr>
          <p:cNvSpPr/>
          <p:nvPr/>
        </p:nvSpPr>
        <p:spPr>
          <a:xfrm>
            <a:off x="457202" y="862728"/>
            <a:ext cx="3934325" cy="10356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b" anchorCtr="0"/>
          <a:lstStyle/>
          <a:p>
            <a:pPr fontAlgn="auto">
              <a:spcBef>
                <a:spcPts val="0"/>
              </a:spcBef>
              <a:spcAft>
                <a:spcPts val="0"/>
              </a:spcAft>
            </a:pPr>
            <a:r>
              <a:rPr lang="en-US" sz="1200" b="1">
                <a:solidFill>
                  <a:srgbClr val="124191"/>
                </a:solidFill>
              </a:rPr>
              <a:t>OSS</a:t>
            </a:r>
          </a:p>
        </p:txBody>
      </p:sp>
      <p:sp>
        <p:nvSpPr>
          <p:cNvPr id="8" name="Rounded Rectangle 29">
            <a:extLst>
              <a:ext uri="{FF2B5EF4-FFF2-40B4-BE49-F238E27FC236}">
                <a16:creationId xmlns:a16="http://schemas.microsoft.com/office/drawing/2014/main" id="{150BA869-073C-4CE9-9C3F-06A22E3913C1}"/>
              </a:ext>
            </a:extLst>
          </p:cNvPr>
          <p:cNvSpPr/>
          <p:nvPr/>
        </p:nvSpPr>
        <p:spPr>
          <a:xfrm>
            <a:off x="517359" y="2030874"/>
            <a:ext cx="1251284" cy="433537"/>
          </a:xfrm>
          <a:prstGeom prst="round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en-US">
              <a:solidFill>
                <a:srgbClr val="A8BBC0"/>
              </a:solidFill>
            </a:endParaRPr>
          </a:p>
        </p:txBody>
      </p:sp>
      <p:pic>
        <p:nvPicPr>
          <p:cNvPr id="9" name="Picture 3" descr="D:\tsusoff\My Documents\Templates\ALL_MOBILE SYSTEMS_pictograms_gif\radio_access_network.gif">
            <a:extLst>
              <a:ext uri="{FF2B5EF4-FFF2-40B4-BE49-F238E27FC236}">
                <a16:creationId xmlns:a16="http://schemas.microsoft.com/office/drawing/2014/main" id="{D87A125F-4961-45D2-8DF4-94126F2D61A9}"/>
              </a:ext>
            </a:extLst>
          </p:cNvPr>
          <p:cNvPicPr>
            <a:picLocks noChangeAspect="1" noChangeArrowheads="1"/>
          </p:cNvPicPr>
          <p:nvPr/>
        </p:nvPicPr>
        <p:blipFill>
          <a:blip r:embed="rId3" cstate="print"/>
          <a:srcRect/>
          <a:stretch>
            <a:fillRect/>
          </a:stretch>
        </p:blipFill>
        <p:spPr bwMode="auto">
          <a:xfrm>
            <a:off x="652673" y="2168237"/>
            <a:ext cx="1019718" cy="297434"/>
          </a:xfrm>
          <a:prstGeom prst="rect">
            <a:avLst/>
          </a:prstGeom>
          <a:noFill/>
        </p:spPr>
      </p:pic>
      <p:sp>
        <p:nvSpPr>
          <p:cNvPr id="10" name="Rounded Rectangle 31">
            <a:extLst>
              <a:ext uri="{FF2B5EF4-FFF2-40B4-BE49-F238E27FC236}">
                <a16:creationId xmlns:a16="http://schemas.microsoft.com/office/drawing/2014/main" id="{49C4FB71-9783-4399-A06D-D6026ADFE2E4}"/>
              </a:ext>
            </a:extLst>
          </p:cNvPr>
          <p:cNvSpPr/>
          <p:nvPr/>
        </p:nvSpPr>
        <p:spPr>
          <a:xfrm>
            <a:off x="1720517" y="2295813"/>
            <a:ext cx="1311442" cy="409453"/>
          </a:xfrm>
          <a:prstGeom prst="roundRect">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en-US">
              <a:solidFill>
                <a:srgbClr val="A8BBC0"/>
              </a:solidFill>
            </a:endParaRPr>
          </a:p>
        </p:txBody>
      </p:sp>
      <p:sp>
        <p:nvSpPr>
          <p:cNvPr id="11" name="Rounded Rectangle 32">
            <a:extLst>
              <a:ext uri="{FF2B5EF4-FFF2-40B4-BE49-F238E27FC236}">
                <a16:creationId xmlns:a16="http://schemas.microsoft.com/office/drawing/2014/main" id="{34571E16-9186-4D4C-8162-B16406C8B850}"/>
              </a:ext>
            </a:extLst>
          </p:cNvPr>
          <p:cNvSpPr/>
          <p:nvPr/>
        </p:nvSpPr>
        <p:spPr>
          <a:xfrm>
            <a:off x="2983834" y="2584837"/>
            <a:ext cx="1251285" cy="385366"/>
          </a:xfrm>
          <a:prstGeom prst="roundRect">
            <a:avLst/>
          </a:prstGeom>
          <a:solidFill>
            <a:schemeClr val="bg1"/>
          </a:solid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en-US">
              <a:solidFill>
                <a:srgbClr val="A8BBC0"/>
              </a:solidFill>
            </a:endParaRPr>
          </a:p>
        </p:txBody>
      </p:sp>
      <p:sp>
        <p:nvSpPr>
          <p:cNvPr id="12" name="Rectangle 11">
            <a:extLst>
              <a:ext uri="{FF2B5EF4-FFF2-40B4-BE49-F238E27FC236}">
                <a16:creationId xmlns:a16="http://schemas.microsoft.com/office/drawing/2014/main" id="{D439ACCF-FFF2-4B4F-9FE5-7EA5AAC3E73A}"/>
              </a:ext>
            </a:extLst>
          </p:cNvPr>
          <p:cNvSpPr/>
          <p:nvPr/>
        </p:nvSpPr>
        <p:spPr>
          <a:xfrm>
            <a:off x="5674237" y="1922490"/>
            <a:ext cx="2788241" cy="14932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b" anchorCtr="0"/>
          <a:lstStyle/>
          <a:p>
            <a:pPr fontAlgn="auto">
              <a:spcBef>
                <a:spcPts val="0"/>
              </a:spcBef>
              <a:spcAft>
                <a:spcPts val="0"/>
              </a:spcAft>
            </a:pPr>
            <a:r>
              <a:rPr lang="en-US" sz="1200" b="1">
                <a:solidFill>
                  <a:srgbClr val="124191"/>
                </a:solidFill>
              </a:rPr>
              <a:t>SRAN network</a:t>
            </a:r>
          </a:p>
        </p:txBody>
      </p:sp>
      <p:sp>
        <p:nvSpPr>
          <p:cNvPr id="13" name="Rectangle 12">
            <a:extLst>
              <a:ext uri="{FF2B5EF4-FFF2-40B4-BE49-F238E27FC236}">
                <a16:creationId xmlns:a16="http://schemas.microsoft.com/office/drawing/2014/main" id="{B692E761-65C9-4274-A2D3-26C66D5BFD32}"/>
              </a:ext>
            </a:extLst>
          </p:cNvPr>
          <p:cNvSpPr/>
          <p:nvPr/>
        </p:nvSpPr>
        <p:spPr>
          <a:xfrm>
            <a:off x="577508" y="1043370"/>
            <a:ext cx="1118938" cy="4335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r>
              <a:rPr lang="en-US" sz="1400">
                <a:solidFill>
                  <a:srgbClr val="A8BBC0"/>
                </a:solidFill>
              </a:rPr>
              <a:t>NetAct</a:t>
            </a:r>
          </a:p>
        </p:txBody>
      </p:sp>
      <p:sp>
        <p:nvSpPr>
          <p:cNvPr id="14" name="Rectangle 13">
            <a:extLst>
              <a:ext uri="{FF2B5EF4-FFF2-40B4-BE49-F238E27FC236}">
                <a16:creationId xmlns:a16="http://schemas.microsoft.com/office/drawing/2014/main" id="{DF3F2793-FC2D-466C-AE66-7D5336F3B78E}"/>
              </a:ext>
            </a:extLst>
          </p:cNvPr>
          <p:cNvSpPr/>
          <p:nvPr/>
        </p:nvSpPr>
        <p:spPr>
          <a:xfrm>
            <a:off x="1816770" y="1224011"/>
            <a:ext cx="1118938" cy="43353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r>
              <a:rPr lang="en-US" sz="1400">
                <a:solidFill>
                  <a:srgbClr val="124191"/>
                </a:solidFill>
              </a:rPr>
              <a:t>NetAct</a:t>
            </a:r>
          </a:p>
        </p:txBody>
      </p:sp>
      <p:sp>
        <p:nvSpPr>
          <p:cNvPr id="15" name="Rectangle 14">
            <a:extLst>
              <a:ext uri="{FF2B5EF4-FFF2-40B4-BE49-F238E27FC236}">
                <a16:creationId xmlns:a16="http://schemas.microsoft.com/office/drawing/2014/main" id="{4CD31E00-851F-4CE0-85B6-77565F06A7E4}"/>
              </a:ext>
            </a:extLst>
          </p:cNvPr>
          <p:cNvSpPr/>
          <p:nvPr/>
        </p:nvSpPr>
        <p:spPr>
          <a:xfrm>
            <a:off x="3043990" y="1356481"/>
            <a:ext cx="1118938" cy="43353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r>
              <a:rPr lang="en-US" sz="1400">
                <a:solidFill>
                  <a:srgbClr val="124191"/>
                </a:solidFill>
              </a:rPr>
              <a:t>NetAct</a:t>
            </a:r>
          </a:p>
        </p:txBody>
      </p:sp>
      <p:pic>
        <p:nvPicPr>
          <p:cNvPr id="16" name="Picture 3" descr="D:\tsusoff\My Documents\Templates\ALL_MOBILE SYSTEMS_pictograms_gif\radio_access_network.gif">
            <a:extLst>
              <a:ext uri="{FF2B5EF4-FFF2-40B4-BE49-F238E27FC236}">
                <a16:creationId xmlns:a16="http://schemas.microsoft.com/office/drawing/2014/main" id="{EB2083BA-BFB9-46B8-AA08-DBA6A8CADD26}"/>
              </a:ext>
            </a:extLst>
          </p:cNvPr>
          <p:cNvPicPr>
            <a:picLocks noChangeAspect="1" noChangeArrowheads="1"/>
          </p:cNvPicPr>
          <p:nvPr/>
        </p:nvPicPr>
        <p:blipFill>
          <a:blip r:embed="rId3" cstate="print"/>
          <a:srcRect/>
          <a:stretch>
            <a:fillRect/>
          </a:stretch>
        </p:blipFill>
        <p:spPr bwMode="auto">
          <a:xfrm>
            <a:off x="1855831" y="2421136"/>
            <a:ext cx="1019718" cy="297434"/>
          </a:xfrm>
          <a:prstGeom prst="rect">
            <a:avLst/>
          </a:prstGeom>
          <a:noFill/>
        </p:spPr>
      </p:pic>
      <p:pic>
        <p:nvPicPr>
          <p:cNvPr id="17" name="Picture 3" descr="D:\tsusoff\My Documents\Templates\ALL_MOBILE SYSTEMS_pictograms_gif\radio_access_network.gif">
            <a:extLst>
              <a:ext uri="{FF2B5EF4-FFF2-40B4-BE49-F238E27FC236}">
                <a16:creationId xmlns:a16="http://schemas.microsoft.com/office/drawing/2014/main" id="{A913C917-1A7A-4CAF-AF13-A513D13164AF}"/>
              </a:ext>
            </a:extLst>
          </p:cNvPr>
          <p:cNvPicPr>
            <a:picLocks noChangeAspect="1" noChangeArrowheads="1"/>
          </p:cNvPicPr>
          <p:nvPr/>
        </p:nvPicPr>
        <p:blipFill>
          <a:blip r:embed="rId3" cstate="print"/>
          <a:srcRect/>
          <a:stretch>
            <a:fillRect/>
          </a:stretch>
        </p:blipFill>
        <p:spPr bwMode="auto">
          <a:xfrm>
            <a:off x="3046955" y="2722206"/>
            <a:ext cx="1019718" cy="297434"/>
          </a:xfrm>
          <a:prstGeom prst="rect">
            <a:avLst/>
          </a:prstGeom>
          <a:noFill/>
        </p:spPr>
      </p:pic>
      <p:cxnSp>
        <p:nvCxnSpPr>
          <p:cNvPr id="18" name="Straight Connector 17">
            <a:extLst>
              <a:ext uri="{FF2B5EF4-FFF2-40B4-BE49-F238E27FC236}">
                <a16:creationId xmlns:a16="http://schemas.microsoft.com/office/drawing/2014/main" id="{6323FFB2-FD72-497B-8ACB-5630087DEE41}"/>
              </a:ext>
            </a:extLst>
          </p:cNvPr>
          <p:cNvCxnSpPr>
            <a:stCxn id="8" idx="0"/>
            <a:endCxn id="13" idx="2"/>
          </p:cNvCxnSpPr>
          <p:nvPr/>
        </p:nvCxnSpPr>
        <p:spPr>
          <a:xfrm flipH="1" flipV="1">
            <a:off x="1136977" y="1476907"/>
            <a:ext cx="6024" cy="553967"/>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50B46EF-E51C-4BF8-A075-DEEF388861B3}"/>
              </a:ext>
            </a:extLst>
          </p:cNvPr>
          <p:cNvCxnSpPr>
            <a:stCxn id="10" idx="0"/>
            <a:endCxn id="14" idx="2"/>
          </p:cNvCxnSpPr>
          <p:nvPr/>
        </p:nvCxnSpPr>
        <p:spPr>
          <a:xfrm flipV="1">
            <a:off x="2376241" y="1657548"/>
            <a:ext cx="1" cy="638265"/>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52AE4B7-015A-4DA7-8D89-FBF3316662F0}"/>
              </a:ext>
            </a:extLst>
          </p:cNvPr>
          <p:cNvCxnSpPr>
            <a:stCxn id="11" idx="0"/>
            <a:endCxn id="15" idx="2"/>
          </p:cNvCxnSpPr>
          <p:nvPr/>
        </p:nvCxnSpPr>
        <p:spPr>
          <a:xfrm flipH="1" flipV="1">
            <a:off x="3603459" y="1790019"/>
            <a:ext cx="6015" cy="794818"/>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D0C732D-152D-4941-AEFD-524011949DBA}"/>
              </a:ext>
            </a:extLst>
          </p:cNvPr>
          <p:cNvSpPr txBox="1"/>
          <p:nvPr/>
        </p:nvSpPr>
        <p:spPr>
          <a:xfrm>
            <a:off x="733928" y="2572794"/>
            <a:ext cx="712054" cy="276999"/>
          </a:xfrm>
          <a:prstGeom prst="rect">
            <a:avLst/>
          </a:prstGeom>
          <a:noFill/>
        </p:spPr>
        <p:txBody>
          <a:bodyPr wrap="none" rtlCol="0">
            <a:spAutoFit/>
          </a:bodyPr>
          <a:lstStyle/>
          <a:p>
            <a:r>
              <a:rPr lang="en-US" sz="1200">
                <a:solidFill>
                  <a:srgbClr val="124191"/>
                </a:solidFill>
                <a:latin typeface="+mn-lt"/>
              </a:rPr>
              <a:t>WCDMA</a:t>
            </a:r>
          </a:p>
        </p:txBody>
      </p:sp>
      <p:sp>
        <p:nvSpPr>
          <p:cNvPr id="22" name="TextBox 21">
            <a:extLst>
              <a:ext uri="{FF2B5EF4-FFF2-40B4-BE49-F238E27FC236}">
                <a16:creationId xmlns:a16="http://schemas.microsoft.com/office/drawing/2014/main" id="{A40EB79A-1537-49D0-95B1-C7D0D1868026}"/>
              </a:ext>
            </a:extLst>
          </p:cNvPr>
          <p:cNvSpPr txBox="1"/>
          <p:nvPr/>
        </p:nvSpPr>
        <p:spPr>
          <a:xfrm>
            <a:off x="2045369" y="2717307"/>
            <a:ext cx="490840" cy="276999"/>
          </a:xfrm>
          <a:prstGeom prst="rect">
            <a:avLst/>
          </a:prstGeom>
          <a:noFill/>
        </p:spPr>
        <p:txBody>
          <a:bodyPr wrap="none" rtlCol="0">
            <a:spAutoFit/>
          </a:bodyPr>
          <a:lstStyle/>
          <a:p>
            <a:r>
              <a:rPr lang="en-US" sz="1200">
                <a:solidFill>
                  <a:srgbClr val="124191"/>
                </a:solidFill>
                <a:latin typeface="+mn-lt"/>
              </a:rPr>
              <a:t>GSM</a:t>
            </a:r>
          </a:p>
        </p:txBody>
      </p:sp>
      <p:sp>
        <p:nvSpPr>
          <p:cNvPr id="23" name="TextBox 22">
            <a:extLst>
              <a:ext uri="{FF2B5EF4-FFF2-40B4-BE49-F238E27FC236}">
                <a16:creationId xmlns:a16="http://schemas.microsoft.com/office/drawing/2014/main" id="{0AC501AC-DC79-4026-B859-AA22B8400E4E}"/>
              </a:ext>
            </a:extLst>
          </p:cNvPr>
          <p:cNvSpPr txBox="1"/>
          <p:nvPr/>
        </p:nvSpPr>
        <p:spPr>
          <a:xfrm>
            <a:off x="3116179" y="2934075"/>
            <a:ext cx="431528" cy="276999"/>
          </a:xfrm>
          <a:prstGeom prst="rect">
            <a:avLst/>
          </a:prstGeom>
          <a:noFill/>
        </p:spPr>
        <p:txBody>
          <a:bodyPr wrap="none" rtlCol="0">
            <a:spAutoFit/>
          </a:bodyPr>
          <a:lstStyle/>
          <a:p>
            <a:r>
              <a:rPr lang="en-US" sz="1200">
                <a:solidFill>
                  <a:srgbClr val="124191"/>
                </a:solidFill>
                <a:latin typeface="+mn-lt"/>
              </a:rPr>
              <a:t>LTE</a:t>
            </a:r>
          </a:p>
        </p:txBody>
      </p:sp>
      <p:sp>
        <p:nvSpPr>
          <p:cNvPr id="24" name="Rounded Rectangle 47">
            <a:extLst>
              <a:ext uri="{FF2B5EF4-FFF2-40B4-BE49-F238E27FC236}">
                <a16:creationId xmlns:a16="http://schemas.microsoft.com/office/drawing/2014/main" id="{B32EF8E9-AF52-41E2-B48D-D9F2D376F58B}"/>
              </a:ext>
            </a:extLst>
          </p:cNvPr>
          <p:cNvSpPr/>
          <p:nvPr/>
        </p:nvSpPr>
        <p:spPr>
          <a:xfrm>
            <a:off x="5890804" y="2091086"/>
            <a:ext cx="2285999" cy="963417"/>
          </a:xfrm>
          <a:prstGeom prst="round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en-US">
              <a:solidFill>
                <a:srgbClr val="A8BBC0"/>
              </a:solidFill>
            </a:endParaRPr>
          </a:p>
        </p:txBody>
      </p:sp>
      <p:pic>
        <p:nvPicPr>
          <p:cNvPr id="25" name="Picture 3" descr="D:\tsusoff\My Documents\Templates\ALL_MOBILE SYSTEMS_pictograms_gif\radio_access_network.gif">
            <a:extLst>
              <a:ext uri="{FF2B5EF4-FFF2-40B4-BE49-F238E27FC236}">
                <a16:creationId xmlns:a16="http://schemas.microsoft.com/office/drawing/2014/main" id="{B10A676E-9B91-4ED5-9630-1DAFAF194121}"/>
              </a:ext>
            </a:extLst>
          </p:cNvPr>
          <p:cNvPicPr>
            <a:picLocks noChangeAspect="1" noChangeArrowheads="1"/>
          </p:cNvPicPr>
          <p:nvPr/>
        </p:nvPicPr>
        <p:blipFill>
          <a:blip r:embed="rId3" cstate="print"/>
          <a:srcRect/>
          <a:stretch>
            <a:fillRect/>
          </a:stretch>
        </p:blipFill>
        <p:spPr bwMode="auto">
          <a:xfrm>
            <a:off x="6146434" y="2529520"/>
            <a:ext cx="1188161" cy="346566"/>
          </a:xfrm>
          <a:prstGeom prst="rect">
            <a:avLst/>
          </a:prstGeom>
          <a:noFill/>
        </p:spPr>
      </p:pic>
      <p:pic>
        <p:nvPicPr>
          <p:cNvPr id="26" name="Picture 3" descr="D:\tsusoff\My Documents\Templates\ALL_MOBILE SYSTEMS_pictograms_gif\radio_access_network.gif">
            <a:extLst>
              <a:ext uri="{FF2B5EF4-FFF2-40B4-BE49-F238E27FC236}">
                <a16:creationId xmlns:a16="http://schemas.microsoft.com/office/drawing/2014/main" id="{F70B8ECF-A749-45FB-84A4-0550644DBFAD}"/>
              </a:ext>
            </a:extLst>
          </p:cNvPr>
          <p:cNvPicPr>
            <a:picLocks noChangeAspect="1" noChangeArrowheads="1"/>
          </p:cNvPicPr>
          <p:nvPr/>
        </p:nvPicPr>
        <p:blipFill>
          <a:blip r:embed="rId3" cstate="print"/>
          <a:srcRect/>
          <a:stretch>
            <a:fillRect/>
          </a:stretch>
        </p:blipFill>
        <p:spPr bwMode="auto">
          <a:xfrm>
            <a:off x="6615665" y="2770377"/>
            <a:ext cx="1188161" cy="346566"/>
          </a:xfrm>
          <a:prstGeom prst="rect">
            <a:avLst/>
          </a:prstGeom>
          <a:noFill/>
        </p:spPr>
      </p:pic>
      <p:pic>
        <p:nvPicPr>
          <p:cNvPr id="27" name="Picture 3" descr="D:\tsusoff\My Documents\Templates\ALL_MOBILE SYSTEMS_pictograms_gif\radio_access_network.gif">
            <a:extLst>
              <a:ext uri="{FF2B5EF4-FFF2-40B4-BE49-F238E27FC236}">
                <a16:creationId xmlns:a16="http://schemas.microsoft.com/office/drawing/2014/main" id="{3853CEE0-13B1-4E00-89EE-F5570BC4824B}"/>
              </a:ext>
            </a:extLst>
          </p:cNvPr>
          <p:cNvPicPr>
            <a:picLocks noChangeAspect="1" noChangeArrowheads="1"/>
          </p:cNvPicPr>
          <p:nvPr/>
        </p:nvPicPr>
        <p:blipFill>
          <a:blip r:embed="rId3" cstate="print"/>
          <a:srcRect/>
          <a:stretch>
            <a:fillRect/>
          </a:stretch>
        </p:blipFill>
        <p:spPr bwMode="auto">
          <a:xfrm>
            <a:off x="6579571" y="2252538"/>
            <a:ext cx="1188161" cy="346566"/>
          </a:xfrm>
          <a:prstGeom prst="rect">
            <a:avLst/>
          </a:prstGeom>
          <a:noFill/>
        </p:spPr>
      </p:pic>
      <p:sp>
        <p:nvSpPr>
          <p:cNvPr id="28" name="TextBox 27">
            <a:extLst>
              <a:ext uri="{FF2B5EF4-FFF2-40B4-BE49-F238E27FC236}">
                <a16:creationId xmlns:a16="http://schemas.microsoft.com/office/drawing/2014/main" id="{5E912463-F20F-41B6-8315-5970EEB4CEEB}"/>
              </a:ext>
            </a:extLst>
          </p:cNvPr>
          <p:cNvSpPr txBox="1"/>
          <p:nvPr/>
        </p:nvSpPr>
        <p:spPr>
          <a:xfrm>
            <a:off x="6059244" y="2765481"/>
            <a:ext cx="490840" cy="276999"/>
          </a:xfrm>
          <a:prstGeom prst="rect">
            <a:avLst/>
          </a:prstGeom>
          <a:noFill/>
        </p:spPr>
        <p:txBody>
          <a:bodyPr wrap="none" rtlCol="0">
            <a:spAutoFit/>
          </a:bodyPr>
          <a:lstStyle/>
          <a:p>
            <a:r>
              <a:rPr lang="en-US" sz="1200">
                <a:solidFill>
                  <a:srgbClr val="124191"/>
                </a:solidFill>
                <a:latin typeface="+mn-lt"/>
              </a:rPr>
              <a:t>GSM</a:t>
            </a:r>
          </a:p>
        </p:txBody>
      </p:sp>
      <p:sp>
        <p:nvSpPr>
          <p:cNvPr id="29" name="TextBox 28">
            <a:extLst>
              <a:ext uri="{FF2B5EF4-FFF2-40B4-BE49-F238E27FC236}">
                <a16:creationId xmlns:a16="http://schemas.microsoft.com/office/drawing/2014/main" id="{A31A3668-2314-4D8D-80D5-C74EF12A04BC}"/>
              </a:ext>
            </a:extLst>
          </p:cNvPr>
          <p:cNvSpPr txBox="1"/>
          <p:nvPr/>
        </p:nvSpPr>
        <p:spPr>
          <a:xfrm>
            <a:off x="7334592" y="2488496"/>
            <a:ext cx="712054" cy="276999"/>
          </a:xfrm>
          <a:prstGeom prst="rect">
            <a:avLst/>
          </a:prstGeom>
          <a:noFill/>
        </p:spPr>
        <p:txBody>
          <a:bodyPr wrap="none" rtlCol="0">
            <a:spAutoFit/>
          </a:bodyPr>
          <a:lstStyle/>
          <a:p>
            <a:r>
              <a:rPr lang="en-US" sz="1200">
                <a:solidFill>
                  <a:srgbClr val="124191"/>
                </a:solidFill>
                <a:latin typeface="+mn-lt"/>
              </a:rPr>
              <a:t>WCDMA</a:t>
            </a:r>
          </a:p>
        </p:txBody>
      </p:sp>
      <p:sp>
        <p:nvSpPr>
          <p:cNvPr id="30" name="TextBox 29">
            <a:extLst>
              <a:ext uri="{FF2B5EF4-FFF2-40B4-BE49-F238E27FC236}">
                <a16:creationId xmlns:a16="http://schemas.microsoft.com/office/drawing/2014/main" id="{206AAA62-E189-4F97-9C26-A65C48586CF8}"/>
              </a:ext>
            </a:extLst>
          </p:cNvPr>
          <p:cNvSpPr txBox="1"/>
          <p:nvPr/>
        </p:nvSpPr>
        <p:spPr>
          <a:xfrm>
            <a:off x="6155497" y="2139257"/>
            <a:ext cx="431528" cy="276999"/>
          </a:xfrm>
          <a:prstGeom prst="rect">
            <a:avLst/>
          </a:prstGeom>
          <a:noFill/>
        </p:spPr>
        <p:txBody>
          <a:bodyPr wrap="none" rtlCol="0">
            <a:spAutoFit/>
          </a:bodyPr>
          <a:lstStyle/>
          <a:p>
            <a:r>
              <a:rPr lang="en-US" sz="1200">
                <a:solidFill>
                  <a:srgbClr val="124191"/>
                </a:solidFill>
                <a:latin typeface="+mn-lt"/>
              </a:rPr>
              <a:t>LTE</a:t>
            </a:r>
          </a:p>
        </p:txBody>
      </p:sp>
      <p:sp>
        <p:nvSpPr>
          <p:cNvPr id="31" name="Rectangle 30">
            <a:extLst>
              <a:ext uri="{FF2B5EF4-FFF2-40B4-BE49-F238E27FC236}">
                <a16:creationId xmlns:a16="http://schemas.microsoft.com/office/drawing/2014/main" id="{25075C8A-718B-44CB-878E-E6C6EB94EFD7}"/>
              </a:ext>
            </a:extLst>
          </p:cNvPr>
          <p:cNvSpPr/>
          <p:nvPr/>
        </p:nvSpPr>
        <p:spPr>
          <a:xfrm>
            <a:off x="6278531" y="1242296"/>
            <a:ext cx="1507068" cy="45762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fontAlgn="auto">
              <a:spcBef>
                <a:spcPts val="0"/>
              </a:spcBef>
              <a:spcAft>
                <a:spcPts val="0"/>
              </a:spcAft>
            </a:pPr>
            <a:r>
              <a:rPr lang="en-US" sz="1400" b="1">
                <a:solidFill>
                  <a:srgbClr val="FFFFFF"/>
                </a:solidFill>
              </a:rPr>
              <a:t>NetAct</a:t>
            </a:r>
          </a:p>
        </p:txBody>
      </p:sp>
      <p:cxnSp>
        <p:nvCxnSpPr>
          <p:cNvPr id="32" name="Straight Connector 31">
            <a:extLst>
              <a:ext uri="{FF2B5EF4-FFF2-40B4-BE49-F238E27FC236}">
                <a16:creationId xmlns:a16="http://schemas.microsoft.com/office/drawing/2014/main" id="{4025951B-3ED2-4D13-AFD5-0CA257E864C0}"/>
              </a:ext>
            </a:extLst>
          </p:cNvPr>
          <p:cNvCxnSpPr>
            <a:stCxn id="31" idx="2"/>
            <a:endCxn id="24" idx="0"/>
          </p:cNvCxnSpPr>
          <p:nvPr/>
        </p:nvCxnSpPr>
        <p:spPr>
          <a:xfrm>
            <a:off x="7032065" y="1699921"/>
            <a:ext cx="1736" cy="391167"/>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3" name="Right Arrow 64">
            <a:extLst>
              <a:ext uri="{FF2B5EF4-FFF2-40B4-BE49-F238E27FC236}">
                <a16:creationId xmlns:a16="http://schemas.microsoft.com/office/drawing/2014/main" id="{E1719C8C-A42E-44B7-9A82-F1AA71C4E7CC}"/>
              </a:ext>
            </a:extLst>
          </p:cNvPr>
          <p:cNvSpPr/>
          <p:nvPr/>
        </p:nvSpPr>
        <p:spPr>
          <a:xfrm>
            <a:off x="4599745" y="2145375"/>
            <a:ext cx="541421" cy="505794"/>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en-US">
              <a:solidFill>
                <a:srgbClr val="A8BBC0"/>
              </a:solidFill>
            </a:endParaRPr>
          </a:p>
        </p:txBody>
      </p:sp>
      <p:sp>
        <p:nvSpPr>
          <p:cNvPr id="34" name="TextBox 33">
            <a:extLst>
              <a:ext uri="{FF2B5EF4-FFF2-40B4-BE49-F238E27FC236}">
                <a16:creationId xmlns:a16="http://schemas.microsoft.com/office/drawing/2014/main" id="{C1B490DD-6ECA-4173-A006-303AA29A44ED}"/>
              </a:ext>
            </a:extLst>
          </p:cNvPr>
          <p:cNvSpPr txBox="1"/>
          <p:nvPr/>
        </p:nvSpPr>
        <p:spPr>
          <a:xfrm>
            <a:off x="1699846" y="860258"/>
            <a:ext cx="2619628" cy="254151"/>
          </a:xfrm>
          <a:prstGeom prst="rect">
            <a:avLst/>
          </a:prstGeom>
          <a:noFill/>
        </p:spPr>
        <p:txBody>
          <a:bodyPr wrap="none" rtlCol="0">
            <a:spAutoFit/>
          </a:bodyPr>
          <a:lstStyle/>
          <a:p>
            <a:r>
              <a:rPr lang="en-US" sz="1050">
                <a:solidFill>
                  <a:srgbClr val="124191"/>
                </a:solidFill>
                <a:latin typeface="+mn-lt"/>
              </a:rPr>
              <a:t>Note: NetAct supports multi-RAT already</a:t>
            </a:r>
          </a:p>
        </p:txBody>
      </p:sp>
      <p:sp>
        <p:nvSpPr>
          <p:cNvPr id="35" name="TextBox 34">
            <a:extLst>
              <a:ext uri="{FF2B5EF4-FFF2-40B4-BE49-F238E27FC236}">
                <a16:creationId xmlns:a16="http://schemas.microsoft.com/office/drawing/2014/main" id="{11E80DD5-3FFC-4F3A-BDE3-22C4FB356526}"/>
              </a:ext>
            </a:extLst>
          </p:cNvPr>
          <p:cNvSpPr txBox="1"/>
          <p:nvPr/>
        </p:nvSpPr>
        <p:spPr>
          <a:xfrm>
            <a:off x="6868138" y="3101438"/>
            <a:ext cx="1532792" cy="253916"/>
          </a:xfrm>
          <a:prstGeom prst="rect">
            <a:avLst/>
          </a:prstGeom>
          <a:noFill/>
        </p:spPr>
        <p:txBody>
          <a:bodyPr wrap="none" rtlCol="0">
            <a:spAutoFit/>
          </a:bodyPr>
          <a:lstStyle/>
          <a:p>
            <a:r>
              <a:rPr lang="en-US" sz="1050">
                <a:solidFill>
                  <a:srgbClr val="124191"/>
                </a:solidFill>
                <a:latin typeface="+mn-lt"/>
              </a:rPr>
              <a:t>Including RNC and BSC</a:t>
            </a:r>
          </a:p>
        </p:txBody>
      </p:sp>
      <p:sp>
        <p:nvSpPr>
          <p:cNvPr id="36" name="Rectangle 35">
            <a:extLst>
              <a:ext uri="{FF2B5EF4-FFF2-40B4-BE49-F238E27FC236}">
                <a16:creationId xmlns:a16="http://schemas.microsoft.com/office/drawing/2014/main" id="{E2956CA8-A016-4A5B-B8E2-3A206F8BD6CE}"/>
              </a:ext>
            </a:extLst>
          </p:cNvPr>
          <p:cNvSpPr/>
          <p:nvPr/>
        </p:nvSpPr>
        <p:spPr>
          <a:xfrm>
            <a:off x="6261600" y="716879"/>
            <a:ext cx="1868415" cy="3376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fontAlgn="auto">
              <a:spcBef>
                <a:spcPts val="0"/>
              </a:spcBef>
              <a:spcAft>
                <a:spcPts val="0"/>
              </a:spcAft>
            </a:pPr>
            <a:r>
              <a:rPr lang="en-US" sz="1200" b="1">
                <a:solidFill>
                  <a:srgbClr val="FFFFFF"/>
                </a:solidFill>
              </a:rPr>
              <a:t>Umbrella / 3rd party</a:t>
            </a:r>
          </a:p>
        </p:txBody>
      </p:sp>
      <p:cxnSp>
        <p:nvCxnSpPr>
          <p:cNvPr id="37" name="Straight Connector 36">
            <a:extLst>
              <a:ext uri="{FF2B5EF4-FFF2-40B4-BE49-F238E27FC236}">
                <a16:creationId xmlns:a16="http://schemas.microsoft.com/office/drawing/2014/main" id="{DA053C7A-63B2-467E-A4D0-D1AD46F8B8F0}"/>
              </a:ext>
            </a:extLst>
          </p:cNvPr>
          <p:cNvCxnSpPr/>
          <p:nvPr/>
        </p:nvCxnSpPr>
        <p:spPr>
          <a:xfrm>
            <a:off x="6143068" y="1156212"/>
            <a:ext cx="2074333" cy="0"/>
          </a:xfrm>
          <a:prstGeom prst="line">
            <a:avLst/>
          </a:prstGeom>
          <a:ln w="190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8" name="Footer Placeholder 27">
            <a:extLst>
              <a:ext uri="{FF2B5EF4-FFF2-40B4-BE49-F238E27FC236}">
                <a16:creationId xmlns:a16="http://schemas.microsoft.com/office/drawing/2014/main" id="{803FB744-7E8F-4C13-AEB1-09A58C34B978}"/>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
        <p:nvSpPr>
          <p:cNvPr id="39" name="Rectangle 38">
            <a:extLst>
              <a:ext uri="{FF2B5EF4-FFF2-40B4-BE49-F238E27FC236}">
                <a16:creationId xmlns:a16="http://schemas.microsoft.com/office/drawing/2014/main" id="{09B6A5FE-4FAA-488B-AAA5-AFB9311F8010}"/>
              </a:ext>
            </a:extLst>
          </p:cNvPr>
          <p:cNvSpPr/>
          <p:nvPr/>
        </p:nvSpPr>
        <p:spPr>
          <a:xfrm>
            <a:off x="6435788" y="1778010"/>
            <a:ext cx="1253105" cy="197546"/>
          </a:xfrm>
          <a:prstGeom prst="rect">
            <a:avLst/>
          </a:prstGeom>
          <a:solidFill>
            <a:srgbClr val="92D050"/>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tIns="90000" bIns="90000" rtlCol="0" anchor="ctr" anchorCtr="0"/>
          <a:lstStyle/>
          <a:p>
            <a:pPr algn="ctr" defTabSz="685800" fontAlgn="auto">
              <a:spcBef>
                <a:spcPts val="0"/>
              </a:spcBef>
              <a:spcAft>
                <a:spcPts val="0"/>
              </a:spcAft>
            </a:pPr>
            <a:r>
              <a:rPr lang="en-US" sz="800" dirty="0">
                <a:solidFill>
                  <a:schemeClr val="tx2"/>
                </a:solidFill>
                <a:latin typeface="Nokia Pure Headline" pitchFamily="34" charset="0"/>
              </a:rPr>
              <a:t>BTS Mediator</a:t>
            </a:r>
          </a:p>
        </p:txBody>
      </p:sp>
    </p:spTree>
    <p:extLst>
      <p:ext uri="{BB962C8B-B14F-4D97-AF65-F5344CB8AC3E}">
        <p14:creationId xmlns:p14="http://schemas.microsoft.com/office/powerpoint/2010/main" val="2917228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313437-8A96-4C95-83BB-8BF93FE41EB8}"/>
              </a:ext>
            </a:extLst>
          </p:cNvPr>
          <p:cNvSpPr/>
          <p:nvPr/>
        </p:nvSpPr>
        <p:spPr>
          <a:xfrm>
            <a:off x="4850606" y="3223517"/>
            <a:ext cx="1131798" cy="587811"/>
          </a:xfrm>
          <a:prstGeom prst="rect">
            <a:avLst/>
          </a:prstGeom>
          <a:solidFill>
            <a:srgbClr val="92D050"/>
          </a:solidFill>
          <a:ln w="9525" cap="flat" cmpd="sng" algn="ctr">
            <a:noFill/>
            <a:prstDash val="solid"/>
          </a:ln>
          <a:effectLst/>
        </p:spPr>
        <p:txBody>
          <a:bodyPr tIns="90000" bIns="90000"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Nokia Pure Headline" pitchFamily="34" charset="0"/>
                <a:ea typeface="+mn-ea"/>
                <a:cs typeface="+mn-cs"/>
              </a:rPr>
              <a:t>New Element Management Tool</a:t>
            </a:r>
          </a:p>
        </p:txBody>
      </p:sp>
      <p:sp>
        <p:nvSpPr>
          <p:cNvPr id="3" name="TextBox 2">
            <a:extLst>
              <a:ext uri="{FF2B5EF4-FFF2-40B4-BE49-F238E27FC236}">
                <a16:creationId xmlns:a16="http://schemas.microsoft.com/office/drawing/2014/main" id="{EBDED7E5-CF85-4EDE-9292-6E434B1B8696}"/>
              </a:ext>
            </a:extLst>
          </p:cNvPr>
          <p:cNvSpPr txBox="1"/>
          <p:nvPr/>
        </p:nvSpPr>
        <p:spPr>
          <a:xfrm>
            <a:off x="7194672" y="2222727"/>
            <a:ext cx="338554" cy="246221"/>
          </a:xfrm>
          <a:prstGeom prst="rect">
            <a:avLst/>
          </a:prstGeom>
          <a:noFill/>
        </p:spPr>
        <p:txBody>
          <a:bodyPr wrap="none" rtlCol="0">
            <a:spAutoFit/>
          </a:bodyPr>
          <a:lstStyle>
            <a:defPPr>
              <a:defRPr lang="en-US"/>
            </a:defPPr>
            <a:lvl1pPr>
              <a:defRPr sz="1333">
                <a:solidFill>
                  <a:srgbClr val="124191"/>
                </a:solidFill>
                <a:latin typeface="Nokia Pure Headline" pitchFamily="34" charset="0"/>
              </a:defRPr>
            </a:lvl1p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124191"/>
                </a:solidFill>
                <a:effectLst/>
                <a:uLnTx/>
                <a:uFillTx/>
                <a:latin typeface="Nokia Pure Headline" pitchFamily="34" charset="0"/>
              </a:rPr>
              <a:t>IMI</a:t>
            </a:r>
          </a:p>
        </p:txBody>
      </p:sp>
      <p:cxnSp>
        <p:nvCxnSpPr>
          <p:cNvPr id="4" name="Straight Arrow Connector 3">
            <a:extLst>
              <a:ext uri="{FF2B5EF4-FFF2-40B4-BE49-F238E27FC236}">
                <a16:creationId xmlns:a16="http://schemas.microsoft.com/office/drawing/2014/main" id="{2CD4A79E-DCED-481B-AD55-08258FFA74E2}"/>
              </a:ext>
            </a:extLst>
          </p:cNvPr>
          <p:cNvCxnSpPr/>
          <p:nvPr/>
        </p:nvCxnSpPr>
        <p:spPr>
          <a:xfrm flipH="1">
            <a:off x="5513298" y="2832635"/>
            <a:ext cx="576262" cy="398183"/>
          </a:xfrm>
          <a:prstGeom prst="straightConnector1">
            <a:avLst/>
          </a:prstGeom>
          <a:noFill/>
          <a:ln w="19050" cap="flat" cmpd="sng" algn="ctr">
            <a:solidFill>
              <a:srgbClr val="00C9FF"/>
            </a:solidFill>
            <a:prstDash val="solid"/>
            <a:headEnd type="arrow"/>
            <a:tailEnd type="arrow"/>
          </a:ln>
          <a:effectLst/>
        </p:spPr>
      </p:cxnSp>
      <p:sp>
        <p:nvSpPr>
          <p:cNvPr id="5" name="TextBox 4">
            <a:extLst>
              <a:ext uri="{FF2B5EF4-FFF2-40B4-BE49-F238E27FC236}">
                <a16:creationId xmlns:a16="http://schemas.microsoft.com/office/drawing/2014/main" id="{0A4E66DA-5A26-4C3A-A489-01709FC5AF3C}"/>
              </a:ext>
            </a:extLst>
          </p:cNvPr>
          <p:cNvSpPr txBox="1"/>
          <p:nvPr/>
        </p:nvSpPr>
        <p:spPr>
          <a:xfrm>
            <a:off x="5520736" y="2801451"/>
            <a:ext cx="338554" cy="246221"/>
          </a:xfrm>
          <a:prstGeom prst="rect">
            <a:avLst/>
          </a:prstGeom>
          <a:noFill/>
        </p:spPr>
        <p:txBody>
          <a:bodyPr wrap="none" rtlCol="0">
            <a:spAutoFit/>
          </a:bodyPr>
          <a:lstStyle/>
          <a:p>
            <a:pPr defTabSz="685800"/>
            <a:r>
              <a:rPr lang="en-US" sz="1000" dirty="0">
                <a:solidFill>
                  <a:srgbClr val="124191"/>
                </a:solidFill>
                <a:latin typeface="Nokia Pure Headline" pitchFamily="34" charset="0"/>
              </a:rPr>
              <a:t>IMI</a:t>
            </a:r>
          </a:p>
        </p:txBody>
      </p:sp>
      <p:sp>
        <p:nvSpPr>
          <p:cNvPr id="6" name="Rectangle 5">
            <a:extLst>
              <a:ext uri="{FF2B5EF4-FFF2-40B4-BE49-F238E27FC236}">
                <a16:creationId xmlns:a16="http://schemas.microsoft.com/office/drawing/2014/main" id="{1546ADA5-847A-47AD-9A9D-8A4FAB44E486}"/>
              </a:ext>
            </a:extLst>
          </p:cNvPr>
          <p:cNvSpPr/>
          <p:nvPr/>
        </p:nvSpPr>
        <p:spPr>
          <a:xfrm>
            <a:off x="704849" y="1258549"/>
            <a:ext cx="1832394" cy="787645"/>
          </a:xfrm>
          <a:prstGeom prst="rect">
            <a:avLst/>
          </a:prstGeom>
          <a:solidFill>
            <a:srgbClr val="A8BBC0">
              <a:lumMod val="20000"/>
              <a:lumOff val="80000"/>
            </a:srgbClr>
          </a:solidFill>
          <a:ln w="9525" cap="flat" cmpd="sng" algn="ctr">
            <a:solidFill>
              <a:srgbClr val="124191"/>
            </a:solidFill>
            <a:prstDash val="solid"/>
          </a:ln>
          <a:effectLst/>
        </p:spPr>
        <p:txBody>
          <a:bodyPr tIns="90000" bIns="90000" rtlCol="0" anchor="b" anchorCtr="0"/>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24191"/>
                </a:solidFill>
                <a:effectLst/>
                <a:uLnTx/>
                <a:uFillTx/>
                <a:latin typeface="Nokia Pure Headline" pitchFamily="34" charset="0"/>
                <a:ea typeface="+mn-ea"/>
                <a:cs typeface="+mn-cs"/>
              </a:rPr>
              <a:t>NetAct </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24191"/>
                </a:solidFill>
                <a:effectLst/>
                <a:uLnTx/>
                <a:uFillTx/>
                <a:latin typeface="Nokia Pure Headline" pitchFamily="34" charset="0"/>
                <a:ea typeface="+mn-ea"/>
                <a:cs typeface="+mn-cs"/>
              </a:rPr>
              <a:t>Data </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24191"/>
                </a:solidFill>
                <a:effectLst/>
                <a:uLnTx/>
                <a:uFillTx/>
                <a:latin typeface="Nokia Pure Headline" pitchFamily="34" charset="0"/>
                <a:ea typeface="+mn-ea"/>
                <a:cs typeface="+mn-cs"/>
              </a:rPr>
              <a:t>Center</a:t>
            </a:r>
            <a:endParaRPr kumimoji="0" lang="fi-FI" sz="1200" b="0" i="0" u="none" strike="noStrike" kern="0" cap="none" spc="0" normalizeH="0" baseline="0" noProof="0" dirty="0">
              <a:ln>
                <a:noFill/>
              </a:ln>
              <a:solidFill>
                <a:srgbClr val="FFFFFF"/>
              </a:solidFill>
              <a:effectLst/>
              <a:uLnTx/>
              <a:uFillTx/>
              <a:latin typeface="Nokia Pure Text Light"/>
              <a:ea typeface="+mn-ea"/>
              <a:cs typeface="+mn-cs"/>
            </a:endParaRPr>
          </a:p>
        </p:txBody>
      </p:sp>
      <p:sp>
        <p:nvSpPr>
          <p:cNvPr id="7" name="Rectangle 6">
            <a:extLst>
              <a:ext uri="{FF2B5EF4-FFF2-40B4-BE49-F238E27FC236}">
                <a16:creationId xmlns:a16="http://schemas.microsoft.com/office/drawing/2014/main" id="{52D91C22-3DFC-4090-BEFE-D4938E102738}"/>
              </a:ext>
            </a:extLst>
          </p:cNvPr>
          <p:cNvSpPr/>
          <p:nvPr/>
        </p:nvSpPr>
        <p:spPr>
          <a:xfrm>
            <a:off x="678656" y="3302793"/>
            <a:ext cx="992981" cy="548240"/>
          </a:xfrm>
          <a:prstGeom prst="rect">
            <a:avLst/>
          </a:prstGeom>
          <a:solidFill>
            <a:srgbClr val="FFC000"/>
          </a:solidFill>
          <a:ln w="19050" algn="ctr">
            <a:solidFill>
              <a:srgbClr val="FFC000"/>
            </a:solidFill>
            <a:round/>
            <a:headEnd/>
            <a:tailEnd/>
          </a:ln>
          <a:effectLst/>
        </p:spPr>
        <p:txBody>
          <a:bodyPr lIns="89994" tIns="46796" rIns="89994" bIns="46796" anchor="ctr">
            <a:noAutofit/>
          </a:bodyPr>
          <a:lstStyle/>
          <a:p>
            <a:pPr algn="ctr" defTabSz="604630" eaLnBrk="0" hangingPunct="0">
              <a:lnSpc>
                <a:spcPct val="90000"/>
              </a:lnSpc>
              <a:spcBef>
                <a:spcPts val="400"/>
              </a:spcBef>
              <a:buClr>
                <a:srgbClr val="FFCC00"/>
              </a:buClr>
            </a:pPr>
            <a:r>
              <a:rPr lang="en-US" sz="800" b="1" kern="0" dirty="0">
                <a:solidFill>
                  <a:srgbClr val="124191">
                    <a:lumMod val="50000"/>
                  </a:srgbClr>
                </a:solidFill>
                <a:latin typeface="Nokia Pure Headline" pitchFamily="34" charset="0"/>
                <a:ea typeface="Nokia Pure Text" pitchFamily="34" charset="0"/>
                <a:cs typeface="Nokia Pure Text" pitchFamily="34" charset="0"/>
              </a:rPr>
              <a:t>Web UI</a:t>
            </a:r>
          </a:p>
          <a:p>
            <a:pPr algn="ctr" defTabSz="604630" eaLnBrk="0" hangingPunct="0">
              <a:lnSpc>
                <a:spcPct val="90000"/>
              </a:lnSpc>
              <a:spcBef>
                <a:spcPts val="400"/>
              </a:spcBef>
              <a:buClr>
                <a:srgbClr val="FFCC00"/>
              </a:buClr>
            </a:pPr>
            <a:r>
              <a:rPr lang="en-US" sz="800" b="1" kern="0" dirty="0">
                <a:solidFill>
                  <a:srgbClr val="124191">
                    <a:lumMod val="50000"/>
                  </a:srgbClr>
                </a:solidFill>
                <a:latin typeface="Nokia Pure Headline" pitchFamily="34" charset="0"/>
                <a:ea typeface="Nokia Pure Text" pitchFamily="34" charset="0"/>
                <a:cs typeface="Nokia Pure Text" pitchFamily="34" charset="0"/>
              </a:rPr>
              <a:t>Element Management Tool</a:t>
            </a:r>
          </a:p>
        </p:txBody>
      </p:sp>
      <p:cxnSp>
        <p:nvCxnSpPr>
          <p:cNvPr id="8" name="Straight Arrow Connector 7">
            <a:extLst>
              <a:ext uri="{FF2B5EF4-FFF2-40B4-BE49-F238E27FC236}">
                <a16:creationId xmlns:a16="http://schemas.microsoft.com/office/drawing/2014/main" id="{E91F420D-9AF2-4614-BEE2-9BE3816130CF}"/>
              </a:ext>
            </a:extLst>
          </p:cNvPr>
          <p:cNvCxnSpPr/>
          <p:nvPr/>
        </p:nvCxnSpPr>
        <p:spPr>
          <a:xfrm>
            <a:off x="2308643" y="2032272"/>
            <a:ext cx="6136" cy="420952"/>
          </a:xfrm>
          <a:prstGeom prst="straightConnector1">
            <a:avLst/>
          </a:prstGeom>
          <a:noFill/>
          <a:ln w="19050" cap="flat" cmpd="sng" algn="ctr">
            <a:solidFill>
              <a:srgbClr val="00C9FF"/>
            </a:solidFill>
            <a:prstDash val="solid"/>
            <a:headEnd type="arrow"/>
            <a:tailEnd type="arrow"/>
          </a:ln>
          <a:effectLst/>
        </p:spPr>
      </p:cxnSp>
      <p:sp>
        <p:nvSpPr>
          <p:cNvPr id="9" name="TextBox 8">
            <a:extLst>
              <a:ext uri="{FF2B5EF4-FFF2-40B4-BE49-F238E27FC236}">
                <a16:creationId xmlns:a16="http://schemas.microsoft.com/office/drawing/2014/main" id="{06394566-4C16-4203-ACE5-A68A9F3761FB}"/>
              </a:ext>
            </a:extLst>
          </p:cNvPr>
          <p:cNvSpPr txBox="1"/>
          <p:nvPr/>
        </p:nvSpPr>
        <p:spPr>
          <a:xfrm>
            <a:off x="2264776" y="2121597"/>
            <a:ext cx="466794" cy="246221"/>
          </a:xfrm>
          <a:prstGeom prst="rect">
            <a:avLst/>
          </a:prstGeom>
          <a:noFill/>
        </p:spPr>
        <p:txBody>
          <a:bodyPr wrap="none" rtlCol="0">
            <a:spAutoFit/>
          </a:bodyPr>
          <a:lstStyle/>
          <a:p>
            <a:pPr defTabSz="685800"/>
            <a:r>
              <a:rPr lang="en-US" sz="1000" dirty="0">
                <a:solidFill>
                  <a:srgbClr val="124191"/>
                </a:solidFill>
                <a:latin typeface="Nokia Pure Headline" pitchFamily="34" charset="0"/>
              </a:rPr>
              <a:t>NE3S</a:t>
            </a:r>
          </a:p>
        </p:txBody>
      </p:sp>
      <p:cxnSp>
        <p:nvCxnSpPr>
          <p:cNvPr id="10" name="Straight Arrow Connector 9">
            <a:extLst>
              <a:ext uri="{FF2B5EF4-FFF2-40B4-BE49-F238E27FC236}">
                <a16:creationId xmlns:a16="http://schemas.microsoft.com/office/drawing/2014/main" id="{8DC1A7FF-DA99-4379-83F0-6A7FEBF9C976}"/>
              </a:ext>
            </a:extLst>
          </p:cNvPr>
          <p:cNvCxnSpPr/>
          <p:nvPr/>
        </p:nvCxnSpPr>
        <p:spPr>
          <a:xfrm flipH="1">
            <a:off x="1552576" y="2886627"/>
            <a:ext cx="315515" cy="398183"/>
          </a:xfrm>
          <a:prstGeom prst="straightConnector1">
            <a:avLst/>
          </a:prstGeom>
          <a:noFill/>
          <a:ln w="19050" cap="flat" cmpd="sng" algn="ctr">
            <a:solidFill>
              <a:srgbClr val="00C9FF"/>
            </a:solidFill>
            <a:prstDash val="solid"/>
            <a:headEnd type="arrow"/>
            <a:tailEnd type="arrow"/>
          </a:ln>
          <a:effectLst/>
        </p:spPr>
      </p:cxnSp>
      <p:sp>
        <p:nvSpPr>
          <p:cNvPr id="11" name="Rectangle 10">
            <a:extLst>
              <a:ext uri="{FF2B5EF4-FFF2-40B4-BE49-F238E27FC236}">
                <a16:creationId xmlns:a16="http://schemas.microsoft.com/office/drawing/2014/main" id="{867C7E30-3B0B-4A6E-ACEC-D9989E9BE8DB}"/>
              </a:ext>
            </a:extLst>
          </p:cNvPr>
          <p:cNvSpPr/>
          <p:nvPr/>
        </p:nvSpPr>
        <p:spPr>
          <a:xfrm>
            <a:off x="1632368" y="1708421"/>
            <a:ext cx="800100" cy="205740"/>
          </a:xfrm>
          <a:prstGeom prst="rect">
            <a:avLst/>
          </a:prstGeom>
          <a:solidFill>
            <a:srgbClr val="FFC000"/>
          </a:solidFill>
          <a:ln w="19050" algn="ctr">
            <a:solidFill>
              <a:srgbClr val="FFC000"/>
            </a:solidFill>
            <a:round/>
            <a:headEnd/>
            <a:tailEnd/>
          </a:ln>
          <a:effectLst/>
        </p:spPr>
        <p:txBody>
          <a:bodyPr lIns="89994" tIns="46796" rIns="89994" bIns="46796" anchor="ctr">
            <a:noAutofit/>
          </a:bodyPr>
          <a:lstStyle/>
          <a:p>
            <a:pPr algn="ctr" defTabSz="604630" eaLnBrk="0" hangingPunct="0">
              <a:lnSpc>
                <a:spcPct val="90000"/>
              </a:lnSpc>
              <a:spcBef>
                <a:spcPts val="400"/>
              </a:spcBef>
              <a:buClr>
                <a:srgbClr val="FFCC00"/>
              </a:buClr>
            </a:pPr>
            <a:r>
              <a:rPr lang="en-US" sz="800" b="1" kern="0" dirty="0">
                <a:solidFill>
                  <a:srgbClr val="124191">
                    <a:lumMod val="50000"/>
                  </a:srgbClr>
                </a:solidFill>
                <a:latin typeface="Nokia Pure Headline" pitchFamily="34" charset="0"/>
                <a:ea typeface="Nokia Pure Text" pitchFamily="34" charset="0"/>
                <a:cs typeface="Nokia Pure Text" pitchFamily="34" charset="0"/>
              </a:rPr>
              <a:t>SBTS OAM</a:t>
            </a:r>
          </a:p>
        </p:txBody>
      </p:sp>
      <p:cxnSp>
        <p:nvCxnSpPr>
          <p:cNvPr id="12" name="Straight Connector 11">
            <a:extLst>
              <a:ext uri="{FF2B5EF4-FFF2-40B4-BE49-F238E27FC236}">
                <a16:creationId xmlns:a16="http://schemas.microsoft.com/office/drawing/2014/main" id="{0A39B0D1-28B9-4193-87CF-72AB245CBB4B}"/>
              </a:ext>
            </a:extLst>
          </p:cNvPr>
          <p:cNvCxnSpPr/>
          <p:nvPr/>
        </p:nvCxnSpPr>
        <p:spPr>
          <a:xfrm>
            <a:off x="1553391" y="1600369"/>
            <a:ext cx="0" cy="348916"/>
          </a:xfrm>
          <a:prstGeom prst="line">
            <a:avLst/>
          </a:prstGeom>
          <a:noFill/>
          <a:ln w="19050" cap="flat" cmpd="sng" algn="ctr">
            <a:solidFill>
              <a:srgbClr val="00C9FF"/>
            </a:solidFill>
            <a:prstDash val="dash"/>
          </a:ln>
          <a:effectLst/>
        </p:spPr>
      </p:cxnSp>
      <p:sp>
        <p:nvSpPr>
          <p:cNvPr id="13" name="TextBox 12">
            <a:extLst>
              <a:ext uri="{FF2B5EF4-FFF2-40B4-BE49-F238E27FC236}">
                <a16:creationId xmlns:a16="http://schemas.microsoft.com/office/drawing/2014/main" id="{FDB3C096-2A5A-4295-B330-CFE7603F81B4}"/>
              </a:ext>
            </a:extLst>
          </p:cNvPr>
          <p:cNvSpPr txBox="1"/>
          <p:nvPr/>
        </p:nvSpPr>
        <p:spPr>
          <a:xfrm>
            <a:off x="1745882" y="1495097"/>
            <a:ext cx="466794" cy="246221"/>
          </a:xfrm>
          <a:prstGeom prst="rect">
            <a:avLst/>
          </a:prstGeom>
          <a:noFill/>
        </p:spPr>
        <p:txBody>
          <a:bodyPr wrap="none" rtlCol="0">
            <a:spAutoFit/>
          </a:bodyPr>
          <a:lstStyle/>
          <a:p>
            <a:pPr defTabSz="685800"/>
            <a:r>
              <a:rPr lang="en-US" sz="1000" dirty="0">
                <a:solidFill>
                  <a:srgbClr val="124191"/>
                </a:solidFill>
                <a:latin typeface="Nokia Pure Headline" pitchFamily="34" charset="0"/>
              </a:rPr>
              <a:t>NE3S</a:t>
            </a:r>
          </a:p>
        </p:txBody>
      </p:sp>
      <p:sp>
        <p:nvSpPr>
          <p:cNvPr id="14" name="TextBox 13">
            <a:extLst>
              <a:ext uri="{FF2B5EF4-FFF2-40B4-BE49-F238E27FC236}">
                <a16:creationId xmlns:a16="http://schemas.microsoft.com/office/drawing/2014/main" id="{E2507866-1AAE-4158-99DB-73FC5F08FAF9}"/>
              </a:ext>
            </a:extLst>
          </p:cNvPr>
          <p:cNvSpPr txBox="1"/>
          <p:nvPr/>
        </p:nvSpPr>
        <p:spPr>
          <a:xfrm>
            <a:off x="387351" y="800099"/>
            <a:ext cx="3130549" cy="300082"/>
          </a:xfrm>
          <a:prstGeom prst="rect">
            <a:avLst/>
          </a:prstGeom>
          <a:solidFill>
            <a:srgbClr val="00C9FF"/>
          </a:solidFill>
          <a:ln w="38100" cap="flat" cmpd="sng" algn="ctr">
            <a:solidFill>
              <a:srgbClr val="FFFFFF"/>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de-DE" sz="1350" b="0" i="0" u="none" strike="noStrike" kern="0" cap="none" spc="0" normalizeH="0" baseline="0" noProof="0" dirty="0">
                <a:ln>
                  <a:noFill/>
                </a:ln>
                <a:solidFill>
                  <a:srgbClr val="FFFFFF"/>
                </a:solidFill>
                <a:effectLst/>
                <a:uLnTx/>
                <a:uFillTx/>
                <a:latin typeface="Nokia Pure Text Light"/>
                <a:ea typeface="+mn-ea"/>
                <a:cs typeface="+mn-cs"/>
              </a:rPr>
              <a:t>SRAN 16.x</a:t>
            </a:r>
            <a:endParaRPr kumimoji="0" lang="en-US" sz="1350" b="0" i="0" u="none" strike="noStrike" kern="0" cap="none" spc="0" normalizeH="0" baseline="0" noProof="0" dirty="0">
              <a:ln>
                <a:noFill/>
              </a:ln>
              <a:solidFill>
                <a:srgbClr val="FFFFFF"/>
              </a:solidFill>
              <a:effectLst/>
              <a:uLnTx/>
              <a:uFillTx/>
              <a:latin typeface="Nokia Pure Text Light"/>
              <a:ea typeface="+mn-ea"/>
              <a:cs typeface="+mn-cs"/>
            </a:endParaRPr>
          </a:p>
        </p:txBody>
      </p:sp>
      <p:sp>
        <p:nvSpPr>
          <p:cNvPr id="15" name="TextBox 14">
            <a:extLst>
              <a:ext uri="{FF2B5EF4-FFF2-40B4-BE49-F238E27FC236}">
                <a16:creationId xmlns:a16="http://schemas.microsoft.com/office/drawing/2014/main" id="{239DCB56-091D-44D9-A822-56085B4AD48C}"/>
              </a:ext>
            </a:extLst>
          </p:cNvPr>
          <p:cNvSpPr txBox="1"/>
          <p:nvPr/>
        </p:nvSpPr>
        <p:spPr>
          <a:xfrm>
            <a:off x="4876801" y="806446"/>
            <a:ext cx="3575049" cy="300082"/>
          </a:xfrm>
          <a:prstGeom prst="rect">
            <a:avLst/>
          </a:prstGeom>
          <a:solidFill>
            <a:srgbClr val="00C9FF"/>
          </a:solidFill>
          <a:ln w="38100" cap="flat" cmpd="sng" algn="ctr">
            <a:solidFill>
              <a:srgbClr val="FFFFFF"/>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de-DE" sz="1350" b="0" i="0" u="none" strike="noStrike" kern="0" cap="none" spc="0" normalizeH="0" baseline="0" noProof="0" dirty="0">
                <a:ln>
                  <a:noFill/>
                </a:ln>
                <a:solidFill>
                  <a:srgbClr val="FFFFFF"/>
                </a:solidFill>
                <a:effectLst/>
                <a:uLnTx/>
                <a:uFillTx/>
                <a:latin typeface="Nokia Pure Text Light"/>
                <a:ea typeface="+mn-ea"/>
                <a:cs typeface="+mn-cs"/>
              </a:rPr>
              <a:t>SRAN 17A</a:t>
            </a:r>
            <a:endParaRPr kumimoji="0" lang="en-US" sz="1350" b="0" i="0" u="none" strike="noStrike" kern="0" cap="none" spc="0" normalizeH="0" baseline="0" noProof="0" dirty="0">
              <a:ln>
                <a:noFill/>
              </a:ln>
              <a:solidFill>
                <a:srgbClr val="FFFFFF"/>
              </a:solidFill>
              <a:effectLst/>
              <a:uLnTx/>
              <a:uFillTx/>
              <a:latin typeface="Nokia Pure Text Light"/>
              <a:ea typeface="+mn-ea"/>
              <a:cs typeface="+mn-cs"/>
            </a:endParaRPr>
          </a:p>
        </p:txBody>
      </p:sp>
      <p:sp>
        <p:nvSpPr>
          <p:cNvPr id="16" name="Rounded Rectangle 78">
            <a:extLst>
              <a:ext uri="{FF2B5EF4-FFF2-40B4-BE49-F238E27FC236}">
                <a16:creationId xmlns:a16="http://schemas.microsoft.com/office/drawing/2014/main" id="{0A2DB9D4-17A7-412E-AAC4-5838C1EF86B4}"/>
              </a:ext>
            </a:extLst>
          </p:cNvPr>
          <p:cNvSpPr/>
          <p:nvPr/>
        </p:nvSpPr>
        <p:spPr>
          <a:xfrm>
            <a:off x="1875137" y="2570237"/>
            <a:ext cx="1562100" cy="1583182"/>
          </a:xfrm>
          <a:prstGeom prst="roundRect">
            <a:avLst>
              <a:gd name="adj" fmla="val 4412"/>
            </a:avLst>
          </a:prstGeom>
          <a:noFill/>
          <a:ln w="38100" cap="flat" cmpd="sng" algn="ctr">
            <a:solidFill>
              <a:srgbClr val="FFC000"/>
            </a:solidFill>
            <a:prstDash val="solid"/>
          </a:ln>
          <a:effectLst>
            <a:outerShdw blurRad="40000" dist="20000" dir="5400000" rotWithShape="0">
              <a:srgbClr val="000000">
                <a:alpha val="38000"/>
              </a:srgbClr>
            </a:outerShdw>
          </a:effectLst>
        </p:spPr>
        <p:txBody>
          <a:bodyPr rtlCol="0" anchor="t"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Nokia Pure Headline" pitchFamily="34" charset="0"/>
              <a:ea typeface="+mn-ea"/>
              <a:cs typeface="+mn-cs"/>
            </a:endParaRPr>
          </a:p>
        </p:txBody>
      </p:sp>
      <p:sp>
        <p:nvSpPr>
          <p:cNvPr id="17" name="Rounded Rectangle 79">
            <a:extLst>
              <a:ext uri="{FF2B5EF4-FFF2-40B4-BE49-F238E27FC236}">
                <a16:creationId xmlns:a16="http://schemas.microsoft.com/office/drawing/2014/main" id="{7D30699A-9512-471C-9346-C506946913F6}"/>
              </a:ext>
            </a:extLst>
          </p:cNvPr>
          <p:cNvSpPr/>
          <p:nvPr/>
        </p:nvSpPr>
        <p:spPr>
          <a:xfrm>
            <a:off x="2032794" y="3555674"/>
            <a:ext cx="1265273" cy="277600"/>
          </a:xfrm>
          <a:prstGeom prst="roundRect">
            <a:avLst>
              <a:gd name="adj" fmla="val 0"/>
            </a:avLst>
          </a:prstGeom>
          <a:solidFill>
            <a:srgbClr val="FFC000"/>
          </a:solidFill>
          <a:ln w="19050" algn="ctr">
            <a:solidFill>
              <a:srgbClr val="FFC000"/>
            </a:solidFill>
            <a:round/>
            <a:headEnd/>
            <a:tailEnd/>
          </a:ln>
          <a:effectLst/>
        </p:spPr>
        <p:txBody>
          <a:bodyPr lIns="89994" tIns="46796" rIns="89994" bIns="46796" anchor="ctr">
            <a:noAutofit/>
          </a:bodyPr>
          <a:lstStyle/>
          <a:p>
            <a:pPr algn="ctr" defTabSz="604630" eaLnBrk="0" hangingPunct="0">
              <a:lnSpc>
                <a:spcPct val="90000"/>
              </a:lnSpc>
              <a:spcBef>
                <a:spcPts val="400"/>
              </a:spcBef>
              <a:buClr>
                <a:srgbClr val="FFCC00"/>
              </a:buClr>
              <a:defRPr/>
            </a:pPr>
            <a:r>
              <a:rPr lang="en-US" sz="800" b="1" kern="0" dirty="0">
                <a:solidFill>
                  <a:srgbClr val="124191">
                    <a:lumMod val="50000"/>
                  </a:srgbClr>
                </a:solidFill>
                <a:latin typeface="Nokia Pure Headline" pitchFamily="34" charset="0"/>
                <a:ea typeface="Nokia Pure Text" pitchFamily="34" charset="0"/>
                <a:cs typeface="Nokia Pure Text" pitchFamily="34" charset="0"/>
              </a:rPr>
              <a:t>Common O&amp;M</a:t>
            </a:r>
          </a:p>
        </p:txBody>
      </p:sp>
      <p:sp>
        <p:nvSpPr>
          <p:cNvPr id="18" name="Rounded Rectangle 80">
            <a:extLst>
              <a:ext uri="{FF2B5EF4-FFF2-40B4-BE49-F238E27FC236}">
                <a16:creationId xmlns:a16="http://schemas.microsoft.com/office/drawing/2014/main" id="{70F5672E-653A-4BE0-AF13-17A522DA5DE5}"/>
              </a:ext>
            </a:extLst>
          </p:cNvPr>
          <p:cNvSpPr/>
          <p:nvPr/>
        </p:nvSpPr>
        <p:spPr>
          <a:xfrm>
            <a:off x="2034362" y="3884553"/>
            <a:ext cx="1265273" cy="193370"/>
          </a:xfrm>
          <a:prstGeom prst="roundRect">
            <a:avLst>
              <a:gd name="adj" fmla="val 0"/>
            </a:avLst>
          </a:prstGeom>
          <a:solidFill>
            <a:srgbClr val="FFC000"/>
          </a:solidFill>
          <a:ln w="19050" algn="ctr">
            <a:solidFill>
              <a:srgbClr val="FFC000"/>
            </a:solidFill>
            <a:round/>
            <a:headEnd/>
            <a:tailEnd/>
          </a:ln>
          <a:effectLst/>
        </p:spPr>
        <p:txBody>
          <a:bodyPr lIns="89994" tIns="46796" rIns="89994" bIns="46796" anchor="ctr">
            <a:noAutofit/>
          </a:bodyPr>
          <a:lstStyle/>
          <a:p>
            <a:pPr algn="ctr" defTabSz="604630" eaLnBrk="0" hangingPunct="0">
              <a:lnSpc>
                <a:spcPct val="90000"/>
              </a:lnSpc>
              <a:spcBef>
                <a:spcPts val="400"/>
              </a:spcBef>
              <a:buClr>
                <a:srgbClr val="FFCC00"/>
              </a:buClr>
              <a:defRPr/>
            </a:pPr>
            <a:r>
              <a:rPr lang="en-US" sz="800" b="1" kern="0" dirty="0">
                <a:solidFill>
                  <a:srgbClr val="124191">
                    <a:lumMod val="50000"/>
                  </a:srgbClr>
                </a:solidFill>
                <a:latin typeface="Nokia Pure Headline" pitchFamily="34" charset="0"/>
                <a:ea typeface="Nokia Pure Text" pitchFamily="34" charset="0"/>
                <a:cs typeface="Nokia Pure Text" pitchFamily="34" charset="0"/>
              </a:rPr>
              <a:t>Common Transport</a:t>
            </a:r>
          </a:p>
        </p:txBody>
      </p:sp>
      <p:sp>
        <p:nvSpPr>
          <p:cNvPr id="19" name="Rounded Rectangle 81">
            <a:extLst>
              <a:ext uri="{FF2B5EF4-FFF2-40B4-BE49-F238E27FC236}">
                <a16:creationId xmlns:a16="http://schemas.microsoft.com/office/drawing/2014/main" id="{E706A0AD-A623-4C26-B07D-231E7C818C7C}"/>
              </a:ext>
            </a:extLst>
          </p:cNvPr>
          <p:cNvSpPr/>
          <p:nvPr/>
        </p:nvSpPr>
        <p:spPr>
          <a:xfrm>
            <a:off x="2031809" y="2767073"/>
            <a:ext cx="1265273" cy="193370"/>
          </a:xfrm>
          <a:prstGeom prst="roundRect">
            <a:avLst>
              <a:gd name="adj" fmla="val 0"/>
            </a:avLst>
          </a:prstGeom>
          <a:solidFill>
            <a:srgbClr val="A8BBC0"/>
          </a:solidFill>
          <a:ln w="19050" algn="ctr">
            <a:solidFill>
              <a:srgbClr val="FFC000"/>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ea typeface="Nokia Pure Text" pitchFamily="34" charset="0"/>
                <a:cs typeface="Nokia Pure Text" pitchFamily="34" charset="0"/>
              </a:rPr>
              <a:t>GSM application</a:t>
            </a:r>
          </a:p>
        </p:txBody>
      </p:sp>
      <p:sp>
        <p:nvSpPr>
          <p:cNvPr id="20" name="Rounded Rectangle 84">
            <a:extLst>
              <a:ext uri="{FF2B5EF4-FFF2-40B4-BE49-F238E27FC236}">
                <a16:creationId xmlns:a16="http://schemas.microsoft.com/office/drawing/2014/main" id="{D3C3AC94-40FA-4E8A-850E-654638B89C9F}"/>
              </a:ext>
            </a:extLst>
          </p:cNvPr>
          <p:cNvSpPr/>
          <p:nvPr/>
        </p:nvSpPr>
        <p:spPr>
          <a:xfrm>
            <a:off x="2031809" y="3262215"/>
            <a:ext cx="1265273" cy="249857"/>
          </a:xfrm>
          <a:prstGeom prst="roundRect">
            <a:avLst>
              <a:gd name="adj" fmla="val 0"/>
            </a:avLst>
          </a:prstGeom>
          <a:solidFill>
            <a:srgbClr val="124191"/>
          </a:solidFill>
          <a:ln w="19050" algn="ctr">
            <a:solidFill>
              <a:srgbClr val="FFC000"/>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err="1">
                <a:ln>
                  <a:noFill/>
                </a:ln>
                <a:solidFill>
                  <a:srgbClr val="FFFFFF"/>
                </a:solidFill>
                <a:effectLst/>
                <a:uLnTx/>
                <a:uFillTx/>
                <a:latin typeface="Nokia Pure Headline" pitchFamily="34" charset="0"/>
                <a:ea typeface="Nokia Pure Text" pitchFamily="34" charset="0"/>
                <a:cs typeface="Nokia Pure Text" pitchFamily="34" charset="0"/>
              </a:rPr>
              <a:t>FDD</a:t>
            </a:r>
            <a: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t> LTE application</a:t>
            </a:r>
          </a:p>
        </p:txBody>
      </p:sp>
      <p:sp>
        <p:nvSpPr>
          <p:cNvPr id="21" name="Rounded Rectangle 85">
            <a:extLst>
              <a:ext uri="{FF2B5EF4-FFF2-40B4-BE49-F238E27FC236}">
                <a16:creationId xmlns:a16="http://schemas.microsoft.com/office/drawing/2014/main" id="{96940C40-0247-4C22-BC75-EDD86075A2BA}"/>
              </a:ext>
            </a:extLst>
          </p:cNvPr>
          <p:cNvSpPr/>
          <p:nvPr/>
        </p:nvSpPr>
        <p:spPr>
          <a:xfrm>
            <a:off x="2031809" y="3020868"/>
            <a:ext cx="1265273" cy="193370"/>
          </a:xfrm>
          <a:prstGeom prst="roundRect">
            <a:avLst>
              <a:gd name="adj" fmla="val 0"/>
            </a:avLst>
          </a:prstGeom>
          <a:solidFill>
            <a:srgbClr val="00C9FF"/>
          </a:solidFill>
          <a:ln w="19050" algn="ctr">
            <a:solidFill>
              <a:srgbClr val="FFC000"/>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ea typeface="Nokia Pure Text" pitchFamily="34" charset="0"/>
                <a:cs typeface="Nokia Pure Text" pitchFamily="34" charset="0"/>
              </a:rPr>
              <a:t>WCDMA application</a:t>
            </a:r>
          </a:p>
        </p:txBody>
      </p:sp>
      <p:sp>
        <p:nvSpPr>
          <p:cNvPr id="22" name="Oval 21">
            <a:extLst>
              <a:ext uri="{FF2B5EF4-FFF2-40B4-BE49-F238E27FC236}">
                <a16:creationId xmlns:a16="http://schemas.microsoft.com/office/drawing/2014/main" id="{AA3C4D23-192F-4FBF-91D8-BBBBD8FD7D91}"/>
              </a:ext>
            </a:extLst>
          </p:cNvPr>
          <p:cNvSpPr/>
          <p:nvPr/>
        </p:nvSpPr>
        <p:spPr>
          <a:xfrm>
            <a:off x="2107153" y="2446496"/>
            <a:ext cx="1121281" cy="244732"/>
          </a:xfrm>
          <a:prstGeom prst="ellipse">
            <a:avLst/>
          </a:prstGeom>
          <a:solidFill>
            <a:srgbClr val="FFC000"/>
          </a:solidFill>
          <a:ln w="19050" algn="ctr">
            <a:solidFill>
              <a:srgbClr val="FFC000"/>
            </a:solidFill>
            <a:round/>
            <a:headEnd/>
            <a:tailEnd/>
          </a:ln>
          <a:effectLst/>
        </p:spPr>
        <p:txBody>
          <a:bodyPr lIns="89994" tIns="46796" rIns="89994" bIns="46796" anchor="ctr">
            <a:noAutofit/>
          </a:bodyPr>
          <a:lstStyle/>
          <a:p>
            <a:pPr algn="ctr" defTabSz="604630" eaLnBrk="0" hangingPunct="0">
              <a:lnSpc>
                <a:spcPct val="90000"/>
              </a:lnSpc>
              <a:spcBef>
                <a:spcPts val="400"/>
              </a:spcBef>
              <a:buClr>
                <a:srgbClr val="FFCC00"/>
              </a:buClr>
              <a:defRPr/>
            </a:pPr>
            <a:r>
              <a:rPr lang="de-DE" sz="800" b="1" kern="0" dirty="0">
                <a:solidFill>
                  <a:srgbClr val="124191">
                    <a:lumMod val="50000"/>
                  </a:srgbClr>
                </a:solidFill>
                <a:latin typeface="Nokia Pure Headline" pitchFamily="34" charset="0"/>
                <a:ea typeface="Nokia Pure Text" pitchFamily="34" charset="0"/>
                <a:cs typeface="Nokia Pure Text" pitchFamily="34" charset="0"/>
              </a:rPr>
              <a:t>SBTS</a:t>
            </a:r>
            <a:endParaRPr lang="en-US" sz="800" b="1" kern="0" dirty="0">
              <a:solidFill>
                <a:srgbClr val="124191">
                  <a:lumMod val="50000"/>
                </a:srgbClr>
              </a:solidFill>
              <a:latin typeface="Nokia Pure Headline" pitchFamily="34" charset="0"/>
              <a:ea typeface="Nokia Pure Text" pitchFamily="34" charset="0"/>
              <a:cs typeface="Nokia Pure Text" pitchFamily="34" charset="0"/>
            </a:endParaRPr>
          </a:p>
        </p:txBody>
      </p:sp>
      <p:sp>
        <p:nvSpPr>
          <p:cNvPr id="23" name="Right Arrow 87">
            <a:extLst>
              <a:ext uri="{FF2B5EF4-FFF2-40B4-BE49-F238E27FC236}">
                <a16:creationId xmlns:a16="http://schemas.microsoft.com/office/drawing/2014/main" id="{C0A1EC62-947C-4494-92AF-AA1CFEB9CDA8}"/>
              </a:ext>
            </a:extLst>
          </p:cNvPr>
          <p:cNvSpPr/>
          <p:nvPr/>
        </p:nvSpPr>
        <p:spPr>
          <a:xfrm>
            <a:off x="4000622" y="2493006"/>
            <a:ext cx="485531" cy="362909"/>
          </a:xfrm>
          <a:prstGeom prst="rightArrow">
            <a:avLst/>
          </a:prstGeom>
          <a:solidFill>
            <a:srgbClr val="00C9FF"/>
          </a:solidFill>
          <a:ln w="95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76209" marR="0" lvl="0" indent="-176209"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Nokia Pure Text Light"/>
              <a:ea typeface="+mn-ea"/>
              <a:cs typeface="+mn-cs"/>
            </a:endParaRPr>
          </a:p>
        </p:txBody>
      </p:sp>
      <p:sp>
        <p:nvSpPr>
          <p:cNvPr id="24" name="Rounded Rectangle 88">
            <a:extLst>
              <a:ext uri="{FF2B5EF4-FFF2-40B4-BE49-F238E27FC236}">
                <a16:creationId xmlns:a16="http://schemas.microsoft.com/office/drawing/2014/main" id="{985A6CB1-A692-45C0-B15E-2FD7ECBEC93C}"/>
              </a:ext>
            </a:extLst>
          </p:cNvPr>
          <p:cNvSpPr/>
          <p:nvPr/>
        </p:nvSpPr>
        <p:spPr>
          <a:xfrm>
            <a:off x="6105837" y="2625641"/>
            <a:ext cx="1562100" cy="1565360"/>
          </a:xfrm>
          <a:prstGeom prst="roundRect">
            <a:avLst>
              <a:gd name="adj" fmla="val 4412"/>
            </a:avLst>
          </a:prstGeom>
          <a:noFill/>
          <a:ln w="38100" cap="flat" cmpd="sng" algn="ctr">
            <a:solidFill>
              <a:srgbClr val="FFC000"/>
            </a:solidFill>
            <a:prstDash val="solid"/>
          </a:ln>
          <a:effectLst>
            <a:outerShdw blurRad="40000" dist="20000" dir="5400000" rotWithShape="0">
              <a:srgbClr val="000000">
                <a:alpha val="38000"/>
              </a:srgbClr>
            </a:outerShdw>
          </a:effectLst>
        </p:spPr>
        <p:txBody>
          <a:bodyPr rtlCol="0" anchor="t"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Nokia Pure Headline" pitchFamily="34" charset="0"/>
              <a:ea typeface="+mn-ea"/>
              <a:cs typeface="+mn-cs"/>
            </a:endParaRPr>
          </a:p>
        </p:txBody>
      </p:sp>
      <p:sp>
        <p:nvSpPr>
          <p:cNvPr id="25" name="Rounded Rectangle 89">
            <a:extLst>
              <a:ext uri="{FF2B5EF4-FFF2-40B4-BE49-F238E27FC236}">
                <a16:creationId xmlns:a16="http://schemas.microsoft.com/office/drawing/2014/main" id="{7FF7B774-ED33-4CAE-8AE1-288EC40D7C09}"/>
              </a:ext>
            </a:extLst>
          </p:cNvPr>
          <p:cNvSpPr/>
          <p:nvPr/>
        </p:nvSpPr>
        <p:spPr>
          <a:xfrm>
            <a:off x="6234112" y="2806867"/>
            <a:ext cx="1309688" cy="193370"/>
          </a:xfrm>
          <a:prstGeom prst="roundRect">
            <a:avLst>
              <a:gd name="adj" fmla="val 0"/>
            </a:avLst>
          </a:prstGeom>
          <a:solidFill>
            <a:srgbClr val="A8BBC0"/>
          </a:solidFill>
          <a:ln w="19050" algn="ctr">
            <a:solidFill>
              <a:srgbClr val="FFC000"/>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ea typeface="Nokia Pure Text" pitchFamily="34" charset="0"/>
                <a:cs typeface="Nokia Pure Text" pitchFamily="34" charset="0"/>
              </a:rPr>
              <a:t>GSM application</a:t>
            </a:r>
          </a:p>
        </p:txBody>
      </p:sp>
      <p:sp>
        <p:nvSpPr>
          <p:cNvPr id="26" name="Rounded Rectangle 90">
            <a:extLst>
              <a:ext uri="{FF2B5EF4-FFF2-40B4-BE49-F238E27FC236}">
                <a16:creationId xmlns:a16="http://schemas.microsoft.com/office/drawing/2014/main" id="{634A0BE9-7E41-4F66-A33B-7E632E1E31C7}"/>
              </a:ext>
            </a:extLst>
          </p:cNvPr>
          <p:cNvSpPr/>
          <p:nvPr/>
        </p:nvSpPr>
        <p:spPr>
          <a:xfrm>
            <a:off x="6234112" y="3298834"/>
            <a:ext cx="1309688" cy="249857"/>
          </a:xfrm>
          <a:prstGeom prst="roundRect">
            <a:avLst>
              <a:gd name="adj" fmla="val 0"/>
            </a:avLst>
          </a:prstGeom>
          <a:solidFill>
            <a:srgbClr val="124191"/>
          </a:solidFill>
          <a:ln w="19050" algn="ctr">
            <a:solidFill>
              <a:srgbClr val="FFC000"/>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err="1">
                <a:ln>
                  <a:noFill/>
                </a:ln>
                <a:solidFill>
                  <a:srgbClr val="FFFFFF"/>
                </a:solidFill>
                <a:effectLst/>
                <a:uLnTx/>
                <a:uFillTx/>
                <a:latin typeface="Nokia Pure Headline" pitchFamily="34" charset="0"/>
                <a:ea typeface="Nokia Pure Text" pitchFamily="34" charset="0"/>
                <a:cs typeface="Nokia Pure Text" pitchFamily="34" charset="0"/>
              </a:rPr>
              <a:t>FDD</a:t>
            </a:r>
            <a: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t> LTE application</a:t>
            </a:r>
          </a:p>
        </p:txBody>
      </p:sp>
      <p:sp>
        <p:nvSpPr>
          <p:cNvPr id="27" name="Rounded Rectangle 91">
            <a:extLst>
              <a:ext uri="{FF2B5EF4-FFF2-40B4-BE49-F238E27FC236}">
                <a16:creationId xmlns:a16="http://schemas.microsoft.com/office/drawing/2014/main" id="{C7473912-B79C-48BD-85E3-60E8AA540ACB}"/>
              </a:ext>
            </a:extLst>
          </p:cNvPr>
          <p:cNvSpPr/>
          <p:nvPr/>
        </p:nvSpPr>
        <p:spPr>
          <a:xfrm>
            <a:off x="6234112" y="3060662"/>
            <a:ext cx="1309688" cy="193370"/>
          </a:xfrm>
          <a:prstGeom prst="roundRect">
            <a:avLst>
              <a:gd name="adj" fmla="val 0"/>
            </a:avLst>
          </a:prstGeom>
          <a:solidFill>
            <a:srgbClr val="00C9FF"/>
          </a:solidFill>
          <a:ln w="19050" algn="ctr">
            <a:solidFill>
              <a:srgbClr val="FFC000"/>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ea typeface="Nokia Pure Text" pitchFamily="34" charset="0"/>
                <a:cs typeface="Nokia Pure Text" pitchFamily="34" charset="0"/>
              </a:rPr>
              <a:t>WCDMA application</a:t>
            </a:r>
          </a:p>
        </p:txBody>
      </p:sp>
      <p:sp>
        <p:nvSpPr>
          <p:cNvPr id="28" name="Oval 27">
            <a:extLst>
              <a:ext uri="{FF2B5EF4-FFF2-40B4-BE49-F238E27FC236}">
                <a16:creationId xmlns:a16="http://schemas.microsoft.com/office/drawing/2014/main" id="{E3ED600C-733B-488B-B55E-AD94D1AA977B}"/>
              </a:ext>
            </a:extLst>
          </p:cNvPr>
          <p:cNvSpPr/>
          <p:nvPr/>
        </p:nvSpPr>
        <p:spPr>
          <a:xfrm>
            <a:off x="6337854" y="2510274"/>
            <a:ext cx="1121281" cy="244732"/>
          </a:xfrm>
          <a:prstGeom prst="ellipse">
            <a:avLst/>
          </a:prstGeom>
          <a:solidFill>
            <a:srgbClr val="FFC000"/>
          </a:solidFill>
          <a:ln w="19050" algn="ctr">
            <a:solidFill>
              <a:srgbClr val="FFC000"/>
            </a:solidFill>
            <a:round/>
            <a:headEnd/>
            <a:tailEnd/>
          </a:ln>
          <a:effectLst/>
        </p:spPr>
        <p:txBody>
          <a:bodyPr lIns="89994" tIns="46796" rIns="89994" bIns="46796" anchor="ctr">
            <a:noAutofit/>
          </a:bodyPr>
          <a:lstStyle/>
          <a:p>
            <a:pPr algn="ctr" defTabSz="604630" eaLnBrk="0" hangingPunct="0">
              <a:lnSpc>
                <a:spcPct val="90000"/>
              </a:lnSpc>
              <a:spcBef>
                <a:spcPts val="400"/>
              </a:spcBef>
              <a:buClr>
                <a:srgbClr val="FFCC00"/>
              </a:buClr>
              <a:defRPr/>
            </a:pPr>
            <a:r>
              <a:rPr lang="de-DE" sz="800" b="1" kern="0" dirty="0">
                <a:solidFill>
                  <a:srgbClr val="124191">
                    <a:lumMod val="50000"/>
                  </a:srgbClr>
                </a:solidFill>
                <a:latin typeface="Nokia Pure Headline" pitchFamily="34" charset="0"/>
                <a:ea typeface="Nokia Pure Text" pitchFamily="34" charset="0"/>
                <a:cs typeface="Nokia Pure Text" pitchFamily="34" charset="0"/>
              </a:rPr>
              <a:t>SBTS</a:t>
            </a:r>
            <a:endParaRPr lang="en-US" sz="800" b="1" kern="0" dirty="0">
              <a:solidFill>
                <a:srgbClr val="124191">
                  <a:lumMod val="50000"/>
                </a:srgbClr>
              </a:solidFill>
              <a:latin typeface="Nokia Pure Headline" pitchFamily="34" charset="0"/>
              <a:ea typeface="Nokia Pure Text" pitchFamily="34" charset="0"/>
              <a:cs typeface="Nokia Pure Text" pitchFamily="34" charset="0"/>
            </a:endParaRPr>
          </a:p>
        </p:txBody>
      </p:sp>
      <p:sp>
        <p:nvSpPr>
          <p:cNvPr id="29" name="Rounded Rectangle 61">
            <a:extLst>
              <a:ext uri="{FF2B5EF4-FFF2-40B4-BE49-F238E27FC236}">
                <a16:creationId xmlns:a16="http://schemas.microsoft.com/office/drawing/2014/main" id="{6ED9B1CD-579A-4C2C-8E09-5F10D82FD671}"/>
              </a:ext>
            </a:extLst>
          </p:cNvPr>
          <p:cNvSpPr/>
          <p:nvPr/>
        </p:nvSpPr>
        <p:spPr>
          <a:xfrm>
            <a:off x="6235473" y="3601692"/>
            <a:ext cx="1313090" cy="267131"/>
          </a:xfrm>
          <a:prstGeom prst="roundRect">
            <a:avLst>
              <a:gd name="adj" fmla="val 0"/>
            </a:avLst>
          </a:prstGeom>
          <a:gradFill>
            <a:gsLst>
              <a:gs pos="100000">
                <a:srgbClr val="124191"/>
              </a:gs>
              <a:gs pos="53000">
                <a:srgbClr val="0070C0"/>
              </a:gs>
              <a:gs pos="0">
                <a:srgbClr val="92D050"/>
              </a:gs>
              <a:gs pos="100000">
                <a:srgbClr val="002060"/>
              </a:gs>
              <a:gs pos="100000">
                <a:srgbClr val="00C9FF">
                  <a:lumMod val="45000"/>
                  <a:lumOff val="55000"/>
                </a:srgbClr>
              </a:gs>
              <a:gs pos="100000">
                <a:srgbClr val="0070C0"/>
              </a:gs>
            </a:gsLst>
            <a:lin ang="5400000" scaled="1"/>
          </a:gra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t>Single BTS O&amp;M code w/</a:t>
            </a:r>
            <a:b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br>
            <a: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t>unified object model</a:t>
            </a:r>
          </a:p>
        </p:txBody>
      </p:sp>
      <p:sp>
        <p:nvSpPr>
          <p:cNvPr id="30" name="Title 1">
            <a:extLst>
              <a:ext uri="{FF2B5EF4-FFF2-40B4-BE49-F238E27FC236}">
                <a16:creationId xmlns:a16="http://schemas.microsoft.com/office/drawing/2014/main" id="{FD5EB588-2086-450C-BA84-DCA083494E3A}"/>
              </a:ext>
            </a:extLst>
          </p:cNvPr>
          <p:cNvSpPr txBox="1">
            <a:spLocks/>
          </p:cNvSpPr>
          <p:nvPr/>
        </p:nvSpPr>
        <p:spPr bwMode="auto">
          <a:xfrm>
            <a:off x="418120" y="279250"/>
            <a:ext cx="8229600" cy="3117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1800" b="1" kern="1200">
                <a:solidFill>
                  <a:schemeClr val="tx1"/>
                </a:solidFill>
                <a:latin typeface="+mj-lt"/>
                <a:ea typeface="ヒラギノ角ゴ Pro W3" charset="0"/>
                <a:cs typeface="Arial"/>
              </a:defRPr>
            </a:lvl1pPr>
            <a:lvl2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189" algn="l" defTabSz="457189" rtl="0" eaLnBrk="1" fontAlgn="base" hangingPunct="1">
              <a:spcBef>
                <a:spcPct val="0"/>
              </a:spcBef>
              <a:spcAft>
                <a:spcPct val="0"/>
              </a:spcAft>
              <a:defRPr b="1">
                <a:solidFill>
                  <a:schemeClr val="bg2"/>
                </a:solidFill>
                <a:latin typeface="Arial" charset="0"/>
                <a:ea typeface="ヒラギノ角ゴ Pro W3" charset="0"/>
              </a:defRPr>
            </a:lvl6pPr>
            <a:lvl7pPr marL="914378" algn="l" defTabSz="457189" rtl="0" eaLnBrk="1" fontAlgn="base" hangingPunct="1">
              <a:spcBef>
                <a:spcPct val="0"/>
              </a:spcBef>
              <a:spcAft>
                <a:spcPct val="0"/>
              </a:spcAft>
              <a:defRPr b="1">
                <a:solidFill>
                  <a:schemeClr val="bg2"/>
                </a:solidFill>
                <a:latin typeface="Arial" charset="0"/>
                <a:ea typeface="ヒラギノ角ゴ Pro W3" charset="0"/>
              </a:defRPr>
            </a:lvl7pPr>
            <a:lvl8pPr marL="1371566" algn="l" defTabSz="457189" rtl="0" eaLnBrk="1" fontAlgn="base" hangingPunct="1">
              <a:spcBef>
                <a:spcPct val="0"/>
              </a:spcBef>
              <a:spcAft>
                <a:spcPct val="0"/>
              </a:spcAft>
              <a:defRPr b="1">
                <a:solidFill>
                  <a:schemeClr val="bg2"/>
                </a:solidFill>
                <a:latin typeface="Arial" charset="0"/>
                <a:ea typeface="ヒラギノ角ゴ Pro W3" charset="0"/>
              </a:defRPr>
            </a:lvl8pPr>
            <a:lvl9pPr marL="1828754" algn="l" defTabSz="457189" rtl="0" eaLnBrk="1" fontAlgn="base" hangingPunct="1">
              <a:spcBef>
                <a:spcPct val="0"/>
              </a:spcBef>
              <a:spcAft>
                <a:spcPct val="0"/>
              </a:spcAft>
              <a:defRPr b="1">
                <a:solidFill>
                  <a:schemeClr val="bg2"/>
                </a:solidFill>
                <a:latin typeface="Arial" charset="0"/>
                <a:ea typeface="ヒラギノ角ゴ Pro W3" charset="0"/>
              </a:defRPr>
            </a:lvl9pPr>
          </a:lstStyle>
          <a:p>
            <a:pPr marL="0" marR="0" lvl="0" indent="0" algn="l" defTabSz="457189" rtl="0" eaLnBrk="1" fontAlgn="base" latinLnBrk="0" hangingPunct="1">
              <a:lnSpc>
                <a:spcPct val="100000"/>
              </a:lnSpc>
              <a:spcBef>
                <a:spcPct val="0"/>
              </a:spcBef>
              <a:spcAft>
                <a:spcPct val="0"/>
              </a:spcAft>
              <a:buClrTx/>
              <a:buSzTx/>
              <a:buFontTx/>
              <a:buNone/>
              <a:tabLst/>
              <a:defRPr/>
            </a:pPr>
            <a:r>
              <a:rPr kumimoji="0" lang="en-US" sz="2100" b="1" i="0" u="none" strike="noStrike" kern="1200" cap="none" spc="0" normalizeH="0" baseline="0" noProof="0">
                <a:ln>
                  <a:noFill/>
                </a:ln>
                <a:solidFill>
                  <a:srgbClr val="124191"/>
                </a:solidFill>
                <a:effectLst/>
                <a:uLnTx/>
                <a:uFillTx/>
                <a:latin typeface="Nokia Pure Headline Light"/>
                <a:ea typeface="Arial Unicode MS" pitchFamily="34" charset="-128"/>
                <a:cs typeface="Arial Unicode MS" pitchFamily="34" charset="-128"/>
              </a:rPr>
              <a:t>SRAN from SRAN 16.10 to SRAN 17A</a:t>
            </a:r>
            <a:br>
              <a:rPr kumimoji="0" lang="en-US" sz="1800" b="1" i="0" u="none" strike="noStrike" kern="1200" cap="none" spc="0" normalizeH="0" baseline="0" noProof="0">
                <a:ln>
                  <a:noFill/>
                </a:ln>
                <a:solidFill>
                  <a:srgbClr val="124191"/>
                </a:solidFill>
                <a:effectLst/>
                <a:uLnTx/>
                <a:uFillTx/>
                <a:latin typeface="Nokia Pure Headline Light"/>
                <a:ea typeface="Arial Unicode MS" pitchFamily="34" charset="-128"/>
                <a:cs typeface="Arial Unicode MS" pitchFamily="34" charset="-128"/>
              </a:rPr>
            </a:br>
            <a:endParaRPr kumimoji="0" lang="en-US" sz="1800" b="1" i="0" u="none" strike="noStrike" kern="1200" cap="none" spc="0" normalizeH="0" baseline="0" noProof="0" dirty="0">
              <a:ln>
                <a:noFill/>
              </a:ln>
              <a:solidFill>
                <a:srgbClr val="124191"/>
              </a:solidFill>
              <a:effectLst/>
              <a:uLnTx/>
              <a:uFillTx/>
              <a:latin typeface="Nokia Pure Headline Light"/>
              <a:cs typeface="Arial"/>
            </a:endParaRPr>
          </a:p>
        </p:txBody>
      </p:sp>
      <p:sp>
        <p:nvSpPr>
          <p:cNvPr id="31" name="TextBox 30">
            <a:extLst>
              <a:ext uri="{FF2B5EF4-FFF2-40B4-BE49-F238E27FC236}">
                <a16:creationId xmlns:a16="http://schemas.microsoft.com/office/drawing/2014/main" id="{57B6A1A2-67A1-4231-A6A7-1DED221B4947}"/>
              </a:ext>
            </a:extLst>
          </p:cNvPr>
          <p:cNvSpPr txBox="1"/>
          <p:nvPr/>
        </p:nvSpPr>
        <p:spPr>
          <a:xfrm>
            <a:off x="1215422" y="2890350"/>
            <a:ext cx="460382" cy="246221"/>
          </a:xfrm>
          <a:prstGeom prst="rect">
            <a:avLst/>
          </a:prstGeom>
          <a:noFill/>
        </p:spPr>
        <p:txBody>
          <a:bodyPr wrap="none" rtlCol="0">
            <a:spAutoFit/>
          </a:bodyPr>
          <a:lstStyle/>
          <a:p>
            <a:pPr defTabSz="685800"/>
            <a:r>
              <a:rPr lang="de-DE" sz="1000" dirty="0">
                <a:solidFill>
                  <a:srgbClr val="124191"/>
                </a:solidFill>
                <a:latin typeface="Nokia Pure Headline" pitchFamily="34" charset="0"/>
              </a:rPr>
              <a:t>REST</a:t>
            </a:r>
            <a:endParaRPr lang="en-US" sz="1000" dirty="0">
              <a:solidFill>
                <a:srgbClr val="124191"/>
              </a:solidFill>
              <a:latin typeface="Nokia Pure Headline" pitchFamily="34" charset="0"/>
            </a:endParaRPr>
          </a:p>
        </p:txBody>
      </p:sp>
      <p:sp>
        <p:nvSpPr>
          <p:cNvPr id="32" name="Rounded Rectangle 49">
            <a:extLst>
              <a:ext uri="{FF2B5EF4-FFF2-40B4-BE49-F238E27FC236}">
                <a16:creationId xmlns:a16="http://schemas.microsoft.com/office/drawing/2014/main" id="{7FF7B361-D1CD-43BF-9A7A-0250AD7464AF}"/>
              </a:ext>
            </a:extLst>
          </p:cNvPr>
          <p:cNvSpPr/>
          <p:nvPr/>
        </p:nvSpPr>
        <p:spPr>
          <a:xfrm>
            <a:off x="6241283" y="3912418"/>
            <a:ext cx="1309516" cy="193370"/>
          </a:xfrm>
          <a:prstGeom prst="roundRect">
            <a:avLst>
              <a:gd name="adj" fmla="val 0"/>
            </a:avLst>
          </a:prstGeom>
          <a:gradFill>
            <a:gsLst>
              <a:gs pos="100000">
                <a:srgbClr val="124191"/>
              </a:gs>
              <a:gs pos="95000">
                <a:srgbClr val="FFC000"/>
              </a:gs>
              <a:gs pos="65000">
                <a:srgbClr val="FFC000"/>
              </a:gs>
              <a:gs pos="0">
                <a:srgbClr val="92D050"/>
              </a:gs>
              <a:gs pos="100000">
                <a:srgbClr val="002060"/>
              </a:gs>
              <a:gs pos="100000">
                <a:srgbClr val="00C9FF">
                  <a:lumMod val="45000"/>
                  <a:lumOff val="55000"/>
                </a:srgbClr>
              </a:gs>
              <a:gs pos="100000">
                <a:srgbClr val="FFC000"/>
              </a:gs>
            </a:gsLst>
            <a:lin ang="5400000" scaled="1"/>
          </a:gra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t>Common Transport</a:t>
            </a:r>
          </a:p>
        </p:txBody>
      </p:sp>
      <p:sp>
        <p:nvSpPr>
          <p:cNvPr id="33" name="Rectangle 32">
            <a:extLst>
              <a:ext uri="{FF2B5EF4-FFF2-40B4-BE49-F238E27FC236}">
                <a16:creationId xmlns:a16="http://schemas.microsoft.com/office/drawing/2014/main" id="{AC6AA417-96E2-4397-B3B8-DCEFBBA8017F}"/>
              </a:ext>
            </a:extLst>
          </p:cNvPr>
          <p:cNvSpPr/>
          <p:nvPr/>
        </p:nvSpPr>
        <p:spPr>
          <a:xfrm>
            <a:off x="5908608" y="1224384"/>
            <a:ext cx="1869938" cy="942897"/>
          </a:xfrm>
          <a:prstGeom prst="rect">
            <a:avLst/>
          </a:prstGeom>
          <a:solidFill>
            <a:srgbClr val="A8BBC0">
              <a:lumMod val="20000"/>
              <a:lumOff val="80000"/>
            </a:srgbClr>
          </a:solidFill>
          <a:ln w="9525" cap="flat" cmpd="sng" algn="ctr">
            <a:solidFill>
              <a:srgbClr val="124191"/>
            </a:solidFill>
            <a:prstDash val="solid"/>
          </a:ln>
          <a:effectLst/>
        </p:spPr>
        <p:txBody>
          <a:bodyPr tIns="90000" bIns="90000" rtlCol="0" anchor="b" anchorCtr="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24191"/>
              </a:solidFill>
              <a:effectLst/>
              <a:uLnTx/>
              <a:uFillTx/>
              <a:latin typeface="Nokia Pure Headline" pitchFamily="34" charset="0"/>
              <a:ea typeface="+mn-ea"/>
              <a:cs typeface="+mn-cs"/>
            </a:endParaRPr>
          </a:p>
        </p:txBody>
      </p:sp>
      <p:sp>
        <p:nvSpPr>
          <p:cNvPr id="34" name="Rectangle 33">
            <a:extLst>
              <a:ext uri="{FF2B5EF4-FFF2-40B4-BE49-F238E27FC236}">
                <a16:creationId xmlns:a16="http://schemas.microsoft.com/office/drawing/2014/main" id="{16E3FA86-8F3E-42D8-97B6-FBABF39980C7}"/>
              </a:ext>
            </a:extLst>
          </p:cNvPr>
          <p:cNvSpPr/>
          <p:nvPr/>
        </p:nvSpPr>
        <p:spPr>
          <a:xfrm>
            <a:off x="7087590" y="1739721"/>
            <a:ext cx="621805" cy="350097"/>
          </a:xfrm>
          <a:prstGeom prst="rect">
            <a:avLst/>
          </a:prstGeom>
          <a:solidFill>
            <a:srgbClr val="92D050"/>
          </a:solidFill>
          <a:ln w="9525" cap="flat" cmpd="sng" algn="ctr">
            <a:solidFill>
              <a:srgbClr val="124191"/>
            </a:solidFill>
            <a:prstDash val="dash"/>
          </a:ln>
          <a:effectLst/>
        </p:spPr>
        <p:txBody>
          <a:bodyPr tIns="90000" bIns="90000"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Nokia Pure Headline" pitchFamily="34" charset="0"/>
                <a:ea typeface="+mn-ea"/>
                <a:cs typeface="+mn-cs"/>
              </a:rPr>
              <a:t>BTS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Nokia Pure Headline" pitchFamily="34" charset="0"/>
                <a:ea typeface="+mn-ea"/>
                <a:cs typeface="+mn-cs"/>
              </a:rPr>
              <a:t>Mediator</a:t>
            </a:r>
          </a:p>
        </p:txBody>
      </p:sp>
      <p:cxnSp>
        <p:nvCxnSpPr>
          <p:cNvPr id="35" name="Straight Connector 34">
            <a:extLst>
              <a:ext uri="{FF2B5EF4-FFF2-40B4-BE49-F238E27FC236}">
                <a16:creationId xmlns:a16="http://schemas.microsoft.com/office/drawing/2014/main" id="{FC413051-C5C1-43BC-AB4B-2C53BCA8CACC}"/>
              </a:ext>
            </a:extLst>
          </p:cNvPr>
          <p:cNvCxnSpPr/>
          <p:nvPr/>
        </p:nvCxnSpPr>
        <p:spPr>
          <a:xfrm>
            <a:off x="6843577" y="1748174"/>
            <a:ext cx="0" cy="348916"/>
          </a:xfrm>
          <a:prstGeom prst="line">
            <a:avLst/>
          </a:prstGeom>
          <a:noFill/>
          <a:ln w="19050" cap="flat" cmpd="sng" algn="ctr">
            <a:solidFill>
              <a:srgbClr val="00C9FF"/>
            </a:solidFill>
            <a:prstDash val="dash"/>
          </a:ln>
          <a:effectLst/>
        </p:spPr>
      </p:cxnSp>
      <p:sp>
        <p:nvSpPr>
          <p:cNvPr id="36" name="TextBox 35">
            <a:extLst>
              <a:ext uri="{FF2B5EF4-FFF2-40B4-BE49-F238E27FC236}">
                <a16:creationId xmlns:a16="http://schemas.microsoft.com/office/drawing/2014/main" id="{A9093635-59C9-4966-B8F2-0BE07AE240ED}"/>
              </a:ext>
            </a:extLst>
          </p:cNvPr>
          <p:cNvSpPr txBox="1"/>
          <p:nvPr/>
        </p:nvSpPr>
        <p:spPr>
          <a:xfrm>
            <a:off x="6063797" y="1235040"/>
            <a:ext cx="1608133" cy="300082"/>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124191"/>
                </a:solidFill>
                <a:effectLst/>
                <a:uLnTx/>
                <a:uFillTx/>
                <a:latin typeface="Nokia Pure Headline" pitchFamily="34" charset="0"/>
              </a:rPr>
              <a:t>NetAct Data Center</a:t>
            </a:r>
            <a:endParaRPr kumimoji="0" lang="fi-FI" sz="1350" b="0" i="0" u="none" strike="noStrike" kern="0" cap="none" spc="0" normalizeH="0" baseline="0" noProof="0" dirty="0">
              <a:ln>
                <a:noFill/>
              </a:ln>
              <a:solidFill>
                <a:srgbClr val="124191"/>
              </a:solidFill>
              <a:effectLst/>
              <a:uLnTx/>
              <a:uFillTx/>
            </a:endParaRPr>
          </a:p>
        </p:txBody>
      </p:sp>
      <p:sp>
        <p:nvSpPr>
          <p:cNvPr id="37" name="Rectangle 36">
            <a:extLst>
              <a:ext uri="{FF2B5EF4-FFF2-40B4-BE49-F238E27FC236}">
                <a16:creationId xmlns:a16="http://schemas.microsoft.com/office/drawing/2014/main" id="{A9B3B6AD-F99F-4FC0-9006-31B55225FFB5}"/>
              </a:ext>
            </a:extLst>
          </p:cNvPr>
          <p:cNvSpPr/>
          <p:nvPr/>
        </p:nvSpPr>
        <p:spPr>
          <a:xfrm>
            <a:off x="5984619" y="1739721"/>
            <a:ext cx="621805" cy="350097"/>
          </a:xfrm>
          <a:prstGeom prst="rect">
            <a:avLst/>
          </a:prstGeom>
          <a:solidFill>
            <a:srgbClr val="00C9FF"/>
          </a:solidFill>
          <a:ln w="9525" cap="flat" cmpd="sng" algn="ctr">
            <a:solidFill>
              <a:srgbClr val="124191"/>
            </a:solidFill>
            <a:prstDash val="solid"/>
          </a:ln>
          <a:effectLst/>
        </p:spPr>
        <p:txBody>
          <a:bodyPr tIns="90000" bIns="90000"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Nokia Pure Headline" pitchFamily="34" charset="0"/>
                <a:ea typeface="+mn-ea"/>
                <a:cs typeface="+mn-cs"/>
              </a:rPr>
              <a:t>NetAct</a:t>
            </a:r>
          </a:p>
        </p:txBody>
      </p:sp>
      <p:cxnSp>
        <p:nvCxnSpPr>
          <p:cNvPr id="38" name="Straight Arrow Connector 37">
            <a:extLst>
              <a:ext uri="{FF2B5EF4-FFF2-40B4-BE49-F238E27FC236}">
                <a16:creationId xmlns:a16="http://schemas.microsoft.com/office/drawing/2014/main" id="{3D2613ED-3C27-4658-889E-351FB5378E41}"/>
              </a:ext>
            </a:extLst>
          </p:cNvPr>
          <p:cNvCxnSpPr>
            <a:stCxn id="37" idx="3"/>
          </p:cNvCxnSpPr>
          <p:nvPr/>
        </p:nvCxnSpPr>
        <p:spPr>
          <a:xfrm>
            <a:off x="6606424" y="1914770"/>
            <a:ext cx="477737" cy="6014"/>
          </a:xfrm>
          <a:prstGeom prst="straightConnector1">
            <a:avLst/>
          </a:prstGeom>
          <a:noFill/>
          <a:ln w="19050" cap="flat" cmpd="sng" algn="ctr">
            <a:solidFill>
              <a:srgbClr val="00C9FF"/>
            </a:solidFill>
            <a:prstDash val="solid"/>
            <a:headEnd type="arrow"/>
            <a:tailEnd type="arrow"/>
          </a:ln>
          <a:effectLst/>
        </p:spPr>
      </p:cxnSp>
      <p:sp>
        <p:nvSpPr>
          <p:cNvPr id="39" name="TextBox 38">
            <a:extLst>
              <a:ext uri="{FF2B5EF4-FFF2-40B4-BE49-F238E27FC236}">
                <a16:creationId xmlns:a16="http://schemas.microsoft.com/office/drawing/2014/main" id="{B9DD687D-265F-45A6-8633-27C2E3C3DA79}"/>
              </a:ext>
            </a:extLst>
          </p:cNvPr>
          <p:cNvSpPr txBox="1"/>
          <p:nvPr/>
        </p:nvSpPr>
        <p:spPr>
          <a:xfrm>
            <a:off x="6634264" y="1566668"/>
            <a:ext cx="466794" cy="246221"/>
          </a:xfrm>
          <a:prstGeom prst="rect">
            <a:avLst/>
          </a:prstGeom>
          <a:noFill/>
        </p:spPr>
        <p:txBody>
          <a:bodyPr wrap="none" rtlCol="0">
            <a:spAutoFit/>
          </a:bodyPr>
          <a:lstStyle>
            <a:defPPr>
              <a:defRPr lang="en-US"/>
            </a:defPPr>
            <a:lvl1pPr>
              <a:defRPr sz="1333">
                <a:solidFill>
                  <a:srgbClr val="124191"/>
                </a:solidFill>
                <a:latin typeface="Nokia Pure Headline" pitchFamily="34" charset="0"/>
              </a:defRPr>
            </a:lvl1p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124191"/>
                </a:solidFill>
                <a:effectLst/>
                <a:uLnTx/>
                <a:uFillTx/>
                <a:latin typeface="Nokia Pure Headline" pitchFamily="34" charset="0"/>
              </a:rPr>
              <a:t>NE3S</a:t>
            </a:r>
          </a:p>
        </p:txBody>
      </p:sp>
      <p:cxnSp>
        <p:nvCxnSpPr>
          <p:cNvPr id="40" name="Straight Arrow Connector 39">
            <a:extLst>
              <a:ext uri="{FF2B5EF4-FFF2-40B4-BE49-F238E27FC236}">
                <a16:creationId xmlns:a16="http://schemas.microsoft.com/office/drawing/2014/main" id="{0B968191-523D-4FBD-9BCD-7D5964B1EC7F}"/>
              </a:ext>
            </a:extLst>
          </p:cNvPr>
          <p:cNvCxnSpPr>
            <a:stCxn id="34" idx="2"/>
          </p:cNvCxnSpPr>
          <p:nvPr/>
        </p:nvCxnSpPr>
        <p:spPr>
          <a:xfrm flipH="1">
            <a:off x="6902940" y="2089819"/>
            <a:ext cx="495552" cy="366563"/>
          </a:xfrm>
          <a:prstGeom prst="straightConnector1">
            <a:avLst/>
          </a:prstGeom>
          <a:noFill/>
          <a:ln w="19050" cap="flat" cmpd="sng" algn="ctr">
            <a:solidFill>
              <a:srgbClr val="00C9FF"/>
            </a:solidFill>
            <a:prstDash val="solid"/>
            <a:headEnd type="arrow"/>
            <a:tailEnd type="arrow"/>
          </a:ln>
          <a:effectLst/>
        </p:spPr>
      </p:cxnSp>
      <p:cxnSp>
        <p:nvCxnSpPr>
          <p:cNvPr id="41" name="Straight Arrow Connector 40">
            <a:extLst>
              <a:ext uri="{FF2B5EF4-FFF2-40B4-BE49-F238E27FC236}">
                <a16:creationId xmlns:a16="http://schemas.microsoft.com/office/drawing/2014/main" id="{74AD89E2-125B-441A-8D36-0DC6C01C5303}"/>
              </a:ext>
            </a:extLst>
          </p:cNvPr>
          <p:cNvCxnSpPr>
            <a:cxnSpLocks/>
          </p:cNvCxnSpPr>
          <p:nvPr/>
        </p:nvCxnSpPr>
        <p:spPr>
          <a:xfrm>
            <a:off x="7488262" y="2100349"/>
            <a:ext cx="507803" cy="241700"/>
          </a:xfrm>
          <a:prstGeom prst="straightConnector1">
            <a:avLst/>
          </a:prstGeom>
          <a:noFill/>
          <a:ln w="19050" cap="flat" cmpd="sng" algn="ctr">
            <a:solidFill>
              <a:srgbClr val="00C9FF"/>
            </a:solidFill>
            <a:prstDash val="solid"/>
            <a:headEnd type="arrow"/>
            <a:tailEnd type="arrow"/>
          </a:ln>
          <a:effectLst/>
        </p:spPr>
      </p:cxnSp>
      <p:cxnSp>
        <p:nvCxnSpPr>
          <p:cNvPr id="42" name="Straight Arrow Connector 41">
            <a:extLst>
              <a:ext uri="{FF2B5EF4-FFF2-40B4-BE49-F238E27FC236}">
                <a16:creationId xmlns:a16="http://schemas.microsoft.com/office/drawing/2014/main" id="{2D635F02-48BD-4004-9D26-A6EF0B5023A4}"/>
              </a:ext>
            </a:extLst>
          </p:cNvPr>
          <p:cNvCxnSpPr>
            <a:cxnSpLocks/>
          </p:cNvCxnSpPr>
          <p:nvPr/>
        </p:nvCxnSpPr>
        <p:spPr>
          <a:xfrm>
            <a:off x="7686687" y="1962418"/>
            <a:ext cx="507803" cy="241700"/>
          </a:xfrm>
          <a:prstGeom prst="straightConnector1">
            <a:avLst/>
          </a:prstGeom>
          <a:noFill/>
          <a:ln w="19050" cap="flat" cmpd="sng" algn="ctr">
            <a:solidFill>
              <a:srgbClr val="00C9FF"/>
            </a:solidFill>
            <a:prstDash val="solid"/>
            <a:headEnd type="arrow"/>
            <a:tailEnd type="arrow"/>
          </a:ln>
          <a:effectLst/>
        </p:spPr>
      </p:cxnSp>
      <p:cxnSp>
        <p:nvCxnSpPr>
          <p:cNvPr id="43" name="Straight Arrow Connector 42">
            <a:extLst>
              <a:ext uri="{FF2B5EF4-FFF2-40B4-BE49-F238E27FC236}">
                <a16:creationId xmlns:a16="http://schemas.microsoft.com/office/drawing/2014/main" id="{2DCB88FC-D076-4A15-B0AF-25C40104609D}"/>
              </a:ext>
            </a:extLst>
          </p:cNvPr>
          <p:cNvCxnSpPr>
            <a:cxnSpLocks/>
          </p:cNvCxnSpPr>
          <p:nvPr/>
        </p:nvCxnSpPr>
        <p:spPr>
          <a:xfrm>
            <a:off x="7671734" y="2054426"/>
            <a:ext cx="507803" cy="241700"/>
          </a:xfrm>
          <a:prstGeom prst="straightConnector1">
            <a:avLst/>
          </a:prstGeom>
          <a:noFill/>
          <a:ln w="19050" cap="flat" cmpd="sng" algn="ctr">
            <a:solidFill>
              <a:srgbClr val="00C9FF"/>
            </a:solidFill>
            <a:prstDash val="solid"/>
            <a:headEnd type="arrow"/>
            <a:tailEnd type="arrow"/>
          </a:ln>
          <a:effectLst/>
        </p:spPr>
      </p:cxnSp>
      <p:cxnSp>
        <p:nvCxnSpPr>
          <p:cNvPr id="44" name="Straight Arrow Connector 43">
            <a:extLst>
              <a:ext uri="{FF2B5EF4-FFF2-40B4-BE49-F238E27FC236}">
                <a16:creationId xmlns:a16="http://schemas.microsoft.com/office/drawing/2014/main" id="{303F46B9-12AA-4281-A515-B0B54880ED6B}"/>
              </a:ext>
            </a:extLst>
          </p:cNvPr>
          <p:cNvCxnSpPr>
            <a:cxnSpLocks/>
          </p:cNvCxnSpPr>
          <p:nvPr/>
        </p:nvCxnSpPr>
        <p:spPr>
          <a:xfrm>
            <a:off x="7708116" y="1882596"/>
            <a:ext cx="507803" cy="241700"/>
          </a:xfrm>
          <a:prstGeom prst="straightConnector1">
            <a:avLst/>
          </a:prstGeom>
          <a:noFill/>
          <a:ln w="19050" cap="flat" cmpd="sng" algn="ctr">
            <a:solidFill>
              <a:srgbClr val="00C9FF"/>
            </a:solidFill>
            <a:prstDash val="solid"/>
            <a:headEnd type="arrow"/>
            <a:tailEnd type="arrow"/>
          </a:ln>
          <a:effectLst/>
        </p:spPr>
      </p:cxnSp>
      <p:cxnSp>
        <p:nvCxnSpPr>
          <p:cNvPr id="45" name="Straight Arrow Connector 44">
            <a:extLst>
              <a:ext uri="{FF2B5EF4-FFF2-40B4-BE49-F238E27FC236}">
                <a16:creationId xmlns:a16="http://schemas.microsoft.com/office/drawing/2014/main" id="{2D87C672-F92B-42BD-BB6B-924FB0428BFD}"/>
              </a:ext>
            </a:extLst>
          </p:cNvPr>
          <p:cNvCxnSpPr>
            <a:cxnSpLocks/>
          </p:cNvCxnSpPr>
          <p:nvPr/>
        </p:nvCxnSpPr>
        <p:spPr>
          <a:xfrm>
            <a:off x="7600654" y="2092852"/>
            <a:ext cx="507803" cy="241700"/>
          </a:xfrm>
          <a:prstGeom prst="straightConnector1">
            <a:avLst/>
          </a:prstGeom>
          <a:noFill/>
          <a:ln w="19050" cap="flat" cmpd="sng" algn="ctr">
            <a:solidFill>
              <a:srgbClr val="00C9FF"/>
            </a:solidFill>
            <a:prstDash val="solid"/>
            <a:headEnd type="arrow"/>
            <a:tailEnd type="arrow"/>
          </a:ln>
          <a:effectLst/>
        </p:spPr>
      </p:cxnSp>
      <p:pic>
        <p:nvPicPr>
          <p:cNvPr id="46" name="Picture 45" descr="\\DML-NAS\DML_Data\1 Live Jobs\Nokia\19044 - Nokia brand Site\MASTER TEMPLATES\Network graphics\PNGs\Network Graphic Final PNGs\Transmitter-100x100mm_RGB_2.png">
            <a:extLst>
              <a:ext uri="{FF2B5EF4-FFF2-40B4-BE49-F238E27FC236}">
                <a16:creationId xmlns:a16="http://schemas.microsoft.com/office/drawing/2014/main" id="{DDD6675B-C656-4309-BBB9-2E4E660548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6007" y="1949285"/>
            <a:ext cx="371686" cy="37168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DML-NAS\DML_Data\1 Live Jobs\Nokia\19044 - Nokia brand Site\MASTER TEMPLATES\Network graphics\PNGs\Network Graphic Final PNGs\Transmitter-100x100mm_RGB_2.png">
            <a:extLst>
              <a:ext uri="{FF2B5EF4-FFF2-40B4-BE49-F238E27FC236}">
                <a16:creationId xmlns:a16="http://schemas.microsoft.com/office/drawing/2014/main" id="{08222BFA-EBC2-448B-92A6-96E2FF61A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7298" y="2074132"/>
            <a:ext cx="371686" cy="3716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DML-NAS\DML_Data\1 Live Jobs\Nokia\19044 - Nokia brand Site\MASTER TEMPLATES\Network graphics\PNGs\Network Graphic Final PNGs\Transmitter-100x100mm_RGB_2.png">
            <a:extLst>
              <a:ext uri="{FF2B5EF4-FFF2-40B4-BE49-F238E27FC236}">
                <a16:creationId xmlns:a16="http://schemas.microsoft.com/office/drawing/2014/main" id="{8A77255F-9DEF-45A6-9684-8FC6FB9D17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7215" y="2249272"/>
            <a:ext cx="371686" cy="3716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DML-NAS\DML_Data\1 Live Jobs\Nokia\19044 - Nokia brand Site\MASTER TEMPLATES\Network graphics\PNGs\Network Graphic Final PNGs\Transmitter-100x100mm_RGB_2.png">
            <a:extLst>
              <a:ext uri="{FF2B5EF4-FFF2-40B4-BE49-F238E27FC236}">
                <a16:creationId xmlns:a16="http://schemas.microsoft.com/office/drawing/2014/main" id="{FD34168C-AC62-49E0-A355-D3B4E8270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8459" y="2387400"/>
            <a:ext cx="371686" cy="37168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DML-NAS\DML_Data\1 Live Jobs\Nokia\19044 - Nokia brand Site\MASTER TEMPLATES\Network graphics\PNGs\Network Graphic Final PNGs\Transmitter-100x100mm_RGB_2.png">
            <a:extLst>
              <a:ext uri="{FF2B5EF4-FFF2-40B4-BE49-F238E27FC236}">
                <a16:creationId xmlns:a16="http://schemas.microsoft.com/office/drawing/2014/main" id="{2218AD59-73A5-44C0-A2EA-C1CDFD92D7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2759" y="2501700"/>
            <a:ext cx="371686" cy="371686"/>
          </a:xfrm>
          <a:prstGeom prst="rect">
            <a:avLst/>
          </a:prstGeom>
          <a:noFill/>
          <a:extLst>
            <a:ext uri="{909E8E84-426E-40DD-AFC4-6F175D3DCCD1}">
              <a14:hiddenFill xmlns:a14="http://schemas.microsoft.com/office/drawing/2010/main">
                <a:solidFill>
                  <a:srgbClr val="FFFFFF"/>
                </a:solidFill>
              </a14:hiddenFill>
            </a:ext>
          </a:extLst>
        </p:spPr>
      </p:pic>
      <p:sp>
        <p:nvSpPr>
          <p:cNvPr id="51" name="Round Single Corner Rectangle 25">
            <a:extLst>
              <a:ext uri="{FF2B5EF4-FFF2-40B4-BE49-F238E27FC236}">
                <a16:creationId xmlns:a16="http://schemas.microsoft.com/office/drawing/2014/main" id="{FF56D537-78EB-4462-9E3C-B36B215A65D9}"/>
              </a:ext>
            </a:extLst>
          </p:cNvPr>
          <p:cNvSpPr/>
          <p:nvPr/>
        </p:nvSpPr>
        <p:spPr>
          <a:xfrm>
            <a:off x="3371667" y="4232441"/>
            <a:ext cx="3562167" cy="833159"/>
          </a:xfrm>
          <a:prstGeom prst="round1Rect">
            <a:avLst>
              <a:gd name="adj" fmla="val 0"/>
            </a:avLst>
          </a:prstGeom>
          <a:solidFill>
            <a:srgbClr val="FFFFFF">
              <a:lumMod val="95000"/>
            </a:srgbClr>
          </a:solidFill>
          <a:ln w="9525" cap="flat" cmpd="sng" algn="ctr">
            <a:noFill/>
            <a:prstDash val="solid"/>
          </a:ln>
          <a:effectLst/>
        </p:spPr>
        <p:txBody>
          <a:bodyPr lIns="46800" tIns="36000" rIns="36000" rtlCol="0" anchor="t" anchorCtr="0"/>
          <a:lstStyle/>
          <a:p>
            <a:pPr marL="87313" marR="0" lvl="1" indent="-87313" defTabSz="604723" eaLnBrk="1" fontAlgn="base" latinLnBrk="0" hangingPunct="1">
              <a:lnSpc>
                <a:spcPct val="100000"/>
              </a:lnSpc>
              <a:spcBef>
                <a:spcPct val="15000"/>
              </a:spcBef>
              <a:spcAft>
                <a:spcPct val="15000"/>
              </a:spcAft>
              <a:buClr>
                <a:srgbClr val="124191"/>
              </a:buClr>
              <a:buSzTx/>
              <a:buFontTx/>
              <a:buNone/>
              <a:tabLst>
                <a:tab pos="141102" algn="l"/>
              </a:tabLst>
              <a:defRPr/>
            </a:pPr>
            <a:r>
              <a:rPr kumimoji="0" lang="en-US" sz="1000" b="1" i="0" u="none" strike="noStrike" kern="0" cap="none" spc="0" normalizeH="0" baseline="0" noProof="0" dirty="0">
                <a:ln>
                  <a:noFill/>
                </a:ln>
                <a:solidFill>
                  <a:srgbClr val="124191"/>
                </a:solidFill>
                <a:effectLst/>
                <a:uLnTx/>
                <a:uFillTx/>
                <a:latin typeface="Nokia Pure Text Light"/>
                <a:ea typeface="MS PGothic" pitchFamily="34" charset="-128"/>
                <a:cs typeface="+mn-cs"/>
              </a:rPr>
              <a:t>Reducing time spent on searching and visualization</a:t>
            </a:r>
          </a:p>
          <a:p>
            <a:pPr marL="176213" marR="0" lvl="1" indent="-176213" defTabSz="604723" eaLnBrk="1" fontAlgn="base" latinLnBrk="0" hangingPunct="1">
              <a:lnSpc>
                <a:spcPct val="100000"/>
              </a:lnSpc>
              <a:spcBef>
                <a:spcPct val="15000"/>
              </a:spcBef>
              <a:spcAft>
                <a:spcPct val="15000"/>
              </a:spcAft>
              <a:buClr>
                <a:srgbClr val="124191"/>
              </a:buClr>
              <a:buSzTx/>
              <a:buFont typeface="Arial" pitchFamily="34" charset="0"/>
              <a:buChar char="•"/>
              <a:tabLst>
                <a:tab pos="141102" algn="l"/>
              </a:tabLst>
              <a:defRPr/>
            </a:pPr>
            <a:r>
              <a:rPr kumimoji="0" lang="en-US" sz="1000" b="0" i="0" u="none" strike="noStrike" kern="0" cap="none" spc="0" normalizeH="0" baseline="0" noProof="0" dirty="0">
                <a:ln>
                  <a:noFill/>
                </a:ln>
                <a:solidFill>
                  <a:srgbClr val="001135"/>
                </a:solidFill>
                <a:effectLst/>
                <a:uLnTx/>
                <a:uFillTx/>
                <a:latin typeface="Nokia Pure Text Light"/>
                <a:ea typeface="MS PGothic" pitchFamily="34" charset="-128"/>
                <a:cs typeface="+mn-cs"/>
              </a:rPr>
              <a:t>Search Single RAN BTS site as one entity</a:t>
            </a:r>
          </a:p>
          <a:p>
            <a:pPr marL="176213" marR="0" lvl="1" indent="-176213" defTabSz="604723" eaLnBrk="1" fontAlgn="base" latinLnBrk="0" hangingPunct="1">
              <a:lnSpc>
                <a:spcPct val="100000"/>
              </a:lnSpc>
              <a:spcBef>
                <a:spcPct val="15000"/>
              </a:spcBef>
              <a:spcAft>
                <a:spcPct val="15000"/>
              </a:spcAft>
              <a:buClr>
                <a:srgbClr val="124191"/>
              </a:buClr>
              <a:buSzTx/>
              <a:buFont typeface="Arial" pitchFamily="34" charset="0"/>
              <a:buChar char="•"/>
              <a:tabLst>
                <a:tab pos="141102" algn="l"/>
              </a:tabLst>
              <a:defRPr/>
            </a:pPr>
            <a:r>
              <a:rPr kumimoji="0" lang="en-US" sz="1000" b="0" i="0" u="none" strike="noStrike" kern="0" cap="none" spc="0" normalizeH="0" baseline="0" noProof="0" dirty="0">
                <a:ln>
                  <a:noFill/>
                </a:ln>
                <a:solidFill>
                  <a:srgbClr val="001135"/>
                </a:solidFill>
                <a:effectLst/>
                <a:uLnTx/>
                <a:uFillTx/>
                <a:latin typeface="Nokia Pure Text Light"/>
                <a:ea typeface="MS PGothic" pitchFamily="34" charset="-128"/>
                <a:cs typeface="+mn-cs"/>
              </a:rPr>
              <a:t>Simplify Single RAN BTS configuration setup</a:t>
            </a:r>
          </a:p>
          <a:p>
            <a:pPr marL="176213" marR="0" lvl="1" indent="-176213" defTabSz="604723" eaLnBrk="1" fontAlgn="base" latinLnBrk="0" hangingPunct="1">
              <a:lnSpc>
                <a:spcPct val="100000"/>
              </a:lnSpc>
              <a:spcBef>
                <a:spcPct val="15000"/>
              </a:spcBef>
              <a:spcAft>
                <a:spcPct val="15000"/>
              </a:spcAft>
              <a:buClr>
                <a:srgbClr val="124191"/>
              </a:buClr>
              <a:buSzTx/>
              <a:buFont typeface="Arial" pitchFamily="34" charset="0"/>
              <a:buChar char="•"/>
              <a:tabLst>
                <a:tab pos="141102" algn="l"/>
              </a:tabLst>
              <a:defRPr/>
            </a:pPr>
            <a:r>
              <a:rPr kumimoji="0" lang="en-US" sz="1000" b="0" i="0" u="none" strike="noStrike" kern="0" cap="none" spc="0" normalizeH="0" baseline="0" noProof="0" dirty="0">
                <a:ln>
                  <a:noFill/>
                </a:ln>
                <a:solidFill>
                  <a:srgbClr val="001135"/>
                </a:solidFill>
                <a:effectLst/>
                <a:uLnTx/>
                <a:uFillTx/>
                <a:latin typeface="Nokia Pure Text Light"/>
                <a:ea typeface="MS PGothic" pitchFamily="34" charset="-128"/>
                <a:cs typeface="+mn-cs"/>
              </a:rPr>
              <a:t>Operations for Single RAN level instead of individual RATs </a:t>
            </a:r>
            <a:endParaRPr kumimoji="0" lang="en-US" sz="1000" b="0" i="1" u="none" strike="noStrike" kern="0" cap="none" spc="0" normalizeH="0" baseline="0" noProof="0" dirty="0">
              <a:ln>
                <a:noFill/>
              </a:ln>
              <a:solidFill>
                <a:srgbClr val="001135"/>
              </a:solidFill>
              <a:effectLst/>
              <a:uLnTx/>
              <a:uFillTx/>
              <a:latin typeface="Nokia Pure Text Light"/>
              <a:ea typeface="MS PGothic" pitchFamily="34" charset="-128"/>
              <a:cs typeface="+mn-cs"/>
            </a:endParaRPr>
          </a:p>
          <a:p>
            <a:pPr marL="87313" marR="0" lvl="1" indent="-87313" defTabSz="604723" eaLnBrk="1" fontAlgn="base" latinLnBrk="0" hangingPunct="1">
              <a:lnSpc>
                <a:spcPct val="100000"/>
              </a:lnSpc>
              <a:spcBef>
                <a:spcPct val="15000"/>
              </a:spcBef>
              <a:spcAft>
                <a:spcPct val="15000"/>
              </a:spcAft>
              <a:buClr>
                <a:srgbClr val="124191"/>
              </a:buClr>
              <a:buSzTx/>
              <a:buFontTx/>
              <a:buChar char="-"/>
              <a:tabLst>
                <a:tab pos="141102" algn="l"/>
              </a:tabLst>
              <a:defRPr/>
            </a:pPr>
            <a:endParaRPr kumimoji="0" lang="en-US" sz="800" b="0" i="0" u="none" strike="noStrike" kern="0" cap="none" spc="0" normalizeH="0" baseline="0" noProof="0" dirty="0">
              <a:ln>
                <a:noFill/>
              </a:ln>
              <a:solidFill>
                <a:srgbClr val="124191"/>
              </a:solidFill>
              <a:effectLst/>
              <a:uLnTx/>
              <a:uFillTx/>
              <a:latin typeface="Nokia Pure Text Light"/>
              <a:ea typeface="MS PGothic" pitchFamily="34" charset="-128"/>
              <a:cs typeface="+mn-cs"/>
            </a:endParaRPr>
          </a:p>
          <a:p>
            <a:pPr marL="0" marR="0" lvl="0" indent="0" defTabSz="457200" eaLnBrk="1" fontAlgn="base" latinLnBrk="0" hangingPunct="1">
              <a:lnSpc>
                <a:spcPct val="100000"/>
              </a:lnSpc>
              <a:spcBef>
                <a:spcPct val="0"/>
              </a:spcBef>
              <a:spcAft>
                <a:spcPct val="0"/>
              </a:spcAft>
              <a:buClr>
                <a:srgbClr val="124191"/>
              </a:buClr>
              <a:buSzTx/>
              <a:buFontTx/>
              <a:buNone/>
              <a:tabLst/>
              <a:defRPr/>
            </a:pPr>
            <a:endParaRPr kumimoji="0" lang="en-US" sz="1200" b="1" i="0" u="none" strike="noStrike" kern="0" cap="none" spc="0" normalizeH="0" baseline="0" noProof="0" dirty="0">
              <a:ln>
                <a:noFill/>
              </a:ln>
              <a:solidFill>
                <a:srgbClr val="124191"/>
              </a:solidFill>
              <a:effectLst/>
              <a:uLnTx/>
              <a:uFillTx/>
              <a:latin typeface="Nokia Pure Text Light"/>
              <a:ea typeface="+mn-ea"/>
              <a:cs typeface="+mn-cs"/>
            </a:endParaRPr>
          </a:p>
        </p:txBody>
      </p:sp>
      <p:sp>
        <p:nvSpPr>
          <p:cNvPr id="52" name="TextBox 51">
            <a:extLst>
              <a:ext uri="{FF2B5EF4-FFF2-40B4-BE49-F238E27FC236}">
                <a16:creationId xmlns:a16="http://schemas.microsoft.com/office/drawing/2014/main" id="{6D4724B3-B0D1-433A-B0B8-7B9A7F3C3A6F}"/>
              </a:ext>
            </a:extLst>
          </p:cNvPr>
          <p:cNvSpPr txBox="1"/>
          <p:nvPr/>
        </p:nvSpPr>
        <p:spPr>
          <a:xfrm>
            <a:off x="8155986" y="2938430"/>
            <a:ext cx="828526" cy="584775"/>
          </a:xfrm>
          <a:prstGeom prst="rect">
            <a:avLst/>
          </a:prstGeom>
          <a:solidFill>
            <a:srgbClr val="A8BBC0"/>
          </a:solid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124191"/>
                </a:solidFill>
                <a:effectLst/>
                <a:uLnTx/>
                <a:uFillTx/>
              </a:rPr>
              <a:t>Multi BTS connection to mediator possible</a:t>
            </a:r>
          </a:p>
        </p:txBody>
      </p:sp>
      <p:sp>
        <p:nvSpPr>
          <p:cNvPr id="53" name="Footer Placeholder 3">
            <a:extLst>
              <a:ext uri="{FF2B5EF4-FFF2-40B4-BE49-F238E27FC236}">
                <a16:creationId xmlns:a16="http://schemas.microsoft.com/office/drawing/2014/main" id="{4443F650-7A68-49CA-86E1-0BC066E2273F}"/>
              </a:ext>
            </a:extLst>
          </p:cNvPr>
          <p:cNvSpPr txBox="1">
            <a:spLocks/>
          </p:cNvSpPr>
          <p:nvPr/>
        </p:nvSpPr>
        <p:spPr>
          <a:xfrm>
            <a:off x="1472529" y="4955129"/>
            <a:ext cx="12906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597191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a:extLst>
              <a:ext uri="{FF2B5EF4-FFF2-40B4-BE49-F238E27FC236}">
                <a16:creationId xmlns:a16="http://schemas.microsoft.com/office/drawing/2014/main" id="{D944465E-E3E0-420D-8EEE-5116D4FC3846}"/>
              </a:ext>
            </a:extLst>
          </p:cNvPr>
          <p:cNvSpPr txBox="1">
            <a:spLocks/>
          </p:cNvSpPr>
          <p:nvPr/>
        </p:nvSpPr>
        <p:spPr bwMode="auto">
          <a:xfrm>
            <a:off x="417514" y="771522"/>
            <a:ext cx="2998787" cy="26320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3" indent="-230183" algn="l" defTabSz="457189" rtl="0" eaLnBrk="1" fontAlgn="base" hangingPunct="1">
              <a:spcBef>
                <a:spcPct val="0"/>
              </a:spcBef>
              <a:spcAft>
                <a:spcPts val="600"/>
              </a:spcAft>
              <a:buFont typeface="Arial" charset="0"/>
              <a:buChar char="•"/>
              <a:defRPr sz="3200" kern="1200" baseline="0">
                <a:solidFill>
                  <a:schemeClr val="bg2"/>
                </a:solidFill>
                <a:latin typeface="+mn-lt"/>
                <a:ea typeface="ヒラギノ角ゴ Pro W3" charset="0"/>
                <a:cs typeface="ヒラギノ角ゴ Pro W3" charset="0"/>
              </a:defRPr>
            </a:lvl1pPr>
            <a:lvl2pPr marL="458777" indent="-228594" algn="l" defTabSz="457189"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196" indent="-225419" algn="l" defTabSz="457189"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791" indent="-228594" algn="l" defTabSz="457189"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2972" indent="-230183" algn="l" defTabSz="457189"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base" latinLnBrk="0" hangingPunct="1">
              <a:lnSpc>
                <a:spcPct val="100000"/>
              </a:lnSpc>
              <a:spcBef>
                <a:spcPct val="0"/>
              </a:spcBef>
              <a:spcAft>
                <a:spcPts val="600"/>
              </a:spcAft>
              <a:buClrTx/>
              <a:buSzTx/>
              <a:buFont typeface="Arial" charset="0"/>
              <a:buNone/>
              <a:tabLst/>
              <a:defRPr/>
            </a:pPr>
            <a:r>
              <a:rPr lang="en-US" sz="1350" dirty="0">
                <a:solidFill>
                  <a:srgbClr val="68717A"/>
                </a:solidFill>
                <a:latin typeface="Nokia Pure Text Light"/>
              </a:rPr>
              <a:t>“</a:t>
            </a:r>
            <a:r>
              <a:rPr kumimoji="0" lang="en-US" sz="1350" b="0" i="0" u="none" strike="noStrike" kern="1200" cap="none" spc="0" normalizeH="0" baseline="0" noProof="0" dirty="0">
                <a:ln>
                  <a:noFill/>
                </a:ln>
                <a:solidFill>
                  <a:srgbClr val="68717A"/>
                </a:solidFill>
                <a:effectLst/>
                <a:uLnTx/>
                <a:uFillTx/>
                <a:latin typeface="Nokia Pure Text Light"/>
              </a:rPr>
              <a:t>Single BTS O&amp;M” is more than the BTS SW code. “Single BTS O&amp;M</a:t>
            </a:r>
            <a:r>
              <a:rPr lang="en-US" sz="1350" dirty="0">
                <a:solidFill>
                  <a:srgbClr val="68717A"/>
                </a:solidFill>
                <a:latin typeface="Nokia Pure Text Light"/>
              </a:rPr>
              <a:t>”</a:t>
            </a:r>
            <a:r>
              <a:rPr kumimoji="0" lang="en-US" sz="1350" b="0" i="0" u="none" strike="noStrike" kern="1200" cap="none" spc="0" normalizeH="0" baseline="0" noProof="0" dirty="0">
                <a:ln>
                  <a:noFill/>
                </a:ln>
                <a:solidFill>
                  <a:srgbClr val="68717A"/>
                </a:solidFill>
                <a:effectLst/>
                <a:uLnTx/>
                <a:uFillTx/>
                <a:latin typeface="Nokia Pure Text Light"/>
              </a:rPr>
              <a:t> consists of four components</a:t>
            </a:r>
          </a:p>
          <a:p>
            <a:pPr marL="257175" marR="0" lvl="0" indent="-257175" algn="l" defTabSz="457189" rtl="0" eaLnBrk="1" fontAlgn="base" latinLnBrk="0" hangingPunct="1">
              <a:lnSpc>
                <a:spcPct val="100000"/>
              </a:lnSpc>
              <a:spcBef>
                <a:spcPct val="0"/>
              </a:spcBef>
              <a:spcAft>
                <a:spcPts val="600"/>
              </a:spcAft>
              <a:buClrTx/>
              <a:buSzTx/>
              <a:buFont typeface="+mj-lt"/>
              <a:buAutoNum type="arabicPeriod"/>
              <a:tabLst/>
              <a:defRPr/>
            </a:pPr>
            <a:r>
              <a:rPr kumimoji="0" lang="en-US" sz="1350" b="0" i="0" u="none" strike="noStrike" kern="1200" cap="none" spc="0" normalizeH="0" baseline="0" noProof="0" dirty="0">
                <a:ln>
                  <a:noFill/>
                </a:ln>
                <a:solidFill>
                  <a:srgbClr val="68717A"/>
                </a:solidFill>
                <a:effectLst/>
                <a:uLnTx/>
                <a:uFillTx/>
                <a:latin typeface="Nokia Pure Text Light"/>
              </a:rPr>
              <a:t>Single BTS O&amp;M code in SBTS/</a:t>
            </a:r>
            <a:r>
              <a:rPr kumimoji="0" lang="en-US" sz="1350" b="0" i="0" u="none" strike="noStrike" kern="1200" cap="none" spc="0" normalizeH="0" baseline="0" noProof="0" dirty="0" err="1">
                <a:ln>
                  <a:noFill/>
                </a:ln>
                <a:solidFill>
                  <a:srgbClr val="68717A"/>
                </a:solidFill>
                <a:effectLst/>
                <a:uLnTx/>
                <a:uFillTx/>
                <a:latin typeface="Nokia Pure Text Light"/>
              </a:rPr>
              <a:t>eNB</a:t>
            </a:r>
            <a:r>
              <a:rPr kumimoji="0" lang="en-US" sz="1350" b="0" i="0" u="none" strike="noStrike" kern="1200" cap="none" spc="0" normalizeH="0" baseline="0" noProof="0" dirty="0">
                <a:ln>
                  <a:noFill/>
                </a:ln>
                <a:solidFill>
                  <a:srgbClr val="68717A"/>
                </a:solidFill>
                <a:effectLst/>
                <a:uLnTx/>
                <a:uFillTx/>
                <a:latin typeface="Nokia Pure Text Light"/>
              </a:rPr>
              <a:t> based on LTE</a:t>
            </a:r>
          </a:p>
          <a:p>
            <a:pPr marL="257175" marR="0" lvl="0" indent="-257175" algn="l" defTabSz="457189" rtl="0" eaLnBrk="1" fontAlgn="base" latinLnBrk="0" hangingPunct="1">
              <a:lnSpc>
                <a:spcPct val="100000"/>
              </a:lnSpc>
              <a:spcBef>
                <a:spcPct val="0"/>
              </a:spcBef>
              <a:spcAft>
                <a:spcPts val="600"/>
              </a:spcAft>
              <a:buClrTx/>
              <a:buSzTx/>
              <a:buFont typeface="+mj-lt"/>
              <a:buAutoNum type="arabicPeriod"/>
              <a:tabLst/>
              <a:defRPr/>
            </a:pPr>
            <a:r>
              <a:rPr kumimoji="0" lang="en-US" sz="1350" b="0" i="0" u="none" strike="noStrike" kern="1200" cap="none" spc="0" normalizeH="0" baseline="0" noProof="0" dirty="0">
                <a:ln>
                  <a:noFill/>
                </a:ln>
                <a:solidFill>
                  <a:srgbClr val="68717A"/>
                </a:solidFill>
                <a:effectLst/>
                <a:uLnTx/>
                <a:uFillTx/>
                <a:latin typeface="Nokia Pure Text Light"/>
              </a:rPr>
              <a:t>Common Transport code in SBTS/</a:t>
            </a:r>
            <a:r>
              <a:rPr kumimoji="0" lang="en-US" sz="1350" b="0" i="0" u="none" strike="noStrike" kern="1200" cap="none" spc="0" normalizeH="0" baseline="0" noProof="0" dirty="0" err="1">
                <a:ln>
                  <a:noFill/>
                </a:ln>
                <a:solidFill>
                  <a:srgbClr val="68717A"/>
                </a:solidFill>
                <a:effectLst/>
                <a:uLnTx/>
                <a:uFillTx/>
                <a:latin typeface="Nokia Pure Text Light"/>
              </a:rPr>
              <a:t>eNB</a:t>
            </a:r>
            <a:r>
              <a:rPr kumimoji="0" lang="en-US" sz="1350" b="0" i="0" u="none" strike="noStrike" kern="1200" cap="none" spc="0" normalizeH="0" baseline="0" noProof="0" dirty="0">
                <a:ln>
                  <a:noFill/>
                </a:ln>
                <a:solidFill>
                  <a:srgbClr val="68717A"/>
                </a:solidFill>
                <a:effectLst/>
                <a:uLnTx/>
                <a:uFillTx/>
                <a:latin typeface="Nokia Pure Text Light"/>
              </a:rPr>
              <a:t> based on SRAN</a:t>
            </a:r>
          </a:p>
          <a:p>
            <a:pPr marL="257175" marR="0" lvl="0" indent="-257175" algn="l" defTabSz="457189" rtl="0" eaLnBrk="1" fontAlgn="base" latinLnBrk="0" hangingPunct="1">
              <a:lnSpc>
                <a:spcPct val="100000"/>
              </a:lnSpc>
              <a:spcBef>
                <a:spcPct val="0"/>
              </a:spcBef>
              <a:spcAft>
                <a:spcPts val="600"/>
              </a:spcAft>
              <a:buClrTx/>
              <a:buSzTx/>
              <a:buFont typeface="+mj-lt"/>
              <a:buAutoNum type="arabicPeriod"/>
              <a:tabLst/>
              <a:defRPr/>
            </a:pPr>
            <a:r>
              <a:rPr kumimoji="0" lang="en-US" sz="1350" b="0" i="0" u="none" strike="noStrike" kern="1200" cap="none" spc="0" normalizeH="0" baseline="0" noProof="0" dirty="0">
                <a:ln>
                  <a:noFill/>
                </a:ln>
                <a:solidFill>
                  <a:srgbClr val="68717A"/>
                </a:solidFill>
                <a:effectLst/>
                <a:uLnTx/>
                <a:uFillTx/>
                <a:latin typeface="Nokia Pure Text Light"/>
              </a:rPr>
              <a:t>New Element Management tool replacing both </a:t>
            </a:r>
            <a:r>
              <a:rPr kumimoji="0" lang="en-US" sz="1350" b="0" i="0" u="none" strike="noStrike" kern="1200" cap="none" spc="0" normalizeH="0" baseline="0" noProof="0" dirty="0" err="1">
                <a:ln>
                  <a:noFill/>
                </a:ln>
                <a:solidFill>
                  <a:srgbClr val="68717A"/>
                </a:solidFill>
                <a:effectLst/>
                <a:uLnTx/>
                <a:uFillTx/>
                <a:latin typeface="Nokia Pure Text Light"/>
              </a:rPr>
              <a:t>WebUI</a:t>
            </a:r>
            <a:r>
              <a:rPr kumimoji="0" lang="en-US" sz="1350" b="0" i="0" u="none" strike="noStrike" kern="1200" cap="none" spc="0" normalizeH="0" baseline="0" noProof="0" dirty="0">
                <a:ln>
                  <a:noFill/>
                </a:ln>
                <a:solidFill>
                  <a:srgbClr val="68717A"/>
                </a:solidFill>
                <a:effectLst/>
                <a:uLnTx/>
                <a:uFillTx/>
                <a:latin typeface="Nokia Pure Text Light"/>
              </a:rPr>
              <a:t> from SRAN 16.x as well as Site Manager</a:t>
            </a:r>
          </a:p>
          <a:p>
            <a:pPr marL="257175" marR="0" lvl="0" indent="-257175" algn="l" defTabSz="457189" rtl="0" eaLnBrk="1" fontAlgn="base" latinLnBrk="0" hangingPunct="1">
              <a:lnSpc>
                <a:spcPct val="100000"/>
              </a:lnSpc>
              <a:spcBef>
                <a:spcPct val="0"/>
              </a:spcBef>
              <a:spcAft>
                <a:spcPts val="600"/>
              </a:spcAft>
              <a:buClrTx/>
              <a:buSzTx/>
              <a:buFont typeface="+mj-lt"/>
              <a:buAutoNum type="arabicPeriod"/>
              <a:tabLst/>
              <a:defRPr/>
            </a:pPr>
            <a:r>
              <a:rPr kumimoji="0" lang="en-US" sz="1350" b="0" i="0" u="none" strike="noStrike" kern="1200" cap="none" spc="0" normalizeH="0" baseline="0" noProof="0" dirty="0">
                <a:ln>
                  <a:noFill/>
                </a:ln>
                <a:solidFill>
                  <a:srgbClr val="68717A"/>
                </a:solidFill>
                <a:effectLst/>
                <a:uLnTx/>
                <a:uFillTx/>
                <a:latin typeface="Nokia Pure Text Light"/>
              </a:rPr>
              <a:t>New BTS Mediator</a:t>
            </a:r>
          </a:p>
          <a:p>
            <a:pPr marL="0" marR="0" lvl="0" indent="0" algn="l" defTabSz="457189" rtl="0" eaLnBrk="1" fontAlgn="base" latinLnBrk="0" hangingPunct="1">
              <a:lnSpc>
                <a:spcPct val="100000"/>
              </a:lnSpc>
              <a:spcBef>
                <a:spcPct val="0"/>
              </a:spcBef>
              <a:spcAft>
                <a:spcPts val="600"/>
              </a:spcAft>
              <a:buClrTx/>
              <a:buSzTx/>
              <a:buFont typeface="Arial" charset="0"/>
              <a:buNone/>
              <a:tabLst/>
              <a:defRPr/>
            </a:pPr>
            <a:endParaRPr kumimoji="0" lang="en-US" sz="1350" b="0" i="0" u="none" strike="noStrike" kern="1200" cap="none" spc="0" normalizeH="0" baseline="0" noProof="0" dirty="0">
              <a:ln>
                <a:noFill/>
              </a:ln>
              <a:solidFill>
                <a:srgbClr val="68717A"/>
              </a:solidFill>
              <a:effectLst/>
              <a:uLnTx/>
              <a:uFillTx/>
              <a:latin typeface="Nokia Pure Text Light"/>
            </a:endParaRPr>
          </a:p>
        </p:txBody>
      </p:sp>
      <p:sp>
        <p:nvSpPr>
          <p:cNvPr id="3" name="Title 4">
            <a:extLst>
              <a:ext uri="{FF2B5EF4-FFF2-40B4-BE49-F238E27FC236}">
                <a16:creationId xmlns:a16="http://schemas.microsoft.com/office/drawing/2014/main" id="{ADCAA0A7-03AC-48C0-9364-DCEE5A2514F8}"/>
              </a:ext>
            </a:extLst>
          </p:cNvPr>
          <p:cNvSpPr txBox="1">
            <a:spLocks/>
          </p:cNvSpPr>
          <p:nvPr/>
        </p:nvSpPr>
        <p:spPr bwMode="auto">
          <a:xfrm>
            <a:off x="418120" y="279250"/>
            <a:ext cx="8229600" cy="3117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1800" b="1" kern="1200">
                <a:solidFill>
                  <a:schemeClr val="tx1"/>
                </a:solidFill>
                <a:latin typeface="+mj-lt"/>
                <a:ea typeface="ヒラギノ角ゴ Pro W3" charset="0"/>
                <a:cs typeface="Arial"/>
              </a:defRPr>
            </a:lvl1pPr>
            <a:lvl2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189" algn="l" defTabSz="457189" rtl="0" eaLnBrk="1" fontAlgn="base" hangingPunct="1">
              <a:spcBef>
                <a:spcPct val="0"/>
              </a:spcBef>
              <a:spcAft>
                <a:spcPct val="0"/>
              </a:spcAft>
              <a:defRPr b="1">
                <a:solidFill>
                  <a:schemeClr val="bg2"/>
                </a:solidFill>
                <a:latin typeface="Arial" charset="0"/>
                <a:ea typeface="ヒラギノ角ゴ Pro W3" charset="0"/>
              </a:defRPr>
            </a:lvl6pPr>
            <a:lvl7pPr marL="914378" algn="l" defTabSz="457189" rtl="0" eaLnBrk="1" fontAlgn="base" hangingPunct="1">
              <a:spcBef>
                <a:spcPct val="0"/>
              </a:spcBef>
              <a:spcAft>
                <a:spcPct val="0"/>
              </a:spcAft>
              <a:defRPr b="1">
                <a:solidFill>
                  <a:schemeClr val="bg2"/>
                </a:solidFill>
                <a:latin typeface="Arial" charset="0"/>
                <a:ea typeface="ヒラギノ角ゴ Pro W3" charset="0"/>
              </a:defRPr>
            </a:lvl7pPr>
            <a:lvl8pPr marL="1371566" algn="l" defTabSz="457189" rtl="0" eaLnBrk="1" fontAlgn="base" hangingPunct="1">
              <a:spcBef>
                <a:spcPct val="0"/>
              </a:spcBef>
              <a:spcAft>
                <a:spcPct val="0"/>
              </a:spcAft>
              <a:defRPr b="1">
                <a:solidFill>
                  <a:schemeClr val="bg2"/>
                </a:solidFill>
                <a:latin typeface="Arial" charset="0"/>
                <a:ea typeface="ヒラギノ角ゴ Pro W3" charset="0"/>
              </a:defRPr>
            </a:lvl8pPr>
            <a:lvl9pPr marL="1828754" algn="l" defTabSz="457189" rtl="0" eaLnBrk="1" fontAlgn="base" hangingPunct="1">
              <a:spcBef>
                <a:spcPct val="0"/>
              </a:spcBef>
              <a:spcAft>
                <a:spcPct val="0"/>
              </a:spcAft>
              <a:defRPr b="1">
                <a:solidFill>
                  <a:schemeClr val="bg2"/>
                </a:solidFill>
                <a:latin typeface="Arial" charset="0"/>
                <a:ea typeface="ヒラギノ角ゴ Pro W3" charset="0"/>
              </a:defRPr>
            </a:lvl9pPr>
          </a:lstStyle>
          <a:p>
            <a:pPr marL="0" marR="0" lvl="0" indent="0" algn="l" defTabSz="45718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124191"/>
                </a:solidFill>
                <a:effectLst/>
                <a:uLnTx/>
                <a:uFillTx/>
                <a:latin typeface="Nokia Pure Headline Light"/>
                <a:cs typeface="Arial"/>
              </a:rPr>
              <a:t>Single BTS O&amp;M Components</a:t>
            </a:r>
            <a:endParaRPr kumimoji="0" lang="en-US" sz="2000" b="1" i="0" u="none" strike="noStrike" kern="1200" cap="none" spc="0" normalizeH="0" baseline="0" noProof="0" dirty="0">
              <a:ln>
                <a:noFill/>
              </a:ln>
              <a:solidFill>
                <a:srgbClr val="124191"/>
              </a:solidFill>
              <a:effectLst/>
              <a:uLnTx/>
              <a:uFillTx/>
              <a:latin typeface="Nokia Pure Headline Light"/>
              <a:cs typeface="Arial"/>
            </a:endParaRPr>
          </a:p>
        </p:txBody>
      </p:sp>
      <p:sp>
        <p:nvSpPr>
          <p:cNvPr id="4" name="Content Placeholder 6">
            <a:extLst>
              <a:ext uri="{FF2B5EF4-FFF2-40B4-BE49-F238E27FC236}">
                <a16:creationId xmlns:a16="http://schemas.microsoft.com/office/drawing/2014/main" id="{77D18F3E-28C2-4366-AB15-C72E9C0947CF}"/>
              </a:ext>
            </a:extLst>
          </p:cNvPr>
          <p:cNvSpPr txBox="1">
            <a:spLocks/>
          </p:cNvSpPr>
          <p:nvPr/>
        </p:nvSpPr>
        <p:spPr bwMode="auto">
          <a:xfrm>
            <a:off x="432000" y="520492"/>
            <a:ext cx="8227649" cy="301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defTabSz="457189" rtl="0" eaLnBrk="1" fontAlgn="base" hangingPunct="1">
              <a:spcBef>
                <a:spcPct val="0"/>
              </a:spcBef>
              <a:spcAft>
                <a:spcPts val="600"/>
              </a:spcAft>
              <a:buFont typeface="Arial"/>
              <a:buNone/>
              <a:defRPr sz="1800" kern="1200">
                <a:solidFill>
                  <a:schemeClr val="bg2"/>
                </a:solidFill>
                <a:latin typeface="+mj-lt"/>
                <a:ea typeface="ヒラギノ角ゴ Pro W3" charset="0"/>
                <a:cs typeface="ヒラギノ角ゴ Pro W3" charset="0"/>
              </a:defRPr>
            </a:lvl1pPr>
            <a:lvl2pPr marL="458777" indent="-228594" algn="l" defTabSz="457189"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196" indent="-225419" algn="l" defTabSz="457189"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791" indent="-228594" algn="l" defTabSz="457189"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2972" indent="-230183" algn="l" defTabSz="457189"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base" latinLnBrk="0" hangingPunct="1">
              <a:lnSpc>
                <a:spcPct val="100000"/>
              </a:lnSpc>
              <a:spcBef>
                <a:spcPct val="0"/>
              </a:spcBef>
              <a:spcAft>
                <a:spcPts val="600"/>
              </a:spcAft>
              <a:buClrTx/>
              <a:buSzTx/>
              <a:buFont typeface="Arial"/>
              <a:buNone/>
              <a:tabLst/>
              <a:defRPr/>
            </a:pPr>
            <a:r>
              <a:rPr kumimoji="0" lang="en-US" sz="1800" b="0" i="0" u="none" strike="noStrike" kern="1200" cap="none" spc="0" normalizeH="0" baseline="0" noProof="0">
                <a:ln>
                  <a:noFill/>
                </a:ln>
                <a:solidFill>
                  <a:srgbClr val="68717A"/>
                </a:solidFill>
                <a:effectLst/>
                <a:uLnTx/>
                <a:uFillTx/>
                <a:latin typeface="Nokia Pure Headline Light"/>
              </a:rPr>
              <a:t> </a:t>
            </a:r>
            <a:endParaRPr kumimoji="0" lang="en-US" sz="1800" b="0" i="0" u="none" strike="noStrike" kern="1200" cap="none" spc="0" normalizeH="0" baseline="0" noProof="0" dirty="0">
              <a:ln>
                <a:noFill/>
              </a:ln>
              <a:solidFill>
                <a:srgbClr val="68717A"/>
              </a:solidFill>
              <a:effectLst/>
              <a:uLnTx/>
              <a:uFillTx/>
              <a:latin typeface="Nokia Pure Headline Light"/>
            </a:endParaRPr>
          </a:p>
        </p:txBody>
      </p:sp>
      <p:sp>
        <p:nvSpPr>
          <p:cNvPr id="5" name="Rectangle 4">
            <a:extLst>
              <a:ext uri="{FF2B5EF4-FFF2-40B4-BE49-F238E27FC236}">
                <a16:creationId xmlns:a16="http://schemas.microsoft.com/office/drawing/2014/main" id="{693302FD-B8E4-43D9-83B5-7F947AA1C996}"/>
              </a:ext>
            </a:extLst>
          </p:cNvPr>
          <p:cNvSpPr/>
          <p:nvPr/>
        </p:nvSpPr>
        <p:spPr>
          <a:xfrm>
            <a:off x="5255467" y="1097957"/>
            <a:ext cx="1869938" cy="938693"/>
          </a:xfrm>
          <a:prstGeom prst="rect">
            <a:avLst/>
          </a:prstGeom>
          <a:solidFill>
            <a:srgbClr val="A8BBC0">
              <a:lumMod val="20000"/>
              <a:lumOff val="80000"/>
            </a:srgbClr>
          </a:solidFill>
          <a:ln w="9525" cap="flat" cmpd="sng" algn="ctr">
            <a:solidFill>
              <a:srgbClr val="124191"/>
            </a:solidFill>
            <a:prstDash val="solid"/>
          </a:ln>
          <a:effectLst/>
        </p:spPr>
        <p:txBody>
          <a:bodyPr tIns="90000" bIns="90000" rtlCol="0" anchor="b" anchorCtr="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24191"/>
              </a:solidFill>
              <a:effectLst/>
              <a:uLnTx/>
              <a:uFillTx/>
              <a:latin typeface="Nokia Pure Headline" pitchFamily="34" charset="0"/>
              <a:ea typeface="+mn-ea"/>
              <a:cs typeface="+mn-cs"/>
            </a:endParaRPr>
          </a:p>
        </p:txBody>
      </p:sp>
      <p:sp>
        <p:nvSpPr>
          <p:cNvPr id="6" name="Rectangle 5">
            <a:extLst>
              <a:ext uri="{FF2B5EF4-FFF2-40B4-BE49-F238E27FC236}">
                <a16:creationId xmlns:a16="http://schemas.microsoft.com/office/drawing/2014/main" id="{B2B6B8DD-B96E-43E4-8ABF-8ED2FCF71B13}"/>
              </a:ext>
            </a:extLst>
          </p:cNvPr>
          <p:cNvSpPr/>
          <p:nvPr/>
        </p:nvSpPr>
        <p:spPr>
          <a:xfrm>
            <a:off x="7439729" y="1474884"/>
            <a:ext cx="1514476" cy="587811"/>
          </a:xfrm>
          <a:prstGeom prst="rect">
            <a:avLst/>
          </a:prstGeom>
          <a:solidFill>
            <a:srgbClr val="92D050"/>
          </a:solidFill>
          <a:ln w="9525" cap="flat" cmpd="sng" algn="ctr">
            <a:noFill/>
            <a:prstDash val="solid"/>
          </a:ln>
          <a:effectLst/>
        </p:spPr>
        <p:txBody>
          <a:bodyPr tIns="90000" bIns="90000"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Nokia Pure Headline" pitchFamily="34" charset="0"/>
                <a:ea typeface="+mn-ea"/>
                <a:cs typeface="+mn-cs"/>
              </a:rPr>
              <a:t>New Element Management Tool</a:t>
            </a:r>
          </a:p>
        </p:txBody>
      </p:sp>
      <p:sp>
        <p:nvSpPr>
          <p:cNvPr id="7" name="Rectangle 6">
            <a:extLst>
              <a:ext uri="{FF2B5EF4-FFF2-40B4-BE49-F238E27FC236}">
                <a16:creationId xmlns:a16="http://schemas.microsoft.com/office/drawing/2014/main" id="{BABF6ACC-8239-4393-BF81-51F19FAB9C83}"/>
              </a:ext>
            </a:extLst>
          </p:cNvPr>
          <p:cNvSpPr/>
          <p:nvPr/>
        </p:nvSpPr>
        <p:spPr>
          <a:xfrm>
            <a:off x="6434450" y="1609091"/>
            <a:ext cx="586178" cy="350097"/>
          </a:xfrm>
          <a:prstGeom prst="rect">
            <a:avLst/>
          </a:prstGeom>
          <a:solidFill>
            <a:srgbClr val="92D050"/>
          </a:solidFill>
          <a:ln w="9525" cap="flat" cmpd="sng" algn="ctr">
            <a:solidFill>
              <a:srgbClr val="124191"/>
            </a:solidFill>
            <a:prstDash val="dash"/>
          </a:ln>
          <a:effectLst/>
        </p:spPr>
        <p:txBody>
          <a:bodyPr tIns="90000" bIns="90000"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Nokia Pure Headline" pitchFamily="34" charset="0"/>
                <a:ea typeface="+mn-ea"/>
                <a:cs typeface="+mn-cs"/>
              </a:rPr>
              <a:t>BTS Mediator</a:t>
            </a:r>
          </a:p>
        </p:txBody>
      </p:sp>
      <p:cxnSp>
        <p:nvCxnSpPr>
          <p:cNvPr id="8" name="Straight Connector 7">
            <a:extLst>
              <a:ext uri="{FF2B5EF4-FFF2-40B4-BE49-F238E27FC236}">
                <a16:creationId xmlns:a16="http://schemas.microsoft.com/office/drawing/2014/main" id="{8E80B2DA-6094-46D7-8679-D3D5FD3C879B}"/>
              </a:ext>
            </a:extLst>
          </p:cNvPr>
          <p:cNvCxnSpPr/>
          <p:nvPr/>
        </p:nvCxnSpPr>
        <p:spPr>
          <a:xfrm>
            <a:off x="6173324" y="1610272"/>
            <a:ext cx="0" cy="348916"/>
          </a:xfrm>
          <a:prstGeom prst="line">
            <a:avLst/>
          </a:prstGeom>
          <a:noFill/>
          <a:ln w="19050" cap="flat" cmpd="sng" algn="ctr">
            <a:solidFill>
              <a:srgbClr val="00C9FF"/>
            </a:solidFill>
            <a:prstDash val="dash"/>
          </a:ln>
          <a:effectLst/>
        </p:spPr>
      </p:cxnSp>
      <p:sp>
        <p:nvSpPr>
          <p:cNvPr id="9" name="Rounded Rectangle 18">
            <a:extLst>
              <a:ext uri="{FF2B5EF4-FFF2-40B4-BE49-F238E27FC236}">
                <a16:creationId xmlns:a16="http://schemas.microsoft.com/office/drawing/2014/main" id="{F5E13754-AE6C-48D6-BA98-078086F4ED90}"/>
              </a:ext>
            </a:extLst>
          </p:cNvPr>
          <p:cNvSpPr/>
          <p:nvPr/>
        </p:nvSpPr>
        <p:spPr>
          <a:xfrm>
            <a:off x="6434450" y="2555789"/>
            <a:ext cx="1562100" cy="1754824"/>
          </a:xfrm>
          <a:prstGeom prst="roundRect">
            <a:avLst>
              <a:gd name="adj" fmla="val 4412"/>
            </a:avLst>
          </a:prstGeom>
          <a:noFill/>
          <a:ln w="38100" cap="flat" cmpd="sng" algn="ctr">
            <a:solidFill>
              <a:srgbClr val="FFC000"/>
            </a:solidFill>
            <a:prstDash val="solid"/>
          </a:ln>
          <a:effectLst>
            <a:outerShdw blurRad="40000" dist="20000" dir="5400000" rotWithShape="0">
              <a:srgbClr val="000000">
                <a:alpha val="38000"/>
              </a:srgbClr>
            </a:outerShdw>
          </a:effectLst>
        </p:spPr>
        <p:txBody>
          <a:bodyPr rtlCol="0" anchor="t"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Nokia Pure Headline" pitchFamily="34" charset="0"/>
              <a:ea typeface="+mn-ea"/>
              <a:cs typeface="+mn-cs"/>
            </a:endParaRPr>
          </a:p>
        </p:txBody>
      </p:sp>
      <p:sp>
        <p:nvSpPr>
          <p:cNvPr id="10" name="Rounded Rectangle 19">
            <a:extLst>
              <a:ext uri="{FF2B5EF4-FFF2-40B4-BE49-F238E27FC236}">
                <a16:creationId xmlns:a16="http://schemas.microsoft.com/office/drawing/2014/main" id="{D33935C5-6166-44EC-AF19-E49E2ED3B000}"/>
              </a:ext>
            </a:extLst>
          </p:cNvPr>
          <p:cNvSpPr/>
          <p:nvPr/>
        </p:nvSpPr>
        <p:spPr>
          <a:xfrm>
            <a:off x="6561699" y="2737015"/>
            <a:ext cx="1294696" cy="193370"/>
          </a:xfrm>
          <a:prstGeom prst="roundRect">
            <a:avLst>
              <a:gd name="adj" fmla="val 0"/>
            </a:avLst>
          </a:prstGeom>
          <a:solidFill>
            <a:srgbClr val="A8BBC0">
              <a:lumMod val="20000"/>
              <a:lumOff val="80000"/>
            </a:srgbClr>
          </a:solidFill>
          <a:ln w="19050" algn="ctr">
            <a:solidFill>
              <a:srgbClr val="68717A">
                <a:lumMod val="50000"/>
              </a:srgbClr>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chemeClr val="tx2"/>
                </a:solidFill>
                <a:effectLst/>
                <a:uLnTx/>
                <a:uFillTx/>
                <a:latin typeface="Nokia Pure Headline" pitchFamily="34" charset="0"/>
                <a:ea typeface="Nokia Pure Text" pitchFamily="34" charset="0"/>
                <a:cs typeface="Nokia Pure Text" pitchFamily="34" charset="0"/>
              </a:rPr>
              <a:t>GSM application</a:t>
            </a:r>
          </a:p>
        </p:txBody>
      </p:sp>
      <p:sp>
        <p:nvSpPr>
          <p:cNvPr id="11" name="Rounded Rectangle 20">
            <a:extLst>
              <a:ext uri="{FF2B5EF4-FFF2-40B4-BE49-F238E27FC236}">
                <a16:creationId xmlns:a16="http://schemas.microsoft.com/office/drawing/2014/main" id="{269629EE-F774-4000-BABF-335852A88345}"/>
              </a:ext>
            </a:extLst>
          </p:cNvPr>
          <p:cNvSpPr/>
          <p:nvPr/>
        </p:nvSpPr>
        <p:spPr>
          <a:xfrm>
            <a:off x="6561699" y="3238507"/>
            <a:ext cx="1294696" cy="249857"/>
          </a:xfrm>
          <a:prstGeom prst="roundRect">
            <a:avLst>
              <a:gd name="adj" fmla="val 0"/>
            </a:avLst>
          </a:prstGeom>
          <a:solidFill>
            <a:srgbClr val="A8BBC0">
              <a:lumMod val="20000"/>
              <a:lumOff val="80000"/>
            </a:srgbClr>
          </a:solidFill>
          <a:ln w="19050" algn="ctr">
            <a:solidFill>
              <a:srgbClr val="68717A">
                <a:lumMod val="50000"/>
              </a:srgbClr>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chemeClr val="tx2"/>
                </a:solidFill>
                <a:effectLst/>
                <a:uLnTx/>
                <a:uFillTx/>
                <a:latin typeface="Nokia Pure Headline" pitchFamily="34" charset="0"/>
                <a:ea typeface="Nokia Pure Text" pitchFamily="34" charset="0"/>
                <a:cs typeface="Nokia Pure Text" pitchFamily="34" charset="0"/>
              </a:rPr>
              <a:t>FDD LTE application</a:t>
            </a:r>
          </a:p>
        </p:txBody>
      </p:sp>
      <p:sp>
        <p:nvSpPr>
          <p:cNvPr id="12" name="Rounded Rectangle 21">
            <a:extLst>
              <a:ext uri="{FF2B5EF4-FFF2-40B4-BE49-F238E27FC236}">
                <a16:creationId xmlns:a16="http://schemas.microsoft.com/office/drawing/2014/main" id="{5389FC1A-0D3B-45A6-8049-CFFA7117C43A}"/>
              </a:ext>
            </a:extLst>
          </p:cNvPr>
          <p:cNvSpPr/>
          <p:nvPr/>
        </p:nvSpPr>
        <p:spPr>
          <a:xfrm>
            <a:off x="6561699" y="2990810"/>
            <a:ext cx="1294696" cy="193370"/>
          </a:xfrm>
          <a:prstGeom prst="roundRect">
            <a:avLst>
              <a:gd name="adj" fmla="val 0"/>
            </a:avLst>
          </a:prstGeom>
          <a:solidFill>
            <a:srgbClr val="A8BBC0">
              <a:lumMod val="20000"/>
              <a:lumOff val="80000"/>
            </a:srgbClr>
          </a:solidFill>
          <a:ln w="19050" algn="ctr">
            <a:solidFill>
              <a:srgbClr val="68717A">
                <a:lumMod val="50000"/>
              </a:srgbClr>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chemeClr val="tx2"/>
                </a:solidFill>
                <a:effectLst/>
                <a:uLnTx/>
                <a:uFillTx/>
                <a:latin typeface="Nokia Pure Headline" pitchFamily="34" charset="0"/>
                <a:ea typeface="Nokia Pure Text" pitchFamily="34" charset="0"/>
                <a:cs typeface="Nokia Pure Text" pitchFamily="34" charset="0"/>
              </a:rPr>
              <a:t>WCDMA application</a:t>
            </a:r>
          </a:p>
        </p:txBody>
      </p:sp>
      <p:sp>
        <p:nvSpPr>
          <p:cNvPr id="13" name="Oval 12">
            <a:extLst>
              <a:ext uri="{FF2B5EF4-FFF2-40B4-BE49-F238E27FC236}">
                <a16:creationId xmlns:a16="http://schemas.microsoft.com/office/drawing/2014/main" id="{A1562CA0-3BBF-4493-ABF7-1DB4D0C258FD}"/>
              </a:ext>
            </a:extLst>
          </p:cNvPr>
          <p:cNvSpPr/>
          <p:nvPr/>
        </p:nvSpPr>
        <p:spPr>
          <a:xfrm>
            <a:off x="6666466" y="2440422"/>
            <a:ext cx="1121281" cy="244732"/>
          </a:xfrm>
          <a:prstGeom prst="ellipse">
            <a:avLst/>
          </a:prstGeom>
          <a:solidFill>
            <a:srgbClr val="FFC000"/>
          </a:solidFill>
          <a:ln w="19050" algn="ctr">
            <a:solidFill>
              <a:srgbClr val="FFC000"/>
            </a:solidFill>
            <a:round/>
            <a:headEnd/>
            <a:tailEnd/>
          </a:ln>
          <a:effectLst/>
        </p:spPr>
        <p:txBody>
          <a:bodyPr lIns="89994" tIns="46796" rIns="89994" bIns="46796" anchor="ctr">
            <a:noAutofit/>
          </a:bodyPr>
          <a:lstStyle/>
          <a:p>
            <a:pPr algn="ctr" defTabSz="604630" eaLnBrk="0" fontAlgn="auto" hangingPunct="0">
              <a:lnSpc>
                <a:spcPct val="90000"/>
              </a:lnSpc>
              <a:spcBef>
                <a:spcPts val="400"/>
              </a:spcBef>
              <a:spcAft>
                <a:spcPts val="0"/>
              </a:spcAft>
              <a:buClr>
                <a:srgbClr val="FFCC00"/>
              </a:buClr>
              <a:defRPr/>
            </a:pPr>
            <a:r>
              <a:rPr lang="en-US" sz="800" b="1" kern="0" dirty="0">
                <a:solidFill>
                  <a:srgbClr val="124191">
                    <a:lumMod val="50000"/>
                  </a:srgbClr>
                </a:solidFill>
                <a:latin typeface="Nokia Pure Headline" pitchFamily="34" charset="0"/>
                <a:ea typeface="Nokia Pure Text" pitchFamily="34" charset="0"/>
                <a:cs typeface="Nokia Pure Text" pitchFamily="34" charset="0"/>
              </a:rPr>
              <a:t>BTS / eNB</a:t>
            </a:r>
          </a:p>
        </p:txBody>
      </p:sp>
      <p:sp>
        <p:nvSpPr>
          <p:cNvPr id="14" name="Rounded Rectangle 25">
            <a:extLst>
              <a:ext uri="{FF2B5EF4-FFF2-40B4-BE49-F238E27FC236}">
                <a16:creationId xmlns:a16="http://schemas.microsoft.com/office/drawing/2014/main" id="{852833C9-FB8A-42C5-BDE7-775C38C13F3E}"/>
              </a:ext>
            </a:extLst>
          </p:cNvPr>
          <p:cNvSpPr/>
          <p:nvPr/>
        </p:nvSpPr>
        <p:spPr>
          <a:xfrm>
            <a:off x="6562725" y="3550056"/>
            <a:ext cx="1294696" cy="194400"/>
          </a:xfrm>
          <a:prstGeom prst="roundRect">
            <a:avLst>
              <a:gd name="adj" fmla="val 0"/>
            </a:avLst>
          </a:prstGeom>
          <a:solidFill>
            <a:srgbClr val="A8BBC0">
              <a:lumMod val="20000"/>
              <a:lumOff val="80000"/>
            </a:srgbClr>
          </a:solidFill>
          <a:ln w="19050" algn="ctr">
            <a:solidFill>
              <a:srgbClr val="68717A">
                <a:lumMod val="50000"/>
              </a:srgbClr>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chemeClr val="tx2"/>
                </a:solidFill>
                <a:effectLst/>
                <a:uLnTx/>
                <a:uFillTx/>
                <a:latin typeface="Nokia Pure Headline" pitchFamily="34" charset="0"/>
                <a:ea typeface="Nokia Pure Text" pitchFamily="34" charset="0"/>
                <a:cs typeface="Nokia Pure Text" pitchFamily="34" charset="0"/>
              </a:rPr>
              <a:t>TD LTE application</a:t>
            </a:r>
          </a:p>
        </p:txBody>
      </p:sp>
      <p:sp>
        <p:nvSpPr>
          <p:cNvPr id="15" name="Rectangle 14">
            <a:extLst>
              <a:ext uri="{FF2B5EF4-FFF2-40B4-BE49-F238E27FC236}">
                <a16:creationId xmlns:a16="http://schemas.microsoft.com/office/drawing/2014/main" id="{89B48F88-714E-44FA-B63F-C55B0E10B444}"/>
              </a:ext>
            </a:extLst>
          </p:cNvPr>
          <p:cNvSpPr/>
          <p:nvPr/>
        </p:nvSpPr>
        <p:spPr>
          <a:xfrm>
            <a:off x="3673929" y="3105501"/>
            <a:ext cx="1269546" cy="187955"/>
          </a:xfrm>
          <a:prstGeom prst="rect">
            <a:avLst/>
          </a:prstGeom>
          <a:solidFill>
            <a:srgbClr val="92D050"/>
          </a:solidFill>
          <a:ln w="9525" cap="flat" cmpd="sng" algn="ctr">
            <a:solidFill>
              <a:srgbClr val="124191"/>
            </a:solidFill>
            <a:prstDash val="dash"/>
          </a:ln>
          <a:effectLst/>
        </p:spPr>
        <p:txBody>
          <a:bodyPr tIns="90000" bIns="90000"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Nokia Pure Headline" pitchFamily="34" charset="0"/>
                <a:ea typeface="+mn-ea"/>
                <a:cs typeface="+mn-cs"/>
              </a:rPr>
              <a:t>BTS Mediator</a:t>
            </a:r>
          </a:p>
        </p:txBody>
      </p:sp>
      <p:sp>
        <p:nvSpPr>
          <p:cNvPr id="16" name="Rectangle 15">
            <a:extLst>
              <a:ext uri="{FF2B5EF4-FFF2-40B4-BE49-F238E27FC236}">
                <a16:creationId xmlns:a16="http://schemas.microsoft.com/office/drawing/2014/main" id="{504B08DD-10BE-4D9B-B84F-63A232E541CF}"/>
              </a:ext>
            </a:extLst>
          </p:cNvPr>
          <p:cNvSpPr/>
          <p:nvPr/>
        </p:nvSpPr>
        <p:spPr>
          <a:xfrm>
            <a:off x="3652935" y="2488951"/>
            <a:ext cx="1314353" cy="377615"/>
          </a:xfrm>
          <a:prstGeom prst="rect">
            <a:avLst/>
          </a:prstGeom>
          <a:solidFill>
            <a:srgbClr val="92D050"/>
          </a:solidFill>
          <a:ln w="9525" cap="flat" cmpd="sng" algn="ctr">
            <a:noFill/>
            <a:prstDash val="solid"/>
          </a:ln>
          <a:effectLst/>
        </p:spPr>
        <p:txBody>
          <a:bodyPr tIns="90000" bIns="90000" rtlCol="0" anchor="ctr" anchorCtr="0"/>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Nokia Pure Headline" pitchFamily="34" charset="0"/>
                <a:ea typeface="+mn-ea"/>
                <a:cs typeface="+mn-cs"/>
              </a:rPr>
              <a:t>New Element Management Tool</a:t>
            </a:r>
          </a:p>
        </p:txBody>
      </p:sp>
      <p:cxnSp>
        <p:nvCxnSpPr>
          <p:cNvPr id="17" name="Straight Arrow Connector 16">
            <a:extLst>
              <a:ext uri="{FF2B5EF4-FFF2-40B4-BE49-F238E27FC236}">
                <a16:creationId xmlns:a16="http://schemas.microsoft.com/office/drawing/2014/main" id="{79FBEA6C-67B9-41D9-92F2-DB09B8BBEA84}"/>
              </a:ext>
            </a:extLst>
          </p:cNvPr>
          <p:cNvCxnSpPr/>
          <p:nvPr/>
        </p:nvCxnSpPr>
        <p:spPr>
          <a:xfrm>
            <a:off x="6919274" y="1959188"/>
            <a:ext cx="0" cy="493818"/>
          </a:xfrm>
          <a:prstGeom prst="straightConnector1">
            <a:avLst/>
          </a:prstGeom>
          <a:noFill/>
          <a:ln w="19050" cap="flat" cmpd="sng" algn="ctr">
            <a:solidFill>
              <a:srgbClr val="00C9FF"/>
            </a:solidFill>
            <a:prstDash val="solid"/>
            <a:headEnd type="arrow"/>
            <a:tailEnd type="arrow"/>
          </a:ln>
          <a:effectLst/>
        </p:spPr>
      </p:cxnSp>
      <p:sp>
        <p:nvSpPr>
          <p:cNvPr id="18" name="TextBox 17">
            <a:extLst>
              <a:ext uri="{FF2B5EF4-FFF2-40B4-BE49-F238E27FC236}">
                <a16:creationId xmlns:a16="http://schemas.microsoft.com/office/drawing/2014/main" id="{47D22AAF-821C-4336-8B19-B6E06BCBF26C}"/>
              </a:ext>
            </a:extLst>
          </p:cNvPr>
          <p:cNvSpPr txBox="1"/>
          <p:nvPr/>
        </p:nvSpPr>
        <p:spPr>
          <a:xfrm>
            <a:off x="6876269" y="2121379"/>
            <a:ext cx="338554" cy="246221"/>
          </a:xfrm>
          <a:prstGeom prst="rect">
            <a:avLst/>
          </a:prstGeom>
          <a:noFill/>
        </p:spPr>
        <p:txBody>
          <a:bodyPr wrap="none" rtlCol="0">
            <a:spAutoFit/>
          </a:bodyPr>
          <a:lstStyle>
            <a:defPPr>
              <a:defRPr lang="en-US"/>
            </a:defPPr>
            <a:lvl1pPr>
              <a:defRPr sz="1333">
                <a:solidFill>
                  <a:srgbClr val="124191"/>
                </a:solidFill>
                <a:latin typeface="Nokia Pure Headline" pitchFamily="34" charset="0"/>
              </a:defRPr>
            </a:lvl1p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124191"/>
                </a:solidFill>
                <a:effectLst/>
                <a:uLnTx/>
                <a:uFillTx/>
                <a:latin typeface="Nokia Pure Headline" pitchFamily="34" charset="0"/>
                <a:ea typeface="+mn-ea"/>
                <a:cs typeface="+mn-cs"/>
              </a:rPr>
              <a:t>IMI</a:t>
            </a:r>
          </a:p>
        </p:txBody>
      </p:sp>
      <p:cxnSp>
        <p:nvCxnSpPr>
          <p:cNvPr id="19" name="Straight Arrow Connector 18">
            <a:extLst>
              <a:ext uri="{FF2B5EF4-FFF2-40B4-BE49-F238E27FC236}">
                <a16:creationId xmlns:a16="http://schemas.microsoft.com/office/drawing/2014/main" id="{3204DB85-571E-4472-B12A-F0D72446312D}"/>
              </a:ext>
            </a:extLst>
          </p:cNvPr>
          <p:cNvCxnSpPr/>
          <p:nvPr/>
        </p:nvCxnSpPr>
        <p:spPr>
          <a:xfrm flipH="1">
            <a:off x="7637038" y="2072022"/>
            <a:ext cx="576262" cy="398183"/>
          </a:xfrm>
          <a:prstGeom prst="straightConnector1">
            <a:avLst/>
          </a:prstGeom>
          <a:noFill/>
          <a:ln w="19050" cap="flat" cmpd="sng" algn="ctr">
            <a:solidFill>
              <a:srgbClr val="00C9FF"/>
            </a:solidFill>
            <a:prstDash val="solid"/>
            <a:headEnd type="arrow"/>
            <a:tailEnd type="arrow"/>
          </a:ln>
          <a:effectLst/>
        </p:spPr>
      </p:cxnSp>
      <p:sp>
        <p:nvSpPr>
          <p:cNvPr id="20" name="TextBox 19">
            <a:extLst>
              <a:ext uri="{FF2B5EF4-FFF2-40B4-BE49-F238E27FC236}">
                <a16:creationId xmlns:a16="http://schemas.microsoft.com/office/drawing/2014/main" id="{E9DD248A-8838-4DFD-B5CE-166ED93A9A60}"/>
              </a:ext>
            </a:extLst>
          </p:cNvPr>
          <p:cNvSpPr txBox="1"/>
          <p:nvPr/>
        </p:nvSpPr>
        <p:spPr>
          <a:xfrm>
            <a:off x="7573039" y="2119419"/>
            <a:ext cx="338554" cy="246221"/>
          </a:xfrm>
          <a:prstGeom prst="rect">
            <a:avLst/>
          </a:prstGeom>
          <a:noFill/>
        </p:spPr>
        <p:txBody>
          <a:bodyPr wrap="none" rtlCol="0">
            <a:spAutoFit/>
          </a:bodyPr>
          <a:lstStyle/>
          <a:p>
            <a:pPr defTabSz="685800" fontAlgn="auto">
              <a:spcBef>
                <a:spcPts val="0"/>
              </a:spcBef>
              <a:spcAft>
                <a:spcPts val="0"/>
              </a:spcAft>
            </a:pPr>
            <a:r>
              <a:rPr lang="en-US" sz="1000" dirty="0">
                <a:solidFill>
                  <a:srgbClr val="124191"/>
                </a:solidFill>
                <a:latin typeface="Nokia Pure Headline" pitchFamily="34" charset="0"/>
                <a:ea typeface="+mn-ea"/>
                <a:cs typeface="+mn-cs"/>
              </a:rPr>
              <a:t>IMI</a:t>
            </a:r>
          </a:p>
        </p:txBody>
      </p:sp>
      <p:sp>
        <p:nvSpPr>
          <p:cNvPr id="21" name="Rounded Rectangle 36">
            <a:extLst>
              <a:ext uri="{FF2B5EF4-FFF2-40B4-BE49-F238E27FC236}">
                <a16:creationId xmlns:a16="http://schemas.microsoft.com/office/drawing/2014/main" id="{498642D5-737E-4384-9D69-8686BD658E68}"/>
              </a:ext>
            </a:extLst>
          </p:cNvPr>
          <p:cNvSpPr/>
          <p:nvPr/>
        </p:nvSpPr>
        <p:spPr>
          <a:xfrm>
            <a:off x="6564085" y="3763618"/>
            <a:ext cx="1289278" cy="267131"/>
          </a:xfrm>
          <a:prstGeom prst="roundRect">
            <a:avLst>
              <a:gd name="adj" fmla="val 0"/>
            </a:avLst>
          </a:prstGeom>
          <a:gradFill>
            <a:gsLst>
              <a:gs pos="100000">
                <a:srgbClr val="124191"/>
              </a:gs>
              <a:gs pos="53000">
                <a:srgbClr val="0070C0"/>
              </a:gs>
              <a:gs pos="0">
                <a:srgbClr val="92D050"/>
              </a:gs>
              <a:gs pos="100000">
                <a:srgbClr val="002060"/>
              </a:gs>
              <a:gs pos="100000">
                <a:srgbClr val="00C9FF">
                  <a:lumMod val="45000"/>
                  <a:lumOff val="55000"/>
                </a:srgbClr>
              </a:gs>
              <a:gs pos="100000">
                <a:srgbClr val="0070C0"/>
              </a:gs>
            </a:gsLst>
            <a:lin ang="5400000" scaled="1"/>
          </a:gra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t>Single BTS O&amp;M code w/</a:t>
            </a:r>
            <a:b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br>
            <a: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t>unified object model</a:t>
            </a:r>
          </a:p>
        </p:txBody>
      </p:sp>
      <p:sp>
        <p:nvSpPr>
          <p:cNvPr id="22" name="Rectangle 21">
            <a:extLst>
              <a:ext uri="{FF2B5EF4-FFF2-40B4-BE49-F238E27FC236}">
                <a16:creationId xmlns:a16="http://schemas.microsoft.com/office/drawing/2014/main" id="{A71FD441-5B2E-421E-AC28-56E5B62985D3}"/>
              </a:ext>
            </a:extLst>
          </p:cNvPr>
          <p:cNvSpPr/>
          <p:nvPr/>
        </p:nvSpPr>
        <p:spPr>
          <a:xfrm>
            <a:off x="5073521" y="588733"/>
            <a:ext cx="4009831" cy="3876869"/>
          </a:xfrm>
          <a:prstGeom prst="rect">
            <a:avLst/>
          </a:prstGeom>
          <a:noFill/>
          <a:ln w="9525" cap="flat" cmpd="sng" algn="ctr">
            <a:solidFill>
              <a:srgbClr val="D8D9DA">
                <a:lumMod val="10000"/>
              </a:srgbClr>
            </a:solidFill>
            <a:prstDash val="solid"/>
          </a:ln>
          <a:effectLst/>
        </p:spPr>
        <p:txBody>
          <a:bodyPr tIns="67500" bIns="67500" rtlCol="0" anchor="t"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23" name="Rounded Rectangle 35">
            <a:extLst>
              <a:ext uri="{FF2B5EF4-FFF2-40B4-BE49-F238E27FC236}">
                <a16:creationId xmlns:a16="http://schemas.microsoft.com/office/drawing/2014/main" id="{EA4024F1-4B91-47F4-BF08-A2880744CC50}"/>
              </a:ext>
            </a:extLst>
          </p:cNvPr>
          <p:cNvSpPr/>
          <p:nvPr/>
        </p:nvSpPr>
        <p:spPr>
          <a:xfrm>
            <a:off x="3649435" y="1433174"/>
            <a:ext cx="1289278" cy="267131"/>
          </a:xfrm>
          <a:prstGeom prst="roundRect">
            <a:avLst>
              <a:gd name="adj" fmla="val 0"/>
            </a:avLst>
          </a:prstGeom>
          <a:gradFill>
            <a:gsLst>
              <a:gs pos="100000">
                <a:srgbClr val="124191"/>
              </a:gs>
              <a:gs pos="53000">
                <a:srgbClr val="0070C0"/>
              </a:gs>
              <a:gs pos="0">
                <a:srgbClr val="92D050"/>
              </a:gs>
              <a:gs pos="100000">
                <a:srgbClr val="002060"/>
              </a:gs>
              <a:gs pos="100000">
                <a:srgbClr val="00C9FF">
                  <a:lumMod val="45000"/>
                  <a:lumOff val="55000"/>
                </a:srgbClr>
              </a:gs>
              <a:gs pos="100000">
                <a:srgbClr val="0070C0"/>
              </a:gs>
            </a:gsLst>
            <a:lin ang="5400000" scaled="1"/>
          </a:gra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t>Single BTS O&amp;M code w/</a:t>
            </a:r>
            <a:b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br>
            <a: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t>unified object model</a:t>
            </a:r>
          </a:p>
        </p:txBody>
      </p:sp>
      <p:cxnSp>
        <p:nvCxnSpPr>
          <p:cNvPr id="24" name="Straight Arrow Connector 23">
            <a:extLst>
              <a:ext uri="{FF2B5EF4-FFF2-40B4-BE49-F238E27FC236}">
                <a16:creationId xmlns:a16="http://schemas.microsoft.com/office/drawing/2014/main" id="{53B8C455-7A92-4B6B-80D4-4EE91ECE8BD2}"/>
              </a:ext>
            </a:extLst>
          </p:cNvPr>
          <p:cNvCxnSpPr/>
          <p:nvPr/>
        </p:nvCxnSpPr>
        <p:spPr>
          <a:xfrm>
            <a:off x="5523330" y="671305"/>
            <a:ext cx="6136" cy="420952"/>
          </a:xfrm>
          <a:prstGeom prst="straightConnector1">
            <a:avLst/>
          </a:prstGeom>
          <a:noFill/>
          <a:ln w="19050" cap="flat" cmpd="sng" algn="ctr">
            <a:solidFill>
              <a:srgbClr val="00C9FF"/>
            </a:solidFill>
            <a:prstDash val="solid"/>
            <a:headEnd type="arrow"/>
            <a:tailEnd type="arrow"/>
          </a:ln>
          <a:effectLst/>
        </p:spPr>
      </p:cxnSp>
      <p:sp>
        <p:nvSpPr>
          <p:cNvPr id="25" name="TextBox 24">
            <a:extLst>
              <a:ext uri="{FF2B5EF4-FFF2-40B4-BE49-F238E27FC236}">
                <a16:creationId xmlns:a16="http://schemas.microsoft.com/office/drawing/2014/main" id="{B8490C12-072A-42BC-83F3-BAFD3CE25F16}"/>
              </a:ext>
            </a:extLst>
          </p:cNvPr>
          <p:cNvSpPr txBox="1"/>
          <p:nvPr/>
        </p:nvSpPr>
        <p:spPr>
          <a:xfrm>
            <a:off x="5523330" y="760068"/>
            <a:ext cx="370614" cy="246221"/>
          </a:xfrm>
          <a:prstGeom prst="rect">
            <a:avLst/>
          </a:prstGeom>
          <a:noFill/>
        </p:spPr>
        <p:txBody>
          <a:bodyPr wrap="none" rtlCol="0">
            <a:spAutoFit/>
          </a:bodyPr>
          <a:lstStyle>
            <a:defPPr>
              <a:defRPr lang="en-US"/>
            </a:defPPr>
            <a:lvl1pPr>
              <a:defRPr sz="1333">
                <a:solidFill>
                  <a:srgbClr val="124191"/>
                </a:solidFill>
                <a:latin typeface="Nokia Pure Headline" pitchFamily="34" charset="0"/>
              </a:defRPr>
            </a:lvl1p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124191"/>
                </a:solidFill>
                <a:effectLst/>
                <a:uLnTx/>
                <a:uFillTx/>
                <a:latin typeface="Nokia Pure Headline" pitchFamily="34" charset="0"/>
                <a:ea typeface="+mn-ea"/>
                <a:cs typeface="+mn-cs"/>
              </a:rPr>
              <a:t>NBI</a:t>
            </a:r>
          </a:p>
        </p:txBody>
      </p:sp>
      <p:sp>
        <p:nvSpPr>
          <p:cNvPr id="26" name="Rectangle 25">
            <a:extLst>
              <a:ext uri="{FF2B5EF4-FFF2-40B4-BE49-F238E27FC236}">
                <a16:creationId xmlns:a16="http://schemas.microsoft.com/office/drawing/2014/main" id="{F0236B7F-07A3-4FD3-A9CD-2E0723B46C65}"/>
              </a:ext>
            </a:extLst>
          </p:cNvPr>
          <p:cNvSpPr/>
          <p:nvPr/>
        </p:nvSpPr>
        <p:spPr>
          <a:xfrm>
            <a:off x="412736" y="3622512"/>
            <a:ext cx="4572000" cy="954107"/>
          </a:xfrm>
          <a:prstGeom prst="rect">
            <a:avLst/>
          </a:prstGeom>
        </p:spPr>
        <p:txBody>
          <a:bodyPr>
            <a:spAutoFit/>
          </a:bodyPr>
          <a:lstStyle/>
          <a:p>
            <a:pPr defTabSz="685800" fontAlgn="auto">
              <a:spcBef>
                <a:spcPts val="0"/>
              </a:spcBef>
              <a:spcAft>
                <a:spcPts val="0"/>
              </a:spcAft>
            </a:pPr>
            <a:r>
              <a:rPr lang="en-US" sz="1400" dirty="0">
                <a:solidFill>
                  <a:srgbClr val="68717A"/>
                </a:solidFill>
                <a:latin typeface="Nokia Pure Text Light"/>
                <a:ea typeface="ヒラギノ角ゴ Pro W3" charset="0"/>
                <a:cs typeface="ヒラギノ角ゴ Pro W3" charset="0"/>
              </a:rPr>
              <a:t>Data structure in NetAct northbound interface will change. This will have impact on the existing integrations with higher level management systems.</a:t>
            </a:r>
          </a:p>
          <a:p>
            <a:pPr defTabSz="685800" fontAlgn="auto">
              <a:spcBef>
                <a:spcPts val="0"/>
              </a:spcBef>
              <a:spcAft>
                <a:spcPts val="0"/>
              </a:spcAft>
            </a:pPr>
            <a:r>
              <a:rPr lang="en-US" sz="1400" dirty="0">
                <a:solidFill>
                  <a:srgbClr val="68717A"/>
                </a:solidFill>
                <a:latin typeface="Nokia Pure Text Light"/>
                <a:ea typeface="ヒラギノ角ゴ Pro W3" charset="0"/>
                <a:cs typeface="ヒラギノ角ゴ Pro W3" charset="0"/>
              </a:rPr>
              <a:t>NetAct dimensioning rules will change.</a:t>
            </a:r>
          </a:p>
        </p:txBody>
      </p:sp>
      <p:sp>
        <p:nvSpPr>
          <p:cNvPr id="27" name="Rounded Rectangle 39">
            <a:extLst>
              <a:ext uri="{FF2B5EF4-FFF2-40B4-BE49-F238E27FC236}">
                <a16:creationId xmlns:a16="http://schemas.microsoft.com/office/drawing/2014/main" id="{23D871A4-FEE0-4F99-BC5B-CADA0E72A136}"/>
              </a:ext>
            </a:extLst>
          </p:cNvPr>
          <p:cNvSpPr/>
          <p:nvPr/>
        </p:nvSpPr>
        <p:spPr>
          <a:xfrm>
            <a:off x="3649705" y="2018953"/>
            <a:ext cx="1288910" cy="193370"/>
          </a:xfrm>
          <a:prstGeom prst="roundRect">
            <a:avLst>
              <a:gd name="adj" fmla="val 0"/>
            </a:avLst>
          </a:prstGeom>
          <a:gradFill>
            <a:gsLst>
              <a:gs pos="100000">
                <a:srgbClr val="124191"/>
              </a:gs>
              <a:gs pos="95000">
                <a:srgbClr val="FFC000"/>
              </a:gs>
              <a:gs pos="65000">
                <a:srgbClr val="FFC000"/>
              </a:gs>
              <a:gs pos="0">
                <a:srgbClr val="92D050"/>
              </a:gs>
              <a:gs pos="100000">
                <a:srgbClr val="002060"/>
              </a:gs>
              <a:gs pos="100000">
                <a:srgbClr val="00C9FF">
                  <a:lumMod val="45000"/>
                  <a:lumOff val="55000"/>
                </a:srgbClr>
              </a:gs>
              <a:gs pos="100000">
                <a:srgbClr val="FFC000"/>
              </a:gs>
            </a:gsLst>
            <a:lin ang="5400000" scaled="1"/>
          </a:gra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t>Common Transport</a:t>
            </a:r>
          </a:p>
        </p:txBody>
      </p:sp>
      <p:sp>
        <p:nvSpPr>
          <p:cNvPr id="28" name="Rounded Rectangle 40">
            <a:extLst>
              <a:ext uri="{FF2B5EF4-FFF2-40B4-BE49-F238E27FC236}">
                <a16:creationId xmlns:a16="http://schemas.microsoft.com/office/drawing/2014/main" id="{8F676F51-567A-4FFC-B66B-C879992DB3FE}"/>
              </a:ext>
            </a:extLst>
          </p:cNvPr>
          <p:cNvSpPr/>
          <p:nvPr/>
        </p:nvSpPr>
        <p:spPr>
          <a:xfrm>
            <a:off x="6560857" y="4062358"/>
            <a:ext cx="1288910" cy="193370"/>
          </a:xfrm>
          <a:prstGeom prst="roundRect">
            <a:avLst>
              <a:gd name="adj" fmla="val 0"/>
            </a:avLst>
          </a:prstGeom>
          <a:gradFill>
            <a:gsLst>
              <a:gs pos="100000">
                <a:srgbClr val="124191"/>
              </a:gs>
              <a:gs pos="95000">
                <a:srgbClr val="FFC000"/>
              </a:gs>
              <a:gs pos="65000">
                <a:srgbClr val="FFC000"/>
              </a:gs>
              <a:gs pos="0">
                <a:srgbClr val="92D050"/>
              </a:gs>
              <a:gs pos="100000">
                <a:srgbClr val="002060"/>
              </a:gs>
              <a:gs pos="100000">
                <a:srgbClr val="00C9FF">
                  <a:lumMod val="45000"/>
                  <a:lumOff val="55000"/>
                </a:srgbClr>
              </a:gs>
              <a:gs pos="100000">
                <a:srgbClr val="FFC000"/>
              </a:gs>
            </a:gsLst>
            <a:lin ang="5400000" scaled="1"/>
          </a:gra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ea typeface="Nokia Pure Text" pitchFamily="34" charset="0"/>
                <a:cs typeface="Nokia Pure Text" pitchFamily="34" charset="0"/>
              </a:rPr>
              <a:t>Common Transport</a:t>
            </a:r>
          </a:p>
        </p:txBody>
      </p:sp>
      <p:sp>
        <p:nvSpPr>
          <p:cNvPr id="29" name="TextBox 28">
            <a:extLst>
              <a:ext uri="{FF2B5EF4-FFF2-40B4-BE49-F238E27FC236}">
                <a16:creationId xmlns:a16="http://schemas.microsoft.com/office/drawing/2014/main" id="{52E9FA28-7508-4670-9B05-6ED14D2DFB2F}"/>
              </a:ext>
            </a:extLst>
          </p:cNvPr>
          <p:cNvSpPr txBox="1"/>
          <p:nvPr/>
        </p:nvSpPr>
        <p:spPr>
          <a:xfrm>
            <a:off x="5412636" y="1142904"/>
            <a:ext cx="155560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24191"/>
                </a:solidFill>
                <a:effectLst/>
                <a:uLnTx/>
                <a:uFillTx/>
                <a:latin typeface="Nokia Pure Headline" pitchFamily="34" charset="0"/>
              </a:rPr>
              <a:t>NetAct Data Center</a:t>
            </a:r>
            <a:endParaRPr kumimoji="0" lang="en-US" sz="1200" b="0" i="0" u="none" strike="noStrike" kern="0" cap="none" spc="0" normalizeH="0" baseline="0" noProof="0" dirty="0">
              <a:ln>
                <a:noFill/>
              </a:ln>
              <a:solidFill>
                <a:srgbClr val="124191"/>
              </a:solidFill>
              <a:effectLst/>
              <a:uLnTx/>
              <a:uFillTx/>
            </a:endParaRPr>
          </a:p>
        </p:txBody>
      </p:sp>
      <p:cxnSp>
        <p:nvCxnSpPr>
          <p:cNvPr id="30" name="Straight Arrow Connector 29">
            <a:extLst>
              <a:ext uri="{FF2B5EF4-FFF2-40B4-BE49-F238E27FC236}">
                <a16:creationId xmlns:a16="http://schemas.microsoft.com/office/drawing/2014/main" id="{8A2223BB-F116-4D66-946D-0CA785EE7F55}"/>
              </a:ext>
            </a:extLst>
          </p:cNvPr>
          <p:cNvCxnSpPr/>
          <p:nvPr/>
        </p:nvCxnSpPr>
        <p:spPr>
          <a:xfrm>
            <a:off x="5897315" y="1784139"/>
            <a:ext cx="517618" cy="0"/>
          </a:xfrm>
          <a:prstGeom prst="straightConnector1">
            <a:avLst/>
          </a:prstGeom>
          <a:noFill/>
          <a:ln w="19050" cap="flat" cmpd="sng" algn="ctr">
            <a:solidFill>
              <a:srgbClr val="00C9FF"/>
            </a:solidFill>
            <a:prstDash val="solid"/>
            <a:headEnd type="arrow"/>
            <a:tailEnd type="arrow"/>
          </a:ln>
          <a:effectLst/>
        </p:spPr>
      </p:cxnSp>
      <p:sp>
        <p:nvSpPr>
          <p:cNvPr id="31" name="TextBox 30">
            <a:extLst>
              <a:ext uri="{FF2B5EF4-FFF2-40B4-BE49-F238E27FC236}">
                <a16:creationId xmlns:a16="http://schemas.microsoft.com/office/drawing/2014/main" id="{B3C64554-56CB-432B-A871-BCCB4ED8D9CF}"/>
              </a:ext>
            </a:extLst>
          </p:cNvPr>
          <p:cNvSpPr txBox="1"/>
          <p:nvPr/>
        </p:nvSpPr>
        <p:spPr>
          <a:xfrm>
            <a:off x="5939927" y="1415203"/>
            <a:ext cx="466794" cy="246221"/>
          </a:xfrm>
          <a:prstGeom prst="rect">
            <a:avLst/>
          </a:prstGeom>
          <a:noFill/>
        </p:spPr>
        <p:txBody>
          <a:bodyPr wrap="none" rtlCol="0">
            <a:spAutoFit/>
          </a:bodyPr>
          <a:lstStyle>
            <a:defPPr>
              <a:defRPr lang="en-US"/>
            </a:defPPr>
            <a:lvl1pPr>
              <a:defRPr sz="1333">
                <a:solidFill>
                  <a:srgbClr val="124191"/>
                </a:solidFill>
                <a:latin typeface="Nokia Pure Headline"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124191"/>
                </a:solidFill>
                <a:effectLst/>
                <a:uLnTx/>
                <a:uFillTx/>
                <a:latin typeface="Nokia Pure Headline" pitchFamily="34" charset="0"/>
              </a:rPr>
              <a:t>NE3S</a:t>
            </a:r>
          </a:p>
        </p:txBody>
      </p:sp>
      <p:sp>
        <p:nvSpPr>
          <p:cNvPr id="32" name="Rectangle 31">
            <a:extLst>
              <a:ext uri="{FF2B5EF4-FFF2-40B4-BE49-F238E27FC236}">
                <a16:creationId xmlns:a16="http://schemas.microsoft.com/office/drawing/2014/main" id="{E7E692CC-E9E8-46E3-84B0-B51106F11A0E}"/>
              </a:ext>
            </a:extLst>
          </p:cNvPr>
          <p:cNvSpPr/>
          <p:nvPr/>
        </p:nvSpPr>
        <p:spPr>
          <a:xfrm>
            <a:off x="5278582" y="1609091"/>
            <a:ext cx="615362" cy="350098"/>
          </a:xfrm>
          <a:prstGeom prst="rect">
            <a:avLst/>
          </a:prstGeom>
          <a:solidFill>
            <a:srgbClr val="00C9FF"/>
          </a:solidFill>
          <a:ln w="9525" cap="flat" cmpd="sng" algn="ctr">
            <a:solidFill>
              <a:srgbClr val="124191"/>
            </a:solidFill>
            <a:prstDash val="solid"/>
          </a:ln>
          <a:effectLst/>
        </p:spPr>
        <p:txBody>
          <a:bodyPr tIns="120000" bIns="12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Nokia Pure Headline" pitchFamily="34" charset="0"/>
                <a:ea typeface="+mn-ea"/>
                <a:cs typeface="+mn-cs"/>
              </a:rPr>
              <a:t>NetAct</a:t>
            </a:r>
          </a:p>
        </p:txBody>
      </p:sp>
      <p:sp>
        <p:nvSpPr>
          <p:cNvPr id="33" name="TextBox 32">
            <a:extLst>
              <a:ext uri="{FF2B5EF4-FFF2-40B4-BE49-F238E27FC236}">
                <a16:creationId xmlns:a16="http://schemas.microsoft.com/office/drawing/2014/main" id="{EE4E222D-1CB1-4B2B-A946-52D791CEA8A5}"/>
              </a:ext>
            </a:extLst>
          </p:cNvPr>
          <p:cNvSpPr txBox="1"/>
          <p:nvPr/>
        </p:nvSpPr>
        <p:spPr>
          <a:xfrm>
            <a:off x="5073521" y="4554365"/>
            <a:ext cx="153905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124191"/>
                </a:solidFill>
                <a:effectLst/>
                <a:uLnTx/>
                <a:uFillTx/>
              </a:rPr>
              <a:t>IMI – </a:t>
            </a:r>
            <a:r>
              <a:rPr kumimoji="0" lang="en-US" sz="800" b="0" i="0" u="none" strike="noStrike" kern="0" cap="none" spc="0" normalizeH="0" baseline="0" noProof="0" dirty="0" err="1">
                <a:ln>
                  <a:noFill/>
                </a:ln>
                <a:solidFill>
                  <a:srgbClr val="124191"/>
                </a:solidFill>
                <a:effectLst/>
                <a:uLnTx/>
                <a:uFillTx/>
              </a:rPr>
              <a:t>InfoModel</a:t>
            </a:r>
            <a:r>
              <a:rPr kumimoji="0" lang="en-US" sz="800" b="0" i="0" u="none" strike="noStrike" kern="0" cap="none" spc="0" normalizeH="0" baseline="0" noProof="0" dirty="0">
                <a:ln>
                  <a:noFill/>
                </a:ln>
                <a:solidFill>
                  <a:srgbClr val="124191"/>
                </a:solidFill>
                <a:effectLst/>
                <a:uLnTx/>
                <a:uFillTx/>
              </a:rPr>
              <a:t> Interface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124191"/>
                </a:solidFill>
                <a:effectLst/>
                <a:uLnTx/>
                <a:uFillTx/>
              </a:rPr>
              <a:t>NBI – Northbound Interface</a:t>
            </a:r>
          </a:p>
        </p:txBody>
      </p:sp>
      <p:sp>
        <p:nvSpPr>
          <p:cNvPr id="34" name="Footer Placeholder 3">
            <a:extLst>
              <a:ext uri="{FF2B5EF4-FFF2-40B4-BE49-F238E27FC236}">
                <a16:creationId xmlns:a16="http://schemas.microsoft.com/office/drawing/2014/main" id="{2AE18486-5C05-4557-84D3-74385AC6A203}"/>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227005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FF34F139-85AB-402F-B3E5-58FB1C2DED86}"/>
              </a:ext>
            </a:extLst>
          </p:cNvPr>
          <p:cNvSpPr txBox="1">
            <a:spLocks/>
          </p:cNvSpPr>
          <p:nvPr/>
        </p:nvSpPr>
        <p:spPr bwMode="auto">
          <a:xfrm>
            <a:off x="417513" y="279400"/>
            <a:ext cx="8229600" cy="3111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1800" b="1" kern="1200">
                <a:solidFill>
                  <a:schemeClr val="tx1"/>
                </a:solidFill>
                <a:latin typeface="+mj-lt"/>
                <a:ea typeface="ヒラギノ角ゴ Pro W3" charset="0"/>
                <a:cs typeface="Arial"/>
              </a:defRPr>
            </a:lvl1pPr>
            <a:lvl2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189" algn="l" defTabSz="457189" rtl="0" eaLnBrk="1" fontAlgn="base" hangingPunct="1">
              <a:spcBef>
                <a:spcPct val="0"/>
              </a:spcBef>
              <a:spcAft>
                <a:spcPct val="0"/>
              </a:spcAft>
              <a:defRPr b="1">
                <a:solidFill>
                  <a:schemeClr val="bg2"/>
                </a:solidFill>
                <a:latin typeface="Arial" charset="0"/>
                <a:ea typeface="ヒラギノ角ゴ Pro W3" charset="0"/>
              </a:defRPr>
            </a:lvl6pPr>
            <a:lvl7pPr marL="914378" algn="l" defTabSz="457189" rtl="0" eaLnBrk="1" fontAlgn="base" hangingPunct="1">
              <a:spcBef>
                <a:spcPct val="0"/>
              </a:spcBef>
              <a:spcAft>
                <a:spcPct val="0"/>
              </a:spcAft>
              <a:defRPr b="1">
                <a:solidFill>
                  <a:schemeClr val="bg2"/>
                </a:solidFill>
                <a:latin typeface="Arial" charset="0"/>
                <a:ea typeface="ヒラギノ角ゴ Pro W3" charset="0"/>
              </a:defRPr>
            </a:lvl7pPr>
            <a:lvl8pPr marL="1371566" algn="l" defTabSz="457189" rtl="0" eaLnBrk="1" fontAlgn="base" hangingPunct="1">
              <a:spcBef>
                <a:spcPct val="0"/>
              </a:spcBef>
              <a:spcAft>
                <a:spcPct val="0"/>
              </a:spcAft>
              <a:defRPr b="1">
                <a:solidFill>
                  <a:schemeClr val="bg2"/>
                </a:solidFill>
                <a:latin typeface="Arial" charset="0"/>
                <a:ea typeface="ヒラギノ角ゴ Pro W3" charset="0"/>
              </a:defRPr>
            </a:lvl8pPr>
            <a:lvl9pPr marL="1828754" algn="l" defTabSz="457189" rtl="0" eaLnBrk="1" fontAlgn="base" hangingPunct="1">
              <a:spcBef>
                <a:spcPct val="0"/>
              </a:spcBef>
              <a:spcAft>
                <a:spcPct val="0"/>
              </a:spcAft>
              <a:defRPr b="1">
                <a:solidFill>
                  <a:schemeClr val="bg2"/>
                </a:solidFill>
                <a:latin typeface="Arial" charset="0"/>
                <a:ea typeface="ヒラギノ角ゴ Pro W3" charset="0"/>
              </a:defRPr>
            </a:lvl9pPr>
          </a:lstStyle>
          <a:p>
            <a:pPr marL="0" marR="0" lvl="0" indent="0" algn="l" defTabSz="45718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24191"/>
                </a:solidFill>
                <a:effectLst/>
                <a:uLnTx/>
                <a:uFillTx/>
                <a:latin typeface="Nokia Pure Headline Light"/>
                <a:cs typeface="Arial" charset="0"/>
              </a:rPr>
              <a:t>SRAN 17A Overview</a:t>
            </a:r>
            <a:endParaRPr kumimoji="0" lang="en-US" sz="1800" b="1" i="0" u="none" strike="noStrike" kern="1200" cap="none" spc="0" normalizeH="0" baseline="0" noProof="0" dirty="0">
              <a:ln>
                <a:noFill/>
              </a:ln>
              <a:solidFill>
                <a:srgbClr val="124191"/>
              </a:solidFill>
              <a:effectLst/>
              <a:uLnTx/>
              <a:uFillTx/>
              <a:latin typeface="Nokia Pure Headline Light"/>
              <a:cs typeface="Arial"/>
            </a:endParaRPr>
          </a:p>
        </p:txBody>
      </p:sp>
      <p:sp>
        <p:nvSpPr>
          <p:cNvPr id="57" name="Rectangle 56">
            <a:extLst>
              <a:ext uri="{FF2B5EF4-FFF2-40B4-BE49-F238E27FC236}">
                <a16:creationId xmlns:a16="http://schemas.microsoft.com/office/drawing/2014/main" id="{D4C71527-057C-4F63-99DA-67D3061621FB}"/>
              </a:ext>
            </a:extLst>
          </p:cNvPr>
          <p:cNvSpPr/>
          <p:nvPr/>
        </p:nvSpPr>
        <p:spPr>
          <a:xfrm>
            <a:off x="4378708" y="831536"/>
            <a:ext cx="3524890" cy="1600200"/>
          </a:xfrm>
          <a:prstGeom prst="rect">
            <a:avLst/>
          </a:prstGeom>
          <a:solidFill>
            <a:schemeClr val="tx2"/>
          </a:solidFill>
          <a:ln w="25400" cap="flat" cmpd="sng" algn="ctr">
            <a:noFill/>
            <a:prstDash val="solid"/>
          </a:ln>
          <a:effectLst/>
        </p:spPr>
        <p:txBody>
          <a:bodyPr tIns="90000" bIns="90000"/>
          <a:lstStyle/>
          <a:p>
            <a:pPr marL="0" marR="0" lvl="0" indent="0" defTabSz="604669" eaLnBrk="1" fontAlgn="base" latinLnBrk="0" hangingPunct="1">
              <a:lnSpc>
                <a:spcPct val="100000"/>
              </a:lnSpc>
              <a:spcBef>
                <a:spcPct val="0"/>
              </a:spcBef>
              <a:spcAft>
                <a:spcPct val="0"/>
              </a:spcAft>
              <a:buClr>
                <a:srgbClr val="FFFFFF"/>
              </a:buClr>
              <a:buSzTx/>
              <a:buFontTx/>
              <a:buNone/>
              <a:tabLst/>
              <a:defRPr/>
            </a:pPr>
            <a:r>
              <a:rPr kumimoji="0" lang="en-GB" sz="1400" b="1" i="0" u="none" strike="noStrike" kern="0" cap="none" spc="0" normalizeH="0" baseline="0" noProof="0" dirty="0">
                <a:ln>
                  <a:noFill/>
                </a:ln>
                <a:solidFill>
                  <a:srgbClr val="FFFFFF"/>
                </a:solidFill>
                <a:effectLst/>
                <a:uLnTx/>
                <a:uFillTx/>
                <a:latin typeface="Nokia Pure Text Light"/>
                <a:ea typeface="+mn-ea"/>
                <a:cs typeface="+mn-cs"/>
              </a:rPr>
              <a:t>Common BTS OAM</a:t>
            </a:r>
          </a:p>
          <a:p>
            <a:pPr marL="0" marR="0" lvl="0" indent="0" defTabSz="604669" eaLnBrk="1" fontAlgn="base" latinLnBrk="0" hangingPunct="1">
              <a:lnSpc>
                <a:spcPct val="100000"/>
              </a:lnSpc>
              <a:spcBef>
                <a:spcPct val="0"/>
              </a:spcBef>
              <a:spcAft>
                <a:spcPct val="0"/>
              </a:spcAft>
              <a:buClr>
                <a:srgbClr val="FFFFFF"/>
              </a:buClr>
              <a:buSzTx/>
              <a:buFontTx/>
              <a:buNone/>
              <a:tabLst/>
              <a:defRPr/>
            </a:pPr>
            <a:endPar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endParaRPr>
          </a:p>
          <a:p>
            <a:pPr marL="0" marR="0" lvl="0" indent="0" defTabSz="604669" eaLnBrk="1" fontAlgn="base" latinLnBrk="0" hangingPunct="1">
              <a:lnSpc>
                <a:spcPct val="100000"/>
              </a:lnSpc>
              <a:spcBef>
                <a:spcPct val="0"/>
              </a:spcBef>
              <a:spcAft>
                <a:spcPct val="0"/>
              </a:spcAft>
              <a:buClr>
                <a:srgbClr val="FFFFFF"/>
              </a:buClr>
              <a:buSzTx/>
              <a:buFontTx/>
              <a:buNone/>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rPr>
              <a:t>Common handling in NetAct, Simplified site creation,</a:t>
            </a:r>
            <a:br>
              <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rPr>
            </a:br>
            <a:r>
              <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rPr>
              <a:t> commissioning and  configuration</a:t>
            </a:r>
          </a:p>
          <a:p>
            <a:pPr marL="0" marR="0" lvl="0" indent="0" defTabSz="604669" eaLnBrk="1" fontAlgn="base" latinLnBrk="0" hangingPunct="1">
              <a:lnSpc>
                <a:spcPct val="100000"/>
              </a:lnSpc>
              <a:spcBef>
                <a:spcPct val="0"/>
              </a:spcBef>
              <a:spcAft>
                <a:spcPct val="0"/>
              </a:spcAft>
              <a:buClr>
                <a:srgbClr val="FFFFFF"/>
              </a:buClr>
              <a:buSzTx/>
              <a:buFontTx/>
              <a:buNone/>
              <a:tabLst/>
              <a:defRPr/>
            </a:pPr>
            <a:endParaRPr kumimoji="0" lang="en-US" sz="1100" b="0" i="0" u="none" strike="noStrike" kern="0" cap="none" spc="0" normalizeH="0" baseline="0" noProof="0" dirty="0">
              <a:ln>
                <a:noFill/>
              </a:ln>
              <a:solidFill>
                <a:srgbClr val="FFFFFF"/>
              </a:solidFill>
              <a:effectLst/>
              <a:uLnTx/>
              <a:uFillTx/>
              <a:latin typeface="Nokia Pure Text Light"/>
              <a:ea typeface="+mn-ea"/>
              <a:cs typeface="+mn-cs"/>
            </a:endParaRPr>
          </a:p>
          <a:p>
            <a:pPr marL="0" marR="0" lvl="0" indent="0" defTabSz="604669" eaLnBrk="1" fontAlgn="base" latinLnBrk="0" hangingPunct="1">
              <a:lnSpc>
                <a:spcPct val="100000"/>
              </a:lnSpc>
              <a:spcBef>
                <a:spcPct val="0"/>
              </a:spcBef>
              <a:spcAft>
                <a:spcPct val="0"/>
              </a:spcAft>
              <a:buClr>
                <a:srgbClr val="FFFFFF"/>
              </a:buClr>
              <a:buSzTx/>
              <a:buFontTx/>
              <a:buNone/>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Web UI for local management:</a:t>
            </a:r>
          </a:p>
          <a:p>
            <a:pPr marL="0" marR="0" lvl="0" indent="0" defTabSz="604669" eaLnBrk="1" fontAlgn="base" latinLnBrk="0" hangingPunct="1">
              <a:lnSpc>
                <a:spcPct val="100000"/>
              </a:lnSpc>
              <a:spcBef>
                <a:spcPct val="0"/>
              </a:spcBef>
              <a:spcAft>
                <a:spcPct val="0"/>
              </a:spcAft>
              <a:buClr>
                <a:srgbClr val="FFFFFF"/>
              </a:buClr>
              <a:buSzTx/>
              <a:buFontTx/>
              <a:buNone/>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rPr>
              <a:t>Minimize care/O&amp;M efforts with </a:t>
            </a:r>
          </a:p>
          <a:p>
            <a:pPr marL="0" marR="0" lvl="0" indent="0" defTabSz="604669" eaLnBrk="1" fontAlgn="base" latinLnBrk="0" hangingPunct="1">
              <a:lnSpc>
                <a:spcPct val="100000"/>
              </a:lnSpc>
              <a:spcBef>
                <a:spcPct val="0"/>
              </a:spcBef>
              <a:spcAft>
                <a:spcPct val="0"/>
              </a:spcAft>
              <a:buClr>
                <a:srgbClr val="FFFFFF"/>
              </a:buClr>
              <a:buSzTx/>
              <a:buFontTx/>
              <a:buNone/>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rPr>
              <a:t>no specific tools to connect SBTS</a:t>
            </a:r>
          </a:p>
          <a:p>
            <a:pPr marL="0" marR="0" lvl="0" indent="0" defTabSz="604669" eaLnBrk="1" fontAlgn="base" latinLnBrk="0" hangingPunct="1">
              <a:lnSpc>
                <a:spcPct val="100000"/>
              </a:lnSpc>
              <a:spcBef>
                <a:spcPct val="0"/>
              </a:spcBef>
              <a:spcAft>
                <a:spcPct val="0"/>
              </a:spcAft>
              <a:buClr>
                <a:srgbClr val="FFFFFF"/>
              </a:buClr>
              <a:buSzTx/>
              <a:buFontTx/>
              <a:buNone/>
              <a:tabLst/>
              <a:defRPr/>
            </a:pPr>
            <a:endPar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endParaRPr>
          </a:p>
          <a:p>
            <a:pPr marL="0" marR="0" lvl="0" indent="0" defTabSz="604669" eaLnBrk="1" fontAlgn="base" latinLnBrk="0" hangingPunct="1">
              <a:lnSpc>
                <a:spcPct val="100000"/>
              </a:lnSpc>
              <a:spcBef>
                <a:spcPct val="0"/>
              </a:spcBef>
              <a:spcAft>
                <a:spcPct val="0"/>
              </a:spcAft>
              <a:buClr>
                <a:srgbClr val="FFFFFF"/>
              </a:buClr>
              <a:buSzTx/>
              <a:buFontTx/>
              <a:buNone/>
              <a:tabLst/>
              <a:defRPr/>
            </a:pPr>
            <a:endPar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endParaRPr>
          </a:p>
          <a:p>
            <a:pPr marL="0" marR="0" lvl="0" indent="0" defTabSz="604669" eaLnBrk="1" fontAlgn="base" latinLnBrk="0" hangingPunct="1">
              <a:lnSpc>
                <a:spcPct val="100000"/>
              </a:lnSpc>
              <a:spcBef>
                <a:spcPct val="0"/>
              </a:spcBef>
              <a:spcAft>
                <a:spcPct val="0"/>
              </a:spcAft>
              <a:buClr>
                <a:srgbClr val="FFFFFF"/>
              </a:buClr>
              <a:buSzTx/>
              <a:buFontTx/>
              <a:buNone/>
              <a:tabLst/>
              <a:defRPr/>
            </a:pPr>
            <a:endPar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endParaRPr>
          </a:p>
        </p:txBody>
      </p:sp>
      <p:sp>
        <p:nvSpPr>
          <p:cNvPr id="58" name="Rectangle 57">
            <a:extLst>
              <a:ext uri="{FF2B5EF4-FFF2-40B4-BE49-F238E27FC236}">
                <a16:creationId xmlns:a16="http://schemas.microsoft.com/office/drawing/2014/main" id="{5707B8B5-BBBD-48D8-B6D9-CF71A4C3D8E5}"/>
              </a:ext>
            </a:extLst>
          </p:cNvPr>
          <p:cNvSpPr/>
          <p:nvPr/>
        </p:nvSpPr>
        <p:spPr>
          <a:xfrm>
            <a:off x="970698" y="831536"/>
            <a:ext cx="3231796" cy="1600200"/>
          </a:xfrm>
          <a:prstGeom prst="rect">
            <a:avLst/>
          </a:prstGeom>
          <a:solidFill>
            <a:srgbClr val="FFFFFF">
              <a:lumMod val="65000"/>
            </a:srgbClr>
          </a:solidFill>
          <a:ln w="25400" cap="flat" cmpd="sng" algn="ctr">
            <a:noFill/>
            <a:prstDash val="solid"/>
          </a:ln>
          <a:effectLst/>
        </p:spPr>
        <p:txBody>
          <a:bodyPr tIns="90000" bIns="90000"/>
          <a:lstStyle/>
          <a:p>
            <a:pPr marL="0" marR="0" lvl="0" indent="0" defTabSz="604669" eaLnBrk="1" fontAlgn="base" latinLnBrk="0" hangingPunct="1">
              <a:lnSpc>
                <a:spcPct val="100000"/>
              </a:lnSpc>
              <a:spcBef>
                <a:spcPct val="0"/>
              </a:spcBef>
              <a:spcAft>
                <a:spcPct val="0"/>
              </a:spcAft>
              <a:buClr>
                <a:srgbClr val="FFFFFF"/>
              </a:buClr>
              <a:buSzTx/>
              <a:buFontTx/>
              <a:buNone/>
              <a:tabLst/>
              <a:defRPr/>
            </a:pPr>
            <a:r>
              <a:rPr kumimoji="0" lang="en-GB" sz="1400" b="1" i="0" u="none" strike="noStrike" kern="0" cap="none" spc="0" normalizeH="0" baseline="0" noProof="0" dirty="0">
                <a:ln>
                  <a:noFill/>
                </a:ln>
                <a:solidFill>
                  <a:srgbClr val="FFFFFF"/>
                </a:solidFill>
                <a:effectLst/>
                <a:uLnTx/>
                <a:uFillTx/>
                <a:latin typeface="Nokia Pure Text Light"/>
                <a:ea typeface="+mn-ea"/>
                <a:cs typeface="+mn-cs"/>
              </a:rPr>
              <a:t>New SBTS  Software</a:t>
            </a:r>
          </a:p>
          <a:p>
            <a:pPr marL="119052" marR="0" lvl="2" indent="-119052" defTabSz="604669" eaLnBrk="1" fontAlgn="base" latinLnBrk="0" hangingPunct="1">
              <a:lnSpc>
                <a:spcPct val="100000"/>
              </a:lnSpc>
              <a:spcBef>
                <a:spcPct val="0"/>
              </a:spcBef>
              <a:spcAft>
                <a:spcPct val="0"/>
              </a:spcAft>
              <a:buClr>
                <a:srgbClr val="FFFFFF"/>
              </a:buClr>
              <a:buSzTx/>
              <a:buFont typeface="Arial" pitchFamily="34" charset="0"/>
              <a:buChar char="•"/>
              <a:tabLst>
                <a:tab pos="68025" algn="l"/>
              </a:tabLst>
              <a:defRPr/>
            </a:pPr>
            <a:endParaRPr kumimoji="0" lang="en-GB" sz="1100" b="0" i="0" u="none" strike="noStrike" kern="0" cap="none" spc="0" normalizeH="0" baseline="0" noProof="0" dirty="0">
              <a:ln>
                <a:noFill/>
              </a:ln>
              <a:solidFill>
                <a:srgbClr val="FFFFFF"/>
              </a:solidFill>
              <a:effectLst/>
              <a:uLnTx/>
              <a:uFillTx/>
              <a:latin typeface="Nokia Pure Headline Light"/>
              <a:ea typeface="+mn-ea"/>
              <a:cs typeface="Arial" charset="0"/>
            </a:endParaRPr>
          </a:p>
          <a:p>
            <a:pPr marL="0" marR="0" lvl="1" indent="-342900" defTabSz="457189" eaLnBrk="1" fontAlgn="base" latinLnBrk="0" hangingPunct="1">
              <a:lnSpc>
                <a:spcPct val="100000"/>
              </a:lnSpc>
              <a:spcBef>
                <a:spcPct val="0"/>
              </a:spcBef>
              <a:spcAft>
                <a:spcPct val="0"/>
              </a:spcAft>
              <a:buClr>
                <a:srgbClr val="FFFFFF"/>
              </a:buClr>
              <a:buSzTx/>
              <a:buFontTx/>
              <a:buNone/>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Combine one base station for GSM, WCDMA and LTE radio technologies</a:t>
            </a:r>
          </a:p>
          <a:p>
            <a:pPr marL="0" marR="0" lvl="1" indent="-342900" defTabSz="457189"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Flexi Multiradio 10</a:t>
            </a:r>
          </a:p>
          <a:p>
            <a:pPr marL="0" marR="0" lvl="1" indent="-342900" defTabSz="457189"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Introduction of AirScale Base stations</a:t>
            </a:r>
          </a:p>
        </p:txBody>
      </p:sp>
      <p:sp>
        <p:nvSpPr>
          <p:cNvPr id="59" name="Rectangle 58">
            <a:extLst>
              <a:ext uri="{FF2B5EF4-FFF2-40B4-BE49-F238E27FC236}">
                <a16:creationId xmlns:a16="http://schemas.microsoft.com/office/drawing/2014/main" id="{A604E274-C694-4DDB-934F-1F7A5F428427}"/>
              </a:ext>
            </a:extLst>
          </p:cNvPr>
          <p:cNvSpPr/>
          <p:nvPr/>
        </p:nvSpPr>
        <p:spPr>
          <a:xfrm>
            <a:off x="4378707" y="2619994"/>
            <a:ext cx="3524891" cy="1600200"/>
          </a:xfrm>
          <a:prstGeom prst="rect">
            <a:avLst/>
          </a:prstGeom>
          <a:solidFill>
            <a:srgbClr val="124191"/>
          </a:solidFill>
          <a:ln w="25400" cap="flat" cmpd="sng" algn="ctr">
            <a:noFill/>
            <a:prstDash val="solid"/>
          </a:ln>
          <a:effectLst/>
        </p:spPr>
        <p:txBody>
          <a:bodyPr tIns="90000" bIns="90000"/>
          <a:lstStyle/>
          <a:p>
            <a:pPr marL="0" marR="0" lvl="2" indent="0" defTabSz="604669" eaLnBrk="1" fontAlgn="base" latinLnBrk="0" hangingPunct="1">
              <a:lnSpc>
                <a:spcPct val="100000"/>
              </a:lnSpc>
              <a:spcBef>
                <a:spcPct val="0"/>
              </a:spcBef>
              <a:spcAft>
                <a:spcPct val="0"/>
              </a:spcAft>
              <a:buClr>
                <a:srgbClr val="FFFFFF"/>
              </a:buClr>
              <a:buSzTx/>
              <a:buFontTx/>
              <a:buNone/>
              <a:tabLst/>
              <a:defRPr/>
            </a:pPr>
            <a:r>
              <a:rPr kumimoji="0" lang="en-US" sz="1400" b="1" i="0" u="none" strike="noStrike" kern="0" cap="none" spc="0" normalizeH="0" baseline="0" noProof="0" dirty="0">
                <a:ln>
                  <a:noFill/>
                </a:ln>
                <a:solidFill>
                  <a:srgbClr val="FFFFFF"/>
                </a:solidFill>
                <a:effectLst/>
                <a:uLnTx/>
                <a:uFillTx/>
                <a:latin typeface="Nokia Pure Text Light"/>
                <a:ea typeface="+mn-ea"/>
                <a:cs typeface="+mn-cs"/>
              </a:rPr>
              <a:t>System module sharing</a:t>
            </a:r>
          </a:p>
          <a:p>
            <a:pPr marL="119052" marR="0" lvl="2" indent="-119052" defTabSz="457189" eaLnBrk="1" fontAlgn="base" latinLnBrk="0" hangingPunct="1">
              <a:lnSpc>
                <a:spcPct val="100000"/>
              </a:lnSpc>
              <a:spcBef>
                <a:spcPct val="0"/>
              </a:spcBef>
              <a:spcAft>
                <a:spcPct val="0"/>
              </a:spcAft>
              <a:buClr>
                <a:srgbClr val="FFFFFF"/>
              </a:buClr>
              <a:buSzTx/>
              <a:buFontTx/>
              <a:buNone/>
              <a:tabLst>
                <a:tab pos="68025" algn="l"/>
              </a:tabLst>
              <a:defRPr/>
            </a:pPr>
            <a:endParaRPr kumimoji="0" lang="en-GB" sz="1100" b="0" i="0" u="none" strike="noStrike" kern="0" cap="none" spc="0" normalizeH="0" baseline="0" noProof="0" dirty="0">
              <a:ln>
                <a:noFill/>
              </a:ln>
              <a:solidFill>
                <a:srgbClr val="FFFFFF"/>
              </a:solidFill>
              <a:effectLst/>
              <a:uLnTx/>
              <a:uFillTx/>
              <a:latin typeface="Nokia Pure Text Light"/>
              <a:ea typeface="+mn-ea"/>
              <a:cs typeface="+mn-cs"/>
            </a:endParaRPr>
          </a:p>
          <a:p>
            <a:pPr marL="0" marR="0" lvl="2" indent="0" defTabSz="457189" eaLnBrk="1" fontAlgn="base" latinLnBrk="0" hangingPunct="1">
              <a:lnSpc>
                <a:spcPct val="100000"/>
              </a:lnSpc>
              <a:spcBef>
                <a:spcPct val="0"/>
              </a:spcBef>
              <a:spcAft>
                <a:spcPct val="0"/>
              </a:spcAft>
              <a:buClr>
                <a:srgbClr val="FFFFFF"/>
              </a:buClr>
              <a:buSzTx/>
              <a:buFontTx/>
              <a:buNone/>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Extremely compact sites</a:t>
            </a:r>
          </a:p>
          <a:p>
            <a:pPr marL="0" marR="0" lvl="2" indent="0" defTabSz="457189" eaLnBrk="1" fontAlgn="base" latinLnBrk="0" hangingPunct="1">
              <a:lnSpc>
                <a:spcPct val="100000"/>
              </a:lnSpc>
              <a:spcBef>
                <a:spcPct val="0"/>
              </a:spcBef>
              <a:spcAft>
                <a:spcPct val="0"/>
              </a:spcAft>
              <a:buClr>
                <a:srgbClr val="FFFFFF"/>
              </a:buClr>
              <a:buSzTx/>
              <a:buFontTx/>
              <a:buNone/>
              <a:tabLst/>
              <a:defRPr/>
            </a:pPr>
            <a:endParaRPr kumimoji="0" lang="en-US" sz="1100" b="0" i="0" u="none" strike="noStrike" kern="0" cap="none" spc="0" normalizeH="0" baseline="0" noProof="0" dirty="0">
              <a:ln>
                <a:noFill/>
              </a:ln>
              <a:solidFill>
                <a:srgbClr val="FFFFFF"/>
              </a:solidFill>
              <a:effectLst/>
              <a:uLnTx/>
              <a:uFillTx/>
              <a:latin typeface="Nokia Pure Text Light"/>
              <a:ea typeface="+mn-ea"/>
              <a:cs typeface="+mn-cs"/>
            </a:endParaRPr>
          </a:p>
          <a:p>
            <a:pPr marL="0" marR="0" lvl="2" indent="0" defTabSz="457189" eaLnBrk="1" fontAlgn="base" latinLnBrk="0" hangingPunct="1">
              <a:lnSpc>
                <a:spcPct val="100000"/>
              </a:lnSpc>
              <a:spcBef>
                <a:spcPct val="0"/>
              </a:spcBef>
              <a:spcAft>
                <a:spcPct val="0"/>
              </a:spcAft>
              <a:buClr>
                <a:srgbClr val="FFFFFF"/>
              </a:buClr>
              <a:buSzTx/>
              <a:buFontTx/>
              <a:buNone/>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Lower energy consumption</a:t>
            </a:r>
          </a:p>
          <a:p>
            <a:pPr marL="0" marR="0" lvl="2" indent="0" defTabSz="457189" eaLnBrk="1" fontAlgn="base" latinLnBrk="0" hangingPunct="1">
              <a:lnSpc>
                <a:spcPct val="100000"/>
              </a:lnSpc>
              <a:spcBef>
                <a:spcPct val="0"/>
              </a:spcBef>
              <a:spcAft>
                <a:spcPct val="0"/>
              </a:spcAft>
              <a:buClr>
                <a:srgbClr val="FFFFFF"/>
              </a:buClr>
              <a:buSzTx/>
              <a:buFontTx/>
              <a:buNone/>
              <a:tabLst/>
              <a:defRPr/>
            </a:pPr>
            <a:endParaRPr kumimoji="0" lang="en-US" sz="1100" b="0" i="0" u="none" strike="noStrike" kern="0" cap="none" spc="0" normalizeH="0" baseline="0" noProof="0" dirty="0">
              <a:ln>
                <a:noFill/>
              </a:ln>
              <a:solidFill>
                <a:srgbClr val="FFFFFF"/>
              </a:solidFill>
              <a:effectLst/>
              <a:uLnTx/>
              <a:uFillTx/>
              <a:latin typeface="Nokia Pure Text Light"/>
              <a:ea typeface="+mn-ea"/>
              <a:cs typeface="+mn-cs"/>
            </a:endParaRPr>
          </a:p>
          <a:p>
            <a:pPr marL="0" marR="0" lvl="2" indent="0" defTabSz="457189" eaLnBrk="1" fontAlgn="base" latinLnBrk="0" hangingPunct="1">
              <a:lnSpc>
                <a:spcPct val="100000"/>
              </a:lnSpc>
              <a:spcBef>
                <a:spcPct val="0"/>
              </a:spcBef>
              <a:spcAft>
                <a:spcPct val="0"/>
              </a:spcAft>
              <a:buClr>
                <a:srgbClr val="FFFFFF"/>
              </a:buClr>
              <a:buSzTx/>
              <a:buFontTx/>
              <a:buNone/>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Scalable capacity</a:t>
            </a:r>
          </a:p>
          <a:p>
            <a:pPr marL="0" marR="0" lvl="2" indent="0" defTabSz="457189" eaLnBrk="1" fontAlgn="base" latinLnBrk="0" hangingPunct="1">
              <a:lnSpc>
                <a:spcPct val="100000"/>
              </a:lnSpc>
              <a:spcBef>
                <a:spcPct val="0"/>
              </a:spcBef>
              <a:spcAft>
                <a:spcPct val="0"/>
              </a:spcAft>
              <a:buClr>
                <a:srgbClr val="FFFFFF"/>
              </a:buClr>
              <a:buSzTx/>
              <a:buFontTx/>
              <a:buNone/>
              <a:tabLst/>
              <a:defRPr/>
            </a:pPr>
            <a:endParaRPr kumimoji="0" lang="en-US" sz="1100" b="0" i="0" u="none" strike="noStrike" kern="0" cap="none" spc="0" normalizeH="0" baseline="0" noProof="0" dirty="0">
              <a:ln>
                <a:noFill/>
              </a:ln>
              <a:solidFill>
                <a:srgbClr val="FFFFFF"/>
              </a:solidFill>
              <a:effectLst/>
              <a:uLnTx/>
              <a:uFillTx/>
              <a:latin typeface="Nokia Pure Text Light"/>
              <a:ea typeface="+mn-ea"/>
              <a:cs typeface="+mn-cs"/>
            </a:endParaRPr>
          </a:p>
        </p:txBody>
      </p:sp>
      <p:sp>
        <p:nvSpPr>
          <p:cNvPr id="60" name="Rectangle 59">
            <a:extLst>
              <a:ext uri="{FF2B5EF4-FFF2-40B4-BE49-F238E27FC236}">
                <a16:creationId xmlns:a16="http://schemas.microsoft.com/office/drawing/2014/main" id="{18B22C3E-4DA8-4C0E-97A9-BC8A02091D63}"/>
              </a:ext>
            </a:extLst>
          </p:cNvPr>
          <p:cNvSpPr/>
          <p:nvPr/>
        </p:nvSpPr>
        <p:spPr>
          <a:xfrm>
            <a:off x="970698" y="2619994"/>
            <a:ext cx="3226237" cy="1600200"/>
          </a:xfrm>
          <a:prstGeom prst="rect">
            <a:avLst/>
          </a:prstGeom>
          <a:solidFill>
            <a:srgbClr val="D8D9DA"/>
          </a:solidFill>
          <a:ln w="25400" cap="flat" cmpd="sng" algn="ctr">
            <a:noFill/>
            <a:prstDash val="solid"/>
          </a:ln>
          <a:effectLst/>
        </p:spPr>
        <p:txBody>
          <a:bodyPr tIns="90000" bIns="90000"/>
          <a:lstStyle/>
          <a:p>
            <a:pPr marL="0" marR="0" lvl="0" indent="0" defTabSz="604708" eaLnBrk="0" fontAlgn="auto" latinLnBrk="0" hangingPunct="0">
              <a:lnSpc>
                <a:spcPct val="90000"/>
              </a:lnSpc>
              <a:spcBef>
                <a:spcPct val="30000"/>
              </a:spcBef>
              <a:spcAft>
                <a:spcPts val="0"/>
              </a:spcAft>
              <a:buClr>
                <a:srgbClr val="00C9FF"/>
              </a:buClr>
              <a:buSzTx/>
              <a:buFontTx/>
              <a:buNone/>
              <a:tabLst/>
              <a:defRPr/>
            </a:pPr>
            <a:r>
              <a:rPr kumimoji="0" lang="en-US" sz="1400" b="1" i="0" u="none" strike="noStrike" kern="0" cap="none" spc="0" normalizeH="0" baseline="0" noProof="0" dirty="0">
                <a:ln>
                  <a:noFill/>
                </a:ln>
                <a:solidFill>
                  <a:srgbClr val="124191"/>
                </a:solidFill>
                <a:effectLst/>
                <a:uLnTx/>
                <a:uFillTx/>
                <a:latin typeface="Nokia Pure Text Light"/>
                <a:ea typeface="MS PGothic" pitchFamily="34" charset="-128"/>
                <a:cs typeface="+mn-cs"/>
              </a:rPr>
              <a:t>Common backhaul IP transport</a:t>
            </a:r>
          </a:p>
          <a:p>
            <a:pPr marL="0" marR="0" lvl="0" indent="0" defTabSz="457189"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124191"/>
              </a:solidFill>
              <a:effectLst/>
              <a:uLnTx/>
              <a:uFillTx/>
              <a:latin typeface="Nokia Pure Text Light"/>
              <a:ea typeface="+mn-ea"/>
              <a:cs typeface="+mn-cs"/>
            </a:endParaRPr>
          </a:p>
          <a:p>
            <a:pPr marL="0" marR="0" lvl="2" indent="0" defTabSz="604669" eaLnBrk="1" fontAlgn="base" latinLnBrk="0" hangingPunct="1">
              <a:lnSpc>
                <a:spcPct val="100000"/>
              </a:lnSpc>
              <a:spcBef>
                <a:spcPct val="0"/>
              </a:spcBef>
              <a:spcAft>
                <a:spcPct val="0"/>
              </a:spcAft>
              <a:buClr>
                <a:srgbClr val="FFFFFF"/>
              </a:buClr>
              <a:buSzTx/>
              <a:buFontTx/>
              <a:buNone/>
              <a:tabLst>
                <a:tab pos="0" algn="l"/>
              </a:tabLst>
              <a:defRPr/>
            </a:pPr>
            <a:r>
              <a:rPr kumimoji="0" lang="en-US" sz="1100" b="0" i="0" u="none" strike="noStrike" kern="0" cap="none" spc="0" normalizeH="0" baseline="0" noProof="0" dirty="0">
                <a:ln>
                  <a:noFill/>
                </a:ln>
                <a:solidFill>
                  <a:srgbClr val="124191"/>
                </a:solidFill>
                <a:effectLst/>
                <a:uLnTx/>
                <a:uFillTx/>
                <a:latin typeface="Nokia Pure Text Light"/>
                <a:ea typeface="+mn-ea"/>
                <a:cs typeface="Arial" charset="0"/>
              </a:rPr>
              <a:t>One IP host and interface</a:t>
            </a:r>
          </a:p>
          <a:p>
            <a:pPr marL="0" marR="0" lvl="2" indent="0" defTabSz="604669" eaLnBrk="1" fontAlgn="base" latinLnBrk="0" hangingPunct="1">
              <a:lnSpc>
                <a:spcPct val="100000"/>
              </a:lnSpc>
              <a:spcBef>
                <a:spcPct val="0"/>
              </a:spcBef>
              <a:spcAft>
                <a:spcPct val="0"/>
              </a:spcAft>
              <a:buClr>
                <a:srgbClr val="FFFFFF"/>
              </a:buClr>
              <a:buSzTx/>
              <a:buFontTx/>
              <a:buNone/>
              <a:tabLst>
                <a:tab pos="0" algn="l"/>
              </a:tabLst>
              <a:defRPr/>
            </a:pPr>
            <a:endParaRPr kumimoji="0" lang="en-US" sz="1100" b="0" i="0" u="none" strike="noStrike" kern="0" cap="none" spc="0" normalizeH="0" baseline="0" noProof="0" dirty="0">
              <a:ln>
                <a:noFill/>
              </a:ln>
              <a:solidFill>
                <a:srgbClr val="124191"/>
              </a:solidFill>
              <a:effectLst/>
              <a:uLnTx/>
              <a:uFillTx/>
              <a:latin typeface="Nokia Pure Text Light"/>
              <a:ea typeface="+mn-ea"/>
              <a:cs typeface="Arial" charset="0"/>
            </a:endParaRPr>
          </a:p>
          <a:p>
            <a:pPr marL="0" marR="0" lvl="2" indent="0" defTabSz="604669" eaLnBrk="1" fontAlgn="base" latinLnBrk="0" hangingPunct="1">
              <a:lnSpc>
                <a:spcPct val="100000"/>
              </a:lnSpc>
              <a:spcBef>
                <a:spcPct val="0"/>
              </a:spcBef>
              <a:spcAft>
                <a:spcPct val="0"/>
              </a:spcAft>
              <a:buClr>
                <a:srgbClr val="FFFFFF"/>
              </a:buClr>
              <a:buSzTx/>
              <a:buFontTx/>
              <a:buNone/>
              <a:tabLst>
                <a:tab pos="0" algn="l"/>
              </a:tabLst>
              <a:defRPr/>
            </a:pPr>
            <a:r>
              <a:rPr kumimoji="0" lang="en-US" sz="1100" b="0" i="0" u="none" strike="noStrike" kern="0" cap="none" spc="0" normalizeH="0" baseline="0" noProof="0" dirty="0">
                <a:ln>
                  <a:noFill/>
                </a:ln>
                <a:solidFill>
                  <a:srgbClr val="124191"/>
                </a:solidFill>
                <a:effectLst/>
                <a:uLnTx/>
                <a:uFillTx/>
                <a:latin typeface="Nokia Pure Text Light"/>
                <a:ea typeface="+mn-ea"/>
                <a:cs typeface="Arial" charset="0"/>
              </a:rPr>
              <a:t>One IP address and IP security</a:t>
            </a:r>
          </a:p>
          <a:p>
            <a:pPr marL="0" marR="0" lvl="2" indent="0" defTabSz="604669" eaLnBrk="1" fontAlgn="base" latinLnBrk="0" hangingPunct="1">
              <a:lnSpc>
                <a:spcPct val="100000"/>
              </a:lnSpc>
              <a:spcBef>
                <a:spcPct val="0"/>
              </a:spcBef>
              <a:spcAft>
                <a:spcPct val="0"/>
              </a:spcAft>
              <a:buClr>
                <a:srgbClr val="FFFFFF"/>
              </a:buClr>
              <a:buSzTx/>
              <a:buFontTx/>
              <a:buNone/>
              <a:tabLst>
                <a:tab pos="0" algn="l"/>
              </a:tabLst>
              <a:defRPr/>
            </a:pPr>
            <a:endParaRPr kumimoji="0" lang="en-US" sz="1100" b="0" i="0" u="none" strike="noStrike" kern="0" cap="none" spc="0" normalizeH="0" baseline="0" noProof="0" dirty="0">
              <a:ln>
                <a:noFill/>
              </a:ln>
              <a:solidFill>
                <a:srgbClr val="124191"/>
              </a:solidFill>
              <a:effectLst/>
              <a:uLnTx/>
              <a:uFillTx/>
              <a:latin typeface="Nokia Pure Text Light"/>
              <a:ea typeface="+mn-ea"/>
              <a:cs typeface="Arial" charset="0"/>
            </a:endParaRPr>
          </a:p>
          <a:p>
            <a:pPr marL="0" marR="0" lvl="2" indent="0" defTabSz="604669" eaLnBrk="1" fontAlgn="base" latinLnBrk="0" hangingPunct="1">
              <a:lnSpc>
                <a:spcPct val="100000"/>
              </a:lnSpc>
              <a:spcBef>
                <a:spcPct val="0"/>
              </a:spcBef>
              <a:spcAft>
                <a:spcPct val="0"/>
              </a:spcAft>
              <a:buClr>
                <a:srgbClr val="FFFFFF"/>
              </a:buClr>
              <a:buSzTx/>
              <a:buFontTx/>
              <a:buNone/>
              <a:tabLst>
                <a:tab pos="0" algn="l"/>
              </a:tabLst>
              <a:defRPr/>
            </a:pPr>
            <a:r>
              <a:rPr kumimoji="0" lang="en-US" sz="1100" b="0" i="0" u="none" strike="noStrike" kern="0" cap="none" spc="0" normalizeH="0" baseline="0" noProof="0" dirty="0">
                <a:ln>
                  <a:noFill/>
                </a:ln>
                <a:solidFill>
                  <a:srgbClr val="124191"/>
                </a:solidFill>
                <a:effectLst/>
                <a:uLnTx/>
                <a:uFillTx/>
                <a:latin typeface="Nokia Pure Text Light"/>
                <a:ea typeface="+mn-ea"/>
                <a:cs typeface="Arial" charset="0"/>
              </a:rPr>
              <a:t>No external IP transport boxes</a:t>
            </a:r>
          </a:p>
        </p:txBody>
      </p:sp>
      <p:grpSp>
        <p:nvGrpSpPr>
          <p:cNvPr id="62" name="Group 61">
            <a:extLst>
              <a:ext uri="{FF2B5EF4-FFF2-40B4-BE49-F238E27FC236}">
                <a16:creationId xmlns:a16="http://schemas.microsoft.com/office/drawing/2014/main" id="{34F31A53-C356-4265-94F2-A2A0A5524995}"/>
              </a:ext>
            </a:extLst>
          </p:cNvPr>
          <p:cNvGrpSpPr/>
          <p:nvPr/>
        </p:nvGrpSpPr>
        <p:grpSpPr>
          <a:xfrm>
            <a:off x="3718603" y="1739631"/>
            <a:ext cx="448351" cy="609083"/>
            <a:chOff x="6525632" y="2061274"/>
            <a:chExt cx="1223964" cy="1776414"/>
          </a:xfrm>
        </p:grpSpPr>
        <p:sp>
          <p:nvSpPr>
            <p:cNvPr id="63" name="Freeform 45">
              <a:extLst>
                <a:ext uri="{FF2B5EF4-FFF2-40B4-BE49-F238E27FC236}">
                  <a16:creationId xmlns:a16="http://schemas.microsoft.com/office/drawing/2014/main" id="{0B40D426-3CD9-48E3-8AD4-86872C180ED5}"/>
                </a:ext>
              </a:extLst>
            </p:cNvPr>
            <p:cNvSpPr>
              <a:spLocks noEditPoints="1"/>
            </p:cNvSpPr>
            <p:nvPr/>
          </p:nvSpPr>
          <p:spPr bwMode="auto">
            <a:xfrm>
              <a:off x="7006646" y="2542288"/>
              <a:ext cx="276225" cy="266700"/>
            </a:xfrm>
            <a:custGeom>
              <a:avLst/>
              <a:gdLst>
                <a:gd name="T0" fmla="*/ 39 w 82"/>
                <a:gd name="T1" fmla="*/ 79 h 79"/>
                <a:gd name="T2" fmla="*/ 11 w 82"/>
                <a:gd name="T3" fmla="*/ 67 h 79"/>
                <a:gd name="T4" fmla="*/ 0 w 82"/>
                <a:gd name="T5" fmla="*/ 39 h 79"/>
                <a:gd name="T6" fmla="*/ 11 w 82"/>
                <a:gd name="T7" fmla="*/ 11 h 79"/>
                <a:gd name="T8" fmla="*/ 39 w 82"/>
                <a:gd name="T9" fmla="*/ 0 h 79"/>
                <a:gd name="T10" fmla="*/ 67 w 82"/>
                <a:gd name="T11" fmla="*/ 11 h 79"/>
                <a:gd name="T12" fmla="*/ 67 w 82"/>
                <a:gd name="T13" fmla="*/ 67 h 79"/>
                <a:gd name="T14" fmla="*/ 39 w 82"/>
                <a:gd name="T15" fmla="*/ 79 h 79"/>
                <a:gd name="T16" fmla="*/ 39 w 82"/>
                <a:gd name="T17" fmla="*/ 15 h 79"/>
                <a:gd name="T18" fmla="*/ 22 w 82"/>
                <a:gd name="T19" fmla="*/ 22 h 79"/>
                <a:gd name="T20" fmla="*/ 15 w 82"/>
                <a:gd name="T21" fmla="*/ 39 h 79"/>
                <a:gd name="T22" fmla="*/ 22 w 82"/>
                <a:gd name="T23" fmla="*/ 56 h 79"/>
                <a:gd name="T24" fmla="*/ 56 w 82"/>
                <a:gd name="T25" fmla="*/ 56 h 79"/>
                <a:gd name="T26" fmla="*/ 56 w 82"/>
                <a:gd name="T27" fmla="*/ 22 h 79"/>
                <a:gd name="T28" fmla="*/ 39 w 82"/>
                <a:gd name="T29" fmla="*/ 1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79">
                  <a:moveTo>
                    <a:pt x="39" y="79"/>
                  </a:moveTo>
                  <a:cubicBezTo>
                    <a:pt x="28" y="79"/>
                    <a:pt x="19" y="75"/>
                    <a:pt x="11" y="67"/>
                  </a:cubicBezTo>
                  <a:cubicBezTo>
                    <a:pt x="4" y="60"/>
                    <a:pt x="0" y="50"/>
                    <a:pt x="0" y="39"/>
                  </a:cubicBezTo>
                  <a:cubicBezTo>
                    <a:pt x="0" y="29"/>
                    <a:pt x="4" y="19"/>
                    <a:pt x="11" y="11"/>
                  </a:cubicBezTo>
                  <a:cubicBezTo>
                    <a:pt x="19" y="4"/>
                    <a:pt x="28" y="0"/>
                    <a:pt x="39" y="0"/>
                  </a:cubicBezTo>
                  <a:cubicBezTo>
                    <a:pt x="50" y="0"/>
                    <a:pt x="59" y="4"/>
                    <a:pt x="67" y="11"/>
                  </a:cubicBezTo>
                  <a:cubicBezTo>
                    <a:pt x="82" y="27"/>
                    <a:pt x="82" y="52"/>
                    <a:pt x="67" y="67"/>
                  </a:cubicBezTo>
                  <a:cubicBezTo>
                    <a:pt x="59" y="75"/>
                    <a:pt x="50" y="79"/>
                    <a:pt x="39" y="79"/>
                  </a:cubicBezTo>
                  <a:close/>
                  <a:moveTo>
                    <a:pt x="39" y="15"/>
                  </a:moveTo>
                  <a:cubicBezTo>
                    <a:pt x="33" y="15"/>
                    <a:pt x="27" y="18"/>
                    <a:pt x="22" y="22"/>
                  </a:cubicBezTo>
                  <a:cubicBezTo>
                    <a:pt x="17" y="27"/>
                    <a:pt x="15" y="33"/>
                    <a:pt x="15" y="39"/>
                  </a:cubicBezTo>
                  <a:cubicBezTo>
                    <a:pt x="15" y="46"/>
                    <a:pt x="17" y="52"/>
                    <a:pt x="22" y="56"/>
                  </a:cubicBezTo>
                  <a:cubicBezTo>
                    <a:pt x="31" y="65"/>
                    <a:pt x="47" y="65"/>
                    <a:pt x="56" y="56"/>
                  </a:cubicBezTo>
                  <a:cubicBezTo>
                    <a:pt x="65" y="47"/>
                    <a:pt x="65" y="32"/>
                    <a:pt x="56" y="22"/>
                  </a:cubicBezTo>
                  <a:cubicBezTo>
                    <a:pt x="51" y="18"/>
                    <a:pt x="45" y="15"/>
                    <a:pt x="39" y="15"/>
                  </a:cubicBezTo>
                  <a:close/>
                </a:path>
              </a:pathLst>
            </a:custGeom>
            <a:solidFill>
              <a:srgbClr val="124191"/>
            </a:solidFill>
            <a:ln>
              <a:solidFill>
                <a:srgbClr val="12419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Arial" charset="0"/>
              </a:endParaRPr>
            </a:p>
          </p:txBody>
        </p:sp>
        <p:sp>
          <p:nvSpPr>
            <p:cNvPr id="64" name="Freeform 46">
              <a:extLst>
                <a:ext uri="{FF2B5EF4-FFF2-40B4-BE49-F238E27FC236}">
                  <a16:creationId xmlns:a16="http://schemas.microsoft.com/office/drawing/2014/main" id="{A3FF80DA-AAF2-4EC1-8CE6-A436747E9D2F}"/>
                </a:ext>
              </a:extLst>
            </p:cNvPr>
            <p:cNvSpPr>
              <a:spLocks/>
            </p:cNvSpPr>
            <p:nvPr/>
          </p:nvSpPr>
          <p:spPr bwMode="auto">
            <a:xfrm>
              <a:off x="6878057" y="2875663"/>
              <a:ext cx="519114" cy="962025"/>
            </a:xfrm>
            <a:custGeom>
              <a:avLst/>
              <a:gdLst>
                <a:gd name="T0" fmla="*/ 9 w 154"/>
                <a:gd name="T1" fmla="*/ 284 h 285"/>
                <a:gd name="T2" fmla="*/ 7 w 154"/>
                <a:gd name="T3" fmla="*/ 284 h 285"/>
                <a:gd name="T4" fmla="*/ 1 w 154"/>
                <a:gd name="T5" fmla="*/ 275 h 285"/>
                <a:gd name="T6" fmla="*/ 69 w 154"/>
                <a:gd name="T7" fmla="*/ 6 h 285"/>
                <a:gd name="T8" fmla="*/ 77 w 154"/>
                <a:gd name="T9" fmla="*/ 0 h 285"/>
                <a:gd name="T10" fmla="*/ 77 w 154"/>
                <a:gd name="T11" fmla="*/ 0 h 285"/>
                <a:gd name="T12" fmla="*/ 84 w 154"/>
                <a:gd name="T13" fmla="*/ 6 h 285"/>
                <a:gd name="T14" fmla="*/ 153 w 154"/>
                <a:gd name="T15" fmla="*/ 275 h 285"/>
                <a:gd name="T16" fmla="*/ 147 w 154"/>
                <a:gd name="T17" fmla="*/ 284 h 285"/>
                <a:gd name="T18" fmla="*/ 138 w 154"/>
                <a:gd name="T19" fmla="*/ 278 h 285"/>
                <a:gd name="T20" fmla="*/ 77 w 154"/>
                <a:gd name="T21" fmla="*/ 39 h 285"/>
                <a:gd name="T22" fmla="*/ 16 w 154"/>
                <a:gd name="T23" fmla="*/ 278 h 285"/>
                <a:gd name="T24" fmla="*/ 9 w 154"/>
                <a:gd name="T25" fmla="*/ 28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85">
                  <a:moveTo>
                    <a:pt x="9" y="284"/>
                  </a:moveTo>
                  <a:cubicBezTo>
                    <a:pt x="8" y="284"/>
                    <a:pt x="8" y="284"/>
                    <a:pt x="7" y="284"/>
                  </a:cubicBezTo>
                  <a:cubicBezTo>
                    <a:pt x="3" y="283"/>
                    <a:pt x="0" y="279"/>
                    <a:pt x="1" y="275"/>
                  </a:cubicBezTo>
                  <a:cubicBezTo>
                    <a:pt x="69" y="6"/>
                    <a:pt x="69" y="6"/>
                    <a:pt x="69" y="6"/>
                  </a:cubicBezTo>
                  <a:cubicBezTo>
                    <a:pt x="70" y="2"/>
                    <a:pt x="73" y="0"/>
                    <a:pt x="77" y="0"/>
                  </a:cubicBezTo>
                  <a:cubicBezTo>
                    <a:pt x="77" y="0"/>
                    <a:pt x="77" y="0"/>
                    <a:pt x="77" y="0"/>
                  </a:cubicBezTo>
                  <a:cubicBezTo>
                    <a:pt x="80" y="0"/>
                    <a:pt x="83" y="2"/>
                    <a:pt x="84" y="6"/>
                  </a:cubicBezTo>
                  <a:cubicBezTo>
                    <a:pt x="153" y="275"/>
                    <a:pt x="153" y="275"/>
                    <a:pt x="153" y="275"/>
                  </a:cubicBezTo>
                  <a:cubicBezTo>
                    <a:pt x="154" y="279"/>
                    <a:pt x="151" y="283"/>
                    <a:pt x="147" y="284"/>
                  </a:cubicBezTo>
                  <a:cubicBezTo>
                    <a:pt x="143" y="285"/>
                    <a:pt x="139" y="283"/>
                    <a:pt x="138" y="278"/>
                  </a:cubicBezTo>
                  <a:cubicBezTo>
                    <a:pt x="77" y="39"/>
                    <a:pt x="77" y="39"/>
                    <a:pt x="77" y="39"/>
                  </a:cubicBezTo>
                  <a:cubicBezTo>
                    <a:pt x="16" y="278"/>
                    <a:pt x="16" y="278"/>
                    <a:pt x="16" y="278"/>
                  </a:cubicBezTo>
                  <a:cubicBezTo>
                    <a:pt x="15" y="282"/>
                    <a:pt x="12" y="284"/>
                    <a:pt x="9" y="284"/>
                  </a:cubicBezTo>
                  <a:close/>
                </a:path>
              </a:pathLst>
            </a:custGeom>
            <a:solidFill>
              <a:srgbClr val="124191"/>
            </a:solidFill>
            <a:ln>
              <a:solidFill>
                <a:srgbClr val="12419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Arial" charset="0"/>
              </a:endParaRPr>
            </a:p>
          </p:txBody>
        </p:sp>
        <p:sp>
          <p:nvSpPr>
            <p:cNvPr id="65" name="Freeform 47">
              <a:extLst>
                <a:ext uri="{FF2B5EF4-FFF2-40B4-BE49-F238E27FC236}">
                  <a16:creationId xmlns:a16="http://schemas.microsoft.com/office/drawing/2014/main" id="{10F1CB21-6D22-4900-BA99-B082EBDC9D38}"/>
                </a:ext>
              </a:extLst>
            </p:cNvPr>
            <p:cNvSpPr>
              <a:spLocks/>
            </p:cNvSpPr>
            <p:nvPr/>
          </p:nvSpPr>
          <p:spPr bwMode="auto">
            <a:xfrm>
              <a:off x="6525632" y="2061274"/>
              <a:ext cx="1223964" cy="1114425"/>
            </a:xfrm>
            <a:custGeom>
              <a:avLst/>
              <a:gdLst>
                <a:gd name="T0" fmla="*/ 78 w 362"/>
                <a:gd name="T1" fmla="*/ 328 h 329"/>
                <a:gd name="T2" fmla="*/ 73 w 362"/>
                <a:gd name="T3" fmla="*/ 327 h 329"/>
                <a:gd name="T4" fmla="*/ 0 w 362"/>
                <a:gd name="T5" fmla="*/ 181 h 329"/>
                <a:gd name="T6" fmla="*/ 181 w 362"/>
                <a:gd name="T7" fmla="*/ 0 h 329"/>
                <a:gd name="T8" fmla="*/ 362 w 362"/>
                <a:gd name="T9" fmla="*/ 181 h 329"/>
                <a:gd name="T10" fmla="*/ 289 w 362"/>
                <a:gd name="T11" fmla="*/ 327 h 329"/>
                <a:gd name="T12" fmla="*/ 278 w 362"/>
                <a:gd name="T13" fmla="*/ 325 h 329"/>
                <a:gd name="T14" fmla="*/ 280 w 362"/>
                <a:gd name="T15" fmla="*/ 314 h 329"/>
                <a:gd name="T16" fmla="*/ 347 w 362"/>
                <a:gd name="T17" fmla="*/ 181 h 329"/>
                <a:gd name="T18" fmla="*/ 181 w 362"/>
                <a:gd name="T19" fmla="*/ 16 h 329"/>
                <a:gd name="T20" fmla="*/ 15 w 362"/>
                <a:gd name="T21" fmla="*/ 181 h 329"/>
                <a:gd name="T22" fmla="*/ 82 w 362"/>
                <a:gd name="T23" fmla="*/ 314 h 329"/>
                <a:gd name="T24" fmla="*/ 84 w 362"/>
                <a:gd name="T25" fmla="*/ 325 h 329"/>
                <a:gd name="T26" fmla="*/ 78 w 362"/>
                <a:gd name="T27" fmla="*/ 3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 h="329">
                  <a:moveTo>
                    <a:pt x="78" y="328"/>
                  </a:moveTo>
                  <a:cubicBezTo>
                    <a:pt x="76" y="328"/>
                    <a:pt x="74" y="328"/>
                    <a:pt x="73" y="327"/>
                  </a:cubicBezTo>
                  <a:cubicBezTo>
                    <a:pt x="27" y="293"/>
                    <a:pt x="0" y="238"/>
                    <a:pt x="0" y="181"/>
                  </a:cubicBezTo>
                  <a:cubicBezTo>
                    <a:pt x="0" y="81"/>
                    <a:pt x="81" y="0"/>
                    <a:pt x="181" y="0"/>
                  </a:cubicBezTo>
                  <a:cubicBezTo>
                    <a:pt x="281" y="0"/>
                    <a:pt x="362" y="81"/>
                    <a:pt x="362" y="181"/>
                  </a:cubicBezTo>
                  <a:cubicBezTo>
                    <a:pt x="362" y="238"/>
                    <a:pt x="335" y="293"/>
                    <a:pt x="289" y="327"/>
                  </a:cubicBezTo>
                  <a:cubicBezTo>
                    <a:pt x="285" y="329"/>
                    <a:pt x="281" y="328"/>
                    <a:pt x="278" y="325"/>
                  </a:cubicBezTo>
                  <a:cubicBezTo>
                    <a:pt x="276" y="322"/>
                    <a:pt x="276" y="317"/>
                    <a:pt x="280" y="314"/>
                  </a:cubicBezTo>
                  <a:cubicBezTo>
                    <a:pt x="322" y="283"/>
                    <a:pt x="347" y="234"/>
                    <a:pt x="347" y="181"/>
                  </a:cubicBezTo>
                  <a:cubicBezTo>
                    <a:pt x="347" y="90"/>
                    <a:pt x="272" y="16"/>
                    <a:pt x="181" y="16"/>
                  </a:cubicBezTo>
                  <a:cubicBezTo>
                    <a:pt x="90" y="16"/>
                    <a:pt x="15" y="90"/>
                    <a:pt x="15" y="181"/>
                  </a:cubicBezTo>
                  <a:cubicBezTo>
                    <a:pt x="15" y="234"/>
                    <a:pt x="40" y="283"/>
                    <a:pt x="82" y="314"/>
                  </a:cubicBezTo>
                  <a:cubicBezTo>
                    <a:pt x="86" y="317"/>
                    <a:pt x="86" y="322"/>
                    <a:pt x="84" y="325"/>
                  </a:cubicBezTo>
                  <a:cubicBezTo>
                    <a:pt x="82" y="327"/>
                    <a:pt x="80" y="328"/>
                    <a:pt x="78" y="328"/>
                  </a:cubicBezTo>
                  <a:close/>
                </a:path>
              </a:pathLst>
            </a:custGeom>
            <a:solidFill>
              <a:srgbClr val="124191"/>
            </a:solidFill>
            <a:ln>
              <a:solidFill>
                <a:srgbClr val="12419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Arial" charset="0"/>
              </a:endParaRPr>
            </a:p>
          </p:txBody>
        </p:sp>
        <p:sp>
          <p:nvSpPr>
            <p:cNvPr id="66" name="Freeform 48">
              <a:extLst>
                <a:ext uri="{FF2B5EF4-FFF2-40B4-BE49-F238E27FC236}">
                  <a16:creationId xmlns:a16="http://schemas.microsoft.com/office/drawing/2014/main" id="{C9AB56C8-1B0A-475D-A570-E364FE00D4C3}"/>
                </a:ext>
              </a:extLst>
            </p:cNvPr>
            <p:cNvSpPr>
              <a:spLocks/>
            </p:cNvSpPr>
            <p:nvPr/>
          </p:nvSpPr>
          <p:spPr bwMode="auto">
            <a:xfrm>
              <a:off x="6763757" y="2308924"/>
              <a:ext cx="747714" cy="671514"/>
            </a:xfrm>
            <a:custGeom>
              <a:avLst/>
              <a:gdLst>
                <a:gd name="T0" fmla="*/ 174 w 220"/>
                <a:gd name="T1" fmla="*/ 198 h 199"/>
                <a:gd name="T2" fmla="*/ 168 w 220"/>
                <a:gd name="T3" fmla="*/ 195 h 199"/>
                <a:gd name="T4" fmla="*/ 169 w 220"/>
                <a:gd name="T5" fmla="*/ 184 h 199"/>
                <a:gd name="T6" fmla="*/ 204 w 220"/>
                <a:gd name="T7" fmla="*/ 110 h 199"/>
                <a:gd name="T8" fmla="*/ 110 w 220"/>
                <a:gd name="T9" fmla="*/ 16 h 199"/>
                <a:gd name="T10" fmla="*/ 16 w 220"/>
                <a:gd name="T11" fmla="*/ 110 h 199"/>
                <a:gd name="T12" fmla="*/ 51 w 220"/>
                <a:gd name="T13" fmla="*/ 184 h 199"/>
                <a:gd name="T14" fmla="*/ 52 w 220"/>
                <a:gd name="T15" fmla="*/ 195 h 199"/>
                <a:gd name="T16" fmla="*/ 41 w 220"/>
                <a:gd name="T17" fmla="*/ 196 h 199"/>
                <a:gd name="T18" fmla="*/ 0 w 220"/>
                <a:gd name="T19" fmla="*/ 110 h 199"/>
                <a:gd name="T20" fmla="*/ 110 w 220"/>
                <a:gd name="T21" fmla="*/ 0 h 199"/>
                <a:gd name="T22" fmla="*/ 220 w 220"/>
                <a:gd name="T23" fmla="*/ 110 h 199"/>
                <a:gd name="T24" fmla="*/ 178 w 220"/>
                <a:gd name="T25" fmla="*/ 196 h 199"/>
                <a:gd name="T26" fmla="*/ 174 w 220"/>
                <a:gd name="T27"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199">
                  <a:moveTo>
                    <a:pt x="174" y="198"/>
                  </a:moveTo>
                  <a:cubicBezTo>
                    <a:pt x="171" y="198"/>
                    <a:pt x="169" y="197"/>
                    <a:pt x="168" y="195"/>
                  </a:cubicBezTo>
                  <a:cubicBezTo>
                    <a:pt x="165" y="191"/>
                    <a:pt x="166" y="187"/>
                    <a:pt x="169" y="184"/>
                  </a:cubicBezTo>
                  <a:cubicBezTo>
                    <a:pt x="191" y="166"/>
                    <a:pt x="204" y="139"/>
                    <a:pt x="204" y="110"/>
                  </a:cubicBezTo>
                  <a:cubicBezTo>
                    <a:pt x="204" y="58"/>
                    <a:pt x="162" y="16"/>
                    <a:pt x="110" y="16"/>
                  </a:cubicBezTo>
                  <a:cubicBezTo>
                    <a:pt x="58" y="16"/>
                    <a:pt x="16" y="58"/>
                    <a:pt x="16" y="110"/>
                  </a:cubicBezTo>
                  <a:cubicBezTo>
                    <a:pt x="16" y="139"/>
                    <a:pt x="29" y="166"/>
                    <a:pt x="51" y="184"/>
                  </a:cubicBezTo>
                  <a:cubicBezTo>
                    <a:pt x="54" y="187"/>
                    <a:pt x="55" y="191"/>
                    <a:pt x="52" y="195"/>
                  </a:cubicBezTo>
                  <a:cubicBezTo>
                    <a:pt x="50" y="198"/>
                    <a:pt x="45" y="199"/>
                    <a:pt x="41" y="196"/>
                  </a:cubicBezTo>
                  <a:cubicBezTo>
                    <a:pt x="15" y="175"/>
                    <a:pt x="0" y="144"/>
                    <a:pt x="0" y="110"/>
                  </a:cubicBezTo>
                  <a:cubicBezTo>
                    <a:pt x="0" y="50"/>
                    <a:pt x="49" y="0"/>
                    <a:pt x="110" y="0"/>
                  </a:cubicBezTo>
                  <a:cubicBezTo>
                    <a:pt x="171" y="0"/>
                    <a:pt x="220" y="50"/>
                    <a:pt x="220" y="110"/>
                  </a:cubicBezTo>
                  <a:cubicBezTo>
                    <a:pt x="220" y="144"/>
                    <a:pt x="205" y="175"/>
                    <a:pt x="178" y="196"/>
                  </a:cubicBezTo>
                  <a:cubicBezTo>
                    <a:pt x="177" y="197"/>
                    <a:pt x="175" y="198"/>
                    <a:pt x="174" y="198"/>
                  </a:cubicBezTo>
                  <a:close/>
                </a:path>
              </a:pathLst>
            </a:custGeom>
            <a:solidFill>
              <a:srgbClr val="124191"/>
            </a:solidFill>
            <a:ln>
              <a:solidFill>
                <a:srgbClr val="12419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Arial" charset="0"/>
              </a:endParaRPr>
            </a:p>
          </p:txBody>
        </p:sp>
        <p:sp>
          <p:nvSpPr>
            <p:cNvPr id="67" name="Freeform 49">
              <a:extLst>
                <a:ext uri="{FF2B5EF4-FFF2-40B4-BE49-F238E27FC236}">
                  <a16:creationId xmlns:a16="http://schemas.microsoft.com/office/drawing/2014/main" id="{A3E93CDE-C746-4B34-B5F8-9C2CD4C09B4C}"/>
                </a:ext>
              </a:extLst>
            </p:cNvPr>
            <p:cNvSpPr>
              <a:spLocks/>
            </p:cNvSpPr>
            <p:nvPr/>
          </p:nvSpPr>
          <p:spPr bwMode="auto">
            <a:xfrm>
              <a:off x="6992357" y="3185224"/>
              <a:ext cx="247650" cy="257175"/>
            </a:xfrm>
            <a:custGeom>
              <a:avLst/>
              <a:gdLst>
                <a:gd name="T0" fmla="*/ 8 w 73"/>
                <a:gd name="T1" fmla="*/ 76 h 76"/>
                <a:gd name="T2" fmla="*/ 3 w 73"/>
                <a:gd name="T3" fmla="*/ 74 h 76"/>
                <a:gd name="T4" fmla="*/ 3 w 73"/>
                <a:gd name="T5" fmla="*/ 63 h 76"/>
                <a:gd name="T6" fmla="*/ 59 w 73"/>
                <a:gd name="T7" fmla="*/ 3 h 76"/>
                <a:gd name="T8" fmla="*/ 70 w 73"/>
                <a:gd name="T9" fmla="*/ 3 h 76"/>
                <a:gd name="T10" fmla="*/ 70 w 73"/>
                <a:gd name="T11" fmla="*/ 14 h 76"/>
                <a:gd name="T12" fmla="*/ 14 w 73"/>
                <a:gd name="T13" fmla="*/ 74 h 76"/>
                <a:gd name="T14" fmla="*/ 8 w 73"/>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6">
                  <a:moveTo>
                    <a:pt x="8" y="76"/>
                  </a:moveTo>
                  <a:cubicBezTo>
                    <a:pt x="7" y="76"/>
                    <a:pt x="5" y="75"/>
                    <a:pt x="3" y="74"/>
                  </a:cubicBezTo>
                  <a:cubicBezTo>
                    <a:pt x="0" y="71"/>
                    <a:pt x="0" y="66"/>
                    <a:pt x="3" y="63"/>
                  </a:cubicBezTo>
                  <a:cubicBezTo>
                    <a:pt x="59" y="3"/>
                    <a:pt x="59" y="3"/>
                    <a:pt x="59" y="3"/>
                  </a:cubicBezTo>
                  <a:cubicBezTo>
                    <a:pt x="62" y="0"/>
                    <a:pt x="67" y="0"/>
                    <a:pt x="70" y="3"/>
                  </a:cubicBezTo>
                  <a:cubicBezTo>
                    <a:pt x="73" y="6"/>
                    <a:pt x="73" y="11"/>
                    <a:pt x="70" y="14"/>
                  </a:cubicBezTo>
                  <a:cubicBezTo>
                    <a:pt x="14" y="74"/>
                    <a:pt x="14" y="74"/>
                    <a:pt x="14" y="74"/>
                  </a:cubicBezTo>
                  <a:cubicBezTo>
                    <a:pt x="13" y="75"/>
                    <a:pt x="11" y="76"/>
                    <a:pt x="8" y="76"/>
                  </a:cubicBezTo>
                  <a:close/>
                </a:path>
              </a:pathLst>
            </a:custGeom>
            <a:solidFill>
              <a:srgbClr val="124191"/>
            </a:solidFill>
            <a:ln>
              <a:solidFill>
                <a:srgbClr val="12419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Arial" charset="0"/>
              </a:endParaRPr>
            </a:p>
          </p:txBody>
        </p:sp>
        <p:sp>
          <p:nvSpPr>
            <p:cNvPr id="68" name="Freeform 50">
              <a:extLst>
                <a:ext uri="{FF2B5EF4-FFF2-40B4-BE49-F238E27FC236}">
                  <a16:creationId xmlns:a16="http://schemas.microsoft.com/office/drawing/2014/main" id="{EDC1ADDA-920B-4185-9602-5880FC11A40B}"/>
                </a:ext>
              </a:extLst>
            </p:cNvPr>
            <p:cNvSpPr>
              <a:spLocks/>
            </p:cNvSpPr>
            <p:nvPr/>
          </p:nvSpPr>
          <p:spPr bwMode="auto">
            <a:xfrm>
              <a:off x="6882821" y="3380488"/>
              <a:ext cx="409575" cy="457200"/>
            </a:xfrm>
            <a:custGeom>
              <a:avLst/>
              <a:gdLst>
                <a:gd name="T0" fmla="*/ 8 w 121"/>
                <a:gd name="T1" fmla="*/ 135 h 135"/>
                <a:gd name="T2" fmla="*/ 3 w 121"/>
                <a:gd name="T3" fmla="*/ 133 h 135"/>
                <a:gd name="T4" fmla="*/ 3 w 121"/>
                <a:gd name="T5" fmla="*/ 123 h 135"/>
                <a:gd name="T6" fmla="*/ 107 w 121"/>
                <a:gd name="T7" fmla="*/ 3 h 135"/>
                <a:gd name="T8" fmla="*/ 118 w 121"/>
                <a:gd name="T9" fmla="*/ 2 h 135"/>
                <a:gd name="T10" fmla="*/ 119 w 121"/>
                <a:gd name="T11" fmla="*/ 13 h 135"/>
                <a:gd name="T12" fmla="*/ 14 w 121"/>
                <a:gd name="T13" fmla="*/ 133 h 135"/>
                <a:gd name="T14" fmla="*/ 8 w 121"/>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5">
                  <a:moveTo>
                    <a:pt x="8" y="135"/>
                  </a:moveTo>
                  <a:cubicBezTo>
                    <a:pt x="7" y="135"/>
                    <a:pt x="5" y="135"/>
                    <a:pt x="3" y="133"/>
                  </a:cubicBezTo>
                  <a:cubicBezTo>
                    <a:pt x="0" y="131"/>
                    <a:pt x="0" y="126"/>
                    <a:pt x="3" y="123"/>
                  </a:cubicBezTo>
                  <a:cubicBezTo>
                    <a:pt x="107" y="3"/>
                    <a:pt x="107" y="3"/>
                    <a:pt x="107" y="3"/>
                  </a:cubicBezTo>
                  <a:cubicBezTo>
                    <a:pt x="110" y="0"/>
                    <a:pt x="115" y="0"/>
                    <a:pt x="118" y="2"/>
                  </a:cubicBezTo>
                  <a:cubicBezTo>
                    <a:pt x="121" y="5"/>
                    <a:pt x="121" y="10"/>
                    <a:pt x="119" y="13"/>
                  </a:cubicBezTo>
                  <a:cubicBezTo>
                    <a:pt x="14" y="133"/>
                    <a:pt x="14" y="133"/>
                    <a:pt x="14" y="133"/>
                  </a:cubicBezTo>
                  <a:cubicBezTo>
                    <a:pt x="13" y="134"/>
                    <a:pt x="11" y="135"/>
                    <a:pt x="8" y="135"/>
                  </a:cubicBezTo>
                  <a:close/>
                </a:path>
              </a:pathLst>
            </a:custGeom>
            <a:solidFill>
              <a:srgbClr val="124191"/>
            </a:solidFill>
            <a:ln>
              <a:solidFill>
                <a:srgbClr val="12419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Arial" charset="0"/>
              </a:endParaRPr>
            </a:p>
          </p:txBody>
        </p:sp>
        <p:sp>
          <p:nvSpPr>
            <p:cNvPr id="69" name="Freeform 51">
              <a:extLst>
                <a:ext uri="{FF2B5EF4-FFF2-40B4-BE49-F238E27FC236}">
                  <a16:creationId xmlns:a16="http://schemas.microsoft.com/office/drawing/2014/main" id="{51B1A530-E41E-4806-8291-5AAC119C95D8}"/>
                </a:ext>
              </a:extLst>
            </p:cNvPr>
            <p:cNvSpPr>
              <a:spLocks/>
            </p:cNvSpPr>
            <p:nvPr/>
          </p:nvSpPr>
          <p:spPr bwMode="auto">
            <a:xfrm>
              <a:off x="7035221" y="3185224"/>
              <a:ext cx="247650" cy="257175"/>
            </a:xfrm>
            <a:custGeom>
              <a:avLst/>
              <a:gdLst>
                <a:gd name="T0" fmla="*/ 65 w 73"/>
                <a:gd name="T1" fmla="*/ 76 h 76"/>
                <a:gd name="T2" fmla="*/ 59 w 73"/>
                <a:gd name="T3" fmla="*/ 74 h 76"/>
                <a:gd name="T4" fmla="*/ 3 w 73"/>
                <a:gd name="T5" fmla="*/ 14 h 76"/>
                <a:gd name="T6" fmla="*/ 3 w 73"/>
                <a:gd name="T7" fmla="*/ 3 h 76"/>
                <a:gd name="T8" fmla="*/ 14 w 73"/>
                <a:gd name="T9" fmla="*/ 3 h 76"/>
                <a:gd name="T10" fmla="*/ 70 w 73"/>
                <a:gd name="T11" fmla="*/ 63 h 76"/>
                <a:gd name="T12" fmla="*/ 70 w 73"/>
                <a:gd name="T13" fmla="*/ 74 h 76"/>
                <a:gd name="T14" fmla="*/ 65 w 73"/>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6">
                  <a:moveTo>
                    <a:pt x="65" y="76"/>
                  </a:moveTo>
                  <a:cubicBezTo>
                    <a:pt x="63" y="76"/>
                    <a:pt x="61" y="75"/>
                    <a:pt x="59" y="74"/>
                  </a:cubicBezTo>
                  <a:cubicBezTo>
                    <a:pt x="3" y="14"/>
                    <a:pt x="3" y="14"/>
                    <a:pt x="3" y="14"/>
                  </a:cubicBezTo>
                  <a:cubicBezTo>
                    <a:pt x="0" y="11"/>
                    <a:pt x="0" y="6"/>
                    <a:pt x="3" y="3"/>
                  </a:cubicBezTo>
                  <a:cubicBezTo>
                    <a:pt x="6" y="0"/>
                    <a:pt x="11" y="0"/>
                    <a:pt x="14" y="3"/>
                  </a:cubicBezTo>
                  <a:cubicBezTo>
                    <a:pt x="70" y="63"/>
                    <a:pt x="70" y="63"/>
                    <a:pt x="70" y="63"/>
                  </a:cubicBezTo>
                  <a:cubicBezTo>
                    <a:pt x="73" y="66"/>
                    <a:pt x="73" y="71"/>
                    <a:pt x="70" y="74"/>
                  </a:cubicBezTo>
                  <a:cubicBezTo>
                    <a:pt x="69" y="75"/>
                    <a:pt x="67" y="76"/>
                    <a:pt x="65" y="76"/>
                  </a:cubicBezTo>
                  <a:close/>
                </a:path>
              </a:pathLst>
            </a:custGeom>
            <a:solidFill>
              <a:srgbClr val="124191"/>
            </a:solidFill>
            <a:ln>
              <a:solidFill>
                <a:srgbClr val="12419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Arial" charset="0"/>
              </a:endParaRPr>
            </a:p>
          </p:txBody>
        </p:sp>
        <p:sp>
          <p:nvSpPr>
            <p:cNvPr id="70" name="Freeform 52">
              <a:extLst>
                <a:ext uri="{FF2B5EF4-FFF2-40B4-BE49-F238E27FC236}">
                  <a16:creationId xmlns:a16="http://schemas.microsoft.com/office/drawing/2014/main" id="{E7AD3EF8-A222-45E2-ACEE-1AAD741712E7}"/>
                </a:ext>
              </a:extLst>
            </p:cNvPr>
            <p:cNvSpPr>
              <a:spLocks/>
            </p:cNvSpPr>
            <p:nvPr/>
          </p:nvSpPr>
          <p:spPr bwMode="auto">
            <a:xfrm>
              <a:off x="6982832" y="3380488"/>
              <a:ext cx="409575" cy="457200"/>
            </a:xfrm>
            <a:custGeom>
              <a:avLst/>
              <a:gdLst>
                <a:gd name="T0" fmla="*/ 113 w 121"/>
                <a:gd name="T1" fmla="*/ 135 h 135"/>
                <a:gd name="T2" fmla="*/ 107 w 121"/>
                <a:gd name="T3" fmla="*/ 133 h 135"/>
                <a:gd name="T4" fmla="*/ 3 w 121"/>
                <a:gd name="T5" fmla="*/ 13 h 135"/>
                <a:gd name="T6" fmla="*/ 3 w 121"/>
                <a:gd name="T7" fmla="*/ 2 h 135"/>
                <a:gd name="T8" fmla="*/ 14 w 121"/>
                <a:gd name="T9" fmla="*/ 3 h 135"/>
                <a:gd name="T10" fmla="*/ 119 w 121"/>
                <a:gd name="T11" fmla="*/ 123 h 135"/>
                <a:gd name="T12" fmla="*/ 118 w 121"/>
                <a:gd name="T13" fmla="*/ 133 h 135"/>
                <a:gd name="T14" fmla="*/ 113 w 121"/>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5">
                  <a:moveTo>
                    <a:pt x="113" y="135"/>
                  </a:moveTo>
                  <a:cubicBezTo>
                    <a:pt x="111" y="135"/>
                    <a:pt x="109" y="134"/>
                    <a:pt x="107" y="133"/>
                  </a:cubicBezTo>
                  <a:cubicBezTo>
                    <a:pt x="3" y="13"/>
                    <a:pt x="3" y="13"/>
                    <a:pt x="3" y="13"/>
                  </a:cubicBezTo>
                  <a:cubicBezTo>
                    <a:pt x="0" y="10"/>
                    <a:pt x="0" y="5"/>
                    <a:pt x="3" y="2"/>
                  </a:cubicBezTo>
                  <a:cubicBezTo>
                    <a:pt x="7" y="0"/>
                    <a:pt x="11" y="0"/>
                    <a:pt x="14" y="3"/>
                  </a:cubicBezTo>
                  <a:cubicBezTo>
                    <a:pt x="119" y="123"/>
                    <a:pt x="119" y="123"/>
                    <a:pt x="119" y="123"/>
                  </a:cubicBezTo>
                  <a:cubicBezTo>
                    <a:pt x="121" y="126"/>
                    <a:pt x="121" y="131"/>
                    <a:pt x="118" y="133"/>
                  </a:cubicBezTo>
                  <a:cubicBezTo>
                    <a:pt x="116" y="135"/>
                    <a:pt x="115" y="135"/>
                    <a:pt x="113" y="135"/>
                  </a:cubicBezTo>
                  <a:close/>
                </a:path>
              </a:pathLst>
            </a:custGeom>
            <a:solidFill>
              <a:srgbClr val="124191"/>
            </a:solidFill>
            <a:ln>
              <a:solidFill>
                <a:srgbClr val="12419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Arial" charset="0"/>
              </a:endParaRPr>
            </a:p>
          </p:txBody>
        </p:sp>
      </p:grpSp>
      <p:grpSp>
        <p:nvGrpSpPr>
          <p:cNvPr id="71" name="Group 17">
            <a:extLst>
              <a:ext uri="{FF2B5EF4-FFF2-40B4-BE49-F238E27FC236}">
                <a16:creationId xmlns:a16="http://schemas.microsoft.com/office/drawing/2014/main" id="{F7A4B5B9-6A55-45EF-930A-40DA5DC15012}"/>
              </a:ext>
            </a:extLst>
          </p:cNvPr>
          <p:cNvGrpSpPr>
            <a:grpSpLocks noChangeAspect="1"/>
          </p:cNvGrpSpPr>
          <p:nvPr/>
        </p:nvGrpSpPr>
        <p:grpSpPr>
          <a:xfrm>
            <a:off x="7174155" y="1774251"/>
            <a:ext cx="544513" cy="550863"/>
            <a:chOff x="2770187" y="2955925"/>
            <a:chExt cx="544513" cy="550863"/>
          </a:xfrm>
        </p:grpSpPr>
        <p:sp>
          <p:nvSpPr>
            <p:cNvPr id="72" name="AutoShape 26">
              <a:extLst>
                <a:ext uri="{FF2B5EF4-FFF2-40B4-BE49-F238E27FC236}">
                  <a16:creationId xmlns:a16="http://schemas.microsoft.com/office/drawing/2014/main" id="{DAE60F48-19B1-4407-9904-7696B6779D62}"/>
                </a:ext>
              </a:extLst>
            </p:cNvPr>
            <p:cNvSpPr>
              <a:spLocks noChangeAspect="1" noChangeArrowheads="1" noTextEdit="1"/>
            </p:cNvSpPr>
            <p:nvPr/>
          </p:nvSpPr>
          <p:spPr bwMode="auto">
            <a:xfrm>
              <a:off x="2771775" y="2955925"/>
              <a:ext cx="541338" cy="55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73" name="Freeform 28">
              <a:extLst>
                <a:ext uri="{FF2B5EF4-FFF2-40B4-BE49-F238E27FC236}">
                  <a16:creationId xmlns:a16="http://schemas.microsoft.com/office/drawing/2014/main" id="{780114B0-DAAE-4E98-9049-4804C1CAEAE8}"/>
                </a:ext>
              </a:extLst>
            </p:cNvPr>
            <p:cNvSpPr>
              <a:spLocks noEditPoints="1"/>
            </p:cNvSpPr>
            <p:nvPr/>
          </p:nvSpPr>
          <p:spPr bwMode="auto">
            <a:xfrm>
              <a:off x="2771775" y="2955925"/>
              <a:ext cx="541338" cy="384175"/>
            </a:xfrm>
            <a:custGeom>
              <a:avLst/>
              <a:gdLst>
                <a:gd name="T0" fmla="*/ 407 w 480"/>
                <a:gd name="T1" fmla="*/ 340 h 340"/>
                <a:gd name="T2" fmla="*/ 73 w 480"/>
                <a:gd name="T3" fmla="*/ 340 h 340"/>
                <a:gd name="T4" fmla="*/ 0 w 480"/>
                <a:gd name="T5" fmla="*/ 266 h 340"/>
                <a:gd name="T6" fmla="*/ 0 w 480"/>
                <a:gd name="T7" fmla="*/ 73 h 340"/>
                <a:gd name="T8" fmla="*/ 73 w 480"/>
                <a:gd name="T9" fmla="*/ 0 h 340"/>
                <a:gd name="T10" fmla="*/ 407 w 480"/>
                <a:gd name="T11" fmla="*/ 0 h 340"/>
                <a:gd name="T12" fmla="*/ 480 w 480"/>
                <a:gd name="T13" fmla="*/ 73 h 340"/>
                <a:gd name="T14" fmla="*/ 480 w 480"/>
                <a:gd name="T15" fmla="*/ 266 h 340"/>
                <a:gd name="T16" fmla="*/ 407 w 480"/>
                <a:gd name="T17" fmla="*/ 340 h 340"/>
                <a:gd name="T18" fmla="*/ 73 w 480"/>
                <a:gd name="T19" fmla="*/ 22 h 340"/>
                <a:gd name="T20" fmla="*/ 22 w 480"/>
                <a:gd name="T21" fmla="*/ 73 h 340"/>
                <a:gd name="T22" fmla="*/ 22 w 480"/>
                <a:gd name="T23" fmla="*/ 266 h 340"/>
                <a:gd name="T24" fmla="*/ 73 w 480"/>
                <a:gd name="T25" fmla="*/ 318 h 340"/>
                <a:gd name="T26" fmla="*/ 407 w 480"/>
                <a:gd name="T27" fmla="*/ 318 h 340"/>
                <a:gd name="T28" fmla="*/ 458 w 480"/>
                <a:gd name="T29" fmla="*/ 266 h 340"/>
                <a:gd name="T30" fmla="*/ 458 w 480"/>
                <a:gd name="T31" fmla="*/ 73 h 340"/>
                <a:gd name="T32" fmla="*/ 407 w 480"/>
                <a:gd name="T33" fmla="*/ 22 h 340"/>
                <a:gd name="T34" fmla="*/ 73 w 480"/>
                <a:gd name="T35" fmla="*/ 2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0" h="340">
                  <a:moveTo>
                    <a:pt x="407" y="340"/>
                  </a:moveTo>
                  <a:cubicBezTo>
                    <a:pt x="73" y="340"/>
                    <a:pt x="73" y="340"/>
                    <a:pt x="73" y="340"/>
                  </a:cubicBezTo>
                  <a:cubicBezTo>
                    <a:pt x="33" y="340"/>
                    <a:pt x="0" y="307"/>
                    <a:pt x="0" y="266"/>
                  </a:cubicBezTo>
                  <a:cubicBezTo>
                    <a:pt x="0" y="73"/>
                    <a:pt x="0" y="73"/>
                    <a:pt x="0" y="73"/>
                  </a:cubicBezTo>
                  <a:cubicBezTo>
                    <a:pt x="0" y="33"/>
                    <a:pt x="33" y="0"/>
                    <a:pt x="73" y="0"/>
                  </a:cubicBezTo>
                  <a:cubicBezTo>
                    <a:pt x="407" y="0"/>
                    <a:pt x="407" y="0"/>
                    <a:pt x="407" y="0"/>
                  </a:cubicBezTo>
                  <a:cubicBezTo>
                    <a:pt x="447" y="0"/>
                    <a:pt x="480" y="33"/>
                    <a:pt x="480" y="73"/>
                  </a:cubicBezTo>
                  <a:cubicBezTo>
                    <a:pt x="480" y="266"/>
                    <a:pt x="480" y="266"/>
                    <a:pt x="480" y="266"/>
                  </a:cubicBezTo>
                  <a:cubicBezTo>
                    <a:pt x="480" y="307"/>
                    <a:pt x="447" y="340"/>
                    <a:pt x="407" y="340"/>
                  </a:cubicBezTo>
                  <a:close/>
                  <a:moveTo>
                    <a:pt x="73" y="22"/>
                  </a:moveTo>
                  <a:cubicBezTo>
                    <a:pt x="45" y="22"/>
                    <a:pt x="22" y="45"/>
                    <a:pt x="22" y="73"/>
                  </a:cubicBezTo>
                  <a:cubicBezTo>
                    <a:pt x="22" y="266"/>
                    <a:pt x="22" y="266"/>
                    <a:pt x="22" y="266"/>
                  </a:cubicBezTo>
                  <a:cubicBezTo>
                    <a:pt x="22" y="295"/>
                    <a:pt x="45" y="318"/>
                    <a:pt x="73" y="318"/>
                  </a:cubicBezTo>
                  <a:cubicBezTo>
                    <a:pt x="407" y="318"/>
                    <a:pt x="407" y="318"/>
                    <a:pt x="407" y="318"/>
                  </a:cubicBezTo>
                  <a:cubicBezTo>
                    <a:pt x="435" y="318"/>
                    <a:pt x="458" y="295"/>
                    <a:pt x="458" y="266"/>
                  </a:cubicBezTo>
                  <a:cubicBezTo>
                    <a:pt x="458" y="73"/>
                    <a:pt x="458" y="73"/>
                    <a:pt x="458" y="73"/>
                  </a:cubicBezTo>
                  <a:cubicBezTo>
                    <a:pt x="458" y="45"/>
                    <a:pt x="435" y="22"/>
                    <a:pt x="407" y="22"/>
                  </a:cubicBezTo>
                  <a:lnTo>
                    <a:pt x="73" y="22"/>
                  </a:ln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74" name="Freeform 29">
              <a:extLst>
                <a:ext uri="{FF2B5EF4-FFF2-40B4-BE49-F238E27FC236}">
                  <a16:creationId xmlns:a16="http://schemas.microsoft.com/office/drawing/2014/main" id="{E1FC54B6-6B71-4ADC-B0A5-AEF3834471E2}"/>
                </a:ext>
              </a:extLst>
            </p:cNvPr>
            <p:cNvSpPr>
              <a:spLocks noEditPoints="1"/>
            </p:cNvSpPr>
            <p:nvPr/>
          </p:nvSpPr>
          <p:spPr bwMode="auto">
            <a:xfrm>
              <a:off x="2832100" y="3006725"/>
              <a:ext cx="420688" cy="282575"/>
            </a:xfrm>
            <a:custGeom>
              <a:avLst/>
              <a:gdLst>
                <a:gd name="T0" fmla="*/ 363 w 374"/>
                <a:gd name="T1" fmla="*/ 250 h 250"/>
                <a:gd name="T2" fmla="*/ 11 w 374"/>
                <a:gd name="T3" fmla="*/ 250 h 250"/>
                <a:gd name="T4" fmla="*/ 0 w 374"/>
                <a:gd name="T5" fmla="*/ 239 h 250"/>
                <a:gd name="T6" fmla="*/ 0 w 374"/>
                <a:gd name="T7" fmla="*/ 11 h 250"/>
                <a:gd name="T8" fmla="*/ 11 w 374"/>
                <a:gd name="T9" fmla="*/ 0 h 250"/>
                <a:gd name="T10" fmla="*/ 363 w 374"/>
                <a:gd name="T11" fmla="*/ 0 h 250"/>
                <a:gd name="T12" fmla="*/ 374 w 374"/>
                <a:gd name="T13" fmla="*/ 11 h 250"/>
                <a:gd name="T14" fmla="*/ 374 w 374"/>
                <a:gd name="T15" fmla="*/ 239 h 250"/>
                <a:gd name="T16" fmla="*/ 363 w 374"/>
                <a:gd name="T17" fmla="*/ 250 h 250"/>
                <a:gd name="T18" fmla="*/ 22 w 374"/>
                <a:gd name="T19" fmla="*/ 228 h 250"/>
                <a:gd name="T20" fmla="*/ 352 w 374"/>
                <a:gd name="T21" fmla="*/ 228 h 250"/>
                <a:gd name="T22" fmla="*/ 352 w 374"/>
                <a:gd name="T23" fmla="*/ 22 h 250"/>
                <a:gd name="T24" fmla="*/ 22 w 374"/>
                <a:gd name="T25" fmla="*/ 22 h 250"/>
                <a:gd name="T26" fmla="*/ 22 w 374"/>
                <a:gd name="T27" fmla="*/ 2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250">
                  <a:moveTo>
                    <a:pt x="363" y="250"/>
                  </a:moveTo>
                  <a:cubicBezTo>
                    <a:pt x="11" y="250"/>
                    <a:pt x="11" y="250"/>
                    <a:pt x="11" y="250"/>
                  </a:cubicBezTo>
                  <a:cubicBezTo>
                    <a:pt x="5" y="250"/>
                    <a:pt x="0" y="245"/>
                    <a:pt x="0" y="239"/>
                  </a:cubicBezTo>
                  <a:cubicBezTo>
                    <a:pt x="0" y="11"/>
                    <a:pt x="0" y="11"/>
                    <a:pt x="0" y="11"/>
                  </a:cubicBezTo>
                  <a:cubicBezTo>
                    <a:pt x="0" y="5"/>
                    <a:pt x="5" y="0"/>
                    <a:pt x="11" y="0"/>
                  </a:cubicBezTo>
                  <a:cubicBezTo>
                    <a:pt x="363" y="0"/>
                    <a:pt x="363" y="0"/>
                    <a:pt x="363" y="0"/>
                  </a:cubicBezTo>
                  <a:cubicBezTo>
                    <a:pt x="369" y="0"/>
                    <a:pt x="374" y="5"/>
                    <a:pt x="374" y="11"/>
                  </a:cubicBezTo>
                  <a:cubicBezTo>
                    <a:pt x="374" y="239"/>
                    <a:pt x="374" y="239"/>
                    <a:pt x="374" y="239"/>
                  </a:cubicBezTo>
                  <a:cubicBezTo>
                    <a:pt x="374" y="245"/>
                    <a:pt x="369" y="250"/>
                    <a:pt x="363" y="250"/>
                  </a:cubicBezTo>
                  <a:close/>
                  <a:moveTo>
                    <a:pt x="22" y="228"/>
                  </a:moveTo>
                  <a:cubicBezTo>
                    <a:pt x="352" y="228"/>
                    <a:pt x="352" y="228"/>
                    <a:pt x="352" y="228"/>
                  </a:cubicBezTo>
                  <a:cubicBezTo>
                    <a:pt x="352" y="22"/>
                    <a:pt x="352" y="22"/>
                    <a:pt x="352" y="22"/>
                  </a:cubicBezTo>
                  <a:cubicBezTo>
                    <a:pt x="22" y="22"/>
                    <a:pt x="22" y="22"/>
                    <a:pt x="22" y="22"/>
                  </a:cubicBezTo>
                  <a:lnTo>
                    <a:pt x="22" y="228"/>
                  </a:ln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75" name="Freeform 30">
              <a:extLst>
                <a:ext uri="{FF2B5EF4-FFF2-40B4-BE49-F238E27FC236}">
                  <a16:creationId xmlns:a16="http://schemas.microsoft.com/office/drawing/2014/main" id="{988055DD-64DB-440C-A9E3-12DEE324DB81}"/>
                </a:ext>
              </a:extLst>
            </p:cNvPr>
            <p:cNvSpPr>
              <a:spLocks noEditPoints="1"/>
            </p:cNvSpPr>
            <p:nvPr/>
          </p:nvSpPr>
          <p:spPr bwMode="auto">
            <a:xfrm>
              <a:off x="2770187" y="3359150"/>
              <a:ext cx="544513" cy="147638"/>
            </a:xfrm>
            <a:custGeom>
              <a:avLst/>
              <a:gdLst>
                <a:gd name="T0" fmla="*/ 470 w 482"/>
                <a:gd name="T1" fmla="*/ 131 h 131"/>
                <a:gd name="T2" fmla="*/ 12 w 482"/>
                <a:gd name="T3" fmla="*/ 131 h 131"/>
                <a:gd name="T4" fmla="*/ 3 w 482"/>
                <a:gd name="T5" fmla="*/ 127 h 131"/>
                <a:gd name="T6" fmla="*/ 1 w 482"/>
                <a:gd name="T7" fmla="*/ 118 h 131"/>
                <a:gd name="T8" fmla="*/ 18 w 482"/>
                <a:gd name="T9" fmla="*/ 9 h 131"/>
                <a:gd name="T10" fmla="*/ 29 w 482"/>
                <a:gd name="T11" fmla="*/ 0 h 131"/>
                <a:gd name="T12" fmla="*/ 455 w 482"/>
                <a:gd name="T13" fmla="*/ 0 h 131"/>
                <a:gd name="T14" fmla="*/ 466 w 482"/>
                <a:gd name="T15" fmla="*/ 9 h 131"/>
                <a:gd name="T16" fmla="*/ 481 w 482"/>
                <a:gd name="T17" fmla="*/ 118 h 131"/>
                <a:gd name="T18" fmla="*/ 479 w 482"/>
                <a:gd name="T19" fmla="*/ 127 h 131"/>
                <a:gd name="T20" fmla="*/ 470 w 482"/>
                <a:gd name="T21" fmla="*/ 131 h 131"/>
                <a:gd name="T22" fmla="*/ 25 w 482"/>
                <a:gd name="T23" fmla="*/ 109 h 131"/>
                <a:gd name="T24" fmla="*/ 458 w 482"/>
                <a:gd name="T25" fmla="*/ 109 h 131"/>
                <a:gd name="T26" fmla="*/ 445 w 482"/>
                <a:gd name="T27" fmla="*/ 21 h 131"/>
                <a:gd name="T28" fmla="*/ 38 w 482"/>
                <a:gd name="T29" fmla="*/ 21 h 131"/>
                <a:gd name="T30" fmla="*/ 25 w 482"/>
                <a:gd name="T3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2" h="131">
                  <a:moveTo>
                    <a:pt x="470" y="131"/>
                  </a:moveTo>
                  <a:cubicBezTo>
                    <a:pt x="12" y="131"/>
                    <a:pt x="12" y="131"/>
                    <a:pt x="12" y="131"/>
                  </a:cubicBezTo>
                  <a:cubicBezTo>
                    <a:pt x="9" y="131"/>
                    <a:pt x="6" y="129"/>
                    <a:pt x="3" y="127"/>
                  </a:cubicBezTo>
                  <a:cubicBezTo>
                    <a:pt x="1" y="124"/>
                    <a:pt x="0" y="121"/>
                    <a:pt x="1" y="118"/>
                  </a:cubicBezTo>
                  <a:cubicBezTo>
                    <a:pt x="18" y="9"/>
                    <a:pt x="18" y="9"/>
                    <a:pt x="18" y="9"/>
                  </a:cubicBezTo>
                  <a:cubicBezTo>
                    <a:pt x="19" y="3"/>
                    <a:pt x="23" y="0"/>
                    <a:pt x="29" y="0"/>
                  </a:cubicBezTo>
                  <a:cubicBezTo>
                    <a:pt x="455" y="0"/>
                    <a:pt x="455" y="0"/>
                    <a:pt x="455" y="0"/>
                  </a:cubicBezTo>
                  <a:cubicBezTo>
                    <a:pt x="460" y="0"/>
                    <a:pt x="465" y="4"/>
                    <a:pt x="466" y="9"/>
                  </a:cubicBezTo>
                  <a:cubicBezTo>
                    <a:pt x="481" y="118"/>
                    <a:pt x="481" y="118"/>
                    <a:pt x="481" y="118"/>
                  </a:cubicBezTo>
                  <a:cubicBezTo>
                    <a:pt x="482" y="121"/>
                    <a:pt x="481" y="124"/>
                    <a:pt x="479" y="127"/>
                  </a:cubicBezTo>
                  <a:cubicBezTo>
                    <a:pt x="476" y="129"/>
                    <a:pt x="473" y="131"/>
                    <a:pt x="470" y="131"/>
                  </a:cubicBezTo>
                  <a:close/>
                  <a:moveTo>
                    <a:pt x="25" y="109"/>
                  </a:moveTo>
                  <a:cubicBezTo>
                    <a:pt x="458" y="109"/>
                    <a:pt x="458" y="109"/>
                    <a:pt x="458" y="109"/>
                  </a:cubicBezTo>
                  <a:cubicBezTo>
                    <a:pt x="445" y="21"/>
                    <a:pt x="445" y="21"/>
                    <a:pt x="445" y="21"/>
                  </a:cubicBezTo>
                  <a:cubicBezTo>
                    <a:pt x="38" y="21"/>
                    <a:pt x="38" y="21"/>
                    <a:pt x="38" y="21"/>
                  </a:cubicBezTo>
                  <a:lnTo>
                    <a:pt x="25" y="109"/>
                  </a:ln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76" name="Freeform 31">
              <a:extLst>
                <a:ext uri="{FF2B5EF4-FFF2-40B4-BE49-F238E27FC236}">
                  <a16:creationId xmlns:a16="http://schemas.microsoft.com/office/drawing/2014/main" id="{6F6C136F-FD57-4B02-B07B-BF4AA979FBE0}"/>
                </a:ext>
              </a:extLst>
            </p:cNvPr>
            <p:cNvSpPr>
              <a:spLocks/>
            </p:cNvSpPr>
            <p:nvPr/>
          </p:nvSpPr>
          <p:spPr bwMode="auto">
            <a:xfrm>
              <a:off x="2840038" y="3398838"/>
              <a:ext cx="36513" cy="23813"/>
            </a:xfrm>
            <a:custGeom>
              <a:avLst/>
              <a:gdLst>
                <a:gd name="T0" fmla="*/ 22 w 33"/>
                <a:gd name="T1" fmla="*/ 22 h 22"/>
                <a:gd name="T2" fmla="*/ 11 w 33"/>
                <a:gd name="T3" fmla="*/ 22 h 22"/>
                <a:gd name="T4" fmla="*/ 0 w 33"/>
                <a:gd name="T5" fmla="*/ 11 h 22"/>
                <a:gd name="T6" fmla="*/ 11 w 33"/>
                <a:gd name="T7" fmla="*/ 0 h 22"/>
                <a:gd name="T8" fmla="*/ 22 w 33"/>
                <a:gd name="T9" fmla="*/ 0 h 22"/>
                <a:gd name="T10" fmla="*/ 33 w 33"/>
                <a:gd name="T11" fmla="*/ 11 h 22"/>
                <a:gd name="T12" fmla="*/ 22 w 3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3" h="22">
                  <a:moveTo>
                    <a:pt x="22" y="22"/>
                  </a:moveTo>
                  <a:cubicBezTo>
                    <a:pt x="11" y="22"/>
                    <a:pt x="11" y="22"/>
                    <a:pt x="11" y="22"/>
                  </a:cubicBezTo>
                  <a:cubicBezTo>
                    <a:pt x="5" y="22"/>
                    <a:pt x="0" y="17"/>
                    <a:pt x="0" y="11"/>
                  </a:cubicBezTo>
                  <a:cubicBezTo>
                    <a:pt x="0" y="5"/>
                    <a:pt x="5" y="0"/>
                    <a:pt x="11" y="0"/>
                  </a:cubicBezTo>
                  <a:cubicBezTo>
                    <a:pt x="22" y="0"/>
                    <a:pt x="22" y="0"/>
                    <a:pt x="22" y="0"/>
                  </a:cubicBezTo>
                  <a:cubicBezTo>
                    <a:pt x="28" y="0"/>
                    <a:pt x="33" y="5"/>
                    <a:pt x="33" y="11"/>
                  </a:cubicBezTo>
                  <a:cubicBezTo>
                    <a:pt x="33" y="17"/>
                    <a:pt x="28" y="22"/>
                    <a:pt x="22" y="22"/>
                  </a:cubicBez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77" name="Freeform 32">
              <a:extLst>
                <a:ext uri="{FF2B5EF4-FFF2-40B4-BE49-F238E27FC236}">
                  <a16:creationId xmlns:a16="http://schemas.microsoft.com/office/drawing/2014/main" id="{0AD3471A-E9CE-49A9-BAE7-9A93074D2C22}"/>
                </a:ext>
              </a:extLst>
            </p:cNvPr>
            <p:cNvSpPr>
              <a:spLocks/>
            </p:cNvSpPr>
            <p:nvPr/>
          </p:nvSpPr>
          <p:spPr bwMode="auto">
            <a:xfrm>
              <a:off x="2898775" y="3398838"/>
              <a:ext cx="53975"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78" name="Freeform 33">
              <a:extLst>
                <a:ext uri="{FF2B5EF4-FFF2-40B4-BE49-F238E27FC236}">
                  <a16:creationId xmlns:a16="http://schemas.microsoft.com/office/drawing/2014/main" id="{9DC2AA6C-A800-44C0-B632-70B383A3C111}"/>
                </a:ext>
              </a:extLst>
            </p:cNvPr>
            <p:cNvSpPr>
              <a:spLocks/>
            </p:cNvSpPr>
            <p:nvPr/>
          </p:nvSpPr>
          <p:spPr bwMode="auto">
            <a:xfrm>
              <a:off x="2974975" y="3398838"/>
              <a:ext cx="55563"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79" name="Freeform 34">
              <a:extLst>
                <a:ext uri="{FF2B5EF4-FFF2-40B4-BE49-F238E27FC236}">
                  <a16:creationId xmlns:a16="http://schemas.microsoft.com/office/drawing/2014/main" id="{46BB647F-1A18-4222-82C3-19426FE677BE}"/>
                </a:ext>
              </a:extLst>
            </p:cNvPr>
            <p:cNvSpPr>
              <a:spLocks/>
            </p:cNvSpPr>
            <p:nvPr/>
          </p:nvSpPr>
          <p:spPr bwMode="auto">
            <a:xfrm>
              <a:off x="3051175" y="3398838"/>
              <a:ext cx="55563"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80" name="Freeform 35">
              <a:extLst>
                <a:ext uri="{FF2B5EF4-FFF2-40B4-BE49-F238E27FC236}">
                  <a16:creationId xmlns:a16="http://schemas.microsoft.com/office/drawing/2014/main" id="{ACB748F4-B485-49E6-8403-60303BC70A4B}"/>
                </a:ext>
              </a:extLst>
            </p:cNvPr>
            <p:cNvSpPr>
              <a:spLocks/>
            </p:cNvSpPr>
            <p:nvPr/>
          </p:nvSpPr>
          <p:spPr bwMode="auto">
            <a:xfrm>
              <a:off x="3128963" y="3398838"/>
              <a:ext cx="53975"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81" name="Freeform 36">
              <a:extLst>
                <a:ext uri="{FF2B5EF4-FFF2-40B4-BE49-F238E27FC236}">
                  <a16:creationId xmlns:a16="http://schemas.microsoft.com/office/drawing/2014/main" id="{98099CFB-DF63-4E0A-A2D7-B71E1035947A}"/>
                </a:ext>
              </a:extLst>
            </p:cNvPr>
            <p:cNvSpPr>
              <a:spLocks/>
            </p:cNvSpPr>
            <p:nvPr/>
          </p:nvSpPr>
          <p:spPr bwMode="auto">
            <a:xfrm>
              <a:off x="3205163" y="3398838"/>
              <a:ext cx="36513" cy="23813"/>
            </a:xfrm>
            <a:custGeom>
              <a:avLst/>
              <a:gdLst>
                <a:gd name="T0" fmla="*/ 22 w 33"/>
                <a:gd name="T1" fmla="*/ 22 h 22"/>
                <a:gd name="T2" fmla="*/ 11 w 33"/>
                <a:gd name="T3" fmla="*/ 22 h 22"/>
                <a:gd name="T4" fmla="*/ 0 w 33"/>
                <a:gd name="T5" fmla="*/ 11 h 22"/>
                <a:gd name="T6" fmla="*/ 11 w 33"/>
                <a:gd name="T7" fmla="*/ 0 h 22"/>
                <a:gd name="T8" fmla="*/ 22 w 33"/>
                <a:gd name="T9" fmla="*/ 0 h 22"/>
                <a:gd name="T10" fmla="*/ 33 w 33"/>
                <a:gd name="T11" fmla="*/ 11 h 22"/>
                <a:gd name="T12" fmla="*/ 22 w 3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3" h="22">
                  <a:moveTo>
                    <a:pt x="22" y="22"/>
                  </a:moveTo>
                  <a:cubicBezTo>
                    <a:pt x="11" y="22"/>
                    <a:pt x="11" y="22"/>
                    <a:pt x="11" y="22"/>
                  </a:cubicBezTo>
                  <a:cubicBezTo>
                    <a:pt x="5" y="22"/>
                    <a:pt x="0" y="17"/>
                    <a:pt x="0" y="11"/>
                  </a:cubicBezTo>
                  <a:cubicBezTo>
                    <a:pt x="0" y="5"/>
                    <a:pt x="5" y="0"/>
                    <a:pt x="11" y="0"/>
                  </a:cubicBezTo>
                  <a:cubicBezTo>
                    <a:pt x="22" y="0"/>
                    <a:pt x="22" y="0"/>
                    <a:pt x="22" y="0"/>
                  </a:cubicBezTo>
                  <a:cubicBezTo>
                    <a:pt x="28" y="0"/>
                    <a:pt x="33" y="5"/>
                    <a:pt x="33" y="11"/>
                  </a:cubicBezTo>
                  <a:cubicBezTo>
                    <a:pt x="33" y="17"/>
                    <a:pt x="28" y="22"/>
                    <a:pt x="22" y="22"/>
                  </a:cubicBez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82" name="Freeform 37">
              <a:extLst>
                <a:ext uri="{FF2B5EF4-FFF2-40B4-BE49-F238E27FC236}">
                  <a16:creationId xmlns:a16="http://schemas.microsoft.com/office/drawing/2014/main" id="{FAB1C5E0-3600-4E70-B93C-2E00B3A98E2B}"/>
                </a:ext>
              </a:extLst>
            </p:cNvPr>
            <p:cNvSpPr>
              <a:spLocks/>
            </p:cNvSpPr>
            <p:nvPr/>
          </p:nvSpPr>
          <p:spPr bwMode="auto">
            <a:xfrm>
              <a:off x="2833688" y="3435350"/>
              <a:ext cx="42863" cy="25400"/>
            </a:xfrm>
            <a:custGeom>
              <a:avLst/>
              <a:gdLst>
                <a:gd name="T0" fmla="*/ 27 w 38"/>
                <a:gd name="T1" fmla="*/ 22 h 22"/>
                <a:gd name="T2" fmla="*/ 11 w 38"/>
                <a:gd name="T3" fmla="*/ 22 h 22"/>
                <a:gd name="T4" fmla="*/ 0 w 38"/>
                <a:gd name="T5" fmla="*/ 11 h 22"/>
                <a:gd name="T6" fmla="*/ 11 w 38"/>
                <a:gd name="T7" fmla="*/ 0 h 22"/>
                <a:gd name="T8" fmla="*/ 27 w 38"/>
                <a:gd name="T9" fmla="*/ 0 h 22"/>
                <a:gd name="T10" fmla="*/ 38 w 38"/>
                <a:gd name="T11" fmla="*/ 11 h 22"/>
                <a:gd name="T12" fmla="*/ 27 w 38"/>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8" h="22">
                  <a:moveTo>
                    <a:pt x="27" y="22"/>
                  </a:moveTo>
                  <a:cubicBezTo>
                    <a:pt x="11" y="22"/>
                    <a:pt x="11" y="22"/>
                    <a:pt x="11" y="22"/>
                  </a:cubicBezTo>
                  <a:cubicBezTo>
                    <a:pt x="5" y="22"/>
                    <a:pt x="0" y="17"/>
                    <a:pt x="0" y="11"/>
                  </a:cubicBezTo>
                  <a:cubicBezTo>
                    <a:pt x="0" y="5"/>
                    <a:pt x="5" y="0"/>
                    <a:pt x="11" y="0"/>
                  </a:cubicBezTo>
                  <a:cubicBezTo>
                    <a:pt x="27" y="0"/>
                    <a:pt x="27" y="0"/>
                    <a:pt x="27" y="0"/>
                  </a:cubicBezTo>
                  <a:cubicBezTo>
                    <a:pt x="33" y="0"/>
                    <a:pt x="38" y="5"/>
                    <a:pt x="38" y="11"/>
                  </a:cubicBezTo>
                  <a:cubicBezTo>
                    <a:pt x="38" y="17"/>
                    <a:pt x="33" y="22"/>
                    <a:pt x="27" y="22"/>
                  </a:cubicBez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83" name="Freeform 38">
              <a:extLst>
                <a:ext uri="{FF2B5EF4-FFF2-40B4-BE49-F238E27FC236}">
                  <a16:creationId xmlns:a16="http://schemas.microsoft.com/office/drawing/2014/main" id="{300308D7-92F6-48D9-A49B-BF0D90ED9FA7}"/>
                </a:ext>
              </a:extLst>
            </p:cNvPr>
            <p:cNvSpPr>
              <a:spLocks/>
            </p:cNvSpPr>
            <p:nvPr/>
          </p:nvSpPr>
          <p:spPr bwMode="auto">
            <a:xfrm>
              <a:off x="2898775" y="3435350"/>
              <a:ext cx="53975" cy="25400"/>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84" name="Freeform 39">
              <a:extLst>
                <a:ext uri="{FF2B5EF4-FFF2-40B4-BE49-F238E27FC236}">
                  <a16:creationId xmlns:a16="http://schemas.microsoft.com/office/drawing/2014/main" id="{19411D9D-0F6C-45C0-B486-6B12C0BF326E}"/>
                </a:ext>
              </a:extLst>
            </p:cNvPr>
            <p:cNvSpPr>
              <a:spLocks/>
            </p:cNvSpPr>
            <p:nvPr/>
          </p:nvSpPr>
          <p:spPr bwMode="auto">
            <a:xfrm>
              <a:off x="2898775" y="3435350"/>
              <a:ext cx="284163" cy="25400"/>
            </a:xfrm>
            <a:custGeom>
              <a:avLst/>
              <a:gdLst>
                <a:gd name="T0" fmla="*/ 242 w 253"/>
                <a:gd name="T1" fmla="*/ 22 h 22"/>
                <a:gd name="T2" fmla="*/ 11 w 253"/>
                <a:gd name="T3" fmla="*/ 22 h 22"/>
                <a:gd name="T4" fmla="*/ 0 w 253"/>
                <a:gd name="T5" fmla="*/ 11 h 22"/>
                <a:gd name="T6" fmla="*/ 11 w 253"/>
                <a:gd name="T7" fmla="*/ 0 h 22"/>
                <a:gd name="T8" fmla="*/ 242 w 253"/>
                <a:gd name="T9" fmla="*/ 0 h 22"/>
                <a:gd name="T10" fmla="*/ 253 w 253"/>
                <a:gd name="T11" fmla="*/ 11 h 22"/>
                <a:gd name="T12" fmla="*/ 242 w 25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53" h="22">
                  <a:moveTo>
                    <a:pt x="242" y="22"/>
                  </a:moveTo>
                  <a:cubicBezTo>
                    <a:pt x="11" y="22"/>
                    <a:pt x="11" y="22"/>
                    <a:pt x="11" y="22"/>
                  </a:cubicBezTo>
                  <a:cubicBezTo>
                    <a:pt x="5" y="22"/>
                    <a:pt x="0" y="17"/>
                    <a:pt x="0" y="11"/>
                  </a:cubicBezTo>
                  <a:cubicBezTo>
                    <a:pt x="0" y="5"/>
                    <a:pt x="5" y="0"/>
                    <a:pt x="11" y="0"/>
                  </a:cubicBezTo>
                  <a:cubicBezTo>
                    <a:pt x="242" y="0"/>
                    <a:pt x="242" y="0"/>
                    <a:pt x="242" y="0"/>
                  </a:cubicBezTo>
                  <a:cubicBezTo>
                    <a:pt x="248" y="0"/>
                    <a:pt x="253" y="5"/>
                    <a:pt x="253" y="11"/>
                  </a:cubicBezTo>
                  <a:cubicBezTo>
                    <a:pt x="253" y="17"/>
                    <a:pt x="248" y="22"/>
                    <a:pt x="242" y="22"/>
                  </a:cubicBez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85" name="Freeform 40">
              <a:extLst>
                <a:ext uri="{FF2B5EF4-FFF2-40B4-BE49-F238E27FC236}">
                  <a16:creationId xmlns:a16="http://schemas.microsoft.com/office/drawing/2014/main" id="{BDD5E466-4BB9-4905-B288-7A0091849BAD}"/>
                </a:ext>
              </a:extLst>
            </p:cNvPr>
            <p:cNvSpPr>
              <a:spLocks/>
            </p:cNvSpPr>
            <p:nvPr/>
          </p:nvSpPr>
          <p:spPr bwMode="auto">
            <a:xfrm>
              <a:off x="3128963" y="3435350"/>
              <a:ext cx="53975" cy="25400"/>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sp>
          <p:nvSpPr>
            <p:cNvPr id="86" name="Freeform 41">
              <a:extLst>
                <a:ext uri="{FF2B5EF4-FFF2-40B4-BE49-F238E27FC236}">
                  <a16:creationId xmlns:a16="http://schemas.microsoft.com/office/drawing/2014/main" id="{07B3FBA6-3AFC-4C9D-8B94-502591B99F36}"/>
                </a:ext>
              </a:extLst>
            </p:cNvPr>
            <p:cNvSpPr>
              <a:spLocks/>
            </p:cNvSpPr>
            <p:nvPr/>
          </p:nvSpPr>
          <p:spPr bwMode="auto">
            <a:xfrm>
              <a:off x="3205163" y="3435350"/>
              <a:ext cx="42863" cy="25400"/>
            </a:xfrm>
            <a:custGeom>
              <a:avLst/>
              <a:gdLst>
                <a:gd name="T0" fmla="*/ 27 w 38"/>
                <a:gd name="T1" fmla="*/ 22 h 22"/>
                <a:gd name="T2" fmla="*/ 11 w 38"/>
                <a:gd name="T3" fmla="*/ 22 h 22"/>
                <a:gd name="T4" fmla="*/ 0 w 38"/>
                <a:gd name="T5" fmla="*/ 11 h 22"/>
                <a:gd name="T6" fmla="*/ 11 w 38"/>
                <a:gd name="T7" fmla="*/ 0 h 22"/>
                <a:gd name="T8" fmla="*/ 27 w 38"/>
                <a:gd name="T9" fmla="*/ 0 h 22"/>
                <a:gd name="T10" fmla="*/ 38 w 38"/>
                <a:gd name="T11" fmla="*/ 11 h 22"/>
                <a:gd name="T12" fmla="*/ 27 w 38"/>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8" h="22">
                  <a:moveTo>
                    <a:pt x="27" y="22"/>
                  </a:moveTo>
                  <a:cubicBezTo>
                    <a:pt x="11" y="22"/>
                    <a:pt x="11" y="22"/>
                    <a:pt x="11" y="22"/>
                  </a:cubicBezTo>
                  <a:cubicBezTo>
                    <a:pt x="5" y="22"/>
                    <a:pt x="0" y="17"/>
                    <a:pt x="0" y="11"/>
                  </a:cubicBezTo>
                  <a:cubicBezTo>
                    <a:pt x="0" y="5"/>
                    <a:pt x="5" y="0"/>
                    <a:pt x="11" y="0"/>
                  </a:cubicBezTo>
                  <a:cubicBezTo>
                    <a:pt x="27" y="0"/>
                    <a:pt x="27" y="0"/>
                    <a:pt x="27" y="0"/>
                  </a:cubicBezTo>
                  <a:cubicBezTo>
                    <a:pt x="34" y="0"/>
                    <a:pt x="38" y="5"/>
                    <a:pt x="38" y="11"/>
                  </a:cubicBezTo>
                  <a:cubicBezTo>
                    <a:pt x="38" y="17"/>
                    <a:pt x="34" y="22"/>
                    <a:pt x="27" y="22"/>
                  </a:cubicBezTo>
                  <a:close/>
                </a:path>
              </a:pathLst>
            </a:custGeom>
            <a:solidFill>
              <a:srgbClr val="124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GB" kern="0" dirty="0">
                <a:solidFill>
                  <a:sysClr val="windowText" lastClr="000000"/>
                </a:solidFill>
                <a:latin typeface="Arial" charset="0"/>
              </a:endParaRPr>
            </a:p>
          </p:txBody>
        </p:sp>
      </p:grpSp>
      <p:grpSp>
        <p:nvGrpSpPr>
          <p:cNvPr id="87" name="Group 86">
            <a:extLst>
              <a:ext uri="{FF2B5EF4-FFF2-40B4-BE49-F238E27FC236}">
                <a16:creationId xmlns:a16="http://schemas.microsoft.com/office/drawing/2014/main" id="{04B338EE-8A52-4FF6-9A4E-015F066B0E76}"/>
              </a:ext>
            </a:extLst>
          </p:cNvPr>
          <p:cNvGrpSpPr/>
          <p:nvPr/>
        </p:nvGrpSpPr>
        <p:grpSpPr>
          <a:xfrm>
            <a:off x="3529907" y="3520210"/>
            <a:ext cx="535939" cy="545011"/>
            <a:chOff x="497681" y="2817019"/>
            <a:chExt cx="635794" cy="645319"/>
          </a:xfrm>
        </p:grpSpPr>
        <p:grpSp>
          <p:nvGrpSpPr>
            <p:cNvPr id="88" name="Group 86">
              <a:extLst>
                <a:ext uri="{FF2B5EF4-FFF2-40B4-BE49-F238E27FC236}">
                  <a16:creationId xmlns:a16="http://schemas.microsoft.com/office/drawing/2014/main" id="{7B5B8EBB-BFA6-41FF-A932-1F0999EB8EDC}"/>
                </a:ext>
              </a:extLst>
            </p:cNvPr>
            <p:cNvGrpSpPr/>
            <p:nvPr/>
          </p:nvGrpSpPr>
          <p:grpSpPr>
            <a:xfrm>
              <a:off x="533400" y="3019425"/>
              <a:ext cx="578643" cy="238126"/>
              <a:chOff x="533400" y="3019425"/>
              <a:chExt cx="578643" cy="238126"/>
            </a:xfrm>
          </p:grpSpPr>
          <p:cxnSp>
            <p:nvCxnSpPr>
              <p:cNvPr id="90" name="Straight Arrow Connector 89">
                <a:extLst>
                  <a:ext uri="{FF2B5EF4-FFF2-40B4-BE49-F238E27FC236}">
                    <a16:creationId xmlns:a16="http://schemas.microsoft.com/office/drawing/2014/main" id="{BE8DD9E6-3B38-4EEC-8ADE-CA156D871032}"/>
                  </a:ext>
                </a:extLst>
              </p:cNvPr>
              <p:cNvCxnSpPr/>
              <p:nvPr/>
            </p:nvCxnSpPr>
            <p:spPr>
              <a:xfrm>
                <a:off x="533400" y="3019425"/>
                <a:ext cx="195263" cy="0"/>
              </a:xfrm>
              <a:prstGeom prst="straightConnector1">
                <a:avLst/>
              </a:prstGeom>
              <a:noFill/>
              <a:ln w="38100" cap="flat" cmpd="sng" algn="ctr">
                <a:solidFill>
                  <a:srgbClr val="124191"/>
                </a:solidFill>
                <a:prstDash val="solid"/>
                <a:headEnd type="triangle" w="med" len="med"/>
                <a:tailEnd type="none" w="med" len="med"/>
              </a:ln>
              <a:effectLst/>
            </p:spPr>
          </p:cxnSp>
          <p:cxnSp>
            <p:nvCxnSpPr>
              <p:cNvPr id="91" name="Straight Arrow Connector 90">
                <a:extLst>
                  <a:ext uri="{FF2B5EF4-FFF2-40B4-BE49-F238E27FC236}">
                    <a16:creationId xmlns:a16="http://schemas.microsoft.com/office/drawing/2014/main" id="{CEE20E5A-7D75-44BF-B221-BFFE108360FD}"/>
                  </a:ext>
                </a:extLst>
              </p:cNvPr>
              <p:cNvCxnSpPr/>
              <p:nvPr/>
            </p:nvCxnSpPr>
            <p:spPr>
              <a:xfrm>
                <a:off x="533400" y="3257550"/>
                <a:ext cx="195263" cy="0"/>
              </a:xfrm>
              <a:prstGeom prst="straightConnector1">
                <a:avLst/>
              </a:prstGeom>
              <a:noFill/>
              <a:ln w="38100" cap="flat" cmpd="sng" algn="ctr">
                <a:solidFill>
                  <a:srgbClr val="124191"/>
                </a:solidFill>
                <a:prstDash val="solid"/>
                <a:headEnd type="triangle" w="med" len="med"/>
                <a:tailEnd type="none" w="med" len="med"/>
              </a:ln>
              <a:effectLst/>
            </p:spPr>
          </p:cxnSp>
          <p:cxnSp>
            <p:nvCxnSpPr>
              <p:cNvPr id="92" name="Straight Arrow Connector 91">
                <a:extLst>
                  <a:ext uri="{FF2B5EF4-FFF2-40B4-BE49-F238E27FC236}">
                    <a16:creationId xmlns:a16="http://schemas.microsoft.com/office/drawing/2014/main" id="{6EAB7470-FAAE-4FF1-BE14-9A9D88C55DDD}"/>
                  </a:ext>
                </a:extLst>
              </p:cNvPr>
              <p:cNvCxnSpPr/>
              <p:nvPr/>
            </p:nvCxnSpPr>
            <p:spPr>
              <a:xfrm flipH="1">
                <a:off x="916780" y="3019426"/>
                <a:ext cx="195263" cy="0"/>
              </a:xfrm>
              <a:prstGeom prst="straightConnector1">
                <a:avLst/>
              </a:prstGeom>
              <a:noFill/>
              <a:ln w="38100" cap="flat" cmpd="sng" algn="ctr">
                <a:solidFill>
                  <a:srgbClr val="124191"/>
                </a:solidFill>
                <a:prstDash val="solid"/>
                <a:headEnd type="triangle" w="med" len="med"/>
                <a:tailEnd type="none" w="med" len="med"/>
              </a:ln>
              <a:effectLst/>
            </p:spPr>
          </p:cxnSp>
          <p:cxnSp>
            <p:nvCxnSpPr>
              <p:cNvPr id="93" name="Straight Arrow Connector 92">
                <a:extLst>
                  <a:ext uri="{FF2B5EF4-FFF2-40B4-BE49-F238E27FC236}">
                    <a16:creationId xmlns:a16="http://schemas.microsoft.com/office/drawing/2014/main" id="{F36E001D-59C6-4C79-B1C0-1D86C7AB538D}"/>
                  </a:ext>
                </a:extLst>
              </p:cNvPr>
              <p:cNvCxnSpPr/>
              <p:nvPr/>
            </p:nvCxnSpPr>
            <p:spPr>
              <a:xfrm flipH="1">
                <a:off x="916780" y="3257551"/>
                <a:ext cx="195263" cy="0"/>
              </a:xfrm>
              <a:prstGeom prst="straightConnector1">
                <a:avLst/>
              </a:prstGeom>
              <a:noFill/>
              <a:ln w="38100" cap="flat" cmpd="sng" algn="ctr">
                <a:solidFill>
                  <a:srgbClr val="124191"/>
                </a:solidFill>
                <a:prstDash val="solid"/>
                <a:headEnd type="triangle" w="med" len="med"/>
                <a:tailEnd type="none" w="med" len="med"/>
              </a:ln>
              <a:effectLst/>
            </p:spPr>
          </p:cxnSp>
          <p:cxnSp>
            <p:nvCxnSpPr>
              <p:cNvPr id="94" name="Straight Connector 93">
                <a:extLst>
                  <a:ext uri="{FF2B5EF4-FFF2-40B4-BE49-F238E27FC236}">
                    <a16:creationId xmlns:a16="http://schemas.microsoft.com/office/drawing/2014/main" id="{88E4D0FF-FA34-4988-8680-136D6C6CE673}"/>
                  </a:ext>
                </a:extLst>
              </p:cNvPr>
              <p:cNvCxnSpPr/>
              <p:nvPr/>
            </p:nvCxnSpPr>
            <p:spPr>
              <a:xfrm flipV="1">
                <a:off x="721519" y="3019426"/>
                <a:ext cx="190500" cy="238124"/>
              </a:xfrm>
              <a:prstGeom prst="line">
                <a:avLst/>
              </a:prstGeom>
              <a:noFill/>
              <a:ln w="38100" cap="rnd" cmpd="sng" algn="ctr">
                <a:solidFill>
                  <a:srgbClr val="124191"/>
                </a:solidFill>
                <a:prstDash val="solid"/>
              </a:ln>
              <a:effectLst/>
            </p:spPr>
          </p:cxnSp>
          <p:cxnSp>
            <p:nvCxnSpPr>
              <p:cNvPr id="95" name="Straight Connector 94">
                <a:extLst>
                  <a:ext uri="{FF2B5EF4-FFF2-40B4-BE49-F238E27FC236}">
                    <a16:creationId xmlns:a16="http://schemas.microsoft.com/office/drawing/2014/main" id="{B174452A-F487-4582-8FB7-6C1078E247D4}"/>
                  </a:ext>
                </a:extLst>
              </p:cNvPr>
              <p:cNvCxnSpPr/>
              <p:nvPr/>
            </p:nvCxnSpPr>
            <p:spPr>
              <a:xfrm flipH="1" flipV="1">
                <a:off x="731044" y="3019426"/>
                <a:ext cx="190500" cy="238124"/>
              </a:xfrm>
              <a:prstGeom prst="line">
                <a:avLst/>
              </a:prstGeom>
              <a:noFill/>
              <a:ln w="38100" cap="rnd" cmpd="sng" algn="ctr">
                <a:solidFill>
                  <a:srgbClr val="124191"/>
                </a:solidFill>
                <a:prstDash val="solid"/>
              </a:ln>
              <a:effectLst/>
            </p:spPr>
          </p:cxnSp>
        </p:grpSp>
        <p:sp>
          <p:nvSpPr>
            <p:cNvPr id="89" name="Rectangle 88">
              <a:extLst>
                <a:ext uri="{FF2B5EF4-FFF2-40B4-BE49-F238E27FC236}">
                  <a16:creationId xmlns:a16="http://schemas.microsoft.com/office/drawing/2014/main" id="{8D5AE7CB-9210-4722-A890-B2B36F63ED60}"/>
                </a:ext>
              </a:extLst>
            </p:cNvPr>
            <p:cNvSpPr/>
            <p:nvPr/>
          </p:nvSpPr>
          <p:spPr>
            <a:xfrm>
              <a:off x="497681" y="2817019"/>
              <a:ext cx="635794" cy="645319"/>
            </a:xfrm>
            <a:prstGeom prst="rect">
              <a:avLst/>
            </a:prstGeom>
            <a:noFill/>
            <a:ln w="28575" cap="flat" cmpd="sng" algn="ctr">
              <a:solidFill>
                <a:srgbClr val="124191"/>
              </a:solidFill>
              <a:prstDash val="solid"/>
            </a:ln>
            <a:effectLst/>
          </p:spPr>
          <p:txBody>
            <a:bodyPr tIns="90000" bIns="90000" rtlCol="0" anchor="t" anchorCtr="0"/>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dirty="0">
                <a:ln>
                  <a:noFill/>
                </a:ln>
                <a:solidFill>
                  <a:srgbClr val="A8BBC0"/>
                </a:solidFill>
                <a:effectLst/>
                <a:uLnTx/>
                <a:uFillTx/>
              </a:endParaRPr>
            </a:p>
          </p:txBody>
        </p:sp>
      </p:grpSp>
      <p:grpSp>
        <p:nvGrpSpPr>
          <p:cNvPr id="96" name="Group 95">
            <a:extLst>
              <a:ext uri="{FF2B5EF4-FFF2-40B4-BE49-F238E27FC236}">
                <a16:creationId xmlns:a16="http://schemas.microsoft.com/office/drawing/2014/main" id="{FBFADC10-5BDC-48B4-8555-0F046CF139F0}"/>
              </a:ext>
            </a:extLst>
          </p:cNvPr>
          <p:cNvGrpSpPr/>
          <p:nvPr/>
        </p:nvGrpSpPr>
        <p:grpSpPr>
          <a:xfrm>
            <a:off x="6674108" y="3639809"/>
            <a:ext cx="965488" cy="303801"/>
            <a:chOff x="6194110" y="2743200"/>
            <a:chExt cx="1539731" cy="653425"/>
          </a:xfrm>
        </p:grpSpPr>
        <p:sp>
          <p:nvSpPr>
            <p:cNvPr id="97" name="Rounded Rectangle 45">
              <a:extLst>
                <a:ext uri="{FF2B5EF4-FFF2-40B4-BE49-F238E27FC236}">
                  <a16:creationId xmlns:a16="http://schemas.microsoft.com/office/drawing/2014/main" id="{DEAC7ECE-5F30-441E-BB5A-37E2D5F66311}"/>
                </a:ext>
              </a:extLst>
            </p:cNvPr>
            <p:cNvSpPr/>
            <p:nvPr/>
          </p:nvSpPr>
          <p:spPr>
            <a:xfrm>
              <a:off x="6194110" y="2743200"/>
              <a:ext cx="1539731" cy="653425"/>
            </a:xfrm>
            <a:prstGeom prst="roundRect">
              <a:avLst/>
            </a:prstGeom>
            <a:noFill/>
            <a:ln w="57150" cap="flat" cmpd="sng" algn="ctr">
              <a:solidFill>
                <a:srgbClr val="FFFFFF"/>
              </a:solidFill>
              <a:prstDash val="solid"/>
            </a:ln>
            <a:effectLst/>
          </p:spPr>
          <p:txBody>
            <a:bodyPr tIns="90000" bIns="90000" rtlCol="0" anchor="t" anchorCtr="0"/>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fi-FI" sz="1400" b="1" i="0" u="none" strike="noStrike" kern="0" cap="none" spc="0" normalizeH="0" baseline="0" noProof="0" dirty="0">
                <a:ln>
                  <a:noFill/>
                </a:ln>
                <a:solidFill>
                  <a:srgbClr val="A8BBC0"/>
                </a:solidFill>
                <a:effectLst/>
                <a:uLnTx/>
                <a:uFillTx/>
                <a:latin typeface="Nokia Pure Text Light"/>
                <a:ea typeface="+mn-ea"/>
                <a:cs typeface="+mn-cs"/>
              </a:endParaRPr>
            </a:p>
          </p:txBody>
        </p:sp>
        <p:cxnSp>
          <p:nvCxnSpPr>
            <p:cNvPr id="98" name="Straight Connector 97">
              <a:extLst>
                <a:ext uri="{FF2B5EF4-FFF2-40B4-BE49-F238E27FC236}">
                  <a16:creationId xmlns:a16="http://schemas.microsoft.com/office/drawing/2014/main" id="{5013AA0A-F641-49B7-8FF1-F4F8395F98C6}"/>
                </a:ext>
              </a:extLst>
            </p:cNvPr>
            <p:cNvCxnSpPr/>
            <p:nvPr/>
          </p:nvCxnSpPr>
          <p:spPr>
            <a:xfrm flipH="1">
              <a:off x="7579445" y="2848220"/>
              <a:ext cx="5" cy="443370"/>
            </a:xfrm>
            <a:prstGeom prst="line">
              <a:avLst/>
            </a:prstGeom>
            <a:noFill/>
            <a:ln w="38100" cap="rnd" cmpd="sng" algn="ctr">
              <a:solidFill>
                <a:srgbClr val="FFFFFF"/>
              </a:solidFill>
              <a:prstDash val="solid"/>
            </a:ln>
            <a:effectLst/>
          </p:spPr>
        </p:cxnSp>
        <p:cxnSp>
          <p:nvCxnSpPr>
            <p:cNvPr id="99" name="Straight Connector 98">
              <a:extLst>
                <a:ext uri="{FF2B5EF4-FFF2-40B4-BE49-F238E27FC236}">
                  <a16:creationId xmlns:a16="http://schemas.microsoft.com/office/drawing/2014/main" id="{5F6F928A-1625-47CF-BF84-582378FB868F}"/>
                </a:ext>
              </a:extLst>
            </p:cNvPr>
            <p:cNvCxnSpPr/>
            <p:nvPr/>
          </p:nvCxnSpPr>
          <p:spPr>
            <a:xfrm flipH="1">
              <a:off x="6353679" y="2848220"/>
              <a:ext cx="5" cy="443370"/>
            </a:xfrm>
            <a:prstGeom prst="line">
              <a:avLst/>
            </a:prstGeom>
            <a:noFill/>
            <a:ln w="38100" cap="rnd" cmpd="sng" algn="ctr">
              <a:solidFill>
                <a:srgbClr val="FFFFFF"/>
              </a:solidFill>
              <a:prstDash val="solid"/>
            </a:ln>
            <a:effectLst/>
          </p:spPr>
        </p:cxnSp>
        <p:cxnSp>
          <p:nvCxnSpPr>
            <p:cNvPr id="100" name="Straight Connector 99">
              <a:extLst>
                <a:ext uri="{FF2B5EF4-FFF2-40B4-BE49-F238E27FC236}">
                  <a16:creationId xmlns:a16="http://schemas.microsoft.com/office/drawing/2014/main" id="{5F7BCE21-41E7-40DD-BC64-179B84F00423}"/>
                </a:ext>
              </a:extLst>
            </p:cNvPr>
            <p:cNvCxnSpPr/>
            <p:nvPr/>
          </p:nvCxnSpPr>
          <p:spPr>
            <a:xfrm flipH="1">
              <a:off x="7425756" y="2848220"/>
              <a:ext cx="5" cy="443370"/>
            </a:xfrm>
            <a:prstGeom prst="line">
              <a:avLst/>
            </a:prstGeom>
            <a:noFill/>
            <a:ln w="38100" cap="rnd" cmpd="sng" algn="ctr">
              <a:solidFill>
                <a:srgbClr val="00C9FF"/>
              </a:solidFill>
              <a:prstDash val="solid"/>
            </a:ln>
            <a:effectLst/>
          </p:spPr>
        </p:cxnSp>
        <p:cxnSp>
          <p:nvCxnSpPr>
            <p:cNvPr id="101" name="Straight Connector 100">
              <a:extLst>
                <a:ext uri="{FF2B5EF4-FFF2-40B4-BE49-F238E27FC236}">
                  <a16:creationId xmlns:a16="http://schemas.microsoft.com/office/drawing/2014/main" id="{55FE792E-DEA1-4336-B093-3AF443BD4E77}"/>
                </a:ext>
              </a:extLst>
            </p:cNvPr>
            <p:cNvCxnSpPr/>
            <p:nvPr/>
          </p:nvCxnSpPr>
          <p:spPr>
            <a:xfrm flipH="1">
              <a:off x="6661090" y="2848220"/>
              <a:ext cx="5" cy="443370"/>
            </a:xfrm>
            <a:prstGeom prst="line">
              <a:avLst/>
            </a:prstGeom>
            <a:noFill/>
            <a:ln w="38100" cap="rnd" cmpd="sng" algn="ctr">
              <a:solidFill>
                <a:srgbClr val="FFFFFF"/>
              </a:solidFill>
              <a:prstDash val="solid"/>
            </a:ln>
            <a:effectLst/>
          </p:spPr>
        </p:cxnSp>
        <p:cxnSp>
          <p:nvCxnSpPr>
            <p:cNvPr id="102" name="Straight Connector 101">
              <a:extLst>
                <a:ext uri="{FF2B5EF4-FFF2-40B4-BE49-F238E27FC236}">
                  <a16:creationId xmlns:a16="http://schemas.microsoft.com/office/drawing/2014/main" id="{EA371202-3B4F-4413-BECD-AB96B5C79B48}"/>
                </a:ext>
              </a:extLst>
            </p:cNvPr>
            <p:cNvCxnSpPr/>
            <p:nvPr/>
          </p:nvCxnSpPr>
          <p:spPr>
            <a:xfrm flipH="1">
              <a:off x="6507385" y="2848220"/>
              <a:ext cx="5" cy="443370"/>
            </a:xfrm>
            <a:prstGeom prst="line">
              <a:avLst/>
            </a:prstGeom>
            <a:noFill/>
            <a:ln w="38100" cap="rnd" cmpd="sng" algn="ctr">
              <a:solidFill>
                <a:srgbClr val="00C9FF"/>
              </a:solidFill>
              <a:prstDash val="solid"/>
            </a:ln>
            <a:effectLst/>
          </p:spPr>
        </p:cxnSp>
        <p:cxnSp>
          <p:nvCxnSpPr>
            <p:cNvPr id="103" name="Straight Connector 102">
              <a:extLst>
                <a:ext uri="{FF2B5EF4-FFF2-40B4-BE49-F238E27FC236}">
                  <a16:creationId xmlns:a16="http://schemas.microsoft.com/office/drawing/2014/main" id="{BE84A09A-17D2-4556-8AA5-BA6B6007282A}"/>
                </a:ext>
              </a:extLst>
            </p:cNvPr>
            <p:cNvCxnSpPr/>
            <p:nvPr/>
          </p:nvCxnSpPr>
          <p:spPr>
            <a:xfrm flipH="1">
              <a:off x="7272050" y="2848220"/>
              <a:ext cx="5" cy="443370"/>
            </a:xfrm>
            <a:prstGeom prst="line">
              <a:avLst/>
            </a:prstGeom>
            <a:noFill/>
            <a:ln w="38100" cap="rnd" cmpd="sng" algn="ctr">
              <a:solidFill>
                <a:srgbClr val="FFFFFF"/>
              </a:solidFill>
              <a:prstDash val="solid"/>
            </a:ln>
            <a:effectLst/>
          </p:spPr>
        </p:cxnSp>
        <p:sp>
          <p:nvSpPr>
            <p:cNvPr id="104" name="TextBox 103">
              <a:extLst>
                <a:ext uri="{FF2B5EF4-FFF2-40B4-BE49-F238E27FC236}">
                  <a16:creationId xmlns:a16="http://schemas.microsoft.com/office/drawing/2014/main" id="{A8040D75-A302-42F3-8530-EB0410AD49D3}"/>
                </a:ext>
              </a:extLst>
            </p:cNvPr>
            <p:cNvSpPr txBox="1"/>
            <p:nvPr/>
          </p:nvSpPr>
          <p:spPr>
            <a:xfrm>
              <a:off x="6765701" y="2962929"/>
              <a:ext cx="419252" cy="364086"/>
            </a:xfrm>
            <a:prstGeom prst="rect">
              <a:avLst/>
            </a:prstGeom>
            <a:noFill/>
            <a:ln w="28575">
              <a:noFill/>
            </a:ln>
          </p:spPr>
          <p:txBody>
            <a:bodyPr wrap="none" lIns="0" tIns="0" rIns="0" bIns="0" rtlCol="0">
              <a:spAutoFit/>
            </a:bodyPr>
            <a:lstStyle/>
            <a:p>
              <a:pPr marL="0" marR="0" lvl="0" indent="0" algn="ctr" defTabSz="457189"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9525">
                    <a:solidFill>
                      <a:srgbClr val="FFFFFF"/>
                    </a:solidFill>
                  </a:ln>
                  <a:solidFill>
                    <a:srgbClr val="FFFFFF"/>
                  </a:solidFill>
                  <a:effectLst/>
                  <a:uLnTx/>
                  <a:uFillTx/>
                  <a:latin typeface="Nokia Pure Headline Light"/>
                </a:rPr>
                <a:t>GWL</a:t>
              </a:r>
            </a:p>
          </p:txBody>
        </p:sp>
      </p:grpSp>
      <p:sp>
        <p:nvSpPr>
          <p:cNvPr id="51" name="Footer Placeholder 3">
            <a:extLst>
              <a:ext uri="{FF2B5EF4-FFF2-40B4-BE49-F238E27FC236}">
                <a16:creationId xmlns:a16="http://schemas.microsoft.com/office/drawing/2014/main" id="{C2C4AF42-FF03-43C3-9362-C569CB500FF6}"/>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412007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CB7299A-3478-4F4C-9D65-761F8FA5F862}"/>
              </a:ext>
            </a:extLst>
          </p:cNvPr>
          <p:cNvSpPr txBox="1"/>
          <p:nvPr/>
        </p:nvSpPr>
        <p:spPr>
          <a:xfrm>
            <a:off x="588111" y="427313"/>
            <a:ext cx="686406" cy="1107996"/>
          </a:xfrm>
          <a:prstGeom prst="rect">
            <a:avLst/>
          </a:prstGeom>
          <a:noFill/>
        </p:spPr>
        <p:txBody>
          <a:bodyPr wrap="none" rtlCol="0">
            <a:spAutoFit/>
          </a:bodyPr>
          <a:lstStyle/>
          <a:p>
            <a:r>
              <a:rPr lang="fi-FI" sz="6600" dirty="0">
                <a:latin typeface="Nokia Pure Text Light"/>
              </a:rPr>
              <a:t>1</a:t>
            </a:r>
            <a:endParaRPr lang="en-US" sz="6600" dirty="0" err="1">
              <a:latin typeface="Nokia Pure Text Light"/>
            </a:endParaRPr>
          </a:p>
        </p:txBody>
      </p:sp>
      <p:sp>
        <p:nvSpPr>
          <p:cNvPr id="9" name="TextBox 8">
            <a:extLst>
              <a:ext uri="{FF2B5EF4-FFF2-40B4-BE49-F238E27FC236}">
                <a16:creationId xmlns:a16="http://schemas.microsoft.com/office/drawing/2014/main" id="{D767DFB1-92FA-45B3-A601-FFE5BA625352}"/>
              </a:ext>
            </a:extLst>
          </p:cNvPr>
          <p:cNvSpPr txBox="1"/>
          <p:nvPr/>
        </p:nvSpPr>
        <p:spPr>
          <a:xfrm>
            <a:off x="2728179" y="427313"/>
            <a:ext cx="686406" cy="1107996"/>
          </a:xfrm>
          <a:prstGeom prst="rect">
            <a:avLst/>
          </a:prstGeom>
          <a:noFill/>
        </p:spPr>
        <p:txBody>
          <a:bodyPr wrap="none" rtlCol="0">
            <a:spAutoFit/>
          </a:bodyPr>
          <a:lstStyle/>
          <a:p>
            <a:r>
              <a:rPr lang="fi-FI" sz="6600" dirty="0">
                <a:solidFill>
                  <a:schemeClr val="accent2"/>
                </a:solidFill>
                <a:latin typeface="Nokia Pure Text Light"/>
              </a:rPr>
              <a:t>2</a:t>
            </a:r>
            <a:endParaRPr lang="en-US" sz="6600" dirty="0" err="1">
              <a:solidFill>
                <a:schemeClr val="accent2"/>
              </a:solidFill>
              <a:latin typeface="Nokia Pure Text Light"/>
            </a:endParaRPr>
          </a:p>
        </p:txBody>
      </p:sp>
      <p:sp>
        <p:nvSpPr>
          <p:cNvPr id="10" name="TextBox 9">
            <a:extLst>
              <a:ext uri="{FF2B5EF4-FFF2-40B4-BE49-F238E27FC236}">
                <a16:creationId xmlns:a16="http://schemas.microsoft.com/office/drawing/2014/main" id="{5E6AB0C9-B6D3-45A8-B649-1B70FA5984E9}"/>
              </a:ext>
            </a:extLst>
          </p:cNvPr>
          <p:cNvSpPr txBox="1"/>
          <p:nvPr/>
        </p:nvSpPr>
        <p:spPr>
          <a:xfrm>
            <a:off x="4868247" y="427313"/>
            <a:ext cx="686406" cy="1107996"/>
          </a:xfrm>
          <a:prstGeom prst="rect">
            <a:avLst/>
          </a:prstGeom>
          <a:noFill/>
        </p:spPr>
        <p:txBody>
          <a:bodyPr wrap="none" rtlCol="0">
            <a:spAutoFit/>
          </a:bodyPr>
          <a:lstStyle/>
          <a:p>
            <a:r>
              <a:rPr lang="fi-FI" sz="6600" dirty="0">
                <a:solidFill>
                  <a:schemeClr val="accent2"/>
                </a:solidFill>
                <a:latin typeface="Nokia Pure Text Light"/>
              </a:rPr>
              <a:t>3</a:t>
            </a:r>
            <a:endParaRPr lang="en-US" sz="6600" dirty="0" err="1">
              <a:solidFill>
                <a:schemeClr val="accent2"/>
              </a:solidFill>
              <a:latin typeface="Nokia Pure Text Light"/>
            </a:endParaRPr>
          </a:p>
        </p:txBody>
      </p:sp>
      <p:sp>
        <p:nvSpPr>
          <p:cNvPr id="11" name="TextBox 10">
            <a:extLst>
              <a:ext uri="{FF2B5EF4-FFF2-40B4-BE49-F238E27FC236}">
                <a16:creationId xmlns:a16="http://schemas.microsoft.com/office/drawing/2014/main" id="{3B6953A4-5D29-4DE7-93A3-5D21EF2F3289}"/>
              </a:ext>
            </a:extLst>
          </p:cNvPr>
          <p:cNvSpPr txBox="1"/>
          <p:nvPr/>
        </p:nvSpPr>
        <p:spPr>
          <a:xfrm>
            <a:off x="7008313" y="427313"/>
            <a:ext cx="686406" cy="1107996"/>
          </a:xfrm>
          <a:prstGeom prst="rect">
            <a:avLst/>
          </a:prstGeom>
          <a:noFill/>
        </p:spPr>
        <p:txBody>
          <a:bodyPr wrap="none" rtlCol="0">
            <a:spAutoFit/>
          </a:bodyPr>
          <a:lstStyle/>
          <a:p>
            <a:r>
              <a:rPr lang="fi-FI" sz="6600" dirty="0">
                <a:solidFill>
                  <a:schemeClr val="accent2"/>
                </a:solidFill>
                <a:latin typeface="Nokia Pure Text Light"/>
              </a:rPr>
              <a:t>4</a:t>
            </a:r>
            <a:endParaRPr lang="en-US" sz="6600" dirty="0" err="1">
              <a:solidFill>
                <a:schemeClr val="accent2"/>
              </a:solidFill>
              <a:latin typeface="Nokia Pure Text Light"/>
            </a:endParaRPr>
          </a:p>
        </p:txBody>
      </p:sp>
      <p:cxnSp>
        <p:nvCxnSpPr>
          <p:cNvPr id="12" name="Straight Connector 11">
            <a:extLst>
              <a:ext uri="{FF2B5EF4-FFF2-40B4-BE49-F238E27FC236}">
                <a16:creationId xmlns:a16="http://schemas.microsoft.com/office/drawing/2014/main" id="{98943E84-688F-42E8-BC54-374A4F20CC0B}"/>
              </a:ext>
            </a:extLst>
          </p:cNvPr>
          <p:cNvCxnSpPr/>
          <p:nvPr/>
        </p:nvCxnSpPr>
        <p:spPr>
          <a:xfrm>
            <a:off x="2615510"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BB76C77D-2A49-46D9-9938-E59DFAC010D4}"/>
              </a:ext>
            </a:extLst>
          </p:cNvPr>
          <p:cNvCxnSpPr/>
          <p:nvPr/>
        </p:nvCxnSpPr>
        <p:spPr>
          <a:xfrm>
            <a:off x="4755578"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E4BE0E86-3104-458E-A192-FED6329C0EF4}"/>
              </a:ext>
            </a:extLst>
          </p:cNvPr>
          <p:cNvCxnSpPr/>
          <p:nvPr/>
        </p:nvCxnSpPr>
        <p:spPr>
          <a:xfrm>
            <a:off x="6895646"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6435812C-116A-41E4-B86F-E1DA2E31D051}"/>
              </a:ext>
            </a:extLst>
          </p:cNvPr>
          <p:cNvSpPr txBox="1"/>
          <p:nvPr/>
        </p:nvSpPr>
        <p:spPr>
          <a:xfrm>
            <a:off x="590383" y="2765897"/>
            <a:ext cx="686406" cy="1107996"/>
          </a:xfrm>
          <a:prstGeom prst="rect">
            <a:avLst/>
          </a:prstGeom>
          <a:noFill/>
        </p:spPr>
        <p:txBody>
          <a:bodyPr wrap="none" rtlCol="0">
            <a:spAutoFit/>
          </a:bodyPr>
          <a:lstStyle/>
          <a:p>
            <a:r>
              <a:rPr lang="fi-FI" sz="6600" dirty="0">
                <a:solidFill>
                  <a:schemeClr val="accent2"/>
                </a:solidFill>
                <a:latin typeface="Nokia Pure Text Light"/>
              </a:rPr>
              <a:t>5</a:t>
            </a:r>
            <a:endParaRPr lang="en-US" sz="6600" dirty="0" err="1">
              <a:solidFill>
                <a:schemeClr val="accent2"/>
              </a:solidFill>
              <a:latin typeface="Nokia Pure Text Light"/>
            </a:endParaRPr>
          </a:p>
        </p:txBody>
      </p:sp>
      <p:sp>
        <p:nvSpPr>
          <p:cNvPr id="16" name="TextBox 15">
            <a:extLst>
              <a:ext uri="{FF2B5EF4-FFF2-40B4-BE49-F238E27FC236}">
                <a16:creationId xmlns:a16="http://schemas.microsoft.com/office/drawing/2014/main" id="{B6045391-9B4F-4B83-88A5-32AEC2ED63AB}"/>
              </a:ext>
            </a:extLst>
          </p:cNvPr>
          <p:cNvSpPr txBox="1"/>
          <p:nvPr/>
        </p:nvSpPr>
        <p:spPr>
          <a:xfrm>
            <a:off x="2730451" y="2765897"/>
            <a:ext cx="686406" cy="1107996"/>
          </a:xfrm>
          <a:prstGeom prst="rect">
            <a:avLst/>
          </a:prstGeom>
          <a:noFill/>
        </p:spPr>
        <p:txBody>
          <a:bodyPr wrap="none" rtlCol="0">
            <a:spAutoFit/>
          </a:bodyPr>
          <a:lstStyle/>
          <a:p>
            <a:r>
              <a:rPr lang="fi-FI" sz="6600" dirty="0">
                <a:solidFill>
                  <a:schemeClr val="accent2"/>
                </a:solidFill>
                <a:latin typeface="Nokia Pure Text Light"/>
              </a:rPr>
              <a:t>6</a:t>
            </a:r>
            <a:endParaRPr lang="en-US" sz="6600" dirty="0" err="1">
              <a:solidFill>
                <a:schemeClr val="accent2"/>
              </a:solidFill>
              <a:latin typeface="Nokia Pure Text Light"/>
            </a:endParaRPr>
          </a:p>
        </p:txBody>
      </p:sp>
      <p:sp>
        <p:nvSpPr>
          <p:cNvPr id="17" name="TextBox 16">
            <a:extLst>
              <a:ext uri="{FF2B5EF4-FFF2-40B4-BE49-F238E27FC236}">
                <a16:creationId xmlns:a16="http://schemas.microsoft.com/office/drawing/2014/main" id="{0E1B0A91-F91D-414B-84E4-77C4F0528871}"/>
              </a:ext>
            </a:extLst>
          </p:cNvPr>
          <p:cNvSpPr txBox="1"/>
          <p:nvPr/>
        </p:nvSpPr>
        <p:spPr>
          <a:xfrm>
            <a:off x="4870519" y="2765897"/>
            <a:ext cx="686406" cy="1107996"/>
          </a:xfrm>
          <a:prstGeom prst="rect">
            <a:avLst/>
          </a:prstGeom>
          <a:noFill/>
        </p:spPr>
        <p:txBody>
          <a:bodyPr wrap="none" rtlCol="0">
            <a:spAutoFit/>
          </a:bodyPr>
          <a:lstStyle/>
          <a:p>
            <a:r>
              <a:rPr lang="fi-FI" sz="6600" dirty="0">
                <a:solidFill>
                  <a:schemeClr val="accent2"/>
                </a:solidFill>
                <a:latin typeface="Nokia Pure Text Light"/>
              </a:rPr>
              <a:t>7</a:t>
            </a:r>
            <a:endParaRPr lang="en-US" sz="6600" dirty="0" err="1">
              <a:solidFill>
                <a:schemeClr val="accent2"/>
              </a:solidFill>
              <a:latin typeface="Nokia Pure Text Light"/>
            </a:endParaRPr>
          </a:p>
        </p:txBody>
      </p:sp>
      <p:sp>
        <p:nvSpPr>
          <p:cNvPr id="18" name="TextBox 17">
            <a:extLst>
              <a:ext uri="{FF2B5EF4-FFF2-40B4-BE49-F238E27FC236}">
                <a16:creationId xmlns:a16="http://schemas.microsoft.com/office/drawing/2014/main" id="{9C7F3ED9-238C-4DD0-A81E-EB5CB0ABFD88}"/>
              </a:ext>
            </a:extLst>
          </p:cNvPr>
          <p:cNvSpPr txBox="1"/>
          <p:nvPr/>
        </p:nvSpPr>
        <p:spPr>
          <a:xfrm>
            <a:off x="7010585" y="2765897"/>
            <a:ext cx="686406" cy="1107996"/>
          </a:xfrm>
          <a:prstGeom prst="rect">
            <a:avLst/>
          </a:prstGeom>
          <a:noFill/>
        </p:spPr>
        <p:txBody>
          <a:bodyPr wrap="none" rtlCol="0">
            <a:spAutoFit/>
          </a:bodyPr>
          <a:lstStyle/>
          <a:p>
            <a:r>
              <a:rPr lang="fi-FI" sz="6600" dirty="0">
                <a:solidFill>
                  <a:schemeClr val="accent2"/>
                </a:solidFill>
                <a:latin typeface="Nokia Pure Text Light"/>
              </a:rPr>
              <a:t>8</a:t>
            </a:r>
            <a:endParaRPr lang="en-US" sz="6600" dirty="0" err="1">
              <a:solidFill>
                <a:schemeClr val="accent2"/>
              </a:solidFill>
              <a:latin typeface="Nokia Pure Text Light"/>
            </a:endParaRPr>
          </a:p>
        </p:txBody>
      </p:sp>
      <p:cxnSp>
        <p:nvCxnSpPr>
          <p:cNvPr id="19" name="Straight Connector 18">
            <a:extLst>
              <a:ext uri="{FF2B5EF4-FFF2-40B4-BE49-F238E27FC236}">
                <a16:creationId xmlns:a16="http://schemas.microsoft.com/office/drawing/2014/main" id="{FC208A53-7102-408E-BFD0-E0E58BAA5D6D}"/>
              </a:ext>
            </a:extLst>
          </p:cNvPr>
          <p:cNvCxnSpPr/>
          <p:nvPr/>
        </p:nvCxnSpPr>
        <p:spPr>
          <a:xfrm>
            <a:off x="2615510"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840360D3-B939-4F42-95BE-4498A38F07A1}"/>
              </a:ext>
            </a:extLst>
          </p:cNvPr>
          <p:cNvCxnSpPr/>
          <p:nvPr/>
        </p:nvCxnSpPr>
        <p:spPr>
          <a:xfrm>
            <a:off x="4755578"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F3039DC9-C449-4A0C-8BE3-C3E7BE671AFE}"/>
              </a:ext>
            </a:extLst>
          </p:cNvPr>
          <p:cNvCxnSpPr/>
          <p:nvPr/>
        </p:nvCxnSpPr>
        <p:spPr>
          <a:xfrm>
            <a:off x="6895646"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55FEE5EC-E8FA-4D9C-8FFF-F0A2CE3AEE6D}"/>
              </a:ext>
            </a:extLst>
          </p:cNvPr>
          <p:cNvSpPr txBox="1"/>
          <p:nvPr/>
        </p:nvSpPr>
        <p:spPr>
          <a:xfrm>
            <a:off x="740713" y="1422472"/>
            <a:ext cx="1614069" cy="769441"/>
          </a:xfrm>
          <a:prstGeom prst="rect">
            <a:avLst/>
          </a:prstGeom>
          <a:noFill/>
        </p:spPr>
        <p:txBody>
          <a:bodyPr wrap="square" rtlCol="0">
            <a:spAutoFit/>
          </a:bodyPr>
          <a:lstStyle/>
          <a:p>
            <a:r>
              <a:rPr lang="en-US" sz="2200" b="1" dirty="0">
                <a:latin typeface="+mj-lt"/>
              </a:rPr>
              <a:t>Executive Summary</a:t>
            </a:r>
          </a:p>
        </p:txBody>
      </p:sp>
      <p:cxnSp>
        <p:nvCxnSpPr>
          <p:cNvPr id="23" name="Straight Connector 22">
            <a:extLst>
              <a:ext uri="{FF2B5EF4-FFF2-40B4-BE49-F238E27FC236}">
                <a16:creationId xmlns:a16="http://schemas.microsoft.com/office/drawing/2014/main" id="{7DD6AC73-FFB4-4F09-AA03-90866F90FB38}"/>
              </a:ext>
            </a:extLst>
          </p:cNvPr>
          <p:cNvCxnSpPr/>
          <p:nvPr/>
        </p:nvCxnSpPr>
        <p:spPr>
          <a:xfrm flipV="1">
            <a:off x="588111"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DC2750D6-053F-40A8-A383-DBEEA552791F}"/>
              </a:ext>
            </a:extLst>
          </p:cNvPr>
          <p:cNvCxnSpPr/>
          <p:nvPr/>
        </p:nvCxnSpPr>
        <p:spPr>
          <a:xfrm flipV="1">
            <a:off x="2767246"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38A01707-54CB-4D7E-A6D8-AF03869CA029}"/>
              </a:ext>
            </a:extLst>
          </p:cNvPr>
          <p:cNvCxnSpPr/>
          <p:nvPr/>
        </p:nvCxnSpPr>
        <p:spPr>
          <a:xfrm flipV="1">
            <a:off x="4907314"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DFF96715-E43E-43BD-83F7-C443C1C40240}"/>
              </a:ext>
            </a:extLst>
          </p:cNvPr>
          <p:cNvCxnSpPr/>
          <p:nvPr/>
        </p:nvCxnSpPr>
        <p:spPr>
          <a:xfrm flipV="1">
            <a:off x="7008313" y="2612235"/>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56C86FAD-FE3B-4E8A-AEEE-2B557BC58632}"/>
              </a:ext>
            </a:extLst>
          </p:cNvPr>
          <p:cNvSpPr txBox="1"/>
          <p:nvPr/>
        </p:nvSpPr>
        <p:spPr>
          <a:xfrm>
            <a:off x="2767246" y="1422472"/>
            <a:ext cx="1614069" cy="769441"/>
          </a:xfrm>
          <a:prstGeom prst="rect">
            <a:avLst/>
          </a:prstGeom>
          <a:noFill/>
        </p:spPr>
        <p:txBody>
          <a:bodyPr wrap="square" rtlCol="0">
            <a:spAutoFit/>
          </a:bodyPr>
          <a:lstStyle/>
          <a:p>
            <a:r>
              <a:rPr lang="en-US" sz="2200" b="1" dirty="0">
                <a:solidFill>
                  <a:schemeClr val="accent2"/>
                </a:solidFill>
                <a:latin typeface="+mj-lt"/>
              </a:rPr>
              <a:t>Single RAN</a:t>
            </a:r>
          </a:p>
          <a:p>
            <a:r>
              <a:rPr lang="en-US" sz="2200" b="1" dirty="0">
                <a:solidFill>
                  <a:schemeClr val="accent2"/>
                </a:solidFill>
                <a:latin typeface="+mj-lt"/>
              </a:rPr>
              <a:t>Portfolio</a:t>
            </a:r>
          </a:p>
        </p:txBody>
      </p:sp>
      <p:sp>
        <p:nvSpPr>
          <p:cNvPr id="28" name="TextBox 27">
            <a:extLst>
              <a:ext uri="{FF2B5EF4-FFF2-40B4-BE49-F238E27FC236}">
                <a16:creationId xmlns:a16="http://schemas.microsoft.com/office/drawing/2014/main" id="{E08151F2-44AA-4B43-9544-C67B1FB43E4C}"/>
              </a:ext>
            </a:extLst>
          </p:cNvPr>
          <p:cNvSpPr txBox="1"/>
          <p:nvPr/>
        </p:nvSpPr>
        <p:spPr>
          <a:xfrm>
            <a:off x="4915273" y="1416632"/>
            <a:ext cx="1614069" cy="769441"/>
          </a:xfrm>
          <a:prstGeom prst="rect">
            <a:avLst/>
          </a:prstGeom>
          <a:noFill/>
        </p:spPr>
        <p:txBody>
          <a:bodyPr wrap="square" rtlCol="0">
            <a:spAutoFit/>
          </a:bodyPr>
          <a:lstStyle/>
          <a:p>
            <a:r>
              <a:rPr lang="en-US" sz="2200" b="1" dirty="0">
                <a:solidFill>
                  <a:schemeClr val="accent2"/>
                </a:solidFill>
                <a:latin typeface="+mj-lt"/>
              </a:rPr>
              <a:t>Customer</a:t>
            </a:r>
          </a:p>
          <a:p>
            <a:r>
              <a:rPr lang="en-US" sz="2200" b="1" dirty="0">
                <a:solidFill>
                  <a:schemeClr val="accent2"/>
                </a:solidFill>
                <a:latin typeface="+mj-lt"/>
              </a:rPr>
              <a:t>Benefits</a:t>
            </a:r>
          </a:p>
        </p:txBody>
      </p:sp>
      <p:sp>
        <p:nvSpPr>
          <p:cNvPr id="29" name="TextBox 28">
            <a:extLst>
              <a:ext uri="{FF2B5EF4-FFF2-40B4-BE49-F238E27FC236}">
                <a16:creationId xmlns:a16="http://schemas.microsoft.com/office/drawing/2014/main" id="{EDB9F1F9-2EA9-4E4E-B44C-8595ABE838F0}"/>
              </a:ext>
            </a:extLst>
          </p:cNvPr>
          <p:cNvSpPr txBox="1"/>
          <p:nvPr/>
        </p:nvSpPr>
        <p:spPr>
          <a:xfrm>
            <a:off x="7055340" y="1416632"/>
            <a:ext cx="1614069" cy="769441"/>
          </a:xfrm>
          <a:prstGeom prst="rect">
            <a:avLst/>
          </a:prstGeom>
          <a:noFill/>
        </p:spPr>
        <p:txBody>
          <a:bodyPr wrap="square" rtlCol="0">
            <a:spAutoFit/>
          </a:bodyPr>
          <a:lstStyle/>
          <a:p>
            <a:r>
              <a:rPr lang="en-US" sz="2200" b="1" dirty="0">
                <a:solidFill>
                  <a:schemeClr val="accent2"/>
                </a:solidFill>
                <a:latin typeface="+mj-lt"/>
              </a:rPr>
              <a:t>Sales Guidance</a:t>
            </a:r>
          </a:p>
        </p:txBody>
      </p:sp>
      <p:sp>
        <p:nvSpPr>
          <p:cNvPr id="30" name="TextBox 29">
            <a:extLst>
              <a:ext uri="{FF2B5EF4-FFF2-40B4-BE49-F238E27FC236}">
                <a16:creationId xmlns:a16="http://schemas.microsoft.com/office/drawing/2014/main" id="{40C6D51E-CDF4-452D-91A4-C78BF5F191EE}"/>
              </a:ext>
            </a:extLst>
          </p:cNvPr>
          <p:cNvSpPr txBox="1"/>
          <p:nvPr/>
        </p:nvSpPr>
        <p:spPr>
          <a:xfrm>
            <a:off x="695092" y="3805566"/>
            <a:ext cx="1614069" cy="430887"/>
          </a:xfrm>
          <a:prstGeom prst="rect">
            <a:avLst/>
          </a:prstGeom>
          <a:noFill/>
        </p:spPr>
        <p:txBody>
          <a:bodyPr wrap="square" rtlCol="0">
            <a:spAutoFit/>
          </a:bodyPr>
          <a:lstStyle/>
          <a:p>
            <a:r>
              <a:rPr lang="en-US" sz="2200" b="1" dirty="0">
                <a:solidFill>
                  <a:schemeClr val="accent2"/>
                </a:solidFill>
                <a:latin typeface="+mj-lt"/>
              </a:rPr>
              <a:t>Pricing</a:t>
            </a:r>
          </a:p>
        </p:txBody>
      </p:sp>
      <p:sp>
        <p:nvSpPr>
          <p:cNvPr id="31" name="TextBox 30">
            <a:extLst>
              <a:ext uri="{FF2B5EF4-FFF2-40B4-BE49-F238E27FC236}">
                <a16:creationId xmlns:a16="http://schemas.microsoft.com/office/drawing/2014/main" id="{AE5347D3-5AA7-469B-B913-076580E954DE}"/>
              </a:ext>
            </a:extLst>
          </p:cNvPr>
          <p:cNvSpPr txBox="1"/>
          <p:nvPr/>
        </p:nvSpPr>
        <p:spPr>
          <a:xfrm>
            <a:off x="2878510" y="3805565"/>
            <a:ext cx="1614069" cy="430887"/>
          </a:xfrm>
          <a:prstGeom prst="rect">
            <a:avLst/>
          </a:prstGeom>
          <a:noFill/>
        </p:spPr>
        <p:txBody>
          <a:bodyPr wrap="square" rtlCol="0">
            <a:spAutoFit/>
          </a:bodyPr>
          <a:lstStyle/>
          <a:p>
            <a:r>
              <a:rPr lang="en-US" sz="2200" b="1" dirty="0">
                <a:solidFill>
                  <a:schemeClr val="accent2"/>
                </a:solidFill>
                <a:latin typeface="+mj-lt"/>
              </a:rPr>
              <a:t>CI</a:t>
            </a:r>
          </a:p>
        </p:txBody>
      </p:sp>
      <p:sp>
        <p:nvSpPr>
          <p:cNvPr id="32" name="TextBox 31">
            <a:extLst>
              <a:ext uri="{FF2B5EF4-FFF2-40B4-BE49-F238E27FC236}">
                <a16:creationId xmlns:a16="http://schemas.microsoft.com/office/drawing/2014/main" id="{D435BD30-2B93-4D32-99BE-D04170D9F7E1}"/>
              </a:ext>
            </a:extLst>
          </p:cNvPr>
          <p:cNvSpPr txBox="1"/>
          <p:nvPr/>
        </p:nvSpPr>
        <p:spPr>
          <a:xfrm>
            <a:off x="4975226" y="3805564"/>
            <a:ext cx="1614069" cy="430887"/>
          </a:xfrm>
          <a:prstGeom prst="rect">
            <a:avLst/>
          </a:prstGeom>
          <a:noFill/>
        </p:spPr>
        <p:txBody>
          <a:bodyPr wrap="square" rtlCol="0">
            <a:spAutoFit/>
          </a:bodyPr>
          <a:lstStyle/>
          <a:p>
            <a:r>
              <a:rPr lang="en-US" sz="2200" b="1" dirty="0">
                <a:solidFill>
                  <a:schemeClr val="accent2"/>
                </a:solidFill>
                <a:latin typeface="+mj-lt"/>
              </a:rPr>
              <a:t>References</a:t>
            </a:r>
          </a:p>
        </p:txBody>
      </p:sp>
      <p:sp>
        <p:nvSpPr>
          <p:cNvPr id="33" name="TextBox 32">
            <a:extLst>
              <a:ext uri="{FF2B5EF4-FFF2-40B4-BE49-F238E27FC236}">
                <a16:creationId xmlns:a16="http://schemas.microsoft.com/office/drawing/2014/main" id="{3415854B-FDE5-4E88-8486-D7D0E3D83472}"/>
              </a:ext>
            </a:extLst>
          </p:cNvPr>
          <p:cNvSpPr txBox="1"/>
          <p:nvPr/>
        </p:nvSpPr>
        <p:spPr>
          <a:xfrm>
            <a:off x="7115293" y="3805564"/>
            <a:ext cx="1614069" cy="430887"/>
          </a:xfrm>
          <a:prstGeom prst="rect">
            <a:avLst/>
          </a:prstGeom>
          <a:noFill/>
        </p:spPr>
        <p:txBody>
          <a:bodyPr wrap="square" rtlCol="0">
            <a:spAutoFit/>
          </a:bodyPr>
          <a:lstStyle/>
          <a:p>
            <a:r>
              <a:rPr lang="en-US" sz="2200" b="1" dirty="0">
                <a:solidFill>
                  <a:schemeClr val="accent2"/>
                </a:solidFill>
                <a:latin typeface="+mj-lt"/>
              </a:rPr>
              <a:t>Contacts</a:t>
            </a:r>
          </a:p>
        </p:txBody>
      </p:sp>
    </p:spTree>
    <p:extLst>
      <p:ext uri="{BB962C8B-B14F-4D97-AF65-F5344CB8AC3E}">
        <p14:creationId xmlns:p14="http://schemas.microsoft.com/office/powerpoint/2010/main" val="3900181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AB1CD1D5-1DDC-4B8A-8DC2-3A29A55AE397}"/>
              </a:ext>
            </a:extLst>
          </p:cNvPr>
          <p:cNvSpPr txBox="1">
            <a:spLocks/>
          </p:cNvSpPr>
          <p:nvPr/>
        </p:nvSpPr>
        <p:spPr>
          <a:xfrm>
            <a:off x="326071" y="712109"/>
            <a:ext cx="4087081" cy="354251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100" b="1" dirty="0"/>
              <a:t>SRAN17A architecture</a:t>
            </a:r>
          </a:p>
          <a:p>
            <a:pPr lvl="1"/>
            <a:r>
              <a:rPr lang="en-US" sz="1050" dirty="0"/>
              <a:t>SRAN17A architecture is different than in SRAN16.2/16.10 </a:t>
            </a:r>
          </a:p>
          <a:p>
            <a:pPr lvl="1"/>
            <a:r>
              <a:rPr lang="en-US" sz="1050" dirty="0"/>
              <a:t>SRAN17A architecture is based on LTE architecture and a new BTS mediator adaptation layer is presented.</a:t>
            </a:r>
          </a:p>
          <a:p>
            <a:r>
              <a:rPr lang="en-US" sz="1100" b="1" dirty="0"/>
              <a:t>Site visit</a:t>
            </a:r>
          </a:p>
          <a:p>
            <a:pPr lvl="1"/>
            <a:r>
              <a:rPr lang="en-US" sz="1050" dirty="0"/>
              <a:t>WCDMA BTS (FSMF) and LTE BTS (FSMF) can be migrated to SBTS (FSMF) architecture without a site visit.</a:t>
            </a:r>
          </a:p>
          <a:p>
            <a:pPr lvl="1"/>
            <a:r>
              <a:rPr lang="en-US" sz="1050" dirty="0"/>
              <a:t>GSM BTS (FSMF) requires a site visit, because RFS tool cannot be used remotely.</a:t>
            </a:r>
          </a:p>
          <a:p>
            <a:pPr lvl="1"/>
            <a:r>
              <a:rPr lang="en-US" sz="1050" dirty="0"/>
              <a:t>If several technologies are combined to same SBTS this requires e.g. physical cable changes to SBTS and it requires a site visit.</a:t>
            </a:r>
          </a:p>
          <a:p>
            <a:pPr lvl="1"/>
            <a:r>
              <a:rPr lang="en-US" sz="1050" dirty="0"/>
              <a:t>If HW type is changed it always requires a site visit</a:t>
            </a:r>
          </a:p>
          <a:p>
            <a:r>
              <a:rPr lang="en-US" sz="1100" b="1" dirty="0"/>
              <a:t>Backward compatibility</a:t>
            </a:r>
          </a:p>
          <a:p>
            <a:pPr lvl="1"/>
            <a:r>
              <a:rPr lang="en-US" sz="1050" dirty="0"/>
              <a:t>NetAct, WCDMA OMS and Controllers (BSC and RNC) provides backward compatibility from top to down direction.</a:t>
            </a:r>
          </a:p>
          <a:p>
            <a:pPr lvl="1"/>
            <a:r>
              <a:rPr lang="en-US" sz="1050" dirty="0"/>
              <a:t>This means that before SBTS17A migration the NetAct, WCDMA OMS and Controllers needs to be in SRAN17 level if all of those technologies are used.</a:t>
            </a:r>
          </a:p>
        </p:txBody>
      </p:sp>
      <p:sp>
        <p:nvSpPr>
          <p:cNvPr id="3" name="Title 1">
            <a:extLst>
              <a:ext uri="{FF2B5EF4-FFF2-40B4-BE49-F238E27FC236}">
                <a16:creationId xmlns:a16="http://schemas.microsoft.com/office/drawing/2014/main" id="{30C92462-533A-49E8-8001-9F30CFF77B5D}"/>
              </a:ext>
            </a:extLst>
          </p:cNvPr>
          <p:cNvSpPr txBox="1">
            <a:spLocks/>
          </p:cNvSpPr>
          <p:nvPr/>
        </p:nvSpPr>
        <p:spPr>
          <a:xfrm>
            <a:off x="417600" y="279249"/>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RAT migration to SRAN17A architecture</a:t>
            </a:r>
            <a:endParaRPr lang="en-US" dirty="0"/>
          </a:p>
        </p:txBody>
      </p:sp>
      <p:grpSp>
        <p:nvGrpSpPr>
          <p:cNvPr id="4" name="Group 3">
            <a:extLst>
              <a:ext uri="{FF2B5EF4-FFF2-40B4-BE49-F238E27FC236}">
                <a16:creationId xmlns:a16="http://schemas.microsoft.com/office/drawing/2014/main" id="{7734ACE6-65BF-419C-900C-6D1BAA6B0156}"/>
              </a:ext>
            </a:extLst>
          </p:cNvPr>
          <p:cNvGrpSpPr/>
          <p:nvPr/>
        </p:nvGrpSpPr>
        <p:grpSpPr>
          <a:xfrm>
            <a:off x="7118907" y="79572"/>
            <a:ext cx="760741" cy="887862"/>
            <a:chOff x="6868161" y="234452"/>
            <a:chExt cx="760741" cy="887862"/>
          </a:xfrm>
        </p:grpSpPr>
        <p:pic>
          <p:nvPicPr>
            <p:cNvPr id="5" name="Picture 2" descr="https://encrypted-tbn2.gstatic.com/images?q=tbn:ANd9GcS9dvifwiqtvcuwgZnTdggYRLVaQ2XB3d8iGllq-9dPYzCYbW2Tt06esA">
              <a:hlinkClick r:id="rId2"/>
              <a:extLst>
                <a:ext uri="{FF2B5EF4-FFF2-40B4-BE49-F238E27FC236}">
                  <a16:creationId xmlns:a16="http://schemas.microsoft.com/office/drawing/2014/main" id="{B212FAD5-5C6A-48D7-953D-5C6495353ACF}"/>
                </a:ext>
              </a:extLst>
            </p:cNvPr>
            <p:cNvPicPr>
              <a:picLocks noChangeAspect="1" noChangeArrowheads="1"/>
            </p:cNvPicPr>
            <p:nvPr/>
          </p:nvPicPr>
          <p:blipFill>
            <a:blip r:embed="rId3"/>
            <a:srcRect/>
            <a:stretch>
              <a:fillRect/>
            </a:stretch>
          </p:blipFill>
          <p:spPr bwMode="auto">
            <a:xfrm>
              <a:off x="6899272" y="483241"/>
              <a:ext cx="698521" cy="639073"/>
            </a:xfrm>
            <a:prstGeom prst="rect">
              <a:avLst/>
            </a:prstGeom>
            <a:noFill/>
          </p:spPr>
        </p:pic>
        <p:sp>
          <p:nvSpPr>
            <p:cNvPr id="6" name="TextBox 5">
              <a:extLst>
                <a:ext uri="{FF2B5EF4-FFF2-40B4-BE49-F238E27FC236}">
                  <a16:creationId xmlns:a16="http://schemas.microsoft.com/office/drawing/2014/main" id="{4BC8C3E5-D404-4B90-9C84-5764593CBCA6}"/>
                </a:ext>
              </a:extLst>
            </p:cNvPr>
            <p:cNvSpPr txBox="1"/>
            <p:nvPr/>
          </p:nvSpPr>
          <p:spPr>
            <a:xfrm>
              <a:off x="6868161" y="234452"/>
              <a:ext cx="760741" cy="338554"/>
            </a:xfrm>
            <a:prstGeom prst="rect">
              <a:avLst/>
            </a:prstGeom>
            <a:noFill/>
          </p:spPr>
          <p:txBody>
            <a:bodyPr wrap="square" rtlCol="0">
              <a:spAutoFit/>
            </a:bodyPr>
            <a:lstStyle/>
            <a:p>
              <a:pPr algn="ctr"/>
              <a:r>
                <a:rPr lang="en-US" sz="800" dirty="0">
                  <a:solidFill>
                    <a:schemeClr val="bg2"/>
                  </a:solidFill>
                </a:rPr>
                <a:t>NetAct</a:t>
              </a:r>
            </a:p>
            <a:p>
              <a:pPr algn="ctr"/>
              <a:r>
                <a:rPr lang="en-US" sz="800" dirty="0">
                  <a:solidFill>
                    <a:schemeClr val="bg2"/>
                  </a:solidFill>
                </a:rPr>
                <a:t>Data center</a:t>
              </a:r>
            </a:p>
          </p:txBody>
        </p:sp>
      </p:grpSp>
      <p:grpSp>
        <p:nvGrpSpPr>
          <p:cNvPr id="7" name="Group 6">
            <a:extLst>
              <a:ext uri="{FF2B5EF4-FFF2-40B4-BE49-F238E27FC236}">
                <a16:creationId xmlns:a16="http://schemas.microsoft.com/office/drawing/2014/main" id="{F3F3D2F3-EFE9-4569-AA16-A98B413DF2AD}"/>
              </a:ext>
            </a:extLst>
          </p:cNvPr>
          <p:cNvGrpSpPr/>
          <p:nvPr/>
        </p:nvGrpSpPr>
        <p:grpSpPr>
          <a:xfrm>
            <a:off x="7689741" y="3172829"/>
            <a:ext cx="1033888" cy="1121476"/>
            <a:chOff x="1894785" y="3597972"/>
            <a:chExt cx="711010" cy="824439"/>
          </a:xfrm>
        </p:grpSpPr>
        <p:pic>
          <p:nvPicPr>
            <p:cNvPr id="8" name="Picture 7" descr="\\DML-NAS\DML_Data\1 Live Jobs\Nokia\19044 - Nokia brand Site\MASTER TEMPLATES\Network graphics\PNGs\Network Graphic Final PNGs\Transmitter-100x100mm_RGB_4.png">
              <a:extLst>
                <a:ext uri="{FF2B5EF4-FFF2-40B4-BE49-F238E27FC236}">
                  <a16:creationId xmlns:a16="http://schemas.microsoft.com/office/drawing/2014/main" id="{00852601-19B2-4D63-BDBD-F620502DB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742" y="3597972"/>
              <a:ext cx="439801" cy="43980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92758BF-7353-457D-BC0E-69975DC1D889}"/>
                </a:ext>
              </a:extLst>
            </p:cNvPr>
            <p:cNvSpPr txBox="1"/>
            <p:nvPr/>
          </p:nvSpPr>
          <p:spPr>
            <a:xfrm>
              <a:off x="1894785" y="4037773"/>
              <a:ext cx="711010" cy="384638"/>
            </a:xfrm>
            <a:prstGeom prst="rect">
              <a:avLst/>
            </a:prstGeom>
            <a:noFill/>
          </p:spPr>
          <p:txBody>
            <a:bodyPr wrap="square" rtlCol="0">
              <a:spAutoFit/>
            </a:bodyPr>
            <a:lstStyle/>
            <a:p>
              <a:pPr algn="ctr"/>
              <a:r>
                <a:rPr lang="en-US" sz="1200" b="1" dirty="0">
                  <a:latin typeface="Nokia Pure Headline Light"/>
                  <a:ea typeface="宋体" pitchFamily="2" charset="-122"/>
                  <a:cs typeface="Arial"/>
                </a:rPr>
                <a:t>SBTS 17A</a:t>
              </a:r>
            </a:p>
            <a:p>
              <a:pPr algn="ctr"/>
              <a:r>
                <a:rPr lang="en-US" sz="800" b="1" dirty="0">
                  <a:latin typeface="Nokia Pure Headline Light"/>
                  <a:ea typeface="宋体" pitchFamily="2" charset="-122"/>
                  <a:cs typeface="Arial"/>
                </a:rPr>
                <a:t>(GSM, WCDMA </a:t>
              </a:r>
            </a:p>
            <a:p>
              <a:pPr algn="ctr"/>
              <a:r>
                <a:rPr lang="en-US" sz="800" b="1" dirty="0">
                  <a:latin typeface="Nokia Pure Headline Light"/>
                  <a:ea typeface="宋体" pitchFamily="2" charset="-122"/>
                  <a:cs typeface="Arial"/>
                </a:rPr>
                <a:t>and LTE RATs)</a:t>
              </a:r>
              <a:endParaRPr lang="en-US" sz="1200" b="1" dirty="0">
                <a:solidFill>
                  <a:schemeClr val="bg1"/>
                </a:solidFill>
                <a:latin typeface="Nokia Pure Headline Light"/>
                <a:ea typeface="宋体" pitchFamily="2" charset="-122"/>
                <a:cs typeface="Arial"/>
              </a:endParaRPr>
            </a:p>
          </p:txBody>
        </p:sp>
      </p:grpSp>
      <p:sp>
        <p:nvSpPr>
          <p:cNvPr id="10" name="Rectangle 9">
            <a:extLst>
              <a:ext uri="{FF2B5EF4-FFF2-40B4-BE49-F238E27FC236}">
                <a16:creationId xmlns:a16="http://schemas.microsoft.com/office/drawing/2014/main" id="{EEBB1240-16C2-4A5F-8A0A-845851B97F31}"/>
              </a:ext>
            </a:extLst>
          </p:cNvPr>
          <p:cNvSpPr/>
          <p:nvPr/>
        </p:nvSpPr>
        <p:spPr>
          <a:xfrm>
            <a:off x="4740845" y="838799"/>
            <a:ext cx="4309463" cy="7513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fontAlgn="auto">
              <a:spcBef>
                <a:spcPts val="0"/>
              </a:spcBef>
              <a:spcAft>
                <a:spcPts val="0"/>
              </a:spcAft>
            </a:pPr>
            <a:r>
              <a:rPr lang="en-US" sz="1400" dirty="0">
                <a:solidFill>
                  <a:schemeClr val="bg1"/>
                </a:solidFill>
              </a:rPr>
              <a:t>NetAct 17.8</a:t>
            </a:r>
          </a:p>
        </p:txBody>
      </p:sp>
      <p:sp>
        <p:nvSpPr>
          <p:cNvPr id="11" name="Rectangle 10">
            <a:extLst>
              <a:ext uri="{FF2B5EF4-FFF2-40B4-BE49-F238E27FC236}">
                <a16:creationId xmlns:a16="http://schemas.microsoft.com/office/drawing/2014/main" id="{C9E6BFBA-923A-4F85-A7D0-6BF26BFBA2D8}"/>
              </a:ext>
            </a:extLst>
          </p:cNvPr>
          <p:cNvSpPr/>
          <p:nvPr/>
        </p:nvSpPr>
        <p:spPr>
          <a:xfrm>
            <a:off x="7363275" y="1905041"/>
            <a:ext cx="1687033" cy="643874"/>
          </a:xfrm>
          <a:prstGeom prst="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r>
              <a:rPr lang="en-US" sz="1400" dirty="0">
                <a:solidFill>
                  <a:schemeClr val="tx1"/>
                </a:solidFill>
              </a:rPr>
              <a:t>BTS Mediator</a:t>
            </a:r>
          </a:p>
        </p:txBody>
      </p:sp>
      <p:cxnSp>
        <p:nvCxnSpPr>
          <p:cNvPr id="12" name="Straight Connector 11">
            <a:extLst>
              <a:ext uri="{FF2B5EF4-FFF2-40B4-BE49-F238E27FC236}">
                <a16:creationId xmlns:a16="http://schemas.microsoft.com/office/drawing/2014/main" id="{0D2EB812-945E-421E-BCD5-432B779796EF}"/>
              </a:ext>
            </a:extLst>
          </p:cNvPr>
          <p:cNvCxnSpPr>
            <a:stCxn id="11" idx="0"/>
          </p:cNvCxnSpPr>
          <p:nvPr/>
        </p:nvCxnSpPr>
        <p:spPr>
          <a:xfrm flipH="1" flipV="1">
            <a:off x="8203338" y="1479347"/>
            <a:ext cx="3454" cy="42569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DE8EF85-A8C4-4759-8C38-4DECB0D948C6}"/>
              </a:ext>
            </a:extLst>
          </p:cNvPr>
          <p:cNvCxnSpPr>
            <a:cxnSpLocks/>
            <a:endCxn id="11" idx="2"/>
          </p:cNvCxnSpPr>
          <p:nvPr/>
        </p:nvCxnSpPr>
        <p:spPr>
          <a:xfrm flipH="1" flipV="1">
            <a:off x="8206792" y="2548915"/>
            <a:ext cx="1860" cy="62391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715FD6C-9DD7-48BD-865C-8B9E5D972A95}"/>
              </a:ext>
            </a:extLst>
          </p:cNvPr>
          <p:cNvCxnSpPr>
            <a:cxnSpLocks/>
            <a:stCxn id="42" idx="3"/>
          </p:cNvCxnSpPr>
          <p:nvPr/>
        </p:nvCxnSpPr>
        <p:spPr>
          <a:xfrm flipV="1">
            <a:off x="7615408" y="3471962"/>
            <a:ext cx="273484" cy="8257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02DBA63A-4B4F-4C81-8FD3-D918EEA4D034}"/>
              </a:ext>
            </a:extLst>
          </p:cNvPr>
          <p:cNvGrpSpPr/>
          <p:nvPr/>
        </p:nvGrpSpPr>
        <p:grpSpPr>
          <a:xfrm>
            <a:off x="5565882" y="3073750"/>
            <a:ext cx="604653" cy="659822"/>
            <a:chOff x="3312239" y="2113630"/>
            <a:chExt cx="604653" cy="659822"/>
          </a:xfrm>
        </p:grpSpPr>
        <p:pic>
          <p:nvPicPr>
            <p:cNvPr id="16" name="Picture 15" descr="\\DML-NAS\DML_Data\1 Live Jobs\Nokia\19044 - Nokia brand Site\MASTER TEMPLATES\Network graphics\PNGs\Network Graphic Final PNGs\Server-100x100mm_RGB_2.png">
              <a:extLst>
                <a:ext uri="{FF2B5EF4-FFF2-40B4-BE49-F238E27FC236}">
                  <a16:creationId xmlns:a16="http://schemas.microsoft.com/office/drawing/2014/main" id="{3D632F0D-17D6-4D51-80BF-9283F4843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745" y="2113630"/>
              <a:ext cx="435641" cy="4356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D477A82-9A7E-4FE1-8A59-80803DD72E8E}"/>
                </a:ext>
              </a:extLst>
            </p:cNvPr>
            <p:cNvSpPr txBox="1"/>
            <p:nvPr/>
          </p:nvSpPr>
          <p:spPr>
            <a:xfrm>
              <a:off x="3312239" y="2527231"/>
              <a:ext cx="604653" cy="246221"/>
            </a:xfrm>
            <a:prstGeom prst="rect">
              <a:avLst/>
            </a:prstGeom>
            <a:noFill/>
          </p:spPr>
          <p:txBody>
            <a:bodyPr wrap="none" rtlCol="0">
              <a:spAutoFit/>
            </a:bodyPr>
            <a:lstStyle/>
            <a:p>
              <a:pPr algn="ctr"/>
              <a:r>
                <a:rPr lang="en-US" sz="1000" b="1" dirty="0"/>
                <a:t>RNC17</a:t>
              </a:r>
            </a:p>
          </p:txBody>
        </p:sp>
      </p:grpSp>
      <p:grpSp>
        <p:nvGrpSpPr>
          <p:cNvPr id="18" name="Group 17">
            <a:extLst>
              <a:ext uri="{FF2B5EF4-FFF2-40B4-BE49-F238E27FC236}">
                <a16:creationId xmlns:a16="http://schemas.microsoft.com/office/drawing/2014/main" id="{C8ADE59A-8095-46C8-9532-E5192082F3F2}"/>
              </a:ext>
            </a:extLst>
          </p:cNvPr>
          <p:cNvGrpSpPr/>
          <p:nvPr/>
        </p:nvGrpSpPr>
        <p:grpSpPr>
          <a:xfrm>
            <a:off x="4786362" y="3081297"/>
            <a:ext cx="596638" cy="659822"/>
            <a:chOff x="3316246" y="2113630"/>
            <a:chExt cx="596638" cy="659822"/>
          </a:xfrm>
        </p:grpSpPr>
        <p:pic>
          <p:nvPicPr>
            <p:cNvPr id="19" name="Picture 15" descr="\\DML-NAS\DML_Data\1 Live Jobs\Nokia\19044 - Nokia brand Site\MASTER TEMPLATES\Network graphics\PNGs\Network Graphic Final PNGs\Server-100x100mm_RGB_2.png">
              <a:extLst>
                <a:ext uri="{FF2B5EF4-FFF2-40B4-BE49-F238E27FC236}">
                  <a16:creationId xmlns:a16="http://schemas.microsoft.com/office/drawing/2014/main" id="{572E940B-1D38-45AC-A0DF-AEDFFB1C6E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745" y="2113630"/>
              <a:ext cx="435641" cy="4356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1CA35AF-94DC-45B3-94CF-4D944B39C548}"/>
                </a:ext>
              </a:extLst>
            </p:cNvPr>
            <p:cNvSpPr txBox="1"/>
            <p:nvPr/>
          </p:nvSpPr>
          <p:spPr>
            <a:xfrm>
              <a:off x="3316246" y="2527231"/>
              <a:ext cx="596638" cy="246221"/>
            </a:xfrm>
            <a:prstGeom prst="rect">
              <a:avLst/>
            </a:prstGeom>
            <a:noFill/>
          </p:spPr>
          <p:txBody>
            <a:bodyPr wrap="none" rtlCol="0">
              <a:spAutoFit/>
            </a:bodyPr>
            <a:lstStyle/>
            <a:p>
              <a:pPr algn="ctr"/>
              <a:r>
                <a:rPr lang="en-US" sz="1000" b="1" dirty="0"/>
                <a:t>BSC17</a:t>
              </a:r>
            </a:p>
          </p:txBody>
        </p:sp>
      </p:grpSp>
      <p:cxnSp>
        <p:nvCxnSpPr>
          <p:cNvPr id="21" name="Straight Connector 20">
            <a:extLst>
              <a:ext uri="{FF2B5EF4-FFF2-40B4-BE49-F238E27FC236}">
                <a16:creationId xmlns:a16="http://schemas.microsoft.com/office/drawing/2014/main" id="{23AF020C-C59A-4090-9FC6-6C0BCFDD034B}"/>
              </a:ext>
            </a:extLst>
          </p:cNvPr>
          <p:cNvCxnSpPr>
            <a:endCxn id="24" idx="0"/>
          </p:cNvCxnSpPr>
          <p:nvPr/>
        </p:nvCxnSpPr>
        <p:spPr>
          <a:xfrm>
            <a:off x="5867440" y="1560185"/>
            <a:ext cx="3190" cy="34485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C4F260F-C5F0-423D-B5CA-92A6BE495773}"/>
              </a:ext>
            </a:extLst>
          </p:cNvPr>
          <p:cNvCxnSpPr>
            <a:endCxn id="19" idx="0"/>
          </p:cNvCxnSpPr>
          <p:nvPr/>
        </p:nvCxnSpPr>
        <p:spPr>
          <a:xfrm>
            <a:off x="5084681" y="1560185"/>
            <a:ext cx="1" cy="152111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73EF098-E246-4EF7-92E9-55AB8EFEEC0F}"/>
              </a:ext>
            </a:extLst>
          </p:cNvPr>
          <p:cNvCxnSpPr>
            <a:stCxn id="24" idx="2"/>
            <a:endCxn id="16" idx="0"/>
          </p:cNvCxnSpPr>
          <p:nvPr/>
        </p:nvCxnSpPr>
        <p:spPr>
          <a:xfrm flipH="1">
            <a:off x="5868209" y="2548915"/>
            <a:ext cx="2421" cy="52483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AutoShape 31">
            <a:extLst>
              <a:ext uri="{FF2B5EF4-FFF2-40B4-BE49-F238E27FC236}">
                <a16:creationId xmlns:a16="http://schemas.microsoft.com/office/drawing/2014/main" id="{66024E59-2B6B-46DF-8CEF-229F7594B7B9}"/>
              </a:ext>
            </a:extLst>
          </p:cNvPr>
          <p:cNvSpPr>
            <a:spLocks noChangeArrowheads="1"/>
          </p:cNvSpPr>
          <p:nvPr/>
        </p:nvSpPr>
        <p:spPr bwMode="auto">
          <a:xfrm>
            <a:off x="5548299" y="1905040"/>
            <a:ext cx="644662" cy="643875"/>
          </a:xfrm>
          <a:prstGeom prst="rect">
            <a:avLst/>
          </a:prstGeom>
          <a:solidFill>
            <a:schemeClr val="accent2"/>
          </a:solidFill>
          <a:ln w="28575" algn="ctr">
            <a:noFill/>
            <a:round/>
            <a:headEnd/>
            <a:tailEnd/>
          </a:ln>
        </p:spPr>
        <p:txBody>
          <a:bodyPr lIns="72000" tIns="36000" rIns="36000" bIns="36000" anchor="ctr"/>
          <a:lstStyle/>
          <a:p>
            <a:pPr algn="ctr" defTabSz="762000" eaLnBrk="0" fontAlgn="auto" hangingPunct="0">
              <a:spcBef>
                <a:spcPct val="15000"/>
              </a:spcBef>
              <a:spcAft>
                <a:spcPct val="15000"/>
              </a:spcAft>
              <a:buClr>
                <a:srgbClr val="FFCC00"/>
              </a:buClr>
              <a:defRPr/>
            </a:pPr>
            <a:r>
              <a:rPr lang="en-US" sz="1000" b="1" kern="0" dirty="0">
                <a:solidFill>
                  <a:schemeClr val="bg2"/>
                </a:solidFill>
                <a:cs typeface="Arial" charset="0"/>
              </a:rPr>
              <a:t>WCDMA OMS 17</a:t>
            </a:r>
          </a:p>
        </p:txBody>
      </p:sp>
      <p:grpSp>
        <p:nvGrpSpPr>
          <p:cNvPr id="25" name="Group 24">
            <a:extLst>
              <a:ext uri="{FF2B5EF4-FFF2-40B4-BE49-F238E27FC236}">
                <a16:creationId xmlns:a16="http://schemas.microsoft.com/office/drawing/2014/main" id="{39B74AFB-33D5-45CC-954D-E5B6625E1292}"/>
              </a:ext>
            </a:extLst>
          </p:cNvPr>
          <p:cNvGrpSpPr/>
          <p:nvPr/>
        </p:nvGrpSpPr>
        <p:grpSpPr>
          <a:xfrm>
            <a:off x="5445414" y="3957224"/>
            <a:ext cx="833883" cy="811038"/>
            <a:chOff x="1383888" y="3401821"/>
            <a:chExt cx="833883" cy="811038"/>
          </a:xfrm>
        </p:grpSpPr>
        <p:pic>
          <p:nvPicPr>
            <p:cNvPr id="26" name="Picture 5" descr="\\DML-NAS\DML_Data\1 Live Jobs\Nokia\19044 - Nokia brand Site\MASTER TEMPLATES\Network graphics\PNGs\Network Graphic Final PNGs\Transmitter-100x100mm_RGB_2.png">
              <a:extLst>
                <a:ext uri="{FF2B5EF4-FFF2-40B4-BE49-F238E27FC236}">
                  <a16:creationId xmlns:a16="http://schemas.microsoft.com/office/drawing/2014/main" id="{E59CE8A5-8920-41C7-B331-0977CBC740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450" y="3401821"/>
              <a:ext cx="410928" cy="41092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1F03F5B-814F-4FFE-9CB9-0CC89BA077A6}"/>
                </a:ext>
              </a:extLst>
            </p:cNvPr>
            <p:cNvSpPr txBox="1"/>
            <p:nvPr/>
          </p:nvSpPr>
          <p:spPr>
            <a:xfrm>
              <a:off x="1383888" y="3812749"/>
              <a:ext cx="833883" cy="400110"/>
            </a:xfrm>
            <a:prstGeom prst="rect">
              <a:avLst/>
            </a:prstGeom>
            <a:noFill/>
          </p:spPr>
          <p:txBody>
            <a:bodyPr wrap="none" rtlCol="0">
              <a:spAutoFit/>
            </a:bodyPr>
            <a:lstStyle/>
            <a:p>
              <a:pPr algn="ctr"/>
              <a:r>
                <a:rPr lang="en-US" sz="1000" b="1" dirty="0"/>
                <a:t>WBTS17</a:t>
              </a:r>
            </a:p>
            <a:p>
              <a:pPr algn="ctr"/>
              <a:r>
                <a:rPr lang="en-US" sz="1000" b="1" dirty="0"/>
                <a:t>&lt;optional&gt;</a:t>
              </a:r>
            </a:p>
          </p:txBody>
        </p:sp>
      </p:grpSp>
      <p:cxnSp>
        <p:nvCxnSpPr>
          <p:cNvPr id="28" name="Straight Connector 27">
            <a:extLst>
              <a:ext uri="{FF2B5EF4-FFF2-40B4-BE49-F238E27FC236}">
                <a16:creationId xmlns:a16="http://schemas.microsoft.com/office/drawing/2014/main" id="{D9C89D4F-1354-48CE-A514-A0CD35329F08}"/>
              </a:ext>
            </a:extLst>
          </p:cNvPr>
          <p:cNvCxnSpPr>
            <a:stCxn id="17" idx="2"/>
            <a:endCxn id="26" idx="0"/>
          </p:cNvCxnSpPr>
          <p:nvPr/>
        </p:nvCxnSpPr>
        <p:spPr>
          <a:xfrm flipH="1">
            <a:off x="5867440" y="3733572"/>
            <a:ext cx="769" cy="22365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81086825-DD4C-4A06-BCDF-9BC48C8D4FAB}"/>
              </a:ext>
            </a:extLst>
          </p:cNvPr>
          <p:cNvGrpSpPr/>
          <p:nvPr/>
        </p:nvGrpSpPr>
        <p:grpSpPr>
          <a:xfrm>
            <a:off x="4628011" y="3964771"/>
            <a:ext cx="909223" cy="811038"/>
            <a:chOff x="1346217" y="3401821"/>
            <a:chExt cx="909223" cy="811038"/>
          </a:xfrm>
        </p:grpSpPr>
        <p:pic>
          <p:nvPicPr>
            <p:cNvPr id="30" name="Picture 5" descr="\\DML-NAS\DML_Data\1 Live Jobs\Nokia\19044 - Nokia brand Site\MASTER TEMPLATES\Network graphics\PNGs\Network Graphic Final PNGs\Transmitter-100x100mm_RGB_2.png">
              <a:extLst>
                <a:ext uri="{FF2B5EF4-FFF2-40B4-BE49-F238E27FC236}">
                  <a16:creationId xmlns:a16="http://schemas.microsoft.com/office/drawing/2014/main" id="{A5F1EB8C-16DB-4310-B126-E529713879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450" y="3401821"/>
              <a:ext cx="410928" cy="41092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FC3CEBFB-2806-495B-8127-CFF3A4A06957}"/>
                </a:ext>
              </a:extLst>
            </p:cNvPr>
            <p:cNvSpPr txBox="1"/>
            <p:nvPr/>
          </p:nvSpPr>
          <p:spPr>
            <a:xfrm>
              <a:off x="1346217" y="3812749"/>
              <a:ext cx="909223" cy="400110"/>
            </a:xfrm>
            <a:prstGeom prst="rect">
              <a:avLst/>
            </a:prstGeom>
            <a:noFill/>
          </p:spPr>
          <p:txBody>
            <a:bodyPr wrap="none" rtlCol="0">
              <a:spAutoFit/>
            </a:bodyPr>
            <a:lstStyle/>
            <a:p>
              <a:pPr algn="ctr"/>
              <a:r>
                <a:rPr lang="en-US" sz="1000" b="1" dirty="0"/>
                <a:t>GSM BTS17</a:t>
              </a:r>
            </a:p>
            <a:p>
              <a:pPr algn="ctr"/>
              <a:r>
                <a:rPr lang="en-US" sz="1000" b="1" dirty="0"/>
                <a:t>&lt;optional&gt;</a:t>
              </a:r>
            </a:p>
          </p:txBody>
        </p:sp>
      </p:grpSp>
      <p:cxnSp>
        <p:nvCxnSpPr>
          <p:cNvPr id="32" name="Straight Connector 31">
            <a:extLst>
              <a:ext uri="{FF2B5EF4-FFF2-40B4-BE49-F238E27FC236}">
                <a16:creationId xmlns:a16="http://schemas.microsoft.com/office/drawing/2014/main" id="{129F9D70-B41C-4021-8413-FD4D4DFBBF9D}"/>
              </a:ext>
            </a:extLst>
          </p:cNvPr>
          <p:cNvCxnSpPr>
            <a:stCxn id="20" idx="2"/>
            <a:endCxn id="30" idx="0"/>
          </p:cNvCxnSpPr>
          <p:nvPr/>
        </p:nvCxnSpPr>
        <p:spPr>
          <a:xfrm>
            <a:off x="5084681" y="3741119"/>
            <a:ext cx="3027" cy="22365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0C4CE0B4-487C-4399-AA6B-4DAF301EA414}"/>
              </a:ext>
            </a:extLst>
          </p:cNvPr>
          <p:cNvGrpSpPr/>
          <p:nvPr/>
        </p:nvGrpSpPr>
        <p:grpSpPr>
          <a:xfrm>
            <a:off x="6327417" y="3978340"/>
            <a:ext cx="833883" cy="811038"/>
            <a:chOff x="1383888" y="3401821"/>
            <a:chExt cx="833883" cy="811038"/>
          </a:xfrm>
        </p:grpSpPr>
        <p:pic>
          <p:nvPicPr>
            <p:cNvPr id="34" name="Picture 5" descr="\\DML-NAS\DML_Data\1 Live Jobs\Nokia\19044 - Nokia brand Site\MASTER TEMPLATES\Network graphics\PNGs\Network Graphic Final PNGs\Transmitter-100x100mm_RGB_2.png">
              <a:extLst>
                <a:ext uri="{FF2B5EF4-FFF2-40B4-BE49-F238E27FC236}">
                  <a16:creationId xmlns:a16="http://schemas.microsoft.com/office/drawing/2014/main" id="{45281299-5357-4996-8D98-4932AB4FE4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450" y="3401821"/>
              <a:ext cx="410928" cy="41092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DC79D631-7923-4682-837B-F81D104F581D}"/>
                </a:ext>
              </a:extLst>
            </p:cNvPr>
            <p:cNvSpPr txBox="1"/>
            <p:nvPr/>
          </p:nvSpPr>
          <p:spPr>
            <a:xfrm>
              <a:off x="1383888" y="3812749"/>
              <a:ext cx="833883" cy="400110"/>
            </a:xfrm>
            <a:prstGeom prst="rect">
              <a:avLst/>
            </a:prstGeom>
            <a:noFill/>
          </p:spPr>
          <p:txBody>
            <a:bodyPr wrap="none" rtlCol="0">
              <a:spAutoFit/>
            </a:bodyPr>
            <a:lstStyle/>
            <a:p>
              <a:pPr algn="ctr"/>
              <a:r>
                <a:rPr lang="en-US" sz="1000" b="1" dirty="0"/>
                <a:t>eNB17</a:t>
              </a:r>
            </a:p>
            <a:p>
              <a:pPr algn="ctr"/>
              <a:r>
                <a:rPr lang="en-US" sz="1000" b="1" dirty="0"/>
                <a:t>&lt;optional&gt;</a:t>
              </a:r>
            </a:p>
          </p:txBody>
        </p:sp>
      </p:grpSp>
      <p:sp>
        <p:nvSpPr>
          <p:cNvPr id="36" name="AutoShape 31">
            <a:extLst>
              <a:ext uri="{FF2B5EF4-FFF2-40B4-BE49-F238E27FC236}">
                <a16:creationId xmlns:a16="http://schemas.microsoft.com/office/drawing/2014/main" id="{15013CE9-A208-4158-A0FF-D29BC54ED5E4}"/>
              </a:ext>
            </a:extLst>
          </p:cNvPr>
          <p:cNvSpPr>
            <a:spLocks noChangeArrowheads="1"/>
          </p:cNvSpPr>
          <p:nvPr/>
        </p:nvSpPr>
        <p:spPr bwMode="auto">
          <a:xfrm>
            <a:off x="6270839" y="1905040"/>
            <a:ext cx="955581" cy="643875"/>
          </a:xfrm>
          <a:prstGeom prst="rect">
            <a:avLst/>
          </a:prstGeom>
          <a:solidFill>
            <a:schemeClr val="accent2"/>
          </a:solidFill>
          <a:ln w="28575" algn="ctr">
            <a:noFill/>
            <a:round/>
            <a:headEnd/>
            <a:tailEnd/>
          </a:ln>
        </p:spPr>
        <p:txBody>
          <a:bodyPr lIns="72000" tIns="36000" rIns="36000" bIns="36000" anchor="ctr"/>
          <a:lstStyle/>
          <a:p>
            <a:pPr algn="ctr" defTabSz="762000" eaLnBrk="0" fontAlgn="auto" hangingPunct="0">
              <a:spcBef>
                <a:spcPct val="15000"/>
              </a:spcBef>
              <a:spcAft>
                <a:spcPct val="15000"/>
              </a:spcAft>
              <a:buClr>
                <a:srgbClr val="FFCC00"/>
              </a:buClr>
              <a:defRPr/>
            </a:pPr>
            <a:r>
              <a:rPr lang="en-US" sz="1000" b="1" kern="0" dirty="0">
                <a:solidFill>
                  <a:schemeClr val="bg2"/>
                </a:solidFill>
                <a:cs typeface="Arial" charset="0"/>
              </a:rPr>
              <a:t>LTE OMS 17* &lt;optional&gt;</a:t>
            </a:r>
          </a:p>
        </p:txBody>
      </p:sp>
      <p:cxnSp>
        <p:nvCxnSpPr>
          <p:cNvPr id="37" name="Straight Connector 36">
            <a:extLst>
              <a:ext uri="{FF2B5EF4-FFF2-40B4-BE49-F238E27FC236}">
                <a16:creationId xmlns:a16="http://schemas.microsoft.com/office/drawing/2014/main" id="{73A46512-FF01-40E5-9B58-B0D7E8079B56}"/>
              </a:ext>
            </a:extLst>
          </p:cNvPr>
          <p:cNvCxnSpPr>
            <a:stCxn id="36" idx="2"/>
            <a:endCxn id="34" idx="0"/>
          </p:cNvCxnSpPr>
          <p:nvPr/>
        </p:nvCxnSpPr>
        <p:spPr>
          <a:xfrm>
            <a:off x="6748630" y="2548915"/>
            <a:ext cx="813" cy="142942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C0AE717-9173-4C79-9FA6-FF6B941EAB84}"/>
              </a:ext>
            </a:extLst>
          </p:cNvPr>
          <p:cNvCxnSpPr>
            <a:endCxn id="36" idx="0"/>
          </p:cNvCxnSpPr>
          <p:nvPr/>
        </p:nvCxnSpPr>
        <p:spPr>
          <a:xfrm>
            <a:off x="6748630" y="1479347"/>
            <a:ext cx="0" cy="425693"/>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 name="Group 102">
            <a:extLst>
              <a:ext uri="{FF2B5EF4-FFF2-40B4-BE49-F238E27FC236}">
                <a16:creationId xmlns:a16="http://schemas.microsoft.com/office/drawing/2014/main" id="{9EAFEB4D-71C9-4915-A10B-6192C55B6463}"/>
              </a:ext>
            </a:extLst>
          </p:cNvPr>
          <p:cNvGrpSpPr/>
          <p:nvPr/>
        </p:nvGrpSpPr>
        <p:grpSpPr>
          <a:xfrm>
            <a:off x="7075334" y="3346760"/>
            <a:ext cx="726283" cy="646423"/>
            <a:chOff x="7882905" y="2438398"/>
            <a:chExt cx="870288" cy="735691"/>
          </a:xfrm>
        </p:grpSpPr>
        <p:grpSp>
          <p:nvGrpSpPr>
            <p:cNvPr id="40" name="Group 82">
              <a:extLst>
                <a:ext uri="{FF2B5EF4-FFF2-40B4-BE49-F238E27FC236}">
                  <a16:creationId xmlns:a16="http://schemas.microsoft.com/office/drawing/2014/main" id="{3C7BA34E-F594-4215-832D-620011FE19FE}"/>
                </a:ext>
              </a:extLst>
            </p:cNvPr>
            <p:cNvGrpSpPr>
              <a:grpSpLocks noChangeAspect="1"/>
            </p:cNvGrpSpPr>
            <p:nvPr/>
          </p:nvGrpSpPr>
          <p:grpSpPr>
            <a:xfrm>
              <a:off x="8063949" y="2438398"/>
              <a:ext cx="467477" cy="472929"/>
              <a:chOff x="2770187" y="2955925"/>
              <a:chExt cx="544513" cy="550863"/>
            </a:xfrm>
          </p:grpSpPr>
          <p:sp>
            <p:nvSpPr>
              <p:cNvPr id="42" name="AutoShape 26">
                <a:extLst>
                  <a:ext uri="{FF2B5EF4-FFF2-40B4-BE49-F238E27FC236}">
                    <a16:creationId xmlns:a16="http://schemas.microsoft.com/office/drawing/2014/main" id="{63454A8C-9EEC-4D24-8D80-CDAF346FB296}"/>
                  </a:ext>
                </a:extLst>
              </p:cNvPr>
              <p:cNvSpPr>
                <a:spLocks noChangeAspect="1" noChangeArrowheads="1" noTextEdit="1"/>
              </p:cNvSpPr>
              <p:nvPr/>
            </p:nvSpPr>
            <p:spPr bwMode="auto">
              <a:xfrm>
                <a:off x="2771775" y="2955925"/>
                <a:ext cx="54133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3" name="Freeform 28">
                <a:extLst>
                  <a:ext uri="{FF2B5EF4-FFF2-40B4-BE49-F238E27FC236}">
                    <a16:creationId xmlns:a16="http://schemas.microsoft.com/office/drawing/2014/main" id="{7C7543A9-D27A-472B-9C7D-7724B6B71FFE}"/>
                  </a:ext>
                </a:extLst>
              </p:cNvPr>
              <p:cNvSpPr>
                <a:spLocks noEditPoints="1"/>
              </p:cNvSpPr>
              <p:nvPr/>
            </p:nvSpPr>
            <p:spPr bwMode="auto">
              <a:xfrm>
                <a:off x="2771775" y="2955925"/>
                <a:ext cx="541338" cy="384175"/>
              </a:xfrm>
              <a:custGeom>
                <a:avLst/>
                <a:gdLst>
                  <a:gd name="T0" fmla="*/ 407 w 480"/>
                  <a:gd name="T1" fmla="*/ 340 h 340"/>
                  <a:gd name="T2" fmla="*/ 73 w 480"/>
                  <a:gd name="T3" fmla="*/ 340 h 340"/>
                  <a:gd name="T4" fmla="*/ 0 w 480"/>
                  <a:gd name="T5" fmla="*/ 266 h 340"/>
                  <a:gd name="T6" fmla="*/ 0 w 480"/>
                  <a:gd name="T7" fmla="*/ 73 h 340"/>
                  <a:gd name="T8" fmla="*/ 73 w 480"/>
                  <a:gd name="T9" fmla="*/ 0 h 340"/>
                  <a:gd name="T10" fmla="*/ 407 w 480"/>
                  <a:gd name="T11" fmla="*/ 0 h 340"/>
                  <a:gd name="T12" fmla="*/ 480 w 480"/>
                  <a:gd name="T13" fmla="*/ 73 h 340"/>
                  <a:gd name="T14" fmla="*/ 480 w 480"/>
                  <a:gd name="T15" fmla="*/ 266 h 340"/>
                  <a:gd name="T16" fmla="*/ 407 w 480"/>
                  <a:gd name="T17" fmla="*/ 340 h 340"/>
                  <a:gd name="T18" fmla="*/ 73 w 480"/>
                  <a:gd name="T19" fmla="*/ 22 h 340"/>
                  <a:gd name="T20" fmla="*/ 22 w 480"/>
                  <a:gd name="T21" fmla="*/ 73 h 340"/>
                  <a:gd name="T22" fmla="*/ 22 w 480"/>
                  <a:gd name="T23" fmla="*/ 266 h 340"/>
                  <a:gd name="T24" fmla="*/ 73 w 480"/>
                  <a:gd name="T25" fmla="*/ 318 h 340"/>
                  <a:gd name="T26" fmla="*/ 407 w 480"/>
                  <a:gd name="T27" fmla="*/ 318 h 340"/>
                  <a:gd name="T28" fmla="*/ 458 w 480"/>
                  <a:gd name="T29" fmla="*/ 266 h 340"/>
                  <a:gd name="T30" fmla="*/ 458 w 480"/>
                  <a:gd name="T31" fmla="*/ 73 h 340"/>
                  <a:gd name="T32" fmla="*/ 407 w 480"/>
                  <a:gd name="T33" fmla="*/ 22 h 340"/>
                  <a:gd name="T34" fmla="*/ 73 w 480"/>
                  <a:gd name="T35" fmla="*/ 2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0" h="340">
                    <a:moveTo>
                      <a:pt x="407" y="340"/>
                    </a:moveTo>
                    <a:cubicBezTo>
                      <a:pt x="73" y="340"/>
                      <a:pt x="73" y="340"/>
                      <a:pt x="73" y="340"/>
                    </a:cubicBezTo>
                    <a:cubicBezTo>
                      <a:pt x="33" y="340"/>
                      <a:pt x="0" y="307"/>
                      <a:pt x="0" y="266"/>
                    </a:cubicBezTo>
                    <a:cubicBezTo>
                      <a:pt x="0" y="73"/>
                      <a:pt x="0" y="73"/>
                      <a:pt x="0" y="73"/>
                    </a:cubicBezTo>
                    <a:cubicBezTo>
                      <a:pt x="0" y="33"/>
                      <a:pt x="33" y="0"/>
                      <a:pt x="73" y="0"/>
                    </a:cubicBezTo>
                    <a:cubicBezTo>
                      <a:pt x="407" y="0"/>
                      <a:pt x="407" y="0"/>
                      <a:pt x="407" y="0"/>
                    </a:cubicBezTo>
                    <a:cubicBezTo>
                      <a:pt x="447" y="0"/>
                      <a:pt x="480" y="33"/>
                      <a:pt x="480" y="73"/>
                    </a:cubicBezTo>
                    <a:cubicBezTo>
                      <a:pt x="480" y="266"/>
                      <a:pt x="480" y="266"/>
                      <a:pt x="480" y="266"/>
                    </a:cubicBezTo>
                    <a:cubicBezTo>
                      <a:pt x="480" y="307"/>
                      <a:pt x="447" y="340"/>
                      <a:pt x="407" y="340"/>
                    </a:cubicBezTo>
                    <a:close/>
                    <a:moveTo>
                      <a:pt x="73" y="22"/>
                    </a:moveTo>
                    <a:cubicBezTo>
                      <a:pt x="45" y="22"/>
                      <a:pt x="22" y="45"/>
                      <a:pt x="22" y="73"/>
                    </a:cubicBezTo>
                    <a:cubicBezTo>
                      <a:pt x="22" y="266"/>
                      <a:pt x="22" y="266"/>
                      <a:pt x="22" y="266"/>
                    </a:cubicBezTo>
                    <a:cubicBezTo>
                      <a:pt x="22" y="295"/>
                      <a:pt x="45" y="318"/>
                      <a:pt x="73" y="318"/>
                    </a:cubicBezTo>
                    <a:cubicBezTo>
                      <a:pt x="407" y="318"/>
                      <a:pt x="407" y="318"/>
                      <a:pt x="407" y="318"/>
                    </a:cubicBezTo>
                    <a:cubicBezTo>
                      <a:pt x="435" y="318"/>
                      <a:pt x="458" y="295"/>
                      <a:pt x="458" y="266"/>
                    </a:cubicBezTo>
                    <a:cubicBezTo>
                      <a:pt x="458" y="73"/>
                      <a:pt x="458" y="73"/>
                      <a:pt x="458" y="73"/>
                    </a:cubicBezTo>
                    <a:cubicBezTo>
                      <a:pt x="458" y="45"/>
                      <a:pt x="435" y="22"/>
                      <a:pt x="407" y="22"/>
                    </a:cubicBezTo>
                    <a:lnTo>
                      <a:pt x="73" y="22"/>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4" name="Freeform 29">
                <a:extLst>
                  <a:ext uri="{FF2B5EF4-FFF2-40B4-BE49-F238E27FC236}">
                    <a16:creationId xmlns:a16="http://schemas.microsoft.com/office/drawing/2014/main" id="{6C92FD19-B16B-40BC-814F-F1BB7EFB3CC2}"/>
                  </a:ext>
                </a:extLst>
              </p:cNvPr>
              <p:cNvSpPr>
                <a:spLocks noEditPoints="1"/>
              </p:cNvSpPr>
              <p:nvPr/>
            </p:nvSpPr>
            <p:spPr bwMode="auto">
              <a:xfrm>
                <a:off x="2832100" y="3006725"/>
                <a:ext cx="420688" cy="282575"/>
              </a:xfrm>
              <a:custGeom>
                <a:avLst/>
                <a:gdLst>
                  <a:gd name="T0" fmla="*/ 363 w 374"/>
                  <a:gd name="T1" fmla="*/ 250 h 250"/>
                  <a:gd name="T2" fmla="*/ 11 w 374"/>
                  <a:gd name="T3" fmla="*/ 250 h 250"/>
                  <a:gd name="T4" fmla="*/ 0 w 374"/>
                  <a:gd name="T5" fmla="*/ 239 h 250"/>
                  <a:gd name="T6" fmla="*/ 0 w 374"/>
                  <a:gd name="T7" fmla="*/ 11 h 250"/>
                  <a:gd name="T8" fmla="*/ 11 w 374"/>
                  <a:gd name="T9" fmla="*/ 0 h 250"/>
                  <a:gd name="T10" fmla="*/ 363 w 374"/>
                  <a:gd name="T11" fmla="*/ 0 h 250"/>
                  <a:gd name="T12" fmla="*/ 374 w 374"/>
                  <a:gd name="T13" fmla="*/ 11 h 250"/>
                  <a:gd name="T14" fmla="*/ 374 w 374"/>
                  <a:gd name="T15" fmla="*/ 239 h 250"/>
                  <a:gd name="T16" fmla="*/ 363 w 374"/>
                  <a:gd name="T17" fmla="*/ 250 h 250"/>
                  <a:gd name="T18" fmla="*/ 22 w 374"/>
                  <a:gd name="T19" fmla="*/ 228 h 250"/>
                  <a:gd name="T20" fmla="*/ 352 w 374"/>
                  <a:gd name="T21" fmla="*/ 228 h 250"/>
                  <a:gd name="T22" fmla="*/ 352 w 374"/>
                  <a:gd name="T23" fmla="*/ 22 h 250"/>
                  <a:gd name="T24" fmla="*/ 22 w 374"/>
                  <a:gd name="T25" fmla="*/ 22 h 250"/>
                  <a:gd name="T26" fmla="*/ 22 w 374"/>
                  <a:gd name="T27" fmla="*/ 2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250">
                    <a:moveTo>
                      <a:pt x="363" y="250"/>
                    </a:moveTo>
                    <a:cubicBezTo>
                      <a:pt x="11" y="250"/>
                      <a:pt x="11" y="250"/>
                      <a:pt x="11" y="250"/>
                    </a:cubicBezTo>
                    <a:cubicBezTo>
                      <a:pt x="5" y="250"/>
                      <a:pt x="0" y="245"/>
                      <a:pt x="0" y="239"/>
                    </a:cubicBezTo>
                    <a:cubicBezTo>
                      <a:pt x="0" y="11"/>
                      <a:pt x="0" y="11"/>
                      <a:pt x="0" y="11"/>
                    </a:cubicBezTo>
                    <a:cubicBezTo>
                      <a:pt x="0" y="5"/>
                      <a:pt x="5" y="0"/>
                      <a:pt x="11" y="0"/>
                    </a:cubicBezTo>
                    <a:cubicBezTo>
                      <a:pt x="363" y="0"/>
                      <a:pt x="363" y="0"/>
                      <a:pt x="363" y="0"/>
                    </a:cubicBezTo>
                    <a:cubicBezTo>
                      <a:pt x="369" y="0"/>
                      <a:pt x="374" y="5"/>
                      <a:pt x="374" y="11"/>
                    </a:cubicBezTo>
                    <a:cubicBezTo>
                      <a:pt x="374" y="239"/>
                      <a:pt x="374" y="239"/>
                      <a:pt x="374" y="239"/>
                    </a:cubicBezTo>
                    <a:cubicBezTo>
                      <a:pt x="374" y="245"/>
                      <a:pt x="369" y="250"/>
                      <a:pt x="363" y="250"/>
                    </a:cubicBezTo>
                    <a:close/>
                    <a:moveTo>
                      <a:pt x="22" y="228"/>
                    </a:moveTo>
                    <a:cubicBezTo>
                      <a:pt x="352" y="228"/>
                      <a:pt x="352" y="228"/>
                      <a:pt x="352" y="228"/>
                    </a:cubicBezTo>
                    <a:cubicBezTo>
                      <a:pt x="352" y="22"/>
                      <a:pt x="352" y="22"/>
                      <a:pt x="352" y="22"/>
                    </a:cubicBezTo>
                    <a:cubicBezTo>
                      <a:pt x="22" y="22"/>
                      <a:pt x="22" y="22"/>
                      <a:pt x="22" y="22"/>
                    </a:cubicBezTo>
                    <a:lnTo>
                      <a:pt x="22" y="228"/>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5" name="Freeform 173">
                <a:extLst>
                  <a:ext uri="{FF2B5EF4-FFF2-40B4-BE49-F238E27FC236}">
                    <a16:creationId xmlns:a16="http://schemas.microsoft.com/office/drawing/2014/main" id="{01C5D6EC-8057-4907-BCF5-33B29DE328EF}"/>
                  </a:ext>
                </a:extLst>
              </p:cNvPr>
              <p:cNvSpPr>
                <a:spLocks noEditPoints="1"/>
              </p:cNvSpPr>
              <p:nvPr/>
            </p:nvSpPr>
            <p:spPr bwMode="auto">
              <a:xfrm>
                <a:off x="2770187" y="3359150"/>
                <a:ext cx="544513" cy="147638"/>
              </a:xfrm>
              <a:custGeom>
                <a:avLst/>
                <a:gdLst>
                  <a:gd name="T0" fmla="*/ 470 w 482"/>
                  <a:gd name="T1" fmla="*/ 131 h 131"/>
                  <a:gd name="T2" fmla="*/ 12 w 482"/>
                  <a:gd name="T3" fmla="*/ 131 h 131"/>
                  <a:gd name="T4" fmla="*/ 3 w 482"/>
                  <a:gd name="T5" fmla="*/ 127 h 131"/>
                  <a:gd name="T6" fmla="*/ 1 w 482"/>
                  <a:gd name="T7" fmla="*/ 118 h 131"/>
                  <a:gd name="T8" fmla="*/ 18 w 482"/>
                  <a:gd name="T9" fmla="*/ 9 h 131"/>
                  <a:gd name="T10" fmla="*/ 29 w 482"/>
                  <a:gd name="T11" fmla="*/ 0 h 131"/>
                  <a:gd name="T12" fmla="*/ 455 w 482"/>
                  <a:gd name="T13" fmla="*/ 0 h 131"/>
                  <a:gd name="T14" fmla="*/ 466 w 482"/>
                  <a:gd name="T15" fmla="*/ 9 h 131"/>
                  <a:gd name="T16" fmla="*/ 481 w 482"/>
                  <a:gd name="T17" fmla="*/ 118 h 131"/>
                  <a:gd name="T18" fmla="*/ 479 w 482"/>
                  <a:gd name="T19" fmla="*/ 127 h 131"/>
                  <a:gd name="T20" fmla="*/ 470 w 482"/>
                  <a:gd name="T21" fmla="*/ 131 h 131"/>
                  <a:gd name="T22" fmla="*/ 25 w 482"/>
                  <a:gd name="T23" fmla="*/ 109 h 131"/>
                  <a:gd name="T24" fmla="*/ 458 w 482"/>
                  <a:gd name="T25" fmla="*/ 109 h 131"/>
                  <a:gd name="T26" fmla="*/ 445 w 482"/>
                  <a:gd name="T27" fmla="*/ 21 h 131"/>
                  <a:gd name="T28" fmla="*/ 38 w 482"/>
                  <a:gd name="T29" fmla="*/ 21 h 131"/>
                  <a:gd name="T30" fmla="*/ 25 w 482"/>
                  <a:gd name="T3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2" h="131">
                    <a:moveTo>
                      <a:pt x="470" y="131"/>
                    </a:moveTo>
                    <a:cubicBezTo>
                      <a:pt x="12" y="131"/>
                      <a:pt x="12" y="131"/>
                      <a:pt x="12" y="131"/>
                    </a:cubicBezTo>
                    <a:cubicBezTo>
                      <a:pt x="9" y="131"/>
                      <a:pt x="6" y="129"/>
                      <a:pt x="3" y="127"/>
                    </a:cubicBezTo>
                    <a:cubicBezTo>
                      <a:pt x="1" y="124"/>
                      <a:pt x="0" y="121"/>
                      <a:pt x="1" y="118"/>
                    </a:cubicBezTo>
                    <a:cubicBezTo>
                      <a:pt x="18" y="9"/>
                      <a:pt x="18" y="9"/>
                      <a:pt x="18" y="9"/>
                    </a:cubicBezTo>
                    <a:cubicBezTo>
                      <a:pt x="19" y="3"/>
                      <a:pt x="23" y="0"/>
                      <a:pt x="29" y="0"/>
                    </a:cubicBezTo>
                    <a:cubicBezTo>
                      <a:pt x="455" y="0"/>
                      <a:pt x="455" y="0"/>
                      <a:pt x="455" y="0"/>
                    </a:cubicBezTo>
                    <a:cubicBezTo>
                      <a:pt x="460" y="0"/>
                      <a:pt x="465" y="4"/>
                      <a:pt x="466" y="9"/>
                    </a:cubicBezTo>
                    <a:cubicBezTo>
                      <a:pt x="481" y="118"/>
                      <a:pt x="481" y="118"/>
                      <a:pt x="481" y="118"/>
                    </a:cubicBezTo>
                    <a:cubicBezTo>
                      <a:pt x="482" y="121"/>
                      <a:pt x="481" y="124"/>
                      <a:pt x="479" y="127"/>
                    </a:cubicBezTo>
                    <a:cubicBezTo>
                      <a:pt x="476" y="129"/>
                      <a:pt x="473" y="131"/>
                      <a:pt x="470" y="131"/>
                    </a:cubicBezTo>
                    <a:close/>
                    <a:moveTo>
                      <a:pt x="25" y="109"/>
                    </a:moveTo>
                    <a:cubicBezTo>
                      <a:pt x="458" y="109"/>
                      <a:pt x="458" y="109"/>
                      <a:pt x="458" y="109"/>
                    </a:cubicBezTo>
                    <a:cubicBezTo>
                      <a:pt x="445" y="21"/>
                      <a:pt x="445" y="21"/>
                      <a:pt x="445" y="21"/>
                    </a:cubicBezTo>
                    <a:cubicBezTo>
                      <a:pt x="38" y="21"/>
                      <a:pt x="38" y="21"/>
                      <a:pt x="38" y="21"/>
                    </a:cubicBezTo>
                    <a:lnTo>
                      <a:pt x="25" y="109"/>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6" name="Freeform 174">
                <a:extLst>
                  <a:ext uri="{FF2B5EF4-FFF2-40B4-BE49-F238E27FC236}">
                    <a16:creationId xmlns:a16="http://schemas.microsoft.com/office/drawing/2014/main" id="{677229D3-3037-47CA-9D6C-A548AACB660E}"/>
                  </a:ext>
                </a:extLst>
              </p:cNvPr>
              <p:cNvSpPr>
                <a:spLocks/>
              </p:cNvSpPr>
              <p:nvPr/>
            </p:nvSpPr>
            <p:spPr bwMode="auto">
              <a:xfrm>
                <a:off x="2840038" y="3398838"/>
                <a:ext cx="36513" cy="23813"/>
              </a:xfrm>
              <a:custGeom>
                <a:avLst/>
                <a:gdLst>
                  <a:gd name="T0" fmla="*/ 22 w 33"/>
                  <a:gd name="T1" fmla="*/ 22 h 22"/>
                  <a:gd name="T2" fmla="*/ 11 w 33"/>
                  <a:gd name="T3" fmla="*/ 22 h 22"/>
                  <a:gd name="T4" fmla="*/ 0 w 33"/>
                  <a:gd name="T5" fmla="*/ 11 h 22"/>
                  <a:gd name="T6" fmla="*/ 11 w 33"/>
                  <a:gd name="T7" fmla="*/ 0 h 22"/>
                  <a:gd name="T8" fmla="*/ 22 w 33"/>
                  <a:gd name="T9" fmla="*/ 0 h 22"/>
                  <a:gd name="T10" fmla="*/ 33 w 33"/>
                  <a:gd name="T11" fmla="*/ 11 h 22"/>
                  <a:gd name="T12" fmla="*/ 22 w 3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3" h="22">
                    <a:moveTo>
                      <a:pt x="22" y="22"/>
                    </a:moveTo>
                    <a:cubicBezTo>
                      <a:pt x="11" y="22"/>
                      <a:pt x="11" y="22"/>
                      <a:pt x="11" y="22"/>
                    </a:cubicBezTo>
                    <a:cubicBezTo>
                      <a:pt x="5" y="22"/>
                      <a:pt x="0" y="17"/>
                      <a:pt x="0" y="11"/>
                    </a:cubicBezTo>
                    <a:cubicBezTo>
                      <a:pt x="0" y="5"/>
                      <a:pt x="5" y="0"/>
                      <a:pt x="11" y="0"/>
                    </a:cubicBezTo>
                    <a:cubicBezTo>
                      <a:pt x="22" y="0"/>
                      <a:pt x="22" y="0"/>
                      <a:pt x="22" y="0"/>
                    </a:cubicBezTo>
                    <a:cubicBezTo>
                      <a:pt x="28" y="0"/>
                      <a:pt x="33" y="5"/>
                      <a:pt x="33" y="11"/>
                    </a:cubicBezTo>
                    <a:cubicBezTo>
                      <a:pt x="33" y="17"/>
                      <a:pt x="28" y="22"/>
                      <a:pt x="2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7" name="Freeform 32">
                <a:extLst>
                  <a:ext uri="{FF2B5EF4-FFF2-40B4-BE49-F238E27FC236}">
                    <a16:creationId xmlns:a16="http://schemas.microsoft.com/office/drawing/2014/main" id="{33F9D611-24A0-4420-8C98-5059DD1A0373}"/>
                  </a:ext>
                </a:extLst>
              </p:cNvPr>
              <p:cNvSpPr>
                <a:spLocks/>
              </p:cNvSpPr>
              <p:nvPr/>
            </p:nvSpPr>
            <p:spPr bwMode="auto">
              <a:xfrm>
                <a:off x="2898775" y="3398838"/>
                <a:ext cx="53975"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8" name="Freeform 33">
                <a:extLst>
                  <a:ext uri="{FF2B5EF4-FFF2-40B4-BE49-F238E27FC236}">
                    <a16:creationId xmlns:a16="http://schemas.microsoft.com/office/drawing/2014/main" id="{369362CD-6274-42A8-A5EB-817FD1908EED}"/>
                  </a:ext>
                </a:extLst>
              </p:cNvPr>
              <p:cNvSpPr>
                <a:spLocks/>
              </p:cNvSpPr>
              <p:nvPr/>
            </p:nvSpPr>
            <p:spPr bwMode="auto">
              <a:xfrm>
                <a:off x="2974975" y="3398838"/>
                <a:ext cx="55563"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9" name="Freeform 34">
                <a:extLst>
                  <a:ext uri="{FF2B5EF4-FFF2-40B4-BE49-F238E27FC236}">
                    <a16:creationId xmlns:a16="http://schemas.microsoft.com/office/drawing/2014/main" id="{9DD61FA4-D781-485E-95FC-DDE17AB788BF}"/>
                  </a:ext>
                </a:extLst>
              </p:cNvPr>
              <p:cNvSpPr>
                <a:spLocks/>
              </p:cNvSpPr>
              <p:nvPr/>
            </p:nvSpPr>
            <p:spPr bwMode="auto">
              <a:xfrm>
                <a:off x="3051175" y="3398838"/>
                <a:ext cx="55563"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0" name="Freeform 35">
                <a:extLst>
                  <a:ext uri="{FF2B5EF4-FFF2-40B4-BE49-F238E27FC236}">
                    <a16:creationId xmlns:a16="http://schemas.microsoft.com/office/drawing/2014/main" id="{86EA8528-5934-4B5E-A320-AF6908C45C1F}"/>
                  </a:ext>
                </a:extLst>
              </p:cNvPr>
              <p:cNvSpPr>
                <a:spLocks/>
              </p:cNvSpPr>
              <p:nvPr/>
            </p:nvSpPr>
            <p:spPr bwMode="auto">
              <a:xfrm>
                <a:off x="3128963" y="3398838"/>
                <a:ext cx="53975"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1" name="Freeform 36">
                <a:extLst>
                  <a:ext uri="{FF2B5EF4-FFF2-40B4-BE49-F238E27FC236}">
                    <a16:creationId xmlns:a16="http://schemas.microsoft.com/office/drawing/2014/main" id="{3482EF03-7E78-4FA1-9D3D-C7F7900AFAB7}"/>
                  </a:ext>
                </a:extLst>
              </p:cNvPr>
              <p:cNvSpPr>
                <a:spLocks/>
              </p:cNvSpPr>
              <p:nvPr/>
            </p:nvSpPr>
            <p:spPr bwMode="auto">
              <a:xfrm>
                <a:off x="3205163" y="3398838"/>
                <a:ext cx="36513" cy="23813"/>
              </a:xfrm>
              <a:custGeom>
                <a:avLst/>
                <a:gdLst>
                  <a:gd name="T0" fmla="*/ 22 w 33"/>
                  <a:gd name="T1" fmla="*/ 22 h 22"/>
                  <a:gd name="T2" fmla="*/ 11 w 33"/>
                  <a:gd name="T3" fmla="*/ 22 h 22"/>
                  <a:gd name="T4" fmla="*/ 0 w 33"/>
                  <a:gd name="T5" fmla="*/ 11 h 22"/>
                  <a:gd name="T6" fmla="*/ 11 w 33"/>
                  <a:gd name="T7" fmla="*/ 0 h 22"/>
                  <a:gd name="T8" fmla="*/ 22 w 33"/>
                  <a:gd name="T9" fmla="*/ 0 h 22"/>
                  <a:gd name="T10" fmla="*/ 33 w 33"/>
                  <a:gd name="T11" fmla="*/ 11 h 22"/>
                  <a:gd name="T12" fmla="*/ 22 w 3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3" h="22">
                    <a:moveTo>
                      <a:pt x="22" y="22"/>
                    </a:moveTo>
                    <a:cubicBezTo>
                      <a:pt x="11" y="22"/>
                      <a:pt x="11" y="22"/>
                      <a:pt x="11" y="22"/>
                    </a:cubicBezTo>
                    <a:cubicBezTo>
                      <a:pt x="5" y="22"/>
                      <a:pt x="0" y="17"/>
                      <a:pt x="0" y="11"/>
                    </a:cubicBezTo>
                    <a:cubicBezTo>
                      <a:pt x="0" y="5"/>
                      <a:pt x="5" y="0"/>
                      <a:pt x="11" y="0"/>
                    </a:cubicBezTo>
                    <a:cubicBezTo>
                      <a:pt x="22" y="0"/>
                      <a:pt x="22" y="0"/>
                      <a:pt x="22" y="0"/>
                    </a:cubicBezTo>
                    <a:cubicBezTo>
                      <a:pt x="28" y="0"/>
                      <a:pt x="33" y="5"/>
                      <a:pt x="33" y="11"/>
                    </a:cubicBezTo>
                    <a:cubicBezTo>
                      <a:pt x="33" y="17"/>
                      <a:pt x="28" y="22"/>
                      <a:pt x="2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2" name="Freeform 37">
                <a:extLst>
                  <a:ext uri="{FF2B5EF4-FFF2-40B4-BE49-F238E27FC236}">
                    <a16:creationId xmlns:a16="http://schemas.microsoft.com/office/drawing/2014/main" id="{71C2FA2F-FFB7-4CE9-B3C6-68431CEEF47C}"/>
                  </a:ext>
                </a:extLst>
              </p:cNvPr>
              <p:cNvSpPr>
                <a:spLocks/>
              </p:cNvSpPr>
              <p:nvPr/>
            </p:nvSpPr>
            <p:spPr bwMode="auto">
              <a:xfrm>
                <a:off x="2833688" y="3435350"/>
                <a:ext cx="42863" cy="25400"/>
              </a:xfrm>
              <a:custGeom>
                <a:avLst/>
                <a:gdLst>
                  <a:gd name="T0" fmla="*/ 27 w 38"/>
                  <a:gd name="T1" fmla="*/ 22 h 22"/>
                  <a:gd name="T2" fmla="*/ 11 w 38"/>
                  <a:gd name="T3" fmla="*/ 22 h 22"/>
                  <a:gd name="T4" fmla="*/ 0 w 38"/>
                  <a:gd name="T5" fmla="*/ 11 h 22"/>
                  <a:gd name="T6" fmla="*/ 11 w 38"/>
                  <a:gd name="T7" fmla="*/ 0 h 22"/>
                  <a:gd name="T8" fmla="*/ 27 w 38"/>
                  <a:gd name="T9" fmla="*/ 0 h 22"/>
                  <a:gd name="T10" fmla="*/ 38 w 38"/>
                  <a:gd name="T11" fmla="*/ 11 h 22"/>
                  <a:gd name="T12" fmla="*/ 27 w 38"/>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8" h="22">
                    <a:moveTo>
                      <a:pt x="27" y="22"/>
                    </a:moveTo>
                    <a:cubicBezTo>
                      <a:pt x="11" y="22"/>
                      <a:pt x="11" y="22"/>
                      <a:pt x="11" y="22"/>
                    </a:cubicBezTo>
                    <a:cubicBezTo>
                      <a:pt x="5" y="22"/>
                      <a:pt x="0" y="17"/>
                      <a:pt x="0" y="11"/>
                    </a:cubicBezTo>
                    <a:cubicBezTo>
                      <a:pt x="0" y="5"/>
                      <a:pt x="5" y="0"/>
                      <a:pt x="11" y="0"/>
                    </a:cubicBezTo>
                    <a:cubicBezTo>
                      <a:pt x="27" y="0"/>
                      <a:pt x="27" y="0"/>
                      <a:pt x="27" y="0"/>
                    </a:cubicBezTo>
                    <a:cubicBezTo>
                      <a:pt x="33" y="0"/>
                      <a:pt x="38" y="5"/>
                      <a:pt x="38" y="11"/>
                    </a:cubicBezTo>
                    <a:cubicBezTo>
                      <a:pt x="38" y="17"/>
                      <a:pt x="33" y="22"/>
                      <a:pt x="27"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3" name="Freeform 38">
                <a:extLst>
                  <a:ext uri="{FF2B5EF4-FFF2-40B4-BE49-F238E27FC236}">
                    <a16:creationId xmlns:a16="http://schemas.microsoft.com/office/drawing/2014/main" id="{94124D20-DD47-4A38-B8AB-9F331CA76A6F}"/>
                  </a:ext>
                </a:extLst>
              </p:cNvPr>
              <p:cNvSpPr>
                <a:spLocks/>
              </p:cNvSpPr>
              <p:nvPr/>
            </p:nvSpPr>
            <p:spPr bwMode="auto">
              <a:xfrm>
                <a:off x="2898775" y="3435350"/>
                <a:ext cx="53975" cy="25400"/>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4" name="Freeform 39">
                <a:extLst>
                  <a:ext uri="{FF2B5EF4-FFF2-40B4-BE49-F238E27FC236}">
                    <a16:creationId xmlns:a16="http://schemas.microsoft.com/office/drawing/2014/main" id="{856E02D3-7109-4DE4-B535-6A3A31D6DE23}"/>
                  </a:ext>
                </a:extLst>
              </p:cNvPr>
              <p:cNvSpPr>
                <a:spLocks/>
              </p:cNvSpPr>
              <p:nvPr/>
            </p:nvSpPr>
            <p:spPr bwMode="auto">
              <a:xfrm>
                <a:off x="2898775" y="3435350"/>
                <a:ext cx="284163" cy="25400"/>
              </a:xfrm>
              <a:custGeom>
                <a:avLst/>
                <a:gdLst>
                  <a:gd name="T0" fmla="*/ 242 w 253"/>
                  <a:gd name="T1" fmla="*/ 22 h 22"/>
                  <a:gd name="T2" fmla="*/ 11 w 253"/>
                  <a:gd name="T3" fmla="*/ 22 h 22"/>
                  <a:gd name="T4" fmla="*/ 0 w 253"/>
                  <a:gd name="T5" fmla="*/ 11 h 22"/>
                  <a:gd name="T6" fmla="*/ 11 w 253"/>
                  <a:gd name="T7" fmla="*/ 0 h 22"/>
                  <a:gd name="T8" fmla="*/ 242 w 253"/>
                  <a:gd name="T9" fmla="*/ 0 h 22"/>
                  <a:gd name="T10" fmla="*/ 253 w 253"/>
                  <a:gd name="T11" fmla="*/ 11 h 22"/>
                  <a:gd name="T12" fmla="*/ 242 w 25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53" h="22">
                    <a:moveTo>
                      <a:pt x="242" y="22"/>
                    </a:moveTo>
                    <a:cubicBezTo>
                      <a:pt x="11" y="22"/>
                      <a:pt x="11" y="22"/>
                      <a:pt x="11" y="22"/>
                    </a:cubicBezTo>
                    <a:cubicBezTo>
                      <a:pt x="5" y="22"/>
                      <a:pt x="0" y="17"/>
                      <a:pt x="0" y="11"/>
                    </a:cubicBezTo>
                    <a:cubicBezTo>
                      <a:pt x="0" y="5"/>
                      <a:pt x="5" y="0"/>
                      <a:pt x="11" y="0"/>
                    </a:cubicBezTo>
                    <a:cubicBezTo>
                      <a:pt x="242" y="0"/>
                      <a:pt x="242" y="0"/>
                      <a:pt x="242" y="0"/>
                    </a:cubicBezTo>
                    <a:cubicBezTo>
                      <a:pt x="248" y="0"/>
                      <a:pt x="253" y="5"/>
                      <a:pt x="253" y="11"/>
                    </a:cubicBezTo>
                    <a:cubicBezTo>
                      <a:pt x="253" y="17"/>
                      <a:pt x="248" y="22"/>
                      <a:pt x="24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5" name="Freeform 40">
                <a:extLst>
                  <a:ext uri="{FF2B5EF4-FFF2-40B4-BE49-F238E27FC236}">
                    <a16:creationId xmlns:a16="http://schemas.microsoft.com/office/drawing/2014/main" id="{E122DAF2-C2B3-4748-A1B2-94FDA3F73294}"/>
                  </a:ext>
                </a:extLst>
              </p:cNvPr>
              <p:cNvSpPr>
                <a:spLocks/>
              </p:cNvSpPr>
              <p:nvPr/>
            </p:nvSpPr>
            <p:spPr bwMode="auto">
              <a:xfrm>
                <a:off x="3128963" y="3435350"/>
                <a:ext cx="53975" cy="25400"/>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6" name="Freeform 41">
                <a:extLst>
                  <a:ext uri="{FF2B5EF4-FFF2-40B4-BE49-F238E27FC236}">
                    <a16:creationId xmlns:a16="http://schemas.microsoft.com/office/drawing/2014/main" id="{C0DC995B-6477-434B-BEF1-E26F7FC817D5}"/>
                  </a:ext>
                </a:extLst>
              </p:cNvPr>
              <p:cNvSpPr>
                <a:spLocks/>
              </p:cNvSpPr>
              <p:nvPr/>
            </p:nvSpPr>
            <p:spPr bwMode="auto">
              <a:xfrm>
                <a:off x="3205163" y="3435350"/>
                <a:ext cx="42863" cy="25400"/>
              </a:xfrm>
              <a:custGeom>
                <a:avLst/>
                <a:gdLst>
                  <a:gd name="T0" fmla="*/ 27 w 38"/>
                  <a:gd name="T1" fmla="*/ 22 h 22"/>
                  <a:gd name="T2" fmla="*/ 11 w 38"/>
                  <a:gd name="T3" fmla="*/ 22 h 22"/>
                  <a:gd name="T4" fmla="*/ 0 w 38"/>
                  <a:gd name="T5" fmla="*/ 11 h 22"/>
                  <a:gd name="T6" fmla="*/ 11 w 38"/>
                  <a:gd name="T7" fmla="*/ 0 h 22"/>
                  <a:gd name="T8" fmla="*/ 27 w 38"/>
                  <a:gd name="T9" fmla="*/ 0 h 22"/>
                  <a:gd name="T10" fmla="*/ 38 w 38"/>
                  <a:gd name="T11" fmla="*/ 11 h 22"/>
                  <a:gd name="T12" fmla="*/ 27 w 38"/>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8" h="22">
                    <a:moveTo>
                      <a:pt x="27" y="22"/>
                    </a:moveTo>
                    <a:cubicBezTo>
                      <a:pt x="11" y="22"/>
                      <a:pt x="11" y="22"/>
                      <a:pt x="11" y="22"/>
                    </a:cubicBezTo>
                    <a:cubicBezTo>
                      <a:pt x="5" y="22"/>
                      <a:pt x="0" y="17"/>
                      <a:pt x="0" y="11"/>
                    </a:cubicBezTo>
                    <a:cubicBezTo>
                      <a:pt x="0" y="5"/>
                      <a:pt x="5" y="0"/>
                      <a:pt x="11" y="0"/>
                    </a:cubicBezTo>
                    <a:cubicBezTo>
                      <a:pt x="27" y="0"/>
                      <a:pt x="27" y="0"/>
                      <a:pt x="27" y="0"/>
                    </a:cubicBezTo>
                    <a:cubicBezTo>
                      <a:pt x="34" y="0"/>
                      <a:pt x="38" y="5"/>
                      <a:pt x="38" y="11"/>
                    </a:cubicBezTo>
                    <a:cubicBezTo>
                      <a:pt x="38" y="17"/>
                      <a:pt x="34" y="22"/>
                      <a:pt x="27"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41" name="TextBox 40">
              <a:extLst>
                <a:ext uri="{FF2B5EF4-FFF2-40B4-BE49-F238E27FC236}">
                  <a16:creationId xmlns:a16="http://schemas.microsoft.com/office/drawing/2014/main" id="{BED9B0FA-83DF-440F-BA14-F8E2DD14C8C1}"/>
                </a:ext>
              </a:extLst>
            </p:cNvPr>
            <p:cNvSpPr txBox="1"/>
            <p:nvPr/>
          </p:nvSpPr>
          <p:spPr>
            <a:xfrm>
              <a:off x="7882905" y="2866545"/>
              <a:ext cx="870288" cy="307544"/>
            </a:xfrm>
            <a:prstGeom prst="rect">
              <a:avLst/>
            </a:prstGeom>
            <a:noFill/>
          </p:spPr>
          <p:txBody>
            <a:bodyPr wrap="square" lIns="115214" tIns="57607" rIns="115214" bIns="57607" rtlCol="0">
              <a:spAutoFit/>
            </a:bodyPr>
            <a:lstStyle/>
            <a:p>
              <a:r>
                <a:rPr lang="en-US" sz="1000" b="1" dirty="0">
                  <a:latin typeface="+mn-lt"/>
                </a:rPr>
                <a:t>BTS EM</a:t>
              </a:r>
            </a:p>
          </p:txBody>
        </p:sp>
      </p:grpSp>
      <p:sp>
        <p:nvSpPr>
          <p:cNvPr id="57" name="TextBox 56">
            <a:extLst>
              <a:ext uri="{FF2B5EF4-FFF2-40B4-BE49-F238E27FC236}">
                <a16:creationId xmlns:a16="http://schemas.microsoft.com/office/drawing/2014/main" id="{B2DF3F3E-9938-4336-8E47-363D83082E7E}"/>
              </a:ext>
            </a:extLst>
          </p:cNvPr>
          <p:cNvSpPr txBox="1"/>
          <p:nvPr/>
        </p:nvSpPr>
        <p:spPr>
          <a:xfrm>
            <a:off x="4685125" y="4774534"/>
            <a:ext cx="3004616" cy="330072"/>
          </a:xfrm>
          <a:prstGeom prst="rect">
            <a:avLst/>
          </a:prstGeom>
          <a:noFill/>
        </p:spPr>
        <p:txBody>
          <a:bodyPr wrap="square" lIns="72000" tIns="72000" rIns="72000" bIns="72000" rtlCol="0">
            <a:spAutoFit/>
          </a:bodyPr>
          <a:lstStyle/>
          <a:p>
            <a:pPr defTabSz="360000">
              <a:spcAft>
                <a:spcPts val="600"/>
              </a:spcAft>
              <a:tabLst>
                <a:tab pos="360000" algn="l"/>
              </a:tabLst>
            </a:pPr>
            <a:r>
              <a:rPr lang="en-US" sz="1200" dirty="0">
                <a:solidFill>
                  <a:srgbClr val="FF0000"/>
                </a:solidFill>
                <a:latin typeface="Nokia Pure Text Light" panose="020B0403020202020204" pitchFamily="34" charset="0"/>
                <a:ea typeface="Nokia Pure Text Light" panose="020B0403020202020204" pitchFamily="34" charset="0"/>
              </a:rPr>
              <a:t>* </a:t>
            </a:r>
            <a:r>
              <a:rPr lang="en-US" sz="1200" dirty="0" err="1">
                <a:solidFill>
                  <a:srgbClr val="FF0000"/>
                </a:solidFill>
                <a:latin typeface="Nokia Pure Text Light" panose="020B0403020202020204" pitchFamily="34" charset="0"/>
                <a:ea typeface="Nokia Pure Text Light" panose="020B0403020202020204" pitchFamily="34" charset="0"/>
              </a:rPr>
              <a:t>iOMS</a:t>
            </a:r>
            <a:r>
              <a:rPr lang="en-US" sz="1200" dirty="0">
                <a:solidFill>
                  <a:srgbClr val="FF0000"/>
                </a:solidFill>
                <a:latin typeface="Nokia Pure Text Light" panose="020B0403020202020204" pitchFamily="34" charset="0"/>
                <a:ea typeface="Nokia Pure Text Light" panose="020B0403020202020204" pitchFamily="34" charset="0"/>
              </a:rPr>
              <a:t> is not needed for LTE in SBTS</a:t>
            </a:r>
          </a:p>
        </p:txBody>
      </p:sp>
      <p:sp>
        <p:nvSpPr>
          <p:cNvPr id="58" name="Footer Placeholder 3">
            <a:extLst>
              <a:ext uri="{FF2B5EF4-FFF2-40B4-BE49-F238E27FC236}">
                <a16:creationId xmlns:a16="http://schemas.microsoft.com/office/drawing/2014/main" id="{15161954-A2B7-42FB-8E97-652C773AF80B}"/>
              </a:ext>
            </a:extLst>
          </p:cNvPr>
          <p:cNvSpPr txBox="1">
            <a:spLocks/>
          </p:cNvSpPr>
          <p:nvPr/>
        </p:nvSpPr>
        <p:spPr>
          <a:xfrm>
            <a:off x="2657081" y="4879007"/>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330102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C0A412-DB18-490E-9600-BA52DF5C80DD}"/>
              </a:ext>
            </a:extLst>
          </p:cNvPr>
          <p:cNvGrpSpPr/>
          <p:nvPr/>
        </p:nvGrpSpPr>
        <p:grpSpPr>
          <a:xfrm>
            <a:off x="6828284" y="138165"/>
            <a:ext cx="760741" cy="887862"/>
            <a:chOff x="6868161" y="234452"/>
            <a:chExt cx="760741" cy="887862"/>
          </a:xfrm>
        </p:grpSpPr>
        <p:pic>
          <p:nvPicPr>
            <p:cNvPr id="3" name="Picture 2" descr="https://encrypted-tbn2.gstatic.com/images?q=tbn:ANd9GcS9dvifwiqtvcuwgZnTdggYRLVaQ2XB3d8iGllq-9dPYzCYbW2Tt06esA">
              <a:hlinkClick r:id="rId2"/>
              <a:extLst>
                <a:ext uri="{FF2B5EF4-FFF2-40B4-BE49-F238E27FC236}">
                  <a16:creationId xmlns:a16="http://schemas.microsoft.com/office/drawing/2014/main" id="{6B245589-9906-4BD3-8904-B2972DCB1652}"/>
                </a:ext>
              </a:extLst>
            </p:cNvPr>
            <p:cNvPicPr>
              <a:picLocks noChangeAspect="1" noChangeArrowheads="1"/>
            </p:cNvPicPr>
            <p:nvPr/>
          </p:nvPicPr>
          <p:blipFill>
            <a:blip r:embed="rId3"/>
            <a:srcRect/>
            <a:stretch>
              <a:fillRect/>
            </a:stretch>
          </p:blipFill>
          <p:spPr bwMode="auto">
            <a:xfrm>
              <a:off x="6899272" y="483241"/>
              <a:ext cx="698521" cy="639073"/>
            </a:xfrm>
            <a:prstGeom prst="rect">
              <a:avLst/>
            </a:prstGeom>
            <a:noFill/>
          </p:spPr>
        </p:pic>
        <p:sp>
          <p:nvSpPr>
            <p:cNvPr id="4" name="TextBox 3">
              <a:extLst>
                <a:ext uri="{FF2B5EF4-FFF2-40B4-BE49-F238E27FC236}">
                  <a16:creationId xmlns:a16="http://schemas.microsoft.com/office/drawing/2014/main" id="{F058FF3A-1F03-4D4F-9522-F8341CD794CB}"/>
                </a:ext>
              </a:extLst>
            </p:cNvPr>
            <p:cNvSpPr txBox="1"/>
            <p:nvPr/>
          </p:nvSpPr>
          <p:spPr>
            <a:xfrm>
              <a:off x="6868161" y="234452"/>
              <a:ext cx="760741" cy="338554"/>
            </a:xfrm>
            <a:prstGeom prst="rect">
              <a:avLst/>
            </a:prstGeom>
            <a:noFill/>
          </p:spPr>
          <p:txBody>
            <a:bodyPr wrap="square" rtlCol="0">
              <a:spAutoFit/>
            </a:bodyPr>
            <a:lstStyle/>
            <a:p>
              <a:pPr algn="ctr"/>
              <a:r>
                <a:rPr lang="en-US" sz="800" dirty="0">
                  <a:solidFill>
                    <a:schemeClr val="bg2"/>
                  </a:solidFill>
                </a:rPr>
                <a:t>NetAct</a:t>
              </a:r>
            </a:p>
            <a:p>
              <a:pPr algn="ctr"/>
              <a:r>
                <a:rPr lang="en-US" sz="800" dirty="0">
                  <a:solidFill>
                    <a:schemeClr val="bg2"/>
                  </a:solidFill>
                </a:rPr>
                <a:t>Data center</a:t>
              </a:r>
            </a:p>
          </p:txBody>
        </p:sp>
      </p:grpSp>
      <p:sp>
        <p:nvSpPr>
          <p:cNvPr id="5" name="Content Placeholder 5">
            <a:extLst>
              <a:ext uri="{FF2B5EF4-FFF2-40B4-BE49-F238E27FC236}">
                <a16:creationId xmlns:a16="http://schemas.microsoft.com/office/drawing/2014/main" id="{156C5806-BA95-4044-A878-6E5B02A850A6}"/>
              </a:ext>
            </a:extLst>
          </p:cNvPr>
          <p:cNvSpPr txBox="1">
            <a:spLocks/>
          </p:cNvSpPr>
          <p:nvPr/>
        </p:nvSpPr>
        <p:spPr>
          <a:xfrm>
            <a:off x="336063" y="906585"/>
            <a:ext cx="3415313" cy="379046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sz="1100" dirty="0"/>
              <a:t>NetAct is upgraded to NetAct 17.8 SP level </a:t>
            </a:r>
          </a:p>
          <a:p>
            <a:pPr marL="228600" indent="-228600">
              <a:buFont typeface="+mj-lt"/>
              <a:buAutoNum type="arabicPeriod"/>
            </a:pPr>
            <a:r>
              <a:rPr lang="en-US" sz="1100" dirty="0"/>
              <a:t>New BTS Mediator with SRAN 17A SW is deployed to NetAct Data Center</a:t>
            </a:r>
          </a:p>
          <a:p>
            <a:pPr marL="228600" indent="-228600">
              <a:buFont typeface="+mj-lt"/>
              <a:buAutoNum type="arabicPeriod"/>
            </a:pPr>
            <a:r>
              <a:rPr lang="en-US" sz="1100" dirty="0"/>
              <a:t>OMSs are upgraded to WCDMA OMS17 and (Optional: LTE OMS17 level)</a:t>
            </a:r>
            <a:endParaRPr lang="en-US" sz="900" dirty="0"/>
          </a:p>
          <a:p>
            <a:pPr marL="228600" indent="-228600">
              <a:buFont typeface="+mj-lt"/>
              <a:buAutoNum type="arabicPeriod"/>
            </a:pPr>
            <a:r>
              <a:rPr lang="en-US" sz="1100" dirty="0"/>
              <a:t>Controllers are upgraded to WCDMA 17 / GSM 17 level</a:t>
            </a:r>
          </a:p>
          <a:p>
            <a:pPr marL="228600" indent="-228600">
              <a:buFont typeface="+mj-lt"/>
              <a:buAutoNum type="arabicPeriod"/>
            </a:pPr>
            <a:r>
              <a:rPr lang="en-US" sz="1100" dirty="0"/>
              <a:t>BTS RAT Migration to SBTS17A</a:t>
            </a:r>
          </a:p>
          <a:p>
            <a:pPr marL="537750" lvl="1"/>
            <a:r>
              <a:rPr lang="en-US" sz="1000" dirty="0"/>
              <a:t>One or several radio technologies (LTE, WCDMA or/and GSM) are migrated to SBTS17A</a:t>
            </a:r>
          </a:p>
          <a:p>
            <a:pPr marL="228600" indent="-228600">
              <a:buFont typeface="+mj-lt"/>
              <a:buAutoNum type="arabicPeriod"/>
            </a:pPr>
            <a:r>
              <a:rPr lang="en-US" sz="1100" dirty="0"/>
              <a:t>Upgrade to SRAN17A</a:t>
            </a:r>
          </a:p>
          <a:p>
            <a:pPr marL="400050" lvl="1" indent="0">
              <a:buNone/>
            </a:pPr>
            <a:r>
              <a:rPr lang="en-US" sz="1000" dirty="0"/>
              <a:t>6.1 &lt;Optional&gt; upgrade for traditional BTSs (LTE, WCDMA and GSM)</a:t>
            </a:r>
          </a:p>
          <a:p>
            <a:pPr lvl="1"/>
            <a:r>
              <a:rPr lang="en-US" sz="900" dirty="0"/>
              <a:t>e.g. If BTS HW is not supported for SRAN architecture the existing BTSs can be kept in the traditional architecture</a:t>
            </a:r>
          </a:p>
          <a:p>
            <a:pPr marL="400050" lvl="1" indent="0">
              <a:buNone/>
            </a:pPr>
            <a:r>
              <a:rPr lang="en-US" sz="1000" dirty="0"/>
              <a:t>6.2 &lt;Optional&gt; upgrade for SBTs from SRAN16.x to SRAN17A. It doesn’t  require site visit.</a:t>
            </a:r>
          </a:p>
          <a:p>
            <a:pPr marL="36000" indent="0">
              <a:buFont typeface="Arial" panose="020B0604020202020204" pitchFamily="34" charset="0"/>
              <a:buNone/>
            </a:pPr>
            <a:endParaRPr lang="en-US" sz="1800" dirty="0"/>
          </a:p>
        </p:txBody>
      </p:sp>
      <p:sp>
        <p:nvSpPr>
          <p:cNvPr id="6" name="Title 1">
            <a:extLst>
              <a:ext uri="{FF2B5EF4-FFF2-40B4-BE49-F238E27FC236}">
                <a16:creationId xmlns:a16="http://schemas.microsoft.com/office/drawing/2014/main" id="{A4191C08-CF38-42DA-A75B-DB7B22BF3329}"/>
              </a:ext>
            </a:extLst>
          </p:cNvPr>
          <p:cNvSpPr txBox="1">
            <a:spLocks/>
          </p:cNvSpPr>
          <p:nvPr/>
        </p:nvSpPr>
        <p:spPr>
          <a:xfrm>
            <a:off x="417600" y="279249"/>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Migration steps in high level</a:t>
            </a:r>
            <a:endParaRPr lang="en-US" dirty="0"/>
          </a:p>
        </p:txBody>
      </p:sp>
      <p:grpSp>
        <p:nvGrpSpPr>
          <p:cNvPr id="7" name="Group 6">
            <a:extLst>
              <a:ext uri="{FF2B5EF4-FFF2-40B4-BE49-F238E27FC236}">
                <a16:creationId xmlns:a16="http://schemas.microsoft.com/office/drawing/2014/main" id="{1CDC159B-3105-49D7-BA5C-0EC642BDC6B5}"/>
              </a:ext>
            </a:extLst>
          </p:cNvPr>
          <p:cNvGrpSpPr/>
          <p:nvPr/>
        </p:nvGrpSpPr>
        <p:grpSpPr>
          <a:xfrm>
            <a:off x="7399118" y="3231422"/>
            <a:ext cx="1033888" cy="1121476"/>
            <a:chOff x="1894785" y="3597972"/>
            <a:chExt cx="711010" cy="824439"/>
          </a:xfrm>
        </p:grpSpPr>
        <p:pic>
          <p:nvPicPr>
            <p:cNvPr id="8" name="Picture 7" descr="\\DML-NAS\DML_Data\1 Live Jobs\Nokia\19044 - Nokia brand Site\MASTER TEMPLATES\Network graphics\PNGs\Network Graphic Final PNGs\Transmitter-100x100mm_RGB_4.png">
              <a:extLst>
                <a:ext uri="{FF2B5EF4-FFF2-40B4-BE49-F238E27FC236}">
                  <a16:creationId xmlns:a16="http://schemas.microsoft.com/office/drawing/2014/main" id="{B12793F5-4A81-4B9B-BE5D-9B6613710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742" y="3597972"/>
              <a:ext cx="439801" cy="43980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D3E6C8-B028-4ED7-BDEB-1659E00E7CF5}"/>
                </a:ext>
              </a:extLst>
            </p:cNvPr>
            <p:cNvSpPr txBox="1"/>
            <p:nvPr/>
          </p:nvSpPr>
          <p:spPr>
            <a:xfrm>
              <a:off x="1894785" y="4037773"/>
              <a:ext cx="711010" cy="384638"/>
            </a:xfrm>
            <a:prstGeom prst="rect">
              <a:avLst/>
            </a:prstGeom>
            <a:noFill/>
          </p:spPr>
          <p:txBody>
            <a:bodyPr wrap="square" rtlCol="0">
              <a:spAutoFit/>
            </a:bodyPr>
            <a:lstStyle/>
            <a:p>
              <a:pPr algn="ctr"/>
              <a:r>
                <a:rPr lang="en-US" sz="1200" b="1" dirty="0">
                  <a:latin typeface="Nokia Pure Headline Light"/>
                  <a:ea typeface="宋体" pitchFamily="2" charset="-122"/>
                  <a:cs typeface="Arial"/>
                </a:rPr>
                <a:t>SBTS 17A</a:t>
              </a:r>
            </a:p>
            <a:p>
              <a:pPr algn="ctr"/>
              <a:r>
                <a:rPr lang="en-US" sz="800" b="1" dirty="0">
                  <a:latin typeface="Nokia Pure Headline Light"/>
                  <a:ea typeface="宋体" pitchFamily="2" charset="-122"/>
                  <a:cs typeface="Arial"/>
                </a:rPr>
                <a:t>(GSM, WCDMA </a:t>
              </a:r>
            </a:p>
            <a:p>
              <a:pPr algn="ctr"/>
              <a:r>
                <a:rPr lang="en-US" sz="800" b="1" dirty="0">
                  <a:latin typeface="Nokia Pure Headline Light"/>
                  <a:ea typeface="宋体" pitchFamily="2" charset="-122"/>
                  <a:cs typeface="Arial"/>
                </a:rPr>
                <a:t>and LTE RATs)</a:t>
              </a:r>
              <a:endParaRPr lang="en-US" sz="1200" b="1" dirty="0">
                <a:solidFill>
                  <a:schemeClr val="bg1"/>
                </a:solidFill>
                <a:latin typeface="Nokia Pure Headline Light"/>
                <a:ea typeface="宋体" pitchFamily="2" charset="-122"/>
                <a:cs typeface="Arial"/>
              </a:endParaRPr>
            </a:p>
          </p:txBody>
        </p:sp>
      </p:grpSp>
      <p:sp>
        <p:nvSpPr>
          <p:cNvPr id="10" name="Rectangle 9">
            <a:extLst>
              <a:ext uri="{FF2B5EF4-FFF2-40B4-BE49-F238E27FC236}">
                <a16:creationId xmlns:a16="http://schemas.microsoft.com/office/drawing/2014/main" id="{682A5337-6215-403E-BB3F-3D4E75321BD7}"/>
              </a:ext>
            </a:extLst>
          </p:cNvPr>
          <p:cNvSpPr/>
          <p:nvPr/>
        </p:nvSpPr>
        <p:spPr>
          <a:xfrm>
            <a:off x="4450222" y="897392"/>
            <a:ext cx="4309463" cy="7513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fontAlgn="auto">
              <a:spcBef>
                <a:spcPts val="0"/>
              </a:spcBef>
              <a:spcAft>
                <a:spcPts val="0"/>
              </a:spcAft>
            </a:pPr>
            <a:r>
              <a:rPr lang="en-US" sz="1400" dirty="0">
                <a:solidFill>
                  <a:schemeClr val="bg1"/>
                </a:solidFill>
              </a:rPr>
              <a:t>NetAct 17.8</a:t>
            </a:r>
          </a:p>
        </p:txBody>
      </p:sp>
      <p:sp>
        <p:nvSpPr>
          <p:cNvPr id="11" name="Rectangle 10">
            <a:extLst>
              <a:ext uri="{FF2B5EF4-FFF2-40B4-BE49-F238E27FC236}">
                <a16:creationId xmlns:a16="http://schemas.microsoft.com/office/drawing/2014/main" id="{1408E1D1-0230-41A9-8241-03BB30308B99}"/>
              </a:ext>
            </a:extLst>
          </p:cNvPr>
          <p:cNvSpPr/>
          <p:nvPr/>
        </p:nvSpPr>
        <p:spPr>
          <a:xfrm>
            <a:off x="7072652" y="1963634"/>
            <a:ext cx="1687033" cy="643874"/>
          </a:xfrm>
          <a:prstGeom prst="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r>
              <a:rPr lang="en-US" sz="1400" dirty="0">
                <a:solidFill>
                  <a:schemeClr val="tx1"/>
                </a:solidFill>
              </a:rPr>
              <a:t>BTS Mediator</a:t>
            </a:r>
          </a:p>
        </p:txBody>
      </p:sp>
      <p:cxnSp>
        <p:nvCxnSpPr>
          <p:cNvPr id="12" name="Straight Connector 11">
            <a:extLst>
              <a:ext uri="{FF2B5EF4-FFF2-40B4-BE49-F238E27FC236}">
                <a16:creationId xmlns:a16="http://schemas.microsoft.com/office/drawing/2014/main" id="{78CED415-3961-4A64-878C-A32BBDE9A9C5}"/>
              </a:ext>
            </a:extLst>
          </p:cNvPr>
          <p:cNvCxnSpPr>
            <a:stCxn id="11" idx="0"/>
          </p:cNvCxnSpPr>
          <p:nvPr/>
        </p:nvCxnSpPr>
        <p:spPr>
          <a:xfrm flipH="1" flipV="1">
            <a:off x="7912715" y="1537940"/>
            <a:ext cx="3454" cy="42569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2C66E8A-04BC-4BDB-8731-54F74AB88597}"/>
              </a:ext>
            </a:extLst>
          </p:cNvPr>
          <p:cNvSpPr txBox="1"/>
          <p:nvPr/>
        </p:nvSpPr>
        <p:spPr>
          <a:xfrm>
            <a:off x="7482642" y="1628408"/>
            <a:ext cx="486030" cy="230832"/>
          </a:xfrm>
          <a:prstGeom prst="rect">
            <a:avLst/>
          </a:prstGeom>
          <a:noFill/>
        </p:spPr>
        <p:txBody>
          <a:bodyPr wrap="none" rtlCol="0">
            <a:spAutoFit/>
          </a:bodyPr>
          <a:lstStyle/>
          <a:p>
            <a:r>
              <a:rPr lang="en-US" sz="900" dirty="0">
                <a:solidFill>
                  <a:schemeClr val="bg2"/>
                </a:solidFill>
              </a:rPr>
              <a:t>NE3S</a:t>
            </a:r>
          </a:p>
        </p:txBody>
      </p:sp>
      <p:cxnSp>
        <p:nvCxnSpPr>
          <p:cNvPr id="14" name="Straight Connector 13">
            <a:extLst>
              <a:ext uri="{FF2B5EF4-FFF2-40B4-BE49-F238E27FC236}">
                <a16:creationId xmlns:a16="http://schemas.microsoft.com/office/drawing/2014/main" id="{D6B44693-19BF-4E4F-84AF-6E2B92A70C09}"/>
              </a:ext>
            </a:extLst>
          </p:cNvPr>
          <p:cNvCxnSpPr>
            <a:cxnSpLocks/>
            <a:endCxn id="11" idx="2"/>
          </p:cNvCxnSpPr>
          <p:nvPr/>
        </p:nvCxnSpPr>
        <p:spPr>
          <a:xfrm flipH="1" flipV="1">
            <a:off x="7916169" y="2607508"/>
            <a:ext cx="1860" cy="62391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87201CC-4330-45EE-A042-EF9C520112A4}"/>
              </a:ext>
            </a:extLst>
          </p:cNvPr>
          <p:cNvSpPr txBox="1"/>
          <p:nvPr/>
        </p:nvSpPr>
        <p:spPr>
          <a:xfrm>
            <a:off x="7360813" y="3003151"/>
            <a:ext cx="607859" cy="215444"/>
          </a:xfrm>
          <a:prstGeom prst="rect">
            <a:avLst/>
          </a:prstGeom>
          <a:noFill/>
        </p:spPr>
        <p:txBody>
          <a:bodyPr wrap="none" rtlCol="0">
            <a:spAutoFit/>
          </a:bodyPr>
          <a:lstStyle/>
          <a:p>
            <a:r>
              <a:rPr lang="en-US" sz="800" dirty="0">
                <a:solidFill>
                  <a:schemeClr val="bg2"/>
                </a:solidFill>
              </a:rPr>
              <a:t>SOAM IF</a:t>
            </a:r>
          </a:p>
        </p:txBody>
      </p:sp>
      <p:cxnSp>
        <p:nvCxnSpPr>
          <p:cNvPr id="16" name="Straight Connector 15">
            <a:extLst>
              <a:ext uri="{FF2B5EF4-FFF2-40B4-BE49-F238E27FC236}">
                <a16:creationId xmlns:a16="http://schemas.microsoft.com/office/drawing/2014/main" id="{DD259886-461D-49BC-A62B-B8481A177BD2}"/>
              </a:ext>
            </a:extLst>
          </p:cNvPr>
          <p:cNvCxnSpPr>
            <a:cxnSpLocks/>
            <a:stCxn id="50" idx="3"/>
          </p:cNvCxnSpPr>
          <p:nvPr/>
        </p:nvCxnSpPr>
        <p:spPr>
          <a:xfrm flipV="1">
            <a:off x="7324785" y="3530555"/>
            <a:ext cx="273484" cy="8257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FCD27EE8-EA01-408B-B6FA-746D7A9D24D9}"/>
              </a:ext>
            </a:extLst>
          </p:cNvPr>
          <p:cNvGrpSpPr/>
          <p:nvPr/>
        </p:nvGrpSpPr>
        <p:grpSpPr>
          <a:xfrm>
            <a:off x="5275259" y="3132343"/>
            <a:ext cx="604653" cy="659822"/>
            <a:chOff x="3312239" y="2113630"/>
            <a:chExt cx="604653" cy="659822"/>
          </a:xfrm>
        </p:grpSpPr>
        <p:pic>
          <p:nvPicPr>
            <p:cNvPr id="18" name="Picture 15" descr="\\DML-NAS\DML_Data\1 Live Jobs\Nokia\19044 - Nokia brand Site\MASTER TEMPLATES\Network graphics\PNGs\Network Graphic Final PNGs\Server-100x100mm_RGB_2.png">
              <a:extLst>
                <a:ext uri="{FF2B5EF4-FFF2-40B4-BE49-F238E27FC236}">
                  <a16:creationId xmlns:a16="http://schemas.microsoft.com/office/drawing/2014/main" id="{8F9C4CE5-6FB4-4F1C-9B2E-4C24A31EA4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745" y="2113630"/>
              <a:ext cx="435641" cy="4356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78BF7FA-1504-4E66-B08D-F38B7D227D21}"/>
                </a:ext>
              </a:extLst>
            </p:cNvPr>
            <p:cNvSpPr txBox="1"/>
            <p:nvPr/>
          </p:nvSpPr>
          <p:spPr>
            <a:xfrm>
              <a:off x="3312239" y="2527231"/>
              <a:ext cx="604653" cy="246221"/>
            </a:xfrm>
            <a:prstGeom prst="rect">
              <a:avLst/>
            </a:prstGeom>
            <a:noFill/>
          </p:spPr>
          <p:txBody>
            <a:bodyPr wrap="none" rtlCol="0">
              <a:spAutoFit/>
            </a:bodyPr>
            <a:lstStyle/>
            <a:p>
              <a:pPr algn="ctr"/>
              <a:r>
                <a:rPr lang="en-US" sz="1000" b="1" dirty="0"/>
                <a:t>RNC17</a:t>
              </a:r>
            </a:p>
          </p:txBody>
        </p:sp>
      </p:grpSp>
      <p:grpSp>
        <p:nvGrpSpPr>
          <p:cNvPr id="20" name="Group 19">
            <a:extLst>
              <a:ext uri="{FF2B5EF4-FFF2-40B4-BE49-F238E27FC236}">
                <a16:creationId xmlns:a16="http://schemas.microsoft.com/office/drawing/2014/main" id="{D2BDC50E-5986-4F95-BD75-697DC265EBE4}"/>
              </a:ext>
            </a:extLst>
          </p:cNvPr>
          <p:cNvGrpSpPr/>
          <p:nvPr/>
        </p:nvGrpSpPr>
        <p:grpSpPr>
          <a:xfrm>
            <a:off x="4495739" y="3139890"/>
            <a:ext cx="596638" cy="659822"/>
            <a:chOff x="3316246" y="2113630"/>
            <a:chExt cx="596638" cy="659822"/>
          </a:xfrm>
        </p:grpSpPr>
        <p:pic>
          <p:nvPicPr>
            <p:cNvPr id="21" name="Picture 15" descr="\\DML-NAS\DML_Data\1 Live Jobs\Nokia\19044 - Nokia brand Site\MASTER TEMPLATES\Network graphics\PNGs\Network Graphic Final PNGs\Server-100x100mm_RGB_2.png">
              <a:extLst>
                <a:ext uri="{FF2B5EF4-FFF2-40B4-BE49-F238E27FC236}">
                  <a16:creationId xmlns:a16="http://schemas.microsoft.com/office/drawing/2014/main" id="{20AD1193-0E94-49E3-BFC9-8EC25B9A1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745" y="2113630"/>
              <a:ext cx="435641" cy="43564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8317120-1D45-4390-9696-303313126F05}"/>
                </a:ext>
              </a:extLst>
            </p:cNvPr>
            <p:cNvSpPr txBox="1"/>
            <p:nvPr/>
          </p:nvSpPr>
          <p:spPr>
            <a:xfrm>
              <a:off x="3316246" y="2527231"/>
              <a:ext cx="596638" cy="246221"/>
            </a:xfrm>
            <a:prstGeom prst="rect">
              <a:avLst/>
            </a:prstGeom>
            <a:noFill/>
          </p:spPr>
          <p:txBody>
            <a:bodyPr wrap="none" rtlCol="0">
              <a:spAutoFit/>
            </a:bodyPr>
            <a:lstStyle/>
            <a:p>
              <a:pPr algn="ctr"/>
              <a:r>
                <a:rPr lang="en-US" sz="1000" b="1" dirty="0"/>
                <a:t>BSC17</a:t>
              </a:r>
            </a:p>
          </p:txBody>
        </p:sp>
      </p:grpSp>
      <p:cxnSp>
        <p:nvCxnSpPr>
          <p:cNvPr id="23" name="Straight Connector 22">
            <a:extLst>
              <a:ext uri="{FF2B5EF4-FFF2-40B4-BE49-F238E27FC236}">
                <a16:creationId xmlns:a16="http://schemas.microsoft.com/office/drawing/2014/main" id="{627E5FF2-3535-42E6-9663-555448215FB7}"/>
              </a:ext>
            </a:extLst>
          </p:cNvPr>
          <p:cNvCxnSpPr>
            <a:endCxn id="29" idx="0"/>
          </p:cNvCxnSpPr>
          <p:nvPr/>
        </p:nvCxnSpPr>
        <p:spPr>
          <a:xfrm>
            <a:off x="5576817" y="1618778"/>
            <a:ext cx="3190" cy="34485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E56937E-47C0-4FB1-B726-8B982B4F71D5}"/>
              </a:ext>
            </a:extLst>
          </p:cNvPr>
          <p:cNvSpPr txBox="1"/>
          <p:nvPr/>
        </p:nvSpPr>
        <p:spPr>
          <a:xfrm>
            <a:off x="5161904" y="1625526"/>
            <a:ext cx="473206" cy="230832"/>
          </a:xfrm>
          <a:prstGeom prst="rect">
            <a:avLst/>
          </a:prstGeom>
          <a:noFill/>
        </p:spPr>
        <p:txBody>
          <a:bodyPr wrap="none" rtlCol="0">
            <a:spAutoFit/>
          </a:bodyPr>
          <a:lstStyle/>
          <a:p>
            <a:r>
              <a:rPr lang="en-US" sz="900" dirty="0">
                <a:solidFill>
                  <a:schemeClr val="bg2"/>
                </a:solidFill>
              </a:rPr>
              <a:t>NWI3</a:t>
            </a:r>
          </a:p>
        </p:txBody>
      </p:sp>
      <p:cxnSp>
        <p:nvCxnSpPr>
          <p:cNvPr id="25" name="Straight Connector 24">
            <a:extLst>
              <a:ext uri="{FF2B5EF4-FFF2-40B4-BE49-F238E27FC236}">
                <a16:creationId xmlns:a16="http://schemas.microsoft.com/office/drawing/2014/main" id="{4E5F1380-2658-4C77-8056-B63DB1D67902}"/>
              </a:ext>
            </a:extLst>
          </p:cNvPr>
          <p:cNvCxnSpPr>
            <a:endCxn id="21" idx="0"/>
          </p:cNvCxnSpPr>
          <p:nvPr/>
        </p:nvCxnSpPr>
        <p:spPr>
          <a:xfrm>
            <a:off x="4794058" y="1618778"/>
            <a:ext cx="1" cy="152111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4684DB0-B038-401E-8997-3CC7F56BB990}"/>
              </a:ext>
            </a:extLst>
          </p:cNvPr>
          <p:cNvSpPr txBox="1"/>
          <p:nvPr/>
        </p:nvSpPr>
        <p:spPr>
          <a:xfrm>
            <a:off x="4499753" y="1628670"/>
            <a:ext cx="338554" cy="230832"/>
          </a:xfrm>
          <a:prstGeom prst="rect">
            <a:avLst/>
          </a:prstGeom>
          <a:noFill/>
        </p:spPr>
        <p:txBody>
          <a:bodyPr wrap="none" rtlCol="0">
            <a:spAutoFit/>
          </a:bodyPr>
          <a:lstStyle/>
          <a:p>
            <a:r>
              <a:rPr lang="en-US" sz="900" dirty="0">
                <a:solidFill>
                  <a:schemeClr val="bg2"/>
                </a:solidFill>
              </a:rPr>
              <a:t>Q3</a:t>
            </a:r>
          </a:p>
        </p:txBody>
      </p:sp>
      <p:cxnSp>
        <p:nvCxnSpPr>
          <p:cNvPr id="27" name="Straight Connector 26">
            <a:extLst>
              <a:ext uri="{FF2B5EF4-FFF2-40B4-BE49-F238E27FC236}">
                <a16:creationId xmlns:a16="http://schemas.microsoft.com/office/drawing/2014/main" id="{A9BD74C9-744F-4AEB-8930-9240D04FF6A8}"/>
              </a:ext>
            </a:extLst>
          </p:cNvPr>
          <p:cNvCxnSpPr>
            <a:stCxn id="29" idx="2"/>
            <a:endCxn id="18" idx="0"/>
          </p:cNvCxnSpPr>
          <p:nvPr/>
        </p:nvCxnSpPr>
        <p:spPr>
          <a:xfrm flipH="1">
            <a:off x="5577586" y="2607508"/>
            <a:ext cx="2421" cy="52483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6EFB0FDB-78B7-432F-B40C-7974ED8C71C0}"/>
              </a:ext>
            </a:extLst>
          </p:cNvPr>
          <p:cNvSpPr txBox="1"/>
          <p:nvPr/>
        </p:nvSpPr>
        <p:spPr>
          <a:xfrm>
            <a:off x="5046700" y="2933804"/>
            <a:ext cx="626130" cy="215444"/>
          </a:xfrm>
          <a:prstGeom prst="rect">
            <a:avLst/>
          </a:prstGeom>
          <a:noFill/>
        </p:spPr>
        <p:txBody>
          <a:bodyPr wrap="square" rtlCol="0">
            <a:spAutoFit/>
          </a:bodyPr>
          <a:lstStyle/>
          <a:p>
            <a:r>
              <a:rPr lang="en-US" sz="800" dirty="0">
                <a:solidFill>
                  <a:schemeClr val="bg2"/>
                </a:solidFill>
              </a:rPr>
              <a:t>BTS OM</a:t>
            </a:r>
          </a:p>
        </p:txBody>
      </p:sp>
      <p:sp>
        <p:nvSpPr>
          <p:cNvPr id="29" name="AutoShape 31">
            <a:extLst>
              <a:ext uri="{FF2B5EF4-FFF2-40B4-BE49-F238E27FC236}">
                <a16:creationId xmlns:a16="http://schemas.microsoft.com/office/drawing/2014/main" id="{AA6EB5D3-314A-4B7B-9739-26E12A810018}"/>
              </a:ext>
            </a:extLst>
          </p:cNvPr>
          <p:cNvSpPr>
            <a:spLocks noChangeArrowheads="1"/>
          </p:cNvSpPr>
          <p:nvPr/>
        </p:nvSpPr>
        <p:spPr bwMode="auto">
          <a:xfrm>
            <a:off x="5257676" y="1963633"/>
            <a:ext cx="644662" cy="643875"/>
          </a:xfrm>
          <a:prstGeom prst="rect">
            <a:avLst/>
          </a:prstGeom>
          <a:solidFill>
            <a:schemeClr val="accent2"/>
          </a:solidFill>
          <a:ln w="28575" algn="ctr">
            <a:noFill/>
            <a:round/>
            <a:headEnd/>
            <a:tailEnd/>
          </a:ln>
        </p:spPr>
        <p:txBody>
          <a:bodyPr lIns="72000" tIns="36000" rIns="36000" bIns="36000" anchor="ctr"/>
          <a:lstStyle/>
          <a:p>
            <a:pPr algn="ctr" defTabSz="762000" eaLnBrk="0" fontAlgn="auto" hangingPunct="0">
              <a:spcBef>
                <a:spcPct val="15000"/>
              </a:spcBef>
              <a:spcAft>
                <a:spcPct val="15000"/>
              </a:spcAft>
              <a:buClr>
                <a:srgbClr val="FFCC00"/>
              </a:buClr>
              <a:defRPr/>
            </a:pPr>
            <a:r>
              <a:rPr lang="en-US" sz="1000" b="1" kern="0" dirty="0">
                <a:solidFill>
                  <a:schemeClr val="bg2"/>
                </a:solidFill>
                <a:cs typeface="Arial" charset="0"/>
              </a:rPr>
              <a:t>WCDMA OMS 17</a:t>
            </a:r>
          </a:p>
        </p:txBody>
      </p:sp>
      <p:grpSp>
        <p:nvGrpSpPr>
          <p:cNvPr id="30" name="Group 29">
            <a:extLst>
              <a:ext uri="{FF2B5EF4-FFF2-40B4-BE49-F238E27FC236}">
                <a16:creationId xmlns:a16="http://schemas.microsoft.com/office/drawing/2014/main" id="{BF45D44F-5D34-465C-8D85-E6BAD3EF8576}"/>
              </a:ext>
            </a:extLst>
          </p:cNvPr>
          <p:cNvGrpSpPr/>
          <p:nvPr/>
        </p:nvGrpSpPr>
        <p:grpSpPr>
          <a:xfrm>
            <a:off x="5154791" y="4015817"/>
            <a:ext cx="833883" cy="811038"/>
            <a:chOff x="1383888" y="3401821"/>
            <a:chExt cx="833883" cy="811038"/>
          </a:xfrm>
        </p:grpSpPr>
        <p:pic>
          <p:nvPicPr>
            <p:cNvPr id="31" name="Picture 5" descr="\\DML-NAS\DML_Data\1 Live Jobs\Nokia\19044 - Nokia brand Site\MASTER TEMPLATES\Network graphics\PNGs\Network Graphic Final PNGs\Transmitter-100x100mm_RGB_2.png">
              <a:extLst>
                <a:ext uri="{FF2B5EF4-FFF2-40B4-BE49-F238E27FC236}">
                  <a16:creationId xmlns:a16="http://schemas.microsoft.com/office/drawing/2014/main" id="{704882F4-0033-4145-8951-2E2AB2D4EB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450" y="3401821"/>
              <a:ext cx="410928" cy="41092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8D5FEA8-92F0-4AFC-ABE9-75F8E6C8D437}"/>
                </a:ext>
              </a:extLst>
            </p:cNvPr>
            <p:cNvSpPr txBox="1"/>
            <p:nvPr/>
          </p:nvSpPr>
          <p:spPr>
            <a:xfrm>
              <a:off x="1383888" y="3812749"/>
              <a:ext cx="833883" cy="400110"/>
            </a:xfrm>
            <a:prstGeom prst="rect">
              <a:avLst/>
            </a:prstGeom>
            <a:noFill/>
          </p:spPr>
          <p:txBody>
            <a:bodyPr wrap="none" rtlCol="0">
              <a:spAutoFit/>
            </a:bodyPr>
            <a:lstStyle/>
            <a:p>
              <a:pPr algn="ctr"/>
              <a:r>
                <a:rPr lang="en-US" sz="1000" b="1" dirty="0"/>
                <a:t>WBTS17</a:t>
              </a:r>
            </a:p>
            <a:p>
              <a:pPr algn="ctr"/>
              <a:r>
                <a:rPr lang="en-US" sz="1000" b="1" dirty="0"/>
                <a:t>&lt;optional&gt;</a:t>
              </a:r>
            </a:p>
          </p:txBody>
        </p:sp>
      </p:grpSp>
      <p:cxnSp>
        <p:nvCxnSpPr>
          <p:cNvPr id="33" name="Straight Connector 32">
            <a:extLst>
              <a:ext uri="{FF2B5EF4-FFF2-40B4-BE49-F238E27FC236}">
                <a16:creationId xmlns:a16="http://schemas.microsoft.com/office/drawing/2014/main" id="{FE6C7A4B-FAFE-4A2B-BDE5-AD7018B9A705}"/>
              </a:ext>
            </a:extLst>
          </p:cNvPr>
          <p:cNvCxnSpPr>
            <a:stCxn id="19" idx="2"/>
            <a:endCxn id="31" idx="0"/>
          </p:cNvCxnSpPr>
          <p:nvPr/>
        </p:nvCxnSpPr>
        <p:spPr>
          <a:xfrm flipH="1">
            <a:off x="5576817" y="3792165"/>
            <a:ext cx="769" cy="22365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6A69A685-1499-4867-9D9C-2FBB6FE3EA07}"/>
              </a:ext>
            </a:extLst>
          </p:cNvPr>
          <p:cNvGrpSpPr/>
          <p:nvPr/>
        </p:nvGrpSpPr>
        <p:grpSpPr>
          <a:xfrm>
            <a:off x="4337388" y="4023364"/>
            <a:ext cx="909223" cy="811038"/>
            <a:chOff x="1346217" y="3401821"/>
            <a:chExt cx="909223" cy="811038"/>
          </a:xfrm>
        </p:grpSpPr>
        <p:pic>
          <p:nvPicPr>
            <p:cNvPr id="35" name="Picture 5" descr="\\DML-NAS\DML_Data\1 Live Jobs\Nokia\19044 - Nokia brand Site\MASTER TEMPLATES\Network graphics\PNGs\Network Graphic Final PNGs\Transmitter-100x100mm_RGB_2.png">
              <a:extLst>
                <a:ext uri="{FF2B5EF4-FFF2-40B4-BE49-F238E27FC236}">
                  <a16:creationId xmlns:a16="http://schemas.microsoft.com/office/drawing/2014/main" id="{6799DF67-C762-4DE7-8DCA-D78FC561FD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450" y="3401821"/>
              <a:ext cx="410928" cy="41092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B1244A4-BB3E-4D7E-BDA3-C3A353E5FCAC}"/>
                </a:ext>
              </a:extLst>
            </p:cNvPr>
            <p:cNvSpPr txBox="1"/>
            <p:nvPr/>
          </p:nvSpPr>
          <p:spPr>
            <a:xfrm>
              <a:off x="1346217" y="3812749"/>
              <a:ext cx="909223" cy="400110"/>
            </a:xfrm>
            <a:prstGeom prst="rect">
              <a:avLst/>
            </a:prstGeom>
            <a:noFill/>
          </p:spPr>
          <p:txBody>
            <a:bodyPr wrap="none" rtlCol="0">
              <a:spAutoFit/>
            </a:bodyPr>
            <a:lstStyle/>
            <a:p>
              <a:pPr algn="ctr"/>
              <a:r>
                <a:rPr lang="en-US" sz="1000" b="1" dirty="0"/>
                <a:t>GSM BTS17</a:t>
              </a:r>
            </a:p>
            <a:p>
              <a:pPr algn="ctr"/>
              <a:r>
                <a:rPr lang="en-US" sz="1000" b="1" dirty="0"/>
                <a:t>&lt;optional&gt;</a:t>
              </a:r>
            </a:p>
          </p:txBody>
        </p:sp>
      </p:grpSp>
      <p:cxnSp>
        <p:nvCxnSpPr>
          <p:cNvPr id="37" name="Straight Connector 36">
            <a:extLst>
              <a:ext uri="{FF2B5EF4-FFF2-40B4-BE49-F238E27FC236}">
                <a16:creationId xmlns:a16="http://schemas.microsoft.com/office/drawing/2014/main" id="{B130EBD1-212B-4951-8619-403A55343DCF}"/>
              </a:ext>
            </a:extLst>
          </p:cNvPr>
          <p:cNvCxnSpPr>
            <a:stCxn id="22" idx="2"/>
            <a:endCxn id="35" idx="0"/>
          </p:cNvCxnSpPr>
          <p:nvPr/>
        </p:nvCxnSpPr>
        <p:spPr>
          <a:xfrm>
            <a:off x="4794058" y="3799712"/>
            <a:ext cx="3027" cy="22365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D1846006-C4B3-48F8-8080-EA4ED62EA216}"/>
              </a:ext>
            </a:extLst>
          </p:cNvPr>
          <p:cNvGrpSpPr/>
          <p:nvPr/>
        </p:nvGrpSpPr>
        <p:grpSpPr>
          <a:xfrm>
            <a:off x="5971686" y="4014542"/>
            <a:ext cx="833883" cy="811038"/>
            <a:chOff x="1383888" y="3401821"/>
            <a:chExt cx="833883" cy="811038"/>
          </a:xfrm>
        </p:grpSpPr>
        <p:pic>
          <p:nvPicPr>
            <p:cNvPr id="39" name="Picture 5" descr="\\DML-NAS\DML_Data\1 Live Jobs\Nokia\19044 - Nokia brand Site\MASTER TEMPLATES\Network graphics\PNGs\Network Graphic Final PNGs\Transmitter-100x100mm_RGB_2.png">
              <a:extLst>
                <a:ext uri="{FF2B5EF4-FFF2-40B4-BE49-F238E27FC236}">
                  <a16:creationId xmlns:a16="http://schemas.microsoft.com/office/drawing/2014/main" id="{2B8C15EB-A3F7-4383-B930-2D922440B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450" y="3401821"/>
              <a:ext cx="410928" cy="41092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9185BC63-34A5-462B-BB8D-074439BC284B}"/>
                </a:ext>
              </a:extLst>
            </p:cNvPr>
            <p:cNvSpPr txBox="1"/>
            <p:nvPr/>
          </p:nvSpPr>
          <p:spPr>
            <a:xfrm>
              <a:off x="1383888" y="3812749"/>
              <a:ext cx="833883" cy="400110"/>
            </a:xfrm>
            <a:prstGeom prst="rect">
              <a:avLst/>
            </a:prstGeom>
            <a:noFill/>
          </p:spPr>
          <p:txBody>
            <a:bodyPr wrap="none" rtlCol="0">
              <a:spAutoFit/>
            </a:bodyPr>
            <a:lstStyle/>
            <a:p>
              <a:pPr algn="ctr"/>
              <a:r>
                <a:rPr lang="en-US" sz="1000" b="1" dirty="0"/>
                <a:t>eNB17</a:t>
              </a:r>
            </a:p>
            <a:p>
              <a:pPr algn="ctr"/>
              <a:r>
                <a:rPr lang="en-US" sz="1000" b="1" dirty="0"/>
                <a:t>&lt;optional&gt;</a:t>
              </a:r>
            </a:p>
          </p:txBody>
        </p:sp>
      </p:grpSp>
      <p:sp>
        <p:nvSpPr>
          <p:cNvPr id="41" name="AutoShape 31">
            <a:extLst>
              <a:ext uri="{FF2B5EF4-FFF2-40B4-BE49-F238E27FC236}">
                <a16:creationId xmlns:a16="http://schemas.microsoft.com/office/drawing/2014/main" id="{0A75027A-B318-412C-B51B-98A6ACEE4B08}"/>
              </a:ext>
            </a:extLst>
          </p:cNvPr>
          <p:cNvSpPr>
            <a:spLocks noChangeArrowheads="1"/>
          </p:cNvSpPr>
          <p:nvPr/>
        </p:nvSpPr>
        <p:spPr bwMode="auto">
          <a:xfrm>
            <a:off x="5980217" y="1963633"/>
            <a:ext cx="816822" cy="643875"/>
          </a:xfrm>
          <a:prstGeom prst="rect">
            <a:avLst/>
          </a:prstGeom>
          <a:solidFill>
            <a:schemeClr val="accent2"/>
          </a:solidFill>
          <a:ln w="28575" algn="ctr">
            <a:noFill/>
            <a:round/>
            <a:headEnd/>
            <a:tailEnd/>
          </a:ln>
        </p:spPr>
        <p:txBody>
          <a:bodyPr lIns="72000" tIns="36000" rIns="36000" bIns="36000" anchor="ctr"/>
          <a:lstStyle/>
          <a:p>
            <a:pPr algn="ctr" defTabSz="762000" eaLnBrk="0" fontAlgn="auto" hangingPunct="0">
              <a:spcBef>
                <a:spcPct val="15000"/>
              </a:spcBef>
              <a:spcAft>
                <a:spcPct val="15000"/>
              </a:spcAft>
              <a:buClr>
                <a:srgbClr val="FFCC00"/>
              </a:buClr>
              <a:defRPr/>
            </a:pPr>
            <a:r>
              <a:rPr lang="en-US" sz="1000" b="1" kern="0" dirty="0">
                <a:solidFill>
                  <a:schemeClr val="bg2"/>
                </a:solidFill>
                <a:cs typeface="Arial" charset="0"/>
              </a:rPr>
              <a:t>LTE OMS 17 &lt;optional&gt;</a:t>
            </a:r>
          </a:p>
        </p:txBody>
      </p:sp>
      <p:cxnSp>
        <p:nvCxnSpPr>
          <p:cNvPr id="42" name="Straight Connector 41">
            <a:extLst>
              <a:ext uri="{FF2B5EF4-FFF2-40B4-BE49-F238E27FC236}">
                <a16:creationId xmlns:a16="http://schemas.microsoft.com/office/drawing/2014/main" id="{AE2123B4-9B48-4B97-9018-28DABF8752F7}"/>
              </a:ext>
            </a:extLst>
          </p:cNvPr>
          <p:cNvCxnSpPr>
            <a:stCxn id="41" idx="2"/>
            <a:endCxn id="39" idx="0"/>
          </p:cNvCxnSpPr>
          <p:nvPr/>
        </p:nvCxnSpPr>
        <p:spPr>
          <a:xfrm>
            <a:off x="6388628" y="2607508"/>
            <a:ext cx="5084" cy="140703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3D6761DC-4D7F-4B28-833E-573CA71DC2A3}"/>
              </a:ext>
            </a:extLst>
          </p:cNvPr>
          <p:cNvSpPr txBox="1"/>
          <p:nvPr/>
        </p:nvSpPr>
        <p:spPr>
          <a:xfrm>
            <a:off x="5862287" y="3784260"/>
            <a:ext cx="615264" cy="215444"/>
          </a:xfrm>
          <a:prstGeom prst="rect">
            <a:avLst/>
          </a:prstGeom>
          <a:noFill/>
        </p:spPr>
        <p:txBody>
          <a:bodyPr wrap="square" rtlCol="0">
            <a:spAutoFit/>
          </a:bodyPr>
          <a:lstStyle/>
          <a:p>
            <a:r>
              <a:rPr lang="en-US" sz="800" dirty="0">
                <a:solidFill>
                  <a:schemeClr val="bg2"/>
                </a:solidFill>
              </a:rPr>
              <a:t>BTS OM</a:t>
            </a:r>
          </a:p>
        </p:txBody>
      </p:sp>
      <p:sp>
        <p:nvSpPr>
          <p:cNvPr id="44" name="TextBox 43">
            <a:extLst>
              <a:ext uri="{FF2B5EF4-FFF2-40B4-BE49-F238E27FC236}">
                <a16:creationId xmlns:a16="http://schemas.microsoft.com/office/drawing/2014/main" id="{0F88B890-F260-4133-8B4B-691C724501D4}"/>
              </a:ext>
            </a:extLst>
          </p:cNvPr>
          <p:cNvSpPr txBox="1"/>
          <p:nvPr/>
        </p:nvSpPr>
        <p:spPr>
          <a:xfrm>
            <a:off x="5983442" y="1627028"/>
            <a:ext cx="473206" cy="230832"/>
          </a:xfrm>
          <a:prstGeom prst="rect">
            <a:avLst/>
          </a:prstGeom>
          <a:noFill/>
        </p:spPr>
        <p:txBody>
          <a:bodyPr wrap="none" rtlCol="0">
            <a:spAutoFit/>
          </a:bodyPr>
          <a:lstStyle/>
          <a:p>
            <a:r>
              <a:rPr lang="en-US" sz="900" dirty="0">
                <a:solidFill>
                  <a:schemeClr val="bg2"/>
                </a:solidFill>
              </a:rPr>
              <a:t>NWI3</a:t>
            </a:r>
          </a:p>
        </p:txBody>
      </p:sp>
      <p:cxnSp>
        <p:nvCxnSpPr>
          <p:cNvPr id="45" name="Straight Connector 44">
            <a:extLst>
              <a:ext uri="{FF2B5EF4-FFF2-40B4-BE49-F238E27FC236}">
                <a16:creationId xmlns:a16="http://schemas.microsoft.com/office/drawing/2014/main" id="{9AF94FB2-45F3-4502-921E-01F2FBBE2E87}"/>
              </a:ext>
            </a:extLst>
          </p:cNvPr>
          <p:cNvCxnSpPr>
            <a:endCxn id="41" idx="0"/>
          </p:cNvCxnSpPr>
          <p:nvPr/>
        </p:nvCxnSpPr>
        <p:spPr>
          <a:xfrm>
            <a:off x="6388627" y="1555606"/>
            <a:ext cx="1" cy="408027"/>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98292E4B-AAE0-4D2D-9054-26707ACEBE6D}"/>
              </a:ext>
            </a:extLst>
          </p:cNvPr>
          <p:cNvSpPr txBox="1"/>
          <p:nvPr/>
        </p:nvSpPr>
        <p:spPr>
          <a:xfrm>
            <a:off x="5048594" y="3789732"/>
            <a:ext cx="583430" cy="215444"/>
          </a:xfrm>
          <a:prstGeom prst="rect">
            <a:avLst/>
          </a:prstGeom>
          <a:noFill/>
        </p:spPr>
        <p:txBody>
          <a:bodyPr wrap="square" rtlCol="0">
            <a:spAutoFit/>
          </a:bodyPr>
          <a:lstStyle/>
          <a:p>
            <a:r>
              <a:rPr lang="en-US" sz="800" dirty="0">
                <a:solidFill>
                  <a:schemeClr val="bg2"/>
                </a:solidFill>
              </a:rPr>
              <a:t>BTS OM</a:t>
            </a:r>
          </a:p>
        </p:txBody>
      </p:sp>
      <p:grpSp>
        <p:nvGrpSpPr>
          <p:cNvPr id="47" name="Group 102">
            <a:extLst>
              <a:ext uri="{FF2B5EF4-FFF2-40B4-BE49-F238E27FC236}">
                <a16:creationId xmlns:a16="http://schemas.microsoft.com/office/drawing/2014/main" id="{152A1D23-BD6E-431E-AB6C-FA0E575904E3}"/>
              </a:ext>
            </a:extLst>
          </p:cNvPr>
          <p:cNvGrpSpPr/>
          <p:nvPr/>
        </p:nvGrpSpPr>
        <p:grpSpPr>
          <a:xfrm>
            <a:off x="6784711" y="3405353"/>
            <a:ext cx="726283" cy="646423"/>
            <a:chOff x="7882905" y="2438398"/>
            <a:chExt cx="870288" cy="735691"/>
          </a:xfrm>
        </p:grpSpPr>
        <p:grpSp>
          <p:nvGrpSpPr>
            <p:cNvPr id="48" name="Group 82">
              <a:extLst>
                <a:ext uri="{FF2B5EF4-FFF2-40B4-BE49-F238E27FC236}">
                  <a16:creationId xmlns:a16="http://schemas.microsoft.com/office/drawing/2014/main" id="{BAFCEA07-C58E-4F3A-B11F-0C1EFBB45B4E}"/>
                </a:ext>
              </a:extLst>
            </p:cNvPr>
            <p:cNvGrpSpPr>
              <a:grpSpLocks noChangeAspect="1"/>
            </p:cNvGrpSpPr>
            <p:nvPr/>
          </p:nvGrpSpPr>
          <p:grpSpPr>
            <a:xfrm>
              <a:off x="8063949" y="2438398"/>
              <a:ext cx="467477" cy="472929"/>
              <a:chOff x="2770187" y="2955925"/>
              <a:chExt cx="544513" cy="550863"/>
            </a:xfrm>
          </p:grpSpPr>
          <p:sp>
            <p:nvSpPr>
              <p:cNvPr id="50" name="AutoShape 26">
                <a:extLst>
                  <a:ext uri="{FF2B5EF4-FFF2-40B4-BE49-F238E27FC236}">
                    <a16:creationId xmlns:a16="http://schemas.microsoft.com/office/drawing/2014/main" id="{62F7A580-C706-4205-93B2-EF29CCF3390A}"/>
                  </a:ext>
                </a:extLst>
              </p:cNvPr>
              <p:cNvSpPr>
                <a:spLocks noChangeAspect="1" noChangeArrowheads="1" noTextEdit="1"/>
              </p:cNvSpPr>
              <p:nvPr/>
            </p:nvSpPr>
            <p:spPr bwMode="auto">
              <a:xfrm>
                <a:off x="2771775" y="2955925"/>
                <a:ext cx="54133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1" name="Freeform 28">
                <a:extLst>
                  <a:ext uri="{FF2B5EF4-FFF2-40B4-BE49-F238E27FC236}">
                    <a16:creationId xmlns:a16="http://schemas.microsoft.com/office/drawing/2014/main" id="{B1F87A3F-711F-454D-ABA0-23D97BA16C0B}"/>
                  </a:ext>
                </a:extLst>
              </p:cNvPr>
              <p:cNvSpPr>
                <a:spLocks noEditPoints="1"/>
              </p:cNvSpPr>
              <p:nvPr/>
            </p:nvSpPr>
            <p:spPr bwMode="auto">
              <a:xfrm>
                <a:off x="2771775" y="2955925"/>
                <a:ext cx="541338" cy="384175"/>
              </a:xfrm>
              <a:custGeom>
                <a:avLst/>
                <a:gdLst>
                  <a:gd name="T0" fmla="*/ 407 w 480"/>
                  <a:gd name="T1" fmla="*/ 340 h 340"/>
                  <a:gd name="T2" fmla="*/ 73 w 480"/>
                  <a:gd name="T3" fmla="*/ 340 h 340"/>
                  <a:gd name="T4" fmla="*/ 0 w 480"/>
                  <a:gd name="T5" fmla="*/ 266 h 340"/>
                  <a:gd name="T6" fmla="*/ 0 w 480"/>
                  <a:gd name="T7" fmla="*/ 73 h 340"/>
                  <a:gd name="T8" fmla="*/ 73 w 480"/>
                  <a:gd name="T9" fmla="*/ 0 h 340"/>
                  <a:gd name="T10" fmla="*/ 407 w 480"/>
                  <a:gd name="T11" fmla="*/ 0 h 340"/>
                  <a:gd name="T12" fmla="*/ 480 w 480"/>
                  <a:gd name="T13" fmla="*/ 73 h 340"/>
                  <a:gd name="T14" fmla="*/ 480 w 480"/>
                  <a:gd name="T15" fmla="*/ 266 h 340"/>
                  <a:gd name="T16" fmla="*/ 407 w 480"/>
                  <a:gd name="T17" fmla="*/ 340 h 340"/>
                  <a:gd name="T18" fmla="*/ 73 w 480"/>
                  <a:gd name="T19" fmla="*/ 22 h 340"/>
                  <a:gd name="T20" fmla="*/ 22 w 480"/>
                  <a:gd name="T21" fmla="*/ 73 h 340"/>
                  <a:gd name="T22" fmla="*/ 22 w 480"/>
                  <a:gd name="T23" fmla="*/ 266 h 340"/>
                  <a:gd name="T24" fmla="*/ 73 w 480"/>
                  <a:gd name="T25" fmla="*/ 318 h 340"/>
                  <a:gd name="T26" fmla="*/ 407 w 480"/>
                  <a:gd name="T27" fmla="*/ 318 h 340"/>
                  <a:gd name="T28" fmla="*/ 458 w 480"/>
                  <a:gd name="T29" fmla="*/ 266 h 340"/>
                  <a:gd name="T30" fmla="*/ 458 w 480"/>
                  <a:gd name="T31" fmla="*/ 73 h 340"/>
                  <a:gd name="T32" fmla="*/ 407 w 480"/>
                  <a:gd name="T33" fmla="*/ 22 h 340"/>
                  <a:gd name="T34" fmla="*/ 73 w 480"/>
                  <a:gd name="T35" fmla="*/ 2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0" h="340">
                    <a:moveTo>
                      <a:pt x="407" y="340"/>
                    </a:moveTo>
                    <a:cubicBezTo>
                      <a:pt x="73" y="340"/>
                      <a:pt x="73" y="340"/>
                      <a:pt x="73" y="340"/>
                    </a:cubicBezTo>
                    <a:cubicBezTo>
                      <a:pt x="33" y="340"/>
                      <a:pt x="0" y="307"/>
                      <a:pt x="0" y="266"/>
                    </a:cubicBezTo>
                    <a:cubicBezTo>
                      <a:pt x="0" y="73"/>
                      <a:pt x="0" y="73"/>
                      <a:pt x="0" y="73"/>
                    </a:cubicBezTo>
                    <a:cubicBezTo>
                      <a:pt x="0" y="33"/>
                      <a:pt x="33" y="0"/>
                      <a:pt x="73" y="0"/>
                    </a:cubicBezTo>
                    <a:cubicBezTo>
                      <a:pt x="407" y="0"/>
                      <a:pt x="407" y="0"/>
                      <a:pt x="407" y="0"/>
                    </a:cubicBezTo>
                    <a:cubicBezTo>
                      <a:pt x="447" y="0"/>
                      <a:pt x="480" y="33"/>
                      <a:pt x="480" y="73"/>
                    </a:cubicBezTo>
                    <a:cubicBezTo>
                      <a:pt x="480" y="266"/>
                      <a:pt x="480" y="266"/>
                      <a:pt x="480" y="266"/>
                    </a:cubicBezTo>
                    <a:cubicBezTo>
                      <a:pt x="480" y="307"/>
                      <a:pt x="447" y="340"/>
                      <a:pt x="407" y="340"/>
                    </a:cubicBezTo>
                    <a:close/>
                    <a:moveTo>
                      <a:pt x="73" y="22"/>
                    </a:moveTo>
                    <a:cubicBezTo>
                      <a:pt x="45" y="22"/>
                      <a:pt x="22" y="45"/>
                      <a:pt x="22" y="73"/>
                    </a:cubicBezTo>
                    <a:cubicBezTo>
                      <a:pt x="22" y="266"/>
                      <a:pt x="22" y="266"/>
                      <a:pt x="22" y="266"/>
                    </a:cubicBezTo>
                    <a:cubicBezTo>
                      <a:pt x="22" y="295"/>
                      <a:pt x="45" y="318"/>
                      <a:pt x="73" y="318"/>
                    </a:cubicBezTo>
                    <a:cubicBezTo>
                      <a:pt x="407" y="318"/>
                      <a:pt x="407" y="318"/>
                      <a:pt x="407" y="318"/>
                    </a:cubicBezTo>
                    <a:cubicBezTo>
                      <a:pt x="435" y="318"/>
                      <a:pt x="458" y="295"/>
                      <a:pt x="458" y="266"/>
                    </a:cubicBezTo>
                    <a:cubicBezTo>
                      <a:pt x="458" y="73"/>
                      <a:pt x="458" y="73"/>
                      <a:pt x="458" y="73"/>
                    </a:cubicBezTo>
                    <a:cubicBezTo>
                      <a:pt x="458" y="45"/>
                      <a:pt x="435" y="22"/>
                      <a:pt x="407" y="22"/>
                    </a:cubicBezTo>
                    <a:lnTo>
                      <a:pt x="73" y="22"/>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2" name="Freeform 29">
                <a:extLst>
                  <a:ext uri="{FF2B5EF4-FFF2-40B4-BE49-F238E27FC236}">
                    <a16:creationId xmlns:a16="http://schemas.microsoft.com/office/drawing/2014/main" id="{1954F6D1-4F8F-4D28-B15B-13E252619824}"/>
                  </a:ext>
                </a:extLst>
              </p:cNvPr>
              <p:cNvSpPr>
                <a:spLocks noEditPoints="1"/>
              </p:cNvSpPr>
              <p:nvPr/>
            </p:nvSpPr>
            <p:spPr bwMode="auto">
              <a:xfrm>
                <a:off x="2832100" y="3006725"/>
                <a:ext cx="420688" cy="282575"/>
              </a:xfrm>
              <a:custGeom>
                <a:avLst/>
                <a:gdLst>
                  <a:gd name="T0" fmla="*/ 363 w 374"/>
                  <a:gd name="T1" fmla="*/ 250 h 250"/>
                  <a:gd name="T2" fmla="*/ 11 w 374"/>
                  <a:gd name="T3" fmla="*/ 250 h 250"/>
                  <a:gd name="T4" fmla="*/ 0 w 374"/>
                  <a:gd name="T5" fmla="*/ 239 h 250"/>
                  <a:gd name="T6" fmla="*/ 0 w 374"/>
                  <a:gd name="T7" fmla="*/ 11 h 250"/>
                  <a:gd name="T8" fmla="*/ 11 w 374"/>
                  <a:gd name="T9" fmla="*/ 0 h 250"/>
                  <a:gd name="T10" fmla="*/ 363 w 374"/>
                  <a:gd name="T11" fmla="*/ 0 h 250"/>
                  <a:gd name="T12" fmla="*/ 374 w 374"/>
                  <a:gd name="T13" fmla="*/ 11 h 250"/>
                  <a:gd name="T14" fmla="*/ 374 w 374"/>
                  <a:gd name="T15" fmla="*/ 239 h 250"/>
                  <a:gd name="T16" fmla="*/ 363 w 374"/>
                  <a:gd name="T17" fmla="*/ 250 h 250"/>
                  <a:gd name="T18" fmla="*/ 22 w 374"/>
                  <a:gd name="T19" fmla="*/ 228 h 250"/>
                  <a:gd name="T20" fmla="*/ 352 w 374"/>
                  <a:gd name="T21" fmla="*/ 228 h 250"/>
                  <a:gd name="T22" fmla="*/ 352 w 374"/>
                  <a:gd name="T23" fmla="*/ 22 h 250"/>
                  <a:gd name="T24" fmla="*/ 22 w 374"/>
                  <a:gd name="T25" fmla="*/ 22 h 250"/>
                  <a:gd name="T26" fmla="*/ 22 w 374"/>
                  <a:gd name="T27" fmla="*/ 2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250">
                    <a:moveTo>
                      <a:pt x="363" y="250"/>
                    </a:moveTo>
                    <a:cubicBezTo>
                      <a:pt x="11" y="250"/>
                      <a:pt x="11" y="250"/>
                      <a:pt x="11" y="250"/>
                    </a:cubicBezTo>
                    <a:cubicBezTo>
                      <a:pt x="5" y="250"/>
                      <a:pt x="0" y="245"/>
                      <a:pt x="0" y="239"/>
                    </a:cubicBezTo>
                    <a:cubicBezTo>
                      <a:pt x="0" y="11"/>
                      <a:pt x="0" y="11"/>
                      <a:pt x="0" y="11"/>
                    </a:cubicBezTo>
                    <a:cubicBezTo>
                      <a:pt x="0" y="5"/>
                      <a:pt x="5" y="0"/>
                      <a:pt x="11" y="0"/>
                    </a:cubicBezTo>
                    <a:cubicBezTo>
                      <a:pt x="363" y="0"/>
                      <a:pt x="363" y="0"/>
                      <a:pt x="363" y="0"/>
                    </a:cubicBezTo>
                    <a:cubicBezTo>
                      <a:pt x="369" y="0"/>
                      <a:pt x="374" y="5"/>
                      <a:pt x="374" y="11"/>
                    </a:cubicBezTo>
                    <a:cubicBezTo>
                      <a:pt x="374" y="239"/>
                      <a:pt x="374" y="239"/>
                      <a:pt x="374" y="239"/>
                    </a:cubicBezTo>
                    <a:cubicBezTo>
                      <a:pt x="374" y="245"/>
                      <a:pt x="369" y="250"/>
                      <a:pt x="363" y="250"/>
                    </a:cubicBezTo>
                    <a:close/>
                    <a:moveTo>
                      <a:pt x="22" y="228"/>
                    </a:moveTo>
                    <a:cubicBezTo>
                      <a:pt x="352" y="228"/>
                      <a:pt x="352" y="228"/>
                      <a:pt x="352" y="228"/>
                    </a:cubicBezTo>
                    <a:cubicBezTo>
                      <a:pt x="352" y="22"/>
                      <a:pt x="352" y="22"/>
                      <a:pt x="352" y="22"/>
                    </a:cubicBezTo>
                    <a:cubicBezTo>
                      <a:pt x="22" y="22"/>
                      <a:pt x="22" y="22"/>
                      <a:pt x="22" y="22"/>
                    </a:cubicBezTo>
                    <a:lnTo>
                      <a:pt x="22" y="228"/>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3" name="Freeform 66">
                <a:extLst>
                  <a:ext uri="{FF2B5EF4-FFF2-40B4-BE49-F238E27FC236}">
                    <a16:creationId xmlns:a16="http://schemas.microsoft.com/office/drawing/2014/main" id="{1CFD9968-2889-4A47-B58E-98D30B406AB7}"/>
                  </a:ext>
                </a:extLst>
              </p:cNvPr>
              <p:cNvSpPr>
                <a:spLocks noEditPoints="1"/>
              </p:cNvSpPr>
              <p:nvPr/>
            </p:nvSpPr>
            <p:spPr bwMode="auto">
              <a:xfrm>
                <a:off x="2770187" y="3359150"/>
                <a:ext cx="544513" cy="147638"/>
              </a:xfrm>
              <a:custGeom>
                <a:avLst/>
                <a:gdLst>
                  <a:gd name="T0" fmla="*/ 470 w 482"/>
                  <a:gd name="T1" fmla="*/ 131 h 131"/>
                  <a:gd name="T2" fmla="*/ 12 w 482"/>
                  <a:gd name="T3" fmla="*/ 131 h 131"/>
                  <a:gd name="T4" fmla="*/ 3 w 482"/>
                  <a:gd name="T5" fmla="*/ 127 h 131"/>
                  <a:gd name="T6" fmla="*/ 1 w 482"/>
                  <a:gd name="T7" fmla="*/ 118 h 131"/>
                  <a:gd name="T8" fmla="*/ 18 w 482"/>
                  <a:gd name="T9" fmla="*/ 9 h 131"/>
                  <a:gd name="T10" fmla="*/ 29 w 482"/>
                  <a:gd name="T11" fmla="*/ 0 h 131"/>
                  <a:gd name="T12" fmla="*/ 455 w 482"/>
                  <a:gd name="T13" fmla="*/ 0 h 131"/>
                  <a:gd name="T14" fmla="*/ 466 w 482"/>
                  <a:gd name="T15" fmla="*/ 9 h 131"/>
                  <a:gd name="T16" fmla="*/ 481 w 482"/>
                  <a:gd name="T17" fmla="*/ 118 h 131"/>
                  <a:gd name="T18" fmla="*/ 479 w 482"/>
                  <a:gd name="T19" fmla="*/ 127 h 131"/>
                  <a:gd name="T20" fmla="*/ 470 w 482"/>
                  <a:gd name="T21" fmla="*/ 131 h 131"/>
                  <a:gd name="T22" fmla="*/ 25 w 482"/>
                  <a:gd name="T23" fmla="*/ 109 h 131"/>
                  <a:gd name="T24" fmla="*/ 458 w 482"/>
                  <a:gd name="T25" fmla="*/ 109 h 131"/>
                  <a:gd name="T26" fmla="*/ 445 w 482"/>
                  <a:gd name="T27" fmla="*/ 21 h 131"/>
                  <a:gd name="T28" fmla="*/ 38 w 482"/>
                  <a:gd name="T29" fmla="*/ 21 h 131"/>
                  <a:gd name="T30" fmla="*/ 25 w 482"/>
                  <a:gd name="T3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2" h="131">
                    <a:moveTo>
                      <a:pt x="470" y="131"/>
                    </a:moveTo>
                    <a:cubicBezTo>
                      <a:pt x="12" y="131"/>
                      <a:pt x="12" y="131"/>
                      <a:pt x="12" y="131"/>
                    </a:cubicBezTo>
                    <a:cubicBezTo>
                      <a:pt x="9" y="131"/>
                      <a:pt x="6" y="129"/>
                      <a:pt x="3" y="127"/>
                    </a:cubicBezTo>
                    <a:cubicBezTo>
                      <a:pt x="1" y="124"/>
                      <a:pt x="0" y="121"/>
                      <a:pt x="1" y="118"/>
                    </a:cubicBezTo>
                    <a:cubicBezTo>
                      <a:pt x="18" y="9"/>
                      <a:pt x="18" y="9"/>
                      <a:pt x="18" y="9"/>
                    </a:cubicBezTo>
                    <a:cubicBezTo>
                      <a:pt x="19" y="3"/>
                      <a:pt x="23" y="0"/>
                      <a:pt x="29" y="0"/>
                    </a:cubicBezTo>
                    <a:cubicBezTo>
                      <a:pt x="455" y="0"/>
                      <a:pt x="455" y="0"/>
                      <a:pt x="455" y="0"/>
                    </a:cubicBezTo>
                    <a:cubicBezTo>
                      <a:pt x="460" y="0"/>
                      <a:pt x="465" y="4"/>
                      <a:pt x="466" y="9"/>
                    </a:cubicBezTo>
                    <a:cubicBezTo>
                      <a:pt x="481" y="118"/>
                      <a:pt x="481" y="118"/>
                      <a:pt x="481" y="118"/>
                    </a:cubicBezTo>
                    <a:cubicBezTo>
                      <a:pt x="482" y="121"/>
                      <a:pt x="481" y="124"/>
                      <a:pt x="479" y="127"/>
                    </a:cubicBezTo>
                    <a:cubicBezTo>
                      <a:pt x="476" y="129"/>
                      <a:pt x="473" y="131"/>
                      <a:pt x="470" y="131"/>
                    </a:cubicBezTo>
                    <a:close/>
                    <a:moveTo>
                      <a:pt x="25" y="109"/>
                    </a:moveTo>
                    <a:cubicBezTo>
                      <a:pt x="458" y="109"/>
                      <a:pt x="458" y="109"/>
                      <a:pt x="458" y="109"/>
                    </a:cubicBezTo>
                    <a:cubicBezTo>
                      <a:pt x="445" y="21"/>
                      <a:pt x="445" y="21"/>
                      <a:pt x="445" y="21"/>
                    </a:cubicBezTo>
                    <a:cubicBezTo>
                      <a:pt x="38" y="21"/>
                      <a:pt x="38" y="21"/>
                      <a:pt x="38" y="21"/>
                    </a:cubicBezTo>
                    <a:lnTo>
                      <a:pt x="25" y="109"/>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4" name="Freeform 67">
                <a:extLst>
                  <a:ext uri="{FF2B5EF4-FFF2-40B4-BE49-F238E27FC236}">
                    <a16:creationId xmlns:a16="http://schemas.microsoft.com/office/drawing/2014/main" id="{D054634E-FB5E-47EC-B34C-4A46DF00A1D7}"/>
                  </a:ext>
                </a:extLst>
              </p:cNvPr>
              <p:cNvSpPr>
                <a:spLocks/>
              </p:cNvSpPr>
              <p:nvPr/>
            </p:nvSpPr>
            <p:spPr bwMode="auto">
              <a:xfrm>
                <a:off x="2840038" y="3398838"/>
                <a:ext cx="36513" cy="23813"/>
              </a:xfrm>
              <a:custGeom>
                <a:avLst/>
                <a:gdLst>
                  <a:gd name="T0" fmla="*/ 22 w 33"/>
                  <a:gd name="T1" fmla="*/ 22 h 22"/>
                  <a:gd name="T2" fmla="*/ 11 w 33"/>
                  <a:gd name="T3" fmla="*/ 22 h 22"/>
                  <a:gd name="T4" fmla="*/ 0 w 33"/>
                  <a:gd name="T5" fmla="*/ 11 h 22"/>
                  <a:gd name="T6" fmla="*/ 11 w 33"/>
                  <a:gd name="T7" fmla="*/ 0 h 22"/>
                  <a:gd name="T8" fmla="*/ 22 w 33"/>
                  <a:gd name="T9" fmla="*/ 0 h 22"/>
                  <a:gd name="T10" fmla="*/ 33 w 33"/>
                  <a:gd name="T11" fmla="*/ 11 h 22"/>
                  <a:gd name="T12" fmla="*/ 22 w 3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3" h="22">
                    <a:moveTo>
                      <a:pt x="22" y="22"/>
                    </a:moveTo>
                    <a:cubicBezTo>
                      <a:pt x="11" y="22"/>
                      <a:pt x="11" y="22"/>
                      <a:pt x="11" y="22"/>
                    </a:cubicBezTo>
                    <a:cubicBezTo>
                      <a:pt x="5" y="22"/>
                      <a:pt x="0" y="17"/>
                      <a:pt x="0" y="11"/>
                    </a:cubicBezTo>
                    <a:cubicBezTo>
                      <a:pt x="0" y="5"/>
                      <a:pt x="5" y="0"/>
                      <a:pt x="11" y="0"/>
                    </a:cubicBezTo>
                    <a:cubicBezTo>
                      <a:pt x="22" y="0"/>
                      <a:pt x="22" y="0"/>
                      <a:pt x="22" y="0"/>
                    </a:cubicBezTo>
                    <a:cubicBezTo>
                      <a:pt x="28" y="0"/>
                      <a:pt x="33" y="5"/>
                      <a:pt x="33" y="11"/>
                    </a:cubicBezTo>
                    <a:cubicBezTo>
                      <a:pt x="33" y="17"/>
                      <a:pt x="28" y="22"/>
                      <a:pt x="2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5" name="Freeform 32">
                <a:extLst>
                  <a:ext uri="{FF2B5EF4-FFF2-40B4-BE49-F238E27FC236}">
                    <a16:creationId xmlns:a16="http://schemas.microsoft.com/office/drawing/2014/main" id="{94D0E243-1D06-4E53-8073-B8955C334A4C}"/>
                  </a:ext>
                </a:extLst>
              </p:cNvPr>
              <p:cNvSpPr>
                <a:spLocks/>
              </p:cNvSpPr>
              <p:nvPr/>
            </p:nvSpPr>
            <p:spPr bwMode="auto">
              <a:xfrm>
                <a:off x="2898775" y="3398838"/>
                <a:ext cx="53975"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6" name="Freeform 33">
                <a:extLst>
                  <a:ext uri="{FF2B5EF4-FFF2-40B4-BE49-F238E27FC236}">
                    <a16:creationId xmlns:a16="http://schemas.microsoft.com/office/drawing/2014/main" id="{DC559596-FF30-4959-BE86-ACD7BBA3521E}"/>
                  </a:ext>
                </a:extLst>
              </p:cNvPr>
              <p:cNvSpPr>
                <a:spLocks/>
              </p:cNvSpPr>
              <p:nvPr/>
            </p:nvSpPr>
            <p:spPr bwMode="auto">
              <a:xfrm>
                <a:off x="2974975" y="3398838"/>
                <a:ext cx="55563"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Freeform 34">
                <a:extLst>
                  <a:ext uri="{FF2B5EF4-FFF2-40B4-BE49-F238E27FC236}">
                    <a16:creationId xmlns:a16="http://schemas.microsoft.com/office/drawing/2014/main" id="{182C5EE7-001C-4714-BF52-24A5B395B7F0}"/>
                  </a:ext>
                </a:extLst>
              </p:cNvPr>
              <p:cNvSpPr>
                <a:spLocks/>
              </p:cNvSpPr>
              <p:nvPr/>
            </p:nvSpPr>
            <p:spPr bwMode="auto">
              <a:xfrm>
                <a:off x="3051175" y="3398838"/>
                <a:ext cx="55563"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8" name="Freeform 35">
                <a:extLst>
                  <a:ext uri="{FF2B5EF4-FFF2-40B4-BE49-F238E27FC236}">
                    <a16:creationId xmlns:a16="http://schemas.microsoft.com/office/drawing/2014/main" id="{B49298D8-E474-49F5-B4D5-E8F553866011}"/>
                  </a:ext>
                </a:extLst>
              </p:cNvPr>
              <p:cNvSpPr>
                <a:spLocks/>
              </p:cNvSpPr>
              <p:nvPr/>
            </p:nvSpPr>
            <p:spPr bwMode="auto">
              <a:xfrm>
                <a:off x="3128963" y="3398838"/>
                <a:ext cx="53975"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9" name="Freeform 36">
                <a:extLst>
                  <a:ext uri="{FF2B5EF4-FFF2-40B4-BE49-F238E27FC236}">
                    <a16:creationId xmlns:a16="http://schemas.microsoft.com/office/drawing/2014/main" id="{8DE8E9DD-2DA8-489B-9A67-0824FF79E47D}"/>
                  </a:ext>
                </a:extLst>
              </p:cNvPr>
              <p:cNvSpPr>
                <a:spLocks/>
              </p:cNvSpPr>
              <p:nvPr/>
            </p:nvSpPr>
            <p:spPr bwMode="auto">
              <a:xfrm>
                <a:off x="3205163" y="3398838"/>
                <a:ext cx="36513" cy="23813"/>
              </a:xfrm>
              <a:custGeom>
                <a:avLst/>
                <a:gdLst>
                  <a:gd name="T0" fmla="*/ 22 w 33"/>
                  <a:gd name="T1" fmla="*/ 22 h 22"/>
                  <a:gd name="T2" fmla="*/ 11 w 33"/>
                  <a:gd name="T3" fmla="*/ 22 h 22"/>
                  <a:gd name="T4" fmla="*/ 0 w 33"/>
                  <a:gd name="T5" fmla="*/ 11 h 22"/>
                  <a:gd name="T6" fmla="*/ 11 w 33"/>
                  <a:gd name="T7" fmla="*/ 0 h 22"/>
                  <a:gd name="T8" fmla="*/ 22 w 33"/>
                  <a:gd name="T9" fmla="*/ 0 h 22"/>
                  <a:gd name="T10" fmla="*/ 33 w 33"/>
                  <a:gd name="T11" fmla="*/ 11 h 22"/>
                  <a:gd name="T12" fmla="*/ 22 w 3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3" h="22">
                    <a:moveTo>
                      <a:pt x="22" y="22"/>
                    </a:moveTo>
                    <a:cubicBezTo>
                      <a:pt x="11" y="22"/>
                      <a:pt x="11" y="22"/>
                      <a:pt x="11" y="22"/>
                    </a:cubicBezTo>
                    <a:cubicBezTo>
                      <a:pt x="5" y="22"/>
                      <a:pt x="0" y="17"/>
                      <a:pt x="0" y="11"/>
                    </a:cubicBezTo>
                    <a:cubicBezTo>
                      <a:pt x="0" y="5"/>
                      <a:pt x="5" y="0"/>
                      <a:pt x="11" y="0"/>
                    </a:cubicBezTo>
                    <a:cubicBezTo>
                      <a:pt x="22" y="0"/>
                      <a:pt x="22" y="0"/>
                      <a:pt x="22" y="0"/>
                    </a:cubicBezTo>
                    <a:cubicBezTo>
                      <a:pt x="28" y="0"/>
                      <a:pt x="33" y="5"/>
                      <a:pt x="33" y="11"/>
                    </a:cubicBezTo>
                    <a:cubicBezTo>
                      <a:pt x="33" y="17"/>
                      <a:pt x="28" y="22"/>
                      <a:pt x="2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0" name="Freeform 37">
                <a:extLst>
                  <a:ext uri="{FF2B5EF4-FFF2-40B4-BE49-F238E27FC236}">
                    <a16:creationId xmlns:a16="http://schemas.microsoft.com/office/drawing/2014/main" id="{896B3F80-FF4B-478C-BAA1-B4C0C958F04F}"/>
                  </a:ext>
                </a:extLst>
              </p:cNvPr>
              <p:cNvSpPr>
                <a:spLocks/>
              </p:cNvSpPr>
              <p:nvPr/>
            </p:nvSpPr>
            <p:spPr bwMode="auto">
              <a:xfrm>
                <a:off x="2833688" y="3435350"/>
                <a:ext cx="42863" cy="25400"/>
              </a:xfrm>
              <a:custGeom>
                <a:avLst/>
                <a:gdLst>
                  <a:gd name="T0" fmla="*/ 27 w 38"/>
                  <a:gd name="T1" fmla="*/ 22 h 22"/>
                  <a:gd name="T2" fmla="*/ 11 w 38"/>
                  <a:gd name="T3" fmla="*/ 22 h 22"/>
                  <a:gd name="T4" fmla="*/ 0 w 38"/>
                  <a:gd name="T5" fmla="*/ 11 h 22"/>
                  <a:gd name="T6" fmla="*/ 11 w 38"/>
                  <a:gd name="T7" fmla="*/ 0 h 22"/>
                  <a:gd name="T8" fmla="*/ 27 w 38"/>
                  <a:gd name="T9" fmla="*/ 0 h 22"/>
                  <a:gd name="T10" fmla="*/ 38 w 38"/>
                  <a:gd name="T11" fmla="*/ 11 h 22"/>
                  <a:gd name="T12" fmla="*/ 27 w 38"/>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8" h="22">
                    <a:moveTo>
                      <a:pt x="27" y="22"/>
                    </a:moveTo>
                    <a:cubicBezTo>
                      <a:pt x="11" y="22"/>
                      <a:pt x="11" y="22"/>
                      <a:pt x="11" y="22"/>
                    </a:cubicBezTo>
                    <a:cubicBezTo>
                      <a:pt x="5" y="22"/>
                      <a:pt x="0" y="17"/>
                      <a:pt x="0" y="11"/>
                    </a:cubicBezTo>
                    <a:cubicBezTo>
                      <a:pt x="0" y="5"/>
                      <a:pt x="5" y="0"/>
                      <a:pt x="11" y="0"/>
                    </a:cubicBezTo>
                    <a:cubicBezTo>
                      <a:pt x="27" y="0"/>
                      <a:pt x="27" y="0"/>
                      <a:pt x="27" y="0"/>
                    </a:cubicBezTo>
                    <a:cubicBezTo>
                      <a:pt x="33" y="0"/>
                      <a:pt x="38" y="5"/>
                      <a:pt x="38" y="11"/>
                    </a:cubicBezTo>
                    <a:cubicBezTo>
                      <a:pt x="38" y="17"/>
                      <a:pt x="33" y="22"/>
                      <a:pt x="27"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1" name="Freeform 38">
                <a:extLst>
                  <a:ext uri="{FF2B5EF4-FFF2-40B4-BE49-F238E27FC236}">
                    <a16:creationId xmlns:a16="http://schemas.microsoft.com/office/drawing/2014/main" id="{22137C27-097B-4F6C-AF8B-4C2F39AD00D9}"/>
                  </a:ext>
                </a:extLst>
              </p:cNvPr>
              <p:cNvSpPr>
                <a:spLocks/>
              </p:cNvSpPr>
              <p:nvPr/>
            </p:nvSpPr>
            <p:spPr bwMode="auto">
              <a:xfrm>
                <a:off x="2898775" y="3435350"/>
                <a:ext cx="53975" cy="25400"/>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Freeform 39">
                <a:extLst>
                  <a:ext uri="{FF2B5EF4-FFF2-40B4-BE49-F238E27FC236}">
                    <a16:creationId xmlns:a16="http://schemas.microsoft.com/office/drawing/2014/main" id="{E081CB0F-A257-4917-A467-1ADCE0AA562D}"/>
                  </a:ext>
                </a:extLst>
              </p:cNvPr>
              <p:cNvSpPr>
                <a:spLocks/>
              </p:cNvSpPr>
              <p:nvPr/>
            </p:nvSpPr>
            <p:spPr bwMode="auto">
              <a:xfrm>
                <a:off x="2898775" y="3435350"/>
                <a:ext cx="284163" cy="25400"/>
              </a:xfrm>
              <a:custGeom>
                <a:avLst/>
                <a:gdLst>
                  <a:gd name="T0" fmla="*/ 242 w 253"/>
                  <a:gd name="T1" fmla="*/ 22 h 22"/>
                  <a:gd name="T2" fmla="*/ 11 w 253"/>
                  <a:gd name="T3" fmla="*/ 22 h 22"/>
                  <a:gd name="T4" fmla="*/ 0 w 253"/>
                  <a:gd name="T5" fmla="*/ 11 h 22"/>
                  <a:gd name="T6" fmla="*/ 11 w 253"/>
                  <a:gd name="T7" fmla="*/ 0 h 22"/>
                  <a:gd name="T8" fmla="*/ 242 w 253"/>
                  <a:gd name="T9" fmla="*/ 0 h 22"/>
                  <a:gd name="T10" fmla="*/ 253 w 253"/>
                  <a:gd name="T11" fmla="*/ 11 h 22"/>
                  <a:gd name="T12" fmla="*/ 242 w 25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53" h="22">
                    <a:moveTo>
                      <a:pt x="242" y="22"/>
                    </a:moveTo>
                    <a:cubicBezTo>
                      <a:pt x="11" y="22"/>
                      <a:pt x="11" y="22"/>
                      <a:pt x="11" y="22"/>
                    </a:cubicBezTo>
                    <a:cubicBezTo>
                      <a:pt x="5" y="22"/>
                      <a:pt x="0" y="17"/>
                      <a:pt x="0" y="11"/>
                    </a:cubicBezTo>
                    <a:cubicBezTo>
                      <a:pt x="0" y="5"/>
                      <a:pt x="5" y="0"/>
                      <a:pt x="11" y="0"/>
                    </a:cubicBezTo>
                    <a:cubicBezTo>
                      <a:pt x="242" y="0"/>
                      <a:pt x="242" y="0"/>
                      <a:pt x="242" y="0"/>
                    </a:cubicBezTo>
                    <a:cubicBezTo>
                      <a:pt x="248" y="0"/>
                      <a:pt x="253" y="5"/>
                      <a:pt x="253" y="11"/>
                    </a:cubicBezTo>
                    <a:cubicBezTo>
                      <a:pt x="253" y="17"/>
                      <a:pt x="248" y="22"/>
                      <a:pt x="24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Freeform 40">
                <a:extLst>
                  <a:ext uri="{FF2B5EF4-FFF2-40B4-BE49-F238E27FC236}">
                    <a16:creationId xmlns:a16="http://schemas.microsoft.com/office/drawing/2014/main" id="{1117D1BE-6A36-4826-AD2F-976F3FD5FF97}"/>
                  </a:ext>
                </a:extLst>
              </p:cNvPr>
              <p:cNvSpPr>
                <a:spLocks/>
              </p:cNvSpPr>
              <p:nvPr/>
            </p:nvSpPr>
            <p:spPr bwMode="auto">
              <a:xfrm>
                <a:off x="3128963" y="3435350"/>
                <a:ext cx="53975" cy="25400"/>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Freeform 41">
                <a:extLst>
                  <a:ext uri="{FF2B5EF4-FFF2-40B4-BE49-F238E27FC236}">
                    <a16:creationId xmlns:a16="http://schemas.microsoft.com/office/drawing/2014/main" id="{8828C3A2-F8CA-4994-ADA2-9445CA987455}"/>
                  </a:ext>
                </a:extLst>
              </p:cNvPr>
              <p:cNvSpPr>
                <a:spLocks/>
              </p:cNvSpPr>
              <p:nvPr/>
            </p:nvSpPr>
            <p:spPr bwMode="auto">
              <a:xfrm>
                <a:off x="3205163" y="3435350"/>
                <a:ext cx="42863" cy="25400"/>
              </a:xfrm>
              <a:custGeom>
                <a:avLst/>
                <a:gdLst>
                  <a:gd name="T0" fmla="*/ 27 w 38"/>
                  <a:gd name="T1" fmla="*/ 22 h 22"/>
                  <a:gd name="T2" fmla="*/ 11 w 38"/>
                  <a:gd name="T3" fmla="*/ 22 h 22"/>
                  <a:gd name="T4" fmla="*/ 0 w 38"/>
                  <a:gd name="T5" fmla="*/ 11 h 22"/>
                  <a:gd name="T6" fmla="*/ 11 w 38"/>
                  <a:gd name="T7" fmla="*/ 0 h 22"/>
                  <a:gd name="T8" fmla="*/ 27 w 38"/>
                  <a:gd name="T9" fmla="*/ 0 h 22"/>
                  <a:gd name="T10" fmla="*/ 38 w 38"/>
                  <a:gd name="T11" fmla="*/ 11 h 22"/>
                  <a:gd name="T12" fmla="*/ 27 w 38"/>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8" h="22">
                    <a:moveTo>
                      <a:pt x="27" y="22"/>
                    </a:moveTo>
                    <a:cubicBezTo>
                      <a:pt x="11" y="22"/>
                      <a:pt x="11" y="22"/>
                      <a:pt x="11" y="22"/>
                    </a:cubicBezTo>
                    <a:cubicBezTo>
                      <a:pt x="5" y="22"/>
                      <a:pt x="0" y="17"/>
                      <a:pt x="0" y="11"/>
                    </a:cubicBezTo>
                    <a:cubicBezTo>
                      <a:pt x="0" y="5"/>
                      <a:pt x="5" y="0"/>
                      <a:pt x="11" y="0"/>
                    </a:cubicBezTo>
                    <a:cubicBezTo>
                      <a:pt x="27" y="0"/>
                      <a:pt x="27" y="0"/>
                      <a:pt x="27" y="0"/>
                    </a:cubicBezTo>
                    <a:cubicBezTo>
                      <a:pt x="34" y="0"/>
                      <a:pt x="38" y="5"/>
                      <a:pt x="38" y="11"/>
                    </a:cubicBezTo>
                    <a:cubicBezTo>
                      <a:pt x="38" y="17"/>
                      <a:pt x="34" y="22"/>
                      <a:pt x="27"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49" name="TextBox 48">
              <a:extLst>
                <a:ext uri="{FF2B5EF4-FFF2-40B4-BE49-F238E27FC236}">
                  <a16:creationId xmlns:a16="http://schemas.microsoft.com/office/drawing/2014/main" id="{E61EF2FF-C579-48BE-9439-70EC71245C05}"/>
                </a:ext>
              </a:extLst>
            </p:cNvPr>
            <p:cNvSpPr txBox="1"/>
            <p:nvPr/>
          </p:nvSpPr>
          <p:spPr>
            <a:xfrm>
              <a:off x="7882905" y="2866545"/>
              <a:ext cx="870288" cy="307544"/>
            </a:xfrm>
            <a:prstGeom prst="rect">
              <a:avLst/>
            </a:prstGeom>
            <a:noFill/>
          </p:spPr>
          <p:txBody>
            <a:bodyPr wrap="square" lIns="115214" tIns="57607" rIns="115214" bIns="57607" rtlCol="0">
              <a:spAutoFit/>
            </a:bodyPr>
            <a:lstStyle/>
            <a:p>
              <a:r>
                <a:rPr lang="en-US" sz="1000" b="1" dirty="0">
                  <a:latin typeface="+mn-lt"/>
                </a:rPr>
                <a:t>BTS EM</a:t>
              </a:r>
            </a:p>
          </p:txBody>
        </p:sp>
      </p:grpSp>
      <p:sp>
        <p:nvSpPr>
          <p:cNvPr id="65" name="TextBox 64">
            <a:extLst>
              <a:ext uri="{FF2B5EF4-FFF2-40B4-BE49-F238E27FC236}">
                <a16:creationId xmlns:a16="http://schemas.microsoft.com/office/drawing/2014/main" id="{AAAB927A-5DCA-4CDF-B70F-AE290272CE9C}"/>
              </a:ext>
            </a:extLst>
          </p:cNvPr>
          <p:cNvSpPr txBox="1"/>
          <p:nvPr/>
        </p:nvSpPr>
        <p:spPr>
          <a:xfrm>
            <a:off x="4450222" y="3781549"/>
            <a:ext cx="400052" cy="215444"/>
          </a:xfrm>
          <a:prstGeom prst="rect">
            <a:avLst/>
          </a:prstGeom>
          <a:noFill/>
        </p:spPr>
        <p:txBody>
          <a:bodyPr wrap="square" rtlCol="0">
            <a:spAutoFit/>
          </a:bodyPr>
          <a:lstStyle/>
          <a:p>
            <a:r>
              <a:rPr lang="en-US" sz="800" dirty="0">
                <a:solidFill>
                  <a:schemeClr val="bg2"/>
                </a:solidFill>
              </a:rPr>
              <a:t>Abis</a:t>
            </a:r>
          </a:p>
        </p:txBody>
      </p:sp>
      <p:sp>
        <p:nvSpPr>
          <p:cNvPr id="66" name="Flowchart: Document 65">
            <a:extLst>
              <a:ext uri="{FF2B5EF4-FFF2-40B4-BE49-F238E27FC236}">
                <a16:creationId xmlns:a16="http://schemas.microsoft.com/office/drawing/2014/main" id="{8A074D09-34F2-4467-BF3E-88BE50E5803B}"/>
              </a:ext>
            </a:extLst>
          </p:cNvPr>
          <p:cNvSpPr/>
          <p:nvPr/>
        </p:nvSpPr>
        <p:spPr>
          <a:xfrm>
            <a:off x="8032468" y="2284682"/>
            <a:ext cx="480668" cy="290625"/>
          </a:xfrm>
          <a:prstGeom prst="flowChartDocumen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ctr" anchorCtr="0"/>
          <a:lstStyle/>
          <a:p>
            <a:pPr algn="ctr" fontAlgn="auto">
              <a:spcBef>
                <a:spcPts val="0"/>
              </a:spcBef>
              <a:spcAft>
                <a:spcPts val="0"/>
              </a:spcAft>
            </a:pPr>
            <a:r>
              <a:rPr lang="en-US" sz="1000" dirty="0">
                <a:solidFill>
                  <a:schemeClr val="bg2"/>
                </a:solidFill>
              </a:rPr>
              <a:t>SCF</a:t>
            </a:r>
          </a:p>
        </p:txBody>
      </p:sp>
      <p:sp>
        <p:nvSpPr>
          <p:cNvPr id="67" name="Flowchart: Document 66">
            <a:extLst>
              <a:ext uri="{FF2B5EF4-FFF2-40B4-BE49-F238E27FC236}">
                <a16:creationId xmlns:a16="http://schemas.microsoft.com/office/drawing/2014/main" id="{19C58E3D-2C60-4923-9F0A-CACBEC65D1C8}"/>
              </a:ext>
            </a:extLst>
          </p:cNvPr>
          <p:cNvSpPr/>
          <p:nvPr/>
        </p:nvSpPr>
        <p:spPr>
          <a:xfrm>
            <a:off x="8199970" y="2996923"/>
            <a:ext cx="517430" cy="539529"/>
          </a:xfrm>
          <a:prstGeom prst="flowChartDocumen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r>
              <a:rPr lang="en-US" sz="800" dirty="0">
                <a:solidFill>
                  <a:schemeClr val="bg2"/>
                </a:solidFill>
              </a:rPr>
              <a:t>SOAM Info Model</a:t>
            </a:r>
          </a:p>
        </p:txBody>
      </p:sp>
      <p:sp>
        <p:nvSpPr>
          <p:cNvPr id="68" name="Flowchart: Document 67">
            <a:extLst>
              <a:ext uri="{FF2B5EF4-FFF2-40B4-BE49-F238E27FC236}">
                <a16:creationId xmlns:a16="http://schemas.microsoft.com/office/drawing/2014/main" id="{818A54AC-330F-4EE7-A887-5F831836789D}"/>
              </a:ext>
            </a:extLst>
          </p:cNvPr>
          <p:cNvSpPr/>
          <p:nvPr/>
        </p:nvSpPr>
        <p:spPr>
          <a:xfrm>
            <a:off x="4856360" y="4134844"/>
            <a:ext cx="455278" cy="290625"/>
          </a:xfrm>
          <a:prstGeom prst="flowChartDocumen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ctr" anchorCtr="0"/>
          <a:lstStyle/>
          <a:p>
            <a:pPr algn="ctr" fontAlgn="auto">
              <a:spcBef>
                <a:spcPts val="0"/>
              </a:spcBef>
              <a:spcAft>
                <a:spcPts val="0"/>
              </a:spcAft>
            </a:pPr>
            <a:r>
              <a:rPr lang="en-US" sz="1000" dirty="0">
                <a:solidFill>
                  <a:schemeClr val="bg2"/>
                </a:solidFill>
              </a:rPr>
              <a:t>SCF</a:t>
            </a:r>
          </a:p>
        </p:txBody>
      </p:sp>
      <p:sp>
        <p:nvSpPr>
          <p:cNvPr id="69" name="Flowchart: Document 68">
            <a:extLst>
              <a:ext uri="{FF2B5EF4-FFF2-40B4-BE49-F238E27FC236}">
                <a16:creationId xmlns:a16="http://schemas.microsoft.com/office/drawing/2014/main" id="{BA994459-352A-41E1-8DEE-E18315802262}"/>
              </a:ext>
            </a:extLst>
          </p:cNvPr>
          <p:cNvSpPr/>
          <p:nvPr/>
        </p:nvSpPr>
        <p:spPr>
          <a:xfrm>
            <a:off x="5652273" y="4141734"/>
            <a:ext cx="455278" cy="290625"/>
          </a:xfrm>
          <a:prstGeom prst="flowChartDocumen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ctr" anchorCtr="0"/>
          <a:lstStyle/>
          <a:p>
            <a:pPr algn="ctr" fontAlgn="auto">
              <a:spcBef>
                <a:spcPts val="0"/>
              </a:spcBef>
              <a:spcAft>
                <a:spcPts val="0"/>
              </a:spcAft>
            </a:pPr>
            <a:r>
              <a:rPr lang="en-US" sz="1000" dirty="0">
                <a:solidFill>
                  <a:schemeClr val="bg2"/>
                </a:solidFill>
              </a:rPr>
              <a:t>SCF</a:t>
            </a:r>
          </a:p>
        </p:txBody>
      </p:sp>
      <p:sp>
        <p:nvSpPr>
          <p:cNvPr id="70" name="Flowchart: Document 69">
            <a:extLst>
              <a:ext uri="{FF2B5EF4-FFF2-40B4-BE49-F238E27FC236}">
                <a16:creationId xmlns:a16="http://schemas.microsoft.com/office/drawing/2014/main" id="{B3314FA0-B48E-4F1E-AACD-D7A286DE58A0}"/>
              </a:ext>
            </a:extLst>
          </p:cNvPr>
          <p:cNvSpPr/>
          <p:nvPr/>
        </p:nvSpPr>
        <p:spPr>
          <a:xfrm>
            <a:off x="6483890" y="4128010"/>
            <a:ext cx="455278" cy="290625"/>
          </a:xfrm>
          <a:prstGeom prst="flowChartDocumen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ctr" anchorCtr="0"/>
          <a:lstStyle/>
          <a:p>
            <a:pPr algn="ctr" fontAlgn="auto">
              <a:spcBef>
                <a:spcPts val="0"/>
              </a:spcBef>
              <a:spcAft>
                <a:spcPts val="0"/>
              </a:spcAft>
            </a:pPr>
            <a:r>
              <a:rPr lang="en-US" sz="1000" dirty="0">
                <a:solidFill>
                  <a:schemeClr val="bg2"/>
                </a:solidFill>
              </a:rPr>
              <a:t>SCF</a:t>
            </a:r>
          </a:p>
        </p:txBody>
      </p:sp>
      <p:sp>
        <p:nvSpPr>
          <p:cNvPr id="71" name="TextBox 70">
            <a:extLst>
              <a:ext uri="{FF2B5EF4-FFF2-40B4-BE49-F238E27FC236}">
                <a16:creationId xmlns:a16="http://schemas.microsoft.com/office/drawing/2014/main" id="{F83193BE-1952-4D6C-BB63-C8319AC585D9}"/>
              </a:ext>
            </a:extLst>
          </p:cNvPr>
          <p:cNvSpPr txBox="1"/>
          <p:nvPr/>
        </p:nvSpPr>
        <p:spPr>
          <a:xfrm>
            <a:off x="4685125" y="4774534"/>
            <a:ext cx="3004616" cy="330072"/>
          </a:xfrm>
          <a:prstGeom prst="rect">
            <a:avLst/>
          </a:prstGeom>
          <a:noFill/>
        </p:spPr>
        <p:txBody>
          <a:bodyPr wrap="square" lIns="72000" tIns="72000" rIns="72000" bIns="72000" rtlCol="0">
            <a:spAutoFit/>
          </a:bodyPr>
          <a:lstStyle/>
          <a:p>
            <a:pPr defTabSz="360000">
              <a:spcAft>
                <a:spcPts val="600"/>
              </a:spcAft>
              <a:tabLst>
                <a:tab pos="360000" algn="l"/>
              </a:tabLst>
            </a:pPr>
            <a:r>
              <a:rPr lang="en-US" sz="1200" dirty="0">
                <a:solidFill>
                  <a:srgbClr val="FF0000"/>
                </a:solidFill>
                <a:latin typeface="Nokia Pure Text Light" panose="020B0403020202020204" pitchFamily="34" charset="0"/>
                <a:ea typeface="Nokia Pure Text Light" panose="020B0403020202020204" pitchFamily="34" charset="0"/>
              </a:rPr>
              <a:t>* </a:t>
            </a:r>
            <a:r>
              <a:rPr lang="en-US" sz="1200" dirty="0" err="1">
                <a:solidFill>
                  <a:srgbClr val="FF0000"/>
                </a:solidFill>
                <a:latin typeface="Nokia Pure Text Light" panose="020B0403020202020204" pitchFamily="34" charset="0"/>
                <a:ea typeface="Nokia Pure Text Light" panose="020B0403020202020204" pitchFamily="34" charset="0"/>
              </a:rPr>
              <a:t>iOMS</a:t>
            </a:r>
            <a:r>
              <a:rPr lang="en-US" sz="1200" dirty="0">
                <a:solidFill>
                  <a:srgbClr val="FF0000"/>
                </a:solidFill>
                <a:latin typeface="Nokia Pure Text Light" panose="020B0403020202020204" pitchFamily="34" charset="0"/>
                <a:ea typeface="Nokia Pure Text Light" panose="020B0403020202020204" pitchFamily="34" charset="0"/>
              </a:rPr>
              <a:t> is not needed for LTE in SBTS</a:t>
            </a:r>
          </a:p>
        </p:txBody>
      </p:sp>
      <p:sp>
        <p:nvSpPr>
          <p:cNvPr id="72" name="Footer Placeholder 3">
            <a:extLst>
              <a:ext uri="{FF2B5EF4-FFF2-40B4-BE49-F238E27FC236}">
                <a16:creationId xmlns:a16="http://schemas.microsoft.com/office/drawing/2014/main" id="{D28BF30F-A7B1-4DE6-8AE9-5A13F72F9FCD}"/>
              </a:ext>
            </a:extLst>
          </p:cNvPr>
          <p:cNvSpPr txBox="1">
            <a:spLocks/>
          </p:cNvSpPr>
          <p:nvPr/>
        </p:nvSpPr>
        <p:spPr>
          <a:xfrm>
            <a:off x="2257107" y="482558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3273863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BA02657-7951-44DC-B222-39B25F4C3AB1}"/>
              </a:ext>
            </a:extLst>
          </p:cNvPr>
          <p:cNvSpPr>
            <a:spLocks noGrp="1"/>
          </p:cNvSpPr>
          <p:nvPr>
            <p:ph type="body" sz="quarter" idx="10"/>
          </p:nvPr>
        </p:nvSpPr>
        <p:spPr>
          <a:xfrm>
            <a:off x="417600" y="553156"/>
            <a:ext cx="8308800" cy="309600"/>
          </a:xfrm>
        </p:spPr>
        <p:txBody>
          <a:bodyPr/>
          <a:lstStyle/>
          <a:p>
            <a:r>
              <a:rPr lang="en-GB" sz="1800" noProof="1"/>
              <a:t>SON - automated manner to optimize network</a:t>
            </a:r>
            <a:endParaRPr lang="en-GB" sz="1800" dirty="0"/>
          </a:p>
        </p:txBody>
      </p:sp>
      <p:sp>
        <p:nvSpPr>
          <p:cNvPr id="3" name="Title 1">
            <a:extLst>
              <a:ext uri="{FF2B5EF4-FFF2-40B4-BE49-F238E27FC236}">
                <a16:creationId xmlns:a16="http://schemas.microsoft.com/office/drawing/2014/main" id="{3EAB63ED-AC62-4CB5-AACC-EF8C1F75DAE1}"/>
              </a:ext>
            </a:extLst>
          </p:cNvPr>
          <p:cNvSpPr txBox="1">
            <a:spLocks/>
          </p:cNvSpPr>
          <p:nvPr/>
        </p:nvSpPr>
        <p:spPr>
          <a:xfrm>
            <a:off x="417425" y="181097"/>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GB" noProof="1"/>
              <a:t>NetAct functionality for SRAN</a:t>
            </a:r>
          </a:p>
        </p:txBody>
      </p:sp>
      <p:grpSp>
        <p:nvGrpSpPr>
          <p:cNvPr id="4" name="Group 159">
            <a:extLst>
              <a:ext uri="{FF2B5EF4-FFF2-40B4-BE49-F238E27FC236}">
                <a16:creationId xmlns:a16="http://schemas.microsoft.com/office/drawing/2014/main" id="{8030DA65-75F8-4E1E-9DB4-D305D32BCDAB}"/>
              </a:ext>
            </a:extLst>
          </p:cNvPr>
          <p:cNvGrpSpPr/>
          <p:nvPr/>
        </p:nvGrpSpPr>
        <p:grpSpPr>
          <a:xfrm>
            <a:off x="4769000" y="1073651"/>
            <a:ext cx="3885932" cy="3021336"/>
            <a:chOff x="4783950" y="1629810"/>
            <a:chExt cx="3885932" cy="3021336"/>
          </a:xfrm>
        </p:grpSpPr>
        <p:sp>
          <p:nvSpPr>
            <p:cNvPr id="5" name="Bogen 37">
              <a:extLst>
                <a:ext uri="{FF2B5EF4-FFF2-40B4-BE49-F238E27FC236}">
                  <a16:creationId xmlns:a16="http://schemas.microsoft.com/office/drawing/2014/main" id="{942BB2CD-A7FE-484B-BC2C-683D2E2673AF}"/>
                </a:ext>
              </a:extLst>
            </p:cNvPr>
            <p:cNvSpPr/>
            <p:nvPr/>
          </p:nvSpPr>
          <p:spPr bwMode="auto">
            <a:xfrm>
              <a:off x="6884672" y="3613032"/>
              <a:ext cx="871069" cy="909469"/>
            </a:xfrm>
            <a:prstGeom prst="arc">
              <a:avLst>
                <a:gd name="adj1" fmla="val 11523319"/>
                <a:gd name="adj2" fmla="val 20848268"/>
              </a:avLst>
            </a:prstGeom>
            <a:noFill/>
            <a:ln w="28575" cap="flat" cmpd="sng" algn="ctr">
              <a:solidFill>
                <a:schemeClr val="tx1"/>
              </a:solidFill>
              <a:prstDash val="solid"/>
              <a:round/>
              <a:headEnd type="none" w="med" len="med"/>
              <a:tailEnd type="triangle" w="med" len="med"/>
            </a:ln>
            <a:effectLst/>
          </p:spPr>
          <p:txBody>
            <a:bodyPr wrap="square" lIns="0" tIns="44450" rIns="0" bIns="44450" anchor="ctr">
              <a:spAutoFit/>
            </a:bodyPr>
            <a:lstStyle/>
            <a:p>
              <a:pPr defTabSz="604723">
                <a:defRPr/>
              </a:pPr>
              <a:endParaRPr lang="en-US"/>
            </a:p>
          </p:txBody>
        </p:sp>
        <p:sp>
          <p:nvSpPr>
            <p:cNvPr id="6" name="Line 20">
              <a:extLst>
                <a:ext uri="{FF2B5EF4-FFF2-40B4-BE49-F238E27FC236}">
                  <a16:creationId xmlns:a16="http://schemas.microsoft.com/office/drawing/2014/main" id="{4F8C0CAE-69DA-4390-8C7B-2B12A8B41DFA}"/>
                </a:ext>
              </a:extLst>
            </p:cNvPr>
            <p:cNvSpPr>
              <a:spLocks noChangeShapeType="1"/>
            </p:cNvSpPr>
            <p:nvPr/>
          </p:nvSpPr>
          <p:spPr bwMode="auto">
            <a:xfrm flipH="1">
              <a:off x="5412753" y="3002201"/>
              <a:ext cx="400022" cy="0"/>
            </a:xfrm>
            <a:prstGeom prst="line">
              <a:avLst/>
            </a:prstGeom>
            <a:noFill/>
            <a:ln w="28575" algn="ctr">
              <a:solidFill>
                <a:schemeClr val="tx2">
                  <a:lumMod val="50000"/>
                </a:schemeClr>
              </a:solidFill>
              <a:round/>
              <a:headEnd type="triangle" w="med" len="med"/>
              <a:tailEnd type="triangle" w="med" len="med"/>
            </a:ln>
          </p:spPr>
          <p:txBody>
            <a:bodyPr rot="10800000" vert="eaVert" wrap="none" anchor="ctr"/>
            <a:lstStyle/>
            <a:p>
              <a:endParaRPr lang="en-US"/>
            </a:p>
          </p:txBody>
        </p:sp>
        <p:sp>
          <p:nvSpPr>
            <p:cNvPr id="7" name="Rectangle 25">
              <a:extLst>
                <a:ext uri="{FF2B5EF4-FFF2-40B4-BE49-F238E27FC236}">
                  <a16:creationId xmlns:a16="http://schemas.microsoft.com/office/drawing/2014/main" id="{2DC32FD9-495B-4CCB-8ECB-7C20F97419C8}"/>
                </a:ext>
              </a:extLst>
            </p:cNvPr>
            <p:cNvSpPr>
              <a:spLocks noChangeArrowheads="1"/>
            </p:cNvSpPr>
            <p:nvPr/>
          </p:nvSpPr>
          <p:spPr bwMode="auto">
            <a:xfrm>
              <a:off x="4887595" y="3083048"/>
              <a:ext cx="617775" cy="333465"/>
            </a:xfrm>
            <a:prstGeom prst="rect">
              <a:avLst/>
            </a:prstGeom>
            <a:noFill/>
            <a:ln w="28575" algn="ctr">
              <a:noFill/>
              <a:miter lim="800000"/>
              <a:headEnd/>
              <a:tailEnd/>
            </a:ln>
          </p:spPr>
          <p:txBody>
            <a:bodyPr wrap="none" lIns="90000" tIns="43200" rIns="90000" bIns="43200">
              <a:spAutoFit/>
            </a:bodyPr>
            <a:lstStyle/>
            <a:p>
              <a:pPr algn="r" defTabSz="604723"/>
              <a:r>
                <a:rPr lang="en-US" sz="800">
                  <a:solidFill>
                    <a:schemeClr val="bg2">
                      <a:lumMod val="75000"/>
                    </a:schemeClr>
                  </a:solidFill>
                </a:rPr>
                <a:t>BTS Site</a:t>
              </a:r>
              <a:br>
                <a:rPr lang="en-US" sz="800">
                  <a:solidFill>
                    <a:schemeClr val="bg2">
                      <a:lumMod val="75000"/>
                    </a:schemeClr>
                  </a:solidFill>
                </a:rPr>
              </a:br>
              <a:r>
                <a:rPr lang="en-US" sz="800">
                  <a:solidFill>
                    <a:schemeClr val="bg2">
                      <a:lumMod val="75000"/>
                    </a:schemeClr>
                  </a:solidFill>
                </a:rPr>
                <a:t> Manager</a:t>
              </a:r>
            </a:p>
          </p:txBody>
        </p:sp>
        <p:sp>
          <p:nvSpPr>
            <p:cNvPr id="8" name="Textfeld 44">
              <a:extLst>
                <a:ext uri="{FF2B5EF4-FFF2-40B4-BE49-F238E27FC236}">
                  <a16:creationId xmlns:a16="http://schemas.microsoft.com/office/drawing/2014/main" id="{1A792899-DFE2-4DC6-8A91-E805321C21D4}"/>
                </a:ext>
              </a:extLst>
            </p:cNvPr>
            <p:cNvSpPr txBox="1">
              <a:spLocks noChangeArrowheads="1"/>
            </p:cNvSpPr>
            <p:nvPr/>
          </p:nvSpPr>
          <p:spPr bwMode="auto">
            <a:xfrm>
              <a:off x="6875670" y="3815028"/>
              <a:ext cx="875561" cy="338554"/>
            </a:xfrm>
            <a:prstGeom prst="rect">
              <a:avLst/>
            </a:prstGeom>
            <a:noFill/>
            <a:ln w="9525">
              <a:noFill/>
              <a:miter lim="800000"/>
              <a:headEnd/>
              <a:tailEnd/>
            </a:ln>
          </p:spPr>
          <p:txBody>
            <a:bodyPr wrap="none">
              <a:spAutoFit/>
            </a:bodyPr>
            <a:lstStyle/>
            <a:p>
              <a:pPr algn="ctr"/>
              <a:r>
                <a:rPr lang="en-US" altLang="zh-CN" sz="800">
                  <a:solidFill>
                    <a:schemeClr val="bg2">
                      <a:lumMod val="75000"/>
                    </a:schemeClr>
                  </a:solidFill>
                  <a:ea typeface="宋体" pitchFamily="2" charset="-122"/>
                </a:rPr>
                <a:t>“not </a:t>
              </a:r>
              <a:br>
                <a:rPr lang="en-US" altLang="zh-CN" sz="800">
                  <a:solidFill>
                    <a:schemeClr val="bg2">
                      <a:lumMod val="75000"/>
                    </a:schemeClr>
                  </a:solidFill>
                  <a:ea typeface="宋体" pitchFamily="2" charset="-122"/>
                </a:rPr>
              </a:br>
              <a:r>
                <a:rPr lang="en-US" altLang="zh-CN" sz="800">
                  <a:solidFill>
                    <a:schemeClr val="bg2">
                      <a:lumMod val="75000"/>
                    </a:schemeClr>
                  </a:solidFill>
                  <a:ea typeface="宋体" pitchFamily="2" charset="-122"/>
                </a:rPr>
                <a:t>commissioned”</a:t>
              </a:r>
              <a:endParaRPr lang="en-US" sz="800">
                <a:solidFill>
                  <a:schemeClr val="bg2">
                    <a:lumMod val="75000"/>
                  </a:schemeClr>
                </a:solidFill>
              </a:endParaRPr>
            </a:p>
          </p:txBody>
        </p:sp>
        <p:cxnSp>
          <p:nvCxnSpPr>
            <p:cNvPr id="9" name="Gerade Verbindung mit Pfeil 46">
              <a:extLst>
                <a:ext uri="{FF2B5EF4-FFF2-40B4-BE49-F238E27FC236}">
                  <a16:creationId xmlns:a16="http://schemas.microsoft.com/office/drawing/2014/main" id="{083B687C-4418-4C33-B3AF-8EEBEDBA5203}"/>
                </a:ext>
              </a:extLst>
            </p:cNvPr>
            <p:cNvCxnSpPr>
              <a:cxnSpLocks noChangeShapeType="1"/>
            </p:cNvCxnSpPr>
            <p:nvPr/>
          </p:nvCxnSpPr>
          <p:spPr bwMode="auto">
            <a:xfrm flipV="1">
              <a:off x="7812887" y="2160810"/>
              <a:ext cx="0" cy="1714569"/>
            </a:xfrm>
            <a:prstGeom prst="straightConnector1">
              <a:avLst/>
            </a:prstGeom>
            <a:noFill/>
            <a:ln w="28575" algn="ctr">
              <a:solidFill>
                <a:schemeClr val="accent1"/>
              </a:solidFill>
              <a:round/>
              <a:headEnd type="triangle" w="med" len="med"/>
              <a:tailEnd type="triangle" w="med" len="med"/>
            </a:ln>
          </p:spPr>
        </p:cxnSp>
        <p:sp>
          <p:nvSpPr>
            <p:cNvPr id="10" name="Textfeld 49">
              <a:extLst>
                <a:ext uri="{FF2B5EF4-FFF2-40B4-BE49-F238E27FC236}">
                  <a16:creationId xmlns:a16="http://schemas.microsoft.com/office/drawing/2014/main" id="{27ACBD55-59CE-4A81-9D31-08DC8EA0FAB2}"/>
                </a:ext>
              </a:extLst>
            </p:cNvPr>
            <p:cNvSpPr txBox="1">
              <a:spLocks noChangeArrowheads="1"/>
            </p:cNvSpPr>
            <p:nvPr/>
          </p:nvSpPr>
          <p:spPr bwMode="auto">
            <a:xfrm>
              <a:off x="7896816" y="3815028"/>
              <a:ext cx="518092" cy="338554"/>
            </a:xfrm>
            <a:prstGeom prst="rect">
              <a:avLst/>
            </a:prstGeom>
            <a:noFill/>
            <a:ln w="9525">
              <a:noFill/>
              <a:miter lim="800000"/>
              <a:headEnd/>
              <a:tailEnd/>
            </a:ln>
          </p:spPr>
          <p:txBody>
            <a:bodyPr wrap="none">
              <a:spAutoFit/>
            </a:bodyPr>
            <a:lstStyle/>
            <a:p>
              <a:pPr algn="ctr"/>
              <a:r>
                <a:rPr lang="en-US" sz="800">
                  <a:solidFill>
                    <a:schemeClr val="bg2">
                      <a:lumMod val="75000"/>
                    </a:schemeClr>
                  </a:solidFill>
                </a:rPr>
                <a:t>Repeat</a:t>
              </a:r>
              <a:br>
                <a:rPr lang="en-US" sz="800">
                  <a:solidFill>
                    <a:schemeClr val="bg2">
                      <a:lumMod val="75000"/>
                    </a:schemeClr>
                  </a:solidFill>
                </a:rPr>
              </a:br>
              <a:r>
                <a:rPr lang="en-US" sz="800">
                  <a:solidFill>
                    <a:schemeClr val="bg2">
                      <a:lumMod val="75000"/>
                    </a:schemeClr>
                  </a:solidFill>
                </a:rPr>
                <a:t>PnP</a:t>
              </a:r>
            </a:p>
          </p:txBody>
        </p:sp>
        <p:sp>
          <p:nvSpPr>
            <p:cNvPr id="11" name="AutoShape 7">
              <a:extLst>
                <a:ext uri="{FF2B5EF4-FFF2-40B4-BE49-F238E27FC236}">
                  <a16:creationId xmlns:a16="http://schemas.microsoft.com/office/drawing/2014/main" id="{29C0F6A0-F0CB-4470-8004-3847AD6D4C63}"/>
                </a:ext>
              </a:extLst>
            </p:cNvPr>
            <p:cNvSpPr>
              <a:spLocks noChangeArrowheads="1"/>
            </p:cNvSpPr>
            <p:nvPr/>
          </p:nvSpPr>
          <p:spPr bwMode="auto">
            <a:xfrm>
              <a:off x="6955696" y="1629810"/>
              <a:ext cx="1714186" cy="473845"/>
            </a:xfrm>
            <a:prstGeom prst="roundRect">
              <a:avLst>
                <a:gd name="adj" fmla="val 6495"/>
              </a:avLst>
            </a:prstGeom>
            <a:solidFill>
              <a:schemeClr val="tx1"/>
            </a:solidFill>
            <a:ln w="28575" algn="ctr">
              <a:noFill/>
              <a:round/>
              <a:headEnd/>
              <a:tailEnd/>
            </a:ln>
            <a:effectLst/>
          </p:spPr>
          <p:txBody>
            <a:bodyPr wrap="square" lIns="90000" tIns="43200" rIns="90000" bIns="43200" anchor="ctr">
              <a:noAutofit/>
            </a:bodyPr>
            <a:lstStyle/>
            <a:p>
              <a:pPr>
                <a:defRPr/>
              </a:pPr>
              <a:r>
                <a:rPr lang="en-US" sz="1000">
                  <a:solidFill>
                    <a:schemeClr val="bg1"/>
                  </a:solidFill>
                  <a:latin typeface="Arial" pitchFamily="34" charset="0"/>
                </a:rPr>
                <a:t>Nokia</a:t>
              </a:r>
              <a:br>
                <a:rPr lang="en-US" sz="1000">
                  <a:solidFill>
                    <a:schemeClr val="bg1"/>
                  </a:solidFill>
                  <a:latin typeface="Arial" pitchFamily="34" charset="0"/>
                </a:rPr>
              </a:br>
              <a:r>
                <a:rPr lang="en-US" sz="1000">
                  <a:solidFill>
                    <a:schemeClr val="bg1"/>
                  </a:solidFill>
                  <a:latin typeface="Arial" pitchFamily="34" charset="0"/>
                </a:rPr>
                <a:t>Auto Configuration</a:t>
              </a:r>
            </a:p>
          </p:txBody>
        </p:sp>
        <p:sp>
          <p:nvSpPr>
            <p:cNvPr id="12" name="Rectangle 25">
              <a:extLst>
                <a:ext uri="{FF2B5EF4-FFF2-40B4-BE49-F238E27FC236}">
                  <a16:creationId xmlns:a16="http://schemas.microsoft.com/office/drawing/2014/main" id="{99953168-4F28-4A29-961E-1CBDC49E3727}"/>
                </a:ext>
              </a:extLst>
            </p:cNvPr>
            <p:cNvSpPr>
              <a:spLocks noChangeArrowheads="1"/>
            </p:cNvSpPr>
            <p:nvPr/>
          </p:nvSpPr>
          <p:spPr bwMode="auto">
            <a:xfrm>
              <a:off x="4783950" y="1703571"/>
              <a:ext cx="1885625" cy="548909"/>
            </a:xfrm>
            <a:prstGeom prst="rect">
              <a:avLst/>
            </a:prstGeom>
            <a:noFill/>
            <a:ln w="28575" algn="ctr">
              <a:noFill/>
              <a:miter lim="800000"/>
              <a:headEnd/>
              <a:tailEnd/>
            </a:ln>
          </p:spPr>
          <p:txBody>
            <a:bodyPr wrap="square" lIns="90000" tIns="43200" rIns="90000" bIns="43200">
              <a:spAutoFit/>
            </a:bodyPr>
            <a:lstStyle/>
            <a:p>
              <a:pPr defTabSz="604723"/>
              <a:r>
                <a:rPr lang="en-US" sz="1000" b="1">
                  <a:solidFill>
                    <a:schemeClr val="bg2">
                      <a:lumMod val="75000"/>
                    </a:schemeClr>
                  </a:solidFill>
                </a:rPr>
                <a:t>Use case 1</a:t>
              </a:r>
              <a:r>
                <a:rPr lang="en-US" sz="1000">
                  <a:solidFill>
                    <a:schemeClr val="bg2">
                      <a:lumMod val="75000"/>
                    </a:schemeClr>
                  </a:solidFill>
                </a:rPr>
                <a:t>: no DHCP server in operators network, but auto- configuration is available </a:t>
              </a:r>
            </a:p>
          </p:txBody>
        </p:sp>
        <p:sp>
          <p:nvSpPr>
            <p:cNvPr id="13" name="Bogen 37">
              <a:extLst>
                <a:ext uri="{FF2B5EF4-FFF2-40B4-BE49-F238E27FC236}">
                  <a16:creationId xmlns:a16="http://schemas.microsoft.com/office/drawing/2014/main" id="{612C1F1A-6687-4CE9-A96E-D4243C50169E}"/>
                </a:ext>
              </a:extLst>
            </p:cNvPr>
            <p:cNvSpPr/>
            <p:nvPr/>
          </p:nvSpPr>
          <p:spPr bwMode="auto">
            <a:xfrm>
              <a:off x="6070296" y="2581148"/>
              <a:ext cx="1029299" cy="636609"/>
            </a:xfrm>
            <a:prstGeom prst="arc">
              <a:avLst>
                <a:gd name="adj1" fmla="val 11523319"/>
                <a:gd name="adj2" fmla="val 20848268"/>
              </a:avLst>
            </a:prstGeom>
            <a:noFill/>
            <a:ln w="28575" cap="flat" cmpd="sng" algn="ctr">
              <a:solidFill>
                <a:schemeClr val="tx1"/>
              </a:solidFill>
              <a:prstDash val="solid"/>
              <a:round/>
              <a:headEnd type="none" w="med" len="med"/>
              <a:tailEnd type="triangle" w="med" len="med"/>
            </a:ln>
            <a:effectLst/>
          </p:spPr>
          <p:txBody>
            <a:bodyPr wrap="square" lIns="0" tIns="44450" rIns="0" bIns="44450" anchor="ctr">
              <a:noAutofit/>
            </a:bodyPr>
            <a:lstStyle/>
            <a:p>
              <a:pPr defTabSz="604723">
                <a:defRPr/>
              </a:pPr>
              <a:endParaRPr lang="en-US"/>
            </a:p>
          </p:txBody>
        </p:sp>
        <p:sp>
          <p:nvSpPr>
            <p:cNvPr id="14" name="Textfeld 44">
              <a:extLst>
                <a:ext uri="{FF2B5EF4-FFF2-40B4-BE49-F238E27FC236}">
                  <a16:creationId xmlns:a16="http://schemas.microsoft.com/office/drawing/2014/main" id="{589F88E5-29E7-4E5F-85DD-9B0C0C625BAD}"/>
                </a:ext>
              </a:extLst>
            </p:cNvPr>
            <p:cNvSpPr txBox="1">
              <a:spLocks noChangeArrowheads="1"/>
            </p:cNvSpPr>
            <p:nvPr/>
          </p:nvSpPr>
          <p:spPr bwMode="auto">
            <a:xfrm>
              <a:off x="6183067" y="2587940"/>
              <a:ext cx="848553" cy="584775"/>
            </a:xfrm>
            <a:prstGeom prst="rect">
              <a:avLst/>
            </a:prstGeom>
            <a:noFill/>
            <a:ln w="9525">
              <a:noFill/>
              <a:miter lim="800000"/>
              <a:headEnd/>
              <a:tailEnd/>
            </a:ln>
          </p:spPr>
          <p:txBody>
            <a:bodyPr wrap="square">
              <a:spAutoFit/>
            </a:bodyPr>
            <a:lstStyle/>
            <a:p>
              <a:pPr algn="ctr"/>
              <a:r>
                <a:rPr lang="en-US" altLang="zh-CN" sz="800">
                  <a:solidFill>
                    <a:schemeClr val="bg2">
                      <a:lumMod val="75000"/>
                    </a:schemeClr>
                  </a:solidFill>
                  <a:ea typeface="宋体" pitchFamily="2" charset="-122"/>
                </a:rPr>
                <a:t>Local configured </a:t>
              </a:r>
            </a:p>
            <a:p>
              <a:pPr algn="ctr"/>
              <a:r>
                <a:rPr lang="en-US" altLang="zh-CN" sz="800">
                  <a:solidFill>
                    <a:schemeClr val="bg2">
                      <a:lumMod val="75000"/>
                    </a:schemeClr>
                  </a:solidFill>
                  <a:ea typeface="宋体" pitchFamily="2" charset="-122"/>
                </a:rPr>
                <a:t>PnP transport </a:t>
              </a:r>
            </a:p>
            <a:p>
              <a:pPr algn="ctr"/>
              <a:r>
                <a:rPr lang="en-US" altLang="zh-CN" sz="800">
                  <a:solidFill>
                    <a:schemeClr val="bg2">
                      <a:lumMod val="75000"/>
                    </a:schemeClr>
                  </a:solidFill>
                  <a:ea typeface="宋体" pitchFamily="2" charset="-122"/>
                </a:rPr>
                <a:t>parameters</a:t>
              </a:r>
              <a:endParaRPr lang="en-US" sz="800">
                <a:solidFill>
                  <a:schemeClr val="bg2">
                    <a:lumMod val="75000"/>
                  </a:schemeClr>
                </a:solidFill>
              </a:endParaRPr>
            </a:p>
          </p:txBody>
        </p:sp>
        <p:cxnSp>
          <p:nvCxnSpPr>
            <p:cNvPr id="15" name="Gerade Verbindung mit Pfeil 46">
              <a:extLst>
                <a:ext uri="{FF2B5EF4-FFF2-40B4-BE49-F238E27FC236}">
                  <a16:creationId xmlns:a16="http://schemas.microsoft.com/office/drawing/2014/main" id="{D6EB38E6-3C4A-4DC3-BBC4-0801EDD284E7}"/>
                </a:ext>
              </a:extLst>
            </p:cNvPr>
            <p:cNvCxnSpPr>
              <a:cxnSpLocks noChangeShapeType="1"/>
            </p:cNvCxnSpPr>
            <p:nvPr/>
          </p:nvCxnSpPr>
          <p:spPr bwMode="auto">
            <a:xfrm flipH="1" flipV="1">
              <a:off x="7241428" y="2160812"/>
              <a:ext cx="10111" cy="669198"/>
            </a:xfrm>
            <a:prstGeom prst="straightConnector1">
              <a:avLst/>
            </a:prstGeom>
            <a:noFill/>
            <a:ln w="28575" algn="ctr">
              <a:solidFill>
                <a:schemeClr val="tx2">
                  <a:lumMod val="50000"/>
                </a:schemeClr>
              </a:solidFill>
              <a:round/>
              <a:headEnd type="triangle" w="med" len="med"/>
              <a:tailEnd type="triangle" w="med" len="med"/>
            </a:ln>
          </p:spPr>
        </p:cxnSp>
        <p:sp>
          <p:nvSpPr>
            <p:cNvPr id="16" name="Textfeld 49">
              <a:extLst>
                <a:ext uri="{FF2B5EF4-FFF2-40B4-BE49-F238E27FC236}">
                  <a16:creationId xmlns:a16="http://schemas.microsoft.com/office/drawing/2014/main" id="{D76A8FAB-89C6-4718-9302-4E6C2AA841FC}"/>
                </a:ext>
              </a:extLst>
            </p:cNvPr>
            <p:cNvSpPr txBox="1">
              <a:spLocks noChangeArrowheads="1"/>
            </p:cNvSpPr>
            <p:nvPr/>
          </p:nvSpPr>
          <p:spPr bwMode="auto">
            <a:xfrm>
              <a:off x="6265857" y="2190466"/>
              <a:ext cx="1011815" cy="338554"/>
            </a:xfrm>
            <a:prstGeom prst="rect">
              <a:avLst/>
            </a:prstGeom>
            <a:noFill/>
            <a:ln w="9525">
              <a:noFill/>
              <a:miter lim="800000"/>
              <a:headEnd/>
              <a:tailEnd/>
            </a:ln>
          </p:spPr>
          <p:txBody>
            <a:bodyPr wrap="none">
              <a:spAutoFit/>
            </a:bodyPr>
            <a:lstStyle/>
            <a:p>
              <a:pPr algn="r"/>
              <a:r>
                <a:rPr lang="en-US" sz="800">
                  <a:solidFill>
                    <a:schemeClr val="bg2">
                      <a:lumMod val="75000"/>
                    </a:schemeClr>
                  </a:solidFill>
                </a:rPr>
                <a:t>Start </a:t>
              </a:r>
              <a:br>
                <a:rPr lang="en-US" sz="800">
                  <a:solidFill>
                    <a:schemeClr val="bg2">
                      <a:lumMod val="75000"/>
                    </a:schemeClr>
                  </a:solidFill>
                </a:rPr>
              </a:br>
              <a:r>
                <a:rPr lang="en-US" sz="800">
                  <a:solidFill>
                    <a:schemeClr val="bg2">
                      <a:lumMod val="75000"/>
                    </a:schemeClr>
                  </a:solidFill>
                </a:rPr>
                <a:t>auto-configuration</a:t>
              </a:r>
            </a:p>
          </p:txBody>
        </p:sp>
        <p:sp>
          <p:nvSpPr>
            <p:cNvPr id="17" name="Rectangle 16">
              <a:extLst>
                <a:ext uri="{FF2B5EF4-FFF2-40B4-BE49-F238E27FC236}">
                  <a16:creationId xmlns:a16="http://schemas.microsoft.com/office/drawing/2014/main" id="{E5F1D7C9-B15A-4FC3-A69D-17F7F6CCAC4C}"/>
                </a:ext>
              </a:extLst>
            </p:cNvPr>
            <p:cNvSpPr/>
            <p:nvPr/>
          </p:nvSpPr>
          <p:spPr>
            <a:xfrm>
              <a:off x="4852671" y="3468147"/>
              <a:ext cx="2114208" cy="400110"/>
            </a:xfrm>
            <a:prstGeom prst="rect">
              <a:avLst/>
            </a:prstGeom>
          </p:spPr>
          <p:txBody>
            <a:bodyPr wrap="square">
              <a:spAutoFit/>
            </a:bodyPr>
            <a:lstStyle/>
            <a:p>
              <a:pPr defTabSz="604723"/>
              <a:r>
                <a:rPr lang="en-US" sz="1000" b="1">
                  <a:solidFill>
                    <a:schemeClr val="bg2">
                      <a:lumMod val="75000"/>
                    </a:schemeClr>
                  </a:solidFill>
                </a:rPr>
                <a:t>Use case 2</a:t>
              </a:r>
              <a:r>
                <a:rPr lang="en-US" sz="1000">
                  <a:solidFill>
                    <a:schemeClr val="bg2">
                      <a:lumMod val="75000"/>
                    </a:schemeClr>
                  </a:solidFill>
                </a:rPr>
                <a:t>: eNB commissioned</a:t>
              </a:r>
              <a:br>
                <a:rPr lang="en-US" sz="1000">
                  <a:solidFill>
                    <a:schemeClr val="bg2">
                      <a:lumMod val="75000"/>
                    </a:schemeClr>
                  </a:solidFill>
                </a:rPr>
              </a:br>
              <a:r>
                <a:rPr lang="en-US" sz="1000">
                  <a:solidFill>
                    <a:schemeClr val="bg2">
                      <a:lumMod val="75000"/>
                    </a:schemeClr>
                  </a:solidFill>
                </a:rPr>
                <a:t>PnP shall be repeated</a:t>
              </a:r>
            </a:p>
          </p:txBody>
        </p:sp>
        <p:sp>
          <p:nvSpPr>
            <p:cNvPr id="18" name="Textfeld 49">
              <a:extLst>
                <a:ext uri="{FF2B5EF4-FFF2-40B4-BE49-F238E27FC236}">
                  <a16:creationId xmlns:a16="http://schemas.microsoft.com/office/drawing/2014/main" id="{164D82F5-B1A2-4A41-9999-A7E8E33AC01C}"/>
                </a:ext>
              </a:extLst>
            </p:cNvPr>
            <p:cNvSpPr txBox="1">
              <a:spLocks noChangeArrowheads="1"/>
            </p:cNvSpPr>
            <p:nvPr/>
          </p:nvSpPr>
          <p:spPr bwMode="auto">
            <a:xfrm>
              <a:off x="7800174" y="2846667"/>
              <a:ext cx="633507" cy="338554"/>
            </a:xfrm>
            <a:prstGeom prst="rect">
              <a:avLst/>
            </a:prstGeom>
            <a:noFill/>
            <a:ln w="9525">
              <a:noFill/>
              <a:miter lim="800000"/>
              <a:headEnd/>
              <a:tailEnd/>
            </a:ln>
          </p:spPr>
          <p:txBody>
            <a:bodyPr wrap="none">
              <a:spAutoFit/>
            </a:bodyPr>
            <a:lstStyle/>
            <a:p>
              <a:r>
                <a:rPr lang="de-DE" sz="800">
                  <a:solidFill>
                    <a:schemeClr val="bg2">
                      <a:lumMod val="75000"/>
                    </a:schemeClr>
                  </a:solidFill>
                </a:rPr>
                <a:t>Clear</a:t>
              </a:r>
            </a:p>
            <a:p>
              <a:r>
                <a:rPr lang="de-DE" sz="800">
                  <a:solidFill>
                    <a:schemeClr val="bg2">
                      <a:lumMod val="75000"/>
                    </a:schemeClr>
                  </a:solidFill>
                </a:rPr>
                <a:t>PnP </a:t>
              </a:r>
              <a:r>
                <a:rPr lang="de-DE" sz="800" err="1">
                  <a:solidFill>
                    <a:schemeClr val="bg2">
                      <a:lumMod val="75000"/>
                    </a:schemeClr>
                  </a:solidFill>
                </a:rPr>
                <a:t>state</a:t>
              </a:r>
              <a:endParaRPr lang="en-US" sz="800">
                <a:solidFill>
                  <a:schemeClr val="bg2">
                    <a:lumMod val="75000"/>
                  </a:schemeClr>
                </a:solidFill>
              </a:endParaRPr>
            </a:p>
          </p:txBody>
        </p:sp>
        <p:cxnSp>
          <p:nvCxnSpPr>
            <p:cNvPr id="19" name="Gerade Verbindung mit Pfeil 46">
              <a:extLst>
                <a:ext uri="{FF2B5EF4-FFF2-40B4-BE49-F238E27FC236}">
                  <a16:creationId xmlns:a16="http://schemas.microsoft.com/office/drawing/2014/main" id="{3D6B7BE0-9472-44E0-94DA-36CAE60A881E}"/>
                </a:ext>
              </a:extLst>
            </p:cNvPr>
            <p:cNvCxnSpPr>
              <a:cxnSpLocks noChangeShapeType="1"/>
            </p:cNvCxnSpPr>
            <p:nvPr/>
          </p:nvCxnSpPr>
          <p:spPr bwMode="auto">
            <a:xfrm flipH="1" flipV="1">
              <a:off x="8579663" y="2160811"/>
              <a:ext cx="2965" cy="1855604"/>
            </a:xfrm>
            <a:prstGeom prst="straightConnector1">
              <a:avLst/>
            </a:prstGeom>
            <a:noFill/>
            <a:ln w="28575" algn="ctr">
              <a:solidFill>
                <a:schemeClr val="tx2">
                  <a:lumMod val="50000"/>
                </a:schemeClr>
              </a:solidFill>
              <a:round/>
              <a:headEnd type="triangle" w="med" len="med"/>
              <a:tailEnd type="triangle" w="med" len="med"/>
            </a:ln>
          </p:spPr>
        </p:cxnSp>
        <p:sp>
          <p:nvSpPr>
            <p:cNvPr id="20" name="Bogen 37">
              <a:extLst>
                <a:ext uri="{FF2B5EF4-FFF2-40B4-BE49-F238E27FC236}">
                  <a16:creationId xmlns:a16="http://schemas.microsoft.com/office/drawing/2014/main" id="{FC550CD5-08B7-404A-A511-0240BDC6CE43}"/>
                </a:ext>
              </a:extLst>
            </p:cNvPr>
            <p:cNvSpPr/>
            <p:nvPr/>
          </p:nvSpPr>
          <p:spPr bwMode="auto">
            <a:xfrm>
              <a:off x="7898705" y="3624677"/>
              <a:ext cx="514315" cy="838527"/>
            </a:xfrm>
            <a:prstGeom prst="arc">
              <a:avLst>
                <a:gd name="adj1" fmla="val 11523319"/>
                <a:gd name="adj2" fmla="val 20848268"/>
              </a:avLst>
            </a:prstGeom>
            <a:noFill/>
            <a:ln w="28575" cap="flat" cmpd="sng" algn="ctr">
              <a:solidFill>
                <a:schemeClr val="tx1"/>
              </a:solidFill>
              <a:prstDash val="solid"/>
              <a:round/>
              <a:headEnd type="none" w="med" len="med"/>
              <a:tailEnd type="triangle" w="med" len="med"/>
            </a:ln>
            <a:effectLst/>
          </p:spPr>
          <p:txBody>
            <a:bodyPr wrap="square" lIns="0" tIns="44450" rIns="0" bIns="44450" anchor="ctr">
              <a:spAutoFit/>
            </a:bodyPr>
            <a:lstStyle/>
            <a:p>
              <a:pPr defTabSz="604723">
                <a:defRPr/>
              </a:pPr>
              <a:endParaRPr lang="en-US"/>
            </a:p>
          </p:txBody>
        </p:sp>
        <p:grpSp>
          <p:nvGrpSpPr>
            <p:cNvPr id="21" name="Group 40">
              <a:extLst>
                <a:ext uri="{FF2B5EF4-FFF2-40B4-BE49-F238E27FC236}">
                  <a16:creationId xmlns:a16="http://schemas.microsoft.com/office/drawing/2014/main" id="{B30C031B-F3E4-45B6-A455-EE5910B0CE25}"/>
                </a:ext>
              </a:extLst>
            </p:cNvPr>
            <p:cNvGrpSpPr>
              <a:grpSpLocks noChangeAspect="1"/>
            </p:cNvGrpSpPr>
            <p:nvPr/>
          </p:nvGrpSpPr>
          <p:grpSpPr>
            <a:xfrm>
              <a:off x="5081452" y="2505880"/>
              <a:ext cx="249451" cy="316270"/>
              <a:chOff x="6305550" y="2947988"/>
              <a:chExt cx="314325" cy="398462"/>
            </a:xfrm>
          </p:grpSpPr>
          <p:sp>
            <p:nvSpPr>
              <p:cNvPr id="66" name="Freeform 79">
                <a:extLst>
                  <a:ext uri="{FF2B5EF4-FFF2-40B4-BE49-F238E27FC236}">
                    <a16:creationId xmlns:a16="http://schemas.microsoft.com/office/drawing/2014/main" id="{FDCBFCAB-69B1-4360-9EFF-B9B86D7D267F}"/>
                  </a:ext>
                </a:extLst>
              </p:cNvPr>
              <p:cNvSpPr>
                <a:spLocks noEditPoints="1"/>
              </p:cNvSpPr>
              <p:nvPr/>
            </p:nvSpPr>
            <p:spPr bwMode="auto">
              <a:xfrm>
                <a:off x="6388100" y="2947988"/>
                <a:ext cx="152400" cy="152400"/>
              </a:xfrm>
              <a:custGeom>
                <a:avLst/>
                <a:gdLst>
                  <a:gd name="T0" fmla="*/ 68 w 135"/>
                  <a:gd name="T1" fmla="*/ 135 h 135"/>
                  <a:gd name="T2" fmla="*/ 0 w 135"/>
                  <a:gd name="T3" fmla="*/ 67 h 135"/>
                  <a:gd name="T4" fmla="*/ 68 w 135"/>
                  <a:gd name="T5" fmla="*/ 0 h 135"/>
                  <a:gd name="T6" fmla="*/ 135 w 135"/>
                  <a:gd name="T7" fmla="*/ 67 h 135"/>
                  <a:gd name="T8" fmla="*/ 68 w 135"/>
                  <a:gd name="T9" fmla="*/ 135 h 135"/>
                  <a:gd name="T10" fmla="*/ 68 w 135"/>
                  <a:gd name="T11" fmla="*/ 21 h 135"/>
                  <a:gd name="T12" fmla="*/ 22 w 135"/>
                  <a:gd name="T13" fmla="*/ 67 h 135"/>
                  <a:gd name="T14" fmla="*/ 68 w 135"/>
                  <a:gd name="T15" fmla="*/ 114 h 135"/>
                  <a:gd name="T16" fmla="*/ 114 w 135"/>
                  <a:gd name="T17" fmla="*/ 67 h 135"/>
                  <a:gd name="T18" fmla="*/ 68 w 135"/>
                  <a:gd name="T19"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68" y="135"/>
                    </a:moveTo>
                    <a:cubicBezTo>
                      <a:pt x="31" y="135"/>
                      <a:pt x="0" y="105"/>
                      <a:pt x="0" y="67"/>
                    </a:cubicBezTo>
                    <a:cubicBezTo>
                      <a:pt x="0" y="30"/>
                      <a:pt x="31" y="0"/>
                      <a:pt x="68" y="0"/>
                    </a:cubicBezTo>
                    <a:cubicBezTo>
                      <a:pt x="105" y="0"/>
                      <a:pt x="135" y="30"/>
                      <a:pt x="135" y="67"/>
                    </a:cubicBezTo>
                    <a:cubicBezTo>
                      <a:pt x="135" y="105"/>
                      <a:pt x="105" y="135"/>
                      <a:pt x="68" y="135"/>
                    </a:cubicBezTo>
                    <a:close/>
                    <a:moveTo>
                      <a:pt x="68" y="21"/>
                    </a:moveTo>
                    <a:cubicBezTo>
                      <a:pt x="42" y="21"/>
                      <a:pt x="22" y="42"/>
                      <a:pt x="22" y="67"/>
                    </a:cubicBezTo>
                    <a:cubicBezTo>
                      <a:pt x="22" y="93"/>
                      <a:pt x="42" y="114"/>
                      <a:pt x="68" y="114"/>
                    </a:cubicBezTo>
                    <a:cubicBezTo>
                      <a:pt x="93" y="114"/>
                      <a:pt x="114" y="93"/>
                      <a:pt x="114" y="67"/>
                    </a:cubicBezTo>
                    <a:cubicBezTo>
                      <a:pt x="114" y="42"/>
                      <a:pt x="93" y="21"/>
                      <a:pt x="68" y="21"/>
                    </a:cubicBezTo>
                    <a:close/>
                  </a:path>
                </a:pathLst>
              </a:custGeom>
              <a:solidFill>
                <a:srgbClr val="5F60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80">
                <a:extLst>
                  <a:ext uri="{FF2B5EF4-FFF2-40B4-BE49-F238E27FC236}">
                    <a16:creationId xmlns:a16="http://schemas.microsoft.com/office/drawing/2014/main" id="{21E01DDD-FC7D-4FE2-AA10-40BA84FF0B4D}"/>
                  </a:ext>
                </a:extLst>
              </p:cNvPr>
              <p:cNvSpPr>
                <a:spLocks noEditPoints="1"/>
              </p:cNvSpPr>
              <p:nvPr/>
            </p:nvSpPr>
            <p:spPr bwMode="auto">
              <a:xfrm>
                <a:off x="6305550" y="3106738"/>
                <a:ext cx="314325" cy="239712"/>
              </a:xfrm>
              <a:custGeom>
                <a:avLst/>
                <a:gdLst>
                  <a:gd name="T0" fmla="*/ 219 w 279"/>
                  <a:gd name="T1" fmla="*/ 213 h 213"/>
                  <a:gd name="T2" fmla="*/ 60 w 279"/>
                  <a:gd name="T3" fmla="*/ 213 h 213"/>
                  <a:gd name="T4" fmla="*/ 50 w 279"/>
                  <a:gd name="T5" fmla="*/ 202 h 213"/>
                  <a:gd name="T6" fmla="*/ 50 w 279"/>
                  <a:gd name="T7" fmla="*/ 140 h 213"/>
                  <a:gd name="T8" fmla="*/ 11 w 279"/>
                  <a:gd name="T9" fmla="*/ 140 h 213"/>
                  <a:gd name="T10" fmla="*/ 0 w 279"/>
                  <a:gd name="T11" fmla="*/ 129 h 213"/>
                  <a:gd name="T12" fmla="*/ 0 w 279"/>
                  <a:gd name="T13" fmla="*/ 44 h 213"/>
                  <a:gd name="T14" fmla="*/ 35 w 279"/>
                  <a:gd name="T15" fmla="*/ 8 h 213"/>
                  <a:gd name="T16" fmla="*/ 38 w 279"/>
                  <a:gd name="T17" fmla="*/ 8 h 213"/>
                  <a:gd name="T18" fmla="*/ 101 w 279"/>
                  <a:gd name="T19" fmla="*/ 1 h 213"/>
                  <a:gd name="T20" fmla="*/ 109 w 279"/>
                  <a:gd name="T21" fmla="*/ 3 h 213"/>
                  <a:gd name="T22" fmla="*/ 113 w 279"/>
                  <a:gd name="T23" fmla="*/ 11 h 213"/>
                  <a:gd name="T24" fmla="*/ 139 w 279"/>
                  <a:gd name="T25" fmla="*/ 37 h 213"/>
                  <a:gd name="T26" fmla="*/ 165 w 279"/>
                  <a:gd name="T27" fmla="*/ 11 h 213"/>
                  <a:gd name="T28" fmla="*/ 168 w 279"/>
                  <a:gd name="T29" fmla="*/ 3 h 213"/>
                  <a:gd name="T30" fmla="*/ 176 w 279"/>
                  <a:gd name="T31" fmla="*/ 1 h 213"/>
                  <a:gd name="T32" fmla="*/ 244 w 279"/>
                  <a:gd name="T33" fmla="*/ 8 h 213"/>
                  <a:gd name="T34" fmla="*/ 279 w 279"/>
                  <a:gd name="T35" fmla="*/ 44 h 213"/>
                  <a:gd name="T36" fmla="*/ 279 w 279"/>
                  <a:gd name="T37" fmla="*/ 129 h 213"/>
                  <a:gd name="T38" fmla="*/ 269 w 279"/>
                  <a:gd name="T39" fmla="*/ 140 h 213"/>
                  <a:gd name="T40" fmla="*/ 230 w 279"/>
                  <a:gd name="T41" fmla="*/ 140 h 213"/>
                  <a:gd name="T42" fmla="*/ 230 w 279"/>
                  <a:gd name="T43" fmla="*/ 202 h 213"/>
                  <a:gd name="T44" fmla="*/ 219 w 279"/>
                  <a:gd name="T45" fmla="*/ 213 h 213"/>
                  <a:gd name="T46" fmla="*/ 71 w 279"/>
                  <a:gd name="T47" fmla="*/ 192 h 213"/>
                  <a:gd name="T48" fmla="*/ 208 w 279"/>
                  <a:gd name="T49" fmla="*/ 192 h 213"/>
                  <a:gd name="T50" fmla="*/ 208 w 279"/>
                  <a:gd name="T51" fmla="*/ 91 h 213"/>
                  <a:gd name="T52" fmla="*/ 219 w 279"/>
                  <a:gd name="T53" fmla="*/ 80 h 213"/>
                  <a:gd name="T54" fmla="*/ 230 w 279"/>
                  <a:gd name="T55" fmla="*/ 91 h 213"/>
                  <a:gd name="T56" fmla="*/ 230 w 279"/>
                  <a:gd name="T57" fmla="*/ 118 h 213"/>
                  <a:gd name="T58" fmla="*/ 258 w 279"/>
                  <a:gd name="T59" fmla="*/ 118 h 213"/>
                  <a:gd name="T60" fmla="*/ 258 w 279"/>
                  <a:gd name="T61" fmla="*/ 44 h 213"/>
                  <a:gd name="T62" fmla="*/ 244 w 279"/>
                  <a:gd name="T63" fmla="*/ 30 h 213"/>
                  <a:gd name="T64" fmla="*/ 240 w 279"/>
                  <a:gd name="T65" fmla="*/ 30 h 213"/>
                  <a:gd name="T66" fmla="*/ 239 w 279"/>
                  <a:gd name="T67" fmla="*/ 29 h 213"/>
                  <a:gd name="T68" fmla="*/ 184 w 279"/>
                  <a:gd name="T69" fmla="*/ 23 h 213"/>
                  <a:gd name="T70" fmla="*/ 139 w 279"/>
                  <a:gd name="T71" fmla="*/ 58 h 213"/>
                  <a:gd name="T72" fmla="*/ 93 w 279"/>
                  <a:gd name="T73" fmla="*/ 23 h 213"/>
                  <a:gd name="T74" fmla="*/ 40 w 279"/>
                  <a:gd name="T75" fmla="*/ 29 h 213"/>
                  <a:gd name="T76" fmla="*/ 39 w 279"/>
                  <a:gd name="T77" fmla="*/ 30 h 213"/>
                  <a:gd name="T78" fmla="*/ 35 w 279"/>
                  <a:gd name="T79" fmla="*/ 30 h 213"/>
                  <a:gd name="T80" fmla="*/ 21 w 279"/>
                  <a:gd name="T81" fmla="*/ 44 h 213"/>
                  <a:gd name="T82" fmla="*/ 21 w 279"/>
                  <a:gd name="T83" fmla="*/ 118 h 213"/>
                  <a:gd name="T84" fmla="*/ 60 w 279"/>
                  <a:gd name="T85" fmla="*/ 118 h 213"/>
                  <a:gd name="T86" fmla="*/ 71 w 279"/>
                  <a:gd name="T87" fmla="*/ 129 h 213"/>
                  <a:gd name="T88" fmla="*/ 71 w 279"/>
                  <a:gd name="T89" fmla="*/ 1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9" h="213">
                    <a:moveTo>
                      <a:pt x="219" y="213"/>
                    </a:moveTo>
                    <a:cubicBezTo>
                      <a:pt x="60" y="213"/>
                      <a:pt x="60" y="213"/>
                      <a:pt x="60" y="213"/>
                    </a:cubicBezTo>
                    <a:cubicBezTo>
                      <a:pt x="54" y="213"/>
                      <a:pt x="50" y="208"/>
                      <a:pt x="50" y="202"/>
                    </a:cubicBezTo>
                    <a:cubicBezTo>
                      <a:pt x="50" y="140"/>
                      <a:pt x="50" y="140"/>
                      <a:pt x="50" y="140"/>
                    </a:cubicBezTo>
                    <a:cubicBezTo>
                      <a:pt x="11" y="140"/>
                      <a:pt x="11" y="140"/>
                      <a:pt x="11" y="140"/>
                    </a:cubicBezTo>
                    <a:cubicBezTo>
                      <a:pt x="5" y="140"/>
                      <a:pt x="0" y="135"/>
                      <a:pt x="0" y="129"/>
                    </a:cubicBezTo>
                    <a:cubicBezTo>
                      <a:pt x="0" y="44"/>
                      <a:pt x="0" y="44"/>
                      <a:pt x="0" y="44"/>
                    </a:cubicBezTo>
                    <a:cubicBezTo>
                      <a:pt x="0" y="24"/>
                      <a:pt x="16" y="8"/>
                      <a:pt x="35" y="8"/>
                    </a:cubicBezTo>
                    <a:cubicBezTo>
                      <a:pt x="38" y="8"/>
                      <a:pt x="38" y="8"/>
                      <a:pt x="38" y="8"/>
                    </a:cubicBezTo>
                    <a:cubicBezTo>
                      <a:pt x="101" y="1"/>
                      <a:pt x="101" y="1"/>
                      <a:pt x="101" y="1"/>
                    </a:cubicBezTo>
                    <a:cubicBezTo>
                      <a:pt x="104" y="0"/>
                      <a:pt x="107" y="1"/>
                      <a:pt x="109" y="3"/>
                    </a:cubicBezTo>
                    <a:cubicBezTo>
                      <a:pt x="112" y="5"/>
                      <a:pt x="113" y="8"/>
                      <a:pt x="113" y="11"/>
                    </a:cubicBezTo>
                    <a:cubicBezTo>
                      <a:pt x="113" y="25"/>
                      <a:pt x="124" y="37"/>
                      <a:pt x="139" y="37"/>
                    </a:cubicBezTo>
                    <a:cubicBezTo>
                      <a:pt x="153" y="37"/>
                      <a:pt x="165" y="25"/>
                      <a:pt x="165" y="11"/>
                    </a:cubicBezTo>
                    <a:cubicBezTo>
                      <a:pt x="165" y="8"/>
                      <a:pt x="166" y="5"/>
                      <a:pt x="168" y="3"/>
                    </a:cubicBezTo>
                    <a:cubicBezTo>
                      <a:pt x="170" y="1"/>
                      <a:pt x="173" y="0"/>
                      <a:pt x="176" y="1"/>
                    </a:cubicBezTo>
                    <a:cubicBezTo>
                      <a:pt x="244" y="8"/>
                      <a:pt x="244" y="8"/>
                      <a:pt x="244" y="8"/>
                    </a:cubicBezTo>
                    <a:cubicBezTo>
                      <a:pt x="263" y="8"/>
                      <a:pt x="279" y="24"/>
                      <a:pt x="279" y="44"/>
                    </a:cubicBezTo>
                    <a:cubicBezTo>
                      <a:pt x="279" y="129"/>
                      <a:pt x="279" y="129"/>
                      <a:pt x="279" y="129"/>
                    </a:cubicBezTo>
                    <a:cubicBezTo>
                      <a:pt x="279" y="135"/>
                      <a:pt x="274" y="140"/>
                      <a:pt x="269" y="140"/>
                    </a:cubicBezTo>
                    <a:cubicBezTo>
                      <a:pt x="230" y="140"/>
                      <a:pt x="230" y="140"/>
                      <a:pt x="230" y="140"/>
                    </a:cubicBezTo>
                    <a:cubicBezTo>
                      <a:pt x="230" y="202"/>
                      <a:pt x="230" y="202"/>
                      <a:pt x="230" y="202"/>
                    </a:cubicBezTo>
                    <a:cubicBezTo>
                      <a:pt x="230" y="208"/>
                      <a:pt x="225" y="213"/>
                      <a:pt x="219" y="213"/>
                    </a:cubicBezTo>
                    <a:close/>
                    <a:moveTo>
                      <a:pt x="71" y="192"/>
                    </a:moveTo>
                    <a:cubicBezTo>
                      <a:pt x="208" y="192"/>
                      <a:pt x="208" y="192"/>
                      <a:pt x="208" y="192"/>
                    </a:cubicBezTo>
                    <a:cubicBezTo>
                      <a:pt x="208" y="91"/>
                      <a:pt x="208" y="91"/>
                      <a:pt x="208" y="91"/>
                    </a:cubicBezTo>
                    <a:cubicBezTo>
                      <a:pt x="208" y="85"/>
                      <a:pt x="213" y="80"/>
                      <a:pt x="219" y="80"/>
                    </a:cubicBezTo>
                    <a:cubicBezTo>
                      <a:pt x="225" y="80"/>
                      <a:pt x="230" y="85"/>
                      <a:pt x="230" y="91"/>
                    </a:cubicBezTo>
                    <a:cubicBezTo>
                      <a:pt x="230" y="118"/>
                      <a:pt x="230" y="118"/>
                      <a:pt x="230" y="118"/>
                    </a:cubicBezTo>
                    <a:cubicBezTo>
                      <a:pt x="258" y="118"/>
                      <a:pt x="258" y="118"/>
                      <a:pt x="258" y="118"/>
                    </a:cubicBezTo>
                    <a:cubicBezTo>
                      <a:pt x="258" y="44"/>
                      <a:pt x="258" y="44"/>
                      <a:pt x="258" y="44"/>
                    </a:cubicBezTo>
                    <a:cubicBezTo>
                      <a:pt x="258" y="36"/>
                      <a:pt x="252" y="30"/>
                      <a:pt x="244" y="30"/>
                    </a:cubicBezTo>
                    <a:cubicBezTo>
                      <a:pt x="240" y="30"/>
                      <a:pt x="240" y="30"/>
                      <a:pt x="240" y="30"/>
                    </a:cubicBezTo>
                    <a:cubicBezTo>
                      <a:pt x="240" y="30"/>
                      <a:pt x="239" y="29"/>
                      <a:pt x="239" y="29"/>
                    </a:cubicBezTo>
                    <a:cubicBezTo>
                      <a:pt x="184" y="23"/>
                      <a:pt x="184" y="23"/>
                      <a:pt x="184" y="23"/>
                    </a:cubicBezTo>
                    <a:cubicBezTo>
                      <a:pt x="179" y="43"/>
                      <a:pt x="161" y="58"/>
                      <a:pt x="139" y="58"/>
                    </a:cubicBezTo>
                    <a:cubicBezTo>
                      <a:pt x="117" y="58"/>
                      <a:pt x="99" y="43"/>
                      <a:pt x="93" y="23"/>
                    </a:cubicBezTo>
                    <a:cubicBezTo>
                      <a:pt x="40" y="29"/>
                      <a:pt x="40" y="29"/>
                      <a:pt x="40" y="29"/>
                    </a:cubicBezTo>
                    <a:cubicBezTo>
                      <a:pt x="40" y="29"/>
                      <a:pt x="40" y="30"/>
                      <a:pt x="39" y="30"/>
                    </a:cubicBezTo>
                    <a:cubicBezTo>
                      <a:pt x="35" y="30"/>
                      <a:pt x="35" y="30"/>
                      <a:pt x="35" y="30"/>
                    </a:cubicBezTo>
                    <a:cubicBezTo>
                      <a:pt x="28" y="30"/>
                      <a:pt x="21" y="36"/>
                      <a:pt x="21" y="44"/>
                    </a:cubicBezTo>
                    <a:cubicBezTo>
                      <a:pt x="21" y="118"/>
                      <a:pt x="21" y="118"/>
                      <a:pt x="21" y="118"/>
                    </a:cubicBezTo>
                    <a:cubicBezTo>
                      <a:pt x="60" y="118"/>
                      <a:pt x="60" y="118"/>
                      <a:pt x="60" y="118"/>
                    </a:cubicBezTo>
                    <a:cubicBezTo>
                      <a:pt x="66" y="118"/>
                      <a:pt x="71" y="123"/>
                      <a:pt x="71" y="129"/>
                    </a:cubicBezTo>
                    <a:lnTo>
                      <a:pt x="71" y="192"/>
                    </a:lnTo>
                    <a:close/>
                  </a:path>
                </a:pathLst>
              </a:custGeom>
              <a:solidFill>
                <a:srgbClr val="5F60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81">
                <a:extLst>
                  <a:ext uri="{FF2B5EF4-FFF2-40B4-BE49-F238E27FC236}">
                    <a16:creationId xmlns:a16="http://schemas.microsoft.com/office/drawing/2014/main" id="{FD6D1DAA-A6D8-4EF8-AEDC-C029CAE98DE2}"/>
                  </a:ext>
                </a:extLst>
              </p:cNvPr>
              <p:cNvSpPr>
                <a:spLocks/>
              </p:cNvSpPr>
              <p:nvPr/>
            </p:nvSpPr>
            <p:spPr bwMode="auto">
              <a:xfrm>
                <a:off x="6361113" y="3195638"/>
                <a:ext cx="23813" cy="68262"/>
              </a:xfrm>
              <a:custGeom>
                <a:avLst/>
                <a:gdLst>
                  <a:gd name="T0" fmla="*/ 10 w 21"/>
                  <a:gd name="T1" fmla="*/ 60 h 60"/>
                  <a:gd name="T2" fmla="*/ 0 w 21"/>
                  <a:gd name="T3" fmla="*/ 49 h 60"/>
                  <a:gd name="T4" fmla="*/ 0 w 21"/>
                  <a:gd name="T5" fmla="*/ 11 h 60"/>
                  <a:gd name="T6" fmla="*/ 10 w 21"/>
                  <a:gd name="T7" fmla="*/ 0 h 60"/>
                  <a:gd name="T8" fmla="*/ 21 w 21"/>
                  <a:gd name="T9" fmla="*/ 11 h 60"/>
                  <a:gd name="T10" fmla="*/ 21 w 21"/>
                  <a:gd name="T11" fmla="*/ 49 h 60"/>
                  <a:gd name="T12" fmla="*/ 10 w 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1" h="60">
                    <a:moveTo>
                      <a:pt x="10" y="60"/>
                    </a:moveTo>
                    <a:cubicBezTo>
                      <a:pt x="4" y="60"/>
                      <a:pt x="0" y="55"/>
                      <a:pt x="0" y="49"/>
                    </a:cubicBezTo>
                    <a:cubicBezTo>
                      <a:pt x="0" y="11"/>
                      <a:pt x="0" y="11"/>
                      <a:pt x="0" y="11"/>
                    </a:cubicBezTo>
                    <a:cubicBezTo>
                      <a:pt x="0" y="5"/>
                      <a:pt x="4" y="0"/>
                      <a:pt x="10" y="0"/>
                    </a:cubicBezTo>
                    <a:cubicBezTo>
                      <a:pt x="16" y="0"/>
                      <a:pt x="21" y="5"/>
                      <a:pt x="21" y="11"/>
                    </a:cubicBezTo>
                    <a:cubicBezTo>
                      <a:pt x="21" y="49"/>
                      <a:pt x="21" y="49"/>
                      <a:pt x="21" y="49"/>
                    </a:cubicBezTo>
                    <a:cubicBezTo>
                      <a:pt x="21" y="55"/>
                      <a:pt x="16" y="60"/>
                      <a:pt x="10" y="60"/>
                    </a:cubicBezTo>
                    <a:close/>
                  </a:path>
                </a:pathLst>
              </a:custGeom>
              <a:solidFill>
                <a:srgbClr val="5F60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 name="Group 45">
              <a:extLst>
                <a:ext uri="{FF2B5EF4-FFF2-40B4-BE49-F238E27FC236}">
                  <a16:creationId xmlns:a16="http://schemas.microsoft.com/office/drawing/2014/main" id="{3534E77E-77DD-4C44-BFF1-B3B879B260F5}"/>
                </a:ext>
              </a:extLst>
            </p:cNvPr>
            <p:cNvGrpSpPr>
              <a:grpSpLocks noChangeAspect="1"/>
            </p:cNvGrpSpPr>
            <p:nvPr/>
          </p:nvGrpSpPr>
          <p:grpSpPr>
            <a:xfrm>
              <a:off x="5157413" y="4099716"/>
              <a:ext cx="249451" cy="316270"/>
              <a:chOff x="6305550" y="2947988"/>
              <a:chExt cx="314325" cy="398462"/>
            </a:xfrm>
          </p:grpSpPr>
          <p:sp>
            <p:nvSpPr>
              <p:cNvPr id="63" name="Freeform 79">
                <a:extLst>
                  <a:ext uri="{FF2B5EF4-FFF2-40B4-BE49-F238E27FC236}">
                    <a16:creationId xmlns:a16="http://schemas.microsoft.com/office/drawing/2014/main" id="{9D8C43FB-D453-49F6-8FCD-F72B2FF3DA68}"/>
                  </a:ext>
                </a:extLst>
              </p:cNvPr>
              <p:cNvSpPr>
                <a:spLocks noEditPoints="1"/>
              </p:cNvSpPr>
              <p:nvPr/>
            </p:nvSpPr>
            <p:spPr bwMode="auto">
              <a:xfrm>
                <a:off x="6388100" y="2947988"/>
                <a:ext cx="152400" cy="152400"/>
              </a:xfrm>
              <a:custGeom>
                <a:avLst/>
                <a:gdLst>
                  <a:gd name="T0" fmla="*/ 68 w 135"/>
                  <a:gd name="T1" fmla="*/ 135 h 135"/>
                  <a:gd name="T2" fmla="*/ 0 w 135"/>
                  <a:gd name="T3" fmla="*/ 67 h 135"/>
                  <a:gd name="T4" fmla="*/ 68 w 135"/>
                  <a:gd name="T5" fmla="*/ 0 h 135"/>
                  <a:gd name="T6" fmla="*/ 135 w 135"/>
                  <a:gd name="T7" fmla="*/ 67 h 135"/>
                  <a:gd name="T8" fmla="*/ 68 w 135"/>
                  <a:gd name="T9" fmla="*/ 135 h 135"/>
                  <a:gd name="T10" fmla="*/ 68 w 135"/>
                  <a:gd name="T11" fmla="*/ 21 h 135"/>
                  <a:gd name="T12" fmla="*/ 22 w 135"/>
                  <a:gd name="T13" fmla="*/ 67 h 135"/>
                  <a:gd name="T14" fmla="*/ 68 w 135"/>
                  <a:gd name="T15" fmla="*/ 114 h 135"/>
                  <a:gd name="T16" fmla="*/ 114 w 135"/>
                  <a:gd name="T17" fmla="*/ 67 h 135"/>
                  <a:gd name="T18" fmla="*/ 68 w 135"/>
                  <a:gd name="T19"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68" y="135"/>
                    </a:moveTo>
                    <a:cubicBezTo>
                      <a:pt x="31" y="135"/>
                      <a:pt x="0" y="105"/>
                      <a:pt x="0" y="67"/>
                    </a:cubicBezTo>
                    <a:cubicBezTo>
                      <a:pt x="0" y="30"/>
                      <a:pt x="31" y="0"/>
                      <a:pt x="68" y="0"/>
                    </a:cubicBezTo>
                    <a:cubicBezTo>
                      <a:pt x="105" y="0"/>
                      <a:pt x="135" y="30"/>
                      <a:pt x="135" y="67"/>
                    </a:cubicBezTo>
                    <a:cubicBezTo>
                      <a:pt x="135" y="105"/>
                      <a:pt x="105" y="135"/>
                      <a:pt x="68" y="135"/>
                    </a:cubicBezTo>
                    <a:close/>
                    <a:moveTo>
                      <a:pt x="68" y="21"/>
                    </a:moveTo>
                    <a:cubicBezTo>
                      <a:pt x="42" y="21"/>
                      <a:pt x="22" y="42"/>
                      <a:pt x="22" y="67"/>
                    </a:cubicBezTo>
                    <a:cubicBezTo>
                      <a:pt x="22" y="93"/>
                      <a:pt x="42" y="114"/>
                      <a:pt x="68" y="114"/>
                    </a:cubicBezTo>
                    <a:cubicBezTo>
                      <a:pt x="93" y="114"/>
                      <a:pt x="114" y="93"/>
                      <a:pt x="114" y="67"/>
                    </a:cubicBezTo>
                    <a:cubicBezTo>
                      <a:pt x="114" y="42"/>
                      <a:pt x="93" y="21"/>
                      <a:pt x="68" y="21"/>
                    </a:cubicBezTo>
                    <a:close/>
                  </a:path>
                </a:pathLst>
              </a:custGeom>
              <a:solidFill>
                <a:srgbClr val="5F60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80">
                <a:extLst>
                  <a:ext uri="{FF2B5EF4-FFF2-40B4-BE49-F238E27FC236}">
                    <a16:creationId xmlns:a16="http://schemas.microsoft.com/office/drawing/2014/main" id="{257AABBE-B77B-4ABB-B70E-8DB51F65FC81}"/>
                  </a:ext>
                </a:extLst>
              </p:cNvPr>
              <p:cNvSpPr>
                <a:spLocks noEditPoints="1"/>
              </p:cNvSpPr>
              <p:nvPr/>
            </p:nvSpPr>
            <p:spPr bwMode="auto">
              <a:xfrm>
                <a:off x="6305550" y="3106738"/>
                <a:ext cx="314325" cy="239712"/>
              </a:xfrm>
              <a:custGeom>
                <a:avLst/>
                <a:gdLst>
                  <a:gd name="T0" fmla="*/ 219 w 279"/>
                  <a:gd name="T1" fmla="*/ 213 h 213"/>
                  <a:gd name="T2" fmla="*/ 60 w 279"/>
                  <a:gd name="T3" fmla="*/ 213 h 213"/>
                  <a:gd name="T4" fmla="*/ 50 w 279"/>
                  <a:gd name="T5" fmla="*/ 202 h 213"/>
                  <a:gd name="T6" fmla="*/ 50 w 279"/>
                  <a:gd name="T7" fmla="*/ 140 h 213"/>
                  <a:gd name="T8" fmla="*/ 11 w 279"/>
                  <a:gd name="T9" fmla="*/ 140 h 213"/>
                  <a:gd name="T10" fmla="*/ 0 w 279"/>
                  <a:gd name="T11" fmla="*/ 129 h 213"/>
                  <a:gd name="T12" fmla="*/ 0 w 279"/>
                  <a:gd name="T13" fmla="*/ 44 h 213"/>
                  <a:gd name="T14" fmla="*/ 35 w 279"/>
                  <a:gd name="T15" fmla="*/ 8 h 213"/>
                  <a:gd name="T16" fmla="*/ 38 w 279"/>
                  <a:gd name="T17" fmla="*/ 8 h 213"/>
                  <a:gd name="T18" fmla="*/ 101 w 279"/>
                  <a:gd name="T19" fmla="*/ 1 h 213"/>
                  <a:gd name="T20" fmla="*/ 109 w 279"/>
                  <a:gd name="T21" fmla="*/ 3 h 213"/>
                  <a:gd name="T22" fmla="*/ 113 w 279"/>
                  <a:gd name="T23" fmla="*/ 11 h 213"/>
                  <a:gd name="T24" fmla="*/ 139 w 279"/>
                  <a:gd name="T25" fmla="*/ 37 h 213"/>
                  <a:gd name="T26" fmla="*/ 165 w 279"/>
                  <a:gd name="T27" fmla="*/ 11 h 213"/>
                  <a:gd name="T28" fmla="*/ 168 w 279"/>
                  <a:gd name="T29" fmla="*/ 3 h 213"/>
                  <a:gd name="T30" fmla="*/ 176 w 279"/>
                  <a:gd name="T31" fmla="*/ 1 h 213"/>
                  <a:gd name="T32" fmla="*/ 244 w 279"/>
                  <a:gd name="T33" fmla="*/ 8 h 213"/>
                  <a:gd name="T34" fmla="*/ 279 w 279"/>
                  <a:gd name="T35" fmla="*/ 44 h 213"/>
                  <a:gd name="T36" fmla="*/ 279 w 279"/>
                  <a:gd name="T37" fmla="*/ 129 h 213"/>
                  <a:gd name="T38" fmla="*/ 269 w 279"/>
                  <a:gd name="T39" fmla="*/ 140 h 213"/>
                  <a:gd name="T40" fmla="*/ 230 w 279"/>
                  <a:gd name="T41" fmla="*/ 140 h 213"/>
                  <a:gd name="T42" fmla="*/ 230 w 279"/>
                  <a:gd name="T43" fmla="*/ 202 h 213"/>
                  <a:gd name="T44" fmla="*/ 219 w 279"/>
                  <a:gd name="T45" fmla="*/ 213 h 213"/>
                  <a:gd name="T46" fmla="*/ 71 w 279"/>
                  <a:gd name="T47" fmla="*/ 192 h 213"/>
                  <a:gd name="T48" fmla="*/ 208 w 279"/>
                  <a:gd name="T49" fmla="*/ 192 h 213"/>
                  <a:gd name="T50" fmla="*/ 208 w 279"/>
                  <a:gd name="T51" fmla="*/ 91 h 213"/>
                  <a:gd name="T52" fmla="*/ 219 w 279"/>
                  <a:gd name="T53" fmla="*/ 80 h 213"/>
                  <a:gd name="T54" fmla="*/ 230 w 279"/>
                  <a:gd name="T55" fmla="*/ 91 h 213"/>
                  <a:gd name="T56" fmla="*/ 230 w 279"/>
                  <a:gd name="T57" fmla="*/ 118 h 213"/>
                  <a:gd name="T58" fmla="*/ 258 w 279"/>
                  <a:gd name="T59" fmla="*/ 118 h 213"/>
                  <a:gd name="T60" fmla="*/ 258 w 279"/>
                  <a:gd name="T61" fmla="*/ 44 h 213"/>
                  <a:gd name="T62" fmla="*/ 244 w 279"/>
                  <a:gd name="T63" fmla="*/ 30 h 213"/>
                  <a:gd name="T64" fmla="*/ 240 w 279"/>
                  <a:gd name="T65" fmla="*/ 30 h 213"/>
                  <a:gd name="T66" fmla="*/ 239 w 279"/>
                  <a:gd name="T67" fmla="*/ 29 h 213"/>
                  <a:gd name="T68" fmla="*/ 184 w 279"/>
                  <a:gd name="T69" fmla="*/ 23 h 213"/>
                  <a:gd name="T70" fmla="*/ 139 w 279"/>
                  <a:gd name="T71" fmla="*/ 58 h 213"/>
                  <a:gd name="T72" fmla="*/ 93 w 279"/>
                  <a:gd name="T73" fmla="*/ 23 h 213"/>
                  <a:gd name="T74" fmla="*/ 40 w 279"/>
                  <a:gd name="T75" fmla="*/ 29 h 213"/>
                  <a:gd name="T76" fmla="*/ 39 w 279"/>
                  <a:gd name="T77" fmla="*/ 30 h 213"/>
                  <a:gd name="T78" fmla="*/ 35 w 279"/>
                  <a:gd name="T79" fmla="*/ 30 h 213"/>
                  <a:gd name="T80" fmla="*/ 21 w 279"/>
                  <a:gd name="T81" fmla="*/ 44 h 213"/>
                  <a:gd name="T82" fmla="*/ 21 w 279"/>
                  <a:gd name="T83" fmla="*/ 118 h 213"/>
                  <a:gd name="T84" fmla="*/ 60 w 279"/>
                  <a:gd name="T85" fmla="*/ 118 h 213"/>
                  <a:gd name="T86" fmla="*/ 71 w 279"/>
                  <a:gd name="T87" fmla="*/ 129 h 213"/>
                  <a:gd name="T88" fmla="*/ 71 w 279"/>
                  <a:gd name="T89" fmla="*/ 1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9" h="213">
                    <a:moveTo>
                      <a:pt x="219" y="213"/>
                    </a:moveTo>
                    <a:cubicBezTo>
                      <a:pt x="60" y="213"/>
                      <a:pt x="60" y="213"/>
                      <a:pt x="60" y="213"/>
                    </a:cubicBezTo>
                    <a:cubicBezTo>
                      <a:pt x="54" y="213"/>
                      <a:pt x="50" y="208"/>
                      <a:pt x="50" y="202"/>
                    </a:cubicBezTo>
                    <a:cubicBezTo>
                      <a:pt x="50" y="140"/>
                      <a:pt x="50" y="140"/>
                      <a:pt x="50" y="140"/>
                    </a:cubicBezTo>
                    <a:cubicBezTo>
                      <a:pt x="11" y="140"/>
                      <a:pt x="11" y="140"/>
                      <a:pt x="11" y="140"/>
                    </a:cubicBezTo>
                    <a:cubicBezTo>
                      <a:pt x="5" y="140"/>
                      <a:pt x="0" y="135"/>
                      <a:pt x="0" y="129"/>
                    </a:cubicBezTo>
                    <a:cubicBezTo>
                      <a:pt x="0" y="44"/>
                      <a:pt x="0" y="44"/>
                      <a:pt x="0" y="44"/>
                    </a:cubicBezTo>
                    <a:cubicBezTo>
                      <a:pt x="0" y="24"/>
                      <a:pt x="16" y="8"/>
                      <a:pt x="35" y="8"/>
                    </a:cubicBezTo>
                    <a:cubicBezTo>
                      <a:pt x="38" y="8"/>
                      <a:pt x="38" y="8"/>
                      <a:pt x="38" y="8"/>
                    </a:cubicBezTo>
                    <a:cubicBezTo>
                      <a:pt x="101" y="1"/>
                      <a:pt x="101" y="1"/>
                      <a:pt x="101" y="1"/>
                    </a:cubicBezTo>
                    <a:cubicBezTo>
                      <a:pt x="104" y="0"/>
                      <a:pt x="107" y="1"/>
                      <a:pt x="109" y="3"/>
                    </a:cubicBezTo>
                    <a:cubicBezTo>
                      <a:pt x="112" y="5"/>
                      <a:pt x="113" y="8"/>
                      <a:pt x="113" y="11"/>
                    </a:cubicBezTo>
                    <a:cubicBezTo>
                      <a:pt x="113" y="25"/>
                      <a:pt x="124" y="37"/>
                      <a:pt x="139" y="37"/>
                    </a:cubicBezTo>
                    <a:cubicBezTo>
                      <a:pt x="153" y="37"/>
                      <a:pt x="165" y="25"/>
                      <a:pt x="165" y="11"/>
                    </a:cubicBezTo>
                    <a:cubicBezTo>
                      <a:pt x="165" y="8"/>
                      <a:pt x="166" y="5"/>
                      <a:pt x="168" y="3"/>
                    </a:cubicBezTo>
                    <a:cubicBezTo>
                      <a:pt x="170" y="1"/>
                      <a:pt x="173" y="0"/>
                      <a:pt x="176" y="1"/>
                    </a:cubicBezTo>
                    <a:cubicBezTo>
                      <a:pt x="244" y="8"/>
                      <a:pt x="244" y="8"/>
                      <a:pt x="244" y="8"/>
                    </a:cubicBezTo>
                    <a:cubicBezTo>
                      <a:pt x="263" y="8"/>
                      <a:pt x="279" y="24"/>
                      <a:pt x="279" y="44"/>
                    </a:cubicBezTo>
                    <a:cubicBezTo>
                      <a:pt x="279" y="129"/>
                      <a:pt x="279" y="129"/>
                      <a:pt x="279" y="129"/>
                    </a:cubicBezTo>
                    <a:cubicBezTo>
                      <a:pt x="279" y="135"/>
                      <a:pt x="274" y="140"/>
                      <a:pt x="269" y="140"/>
                    </a:cubicBezTo>
                    <a:cubicBezTo>
                      <a:pt x="230" y="140"/>
                      <a:pt x="230" y="140"/>
                      <a:pt x="230" y="140"/>
                    </a:cubicBezTo>
                    <a:cubicBezTo>
                      <a:pt x="230" y="202"/>
                      <a:pt x="230" y="202"/>
                      <a:pt x="230" y="202"/>
                    </a:cubicBezTo>
                    <a:cubicBezTo>
                      <a:pt x="230" y="208"/>
                      <a:pt x="225" y="213"/>
                      <a:pt x="219" y="213"/>
                    </a:cubicBezTo>
                    <a:close/>
                    <a:moveTo>
                      <a:pt x="71" y="192"/>
                    </a:moveTo>
                    <a:cubicBezTo>
                      <a:pt x="208" y="192"/>
                      <a:pt x="208" y="192"/>
                      <a:pt x="208" y="192"/>
                    </a:cubicBezTo>
                    <a:cubicBezTo>
                      <a:pt x="208" y="91"/>
                      <a:pt x="208" y="91"/>
                      <a:pt x="208" y="91"/>
                    </a:cubicBezTo>
                    <a:cubicBezTo>
                      <a:pt x="208" y="85"/>
                      <a:pt x="213" y="80"/>
                      <a:pt x="219" y="80"/>
                    </a:cubicBezTo>
                    <a:cubicBezTo>
                      <a:pt x="225" y="80"/>
                      <a:pt x="230" y="85"/>
                      <a:pt x="230" y="91"/>
                    </a:cubicBezTo>
                    <a:cubicBezTo>
                      <a:pt x="230" y="118"/>
                      <a:pt x="230" y="118"/>
                      <a:pt x="230" y="118"/>
                    </a:cubicBezTo>
                    <a:cubicBezTo>
                      <a:pt x="258" y="118"/>
                      <a:pt x="258" y="118"/>
                      <a:pt x="258" y="118"/>
                    </a:cubicBezTo>
                    <a:cubicBezTo>
                      <a:pt x="258" y="44"/>
                      <a:pt x="258" y="44"/>
                      <a:pt x="258" y="44"/>
                    </a:cubicBezTo>
                    <a:cubicBezTo>
                      <a:pt x="258" y="36"/>
                      <a:pt x="252" y="30"/>
                      <a:pt x="244" y="30"/>
                    </a:cubicBezTo>
                    <a:cubicBezTo>
                      <a:pt x="240" y="30"/>
                      <a:pt x="240" y="30"/>
                      <a:pt x="240" y="30"/>
                    </a:cubicBezTo>
                    <a:cubicBezTo>
                      <a:pt x="240" y="30"/>
                      <a:pt x="239" y="29"/>
                      <a:pt x="239" y="29"/>
                    </a:cubicBezTo>
                    <a:cubicBezTo>
                      <a:pt x="184" y="23"/>
                      <a:pt x="184" y="23"/>
                      <a:pt x="184" y="23"/>
                    </a:cubicBezTo>
                    <a:cubicBezTo>
                      <a:pt x="179" y="43"/>
                      <a:pt x="161" y="58"/>
                      <a:pt x="139" y="58"/>
                    </a:cubicBezTo>
                    <a:cubicBezTo>
                      <a:pt x="117" y="58"/>
                      <a:pt x="99" y="43"/>
                      <a:pt x="93" y="23"/>
                    </a:cubicBezTo>
                    <a:cubicBezTo>
                      <a:pt x="40" y="29"/>
                      <a:pt x="40" y="29"/>
                      <a:pt x="40" y="29"/>
                    </a:cubicBezTo>
                    <a:cubicBezTo>
                      <a:pt x="40" y="29"/>
                      <a:pt x="40" y="30"/>
                      <a:pt x="39" y="30"/>
                    </a:cubicBezTo>
                    <a:cubicBezTo>
                      <a:pt x="35" y="30"/>
                      <a:pt x="35" y="30"/>
                      <a:pt x="35" y="30"/>
                    </a:cubicBezTo>
                    <a:cubicBezTo>
                      <a:pt x="28" y="30"/>
                      <a:pt x="21" y="36"/>
                      <a:pt x="21" y="44"/>
                    </a:cubicBezTo>
                    <a:cubicBezTo>
                      <a:pt x="21" y="118"/>
                      <a:pt x="21" y="118"/>
                      <a:pt x="21" y="118"/>
                    </a:cubicBezTo>
                    <a:cubicBezTo>
                      <a:pt x="60" y="118"/>
                      <a:pt x="60" y="118"/>
                      <a:pt x="60" y="118"/>
                    </a:cubicBezTo>
                    <a:cubicBezTo>
                      <a:pt x="66" y="118"/>
                      <a:pt x="71" y="123"/>
                      <a:pt x="71" y="129"/>
                    </a:cubicBezTo>
                    <a:lnTo>
                      <a:pt x="71" y="192"/>
                    </a:lnTo>
                    <a:close/>
                  </a:path>
                </a:pathLst>
              </a:custGeom>
              <a:solidFill>
                <a:srgbClr val="5F60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81">
                <a:extLst>
                  <a:ext uri="{FF2B5EF4-FFF2-40B4-BE49-F238E27FC236}">
                    <a16:creationId xmlns:a16="http://schemas.microsoft.com/office/drawing/2014/main" id="{DBEED983-B48C-4CFA-B207-C88C1AB59E6D}"/>
                  </a:ext>
                </a:extLst>
              </p:cNvPr>
              <p:cNvSpPr>
                <a:spLocks/>
              </p:cNvSpPr>
              <p:nvPr/>
            </p:nvSpPr>
            <p:spPr bwMode="auto">
              <a:xfrm>
                <a:off x="6361113" y="3195638"/>
                <a:ext cx="23813" cy="68262"/>
              </a:xfrm>
              <a:custGeom>
                <a:avLst/>
                <a:gdLst>
                  <a:gd name="T0" fmla="*/ 10 w 21"/>
                  <a:gd name="T1" fmla="*/ 60 h 60"/>
                  <a:gd name="T2" fmla="*/ 0 w 21"/>
                  <a:gd name="T3" fmla="*/ 49 h 60"/>
                  <a:gd name="T4" fmla="*/ 0 w 21"/>
                  <a:gd name="T5" fmla="*/ 11 h 60"/>
                  <a:gd name="T6" fmla="*/ 10 w 21"/>
                  <a:gd name="T7" fmla="*/ 0 h 60"/>
                  <a:gd name="T8" fmla="*/ 21 w 21"/>
                  <a:gd name="T9" fmla="*/ 11 h 60"/>
                  <a:gd name="T10" fmla="*/ 21 w 21"/>
                  <a:gd name="T11" fmla="*/ 49 h 60"/>
                  <a:gd name="T12" fmla="*/ 10 w 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1" h="60">
                    <a:moveTo>
                      <a:pt x="10" y="60"/>
                    </a:moveTo>
                    <a:cubicBezTo>
                      <a:pt x="4" y="60"/>
                      <a:pt x="0" y="55"/>
                      <a:pt x="0" y="49"/>
                    </a:cubicBezTo>
                    <a:cubicBezTo>
                      <a:pt x="0" y="11"/>
                      <a:pt x="0" y="11"/>
                      <a:pt x="0" y="11"/>
                    </a:cubicBezTo>
                    <a:cubicBezTo>
                      <a:pt x="0" y="5"/>
                      <a:pt x="4" y="0"/>
                      <a:pt x="10" y="0"/>
                    </a:cubicBezTo>
                    <a:cubicBezTo>
                      <a:pt x="16" y="0"/>
                      <a:pt x="21" y="5"/>
                      <a:pt x="21" y="11"/>
                    </a:cubicBezTo>
                    <a:cubicBezTo>
                      <a:pt x="21" y="49"/>
                      <a:pt x="21" y="49"/>
                      <a:pt x="21" y="49"/>
                    </a:cubicBezTo>
                    <a:cubicBezTo>
                      <a:pt x="21" y="55"/>
                      <a:pt x="16" y="60"/>
                      <a:pt x="10" y="60"/>
                    </a:cubicBezTo>
                    <a:close/>
                  </a:path>
                </a:pathLst>
              </a:custGeom>
              <a:solidFill>
                <a:srgbClr val="5F60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3" name="Line 20">
              <a:extLst>
                <a:ext uri="{FF2B5EF4-FFF2-40B4-BE49-F238E27FC236}">
                  <a16:creationId xmlns:a16="http://schemas.microsoft.com/office/drawing/2014/main" id="{82060E24-C377-4EF9-BD9E-EEB050191412}"/>
                </a:ext>
              </a:extLst>
            </p:cNvPr>
            <p:cNvSpPr>
              <a:spLocks noChangeShapeType="1"/>
            </p:cNvSpPr>
            <p:nvPr/>
          </p:nvSpPr>
          <p:spPr bwMode="auto">
            <a:xfrm flipH="1">
              <a:off x="5812775" y="4218382"/>
              <a:ext cx="800045" cy="0"/>
            </a:xfrm>
            <a:prstGeom prst="line">
              <a:avLst/>
            </a:prstGeom>
            <a:noFill/>
            <a:ln w="28575" algn="ctr">
              <a:solidFill>
                <a:schemeClr val="tx2">
                  <a:lumMod val="50000"/>
                </a:schemeClr>
              </a:solidFill>
              <a:round/>
              <a:headEnd type="triangle" w="med" len="med"/>
              <a:tailEnd type="triangle" w="med" len="med"/>
            </a:ln>
          </p:spPr>
          <p:txBody>
            <a:bodyPr rot="10800000" vert="eaVert" wrap="none" anchor="ctr"/>
            <a:lstStyle/>
            <a:p>
              <a:endParaRPr lang="en-US"/>
            </a:p>
          </p:txBody>
        </p:sp>
        <p:pic>
          <p:nvPicPr>
            <p:cNvPr id="24" name="Picture 5" descr="\\DML-NAS\DML_Data\1 Live Jobs\Nokia\19044 - Nokia brand Site\MASTER TEMPLATES\Network graphics\PNGs\Network Graphic Final PNGs\Transmitter-100x100mm_RGB_2.png">
              <a:extLst>
                <a:ext uri="{FF2B5EF4-FFF2-40B4-BE49-F238E27FC236}">
                  <a16:creationId xmlns:a16="http://schemas.microsoft.com/office/drawing/2014/main" id="{01BF758F-119A-4D4E-B625-E960CC36B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012" y="2865585"/>
              <a:ext cx="318870" cy="318870"/>
            </a:xfrm>
            <a:prstGeom prst="rect">
              <a:avLst/>
            </a:prstGeom>
            <a:solidFill>
              <a:schemeClr val="tx1"/>
            </a:solidFill>
            <a:extLst/>
          </p:spPr>
        </p:pic>
        <p:pic>
          <p:nvPicPr>
            <p:cNvPr id="25" name="Picture 5" descr="\\DML-NAS\DML_Data\1 Live Jobs\Nokia\19044 - Nokia brand Site\MASTER TEMPLATES\Network graphics\PNGs\Network Graphic Final PNGs\Transmitter-100x100mm_RGB_2.png">
              <a:extLst>
                <a:ext uri="{FF2B5EF4-FFF2-40B4-BE49-F238E27FC236}">
                  <a16:creationId xmlns:a16="http://schemas.microsoft.com/office/drawing/2014/main" id="{611BBE77-335A-431E-84E2-C79D1D1C4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0858" y="2861726"/>
              <a:ext cx="318870" cy="318870"/>
            </a:xfrm>
            <a:prstGeom prst="rect">
              <a:avLst/>
            </a:prstGeom>
            <a:solidFill>
              <a:schemeClr val="tx1"/>
            </a:solidFill>
            <a:extLst/>
          </p:spPr>
        </p:pic>
        <p:pic>
          <p:nvPicPr>
            <p:cNvPr id="26" name="Picture 5" descr="\\DML-NAS\DML_Data\1 Live Jobs\Nokia\19044 - Nokia brand Site\MASTER TEMPLATES\Network graphics\PNGs\Network Graphic Final PNGs\Monitor-100x100mm_RGB_2.png">
              <a:extLst>
                <a:ext uri="{FF2B5EF4-FFF2-40B4-BE49-F238E27FC236}">
                  <a16:creationId xmlns:a16="http://schemas.microsoft.com/office/drawing/2014/main" id="{2696ABCA-30E1-4EB2-8236-689AEB8A6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123" y="1664512"/>
              <a:ext cx="360000" cy="360000"/>
            </a:xfrm>
            <a:prstGeom prst="rect">
              <a:avLst/>
            </a:prstGeom>
            <a:solidFill>
              <a:schemeClr val="tx1"/>
            </a:solidFill>
            <a:extLst/>
          </p:spPr>
        </p:pic>
        <p:grpSp>
          <p:nvGrpSpPr>
            <p:cNvPr id="27" name="Group 70">
              <a:extLst>
                <a:ext uri="{FF2B5EF4-FFF2-40B4-BE49-F238E27FC236}">
                  <a16:creationId xmlns:a16="http://schemas.microsoft.com/office/drawing/2014/main" id="{14687B86-2022-4A02-ADAF-64B6DFBA3207}"/>
                </a:ext>
              </a:extLst>
            </p:cNvPr>
            <p:cNvGrpSpPr>
              <a:grpSpLocks noChangeAspect="1"/>
            </p:cNvGrpSpPr>
            <p:nvPr/>
          </p:nvGrpSpPr>
          <p:grpSpPr>
            <a:xfrm>
              <a:off x="5081543" y="2860456"/>
              <a:ext cx="248600" cy="251499"/>
              <a:chOff x="2770187" y="2955925"/>
              <a:chExt cx="544513" cy="550863"/>
            </a:xfrm>
          </p:grpSpPr>
          <p:sp>
            <p:nvSpPr>
              <p:cNvPr id="48" name="AutoShape 26">
                <a:extLst>
                  <a:ext uri="{FF2B5EF4-FFF2-40B4-BE49-F238E27FC236}">
                    <a16:creationId xmlns:a16="http://schemas.microsoft.com/office/drawing/2014/main" id="{1EE6CB88-FD7E-4932-BC90-4F1F1DEC8CA6}"/>
                  </a:ext>
                </a:extLst>
              </p:cNvPr>
              <p:cNvSpPr>
                <a:spLocks noChangeAspect="1" noChangeArrowheads="1" noTextEdit="1"/>
              </p:cNvSpPr>
              <p:nvPr/>
            </p:nvSpPr>
            <p:spPr bwMode="auto">
              <a:xfrm>
                <a:off x="2771775" y="2955925"/>
                <a:ext cx="54133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28">
                <a:extLst>
                  <a:ext uri="{FF2B5EF4-FFF2-40B4-BE49-F238E27FC236}">
                    <a16:creationId xmlns:a16="http://schemas.microsoft.com/office/drawing/2014/main" id="{E3D093E3-2E9A-4E0C-99AD-9B505A71DEDC}"/>
                  </a:ext>
                </a:extLst>
              </p:cNvPr>
              <p:cNvSpPr>
                <a:spLocks noEditPoints="1"/>
              </p:cNvSpPr>
              <p:nvPr/>
            </p:nvSpPr>
            <p:spPr bwMode="auto">
              <a:xfrm>
                <a:off x="2771775" y="2955925"/>
                <a:ext cx="541338" cy="384175"/>
              </a:xfrm>
              <a:custGeom>
                <a:avLst/>
                <a:gdLst>
                  <a:gd name="T0" fmla="*/ 407 w 480"/>
                  <a:gd name="T1" fmla="*/ 340 h 340"/>
                  <a:gd name="T2" fmla="*/ 73 w 480"/>
                  <a:gd name="T3" fmla="*/ 340 h 340"/>
                  <a:gd name="T4" fmla="*/ 0 w 480"/>
                  <a:gd name="T5" fmla="*/ 266 h 340"/>
                  <a:gd name="T6" fmla="*/ 0 w 480"/>
                  <a:gd name="T7" fmla="*/ 73 h 340"/>
                  <a:gd name="T8" fmla="*/ 73 w 480"/>
                  <a:gd name="T9" fmla="*/ 0 h 340"/>
                  <a:gd name="T10" fmla="*/ 407 w 480"/>
                  <a:gd name="T11" fmla="*/ 0 h 340"/>
                  <a:gd name="T12" fmla="*/ 480 w 480"/>
                  <a:gd name="T13" fmla="*/ 73 h 340"/>
                  <a:gd name="T14" fmla="*/ 480 w 480"/>
                  <a:gd name="T15" fmla="*/ 266 h 340"/>
                  <a:gd name="T16" fmla="*/ 407 w 480"/>
                  <a:gd name="T17" fmla="*/ 340 h 340"/>
                  <a:gd name="T18" fmla="*/ 73 w 480"/>
                  <a:gd name="T19" fmla="*/ 22 h 340"/>
                  <a:gd name="T20" fmla="*/ 22 w 480"/>
                  <a:gd name="T21" fmla="*/ 73 h 340"/>
                  <a:gd name="T22" fmla="*/ 22 w 480"/>
                  <a:gd name="T23" fmla="*/ 266 h 340"/>
                  <a:gd name="T24" fmla="*/ 73 w 480"/>
                  <a:gd name="T25" fmla="*/ 318 h 340"/>
                  <a:gd name="T26" fmla="*/ 407 w 480"/>
                  <a:gd name="T27" fmla="*/ 318 h 340"/>
                  <a:gd name="T28" fmla="*/ 458 w 480"/>
                  <a:gd name="T29" fmla="*/ 266 h 340"/>
                  <a:gd name="T30" fmla="*/ 458 w 480"/>
                  <a:gd name="T31" fmla="*/ 73 h 340"/>
                  <a:gd name="T32" fmla="*/ 407 w 480"/>
                  <a:gd name="T33" fmla="*/ 22 h 340"/>
                  <a:gd name="T34" fmla="*/ 73 w 480"/>
                  <a:gd name="T35" fmla="*/ 2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0" h="340">
                    <a:moveTo>
                      <a:pt x="407" y="340"/>
                    </a:moveTo>
                    <a:cubicBezTo>
                      <a:pt x="73" y="340"/>
                      <a:pt x="73" y="340"/>
                      <a:pt x="73" y="340"/>
                    </a:cubicBezTo>
                    <a:cubicBezTo>
                      <a:pt x="33" y="340"/>
                      <a:pt x="0" y="307"/>
                      <a:pt x="0" y="266"/>
                    </a:cubicBezTo>
                    <a:cubicBezTo>
                      <a:pt x="0" y="73"/>
                      <a:pt x="0" y="73"/>
                      <a:pt x="0" y="73"/>
                    </a:cubicBezTo>
                    <a:cubicBezTo>
                      <a:pt x="0" y="33"/>
                      <a:pt x="33" y="0"/>
                      <a:pt x="73" y="0"/>
                    </a:cubicBezTo>
                    <a:cubicBezTo>
                      <a:pt x="407" y="0"/>
                      <a:pt x="407" y="0"/>
                      <a:pt x="407" y="0"/>
                    </a:cubicBezTo>
                    <a:cubicBezTo>
                      <a:pt x="447" y="0"/>
                      <a:pt x="480" y="33"/>
                      <a:pt x="480" y="73"/>
                    </a:cubicBezTo>
                    <a:cubicBezTo>
                      <a:pt x="480" y="266"/>
                      <a:pt x="480" y="266"/>
                      <a:pt x="480" y="266"/>
                    </a:cubicBezTo>
                    <a:cubicBezTo>
                      <a:pt x="480" y="307"/>
                      <a:pt x="447" y="340"/>
                      <a:pt x="407" y="340"/>
                    </a:cubicBezTo>
                    <a:close/>
                    <a:moveTo>
                      <a:pt x="73" y="22"/>
                    </a:moveTo>
                    <a:cubicBezTo>
                      <a:pt x="45" y="22"/>
                      <a:pt x="22" y="45"/>
                      <a:pt x="22" y="73"/>
                    </a:cubicBezTo>
                    <a:cubicBezTo>
                      <a:pt x="22" y="266"/>
                      <a:pt x="22" y="266"/>
                      <a:pt x="22" y="266"/>
                    </a:cubicBezTo>
                    <a:cubicBezTo>
                      <a:pt x="22" y="295"/>
                      <a:pt x="45" y="318"/>
                      <a:pt x="73" y="318"/>
                    </a:cubicBezTo>
                    <a:cubicBezTo>
                      <a:pt x="407" y="318"/>
                      <a:pt x="407" y="318"/>
                      <a:pt x="407" y="318"/>
                    </a:cubicBezTo>
                    <a:cubicBezTo>
                      <a:pt x="435" y="318"/>
                      <a:pt x="458" y="295"/>
                      <a:pt x="458" y="266"/>
                    </a:cubicBezTo>
                    <a:cubicBezTo>
                      <a:pt x="458" y="73"/>
                      <a:pt x="458" y="73"/>
                      <a:pt x="458" y="73"/>
                    </a:cubicBezTo>
                    <a:cubicBezTo>
                      <a:pt x="458" y="45"/>
                      <a:pt x="435" y="22"/>
                      <a:pt x="407" y="22"/>
                    </a:cubicBezTo>
                    <a:lnTo>
                      <a:pt x="73" y="22"/>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29">
                <a:extLst>
                  <a:ext uri="{FF2B5EF4-FFF2-40B4-BE49-F238E27FC236}">
                    <a16:creationId xmlns:a16="http://schemas.microsoft.com/office/drawing/2014/main" id="{BA6E21E7-1BD9-4BC3-A73C-53E0DFC235C6}"/>
                  </a:ext>
                </a:extLst>
              </p:cNvPr>
              <p:cNvSpPr>
                <a:spLocks noEditPoints="1"/>
              </p:cNvSpPr>
              <p:nvPr/>
            </p:nvSpPr>
            <p:spPr bwMode="auto">
              <a:xfrm>
                <a:off x="2832100" y="3006725"/>
                <a:ext cx="420688" cy="282575"/>
              </a:xfrm>
              <a:custGeom>
                <a:avLst/>
                <a:gdLst>
                  <a:gd name="T0" fmla="*/ 363 w 374"/>
                  <a:gd name="T1" fmla="*/ 250 h 250"/>
                  <a:gd name="T2" fmla="*/ 11 w 374"/>
                  <a:gd name="T3" fmla="*/ 250 h 250"/>
                  <a:gd name="T4" fmla="*/ 0 w 374"/>
                  <a:gd name="T5" fmla="*/ 239 h 250"/>
                  <a:gd name="T6" fmla="*/ 0 w 374"/>
                  <a:gd name="T7" fmla="*/ 11 h 250"/>
                  <a:gd name="T8" fmla="*/ 11 w 374"/>
                  <a:gd name="T9" fmla="*/ 0 h 250"/>
                  <a:gd name="T10" fmla="*/ 363 w 374"/>
                  <a:gd name="T11" fmla="*/ 0 h 250"/>
                  <a:gd name="T12" fmla="*/ 374 w 374"/>
                  <a:gd name="T13" fmla="*/ 11 h 250"/>
                  <a:gd name="T14" fmla="*/ 374 w 374"/>
                  <a:gd name="T15" fmla="*/ 239 h 250"/>
                  <a:gd name="T16" fmla="*/ 363 w 374"/>
                  <a:gd name="T17" fmla="*/ 250 h 250"/>
                  <a:gd name="T18" fmla="*/ 22 w 374"/>
                  <a:gd name="T19" fmla="*/ 228 h 250"/>
                  <a:gd name="T20" fmla="*/ 352 w 374"/>
                  <a:gd name="T21" fmla="*/ 228 h 250"/>
                  <a:gd name="T22" fmla="*/ 352 w 374"/>
                  <a:gd name="T23" fmla="*/ 22 h 250"/>
                  <a:gd name="T24" fmla="*/ 22 w 374"/>
                  <a:gd name="T25" fmla="*/ 22 h 250"/>
                  <a:gd name="T26" fmla="*/ 22 w 374"/>
                  <a:gd name="T27" fmla="*/ 2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250">
                    <a:moveTo>
                      <a:pt x="363" y="250"/>
                    </a:moveTo>
                    <a:cubicBezTo>
                      <a:pt x="11" y="250"/>
                      <a:pt x="11" y="250"/>
                      <a:pt x="11" y="250"/>
                    </a:cubicBezTo>
                    <a:cubicBezTo>
                      <a:pt x="5" y="250"/>
                      <a:pt x="0" y="245"/>
                      <a:pt x="0" y="239"/>
                    </a:cubicBezTo>
                    <a:cubicBezTo>
                      <a:pt x="0" y="11"/>
                      <a:pt x="0" y="11"/>
                      <a:pt x="0" y="11"/>
                    </a:cubicBezTo>
                    <a:cubicBezTo>
                      <a:pt x="0" y="5"/>
                      <a:pt x="5" y="0"/>
                      <a:pt x="11" y="0"/>
                    </a:cubicBezTo>
                    <a:cubicBezTo>
                      <a:pt x="363" y="0"/>
                      <a:pt x="363" y="0"/>
                      <a:pt x="363" y="0"/>
                    </a:cubicBezTo>
                    <a:cubicBezTo>
                      <a:pt x="369" y="0"/>
                      <a:pt x="374" y="5"/>
                      <a:pt x="374" y="11"/>
                    </a:cubicBezTo>
                    <a:cubicBezTo>
                      <a:pt x="374" y="239"/>
                      <a:pt x="374" y="239"/>
                      <a:pt x="374" y="239"/>
                    </a:cubicBezTo>
                    <a:cubicBezTo>
                      <a:pt x="374" y="245"/>
                      <a:pt x="369" y="250"/>
                      <a:pt x="363" y="250"/>
                    </a:cubicBezTo>
                    <a:close/>
                    <a:moveTo>
                      <a:pt x="22" y="228"/>
                    </a:moveTo>
                    <a:cubicBezTo>
                      <a:pt x="352" y="228"/>
                      <a:pt x="352" y="228"/>
                      <a:pt x="352" y="228"/>
                    </a:cubicBezTo>
                    <a:cubicBezTo>
                      <a:pt x="352" y="22"/>
                      <a:pt x="352" y="22"/>
                      <a:pt x="352" y="22"/>
                    </a:cubicBezTo>
                    <a:cubicBezTo>
                      <a:pt x="22" y="22"/>
                      <a:pt x="22" y="22"/>
                      <a:pt x="22" y="22"/>
                    </a:cubicBezTo>
                    <a:lnTo>
                      <a:pt x="22" y="228"/>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30">
                <a:extLst>
                  <a:ext uri="{FF2B5EF4-FFF2-40B4-BE49-F238E27FC236}">
                    <a16:creationId xmlns:a16="http://schemas.microsoft.com/office/drawing/2014/main" id="{A9E8F347-C76B-437C-8133-FAEB282C726B}"/>
                  </a:ext>
                </a:extLst>
              </p:cNvPr>
              <p:cNvSpPr>
                <a:spLocks noEditPoints="1"/>
              </p:cNvSpPr>
              <p:nvPr/>
            </p:nvSpPr>
            <p:spPr bwMode="auto">
              <a:xfrm>
                <a:off x="2770187" y="3359150"/>
                <a:ext cx="544513" cy="147638"/>
              </a:xfrm>
              <a:custGeom>
                <a:avLst/>
                <a:gdLst>
                  <a:gd name="T0" fmla="*/ 470 w 482"/>
                  <a:gd name="T1" fmla="*/ 131 h 131"/>
                  <a:gd name="T2" fmla="*/ 12 w 482"/>
                  <a:gd name="T3" fmla="*/ 131 h 131"/>
                  <a:gd name="T4" fmla="*/ 3 w 482"/>
                  <a:gd name="T5" fmla="*/ 127 h 131"/>
                  <a:gd name="T6" fmla="*/ 1 w 482"/>
                  <a:gd name="T7" fmla="*/ 118 h 131"/>
                  <a:gd name="T8" fmla="*/ 18 w 482"/>
                  <a:gd name="T9" fmla="*/ 9 h 131"/>
                  <a:gd name="T10" fmla="*/ 29 w 482"/>
                  <a:gd name="T11" fmla="*/ 0 h 131"/>
                  <a:gd name="T12" fmla="*/ 455 w 482"/>
                  <a:gd name="T13" fmla="*/ 0 h 131"/>
                  <a:gd name="T14" fmla="*/ 466 w 482"/>
                  <a:gd name="T15" fmla="*/ 9 h 131"/>
                  <a:gd name="T16" fmla="*/ 481 w 482"/>
                  <a:gd name="T17" fmla="*/ 118 h 131"/>
                  <a:gd name="T18" fmla="*/ 479 w 482"/>
                  <a:gd name="T19" fmla="*/ 127 h 131"/>
                  <a:gd name="T20" fmla="*/ 470 w 482"/>
                  <a:gd name="T21" fmla="*/ 131 h 131"/>
                  <a:gd name="T22" fmla="*/ 25 w 482"/>
                  <a:gd name="T23" fmla="*/ 109 h 131"/>
                  <a:gd name="T24" fmla="*/ 458 w 482"/>
                  <a:gd name="T25" fmla="*/ 109 h 131"/>
                  <a:gd name="T26" fmla="*/ 445 w 482"/>
                  <a:gd name="T27" fmla="*/ 21 h 131"/>
                  <a:gd name="T28" fmla="*/ 38 w 482"/>
                  <a:gd name="T29" fmla="*/ 21 h 131"/>
                  <a:gd name="T30" fmla="*/ 25 w 482"/>
                  <a:gd name="T3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2" h="131">
                    <a:moveTo>
                      <a:pt x="470" y="131"/>
                    </a:moveTo>
                    <a:cubicBezTo>
                      <a:pt x="12" y="131"/>
                      <a:pt x="12" y="131"/>
                      <a:pt x="12" y="131"/>
                    </a:cubicBezTo>
                    <a:cubicBezTo>
                      <a:pt x="9" y="131"/>
                      <a:pt x="6" y="129"/>
                      <a:pt x="3" y="127"/>
                    </a:cubicBezTo>
                    <a:cubicBezTo>
                      <a:pt x="1" y="124"/>
                      <a:pt x="0" y="121"/>
                      <a:pt x="1" y="118"/>
                    </a:cubicBezTo>
                    <a:cubicBezTo>
                      <a:pt x="18" y="9"/>
                      <a:pt x="18" y="9"/>
                      <a:pt x="18" y="9"/>
                    </a:cubicBezTo>
                    <a:cubicBezTo>
                      <a:pt x="19" y="3"/>
                      <a:pt x="23" y="0"/>
                      <a:pt x="29" y="0"/>
                    </a:cubicBezTo>
                    <a:cubicBezTo>
                      <a:pt x="455" y="0"/>
                      <a:pt x="455" y="0"/>
                      <a:pt x="455" y="0"/>
                    </a:cubicBezTo>
                    <a:cubicBezTo>
                      <a:pt x="460" y="0"/>
                      <a:pt x="465" y="4"/>
                      <a:pt x="466" y="9"/>
                    </a:cubicBezTo>
                    <a:cubicBezTo>
                      <a:pt x="481" y="118"/>
                      <a:pt x="481" y="118"/>
                      <a:pt x="481" y="118"/>
                    </a:cubicBezTo>
                    <a:cubicBezTo>
                      <a:pt x="482" y="121"/>
                      <a:pt x="481" y="124"/>
                      <a:pt x="479" y="127"/>
                    </a:cubicBezTo>
                    <a:cubicBezTo>
                      <a:pt x="476" y="129"/>
                      <a:pt x="473" y="131"/>
                      <a:pt x="470" y="131"/>
                    </a:cubicBezTo>
                    <a:close/>
                    <a:moveTo>
                      <a:pt x="25" y="109"/>
                    </a:moveTo>
                    <a:cubicBezTo>
                      <a:pt x="458" y="109"/>
                      <a:pt x="458" y="109"/>
                      <a:pt x="458" y="109"/>
                    </a:cubicBezTo>
                    <a:cubicBezTo>
                      <a:pt x="445" y="21"/>
                      <a:pt x="445" y="21"/>
                      <a:pt x="445" y="21"/>
                    </a:cubicBezTo>
                    <a:cubicBezTo>
                      <a:pt x="38" y="21"/>
                      <a:pt x="38" y="21"/>
                      <a:pt x="38" y="21"/>
                    </a:cubicBezTo>
                    <a:lnTo>
                      <a:pt x="25" y="109"/>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31">
                <a:extLst>
                  <a:ext uri="{FF2B5EF4-FFF2-40B4-BE49-F238E27FC236}">
                    <a16:creationId xmlns:a16="http://schemas.microsoft.com/office/drawing/2014/main" id="{5B019DFA-7B58-4891-A148-13A35EF2CAF8}"/>
                  </a:ext>
                </a:extLst>
              </p:cNvPr>
              <p:cNvSpPr>
                <a:spLocks/>
              </p:cNvSpPr>
              <p:nvPr/>
            </p:nvSpPr>
            <p:spPr bwMode="auto">
              <a:xfrm>
                <a:off x="2840038" y="3398838"/>
                <a:ext cx="36513" cy="23813"/>
              </a:xfrm>
              <a:custGeom>
                <a:avLst/>
                <a:gdLst>
                  <a:gd name="T0" fmla="*/ 22 w 33"/>
                  <a:gd name="T1" fmla="*/ 22 h 22"/>
                  <a:gd name="T2" fmla="*/ 11 w 33"/>
                  <a:gd name="T3" fmla="*/ 22 h 22"/>
                  <a:gd name="T4" fmla="*/ 0 w 33"/>
                  <a:gd name="T5" fmla="*/ 11 h 22"/>
                  <a:gd name="T6" fmla="*/ 11 w 33"/>
                  <a:gd name="T7" fmla="*/ 0 h 22"/>
                  <a:gd name="T8" fmla="*/ 22 w 33"/>
                  <a:gd name="T9" fmla="*/ 0 h 22"/>
                  <a:gd name="T10" fmla="*/ 33 w 33"/>
                  <a:gd name="T11" fmla="*/ 11 h 22"/>
                  <a:gd name="T12" fmla="*/ 22 w 3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3" h="22">
                    <a:moveTo>
                      <a:pt x="22" y="22"/>
                    </a:moveTo>
                    <a:cubicBezTo>
                      <a:pt x="11" y="22"/>
                      <a:pt x="11" y="22"/>
                      <a:pt x="11" y="22"/>
                    </a:cubicBezTo>
                    <a:cubicBezTo>
                      <a:pt x="5" y="22"/>
                      <a:pt x="0" y="17"/>
                      <a:pt x="0" y="11"/>
                    </a:cubicBezTo>
                    <a:cubicBezTo>
                      <a:pt x="0" y="5"/>
                      <a:pt x="5" y="0"/>
                      <a:pt x="11" y="0"/>
                    </a:cubicBezTo>
                    <a:cubicBezTo>
                      <a:pt x="22" y="0"/>
                      <a:pt x="22" y="0"/>
                      <a:pt x="22" y="0"/>
                    </a:cubicBezTo>
                    <a:cubicBezTo>
                      <a:pt x="28" y="0"/>
                      <a:pt x="33" y="5"/>
                      <a:pt x="33" y="11"/>
                    </a:cubicBezTo>
                    <a:cubicBezTo>
                      <a:pt x="33" y="17"/>
                      <a:pt x="28" y="22"/>
                      <a:pt x="2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32">
                <a:extLst>
                  <a:ext uri="{FF2B5EF4-FFF2-40B4-BE49-F238E27FC236}">
                    <a16:creationId xmlns:a16="http://schemas.microsoft.com/office/drawing/2014/main" id="{84C3C761-871E-42DC-87F3-D9D4B4A8F6FF}"/>
                  </a:ext>
                </a:extLst>
              </p:cNvPr>
              <p:cNvSpPr>
                <a:spLocks/>
              </p:cNvSpPr>
              <p:nvPr/>
            </p:nvSpPr>
            <p:spPr bwMode="auto">
              <a:xfrm>
                <a:off x="2898775" y="3398838"/>
                <a:ext cx="53975"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33">
                <a:extLst>
                  <a:ext uri="{FF2B5EF4-FFF2-40B4-BE49-F238E27FC236}">
                    <a16:creationId xmlns:a16="http://schemas.microsoft.com/office/drawing/2014/main" id="{FBFAB820-BFB4-40F6-9762-7FF552DBC4F3}"/>
                  </a:ext>
                </a:extLst>
              </p:cNvPr>
              <p:cNvSpPr>
                <a:spLocks/>
              </p:cNvSpPr>
              <p:nvPr/>
            </p:nvSpPr>
            <p:spPr bwMode="auto">
              <a:xfrm>
                <a:off x="2974975" y="3398838"/>
                <a:ext cx="55563"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34">
                <a:extLst>
                  <a:ext uri="{FF2B5EF4-FFF2-40B4-BE49-F238E27FC236}">
                    <a16:creationId xmlns:a16="http://schemas.microsoft.com/office/drawing/2014/main" id="{AB5D83AB-8854-42B5-99A3-CE2D77E60180}"/>
                  </a:ext>
                </a:extLst>
              </p:cNvPr>
              <p:cNvSpPr>
                <a:spLocks/>
              </p:cNvSpPr>
              <p:nvPr/>
            </p:nvSpPr>
            <p:spPr bwMode="auto">
              <a:xfrm>
                <a:off x="3051175" y="3398838"/>
                <a:ext cx="55563"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35">
                <a:extLst>
                  <a:ext uri="{FF2B5EF4-FFF2-40B4-BE49-F238E27FC236}">
                    <a16:creationId xmlns:a16="http://schemas.microsoft.com/office/drawing/2014/main" id="{E626D566-5730-4ED1-B7ED-36BC83BD21C6}"/>
                  </a:ext>
                </a:extLst>
              </p:cNvPr>
              <p:cNvSpPr>
                <a:spLocks/>
              </p:cNvSpPr>
              <p:nvPr/>
            </p:nvSpPr>
            <p:spPr bwMode="auto">
              <a:xfrm>
                <a:off x="3128963" y="3398838"/>
                <a:ext cx="53975"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36">
                <a:extLst>
                  <a:ext uri="{FF2B5EF4-FFF2-40B4-BE49-F238E27FC236}">
                    <a16:creationId xmlns:a16="http://schemas.microsoft.com/office/drawing/2014/main" id="{45DF54F0-2C1F-4752-B44E-57E17FABB042}"/>
                  </a:ext>
                </a:extLst>
              </p:cNvPr>
              <p:cNvSpPr>
                <a:spLocks/>
              </p:cNvSpPr>
              <p:nvPr/>
            </p:nvSpPr>
            <p:spPr bwMode="auto">
              <a:xfrm>
                <a:off x="3205163" y="3398838"/>
                <a:ext cx="36513" cy="23813"/>
              </a:xfrm>
              <a:custGeom>
                <a:avLst/>
                <a:gdLst>
                  <a:gd name="T0" fmla="*/ 22 w 33"/>
                  <a:gd name="T1" fmla="*/ 22 h 22"/>
                  <a:gd name="T2" fmla="*/ 11 w 33"/>
                  <a:gd name="T3" fmla="*/ 22 h 22"/>
                  <a:gd name="T4" fmla="*/ 0 w 33"/>
                  <a:gd name="T5" fmla="*/ 11 h 22"/>
                  <a:gd name="T6" fmla="*/ 11 w 33"/>
                  <a:gd name="T7" fmla="*/ 0 h 22"/>
                  <a:gd name="T8" fmla="*/ 22 w 33"/>
                  <a:gd name="T9" fmla="*/ 0 h 22"/>
                  <a:gd name="T10" fmla="*/ 33 w 33"/>
                  <a:gd name="T11" fmla="*/ 11 h 22"/>
                  <a:gd name="T12" fmla="*/ 22 w 3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3" h="22">
                    <a:moveTo>
                      <a:pt x="22" y="22"/>
                    </a:moveTo>
                    <a:cubicBezTo>
                      <a:pt x="11" y="22"/>
                      <a:pt x="11" y="22"/>
                      <a:pt x="11" y="22"/>
                    </a:cubicBezTo>
                    <a:cubicBezTo>
                      <a:pt x="5" y="22"/>
                      <a:pt x="0" y="17"/>
                      <a:pt x="0" y="11"/>
                    </a:cubicBezTo>
                    <a:cubicBezTo>
                      <a:pt x="0" y="5"/>
                      <a:pt x="5" y="0"/>
                      <a:pt x="11" y="0"/>
                    </a:cubicBezTo>
                    <a:cubicBezTo>
                      <a:pt x="22" y="0"/>
                      <a:pt x="22" y="0"/>
                      <a:pt x="22" y="0"/>
                    </a:cubicBezTo>
                    <a:cubicBezTo>
                      <a:pt x="28" y="0"/>
                      <a:pt x="33" y="5"/>
                      <a:pt x="33" y="11"/>
                    </a:cubicBezTo>
                    <a:cubicBezTo>
                      <a:pt x="33" y="17"/>
                      <a:pt x="28" y="22"/>
                      <a:pt x="2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37">
                <a:extLst>
                  <a:ext uri="{FF2B5EF4-FFF2-40B4-BE49-F238E27FC236}">
                    <a16:creationId xmlns:a16="http://schemas.microsoft.com/office/drawing/2014/main" id="{5422BC80-9D56-47D6-A7C8-6A2D10F8EDAE}"/>
                  </a:ext>
                </a:extLst>
              </p:cNvPr>
              <p:cNvSpPr>
                <a:spLocks/>
              </p:cNvSpPr>
              <p:nvPr/>
            </p:nvSpPr>
            <p:spPr bwMode="auto">
              <a:xfrm>
                <a:off x="2833688" y="3435350"/>
                <a:ext cx="42863" cy="25400"/>
              </a:xfrm>
              <a:custGeom>
                <a:avLst/>
                <a:gdLst>
                  <a:gd name="T0" fmla="*/ 27 w 38"/>
                  <a:gd name="T1" fmla="*/ 22 h 22"/>
                  <a:gd name="T2" fmla="*/ 11 w 38"/>
                  <a:gd name="T3" fmla="*/ 22 h 22"/>
                  <a:gd name="T4" fmla="*/ 0 w 38"/>
                  <a:gd name="T5" fmla="*/ 11 h 22"/>
                  <a:gd name="T6" fmla="*/ 11 w 38"/>
                  <a:gd name="T7" fmla="*/ 0 h 22"/>
                  <a:gd name="T8" fmla="*/ 27 w 38"/>
                  <a:gd name="T9" fmla="*/ 0 h 22"/>
                  <a:gd name="T10" fmla="*/ 38 w 38"/>
                  <a:gd name="T11" fmla="*/ 11 h 22"/>
                  <a:gd name="T12" fmla="*/ 27 w 38"/>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8" h="22">
                    <a:moveTo>
                      <a:pt x="27" y="22"/>
                    </a:moveTo>
                    <a:cubicBezTo>
                      <a:pt x="11" y="22"/>
                      <a:pt x="11" y="22"/>
                      <a:pt x="11" y="22"/>
                    </a:cubicBezTo>
                    <a:cubicBezTo>
                      <a:pt x="5" y="22"/>
                      <a:pt x="0" y="17"/>
                      <a:pt x="0" y="11"/>
                    </a:cubicBezTo>
                    <a:cubicBezTo>
                      <a:pt x="0" y="5"/>
                      <a:pt x="5" y="0"/>
                      <a:pt x="11" y="0"/>
                    </a:cubicBezTo>
                    <a:cubicBezTo>
                      <a:pt x="27" y="0"/>
                      <a:pt x="27" y="0"/>
                      <a:pt x="27" y="0"/>
                    </a:cubicBezTo>
                    <a:cubicBezTo>
                      <a:pt x="33" y="0"/>
                      <a:pt x="38" y="5"/>
                      <a:pt x="38" y="11"/>
                    </a:cubicBezTo>
                    <a:cubicBezTo>
                      <a:pt x="38" y="17"/>
                      <a:pt x="33" y="22"/>
                      <a:pt x="27"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38">
                <a:extLst>
                  <a:ext uri="{FF2B5EF4-FFF2-40B4-BE49-F238E27FC236}">
                    <a16:creationId xmlns:a16="http://schemas.microsoft.com/office/drawing/2014/main" id="{A3E9887B-F4E6-4BB0-B576-BBAEEDC364EE}"/>
                  </a:ext>
                </a:extLst>
              </p:cNvPr>
              <p:cNvSpPr>
                <a:spLocks/>
              </p:cNvSpPr>
              <p:nvPr/>
            </p:nvSpPr>
            <p:spPr bwMode="auto">
              <a:xfrm>
                <a:off x="2898775" y="3435350"/>
                <a:ext cx="53975" cy="25400"/>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39">
                <a:extLst>
                  <a:ext uri="{FF2B5EF4-FFF2-40B4-BE49-F238E27FC236}">
                    <a16:creationId xmlns:a16="http://schemas.microsoft.com/office/drawing/2014/main" id="{3C668B28-4AD7-42FE-B1D0-B2765C34C797}"/>
                  </a:ext>
                </a:extLst>
              </p:cNvPr>
              <p:cNvSpPr>
                <a:spLocks/>
              </p:cNvSpPr>
              <p:nvPr/>
            </p:nvSpPr>
            <p:spPr bwMode="auto">
              <a:xfrm>
                <a:off x="2898775" y="3435350"/>
                <a:ext cx="284163" cy="25400"/>
              </a:xfrm>
              <a:custGeom>
                <a:avLst/>
                <a:gdLst>
                  <a:gd name="T0" fmla="*/ 242 w 253"/>
                  <a:gd name="T1" fmla="*/ 22 h 22"/>
                  <a:gd name="T2" fmla="*/ 11 w 253"/>
                  <a:gd name="T3" fmla="*/ 22 h 22"/>
                  <a:gd name="T4" fmla="*/ 0 w 253"/>
                  <a:gd name="T5" fmla="*/ 11 h 22"/>
                  <a:gd name="T6" fmla="*/ 11 w 253"/>
                  <a:gd name="T7" fmla="*/ 0 h 22"/>
                  <a:gd name="T8" fmla="*/ 242 w 253"/>
                  <a:gd name="T9" fmla="*/ 0 h 22"/>
                  <a:gd name="T10" fmla="*/ 253 w 253"/>
                  <a:gd name="T11" fmla="*/ 11 h 22"/>
                  <a:gd name="T12" fmla="*/ 242 w 25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53" h="22">
                    <a:moveTo>
                      <a:pt x="242" y="22"/>
                    </a:moveTo>
                    <a:cubicBezTo>
                      <a:pt x="11" y="22"/>
                      <a:pt x="11" y="22"/>
                      <a:pt x="11" y="22"/>
                    </a:cubicBezTo>
                    <a:cubicBezTo>
                      <a:pt x="5" y="22"/>
                      <a:pt x="0" y="17"/>
                      <a:pt x="0" y="11"/>
                    </a:cubicBezTo>
                    <a:cubicBezTo>
                      <a:pt x="0" y="5"/>
                      <a:pt x="5" y="0"/>
                      <a:pt x="11" y="0"/>
                    </a:cubicBezTo>
                    <a:cubicBezTo>
                      <a:pt x="242" y="0"/>
                      <a:pt x="242" y="0"/>
                      <a:pt x="242" y="0"/>
                    </a:cubicBezTo>
                    <a:cubicBezTo>
                      <a:pt x="248" y="0"/>
                      <a:pt x="253" y="5"/>
                      <a:pt x="253" y="11"/>
                    </a:cubicBezTo>
                    <a:cubicBezTo>
                      <a:pt x="253" y="17"/>
                      <a:pt x="248" y="22"/>
                      <a:pt x="24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0">
                <a:extLst>
                  <a:ext uri="{FF2B5EF4-FFF2-40B4-BE49-F238E27FC236}">
                    <a16:creationId xmlns:a16="http://schemas.microsoft.com/office/drawing/2014/main" id="{13AE9653-61D4-4BBA-8827-95D90CEB9F8B}"/>
                  </a:ext>
                </a:extLst>
              </p:cNvPr>
              <p:cNvSpPr>
                <a:spLocks/>
              </p:cNvSpPr>
              <p:nvPr/>
            </p:nvSpPr>
            <p:spPr bwMode="auto">
              <a:xfrm>
                <a:off x="3128963" y="3435350"/>
                <a:ext cx="53975" cy="25400"/>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41">
                <a:extLst>
                  <a:ext uri="{FF2B5EF4-FFF2-40B4-BE49-F238E27FC236}">
                    <a16:creationId xmlns:a16="http://schemas.microsoft.com/office/drawing/2014/main" id="{EB169BB5-1985-4ECE-942B-AC1C9AE23674}"/>
                  </a:ext>
                </a:extLst>
              </p:cNvPr>
              <p:cNvSpPr>
                <a:spLocks/>
              </p:cNvSpPr>
              <p:nvPr/>
            </p:nvSpPr>
            <p:spPr bwMode="auto">
              <a:xfrm>
                <a:off x="3205163" y="3435350"/>
                <a:ext cx="42863" cy="25400"/>
              </a:xfrm>
              <a:custGeom>
                <a:avLst/>
                <a:gdLst>
                  <a:gd name="T0" fmla="*/ 27 w 38"/>
                  <a:gd name="T1" fmla="*/ 22 h 22"/>
                  <a:gd name="T2" fmla="*/ 11 w 38"/>
                  <a:gd name="T3" fmla="*/ 22 h 22"/>
                  <a:gd name="T4" fmla="*/ 0 w 38"/>
                  <a:gd name="T5" fmla="*/ 11 h 22"/>
                  <a:gd name="T6" fmla="*/ 11 w 38"/>
                  <a:gd name="T7" fmla="*/ 0 h 22"/>
                  <a:gd name="T8" fmla="*/ 27 w 38"/>
                  <a:gd name="T9" fmla="*/ 0 h 22"/>
                  <a:gd name="T10" fmla="*/ 38 w 38"/>
                  <a:gd name="T11" fmla="*/ 11 h 22"/>
                  <a:gd name="T12" fmla="*/ 27 w 38"/>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8" h="22">
                    <a:moveTo>
                      <a:pt x="27" y="22"/>
                    </a:moveTo>
                    <a:cubicBezTo>
                      <a:pt x="11" y="22"/>
                      <a:pt x="11" y="22"/>
                      <a:pt x="11" y="22"/>
                    </a:cubicBezTo>
                    <a:cubicBezTo>
                      <a:pt x="5" y="22"/>
                      <a:pt x="0" y="17"/>
                      <a:pt x="0" y="11"/>
                    </a:cubicBezTo>
                    <a:cubicBezTo>
                      <a:pt x="0" y="5"/>
                      <a:pt x="5" y="0"/>
                      <a:pt x="11" y="0"/>
                    </a:cubicBezTo>
                    <a:cubicBezTo>
                      <a:pt x="27" y="0"/>
                      <a:pt x="27" y="0"/>
                      <a:pt x="27" y="0"/>
                    </a:cubicBezTo>
                    <a:cubicBezTo>
                      <a:pt x="34" y="0"/>
                      <a:pt x="38" y="5"/>
                      <a:pt x="38" y="11"/>
                    </a:cubicBezTo>
                    <a:cubicBezTo>
                      <a:pt x="38" y="17"/>
                      <a:pt x="34" y="22"/>
                      <a:pt x="27"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 name="Rectangle 25">
              <a:extLst>
                <a:ext uri="{FF2B5EF4-FFF2-40B4-BE49-F238E27FC236}">
                  <a16:creationId xmlns:a16="http://schemas.microsoft.com/office/drawing/2014/main" id="{6EA19A4B-DA9D-4992-B1B7-4F6B0B88CE2A}"/>
                </a:ext>
              </a:extLst>
            </p:cNvPr>
            <p:cNvSpPr>
              <a:spLocks noChangeArrowheads="1"/>
            </p:cNvSpPr>
            <p:nvPr/>
          </p:nvSpPr>
          <p:spPr bwMode="auto">
            <a:xfrm>
              <a:off x="5323575" y="4317681"/>
              <a:ext cx="617775" cy="333465"/>
            </a:xfrm>
            <a:prstGeom prst="rect">
              <a:avLst/>
            </a:prstGeom>
            <a:noFill/>
            <a:ln w="28575" algn="ctr">
              <a:noFill/>
              <a:miter lim="800000"/>
              <a:headEnd/>
              <a:tailEnd/>
            </a:ln>
          </p:spPr>
          <p:txBody>
            <a:bodyPr wrap="none" lIns="90000" tIns="43200" rIns="90000" bIns="43200">
              <a:spAutoFit/>
            </a:bodyPr>
            <a:lstStyle/>
            <a:p>
              <a:pPr algn="r" defTabSz="604723"/>
              <a:r>
                <a:rPr lang="en-US" sz="800">
                  <a:solidFill>
                    <a:schemeClr val="bg2">
                      <a:lumMod val="75000"/>
                    </a:schemeClr>
                  </a:solidFill>
                </a:rPr>
                <a:t>BTS Site</a:t>
              </a:r>
              <a:br>
                <a:rPr lang="en-US" sz="800">
                  <a:solidFill>
                    <a:schemeClr val="bg2">
                      <a:lumMod val="75000"/>
                    </a:schemeClr>
                  </a:solidFill>
                </a:rPr>
              </a:br>
              <a:r>
                <a:rPr lang="en-US" sz="800">
                  <a:solidFill>
                    <a:schemeClr val="bg2">
                      <a:lumMod val="75000"/>
                    </a:schemeClr>
                  </a:solidFill>
                </a:rPr>
                <a:t> Manager</a:t>
              </a:r>
            </a:p>
          </p:txBody>
        </p:sp>
        <p:grpSp>
          <p:nvGrpSpPr>
            <p:cNvPr id="29" name="Group 94">
              <a:extLst>
                <a:ext uri="{FF2B5EF4-FFF2-40B4-BE49-F238E27FC236}">
                  <a16:creationId xmlns:a16="http://schemas.microsoft.com/office/drawing/2014/main" id="{E3C41639-69B4-458E-8BF7-7E738A0D5882}"/>
                </a:ext>
              </a:extLst>
            </p:cNvPr>
            <p:cNvGrpSpPr>
              <a:grpSpLocks noChangeAspect="1"/>
            </p:cNvGrpSpPr>
            <p:nvPr/>
          </p:nvGrpSpPr>
          <p:grpSpPr>
            <a:xfrm>
              <a:off x="5517523" y="4095089"/>
              <a:ext cx="248600" cy="251499"/>
              <a:chOff x="2770187" y="2955925"/>
              <a:chExt cx="544513" cy="550863"/>
            </a:xfrm>
          </p:grpSpPr>
          <p:sp>
            <p:nvSpPr>
              <p:cNvPr id="33" name="AutoShape 26">
                <a:extLst>
                  <a:ext uri="{FF2B5EF4-FFF2-40B4-BE49-F238E27FC236}">
                    <a16:creationId xmlns:a16="http://schemas.microsoft.com/office/drawing/2014/main" id="{94BE9DE8-E773-4602-A873-957B3E1EAFD7}"/>
                  </a:ext>
                </a:extLst>
              </p:cNvPr>
              <p:cNvSpPr>
                <a:spLocks noChangeAspect="1" noChangeArrowheads="1" noTextEdit="1"/>
              </p:cNvSpPr>
              <p:nvPr/>
            </p:nvSpPr>
            <p:spPr bwMode="auto">
              <a:xfrm>
                <a:off x="2771775" y="2955925"/>
                <a:ext cx="54133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a:extLst>
                  <a:ext uri="{FF2B5EF4-FFF2-40B4-BE49-F238E27FC236}">
                    <a16:creationId xmlns:a16="http://schemas.microsoft.com/office/drawing/2014/main" id="{5A6873A0-C8C8-4CCE-8FFB-7C709450C31F}"/>
                  </a:ext>
                </a:extLst>
              </p:cNvPr>
              <p:cNvSpPr>
                <a:spLocks noEditPoints="1"/>
              </p:cNvSpPr>
              <p:nvPr/>
            </p:nvSpPr>
            <p:spPr bwMode="auto">
              <a:xfrm>
                <a:off x="2771775" y="2955925"/>
                <a:ext cx="541338" cy="384175"/>
              </a:xfrm>
              <a:custGeom>
                <a:avLst/>
                <a:gdLst>
                  <a:gd name="T0" fmla="*/ 407 w 480"/>
                  <a:gd name="T1" fmla="*/ 340 h 340"/>
                  <a:gd name="T2" fmla="*/ 73 w 480"/>
                  <a:gd name="T3" fmla="*/ 340 h 340"/>
                  <a:gd name="T4" fmla="*/ 0 w 480"/>
                  <a:gd name="T5" fmla="*/ 266 h 340"/>
                  <a:gd name="T6" fmla="*/ 0 w 480"/>
                  <a:gd name="T7" fmla="*/ 73 h 340"/>
                  <a:gd name="T8" fmla="*/ 73 w 480"/>
                  <a:gd name="T9" fmla="*/ 0 h 340"/>
                  <a:gd name="T10" fmla="*/ 407 w 480"/>
                  <a:gd name="T11" fmla="*/ 0 h 340"/>
                  <a:gd name="T12" fmla="*/ 480 w 480"/>
                  <a:gd name="T13" fmla="*/ 73 h 340"/>
                  <a:gd name="T14" fmla="*/ 480 w 480"/>
                  <a:gd name="T15" fmla="*/ 266 h 340"/>
                  <a:gd name="T16" fmla="*/ 407 w 480"/>
                  <a:gd name="T17" fmla="*/ 340 h 340"/>
                  <a:gd name="T18" fmla="*/ 73 w 480"/>
                  <a:gd name="T19" fmla="*/ 22 h 340"/>
                  <a:gd name="T20" fmla="*/ 22 w 480"/>
                  <a:gd name="T21" fmla="*/ 73 h 340"/>
                  <a:gd name="T22" fmla="*/ 22 w 480"/>
                  <a:gd name="T23" fmla="*/ 266 h 340"/>
                  <a:gd name="T24" fmla="*/ 73 w 480"/>
                  <a:gd name="T25" fmla="*/ 318 h 340"/>
                  <a:gd name="T26" fmla="*/ 407 w 480"/>
                  <a:gd name="T27" fmla="*/ 318 h 340"/>
                  <a:gd name="T28" fmla="*/ 458 w 480"/>
                  <a:gd name="T29" fmla="*/ 266 h 340"/>
                  <a:gd name="T30" fmla="*/ 458 w 480"/>
                  <a:gd name="T31" fmla="*/ 73 h 340"/>
                  <a:gd name="T32" fmla="*/ 407 w 480"/>
                  <a:gd name="T33" fmla="*/ 22 h 340"/>
                  <a:gd name="T34" fmla="*/ 73 w 480"/>
                  <a:gd name="T35" fmla="*/ 2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0" h="340">
                    <a:moveTo>
                      <a:pt x="407" y="340"/>
                    </a:moveTo>
                    <a:cubicBezTo>
                      <a:pt x="73" y="340"/>
                      <a:pt x="73" y="340"/>
                      <a:pt x="73" y="340"/>
                    </a:cubicBezTo>
                    <a:cubicBezTo>
                      <a:pt x="33" y="340"/>
                      <a:pt x="0" y="307"/>
                      <a:pt x="0" y="266"/>
                    </a:cubicBezTo>
                    <a:cubicBezTo>
                      <a:pt x="0" y="73"/>
                      <a:pt x="0" y="73"/>
                      <a:pt x="0" y="73"/>
                    </a:cubicBezTo>
                    <a:cubicBezTo>
                      <a:pt x="0" y="33"/>
                      <a:pt x="33" y="0"/>
                      <a:pt x="73" y="0"/>
                    </a:cubicBezTo>
                    <a:cubicBezTo>
                      <a:pt x="407" y="0"/>
                      <a:pt x="407" y="0"/>
                      <a:pt x="407" y="0"/>
                    </a:cubicBezTo>
                    <a:cubicBezTo>
                      <a:pt x="447" y="0"/>
                      <a:pt x="480" y="33"/>
                      <a:pt x="480" y="73"/>
                    </a:cubicBezTo>
                    <a:cubicBezTo>
                      <a:pt x="480" y="266"/>
                      <a:pt x="480" y="266"/>
                      <a:pt x="480" y="266"/>
                    </a:cubicBezTo>
                    <a:cubicBezTo>
                      <a:pt x="480" y="307"/>
                      <a:pt x="447" y="340"/>
                      <a:pt x="407" y="340"/>
                    </a:cubicBezTo>
                    <a:close/>
                    <a:moveTo>
                      <a:pt x="73" y="22"/>
                    </a:moveTo>
                    <a:cubicBezTo>
                      <a:pt x="45" y="22"/>
                      <a:pt x="22" y="45"/>
                      <a:pt x="22" y="73"/>
                    </a:cubicBezTo>
                    <a:cubicBezTo>
                      <a:pt x="22" y="266"/>
                      <a:pt x="22" y="266"/>
                      <a:pt x="22" y="266"/>
                    </a:cubicBezTo>
                    <a:cubicBezTo>
                      <a:pt x="22" y="295"/>
                      <a:pt x="45" y="318"/>
                      <a:pt x="73" y="318"/>
                    </a:cubicBezTo>
                    <a:cubicBezTo>
                      <a:pt x="407" y="318"/>
                      <a:pt x="407" y="318"/>
                      <a:pt x="407" y="318"/>
                    </a:cubicBezTo>
                    <a:cubicBezTo>
                      <a:pt x="435" y="318"/>
                      <a:pt x="458" y="295"/>
                      <a:pt x="458" y="266"/>
                    </a:cubicBezTo>
                    <a:cubicBezTo>
                      <a:pt x="458" y="73"/>
                      <a:pt x="458" y="73"/>
                      <a:pt x="458" y="73"/>
                    </a:cubicBezTo>
                    <a:cubicBezTo>
                      <a:pt x="458" y="45"/>
                      <a:pt x="435" y="22"/>
                      <a:pt x="407" y="22"/>
                    </a:cubicBezTo>
                    <a:lnTo>
                      <a:pt x="73" y="22"/>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9">
                <a:extLst>
                  <a:ext uri="{FF2B5EF4-FFF2-40B4-BE49-F238E27FC236}">
                    <a16:creationId xmlns:a16="http://schemas.microsoft.com/office/drawing/2014/main" id="{F12AF1CE-0010-4F9F-96AA-AE62852C844C}"/>
                  </a:ext>
                </a:extLst>
              </p:cNvPr>
              <p:cNvSpPr>
                <a:spLocks noEditPoints="1"/>
              </p:cNvSpPr>
              <p:nvPr/>
            </p:nvSpPr>
            <p:spPr bwMode="auto">
              <a:xfrm>
                <a:off x="2832100" y="3006725"/>
                <a:ext cx="420688" cy="282575"/>
              </a:xfrm>
              <a:custGeom>
                <a:avLst/>
                <a:gdLst>
                  <a:gd name="T0" fmla="*/ 363 w 374"/>
                  <a:gd name="T1" fmla="*/ 250 h 250"/>
                  <a:gd name="T2" fmla="*/ 11 w 374"/>
                  <a:gd name="T3" fmla="*/ 250 h 250"/>
                  <a:gd name="T4" fmla="*/ 0 w 374"/>
                  <a:gd name="T5" fmla="*/ 239 h 250"/>
                  <a:gd name="T6" fmla="*/ 0 w 374"/>
                  <a:gd name="T7" fmla="*/ 11 h 250"/>
                  <a:gd name="T8" fmla="*/ 11 w 374"/>
                  <a:gd name="T9" fmla="*/ 0 h 250"/>
                  <a:gd name="T10" fmla="*/ 363 w 374"/>
                  <a:gd name="T11" fmla="*/ 0 h 250"/>
                  <a:gd name="T12" fmla="*/ 374 w 374"/>
                  <a:gd name="T13" fmla="*/ 11 h 250"/>
                  <a:gd name="T14" fmla="*/ 374 w 374"/>
                  <a:gd name="T15" fmla="*/ 239 h 250"/>
                  <a:gd name="T16" fmla="*/ 363 w 374"/>
                  <a:gd name="T17" fmla="*/ 250 h 250"/>
                  <a:gd name="T18" fmla="*/ 22 w 374"/>
                  <a:gd name="T19" fmla="*/ 228 h 250"/>
                  <a:gd name="T20" fmla="*/ 352 w 374"/>
                  <a:gd name="T21" fmla="*/ 228 h 250"/>
                  <a:gd name="T22" fmla="*/ 352 w 374"/>
                  <a:gd name="T23" fmla="*/ 22 h 250"/>
                  <a:gd name="T24" fmla="*/ 22 w 374"/>
                  <a:gd name="T25" fmla="*/ 22 h 250"/>
                  <a:gd name="T26" fmla="*/ 22 w 374"/>
                  <a:gd name="T27" fmla="*/ 2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250">
                    <a:moveTo>
                      <a:pt x="363" y="250"/>
                    </a:moveTo>
                    <a:cubicBezTo>
                      <a:pt x="11" y="250"/>
                      <a:pt x="11" y="250"/>
                      <a:pt x="11" y="250"/>
                    </a:cubicBezTo>
                    <a:cubicBezTo>
                      <a:pt x="5" y="250"/>
                      <a:pt x="0" y="245"/>
                      <a:pt x="0" y="239"/>
                    </a:cubicBezTo>
                    <a:cubicBezTo>
                      <a:pt x="0" y="11"/>
                      <a:pt x="0" y="11"/>
                      <a:pt x="0" y="11"/>
                    </a:cubicBezTo>
                    <a:cubicBezTo>
                      <a:pt x="0" y="5"/>
                      <a:pt x="5" y="0"/>
                      <a:pt x="11" y="0"/>
                    </a:cubicBezTo>
                    <a:cubicBezTo>
                      <a:pt x="363" y="0"/>
                      <a:pt x="363" y="0"/>
                      <a:pt x="363" y="0"/>
                    </a:cubicBezTo>
                    <a:cubicBezTo>
                      <a:pt x="369" y="0"/>
                      <a:pt x="374" y="5"/>
                      <a:pt x="374" y="11"/>
                    </a:cubicBezTo>
                    <a:cubicBezTo>
                      <a:pt x="374" y="239"/>
                      <a:pt x="374" y="239"/>
                      <a:pt x="374" y="239"/>
                    </a:cubicBezTo>
                    <a:cubicBezTo>
                      <a:pt x="374" y="245"/>
                      <a:pt x="369" y="250"/>
                      <a:pt x="363" y="250"/>
                    </a:cubicBezTo>
                    <a:close/>
                    <a:moveTo>
                      <a:pt x="22" y="228"/>
                    </a:moveTo>
                    <a:cubicBezTo>
                      <a:pt x="352" y="228"/>
                      <a:pt x="352" y="228"/>
                      <a:pt x="352" y="228"/>
                    </a:cubicBezTo>
                    <a:cubicBezTo>
                      <a:pt x="352" y="22"/>
                      <a:pt x="352" y="22"/>
                      <a:pt x="352" y="22"/>
                    </a:cubicBezTo>
                    <a:cubicBezTo>
                      <a:pt x="22" y="22"/>
                      <a:pt x="22" y="22"/>
                      <a:pt x="22" y="22"/>
                    </a:cubicBezTo>
                    <a:lnTo>
                      <a:pt x="22" y="228"/>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0">
                <a:extLst>
                  <a:ext uri="{FF2B5EF4-FFF2-40B4-BE49-F238E27FC236}">
                    <a16:creationId xmlns:a16="http://schemas.microsoft.com/office/drawing/2014/main" id="{9935C558-8FDD-40CF-83A7-E765E6A592AC}"/>
                  </a:ext>
                </a:extLst>
              </p:cNvPr>
              <p:cNvSpPr>
                <a:spLocks noEditPoints="1"/>
              </p:cNvSpPr>
              <p:nvPr/>
            </p:nvSpPr>
            <p:spPr bwMode="auto">
              <a:xfrm>
                <a:off x="2770187" y="3359150"/>
                <a:ext cx="544513" cy="147638"/>
              </a:xfrm>
              <a:custGeom>
                <a:avLst/>
                <a:gdLst>
                  <a:gd name="T0" fmla="*/ 470 w 482"/>
                  <a:gd name="T1" fmla="*/ 131 h 131"/>
                  <a:gd name="T2" fmla="*/ 12 w 482"/>
                  <a:gd name="T3" fmla="*/ 131 h 131"/>
                  <a:gd name="T4" fmla="*/ 3 w 482"/>
                  <a:gd name="T5" fmla="*/ 127 h 131"/>
                  <a:gd name="T6" fmla="*/ 1 w 482"/>
                  <a:gd name="T7" fmla="*/ 118 h 131"/>
                  <a:gd name="T8" fmla="*/ 18 w 482"/>
                  <a:gd name="T9" fmla="*/ 9 h 131"/>
                  <a:gd name="T10" fmla="*/ 29 w 482"/>
                  <a:gd name="T11" fmla="*/ 0 h 131"/>
                  <a:gd name="T12" fmla="*/ 455 w 482"/>
                  <a:gd name="T13" fmla="*/ 0 h 131"/>
                  <a:gd name="T14" fmla="*/ 466 w 482"/>
                  <a:gd name="T15" fmla="*/ 9 h 131"/>
                  <a:gd name="T16" fmla="*/ 481 w 482"/>
                  <a:gd name="T17" fmla="*/ 118 h 131"/>
                  <a:gd name="T18" fmla="*/ 479 w 482"/>
                  <a:gd name="T19" fmla="*/ 127 h 131"/>
                  <a:gd name="T20" fmla="*/ 470 w 482"/>
                  <a:gd name="T21" fmla="*/ 131 h 131"/>
                  <a:gd name="T22" fmla="*/ 25 w 482"/>
                  <a:gd name="T23" fmla="*/ 109 h 131"/>
                  <a:gd name="T24" fmla="*/ 458 w 482"/>
                  <a:gd name="T25" fmla="*/ 109 h 131"/>
                  <a:gd name="T26" fmla="*/ 445 w 482"/>
                  <a:gd name="T27" fmla="*/ 21 h 131"/>
                  <a:gd name="T28" fmla="*/ 38 w 482"/>
                  <a:gd name="T29" fmla="*/ 21 h 131"/>
                  <a:gd name="T30" fmla="*/ 25 w 482"/>
                  <a:gd name="T3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2" h="131">
                    <a:moveTo>
                      <a:pt x="470" y="131"/>
                    </a:moveTo>
                    <a:cubicBezTo>
                      <a:pt x="12" y="131"/>
                      <a:pt x="12" y="131"/>
                      <a:pt x="12" y="131"/>
                    </a:cubicBezTo>
                    <a:cubicBezTo>
                      <a:pt x="9" y="131"/>
                      <a:pt x="6" y="129"/>
                      <a:pt x="3" y="127"/>
                    </a:cubicBezTo>
                    <a:cubicBezTo>
                      <a:pt x="1" y="124"/>
                      <a:pt x="0" y="121"/>
                      <a:pt x="1" y="118"/>
                    </a:cubicBezTo>
                    <a:cubicBezTo>
                      <a:pt x="18" y="9"/>
                      <a:pt x="18" y="9"/>
                      <a:pt x="18" y="9"/>
                    </a:cubicBezTo>
                    <a:cubicBezTo>
                      <a:pt x="19" y="3"/>
                      <a:pt x="23" y="0"/>
                      <a:pt x="29" y="0"/>
                    </a:cubicBezTo>
                    <a:cubicBezTo>
                      <a:pt x="455" y="0"/>
                      <a:pt x="455" y="0"/>
                      <a:pt x="455" y="0"/>
                    </a:cubicBezTo>
                    <a:cubicBezTo>
                      <a:pt x="460" y="0"/>
                      <a:pt x="465" y="4"/>
                      <a:pt x="466" y="9"/>
                    </a:cubicBezTo>
                    <a:cubicBezTo>
                      <a:pt x="481" y="118"/>
                      <a:pt x="481" y="118"/>
                      <a:pt x="481" y="118"/>
                    </a:cubicBezTo>
                    <a:cubicBezTo>
                      <a:pt x="482" y="121"/>
                      <a:pt x="481" y="124"/>
                      <a:pt x="479" y="127"/>
                    </a:cubicBezTo>
                    <a:cubicBezTo>
                      <a:pt x="476" y="129"/>
                      <a:pt x="473" y="131"/>
                      <a:pt x="470" y="131"/>
                    </a:cubicBezTo>
                    <a:close/>
                    <a:moveTo>
                      <a:pt x="25" y="109"/>
                    </a:moveTo>
                    <a:cubicBezTo>
                      <a:pt x="458" y="109"/>
                      <a:pt x="458" y="109"/>
                      <a:pt x="458" y="109"/>
                    </a:cubicBezTo>
                    <a:cubicBezTo>
                      <a:pt x="445" y="21"/>
                      <a:pt x="445" y="21"/>
                      <a:pt x="445" y="21"/>
                    </a:cubicBezTo>
                    <a:cubicBezTo>
                      <a:pt x="38" y="21"/>
                      <a:pt x="38" y="21"/>
                      <a:pt x="38" y="21"/>
                    </a:cubicBezTo>
                    <a:lnTo>
                      <a:pt x="25" y="109"/>
                    </a:ln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1">
                <a:extLst>
                  <a:ext uri="{FF2B5EF4-FFF2-40B4-BE49-F238E27FC236}">
                    <a16:creationId xmlns:a16="http://schemas.microsoft.com/office/drawing/2014/main" id="{2E7BDF15-84EA-4E7B-AF15-F554842ABC8D}"/>
                  </a:ext>
                </a:extLst>
              </p:cNvPr>
              <p:cNvSpPr>
                <a:spLocks/>
              </p:cNvSpPr>
              <p:nvPr/>
            </p:nvSpPr>
            <p:spPr bwMode="auto">
              <a:xfrm>
                <a:off x="2840038" y="3398838"/>
                <a:ext cx="36513" cy="23813"/>
              </a:xfrm>
              <a:custGeom>
                <a:avLst/>
                <a:gdLst>
                  <a:gd name="T0" fmla="*/ 22 w 33"/>
                  <a:gd name="T1" fmla="*/ 22 h 22"/>
                  <a:gd name="T2" fmla="*/ 11 w 33"/>
                  <a:gd name="T3" fmla="*/ 22 h 22"/>
                  <a:gd name="T4" fmla="*/ 0 w 33"/>
                  <a:gd name="T5" fmla="*/ 11 h 22"/>
                  <a:gd name="T6" fmla="*/ 11 w 33"/>
                  <a:gd name="T7" fmla="*/ 0 h 22"/>
                  <a:gd name="T8" fmla="*/ 22 w 33"/>
                  <a:gd name="T9" fmla="*/ 0 h 22"/>
                  <a:gd name="T10" fmla="*/ 33 w 33"/>
                  <a:gd name="T11" fmla="*/ 11 h 22"/>
                  <a:gd name="T12" fmla="*/ 22 w 3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3" h="22">
                    <a:moveTo>
                      <a:pt x="22" y="22"/>
                    </a:moveTo>
                    <a:cubicBezTo>
                      <a:pt x="11" y="22"/>
                      <a:pt x="11" y="22"/>
                      <a:pt x="11" y="22"/>
                    </a:cubicBezTo>
                    <a:cubicBezTo>
                      <a:pt x="5" y="22"/>
                      <a:pt x="0" y="17"/>
                      <a:pt x="0" y="11"/>
                    </a:cubicBezTo>
                    <a:cubicBezTo>
                      <a:pt x="0" y="5"/>
                      <a:pt x="5" y="0"/>
                      <a:pt x="11" y="0"/>
                    </a:cubicBezTo>
                    <a:cubicBezTo>
                      <a:pt x="22" y="0"/>
                      <a:pt x="22" y="0"/>
                      <a:pt x="22" y="0"/>
                    </a:cubicBezTo>
                    <a:cubicBezTo>
                      <a:pt x="28" y="0"/>
                      <a:pt x="33" y="5"/>
                      <a:pt x="33" y="11"/>
                    </a:cubicBezTo>
                    <a:cubicBezTo>
                      <a:pt x="33" y="17"/>
                      <a:pt x="28" y="22"/>
                      <a:pt x="2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2">
                <a:extLst>
                  <a:ext uri="{FF2B5EF4-FFF2-40B4-BE49-F238E27FC236}">
                    <a16:creationId xmlns:a16="http://schemas.microsoft.com/office/drawing/2014/main" id="{24B41DC6-C3B9-41BE-9937-2CD6B2BFB4D7}"/>
                  </a:ext>
                </a:extLst>
              </p:cNvPr>
              <p:cNvSpPr>
                <a:spLocks/>
              </p:cNvSpPr>
              <p:nvPr/>
            </p:nvSpPr>
            <p:spPr bwMode="auto">
              <a:xfrm>
                <a:off x="2898775" y="3398838"/>
                <a:ext cx="53975"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3">
                <a:extLst>
                  <a:ext uri="{FF2B5EF4-FFF2-40B4-BE49-F238E27FC236}">
                    <a16:creationId xmlns:a16="http://schemas.microsoft.com/office/drawing/2014/main" id="{484BE4DE-1268-43F3-A20A-D5C7712A2641}"/>
                  </a:ext>
                </a:extLst>
              </p:cNvPr>
              <p:cNvSpPr>
                <a:spLocks/>
              </p:cNvSpPr>
              <p:nvPr/>
            </p:nvSpPr>
            <p:spPr bwMode="auto">
              <a:xfrm>
                <a:off x="2974975" y="3398838"/>
                <a:ext cx="55563"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4">
                <a:extLst>
                  <a:ext uri="{FF2B5EF4-FFF2-40B4-BE49-F238E27FC236}">
                    <a16:creationId xmlns:a16="http://schemas.microsoft.com/office/drawing/2014/main" id="{8531D626-9D46-43CF-A183-F1DAB6F22A02}"/>
                  </a:ext>
                </a:extLst>
              </p:cNvPr>
              <p:cNvSpPr>
                <a:spLocks/>
              </p:cNvSpPr>
              <p:nvPr/>
            </p:nvSpPr>
            <p:spPr bwMode="auto">
              <a:xfrm>
                <a:off x="3051175" y="3398838"/>
                <a:ext cx="55563"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5">
                <a:extLst>
                  <a:ext uri="{FF2B5EF4-FFF2-40B4-BE49-F238E27FC236}">
                    <a16:creationId xmlns:a16="http://schemas.microsoft.com/office/drawing/2014/main" id="{1E021D82-F2E2-4108-B89D-6C75A6C0DA51}"/>
                  </a:ext>
                </a:extLst>
              </p:cNvPr>
              <p:cNvSpPr>
                <a:spLocks/>
              </p:cNvSpPr>
              <p:nvPr/>
            </p:nvSpPr>
            <p:spPr bwMode="auto">
              <a:xfrm>
                <a:off x="3128963" y="3398838"/>
                <a:ext cx="53975" cy="23813"/>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6">
                <a:extLst>
                  <a:ext uri="{FF2B5EF4-FFF2-40B4-BE49-F238E27FC236}">
                    <a16:creationId xmlns:a16="http://schemas.microsoft.com/office/drawing/2014/main" id="{44E71C1F-9320-4613-BCD8-B08782AD7867}"/>
                  </a:ext>
                </a:extLst>
              </p:cNvPr>
              <p:cNvSpPr>
                <a:spLocks/>
              </p:cNvSpPr>
              <p:nvPr/>
            </p:nvSpPr>
            <p:spPr bwMode="auto">
              <a:xfrm>
                <a:off x="3205163" y="3398838"/>
                <a:ext cx="36513" cy="23813"/>
              </a:xfrm>
              <a:custGeom>
                <a:avLst/>
                <a:gdLst>
                  <a:gd name="T0" fmla="*/ 22 w 33"/>
                  <a:gd name="T1" fmla="*/ 22 h 22"/>
                  <a:gd name="T2" fmla="*/ 11 w 33"/>
                  <a:gd name="T3" fmla="*/ 22 h 22"/>
                  <a:gd name="T4" fmla="*/ 0 w 33"/>
                  <a:gd name="T5" fmla="*/ 11 h 22"/>
                  <a:gd name="T6" fmla="*/ 11 w 33"/>
                  <a:gd name="T7" fmla="*/ 0 h 22"/>
                  <a:gd name="T8" fmla="*/ 22 w 33"/>
                  <a:gd name="T9" fmla="*/ 0 h 22"/>
                  <a:gd name="T10" fmla="*/ 33 w 33"/>
                  <a:gd name="T11" fmla="*/ 11 h 22"/>
                  <a:gd name="T12" fmla="*/ 22 w 3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3" h="22">
                    <a:moveTo>
                      <a:pt x="22" y="22"/>
                    </a:moveTo>
                    <a:cubicBezTo>
                      <a:pt x="11" y="22"/>
                      <a:pt x="11" y="22"/>
                      <a:pt x="11" y="22"/>
                    </a:cubicBezTo>
                    <a:cubicBezTo>
                      <a:pt x="5" y="22"/>
                      <a:pt x="0" y="17"/>
                      <a:pt x="0" y="11"/>
                    </a:cubicBezTo>
                    <a:cubicBezTo>
                      <a:pt x="0" y="5"/>
                      <a:pt x="5" y="0"/>
                      <a:pt x="11" y="0"/>
                    </a:cubicBezTo>
                    <a:cubicBezTo>
                      <a:pt x="22" y="0"/>
                      <a:pt x="22" y="0"/>
                      <a:pt x="22" y="0"/>
                    </a:cubicBezTo>
                    <a:cubicBezTo>
                      <a:pt x="28" y="0"/>
                      <a:pt x="33" y="5"/>
                      <a:pt x="33" y="11"/>
                    </a:cubicBezTo>
                    <a:cubicBezTo>
                      <a:pt x="33" y="17"/>
                      <a:pt x="28" y="22"/>
                      <a:pt x="2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7">
                <a:extLst>
                  <a:ext uri="{FF2B5EF4-FFF2-40B4-BE49-F238E27FC236}">
                    <a16:creationId xmlns:a16="http://schemas.microsoft.com/office/drawing/2014/main" id="{23AC24FA-6C58-430E-8B82-62E72B357A85}"/>
                  </a:ext>
                </a:extLst>
              </p:cNvPr>
              <p:cNvSpPr>
                <a:spLocks/>
              </p:cNvSpPr>
              <p:nvPr/>
            </p:nvSpPr>
            <p:spPr bwMode="auto">
              <a:xfrm>
                <a:off x="2833688" y="3435350"/>
                <a:ext cx="42863" cy="25400"/>
              </a:xfrm>
              <a:custGeom>
                <a:avLst/>
                <a:gdLst>
                  <a:gd name="T0" fmla="*/ 27 w 38"/>
                  <a:gd name="T1" fmla="*/ 22 h 22"/>
                  <a:gd name="T2" fmla="*/ 11 w 38"/>
                  <a:gd name="T3" fmla="*/ 22 h 22"/>
                  <a:gd name="T4" fmla="*/ 0 w 38"/>
                  <a:gd name="T5" fmla="*/ 11 h 22"/>
                  <a:gd name="T6" fmla="*/ 11 w 38"/>
                  <a:gd name="T7" fmla="*/ 0 h 22"/>
                  <a:gd name="T8" fmla="*/ 27 w 38"/>
                  <a:gd name="T9" fmla="*/ 0 h 22"/>
                  <a:gd name="T10" fmla="*/ 38 w 38"/>
                  <a:gd name="T11" fmla="*/ 11 h 22"/>
                  <a:gd name="T12" fmla="*/ 27 w 38"/>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8" h="22">
                    <a:moveTo>
                      <a:pt x="27" y="22"/>
                    </a:moveTo>
                    <a:cubicBezTo>
                      <a:pt x="11" y="22"/>
                      <a:pt x="11" y="22"/>
                      <a:pt x="11" y="22"/>
                    </a:cubicBezTo>
                    <a:cubicBezTo>
                      <a:pt x="5" y="22"/>
                      <a:pt x="0" y="17"/>
                      <a:pt x="0" y="11"/>
                    </a:cubicBezTo>
                    <a:cubicBezTo>
                      <a:pt x="0" y="5"/>
                      <a:pt x="5" y="0"/>
                      <a:pt x="11" y="0"/>
                    </a:cubicBezTo>
                    <a:cubicBezTo>
                      <a:pt x="27" y="0"/>
                      <a:pt x="27" y="0"/>
                      <a:pt x="27" y="0"/>
                    </a:cubicBezTo>
                    <a:cubicBezTo>
                      <a:pt x="33" y="0"/>
                      <a:pt x="38" y="5"/>
                      <a:pt x="38" y="11"/>
                    </a:cubicBezTo>
                    <a:cubicBezTo>
                      <a:pt x="38" y="17"/>
                      <a:pt x="33" y="22"/>
                      <a:pt x="27"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8">
                <a:extLst>
                  <a:ext uri="{FF2B5EF4-FFF2-40B4-BE49-F238E27FC236}">
                    <a16:creationId xmlns:a16="http://schemas.microsoft.com/office/drawing/2014/main" id="{C97FC0CA-011D-46EA-AF68-507E1AA059FC}"/>
                  </a:ext>
                </a:extLst>
              </p:cNvPr>
              <p:cNvSpPr>
                <a:spLocks/>
              </p:cNvSpPr>
              <p:nvPr/>
            </p:nvSpPr>
            <p:spPr bwMode="auto">
              <a:xfrm>
                <a:off x="2898775" y="3435350"/>
                <a:ext cx="53975" cy="25400"/>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9">
                <a:extLst>
                  <a:ext uri="{FF2B5EF4-FFF2-40B4-BE49-F238E27FC236}">
                    <a16:creationId xmlns:a16="http://schemas.microsoft.com/office/drawing/2014/main" id="{031B5F66-BAC2-4D7A-A0D8-379E4A5FBF47}"/>
                  </a:ext>
                </a:extLst>
              </p:cNvPr>
              <p:cNvSpPr>
                <a:spLocks/>
              </p:cNvSpPr>
              <p:nvPr/>
            </p:nvSpPr>
            <p:spPr bwMode="auto">
              <a:xfrm>
                <a:off x="2898775" y="3435350"/>
                <a:ext cx="284163" cy="25400"/>
              </a:xfrm>
              <a:custGeom>
                <a:avLst/>
                <a:gdLst>
                  <a:gd name="T0" fmla="*/ 242 w 253"/>
                  <a:gd name="T1" fmla="*/ 22 h 22"/>
                  <a:gd name="T2" fmla="*/ 11 w 253"/>
                  <a:gd name="T3" fmla="*/ 22 h 22"/>
                  <a:gd name="T4" fmla="*/ 0 w 253"/>
                  <a:gd name="T5" fmla="*/ 11 h 22"/>
                  <a:gd name="T6" fmla="*/ 11 w 253"/>
                  <a:gd name="T7" fmla="*/ 0 h 22"/>
                  <a:gd name="T8" fmla="*/ 242 w 253"/>
                  <a:gd name="T9" fmla="*/ 0 h 22"/>
                  <a:gd name="T10" fmla="*/ 253 w 253"/>
                  <a:gd name="T11" fmla="*/ 11 h 22"/>
                  <a:gd name="T12" fmla="*/ 242 w 25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53" h="22">
                    <a:moveTo>
                      <a:pt x="242" y="22"/>
                    </a:moveTo>
                    <a:cubicBezTo>
                      <a:pt x="11" y="22"/>
                      <a:pt x="11" y="22"/>
                      <a:pt x="11" y="22"/>
                    </a:cubicBezTo>
                    <a:cubicBezTo>
                      <a:pt x="5" y="22"/>
                      <a:pt x="0" y="17"/>
                      <a:pt x="0" y="11"/>
                    </a:cubicBezTo>
                    <a:cubicBezTo>
                      <a:pt x="0" y="5"/>
                      <a:pt x="5" y="0"/>
                      <a:pt x="11" y="0"/>
                    </a:cubicBezTo>
                    <a:cubicBezTo>
                      <a:pt x="242" y="0"/>
                      <a:pt x="242" y="0"/>
                      <a:pt x="242" y="0"/>
                    </a:cubicBezTo>
                    <a:cubicBezTo>
                      <a:pt x="248" y="0"/>
                      <a:pt x="253" y="5"/>
                      <a:pt x="253" y="11"/>
                    </a:cubicBezTo>
                    <a:cubicBezTo>
                      <a:pt x="253" y="17"/>
                      <a:pt x="248" y="22"/>
                      <a:pt x="242"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0">
                <a:extLst>
                  <a:ext uri="{FF2B5EF4-FFF2-40B4-BE49-F238E27FC236}">
                    <a16:creationId xmlns:a16="http://schemas.microsoft.com/office/drawing/2014/main" id="{C2FE378D-6477-4C93-B1F7-5965D432E0D0}"/>
                  </a:ext>
                </a:extLst>
              </p:cNvPr>
              <p:cNvSpPr>
                <a:spLocks/>
              </p:cNvSpPr>
              <p:nvPr/>
            </p:nvSpPr>
            <p:spPr bwMode="auto">
              <a:xfrm>
                <a:off x="3128963" y="3435350"/>
                <a:ext cx="53975" cy="25400"/>
              </a:xfrm>
              <a:custGeom>
                <a:avLst/>
                <a:gdLst>
                  <a:gd name="T0" fmla="*/ 38 w 49"/>
                  <a:gd name="T1" fmla="*/ 22 h 22"/>
                  <a:gd name="T2" fmla="*/ 11 w 49"/>
                  <a:gd name="T3" fmla="*/ 22 h 22"/>
                  <a:gd name="T4" fmla="*/ 0 w 49"/>
                  <a:gd name="T5" fmla="*/ 11 h 22"/>
                  <a:gd name="T6" fmla="*/ 11 w 49"/>
                  <a:gd name="T7" fmla="*/ 0 h 22"/>
                  <a:gd name="T8" fmla="*/ 38 w 49"/>
                  <a:gd name="T9" fmla="*/ 0 h 22"/>
                  <a:gd name="T10" fmla="*/ 49 w 49"/>
                  <a:gd name="T11" fmla="*/ 11 h 22"/>
                  <a:gd name="T12" fmla="*/ 38 w 4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38" y="22"/>
                    </a:moveTo>
                    <a:cubicBezTo>
                      <a:pt x="11" y="22"/>
                      <a:pt x="11" y="22"/>
                      <a:pt x="11" y="22"/>
                    </a:cubicBezTo>
                    <a:cubicBezTo>
                      <a:pt x="5" y="22"/>
                      <a:pt x="0" y="17"/>
                      <a:pt x="0" y="11"/>
                    </a:cubicBezTo>
                    <a:cubicBezTo>
                      <a:pt x="0" y="5"/>
                      <a:pt x="5" y="0"/>
                      <a:pt x="11" y="0"/>
                    </a:cubicBezTo>
                    <a:cubicBezTo>
                      <a:pt x="38" y="0"/>
                      <a:pt x="38" y="0"/>
                      <a:pt x="38" y="0"/>
                    </a:cubicBezTo>
                    <a:cubicBezTo>
                      <a:pt x="44" y="0"/>
                      <a:pt x="49" y="5"/>
                      <a:pt x="49" y="11"/>
                    </a:cubicBezTo>
                    <a:cubicBezTo>
                      <a:pt x="49" y="17"/>
                      <a:pt x="44" y="22"/>
                      <a:pt x="38"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1">
                <a:extLst>
                  <a:ext uri="{FF2B5EF4-FFF2-40B4-BE49-F238E27FC236}">
                    <a16:creationId xmlns:a16="http://schemas.microsoft.com/office/drawing/2014/main" id="{E6D857B2-D469-44CB-B9E7-4EAB83E6394F}"/>
                  </a:ext>
                </a:extLst>
              </p:cNvPr>
              <p:cNvSpPr>
                <a:spLocks/>
              </p:cNvSpPr>
              <p:nvPr/>
            </p:nvSpPr>
            <p:spPr bwMode="auto">
              <a:xfrm>
                <a:off x="3205163" y="3435350"/>
                <a:ext cx="42863" cy="25400"/>
              </a:xfrm>
              <a:custGeom>
                <a:avLst/>
                <a:gdLst>
                  <a:gd name="T0" fmla="*/ 27 w 38"/>
                  <a:gd name="T1" fmla="*/ 22 h 22"/>
                  <a:gd name="T2" fmla="*/ 11 w 38"/>
                  <a:gd name="T3" fmla="*/ 22 h 22"/>
                  <a:gd name="T4" fmla="*/ 0 w 38"/>
                  <a:gd name="T5" fmla="*/ 11 h 22"/>
                  <a:gd name="T6" fmla="*/ 11 w 38"/>
                  <a:gd name="T7" fmla="*/ 0 h 22"/>
                  <a:gd name="T8" fmla="*/ 27 w 38"/>
                  <a:gd name="T9" fmla="*/ 0 h 22"/>
                  <a:gd name="T10" fmla="*/ 38 w 38"/>
                  <a:gd name="T11" fmla="*/ 11 h 22"/>
                  <a:gd name="T12" fmla="*/ 27 w 38"/>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8" h="22">
                    <a:moveTo>
                      <a:pt x="27" y="22"/>
                    </a:moveTo>
                    <a:cubicBezTo>
                      <a:pt x="11" y="22"/>
                      <a:pt x="11" y="22"/>
                      <a:pt x="11" y="22"/>
                    </a:cubicBezTo>
                    <a:cubicBezTo>
                      <a:pt x="5" y="22"/>
                      <a:pt x="0" y="17"/>
                      <a:pt x="0" y="11"/>
                    </a:cubicBezTo>
                    <a:cubicBezTo>
                      <a:pt x="0" y="5"/>
                      <a:pt x="5" y="0"/>
                      <a:pt x="11" y="0"/>
                    </a:cubicBezTo>
                    <a:cubicBezTo>
                      <a:pt x="27" y="0"/>
                      <a:pt x="27" y="0"/>
                      <a:pt x="27" y="0"/>
                    </a:cubicBezTo>
                    <a:cubicBezTo>
                      <a:pt x="34" y="0"/>
                      <a:pt x="38" y="5"/>
                      <a:pt x="38" y="11"/>
                    </a:cubicBezTo>
                    <a:cubicBezTo>
                      <a:pt x="38" y="17"/>
                      <a:pt x="34" y="22"/>
                      <a:pt x="27" y="22"/>
                    </a:cubicBezTo>
                    <a:close/>
                  </a:path>
                </a:pathLst>
              </a:custGeom>
              <a:solidFill>
                <a:srgbClr val="5F6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0" name="Picture 5" descr="\\DML-NAS\DML_Data\1 Live Jobs\Nokia\19044 - Nokia brand Site\MASTER TEMPLATES\Network graphics\PNGs\Network Graphic Final PNGs\Transmitter-100x100mm_RGB_2.png">
              <a:extLst>
                <a:ext uri="{FF2B5EF4-FFF2-40B4-BE49-F238E27FC236}">
                  <a16:creationId xmlns:a16="http://schemas.microsoft.com/office/drawing/2014/main" id="{35D8406D-DDF5-444F-8AA4-597DC26E7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4012" y="4061634"/>
              <a:ext cx="318870" cy="318870"/>
            </a:xfrm>
            <a:prstGeom prst="rect">
              <a:avLst/>
            </a:prstGeom>
            <a:solidFill>
              <a:schemeClr val="tx1"/>
            </a:solidFill>
            <a:extLst/>
          </p:spPr>
        </p:pic>
        <p:pic>
          <p:nvPicPr>
            <p:cNvPr id="31" name="Picture 5" descr="\\DML-NAS\DML_Data\1 Live Jobs\Nokia\19044 - Nokia brand Site\MASTER TEMPLATES\Network graphics\PNGs\Network Graphic Final PNGs\Transmitter-100x100mm_RGB_2.png">
              <a:extLst>
                <a:ext uri="{FF2B5EF4-FFF2-40B4-BE49-F238E27FC236}">
                  <a16:creationId xmlns:a16="http://schemas.microsoft.com/office/drawing/2014/main" id="{5A200CC1-DFAE-4876-A465-124E914A9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884" y="4061635"/>
              <a:ext cx="318870" cy="318870"/>
            </a:xfrm>
            <a:prstGeom prst="rect">
              <a:avLst/>
            </a:prstGeom>
            <a:solidFill>
              <a:schemeClr val="tx1"/>
            </a:solidFill>
            <a:extLst/>
          </p:spPr>
        </p:pic>
        <p:pic>
          <p:nvPicPr>
            <p:cNvPr id="32" name="Picture 5" descr="\\DML-NAS\DML_Data\1 Live Jobs\Nokia\19044 - Nokia brand Site\MASTER TEMPLATES\Network graphics\PNGs\Network Graphic Final PNGs\Transmitter-100x100mm_RGB_2.png">
              <a:extLst>
                <a:ext uri="{FF2B5EF4-FFF2-40B4-BE49-F238E27FC236}">
                  <a16:creationId xmlns:a16="http://schemas.microsoft.com/office/drawing/2014/main" id="{60C72E1E-1175-4927-9F02-11804E99A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4753" y="4075147"/>
              <a:ext cx="318870" cy="318870"/>
            </a:xfrm>
            <a:prstGeom prst="rect">
              <a:avLst/>
            </a:prstGeom>
            <a:solidFill>
              <a:schemeClr val="tx1"/>
            </a:solidFill>
            <a:extLst/>
          </p:spPr>
        </p:pic>
      </p:grpSp>
      <p:sp>
        <p:nvSpPr>
          <p:cNvPr id="69" name="TextBox 68">
            <a:extLst>
              <a:ext uri="{FF2B5EF4-FFF2-40B4-BE49-F238E27FC236}">
                <a16:creationId xmlns:a16="http://schemas.microsoft.com/office/drawing/2014/main" id="{15B29C98-9E1C-4FD1-8237-89B2D8B2A178}"/>
              </a:ext>
            </a:extLst>
          </p:cNvPr>
          <p:cNvSpPr txBox="1"/>
          <p:nvPr/>
        </p:nvSpPr>
        <p:spPr>
          <a:xfrm>
            <a:off x="418283" y="982980"/>
            <a:ext cx="4091940" cy="3724096"/>
          </a:xfrm>
          <a:prstGeom prst="rect">
            <a:avLst/>
          </a:prstGeom>
          <a:noFill/>
        </p:spPr>
        <p:txBody>
          <a:bodyPr wrap="square" rtlCol="0">
            <a:spAutoFit/>
          </a:bodyPr>
          <a:lstStyle/>
          <a:p>
            <a:pPr marL="0" lvl="1" indent="1588">
              <a:spcBef>
                <a:spcPts val="600"/>
              </a:spcBef>
              <a:spcAft>
                <a:spcPts val="600"/>
              </a:spcAft>
            </a:pPr>
            <a:r>
              <a:rPr lang="en-US" sz="1400" dirty="0">
                <a:solidFill>
                  <a:srgbClr val="000000"/>
                </a:solidFill>
                <a:latin typeface="+mn-lt"/>
                <a:ea typeface="Nokia Pure Text" pitchFamily="34" charset="0"/>
                <a:cs typeface="Nokia Pure Text" pitchFamily="34" charset="0"/>
                <a:sym typeface="Wingdings" pitchFamily="2" charset="2"/>
              </a:rPr>
              <a:t>SON assists operators to autonomously optimize their Single RAN network, to improve network performance and customer experience.</a:t>
            </a:r>
          </a:p>
          <a:p>
            <a:pPr marL="268288" lvl="2" indent="-177800">
              <a:spcBef>
                <a:spcPts val="0"/>
              </a:spcBef>
              <a:spcAft>
                <a:spcPts val="600"/>
              </a:spcAft>
              <a:buFont typeface="Arial" pitchFamily="34" charset="0"/>
              <a:buChar char="•"/>
            </a:pPr>
            <a:r>
              <a:rPr lang="en-US" sz="1200" dirty="0">
                <a:solidFill>
                  <a:srgbClr val="000000"/>
                </a:solidFill>
                <a:latin typeface="+mn-lt"/>
                <a:ea typeface="Nokia Pure Text" pitchFamily="34" charset="0"/>
                <a:cs typeface="Nokia Pure Text" pitchFamily="34" charset="0"/>
                <a:sym typeface="Wingdings" pitchFamily="2" charset="2"/>
              </a:rPr>
              <a:t>The logic is the same in SRAN with SBTS as in traditional radio network with SRAT BTS</a:t>
            </a:r>
          </a:p>
          <a:p>
            <a:pPr marL="268288" lvl="2" indent="-177800">
              <a:spcBef>
                <a:spcPts val="600"/>
              </a:spcBef>
              <a:spcAft>
                <a:spcPts val="600"/>
              </a:spcAft>
              <a:buFont typeface="Arial" pitchFamily="34" charset="0"/>
              <a:buChar char="•"/>
            </a:pPr>
            <a:r>
              <a:rPr lang="en-US" sz="1200" dirty="0">
                <a:solidFill>
                  <a:srgbClr val="000000"/>
                </a:solidFill>
                <a:latin typeface="+mn-lt"/>
                <a:ea typeface="Nokia Pure Text" pitchFamily="34" charset="0"/>
                <a:cs typeface="Nokia Pure Text" pitchFamily="34" charset="0"/>
                <a:sym typeface="Wingdings" pitchFamily="2" charset="2"/>
              </a:rPr>
              <a:t>Single RAN specific SON features include</a:t>
            </a:r>
          </a:p>
          <a:p>
            <a:pPr marL="719138" lvl="3" indent="-177800">
              <a:spcBef>
                <a:spcPts val="0"/>
              </a:spcBef>
              <a:spcAft>
                <a:spcPts val="600"/>
              </a:spcAft>
              <a:buFont typeface="Arial" pitchFamily="34" charset="0"/>
              <a:buChar char="•"/>
            </a:pPr>
            <a:r>
              <a:rPr lang="en-US" sz="1200" dirty="0">
                <a:solidFill>
                  <a:srgbClr val="000000"/>
                </a:solidFill>
                <a:latin typeface="+mn-lt"/>
                <a:ea typeface="Nokia Pure Text" pitchFamily="34" charset="0"/>
                <a:cs typeface="Nokia Pure Text" pitchFamily="34" charset="0"/>
                <a:sym typeface="Wingdings" pitchFamily="2" charset="2"/>
              </a:rPr>
              <a:t>Automated Site Creation with Plug and Play</a:t>
            </a:r>
          </a:p>
          <a:p>
            <a:pPr marL="719138" lvl="3" indent="-177800">
              <a:spcBef>
                <a:spcPts val="0"/>
              </a:spcBef>
              <a:spcAft>
                <a:spcPts val="600"/>
              </a:spcAft>
              <a:buFont typeface="Arial" pitchFamily="34" charset="0"/>
              <a:buChar char="•"/>
            </a:pPr>
            <a:r>
              <a:rPr lang="en-US" sz="1200" dirty="0">
                <a:solidFill>
                  <a:srgbClr val="000000"/>
                </a:solidFill>
                <a:latin typeface="+mn-lt"/>
                <a:ea typeface="Nokia Pure Text" pitchFamily="34" charset="0"/>
                <a:cs typeface="Nokia Pure Text" pitchFamily="34" charset="0"/>
                <a:sym typeface="Wingdings" pitchFamily="2" charset="2"/>
              </a:rPr>
              <a:t>Minimize drive test</a:t>
            </a:r>
          </a:p>
          <a:p>
            <a:pPr marL="719138" lvl="3" indent="-177800">
              <a:spcBef>
                <a:spcPts val="0"/>
              </a:spcBef>
              <a:spcAft>
                <a:spcPts val="600"/>
              </a:spcAft>
              <a:buFont typeface="Arial" pitchFamily="34" charset="0"/>
              <a:buChar char="•"/>
            </a:pPr>
            <a:r>
              <a:rPr lang="en-US" sz="1200" dirty="0">
                <a:solidFill>
                  <a:srgbClr val="000000"/>
                </a:solidFill>
                <a:latin typeface="+mn-lt"/>
                <a:ea typeface="Nokia Pure Text" pitchFamily="34" charset="0"/>
                <a:cs typeface="Nokia Pure Text" pitchFamily="34" charset="0"/>
                <a:sym typeface="Wingdings" pitchFamily="2" charset="2"/>
              </a:rPr>
              <a:t>Energy Saving solution</a:t>
            </a:r>
          </a:p>
          <a:p>
            <a:pPr marL="180975" lvl="2" indent="-177800">
              <a:spcBef>
                <a:spcPts val="600"/>
              </a:spcBef>
              <a:spcAft>
                <a:spcPts val="600"/>
              </a:spcAft>
              <a:buFont typeface="Arial" pitchFamily="34" charset="0"/>
              <a:buChar char="•"/>
            </a:pPr>
            <a:r>
              <a:rPr lang="en-US" sz="1200" dirty="0">
                <a:solidFill>
                  <a:srgbClr val="000000"/>
                </a:solidFill>
                <a:latin typeface="+mn-lt"/>
                <a:ea typeface="Nokia Pure Text" pitchFamily="34" charset="0"/>
                <a:cs typeface="Nokia Pure Text" pitchFamily="34" charset="0"/>
                <a:sym typeface="Wingdings" pitchFamily="2" charset="2"/>
              </a:rPr>
              <a:t>Single RAN BTS has own set of configuration parameters</a:t>
            </a:r>
          </a:p>
          <a:p>
            <a:pPr marL="538163" lvl="3" indent="-177800">
              <a:spcBef>
                <a:spcPts val="0"/>
              </a:spcBef>
              <a:spcAft>
                <a:spcPts val="600"/>
              </a:spcAft>
              <a:buFont typeface="Arial" pitchFamily="34" charset="0"/>
              <a:buChar char="•"/>
            </a:pPr>
            <a:r>
              <a:rPr lang="en-US" sz="1200" dirty="0">
                <a:solidFill>
                  <a:srgbClr val="000000"/>
                </a:solidFill>
                <a:latin typeface="+mn-lt"/>
                <a:ea typeface="Nokia Pure Text" pitchFamily="34" charset="0"/>
                <a:cs typeface="Nokia Pure Text" pitchFamily="34" charset="0"/>
                <a:sym typeface="Wingdings" pitchFamily="2" charset="2"/>
              </a:rPr>
              <a:t>SON optimizes the network parameters</a:t>
            </a:r>
          </a:p>
          <a:p>
            <a:pPr marL="538163" lvl="3" indent="-177800">
              <a:spcBef>
                <a:spcPts val="0"/>
              </a:spcBef>
              <a:spcAft>
                <a:spcPts val="600"/>
              </a:spcAft>
              <a:buFont typeface="Arial" pitchFamily="34" charset="0"/>
              <a:buChar char="•"/>
            </a:pPr>
            <a:r>
              <a:rPr lang="en-US" sz="1200" dirty="0">
                <a:solidFill>
                  <a:srgbClr val="000000"/>
                </a:solidFill>
                <a:latin typeface="+mn-lt"/>
                <a:ea typeface="Nokia Pure Text" pitchFamily="34" charset="0"/>
                <a:cs typeface="Nokia Pure Text" pitchFamily="34" charset="0"/>
                <a:sym typeface="Wingdings" pitchFamily="2" charset="2"/>
              </a:rPr>
              <a:t>NetAct Configurator manages the network parameters (provisioning changes, mass editing, auditing </a:t>
            </a:r>
            <a:r>
              <a:rPr lang="en-US" sz="1200" dirty="0" err="1">
                <a:solidFill>
                  <a:srgbClr val="000000"/>
                </a:solidFill>
                <a:latin typeface="+mn-lt"/>
                <a:ea typeface="Nokia Pure Text" pitchFamily="34" charset="0"/>
                <a:cs typeface="Nokia Pure Text" pitchFamily="34" charset="0"/>
                <a:sym typeface="Wingdings" pitchFamily="2" charset="2"/>
              </a:rPr>
              <a:t>etc</a:t>
            </a:r>
            <a:r>
              <a:rPr lang="en-US" sz="1200" dirty="0">
                <a:solidFill>
                  <a:srgbClr val="000000"/>
                </a:solidFill>
                <a:latin typeface="+mn-lt"/>
                <a:ea typeface="Nokia Pure Text" pitchFamily="34" charset="0"/>
                <a:cs typeface="Nokia Pure Text" pitchFamily="34" charset="0"/>
                <a:sym typeface="Wingdings" pitchFamily="2" charset="2"/>
              </a:rPr>
              <a:t>)</a:t>
            </a:r>
            <a:endParaRPr lang="en-US" sz="1200" dirty="0">
              <a:solidFill>
                <a:srgbClr val="000000"/>
              </a:solidFill>
              <a:latin typeface="+mn-lt"/>
            </a:endParaRPr>
          </a:p>
        </p:txBody>
      </p:sp>
      <p:sp>
        <p:nvSpPr>
          <p:cNvPr id="70" name="Rectangle 69">
            <a:extLst>
              <a:ext uri="{FF2B5EF4-FFF2-40B4-BE49-F238E27FC236}">
                <a16:creationId xmlns:a16="http://schemas.microsoft.com/office/drawing/2014/main" id="{F41A5F34-9DD6-46A2-82F5-2F765A7EA7CE}"/>
              </a:ext>
            </a:extLst>
          </p:cNvPr>
          <p:cNvSpPr/>
          <p:nvPr/>
        </p:nvSpPr>
        <p:spPr>
          <a:xfrm>
            <a:off x="4693920" y="982980"/>
            <a:ext cx="4046220" cy="326898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en-US">
              <a:solidFill>
                <a:schemeClr val="accent4"/>
              </a:solidFill>
            </a:endParaRPr>
          </a:p>
        </p:txBody>
      </p:sp>
      <p:sp>
        <p:nvSpPr>
          <p:cNvPr id="71" name="Footer Placeholder 27">
            <a:extLst>
              <a:ext uri="{FF2B5EF4-FFF2-40B4-BE49-F238E27FC236}">
                <a16:creationId xmlns:a16="http://schemas.microsoft.com/office/drawing/2014/main" id="{B5A21238-1BEA-4598-9EB3-CB5E504ADA54}"/>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627404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82AE7C-AF23-4DBE-9FD9-DA127467A63A}"/>
              </a:ext>
            </a:extLst>
          </p:cNvPr>
          <p:cNvSpPr/>
          <p:nvPr/>
        </p:nvSpPr>
        <p:spPr bwMode="auto">
          <a:xfrm>
            <a:off x="358077" y="2891352"/>
            <a:ext cx="1131766" cy="21970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
                <a:srgbClr val="A8BBC0"/>
              </a:buClr>
              <a:buSzTx/>
              <a:buFontTx/>
              <a:buNone/>
              <a:tabLst/>
              <a:defRPr/>
            </a:pPr>
            <a:endParaRPr kumimoji="0" lang="en-US" sz="1200" b="0" i="0" u="none" strike="noStrike" kern="1200" cap="none" spc="0" normalizeH="0" baseline="0" noProof="0" dirty="0">
              <a:ln>
                <a:noFill/>
              </a:ln>
              <a:solidFill>
                <a:srgbClr val="FF8200"/>
              </a:solidFill>
              <a:effectLst/>
              <a:uLnTx/>
              <a:uFillTx/>
              <a:latin typeface="Nokia Pure Headline Light"/>
              <a:ea typeface="+mn-ea"/>
              <a:cs typeface="+mn-cs"/>
            </a:endParaRPr>
          </a:p>
        </p:txBody>
      </p:sp>
      <p:sp>
        <p:nvSpPr>
          <p:cNvPr id="3" name="Title 2">
            <a:extLst>
              <a:ext uri="{FF2B5EF4-FFF2-40B4-BE49-F238E27FC236}">
                <a16:creationId xmlns:a16="http://schemas.microsoft.com/office/drawing/2014/main" id="{6F6053D8-E340-4425-9611-B589B17C6762}"/>
              </a:ext>
            </a:extLst>
          </p:cNvPr>
          <p:cNvSpPr txBox="1">
            <a:spLocks/>
          </p:cNvSpPr>
          <p:nvPr/>
        </p:nvSpPr>
        <p:spPr>
          <a:xfrm>
            <a:off x="358076" y="124673"/>
            <a:ext cx="8229600" cy="31115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pl-PL"/>
              <a:t>SRAN SW Compat</a:t>
            </a:r>
            <a:r>
              <a:rPr lang="en-US"/>
              <a:t>i</a:t>
            </a:r>
            <a:r>
              <a:rPr lang="pl-PL"/>
              <a:t>bility Plan</a:t>
            </a:r>
            <a:endParaRPr lang="en-US" dirty="0"/>
          </a:p>
        </p:txBody>
      </p:sp>
      <p:graphicFrame>
        <p:nvGraphicFramePr>
          <p:cNvPr id="4" name="Table 3">
            <a:extLst>
              <a:ext uri="{FF2B5EF4-FFF2-40B4-BE49-F238E27FC236}">
                <a16:creationId xmlns:a16="http://schemas.microsoft.com/office/drawing/2014/main" id="{36AF038D-8E70-412A-889E-ED8745B3E526}"/>
              </a:ext>
            </a:extLst>
          </p:cNvPr>
          <p:cNvGraphicFramePr>
            <a:graphicFrameLocks noGrp="1"/>
          </p:cNvGraphicFramePr>
          <p:nvPr>
            <p:extLst>
              <p:ext uri="{D42A27DB-BD31-4B8C-83A1-F6EECF244321}">
                <p14:modId xmlns:p14="http://schemas.microsoft.com/office/powerpoint/2010/main" val="1179313404"/>
              </p:ext>
            </p:extLst>
          </p:nvPr>
        </p:nvGraphicFramePr>
        <p:xfrm>
          <a:off x="1535086" y="435823"/>
          <a:ext cx="3139390" cy="2364619"/>
        </p:xfrm>
        <a:graphic>
          <a:graphicData uri="http://schemas.openxmlformats.org/drawingml/2006/table">
            <a:tbl>
              <a:tblPr firstRow="1" bandRow="1">
                <a:tableStyleId>{073A0DAA-6AF3-43AB-8588-CEC1D06C72B9}</a:tableStyleId>
              </a:tblPr>
              <a:tblGrid>
                <a:gridCol w="1507659">
                  <a:extLst>
                    <a:ext uri="{9D8B030D-6E8A-4147-A177-3AD203B41FA5}">
                      <a16:colId xmlns:a16="http://schemas.microsoft.com/office/drawing/2014/main" val="20000"/>
                    </a:ext>
                  </a:extLst>
                </a:gridCol>
                <a:gridCol w="1631731">
                  <a:extLst>
                    <a:ext uri="{9D8B030D-6E8A-4147-A177-3AD203B41FA5}">
                      <a16:colId xmlns:a16="http://schemas.microsoft.com/office/drawing/2014/main" val="20001"/>
                    </a:ext>
                  </a:extLst>
                </a:gridCol>
              </a:tblGrid>
              <a:tr h="36770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pl-PL" sz="900" dirty="0"/>
                        <a:t>SRAN</a:t>
                      </a:r>
                      <a:r>
                        <a:rPr lang="en-US" sz="900" dirty="0"/>
                        <a:t>16.10</a:t>
                      </a:r>
                      <a:r>
                        <a:rPr lang="pl-PL" sz="900" baseline="0" dirty="0"/>
                        <a:t> SW Component</a:t>
                      </a:r>
                      <a:endParaRPr lang="en-US" sz="900" dirty="0"/>
                    </a:p>
                  </a:txBody>
                  <a:tcPr anchor="ctr"/>
                </a:tc>
                <a:tc>
                  <a:txBody>
                    <a:bodyPr/>
                    <a:lstStyle/>
                    <a:p>
                      <a:pPr algn="ctr"/>
                      <a:r>
                        <a:rPr lang="pl-PL" sz="900" dirty="0"/>
                        <a:t>SRAN</a:t>
                      </a:r>
                      <a:r>
                        <a:rPr lang="pl-PL" sz="900" baseline="0" dirty="0"/>
                        <a:t> SW Compat</a:t>
                      </a:r>
                      <a:r>
                        <a:rPr lang="en-US" sz="900" baseline="0" dirty="0"/>
                        <a:t>i</a:t>
                      </a:r>
                      <a:r>
                        <a:rPr lang="pl-PL" sz="900" baseline="0" dirty="0"/>
                        <a:t>bility</a:t>
                      </a:r>
                      <a:endParaRPr lang="en-US" sz="900" dirty="0"/>
                    </a:p>
                  </a:txBody>
                  <a:tcPr anchor="ctr"/>
                </a:tc>
                <a:extLst>
                  <a:ext uri="{0D108BD9-81ED-4DB2-BD59-A6C34878D82A}">
                    <a16:rowId xmlns:a16="http://schemas.microsoft.com/office/drawing/2014/main" val="10000"/>
                  </a:ext>
                </a:extLst>
              </a:tr>
              <a:tr h="265295">
                <a:tc>
                  <a:txBody>
                    <a:bodyPr/>
                    <a:lstStyle/>
                    <a:p>
                      <a:r>
                        <a:rPr lang="pl-PL" sz="1100" dirty="0">
                          <a:solidFill>
                            <a:srgbClr val="68717A"/>
                          </a:solidFill>
                        </a:rPr>
                        <a:t>SBTS16</a:t>
                      </a:r>
                      <a:endParaRPr lang="en-US" sz="1100" dirty="0">
                        <a:solidFill>
                          <a:srgbClr val="68717A"/>
                        </a:solidFill>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pl-PL" sz="1100" b="0" dirty="0">
                          <a:solidFill>
                            <a:srgbClr val="124192"/>
                          </a:solidFill>
                          <a:latin typeface="+mn-lt"/>
                        </a:rPr>
                        <a:t>SBST</a:t>
                      </a:r>
                      <a:r>
                        <a:rPr lang="pl-PL" sz="1100" b="0" baseline="0" dirty="0">
                          <a:solidFill>
                            <a:srgbClr val="124192"/>
                          </a:solidFill>
                          <a:latin typeface="+mn-lt"/>
                        </a:rPr>
                        <a:t> 16.10</a:t>
                      </a:r>
                      <a:endParaRPr lang="pl-PL" sz="1100" b="0" dirty="0">
                        <a:solidFill>
                          <a:srgbClr val="124192"/>
                        </a:solidFill>
                        <a:latin typeface="+mn-lt"/>
                      </a:endParaRPr>
                    </a:p>
                  </a:txBody>
                  <a:tcPr/>
                </a:tc>
                <a:extLst>
                  <a:ext uri="{0D108BD9-81ED-4DB2-BD59-A6C34878D82A}">
                    <a16:rowId xmlns:a16="http://schemas.microsoft.com/office/drawing/2014/main" val="10001"/>
                  </a:ext>
                </a:extLst>
              </a:tr>
              <a:tr h="264332">
                <a:tc>
                  <a:txBody>
                    <a:bodyPr/>
                    <a:lstStyle/>
                    <a:p>
                      <a:r>
                        <a:rPr lang="pl-PL" sz="1100" b="0" dirty="0">
                          <a:solidFill>
                            <a:srgbClr val="68717A"/>
                          </a:solidFill>
                          <a:latin typeface="+mn-lt"/>
                        </a:rPr>
                        <a:t>WBTS16</a:t>
                      </a:r>
                      <a:endParaRPr lang="en-US" sz="1100" dirty="0">
                        <a:solidFill>
                          <a:srgbClr val="68717A"/>
                        </a:solidFill>
                      </a:endParaRPr>
                    </a:p>
                  </a:txBody>
                  <a:tcPr/>
                </a:tc>
                <a:tc>
                  <a:txBody>
                    <a:bodyPr/>
                    <a:lstStyle/>
                    <a:p>
                      <a:r>
                        <a:rPr lang="pl-PL" sz="1100" b="0" dirty="0">
                          <a:solidFill>
                            <a:srgbClr val="124192"/>
                          </a:solidFill>
                          <a:latin typeface="+mn-lt"/>
                        </a:rPr>
                        <a:t>WBTS 16.3</a:t>
                      </a:r>
                      <a:endParaRPr lang="en-US" sz="1100" dirty="0">
                        <a:solidFill>
                          <a:srgbClr val="124192"/>
                        </a:solidFill>
                      </a:endParaRPr>
                    </a:p>
                  </a:txBody>
                  <a:tcPr/>
                </a:tc>
                <a:extLst>
                  <a:ext uri="{0D108BD9-81ED-4DB2-BD59-A6C34878D82A}">
                    <a16:rowId xmlns:a16="http://schemas.microsoft.com/office/drawing/2014/main" val="10002"/>
                  </a:ext>
                </a:extLst>
              </a:tr>
              <a:tr h="291285">
                <a:tc>
                  <a:txBody>
                    <a:bodyPr/>
                    <a:lstStyle/>
                    <a:p>
                      <a:r>
                        <a:rPr lang="pl-PL" sz="1100" dirty="0">
                          <a:solidFill>
                            <a:srgbClr val="68717A"/>
                          </a:solidFill>
                        </a:rPr>
                        <a:t>WCDMA16 </a:t>
                      </a:r>
                      <a:endParaRPr lang="en-US" sz="1100" dirty="0">
                        <a:solidFill>
                          <a:srgbClr val="68717A"/>
                        </a:solidFill>
                      </a:endParaRPr>
                    </a:p>
                  </a:txBody>
                  <a:tcPr/>
                </a:tc>
                <a:tc>
                  <a:txBody>
                    <a:bodyPr/>
                    <a:lstStyle/>
                    <a:p>
                      <a:r>
                        <a:rPr lang="pl-PL" sz="1100" dirty="0">
                          <a:solidFill>
                            <a:srgbClr val="124192"/>
                          </a:solidFill>
                        </a:rPr>
                        <a:t>WCDMA 16.3</a:t>
                      </a:r>
                      <a:endParaRPr lang="en-US" sz="1100" dirty="0">
                        <a:solidFill>
                          <a:srgbClr val="124192"/>
                        </a:solidFill>
                      </a:endParaRPr>
                    </a:p>
                  </a:txBody>
                  <a:tcPr/>
                </a:tc>
                <a:extLst>
                  <a:ext uri="{0D108BD9-81ED-4DB2-BD59-A6C34878D82A}">
                    <a16:rowId xmlns:a16="http://schemas.microsoft.com/office/drawing/2014/main" val="10003"/>
                  </a:ext>
                </a:extLst>
              </a:tr>
              <a:tr h="265295">
                <a:tc>
                  <a:txBody>
                    <a:bodyPr/>
                    <a:lstStyle/>
                    <a:p>
                      <a:r>
                        <a:rPr lang="pl-PL" sz="1100" b="0" dirty="0">
                          <a:solidFill>
                            <a:srgbClr val="68717A"/>
                          </a:solidFill>
                          <a:latin typeface="+mn-lt"/>
                        </a:rPr>
                        <a:t>GF16</a:t>
                      </a:r>
                      <a:endParaRPr lang="en-US" sz="1100" dirty="0">
                        <a:solidFill>
                          <a:srgbClr val="68717A"/>
                        </a:solidFill>
                      </a:endParaRPr>
                    </a:p>
                  </a:txBody>
                  <a:tcPr/>
                </a:tc>
                <a:tc>
                  <a:txBody>
                    <a:bodyPr/>
                    <a:lstStyle/>
                    <a:p>
                      <a:pPr marL="0" lvl="0" indent="0">
                        <a:buFont typeface="Arial" panose="020B0604020202020204" pitchFamily="34" charset="0"/>
                        <a:buNone/>
                      </a:pPr>
                      <a:r>
                        <a:rPr lang="pl-PL" sz="1100" b="0" dirty="0">
                          <a:solidFill>
                            <a:srgbClr val="124192"/>
                          </a:solidFill>
                          <a:latin typeface="+mn-lt"/>
                        </a:rPr>
                        <a:t>GF 16.5 1.0</a:t>
                      </a:r>
                    </a:p>
                  </a:txBody>
                  <a:tcPr/>
                </a:tc>
                <a:extLst>
                  <a:ext uri="{0D108BD9-81ED-4DB2-BD59-A6C34878D82A}">
                    <a16:rowId xmlns:a16="http://schemas.microsoft.com/office/drawing/2014/main" val="10004"/>
                  </a:ext>
                </a:extLst>
              </a:tr>
              <a:tr h="265295">
                <a:tc>
                  <a:txBody>
                    <a:bodyPr/>
                    <a:lstStyle/>
                    <a:p>
                      <a:r>
                        <a:rPr lang="pl-PL" sz="1100" dirty="0">
                          <a:solidFill>
                            <a:srgbClr val="68717A"/>
                          </a:solidFill>
                        </a:rPr>
                        <a:t>GSM16</a:t>
                      </a:r>
                      <a:endParaRPr lang="en-US" sz="1100" dirty="0">
                        <a:solidFill>
                          <a:srgbClr val="68717A"/>
                        </a:solidFill>
                      </a:endParaRPr>
                    </a:p>
                  </a:txBody>
                  <a:tcPr/>
                </a:tc>
                <a:tc>
                  <a:txBody>
                    <a:bodyPr/>
                    <a:lstStyle/>
                    <a:p>
                      <a:pPr marL="0" lvl="0" indent="0">
                        <a:buFont typeface="Arial" panose="020B0604020202020204" pitchFamily="34" charset="0"/>
                        <a:buNone/>
                      </a:pPr>
                      <a:r>
                        <a:rPr lang="pl-PL" sz="1100" b="0" dirty="0">
                          <a:solidFill>
                            <a:srgbClr val="124192"/>
                          </a:solidFill>
                          <a:latin typeface="+mn-lt"/>
                        </a:rPr>
                        <a:t>GSM16 3.0</a:t>
                      </a:r>
                    </a:p>
                  </a:txBody>
                  <a:tcPr/>
                </a:tc>
                <a:extLst>
                  <a:ext uri="{0D108BD9-81ED-4DB2-BD59-A6C34878D82A}">
                    <a16:rowId xmlns:a16="http://schemas.microsoft.com/office/drawing/2014/main" val="10005"/>
                  </a:ext>
                </a:extLst>
              </a:tr>
              <a:tr h="265295">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pl-PL" sz="1100" b="0" dirty="0">
                          <a:solidFill>
                            <a:srgbClr val="68717A"/>
                          </a:solidFill>
                          <a:latin typeface="+mn-lt"/>
                        </a:rPr>
                        <a:t>FL16</a:t>
                      </a:r>
                    </a:p>
                  </a:txBody>
                  <a:tcPr/>
                </a:tc>
                <a:tc>
                  <a:txBody>
                    <a:bodyPr/>
                    <a:lstStyle/>
                    <a:p>
                      <a:r>
                        <a:rPr lang="pl-PL" sz="1100" b="0" dirty="0">
                          <a:solidFill>
                            <a:srgbClr val="124192"/>
                          </a:solidFill>
                          <a:latin typeface="+mn-lt"/>
                        </a:rPr>
                        <a:t>FL16 6.0</a:t>
                      </a:r>
                      <a:endParaRPr lang="en-US" sz="1100" dirty="0">
                        <a:solidFill>
                          <a:srgbClr val="124192"/>
                        </a:solidFill>
                      </a:endParaRPr>
                    </a:p>
                  </a:txBody>
                  <a:tcPr/>
                </a:tc>
                <a:extLst>
                  <a:ext uri="{0D108BD9-81ED-4DB2-BD59-A6C34878D82A}">
                    <a16:rowId xmlns:a16="http://schemas.microsoft.com/office/drawing/2014/main" val="10006"/>
                  </a:ext>
                </a:extLst>
              </a:tr>
              <a:tr h="380116">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pl-PL" sz="1100" b="0" dirty="0">
                          <a:solidFill>
                            <a:srgbClr val="68717A"/>
                          </a:solidFill>
                          <a:latin typeface="+mn-lt"/>
                        </a:rPr>
                        <a:t>NetAct</a:t>
                      </a:r>
                      <a:endParaRPr lang="en-US" sz="1100" b="0" dirty="0">
                        <a:solidFill>
                          <a:srgbClr val="68717A"/>
                        </a:solidFill>
                        <a:latin typeface="+mn-lt"/>
                      </a:endParaRPr>
                    </a:p>
                  </a:txBody>
                  <a:tcPr/>
                </a:tc>
                <a:tc>
                  <a:txBody>
                    <a:bodyPr/>
                    <a:lstStyle/>
                    <a:p>
                      <a:r>
                        <a:rPr lang="pl-PL" sz="1100" b="0" dirty="0">
                          <a:solidFill>
                            <a:srgbClr val="124192"/>
                          </a:solidFill>
                          <a:latin typeface="+mn-lt"/>
                        </a:rPr>
                        <a:t>NetAct</a:t>
                      </a:r>
                      <a:r>
                        <a:rPr lang="pl-PL" sz="1100" b="0" baseline="0" dirty="0">
                          <a:solidFill>
                            <a:srgbClr val="124192"/>
                          </a:solidFill>
                          <a:latin typeface="+mn-lt"/>
                        </a:rPr>
                        <a:t> 16.5 + INES SP</a:t>
                      </a:r>
                      <a:endParaRPr lang="en-US" sz="1100" dirty="0">
                        <a:solidFill>
                          <a:srgbClr val="124192"/>
                        </a:solidFill>
                      </a:endParaRPr>
                    </a:p>
                  </a:txBody>
                  <a:tcPr/>
                </a:tc>
                <a:extLst>
                  <a:ext uri="{0D108BD9-81ED-4DB2-BD59-A6C34878D82A}">
                    <a16:rowId xmlns:a16="http://schemas.microsoft.com/office/drawing/2014/main" val="10007"/>
                  </a:ext>
                </a:extLst>
              </a:tr>
            </a:tbl>
          </a:graphicData>
        </a:graphic>
      </p:graphicFrame>
      <p:graphicFrame>
        <p:nvGraphicFramePr>
          <p:cNvPr id="5" name="Table 4">
            <a:extLst>
              <a:ext uri="{FF2B5EF4-FFF2-40B4-BE49-F238E27FC236}">
                <a16:creationId xmlns:a16="http://schemas.microsoft.com/office/drawing/2014/main" id="{A59EDC4B-B2B3-4323-9E08-D8FBEE807746}"/>
              </a:ext>
            </a:extLst>
          </p:cNvPr>
          <p:cNvGraphicFramePr>
            <a:graphicFrameLocks noGrp="1"/>
          </p:cNvGraphicFramePr>
          <p:nvPr>
            <p:extLst>
              <p:ext uri="{D42A27DB-BD31-4B8C-83A1-F6EECF244321}">
                <p14:modId xmlns:p14="http://schemas.microsoft.com/office/powerpoint/2010/main" val="1512876674"/>
              </p:ext>
            </p:extLst>
          </p:nvPr>
        </p:nvGraphicFramePr>
        <p:xfrm>
          <a:off x="1535087" y="2893880"/>
          <a:ext cx="3139390" cy="2194560"/>
        </p:xfrm>
        <a:graphic>
          <a:graphicData uri="http://schemas.openxmlformats.org/drawingml/2006/table">
            <a:tbl>
              <a:tblPr firstRow="1" bandRow="1">
                <a:tableStyleId>{073A0DAA-6AF3-43AB-8588-CEC1D06C72B9}</a:tableStyleId>
              </a:tblPr>
              <a:tblGrid>
                <a:gridCol w="1456121">
                  <a:extLst>
                    <a:ext uri="{9D8B030D-6E8A-4147-A177-3AD203B41FA5}">
                      <a16:colId xmlns:a16="http://schemas.microsoft.com/office/drawing/2014/main" val="20000"/>
                    </a:ext>
                  </a:extLst>
                </a:gridCol>
                <a:gridCol w="1683269">
                  <a:extLst>
                    <a:ext uri="{9D8B030D-6E8A-4147-A177-3AD203B41FA5}">
                      <a16:colId xmlns:a16="http://schemas.microsoft.com/office/drawing/2014/main" val="20001"/>
                    </a:ext>
                  </a:extLst>
                </a:gridCol>
              </a:tblGrid>
              <a:tr h="3190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900" dirty="0"/>
                        <a:t>NetAct</a:t>
                      </a:r>
                      <a:r>
                        <a:rPr lang="pl-PL" sz="900" baseline="0" dirty="0"/>
                        <a:t> 16.5 </a:t>
                      </a:r>
                      <a:r>
                        <a:rPr lang="pl-PL" sz="900" dirty="0"/>
                        <a:t>SW</a:t>
                      </a:r>
                      <a:r>
                        <a:rPr lang="pl-PL" sz="900" baseline="0" dirty="0"/>
                        <a:t> package</a:t>
                      </a:r>
                      <a:endParaRPr lang="en-US" sz="900" dirty="0"/>
                    </a:p>
                  </a:txBody>
                  <a:tcPr/>
                </a:tc>
                <a:tc>
                  <a:txBody>
                    <a:bodyPr/>
                    <a:lstStyle/>
                    <a:p>
                      <a:r>
                        <a:rPr lang="pl-PL" sz="900" dirty="0"/>
                        <a:t>Delivery</a:t>
                      </a:r>
                      <a:r>
                        <a:rPr lang="pl-PL" sz="900" baseline="0" dirty="0"/>
                        <a:t> schedule</a:t>
                      </a:r>
                      <a:endParaRPr lang="en-US" sz="900" dirty="0"/>
                    </a:p>
                  </a:txBody>
                  <a:tcPr/>
                </a:tc>
                <a:extLst>
                  <a:ext uri="{0D108BD9-81ED-4DB2-BD59-A6C34878D82A}">
                    <a16:rowId xmlns:a16="http://schemas.microsoft.com/office/drawing/2014/main" val="10000"/>
                  </a:ext>
                </a:extLst>
              </a:tr>
              <a:tr h="223144">
                <a:tc>
                  <a:txBody>
                    <a:bodyPr/>
                    <a:lstStyle/>
                    <a:p>
                      <a:r>
                        <a:rPr lang="pl-PL" sz="900" b="0" dirty="0">
                          <a:solidFill>
                            <a:schemeClr val="bg1">
                              <a:lumMod val="50000"/>
                            </a:schemeClr>
                          </a:solidFill>
                          <a:latin typeface="+mn-lt"/>
                        </a:rPr>
                        <a:t>NetAct 16.5 P7 SW </a:t>
                      </a:r>
                      <a:endParaRPr lang="en-US" sz="9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pl-PL" sz="900" b="0" dirty="0">
                          <a:solidFill>
                            <a:srgbClr val="124192"/>
                          </a:solidFill>
                          <a:latin typeface="+mn-lt"/>
                        </a:rPr>
                        <a:t>Mid of May (M 05/16)</a:t>
                      </a:r>
                    </a:p>
                  </a:txBody>
                  <a:tcPr/>
                </a:tc>
                <a:extLst>
                  <a:ext uri="{0D108BD9-81ED-4DB2-BD59-A6C34878D82A}">
                    <a16:rowId xmlns:a16="http://schemas.microsoft.com/office/drawing/2014/main" val="10001"/>
                  </a:ext>
                </a:extLst>
              </a:tr>
              <a:tr h="223144">
                <a:tc>
                  <a:txBody>
                    <a:bodyPr/>
                    <a:lstStyle/>
                    <a:p>
                      <a:r>
                        <a:rPr lang="pl-PL" sz="900" b="0" dirty="0">
                          <a:solidFill>
                            <a:schemeClr val="bg1">
                              <a:lumMod val="50000"/>
                            </a:schemeClr>
                          </a:solidFill>
                          <a:latin typeface="+mn-lt"/>
                        </a:rPr>
                        <a:t>NetAct 16.5 C5 SW </a:t>
                      </a:r>
                      <a:endParaRPr lang="en-US" sz="900" dirty="0"/>
                    </a:p>
                  </a:txBody>
                  <a:tcPr/>
                </a:tc>
                <a:tc>
                  <a:txBody>
                    <a:bodyPr/>
                    <a:lstStyle/>
                    <a:p>
                      <a:r>
                        <a:rPr lang="pl-PL" sz="900" b="0" dirty="0">
                          <a:solidFill>
                            <a:srgbClr val="124192"/>
                          </a:solidFill>
                          <a:latin typeface="+mn-lt"/>
                        </a:rPr>
                        <a:t>End of June (E 06/16) </a:t>
                      </a:r>
                      <a:endParaRPr lang="en-US" sz="900" dirty="0">
                        <a:solidFill>
                          <a:srgbClr val="124192"/>
                        </a:solidFill>
                      </a:endParaRPr>
                    </a:p>
                  </a:txBody>
                  <a:tcPr/>
                </a:tc>
                <a:extLst>
                  <a:ext uri="{0D108BD9-81ED-4DB2-BD59-A6C34878D82A}">
                    <a16:rowId xmlns:a16="http://schemas.microsoft.com/office/drawing/2014/main" val="10002"/>
                  </a:ext>
                </a:extLst>
              </a:tr>
              <a:tr h="319076">
                <a:tc>
                  <a:txBody>
                    <a:bodyPr/>
                    <a:lstStyle/>
                    <a:p>
                      <a:r>
                        <a:rPr lang="pl-PL" sz="900" b="0" dirty="0">
                          <a:solidFill>
                            <a:schemeClr val="bg1">
                              <a:lumMod val="50000"/>
                            </a:schemeClr>
                          </a:solidFill>
                          <a:latin typeface="+mn-lt"/>
                        </a:rPr>
                        <a:t>NetAct 16.5 Open Stack SW delivery for MCCI Iran </a:t>
                      </a:r>
                      <a:endParaRPr lang="en-US" sz="900" dirty="0"/>
                    </a:p>
                  </a:txBody>
                  <a:tcPr/>
                </a:tc>
                <a:tc>
                  <a:txBody>
                    <a:bodyPr/>
                    <a:lstStyle/>
                    <a:p>
                      <a:pPr marL="0" lvl="0" indent="0">
                        <a:buFont typeface="Arial" panose="020B0604020202020204" pitchFamily="34" charset="0"/>
                        <a:buNone/>
                      </a:pPr>
                      <a:r>
                        <a:rPr lang="pl-PL" sz="900" b="0" dirty="0">
                          <a:solidFill>
                            <a:srgbClr val="124192"/>
                          </a:solidFill>
                          <a:latin typeface="+mn-lt"/>
                        </a:rPr>
                        <a:t>Mid of July (M 07/16)</a:t>
                      </a:r>
                    </a:p>
                  </a:txBody>
                  <a:tcPr/>
                </a:tc>
                <a:extLst>
                  <a:ext uri="{0D108BD9-81ED-4DB2-BD59-A6C34878D82A}">
                    <a16:rowId xmlns:a16="http://schemas.microsoft.com/office/drawing/2014/main" val="10003"/>
                  </a:ext>
                </a:extLst>
              </a:tr>
              <a:tr h="438730">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pl-PL" sz="900" b="0" dirty="0">
                          <a:solidFill>
                            <a:schemeClr val="bg1">
                              <a:lumMod val="50000"/>
                            </a:schemeClr>
                          </a:solidFill>
                          <a:latin typeface="+mn-lt"/>
                        </a:rPr>
                        <a:t>NetAct 16.5 INES SP</a:t>
                      </a:r>
                      <a:r>
                        <a:rPr lang="pl-PL" sz="900" b="0" baseline="0" dirty="0">
                          <a:solidFill>
                            <a:schemeClr val="bg1">
                              <a:lumMod val="50000"/>
                            </a:schemeClr>
                          </a:solidFill>
                          <a:latin typeface="+mn-lt"/>
                        </a:rPr>
                        <a:t> SW </a:t>
                      </a:r>
                      <a:r>
                        <a:rPr lang="pl-PL" sz="900" b="0" dirty="0">
                          <a:solidFill>
                            <a:schemeClr val="bg1">
                              <a:lumMod val="50000"/>
                            </a:schemeClr>
                          </a:solidFill>
                          <a:latin typeface="+mn-lt"/>
                        </a:rPr>
                        <a:t>- supporting SRAN16.10 P7 SW</a:t>
                      </a:r>
                    </a:p>
                  </a:txBody>
                  <a:tcPr/>
                </a:tc>
                <a:tc>
                  <a:txBody>
                    <a:bodyPr/>
                    <a:lstStyle/>
                    <a:p>
                      <a:r>
                        <a:rPr lang="pl-PL" sz="900" b="0" dirty="0">
                          <a:solidFill>
                            <a:srgbClr val="124192"/>
                          </a:solidFill>
                          <a:latin typeface="+mn-lt"/>
                        </a:rPr>
                        <a:t>Mid of August (M 08/16)</a:t>
                      </a:r>
                      <a:endParaRPr lang="en-US" sz="900" dirty="0">
                        <a:solidFill>
                          <a:srgbClr val="124192"/>
                        </a:solidFill>
                      </a:endParaRPr>
                    </a:p>
                  </a:txBody>
                  <a:tcPr/>
                </a:tc>
                <a:extLst>
                  <a:ext uri="{0D108BD9-81ED-4DB2-BD59-A6C34878D82A}">
                    <a16:rowId xmlns:a16="http://schemas.microsoft.com/office/drawing/2014/main" val="10004"/>
                  </a:ext>
                </a:extLst>
              </a:tr>
              <a:tr h="438730">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pl-PL" sz="900" b="0" dirty="0">
                          <a:solidFill>
                            <a:schemeClr val="bg1">
                              <a:lumMod val="50000"/>
                            </a:schemeClr>
                          </a:solidFill>
                          <a:latin typeface="+mn-lt"/>
                        </a:rPr>
                        <a:t>NetAct 16.5 INES SP SW update -requried for SRAN16.10 P8/C5 SW</a:t>
                      </a:r>
                      <a:endParaRPr lang="en-US" sz="900" b="0" dirty="0">
                        <a:solidFill>
                          <a:schemeClr val="bg1">
                            <a:lumMod val="50000"/>
                          </a:schemeClr>
                        </a:solidFill>
                        <a:latin typeface="+mn-lt"/>
                      </a:endParaRPr>
                    </a:p>
                  </a:txBody>
                  <a:tcPr/>
                </a:tc>
                <a:tc>
                  <a:txBody>
                    <a:bodyPr/>
                    <a:lstStyle/>
                    <a:p>
                      <a:r>
                        <a:rPr lang="pl-PL" sz="900" b="0" dirty="0">
                          <a:solidFill>
                            <a:srgbClr val="124192"/>
                          </a:solidFill>
                          <a:latin typeface="+mn-lt"/>
                        </a:rPr>
                        <a:t>End of October (E 10/16) </a:t>
                      </a:r>
                      <a:endParaRPr lang="en-US" sz="900" dirty="0">
                        <a:solidFill>
                          <a:srgbClr val="124192"/>
                        </a:solidFill>
                      </a:endParaRPr>
                    </a:p>
                  </a:txBody>
                  <a:tcPr/>
                </a:tc>
                <a:extLst>
                  <a:ext uri="{0D108BD9-81ED-4DB2-BD59-A6C34878D82A}">
                    <a16:rowId xmlns:a16="http://schemas.microsoft.com/office/drawing/2014/main" val="10005"/>
                  </a:ext>
                </a:extLst>
              </a:tr>
            </a:tbl>
          </a:graphicData>
        </a:graphic>
      </p:graphicFrame>
      <p:sp>
        <p:nvSpPr>
          <p:cNvPr id="6" name="Rectangle 5">
            <a:extLst>
              <a:ext uri="{FF2B5EF4-FFF2-40B4-BE49-F238E27FC236}">
                <a16:creationId xmlns:a16="http://schemas.microsoft.com/office/drawing/2014/main" id="{A1AE99A5-DE8B-4FBF-85FB-47DB85EAE50D}"/>
              </a:ext>
            </a:extLst>
          </p:cNvPr>
          <p:cNvSpPr/>
          <p:nvPr/>
        </p:nvSpPr>
        <p:spPr>
          <a:xfrm>
            <a:off x="463263" y="3482064"/>
            <a:ext cx="921394" cy="1015663"/>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pl-PL" sz="1200" b="1" i="0" u="none" strike="noStrike" kern="1200" cap="none" spc="0" normalizeH="0" baseline="0" noProof="0" dirty="0">
                <a:ln>
                  <a:noFill/>
                </a:ln>
                <a:solidFill>
                  <a:srgbClr val="FFFFFF"/>
                </a:solidFill>
                <a:effectLst/>
                <a:uLnTx/>
                <a:uFillTx/>
                <a:latin typeface="Nokia Pure Headline Light"/>
              </a:rPr>
              <a:t>OSS NetAct version for SRAN 16.10 release support</a:t>
            </a:r>
            <a:endParaRPr kumimoji="0" lang="en-IN" sz="1200" b="1" i="0" u="none" strike="noStrike" kern="1200" cap="none" spc="0" normalizeH="0" baseline="0" noProof="0" dirty="0">
              <a:ln>
                <a:noFill/>
              </a:ln>
              <a:solidFill>
                <a:srgbClr val="FFFFFF"/>
              </a:solidFill>
              <a:effectLst/>
              <a:uLnTx/>
              <a:uFillTx/>
              <a:latin typeface="Nokia Pure Headline Light"/>
            </a:endParaRPr>
          </a:p>
        </p:txBody>
      </p:sp>
      <p:sp>
        <p:nvSpPr>
          <p:cNvPr id="7" name="Rectangle 6">
            <a:extLst>
              <a:ext uri="{FF2B5EF4-FFF2-40B4-BE49-F238E27FC236}">
                <a16:creationId xmlns:a16="http://schemas.microsoft.com/office/drawing/2014/main" id="{3C2D4525-61D0-4B14-A686-410B185FCE48}"/>
              </a:ext>
            </a:extLst>
          </p:cNvPr>
          <p:cNvSpPr/>
          <p:nvPr/>
        </p:nvSpPr>
        <p:spPr bwMode="auto">
          <a:xfrm>
            <a:off x="367602" y="435823"/>
            <a:ext cx="1122240" cy="23646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
                <a:srgbClr val="A8BBC0"/>
              </a:buClr>
              <a:buSzTx/>
              <a:buFontTx/>
              <a:buNone/>
              <a:tabLst/>
              <a:defRPr/>
            </a:pPr>
            <a:endParaRPr kumimoji="0" lang="en-US" sz="1200" b="0" i="0" u="none" strike="noStrike" kern="1200" cap="none" spc="0" normalizeH="0" baseline="0" noProof="0" dirty="0">
              <a:ln>
                <a:noFill/>
              </a:ln>
              <a:solidFill>
                <a:srgbClr val="FF8200"/>
              </a:solidFill>
              <a:effectLst/>
              <a:uLnTx/>
              <a:uFillTx/>
              <a:latin typeface="Nokia Pure Headline Light"/>
              <a:ea typeface="+mn-ea"/>
              <a:cs typeface="+mn-cs"/>
            </a:endParaRPr>
          </a:p>
        </p:txBody>
      </p:sp>
      <p:sp>
        <p:nvSpPr>
          <p:cNvPr id="8" name="Rectangle 7">
            <a:extLst>
              <a:ext uri="{FF2B5EF4-FFF2-40B4-BE49-F238E27FC236}">
                <a16:creationId xmlns:a16="http://schemas.microsoft.com/office/drawing/2014/main" id="{D1D5392C-ACFC-4106-8218-A38A3E9AA99C}"/>
              </a:ext>
            </a:extLst>
          </p:cNvPr>
          <p:cNvSpPr/>
          <p:nvPr/>
        </p:nvSpPr>
        <p:spPr>
          <a:xfrm>
            <a:off x="412846" y="1294966"/>
            <a:ext cx="1022228" cy="64633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Nokia Pure Headline Light"/>
              </a:rPr>
              <a:t>SRAN SW Release Compatibility</a:t>
            </a:r>
            <a:endParaRPr kumimoji="0" lang="en-IN" sz="1200" b="1" i="0" u="none" strike="noStrike" kern="1200" cap="none" spc="0" normalizeH="0" baseline="0" noProof="0" dirty="0">
              <a:ln>
                <a:noFill/>
              </a:ln>
              <a:solidFill>
                <a:srgbClr val="FFFFFF"/>
              </a:solidFill>
              <a:effectLst/>
              <a:uLnTx/>
              <a:uFillTx/>
              <a:latin typeface="Nokia Pure Headline Light"/>
            </a:endParaRPr>
          </a:p>
        </p:txBody>
      </p:sp>
      <p:graphicFrame>
        <p:nvGraphicFramePr>
          <p:cNvPr id="9" name="Table 8">
            <a:extLst>
              <a:ext uri="{FF2B5EF4-FFF2-40B4-BE49-F238E27FC236}">
                <a16:creationId xmlns:a16="http://schemas.microsoft.com/office/drawing/2014/main" id="{82BC13B8-63F4-4590-92B9-7F3A0D3F114A}"/>
              </a:ext>
            </a:extLst>
          </p:cNvPr>
          <p:cNvGraphicFramePr>
            <a:graphicFrameLocks noGrp="1"/>
          </p:cNvGraphicFramePr>
          <p:nvPr>
            <p:extLst>
              <p:ext uri="{D42A27DB-BD31-4B8C-83A1-F6EECF244321}">
                <p14:modId xmlns:p14="http://schemas.microsoft.com/office/powerpoint/2010/main" val="3043301145"/>
              </p:ext>
            </p:extLst>
          </p:nvPr>
        </p:nvGraphicFramePr>
        <p:xfrm>
          <a:off x="4774489" y="435823"/>
          <a:ext cx="3975374" cy="2364619"/>
        </p:xfrm>
        <a:graphic>
          <a:graphicData uri="http://schemas.openxmlformats.org/drawingml/2006/table">
            <a:tbl>
              <a:tblPr firstRow="1" bandRow="1">
                <a:tableStyleId>{073A0DAA-6AF3-43AB-8588-CEC1D06C72B9}</a:tableStyleId>
              </a:tblPr>
              <a:tblGrid>
                <a:gridCol w="1176994">
                  <a:extLst>
                    <a:ext uri="{9D8B030D-6E8A-4147-A177-3AD203B41FA5}">
                      <a16:colId xmlns:a16="http://schemas.microsoft.com/office/drawing/2014/main" val="20000"/>
                    </a:ext>
                  </a:extLst>
                </a:gridCol>
                <a:gridCol w="2798380">
                  <a:extLst>
                    <a:ext uri="{9D8B030D-6E8A-4147-A177-3AD203B41FA5}">
                      <a16:colId xmlns:a16="http://schemas.microsoft.com/office/drawing/2014/main" val="20001"/>
                    </a:ext>
                  </a:extLst>
                </a:gridCol>
              </a:tblGrid>
              <a:tr h="3541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pl-PL" sz="900" b="1" kern="1200" dirty="0">
                          <a:solidFill>
                            <a:schemeClr val="lt1"/>
                          </a:solidFill>
                          <a:latin typeface="+mn-lt"/>
                          <a:ea typeface="+mn-ea"/>
                          <a:cs typeface="+mn-cs"/>
                        </a:rPr>
                        <a:t>SRAN</a:t>
                      </a:r>
                      <a:r>
                        <a:rPr lang="en-US" sz="900" b="1" kern="1200" dirty="0">
                          <a:solidFill>
                            <a:schemeClr val="lt1"/>
                          </a:solidFill>
                          <a:latin typeface="+mn-lt"/>
                          <a:ea typeface="+mn-ea"/>
                          <a:cs typeface="+mn-cs"/>
                        </a:rPr>
                        <a:t>17A</a:t>
                      </a:r>
                      <a:r>
                        <a:rPr lang="pl-PL" sz="900" b="1" kern="1200" dirty="0">
                          <a:solidFill>
                            <a:schemeClr val="lt1"/>
                          </a:solidFill>
                          <a:latin typeface="+mn-lt"/>
                          <a:ea typeface="+mn-ea"/>
                          <a:cs typeface="+mn-cs"/>
                        </a:rPr>
                        <a:t> SW Component</a:t>
                      </a:r>
                      <a:endParaRPr lang="en-US" sz="900" b="1" kern="1200" dirty="0">
                        <a:solidFill>
                          <a:schemeClr val="lt1"/>
                        </a:solidFill>
                        <a:latin typeface="+mn-lt"/>
                        <a:ea typeface="+mn-ea"/>
                        <a:cs typeface="+mn-cs"/>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pl-PL" sz="900" b="1" kern="1200" dirty="0">
                          <a:solidFill>
                            <a:schemeClr val="lt1"/>
                          </a:solidFill>
                          <a:latin typeface="+mn-lt"/>
                          <a:ea typeface="+mn-ea"/>
                          <a:cs typeface="+mn-cs"/>
                        </a:rPr>
                        <a:t>SRAN SW Compat</a:t>
                      </a:r>
                      <a:r>
                        <a:rPr lang="en-US" sz="900" b="1" kern="1200" dirty="0">
                          <a:solidFill>
                            <a:schemeClr val="lt1"/>
                          </a:solidFill>
                          <a:latin typeface="+mn-lt"/>
                          <a:ea typeface="+mn-ea"/>
                          <a:cs typeface="+mn-cs"/>
                        </a:rPr>
                        <a:t>i</a:t>
                      </a:r>
                      <a:r>
                        <a:rPr lang="pl-PL" sz="900" b="1" kern="1200" dirty="0">
                          <a:solidFill>
                            <a:schemeClr val="lt1"/>
                          </a:solidFill>
                          <a:latin typeface="+mn-lt"/>
                          <a:ea typeface="+mn-ea"/>
                          <a:cs typeface="+mn-cs"/>
                        </a:rPr>
                        <a:t>bility</a:t>
                      </a:r>
                      <a:endParaRPr lang="en-US" sz="900" b="1" kern="1200" dirty="0">
                        <a:solidFill>
                          <a:schemeClr val="lt1"/>
                        </a:solidFill>
                        <a:latin typeface="+mn-lt"/>
                        <a:ea typeface="+mn-ea"/>
                        <a:cs typeface="+mn-cs"/>
                      </a:endParaRPr>
                    </a:p>
                  </a:txBody>
                  <a:tcPr anchor="ctr"/>
                </a:tc>
                <a:extLst>
                  <a:ext uri="{0D108BD9-81ED-4DB2-BD59-A6C34878D82A}">
                    <a16:rowId xmlns:a16="http://schemas.microsoft.com/office/drawing/2014/main" val="10000"/>
                  </a:ext>
                </a:extLst>
              </a:tr>
              <a:tr h="252119">
                <a:tc>
                  <a:txBody>
                    <a:bodyPr/>
                    <a:lstStyle/>
                    <a:p>
                      <a:r>
                        <a:rPr lang="pl-PL" sz="1100" dirty="0">
                          <a:solidFill>
                            <a:srgbClr val="68717A"/>
                          </a:solidFill>
                        </a:rPr>
                        <a:t>SBTS17</a:t>
                      </a:r>
                      <a:endParaRPr lang="en-US" sz="1100" dirty="0">
                        <a:solidFill>
                          <a:srgbClr val="68717A"/>
                        </a:solidFill>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pl-PL" sz="1100" b="0" dirty="0">
                          <a:solidFill>
                            <a:srgbClr val="124192"/>
                          </a:solidFill>
                          <a:latin typeface="+mn-lt"/>
                        </a:rPr>
                        <a:t>SBTS17A</a:t>
                      </a:r>
                    </a:p>
                  </a:txBody>
                  <a:tcPr/>
                </a:tc>
                <a:extLst>
                  <a:ext uri="{0D108BD9-81ED-4DB2-BD59-A6C34878D82A}">
                    <a16:rowId xmlns:a16="http://schemas.microsoft.com/office/drawing/2014/main" val="10001"/>
                  </a:ext>
                </a:extLst>
              </a:tr>
              <a:tr h="252119">
                <a:tc>
                  <a:txBody>
                    <a:bodyPr/>
                    <a:lstStyle/>
                    <a:p>
                      <a:r>
                        <a:rPr lang="pl-PL" sz="1100" b="0" dirty="0">
                          <a:solidFill>
                            <a:srgbClr val="68717A"/>
                          </a:solidFill>
                          <a:latin typeface="+mn-lt"/>
                        </a:rPr>
                        <a:t>WBTS17</a:t>
                      </a:r>
                      <a:endParaRPr lang="en-US" sz="1100" dirty="0">
                        <a:solidFill>
                          <a:srgbClr val="68717A"/>
                        </a:solidFill>
                      </a:endParaRPr>
                    </a:p>
                  </a:txBody>
                  <a:tcPr/>
                </a:tc>
                <a:tc>
                  <a:txBody>
                    <a:bodyPr/>
                    <a:lstStyle/>
                    <a:p>
                      <a:r>
                        <a:rPr lang="pl-PL" sz="1100" b="0" dirty="0">
                          <a:solidFill>
                            <a:srgbClr val="124192"/>
                          </a:solidFill>
                          <a:latin typeface="+mn-lt"/>
                        </a:rPr>
                        <a:t>WBTS17 3.0</a:t>
                      </a:r>
                      <a:endParaRPr lang="en-US" sz="1100" dirty="0">
                        <a:solidFill>
                          <a:srgbClr val="124192"/>
                        </a:solidFill>
                      </a:endParaRPr>
                    </a:p>
                  </a:txBody>
                  <a:tcPr/>
                </a:tc>
                <a:extLst>
                  <a:ext uri="{0D108BD9-81ED-4DB2-BD59-A6C34878D82A}">
                    <a16:rowId xmlns:a16="http://schemas.microsoft.com/office/drawing/2014/main" val="10002"/>
                  </a:ext>
                </a:extLst>
              </a:tr>
              <a:tr h="252119">
                <a:tc>
                  <a:txBody>
                    <a:bodyPr/>
                    <a:lstStyle/>
                    <a:p>
                      <a:r>
                        <a:rPr lang="pl-PL" sz="1100" dirty="0">
                          <a:solidFill>
                            <a:srgbClr val="68717A"/>
                          </a:solidFill>
                        </a:rPr>
                        <a:t>WCDMA</a:t>
                      </a:r>
                      <a:r>
                        <a:rPr lang="pl-PL" sz="1100" baseline="0" dirty="0">
                          <a:solidFill>
                            <a:srgbClr val="68717A"/>
                          </a:solidFill>
                        </a:rPr>
                        <a:t> 17</a:t>
                      </a:r>
                      <a:endParaRPr lang="en-US" sz="1100" dirty="0">
                        <a:solidFill>
                          <a:srgbClr val="68717A"/>
                        </a:solidFill>
                      </a:endParaRPr>
                    </a:p>
                  </a:txBody>
                  <a:tcPr/>
                </a:tc>
                <a:tc>
                  <a:txBody>
                    <a:bodyPr/>
                    <a:lstStyle/>
                    <a:p>
                      <a:r>
                        <a:rPr lang="pl-PL" sz="1100" dirty="0">
                          <a:solidFill>
                            <a:srgbClr val="124192"/>
                          </a:solidFill>
                        </a:rPr>
                        <a:t>WCDMA</a:t>
                      </a:r>
                      <a:r>
                        <a:rPr lang="pl-PL" sz="1100" baseline="0" dirty="0">
                          <a:solidFill>
                            <a:srgbClr val="124192"/>
                          </a:solidFill>
                        </a:rPr>
                        <a:t> 17 MP2 (RNC17 2.0)</a:t>
                      </a:r>
                      <a:endParaRPr lang="en-US" sz="1100" dirty="0">
                        <a:solidFill>
                          <a:srgbClr val="124192"/>
                        </a:solidFill>
                      </a:endParaRPr>
                    </a:p>
                  </a:txBody>
                  <a:tcPr/>
                </a:tc>
                <a:extLst>
                  <a:ext uri="{0D108BD9-81ED-4DB2-BD59-A6C34878D82A}">
                    <a16:rowId xmlns:a16="http://schemas.microsoft.com/office/drawing/2014/main" val="10003"/>
                  </a:ext>
                </a:extLst>
              </a:tr>
              <a:tr h="252119">
                <a:tc>
                  <a:txBody>
                    <a:bodyPr/>
                    <a:lstStyle/>
                    <a:p>
                      <a:r>
                        <a:rPr lang="pl-PL" sz="1100" b="0" dirty="0">
                          <a:solidFill>
                            <a:srgbClr val="68717A"/>
                          </a:solidFill>
                          <a:latin typeface="+mn-lt"/>
                        </a:rPr>
                        <a:t>GF17</a:t>
                      </a:r>
                      <a:endParaRPr lang="en-US" sz="1100" dirty="0">
                        <a:solidFill>
                          <a:srgbClr val="68717A"/>
                        </a:solidFill>
                      </a:endParaRPr>
                    </a:p>
                  </a:txBody>
                  <a:tcPr/>
                </a:tc>
                <a:tc>
                  <a:txBody>
                    <a:bodyPr/>
                    <a:lstStyle/>
                    <a:p>
                      <a:pPr marL="0" lvl="0" indent="0">
                        <a:buFont typeface="Arial" panose="020B0604020202020204" pitchFamily="34" charset="0"/>
                        <a:buNone/>
                      </a:pPr>
                      <a:r>
                        <a:rPr lang="pl-PL" sz="1100" b="0" dirty="0">
                          <a:solidFill>
                            <a:srgbClr val="124192"/>
                          </a:solidFill>
                          <a:latin typeface="+mn-lt"/>
                        </a:rPr>
                        <a:t>GF17 2.0</a:t>
                      </a:r>
                    </a:p>
                  </a:txBody>
                  <a:tcPr/>
                </a:tc>
                <a:extLst>
                  <a:ext uri="{0D108BD9-81ED-4DB2-BD59-A6C34878D82A}">
                    <a16:rowId xmlns:a16="http://schemas.microsoft.com/office/drawing/2014/main" val="10004"/>
                  </a:ext>
                </a:extLst>
              </a:tr>
              <a:tr h="252119">
                <a:tc>
                  <a:txBody>
                    <a:bodyPr/>
                    <a:lstStyle/>
                    <a:p>
                      <a:r>
                        <a:rPr lang="pl-PL" sz="1100" dirty="0">
                          <a:solidFill>
                            <a:srgbClr val="68717A"/>
                          </a:solidFill>
                        </a:rPr>
                        <a:t>GSM 17</a:t>
                      </a:r>
                      <a:endParaRPr lang="en-US" sz="1100" dirty="0">
                        <a:solidFill>
                          <a:srgbClr val="68717A"/>
                        </a:solidFill>
                      </a:endParaRPr>
                    </a:p>
                  </a:txBody>
                  <a:tcPr/>
                </a:tc>
                <a:tc>
                  <a:txBody>
                    <a:bodyPr/>
                    <a:lstStyle/>
                    <a:p>
                      <a:pPr marL="0" lvl="0" indent="0">
                        <a:buFont typeface="Arial" panose="020B0604020202020204" pitchFamily="34" charset="0"/>
                        <a:buNone/>
                      </a:pPr>
                      <a:r>
                        <a:rPr lang="pl-PL" sz="1100" b="0" dirty="0">
                          <a:solidFill>
                            <a:srgbClr val="124192"/>
                          </a:solidFill>
                          <a:latin typeface="+mn-lt"/>
                        </a:rPr>
                        <a:t>GSM</a:t>
                      </a:r>
                      <a:r>
                        <a:rPr lang="pl-PL" sz="1100" b="0" baseline="0" dirty="0">
                          <a:solidFill>
                            <a:srgbClr val="124192"/>
                          </a:solidFill>
                          <a:latin typeface="+mn-lt"/>
                        </a:rPr>
                        <a:t> 17 MP2 (BSC17 2.0)</a:t>
                      </a:r>
                      <a:endParaRPr lang="pl-PL" sz="1100" b="0" dirty="0">
                        <a:solidFill>
                          <a:srgbClr val="124192"/>
                        </a:solidFill>
                        <a:latin typeface="+mn-lt"/>
                      </a:endParaRPr>
                    </a:p>
                  </a:txBody>
                  <a:tcPr/>
                </a:tc>
                <a:extLst>
                  <a:ext uri="{0D108BD9-81ED-4DB2-BD59-A6C34878D82A}">
                    <a16:rowId xmlns:a16="http://schemas.microsoft.com/office/drawing/2014/main" val="10005"/>
                  </a:ext>
                </a:extLst>
              </a:tr>
              <a:tr h="335512">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pl-PL" sz="1100" b="0" dirty="0">
                          <a:solidFill>
                            <a:srgbClr val="68717A"/>
                          </a:solidFill>
                          <a:latin typeface="+mn-lt"/>
                        </a:rPr>
                        <a:t>FL17, FL17 SP</a:t>
                      </a:r>
                    </a:p>
                  </a:txBody>
                  <a:tcPr/>
                </a:tc>
                <a:tc>
                  <a:txBody>
                    <a:bodyPr/>
                    <a:lstStyle/>
                    <a:p>
                      <a:r>
                        <a:rPr lang="pl-PL" sz="1100" b="0" dirty="0">
                          <a:solidFill>
                            <a:srgbClr val="124192"/>
                          </a:solidFill>
                          <a:latin typeface="+mn-lt"/>
                        </a:rPr>
                        <a:t>FL17A</a:t>
                      </a:r>
                      <a:endParaRPr lang="en-US" sz="1100" dirty="0">
                        <a:solidFill>
                          <a:srgbClr val="124192"/>
                        </a:solidFill>
                      </a:endParaRPr>
                    </a:p>
                  </a:txBody>
                  <a:tcPr/>
                </a:tc>
                <a:extLst>
                  <a:ext uri="{0D108BD9-81ED-4DB2-BD59-A6C34878D82A}">
                    <a16:rowId xmlns:a16="http://schemas.microsoft.com/office/drawing/2014/main" val="10006"/>
                  </a:ext>
                </a:extLst>
              </a:tr>
              <a:tr h="367947">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pl-PL" sz="1200" b="0" dirty="0">
                          <a:solidFill>
                            <a:srgbClr val="68717A"/>
                          </a:solidFill>
                          <a:latin typeface="+mn-lt"/>
                        </a:rPr>
                        <a:t>NetAct</a:t>
                      </a:r>
                      <a:endParaRPr lang="en-US" sz="1200" b="0" dirty="0">
                        <a:solidFill>
                          <a:srgbClr val="68717A"/>
                        </a:solidFill>
                        <a:latin typeface="+mn-lt"/>
                      </a:endParaRPr>
                    </a:p>
                  </a:txBody>
                  <a:tcPr/>
                </a:tc>
                <a:tc>
                  <a:txBody>
                    <a:bodyPr/>
                    <a:lstStyle/>
                    <a:p>
                      <a:r>
                        <a:rPr lang="pl-PL" sz="1100" b="0" dirty="0" err="1">
                          <a:solidFill>
                            <a:srgbClr val="124192"/>
                          </a:solidFill>
                          <a:latin typeface="+mn-lt"/>
                        </a:rPr>
                        <a:t>NetAct</a:t>
                      </a:r>
                      <a:r>
                        <a:rPr lang="pl-PL" sz="1100" b="0" baseline="0" dirty="0">
                          <a:solidFill>
                            <a:srgbClr val="124192"/>
                          </a:solidFill>
                          <a:latin typeface="+mn-lt"/>
                        </a:rPr>
                        <a:t> 17.8 + SP</a:t>
                      </a:r>
                      <a:endParaRPr lang="en-US" sz="1100" dirty="0">
                        <a:solidFill>
                          <a:srgbClr val="124192"/>
                        </a:solidFill>
                      </a:endParaRPr>
                    </a:p>
                  </a:txBody>
                  <a:tcPr/>
                </a:tc>
                <a:extLst>
                  <a:ext uri="{0D108BD9-81ED-4DB2-BD59-A6C34878D82A}">
                    <a16:rowId xmlns:a16="http://schemas.microsoft.com/office/drawing/2014/main" val="10007"/>
                  </a:ext>
                </a:extLst>
              </a:tr>
            </a:tbl>
          </a:graphicData>
        </a:graphic>
      </p:graphicFrame>
      <p:graphicFrame>
        <p:nvGraphicFramePr>
          <p:cNvPr id="10" name="Table 9">
            <a:extLst>
              <a:ext uri="{FF2B5EF4-FFF2-40B4-BE49-F238E27FC236}">
                <a16:creationId xmlns:a16="http://schemas.microsoft.com/office/drawing/2014/main" id="{9044A8B0-A6D4-4BCC-8A0A-DC04353D1047}"/>
              </a:ext>
            </a:extLst>
          </p:cNvPr>
          <p:cNvGraphicFramePr>
            <a:graphicFrameLocks noGrp="1"/>
          </p:cNvGraphicFramePr>
          <p:nvPr>
            <p:extLst>
              <p:ext uri="{D42A27DB-BD31-4B8C-83A1-F6EECF244321}">
                <p14:modId xmlns:p14="http://schemas.microsoft.com/office/powerpoint/2010/main" val="127186832"/>
              </p:ext>
            </p:extLst>
          </p:nvPr>
        </p:nvGraphicFramePr>
        <p:xfrm>
          <a:off x="4774490" y="2891354"/>
          <a:ext cx="3975374" cy="2199279"/>
        </p:xfrm>
        <a:graphic>
          <a:graphicData uri="http://schemas.openxmlformats.org/drawingml/2006/table">
            <a:tbl>
              <a:tblPr firstRow="1" bandRow="1">
                <a:tableStyleId>{073A0DAA-6AF3-43AB-8588-CEC1D06C72B9}</a:tableStyleId>
              </a:tblPr>
              <a:tblGrid>
                <a:gridCol w="1138630">
                  <a:extLst>
                    <a:ext uri="{9D8B030D-6E8A-4147-A177-3AD203B41FA5}">
                      <a16:colId xmlns:a16="http://schemas.microsoft.com/office/drawing/2014/main" val="20000"/>
                    </a:ext>
                  </a:extLst>
                </a:gridCol>
                <a:gridCol w="2836744">
                  <a:extLst>
                    <a:ext uri="{9D8B030D-6E8A-4147-A177-3AD203B41FA5}">
                      <a16:colId xmlns:a16="http://schemas.microsoft.com/office/drawing/2014/main" val="20001"/>
                    </a:ext>
                  </a:extLst>
                </a:gridCol>
              </a:tblGrid>
              <a:tr h="34937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900" b="1" kern="1200" dirty="0" err="1">
                          <a:solidFill>
                            <a:schemeClr val="lt1"/>
                          </a:solidFill>
                          <a:latin typeface="+mn-lt"/>
                          <a:ea typeface="+mn-ea"/>
                          <a:cs typeface="+mn-cs"/>
                        </a:rPr>
                        <a:t>NetAct</a:t>
                      </a:r>
                      <a:r>
                        <a:rPr lang="pl-PL" sz="900" b="1" kern="1200" dirty="0">
                          <a:solidFill>
                            <a:schemeClr val="lt1"/>
                          </a:solidFill>
                          <a:latin typeface="+mn-lt"/>
                          <a:ea typeface="+mn-ea"/>
                          <a:cs typeface="+mn-cs"/>
                        </a:rPr>
                        <a:t> 17.</a:t>
                      </a:r>
                      <a:r>
                        <a:rPr lang="en-US" sz="900" b="1" kern="1200" dirty="0">
                          <a:solidFill>
                            <a:schemeClr val="lt1"/>
                          </a:solidFill>
                          <a:latin typeface="+mn-lt"/>
                          <a:ea typeface="+mn-ea"/>
                          <a:cs typeface="+mn-cs"/>
                        </a:rPr>
                        <a:t>8</a:t>
                      </a:r>
                      <a:r>
                        <a:rPr lang="pl-PL" sz="900" b="1" kern="1200" dirty="0">
                          <a:solidFill>
                            <a:schemeClr val="lt1"/>
                          </a:solidFill>
                          <a:latin typeface="+mn-lt"/>
                          <a:ea typeface="+mn-ea"/>
                          <a:cs typeface="+mn-cs"/>
                        </a:rPr>
                        <a:t> SW package</a:t>
                      </a:r>
                      <a:endParaRPr lang="en-US" sz="900" b="1" kern="1200" dirty="0">
                        <a:solidFill>
                          <a:schemeClr val="lt1"/>
                        </a:solidFill>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900" b="1" kern="1200" dirty="0">
                          <a:solidFill>
                            <a:schemeClr val="lt1"/>
                          </a:solidFill>
                          <a:latin typeface="+mn-lt"/>
                          <a:ea typeface="+mn-ea"/>
                          <a:cs typeface="+mn-cs"/>
                        </a:rPr>
                        <a:t>Delivery schedule</a:t>
                      </a:r>
                      <a:endParaRPr lang="en-US" sz="900" b="1" kern="1200" dirty="0">
                        <a:solidFill>
                          <a:schemeClr val="lt1"/>
                        </a:solidFill>
                        <a:latin typeface="+mn-lt"/>
                        <a:ea typeface="+mn-ea"/>
                        <a:cs typeface="+mn-cs"/>
                      </a:endParaRPr>
                    </a:p>
                  </a:txBody>
                  <a:tcPr/>
                </a:tc>
                <a:extLst>
                  <a:ext uri="{0D108BD9-81ED-4DB2-BD59-A6C34878D82A}">
                    <a16:rowId xmlns:a16="http://schemas.microsoft.com/office/drawing/2014/main" val="10000"/>
                  </a:ext>
                </a:extLst>
              </a:tr>
              <a:tr h="480395">
                <a:tc>
                  <a:txBody>
                    <a:bodyPr/>
                    <a:lstStyle/>
                    <a:p>
                      <a:r>
                        <a:rPr lang="pl-PL" sz="900" b="0" dirty="0" err="1">
                          <a:solidFill>
                            <a:schemeClr val="bg1">
                              <a:lumMod val="50000"/>
                            </a:schemeClr>
                          </a:solidFill>
                          <a:latin typeface="+mn-lt"/>
                        </a:rPr>
                        <a:t>NetAct</a:t>
                      </a:r>
                      <a:r>
                        <a:rPr lang="pl-PL" sz="900" b="0" dirty="0">
                          <a:solidFill>
                            <a:schemeClr val="bg1">
                              <a:lumMod val="50000"/>
                            </a:schemeClr>
                          </a:solidFill>
                          <a:latin typeface="+mn-lt"/>
                        </a:rPr>
                        <a:t> 17.8 SP1710 PT (SRAN</a:t>
                      </a:r>
                      <a:r>
                        <a:rPr lang="pl-PL" sz="900" b="0" baseline="0" dirty="0">
                          <a:solidFill>
                            <a:schemeClr val="bg1">
                              <a:lumMod val="50000"/>
                            </a:schemeClr>
                          </a:solidFill>
                          <a:latin typeface="+mn-lt"/>
                        </a:rPr>
                        <a:t> 17A PT</a:t>
                      </a:r>
                      <a:r>
                        <a:rPr lang="pl-PL" sz="900" b="0" dirty="0">
                          <a:solidFill>
                            <a:schemeClr val="bg1">
                              <a:lumMod val="50000"/>
                            </a:schemeClr>
                          </a:solidFill>
                          <a:latin typeface="+mn-lt"/>
                        </a:rPr>
                        <a:t>)</a:t>
                      </a:r>
                      <a:endParaRPr lang="en-US" sz="9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pl-PL" sz="900" b="0" dirty="0">
                          <a:solidFill>
                            <a:srgbClr val="124192"/>
                          </a:solidFill>
                          <a:latin typeface="+mn-lt"/>
                        </a:rPr>
                        <a:t>M10/17</a:t>
                      </a:r>
                    </a:p>
                  </a:txBody>
                  <a:tcPr/>
                </a:tc>
                <a:extLst>
                  <a:ext uri="{0D108BD9-81ED-4DB2-BD59-A6C34878D82A}">
                    <a16:rowId xmlns:a16="http://schemas.microsoft.com/office/drawing/2014/main" val="10001"/>
                  </a:ext>
                </a:extLst>
              </a:tr>
              <a:tr h="480395">
                <a:tc>
                  <a:txBody>
                    <a:bodyPr/>
                    <a:lstStyle/>
                    <a:p>
                      <a:pPr marL="0" marR="0" lvl="0" indent="0" algn="l" defTabSz="457171" rtl="0" eaLnBrk="1" fontAlgn="auto" latinLnBrk="0" hangingPunct="1">
                        <a:lnSpc>
                          <a:spcPct val="100000"/>
                        </a:lnSpc>
                        <a:spcBef>
                          <a:spcPts val="0"/>
                        </a:spcBef>
                        <a:spcAft>
                          <a:spcPts val="0"/>
                        </a:spcAft>
                        <a:buClrTx/>
                        <a:buSzTx/>
                        <a:buFontTx/>
                        <a:buNone/>
                        <a:tabLst/>
                        <a:defRPr/>
                      </a:pPr>
                      <a:r>
                        <a:rPr lang="pl-PL" sz="900" b="0">
                          <a:solidFill>
                            <a:schemeClr val="bg1">
                              <a:lumMod val="50000"/>
                            </a:schemeClr>
                          </a:solidFill>
                          <a:latin typeface="+mn-lt"/>
                        </a:rPr>
                        <a:t>NetAct 17.8</a:t>
                      </a:r>
                      <a:r>
                        <a:rPr lang="pl-PL" sz="900" b="0" baseline="0">
                          <a:solidFill>
                            <a:schemeClr val="bg1">
                              <a:lumMod val="50000"/>
                            </a:schemeClr>
                          </a:solidFill>
                          <a:latin typeface="+mn-lt"/>
                        </a:rPr>
                        <a:t> SP1710 P8 (SRAN 17A P7)</a:t>
                      </a:r>
                      <a:endParaRPr lang="en-US" sz="900"/>
                    </a:p>
                  </a:txBody>
                  <a:tcPr/>
                </a:tc>
                <a:tc>
                  <a:txBody>
                    <a:bodyPr/>
                    <a:lstStyle/>
                    <a:p>
                      <a:pPr marL="0" marR="0" lvl="0" indent="0" algn="l" defTabSz="457171" rtl="0" eaLnBrk="1" fontAlgn="auto" latinLnBrk="0" hangingPunct="1">
                        <a:lnSpc>
                          <a:spcPct val="100000"/>
                        </a:lnSpc>
                        <a:spcBef>
                          <a:spcPts val="0"/>
                        </a:spcBef>
                        <a:spcAft>
                          <a:spcPts val="0"/>
                        </a:spcAft>
                        <a:buClrTx/>
                        <a:buSzTx/>
                        <a:buFontTx/>
                        <a:buNone/>
                        <a:tabLst/>
                        <a:defRPr/>
                      </a:pPr>
                      <a:r>
                        <a:rPr lang="pl-PL" sz="900" b="0" dirty="0">
                          <a:solidFill>
                            <a:srgbClr val="124192"/>
                          </a:solidFill>
                          <a:latin typeface="+mn-lt"/>
                        </a:rPr>
                        <a:t>E10/17</a:t>
                      </a:r>
                      <a:endParaRPr lang="en-US" sz="900" dirty="0">
                        <a:solidFill>
                          <a:srgbClr val="124192"/>
                        </a:solidFill>
                      </a:endParaRPr>
                    </a:p>
                  </a:txBody>
                  <a:tcPr/>
                </a:tc>
                <a:extLst>
                  <a:ext uri="{0D108BD9-81ED-4DB2-BD59-A6C34878D82A}">
                    <a16:rowId xmlns:a16="http://schemas.microsoft.com/office/drawing/2014/main" val="10002"/>
                  </a:ext>
                </a:extLst>
              </a:tr>
              <a:tr h="827679">
                <a:tc>
                  <a:txBody>
                    <a:bodyPr/>
                    <a:lstStyle/>
                    <a:p>
                      <a:pPr marL="0" marR="0" lvl="0" indent="0" algn="l" defTabSz="457171" rtl="0" eaLnBrk="1" fontAlgn="auto" latinLnBrk="0" hangingPunct="1">
                        <a:lnSpc>
                          <a:spcPct val="100000"/>
                        </a:lnSpc>
                        <a:spcBef>
                          <a:spcPts val="0"/>
                        </a:spcBef>
                        <a:spcAft>
                          <a:spcPts val="0"/>
                        </a:spcAft>
                        <a:buClrTx/>
                        <a:buSzTx/>
                        <a:buFontTx/>
                        <a:buNone/>
                        <a:tabLst/>
                        <a:defRPr/>
                      </a:pPr>
                      <a:r>
                        <a:rPr lang="pl-PL" sz="900" b="0" dirty="0">
                          <a:solidFill>
                            <a:schemeClr val="bg1">
                              <a:lumMod val="50000"/>
                            </a:schemeClr>
                          </a:solidFill>
                          <a:latin typeface="+mn-lt"/>
                        </a:rPr>
                        <a:t>NetAct 17.8</a:t>
                      </a:r>
                      <a:r>
                        <a:rPr lang="pl-PL" sz="900" b="0" baseline="0" dirty="0">
                          <a:solidFill>
                            <a:schemeClr val="bg1">
                              <a:lumMod val="50000"/>
                            </a:schemeClr>
                          </a:solidFill>
                          <a:latin typeface="+mn-lt"/>
                        </a:rPr>
                        <a:t> SP1712 P8 (SRAN 17A P8)</a:t>
                      </a:r>
                      <a:endParaRPr lang="en-US" sz="900" dirty="0"/>
                    </a:p>
                  </a:txBody>
                  <a:tcPr/>
                </a:tc>
                <a:tc>
                  <a:txBody>
                    <a:bodyPr/>
                    <a:lstStyle/>
                    <a:p>
                      <a:pPr marL="0" marR="0" lvl="0" indent="0" algn="l" defTabSz="457171" rtl="0" eaLnBrk="1" fontAlgn="auto" latinLnBrk="0" hangingPunct="1">
                        <a:lnSpc>
                          <a:spcPct val="100000"/>
                        </a:lnSpc>
                        <a:spcBef>
                          <a:spcPts val="0"/>
                        </a:spcBef>
                        <a:spcAft>
                          <a:spcPts val="0"/>
                        </a:spcAft>
                        <a:buClrTx/>
                        <a:buSzTx/>
                        <a:buFontTx/>
                        <a:buNone/>
                        <a:tabLst/>
                        <a:defRPr/>
                      </a:pPr>
                      <a:r>
                        <a:rPr lang="pl-PL" sz="900" dirty="0">
                          <a:solidFill>
                            <a:srgbClr val="124192"/>
                          </a:solidFill>
                        </a:rPr>
                        <a:t>E12/17</a:t>
                      </a:r>
                      <a:endParaRPr lang="en-US" sz="900" dirty="0">
                        <a:solidFill>
                          <a:srgbClr val="124192"/>
                        </a:solidFill>
                      </a:endParaRPr>
                    </a:p>
                  </a:txBody>
                  <a:tcPr/>
                </a:tc>
                <a:extLst>
                  <a:ext uri="{0D108BD9-81ED-4DB2-BD59-A6C34878D82A}">
                    <a16:rowId xmlns:a16="http://schemas.microsoft.com/office/drawing/2014/main" val="1925034349"/>
                  </a:ext>
                </a:extLst>
              </a:tr>
            </a:tbl>
          </a:graphicData>
        </a:graphic>
      </p:graphicFrame>
      <p:cxnSp>
        <p:nvCxnSpPr>
          <p:cNvPr id="11" name="Straight Connector 10">
            <a:extLst>
              <a:ext uri="{FF2B5EF4-FFF2-40B4-BE49-F238E27FC236}">
                <a16:creationId xmlns:a16="http://schemas.microsoft.com/office/drawing/2014/main" id="{FFEC55B2-CE0B-4A30-9F5D-4164AB925BE4}"/>
              </a:ext>
            </a:extLst>
          </p:cNvPr>
          <p:cNvCxnSpPr/>
          <p:nvPr/>
        </p:nvCxnSpPr>
        <p:spPr>
          <a:xfrm>
            <a:off x="4713891" y="137830"/>
            <a:ext cx="0" cy="48913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Footer Placeholder 3">
            <a:extLst>
              <a:ext uri="{FF2B5EF4-FFF2-40B4-BE49-F238E27FC236}">
                <a16:creationId xmlns:a16="http://schemas.microsoft.com/office/drawing/2014/main" id="{3736BB78-AD89-4331-A3E8-D168FD2650CA}"/>
              </a:ext>
            </a:extLst>
          </p:cNvPr>
          <p:cNvSpPr txBox="1">
            <a:spLocks/>
          </p:cNvSpPr>
          <p:nvPr/>
        </p:nvSpPr>
        <p:spPr>
          <a:xfrm>
            <a:off x="3614344" y="5013457"/>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2643009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CB7299A-3478-4F4C-9D65-761F8FA5F862}"/>
              </a:ext>
            </a:extLst>
          </p:cNvPr>
          <p:cNvSpPr txBox="1"/>
          <p:nvPr/>
        </p:nvSpPr>
        <p:spPr>
          <a:xfrm>
            <a:off x="588111"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1</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9" name="TextBox 8">
            <a:extLst>
              <a:ext uri="{FF2B5EF4-FFF2-40B4-BE49-F238E27FC236}">
                <a16:creationId xmlns:a16="http://schemas.microsoft.com/office/drawing/2014/main" id="{D767DFB1-92FA-45B3-A601-FFE5BA625352}"/>
              </a:ext>
            </a:extLst>
          </p:cNvPr>
          <p:cNvSpPr txBox="1"/>
          <p:nvPr/>
        </p:nvSpPr>
        <p:spPr>
          <a:xfrm>
            <a:off x="2728179"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chemeClr val="accent2"/>
                </a:solidFill>
                <a:effectLst/>
                <a:uLnTx/>
                <a:uFillTx/>
                <a:latin typeface="Nokia Pure Text Light"/>
                <a:ea typeface="+mn-ea"/>
                <a:cs typeface="+mn-cs"/>
              </a:rPr>
              <a:t>2</a:t>
            </a:r>
            <a:endParaRPr kumimoji="0" lang="en-US" sz="6600" b="0" i="0" u="none" strike="noStrike" kern="1200" cap="none" spc="0" normalizeH="0" baseline="0" noProof="0" dirty="0" err="1">
              <a:ln>
                <a:noFill/>
              </a:ln>
              <a:solidFill>
                <a:schemeClr val="accent2"/>
              </a:solidFill>
              <a:effectLst/>
              <a:uLnTx/>
              <a:uFillTx/>
              <a:latin typeface="Nokia Pure Text Light"/>
              <a:ea typeface="+mn-ea"/>
              <a:cs typeface="+mn-cs"/>
            </a:endParaRPr>
          </a:p>
        </p:txBody>
      </p:sp>
      <p:sp>
        <p:nvSpPr>
          <p:cNvPr id="10" name="TextBox 9">
            <a:extLst>
              <a:ext uri="{FF2B5EF4-FFF2-40B4-BE49-F238E27FC236}">
                <a16:creationId xmlns:a16="http://schemas.microsoft.com/office/drawing/2014/main" id="{5E6AB0C9-B6D3-45A8-B649-1B70FA5984E9}"/>
              </a:ext>
            </a:extLst>
          </p:cNvPr>
          <p:cNvSpPr txBox="1"/>
          <p:nvPr/>
        </p:nvSpPr>
        <p:spPr>
          <a:xfrm>
            <a:off x="4868247"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effectLst/>
                <a:uLnTx/>
                <a:uFillTx/>
                <a:latin typeface="Nokia Pure Text Light"/>
                <a:ea typeface="+mn-ea"/>
                <a:cs typeface="+mn-cs"/>
              </a:rPr>
              <a:t>3</a:t>
            </a:r>
            <a:endParaRPr kumimoji="0" lang="en-US" sz="6600" b="0" i="0" u="none" strike="noStrike" kern="1200" cap="none" spc="0" normalizeH="0" baseline="0" noProof="0" dirty="0" err="1">
              <a:ln>
                <a:noFill/>
              </a:ln>
              <a:effectLst/>
              <a:uLnTx/>
              <a:uFillTx/>
              <a:latin typeface="Nokia Pure Text Light"/>
              <a:ea typeface="+mn-ea"/>
              <a:cs typeface="+mn-cs"/>
            </a:endParaRPr>
          </a:p>
        </p:txBody>
      </p:sp>
      <p:sp>
        <p:nvSpPr>
          <p:cNvPr id="11" name="TextBox 10">
            <a:extLst>
              <a:ext uri="{FF2B5EF4-FFF2-40B4-BE49-F238E27FC236}">
                <a16:creationId xmlns:a16="http://schemas.microsoft.com/office/drawing/2014/main" id="{3B6953A4-5D29-4DE7-93A3-5D21EF2F3289}"/>
              </a:ext>
            </a:extLst>
          </p:cNvPr>
          <p:cNvSpPr txBox="1"/>
          <p:nvPr/>
        </p:nvSpPr>
        <p:spPr>
          <a:xfrm>
            <a:off x="7008313"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4</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cxnSp>
        <p:nvCxnSpPr>
          <p:cNvPr id="12" name="Straight Connector 11">
            <a:extLst>
              <a:ext uri="{FF2B5EF4-FFF2-40B4-BE49-F238E27FC236}">
                <a16:creationId xmlns:a16="http://schemas.microsoft.com/office/drawing/2014/main" id="{98943E84-688F-42E8-BC54-374A4F20CC0B}"/>
              </a:ext>
            </a:extLst>
          </p:cNvPr>
          <p:cNvCxnSpPr/>
          <p:nvPr/>
        </p:nvCxnSpPr>
        <p:spPr>
          <a:xfrm>
            <a:off x="2615510"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BB76C77D-2A49-46D9-9938-E59DFAC010D4}"/>
              </a:ext>
            </a:extLst>
          </p:cNvPr>
          <p:cNvCxnSpPr/>
          <p:nvPr/>
        </p:nvCxnSpPr>
        <p:spPr>
          <a:xfrm>
            <a:off x="4755578"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E4BE0E86-3104-458E-A192-FED6329C0EF4}"/>
              </a:ext>
            </a:extLst>
          </p:cNvPr>
          <p:cNvCxnSpPr/>
          <p:nvPr/>
        </p:nvCxnSpPr>
        <p:spPr>
          <a:xfrm>
            <a:off x="6895646"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6435812C-116A-41E4-B86F-E1DA2E31D051}"/>
              </a:ext>
            </a:extLst>
          </p:cNvPr>
          <p:cNvSpPr txBox="1"/>
          <p:nvPr/>
        </p:nvSpPr>
        <p:spPr>
          <a:xfrm>
            <a:off x="590383"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5</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6" name="TextBox 15">
            <a:extLst>
              <a:ext uri="{FF2B5EF4-FFF2-40B4-BE49-F238E27FC236}">
                <a16:creationId xmlns:a16="http://schemas.microsoft.com/office/drawing/2014/main" id="{B6045391-9B4F-4B83-88A5-32AEC2ED63AB}"/>
              </a:ext>
            </a:extLst>
          </p:cNvPr>
          <p:cNvSpPr txBox="1"/>
          <p:nvPr/>
        </p:nvSpPr>
        <p:spPr>
          <a:xfrm>
            <a:off x="2730451"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6</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7" name="TextBox 16">
            <a:extLst>
              <a:ext uri="{FF2B5EF4-FFF2-40B4-BE49-F238E27FC236}">
                <a16:creationId xmlns:a16="http://schemas.microsoft.com/office/drawing/2014/main" id="{0E1B0A91-F91D-414B-84E4-77C4F0528871}"/>
              </a:ext>
            </a:extLst>
          </p:cNvPr>
          <p:cNvSpPr txBox="1"/>
          <p:nvPr/>
        </p:nvSpPr>
        <p:spPr>
          <a:xfrm>
            <a:off x="4870519"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7</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8" name="TextBox 17">
            <a:extLst>
              <a:ext uri="{FF2B5EF4-FFF2-40B4-BE49-F238E27FC236}">
                <a16:creationId xmlns:a16="http://schemas.microsoft.com/office/drawing/2014/main" id="{9C7F3ED9-238C-4DD0-A81E-EB5CB0ABFD88}"/>
              </a:ext>
            </a:extLst>
          </p:cNvPr>
          <p:cNvSpPr txBox="1"/>
          <p:nvPr/>
        </p:nvSpPr>
        <p:spPr>
          <a:xfrm>
            <a:off x="7010585"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8</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cxnSp>
        <p:nvCxnSpPr>
          <p:cNvPr id="19" name="Straight Connector 18">
            <a:extLst>
              <a:ext uri="{FF2B5EF4-FFF2-40B4-BE49-F238E27FC236}">
                <a16:creationId xmlns:a16="http://schemas.microsoft.com/office/drawing/2014/main" id="{FC208A53-7102-408E-BFD0-E0E58BAA5D6D}"/>
              </a:ext>
            </a:extLst>
          </p:cNvPr>
          <p:cNvCxnSpPr/>
          <p:nvPr/>
        </p:nvCxnSpPr>
        <p:spPr>
          <a:xfrm>
            <a:off x="2615510"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840360D3-B939-4F42-95BE-4498A38F07A1}"/>
              </a:ext>
            </a:extLst>
          </p:cNvPr>
          <p:cNvCxnSpPr/>
          <p:nvPr/>
        </p:nvCxnSpPr>
        <p:spPr>
          <a:xfrm>
            <a:off x="4755578"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F3039DC9-C449-4A0C-8BE3-C3E7BE671AFE}"/>
              </a:ext>
            </a:extLst>
          </p:cNvPr>
          <p:cNvCxnSpPr/>
          <p:nvPr/>
        </p:nvCxnSpPr>
        <p:spPr>
          <a:xfrm>
            <a:off x="6895646"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55FEE5EC-E8FA-4D9C-8FFF-F0A2CE3AEE6D}"/>
              </a:ext>
            </a:extLst>
          </p:cNvPr>
          <p:cNvSpPr txBox="1"/>
          <p:nvPr/>
        </p:nvSpPr>
        <p:spPr>
          <a:xfrm>
            <a:off x="740713"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Executive Summary</a:t>
            </a:r>
          </a:p>
        </p:txBody>
      </p:sp>
      <p:cxnSp>
        <p:nvCxnSpPr>
          <p:cNvPr id="23" name="Straight Connector 22">
            <a:extLst>
              <a:ext uri="{FF2B5EF4-FFF2-40B4-BE49-F238E27FC236}">
                <a16:creationId xmlns:a16="http://schemas.microsoft.com/office/drawing/2014/main" id="{7DD6AC73-FFB4-4F09-AA03-90866F90FB38}"/>
              </a:ext>
            </a:extLst>
          </p:cNvPr>
          <p:cNvCxnSpPr/>
          <p:nvPr/>
        </p:nvCxnSpPr>
        <p:spPr>
          <a:xfrm flipV="1">
            <a:off x="588111"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DC2750D6-053F-40A8-A383-DBEEA552791F}"/>
              </a:ext>
            </a:extLst>
          </p:cNvPr>
          <p:cNvCxnSpPr/>
          <p:nvPr/>
        </p:nvCxnSpPr>
        <p:spPr>
          <a:xfrm flipV="1">
            <a:off x="2767246"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38A01707-54CB-4D7E-A6D8-AF03869CA029}"/>
              </a:ext>
            </a:extLst>
          </p:cNvPr>
          <p:cNvCxnSpPr/>
          <p:nvPr/>
        </p:nvCxnSpPr>
        <p:spPr>
          <a:xfrm flipV="1">
            <a:off x="4907314"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DFF96715-E43E-43BD-83F7-C443C1C40240}"/>
              </a:ext>
            </a:extLst>
          </p:cNvPr>
          <p:cNvCxnSpPr/>
          <p:nvPr/>
        </p:nvCxnSpPr>
        <p:spPr>
          <a:xfrm flipV="1">
            <a:off x="7008313" y="2612235"/>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56C86FAD-FE3B-4E8A-AEEE-2B557BC58632}"/>
              </a:ext>
            </a:extLst>
          </p:cNvPr>
          <p:cNvSpPr txBox="1"/>
          <p:nvPr/>
        </p:nvSpPr>
        <p:spPr>
          <a:xfrm>
            <a:off x="2767246"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accent2"/>
                </a:solidFill>
                <a:effectLst/>
                <a:uLnTx/>
                <a:uFillTx/>
                <a:latin typeface="Nokia Pure Headline Light"/>
                <a:ea typeface="+mn-ea"/>
                <a:cs typeface="+mn-cs"/>
              </a:rPr>
              <a:t>Single RAN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accent2"/>
                </a:solidFill>
                <a:effectLst/>
                <a:uLnTx/>
                <a:uFillTx/>
                <a:latin typeface="Nokia Pure Headline Light"/>
                <a:ea typeface="+mn-ea"/>
                <a:cs typeface="+mn-cs"/>
              </a:rPr>
              <a:t>Portfolio</a:t>
            </a:r>
          </a:p>
        </p:txBody>
      </p:sp>
      <p:sp>
        <p:nvSpPr>
          <p:cNvPr id="28" name="TextBox 27">
            <a:extLst>
              <a:ext uri="{FF2B5EF4-FFF2-40B4-BE49-F238E27FC236}">
                <a16:creationId xmlns:a16="http://schemas.microsoft.com/office/drawing/2014/main" id="{E08151F2-44AA-4B43-9544-C67B1FB43E4C}"/>
              </a:ext>
            </a:extLst>
          </p:cNvPr>
          <p:cNvSpPr txBox="1"/>
          <p:nvPr/>
        </p:nvSpPr>
        <p:spPr>
          <a:xfrm>
            <a:off x="4915273"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Nokia Pure Headline Light"/>
                <a:ea typeface="+mn-ea"/>
                <a:cs typeface="+mn-cs"/>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Nokia Pure Headline Light"/>
                <a:ea typeface="+mn-ea"/>
                <a:cs typeface="+mn-cs"/>
              </a:rPr>
              <a:t>Benefits</a:t>
            </a:r>
          </a:p>
        </p:txBody>
      </p:sp>
      <p:sp>
        <p:nvSpPr>
          <p:cNvPr id="29" name="TextBox 28">
            <a:extLst>
              <a:ext uri="{FF2B5EF4-FFF2-40B4-BE49-F238E27FC236}">
                <a16:creationId xmlns:a16="http://schemas.microsoft.com/office/drawing/2014/main" id="{EDB9F1F9-2EA9-4E4E-B44C-8595ABE838F0}"/>
              </a:ext>
            </a:extLst>
          </p:cNvPr>
          <p:cNvSpPr txBox="1"/>
          <p:nvPr/>
        </p:nvSpPr>
        <p:spPr>
          <a:xfrm>
            <a:off x="7055340"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Sales Guidance</a:t>
            </a:r>
          </a:p>
        </p:txBody>
      </p:sp>
      <p:sp>
        <p:nvSpPr>
          <p:cNvPr id="30" name="TextBox 29">
            <a:extLst>
              <a:ext uri="{FF2B5EF4-FFF2-40B4-BE49-F238E27FC236}">
                <a16:creationId xmlns:a16="http://schemas.microsoft.com/office/drawing/2014/main" id="{40C6D51E-CDF4-452D-91A4-C78BF5F191EE}"/>
              </a:ext>
            </a:extLst>
          </p:cNvPr>
          <p:cNvSpPr txBox="1"/>
          <p:nvPr/>
        </p:nvSpPr>
        <p:spPr>
          <a:xfrm>
            <a:off x="695092" y="3805566"/>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Pricing</a:t>
            </a:r>
          </a:p>
        </p:txBody>
      </p:sp>
      <p:sp>
        <p:nvSpPr>
          <p:cNvPr id="31" name="TextBox 30">
            <a:extLst>
              <a:ext uri="{FF2B5EF4-FFF2-40B4-BE49-F238E27FC236}">
                <a16:creationId xmlns:a16="http://schemas.microsoft.com/office/drawing/2014/main" id="{AE5347D3-5AA7-469B-B913-076580E954DE}"/>
              </a:ext>
            </a:extLst>
          </p:cNvPr>
          <p:cNvSpPr txBox="1"/>
          <p:nvPr/>
        </p:nvSpPr>
        <p:spPr>
          <a:xfrm>
            <a:off x="2878510" y="3805565"/>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CI</a:t>
            </a:r>
          </a:p>
        </p:txBody>
      </p:sp>
      <p:sp>
        <p:nvSpPr>
          <p:cNvPr id="32" name="TextBox 31">
            <a:extLst>
              <a:ext uri="{FF2B5EF4-FFF2-40B4-BE49-F238E27FC236}">
                <a16:creationId xmlns:a16="http://schemas.microsoft.com/office/drawing/2014/main" id="{D435BD30-2B93-4D32-99BE-D04170D9F7E1}"/>
              </a:ext>
            </a:extLst>
          </p:cNvPr>
          <p:cNvSpPr txBox="1"/>
          <p:nvPr/>
        </p:nvSpPr>
        <p:spPr>
          <a:xfrm>
            <a:off x="4975226"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References</a:t>
            </a:r>
          </a:p>
        </p:txBody>
      </p:sp>
      <p:sp>
        <p:nvSpPr>
          <p:cNvPr id="33" name="TextBox 32">
            <a:extLst>
              <a:ext uri="{FF2B5EF4-FFF2-40B4-BE49-F238E27FC236}">
                <a16:creationId xmlns:a16="http://schemas.microsoft.com/office/drawing/2014/main" id="{3415854B-FDE5-4E88-8486-D7D0E3D83472}"/>
              </a:ext>
            </a:extLst>
          </p:cNvPr>
          <p:cNvSpPr txBox="1"/>
          <p:nvPr/>
        </p:nvSpPr>
        <p:spPr>
          <a:xfrm>
            <a:off x="7115293"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Contacts</a:t>
            </a:r>
          </a:p>
        </p:txBody>
      </p:sp>
    </p:spTree>
    <p:extLst>
      <p:ext uri="{BB962C8B-B14F-4D97-AF65-F5344CB8AC3E}">
        <p14:creationId xmlns:p14="http://schemas.microsoft.com/office/powerpoint/2010/main" val="303234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486C72B-F121-4637-ADC8-8CAF88DE9091}"/>
              </a:ext>
            </a:extLst>
          </p:cNvPr>
          <p:cNvSpPr>
            <a:spLocks noGrp="1"/>
          </p:cNvSpPr>
          <p:nvPr>
            <p:ph type="body" sz="quarter" idx="10"/>
          </p:nvPr>
        </p:nvSpPr>
        <p:spPr>
          <a:xfrm>
            <a:off x="411250" y="491098"/>
            <a:ext cx="8308800" cy="309600"/>
          </a:xfrm>
        </p:spPr>
        <p:txBody>
          <a:bodyPr/>
          <a:lstStyle/>
          <a:p>
            <a:r>
              <a:rPr lang="en-US" sz="1800" dirty="0"/>
              <a:t>Example: cost components of a medium capacity site </a:t>
            </a:r>
          </a:p>
        </p:txBody>
      </p:sp>
      <p:sp>
        <p:nvSpPr>
          <p:cNvPr id="3" name="Title 1">
            <a:extLst>
              <a:ext uri="{FF2B5EF4-FFF2-40B4-BE49-F238E27FC236}">
                <a16:creationId xmlns:a16="http://schemas.microsoft.com/office/drawing/2014/main" id="{EEEA3877-1A3A-430E-9EEF-43D51ABDCACC}"/>
              </a:ext>
            </a:extLst>
          </p:cNvPr>
          <p:cNvSpPr txBox="1">
            <a:spLocks/>
          </p:cNvSpPr>
          <p:nvPr/>
        </p:nvSpPr>
        <p:spPr>
          <a:xfrm>
            <a:off x="418911" y="190536"/>
            <a:ext cx="8308975" cy="309562"/>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fi-FI" dirty="0">
                <a:ea typeface="Nokia Pure Headline Ultra Light" panose="020B0204020202020204" pitchFamily="34" charset="0"/>
              </a:rPr>
              <a:t>Value of Nokia SRAN: </a:t>
            </a:r>
            <a:r>
              <a:rPr lang="fi-FI" dirty="0" err="1">
                <a:ea typeface="Nokia Pure Headline Ultra Light" panose="020B0204020202020204" pitchFamily="34" charset="0"/>
              </a:rPr>
              <a:t>lower</a:t>
            </a:r>
            <a:r>
              <a:rPr lang="fi-FI" dirty="0">
                <a:ea typeface="Nokia Pure Headline Ultra Light" panose="020B0204020202020204" pitchFamily="34" charset="0"/>
              </a:rPr>
              <a:t> TCO </a:t>
            </a:r>
            <a:r>
              <a:rPr lang="fi-FI" dirty="0" err="1">
                <a:ea typeface="Nokia Pure Headline Ultra Light" panose="020B0204020202020204" pitchFamily="34" charset="0"/>
              </a:rPr>
              <a:t>especially</a:t>
            </a:r>
            <a:r>
              <a:rPr lang="fi-FI" dirty="0">
                <a:ea typeface="Nokia Pure Headline Ultra Light" panose="020B0204020202020204" pitchFamily="34" charset="0"/>
              </a:rPr>
              <a:t> </a:t>
            </a:r>
            <a:r>
              <a:rPr lang="fi-FI" dirty="0" err="1">
                <a:ea typeface="Nokia Pure Headline Ultra Light" panose="020B0204020202020204" pitchFamily="34" charset="0"/>
              </a:rPr>
              <a:t>from</a:t>
            </a:r>
            <a:r>
              <a:rPr lang="fi-FI" dirty="0">
                <a:ea typeface="Nokia Pure Headline Ultra Light" panose="020B0204020202020204" pitchFamily="34" charset="0"/>
              </a:rPr>
              <a:t> OPEX </a:t>
            </a:r>
            <a:r>
              <a:rPr lang="fi-FI" dirty="0" err="1">
                <a:ea typeface="Nokia Pure Headline Ultra Light" panose="020B0204020202020204" pitchFamily="34" charset="0"/>
              </a:rPr>
              <a:t>reduction</a:t>
            </a:r>
            <a:r>
              <a:rPr lang="fi-FI" dirty="0">
                <a:ea typeface="Nokia Pure Headline Ultra Light" panose="020B0204020202020204" pitchFamily="34" charset="0"/>
              </a:rPr>
              <a:t> </a:t>
            </a:r>
            <a:endParaRPr lang="en-US" dirty="0">
              <a:ea typeface="Nokia Pure Headline Ultra Light" panose="020B0204020202020204" pitchFamily="34" charset="0"/>
            </a:endParaRPr>
          </a:p>
        </p:txBody>
      </p:sp>
      <p:cxnSp>
        <p:nvCxnSpPr>
          <p:cNvPr id="4" name="Straight Connector 3">
            <a:extLst>
              <a:ext uri="{FF2B5EF4-FFF2-40B4-BE49-F238E27FC236}">
                <a16:creationId xmlns:a16="http://schemas.microsoft.com/office/drawing/2014/main" id="{9F045D9F-5D74-4188-BC43-D2D1794E4289}"/>
              </a:ext>
            </a:extLst>
          </p:cNvPr>
          <p:cNvCxnSpPr/>
          <p:nvPr>
            <p:custDataLst>
              <p:tags r:id="rId2"/>
            </p:custDataLst>
          </p:nvPr>
        </p:nvCxnSpPr>
        <p:spPr bwMode="auto">
          <a:xfrm>
            <a:off x="2771775" y="2038350"/>
            <a:ext cx="266700" cy="0"/>
          </a:xfrm>
          <a:prstGeom prst="line">
            <a:avLst/>
          </a:prstGeom>
          <a:ln w="3175" cmpd="sng">
            <a:solidFill>
              <a:schemeClr val="tx1"/>
            </a:solidFill>
            <a:prstDash val="lg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8FDEBB5E-1A46-4CDF-ADDB-ACD29A37D1EA}"/>
              </a:ext>
            </a:extLst>
          </p:cNvPr>
          <p:cNvCxnSpPr/>
          <p:nvPr>
            <p:custDataLst>
              <p:tags r:id="rId3"/>
            </p:custDataLst>
          </p:nvPr>
        </p:nvCxnSpPr>
        <p:spPr bwMode="auto">
          <a:xfrm>
            <a:off x="2152650" y="2352675"/>
            <a:ext cx="266700" cy="0"/>
          </a:xfrm>
          <a:prstGeom prst="line">
            <a:avLst/>
          </a:prstGeom>
          <a:ln w="3175" cmpd="sng">
            <a:solidFill>
              <a:schemeClr val="tx1"/>
            </a:solidFill>
            <a:prstDash val="lg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3816D94-3332-487E-8FA6-C4E1414DB4DA}"/>
              </a:ext>
            </a:extLst>
          </p:cNvPr>
          <p:cNvCxnSpPr/>
          <p:nvPr>
            <p:custDataLst>
              <p:tags r:id="rId4"/>
            </p:custDataLst>
          </p:nvPr>
        </p:nvCxnSpPr>
        <p:spPr bwMode="auto">
          <a:xfrm>
            <a:off x="1543050" y="3009900"/>
            <a:ext cx="266700" cy="0"/>
          </a:xfrm>
          <a:prstGeom prst="line">
            <a:avLst/>
          </a:prstGeom>
          <a:ln w="3175" cmpd="sng">
            <a:solidFill>
              <a:schemeClr val="tx1"/>
            </a:solidFill>
            <a:prstDash val="lg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B72F0D9-F92C-4F61-93EA-3E8B58325E42}"/>
              </a:ext>
            </a:extLst>
          </p:cNvPr>
          <p:cNvCxnSpPr/>
          <p:nvPr>
            <p:custDataLst>
              <p:tags r:id="rId5"/>
            </p:custDataLst>
          </p:nvPr>
        </p:nvCxnSpPr>
        <p:spPr bwMode="auto">
          <a:xfrm>
            <a:off x="923925" y="3781425"/>
            <a:ext cx="266700" cy="0"/>
          </a:xfrm>
          <a:prstGeom prst="line">
            <a:avLst/>
          </a:prstGeom>
          <a:ln w="3175" cmpd="sng">
            <a:solidFill>
              <a:schemeClr val="tx1"/>
            </a:solidFill>
            <a:prstDash val="lg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301FEE3-F4E1-4E70-ACF2-2EB8A17A8389}"/>
              </a:ext>
            </a:extLst>
          </p:cNvPr>
          <p:cNvCxnSpPr/>
          <p:nvPr>
            <p:custDataLst>
              <p:tags r:id="rId6"/>
            </p:custDataLst>
          </p:nvPr>
        </p:nvCxnSpPr>
        <p:spPr bwMode="auto">
          <a:xfrm>
            <a:off x="5857875" y="1009650"/>
            <a:ext cx="266700" cy="0"/>
          </a:xfrm>
          <a:prstGeom prst="line">
            <a:avLst/>
          </a:prstGeom>
          <a:ln w="3175" cmpd="sng">
            <a:solidFill>
              <a:schemeClr val="tx1"/>
            </a:solidFill>
            <a:prstDash val="lg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8397CA9-E063-45F8-BDC9-05EC5821E2E6}"/>
              </a:ext>
            </a:extLst>
          </p:cNvPr>
          <p:cNvCxnSpPr/>
          <p:nvPr>
            <p:custDataLst>
              <p:tags r:id="rId7"/>
            </p:custDataLst>
          </p:nvPr>
        </p:nvCxnSpPr>
        <p:spPr bwMode="auto">
          <a:xfrm>
            <a:off x="5238750" y="1095375"/>
            <a:ext cx="266700" cy="0"/>
          </a:xfrm>
          <a:prstGeom prst="line">
            <a:avLst/>
          </a:prstGeom>
          <a:ln w="3175" cmpd="sng">
            <a:solidFill>
              <a:schemeClr val="tx1"/>
            </a:solidFill>
            <a:prstDash val="lg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5A5DDAE-4109-402A-8367-86064FE348F3}"/>
              </a:ext>
            </a:extLst>
          </p:cNvPr>
          <p:cNvCxnSpPr/>
          <p:nvPr>
            <p:custDataLst>
              <p:tags r:id="rId8"/>
            </p:custDataLst>
          </p:nvPr>
        </p:nvCxnSpPr>
        <p:spPr bwMode="auto">
          <a:xfrm>
            <a:off x="4629150" y="1209675"/>
            <a:ext cx="266700" cy="0"/>
          </a:xfrm>
          <a:prstGeom prst="line">
            <a:avLst/>
          </a:prstGeom>
          <a:ln w="3175" cmpd="sng">
            <a:solidFill>
              <a:schemeClr val="tx1"/>
            </a:solidFill>
            <a:prstDash val="lg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E266C58-B614-4016-8A63-36C257EC6BA5}"/>
              </a:ext>
            </a:extLst>
          </p:cNvPr>
          <p:cNvCxnSpPr/>
          <p:nvPr>
            <p:custDataLst>
              <p:tags r:id="rId9"/>
            </p:custDataLst>
          </p:nvPr>
        </p:nvCxnSpPr>
        <p:spPr bwMode="auto">
          <a:xfrm>
            <a:off x="4010025" y="1438275"/>
            <a:ext cx="266700" cy="0"/>
          </a:xfrm>
          <a:prstGeom prst="line">
            <a:avLst/>
          </a:prstGeom>
          <a:ln w="3175" cmpd="sng">
            <a:solidFill>
              <a:schemeClr val="tx1"/>
            </a:solidFill>
            <a:prstDash val="lg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120F930-8F4D-4A4A-8B1C-4B52E66714DC}"/>
              </a:ext>
            </a:extLst>
          </p:cNvPr>
          <p:cNvCxnSpPr/>
          <p:nvPr>
            <p:custDataLst>
              <p:tags r:id="rId10"/>
            </p:custDataLst>
          </p:nvPr>
        </p:nvCxnSpPr>
        <p:spPr bwMode="auto">
          <a:xfrm>
            <a:off x="3390900" y="1781175"/>
            <a:ext cx="266700" cy="0"/>
          </a:xfrm>
          <a:prstGeom prst="line">
            <a:avLst/>
          </a:prstGeom>
          <a:ln w="3175" cmpd="sng">
            <a:solidFill>
              <a:schemeClr val="tx1"/>
            </a:solidFill>
            <a:prstDash val="lgDash"/>
            <a:headEnd type="none"/>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13" name="Object 12">
            <a:extLst>
              <a:ext uri="{FF2B5EF4-FFF2-40B4-BE49-F238E27FC236}">
                <a16:creationId xmlns:a16="http://schemas.microsoft.com/office/drawing/2014/main" id="{41D93975-5E71-42C3-8800-B913F0EBE910}"/>
              </a:ext>
            </a:extLst>
          </p:cNvPr>
          <p:cNvGraphicFramePr>
            <a:graphicFrameLocks/>
          </p:cNvGraphicFramePr>
          <p:nvPr>
            <p:custDataLst>
              <p:tags r:id="rId11"/>
            </p:custDataLst>
            <p:extLst/>
          </p:nvPr>
        </p:nvGraphicFramePr>
        <p:xfrm>
          <a:off x="304800" y="800100"/>
          <a:ext cx="6410257" cy="3086100"/>
        </p:xfrm>
        <a:graphic>
          <a:graphicData uri="http://schemas.openxmlformats.org/presentationml/2006/ole">
            <mc:AlternateContent xmlns:mc="http://schemas.openxmlformats.org/markup-compatibility/2006">
              <mc:Choice xmlns:v="urn:schemas-microsoft-com:vml" Requires="v">
                <p:oleObj spid="_x0000_s3077" name="Chart" r:id="rId34" imgW="6410255" imgH="3086100" progId="MSGraph.Chart.8">
                  <p:embed followColorScheme="full"/>
                </p:oleObj>
              </mc:Choice>
              <mc:Fallback>
                <p:oleObj name="Chart" r:id="rId34" imgW="6410255" imgH="3086100" progId="MSGraph.Chart.8">
                  <p:embed followColorScheme="full"/>
                  <p:pic>
                    <p:nvPicPr>
                      <p:cNvPr id="13" name="Object 12">
                        <a:extLst>
                          <a:ext uri="{FF2B5EF4-FFF2-40B4-BE49-F238E27FC236}">
                            <a16:creationId xmlns:a16="http://schemas.microsoft.com/office/drawing/2014/main" id="{41D93975-5E71-42C3-8800-B913F0EBE910}"/>
                          </a:ext>
                        </a:extLst>
                      </p:cNvPr>
                      <p:cNvPicPr/>
                      <p:nvPr/>
                    </p:nvPicPr>
                    <p:blipFill>
                      <a:blip r:embed="rId35"/>
                      <a:stretch>
                        <a:fillRect/>
                      </a:stretch>
                    </p:blipFill>
                    <p:spPr>
                      <a:xfrm>
                        <a:off x="304800" y="800100"/>
                        <a:ext cx="6410257" cy="3086100"/>
                      </a:xfrm>
                      <a:prstGeom prst="rect">
                        <a:avLst/>
                      </a:prstGeom>
                    </p:spPr>
                  </p:pic>
                </p:oleObj>
              </mc:Fallback>
            </mc:AlternateContent>
          </a:graphicData>
        </a:graphic>
      </p:graphicFrame>
      <p:cxnSp>
        <p:nvCxnSpPr>
          <p:cNvPr id="14" name="Straight Connector 13">
            <a:extLst>
              <a:ext uri="{FF2B5EF4-FFF2-40B4-BE49-F238E27FC236}">
                <a16:creationId xmlns:a16="http://schemas.microsoft.com/office/drawing/2014/main" id="{4315B270-F27F-47D4-8857-CFB06AC00991}"/>
              </a:ext>
            </a:extLst>
          </p:cNvPr>
          <p:cNvCxnSpPr/>
          <p:nvPr>
            <p:custDataLst>
              <p:tags r:id="rId12"/>
            </p:custDataLst>
          </p:nvPr>
        </p:nvCxnSpPr>
        <p:spPr bwMode="gray">
          <a:xfrm flipV="1">
            <a:off x="5681663" y="1052513"/>
            <a:ext cx="0" cy="68262"/>
          </a:xfrm>
          <a:prstGeom prst="line">
            <a:avLst/>
          </a:prstGeom>
          <a:ln w="6350" cmpd="sng">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Text Placeholder 2">
            <a:extLst>
              <a:ext uri="{FF2B5EF4-FFF2-40B4-BE49-F238E27FC236}">
                <a16:creationId xmlns:a16="http://schemas.microsoft.com/office/drawing/2014/main" id="{2ECE41D5-344B-4A09-9963-FD6B49149C7C}"/>
              </a:ext>
            </a:extLst>
          </p:cNvPr>
          <p:cNvSpPr>
            <a:spLocks noGrp="1"/>
          </p:cNvSpPr>
          <p:nvPr>
            <p:custDataLst>
              <p:tags r:id="rId13"/>
            </p:custDataLst>
          </p:nvPr>
        </p:nvSpPr>
        <p:spPr bwMode="auto">
          <a:xfrm>
            <a:off x="1185863" y="4108450"/>
            <a:ext cx="361950" cy="3048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52EB3630-66F8-4901-A513-544DF0A9CEC0}" type="datetime'S''''''''''''i''t''''e'' ''''rent''''al'''''''''''''''''''''''">
              <a:rPr kumimoji="0" lang="en-US" altLang="en-US" sz="1000" b="1" i="0" u="none" strike="noStrike" kern="1200" cap="none" spc="0" normalizeH="0" baseline="0" noProof="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Site rental</a:t>
            </a:fld>
            <a:endParaRPr kumimoji="0" lang="en-US" sz="1000" b="1" i="0" u="none" strike="noStrike" kern="1200" cap="none" spc="0" normalizeH="0" baseline="0" noProof="0" dirty="0">
              <a:ln>
                <a:noFill/>
              </a:ln>
              <a:solidFill>
                <a:srgbClr val="68717A"/>
              </a:solidFill>
              <a:effectLst/>
              <a:uLnTx/>
              <a:uFillTx/>
              <a:latin typeface="Nokia Pure Text Light"/>
              <a:sym typeface="+mn-lt"/>
            </a:endParaRPr>
          </a:p>
        </p:txBody>
      </p:sp>
      <p:sp>
        <p:nvSpPr>
          <p:cNvPr id="16" name="Text Placeholder 2">
            <a:extLst>
              <a:ext uri="{FF2B5EF4-FFF2-40B4-BE49-F238E27FC236}">
                <a16:creationId xmlns:a16="http://schemas.microsoft.com/office/drawing/2014/main" id="{68FE83B7-2B55-45D9-8D24-8B759940168E}"/>
              </a:ext>
            </a:extLst>
          </p:cNvPr>
          <p:cNvSpPr>
            <a:spLocks noGrp="1"/>
          </p:cNvSpPr>
          <p:nvPr>
            <p:custDataLst>
              <p:tags r:id="rId14"/>
            </p:custDataLst>
          </p:nvPr>
        </p:nvSpPr>
        <p:spPr bwMode="gray">
          <a:xfrm>
            <a:off x="1771650" y="2574925"/>
            <a:ext cx="419100" cy="212725"/>
          </a:xfrm>
          <a:prstGeom prst="rect">
            <a:avLst/>
          </a:prstGeom>
          <a:solidFill>
            <a:schemeClr val="hlink"/>
          </a:solidFill>
          <a:ln w="9525">
            <a:noFill/>
            <a:miter lim="800000"/>
            <a:headEnd/>
            <a:tailEnd/>
          </a:ln>
        </p:spPr>
        <p:txBody>
          <a:bodyPr vert="horz" wrap="none" lIns="25400" tIns="0" rIns="25400" bIns="0" numCol="1" spcCol="0" anchor="ctr"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961CB0A8-DF94-4A71-84D0-1E37938A2B14}" type="datetime'''2''''''''''''''''''''''''''''''''''''3'''''''''">
              <a:rPr kumimoji="0" lang="en-US" altLang="en-US" sz="1400" b="0" i="0" u="none" strike="noStrike" kern="1200" cap="none" spc="0" normalizeH="0" baseline="0" noProof="0" smtClean="0">
                <a:ln>
                  <a:noFill/>
                </a:ln>
                <a:solidFill>
                  <a:srgbClr val="FFFFFF"/>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23</a:t>
            </a:fld>
            <a:r>
              <a:rPr kumimoji="0" lang="en-US" altLang="en-US" sz="1400" b="0" i="0" u="none" strike="noStrike" kern="1200" cap="none" spc="0" normalizeH="0" baseline="0" noProof="0" dirty="0">
                <a:ln>
                  <a:noFill/>
                </a:ln>
                <a:solidFill>
                  <a:srgbClr val="FFFFFF"/>
                </a:solidFill>
                <a:effectLst/>
                <a:uLnTx/>
                <a:uFillTx/>
                <a:latin typeface="Nokia Pure Text Light"/>
                <a:sym typeface="+mn-lt"/>
              </a:rPr>
              <a:t>%</a:t>
            </a:r>
            <a:endParaRPr kumimoji="0" lang="en-US" sz="1400" b="0" i="0" u="none" strike="noStrike" kern="1200" cap="none" spc="0" normalizeH="0" baseline="0" noProof="0" dirty="0">
              <a:ln>
                <a:noFill/>
              </a:ln>
              <a:solidFill>
                <a:srgbClr val="FFFFFF"/>
              </a:solidFill>
              <a:effectLst/>
              <a:uLnTx/>
              <a:uFillTx/>
              <a:latin typeface="Nokia Pure Text Light"/>
              <a:sym typeface="+mn-lt"/>
            </a:endParaRPr>
          </a:p>
        </p:txBody>
      </p:sp>
      <p:sp>
        <p:nvSpPr>
          <p:cNvPr id="17" name="Text Placeholder 2">
            <a:extLst>
              <a:ext uri="{FF2B5EF4-FFF2-40B4-BE49-F238E27FC236}">
                <a16:creationId xmlns:a16="http://schemas.microsoft.com/office/drawing/2014/main" id="{8C22AFA8-9348-4107-82B2-23FD90BAE19E}"/>
              </a:ext>
            </a:extLst>
          </p:cNvPr>
          <p:cNvSpPr>
            <a:spLocks noGrp="1"/>
          </p:cNvSpPr>
          <p:nvPr>
            <p:custDataLst>
              <p:tags r:id="rId15"/>
            </p:custDataLst>
          </p:nvPr>
        </p:nvSpPr>
        <p:spPr bwMode="auto">
          <a:xfrm>
            <a:off x="1579563" y="4108450"/>
            <a:ext cx="804863" cy="3048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BB798BDE-E5CD-4D22-AFA0-B873FEAFBD0D}" type="datetime'''''''Pow''''''e''''r'' ''c''''o''''nsumpti''''''''''''''on '">
              <a:rPr kumimoji="0" lang="en-US" altLang="en-US" sz="1000" b="1" i="0" u="none" strike="noStrike" kern="1200" cap="none" spc="0" normalizeH="0" baseline="0" noProof="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Power consumption </a:t>
            </a:fld>
            <a:endParaRPr kumimoji="0" lang="en-US" sz="1000" b="1" i="0" u="none" strike="noStrike" kern="1200" cap="none" spc="0" normalizeH="0" baseline="0" noProof="0" dirty="0">
              <a:ln>
                <a:noFill/>
              </a:ln>
              <a:solidFill>
                <a:srgbClr val="68717A"/>
              </a:solidFill>
              <a:effectLst/>
              <a:uLnTx/>
              <a:uFillTx/>
              <a:latin typeface="Nokia Pure Text Light"/>
              <a:sym typeface="+mn-lt"/>
            </a:endParaRPr>
          </a:p>
        </p:txBody>
      </p:sp>
      <p:sp>
        <p:nvSpPr>
          <p:cNvPr id="18" name="Text Placeholder 2">
            <a:extLst>
              <a:ext uri="{FF2B5EF4-FFF2-40B4-BE49-F238E27FC236}">
                <a16:creationId xmlns:a16="http://schemas.microsoft.com/office/drawing/2014/main" id="{75B76E76-2731-4542-AB60-DFFA7D7A9331}"/>
              </a:ext>
            </a:extLst>
          </p:cNvPr>
          <p:cNvSpPr>
            <a:spLocks noGrp="1"/>
          </p:cNvSpPr>
          <p:nvPr>
            <p:custDataLst>
              <p:tags r:id="rId16"/>
            </p:custDataLst>
          </p:nvPr>
        </p:nvSpPr>
        <p:spPr bwMode="gray">
          <a:xfrm>
            <a:off x="2386013" y="2089150"/>
            <a:ext cx="419100" cy="212725"/>
          </a:xfrm>
          <a:prstGeom prst="rect">
            <a:avLst/>
          </a:prstGeom>
          <a:solidFill>
            <a:schemeClr val="hlink"/>
          </a:solidFill>
          <a:ln w="9525">
            <a:noFill/>
            <a:miter lim="800000"/>
            <a:headEnd/>
            <a:tailEnd/>
          </a:ln>
        </p:spPr>
        <p:txBody>
          <a:bodyPr vert="horz" wrap="none" lIns="25400" tIns="0" rIns="25400" bIns="0" numCol="1" spcCol="0" anchor="ctr"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ABA89CE7-FF95-4C10-A2E9-412EA2044ADE}" type="datetime'11'''''''''''''''''''''''''''''''">
              <a:rPr kumimoji="0" lang="en-US" altLang="en-US" sz="1400" b="0" i="0" u="none" strike="noStrike" kern="1200" cap="none" spc="0" normalizeH="0" baseline="0" noProof="0" smtClean="0">
                <a:ln>
                  <a:noFill/>
                </a:ln>
                <a:solidFill>
                  <a:srgbClr val="FFFFFF"/>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11</a:t>
            </a:fld>
            <a:r>
              <a:rPr kumimoji="0" lang="en-US" altLang="en-US" sz="1400" b="0" i="0" u="none" strike="noStrike" kern="1200" cap="none" spc="0" normalizeH="0" baseline="0" noProof="0" dirty="0">
                <a:ln>
                  <a:noFill/>
                </a:ln>
                <a:solidFill>
                  <a:srgbClr val="FFFFFF"/>
                </a:solidFill>
                <a:effectLst/>
                <a:uLnTx/>
                <a:uFillTx/>
                <a:latin typeface="Nokia Pure Text Light"/>
                <a:sym typeface="+mn-lt"/>
              </a:rPr>
              <a:t>%</a:t>
            </a:r>
            <a:endParaRPr kumimoji="0" lang="en-US" sz="1400" b="0" i="0" u="none" strike="noStrike" kern="1200" cap="none" spc="0" normalizeH="0" baseline="0" noProof="0" dirty="0">
              <a:ln>
                <a:noFill/>
              </a:ln>
              <a:solidFill>
                <a:srgbClr val="FFFFFF"/>
              </a:solidFill>
              <a:effectLst/>
              <a:uLnTx/>
              <a:uFillTx/>
              <a:latin typeface="Nokia Pure Text Light"/>
              <a:sym typeface="+mn-lt"/>
            </a:endParaRPr>
          </a:p>
        </p:txBody>
      </p:sp>
      <p:sp>
        <p:nvSpPr>
          <p:cNvPr id="19" name="Text Placeholder 2">
            <a:extLst>
              <a:ext uri="{FF2B5EF4-FFF2-40B4-BE49-F238E27FC236}">
                <a16:creationId xmlns:a16="http://schemas.microsoft.com/office/drawing/2014/main" id="{88AA31EC-F5D4-4CAA-B617-EA867F6F44EA}"/>
              </a:ext>
            </a:extLst>
          </p:cNvPr>
          <p:cNvSpPr>
            <a:spLocks noGrp="1"/>
          </p:cNvSpPr>
          <p:nvPr>
            <p:custDataLst>
              <p:tags r:id="rId17"/>
            </p:custDataLst>
          </p:nvPr>
        </p:nvSpPr>
        <p:spPr bwMode="auto">
          <a:xfrm>
            <a:off x="2198688" y="4108450"/>
            <a:ext cx="793750" cy="3048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70EC5ED9-D063-4666-9D5C-6E335FCA3483}" type="datetime'''''T''''''ra''''n''''sm''''''is''si''on ''O''''P''''''''E''X'">
              <a:rPr kumimoji="0" lang="en-US" altLang="en-US" sz="1000" b="1" i="0" u="none" strike="noStrike" kern="1200" cap="none" spc="0" normalizeH="0" baseline="0" noProof="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Transmission OPEX</a:t>
            </a:fld>
            <a:endParaRPr kumimoji="0" lang="en-US" sz="1000" b="1" i="0" u="none" strike="noStrike" kern="1200" cap="none" spc="0" normalizeH="0" baseline="0" noProof="0" dirty="0">
              <a:ln>
                <a:noFill/>
              </a:ln>
              <a:solidFill>
                <a:srgbClr val="68717A"/>
              </a:solidFill>
              <a:effectLst/>
              <a:uLnTx/>
              <a:uFillTx/>
              <a:latin typeface="Nokia Pure Text Light"/>
              <a:sym typeface="+mn-lt"/>
            </a:endParaRPr>
          </a:p>
        </p:txBody>
      </p:sp>
      <p:sp>
        <p:nvSpPr>
          <p:cNvPr id="20" name="Text Placeholder 2">
            <a:extLst>
              <a:ext uri="{FF2B5EF4-FFF2-40B4-BE49-F238E27FC236}">
                <a16:creationId xmlns:a16="http://schemas.microsoft.com/office/drawing/2014/main" id="{75CA570A-93A1-42BA-B757-30AE5594FE51}"/>
              </a:ext>
            </a:extLst>
          </p:cNvPr>
          <p:cNvSpPr>
            <a:spLocks noGrp="1"/>
          </p:cNvSpPr>
          <p:nvPr>
            <p:custDataLst>
              <p:tags r:id="rId18"/>
            </p:custDataLst>
          </p:nvPr>
        </p:nvSpPr>
        <p:spPr bwMode="gray">
          <a:xfrm>
            <a:off x="3057525" y="1803400"/>
            <a:ext cx="314325" cy="212725"/>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25400" tIns="0" rIns="25400" bIns="0" numCol="1" spcCol="0" anchor="ctr"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577E3F22-7A0F-4BCA-A269-1BB3AA2B0570}" type="datetime'''''''''''''''''''9'''''''''''''''''''''''''''''''''''''''">
              <a:rPr kumimoji="0" lang="en-US" altLang="en-US" sz="1400" b="0" i="0" u="none" strike="noStrike" kern="1200" cap="none" spc="0" normalizeH="0" baseline="0" noProof="0" smtClean="0">
                <a:ln>
                  <a:noFill/>
                </a:ln>
                <a:solidFill>
                  <a:srgbClr val="FFFFFF"/>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9</a:t>
            </a:fld>
            <a:r>
              <a:rPr kumimoji="0" lang="en-US" altLang="en-US" sz="1400" b="0" i="0" u="none" strike="noStrike" kern="1200" cap="none" spc="0" normalizeH="0" baseline="0" noProof="0" dirty="0">
                <a:ln>
                  <a:noFill/>
                </a:ln>
                <a:solidFill>
                  <a:srgbClr val="FFFFFF"/>
                </a:solidFill>
                <a:effectLst/>
                <a:uLnTx/>
                <a:uFillTx/>
                <a:latin typeface="Nokia Pure Text Light"/>
                <a:sym typeface="+mn-lt"/>
              </a:rPr>
              <a:t>%</a:t>
            </a:r>
            <a:endParaRPr kumimoji="0" lang="en-US" sz="1400" b="0" i="0" u="none" strike="noStrike" kern="1200" cap="none" spc="0" normalizeH="0" baseline="0" noProof="0" dirty="0">
              <a:ln>
                <a:noFill/>
              </a:ln>
              <a:solidFill>
                <a:srgbClr val="FFFFFF"/>
              </a:solidFill>
              <a:effectLst/>
              <a:uLnTx/>
              <a:uFillTx/>
              <a:latin typeface="Nokia Pure Text Light"/>
              <a:sym typeface="+mn-lt"/>
            </a:endParaRPr>
          </a:p>
        </p:txBody>
      </p:sp>
      <p:sp>
        <p:nvSpPr>
          <p:cNvPr id="21" name="Text Placeholder 2">
            <a:extLst>
              <a:ext uri="{FF2B5EF4-FFF2-40B4-BE49-F238E27FC236}">
                <a16:creationId xmlns:a16="http://schemas.microsoft.com/office/drawing/2014/main" id="{7A111FB5-084B-405A-92CF-282A8C0DBE8F}"/>
              </a:ext>
            </a:extLst>
          </p:cNvPr>
          <p:cNvSpPr>
            <a:spLocks noGrp="1"/>
          </p:cNvSpPr>
          <p:nvPr>
            <p:custDataLst>
              <p:tags r:id="rId19"/>
            </p:custDataLst>
          </p:nvPr>
        </p:nvSpPr>
        <p:spPr bwMode="gray">
          <a:xfrm>
            <a:off x="4910138" y="1046163"/>
            <a:ext cx="314325" cy="212725"/>
          </a:xfrm>
          <a:prstGeom prst="rect">
            <a:avLst/>
          </a:prstGeom>
          <a:solidFill>
            <a:srgbClr val="007770"/>
          </a:solidFill>
          <a:ln w="9525">
            <a:noFill/>
            <a:miter lim="800000"/>
            <a:headEnd/>
            <a:tailEnd/>
          </a:ln>
        </p:spPr>
        <p:txBody>
          <a:bodyPr vert="horz" wrap="none" lIns="25400" tIns="0" rIns="25400" bIns="0" numCol="1" spcCol="0" anchor="ctr"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B7F3800E-ED50-4515-936F-8789CFF977DC}" type="datetime'''''''4'''">
              <a:rPr kumimoji="0" lang="en-US" altLang="en-US" sz="1400" b="0" i="0" u="none" strike="noStrike" kern="1200" cap="none" spc="0" normalizeH="0" baseline="0" noProof="0" smtClean="0">
                <a:ln>
                  <a:noFill/>
                </a:ln>
                <a:solidFill>
                  <a:srgbClr val="FFFFFF"/>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4</a:t>
            </a:fld>
            <a:r>
              <a:rPr kumimoji="0" lang="en-US" altLang="en-US" sz="1400" b="0" i="0" u="none" strike="noStrike" kern="1200" cap="none" spc="0" normalizeH="0" baseline="0" noProof="0" dirty="0">
                <a:ln>
                  <a:noFill/>
                </a:ln>
                <a:solidFill>
                  <a:srgbClr val="FFFFFF"/>
                </a:solidFill>
                <a:effectLst/>
                <a:uLnTx/>
                <a:uFillTx/>
                <a:latin typeface="Nokia Pure Text Light"/>
                <a:sym typeface="+mn-lt"/>
              </a:rPr>
              <a:t>%</a:t>
            </a:r>
            <a:endParaRPr kumimoji="0" lang="en-US" sz="1400" b="0" i="0" u="none" strike="noStrike" kern="1200" cap="none" spc="0" normalizeH="0" baseline="0" noProof="0" dirty="0">
              <a:ln>
                <a:noFill/>
              </a:ln>
              <a:solidFill>
                <a:srgbClr val="FFFFFF"/>
              </a:solidFill>
              <a:effectLst/>
              <a:uLnTx/>
              <a:uFillTx/>
              <a:latin typeface="Nokia Pure Text Light"/>
              <a:sym typeface="+mn-lt"/>
            </a:endParaRPr>
          </a:p>
        </p:txBody>
      </p:sp>
      <p:sp>
        <p:nvSpPr>
          <p:cNvPr id="22" name="Text Placeholder 2">
            <a:extLst>
              <a:ext uri="{FF2B5EF4-FFF2-40B4-BE49-F238E27FC236}">
                <a16:creationId xmlns:a16="http://schemas.microsoft.com/office/drawing/2014/main" id="{F5C580B7-3F4D-4C1A-94D1-85F9156771D4}"/>
              </a:ext>
            </a:extLst>
          </p:cNvPr>
          <p:cNvSpPr>
            <a:spLocks noGrp="1"/>
          </p:cNvSpPr>
          <p:nvPr>
            <p:custDataLst>
              <p:tags r:id="rId20"/>
            </p:custDataLst>
          </p:nvPr>
        </p:nvSpPr>
        <p:spPr bwMode="auto">
          <a:xfrm>
            <a:off x="3054350" y="4108450"/>
            <a:ext cx="322263"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F1FED9E0-7DA3-4714-A72A-04E377402E02}" type="datetime'''OA''''M'''''''''''''''''''''''''''''''''''' '">
              <a:rPr kumimoji="0" lang="en-US" altLang="en-US" sz="1000" b="1" i="0" u="none" strike="noStrike" kern="1200" cap="none" spc="0" normalizeH="0" baseline="0" noProof="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OAM </a:t>
            </a:fld>
            <a:endParaRPr kumimoji="0" lang="en-US" sz="1000" b="1" i="0" u="none" strike="noStrike" kern="1200" cap="none" spc="0" normalizeH="0" baseline="0" noProof="0" dirty="0">
              <a:ln>
                <a:noFill/>
              </a:ln>
              <a:solidFill>
                <a:srgbClr val="68717A"/>
              </a:solidFill>
              <a:effectLst/>
              <a:uLnTx/>
              <a:uFillTx/>
              <a:latin typeface="Nokia Pure Text Light"/>
              <a:sym typeface="+mn-lt"/>
            </a:endParaRPr>
          </a:p>
        </p:txBody>
      </p:sp>
      <p:sp>
        <p:nvSpPr>
          <p:cNvPr id="23" name="Text Placeholder 2">
            <a:extLst>
              <a:ext uri="{FF2B5EF4-FFF2-40B4-BE49-F238E27FC236}">
                <a16:creationId xmlns:a16="http://schemas.microsoft.com/office/drawing/2014/main" id="{CE1E8263-4D21-47F1-BE1F-11FC791F56FA}"/>
              </a:ext>
            </a:extLst>
          </p:cNvPr>
          <p:cNvSpPr>
            <a:spLocks noGrp="1"/>
          </p:cNvSpPr>
          <p:nvPr>
            <p:custDataLst>
              <p:tags r:id="rId21"/>
            </p:custDataLst>
          </p:nvPr>
        </p:nvSpPr>
        <p:spPr bwMode="gray">
          <a:xfrm>
            <a:off x="3624263" y="1503363"/>
            <a:ext cx="419100" cy="212725"/>
          </a:xfrm>
          <a:prstGeom prst="rect">
            <a:avLst/>
          </a:prstGeom>
          <a:solidFill>
            <a:srgbClr val="007770"/>
          </a:solidFill>
          <a:ln w="9525">
            <a:noFill/>
            <a:miter lim="800000"/>
            <a:headEnd/>
            <a:tailEnd/>
          </a:ln>
        </p:spPr>
        <p:txBody>
          <a:bodyPr vert="horz" wrap="none" lIns="25400" tIns="0" rIns="25400" bIns="0" numCol="1" spcCol="0" anchor="ctr"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52DFA2E9-CE47-4725-A5AC-05BB3E38C3C5}" type="datetime'''1''''2'''''''''''''">
              <a:rPr kumimoji="0" lang="en-US" altLang="en-US" sz="1400" b="0" i="0" u="none" strike="noStrike" kern="1200" cap="none" spc="0" normalizeH="0" baseline="0" noProof="0" smtClean="0">
                <a:ln>
                  <a:noFill/>
                </a:ln>
                <a:solidFill>
                  <a:srgbClr val="FFFFFF"/>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12</a:t>
            </a:fld>
            <a:r>
              <a:rPr kumimoji="0" lang="en-US" altLang="en-US" sz="1400" b="0" i="0" u="none" strike="noStrike" kern="1200" cap="none" spc="0" normalizeH="0" baseline="0" noProof="0" dirty="0">
                <a:ln>
                  <a:noFill/>
                </a:ln>
                <a:solidFill>
                  <a:srgbClr val="FFFFFF"/>
                </a:solidFill>
                <a:effectLst/>
                <a:uLnTx/>
                <a:uFillTx/>
                <a:latin typeface="Nokia Pure Text Light"/>
                <a:sym typeface="+mn-lt"/>
              </a:rPr>
              <a:t>%</a:t>
            </a:r>
            <a:endParaRPr kumimoji="0" lang="en-US" sz="1400" b="0" i="0" u="none" strike="noStrike" kern="1200" cap="none" spc="0" normalizeH="0" baseline="0" noProof="0" dirty="0">
              <a:ln>
                <a:noFill/>
              </a:ln>
              <a:solidFill>
                <a:srgbClr val="FFFFFF"/>
              </a:solidFill>
              <a:effectLst/>
              <a:uLnTx/>
              <a:uFillTx/>
              <a:latin typeface="Nokia Pure Text Light"/>
              <a:sym typeface="+mn-lt"/>
            </a:endParaRPr>
          </a:p>
        </p:txBody>
      </p:sp>
      <p:sp>
        <p:nvSpPr>
          <p:cNvPr id="24" name="Text Placeholder 2">
            <a:extLst>
              <a:ext uri="{FF2B5EF4-FFF2-40B4-BE49-F238E27FC236}">
                <a16:creationId xmlns:a16="http://schemas.microsoft.com/office/drawing/2014/main" id="{6DF0D81F-8D2D-4219-A0CB-12383F40B727}"/>
              </a:ext>
            </a:extLst>
          </p:cNvPr>
          <p:cNvSpPr>
            <a:spLocks noGrp="1"/>
          </p:cNvSpPr>
          <p:nvPr>
            <p:custDataLst>
              <p:tags r:id="rId22"/>
            </p:custDataLst>
          </p:nvPr>
        </p:nvSpPr>
        <p:spPr bwMode="auto">
          <a:xfrm>
            <a:off x="4340225" y="4108450"/>
            <a:ext cx="225425"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E1B0F0EB-B9D9-4F50-B445-E1CEB6AF317C}" type="datetime'''S''''''''W'''''''''''''''''''''''''''''' '">
              <a:rPr kumimoji="0" lang="en-US" altLang="en-US" sz="1000" b="1" i="0" u="none" strike="noStrike" kern="1200" cap="none" spc="0" normalizeH="0" baseline="0" noProof="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SW </a:t>
            </a:fld>
            <a:endParaRPr kumimoji="0" lang="en-US" sz="1000" b="1" i="0" u="none" strike="noStrike" kern="1200" cap="none" spc="0" normalizeH="0" baseline="0" noProof="0" dirty="0">
              <a:ln>
                <a:noFill/>
              </a:ln>
              <a:solidFill>
                <a:srgbClr val="68717A"/>
              </a:solidFill>
              <a:effectLst/>
              <a:uLnTx/>
              <a:uFillTx/>
              <a:latin typeface="Nokia Pure Text Light"/>
              <a:sym typeface="+mn-lt"/>
            </a:endParaRPr>
          </a:p>
        </p:txBody>
      </p:sp>
      <p:sp>
        <p:nvSpPr>
          <p:cNvPr id="25" name="Text Placeholder 2">
            <a:extLst>
              <a:ext uri="{FF2B5EF4-FFF2-40B4-BE49-F238E27FC236}">
                <a16:creationId xmlns:a16="http://schemas.microsoft.com/office/drawing/2014/main" id="{D858716C-995D-4165-BD2E-AB09296D354D}"/>
              </a:ext>
            </a:extLst>
          </p:cNvPr>
          <p:cNvSpPr>
            <a:spLocks noGrp="1"/>
          </p:cNvSpPr>
          <p:nvPr>
            <p:custDataLst>
              <p:tags r:id="rId23"/>
            </p:custDataLst>
          </p:nvPr>
        </p:nvSpPr>
        <p:spPr bwMode="gray">
          <a:xfrm>
            <a:off x="4295775" y="1217613"/>
            <a:ext cx="314325" cy="212725"/>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25400" tIns="0" rIns="25400" bIns="0" numCol="1" spcCol="0" anchor="ctr"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4AC9C5B3-DAD6-4CA9-BCB9-35032CF3034C}" type="datetime'''''''''''''''''''''''''''''''''''''''''''''''''8'">
              <a:rPr kumimoji="0" lang="en-US" altLang="en-US" sz="1400" b="0" i="0" u="none" strike="noStrike" kern="1200" cap="none" spc="0" normalizeH="0" baseline="0" noProof="0" smtClean="0">
                <a:ln>
                  <a:noFill/>
                </a:ln>
                <a:solidFill>
                  <a:srgbClr val="FFFFFF"/>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8</a:t>
            </a:fld>
            <a:r>
              <a:rPr kumimoji="0" lang="en-US" altLang="en-US" sz="1400" b="0" i="0" u="none" strike="noStrike" kern="1200" cap="none" spc="0" normalizeH="0" baseline="0" noProof="0" dirty="0">
                <a:ln>
                  <a:noFill/>
                </a:ln>
                <a:solidFill>
                  <a:srgbClr val="FFFFFF"/>
                </a:solidFill>
                <a:effectLst/>
                <a:uLnTx/>
                <a:uFillTx/>
                <a:latin typeface="Nokia Pure Text Light"/>
                <a:sym typeface="+mn-lt"/>
              </a:rPr>
              <a:t>%</a:t>
            </a:r>
            <a:endParaRPr kumimoji="0" lang="en-US" sz="1400" b="0" i="0" u="none" strike="noStrike" kern="1200" cap="none" spc="0" normalizeH="0" baseline="0" noProof="0" dirty="0">
              <a:ln>
                <a:noFill/>
              </a:ln>
              <a:solidFill>
                <a:srgbClr val="FFFFFF"/>
              </a:solidFill>
              <a:effectLst/>
              <a:uLnTx/>
              <a:uFillTx/>
              <a:latin typeface="Nokia Pure Text Light"/>
              <a:sym typeface="+mn-lt"/>
            </a:endParaRPr>
          </a:p>
        </p:txBody>
      </p:sp>
      <p:sp>
        <p:nvSpPr>
          <p:cNvPr id="26" name="Text Placeholder 2">
            <a:extLst>
              <a:ext uri="{FF2B5EF4-FFF2-40B4-BE49-F238E27FC236}">
                <a16:creationId xmlns:a16="http://schemas.microsoft.com/office/drawing/2014/main" id="{4C1D61B3-7C68-42E2-90C1-703671F79245}"/>
              </a:ext>
            </a:extLst>
          </p:cNvPr>
          <p:cNvSpPr>
            <a:spLocks noGrp="1"/>
          </p:cNvSpPr>
          <p:nvPr>
            <p:custDataLst>
              <p:tags r:id="rId24"/>
            </p:custDataLst>
          </p:nvPr>
        </p:nvSpPr>
        <p:spPr bwMode="auto">
          <a:xfrm>
            <a:off x="558800" y="4108450"/>
            <a:ext cx="377825" cy="547688"/>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D8479722-5FEC-49B5-8D84-7633B129E372}" type="datetime'''''T''ot''a''''''l'' si''t''''''e'''' ''''c''o''s''t '">
              <a:rPr kumimoji="0" lang="en-US" altLang="en-US" sz="1200" b="1" i="0" u="none" strike="noStrike" kern="1200" cap="none" spc="0" normalizeH="0" baseline="0" noProof="0">
                <a:ln>
                  <a:noFill/>
                </a:ln>
                <a:solidFill>
                  <a:srgbClr val="68717A"/>
                </a:solidFill>
                <a:effectLst/>
                <a:uLnTx/>
                <a:uFillTx/>
                <a:latin typeface="Nokia Pure Text Ligh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Total site cost </a:t>
            </a:fld>
            <a:endParaRPr kumimoji="0" lang="en-US" sz="1200" b="1" i="0" u="none" strike="noStrike" kern="1200" cap="none" spc="0" normalizeH="0" baseline="0" noProof="0" dirty="0">
              <a:ln>
                <a:noFill/>
              </a:ln>
              <a:solidFill>
                <a:srgbClr val="68717A"/>
              </a:solidFill>
              <a:effectLst/>
              <a:uLnTx/>
              <a:uFillTx/>
              <a:latin typeface="Nokia Pure Text Light"/>
              <a:sym typeface="+mn-lt"/>
            </a:endParaRPr>
          </a:p>
        </p:txBody>
      </p:sp>
      <p:sp>
        <p:nvSpPr>
          <p:cNvPr id="27" name="Text Placeholder 2">
            <a:extLst>
              <a:ext uri="{FF2B5EF4-FFF2-40B4-BE49-F238E27FC236}">
                <a16:creationId xmlns:a16="http://schemas.microsoft.com/office/drawing/2014/main" id="{412ED69B-78DA-4864-A9D2-5C36640A32FA}"/>
              </a:ext>
            </a:extLst>
          </p:cNvPr>
          <p:cNvSpPr>
            <a:spLocks noGrp="1"/>
          </p:cNvSpPr>
          <p:nvPr>
            <p:custDataLst>
              <p:tags r:id="rId25"/>
            </p:custDataLst>
          </p:nvPr>
        </p:nvSpPr>
        <p:spPr bwMode="gray">
          <a:xfrm>
            <a:off x="449263" y="3806825"/>
            <a:ext cx="598488" cy="212725"/>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25400" tIns="0" rIns="2540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53C2B863-D4BE-48AD-92CB-885F64128044}" type="datetime'''''''''''''''''''''''''-''''''1''''0''''0'''''''''''">
              <a:rPr kumimoji="0" lang="en-US" altLang="en-US" sz="1400" b="0" i="0" u="none" strike="noStrike" kern="1200" cap="none" spc="0" normalizeH="0" baseline="0" noProof="0" smtClean="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-100</a:t>
            </a:fld>
            <a:r>
              <a:rPr kumimoji="0" lang="en-US" altLang="en-US" sz="1400" b="0" i="0" u="none" strike="noStrike" kern="1200" cap="none" spc="0" normalizeH="0" baseline="0" noProof="0" dirty="0">
                <a:ln>
                  <a:noFill/>
                </a:ln>
                <a:solidFill>
                  <a:srgbClr val="68717A"/>
                </a:solidFill>
                <a:effectLst/>
                <a:uLnTx/>
                <a:uFillTx/>
                <a:latin typeface="Nokia Pure Text Light"/>
                <a:sym typeface="+mn-lt"/>
              </a:rPr>
              <a:t>%</a:t>
            </a:r>
            <a:endParaRPr kumimoji="0" lang="en-US" sz="1400" b="0" i="0" u="none" strike="noStrike" kern="1200" cap="none" spc="0" normalizeH="0" baseline="0" noProof="0" dirty="0">
              <a:ln>
                <a:noFill/>
              </a:ln>
              <a:solidFill>
                <a:srgbClr val="68717A"/>
              </a:solidFill>
              <a:effectLst/>
              <a:uLnTx/>
              <a:uFillTx/>
              <a:latin typeface="Nokia Pure Text Light"/>
              <a:sym typeface="+mn-lt"/>
            </a:endParaRPr>
          </a:p>
        </p:txBody>
      </p:sp>
      <p:sp>
        <p:nvSpPr>
          <p:cNvPr id="28" name="Text Placeholder 2">
            <a:extLst>
              <a:ext uri="{FF2B5EF4-FFF2-40B4-BE49-F238E27FC236}">
                <a16:creationId xmlns:a16="http://schemas.microsoft.com/office/drawing/2014/main" id="{D0264FD2-DF72-4A5D-83FD-C6218B34CFC2}"/>
              </a:ext>
            </a:extLst>
          </p:cNvPr>
          <p:cNvSpPr>
            <a:spLocks noGrp="1"/>
          </p:cNvSpPr>
          <p:nvPr>
            <p:custDataLst>
              <p:tags r:id="rId26"/>
            </p:custDataLst>
          </p:nvPr>
        </p:nvSpPr>
        <p:spPr bwMode="auto">
          <a:xfrm>
            <a:off x="3646488" y="4108450"/>
            <a:ext cx="374650"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3A420D36-5283-42FF-8478-9E491F0D52C9}" type="datetime'''''''''''''R''a''''''''''''''d''''''''''i''''o'''' '''">
              <a:rPr kumimoji="0" lang="en-US" altLang="en-US" sz="1000" b="1" i="0" u="none" strike="noStrike" kern="1200" cap="none" spc="0" normalizeH="0" baseline="0" noProof="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Radio </a:t>
            </a:fld>
            <a:endParaRPr kumimoji="0" lang="en-US" sz="1000" b="1" i="0" u="none" strike="noStrike" kern="1200" cap="none" spc="0" normalizeH="0" baseline="0" noProof="0" dirty="0">
              <a:ln>
                <a:noFill/>
              </a:ln>
              <a:solidFill>
                <a:srgbClr val="68717A"/>
              </a:solidFill>
              <a:effectLst/>
              <a:uLnTx/>
              <a:uFillTx/>
              <a:latin typeface="Nokia Pure Text Light"/>
              <a:sym typeface="+mn-lt"/>
            </a:endParaRPr>
          </a:p>
        </p:txBody>
      </p:sp>
      <p:sp>
        <p:nvSpPr>
          <p:cNvPr id="29" name="Text Placeholder 2">
            <a:extLst>
              <a:ext uri="{FF2B5EF4-FFF2-40B4-BE49-F238E27FC236}">
                <a16:creationId xmlns:a16="http://schemas.microsoft.com/office/drawing/2014/main" id="{A8C37AAD-FF8E-4BF2-B222-BE557BB453B9}"/>
              </a:ext>
            </a:extLst>
          </p:cNvPr>
          <p:cNvSpPr>
            <a:spLocks noGrp="1"/>
          </p:cNvSpPr>
          <p:nvPr>
            <p:custDataLst>
              <p:tags r:id="rId27"/>
            </p:custDataLst>
          </p:nvPr>
        </p:nvSpPr>
        <p:spPr bwMode="gray">
          <a:xfrm>
            <a:off x="1157288" y="3289300"/>
            <a:ext cx="419100" cy="212725"/>
          </a:xfrm>
          <a:prstGeom prst="rect">
            <a:avLst/>
          </a:prstGeom>
          <a:solidFill>
            <a:schemeClr val="hlink"/>
          </a:solidFill>
          <a:ln w="9525">
            <a:noFill/>
            <a:miter lim="800000"/>
            <a:headEnd/>
            <a:tailEnd/>
          </a:ln>
        </p:spPr>
        <p:txBody>
          <a:bodyPr vert="horz" wrap="none" lIns="25400" tIns="0" rIns="25400" bIns="0" numCol="1" spcCol="0" anchor="ctr"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8E618EDB-846E-4590-A965-E3908D0696A7}" type="datetime'''''''''''''''''''''''''''''''''''''''''''''''''2''''''7'">
              <a:rPr kumimoji="0" lang="en-US" altLang="en-US" sz="1400" b="0" i="0" u="none" strike="noStrike" kern="1200" cap="none" spc="0" normalizeH="0" baseline="0" noProof="0" smtClean="0">
                <a:ln>
                  <a:noFill/>
                </a:ln>
                <a:solidFill>
                  <a:srgbClr val="FFFFFF"/>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27</a:t>
            </a:fld>
            <a:r>
              <a:rPr kumimoji="0" lang="en-US" altLang="en-US" sz="1400" b="0" i="0" u="none" strike="noStrike" kern="1200" cap="none" spc="0" normalizeH="0" baseline="0" noProof="0" dirty="0">
                <a:ln>
                  <a:noFill/>
                </a:ln>
                <a:solidFill>
                  <a:srgbClr val="FFFFFF"/>
                </a:solidFill>
                <a:effectLst/>
                <a:uLnTx/>
                <a:uFillTx/>
                <a:latin typeface="Nokia Pure Text Light"/>
                <a:sym typeface="+mn-lt"/>
              </a:rPr>
              <a:t>%</a:t>
            </a:r>
            <a:endParaRPr kumimoji="0" lang="en-US" sz="1400" b="0" i="0" u="none" strike="noStrike" kern="1200" cap="none" spc="0" normalizeH="0" baseline="0" noProof="0" dirty="0">
              <a:ln>
                <a:noFill/>
              </a:ln>
              <a:solidFill>
                <a:srgbClr val="FFFFFF"/>
              </a:solidFill>
              <a:effectLst/>
              <a:uLnTx/>
              <a:uFillTx/>
              <a:latin typeface="Nokia Pure Text Light"/>
              <a:sym typeface="+mn-lt"/>
            </a:endParaRPr>
          </a:p>
        </p:txBody>
      </p:sp>
      <p:sp>
        <p:nvSpPr>
          <p:cNvPr id="30" name="Text Placeholder 2">
            <a:extLst>
              <a:ext uri="{FF2B5EF4-FFF2-40B4-BE49-F238E27FC236}">
                <a16:creationId xmlns:a16="http://schemas.microsoft.com/office/drawing/2014/main" id="{B0D75B2E-4055-4AA4-98F8-BE7194FDFE2F}"/>
              </a:ext>
            </a:extLst>
          </p:cNvPr>
          <p:cNvSpPr>
            <a:spLocks noGrp="1"/>
          </p:cNvSpPr>
          <p:nvPr>
            <p:custDataLst>
              <p:tags r:id="rId28"/>
            </p:custDataLst>
          </p:nvPr>
        </p:nvSpPr>
        <p:spPr bwMode="gray">
          <a:xfrm>
            <a:off x="5524500" y="1120775"/>
            <a:ext cx="314325" cy="21272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txBody>
          <a:bodyPr vert="horz" wrap="none" lIns="25400" tIns="0" rIns="2540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0AAABE6C-8387-4E79-A316-1F5F3D2683E8}" type="datetime'''''''''''''''''''''''''''''''3'''''''''''''''''''''''''''">
              <a:rPr kumimoji="0" lang="en-US" altLang="en-US" sz="1400" b="0" i="0" u="none" strike="noStrike" kern="1200" cap="none" spc="0" normalizeH="0" baseline="0" noProof="0" smtClean="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3</a:t>
            </a:fld>
            <a:r>
              <a:rPr kumimoji="0" lang="en-US" altLang="en-US" sz="1400" b="0" i="0" u="none" strike="noStrike" kern="1200" cap="none" spc="0" normalizeH="0" baseline="0" noProof="0" dirty="0">
                <a:ln>
                  <a:noFill/>
                </a:ln>
                <a:solidFill>
                  <a:srgbClr val="68717A"/>
                </a:solidFill>
                <a:effectLst/>
                <a:uLnTx/>
                <a:uFillTx/>
                <a:latin typeface="Nokia Pure Text Light"/>
                <a:sym typeface="+mn-lt"/>
              </a:rPr>
              <a:t>%</a:t>
            </a:r>
            <a:endParaRPr kumimoji="0" lang="en-US" sz="1400" b="0" i="0" u="none" strike="noStrike" kern="1200" cap="none" spc="0" normalizeH="0" baseline="0" noProof="0" dirty="0">
              <a:ln>
                <a:noFill/>
              </a:ln>
              <a:solidFill>
                <a:srgbClr val="68717A"/>
              </a:solidFill>
              <a:effectLst/>
              <a:uLnTx/>
              <a:uFillTx/>
              <a:latin typeface="Nokia Pure Text Light"/>
              <a:sym typeface="+mn-lt"/>
            </a:endParaRPr>
          </a:p>
        </p:txBody>
      </p:sp>
      <p:sp>
        <p:nvSpPr>
          <p:cNvPr id="31" name="Text Placeholder 2">
            <a:extLst>
              <a:ext uri="{FF2B5EF4-FFF2-40B4-BE49-F238E27FC236}">
                <a16:creationId xmlns:a16="http://schemas.microsoft.com/office/drawing/2014/main" id="{9F42C63D-DE85-4D9A-B97D-AC55AE38AA90}"/>
              </a:ext>
            </a:extLst>
          </p:cNvPr>
          <p:cNvSpPr>
            <a:spLocks noGrp="1"/>
          </p:cNvSpPr>
          <p:nvPr>
            <p:custDataLst>
              <p:tags r:id="rId29"/>
            </p:custDataLst>
          </p:nvPr>
        </p:nvSpPr>
        <p:spPr bwMode="auto">
          <a:xfrm>
            <a:off x="5364163" y="4108451"/>
            <a:ext cx="635000" cy="244475"/>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373FCD1D-F385-4A03-9B97-4AE74DA8B0E1}" type="datetime'T''r''a''''n''''''''s''''''''m''is''si''on'' CAPEX'">
              <a:rPr kumimoji="0" lang="en-US" altLang="en-US" sz="800" b="1" i="0" u="none" strike="noStrike" kern="1200" cap="none" spc="0" normalizeH="0" baseline="0" noProof="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Transmission CAPEX</a:t>
            </a:fld>
            <a:endParaRPr kumimoji="0" lang="en-US" sz="800" b="1" i="0" u="none" strike="noStrike" kern="1200" cap="none" spc="0" normalizeH="0" baseline="0" noProof="0" dirty="0">
              <a:ln>
                <a:noFill/>
              </a:ln>
              <a:solidFill>
                <a:srgbClr val="68717A"/>
              </a:solidFill>
              <a:effectLst/>
              <a:uLnTx/>
              <a:uFillTx/>
              <a:latin typeface="Nokia Pure Text Light"/>
              <a:sym typeface="+mn-lt"/>
            </a:endParaRPr>
          </a:p>
        </p:txBody>
      </p:sp>
      <p:sp>
        <p:nvSpPr>
          <p:cNvPr id="32" name="Text Placeholder 2">
            <a:extLst>
              <a:ext uri="{FF2B5EF4-FFF2-40B4-BE49-F238E27FC236}">
                <a16:creationId xmlns:a16="http://schemas.microsoft.com/office/drawing/2014/main" id="{EBB3433B-387A-4915-BE4F-D81C21F2BE53}"/>
              </a:ext>
            </a:extLst>
          </p:cNvPr>
          <p:cNvSpPr>
            <a:spLocks noGrp="1"/>
          </p:cNvSpPr>
          <p:nvPr>
            <p:custDataLst>
              <p:tags r:id="rId30"/>
            </p:custDataLst>
          </p:nvPr>
        </p:nvSpPr>
        <p:spPr bwMode="auto">
          <a:xfrm>
            <a:off x="4816475" y="4108450"/>
            <a:ext cx="501650" cy="3048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D5920670-88A3-4C2C-B0D6-8436BDB1A351}" type="datetime'An''''''t''''e''''''''''''''nn''a'' lin''''''''''''''e'' '">
              <a:rPr kumimoji="0" lang="en-US" altLang="en-US" sz="1000" b="1" i="0" u="none" strike="noStrike" kern="1200" cap="none" spc="0" normalizeH="0" baseline="0" noProof="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Antenna line </a:t>
            </a:fld>
            <a:endParaRPr kumimoji="0" lang="en-US" sz="1000" b="1" i="0" u="none" strike="noStrike" kern="1200" cap="none" spc="0" normalizeH="0" baseline="0" noProof="0" dirty="0">
              <a:ln>
                <a:noFill/>
              </a:ln>
              <a:solidFill>
                <a:srgbClr val="68717A"/>
              </a:solidFill>
              <a:effectLst/>
              <a:uLnTx/>
              <a:uFillTx/>
              <a:latin typeface="Nokia Pure Text Light"/>
              <a:sym typeface="+mn-lt"/>
            </a:endParaRPr>
          </a:p>
        </p:txBody>
      </p:sp>
      <p:sp>
        <p:nvSpPr>
          <p:cNvPr id="33" name="Text Placeholder 2">
            <a:extLst>
              <a:ext uri="{FF2B5EF4-FFF2-40B4-BE49-F238E27FC236}">
                <a16:creationId xmlns:a16="http://schemas.microsoft.com/office/drawing/2014/main" id="{0A78152E-6F0F-42EE-81EF-1E9652E944E7}"/>
              </a:ext>
            </a:extLst>
          </p:cNvPr>
          <p:cNvSpPr>
            <a:spLocks noGrp="1"/>
          </p:cNvSpPr>
          <p:nvPr>
            <p:custDataLst>
              <p:tags r:id="rId31"/>
            </p:custDataLst>
          </p:nvPr>
        </p:nvSpPr>
        <p:spPr bwMode="auto">
          <a:xfrm>
            <a:off x="6005513" y="4108450"/>
            <a:ext cx="592138" cy="15240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square" lIns="0" tIns="0" rIns="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1BA8B3CA-3D0D-4BF8-896A-E77E447FE4C4}" type="datetime'N''''''I''&amp;P''''''''''o''w''''e''''''''''''''''''''r'''''''">
              <a:rPr kumimoji="0" lang="en-US" altLang="en-US" sz="1000" b="1" i="0" u="none" strike="noStrike" kern="1200" cap="none" spc="0" normalizeH="0" baseline="0" noProof="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NI&amp;Power</a:t>
            </a:fld>
            <a:endParaRPr kumimoji="0" lang="en-US" sz="1000" b="1" i="0" u="none" strike="noStrike" kern="1200" cap="none" spc="0" normalizeH="0" baseline="0" noProof="0" dirty="0">
              <a:ln>
                <a:noFill/>
              </a:ln>
              <a:solidFill>
                <a:srgbClr val="68717A"/>
              </a:solidFill>
              <a:effectLst/>
              <a:uLnTx/>
              <a:uFillTx/>
              <a:latin typeface="Nokia Pure Text Light"/>
              <a:sym typeface="+mn-lt"/>
            </a:endParaRPr>
          </a:p>
        </p:txBody>
      </p:sp>
      <p:sp>
        <p:nvSpPr>
          <p:cNvPr id="34" name="Text Placeholder 2">
            <a:extLst>
              <a:ext uri="{FF2B5EF4-FFF2-40B4-BE49-F238E27FC236}">
                <a16:creationId xmlns:a16="http://schemas.microsoft.com/office/drawing/2014/main" id="{DA5756B0-C0B7-48D2-ABF5-EC8149392783}"/>
              </a:ext>
            </a:extLst>
          </p:cNvPr>
          <p:cNvSpPr>
            <a:spLocks noGrp="1"/>
          </p:cNvSpPr>
          <p:nvPr>
            <p:custDataLst>
              <p:tags r:id="rId32"/>
            </p:custDataLst>
          </p:nvPr>
        </p:nvSpPr>
        <p:spPr bwMode="gray">
          <a:xfrm>
            <a:off x="6143625" y="1035050"/>
            <a:ext cx="314325" cy="212725"/>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25400" tIns="0" rIns="25400" bIns="0" numCol="1" spcCol="0" anchor="t" anchorCtr="0" compatLnSpc="1">
            <a:prstTxWarp prst="textNoShape">
              <a:avLst/>
            </a:prstTxWarp>
            <a:noAutofit/>
          </a:bodyPr>
          <a:lst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 typeface="Arial" charset="0"/>
              <a:buNone/>
              <a:tabLst/>
              <a:defRPr/>
            </a:pPr>
            <a:fld id="{BE7791D2-09A1-457C-9796-F538523E68F1}" type="datetime'''''''''''''''''''''''''''''3'''''''''''''''''''''''''''''''''">
              <a:rPr kumimoji="0" lang="en-US" altLang="en-US" sz="1400" b="0" i="0" u="none" strike="noStrike" kern="1200" cap="none" spc="0" normalizeH="0" baseline="0" noProof="0" smtClean="0">
                <a:ln>
                  <a:noFill/>
                </a:ln>
                <a:solidFill>
                  <a:srgbClr val="68717A"/>
                </a:solidFill>
                <a:effectLst/>
                <a:uLnTx/>
                <a:uFillTx/>
                <a:latin typeface="Nokia Pure Text Light"/>
                <a:sym typeface="+mn-lt"/>
              </a:rPr>
              <a:pPr marL="0" marR="0" lvl="0" indent="0" algn="ctr" defTabSz="457200" rtl="0" eaLnBrk="1" fontAlgn="base" latinLnBrk="0" hangingPunct="1">
                <a:lnSpc>
                  <a:spcPct val="100000"/>
                </a:lnSpc>
                <a:spcBef>
                  <a:spcPct val="0"/>
                </a:spcBef>
                <a:spcAft>
                  <a:spcPct val="0"/>
                </a:spcAft>
                <a:buClrTx/>
                <a:buSzTx/>
                <a:buFont typeface="Arial" charset="0"/>
                <a:buNone/>
                <a:tabLst/>
                <a:defRPr/>
              </a:pPr>
              <a:t>3</a:t>
            </a:fld>
            <a:r>
              <a:rPr kumimoji="0" lang="en-US" altLang="en-US" sz="1400" b="0" i="0" u="none" strike="noStrike" kern="1200" cap="none" spc="0" normalizeH="0" baseline="0" noProof="0" dirty="0">
                <a:ln>
                  <a:noFill/>
                </a:ln>
                <a:solidFill>
                  <a:srgbClr val="68717A"/>
                </a:solidFill>
                <a:effectLst/>
                <a:uLnTx/>
                <a:uFillTx/>
                <a:latin typeface="Nokia Pure Text Light"/>
                <a:sym typeface="+mn-lt"/>
              </a:rPr>
              <a:t>%</a:t>
            </a:r>
            <a:endParaRPr kumimoji="0" lang="en-US" sz="1400" b="0" i="0" u="none" strike="noStrike" kern="1200" cap="none" spc="0" normalizeH="0" baseline="0" noProof="0" dirty="0">
              <a:ln>
                <a:noFill/>
              </a:ln>
              <a:solidFill>
                <a:srgbClr val="68717A"/>
              </a:solidFill>
              <a:effectLst/>
              <a:uLnTx/>
              <a:uFillTx/>
              <a:latin typeface="Nokia Pure Text Light"/>
              <a:sym typeface="+mn-lt"/>
            </a:endParaRPr>
          </a:p>
        </p:txBody>
      </p:sp>
      <p:sp>
        <p:nvSpPr>
          <p:cNvPr id="35" name="TextBox 34">
            <a:extLst>
              <a:ext uri="{FF2B5EF4-FFF2-40B4-BE49-F238E27FC236}">
                <a16:creationId xmlns:a16="http://schemas.microsoft.com/office/drawing/2014/main" id="{93D52DC7-744D-4307-977C-35F77AFCF1FA}"/>
              </a:ext>
            </a:extLst>
          </p:cNvPr>
          <p:cNvSpPr txBox="1"/>
          <p:nvPr/>
        </p:nvSpPr>
        <p:spPr>
          <a:xfrm>
            <a:off x="1679202" y="3449921"/>
            <a:ext cx="1697412" cy="307777"/>
          </a:xfrm>
          <a:prstGeom prst="rect">
            <a:avLst/>
          </a:prstGeom>
          <a:solidFill>
            <a:schemeClr val="tx1">
              <a:lumMod val="75000"/>
            </a:schemeClr>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400" b="0" i="0" u="none" strike="noStrike" kern="1200" cap="none" spc="0" normalizeH="0" baseline="0" noProof="0" dirty="0" err="1">
                <a:ln>
                  <a:noFill/>
                </a:ln>
                <a:solidFill>
                  <a:srgbClr val="FFFFFF"/>
                </a:solidFill>
                <a:effectLst/>
                <a:uLnTx/>
                <a:uFillTx/>
                <a:latin typeface="+mj-lt"/>
              </a:rPr>
              <a:t>Site</a:t>
            </a:r>
            <a:r>
              <a:rPr kumimoji="0" lang="fi-FI" sz="1400" b="0" i="0" u="none" strike="noStrike" kern="1200" cap="none" spc="0" normalizeH="0" baseline="0" noProof="0" dirty="0">
                <a:ln>
                  <a:noFill/>
                </a:ln>
                <a:solidFill>
                  <a:srgbClr val="FFFFFF"/>
                </a:solidFill>
                <a:effectLst/>
                <a:uLnTx/>
                <a:uFillTx/>
                <a:latin typeface="+mj-lt"/>
              </a:rPr>
              <a:t> OPEX 70% </a:t>
            </a:r>
            <a:endParaRPr kumimoji="0" lang="en-US" sz="1400" b="0" i="0" u="none" strike="noStrike" kern="1200" cap="none" spc="0" normalizeH="0" baseline="0" noProof="0" dirty="0">
              <a:ln>
                <a:noFill/>
              </a:ln>
              <a:solidFill>
                <a:srgbClr val="FFFFFF"/>
              </a:solidFill>
              <a:effectLst/>
              <a:uLnTx/>
              <a:uFillTx/>
              <a:latin typeface="+mj-lt"/>
            </a:endParaRPr>
          </a:p>
        </p:txBody>
      </p:sp>
      <p:sp>
        <p:nvSpPr>
          <p:cNvPr id="36" name="TextBox 35">
            <a:extLst>
              <a:ext uri="{FF2B5EF4-FFF2-40B4-BE49-F238E27FC236}">
                <a16:creationId xmlns:a16="http://schemas.microsoft.com/office/drawing/2014/main" id="{A719FD61-9A3F-496F-8829-DDCC55DD2762}"/>
              </a:ext>
            </a:extLst>
          </p:cNvPr>
          <p:cNvSpPr txBox="1"/>
          <p:nvPr/>
        </p:nvSpPr>
        <p:spPr>
          <a:xfrm>
            <a:off x="3656467" y="2112368"/>
            <a:ext cx="2789157" cy="307777"/>
          </a:xfrm>
          <a:prstGeom prst="rect">
            <a:avLst/>
          </a:prstGeom>
          <a:solidFill>
            <a:schemeClr val="accent1"/>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400" b="0" i="0" u="none" strike="noStrike" kern="1200" cap="none" spc="0" normalizeH="0" baseline="0" noProof="0" dirty="0" err="1">
                <a:ln>
                  <a:noFill/>
                </a:ln>
                <a:solidFill>
                  <a:srgbClr val="FFFFFF"/>
                </a:solidFill>
                <a:effectLst/>
                <a:uLnTx/>
                <a:uFillTx/>
                <a:latin typeface="+mj-lt"/>
              </a:rPr>
              <a:t>Site</a:t>
            </a:r>
            <a:r>
              <a:rPr kumimoji="0" lang="fi-FI" sz="1400" b="0" i="0" u="none" strike="noStrike" kern="1200" cap="none" spc="0" normalizeH="0" baseline="0" noProof="0" dirty="0">
                <a:ln>
                  <a:noFill/>
                </a:ln>
                <a:solidFill>
                  <a:srgbClr val="FFFFFF"/>
                </a:solidFill>
                <a:effectLst/>
                <a:uLnTx/>
                <a:uFillTx/>
                <a:latin typeface="+mj-lt"/>
              </a:rPr>
              <a:t> CAPEX 30% </a:t>
            </a:r>
            <a:endParaRPr kumimoji="0" lang="en-US" sz="1400" b="0" i="0" u="none" strike="noStrike" kern="1200" cap="none" spc="0" normalizeH="0" baseline="0" noProof="0" dirty="0">
              <a:ln>
                <a:noFill/>
              </a:ln>
              <a:solidFill>
                <a:srgbClr val="FFFFFF"/>
              </a:solidFill>
              <a:effectLst/>
              <a:uLnTx/>
              <a:uFillTx/>
              <a:latin typeface="+mj-lt"/>
            </a:endParaRPr>
          </a:p>
        </p:txBody>
      </p:sp>
      <p:sp>
        <p:nvSpPr>
          <p:cNvPr id="37" name="TextBox 36">
            <a:extLst>
              <a:ext uri="{FF2B5EF4-FFF2-40B4-BE49-F238E27FC236}">
                <a16:creationId xmlns:a16="http://schemas.microsoft.com/office/drawing/2014/main" id="{723C0011-45AF-4392-8EB4-C927526914EF}"/>
              </a:ext>
            </a:extLst>
          </p:cNvPr>
          <p:cNvSpPr txBox="1"/>
          <p:nvPr/>
        </p:nvSpPr>
        <p:spPr>
          <a:xfrm>
            <a:off x="6782265" y="701873"/>
            <a:ext cx="2187388" cy="30777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a:ln>
                  <a:noFill/>
                </a:ln>
                <a:solidFill>
                  <a:srgbClr val="124191"/>
                </a:solidFill>
                <a:effectLst/>
                <a:uLnTx/>
                <a:uFillTx/>
                <a:latin typeface="Arial" charset="0"/>
              </a:rPr>
              <a:t>Nokia SRAN benefits</a:t>
            </a:r>
          </a:p>
        </p:txBody>
      </p:sp>
      <p:sp>
        <p:nvSpPr>
          <p:cNvPr id="38" name="TextBox 37">
            <a:extLst>
              <a:ext uri="{FF2B5EF4-FFF2-40B4-BE49-F238E27FC236}">
                <a16:creationId xmlns:a16="http://schemas.microsoft.com/office/drawing/2014/main" id="{EB127204-4EEF-4731-A0EC-2E19B5C60287}"/>
              </a:ext>
            </a:extLst>
          </p:cNvPr>
          <p:cNvSpPr txBox="1"/>
          <p:nvPr/>
        </p:nvSpPr>
        <p:spPr>
          <a:xfrm>
            <a:off x="6856319" y="1003498"/>
            <a:ext cx="1876611" cy="307777"/>
          </a:xfrm>
          <a:prstGeom prst="rect">
            <a:avLst/>
          </a:prstGeom>
          <a:solidFill>
            <a:schemeClr val="tx1">
              <a:lumMod val="75000"/>
            </a:schemeClr>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a:ln>
                  <a:noFill/>
                </a:ln>
                <a:solidFill>
                  <a:srgbClr val="FFFFFF"/>
                </a:solidFill>
                <a:effectLst/>
                <a:uLnTx/>
                <a:uFillTx/>
              </a:rPr>
              <a:t>Lower site rent</a:t>
            </a:r>
          </a:p>
        </p:txBody>
      </p:sp>
      <p:sp>
        <p:nvSpPr>
          <p:cNvPr id="39" name="TextBox 38">
            <a:extLst>
              <a:ext uri="{FF2B5EF4-FFF2-40B4-BE49-F238E27FC236}">
                <a16:creationId xmlns:a16="http://schemas.microsoft.com/office/drawing/2014/main" id="{E30BEB39-84F2-4C07-A0EF-6068CE404B80}"/>
              </a:ext>
            </a:extLst>
          </p:cNvPr>
          <p:cNvSpPr txBox="1"/>
          <p:nvPr/>
        </p:nvSpPr>
        <p:spPr>
          <a:xfrm>
            <a:off x="6851276" y="1984160"/>
            <a:ext cx="1876611" cy="307777"/>
          </a:xfrm>
          <a:prstGeom prst="rect">
            <a:avLst/>
          </a:prstGeom>
          <a:solidFill>
            <a:schemeClr val="tx1">
              <a:lumMod val="75000"/>
            </a:schemeClr>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a:ln>
                  <a:noFill/>
                </a:ln>
                <a:solidFill>
                  <a:srgbClr val="FFFFFF"/>
                </a:solidFill>
                <a:effectLst/>
                <a:uLnTx/>
                <a:uFillTx/>
              </a:rPr>
              <a:t>Simpler maintenance</a:t>
            </a:r>
          </a:p>
        </p:txBody>
      </p:sp>
      <p:sp>
        <p:nvSpPr>
          <p:cNvPr id="40" name="TextBox 39">
            <a:extLst>
              <a:ext uri="{FF2B5EF4-FFF2-40B4-BE49-F238E27FC236}">
                <a16:creationId xmlns:a16="http://schemas.microsoft.com/office/drawing/2014/main" id="{9052BE0B-500F-4322-8F0D-D2CE0709A5EF}"/>
              </a:ext>
            </a:extLst>
          </p:cNvPr>
          <p:cNvSpPr txBox="1"/>
          <p:nvPr/>
        </p:nvSpPr>
        <p:spPr>
          <a:xfrm>
            <a:off x="6856319" y="1389696"/>
            <a:ext cx="1876611" cy="523220"/>
          </a:xfrm>
          <a:prstGeom prst="rect">
            <a:avLst/>
          </a:prstGeom>
          <a:solidFill>
            <a:schemeClr val="tx1">
              <a:lumMod val="75000"/>
            </a:schemeClr>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a:ln>
                  <a:noFill/>
                </a:ln>
                <a:solidFill>
                  <a:srgbClr val="FFFFFF"/>
                </a:solidFill>
                <a:effectLst/>
                <a:uLnTx/>
                <a:uFillTx/>
              </a:rPr>
              <a:t>Lower power consumption </a:t>
            </a:r>
          </a:p>
        </p:txBody>
      </p:sp>
      <p:sp>
        <p:nvSpPr>
          <p:cNvPr id="41" name="TextBox 40">
            <a:extLst>
              <a:ext uri="{FF2B5EF4-FFF2-40B4-BE49-F238E27FC236}">
                <a16:creationId xmlns:a16="http://schemas.microsoft.com/office/drawing/2014/main" id="{AAE47005-74F8-4217-9504-FD85121C81C1}"/>
              </a:ext>
            </a:extLst>
          </p:cNvPr>
          <p:cNvSpPr txBox="1"/>
          <p:nvPr/>
        </p:nvSpPr>
        <p:spPr>
          <a:xfrm>
            <a:off x="6844528" y="3586302"/>
            <a:ext cx="1876611" cy="523220"/>
          </a:xfrm>
          <a:prstGeom prst="rect">
            <a:avLst/>
          </a:prstGeom>
          <a:solidFill>
            <a:schemeClr val="bg2"/>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a:ln>
                  <a:noFill/>
                </a:ln>
                <a:solidFill>
                  <a:srgbClr val="FFFFFF"/>
                </a:solidFill>
                <a:effectLst/>
                <a:uLnTx/>
                <a:uFillTx/>
              </a:rPr>
              <a:t>Less installation effort</a:t>
            </a:r>
          </a:p>
        </p:txBody>
      </p:sp>
      <p:sp>
        <p:nvSpPr>
          <p:cNvPr id="42" name="TextBox 41">
            <a:extLst>
              <a:ext uri="{FF2B5EF4-FFF2-40B4-BE49-F238E27FC236}">
                <a16:creationId xmlns:a16="http://schemas.microsoft.com/office/drawing/2014/main" id="{08C4B4CE-ADDB-4FDE-8755-78EB66646510}"/>
              </a:ext>
            </a:extLst>
          </p:cNvPr>
          <p:cNvSpPr txBox="1"/>
          <p:nvPr/>
        </p:nvSpPr>
        <p:spPr>
          <a:xfrm>
            <a:off x="6844527" y="4179495"/>
            <a:ext cx="1876611" cy="307777"/>
          </a:xfrm>
          <a:prstGeom prst="rect">
            <a:avLst/>
          </a:prstGeom>
          <a:solidFill>
            <a:schemeClr val="bg2"/>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a:ln>
                  <a:noFill/>
                </a:ln>
                <a:solidFill>
                  <a:srgbClr val="FFFFFF"/>
                </a:solidFill>
                <a:effectLst/>
                <a:uLnTx/>
                <a:uFillTx/>
              </a:rPr>
              <a:t>Smaller battery bank </a:t>
            </a:r>
          </a:p>
        </p:txBody>
      </p:sp>
      <p:sp>
        <p:nvSpPr>
          <p:cNvPr id="43" name="TextBox 42">
            <a:extLst>
              <a:ext uri="{FF2B5EF4-FFF2-40B4-BE49-F238E27FC236}">
                <a16:creationId xmlns:a16="http://schemas.microsoft.com/office/drawing/2014/main" id="{50278EB4-B1D0-49C2-9F24-7F88EEFBC1A5}"/>
              </a:ext>
            </a:extLst>
          </p:cNvPr>
          <p:cNvSpPr txBox="1"/>
          <p:nvPr/>
        </p:nvSpPr>
        <p:spPr>
          <a:xfrm>
            <a:off x="6851276" y="2388610"/>
            <a:ext cx="1876611" cy="523220"/>
          </a:xfrm>
          <a:prstGeom prst="rect">
            <a:avLst/>
          </a:prstGeom>
          <a:solidFill>
            <a:schemeClr val="bg2"/>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a:ln>
                  <a:noFill/>
                </a:ln>
                <a:solidFill>
                  <a:srgbClr val="FFFFFF"/>
                </a:solidFill>
                <a:effectLst/>
                <a:uLnTx/>
                <a:uFillTx/>
              </a:rPr>
              <a:t>Less transmission equipment </a:t>
            </a:r>
          </a:p>
        </p:txBody>
      </p:sp>
      <p:sp>
        <p:nvSpPr>
          <p:cNvPr id="44" name="TextBox 43">
            <a:extLst>
              <a:ext uri="{FF2B5EF4-FFF2-40B4-BE49-F238E27FC236}">
                <a16:creationId xmlns:a16="http://schemas.microsoft.com/office/drawing/2014/main" id="{FD749858-4075-4AB3-BE24-FF7210CB3E6B}"/>
              </a:ext>
            </a:extLst>
          </p:cNvPr>
          <p:cNvSpPr txBox="1"/>
          <p:nvPr/>
        </p:nvSpPr>
        <p:spPr>
          <a:xfrm>
            <a:off x="6851275" y="2987456"/>
            <a:ext cx="1876611" cy="523220"/>
          </a:xfrm>
          <a:prstGeom prst="rect">
            <a:avLst/>
          </a:prstGeom>
          <a:solidFill>
            <a:schemeClr val="bg2"/>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a:ln>
                  <a:noFill/>
                </a:ln>
                <a:solidFill>
                  <a:srgbClr val="FFFFFF"/>
                </a:solidFill>
                <a:effectLst/>
                <a:uLnTx/>
                <a:uFillTx/>
              </a:rPr>
              <a:t>Simpler antenna line, less RF fibre </a:t>
            </a:r>
          </a:p>
        </p:txBody>
      </p:sp>
      <p:grpSp>
        <p:nvGrpSpPr>
          <p:cNvPr id="45" name="Group 44">
            <a:extLst>
              <a:ext uri="{FF2B5EF4-FFF2-40B4-BE49-F238E27FC236}">
                <a16:creationId xmlns:a16="http://schemas.microsoft.com/office/drawing/2014/main" id="{B6D9BB46-1A84-4254-83AE-F9AA456F18BC}"/>
              </a:ext>
            </a:extLst>
          </p:cNvPr>
          <p:cNvGrpSpPr/>
          <p:nvPr/>
        </p:nvGrpSpPr>
        <p:grpSpPr>
          <a:xfrm>
            <a:off x="7918396" y="296534"/>
            <a:ext cx="831567" cy="308086"/>
            <a:chOff x="581513" y="2754217"/>
            <a:chExt cx="1100578" cy="403246"/>
          </a:xfrm>
        </p:grpSpPr>
        <p:grpSp>
          <p:nvGrpSpPr>
            <p:cNvPr id="46" name="Group 45">
              <a:extLst>
                <a:ext uri="{FF2B5EF4-FFF2-40B4-BE49-F238E27FC236}">
                  <a16:creationId xmlns:a16="http://schemas.microsoft.com/office/drawing/2014/main" id="{83E1F0FC-7290-4390-8597-40EDE07C2DF8}"/>
                </a:ext>
              </a:extLst>
            </p:cNvPr>
            <p:cNvGrpSpPr/>
            <p:nvPr/>
          </p:nvGrpSpPr>
          <p:grpSpPr>
            <a:xfrm>
              <a:off x="581513" y="2754217"/>
              <a:ext cx="500522" cy="403246"/>
              <a:chOff x="570496" y="2754217"/>
              <a:chExt cx="500522" cy="403246"/>
            </a:xfrm>
          </p:grpSpPr>
          <p:sp>
            <p:nvSpPr>
              <p:cNvPr id="48" name="Rectangle 47">
                <a:extLst>
                  <a:ext uri="{FF2B5EF4-FFF2-40B4-BE49-F238E27FC236}">
                    <a16:creationId xmlns:a16="http://schemas.microsoft.com/office/drawing/2014/main" id="{CB4D19D4-E5DF-4AB7-9C52-66B3428D709E}"/>
                  </a:ext>
                </a:extLst>
              </p:cNvPr>
              <p:cNvSpPr/>
              <p:nvPr/>
            </p:nvSpPr>
            <p:spPr>
              <a:xfrm>
                <a:off x="913549" y="2754217"/>
                <a:ext cx="157469" cy="122864"/>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grpSp>
            <p:nvGrpSpPr>
              <p:cNvPr id="49" name="Group 116">
                <a:extLst>
                  <a:ext uri="{FF2B5EF4-FFF2-40B4-BE49-F238E27FC236}">
                    <a16:creationId xmlns:a16="http://schemas.microsoft.com/office/drawing/2014/main" id="{A428F091-F85D-4650-8304-273FF1C4F139}"/>
                  </a:ext>
                </a:extLst>
              </p:cNvPr>
              <p:cNvGrpSpPr/>
              <p:nvPr/>
            </p:nvGrpSpPr>
            <p:grpSpPr>
              <a:xfrm>
                <a:off x="742022" y="2894408"/>
                <a:ext cx="328996" cy="122864"/>
                <a:chOff x="2043568" y="1234578"/>
                <a:chExt cx="851202" cy="359330"/>
              </a:xfrm>
            </p:grpSpPr>
            <p:sp>
              <p:nvSpPr>
                <p:cNvPr id="54" name="Rectangle 53">
                  <a:extLst>
                    <a:ext uri="{FF2B5EF4-FFF2-40B4-BE49-F238E27FC236}">
                      <a16:creationId xmlns:a16="http://schemas.microsoft.com/office/drawing/2014/main" id="{DDA833A6-DDC4-4787-8F10-58466582BA7B}"/>
                    </a:ext>
                  </a:extLst>
                </p:cNvPr>
                <p:cNvSpPr/>
                <p:nvPr/>
              </p:nvSpPr>
              <p:spPr>
                <a:xfrm>
                  <a:off x="2043568" y="1234578"/>
                  <a:ext cx="407416" cy="359330"/>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55" name="Rectangle 54">
                  <a:extLst>
                    <a:ext uri="{FF2B5EF4-FFF2-40B4-BE49-F238E27FC236}">
                      <a16:creationId xmlns:a16="http://schemas.microsoft.com/office/drawing/2014/main" id="{FFE6479E-E487-4BEC-B2E4-A2DE2C9495DB}"/>
                    </a:ext>
                  </a:extLst>
                </p:cNvPr>
                <p:cNvSpPr/>
                <p:nvPr/>
              </p:nvSpPr>
              <p:spPr>
                <a:xfrm>
                  <a:off x="2487355" y="1234578"/>
                  <a:ext cx="407415" cy="359330"/>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grpSp>
          <p:grpSp>
            <p:nvGrpSpPr>
              <p:cNvPr id="50" name="Group 124">
                <a:extLst>
                  <a:ext uri="{FF2B5EF4-FFF2-40B4-BE49-F238E27FC236}">
                    <a16:creationId xmlns:a16="http://schemas.microsoft.com/office/drawing/2014/main" id="{F436C284-F569-4CE6-A957-904ABDFB02F0}"/>
                  </a:ext>
                </a:extLst>
              </p:cNvPr>
              <p:cNvGrpSpPr/>
              <p:nvPr/>
            </p:nvGrpSpPr>
            <p:grpSpPr>
              <a:xfrm>
                <a:off x="570496" y="3034599"/>
                <a:ext cx="500522" cy="122864"/>
                <a:chOff x="1599782" y="1234578"/>
                <a:chExt cx="1294989" cy="359330"/>
              </a:xfrm>
            </p:grpSpPr>
            <p:sp>
              <p:nvSpPr>
                <p:cNvPr id="51" name="Rectangle 50">
                  <a:extLst>
                    <a:ext uri="{FF2B5EF4-FFF2-40B4-BE49-F238E27FC236}">
                      <a16:creationId xmlns:a16="http://schemas.microsoft.com/office/drawing/2014/main" id="{3A5C39FE-A26B-4B9A-B4DF-944EB9BF4B26}"/>
                    </a:ext>
                  </a:extLst>
                </p:cNvPr>
                <p:cNvSpPr/>
                <p:nvPr/>
              </p:nvSpPr>
              <p:spPr>
                <a:xfrm>
                  <a:off x="1599782" y="1234578"/>
                  <a:ext cx="407416" cy="359330"/>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52" name="Rectangle 51">
                  <a:extLst>
                    <a:ext uri="{FF2B5EF4-FFF2-40B4-BE49-F238E27FC236}">
                      <a16:creationId xmlns:a16="http://schemas.microsoft.com/office/drawing/2014/main" id="{3795179F-95B9-48D1-81C9-843A2ABBADC0}"/>
                    </a:ext>
                  </a:extLst>
                </p:cNvPr>
                <p:cNvSpPr/>
                <p:nvPr/>
              </p:nvSpPr>
              <p:spPr>
                <a:xfrm>
                  <a:off x="2043568" y="1234578"/>
                  <a:ext cx="407416" cy="359330"/>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53" name="Rectangle 52">
                  <a:extLst>
                    <a:ext uri="{FF2B5EF4-FFF2-40B4-BE49-F238E27FC236}">
                      <a16:creationId xmlns:a16="http://schemas.microsoft.com/office/drawing/2014/main" id="{CC770E32-EDF4-45CB-830A-630C3953F750}"/>
                    </a:ext>
                  </a:extLst>
                </p:cNvPr>
                <p:cNvSpPr/>
                <p:nvPr/>
              </p:nvSpPr>
              <p:spPr>
                <a:xfrm>
                  <a:off x="2487355" y="1234578"/>
                  <a:ext cx="407416" cy="359330"/>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grpSp>
        </p:grpSp>
        <p:sp>
          <p:nvSpPr>
            <p:cNvPr id="47" name="TextBox 46">
              <a:extLst>
                <a:ext uri="{FF2B5EF4-FFF2-40B4-BE49-F238E27FC236}">
                  <a16:creationId xmlns:a16="http://schemas.microsoft.com/office/drawing/2014/main" id="{CA5E9AD8-EABB-4FC9-866F-2140DC5658F7}"/>
                </a:ext>
              </a:extLst>
            </p:cNvPr>
            <p:cNvSpPr txBox="1"/>
            <p:nvPr/>
          </p:nvSpPr>
          <p:spPr>
            <a:xfrm>
              <a:off x="1112704" y="2785432"/>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0" cap="none" spc="0" normalizeH="0" baseline="0" noProof="0" dirty="0">
                  <a:ln>
                    <a:noFill/>
                  </a:ln>
                  <a:solidFill>
                    <a:srgbClr val="FFFFFF"/>
                  </a:solidFill>
                  <a:effectLst/>
                  <a:uLnTx/>
                  <a:uFillTx/>
                  <a:latin typeface="Nokia Pure Headline Light"/>
                </a:rPr>
                <a:t>€€€</a:t>
              </a:r>
            </a:p>
          </p:txBody>
        </p:sp>
      </p:grpSp>
      <p:sp>
        <p:nvSpPr>
          <p:cNvPr id="56" name="Footer Placeholder 27">
            <a:extLst>
              <a:ext uri="{FF2B5EF4-FFF2-40B4-BE49-F238E27FC236}">
                <a16:creationId xmlns:a16="http://schemas.microsoft.com/office/drawing/2014/main" id="{3A27A523-6E19-4278-94E1-F6ED62B89973}"/>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Tree>
    <p:extLst>
      <p:ext uri="{BB962C8B-B14F-4D97-AF65-F5344CB8AC3E}">
        <p14:creationId xmlns:p14="http://schemas.microsoft.com/office/powerpoint/2010/main" val="3134930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ct 61" hidden="1">
            <a:extLst>
              <a:ext uri="{FF2B5EF4-FFF2-40B4-BE49-F238E27FC236}">
                <a16:creationId xmlns:a16="http://schemas.microsoft.com/office/drawing/2014/main" id="{D7324641-3C92-4613-ABF5-12BE97F4191C}"/>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1" name="think-cell Slide" r:id="rId5" imgW="270" imgH="270" progId="TCLayout.ActiveDocument.1">
                  <p:embed/>
                </p:oleObj>
              </mc:Choice>
              <mc:Fallback>
                <p:oleObj name="think-cell Slide" r:id="rId5" imgW="270" imgH="270" progId="TCLayout.ActiveDocument.1">
                  <p:embed/>
                  <p:pic>
                    <p:nvPicPr>
                      <p:cNvPr id="62" name="Object 61" hidden="1">
                        <a:extLst>
                          <a:ext uri="{FF2B5EF4-FFF2-40B4-BE49-F238E27FC236}">
                            <a16:creationId xmlns:a16="http://schemas.microsoft.com/office/drawing/2014/main" id="{D7324641-3C92-4613-ABF5-12BE97F4191C}"/>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94848B26-B537-4D74-949E-5811690F93BD}"/>
              </a:ext>
            </a:extLst>
          </p:cNvPr>
          <p:cNvSpPr/>
          <p:nvPr/>
        </p:nvSpPr>
        <p:spPr>
          <a:xfrm>
            <a:off x="6863075" y="1097017"/>
            <a:ext cx="1885638" cy="3352893"/>
          </a:xfrm>
          <a:prstGeom prst="rect">
            <a:avLst/>
          </a:prstGeom>
          <a:solidFill>
            <a:srgbClr val="EDF2F5"/>
          </a:solidFill>
          <a:ln w="317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a:ln>
                <a:noFill/>
              </a:ln>
              <a:solidFill>
                <a:srgbClr val="FFFFFF"/>
              </a:solidFill>
              <a:effectLst/>
              <a:uLnTx/>
              <a:uFillTx/>
              <a:latin typeface="Nokia Pure Text Light"/>
              <a:ea typeface="Nokia Pure Text Light" panose="020B0403020202020204" pitchFamily="34" charset="0"/>
              <a:cs typeface="+mn-cs"/>
            </a:endParaRPr>
          </a:p>
        </p:txBody>
      </p:sp>
      <p:sp>
        <p:nvSpPr>
          <p:cNvPr id="3" name="Footer Placeholder 2">
            <a:extLst>
              <a:ext uri="{FF2B5EF4-FFF2-40B4-BE49-F238E27FC236}">
                <a16:creationId xmlns:a16="http://schemas.microsoft.com/office/drawing/2014/main" id="{0D0108F2-39E0-4462-BEF2-D1F25C1848E0}"/>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cs typeface="Arial" panose="020B0604020202020204" pitchFamily="34" charset="0"/>
              </a:rPr>
              <a:t>Nokia Internal Use</a:t>
            </a:r>
            <a:endParaRPr kumimoji="0" lang="en-US" sz="800" b="0" i="0" u="none" strike="noStrike" kern="1200" cap="none" spc="0" normalizeH="0" baseline="0" noProof="0" dirty="0">
              <a:ln>
                <a:noFill/>
              </a:ln>
              <a:solidFill>
                <a:srgbClr val="001135"/>
              </a:solidFill>
              <a:effectLst/>
              <a:uLnTx/>
              <a:uFillTx/>
              <a:latin typeface="Nokia Pure Text Light" panose="020B0304040602060303" pitchFamily="34" charset="0"/>
              <a:cs typeface="Arial" panose="020B0604020202020204" pitchFamily="34" charset="0"/>
            </a:endParaRPr>
          </a:p>
        </p:txBody>
      </p:sp>
      <p:sp>
        <p:nvSpPr>
          <p:cNvPr id="35" name="Rectangle 34">
            <a:extLst>
              <a:ext uri="{FF2B5EF4-FFF2-40B4-BE49-F238E27FC236}">
                <a16:creationId xmlns:a16="http://schemas.microsoft.com/office/drawing/2014/main" id="{1A9629B3-8D22-47D5-957E-4AE05DF39193}"/>
              </a:ext>
            </a:extLst>
          </p:cNvPr>
          <p:cNvSpPr/>
          <p:nvPr/>
        </p:nvSpPr>
        <p:spPr>
          <a:xfrm>
            <a:off x="3777890" y="1097101"/>
            <a:ext cx="2957276" cy="1675736"/>
          </a:xfrm>
          <a:prstGeom prst="rect">
            <a:avLst/>
          </a:prstGeom>
          <a:solidFill>
            <a:schemeClr val="tx1"/>
          </a:solidFill>
          <a:ln>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72000" tIns="72000" rIns="36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i-FI" sz="1400" b="0" i="0" u="none" strike="noStrike" kern="0" cap="none" spc="0" normalizeH="0" baseline="0" noProof="0" dirty="0">
                <a:ln>
                  <a:noFill/>
                </a:ln>
                <a:solidFill>
                  <a:srgbClr val="00C9FF"/>
                </a:solidFill>
                <a:effectLst/>
                <a:uLnTx/>
                <a:uFillTx/>
                <a:latin typeface="Nokia Pure Text Light"/>
                <a:ea typeface="+mn-ea"/>
                <a:cs typeface="+mn-cs"/>
              </a:rPr>
              <a:t>Key </a:t>
            </a:r>
            <a:r>
              <a:rPr kumimoji="0" lang="fi-FI" sz="1400" b="0" i="0" u="none" strike="noStrike" kern="0" cap="none" spc="0" normalizeH="0" baseline="0" noProof="0" dirty="0" err="1">
                <a:ln>
                  <a:noFill/>
                </a:ln>
                <a:solidFill>
                  <a:srgbClr val="00C9FF"/>
                </a:solidFill>
                <a:effectLst/>
                <a:uLnTx/>
                <a:uFillTx/>
                <a:latin typeface="Nokia Pure Text Light"/>
                <a:ea typeface="+mn-ea"/>
                <a:cs typeface="+mn-cs"/>
              </a:rPr>
              <a:t>Hunan</a:t>
            </a:r>
            <a:r>
              <a:rPr kumimoji="0" lang="fi-FI" sz="1400" b="0" i="0" u="none" strike="noStrike" kern="0" cap="none" spc="0" normalizeH="0" baseline="0" noProof="0" dirty="0">
                <a:ln>
                  <a:noFill/>
                </a:ln>
                <a:solidFill>
                  <a:srgbClr val="00C9FF"/>
                </a:solidFill>
                <a:effectLst/>
                <a:uLnTx/>
                <a:uFillTx/>
                <a:latin typeface="Nokia Pure Text Light"/>
                <a:ea typeface="+mn-ea"/>
                <a:cs typeface="+mn-cs"/>
              </a:rPr>
              <a:t> Unicom </a:t>
            </a:r>
            <a:r>
              <a:rPr kumimoji="0" lang="fi-FI" sz="1400" b="0" i="0" u="none" strike="noStrike" kern="0" cap="none" spc="0" normalizeH="0" baseline="0" noProof="0" dirty="0" err="1">
                <a:ln>
                  <a:noFill/>
                </a:ln>
                <a:solidFill>
                  <a:srgbClr val="00C9FF"/>
                </a:solidFill>
                <a:effectLst/>
                <a:uLnTx/>
                <a:uFillTx/>
                <a:latin typeface="Nokia Pure Text Light"/>
                <a:ea typeface="+mn-ea"/>
                <a:cs typeface="+mn-cs"/>
              </a:rPr>
              <a:t>benefits</a:t>
            </a:r>
            <a:endParaRPr kumimoji="0" lang="fi-FI" sz="1400" b="0" i="0" u="none" strike="noStrike" kern="0" cap="none" spc="0" normalizeH="0" baseline="0" noProof="0" dirty="0">
              <a:ln>
                <a:noFill/>
              </a:ln>
              <a:solidFill>
                <a:srgbClr val="00C9FF"/>
              </a:solidFill>
              <a:effectLst/>
              <a:uLnTx/>
              <a:uFillTx/>
              <a:latin typeface="Nokia Pure Text Light"/>
              <a:ea typeface="+mn-ea"/>
              <a:cs typeface="+mn-cs"/>
            </a:endParaRPr>
          </a:p>
          <a:p>
            <a:pPr marL="180000" marR="0" lvl="0" indent="-1800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Re-use</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of 2G and 3G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base</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station</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HW and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sites</a:t>
            </a:r>
            <a:endParaRPr kumimoji="0" lang="fi-FI" sz="1000" b="0" i="0" u="none" strike="noStrike" kern="0" cap="none" spc="0" normalizeH="0" baseline="0" noProof="0" dirty="0">
              <a:ln>
                <a:noFill/>
              </a:ln>
              <a:solidFill>
                <a:srgbClr val="FFFFFF"/>
              </a:solidFill>
              <a:effectLst/>
              <a:uLnTx/>
              <a:uFillTx/>
              <a:latin typeface="Nokia Pure Text Light"/>
              <a:ea typeface="+mn-ea"/>
              <a:cs typeface="+mn-cs"/>
            </a:endParaRPr>
          </a:p>
          <a:p>
            <a:pPr marL="180000" marR="0" lvl="0" indent="-1800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4G LTE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launch</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one</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month</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earlier</a:t>
            </a:r>
            <a:endParaRPr kumimoji="0" lang="fi-FI" sz="1000" b="0" i="0" u="none" strike="noStrike" kern="0" cap="none" spc="0" normalizeH="0" baseline="0" noProof="0" dirty="0">
              <a:ln>
                <a:noFill/>
              </a:ln>
              <a:solidFill>
                <a:srgbClr val="FFFFFF"/>
              </a:solidFill>
              <a:effectLst/>
              <a:uLnTx/>
              <a:uFillTx/>
              <a:latin typeface="Nokia Pure Text Light"/>
              <a:ea typeface="+mn-ea"/>
              <a:cs typeface="+mn-cs"/>
            </a:endParaRPr>
          </a:p>
          <a:p>
            <a:pPr marL="180000" marR="0" lvl="0" indent="-1800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48% CAPEX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savings</a:t>
            </a:r>
            <a:endParaRPr kumimoji="0" lang="fi-FI" sz="1000" b="0" i="0" u="none" strike="noStrike" kern="0" cap="none" spc="0" normalizeH="0" baseline="0" noProof="0" dirty="0">
              <a:ln>
                <a:noFill/>
              </a:ln>
              <a:solidFill>
                <a:srgbClr val="FFFFFF"/>
              </a:solidFill>
              <a:effectLst/>
              <a:uLnTx/>
              <a:uFillTx/>
              <a:latin typeface="Nokia Pure Text Light"/>
              <a:ea typeface="+mn-ea"/>
              <a:cs typeface="+mn-cs"/>
            </a:endParaRPr>
          </a:p>
          <a:p>
            <a:pPr marL="180000" marR="0" lvl="0" indent="-1800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80% OPEX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savings</a:t>
            </a:r>
            <a:endParaRPr kumimoji="0" lang="fi-FI" sz="1000" b="0" i="0" u="none" strike="noStrike" kern="0" cap="none" spc="0" normalizeH="0" baseline="0" noProof="0" dirty="0">
              <a:ln>
                <a:noFill/>
              </a:ln>
              <a:solidFill>
                <a:srgbClr val="FFFFFF"/>
              </a:solidFill>
              <a:effectLst/>
              <a:uLnTx/>
              <a:uFillTx/>
              <a:latin typeface="Nokia Pure Text Light"/>
              <a:ea typeface="+mn-ea"/>
              <a:cs typeface="+mn-cs"/>
            </a:endParaRPr>
          </a:p>
          <a:p>
            <a:pPr marL="180000" marR="0" lvl="0" indent="-1800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Multi</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million</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euro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annual</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savings</a:t>
            </a:r>
            <a:endParaRPr kumimoji="0" lang="fi-FI" sz="1000" b="0" i="0" u="none" strike="noStrike" kern="0" cap="none" spc="0" normalizeH="0" baseline="0" noProof="0" dirty="0">
              <a:ln>
                <a:noFill/>
              </a:ln>
              <a:solidFill>
                <a:srgbClr val="FFFFFF"/>
              </a:solidFill>
              <a:effectLst/>
              <a:uLnTx/>
              <a:uFillTx/>
              <a:latin typeface="Nokia Pure Text Light"/>
              <a:ea typeface="+mn-ea"/>
              <a:cs typeface="+mn-cs"/>
            </a:endParaRPr>
          </a:p>
          <a:p>
            <a:pPr marL="180000" marR="0" lvl="0" indent="-1800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While</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maintaining</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high</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quality</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2G/3G</a:t>
            </a:r>
            <a:br>
              <a:rPr kumimoji="0" lang="fi-FI" sz="1000" b="0" i="0" u="none" strike="noStrike" kern="0" cap="none" spc="0" normalizeH="0" baseline="0" noProof="0" dirty="0">
                <a:ln>
                  <a:noFill/>
                </a:ln>
                <a:solidFill>
                  <a:srgbClr val="FFFFFF"/>
                </a:solidFill>
                <a:effectLst/>
                <a:uLnTx/>
                <a:uFillTx/>
                <a:latin typeface="Nokia Pure Text Light"/>
                <a:ea typeface="+mn-ea"/>
                <a:cs typeface="+mn-cs"/>
              </a:rPr>
            </a:b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service</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level</a:t>
            </a:r>
            <a:endParaRPr kumimoji="0" lang="fi-FI" sz="1000" b="0" i="0" u="none" strike="noStrike" kern="0" cap="none" spc="0" normalizeH="0" baseline="0" noProof="0" dirty="0">
              <a:ln>
                <a:noFill/>
              </a:ln>
              <a:solidFill>
                <a:srgbClr val="FFFFFF"/>
              </a:solidFill>
              <a:effectLst/>
              <a:uLnTx/>
              <a:uFillTx/>
              <a:latin typeface="Nokia Pure Text Light"/>
              <a:ea typeface="+mn-ea"/>
              <a:cs typeface="+mn-cs"/>
            </a:endParaRPr>
          </a:p>
        </p:txBody>
      </p:sp>
      <p:grpSp>
        <p:nvGrpSpPr>
          <p:cNvPr id="37" name="Group 36">
            <a:extLst>
              <a:ext uri="{FF2B5EF4-FFF2-40B4-BE49-F238E27FC236}">
                <a16:creationId xmlns:a16="http://schemas.microsoft.com/office/drawing/2014/main" id="{08BDAC00-C926-41FC-A707-E16AC72E78B9}"/>
              </a:ext>
            </a:extLst>
          </p:cNvPr>
          <p:cNvGrpSpPr/>
          <p:nvPr/>
        </p:nvGrpSpPr>
        <p:grpSpPr>
          <a:xfrm>
            <a:off x="7177768" y="2652934"/>
            <a:ext cx="1256252" cy="922584"/>
            <a:chOff x="7168773" y="2085393"/>
            <a:chExt cx="1256252" cy="922584"/>
          </a:xfrm>
        </p:grpSpPr>
        <p:sp>
          <p:nvSpPr>
            <p:cNvPr id="44" name="Freeform 235">
              <a:extLst>
                <a:ext uri="{FF2B5EF4-FFF2-40B4-BE49-F238E27FC236}">
                  <a16:creationId xmlns:a16="http://schemas.microsoft.com/office/drawing/2014/main" id="{CDCEE828-20DE-4F73-BE0B-0CD712217C10}"/>
                </a:ext>
              </a:extLst>
            </p:cNvPr>
            <p:cNvSpPr>
              <a:spLocks/>
            </p:cNvSpPr>
            <p:nvPr/>
          </p:nvSpPr>
          <p:spPr bwMode="auto">
            <a:xfrm>
              <a:off x="7168773" y="2085393"/>
              <a:ext cx="1256252" cy="922584"/>
            </a:xfrm>
            <a:custGeom>
              <a:avLst/>
              <a:gdLst>
                <a:gd name="T0" fmla="*/ 588 w 907"/>
                <a:gd name="T1" fmla="*/ 89 h 626"/>
                <a:gd name="T2" fmla="*/ 629 w 907"/>
                <a:gd name="T3" fmla="*/ 112 h 626"/>
                <a:gd name="T4" fmla="*/ 668 w 907"/>
                <a:gd name="T5" fmla="*/ 128 h 626"/>
                <a:gd name="T6" fmla="*/ 572 w 907"/>
                <a:gd name="T7" fmla="*/ 163 h 626"/>
                <a:gd name="T8" fmla="*/ 562 w 907"/>
                <a:gd name="T9" fmla="*/ 213 h 626"/>
                <a:gd name="T10" fmla="*/ 495 w 907"/>
                <a:gd name="T11" fmla="*/ 230 h 626"/>
                <a:gd name="T12" fmla="*/ 345 w 907"/>
                <a:gd name="T13" fmla="*/ 207 h 626"/>
                <a:gd name="T14" fmla="*/ 227 w 907"/>
                <a:gd name="T15" fmla="*/ 163 h 626"/>
                <a:gd name="T16" fmla="*/ 201 w 907"/>
                <a:gd name="T17" fmla="*/ 112 h 626"/>
                <a:gd name="T18" fmla="*/ 150 w 907"/>
                <a:gd name="T19" fmla="*/ 83 h 626"/>
                <a:gd name="T20" fmla="*/ 128 w 907"/>
                <a:gd name="T21" fmla="*/ 96 h 626"/>
                <a:gd name="T22" fmla="*/ 128 w 907"/>
                <a:gd name="T23" fmla="*/ 124 h 626"/>
                <a:gd name="T24" fmla="*/ 95 w 907"/>
                <a:gd name="T25" fmla="*/ 163 h 626"/>
                <a:gd name="T26" fmla="*/ 77 w 907"/>
                <a:gd name="T27" fmla="*/ 191 h 626"/>
                <a:gd name="T28" fmla="*/ 73 w 907"/>
                <a:gd name="T29" fmla="*/ 234 h 626"/>
                <a:gd name="T30" fmla="*/ 28 w 907"/>
                <a:gd name="T31" fmla="*/ 258 h 626"/>
                <a:gd name="T32" fmla="*/ 0 w 907"/>
                <a:gd name="T33" fmla="*/ 274 h 626"/>
                <a:gd name="T34" fmla="*/ 22 w 907"/>
                <a:gd name="T35" fmla="*/ 291 h 626"/>
                <a:gd name="T36" fmla="*/ 57 w 907"/>
                <a:gd name="T37" fmla="*/ 335 h 626"/>
                <a:gd name="T38" fmla="*/ 112 w 907"/>
                <a:gd name="T39" fmla="*/ 342 h 626"/>
                <a:gd name="T40" fmla="*/ 122 w 907"/>
                <a:gd name="T41" fmla="*/ 380 h 626"/>
                <a:gd name="T42" fmla="*/ 118 w 907"/>
                <a:gd name="T43" fmla="*/ 409 h 626"/>
                <a:gd name="T44" fmla="*/ 160 w 907"/>
                <a:gd name="T45" fmla="*/ 441 h 626"/>
                <a:gd name="T46" fmla="*/ 262 w 907"/>
                <a:gd name="T47" fmla="*/ 486 h 626"/>
                <a:gd name="T48" fmla="*/ 300 w 907"/>
                <a:gd name="T49" fmla="*/ 486 h 626"/>
                <a:gd name="T50" fmla="*/ 323 w 907"/>
                <a:gd name="T51" fmla="*/ 492 h 626"/>
                <a:gd name="T52" fmla="*/ 339 w 907"/>
                <a:gd name="T53" fmla="*/ 480 h 626"/>
                <a:gd name="T54" fmla="*/ 428 w 907"/>
                <a:gd name="T55" fmla="*/ 459 h 626"/>
                <a:gd name="T56" fmla="*/ 463 w 907"/>
                <a:gd name="T57" fmla="*/ 480 h 626"/>
                <a:gd name="T58" fmla="*/ 489 w 907"/>
                <a:gd name="T59" fmla="*/ 531 h 626"/>
                <a:gd name="T60" fmla="*/ 473 w 907"/>
                <a:gd name="T61" fmla="*/ 559 h 626"/>
                <a:gd name="T62" fmla="*/ 523 w 907"/>
                <a:gd name="T63" fmla="*/ 610 h 626"/>
                <a:gd name="T64" fmla="*/ 562 w 907"/>
                <a:gd name="T65" fmla="*/ 594 h 626"/>
                <a:gd name="T66" fmla="*/ 668 w 907"/>
                <a:gd name="T67" fmla="*/ 610 h 626"/>
                <a:gd name="T68" fmla="*/ 690 w 907"/>
                <a:gd name="T69" fmla="*/ 626 h 626"/>
                <a:gd name="T70" fmla="*/ 722 w 907"/>
                <a:gd name="T71" fmla="*/ 610 h 626"/>
                <a:gd name="T72" fmla="*/ 757 w 907"/>
                <a:gd name="T73" fmla="*/ 594 h 626"/>
                <a:gd name="T74" fmla="*/ 777 w 907"/>
                <a:gd name="T75" fmla="*/ 581 h 626"/>
                <a:gd name="T76" fmla="*/ 844 w 907"/>
                <a:gd name="T77" fmla="*/ 527 h 626"/>
                <a:gd name="T78" fmla="*/ 860 w 907"/>
                <a:gd name="T79" fmla="*/ 470 h 626"/>
                <a:gd name="T80" fmla="*/ 866 w 907"/>
                <a:gd name="T81" fmla="*/ 453 h 626"/>
                <a:gd name="T82" fmla="*/ 828 w 907"/>
                <a:gd name="T83" fmla="*/ 435 h 626"/>
                <a:gd name="T84" fmla="*/ 805 w 907"/>
                <a:gd name="T85" fmla="*/ 409 h 626"/>
                <a:gd name="T86" fmla="*/ 844 w 907"/>
                <a:gd name="T87" fmla="*/ 409 h 626"/>
                <a:gd name="T88" fmla="*/ 773 w 907"/>
                <a:gd name="T89" fmla="*/ 348 h 626"/>
                <a:gd name="T90" fmla="*/ 812 w 907"/>
                <a:gd name="T91" fmla="*/ 307 h 626"/>
                <a:gd name="T92" fmla="*/ 767 w 907"/>
                <a:gd name="T93" fmla="*/ 307 h 626"/>
                <a:gd name="T94" fmla="*/ 745 w 907"/>
                <a:gd name="T95" fmla="*/ 291 h 626"/>
                <a:gd name="T96" fmla="*/ 712 w 907"/>
                <a:gd name="T97" fmla="*/ 268 h 626"/>
                <a:gd name="T98" fmla="*/ 757 w 907"/>
                <a:gd name="T99" fmla="*/ 234 h 626"/>
                <a:gd name="T100" fmla="*/ 767 w 907"/>
                <a:gd name="T101" fmla="*/ 252 h 626"/>
                <a:gd name="T102" fmla="*/ 805 w 907"/>
                <a:gd name="T103" fmla="*/ 252 h 626"/>
                <a:gd name="T104" fmla="*/ 844 w 907"/>
                <a:gd name="T105" fmla="*/ 230 h 626"/>
                <a:gd name="T106" fmla="*/ 879 w 907"/>
                <a:gd name="T107" fmla="*/ 201 h 626"/>
                <a:gd name="T108" fmla="*/ 885 w 907"/>
                <a:gd name="T109" fmla="*/ 167 h 626"/>
                <a:gd name="T110" fmla="*/ 885 w 907"/>
                <a:gd name="T111" fmla="*/ 89 h 626"/>
                <a:gd name="T112" fmla="*/ 789 w 907"/>
                <a:gd name="T113" fmla="*/ 79 h 626"/>
                <a:gd name="T114" fmla="*/ 734 w 907"/>
                <a:gd name="T115" fmla="*/ 39 h 626"/>
                <a:gd name="T116" fmla="*/ 607 w 907"/>
                <a:gd name="T117" fmla="*/ 6 h 626"/>
                <a:gd name="T118" fmla="*/ 623 w 907"/>
                <a:gd name="T119" fmla="*/ 33 h 626"/>
                <a:gd name="T120" fmla="*/ 629 w 907"/>
                <a:gd name="T121" fmla="*/ 67 h 626"/>
                <a:gd name="T122" fmla="*/ 594 w 907"/>
                <a:gd name="T123" fmla="*/ 73 h 6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07"/>
                <a:gd name="T187" fmla="*/ 0 h 626"/>
                <a:gd name="T188" fmla="*/ 907 w 907"/>
                <a:gd name="T189" fmla="*/ 626 h 6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07" h="626">
                  <a:moveTo>
                    <a:pt x="594" y="73"/>
                  </a:moveTo>
                  <a:lnTo>
                    <a:pt x="588" y="89"/>
                  </a:lnTo>
                  <a:lnTo>
                    <a:pt x="601" y="106"/>
                  </a:lnTo>
                  <a:lnTo>
                    <a:pt x="629" y="112"/>
                  </a:lnTo>
                  <a:lnTo>
                    <a:pt x="651" y="106"/>
                  </a:lnTo>
                  <a:lnTo>
                    <a:pt x="668" y="128"/>
                  </a:lnTo>
                  <a:lnTo>
                    <a:pt x="601" y="163"/>
                  </a:lnTo>
                  <a:lnTo>
                    <a:pt x="572" y="163"/>
                  </a:lnTo>
                  <a:lnTo>
                    <a:pt x="584" y="185"/>
                  </a:lnTo>
                  <a:lnTo>
                    <a:pt x="562" y="213"/>
                  </a:lnTo>
                  <a:lnTo>
                    <a:pt x="528" y="213"/>
                  </a:lnTo>
                  <a:lnTo>
                    <a:pt x="495" y="230"/>
                  </a:lnTo>
                  <a:lnTo>
                    <a:pt x="422" y="213"/>
                  </a:lnTo>
                  <a:lnTo>
                    <a:pt x="345" y="207"/>
                  </a:lnTo>
                  <a:lnTo>
                    <a:pt x="316" y="185"/>
                  </a:lnTo>
                  <a:lnTo>
                    <a:pt x="227" y="163"/>
                  </a:lnTo>
                  <a:lnTo>
                    <a:pt x="227" y="140"/>
                  </a:lnTo>
                  <a:lnTo>
                    <a:pt x="201" y="112"/>
                  </a:lnTo>
                  <a:lnTo>
                    <a:pt x="160" y="106"/>
                  </a:lnTo>
                  <a:lnTo>
                    <a:pt x="150" y="83"/>
                  </a:lnTo>
                  <a:lnTo>
                    <a:pt x="128" y="83"/>
                  </a:lnTo>
                  <a:lnTo>
                    <a:pt x="128" y="96"/>
                  </a:lnTo>
                  <a:lnTo>
                    <a:pt x="118" y="106"/>
                  </a:lnTo>
                  <a:lnTo>
                    <a:pt x="128" y="124"/>
                  </a:lnTo>
                  <a:lnTo>
                    <a:pt x="89" y="128"/>
                  </a:lnTo>
                  <a:lnTo>
                    <a:pt x="95" y="163"/>
                  </a:lnTo>
                  <a:lnTo>
                    <a:pt x="61" y="163"/>
                  </a:lnTo>
                  <a:lnTo>
                    <a:pt x="77" y="191"/>
                  </a:lnTo>
                  <a:lnTo>
                    <a:pt x="77" y="218"/>
                  </a:lnTo>
                  <a:lnTo>
                    <a:pt x="73" y="234"/>
                  </a:lnTo>
                  <a:lnTo>
                    <a:pt x="38" y="240"/>
                  </a:lnTo>
                  <a:lnTo>
                    <a:pt x="28" y="258"/>
                  </a:lnTo>
                  <a:lnTo>
                    <a:pt x="0" y="258"/>
                  </a:lnTo>
                  <a:lnTo>
                    <a:pt x="0" y="274"/>
                  </a:lnTo>
                  <a:lnTo>
                    <a:pt x="6" y="285"/>
                  </a:lnTo>
                  <a:lnTo>
                    <a:pt x="22" y="291"/>
                  </a:lnTo>
                  <a:lnTo>
                    <a:pt x="28" y="307"/>
                  </a:lnTo>
                  <a:lnTo>
                    <a:pt x="57" y="335"/>
                  </a:lnTo>
                  <a:lnTo>
                    <a:pt x="77" y="348"/>
                  </a:lnTo>
                  <a:lnTo>
                    <a:pt x="112" y="342"/>
                  </a:lnTo>
                  <a:lnTo>
                    <a:pt x="134" y="368"/>
                  </a:lnTo>
                  <a:lnTo>
                    <a:pt x="122" y="380"/>
                  </a:lnTo>
                  <a:lnTo>
                    <a:pt x="134" y="396"/>
                  </a:lnTo>
                  <a:lnTo>
                    <a:pt x="118" y="409"/>
                  </a:lnTo>
                  <a:lnTo>
                    <a:pt x="128" y="419"/>
                  </a:lnTo>
                  <a:lnTo>
                    <a:pt x="160" y="441"/>
                  </a:lnTo>
                  <a:lnTo>
                    <a:pt x="185" y="441"/>
                  </a:lnTo>
                  <a:lnTo>
                    <a:pt x="262" y="486"/>
                  </a:lnTo>
                  <a:lnTo>
                    <a:pt x="300" y="498"/>
                  </a:lnTo>
                  <a:lnTo>
                    <a:pt x="300" y="486"/>
                  </a:lnTo>
                  <a:lnTo>
                    <a:pt x="312" y="486"/>
                  </a:lnTo>
                  <a:lnTo>
                    <a:pt x="323" y="492"/>
                  </a:lnTo>
                  <a:lnTo>
                    <a:pt x="329" y="480"/>
                  </a:lnTo>
                  <a:lnTo>
                    <a:pt x="339" y="480"/>
                  </a:lnTo>
                  <a:lnTo>
                    <a:pt x="367" y="492"/>
                  </a:lnTo>
                  <a:lnTo>
                    <a:pt x="428" y="459"/>
                  </a:lnTo>
                  <a:lnTo>
                    <a:pt x="444" y="476"/>
                  </a:lnTo>
                  <a:lnTo>
                    <a:pt x="463" y="480"/>
                  </a:lnTo>
                  <a:lnTo>
                    <a:pt x="489" y="498"/>
                  </a:lnTo>
                  <a:lnTo>
                    <a:pt x="489" y="531"/>
                  </a:lnTo>
                  <a:lnTo>
                    <a:pt x="479" y="547"/>
                  </a:lnTo>
                  <a:lnTo>
                    <a:pt x="473" y="559"/>
                  </a:lnTo>
                  <a:lnTo>
                    <a:pt x="495" y="565"/>
                  </a:lnTo>
                  <a:lnTo>
                    <a:pt x="523" y="610"/>
                  </a:lnTo>
                  <a:lnTo>
                    <a:pt x="540" y="610"/>
                  </a:lnTo>
                  <a:lnTo>
                    <a:pt x="562" y="594"/>
                  </a:lnTo>
                  <a:lnTo>
                    <a:pt x="607" y="575"/>
                  </a:lnTo>
                  <a:lnTo>
                    <a:pt x="668" y="610"/>
                  </a:lnTo>
                  <a:lnTo>
                    <a:pt x="684" y="614"/>
                  </a:lnTo>
                  <a:lnTo>
                    <a:pt x="690" y="626"/>
                  </a:lnTo>
                  <a:lnTo>
                    <a:pt x="700" y="614"/>
                  </a:lnTo>
                  <a:lnTo>
                    <a:pt x="722" y="610"/>
                  </a:lnTo>
                  <a:lnTo>
                    <a:pt x="751" y="581"/>
                  </a:lnTo>
                  <a:lnTo>
                    <a:pt x="757" y="594"/>
                  </a:lnTo>
                  <a:lnTo>
                    <a:pt x="767" y="594"/>
                  </a:lnTo>
                  <a:lnTo>
                    <a:pt x="777" y="581"/>
                  </a:lnTo>
                  <a:lnTo>
                    <a:pt x="805" y="575"/>
                  </a:lnTo>
                  <a:lnTo>
                    <a:pt x="844" y="527"/>
                  </a:lnTo>
                  <a:lnTo>
                    <a:pt x="834" y="514"/>
                  </a:lnTo>
                  <a:lnTo>
                    <a:pt x="860" y="470"/>
                  </a:lnTo>
                  <a:lnTo>
                    <a:pt x="856" y="459"/>
                  </a:lnTo>
                  <a:lnTo>
                    <a:pt x="866" y="453"/>
                  </a:lnTo>
                  <a:lnTo>
                    <a:pt x="860" y="441"/>
                  </a:lnTo>
                  <a:lnTo>
                    <a:pt x="828" y="435"/>
                  </a:lnTo>
                  <a:lnTo>
                    <a:pt x="844" y="419"/>
                  </a:lnTo>
                  <a:lnTo>
                    <a:pt x="805" y="409"/>
                  </a:lnTo>
                  <a:lnTo>
                    <a:pt x="844" y="415"/>
                  </a:lnTo>
                  <a:lnTo>
                    <a:pt x="844" y="409"/>
                  </a:lnTo>
                  <a:lnTo>
                    <a:pt x="818" y="392"/>
                  </a:lnTo>
                  <a:lnTo>
                    <a:pt x="773" y="348"/>
                  </a:lnTo>
                  <a:lnTo>
                    <a:pt x="783" y="329"/>
                  </a:lnTo>
                  <a:lnTo>
                    <a:pt x="812" y="307"/>
                  </a:lnTo>
                  <a:lnTo>
                    <a:pt x="767" y="297"/>
                  </a:lnTo>
                  <a:lnTo>
                    <a:pt x="767" y="307"/>
                  </a:lnTo>
                  <a:lnTo>
                    <a:pt x="751" y="307"/>
                  </a:lnTo>
                  <a:lnTo>
                    <a:pt x="745" y="291"/>
                  </a:lnTo>
                  <a:lnTo>
                    <a:pt x="712" y="285"/>
                  </a:lnTo>
                  <a:lnTo>
                    <a:pt x="712" y="268"/>
                  </a:lnTo>
                  <a:lnTo>
                    <a:pt x="739" y="258"/>
                  </a:lnTo>
                  <a:lnTo>
                    <a:pt x="757" y="234"/>
                  </a:lnTo>
                  <a:lnTo>
                    <a:pt x="773" y="240"/>
                  </a:lnTo>
                  <a:lnTo>
                    <a:pt x="767" y="252"/>
                  </a:lnTo>
                  <a:lnTo>
                    <a:pt x="777" y="268"/>
                  </a:lnTo>
                  <a:lnTo>
                    <a:pt x="805" y="252"/>
                  </a:lnTo>
                  <a:lnTo>
                    <a:pt x="824" y="252"/>
                  </a:lnTo>
                  <a:lnTo>
                    <a:pt x="844" y="230"/>
                  </a:lnTo>
                  <a:lnTo>
                    <a:pt x="866" y="218"/>
                  </a:lnTo>
                  <a:lnTo>
                    <a:pt x="879" y="201"/>
                  </a:lnTo>
                  <a:lnTo>
                    <a:pt x="895" y="191"/>
                  </a:lnTo>
                  <a:lnTo>
                    <a:pt x="885" y="167"/>
                  </a:lnTo>
                  <a:lnTo>
                    <a:pt x="907" y="157"/>
                  </a:lnTo>
                  <a:lnTo>
                    <a:pt x="885" y="89"/>
                  </a:lnTo>
                  <a:lnTo>
                    <a:pt x="840" y="112"/>
                  </a:lnTo>
                  <a:lnTo>
                    <a:pt x="789" y="79"/>
                  </a:lnTo>
                  <a:lnTo>
                    <a:pt x="745" y="61"/>
                  </a:lnTo>
                  <a:lnTo>
                    <a:pt x="734" y="39"/>
                  </a:lnTo>
                  <a:lnTo>
                    <a:pt x="645" y="0"/>
                  </a:lnTo>
                  <a:lnTo>
                    <a:pt x="607" y="6"/>
                  </a:lnTo>
                  <a:lnTo>
                    <a:pt x="607" y="16"/>
                  </a:lnTo>
                  <a:lnTo>
                    <a:pt x="623" y="33"/>
                  </a:lnTo>
                  <a:lnTo>
                    <a:pt x="611" y="51"/>
                  </a:lnTo>
                  <a:lnTo>
                    <a:pt x="629" y="67"/>
                  </a:lnTo>
                  <a:lnTo>
                    <a:pt x="594" y="73"/>
                  </a:lnTo>
                  <a:close/>
                </a:path>
              </a:pathLst>
            </a:custGeom>
            <a:solidFill>
              <a:schemeClr val="accent1"/>
            </a:solidFill>
            <a:ln w="6350">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Nokia Pure Text Light"/>
                <a:ea typeface="ＭＳ Ｐゴシック"/>
                <a:cs typeface="+mn-cs"/>
              </a:endParaRPr>
            </a:p>
          </p:txBody>
        </p:sp>
        <p:sp>
          <p:nvSpPr>
            <p:cNvPr id="45" name="Freeform: Shape 44">
              <a:extLst>
                <a:ext uri="{FF2B5EF4-FFF2-40B4-BE49-F238E27FC236}">
                  <a16:creationId xmlns:a16="http://schemas.microsoft.com/office/drawing/2014/main" id="{FBBF93DC-C595-4971-91F0-760F11EF2BF4}"/>
                </a:ext>
              </a:extLst>
            </p:cNvPr>
            <p:cNvSpPr>
              <a:spLocks noChangeAspect="1"/>
            </p:cNvSpPr>
            <p:nvPr/>
          </p:nvSpPr>
          <p:spPr>
            <a:xfrm>
              <a:off x="8059061" y="2732986"/>
              <a:ext cx="144000" cy="161314"/>
            </a:xfrm>
            <a:custGeom>
              <a:avLst/>
              <a:gdLst>
                <a:gd name="connsiteX0" fmla="*/ 257175 w 266797"/>
                <a:gd name="connsiteY0" fmla="*/ 242888 h 309563"/>
                <a:gd name="connsiteX1" fmla="*/ 261937 w 266797"/>
                <a:gd name="connsiteY1" fmla="*/ 190500 h 309563"/>
                <a:gd name="connsiteX2" fmla="*/ 247650 w 266797"/>
                <a:gd name="connsiteY2" fmla="*/ 180975 h 309563"/>
                <a:gd name="connsiteX3" fmla="*/ 233362 w 266797"/>
                <a:gd name="connsiteY3" fmla="*/ 152400 h 309563"/>
                <a:gd name="connsiteX4" fmla="*/ 228600 w 266797"/>
                <a:gd name="connsiteY4" fmla="*/ 138113 h 309563"/>
                <a:gd name="connsiteX5" fmla="*/ 233362 w 266797"/>
                <a:gd name="connsiteY5" fmla="*/ 123825 h 309563"/>
                <a:gd name="connsiteX6" fmla="*/ 242887 w 266797"/>
                <a:gd name="connsiteY6" fmla="*/ 109538 h 309563"/>
                <a:gd name="connsiteX7" fmla="*/ 247650 w 266797"/>
                <a:gd name="connsiteY7" fmla="*/ 85725 h 309563"/>
                <a:gd name="connsiteX8" fmla="*/ 238125 w 266797"/>
                <a:gd name="connsiteY8" fmla="*/ 57150 h 309563"/>
                <a:gd name="connsiteX9" fmla="*/ 228600 w 266797"/>
                <a:gd name="connsiteY9" fmla="*/ 42863 h 309563"/>
                <a:gd name="connsiteX10" fmla="*/ 223837 w 266797"/>
                <a:gd name="connsiteY10" fmla="*/ 14288 h 309563"/>
                <a:gd name="connsiteX11" fmla="*/ 209550 w 266797"/>
                <a:gd name="connsiteY11" fmla="*/ 9525 h 309563"/>
                <a:gd name="connsiteX12" fmla="*/ 185737 w 266797"/>
                <a:gd name="connsiteY12" fmla="*/ 33338 h 309563"/>
                <a:gd name="connsiteX13" fmla="*/ 171450 w 266797"/>
                <a:gd name="connsiteY13" fmla="*/ 28575 h 309563"/>
                <a:gd name="connsiteX14" fmla="*/ 142875 w 266797"/>
                <a:gd name="connsiteY14" fmla="*/ 23813 h 309563"/>
                <a:gd name="connsiteX15" fmla="*/ 128587 w 266797"/>
                <a:gd name="connsiteY15" fmla="*/ 19050 h 309563"/>
                <a:gd name="connsiteX16" fmla="*/ 114300 w 266797"/>
                <a:gd name="connsiteY16" fmla="*/ 9525 h 309563"/>
                <a:gd name="connsiteX17" fmla="*/ 85725 w 266797"/>
                <a:gd name="connsiteY17" fmla="*/ 0 h 309563"/>
                <a:gd name="connsiteX18" fmla="*/ 76200 w 266797"/>
                <a:gd name="connsiteY18" fmla="*/ 14288 h 309563"/>
                <a:gd name="connsiteX19" fmla="*/ 71437 w 266797"/>
                <a:gd name="connsiteY19" fmla="*/ 38100 h 309563"/>
                <a:gd name="connsiteX20" fmla="*/ 57150 w 266797"/>
                <a:gd name="connsiteY20" fmla="*/ 42863 h 309563"/>
                <a:gd name="connsiteX21" fmla="*/ 9525 w 266797"/>
                <a:gd name="connsiteY21" fmla="*/ 47625 h 309563"/>
                <a:gd name="connsiteX22" fmla="*/ 19050 w 266797"/>
                <a:gd name="connsiteY22" fmla="*/ 76200 h 309563"/>
                <a:gd name="connsiteX23" fmla="*/ 23812 w 266797"/>
                <a:gd name="connsiteY23" fmla="*/ 90488 h 309563"/>
                <a:gd name="connsiteX24" fmla="*/ 19050 w 266797"/>
                <a:gd name="connsiteY24" fmla="*/ 161925 h 309563"/>
                <a:gd name="connsiteX25" fmla="*/ 4762 w 266797"/>
                <a:gd name="connsiteY25" fmla="*/ 171450 h 309563"/>
                <a:gd name="connsiteX26" fmla="*/ 0 w 266797"/>
                <a:gd name="connsiteY26" fmla="*/ 185738 h 309563"/>
                <a:gd name="connsiteX27" fmla="*/ 23812 w 266797"/>
                <a:gd name="connsiteY27" fmla="*/ 195263 h 309563"/>
                <a:gd name="connsiteX28" fmla="*/ 33337 w 266797"/>
                <a:gd name="connsiteY28" fmla="*/ 209550 h 309563"/>
                <a:gd name="connsiteX29" fmla="*/ 52387 w 266797"/>
                <a:gd name="connsiteY29" fmla="*/ 257175 h 309563"/>
                <a:gd name="connsiteX30" fmla="*/ 80962 w 266797"/>
                <a:gd name="connsiteY30" fmla="*/ 252413 h 309563"/>
                <a:gd name="connsiteX31" fmla="*/ 95250 w 266797"/>
                <a:gd name="connsiteY31" fmla="*/ 238125 h 309563"/>
                <a:gd name="connsiteX32" fmla="*/ 123825 w 266797"/>
                <a:gd name="connsiteY32" fmla="*/ 228600 h 309563"/>
                <a:gd name="connsiteX33" fmla="*/ 138112 w 266797"/>
                <a:gd name="connsiteY33" fmla="*/ 233363 h 309563"/>
                <a:gd name="connsiteX34" fmla="*/ 119062 w 266797"/>
                <a:gd name="connsiteY34" fmla="*/ 271463 h 309563"/>
                <a:gd name="connsiteX35" fmla="*/ 114300 w 266797"/>
                <a:gd name="connsiteY35" fmla="*/ 285750 h 309563"/>
                <a:gd name="connsiteX36" fmla="*/ 128587 w 266797"/>
                <a:gd name="connsiteY36" fmla="*/ 295275 h 309563"/>
                <a:gd name="connsiteX37" fmla="*/ 138112 w 266797"/>
                <a:gd name="connsiteY37" fmla="*/ 309563 h 309563"/>
                <a:gd name="connsiteX38" fmla="*/ 171450 w 266797"/>
                <a:gd name="connsiteY38" fmla="*/ 295275 h 309563"/>
                <a:gd name="connsiteX39" fmla="*/ 185737 w 266797"/>
                <a:gd name="connsiteY39" fmla="*/ 280988 h 309563"/>
                <a:gd name="connsiteX40" fmla="*/ 214312 w 266797"/>
                <a:gd name="connsiteY40" fmla="*/ 276225 h 309563"/>
                <a:gd name="connsiteX41" fmla="*/ 228600 w 266797"/>
                <a:gd name="connsiteY41" fmla="*/ 266700 h 309563"/>
                <a:gd name="connsiteX42" fmla="*/ 238125 w 266797"/>
                <a:gd name="connsiteY42" fmla="*/ 252413 h 309563"/>
                <a:gd name="connsiteX43" fmla="*/ 257175 w 266797"/>
                <a:gd name="connsiteY43" fmla="*/ 242888 h 309563"/>
                <a:gd name="connsiteX0" fmla="*/ 257175 w 266797"/>
                <a:gd name="connsiteY0" fmla="*/ 244127 h 310802"/>
                <a:gd name="connsiteX1" fmla="*/ 261937 w 266797"/>
                <a:gd name="connsiteY1" fmla="*/ 191739 h 310802"/>
                <a:gd name="connsiteX2" fmla="*/ 247650 w 266797"/>
                <a:gd name="connsiteY2" fmla="*/ 182214 h 310802"/>
                <a:gd name="connsiteX3" fmla="*/ 233362 w 266797"/>
                <a:gd name="connsiteY3" fmla="*/ 153639 h 310802"/>
                <a:gd name="connsiteX4" fmla="*/ 228600 w 266797"/>
                <a:gd name="connsiteY4" fmla="*/ 139352 h 310802"/>
                <a:gd name="connsiteX5" fmla="*/ 233362 w 266797"/>
                <a:gd name="connsiteY5" fmla="*/ 125064 h 310802"/>
                <a:gd name="connsiteX6" fmla="*/ 242887 w 266797"/>
                <a:gd name="connsiteY6" fmla="*/ 110777 h 310802"/>
                <a:gd name="connsiteX7" fmla="*/ 247650 w 266797"/>
                <a:gd name="connsiteY7" fmla="*/ 86964 h 310802"/>
                <a:gd name="connsiteX8" fmla="*/ 238125 w 266797"/>
                <a:gd name="connsiteY8" fmla="*/ 58389 h 310802"/>
                <a:gd name="connsiteX9" fmla="*/ 228600 w 266797"/>
                <a:gd name="connsiteY9" fmla="*/ 44102 h 310802"/>
                <a:gd name="connsiteX10" fmla="*/ 223837 w 266797"/>
                <a:gd name="connsiteY10" fmla="*/ 15527 h 310802"/>
                <a:gd name="connsiteX11" fmla="*/ 209550 w 266797"/>
                <a:gd name="connsiteY11" fmla="*/ 10764 h 310802"/>
                <a:gd name="connsiteX12" fmla="*/ 185737 w 266797"/>
                <a:gd name="connsiteY12" fmla="*/ 34577 h 310802"/>
                <a:gd name="connsiteX13" fmla="*/ 171450 w 266797"/>
                <a:gd name="connsiteY13" fmla="*/ 29814 h 310802"/>
                <a:gd name="connsiteX14" fmla="*/ 142875 w 266797"/>
                <a:gd name="connsiteY14" fmla="*/ 25052 h 310802"/>
                <a:gd name="connsiteX15" fmla="*/ 128587 w 266797"/>
                <a:gd name="connsiteY15" fmla="*/ 20289 h 310802"/>
                <a:gd name="connsiteX16" fmla="*/ 114300 w 266797"/>
                <a:gd name="connsiteY16" fmla="*/ 10764 h 310802"/>
                <a:gd name="connsiteX17" fmla="*/ 85725 w 266797"/>
                <a:gd name="connsiteY17" fmla="*/ 1239 h 310802"/>
                <a:gd name="connsiteX18" fmla="*/ 71437 w 266797"/>
                <a:gd name="connsiteY18" fmla="*/ 39339 h 310802"/>
                <a:gd name="connsiteX19" fmla="*/ 57150 w 266797"/>
                <a:gd name="connsiteY19" fmla="*/ 44102 h 310802"/>
                <a:gd name="connsiteX20" fmla="*/ 9525 w 266797"/>
                <a:gd name="connsiteY20" fmla="*/ 48864 h 310802"/>
                <a:gd name="connsiteX21" fmla="*/ 19050 w 266797"/>
                <a:gd name="connsiteY21" fmla="*/ 77439 h 310802"/>
                <a:gd name="connsiteX22" fmla="*/ 23812 w 266797"/>
                <a:gd name="connsiteY22" fmla="*/ 91727 h 310802"/>
                <a:gd name="connsiteX23" fmla="*/ 19050 w 266797"/>
                <a:gd name="connsiteY23" fmla="*/ 163164 h 310802"/>
                <a:gd name="connsiteX24" fmla="*/ 4762 w 266797"/>
                <a:gd name="connsiteY24" fmla="*/ 172689 h 310802"/>
                <a:gd name="connsiteX25" fmla="*/ 0 w 266797"/>
                <a:gd name="connsiteY25" fmla="*/ 186977 h 310802"/>
                <a:gd name="connsiteX26" fmla="*/ 23812 w 266797"/>
                <a:gd name="connsiteY26" fmla="*/ 196502 h 310802"/>
                <a:gd name="connsiteX27" fmla="*/ 33337 w 266797"/>
                <a:gd name="connsiteY27" fmla="*/ 210789 h 310802"/>
                <a:gd name="connsiteX28" fmla="*/ 52387 w 266797"/>
                <a:gd name="connsiteY28" fmla="*/ 258414 h 310802"/>
                <a:gd name="connsiteX29" fmla="*/ 80962 w 266797"/>
                <a:gd name="connsiteY29" fmla="*/ 253652 h 310802"/>
                <a:gd name="connsiteX30" fmla="*/ 95250 w 266797"/>
                <a:gd name="connsiteY30" fmla="*/ 239364 h 310802"/>
                <a:gd name="connsiteX31" fmla="*/ 123825 w 266797"/>
                <a:gd name="connsiteY31" fmla="*/ 229839 h 310802"/>
                <a:gd name="connsiteX32" fmla="*/ 138112 w 266797"/>
                <a:gd name="connsiteY32" fmla="*/ 234602 h 310802"/>
                <a:gd name="connsiteX33" fmla="*/ 119062 w 266797"/>
                <a:gd name="connsiteY33" fmla="*/ 272702 h 310802"/>
                <a:gd name="connsiteX34" fmla="*/ 114300 w 266797"/>
                <a:gd name="connsiteY34" fmla="*/ 286989 h 310802"/>
                <a:gd name="connsiteX35" fmla="*/ 128587 w 266797"/>
                <a:gd name="connsiteY35" fmla="*/ 296514 h 310802"/>
                <a:gd name="connsiteX36" fmla="*/ 138112 w 266797"/>
                <a:gd name="connsiteY36" fmla="*/ 310802 h 310802"/>
                <a:gd name="connsiteX37" fmla="*/ 171450 w 266797"/>
                <a:gd name="connsiteY37" fmla="*/ 296514 h 310802"/>
                <a:gd name="connsiteX38" fmla="*/ 185737 w 266797"/>
                <a:gd name="connsiteY38" fmla="*/ 282227 h 310802"/>
                <a:gd name="connsiteX39" fmla="*/ 214312 w 266797"/>
                <a:gd name="connsiteY39" fmla="*/ 277464 h 310802"/>
                <a:gd name="connsiteX40" fmla="*/ 228600 w 266797"/>
                <a:gd name="connsiteY40" fmla="*/ 267939 h 310802"/>
                <a:gd name="connsiteX41" fmla="*/ 238125 w 266797"/>
                <a:gd name="connsiteY41" fmla="*/ 253652 h 310802"/>
                <a:gd name="connsiteX42" fmla="*/ 257175 w 266797"/>
                <a:gd name="connsiteY42" fmla="*/ 244127 h 310802"/>
                <a:gd name="connsiteX0" fmla="*/ 257175 w 266797"/>
                <a:gd name="connsiteY0" fmla="*/ 233632 h 300307"/>
                <a:gd name="connsiteX1" fmla="*/ 261937 w 266797"/>
                <a:gd name="connsiteY1" fmla="*/ 181244 h 300307"/>
                <a:gd name="connsiteX2" fmla="*/ 247650 w 266797"/>
                <a:gd name="connsiteY2" fmla="*/ 171719 h 300307"/>
                <a:gd name="connsiteX3" fmla="*/ 233362 w 266797"/>
                <a:gd name="connsiteY3" fmla="*/ 143144 h 300307"/>
                <a:gd name="connsiteX4" fmla="*/ 228600 w 266797"/>
                <a:gd name="connsiteY4" fmla="*/ 128857 h 300307"/>
                <a:gd name="connsiteX5" fmla="*/ 233362 w 266797"/>
                <a:gd name="connsiteY5" fmla="*/ 114569 h 300307"/>
                <a:gd name="connsiteX6" fmla="*/ 242887 w 266797"/>
                <a:gd name="connsiteY6" fmla="*/ 100282 h 300307"/>
                <a:gd name="connsiteX7" fmla="*/ 247650 w 266797"/>
                <a:gd name="connsiteY7" fmla="*/ 76469 h 300307"/>
                <a:gd name="connsiteX8" fmla="*/ 238125 w 266797"/>
                <a:gd name="connsiteY8" fmla="*/ 47894 h 300307"/>
                <a:gd name="connsiteX9" fmla="*/ 228600 w 266797"/>
                <a:gd name="connsiteY9" fmla="*/ 33607 h 300307"/>
                <a:gd name="connsiteX10" fmla="*/ 223837 w 266797"/>
                <a:gd name="connsiteY10" fmla="*/ 5032 h 300307"/>
                <a:gd name="connsiteX11" fmla="*/ 209550 w 266797"/>
                <a:gd name="connsiteY11" fmla="*/ 269 h 300307"/>
                <a:gd name="connsiteX12" fmla="*/ 185737 w 266797"/>
                <a:gd name="connsiteY12" fmla="*/ 24082 h 300307"/>
                <a:gd name="connsiteX13" fmla="*/ 171450 w 266797"/>
                <a:gd name="connsiteY13" fmla="*/ 19319 h 300307"/>
                <a:gd name="connsiteX14" fmla="*/ 142875 w 266797"/>
                <a:gd name="connsiteY14" fmla="*/ 14557 h 300307"/>
                <a:gd name="connsiteX15" fmla="*/ 128587 w 266797"/>
                <a:gd name="connsiteY15" fmla="*/ 9794 h 300307"/>
                <a:gd name="connsiteX16" fmla="*/ 114300 w 266797"/>
                <a:gd name="connsiteY16" fmla="*/ 269 h 300307"/>
                <a:gd name="connsiteX17" fmla="*/ 85725 w 266797"/>
                <a:gd name="connsiteY17" fmla="*/ 5031 h 300307"/>
                <a:gd name="connsiteX18" fmla="*/ 71437 w 266797"/>
                <a:gd name="connsiteY18" fmla="*/ 28844 h 300307"/>
                <a:gd name="connsiteX19" fmla="*/ 57150 w 266797"/>
                <a:gd name="connsiteY19" fmla="*/ 33607 h 300307"/>
                <a:gd name="connsiteX20" fmla="*/ 9525 w 266797"/>
                <a:gd name="connsiteY20" fmla="*/ 38369 h 300307"/>
                <a:gd name="connsiteX21" fmla="*/ 19050 w 266797"/>
                <a:gd name="connsiteY21" fmla="*/ 66944 h 300307"/>
                <a:gd name="connsiteX22" fmla="*/ 23812 w 266797"/>
                <a:gd name="connsiteY22" fmla="*/ 81232 h 300307"/>
                <a:gd name="connsiteX23" fmla="*/ 19050 w 266797"/>
                <a:gd name="connsiteY23" fmla="*/ 152669 h 300307"/>
                <a:gd name="connsiteX24" fmla="*/ 4762 w 266797"/>
                <a:gd name="connsiteY24" fmla="*/ 162194 h 300307"/>
                <a:gd name="connsiteX25" fmla="*/ 0 w 266797"/>
                <a:gd name="connsiteY25" fmla="*/ 176482 h 300307"/>
                <a:gd name="connsiteX26" fmla="*/ 23812 w 266797"/>
                <a:gd name="connsiteY26" fmla="*/ 186007 h 300307"/>
                <a:gd name="connsiteX27" fmla="*/ 33337 w 266797"/>
                <a:gd name="connsiteY27" fmla="*/ 200294 h 300307"/>
                <a:gd name="connsiteX28" fmla="*/ 52387 w 266797"/>
                <a:gd name="connsiteY28" fmla="*/ 247919 h 300307"/>
                <a:gd name="connsiteX29" fmla="*/ 80962 w 266797"/>
                <a:gd name="connsiteY29" fmla="*/ 243157 h 300307"/>
                <a:gd name="connsiteX30" fmla="*/ 95250 w 266797"/>
                <a:gd name="connsiteY30" fmla="*/ 228869 h 300307"/>
                <a:gd name="connsiteX31" fmla="*/ 123825 w 266797"/>
                <a:gd name="connsiteY31" fmla="*/ 219344 h 300307"/>
                <a:gd name="connsiteX32" fmla="*/ 138112 w 266797"/>
                <a:gd name="connsiteY32" fmla="*/ 224107 h 300307"/>
                <a:gd name="connsiteX33" fmla="*/ 119062 w 266797"/>
                <a:gd name="connsiteY33" fmla="*/ 262207 h 300307"/>
                <a:gd name="connsiteX34" fmla="*/ 114300 w 266797"/>
                <a:gd name="connsiteY34" fmla="*/ 276494 h 300307"/>
                <a:gd name="connsiteX35" fmla="*/ 128587 w 266797"/>
                <a:gd name="connsiteY35" fmla="*/ 286019 h 300307"/>
                <a:gd name="connsiteX36" fmla="*/ 138112 w 266797"/>
                <a:gd name="connsiteY36" fmla="*/ 300307 h 300307"/>
                <a:gd name="connsiteX37" fmla="*/ 171450 w 266797"/>
                <a:gd name="connsiteY37" fmla="*/ 286019 h 300307"/>
                <a:gd name="connsiteX38" fmla="*/ 185737 w 266797"/>
                <a:gd name="connsiteY38" fmla="*/ 271732 h 300307"/>
                <a:gd name="connsiteX39" fmla="*/ 214312 w 266797"/>
                <a:gd name="connsiteY39" fmla="*/ 266969 h 300307"/>
                <a:gd name="connsiteX40" fmla="*/ 228600 w 266797"/>
                <a:gd name="connsiteY40" fmla="*/ 257444 h 300307"/>
                <a:gd name="connsiteX41" fmla="*/ 238125 w 266797"/>
                <a:gd name="connsiteY41" fmla="*/ 243157 h 300307"/>
                <a:gd name="connsiteX42" fmla="*/ 257175 w 266797"/>
                <a:gd name="connsiteY42" fmla="*/ 233632 h 300307"/>
                <a:gd name="connsiteX0" fmla="*/ 257175 w 266797"/>
                <a:gd name="connsiteY0" fmla="*/ 233632 h 300307"/>
                <a:gd name="connsiteX1" fmla="*/ 261937 w 266797"/>
                <a:gd name="connsiteY1" fmla="*/ 181244 h 300307"/>
                <a:gd name="connsiteX2" fmla="*/ 247650 w 266797"/>
                <a:gd name="connsiteY2" fmla="*/ 171719 h 300307"/>
                <a:gd name="connsiteX3" fmla="*/ 233362 w 266797"/>
                <a:gd name="connsiteY3" fmla="*/ 143144 h 300307"/>
                <a:gd name="connsiteX4" fmla="*/ 228600 w 266797"/>
                <a:gd name="connsiteY4" fmla="*/ 128857 h 300307"/>
                <a:gd name="connsiteX5" fmla="*/ 233362 w 266797"/>
                <a:gd name="connsiteY5" fmla="*/ 114569 h 300307"/>
                <a:gd name="connsiteX6" fmla="*/ 242887 w 266797"/>
                <a:gd name="connsiteY6" fmla="*/ 100282 h 300307"/>
                <a:gd name="connsiteX7" fmla="*/ 247650 w 266797"/>
                <a:gd name="connsiteY7" fmla="*/ 76469 h 300307"/>
                <a:gd name="connsiteX8" fmla="*/ 238125 w 266797"/>
                <a:gd name="connsiteY8" fmla="*/ 47894 h 300307"/>
                <a:gd name="connsiteX9" fmla="*/ 228600 w 266797"/>
                <a:gd name="connsiteY9" fmla="*/ 33607 h 300307"/>
                <a:gd name="connsiteX10" fmla="*/ 223837 w 266797"/>
                <a:gd name="connsiteY10" fmla="*/ 5032 h 300307"/>
                <a:gd name="connsiteX11" fmla="*/ 209550 w 266797"/>
                <a:gd name="connsiteY11" fmla="*/ 269 h 300307"/>
                <a:gd name="connsiteX12" fmla="*/ 185737 w 266797"/>
                <a:gd name="connsiteY12" fmla="*/ 24082 h 300307"/>
                <a:gd name="connsiteX13" fmla="*/ 171450 w 266797"/>
                <a:gd name="connsiteY13" fmla="*/ 19319 h 300307"/>
                <a:gd name="connsiteX14" fmla="*/ 142875 w 266797"/>
                <a:gd name="connsiteY14" fmla="*/ 14557 h 300307"/>
                <a:gd name="connsiteX15" fmla="*/ 128587 w 266797"/>
                <a:gd name="connsiteY15" fmla="*/ 9794 h 300307"/>
                <a:gd name="connsiteX16" fmla="*/ 114300 w 266797"/>
                <a:gd name="connsiteY16" fmla="*/ 269 h 300307"/>
                <a:gd name="connsiteX17" fmla="*/ 85725 w 266797"/>
                <a:gd name="connsiteY17" fmla="*/ 5031 h 300307"/>
                <a:gd name="connsiteX18" fmla="*/ 71437 w 266797"/>
                <a:gd name="connsiteY18" fmla="*/ 28844 h 300307"/>
                <a:gd name="connsiteX19" fmla="*/ 52387 w 266797"/>
                <a:gd name="connsiteY19" fmla="*/ 26463 h 300307"/>
                <a:gd name="connsiteX20" fmla="*/ 9525 w 266797"/>
                <a:gd name="connsiteY20" fmla="*/ 38369 h 300307"/>
                <a:gd name="connsiteX21" fmla="*/ 19050 w 266797"/>
                <a:gd name="connsiteY21" fmla="*/ 66944 h 300307"/>
                <a:gd name="connsiteX22" fmla="*/ 23812 w 266797"/>
                <a:gd name="connsiteY22" fmla="*/ 81232 h 300307"/>
                <a:gd name="connsiteX23" fmla="*/ 19050 w 266797"/>
                <a:gd name="connsiteY23" fmla="*/ 152669 h 300307"/>
                <a:gd name="connsiteX24" fmla="*/ 4762 w 266797"/>
                <a:gd name="connsiteY24" fmla="*/ 162194 h 300307"/>
                <a:gd name="connsiteX25" fmla="*/ 0 w 266797"/>
                <a:gd name="connsiteY25" fmla="*/ 176482 h 300307"/>
                <a:gd name="connsiteX26" fmla="*/ 23812 w 266797"/>
                <a:gd name="connsiteY26" fmla="*/ 186007 h 300307"/>
                <a:gd name="connsiteX27" fmla="*/ 33337 w 266797"/>
                <a:gd name="connsiteY27" fmla="*/ 200294 h 300307"/>
                <a:gd name="connsiteX28" fmla="*/ 52387 w 266797"/>
                <a:gd name="connsiteY28" fmla="*/ 247919 h 300307"/>
                <a:gd name="connsiteX29" fmla="*/ 80962 w 266797"/>
                <a:gd name="connsiteY29" fmla="*/ 243157 h 300307"/>
                <a:gd name="connsiteX30" fmla="*/ 95250 w 266797"/>
                <a:gd name="connsiteY30" fmla="*/ 228869 h 300307"/>
                <a:gd name="connsiteX31" fmla="*/ 123825 w 266797"/>
                <a:gd name="connsiteY31" fmla="*/ 219344 h 300307"/>
                <a:gd name="connsiteX32" fmla="*/ 138112 w 266797"/>
                <a:gd name="connsiteY32" fmla="*/ 224107 h 300307"/>
                <a:gd name="connsiteX33" fmla="*/ 119062 w 266797"/>
                <a:gd name="connsiteY33" fmla="*/ 262207 h 300307"/>
                <a:gd name="connsiteX34" fmla="*/ 114300 w 266797"/>
                <a:gd name="connsiteY34" fmla="*/ 276494 h 300307"/>
                <a:gd name="connsiteX35" fmla="*/ 128587 w 266797"/>
                <a:gd name="connsiteY35" fmla="*/ 286019 h 300307"/>
                <a:gd name="connsiteX36" fmla="*/ 138112 w 266797"/>
                <a:gd name="connsiteY36" fmla="*/ 300307 h 300307"/>
                <a:gd name="connsiteX37" fmla="*/ 171450 w 266797"/>
                <a:gd name="connsiteY37" fmla="*/ 286019 h 300307"/>
                <a:gd name="connsiteX38" fmla="*/ 185737 w 266797"/>
                <a:gd name="connsiteY38" fmla="*/ 271732 h 300307"/>
                <a:gd name="connsiteX39" fmla="*/ 214312 w 266797"/>
                <a:gd name="connsiteY39" fmla="*/ 266969 h 300307"/>
                <a:gd name="connsiteX40" fmla="*/ 228600 w 266797"/>
                <a:gd name="connsiteY40" fmla="*/ 257444 h 300307"/>
                <a:gd name="connsiteX41" fmla="*/ 238125 w 266797"/>
                <a:gd name="connsiteY41" fmla="*/ 243157 h 300307"/>
                <a:gd name="connsiteX42" fmla="*/ 257175 w 266797"/>
                <a:gd name="connsiteY42" fmla="*/ 233632 h 300307"/>
                <a:gd name="connsiteX0" fmla="*/ 257175 w 266797"/>
                <a:gd name="connsiteY0" fmla="*/ 233632 h 300307"/>
                <a:gd name="connsiteX1" fmla="*/ 261937 w 266797"/>
                <a:gd name="connsiteY1" fmla="*/ 181244 h 300307"/>
                <a:gd name="connsiteX2" fmla="*/ 247650 w 266797"/>
                <a:gd name="connsiteY2" fmla="*/ 171719 h 300307"/>
                <a:gd name="connsiteX3" fmla="*/ 233362 w 266797"/>
                <a:gd name="connsiteY3" fmla="*/ 143144 h 300307"/>
                <a:gd name="connsiteX4" fmla="*/ 228600 w 266797"/>
                <a:gd name="connsiteY4" fmla="*/ 128857 h 300307"/>
                <a:gd name="connsiteX5" fmla="*/ 233362 w 266797"/>
                <a:gd name="connsiteY5" fmla="*/ 114569 h 300307"/>
                <a:gd name="connsiteX6" fmla="*/ 242887 w 266797"/>
                <a:gd name="connsiteY6" fmla="*/ 100282 h 300307"/>
                <a:gd name="connsiteX7" fmla="*/ 247650 w 266797"/>
                <a:gd name="connsiteY7" fmla="*/ 76469 h 300307"/>
                <a:gd name="connsiteX8" fmla="*/ 238125 w 266797"/>
                <a:gd name="connsiteY8" fmla="*/ 47894 h 300307"/>
                <a:gd name="connsiteX9" fmla="*/ 228600 w 266797"/>
                <a:gd name="connsiteY9" fmla="*/ 33607 h 300307"/>
                <a:gd name="connsiteX10" fmla="*/ 223837 w 266797"/>
                <a:gd name="connsiteY10" fmla="*/ 5032 h 300307"/>
                <a:gd name="connsiteX11" fmla="*/ 209550 w 266797"/>
                <a:gd name="connsiteY11" fmla="*/ 269 h 300307"/>
                <a:gd name="connsiteX12" fmla="*/ 185737 w 266797"/>
                <a:gd name="connsiteY12" fmla="*/ 24082 h 300307"/>
                <a:gd name="connsiteX13" fmla="*/ 171450 w 266797"/>
                <a:gd name="connsiteY13" fmla="*/ 19319 h 300307"/>
                <a:gd name="connsiteX14" fmla="*/ 142875 w 266797"/>
                <a:gd name="connsiteY14" fmla="*/ 14557 h 300307"/>
                <a:gd name="connsiteX15" fmla="*/ 128587 w 266797"/>
                <a:gd name="connsiteY15" fmla="*/ 9794 h 300307"/>
                <a:gd name="connsiteX16" fmla="*/ 114300 w 266797"/>
                <a:gd name="connsiteY16" fmla="*/ 269 h 300307"/>
                <a:gd name="connsiteX17" fmla="*/ 85725 w 266797"/>
                <a:gd name="connsiteY17" fmla="*/ 5031 h 300307"/>
                <a:gd name="connsiteX18" fmla="*/ 71437 w 266797"/>
                <a:gd name="connsiteY18" fmla="*/ 28844 h 300307"/>
                <a:gd name="connsiteX19" fmla="*/ 52387 w 266797"/>
                <a:gd name="connsiteY19" fmla="*/ 26463 h 300307"/>
                <a:gd name="connsiteX20" fmla="*/ 19050 w 266797"/>
                <a:gd name="connsiteY20" fmla="*/ 45513 h 300307"/>
                <a:gd name="connsiteX21" fmla="*/ 19050 w 266797"/>
                <a:gd name="connsiteY21" fmla="*/ 66944 h 300307"/>
                <a:gd name="connsiteX22" fmla="*/ 23812 w 266797"/>
                <a:gd name="connsiteY22" fmla="*/ 81232 h 300307"/>
                <a:gd name="connsiteX23" fmla="*/ 19050 w 266797"/>
                <a:gd name="connsiteY23" fmla="*/ 152669 h 300307"/>
                <a:gd name="connsiteX24" fmla="*/ 4762 w 266797"/>
                <a:gd name="connsiteY24" fmla="*/ 162194 h 300307"/>
                <a:gd name="connsiteX25" fmla="*/ 0 w 266797"/>
                <a:gd name="connsiteY25" fmla="*/ 176482 h 300307"/>
                <a:gd name="connsiteX26" fmla="*/ 23812 w 266797"/>
                <a:gd name="connsiteY26" fmla="*/ 186007 h 300307"/>
                <a:gd name="connsiteX27" fmla="*/ 33337 w 266797"/>
                <a:gd name="connsiteY27" fmla="*/ 200294 h 300307"/>
                <a:gd name="connsiteX28" fmla="*/ 52387 w 266797"/>
                <a:gd name="connsiteY28" fmla="*/ 247919 h 300307"/>
                <a:gd name="connsiteX29" fmla="*/ 80962 w 266797"/>
                <a:gd name="connsiteY29" fmla="*/ 243157 h 300307"/>
                <a:gd name="connsiteX30" fmla="*/ 95250 w 266797"/>
                <a:gd name="connsiteY30" fmla="*/ 228869 h 300307"/>
                <a:gd name="connsiteX31" fmla="*/ 123825 w 266797"/>
                <a:gd name="connsiteY31" fmla="*/ 219344 h 300307"/>
                <a:gd name="connsiteX32" fmla="*/ 138112 w 266797"/>
                <a:gd name="connsiteY32" fmla="*/ 224107 h 300307"/>
                <a:gd name="connsiteX33" fmla="*/ 119062 w 266797"/>
                <a:gd name="connsiteY33" fmla="*/ 262207 h 300307"/>
                <a:gd name="connsiteX34" fmla="*/ 114300 w 266797"/>
                <a:gd name="connsiteY34" fmla="*/ 276494 h 300307"/>
                <a:gd name="connsiteX35" fmla="*/ 128587 w 266797"/>
                <a:gd name="connsiteY35" fmla="*/ 286019 h 300307"/>
                <a:gd name="connsiteX36" fmla="*/ 138112 w 266797"/>
                <a:gd name="connsiteY36" fmla="*/ 300307 h 300307"/>
                <a:gd name="connsiteX37" fmla="*/ 171450 w 266797"/>
                <a:gd name="connsiteY37" fmla="*/ 286019 h 300307"/>
                <a:gd name="connsiteX38" fmla="*/ 185737 w 266797"/>
                <a:gd name="connsiteY38" fmla="*/ 271732 h 300307"/>
                <a:gd name="connsiteX39" fmla="*/ 214312 w 266797"/>
                <a:gd name="connsiteY39" fmla="*/ 266969 h 300307"/>
                <a:gd name="connsiteX40" fmla="*/ 228600 w 266797"/>
                <a:gd name="connsiteY40" fmla="*/ 257444 h 300307"/>
                <a:gd name="connsiteX41" fmla="*/ 238125 w 266797"/>
                <a:gd name="connsiteY41" fmla="*/ 243157 h 300307"/>
                <a:gd name="connsiteX42" fmla="*/ 257175 w 266797"/>
                <a:gd name="connsiteY42" fmla="*/ 233632 h 300307"/>
                <a:gd name="connsiteX0" fmla="*/ 257175 w 266797"/>
                <a:gd name="connsiteY0" fmla="*/ 233632 h 300307"/>
                <a:gd name="connsiteX1" fmla="*/ 261937 w 266797"/>
                <a:gd name="connsiteY1" fmla="*/ 181244 h 300307"/>
                <a:gd name="connsiteX2" fmla="*/ 247650 w 266797"/>
                <a:gd name="connsiteY2" fmla="*/ 171719 h 300307"/>
                <a:gd name="connsiteX3" fmla="*/ 233362 w 266797"/>
                <a:gd name="connsiteY3" fmla="*/ 143144 h 300307"/>
                <a:gd name="connsiteX4" fmla="*/ 228600 w 266797"/>
                <a:gd name="connsiteY4" fmla="*/ 128857 h 300307"/>
                <a:gd name="connsiteX5" fmla="*/ 233362 w 266797"/>
                <a:gd name="connsiteY5" fmla="*/ 114569 h 300307"/>
                <a:gd name="connsiteX6" fmla="*/ 242887 w 266797"/>
                <a:gd name="connsiteY6" fmla="*/ 100282 h 300307"/>
                <a:gd name="connsiteX7" fmla="*/ 247650 w 266797"/>
                <a:gd name="connsiteY7" fmla="*/ 76469 h 300307"/>
                <a:gd name="connsiteX8" fmla="*/ 238125 w 266797"/>
                <a:gd name="connsiteY8" fmla="*/ 47894 h 300307"/>
                <a:gd name="connsiteX9" fmla="*/ 228600 w 266797"/>
                <a:gd name="connsiteY9" fmla="*/ 33607 h 300307"/>
                <a:gd name="connsiteX10" fmla="*/ 223837 w 266797"/>
                <a:gd name="connsiteY10" fmla="*/ 5032 h 300307"/>
                <a:gd name="connsiteX11" fmla="*/ 209550 w 266797"/>
                <a:gd name="connsiteY11" fmla="*/ 269 h 300307"/>
                <a:gd name="connsiteX12" fmla="*/ 185737 w 266797"/>
                <a:gd name="connsiteY12" fmla="*/ 24082 h 300307"/>
                <a:gd name="connsiteX13" fmla="*/ 171450 w 266797"/>
                <a:gd name="connsiteY13" fmla="*/ 19319 h 300307"/>
                <a:gd name="connsiteX14" fmla="*/ 142875 w 266797"/>
                <a:gd name="connsiteY14" fmla="*/ 14557 h 300307"/>
                <a:gd name="connsiteX15" fmla="*/ 128587 w 266797"/>
                <a:gd name="connsiteY15" fmla="*/ 9794 h 300307"/>
                <a:gd name="connsiteX16" fmla="*/ 114300 w 266797"/>
                <a:gd name="connsiteY16" fmla="*/ 269 h 300307"/>
                <a:gd name="connsiteX17" fmla="*/ 85725 w 266797"/>
                <a:gd name="connsiteY17" fmla="*/ 5031 h 300307"/>
                <a:gd name="connsiteX18" fmla="*/ 71437 w 266797"/>
                <a:gd name="connsiteY18" fmla="*/ 28844 h 300307"/>
                <a:gd name="connsiteX19" fmla="*/ 52387 w 266797"/>
                <a:gd name="connsiteY19" fmla="*/ 26463 h 300307"/>
                <a:gd name="connsiteX20" fmla="*/ 19050 w 266797"/>
                <a:gd name="connsiteY20" fmla="*/ 45513 h 300307"/>
                <a:gd name="connsiteX21" fmla="*/ 19050 w 266797"/>
                <a:gd name="connsiteY21" fmla="*/ 66944 h 300307"/>
                <a:gd name="connsiteX22" fmla="*/ 23812 w 266797"/>
                <a:gd name="connsiteY22" fmla="*/ 81232 h 300307"/>
                <a:gd name="connsiteX23" fmla="*/ 19050 w 266797"/>
                <a:gd name="connsiteY23" fmla="*/ 152669 h 300307"/>
                <a:gd name="connsiteX24" fmla="*/ 4762 w 266797"/>
                <a:gd name="connsiteY24" fmla="*/ 162194 h 300307"/>
                <a:gd name="connsiteX25" fmla="*/ 0 w 266797"/>
                <a:gd name="connsiteY25" fmla="*/ 176482 h 300307"/>
                <a:gd name="connsiteX26" fmla="*/ 23812 w 266797"/>
                <a:gd name="connsiteY26" fmla="*/ 186007 h 300307"/>
                <a:gd name="connsiteX27" fmla="*/ 33337 w 266797"/>
                <a:gd name="connsiteY27" fmla="*/ 200294 h 300307"/>
                <a:gd name="connsiteX28" fmla="*/ 52387 w 266797"/>
                <a:gd name="connsiteY28" fmla="*/ 247919 h 300307"/>
                <a:gd name="connsiteX29" fmla="*/ 80962 w 266797"/>
                <a:gd name="connsiteY29" fmla="*/ 243157 h 300307"/>
                <a:gd name="connsiteX30" fmla="*/ 95250 w 266797"/>
                <a:gd name="connsiteY30" fmla="*/ 228869 h 300307"/>
                <a:gd name="connsiteX31" fmla="*/ 123825 w 266797"/>
                <a:gd name="connsiteY31" fmla="*/ 219344 h 300307"/>
                <a:gd name="connsiteX32" fmla="*/ 133350 w 266797"/>
                <a:gd name="connsiteY32" fmla="*/ 231250 h 300307"/>
                <a:gd name="connsiteX33" fmla="*/ 119062 w 266797"/>
                <a:gd name="connsiteY33" fmla="*/ 262207 h 300307"/>
                <a:gd name="connsiteX34" fmla="*/ 114300 w 266797"/>
                <a:gd name="connsiteY34" fmla="*/ 276494 h 300307"/>
                <a:gd name="connsiteX35" fmla="*/ 128587 w 266797"/>
                <a:gd name="connsiteY35" fmla="*/ 286019 h 300307"/>
                <a:gd name="connsiteX36" fmla="*/ 138112 w 266797"/>
                <a:gd name="connsiteY36" fmla="*/ 300307 h 300307"/>
                <a:gd name="connsiteX37" fmla="*/ 171450 w 266797"/>
                <a:gd name="connsiteY37" fmla="*/ 286019 h 300307"/>
                <a:gd name="connsiteX38" fmla="*/ 185737 w 266797"/>
                <a:gd name="connsiteY38" fmla="*/ 271732 h 300307"/>
                <a:gd name="connsiteX39" fmla="*/ 214312 w 266797"/>
                <a:gd name="connsiteY39" fmla="*/ 266969 h 300307"/>
                <a:gd name="connsiteX40" fmla="*/ 228600 w 266797"/>
                <a:gd name="connsiteY40" fmla="*/ 257444 h 300307"/>
                <a:gd name="connsiteX41" fmla="*/ 238125 w 266797"/>
                <a:gd name="connsiteY41" fmla="*/ 243157 h 300307"/>
                <a:gd name="connsiteX42" fmla="*/ 257175 w 266797"/>
                <a:gd name="connsiteY42" fmla="*/ 233632 h 300307"/>
                <a:gd name="connsiteX0" fmla="*/ 257175 w 266797"/>
                <a:gd name="connsiteY0" fmla="*/ 233632 h 300307"/>
                <a:gd name="connsiteX1" fmla="*/ 261937 w 266797"/>
                <a:gd name="connsiteY1" fmla="*/ 181244 h 300307"/>
                <a:gd name="connsiteX2" fmla="*/ 247650 w 266797"/>
                <a:gd name="connsiteY2" fmla="*/ 171719 h 300307"/>
                <a:gd name="connsiteX3" fmla="*/ 233362 w 266797"/>
                <a:gd name="connsiteY3" fmla="*/ 143144 h 300307"/>
                <a:gd name="connsiteX4" fmla="*/ 228600 w 266797"/>
                <a:gd name="connsiteY4" fmla="*/ 128857 h 300307"/>
                <a:gd name="connsiteX5" fmla="*/ 233362 w 266797"/>
                <a:gd name="connsiteY5" fmla="*/ 114569 h 300307"/>
                <a:gd name="connsiteX6" fmla="*/ 242887 w 266797"/>
                <a:gd name="connsiteY6" fmla="*/ 100282 h 300307"/>
                <a:gd name="connsiteX7" fmla="*/ 254793 w 266797"/>
                <a:gd name="connsiteY7" fmla="*/ 76469 h 300307"/>
                <a:gd name="connsiteX8" fmla="*/ 238125 w 266797"/>
                <a:gd name="connsiteY8" fmla="*/ 47894 h 300307"/>
                <a:gd name="connsiteX9" fmla="*/ 228600 w 266797"/>
                <a:gd name="connsiteY9" fmla="*/ 33607 h 300307"/>
                <a:gd name="connsiteX10" fmla="*/ 223837 w 266797"/>
                <a:gd name="connsiteY10" fmla="*/ 5032 h 300307"/>
                <a:gd name="connsiteX11" fmla="*/ 209550 w 266797"/>
                <a:gd name="connsiteY11" fmla="*/ 269 h 300307"/>
                <a:gd name="connsiteX12" fmla="*/ 185737 w 266797"/>
                <a:gd name="connsiteY12" fmla="*/ 24082 h 300307"/>
                <a:gd name="connsiteX13" fmla="*/ 171450 w 266797"/>
                <a:gd name="connsiteY13" fmla="*/ 19319 h 300307"/>
                <a:gd name="connsiteX14" fmla="*/ 142875 w 266797"/>
                <a:gd name="connsiteY14" fmla="*/ 14557 h 300307"/>
                <a:gd name="connsiteX15" fmla="*/ 128587 w 266797"/>
                <a:gd name="connsiteY15" fmla="*/ 9794 h 300307"/>
                <a:gd name="connsiteX16" fmla="*/ 114300 w 266797"/>
                <a:gd name="connsiteY16" fmla="*/ 269 h 300307"/>
                <a:gd name="connsiteX17" fmla="*/ 85725 w 266797"/>
                <a:gd name="connsiteY17" fmla="*/ 5031 h 300307"/>
                <a:gd name="connsiteX18" fmla="*/ 71437 w 266797"/>
                <a:gd name="connsiteY18" fmla="*/ 28844 h 300307"/>
                <a:gd name="connsiteX19" fmla="*/ 52387 w 266797"/>
                <a:gd name="connsiteY19" fmla="*/ 26463 h 300307"/>
                <a:gd name="connsiteX20" fmla="*/ 19050 w 266797"/>
                <a:gd name="connsiteY20" fmla="*/ 45513 h 300307"/>
                <a:gd name="connsiteX21" fmla="*/ 19050 w 266797"/>
                <a:gd name="connsiteY21" fmla="*/ 66944 h 300307"/>
                <a:gd name="connsiteX22" fmla="*/ 23812 w 266797"/>
                <a:gd name="connsiteY22" fmla="*/ 81232 h 300307"/>
                <a:gd name="connsiteX23" fmla="*/ 19050 w 266797"/>
                <a:gd name="connsiteY23" fmla="*/ 152669 h 300307"/>
                <a:gd name="connsiteX24" fmla="*/ 4762 w 266797"/>
                <a:gd name="connsiteY24" fmla="*/ 162194 h 300307"/>
                <a:gd name="connsiteX25" fmla="*/ 0 w 266797"/>
                <a:gd name="connsiteY25" fmla="*/ 176482 h 300307"/>
                <a:gd name="connsiteX26" fmla="*/ 23812 w 266797"/>
                <a:gd name="connsiteY26" fmla="*/ 186007 h 300307"/>
                <a:gd name="connsiteX27" fmla="*/ 33337 w 266797"/>
                <a:gd name="connsiteY27" fmla="*/ 200294 h 300307"/>
                <a:gd name="connsiteX28" fmla="*/ 52387 w 266797"/>
                <a:gd name="connsiteY28" fmla="*/ 247919 h 300307"/>
                <a:gd name="connsiteX29" fmla="*/ 80962 w 266797"/>
                <a:gd name="connsiteY29" fmla="*/ 243157 h 300307"/>
                <a:gd name="connsiteX30" fmla="*/ 95250 w 266797"/>
                <a:gd name="connsiteY30" fmla="*/ 228869 h 300307"/>
                <a:gd name="connsiteX31" fmla="*/ 123825 w 266797"/>
                <a:gd name="connsiteY31" fmla="*/ 219344 h 300307"/>
                <a:gd name="connsiteX32" fmla="*/ 133350 w 266797"/>
                <a:gd name="connsiteY32" fmla="*/ 231250 h 300307"/>
                <a:gd name="connsiteX33" fmla="*/ 119062 w 266797"/>
                <a:gd name="connsiteY33" fmla="*/ 262207 h 300307"/>
                <a:gd name="connsiteX34" fmla="*/ 114300 w 266797"/>
                <a:gd name="connsiteY34" fmla="*/ 276494 h 300307"/>
                <a:gd name="connsiteX35" fmla="*/ 128587 w 266797"/>
                <a:gd name="connsiteY35" fmla="*/ 286019 h 300307"/>
                <a:gd name="connsiteX36" fmla="*/ 138112 w 266797"/>
                <a:gd name="connsiteY36" fmla="*/ 300307 h 300307"/>
                <a:gd name="connsiteX37" fmla="*/ 171450 w 266797"/>
                <a:gd name="connsiteY37" fmla="*/ 286019 h 300307"/>
                <a:gd name="connsiteX38" fmla="*/ 185737 w 266797"/>
                <a:gd name="connsiteY38" fmla="*/ 271732 h 300307"/>
                <a:gd name="connsiteX39" fmla="*/ 214312 w 266797"/>
                <a:gd name="connsiteY39" fmla="*/ 266969 h 300307"/>
                <a:gd name="connsiteX40" fmla="*/ 228600 w 266797"/>
                <a:gd name="connsiteY40" fmla="*/ 257444 h 300307"/>
                <a:gd name="connsiteX41" fmla="*/ 238125 w 266797"/>
                <a:gd name="connsiteY41" fmla="*/ 243157 h 300307"/>
                <a:gd name="connsiteX42" fmla="*/ 257175 w 266797"/>
                <a:gd name="connsiteY42" fmla="*/ 233632 h 300307"/>
                <a:gd name="connsiteX0" fmla="*/ 266700 w 268076"/>
                <a:gd name="connsiteY0" fmla="*/ 240776 h 300307"/>
                <a:gd name="connsiteX1" fmla="*/ 261937 w 268076"/>
                <a:gd name="connsiteY1" fmla="*/ 181244 h 300307"/>
                <a:gd name="connsiteX2" fmla="*/ 247650 w 268076"/>
                <a:gd name="connsiteY2" fmla="*/ 171719 h 300307"/>
                <a:gd name="connsiteX3" fmla="*/ 233362 w 268076"/>
                <a:gd name="connsiteY3" fmla="*/ 143144 h 300307"/>
                <a:gd name="connsiteX4" fmla="*/ 228600 w 268076"/>
                <a:gd name="connsiteY4" fmla="*/ 128857 h 300307"/>
                <a:gd name="connsiteX5" fmla="*/ 233362 w 268076"/>
                <a:gd name="connsiteY5" fmla="*/ 114569 h 300307"/>
                <a:gd name="connsiteX6" fmla="*/ 242887 w 268076"/>
                <a:gd name="connsiteY6" fmla="*/ 100282 h 300307"/>
                <a:gd name="connsiteX7" fmla="*/ 254793 w 268076"/>
                <a:gd name="connsiteY7" fmla="*/ 76469 h 300307"/>
                <a:gd name="connsiteX8" fmla="*/ 238125 w 268076"/>
                <a:gd name="connsiteY8" fmla="*/ 47894 h 300307"/>
                <a:gd name="connsiteX9" fmla="*/ 228600 w 268076"/>
                <a:gd name="connsiteY9" fmla="*/ 33607 h 300307"/>
                <a:gd name="connsiteX10" fmla="*/ 223837 w 268076"/>
                <a:gd name="connsiteY10" fmla="*/ 5032 h 300307"/>
                <a:gd name="connsiteX11" fmla="*/ 209550 w 268076"/>
                <a:gd name="connsiteY11" fmla="*/ 269 h 300307"/>
                <a:gd name="connsiteX12" fmla="*/ 185737 w 268076"/>
                <a:gd name="connsiteY12" fmla="*/ 24082 h 300307"/>
                <a:gd name="connsiteX13" fmla="*/ 171450 w 268076"/>
                <a:gd name="connsiteY13" fmla="*/ 19319 h 300307"/>
                <a:gd name="connsiteX14" fmla="*/ 142875 w 268076"/>
                <a:gd name="connsiteY14" fmla="*/ 14557 h 300307"/>
                <a:gd name="connsiteX15" fmla="*/ 128587 w 268076"/>
                <a:gd name="connsiteY15" fmla="*/ 9794 h 300307"/>
                <a:gd name="connsiteX16" fmla="*/ 114300 w 268076"/>
                <a:gd name="connsiteY16" fmla="*/ 269 h 300307"/>
                <a:gd name="connsiteX17" fmla="*/ 85725 w 268076"/>
                <a:gd name="connsiteY17" fmla="*/ 5031 h 300307"/>
                <a:gd name="connsiteX18" fmla="*/ 71437 w 268076"/>
                <a:gd name="connsiteY18" fmla="*/ 28844 h 300307"/>
                <a:gd name="connsiteX19" fmla="*/ 52387 w 268076"/>
                <a:gd name="connsiteY19" fmla="*/ 26463 h 300307"/>
                <a:gd name="connsiteX20" fmla="*/ 19050 w 268076"/>
                <a:gd name="connsiteY20" fmla="*/ 45513 h 300307"/>
                <a:gd name="connsiteX21" fmla="*/ 19050 w 268076"/>
                <a:gd name="connsiteY21" fmla="*/ 66944 h 300307"/>
                <a:gd name="connsiteX22" fmla="*/ 23812 w 268076"/>
                <a:gd name="connsiteY22" fmla="*/ 81232 h 300307"/>
                <a:gd name="connsiteX23" fmla="*/ 19050 w 268076"/>
                <a:gd name="connsiteY23" fmla="*/ 152669 h 300307"/>
                <a:gd name="connsiteX24" fmla="*/ 4762 w 268076"/>
                <a:gd name="connsiteY24" fmla="*/ 162194 h 300307"/>
                <a:gd name="connsiteX25" fmla="*/ 0 w 268076"/>
                <a:gd name="connsiteY25" fmla="*/ 176482 h 300307"/>
                <a:gd name="connsiteX26" fmla="*/ 23812 w 268076"/>
                <a:gd name="connsiteY26" fmla="*/ 186007 h 300307"/>
                <a:gd name="connsiteX27" fmla="*/ 33337 w 268076"/>
                <a:gd name="connsiteY27" fmla="*/ 200294 h 300307"/>
                <a:gd name="connsiteX28" fmla="*/ 52387 w 268076"/>
                <a:gd name="connsiteY28" fmla="*/ 247919 h 300307"/>
                <a:gd name="connsiteX29" fmla="*/ 80962 w 268076"/>
                <a:gd name="connsiteY29" fmla="*/ 243157 h 300307"/>
                <a:gd name="connsiteX30" fmla="*/ 95250 w 268076"/>
                <a:gd name="connsiteY30" fmla="*/ 228869 h 300307"/>
                <a:gd name="connsiteX31" fmla="*/ 123825 w 268076"/>
                <a:gd name="connsiteY31" fmla="*/ 219344 h 300307"/>
                <a:gd name="connsiteX32" fmla="*/ 133350 w 268076"/>
                <a:gd name="connsiteY32" fmla="*/ 231250 h 300307"/>
                <a:gd name="connsiteX33" fmla="*/ 119062 w 268076"/>
                <a:gd name="connsiteY33" fmla="*/ 262207 h 300307"/>
                <a:gd name="connsiteX34" fmla="*/ 114300 w 268076"/>
                <a:gd name="connsiteY34" fmla="*/ 276494 h 300307"/>
                <a:gd name="connsiteX35" fmla="*/ 128587 w 268076"/>
                <a:gd name="connsiteY35" fmla="*/ 286019 h 300307"/>
                <a:gd name="connsiteX36" fmla="*/ 138112 w 268076"/>
                <a:gd name="connsiteY36" fmla="*/ 300307 h 300307"/>
                <a:gd name="connsiteX37" fmla="*/ 171450 w 268076"/>
                <a:gd name="connsiteY37" fmla="*/ 286019 h 300307"/>
                <a:gd name="connsiteX38" fmla="*/ 185737 w 268076"/>
                <a:gd name="connsiteY38" fmla="*/ 271732 h 300307"/>
                <a:gd name="connsiteX39" fmla="*/ 214312 w 268076"/>
                <a:gd name="connsiteY39" fmla="*/ 266969 h 300307"/>
                <a:gd name="connsiteX40" fmla="*/ 228600 w 268076"/>
                <a:gd name="connsiteY40" fmla="*/ 257444 h 300307"/>
                <a:gd name="connsiteX41" fmla="*/ 238125 w 268076"/>
                <a:gd name="connsiteY41" fmla="*/ 243157 h 300307"/>
                <a:gd name="connsiteX42" fmla="*/ 266700 w 268076"/>
                <a:gd name="connsiteY42" fmla="*/ 240776 h 30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076" h="300307">
                  <a:moveTo>
                    <a:pt x="266700" y="240776"/>
                  </a:moveTo>
                  <a:cubicBezTo>
                    <a:pt x="270669" y="230457"/>
                    <a:pt x="265112" y="192753"/>
                    <a:pt x="261937" y="181244"/>
                  </a:cubicBezTo>
                  <a:cubicBezTo>
                    <a:pt x="258762" y="169735"/>
                    <a:pt x="252412" y="174894"/>
                    <a:pt x="247650" y="171719"/>
                  </a:cubicBezTo>
                  <a:cubicBezTo>
                    <a:pt x="235676" y="135802"/>
                    <a:pt x="251830" y="180080"/>
                    <a:pt x="233362" y="143144"/>
                  </a:cubicBezTo>
                  <a:cubicBezTo>
                    <a:pt x="231117" y="138654"/>
                    <a:pt x="230187" y="133619"/>
                    <a:pt x="228600" y="128857"/>
                  </a:cubicBezTo>
                  <a:cubicBezTo>
                    <a:pt x="230187" y="124094"/>
                    <a:pt x="231117" y="119059"/>
                    <a:pt x="233362" y="114569"/>
                  </a:cubicBezTo>
                  <a:cubicBezTo>
                    <a:pt x="235922" y="109450"/>
                    <a:pt x="239315" y="106632"/>
                    <a:pt x="242887" y="100282"/>
                  </a:cubicBezTo>
                  <a:cubicBezTo>
                    <a:pt x="246459" y="93932"/>
                    <a:pt x="253205" y="84407"/>
                    <a:pt x="254793" y="76469"/>
                  </a:cubicBezTo>
                  <a:cubicBezTo>
                    <a:pt x="251618" y="66944"/>
                    <a:pt x="242490" y="55038"/>
                    <a:pt x="238125" y="47894"/>
                  </a:cubicBezTo>
                  <a:cubicBezTo>
                    <a:pt x="233760" y="40750"/>
                    <a:pt x="230410" y="39037"/>
                    <a:pt x="228600" y="33607"/>
                  </a:cubicBezTo>
                  <a:cubicBezTo>
                    <a:pt x="225546" y="24446"/>
                    <a:pt x="228628" y="13416"/>
                    <a:pt x="223837" y="5032"/>
                  </a:cubicBezTo>
                  <a:cubicBezTo>
                    <a:pt x="221346" y="673"/>
                    <a:pt x="214312" y="1857"/>
                    <a:pt x="209550" y="269"/>
                  </a:cubicBezTo>
                  <a:cubicBezTo>
                    <a:pt x="203994" y="8604"/>
                    <a:pt x="197644" y="22098"/>
                    <a:pt x="185737" y="24082"/>
                  </a:cubicBezTo>
                  <a:cubicBezTo>
                    <a:pt x="180785" y="24907"/>
                    <a:pt x="176350" y="20408"/>
                    <a:pt x="171450" y="19319"/>
                  </a:cubicBezTo>
                  <a:cubicBezTo>
                    <a:pt x="162024" y="17224"/>
                    <a:pt x="152400" y="16144"/>
                    <a:pt x="142875" y="14557"/>
                  </a:cubicBezTo>
                  <a:cubicBezTo>
                    <a:pt x="138112" y="12969"/>
                    <a:pt x="133077" y="12039"/>
                    <a:pt x="128587" y="9794"/>
                  </a:cubicBezTo>
                  <a:cubicBezTo>
                    <a:pt x="123468" y="7234"/>
                    <a:pt x="121444" y="1063"/>
                    <a:pt x="114300" y="269"/>
                  </a:cubicBezTo>
                  <a:cubicBezTo>
                    <a:pt x="107156" y="-525"/>
                    <a:pt x="92869" y="269"/>
                    <a:pt x="85725" y="5031"/>
                  </a:cubicBezTo>
                  <a:cubicBezTo>
                    <a:pt x="78581" y="9793"/>
                    <a:pt x="76993" y="25272"/>
                    <a:pt x="71437" y="28844"/>
                  </a:cubicBezTo>
                  <a:cubicBezTo>
                    <a:pt x="65881" y="32416"/>
                    <a:pt x="61118" y="23685"/>
                    <a:pt x="52387" y="26463"/>
                  </a:cubicBezTo>
                  <a:cubicBezTo>
                    <a:pt x="43656" y="29241"/>
                    <a:pt x="34925" y="43926"/>
                    <a:pt x="19050" y="45513"/>
                  </a:cubicBezTo>
                  <a:cubicBezTo>
                    <a:pt x="19050" y="52657"/>
                    <a:pt x="18256" y="60991"/>
                    <a:pt x="19050" y="66944"/>
                  </a:cubicBezTo>
                  <a:cubicBezTo>
                    <a:pt x="19844" y="72897"/>
                    <a:pt x="22225" y="76469"/>
                    <a:pt x="23812" y="81232"/>
                  </a:cubicBezTo>
                  <a:cubicBezTo>
                    <a:pt x="22225" y="105044"/>
                    <a:pt x="24516" y="129438"/>
                    <a:pt x="19050" y="152669"/>
                  </a:cubicBezTo>
                  <a:cubicBezTo>
                    <a:pt x="17739" y="158241"/>
                    <a:pt x="8338" y="157724"/>
                    <a:pt x="4762" y="162194"/>
                  </a:cubicBezTo>
                  <a:cubicBezTo>
                    <a:pt x="1626" y="166114"/>
                    <a:pt x="1587" y="171719"/>
                    <a:pt x="0" y="176482"/>
                  </a:cubicBezTo>
                  <a:cubicBezTo>
                    <a:pt x="10844" y="209017"/>
                    <a:pt x="-5340" y="176290"/>
                    <a:pt x="23812" y="186007"/>
                  </a:cubicBezTo>
                  <a:cubicBezTo>
                    <a:pt x="29242" y="187817"/>
                    <a:pt x="30162" y="195532"/>
                    <a:pt x="33337" y="200294"/>
                  </a:cubicBezTo>
                  <a:cubicBezTo>
                    <a:pt x="34801" y="210543"/>
                    <a:pt x="32713" y="243547"/>
                    <a:pt x="52387" y="247919"/>
                  </a:cubicBezTo>
                  <a:cubicBezTo>
                    <a:pt x="61813" y="250014"/>
                    <a:pt x="71437" y="244744"/>
                    <a:pt x="80962" y="243157"/>
                  </a:cubicBezTo>
                  <a:cubicBezTo>
                    <a:pt x="85725" y="238394"/>
                    <a:pt x="89362" y="232140"/>
                    <a:pt x="95250" y="228869"/>
                  </a:cubicBezTo>
                  <a:cubicBezTo>
                    <a:pt x="104027" y="223993"/>
                    <a:pt x="117475" y="218947"/>
                    <a:pt x="123825" y="219344"/>
                  </a:cubicBezTo>
                  <a:cubicBezTo>
                    <a:pt x="130175" y="219741"/>
                    <a:pt x="131971" y="226423"/>
                    <a:pt x="133350" y="231250"/>
                  </a:cubicBezTo>
                  <a:cubicBezTo>
                    <a:pt x="140651" y="256802"/>
                    <a:pt x="133677" y="252464"/>
                    <a:pt x="119062" y="262207"/>
                  </a:cubicBezTo>
                  <a:cubicBezTo>
                    <a:pt x="117475" y="266969"/>
                    <a:pt x="112436" y="271833"/>
                    <a:pt x="114300" y="276494"/>
                  </a:cubicBezTo>
                  <a:cubicBezTo>
                    <a:pt x="116426" y="281808"/>
                    <a:pt x="124540" y="281972"/>
                    <a:pt x="128587" y="286019"/>
                  </a:cubicBezTo>
                  <a:cubicBezTo>
                    <a:pt x="132634" y="290067"/>
                    <a:pt x="134937" y="295544"/>
                    <a:pt x="138112" y="300307"/>
                  </a:cubicBezTo>
                  <a:cubicBezTo>
                    <a:pt x="156267" y="295768"/>
                    <a:pt x="157355" y="297765"/>
                    <a:pt x="171450" y="286019"/>
                  </a:cubicBezTo>
                  <a:cubicBezTo>
                    <a:pt x="176624" y="281707"/>
                    <a:pt x="179583" y="274467"/>
                    <a:pt x="185737" y="271732"/>
                  </a:cubicBezTo>
                  <a:cubicBezTo>
                    <a:pt x="194561" y="267810"/>
                    <a:pt x="204787" y="268557"/>
                    <a:pt x="214312" y="266969"/>
                  </a:cubicBezTo>
                  <a:cubicBezTo>
                    <a:pt x="219075" y="263794"/>
                    <a:pt x="224552" y="261491"/>
                    <a:pt x="228600" y="257444"/>
                  </a:cubicBezTo>
                  <a:cubicBezTo>
                    <a:pt x="232647" y="253397"/>
                    <a:pt x="233656" y="246733"/>
                    <a:pt x="238125" y="243157"/>
                  </a:cubicBezTo>
                  <a:cubicBezTo>
                    <a:pt x="242045" y="240021"/>
                    <a:pt x="262731" y="251095"/>
                    <a:pt x="266700" y="240776"/>
                  </a:cubicBezTo>
                  <a:close/>
                </a:path>
              </a:pathLst>
            </a:custGeom>
            <a:solidFill>
              <a:schemeClr val="tx1"/>
            </a:solidFill>
            <a:ln w="317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a:ln>
                  <a:noFill/>
                </a:ln>
                <a:solidFill>
                  <a:srgbClr val="FFFFFF"/>
                </a:solidFill>
                <a:effectLst/>
                <a:uLnTx/>
                <a:uFillTx/>
                <a:latin typeface="Nokia Pure Text Light"/>
                <a:ea typeface="Nokia Pure Text Light" panose="020B0403020202020204" pitchFamily="34" charset="0"/>
                <a:cs typeface="+mn-cs"/>
              </a:endParaRPr>
            </a:p>
          </p:txBody>
        </p:sp>
      </p:grpSp>
      <p:sp>
        <p:nvSpPr>
          <p:cNvPr id="38" name="Rectangle 37">
            <a:extLst>
              <a:ext uri="{FF2B5EF4-FFF2-40B4-BE49-F238E27FC236}">
                <a16:creationId xmlns:a16="http://schemas.microsoft.com/office/drawing/2014/main" id="{340A19CF-1BF9-49FB-844E-4E61D04700EF}"/>
              </a:ext>
            </a:extLst>
          </p:cNvPr>
          <p:cNvSpPr/>
          <p:nvPr/>
        </p:nvSpPr>
        <p:spPr>
          <a:xfrm>
            <a:off x="6984669" y="3665111"/>
            <a:ext cx="1642450" cy="718182"/>
          </a:xfrm>
          <a:prstGeom prst="rect">
            <a:avLst/>
          </a:prstGeom>
          <a:solidFill>
            <a:schemeClr val="accent3"/>
          </a:solidFill>
          <a:ln w="3175" cap="flat" cmpd="sng" algn="ctr">
            <a:noFill/>
            <a:prstDash val="solid"/>
          </a:ln>
          <a:effectLst/>
        </p:spPr>
        <p:txBody>
          <a:bodyPr rot="0" spcFirstLastPara="0" vertOverflow="overflow" horzOverflow="overflow" vert="horz" wrap="square" lIns="72000" tIns="46800" rIns="72000" bIns="468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fi-FI" sz="900" b="1" i="0" u="none" strike="noStrike" kern="0" cap="none" spc="0" normalizeH="0" baseline="0" noProof="0" dirty="0" err="1">
                <a:ln>
                  <a:noFill/>
                </a:ln>
                <a:solidFill>
                  <a:srgbClr val="001135"/>
                </a:solidFill>
                <a:effectLst/>
                <a:uLnTx/>
                <a:uFillTx/>
                <a:latin typeface="Nokia Pure Text Light"/>
                <a:ea typeface="Nokia Pure Text Light" panose="020B0403020202020204" pitchFamily="34" charset="0"/>
                <a:cs typeface="+mn-cs"/>
              </a:rPr>
              <a:t>Hunan</a:t>
            </a:r>
            <a:r>
              <a:rPr kumimoji="0" lang="fi-FI" sz="900" b="1" i="0" u="none" strike="noStrike" kern="0" cap="none" spc="0" normalizeH="0" baseline="0" noProof="0" dirty="0">
                <a:ln>
                  <a:noFill/>
                </a:ln>
                <a:solidFill>
                  <a:srgbClr val="001135"/>
                </a:solidFill>
                <a:effectLst/>
                <a:uLnTx/>
                <a:uFillTx/>
                <a:latin typeface="Nokia Pure Text Light"/>
                <a:ea typeface="Nokia Pure Text Light" panose="020B0403020202020204" pitchFamily="34" charset="0"/>
                <a:cs typeface="+mn-cs"/>
              </a:rPr>
              <a:t> </a:t>
            </a:r>
            <a:r>
              <a:rPr kumimoji="0" lang="fi-FI" sz="900" b="1" i="0" u="none" strike="noStrike" kern="0" cap="none" spc="0" normalizeH="0" baseline="0" noProof="0" dirty="0" err="1">
                <a:ln>
                  <a:noFill/>
                </a:ln>
                <a:solidFill>
                  <a:srgbClr val="001135"/>
                </a:solidFill>
                <a:effectLst/>
                <a:uLnTx/>
                <a:uFillTx/>
                <a:latin typeface="Nokia Pure Text Light"/>
                <a:ea typeface="Nokia Pure Text Light" panose="020B0403020202020204" pitchFamily="34" charset="0"/>
                <a:cs typeface="+mn-cs"/>
              </a:rPr>
              <a:t>Province</a:t>
            </a:r>
            <a:endParaRPr kumimoji="0" lang="fi-FI" sz="900" b="1" i="0" u="none" strike="noStrike" kern="0" cap="none" spc="0" normalizeH="0" baseline="0" noProof="0" dirty="0">
              <a:ln>
                <a:noFill/>
              </a:ln>
              <a:solidFill>
                <a:srgbClr val="001135"/>
              </a:solidFill>
              <a:effectLst/>
              <a:uLnTx/>
              <a:uFillTx/>
              <a:latin typeface="Nokia Pure Text Light"/>
              <a:ea typeface="Nokia Pure Text Light" panose="020B0403020202020204" pitchFamily="34" charset="0"/>
              <a:cs typeface="+mn-cs"/>
            </a:endParaRPr>
          </a:p>
          <a:p>
            <a:pPr marL="180000" marR="0" lvl="0" indent="-1800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fi-FI" sz="900" b="0" i="0" u="none" strike="noStrike" kern="0" cap="none" spc="0" normalizeH="0" baseline="0" noProof="0" dirty="0">
                <a:ln>
                  <a:noFill/>
                </a:ln>
                <a:solidFill>
                  <a:srgbClr val="001135"/>
                </a:solidFill>
                <a:effectLst/>
                <a:uLnTx/>
                <a:uFillTx/>
                <a:latin typeface="Nokia Pure Text Light"/>
                <a:ea typeface="Nokia Pure Text Light" panose="020B0403020202020204" pitchFamily="34" charset="0"/>
                <a:cs typeface="+mn-cs"/>
              </a:rPr>
              <a:t>68M </a:t>
            </a:r>
            <a:r>
              <a:rPr kumimoji="0" lang="fi-FI" sz="900" b="0" i="0" u="none" strike="noStrike" kern="0" cap="none" spc="0" normalizeH="0" baseline="0" noProof="0" dirty="0" err="1">
                <a:ln>
                  <a:noFill/>
                </a:ln>
                <a:solidFill>
                  <a:srgbClr val="001135"/>
                </a:solidFill>
                <a:effectLst/>
                <a:uLnTx/>
                <a:uFillTx/>
                <a:latin typeface="Nokia Pure Text Light"/>
                <a:ea typeface="Nokia Pure Text Light" panose="020B0403020202020204" pitchFamily="34" charset="0"/>
                <a:cs typeface="+mn-cs"/>
              </a:rPr>
              <a:t>people</a:t>
            </a:r>
            <a:endParaRPr kumimoji="0" lang="fi-FI" sz="900" b="0" i="0" u="none" strike="noStrike" kern="0" cap="none" spc="0" normalizeH="0" baseline="0" noProof="0" dirty="0">
              <a:ln>
                <a:noFill/>
              </a:ln>
              <a:solidFill>
                <a:srgbClr val="001135"/>
              </a:solidFill>
              <a:effectLst/>
              <a:uLnTx/>
              <a:uFillTx/>
              <a:latin typeface="Nokia Pure Text Light"/>
              <a:ea typeface="Nokia Pure Text Light" panose="020B0403020202020204" pitchFamily="34" charset="0"/>
              <a:cs typeface="+mn-cs"/>
            </a:endParaRPr>
          </a:p>
          <a:p>
            <a:pPr marL="180000" marR="0" lvl="0" indent="-1800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fi-FI" sz="900" b="0" i="0" u="none" strike="noStrike" kern="0" cap="none" spc="0" normalizeH="0" baseline="0" noProof="0" dirty="0">
                <a:ln>
                  <a:noFill/>
                </a:ln>
                <a:solidFill>
                  <a:srgbClr val="001135"/>
                </a:solidFill>
                <a:effectLst/>
                <a:uLnTx/>
                <a:uFillTx/>
                <a:latin typeface="Nokia Pure Text Light"/>
                <a:ea typeface="Nokia Pure Text Light" panose="020B0403020202020204" pitchFamily="34" charset="0"/>
                <a:cs typeface="+mn-cs"/>
              </a:rPr>
              <a:t>2,5B€ Internet Plus </a:t>
            </a:r>
            <a:r>
              <a:rPr kumimoji="0" lang="fi-FI" sz="900" b="0" i="0" u="none" strike="noStrike" kern="0" cap="none" spc="0" normalizeH="0" baseline="0" noProof="0" dirty="0" err="1">
                <a:ln>
                  <a:noFill/>
                </a:ln>
                <a:solidFill>
                  <a:srgbClr val="001135"/>
                </a:solidFill>
                <a:effectLst/>
                <a:uLnTx/>
                <a:uFillTx/>
                <a:latin typeface="Nokia Pure Text Light"/>
                <a:ea typeface="Nokia Pure Text Light" panose="020B0403020202020204" pitchFamily="34" charset="0"/>
                <a:cs typeface="+mn-cs"/>
              </a:rPr>
              <a:t>program</a:t>
            </a:r>
            <a:endParaRPr kumimoji="0" lang="fi-FI" sz="900" b="0" i="0" u="none" strike="noStrike" kern="0" cap="none" spc="0" normalizeH="0" baseline="0" noProof="0" dirty="0">
              <a:ln>
                <a:noFill/>
              </a:ln>
              <a:solidFill>
                <a:srgbClr val="001135"/>
              </a:solidFill>
              <a:effectLst/>
              <a:uLnTx/>
              <a:uFillTx/>
              <a:latin typeface="Nokia Pure Text Light"/>
              <a:ea typeface="Nokia Pure Text Light" panose="020B0403020202020204" pitchFamily="34" charset="0"/>
              <a:cs typeface="+mn-cs"/>
            </a:endParaRPr>
          </a:p>
        </p:txBody>
      </p:sp>
      <p:sp>
        <p:nvSpPr>
          <p:cNvPr id="39" name="TextBox 38">
            <a:extLst>
              <a:ext uri="{FF2B5EF4-FFF2-40B4-BE49-F238E27FC236}">
                <a16:creationId xmlns:a16="http://schemas.microsoft.com/office/drawing/2014/main" id="{BF758707-00CB-413D-9854-201061D533A0}"/>
              </a:ext>
            </a:extLst>
          </p:cNvPr>
          <p:cNvSpPr txBox="1"/>
          <p:nvPr/>
        </p:nvSpPr>
        <p:spPr>
          <a:xfrm>
            <a:off x="6863076" y="1783033"/>
            <a:ext cx="1885637" cy="837904"/>
          </a:xfrm>
          <a:prstGeom prst="rect">
            <a:avLst/>
          </a:prstGeom>
          <a:noFill/>
        </p:spPr>
        <p:txBody>
          <a:bodyPr wrap="square" lIns="72000" tIns="72000" rIns="72000" bIns="72000" rtlCol="0">
            <a:spAutoFit/>
          </a:bodyPr>
          <a:lstStyle/>
          <a:p>
            <a:pPr marL="180000" marR="0" lvl="0" indent="-1800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001135"/>
                </a:solidFill>
                <a:effectLst/>
                <a:uLnTx/>
                <a:uFillTx/>
                <a:latin typeface="Nokia Pure Text Light"/>
              </a:rPr>
              <a:t>LTE subscribers doubled</a:t>
            </a:r>
          </a:p>
          <a:p>
            <a:pPr marL="180000" marR="0" lvl="0" indent="-1800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001135"/>
                </a:solidFill>
                <a:effectLst/>
                <a:uLnTx/>
                <a:uFillTx/>
                <a:latin typeface="Nokia Pure Text Light"/>
              </a:rPr>
              <a:t>3.8 times data traffic</a:t>
            </a:r>
          </a:p>
          <a:p>
            <a:pPr marL="180000" marR="0" lvl="0" indent="-1800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001135"/>
                </a:solidFill>
                <a:effectLst/>
                <a:uLnTx/>
                <a:uFillTx/>
                <a:latin typeface="Nokia Pure Text Light"/>
              </a:rPr>
              <a:t>First in China to deploy Single RAN </a:t>
            </a:r>
            <a:r>
              <a:rPr kumimoji="0" lang="fi-FI" sz="1000" b="0" i="0" u="none" strike="noStrike" kern="0" cap="none" spc="0" normalizeH="0" baseline="0" noProof="0" dirty="0">
                <a:ln>
                  <a:noFill/>
                </a:ln>
                <a:solidFill>
                  <a:srgbClr val="001135"/>
                </a:solidFill>
                <a:effectLst/>
                <a:uLnTx/>
                <a:uFillTx/>
                <a:latin typeface="Nokia Pure Text Light"/>
              </a:rPr>
              <a:t>software</a:t>
            </a:r>
            <a:endParaRPr kumimoji="0" lang="fi-FI" sz="700" b="0" i="0" u="none" strike="noStrike" kern="0" cap="none" spc="0" normalizeH="0" baseline="0" noProof="0" dirty="0">
              <a:ln>
                <a:noFill/>
              </a:ln>
              <a:solidFill>
                <a:srgbClr val="001135"/>
              </a:solidFill>
              <a:effectLst/>
              <a:uLnTx/>
              <a:uFillTx/>
              <a:latin typeface="Nokia Pure Text Light"/>
              <a:ea typeface="Nokia Pure Text Light" panose="020B0403020202020204" pitchFamily="34" charset="0"/>
            </a:endParaRPr>
          </a:p>
        </p:txBody>
      </p:sp>
      <p:sp>
        <p:nvSpPr>
          <p:cNvPr id="43" name="TextBox 42">
            <a:extLst>
              <a:ext uri="{FF2B5EF4-FFF2-40B4-BE49-F238E27FC236}">
                <a16:creationId xmlns:a16="http://schemas.microsoft.com/office/drawing/2014/main" id="{39474C13-AC72-4A79-A201-BBEEFFB11971}"/>
              </a:ext>
            </a:extLst>
          </p:cNvPr>
          <p:cNvSpPr txBox="1"/>
          <p:nvPr/>
        </p:nvSpPr>
        <p:spPr>
          <a:xfrm>
            <a:off x="7127473" y="1239100"/>
            <a:ext cx="800100" cy="483960"/>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100" b="1" i="0" u="none" strike="noStrike" kern="0" cap="none" spc="0" normalizeH="0" baseline="0" noProof="0" dirty="0" err="1">
                <a:ln>
                  <a:noFill/>
                </a:ln>
                <a:solidFill>
                  <a:srgbClr val="124191"/>
                </a:solidFill>
                <a:effectLst/>
                <a:uLnTx/>
                <a:uFillTx/>
                <a:latin typeface="Nokia Pure Text Light"/>
              </a:rPr>
              <a:t>Hunan</a:t>
            </a:r>
            <a:r>
              <a:rPr kumimoji="0" lang="fi-FI" sz="1100" b="1" i="0" u="none" strike="noStrike" kern="0" cap="none" spc="0" normalizeH="0" baseline="0" noProof="0" dirty="0">
                <a:ln>
                  <a:noFill/>
                </a:ln>
                <a:solidFill>
                  <a:srgbClr val="124191"/>
                </a:solidFill>
                <a:effectLst/>
                <a:uLnTx/>
                <a:uFillTx/>
                <a:latin typeface="Nokia Pure Text Light"/>
              </a:rPr>
              <a:t> Unicom</a:t>
            </a:r>
            <a:endParaRPr kumimoji="0" lang="fi-FI" sz="900" b="1" i="0" u="none" strike="noStrike" kern="0" cap="none" spc="0" normalizeH="0" baseline="0" noProof="0" dirty="0">
              <a:ln>
                <a:noFill/>
              </a:ln>
              <a:solidFill>
                <a:srgbClr val="124191"/>
              </a:solidFill>
              <a:effectLst/>
              <a:uLnTx/>
              <a:uFillTx/>
              <a:latin typeface="Nokia Pure Text Light"/>
              <a:ea typeface="Nokia Pure Text Light" panose="020B0403020202020204" pitchFamily="34" charset="0"/>
            </a:endParaRPr>
          </a:p>
        </p:txBody>
      </p:sp>
      <p:grpSp>
        <p:nvGrpSpPr>
          <p:cNvPr id="46" name="Group 45">
            <a:extLst>
              <a:ext uri="{FF2B5EF4-FFF2-40B4-BE49-F238E27FC236}">
                <a16:creationId xmlns:a16="http://schemas.microsoft.com/office/drawing/2014/main" id="{171ECBEB-BF35-4BAF-8A37-57421B4E7070}"/>
              </a:ext>
            </a:extLst>
          </p:cNvPr>
          <p:cNvGrpSpPr/>
          <p:nvPr/>
        </p:nvGrpSpPr>
        <p:grpSpPr>
          <a:xfrm>
            <a:off x="365384" y="1097018"/>
            <a:ext cx="1741130" cy="1675819"/>
            <a:chOff x="280664" y="1190155"/>
            <a:chExt cx="1741130" cy="1675819"/>
          </a:xfrm>
        </p:grpSpPr>
        <p:pic>
          <p:nvPicPr>
            <p:cNvPr id="47" name="Picture 46">
              <a:extLst>
                <a:ext uri="{FF2B5EF4-FFF2-40B4-BE49-F238E27FC236}">
                  <a16:creationId xmlns:a16="http://schemas.microsoft.com/office/drawing/2014/main" id="{EA0C045F-7A41-4635-B609-3BA53B0F422A}"/>
                </a:ext>
              </a:extLst>
            </p:cNvPr>
            <p:cNvPicPr>
              <a:picLocks noChangeAspect="1"/>
            </p:cNvPicPr>
            <p:nvPr/>
          </p:nvPicPr>
          <p:blipFill>
            <a:blip r:embed="rId7"/>
            <a:stretch>
              <a:fillRect/>
            </a:stretch>
          </p:blipFill>
          <p:spPr>
            <a:xfrm>
              <a:off x="319650" y="1190155"/>
              <a:ext cx="1039899" cy="1252606"/>
            </a:xfrm>
            <a:prstGeom prst="rect">
              <a:avLst/>
            </a:prstGeom>
            <a:solidFill>
              <a:srgbClr val="FFFFFF">
                <a:shade val="85000"/>
              </a:srgbClr>
            </a:solidFill>
            <a:ln>
              <a:noFill/>
            </a:ln>
            <a:effectLst/>
          </p:spPr>
        </p:pic>
        <p:sp>
          <p:nvSpPr>
            <p:cNvPr id="48" name="TextBox 47">
              <a:extLst>
                <a:ext uri="{FF2B5EF4-FFF2-40B4-BE49-F238E27FC236}">
                  <a16:creationId xmlns:a16="http://schemas.microsoft.com/office/drawing/2014/main" id="{182958B1-625B-4DB4-8DDD-182AF619B18D}"/>
                </a:ext>
              </a:extLst>
            </p:cNvPr>
            <p:cNvSpPr txBox="1"/>
            <p:nvPr/>
          </p:nvSpPr>
          <p:spPr>
            <a:xfrm>
              <a:off x="280664" y="2469974"/>
              <a:ext cx="1741130" cy="396000"/>
            </a:xfrm>
            <a:prstGeom prst="rect">
              <a:avLst/>
            </a:prstGeom>
            <a:solidFill>
              <a:srgbClr val="FFFFFF">
                <a:alpha val="80000"/>
              </a:srgbClr>
            </a:solidFill>
          </p:spPr>
          <p:txBody>
            <a:bodyPr wrap="square" lIns="72000" tIns="72000" rIns="72000" bIns="72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0" i="0" u="none" strike="noStrike" kern="0" cap="none" spc="0" normalizeH="0" baseline="0" noProof="0" dirty="0">
                  <a:ln>
                    <a:noFill/>
                  </a:ln>
                  <a:solidFill>
                    <a:srgbClr val="124191"/>
                  </a:solidFill>
                  <a:effectLst/>
                  <a:uLnTx/>
                  <a:uFillTx/>
                  <a:latin typeface="Nokia Pure Text Light"/>
                </a:rPr>
                <a:t>Ms. Yu </a:t>
              </a:r>
              <a:r>
                <a:rPr kumimoji="0" lang="fi-FI" sz="800" b="0" i="0" u="none" strike="noStrike" kern="0" cap="none" spc="0" normalizeH="0" baseline="0" noProof="0" dirty="0" err="1">
                  <a:ln>
                    <a:noFill/>
                  </a:ln>
                  <a:solidFill>
                    <a:srgbClr val="124191"/>
                  </a:solidFill>
                  <a:effectLst/>
                  <a:uLnTx/>
                  <a:uFillTx/>
                  <a:latin typeface="Nokia Pure Text Light"/>
                </a:rPr>
                <a:t>Yuequn</a:t>
              </a:r>
              <a:r>
                <a:rPr kumimoji="0" lang="fi-FI" sz="800" b="0" i="0" u="none" strike="noStrike" kern="0" cap="none" spc="0" normalizeH="0" baseline="0" noProof="0" dirty="0">
                  <a:ln>
                    <a:noFill/>
                  </a:ln>
                  <a:solidFill>
                    <a:srgbClr val="124191"/>
                  </a:solidFill>
                  <a:effectLst/>
                  <a:uLnTx/>
                  <a:uFillTx/>
                  <a:latin typeface="Nokia Pure Text Ligh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0" i="0" u="none" strike="noStrike" kern="0" cap="none" spc="0" normalizeH="0" baseline="0" noProof="0" dirty="0">
                  <a:ln>
                    <a:noFill/>
                  </a:ln>
                  <a:solidFill>
                    <a:srgbClr val="124191"/>
                  </a:solidFill>
                  <a:effectLst/>
                  <a:uLnTx/>
                  <a:uFillTx/>
                  <a:latin typeface="Nokia Pure Text Light"/>
                </a:rPr>
                <a:t>Senior Technical </a:t>
              </a:r>
              <a:r>
                <a:rPr kumimoji="0" lang="fi-FI" sz="800" b="0" i="0" u="none" strike="noStrike" kern="0" cap="none" spc="0" normalizeH="0" baseline="0" noProof="0" dirty="0" err="1">
                  <a:ln>
                    <a:noFill/>
                  </a:ln>
                  <a:solidFill>
                    <a:srgbClr val="124191"/>
                  </a:solidFill>
                  <a:effectLst/>
                  <a:uLnTx/>
                  <a:uFillTx/>
                  <a:latin typeface="Nokia Pure Text Light"/>
                </a:rPr>
                <a:t>Manager</a:t>
              </a:r>
              <a:r>
                <a:rPr kumimoji="0" lang="fi-FI" sz="800" b="0" i="0" u="none" strike="noStrike" kern="0" cap="none" spc="0" normalizeH="0" baseline="0" noProof="0" dirty="0">
                  <a:ln>
                    <a:noFill/>
                  </a:ln>
                  <a:solidFill>
                    <a:srgbClr val="124191"/>
                  </a:solidFill>
                  <a:effectLst/>
                  <a:uLnTx/>
                  <a:uFillTx/>
                  <a:latin typeface="Nokia Pure Text Light"/>
                </a:rPr>
                <a:t> and DGM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0" i="0" u="none" strike="noStrike" kern="0" cap="none" spc="0" normalizeH="0" baseline="0" noProof="0" dirty="0">
                  <a:ln>
                    <a:noFill/>
                  </a:ln>
                  <a:solidFill>
                    <a:srgbClr val="124191"/>
                  </a:solidFill>
                  <a:effectLst/>
                  <a:uLnTx/>
                  <a:uFillTx/>
                  <a:latin typeface="Nokia Pure Text Light"/>
                </a:rPr>
                <a:t>Unicom Changsha </a:t>
              </a:r>
              <a:r>
                <a:rPr kumimoji="0" lang="fi-FI" sz="800" b="0" i="0" u="none" strike="noStrike" kern="0" cap="none" spc="0" normalizeH="0" baseline="0" noProof="0" dirty="0" err="1">
                  <a:ln>
                    <a:noFill/>
                  </a:ln>
                  <a:solidFill>
                    <a:srgbClr val="124191"/>
                  </a:solidFill>
                  <a:effectLst/>
                  <a:uLnTx/>
                  <a:uFillTx/>
                  <a:latin typeface="Nokia Pure Text Light"/>
                </a:rPr>
                <a:t>branch</a:t>
              </a:r>
              <a:endParaRPr kumimoji="0" lang="fi-FI" sz="800" b="0" i="0" u="none" strike="noStrike" kern="0" cap="none" spc="0" normalizeH="0" baseline="0" noProof="0" dirty="0">
                <a:ln>
                  <a:noFill/>
                </a:ln>
                <a:solidFill>
                  <a:srgbClr val="124191"/>
                </a:solidFill>
                <a:effectLst/>
                <a:uLnTx/>
                <a:uFillTx/>
                <a:latin typeface="Nokia Pure Text Light"/>
              </a:endParaRPr>
            </a:p>
          </p:txBody>
        </p:sp>
      </p:grpSp>
      <p:pic>
        <p:nvPicPr>
          <p:cNvPr id="50" name="Picture 49">
            <a:extLst>
              <a:ext uri="{FF2B5EF4-FFF2-40B4-BE49-F238E27FC236}">
                <a16:creationId xmlns:a16="http://schemas.microsoft.com/office/drawing/2014/main" id="{358D9D03-EDA0-4B75-82F6-A9B933120688}"/>
              </a:ext>
            </a:extLst>
          </p:cNvPr>
          <p:cNvPicPr>
            <a:picLocks noChangeAspect="1"/>
          </p:cNvPicPr>
          <p:nvPr/>
        </p:nvPicPr>
        <p:blipFill>
          <a:blip r:embed="rId8"/>
          <a:stretch>
            <a:fillRect/>
          </a:stretch>
        </p:blipFill>
        <p:spPr>
          <a:xfrm>
            <a:off x="3777889" y="2933120"/>
            <a:ext cx="2957276" cy="1519937"/>
          </a:xfrm>
          <a:prstGeom prst="rect">
            <a:avLst/>
          </a:prstGeom>
          <a:ln w="6350">
            <a:noFill/>
          </a:ln>
        </p:spPr>
      </p:pic>
      <p:sp>
        <p:nvSpPr>
          <p:cNvPr id="53" name="Rectangle 52">
            <a:extLst>
              <a:ext uri="{FF2B5EF4-FFF2-40B4-BE49-F238E27FC236}">
                <a16:creationId xmlns:a16="http://schemas.microsoft.com/office/drawing/2014/main" id="{CD52B665-E3D8-4CD4-8767-0968AFF797AB}"/>
              </a:ext>
            </a:extLst>
          </p:cNvPr>
          <p:cNvSpPr/>
          <p:nvPr/>
        </p:nvSpPr>
        <p:spPr>
          <a:xfrm>
            <a:off x="404248" y="2930203"/>
            <a:ext cx="3245731" cy="1519707"/>
          </a:xfrm>
          <a:prstGeom prst="rect">
            <a:avLst/>
          </a:prstGeom>
          <a:solidFill>
            <a:schemeClr val="tx2"/>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0000" tIns="46800" rIns="90000" bIns="468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i-FI" sz="1400" b="0" i="0" u="none" strike="noStrike" kern="0" cap="none" spc="0" normalizeH="0" baseline="0" noProof="0" dirty="0">
                <a:ln>
                  <a:noFill/>
                </a:ln>
                <a:solidFill>
                  <a:srgbClr val="00C9FF"/>
                </a:solidFill>
                <a:effectLst/>
                <a:uLnTx/>
                <a:uFillTx/>
                <a:latin typeface="Nokia Pure Text Light"/>
                <a:ea typeface="+mn-ea"/>
                <a:cs typeface="+mn-cs"/>
              </a:rPr>
              <a:t>Key </a:t>
            </a:r>
            <a:r>
              <a:rPr kumimoji="0" lang="fi-FI" sz="1400" b="0" i="0" u="none" strike="noStrike" kern="0" cap="none" spc="0" normalizeH="0" baseline="0" noProof="0" dirty="0" err="1">
                <a:ln>
                  <a:noFill/>
                </a:ln>
                <a:solidFill>
                  <a:srgbClr val="00C9FF"/>
                </a:solidFill>
                <a:effectLst/>
                <a:uLnTx/>
                <a:uFillTx/>
                <a:latin typeface="Nokia Pure Text Light"/>
                <a:ea typeface="+mn-ea"/>
                <a:cs typeface="+mn-cs"/>
              </a:rPr>
              <a:t>costs</a:t>
            </a:r>
            <a:r>
              <a:rPr kumimoji="0" lang="fi-FI" sz="1400" b="0" i="0" u="none" strike="noStrike" kern="0" cap="none" spc="0" normalizeH="0" baseline="0" noProof="0" dirty="0">
                <a:ln>
                  <a:noFill/>
                </a:ln>
                <a:solidFill>
                  <a:srgbClr val="00C9FF"/>
                </a:solidFill>
                <a:effectLst/>
                <a:uLnTx/>
                <a:uFillTx/>
                <a:latin typeface="Nokia Pure Text Light"/>
                <a:ea typeface="+mn-ea"/>
                <a:cs typeface="+mn-cs"/>
              </a:rPr>
              <a:t> </a:t>
            </a:r>
            <a:r>
              <a:rPr kumimoji="0" lang="fi-FI" sz="1400" b="0" i="0" u="none" strike="noStrike" kern="0" cap="none" spc="0" normalizeH="0" baseline="0" noProof="0" dirty="0" err="1">
                <a:ln>
                  <a:noFill/>
                </a:ln>
                <a:solidFill>
                  <a:srgbClr val="00C9FF"/>
                </a:solidFill>
                <a:effectLst/>
                <a:uLnTx/>
                <a:uFillTx/>
                <a:latin typeface="Nokia Pure Text Light"/>
                <a:ea typeface="+mn-ea"/>
                <a:cs typeface="+mn-cs"/>
              </a:rPr>
              <a:t>saving</a:t>
            </a:r>
            <a:r>
              <a:rPr kumimoji="0" lang="fi-FI" sz="1400" b="0" i="0" u="none" strike="noStrike" kern="0" cap="none" spc="0" normalizeH="0" baseline="0" noProof="0" dirty="0">
                <a:ln>
                  <a:noFill/>
                </a:ln>
                <a:solidFill>
                  <a:srgbClr val="00C9FF"/>
                </a:solidFill>
                <a:effectLst/>
                <a:uLnTx/>
                <a:uFillTx/>
                <a:latin typeface="Nokia Pure Text Light"/>
                <a:ea typeface="+mn-ea"/>
                <a:cs typeface="+mn-cs"/>
              </a:rPr>
              <a:t> </a:t>
            </a:r>
            <a:r>
              <a:rPr kumimoji="0" lang="fi-FI" sz="1400" b="0" i="0" u="none" strike="noStrike" kern="0" cap="none" spc="0" normalizeH="0" baseline="0" noProof="0" dirty="0" err="1">
                <a:ln>
                  <a:noFill/>
                </a:ln>
                <a:solidFill>
                  <a:srgbClr val="00C9FF"/>
                </a:solidFill>
                <a:effectLst/>
                <a:uLnTx/>
                <a:uFillTx/>
                <a:latin typeface="Nokia Pure Text Light"/>
                <a:ea typeface="+mn-ea"/>
                <a:cs typeface="+mn-cs"/>
              </a:rPr>
              <a:t>contributors</a:t>
            </a:r>
            <a:endParaRPr kumimoji="0" lang="fi-FI" sz="200" b="0" i="0" u="none" strike="noStrike" kern="0" cap="none" spc="0" normalizeH="0" baseline="0" noProof="0" dirty="0">
              <a:ln>
                <a:noFill/>
              </a:ln>
              <a:solidFill>
                <a:srgbClr val="FFFFFF"/>
              </a:solidFill>
              <a:effectLst/>
              <a:uLnTx/>
              <a:uFillTx/>
              <a:latin typeface="Nokia Pure Text Light"/>
              <a:ea typeface="+mn-ea"/>
              <a:cs typeface="+mn-cs"/>
            </a:endParaRPr>
          </a:p>
          <a:p>
            <a:pPr marL="631825" marR="0" lvl="2" indent="-174625" algn="l" defTabSz="914400" rtl="0" eaLnBrk="1" fontAlgn="auto" latinLnBrk="0" hangingPunct="1">
              <a:lnSpc>
                <a:spcPct val="100000"/>
              </a:lnSpc>
              <a:spcBef>
                <a:spcPts val="0"/>
              </a:spcBef>
              <a:spcAft>
                <a:spcPts val="300"/>
              </a:spcAft>
              <a:buClrTx/>
              <a:buSzTx/>
              <a:buFontTx/>
              <a:buNone/>
              <a:tabLst/>
              <a:defRPr/>
            </a:pP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CAPEX (HW)</a:t>
            </a:r>
          </a:p>
          <a:p>
            <a:pPr marL="631825" marR="0" lvl="2" indent="-174625" algn="l" defTabSz="914400" rtl="0" eaLnBrk="1" fontAlgn="auto" latinLnBrk="0" hangingPunct="1">
              <a:lnSpc>
                <a:spcPct val="100000"/>
              </a:lnSpc>
              <a:spcBef>
                <a:spcPts val="0"/>
              </a:spcBef>
              <a:spcAft>
                <a:spcPts val="300"/>
              </a:spcAft>
              <a:buClrTx/>
              <a:buSzTx/>
              <a:buFontTx/>
              <a:buNone/>
              <a:tabLst/>
              <a:defRPr/>
            </a:pP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Energy</a:t>
            </a:r>
          </a:p>
          <a:p>
            <a:pPr marL="631825" marR="0" lvl="2" indent="-174625" algn="l" defTabSz="914400" rtl="0" eaLnBrk="1" fontAlgn="auto" latinLnBrk="0" hangingPunct="1">
              <a:lnSpc>
                <a:spcPct val="100000"/>
              </a:lnSpc>
              <a:spcBef>
                <a:spcPts val="0"/>
              </a:spcBef>
              <a:spcAft>
                <a:spcPts val="300"/>
              </a:spcAft>
              <a:buClrTx/>
              <a:buSzTx/>
              <a:buFontTx/>
              <a:buNone/>
              <a:tabLst/>
              <a:defRPr/>
            </a:pP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Backhaul</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p>
          <a:p>
            <a:pPr marL="631825" marR="0" lvl="2" indent="-174625" algn="l" defTabSz="914400" rtl="0" eaLnBrk="1" fontAlgn="auto" latinLnBrk="0" hangingPunct="1">
              <a:lnSpc>
                <a:spcPct val="100000"/>
              </a:lnSpc>
              <a:spcBef>
                <a:spcPts val="0"/>
              </a:spcBef>
              <a:spcAft>
                <a:spcPts val="300"/>
              </a:spcAft>
              <a:buClrTx/>
              <a:buSzTx/>
              <a:buFontTx/>
              <a:buNone/>
              <a:tabLst/>
              <a:defRPr/>
            </a:pP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Work</a:t>
            </a:r>
            <a:endParaRPr kumimoji="0" lang="fi-FI" sz="1000" b="0" i="0" u="none" strike="noStrike" kern="0" cap="none" spc="0" normalizeH="0" baseline="0" noProof="0" dirty="0">
              <a:ln>
                <a:noFill/>
              </a:ln>
              <a:solidFill>
                <a:srgbClr val="FFFFFF"/>
              </a:solidFill>
              <a:effectLst/>
              <a:uLnTx/>
              <a:uFillTx/>
              <a:latin typeface="Nokia Pure Text Light"/>
              <a:ea typeface="+mn-ea"/>
              <a:cs typeface="+mn-cs"/>
            </a:endParaRPr>
          </a:p>
          <a:p>
            <a:pPr marL="631825" marR="0" lvl="2" indent="-174625" algn="l" defTabSz="914400" rtl="0" eaLnBrk="1" fontAlgn="auto" latinLnBrk="0" hangingPunct="1">
              <a:lnSpc>
                <a:spcPct val="100000"/>
              </a:lnSpc>
              <a:spcBef>
                <a:spcPts val="0"/>
              </a:spcBef>
              <a:spcAft>
                <a:spcPts val="300"/>
              </a:spcAft>
              <a:buClrTx/>
              <a:buSzTx/>
              <a:buFontTx/>
              <a:buNone/>
              <a:tabLst/>
              <a:defRPr/>
            </a:pP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Site</a:t>
            </a: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 </a:t>
            </a:r>
            <a:r>
              <a:rPr kumimoji="0" lang="fi-FI" sz="1000" b="0" i="0" u="none" strike="noStrike" kern="0" cap="none" spc="0" normalizeH="0" baseline="0" noProof="0" dirty="0" err="1">
                <a:ln>
                  <a:noFill/>
                </a:ln>
                <a:solidFill>
                  <a:srgbClr val="FFFFFF"/>
                </a:solidFill>
                <a:effectLst/>
                <a:uLnTx/>
                <a:uFillTx/>
                <a:latin typeface="Nokia Pure Text Light"/>
                <a:ea typeface="+mn-ea"/>
                <a:cs typeface="+mn-cs"/>
              </a:rPr>
              <a:t>costs</a:t>
            </a:r>
            <a:endParaRPr kumimoji="0" lang="fi-FI" sz="1000" b="0" i="0" u="none" strike="noStrike" kern="0" cap="none" spc="0" normalizeH="0" baseline="0" noProof="0" dirty="0">
              <a:ln>
                <a:noFill/>
              </a:ln>
              <a:solidFill>
                <a:srgbClr val="FFFFFF"/>
              </a:solidFill>
              <a:effectLst/>
              <a:uLnTx/>
              <a:uFillTx/>
              <a:latin typeface="Nokia Pure Text Light"/>
              <a:ea typeface="+mn-ea"/>
              <a:cs typeface="+mn-cs"/>
            </a:endParaRPr>
          </a:p>
        </p:txBody>
      </p:sp>
      <p:graphicFrame>
        <p:nvGraphicFramePr>
          <p:cNvPr id="54" name="Chart 53">
            <a:extLst>
              <a:ext uri="{FF2B5EF4-FFF2-40B4-BE49-F238E27FC236}">
                <a16:creationId xmlns:a16="http://schemas.microsoft.com/office/drawing/2014/main" id="{87BDB09C-FE6C-449C-90AA-2845A82E7AE3}"/>
              </a:ext>
            </a:extLst>
          </p:cNvPr>
          <p:cNvGraphicFramePr>
            <a:graphicFrameLocks/>
          </p:cNvGraphicFramePr>
          <p:nvPr>
            <p:extLst/>
          </p:nvPr>
        </p:nvGraphicFramePr>
        <p:xfrm>
          <a:off x="1346478" y="3113530"/>
          <a:ext cx="2092211" cy="1336380"/>
        </p:xfrm>
        <a:graphic>
          <a:graphicData uri="http://schemas.openxmlformats.org/drawingml/2006/chart">
            <c:chart xmlns:c="http://schemas.openxmlformats.org/drawingml/2006/chart" xmlns:r="http://schemas.openxmlformats.org/officeDocument/2006/relationships" r:id="rId9"/>
          </a:graphicData>
        </a:graphic>
      </p:graphicFrame>
      <p:sp>
        <p:nvSpPr>
          <p:cNvPr id="55" name="Rectangle 54">
            <a:extLst>
              <a:ext uri="{FF2B5EF4-FFF2-40B4-BE49-F238E27FC236}">
                <a16:creationId xmlns:a16="http://schemas.microsoft.com/office/drawing/2014/main" id="{31FF9C99-51B2-4810-8EA3-E74D158B9105}"/>
              </a:ext>
            </a:extLst>
          </p:cNvPr>
          <p:cNvSpPr/>
          <p:nvPr/>
        </p:nvSpPr>
        <p:spPr>
          <a:xfrm>
            <a:off x="650081" y="3351516"/>
            <a:ext cx="180000" cy="108000"/>
          </a:xfrm>
          <a:prstGeom prst="rect">
            <a:avLst/>
          </a:prstGeom>
          <a:solidFill>
            <a:schemeClr val="tx1"/>
          </a:solidFill>
          <a:ln w="952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a:ln>
                <a:noFill/>
              </a:ln>
              <a:solidFill>
                <a:srgbClr val="FFFFFF"/>
              </a:solidFill>
              <a:effectLst/>
              <a:uLnTx/>
              <a:uFillTx/>
              <a:latin typeface="Nokia Pure Text Light"/>
              <a:ea typeface="Nokia Pure Text Light" panose="020B0403020202020204" pitchFamily="34" charset="0"/>
              <a:cs typeface="+mn-cs"/>
            </a:endParaRPr>
          </a:p>
        </p:txBody>
      </p:sp>
      <p:sp>
        <p:nvSpPr>
          <p:cNvPr id="56" name="Rectangle 55">
            <a:extLst>
              <a:ext uri="{FF2B5EF4-FFF2-40B4-BE49-F238E27FC236}">
                <a16:creationId xmlns:a16="http://schemas.microsoft.com/office/drawing/2014/main" id="{A2C14F2A-05F0-449A-A0C6-8211D2AB2B0A}"/>
              </a:ext>
            </a:extLst>
          </p:cNvPr>
          <p:cNvSpPr/>
          <p:nvPr/>
        </p:nvSpPr>
        <p:spPr>
          <a:xfrm>
            <a:off x="650081" y="3543320"/>
            <a:ext cx="180000" cy="108000"/>
          </a:xfrm>
          <a:prstGeom prst="rect">
            <a:avLst/>
          </a:prstGeom>
          <a:solidFill>
            <a:schemeClr val="accent1"/>
          </a:solidFill>
          <a:ln w="952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a:ln>
                <a:noFill/>
              </a:ln>
              <a:solidFill>
                <a:srgbClr val="FFFFFF"/>
              </a:solidFill>
              <a:effectLst/>
              <a:uLnTx/>
              <a:uFillTx/>
              <a:latin typeface="Nokia Pure Text Light"/>
              <a:ea typeface="Nokia Pure Text Light" panose="020B0403020202020204" pitchFamily="34" charset="0"/>
              <a:cs typeface="+mn-cs"/>
            </a:endParaRPr>
          </a:p>
        </p:txBody>
      </p:sp>
      <p:sp>
        <p:nvSpPr>
          <p:cNvPr id="57" name="Rectangle 56">
            <a:extLst>
              <a:ext uri="{FF2B5EF4-FFF2-40B4-BE49-F238E27FC236}">
                <a16:creationId xmlns:a16="http://schemas.microsoft.com/office/drawing/2014/main" id="{00024660-1389-4748-8616-3D24C1CA433D}"/>
              </a:ext>
            </a:extLst>
          </p:cNvPr>
          <p:cNvSpPr/>
          <p:nvPr/>
        </p:nvSpPr>
        <p:spPr>
          <a:xfrm>
            <a:off x="650081" y="3735124"/>
            <a:ext cx="180000" cy="108000"/>
          </a:xfrm>
          <a:prstGeom prst="rect">
            <a:avLst/>
          </a:prstGeom>
          <a:solidFill>
            <a:schemeClr val="accent2"/>
          </a:solidFill>
          <a:ln w="952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a:ln>
                <a:noFill/>
              </a:ln>
              <a:solidFill>
                <a:srgbClr val="FFFFFF"/>
              </a:solidFill>
              <a:effectLst/>
              <a:uLnTx/>
              <a:uFillTx/>
              <a:latin typeface="Nokia Pure Text Light"/>
              <a:ea typeface="Nokia Pure Text Light" panose="020B0403020202020204" pitchFamily="34" charset="0"/>
              <a:cs typeface="+mn-cs"/>
            </a:endParaRPr>
          </a:p>
        </p:txBody>
      </p:sp>
      <p:sp>
        <p:nvSpPr>
          <p:cNvPr id="58" name="Rectangle 57">
            <a:extLst>
              <a:ext uri="{FF2B5EF4-FFF2-40B4-BE49-F238E27FC236}">
                <a16:creationId xmlns:a16="http://schemas.microsoft.com/office/drawing/2014/main" id="{7D92270A-3A63-42EB-A94F-1D0414B8B864}"/>
              </a:ext>
            </a:extLst>
          </p:cNvPr>
          <p:cNvSpPr/>
          <p:nvPr/>
        </p:nvSpPr>
        <p:spPr>
          <a:xfrm>
            <a:off x="650081" y="3926928"/>
            <a:ext cx="180000" cy="108000"/>
          </a:xfrm>
          <a:prstGeom prst="rect">
            <a:avLst/>
          </a:prstGeom>
          <a:solidFill>
            <a:schemeClr val="accent3"/>
          </a:solidFill>
          <a:ln w="952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a:ln>
                <a:noFill/>
              </a:ln>
              <a:solidFill>
                <a:srgbClr val="FFFFFF"/>
              </a:solidFill>
              <a:effectLst/>
              <a:uLnTx/>
              <a:uFillTx/>
              <a:latin typeface="Nokia Pure Text Light"/>
              <a:ea typeface="Nokia Pure Text Light" panose="020B0403020202020204" pitchFamily="34" charset="0"/>
              <a:cs typeface="+mn-cs"/>
            </a:endParaRPr>
          </a:p>
        </p:txBody>
      </p:sp>
      <p:sp>
        <p:nvSpPr>
          <p:cNvPr id="59" name="Rectangle 58">
            <a:extLst>
              <a:ext uri="{FF2B5EF4-FFF2-40B4-BE49-F238E27FC236}">
                <a16:creationId xmlns:a16="http://schemas.microsoft.com/office/drawing/2014/main" id="{D8FAAC32-FF17-4AE5-9097-CAC44147411A}"/>
              </a:ext>
            </a:extLst>
          </p:cNvPr>
          <p:cNvSpPr/>
          <p:nvPr/>
        </p:nvSpPr>
        <p:spPr>
          <a:xfrm>
            <a:off x="650081" y="4118734"/>
            <a:ext cx="180000" cy="108000"/>
          </a:xfrm>
          <a:prstGeom prst="rect">
            <a:avLst/>
          </a:prstGeom>
          <a:solidFill>
            <a:schemeClr val="accent6"/>
          </a:solidFill>
          <a:ln w="952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a:ln>
                <a:noFill/>
              </a:ln>
              <a:solidFill>
                <a:srgbClr val="FFFFFF"/>
              </a:solidFill>
              <a:effectLst/>
              <a:uLnTx/>
              <a:uFillTx/>
              <a:latin typeface="Nokia Pure Text Light"/>
              <a:ea typeface="Nokia Pure Text Light" panose="020B0403020202020204" pitchFamily="34" charset="0"/>
              <a:cs typeface="+mn-cs"/>
            </a:endParaRPr>
          </a:p>
        </p:txBody>
      </p:sp>
      <p:sp>
        <p:nvSpPr>
          <p:cNvPr id="60" name="TextBox 59">
            <a:extLst>
              <a:ext uri="{FF2B5EF4-FFF2-40B4-BE49-F238E27FC236}">
                <a16:creationId xmlns:a16="http://schemas.microsoft.com/office/drawing/2014/main" id="{97FD8D75-9F0C-4F64-AAAD-DB2795EABE00}"/>
              </a:ext>
            </a:extLst>
          </p:cNvPr>
          <p:cNvSpPr txBox="1"/>
          <p:nvPr/>
        </p:nvSpPr>
        <p:spPr>
          <a:xfrm>
            <a:off x="1520288" y="1021571"/>
            <a:ext cx="2129692" cy="1297768"/>
          </a:xfrm>
          <a:prstGeom prst="rect">
            <a:avLst/>
          </a:prstGeom>
          <a:noFill/>
        </p:spPr>
        <p:txBody>
          <a:bodyPr wrap="square" lIns="72000" tIns="72000" rIns="72000" bIns="7200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i-FI" sz="1000" b="0" i="0" u="none" strike="noStrike" kern="0" cap="none" spc="0" normalizeH="0" baseline="0" noProof="0" dirty="0">
                <a:ln>
                  <a:noFill/>
                </a:ln>
                <a:solidFill>
                  <a:srgbClr val="001135"/>
                </a:solidFill>
                <a:effectLst/>
                <a:uLnTx/>
                <a:uFillTx/>
                <a:latin typeface="Nokia Pure Text Light"/>
              </a:rPr>
              <a:t>”How to </a:t>
            </a:r>
            <a:r>
              <a:rPr kumimoji="0" lang="fi-FI" sz="1000" b="0" i="0" u="none" strike="noStrike" kern="0" cap="none" spc="0" normalizeH="0" baseline="0" noProof="0" dirty="0" err="1">
                <a:ln>
                  <a:noFill/>
                </a:ln>
                <a:solidFill>
                  <a:srgbClr val="001135"/>
                </a:solidFill>
                <a:effectLst/>
                <a:uLnTx/>
                <a:uFillTx/>
                <a:latin typeface="Nokia Pure Text Light"/>
              </a:rPr>
              <a:t>hit</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our</a:t>
            </a:r>
            <a:r>
              <a:rPr kumimoji="0" lang="fi-FI" sz="1000" b="0" i="0" u="none" strike="noStrike" kern="0" cap="none" spc="0" normalizeH="0" baseline="0" noProof="0" dirty="0">
                <a:ln>
                  <a:noFill/>
                </a:ln>
                <a:solidFill>
                  <a:srgbClr val="001135"/>
                </a:solidFill>
                <a:effectLst/>
                <a:uLnTx/>
                <a:uFillTx/>
                <a:latin typeface="Nokia Pure Text Light"/>
              </a:rPr>
              <a:t> 4G ambition </a:t>
            </a:r>
            <a:r>
              <a:rPr kumimoji="0" lang="fi-FI" sz="1000" b="0" i="0" u="none" strike="noStrike" kern="0" cap="none" spc="0" normalizeH="0" baseline="0" noProof="0" dirty="0" err="1">
                <a:ln>
                  <a:noFill/>
                </a:ln>
                <a:solidFill>
                  <a:srgbClr val="001135"/>
                </a:solidFill>
                <a:effectLst/>
                <a:uLnTx/>
                <a:uFillTx/>
                <a:latin typeface="Nokia Pure Text Light"/>
              </a:rPr>
              <a:t>while</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reducing</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network</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complexity</a:t>
            </a:r>
            <a:r>
              <a:rPr kumimoji="0" lang="fi-FI" sz="1000" b="0" i="0" u="none" strike="noStrike" kern="0" cap="none" spc="0" normalizeH="0" baseline="0" noProof="0" dirty="0">
                <a:ln>
                  <a:noFill/>
                </a:ln>
                <a:solidFill>
                  <a:srgbClr val="001135"/>
                </a:solidFill>
                <a:effectLst/>
                <a:uLnTx/>
                <a:uFillTx/>
                <a:latin typeface="Nokia Pure Text Light"/>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1135"/>
                </a:solidFill>
                <a:effectLst/>
                <a:uLnTx/>
                <a:uFillTx/>
                <a:latin typeface="Nokia Pure Text Light"/>
              </a:rPr>
              <a:t>Nokia Single RAN enabled rapid, average one day 4G upgrade to existing BTS sites r</a:t>
            </a:r>
            <a:r>
              <a:rPr kumimoji="0" lang="fi-FI" sz="1000" b="0" i="0" u="none" strike="noStrike" kern="0" cap="none" spc="0" normalizeH="0" baseline="0" noProof="0" dirty="0" err="1">
                <a:ln>
                  <a:noFill/>
                </a:ln>
                <a:solidFill>
                  <a:srgbClr val="001135"/>
                </a:solidFill>
                <a:effectLst/>
                <a:uLnTx/>
                <a:uFillTx/>
                <a:latin typeface="Nokia Pure Text Light"/>
              </a:rPr>
              <a:t>educing</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needed</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antennas</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shelters</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tower</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costs</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while</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also</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reducing</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energy</a:t>
            </a:r>
            <a:r>
              <a:rPr kumimoji="0" lang="fi-FI" sz="1000" b="0" i="0" u="none" strike="noStrike" kern="0" cap="none" spc="0" normalizeH="0" baseline="0" noProof="0" dirty="0">
                <a:ln>
                  <a:noFill/>
                </a:ln>
                <a:solidFill>
                  <a:srgbClr val="001135"/>
                </a:solidFill>
                <a:effectLst/>
                <a:uLnTx/>
                <a:uFillTx/>
                <a:latin typeface="Nokia Pure Text Light"/>
              </a:rPr>
              <a:t> </a:t>
            </a:r>
            <a:r>
              <a:rPr kumimoji="0" lang="fi-FI" sz="1000" b="0" i="0" u="none" strike="noStrike" kern="0" cap="none" spc="0" normalizeH="0" baseline="0" noProof="0" dirty="0" err="1">
                <a:ln>
                  <a:noFill/>
                </a:ln>
                <a:solidFill>
                  <a:srgbClr val="001135"/>
                </a:solidFill>
                <a:effectLst/>
                <a:uLnTx/>
                <a:uFillTx/>
                <a:latin typeface="Nokia Pure Text Light"/>
              </a:rPr>
              <a:t>costs</a:t>
            </a:r>
            <a:r>
              <a:rPr kumimoji="0" lang="fi-FI" sz="1000" b="0" i="0" u="none" strike="noStrike" kern="0" cap="none" spc="0" normalizeH="0" baseline="0" noProof="0" dirty="0">
                <a:ln>
                  <a:noFill/>
                </a:ln>
                <a:solidFill>
                  <a:srgbClr val="001135"/>
                </a:solidFill>
                <a:effectLst/>
                <a:uLnTx/>
                <a:uFillTx/>
                <a:latin typeface="Nokia Pure Text Light"/>
              </a:rPr>
              <a:t>”</a:t>
            </a:r>
          </a:p>
        </p:txBody>
      </p:sp>
      <p:pic>
        <p:nvPicPr>
          <p:cNvPr id="207927" name="Picture 55" descr="http://logok.org/wp-content/uploads/2014/05/China-Unicom-Chinese-knot-logo.png">
            <a:extLst>
              <a:ext uri="{FF2B5EF4-FFF2-40B4-BE49-F238E27FC236}">
                <a16:creationId xmlns:a16="http://schemas.microsoft.com/office/drawing/2014/main" id="{0CC82418-8DEC-4A61-AD07-202AD9098B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6560" y="1013214"/>
            <a:ext cx="1306991" cy="980243"/>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2F0D1FFF-8E2F-4429-8A1F-11A90ABF68FE}"/>
              </a:ext>
            </a:extLst>
          </p:cNvPr>
          <p:cNvSpPr txBox="1">
            <a:spLocks/>
          </p:cNvSpPr>
          <p:nvPr/>
        </p:nvSpPr>
        <p:spPr bwMode="auto">
          <a:xfrm>
            <a:off x="417600" y="254066"/>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000" b="0" kern="1200">
                <a:solidFill>
                  <a:schemeClr val="tx1"/>
                </a:solidFill>
                <a:latin typeface="+mj-lt"/>
                <a:ea typeface="Nokia Pure Headline Ultra Light" panose="020B0204020202020204" pitchFamily="34"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24191"/>
                </a:solidFill>
                <a:effectLst/>
                <a:uLnTx/>
                <a:uFillTx/>
                <a:latin typeface="Nokia Pure Headline Light"/>
                <a:cs typeface="Arial"/>
              </a:rPr>
              <a:t>Single RAN Advanced – Hunan Unicom, China</a:t>
            </a:r>
          </a:p>
        </p:txBody>
      </p:sp>
      <p:sp>
        <p:nvSpPr>
          <p:cNvPr id="41" name="Text Placeholder 3">
            <a:extLst>
              <a:ext uri="{FF2B5EF4-FFF2-40B4-BE49-F238E27FC236}">
                <a16:creationId xmlns:a16="http://schemas.microsoft.com/office/drawing/2014/main" id="{CBFFA8CE-4D0F-43D1-A17F-009C0F1FBD37}"/>
              </a:ext>
            </a:extLst>
          </p:cNvPr>
          <p:cNvSpPr txBox="1">
            <a:spLocks/>
          </p:cNvSpPr>
          <p:nvPr/>
        </p:nvSpPr>
        <p:spPr>
          <a:xfrm>
            <a:off x="404248" y="566232"/>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kern="1200">
                <a:solidFill>
                  <a:schemeClr val="bg2"/>
                </a:solidFill>
                <a:latin typeface="+mj-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tx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tx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tx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tx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ts val="0"/>
              </a:spcAft>
              <a:buClrTx/>
              <a:buSzTx/>
              <a:buFont typeface="Arial" charset="0"/>
              <a:buNone/>
              <a:tabLst/>
              <a:defRPr/>
            </a:pPr>
            <a:r>
              <a:rPr kumimoji="0" lang="en-US" sz="2000" b="0" i="0" u="none" strike="noStrike" kern="1200" cap="none" spc="0" normalizeH="0" baseline="0" noProof="0" dirty="0">
                <a:ln>
                  <a:noFill/>
                </a:ln>
                <a:solidFill>
                  <a:srgbClr val="4D5766"/>
                </a:solidFill>
                <a:effectLst/>
                <a:uLnTx/>
                <a:uFillTx/>
                <a:latin typeface="Nokia Pure Headline Light"/>
              </a:rPr>
              <a:t>4G roll-out with 80% lower OPEX</a:t>
            </a:r>
          </a:p>
        </p:txBody>
      </p:sp>
    </p:spTree>
    <p:extLst>
      <p:ext uri="{BB962C8B-B14F-4D97-AF65-F5344CB8AC3E}">
        <p14:creationId xmlns:p14="http://schemas.microsoft.com/office/powerpoint/2010/main" val="388267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B21EBE6-1D53-4F0E-85FC-CBE6B1F663DC}"/>
              </a:ext>
            </a:extLst>
          </p:cNvPr>
          <p:cNvPicPr>
            <a:picLocks noChangeAspect="1" noChangeArrowheads="1"/>
          </p:cNvPicPr>
          <p:nvPr/>
        </p:nvPicPr>
        <p:blipFill>
          <a:blip r:embed="rId2"/>
          <a:srcRect/>
          <a:stretch>
            <a:fillRect/>
          </a:stretch>
        </p:blipFill>
        <p:spPr bwMode="auto">
          <a:xfrm>
            <a:off x="251349" y="1049908"/>
            <a:ext cx="3515532" cy="2598004"/>
          </a:xfrm>
          <a:prstGeom prst="rect">
            <a:avLst/>
          </a:prstGeom>
          <a:noFill/>
          <a:ln w="9525">
            <a:noFill/>
            <a:miter lim="800000"/>
            <a:headEnd/>
            <a:tailEnd/>
          </a:ln>
        </p:spPr>
      </p:pic>
      <p:sp>
        <p:nvSpPr>
          <p:cNvPr id="3" name="TextBox 2">
            <a:extLst>
              <a:ext uri="{FF2B5EF4-FFF2-40B4-BE49-F238E27FC236}">
                <a16:creationId xmlns:a16="http://schemas.microsoft.com/office/drawing/2014/main" id="{B7639E39-0673-4025-8284-E3B5B17E3981}"/>
              </a:ext>
            </a:extLst>
          </p:cNvPr>
          <p:cNvSpPr txBox="1"/>
          <p:nvPr/>
        </p:nvSpPr>
        <p:spPr>
          <a:xfrm>
            <a:off x="251349" y="3748005"/>
            <a:ext cx="4529713" cy="461665"/>
          </a:xfrm>
          <a:prstGeom prst="rect">
            <a:avLst/>
          </a:prstGeom>
          <a:solidFill>
            <a:srgbClr val="A8BBC0"/>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a:ln>
                  <a:noFill/>
                </a:ln>
                <a:solidFill>
                  <a:srgbClr val="000000"/>
                </a:solidFill>
                <a:effectLst/>
                <a:uLnTx/>
                <a:uFillTx/>
                <a:latin typeface="Nokia Pure Text Light"/>
              </a:rPr>
              <a:t>2 cabinets &amp; 12 radios , 3 separate basebands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a:ln>
                  <a:noFill/>
                </a:ln>
                <a:solidFill>
                  <a:srgbClr val="000000"/>
                </a:solidFill>
                <a:effectLst/>
                <a:uLnTx/>
                <a:uFillTx/>
                <a:latin typeface="Nokia Pure Text Light"/>
              </a:rPr>
              <a:t>GSM </a:t>
            </a:r>
            <a:r>
              <a:rPr kumimoji="0" lang="fi-FI" sz="1200" b="0" i="0" u="none" strike="noStrike" kern="1200" cap="none" spc="0" normalizeH="0" baseline="0" noProof="0" dirty="0" err="1">
                <a:ln>
                  <a:noFill/>
                </a:ln>
                <a:solidFill>
                  <a:srgbClr val="000000"/>
                </a:solidFill>
                <a:effectLst/>
                <a:uLnTx/>
                <a:uFillTx/>
                <a:latin typeface="Nokia Pure Text Light"/>
              </a:rPr>
              <a:t>with</a:t>
            </a:r>
            <a:r>
              <a:rPr kumimoji="0" lang="fi-FI" sz="1200" b="0" i="0" u="none" strike="noStrike" kern="1200" cap="none" spc="0" normalizeH="0" baseline="0" noProof="0" dirty="0">
                <a:ln>
                  <a:noFill/>
                </a:ln>
                <a:solidFill>
                  <a:srgbClr val="000000"/>
                </a:solidFill>
                <a:effectLst/>
                <a:uLnTx/>
                <a:uFillTx/>
                <a:latin typeface="Nokia Pure Text Light"/>
              </a:rPr>
              <a:t> TDM; IP for WCDMA and LTE </a:t>
            </a:r>
          </a:p>
        </p:txBody>
      </p:sp>
      <p:sp>
        <p:nvSpPr>
          <p:cNvPr id="4" name="TextBox 3">
            <a:extLst>
              <a:ext uri="{FF2B5EF4-FFF2-40B4-BE49-F238E27FC236}">
                <a16:creationId xmlns:a16="http://schemas.microsoft.com/office/drawing/2014/main" id="{1A422972-61D8-42B5-BE11-A77482534AD2}"/>
              </a:ext>
            </a:extLst>
          </p:cNvPr>
          <p:cNvSpPr txBox="1"/>
          <p:nvPr/>
        </p:nvSpPr>
        <p:spPr>
          <a:xfrm>
            <a:off x="5824385" y="3748005"/>
            <a:ext cx="2975906" cy="461665"/>
          </a:xfrm>
          <a:prstGeom prst="rect">
            <a:avLst/>
          </a:prstGeom>
          <a:solidFill>
            <a:srgbClr val="A8BBC0"/>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a:ln>
                  <a:noFill/>
                </a:ln>
                <a:solidFill>
                  <a:srgbClr val="000000"/>
                </a:solidFill>
                <a:effectLst/>
                <a:uLnTx/>
                <a:uFillTx/>
                <a:latin typeface="Nokia Pure Text Light"/>
              </a:rPr>
              <a:t>SRAN SW Relese, 4 radios,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a:ln>
                  <a:noFill/>
                </a:ln>
                <a:solidFill>
                  <a:srgbClr val="000000"/>
                </a:solidFill>
                <a:effectLst/>
                <a:uLnTx/>
                <a:uFillTx/>
                <a:latin typeface="Nokia Pure Text Light"/>
              </a:rPr>
              <a:t>common baseband, O&amp;M and TRS, all-IP</a:t>
            </a:r>
          </a:p>
        </p:txBody>
      </p:sp>
      <p:sp>
        <p:nvSpPr>
          <p:cNvPr id="5" name="Titel 1">
            <a:extLst>
              <a:ext uri="{FF2B5EF4-FFF2-40B4-BE49-F238E27FC236}">
                <a16:creationId xmlns:a16="http://schemas.microsoft.com/office/drawing/2014/main" id="{688E1836-E286-42AE-8941-A4CB1848463B}"/>
              </a:ext>
            </a:extLst>
          </p:cNvPr>
          <p:cNvSpPr txBox="1">
            <a:spLocks/>
          </p:cNvSpPr>
          <p:nvPr/>
        </p:nvSpPr>
        <p:spPr bwMode="auto">
          <a:xfrm>
            <a:off x="417600" y="279249"/>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24191"/>
                </a:solidFill>
                <a:effectLst/>
                <a:uLnTx/>
                <a:uFillTx/>
                <a:latin typeface="Nokia Pure Headline Light"/>
                <a:ea typeface="Nokia Pure Headline Ultra Light" panose="020B0204020202020204" pitchFamily="34" charset="0"/>
                <a:cs typeface="Arial"/>
              </a:rPr>
              <a:t>SRAN Benefit: reducing site complexity </a:t>
            </a:r>
          </a:p>
        </p:txBody>
      </p:sp>
      <p:pic>
        <p:nvPicPr>
          <p:cNvPr id="6" name="Picture 2">
            <a:extLst>
              <a:ext uri="{FF2B5EF4-FFF2-40B4-BE49-F238E27FC236}">
                <a16:creationId xmlns:a16="http://schemas.microsoft.com/office/drawing/2014/main" id="{28A6B1A2-E91A-4250-B374-C995ECBBC111}"/>
              </a:ext>
            </a:extLst>
          </p:cNvPr>
          <p:cNvPicPr>
            <a:picLocks noChangeAspect="1" noChangeArrowheads="1"/>
          </p:cNvPicPr>
          <p:nvPr/>
        </p:nvPicPr>
        <p:blipFill>
          <a:blip r:embed="rId3" cstate="print"/>
          <a:srcRect/>
          <a:stretch>
            <a:fillRect/>
          </a:stretch>
        </p:blipFill>
        <p:spPr bwMode="auto">
          <a:xfrm>
            <a:off x="3815142" y="1078583"/>
            <a:ext cx="965920" cy="2559126"/>
          </a:xfrm>
          <a:prstGeom prst="rect">
            <a:avLst/>
          </a:prstGeom>
          <a:noFill/>
          <a:ln w="9525">
            <a:noFill/>
            <a:miter lim="800000"/>
            <a:headEnd/>
            <a:tailEnd/>
          </a:ln>
        </p:spPr>
      </p:pic>
      <p:pic>
        <p:nvPicPr>
          <p:cNvPr id="7" name="Picture 6">
            <a:extLst>
              <a:ext uri="{FF2B5EF4-FFF2-40B4-BE49-F238E27FC236}">
                <a16:creationId xmlns:a16="http://schemas.microsoft.com/office/drawing/2014/main" id="{A8A38325-622E-4758-84EC-7E358B5A8D97}"/>
              </a:ext>
            </a:extLst>
          </p:cNvPr>
          <p:cNvPicPr>
            <a:picLocks noChangeAspect="1"/>
          </p:cNvPicPr>
          <p:nvPr/>
        </p:nvPicPr>
        <p:blipFill>
          <a:blip r:embed="rId4"/>
          <a:stretch>
            <a:fillRect/>
          </a:stretch>
        </p:blipFill>
        <p:spPr>
          <a:xfrm>
            <a:off x="5824385" y="1069347"/>
            <a:ext cx="2014835" cy="2539686"/>
          </a:xfrm>
          <a:prstGeom prst="rect">
            <a:avLst/>
          </a:prstGeom>
        </p:spPr>
      </p:pic>
      <p:pic>
        <p:nvPicPr>
          <p:cNvPr id="8" name="Picture 7" descr="P4271234_2.JPG">
            <a:extLst>
              <a:ext uri="{FF2B5EF4-FFF2-40B4-BE49-F238E27FC236}">
                <a16:creationId xmlns:a16="http://schemas.microsoft.com/office/drawing/2014/main" id="{E933BB66-6A0E-4D9B-B26B-6717814C88B4}"/>
              </a:ext>
            </a:extLst>
          </p:cNvPr>
          <p:cNvPicPr>
            <a:picLocks noChangeAspect="1"/>
          </p:cNvPicPr>
          <p:nvPr/>
        </p:nvPicPr>
        <p:blipFill>
          <a:blip r:embed="rId5" cstate="screen"/>
          <a:srcRect l="22400" r="23840" b="13003"/>
          <a:stretch>
            <a:fillRect/>
          </a:stretch>
        </p:blipFill>
        <p:spPr>
          <a:xfrm>
            <a:off x="7947580" y="1069347"/>
            <a:ext cx="808266" cy="2539686"/>
          </a:xfrm>
          <a:prstGeom prst="roundRect">
            <a:avLst>
              <a:gd name="adj" fmla="val 0"/>
            </a:avLst>
          </a:prstGeom>
        </p:spPr>
      </p:pic>
      <p:sp>
        <p:nvSpPr>
          <p:cNvPr id="9" name="Chevron 10">
            <a:extLst>
              <a:ext uri="{FF2B5EF4-FFF2-40B4-BE49-F238E27FC236}">
                <a16:creationId xmlns:a16="http://schemas.microsoft.com/office/drawing/2014/main" id="{EB49378A-EA7E-4EFA-A6E0-6C28331B3350}"/>
              </a:ext>
            </a:extLst>
          </p:cNvPr>
          <p:cNvSpPr/>
          <p:nvPr/>
        </p:nvSpPr>
        <p:spPr>
          <a:xfrm>
            <a:off x="5015346" y="1570185"/>
            <a:ext cx="544945" cy="1588655"/>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10" name="Footer Placeholder 27">
            <a:extLst>
              <a:ext uri="{FF2B5EF4-FFF2-40B4-BE49-F238E27FC236}">
                <a16:creationId xmlns:a16="http://schemas.microsoft.com/office/drawing/2014/main" id="{D9425A74-3ED8-4789-893D-7601E5377126}"/>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Tree>
    <p:extLst>
      <p:ext uri="{BB962C8B-B14F-4D97-AF65-F5344CB8AC3E}">
        <p14:creationId xmlns:p14="http://schemas.microsoft.com/office/powerpoint/2010/main" val="2807536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4329-407C-481A-9A29-F3BAE10AD385}"/>
              </a:ext>
            </a:extLst>
          </p:cNvPr>
          <p:cNvSpPr txBox="1">
            <a:spLocks/>
          </p:cNvSpPr>
          <p:nvPr/>
        </p:nvSpPr>
        <p:spPr>
          <a:xfrm>
            <a:off x="590204" y="217816"/>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Single RAN Benefit: common SW delivery </a:t>
            </a:r>
            <a:endParaRPr lang="en-US" dirty="0"/>
          </a:p>
        </p:txBody>
      </p:sp>
      <p:sp>
        <p:nvSpPr>
          <p:cNvPr id="3" name="Round Single Corner Rectangle 228">
            <a:extLst>
              <a:ext uri="{FF2B5EF4-FFF2-40B4-BE49-F238E27FC236}">
                <a16:creationId xmlns:a16="http://schemas.microsoft.com/office/drawing/2014/main" id="{A39AFA73-032E-4533-841C-18A141A94E79}"/>
              </a:ext>
            </a:extLst>
          </p:cNvPr>
          <p:cNvSpPr/>
          <p:nvPr/>
        </p:nvSpPr>
        <p:spPr>
          <a:xfrm>
            <a:off x="590204" y="1228643"/>
            <a:ext cx="2202872" cy="1122464"/>
          </a:xfrm>
          <a:prstGeom prst="rect">
            <a:avLst/>
          </a:prstGeom>
          <a:solidFill>
            <a:srgbClr val="BEC8D2"/>
          </a:solidFill>
          <a:ln w="9525" cap="flat" cmpd="sng" algn="ctr">
            <a:noFill/>
            <a:prstDash val="solid"/>
          </a:ln>
          <a:effectLst/>
        </p:spPr>
        <p:txBody>
          <a:bodyPr lIns="144000" tIns="108000" rIns="72000" bIns="72000" rtlCol="0" anchor="t" anchorCtr="0"/>
          <a:lstStyle/>
          <a:p>
            <a:pPr marL="0" marR="0" lvl="0" indent="0" algn="l" defTabSz="457171"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24191">
                    <a:lumMod val="50000"/>
                  </a:srgbClr>
                </a:solidFill>
                <a:effectLst/>
                <a:uLnTx/>
                <a:uFillTx/>
                <a:latin typeface="Nokia Pure Text Light"/>
                <a:ea typeface="+mn-ea"/>
                <a:cs typeface="Arial"/>
              </a:rPr>
              <a:t>GSM SW </a:t>
            </a:r>
          </a:p>
          <a:p>
            <a:pPr marL="285750" marR="0" lvl="0" indent="-285750" algn="l" defTabSz="457171"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a:ln>
                  <a:noFill/>
                </a:ln>
                <a:solidFill>
                  <a:srgbClr val="124191">
                    <a:lumMod val="50000"/>
                  </a:srgbClr>
                </a:solidFill>
                <a:effectLst/>
                <a:uLnTx/>
                <a:uFillTx/>
                <a:latin typeface="Nokia Pure Text Light"/>
                <a:ea typeface="+mn-ea"/>
                <a:cs typeface="Arial"/>
              </a:rPr>
              <a:t>GSM Application </a:t>
            </a:r>
          </a:p>
          <a:p>
            <a:pPr marL="285750" marR="0" lvl="0" indent="-285750" algn="l" defTabSz="457171"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a:ln>
                  <a:noFill/>
                </a:ln>
                <a:solidFill>
                  <a:srgbClr val="124191">
                    <a:lumMod val="50000"/>
                  </a:srgbClr>
                </a:solidFill>
                <a:effectLst/>
                <a:uLnTx/>
                <a:uFillTx/>
                <a:latin typeface="Nokia Pure Text Light"/>
                <a:ea typeface="+mn-ea"/>
                <a:cs typeface="Arial"/>
              </a:rPr>
              <a:t>GSM O&amp;M</a:t>
            </a:r>
          </a:p>
          <a:p>
            <a:pPr marL="285750" marR="0" lvl="0" indent="-285750" algn="l" defTabSz="457171"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a:ln>
                  <a:noFill/>
                </a:ln>
                <a:solidFill>
                  <a:srgbClr val="124191">
                    <a:lumMod val="50000"/>
                  </a:srgbClr>
                </a:solidFill>
                <a:effectLst/>
                <a:uLnTx/>
                <a:uFillTx/>
                <a:latin typeface="Nokia Pure Text Light"/>
                <a:ea typeface="+mn-ea"/>
                <a:cs typeface="Arial"/>
              </a:rPr>
              <a:t>GSM Transport </a:t>
            </a:r>
            <a:endParaRPr kumimoji="0" lang="en-US" sz="1300" b="0" i="0" u="none" strike="noStrike" kern="0" cap="none" spc="0" normalizeH="0" baseline="0" noProof="0" dirty="0">
              <a:ln>
                <a:noFill/>
              </a:ln>
              <a:solidFill>
                <a:srgbClr val="124191">
                  <a:lumMod val="50000"/>
                </a:srgbClr>
              </a:solidFill>
              <a:effectLst/>
              <a:uLnTx/>
              <a:uFillTx/>
              <a:latin typeface="Nokia Pure Text Light"/>
              <a:ea typeface="+mn-ea"/>
              <a:cs typeface="Arial"/>
            </a:endParaRPr>
          </a:p>
        </p:txBody>
      </p:sp>
      <p:sp>
        <p:nvSpPr>
          <p:cNvPr id="4" name="Round Single Corner Rectangle 228">
            <a:extLst>
              <a:ext uri="{FF2B5EF4-FFF2-40B4-BE49-F238E27FC236}">
                <a16:creationId xmlns:a16="http://schemas.microsoft.com/office/drawing/2014/main" id="{C15390B0-60C6-460B-AD9F-2E38A0E130CB}"/>
              </a:ext>
            </a:extLst>
          </p:cNvPr>
          <p:cNvSpPr/>
          <p:nvPr/>
        </p:nvSpPr>
        <p:spPr>
          <a:xfrm>
            <a:off x="2915115" y="1915143"/>
            <a:ext cx="2118557" cy="1092908"/>
          </a:xfrm>
          <a:prstGeom prst="rect">
            <a:avLst/>
          </a:prstGeom>
          <a:solidFill>
            <a:srgbClr val="124191"/>
          </a:solidFill>
          <a:ln w="9525" cap="flat" cmpd="sng" algn="ctr">
            <a:noFill/>
            <a:prstDash val="solid"/>
          </a:ln>
          <a:effectLst/>
        </p:spPr>
        <p:txBody>
          <a:bodyPr lIns="144000" tIns="108000" rIns="72000" bIns="72000" rtlCol="0" anchor="t" anchorCtr="0"/>
          <a:lstStyle/>
          <a:p>
            <a:pPr marL="0" marR="0" lvl="0" indent="0" algn="l" defTabSz="457171" rtl="0" eaLnBrk="1" fontAlgn="auto" latinLnBrk="0" hangingPunct="1">
              <a:lnSpc>
                <a:spcPct val="90000"/>
              </a:lnSpc>
              <a:spcBef>
                <a:spcPts val="0"/>
              </a:spcBef>
              <a:spcAft>
                <a:spcPts val="0"/>
              </a:spcAft>
              <a:buClrTx/>
              <a:buSzTx/>
              <a:buFontTx/>
              <a:buNone/>
              <a:tabLst/>
              <a:defRPr/>
            </a:pPr>
            <a:r>
              <a:rPr kumimoji="0" lang="fi-FI" sz="1800" b="0" i="0" u="none" strike="noStrike" kern="0" cap="none" spc="0" normalizeH="0" baseline="0" noProof="0" dirty="0">
                <a:ln>
                  <a:noFill/>
                </a:ln>
                <a:solidFill>
                  <a:srgbClr val="FFFFFF"/>
                </a:solidFill>
                <a:effectLst/>
                <a:uLnTx/>
                <a:uFillTx/>
                <a:latin typeface="Nokia Pure Text Light"/>
                <a:ea typeface="+mn-ea"/>
                <a:cs typeface="Arial"/>
              </a:rPr>
              <a:t>FD LTE SW </a:t>
            </a:r>
            <a:endParaRPr kumimoji="0" lang="en-US" sz="1800" b="0" i="0" u="none" strike="noStrike" kern="0" cap="none" spc="0" normalizeH="0" baseline="0" noProof="0" dirty="0">
              <a:ln>
                <a:noFill/>
              </a:ln>
              <a:solidFill>
                <a:srgbClr val="FFFFFF"/>
              </a:solidFill>
              <a:effectLst/>
              <a:uLnTx/>
              <a:uFillTx/>
              <a:latin typeface="Nokia Pure Text Light"/>
              <a:ea typeface="+mn-ea"/>
              <a:cs typeface="Arial"/>
            </a:endParaRPr>
          </a:p>
          <a:p>
            <a:pPr marL="285750" marR="0" lvl="0" indent="-285750" algn="l" defTabSz="457171"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a:ln>
                  <a:noFill/>
                </a:ln>
                <a:solidFill>
                  <a:srgbClr val="FFFFFF"/>
                </a:solidFill>
                <a:effectLst/>
                <a:uLnTx/>
                <a:uFillTx/>
                <a:latin typeface="Nokia Pure Text Light"/>
                <a:ea typeface="+mn-ea"/>
                <a:cs typeface="Arial"/>
              </a:rPr>
              <a:t>FD LTE Application </a:t>
            </a:r>
          </a:p>
          <a:p>
            <a:pPr marL="285750" marR="0" lvl="0" indent="-285750" algn="l" defTabSz="457171"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a:ln>
                  <a:noFill/>
                </a:ln>
                <a:solidFill>
                  <a:srgbClr val="FFFFFF"/>
                </a:solidFill>
                <a:effectLst/>
                <a:uLnTx/>
                <a:uFillTx/>
                <a:latin typeface="Nokia Pure Text Light"/>
                <a:ea typeface="+mn-ea"/>
                <a:cs typeface="Arial"/>
              </a:rPr>
              <a:t>FD LTE O&amp;M</a:t>
            </a:r>
          </a:p>
          <a:p>
            <a:pPr marL="285750" marR="0" lvl="0" indent="-285750" algn="l" defTabSz="457171"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a:ln>
                  <a:noFill/>
                </a:ln>
                <a:solidFill>
                  <a:srgbClr val="FFFFFF"/>
                </a:solidFill>
                <a:effectLst/>
                <a:uLnTx/>
                <a:uFillTx/>
                <a:latin typeface="Nokia Pure Text Light"/>
                <a:ea typeface="+mn-ea"/>
                <a:cs typeface="Arial"/>
              </a:rPr>
              <a:t>FD LTE Transport </a:t>
            </a:r>
            <a:endParaRPr kumimoji="0" lang="en-US" sz="1300" b="0" i="0" u="none" strike="noStrike" kern="0" cap="none" spc="0" normalizeH="0" baseline="0" noProof="0" dirty="0">
              <a:ln>
                <a:noFill/>
              </a:ln>
              <a:solidFill>
                <a:srgbClr val="FFFFFF"/>
              </a:solidFill>
              <a:effectLst/>
              <a:uLnTx/>
              <a:uFillTx/>
              <a:latin typeface="Nokia Pure Text Light"/>
              <a:ea typeface="+mn-ea"/>
              <a:cs typeface="Arial"/>
            </a:endParaRPr>
          </a:p>
        </p:txBody>
      </p:sp>
      <p:sp>
        <p:nvSpPr>
          <p:cNvPr id="5" name="Round Single Corner Rectangle 228">
            <a:extLst>
              <a:ext uri="{FF2B5EF4-FFF2-40B4-BE49-F238E27FC236}">
                <a16:creationId xmlns:a16="http://schemas.microsoft.com/office/drawing/2014/main" id="{72E34274-B826-4371-B7AF-BDB0F21D3580}"/>
              </a:ext>
            </a:extLst>
          </p:cNvPr>
          <p:cNvSpPr/>
          <p:nvPr/>
        </p:nvSpPr>
        <p:spPr>
          <a:xfrm>
            <a:off x="590204" y="2528657"/>
            <a:ext cx="2202872" cy="1104005"/>
          </a:xfrm>
          <a:prstGeom prst="rect">
            <a:avLst/>
          </a:prstGeom>
          <a:solidFill>
            <a:srgbClr val="0070C0"/>
          </a:solidFill>
          <a:ln w="9525" cap="flat" cmpd="sng" algn="ctr">
            <a:noFill/>
            <a:prstDash val="solid"/>
          </a:ln>
          <a:effectLst/>
        </p:spPr>
        <p:txBody>
          <a:bodyPr lIns="144000" tIns="108000" rIns="72000" bIns="72000" rtlCol="0" anchor="t" anchorCtr="0"/>
          <a:lstStyle/>
          <a:p>
            <a:pPr marL="0" marR="0" lvl="0" indent="0" algn="l" defTabSz="457171"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Nokia Pure Text Light"/>
                <a:ea typeface="+mn-ea"/>
                <a:cs typeface="Arial"/>
              </a:rPr>
              <a:t>WCDMA SW</a:t>
            </a:r>
          </a:p>
          <a:p>
            <a:pPr marL="285750" marR="0" lvl="0" indent="-285750" algn="l" defTabSz="457171"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a:ln>
                  <a:noFill/>
                </a:ln>
                <a:solidFill>
                  <a:srgbClr val="FFFFFF"/>
                </a:solidFill>
                <a:effectLst/>
                <a:uLnTx/>
                <a:uFillTx/>
                <a:latin typeface="Nokia Pure Text Light"/>
                <a:ea typeface="+mn-ea"/>
                <a:cs typeface="Arial"/>
              </a:rPr>
              <a:t>WCDMA Application </a:t>
            </a:r>
          </a:p>
          <a:p>
            <a:pPr marL="285750" marR="0" lvl="0" indent="-285750" algn="l" defTabSz="457171"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a:ln>
                  <a:noFill/>
                </a:ln>
                <a:solidFill>
                  <a:srgbClr val="FFFFFF"/>
                </a:solidFill>
                <a:effectLst/>
                <a:uLnTx/>
                <a:uFillTx/>
                <a:latin typeface="Nokia Pure Text Light"/>
                <a:ea typeface="+mn-ea"/>
                <a:cs typeface="Arial"/>
              </a:rPr>
              <a:t>WCDMA O&amp;M </a:t>
            </a:r>
          </a:p>
          <a:p>
            <a:pPr marL="285750" marR="0" lvl="0" indent="-285750" algn="l" defTabSz="457171"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a:ln>
                  <a:noFill/>
                </a:ln>
                <a:solidFill>
                  <a:srgbClr val="FFFFFF"/>
                </a:solidFill>
                <a:effectLst/>
                <a:uLnTx/>
                <a:uFillTx/>
                <a:latin typeface="Nokia Pure Text Light"/>
                <a:ea typeface="+mn-ea"/>
                <a:cs typeface="Arial"/>
              </a:rPr>
              <a:t>WCDMA Transport </a:t>
            </a:r>
            <a:endParaRPr kumimoji="0" lang="en-US" sz="1300" b="0" i="0" u="none" strike="noStrike" kern="0" cap="none" spc="0" normalizeH="0" baseline="0" noProof="0" dirty="0">
              <a:ln>
                <a:noFill/>
              </a:ln>
              <a:solidFill>
                <a:srgbClr val="FFFFFF"/>
              </a:solidFill>
              <a:effectLst/>
              <a:uLnTx/>
              <a:uFillTx/>
              <a:latin typeface="Nokia Pure Text Light"/>
              <a:ea typeface="+mn-ea"/>
              <a:cs typeface="Arial"/>
            </a:endParaRPr>
          </a:p>
        </p:txBody>
      </p:sp>
      <p:sp>
        <p:nvSpPr>
          <p:cNvPr id="6" name="Round Single Corner Rectangle 228">
            <a:extLst>
              <a:ext uri="{FF2B5EF4-FFF2-40B4-BE49-F238E27FC236}">
                <a16:creationId xmlns:a16="http://schemas.microsoft.com/office/drawing/2014/main" id="{5C27221C-F54E-4D02-90E5-5BB2E21F8DDF}"/>
              </a:ext>
            </a:extLst>
          </p:cNvPr>
          <p:cNvSpPr/>
          <p:nvPr/>
        </p:nvSpPr>
        <p:spPr>
          <a:xfrm>
            <a:off x="6115219" y="1421772"/>
            <a:ext cx="2503396" cy="398478"/>
          </a:xfrm>
          <a:prstGeom prst="rect">
            <a:avLst/>
          </a:prstGeom>
          <a:solidFill>
            <a:srgbClr val="BEC8D2"/>
          </a:solidFill>
          <a:ln w="9525" cap="flat" cmpd="sng" algn="ctr">
            <a:noFill/>
            <a:prstDash val="solid"/>
          </a:ln>
          <a:effectLst/>
        </p:spPr>
        <p:txBody>
          <a:bodyPr lIns="144000" tIns="108000" rIns="72000" bIns="72000" rtlCol="0" anchor="t" anchorCtr="0"/>
          <a:lstStyle/>
          <a:p>
            <a:pPr marL="0" marR="0" lvl="0" indent="0" algn="l" defTabSz="457171"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Nokia Pure Text Light"/>
                <a:ea typeface="+mn-ea"/>
                <a:cs typeface="Arial"/>
              </a:rPr>
              <a:t>GSM Application </a:t>
            </a:r>
          </a:p>
        </p:txBody>
      </p:sp>
      <p:sp>
        <p:nvSpPr>
          <p:cNvPr id="7" name="Round Single Corner Rectangle 228">
            <a:extLst>
              <a:ext uri="{FF2B5EF4-FFF2-40B4-BE49-F238E27FC236}">
                <a16:creationId xmlns:a16="http://schemas.microsoft.com/office/drawing/2014/main" id="{51B8E2E0-ED02-4641-9A65-06D47DA787B2}"/>
              </a:ext>
            </a:extLst>
          </p:cNvPr>
          <p:cNvSpPr/>
          <p:nvPr/>
        </p:nvSpPr>
        <p:spPr>
          <a:xfrm>
            <a:off x="6115219" y="1821304"/>
            <a:ext cx="2503396" cy="404097"/>
          </a:xfrm>
          <a:prstGeom prst="rect">
            <a:avLst/>
          </a:prstGeom>
          <a:solidFill>
            <a:srgbClr val="0070C0"/>
          </a:solidFill>
          <a:ln w="9525" cap="flat" cmpd="sng" algn="ctr">
            <a:noFill/>
            <a:prstDash val="solid"/>
          </a:ln>
          <a:effectLst/>
        </p:spPr>
        <p:txBody>
          <a:bodyPr lIns="144000" tIns="108000" rIns="72000" bIns="72000" rtlCol="0" anchor="t" anchorCtr="0"/>
          <a:lstStyle/>
          <a:p>
            <a:pPr marL="0" marR="0" lvl="0" indent="0" algn="l" defTabSz="457171"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Nokia Pure Text Light"/>
                <a:ea typeface="+mn-ea"/>
                <a:cs typeface="Arial"/>
              </a:rPr>
              <a:t>WCDMA Application </a:t>
            </a:r>
          </a:p>
        </p:txBody>
      </p:sp>
      <p:sp>
        <p:nvSpPr>
          <p:cNvPr id="8" name="Round Single Corner Rectangle 228">
            <a:extLst>
              <a:ext uri="{FF2B5EF4-FFF2-40B4-BE49-F238E27FC236}">
                <a16:creationId xmlns:a16="http://schemas.microsoft.com/office/drawing/2014/main" id="{70A9B075-0F96-44A5-94B2-F514EC72ABBE}"/>
              </a:ext>
            </a:extLst>
          </p:cNvPr>
          <p:cNvSpPr/>
          <p:nvPr/>
        </p:nvSpPr>
        <p:spPr>
          <a:xfrm>
            <a:off x="6115219" y="2221485"/>
            <a:ext cx="2503396" cy="440570"/>
          </a:xfrm>
          <a:prstGeom prst="rect">
            <a:avLst/>
          </a:prstGeom>
          <a:solidFill>
            <a:srgbClr val="124191"/>
          </a:solidFill>
          <a:ln w="9525" cap="flat" cmpd="sng" algn="ctr">
            <a:noFill/>
            <a:prstDash val="solid"/>
          </a:ln>
          <a:effectLst/>
        </p:spPr>
        <p:txBody>
          <a:bodyPr lIns="144000" tIns="108000" rIns="72000" bIns="72000" rtlCol="0" anchor="t" anchorCtr="0"/>
          <a:lstStyle/>
          <a:p>
            <a:pPr marL="0" marR="0" lvl="0" indent="0" algn="l" defTabSz="457171" rtl="0" eaLnBrk="1" fontAlgn="auto" latinLnBrk="0" hangingPunct="1">
              <a:lnSpc>
                <a:spcPct val="90000"/>
              </a:lnSpc>
              <a:spcBef>
                <a:spcPts val="0"/>
              </a:spcBef>
              <a:spcAft>
                <a:spcPts val="0"/>
              </a:spcAft>
              <a:buClrTx/>
              <a:buSzTx/>
              <a:buFontTx/>
              <a:buNone/>
              <a:tabLst/>
              <a:defRPr/>
            </a:pPr>
            <a:r>
              <a:rPr kumimoji="0" lang="fi-FI" sz="1800" b="0" i="0" u="none" strike="noStrike" kern="0" cap="none" spc="0" normalizeH="0" baseline="0" noProof="0" dirty="0">
                <a:ln>
                  <a:noFill/>
                </a:ln>
                <a:solidFill>
                  <a:srgbClr val="FFFFFF"/>
                </a:solidFill>
                <a:effectLst/>
                <a:uLnTx/>
                <a:uFillTx/>
                <a:latin typeface="Nokia Pure Text Light"/>
                <a:ea typeface="+mn-ea"/>
                <a:cs typeface="Arial"/>
              </a:rPr>
              <a:t>FD LTE Application  </a:t>
            </a:r>
            <a:endParaRPr kumimoji="0" lang="en-US" sz="1800" b="0" i="0" u="none" strike="noStrike" kern="0" cap="none" spc="0" normalizeH="0" baseline="0" noProof="0" dirty="0">
              <a:ln>
                <a:noFill/>
              </a:ln>
              <a:solidFill>
                <a:srgbClr val="FFFFFF"/>
              </a:solidFill>
              <a:effectLst/>
              <a:uLnTx/>
              <a:uFillTx/>
              <a:latin typeface="Nokia Pure Text Light"/>
              <a:ea typeface="+mn-ea"/>
              <a:cs typeface="Arial"/>
            </a:endParaRPr>
          </a:p>
        </p:txBody>
      </p:sp>
      <p:sp>
        <p:nvSpPr>
          <p:cNvPr id="9" name="Round Single Corner Rectangle 228">
            <a:extLst>
              <a:ext uri="{FF2B5EF4-FFF2-40B4-BE49-F238E27FC236}">
                <a16:creationId xmlns:a16="http://schemas.microsoft.com/office/drawing/2014/main" id="{772AC557-7968-4957-9C83-E177D5F7F5B5}"/>
              </a:ext>
            </a:extLst>
          </p:cNvPr>
          <p:cNvSpPr/>
          <p:nvPr/>
        </p:nvSpPr>
        <p:spPr>
          <a:xfrm>
            <a:off x="6115219" y="2662054"/>
            <a:ext cx="2503396" cy="440570"/>
          </a:xfrm>
          <a:prstGeom prst="rect">
            <a:avLst/>
          </a:prstGeom>
          <a:solidFill>
            <a:srgbClr val="FFC000"/>
          </a:solidFill>
          <a:ln w="9525" cap="flat" cmpd="sng" algn="ctr">
            <a:noFill/>
            <a:prstDash val="solid"/>
          </a:ln>
          <a:effectLst/>
        </p:spPr>
        <p:txBody>
          <a:bodyPr lIns="144000" tIns="108000" rIns="72000" bIns="72000" rtlCol="0" anchor="t" anchorCtr="0"/>
          <a:lstStyle/>
          <a:p>
            <a:pPr marL="0" marR="0" lvl="0" indent="0" algn="l" defTabSz="457171" rtl="0" eaLnBrk="1" fontAlgn="auto" latinLnBrk="0" hangingPunct="1">
              <a:lnSpc>
                <a:spcPct val="90000"/>
              </a:lnSpc>
              <a:spcBef>
                <a:spcPts val="0"/>
              </a:spcBef>
              <a:spcAft>
                <a:spcPts val="0"/>
              </a:spcAft>
              <a:buClrTx/>
              <a:buSzTx/>
              <a:buFontTx/>
              <a:buNone/>
              <a:tabLst/>
              <a:defRPr/>
            </a:pPr>
            <a:r>
              <a:rPr kumimoji="0" lang="fi-FI" sz="1800" b="0" i="0" u="none" strike="noStrike" kern="0" cap="none" spc="0" normalizeH="0" baseline="0" noProof="0" dirty="0" err="1">
                <a:ln>
                  <a:noFill/>
                </a:ln>
                <a:solidFill>
                  <a:srgbClr val="FFFFFF"/>
                </a:solidFill>
                <a:effectLst/>
                <a:uLnTx/>
                <a:uFillTx/>
                <a:latin typeface="Nokia Pure Text Light"/>
                <a:ea typeface="+mn-ea"/>
                <a:cs typeface="Arial"/>
              </a:rPr>
              <a:t>Common</a:t>
            </a:r>
            <a:r>
              <a:rPr kumimoji="0" lang="fi-FI" sz="1800" b="0" i="0" u="none" strike="noStrike" kern="0" cap="none" spc="0" normalizeH="0" baseline="0" noProof="0" dirty="0">
                <a:ln>
                  <a:noFill/>
                </a:ln>
                <a:solidFill>
                  <a:srgbClr val="FFFFFF"/>
                </a:solidFill>
                <a:effectLst/>
                <a:uLnTx/>
                <a:uFillTx/>
                <a:latin typeface="Nokia Pure Text Light"/>
                <a:ea typeface="+mn-ea"/>
                <a:cs typeface="Arial"/>
              </a:rPr>
              <a:t> BTS O&amp;M</a:t>
            </a:r>
            <a:endParaRPr kumimoji="0" lang="en-US" sz="1800" b="0" i="0" u="none" strike="noStrike" kern="0" cap="none" spc="0" normalizeH="0" baseline="0" noProof="0" dirty="0">
              <a:ln>
                <a:noFill/>
              </a:ln>
              <a:solidFill>
                <a:srgbClr val="FFFFFF"/>
              </a:solidFill>
              <a:effectLst/>
              <a:uLnTx/>
              <a:uFillTx/>
              <a:latin typeface="Nokia Pure Text Light"/>
              <a:ea typeface="+mn-ea"/>
              <a:cs typeface="Arial"/>
            </a:endParaRPr>
          </a:p>
        </p:txBody>
      </p:sp>
      <p:sp>
        <p:nvSpPr>
          <p:cNvPr id="10" name="Round Single Corner Rectangle 228">
            <a:extLst>
              <a:ext uri="{FF2B5EF4-FFF2-40B4-BE49-F238E27FC236}">
                <a16:creationId xmlns:a16="http://schemas.microsoft.com/office/drawing/2014/main" id="{F1A789F7-F7B2-494D-8B6F-C0CF1324BBC9}"/>
              </a:ext>
            </a:extLst>
          </p:cNvPr>
          <p:cNvSpPr/>
          <p:nvPr/>
        </p:nvSpPr>
        <p:spPr>
          <a:xfrm>
            <a:off x="6115219" y="3102624"/>
            <a:ext cx="2503396" cy="440570"/>
          </a:xfrm>
          <a:prstGeom prst="rect">
            <a:avLst/>
          </a:prstGeom>
          <a:solidFill>
            <a:srgbClr val="FF9910"/>
          </a:solidFill>
          <a:ln w="9525" cap="flat" cmpd="sng" algn="ctr">
            <a:noFill/>
            <a:prstDash val="solid"/>
          </a:ln>
          <a:effectLst/>
        </p:spPr>
        <p:txBody>
          <a:bodyPr lIns="144000" tIns="108000" rIns="72000" bIns="72000" rtlCol="0" anchor="t" anchorCtr="0"/>
          <a:lstStyle/>
          <a:p>
            <a:pPr marL="0" marR="0" lvl="0" indent="0" algn="l" defTabSz="457171" rtl="0" eaLnBrk="1" fontAlgn="auto" latinLnBrk="0" hangingPunct="1">
              <a:lnSpc>
                <a:spcPct val="90000"/>
              </a:lnSpc>
              <a:spcBef>
                <a:spcPts val="0"/>
              </a:spcBef>
              <a:spcAft>
                <a:spcPts val="0"/>
              </a:spcAft>
              <a:buClrTx/>
              <a:buSzTx/>
              <a:buFontTx/>
              <a:buNone/>
              <a:tabLst/>
              <a:defRPr/>
            </a:pPr>
            <a:r>
              <a:rPr kumimoji="0" lang="fi-FI" sz="1800" b="0" i="0" u="none" strike="noStrike" kern="0" cap="none" spc="0" normalizeH="0" baseline="0" noProof="0" dirty="0" err="1">
                <a:ln>
                  <a:noFill/>
                </a:ln>
                <a:solidFill>
                  <a:srgbClr val="FFFFFF"/>
                </a:solidFill>
                <a:effectLst/>
                <a:uLnTx/>
                <a:uFillTx/>
                <a:latin typeface="Nokia Pure Text Light"/>
                <a:ea typeface="+mn-ea"/>
                <a:cs typeface="Arial"/>
              </a:rPr>
              <a:t>Common</a:t>
            </a:r>
            <a:r>
              <a:rPr kumimoji="0" lang="fi-FI" sz="1800" b="0" i="0" u="none" strike="noStrike" kern="0" cap="none" spc="0" normalizeH="0" baseline="0" noProof="0" dirty="0">
                <a:ln>
                  <a:noFill/>
                </a:ln>
                <a:solidFill>
                  <a:srgbClr val="FFFFFF"/>
                </a:solidFill>
                <a:effectLst/>
                <a:uLnTx/>
                <a:uFillTx/>
                <a:latin typeface="Nokia Pure Text Light"/>
                <a:ea typeface="+mn-ea"/>
                <a:cs typeface="Arial"/>
              </a:rPr>
              <a:t> Transport </a:t>
            </a:r>
            <a:endParaRPr kumimoji="0" lang="en-US" sz="1800" b="0" i="0" u="none" strike="noStrike" kern="0" cap="none" spc="0" normalizeH="0" baseline="0" noProof="0" dirty="0">
              <a:ln>
                <a:noFill/>
              </a:ln>
              <a:solidFill>
                <a:srgbClr val="FFFFFF"/>
              </a:solidFill>
              <a:effectLst/>
              <a:uLnTx/>
              <a:uFillTx/>
              <a:latin typeface="Nokia Pure Text Light"/>
              <a:ea typeface="+mn-ea"/>
              <a:cs typeface="Arial"/>
            </a:endParaRPr>
          </a:p>
        </p:txBody>
      </p:sp>
      <p:sp>
        <p:nvSpPr>
          <p:cNvPr id="11" name="TextBox 10">
            <a:extLst>
              <a:ext uri="{FF2B5EF4-FFF2-40B4-BE49-F238E27FC236}">
                <a16:creationId xmlns:a16="http://schemas.microsoft.com/office/drawing/2014/main" id="{80A7A8F5-2966-4F57-8968-2CA4D406AE1C}"/>
              </a:ext>
            </a:extLst>
          </p:cNvPr>
          <p:cNvSpPr txBox="1"/>
          <p:nvPr/>
        </p:nvSpPr>
        <p:spPr>
          <a:xfrm>
            <a:off x="6058682" y="967948"/>
            <a:ext cx="2645495" cy="637849"/>
          </a:xfrm>
          <a:prstGeom prst="rect">
            <a:avLst/>
          </a:prstGeom>
          <a:noFill/>
        </p:spPr>
        <p:txBody>
          <a:bodyPr wrap="squar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fi-FI" sz="1600" b="0" i="0" u="none" strike="noStrike" kern="120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Common</a:t>
            </a:r>
            <a:r>
              <a:rPr kumimoji="0" lang="fi-FI" sz="16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 SBTS SW: </a:t>
            </a:r>
            <a:br>
              <a:rPr kumimoji="0" lang="fi-FI" sz="16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br>
            <a:endParaRPr kumimoji="0" lang="en-US" sz="16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endParaRPr>
          </a:p>
        </p:txBody>
      </p:sp>
      <p:sp>
        <p:nvSpPr>
          <p:cNvPr id="12" name="Chevron 21">
            <a:extLst>
              <a:ext uri="{FF2B5EF4-FFF2-40B4-BE49-F238E27FC236}">
                <a16:creationId xmlns:a16="http://schemas.microsoft.com/office/drawing/2014/main" id="{5ABF6FCE-A993-40D5-8011-274B25B2E4E4}"/>
              </a:ext>
            </a:extLst>
          </p:cNvPr>
          <p:cNvSpPr/>
          <p:nvPr/>
        </p:nvSpPr>
        <p:spPr>
          <a:xfrm>
            <a:off x="5179953" y="1232917"/>
            <a:ext cx="472701" cy="2399746"/>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Nokia Pure Text Light"/>
              <a:ea typeface="+mn-ea"/>
              <a:cs typeface="+mn-cs"/>
            </a:endParaRPr>
          </a:p>
        </p:txBody>
      </p:sp>
      <p:sp>
        <p:nvSpPr>
          <p:cNvPr id="13" name="TextBox 12">
            <a:extLst>
              <a:ext uri="{FF2B5EF4-FFF2-40B4-BE49-F238E27FC236}">
                <a16:creationId xmlns:a16="http://schemas.microsoft.com/office/drawing/2014/main" id="{E15358FF-E6B2-40B6-BBBD-F4B354788189}"/>
              </a:ext>
            </a:extLst>
          </p:cNvPr>
          <p:cNvSpPr txBox="1"/>
          <p:nvPr/>
        </p:nvSpPr>
        <p:spPr>
          <a:xfrm>
            <a:off x="750338" y="776620"/>
            <a:ext cx="2641255" cy="360850"/>
          </a:xfrm>
          <a:prstGeom prst="rect">
            <a:avLst/>
          </a:prstGeom>
          <a:noFill/>
        </p:spPr>
        <p:txBody>
          <a:bodyPr wrap="squar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fi-FI" sz="1400" b="0" i="0" u="none" strike="noStrike" kern="120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Dedicated</a:t>
            </a:r>
            <a:r>
              <a:rPr kumimoji="0" lang="fi-FI" sz="14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 SW </a:t>
            </a:r>
            <a:r>
              <a:rPr kumimoji="0" lang="fi-FI" sz="1400" b="0" i="0" u="none" strike="noStrike" kern="120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Packages</a:t>
            </a:r>
            <a:r>
              <a:rPr kumimoji="0" lang="fi-FI" sz="14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  </a:t>
            </a:r>
            <a:endParaRPr kumimoji="0" lang="en-US" sz="14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endParaRPr>
          </a:p>
        </p:txBody>
      </p:sp>
      <p:pic>
        <p:nvPicPr>
          <p:cNvPr id="14" name="Picture 13">
            <a:extLst>
              <a:ext uri="{FF2B5EF4-FFF2-40B4-BE49-F238E27FC236}">
                <a16:creationId xmlns:a16="http://schemas.microsoft.com/office/drawing/2014/main" id="{D1B7F5EE-6B96-446E-81D1-5273EF93462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45007" y="776620"/>
            <a:ext cx="331738" cy="631516"/>
          </a:xfrm>
          <a:prstGeom prst="rect">
            <a:avLst/>
          </a:prstGeom>
        </p:spPr>
      </p:pic>
      <p:pic>
        <p:nvPicPr>
          <p:cNvPr id="15" name="Picture 14">
            <a:extLst>
              <a:ext uri="{FF2B5EF4-FFF2-40B4-BE49-F238E27FC236}">
                <a16:creationId xmlns:a16="http://schemas.microsoft.com/office/drawing/2014/main" id="{BC20AB49-D25B-4EF0-87C5-1A08D8B850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4869" y="1232916"/>
            <a:ext cx="331738" cy="631516"/>
          </a:xfrm>
          <a:prstGeom prst="rect">
            <a:avLst/>
          </a:prstGeom>
        </p:spPr>
      </p:pic>
      <p:pic>
        <p:nvPicPr>
          <p:cNvPr id="16" name="Picture 15">
            <a:extLst>
              <a:ext uri="{FF2B5EF4-FFF2-40B4-BE49-F238E27FC236}">
                <a16:creationId xmlns:a16="http://schemas.microsoft.com/office/drawing/2014/main" id="{1C0CC8D6-6654-4F5D-8959-D5F417D8B4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17893" y="2565348"/>
            <a:ext cx="331738" cy="631516"/>
          </a:xfrm>
          <a:prstGeom prst="rect">
            <a:avLst/>
          </a:prstGeom>
        </p:spPr>
      </p:pic>
      <p:pic>
        <p:nvPicPr>
          <p:cNvPr id="17" name="Picture 16">
            <a:extLst>
              <a:ext uri="{FF2B5EF4-FFF2-40B4-BE49-F238E27FC236}">
                <a16:creationId xmlns:a16="http://schemas.microsoft.com/office/drawing/2014/main" id="{57DEADE6-1329-4893-A776-4AD0A0A5652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1934" y="1979118"/>
            <a:ext cx="331738" cy="631516"/>
          </a:xfrm>
          <a:prstGeom prst="rect">
            <a:avLst/>
          </a:prstGeom>
        </p:spPr>
      </p:pic>
      <p:sp>
        <p:nvSpPr>
          <p:cNvPr id="18" name="Footer Placeholder 27">
            <a:extLst>
              <a:ext uri="{FF2B5EF4-FFF2-40B4-BE49-F238E27FC236}">
                <a16:creationId xmlns:a16="http://schemas.microsoft.com/office/drawing/2014/main" id="{BE15E320-3854-40A4-82F7-8D6847C7A63A}"/>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Tree>
    <p:extLst>
      <p:ext uri="{BB962C8B-B14F-4D97-AF65-F5344CB8AC3E}">
        <p14:creationId xmlns:p14="http://schemas.microsoft.com/office/powerpoint/2010/main" val="1434110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F761E-3E10-4AF6-9711-B4E15CCF248A}"/>
              </a:ext>
            </a:extLst>
          </p:cNvPr>
          <p:cNvSpPr txBox="1">
            <a:spLocks/>
          </p:cNvSpPr>
          <p:nvPr/>
        </p:nvSpPr>
        <p:spPr bwMode="auto">
          <a:xfrm>
            <a:off x="254000" y="169069"/>
            <a:ext cx="8522391" cy="62031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defTabSz="457189" fontAlgn="base">
              <a:lnSpc>
                <a:spcPct val="90000"/>
              </a:lnSpc>
              <a:spcBef>
                <a:spcPct val="0"/>
              </a:spcBef>
              <a:spcAft>
                <a:spcPct val="0"/>
              </a:spcAft>
              <a:defRPr/>
            </a:pPr>
            <a:r>
              <a:rPr lang="en-US" altLang="zh-CN" b="1" dirty="0">
                <a:solidFill>
                  <a:srgbClr val="124191"/>
                </a:solidFill>
                <a:latin typeface="Nokia Pure Headline Light" pitchFamily="34" charset="0"/>
                <a:ea typeface="Nokia Pure Text" panose="020B0504040602060303" pitchFamily="34" charset="0"/>
                <a:cs typeface="Arial"/>
              </a:rPr>
              <a:t>Flexi </a:t>
            </a:r>
            <a:r>
              <a:rPr lang="en-US" altLang="zh-CN" b="1" dirty="0" err="1">
                <a:solidFill>
                  <a:srgbClr val="124191"/>
                </a:solidFill>
                <a:latin typeface="Nokia Pure Headline Light" pitchFamily="34" charset="0"/>
                <a:ea typeface="Nokia Pure Text" panose="020B0504040602060303" pitchFamily="34" charset="0"/>
                <a:cs typeface="Arial"/>
              </a:rPr>
              <a:t>Multiradio</a:t>
            </a:r>
            <a:r>
              <a:rPr lang="en-US" altLang="zh-CN" b="1" dirty="0">
                <a:solidFill>
                  <a:srgbClr val="124191"/>
                </a:solidFill>
                <a:latin typeface="Nokia Pure Headline Light" pitchFamily="34" charset="0"/>
                <a:ea typeface="Nokia Pure Text" panose="020B0504040602060303" pitchFamily="34" charset="0"/>
                <a:cs typeface="Arial"/>
              </a:rPr>
              <a:t> 10 BTS: System Module Sharing single-RAT mode</a:t>
            </a:r>
            <a:endParaRPr lang="en-US" altLang="zh-CN" b="1" u="sng" dirty="0">
              <a:solidFill>
                <a:srgbClr val="124191"/>
              </a:solidFill>
              <a:latin typeface="Nokia Pure Headline Light" pitchFamily="34" charset="0"/>
              <a:ea typeface="Nokia Pure Text" panose="020B0504040602060303" pitchFamily="34" charset="0"/>
              <a:cs typeface="Arial"/>
            </a:endParaRPr>
          </a:p>
        </p:txBody>
      </p:sp>
      <p:sp>
        <p:nvSpPr>
          <p:cNvPr id="3" name="Rounded Rectangle 47">
            <a:extLst>
              <a:ext uri="{FF2B5EF4-FFF2-40B4-BE49-F238E27FC236}">
                <a16:creationId xmlns:a16="http://schemas.microsoft.com/office/drawing/2014/main" id="{4757E8C7-1C0C-4726-BF92-E4913FD7DAE7}"/>
              </a:ext>
            </a:extLst>
          </p:cNvPr>
          <p:cNvSpPr/>
          <p:nvPr/>
        </p:nvSpPr>
        <p:spPr bwMode="auto">
          <a:xfrm>
            <a:off x="259572" y="782974"/>
            <a:ext cx="2315362" cy="855677"/>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69" eaLnBrk="0" hangingPunct="0">
              <a:lnSpc>
                <a:spcPct val="90000"/>
              </a:lnSpc>
              <a:spcBef>
                <a:spcPct val="30000"/>
              </a:spcBef>
              <a:buClr>
                <a:srgbClr val="FFCC00"/>
              </a:buClr>
              <a:defRPr/>
            </a:pPr>
            <a:endParaRPr lang="en-US" sz="1000" b="1" kern="0" dirty="0">
              <a:solidFill>
                <a:srgbClr val="FFFFFF"/>
              </a:solidFill>
              <a:latin typeface="Arial"/>
            </a:endParaRPr>
          </a:p>
        </p:txBody>
      </p:sp>
      <p:sp>
        <p:nvSpPr>
          <p:cNvPr id="4" name="Abgerundetes Rechteck 46">
            <a:extLst>
              <a:ext uri="{FF2B5EF4-FFF2-40B4-BE49-F238E27FC236}">
                <a16:creationId xmlns:a16="http://schemas.microsoft.com/office/drawing/2014/main" id="{AB1804FE-3850-447D-90F7-DA30D486E6B7}"/>
              </a:ext>
            </a:extLst>
          </p:cNvPr>
          <p:cNvSpPr/>
          <p:nvPr>
            <p:custDataLst>
              <p:tags r:id="rId1"/>
            </p:custDataLst>
          </p:nvPr>
        </p:nvSpPr>
        <p:spPr bwMode="auto">
          <a:xfrm>
            <a:off x="397385" y="1358306"/>
            <a:ext cx="952755" cy="204844"/>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sp>
        <p:nvSpPr>
          <p:cNvPr id="5" name="Abgerundetes Rechteck 46">
            <a:extLst>
              <a:ext uri="{FF2B5EF4-FFF2-40B4-BE49-F238E27FC236}">
                <a16:creationId xmlns:a16="http://schemas.microsoft.com/office/drawing/2014/main" id="{D4863E61-3914-4437-A2CA-AECDF874BDBD}"/>
              </a:ext>
            </a:extLst>
          </p:cNvPr>
          <p:cNvSpPr/>
          <p:nvPr>
            <p:custDataLst>
              <p:tags r:id="rId2"/>
            </p:custDataLst>
          </p:nvPr>
        </p:nvSpPr>
        <p:spPr bwMode="auto">
          <a:xfrm>
            <a:off x="388847" y="1068017"/>
            <a:ext cx="2101278" cy="236898"/>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 </a:t>
            </a:r>
          </a:p>
        </p:txBody>
      </p:sp>
      <p:sp>
        <p:nvSpPr>
          <p:cNvPr id="6" name="Abgerundetes Rechteck 46">
            <a:extLst>
              <a:ext uri="{FF2B5EF4-FFF2-40B4-BE49-F238E27FC236}">
                <a16:creationId xmlns:a16="http://schemas.microsoft.com/office/drawing/2014/main" id="{B0D371A3-E5DF-4AE2-A738-4244394E7F06}"/>
              </a:ext>
            </a:extLst>
          </p:cNvPr>
          <p:cNvSpPr/>
          <p:nvPr>
            <p:custDataLst>
              <p:tags r:id="rId3"/>
            </p:custDataLst>
          </p:nvPr>
        </p:nvSpPr>
        <p:spPr bwMode="auto">
          <a:xfrm>
            <a:off x="1538288" y="1358306"/>
            <a:ext cx="952755" cy="204844"/>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sp>
        <p:nvSpPr>
          <p:cNvPr id="7" name="Abgerundetes Rechteck 46">
            <a:extLst>
              <a:ext uri="{FF2B5EF4-FFF2-40B4-BE49-F238E27FC236}">
                <a16:creationId xmlns:a16="http://schemas.microsoft.com/office/drawing/2014/main" id="{2A74F597-2FD1-4BC8-830E-47B3E9FE74C9}"/>
              </a:ext>
            </a:extLst>
          </p:cNvPr>
          <p:cNvSpPr/>
          <p:nvPr>
            <p:custDataLst>
              <p:tags r:id="rId4"/>
            </p:custDataLst>
          </p:nvPr>
        </p:nvSpPr>
        <p:spPr bwMode="auto">
          <a:xfrm>
            <a:off x="394233" y="826755"/>
            <a:ext cx="872456" cy="19294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 PDU </a:t>
            </a:r>
          </a:p>
        </p:txBody>
      </p:sp>
      <p:sp>
        <p:nvSpPr>
          <p:cNvPr id="8" name="Abgerundetes Rechteck 46">
            <a:extLst>
              <a:ext uri="{FF2B5EF4-FFF2-40B4-BE49-F238E27FC236}">
                <a16:creationId xmlns:a16="http://schemas.microsoft.com/office/drawing/2014/main" id="{81CE67C0-3EA7-4C13-9D8E-A67BFC63C89A}"/>
              </a:ext>
            </a:extLst>
          </p:cNvPr>
          <p:cNvSpPr/>
          <p:nvPr>
            <p:custDataLst>
              <p:tags r:id="rId5"/>
            </p:custDataLst>
          </p:nvPr>
        </p:nvSpPr>
        <p:spPr bwMode="auto">
          <a:xfrm>
            <a:off x="1409978" y="835144"/>
            <a:ext cx="1046544" cy="18417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Opt.TRS ext </a:t>
            </a:r>
          </a:p>
        </p:txBody>
      </p:sp>
      <p:sp>
        <p:nvSpPr>
          <p:cNvPr id="9" name="TextBox 8">
            <a:extLst>
              <a:ext uri="{FF2B5EF4-FFF2-40B4-BE49-F238E27FC236}">
                <a16:creationId xmlns:a16="http://schemas.microsoft.com/office/drawing/2014/main" id="{4F1647B0-B6BF-4F6E-B486-F5A20C386CAE}"/>
              </a:ext>
            </a:extLst>
          </p:cNvPr>
          <p:cNvSpPr txBox="1"/>
          <p:nvPr/>
        </p:nvSpPr>
        <p:spPr>
          <a:xfrm>
            <a:off x="295025" y="876648"/>
            <a:ext cx="184731" cy="369332"/>
          </a:xfrm>
          <a:prstGeom prst="rect">
            <a:avLst/>
          </a:prstGeom>
          <a:noFill/>
        </p:spPr>
        <p:txBody>
          <a:bodyPr wrap="none" rtlCol="0">
            <a:spAutoFit/>
          </a:bodyPr>
          <a:lstStyle/>
          <a:p>
            <a:pPr defTabSz="457189" fontAlgn="base">
              <a:spcBef>
                <a:spcPct val="0"/>
              </a:spcBef>
              <a:spcAft>
                <a:spcPct val="0"/>
              </a:spcAft>
              <a:defRPr/>
            </a:pPr>
            <a:endParaRPr lang="fi-FI" dirty="0" err="1">
              <a:solidFill>
                <a:srgbClr val="124191"/>
              </a:solidFill>
              <a:latin typeface="Arial"/>
            </a:endParaRPr>
          </a:p>
        </p:txBody>
      </p:sp>
      <p:graphicFrame>
        <p:nvGraphicFramePr>
          <p:cNvPr id="10" name="Table 9">
            <a:extLst>
              <a:ext uri="{FF2B5EF4-FFF2-40B4-BE49-F238E27FC236}">
                <a16:creationId xmlns:a16="http://schemas.microsoft.com/office/drawing/2014/main" id="{2D1CD955-63E4-421E-9075-1B0B6BAC9307}"/>
              </a:ext>
            </a:extLst>
          </p:cNvPr>
          <p:cNvGraphicFramePr>
            <a:graphicFrameLocks noGrp="1"/>
          </p:cNvGraphicFramePr>
          <p:nvPr/>
        </p:nvGraphicFramePr>
        <p:xfrm>
          <a:off x="3801375" y="730951"/>
          <a:ext cx="4997569" cy="990600"/>
        </p:xfrm>
        <a:graphic>
          <a:graphicData uri="http://schemas.openxmlformats.org/drawingml/2006/table">
            <a:tbl>
              <a:tblPr/>
              <a:tblGrid>
                <a:gridCol w="1448077">
                  <a:extLst>
                    <a:ext uri="{9D8B030D-6E8A-4147-A177-3AD203B41FA5}">
                      <a16:colId xmlns:a16="http://schemas.microsoft.com/office/drawing/2014/main" val="20000"/>
                    </a:ext>
                  </a:extLst>
                </a:gridCol>
                <a:gridCol w="2008780">
                  <a:extLst>
                    <a:ext uri="{9D8B030D-6E8A-4147-A177-3AD203B41FA5}">
                      <a16:colId xmlns:a16="http://schemas.microsoft.com/office/drawing/2014/main" val="20001"/>
                    </a:ext>
                  </a:extLst>
                </a:gridCol>
                <a:gridCol w="1540712">
                  <a:extLst>
                    <a:ext uri="{9D8B030D-6E8A-4147-A177-3AD203B41FA5}">
                      <a16:colId xmlns:a16="http://schemas.microsoft.com/office/drawing/2014/main" val="20002"/>
                    </a:ext>
                  </a:extLst>
                </a:gridCol>
              </a:tblGrid>
              <a:tr h="3962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System Module Rel.3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Capacity Extension </a:t>
                      </a:r>
                      <a:r>
                        <a:rPr lang="en-US" sz="1300" b="0" i="0" u="none" strike="noStrike" dirty="0" err="1">
                          <a:solidFill>
                            <a:srgbClr val="000000"/>
                          </a:solidFill>
                          <a:latin typeface="Nokia Pure Headline Ultra Light" pitchFamily="34" charset="0"/>
                        </a:rPr>
                        <a:t>Submodule</a:t>
                      </a:r>
                      <a:endParaRPr lang="en-US" sz="1300" b="0" i="0" u="none" strike="noStrike" dirty="0">
                        <a:solidFill>
                          <a:srgbClr val="000000"/>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Number of Subunits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0"/>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1"/>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2"/>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3"/>
                  </a:ext>
                </a:extLst>
              </a:tr>
            </a:tbl>
          </a:graphicData>
        </a:graphic>
      </p:graphicFrame>
      <p:sp>
        <p:nvSpPr>
          <p:cNvPr id="11" name="Rectangle 10">
            <a:extLst>
              <a:ext uri="{FF2B5EF4-FFF2-40B4-BE49-F238E27FC236}">
                <a16:creationId xmlns:a16="http://schemas.microsoft.com/office/drawing/2014/main" id="{A08E5472-F58E-465B-BF23-279724C2C107}"/>
              </a:ext>
            </a:extLst>
          </p:cNvPr>
          <p:cNvSpPr/>
          <p:nvPr/>
        </p:nvSpPr>
        <p:spPr>
          <a:xfrm>
            <a:off x="319178" y="2066906"/>
            <a:ext cx="8824823" cy="2308324"/>
          </a:xfrm>
          <a:prstGeom prst="rect">
            <a:avLst/>
          </a:prstGeom>
        </p:spPr>
        <p:txBody>
          <a:bodyPr wrap="square">
            <a:spAutoFit/>
          </a:bodyPr>
          <a:lstStyle/>
          <a:p>
            <a:pPr marL="171450" indent="-171450" defTabSz="457189" fontAlgn="base">
              <a:spcBef>
                <a:spcPct val="0"/>
              </a:spcBef>
              <a:spcAft>
                <a:spcPct val="0"/>
              </a:spcAft>
              <a:buFont typeface="Wingdings" panose="05000000000000000000" pitchFamily="2" charset="2"/>
              <a:buChar char="v"/>
              <a:defRPr/>
            </a:pPr>
            <a:r>
              <a:rPr lang="en-US" sz="1200" b="1"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 </a:t>
            </a: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For details check Dimensioning WCDMA RAN: Flexi BTS Baseband</a:t>
            </a:r>
            <a:endParaRPr lang="pl-PL"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endParaRPr>
          </a:p>
          <a:p>
            <a:pPr marL="171450" indent="-171450" defTabSz="457189" fontAlgn="base">
              <a:spcBef>
                <a:spcPct val="0"/>
              </a:spcBef>
              <a:spcAft>
                <a:spcPct val="0"/>
              </a:spcAft>
              <a:buFont typeface="Wingdings" panose="05000000000000000000" pitchFamily="2" charset="2"/>
              <a:buChar char="v"/>
              <a:defRPr/>
            </a:pPr>
            <a:endPar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endParaRPr>
          </a:p>
          <a:p>
            <a:pPr marL="171450" indent="-171450" defTabSz="457189" fontAlgn="base">
              <a:spcBef>
                <a:spcPct val="0"/>
              </a:spcBef>
              <a:spcAft>
                <a:spcPct val="0"/>
              </a:spcAft>
              <a:buFont typeface="Wingdings" panose="05000000000000000000" pitchFamily="2" charset="2"/>
              <a:buChar char="v"/>
              <a:defRPr/>
            </a:pP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There is no one way to describe WCDMA capacity in SBTS (as in WCDMA)</a:t>
            </a:r>
          </a:p>
          <a:p>
            <a:pPr marL="171450" indent="-171450" defTabSz="457189" fontAlgn="base">
              <a:spcBef>
                <a:spcPct val="0"/>
              </a:spcBef>
              <a:spcAft>
                <a:spcPct val="0"/>
              </a:spcAft>
              <a:buFont typeface="Wingdings" panose="05000000000000000000" pitchFamily="2" charset="2"/>
              <a:buChar char="v"/>
              <a:defRPr/>
            </a:pPr>
            <a:endPar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endParaRPr>
          </a:p>
          <a:p>
            <a:pPr marL="171450" indent="-171450" defTabSz="457189" fontAlgn="base">
              <a:spcBef>
                <a:spcPct val="0"/>
              </a:spcBef>
              <a:spcAft>
                <a:spcPct val="0"/>
              </a:spcAft>
              <a:buFont typeface="Wingdings" panose="05000000000000000000" pitchFamily="2" charset="2"/>
              <a:buChar char="v"/>
              <a:defRPr/>
            </a:pP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WCDMA capacity depends on many factors like</a:t>
            </a:r>
          </a:p>
          <a:p>
            <a:pPr marL="171450" indent="-171450" defTabSz="457189" fontAlgn="base">
              <a:spcBef>
                <a:spcPct val="0"/>
              </a:spcBef>
              <a:spcAft>
                <a:spcPct val="0"/>
              </a:spcAft>
              <a:buFont typeface="Wingdings" panose="05000000000000000000" pitchFamily="2" charset="2"/>
              <a:buChar char="v"/>
              <a:defRPr/>
            </a:pP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 Common Control Channel (CCCH) dimensioning with 1-4 Local Cell Groups</a:t>
            </a:r>
          </a:p>
          <a:p>
            <a:pPr marL="171450" indent="-171450" defTabSz="457189" fontAlgn="base">
              <a:spcBef>
                <a:spcPct val="0"/>
              </a:spcBef>
              <a:spcAft>
                <a:spcPct val="0"/>
              </a:spcAft>
              <a:buFont typeface="Wingdings" panose="05000000000000000000" pitchFamily="2" charset="2"/>
              <a:buChar char="v"/>
              <a:defRPr/>
            </a:pP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 2-Way</a:t>
            </a:r>
            <a:r>
              <a:rPr lang="pl-PL"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 </a:t>
            </a: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RX Diversity</a:t>
            </a:r>
          </a:p>
          <a:p>
            <a:pPr marL="171450" indent="-171450" defTabSz="457189" fontAlgn="base">
              <a:spcBef>
                <a:spcPct val="0"/>
              </a:spcBef>
              <a:spcAft>
                <a:spcPct val="0"/>
              </a:spcAft>
              <a:buFont typeface="Wingdings" panose="05000000000000000000" pitchFamily="2" charset="2"/>
              <a:buChar char="v"/>
              <a:defRPr/>
            </a:pP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 cell range</a:t>
            </a:r>
          </a:p>
          <a:p>
            <a:pPr marL="171450" indent="-171450" defTabSz="457189" fontAlgn="base">
              <a:spcBef>
                <a:spcPct val="0"/>
              </a:spcBef>
              <a:spcAft>
                <a:spcPct val="0"/>
              </a:spcAft>
              <a:buFont typeface="Wingdings" panose="05000000000000000000" pitchFamily="2" charset="2"/>
              <a:buChar char="v"/>
              <a:defRPr/>
            </a:pP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 Rel.99 vs. HSDPA vs. HSUPA capacity allocation</a:t>
            </a:r>
          </a:p>
          <a:p>
            <a:pPr marL="171450" indent="-171450" defTabSz="457189" fontAlgn="base">
              <a:spcBef>
                <a:spcPct val="0"/>
              </a:spcBef>
              <a:spcAft>
                <a:spcPct val="0"/>
              </a:spcAft>
              <a:buFont typeface="Wingdings" panose="05000000000000000000" pitchFamily="2" charset="2"/>
              <a:buChar char="v"/>
              <a:defRPr/>
            </a:pP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 Parallel Interference Cancellation (PIC)</a:t>
            </a:r>
          </a:p>
          <a:p>
            <a:pPr marL="171450" indent="-171450" defTabSz="457189" fontAlgn="base">
              <a:spcBef>
                <a:spcPct val="0"/>
              </a:spcBef>
              <a:spcAft>
                <a:spcPct val="0"/>
              </a:spcAft>
              <a:buFont typeface="Wingdings" panose="05000000000000000000" pitchFamily="2" charset="2"/>
              <a:buChar char="v"/>
              <a:defRPr/>
            </a:pP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 DC-HSDPA and DB-HSDPA</a:t>
            </a:r>
          </a:p>
          <a:p>
            <a:pPr marL="171450" indent="-171450" defTabSz="457189" fontAlgn="base">
              <a:spcBef>
                <a:spcPct val="0"/>
              </a:spcBef>
              <a:spcAft>
                <a:spcPct val="0"/>
              </a:spcAft>
              <a:buFont typeface="Wingdings" panose="05000000000000000000" pitchFamily="2" charset="2"/>
              <a:buChar char="v"/>
              <a:defRPr/>
            </a:pP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 Local Cell Grouping </a:t>
            </a:r>
          </a:p>
        </p:txBody>
      </p:sp>
      <p:sp>
        <p:nvSpPr>
          <p:cNvPr id="12" name="Rectangle 11">
            <a:extLst>
              <a:ext uri="{FF2B5EF4-FFF2-40B4-BE49-F238E27FC236}">
                <a16:creationId xmlns:a16="http://schemas.microsoft.com/office/drawing/2014/main" id="{A7058B07-20DF-46E5-8ADA-7071AE8966C6}"/>
              </a:ext>
            </a:extLst>
          </p:cNvPr>
          <p:cNvSpPr/>
          <p:nvPr/>
        </p:nvSpPr>
        <p:spPr>
          <a:xfrm>
            <a:off x="3777167" y="1714223"/>
            <a:ext cx="4767652" cy="261610"/>
          </a:xfrm>
          <a:prstGeom prst="rect">
            <a:avLst/>
          </a:prstGeom>
        </p:spPr>
        <p:txBody>
          <a:bodyPr wrap="none">
            <a:spAutoFit/>
          </a:bodyPr>
          <a:lstStyle/>
          <a:p>
            <a:pPr defTabSz="457189" fontAlgn="base">
              <a:spcBef>
                <a:spcPct val="0"/>
              </a:spcBef>
              <a:spcAft>
                <a:spcPct val="0"/>
              </a:spcAft>
              <a:defRPr/>
            </a:pPr>
            <a:r>
              <a:rPr lang="en-US" sz="1100" dirty="0">
                <a:solidFill>
                  <a:srgbClr val="D8D9DA">
                    <a:lumMod val="25000"/>
                  </a:srgbClr>
                </a:solidFill>
                <a:latin typeface="Nokia Pure Headline Ultra Light" pitchFamily="34" charset="0"/>
                <a:ea typeface="Nokia Pure Text" panose="020B0504040602060303" pitchFamily="34" charset="0"/>
                <a:cs typeface="Nokia Pure Text" panose="020B0504040602060303" pitchFamily="34" charset="0"/>
              </a:rPr>
              <a:t>All WCDMA subunit figures are based on 1 Local Cell Group and R99 traffic only</a:t>
            </a:r>
            <a:endParaRPr lang="en-US" sz="1100" dirty="0">
              <a:solidFill>
                <a:srgbClr val="124191"/>
              </a:solidFill>
              <a:latin typeface="Arial"/>
            </a:endParaRPr>
          </a:p>
        </p:txBody>
      </p:sp>
      <p:sp>
        <p:nvSpPr>
          <p:cNvPr id="13" name="Footer Placeholder 3">
            <a:extLst>
              <a:ext uri="{FF2B5EF4-FFF2-40B4-BE49-F238E27FC236}">
                <a16:creationId xmlns:a16="http://schemas.microsoft.com/office/drawing/2014/main" id="{CE5D9FE8-9D3B-442F-B3C5-2D2FCFD8C20B}"/>
              </a:ext>
            </a:extLst>
          </p:cNvPr>
          <p:cNvSpPr txBox="1">
            <a:spLocks/>
          </p:cNvSpPr>
          <p:nvPr/>
        </p:nvSpPr>
        <p:spPr>
          <a:xfrm>
            <a:off x="2692800" y="4823944"/>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3105771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a:t>The key drivers for Single RAN</a:t>
            </a:r>
          </a:p>
        </p:txBody>
      </p:sp>
      <p:grpSp>
        <p:nvGrpSpPr>
          <p:cNvPr id="51" name="Group 50"/>
          <p:cNvGrpSpPr/>
          <p:nvPr/>
        </p:nvGrpSpPr>
        <p:grpSpPr>
          <a:xfrm>
            <a:off x="406400" y="1351477"/>
            <a:ext cx="1398888" cy="1908737"/>
            <a:chOff x="406400" y="1351477"/>
            <a:chExt cx="1398888" cy="1908737"/>
          </a:xfrm>
        </p:grpSpPr>
        <p:sp>
          <p:nvSpPr>
            <p:cNvPr id="53" name="Text Placeholder 33"/>
            <p:cNvSpPr txBox="1">
              <a:spLocks/>
            </p:cNvSpPr>
            <p:nvPr/>
          </p:nvSpPr>
          <p:spPr>
            <a:xfrm>
              <a:off x="406400" y="2774950"/>
              <a:ext cx="1398888" cy="4852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AU" sz="1200" b="0" i="0" u="none" strike="noStrike" kern="1200" cap="none" spc="0" normalizeH="0" baseline="0" noProof="0" dirty="0">
                  <a:ln>
                    <a:noFill/>
                  </a:ln>
                  <a:solidFill>
                    <a:srgbClr val="001135"/>
                  </a:solidFill>
                  <a:effectLst/>
                  <a:uLnTx/>
                  <a:uFillTx/>
                  <a:latin typeface="Nokia Pure Text Light"/>
                  <a:ea typeface="+mn-ea"/>
                  <a:cs typeface="+mn-cs"/>
                </a:rPr>
                <a:t>Data traffic boom continues</a:t>
              </a:r>
            </a:p>
          </p:txBody>
        </p:sp>
        <p:grpSp>
          <p:nvGrpSpPr>
            <p:cNvPr id="58" name="Group 57"/>
            <p:cNvGrpSpPr/>
            <p:nvPr/>
          </p:nvGrpSpPr>
          <p:grpSpPr>
            <a:xfrm>
              <a:off x="495688" y="1351477"/>
              <a:ext cx="1220312" cy="1220312"/>
              <a:chOff x="430143" y="1522573"/>
              <a:chExt cx="1220312" cy="1220312"/>
            </a:xfrm>
          </p:grpSpPr>
          <p:sp>
            <p:nvSpPr>
              <p:cNvPr id="61" name="Oval 60"/>
              <p:cNvSpPr/>
              <p:nvPr/>
            </p:nvSpPr>
            <p:spPr>
              <a:xfrm>
                <a:off x="430143" y="1522573"/>
                <a:ext cx="1220312" cy="1220312"/>
              </a:xfrm>
              <a:prstGeom prst="ellipse">
                <a:avLst/>
              </a:prstGeom>
              <a:solidFill>
                <a:srgbClr val="056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5400" b="0" i="0" u="none" strike="noStrike" kern="0" cap="none" spc="0" normalizeH="0" baseline="0" noProof="0" dirty="0">
                  <a:ln>
                    <a:noFill/>
                  </a:ln>
                  <a:solidFill>
                    <a:srgbClr val="FFFFFF"/>
                  </a:solidFill>
                  <a:effectLst/>
                  <a:uLnTx/>
                  <a:uFillTx/>
                  <a:latin typeface="Nokia Pure Text Light"/>
                  <a:ea typeface="+mn-ea"/>
                  <a:cs typeface="+mn-cs"/>
                </a:endParaRPr>
              </a:p>
            </p:txBody>
          </p:sp>
          <p:pic>
            <p:nvPicPr>
              <p:cNvPr id="62" name="Picture 61"/>
              <p:cNvPicPr>
                <a:picLocks noChangeAspect="1"/>
              </p:cNvPicPr>
              <p:nvPr/>
            </p:nvPicPr>
            <p:blipFill>
              <a:blip r:embed="rId2">
                <a:duotone>
                  <a:prstClr val="black"/>
                  <a:srgbClr val="FFFFFF">
                    <a:tint val="45000"/>
                    <a:satMod val="400000"/>
                  </a:srgb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30043" y="1820981"/>
                <a:ext cx="558690" cy="558690"/>
              </a:xfrm>
              <a:prstGeom prst="rect">
                <a:avLst/>
              </a:prstGeom>
            </p:spPr>
          </p:pic>
          <p:sp>
            <p:nvSpPr>
              <p:cNvPr id="64" name="TextBox 63"/>
              <p:cNvSpPr txBox="1"/>
              <p:nvPr/>
            </p:nvSpPr>
            <p:spPr>
              <a:xfrm>
                <a:off x="1153659" y="2001372"/>
                <a:ext cx="409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0" i="0" u="none" strike="noStrike" kern="0" cap="none" spc="0" normalizeH="0" baseline="0" noProof="0" dirty="0" err="1">
                    <a:ln>
                      <a:noFill/>
                    </a:ln>
                    <a:solidFill>
                      <a:srgbClr val="FFFFFF"/>
                    </a:solidFill>
                    <a:effectLst/>
                    <a:uLnTx/>
                    <a:uFillTx/>
                    <a:latin typeface="Nokia Pure Text Light"/>
                  </a:rPr>
                  <a:t>Gbps</a:t>
                </a:r>
                <a:endParaRPr kumimoji="0" lang="fi-FI" sz="800" b="0" i="0" u="none" strike="noStrike" kern="0" cap="none" spc="0" normalizeH="0" baseline="0" noProof="0" dirty="0">
                  <a:ln>
                    <a:noFill/>
                  </a:ln>
                  <a:solidFill>
                    <a:srgbClr val="FFFFFF"/>
                  </a:solidFill>
                  <a:effectLst/>
                  <a:uLnTx/>
                  <a:uFillTx/>
                  <a:latin typeface="Nokia Pure Text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0" i="0" u="none" strike="noStrike" kern="0" cap="none" spc="0" normalizeH="0" baseline="0" noProof="0" dirty="0" err="1">
                    <a:ln>
                      <a:noFill/>
                    </a:ln>
                    <a:solidFill>
                      <a:srgbClr val="FFFFFF"/>
                    </a:solidFill>
                    <a:effectLst/>
                    <a:uLnTx/>
                    <a:uFillTx/>
                    <a:latin typeface="Nokia Pure Text Light"/>
                  </a:rPr>
                  <a:t>race</a:t>
                </a:r>
                <a:endParaRPr kumimoji="0" lang="fi-FI" sz="800" b="0" i="0" u="none" strike="noStrike" kern="0" cap="none" spc="0" normalizeH="0" baseline="0" noProof="0" dirty="0">
                  <a:ln>
                    <a:noFill/>
                  </a:ln>
                  <a:solidFill>
                    <a:srgbClr val="FFFFFF"/>
                  </a:solidFill>
                  <a:effectLst/>
                  <a:uLnTx/>
                  <a:uFillTx/>
                  <a:latin typeface="Nokia Pure Text Light"/>
                </a:endParaRPr>
              </a:p>
            </p:txBody>
          </p:sp>
        </p:grpSp>
      </p:grpSp>
      <p:grpSp>
        <p:nvGrpSpPr>
          <p:cNvPr id="67" name="Group 66"/>
          <p:cNvGrpSpPr/>
          <p:nvPr/>
        </p:nvGrpSpPr>
        <p:grpSpPr>
          <a:xfrm>
            <a:off x="6575462" y="1391906"/>
            <a:ext cx="2123748" cy="1899031"/>
            <a:chOff x="6575462" y="1391906"/>
            <a:chExt cx="2123748" cy="1899031"/>
          </a:xfrm>
        </p:grpSpPr>
        <p:sp>
          <p:nvSpPr>
            <p:cNvPr id="72" name="Oval 71"/>
            <p:cNvSpPr/>
            <p:nvPr/>
          </p:nvSpPr>
          <p:spPr>
            <a:xfrm>
              <a:off x="7136367" y="1391906"/>
              <a:ext cx="1220312" cy="1220312"/>
            </a:xfrm>
            <a:prstGeom prst="ellipse">
              <a:avLst/>
            </a:prstGeom>
            <a:solidFill>
              <a:srgbClr val="056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5400" b="0" i="0" u="none" strike="noStrike" kern="0" cap="none" spc="0" normalizeH="0" baseline="0" noProof="0" dirty="0">
                <a:ln>
                  <a:noFill/>
                </a:ln>
                <a:solidFill>
                  <a:srgbClr val="FFFFFF"/>
                </a:solidFill>
                <a:effectLst/>
                <a:uLnTx/>
                <a:uFillTx/>
                <a:latin typeface="Nokia Pure Text Light"/>
                <a:ea typeface="+mn-ea"/>
                <a:cs typeface="+mn-cs"/>
              </a:endParaRPr>
            </a:p>
          </p:txBody>
        </p:sp>
        <p:sp>
          <p:nvSpPr>
            <p:cNvPr id="73" name="Text Placeholder 33"/>
            <p:cNvSpPr txBox="1">
              <a:spLocks/>
            </p:cNvSpPr>
            <p:nvPr/>
          </p:nvSpPr>
          <p:spPr>
            <a:xfrm>
              <a:off x="6575462" y="2805673"/>
              <a:ext cx="2123748" cy="4852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1135"/>
                  </a:solidFill>
                  <a:effectLst/>
                  <a:uLnTx/>
                  <a:uFillTx/>
                  <a:latin typeface="Nokia Pure Text Light"/>
                  <a:ea typeface="+mn-ea"/>
                  <a:cs typeface="+mn-cs"/>
                </a:rPr>
                <a:t>Growing energy costs, operators setting long term sustainability targets*  to reduce carbon dioxide emissions</a:t>
              </a:r>
            </a:p>
          </p:txBody>
        </p:sp>
        <p:grpSp>
          <p:nvGrpSpPr>
            <p:cNvPr id="74" name="Group 73"/>
            <p:cNvGrpSpPr/>
            <p:nvPr/>
          </p:nvGrpSpPr>
          <p:grpSpPr>
            <a:xfrm>
              <a:off x="7280746" y="1767161"/>
              <a:ext cx="534505" cy="469801"/>
              <a:chOff x="3084722" y="3419155"/>
              <a:chExt cx="534505" cy="469801"/>
            </a:xfrm>
            <a:noFill/>
          </p:grpSpPr>
          <p:pic>
            <p:nvPicPr>
              <p:cNvPr id="78" name="Picture 7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10251" y="3419155"/>
                <a:ext cx="208976" cy="228559"/>
              </a:xfrm>
              <a:prstGeom prst="rect">
                <a:avLst/>
              </a:prstGeom>
              <a:grpFill/>
            </p:spPr>
          </p:pic>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84722" y="3449416"/>
                <a:ext cx="252211" cy="439540"/>
              </a:xfrm>
              <a:prstGeom prst="rect">
                <a:avLst/>
              </a:prstGeom>
              <a:grpFill/>
            </p:spPr>
          </p:pic>
          <p:pic>
            <p:nvPicPr>
              <p:cNvPr id="80" name="Picture 7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03294" y="3729221"/>
                <a:ext cx="115919" cy="151325"/>
              </a:xfrm>
              <a:prstGeom prst="rect">
                <a:avLst/>
              </a:prstGeom>
              <a:grpFill/>
            </p:spPr>
          </p:pic>
          <p:pic>
            <p:nvPicPr>
              <p:cNvPr id="81" name="Picture 8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6" y="3649887"/>
                <a:ext cx="249164" cy="228486"/>
              </a:xfrm>
              <a:prstGeom prst="rect">
                <a:avLst/>
              </a:prstGeom>
              <a:grpFill/>
            </p:spPr>
          </p:pic>
        </p:grpSp>
        <p:sp>
          <p:nvSpPr>
            <p:cNvPr id="75" name="TextBox 74"/>
            <p:cNvSpPr txBox="1"/>
            <p:nvPr/>
          </p:nvSpPr>
          <p:spPr>
            <a:xfrm>
              <a:off x="7783117" y="1784437"/>
              <a:ext cx="717941" cy="64633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0" cap="none" spc="0" normalizeH="0" baseline="0" noProof="0" dirty="0">
                  <a:ln>
                    <a:noFill/>
                  </a:ln>
                  <a:solidFill>
                    <a:srgbClr val="FFFFFF"/>
                  </a:solidFill>
                  <a:effectLst/>
                  <a:uLnTx/>
                  <a:uFillTx/>
                  <a:latin typeface="Nokia Pure Text Light"/>
                  <a:ea typeface="+mn-ea"/>
                  <a:cs typeface="+mn-cs"/>
                </a:rPr>
                <a: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0" cap="none" spc="0" normalizeH="0" baseline="0" noProof="0" dirty="0">
                  <a:ln>
                    <a:noFill/>
                  </a:ln>
                  <a:solidFill>
                    <a:srgbClr val="FFFFFF"/>
                  </a:solidFill>
                  <a:effectLst/>
                  <a:uLnTx/>
                  <a:uFillTx/>
                  <a:latin typeface="Nokia Pure Text Light"/>
                  <a:ea typeface="+mn-ea"/>
                  <a:cs typeface="+mn-cs"/>
                </a:rPr>
                <a:t>CO</a:t>
              </a:r>
              <a:r>
                <a:rPr kumimoji="0" lang="fi-FI" sz="900" b="0" i="0" u="none" strike="noStrike" kern="0" cap="none" spc="0" normalizeH="0" baseline="-25000" noProof="0" dirty="0">
                  <a:ln>
                    <a:noFill/>
                  </a:ln>
                  <a:solidFill>
                    <a:srgbClr val="FFFFFF"/>
                  </a:solidFill>
                  <a:effectLst/>
                  <a:uLnTx/>
                  <a:uFillTx/>
                  <a:latin typeface="Nokia Pure Text Ligh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0" cap="none" spc="0" normalizeH="0" baseline="0" noProof="0" dirty="0">
                  <a:ln>
                    <a:noFill/>
                  </a:ln>
                  <a:solidFill>
                    <a:srgbClr val="FFFFFF"/>
                  </a:solidFill>
                  <a:effectLst/>
                  <a:uLnTx/>
                  <a:uFillTx/>
                  <a:latin typeface="Nokia Pure Text Light"/>
                  <a:ea typeface="+mn-ea"/>
                  <a:cs typeface="+mn-cs"/>
                </a:rPr>
                <a:t>BRAND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900" b="0" i="0" u="none" strike="noStrike" kern="0" cap="none" spc="0" normalizeH="0" baseline="0" noProof="0" dirty="0">
                <a:ln>
                  <a:noFill/>
                </a:ln>
                <a:solidFill>
                  <a:srgbClr val="FFFFFF"/>
                </a:solidFill>
                <a:effectLst/>
                <a:uLnTx/>
                <a:uFillTx/>
                <a:latin typeface="Nokia Pure Text Light"/>
                <a:ea typeface="+mn-ea"/>
                <a:cs typeface="+mn-cs"/>
              </a:endParaRPr>
            </a:p>
          </p:txBody>
        </p:sp>
      </p:grpSp>
      <p:grpSp>
        <p:nvGrpSpPr>
          <p:cNvPr id="82" name="Group 81"/>
          <p:cNvGrpSpPr/>
          <p:nvPr/>
        </p:nvGrpSpPr>
        <p:grpSpPr>
          <a:xfrm>
            <a:off x="4749008" y="1403216"/>
            <a:ext cx="1398888" cy="1908737"/>
            <a:chOff x="2619960" y="1351477"/>
            <a:chExt cx="1398888" cy="1908737"/>
          </a:xfrm>
        </p:grpSpPr>
        <p:sp>
          <p:nvSpPr>
            <p:cNvPr id="112" name="Oval 111"/>
            <p:cNvSpPr/>
            <p:nvPr/>
          </p:nvSpPr>
          <p:spPr>
            <a:xfrm>
              <a:off x="2709248" y="1351477"/>
              <a:ext cx="1220312" cy="1220312"/>
            </a:xfrm>
            <a:prstGeom prst="ellipse">
              <a:avLst/>
            </a:prstGeom>
            <a:solidFill>
              <a:srgbClr val="056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5400" b="0" i="0" u="none" strike="noStrike" kern="0" cap="none" spc="0" normalizeH="0" baseline="0" noProof="0" dirty="0">
                <a:ln>
                  <a:noFill/>
                </a:ln>
                <a:solidFill>
                  <a:srgbClr val="FFFFFF"/>
                </a:solidFill>
                <a:effectLst/>
                <a:uLnTx/>
                <a:uFillTx/>
                <a:latin typeface="Nokia Pure Text Light"/>
                <a:ea typeface="+mn-ea"/>
                <a:cs typeface="+mn-cs"/>
              </a:endParaRPr>
            </a:p>
          </p:txBody>
        </p:sp>
        <p:sp>
          <p:nvSpPr>
            <p:cNvPr id="113" name="Text Placeholder 33"/>
            <p:cNvSpPr txBox="1">
              <a:spLocks/>
            </p:cNvSpPr>
            <p:nvPr/>
          </p:nvSpPr>
          <p:spPr>
            <a:xfrm>
              <a:off x="2619960" y="2774950"/>
              <a:ext cx="1398888" cy="4852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1135"/>
                  </a:solidFill>
                  <a:effectLst/>
                  <a:uLnTx/>
                  <a:uFillTx/>
                  <a:latin typeface="Nokia Pure Text Light"/>
                  <a:ea typeface="+mn-ea"/>
                  <a:cs typeface="+mn-cs"/>
                </a:rPr>
                <a:t>Uncertainty in capacity life cycles</a:t>
              </a:r>
            </a:p>
          </p:txBody>
        </p:sp>
        <p:grpSp>
          <p:nvGrpSpPr>
            <p:cNvPr id="114" name="Group 113"/>
            <p:cNvGrpSpPr/>
            <p:nvPr/>
          </p:nvGrpSpPr>
          <p:grpSpPr>
            <a:xfrm>
              <a:off x="2835543" y="1569597"/>
              <a:ext cx="820404" cy="711765"/>
              <a:chOff x="2835543" y="1569597"/>
              <a:chExt cx="820404" cy="711765"/>
            </a:xfrm>
          </p:grpSpPr>
          <p:sp>
            <p:nvSpPr>
              <p:cNvPr id="115" name="TextBox 114"/>
              <p:cNvSpPr txBox="1"/>
              <p:nvPr/>
            </p:nvSpPr>
            <p:spPr>
              <a:xfrm>
                <a:off x="3372682" y="1717346"/>
                <a:ext cx="283265" cy="268517"/>
              </a:xfrm>
              <a:prstGeom prst="rect">
                <a:avLst/>
              </a:prstGeom>
              <a:noFill/>
            </p:spPr>
            <p:txBody>
              <a:bodyPr wrap="non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fi-FI" sz="800" b="0" i="0" u="none" strike="noStrike" kern="0" cap="none" spc="0" normalizeH="0" baseline="0" noProof="0" dirty="0">
                    <a:ln>
                      <a:noFill/>
                    </a:ln>
                    <a:solidFill>
                      <a:srgbClr val="FFFFFF"/>
                    </a:solidFill>
                    <a:effectLst/>
                    <a:uLnTx/>
                    <a:uFillTx/>
                    <a:latin typeface="Nokia Pure Text Light"/>
                    <a:ea typeface="Nokia Pure Text" panose="020B0503020202020204" pitchFamily="34" charset="0"/>
                    <a:cs typeface="Nokia Pure Headline Light"/>
                  </a:rPr>
                  <a:t>4G</a:t>
                </a:r>
                <a:endParaRPr kumimoji="0" lang="en-US" sz="800" b="0" i="0" u="none" strike="noStrike" kern="0" cap="none" spc="0" normalizeH="0" baseline="0" noProof="0" dirty="0">
                  <a:ln>
                    <a:noFill/>
                  </a:ln>
                  <a:solidFill>
                    <a:srgbClr val="FFFFFF"/>
                  </a:solidFill>
                  <a:effectLst/>
                  <a:uLnTx/>
                  <a:uFillTx/>
                  <a:latin typeface="Nokia Pure Text Light"/>
                  <a:ea typeface="Nokia Pure Text" panose="020B0503020202020204" pitchFamily="34" charset="0"/>
                  <a:cs typeface="Nokia Pure Headline Light"/>
                </a:endParaRPr>
              </a:p>
            </p:txBody>
          </p:sp>
          <p:sp>
            <p:nvSpPr>
              <p:cNvPr id="116" name="TextBox 115"/>
              <p:cNvSpPr txBox="1"/>
              <p:nvPr/>
            </p:nvSpPr>
            <p:spPr>
              <a:xfrm>
                <a:off x="3372682" y="1865095"/>
                <a:ext cx="283265" cy="268517"/>
              </a:xfrm>
              <a:prstGeom prst="rect">
                <a:avLst/>
              </a:prstGeom>
              <a:noFill/>
            </p:spPr>
            <p:txBody>
              <a:bodyPr wrap="non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fi-FI" sz="800" b="0" i="0" u="none" strike="noStrike" kern="0" cap="none" spc="0" normalizeH="0" baseline="0" noProof="0" dirty="0">
                    <a:ln>
                      <a:noFill/>
                    </a:ln>
                    <a:solidFill>
                      <a:srgbClr val="FFFFFF"/>
                    </a:solidFill>
                    <a:effectLst/>
                    <a:uLnTx/>
                    <a:uFillTx/>
                    <a:latin typeface="Nokia Pure Text Light"/>
                    <a:ea typeface="Nokia Pure Text" panose="020B0503020202020204" pitchFamily="34" charset="0"/>
                    <a:cs typeface="Nokia Pure Headline Light"/>
                  </a:rPr>
                  <a:t>3G</a:t>
                </a:r>
                <a:endParaRPr kumimoji="0" lang="en-US" sz="800" b="0" i="0" u="none" strike="noStrike" kern="0" cap="none" spc="0" normalizeH="0" baseline="0" noProof="0" dirty="0">
                  <a:ln>
                    <a:noFill/>
                  </a:ln>
                  <a:solidFill>
                    <a:srgbClr val="FFFFFF"/>
                  </a:solidFill>
                  <a:effectLst/>
                  <a:uLnTx/>
                  <a:uFillTx/>
                  <a:latin typeface="Nokia Pure Text Light"/>
                  <a:ea typeface="Nokia Pure Text" panose="020B0503020202020204" pitchFamily="34" charset="0"/>
                  <a:cs typeface="Nokia Pure Headline Light"/>
                </a:endParaRPr>
              </a:p>
            </p:txBody>
          </p:sp>
          <p:sp>
            <p:nvSpPr>
              <p:cNvPr id="117" name="TextBox 116"/>
              <p:cNvSpPr txBox="1"/>
              <p:nvPr/>
            </p:nvSpPr>
            <p:spPr>
              <a:xfrm>
                <a:off x="3372682" y="2012845"/>
                <a:ext cx="283265" cy="268517"/>
              </a:xfrm>
              <a:prstGeom prst="rect">
                <a:avLst/>
              </a:prstGeom>
              <a:noFill/>
            </p:spPr>
            <p:txBody>
              <a:bodyPr wrap="non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fi-FI" sz="800" b="0" i="0" u="none" strike="noStrike" kern="0" cap="none" spc="0" normalizeH="0" baseline="0" noProof="0" dirty="0">
                    <a:ln>
                      <a:noFill/>
                    </a:ln>
                    <a:solidFill>
                      <a:srgbClr val="FFFFFF"/>
                    </a:solidFill>
                    <a:effectLst/>
                    <a:uLnTx/>
                    <a:uFillTx/>
                    <a:latin typeface="Nokia Pure Text Light"/>
                    <a:ea typeface="Nokia Pure Text" panose="020B0503020202020204" pitchFamily="34" charset="0"/>
                    <a:cs typeface="Nokia Pure Headline Light"/>
                  </a:rPr>
                  <a:t>2G</a:t>
                </a:r>
                <a:endParaRPr kumimoji="0" lang="en-US" sz="800" b="0" i="0" u="none" strike="noStrike" kern="0" cap="none" spc="0" normalizeH="0" baseline="0" noProof="0" dirty="0">
                  <a:ln>
                    <a:noFill/>
                  </a:ln>
                  <a:solidFill>
                    <a:srgbClr val="FFFFFF"/>
                  </a:solidFill>
                  <a:effectLst/>
                  <a:uLnTx/>
                  <a:uFillTx/>
                  <a:latin typeface="Nokia Pure Text Light"/>
                  <a:ea typeface="Nokia Pure Text" panose="020B0503020202020204" pitchFamily="34" charset="0"/>
                  <a:cs typeface="Nokia Pure Headline Light"/>
                </a:endParaRPr>
              </a:p>
            </p:txBody>
          </p:sp>
          <p:sp>
            <p:nvSpPr>
              <p:cNvPr id="118" name="TextBox 117"/>
              <p:cNvSpPr txBox="1"/>
              <p:nvPr/>
            </p:nvSpPr>
            <p:spPr>
              <a:xfrm>
                <a:off x="3372682" y="1569597"/>
                <a:ext cx="283265" cy="268517"/>
              </a:xfrm>
              <a:prstGeom prst="rect">
                <a:avLst/>
              </a:prstGeom>
              <a:noFill/>
            </p:spPr>
            <p:txBody>
              <a:bodyPr wrap="non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fi-FI" sz="800" b="0" i="0" u="none" strike="noStrike" kern="0" cap="none" spc="0" normalizeH="0" baseline="0" noProof="0" dirty="0">
                    <a:ln>
                      <a:noFill/>
                    </a:ln>
                    <a:solidFill>
                      <a:srgbClr val="FFFFFF"/>
                    </a:solidFill>
                    <a:effectLst/>
                    <a:uLnTx/>
                    <a:uFillTx/>
                    <a:latin typeface="Nokia Pure Text Light"/>
                    <a:ea typeface="Nokia Pure Text" panose="020B0503020202020204" pitchFamily="34" charset="0"/>
                    <a:cs typeface="Nokia Pure Headline Light"/>
                  </a:rPr>
                  <a:t>5G</a:t>
                </a:r>
                <a:endParaRPr kumimoji="0" lang="en-US" sz="800" b="0" i="0" u="none" strike="noStrike" kern="0" cap="none" spc="0" normalizeH="0" baseline="0" noProof="0" dirty="0">
                  <a:ln>
                    <a:noFill/>
                  </a:ln>
                  <a:solidFill>
                    <a:srgbClr val="FFFFFF"/>
                  </a:solidFill>
                  <a:effectLst/>
                  <a:uLnTx/>
                  <a:uFillTx/>
                  <a:latin typeface="Nokia Pure Text Light"/>
                  <a:ea typeface="Nokia Pure Text" panose="020B0503020202020204" pitchFamily="34" charset="0"/>
                  <a:cs typeface="Nokia Pure Headline Light"/>
                </a:endParaRPr>
              </a:p>
            </p:txBody>
          </p:sp>
          <p:grpSp>
            <p:nvGrpSpPr>
              <p:cNvPr id="119" name="Group 118"/>
              <p:cNvGrpSpPr/>
              <p:nvPr/>
            </p:nvGrpSpPr>
            <p:grpSpPr>
              <a:xfrm>
                <a:off x="2835543" y="1681439"/>
                <a:ext cx="547363" cy="544939"/>
                <a:chOff x="594910" y="3878906"/>
                <a:chExt cx="419530" cy="417672"/>
              </a:xfrm>
            </p:grpSpPr>
            <p:cxnSp>
              <p:nvCxnSpPr>
                <p:cNvPr id="120" name="Straight Connector 119"/>
                <p:cNvCxnSpPr/>
                <p:nvPr/>
              </p:nvCxnSpPr>
              <p:spPr>
                <a:xfrm flipV="1">
                  <a:off x="604300" y="3888955"/>
                  <a:ext cx="0" cy="407623"/>
                </a:xfrm>
                <a:prstGeom prst="line">
                  <a:avLst/>
                </a:prstGeom>
                <a:ln w="127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595210" y="4285561"/>
                  <a:ext cx="419230" cy="0"/>
                </a:xfrm>
                <a:prstGeom prst="line">
                  <a:avLst/>
                </a:prstGeom>
                <a:ln w="127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122" name="Freeform 90"/>
                <p:cNvSpPr/>
                <p:nvPr/>
              </p:nvSpPr>
              <p:spPr>
                <a:xfrm>
                  <a:off x="615992" y="4132914"/>
                  <a:ext cx="395846" cy="130978"/>
                </a:xfrm>
                <a:custGeom>
                  <a:avLst/>
                  <a:gdLst>
                    <a:gd name="connsiteX0" fmla="*/ 0 w 2610998"/>
                    <a:gd name="connsiteY0" fmla="*/ 392935 h 392935"/>
                    <a:gd name="connsiteX1" fmla="*/ 1024569 w 2610998"/>
                    <a:gd name="connsiteY1" fmla="*/ 84462 h 392935"/>
                    <a:gd name="connsiteX2" fmla="*/ 1597446 w 2610998"/>
                    <a:gd name="connsiteY2" fmla="*/ 40395 h 392935"/>
                    <a:gd name="connsiteX3" fmla="*/ 2610998 w 2610998"/>
                    <a:gd name="connsiteY3" fmla="*/ 326834 h 392935"/>
                    <a:gd name="connsiteX4" fmla="*/ 2610998 w 2610998"/>
                    <a:gd name="connsiteY4" fmla="*/ 326834 h 39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0998" h="392935">
                      <a:moveTo>
                        <a:pt x="0" y="392935"/>
                      </a:moveTo>
                      <a:cubicBezTo>
                        <a:pt x="379164" y="268077"/>
                        <a:pt x="758328" y="143219"/>
                        <a:pt x="1024569" y="84462"/>
                      </a:cubicBezTo>
                      <a:cubicBezTo>
                        <a:pt x="1290810" y="25705"/>
                        <a:pt x="1333041" y="0"/>
                        <a:pt x="1597446" y="40395"/>
                      </a:cubicBezTo>
                      <a:cubicBezTo>
                        <a:pt x="1861851" y="80790"/>
                        <a:pt x="2610998" y="326834"/>
                        <a:pt x="2610998" y="326834"/>
                      </a:cubicBezTo>
                      <a:lnTo>
                        <a:pt x="2610998" y="326834"/>
                      </a:lnTo>
                    </a:path>
                  </a:pathLst>
                </a:custGeom>
                <a:ln w="12700" cmpd="sng">
                  <a:solidFill>
                    <a:schemeClr val="bg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123" name="Freeform 91"/>
                <p:cNvSpPr/>
                <p:nvPr/>
              </p:nvSpPr>
              <p:spPr>
                <a:xfrm>
                  <a:off x="615991" y="4077314"/>
                  <a:ext cx="388562" cy="186578"/>
                </a:xfrm>
                <a:custGeom>
                  <a:avLst/>
                  <a:gdLst>
                    <a:gd name="connsiteX0" fmla="*/ 0 w 2610998"/>
                    <a:gd name="connsiteY0" fmla="*/ 392935 h 392935"/>
                    <a:gd name="connsiteX1" fmla="*/ 1024569 w 2610998"/>
                    <a:gd name="connsiteY1" fmla="*/ 84462 h 392935"/>
                    <a:gd name="connsiteX2" fmla="*/ 1597446 w 2610998"/>
                    <a:gd name="connsiteY2" fmla="*/ 40395 h 392935"/>
                    <a:gd name="connsiteX3" fmla="*/ 2610998 w 2610998"/>
                    <a:gd name="connsiteY3" fmla="*/ 326834 h 392935"/>
                    <a:gd name="connsiteX4" fmla="*/ 2610998 w 2610998"/>
                    <a:gd name="connsiteY4" fmla="*/ 326834 h 392935"/>
                    <a:gd name="connsiteX0" fmla="*/ 0 w 2778087"/>
                    <a:gd name="connsiteY0" fmla="*/ 392935 h 392935"/>
                    <a:gd name="connsiteX1" fmla="*/ 1024569 w 2778087"/>
                    <a:gd name="connsiteY1" fmla="*/ 84462 h 392935"/>
                    <a:gd name="connsiteX2" fmla="*/ 1597446 w 2778087"/>
                    <a:gd name="connsiteY2" fmla="*/ 40395 h 392935"/>
                    <a:gd name="connsiteX3" fmla="*/ 2610998 w 2778087"/>
                    <a:gd name="connsiteY3" fmla="*/ 326834 h 392935"/>
                    <a:gd name="connsiteX4" fmla="*/ 2599981 w 2778087"/>
                    <a:gd name="connsiteY4" fmla="*/ 128530 h 392935"/>
                    <a:gd name="connsiteX0" fmla="*/ 0 w 2603653"/>
                    <a:gd name="connsiteY0" fmla="*/ 378246 h 378246"/>
                    <a:gd name="connsiteX1" fmla="*/ 1024569 w 2603653"/>
                    <a:gd name="connsiteY1" fmla="*/ 69773 h 378246"/>
                    <a:gd name="connsiteX2" fmla="*/ 1597446 w 2603653"/>
                    <a:gd name="connsiteY2" fmla="*/ 25706 h 378246"/>
                    <a:gd name="connsiteX3" fmla="*/ 2181340 w 2603653"/>
                    <a:gd name="connsiteY3" fmla="*/ 14689 h 378246"/>
                    <a:gd name="connsiteX4" fmla="*/ 2599981 w 2603653"/>
                    <a:gd name="connsiteY4" fmla="*/ 113841 h 378246"/>
                    <a:gd name="connsiteX0" fmla="*/ 0 w 2603653"/>
                    <a:gd name="connsiteY0" fmla="*/ 488416 h 488416"/>
                    <a:gd name="connsiteX1" fmla="*/ 1035586 w 2603653"/>
                    <a:gd name="connsiteY1" fmla="*/ 58757 h 488416"/>
                    <a:gd name="connsiteX2" fmla="*/ 1597446 w 2603653"/>
                    <a:gd name="connsiteY2" fmla="*/ 135876 h 488416"/>
                    <a:gd name="connsiteX3" fmla="*/ 2181340 w 2603653"/>
                    <a:gd name="connsiteY3" fmla="*/ 124859 h 488416"/>
                    <a:gd name="connsiteX4" fmla="*/ 2599981 w 2603653"/>
                    <a:gd name="connsiteY4" fmla="*/ 224011 h 488416"/>
                    <a:gd name="connsiteX0" fmla="*/ 0 w 2603653"/>
                    <a:gd name="connsiteY0" fmla="*/ 572877 h 572877"/>
                    <a:gd name="connsiteX1" fmla="*/ 1035586 w 2603653"/>
                    <a:gd name="connsiteY1" fmla="*/ 143218 h 572877"/>
                    <a:gd name="connsiteX2" fmla="*/ 1608463 w 2603653"/>
                    <a:gd name="connsiteY2" fmla="*/ 11017 h 572877"/>
                    <a:gd name="connsiteX3" fmla="*/ 2181340 w 2603653"/>
                    <a:gd name="connsiteY3" fmla="*/ 209320 h 572877"/>
                    <a:gd name="connsiteX4" fmla="*/ 2599981 w 2603653"/>
                    <a:gd name="connsiteY4" fmla="*/ 308472 h 572877"/>
                    <a:gd name="connsiteX0" fmla="*/ 0 w 2603653"/>
                    <a:gd name="connsiteY0" fmla="*/ 666521 h 666521"/>
                    <a:gd name="connsiteX1" fmla="*/ 1035586 w 2603653"/>
                    <a:gd name="connsiteY1" fmla="*/ 236862 h 666521"/>
                    <a:gd name="connsiteX2" fmla="*/ 1608463 w 2603653"/>
                    <a:gd name="connsiteY2" fmla="*/ 104661 h 666521"/>
                    <a:gd name="connsiteX3" fmla="*/ 2192356 w 2603653"/>
                    <a:gd name="connsiteY3" fmla="*/ 49576 h 666521"/>
                    <a:gd name="connsiteX4" fmla="*/ 2599981 w 2603653"/>
                    <a:gd name="connsiteY4" fmla="*/ 402116 h 666521"/>
                    <a:gd name="connsiteX0" fmla="*/ 0 w 2669754"/>
                    <a:gd name="connsiteY0" fmla="*/ 616945 h 616945"/>
                    <a:gd name="connsiteX1" fmla="*/ 1035586 w 2669754"/>
                    <a:gd name="connsiteY1" fmla="*/ 187286 h 616945"/>
                    <a:gd name="connsiteX2" fmla="*/ 1608463 w 2669754"/>
                    <a:gd name="connsiteY2" fmla="*/ 55085 h 616945"/>
                    <a:gd name="connsiteX3" fmla="*/ 2192356 w 2669754"/>
                    <a:gd name="connsiteY3" fmla="*/ 0 h 616945"/>
                    <a:gd name="connsiteX4" fmla="*/ 2666082 w 2669754"/>
                    <a:gd name="connsiteY4" fmla="*/ 55084 h 616945"/>
                    <a:gd name="connsiteX0" fmla="*/ 0 w 2614670"/>
                    <a:gd name="connsiteY0" fmla="*/ 622454 h 622454"/>
                    <a:gd name="connsiteX1" fmla="*/ 1035586 w 2614670"/>
                    <a:gd name="connsiteY1" fmla="*/ 192795 h 622454"/>
                    <a:gd name="connsiteX2" fmla="*/ 1608463 w 2614670"/>
                    <a:gd name="connsiteY2" fmla="*/ 60594 h 622454"/>
                    <a:gd name="connsiteX3" fmla="*/ 2192356 w 2614670"/>
                    <a:gd name="connsiteY3" fmla="*/ 5509 h 622454"/>
                    <a:gd name="connsiteX4" fmla="*/ 2610998 w 2614670"/>
                    <a:gd name="connsiteY4" fmla="*/ 27542 h 622454"/>
                    <a:gd name="connsiteX0" fmla="*/ 0 w 2610998"/>
                    <a:gd name="connsiteY0" fmla="*/ 683047 h 683047"/>
                    <a:gd name="connsiteX1" fmla="*/ 1035586 w 2610998"/>
                    <a:gd name="connsiteY1" fmla="*/ 253388 h 683047"/>
                    <a:gd name="connsiteX2" fmla="*/ 1608463 w 2610998"/>
                    <a:gd name="connsiteY2" fmla="*/ 121187 h 683047"/>
                    <a:gd name="connsiteX3" fmla="*/ 2192356 w 2610998"/>
                    <a:gd name="connsiteY3" fmla="*/ 66102 h 683047"/>
                    <a:gd name="connsiteX4" fmla="*/ 2610998 w 2610998"/>
                    <a:gd name="connsiteY4" fmla="*/ 88135 h 683047"/>
                    <a:gd name="connsiteX0" fmla="*/ 0 w 2610998"/>
                    <a:gd name="connsiteY0" fmla="*/ 622454 h 622454"/>
                    <a:gd name="connsiteX1" fmla="*/ 1035586 w 2610998"/>
                    <a:gd name="connsiteY1" fmla="*/ 192795 h 622454"/>
                    <a:gd name="connsiteX2" fmla="*/ 1608463 w 2610998"/>
                    <a:gd name="connsiteY2" fmla="*/ 60594 h 622454"/>
                    <a:gd name="connsiteX3" fmla="*/ 2192356 w 2610998"/>
                    <a:gd name="connsiteY3" fmla="*/ 5509 h 622454"/>
                    <a:gd name="connsiteX4" fmla="*/ 2610998 w 2610998"/>
                    <a:gd name="connsiteY4" fmla="*/ 27542 h 622454"/>
                    <a:gd name="connsiteX0" fmla="*/ 0 w 2610998"/>
                    <a:gd name="connsiteY0" fmla="*/ 623342 h 623342"/>
                    <a:gd name="connsiteX1" fmla="*/ 1035586 w 2610998"/>
                    <a:gd name="connsiteY1" fmla="*/ 193683 h 623342"/>
                    <a:gd name="connsiteX2" fmla="*/ 1608463 w 2610998"/>
                    <a:gd name="connsiteY2" fmla="*/ 61482 h 623342"/>
                    <a:gd name="connsiteX3" fmla="*/ 2192356 w 2610998"/>
                    <a:gd name="connsiteY3" fmla="*/ 6397 h 623342"/>
                    <a:gd name="connsiteX4" fmla="*/ 2610998 w 2610998"/>
                    <a:gd name="connsiteY4" fmla="*/ 99867 h 623342"/>
                    <a:gd name="connsiteX0" fmla="*/ 0 w 2610998"/>
                    <a:gd name="connsiteY0" fmla="*/ 583550 h 583550"/>
                    <a:gd name="connsiteX1" fmla="*/ 1035586 w 2610998"/>
                    <a:gd name="connsiteY1" fmla="*/ 153891 h 583550"/>
                    <a:gd name="connsiteX2" fmla="*/ 1608463 w 2610998"/>
                    <a:gd name="connsiteY2" fmla="*/ 21690 h 583550"/>
                    <a:gd name="connsiteX3" fmla="*/ 2192357 w 2610998"/>
                    <a:gd name="connsiteY3" fmla="*/ 23754 h 583550"/>
                    <a:gd name="connsiteX4" fmla="*/ 2610998 w 2610998"/>
                    <a:gd name="connsiteY4" fmla="*/ 60075 h 583550"/>
                    <a:gd name="connsiteX0" fmla="*/ 0 w 2610998"/>
                    <a:gd name="connsiteY0" fmla="*/ 561431 h 561431"/>
                    <a:gd name="connsiteX1" fmla="*/ 1035586 w 2610998"/>
                    <a:gd name="connsiteY1" fmla="*/ 131772 h 561431"/>
                    <a:gd name="connsiteX2" fmla="*/ 1608464 w 2610998"/>
                    <a:gd name="connsiteY2" fmla="*/ 28146 h 561431"/>
                    <a:gd name="connsiteX3" fmla="*/ 2192357 w 2610998"/>
                    <a:gd name="connsiteY3" fmla="*/ 1635 h 561431"/>
                    <a:gd name="connsiteX4" fmla="*/ 2610998 w 2610998"/>
                    <a:gd name="connsiteY4" fmla="*/ 37956 h 561431"/>
                    <a:gd name="connsiteX0" fmla="*/ 0 w 2610998"/>
                    <a:gd name="connsiteY0" fmla="*/ 561431 h 561431"/>
                    <a:gd name="connsiteX1" fmla="*/ 1035589 w 2610998"/>
                    <a:gd name="connsiteY1" fmla="*/ 167491 h 561431"/>
                    <a:gd name="connsiteX2" fmla="*/ 1608464 w 2610998"/>
                    <a:gd name="connsiteY2" fmla="*/ 28146 h 561431"/>
                    <a:gd name="connsiteX3" fmla="*/ 2192357 w 2610998"/>
                    <a:gd name="connsiteY3" fmla="*/ 1635 h 561431"/>
                    <a:gd name="connsiteX4" fmla="*/ 2610998 w 2610998"/>
                    <a:gd name="connsiteY4" fmla="*/ 37956 h 561431"/>
                    <a:gd name="connsiteX0" fmla="*/ 0 w 2610998"/>
                    <a:gd name="connsiteY0" fmla="*/ 556166 h 556166"/>
                    <a:gd name="connsiteX1" fmla="*/ 1035589 w 2610998"/>
                    <a:gd name="connsiteY1" fmla="*/ 162226 h 556166"/>
                    <a:gd name="connsiteX2" fmla="*/ 1608464 w 2610998"/>
                    <a:gd name="connsiteY2" fmla="*/ 22881 h 556166"/>
                    <a:gd name="connsiteX3" fmla="*/ 2192357 w 2610998"/>
                    <a:gd name="connsiteY3" fmla="*/ 24945 h 556166"/>
                    <a:gd name="connsiteX4" fmla="*/ 2610998 w 2610998"/>
                    <a:gd name="connsiteY4" fmla="*/ 32691 h 556166"/>
                    <a:gd name="connsiteX0" fmla="*/ 0 w 2586977"/>
                    <a:gd name="connsiteY0" fmla="*/ 556166 h 556166"/>
                    <a:gd name="connsiteX1" fmla="*/ 1035589 w 2586977"/>
                    <a:gd name="connsiteY1" fmla="*/ 162226 h 556166"/>
                    <a:gd name="connsiteX2" fmla="*/ 1608464 w 2586977"/>
                    <a:gd name="connsiteY2" fmla="*/ 22881 h 556166"/>
                    <a:gd name="connsiteX3" fmla="*/ 2192357 w 2586977"/>
                    <a:gd name="connsiteY3" fmla="*/ 24945 h 556166"/>
                    <a:gd name="connsiteX4" fmla="*/ 2586977 w 2586977"/>
                    <a:gd name="connsiteY4" fmla="*/ 111273 h 556166"/>
                    <a:gd name="connsiteX0" fmla="*/ 0 w 2562951"/>
                    <a:gd name="connsiteY0" fmla="*/ 556166 h 556166"/>
                    <a:gd name="connsiteX1" fmla="*/ 1035589 w 2562951"/>
                    <a:gd name="connsiteY1" fmla="*/ 162226 h 556166"/>
                    <a:gd name="connsiteX2" fmla="*/ 1608464 w 2562951"/>
                    <a:gd name="connsiteY2" fmla="*/ 22881 h 556166"/>
                    <a:gd name="connsiteX3" fmla="*/ 2192357 w 2562951"/>
                    <a:gd name="connsiteY3" fmla="*/ 24945 h 556166"/>
                    <a:gd name="connsiteX4" fmla="*/ 2562951 w 2562951"/>
                    <a:gd name="connsiteY4" fmla="*/ 25548 h 556166"/>
                    <a:gd name="connsiteX0" fmla="*/ 0 w 2562951"/>
                    <a:gd name="connsiteY0" fmla="*/ 559736 h 559736"/>
                    <a:gd name="connsiteX1" fmla="*/ 1035589 w 2562951"/>
                    <a:gd name="connsiteY1" fmla="*/ 165796 h 559736"/>
                    <a:gd name="connsiteX2" fmla="*/ 1608464 w 2562951"/>
                    <a:gd name="connsiteY2" fmla="*/ 26451 h 559736"/>
                    <a:gd name="connsiteX3" fmla="*/ 2048216 w 2562951"/>
                    <a:gd name="connsiteY3" fmla="*/ 7083 h 559736"/>
                    <a:gd name="connsiteX4" fmla="*/ 2562951 w 2562951"/>
                    <a:gd name="connsiteY4" fmla="*/ 29118 h 55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2951" h="559736">
                      <a:moveTo>
                        <a:pt x="0" y="559736"/>
                      </a:moveTo>
                      <a:cubicBezTo>
                        <a:pt x="379164" y="434878"/>
                        <a:pt x="767512" y="254677"/>
                        <a:pt x="1035589" y="165796"/>
                      </a:cubicBezTo>
                      <a:cubicBezTo>
                        <a:pt x="1303666" y="76915"/>
                        <a:pt x="1439693" y="52903"/>
                        <a:pt x="1608464" y="26451"/>
                      </a:cubicBezTo>
                      <a:cubicBezTo>
                        <a:pt x="1777235" y="-1"/>
                        <a:pt x="1889135" y="6639"/>
                        <a:pt x="2048216" y="7083"/>
                      </a:cubicBezTo>
                      <a:cubicBezTo>
                        <a:pt x="2207297" y="7527"/>
                        <a:pt x="2423404" y="7084"/>
                        <a:pt x="2562951" y="29118"/>
                      </a:cubicBezTo>
                    </a:path>
                  </a:pathLst>
                </a:custGeom>
                <a:ln w="12700" cmpd="sng">
                  <a:solidFill>
                    <a:schemeClr val="bg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124191"/>
                    </a:solidFill>
                    <a:effectLst/>
                    <a:uLnTx/>
                    <a:uFillTx/>
                    <a:latin typeface="Nokia Pure Text Light"/>
                    <a:ea typeface="+mn-ea"/>
                    <a:cs typeface="+mn-cs"/>
                  </a:endParaRPr>
                </a:p>
              </p:txBody>
            </p:sp>
            <p:sp>
              <p:nvSpPr>
                <p:cNvPr id="124" name="Freeform 92"/>
                <p:cNvSpPr/>
                <p:nvPr/>
              </p:nvSpPr>
              <p:spPr>
                <a:xfrm>
                  <a:off x="617812" y="3878906"/>
                  <a:ext cx="337822" cy="380224"/>
                </a:xfrm>
                <a:custGeom>
                  <a:avLst/>
                  <a:gdLst>
                    <a:gd name="connsiteX0" fmla="*/ 0 w 2610998"/>
                    <a:gd name="connsiteY0" fmla="*/ 392935 h 392935"/>
                    <a:gd name="connsiteX1" fmla="*/ 1024569 w 2610998"/>
                    <a:gd name="connsiteY1" fmla="*/ 84462 h 392935"/>
                    <a:gd name="connsiteX2" fmla="*/ 1597446 w 2610998"/>
                    <a:gd name="connsiteY2" fmla="*/ 40395 h 392935"/>
                    <a:gd name="connsiteX3" fmla="*/ 2610998 w 2610998"/>
                    <a:gd name="connsiteY3" fmla="*/ 326834 h 392935"/>
                    <a:gd name="connsiteX4" fmla="*/ 2610998 w 2610998"/>
                    <a:gd name="connsiteY4" fmla="*/ 326834 h 392935"/>
                    <a:gd name="connsiteX0" fmla="*/ 0 w 2778087"/>
                    <a:gd name="connsiteY0" fmla="*/ 392935 h 392935"/>
                    <a:gd name="connsiteX1" fmla="*/ 1024569 w 2778087"/>
                    <a:gd name="connsiteY1" fmla="*/ 84462 h 392935"/>
                    <a:gd name="connsiteX2" fmla="*/ 1597446 w 2778087"/>
                    <a:gd name="connsiteY2" fmla="*/ 40395 h 392935"/>
                    <a:gd name="connsiteX3" fmla="*/ 2610998 w 2778087"/>
                    <a:gd name="connsiteY3" fmla="*/ 326834 h 392935"/>
                    <a:gd name="connsiteX4" fmla="*/ 2599981 w 2778087"/>
                    <a:gd name="connsiteY4" fmla="*/ 128530 h 392935"/>
                    <a:gd name="connsiteX0" fmla="*/ 0 w 2603653"/>
                    <a:gd name="connsiteY0" fmla="*/ 378246 h 378246"/>
                    <a:gd name="connsiteX1" fmla="*/ 1024569 w 2603653"/>
                    <a:gd name="connsiteY1" fmla="*/ 69773 h 378246"/>
                    <a:gd name="connsiteX2" fmla="*/ 1597446 w 2603653"/>
                    <a:gd name="connsiteY2" fmla="*/ 25706 h 378246"/>
                    <a:gd name="connsiteX3" fmla="*/ 2181340 w 2603653"/>
                    <a:gd name="connsiteY3" fmla="*/ 14689 h 378246"/>
                    <a:gd name="connsiteX4" fmla="*/ 2599981 w 2603653"/>
                    <a:gd name="connsiteY4" fmla="*/ 113841 h 378246"/>
                    <a:gd name="connsiteX0" fmla="*/ 0 w 2603653"/>
                    <a:gd name="connsiteY0" fmla="*/ 488416 h 488416"/>
                    <a:gd name="connsiteX1" fmla="*/ 1035586 w 2603653"/>
                    <a:gd name="connsiteY1" fmla="*/ 58757 h 488416"/>
                    <a:gd name="connsiteX2" fmla="*/ 1597446 w 2603653"/>
                    <a:gd name="connsiteY2" fmla="*/ 135876 h 488416"/>
                    <a:gd name="connsiteX3" fmla="*/ 2181340 w 2603653"/>
                    <a:gd name="connsiteY3" fmla="*/ 124859 h 488416"/>
                    <a:gd name="connsiteX4" fmla="*/ 2599981 w 2603653"/>
                    <a:gd name="connsiteY4" fmla="*/ 224011 h 488416"/>
                    <a:gd name="connsiteX0" fmla="*/ 0 w 2603653"/>
                    <a:gd name="connsiteY0" fmla="*/ 572877 h 572877"/>
                    <a:gd name="connsiteX1" fmla="*/ 1035586 w 2603653"/>
                    <a:gd name="connsiteY1" fmla="*/ 143218 h 572877"/>
                    <a:gd name="connsiteX2" fmla="*/ 1608463 w 2603653"/>
                    <a:gd name="connsiteY2" fmla="*/ 11017 h 572877"/>
                    <a:gd name="connsiteX3" fmla="*/ 2181340 w 2603653"/>
                    <a:gd name="connsiteY3" fmla="*/ 209320 h 572877"/>
                    <a:gd name="connsiteX4" fmla="*/ 2599981 w 2603653"/>
                    <a:gd name="connsiteY4" fmla="*/ 308472 h 572877"/>
                    <a:gd name="connsiteX0" fmla="*/ 0 w 2603653"/>
                    <a:gd name="connsiteY0" fmla="*/ 666521 h 666521"/>
                    <a:gd name="connsiteX1" fmla="*/ 1035586 w 2603653"/>
                    <a:gd name="connsiteY1" fmla="*/ 236862 h 666521"/>
                    <a:gd name="connsiteX2" fmla="*/ 1608463 w 2603653"/>
                    <a:gd name="connsiteY2" fmla="*/ 104661 h 666521"/>
                    <a:gd name="connsiteX3" fmla="*/ 2192356 w 2603653"/>
                    <a:gd name="connsiteY3" fmla="*/ 49576 h 666521"/>
                    <a:gd name="connsiteX4" fmla="*/ 2599981 w 2603653"/>
                    <a:gd name="connsiteY4" fmla="*/ 402116 h 666521"/>
                    <a:gd name="connsiteX0" fmla="*/ 0 w 2669754"/>
                    <a:gd name="connsiteY0" fmla="*/ 616945 h 616945"/>
                    <a:gd name="connsiteX1" fmla="*/ 1035586 w 2669754"/>
                    <a:gd name="connsiteY1" fmla="*/ 187286 h 616945"/>
                    <a:gd name="connsiteX2" fmla="*/ 1608463 w 2669754"/>
                    <a:gd name="connsiteY2" fmla="*/ 55085 h 616945"/>
                    <a:gd name="connsiteX3" fmla="*/ 2192356 w 2669754"/>
                    <a:gd name="connsiteY3" fmla="*/ 0 h 616945"/>
                    <a:gd name="connsiteX4" fmla="*/ 2666082 w 2669754"/>
                    <a:gd name="connsiteY4" fmla="*/ 55084 h 616945"/>
                    <a:gd name="connsiteX0" fmla="*/ 0 w 2669754"/>
                    <a:gd name="connsiteY0" fmla="*/ 749148 h 749148"/>
                    <a:gd name="connsiteX1" fmla="*/ 1035586 w 2669754"/>
                    <a:gd name="connsiteY1" fmla="*/ 319489 h 749148"/>
                    <a:gd name="connsiteX2" fmla="*/ 1608463 w 2669754"/>
                    <a:gd name="connsiteY2" fmla="*/ 187288 h 749148"/>
                    <a:gd name="connsiteX3" fmla="*/ 2214390 w 2669754"/>
                    <a:gd name="connsiteY3" fmla="*/ 0 h 749148"/>
                    <a:gd name="connsiteX4" fmla="*/ 2666082 w 2669754"/>
                    <a:gd name="connsiteY4" fmla="*/ 187287 h 749148"/>
                    <a:gd name="connsiteX0" fmla="*/ 0 w 2647720"/>
                    <a:gd name="connsiteY0" fmla="*/ 826266 h 826266"/>
                    <a:gd name="connsiteX1" fmla="*/ 1035586 w 2647720"/>
                    <a:gd name="connsiteY1" fmla="*/ 396607 h 826266"/>
                    <a:gd name="connsiteX2" fmla="*/ 1608463 w 2647720"/>
                    <a:gd name="connsiteY2" fmla="*/ 264406 h 826266"/>
                    <a:gd name="connsiteX3" fmla="*/ 2214390 w 2647720"/>
                    <a:gd name="connsiteY3" fmla="*/ 77118 h 826266"/>
                    <a:gd name="connsiteX4" fmla="*/ 2644048 w 2647720"/>
                    <a:gd name="connsiteY4" fmla="*/ 0 h 826266"/>
                    <a:gd name="connsiteX0" fmla="*/ 0 w 2644048"/>
                    <a:gd name="connsiteY0" fmla="*/ 826266 h 826266"/>
                    <a:gd name="connsiteX1" fmla="*/ 1035586 w 2644048"/>
                    <a:gd name="connsiteY1" fmla="*/ 396607 h 826266"/>
                    <a:gd name="connsiteX2" fmla="*/ 1608463 w 2644048"/>
                    <a:gd name="connsiteY2" fmla="*/ 264406 h 826266"/>
                    <a:gd name="connsiteX3" fmla="*/ 2644048 w 2644048"/>
                    <a:gd name="connsiteY3" fmla="*/ 0 h 826266"/>
                    <a:gd name="connsiteX0" fmla="*/ 0 w 2644048"/>
                    <a:gd name="connsiteY0" fmla="*/ 826266 h 826266"/>
                    <a:gd name="connsiteX1" fmla="*/ 1035586 w 2644048"/>
                    <a:gd name="connsiteY1" fmla="*/ 396607 h 826266"/>
                    <a:gd name="connsiteX2" fmla="*/ 1641514 w 2644048"/>
                    <a:gd name="connsiteY2" fmla="*/ 198304 h 826266"/>
                    <a:gd name="connsiteX3" fmla="*/ 2644048 w 2644048"/>
                    <a:gd name="connsiteY3" fmla="*/ 0 h 826266"/>
                    <a:gd name="connsiteX0" fmla="*/ 0 w 2547954"/>
                    <a:gd name="connsiteY0" fmla="*/ 890562 h 890562"/>
                    <a:gd name="connsiteX1" fmla="*/ 1035586 w 2547954"/>
                    <a:gd name="connsiteY1" fmla="*/ 460903 h 890562"/>
                    <a:gd name="connsiteX2" fmla="*/ 1641514 w 2547954"/>
                    <a:gd name="connsiteY2" fmla="*/ 262600 h 890562"/>
                    <a:gd name="connsiteX3" fmla="*/ 2547954 w 2547954"/>
                    <a:gd name="connsiteY3" fmla="*/ 0 h 890562"/>
                    <a:gd name="connsiteX0" fmla="*/ 0 w 2547954"/>
                    <a:gd name="connsiteY0" fmla="*/ 890562 h 890562"/>
                    <a:gd name="connsiteX1" fmla="*/ 1119672 w 2547954"/>
                    <a:gd name="connsiteY1" fmla="*/ 518054 h 890562"/>
                    <a:gd name="connsiteX2" fmla="*/ 1641514 w 2547954"/>
                    <a:gd name="connsiteY2" fmla="*/ 262600 h 890562"/>
                    <a:gd name="connsiteX3" fmla="*/ 2547954 w 2547954"/>
                    <a:gd name="connsiteY3" fmla="*/ 0 h 890562"/>
                    <a:gd name="connsiteX0" fmla="*/ 0 w 2547954"/>
                    <a:gd name="connsiteY0" fmla="*/ 890562 h 890562"/>
                    <a:gd name="connsiteX1" fmla="*/ 1119672 w 2547954"/>
                    <a:gd name="connsiteY1" fmla="*/ 518054 h 890562"/>
                    <a:gd name="connsiteX2" fmla="*/ 1725593 w 2547954"/>
                    <a:gd name="connsiteY2" fmla="*/ 298321 h 890562"/>
                    <a:gd name="connsiteX3" fmla="*/ 2547954 w 2547954"/>
                    <a:gd name="connsiteY3" fmla="*/ 0 h 890562"/>
                    <a:gd name="connsiteX0" fmla="*/ 0 w 2547954"/>
                    <a:gd name="connsiteY0" fmla="*/ 890562 h 890562"/>
                    <a:gd name="connsiteX1" fmla="*/ 1167719 w 2547954"/>
                    <a:gd name="connsiteY1" fmla="*/ 546629 h 890562"/>
                    <a:gd name="connsiteX2" fmla="*/ 1725593 w 2547954"/>
                    <a:gd name="connsiteY2" fmla="*/ 298321 h 890562"/>
                    <a:gd name="connsiteX3" fmla="*/ 2547954 w 2547954"/>
                    <a:gd name="connsiteY3" fmla="*/ 0 h 890562"/>
                    <a:gd name="connsiteX0" fmla="*/ 0 w 2547954"/>
                    <a:gd name="connsiteY0" fmla="*/ 890562 h 890562"/>
                    <a:gd name="connsiteX1" fmla="*/ 627192 w 2547954"/>
                    <a:gd name="connsiteY1" fmla="*/ 753798 h 890562"/>
                    <a:gd name="connsiteX2" fmla="*/ 1725593 w 2547954"/>
                    <a:gd name="connsiteY2" fmla="*/ 298321 h 890562"/>
                    <a:gd name="connsiteX3" fmla="*/ 2547954 w 2547954"/>
                    <a:gd name="connsiteY3" fmla="*/ 0 h 890562"/>
                    <a:gd name="connsiteX0" fmla="*/ 0 w 2547954"/>
                    <a:gd name="connsiteY0" fmla="*/ 890562 h 890562"/>
                    <a:gd name="connsiteX1" fmla="*/ 627192 w 2547954"/>
                    <a:gd name="connsiteY1" fmla="*/ 753798 h 890562"/>
                    <a:gd name="connsiteX2" fmla="*/ 1449322 w 2547954"/>
                    <a:gd name="connsiteY2" fmla="*/ 484058 h 890562"/>
                    <a:gd name="connsiteX3" fmla="*/ 2547954 w 2547954"/>
                    <a:gd name="connsiteY3" fmla="*/ 0 h 890562"/>
                    <a:gd name="connsiteX0" fmla="*/ 0 w 2367777"/>
                    <a:gd name="connsiteY0" fmla="*/ 911994 h 911994"/>
                    <a:gd name="connsiteX1" fmla="*/ 627192 w 2367777"/>
                    <a:gd name="connsiteY1" fmla="*/ 775230 h 911994"/>
                    <a:gd name="connsiteX2" fmla="*/ 1449322 w 2367777"/>
                    <a:gd name="connsiteY2" fmla="*/ 505490 h 911994"/>
                    <a:gd name="connsiteX3" fmla="*/ 2367777 w 2367777"/>
                    <a:gd name="connsiteY3" fmla="*/ 0 h 911994"/>
                    <a:gd name="connsiteX0" fmla="*/ 0 w 1755178"/>
                    <a:gd name="connsiteY0" fmla="*/ 1054869 h 1054869"/>
                    <a:gd name="connsiteX1" fmla="*/ 627192 w 1755178"/>
                    <a:gd name="connsiteY1" fmla="*/ 918105 h 1054869"/>
                    <a:gd name="connsiteX2" fmla="*/ 1449322 w 1755178"/>
                    <a:gd name="connsiteY2" fmla="*/ 648365 h 1054869"/>
                    <a:gd name="connsiteX3" fmla="*/ 1755178 w 1755178"/>
                    <a:gd name="connsiteY3" fmla="*/ 0 h 1054869"/>
                    <a:gd name="connsiteX0" fmla="*/ 0 w 1755178"/>
                    <a:gd name="connsiteY0" fmla="*/ 1054869 h 1054869"/>
                    <a:gd name="connsiteX1" fmla="*/ 627192 w 1755178"/>
                    <a:gd name="connsiteY1" fmla="*/ 918105 h 1054869"/>
                    <a:gd name="connsiteX2" fmla="*/ 1521395 w 1755178"/>
                    <a:gd name="connsiteY2" fmla="*/ 548351 h 1054869"/>
                    <a:gd name="connsiteX3" fmla="*/ 1755178 w 1755178"/>
                    <a:gd name="connsiteY3" fmla="*/ 0 h 1054869"/>
                    <a:gd name="connsiteX0" fmla="*/ 0 w 1755178"/>
                    <a:gd name="connsiteY0" fmla="*/ 1054869 h 1054869"/>
                    <a:gd name="connsiteX1" fmla="*/ 879438 w 1755178"/>
                    <a:gd name="connsiteY1" fmla="*/ 903819 h 1054869"/>
                    <a:gd name="connsiteX2" fmla="*/ 1521395 w 1755178"/>
                    <a:gd name="connsiteY2" fmla="*/ 548351 h 1054869"/>
                    <a:gd name="connsiteX3" fmla="*/ 1755178 w 1755178"/>
                    <a:gd name="connsiteY3" fmla="*/ 0 h 1054869"/>
                    <a:gd name="connsiteX0" fmla="*/ 0 w 1755178"/>
                    <a:gd name="connsiteY0" fmla="*/ 1054869 h 1054869"/>
                    <a:gd name="connsiteX1" fmla="*/ 879438 w 1755178"/>
                    <a:gd name="connsiteY1" fmla="*/ 903819 h 1054869"/>
                    <a:gd name="connsiteX2" fmla="*/ 1521395 w 1755178"/>
                    <a:gd name="connsiteY2" fmla="*/ 548351 h 1054869"/>
                    <a:gd name="connsiteX3" fmla="*/ 1755178 w 1755178"/>
                    <a:gd name="connsiteY3" fmla="*/ 0 h 1054869"/>
                    <a:gd name="connsiteX0" fmla="*/ 0 w 1755178"/>
                    <a:gd name="connsiteY0" fmla="*/ 1054869 h 1054869"/>
                    <a:gd name="connsiteX1" fmla="*/ 736956 w 1755178"/>
                    <a:gd name="connsiteY1" fmla="*/ 852573 h 1054869"/>
                    <a:gd name="connsiteX2" fmla="*/ 1521395 w 1755178"/>
                    <a:gd name="connsiteY2" fmla="*/ 548351 h 1054869"/>
                    <a:gd name="connsiteX3" fmla="*/ 1755178 w 1755178"/>
                    <a:gd name="connsiteY3" fmla="*/ 0 h 1054869"/>
                    <a:gd name="connsiteX0" fmla="*/ 0 w 2402803"/>
                    <a:gd name="connsiteY0" fmla="*/ 1022841 h 1022841"/>
                    <a:gd name="connsiteX1" fmla="*/ 736956 w 2402803"/>
                    <a:gd name="connsiteY1" fmla="*/ 820545 h 1022841"/>
                    <a:gd name="connsiteX2" fmla="*/ 1521395 w 2402803"/>
                    <a:gd name="connsiteY2" fmla="*/ 516323 h 1022841"/>
                    <a:gd name="connsiteX3" fmla="*/ 2402803 w 2402803"/>
                    <a:gd name="connsiteY3" fmla="*/ 0 h 1022841"/>
                  </a:gdLst>
                  <a:ahLst/>
                  <a:cxnLst>
                    <a:cxn ang="0">
                      <a:pos x="connsiteX0" y="connsiteY0"/>
                    </a:cxn>
                    <a:cxn ang="0">
                      <a:pos x="connsiteX1" y="connsiteY1"/>
                    </a:cxn>
                    <a:cxn ang="0">
                      <a:pos x="connsiteX2" y="connsiteY2"/>
                    </a:cxn>
                    <a:cxn ang="0">
                      <a:pos x="connsiteX3" y="connsiteY3"/>
                    </a:cxn>
                  </a:cxnLst>
                  <a:rect l="l" t="t" r="r" b="b"/>
                  <a:pathLst>
                    <a:path w="2402803" h="1022841">
                      <a:moveTo>
                        <a:pt x="0" y="1022841"/>
                      </a:moveTo>
                      <a:lnTo>
                        <a:pt x="736956" y="820545"/>
                      </a:lnTo>
                      <a:cubicBezTo>
                        <a:pt x="1024555" y="721838"/>
                        <a:pt x="1301363" y="646718"/>
                        <a:pt x="1521395" y="516323"/>
                      </a:cubicBezTo>
                      <a:lnTo>
                        <a:pt x="2402803" y="0"/>
                      </a:lnTo>
                    </a:path>
                  </a:pathLst>
                </a:custGeom>
                <a:ln w="12700" cmpd="sng">
                  <a:solidFill>
                    <a:schemeClr val="bg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124191"/>
                    </a:solidFill>
                    <a:effectLst/>
                    <a:uLnTx/>
                    <a:uFillTx/>
                    <a:latin typeface="Nokia Pure Text Light"/>
                    <a:ea typeface="+mn-ea"/>
                    <a:cs typeface="+mn-cs"/>
                  </a:endParaRPr>
                </a:p>
              </p:txBody>
            </p:sp>
            <p:grpSp>
              <p:nvGrpSpPr>
                <p:cNvPr id="125" name="Group 124"/>
                <p:cNvGrpSpPr/>
                <p:nvPr/>
              </p:nvGrpSpPr>
              <p:grpSpPr>
                <a:xfrm>
                  <a:off x="594910" y="3891633"/>
                  <a:ext cx="40218" cy="284505"/>
                  <a:chOff x="1199948" y="1589107"/>
                  <a:chExt cx="109053" cy="284505"/>
                </a:xfrm>
              </p:grpSpPr>
              <p:cxnSp>
                <p:nvCxnSpPr>
                  <p:cNvPr id="126" name="Straight Connector 125"/>
                  <p:cNvCxnSpPr/>
                  <p:nvPr/>
                </p:nvCxnSpPr>
                <p:spPr>
                  <a:xfrm>
                    <a:off x="1200998" y="1589107"/>
                    <a:ext cx="108003" cy="344"/>
                  </a:xfrm>
                  <a:prstGeom prst="line">
                    <a:avLst/>
                  </a:prstGeom>
                  <a:ln w="127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1199949" y="1683827"/>
                    <a:ext cx="108003" cy="344"/>
                  </a:xfrm>
                  <a:prstGeom prst="line">
                    <a:avLst/>
                  </a:prstGeom>
                  <a:ln w="127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1199948" y="1778548"/>
                    <a:ext cx="108003" cy="344"/>
                  </a:xfrm>
                  <a:prstGeom prst="line">
                    <a:avLst/>
                  </a:prstGeom>
                  <a:ln w="127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1199948" y="1873268"/>
                    <a:ext cx="108003" cy="344"/>
                  </a:xfrm>
                  <a:prstGeom prst="line">
                    <a:avLst/>
                  </a:prstGeom>
                  <a:ln w="127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grpSp>
          </p:grpSp>
        </p:grpSp>
      </p:grpSp>
      <p:grpSp>
        <p:nvGrpSpPr>
          <p:cNvPr id="130" name="Group 129"/>
          <p:cNvGrpSpPr/>
          <p:nvPr/>
        </p:nvGrpSpPr>
        <p:grpSpPr>
          <a:xfrm>
            <a:off x="2434972" y="1366680"/>
            <a:ext cx="1750279" cy="1894639"/>
            <a:chOff x="4690788" y="1369967"/>
            <a:chExt cx="1750279" cy="1894639"/>
          </a:xfrm>
        </p:grpSpPr>
        <p:sp>
          <p:nvSpPr>
            <p:cNvPr id="131" name="Text Placeholder 33"/>
            <p:cNvSpPr txBox="1">
              <a:spLocks/>
            </p:cNvSpPr>
            <p:nvPr/>
          </p:nvSpPr>
          <p:spPr>
            <a:xfrm>
              <a:off x="4690788" y="2779342"/>
              <a:ext cx="1750279" cy="4852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1135"/>
                  </a:solidFill>
                  <a:effectLst/>
                  <a:uLnTx/>
                  <a:uFillTx/>
                  <a:latin typeface="Nokia Pure Text Light"/>
                  <a:ea typeface="+mn-ea"/>
                  <a:cs typeface="+mn-cs"/>
                </a:rPr>
                <a:t>New Radio Access Network (RAN) equipment adds complexity and costs</a:t>
              </a:r>
            </a:p>
          </p:txBody>
        </p:sp>
        <p:sp>
          <p:nvSpPr>
            <p:cNvPr id="132" name="Oval 131"/>
            <p:cNvSpPr/>
            <p:nvPr/>
          </p:nvSpPr>
          <p:spPr>
            <a:xfrm>
              <a:off x="4922808" y="1369967"/>
              <a:ext cx="1220312" cy="1220311"/>
            </a:xfrm>
            <a:prstGeom prst="ellipse">
              <a:avLst/>
            </a:prstGeom>
            <a:solidFill>
              <a:srgbClr val="056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id-ID" sz="5400" b="0"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133" name="Rectangle 132"/>
            <p:cNvSpPr/>
            <p:nvPr/>
          </p:nvSpPr>
          <p:spPr>
            <a:xfrm>
              <a:off x="5358131" y="1526725"/>
              <a:ext cx="157469" cy="122864"/>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124191"/>
                  </a:solidFill>
                  <a:effectLst/>
                  <a:uLnTx/>
                  <a:uFillTx/>
                  <a:latin typeface="Nokia Pure Text Light"/>
                  <a:ea typeface="+mn-ea"/>
                  <a:cs typeface="+mn-cs"/>
                </a:rPr>
                <a:t>4G</a:t>
              </a:r>
            </a:p>
          </p:txBody>
        </p:sp>
        <p:sp>
          <p:nvSpPr>
            <p:cNvPr id="134" name="Rectangle 133"/>
            <p:cNvSpPr/>
            <p:nvPr/>
          </p:nvSpPr>
          <p:spPr>
            <a:xfrm>
              <a:off x="5183371" y="1664534"/>
              <a:ext cx="157469" cy="122864"/>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124191"/>
                  </a:solidFill>
                  <a:effectLst/>
                  <a:uLnTx/>
                  <a:uFillTx/>
                  <a:latin typeface="Nokia Pure Text Light"/>
                  <a:ea typeface="+mn-ea"/>
                  <a:cs typeface="+mn-cs"/>
                </a:rPr>
                <a:t>3G</a:t>
              </a:r>
            </a:p>
          </p:txBody>
        </p:sp>
        <p:sp>
          <p:nvSpPr>
            <p:cNvPr id="135" name="Rectangle 134"/>
            <p:cNvSpPr/>
            <p:nvPr/>
          </p:nvSpPr>
          <p:spPr>
            <a:xfrm>
              <a:off x="5358131" y="1664534"/>
              <a:ext cx="157468" cy="122864"/>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124191"/>
                  </a:solidFill>
                  <a:effectLst/>
                  <a:uLnTx/>
                  <a:uFillTx/>
                  <a:latin typeface="Nokia Pure Text Light"/>
                  <a:ea typeface="+mn-ea"/>
                  <a:cs typeface="+mn-cs"/>
                </a:rPr>
                <a:t>3G</a:t>
              </a:r>
            </a:p>
          </p:txBody>
        </p:sp>
        <p:sp>
          <p:nvSpPr>
            <p:cNvPr id="136" name="Rectangle 135"/>
            <p:cNvSpPr/>
            <p:nvPr/>
          </p:nvSpPr>
          <p:spPr>
            <a:xfrm>
              <a:off x="5010654" y="1802344"/>
              <a:ext cx="157469" cy="122864"/>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124191"/>
                  </a:solidFill>
                  <a:effectLst/>
                  <a:uLnTx/>
                  <a:uFillTx/>
                  <a:latin typeface="Nokia Pure Text Light"/>
                  <a:ea typeface="+mn-ea"/>
                  <a:cs typeface="+mn-cs"/>
                </a:rPr>
                <a:t>2G</a:t>
              </a:r>
            </a:p>
          </p:txBody>
        </p:sp>
        <p:sp>
          <p:nvSpPr>
            <p:cNvPr id="137" name="Rectangle 136"/>
            <p:cNvSpPr/>
            <p:nvPr/>
          </p:nvSpPr>
          <p:spPr>
            <a:xfrm>
              <a:off x="5183371" y="1802344"/>
              <a:ext cx="157469" cy="122864"/>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124191"/>
                  </a:solidFill>
                  <a:effectLst/>
                  <a:uLnTx/>
                  <a:uFillTx/>
                  <a:latin typeface="Nokia Pure Text Light"/>
                  <a:ea typeface="+mn-ea"/>
                  <a:cs typeface="+mn-cs"/>
                </a:rPr>
                <a:t>2G</a:t>
              </a:r>
            </a:p>
          </p:txBody>
        </p:sp>
        <p:sp>
          <p:nvSpPr>
            <p:cNvPr id="138" name="Rectangle 137"/>
            <p:cNvSpPr/>
            <p:nvPr/>
          </p:nvSpPr>
          <p:spPr>
            <a:xfrm>
              <a:off x="5358131" y="1802344"/>
              <a:ext cx="157469" cy="122864"/>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124191"/>
                  </a:solidFill>
                  <a:effectLst/>
                  <a:uLnTx/>
                  <a:uFillTx/>
                  <a:latin typeface="Nokia Pure Text Light"/>
                  <a:ea typeface="+mn-ea"/>
                  <a:cs typeface="+mn-cs"/>
                </a:rPr>
                <a:t>2G</a:t>
              </a:r>
            </a:p>
          </p:txBody>
        </p:sp>
        <p:sp>
          <p:nvSpPr>
            <p:cNvPr id="139" name="Freeform 57"/>
            <p:cNvSpPr>
              <a:spLocks noChangeAspect="1"/>
            </p:cNvSpPr>
            <p:nvPr/>
          </p:nvSpPr>
          <p:spPr bwMode="auto">
            <a:xfrm>
              <a:off x="5010654" y="1978039"/>
              <a:ext cx="144000" cy="157411"/>
            </a:xfrm>
            <a:custGeom>
              <a:avLst/>
              <a:gdLst>
                <a:gd name="T0" fmla="*/ 93 w 93"/>
                <a:gd name="T1" fmla="*/ 93 h 93"/>
                <a:gd name="T2" fmla="*/ 66 w 93"/>
                <a:gd name="T3" fmla="*/ 50 h 93"/>
                <a:gd name="T4" fmla="*/ 75 w 93"/>
                <a:gd name="T5" fmla="*/ 29 h 93"/>
                <a:gd name="T6" fmla="*/ 46 w 93"/>
                <a:gd name="T7" fmla="*/ 0 h 93"/>
                <a:gd name="T8" fmla="*/ 17 w 93"/>
                <a:gd name="T9" fmla="*/ 29 h 93"/>
                <a:gd name="T10" fmla="*/ 27 w 93"/>
                <a:gd name="T11" fmla="*/ 5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93" y="93"/>
                  </a:moveTo>
                  <a:cubicBezTo>
                    <a:pt x="93" y="74"/>
                    <a:pt x="82" y="58"/>
                    <a:pt x="66" y="50"/>
                  </a:cubicBezTo>
                  <a:cubicBezTo>
                    <a:pt x="72" y="45"/>
                    <a:pt x="75" y="37"/>
                    <a:pt x="75" y="29"/>
                  </a:cubicBezTo>
                  <a:cubicBezTo>
                    <a:pt x="75" y="13"/>
                    <a:pt x="62" y="0"/>
                    <a:pt x="46" y="0"/>
                  </a:cubicBezTo>
                  <a:cubicBezTo>
                    <a:pt x="30" y="0"/>
                    <a:pt x="17" y="13"/>
                    <a:pt x="17" y="29"/>
                  </a:cubicBezTo>
                  <a:cubicBezTo>
                    <a:pt x="17" y="37"/>
                    <a:pt x="21" y="45"/>
                    <a:pt x="27" y="50"/>
                  </a:cubicBezTo>
                  <a:cubicBezTo>
                    <a:pt x="11" y="58"/>
                    <a:pt x="0" y="74"/>
                    <a:pt x="0" y="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24191"/>
                </a:solidFill>
                <a:effectLst/>
                <a:uLnTx/>
                <a:uFillTx/>
                <a:latin typeface="Arial" charset="0"/>
              </a:endParaRPr>
            </a:p>
          </p:txBody>
        </p:sp>
        <p:sp>
          <p:nvSpPr>
            <p:cNvPr id="140" name="Freeform 57"/>
            <p:cNvSpPr>
              <a:spLocks noChangeAspect="1"/>
            </p:cNvSpPr>
            <p:nvPr/>
          </p:nvSpPr>
          <p:spPr bwMode="auto">
            <a:xfrm>
              <a:off x="5187760" y="1978039"/>
              <a:ext cx="144000" cy="157411"/>
            </a:xfrm>
            <a:custGeom>
              <a:avLst/>
              <a:gdLst>
                <a:gd name="T0" fmla="*/ 93 w 93"/>
                <a:gd name="T1" fmla="*/ 93 h 93"/>
                <a:gd name="T2" fmla="*/ 66 w 93"/>
                <a:gd name="T3" fmla="*/ 50 h 93"/>
                <a:gd name="T4" fmla="*/ 75 w 93"/>
                <a:gd name="T5" fmla="*/ 29 h 93"/>
                <a:gd name="T6" fmla="*/ 46 w 93"/>
                <a:gd name="T7" fmla="*/ 0 h 93"/>
                <a:gd name="T8" fmla="*/ 17 w 93"/>
                <a:gd name="T9" fmla="*/ 29 h 93"/>
                <a:gd name="T10" fmla="*/ 27 w 93"/>
                <a:gd name="T11" fmla="*/ 5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93" y="93"/>
                  </a:moveTo>
                  <a:cubicBezTo>
                    <a:pt x="93" y="74"/>
                    <a:pt x="82" y="58"/>
                    <a:pt x="66" y="50"/>
                  </a:cubicBezTo>
                  <a:cubicBezTo>
                    <a:pt x="72" y="45"/>
                    <a:pt x="75" y="37"/>
                    <a:pt x="75" y="29"/>
                  </a:cubicBezTo>
                  <a:cubicBezTo>
                    <a:pt x="75" y="13"/>
                    <a:pt x="62" y="0"/>
                    <a:pt x="46" y="0"/>
                  </a:cubicBezTo>
                  <a:cubicBezTo>
                    <a:pt x="30" y="0"/>
                    <a:pt x="17" y="13"/>
                    <a:pt x="17" y="29"/>
                  </a:cubicBezTo>
                  <a:cubicBezTo>
                    <a:pt x="17" y="37"/>
                    <a:pt x="21" y="45"/>
                    <a:pt x="27" y="50"/>
                  </a:cubicBezTo>
                  <a:cubicBezTo>
                    <a:pt x="11" y="58"/>
                    <a:pt x="0" y="74"/>
                    <a:pt x="0" y="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24191"/>
                </a:solidFill>
                <a:effectLst/>
                <a:uLnTx/>
                <a:uFillTx/>
                <a:latin typeface="Arial" charset="0"/>
              </a:endParaRPr>
            </a:p>
          </p:txBody>
        </p:sp>
        <p:sp>
          <p:nvSpPr>
            <p:cNvPr id="141" name="Freeform 57"/>
            <p:cNvSpPr>
              <a:spLocks noChangeAspect="1"/>
            </p:cNvSpPr>
            <p:nvPr/>
          </p:nvSpPr>
          <p:spPr bwMode="auto">
            <a:xfrm>
              <a:off x="5364865" y="1978039"/>
              <a:ext cx="144000" cy="157411"/>
            </a:xfrm>
            <a:custGeom>
              <a:avLst/>
              <a:gdLst>
                <a:gd name="T0" fmla="*/ 93 w 93"/>
                <a:gd name="T1" fmla="*/ 93 h 93"/>
                <a:gd name="T2" fmla="*/ 66 w 93"/>
                <a:gd name="T3" fmla="*/ 50 h 93"/>
                <a:gd name="T4" fmla="*/ 75 w 93"/>
                <a:gd name="T5" fmla="*/ 29 h 93"/>
                <a:gd name="T6" fmla="*/ 46 w 93"/>
                <a:gd name="T7" fmla="*/ 0 h 93"/>
                <a:gd name="T8" fmla="*/ 17 w 93"/>
                <a:gd name="T9" fmla="*/ 29 h 93"/>
                <a:gd name="T10" fmla="*/ 27 w 93"/>
                <a:gd name="T11" fmla="*/ 5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93" y="93"/>
                  </a:moveTo>
                  <a:cubicBezTo>
                    <a:pt x="93" y="74"/>
                    <a:pt x="82" y="58"/>
                    <a:pt x="66" y="50"/>
                  </a:cubicBezTo>
                  <a:cubicBezTo>
                    <a:pt x="72" y="45"/>
                    <a:pt x="75" y="37"/>
                    <a:pt x="75" y="29"/>
                  </a:cubicBezTo>
                  <a:cubicBezTo>
                    <a:pt x="75" y="13"/>
                    <a:pt x="62" y="0"/>
                    <a:pt x="46" y="0"/>
                  </a:cubicBezTo>
                  <a:cubicBezTo>
                    <a:pt x="30" y="0"/>
                    <a:pt x="17" y="13"/>
                    <a:pt x="17" y="29"/>
                  </a:cubicBezTo>
                  <a:cubicBezTo>
                    <a:pt x="17" y="37"/>
                    <a:pt x="21" y="45"/>
                    <a:pt x="27" y="50"/>
                  </a:cubicBezTo>
                  <a:cubicBezTo>
                    <a:pt x="11" y="58"/>
                    <a:pt x="0" y="74"/>
                    <a:pt x="0" y="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24191"/>
                </a:solidFill>
                <a:effectLst/>
                <a:uLnTx/>
                <a:uFillTx/>
                <a:latin typeface="Arial" charset="0"/>
              </a:endParaRPr>
            </a:p>
          </p:txBody>
        </p:sp>
        <p:sp>
          <p:nvSpPr>
            <p:cNvPr id="142" name="Freeform 57"/>
            <p:cNvSpPr>
              <a:spLocks noChangeAspect="1"/>
            </p:cNvSpPr>
            <p:nvPr/>
          </p:nvSpPr>
          <p:spPr bwMode="auto">
            <a:xfrm>
              <a:off x="5187760" y="2147430"/>
              <a:ext cx="144000" cy="157411"/>
            </a:xfrm>
            <a:custGeom>
              <a:avLst/>
              <a:gdLst>
                <a:gd name="T0" fmla="*/ 93 w 93"/>
                <a:gd name="T1" fmla="*/ 93 h 93"/>
                <a:gd name="T2" fmla="*/ 66 w 93"/>
                <a:gd name="T3" fmla="*/ 50 h 93"/>
                <a:gd name="T4" fmla="*/ 75 w 93"/>
                <a:gd name="T5" fmla="*/ 29 h 93"/>
                <a:gd name="T6" fmla="*/ 46 w 93"/>
                <a:gd name="T7" fmla="*/ 0 h 93"/>
                <a:gd name="T8" fmla="*/ 17 w 93"/>
                <a:gd name="T9" fmla="*/ 29 h 93"/>
                <a:gd name="T10" fmla="*/ 27 w 93"/>
                <a:gd name="T11" fmla="*/ 5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93" y="93"/>
                  </a:moveTo>
                  <a:cubicBezTo>
                    <a:pt x="93" y="74"/>
                    <a:pt x="82" y="58"/>
                    <a:pt x="66" y="50"/>
                  </a:cubicBezTo>
                  <a:cubicBezTo>
                    <a:pt x="72" y="45"/>
                    <a:pt x="75" y="37"/>
                    <a:pt x="75" y="29"/>
                  </a:cubicBezTo>
                  <a:cubicBezTo>
                    <a:pt x="75" y="13"/>
                    <a:pt x="62" y="0"/>
                    <a:pt x="46" y="0"/>
                  </a:cubicBezTo>
                  <a:cubicBezTo>
                    <a:pt x="30" y="0"/>
                    <a:pt x="17" y="13"/>
                    <a:pt x="17" y="29"/>
                  </a:cubicBezTo>
                  <a:cubicBezTo>
                    <a:pt x="17" y="37"/>
                    <a:pt x="21" y="45"/>
                    <a:pt x="27" y="50"/>
                  </a:cubicBezTo>
                  <a:cubicBezTo>
                    <a:pt x="11" y="58"/>
                    <a:pt x="0" y="74"/>
                    <a:pt x="0" y="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24191"/>
                </a:solidFill>
                <a:effectLst/>
                <a:uLnTx/>
                <a:uFillTx/>
                <a:latin typeface="Arial" charset="0"/>
              </a:endParaRPr>
            </a:p>
          </p:txBody>
        </p:sp>
        <p:sp>
          <p:nvSpPr>
            <p:cNvPr id="143" name="Freeform 57"/>
            <p:cNvSpPr>
              <a:spLocks noChangeAspect="1"/>
            </p:cNvSpPr>
            <p:nvPr/>
          </p:nvSpPr>
          <p:spPr bwMode="auto">
            <a:xfrm>
              <a:off x="5364865" y="2147430"/>
              <a:ext cx="144000" cy="157411"/>
            </a:xfrm>
            <a:custGeom>
              <a:avLst/>
              <a:gdLst>
                <a:gd name="T0" fmla="*/ 93 w 93"/>
                <a:gd name="T1" fmla="*/ 93 h 93"/>
                <a:gd name="T2" fmla="*/ 66 w 93"/>
                <a:gd name="T3" fmla="*/ 50 h 93"/>
                <a:gd name="T4" fmla="*/ 75 w 93"/>
                <a:gd name="T5" fmla="*/ 29 h 93"/>
                <a:gd name="T6" fmla="*/ 46 w 93"/>
                <a:gd name="T7" fmla="*/ 0 h 93"/>
                <a:gd name="T8" fmla="*/ 17 w 93"/>
                <a:gd name="T9" fmla="*/ 29 h 93"/>
                <a:gd name="T10" fmla="*/ 27 w 93"/>
                <a:gd name="T11" fmla="*/ 5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93" y="93"/>
                  </a:moveTo>
                  <a:cubicBezTo>
                    <a:pt x="93" y="74"/>
                    <a:pt x="82" y="58"/>
                    <a:pt x="66" y="50"/>
                  </a:cubicBezTo>
                  <a:cubicBezTo>
                    <a:pt x="72" y="45"/>
                    <a:pt x="75" y="37"/>
                    <a:pt x="75" y="29"/>
                  </a:cubicBezTo>
                  <a:cubicBezTo>
                    <a:pt x="75" y="13"/>
                    <a:pt x="62" y="0"/>
                    <a:pt x="46" y="0"/>
                  </a:cubicBezTo>
                  <a:cubicBezTo>
                    <a:pt x="30" y="0"/>
                    <a:pt x="17" y="13"/>
                    <a:pt x="17" y="29"/>
                  </a:cubicBezTo>
                  <a:cubicBezTo>
                    <a:pt x="17" y="37"/>
                    <a:pt x="21" y="45"/>
                    <a:pt x="27" y="50"/>
                  </a:cubicBezTo>
                  <a:cubicBezTo>
                    <a:pt x="11" y="58"/>
                    <a:pt x="0" y="74"/>
                    <a:pt x="0" y="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24191"/>
                </a:solidFill>
                <a:effectLst/>
                <a:uLnTx/>
                <a:uFillTx/>
                <a:latin typeface="Arial" charset="0"/>
              </a:endParaRPr>
            </a:p>
          </p:txBody>
        </p:sp>
        <p:sp>
          <p:nvSpPr>
            <p:cNvPr id="144" name="Freeform 57"/>
            <p:cNvSpPr>
              <a:spLocks noChangeAspect="1"/>
            </p:cNvSpPr>
            <p:nvPr/>
          </p:nvSpPr>
          <p:spPr bwMode="auto">
            <a:xfrm>
              <a:off x="5366701" y="2316193"/>
              <a:ext cx="144000" cy="157411"/>
            </a:xfrm>
            <a:custGeom>
              <a:avLst/>
              <a:gdLst>
                <a:gd name="T0" fmla="*/ 93 w 93"/>
                <a:gd name="T1" fmla="*/ 93 h 93"/>
                <a:gd name="T2" fmla="*/ 66 w 93"/>
                <a:gd name="T3" fmla="*/ 50 h 93"/>
                <a:gd name="T4" fmla="*/ 75 w 93"/>
                <a:gd name="T5" fmla="*/ 29 h 93"/>
                <a:gd name="T6" fmla="*/ 46 w 93"/>
                <a:gd name="T7" fmla="*/ 0 h 93"/>
                <a:gd name="T8" fmla="*/ 17 w 93"/>
                <a:gd name="T9" fmla="*/ 29 h 93"/>
                <a:gd name="T10" fmla="*/ 27 w 93"/>
                <a:gd name="T11" fmla="*/ 5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93" y="93"/>
                  </a:moveTo>
                  <a:cubicBezTo>
                    <a:pt x="93" y="74"/>
                    <a:pt x="82" y="58"/>
                    <a:pt x="66" y="50"/>
                  </a:cubicBezTo>
                  <a:cubicBezTo>
                    <a:pt x="72" y="45"/>
                    <a:pt x="75" y="37"/>
                    <a:pt x="75" y="29"/>
                  </a:cubicBezTo>
                  <a:cubicBezTo>
                    <a:pt x="75" y="13"/>
                    <a:pt x="62" y="0"/>
                    <a:pt x="46" y="0"/>
                  </a:cubicBezTo>
                  <a:cubicBezTo>
                    <a:pt x="30" y="0"/>
                    <a:pt x="17" y="13"/>
                    <a:pt x="17" y="29"/>
                  </a:cubicBezTo>
                  <a:cubicBezTo>
                    <a:pt x="17" y="37"/>
                    <a:pt x="21" y="45"/>
                    <a:pt x="27" y="50"/>
                  </a:cubicBezTo>
                  <a:cubicBezTo>
                    <a:pt x="11" y="58"/>
                    <a:pt x="0" y="74"/>
                    <a:pt x="0" y="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24191"/>
                </a:solidFill>
                <a:effectLst/>
                <a:uLnTx/>
                <a:uFillTx/>
                <a:latin typeface="Arial" charset="0"/>
              </a:endParaRPr>
            </a:p>
          </p:txBody>
        </p:sp>
        <p:sp>
          <p:nvSpPr>
            <p:cNvPr id="145" name="TextBox 144"/>
            <p:cNvSpPr txBox="1"/>
            <p:nvPr/>
          </p:nvSpPr>
          <p:spPr>
            <a:xfrm>
              <a:off x="5469249" y="1653448"/>
              <a:ext cx="822653"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0" i="0" u="none" strike="noStrike" kern="0" cap="none" spc="0" normalizeH="0" baseline="0" noProof="0" dirty="0">
                  <a:ln>
                    <a:noFill/>
                  </a:ln>
                  <a:solidFill>
                    <a:srgbClr val="FFFFFF"/>
                  </a:solidFill>
                  <a:effectLst/>
                  <a:uLnTx/>
                  <a:uFillTx/>
                  <a:latin typeface="Nokia Pure Text Light"/>
                  <a:ea typeface="+mn-ea"/>
                  <a:cs typeface="+mn-cs"/>
                </a:rPr>
                <a:t>CAPEX</a:t>
              </a:r>
            </a:p>
          </p:txBody>
        </p:sp>
        <p:sp>
          <p:nvSpPr>
            <p:cNvPr id="146" name="TextBox 145"/>
            <p:cNvSpPr txBox="1"/>
            <p:nvPr/>
          </p:nvSpPr>
          <p:spPr>
            <a:xfrm>
              <a:off x="5469249" y="2090470"/>
              <a:ext cx="576351"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00" b="0" i="0" u="none" strike="noStrike" kern="0" cap="none" spc="0" normalizeH="0" baseline="0" noProof="0" dirty="0">
                  <a:ln>
                    <a:noFill/>
                  </a:ln>
                  <a:solidFill>
                    <a:srgbClr val="FFFFFF"/>
                  </a:solidFill>
                  <a:effectLst/>
                  <a:uLnTx/>
                  <a:uFillTx/>
                  <a:latin typeface="Nokia Pure Text Light"/>
                  <a:ea typeface="+mn-ea"/>
                  <a:cs typeface="+mn-cs"/>
                </a:rPr>
                <a:t>OPEX</a:t>
              </a:r>
              <a:endParaRPr kumimoji="0" lang="fi-FI" sz="900" b="0" i="0" u="none" strike="noStrike" kern="0" cap="none" spc="0" normalizeH="0" baseline="0" noProof="0" dirty="0">
                <a:ln>
                  <a:noFill/>
                </a:ln>
                <a:solidFill>
                  <a:srgbClr val="FFFFFF"/>
                </a:solidFill>
                <a:effectLst/>
                <a:uLnTx/>
                <a:uFillTx/>
                <a:latin typeface="Nokia Pure Text Light"/>
                <a:ea typeface="+mn-ea"/>
                <a:cs typeface="+mn-cs"/>
              </a:endParaRPr>
            </a:p>
          </p:txBody>
        </p:sp>
      </p:grpSp>
      <p:sp>
        <p:nvSpPr>
          <p:cNvPr id="2" name="TextBox 1">
            <a:extLst>
              <a:ext uri="{FF2B5EF4-FFF2-40B4-BE49-F238E27FC236}">
                <a16:creationId xmlns:a16="http://schemas.microsoft.com/office/drawing/2014/main" id="{0FB49199-9ACB-43B0-9E21-C974088A876B}"/>
              </a:ext>
            </a:extLst>
          </p:cNvPr>
          <p:cNvSpPr txBox="1"/>
          <p:nvPr/>
        </p:nvSpPr>
        <p:spPr>
          <a:xfrm>
            <a:off x="6814485" y="3665842"/>
            <a:ext cx="1911915" cy="299295"/>
          </a:xfrm>
          <a:prstGeom prst="rect">
            <a:avLst/>
          </a:prstGeom>
          <a:noFill/>
        </p:spPr>
        <p:txBody>
          <a:bodyPr wrap="none" lIns="72000" tIns="72000" rIns="72000" bIns="72000" rtlCol="0">
            <a:spAutoFit/>
          </a:bodyPr>
          <a:lstStyle/>
          <a:p>
            <a:pPr marL="0" marR="0" lvl="0" indent="0" algn="l" defTabSz="360000" rtl="0" eaLnBrk="1" fontAlgn="base" latinLnBrk="0" hangingPunct="1">
              <a:lnSpc>
                <a:spcPct val="100000"/>
              </a:lnSpc>
              <a:spcBef>
                <a:spcPct val="0"/>
              </a:spcBef>
              <a:spcAft>
                <a:spcPts val="600"/>
              </a:spcAft>
              <a:buClrTx/>
              <a:buSzTx/>
              <a:buFontTx/>
              <a:buNone/>
              <a:tabLst>
                <a:tab pos="360000" algn="l"/>
              </a:tabLst>
              <a:defRPr/>
            </a:pPr>
            <a:r>
              <a:rPr kumimoji="0" lang="fi-FI" sz="10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rPr>
              <a:t>* </a:t>
            </a:r>
            <a:r>
              <a:rPr kumimoji="0" lang="fi-FI" sz="10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hlinkClick r:id="rId8"/>
              </a:rPr>
              <a:t>http://sciencebasedtargets.org/</a:t>
            </a:r>
            <a:endParaRPr kumimoji="0" lang="fi-FI" sz="1000" b="0" i="0" u="none" strike="noStrike" kern="1200" cap="none" spc="0" normalizeH="0" baseline="0" noProof="0" dirty="0">
              <a:ln>
                <a:noFill/>
              </a:ln>
              <a:solidFill>
                <a:srgbClr val="001135"/>
              </a:solidFill>
              <a:effectLst/>
              <a:uLnTx/>
              <a:uFillTx/>
              <a:latin typeface="Nokia Pure Text Light" panose="020B0403020202020204" pitchFamily="34" charset="0"/>
              <a:ea typeface="Nokia Pure Text Light" panose="020B0403020202020204" pitchFamily="34" charset="0"/>
            </a:endParaRPr>
          </a:p>
        </p:txBody>
      </p:sp>
    </p:spTree>
    <p:extLst>
      <p:ext uri="{BB962C8B-B14F-4D97-AF65-F5344CB8AC3E}">
        <p14:creationId xmlns:p14="http://schemas.microsoft.com/office/powerpoint/2010/main" val="4203062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0">
            <a:extLst>
              <a:ext uri="{FF2B5EF4-FFF2-40B4-BE49-F238E27FC236}">
                <a16:creationId xmlns:a16="http://schemas.microsoft.com/office/drawing/2014/main" id="{8453085C-18BF-47BA-9D82-3A257532F66B}"/>
              </a:ext>
            </a:extLst>
          </p:cNvPr>
          <p:cNvSpPr/>
          <p:nvPr/>
        </p:nvSpPr>
        <p:spPr bwMode="auto">
          <a:xfrm>
            <a:off x="269361" y="2597329"/>
            <a:ext cx="2315362" cy="855677"/>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69" eaLnBrk="0" hangingPunct="0">
              <a:lnSpc>
                <a:spcPct val="90000"/>
              </a:lnSpc>
              <a:spcBef>
                <a:spcPct val="30000"/>
              </a:spcBef>
              <a:buClr>
                <a:srgbClr val="FFCC00"/>
              </a:buClr>
              <a:defRPr/>
            </a:pPr>
            <a:endParaRPr lang="en-US" sz="1000" b="1" kern="0" dirty="0">
              <a:solidFill>
                <a:srgbClr val="FFFFFF"/>
              </a:solidFill>
              <a:latin typeface="Arial"/>
            </a:endParaRPr>
          </a:p>
        </p:txBody>
      </p:sp>
      <p:sp>
        <p:nvSpPr>
          <p:cNvPr id="3" name="Title 1">
            <a:extLst>
              <a:ext uri="{FF2B5EF4-FFF2-40B4-BE49-F238E27FC236}">
                <a16:creationId xmlns:a16="http://schemas.microsoft.com/office/drawing/2014/main" id="{17BEF43C-4435-434C-980F-F3D28B323637}"/>
              </a:ext>
            </a:extLst>
          </p:cNvPr>
          <p:cNvSpPr txBox="1">
            <a:spLocks/>
          </p:cNvSpPr>
          <p:nvPr/>
        </p:nvSpPr>
        <p:spPr bwMode="auto">
          <a:xfrm>
            <a:off x="254000" y="169069"/>
            <a:ext cx="8522391" cy="62031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defTabSz="457189" fontAlgn="base">
              <a:lnSpc>
                <a:spcPct val="90000"/>
              </a:lnSpc>
              <a:spcBef>
                <a:spcPct val="0"/>
              </a:spcBef>
              <a:spcAft>
                <a:spcPct val="0"/>
              </a:spcAft>
              <a:defRPr/>
            </a:pPr>
            <a:r>
              <a:rPr lang="en-US" altLang="zh-CN" b="1" dirty="0">
                <a:solidFill>
                  <a:srgbClr val="124191"/>
                </a:solidFill>
                <a:latin typeface="Nokia Pure Headline Light" pitchFamily="34" charset="0"/>
                <a:ea typeface="ヒラギノ角ゴ Pro W3" charset="0"/>
                <a:cs typeface="Arial"/>
              </a:rPr>
              <a:t>Flexi </a:t>
            </a:r>
            <a:r>
              <a:rPr lang="en-US" altLang="zh-CN" b="1" dirty="0" err="1">
                <a:solidFill>
                  <a:srgbClr val="124191"/>
                </a:solidFill>
                <a:latin typeface="Nokia Pure Headline Light" pitchFamily="34" charset="0"/>
                <a:ea typeface="ヒラギノ角ゴ Pro W3" charset="0"/>
                <a:cs typeface="Arial"/>
              </a:rPr>
              <a:t>Multiradio</a:t>
            </a:r>
            <a:r>
              <a:rPr lang="en-US" altLang="zh-CN" b="1" dirty="0">
                <a:solidFill>
                  <a:srgbClr val="124191"/>
                </a:solidFill>
                <a:latin typeface="Nokia Pure Headline Light" pitchFamily="34" charset="0"/>
                <a:ea typeface="ヒラギノ角ゴ Pro W3" charset="0"/>
                <a:cs typeface="Arial"/>
              </a:rPr>
              <a:t> 10 BTS: System Module Sharing 2-RAT modes</a:t>
            </a:r>
            <a:endParaRPr lang="en-US" altLang="zh-CN" b="1" u="sng" dirty="0">
              <a:solidFill>
                <a:srgbClr val="124191"/>
              </a:solidFill>
              <a:latin typeface="Nokia Pure Headline Light" pitchFamily="34" charset="0"/>
              <a:ea typeface="ヒラギノ角ゴ Pro W3" charset="0"/>
              <a:cs typeface="Arial"/>
            </a:endParaRPr>
          </a:p>
        </p:txBody>
      </p:sp>
      <p:sp>
        <p:nvSpPr>
          <p:cNvPr id="4" name="Rounded Rectangle 47">
            <a:extLst>
              <a:ext uri="{FF2B5EF4-FFF2-40B4-BE49-F238E27FC236}">
                <a16:creationId xmlns:a16="http://schemas.microsoft.com/office/drawing/2014/main" id="{50C42D94-6FEA-4E45-A524-0BC31581EA2F}"/>
              </a:ext>
            </a:extLst>
          </p:cNvPr>
          <p:cNvSpPr/>
          <p:nvPr/>
        </p:nvSpPr>
        <p:spPr bwMode="auto">
          <a:xfrm>
            <a:off x="311331" y="774348"/>
            <a:ext cx="2315362" cy="855677"/>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69" eaLnBrk="0" hangingPunct="0">
              <a:lnSpc>
                <a:spcPct val="90000"/>
              </a:lnSpc>
              <a:spcBef>
                <a:spcPct val="30000"/>
              </a:spcBef>
              <a:buClr>
                <a:srgbClr val="FFCC00"/>
              </a:buClr>
              <a:defRPr/>
            </a:pPr>
            <a:endParaRPr lang="en-US" sz="1000" b="1" kern="0" dirty="0">
              <a:solidFill>
                <a:srgbClr val="FFFFFF"/>
              </a:solidFill>
              <a:latin typeface="Arial"/>
            </a:endParaRPr>
          </a:p>
        </p:txBody>
      </p:sp>
      <p:sp>
        <p:nvSpPr>
          <p:cNvPr id="5" name="Abgerundetes Rechteck 46">
            <a:extLst>
              <a:ext uri="{FF2B5EF4-FFF2-40B4-BE49-F238E27FC236}">
                <a16:creationId xmlns:a16="http://schemas.microsoft.com/office/drawing/2014/main" id="{33B7B9D9-8219-4488-9FDC-95B3E3AFB3D6}"/>
              </a:ext>
            </a:extLst>
          </p:cNvPr>
          <p:cNvSpPr/>
          <p:nvPr>
            <p:custDataLst>
              <p:tags r:id="rId1"/>
            </p:custDataLst>
          </p:nvPr>
        </p:nvSpPr>
        <p:spPr bwMode="auto">
          <a:xfrm>
            <a:off x="449144" y="1349679"/>
            <a:ext cx="952755" cy="204844"/>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sp>
        <p:nvSpPr>
          <p:cNvPr id="6" name="Abgerundetes Rechteck 46">
            <a:extLst>
              <a:ext uri="{FF2B5EF4-FFF2-40B4-BE49-F238E27FC236}">
                <a16:creationId xmlns:a16="http://schemas.microsoft.com/office/drawing/2014/main" id="{72E477A0-C3C9-41FD-9458-3C8C2353DE61}"/>
              </a:ext>
            </a:extLst>
          </p:cNvPr>
          <p:cNvSpPr/>
          <p:nvPr>
            <p:custDataLst>
              <p:tags r:id="rId2"/>
            </p:custDataLst>
          </p:nvPr>
        </p:nvSpPr>
        <p:spPr bwMode="auto">
          <a:xfrm>
            <a:off x="440607" y="1059391"/>
            <a:ext cx="2101278" cy="236898"/>
          </a:xfrm>
          <a:prstGeom prst="roundRect">
            <a:avLst>
              <a:gd name="adj" fmla="val 21952"/>
            </a:avLst>
          </a:prstGeom>
          <a:gradFill flip="none" rotWithShape="1">
            <a:gsLst>
              <a:gs pos="50000">
                <a:srgbClr val="A8BBC0"/>
              </a:gs>
              <a:gs pos="100000">
                <a:srgbClr val="00C9FF"/>
              </a:gs>
            </a:gsLst>
            <a:lin ang="0" scaled="1"/>
            <a:tileRect/>
          </a:gra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GSM&amp;WCDMA </a:t>
            </a:r>
          </a:p>
        </p:txBody>
      </p:sp>
      <p:sp>
        <p:nvSpPr>
          <p:cNvPr id="7" name="Abgerundetes Rechteck 46">
            <a:extLst>
              <a:ext uri="{FF2B5EF4-FFF2-40B4-BE49-F238E27FC236}">
                <a16:creationId xmlns:a16="http://schemas.microsoft.com/office/drawing/2014/main" id="{D5823B40-71EF-4898-B9A4-2167C060790E}"/>
              </a:ext>
            </a:extLst>
          </p:cNvPr>
          <p:cNvSpPr/>
          <p:nvPr>
            <p:custDataLst>
              <p:tags r:id="rId3"/>
            </p:custDataLst>
          </p:nvPr>
        </p:nvSpPr>
        <p:spPr bwMode="auto">
          <a:xfrm>
            <a:off x="1590047" y="1349679"/>
            <a:ext cx="952755" cy="204844"/>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sp>
        <p:nvSpPr>
          <p:cNvPr id="8" name="Abgerundetes Rechteck 46">
            <a:extLst>
              <a:ext uri="{FF2B5EF4-FFF2-40B4-BE49-F238E27FC236}">
                <a16:creationId xmlns:a16="http://schemas.microsoft.com/office/drawing/2014/main" id="{B2859D67-4360-49FB-A33E-D47FD3F31849}"/>
              </a:ext>
            </a:extLst>
          </p:cNvPr>
          <p:cNvSpPr/>
          <p:nvPr>
            <p:custDataLst>
              <p:tags r:id="rId4"/>
            </p:custDataLst>
          </p:nvPr>
        </p:nvSpPr>
        <p:spPr bwMode="auto">
          <a:xfrm>
            <a:off x="405776" y="3162873"/>
            <a:ext cx="952755" cy="204844"/>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LTE</a:t>
            </a:r>
          </a:p>
        </p:txBody>
      </p:sp>
      <p:sp>
        <p:nvSpPr>
          <p:cNvPr id="9" name="Abgerundetes Rechteck 46">
            <a:extLst>
              <a:ext uri="{FF2B5EF4-FFF2-40B4-BE49-F238E27FC236}">
                <a16:creationId xmlns:a16="http://schemas.microsoft.com/office/drawing/2014/main" id="{C18BDDF5-F2C1-4691-B267-D446B73A6177}"/>
              </a:ext>
            </a:extLst>
          </p:cNvPr>
          <p:cNvSpPr/>
          <p:nvPr>
            <p:custDataLst>
              <p:tags r:id="rId5"/>
            </p:custDataLst>
          </p:nvPr>
        </p:nvSpPr>
        <p:spPr bwMode="auto">
          <a:xfrm>
            <a:off x="397238" y="2872584"/>
            <a:ext cx="2101278" cy="236898"/>
          </a:xfrm>
          <a:prstGeom prst="roundRect">
            <a:avLst>
              <a:gd name="adj" fmla="val 21952"/>
            </a:avLst>
          </a:prstGeom>
          <a:gradFill flip="none" rotWithShape="1">
            <a:gsLst>
              <a:gs pos="50000">
                <a:srgbClr val="A8BBC0"/>
              </a:gs>
              <a:gs pos="100000">
                <a:srgbClr val="124191"/>
              </a:gs>
            </a:gsLst>
            <a:lin ang="0" scaled="1"/>
            <a:tileRect/>
          </a:gra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GSM&amp;LTE </a:t>
            </a:r>
          </a:p>
        </p:txBody>
      </p:sp>
      <p:sp>
        <p:nvSpPr>
          <p:cNvPr id="10" name="Abgerundetes Rechteck 46">
            <a:extLst>
              <a:ext uri="{FF2B5EF4-FFF2-40B4-BE49-F238E27FC236}">
                <a16:creationId xmlns:a16="http://schemas.microsoft.com/office/drawing/2014/main" id="{11D05E75-8B5E-4111-9030-5B689CF4F905}"/>
              </a:ext>
            </a:extLst>
          </p:cNvPr>
          <p:cNvSpPr/>
          <p:nvPr>
            <p:custDataLst>
              <p:tags r:id="rId6"/>
            </p:custDataLst>
          </p:nvPr>
        </p:nvSpPr>
        <p:spPr bwMode="auto">
          <a:xfrm>
            <a:off x="1546679" y="3162873"/>
            <a:ext cx="952755" cy="204844"/>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LTE</a:t>
            </a:r>
          </a:p>
        </p:txBody>
      </p:sp>
      <p:sp>
        <p:nvSpPr>
          <p:cNvPr id="11" name="Abgerundetes Rechteck 46">
            <a:extLst>
              <a:ext uri="{FF2B5EF4-FFF2-40B4-BE49-F238E27FC236}">
                <a16:creationId xmlns:a16="http://schemas.microsoft.com/office/drawing/2014/main" id="{DA1FC892-CA79-4357-8393-2B1C72F22448}"/>
              </a:ext>
            </a:extLst>
          </p:cNvPr>
          <p:cNvSpPr/>
          <p:nvPr>
            <p:custDataLst>
              <p:tags r:id="rId7"/>
            </p:custDataLst>
          </p:nvPr>
        </p:nvSpPr>
        <p:spPr bwMode="auto">
          <a:xfrm>
            <a:off x="445993" y="818130"/>
            <a:ext cx="872456" cy="19294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 PDU </a:t>
            </a:r>
          </a:p>
        </p:txBody>
      </p:sp>
      <p:sp>
        <p:nvSpPr>
          <p:cNvPr id="12" name="Abgerundetes Rechteck 46">
            <a:extLst>
              <a:ext uri="{FF2B5EF4-FFF2-40B4-BE49-F238E27FC236}">
                <a16:creationId xmlns:a16="http://schemas.microsoft.com/office/drawing/2014/main" id="{BCE0E7AA-0C5D-4EC3-9B90-CFD033F1BA72}"/>
              </a:ext>
            </a:extLst>
          </p:cNvPr>
          <p:cNvSpPr/>
          <p:nvPr>
            <p:custDataLst>
              <p:tags r:id="rId8"/>
            </p:custDataLst>
          </p:nvPr>
        </p:nvSpPr>
        <p:spPr bwMode="auto">
          <a:xfrm>
            <a:off x="1461738" y="826518"/>
            <a:ext cx="1046544" cy="18417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Opt.TRS ext </a:t>
            </a:r>
          </a:p>
        </p:txBody>
      </p:sp>
      <p:sp>
        <p:nvSpPr>
          <p:cNvPr id="13" name="Abgerundetes Rechteck 46">
            <a:extLst>
              <a:ext uri="{FF2B5EF4-FFF2-40B4-BE49-F238E27FC236}">
                <a16:creationId xmlns:a16="http://schemas.microsoft.com/office/drawing/2014/main" id="{E43EB6E0-447F-4995-8F6D-1492EF3AA650}"/>
              </a:ext>
            </a:extLst>
          </p:cNvPr>
          <p:cNvSpPr/>
          <p:nvPr>
            <p:custDataLst>
              <p:tags r:id="rId9"/>
            </p:custDataLst>
          </p:nvPr>
        </p:nvSpPr>
        <p:spPr bwMode="auto">
          <a:xfrm>
            <a:off x="413284" y="2632722"/>
            <a:ext cx="872456" cy="19294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 PDU </a:t>
            </a:r>
          </a:p>
        </p:txBody>
      </p:sp>
      <p:sp>
        <p:nvSpPr>
          <p:cNvPr id="14" name="Abgerundetes Rechteck 46">
            <a:extLst>
              <a:ext uri="{FF2B5EF4-FFF2-40B4-BE49-F238E27FC236}">
                <a16:creationId xmlns:a16="http://schemas.microsoft.com/office/drawing/2014/main" id="{57D3385B-1C68-402B-95CC-E2A16A578B18}"/>
              </a:ext>
            </a:extLst>
          </p:cNvPr>
          <p:cNvSpPr/>
          <p:nvPr>
            <p:custDataLst>
              <p:tags r:id="rId10"/>
            </p:custDataLst>
          </p:nvPr>
        </p:nvSpPr>
        <p:spPr bwMode="auto">
          <a:xfrm>
            <a:off x="1429030" y="2641110"/>
            <a:ext cx="1046544" cy="18417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Opt.TRS ext </a:t>
            </a:r>
          </a:p>
        </p:txBody>
      </p:sp>
      <p:sp>
        <p:nvSpPr>
          <p:cNvPr id="15" name="TextBox 14">
            <a:extLst>
              <a:ext uri="{FF2B5EF4-FFF2-40B4-BE49-F238E27FC236}">
                <a16:creationId xmlns:a16="http://schemas.microsoft.com/office/drawing/2014/main" id="{47D3A29C-FF86-4164-8530-84C47EC6CA3B}"/>
              </a:ext>
            </a:extLst>
          </p:cNvPr>
          <p:cNvSpPr txBox="1"/>
          <p:nvPr/>
        </p:nvSpPr>
        <p:spPr>
          <a:xfrm>
            <a:off x="346785" y="868022"/>
            <a:ext cx="184731" cy="369332"/>
          </a:xfrm>
          <a:prstGeom prst="rect">
            <a:avLst/>
          </a:prstGeom>
          <a:noFill/>
        </p:spPr>
        <p:txBody>
          <a:bodyPr wrap="none" rtlCol="0">
            <a:spAutoFit/>
          </a:bodyPr>
          <a:lstStyle/>
          <a:p>
            <a:pPr defTabSz="457189" fontAlgn="base">
              <a:spcBef>
                <a:spcPct val="0"/>
              </a:spcBef>
              <a:spcAft>
                <a:spcPct val="0"/>
              </a:spcAft>
              <a:defRPr/>
            </a:pPr>
            <a:endParaRPr lang="fi-FI" dirty="0" err="1">
              <a:solidFill>
                <a:srgbClr val="124191"/>
              </a:solidFill>
              <a:latin typeface="Arial"/>
            </a:endParaRPr>
          </a:p>
        </p:txBody>
      </p:sp>
      <p:graphicFrame>
        <p:nvGraphicFramePr>
          <p:cNvPr id="16" name="Table 15">
            <a:extLst>
              <a:ext uri="{FF2B5EF4-FFF2-40B4-BE49-F238E27FC236}">
                <a16:creationId xmlns:a16="http://schemas.microsoft.com/office/drawing/2014/main" id="{F3FD645C-2E69-461D-9201-85035A578AB7}"/>
              </a:ext>
            </a:extLst>
          </p:cNvPr>
          <p:cNvGraphicFramePr>
            <a:graphicFrameLocks noGrp="1"/>
          </p:cNvGraphicFramePr>
          <p:nvPr>
            <p:extLst>
              <p:ext uri="{D42A27DB-BD31-4B8C-83A1-F6EECF244321}">
                <p14:modId xmlns:p14="http://schemas.microsoft.com/office/powerpoint/2010/main" val="4201161398"/>
              </p:ext>
            </p:extLst>
          </p:nvPr>
        </p:nvGraphicFramePr>
        <p:xfrm>
          <a:off x="4150025" y="430653"/>
          <a:ext cx="4778315" cy="1277758"/>
        </p:xfrm>
        <a:graphic>
          <a:graphicData uri="http://schemas.openxmlformats.org/drawingml/2006/table">
            <a:tbl>
              <a:tblPr/>
              <a:tblGrid>
                <a:gridCol w="1074307">
                  <a:extLst>
                    <a:ext uri="{9D8B030D-6E8A-4147-A177-3AD203B41FA5}">
                      <a16:colId xmlns:a16="http://schemas.microsoft.com/office/drawing/2014/main" val="20000"/>
                    </a:ext>
                  </a:extLst>
                </a:gridCol>
                <a:gridCol w="1490285">
                  <a:extLst>
                    <a:ext uri="{9D8B030D-6E8A-4147-A177-3AD203B41FA5}">
                      <a16:colId xmlns:a16="http://schemas.microsoft.com/office/drawing/2014/main" val="20001"/>
                    </a:ext>
                  </a:extLst>
                </a:gridCol>
                <a:gridCol w="1143033">
                  <a:extLst>
                    <a:ext uri="{9D8B030D-6E8A-4147-A177-3AD203B41FA5}">
                      <a16:colId xmlns:a16="http://schemas.microsoft.com/office/drawing/2014/main" val="20002"/>
                    </a:ext>
                  </a:extLst>
                </a:gridCol>
                <a:gridCol w="1070690">
                  <a:extLst>
                    <a:ext uri="{9D8B030D-6E8A-4147-A177-3AD203B41FA5}">
                      <a16:colId xmlns:a16="http://schemas.microsoft.com/office/drawing/2014/main" val="20003"/>
                    </a:ext>
                  </a:extLst>
                </a:gridCol>
              </a:tblGrid>
              <a:tr h="3962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System Module Rel.3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Capacity Extension </a:t>
                      </a:r>
                      <a:r>
                        <a:rPr lang="en-US" sz="1300" b="0" i="0" u="none" strike="noStrike" dirty="0" err="1">
                          <a:solidFill>
                            <a:srgbClr val="000000"/>
                          </a:solidFill>
                          <a:latin typeface="Nokia Pure Headline Ultra Light" pitchFamily="34" charset="0"/>
                        </a:rPr>
                        <a:t>Submodule</a:t>
                      </a:r>
                      <a:endParaRPr lang="en-US" sz="1300" b="0" i="0" u="none" strike="noStrike" dirty="0">
                        <a:solidFill>
                          <a:srgbClr val="000000"/>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WCDMA BB: No. of Subunits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GSM 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0000"/>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24</a:t>
                      </a:r>
                      <a:r>
                        <a:rPr lang="pl-PL" sz="1300" b="0" i="0" u="none" strike="noStrike" dirty="0">
                          <a:solidFill>
                            <a:schemeClr val="bg1"/>
                          </a:solidFill>
                          <a:latin typeface="Nokia Pure Headline Ultra Light" pitchFamily="34" charset="0"/>
                        </a:rPr>
                        <a:t> </a:t>
                      </a:r>
                      <a:r>
                        <a:rPr lang="en-US" sz="1300" b="0" i="0" u="none" strike="noStrike" dirty="0">
                          <a:solidFill>
                            <a:schemeClr val="bg1"/>
                          </a:solidFill>
                          <a:latin typeface="Nokia Pure Headline Ultra Light" pitchFamily="34" charset="0"/>
                        </a:rPr>
                        <a:t>TRX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1"/>
                  </a:ext>
                </a:extLst>
              </a:tr>
              <a:tr h="28715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24</a:t>
                      </a:r>
                      <a:r>
                        <a:rPr lang="pl-PL" sz="1300" b="0" i="0" u="none" strike="noStrike" dirty="0">
                          <a:solidFill>
                            <a:schemeClr val="bg1"/>
                          </a:solidFill>
                          <a:latin typeface="Nokia Pure Headline Ultra Light" pitchFamily="34" charset="0"/>
                        </a:rPr>
                        <a:t> </a:t>
                      </a:r>
                      <a:r>
                        <a:rPr lang="en-US" sz="1300" b="0" i="0" u="none" strike="noStrike" dirty="0">
                          <a:solidFill>
                            <a:schemeClr val="bg1"/>
                          </a:solidFill>
                          <a:latin typeface="Nokia Pure Headline Ultra Light" pitchFamily="34" charset="0"/>
                        </a:rPr>
                        <a:t>TRX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2"/>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24</a:t>
                      </a:r>
                      <a:r>
                        <a:rPr lang="pl-PL" sz="1300" b="0" i="0" u="none" strike="noStrike" dirty="0">
                          <a:solidFill>
                            <a:schemeClr val="bg1"/>
                          </a:solidFill>
                          <a:latin typeface="Nokia Pure Headline Ultra Light" pitchFamily="34" charset="0"/>
                        </a:rPr>
                        <a:t> </a:t>
                      </a:r>
                      <a:r>
                        <a:rPr lang="en-US" sz="1300" b="0" i="0" u="none" strike="noStrike" dirty="0">
                          <a:solidFill>
                            <a:schemeClr val="bg1"/>
                          </a:solidFill>
                          <a:latin typeface="Nokia Pure Headline Ultra Light" pitchFamily="34" charset="0"/>
                        </a:rPr>
                        <a:t>TRX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3"/>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a:t>
                      </a:r>
                      <a:r>
                        <a:rPr lang="pl-PL" sz="1300" b="0" i="0" u="none" strike="noStrike" dirty="0">
                          <a:solidFill>
                            <a:schemeClr val="bg1"/>
                          </a:solidFill>
                          <a:latin typeface="Nokia Pure Headline Ultra Light" pitchFamily="34" charset="0"/>
                        </a:rPr>
                        <a:t>4</a:t>
                      </a:r>
                      <a:r>
                        <a:rPr lang="en-US" sz="1300" b="0" i="0" u="none" strike="noStrike" dirty="0">
                          <a:solidFill>
                            <a:schemeClr val="bg1"/>
                          </a:solidFill>
                          <a:latin typeface="Nokia Pure Headline Ultra Light"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pl-PL" sz="1300" b="0" i="0" u="none" strike="noStrike" dirty="0">
                          <a:solidFill>
                            <a:schemeClr val="bg1"/>
                          </a:solidFill>
                          <a:latin typeface="Nokia Pure Headline Ultra Light" pitchFamily="34" charset="0"/>
                        </a:rPr>
                        <a:t>36 </a:t>
                      </a:r>
                      <a:r>
                        <a:rPr lang="en-US" sz="1300" b="0" i="0" u="none" strike="noStrike" dirty="0">
                          <a:solidFill>
                            <a:schemeClr val="bg1"/>
                          </a:solidFill>
                          <a:latin typeface="Nokia Pure Headline Ultra Light" pitchFamily="34" charset="0"/>
                        </a:rPr>
                        <a:t>TRX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4"/>
                  </a:ext>
                </a:extLst>
              </a:tr>
            </a:tbl>
          </a:graphicData>
        </a:graphic>
      </p:graphicFrame>
      <p:graphicFrame>
        <p:nvGraphicFramePr>
          <p:cNvPr id="17" name="Table 16">
            <a:extLst>
              <a:ext uri="{FF2B5EF4-FFF2-40B4-BE49-F238E27FC236}">
                <a16:creationId xmlns:a16="http://schemas.microsoft.com/office/drawing/2014/main" id="{370B4045-F53A-4C6F-8D53-5C7B242AE7F2}"/>
              </a:ext>
            </a:extLst>
          </p:cNvPr>
          <p:cNvGraphicFramePr>
            <a:graphicFrameLocks noGrp="1"/>
          </p:cNvGraphicFramePr>
          <p:nvPr>
            <p:extLst/>
          </p:nvPr>
        </p:nvGraphicFramePr>
        <p:xfrm>
          <a:off x="4149306" y="2578568"/>
          <a:ext cx="4779034" cy="1188720"/>
        </p:xfrm>
        <a:graphic>
          <a:graphicData uri="http://schemas.openxmlformats.org/drawingml/2006/table">
            <a:tbl>
              <a:tblPr/>
              <a:tblGrid>
                <a:gridCol w="1147419">
                  <a:extLst>
                    <a:ext uri="{9D8B030D-6E8A-4147-A177-3AD203B41FA5}">
                      <a16:colId xmlns:a16="http://schemas.microsoft.com/office/drawing/2014/main" val="20000"/>
                    </a:ext>
                  </a:extLst>
                </a:gridCol>
                <a:gridCol w="1433167">
                  <a:extLst>
                    <a:ext uri="{9D8B030D-6E8A-4147-A177-3AD203B41FA5}">
                      <a16:colId xmlns:a16="http://schemas.microsoft.com/office/drawing/2014/main" val="20001"/>
                    </a:ext>
                  </a:extLst>
                </a:gridCol>
                <a:gridCol w="1099224">
                  <a:extLst>
                    <a:ext uri="{9D8B030D-6E8A-4147-A177-3AD203B41FA5}">
                      <a16:colId xmlns:a16="http://schemas.microsoft.com/office/drawing/2014/main" val="20002"/>
                    </a:ext>
                  </a:extLst>
                </a:gridCol>
                <a:gridCol w="1099224">
                  <a:extLst>
                    <a:ext uri="{9D8B030D-6E8A-4147-A177-3AD203B41FA5}">
                      <a16:colId xmlns:a16="http://schemas.microsoft.com/office/drawing/2014/main" val="20003"/>
                    </a:ext>
                  </a:extLst>
                </a:gridCol>
              </a:tblGrid>
              <a:tr h="3962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rgbClr val="000000"/>
                          </a:solidFill>
                          <a:latin typeface="Nokia Pure Headline Ultra Light" pitchFamily="34" charset="0"/>
                          <a:ea typeface="+mn-ea"/>
                          <a:cs typeface="+mn-cs"/>
                        </a:rPr>
                        <a:t>System Module Rel.3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rgbClr val="000000"/>
                          </a:solidFill>
                          <a:latin typeface="Nokia Pure Headline Ultra Light" pitchFamily="34" charset="0"/>
                          <a:ea typeface="+mn-ea"/>
                          <a:cs typeface="+mn-cs"/>
                        </a:rPr>
                        <a:t>Capacity Extension Submodule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rgbClr val="000000"/>
                          </a:solidFill>
                          <a:latin typeface="Nokia Pure Headline Ultra Light" pitchFamily="34" charset="0"/>
                          <a:ea typeface="+mn-ea"/>
                          <a:cs typeface="+mn-cs"/>
                        </a:rPr>
                        <a:t>LTE 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rgbClr val="000000"/>
                          </a:solidFill>
                          <a:latin typeface="Nokia Pure Headline Ultra Light" pitchFamily="34" charset="0"/>
                          <a:ea typeface="+mn-ea"/>
                          <a:cs typeface="+mn-cs"/>
                        </a:rPr>
                        <a:t>GSM 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0"/>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RCS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24</a:t>
                      </a:r>
                      <a:r>
                        <a:rPr lang="pl-PL" sz="1300" b="0" i="0" u="none" strike="noStrike" kern="1200" dirty="0">
                          <a:solidFill>
                            <a:schemeClr val="bg1"/>
                          </a:solidFill>
                          <a:latin typeface="Nokia Pure Headline Ultra Light" pitchFamily="34" charset="0"/>
                          <a:ea typeface="+mn-ea"/>
                          <a:cs typeface="+mn-cs"/>
                        </a:rPr>
                        <a:t> </a:t>
                      </a:r>
                      <a:r>
                        <a:rPr lang="en-US" sz="1300" b="0" i="0" u="none" strike="noStrike" kern="1200" dirty="0">
                          <a:solidFill>
                            <a:schemeClr val="bg1"/>
                          </a:solidFill>
                          <a:latin typeface="Nokia Pure Headline Ultra Light" pitchFamily="34" charset="0"/>
                          <a:ea typeface="+mn-ea"/>
                          <a:cs typeface="+mn-cs"/>
                        </a:rPr>
                        <a:t>TRX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1"/>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FBBC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RCS + BCS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24 TRX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2"/>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2xFBBC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RCS + 2x BCS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kern="1200" dirty="0">
                          <a:solidFill>
                            <a:schemeClr val="bg1"/>
                          </a:solidFill>
                          <a:latin typeface="Nokia Pure Headline Ultra Light" pitchFamily="34" charset="0"/>
                          <a:ea typeface="+mn-ea"/>
                          <a:cs typeface="+mn-cs"/>
                        </a:rPr>
                        <a:t>24 TRX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3"/>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pl-PL" sz="1300" b="0" i="0" u="none" strike="noStrike" kern="1200" dirty="0">
                          <a:solidFill>
                            <a:schemeClr val="bg1"/>
                          </a:solidFill>
                          <a:latin typeface="Nokia Pure Headline Ultra Light" pitchFamily="34" charset="0"/>
                          <a:ea typeface="+mn-ea"/>
                          <a:cs typeface="+mn-cs"/>
                        </a:rPr>
                        <a:t>FSMF</a:t>
                      </a:r>
                      <a:endParaRPr lang="en-US" sz="1300" b="0" i="0" u="none" strike="noStrike" kern="1200" dirty="0">
                        <a:solidFill>
                          <a:schemeClr val="bg1"/>
                        </a:solidFill>
                        <a:latin typeface="Nokia Pure Headline Ultra Light" pitchFamily="34" charset="0"/>
                        <a:ea typeface="+mn-ea"/>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pl-PL" sz="1300" b="0" i="0" u="none" strike="noStrike" kern="1200" dirty="0">
                          <a:solidFill>
                            <a:schemeClr val="bg1"/>
                          </a:solidFill>
                          <a:latin typeface="Nokia Pure Headline Ultra Light" pitchFamily="34" charset="0"/>
                          <a:ea typeface="+mn-ea"/>
                          <a:cs typeface="+mn-cs"/>
                        </a:rPr>
                        <a:t>2xFBBC</a:t>
                      </a:r>
                      <a:endParaRPr lang="en-US" sz="1300" b="0" i="0" u="none" strike="noStrike" kern="1200" dirty="0">
                        <a:solidFill>
                          <a:schemeClr val="bg1"/>
                        </a:solidFill>
                        <a:latin typeface="Nokia Pure Headline Ultra Light" pitchFamily="34" charset="0"/>
                        <a:ea typeface="+mn-ea"/>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pl-PL" sz="1300" b="0" i="0" u="none" strike="noStrike" kern="1200" dirty="0">
                          <a:solidFill>
                            <a:schemeClr val="bg1"/>
                          </a:solidFill>
                          <a:latin typeface="Nokia Pure Headline Ultra Light" pitchFamily="34" charset="0"/>
                          <a:ea typeface="+mn-ea"/>
                          <a:cs typeface="+mn-cs"/>
                        </a:rPr>
                        <a:t>RCS + ECS</a:t>
                      </a:r>
                      <a:endParaRPr lang="en-US" sz="1300" b="0" i="0" u="none" strike="noStrike" kern="1200" dirty="0">
                        <a:solidFill>
                          <a:schemeClr val="bg1"/>
                        </a:solidFill>
                        <a:latin typeface="Nokia Pure Headline Ultra Light" pitchFamily="34" charset="0"/>
                        <a:ea typeface="+mn-ea"/>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pl-PL" sz="1300" b="0" i="0" u="none" strike="noStrike" kern="1200" dirty="0">
                          <a:solidFill>
                            <a:schemeClr val="bg1"/>
                          </a:solidFill>
                          <a:latin typeface="Nokia Pure Headline Ultra Light" pitchFamily="34" charset="0"/>
                          <a:ea typeface="+mn-ea"/>
                          <a:cs typeface="+mn-cs"/>
                        </a:rPr>
                        <a:t>24 TRX</a:t>
                      </a:r>
                      <a:endParaRPr lang="en-US" sz="1300" b="0" i="0" u="none" strike="noStrike" kern="1200" dirty="0">
                        <a:solidFill>
                          <a:schemeClr val="bg1"/>
                        </a:solidFill>
                        <a:latin typeface="Nokia Pure Headline Ultra Light" pitchFamily="34" charset="0"/>
                        <a:ea typeface="+mn-ea"/>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4"/>
                  </a:ext>
                </a:extLst>
              </a:tr>
            </a:tbl>
          </a:graphicData>
        </a:graphic>
      </p:graphicFrame>
      <p:sp>
        <p:nvSpPr>
          <p:cNvPr id="18" name="Rectangle 17">
            <a:extLst>
              <a:ext uri="{FF2B5EF4-FFF2-40B4-BE49-F238E27FC236}">
                <a16:creationId xmlns:a16="http://schemas.microsoft.com/office/drawing/2014/main" id="{9A05C571-AC41-44B8-A79F-FA8B09BD2D5D}"/>
              </a:ext>
            </a:extLst>
          </p:cNvPr>
          <p:cNvSpPr/>
          <p:nvPr/>
        </p:nvSpPr>
        <p:spPr>
          <a:xfrm>
            <a:off x="336430" y="3649502"/>
            <a:ext cx="8807570" cy="723275"/>
          </a:xfrm>
          <a:prstGeom prst="rect">
            <a:avLst/>
          </a:prstGeom>
        </p:spPr>
        <p:txBody>
          <a:bodyPr wrap="square">
            <a:spAutoFit/>
          </a:bodyPr>
          <a:lstStyle/>
          <a:p>
            <a:pPr marL="230183" indent="-230183" defTabSz="457189" fontAlgn="base">
              <a:spcBef>
                <a:spcPct val="0"/>
              </a:spcBef>
              <a:spcAft>
                <a:spcPts val="600"/>
              </a:spcAft>
              <a:defRPr/>
            </a:pPr>
            <a:r>
              <a:rPr lang="en-US" sz="1200" b="1" dirty="0">
                <a:solidFill>
                  <a:srgbClr val="D8D9DA">
                    <a:lumMod val="25000"/>
                  </a:srgbClr>
                </a:solidFill>
                <a:latin typeface="Nokia Pure Headline Ultra Light" pitchFamily="34" charset="0"/>
                <a:ea typeface="ヒラギノ角ゴ Pro W3" charset="0"/>
                <a:cs typeface="ヒラギノ角ゴ Pro W3" charset="0"/>
              </a:rPr>
              <a:t>Reduced cell set (RCS)</a:t>
            </a:r>
          </a:p>
          <a:p>
            <a:pPr marL="230183" indent="-230183" defTabSz="457189" fontAlgn="base">
              <a:spcBef>
                <a:spcPct val="0"/>
              </a:spcBef>
              <a:spcAft>
                <a:spcPct val="0"/>
              </a:spcAft>
              <a:buFont typeface="Wingdings" panose="05000000000000000000" pitchFamily="2" charset="2"/>
              <a:buChar char="v"/>
              <a:defRPr/>
            </a:pP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up to 3x10MHz LTE 2x2 MIMO with </a:t>
            </a:r>
            <a:r>
              <a:rPr lang="en-US" sz="1200" dirty="0" err="1">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CoMP</a:t>
            </a: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 in FSMF</a:t>
            </a:r>
          </a:p>
          <a:p>
            <a:pPr marL="230183" indent="-230183" defTabSz="457189" fontAlgn="base">
              <a:spcBef>
                <a:spcPct val="0"/>
              </a:spcBef>
              <a:spcAft>
                <a:spcPct val="0"/>
              </a:spcAft>
              <a:buFont typeface="Wingdings" panose="05000000000000000000" pitchFamily="2" charset="2"/>
              <a:buChar char="v"/>
              <a:defRPr/>
            </a:pP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up to 4x10MHz LTE 2x2 MIMO without </a:t>
            </a:r>
            <a:r>
              <a:rPr lang="en-US" sz="1200" dirty="0" err="1">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CoMP</a:t>
            </a:r>
            <a:r>
              <a:rPr lang="en-US" sz="1200" dirty="0">
                <a:solidFill>
                  <a:srgbClr val="D8D9DA">
                    <a:lumMod val="25000"/>
                  </a:srgbClr>
                </a:solidFill>
                <a:latin typeface="Nokia Pure Text" panose="020B0504040602060303" pitchFamily="34" charset="0"/>
                <a:ea typeface="Nokia Pure Text" panose="020B0504040602060303" pitchFamily="34" charset="0"/>
                <a:cs typeface="Nokia Pure Text" panose="020B0504040602060303" pitchFamily="34" charset="0"/>
              </a:rPr>
              <a:t> in FSMF</a:t>
            </a:r>
          </a:p>
        </p:txBody>
      </p:sp>
      <p:sp>
        <p:nvSpPr>
          <p:cNvPr id="19" name="Rectangle 18">
            <a:extLst>
              <a:ext uri="{FF2B5EF4-FFF2-40B4-BE49-F238E27FC236}">
                <a16:creationId xmlns:a16="http://schemas.microsoft.com/office/drawing/2014/main" id="{59E96CDE-CDA3-4265-B9AF-A8D9861A2888}"/>
              </a:ext>
            </a:extLst>
          </p:cNvPr>
          <p:cNvSpPr/>
          <p:nvPr/>
        </p:nvSpPr>
        <p:spPr>
          <a:xfrm>
            <a:off x="5035424" y="4416360"/>
            <a:ext cx="3860352" cy="261610"/>
          </a:xfrm>
          <a:prstGeom prst="rect">
            <a:avLst/>
          </a:prstGeom>
        </p:spPr>
        <p:txBody>
          <a:bodyPr wrap="none">
            <a:spAutoFit/>
          </a:bodyPr>
          <a:lstStyle/>
          <a:p>
            <a:pPr defTabSz="457189" fontAlgn="base">
              <a:spcBef>
                <a:spcPct val="0"/>
              </a:spcBef>
              <a:spcAft>
                <a:spcPct val="0"/>
              </a:spcAft>
              <a:defRPr/>
            </a:pPr>
            <a:r>
              <a:rPr lang="en-US" sz="1100" dirty="0">
                <a:solidFill>
                  <a:srgbClr val="D8D9DA">
                    <a:lumMod val="25000"/>
                  </a:srgbClr>
                </a:solidFill>
                <a:latin typeface="Nokia Pure Headline Ultra Light" pitchFamily="34" charset="0"/>
                <a:ea typeface="ヒラギノ角ゴ Pro W3" charset="0"/>
                <a:cs typeface="ヒラギノ角ゴ Pro W3" charset="0"/>
              </a:rPr>
              <a:t>BCS=basic cell set, ECS=extended cell set, RCS=reduced cell set</a:t>
            </a:r>
            <a:endParaRPr lang="en-US" sz="1100" dirty="0">
              <a:solidFill>
                <a:srgbClr val="124191"/>
              </a:solidFill>
              <a:latin typeface="Arial"/>
            </a:endParaRPr>
          </a:p>
        </p:txBody>
      </p:sp>
      <p:sp>
        <p:nvSpPr>
          <p:cNvPr id="20" name="Footer Placeholder 3">
            <a:extLst>
              <a:ext uri="{FF2B5EF4-FFF2-40B4-BE49-F238E27FC236}">
                <a16:creationId xmlns:a16="http://schemas.microsoft.com/office/drawing/2014/main" id="{5E36A0B6-7717-432F-A8E4-D7D0480D5DBA}"/>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3789567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3DBC-08E0-40C5-B71F-D01203FB396F}"/>
              </a:ext>
            </a:extLst>
          </p:cNvPr>
          <p:cNvSpPr txBox="1">
            <a:spLocks/>
          </p:cNvSpPr>
          <p:nvPr/>
        </p:nvSpPr>
        <p:spPr bwMode="auto">
          <a:xfrm>
            <a:off x="254000" y="169069"/>
            <a:ext cx="8522391" cy="62031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defTabSz="457189" fontAlgn="base">
              <a:lnSpc>
                <a:spcPct val="90000"/>
              </a:lnSpc>
              <a:spcBef>
                <a:spcPct val="0"/>
              </a:spcBef>
              <a:spcAft>
                <a:spcPct val="0"/>
              </a:spcAft>
              <a:defRPr/>
            </a:pPr>
            <a:r>
              <a:rPr lang="en-US" altLang="zh-CN" b="1" dirty="0">
                <a:solidFill>
                  <a:srgbClr val="124191"/>
                </a:solidFill>
                <a:latin typeface="Nokia Pure Headline Light" pitchFamily="34" charset="0"/>
                <a:ea typeface="ヒラギノ角ゴ Pro W3" charset="0"/>
                <a:cs typeface="Arial"/>
              </a:rPr>
              <a:t>Flexi </a:t>
            </a:r>
            <a:r>
              <a:rPr lang="en-US" altLang="zh-CN" b="1" dirty="0" err="1">
                <a:solidFill>
                  <a:srgbClr val="124191"/>
                </a:solidFill>
                <a:latin typeface="Nokia Pure Headline Light" pitchFamily="34" charset="0"/>
                <a:ea typeface="ヒラギノ角ゴ Pro W3" charset="0"/>
                <a:cs typeface="Arial"/>
              </a:rPr>
              <a:t>Multiradio</a:t>
            </a:r>
            <a:r>
              <a:rPr lang="en-US" altLang="zh-CN" b="1" dirty="0">
                <a:solidFill>
                  <a:srgbClr val="124191"/>
                </a:solidFill>
                <a:latin typeface="Nokia Pure Headline Light" pitchFamily="34" charset="0"/>
                <a:ea typeface="ヒラギノ角ゴ Pro W3" charset="0"/>
                <a:cs typeface="Arial"/>
              </a:rPr>
              <a:t> 10 BTS: System Module Sharing 2-RAT modes</a:t>
            </a:r>
            <a:endParaRPr lang="en-US" altLang="zh-CN" b="1" u="sng" dirty="0">
              <a:solidFill>
                <a:srgbClr val="124191"/>
              </a:solidFill>
              <a:latin typeface="Nokia Pure Headline Light" pitchFamily="34" charset="0"/>
              <a:ea typeface="ヒラギノ角ゴ Pro W3" charset="0"/>
              <a:cs typeface="Arial"/>
            </a:endParaRPr>
          </a:p>
        </p:txBody>
      </p:sp>
      <p:sp>
        <p:nvSpPr>
          <p:cNvPr id="3" name="Rounded Rectangle 32">
            <a:extLst>
              <a:ext uri="{FF2B5EF4-FFF2-40B4-BE49-F238E27FC236}">
                <a16:creationId xmlns:a16="http://schemas.microsoft.com/office/drawing/2014/main" id="{10C9A316-EAF7-4AB4-BE41-A7B5DA6458A2}"/>
              </a:ext>
            </a:extLst>
          </p:cNvPr>
          <p:cNvSpPr/>
          <p:nvPr/>
        </p:nvSpPr>
        <p:spPr bwMode="auto">
          <a:xfrm>
            <a:off x="189609" y="657818"/>
            <a:ext cx="2315362" cy="855677"/>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69" eaLnBrk="0" hangingPunct="0">
              <a:lnSpc>
                <a:spcPct val="90000"/>
              </a:lnSpc>
              <a:spcBef>
                <a:spcPct val="30000"/>
              </a:spcBef>
              <a:buClr>
                <a:srgbClr val="FFCC00"/>
              </a:buClr>
              <a:defRPr/>
            </a:pPr>
            <a:endParaRPr lang="en-US" sz="1000" b="1" kern="0" dirty="0">
              <a:solidFill>
                <a:srgbClr val="FFFFFF"/>
              </a:solidFill>
              <a:latin typeface="Arial"/>
            </a:endParaRPr>
          </a:p>
        </p:txBody>
      </p:sp>
      <p:sp>
        <p:nvSpPr>
          <p:cNvPr id="4" name="Abgerundetes Rechteck 46">
            <a:extLst>
              <a:ext uri="{FF2B5EF4-FFF2-40B4-BE49-F238E27FC236}">
                <a16:creationId xmlns:a16="http://schemas.microsoft.com/office/drawing/2014/main" id="{8CD20008-4BD8-4714-88D8-E55A806E492C}"/>
              </a:ext>
            </a:extLst>
          </p:cNvPr>
          <p:cNvSpPr/>
          <p:nvPr>
            <p:custDataLst>
              <p:tags r:id="rId1"/>
            </p:custDataLst>
          </p:nvPr>
        </p:nvSpPr>
        <p:spPr bwMode="auto">
          <a:xfrm>
            <a:off x="327422" y="1233150"/>
            <a:ext cx="952755" cy="204844"/>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LTE</a:t>
            </a:r>
          </a:p>
        </p:txBody>
      </p:sp>
      <p:sp>
        <p:nvSpPr>
          <p:cNvPr id="5" name="Abgerundetes Rechteck 46">
            <a:extLst>
              <a:ext uri="{FF2B5EF4-FFF2-40B4-BE49-F238E27FC236}">
                <a16:creationId xmlns:a16="http://schemas.microsoft.com/office/drawing/2014/main" id="{63B3D93A-B65D-4D85-851C-AC6525E83715}"/>
              </a:ext>
            </a:extLst>
          </p:cNvPr>
          <p:cNvSpPr/>
          <p:nvPr>
            <p:custDataLst>
              <p:tags r:id="rId2"/>
            </p:custDataLst>
          </p:nvPr>
        </p:nvSpPr>
        <p:spPr bwMode="auto">
          <a:xfrm>
            <a:off x="318885" y="942861"/>
            <a:ext cx="2101278" cy="236898"/>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LTE </a:t>
            </a:r>
          </a:p>
        </p:txBody>
      </p:sp>
      <p:sp>
        <p:nvSpPr>
          <p:cNvPr id="6" name="Abgerundetes Rechteck 46">
            <a:extLst>
              <a:ext uri="{FF2B5EF4-FFF2-40B4-BE49-F238E27FC236}">
                <a16:creationId xmlns:a16="http://schemas.microsoft.com/office/drawing/2014/main" id="{EF8FBBDC-BEE6-4E9D-BE1B-21CC5831361E}"/>
              </a:ext>
            </a:extLst>
          </p:cNvPr>
          <p:cNvSpPr/>
          <p:nvPr>
            <p:custDataLst>
              <p:tags r:id="rId3"/>
            </p:custDataLst>
          </p:nvPr>
        </p:nvSpPr>
        <p:spPr bwMode="auto">
          <a:xfrm>
            <a:off x="1468325" y="1233150"/>
            <a:ext cx="952755" cy="204844"/>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sp>
        <p:nvSpPr>
          <p:cNvPr id="7" name="Abgerundetes Rechteck 46">
            <a:extLst>
              <a:ext uri="{FF2B5EF4-FFF2-40B4-BE49-F238E27FC236}">
                <a16:creationId xmlns:a16="http://schemas.microsoft.com/office/drawing/2014/main" id="{5E2BB4D5-6D5D-4BA9-AA82-A6758E7243B2}"/>
              </a:ext>
            </a:extLst>
          </p:cNvPr>
          <p:cNvSpPr/>
          <p:nvPr>
            <p:custDataLst>
              <p:tags r:id="rId4"/>
            </p:custDataLst>
          </p:nvPr>
        </p:nvSpPr>
        <p:spPr bwMode="auto">
          <a:xfrm>
            <a:off x="328815" y="718026"/>
            <a:ext cx="872456" cy="19294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 PDU </a:t>
            </a:r>
          </a:p>
        </p:txBody>
      </p:sp>
      <p:sp>
        <p:nvSpPr>
          <p:cNvPr id="8" name="Abgerundetes Rechteck 46">
            <a:extLst>
              <a:ext uri="{FF2B5EF4-FFF2-40B4-BE49-F238E27FC236}">
                <a16:creationId xmlns:a16="http://schemas.microsoft.com/office/drawing/2014/main" id="{F0FA1A03-75A9-4AE2-8E2F-1D4A638186F5}"/>
              </a:ext>
            </a:extLst>
          </p:cNvPr>
          <p:cNvSpPr/>
          <p:nvPr>
            <p:custDataLst>
              <p:tags r:id="rId5"/>
            </p:custDataLst>
          </p:nvPr>
        </p:nvSpPr>
        <p:spPr bwMode="auto">
          <a:xfrm>
            <a:off x="1344560" y="726415"/>
            <a:ext cx="1046544" cy="18417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Opt.TRS ext </a:t>
            </a:r>
          </a:p>
        </p:txBody>
      </p:sp>
      <p:grpSp>
        <p:nvGrpSpPr>
          <p:cNvPr id="9" name="Group 8">
            <a:extLst>
              <a:ext uri="{FF2B5EF4-FFF2-40B4-BE49-F238E27FC236}">
                <a16:creationId xmlns:a16="http://schemas.microsoft.com/office/drawing/2014/main" id="{F1FE8740-5AC9-4EAF-ABDD-A66A38F19F4A}"/>
              </a:ext>
            </a:extLst>
          </p:cNvPr>
          <p:cNvGrpSpPr/>
          <p:nvPr/>
        </p:nvGrpSpPr>
        <p:grpSpPr>
          <a:xfrm>
            <a:off x="195362" y="1638354"/>
            <a:ext cx="2315362" cy="855677"/>
            <a:chOff x="260482" y="2184471"/>
            <a:chExt cx="3087149" cy="1140903"/>
          </a:xfrm>
        </p:grpSpPr>
        <p:sp>
          <p:nvSpPr>
            <p:cNvPr id="10" name="Rounded Rectangle 37">
              <a:extLst>
                <a:ext uri="{FF2B5EF4-FFF2-40B4-BE49-F238E27FC236}">
                  <a16:creationId xmlns:a16="http://schemas.microsoft.com/office/drawing/2014/main" id="{0A0BA82C-EF3F-47A5-A85A-56A984B43583}"/>
                </a:ext>
              </a:extLst>
            </p:cNvPr>
            <p:cNvSpPr/>
            <p:nvPr/>
          </p:nvSpPr>
          <p:spPr bwMode="auto">
            <a:xfrm>
              <a:off x="260482" y="2184471"/>
              <a:ext cx="3087149" cy="1140903"/>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marL="0" marR="0" lvl="0" indent="0" defTabSz="604669" eaLnBrk="0" fontAlgn="auto" latinLnBrk="0" hangingPunct="0">
                <a:lnSpc>
                  <a:spcPct val="90000"/>
                </a:lnSpc>
                <a:spcBef>
                  <a:spcPct val="30000"/>
                </a:spcBef>
                <a:spcAft>
                  <a:spcPts val="0"/>
                </a:spcAft>
                <a:buClr>
                  <a:srgbClr val="FFCC00"/>
                </a:buClr>
                <a:buSzTx/>
                <a:buFontTx/>
                <a:buNone/>
                <a:tabLst/>
                <a:defRPr/>
              </a:pPr>
              <a:endParaRPr kumimoji="0" lang="en-US" sz="1000" b="1" i="0" u="none" strike="noStrike" kern="0" cap="none" spc="0" normalizeH="0" baseline="0" noProof="0" dirty="0">
                <a:ln>
                  <a:noFill/>
                </a:ln>
                <a:solidFill>
                  <a:srgbClr val="FFFFFF"/>
                </a:solidFill>
                <a:effectLst/>
                <a:uLnTx/>
                <a:uFillTx/>
                <a:latin typeface="Arial"/>
              </a:endParaRPr>
            </a:p>
          </p:txBody>
        </p:sp>
        <p:sp>
          <p:nvSpPr>
            <p:cNvPr id="11" name="Abgerundetes Rechteck 46">
              <a:extLst>
                <a:ext uri="{FF2B5EF4-FFF2-40B4-BE49-F238E27FC236}">
                  <a16:creationId xmlns:a16="http://schemas.microsoft.com/office/drawing/2014/main" id="{AB93D01E-B8A9-4FCB-919E-BB26337B7FCD}"/>
                </a:ext>
              </a:extLst>
            </p:cNvPr>
            <p:cNvSpPr/>
            <p:nvPr>
              <p:custDataLst>
                <p:tags r:id="rId15"/>
              </p:custDataLst>
            </p:nvPr>
          </p:nvSpPr>
          <p:spPr bwMode="auto">
            <a:xfrm>
              <a:off x="444233" y="2951580"/>
              <a:ext cx="1270340" cy="273125"/>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sp>
          <p:nvSpPr>
            <p:cNvPr id="12" name="Abgerundetes Rechteck 46">
              <a:extLst>
                <a:ext uri="{FF2B5EF4-FFF2-40B4-BE49-F238E27FC236}">
                  <a16:creationId xmlns:a16="http://schemas.microsoft.com/office/drawing/2014/main" id="{5E71F539-6878-4AFC-960B-A4C29330486B}"/>
                </a:ext>
              </a:extLst>
            </p:cNvPr>
            <p:cNvSpPr/>
            <p:nvPr>
              <p:custDataLst>
                <p:tags r:id="rId16"/>
              </p:custDataLst>
            </p:nvPr>
          </p:nvSpPr>
          <p:spPr bwMode="auto">
            <a:xfrm>
              <a:off x="432849" y="2564529"/>
              <a:ext cx="2801704" cy="315864"/>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 </a:t>
              </a:r>
            </a:p>
          </p:txBody>
        </p:sp>
        <p:sp>
          <p:nvSpPr>
            <p:cNvPr id="13" name="Abgerundetes Rechteck 46">
              <a:extLst>
                <a:ext uri="{FF2B5EF4-FFF2-40B4-BE49-F238E27FC236}">
                  <a16:creationId xmlns:a16="http://schemas.microsoft.com/office/drawing/2014/main" id="{1A38BEBD-354A-4458-892A-9B5281711224}"/>
                </a:ext>
              </a:extLst>
            </p:cNvPr>
            <p:cNvSpPr/>
            <p:nvPr>
              <p:custDataLst>
                <p:tags r:id="rId17"/>
              </p:custDataLst>
            </p:nvPr>
          </p:nvSpPr>
          <p:spPr bwMode="auto">
            <a:xfrm>
              <a:off x="1965437" y="2951580"/>
              <a:ext cx="1270340" cy="273125"/>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LTE</a:t>
              </a:r>
            </a:p>
          </p:txBody>
        </p:sp>
        <p:sp>
          <p:nvSpPr>
            <p:cNvPr id="14" name="Abgerundetes Rechteck 46">
              <a:extLst>
                <a:ext uri="{FF2B5EF4-FFF2-40B4-BE49-F238E27FC236}">
                  <a16:creationId xmlns:a16="http://schemas.microsoft.com/office/drawing/2014/main" id="{CA46D614-0B8E-4A3D-AF2D-C0BD5EAC1EE6}"/>
                </a:ext>
              </a:extLst>
            </p:cNvPr>
            <p:cNvSpPr/>
            <p:nvPr>
              <p:custDataLst>
                <p:tags r:id="rId18"/>
              </p:custDataLst>
            </p:nvPr>
          </p:nvSpPr>
          <p:spPr bwMode="auto">
            <a:xfrm>
              <a:off x="446088" y="2264750"/>
              <a:ext cx="1163275" cy="257261"/>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marL="0" marR="0" lvl="0" indent="0" algn="ctr" defTabSz="604669" eaLnBrk="0" fontAlgn="auto" latinLnBrk="0" hangingPunct="0">
                <a:lnSpc>
                  <a:spcPct val="90000"/>
                </a:lnSpc>
                <a:spcBef>
                  <a:spcPts val="400"/>
                </a:spcBef>
                <a:spcAft>
                  <a:spcPts val="0"/>
                </a:spcAft>
                <a:buClr>
                  <a:srgbClr val="FFCC00"/>
                </a:buClr>
                <a:buSzTx/>
                <a:buFontTx/>
                <a:buNone/>
                <a:tabLst/>
                <a:defRPr/>
              </a:pPr>
              <a:r>
                <a:rPr kumimoji="0" lang="en-US" sz="1000" b="0" i="0" u="none" strike="noStrike" kern="0" cap="none" spc="0" normalizeH="0" baseline="0" noProof="0" dirty="0">
                  <a:ln>
                    <a:noFill/>
                  </a:ln>
                  <a:solidFill>
                    <a:srgbClr val="666666">
                      <a:lumMod val="50000"/>
                    </a:srgbClr>
                  </a:solidFill>
                  <a:effectLst/>
                  <a:uLnTx/>
                  <a:uFillTx/>
                  <a:latin typeface="Arial"/>
                </a:rPr>
                <a:t>Opt. PDU </a:t>
              </a:r>
            </a:p>
          </p:txBody>
        </p:sp>
        <p:sp>
          <p:nvSpPr>
            <p:cNvPr id="15" name="Abgerundetes Rechteck 46">
              <a:extLst>
                <a:ext uri="{FF2B5EF4-FFF2-40B4-BE49-F238E27FC236}">
                  <a16:creationId xmlns:a16="http://schemas.microsoft.com/office/drawing/2014/main" id="{F7D3B855-2AEB-41EA-848F-0F2F4AE63111}"/>
                </a:ext>
              </a:extLst>
            </p:cNvPr>
            <p:cNvSpPr/>
            <p:nvPr>
              <p:custDataLst>
                <p:tags r:id="rId19"/>
              </p:custDataLst>
            </p:nvPr>
          </p:nvSpPr>
          <p:spPr bwMode="auto">
            <a:xfrm>
              <a:off x="1800416" y="2275935"/>
              <a:ext cx="1395392" cy="245568"/>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marL="0" marR="0" lvl="0" indent="0" algn="ctr" defTabSz="604669" eaLnBrk="0" fontAlgn="auto" latinLnBrk="0" hangingPunct="0">
                <a:lnSpc>
                  <a:spcPct val="90000"/>
                </a:lnSpc>
                <a:spcBef>
                  <a:spcPts val="400"/>
                </a:spcBef>
                <a:spcAft>
                  <a:spcPts val="0"/>
                </a:spcAft>
                <a:buClr>
                  <a:srgbClr val="FFCC00"/>
                </a:buClr>
                <a:buSzTx/>
                <a:buFontTx/>
                <a:buNone/>
                <a:tabLst/>
                <a:defRPr/>
              </a:pPr>
              <a:r>
                <a:rPr kumimoji="0" lang="en-US" sz="1000" b="0" i="0" u="none" strike="noStrike" kern="0" cap="none" spc="0" normalizeH="0" baseline="0" noProof="0" dirty="0">
                  <a:ln>
                    <a:noFill/>
                  </a:ln>
                  <a:solidFill>
                    <a:srgbClr val="666666">
                      <a:lumMod val="50000"/>
                    </a:srgbClr>
                  </a:solidFill>
                  <a:effectLst/>
                  <a:uLnTx/>
                  <a:uFillTx/>
                  <a:latin typeface="Arial"/>
                </a:rPr>
                <a:t>Opt.TRS ext </a:t>
              </a:r>
            </a:p>
          </p:txBody>
        </p:sp>
      </p:grpSp>
      <p:sp>
        <p:nvSpPr>
          <p:cNvPr id="16" name="Rounded Rectangle 45">
            <a:extLst>
              <a:ext uri="{FF2B5EF4-FFF2-40B4-BE49-F238E27FC236}">
                <a16:creationId xmlns:a16="http://schemas.microsoft.com/office/drawing/2014/main" id="{93705B73-B9DA-4116-B950-6EF83031E971}"/>
              </a:ext>
            </a:extLst>
          </p:cNvPr>
          <p:cNvSpPr/>
          <p:nvPr/>
        </p:nvSpPr>
        <p:spPr bwMode="auto">
          <a:xfrm>
            <a:off x="203985" y="2800860"/>
            <a:ext cx="2315362" cy="855677"/>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69" eaLnBrk="0" hangingPunct="0">
              <a:lnSpc>
                <a:spcPct val="90000"/>
              </a:lnSpc>
              <a:spcBef>
                <a:spcPct val="30000"/>
              </a:spcBef>
              <a:buClr>
                <a:srgbClr val="FFCC00"/>
              </a:buClr>
              <a:defRPr/>
            </a:pPr>
            <a:endParaRPr lang="en-US" sz="1000" b="1" kern="0" dirty="0">
              <a:solidFill>
                <a:srgbClr val="FFFFFF"/>
              </a:solidFill>
              <a:latin typeface="Arial"/>
            </a:endParaRPr>
          </a:p>
        </p:txBody>
      </p:sp>
      <p:sp>
        <p:nvSpPr>
          <p:cNvPr id="17" name="Abgerundetes Rechteck 46">
            <a:extLst>
              <a:ext uri="{FF2B5EF4-FFF2-40B4-BE49-F238E27FC236}">
                <a16:creationId xmlns:a16="http://schemas.microsoft.com/office/drawing/2014/main" id="{0B8E28D1-758C-47A2-A305-B373F42856F7}"/>
              </a:ext>
            </a:extLst>
          </p:cNvPr>
          <p:cNvSpPr/>
          <p:nvPr>
            <p:custDataLst>
              <p:tags r:id="rId6"/>
            </p:custDataLst>
          </p:nvPr>
        </p:nvSpPr>
        <p:spPr bwMode="auto">
          <a:xfrm>
            <a:off x="341798" y="3376192"/>
            <a:ext cx="1047054" cy="203755"/>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sp>
        <p:nvSpPr>
          <p:cNvPr id="18" name="Abgerundetes Rechteck 46">
            <a:extLst>
              <a:ext uri="{FF2B5EF4-FFF2-40B4-BE49-F238E27FC236}">
                <a16:creationId xmlns:a16="http://schemas.microsoft.com/office/drawing/2014/main" id="{0D299884-A20B-4531-8174-C2B3147CE30B}"/>
              </a:ext>
            </a:extLst>
          </p:cNvPr>
          <p:cNvSpPr/>
          <p:nvPr>
            <p:custDataLst>
              <p:tags r:id="rId7"/>
            </p:custDataLst>
          </p:nvPr>
        </p:nvSpPr>
        <p:spPr bwMode="auto">
          <a:xfrm>
            <a:off x="333261" y="3085903"/>
            <a:ext cx="2101278" cy="236898"/>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FSMF: WCDMA </a:t>
            </a:r>
          </a:p>
        </p:txBody>
      </p:sp>
      <p:sp>
        <p:nvSpPr>
          <p:cNvPr id="19" name="Abgerundetes Rechteck 46">
            <a:extLst>
              <a:ext uri="{FF2B5EF4-FFF2-40B4-BE49-F238E27FC236}">
                <a16:creationId xmlns:a16="http://schemas.microsoft.com/office/drawing/2014/main" id="{E596A136-D0CB-4145-A28B-4FFAC3697F6C}"/>
              </a:ext>
            </a:extLst>
          </p:cNvPr>
          <p:cNvSpPr/>
          <p:nvPr>
            <p:custDataLst>
              <p:tags r:id="rId8"/>
            </p:custDataLst>
          </p:nvPr>
        </p:nvSpPr>
        <p:spPr bwMode="auto">
          <a:xfrm>
            <a:off x="343191" y="2861069"/>
            <a:ext cx="872456" cy="19294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 PDU </a:t>
            </a:r>
          </a:p>
        </p:txBody>
      </p:sp>
      <p:sp>
        <p:nvSpPr>
          <p:cNvPr id="20" name="Abgerundetes Rechteck 46">
            <a:extLst>
              <a:ext uri="{FF2B5EF4-FFF2-40B4-BE49-F238E27FC236}">
                <a16:creationId xmlns:a16="http://schemas.microsoft.com/office/drawing/2014/main" id="{5AA94814-03F1-4F4C-A191-878178A59900}"/>
              </a:ext>
            </a:extLst>
          </p:cNvPr>
          <p:cNvSpPr/>
          <p:nvPr>
            <p:custDataLst>
              <p:tags r:id="rId9"/>
            </p:custDataLst>
          </p:nvPr>
        </p:nvSpPr>
        <p:spPr bwMode="auto">
          <a:xfrm>
            <a:off x="1358936" y="2869457"/>
            <a:ext cx="1046544" cy="18417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Opt.TRS ext </a:t>
            </a:r>
          </a:p>
        </p:txBody>
      </p:sp>
      <p:sp>
        <p:nvSpPr>
          <p:cNvPr id="21" name="Rounded Rectangle 54">
            <a:extLst>
              <a:ext uri="{FF2B5EF4-FFF2-40B4-BE49-F238E27FC236}">
                <a16:creationId xmlns:a16="http://schemas.microsoft.com/office/drawing/2014/main" id="{E8A9BA3B-7F83-4C84-A058-369CDDBDE401}"/>
              </a:ext>
            </a:extLst>
          </p:cNvPr>
          <p:cNvSpPr/>
          <p:nvPr/>
        </p:nvSpPr>
        <p:spPr bwMode="auto">
          <a:xfrm>
            <a:off x="209736" y="3712388"/>
            <a:ext cx="2315362" cy="855677"/>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69" eaLnBrk="0" hangingPunct="0">
              <a:lnSpc>
                <a:spcPct val="90000"/>
              </a:lnSpc>
              <a:spcBef>
                <a:spcPct val="30000"/>
              </a:spcBef>
              <a:buClr>
                <a:srgbClr val="FFCC00"/>
              </a:buClr>
              <a:defRPr/>
            </a:pPr>
            <a:endParaRPr lang="en-US" sz="1000" b="1" kern="0" dirty="0">
              <a:solidFill>
                <a:srgbClr val="FFFFFF"/>
              </a:solidFill>
              <a:latin typeface="Arial"/>
            </a:endParaRPr>
          </a:p>
        </p:txBody>
      </p:sp>
      <p:sp>
        <p:nvSpPr>
          <p:cNvPr id="22" name="Abgerundetes Rechteck 46">
            <a:extLst>
              <a:ext uri="{FF2B5EF4-FFF2-40B4-BE49-F238E27FC236}">
                <a16:creationId xmlns:a16="http://schemas.microsoft.com/office/drawing/2014/main" id="{8D06CF49-C9CD-4A56-9681-0D720860791A}"/>
              </a:ext>
            </a:extLst>
          </p:cNvPr>
          <p:cNvSpPr/>
          <p:nvPr>
            <p:custDataLst>
              <p:tags r:id="rId10"/>
            </p:custDataLst>
          </p:nvPr>
        </p:nvSpPr>
        <p:spPr bwMode="auto">
          <a:xfrm>
            <a:off x="347549" y="4287720"/>
            <a:ext cx="1006797" cy="198005"/>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LTE</a:t>
            </a:r>
          </a:p>
        </p:txBody>
      </p:sp>
      <p:sp>
        <p:nvSpPr>
          <p:cNvPr id="23" name="Abgerundetes Rechteck 46">
            <a:extLst>
              <a:ext uri="{FF2B5EF4-FFF2-40B4-BE49-F238E27FC236}">
                <a16:creationId xmlns:a16="http://schemas.microsoft.com/office/drawing/2014/main" id="{43EFE08D-D449-446A-AF27-5391829B9A97}"/>
              </a:ext>
            </a:extLst>
          </p:cNvPr>
          <p:cNvSpPr/>
          <p:nvPr>
            <p:custDataLst>
              <p:tags r:id="rId11"/>
            </p:custDataLst>
          </p:nvPr>
        </p:nvSpPr>
        <p:spPr bwMode="auto">
          <a:xfrm>
            <a:off x="339012" y="3997431"/>
            <a:ext cx="2101278" cy="236898"/>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FSMF: LTE </a:t>
            </a:r>
          </a:p>
        </p:txBody>
      </p:sp>
      <p:sp>
        <p:nvSpPr>
          <p:cNvPr id="24" name="Abgerundetes Rechteck 46">
            <a:extLst>
              <a:ext uri="{FF2B5EF4-FFF2-40B4-BE49-F238E27FC236}">
                <a16:creationId xmlns:a16="http://schemas.microsoft.com/office/drawing/2014/main" id="{93A02686-CA6A-44AE-B2F9-E62C44603523}"/>
              </a:ext>
            </a:extLst>
          </p:cNvPr>
          <p:cNvSpPr/>
          <p:nvPr>
            <p:custDataLst>
              <p:tags r:id="rId12"/>
            </p:custDataLst>
          </p:nvPr>
        </p:nvSpPr>
        <p:spPr bwMode="auto">
          <a:xfrm>
            <a:off x="1414732" y="4287719"/>
            <a:ext cx="1026476" cy="189378"/>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LTE</a:t>
            </a:r>
          </a:p>
        </p:txBody>
      </p:sp>
      <p:sp>
        <p:nvSpPr>
          <p:cNvPr id="25" name="Abgerundetes Rechteck 46">
            <a:extLst>
              <a:ext uri="{FF2B5EF4-FFF2-40B4-BE49-F238E27FC236}">
                <a16:creationId xmlns:a16="http://schemas.microsoft.com/office/drawing/2014/main" id="{E2C580D9-CF75-4FFE-A6C5-3BE8A9179E49}"/>
              </a:ext>
            </a:extLst>
          </p:cNvPr>
          <p:cNvSpPr/>
          <p:nvPr>
            <p:custDataLst>
              <p:tags r:id="rId13"/>
            </p:custDataLst>
          </p:nvPr>
        </p:nvSpPr>
        <p:spPr bwMode="auto">
          <a:xfrm>
            <a:off x="348942" y="3772596"/>
            <a:ext cx="872456" cy="19294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 PDU </a:t>
            </a:r>
          </a:p>
        </p:txBody>
      </p:sp>
      <p:sp>
        <p:nvSpPr>
          <p:cNvPr id="26" name="Abgerundetes Rechteck 46">
            <a:extLst>
              <a:ext uri="{FF2B5EF4-FFF2-40B4-BE49-F238E27FC236}">
                <a16:creationId xmlns:a16="http://schemas.microsoft.com/office/drawing/2014/main" id="{A7527A1F-BFB4-48A7-9FF7-2ADB2D3515F6}"/>
              </a:ext>
            </a:extLst>
          </p:cNvPr>
          <p:cNvSpPr/>
          <p:nvPr>
            <p:custDataLst>
              <p:tags r:id="rId14"/>
            </p:custDataLst>
          </p:nvPr>
        </p:nvSpPr>
        <p:spPr bwMode="auto">
          <a:xfrm>
            <a:off x="1431985" y="3373316"/>
            <a:ext cx="989754" cy="206632"/>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cxnSp>
        <p:nvCxnSpPr>
          <p:cNvPr id="27" name="Straight Connector 26">
            <a:extLst>
              <a:ext uri="{FF2B5EF4-FFF2-40B4-BE49-F238E27FC236}">
                <a16:creationId xmlns:a16="http://schemas.microsoft.com/office/drawing/2014/main" id="{F4530115-C101-4E7F-8164-232F6FCD6734}"/>
              </a:ext>
            </a:extLst>
          </p:cNvPr>
          <p:cNvCxnSpPr/>
          <p:nvPr/>
        </p:nvCxnSpPr>
        <p:spPr>
          <a:xfrm>
            <a:off x="2365532" y="3204352"/>
            <a:ext cx="5751" cy="997788"/>
          </a:xfrm>
          <a:prstGeom prst="line">
            <a:avLst/>
          </a:prstGeom>
          <a:noFill/>
          <a:ln w="19050" cap="flat" cmpd="sng" algn="ctr">
            <a:solidFill>
              <a:srgbClr val="FF0000"/>
            </a:solidFill>
            <a:prstDash val="solid"/>
          </a:ln>
          <a:effectLst/>
        </p:spPr>
      </p:cxnSp>
      <p:cxnSp>
        <p:nvCxnSpPr>
          <p:cNvPr id="28" name="Straight Connector 27">
            <a:extLst>
              <a:ext uri="{FF2B5EF4-FFF2-40B4-BE49-F238E27FC236}">
                <a16:creationId xmlns:a16="http://schemas.microsoft.com/office/drawing/2014/main" id="{A341C680-E5F5-491C-964B-BFB97D6D08A3}"/>
              </a:ext>
            </a:extLst>
          </p:cNvPr>
          <p:cNvCxnSpPr/>
          <p:nvPr/>
        </p:nvCxnSpPr>
        <p:spPr>
          <a:xfrm>
            <a:off x="2285030" y="3201484"/>
            <a:ext cx="5751" cy="997788"/>
          </a:xfrm>
          <a:prstGeom prst="line">
            <a:avLst/>
          </a:prstGeom>
          <a:noFill/>
          <a:ln w="19050" cap="flat" cmpd="sng" algn="ctr">
            <a:solidFill>
              <a:srgbClr val="00B050"/>
            </a:solidFill>
            <a:prstDash val="solid"/>
          </a:ln>
          <a:effectLst/>
        </p:spPr>
      </p:cxnSp>
      <p:graphicFrame>
        <p:nvGraphicFramePr>
          <p:cNvPr id="29" name="Table 28">
            <a:extLst>
              <a:ext uri="{FF2B5EF4-FFF2-40B4-BE49-F238E27FC236}">
                <a16:creationId xmlns:a16="http://schemas.microsoft.com/office/drawing/2014/main" id="{C721B13C-888F-46A8-B7FE-C152561A269F}"/>
              </a:ext>
            </a:extLst>
          </p:cNvPr>
          <p:cNvGraphicFramePr>
            <a:graphicFrameLocks noGrp="1"/>
          </p:cNvGraphicFramePr>
          <p:nvPr/>
        </p:nvGraphicFramePr>
        <p:xfrm>
          <a:off x="3792748" y="623616"/>
          <a:ext cx="4778315" cy="792480"/>
        </p:xfrm>
        <a:graphic>
          <a:graphicData uri="http://schemas.openxmlformats.org/drawingml/2006/table">
            <a:tbl>
              <a:tblPr/>
              <a:tblGrid>
                <a:gridCol w="1074307">
                  <a:extLst>
                    <a:ext uri="{9D8B030D-6E8A-4147-A177-3AD203B41FA5}">
                      <a16:colId xmlns:a16="http://schemas.microsoft.com/office/drawing/2014/main" val="20000"/>
                    </a:ext>
                  </a:extLst>
                </a:gridCol>
                <a:gridCol w="1490285">
                  <a:extLst>
                    <a:ext uri="{9D8B030D-6E8A-4147-A177-3AD203B41FA5}">
                      <a16:colId xmlns:a16="http://schemas.microsoft.com/office/drawing/2014/main" val="20001"/>
                    </a:ext>
                  </a:extLst>
                </a:gridCol>
                <a:gridCol w="1143033">
                  <a:extLst>
                    <a:ext uri="{9D8B030D-6E8A-4147-A177-3AD203B41FA5}">
                      <a16:colId xmlns:a16="http://schemas.microsoft.com/office/drawing/2014/main" val="20002"/>
                    </a:ext>
                  </a:extLst>
                </a:gridCol>
                <a:gridCol w="1070690">
                  <a:extLst>
                    <a:ext uri="{9D8B030D-6E8A-4147-A177-3AD203B41FA5}">
                      <a16:colId xmlns:a16="http://schemas.microsoft.com/office/drawing/2014/main" val="20003"/>
                    </a:ext>
                  </a:extLst>
                </a:gridCol>
              </a:tblGrid>
              <a:tr h="3962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System Module Rel.3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Capacity Extension </a:t>
                      </a:r>
                      <a:r>
                        <a:rPr lang="en-US" sz="1300" b="0" i="0" u="none" strike="noStrike" dirty="0" err="1">
                          <a:solidFill>
                            <a:srgbClr val="000000"/>
                          </a:solidFill>
                          <a:latin typeface="Nokia Pure Headline Ultra Light" pitchFamily="34" charset="0"/>
                        </a:rPr>
                        <a:t>Submodule</a:t>
                      </a:r>
                      <a:endParaRPr lang="en-US" sz="1300" b="0" i="0" u="none" strike="noStrike" dirty="0">
                        <a:solidFill>
                          <a:srgbClr val="000000"/>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WCDMA BB: No. of Subunits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LTE 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0000"/>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2xFBBC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2 x BCS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1"/>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2xFBBC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1 x ECS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2"/>
                  </a:ext>
                </a:extLst>
              </a:tr>
            </a:tbl>
          </a:graphicData>
        </a:graphic>
      </p:graphicFrame>
      <p:graphicFrame>
        <p:nvGraphicFramePr>
          <p:cNvPr id="30" name="Table 29">
            <a:extLst>
              <a:ext uri="{FF2B5EF4-FFF2-40B4-BE49-F238E27FC236}">
                <a16:creationId xmlns:a16="http://schemas.microsoft.com/office/drawing/2014/main" id="{1177BF54-4C61-4CC5-9A14-40A70B4DCC19}"/>
              </a:ext>
            </a:extLst>
          </p:cNvPr>
          <p:cNvGraphicFramePr>
            <a:graphicFrameLocks noGrp="1"/>
          </p:cNvGraphicFramePr>
          <p:nvPr/>
        </p:nvGraphicFramePr>
        <p:xfrm>
          <a:off x="3755367" y="1776680"/>
          <a:ext cx="4778315" cy="594360"/>
        </p:xfrm>
        <a:graphic>
          <a:graphicData uri="http://schemas.openxmlformats.org/drawingml/2006/table">
            <a:tbl>
              <a:tblPr/>
              <a:tblGrid>
                <a:gridCol w="1074307">
                  <a:extLst>
                    <a:ext uri="{9D8B030D-6E8A-4147-A177-3AD203B41FA5}">
                      <a16:colId xmlns:a16="http://schemas.microsoft.com/office/drawing/2014/main" val="20000"/>
                    </a:ext>
                  </a:extLst>
                </a:gridCol>
                <a:gridCol w="1490285">
                  <a:extLst>
                    <a:ext uri="{9D8B030D-6E8A-4147-A177-3AD203B41FA5}">
                      <a16:colId xmlns:a16="http://schemas.microsoft.com/office/drawing/2014/main" val="20001"/>
                    </a:ext>
                  </a:extLst>
                </a:gridCol>
                <a:gridCol w="1143033">
                  <a:extLst>
                    <a:ext uri="{9D8B030D-6E8A-4147-A177-3AD203B41FA5}">
                      <a16:colId xmlns:a16="http://schemas.microsoft.com/office/drawing/2014/main" val="20002"/>
                    </a:ext>
                  </a:extLst>
                </a:gridCol>
                <a:gridCol w="1070690">
                  <a:extLst>
                    <a:ext uri="{9D8B030D-6E8A-4147-A177-3AD203B41FA5}">
                      <a16:colId xmlns:a16="http://schemas.microsoft.com/office/drawing/2014/main" val="20003"/>
                    </a:ext>
                  </a:extLst>
                </a:gridCol>
              </a:tblGrid>
              <a:tr h="3962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System Module Rel.3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Capacity Extension </a:t>
                      </a:r>
                      <a:r>
                        <a:rPr lang="en-US" sz="1300" b="0" i="0" u="none" strike="noStrike" dirty="0" err="1">
                          <a:solidFill>
                            <a:srgbClr val="000000"/>
                          </a:solidFill>
                          <a:latin typeface="Nokia Pure Headline Ultra Light" pitchFamily="34" charset="0"/>
                        </a:rPr>
                        <a:t>Submodule</a:t>
                      </a:r>
                      <a:endParaRPr lang="en-US" sz="1300" b="0" i="0" u="none" strike="noStrike" dirty="0">
                        <a:solidFill>
                          <a:srgbClr val="000000"/>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WCDMA BB: No. of Subunits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LTE 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0000"/>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1 x BCS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1"/>
                  </a:ext>
                </a:extLst>
              </a:tr>
            </a:tbl>
          </a:graphicData>
        </a:graphic>
      </p:graphicFrame>
      <p:graphicFrame>
        <p:nvGraphicFramePr>
          <p:cNvPr id="31" name="Table 30">
            <a:extLst>
              <a:ext uri="{FF2B5EF4-FFF2-40B4-BE49-F238E27FC236}">
                <a16:creationId xmlns:a16="http://schemas.microsoft.com/office/drawing/2014/main" id="{C027001B-F595-4C19-85A3-65234E5806DE}"/>
              </a:ext>
            </a:extLst>
          </p:cNvPr>
          <p:cNvGraphicFramePr>
            <a:graphicFrameLocks noGrp="1"/>
          </p:cNvGraphicFramePr>
          <p:nvPr/>
        </p:nvGraphicFramePr>
        <p:xfrm>
          <a:off x="3761118" y="3171284"/>
          <a:ext cx="5089585" cy="990600"/>
        </p:xfrm>
        <a:graphic>
          <a:graphicData uri="http://schemas.openxmlformats.org/drawingml/2006/table">
            <a:tbl>
              <a:tblPr/>
              <a:tblGrid>
                <a:gridCol w="1029876">
                  <a:extLst>
                    <a:ext uri="{9D8B030D-6E8A-4147-A177-3AD203B41FA5}">
                      <a16:colId xmlns:a16="http://schemas.microsoft.com/office/drawing/2014/main" val="20000"/>
                    </a:ext>
                  </a:extLst>
                </a:gridCol>
                <a:gridCol w="1185829">
                  <a:extLst>
                    <a:ext uri="{9D8B030D-6E8A-4147-A177-3AD203B41FA5}">
                      <a16:colId xmlns:a16="http://schemas.microsoft.com/office/drawing/2014/main" val="20001"/>
                    </a:ext>
                  </a:extLst>
                </a:gridCol>
                <a:gridCol w="1453565">
                  <a:extLst>
                    <a:ext uri="{9D8B030D-6E8A-4147-A177-3AD203B41FA5}">
                      <a16:colId xmlns:a16="http://schemas.microsoft.com/office/drawing/2014/main" val="20002"/>
                    </a:ext>
                  </a:extLst>
                </a:gridCol>
                <a:gridCol w="1420315">
                  <a:extLst>
                    <a:ext uri="{9D8B030D-6E8A-4147-A177-3AD203B41FA5}">
                      <a16:colId xmlns:a16="http://schemas.microsoft.com/office/drawing/2014/main" val="20003"/>
                    </a:ext>
                  </a:extLst>
                </a:gridCol>
              </a:tblGrid>
              <a:tr h="5943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System Module Rel.3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Capacity Extension </a:t>
                      </a:r>
                      <a:r>
                        <a:rPr lang="en-US" sz="1300" b="0" i="0" u="none" strike="noStrike" dirty="0" err="1">
                          <a:solidFill>
                            <a:srgbClr val="000000"/>
                          </a:solidFill>
                          <a:latin typeface="Nokia Pure Headline Ultra Light" pitchFamily="34" charset="0"/>
                        </a:rPr>
                        <a:t>Submodule</a:t>
                      </a:r>
                      <a:endParaRPr lang="en-US" sz="1300" b="0" i="0" u="none" strike="noStrike" dirty="0">
                        <a:solidFill>
                          <a:srgbClr val="000000"/>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WCDMA BB: No. of Subunits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LTE 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0000"/>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4xFBBA/C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3 x BCS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1"/>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4xFBBA/C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1 x ECS + 1</a:t>
                      </a:r>
                      <a:r>
                        <a:rPr lang="en-US" sz="1300" b="0" i="0" u="none" strike="noStrike" baseline="0" dirty="0">
                          <a:solidFill>
                            <a:schemeClr val="bg1"/>
                          </a:solidFill>
                          <a:latin typeface="Nokia Pure Headline Ultra Light" pitchFamily="34" charset="0"/>
                        </a:rPr>
                        <a:t> x BCS</a:t>
                      </a:r>
                      <a:endParaRPr lang="en-US" sz="1300" b="0" i="0" u="none" strike="noStrike" dirty="0">
                        <a:solidFill>
                          <a:schemeClr val="bg1"/>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2"/>
                  </a:ext>
                </a:extLst>
              </a:tr>
            </a:tbl>
          </a:graphicData>
        </a:graphic>
      </p:graphicFrame>
      <p:sp>
        <p:nvSpPr>
          <p:cNvPr id="32" name="Rectangle 31">
            <a:extLst>
              <a:ext uri="{FF2B5EF4-FFF2-40B4-BE49-F238E27FC236}">
                <a16:creationId xmlns:a16="http://schemas.microsoft.com/office/drawing/2014/main" id="{D24E7653-B5AB-43BC-9692-2159BB5CAE47}"/>
              </a:ext>
            </a:extLst>
          </p:cNvPr>
          <p:cNvSpPr/>
          <p:nvPr/>
        </p:nvSpPr>
        <p:spPr>
          <a:xfrm>
            <a:off x="5035424" y="4416360"/>
            <a:ext cx="3860352" cy="261610"/>
          </a:xfrm>
          <a:prstGeom prst="rect">
            <a:avLst/>
          </a:prstGeom>
        </p:spPr>
        <p:txBody>
          <a:bodyPr wrap="none">
            <a:spAutoFit/>
          </a:bodyPr>
          <a:lstStyle/>
          <a:p>
            <a:pPr defTabSz="457189" fontAlgn="base">
              <a:spcBef>
                <a:spcPct val="0"/>
              </a:spcBef>
              <a:spcAft>
                <a:spcPct val="0"/>
              </a:spcAft>
              <a:defRPr/>
            </a:pPr>
            <a:r>
              <a:rPr lang="en-US" sz="1100" dirty="0">
                <a:solidFill>
                  <a:srgbClr val="D8D9DA">
                    <a:lumMod val="25000"/>
                  </a:srgbClr>
                </a:solidFill>
                <a:latin typeface="Nokia Pure Headline Ultra Light" pitchFamily="34" charset="0"/>
                <a:ea typeface="ヒラギノ角ゴ Pro W3" charset="0"/>
                <a:cs typeface="ヒラギノ角ゴ Pro W3" charset="0"/>
              </a:rPr>
              <a:t>BCS=basic cell set, ECS=extended cell set, RCS=reduced cell set</a:t>
            </a:r>
            <a:endParaRPr lang="en-US" sz="1100" dirty="0">
              <a:solidFill>
                <a:srgbClr val="124191"/>
              </a:solidFill>
              <a:latin typeface="Arial"/>
            </a:endParaRPr>
          </a:p>
        </p:txBody>
      </p:sp>
      <p:sp>
        <p:nvSpPr>
          <p:cNvPr id="34" name="Footer Placeholder 3">
            <a:extLst>
              <a:ext uri="{FF2B5EF4-FFF2-40B4-BE49-F238E27FC236}">
                <a16:creationId xmlns:a16="http://schemas.microsoft.com/office/drawing/2014/main" id="{C1D09F62-22A9-480F-88A6-93C9FA7C60B1}"/>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
        <p:nvSpPr>
          <p:cNvPr id="35" name="TextBox 34">
            <a:extLst>
              <a:ext uri="{FF2B5EF4-FFF2-40B4-BE49-F238E27FC236}">
                <a16:creationId xmlns:a16="http://schemas.microsoft.com/office/drawing/2014/main" id="{E0B6FEF2-A1BA-4614-8031-167388F2C267}"/>
              </a:ext>
            </a:extLst>
          </p:cNvPr>
          <p:cNvSpPr txBox="1"/>
          <p:nvPr/>
        </p:nvSpPr>
        <p:spPr>
          <a:xfrm>
            <a:off x="255405" y="4556590"/>
            <a:ext cx="4342856" cy="276999"/>
          </a:xfrm>
          <a:prstGeom prst="rect">
            <a:avLst/>
          </a:prstGeom>
          <a:noFill/>
        </p:spPr>
        <p:txBody>
          <a:bodyPr wrap="none" rtlCol="0">
            <a:spAutoFit/>
          </a:bodyPr>
          <a:lstStyle/>
          <a:p>
            <a:r>
              <a:rPr lang="en-GB" sz="1200" b="1" dirty="0">
                <a:solidFill>
                  <a:srgbClr val="FF0000"/>
                </a:solidFill>
                <a:latin typeface="+mn-lt"/>
              </a:rPr>
              <a:t>Note: 2x FSMF support will be available with SRAN17A MP1</a:t>
            </a:r>
          </a:p>
        </p:txBody>
      </p:sp>
    </p:spTree>
    <p:extLst>
      <p:ext uri="{BB962C8B-B14F-4D97-AF65-F5344CB8AC3E}">
        <p14:creationId xmlns:p14="http://schemas.microsoft.com/office/powerpoint/2010/main" val="299412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08D4-2C69-43B4-B9ED-90FA0599EAF6}"/>
              </a:ext>
            </a:extLst>
          </p:cNvPr>
          <p:cNvSpPr txBox="1">
            <a:spLocks/>
          </p:cNvSpPr>
          <p:nvPr/>
        </p:nvSpPr>
        <p:spPr bwMode="auto">
          <a:xfrm>
            <a:off x="254000" y="169069"/>
            <a:ext cx="8522391" cy="62031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defTabSz="457189" fontAlgn="base">
              <a:lnSpc>
                <a:spcPct val="90000"/>
              </a:lnSpc>
              <a:spcBef>
                <a:spcPct val="0"/>
              </a:spcBef>
              <a:spcAft>
                <a:spcPct val="0"/>
              </a:spcAft>
              <a:defRPr/>
            </a:pPr>
            <a:r>
              <a:rPr lang="en-US" altLang="zh-CN" b="1" dirty="0">
                <a:solidFill>
                  <a:srgbClr val="124191"/>
                </a:solidFill>
                <a:latin typeface="Nokia Pure Headline Light" pitchFamily="34" charset="0"/>
                <a:ea typeface="ヒラギノ角ゴ Pro W3" charset="0"/>
                <a:cs typeface="Arial"/>
              </a:rPr>
              <a:t>Flexi </a:t>
            </a:r>
            <a:r>
              <a:rPr lang="en-US" altLang="zh-CN" b="1" dirty="0" err="1">
                <a:solidFill>
                  <a:srgbClr val="124191"/>
                </a:solidFill>
                <a:latin typeface="Nokia Pure Headline Light" pitchFamily="34" charset="0"/>
                <a:ea typeface="ヒラギノ角ゴ Pro W3" charset="0"/>
                <a:cs typeface="Arial"/>
              </a:rPr>
              <a:t>Multiradio</a:t>
            </a:r>
            <a:r>
              <a:rPr lang="en-US" altLang="zh-CN" b="1" dirty="0">
                <a:solidFill>
                  <a:srgbClr val="124191"/>
                </a:solidFill>
                <a:latin typeface="Nokia Pure Headline Light" pitchFamily="34" charset="0"/>
                <a:ea typeface="ヒラギノ角ゴ Pro W3" charset="0"/>
                <a:cs typeface="Arial"/>
              </a:rPr>
              <a:t> 10 BTS: System Module Sharing 3-RAT modes</a:t>
            </a:r>
            <a:endParaRPr lang="en-US" altLang="zh-CN" b="1" u="sng" dirty="0">
              <a:solidFill>
                <a:srgbClr val="124191"/>
              </a:solidFill>
              <a:latin typeface="Nokia Pure Headline Light" pitchFamily="34" charset="0"/>
              <a:ea typeface="ヒラギノ角ゴ Pro W3" charset="0"/>
              <a:cs typeface="Arial"/>
            </a:endParaRPr>
          </a:p>
        </p:txBody>
      </p:sp>
      <p:grpSp>
        <p:nvGrpSpPr>
          <p:cNvPr id="3" name="Group 2">
            <a:extLst>
              <a:ext uri="{FF2B5EF4-FFF2-40B4-BE49-F238E27FC236}">
                <a16:creationId xmlns:a16="http://schemas.microsoft.com/office/drawing/2014/main" id="{3E3000CF-9A76-4EED-9454-C677118A9314}"/>
              </a:ext>
            </a:extLst>
          </p:cNvPr>
          <p:cNvGrpSpPr/>
          <p:nvPr/>
        </p:nvGrpSpPr>
        <p:grpSpPr>
          <a:xfrm>
            <a:off x="198236" y="1613293"/>
            <a:ext cx="2315362" cy="855677"/>
            <a:chOff x="264314" y="2151057"/>
            <a:chExt cx="3087149" cy="1140903"/>
          </a:xfrm>
        </p:grpSpPr>
        <p:sp>
          <p:nvSpPr>
            <p:cNvPr id="4" name="Rounded Rectangle 50">
              <a:extLst>
                <a:ext uri="{FF2B5EF4-FFF2-40B4-BE49-F238E27FC236}">
                  <a16:creationId xmlns:a16="http://schemas.microsoft.com/office/drawing/2014/main" id="{23AB4ABB-4B1C-4D71-AABB-1AB18E08B413}"/>
                </a:ext>
              </a:extLst>
            </p:cNvPr>
            <p:cNvSpPr/>
            <p:nvPr/>
          </p:nvSpPr>
          <p:spPr bwMode="auto">
            <a:xfrm>
              <a:off x="264314" y="2151057"/>
              <a:ext cx="3087149" cy="1140903"/>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marL="0" marR="0" lvl="0" indent="0" defTabSz="604669" eaLnBrk="0" fontAlgn="auto" latinLnBrk="0" hangingPunct="0">
                <a:lnSpc>
                  <a:spcPct val="90000"/>
                </a:lnSpc>
                <a:spcBef>
                  <a:spcPct val="30000"/>
                </a:spcBef>
                <a:spcAft>
                  <a:spcPts val="0"/>
                </a:spcAft>
                <a:buClr>
                  <a:srgbClr val="FFCC00"/>
                </a:buClr>
                <a:buSzTx/>
                <a:buFontTx/>
                <a:buNone/>
                <a:tabLst/>
                <a:defRPr/>
              </a:pPr>
              <a:endParaRPr kumimoji="0" lang="en-US" sz="1000" b="1" i="0" u="none" strike="noStrike" kern="0" cap="none" spc="0" normalizeH="0" baseline="0" noProof="0" dirty="0">
                <a:ln>
                  <a:noFill/>
                </a:ln>
                <a:solidFill>
                  <a:srgbClr val="FFFFFF"/>
                </a:solidFill>
                <a:effectLst/>
                <a:uLnTx/>
                <a:uFillTx/>
                <a:latin typeface="Arial"/>
              </a:endParaRPr>
            </a:p>
          </p:txBody>
        </p:sp>
        <p:sp>
          <p:nvSpPr>
            <p:cNvPr id="5" name="Abgerundetes Rechteck 46">
              <a:extLst>
                <a:ext uri="{FF2B5EF4-FFF2-40B4-BE49-F238E27FC236}">
                  <a16:creationId xmlns:a16="http://schemas.microsoft.com/office/drawing/2014/main" id="{AC2BAEF3-D7FD-40A5-9664-9E30AE73E0A5}"/>
                </a:ext>
              </a:extLst>
            </p:cNvPr>
            <p:cNvSpPr/>
            <p:nvPr>
              <p:custDataLst>
                <p:tags r:id="rId15"/>
              </p:custDataLst>
            </p:nvPr>
          </p:nvSpPr>
          <p:spPr bwMode="auto">
            <a:xfrm>
              <a:off x="448065" y="2918166"/>
              <a:ext cx="1270340" cy="273125"/>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sp>
          <p:nvSpPr>
            <p:cNvPr id="6" name="Abgerundetes Rechteck 46">
              <a:extLst>
                <a:ext uri="{FF2B5EF4-FFF2-40B4-BE49-F238E27FC236}">
                  <a16:creationId xmlns:a16="http://schemas.microsoft.com/office/drawing/2014/main" id="{AB642723-FA48-4B7A-8F3B-F161C918BA14}"/>
                </a:ext>
              </a:extLst>
            </p:cNvPr>
            <p:cNvSpPr/>
            <p:nvPr>
              <p:custDataLst>
                <p:tags r:id="rId16"/>
              </p:custDataLst>
            </p:nvPr>
          </p:nvSpPr>
          <p:spPr bwMode="auto">
            <a:xfrm>
              <a:off x="436681" y="2531115"/>
              <a:ext cx="2801704" cy="315864"/>
            </a:xfrm>
            <a:prstGeom prst="roundRect">
              <a:avLst>
                <a:gd name="adj" fmla="val 21952"/>
              </a:avLst>
            </a:prstGeom>
            <a:gradFill flip="none" rotWithShape="1">
              <a:gsLst>
                <a:gs pos="50000">
                  <a:srgbClr val="A8BBC0"/>
                </a:gs>
                <a:gs pos="100000">
                  <a:srgbClr val="00C9FF"/>
                </a:gs>
              </a:gsLst>
              <a:lin ang="0" scaled="1"/>
              <a:tileRect/>
            </a:gra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FSMF: GSM&amp;WCDMA </a:t>
              </a:r>
            </a:p>
          </p:txBody>
        </p:sp>
        <p:sp>
          <p:nvSpPr>
            <p:cNvPr id="7" name="Abgerundetes Rechteck 46">
              <a:extLst>
                <a:ext uri="{FF2B5EF4-FFF2-40B4-BE49-F238E27FC236}">
                  <a16:creationId xmlns:a16="http://schemas.microsoft.com/office/drawing/2014/main" id="{1F98A151-C7BF-487C-AC9B-6D6EC750A4B0}"/>
                </a:ext>
              </a:extLst>
            </p:cNvPr>
            <p:cNvSpPr/>
            <p:nvPr>
              <p:custDataLst>
                <p:tags r:id="rId17"/>
              </p:custDataLst>
            </p:nvPr>
          </p:nvSpPr>
          <p:spPr bwMode="auto">
            <a:xfrm>
              <a:off x="1969269" y="2918166"/>
              <a:ext cx="1270340" cy="273125"/>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LTE</a:t>
              </a:r>
            </a:p>
          </p:txBody>
        </p:sp>
        <p:sp>
          <p:nvSpPr>
            <p:cNvPr id="8" name="Abgerundetes Rechteck 46">
              <a:extLst>
                <a:ext uri="{FF2B5EF4-FFF2-40B4-BE49-F238E27FC236}">
                  <a16:creationId xmlns:a16="http://schemas.microsoft.com/office/drawing/2014/main" id="{D672BA67-2589-4C24-89D6-75E5DBF63C0A}"/>
                </a:ext>
              </a:extLst>
            </p:cNvPr>
            <p:cNvSpPr/>
            <p:nvPr>
              <p:custDataLst>
                <p:tags r:id="rId18"/>
              </p:custDataLst>
            </p:nvPr>
          </p:nvSpPr>
          <p:spPr bwMode="auto">
            <a:xfrm>
              <a:off x="449920" y="2231335"/>
              <a:ext cx="1163275" cy="257261"/>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marL="0" marR="0" lvl="0" indent="0" algn="ctr" defTabSz="604669" eaLnBrk="0" fontAlgn="auto" latinLnBrk="0" hangingPunct="0">
                <a:lnSpc>
                  <a:spcPct val="90000"/>
                </a:lnSpc>
                <a:spcBef>
                  <a:spcPts val="400"/>
                </a:spcBef>
                <a:spcAft>
                  <a:spcPts val="0"/>
                </a:spcAft>
                <a:buClr>
                  <a:srgbClr val="FFCC00"/>
                </a:buClr>
                <a:buSzTx/>
                <a:buFontTx/>
                <a:buNone/>
                <a:tabLst/>
                <a:defRPr/>
              </a:pPr>
              <a:r>
                <a:rPr kumimoji="0" lang="en-US" sz="1000" b="0" i="0" u="none" strike="noStrike" kern="0" cap="none" spc="0" normalizeH="0" baseline="0" noProof="0" dirty="0">
                  <a:ln>
                    <a:noFill/>
                  </a:ln>
                  <a:solidFill>
                    <a:srgbClr val="666666">
                      <a:lumMod val="50000"/>
                    </a:srgbClr>
                  </a:solidFill>
                  <a:effectLst/>
                  <a:uLnTx/>
                  <a:uFillTx/>
                  <a:latin typeface="Arial"/>
                </a:rPr>
                <a:t>Opt. PDU </a:t>
              </a:r>
            </a:p>
          </p:txBody>
        </p:sp>
        <p:sp>
          <p:nvSpPr>
            <p:cNvPr id="9" name="Abgerundetes Rechteck 46">
              <a:extLst>
                <a:ext uri="{FF2B5EF4-FFF2-40B4-BE49-F238E27FC236}">
                  <a16:creationId xmlns:a16="http://schemas.microsoft.com/office/drawing/2014/main" id="{A107B9FA-062F-465C-94B3-8E5AD475ED51}"/>
                </a:ext>
              </a:extLst>
            </p:cNvPr>
            <p:cNvSpPr/>
            <p:nvPr>
              <p:custDataLst>
                <p:tags r:id="rId19"/>
              </p:custDataLst>
            </p:nvPr>
          </p:nvSpPr>
          <p:spPr bwMode="auto">
            <a:xfrm>
              <a:off x="1804248" y="2242520"/>
              <a:ext cx="1395392" cy="245568"/>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marL="0" marR="0" lvl="0" indent="0" algn="ctr" defTabSz="604669" eaLnBrk="0" fontAlgn="auto" latinLnBrk="0" hangingPunct="0">
                <a:lnSpc>
                  <a:spcPct val="90000"/>
                </a:lnSpc>
                <a:spcBef>
                  <a:spcPts val="400"/>
                </a:spcBef>
                <a:spcAft>
                  <a:spcPts val="0"/>
                </a:spcAft>
                <a:buClr>
                  <a:srgbClr val="FFCC00"/>
                </a:buClr>
                <a:buSzTx/>
                <a:buFontTx/>
                <a:buNone/>
                <a:tabLst/>
                <a:defRPr/>
              </a:pPr>
              <a:r>
                <a:rPr kumimoji="0" lang="en-US" sz="1000" b="0" i="0" u="none" strike="noStrike" kern="0" cap="none" spc="0" normalizeH="0" baseline="0" noProof="0" dirty="0">
                  <a:ln>
                    <a:noFill/>
                  </a:ln>
                  <a:solidFill>
                    <a:srgbClr val="666666">
                      <a:lumMod val="50000"/>
                    </a:srgbClr>
                  </a:solidFill>
                  <a:effectLst/>
                  <a:uLnTx/>
                  <a:uFillTx/>
                  <a:latin typeface="Arial"/>
                </a:rPr>
                <a:t>Opt.TRS ext </a:t>
              </a:r>
            </a:p>
          </p:txBody>
        </p:sp>
      </p:grpSp>
      <p:sp>
        <p:nvSpPr>
          <p:cNvPr id="10" name="Rounded Rectangle 73">
            <a:extLst>
              <a:ext uri="{FF2B5EF4-FFF2-40B4-BE49-F238E27FC236}">
                <a16:creationId xmlns:a16="http://schemas.microsoft.com/office/drawing/2014/main" id="{7F8C5254-413A-478E-B1FF-73BCC55D916B}"/>
              </a:ext>
            </a:extLst>
          </p:cNvPr>
          <p:cNvSpPr/>
          <p:nvPr/>
        </p:nvSpPr>
        <p:spPr bwMode="auto">
          <a:xfrm>
            <a:off x="186732" y="2611082"/>
            <a:ext cx="2315362" cy="855677"/>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69" eaLnBrk="0" hangingPunct="0">
              <a:lnSpc>
                <a:spcPct val="90000"/>
              </a:lnSpc>
              <a:spcBef>
                <a:spcPct val="30000"/>
              </a:spcBef>
              <a:buClr>
                <a:srgbClr val="FFCC00"/>
              </a:buClr>
              <a:defRPr/>
            </a:pPr>
            <a:endParaRPr lang="en-US" sz="1000" b="1" kern="0" dirty="0">
              <a:solidFill>
                <a:srgbClr val="FFFFFF"/>
              </a:solidFill>
              <a:latin typeface="Arial"/>
            </a:endParaRPr>
          </a:p>
        </p:txBody>
      </p:sp>
      <p:sp>
        <p:nvSpPr>
          <p:cNvPr id="11" name="Abgerundetes Rechteck 46">
            <a:extLst>
              <a:ext uri="{FF2B5EF4-FFF2-40B4-BE49-F238E27FC236}">
                <a16:creationId xmlns:a16="http://schemas.microsoft.com/office/drawing/2014/main" id="{595F8320-B35D-4ADB-B257-7DF681F1A095}"/>
              </a:ext>
            </a:extLst>
          </p:cNvPr>
          <p:cNvSpPr/>
          <p:nvPr>
            <p:custDataLst>
              <p:tags r:id="rId1"/>
            </p:custDataLst>
          </p:nvPr>
        </p:nvSpPr>
        <p:spPr bwMode="auto">
          <a:xfrm>
            <a:off x="324545" y="3186414"/>
            <a:ext cx="1047054" cy="203755"/>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sp>
        <p:nvSpPr>
          <p:cNvPr id="12" name="Abgerundetes Rechteck 46">
            <a:extLst>
              <a:ext uri="{FF2B5EF4-FFF2-40B4-BE49-F238E27FC236}">
                <a16:creationId xmlns:a16="http://schemas.microsoft.com/office/drawing/2014/main" id="{37461AD9-91B7-42EF-ACD6-5D775B4C1F4C}"/>
              </a:ext>
            </a:extLst>
          </p:cNvPr>
          <p:cNvSpPr/>
          <p:nvPr>
            <p:custDataLst>
              <p:tags r:id="rId2"/>
            </p:custDataLst>
          </p:nvPr>
        </p:nvSpPr>
        <p:spPr bwMode="auto">
          <a:xfrm>
            <a:off x="316008" y="2896125"/>
            <a:ext cx="2101278" cy="236898"/>
          </a:xfrm>
          <a:prstGeom prst="roundRect">
            <a:avLst>
              <a:gd name="adj" fmla="val 21952"/>
            </a:avLst>
          </a:prstGeom>
          <a:gradFill flip="none" rotWithShape="1">
            <a:gsLst>
              <a:gs pos="50000">
                <a:srgbClr val="A8BBC0"/>
              </a:gs>
              <a:gs pos="100000">
                <a:srgbClr val="00C9FF"/>
              </a:gs>
            </a:gsLst>
            <a:lin ang="0" scaled="1"/>
            <a:tileRect/>
          </a:gra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FSMF: GSM&amp;WCDMA </a:t>
            </a:r>
          </a:p>
        </p:txBody>
      </p:sp>
      <p:sp>
        <p:nvSpPr>
          <p:cNvPr id="13" name="Abgerundetes Rechteck 46">
            <a:extLst>
              <a:ext uri="{FF2B5EF4-FFF2-40B4-BE49-F238E27FC236}">
                <a16:creationId xmlns:a16="http://schemas.microsoft.com/office/drawing/2014/main" id="{AC4250AD-0FB9-48ED-A989-38F0492BE87E}"/>
              </a:ext>
            </a:extLst>
          </p:cNvPr>
          <p:cNvSpPr/>
          <p:nvPr>
            <p:custDataLst>
              <p:tags r:id="rId3"/>
            </p:custDataLst>
          </p:nvPr>
        </p:nvSpPr>
        <p:spPr bwMode="auto">
          <a:xfrm>
            <a:off x="325938" y="2671290"/>
            <a:ext cx="872456" cy="19294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 PDU </a:t>
            </a:r>
          </a:p>
        </p:txBody>
      </p:sp>
      <p:sp>
        <p:nvSpPr>
          <p:cNvPr id="14" name="Abgerundetes Rechteck 46">
            <a:extLst>
              <a:ext uri="{FF2B5EF4-FFF2-40B4-BE49-F238E27FC236}">
                <a16:creationId xmlns:a16="http://schemas.microsoft.com/office/drawing/2014/main" id="{1D49AC33-964D-4DD0-9E2D-58D75DF77AF8}"/>
              </a:ext>
            </a:extLst>
          </p:cNvPr>
          <p:cNvSpPr/>
          <p:nvPr>
            <p:custDataLst>
              <p:tags r:id="rId4"/>
            </p:custDataLst>
          </p:nvPr>
        </p:nvSpPr>
        <p:spPr bwMode="auto">
          <a:xfrm>
            <a:off x="1341683" y="2679679"/>
            <a:ext cx="1046544" cy="18417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Opt.TRS ext </a:t>
            </a:r>
          </a:p>
        </p:txBody>
      </p:sp>
      <p:sp>
        <p:nvSpPr>
          <p:cNvPr id="15" name="Rounded Rectangle 86">
            <a:extLst>
              <a:ext uri="{FF2B5EF4-FFF2-40B4-BE49-F238E27FC236}">
                <a16:creationId xmlns:a16="http://schemas.microsoft.com/office/drawing/2014/main" id="{60C634CD-368B-4FCA-826A-88D22AC4DB20}"/>
              </a:ext>
            </a:extLst>
          </p:cNvPr>
          <p:cNvSpPr/>
          <p:nvPr/>
        </p:nvSpPr>
        <p:spPr bwMode="auto">
          <a:xfrm>
            <a:off x="192483" y="3608870"/>
            <a:ext cx="2315362" cy="855677"/>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69" eaLnBrk="0" hangingPunct="0">
              <a:lnSpc>
                <a:spcPct val="90000"/>
              </a:lnSpc>
              <a:spcBef>
                <a:spcPct val="30000"/>
              </a:spcBef>
              <a:buClr>
                <a:srgbClr val="FFCC00"/>
              </a:buClr>
              <a:defRPr/>
            </a:pPr>
            <a:endParaRPr lang="en-US" sz="1000" b="1" kern="0" dirty="0">
              <a:solidFill>
                <a:srgbClr val="FFFFFF"/>
              </a:solidFill>
              <a:latin typeface="Arial"/>
            </a:endParaRPr>
          </a:p>
        </p:txBody>
      </p:sp>
      <p:sp>
        <p:nvSpPr>
          <p:cNvPr id="16" name="Abgerundetes Rechteck 46">
            <a:extLst>
              <a:ext uri="{FF2B5EF4-FFF2-40B4-BE49-F238E27FC236}">
                <a16:creationId xmlns:a16="http://schemas.microsoft.com/office/drawing/2014/main" id="{137B55C5-F649-418E-BF98-FD64F839B40F}"/>
              </a:ext>
            </a:extLst>
          </p:cNvPr>
          <p:cNvSpPr/>
          <p:nvPr>
            <p:custDataLst>
              <p:tags r:id="rId5"/>
            </p:custDataLst>
          </p:nvPr>
        </p:nvSpPr>
        <p:spPr bwMode="auto">
          <a:xfrm>
            <a:off x="330296" y="4184202"/>
            <a:ext cx="1006797" cy="198005"/>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LTE</a:t>
            </a:r>
          </a:p>
        </p:txBody>
      </p:sp>
      <p:sp>
        <p:nvSpPr>
          <p:cNvPr id="17" name="Abgerundetes Rechteck 46">
            <a:extLst>
              <a:ext uri="{FF2B5EF4-FFF2-40B4-BE49-F238E27FC236}">
                <a16:creationId xmlns:a16="http://schemas.microsoft.com/office/drawing/2014/main" id="{6E5C4C78-4F24-46ED-909C-4B9740D8C97A}"/>
              </a:ext>
            </a:extLst>
          </p:cNvPr>
          <p:cNvSpPr/>
          <p:nvPr>
            <p:custDataLst>
              <p:tags r:id="rId6"/>
            </p:custDataLst>
          </p:nvPr>
        </p:nvSpPr>
        <p:spPr bwMode="auto">
          <a:xfrm>
            <a:off x="321759" y="3893913"/>
            <a:ext cx="2101278" cy="236898"/>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FSMF: LTE </a:t>
            </a:r>
          </a:p>
        </p:txBody>
      </p:sp>
      <p:sp>
        <p:nvSpPr>
          <p:cNvPr id="18" name="Abgerundetes Rechteck 46">
            <a:extLst>
              <a:ext uri="{FF2B5EF4-FFF2-40B4-BE49-F238E27FC236}">
                <a16:creationId xmlns:a16="http://schemas.microsoft.com/office/drawing/2014/main" id="{6E6FD3B6-FC5E-42B6-9107-F05B99628C5D}"/>
              </a:ext>
            </a:extLst>
          </p:cNvPr>
          <p:cNvSpPr/>
          <p:nvPr>
            <p:custDataLst>
              <p:tags r:id="rId7"/>
            </p:custDataLst>
          </p:nvPr>
        </p:nvSpPr>
        <p:spPr bwMode="auto">
          <a:xfrm>
            <a:off x="1397479" y="4184201"/>
            <a:ext cx="1026476" cy="189378"/>
          </a:xfrm>
          <a:prstGeom prst="roundRect">
            <a:avLst>
              <a:gd name="adj" fmla="val 21952"/>
            </a:avLst>
          </a:prstGeom>
          <a:solidFill>
            <a:srgbClr val="124191"/>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LTE</a:t>
            </a:r>
          </a:p>
        </p:txBody>
      </p:sp>
      <p:sp>
        <p:nvSpPr>
          <p:cNvPr id="19" name="Abgerundetes Rechteck 46">
            <a:extLst>
              <a:ext uri="{FF2B5EF4-FFF2-40B4-BE49-F238E27FC236}">
                <a16:creationId xmlns:a16="http://schemas.microsoft.com/office/drawing/2014/main" id="{BCB15C38-A8E6-41CE-B6EB-620948D6A5A4}"/>
              </a:ext>
            </a:extLst>
          </p:cNvPr>
          <p:cNvSpPr/>
          <p:nvPr>
            <p:custDataLst>
              <p:tags r:id="rId8"/>
            </p:custDataLst>
          </p:nvPr>
        </p:nvSpPr>
        <p:spPr bwMode="auto">
          <a:xfrm>
            <a:off x="331689" y="3669078"/>
            <a:ext cx="872456" cy="19294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 PDU </a:t>
            </a:r>
          </a:p>
        </p:txBody>
      </p:sp>
      <p:sp>
        <p:nvSpPr>
          <p:cNvPr id="20" name="Abgerundetes Rechteck 46">
            <a:extLst>
              <a:ext uri="{FF2B5EF4-FFF2-40B4-BE49-F238E27FC236}">
                <a16:creationId xmlns:a16="http://schemas.microsoft.com/office/drawing/2014/main" id="{D58AB4C3-6630-457D-BA1F-18B2CD543A4F}"/>
              </a:ext>
            </a:extLst>
          </p:cNvPr>
          <p:cNvSpPr/>
          <p:nvPr>
            <p:custDataLst>
              <p:tags r:id="rId9"/>
            </p:custDataLst>
          </p:nvPr>
        </p:nvSpPr>
        <p:spPr bwMode="auto">
          <a:xfrm>
            <a:off x="1414732" y="3183537"/>
            <a:ext cx="989754" cy="206632"/>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cxnSp>
        <p:nvCxnSpPr>
          <p:cNvPr id="21" name="Straight Connector 20">
            <a:extLst>
              <a:ext uri="{FF2B5EF4-FFF2-40B4-BE49-F238E27FC236}">
                <a16:creationId xmlns:a16="http://schemas.microsoft.com/office/drawing/2014/main" id="{E875732A-47B0-48CD-8928-6A25E3AB5C83}"/>
              </a:ext>
            </a:extLst>
          </p:cNvPr>
          <p:cNvCxnSpPr/>
          <p:nvPr/>
        </p:nvCxnSpPr>
        <p:spPr>
          <a:xfrm>
            <a:off x="2348279" y="3014574"/>
            <a:ext cx="5751" cy="997788"/>
          </a:xfrm>
          <a:prstGeom prst="line">
            <a:avLst/>
          </a:prstGeom>
          <a:noFill/>
          <a:ln w="19050" cap="flat" cmpd="sng" algn="ctr">
            <a:solidFill>
              <a:srgbClr val="FF0000"/>
            </a:solidFill>
            <a:prstDash val="solid"/>
          </a:ln>
          <a:effectLst/>
        </p:spPr>
      </p:cxnSp>
      <p:cxnSp>
        <p:nvCxnSpPr>
          <p:cNvPr id="22" name="Straight Connector 21">
            <a:extLst>
              <a:ext uri="{FF2B5EF4-FFF2-40B4-BE49-F238E27FC236}">
                <a16:creationId xmlns:a16="http://schemas.microsoft.com/office/drawing/2014/main" id="{5DAB62FA-3C23-4D45-A71E-DF4C49E65B4C}"/>
              </a:ext>
            </a:extLst>
          </p:cNvPr>
          <p:cNvCxnSpPr/>
          <p:nvPr/>
        </p:nvCxnSpPr>
        <p:spPr>
          <a:xfrm>
            <a:off x="2267777" y="3011706"/>
            <a:ext cx="5751" cy="997788"/>
          </a:xfrm>
          <a:prstGeom prst="line">
            <a:avLst/>
          </a:prstGeom>
          <a:noFill/>
          <a:ln w="19050" cap="flat" cmpd="sng" algn="ctr">
            <a:solidFill>
              <a:srgbClr val="00B050"/>
            </a:solidFill>
            <a:prstDash val="solid"/>
          </a:ln>
          <a:effectLst/>
        </p:spPr>
      </p:cxnSp>
      <p:sp>
        <p:nvSpPr>
          <p:cNvPr id="23" name="Rounded Rectangle 98">
            <a:extLst>
              <a:ext uri="{FF2B5EF4-FFF2-40B4-BE49-F238E27FC236}">
                <a16:creationId xmlns:a16="http://schemas.microsoft.com/office/drawing/2014/main" id="{D44B3EC4-F3E9-481E-AE70-2D5464499624}"/>
              </a:ext>
            </a:extLst>
          </p:cNvPr>
          <p:cNvSpPr/>
          <p:nvPr/>
        </p:nvSpPr>
        <p:spPr bwMode="auto">
          <a:xfrm>
            <a:off x="187358" y="603849"/>
            <a:ext cx="2315362" cy="855677"/>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lIns="72562" tIns="36281" rIns="72562" bIns="36281" anchor="t">
            <a:noAutofit/>
          </a:bodyPr>
          <a:lstStyle/>
          <a:p>
            <a:pPr defTabSz="604669" eaLnBrk="0" hangingPunct="0">
              <a:lnSpc>
                <a:spcPct val="90000"/>
              </a:lnSpc>
              <a:spcBef>
                <a:spcPct val="30000"/>
              </a:spcBef>
              <a:buClr>
                <a:srgbClr val="FFCC00"/>
              </a:buClr>
              <a:defRPr/>
            </a:pPr>
            <a:endParaRPr lang="en-US" sz="1000" b="1" kern="0" dirty="0">
              <a:solidFill>
                <a:srgbClr val="FFFFFF"/>
              </a:solidFill>
              <a:latin typeface="Arial"/>
            </a:endParaRPr>
          </a:p>
        </p:txBody>
      </p:sp>
      <p:sp>
        <p:nvSpPr>
          <p:cNvPr id="24" name="Abgerundetes Rechteck 46">
            <a:extLst>
              <a:ext uri="{FF2B5EF4-FFF2-40B4-BE49-F238E27FC236}">
                <a16:creationId xmlns:a16="http://schemas.microsoft.com/office/drawing/2014/main" id="{E58FB37E-6FD2-47FF-A787-A32E4BD1C45D}"/>
              </a:ext>
            </a:extLst>
          </p:cNvPr>
          <p:cNvSpPr/>
          <p:nvPr>
            <p:custDataLst>
              <p:tags r:id="rId10"/>
            </p:custDataLst>
          </p:nvPr>
        </p:nvSpPr>
        <p:spPr bwMode="auto">
          <a:xfrm>
            <a:off x="325171" y="1179180"/>
            <a:ext cx="952755" cy="204844"/>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sp>
        <p:nvSpPr>
          <p:cNvPr id="25" name="Abgerundetes Rechteck 46">
            <a:extLst>
              <a:ext uri="{FF2B5EF4-FFF2-40B4-BE49-F238E27FC236}">
                <a16:creationId xmlns:a16="http://schemas.microsoft.com/office/drawing/2014/main" id="{8AF7E1F8-AE15-4050-A047-844C7DF4E101}"/>
              </a:ext>
            </a:extLst>
          </p:cNvPr>
          <p:cNvSpPr/>
          <p:nvPr>
            <p:custDataLst>
              <p:tags r:id="rId11"/>
            </p:custDataLst>
          </p:nvPr>
        </p:nvSpPr>
        <p:spPr bwMode="auto">
          <a:xfrm>
            <a:off x="316633" y="888892"/>
            <a:ext cx="2101278" cy="236898"/>
          </a:xfrm>
          <a:prstGeom prst="roundRect">
            <a:avLst>
              <a:gd name="adj" fmla="val 21952"/>
            </a:avLst>
          </a:prstGeom>
          <a:gradFill flip="none" rotWithShape="1">
            <a:gsLst>
              <a:gs pos="50000">
                <a:srgbClr val="A8BBC0"/>
              </a:gs>
              <a:gs pos="100000">
                <a:srgbClr val="124191"/>
              </a:gs>
            </a:gsLst>
            <a:lin ang="0" scaled="1"/>
            <a:tileRect/>
          </a:gra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FSMF: GSM&amp;LTE </a:t>
            </a:r>
          </a:p>
        </p:txBody>
      </p:sp>
      <p:sp>
        <p:nvSpPr>
          <p:cNvPr id="26" name="Abgerundetes Rechteck 46">
            <a:extLst>
              <a:ext uri="{FF2B5EF4-FFF2-40B4-BE49-F238E27FC236}">
                <a16:creationId xmlns:a16="http://schemas.microsoft.com/office/drawing/2014/main" id="{BE61BCD4-11D2-4FD5-8580-77135FA3815C}"/>
              </a:ext>
            </a:extLst>
          </p:cNvPr>
          <p:cNvSpPr/>
          <p:nvPr>
            <p:custDataLst>
              <p:tags r:id="rId12"/>
            </p:custDataLst>
          </p:nvPr>
        </p:nvSpPr>
        <p:spPr bwMode="auto">
          <a:xfrm>
            <a:off x="1466074" y="1179180"/>
            <a:ext cx="952755" cy="204844"/>
          </a:xfrm>
          <a:prstGeom prst="roundRect">
            <a:avLst>
              <a:gd name="adj" fmla="val 21952"/>
            </a:avLst>
          </a:prstGeom>
          <a:solidFill>
            <a:srgbClr val="00C9FF"/>
          </a:solidFill>
          <a:ln w="19050" algn="ctr">
            <a:solidFill>
              <a:srgbClr val="68717A"/>
            </a:solidFill>
            <a:round/>
            <a:headEnd/>
            <a:tailEnd/>
          </a:ln>
          <a:effectLst/>
        </p:spPr>
        <p:txBody>
          <a:bodyPr lIns="89994" tIns="46796" rIns="89994" bIns="46796" anchor="ctr">
            <a:noAutofit/>
          </a:bodyPr>
          <a:lstStyle/>
          <a:p>
            <a:pPr marL="0" marR="0" lvl="0" indent="0" algn="ctr" defTabSz="604630" eaLnBrk="0" fontAlgn="auto" latinLnBrk="0" hangingPunct="0">
              <a:lnSpc>
                <a:spcPct val="90000"/>
              </a:lnSpc>
              <a:spcBef>
                <a:spcPts val="400"/>
              </a:spcBef>
              <a:spcAft>
                <a:spcPts val="0"/>
              </a:spcAft>
              <a:buClr>
                <a:srgbClr val="FFCC00"/>
              </a:buClr>
              <a:buSzTx/>
              <a:buFontTx/>
              <a:buNone/>
              <a:tabLst/>
              <a:defRPr/>
            </a:pPr>
            <a:r>
              <a:rPr kumimoji="0" lang="en-US" sz="1200" b="0" i="0" u="none" strike="noStrike" kern="0" cap="none" spc="0" normalizeH="0" baseline="0" noProof="0" dirty="0">
                <a:ln>
                  <a:noFill/>
                </a:ln>
                <a:solidFill>
                  <a:srgbClr val="000000"/>
                </a:solidFill>
                <a:effectLst/>
                <a:uLnTx/>
                <a:uFillTx/>
                <a:latin typeface="Arial"/>
              </a:rPr>
              <a:t>WCDMA</a:t>
            </a:r>
          </a:p>
        </p:txBody>
      </p:sp>
      <p:sp>
        <p:nvSpPr>
          <p:cNvPr id="27" name="Abgerundetes Rechteck 46">
            <a:extLst>
              <a:ext uri="{FF2B5EF4-FFF2-40B4-BE49-F238E27FC236}">
                <a16:creationId xmlns:a16="http://schemas.microsoft.com/office/drawing/2014/main" id="{8741A2E7-2D13-4F30-8C63-71C7D60ACE64}"/>
              </a:ext>
            </a:extLst>
          </p:cNvPr>
          <p:cNvSpPr/>
          <p:nvPr>
            <p:custDataLst>
              <p:tags r:id="rId13"/>
            </p:custDataLst>
          </p:nvPr>
        </p:nvSpPr>
        <p:spPr bwMode="auto">
          <a:xfrm>
            <a:off x="326563" y="664058"/>
            <a:ext cx="872456" cy="19294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 PDU </a:t>
            </a:r>
          </a:p>
        </p:txBody>
      </p:sp>
      <p:sp>
        <p:nvSpPr>
          <p:cNvPr id="28" name="Abgerundetes Rechteck 46">
            <a:extLst>
              <a:ext uri="{FF2B5EF4-FFF2-40B4-BE49-F238E27FC236}">
                <a16:creationId xmlns:a16="http://schemas.microsoft.com/office/drawing/2014/main" id="{3E65D714-1A30-45F5-BFED-E68D13F2A2B9}"/>
              </a:ext>
            </a:extLst>
          </p:cNvPr>
          <p:cNvSpPr/>
          <p:nvPr>
            <p:custDataLst>
              <p:tags r:id="rId14"/>
            </p:custDataLst>
          </p:nvPr>
        </p:nvSpPr>
        <p:spPr bwMode="auto">
          <a:xfrm>
            <a:off x="1342308" y="672446"/>
            <a:ext cx="1046544" cy="184176"/>
          </a:xfrm>
          <a:prstGeom prst="roundRect">
            <a:avLst>
              <a:gd name="adj" fmla="val 21952"/>
            </a:avLst>
          </a:prstGeom>
          <a:solidFill>
            <a:srgbClr val="FFFFFF"/>
          </a:solidFill>
          <a:ln w="19050" algn="ctr">
            <a:solidFill>
              <a:srgbClr val="000000"/>
            </a:solidFill>
            <a:prstDash val="dash"/>
            <a:round/>
            <a:headEnd/>
            <a:tailEnd/>
          </a:ln>
          <a:effectLst/>
        </p:spPr>
        <p:txBody>
          <a:bodyPr lIns="71419" tIns="37137" rIns="71419" bIns="37137" anchor="ctr"/>
          <a:lstStyle/>
          <a:p>
            <a:pPr algn="ctr" defTabSz="604669" eaLnBrk="0" hangingPunct="0">
              <a:lnSpc>
                <a:spcPct val="90000"/>
              </a:lnSpc>
              <a:spcBef>
                <a:spcPts val="400"/>
              </a:spcBef>
              <a:buClr>
                <a:srgbClr val="FFCC00"/>
              </a:buClr>
              <a:defRPr/>
            </a:pPr>
            <a:r>
              <a:rPr lang="en-US" sz="1000" kern="0" dirty="0">
                <a:solidFill>
                  <a:srgbClr val="666666">
                    <a:lumMod val="50000"/>
                  </a:srgbClr>
                </a:solidFill>
                <a:latin typeface="Arial"/>
              </a:rPr>
              <a:t>Opt.TRS ext </a:t>
            </a:r>
          </a:p>
        </p:txBody>
      </p:sp>
      <p:graphicFrame>
        <p:nvGraphicFramePr>
          <p:cNvPr id="29" name="Table 28">
            <a:extLst>
              <a:ext uri="{FF2B5EF4-FFF2-40B4-BE49-F238E27FC236}">
                <a16:creationId xmlns:a16="http://schemas.microsoft.com/office/drawing/2014/main" id="{57B4A199-7C3F-4CBC-AC54-C98722369E34}"/>
              </a:ext>
            </a:extLst>
          </p:cNvPr>
          <p:cNvGraphicFramePr>
            <a:graphicFrameLocks noGrp="1"/>
          </p:cNvGraphicFramePr>
          <p:nvPr/>
        </p:nvGraphicFramePr>
        <p:xfrm>
          <a:off x="2679940" y="727133"/>
          <a:ext cx="6058621" cy="594360"/>
        </p:xfrm>
        <a:graphic>
          <a:graphicData uri="http://schemas.openxmlformats.org/drawingml/2006/table">
            <a:tbl>
              <a:tblPr/>
              <a:tblGrid>
                <a:gridCol w="1112808">
                  <a:extLst>
                    <a:ext uri="{9D8B030D-6E8A-4147-A177-3AD203B41FA5}">
                      <a16:colId xmlns:a16="http://schemas.microsoft.com/office/drawing/2014/main" val="20000"/>
                    </a:ext>
                  </a:extLst>
                </a:gridCol>
                <a:gridCol w="1543694">
                  <a:extLst>
                    <a:ext uri="{9D8B030D-6E8A-4147-A177-3AD203B41FA5}">
                      <a16:colId xmlns:a16="http://schemas.microsoft.com/office/drawing/2014/main" val="20001"/>
                    </a:ext>
                  </a:extLst>
                </a:gridCol>
                <a:gridCol w="1183997">
                  <a:extLst>
                    <a:ext uri="{9D8B030D-6E8A-4147-A177-3AD203B41FA5}">
                      <a16:colId xmlns:a16="http://schemas.microsoft.com/office/drawing/2014/main" val="20002"/>
                    </a:ext>
                  </a:extLst>
                </a:gridCol>
                <a:gridCol w="1109061">
                  <a:extLst>
                    <a:ext uri="{9D8B030D-6E8A-4147-A177-3AD203B41FA5}">
                      <a16:colId xmlns:a16="http://schemas.microsoft.com/office/drawing/2014/main" val="20003"/>
                    </a:ext>
                  </a:extLst>
                </a:gridCol>
                <a:gridCol w="1109061">
                  <a:extLst>
                    <a:ext uri="{9D8B030D-6E8A-4147-A177-3AD203B41FA5}">
                      <a16:colId xmlns:a16="http://schemas.microsoft.com/office/drawing/2014/main" val="20004"/>
                    </a:ext>
                  </a:extLst>
                </a:gridCol>
              </a:tblGrid>
              <a:tr h="3962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System Module Rel.3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Capacity Extension </a:t>
                      </a:r>
                      <a:r>
                        <a:rPr lang="en-US" sz="1300" b="0" i="0" u="none" strike="noStrike" dirty="0" err="1">
                          <a:solidFill>
                            <a:srgbClr val="000000"/>
                          </a:solidFill>
                          <a:latin typeface="Nokia Pure Headline Ultra Light" pitchFamily="34" charset="0"/>
                        </a:rPr>
                        <a:t>Submodule</a:t>
                      </a:r>
                      <a:endParaRPr lang="en-US" sz="1300" b="0" i="0" u="none" strike="noStrike" dirty="0">
                        <a:solidFill>
                          <a:srgbClr val="000000"/>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WCDMA BB: No. of Subunits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LTE 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GSM</a:t>
                      </a:r>
                      <a:r>
                        <a:rPr lang="en-US" sz="1300" b="0" i="0" u="none" strike="noStrike" baseline="0" dirty="0">
                          <a:solidFill>
                            <a:srgbClr val="000000"/>
                          </a:solidFill>
                          <a:latin typeface="Nokia Pure Headline Ultra Light" pitchFamily="34" charset="0"/>
                        </a:rPr>
                        <a:t> BB</a:t>
                      </a:r>
                      <a:endParaRPr lang="en-US" sz="1300" b="0" i="0" u="none" strike="noStrike" dirty="0">
                        <a:solidFill>
                          <a:srgbClr val="000000"/>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0000"/>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1 x RCS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24</a:t>
                      </a:r>
                      <a:r>
                        <a:rPr lang="en-US" sz="1300" b="0" i="0" u="none" strike="noStrike" baseline="0" dirty="0">
                          <a:solidFill>
                            <a:schemeClr val="bg1"/>
                          </a:solidFill>
                          <a:latin typeface="Nokia Pure Headline Ultra Light" pitchFamily="34" charset="0"/>
                        </a:rPr>
                        <a:t> TRX</a:t>
                      </a:r>
                      <a:endParaRPr lang="en-US" sz="1300" b="0" i="0" u="none" strike="noStrike" dirty="0">
                        <a:solidFill>
                          <a:schemeClr val="bg1"/>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1"/>
                  </a:ext>
                </a:extLst>
              </a:tr>
            </a:tbl>
          </a:graphicData>
        </a:graphic>
      </p:graphicFrame>
      <p:graphicFrame>
        <p:nvGraphicFramePr>
          <p:cNvPr id="30" name="Table 29">
            <a:extLst>
              <a:ext uri="{FF2B5EF4-FFF2-40B4-BE49-F238E27FC236}">
                <a16:creationId xmlns:a16="http://schemas.microsoft.com/office/drawing/2014/main" id="{CC1CE66C-8328-4D47-85FD-578C0184A873}"/>
              </a:ext>
            </a:extLst>
          </p:cNvPr>
          <p:cNvGraphicFramePr>
            <a:graphicFrameLocks noGrp="1"/>
          </p:cNvGraphicFramePr>
          <p:nvPr>
            <p:extLst>
              <p:ext uri="{D42A27DB-BD31-4B8C-83A1-F6EECF244321}">
                <p14:modId xmlns:p14="http://schemas.microsoft.com/office/powerpoint/2010/main" val="2489620776"/>
              </p:ext>
            </p:extLst>
          </p:nvPr>
        </p:nvGraphicFramePr>
        <p:xfrm>
          <a:off x="2685691" y="1785307"/>
          <a:ext cx="6058621" cy="792480"/>
        </p:xfrm>
        <a:graphic>
          <a:graphicData uri="http://schemas.openxmlformats.org/drawingml/2006/table">
            <a:tbl>
              <a:tblPr/>
              <a:tblGrid>
                <a:gridCol w="1112808">
                  <a:extLst>
                    <a:ext uri="{9D8B030D-6E8A-4147-A177-3AD203B41FA5}">
                      <a16:colId xmlns:a16="http://schemas.microsoft.com/office/drawing/2014/main" val="20000"/>
                    </a:ext>
                  </a:extLst>
                </a:gridCol>
                <a:gridCol w="1543694">
                  <a:extLst>
                    <a:ext uri="{9D8B030D-6E8A-4147-A177-3AD203B41FA5}">
                      <a16:colId xmlns:a16="http://schemas.microsoft.com/office/drawing/2014/main" val="20001"/>
                    </a:ext>
                  </a:extLst>
                </a:gridCol>
                <a:gridCol w="1183997">
                  <a:extLst>
                    <a:ext uri="{9D8B030D-6E8A-4147-A177-3AD203B41FA5}">
                      <a16:colId xmlns:a16="http://schemas.microsoft.com/office/drawing/2014/main" val="20002"/>
                    </a:ext>
                  </a:extLst>
                </a:gridCol>
                <a:gridCol w="1109061">
                  <a:extLst>
                    <a:ext uri="{9D8B030D-6E8A-4147-A177-3AD203B41FA5}">
                      <a16:colId xmlns:a16="http://schemas.microsoft.com/office/drawing/2014/main" val="20003"/>
                    </a:ext>
                  </a:extLst>
                </a:gridCol>
                <a:gridCol w="1109061">
                  <a:extLst>
                    <a:ext uri="{9D8B030D-6E8A-4147-A177-3AD203B41FA5}">
                      <a16:colId xmlns:a16="http://schemas.microsoft.com/office/drawing/2014/main" val="20004"/>
                    </a:ext>
                  </a:extLst>
                </a:gridCol>
              </a:tblGrid>
              <a:tr h="3962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System Module Rel.3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Capacity Extension </a:t>
                      </a:r>
                      <a:r>
                        <a:rPr lang="en-US" sz="1300" b="0" i="0" u="none" strike="noStrike" dirty="0" err="1">
                          <a:solidFill>
                            <a:srgbClr val="000000"/>
                          </a:solidFill>
                          <a:latin typeface="Nokia Pure Headline Ultra Light" pitchFamily="34" charset="0"/>
                        </a:rPr>
                        <a:t>Submodule</a:t>
                      </a:r>
                      <a:endParaRPr lang="en-US" sz="1300" b="0" i="0" u="none" strike="noStrike" dirty="0">
                        <a:solidFill>
                          <a:srgbClr val="000000"/>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WCDMA BB: No. of Subunits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LTE 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GSM</a:t>
                      </a:r>
                      <a:r>
                        <a:rPr lang="en-US" sz="1300" b="0" i="0" u="none" strike="noStrike" baseline="0" dirty="0">
                          <a:solidFill>
                            <a:srgbClr val="000000"/>
                          </a:solidFill>
                          <a:latin typeface="Nokia Pure Headline Ultra Light" pitchFamily="34" charset="0"/>
                        </a:rPr>
                        <a:t> BB</a:t>
                      </a:r>
                      <a:endParaRPr lang="en-US" sz="1300" b="0" i="0" u="none" strike="noStrike" dirty="0">
                        <a:solidFill>
                          <a:srgbClr val="000000"/>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0000"/>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1 x BCS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24</a:t>
                      </a:r>
                      <a:r>
                        <a:rPr lang="en-US" sz="1300" b="0" i="0" u="none" strike="noStrike" baseline="0" dirty="0">
                          <a:solidFill>
                            <a:schemeClr val="bg1"/>
                          </a:solidFill>
                          <a:latin typeface="Nokia Pure Headline Ultra Light" pitchFamily="34" charset="0"/>
                        </a:rPr>
                        <a:t> TRX</a:t>
                      </a:r>
                      <a:endParaRPr lang="en-US" sz="1300" b="0" i="0" u="none" strike="noStrike" dirty="0">
                        <a:solidFill>
                          <a:schemeClr val="bg1"/>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1"/>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pl-PL" sz="1300" b="0" i="0" u="none" strike="noStrike" dirty="0">
                          <a:solidFill>
                            <a:schemeClr val="bg1"/>
                          </a:solidFill>
                          <a:latin typeface="Nokia Pure Headline Ultra Light" pitchFamily="34" charset="0"/>
                        </a:rPr>
                        <a:t>FSMF</a:t>
                      </a:r>
                      <a:endParaRPr lang="en-US" sz="1300" b="0" i="0" u="none" strike="noStrike" dirty="0">
                        <a:solidFill>
                          <a:schemeClr val="bg1"/>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2xFBBA/C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pl-PL" sz="1300" b="0" i="0" u="none" strike="noStrike" dirty="0">
                          <a:solidFill>
                            <a:schemeClr val="bg1"/>
                          </a:solidFill>
                          <a:latin typeface="Nokia Pure Headline Ultra Light" pitchFamily="34" charset="0"/>
                        </a:rPr>
                        <a:t>8.5</a:t>
                      </a:r>
                      <a:endParaRPr lang="en-US" sz="1300" b="0" i="0" u="none" strike="noStrike" dirty="0">
                        <a:solidFill>
                          <a:schemeClr val="bg1"/>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pl-PL" sz="1300" b="0" i="0" u="none" strike="noStrike" dirty="0">
                          <a:solidFill>
                            <a:schemeClr val="bg1"/>
                          </a:solidFill>
                          <a:latin typeface="Nokia Pure Headline Ultra Light" pitchFamily="34" charset="0"/>
                        </a:rPr>
                        <a:t>1</a:t>
                      </a:r>
                      <a:r>
                        <a:rPr lang="pl-PL" sz="1300" b="0" i="0" u="none" strike="noStrike" baseline="0" dirty="0">
                          <a:solidFill>
                            <a:schemeClr val="bg1"/>
                          </a:solidFill>
                          <a:latin typeface="Nokia Pure Headline Ultra Light" pitchFamily="34" charset="0"/>
                        </a:rPr>
                        <a:t> x BCS</a:t>
                      </a:r>
                      <a:endParaRPr lang="en-US" sz="1300" b="0" i="0" u="none" strike="noStrike" dirty="0">
                        <a:solidFill>
                          <a:schemeClr val="bg1"/>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pl-PL" sz="1300" b="0" i="0" u="none" strike="noStrike" dirty="0">
                          <a:solidFill>
                            <a:schemeClr val="bg1"/>
                          </a:solidFill>
                          <a:latin typeface="Nokia Pure Headline Ultra Light" pitchFamily="34" charset="0"/>
                        </a:rPr>
                        <a:t>36 TRX</a:t>
                      </a:r>
                      <a:endParaRPr lang="en-US" sz="1300" b="0" i="0" u="none" strike="noStrike" dirty="0">
                        <a:solidFill>
                          <a:schemeClr val="bg1"/>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2"/>
                  </a:ext>
                </a:extLst>
              </a:tr>
            </a:tbl>
          </a:graphicData>
        </a:graphic>
      </p:graphicFrame>
      <p:graphicFrame>
        <p:nvGraphicFramePr>
          <p:cNvPr id="31" name="Table 30">
            <a:extLst>
              <a:ext uri="{FF2B5EF4-FFF2-40B4-BE49-F238E27FC236}">
                <a16:creationId xmlns:a16="http://schemas.microsoft.com/office/drawing/2014/main" id="{27B44B23-7055-4122-B214-F24A3856CF74}"/>
              </a:ext>
            </a:extLst>
          </p:cNvPr>
          <p:cNvGraphicFramePr>
            <a:graphicFrameLocks noGrp="1"/>
          </p:cNvGraphicFramePr>
          <p:nvPr>
            <p:extLst>
              <p:ext uri="{D42A27DB-BD31-4B8C-83A1-F6EECF244321}">
                <p14:modId xmlns:p14="http://schemas.microsoft.com/office/powerpoint/2010/main" val="4213246562"/>
              </p:ext>
            </p:extLst>
          </p:nvPr>
        </p:nvGraphicFramePr>
        <p:xfrm>
          <a:off x="2682815" y="3283428"/>
          <a:ext cx="6219645" cy="1188720"/>
        </p:xfrm>
        <a:graphic>
          <a:graphicData uri="http://schemas.openxmlformats.org/drawingml/2006/table">
            <a:tbl>
              <a:tblPr/>
              <a:tblGrid>
                <a:gridCol w="1142384">
                  <a:extLst>
                    <a:ext uri="{9D8B030D-6E8A-4147-A177-3AD203B41FA5}">
                      <a16:colId xmlns:a16="http://schemas.microsoft.com/office/drawing/2014/main" val="20000"/>
                    </a:ext>
                  </a:extLst>
                </a:gridCol>
                <a:gridCol w="1584722">
                  <a:extLst>
                    <a:ext uri="{9D8B030D-6E8A-4147-A177-3AD203B41FA5}">
                      <a16:colId xmlns:a16="http://schemas.microsoft.com/office/drawing/2014/main" val="20001"/>
                    </a:ext>
                  </a:extLst>
                </a:gridCol>
                <a:gridCol w="1146155">
                  <a:extLst>
                    <a:ext uri="{9D8B030D-6E8A-4147-A177-3AD203B41FA5}">
                      <a16:colId xmlns:a16="http://schemas.microsoft.com/office/drawing/2014/main" val="20002"/>
                    </a:ext>
                  </a:extLst>
                </a:gridCol>
                <a:gridCol w="1207847">
                  <a:extLst>
                    <a:ext uri="{9D8B030D-6E8A-4147-A177-3AD203B41FA5}">
                      <a16:colId xmlns:a16="http://schemas.microsoft.com/office/drawing/2014/main" val="20003"/>
                    </a:ext>
                  </a:extLst>
                </a:gridCol>
                <a:gridCol w="1138537">
                  <a:extLst>
                    <a:ext uri="{9D8B030D-6E8A-4147-A177-3AD203B41FA5}">
                      <a16:colId xmlns:a16="http://schemas.microsoft.com/office/drawing/2014/main" val="20004"/>
                    </a:ext>
                  </a:extLst>
                </a:gridCol>
              </a:tblGrid>
              <a:tr h="3962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System Module Rel.3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Capacity Extension </a:t>
                      </a:r>
                      <a:r>
                        <a:rPr lang="en-US" sz="1300" b="0" i="0" u="none" strike="noStrike" dirty="0" err="1">
                          <a:solidFill>
                            <a:srgbClr val="000000"/>
                          </a:solidFill>
                          <a:latin typeface="Nokia Pure Headline Ultra Light" pitchFamily="34" charset="0"/>
                        </a:rPr>
                        <a:t>Submodule</a:t>
                      </a:r>
                      <a:endParaRPr lang="en-US" sz="1300" b="0" i="0" u="none" strike="noStrike" dirty="0">
                        <a:solidFill>
                          <a:srgbClr val="000000"/>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WCDMA BB: No. of Subunits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LTE 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rgbClr val="000000"/>
                          </a:solidFill>
                          <a:latin typeface="Nokia Pure Headline Ultra Light" pitchFamily="34" charset="0"/>
                        </a:rPr>
                        <a:t>GSM</a:t>
                      </a:r>
                      <a:r>
                        <a:rPr lang="en-US" sz="1300" b="0" i="0" u="none" strike="noStrike" baseline="0" dirty="0">
                          <a:solidFill>
                            <a:srgbClr val="000000"/>
                          </a:solidFill>
                          <a:latin typeface="Nokia Pure Headline Ultra Light" pitchFamily="34" charset="0"/>
                        </a:rPr>
                        <a:t> BB</a:t>
                      </a:r>
                      <a:endParaRPr lang="en-US" sz="1300" b="0" i="0" u="none" strike="noStrike" dirty="0">
                        <a:solidFill>
                          <a:srgbClr val="000000"/>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0000"/>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4xFBBA/C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3 x BCS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24</a:t>
                      </a:r>
                      <a:r>
                        <a:rPr lang="en-US" sz="1300" b="0" i="0" u="none" strike="noStrike" baseline="0" dirty="0">
                          <a:solidFill>
                            <a:schemeClr val="bg1"/>
                          </a:solidFill>
                          <a:latin typeface="Nokia Pure Headline Ultra Light" pitchFamily="34" charset="0"/>
                        </a:rPr>
                        <a:t> TRX</a:t>
                      </a:r>
                      <a:endParaRPr lang="en-US" sz="1300" b="0" i="0" u="none" strike="noStrike" dirty="0">
                        <a:solidFill>
                          <a:schemeClr val="bg1"/>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1"/>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4xFBBA/C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a:t>
                      </a:r>
                      <a:r>
                        <a:rPr lang="pl-PL" sz="1300" b="0" i="0" u="none" strike="noStrike" dirty="0">
                          <a:solidFill>
                            <a:schemeClr val="bg1"/>
                          </a:solidFill>
                          <a:latin typeface="Nokia Pure Headline Ultra Light" pitchFamily="34" charset="0"/>
                        </a:rPr>
                        <a:t>4</a:t>
                      </a:r>
                      <a:r>
                        <a:rPr lang="en-US" sz="1300" b="0" i="0" u="none" strike="noStrike" dirty="0">
                          <a:solidFill>
                            <a:schemeClr val="bg1"/>
                          </a:solidFill>
                          <a:latin typeface="Nokia Pure Headline Ultra Light"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3 x BCS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pl-PL" sz="1300" b="0" i="0" u="none" strike="noStrike" baseline="0" dirty="0">
                          <a:solidFill>
                            <a:schemeClr val="bg1"/>
                          </a:solidFill>
                          <a:latin typeface="Nokia Pure Headline Ultra Light" pitchFamily="34" charset="0"/>
                        </a:rPr>
                        <a:t>36</a:t>
                      </a:r>
                      <a:r>
                        <a:rPr lang="en-US" sz="1300" b="0" i="0" u="none" strike="noStrike" baseline="0" dirty="0">
                          <a:solidFill>
                            <a:schemeClr val="bg1"/>
                          </a:solidFill>
                          <a:latin typeface="Nokia Pure Headline Ultra Light" pitchFamily="34" charset="0"/>
                        </a:rPr>
                        <a:t> TRX</a:t>
                      </a:r>
                      <a:endParaRPr lang="en-US" sz="1300" b="0" i="0" u="none" strike="noStrike" dirty="0">
                        <a:solidFill>
                          <a:schemeClr val="bg1"/>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2"/>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4xFBBA/C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1</a:t>
                      </a:r>
                      <a:r>
                        <a:rPr lang="en-US" sz="1300" b="0" i="0" u="none" strike="noStrike" baseline="0" dirty="0">
                          <a:solidFill>
                            <a:schemeClr val="bg1"/>
                          </a:solidFill>
                          <a:latin typeface="Nokia Pure Headline Ultra Light" pitchFamily="34" charset="0"/>
                        </a:rPr>
                        <a:t> </a:t>
                      </a:r>
                      <a:r>
                        <a:rPr lang="en-US" sz="1300" b="0" i="0" u="none" strike="noStrike" dirty="0">
                          <a:solidFill>
                            <a:schemeClr val="bg1"/>
                          </a:solidFill>
                          <a:latin typeface="Nokia Pure Headline Ultra Light" pitchFamily="34" charset="0"/>
                        </a:rPr>
                        <a:t>x BCS + 1 x ECS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24</a:t>
                      </a:r>
                      <a:r>
                        <a:rPr lang="en-US" sz="1300" b="0" i="0" u="none" strike="noStrike" baseline="0" dirty="0">
                          <a:solidFill>
                            <a:schemeClr val="bg1"/>
                          </a:solidFill>
                          <a:latin typeface="Nokia Pure Headline Ultra Light" pitchFamily="34" charset="0"/>
                        </a:rPr>
                        <a:t> TRX</a:t>
                      </a:r>
                      <a:endParaRPr lang="en-US" sz="1300" b="0" i="0" u="none" strike="noStrike" dirty="0">
                        <a:solidFill>
                          <a:schemeClr val="bg1"/>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3"/>
                  </a:ext>
                </a:extLst>
              </a:tr>
              <a:tr h="1981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2xFSMF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4xFBBA/C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sz="1300" b="0" i="0" u="none" strike="noStrike" dirty="0">
                          <a:solidFill>
                            <a:schemeClr val="bg1"/>
                          </a:solidFill>
                          <a:latin typeface="Nokia Pure Headline Ultra Light" pitchFamily="34" charset="0"/>
                        </a:rPr>
                        <a:t>1</a:t>
                      </a:r>
                      <a:r>
                        <a:rPr lang="pl-PL" sz="1300" b="0" i="0" u="none" strike="noStrike" dirty="0">
                          <a:solidFill>
                            <a:schemeClr val="bg1"/>
                          </a:solidFill>
                          <a:latin typeface="Nokia Pure Headline Ultra Light" pitchFamily="34" charset="0"/>
                        </a:rPr>
                        <a:t>4</a:t>
                      </a:r>
                      <a:r>
                        <a:rPr lang="en-US" sz="1300" b="0" i="0" u="none" strike="noStrike" dirty="0">
                          <a:solidFill>
                            <a:schemeClr val="bg1"/>
                          </a:solidFill>
                          <a:latin typeface="Nokia Pure Headline Ultra Light"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en-US" sz="1300" b="0" i="0" u="none" strike="noStrike" dirty="0">
                          <a:solidFill>
                            <a:schemeClr val="bg1"/>
                          </a:solidFill>
                          <a:latin typeface="Nokia Pure Headline Ultra Light" pitchFamily="34" charset="0"/>
                        </a:rPr>
                        <a:t>1</a:t>
                      </a:r>
                      <a:r>
                        <a:rPr lang="en-US" sz="1300" b="0" i="0" u="none" strike="noStrike" baseline="0" dirty="0">
                          <a:solidFill>
                            <a:schemeClr val="bg1"/>
                          </a:solidFill>
                          <a:latin typeface="Nokia Pure Headline Ultra Light" pitchFamily="34" charset="0"/>
                        </a:rPr>
                        <a:t> </a:t>
                      </a:r>
                      <a:r>
                        <a:rPr lang="en-US" sz="1300" b="0" i="0" u="none" strike="noStrike" dirty="0">
                          <a:solidFill>
                            <a:schemeClr val="bg1"/>
                          </a:solidFill>
                          <a:latin typeface="Nokia Pure Headline Ultra Light" pitchFamily="34" charset="0"/>
                        </a:rPr>
                        <a:t>x BCS + 1 x ECS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457171" rtl="0" eaLnBrk="1" fontAlgn="b" latinLnBrk="0" hangingPunct="1">
                        <a:lnSpc>
                          <a:spcPct val="100000"/>
                        </a:lnSpc>
                        <a:spcBef>
                          <a:spcPts val="0"/>
                        </a:spcBef>
                        <a:spcAft>
                          <a:spcPts val="0"/>
                        </a:spcAft>
                        <a:buClrTx/>
                        <a:buSzTx/>
                        <a:buFontTx/>
                        <a:buNone/>
                        <a:tabLst/>
                        <a:defRPr/>
                      </a:pPr>
                      <a:r>
                        <a:rPr lang="pl-PL" sz="1300" b="0" i="0" u="none" strike="noStrike" baseline="0" dirty="0">
                          <a:solidFill>
                            <a:schemeClr val="bg1"/>
                          </a:solidFill>
                          <a:latin typeface="Nokia Pure Headline Ultra Light" pitchFamily="34" charset="0"/>
                        </a:rPr>
                        <a:t>36</a:t>
                      </a:r>
                      <a:r>
                        <a:rPr lang="en-US" sz="1300" b="0" i="0" u="none" strike="noStrike" baseline="0" dirty="0">
                          <a:solidFill>
                            <a:schemeClr val="bg1"/>
                          </a:solidFill>
                          <a:latin typeface="Nokia Pure Headline Ultra Light" pitchFamily="34" charset="0"/>
                        </a:rPr>
                        <a:t> TRX</a:t>
                      </a:r>
                      <a:endParaRPr lang="en-US" sz="1300" b="0" i="0" u="none" strike="noStrike" dirty="0">
                        <a:solidFill>
                          <a:schemeClr val="bg1"/>
                        </a:solidFill>
                        <a:latin typeface="Nokia Pure Headline Ultra Light"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24191"/>
                    </a:solidFill>
                  </a:tcPr>
                </a:tc>
                <a:extLst>
                  <a:ext uri="{0D108BD9-81ED-4DB2-BD59-A6C34878D82A}">
                    <a16:rowId xmlns:a16="http://schemas.microsoft.com/office/drawing/2014/main" val="10004"/>
                  </a:ext>
                </a:extLst>
              </a:tr>
            </a:tbl>
          </a:graphicData>
        </a:graphic>
      </p:graphicFrame>
      <p:sp>
        <p:nvSpPr>
          <p:cNvPr id="32" name="Rectangle 31">
            <a:extLst>
              <a:ext uri="{FF2B5EF4-FFF2-40B4-BE49-F238E27FC236}">
                <a16:creationId xmlns:a16="http://schemas.microsoft.com/office/drawing/2014/main" id="{6C706091-D363-4DD3-A02C-297234415A70}"/>
              </a:ext>
            </a:extLst>
          </p:cNvPr>
          <p:cNvSpPr/>
          <p:nvPr/>
        </p:nvSpPr>
        <p:spPr>
          <a:xfrm>
            <a:off x="5035424" y="4416360"/>
            <a:ext cx="3860352" cy="261610"/>
          </a:xfrm>
          <a:prstGeom prst="rect">
            <a:avLst/>
          </a:prstGeom>
        </p:spPr>
        <p:txBody>
          <a:bodyPr wrap="none">
            <a:spAutoFit/>
          </a:bodyPr>
          <a:lstStyle/>
          <a:p>
            <a:pPr defTabSz="457189" fontAlgn="base">
              <a:spcBef>
                <a:spcPct val="0"/>
              </a:spcBef>
              <a:spcAft>
                <a:spcPct val="0"/>
              </a:spcAft>
              <a:defRPr/>
            </a:pPr>
            <a:r>
              <a:rPr lang="en-US" sz="1100" dirty="0">
                <a:solidFill>
                  <a:srgbClr val="D8D9DA">
                    <a:lumMod val="25000"/>
                  </a:srgbClr>
                </a:solidFill>
                <a:latin typeface="Nokia Pure Headline Ultra Light" pitchFamily="34" charset="0"/>
                <a:ea typeface="ヒラギノ角ゴ Pro W3" charset="0"/>
                <a:cs typeface="ヒラギノ角ゴ Pro W3" charset="0"/>
              </a:rPr>
              <a:t>BCS=basic cell set, ECS=extended cell set, RCS=reduced cell set</a:t>
            </a:r>
            <a:endParaRPr lang="en-US" sz="1100" dirty="0">
              <a:solidFill>
                <a:srgbClr val="124191"/>
              </a:solidFill>
              <a:latin typeface="Arial"/>
            </a:endParaRPr>
          </a:p>
        </p:txBody>
      </p:sp>
      <p:sp>
        <p:nvSpPr>
          <p:cNvPr id="34" name="Footer Placeholder 3">
            <a:extLst>
              <a:ext uri="{FF2B5EF4-FFF2-40B4-BE49-F238E27FC236}">
                <a16:creationId xmlns:a16="http://schemas.microsoft.com/office/drawing/2014/main" id="{86EDAA6B-3226-425C-8422-350593FB8433}"/>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
        <p:nvSpPr>
          <p:cNvPr id="35" name="TextBox 34">
            <a:extLst>
              <a:ext uri="{FF2B5EF4-FFF2-40B4-BE49-F238E27FC236}">
                <a16:creationId xmlns:a16="http://schemas.microsoft.com/office/drawing/2014/main" id="{BF8BF884-3343-4F66-A0FC-57C2C803630C}"/>
              </a:ext>
            </a:extLst>
          </p:cNvPr>
          <p:cNvSpPr txBox="1"/>
          <p:nvPr/>
        </p:nvSpPr>
        <p:spPr>
          <a:xfrm>
            <a:off x="255405" y="4563465"/>
            <a:ext cx="4342856" cy="276999"/>
          </a:xfrm>
          <a:prstGeom prst="rect">
            <a:avLst/>
          </a:prstGeom>
          <a:noFill/>
        </p:spPr>
        <p:txBody>
          <a:bodyPr wrap="none" rtlCol="0">
            <a:spAutoFit/>
          </a:bodyPr>
          <a:lstStyle/>
          <a:p>
            <a:r>
              <a:rPr lang="en-GB" sz="1200" b="1" dirty="0">
                <a:solidFill>
                  <a:srgbClr val="FF0000"/>
                </a:solidFill>
                <a:latin typeface="+mn-lt"/>
              </a:rPr>
              <a:t>Note: 2x FSMF support will be available with SRAN17A MP1</a:t>
            </a:r>
          </a:p>
        </p:txBody>
      </p:sp>
    </p:spTree>
    <p:extLst>
      <p:ext uri="{BB962C8B-B14F-4D97-AF65-F5344CB8AC3E}">
        <p14:creationId xmlns:p14="http://schemas.microsoft.com/office/powerpoint/2010/main" val="1407916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A32CB91-5B30-4C4E-BA1C-FA683F0F0E9B}"/>
              </a:ext>
            </a:extLst>
          </p:cNvPr>
          <p:cNvSpPr>
            <a:spLocks noGrp="1"/>
          </p:cNvSpPr>
          <p:nvPr>
            <p:ph type="body" sz="quarter" idx="11"/>
          </p:nvPr>
        </p:nvSpPr>
        <p:spPr>
          <a:xfrm>
            <a:off x="417600" y="280800"/>
            <a:ext cx="8308800" cy="309600"/>
          </a:xfrm>
        </p:spPr>
        <p:txBody>
          <a:bodyPr/>
          <a:lstStyle/>
          <a:p>
            <a:r>
              <a:rPr lang="en-GB" dirty="0" err="1"/>
              <a:t>AirScale</a:t>
            </a:r>
            <a:r>
              <a:rPr lang="en-GB" dirty="0"/>
              <a:t> System Module</a:t>
            </a:r>
            <a:r>
              <a:rPr lang="pl-PL" dirty="0"/>
              <a:t> - SRAN</a:t>
            </a:r>
            <a:endParaRPr lang="en-US" dirty="0"/>
          </a:p>
        </p:txBody>
      </p:sp>
      <p:sp>
        <p:nvSpPr>
          <p:cNvPr id="3" name="Footer Placeholder 3">
            <a:extLst>
              <a:ext uri="{FF2B5EF4-FFF2-40B4-BE49-F238E27FC236}">
                <a16:creationId xmlns:a16="http://schemas.microsoft.com/office/drawing/2014/main" id="{4402F927-403F-48A1-97F8-B7D77C11D13D}"/>
              </a:ext>
            </a:extLst>
          </p:cNvPr>
          <p:cNvSpPr>
            <a:spLocks noGrp="1"/>
          </p:cNvSpPr>
          <p:nvPr>
            <p:ph type="ftr" sz="quarter" idx="3"/>
          </p:nvPr>
        </p:nvSpPr>
        <p:spPr>
          <a:xfrm>
            <a:off x="417600" y="4944566"/>
            <a:ext cx="2581200" cy="122400"/>
          </a:xfrm>
        </p:spPr>
        <p:txBody>
          <a:bodyPr/>
          <a:lstStyle/>
          <a:p>
            <a:pPr defTabSz="914378" fontAlgn="auto">
              <a:spcBef>
                <a:spcPts val="0"/>
              </a:spcBef>
              <a:spcAft>
                <a:spcPts val="0"/>
              </a:spcAft>
            </a:pPr>
            <a:r>
              <a:rPr lang="en-US" dirty="0">
                <a:solidFill>
                  <a:srgbClr val="001135"/>
                </a:solidFill>
                <a:cs typeface="Arial" panose="020B0604020202020204" pitchFamily="34" charset="0"/>
              </a:rPr>
              <a:t>Nokia Internal Use</a:t>
            </a:r>
          </a:p>
        </p:txBody>
      </p:sp>
      <p:sp>
        <p:nvSpPr>
          <p:cNvPr id="4" name="TextBox 3">
            <a:extLst>
              <a:ext uri="{FF2B5EF4-FFF2-40B4-BE49-F238E27FC236}">
                <a16:creationId xmlns:a16="http://schemas.microsoft.com/office/drawing/2014/main" id="{CD34B524-76D8-4D94-BC21-CD6D34235CC3}"/>
              </a:ext>
            </a:extLst>
          </p:cNvPr>
          <p:cNvSpPr txBox="1"/>
          <p:nvPr/>
        </p:nvSpPr>
        <p:spPr>
          <a:xfrm>
            <a:off x="341748" y="619559"/>
            <a:ext cx="5300564" cy="2154436"/>
          </a:xfrm>
          <a:prstGeom prst="rect">
            <a:avLst/>
          </a:prstGeom>
          <a:noFill/>
        </p:spPr>
        <p:txBody>
          <a:bodyPr wrap="square" rtlCol="0">
            <a:spAutoFit/>
          </a:bodyPr>
          <a:lstStyle/>
          <a:p>
            <a:pPr defTabSz="457178" fontAlgn="auto">
              <a:spcBef>
                <a:spcPts val="0"/>
              </a:spcBef>
              <a:spcAft>
                <a:spcPts val="0"/>
              </a:spcAft>
            </a:pPr>
            <a:r>
              <a:rPr lang="de-DE" sz="1200" b="1" dirty="0">
                <a:solidFill>
                  <a:srgbClr val="4BDD33">
                    <a:lumMod val="10000"/>
                  </a:srgbClr>
                </a:solidFill>
                <a:latin typeface="Arial"/>
                <a:ea typeface="+mn-ea"/>
                <a:cs typeface="+mn-cs"/>
              </a:rPr>
              <a:t>The </a:t>
            </a:r>
            <a:r>
              <a:rPr lang="de-DE" sz="1200" b="1" dirty="0" err="1">
                <a:solidFill>
                  <a:srgbClr val="4BDD33">
                    <a:lumMod val="10000"/>
                  </a:srgbClr>
                </a:solidFill>
                <a:latin typeface="Arial"/>
                <a:ea typeface="+mn-ea"/>
                <a:cs typeface="+mn-cs"/>
              </a:rPr>
              <a:t>AirScale</a:t>
            </a:r>
            <a:r>
              <a:rPr lang="de-DE" sz="1200" b="1" dirty="0">
                <a:solidFill>
                  <a:srgbClr val="4BDD33">
                    <a:lumMod val="10000"/>
                  </a:srgbClr>
                </a:solidFill>
                <a:latin typeface="Arial"/>
                <a:ea typeface="+mn-ea"/>
                <a:cs typeface="+mn-cs"/>
              </a:rPr>
              <a:t> System Module </a:t>
            </a:r>
            <a:r>
              <a:rPr lang="de-DE" sz="1200" b="1" dirty="0" err="1">
                <a:solidFill>
                  <a:srgbClr val="4BDD33">
                    <a:lumMod val="10000"/>
                  </a:srgbClr>
                </a:solidFill>
                <a:latin typeface="Arial"/>
                <a:ea typeface="+mn-ea"/>
                <a:cs typeface="+mn-cs"/>
              </a:rPr>
              <a:t>is</a:t>
            </a:r>
            <a:r>
              <a:rPr lang="de-DE" sz="1200" b="1" dirty="0">
                <a:solidFill>
                  <a:srgbClr val="4BDD33">
                    <a:lumMod val="10000"/>
                  </a:srgbClr>
                </a:solidFill>
                <a:latin typeface="Arial"/>
                <a:ea typeface="+mn-ea"/>
                <a:cs typeface="+mn-cs"/>
              </a:rPr>
              <a:t> </a:t>
            </a:r>
            <a:r>
              <a:rPr lang="de-DE" sz="1200" b="1" dirty="0" err="1">
                <a:solidFill>
                  <a:srgbClr val="4BDD33">
                    <a:lumMod val="10000"/>
                  </a:srgbClr>
                </a:solidFill>
                <a:latin typeface="Arial"/>
                <a:ea typeface="+mn-ea"/>
                <a:cs typeface="+mn-cs"/>
              </a:rPr>
              <a:t>built</a:t>
            </a:r>
            <a:r>
              <a:rPr lang="de-DE" sz="1200" b="1" dirty="0">
                <a:solidFill>
                  <a:srgbClr val="4BDD33">
                    <a:lumMod val="10000"/>
                  </a:srgbClr>
                </a:solidFill>
                <a:latin typeface="Arial"/>
                <a:ea typeface="+mn-ea"/>
                <a:cs typeface="+mn-cs"/>
              </a:rPr>
              <a:t> </a:t>
            </a:r>
            <a:r>
              <a:rPr lang="de-DE" sz="1200" b="1" dirty="0" err="1">
                <a:solidFill>
                  <a:srgbClr val="4BDD33">
                    <a:lumMod val="10000"/>
                  </a:srgbClr>
                </a:solidFill>
                <a:latin typeface="Arial"/>
                <a:ea typeface="+mn-ea"/>
                <a:cs typeface="+mn-cs"/>
              </a:rPr>
              <a:t>of</a:t>
            </a:r>
            <a:r>
              <a:rPr lang="de-DE" sz="1200" b="1" dirty="0">
                <a:solidFill>
                  <a:srgbClr val="4BDD33">
                    <a:lumMod val="10000"/>
                  </a:srgbClr>
                </a:solidFill>
                <a:latin typeface="Arial"/>
                <a:ea typeface="+mn-ea"/>
                <a:cs typeface="+mn-cs"/>
              </a:rPr>
              <a:t>:</a:t>
            </a:r>
          </a:p>
          <a:p>
            <a:pPr marL="179380" indent="-179380" defTabSz="457178" fontAlgn="auto">
              <a:spcBef>
                <a:spcPts val="0"/>
              </a:spcBef>
              <a:spcAft>
                <a:spcPts val="0"/>
              </a:spcAft>
              <a:buFont typeface="Arial" pitchFamily="34" charset="0"/>
              <a:buChar char="•"/>
            </a:pPr>
            <a:r>
              <a:rPr lang="en-GB" sz="1100" dirty="0">
                <a:solidFill>
                  <a:srgbClr val="124191"/>
                </a:solidFill>
                <a:latin typeface="Arial"/>
                <a:ea typeface="+mn-ea"/>
                <a:cs typeface="+mn-cs"/>
              </a:rPr>
              <a:t>one </a:t>
            </a:r>
            <a:r>
              <a:rPr lang="en-GB" sz="1100" dirty="0" err="1">
                <a:solidFill>
                  <a:srgbClr val="124191"/>
                </a:solidFill>
                <a:latin typeface="Arial"/>
                <a:ea typeface="+mn-ea"/>
                <a:cs typeface="+mn-cs"/>
              </a:rPr>
              <a:t>subrack</a:t>
            </a:r>
            <a:r>
              <a:rPr lang="en-GB" sz="1100" dirty="0">
                <a:solidFill>
                  <a:srgbClr val="124191"/>
                </a:solidFill>
                <a:latin typeface="Arial"/>
                <a:ea typeface="+mn-ea"/>
                <a:cs typeface="+mn-cs"/>
              </a:rPr>
              <a:t>:</a:t>
            </a:r>
            <a:br>
              <a:rPr lang="en-GB" sz="1100" dirty="0">
                <a:solidFill>
                  <a:srgbClr val="124191"/>
                </a:solidFill>
                <a:latin typeface="Arial"/>
                <a:ea typeface="+mn-ea"/>
                <a:cs typeface="+mn-cs"/>
              </a:rPr>
            </a:br>
            <a:r>
              <a:rPr lang="en-GB" sz="1100" b="1" i="1" dirty="0">
                <a:solidFill>
                  <a:srgbClr val="124191"/>
                </a:solidFill>
                <a:latin typeface="Arial"/>
                <a:ea typeface="+mn-ea"/>
                <a:cs typeface="+mn-cs"/>
              </a:rPr>
              <a:t> AMIA </a:t>
            </a:r>
            <a:r>
              <a:rPr lang="en-GB" sz="1100" b="1" i="1" dirty="0" err="1">
                <a:solidFill>
                  <a:srgbClr val="124191"/>
                </a:solidFill>
                <a:latin typeface="Arial"/>
                <a:ea typeface="+mn-ea"/>
                <a:cs typeface="+mn-cs"/>
              </a:rPr>
              <a:t>AirScale</a:t>
            </a:r>
            <a:r>
              <a:rPr lang="en-GB" sz="1100" b="1" i="1" dirty="0">
                <a:solidFill>
                  <a:srgbClr val="124191"/>
                </a:solidFill>
                <a:latin typeface="Arial"/>
                <a:ea typeface="+mn-ea"/>
                <a:cs typeface="+mn-cs"/>
              </a:rPr>
              <a:t> </a:t>
            </a:r>
            <a:r>
              <a:rPr lang="en-GB" sz="1100" b="1" i="1" dirty="0" err="1">
                <a:solidFill>
                  <a:srgbClr val="124191"/>
                </a:solidFill>
                <a:latin typeface="Arial"/>
                <a:ea typeface="+mn-ea"/>
                <a:cs typeface="+mn-cs"/>
              </a:rPr>
              <a:t>Subrack</a:t>
            </a:r>
            <a:br>
              <a:rPr lang="en-GB" sz="1100" b="1" i="1" dirty="0">
                <a:solidFill>
                  <a:srgbClr val="124191"/>
                </a:solidFill>
                <a:latin typeface="Arial"/>
                <a:ea typeface="+mn-ea"/>
                <a:cs typeface="+mn-cs"/>
              </a:rPr>
            </a:br>
            <a:endParaRPr lang="en-GB" sz="1100" b="1" i="1" dirty="0">
              <a:solidFill>
                <a:srgbClr val="124191"/>
              </a:solidFill>
              <a:latin typeface="Arial"/>
              <a:ea typeface="+mn-ea"/>
              <a:cs typeface="+mn-cs"/>
            </a:endParaRPr>
          </a:p>
          <a:p>
            <a:pPr defTabSz="457178" fontAlgn="auto">
              <a:spcBef>
                <a:spcPts val="0"/>
              </a:spcBef>
              <a:spcAft>
                <a:spcPts val="0"/>
              </a:spcAft>
            </a:pPr>
            <a:r>
              <a:rPr lang="en-GB" sz="1200" b="1" i="1" dirty="0">
                <a:solidFill>
                  <a:srgbClr val="4BDD33">
                    <a:lumMod val="10000"/>
                  </a:srgbClr>
                </a:solidFill>
                <a:latin typeface="Arial"/>
                <a:ea typeface="+mn-ea"/>
                <a:cs typeface="+mn-cs"/>
              </a:rPr>
              <a:t>One sub-rack fits one or two independent logical </a:t>
            </a:r>
            <a:r>
              <a:rPr lang="pl-PL" sz="1200" b="1" i="1" dirty="0">
                <a:solidFill>
                  <a:srgbClr val="4BDD33">
                    <a:lumMod val="10000"/>
                  </a:srgbClr>
                </a:solidFill>
                <a:latin typeface="Arial"/>
                <a:ea typeface="+mn-ea"/>
                <a:cs typeface="+mn-cs"/>
              </a:rPr>
              <a:t>SBTSs</a:t>
            </a:r>
            <a:r>
              <a:rPr lang="en-GB" sz="1200" b="1" i="1" dirty="0">
                <a:solidFill>
                  <a:srgbClr val="4BDD33">
                    <a:lumMod val="10000"/>
                  </a:srgbClr>
                </a:solidFill>
                <a:latin typeface="Arial"/>
                <a:ea typeface="+mn-ea"/>
                <a:cs typeface="+mn-cs"/>
              </a:rPr>
              <a:t> consisting of</a:t>
            </a:r>
          </a:p>
          <a:p>
            <a:pPr marL="179380" indent="-179380" defTabSz="457178" fontAlgn="auto">
              <a:spcBef>
                <a:spcPts val="0"/>
              </a:spcBef>
              <a:spcAft>
                <a:spcPts val="0"/>
              </a:spcAft>
              <a:buFont typeface="Arial" pitchFamily="34" charset="0"/>
              <a:buChar char="•"/>
            </a:pPr>
            <a:r>
              <a:rPr lang="en-GB" sz="1100" dirty="0">
                <a:solidFill>
                  <a:srgbClr val="124191"/>
                </a:solidFill>
                <a:latin typeface="Arial"/>
                <a:ea typeface="+mn-ea"/>
                <a:cs typeface="+mn-cs"/>
              </a:rPr>
              <a:t>one </a:t>
            </a:r>
            <a:r>
              <a:rPr lang="pl-PL" sz="1100" dirty="0">
                <a:solidFill>
                  <a:srgbClr val="124191"/>
                </a:solidFill>
                <a:latin typeface="Arial"/>
                <a:ea typeface="+mn-ea"/>
                <a:cs typeface="+mn-cs"/>
              </a:rPr>
              <a:t>or two </a:t>
            </a:r>
            <a:r>
              <a:rPr lang="en-GB" sz="1100" dirty="0">
                <a:solidFill>
                  <a:srgbClr val="124191"/>
                </a:solidFill>
                <a:latin typeface="Arial"/>
                <a:ea typeface="+mn-ea"/>
                <a:cs typeface="+mn-cs"/>
              </a:rPr>
              <a:t>core module</a:t>
            </a:r>
            <a:r>
              <a:rPr lang="pl-PL" sz="1100" dirty="0">
                <a:solidFill>
                  <a:srgbClr val="124191"/>
                </a:solidFill>
                <a:latin typeface="Arial"/>
                <a:ea typeface="+mn-ea"/>
                <a:cs typeface="+mn-cs"/>
              </a:rPr>
              <a:t>s</a:t>
            </a:r>
            <a:br>
              <a:rPr lang="en-GB" sz="1100" dirty="0">
                <a:solidFill>
                  <a:srgbClr val="124191"/>
                </a:solidFill>
                <a:latin typeface="Arial"/>
                <a:ea typeface="+mn-ea"/>
                <a:cs typeface="+mn-cs"/>
              </a:rPr>
            </a:br>
            <a:r>
              <a:rPr lang="en-GB" sz="1100" b="1" i="1" dirty="0">
                <a:solidFill>
                  <a:srgbClr val="124191"/>
                </a:solidFill>
                <a:latin typeface="Arial"/>
                <a:ea typeface="+mn-ea"/>
                <a:cs typeface="+mn-cs"/>
              </a:rPr>
              <a:t>ASIA </a:t>
            </a:r>
            <a:r>
              <a:rPr lang="en-GB" sz="1100" b="1" i="1" dirty="0" err="1">
                <a:solidFill>
                  <a:srgbClr val="124191"/>
                </a:solidFill>
                <a:latin typeface="Arial"/>
                <a:ea typeface="+mn-ea"/>
                <a:cs typeface="+mn-cs"/>
              </a:rPr>
              <a:t>AirScale</a:t>
            </a:r>
            <a:r>
              <a:rPr lang="en-GB" sz="1100" b="1" i="1" dirty="0">
                <a:solidFill>
                  <a:srgbClr val="124191"/>
                </a:solidFill>
                <a:latin typeface="Arial"/>
                <a:ea typeface="+mn-ea"/>
                <a:cs typeface="+mn-cs"/>
              </a:rPr>
              <a:t> Common</a:t>
            </a:r>
          </a:p>
          <a:p>
            <a:pPr marL="179380" indent="-179380" defTabSz="457178" fontAlgn="auto">
              <a:spcBef>
                <a:spcPts val="0"/>
              </a:spcBef>
              <a:spcAft>
                <a:spcPts val="0"/>
              </a:spcAft>
              <a:buFont typeface="Arial" pitchFamily="34" charset="0"/>
              <a:buChar char="•"/>
            </a:pPr>
            <a:r>
              <a:rPr lang="en-GB" sz="1100" dirty="0">
                <a:solidFill>
                  <a:srgbClr val="124191"/>
                </a:solidFill>
                <a:latin typeface="Arial"/>
                <a:ea typeface="+mn-ea"/>
                <a:cs typeface="+mn-cs"/>
              </a:rPr>
              <a:t>minimum one, maximum </a:t>
            </a:r>
            <a:r>
              <a:rPr lang="pl-PL" sz="1100" dirty="0">
                <a:solidFill>
                  <a:srgbClr val="124191"/>
                </a:solidFill>
                <a:latin typeface="Arial"/>
                <a:ea typeface="+mn-ea"/>
                <a:cs typeface="+mn-cs"/>
              </a:rPr>
              <a:t>six</a:t>
            </a:r>
            <a:r>
              <a:rPr lang="en-GB" sz="1100" dirty="0">
                <a:solidFill>
                  <a:srgbClr val="124191"/>
                </a:solidFill>
                <a:latin typeface="Arial"/>
                <a:ea typeface="+mn-ea"/>
                <a:cs typeface="+mn-cs"/>
              </a:rPr>
              <a:t> capacity extension modules</a:t>
            </a:r>
            <a:br>
              <a:rPr lang="en-GB" sz="1100" dirty="0">
                <a:solidFill>
                  <a:srgbClr val="124191"/>
                </a:solidFill>
                <a:latin typeface="Arial"/>
                <a:ea typeface="+mn-ea"/>
                <a:cs typeface="+mn-cs"/>
              </a:rPr>
            </a:br>
            <a:r>
              <a:rPr lang="en-GB" sz="1100" b="1" i="1" dirty="0">
                <a:solidFill>
                  <a:srgbClr val="124191"/>
                </a:solidFill>
                <a:latin typeface="Arial"/>
                <a:ea typeface="+mn-ea"/>
                <a:cs typeface="+mn-cs"/>
              </a:rPr>
              <a:t>ABIA </a:t>
            </a:r>
            <a:r>
              <a:rPr lang="en-GB" sz="1100" b="1" i="1" dirty="0" err="1">
                <a:solidFill>
                  <a:srgbClr val="124191"/>
                </a:solidFill>
                <a:latin typeface="Arial"/>
                <a:ea typeface="+mn-ea"/>
                <a:cs typeface="+mn-cs"/>
              </a:rPr>
              <a:t>AirScale</a:t>
            </a:r>
            <a:r>
              <a:rPr lang="en-GB" sz="1100" b="1" i="1" dirty="0">
                <a:solidFill>
                  <a:srgbClr val="124191"/>
                </a:solidFill>
                <a:latin typeface="Arial"/>
                <a:ea typeface="+mn-ea"/>
                <a:cs typeface="+mn-cs"/>
              </a:rPr>
              <a:t> Capacity</a:t>
            </a:r>
            <a:endParaRPr lang="pl-PL" sz="1100" b="1" i="1" dirty="0">
              <a:solidFill>
                <a:srgbClr val="124191"/>
              </a:solidFill>
              <a:latin typeface="Arial"/>
              <a:ea typeface="+mn-ea"/>
              <a:cs typeface="+mn-cs"/>
            </a:endParaRPr>
          </a:p>
          <a:p>
            <a:pPr marL="179380" indent="-179380" defTabSz="457178" fontAlgn="auto">
              <a:spcBef>
                <a:spcPts val="0"/>
              </a:spcBef>
              <a:spcAft>
                <a:spcPts val="0"/>
              </a:spcAft>
              <a:buFont typeface="Arial" pitchFamily="34" charset="0"/>
              <a:buChar char="•"/>
            </a:pPr>
            <a:endParaRPr lang="pl-PL" sz="1100" b="1" i="1" dirty="0">
              <a:solidFill>
                <a:srgbClr val="124191"/>
              </a:solidFill>
              <a:latin typeface="Arial"/>
              <a:ea typeface="+mn-ea"/>
              <a:cs typeface="+mn-cs"/>
            </a:endParaRPr>
          </a:p>
          <a:p>
            <a:pPr defTabSz="457178" fontAlgn="auto">
              <a:spcBef>
                <a:spcPts val="0"/>
              </a:spcBef>
              <a:spcAft>
                <a:spcPts val="0"/>
              </a:spcAft>
            </a:pPr>
            <a:r>
              <a:rPr lang="pl-PL" sz="1100" b="1" i="1" dirty="0">
                <a:solidFill>
                  <a:srgbClr val="4BDD33">
                    <a:lumMod val="10000"/>
                  </a:srgbClr>
                </a:solidFill>
                <a:latin typeface="Arial"/>
                <a:ea typeface="+mn-ea"/>
                <a:cs typeface="+mn-cs"/>
              </a:rPr>
              <a:t>Each ABIA can be used for allocation of LTE or SRAN cell sets</a:t>
            </a:r>
            <a:endParaRPr lang="en-GB" sz="1100" b="1" i="1" dirty="0">
              <a:solidFill>
                <a:srgbClr val="4BDD33">
                  <a:lumMod val="10000"/>
                </a:srgbClr>
              </a:solidFill>
              <a:latin typeface="Arial"/>
              <a:ea typeface="+mn-ea"/>
              <a:cs typeface="+mn-cs"/>
            </a:endParaRPr>
          </a:p>
          <a:p>
            <a:pPr marL="179380" indent="-179380" defTabSz="457178" fontAlgn="auto">
              <a:spcBef>
                <a:spcPts val="0"/>
              </a:spcBef>
              <a:spcAft>
                <a:spcPts val="0"/>
              </a:spcAft>
              <a:buFont typeface="Arial" pitchFamily="34" charset="0"/>
              <a:buChar char="•"/>
            </a:pPr>
            <a:endParaRPr lang="en-GB" sz="1100" b="1" i="1" dirty="0">
              <a:solidFill>
                <a:srgbClr val="124191"/>
              </a:solidFill>
              <a:latin typeface="Arial"/>
              <a:ea typeface="+mn-ea"/>
              <a:cs typeface="+mn-cs"/>
            </a:endParaRPr>
          </a:p>
        </p:txBody>
      </p:sp>
      <p:sp>
        <p:nvSpPr>
          <p:cNvPr id="5" name="Rectangle 4">
            <a:extLst>
              <a:ext uri="{FF2B5EF4-FFF2-40B4-BE49-F238E27FC236}">
                <a16:creationId xmlns:a16="http://schemas.microsoft.com/office/drawing/2014/main" id="{EFAAEDCC-E11F-4641-9B12-B83F787E343E}"/>
              </a:ext>
            </a:extLst>
          </p:cNvPr>
          <p:cNvSpPr/>
          <p:nvPr/>
        </p:nvSpPr>
        <p:spPr>
          <a:xfrm>
            <a:off x="6040752" y="238168"/>
            <a:ext cx="2819400" cy="2514600"/>
          </a:xfrm>
          <a:prstGeom prst="rect">
            <a:avLst/>
          </a:prstGeom>
          <a:noFill/>
          <a:ln w="19050">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378" fontAlgn="auto">
              <a:spcBef>
                <a:spcPts val="0"/>
              </a:spcBef>
              <a:spcAft>
                <a:spcPts val="0"/>
              </a:spcAft>
            </a:pPr>
            <a:r>
              <a:rPr lang="pl-PL" sz="1200" dirty="0">
                <a:solidFill>
                  <a:srgbClr val="001135">
                    <a:lumMod val="75000"/>
                    <a:lumOff val="25000"/>
                  </a:srgbClr>
                </a:solidFill>
                <a:latin typeface="Nokia Pure Text Light" panose="020B0403020202020204" pitchFamily="34" charset="0"/>
                <a:ea typeface="Nokia Pure Text Light" panose="020B0403020202020204" pitchFamily="34" charset="0"/>
              </a:rPr>
              <a:t>one </a:t>
            </a:r>
            <a:r>
              <a:rPr lang="pl-PL" sz="1200" dirty="0" err="1">
                <a:solidFill>
                  <a:srgbClr val="001135">
                    <a:lumMod val="75000"/>
                    <a:lumOff val="25000"/>
                  </a:srgbClr>
                </a:solidFill>
                <a:latin typeface="Nokia Pure Text Light" panose="020B0403020202020204" pitchFamily="34" charset="0"/>
                <a:ea typeface="Nokia Pure Text Light" panose="020B0403020202020204" pitchFamily="34" charset="0"/>
              </a:rPr>
              <a:t>logical</a:t>
            </a:r>
            <a:r>
              <a:rPr lang="pl-PL" sz="1200" dirty="0">
                <a:solidFill>
                  <a:srgbClr val="001135">
                    <a:lumMod val="75000"/>
                    <a:lumOff val="25000"/>
                  </a:srgbClr>
                </a:solidFill>
                <a:latin typeface="Nokia Pure Text Light" panose="020B0403020202020204" pitchFamily="34" charset="0"/>
                <a:ea typeface="Nokia Pure Text Light" panose="020B0403020202020204" pitchFamily="34" charset="0"/>
              </a:rPr>
              <a:t> SBTS</a:t>
            </a:r>
            <a:r>
              <a:rPr lang="fi-FI" sz="1200" dirty="0">
                <a:solidFill>
                  <a:srgbClr val="001135">
                    <a:lumMod val="75000"/>
                    <a:lumOff val="25000"/>
                  </a:srgbClr>
                </a:solidFill>
                <a:latin typeface="Nokia Pure Text Light" panose="020B0403020202020204" pitchFamily="34" charset="0"/>
                <a:ea typeface="Nokia Pure Text Light" panose="020B0403020202020204" pitchFamily="34" charset="0"/>
              </a:rPr>
              <a:t> </a:t>
            </a:r>
            <a:endParaRPr lang="en-US" sz="1200" dirty="0">
              <a:solidFill>
                <a:srgbClr val="001135">
                  <a:lumMod val="75000"/>
                  <a:lumOff val="25000"/>
                </a:srgbClr>
              </a:solidFill>
              <a:latin typeface="Nokia Pure Text Light" panose="020B0403020202020204" pitchFamily="34" charset="0"/>
              <a:ea typeface="Nokia Pure Text Light" panose="020B0403020202020204" pitchFamily="34" charset="0"/>
            </a:endParaRPr>
          </a:p>
        </p:txBody>
      </p:sp>
      <p:grpSp>
        <p:nvGrpSpPr>
          <p:cNvPr id="6" name="Group 5">
            <a:extLst>
              <a:ext uri="{FF2B5EF4-FFF2-40B4-BE49-F238E27FC236}">
                <a16:creationId xmlns:a16="http://schemas.microsoft.com/office/drawing/2014/main" id="{91B3468E-21F9-4472-81D6-2A6A0C0A6265}"/>
              </a:ext>
            </a:extLst>
          </p:cNvPr>
          <p:cNvGrpSpPr/>
          <p:nvPr/>
        </p:nvGrpSpPr>
        <p:grpSpPr>
          <a:xfrm>
            <a:off x="6487793" y="502757"/>
            <a:ext cx="1981001" cy="1440160"/>
            <a:chOff x="6383887" y="816555"/>
            <a:chExt cx="1981001" cy="1440160"/>
          </a:xfrm>
        </p:grpSpPr>
        <p:grpSp>
          <p:nvGrpSpPr>
            <p:cNvPr id="7" name="Group 199">
              <a:extLst>
                <a:ext uri="{FF2B5EF4-FFF2-40B4-BE49-F238E27FC236}">
                  <a16:creationId xmlns:a16="http://schemas.microsoft.com/office/drawing/2014/main" id="{6CC34024-3885-4A9F-A4E8-CC767ADA9D25}"/>
                </a:ext>
              </a:extLst>
            </p:cNvPr>
            <p:cNvGrpSpPr/>
            <p:nvPr/>
          </p:nvGrpSpPr>
          <p:grpSpPr>
            <a:xfrm>
              <a:off x="6446755" y="1566875"/>
              <a:ext cx="900000" cy="293969"/>
              <a:chOff x="1686585" y="2541031"/>
              <a:chExt cx="900000" cy="293969"/>
            </a:xfrm>
          </p:grpSpPr>
          <p:sp>
            <p:nvSpPr>
              <p:cNvPr id="121" name="Rectangle 120">
                <a:extLst>
                  <a:ext uri="{FF2B5EF4-FFF2-40B4-BE49-F238E27FC236}">
                    <a16:creationId xmlns:a16="http://schemas.microsoft.com/office/drawing/2014/main" id="{1C8EE72B-3026-46AA-93BB-A4C2CB83FCB9}"/>
                  </a:ext>
                </a:extLst>
              </p:cNvPr>
              <p:cNvSpPr>
                <a:spLocks noChangeAspect="1"/>
              </p:cNvSpPr>
              <p:nvPr/>
            </p:nvSpPr>
            <p:spPr>
              <a:xfrm>
                <a:off x="1686585" y="2565000"/>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algn="ctr" defTabSz="457178" fontAlgn="auto">
                  <a:spcBef>
                    <a:spcPts val="0"/>
                  </a:spcBef>
                  <a:spcAft>
                    <a:spcPts val="0"/>
                  </a:spcAft>
                  <a:defRPr/>
                </a:pPr>
                <a:r>
                  <a:rPr lang="de-DE" sz="1000" kern="0" dirty="0">
                    <a:solidFill>
                      <a:srgbClr val="D8D9DA">
                        <a:lumMod val="10000"/>
                      </a:srgbClr>
                    </a:solidFill>
                    <a:latin typeface="Arial"/>
                    <a:ea typeface="+mn-ea"/>
                    <a:cs typeface="+mn-cs"/>
                  </a:rPr>
                  <a:t>ABIA</a:t>
                </a:r>
                <a:endParaRPr lang="en-GB" sz="1000" kern="0" dirty="0">
                  <a:solidFill>
                    <a:srgbClr val="D8D9DA">
                      <a:lumMod val="10000"/>
                    </a:srgbClr>
                  </a:solidFill>
                  <a:latin typeface="Arial"/>
                  <a:ea typeface="+mn-ea"/>
                  <a:cs typeface="+mn-cs"/>
                </a:endParaRPr>
              </a:p>
            </p:txBody>
          </p:sp>
          <p:grpSp>
            <p:nvGrpSpPr>
              <p:cNvPr id="122" name="Group 201">
                <a:extLst>
                  <a:ext uri="{FF2B5EF4-FFF2-40B4-BE49-F238E27FC236}">
                    <a16:creationId xmlns:a16="http://schemas.microsoft.com/office/drawing/2014/main" id="{A237CFEC-1CDE-4352-B5D5-B2EF524A58DE}"/>
                  </a:ext>
                </a:extLst>
              </p:cNvPr>
              <p:cNvGrpSpPr/>
              <p:nvPr/>
            </p:nvGrpSpPr>
            <p:grpSpPr>
              <a:xfrm>
                <a:off x="1771769" y="2541032"/>
                <a:ext cx="169391" cy="45719"/>
                <a:chOff x="1771769" y="2541032"/>
                <a:chExt cx="169391" cy="45719"/>
              </a:xfrm>
            </p:grpSpPr>
            <p:grpSp>
              <p:nvGrpSpPr>
                <p:cNvPr id="133" name="Group 212">
                  <a:extLst>
                    <a:ext uri="{FF2B5EF4-FFF2-40B4-BE49-F238E27FC236}">
                      <a16:creationId xmlns:a16="http://schemas.microsoft.com/office/drawing/2014/main" id="{B7021CEC-38F4-4574-A405-A88F4E0566D7}"/>
                    </a:ext>
                  </a:extLst>
                </p:cNvPr>
                <p:cNvGrpSpPr>
                  <a:grpSpLocks noChangeAspect="1"/>
                </p:cNvGrpSpPr>
                <p:nvPr/>
              </p:nvGrpSpPr>
              <p:grpSpPr>
                <a:xfrm rot="5400000">
                  <a:off x="1833605" y="2542746"/>
                  <a:ext cx="45719" cy="42291"/>
                  <a:chOff x="971601" y="2260482"/>
                  <a:chExt cx="405043" cy="405045"/>
                </a:xfrm>
              </p:grpSpPr>
              <p:sp>
                <p:nvSpPr>
                  <p:cNvPr id="140" name="Freeform 420">
                    <a:extLst>
                      <a:ext uri="{FF2B5EF4-FFF2-40B4-BE49-F238E27FC236}">
                        <a16:creationId xmlns:a16="http://schemas.microsoft.com/office/drawing/2014/main" id="{F72BF6F2-5962-463D-9382-95966AA9D204}"/>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41" name="Rectangle 140">
                    <a:extLst>
                      <a:ext uri="{FF2B5EF4-FFF2-40B4-BE49-F238E27FC236}">
                        <a16:creationId xmlns:a16="http://schemas.microsoft.com/office/drawing/2014/main" id="{30A8963E-F6AC-4720-BB27-601F2EF1983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134" name="Group 213">
                  <a:extLst>
                    <a:ext uri="{FF2B5EF4-FFF2-40B4-BE49-F238E27FC236}">
                      <a16:creationId xmlns:a16="http://schemas.microsoft.com/office/drawing/2014/main" id="{E8DE05D3-3397-4E82-8B33-B9EA26221E41}"/>
                    </a:ext>
                  </a:extLst>
                </p:cNvPr>
                <p:cNvGrpSpPr>
                  <a:grpSpLocks noChangeAspect="1"/>
                </p:cNvGrpSpPr>
                <p:nvPr/>
              </p:nvGrpSpPr>
              <p:grpSpPr>
                <a:xfrm rot="5400000">
                  <a:off x="1770055" y="2542746"/>
                  <a:ext cx="45719" cy="42291"/>
                  <a:chOff x="971601" y="2260482"/>
                  <a:chExt cx="405043" cy="405045"/>
                </a:xfrm>
              </p:grpSpPr>
              <p:sp>
                <p:nvSpPr>
                  <p:cNvPr id="138" name="Freeform 418">
                    <a:extLst>
                      <a:ext uri="{FF2B5EF4-FFF2-40B4-BE49-F238E27FC236}">
                        <a16:creationId xmlns:a16="http://schemas.microsoft.com/office/drawing/2014/main" id="{2A31B050-1652-4EB6-A68D-342056172511}"/>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39" name="Rectangle 138">
                    <a:extLst>
                      <a:ext uri="{FF2B5EF4-FFF2-40B4-BE49-F238E27FC236}">
                        <a16:creationId xmlns:a16="http://schemas.microsoft.com/office/drawing/2014/main" id="{72D68D9D-10A7-4A7E-82FC-A24AD0801869}"/>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135" name="Group 214">
                  <a:extLst>
                    <a:ext uri="{FF2B5EF4-FFF2-40B4-BE49-F238E27FC236}">
                      <a16:creationId xmlns:a16="http://schemas.microsoft.com/office/drawing/2014/main" id="{CB6BF9D8-1F4A-4ACE-B3F4-C13A849D00B4}"/>
                    </a:ext>
                  </a:extLst>
                </p:cNvPr>
                <p:cNvGrpSpPr>
                  <a:grpSpLocks noChangeAspect="1"/>
                </p:cNvGrpSpPr>
                <p:nvPr/>
              </p:nvGrpSpPr>
              <p:grpSpPr>
                <a:xfrm rot="5400000">
                  <a:off x="1897155" y="2542746"/>
                  <a:ext cx="45719" cy="42291"/>
                  <a:chOff x="971601" y="2260482"/>
                  <a:chExt cx="405043" cy="405045"/>
                </a:xfrm>
              </p:grpSpPr>
              <p:sp>
                <p:nvSpPr>
                  <p:cNvPr id="136" name="Freeform 416">
                    <a:extLst>
                      <a:ext uri="{FF2B5EF4-FFF2-40B4-BE49-F238E27FC236}">
                        <a16:creationId xmlns:a16="http://schemas.microsoft.com/office/drawing/2014/main" id="{F279D5D5-AB5E-466C-8560-DB407D0C5630}"/>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37" name="Rectangle 136">
                    <a:extLst>
                      <a:ext uri="{FF2B5EF4-FFF2-40B4-BE49-F238E27FC236}">
                        <a16:creationId xmlns:a16="http://schemas.microsoft.com/office/drawing/2014/main" id="{ACE495F7-B71C-4260-873F-FCF54715431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nvGrpSpPr>
              <p:cNvPr id="123" name="Group 202">
                <a:extLst>
                  <a:ext uri="{FF2B5EF4-FFF2-40B4-BE49-F238E27FC236}">
                    <a16:creationId xmlns:a16="http://schemas.microsoft.com/office/drawing/2014/main" id="{F577F71C-3283-4446-BE4D-F42D763A2CB1}"/>
                  </a:ext>
                </a:extLst>
              </p:cNvPr>
              <p:cNvGrpSpPr/>
              <p:nvPr/>
            </p:nvGrpSpPr>
            <p:grpSpPr>
              <a:xfrm>
                <a:off x="2332379" y="2541031"/>
                <a:ext cx="169391" cy="45719"/>
                <a:chOff x="1962419" y="2541032"/>
                <a:chExt cx="169391" cy="45719"/>
              </a:xfrm>
            </p:grpSpPr>
            <p:grpSp>
              <p:nvGrpSpPr>
                <p:cNvPr id="124" name="Group 203">
                  <a:extLst>
                    <a:ext uri="{FF2B5EF4-FFF2-40B4-BE49-F238E27FC236}">
                      <a16:creationId xmlns:a16="http://schemas.microsoft.com/office/drawing/2014/main" id="{7CF60715-9B70-4139-AB08-E8EBF2CBD3E8}"/>
                    </a:ext>
                  </a:extLst>
                </p:cNvPr>
                <p:cNvGrpSpPr>
                  <a:grpSpLocks noChangeAspect="1"/>
                </p:cNvGrpSpPr>
                <p:nvPr/>
              </p:nvGrpSpPr>
              <p:grpSpPr>
                <a:xfrm rot="5400000">
                  <a:off x="1960705" y="2542746"/>
                  <a:ext cx="45719" cy="42291"/>
                  <a:chOff x="971601" y="2260482"/>
                  <a:chExt cx="405043" cy="405045"/>
                </a:xfrm>
              </p:grpSpPr>
              <p:sp>
                <p:nvSpPr>
                  <p:cNvPr id="131" name="Freeform 411">
                    <a:extLst>
                      <a:ext uri="{FF2B5EF4-FFF2-40B4-BE49-F238E27FC236}">
                        <a16:creationId xmlns:a16="http://schemas.microsoft.com/office/drawing/2014/main" id="{483AA62F-0556-4EDC-AD82-4CFCEFE42C0C}"/>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32" name="Rectangle 131">
                    <a:extLst>
                      <a:ext uri="{FF2B5EF4-FFF2-40B4-BE49-F238E27FC236}">
                        <a16:creationId xmlns:a16="http://schemas.microsoft.com/office/drawing/2014/main" id="{B697DE98-99ED-4613-B73D-B99FF092292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125" name="Group 204">
                  <a:extLst>
                    <a:ext uri="{FF2B5EF4-FFF2-40B4-BE49-F238E27FC236}">
                      <a16:creationId xmlns:a16="http://schemas.microsoft.com/office/drawing/2014/main" id="{EEF67426-81F2-4A7C-B655-20D525A73553}"/>
                    </a:ext>
                  </a:extLst>
                </p:cNvPr>
                <p:cNvGrpSpPr>
                  <a:grpSpLocks noChangeAspect="1"/>
                </p:cNvGrpSpPr>
                <p:nvPr/>
              </p:nvGrpSpPr>
              <p:grpSpPr>
                <a:xfrm rot="5400000">
                  <a:off x="2087805" y="2542746"/>
                  <a:ext cx="45719" cy="42291"/>
                  <a:chOff x="971601" y="2260482"/>
                  <a:chExt cx="405043" cy="405045"/>
                </a:xfrm>
              </p:grpSpPr>
              <p:sp>
                <p:nvSpPr>
                  <p:cNvPr id="129" name="Freeform 409">
                    <a:extLst>
                      <a:ext uri="{FF2B5EF4-FFF2-40B4-BE49-F238E27FC236}">
                        <a16:creationId xmlns:a16="http://schemas.microsoft.com/office/drawing/2014/main" id="{7EC2F476-C3FC-4086-B298-7D07902FA41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30" name="Rectangle 129">
                    <a:extLst>
                      <a:ext uri="{FF2B5EF4-FFF2-40B4-BE49-F238E27FC236}">
                        <a16:creationId xmlns:a16="http://schemas.microsoft.com/office/drawing/2014/main" id="{180E7D8E-2449-4D8C-9F98-5BEF0CD41DE7}"/>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126" name="Group 205">
                  <a:extLst>
                    <a:ext uri="{FF2B5EF4-FFF2-40B4-BE49-F238E27FC236}">
                      <a16:creationId xmlns:a16="http://schemas.microsoft.com/office/drawing/2014/main" id="{10B5AA17-498D-4D79-B472-298533EC77BF}"/>
                    </a:ext>
                  </a:extLst>
                </p:cNvPr>
                <p:cNvGrpSpPr>
                  <a:grpSpLocks noChangeAspect="1"/>
                </p:cNvGrpSpPr>
                <p:nvPr/>
              </p:nvGrpSpPr>
              <p:grpSpPr>
                <a:xfrm rot="5400000">
                  <a:off x="2024255" y="2542746"/>
                  <a:ext cx="45719" cy="42291"/>
                  <a:chOff x="971601" y="2260482"/>
                  <a:chExt cx="405043" cy="405045"/>
                </a:xfrm>
              </p:grpSpPr>
              <p:sp>
                <p:nvSpPr>
                  <p:cNvPr id="127" name="Freeform 407">
                    <a:extLst>
                      <a:ext uri="{FF2B5EF4-FFF2-40B4-BE49-F238E27FC236}">
                        <a16:creationId xmlns:a16="http://schemas.microsoft.com/office/drawing/2014/main" id="{91F4BCE9-23A7-4ABA-952B-DB85AD47FA9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28" name="Rectangle 127">
                    <a:extLst>
                      <a:ext uri="{FF2B5EF4-FFF2-40B4-BE49-F238E27FC236}">
                        <a16:creationId xmlns:a16="http://schemas.microsoft.com/office/drawing/2014/main" id="{A20673A3-57BC-462B-91E6-3132667F0A3E}"/>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sp>
          <p:nvSpPr>
            <p:cNvPr id="8" name="Rectangle 7">
              <a:extLst>
                <a:ext uri="{FF2B5EF4-FFF2-40B4-BE49-F238E27FC236}">
                  <a16:creationId xmlns:a16="http://schemas.microsoft.com/office/drawing/2014/main" id="{A0BBBFEA-C12D-429E-BFC8-B2DD831A6DE1}"/>
                </a:ext>
              </a:extLst>
            </p:cNvPr>
            <p:cNvSpPr>
              <a:spLocks noChangeAspect="1"/>
            </p:cNvSpPr>
            <p:nvPr/>
          </p:nvSpPr>
          <p:spPr>
            <a:xfrm>
              <a:off x="6446755" y="1912629"/>
              <a:ext cx="900000" cy="270000"/>
            </a:xfrm>
            <a:prstGeom prst="rect">
              <a:avLst/>
            </a:prstGeom>
            <a:solidFill>
              <a:srgbClr val="124191"/>
            </a:solidFill>
            <a:ln w="9525" cap="flat" cmpd="sng" algn="ctr">
              <a:solidFill>
                <a:srgbClr val="68717A"/>
              </a:solidFill>
              <a:prstDash val="solid"/>
            </a:ln>
            <a:effectLst/>
          </p:spPr>
          <p:txBody>
            <a:bodyPr lIns="0" tIns="0" rIns="0" bIns="0" rtlCol="0" anchor="ctr" anchorCtr="0"/>
            <a:lstStyle/>
            <a:p>
              <a:pPr algn="ctr" defTabSz="457178" fontAlgn="auto">
                <a:spcBef>
                  <a:spcPts val="0"/>
                </a:spcBef>
                <a:spcAft>
                  <a:spcPts val="0"/>
                </a:spcAft>
                <a:defRPr/>
              </a:pPr>
              <a:r>
                <a:rPr lang="de-DE" sz="1000" kern="0" dirty="0">
                  <a:solidFill>
                    <a:srgbClr val="FFFFFF"/>
                  </a:solidFill>
                  <a:latin typeface="Arial"/>
                  <a:ea typeface="+mn-ea"/>
                  <a:cs typeface="+mn-cs"/>
                </a:rPr>
                <a:t>ASIA</a:t>
              </a:r>
              <a:endParaRPr lang="en-GB" sz="1000" kern="0" dirty="0">
                <a:solidFill>
                  <a:srgbClr val="FFFFFF"/>
                </a:solidFill>
                <a:latin typeface="Arial"/>
                <a:ea typeface="+mn-ea"/>
                <a:cs typeface="+mn-cs"/>
              </a:endParaRPr>
            </a:p>
          </p:txBody>
        </p:sp>
        <p:grpSp>
          <p:nvGrpSpPr>
            <p:cNvPr id="9" name="Group 222">
              <a:extLst>
                <a:ext uri="{FF2B5EF4-FFF2-40B4-BE49-F238E27FC236}">
                  <a16:creationId xmlns:a16="http://schemas.microsoft.com/office/drawing/2014/main" id="{262A12C9-E51B-4523-ADD3-78E4267576A2}"/>
                </a:ext>
              </a:extLst>
            </p:cNvPr>
            <p:cNvGrpSpPr/>
            <p:nvPr/>
          </p:nvGrpSpPr>
          <p:grpSpPr>
            <a:xfrm>
              <a:off x="6446755" y="1222960"/>
              <a:ext cx="900000" cy="293969"/>
              <a:chOff x="1686585" y="2541031"/>
              <a:chExt cx="900000" cy="293969"/>
            </a:xfrm>
          </p:grpSpPr>
          <p:sp>
            <p:nvSpPr>
              <p:cNvPr id="100" name="Rectangle 99">
                <a:extLst>
                  <a:ext uri="{FF2B5EF4-FFF2-40B4-BE49-F238E27FC236}">
                    <a16:creationId xmlns:a16="http://schemas.microsoft.com/office/drawing/2014/main" id="{9A0F3D2D-9243-435C-BE41-6B78040C17DB}"/>
                  </a:ext>
                </a:extLst>
              </p:cNvPr>
              <p:cNvSpPr>
                <a:spLocks noChangeAspect="1"/>
              </p:cNvSpPr>
              <p:nvPr/>
            </p:nvSpPr>
            <p:spPr>
              <a:xfrm>
                <a:off x="1686585" y="2565000"/>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algn="ctr" defTabSz="457178" fontAlgn="auto">
                  <a:spcBef>
                    <a:spcPts val="0"/>
                  </a:spcBef>
                  <a:spcAft>
                    <a:spcPts val="0"/>
                  </a:spcAft>
                  <a:defRPr/>
                </a:pPr>
                <a:r>
                  <a:rPr lang="de-DE" sz="1000" kern="0" dirty="0">
                    <a:solidFill>
                      <a:srgbClr val="D8D9DA">
                        <a:lumMod val="10000"/>
                      </a:srgbClr>
                    </a:solidFill>
                    <a:latin typeface="Arial"/>
                    <a:ea typeface="+mn-ea"/>
                    <a:cs typeface="+mn-cs"/>
                  </a:rPr>
                  <a:t>ABIA</a:t>
                </a:r>
                <a:endParaRPr lang="en-GB" sz="1000" kern="0" dirty="0">
                  <a:solidFill>
                    <a:srgbClr val="D8D9DA">
                      <a:lumMod val="10000"/>
                    </a:srgbClr>
                  </a:solidFill>
                  <a:latin typeface="Arial"/>
                  <a:ea typeface="+mn-ea"/>
                  <a:cs typeface="+mn-cs"/>
                </a:endParaRPr>
              </a:p>
            </p:txBody>
          </p:sp>
          <p:grpSp>
            <p:nvGrpSpPr>
              <p:cNvPr id="101" name="Group 224">
                <a:extLst>
                  <a:ext uri="{FF2B5EF4-FFF2-40B4-BE49-F238E27FC236}">
                    <a16:creationId xmlns:a16="http://schemas.microsoft.com/office/drawing/2014/main" id="{872F7251-6888-4081-A692-DCDD708B8C01}"/>
                  </a:ext>
                </a:extLst>
              </p:cNvPr>
              <p:cNvGrpSpPr/>
              <p:nvPr/>
            </p:nvGrpSpPr>
            <p:grpSpPr>
              <a:xfrm>
                <a:off x="1771769" y="2541032"/>
                <a:ext cx="169391" cy="45719"/>
                <a:chOff x="1771769" y="2541032"/>
                <a:chExt cx="169391" cy="45719"/>
              </a:xfrm>
            </p:grpSpPr>
            <p:grpSp>
              <p:nvGrpSpPr>
                <p:cNvPr id="112" name="Group 235">
                  <a:extLst>
                    <a:ext uri="{FF2B5EF4-FFF2-40B4-BE49-F238E27FC236}">
                      <a16:creationId xmlns:a16="http://schemas.microsoft.com/office/drawing/2014/main" id="{32AF1A97-DBA1-4D09-AE19-FDC36E108F00}"/>
                    </a:ext>
                  </a:extLst>
                </p:cNvPr>
                <p:cNvGrpSpPr>
                  <a:grpSpLocks noChangeAspect="1"/>
                </p:cNvGrpSpPr>
                <p:nvPr/>
              </p:nvGrpSpPr>
              <p:grpSpPr>
                <a:xfrm rot="5400000">
                  <a:off x="1833605" y="2542746"/>
                  <a:ext cx="45719" cy="42291"/>
                  <a:chOff x="971601" y="2260482"/>
                  <a:chExt cx="405043" cy="405045"/>
                </a:xfrm>
              </p:grpSpPr>
              <p:sp>
                <p:nvSpPr>
                  <p:cNvPr id="119" name="Freeform 399">
                    <a:extLst>
                      <a:ext uri="{FF2B5EF4-FFF2-40B4-BE49-F238E27FC236}">
                        <a16:creationId xmlns:a16="http://schemas.microsoft.com/office/drawing/2014/main" id="{38995ADC-D137-462B-BA94-0F11450789AD}"/>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20" name="Rectangle 119">
                    <a:extLst>
                      <a:ext uri="{FF2B5EF4-FFF2-40B4-BE49-F238E27FC236}">
                        <a16:creationId xmlns:a16="http://schemas.microsoft.com/office/drawing/2014/main" id="{9A6D2C5E-10B6-4A70-9BDB-09C19157962B}"/>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113" name="Group 236">
                  <a:extLst>
                    <a:ext uri="{FF2B5EF4-FFF2-40B4-BE49-F238E27FC236}">
                      <a16:creationId xmlns:a16="http://schemas.microsoft.com/office/drawing/2014/main" id="{C9179861-EA10-4339-8A5E-8F742A4CEC85}"/>
                    </a:ext>
                  </a:extLst>
                </p:cNvPr>
                <p:cNvGrpSpPr>
                  <a:grpSpLocks noChangeAspect="1"/>
                </p:cNvGrpSpPr>
                <p:nvPr/>
              </p:nvGrpSpPr>
              <p:grpSpPr>
                <a:xfrm rot="5400000">
                  <a:off x="1770055" y="2542746"/>
                  <a:ext cx="45719" cy="42291"/>
                  <a:chOff x="971601" y="2260482"/>
                  <a:chExt cx="405043" cy="405045"/>
                </a:xfrm>
              </p:grpSpPr>
              <p:sp>
                <p:nvSpPr>
                  <p:cNvPr id="117" name="Freeform 397">
                    <a:extLst>
                      <a:ext uri="{FF2B5EF4-FFF2-40B4-BE49-F238E27FC236}">
                        <a16:creationId xmlns:a16="http://schemas.microsoft.com/office/drawing/2014/main" id="{DD998252-8B5C-48B2-BD50-15759020154C}"/>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18" name="Rectangle 117">
                    <a:extLst>
                      <a:ext uri="{FF2B5EF4-FFF2-40B4-BE49-F238E27FC236}">
                        <a16:creationId xmlns:a16="http://schemas.microsoft.com/office/drawing/2014/main" id="{1AE58703-1EB2-4ACC-AC3B-847DDF21B98F}"/>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114" name="Group 237">
                  <a:extLst>
                    <a:ext uri="{FF2B5EF4-FFF2-40B4-BE49-F238E27FC236}">
                      <a16:creationId xmlns:a16="http://schemas.microsoft.com/office/drawing/2014/main" id="{D6C4344A-5441-438D-8606-44A1FCC9A109}"/>
                    </a:ext>
                  </a:extLst>
                </p:cNvPr>
                <p:cNvGrpSpPr>
                  <a:grpSpLocks noChangeAspect="1"/>
                </p:cNvGrpSpPr>
                <p:nvPr/>
              </p:nvGrpSpPr>
              <p:grpSpPr>
                <a:xfrm rot="5400000">
                  <a:off x="1897155" y="2542746"/>
                  <a:ext cx="45719" cy="42291"/>
                  <a:chOff x="971601" y="2260482"/>
                  <a:chExt cx="405043" cy="405045"/>
                </a:xfrm>
              </p:grpSpPr>
              <p:sp>
                <p:nvSpPr>
                  <p:cNvPr id="115" name="Freeform 395">
                    <a:extLst>
                      <a:ext uri="{FF2B5EF4-FFF2-40B4-BE49-F238E27FC236}">
                        <a16:creationId xmlns:a16="http://schemas.microsoft.com/office/drawing/2014/main" id="{3B04A9E4-C4B4-471E-A65E-10A447392C4D}"/>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16" name="Rectangle 115">
                    <a:extLst>
                      <a:ext uri="{FF2B5EF4-FFF2-40B4-BE49-F238E27FC236}">
                        <a16:creationId xmlns:a16="http://schemas.microsoft.com/office/drawing/2014/main" id="{885E537D-8928-40F0-8205-5A225C5FE5F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nvGrpSpPr>
              <p:cNvPr id="102" name="Group 225">
                <a:extLst>
                  <a:ext uri="{FF2B5EF4-FFF2-40B4-BE49-F238E27FC236}">
                    <a16:creationId xmlns:a16="http://schemas.microsoft.com/office/drawing/2014/main" id="{FF63AD04-F38F-4B73-A622-EC22FCCC8382}"/>
                  </a:ext>
                </a:extLst>
              </p:cNvPr>
              <p:cNvGrpSpPr/>
              <p:nvPr/>
            </p:nvGrpSpPr>
            <p:grpSpPr>
              <a:xfrm>
                <a:off x="2332379" y="2541031"/>
                <a:ext cx="169391" cy="45719"/>
                <a:chOff x="1962419" y="2541032"/>
                <a:chExt cx="169391" cy="45719"/>
              </a:xfrm>
            </p:grpSpPr>
            <p:grpSp>
              <p:nvGrpSpPr>
                <p:cNvPr id="103" name="Group 226">
                  <a:extLst>
                    <a:ext uri="{FF2B5EF4-FFF2-40B4-BE49-F238E27FC236}">
                      <a16:creationId xmlns:a16="http://schemas.microsoft.com/office/drawing/2014/main" id="{707E5872-E6E5-421E-9F51-E9B544D717D9}"/>
                    </a:ext>
                  </a:extLst>
                </p:cNvPr>
                <p:cNvGrpSpPr>
                  <a:grpSpLocks noChangeAspect="1"/>
                </p:cNvGrpSpPr>
                <p:nvPr/>
              </p:nvGrpSpPr>
              <p:grpSpPr>
                <a:xfrm rot="5400000">
                  <a:off x="1960705" y="2542746"/>
                  <a:ext cx="45719" cy="42291"/>
                  <a:chOff x="971601" y="2260482"/>
                  <a:chExt cx="405043" cy="405045"/>
                </a:xfrm>
              </p:grpSpPr>
              <p:sp>
                <p:nvSpPr>
                  <p:cNvPr id="110" name="Freeform 390">
                    <a:extLst>
                      <a:ext uri="{FF2B5EF4-FFF2-40B4-BE49-F238E27FC236}">
                        <a16:creationId xmlns:a16="http://schemas.microsoft.com/office/drawing/2014/main" id="{B5ADCF51-9E6D-4FF4-9EC5-63CE0A7AFE7C}"/>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11" name="Rectangle 110">
                    <a:extLst>
                      <a:ext uri="{FF2B5EF4-FFF2-40B4-BE49-F238E27FC236}">
                        <a16:creationId xmlns:a16="http://schemas.microsoft.com/office/drawing/2014/main" id="{F0440F51-9302-4695-979D-C7E90E52259E}"/>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104" name="Group 227">
                  <a:extLst>
                    <a:ext uri="{FF2B5EF4-FFF2-40B4-BE49-F238E27FC236}">
                      <a16:creationId xmlns:a16="http://schemas.microsoft.com/office/drawing/2014/main" id="{21BD4064-357A-4E6B-B257-EF310B938CAB}"/>
                    </a:ext>
                  </a:extLst>
                </p:cNvPr>
                <p:cNvGrpSpPr>
                  <a:grpSpLocks noChangeAspect="1"/>
                </p:cNvGrpSpPr>
                <p:nvPr/>
              </p:nvGrpSpPr>
              <p:grpSpPr>
                <a:xfrm rot="5400000">
                  <a:off x="2087805" y="2542746"/>
                  <a:ext cx="45719" cy="42291"/>
                  <a:chOff x="971601" y="2260482"/>
                  <a:chExt cx="405043" cy="405045"/>
                </a:xfrm>
              </p:grpSpPr>
              <p:sp>
                <p:nvSpPr>
                  <p:cNvPr id="108" name="Freeform 388">
                    <a:extLst>
                      <a:ext uri="{FF2B5EF4-FFF2-40B4-BE49-F238E27FC236}">
                        <a16:creationId xmlns:a16="http://schemas.microsoft.com/office/drawing/2014/main" id="{1E4D8268-55E3-44D7-9BEA-8EA7E462C4E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09" name="Rectangle 108">
                    <a:extLst>
                      <a:ext uri="{FF2B5EF4-FFF2-40B4-BE49-F238E27FC236}">
                        <a16:creationId xmlns:a16="http://schemas.microsoft.com/office/drawing/2014/main" id="{F66D5E88-D9CF-45A4-A075-C45C7451DE0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105" name="Group 228">
                  <a:extLst>
                    <a:ext uri="{FF2B5EF4-FFF2-40B4-BE49-F238E27FC236}">
                      <a16:creationId xmlns:a16="http://schemas.microsoft.com/office/drawing/2014/main" id="{37564D1A-8F3C-4E42-BA80-5D89937FA9C5}"/>
                    </a:ext>
                  </a:extLst>
                </p:cNvPr>
                <p:cNvGrpSpPr>
                  <a:grpSpLocks noChangeAspect="1"/>
                </p:cNvGrpSpPr>
                <p:nvPr/>
              </p:nvGrpSpPr>
              <p:grpSpPr>
                <a:xfrm rot="5400000">
                  <a:off x="2024255" y="2542746"/>
                  <a:ext cx="45719" cy="42291"/>
                  <a:chOff x="971601" y="2260482"/>
                  <a:chExt cx="405043" cy="405045"/>
                </a:xfrm>
              </p:grpSpPr>
              <p:sp>
                <p:nvSpPr>
                  <p:cNvPr id="106" name="Freeform 386">
                    <a:extLst>
                      <a:ext uri="{FF2B5EF4-FFF2-40B4-BE49-F238E27FC236}">
                        <a16:creationId xmlns:a16="http://schemas.microsoft.com/office/drawing/2014/main" id="{025C430D-561A-4280-93BB-02E65E6C1FEC}"/>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107" name="Rectangle 106">
                    <a:extLst>
                      <a:ext uri="{FF2B5EF4-FFF2-40B4-BE49-F238E27FC236}">
                        <a16:creationId xmlns:a16="http://schemas.microsoft.com/office/drawing/2014/main" id="{D74FDA77-CD00-4B13-A724-858B4226BB13}"/>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grpSp>
          <p:nvGrpSpPr>
            <p:cNvPr id="10" name="Group 244">
              <a:extLst>
                <a:ext uri="{FF2B5EF4-FFF2-40B4-BE49-F238E27FC236}">
                  <a16:creationId xmlns:a16="http://schemas.microsoft.com/office/drawing/2014/main" id="{33B09BF4-1CB8-4422-A561-0E83FCEC149C}"/>
                </a:ext>
              </a:extLst>
            </p:cNvPr>
            <p:cNvGrpSpPr/>
            <p:nvPr/>
          </p:nvGrpSpPr>
          <p:grpSpPr>
            <a:xfrm>
              <a:off x="6446755" y="877514"/>
              <a:ext cx="900000" cy="293969"/>
              <a:chOff x="1686585" y="2541031"/>
              <a:chExt cx="900000" cy="293969"/>
            </a:xfrm>
          </p:grpSpPr>
          <p:sp>
            <p:nvSpPr>
              <p:cNvPr id="79" name="Rectangle 78">
                <a:extLst>
                  <a:ext uri="{FF2B5EF4-FFF2-40B4-BE49-F238E27FC236}">
                    <a16:creationId xmlns:a16="http://schemas.microsoft.com/office/drawing/2014/main" id="{1D622AE2-C683-4ED7-8C3D-8A63EEF25DF7}"/>
                  </a:ext>
                </a:extLst>
              </p:cNvPr>
              <p:cNvSpPr>
                <a:spLocks noChangeAspect="1"/>
              </p:cNvSpPr>
              <p:nvPr/>
            </p:nvSpPr>
            <p:spPr>
              <a:xfrm>
                <a:off x="1686585" y="2565000"/>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algn="ctr" defTabSz="457178" fontAlgn="auto">
                  <a:spcBef>
                    <a:spcPts val="0"/>
                  </a:spcBef>
                  <a:spcAft>
                    <a:spcPts val="0"/>
                  </a:spcAft>
                  <a:defRPr/>
                </a:pPr>
                <a:r>
                  <a:rPr lang="de-DE" sz="1000" kern="0" dirty="0">
                    <a:solidFill>
                      <a:srgbClr val="D8D9DA">
                        <a:lumMod val="10000"/>
                      </a:srgbClr>
                    </a:solidFill>
                    <a:latin typeface="Arial"/>
                    <a:ea typeface="+mn-ea"/>
                    <a:cs typeface="+mn-cs"/>
                  </a:rPr>
                  <a:t>ABIA</a:t>
                </a:r>
                <a:endParaRPr lang="en-GB" sz="1000" kern="0" dirty="0">
                  <a:solidFill>
                    <a:srgbClr val="D8D9DA">
                      <a:lumMod val="10000"/>
                    </a:srgbClr>
                  </a:solidFill>
                  <a:latin typeface="Arial"/>
                  <a:ea typeface="+mn-ea"/>
                  <a:cs typeface="+mn-cs"/>
                </a:endParaRPr>
              </a:p>
            </p:txBody>
          </p:sp>
          <p:grpSp>
            <p:nvGrpSpPr>
              <p:cNvPr id="80" name="Group 246">
                <a:extLst>
                  <a:ext uri="{FF2B5EF4-FFF2-40B4-BE49-F238E27FC236}">
                    <a16:creationId xmlns:a16="http://schemas.microsoft.com/office/drawing/2014/main" id="{E1AA9026-55D1-4573-8926-0C94EBC6CF1F}"/>
                  </a:ext>
                </a:extLst>
              </p:cNvPr>
              <p:cNvGrpSpPr/>
              <p:nvPr/>
            </p:nvGrpSpPr>
            <p:grpSpPr>
              <a:xfrm>
                <a:off x="1771769" y="2541032"/>
                <a:ext cx="169391" cy="45719"/>
                <a:chOff x="1771769" y="2541032"/>
                <a:chExt cx="169391" cy="45719"/>
              </a:xfrm>
            </p:grpSpPr>
            <p:grpSp>
              <p:nvGrpSpPr>
                <p:cNvPr id="91" name="Group 257">
                  <a:extLst>
                    <a:ext uri="{FF2B5EF4-FFF2-40B4-BE49-F238E27FC236}">
                      <a16:creationId xmlns:a16="http://schemas.microsoft.com/office/drawing/2014/main" id="{D1CF37AD-C339-4B93-B54A-073E756028DE}"/>
                    </a:ext>
                  </a:extLst>
                </p:cNvPr>
                <p:cNvGrpSpPr>
                  <a:grpSpLocks noChangeAspect="1"/>
                </p:cNvGrpSpPr>
                <p:nvPr/>
              </p:nvGrpSpPr>
              <p:grpSpPr>
                <a:xfrm rot="5400000">
                  <a:off x="1833605" y="2542746"/>
                  <a:ext cx="45719" cy="42291"/>
                  <a:chOff x="971601" y="2260482"/>
                  <a:chExt cx="405043" cy="405045"/>
                </a:xfrm>
              </p:grpSpPr>
              <p:sp>
                <p:nvSpPr>
                  <p:cNvPr id="98" name="Freeform 378">
                    <a:extLst>
                      <a:ext uri="{FF2B5EF4-FFF2-40B4-BE49-F238E27FC236}">
                        <a16:creationId xmlns:a16="http://schemas.microsoft.com/office/drawing/2014/main" id="{07F935A3-FE29-495D-B77B-C28E91940852}"/>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99" name="Rectangle 98">
                    <a:extLst>
                      <a:ext uri="{FF2B5EF4-FFF2-40B4-BE49-F238E27FC236}">
                        <a16:creationId xmlns:a16="http://schemas.microsoft.com/office/drawing/2014/main" id="{89F0E918-F405-4812-86DC-0C0690DA37BF}"/>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92" name="Group 258">
                  <a:extLst>
                    <a:ext uri="{FF2B5EF4-FFF2-40B4-BE49-F238E27FC236}">
                      <a16:creationId xmlns:a16="http://schemas.microsoft.com/office/drawing/2014/main" id="{68870B18-9500-44E6-A51D-C0D00C2675C2}"/>
                    </a:ext>
                  </a:extLst>
                </p:cNvPr>
                <p:cNvGrpSpPr>
                  <a:grpSpLocks noChangeAspect="1"/>
                </p:cNvGrpSpPr>
                <p:nvPr/>
              </p:nvGrpSpPr>
              <p:grpSpPr>
                <a:xfrm rot="5400000">
                  <a:off x="1770055" y="2542746"/>
                  <a:ext cx="45719" cy="42291"/>
                  <a:chOff x="971601" y="2260482"/>
                  <a:chExt cx="405043" cy="405045"/>
                </a:xfrm>
              </p:grpSpPr>
              <p:sp>
                <p:nvSpPr>
                  <p:cNvPr id="96" name="Freeform 376">
                    <a:extLst>
                      <a:ext uri="{FF2B5EF4-FFF2-40B4-BE49-F238E27FC236}">
                        <a16:creationId xmlns:a16="http://schemas.microsoft.com/office/drawing/2014/main" id="{02F71B33-3025-4405-B2D2-9625DC614A88}"/>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97" name="Rectangle 96">
                    <a:extLst>
                      <a:ext uri="{FF2B5EF4-FFF2-40B4-BE49-F238E27FC236}">
                        <a16:creationId xmlns:a16="http://schemas.microsoft.com/office/drawing/2014/main" id="{92140C3C-AE09-49AE-A9F5-9D2C765F0869}"/>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93" name="Group 259">
                  <a:extLst>
                    <a:ext uri="{FF2B5EF4-FFF2-40B4-BE49-F238E27FC236}">
                      <a16:creationId xmlns:a16="http://schemas.microsoft.com/office/drawing/2014/main" id="{CB46E007-2485-4E54-A4B3-82818EC961E7}"/>
                    </a:ext>
                  </a:extLst>
                </p:cNvPr>
                <p:cNvGrpSpPr>
                  <a:grpSpLocks noChangeAspect="1"/>
                </p:cNvGrpSpPr>
                <p:nvPr/>
              </p:nvGrpSpPr>
              <p:grpSpPr>
                <a:xfrm rot="5400000">
                  <a:off x="1897155" y="2542746"/>
                  <a:ext cx="45719" cy="42291"/>
                  <a:chOff x="971601" y="2260482"/>
                  <a:chExt cx="405043" cy="405045"/>
                </a:xfrm>
              </p:grpSpPr>
              <p:sp>
                <p:nvSpPr>
                  <p:cNvPr id="94" name="Freeform 374">
                    <a:extLst>
                      <a:ext uri="{FF2B5EF4-FFF2-40B4-BE49-F238E27FC236}">
                        <a16:creationId xmlns:a16="http://schemas.microsoft.com/office/drawing/2014/main" id="{0FC5B8E5-1D6B-49A5-85E8-2030C024AF22}"/>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95" name="Rectangle 94">
                    <a:extLst>
                      <a:ext uri="{FF2B5EF4-FFF2-40B4-BE49-F238E27FC236}">
                        <a16:creationId xmlns:a16="http://schemas.microsoft.com/office/drawing/2014/main" id="{8F07357E-91C4-4CBD-B725-7ED6B70DB41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nvGrpSpPr>
              <p:cNvPr id="81" name="Group 247">
                <a:extLst>
                  <a:ext uri="{FF2B5EF4-FFF2-40B4-BE49-F238E27FC236}">
                    <a16:creationId xmlns:a16="http://schemas.microsoft.com/office/drawing/2014/main" id="{E74666A0-6922-41AD-8B01-5E6E81CC8851}"/>
                  </a:ext>
                </a:extLst>
              </p:cNvPr>
              <p:cNvGrpSpPr/>
              <p:nvPr/>
            </p:nvGrpSpPr>
            <p:grpSpPr>
              <a:xfrm>
                <a:off x="2332379" y="2541031"/>
                <a:ext cx="169391" cy="45719"/>
                <a:chOff x="1962419" y="2541032"/>
                <a:chExt cx="169391" cy="45719"/>
              </a:xfrm>
            </p:grpSpPr>
            <p:grpSp>
              <p:nvGrpSpPr>
                <p:cNvPr id="82" name="Group 248">
                  <a:extLst>
                    <a:ext uri="{FF2B5EF4-FFF2-40B4-BE49-F238E27FC236}">
                      <a16:creationId xmlns:a16="http://schemas.microsoft.com/office/drawing/2014/main" id="{82F04318-DCD3-4B05-85B1-9EDD8891CB6A}"/>
                    </a:ext>
                  </a:extLst>
                </p:cNvPr>
                <p:cNvGrpSpPr>
                  <a:grpSpLocks noChangeAspect="1"/>
                </p:cNvGrpSpPr>
                <p:nvPr/>
              </p:nvGrpSpPr>
              <p:grpSpPr>
                <a:xfrm rot="5400000">
                  <a:off x="1960705" y="2542746"/>
                  <a:ext cx="45719" cy="42291"/>
                  <a:chOff x="971601" y="2260482"/>
                  <a:chExt cx="405043" cy="405045"/>
                </a:xfrm>
              </p:grpSpPr>
              <p:sp>
                <p:nvSpPr>
                  <p:cNvPr id="89" name="Freeform 369">
                    <a:extLst>
                      <a:ext uri="{FF2B5EF4-FFF2-40B4-BE49-F238E27FC236}">
                        <a16:creationId xmlns:a16="http://schemas.microsoft.com/office/drawing/2014/main" id="{39303ED3-7E21-4AE0-8CE6-CE836C1E7596}"/>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90" name="Rectangle 89">
                    <a:extLst>
                      <a:ext uri="{FF2B5EF4-FFF2-40B4-BE49-F238E27FC236}">
                        <a16:creationId xmlns:a16="http://schemas.microsoft.com/office/drawing/2014/main" id="{70BF7FD1-E65A-407A-A653-4EE02707162A}"/>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83" name="Group 249">
                  <a:extLst>
                    <a:ext uri="{FF2B5EF4-FFF2-40B4-BE49-F238E27FC236}">
                      <a16:creationId xmlns:a16="http://schemas.microsoft.com/office/drawing/2014/main" id="{AFB575F5-8F32-4A47-9ADB-E9B45557F565}"/>
                    </a:ext>
                  </a:extLst>
                </p:cNvPr>
                <p:cNvGrpSpPr>
                  <a:grpSpLocks noChangeAspect="1"/>
                </p:cNvGrpSpPr>
                <p:nvPr/>
              </p:nvGrpSpPr>
              <p:grpSpPr>
                <a:xfrm rot="5400000">
                  <a:off x="2087805" y="2542746"/>
                  <a:ext cx="45719" cy="42291"/>
                  <a:chOff x="971601" y="2260482"/>
                  <a:chExt cx="405043" cy="405045"/>
                </a:xfrm>
              </p:grpSpPr>
              <p:sp>
                <p:nvSpPr>
                  <p:cNvPr id="87" name="Freeform 367">
                    <a:extLst>
                      <a:ext uri="{FF2B5EF4-FFF2-40B4-BE49-F238E27FC236}">
                        <a16:creationId xmlns:a16="http://schemas.microsoft.com/office/drawing/2014/main" id="{B707DF9E-6983-4568-A014-7E03A0D5F548}"/>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88" name="Rectangle 87">
                    <a:extLst>
                      <a:ext uri="{FF2B5EF4-FFF2-40B4-BE49-F238E27FC236}">
                        <a16:creationId xmlns:a16="http://schemas.microsoft.com/office/drawing/2014/main" id="{4458C442-1B82-4D1A-AF07-8D269517C7E1}"/>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84" name="Group 250">
                  <a:extLst>
                    <a:ext uri="{FF2B5EF4-FFF2-40B4-BE49-F238E27FC236}">
                      <a16:creationId xmlns:a16="http://schemas.microsoft.com/office/drawing/2014/main" id="{98AF8FE4-CC09-4060-9487-46531731C378}"/>
                    </a:ext>
                  </a:extLst>
                </p:cNvPr>
                <p:cNvGrpSpPr>
                  <a:grpSpLocks noChangeAspect="1"/>
                </p:cNvGrpSpPr>
                <p:nvPr/>
              </p:nvGrpSpPr>
              <p:grpSpPr>
                <a:xfrm rot="5400000">
                  <a:off x="2024255" y="2542746"/>
                  <a:ext cx="45719" cy="42291"/>
                  <a:chOff x="971601" y="2260482"/>
                  <a:chExt cx="405043" cy="405045"/>
                </a:xfrm>
              </p:grpSpPr>
              <p:sp>
                <p:nvSpPr>
                  <p:cNvPr id="85" name="Freeform 365">
                    <a:extLst>
                      <a:ext uri="{FF2B5EF4-FFF2-40B4-BE49-F238E27FC236}">
                        <a16:creationId xmlns:a16="http://schemas.microsoft.com/office/drawing/2014/main" id="{33768D6E-4EBC-49AE-99A6-5A8B5753534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86" name="Rectangle 85">
                    <a:extLst>
                      <a:ext uri="{FF2B5EF4-FFF2-40B4-BE49-F238E27FC236}">
                        <a16:creationId xmlns:a16="http://schemas.microsoft.com/office/drawing/2014/main" id="{34D3A402-9197-492E-B5D1-08AA7B09DCD6}"/>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grpSp>
          <p:nvGrpSpPr>
            <p:cNvPr id="11" name="Group 199">
              <a:extLst>
                <a:ext uri="{FF2B5EF4-FFF2-40B4-BE49-F238E27FC236}">
                  <a16:creationId xmlns:a16="http://schemas.microsoft.com/office/drawing/2014/main" id="{C7F56705-CC1E-463D-A9F4-0756F59DE935}"/>
                </a:ext>
              </a:extLst>
            </p:cNvPr>
            <p:cNvGrpSpPr/>
            <p:nvPr/>
          </p:nvGrpSpPr>
          <p:grpSpPr>
            <a:xfrm>
              <a:off x="7404158" y="1566875"/>
              <a:ext cx="900000" cy="293969"/>
              <a:chOff x="1686585" y="2541031"/>
              <a:chExt cx="900000" cy="293969"/>
            </a:xfrm>
          </p:grpSpPr>
          <p:sp>
            <p:nvSpPr>
              <p:cNvPr id="58" name="Rectangle 57">
                <a:extLst>
                  <a:ext uri="{FF2B5EF4-FFF2-40B4-BE49-F238E27FC236}">
                    <a16:creationId xmlns:a16="http://schemas.microsoft.com/office/drawing/2014/main" id="{16D1C00B-3CAD-46A5-8202-F57B783ABC4C}"/>
                  </a:ext>
                </a:extLst>
              </p:cNvPr>
              <p:cNvSpPr>
                <a:spLocks noChangeAspect="1"/>
              </p:cNvSpPr>
              <p:nvPr/>
            </p:nvSpPr>
            <p:spPr>
              <a:xfrm>
                <a:off x="1686585" y="2565000"/>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algn="ctr" defTabSz="457178" fontAlgn="auto">
                  <a:spcBef>
                    <a:spcPts val="0"/>
                  </a:spcBef>
                  <a:spcAft>
                    <a:spcPts val="0"/>
                  </a:spcAft>
                  <a:defRPr/>
                </a:pPr>
                <a:r>
                  <a:rPr lang="de-DE" sz="1000" kern="0" dirty="0">
                    <a:solidFill>
                      <a:srgbClr val="D8D9DA">
                        <a:lumMod val="10000"/>
                      </a:srgbClr>
                    </a:solidFill>
                    <a:latin typeface="Arial"/>
                    <a:ea typeface="+mn-ea"/>
                    <a:cs typeface="+mn-cs"/>
                  </a:rPr>
                  <a:t>ABIA</a:t>
                </a:r>
                <a:endParaRPr lang="en-GB" sz="1000" kern="0" dirty="0">
                  <a:solidFill>
                    <a:srgbClr val="D8D9DA">
                      <a:lumMod val="10000"/>
                    </a:srgbClr>
                  </a:solidFill>
                  <a:latin typeface="Arial"/>
                  <a:ea typeface="+mn-ea"/>
                  <a:cs typeface="+mn-cs"/>
                </a:endParaRPr>
              </a:p>
            </p:txBody>
          </p:sp>
          <p:grpSp>
            <p:nvGrpSpPr>
              <p:cNvPr id="59" name="Group 201">
                <a:extLst>
                  <a:ext uri="{FF2B5EF4-FFF2-40B4-BE49-F238E27FC236}">
                    <a16:creationId xmlns:a16="http://schemas.microsoft.com/office/drawing/2014/main" id="{78B8B353-A837-4404-836F-417E8CBD1B4D}"/>
                  </a:ext>
                </a:extLst>
              </p:cNvPr>
              <p:cNvGrpSpPr/>
              <p:nvPr/>
            </p:nvGrpSpPr>
            <p:grpSpPr>
              <a:xfrm>
                <a:off x="1771769" y="2541032"/>
                <a:ext cx="169391" cy="45719"/>
                <a:chOff x="1771769" y="2541032"/>
                <a:chExt cx="169391" cy="45719"/>
              </a:xfrm>
            </p:grpSpPr>
            <p:grpSp>
              <p:nvGrpSpPr>
                <p:cNvPr id="70" name="Group 212">
                  <a:extLst>
                    <a:ext uri="{FF2B5EF4-FFF2-40B4-BE49-F238E27FC236}">
                      <a16:creationId xmlns:a16="http://schemas.microsoft.com/office/drawing/2014/main" id="{3ACC66F3-5160-4633-8F8F-732C395FE540}"/>
                    </a:ext>
                  </a:extLst>
                </p:cNvPr>
                <p:cNvGrpSpPr>
                  <a:grpSpLocks noChangeAspect="1"/>
                </p:cNvGrpSpPr>
                <p:nvPr/>
              </p:nvGrpSpPr>
              <p:grpSpPr>
                <a:xfrm rot="5400000">
                  <a:off x="1833605" y="2542746"/>
                  <a:ext cx="45719" cy="42291"/>
                  <a:chOff x="971601" y="2260482"/>
                  <a:chExt cx="405043" cy="405045"/>
                </a:xfrm>
              </p:grpSpPr>
              <p:sp>
                <p:nvSpPr>
                  <p:cNvPr id="77" name="Freeform 357">
                    <a:extLst>
                      <a:ext uri="{FF2B5EF4-FFF2-40B4-BE49-F238E27FC236}">
                        <a16:creationId xmlns:a16="http://schemas.microsoft.com/office/drawing/2014/main" id="{55E7E414-E1D1-49CA-A656-6C1C79FE5C1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78" name="Rectangle 77">
                    <a:extLst>
                      <a:ext uri="{FF2B5EF4-FFF2-40B4-BE49-F238E27FC236}">
                        <a16:creationId xmlns:a16="http://schemas.microsoft.com/office/drawing/2014/main" id="{27E2DCAC-C9B7-4613-92CF-2FA48BB6C8A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71" name="Group 213">
                  <a:extLst>
                    <a:ext uri="{FF2B5EF4-FFF2-40B4-BE49-F238E27FC236}">
                      <a16:creationId xmlns:a16="http://schemas.microsoft.com/office/drawing/2014/main" id="{1F6C0054-CB96-457C-9F4F-7425F11ADBF7}"/>
                    </a:ext>
                  </a:extLst>
                </p:cNvPr>
                <p:cNvGrpSpPr>
                  <a:grpSpLocks noChangeAspect="1"/>
                </p:cNvGrpSpPr>
                <p:nvPr/>
              </p:nvGrpSpPr>
              <p:grpSpPr>
                <a:xfrm rot="5400000">
                  <a:off x="1770055" y="2542746"/>
                  <a:ext cx="45719" cy="42291"/>
                  <a:chOff x="971601" y="2260482"/>
                  <a:chExt cx="405043" cy="405045"/>
                </a:xfrm>
              </p:grpSpPr>
              <p:sp>
                <p:nvSpPr>
                  <p:cNvPr id="75" name="Freeform 355">
                    <a:extLst>
                      <a:ext uri="{FF2B5EF4-FFF2-40B4-BE49-F238E27FC236}">
                        <a16:creationId xmlns:a16="http://schemas.microsoft.com/office/drawing/2014/main" id="{AE6A03A6-4424-4D3B-AB21-C838CCFCC53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76" name="Rectangle 75">
                    <a:extLst>
                      <a:ext uri="{FF2B5EF4-FFF2-40B4-BE49-F238E27FC236}">
                        <a16:creationId xmlns:a16="http://schemas.microsoft.com/office/drawing/2014/main" id="{D1A48BFB-94B3-4D3F-9CF3-6E25C77DB44F}"/>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72" name="Group 214">
                  <a:extLst>
                    <a:ext uri="{FF2B5EF4-FFF2-40B4-BE49-F238E27FC236}">
                      <a16:creationId xmlns:a16="http://schemas.microsoft.com/office/drawing/2014/main" id="{84967A67-64DA-4473-B97D-7C0618E5923D}"/>
                    </a:ext>
                  </a:extLst>
                </p:cNvPr>
                <p:cNvGrpSpPr>
                  <a:grpSpLocks noChangeAspect="1"/>
                </p:cNvGrpSpPr>
                <p:nvPr/>
              </p:nvGrpSpPr>
              <p:grpSpPr>
                <a:xfrm rot="5400000">
                  <a:off x="1897155" y="2542746"/>
                  <a:ext cx="45719" cy="42291"/>
                  <a:chOff x="971601" y="2260482"/>
                  <a:chExt cx="405043" cy="405045"/>
                </a:xfrm>
              </p:grpSpPr>
              <p:sp>
                <p:nvSpPr>
                  <p:cNvPr id="73" name="Freeform 353">
                    <a:extLst>
                      <a:ext uri="{FF2B5EF4-FFF2-40B4-BE49-F238E27FC236}">
                        <a16:creationId xmlns:a16="http://schemas.microsoft.com/office/drawing/2014/main" id="{4E472286-42F8-4546-8118-BF190B9617DF}"/>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74" name="Rectangle 73">
                    <a:extLst>
                      <a:ext uri="{FF2B5EF4-FFF2-40B4-BE49-F238E27FC236}">
                        <a16:creationId xmlns:a16="http://schemas.microsoft.com/office/drawing/2014/main" id="{D6D1321D-CD24-4F28-BD4A-8F97D9F67F86}"/>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nvGrpSpPr>
              <p:cNvPr id="60" name="Group 202">
                <a:extLst>
                  <a:ext uri="{FF2B5EF4-FFF2-40B4-BE49-F238E27FC236}">
                    <a16:creationId xmlns:a16="http://schemas.microsoft.com/office/drawing/2014/main" id="{2E4A0CEA-7A77-400C-9A6D-E8F50539662C}"/>
                  </a:ext>
                </a:extLst>
              </p:cNvPr>
              <p:cNvGrpSpPr/>
              <p:nvPr/>
            </p:nvGrpSpPr>
            <p:grpSpPr>
              <a:xfrm>
                <a:off x="2332379" y="2541031"/>
                <a:ext cx="169391" cy="45719"/>
                <a:chOff x="1962419" y="2541032"/>
                <a:chExt cx="169391" cy="45719"/>
              </a:xfrm>
            </p:grpSpPr>
            <p:grpSp>
              <p:nvGrpSpPr>
                <p:cNvPr id="61" name="Group 203">
                  <a:extLst>
                    <a:ext uri="{FF2B5EF4-FFF2-40B4-BE49-F238E27FC236}">
                      <a16:creationId xmlns:a16="http://schemas.microsoft.com/office/drawing/2014/main" id="{660CAB74-4EA1-459F-8F7B-BAF3CE5C69BE}"/>
                    </a:ext>
                  </a:extLst>
                </p:cNvPr>
                <p:cNvGrpSpPr>
                  <a:grpSpLocks noChangeAspect="1"/>
                </p:cNvGrpSpPr>
                <p:nvPr/>
              </p:nvGrpSpPr>
              <p:grpSpPr>
                <a:xfrm rot="5400000">
                  <a:off x="1960705" y="2542746"/>
                  <a:ext cx="45719" cy="42291"/>
                  <a:chOff x="971601" y="2260482"/>
                  <a:chExt cx="405043" cy="405045"/>
                </a:xfrm>
              </p:grpSpPr>
              <p:sp>
                <p:nvSpPr>
                  <p:cNvPr id="68" name="Freeform 348">
                    <a:extLst>
                      <a:ext uri="{FF2B5EF4-FFF2-40B4-BE49-F238E27FC236}">
                        <a16:creationId xmlns:a16="http://schemas.microsoft.com/office/drawing/2014/main" id="{9C0AD1AA-8C50-4E17-BB90-B6AFF260736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69" name="Rectangle 68">
                    <a:extLst>
                      <a:ext uri="{FF2B5EF4-FFF2-40B4-BE49-F238E27FC236}">
                        <a16:creationId xmlns:a16="http://schemas.microsoft.com/office/drawing/2014/main" id="{82501286-CC49-42A4-853F-DF37D177FD4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62" name="Group 204">
                  <a:extLst>
                    <a:ext uri="{FF2B5EF4-FFF2-40B4-BE49-F238E27FC236}">
                      <a16:creationId xmlns:a16="http://schemas.microsoft.com/office/drawing/2014/main" id="{46B10F23-908A-4A6E-B412-E9C44B027D42}"/>
                    </a:ext>
                  </a:extLst>
                </p:cNvPr>
                <p:cNvGrpSpPr>
                  <a:grpSpLocks noChangeAspect="1"/>
                </p:cNvGrpSpPr>
                <p:nvPr/>
              </p:nvGrpSpPr>
              <p:grpSpPr>
                <a:xfrm rot="5400000">
                  <a:off x="2087805" y="2542746"/>
                  <a:ext cx="45719" cy="42291"/>
                  <a:chOff x="971601" y="2260482"/>
                  <a:chExt cx="405043" cy="405045"/>
                </a:xfrm>
              </p:grpSpPr>
              <p:sp>
                <p:nvSpPr>
                  <p:cNvPr id="66" name="Freeform 346">
                    <a:extLst>
                      <a:ext uri="{FF2B5EF4-FFF2-40B4-BE49-F238E27FC236}">
                        <a16:creationId xmlns:a16="http://schemas.microsoft.com/office/drawing/2014/main" id="{CECDDD51-9939-4C18-A479-1D2F735DBFF1}"/>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67" name="Rectangle 66">
                    <a:extLst>
                      <a:ext uri="{FF2B5EF4-FFF2-40B4-BE49-F238E27FC236}">
                        <a16:creationId xmlns:a16="http://schemas.microsoft.com/office/drawing/2014/main" id="{5307F918-52FA-4B31-AC02-1DF361405F7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63" name="Group 205">
                  <a:extLst>
                    <a:ext uri="{FF2B5EF4-FFF2-40B4-BE49-F238E27FC236}">
                      <a16:creationId xmlns:a16="http://schemas.microsoft.com/office/drawing/2014/main" id="{EFDFA546-6FC1-46D2-BCD9-9784D1B651F1}"/>
                    </a:ext>
                  </a:extLst>
                </p:cNvPr>
                <p:cNvGrpSpPr>
                  <a:grpSpLocks noChangeAspect="1"/>
                </p:cNvGrpSpPr>
                <p:nvPr/>
              </p:nvGrpSpPr>
              <p:grpSpPr>
                <a:xfrm rot="5400000">
                  <a:off x="2024255" y="2542746"/>
                  <a:ext cx="45719" cy="42291"/>
                  <a:chOff x="971601" y="2260482"/>
                  <a:chExt cx="405043" cy="405045"/>
                </a:xfrm>
              </p:grpSpPr>
              <p:sp>
                <p:nvSpPr>
                  <p:cNvPr id="64" name="Freeform 344">
                    <a:extLst>
                      <a:ext uri="{FF2B5EF4-FFF2-40B4-BE49-F238E27FC236}">
                        <a16:creationId xmlns:a16="http://schemas.microsoft.com/office/drawing/2014/main" id="{1BDC12FF-503B-4533-9667-40D0B64A0F16}"/>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65" name="Rectangle 64">
                    <a:extLst>
                      <a:ext uri="{FF2B5EF4-FFF2-40B4-BE49-F238E27FC236}">
                        <a16:creationId xmlns:a16="http://schemas.microsoft.com/office/drawing/2014/main" id="{FA9AAE60-0B8A-43FA-911F-20131DB87B55}"/>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sp>
          <p:nvSpPr>
            <p:cNvPr id="12" name="Rectangle 11">
              <a:extLst>
                <a:ext uri="{FF2B5EF4-FFF2-40B4-BE49-F238E27FC236}">
                  <a16:creationId xmlns:a16="http://schemas.microsoft.com/office/drawing/2014/main" id="{E7AC2A70-B82D-47DE-ADCB-52F9AA40E660}"/>
                </a:ext>
              </a:extLst>
            </p:cNvPr>
            <p:cNvSpPr>
              <a:spLocks noChangeAspect="1"/>
            </p:cNvSpPr>
            <p:nvPr/>
          </p:nvSpPr>
          <p:spPr>
            <a:xfrm>
              <a:off x="7404158" y="1912629"/>
              <a:ext cx="900000" cy="270000"/>
            </a:xfrm>
            <a:prstGeom prst="rect">
              <a:avLst/>
            </a:prstGeom>
            <a:solidFill>
              <a:srgbClr val="124191"/>
            </a:solidFill>
            <a:ln w="9525" cap="flat" cmpd="sng" algn="ctr">
              <a:solidFill>
                <a:srgbClr val="68717A"/>
              </a:solidFill>
              <a:prstDash val="solid"/>
            </a:ln>
            <a:effectLst/>
          </p:spPr>
          <p:txBody>
            <a:bodyPr lIns="0" tIns="0" rIns="0" bIns="0" rtlCol="0" anchor="ctr" anchorCtr="0"/>
            <a:lstStyle/>
            <a:p>
              <a:pPr algn="ctr" defTabSz="457178" fontAlgn="auto">
                <a:spcBef>
                  <a:spcPts val="0"/>
                </a:spcBef>
                <a:spcAft>
                  <a:spcPts val="0"/>
                </a:spcAft>
                <a:defRPr/>
              </a:pPr>
              <a:r>
                <a:rPr lang="de-DE" sz="1000" kern="0" dirty="0">
                  <a:solidFill>
                    <a:srgbClr val="FFFFFF"/>
                  </a:solidFill>
                  <a:latin typeface="Arial"/>
                  <a:ea typeface="+mn-ea"/>
                  <a:cs typeface="+mn-cs"/>
                </a:rPr>
                <a:t>ASIA</a:t>
              </a:r>
              <a:endParaRPr lang="en-GB" sz="1000" kern="0" dirty="0">
                <a:solidFill>
                  <a:srgbClr val="FFFFFF"/>
                </a:solidFill>
                <a:latin typeface="Arial"/>
                <a:ea typeface="+mn-ea"/>
                <a:cs typeface="+mn-cs"/>
              </a:endParaRPr>
            </a:p>
          </p:txBody>
        </p:sp>
        <p:grpSp>
          <p:nvGrpSpPr>
            <p:cNvPr id="13" name="Group 222">
              <a:extLst>
                <a:ext uri="{FF2B5EF4-FFF2-40B4-BE49-F238E27FC236}">
                  <a16:creationId xmlns:a16="http://schemas.microsoft.com/office/drawing/2014/main" id="{ACDBC290-A624-4329-9665-AB3302EABFD7}"/>
                </a:ext>
              </a:extLst>
            </p:cNvPr>
            <p:cNvGrpSpPr/>
            <p:nvPr/>
          </p:nvGrpSpPr>
          <p:grpSpPr>
            <a:xfrm>
              <a:off x="7404158" y="1222960"/>
              <a:ext cx="900000" cy="293969"/>
              <a:chOff x="1686585" y="2541031"/>
              <a:chExt cx="900000" cy="293969"/>
            </a:xfrm>
          </p:grpSpPr>
          <p:sp>
            <p:nvSpPr>
              <p:cNvPr id="37" name="Rectangle 36">
                <a:extLst>
                  <a:ext uri="{FF2B5EF4-FFF2-40B4-BE49-F238E27FC236}">
                    <a16:creationId xmlns:a16="http://schemas.microsoft.com/office/drawing/2014/main" id="{B7C0E046-D48C-428C-8A71-EF262719D40B}"/>
                  </a:ext>
                </a:extLst>
              </p:cNvPr>
              <p:cNvSpPr>
                <a:spLocks noChangeAspect="1"/>
              </p:cNvSpPr>
              <p:nvPr/>
            </p:nvSpPr>
            <p:spPr>
              <a:xfrm>
                <a:off x="1686585" y="2565000"/>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algn="ctr" defTabSz="457178" fontAlgn="auto">
                  <a:spcBef>
                    <a:spcPts val="0"/>
                  </a:spcBef>
                  <a:spcAft>
                    <a:spcPts val="0"/>
                  </a:spcAft>
                  <a:defRPr/>
                </a:pPr>
                <a:r>
                  <a:rPr lang="de-DE" sz="1000" kern="0" dirty="0">
                    <a:solidFill>
                      <a:srgbClr val="D8D9DA">
                        <a:lumMod val="10000"/>
                      </a:srgbClr>
                    </a:solidFill>
                    <a:latin typeface="Arial"/>
                    <a:ea typeface="+mn-ea"/>
                    <a:cs typeface="+mn-cs"/>
                  </a:rPr>
                  <a:t>ABIA</a:t>
                </a:r>
                <a:endParaRPr lang="en-GB" sz="1000" kern="0" dirty="0">
                  <a:solidFill>
                    <a:srgbClr val="D8D9DA">
                      <a:lumMod val="10000"/>
                    </a:srgbClr>
                  </a:solidFill>
                  <a:latin typeface="Arial"/>
                  <a:ea typeface="+mn-ea"/>
                  <a:cs typeface="+mn-cs"/>
                </a:endParaRPr>
              </a:p>
            </p:txBody>
          </p:sp>
          <p:grpSp>
            <p:nvGrpSpPr>
              <p:cNvPr id="38" name="Group 224">
                <a:extLst>
                  <a:ext uri="{FF2B5EF4-FFF2-40B4-BE49-F238E27FC236}">
                    <a16:creationId xmlns:a16="http://schemas.microsoft.com/office/drawing/2014/main" id="{C98F7266-AFD5-4583-8728-DA9A95B59772}"/>
                  </a:ext>
                </a:extLst>
              </p:cNvPr>
              <p:cNvGrpSpPr/>
              <p:nvPr/>
            </p:nvGrpSpPr>
            <p:grpSpPr>
              <a:xfrm>
                <a:off x="1771769" y="2541032"/>
                <a:ext cx="169391" cy="45719"/>
                <a:chOff x="1771769" y="2541032"/>
                <a:chExt cx="169391" cy="45719"/>
              </a:xfrm>
            </p:grpSpPr>
            <p:grpSp>
              <p:nvGrpSpPr>
                <p:cNvPr id="49" name="Group 235">
                  <a:extLst>
                    <a:ext uri="{FF2B5EF4-FFF2-40B4-BE49-F238E27FC236}">
                      <a16:creationId xmlns:a16="http://schemas.microsoft.com/office/drawing/2014/main" id="{22055360-1ED0-40A4-8397-52FF492F6DD2}"/>
                    </a:ext>
                  </a:extLst>
                </p:cNvPr>
                <p:cNvGrpSpPr>
                  <a:grpSpLocks noChangeAspect="1"/>
                </p:cNvGrpSpPr>
                <p:nvPr/>
              </p:nvGrpSpPr>
              <p:grpSpPr>
                <a:xfrm rot="5400000">
                  <a:off x="1833605" y="2542746"/>
                  <a:ext cx="45719" cy="42291"/>
                  <a:chOff x="971601" y="2260482"/>
                  <a:chExt cx="405043" cy="405045"/>
                </a:xfrm>
              </p:grpSpPr>
              <p:sp>
                <p:nvSpPr>
                  <p:cNvPr id="56" name="Freeform 336">
                    <a:extLst>
                      <a:ext uri="{FF2B5EF4-FFF2-40B4-BE49-F238E27FC236}">
                        <a16:creationId xmlns:a16="http://schemas.microsoft.com/office/drawing/2014/main" id="{DC8012F7-BC6A-4431-8573-4C256945FB29}"/>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57" name="Rectangle 56">
                    <a:extLst>
                      <a:ext uri="{FF2B5EF4-FFF2-40B4-BE49-F238E27FC236}">
                        <a16:creationId xmlns:a16="http://schemas.microsoft.com/office/drawing/2014/main" id="{DBDBD799-D64E-4F8B-82B3-3102AE73850B}"/>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50" name="Group 236">
                  <a:extLst>
                    <a:ext uri="{FF2B5EF4-FFF2-40B4-BE49-F238E27FC236}">
                      <a16:creationId xmlns:a16="http://schemas.microsoft.com/office/drawing/2014/main" id="{01F836FA-7893-4E8E-80DF-852AB90C955E}"/>
                    </a:ext>
                  </a:extLst>
                </p:cNvPr>
                <p:cNvGrpSpPr>
                  <a:grpSpLocks noChangeAspect="1"/>
                </p:cNvGrpSpPr>
                <p:nvPr/>
              </p:nvGrpSpPr>
              <p:grpSpPr>
                <a:xfrm rot="5400000">
                  <a:off x="1770055" y="2542746"/>
                  <a:ext cx="45719" cy="42291"/>
                  <a:chOff x="971601" y="2260482"/>
                  <a:chExt cx="405043" cy="405045"/>
                </a:xfrm>
              </p:grpSpPr>
              <p:sp>
                <p:nvSpPr>
                  <p:cNvPr id="54" name="Freeform 334">
                    <a:extLst>
                      <a:ext uri="{FF2B5EF4-FFF2-40B4-BE49-F238E27FC236}">
                        <a16:creationId xmlns:a16="http://schemas.microsoft.com/office/drawing/2014/main" id="{B13ABAA4-B058-4B37-ADC1-EDF136F2ED4D}"/>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55" name="Rectangle 54">
                    <a:extLst>
                      <a:ext uri="{FF2B5EF4-FFF2-40B4-BE49-F238E27FC236}">
                        <a16:creationId xmlns:a16="http://schemas.microsoft.com/office/drawing/2014/main" id="{DEAC8802-57C7-4BF7-9BED-79678A7B541D}"/>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51" name="Group 237">
                  <a:extLst>
                    <a:ext uri="{FF2B5EF4-FFF2-40B4-BE49-F238E27FC236}">
                      <a16:creationId xmlns:a16="http://schemas.microsoft.com/office/drawing/2014/main" id="{0322E0FE-5CBD-4FCF-894C-F1B331AAFF7D}"/>
                    </a:ext>
                  </a:extLst>
                </p:cNvPr>
                <p:cNvGrpSpPr>
                  <a:grpSpLocks noChangeAspect="1"/>
                </p:cNvGrpSpPr>
                <p:nvPr/>
              </p:nvGrpSpPr>
              <p:grpSpPr>
                <a:xfrm rot="5400000">
                  <a:off x="1897155" y="2542746"/>
                  <a:ext cx="45719" cy="42291"/>
                  <a:chOff x="971601" y="2260482"/>
                  <a:chExt cx="405043" cy="405045"/>
                </a:xfrm>
              </p:grpSpPr>
              <p:sp>
                <p:nvSpPr>
                  <p:cNvPr id="52" name="Freeform 332">
                    <a:extLst>
                      <a:ext uri="{FF2B5EF4-FFF2-40B4-BE49-F238E27FC236}">
                        <a16:creationId xmlns:a16="http://schemas.microsoft.com/office/drawing/2014/main" id="{2E762670-7D09-4D6F-9029-27416ADEBB6C}"/>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53" name="Rectangle 52">
                    <a:extLst>
                      <a:ext uri="{FF2B5EF4-FFF2-40B4-BE49-F238E27FC236}">
                        <a16:creationId xmlns:a16="http://schemas.microsoft.com/office/drawing/2014/main" id="{E0A90770-FAE1-4DD8-BC31-AE6B44064B2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nvGrpSpPr>
              <p:cNvPr id="39" name="Group 225">
                <a:extLst>
                  <a:ext uri="{FF2B5EF4-FFF2-40B4-BE49-F238E27FC236}">
                    <a16:creationId xmlns:a16="http://schemas.microsoft.com/office/drawing/2014/main" id="{41F397DC-269E-4CB9-8A8E-A412C94DD9B2}"/>
                  </a:ext>
                </a:extLst>
              </p:cNvPr>
              <p:cNvGrpSpPr/>
              <p:nvPr/>
            </p:nvGrpSpPr>
            <p:grpSpPr>
              <a:xfrm>
                <a:off x="2332379" y="2541031"/>
                <a:ext cx="169391" cy="45719"/>
                <a:chOff x="1962419" y="2541032"/>
                <a:chExt cx="169391" cy="45719"/>
              </a:xfrm>
            </p:grpSpPr>
            <p:grpSp>
              <p:nvGrpSpPr>
                <p:cNvPr id="40" name="Group 226">
                  <a:extLst>
                    <a:ext uri="{FF2B5EF4-FFF2-40B4-BE49-F238E27FC236}">
                      <a16:creationId xmlns:a16="http://schemas.microsoft.com/office/drawing/2014/main" id="{A763B827-9872-4955-AD35-A6EB135E83E5}"/>
                    </a:ext>
                  </a:extLst>
                </p:cNvPr>
                <p:cNvGrpSpPr>
                  <a:grpSpLocks noChangeAspect="1"/>
                </p:cNvGrpSpPr>
                <p:nvPr/>
              </p:nvGrpSpPr>
              <p:grpSpPr>
                <a:xfrm rot="5400000">
                  <a:off x="1960705" y="2542746"/>
                  <a:ext cx="45719" cy="42291"/>
                  <a:chOff x="971601" y="2260482"/>
                  <a:chExt cx="405043" cy="405045"/>
                </a:xfrm>
              </p:grpSpPr>
              <p:sp>
                <p:nvSpPr>
                  <p:cNvPr id="47" name="Freeform 327">
                    <a:extLst>
                      <a:ext uri="{FF2B5EF4-FFF2-40B4-BE49-F238E27FC236}">
                        <a16:creationId xmlns:a16="http://schemas.microsoft.com/office/drawing/2014/main" id="{4FF6BCEF-D57A-4D91-91D0-F049289EC46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48" name="Rectangle 47">
                    <a:extLst>
                      <a:ext uri="{FF2B5EF4-FFF2-40B4-BE49-F238E27FC236}">
                        <a16:creationId xmlns:a16="http://schemas.microsoft.com/office/drawing/2014/main" id="{D1B358CF-3424-4221-BA3C-6DF985C79366}"/>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41" name="Group 227">
                  <a:extLst>
                    <a:ext uri="{FF2B5EF4-FFF2-40B4-BE49-F238E27FC236}">
                      <a16:creationId xmlns:a16="http://schemas.microsoft.com/office/drawing/2014/main" id="{F8BA68F1-B28E-4E8E-9EAE-7340D8563280}"/>
                    </a:ext>
                  </a:extLst>
                </p:cNvPr>
                <p:cNvGrpSpPr>
                  <a:grpSpLocks noChangeAspect="1"/>
                </p:cNvGrpSpPr>
                <p:nvPr/>
              </p:nvGrpSpPr>
              <p:grpSpPr>
                <a:xfrm rot="5400000">
                  <a:off x="2087805" y="2542746"/>
                  <a:ext cx="45719" cy="42291"/>
                  <a:chOff x="971601" y="2260482"/>
                  <a:chExt cx="405043" cy="405045"/>
                </a:xfrm>
              </p:grpSpPr>
              <p:sp>
                <p:nvSpPr>
                  <p:cNvPr id="45" name="Freeform 325">
                    <a:extLst>
                      <a:ext uri="{FF2B5EF4-FFF2-40B4-BE49-F238E27FC236}">
                        <a16:creationId xmlns:a16="http://schemas.microsoft.com/office/drawing/2014/main" id="{23ABE4EE-75AD-49DB-A45D-B6034CAE261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46" name="Rectangle 45">
                    <a:extLst>
                      <a:ext uri="{FF2B5EF4-FFF2-40B4-BE49-F238E27FC236}">
                        <a16:creationId xmlns:a16="http://schemas.microsoft.com/office/drawing/2014/main" id="{E471C267-1A1D-4D0B-A8EC-1A9043F95456}"/>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42" name="Group 228">
                  <a:extLst>
                    <a:ext uri="{FF2B5EF4-FFF2-40B4-BE49-F238E27FC236}">
                      <a16:creationId xmlns:a16="http://schemas.microsoft.com/office/drawing/2014/main" id="{A6A66A3B-1138-485D-BA74-C913FFD57114}"/>
                    </a:ext>
                  </a:extLst>
                </p:cNvPr>
                <p:cNvGrpSpPr>
                  <a:grpSpLocks noChangeAspect="1"/>
                </p:cNvGrpSpPr>
                <p:nvPr/>
              </p:nvGrpSpPr>
              <p:grpSpPr>
                <a:xfrm rot="5400000">
                  <a:off x="2024255" y="2542746"/>
                  <a:ext cx="45719" cy="42291"/>
                  <a:chOff x="971601" y="2260482"/>
                  <a:chExt cx="405043" cy="405045"/>
                </a:xfrm>
              </p:grpSpPr>
              <p:sp>
                <p:nvSpPr>
                  <p:cNvPr id="43" name="Freeform 323">
                    <a:extLst>
                      <a:ext uri="{FF2B5EF4-FFF2-40B4-BE49-F238E27FC236}">
                        <a16:creationId xmlns:a16="http://schemas.microsoft.com/office/drawing/2014/main" id="{420D0A24-9769-416F-991C-4760F87C76D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44" name="Rectangle 43">
                    <a:extLst>
                      <a:ext uri="{FF2B5EF4-FFF2-40B4-BE49-F238E27FC236}">
                        <a16:creationId xmlns:a16="http://schemas.microsoft.com/office/drawing/2014/main" id="{DB1C7758-4B6B-4E1A-84C9-4961836D93CC}"/>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grpSp>
          <p:nvGrpSpPr>
            <p:cNvPr id="14" name="Group 244">
              <a:extLst>
                <a:ext uri="{FF2B5EF4-FFF2-40B4-BE49-F238E27FC236}">
                  <a16:creationId xmlns:a16="http://schemas.microsoft.com/office/drawing/2014/main" id="{E66ACF9A-10A7-482D-9A6C-50A2799C7753}"/>
                </a:ext>
              </a:extLst>
            </p:cNvPr>
            <p:cNvGrpSpPr/>
            <p:nvPr/>
          </p:nvGrpSpPr>
          <p:grpSpPr>
            <a:xfrm>
              <a:off x="7404158" y="877514"/>
              <a:ext cx="900000" cy="293969"/>
              <a:chOff x="1686585" y="2541031"/>
              <a:chExt cx="900000" cy="293969"/>
            </a:xfrm>
          </p:grpSpPr>
          <p:sp>
            <p:nvSpPr>
              <p:cNvPr id="16" name="Rectangle 15">
                <a:extLst>
                  <a:ext uri="{FF2B5EF4-FFF2-40B4-BE49-F238E27FC236}">
                    <a16:creationId xmlns:a16="http://schemas.microsoft.com/office/drawing/2014/main" id="{5900B7BC-55AE-4F21-AF4C-DA9AF38810FF}"/>
                  </a:ext>
                </a:extLst>
              </p:cNvPr>
              <p:cNvSpPr>
                <a:spLocks noChangeAspect="1"/>
              </p:cNvSpPr>
              <p:nvPr/>
            </p:nvSpPr>
            <p:spPr>
              <a:xfrm>
                <a:off x="1686585" y="2565000"/>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algn="ctr" defTabSz="457178" fontAlgn="auto">
                  <a:spcBef>
                    <a:spcPts val="0"/>
                  </a:spcBef>
                  <a:spcAft>
                    <a:spcPts val="0"/>
                  </a:spcAft>
                  <a:defRPr/>
                </a:pPr>
                <a:r>
                  <a:rPr lang="de-DE" sz="1000" kern="0" dirty="0">
                    <a:solidFill>
                      <a:srgbClr val="D8D9DA">
                        <a:lumMod val="10000"/>
                      </a:srgbClr>
                    </a:solidFill>
                    <a:latin typeface="Arial"/>
                    <a:ea typeface="+mn-ea"/>
                    <a:cs typeface="+mn-cs"/>
                  </a:rPr>
                  <a:t>ABIA</a:t>
                </a:r>
                <a:endParaRPr lang="en-GB" sz="1000" kern="0" dirty="0">
                  <a:solidFill>
                    <a:srgbClr val="D8D9DA">
                      <a:lumMod val="10000"/>
                    </a:srgbClr>
                  </a:solidFill>
                  <a:latin typeface="Arial"/>
                  <a:ea typeface="+mn-ea"/>
                  <a:cs typeface="+mn-cs"/>
                </a:endParaRPr>
              </a:p>
            </p:txBody>
          </p:sp>
          <p:grpSp>
            <p:nvGrpSpPr>
              <p:cNvPr id="17" name="Group 246">
                <a:extLst>
                  <a:ext uri="{FF2B5EF4-FFF2-40B4-BE49-F238E27FC236}">
                    <a16:creationId xmlns:a16="http://schemas.microsoft.com/office/drawing/2014/main" id="{B60636C1-0656-495B-9D78-8DEDDC3EA6FE}"/>
                  </a:ext>
                </a:extLst>
              </p:cNvPr>
              <p:cNvGrpSpPr/>
              <p:nvPr/>
            </p:nvGrpSpPr>
            <p:grpSpPr>
              <a:xfrm>
                <a:off x="1771769" y="2541032"/>
                <a:ext cx="169391" cy="45719"/>
                <a:chOff x="1771769" y="2541032"/>
                <a:chExt cx="169391" cy="45719"/>
              </a:xfrm>
            </p:grpSpPr>
            <p:grpSp>
              <p:nvGrpSpPr>
                <p:cNvPr id="28" name="Group 257">
                  <a:extLst>
                    <a:ext uri="{FF2B5EF4-FFF2-40B4-BE49-F238E27FC236}">
                      <a16:creationId xmlns:a16="http://schemas.microsoft.com/office/drawing/2014/main" id="{A29CBC67-24EF-4705-B939-D0B896D85208}"/>
                    </a:ext>
                  </a:extLst>
                </p:cNvPr>
                <p:cNvGrpSpPr>
                  <a:grpSpLocks noChangeAspect="1"/>
                </p:cNvGrpSpPr>
                <p:nvPr/>
              </p:nvGrpSpPr>
              <p:grpSpPr>
                <a:xfrm rot="5400000">
                  <a:off x="1833605" y="2542746"/>
                  <a:ext cx="45719" cy="42291"/>
                  <a:chOff x="971601" y="2260482"/>
                  <a:chExt cx="405043" cy="405045"/>
                </a:xfrm>
              </p:grpSpPr>
              <p:sp>
                <p:nvSpPr>
                  <p:cNvPr id="35" name="Freeform 315">
                    <a:extLst>
                      <a:ext uri="{FF2B5EF4-FFF2-40B4-BE49-F238E27FC236}">
                        <a16:creationId xmlns:a16="http://schemas.microsoft.com/office/drawing/2014/main" id="{506DB751-56F0-4E2F-8EBE-E9540A5F6281}"/>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36" name="Rectangle 35">
                    <a:extLst>
                      <a:ext uri="{FF2B5EF4-FFF2-40B4-BE49-F238E27FC236}">
                        <a16:creationId xmlns:a16="http://schemas.microsoft.com/office/drawing/2014/main" id="{4E218EDD-2D80-4B41-833A-CE0132FD362C}"/>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29" name="Group 258">
                  <a:extLst>
                    <a:ext uri="{FF2B5EF4-FFF2-40B4-BE49-F238E27FC236}">
                      <a16:creationId xmlns:a16="http://schemas.microsoft.com/office/drawing/2014/main" id="{9DD5272D-CAC2-4EF4-B36E-6EDB5C57CCBE}"/>
                    </a:ext>
                  </a:extLst>
                </p:cNvPr>
                <p:cNvGrpSpPr>
                  <a:grpSpLocks noChangeAspect="1"/>
                </p:cNvGrpSpPr>
                <p:nvPr/>
              </p:nvGrpSpPr>
              <p:grpSpPr>
                <a:xfrm rot="5400000">
                  <a:off x="1770055" y="2542746"/>
                  <a:ext cx="45719" cy="42291"/>
                  <a:chOff x="971601" y="2260482"/>
                  <a:chExt cx="405043" cy="405045"/>
                </a:xfrm>
              </p:grpSpPr>
              <p:sp>
                <p:nvSpPr>
                  <p:cNvPr id="33" name="Freeform 313">
                    <a:extLst>
                      <a:ext uri="{FF2B5EF4-FFF2-40B4-BE49-F238E27FC236}">
                        <a16:creationId xmlns:a16="http://schemas.microsoft.com/office/drawing/2014/main" id="{1A588382-DC65-4EC3-99A1-9FCDE5840F2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34" name="Rectangle 33">
                    <a:extLst>
                      <a:ext uri="{FF2B5EF4-FFF2-40B4-BE49-F238E27FC236}">
                        <a16:creationId xmlns:a16="http://schemas.microsoft.com/office/drawing/2014/main" id="{19BA1FEB-B837-410A-B785-F5ED01593E4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30" name="Group 259">
                  <a:extLst>
                    <a:ext uri="{FF2B5EF4-FFF2-40B4-BE49-F238E27FC236}">
                      <a16:creationId xmlns:a16="http://schemas.microsoft.com/office/drawing/2014/main" id="{A0CF4B2D-44E5-40C2-BD23-CC840C5D9B28}"/>
                    </a:ext>
                  </a:extLst>
                </p:cNvPr>
                <p:cNvGrpSpPr>
                  <a:grpSpLocks noChangeAspect="1"/>
                </p:cNvGrpSpPr>
                <p:nvPr/>
              </p:nvGrpSpPr>
              <p:grpSpPr>
                <a:xfrm rot="5400000">
                  <a:off x="1897155" y="2542746"/>
                  <a:ext cx="45719" cy="42291"/>
                  <a:chOff x="971601" y="2260482"/>
                  <a:chExt cx="405043" cy="405045"/>
                </a:xfrm>
              </p:grpSpPr>
              <p:sp>
                <p:nvSpPr>
                  <p:cNvPr id="31" name="Freeform 311">
                    <a:extLst>
                      <a:ext uri="{FF2B5EF4-FFF2-40B4-BE49-F238E27FC236}">
                        <a16:creationId xmlns:a16="http://schemas.microsoft.com/office/drawing/2014/main" id="{B3B28758-BC24-401A-824A-50A625CEA7CB}"/>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32" name="Rectangle 31">
                    <a:extLst>
                      <a:ext uri="{FF2B5EF4-FFF2-40B4-BE49-F238E27FC236}">
                        <a16:creationId xmlns:a16="http://schemas.microsoft.com/office/drawing/2014/main" id="{E31319D3-AF0D-43C7-BAE2-3985B49B3E37}"/>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nvGrpSpPr>
              <p:cNvPr id="18" name="Group 247">
                <a:extLst>
                  <a:ext uri="{FF2B5EF4-FFF2-40B4-BE49-F238E27FC236}">
                    <a16:creationId xmlns:a16="http://schemas.microsoft.com/office/drawing/2014/main" id="{17B9A934-8853-4C5A-BB1E-73CADBA1BAD8}"/>
                  </a:ext>
                </a:extLst>
              </p:cNvPr>
              <p:cNvGrpSpPr/>
              <p:nvPr/>
            </p:nvGrpSpPr>
            <p:grpSpPr>
              <a:xfrm>
                <a:off x="2332379" y="2541031"/>
                <a:ext cx="169391" cy="45719"/>
                <a:chOff x="1962419" y="2541032"/>
                <a:chExt cx="169391" cy="45719"/>
              </a:xfrm>
            </p:grpSpPr>
            <p:grpSp>
              <p:nvGrpSpPr>
                <p:cNvPr id="19" name="Group 248">
                  <a:extLst>
                    <a:ext uri="{FF2B5EF4-FFF2-40B4-BE49-F238E27FC236}">
                      <a16:creationId xmlns:a16="http://schemas.microsoft.com/office/drawing/2014/main" id="{DD4591BA-0453-462E-ABDB-1F84CE567BE9}"/>
                    </a:ext>
                  </a:extLst>
                </p:cNvPr>
                <p:cNvGrpSpPr>
                  <a:grpSpLocks noChangeAspect="1"/>
                </p:cNvGrpSpPr>
                <p:nvPr/>
              </p:nvGrpSpPr>
              <p:grpSpPr>
                <a:xfrm rot="5400000">
                  <a:off x="1960705" y="2542746"/>
                  <a:ext cx="45719" cy="42291"/>
                  <a:chOff x="971601" y="2260482"/>
                  <a:chExt cx="405043" cy="405045"/>
                </a:xfrm>
              </p:grpSpPr>
              <p:sp>
                <p:nvSpPr>
                  <p:cNvPr id="26" name="Freeform 306">
                    <a:extLst>
                      <a:ext uri="{FF2B5EF4-FFF2-40B4-BE49-F238E27FC236}">
                        <a16:creationId xmlns:a16="http://schemas.microsoft.com/office/drawing/2014/main" id="{5D06BB5E-BB0B-4CA8-8AEC-5327612D69E2}"/>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27" name="Rectangle 26">
                    <a:extLst>
                      <a:ext uri="{FF2B5EF4-FFF2-40B4-BE49-F238E27FC236}">
                        <a16:creationId xmlns:a16="http://schemas.microsoft.com/office/drawing/2014/main" id="{857B003F-251D-4C23-8D99-91CF37321EF9}"/>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20" name="Group 249">
                  <a:extLst>
                    <a:ext uri="{FF2B5EF4-FFF2-40B4-BE49-F238E27FC236}">
                      <a16:creationId xmlns:a16="http://schemas.microsoft.com/office/drawing/2014/main" id="{301B5B83-1DB8-4DC0-96B5-7B875425FF99}"/>
                    </a:ext>
                  </a:extLst>
                </p:cNvPr>
                <p:cNvGrpSpPr>
                  <a:grpSpLocks noChangeAspect="1"/>
                </p:cNvGrpSpPr>
                <p:nvPr/>
              </p:nvGrpSpPr>
              <p:grpSpPr>
                <a:xfrm rot="5400000">
                  <a:off x="2087805" y="2542746"/>
                  <a:ext cx="45719" cy="42291"/>
                  <a:chOff x="971601" y="2260482"/>
                  <a:chExt cx="405043" cy="405045"/>
                </a:xfrm>
              </p:grpSpPr>
              <p:sp>
                <p:nvSpPr>
                  <p:cNvPr id="24" name="Freeform 304">
                    <a:extLst>
                      <a:ext uri="{FF2B5EF4-FFF2-40B4-BE49-F238E27FC236}">
                        <a16:creationId xmlns:a16="http://schemas.microsoft.com/office/drawing/2014/main" id="{51D74161-681E-4383-B3E5-FE2F54AB3EDF}"/>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25" name="Rectangle 24">
                    <a:extLst>
                      <a:ext uri="{FF2B5EF4-FFF2-40B4-BE49-F238E27FC236}">
                        <a16:creationId xmlns:a16="http://schemas.microsoft.com/office/drawing/2014/main" id="{4F007456-C246-4295-AAD8-EE7BA58C3ABE}"/>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nvGrpSpPr>
                <p:cNvPr id="21" name="Group 250">
                  <a:extLst>
                    <a:ext uri="{FF2B5EF4-FFF2-40B4-BE49-F238E27FC236}">
                      <a16:creationId xmlns:a16="http://schemas.microsoft.com/office/drawing/2014/main" id="{44DAAA93-D6DF-40C5-971A-99DAA37C2C5C}"/>
                    </a:ext>
                  </a:extLst>
                </p:cNvPr>
                <p:cNvGrpSpPr>
                  <a:grpSpLocks noChangeAspect="1"/>
                </p:cNvGrpSpPr>
                <p:nvPr/>
              </p:nvGrpSpPr>
              <p:grpSpPr>
                <a:xfrm rot="5400000">
                  <a:off x="2024255" y="2542746"/>
                  <a:ext cx="45719" cy="42291"/>
                  <a:chOff x="971601" y="2260482"/>
                  <a:chExt cx="405043" cy="405045"/>
                </a:xfrm>
              </p:grpSpPr>
              <p:sp>
                <p:nvSpPr>
                  <p:cNvPr id="22" name="Freeform 302">
                    <a:extLst>
                      <a:ext uri="{FF2B5EF4-FFF2-40B4-BE49-F238E27FC236}">
                        <a16:creationId xmlns:a16="http://schemas.microsoft.com/office/drawing/2014/main" id="{9D37B96D-52DE-4EDC-A564-99C39695AB6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sp>
                <p:nvSpPr>
                  <p:cNvPr id="23" name="Rectangle 22">
                    <a:extLst>
                      <a:ext uri="{FF2B5EF4-FFF2-40B4-BE49-F238E27FC236}">
                        <a16:creationId xmlns:a16="http://schemas.microsoft.com/office/drawing/2014/main" id="{2756D173-E538-4CFF-915D-30AD265B3B7A}"/>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grpSp>
        </p:grpSp>
        <p:sp>
          <p:nvSpPr>
            <p:cNvPr id="15" name="Rectangle 14">
              <a:extLst>
                <a:ext uri="{FF2B5EF4-FFF2-40B4-BE49-F238E27FC236}">
                  <a16:creationId xmlns:a16="http://schemas.microsoft.com/office/drawing/2014/main" id="{75584DAE-7A88-420D-8F13-B56CFAEE7B0D}"/>
                </a:ext>
              </a:extLst>
            </p:cNvPr>
            <p:cNvSpPr/>
            <p:nvPr/>
          </p:nvSpPr>
          <p:spPr>
            <a:xfrm>
              <a:off x="6383887" y="816555"/>
              <a:ext cx="1981001" cy="1440160"/>
            </a:xfrm>
            <a:prstGeom prst="rect">
              <a:avLst/>
            </a:prstGeom>
            <a:noFill/>
            <a:ln w="28575" cap="flat" cmpd="sng" algn="ctr">
              <a:solidFill>
                <a:srgbClr val="124191"/>
              </a:solidFill>
              <a:prstDash val="solid"/>
            </a:ln>
            <a:effectLst/>
          </p:spPr>
          <p:txBody>
            <a:bodyPr tIns="90000" bIns="90000" rtlCol="0" anchor="t" anchorCtr="0"/>
            <a:lstStyle/>
            <a:p>
              <a:pPr algn="ctr" defTabSz="457178" fontAlgn="auto">
                <a:spcBef>
                  <a:spcPts val="0"/>
                </a:spcBef>
                <a:spcAft>
                  <a:spcPts val="0"/>
                </a:spcAft>
                <a:defRPr/>
              </a:pPr>
              <a:endParaRPr lang="en-GB" kern="0" dirty="0">
                <a:solidFill>
                  <a:srgbClr val="A8BBC0"/>
                </a:solidFill>
                <a:latin typeface="Arial"/>
                <a:ea typeface="+mn-ea"/>
                <a:cs typeface="+mn-cs"/>
              </a:endParaRPr>
            </a:p>
          </p:txBody>
        </p:sp>
      </p:grpSp>
      <p:sp>
        <p:nvSpPr>
          <p:cNvPr id="142" name="TextBox 141">
            <a:extLst>
              <a:ext uri="{FF2B5EF4-FFF2-40B4-BE49-F238E27FC236}">
                <a16:creationId xmlns:a16="http://schemas.microsoft.com/office/drawing/2014/main" id="{517BBAF4-7879-4888-AAB6-3D354DC8B5FB}"/>
              </a:ext>
            </a:extLst>
          </p:cNvPr>
          <p:cNvSpPr txBox="1"/>
          <p:nvPr/>
        </p:nvSpPr>
        <p:spPr>
          <a:xfrm>
            <a:off x="6206883" y="425338"/>
            <a:ext cx="1260349" cy="2056430"/>
          </a:xfrm>
          <a:prstGeom prst="rect">
            <a:avLst/>
          </a:prstGeom>
          <a:noFill/>
          <a:ln w="19050">
            <a:solidFill>
              <a:srgbClr val="124191"/>
            </a:solidFill>
            <a:prstDash val="dash"/>
          </a:ln>
        </p:spPr>
        <p:txBody>
          <a:bodyPr wrap="square" rtlCol="0" anchor="b">
            <a:noAutofit/>
          </a:bodyPr>
          <a:lstStyle/>
          <a:p>
            <a:pPr defTabSz="685783" fontAlgn="auto">
              <a:spcBef>
                <a:spcPts val="0"/>
              </a:spcBef>
              <a:spcAft>
                <a:spcPts val="0"/>
              </a:spcAft>
              <a:defRPr/>
            </a:pPr>
            <a:r>
              <a:rPr lang="en-GB" sz="1200" kern="0" dirty="0">
                <a:solidFill>
                  <a:srgbClr val="124191"/>
                </a:solidFill>
                <a:latin typeface="Arial"/>
                <a:ea typeface="+mn-ea"/>
                <a:cs typeface="+mn-cs"/>
              </a:rPr>
              <a:t>one logical </a:t>
            </a:r>
            <a:r>
              <a:rPr lang="pl-PL" sz="1200" kern="0" dirty="0">
                <a:solidFill>
                  <a:srgbClr val="124191"/>
                </a:solidFill>
                <a:latin typeface="Arial"/>
                <a:ea typeface="+mn-ea"/>
                <a:cs typeface="+mn-cs"/>
              </a:rPr>
              <a:t>SBTS</a:t>
            </a:r>
            <a:endParaRPr lang="en-GB" sz="1200" kern="0" dirty="0">
              <a:solidFill>
                <a:srgbClr val="124191"/>
              </a:solidFill>
              <a:latin typeface="Arial"/>
              <a:ea typeface="+mn-ea"/>
              <a:cs typeface="+mn-cs"/>
            </a:endParaRPr>
          </a:p>
        </p:txBody>
      </p:sp>
      <p:sp>
        <p:nvSpPr>
          <p:cNvPr id="143" name="TextBox 142">
            <a:extLst>
              <a:ext uri="{FF2B5EF4-FFF2-40B4-BE49-F238E27FC236}">
                <a16:creationId xmlns:a16="http://schemas.microsoft.com/office/drawing/2014/main" id="{97D5ECD6-79D0-48E2-AC4D-DE5B6640FAAD}"/>
              </a:ext>
            </a:extLst>
          </p:cNvPr>
          <p:cNvSpPr txBox="1"/>
          <p:nvPr/>
        </p:nvSpPr>
        <p:spPr>
          <a:xfrm>
            <a:off x="7495496" y="426310"/>
            <a:ext cx="1212257" cy="2056430"/>
          </a:xfrm>
          <a:prstGeom prst="rect">
            <a:avLst/>
          </a:prstGeom>
          <a:noFill/>
          <a:ln w="19050">
            <a:solidFill>
              <a:schemeClr val="bg1">
                <a:lumMod val="75000"/>
              </a:schemeClr>
            </a:solidFill>
            <a:prstDash val="dash"/>
          </a:ln>
        </p:spPr>
        <p:txBody>
          <a:bodyPr wrap="square" rtlCol="0" anchor="b">
            <a:noAutofit/>
          </a:bodyPr>
          <a:lstStyle/>
          <a:p>
            <a:pPr algn="r" defTabSz="685783" fontAlgn="auto">
              <a:spcBef>
                <a:spcPts val="0"/>
              </a:spcBef>
              <a:spcAft>
                <a:spcPts val="0"/>
              </a:spcAft>
              <a:defRPr/>
            </a:pPr>
            <a:r>
              <a:rPr lang="pl-PL" sz="1050" kern="0" dirty="0">
                <a:solidFill>
                  <a:schemeClr val="tx2"/>
                </a:solidFill>
                <a:latin typeface="Arial"/>
                <a:ea typeface="+mn-ea"/>
                <a:cs typeface="+mn-cs"/>
              </a:rPr>
              <a:t>LTE </a:t>
            </a:r>
            <a:r>
              <a:rPr lang="en-GB" sz="1050" kern="0" dirty="0">
                <a:solidFill>
                  <a:schemeClr val="tx2"/>
                </a:solidFill>
                <a:latin typeface="Arial"/>
                <a:ea typeface="+mn-ea"/>
                <a:cs typeface="+mn-cs"/>
              </a:rPr>
              <a:t>TDD</a:t>
            </a:r>
            <a:r>
              <a:rPr lang="pl-PL" sz="1050" kern="0" dirty="0">
                <a:solidFill>
                  <a:schemeClr val="tx2"/>
                </a:solidFill>
                <a:latin typeface="Arial"/>
                <a:ea typeface="+mn-ea"/>
                <a:cs typeface="+mn-cs"/>
              </a:rPr>
              <a:t> </a:t>
            </a:r>
            <a:r>
              <a:rPr lang="pl-PL" sz="1050" kern="0" dirty="0" err="1">
                <a:solidFill>
                  <a:schemeClr val="tx2"/>
                </a:solidFill>
                <a:latin typeface="Arial"/>
                <a:ea typeface="+mn-ea"/>
                <a:cs typeface="+mn-cs"/>
              </a:rPr>
              <a:t>eNB</a:t>
            </a:r>
            <a:endParaRPr lang="en-GB" sz="1050" kern="0" dirty="0">
              <a:solidFill>
                <a:schemeClr val="tx2"/>
              </a:solidFill>
              <a:latin typeface="Arial"/>
              <a:ea typeface="+mn-ea"/>
              <a:cs typeface="+mn-cs"/>
            </a:endParaRPr>
          </a:p>
        </p:txBody>
      </p:sp>
      <p:cxnSp>
        <p:nvCxnSpPr>
          <p:cNvPr id="144" name="Straight Connector 143">
            <a:extLst>
              <a:ext uri="{FF2B5EF4-FFF2-40B4-BE49-F238E27FC236}">
                <a16:creationId xmlns:a16="http://schemas.microsoft.com/office/drawing/2014/main" id="{CADD40C1-DBA3-414F-BAAC-88C34F5278FF}"/>
              </a:ext>
            </a:extLst>
          </p:cNvPr>
          <p:cNvCxnSpPr>
            <a:endCxn id="146" idx="0"/>
          </p:cNvCxnSpPr>
          <p:nvPr/>
        </p:nvCxnSpPr>
        <p:spPr>
          <a:xfrm flipH="1">
            <a:off x="4053513" y="4088522"/>
            <a:ext cx="1799" cy="358066"/>
          </a:xfrm>
          <a:prstGeom prst="line">
            <a:avLst/>
          </a:prstGeom>
          <a:ln w="9525" cmpd="sng">
            <a:solidFill>
              <a:srgbClr val="4D5766"/>
            </a:solidFill>
            <a:prstDash val="dash"/>
          </a:ln>
          <a:effectLst/>
        </p:spPr>
        <p:style>
          <a:lnRef idx="2">
            <a:schemeClr val="accent1"/>
          </a:lnRef>
          <a:fillRef idx="0">
            <a:schemeClr val="accent1"/>
          </a:fillRef>
          <a:effectRef idx="1">
            <a:schemeClr val="accent1"/>
          </a:effectRef>
          <a:fontRef idx="minor">
            <a:schemeClr val="tx1"/>
          </a:fontRef>
        </p:style>
      </p:cxnSp>
      <p:pic>
        <p:nvPicPr>
          <p:cNvPr id="145" name="Picture 144">
            <a:extLst>
              <a:ext uri="{FF2B5EF4-FFF2-40B4-BE49-F238E27FC236}">
                <a16:creationId xmlns:a16="http://schemas.microsoft.com/office/drawing/2014/main" id="{05590ACD-9C05-4865-B188-DECD92EDCAC6}"/>
              </a:ext>
            </a:extLst>
          </p:cNvPr>
          <p:cNvPicPr>
            <a:picLocks noChangeAspect="1"/>
          </p:cNvPicPr>
          <p:nvPr/>
        </p:nvPicPr>
        <p:blipFill>
          <a:blip r:embed="rId2"/>
          <a:stretch>
            <a:fillRect/>
          </a:stretch>
        </p:blipFill>
        <p:spPr>
          <a:xfrm>
            <a:off x="2025163" y="3088208"/>
            <a:ext cx="4052396" cy="1144745"/>
          </a:xfrm>
          <a:prstGeom prst="rect">
            <a:avLst/>
          </a:prstGeom>
        </p:spPr>
      </p:pic>
      <p:sp>
        <p:nvSpPr>
          <p:cNvPr id="146" name="TextBox 145">
            <a:extLst>
              <a:ext uri="{FF2B5EF4-FFF2-40B4-BE49-F238E27FC236}">
                <a16:creationId xmlns:a16="http://schemas.microsoft.com/office/drawing/2014/main" id="{E6EF88EC-64DF-4F06-B15F-F758540A3113}"/>
              </a:ext>
            </a:extLst>
          </p:cNvPr>
          <p:cNvSpPr txBox="1"/>
          <p:nvPr/>
        </p:nvSpPr>
        <p:spPr>
          <a:xfrm>
            <a:off x="2050056" y="4446588"/>
            <a:ext cx="4006913" cy="276999"/>
          </a:xfrm>
          <a:prstGeom prst="rect">
            <a:avLst/>
          </a:prstGeom>
          <a:noFill/>
        </p:spPr>
        <p:txBody>
          <a:bodyPr wrap="square" rtlCol="0">
            <a:spAutoFit/>
          </a:bodyPr>
          <a:lstStyle/>
          <a:p>
            <a:pPr algn="ctr" defTabSz="914378" fontAlgn="auto">
              <a:spcBef>
                <a:spcPts val="0"/>
              </a:spcBef>
              <a:spcAft>
                <a:spcPts val="0"/>
              </a:spcAft>
            </a:pPr>
            <a:r>
              <a:rPr lang="pl-PL" sz="1200" i="1" dirty="0">
                <a:solidFill>
                  <a:srgbClr val="001135"/>
                </a:solidFill>
                <a:latin typeface="Nokia Pure Text Light"/>
                <a:ea typeface="+mn-ea"/>
                <a:cs typeface="Browallia New" panose="020B0604020202020204" pitchFamily="34" charset="-34"/>
              </a:rPr>
              <a:t>Subrack</a:t>
            </a:r>
            <a:endParaRPr lang="en-US" sz="1200" i="1" dirty="0">
              <a:solidFill>
                <a:srgbClr val="001135"/>
              </a:solidFill>
              <a:latin typeface="Nokia Pure Text Light"/>
              <a:ea typeface="+mn-ea"/>
              <a:cs typeface="Browallia New" panose="020B0604020202020204" pitchFamily="34" charset="-34"/>
            </a:endParaRPr>
          </a:p>
        </p:txBody>
      </p:sp>
      <p:cxnSp>
        <p:nvCxnSpPr>
          <p:cNvPr id="147" name="Straight Arrow Connector 146">
            <a:extLst>
              <a:ext uri="{FF2B5EF4-FFF2-40B4-BE49-F238E27FC236}">
                <a16:creationId xmlns:a16="http://schemas.microsoft.com/office/drawing/2014/main" id="{23430573-BB10-424A-932B-337D0ABD8F19}"/>
              </a:ext>
            </a:extLst>
          </p:cNvPr>
          <p:cNvCxnSpPr/>
          <p:nvPr/>
        </p:nvCxnSpPr>
        <p:spPr>
          <a:xfrm flipV="1">
            <a:off x="2054347" y="4664786"/>
            <a:ext cx="4023360" cy="0"/>
          </a:xfrm>
          <a:prstGeom prst="straightConnector1">
            <a:avLst/>
          </a:prstGeom>
          <a:ln w="19050" cmpd="sng">
            <a:solidFill>
              <a:srgbClr val="4D576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E608F915-D42F-45F2-916E-074E181774B5}"/>
              </a:ext>
            </a:extLst>
          </p:cNvPr>
          <p:cNvCxnSpPr/>
          <p:nvPr/>
        </p:nvCxnSpPr>
        <p:spPr>
          <a:xfrm>
            <a:off x="2039107" y="4436181"/>
            <a:ext cx="2011680" cy="0"/>
          </a:xfrm>
          <a:prstGeom prst="straightConnector1">
            <a:avLst/>
          </a:prstGeom>
          <a:ln w="19050" cmpd="sng">
            <a:solidFill>
              <a:srgbClr val="4D576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A0BA8546-777E-4C82-A009-36FBB9394375}"/>
              </a:ext>
            </a:extLst>
          </p:cNvPr>
          <p:cNvCxnSpPr/>
          <p:nvPr/>
        </p:nvCxnSpPr>
        <p:spPr>
          <a:xfrm>
            <a:off x="4061730" y="4443806"/>
            <a:ext cx="2011680" cy="0"/>
          </a:xfrm>
          <a:prstGeom prst="straightConnector1">
            <a:avLst/>
          </a:prstGeom>
          <a:ln w="19050" cmpd="sng">
            <a:solidFill>
              <a:srgbClr val="4D576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50" name="TextBox 149">
            <a:extLst>
              <a:ext uri="{FF2B5EF4-FFF2-40B4-BE49-F238E27FC236}">
                <a16:creationId xmlns:a16="http://schemas.microsoft.com/office/drawing/2014/main" id="{671437CD-2B55-4073-A0E2-81EFE0B5BEE6}"/>
              </a:ext>
            </a:extLst>
          </p:cNvPr>
          <p:cNvSpPr txBox="1"/>
          <p:nvPr/>
        </p:nvSpPr>
        <p:spPr>
          <a:xfrm>
            <a:off x="2069587" y="4212107"/>
            <a:ext cx="2014843" cy="276999"/>
          </a:xfrm>
          <a:prstGeom prst="rect">
            <a:avLst/>
          </a:prstGeom>
          <a:noFill/>
        </p:spPr>
        <p:txBody>
          <a:bodyPr wrap="square" rtlCol="0">
            <a:spAutoFit/>
          </a:bodyPr>
          <a:lstStyle/>
          <a:p>
            <a:pPr algn="ctr" defTabSz="914378" fontAlgn="auto">
              <a:spcBef>
                <a:spcPts val="0"/>
              </a:spcBef>
              <a:spcAft>
                <a:spcPts val="0"/>
              </a:spcAft>
            </a:pPr>
            <a:r>
              <a:rPr lang="en-US" sz="1200" i="1" dirty="0">
                <a:solidFill>
                  <a:srgbClr val="001135"/>
                </a:solidFill>
                <a:latin typeface="Nokia Pure Text Light"/>
                <a:ea typeface="+mn-ea"/>
                <a:cs typeface="Browallia New" panose="020B0604020202020204" pitchFamily="34" charset="-34"/>
              </a:rPr>
              <a:t>Half</a:t>
            </a:r>
            <a:r>
              <a:rPr lang="pl-PL" sz="1200" i="1" dirty="0">
                <a:solidFill>
                  <a:srgbClr val="001135"/>
                </a:solidFill>
                <a:latin typeface="Nokia Pure Text Light"/>
                <a:ea typeface="+mn-ea"/>
                <a:cs typeface="Browallia New" panose="020B0604020202020204" pitchFamily="34" charset="-34"/>
              </a:rPr>
              <a:t> subrack</a:t>
            </a:r>
            <a:endParaRPr lang="en-US" sz="1200" i="1" dirty="0">
              <a:solidFill>
                <a:srgbClr val="001135"/>
              </a:solidFill>
              <a:latin typeface="Nokia Pure Text Light"/>
              <a:ea typeface="+mn-ea"/>
              <a:cs typeface="Browallia New" panose="020B0604020202020204" pitchFamily="34" charset="-34"/>
            </a:endParaRPr>
          </a:p>
        </p:txBody>
      </p:sp>
      <p:sp>
        <p:nvSpPr>
          <p:cNvPr id="151" name="TextBox 150">
            <a:extLst>
              <a:ext uri="{FF2B5EF4-FFF2-40B4-BE49-F238E27FC236}">
                <a16:creationId xmlns:a16="http://schemas.microsoft.com/office/drawing/2014/main" id="{C9319789-D09C-4C2A-920E-3C4200842BFA}"/>
              </a:ext>
            </a:extLst>
          </p:cNvPr>
          <p:cNvSpPr txBox="1"/>
          <p:nvPr/>
        </p:nvSpPr>
        <p:spPr>
          <a:xfrm>
            <a:off x="4070072" y="4212107"/>
            <a:ext cx="2007487" cy="276999"/>
          </a:xfrm>
          <a:prstGeom prst="rect">
            <a:avLst/>
          </a:prstGeom>
          <a:noFill/>
        </p:spPr>
        <p:txBody>
          <a:bodyPr wrap="square" rtlCol="0">
            <a:spAutoFit/>
          </a:bodyPr>
          <a:lstStyle/>
          <a:p>
            <a:pPr algn="ctr" defTabSz="914378" fontAlgn="auto">
              <a:spcBef>
                <a:spcPts val="0"/>
              </a:spcBef>
              <a:spcAft>
                <a:spcPts val="0"/>
              </a:spcAft>
            </a:pPr>
            <a:r>
              <a:rPr lang="en-US" sz="1200" i="1" dirty="0">
                <a:solidFill>
                  <a:srgbClr val="001135"/>
                </a:solidFill>
                <a:latin typeface="Nokia Pure Text Light"/>
                <a:ea typeface="+mn-ea"/>
                <a:cs typeface="Browallia New" panose="020B0604020202020204" pitchFamily="34" charset="-34"/>
              </a:rPr>
              <a:t>Half</a:t>
            </a:r>
            <a:r>
              <a:rPr lang="pl-PL" sz="1200" i="1" dirty="0">
                <a:solidFill>
                  <a:srgbClr val="001135"/>
                </a:solidFill>
                <a:latin typeface="Nokia Pure Text Light"/>
                <a:ea typeface="+mn-ea"/>
                <a:cs typeface="Browallia New" panose="020B0604020202020204" pitchFamily="34" charset="-34"/>
              </a:rPr>
              <a:t> subrack</a:t>
            </a:r>
            <a:endParaRPr lang="en-US" sz="1200" i="1" dirty="0">
              <a:solidFill>
                <a:srgbClr val="001135"/>
              </a:solidFill>
              <a:latin typeface="Nokia Pure Text Light"/>
              <a:ea typeface="+mn-ea"/>
              <a:cs typeface="Browallia New" panose="020B0604020202020204" pitchFamily="34" charset="-34"/>
            </a:endParaRPr>
          </a:p>
        </p:txBody>
      </p:sp>
      <p:cxnSp>
        <p:nvCxnSpPr>
          <p:cNvPr id="152" name="Straight Arrow Connector 151">
            <a:extLst>
              <a:ext uri="{FF2B5EF4-FFF2-40B4-BE49-F238E27FC236}">
                <a16:creationId xmlns:a16="http://schemas.microsoft.com/office/drawing/2014/main" id="{2EE95B87-1CCB-4443-B34F-164B73329581}"/>
              </a:ext>
            </a:extLst>
          </p:cNvPr>
          <p:cNvCxnSpPr/>
          <p:nvPr/>
        </p:nvCxnSpPr>
        <p:spPr bwMode="auto">
          <a:xfrm>
            <a:off x="6343281" y="3194887"/>
            <a:ext cx="0" cy="987552"/>
          </a:xfrm>
          <a:prstGeom prst="straightConnector1">
            <a:avLst/>
          </a:prstGeom>
          <a:solidFill>
            <a:srgbClr val="FFFFFF"/>
          </a:solidFill>
          <a:ln w="9525" cap="flat" cmpd="sng" algn="ctr">
            <a:solidFill>
              <a:srgbClr val="666666"/>
            </a:solidFill>
            <a:prstDash val="solid"/>
            <a:round/>
            <a:headEnd type="triangle" w="med" len="med"/>
            <a:tailEnd type="triangle" w="med" len="med"/>
          </a:ln>
          <a:effectLst/>
        </p:spPr>
      </p:cxnSp>
      <p:sp>
        <p:nvSpPr>
          <p:cNvPr id="153" name="TextBox 152">
            <a:extLst>
              <a:ext uri="{FF2B5EF4-FFF2-40B4-BE49-F238E27FC236}">
                <a16:creationId xmlns:a16="http://schemas.microsoft.com/office/drawing/2014/main" id="{FDDAAF82-461D-4E7B-AD4F-E498FE6C2DD2}"/>
              </a:ext>
            </a:extLst>
          </p:cNvPr>
          <p:cNvSpPr txBox="1"/>
          <p:nvPr/>
        </p:nvSpPr>
        <p:spPr>
          <a:xfrm rot="16200000">
            <a:off x="6050749" y="3546780"/>
            <a:ext cx="396610" cy="273325"/>
          </a:xfrm>
          <a:prstGeom prst="rect">
            <a:avLst/>
          </a:prstGeom>
          <a:noFill/>
        </p:spPr>
        <p:txBody>
          <a:bodyPr wrap="none" lIns="72562" tIns="36281" rIns="72562" bIns="36281" rtlCol="0">
            <a:spAutoFit/>
          </a:bodyPr>
          <a:lstStyle/>
          <a:p>
            <a:pPr defTabSz="725604" fontAlgn="auto">
              <a:spcBef>
                <a:spcPts val="0"/>
              </a:spcBef>
              <a:spcAft>
                <a:spcPts val="0"/>
              </a:spcAft>
              <a:defRPr/>
            </a:pPr>
            <a:r>
              <a:rPr lang="en-US" sz="1300" i="1" kern="0" dirty="0">
                <a:solidFill>
                  <a:srgbClr val="001135"/>
                </a:solidFill>
                <a:latin typeface="Nokia Pure Text Light"/>
                <a:ea typeface="Nokia Pure Text" pitchFamily="34" charset="0"/>
                <a:cs typeface="Browallia New" panose="020B0604020202020204" pitchFamily="34" charset="-34"/>
              </a:rPr>
              <a:t>3 U</a:t>
            </a:r>
          </a:p>
        </p:txBody>
      </p:sp>
      <p:sp>
        <p:nvSpPr>
          <p:cNvPr id="154" name="TextBox 153">
            <a:extLst>
              <a:ext uri="{FF2B5EF4-FFF2-40B4-BE49-F238E27FC236}">
                <a16:creationId xmlns:a16="http://schemas.microsoft.com/office/drawing/2014/main" id="{984466A7-B7E9-4F1B-A046-7685EECA2441}"/>
              </a:ext>
            </a:extLst>
          </p:cNvPr>
          <p:cNvSpPr txBox="1"/>
          <p:nvPr/>
        </p:nvSpPr>
        <p:spPr>
          <a:xfrm>
            <a:off x="106787" y="3469670"/>
            <a:ext cx="1710725" cy="761747"/>
          </a:xfrm>
          <a:prstGeom prst="rect">
            <a:avLst/>
          </a:prstGeom>
          <a:solidFill>
            <a:schemeClr val="accent6"/>
          </a:solidFill>
          <a:ln>
            <a:solidFill>
              <a:schemeClr val="accent6"/>
            </a:solidFill>
          </a:ln>
        </p:spPr>
        <p:txBody>
          <a:bodyPr wrap="none" rtlCol="0">
            <a:spAutoFit/>
          </a:bodyPr>
          <a:lstStyle/>
          <a:p>
            <a:pPr defTabSz="914378" fontAlgn="auto">
              <a:spcBef>
                <a:spcPts val="0"/>
              </a:spcBef>
              <a:spcAft>
                <a:spcPts val="0"/>
              </a:spcAft>
            </a:pPr>
            <a:r>
              <a:rPr lang="de-DE" sz="1200" b="1" dirty="0">
                <a:solidFill>
                  <a:srgbClr val="001135"/>
                </a:solidFill>
                <a:latin typeface="Nokia Pure Text Light"/>
                <a:ea typeface="+mn-ea"/>
                <a:cs typeface="+mn-cs"/>
              </a:rPr>
              <a:t>ASIA Common</a:t>
            </a:r>
          </a:p>
          <a:p>
            <a:pPr defTabSz="914378" fontAlgn="auto">
              <a:spcBef>
                <a:spcPts val="0"/>
              </a:spcBef>
              <a:spcAft>
                <a:spcPts val="0"/>
              </a:spcAft>
            </a:pPr>
            <a:r>
              <a:rPr lang="pl-PL" sz="1050" b="1" dirty="0" err="1">
                <a:solidFill>
                  <a:srgbClr val="FF3154"/>
                </a:solidFill>
                <a:latin typeface="Nokia Pure Text Light"/>
                <a:ea typeface="+mn-ea"/>
                <a:cs typeface="+mn-cs"/>
              </a:rPr>
              <a:t>Common</a:t>
            </a:r>
            <a:r>
              <a:rPr lang="pl-PL" sz="1050" b="1" dirty="0">
                <a:solidFill>
                  <a:srgbClr val="FF3154"/>
                </a:solidFill>
                <a:latin typeface="Nokia Pure Text Light"/>
                <a:ea typeface="+mn-ea"/>
                <a:cs typeface="+mn-cs"/>
              </a:rPr>
              <a:t> unit</a:t>
            </a:r>
            <a:endParaRPr lang="de-DE" sz="1050" b="1" dirty="0">
              <a:solidFill>
                <a:srgbClr val="FF3154"/>
              </a:solidFill>
              <a:latin typeface="Nokia Pure Text Light"/>
              <a:ea typeface="+mn-ea"/>
              <a:cs typeface="+mn-cs"/>
            </a:endParaRPr>
          </a:p>
          <a:p>
            <a:pPr marL="171446" indent="-171446" defTabSz="914378" fontAlgn="auto">
              <a:spcBef>
                <a:spcPts val="0"/>
              </a:spcBef>
              <a:spcAft>
                <a:spcPts val="0"/>
              </a:spcAft>
              <a:buFont typeface="Arial" panose="020B0604020202020204" pitchFamily="34" charset="0"/>
              <a:buChar char="•"/>
            </a:pPr>
            <a:r>
              <a:rPr lang="de-DE" sz="1050" dirty="0">
                <a:solidFill>
                  <a:srgbClr val="001135"/>
                </a:solidFill>
                <a:latin typeface="Nokia Pure Text Light"/>
                <a:ea typeface="+mn-ea"/>
                <a:cs typeface="+mn-cs"/>
              </a:rPr>
              <a:t>Control Plane</a:t>
            </a:r>
          </a:p>
          <a:p>
            <a:pPr marL="171446" indent="-171446" defTabSz="914378" fontAlgn="auto">
              <a:spcBef>
                <a:spcPts val="0"/>
              </a:spcBef>
              <a:spcAft>
                <a:spcPts val="0"/>
              </a:spcAft>
              <a:buFont typeface="Arial" panose="020B0604020202020204" pitchFamily="34" charset="0"/>
              <a:buChar char="•"/>
            </a:pPr>
            <a:r>
              <a:rPr lang="de-DE" sz="1050" dirty="0">
                <a:solidFill>
                  <a:srgbClr val="001135"/>
                </a:solidFill>
                <a:latin typeface="Nokia Pure Text Light"/>
                <a:ea typeface="+mn-ea"/>
                <a:cs typeface="+mn-cs"/>
              </a:rPr>
              <a:t>Transport </a:t>
            </a:r>
            <a:r>
              <a:rPr lang="en-US" sz="1050" dirty="0">
                <a:solidFill>
                  <a:srgbClr val="001135"/>
                </a:solidFill>
                <a:latin typeface="Nokia Pure Text Light"/>
                <a:ea typeface="+mn-ea"/>
                <a:cs typeface="+mn-cs"/>
              </a:rPr>
              <a:t>connectivity</a:t>
            </a:r>
          </a:p>
        </p:txBody>
      </p:sp>
      <p:cxnSp>
        <p:nvCxnSpPr>
          <p:cNvPr id="155" name="Straight Arrow Connector 154">
            <a:extLst>
              <a:ext uri="{FF2B5EF4-FFF2-40B4-BE49-F238E27FC236}">
                <a16:creationId xmlns:a16="http://schemas.microsoft.com/office/drawing/2014/main" id="{7836D8D7-6040-481E-8FCE-8284C719C3ED}"/>
              </a:ext>
            </a:extLst>
          </p:cNvPr>
          <p:cNvCxnSpPr>
            <a:stCxn id="156" idx="3"/>
          </p:cNvCxnSpPr>
          <p:nvPr/>
        </p:nvCxnSpPr>
        <p:spPr>
          <a:xfrm flipH="1" flipV="1">
            <a:off x="2040307" y="4194861"/>
            <a:ext cx="133241" cy="353424"/>
          </a:xfrm>
          <a:prstGeom prst="straightConnector1">
            <a:avLst/>
          </a:prstGeom>
          <a:ln w="28575" cmpd="sng">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156" name="TextBox 155">
            <a:extLst>
              <a:ext uri="{FF2B5EF4-FFF2-40B4-BE49-F238E27FC236}">
                <a16:creationId xmlns:a16="http://schemas.microsoft.com/office/drawing/2014/main" id="{442A2B11-369A-4EA3-828E-4B771A8462F7}"/>
              </a:ext>
            </a:extLst>
          </p:cNvPr>
          <p:cNvSpPr txBox="1"/>
          <p:nvPr/>
        </p:nvSpPr>
        <p:spPr>
          <a:xfrm>
            <a:off x="111765" y="4325147"/>
            <a:ext cx="2061783" cy="446276"/>
          </a:xfrm>
          <a:prstGeom prst="rect">
            <a:avLst/>
          </a:prstGeom>
          <a:solidFill>
            <a:schemeClr val="accent4"/>
          </a:solidFill>
          <a:ln>
            <a:noFill/>
          </a:ln>
        </p:spPr>
        <p:txBody>
          <a:bodyPr wrap="none" rtlCol="0">
            <a:spAutoFit/>
          </a:bodyPr>
          <a:lstStyle/>
          <a:p>
            <a:pPr defTabSz="914378" fontAlgn="auto">
              <a:spcBef>
                <a:spcPts val="0"/>
              </a:spcBef>
              <a:spcAft>
                <a:spcPts val="0"/>
              </a:spcAft>
            </a:pPr>
            <a:r>
              <a:rPr lang="de-DE" sz="900" b="1" dirty="0">
                <a:solidFill>
                  <a:srgbClr val="001135"/>
                </a:solidFill>
                <a:latin typeface="Nokia Pure Text Light"/>
                <a:ea typeface="+mn-ea"/>
                <a:cs typeface="+mn-cs"/>
              </a:rPr>
              <a:t>AMIA </a:t>
            </a:r>
            <a:r>
              <a:rPr lang="de-DE" sz="700" b="1" dirty="0">
                <a:solidFill>
                  <a:srgbClr val="001135"/>
                </a:solidFill>
                <a:latin typeface="Nokia Pure Text Light"/>
                <a:ea typeface="+mn-ea"/>
                <a:cs typeface="+mn-cs"/>
              </a:rPr>
              <a:t>Subrack</a:t>
            </a:r>
          </a:p>
          <a:p>
            <a:pPr marL="171446" indent="-171446" defTabSz="914378" fontAlgn="auto">
              <a:spcBef>
                <a:spcPts val="0"/>
              </a:spcBef>
              <a:spcAft>
                <a:spcPts val="0"/>
              </a:spcAft>
              <a:buFont typeface="Arial" panose="020B0604020202020204" pitchFamily="34" charset="0"/>
              <a:buChar char="•"/>
            </a:pPr>
            <a:r>
              <a:rPr lang="de-DE" sz="700" dirty="0" err="1">
                <a:solidFill>
                  <a:srgbClr val="001135"/>
                </a:solidFill>
                <a:latin typeface="Nokia Pure Text Light"/>
                <a:ea typeface="+mn-ea"/>
                <a:cs typeface="+mn-cs"/>
              </a:rPr>
              <a:t>housing</a:t>
            </a:r>
            <a:r>
              <a:rPr lang="de-DE" sz="700" dirty="0">
                <a:solidFill>
                  <a:srgbClr val="001135"/>
                </a:solidFill>
                <a:latin typeface="Nokia Pure Text Light"/>
                <a:ea typeface="+mn-ea"/>
                <a:cs typeface="+mn-cs"/>
              </a:rPr>
              <a:t> for ABIA </a:t>
            </a:r>
            <a:r>
              <a:rPr lang="de-DE" sz="700" dirty="0" err="1">
                <a:solidFill>
                  <a:srgbClr val="001135"/>
                </a:solidFill>
                <a:latin typeface="Nokia Pure Text Light"/>
                <a:ea typeface="+mn-ea"/>
                <a:cs typeface="+mn-cs"/>
              </a:rPr>
              <a:t>and</a:t>
            </a:r>
            <a:r>
              <a:rPr lang="de-DE" sz="700" dirty="0">
                <a:solidFill>
                  <a:srgbClr val="001135"/>
                </a:solidFill>
                <a:latin typeface="Nokia Pure Text Light"/>
                <a:ea typeface="+mn-ea"/>
                <a:cs typeface="+mn-cs"/>
              </a:rPr>
              <a:t> ASIA</a:t>
            </a:r>
            <a:r>
              <a:rPr lang="pl-PL" sz="700" dirty="0">
                <a:solidFill>
                  <a:srgbClr val="001135"/>
                </a:solidFill>
                <a:latin typeface="Nokia Pure Text Light"/>
                <a:ea typeface="+mn-ea"/>
                <a:cs typeface="+mn-cs"/>
              </a:rPr>
              <a:t> plug-ins</a:t>
            </a:r>
            <a:endParaRPr lang="de-DE" sz="700" dirty="0">
              <a:solidFill>
                <a:srgbClr val="001135"/>
              </a:solidFill>
              <a:latin typeface="Nokia Pure Text Light"/>
              <a:ea typeface="+mn-ea"/>
              <a:cs typeface="+mn-cs"/>
            </a:endParaRPr>
          </a:p>
          <a:p>
            <a:pPr marL="171446" indent="-171446" defTabSz="914378" fontAlgn="auto">
              <a:spcBef>
                <a:spcPts val="0"/>
              </a:spcBef>
              <a:spcAft>
                <a:spcPts val="0"/>
              </a:spcAft>
              <a:buFont typeface="Arial" panose="020B0604020202020204" pitchFamily="34" charset="0"/>
              <a:buChar char="•"/>
            </a:pPr>
            <a:r>
              <a:rPr lang="en-US" sz="700" dirty="0">
                <a:solidFill>
                  <a:srgbClr val="001135"/>
                </a:solidFill>
                <a:latin typeface="Nokia Pure Text Light"/>
                <a:ea typeface="+mn-ea"/>
                <a:cs typeface="+mn-cs"/>
              </a:rPr>
              <a:t>Backplane interconnections between cards</a:t>
            </a:r>
          </a:p>
        </p:txBody>
      </p:sp>
      <p:sp>
        <p:nvSpPr>
          <p:cNvPr id="157" name="TextBox 156">
            <a:extLst>
              <a:ext uri="{FF2B5EF4-FFF2-40B4-BE49-F238E27FC236}">
                <a16:creationId xmlns:a16="http://schemas.microsoft.com/office/drawing/2014/main" id="{C5A1F27C-C2E0-4059-A606-7BDF8EE00FEC}"/>
              </a:ext>
            </a:extLst>
          </p:cNvPr>
          <p:cNvSpPr txBox="1"/>
          <p:nvPr/>
        </p:nvSpPr>
        <p:spPr>
          <a:xfrm>
            <a:off x="105448" y="2643134"/>
            <a:ext cx="1369286" cy="761747"/>
          </a:xfrm>
          <a:prstGeom prst="rect">
            <a:avLst/>
          </a:prstGeom>
          <a:solidFill>
            <a:schemeClr val="accent3"/>
          </a:solidFill>
          <a:ln>
            <a:noFill/>
          </a:ln>
        </p:spPr>
        <p:txBody>
          <a:bodyPr wrap="none" rtlCol="0">
            <a:spAutoFit/>
          </a:bodyPr>
          <a:lstStyle/>
          <a:p>
            <a:pPr defTabSz="914378" fontAlgn="auto">
              <a:spcBef>
                <a:spcPts val="0"/>
              </a:spcBef>
              <a:spcAft>
                <a:spcPts val="0"/>
              </a:spcAft>
            </a:pPr>
            <a:r>
              <a:rPr lang="de-DE" sz="1200" b="1" dirty="0">
                <a:solidFill>
                  <a:srgbClr val="001135"/>
                </a:solidFill>
                <a:latin typeface="Nokia Pure Text Light"/>
                <a:ea typeface="+mn-ea"/>
                <a:cs typeface="+mn-cs"/>
              </a:rPr>
              <a:t>ABIA </a:t>
            </a:r>
            <a:r>
              <a:rPr lang="de-DE" sz="1200" b="1" dirty="0" err="1">
                <a:solidFill>
                  <a:srgbClr val="001135"/>
                </a:solidFill>
                <a:latin typeface="Nokia Pure Text Light"/>
                <a:ea typeface="+mn-ea"/>
                <a:cs typeface="+mn-cs"/>
              </a:rPr>
              <a:t>Capacity</a:t>
            </a:r>
            <a:endParaRPr lang="de-DE" sz="1200" b="1" dirty="0">
              <a:solidFill>
                <a:srgbClr val="001135"/>
              </a:solidFill>
              <a:latin typeface="Nokia Pure Text Light"/>
              <a:ea typeface="+mn-ea"/>
              <a:cs typeface="+mn-cs"/>
            </a:endParaRPr>
          </a:p>
          <a:p>
            <a:pPr defTabSz="914378" fontAlgn="auto">
              <a:spcBef>
                <a:spcPts val="0"/>
              </a:spcBef>
              <a:spcAft>
                <a:spcPts val="0"/>
              </a:spcAft>
            </a:pPr>
            <a:r>
              <a:rPr lang="en-US" sz="1050" b="1" dirty="0">
                <a:solidFill>
                  <a:srgbClr val="FF3154"/>
                </a:solidFill>
                <a:latin typeface="Nokia Pure Text Light"/>
                <a:ea typeface="+mn-ea"/>
                <a:cs typeface="+mn-cs"/>
              </a:rPr>
              <a:t>Baseband plug-in</a:t>
            </a:r>
          </a:p>
          <a:p>
            <a:pPr marL="171446" indent="-171446" defTabSz="914378" fontAlgn="auto">
              <a:spcBef>
                <a:spcPts val="0"/>
              </a:spcBef>
              <a:spcAft>
                <a:spcPts val="0"/>
              </a:spcAft>
              <a:buFont typeface="Arial" panose="020B0604020202020204" pitchFamily="34" charset="0"/>
              <a:buChar char="•"/>
            </a:pPr>
            <a:r>
              <a:rPr lang="en-US" sz="1050" dirty="0">
                <a:solidFill>
                  <a:srgbClr val="001135"/>
                </a:solidFill>
                <a:latin typeface="Nokia Pure Text Light"/>
                <a:ea typeface="+mn-ea"/>
                <a:cs typeface="+mn-cs"/>
              </a:rPr>
              <a:t>User Plane </a:t>
            </a:r>
            <a:endParaRPr lang="pl-PL" sz="1050" dirty="0">
              <a:solidFill>
                <a:srgbClr val="001135"/>
              </a:solidFill>
              <a:latin typeface="Nokia Pure Text Light"/>
              <a:ea typeface="+mn-ea"/>
              <a:cs typeface="+mn-cs"/>
            </a:endParaRPr>
          </a:p>
          <a:p>
            <a:pPr marL="171446" indent="-171446" defTabSz="914378" fontAlgn="auto">
              <a:spcBef>
                <a:spcPts val="0"/>
              </a:spcBef>
              <a:spcAft>
                <a:spcPts val="0"/>
              </a:spcAft>
              <a:buFont typeface="Arial" panose="020B0604020202020204" pitchFamily="34" charset="0"/>
              <a:buChar char="•"/>
            </a:pPr>
            <a:r>
              <a:rPr lang="de-DE" sz="1050" dirty="0">
                <a:solidFill>
                  <a:srgbClr val="001135"/>
                </a:solidFill>
                <a:latin typeface="Nokia Pure Text Light"/>
                <a:ea typeface="+mn-ea"/>
                <a:cs typeface="+mn-cs"/>
              </a:rPr>
              <a:t>RFM </a:t>
            </a:r>
            <a:r>
              <a:rPr lang="en-US" sz="1050" dirty="0">
                <a:solidFill>
                  <a:srgbClr val="001135"/>
                </a:solidFill>
                <a:latin typeface="Nokia Pure Text Light"/>
                <a:ea typeface="+mn-ea"/>
                <a:cs typeface="+mn-cs"/>
              </a:rPr>
              <a:t>connectivity</a:t>
            </a:r>
          </a:p>
        </p:txBody>
      </p:sp>
      <p:cxnSp>
        <p:nvCxnSpPr>
          <p:cNvPr id="158" name="Straight Connector 157">
            <a:extLst>
              <a:ext uri="{FF2B5EF4-FFF2-40B4-BE49-F238E27FC236}">
                <a16:creationId xmlns:a16="http://schemas.microsoft.com/office/drawing/2014/main" id="{F38C5AF9-D899-4B04-8920-6959C6F2127B}"/>
              </a:ext>
            </a:extLst>
          </p:cNvPr>
          <p:cNvCxnSpPr/>
          <p:nvPr/>
        </p:nvCxnSpPr>
        <p:spPr>
          <a:xfrm>
            <a:off x="2053650" y="3973624"/>
            <a:ext cx="476" cy="843177"/>
          </a:xfrm>
          <a:prstGeom prst="line">
            <a:avLst/>
          </a:prstGeom>
          <a:ln w="9525" cmpd="sng">
            <a:solidFill>
              <a:srgbClr val="4D576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CF15FDD3-C6B9-45D8-8CC7-EFD40D3A5495}"/>
              </a:ext>
            </a:extLst>
          </p:cNvPr>
          <p:cNvCxnSpPr/>
          <p:nvPr/>
        </p:nvCxnSpPr>
        <p:spPr>
          <a:xfrm>
            <a:off x="6054698" y="3985916"/>
            <a:ext cx="22860" cy="737671"/>
          </a:xfrm>
          <a:prstGeom prst="line">
            <a:avLst/>
          </a:prstGeom>
          <a:ln w="9525" cmpd="sng">
            <a:solidFill>
              <a:srgbClr val="4D576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CF595C47-E56E-4E75-86B7-827B69B54910}"/>
              </a:ext>
            </a:extLst>
          </p:cNvPr>
          <p:cNvCxnSpPr/>
          <p:nvPr/>
        </p:nvCxnSpPr>
        <p:spPr>
          <a:xfrm>
            <a:off x="6069721" y="4172069"/>
            <a:ext cx="365760" cy="0"/>
          </a:xfrm>
          <a:prstGeom prst="line">
            <a:avLst/>
          </a:prstGeom>
          <a:ln w="9525" cmpd="sng">
            <a:solidFill>
              <a:srgbClr val="4D576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6B82958F-AC5C-4A0D-ADDE-C99147F2A668}"/>
              </a:ext>
            </a:extLst>
          </p:cNvPr>
          <p:cNvCxnSpPr/>
          <p:nvPr/>
        </p:nvCxnSpPr>
        <p:spPr>
          <a:xfrm>
            <a:off x="5992761" y="3194482"/>
            <a:ext cx="365760" cy="0"/>
          </a:xfrm>
          <a:prstGeom prst="line">
            <a:avLst/>
          </a:prstGeom>
          <a:ln w="9525" cmpd="sng">
            <a:solidFill>
              <a:srgbClr val="4D5766"/>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Rectangle 161">
            <a:extLst>
              <a:ext uri="{FF2B5EF4-FFF2-40B4-BE49-F238E27FC236}">
                <a16:creationId xmlns:a16="http://schemas.microsoft.com/office/drawing/2014/main" id="{E3C99B10-B636-43A4-8C4C-39014C6978A9}"/>
              </a:ext>
            </a:extLst>
          </p:cNvPr>
          <p:cNvSpPr/>
          <p:nvPr/>
        </p:nvSpPr>
        <p:spPr>
          <a:xfrm>
            <a:off x="2203256" y="3434650"/>
            <a:ext cx="1804597" cy="169807"/>
          </a:xfrm>
          <a:prstGeom prst="rect">
            <a:avLst/>
          </a:prstGeom>
          <a:solidFill>
            <a:schemeClr val="accent3">
              <a:alpha val="43000"/>
            </a:schemeClr>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defTabSz="914378" fontAlgn="auto">
              <a:spcBef>
                <a:spcPts val="0"/>
              </a:spcBef>
              <a:spcAft>
                <a:spcPts val="0"/>
              </a:spcAft>
            </a:pPr>
            <a:endParaRPr lang="en-US" dirty="0">
              <a:solidFill>
                <a:srgbClr val="FF3154"/>
              </a:solidFill>
              <a:latin typeface="Nokia Pure Text Light"/>
            </a:endParaRPr>
          </a:p>
        </p:txBody>
      </p:sp>
      <p:sp>
        <p:nvSpPr>
          <p:cNvPr id="163" name="Rectangle 162">
            <a:extLst>
              <a:ext uri="{FF2B5EF4-FFF2-40B4-BE49-F238E27FC236}">
                <a16:creationId xmlns:a16="http://schemas.microsoft.com/office/drawing/2014/main" id="{6EE9F3CA-2823-4CE6-B360-55BEF978ED0E}"/>
              </a:ext>
            </a:extLst>
          </p:cNvPr>
          <p:cNvSpPr/>
          <p:nvPr/>
        </p:nvSpPr>
        <p:spPr>
          <a:xfrm>
            <a:off x="2215953" y="3641475"/>
            <a:ext cx="1804597" cy="169807"/>
          </a:xfrm>
          <a:prstGeom prst="rect">
            <a:avLst/>
          </a:prstGeom>
          <a:solidFill>
            <a:schemeClr val="accent3">
              <a:alpha val="43000"/>
            </a:schemeClr>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defTabSz="914378" fontAlgn="auto">
              <a:spcBef>
                <a:spcPts val="0"/>
              </a:spcBef>
              <a:spcAft>
                <a:spcPts val="0"/>
              </a:spcAft>
            </a:pPr>
            <a:endParaRPr lang="en-US" dirty="0">
              <a:solidFill>
                <a:srgbClr val="FF3154"/>
              </a:solidFill>
              <a:latin typeface="Nokia Pure Text Light"/>
            </a:endParaRPr>
          </a:p>
        </p:txBody>
      </p:sp>
      <p:sp>
        <p:nvSpPr>
          <p:cNvPr id="164" name="Rectangle 163">
            <a:extLst>
              <a:ext uri="{FF2B5EF4-FFF2-40B4-BE49-F238E27FC236}">
                <a16:creationId xmlns:a16="http://schemas.microsoft.com/office/drawing/2014/main" id="{24724367-B160-4550-A614-D1A93AEFCE59}"/>
              </a:ext>
            </a:extLst>
          </p:cNvPr>
          <p:cNvSpPr/>
          <p:nvPr/>
        </p:nvSpPr>
        <p:spPr>
          <a:xfrm>
            <a:off x="2215953" y="3225178"/>
            <a:ext cx="1804597" cy="169807"/>
          </a:xfrm>
          <a:prstGeom prst="rect">
            <a:avLst/>
          </a:prstGeom>
          <a:solidFill>
            <a:schemeClr val="accent3">
              <a:alpha val="43000"/>
            </a:schemeClr>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defTabSz="914378" fontAlgn="auto">
              <a:spcBef>
                <a:spcPts val="0"/>
              </a:spcBef>
              <a:spcAft>
                <a:spcPts val="0"/>
              </a:spcAft>
            </a:pPr>
            <a:endParaRPr lang="en-US" dirty="0">
              <a:solidFill>
                <a:srgbClr val="FF3154"/>
              </a:solidFill>
              <a:latin typeface="Nokia Pure Text Light"/>
            </a:endParaRPr>
          </a:p>
        </p:txBody>
      </p:sp>
      <p:sp>
        <p:nvSpPr>
          <p:cNvPr id="165" name="Rectangle 164">
            <a:extLst>
              <a:ext uri="{FF2B5EF4-FFF2-40B4-BE49-F238E27FC236}">
                <a16:creationId xmlns:a16="http://schemas.microsoft.com/office/drawing/2014/main" id="{8B8ADA7A-CFE2-4AD5-9779-C500D7FA83DF}"/>
              </a:ext>
            </a:extLst>
          </p:cNvPr>
          <p:cNvSpPr/>
          <p:nvPr/>
        </p:nvSpPr>
        <p:spPr>
          <a:xfrm>
            <a:off x="2040305" y="3181351"/>
            <a:ext cx="4014177" cy="1020717"/>
          </a:xfrm>
          <a:prstGeom prst="rect">
            <a:avLst/>
          </a:prstGeom>
          <a:no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defTabSz="914378" fontAlgn="auto">
              <a:spcBef>
                <a:spcPts val="0"/>
              </a:spcBef>
              <a:spcAft>
                <a:spcPts val="0"/>
              </a:spcAft>
            </a:pPr>
            <a:endParaRPr lang="en-US" dirty="0">
              <a:solidFill>
                <a:srgbClr val="FF3154"/>
              </a:solidFill>
              <a:latin typeface="Nokia Pure Text Light"/>
            </a:endParaRPr>
          </a:p>
        </p:txBody>
      </p:sp>
      <p:sp>
        <p:nvSpPr>
          <p:cNvPr id="166" name="Rectangle 165">
            <a:extLst>
              <a:ext uri="{FF2B5EF4-FFF2-40B4-BE49-F238E27FC236}">
                <a16:creationId xmlns:a16="http://schemas.microsoft.com/office/drawing/2014/main" id="{F9F80655-B5F8-4D90-951F-908F6D9FBA5B}"/>
              </a:ext>
            </a:extLst>
          </p:cNvPr>
          <p:cNvSpPr/>
          <p:nvPr/>
        </p:nvSpPr>
        <p:spPr>
          <a:xfrm>
            <a:off x="2215953" y="3839593"/>
            <a:ext cx="1804597" cy="297794"/>
          </a:xfrm>
          <a:prstGeom prst="rect">
            <a:avLst/>
          </a:prstGeom>
          <a:solidFill>
            <a:schemeClr val="accent6">
              <a:alpha val="43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defTabSz="914378" fontAlgn="auto">
              <a:spcBef>
                <a:spcPts val="0"/>
              </a:spcBef>
              <a:spcAft>
                <a:spcPts val="0"/>
              </a:spcAft>
            </a:pPr>
            <a:endParaRPr lang="en-US" dirty="0">
              <a:solidFill>
                <a:srgbClr val="FF3154"/>
              </a:solidFill>
              <a:latin typeface="Nokia Pure Text Light"/>
            </a:endParaRPr>
          </a:p>
        </p:txBody>
      </p:sp>
      <p:cxnSp>
        <p:nvCxnSpPr>
          <p:cNvPr id="167" name="Straight Arrow Connector 166">
            <a:extLst>
              <a:ext uri="{FF2B5EF4-FFF2-40B4-BE49-F238E27FC236}">
                <a16:creationId xmlns:a16="http://schemas.microsoft.com/office/drawing/2014/main" id="{10BAA0CE-F6B1-4D38-A520-2A26DC7AF773}"/>
              </a:ext>
            </a:extLst>
          </p:cNvPr>
          <p:cNvCxnSpPr>
            <a:stCxn id="154" idx="3"/>
            <a:endCxn id="166" idx="1"/>
          </p:cNvCxnSpPr>
          <p:nvPr/>
        </p:nvCxnSpPr>
        <p:spPr>
          <a:xfrm>
            <a:off x="1817512" y="3850544"/>
            <a:ext cx="398441" cy="137946"/>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5179D84C-9458-41C8-965B-2AEED4BF29A5}"/>
              </a:ext>
            </a:extLst>
          </p:cNvPr>
          <p:cNvCxnSpPr>
            <a:stCxn id="157" idx="3"/>
            <a:endCxn id="163" idx="1"/>
          </p:cNvCxnSpPr>
          <p:nvPr/>
        </p:nvCxnSpPr>
        <p:spPr>
          <a:xfrm>
            <a:off x="1474734" y="3024008"/>
            <a:ext cx="741219" cy="702371"/>
          </a:xfrm>
          <a:prstGeom prst="straightConnector1">
            <a:avLst/>
          </a:prstGeom>
          <a:ln w="28575" cmpd="sng">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ECE878C4-3030-49A1-B907-07CFAACFD8CF}"/>
              </a:ext>
            </a:extLst>
          </p:cNvPr>
          <p:cNvCxnSpPr>
            <a:stCxn id="157" idx="3"/>
            <a:endCxn id="162" idx="1"/>
          </p:cNvCxnSpPr>
          <p:nvPr/>
        </p:nvCxnSpPr>
        <p:spPr>
          <a:xfrm>
            <a:off x="1474734" y="3024008"/>
            <a:ext cx="728522" cy="495546"/>
          </a:xfrm>
          <a:prstGeom prst="straightConnector1">
            <a:avLst/>
          </a:prstGeom>
          <a:ln w="28575" cmpd="sng">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D1272203-91F2-455A-BEA8-E5C4C1DA1DE9}"/>
              </a:ext>
            </a:extLst>
          </p:cNvPr>
          <p:cNvCxnSpPr>
            <a:stCxn id="157" idx="3"/>
          </p:cNvCxnSpPr>
          <p:nvPr/>
        </p:nvCxnSpPr>
        <p:spPr>
          <a:xfrm>
            <a:off x="1474734" y="3024008"/>
            <a:ext cx="725980" cy="268690"/>
          </a:xfrm>
          <a:prstGeom prst="straightConnector1">
            <a:avLst/>
          </a:prstGeom>
          <a:ln w="28575" cmpd="sng">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BEDE4A00-A558-402D-9A3F-845E9208403C}"/>
              </a:ext>
            </a:extLst>
          </p:cNvPr>
          <p:cNvSpPr txBox="1"/>
          <p:nvPr/>
        </p:nvSpPr>
        <p:spPr>
          <a:xfrm>
            <a:off x="6529861" y="2921153"/>
            <a:ext cx="339067" cy="709925"/>
          </a:xfrm>
          <a:prstGeom prst="rect">
            <a:avLst/>
          </a:prstGeom>
          <a:noFill/>
        </p:spPr>
        <p:txBody>
          <a:bodyPr vert="wordArtVert" wrap="square" rtlCol="0">
            <a:spAutoFit/>
          </a:bodyPr>
          <a:lstStyle/>
          <a:p>
            <a:pPr defTabSz="914378" fontAlgn="auto">
              <a:spcBef>
                <a:spcPts val="0"/>
              </a:spcBef>
              <a:spcAft>
                <a:spcPts val="0"/>
              </a:spcAft>
            </a:pPr>
            <a:r>
              <a:rPr lang="en-US" sz="800" b="1" dirty="0">
                <a:solidFill>
                  <a:srgbClr val="00C9FF"/>
                </a:solidFill>
                <a:latin typeface="Nokia Pure Text Light"/>
                <a:ea typeface="+mn-ea"/>
                <a:cs typeface="+mn-cs"/>
              </a:rPr>
              <a:t>ABIA</a:t>
            </a:r>
          </a:p>
        </p:txBody>
      </p:sp>
      <p:sp>
        <p:nvSpPr>
          <p:cNvPr id="172" name="TextBox 171">
            <a:extLst>
              <a:ext uri="{FF2B5EF4-FFF2-40B4-BE49-F238E27FC236}">
                <a16:creationId xmlns:a16="http://schemas.microsoft.com/office/drawing/2014/main" id="{2C8B4138-F69C-4EB2-9B1A-59F064102F7D}"/>
              </a:ext>
            </a:extLst>
          </p:cNvPr>
          <p:cNvSpPr txBox="1"/>
          <p:nvPr/>
        </p:nvSpPr>
        <p:spPr>
          <a:xfrm>
            <a:off x="6840688" y="2959085"/>
            <a:ext cx="650813" cy="215444"/>
          </a:xfrm>
          <a:prstGeom prst="rect">
            <a:avLst/>
          </a:prstGeom>
          <a:noFill/>
        </p:spPr>
        <p:txBody>
          <a:bodyPr wrap="square" rtlCol="0">
            <a:spAutoFit/>
          </a:bodyPr>
          <a:lstStyle/>
          <a:p>
            <a:pPr defTabSz="914378" fontAlgn="auto">
              <a:spcBef>
                <a:spcPts val="0"/>
              </a:spcBef>
              <a:spcAft>
                <a:spcPts val="0"/>
              </a:spcAft>
            </a:pPr>
            <a:r>
              <a:rPr lang="en-US" sz="800" b="1" dirty="0">
                <a:solidFill>
                  <a:srgbClr val="00C9FF"/>
                </a:solidFill>
                <a:latin typeface="Nokia Pure Text Light"/>
                <a:ea typeface="+mn-ea"/>
                <a:cs typeface="+mn-cs"/>
              </a:rPr>
              <a:t>A</a:t>
            </a:r>
            <a:r>
              <a:rPr lang="en-US" sz="800" dirty="0">
                <a:solidFill>
                  <a:srgbClr val="124191"/>
                </a:solidFill>
                <a:latin typeface="Nokia Pure Text Light"/>
                <a:ea typeface="+mn-ea"/>
                <a:cs typeface="+mn-cs"/>
              </a:rPr>
              <a:t>irScale</a:t>
            </a:r>
          </a:p>
        </p:txBody>
      </p:sp>
      <p:sp>
        <p:nvSpPr>
          <p:cNvPr id="173" name="TextBox 172">
            <a:extLst>
              <a:ext uri="{FF2B5EF4-FFF2-40B4-BE49-F238E27FC236}">
                <a16:creationId xmlns:a16="http://schemas.microsoft.com/office/drawing/2014/main" id="{C2FB2A17-CEAD-4BE8-BC38-778819002240}"/>
              </a:ext>
            </a:extLst>
          </p:cNvPr>
          <p:cNvSpPr txBox="1"/>
          <p:nvPr/>
        </p:nvSpPr>
        <p:spPr>
          <a:xfrm>
            <a:off x="6840688" y="3113768"/>
            <a:ext cx="650813" cy="215444"/>
          </a:xfrm>
          <a:prstGeom prst="rect">
            <a:avLst/>
          </a:prstGeom>
          <a:noFill/>
        </p:spPr>
        <p:txBody>
          <a:bodyPr wrap="square" rtlCol="0">
            <a:spAutoFit/>
          </a:bodyPr>
          <a:lstStyle/>
          <a:p>
            <a:pPr defTabSz="914378" fontAlgn="auto">
              <a:spcBef>
                <a:spcPts val="0"/>
              </a:spcBef>
              <a:spcAft>
                <a:spcPts val="0"/>
              </a:spcAft>
            </a:pPr>
            <a:r>
              <a:rPr lang="en-US" sz="800" b="1" dirty="0">
                <a:solidFill>
                  <a:srgbClr val="00C9FF"/>
                </a:solidFill>
                <a:latin typeface="Nokia Pure Text Light"/>
                <a:ea typeface="+mn-ea"/>
                <a:cs typeface="+mn-cs"/>
              </a:rPr>
              <a:t>B</a:t>
            </a:r>
            <a:r>
              <a:rPr lang="en-US" sz="800" dirty="0">
                <a:solidFill>
                  <a:srgbClr val="124191"/>
                </a:solidFill>
                <a:latin typeface="Nokia Pure Text Light"/>
                <a:ea typeface="+mn-ea"/>
                <a:cs typeface="+mn-cs"/>
              </a:rPr>
              <a:t>aseband</a:t>
            </a:r>
          </a:p>
        </p:txBody>
      </p:sp>
      <p:sp>
        <p:nvSpPr>
          <p:cNvPr id="174" name="TextBox 173">
            <a:extLst>
              <a:ext uri="{FF2B5EF4-FFF2-40B4-BE49-F238E27FC236}">
                <a16:creationId xmlns:a16="http://schemas.microsoft.com/office/drawing/2014/main" id="{DFC3DDF5-1B1B-47C0-AB64-50868790B82C}"/>
              </a:ext>
            </a:extLst>
          </p:cNvPr>
          <p:cNvSpPr txBox="1"/>
          <p:nvPr/>
        </p:nvSpPr>
        <p:spPr>
          <a:xfrm>
            <a:off x="6840688" y="3268451"/>
            <a:ext cx="650813" cy="215444"/>
          </a:xfrm>
          <a:prstGeom prst="rect">
            <a:avLst/>
          </a:prstGeom>
          <a:noFill/>
        </p:spPr>
        <p:txBody>
          <a:bodyPr wrap="square" rtlCol="0">
            <a:spAutoFit/>
          </a:bodyPr>
          <a:lstStyle/>
          <a:p>
            <a:pPr defTabSz="914378" fontAlgn="auto">
              <a:spcBef>
                <a:spcPts val="0"/>
              </a:spcBef>
              <a:spcAft>
                <a:spcPts val="0"/>
              </a:spcAft>
            </a:pPr>
            <a:r>
              <a:rPr lang="en-US" sz="800" b="1" dirty="0">
                <a:solidFill>
                  <a:srgbClr val="00C9FF"/>
                </a:solidFill>
                <a:latin typeface="Nokia Pure Text Light"/>
                <a:ea typeface="+mn-ea"/>
                <a:cs typeface="+mn-cs"/>
              </a:rPr>
              <a:t>I</a:t>
            </a:r>
            <a:r>
              <a:rPr lang="en-US" sz="800" dirty="0">
                <a:solidFill>
                  <a:srgbClr val="124191"/>
                </a:solidFill>
                <a:latin typeface="Nokia Pure Text Light"/>
                <a:ea typeface="+mn-ea"/>
                <a:cs typeface="+mn-cs"/>
              </a:rPr>
              <a:t>ndoor</a:t>
            </a:r>
          </a:p>
        </p:txBody>
      </p:sp>
      <p:sp>
        <p:nvSpPr>
          <p:cNvPr id="175" name="TextBox 174">
            <a:extLst>
              <a:ext uri="{FF2B5EF4-FFF2-40B4-BE49-F238E27FC236}">
                <a16:creationId xmlns:a16="http://schemas.microsoft.com/office/drawing/2014/main" id="{9AABDCD4-AAF3-4F14-9AFD-61C53671185E}"/>
              </a:ext>
            </a:extLst>
          </p:cNvPr>
          <p:cNvSpPr txBox="1"/>
          <p:nvPr/>
        </p:nvSpPr>
        <p:spPr>
          <a:xfrm>
            <a:off x="6530618" y="3598278"/>
            <a:ext cx="339067" cy="709925"/>
          </a:xfrm>
          <a:prstGeom prst="rect">
            <a:avLst/>
          </a:prstGeom>
          <a:noFill/>
        </p:spPr>
        <p:txBody>
          <a:bodyPr vert="wordArtVert" wrap="square" rtlCol="0">
            <a:spAutoFit/>
          </a:bodyPr>
          <a:lstStyle/>
          <a:p>
            <a:pPr defTabSz="914378" fontAlgn="auto">
              <a:spcBef>
                <a:spcPts val="0"/>
              </a:spcBef>
              <a:spcAft>
                <a:spcPts val="0"/>
              </a:spcAft>
            </a:pPr>
            <a:r>
              <a:rPr lang="en-US" sz="800" b="1" dirty="0">
                <a:solidFill>
                  <a:srgbClr val="4BDD33"/>
                </a:solidFill>
                <a:latin typeface="Nokia Pure Text Light"/>
                <a:ea typeface="+mn-ea"/>
                <a:cs typeface="+mn-cs"/>
              </a:rPr>
              <a:t>ASIA</a:t>
            </a:r>
          </a:p>
        </p:txBody>
      </p:sp>
      <p:sp>
        <p:nvSpPr>
          <p:cNvPr id="176" name="TextBox 175">
            <a:extLst>
              <a:ext uri="{FF2B5EF4-FFF2-40B4-BE49-F238E27FC236}">
                <a16:creationId xmlns:a16="http://schemas.microsoft.com/office/drawing/2014/main" id="{F2DB18EE-CDF9-4566-8A34-2E41AB0A2059}"/>
              </a:ext>
            </a:extLst>
          </p:cNvPr>
          <p:cNvSpPr txBox="1"/>
          <p:nvPr/>
        </p:nvSpPr>
        <p:spPr>
          <a:xfrm>
            <a:off x="6848182" y="3785760"/>
            <a:ext cx="1744331" cy="215444"/>
          </a:xfrm>
          <a:prstGeom prst="rect">
            <a:avLst/>
          </a:prstGeom>
          <a:noFill/>
        </p:spPr>
        <p:txBody>
          <a:bodyPr wrap="square" rtlCol="0">
            <a:spAutoFit/>
          </a:bodyPr>
          <a:lstStyle/>
          <a:p>
            <a:pPr defTabSz="914378" fontAlgn="auto">
              <a:spcBef>
                <a:spcPts val="0"/>
              </a:spcBef>
              <a:spcAft>
                <a:spcPts val="0"/>
              </a:spcAft>
            </a:pPr>
            <a:r>
              <a:rPr lang="en-US" sz="800" b="1" dirty="0">
                <a:solidFill>
                  <a:srgbClr val="4BDD33"/>
                </a:solidFill>
                <a:latin typeface="Nokia Pure Text Light"/>
                <a:ea typeface="+mn-ea"/>
                <a:cs typeface="+mn-cs"/>
              </a:rPr>
              <a:t>S - </a:t>
            </a:r>
            <a:r>
              <a:rPr lang="en-US" sz="800" dirty="0">
                <a:solidFill>
                  <a:srgbClr val="124191"/>
                </a:solidFill>
                <a:latin typeface="Nokia Pure Text Light"/>
                <a:ea typeface="+mn-ea"/>
                <a:cs typeface="+mn-cs"/>
              </a:rPr>
              <a:t>Core or Common functions</a:t>
            </a:r>
          </a:p>
        </p:txBody>
      </p:sp>
      <p:sp>
        <p:nvSpPr>
          <p:cNvPr id="177" name="TextBox 176">
            <a:extLst>
              <a:ext uri="{FF2B5EF4-FFF2-40B4-BE49-F238E27FC236}">
                <a16:creationId xmlns:a16="http://schemas.microsoft.com/office/drawing/2014/main" id="{CA79D776-B8C0-4D5A-82C5-47FFB21DF82D}"/>
              </a:ext>
            </a:extLst>
          </p:cNvPr>
          <p:cNvSpPr txBox="1"/>
          <p:nvPr/>
        </p:nvSpPr>
        <p:spPr>
          <a:xfrm>
            <a:off x="6523880" y="4269242"/>
            <a:ext cx="339067" cy="709925"/>
          </a:xfrm>
          <a:prstGeom prst="rect">
            <a:avLst/>
          </a:prstGeom>
          <a:noFill/>
        </p:spPr>
        <p:txBody>
          <a:bodyPr vert="wordArtVert" wrap="square" rtlCol="0">
            <a:spAutoFit/>
          </a:bodyPr>
          <a:lstStyle/>
          <a:p>
            <a:pPr defTabSz="914378" fontAlgn="auto">
              <a:spcBef>
                <a:spcPts val="0"/>
              </a:spcBef>
              <a:spcAft>
                <a:spcPts val="0"/>
              </a:spcAft>
            </a:pPr>
            <a:r>
              <a:rPr lang="en-US" sz="800" b="1" dirty="0">
                <a:solidFill>
                  <a:srgbClr val="FF3154"/>
                </a:solidFill>
                <a:latin typeface="Nokia Pure Text Light"/>
                <a:ea typeface="+mn-ea"/>
                <a:cs typeface="+mn-cs"/>
              </a:rPr>
              <a:t>AMIA</a:t>
            </a:r>
          </a:p>
        </p:txBody>
      </p:sp>
      <p:sp>
        <p:nvSpPr>
          <p:cNvPr id="178" name="TextBox 177">
            <a:extLst>
              <a:ext uri="{FF2B5EF4-FFF2-40B4-BE49-F238E27FC236}">
                <a16:creationId xmlns:a16="http://schemas.microsoft.com/office/drawing/2014/main" id="{398A12BE-C1E2-4162-B68E-FDF2B0B4AD84}"/>
              </a:ext>
            </a:extLst>
          </p:cNvPr>
          <p:cNvSpPr txBox="1"/>
          <p:nvPr/>
        </p:nvSpPr>
        <p:spPr>
          <a:xfrm>
            <a:off x="6862946" y="4443223"/>
            <a:ext cx="925302" cy="215444"/>
          </a:xfrm>
          <a:prstGeom prst="rect">
            <a:avLst/>
          </a:prstGeom>
          <a:noFill/>
        </p:spPr>
        <p:txBody>
          <a:bodyPr wrap="square" rtlCol="0">
            <a:spAutoFit/>
          </a:bodyPr>
          <a:lstStyle/>
          <a:p>
            <a:pPr defTabSz="914378" fontAlgn="auto">
              <a:spcBef>
                <a:spcPts val="0"/>
              </a:spcBef>
              <a:spcAft>
                <a:spcPts val="0"/>
              </a:spcAft>
            </a:pPr>
            <a:r>
              <a:rPr lang="en-US" sz="800" b="1" dirty="0">
                <a:solidFill>
                  <a:srgbClr val="FF3154"/>
                </a:solidFill>
                <a:latin typeface="Nokia Pure Text Light"/>
                <a:ea typeface="+mn-ea"/>
                <a:cs typeface="+mn-cs"/>
              </a:rPr>
              <a:t>M -</a:t>
            </a:r>
            <a:r>
              <a:rPr lang="en-US" sz="800" b="1" dirty="0">
                <a:solidFill>
                  <a:srgbClr val="4BDD33"/>
                </a:solidFill>
                <a:latin typeface="Nokia Pure Text Light"/>
                <a:ea typeface="+mn-ea"/>
                <a:cs typeface="+mn-cs"/>
              </a:rPr>
              <a:t> </a:t>
            </a:r>
            <a:r>
              <a:rPr lang="en-US" sz="800" dirty="0">
                <a:solidFill>
                  <a:srgbClr val="124191"/>
                </a:solidFill>
                <a:latin typeface="Nokia Pure Text Light"/>
                <a:ea typeface="+mn-ea"/>
                <a:cs typeface="+mn-cs"/>
              </a:rPr>
              <a:t>Subrack</a:t>
            </a:r>
          </a:p>
        </p:txBody>
      </p:sp>
      <p:sp>
        <p:nvSpPr>
          <p:cNvPr id="181" name="TextBox 180">
            <a:extLst>
              <a:ext uri="{FF2B5EF4-FFF2-40B4-BE49-F238E27FC236}">
                <a16:creationId xmlns:a16="http://schemas.microsoft.com/office/drawing/2014/main" id="{A9F5550C-A546-4FB4-941A-AEC963F46CAE}"/>
              </a:ext>
            </a:extLst>
          </p:cNvPr>
          <p:cNvSpPr txBox="1"/>
          <p:nvPr/>
        </p:nvSpPr>
        <p:spPr>
          <a:xfrm>
            <a:off x="1708200" y="4774204"/>
            <a:ext cx="4881465" cy="276999"/>
          </a:xfrm>
          <a:prstGeom prst="rect">
            <a:avLst/>
          </a:prstGeom>
          <a:noFill/>
        </p:spPr>
        <p:txBody>
          <a:bodyPr wrap="none" rtlCol="0">
            <a:spAutoFit/>
          </a:bodyPr>
          <a:lstStyle/>
          <a:p>
            <a:r>
              <a:rPr lang="en-GB" sz="1200" b="1" dirty="0">
                <a:solidFill>
                  <a:srgbClr val="FF0000"/>
                </a:solidFill>
                <a:latin typeface="+mn-lt"/>
              </a:rPr>
              <a:t>Note: </a:t>
            </a:r>
            <a:r>
              <a:rPr lang="en-GB" sz="1200" b="1" dirty="0" err="1">
                <a:solidFill>
                  <a:srgbClr val="FF0000"/>
                </a:solidFill>
                <a:latin typeface="+mn-lt"/>
              </a:rPr>
              <a:t>Airscale</a:t>
            </a:r>
            <a:r>
              <a:rPr lang="en-GB" sz="1200" b="1" dirty="0">
                <a:solidFill>
                  <a:srgbClr val="FF0000"/>
                </a:solidFill>
                <a:latin typeface="+mn-lt"/>
              </a:rPr>
              <a:t> </a:t>
            </a:r>
            <a:r>
              <a:rPr lang="en-GB" sz="1200" b="1" dirty="0">
                <a:solidFill>
                  <a:srgbClr val="FF0000"/>
                </a:solidFill>
              </a:rPr>
              <a:t>full rack </a:t>
            </a:r>
            <a:r>
              <a:rPr lang="en-GB" sz="1200" b="1" dirty="0">
                <a:solidFill>
                  <a:srgbClr val="FF0000"/>
                </a:solidFill>
                <a:latin typeface="+mn-lt"/>
              </a:rPr>
              <a:t>support will be available with SRAN17A MP1</a:t>
            </a:r>
          </a:p>
        </p:txBody>
      </p:sp>
    </p:spTree>
    <p:extLst>
      <p:ext uri="{BB962C8B-B14F-4D97-AF65-F5344CB8AC3E}">
        <p14:creationId xmlns:p14="http://schemas.microsoft.com/office/powerpoint/2010/main" val="31349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par>
                                <p:cTn id="10" presetID="53" presetClass="entr" presetSubtype="16" fill="hold" nodeType="withEffect">
                                  <p:stCondLst>
                                    <p:cond delay="0"/>
                                  </p:stCondLst>
                                  <p:childTnLst>
                                    <p:set>
                                      <p:cBhvr>
                                        <p:cTn id="11" dur="1" fill="hold">
                                          <p:stCondLst>
                                            <p:cond delay="0"/>
                                          </p:stCondLst>
                                        </p:cTn>
                                        <p:tgtEl>
                                          <p:spTgt spid="155"/>
                                        </p:tgtEl>
                                        <p:attrNameLst>
                                          <p:attrName>style.visibility</p:attrName>
                                        </p:attrNameLst>
                                      </p:cBhvr>
                                      <p:to>
                                        <p:strVal val="visible"/>
                                      </p:to>
                                    </p:set>
                                    <p:anim calcmode="lin" valueType="num">
                                      <p:cBhvr>
                                        <p:cTn id="12" dur="500" fill="hold"/>
                                        <p:tgtEl>
                                          <p:spTgt spid="155"/>
                                        </p:tgtEl>
                                        <p:attrNameLst>
                                          <p:attrName>ppt_w</p:attrName>
                                        </p:attrNameLst>
                                      </p:cBhvr>
                                      <p:tavLst>
                                        <p:tav tm="0">
                                          <p:val>
                                            <p:fltVal val="0"/>
                                          </p:val>
                                        </p:tav>
                                        <p:tav tm="100000">
                                          <p:val>
                                            <p:strVal val="#ppt_w"/>
                                          </p:val>
                                        </p:tav>
                                      </p:tavLst>
                                    </p:anim>
                                    <p:anim calcmode="lin" valueType="num">
                                      <p:cBhvr>
                                        <p:cTn id="13" dur="500" fill="hold"/>
                                        <p:tgtEl>
                                          <p:spTgt spid="155"/>
                                        </p:tgtEl>
                                        <p:attrNameLst>
                                          <p:attrName>ppt_h</p:attrName>
                                        </p:attrNameLst>
                                      </p:cBhvr>
                                      <p:tavLst>
                                        <p:tav tm="0">
                                          <p:val>
                                            <p:fltVal val="0"/>
                                          </p:val>
                                        </p:tav>
                                        <p:tav tm="100000">
                                          <p:val>
                                            <p:strVal val="#ppt_h"/>
                                          </p:val>
                                        </p:tav>
                                      </p:tavLst>
                                    </p:anim>
                                    <p:animEffect transition="in" filter="fade">
                                      <p:cBhvr>
                                        <p:cTn id="14" dur="500"/>
                                        <p:tgtEl>
                                          <p:spTgt spid="15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6"/>
                                        </p:tgtEl>
                                        <p:attrNameLst>
                                          <p:attrName>style.visibility</p:attrName>
                                        </p:attrNameLst>
                                      </p:cBhvr>
                                      <p:to>
                                        <p:strVal val="visible"/>
                                      </p:to>
                                    </p:set>
                                    <p:anim calcmode="lin" valueType="num">
                                      <p:cBhvr>
                                        <p:cTn id="17" dur="500" fill="hold"/>
                                        <p:tgtEl>
                                          <p:spTgt spid="156"/>
                                        </p:tgtEl>
                                        <p:attrNameLst>
                                          <p:attrName>ppt_w</p:attrName>
                                        </p:attrNameLst>
                                      </p:cBhvr>
                                      <p:tavLst>
                                        <p:tav tm="0">
                                          <p:val>
                                            <p:fltVal val="0"/>
                                          </p:val>
                                        </p:tav>
                                        <p:tav tm="100000">
                                          <p:val>
                                            <p:strVal val="#ppt_w"/>
                                          </p:val>
                                        </p:tav>
                                      </p:tavLst>
                                    </p:anim>
                                    <p:anim calcmode="lin" valueType="num">
                                      <p:cBhvr>
                                        <p:cTn id="18" dur="500" fill="hold"/>
                                        <p:tgtEl>
                                          <p:spTgt spid="156"/>
                                        </p:tgtEl>
                                        <p:attrNameLst>
                                          <p:attrName>ppt_h</p:attrName>
                                        </p:attrNameLst>
                                      </p:cBhvr>
                                      <p:tavLst>
                                        <p:tav tm="0">
                                          <p:val>
                                            <p:fltVal val="0"/>
                                          </p:val>
                                        </p:tav>
                                        <p:tav tm="100000">
                                          <p:val>
                                            <p:strVal val="#ppt_h"/>
                                          </p:val>
                                        </p:tav>
                                      </p:tavLst>
                                    </p:anim>
                                    <p:animEffect transition="in" filter="fade">
                                      <p:cBhvr>
                                        <p:cTn id="19" dur="500"/>
                                        <p:tgtEl>
                                          <p:spTgt spid="15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54"/>
                                        </p:tgtEl>
                                        <p:attrNameLst>
                                          <p:attrName>style.visibility</p:attrName>
                                        </p:attrNameLst>
                                      </p:cBhvr>
                                      <p:to>
                                        <p:strVal val="visible"/>
                                      </p:to>
                                    </p:set>
                                    <p:anim calcmode="lin" valueType="num">
                                      <p:cBhvr>
                                        <p:cTn id="24" dur="500" fill="hold"/>
                                        <p:tgtEl>
                                          <p:spTgt spid="154"/>
                                        </p:tgtEl>
                                        <p:attrNameLst>
                                          <p:attrName>ppt_w</p:attrName>
                                        </p:attrNameLst>
                                      </p:cBhvr>
                                      <p:tavLst>
                                        <p:tav tm="0">
                                          <p:val>
                                            <p:fltVal val="0"/>
                                          </p:val>
                                        </p:tav>
                                        <p:tav tm="100000">
                                          <p:val>
                                            <p:strVal val="#ppt_w"/>
                                          </p:val>
                                        </p:tav>
                                      </p:tavLst>
                                    </p:anim>
                                    <p:anim calcmode="lin" valueType="num">
                                      <p:cBhvr>
                                        <p:cTn id="25" dur="500" fill="hold"/>
                                        <p:tgtEl>
                                          <p:spTgt spid="154"/>
                                        </p:tgtEl>
                                        <p:attrNameLst>
                                          <p:attrName>ppt_h</p:attrName>
                                        </p:attrNameLst>
                                      </p:cBhvr>
                                      <p:tavLst>
                                        <p:tav tm="0">
                                          <p:val>
                                            <p:fltVal val="0"/>
                                          </p:val>
                                        </p:tav>
                                        <p:tav tm="100000">
                                          <p:val>
                                            <p:strVal val="#ppt_h"/>
                                          </p:val>
                                        </p:tav>
                                      </p:tavLst>
                                    </p:anim>
                                    <p:animEffect transition="in" filter="fade">
                                      <p:cBhvr>
                                        <p:cTn id="26" dur="500"/>
                                        <p:tgtEl>
                                          <p:spTgt spid="15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6"/>
                                        </p:tgtEl>
                                        <p:attrNameLst>
                                          <p:attrName>style.visibility</p:attrName>
                                        </p:attrNameLst>
                                      </p:cBhvr>
                                      <p:to>
                                        <p:strVal val="visible"/>
                                      </p:to>
                                    </p:set>
                                    <p:anim calcmode="lin" valueType="num">
                                      <p:cBhvr>
                                        <p:cTn id="29" dur="500" fill="hold"/>
                                        <p:tgtEl>
                                          <p:spTgt spid="166"/>
                                        </p:tgtEl>
                                        <p:attrNameLst>
                                          <p:attrName>ppt_w</p:attrName>
                                        </p:attrNameLst>
                                      </p:cBhvr>
                                      <p:tavLst>
                                        <p:tav tm="0">
                                          <p:val>
                                            <p:fltVal val="0"/>
                                          </p:val>
                                        </p:tav>
                                        <p:tav tm="100000">
                                          <p:val>
                                            <p:strVal val="#ppt_w"/>
                                          </p:val>
                                        </p:tav>
                                      </p:tavLst>
                                    </p:anim>
                                    <p:anim calcmode="lin" valueType="num">
                                      <p:cBhvr>
                                        <p:cTn id="30" dur="500" fill="hold"/>
                                        <p:tgtEl>
                                          <p:spTgt spid="166"/>
                                        </p:tgtEl>
                                        <p:attrNameLst>
                                          <p:attrName>ppt_h</p:attrName>
                                        </p:attrNameLst>
                                      </p:cBhvr>
                                      <p:tavLst>
                                        <p:tav tm="0">
                                          <p:val>
                                            <p:fltVal val="0"/>
                                          </p:val>
                                        </p:tav>
                                        <p:tav tm="100000">
                                          <p:val>
                                            <p:strVal val="#ppt_h"/>
                                          </p:val>
                                        </p:tav>
                                      </p:tavLst>
                                    </p:anim>
                                    <p:animEffect transition="in" filter="fade">
                                      <p:cBhvr>
                                        <p:cTn id="31" dur="500"/>
                                        <p:tgtEl>
                                          <p:spTgt spid="166"/>
                                        </p:tgtEl>
                                      </p:cBhvr>
                                    </p:animEffect>
                                  </p:childTnLst>
                                </p:cTn>
                              </p:par>
                              <p:par>
                                <p:cTn id="32" presetID="53" presetClass="entr" presetSubtype="16" fill="hold" nodeType="withEffect">
                                  <p:stCondLst>
                                    <p:cond delay="0"/>
                                  </p:stCondLst>
                                  <p:childTnLst>
                                    <p:set>
                                      <p:cBhvr>
                                        <p:cTn id="33" dur="1" fill="hold">
                                          <p:stCondLst>
                                            <p:cond delay="0"/>
                                          </p:stCondLst>
                                        </p:cTn>
                                        <p:tgtEl>
                                          <p:spTgt spid="167"/>
                                        </p:tgtEl>
                                        <p:attrNameLst>
                                          <p:attrName>style.visibility</p:attrName>
                                        </p:attrNameLst>
                                      </p:cBhvr>
                                      <p:to>
                                        <p:strVal val="visible"/>
                                      </p:to>
                                    </p:set>
                                    <p:anim calcmode="lin" valueType="num">
                                      <p:cBhvr>
                                        <p:cTn id="34" dur="500" fill="hold"/>
                                        <p:tgtEl>
                                          <p:spTgt spid="167"/>
                                        </p:tgtEl>
                                        <p:attrNameLst>
                                          <p:attrName>ppt_w</p:attrName>
                                        </p:attrNameLst>
                                      </p:cBhvr>
                                      <p:tavLst>
                                        <p:tav tm="0">
                                          <p:val>
                                            <p:fltVal val="0"/>
                                          </p:val>
                                        </p:tav>
                                        <p:tav tm="100000">
                                          <p:val>
                                            <p:strVal val="#ppt_w"/>
                                          </p:val>
                                        </p:tav>
                                      </p:tavLst>
                                    </p:anim>
                                    <p:anim calcmode="lin" valueType="num">
                                      <p:cBhvr>
                                        <p:cTn id="35" dur="500" fill="hold"/>
                                        <p:tgtEl>
                                          <p:spTgt spid="167"/>
                                        </p:tgtEl>
                                        <p:attrNameLst>
                                          <p:attrName>ppt_h</p:attrName>
                                        </p:attrNameLst>
                                      </p:cBhvr>
                                      <p:tavLst>
                                        <p:tav tm="0">
                                          <p:val>
                                            <p:fltVal val="0"/>
                                          </p:val>
                                        </p:tav>
                                        <p:tav tm="100000">
                                          <p:val>
                                            <p:strVal val="#ppt_h"/>
                                          </p:val>
                                        </p:tav>
                                      </p:tavLst>
                                    </p:anim>
                                    <p:animEffect transition="in" filter="fade">
                                      <p:cBhvr>
                                        <p:cTn id="36" dur="500"/>
                                        <p:tgtEl>
                                          <p:spTgt spid="167"/>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57"/>
                                        </p:tgtEl>
                                        <p:attrNameLst>
                                          <p:attrName>style.visibility</p:attrName>
                                        </p:attrNameLst>
                                      </p:cBhvr>
                                      <p:to>
                                        <p:strVal val="visible"/>
                                      </p:to>
                                    </p:set>
                                    <p:anim calcmode="lin" valueType="num">
                                      <p:cBhvr>
                                        <p:cTn id="41" dur="500" fill="hold"/>
                                        <p:tgtEl>
                                          <p:spTgt spid="157"/>
                                        </p:tgtEl>
                                        <p:attrNameLst>
                                          <p:attrName>ppt_w</p:attrName>
                                        </p:attrNameLst>
                                      </p:cBhvr>
                                      <p:tavLst>
                                        <p:tav tm="0">
                                          <p:val>
                                            <p:fltVal val="0"/>
                                          </p:val>
                                        </p:tav>
                                        <p:tav tm="100000">
                                          <p:val>
                                            <p:strVal val="#ppt_w"/>
                                          </p:val>
                                        </p:tav>
                                      </p:tavLst>
                                    </p:anim>
                                    <p:anim calcmode="lin" valueType="num">
                                      <p:cBhvr>
                                        <p:cTn id="42" dur="500" fill="hold"/>
                                        <p:tgtEl>
                                          <p:spTgt spid="157"/>
                                        </p:tgtEl>
                                        <p:attrNameLst>
                                          <p:attrName>ppt_h</p:attrName>
                                        </p:attrNameLst>
                                      </p:cBhvr>
                                      <p:tavLst>
                                        <p:tav tm="0">
                                          <p:val>
                                            <p:fltVal val="0"/>
                                          </p:val>
                                        </p:tav>
                                        <p:tav tm="100000">
                                          <p:val>
                                            <p:strVal val="#ppt_h"/>
                                          </p:val>
                                        </p:tav>
                                      </p:tavLst>
                                    </p:anim>
                                    <p:animEffect transition="in" filter="fade">
                                      <p:cBhvr>
                                        <p:cTn id="43" dur="500"/>
                                        <p:tgtEl>
                                          <p:spTgt spid="157"/>
                                        </p:tgtEl>
                                      </p:cBhvr>
                                    </p:animEffect>
                                  </p:childTnLst>
                                </p:cTn>
                              </p:par>
                              <p:par>
                                <p:cTn id="44" presetID="53" presetClass="entr" presetSubtype="16" fill="hold" nodeType="withEffect">
                                  <p:stCondLst>
                                    <p:cond delay="0"/>
                                  </p:stCondLst>
                                  <p:childTnLst>
                                    <p:set>
                                      <p:cBhvr>
                                        <p:cTn id="45" dur="1" fill="hold">
                                          <p:stCondLst>
                                            <p:cond delay="0"/>
                                          </p:stCondLst>
                                        </p:cTn>
                                        <p:tgtEl>
                                          <p:spTgt spid="170"/>
                                        </p:tgtEl>
                                        <p:attrNameLst>
                                          <p:attrName>style.visibility</p:attrName>
                                        </p:attrNameLst>
                                      </p:cBhvr>
                                      <p:to>
                                        <p:strVal val="visible"/>
                                      </p:to>
                                    </p:set>
                                    <p:anim calcmode="lin" valueType="num">
                                      <p:cBhvr>
                                        <p:cTn id="46" dur="500" fill="hold"/>
                                        <p:tgtEl>
                                          <p:spTgt spid="170"/>
                                        </p:tgtEl>
                                        <p:attrNameLst>
                                          <p:attrName>ppt_w</p:attrName>
                                        </p:attrNameLst>
                                      </p:cBhvr>
                                      <p:tavLst>
                                        <p:tav tm="0">
                                          <p:val>
                                            <p:fltVal val="0"/>
                                          </p:val>
                                        </p:tav>
                                        <p:tav tm="100000">
                                          <p:val>
                                            <p:strVal val="#ppt_w"/>
                                          </p:val>
                                        </p:tav>
                                      </p:tavLst>
                                    </p:anim>
                                    <p:anim calcmode="lin" valueType="num">
                                      <p:cBhvr>
                                        <p:cTn id="47" dur="500" fill="hold"/>
                                        <p:tgtEl>
                                          <p:spTgt spid="170"/>
                                        </p:tgtEl>
                                        <p:attrNameLst>
                                          <p:attrName>ppt_h</p:attrName>
                                        </p:attrNameLst>
                                      </p:cBhvr>
                                      <p:tavLst>
                                        <p:tav tm="0">
                                          <p:val>
                                            <p:fltVal val="0"/>
                                          </p:val>
                                        </p:tav>
                                        <p:tav tm="100000">
                                          <p:val>
                                            <p:strVal val="#ppt_h"/>
                                          </p:val>
                                        </p:tav>
                                      </p:tavLst>
                                    </p:anim>
                                    <p:animEffect transition="in" filter="fade">
                                      <p:cBhvr>
                                        <p:cTn id="48" dur="500"/>
                                        <p:tgtEl>
                                          <p:spTgt spid="17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anim calcmode="lin" valueType="num">
                                      <p:cBhvr>
                                        <p:cTn id="51" dur="500" fill="hold"/>
                                        <p:tgtEl>
                                          <p:spTgt spid="163"/>
                                        </p:tgtEl>
                                        <p:attrNameLst>
                                          <p:attrName>ppt_w</p:attrName>
                                        </p:attrNameLst>
                                      </p:cBhvr>
                                      <p:tavLst>
                                        <p:tav tm="0">
                                          <p:val>
                                            <p:fltVal val="0"/>
                                          </p:val>
                                        </p:tav>
                                        <p:tav tm="100000">
                                          <p:val>
                                            <p:strVal val="#ppt_w"/>
                                          </p:val>
                                        </p:tav>
                                      </p:tavLst>
                                    </p:anim>
                                    <p:anim calcmode="lin" valueType="num">
                                      <p:cBhvr>
                                        <p:cTn id="52" dur="500" fill="hold"/>
                                        <p:tgtEl>
                                          <p:spTgt spid="163"/>
                                        </p:tgtEl>
                                        <p:attrNameLst>
                                          <p:attrName>ppt_h</p:attrName>
                                        </p:attrNameLst>
                                      </p:cBhvr>
                                      <p:tavLst>
                                        <p:tav tm="0">
                                          <p:val>
                                            <p:fltVal val="0"/>
                                          </p:val>
                                        </p:tav>
                                        <p:tav tm="100000">
                                          <p:val>
                                            <p:strVal val="#ppt_h"/>
                                          </p:val>
                                        </p:tav>
                                      </p:tavLst>
                                    </p:anim>
                                    <p:animEffect transition="in" filter="fade">
                                      <p:cBhvr>
                                        <p:cTn id="53" dur="500"/>
                                        <p:tgtEl>
                                          <p:spTgt spid="163"/>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62"/>
                                        </p:tgtEl>
                                        <p:attrNameLst>
                                          <p:attrName>style.visibility</p:attrName>
                                        </p:attrNameLst>
                                      </p:cBhvr>
                                      <p:to>
                                        <p:strVal val="visible"/>
                                      </p:to>
                                    </p:set>
                                    <p:anim calcmode="lin" valueType="num">
                                      <p:cBhvr>
                                        <p:cTn id="58" dur="500" fill="hold"/>
                                        <p:tgtEl>
                                          <p:spTgt spid="162"/>
                                        </p:tgtEl>
                                        <p:attrNameLst>
                                          <p:attrName>ppt_w</p:attrName>
                                        </p:attrNameLst>
                                      </p:cBhvr>
                                      <p:tavLst>
                                        <p:tav tm="0">
                                          <p:val>
                                            <p:fltVal val="0"/>
                                          </p:val>
                                        </p:tav>
                                        <p:tav tm="100000">
                                          <p:val>
                                            <p:strVal val="#ppt_w"/>
                                          </p:val>
                                        </p:tav>
                                      </p:tavLst>
                                    </p:anim>
                                    <p:anim calcmode="lin" valueType="num">
                                      <p:cBhvr>
                                        <p:cTn id="59" dur="500" fill="hold"/>
                                        <p:tgtEl>
                                          <p:spTgt spid="162"/>
                                        </p:tgtEl>
                                        <p:attrNameLst>
                                          <p:attrName>ppt_h</p:attrName>
                                        </p:attrNameLst>
                                      </p:cBhvr>
                                      <p:tavLst>
                                        <p:tav tm="0">
                                          <p:val>
                                            <p:fltVal val="0"/>
                                          </p:val>
                                        </p:tav>
                                        <p:tav tm="100000">
                                          <p:val>
                                            <p:strVal val="#ppt_h"/>
                                          </p:val>
                                        </p:tav>
                                      </p:tavLst>
                                    </p:anim>
                                    <p:animEffect transition="in" filter="fade">
                                      <p:cBhvr>
                                        <p:cTn id="60" dur="500"/>
                                        <p:tgtEl>
                                          <p:spTgt spid="162"/>
                                        </p:tgtEl>
                                      </p:cBhvr>
                                    </p:animEffect>
                                  </p:childTnLst>
                                </p:cTn>
                              </p:par>
                              <p:par>
                                <p:cTn id="61" presetID="53" presetClass="entr" presetSubtype="16" fill="hold" nodeType="withEffect">
                                  <p:stCondLst>
                                    <p:cond delay="0"/>
                                  </p:stCondLst>
                                  <p:childTnLst>
                                    <p:set>
                                      <p:cBhvr>
                                        <p:cTn id="62" dur="1" fill="hold">
                                          <p:stCondLst>
                                            <p:cond delay="0"/>
                                          </p:stCondLst>
                                        </p:cTn>
                                        <p:tgtEl>
                                          <p:spTgt spid="169"/>
                                        </p:tgtEl>
                                        <p:attrNameLst>
                                          <p:attrName>style.visibility</p:attrName>
                                        </p:attrNameLst>
                                      </p:cBhvr>
                                      <p:to>
                                        <p:strVal val="visible"/>
                                      </p:to>
                                    </p:set>
                                    <p:anim calcmode="lin" valueType="num">
                                      <p:cBhvr>
                                        <p:cTn id="63" dur="500" fill="hold"/>
                                        <p:tgtEl>
                                          <p:spTgt spid="169"/>
                                        </p:tgtEl>
                                        <p:attrNameLst>
                                          <p:attrName>ppt_w</p:attrName>
                                        </p:attrNameLst>
                                      </p:cBhvr>
                                      <p:tavLst>
                                        <p:tav tm="0">
                                          <p:val>
                                            <p:fltVal val="0"/>
                                          </p:val>
                                        </p:tav>
                                        <p:tav tm="100000">
                                          <p:val>
                                            <p:strVal val="#ppt_w"/>
                                          </p:val>
                                        </p:tav>
                                      </p:tavLst>
                                    </p:anim>
                                    <p:anim calcmode="lin" valueType="num">
                                      <p:cBhvr>
                                        <p:cTn id="64" dur="500" fill="hold"/>
                                        <p:tgtEl>
                                          <p:spTgt spid="169"/>
                                        </p:tgtEl>
                                        <p:attrNameLst>
                                          <p:attrName>ppt_h</p:attrName>
                                        </p:attrNameLst>
                                      </p:cBhvr>
                                      <p:tavLst>
                                        <p:tav tm="0">
                                          <p:val>
                                            <p:fltVal val="0"/>
                                          </p:val>
                                        </p:tav>
                                        <p:tav tm="100000">
                                          <p:val>
                                            <p:strVal val="#ppt_h"/>
                                          </p:val>
                                        </p:tav>
                                      </p:tavLst>
                                    </p:anim>
                                    <p:animEffect transition="in" filter="fade">
                                      <p:cBhvr>
                                        <p:cTn id="65" dur="500"/>
                                        <p:tgtEl>
                                          <p:spTgt spid="169"/>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64"/>
                                        </p:tgtEl>
                                        <p:attrNameLst>
                                          <p:attrName>style.visibility</p:attrName>
                                        </p:attrNameLst>
                                      </p:cBhvr>
                                      <p:to>
                                        <p:strVal val="visible"/>
                                      </p:to>
                                    </p:set>
                                    <p:anim calcmode="lin" valueType="num">
                                      <p:cBhvr>
                                        <p:cTn id="70" dur="500" fill="hold"/>
                                        <p:tgtEl>
                                          <p:spTgt spid="164"/>
                                        </p:tgtEl>
                                        <p:attrNameLst>
                                          <p:attrName>ppt_w</p:attrName>
                                        </p:attrNameLst>
                                      </p:cBhvr>
                                      <p:tavLst>
                                        <p:tav tm="0">
                                          <p:val>
                                            <p:fltVal val="0"/>
                                          </p:val>
                                        </p:tav>
                                        <p:tav tm="100000">
                                          <p:val>
                                            <p:strVal val="#ppt_w"/>
                                          </p:val>
                                        </p:tav>
                                      </p:tavLst>
                                    </p:anim>
                                    <p:anim calcmode="lin" valueType="num">
                                      <p:cBhvr>
                                        <p:cTn id="71" dur="500" fill="hold"/>
                                        <p:tgtEl>
                                          <p:spTgt spid="164"/>
                                        </p:tgtEl>
                                        <p:attrNameLst>
                                          <p:attrName>ppt_h</p:attrName>
                                        </p:attrNameLst>
                                      </p:cBhvr>
                                      <p:tavLst>
                                        <p:tav tm="0">
                                          <p:val>
                                            <p:fltVal val="0"/>
                                          </p:val>
                                        </p:tav>
                                        <p:tav tm="100000">
                                          <p:val>
                                            <p:strVal val="#ppt_h"/>
                                          </p:val>
                                        </p:tav>
                                      </p:tavLst>
                                    </p:anim>
                                    <p:animEffect transition="in" filter="fade">
                                      <p:cBhvr>
                                        <p:cTn id="72" dur="500"/>
                                        <p:tgtEl>
                                          <p:spTgt spid="164"/>
                                        </p:tgtEl>
                                      </p:cBhvr>
                                    </p:animEffect>
                                  </p:childTnLst>
                                </p:cTn>
                              </p:par>
                              <p:par>
                                <p:cTn id="73" presetID="53" presetClass="entr" presetSubtype="16" fill="hold" nodeType="withEffect">
                                  <p:stCondLst>
                                    <p:cond delay="0"/>
                                  </p:stCondLst>
                                  <p:childTnLst>
                                    <p:set>
                                      <p:cBhvr>
                                        <p:cTn id="74" dur="1" fill="hold">
                                          <p:stCondLst>
                                            <p:cond delay="0"/>
                                          </p:stCondLst>
                                        </p:cTn>
                                        <p:tgtEl>
                                          <p:spTgt spid="168"/>
                                        </p:tgtEl>
                                        <p:attrNameLst>
                                          <p:attrName>style.visibility</p:attrName>
                                        </p:attrNameLst>
                                      </p:cBhvr>
                                      <p:to>
                                        <p:strVal val="visible"/>
                                      </p:to>
                                    </p:set>
                                    <p:anim calcmode="lin" valueType="num">
                                      <p:cBhvr>
                                        <p:cTn id="75" dur="500" fill="hold"/>
                                        <p:tgtEl>
                                          <p:spTgt spid="168"/>
                                        </p:tgtEl>
                                        <p:attrNameLst>
                                          <p:attrName>ppt_w</p:attrName>
                                        </p:attrNameLst>
                                      </p:cBhvr>
                                      <p:tavLst>
                                        <p:tav tm="0">
                                          <p:val>
                                            <p:fltVal val="0"/>
                                          </p:val>
                                        </p:tav>
                                        <p:tav tm="100000">
                                          <p:val>
                                            <p:strVal val="#ppt_w"/>
                                          </p:val>
                                        </p:tav>
                                      </p:tavLst>
                                    </p:anim>
                                    <p:anim calcmode="lin" valueType="num">
                                      <p:cBhvr>
                                        <p:cTn id="76" dur="500" fill="hold"/>
                                        <p:tgtEl>
                                          <p:spTgt spid="168"/>
                                        </p:tgtEl>
                                        <p:attrNameLst>
                                          <p:attrName>ppt_h</p:attrName>
                                        </p:attrNameLst>
                                      </p:cBhvr>
                                      <p:tavLst>
                                        <p:tav tm="0">
                                          <p:val>
                                            <p:fltVal val="0"/>
                                          </p:val>
                                        </p:tav>
                                        <p:tav tm="100000">
                                          <p:val>
                                            <p:strVal val="#ppt_h"/>
                                          </p:val>
                                        </p:tav>
                                      </p:tavLst>
                                    </p:anim>
                                    <p:animEffect transition="in" filter="fade">
                                      <p:cBhvr>
                                        <p:cTn id="7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6" grpId="0" animBg="1"/>
      <p:bldP spid="157" grpId="0" animBg="1"/>
      <p:bldP spid="162" grpId="0" animBg="1"/>
      <p:bldP spid="163" grpId="0" animBg="1"/>
      <p:bldP spid="164" grpId="0" animBg="1"/>
      <p:bldP spid="165" grpId="0" animBg="1"/>
      <p:bldP spid="16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F0CC47-ADC1-4CC8-9F3A-ADA872EDB49B}"/>
              </a:ext>
            </a:extLst>
          </p:cNvPr>
          <p:cNvSpPr>
            <a:spLocks noGrp="1"/>
          </p:cNvSpPr>
          <p:nvPr>
            <p:ph type="body" sz="quarter" idx="10"/>
          </p:nvPr>
        </p:nvSpPr>
        <p:spPr>
          <a:xfrm>
            <a:off x="417600" y="590400"/>
            <a:ext cx="8308800" cy="309600"/>
          </a:xfrm>
        </p:spPr>
        <p:txBody>
          <a:bodyPr/>
          <a:lstStyle/>
          <a:p>
            <a:r>
              <a:rPr lang="pl-PL" dirty="0"/>
              <a:t>SBTS</a:t>
            </a:r>
            <a:endParaRPr lang="en-US" dirty="0"/>
          </a:p>
        </p:txBody>
      </p:sp>
      <p:sp>
        <p:nvSpPr>
          <p:cNvPr id="3" name="Text Placeholder 2">
            <a:extLst>
              <a:ext uri="{FF2B5EF4-FFF2-40B4-BE49-F238E27FC236}">
                <a16:creationId xmlns:a16="http://schemas.microsoft.com/office/drawing/2014/main" id="{1B93A0A5-57BC-4BCA-BCEE-3CB342E1EF05}"/>
              </a:ext>
            </a:extLst>
          </p:cNvPr>
          <p:cNvSpPr>
            <a:spLocks noGrp="1"/>
          </p:cNvSpPr>
          <p:nvPr>
            <p:ph type="body" sz="quarter" idx="11"/>
          </p:nvPr>
        </p:nvSpPr>
        <p:spPr>
          <a:xfrm>
            <a:off x="417600" y="280800"/>
            <a:ext cx="8308800" cy="309600"/>
          </a:xfrm>
        </p:spPr>
        <p:txBody>
          <a:bodyPr/>
          <a:lstStyle/>
          <a:p>
            <a:r>
              <a:rPr lang="pl-PL" dirty="0" err="1"/>
              <a:t>AirScale</a:t>
            </a:r>
            <a:r>
              <a:rPr lang="pl-PL" dirty="0"/>
              <a:t> BB </a:t>
            </a:r>
            <a:r>
              <a:rPr lang="pl-PL" dirty="0" err="1"/>
              <a:t>dimensioning</a:t>
            </a:r>
            <a:endParaRPr lang="en-US" dirty="0"/>
          </a:p>
        </p:txBody>
      </p:sp>
      <p:sp>
        <p:nvSpPr>
          <p:cNvPr id="4" name="Footer Placeholder 3">
            <a:extLst>
              <a:ext uri="{FF2B5EF4-FFF2-40B4-BE49-F238E27FC236}">
                <a16:creationId xmlns:a16="http://schemas.microsoft.com/office/drawing/2014/main" id="{72E16FB2-6FC7-4FB9-A267-64AD12F18389}"/>
              </a:ext>
            </a:extLst>
          </p:cNvPr>
          <p:cNvSpPr>
            <a:spLocks noGrp="1"/>
          </p:cNvSpPr>
          <p:nvPr>
            <p:ph type="ftr" sz="quarter" idx="3"/>
          </p:nvPr>
        </p:nvSpPr>
        <p:spPr>
          <a:xfrm>
            <a:off x="2692800" y="4816800"/>
            <a:ext cx="2581200" cy="122400"/>
          </a:xfrm>
        </p:spPr>
        <p:txBody>
          <a:bodyPr/>
          <a:lstStyle/>
          <a:p>
            <a:pPr defTabSz="914378" fontAlgn="auto">
              <a:spcBef>
                <a:spcPts val="0"/>
              </a:spcBef>
              <a:spcAft>
                <a:spcPts val="0"/>
              </a:spcAft>
            </a:pPr>
            <a:r>
              <a:rPr lang="en-US" dirty="0">
                <a:solidFill>
                  <a:srgbClr val="001135"/>
                </a:solidFill>
                <a:cs typeface="Arial" panose="020B0604020202020204" pitchFamily="34" charset="0"/>
              </a:rPr>
              <a:t>Nokia Internal Use</a:t>
            </a:r>
          </a:p>
        </p:txBody>
      </p:sp>
      <p:sp>
        <p:nvSpPr>
          <p:cNvPr id="5" name="Rectangle 4">
            <a:extLst>
              <a:ext uri="{FF2B5EF4-FFF2-40B4-BE49-F238E27FC236}">
                <a16:creationId xmlns:a16="http://schemas.microsoft.com/office/drawing/2014/main" id="{871E0615-AF7E-40C5-8CFE-A8D56EA01473}"/>
              </a:ext>
            </a:extLst>
          </p:cNvPr>
          <p:cNvSpPr/>
          <p:nvPr/>
        </p:nvSpPr>
        <p:spPr>
          <a:xfrm>
            <a:off x="435529" y="1504950"/>
            <a:ext cx="2536271" cy="30123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a:lstStyle/>
          <a:p>
            <a:pPr defTabSz="914378" fontAlgn="auto">
              <a:spcBef>
                <a:spcPts val="0"/>
              </a:spcBef>
              <a:spcAft>
                <a:spcPts val="0"/>
              </a:spcAft>
              <a:defRPr/>
            </a:pPr>
            <a:r>
              <a:rPr lang="pl-PL" sz="1600" dirty="0">
                <a:solidFill>
                  <a:srgbClr val="FFFFFF"/>
                </a:solidFill>
                <a:latin typeface="Nokia Pure Text Light"/>
                <a:cs typeface="Arial" panose="020B0604020202020204" pitchFamily="34" charset="0"/>
              </a:rPr>
              <a:t>SBTS </a:t>
            </a:r>
            <a:r>
              <a:rPr lang="pl-PL" sz="1600" dirty="0" err="1">
                <a:solidFill>
                  <a:srgbClr val="FFFFFF"/>
                </a:solidFill>
                <a:latin typeface="Nokia Pure Text Light"/>
                <a:cs typeface="Arial" panose="020B0604020202020204" pitchFamily="34" charset="0"/>
              </a:rPr>
              <a:t>follows</a:t>
            </a:r>
            <a:r>
              <a:rPr lang="pl-PL" sz="1600" dirty="0">
                <a:solidFill>
                  <a:srgbClr val="FFFFFF"/>
                </a:solidFill>
                <a:latin typeface="Nokia Pure Text Light"/>
                <a:cs typeface="Arial" panose="020B0604020202020204" pitchFamily="34" charset="0"/>
              </a:rPr>
              <a:t> </a:t>
            </a:r>
            <a:r>
              <a:rPr lang="pl-PL" sz="1600" dirty="0" err="1">
                <a:solidFill>
                  <a:srgbClr val="FFFFFF"/>
                </a:solidFill>
                <a:latin typeface="Nokia Pure Text Light"/>
                <a:cs typeface="Arial" panose="020B0604020202020204" pitchFamily="34" charset="0"/>
              </a:rPr>
              <a:t>dedicated</a:t>
            </a:r>
            <a:r>
              <a:rPr lang="pl-PL" sz="1600" dirty="0">
                <a:solidFill>
                  <a:srgbClr val="FFFFFF"/>
                </a:solidFill>
                <a:latin typeface="Nokia Pure Text Light"/>
                <a:cs typeface="Arial" panose="020B0604020202020204" pitchFamily="34" charset="0"/>
              </a:rPr>
              <a:t> LTE BB </a:t>
            </a:r>
            <a:r>
              <a:rPr lang="pl-PL" sz="1600" dirty="0" err="1">
                <a:solidFill>
                  <a:srgbClr val="FFFFFF"/>
                </a:solidFill>
                <a:latin typeface="Nokia Pure Text Light"/>
                <a:cs typeface="Arial" panose="020B0604020202020204" pitchFamily="34" charset="0"/>
              </a:rPr>
              <a:t>dimensioning</a:t>
            </a:r>
            <a:r>
              <a:rPr lang="pl-PL" sz="1600" dirty="0">
                <a:solidFill>
                  <a:srgbClr val="FFFFFF"/>
                </a:solidFill>
                <a:latin typeface="Nokia Pure Text Light"/>
                <a:cs typeface="Arial" panose="020B0604020202020204" pitchFamily="34" charset="0"/>
              </a:rPr>
              <a:t>:</a:t>
            </a:r>
          </a:p>
          <a:p>
            <a:pPr marL="285743" indent="-285743" defTabSz="914378" fontAlgn="auto">
              <a:spcBef>
                <a:spcPts val="0"/>
              </a:spcBef>
              <a:spcAft>
                <a:spcPts val="0"/>
              </a:spcAft>
              <a:buFontTx/>
              <a:buChar char="-"/>
              <a:defRPr/>
            </a:pPr>
            <a:r>
              <a:rPr lang="pl-PL" sz="1600" dirty="0">
                <a:solidFill>
                  <a:srgbClr val="FFFFFF"/>
                </a:solidFill>
                <a:latin typeface="Nokia Pure Text Light"/>
                <a:cs typeface="Arial" panose="020B0604020202020204" pitchFamily="34" charset="0"/>
              </a:rPr>
              <a:t>Basic Cell Set</a:t>
            </a:r>
          </a:p>
          <a:p>
            <a:pPr marL="285743" indent="-285743" defTabSz="914378" fontAlgn="auto">
              <a:spcBef>
                <a:spcPts val="0"/>
              </a:spcBef>
              <a:spcAft>
                <a:spcPts val="0"/>
              </a:spcAft>
              <a:buFontTx/>
              <a:buChar char="-"/>
              <a:defRPr/>
            </a:pPr>
            <a:r>
              <a:rPr lang="pl-PL" sz="1600" dirty="0">
                <a:solidFill>
                  <a:srgbClr val="FFFFFF"/>
                </a:solidFill>
                <a:latin typeface="Nokia Pure Text Light"/>
                <a:cs typeface="Arial" panose="020B0604020202020204" pitchFamily="34" charset="0"/>
              </a:rPr>
              <a:t>Extended Cell Set</a:t>
            </a:r>
          </a:p>
          <a:p>
            <a:pPr marL="285743" indent="-285743" defTabSz="914378" fontAlgn="auto">
              <a:spcBef>
                <a:spcPts val="0"/>
              </a:spcBef>
              <a:spcAft>
                <a:spcPts val="0"/>
              </a:spcAft>
              <a:buFontTx/>
              <a:buChar char="-"/>
              <a:defRPr/>
            </a:pPr>
            <a:r>
              <a:rPr lang="pl-PL" sz="1600" dirty="0">
                <a:solidFill>
                  <a:srgbClr val="FFFFFF"/>
                </a:solidFill>
                <a:latin typeface="Nokia Pure Text Light"/>
                <a:cs typeface="Arial" panose="020B0604020202020204" pitchFamily="34" charset="0"/>
              </a:rPr>
              <a:t>XL Cell Set</a:t>
            </a:r>
          </a:p>
          <a:p>
            <a:pPr marL="285743" indent="-285743" defTabSz="914378" fontAlgn="auto">
              <a:spcBef>
                <a:spcPts val="0"/>
              </a:spcBef>
              <a:spcAft>
                <a:spcPts val="0"/>
              </a:spcAft>
              <a:buFontTx/>
              <a:buChar char="-"/>
              <a:defRPr/>
            </a:pPr>
            <a:r>
              <a:rPr lang="pl-PL" sz="1600" dirty="0" err="1">
                <a:solidFill>
                  <a:srgbClr val="FFFFFF"/>
                </a:solidFill>
                <a:latin typeface="Nokia Pure Text Light"/>
                <a:cs typeface="Arial" panose="020B0604020202020204" pitchFamily="34" charset="0"/>
              </a:rPr>
              <a:t>Packed</a:t>
            </a:r>
            <a:r>
              <a:rPr lang="pl-PL" sz="1600" dirty="0">
                <a:solidFill>
                  <a:srgbClr val="FFFFFF"/>
                </a:solidFill>
                <a:latin typeface="Nokia Pure Text Light"/>
                <a:cs typeface="Arial" panose="020B0604020202020204" pitchFamily="34" charset="0"/>
              </a:rPr>
              <a:t> Cell Set</a:t>
            </a:r>
          </a:p>
          <a:p>
            <a:pPr marL="285743" indent="-285743" defTabSz="914378" fontAlgn="auto">
              <a:spcBef>
                <a:spcPts val="0"/>
              </a:spcBef>
              <a:spcAft>
                <a:spcPts val="0"/>
              </a:spcAft>
              <a:buFontTx/>
              <a:buChar char="-"/>
              <a:defRPr/>
            </a:pPr>
            <a:r>
              <a:rPr lang="pl-PL" sz="1600" dirty="0">
                <a:solidFill>
                  <a:srgbClr val="FFFFFF"/>
                </a:solidFill>
                <a:latin typeface="Nokia Pure Text Light"/>
                <a:cs typeface="Arial" panose="020B0604020202020204" pitchFamily="34" charset="0"/>
              </a:rPr>
              <a:t>Dual-</a:t>
            </a:r>
            <a:r>
              <a:rPr lang="pl-PL" sz="1600" dirty="0" err="1">
                <a:solidFill>
                  <a:srgbClr val="FFFFFF"/>
                </a:solidFill>
                <a:latin typeface="Nokia Pure Text Light"/>
                <a:cs typeface="Arial" panose="020B0604020202020204" pitchFamily="34" charset="0"/>
              </a:rPr>
              <a:t>Packed</a:t>
            </a:r>
            <a:r>
              <a:rPr lang="pl-PL" sz="1600" dirty="0">
                <a:solidFill>
                  <a:srgbClr val="FFFFFF"/>
                </a:solidFill>
                <a:latin typeface="Nokia Pure Text Light"/>
                <a:cs typeface="Arial" panose="020B0604020202020204" pitchFamily="34" charset="0"/>
              </a:rPr>
              <a:t> Cell Set</a:t>
            </a:r>
          </a:p>
          <a:p>
            <a:pPr marL="285743" indent="-285743" defTabSz="914378" fontAlgn="auto">
              <a:spcBef>
                <a:spcPts val="0"/>
              </a:spcBef>
              <a:spcAft>
                <a:spcPts val="0"/>
              </a:spcAft>
              <a:buFontTx/>
              <a:buChar char="-"/>
              <a:defRPr/>
            </a:pPr>
            <a:r>
              <a:rPr lang="pl-PL" sz="1600" dirty="0">
                <a:solidFill>
                  <a:srgbClr val="FFFFFF"/>
                </a:solidFill>
                <a:latin typeface="Nokia Pure Text Light"/>
                <a:cs typeface="Arial" panose="020B0604020202020204" pitchFamily="34" charset="0"/>
              </a:rPr>
              <a:t>NB-</a:t>
            </a:r>
            <a:r>
              <a:rPr lang="pl-PL" sz="1600" dirty="0" err="1">
                <a:solidFill>
                  <a:srgbClr val="FFFFFF"/>
                </a:solidFill>
                <a:latin typeface="Nokia Pure Text Light"/>
                <a:cs typeface="Arial" panose="020B0604020202020204" pitchFamily="34" charset="0"/>
              </a:rPr>
              <a:t>IoT</a:t>
            </a:r>
            <a:r>
              <a:rPr lang="pl-PL" sz="1600" dirty="0">
                <a:solidFill>
                  <a:srgbClr val="FFFFFF"/>
                </a:solidFill>
                <a:latin typeface="Nokia Pure Text Light"/>
                <a:cs typeface="Arial" panose="020B0604020202020204" pitchFamily="34" charset="0"/>
              </a:rPr>
              <a:t> </a:t>
            </a:r>
            <a:r>
              <a:rPr lang="pl-PL" sz="1600" dirty="0" err="1">
                <a:solidFill>
                  <a:srgbClr val="FFFFFF"/>
                </a:solidFill>
                <a:latin typeface="Nokia Pure Text Light"/>
                <a:cs typeface="Arial" panose="020B0604020202020204" pitchFamily="34" charset="0"/>
              </a:rPr>
              <a:t>dimensioning</a:t>
            </a:r>
            <a:r>
              <a:rPr lang="pl-PL" sz="1600" dirty="0">
                <a:solidFill>
                  <a:srgbClr val="FFFFFF"/>
                </a:solidFill>
                <a:latin typeface="Nokia Pure Text Light"/>
                <a:cs typeface="Arial" panose="020B0604020202020204" pitchFamily="34" charset="0"/>
              </a:rPr>
              <a:t> </a:t>
            </a:r>
            <a:r>
              <a:rPr lang="pl-PL" sz="1600" dirty="0" err="1">
                <a:solidFill>
                  <a:srgbClr val="FFFFFF"/>
                </a:solidFill>
                <a:latin typeface="Nokia Pure Text Light"/>
                <a:cs typeface="Arial" panose="020B0604020202020204" pitchFamily="34" charset="0"/>
              </a:rPr>
              <a:t>rules</a:t>
            </a:r>
            <a:endParaRPr lang="en-US" sz="1600" dirty="0">
              <a:solidFill>
                <a:srgbClr val="FFFFFF"/>
              </a:solidFill>
              <a:latin typeface="Nokia Pure Text Light"/>
              <a:cs typeface="Arial" panose="020B0604020202020204" pitchFamily="34" charset="0"/>
            </a:endParaRPr>
          </a:p>
        </p:txBody>
      </p:sp>
      <p:sp>
        <p:nvSpPr>
          <p:cNvPr id="6" name="Rectangle 5">
            <a:extLst>
              <a:ext uri="{FF2B5EF4-FFF2-40B4-BE49-F238E27FC236}">
                <a16:creationId xmlns:a16="http://schemas.microsoft.com/office/drawing/2014/main" id="{2328054B-F857-46E3-AD60-F9B1F0613AC5}"/>
              </a:ext>
            </a:extLst>
          </p:cNvPr>
          <p:cNvSpPr/>
          <p:nvPr/>
        </p:nvSpPr>
        <p:spPr>
          <a:xfrm>
            <a:off x="3124200" y="1512794"/>
            <a:ext cx="2667000" cy="30123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a:lstStyle/>
          <a:p>
            <a:pPr defTabSz="914378" fontAlgn="auto">
              <a:spcBef>
                <a:spcPts val="0"/>
              </a:spcBef>
              <a:spcAft>
                <a:spcPts val="0"/>
              </a:spcAft>
              <a:defRPr/>
            </a:pPr>
            <a:r>
              <a:rPr lang="pl-PL" sz="1600" dirty="0">
                <a:solidFill>
                  <a:srgbClr val="FFFFFF"/>
                </a:solidFill>
                <a:latin typeface="Nokia Pure Text Light"/>
                <a:cs typeface="Arial" panose="020B0604020202020204" pitchFamily="34" charset="0"/>
              </a:rPr>
              <a:t>SRAN WCDMA BB </a:t>
            </a:r>
            <a:r>
              <a:rPr lang="pl-PL" sz="1600" dirty="0" err="1">
                <a:solidFill>
                  <a:srgbClr val="FFFFFF"/>
                </a:solidFill>
                <a:latin typeface="Nokia Pure Text Light"/>
                <a:cs typeface="Arial" panose="020B0604020202020204" pitchFamily="34" charset="0"/>
              </a:rPr>
              <a:t>dimensioning</a:t>
            </a:r>
            <a:r>
              <a:rPr lang="pl-PL" sz="1600" dirty="0">
                <a:solidFill>
                  <a:srgbClr val="FFFFFF"/>
                </a:solidFill>
                <a:latin typeface="Nokia Pure Text Light"/>
                <a:cs typeface="Arial" panose="020B0604020202020204" pitchFamily="34" charset="0"/>
              </a:rPr>
              <a:t> </a:t>
            </a:r>
            <a:r>
              <a:rPr lang="pl-PL" sz="1600" dirty="0" err="1">
                <a:solidFill>
                  <a:srgbClr val="FFFFFF"/>
                </a:solidFill>
                <a:latin typeface="Nokia Pure Text Light"/>
                <a:cs typeface="Arial" panose="020B0604020202020204" pitchFamily="34" charset="0"/>
              </a:rPr>
              <a:t>calculated</a:t>
            </a:r>
            <a:r>
              <a:rPr lang="pl-PL" sz="1600" dirty="0">
                <a:solidFill>
                  <a:srgbClr val="FFFFFF"/>
                </a:solidFill>
                <a:latin typeface="Nokia Pure Text Light"/>
                <a:cs typeface="Arial" panose="020B0604020202020204" pitchFamily="34" charset="0"/>
              </a:rPr>
              <a:t> </a:t>
            </a:r>
            <a:r>
              <a:rPr lang="pl-PL" sz="1600" dirty="0" err="1">
                <a:solidFill>
                  <a:srgbClr val="FFFFFF"/>
                </a:solidFill>
                <a:latin typeface="Nokia Pure Text Light"/>
                <a:cs typeface="Arial" panose="020B0604020202020204" pitchFamily="34" charset="0"/>
              </a:rPr>
              <a:t>based</a:t>
            </a:r>
            <a:r>
              <a:rPr lang="pl-PL" sz="1600" dirty="0">
                <a:solidFill>
                  <a:srgbClr val="FFFFFF"/>
                </a:solidFill>
                <a:latin typeface="Nokia Pure Text Light"/>
                <a:cs typeface="Arial" panose="020B0604020202020204" pitchFamily="34" charset="0"/>
              </a:rPr>
              <a:t> on </a:t>
            </a:r>
            <a:r>
              <a:rPr lang="pl-PL" sz="1600" dirty="0" err="1">
                <a:solidFill>
                  <a:srgbClr val="FFFFFF"/>
                </a:solidFill>
                <a:latin typeface="Nokia Pure Text Light"/>
                <a:cs typeface="Arial" panose="020B0604020202020204" pitchFamily="34" charset="0"/>
              </a:rPr>
              <a:t>available</a:t>
            </a:r>
            <a:r>
              <a:rPr lang="pl-PL" sz="1600" dirty="0">
                <a:solidFill>
                  <a:srgbClr val="FFFFFF"/>
                </a:solidFill>
                <a:latin typeface="Nokia Pure Text Light"/>
                <a:cs typeface="Arial" panose="020B0604020202020204" pitchFamily="34" charset="0"/>
              </a:rPr>
              <a:t>  #SU (</a:t>
            </a:r>
            <a:r>
              <a:rPr lang="pl-PL" sz="1600" dirty="0" err="1">
                <a:solidFill>
                  <a:srgbClr val="FFFFFF"/>
                </a:solidFill>
                <a:latin typeface="Nokia Pure Text Light"/>
                <a:cs typeface="Arial" panose="020B0604020202020204" pitchFamily="34" charset="0"/>
              </a:rPr>
              <a:t>similar</a:t>
            </a:r>
            <a:r>
              <a:rPr lang="pl-PL" sz="1600" dirty="0">
                <a:solidFill>
                  <a:srgbClr val="FFFFFF"/>
                </a:solidFill>
                <a:latin typeface="Nokia Pure Text Light"/>
                <a:cs typeface="Arial" panose="020B0604020202020204" pitchFamily="34" charset="0"/>
              </a:rPr>
              <a:t> as FSMF)</a:t>
            </a:r>
            <a:endParaRPr lang="fi-FI" sz="1600" dirty="0">
              <a:solidFill>
                <a:srgbClr val="FFFFFF"/>
              </a:solidFill>
              <a:latin typeface="Nokia Pure Text Light"/>
              <a:cs typeface="Arial" panose="020B0604020202020204" pitchFamily="34" charset="0"/>
            </a:endParaRPr>
          </a:p>
          <a:p>
            <a:pPr defTabSz="914378" fontAlgn="auto">
              <a:spcBef>
                <a:spcPts val="0"/>
              </a:spcBef>
              <a:spcAft>
                <a:spcPts val="0"/>
              </a:spcAft>
              <a:defRPr/>
            </a:pPr>
            <a:r>
              <a:rPr lang="fi-FI" sz="1600" dirty="0">
                <a:solidFill>
                  <a:srgbClr val="FFFFFF"/>
                </a:solidFill>
                <a:latin typeface="Nokia Pure Text Light"/>
                <a:cs typeface="Arial" panose="020B0604020202020204" pitchFamily="34" charset="0"/>
              </a:rPr>
              <a:t>One ABIA </a:t>
            </a:r>
            <a:r>
              <a:rPr lang="fi-FI" sz="1600" dirty="0" err="1">
                <a:solidFill>
                  <a:srgbClr val="FFFFFF"/>
                </a:solidFill>
                <a:latin typeface="Nokia Pure Text Light"/>
                <a:cs typeface="Arial" panose="020B0604020202020204" pitchFamily="34" charset="0"/>
              </a:rPr>
              <a:t>equals</a:t>
            </a:r>
            <a:r>
              <a:rPr lang="fi-FI" sz="1600" dirty="0">
                <a:solidFill>
                  <a:srgbClr val="FFFFFF"/>
                </a:solidFill>
                <a:latin typeface="Nokia Pure Text Light"/>
                <a:cs typeface="Arial" panose="020B0604020202020204" pitchFamily="34" charset="0"/>
              </a:rPr>
              <a:t> to 8 SU</a:t>
            </a:r>
            <a:endParaRPr lang="en-US" sz="1600" dirty="0">
              <a:solidFill>
                <a:srgbClr val="FFFFFF"/>
              </a:solidFill>
              <a:latin typeface="Nokia Pure Text Light"/>
              <a:cs typeface="Arial" panose="020B0604020202020204" pitchFamily="34" charset="0"/>
            </a:endParaRPr>
          </a:p>
        </p:txBody>
      </p:sp>
      <p:sp>
        <p:nvSpPr>
          <p:cNvPr id="7" name="Rectangle 6">
            <a:extLst>
              <a:ext uri="{FF2B5EF4-FFF2-40B4-BE49-F238E27FC236}">
                <a16:creationId xmlns:a16="http://schemas.microsoft.com/office/drawing/2014/main" id="{DAB8478B-D4A2-4DC6-AEEB-79C062D3C884}"/>
              </a:ext>
            </a:extLst>
          </p:cNvPr>
          <p:cNvSpPr/>
          <p:nvPr/>
        </p:nvSpPr>
        <p:spPr>
          <a:xfrm>
            <a:off x="5943601" y="1504950"/>
            <a:ext cx="2521093" cy="3012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a:lstStyle/>
          <a:p>
            <a:pPr defTabSz="914378" fontAlgn="auto">
              <a:spcBef>
                <a:spcPts val="0"/>
              </a:spcBef>
              <a:spcAft>
                <a:spcPts val="0"/>
              </a:spcAft>
              <a:defRPr/>
            </a:pPr>
            <a:r>
              <a:rPr lang="pl-PL" sz="1600" dirty="0">
                <a:solidFill>
                  <a:srgbClr val="124191"/>
                </a:solidFill>
                <a:latin typeface="Nokia Pure Text Light"/>
                <a:cs typeface="Arial" panose="020B0604020202020204" pitchFamily="34" charset="0"/>
              </a:rPr>
              <a:t>GSM </a:t>
            </a:r>
            <a:r>
              <a:rPr lang="pl-PL" sz="1600" dirty="0" err="1">
                <a:solidFill>
                  <a:srgbClr val="124191"/>
                </a:solidFill>
                <a:latin typeface="Nokia Pure Text Light"/>
                <a:cs typeface="Arial" panose="020B0604020202020204" pitchFamily="34" charset="0"/>
              </a:rPr>
              <a:t>dimensioning</a:t>
            </a:r>
            <a:r>
              <a:rPr lang="pl-PL" sz="1600" dirty="0">
                <a:solidFill>
                  <a:srgbClr val="124191"/>
                </a:solidFill>
                <a:latin typeface="Nokia Pure Text Light"/>
                <a:cs typeface="Arial" panose="020B0604020202020204" pitchFamily="34" charset="0"/>
              </a:rPr>
              <a:t> </a:t>
            </a:r>
            <a:r>
              <a:rPr lang="pl-PL" sz="1600" dirty="0" err="1">
                <a:solidFill>
                  <a:srgbClr val="124191"/>
                </a:solidFill>
                <a:latin typeface="Nokia Pure Text Light"/>
                <a:cs typeface="Arial" panose="020B0604020202020204" pitchFamily="34" charset="0"/>
              </a:rPr>
              <a:t>presented</a:t>
            </a:r>
            <a:r>
              <a:rPr lang="pl-PL" sz="1600" dirty="0">
                <a:solidFill>
                  <a:srgbClr val="124191"/>
                </a:solidFill>
                <a:latin typeface="Nokia Pure Text Light"/>
                <a:cs typeface="Arial" panose="020B0604020202020204" pitchFamily="34" charset="0"/>
              </a:rPr>
              <a:t> in #</a:t>
            </a:r>
            <a:r>
              <a:rPr lang="pl-PL" sz="1600" dirty="0" err="1">
                <a:solidFill>
                  <a:srgbClr val="124191"/>
                </a:solidFill>
                <a:latin typeface="Nokia Pure Text Light"/>
                <a:cs typeface="Arial" panose="020B0604020202020204" pitchFamily="34" charset="0"/>
              </a:rPr>
              <a:t>TRXs</a:t>
            </a:r>
            <a:endParaRPr lang="en-US" sz="1600" dirty="0">
              <a:solidFill>
                <a:srgbClr val="124191"/>
              </a:solidFill>
              <a:latin typeface="Nokia Pure Text Light"/>
              <a:cs typeface="Arial" panose="020B0604020202020204" pitchFamily="34" charset="0"/>
            </a:endParaRPr>
          </a:p>
        </p:txBody>
      </p:sp>
      <p:sp>
        <p:nvSpPr>
          <p:cNvPr id="8" name="TextBox 7">
            <a:extLst>
              <a:ext uri="{FF2B5EF4-FFF2-40B4-BE49-F238E27FC236}">
                <a16:creationId xmlns:a16="http://schemas.microsoft.com/office/drawing/2014/main" id="{D202AA57-760C-4A43-B2BD-20D75FB219DB}"/>
              </a:ext>
            </a:extLst>
          </p:cNvPr>
          <p:cNvSpPr txBox="1">
            <a:spLocks noChangeArrowheads="1"/>
          </p:cNvSpPr>
          <p:nvPr/>
        </p:nvSpPr>
        <p:spPr bwMode="auto">
          <a:xfrm>
            <a:off x="435528" y="3259212"/>
            <a:ext cx="2524183" cy="1377950"/>
          </a:xfrm>
          <a:prstGeom prst="rect">
            <a:avLst/>
          </a:prstGeom>
          <a:noFill/>
          <a:ln w="9525">
            <a:noFill/>
            <a:miter lim="800000"/>
            <a:headEnd/>
            <a:tailEnd/>
          </a:ln>
        </p:spPr>
        <p:txBody>
          <a:bodyPr lIns="46800" rIns="46800" anchor="b"/>
          <a:lstStyle/>
          <a:p>
            <a:pPr algn="r" defTabSz="914378" fontAlgn="auto">
              <a:spcBef>
                <a:spcPts val="0"/>
              </a:spcBef>
              <a:spcAft>
                <a:spcPts val="0"/>
              </a:spcAft>
            </a:pPr>
            <a:r>
              <a:rPr lang="pl-PL" sz="4000" dirty="0">
                <a:solidFill>
                  <a:srgbClr val="FFFFFF"/>
                </a:solidFill>
                <a:latin typeface="Nokia Pure Headline Light"/>
                <a:ea typeface="+mn-ea"/>
                <a:cs typeface="Arial" charset="0"/>
              </a:rPr>
              <a:t>LTE</a:t>
            </a:r>
            <a:endParaRPr lang="en-US" sz="4000" dirty="0">
              <a:solidFill>
                <a:srgbClr val="FFFFFF"/>
              </a:solidFill>
              <a:latin typeface="Nokia Pure Headline Light"/>
              <a:ea typeface="+mn-ea"/>
              <a:cs typeface="Arial" charset="0"/>
            </a:endParaRPr>
          </a:p>
        </p:txBody>
      </p:sp>
      <p:sp>
        <p:nvSpPr>
          <p:cNvPr id="9" name="TextBox 8">
            <a:extLst>
              <a:ext uri="{FF2B5EF4-FFF2-40B4-BE49-F238E27FC236}">
                <a16:creationId xmlns:a16="http://schemas.microsoft.com/office/drawing/2014/main" id="{585212D7-9AB6-480E-854E-C021E87F9952}"/>
              </a:ext>
            </a:extLst>
          </p:cNvPr>
          <p:cNvSpPr txBox="1">
            <a:spLocks noChangeArrowheads="1"/>
          </p:cNvSpPr>
          <p:nvPr/>
        </p:nvSpPr>
        <p:spPr bwMode="auto">
          <a:xfrm>
            <a:off x="3110754" y="3259212"/>
            <a:ext cx="2666999" cy="1377950"/>
          </a:xfrm>
          <a:prstGeom prst="rect">
            <a:avLst/>
          </a:prstGeom>
          <a:noFill/>
          <a:ln w="9525">
            <a:noFill/>
            <a:miter lim="800000"/>
            <a:headEnd/>
            <a:tailEnd/>
          </a:ln>
        </p:spPr>
        <p:txBody>
          <a:bodyPr lIns="46800" rIns="46800" anchor="b"/>
          <a:lstStyle/>
          <a:p>
            <a:pPr algn="r" defTabSz="914378" fontAlgn="auto">
              <a:spcBef>
                <a:spcPts val="0"/>
              </a:spcBef>
              <a:spcAft>
                <a:spcPts val="0"/>
              </a:spcAft>
            </a:pPr>
            <a:r>
              <a:rPr lang="pl-PL" sz="4000" dirty="0">
                <a:solidFill>
                  <a:srgbClr val="FFFFFF"/>
                </a:solidFill>
                <a:latin typeface="Nokia Pure Headline Light"/>
                <a:ea typeface="+mn-ea"/>
                <a:cs typeface="Arial" charset="0"/>
              </a:rPr>
              <a:t>WCDMA</a:t>
            </a:r>
            <a:endParaRPr lang="en-US" sz="4000" dirty="0">
              <a:solidFill>
                <a:srgbClr val="FFFFFF"/>
              </a:solidFill>
              <a:latin typeface="Nokia Pure Headline Light"/>
              <a:ea typeface="+mn-ea"/>
              <a:cs typeface="Arial" charset="0"/>
            </a:endParaRPr>
          </a:p>
        </p:txBody>
      </p:sp>
      <p:sp>
        <p:nvSpPr>
          <p:cNvPr id="10" name="TextBox 9">
            <a:extLst>
              <a:ext uri="{FF2B5EF4-FFF2-40B4-BE49-F238E27FC236}">
                <a16:creationId xmlns:a16="http://schemas.microsoft.com/office/drawing/2014/main" id="{DAB33766-FB35-479C-BA6C-24A8485F5B2F}"/>
              </a:ext>
            </a:extLst>
          </p:cNvPr>
          <p:cNvSpPr txBox="1">
            <a:spLocks noChangeArrowheads="1"/>
          </p:cNvSpPr>
          <p:nvPr/>
        </p:nvSpPr>
        <p:spPr bwMode="auto">
          <a:xfrm>
            <a:off x="5943601" y="3259212"/>
            <a:ext cx="2521092" cy="1377950"/>
          </a:xfrm>
          <a:prstGeom prst="rect">
            <a:avLst/>
          </a:prstGeom>
          <a:noFill/>
          <a:ln w="9525">
            <a:noFill/>
            <a:miter lim="800000"/>
            <a:headEnd/>
            <a:tailEnd/>
          </a:ln>
        </p:spPr>
        <p:txBody>
          <a:bodyPr lIns="46800" rIns="46800" anchor="b"/>
          <a:lstStyle/>
          <a:p>
            <a:pPr algn="r" defTabSz="914378" fontAlgn="auto">
              <a:spcBef>
                <a:spcPts val="0"/>
              </a:spcBef>
              <a:spcAft>
                <a:spcPts val="0"/>
              </a:spcAft>
            </a:pPr>
            <a:r>
              <a:rPr lang="pl-PL" sz="4000" dirty="0">
                <a:solidFill>
                  <a:srgbClr val="124191"/>
                </a:solidFill>
                <a:latin typeface="Nokia Pure Headline Light"/>
                <a:ea typeface="+mn-ea"/>
                <a:cs typeface="Arial" charset="0"/>
              </a:rPr>
              <a:t>GSM</a:t>
            </a:r>
            <a:endParaRPr lang="en-US" sz="4000" dirty="0">
              <a:solidFill>
                <a:srgbClr val="124191"/>
              </a:solidFill>
              <a:latin typeface="Nokia Pure Headline Light"/>
              <a:ea typeface="+mn-ea"/>
              <a:cs typeface="Arial" charset="0"/>
            </a:endParaRPr>
          </a:p>
        </p:txBody>
      </p:sp>
    </p:spTree>
    <p:extLst>
      <p:ext uri="{BB962C8B-B14F-4D97-AF65-F5344CB8AC3E}">
        <p14:creationId xmlns:p14="http://schemas.microsoft.com/office/powerpoint/2010/main" val="1018522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6">
            <a:extLst>
              <a:ext uri="{FF2B5EF4-FFF2-40B4-BE49-F238E27FC236}">
                <a16:creationId xmlns:a16="http://schemas.microsoft.com/office/drawing/2014/main" id="{10DBD8FA-B665-41CC-83DD-B031B038E0F3}"/>
              </a:ext>
            </a:extLst>
          </p:cNvPr>
          <p:cNvSpPr>
            <a:spLocks noGrp="1"/>
          </p:cNvSpPr>
          <p:nvPr>
            <p:ph type="body" sz="quarter" idx="11"/>
          </p:nvPr>
        </p:nvSpPr>
        <p:spPr>
          <a:xfrm>
            <a:off x="417600" y="280800"/>
            <a:ext cx="8308800" cy="309600"/>
          </a:xfrm>
        </p:spPr>
        <p:txBody>
          <a:bodyPr/>
          <a:lstStyle/>
          <a:p>
            <a:r>
              <a:rPr lang="de-DE" dirty="0"/>
              <a:t>LTE </a:t>
            </a:r>
            <a:r>
              <a:rPr lang="de-DE" dirty="0" err="1"/>
              <a:t>Cell</a:t>
            </a:r>
            <a:r>
              <a:rPr lang="de-DE" dirty="0"/>
              <a:t> </a:t>
            </a:r>
            <a:r>
              <a:rPr lang="de-DE" dirty="0" err="1"/>
              <a:t>set</a:t>
            </a:r>
            <a:r>
              <a:rPr lang="de-DE" dirty="0"/>
              <a:t> </a:t>
            </a:r>
            <a:r>
              <a:rPr lang="de-DE" dirty="0" err="1"/>
              <a:t>mapping</a:t>
            </a:r>
            <a:r>
              <a:rPr lang="de-DE" dirty="0"/>
              <a:t> </a:t>
            </a:r>
            <a:r>
              <a:rPr lang="pl-PL" dirty="0"/>
              <a:t>to</a:t>
            </a:r>
            <a:r>
              <a:rPr lang="de-DE" dirty="0"/>
              <a:t> </a:t>
            </a:r>
            <a:r>
              <a:rPr lang="de-DE" dirty="0" err="1"/>
              <a:t>AirScale</a:t>
            </a:r>
            <a:r>
              <a:rPr lang="de-DE" dirty="0"/>
              <a:t> System Module</a:t>
            </a:r>
            <a:r>
              <a:rPr lang="pl-PL" dirty="0"/>
              <a:t> </a:t>
            </a:r>
            <a:endParaRPr lang="en-US" dirty="0"/>
          </a:p>
        </p:txBody>
      </p:sp>
      <p:sp>
        <p:nvSpPr>
          <p:cNvPr id="3" name="TextBox 2">
            <a:extLst>
              <a:ext uri="{FF2B5EF4-FFF2-40B4-BE49-F238E27FC236}">
                <a16:creationId xmlns:a16="http://schemas.microsoft.com/office/drawing/2014/main" id="{31379EBD-A149-4184-9998-65D161BB800A}"/>
              </a:ext>
            </a:extLst>
          </p:cNvPr>
          <p:cNvSpPr txBox="1"/>
          <p:nvPr/>
        </p:nvSpPr>
        <p:spPr>
          <a:xfrm>
            <a:off x="327504" y="907144"/>
            <a:ext cx="3794446" cy="1169551"/>
          </a:xfrm>
          <a:prstGeom prst="rect">
            <a:avLst/>
          </a:prstGeom>
          <a:noFill/>
        </p:spPr>
        <p:txBody>
          <a:bodyPr wrap="square" rtlCol="0">
            <a:spAutoFit/>
          </a:bodyPr>
          <a:lstStyle/>
          <a:p>
            <a:pPr defTabSz="457178"/>
            <a:r>
              <a:rPr lang="en-GB" sz="1600" b="1" dirty="0">
                <a:solidFill>
                  <a:srgbClr val="124191"/>
                </a:solidFill>
                <a:latin typeface="Nokia Pure Text Light"/>
                <a:ea typeface="+mn-ea"/>
                <a:cs typeface="+mn-cs"/>
              </a:rPr>
              <a:t>Up to two basic cell sets per module:</a:t>
            </a:r>
          </a:p>
          <a:p>
            <a:pPr marL="180967" indent="-180967" defTabSz="457178">
              <a:buFont typeface="Arial" pitchFamily="34" charset="0"/>
              <a:buChar char="•"/>
            </a:pPr>
            <a:r>
              <a:rPr lang="en-GB" sz="1200" dirty="0">
                <a:solidFill>
                  <a:srgbClr val="124191"/>
                </a:solidFill>
                <a:latin typeface="Nokia Pure Text Light"/>
                <a:ea typeface="+mn-ea"/>
                <a:cs typeface="+mn-cs"/>
              </a:rPr>
              <a:t>both cell sets share 6 ports</a:t>
            </a:r>
          </a:p>
          <a:p>
            <a:pPr marL="180967" indent="-180967" defTabSz="457178">
              <a:buFont typeface="Arial" pitchFamily="34" charset="0"/>
              <a:buChar char="•"/>
            </a:pPr>
            <a:r>
              <a:rPr lang="en-GB" sz="1200" dirty="0">
                <a:solidFill>
                  <a:srgbClr val="124191"/>
                </a:solidFill>
                <a:latin typeface="Nokia Pure Text Light"/>
                <a:ea typeface="+mn-ea"/>
                <a:cs typeface="+mn-cs"/>
              </a:rPr>
              <a:t>With this feature one cell set can utilize max 4 ports, leaving 2 ports left for the other</a:t>
            </a:r>
            <a:br>
              <a:rPr lang="en-GB" b="1" dirty="0">
                <a:solidFill>
                  <a:srgbClr val="124191"/>
                </a:solidFill>
                <a:latin typeface="Nokia Pure Text Light"/>
                <a:ea typeface="+mn-ea"/>
                <a:cs typeface="+mn-cs"/>
              </a:rPr>
            </a:br>
            <a:endParaRPr lang="en-GB" b="1" dirty="0">
              <a:solidFill>
                <a:srgbClr val="124191"/>
              </a:solidFill>
              <a:latin typeface="Nokia Pure Text Light"/>
              <a:ea typeface="+mn-ea"/>
              <a:cs typeface="+mn-cs"/>
            </a:endParaRPr>
          </a:p>
        </p:txBody>
      </p:sp>
      <p:sp>
        <p:nvSpPr>
          <p:cNvPr id="4" name="TextBox 3">
            <a:extLst>
              <a:ext uri="{FF2B5EF4-FFF2-40B4-BE49-F238E27FC236}">
                <a16:creationId xmlns:a16="http://schemas.microsoft.com/office/drawing/2014/main" id="{DE1C7629-5E0C-48F6-BB84-66F402BADE16}"/>
              </a:ext>
            </a:extLst>
          </p:cNvPr>
          <p:cNvSpPr txBox="1"/>
          <p:nvPr/>
        </p:nvSpPr>
        <p:spPr>
          <a:xfrm>
            <a:off x="4752021" y="907144"/>
            <a:ext cx="3794446" cy="1354217"/>
          </a:xfrm>
          <a:prstGeom prst="rect">
            <a:avLst/>
          </a:prstGeom>
          <a:noFill/>
        </p:spPr>
        <p:txBody>
          <a:bodyPr wrap="square" rtlCol="0">
            <a:spAutoFit/>
          </a:bodyPr>
          <a:lstStyle/>
          <a:p>
            <a:pPr defTabSz="457178"/>
            <a:r>
              <a:rPr lang="en-GB" sz="1600" b="1" dirty="0">
                <a:solidFill>
                  <a:srgbClr val="124191"/>
                </a:solidFill>
                <a:latin typeface="Nokia Pure Text Light"/>
                <a:ea typeface="+mn-ea"/>
                <a:cs typeface="+mn-cs"/>
              </a:rPr>
              <a:t>One extended cell set per module:</a:t>
            </a:r>
          </a:p>
          <a:p>
            <a:pPr marL="180967" indent="-180967" defTabSz="457178">
              <a:buFont typeface="Arial" pitchFamily="34" charset="0"/>
              <a:buChar char="•"/>
            </a:pPr>
            <a:r>
              <a:rPr lang="en-GB" sz="1200" dirty="0">
                <a:solidFill>
                  <a:srgbClr val="124191"/>
                </a:solidFill>
                <a:latin typeface="Nokia Pure Text Light"/>
                <a:ea typeface="+mn-ea"/>
                <a:cs typeface="+mn-cs"/>
              </a:rPr>
              <a:t>up to 6 ports can be used</a:t>
            </a:r>
          </a:p>
          <a:p>
            <a:pPr marL="180967" indent="-180967" defTabSz="457178">
              <a:buFont typeface="Arial" pitchFamily="34" charset="0"/>
              <a:buChar char="•"/>
            </a:pPr>
            <a:r>
              <a:rPr lang="en-GB" sz="1200" dirty="0">
                <a:solidFill>
                  <a:srgbClr val="124191"/>
                </a:solidFill>
                <a:latin typeface="Nokia Pure Text Light"/>
                <a:ea typeface="+mn-ea"/>
                <a:cs typeface="+mn-cs"/>
              </a:rPr>
              <a:t>configurations in extended cell set are mainly defined to allow </a:t>
            </a:r>
            <a:r>
              <a:rPr lang="en-GB" sz="1200" dirty="0" err="1">
                <a:solidFill>
                  <a:srgbClr val="124191"/>
                </a:solidFill>
                <a:latin typeface="Nokia Pure Text Light"/>
                <a:ea typeface="+mn-ea"/>
                <a:cs typeface="+mn-cs"/>
              </a:rPr>
              <a:t>ULCoMP</a:t>
            </a:r>
            <a:r>
              <a:rPr lang="en-GB" sz="1200" dirty="0">
                <a:solidFill>
                  <a:srgbClr val="124191"/>
                </a:solidFill>
                <a:latin typeface="Nokia Pure Text Light"/>
                <a:ea typeface="+mn-ea"/>
                <a:cs typeface="+mn-cs"/>
              </a:rPr>
              <a:t> and </a:t>
            </a:r>
            <a:r>
              <a:rPr lang="en-GB" sz="1200" dirty="0" err="1">
                <a:solidFill>
                  <a:srgbClr val="124191"/>
                </a:solidFill>
                <a:latin typeface="Nokia Pure Text Light"/>
                <a:ea typeface="+mn-ea"/>
                <a:cs typeface="+mn-cs"/>
              </a:rPr>
              <a:t>SuperCell</a:t>
            </a:r>
            <a:r>
              <a:rPr lang="en-GB" sz="1200" dirty="0">
                <a:solidFill>
                  <a:srgbClr val="124191"/>
                </a:solidFill>
                <a:latin typeface="Nokia Pure Text Light"/>
                <a:ea typeface="+mn-ea"/>
                <a:cs typeface="+mn-cs"/>
              </a:rPr>
              <a:t> between cells</a:t>
            </a:r>
            <a:br>
              <a:rPr lang="en-GB" b="1" dirty="0">
                <a:solidFill>
                  <a:srgbClr val="124191"/>
                </a:solidFill>
                <a:latin typeface="Nokia Pure Text Light"/>
                <a:ea typeface="+mn-ea"/>
                <a:cs typeface="+mn-cs"/>
              </a:rPr>
            </a:br>
            <a:endParaRPr lang="en-GB" b="1" dirty="0">
              <a:solidFill>
                <a:srgbClr val="124191"/>
              </a:solidFill>
              <a:latin typeface="Nokia Pure Text Light"/>
              <a:ea typeface="+mn-ea"/>
              <a:cs typeface="+mn-cs"/>
            </a:endParaRPr>
          </a:p>
        </p:txBody>
      </p:sp>
      <p:grpSp>
        <p:nvGrpSpPr>
          <p:cNvPr id="5" name="Group 3">
            <a:extLst>
              <a:ext uri="{FF2B5EF4-FFF2-40B4-BE49-F238E27FC236}">
                <a16:creationId xmlns:a16="http://schemas.microsoft.com/office/drawing/2014/main" id="{C508156D-6B86-4C78-B285-F085AB0A4B96}"/>
              </a:ext>
            </a:extLst>
          </p:cNvPr>
          <p:cNvGrpSpPr/>
          <p:nvPr/>
        </p:nvGrpSpPr>
        <p:grpSpPr>
          <a:xfrm>
            <a:off x="1551829" y="4105805"/>
            <a:ext cx="1503746" cy="491172"/>
            <a:chOff x="1686585" y="2541031"/>
            <a:chExt cx="900000" cy="293969"/>
          </a:xfrm>
        </p:grpSpPr>
        <p:sp>
          <p:nvSpPr>
            <p:cNvPr id="6" name="Rectangle 5">
              <a:extLst>
                <a:ext uri="{FF2B5EF4-FFF2-40B4-BE49-F238E27FC236}">
                  <a16:creationId xmlns:a16="http://schemas.microsoft.com/office/drawing/2014/main" id="{C21A2067-15FD-4677-856B-17A4AC9C0160}"/>
                </a:ext>
              </a:extLst>
            </p:cNvPr>
            <p:cNvSpPr>
              <a:spLocks noChangeAspect="1"/>
            </p:cNvSpPr>
            <p:nvPr/>
          </p:nvSpPr>
          <p:spPr>
            <a:xfrm>
              <a:off x="1686585" y="2565000"/>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algn="ctr" defTabSz="457178" fontAlgn="auto">
                <a:spcBef>
                  <a:spcPts val="0"/>
                </a:spcBef>
                <a:spcAft>
                  <a:spcPts val="0"/>
                </a:spcAft>
                <a:defRPr/>
              </a:pPr>
              <a:r>
                <a:rPr lang="de-DE" sz="1400" kern="0" dirty="0">
                  <a:solidFill>
                    <a:srgbClr val="D8D9DA">
                      <a:lumMod val="10000"/>
                    </a:srgbClr>
                  </a:solidFill>
                  <a:latin typeface="Arial"/>
                  <a:ea typeface="+mn-ea"/>
                  <a:cs typeface="+mn-cs"/>
                </a:rPr>
                <a:t>ABIA</a:t>
              </a:r>
              <a:endParaRPr lang="en-GB" sz="1400" kern="0" dirty="0">
                <a:solidFill>
                  <a:srgbClr val="D8D9DA">
                    <a:lumMod val="10000"/>
                  </a:srgbClr>
                </a:solidFill>
                <a:latin typeface="Arial"/>
                <a:ea typeface="+mn-ea"/>
                <a:cs typeface="+mn-cs"/>
              </a:endParaRPr>
            </a:p>
          </p:txBody>
        </p:sp>
        <p:grpSp>
          <p:nvGrpSpPr>
            <p:cNvPr id="7" name="Group 246">
              <a:extLst>
                <a:ext uri="{FF2B5EF4-FFF2-40B4-BE49-F238E27FC236}">
                  <a16:creationId xmlns:a16="http://schemas.microsoft.com/office/drawing/2014/main" id="{EC7F69E8-6930-44C3-87E7-99110FD39729}"/>
                </a:ext>
              </a:extLst>
            </p:cNvPr>
            <p:cNvGrpSpPr/>
            <p:nvPr/>
          </p:nvGrpSpPr>
          <p:grpSpPr>
            <a:xfrm>
              <a:off x="1771769" y="2541032"/>
              <a:ext cx="169391" cy="45719"/>
              <a:chOff x="1771769" y="2541032"/>
              <a:chExt cx="169391" cy="45719"/>
            </a:xfrm>
          </p:grpSpPr>
          <p:grpSp>
            <p:nvGrpSpPr>
              <p:cNvPr id="18" name="Group 257">
                <a:extLst>
                  <a:ext uri="{FF2B5EF4-FFF2-40B4-BE49-F238E27FC236}">
                    <a16:creationId xmlns:a16="http://schemas.microsoft.com/office/drawing/2014/main" id="{C867343A-F0EB-4F9B-A50B-ED01A0DF9BE7}"/>
                  </a:ext>
                </a:extLst>
              </p:cNvPr>
              <p:cNvGrpSpPr>
                <a:grpSpLocks noChangeAspect="1"/>
              </p:cNvGrpSpPr>
              <p:nvPr/>
            </p:nvGrpSpPr>
            <p:grpSpPr>
              <a:xfrm rot="5400000">
                <a:off x="1833605" y="2542746"/>
                <a:ext cx="45719" cy="42291"/>
                <a:chOff x="971601" y="2260482"/>
                <a:chExt cx="405043" cy="405045"/>
              </a:xfrm>
            </p:grpSpPr>
            <p:sp>
              <p:nvSpPr>
                <p:cNvPr id="25" name="Freeform 139">
                  <a:extLst>
                    <a:ext uri="{FF2B5EF4-FFF2-40B4-BE49-F238E27FC236}">
                      <a16:creationId xmlns:a16="http://schemas.microsoft.com/office/drawing/2014/main" id="{EDC32BB5-9F69-4F5F-880D-9CE97A279CBB}"/>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26" name="Rectangle 25">
                  <a:extLst>
                    <a:ext uri="{FF2B5EF4-FFF2-40B4-BE49-F238E27FC236}">
                      <a16:creationId xmlns:a16="http://schemas.microsoft.com/office/drawing/2014/main" id="{4490DA62-AC9A-49E3-959C-F3AD556624B3}"/>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19" name="Group 258">
                <a:extLst>
                  <a:ext uri="{FF2B5EF4-FFF2-40B4-BE49-F238E27FC236}">
                    <a16:creationId xmlns:a16="http://schemas.microsoft.com/office/drawing/2014/main" id="{9531E3B1-944B-43B9-BD58-F0910FE3E713}"/>
                  </a:ext>
                </a:extLst>
              </p:cNvPr>
              <p:cNvGrpSpPr>
                <a:grpSpLocks noChangeAspect="1"/>
              </p:cNvGrpSpPr>
              <p:nvPr/>
            </p:nvGrpSpPr>
            <p:grpSpPr>
              <a:xfrm rot="5400000">
                <a:off x="1770055" y="2542746"/>
                <a:ext cx="45719" cy="42291"/>
                <a:chOff x="971601" y="2260482"/>
                <a:chExt cx="405043" cy="405045"/>
              </a:xfrm>
            </p:grpSpPr>
            <p:sp>
              <p:nvSpPr>
                <p:cNvPr id="23" name="Freeform 137">
                  <a:extLst>
                    <a:ext uri="{FF2B5EF4-FFF2-40B4-BE49-F238E27FC236}">
                      <a16:creationId xmlns:a16="http://schemas.microsoft.com/office/drawing/2014/main" id="{ED2A9BA4-4F95-4C5D-8487-9AB86243A3EC}"/>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24" name="Rectangle 23">
                  <a:extLst>
                    <a:ext uri="{FF2B5EF4-FFF2-40B4-BE49-F238E27FC236}">
                      <a16:creationId xmlns:a16="http://schemas.microsoft.com/office/drawing/2014/main" id="{D6F4009C-48F2-4BFA-B4B4-DC7688F6705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20" name="Group 259">
                <a:extLst>
                  <a:ext uri="{FF2B5EF4-FFF2-40B4-BE49-F238E27FC236}">
                    <a16:creationId xmlns:a16="http://schemas.microsoft.com/office/drawing/2014/main" id="{EC1D7837-F869-44F1-87C8-B0DBFDAE57A8}"/>
                  </a:ext>
                </a:extLst>
              </p:cNvPr>
              <p:cNvGrpSpPr>
                <a:grpSpLocks noChangeAspect="1"/>
              </p:cNvGrpSpPr>
              <p:nvPr/>
            </p:nvGrpSpPr>
            <p:grpSpPr>
              <a:xfrm rot="5400000">
                <a:off x="1897155" y="2542746"/>
                <a:ext cx="45719" cy="42291"/>
                <a:chOff x="971601" y="2260482"/>
                <a:chExt cx="405043" cy="405045"/>
              </a:xfrm>
            </p:grpSpPr>
            <p:sp>
              <p:nvSpPr>
                <p:cNvPr id="21" name="Freeform 135">
                  <a:extLst>
                    <a:ext uri="{FF2B5EF4-FFF2-40B4-BE49-F238E27FC236}">
                      <a16:creationId xmlns:a16="http://schemas.microsoft.com/office/drawing/2014/main" id="{7FCC5D86-8B10-40F1-8064-46C134D32B0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22" name="Rectangle 21">
                  <a:extLst>
                    <a:ext uri="{FF2B5EF4-FFF2-40B4-BE49-F238E27FC236}">
                      <a16:creationId xmlns:a16="http://schemas.microsoft.com/office/drawing/2014/main" id="{ED0C1C3A-F87F-43F3-87D0-2A22DD5D48DB}"/>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grpSp>
          <p:nvGrpSpPr>
            <p:cNvPr id="8" name="Group 247">
              <a:extLst>
                <a:ext uri="{FF2B5EF4-FFF2-40B4-BE49-F238E27FC236}">
                  <a16:creationId xmlns:a16="http://schemas.microsoft.com/office/drawing/2014/main" id="{51D9E785-C980-4DE3-B2BE-64FB07CF4FCC}"/>
                </a:ext>
              </a:extLst>
            </p:cNvPr>
            <p:cNvGrpSpPr/>
            <p:nvPr/>
          </p:nvGrpSpPr>
          <p:grpSpPr>
            <a:xfrm>
              <a:off x="2332379" y="2541031"/>
              <a:ext cx="169391" cy="45719"/>
              <a:chOff x="1962419" y="2541032"/>
              <a:chExt cx="169391" cy="45719"/>
            </a:xfrm>
          </p:grpSpPr>
          <p:grpSp>
            <p:nvGrpSpPr>
              <p:cNvPr id="9" name="Group 248">
                <a:extLst>
                  <a:ext uri="{FF2B5EF4-FFF2-40B4-BE49-F238E27FC236}">
                    <a16:creationId xmlns:a16="http://schemas.microsoft.com/office/drawing/2014/main" id="{12491C76-061C-4E7C-A06D-FFAA3E73FD5B}"/>
                  </a:ext>
                </a:extLst>
              </p:cNvPr>
              <p:cNvGrpSpPr>
                <a:grpSpLocks noChangeAspect="1"/>
              </p:cNvGrpSpPr>
              <p:nvPr/>
            </p:nvGrpSpPr>
            <p:grpSpPr>
              <a:xfrm rot="5400000">
                <a:off x="1960705" y="2542746"/>
                <a:ext cx="45719" cy="42291"/>
                <a:chOff x="971601" y="2260482"/>
                <a:chExt cx="405043" cy="405045"/>
              </a:xfrm>
            </p:grpSpPr>
            <p:sp>
              <p:nvSpPr>
                <p:cNvPr id="16" name="Freeform 130">
                  <a:extLst>
                    <a:ext uri="{FF2B5EF4-FFF2-40B4-BE49-F238E27FC236}">
                      <a16:creationId xmlns:a16="http://schemas.microsoft.com/office/drawing/2014/main" id="{15EF369A-01E3-4158-A395-EFA367B1FBF4}"/>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17" name="Rectangle 16">
                  <a:extLst>
                    <a:ext uri="{FF2B5EF4-FFF2-40B4-BE49-F238E27FC236}">
                      <a16:creationId xmlns:a16="http://schemas.microsoft.com/office/drawing/2014/main" id="{CDACD469-B4F1-4831-A9A2-80D017E6FA4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10" name="Group 249">
                <a:extLst>
                  <a:ext uri="{FF2B5EF4-FFF2-40B4-BE49-F238E27FC236}">
                    <a16:creationId xmlns:a16="http://schemas.microsoft.com/office/drawing/2014/main" id="{A3460243-5568-4433-AF73-95BD25CD5349}"/>
                  </a:ext>
                </a:extLst>
              </p:cNvPr>
              <p:cNvGrpSpPr>
                <a:grpSpLocks noChangeAspect="1"/>
              </p:cNvGrpSpPr>
              <p:nvPr/>
            </p:nvGrpSpPr>
            <p:grpSpPr>
              <a:xfrm rot="5400000">
                <a:off x="2087805" y="2542746"/>
                <a:ext cx="45719" cy="42291"/>
                <a:chOff x="971601" y="2260482"/>
                <a:chExt cx="405043" cy="405045"/>
              </a:xfrm>
            </p:grpSpPr>
            <p:sp>
              <p:nvSpPr>
                <p:cNvPr id="14" name="Freeform 128">
                  <a:extLst>
                    <a:ext uri="{FF2B5EF4-FFF2-40B4-BE49-F238E27FC236}">
                      <a16:creationId xmlns:a16="http://schemas.microsoft.com/office/drawing/2014/main" id="{C8184004-1E12-4BE5-9B0A-DD261F8B83BF}"/>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15" name="Rectangle 14">
                  <a:extLst>
                    <a:ext uri="{FF2B5EF4-FFF2-40B4-BE49-F238E27FC236}">
                      <a16:creationId xmlns:a16="http://schemas.microsoft.com/office/drawing/2014/main" id="{9618E7D0-6442-4070-8C28-9C5CED150051}"/>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11" name="Group 250">
                <a:extLst>
                  <a:ext uri="{FF2B5EF4-FFF2-40B4-BE49-F238E27FC236}">
                    <a16:creationId xmlns:a16="http://schemas.microsoft.com/office/drawing/2014/main" id="{3A4E8D3F-2C12-4DFD-8F5D-D8FFC023D3E5}"/>
                  </a:ext>
                </a:extLst>
              </p:cNvPr>
              <p:cNvGrpSpPr>
                <a:grpSpLocks noChangeAspect="1"/>
              </p:cNvGrpSpPr>
              <p:nvPr/>
            </p:nvGrpSpPr>
            <p:grpSpPr>
              <a:xfrm rot="5400000">
                <a:off x="2024255" y="2542746"/>
                <a:ext cx="45719" cy="42291"/>
                <a:chOff x="971601" y="2260482"/>
                <a:chExt cx="405043" cy="405045"/>
              </a:xfrm>
            </p:grpSpPr>
            <p:sp>
              <p:nvSpPr>
                <p:cNvPr id="12" name="Freeform 126">
                  <a:extLst>
                    <a:ext uri="{FF2B5EF4-FFF2-40B4-BE49-F238E27FC236}">
                      <a16:creationId xmlns:a16="http://schemas.microsoft.com/office/drawing/2014/main" id="{ADF60829-E800-4844-86E4-47DCDB40B9EA}"/>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13" name="Rectangle 12">
                  <a:extLst>
                    <a:ext uri="{FF2B5EF4-FFF2-40B4-BE49-F238E27FC236}">
                      <a16:creationId xmlns:a16="http://schemas.microsoft.com/office/drawing/2014/main" id="{FDBC88AC-4536-4688-9F2D-A0FB0727867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grpSp>
      <p:sp>
        <p:nvSpPr>
          <p:cNvPr id="27" name="Freeform 141">
            <a:extLst>
              <a:ext uri="{FF2B5EF4-FFF2-40B4-BE49-F238E27FC236}">
                <a16:creationId xmlns:a16="http://schemas.microsoft.com/office/drawing/2014/main" id="{07823AC9-D827-4E20-9259-003C435A44D5}"/>
              </a:ext>
            </a:extLst>
          </p:cNvPr>
          <p:cNvSpPr/>
          <p:nvPr/>
        </p:nvSpPr>
        <p:spPr bwMode="auto">
          <a:xfrm>
            <a:off x="476547" y="1858851"/>
            <a:ext cx="2250695" cy="2430856"/>
          </a:xfrm>
          <a:custGeom>
            <a:avLst/>
            <a:gdLst>
              <a:gd name="connsiteX0" fmla="*/ 0 w 3267978"/>
              <a:gd name="connsiteY0" fmla="*/ 164645 h 3024336"/>
              <a:gd name="connsiteX1" fmla="*/ 48224 w 3267978"/>
              <a:gd name="connsiteY1" fmla="*/ 48223 h 3024336"/>
              <a:gd name="connsiteX2" fmla="*/ 164646 w 3267978"/>
              <a:gd name="connsiteY2" fmla="*/ 0 h 3024336"/>
              <a:gd name="connsiteX3" fmla="*/ 3103333 w 3267978"/>
              <a:gd name="connsiteY3" fmla="*/ 0 h 3024336"/>
              <a:gd name="connsiteX4" fmla="*/ 3219755 w 3267978"/>
              <a:gd name="connsiteY4" fmla="*/ 48224 h 3024336"/>
              <a:gd name="connsiteX5" fmla="*/ 3267978 w 3267978"/>
              <a:gd name="connsiteY5" fmla="*/ 164646 h 3024336"/>
              <a:gd name="connsiteX6" fmla="*/ 3267978 w 3267978"/>
              <a:gd name="connsiteY6" fmla="*/ 2859691 h 3024336"/>
              <a:gd name="connsiteX7" fmla="*/ 3219755 w 3267978"/>
              <a:gd name="connsiteY7" fmla="*/ 2976113 h 3024336"/>
              <a:gd name="connsiteX8" fmla="*/ 3103333 w 3267978"/>
              <a:gd name="connsiteY8" fmla="*/ 3024336 h 3024336"/>
              <a:gd name="connsiteX9" fmla="*/ 164645 w 3267978"/>
              <a:gd name="connsiteY9" fmla="*/ 3024336 h 3024336"/>
              <a:gd name="connsiteX10" fmla="*/ 48223 w 3267978"/>
              <a:gd name="connsiteY10" fmla="*/ 2976112 h 3024336"/>
              <a:gd name="connsiteX11" fmla="*/ 0 w 3267978"/>
              <a:gd name="connsiteY11" fmla="*/ 2859690 h 3024336"/>
              <a:gd name="connsiteX12" fmla="*/ 0 w 3267978"/>
              <a:gd name="connsiteY12" fmla="*/ 164645 h 3024336"/>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64282 w 3267978"/>
              <a:gd name="connsiteY6" fmla="*/ 2278232 h 3201783"/>
              <a:gd name="connsiteX7" fmla="*/ 3267978 w 3267978"/>
              <a:gd name="connsiteY7" fmla="*/ 3037138 h 3201783"/>
              <a:gd name="connsiteX8" fmla="*/ 3219755 w 3267978"/>
              <a:gd name="connsiteY8" fmla="*/ 3153560 h 3201783"/>
              <a:gd name="connsiteX9" fmla="*/ 3103333 w 3267978"/>
              <a:gd name="connsiteY9" fmla="*/ 3201783 h 3201783"/>
              <a:gd name="connsiteX10" fmla="*/ 164645 w 3267978"/>
              <a:gd name="connsiteY10" fmla="*/ 3201783 h 3201783"/>
              <a:gd name="connsiteX11" fmla="*/ 48223 w 3267978"/>
              <a:gd name="connsiteY11" fmla="*/ 3153559 h 3201783"/>
              <a:gd name="connsiteX12" fmla="*/ 0 w 3267978"/>
              <a:gd name="connsiteY12" fmla="*/ 3037137 h 3201783"/>
              <a:gd name="connsiteX13" fmla="*/ 0 w 3267978"/>
              <a:gd name="connsiteY13" fmla="*/ 342092 h 3201783"/>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64282 w 3267978"/>
              <a:gd name="connsiteY6" fmla="*/ 2278232 h 3201783"/>
              <a:gd name="connsiteX7" fmla="*/ 3264282 w 3267978"/>
              <a:gd name="connsiteY7" fmla="*/ 2634174 h 3201783"/>
              <a:gd name="connsiteX8" fmla="*/ 3267978 w 3267978"/>
              <a:gd name="connsiteY8" fmla="*/ 3037138 h 3201783"/>
              <a:gd name="connsiteX9" fmla="*/ 3219755 w 3267978"/>
              <a:gd name="connsiteY9" fmla="*/ 3153560 h 3201783"/>
              <a:gd name="connsiteX10" fmla="*/ 3103333 w 3267978"/>
              <a:gd name="connsiteY10" fmla="*/ 3201783 h 3201783"/>
              <a:gd name="connsiteX11" fmla="*/ 164645 w 3267978"/>
              <a:gd name="connsiteY11" fmla="*/ 3201783 h 3201783"/>
              <a:gd name="connsiteX12" fmla="*/ 48223 w 3267978"/>
              <a:gd name="connsiteY12" fmla="*/ 3153559 h 3201783"/>
              <a:gd name="connsiteX13" fmla="*/ 0 w 3267978"/>
              <a:gd name="connsiteY13" fmla="*/ 3037137 h 3201783"/>
              <a:gd name="connsiteX14" fmla="*/ 0 w 3267978"/>
              <a:gd name="connsiteY14" fmla="*/ 342092 h 3201783"/>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49976 w 3267978"/>
              <a:gd name="connsiteY6" fmla="*/ 2094661 h 3201783"/>
              <a:gd name="connsiteX7" fmla="*/ 3264282 w 3267978"/>
              <a:gd name="connsiteY7" fmla="*/ 2634174 h 3201783"/>
              <a:gd name="connsiteX8" fmla="*/ 3267978 w 3267978"/>
              <a:gd name="connsiteY8" fmla="*/ 3037138 h 3201783"/>
              <a:gd name="connsiteX9" fmla="*/ 3219755 w 3267978"/>
              <a:gd name="connsiteY9" fmla="*/ 3153560 h 3201783"/>
              <a:gd name="connsiteX10" fmla="*/ 3103333 w 3267978"/>
              <a:gd name="connsiteY10" fmla="*/ 3201783 h 3201783"/>
              <a:gd name="connsiteX11" fmla="*/ 164645 w 3267978"/>
              <a:gd name="connsiteY11" fmla="*/ 3201783 h 3201783"/>
              <a:gd name="connsiteX12" fmla="*/ 48223 w 3267978"/>
              <a:gd name="connsiteY12" fmla="*/ 3153559 h 3201783"/>
              <a:gd name="connsiteX13" fmla="*/ 0 w 3267978"/>
              <a:gd name="connsiteY13" fmla="*/ 3037137 h 3201783"/>
              <a:gd name="connsiteX14" fmla="*/ 0 w 3267978"/>
              <a:gd name="connsiteY14" fmla="*/ 342092 h 3201783"/>
              <a:gd name="connsiteX0" fmla="*/ 0 w 3339986"/>
              <a:gd name="connsiteY0" fmla="*/ 342092 h 3201783"/>
              <a:gd name="connsiteX1" fmla="*/ 48224 w 3339986"/>
              <a:gd name="connsiteY1" fmla="*/ 225670 h 3201783"/>
              <a:gd name="connsiteX2" fmla="*/ 164646 w 3339986"/>
              <a:gd name="connsiteY2" fmla="*/ 177447 h 3201783"/>
              <a:gd name="connsiteX3" fmla="*/ 3103333 w 3339986"/>
              <a:gd name="connsiteY3" fmla="*/ 177447 h 3201783"/>
              <a:gd name="connsiteX4" fmla="*/ 3219755 w 3339986"/>
              <a:gd name="connsiteY4" fmla="*/ 225671 h 3201783"/>
              <a:gd name="connsiteX5" fmla="*/ 3267978 w 3339986"/>
              <a:gd name="connsiteY5" fmla="*/ 342093 h 3201783"/>
              <a:gd name="connsiteX6" fmla="*/ 3249976 w 3339986"/>
              <a:gd name="connsiteY6" fmla="*/ 2094661 h 3201783"/>
              <a:gd name="connsiteX7" fmla="*/ 3339986 w 3339986"/>
              <a:gd name="connsiteY7" fmla="*/ 2274681 h 3201783"/>
              <a:gd name="connsiteX8" fmla="*/ 3267978 w 3339986"/>
              <a:gd name="connsiteY8" fmla="*/ 3037138 h 3201783"/>
              <a:gd name="connsiteX9" fmla="*/ 3219755 w 3339986"/>
              <a:gd name="connsiteY9" fmla="*/ 3153560 h 3201783"/>
              <a:gd name="connsiteX10" fmla="*/ 3103333 w 3339986"/>
              <a:gd name="connsiteY10" fmla="*/ 3201783 h 3201783"/>
              <a:gd name="connsiteX11" fmla="*/ 164645 w 3339986"/>
              <a:gd name="connsiteY11" fmla="*/ 3201783 h 3201783"/>
              <a:gd name="connsiteX12" fmla="*/ 48223 w 3339986"/>
              <a:gd name="connsiteY12" fmla="*/ 3153559 h 3201783"/>
              <a:gd name="connsiteX13" fmla="*/ 0 w 3339986"/>
              <a:gd name="connsiteY13" fmla="*/ 3037137 h 3201783"/>
              <a:gd name="connsiteX14" fmla="*/ 0 w 3339986"/>
              <a:gd name="connsiteY14" fmla="*/ 342092 h 3201783"/>
              <a:gd name="connsiteX0" fmla="*/ 0 w 3339986"/>
              <a:gd name="connsiteY0" fmla="*/ 342092 h 3201783"/>
              <a:gd name="connsiteX1" fmla="*/ 48224 w 3339986"/>
              <a:gd name="connsiteY1" fmla="*/ 225670 h 3201783"/>
              <a:gd name="connsiteX2" fmla="*/ 164646 w 3339986"/>
              <a:gd name="connsiteY2" fmla="*/ 177447 h 3201783"/>
              <a:gd name="connsiteX3" fmla="*/ 3103333 w 3339986"/>
              <a:gd name="connsiteY3" fmla="*/ 177447 h 3201783"/>
              <a:gd name="connsiteX4" fmla="*/ 3219755 w 3339986"/>
              <a:gd name="connsiteY4" fmla="*/ 225671 h 3201783"/>
              <a:gd name="connsiteX5" fmla="*/ 3267978 w 3339986"/>
              <a:gd name="connsiteY5" fmla="*/ 342093 h 3201783"/>
              <a:gd name="connsiteX6" fmla="*/ 3249976 w 3339986"/>
              <a:gd name="connsiteY6" fmla="*/ 2094661 h 3201783"/>
              <a:gd name="connsiteX7" fmla="*/ 3339986 w 3339986"/>
              <a:gd name="connsiteY7" fmla="*/ 2274681 h 3201783"/>
              <a:gd name="connsiteX8" fmla="*/ 3307240 w 3339986"/>
              <a:gd name="connsiteY8" fmla="*/ 2606557 h 3201783"/>
              <a:gd name="connsiteX9" fmla="*/ 3267978 w 3339986"/>
              <a:gd name="connsiteY9" fmla="*/ 3037138 h 3201783"/>
              <a:gd name="connsiteX10" fmla="*/ 3219755 w 3339986"/>
              <a:gd name="connsiteY10" fmla="*/ 3153560 h 3201783"/>
              <a:gd name="connsiteX11" fmla="*/ 3103333 w 3339986"/>
              <a:gd name="connsiteY11" fmla="*/ 3201783 h 3201783"/>
              <a:gd name="connsiteX12" fmla="*/ 164645 w 3339986"/>
              <a:gd name="connsiteY12" fmla="*/ 3201783 h 3201783"/>
              <a:gd name="connsiteX13" fmla="*/ 48223 w 3339986"/>
              <a:gd name="connsiteY13" fmla="*/ 3153559 h 3201783"/>
              <a:gd name="connsiteX14" fmla="*/ 0 w 3339986"/>
              <a:gd name="connsiteY14" fmla="*/ 3037137 h 3201783"/>
              <a:gd name="connsiteX15" fmla="*/ 0 w 3339986"/>
              <a:gd name="connsiteY15"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339986 w 3565011"/>
              <a:gd name="connsiteY7" fmla="*/ 2274681 h 3201783"/>
              <a:gd name="connsiteX8" fmla="*/ 3565011 w 3565011"/>
              <a:gd name="connsiteY8" fmla="*/ 2274681 h 3201783"/>
              <a:gd name="connsiteX9" fmla="*/ 3267978 w 3565011"/>
              <a:gd name="connsiteY9" fmla="*/ 3037138 h 3201783"/>
              <a:gd name="connsiteX10" fmla="*/ 3219755 w 3565011"/>
              <a:gd name="connsiteY10" fmla="*/ 3153560 h 3201783"/>
              <a:gd name="connsiteX11" fmla="*/ 3103333 w 3565011"/>
              <a:gd name="connsiteY11" fmla="*/ 3201783 h 3201783"/>
              <a:gd name="connsiteX12" fmla="*/ 164645 w 3565011"/>
              <a:gd name="connsiteY12" fmla="*/ 3201783 h 3201783"/>
              <a:gd name="connsiteX13" fmla="*/ 48223 w 3565011"/>
              <a:gd name="connsiteY13" fmla="*/ 3153559 h 3201783"/>
              <a:gd name="connsiteX14" fmla="*/ 0 w 3565011"/>
              <a:gd name="connsiteY14" fmla="*/ 3037137 h 3201783"/>
              <a:gd name="connsiteX15" fmla="*/ 0 w 3565011"/>
              <a:gd name="connsiteY15"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94966 w 3565011"/>
              <a:gd name="connsiteY7" fmla="*/ 2180042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229676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229676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525101 w 3565011"/>
              <a:gd name="connsiteY10" fmla="*/ 2367218 h 3201783"/>
              <a:gd name="connsiteX11" fmla="*/ 3267978 w 3565011"/>
              <a:gd name="connsiteY11" fmla="*/ 3037138 h 3201783"/>
              <a:gd name="connsiteX12" fmla="*/ 3219755 w 3565011"/>
              <a:gd name="connsiteY12" fmla="*/ 3153560 h 3201783"/>
              <a:gd name="connsiteX13" fmla="*/ 3103333 w 3565011"/>
              <a:gd name="connsiteY13" fmla="*/ 3201783 h 3201783"/>
              <a:gd name="connsiteX14" fmla="*/ 164645 w 3565011"/>
              <a:gd name="connsiteY14" fmla="*/ 3201783 h 3201783"/>
              <a:gd name="connsiteX15" fmla="*/ 48223 w 3565011"/>
              <a:gd name="connsiteY15" fmla="*/ 3153559 h 3201783"/>
              <a:gd name="connsiteX16" fmla="*/ 0 w 3565011"/>
              <a:gd name="connsiteY16" fmla="*/ 3037137 h 3201783"/>
              <a:gd name="connsiteX17" fmla="*/ 0 w 3565011"/>
              <a:gd name="connsiteY17"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267978 w 3700026"/>
              <a:gd name="connsiteY11" fmla="*/ 3037138 h 3201783"/>
              <a:gd name="connsiteX12" fmla="*/ 3219755 w 3700026"/>
              <a:gd name="connsiteY12" fmla="*/ 3153560 h 3201783"/>
              <a:gd name="connsiteX13" fmla="*/ 3103333 w 3700026"/>
              <a:gd name="connsiteY13" fmla="*/ 3201783 h 3201783"/>
              <a:gd name="connsiteX14" fmla="*/ 164645 w 3700026"/>
              <a:gd name="connsiteY14" fmla="*/ 3201783 h 3201783"/>
              <a:gd name="connsiteX15" fmla="*/ 48223 w 3700026"/>
              <a:gd name="connsiteY15" fmla="*/ 3153559 h 3201783"/>
              <a:gd name="connsiteX16" fmla="*/ 0 w 3700026"/>
              <a:gd name="connsiteY16" fmla="*/ 3037137 h 3201783"/>
              <a:gd name="connsiteX17" fmla="*/ 0 w 3700026"/>
              <a:gd name="connsiteY17"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503620 w 3700026"/>
              <a:gd name="connsiteY11" fmla="*/ 2670995 h 3201783"/>
              <a:gd name="connsiteX12" fmla="*/ 3267978 w 3700026"/>
              <a:gd name="connsiteY12" fmla="*/ 3037138 h 3201783"/>
              <a:gd name="connsiteX13" fmla="*/ 3219755 w 3700026"/>
              <a:gd name="connsiteY13" fmla="*/ 3153560 h 3201783"/>
              <a:gd name="connsiteX14" fmla="*/ 3103333 w 3700026"/>
              <a:gd name="connsiteY14" fmla="*/ 3201783 h 3201783"/>
              <a:gd name="connsiteX15" fmla="*/ 164645 w 3700026"/>
              <a:gd name="connsiteY15" fmla="*/ 3201783 h 3201783"/>
              <a:gd name="connsiteX16" fmla="*/ 48223 w 3700026"/>
              <a:gd name="connsiteY16" fmla="*/ 3153559 h 3201783"/>
              <a:gd name="connsiteX17" fmla="*/ 0 w 3700026"/>
              <a:gd name="connsiteY17" fmla="*/ 3037137 h 3201783"/>
              <a:gd name="connsiteX18" fmla="*/ 0 w 3700026"/>
              <a:gd name="connsiteY18"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267978 w 3700026"/>
              <a:gd name="connsiteY12" fmla="*/ 3037138 h 3201783"/>
              <a:gd name="connsiteX13" fmla="*/ 3219755 w 3700026"/>
              <a:gd name="connsiteY13" fmla="*/ 3153560 h 3201783"/>
              <a:gd name="connsiteX14" fmla="*/ 3103333 w 3700026"/>
              <a:gd name="connsiteY14" fmla="*/ 3201783 h 3201783"/>
              <a:gd name="connsiteX15" fmla="*/ 164645 w 3700026"/>
              <a:gd name="connsiteY15" fmla="*/ 3201783 h 3201783"/>
              <a:gd name="connsiteX16" fmla="*/ 48223 w 3700026"/>
              <a:gd name="connsiteY16" fmla="*/ 3153559 h 3201783"/>
              <a:gd name="connsiteX17" fmla="*/ 0 w 3700026"/>
              <a:gd name="connsiteY17" fmla="*/ 3037137 h 3201783"/>
              <a:gd name="connsiteX18" fmla="*/ 0 w 3700026"/>
              <a:gd name="connsiteY18"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515894 w 3700026"/>
              <a:gd name="connsiteY12" fmla="*/ 2766117 h 3201783"/>
              <a:gd name="connsiteX13" fmla="*/ 3267978 w 3700026"/>
              <a:gd name="connsiteY13" fmla="*/ 3037138 h 3201783"/>
              <a:gd name="connsiteX14" fmla="*/ 3219755 w 3700026"/>
              <a:gd name="connsiteY14" fmla="*/ 3153560 h 3201783"/>
              <a:gd name="connsiteX15" fmla="*/ 3103333 w 3700026"/>
              <a:gd name="connsiteY15" fmla="*/ 3201783 h 3201783"/>
              <a:gd name="connsiteX16" fmla="*/ 164645 w 3700026"/>
              <a:gd name="connsiteY16" fmla="*/ 3201783 h 3201783"/>
              <a:gd name="connsiteX17" fmla="*/ 48223 w 3700026"/>
              <a:gd name="connsiteY17" fmla="*/ 3153559 h 3201783"/>
              <a:gd name="connsiteX18" fmla="*/ 0 w 3700026"/>
              <a:gd name="connsiteY18" fmla="*/ 3037137 h 3201783"/>
              <a:gd name="connsiteX19" fmla="*/ 0 w 3700026"/>
              <a:gd name="connsiteY19"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267978 w 3700026"/>
              <a:gd name="connsiteY13" fmla="*/ 3037138 h 3201783"/>
              <a:gd name="connsiteX14" fmla="*/ 3219755 w 3700026"/>
              <a:gd name="connsiteY14" fmla="*/ 3153560 h 3201783"/>
              <a:gd name="connsiteX15" fmla="*/ 3103333 w 3700026"/>
              <a:gd name="connsiteY15" fmla="*/ 3201783 h 3201783"/>
              <a:gd name="connsiteX16" fmla="*/ 164645 w 3700026"/>
              <a:gd name="connsiteY16" fmla="*/ 3201783 h 3201783"/>
              <a:gd name="connsiteX17" fmla="*/ 48223 w 3700026"/>
              <a:gd name="connsiteY17" fmla="*/ 3153559 h 3201783"/>
              <a:gd name="connsiteX18" fmla="*/ 0 w 3700026"/>
              <a:gd name="connsiteY18" fmla="*/ 3037137 h 3201783"/>
              <a:gd name="connsiteX19" fmla="*/ 0 w 3700026"/>
              <a:gd name="connsiteY19"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540442 w 3700026"/>
              <a:gd name="connsiteY13" fmla="*/ 2759980 h 3201783"/>
              <a:gd name="connsiteX14" fmla="*/ 3267978 w 3700026"/>
              <a:gd name="connsiteY14" fmla="*/ 3037138 h 3201783"/>
              <a:gd name="connsiteX15" fmla="*/ 3219755 w 3700026"/>
              <a:gd name="connsiteY15" fmla="*/ 3153560 h 3201783"/>
              <a:gd name="connsiteX16" fmla="*/ 3103333 w 3700026"/>
              <a:gd name="connsiteY16" fmla="*/ 3201783 h 3201783"/>
              <a:gd name="connsiteX17" fmla="*/ 164645 w 3700026"/>
              <a:gd name="connsiteY17" fmla="*/ 3201783 h 3201783"/>
              <a:gd name="connsiteX18" fmla="*/ 48223 w 3700026"/>
              <a:gd name="connsiteY18" fmla="*/ 3153559 h 3201783"/>
              <a:gd name="connsiteX19" fmla="*/ 0 w 3700026"/>
              <a:gd name="connsiteY19" fmla="*/ 3037137 h 3201783"/>
              <a:gd name="connsiteX20" fmla="*/ 0 w 3700026"/>
              <a:gd name="connsiteY20"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78 w 3700026"/>
              <a:gd name="connsiteY14" fmla="*/ 3037138 h 3201783"/>
              <a:gd name="connsiteX15" fmla="*/ 3219755 w 3700026"/>
              <a:gd name="connsiteY15" fmla="*/ 3153560 h 3201783"/>
              <a:gd name="connsiteX16" fmla="*/ 3103333 w 3700026"/>
              <a:gd name="connsiteY16" fmla="*/ 3201783 h 3201783"/>
              <a:gd name="connsiteX17" fmla="*/ 164645 w 3700026"/>
              <a:gd name="connsiteY17" fmla="*/ 3201783 h 3201783"/>
              <a:gd name="connsiteX18" fmla="*/ 48223 w 3700026"/>
              <a:gd name="connsiteY18" fmla="*/ 3153559 h 3201783"/>
              <a:gd name="connsiteX19" fmla="*/ 0 w 3700026"/>
              <a:gd name="connsiteY19" fmla="*/ 3037137 h 3201783"/>
              <a:gd name="connsiteX20" fmla="*/ 0 w 3700026"/>
              <a:gd name="connsiteY20"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310308 w 3700026"/>
              <a:gd name="connsiteY14" fmla="*/ 2861239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94980 w 3700026"/>
              <a:gd name="connsiteY14" fmla="*/ 276973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653"/>
              <a:gd name="connsiteY0" fmla="*/ 342092 h 3201783"/>
              <a:gd name="connsiteX1" fmla="*/ 48224 w 3700653"/>
              <a:gd name="connsiteY1" fmla="*/ 225670 h 3201783"/>
              <a:gd name="connsiteX2" fmla="*/ 164646 w 3700653"/>
              <a:gd name="connsiteY2" fmla="*/ 177447 h 3201783"/>
              <a:gd name="connsiteX3" fmla="*/ 3103333 w 3700653"/>
              <a:gd name="connsiteY3" fmla="*/ 177447 h 3201783"/>
              <a:gd name="connsiteX4" fmla="*/ 3219755 w 3700653"/>
              <a:gd name="connsiteY4" fmla="*/ 225671 h 3201783"/>
              <a:gd name="connsiteX5" fmla="*/ 3267978 w 3700653"/>
              <a:gd name="connsiteY5" fmla="*/ 342093 h 3201783"/>
              <a:gd name="connsiteX6" fmla="*/ 3249976 w 3700653"/>
              <a:gd name="connsiteY6" fmla="*/ 2094661 h 3201783"/>
              <a:gd name="connsiteX7" fmla="*/ 3249976 w 3700653"/>
              <a:gd name="connsiteY7" fmla="*/ 2184671 h 3201783"/>
              <a:gd name="connsiteX8" fmla="*/ 3339986 w 3700653"/>
              <a:gd name="connsiteY8" fmla="*/ 2274681 h 3201783"/>
              <a:gd name="connsiteX9" fmla="*/ 3565011 w 3700653"/>
              <a:gd name="connsiteY9" fmla="*/ 2274681 h 3201783"/>
              <a:gd name="connsiteX10" fmla="*/ 3700026 w 3700653"/>
              <a:gd name="connsiteY10" fmla="*/ 2364691 h 3201783"/>
              <a:gd name="connsiteX11" fmla="*/ 3700025 w 3700653"/>
              <a:gd name="connsiteY11" fmla="*/ 2544711 h 3201783"/>
              <a:gd name="connsiteX12" fmla="*/ 3610015 w 3700653"/>
              <a:gd name="connsiteY12" fmla="*/ 2679726 h 3201783"/>
              <a:gd name="connsiteX13" fmla="*/ 3339985 w 3700653"/>
              <a:gd name="connsiteY13" fmla="*/ 2679726 h 3201783"/>
              <a:gd name="connsiteX14" fmla="*/ 3267995 w 3700653"/>
              <a:gd name="connsiteY14" fmla="*/ 2769786 h 3201783"/>
              <a:gd name="connsiteX15" fmla="*/ 3267978 w 3700653"/>
              <a:gd name="connsiteY15" fmla="*/ 3037138 h 3201783"/>
              <a:gd name="connsiteX16" fmla="*/ 3219755 w 3700653"/>
              <a:gd name="connsiteY16" fmla="*/ 3153560 h 3201783"/>
              <a:gd name="connsiteX17" fmla="*/ 3103333 w 3700653"/>
              <a:gd name="connsiteY17" fmla="*/ 3201783 h 3201783"/>
              <a:gd name="connsiteX18" fmla="*/ 164645 w 3700653"/>
              <a:gd name="connsiteY18" fmla="*/ 3201783 h 3201783"/>
              <a:gd name="connsiteX19" fmla="*/ 48223 w 3700653"/>
              <a:gd name="connsiteY19" fmla="*/ 3153559 h 3201783"/>
              <a:gd name="connsiteX20" fmla="*/ 0 w 3700653"/>
              <a:gd name="connsiteY20" fmla="*/ 3037137 h 3201783"/>
              <a:gd name="connsiteX21" fmla="*/ 0 w 3700653"/>
              <a:gd name="connsiteY21" fmla="*/ 342092 h 3201783"/>
              <a:gd name="connsiteX0" fmla="*/ 0 w 3700653"/>
              <a:gd name="connsiteY0" fmla="*/ 342092 h 3201783"/>
              <a:gd name="connsiteX1" fmla="*/ 48224 w 3700653"/>
              <a:gd name="connsiteY1" fmla="*/ 225670 h 3201783"/>
              <a:gd name="connsiteX2" fmla="*/ 164646 w 3700653"/>
              <a:gd name="connsiteY2" fmla="*/ 177447 h 3201783"/>
              <a:gd name="connsiteX3" fmla="*/ 3103333 w 3700653"/>
              <a:gd name="connsiteY3" fmla="*/ 177447 h 3201783"/>
              <a:gd name="connsiteX4" fmla="*/ 3219755 w 3700653"/>
              <a:gd name="connsiteY4" fmla="*/ 225671 h 3201783"/>
              <a:gd name="connsiteX5" fmla="*/ 3267978 w 3700653"/>
              <a:gd name="connsiteY5" fmla="*/ 342093 h 3201783"/>
              <a:gd name="connsiteX6" fmla="*/ 3249976 w 3700653"/>
              <a:gd name="connsiteY6" fmla="*/ 2094661 h 3201783"/>
              <a:gd name="connsiteX7" fmla="*/ 3249976 w 3700653"/>
              <a:gd name="connsiteY7" fmla="*/ 2184671 h 3201783"/>
              <a:gd name="connsiteX8" fmla="*/ 3339986 w 3700653"/>
              <a:gd name="connsiteY8" fmla="*/ 2274681 h 3201783"/>
              <a:gd name="connsiteX9" fmla="*/ 3565011 w 3700653"/>
              <a:gd name="connsiteY9" fmla="*/ 2274681 h 3201783"/>
              <a:gd name="connsiteX10" fmla="*/ 3700026 w 3700653"/>
              <a:gd name="connsiteY10" fmla="*/ 2364691 h 3201783"/>
              <a:gd name="connsiteX11" fmla="*/ 3700025 w 3700653"/>
              <a:gd name="connsiteY11" fmla="*/ 2544711 h 3201783"/>
              <a:gd name="connsiteX12" fmla="*/ 3610015 w 3700653"/>
              <a:gd name="connsiteY12" fmla="*/ 2679726 h 3201783"/>
              <a:gd name="connsiteX13" fmla="*/ 3339985 w 3700653"/>
              <a:gd name="connsiteY13" fmla="*/ 2679726 h 3201783"/>
              <a:gd name="connsiteX14" fmla="*/ 3267995 w 3700653"/>
              <a:gd name="connsiteY14" fmla="*/ 2769786 h 3201783"/>
              <a:gd name="connsiteX15" fmla="*/ 3267978 w 3700653"/>
              <a:gd name="connsiteY15" fmla="*/ 3037138 h 3201783"/>
              <a:gd name="connsiteX16" fmla="*/ 3219755 w 3700653"/>
              <a:gd name="connsiteY16" fmla="*/ 3153560 h 3201783"/>
              <a:gd name="connsiteX17" fmla="*/ 3103333 w 3700653"/>
              <a:gd name="connsiteY17" fmla="*/ 3201783 h 3201783"/>
              <a:gd name="connsiteX18" fmla="*/ 164645 w 3700653"/>
              <a:gd name="connsiteY18" fmla="*/ 3201783 h 3201783"/>
              <a:gd name="connsiteX19" fmla="*/ 48223 w 3700653"/>
              <a:gd name="connsiteY19" fmla="*/ 3153559 h 3201783"/>
              <a:gd name="connsiteX20" fmla="*/ 0 w 3700653"/>
              <a:gd name="connsiteY20" fmla="*/ 3037137 h 3201783"/>
              <a:gd name="connsiteX21" fmla="*/ 0 w 3700653"/>
              <a:gd name="connsiteY21" fmla="*/ 342092 h 3201783"/>
              <a:gd name="connsiteX0" fmla="*/ 0 w 3700653"/>
              <a:gd name="connsiteY0" fmla="*/ 164645 h 3024336"/>
              <a:gd name="connsiteX1" fmla="*/ 48224 w 3700653"/>
              <a:gd name="connsiteY1" fmla="*/ 48223 h 3024336"/>
              <a:gd name="connsiteX2" fmla="*/ 164646 w 3700653"/>
              <a:gd name="connsiteY2" fmla="*/ 0 h 3024336"/>
              <a:gd name="connsiteX3" fmla="*/ 3103333 w 3700653"/>
              <a:gd name="connsiteY3" fmla="*/ 0 h 3024336"/>
              <a:gd name="connsiteX4" fmla="*/ 3219755 w 3700653"/>
              <a:gd name="connsiteY4" fmla="*/ 48224 h 3024336"/>
              <a:gd name="connsiteX5" fmla="*/ 3267978 w 3700653"/>
              <a:gd name="connsiteY5" fmla="*/ 164646 h 3024336"/>
              <a:gd name="connsiteX6" fmla="*/ 3249976 w 3700653"/>
              <a:gd name="connsiteY6" fmla="*/ 1917214 h 3024336"/>
              <a:gd name="connsiteX7" fmla="*/ 3249976 w 3700653"/>
              <a:gd name="connsiteY7" fmla="*/ 2007224 h 3024336"/>
              <a:gd name="connsiteX8" fmla="*/ 3339986 w 3700653"/>
              <a:gd name="connsiteY8" fmla="*/ 2097234 h 3024336"/>
              <a:gd name="connsiteX9" fmla="*/ 3565011 w 3700653"/>
              <a:gd name="connsiteY9" fmla="*/ 2097234 h 3024336"/>
              <a:gd name="connsiteX10" fmla="*/ 3700026 w 3700653"/>
              <a:gd name="connsiteY10" fmla="*/ 2187244 h 3024336"/>
              <a:gd name="connsiteX11" fmla="*/ 3700025 w 3700653"/>
              <a:gd name="connsiteY11" fmla="*/ 2367264 h 3024336"/>
              <a:gd name="connsiteX12" fmla="*/ 3610015 w 3700653"/>
              <a:gd name="connsiteY12" fmla="*/ 2502279 h 3024336"/>
              <a:gd name="connsiteX13" fmla="*/ 3339985 w 3700653"/>
              <a:gd name="connsiteY13" fmla="*/ 2502279 h 3024336"/>
              <a:gd name="connsiteX14" fmla="*/ 3267995 w 3700653"/>
              <a:gd name="connsiteY14" fmla="*/ 2592339 h 3024336"/>
              <a:gd name="connsiteX15" fmla="*/ 3267978 w 3700653"/>
              <a:gd name="connsiteY15" fmla="*/ 2859691 h 3024336"/>
              <a:gd name="connsiteX16" fmla="*/ 3219755 w 3700653"/>
              <a:gd name="connsiteY16" fmla="*/ 2976113 h 3024336"/>
              <a:gd name="connsiteX17" fmla="*/ 3103333 w 3700653"/>
              <a:gd name="connsiteY17" fmla="*/ 3024336 h 3024336"/>
              <a:gd name="connsiteX18" fmla="*/ 164645 w 3700653"/>
              <a:gd name="connsiteY18" fmla="*/ 3024336 h 3024336"/>
              <a:gd name="connsiteX19" fmla="*/ 48223 w 3700653"/>
              <a:gd name="connsiteY19" fmla="*/ 2976112 h 3024336"/>
              <a:gd name="connsiteX20" fmla="*/ 0 w 3700653"/>
              <a:gd name="connsiteY20" fmla="*/ 2859690 h 3024336"/>
              <a:gd name="connsiteX21" fmla="*/ 0 w 3700653"/>
              <a:gd name="connsiteY21" fmla="*/ 164645 h 3024336"/>
              <a:gd name="connsiteX0" fmla="*/ 1584 w 3702237"/>
              <a:gd name="connsiteY0" fmla="*/ 164645 h 3031549"/>
              <a:gd name="connsiteX1" fmla="*/ 49808 w 3702237"/>
              <a:gd name="connsiteY1" fmla="*/ 48223 h 3031549"/>
              <a:gd name="connsiteX2" fmla="*/ 166230 w 3702237"/>
              <a:gd name="connsiteY2" fmla="*/ 0 h 3031549"/>
              <a:gd name="connsiteX3" fmla="*/ 3104917 w 3702237"/>
              <a:gd name="connsiteY3" fmla="*/ 0 h 3031549"/>
              <a:gd name="connsiteX4" fmla="*/ 3221339 w 3702237"/>
              <a:gd name="connsiteY4" fmla="*/ 48224 h 3031549"/>
              <a:gd name="connsiteX5" fmla="*/ 3269562 w 3702237"/>
              <a:gd name="connsiteY5" fmla="*/ 164646 h 3031549"/>
              <a:gd name="connsiteX6" fmla="*/ 3251560 w 3702237"/>
              <a:gd name="connsiteY6" fmla="*/ 1917214 h 3031549"/>
              <a:gd name="connsiteX7" fmla="*/ 3251560 w 3702237"/>
              <a:gd name="connsiteY7" fmla="*/ 2007224 h 3031549"/>
              <a:gd name="connsiteX8" fmla="*/ 3341570 w 3702237"/>
              <a:gd name="connsiteY8" fmla="*/ 2097234 h 3031549"/>
              <a:gd name="connsiteX9" fmla="*/ 3566595 w 3702237"/>
              <a:gd name="connsiteY9" fmla="*/ 2097234 h 3031549"/>
              <a:gd name="connsiteX10" fmla="*/ 3701610 w 3702237"/>
              <a:gd name="connsiteY10" fmla="*/ 2187244 h 3031549"/>
              <a:gd name="connsiteX11" fmla="*/ 3701609 w 3702237"/>
              <a:gd name="connsiteY11" fmla="*/ 2367264 h 3031549"/>
              <a:gd name="connsiteX12" fmla="*/ 3611599 w 3702237"/>
              <a:gd name="connsiteY12" fmla="*/ 2502279 h 3031549"/>
              <a:gd name="connsiteX13" fmla="*/ 3341569 w 3702237"/>
              <a:gd name="connsiteY13" fmla="*/ 2502279 h 3031549"/>
              <a:gd name="connsiteX14" fmla="*/ 3269579 w 3702237"/>
              <a:gd name="connsiteY14" fmla="*/ 2592339 h 3031549"/>
              <a:gd name="connsiteX15" fmla="*/ 3269562 w 3702237"/>
              <a:gd name="connsiteY15" fmla="*/ 2859691 h 3031549"/>
              <a:gd name="connsiteX16" fmla="*/ 3221339 w 3702237"/>
              <a:gd name="connsiteY16" fmla="*/ 2976113 h 3031549"/>
              <a:gd name="connsiteX17" fmla="*/ 3104917 w 3702237"/>
              <a:gd name="connsiteY17" fmla="*/ 3024336 h 3031549"/>
              <a:gd name="connsiteX18" fmla="*/ 166229 w 3702237"/>
              <a:gd name="connsiteY18" fmla="*/ 3024336 h 3031549"/>
              <a:gd name="connsiteX19" fmla="*/ 49807 w 3702237"/>
              <a:gd name="connsiteY19" fmla="*/ 2976112 h 3031549"/>
              <a:gd name="connsiteX20" fmla="*/ 1584 w 3702237"/>
              <a:gd name="connsiteY20" fmla="*/ 2859690 h 3031549"/>
              <a:gd name="connsiteX21" fmla="*/ 0 w 3702237"/>
              <a:gd name="connsiteY21" fmla="*/ 1944956 h 3031549"/>
              <a:gd name="connsiteX22" fmla="*/ 1584 w 3702237"/>
              <a:gd name="connsiteY22" fmla="*/ 164645 h 3031549"/>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046921 h 3024336"/>
              <a:gd name="connsiteX22" fmla="*/ 0 w 3702237"/>
              <a:gd name="connsiteY22" fmla="*/ 1944956 h 3024336"/>
              <a:gd name="connsiteX23" fmla="*/ 1584 w 3702237"/>
              <a:gd name="connsiteY23"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115994 h 3024336"/>
              <a:gd name="connsiteX22" fmla="*/ 0 w 3702237"/>
              <a:gd name="connsiteY22" fmla="*/ 2046921 h 3024336"/>
              <a:gd name="connsiteX23" fmla="*/ 0 w 3702237"/>
              <a:gd name="connsiteY23" fmla="*/ 1944956 h 3024336"/>
              <a:gd name="connsiteX24" fmla="*/ 1584 w 3702237"/>
              <a:gd name="connsiteY24"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0 w 3702237"/>
              <a:gd name="connsiteY22" fmla="*/ 2115994 h 3024336"/>
              <a:gd name="connsiteX23" fmla="*/ 0 w 3702237"/>
              <a:gd name="connsiteY23" fmla="*/ 2046921 h 3024336"/>
              <a:gd name="connsiteX24" fmla="*/ 0 w 3702237"/>
              <a:gd name="connsiteY24" fmla="*/ 1944956 h 3024336"/>
              <a:gd name="connsiteX25" fmla="*/ 1584 w 3702237"/>
              <a:gd name="connsiteY25"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0 w 3702237"/>
              <a:gd name="connsiteY22" fmla="*/ 2267298 h 3024336"/>
              <a:gd name="connsiteX23" fmla="*/ 0 w 3702237"/>
              <a:gd name="connsiteY23" fmla="*/ 2115994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0 w 3702237"/>
              <a:gd name="connsiteY23" fmla="*/ 2115994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39217 w 3702237"/>
              <a:gd name="connsiteY24" fmla="*/ 208968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39217 w 3702237"/>
              <a:gd name="connsiteY24" fmla="*/ 2089681 h 3024336"/>
              <a:gd name="connsiteX25" fmla="*/ 0 w 3702237"/>
              <a:gd name="connsiteY25" fmla="*/ 1944956 h 3024336"/>
              <a:gd name="connsiteX26" fmla="*/ 1584 w 3702237"/>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780608 w 3705044"/>
              <a:gd name="connsiteY22" fmla="*/ 2194935 h 3024336"/>
              <a:gd name="connsiteX23" fmla="*/ 941204 w 3705044"/>
              <a:gd name="connsiteY23" fmla="*/ 2137848 h 3024336"/>
              <a:gd name="connsiteX24" fmla="*/ 162942 w 3705044"/>
              <a:gd name="connsiteY24" fmla="*/ 2142308 h 3024336"/>
              <a:gd name="connsiteX25" fmla="*/ 42024 w 3705044"/>
              <a:gd name="connsiteY25" fmla="*/ 2089681 h 3024336"/>
              <a:gd name="connsiteX26" fmla="*/ 2807 w 3705044"/>
              <a:gd name="connsiteY26" fmla="*/ 1944956 h 3024336"/>
              <a:gd name="connsiteX27" fmla="*/ 4391 w 3705044"/>
              <a:gd name="connsiteY27"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676030 w 3705044"/>
              <a:gd name="connsiteY22" fmla="*/ 2231117 h 3024336"/>
              <a:gd name="connsiteX23" fmla="*/ 780608 w 3705044"/>
              <a:gd name="connsiteY23" fmla="*/ 2194935 h 3024336"/>
              <a:gd name="connsiteX24" fmla="*/ 941204 w 3705044"/>
              <a:gd name="connsiteY24" fmla="*/ 2137848 h 3024336"/>
              <a:gd name="connsiteX25" fmla="*/ 162942 w 3705044"/>
              <a:gd name="connsiteY25" fmla="*/ 2142308 h 3024336"/>
              <a:gd name="connsiteX26" fmla="*/ 42024 w 3705044"/>
              <a:gd name="connsiteY26" fmla="*/ 2089681 h 3024336"/>
              <a:gd name="connsiteX27" fmla="*/ 2807 w 3705044"/>
              <a:gd name="connsiteY27" fmla="*/ 1944956 h 3024336"/>
              <a:gd name="connsiteX28" fmla="*/ 4391 w 3705044"/>
              <a:gd name="connsiteY28"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542039 w 3705044"/>
              <a:gd name="connsiteY22" fmla="*/ 2280455 h 3024336"/>
              <a:gd name="connsiteX23" fmla="*/ 676030 w 3705044"/>
              <a:gd name="connsiteY23" fmla="*/ 2231117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676030 w 3705044"/>
              <a:gd name="connsiteY23" fmla="*/ 2231117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995826 w 3705044"/>
              <a:gd name="connsiteY24" fmla="*/ 2172505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381602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85187 w 3705044"/>
              <a:gd name="connsiteY22" fmla="*/ 2395577 h 3024336"/>
              <a:gd name="connsiteX23" fmla="*/ 1031895 w 3705044"/>
              <a:gd name="connsiteY23" fmla="*/ 2381602 h 3024336"/>
              <a:gd name="connsiteX24" fmla="*/ 1035518 w 3705044"/>
              <a:gd name="connsiteY24" fmla="*/ 2264009 h 3024336"/>
              <a:gd name="connsiteX25" fmla="*/ 1015434 w 3705044"/>
              <a:gd name="connsiteY25" fmla="*/ 2179083 h 3024336"/>
              <a:gd name="connsiteX26" fmla="*/ 901987 w 3705044"/>
              <a:gd name="connsiteY26" fmla="*/ 2137848 h 3024336"/>
              <a:gd name="connsiteX27" fmla="*/ 162942 w 3705044"/>
              <a:gd name="connsiteY27" fmla="*/ 2142308 h 3024336"/>
              <a:gd name="connsiteX28" fmla="*/ 42024 w 3705044"/>
              <a:gd name="connsiteY28" fmla="*/ 2089681 h 3024336"/>
              <a:gd name="connsiteX29" fmla="*/ 2807 w 3705044"/>
              <a:gd name="connsiteY29" fmla="*/ 1944956 h 3024336"/>
              <a:gd name="connsiteX30" fmla="*/ 4391 w 3705044"/>
              <a:gd name="connsiteY30"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97699 w 3705044"/>
              <a:gd name="connsiteY22" fmla="*/ 2451028 h 3024336"/>
              <a:gd name="connsiteX23" fmla="*/ 1031895 w 3705044"/>
              <a:gd name="connsiteY23" fmla="*/ 2381602 h 3024336"/>
              <a:gd name="connsiteX24" fmla="*/ 1035518 w 3705044"/>
              <a:gd name="connsiteY24" fmla="*/ 2264009 h 3024336"/>
              <a:gd name="connsiteX25" fmla="*/ 1015434 w 3705044"/>
              <a:gd name="connsiteY25" fmla="*/ 2179083 h 3024336"/>
              <a:gd name="connsiteX26" fmla="*/ 901987 w 3705044"/>
              <a:gd name="connsiteY26" fmla="*/ 2137848 h 3024336"/>
              <a:gd name="connsiteX27" fmla="*/ 162942 w 3705044"/>
              <a:gd name="connsiteY27" fmla="*/ 2142308 h 3024336"/>
              <a:gd name="connsiteX28" fmla="*/ 42024 w 3705044"/>
              <a:gd name="connsiteY28" fmla="*/ 2089681 h 3024336"/>
              <a:gd name="connsiteX29" fmla="*/ 2807 w 3705044"/>
              <a:gd name="connsiteY29" fmla="*/ 1944956 h 3024336"/>
              <a:gd name="connsiteX30" fmla="*/ 4391 w 3705044"/>
              <a:gd name="connsiteY30"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78651 w 3705044"/>
              <a:gd name="connsiteY22" fmla="*/ 2458072 h 3024336"/>
              <a:gd name="connsiteX23" fmla="*/ 997699 w 3705044"/>
              <a:gd name="connsiteY23" fmla="*/ 2451028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997699 w 3705044"/>
              <a:gd name="connsiteY23" fmla="*/ 2451028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07503 w 3705044"/>
              <a:gd name="connsiteY23" fmla="*/ 2441161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07503 w 3705044"/>
              <a:gd name="connsiteY23" fmla="*/ 2441161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92355 w 3705044"/>
              <a:gd name="connsiteY22" fmla="*/ 2487675 h 3024336"/>
              <a:gd name="connsiteX23" fmla="*/ 925800 w 3705044"/>
              <a:gd name="connsiteY23" fmla="*/ 2474405 h 3024336"/>
              <a:gd name="connsiteX24" fmla="*/ 1014039 w 3705044"/>
              <a:gd name="connsiteY24" fmla="*/ 2431293 h 3024336"/>
              <a:gd name="connsiteX25" fmla="*/ 1035163 w 3705044"/>
              <a:gd name="connsiteY25" fmla="*/ 2345421 h 3024336"/>
              <a:gd name="connsiteX26" fmla="*/ 1035518 w 3705044"/>
              <a:gd name="connsiteY26" fmla="*/ 2264009 h 3024336"/>
              <a:gd name="connsiteX27" fmla="*/ 1015434 w 3705044"/>
              <a:gd name="connsiteY27" fmla="*/ 2179083 h 3024336"/>
              <a:gd name="connsiteX28" fmla="*/ 901987 w 3705044"/>
              <a:gd name="connsiteY28" fmla="*/ 2137848 h 3024336"/>
              <a:gd name="connsiteX29" fmla="*/ 162942 w 3705044"/>
              <a:gd name="connsiteY29" fmla="*/ 2142308 h 3024336"/>
              <a:gd name="connsiteX30" fmla="*/ 42024 w 3705044"/>
              <a:gd name="connsiteY30" fmla="*/ 2089681 h 3024336"/>
              <a:gd name="connsiteX31" fmla="*/ 2807 w 3705044"/>
              <a:gd name="connsiteY31" fmla="*/ 1944956 h 3024336"/>
              <a:gd name="connsiteX32" fmla="*/ 4391 w 3705044"/>
              <a:gd name="connsiteY32"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7776 w 3705044"/>
              <a:gd name="connsiteY22" fmla="*/ 2484386 h 3024336"/>
              <a:gd name="connsiteX23" fmla="*/ 192355 w 3705044"/>
              <a:gd name="connsiteY23" fmla="*/ 2487675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88237 w 3705505"/>
              <a:gd name="connsiteY22" fmla="*/ 2484386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79283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33530 w 3714849"/>
              <a:gd name="connsiteY23" fmla="*/ 248109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805 w 3714849"/>
              <a:gd name="connsiteY21" fmla="*/ 263299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805 w 3714849"/>
              <a:gd name="connsiteY21" fmla="*/ 263299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10266 w 3714849"/>
              <a:gd name="connsiteY21" fmla="*/ 256815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10266 w 3714849"/>
              <a:gd name="connsiteY21" fmla="*/ 258788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38124 w 3738777"/>
              <a:gd name="connsiteY0" fmla="*/ 164645 h 3024336"/>
              <a:gd name="connsiteX1" fmla="*/ 86348 w 3738777"/>
              <a:gd name="connsiteY1" fmla="*/ 48223 h 3024336"/>
              <a:gd name="connsiteX2" fmla="*/ 202770 w 3738777"/>
              <a:gd name="connsiteY2" fmla="*/ 0 h 3024336"/>
              <a:gd name="connsiteX3" fmla="*/ 3141457 w 3738777"/>
              <a:gd name="connsiteY3" fmla="*/ 0 h 3024336"/>
              <a:gd name="connsiteX4" fmla="*/ 3257879 w 3738777"/>
              <a:gd name="connsiteY4" fmla="*/ 48224 h 3024336"/>
              <a:gd name="connsiteX5" fmla="*/ 3306102 w 3738777"/>
              <a:gd name="connsiteY5" fmla="*/ 164646 h 3024336"/>
              <a:gd name="connsiteX6" fmla="*/ 3288100 w 3738777"/>
              <a:gd name="connsiteY6" fmla="*/ 1917214 h 3024336"/>
              <a:gd name="connsiteX7" fmla="*/ 3288100 w 3738777"/>
              <a:gd name="connsiteY7" fmla="*/ 2007224 h 3024336"/>
              <a:gd name="connsiteX8" fmla="*/ 3378110 w 3738777"/>
              <a:gd name="connsiteY8" fmla="*/ 2097234 h 3024336"/>
              <a:gd name="connsiteX9" fmla="*/ 3603135 w 3738777"/>
              <a:gd name="connsiteY9" fmla="*/ 2097234 h 3024336"/>
              <a:gd name="connsiteX10" fmla="*/ 3738150 w 3738777"/>
              <a:gd name="connsiteY10" fmla="*/ 2187244 h 3024336"/>
              <a:gd name="connsiteX11" fmla="*/ 3738149 w 3738777"/>
              <a:gd name="connsiteY11" fmla="*/ 2367264 h 3024336"/>
              <a:gd name="connsiteX12" fmla="*/ 3648139 w 3738777"/>
              <a:gd name="connsiteY12" fmla="*/ 2502279 h 3024336"/>
              <a:gd name="connsiteX13" fmla="*/ 3378109 w 3738777"/>
              <a:gd name="connsiteY13" fmla="*/ 2502279 h 3024336"/>
              <a:gd name="connsiteX14" fmla="*/ 3306119 w 3738777"/>
              <a:gd name="connsiteY14" fmla="*/ 2592339 h 3024336"/>
              <a:gd name="connsiteX15" fmla="*/ 3306102 w 3738777"/>
              <a:gd name="connsiteY15" fmla="*/ 2859691 h 3024336"/>
              <a:gd name="connsiteX16" fmla="*/ 3257879 w 3738777"/>
              <a:gd name="connsiteY16" fmla="*/ 2976113 h 3024336"/>
              <a:gd name="connsiteX17" fmla="*/ 3141457 w 3738777"/>
              <a:gd name="connsiteY17" fmla="*/ 3024336 h 3024336"/>
              <a:gd name="connsiteX18" fmla="*/ 202769 w 3738777"/>
              <a:gd name="connsiteY18" fmla="*/ 3024336 h 3024336"/>
              <a:gd name="connsiteX19" fmla="*/ 86347 w 3738777"/>
              <a:gd name="connsiteY19" fmla="*/ 2976112 h 3024336"/>
              <a:gd name="connsiteX20" fmla="*/ 38124 w 3738777"/>
              <a:gd name="connsiteY20" fmla="*/ 2859690 h 3024336"/>
              <a:gd name="connsiteX21" fmla="*/ 34194 w 3738777"/>
              <a:gd name="connsiteY21" fmla="*/ 2587888 h 3024336"/>
              <a:gd name="connsiteX22" fmla="*/ 62684 w 3738777"/>
              <a:gd name="connsiteY22" fmla="*/ 2513989 h 3024336"/>
              <a:gd name="connsiteX23" fmla="*/ 190139 w 3738777"/>
              <a:gd name="connsiteY23" fmla="*/ 2484387 h 3024336"/>
              <a:gd name="connsiteX24" fmla="*/ 959533 w 3738777"/>
              <a:gd name="connsiteY24" fmla="*/ 2474405 h 3024336"/>
              <a:gd name="connsiteX25" fmla="*/ 1047772 w 3738777"/>
              <a:gd name="connsiteY25" fmla="*/ 2431293 h 3024336"/>
              <a:gd name="connsiteX26" fmla="*/ 1068896 w 3738777"/>
              <a:gd name="connsiteY26" fmla="*/ 2345421 h 3024336"/>
              <a:gd name="connsiteX27" fmla="*/ 1069251 w 3738777"/>
              <a:gd name="connsiteY27" fmla="*/ 2264009 h 3024336"/>
              <a:gd name="connsiteX28" fmla="*/ 1049167 w 3738777"/>
              <a:gd name="connsiteY28" fmla="*/ 2179083 h 3024336"/>
              <a:gd name="connsiteX29" fmla="*/ 935720 w 3738777"/>
              <a:gd name="connsiteY29" fmla="*/ 2137848 h 3024336"/>
              <a:gd name="connsiteX30" fmla="*/ 196675 w 3738777"/>
              <a:gd name="connsiteY30" fmla="*/ 2142308 h 3024336"/>
              <a:gd name="connsiteX31" fmla="*/ 75757 w 3738777"/>
              <a:gd name="connsiteY31" fmla="*/ 2089681 h 3024336"/>
              <a:gd name="connsiteX32" fmla="*/ 36540 w 3738777"/>
              <a:gd name="connsiteY32" fmla="*/ 1944956 h 3024336"/>
              <a:gd name="connsiteX33" fmla="*/ 38124 w 3738777"/>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162481 w 3704583"/>
              <a:gd name="connsiteY30" fmla="*/ 2142308 h 3024336"/>
              <a:gd name="connsiteX31" fmla="*/ 2346 w 3704583"/>
              <a:gd name="connsiteY31" fmla="*/ 1944956 h 3024336"/>
              <a:gd name="connsiteX32" fmla="*/ 3930 w 3704583"/>
              <a:gd name="connsiteY32"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2346 w 3704583"/>
              <a:gd name="connsiteY30" fmla="*/ 1944956 h 3024336"/>
              <a:gd name="connsiteX31" fmla="*/ 3930 w 3704583"/>
              <a:gd name="connsiteY31"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3930 w 3704583"/>
              <a:gd name="connsiteY30"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925339 w 3704583"/>
              <a:gd name="connsiteY23" fmla="*/ 2474405 h 3024336"/>
              <a:gd name="connsiteX24" fmla="*/ 1013578 w 3704583"/>
              <a:gd name="connsiteY24" fmla="*/ 2431293 h 3024336"/>
              <a:gd name="connsiteX25" fmla="*/ 1034702 w 3704583"/>
              <a:gd name="connsiteY25" fmla="*/ 2345421 h 3024336"/>
              <a:gd name="connsiteX26" fmla="*/ 1035057 w 3704583"/>
              <a:gd name="connsiteY26" fmla="*/ 2264009 h 3024336"/>
              <a:gd name="connsiteX27" fmla="*/ 1014973 w 3704583"/>
              <a:gd name="connsiteY27" fmla="*/ 2179083 h 3024336"/>
              <a:gd name="connsiteX28" fmla="*/ 901526 w 3704583"/>
              <a:gd name="connsiteY28" fmla="*/ 2137848 h 3024336"/>
              <a:gd name="connsiteX29" fmla="*/ 3930 w 3704583"/>
              <a:gd name="connsiteY29"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925339 w 3704583"/>
              <a:gd name="connsiteY22" fmla="*/ 2474405 h 3024336"/>
              <a:gd name="connsiteX23" fmla="*/ 1013578 w 3704583"/>
              <a:gd name="connsiteY23" fmla="*/ 2431293 h 3024336"/>
              <a:gd name="connsiteX24" fmla="*/ 1034702 w 3704583"/>
              <a:gd name="connsiteY24" fmla="*/ 2345421 h 3024336"/>
              <a:gd name="connsiteX25" fmla="*/ 1035057 w 3704583"/>
              <a:gd name="connsiteY25" fmla="*/ 2264009 h 3024336"/>
              <a:gd name="connsiteX26" fmla="*/ 1014973 w 3704583"/>
              <a:gd name="connsiteY26" fmla="*/ 2179083 h 3024336"/>
              <a:gd name="connsiteX27" fmla="*/ 901526 w 3704583"/>
              <a:gd name="connsiteY27" fmla="*/ 2137848 h 3024336"/>
              <a:gd name="connsiteX28" fmla="*/ 3930 w 3704583"/>
              <a:gd name="connsiteY28" fmla="*/ 164645 h 3024336"/>
              <a:gd name="connsiteX0" fmla="*/ 0 w 3700653"/>
              <a:gd name="connsiteY0" fmla="*/ 164645 h 3024336"/>
              <a:gd name="connsiteX1" fmla="*/ 48224 w 3700653"/>
              <a:gd name="connsiteY1" fmla="*/ 48223 h 3024336"/>
              <a:gd name="connsiteX2" fmla="*/ 164646 w 3700653"/>
              <a:gd name="connsiteY2" fmla="*/ 0 h 3024336"/>
              <a:gd name="connsiteX3" fmla="*/ 3103333 w 3700653"/>
              <a:gd name="connsiteY3" fmla="*/ 0 h 3024336"/>
              <a:gd name="connsiteX4" fmla="*/ 3219755 w 3700653"/>
              <a:gd name="connsiteY4" fmla="*/ 48224 h 3024336"/>
              <a:gd name="connsiteX5" fmla="*/ 3267978 w 3700653"/>
              <a:gd name="connsiteY5" fmla="*/ 164646 h 3024336"/>
              <a:gd name="connsiteX6" fmla="*/ 3249976 w 3700653"/>
              <a:gd name="connsiteY6" fmla="*/ 1917214 h 3024336"/>
              <a:gd name="connsiteX7" fmla="*/ 3249976 w 3700653"/>
              <a:gd name="connsiteY7" fmla="*/ 2007224 h 3024336"/>
              <a:gd name="connsiteX8" fmla="*/ 3339986 w 3700653"/>
              <a:gd name="connsiteY8" fmla="*/ 2097234 h 3024336"/>
              <a:gd name="connsiteX9" fmla="*/ 3565011 w 3700653"/>
              <a:gd name="connsiteY9" fmla="*/ 2097234 h 3024336"/>
              <a:gd name="connsiteX10" fmla="*/ 3700026 w 3700653"/>
              <a:gd name="connsiteY10" fmla="*/ 2187244 h 3024336"/>
              <a:gd name="connsiteX11" fmla="*/ 3700025 w 3700653"/>
              <a:gd name="connsiteY11" fmla="*/ 2367264 h 3024336"/>
              <a:gd name="connsiteX12" fmla="*/ 3610015 w 3700653"/>
              <a:gd name="connsiteY12" fmla="*/ 2502279 h 3024336"/>
              <a:gd name="connsiteX13" fmla="*/ 3339985 w 3700653"/>
              <a:gd name="connsiteY13" fmla="*/ 2502279 h 3024336"/>
              <a:gd name="connsiteX14" fmla="*/ 3267995 w 3700653"/>
              <a:gd name="connsiteY14" fmla="*/ 2592339 h 3024336"/>
              <a:gd name="connsiteX15" fmla="*/ 3267978 w 3700653"/>
              <a:gd name="connsiteY15" fmla="*/ 2859691 h 3024336"/>
              <a:gd name="connsiteX16" fmla="*/ 3219755 w 3700653"/>
              <a:gd name="connsiteY16" fmla="*/ 2976113 h 3024336"/>
              <a:gd name="connsiteX17" fmla="*/ 3103333 w 3700653"/>
              <a:gd name="connsiteY17" fmla="*/ 3024336 h 3024336"/>
              <a:gd name="connsiteX18" fmla="*/ 164645 w 3700653"/>
              <a:gd name="connsiteY18" fmla="*/ 3024336 h 3024336"/>
              <a:gd name="connsiteX19" fmla="*/ 48223 w 3700653"/>
              <a:gd name="connsiteY19" fmla="*/ 2976112 h 3024336"/>
              <a:gd name="connsiteX20" fmla="*/ 0 w 3700653"/>
              <a:gd name="connsiteY20" fmla="*/ 2859690 h 3024336"/>
              <a:gd name="connsiteX21" fmla="*/ 921409 w 3700653"/>
              <a:gd name="connsiteY21" fmla="*/ 2474405 h 3024336"/>
              <a:gd name="connsiteX22" fmla="*/ 1009648 w 3700653"/>
              <a:gd name="connsiteY22" fmla="*/ 2431293 h 3024336"/>
              <a:gd name="connsiteX23" fmla="*/ 1030772 w 3700653"/>
              <a:gd name="connsiteY23" fmla="*/ 2345421 h 3024336"/>
              <a:gd name="connsiteX24" fmla="*/ 1031127 w 3700653"/>
              <a:gd name="connsiteY24" fmla="*/ 2264009 h 3024336"/>
              <a:gd name="connsiteX25" fmla="*/ 1011043 w 3700653"/>
              <a:gd name="connsiteY25" fmla="*/ 2179083 h 3024336"/>
              <a:gd name="connsiteX26" fmla="*/ 897596 w 3700653"/>
              <a:gd name="connsiteY26" fmla="*/ 2137848 h 3024336"/>
              <a:gd name="connsiteX27" fmla="*/ 0 w 3700653"/>
              <a:gd name="connsiteY27" fmla="*/ 164645 h 3024336"/>
              <a:gd name="connsiteX0" fmla="*/ 160470 w 3861123"/>
              <a:gd name="connsiteY0" fmla="*/ 355143 h 3214834"/>
              <a:gd name="connsiteX1" fmla="*/ 208694 w 3861123"/>
              <a:gd name="connsiteY1" fmla="*/ 238721 h 3214834"/>
              <a:gd name="connsiteX2" fmla="*/ 325116 w 3861123"/>
              <a:gd name="connsiteY2" fmla="*/ 190498 h 3214834"/>
              <a:gd name="connsiteX3" fmla="*/ 3263803 w 3861123"/>
              <a:gd name="connsiteY3" fmla="*/ 190498 h 3214834"/>
              <a:gd name="connsiteX4" fmla="*/ 3380225 w 3861123"/>
              <a:gd name="connsiteY4" fmla="*/ 238722 h 3214834"/>
              <a:gd name="connsiteX5" fmla="*/ 3428448 w 3861123"/>
              <a:gd name="connsiteY5" fmla="*/ 355144 h 3214834"/>
              <a:gd name="connsiteX6" fmla="*/ 3410446 w 3861123"/>
              <a:gd name="connsiteY6" fmla="*/ 2107712 h 3214834"/>
              <a:gd name="connsiteX7" fmla="*/ 3410446 w 3861123"/>
              <a:gd name="connsiteY7" fmla="*/ 2197722 h 3214834"/>
              <a:gd name="connsiteX8" fmla="*/ 3500456 w 3861123"/>
              <a:gd name="connsiteY8" fmla="*/ 2287732 h 3214834"/>
              <a:gd name="connsiteX9" fmla="*/ 3725481 w 3861123"/>
              <a:gd name="connsiteY9" fmla="*/ 2287732 h 3214834"/>
              <a:gd name="connsiteX10" fmla="*/ 3860496 w 3861123"/>
              <a:gd name="connsiteY10" fmla="*/ 2377742 h 3214834"/>
              <a:gd name="connsiteX11" fmla="*/ 3860495 w 3861123"/>
              <a:gd name="connsiteY11" fmla="*/ 2557762 h 3214834"/>
              <a:gd name="connsiteX12" fmla="*/ 3770485 w 3861123"/>
              <a:gd name="connsiteY12" fmla="*/ 2692777 h 3214834"/>
              <a:gd name="connsiteX13" fmla="*/ 3500455 w 3861123"/>
              <a:gd name="connsiteY13" fmla="*/ 2692777 h 3214834"/>
              <a:gd name="connsiteX14" fmla="*/ 3428465 w 3861123"/>
              <a:gd name="connsiteY14" fmla="*/ 2782837 h 3214834"/>
              <a:gd name="connsiteX15" fmla="*/ 3428448 w 3861123"/>
              <a:gd name="connsiteY15" fmla="*/ 3050189 h 3214834"/>
              <a:gd name="connsiteX16" fmla="*/ 3380225 w 3861123"/>
              <a:gd name="connsiteY16" fmla="*/ 3166611 h 3214834"/>
              <a:gd name="connsiteX17" fmla="*/ 3263803 w 3861123"/>
              <a:gd name="connsiteY17" fmla="*/ 3214834 h 3214834"/>
              <a:gd name="connsiteX18" fmla="*/ 325115 w 3861123"/>
              <a:gd name="connsiteY18" fmla="*/ 3214834 h 3214834"/>
              <a:gd name="connsiteX19" fmla="*/ 208693 w 3861123"/>
              <a:gd name="connsiteY19" fmla="*/ 3166610 h 3214834"/>
              <a:gd name="connsiteX20" fmla="*/ 160470 w 3861123"/>
              <a:gd name="connsiteY20" fmla="*/ 3050188 h 3214834"/>
              <a:gd name="connsiteX21" fmla="*/ 1081879 w 3861123"/>
              <a:gd name="connsiteY21" fmla="*/ 2664903 h 3214834"/>
              <a:gd name="connsiteX22" fmla="*/ 1170118 w 3861123"/>
              <a:gd name="connsiteY22" fmla="*/ 2621791 h 3214834"/>
              <a:gd name="connsiteX23" fmla="*/ 1191242 w 3861123"/>
              <a:gd name="connsiteY23" fmla="*/ 2535919 h 3214834"/>
              <a:gd name="connsiteX24" fmla="*/ 1191597 w 3861123"/>
              <a:gd name="connsiteY24" fmla="*/ 2454507 h 3214834"/>
              <a:gd name="connsiteX25" fmla="*/ 1171513 w 3861123"/>
              <a:gd name="connsiteY25" fmla="*/ 2369581 h 3214834"/>
              <a:gd name="connsiteX26" fmla="*/ 160470 w 3861123"/>
              <a:gd name="connsiteY26" fmla="*/ 355143 h 3214834"/>
              <a:gd name="connsiteX0" fmla="*/ 163817 w 3864470"/>
              <a:gd name="connsiteY0" fmla="*/ 369298 h 3228989"/>
              <a:gd name="connsiteX1" fmla="*/ 212041 w 3864470"/>
              <a:gd name="connsiteY1" fmla="*/ 252876 h 3228989"/>
              <a:gd name="connsiteX2" fmla="*/ 328463 w 3864470"/>
              <a:gd name="connsiteY2" fmla="*/ 204653 h 3228989"/>
              <a:gd name="connsiteX3" fmla="*/ 3267150 w 3864470"/>
              <a:gd name="connsiteY3" fmla="*/ 204653 h 3228989"/>
              <a:gd name="connsiteX4" fmla="*/ 3383572 w 3864470"/>
              <a:gd name="connsiteY4" fmla="*/ 252877 h 3228989"/>
              <a:gd name="connsiteX5" fmla="*/ 3431795 w 3864470"/>
              <a:gd name="connsiteY5" fmla="*/ 369299 h 3228989"/>
              <a:gd name="connsiteX6" fmla="*/ 3413793 w 3864470"/>
              <a:gd name="connsiteY6" fmla="*/ 2121867 h 3228989"/>
              <a:gd name="connsiteX7" fmla="*/ 3413793 w 3864470"/>
              <a:gd name="connsiteY7" fmla="*/ 2211877 h 3228989"/>
              <a:gd name="connsiteX8" fmla="*/ 3503803 w 3864470"/>
              <a:gd name="connsiteY8" fmla="*/ 2301887 h 3228989"/>
              <a:gd name="connsiteX9" fmla="*/ 3728828 w 3864470"/>
              <a:gd name="connsiteY9" fmla="*/ 2301887 h 3228989"/>
              <a:gd name="connsiteX10" fmla="*/ 3863843 w 3864470"/>
              <a:gd name="connsiteY10" fmla="*/ 2391897 h 3228989"/>
              <a:gd name="connsiteX11" fmla="*/ 3863842 w 3864470"/>
              <a:gd name="connsiteY11" fmla="*/ 2571917 h 3228989"/>
              <a:gd name="connsiteX12" fmla="*/ 3773832 w 3864470"/>
              <a:gd name="connsiteY12" fmla="*/ 2706932 h 3228989"/>
              <a:gd name="connsiteX13" fmla="*/ 3503802 w 3864470"/>
              <a:gd name="connsiteY13" fmla="*/ 2706932 h 3228989"/>
              <a:gd name="connsiteX14" fmla="*/ 3431812 w 3864470"/>
              <a:gd name="connsiteY14" fmla="*/ 2796992 h 3228989"/>
              <a:gd name="connsiteX15" fmla="*/ 3431795 w 3864470"/>
              <a:gd name="connsiteY15" fmla="*/ 3064344 h 3228989"/>
              <a:gd name="connsiteX16" fmla="*/ 3383572 w 3864470"/>
              <a:gd name="connsiteY16" fmla="*/ 3180766 h 3228989"/>
              <a:gd name="connsiteX17" fmla="*/ 3267150 w 3864470"/>
              <a:gd name="connsiteY17" fmla="*/ 3228989 h 3228989"/>
              <a:gd name="connsiteX18" fmla="*/ 328462 w 3864470"/>
              <a:gd name="connsiteY18" fmla="*/ 3228989 h 3228989"/>
              <a:gd name="connsiteX19" fmla="*/ 212040 w 3864470"/>
              <a:gd name="connsiteY19" fmla="*/ 3180765 h 3228989"/>
              <a:gd name="connsiteX20" fmla="*/ 163817 w 3864470"/>
              <a:gd name="connsiteY20" fmla="*/ 3064343 h 3228989"/>
              <a:gd name="connsiteX21" fmla="*/ 1085226 w 3864470"/>
              <a:gd name="connsiteY21" fmla="*/ 2679058 h 3228989"/>
              <a:gd name="connsiteX22" fmla="*/ 1173465 w 3864470"/>
              <a:gd name="connsiteY22" fmla="*/ 2635946 h 3228989"/>
              <a:gd name="connsiteX23" fmla="*/ 1194589 w 3864470"/>
              <a:gd name="connsiteY23" fmla="*/ 2550074 h 3228989"/>
              <a:gd name="connsiteX24" fmla="*/ 1194944 w 3864470"/>
              <a:gd name="connsiteY24" fmla="*/ 2468662 h 3228989"/>
              <a:gd name="connsiteX25" fmla="*/ 163817 w 3864470"/>
              <a:gd name="connsiteY25" fmla="*/ 369298 h 3228989"/>
              <a:gd name="connsiteX0" fmla="*/ 163758 w 3864411"/>
              <a:gd name="connsiteY0" fmla="*/ 382866 h 3242557"/>
              <a:gd name="connsiteX1" fmla="*/ 211982 w 3864411"/>
              <a:gd name="connsiteY1" fmla="*/ 266444 h 3242557"/>
              <a:gd name="connsiteX2" fmla="*/ 328404 w 3864411"/>
              <a:gd name="connsiteY2" fmla="*/ 218221 h 3242557"/>
              <a:gd name="connsiteX3" fmla="*/ 3267091 w 3864411"/>
              <a:gd name="connsiteY3" fmla="*/ 218221 h 3242557"/>
              <a:gd name="connsiteX4" fmla="*/ 3383513 w 3864411"/>
              <a:gd name="connsiteY4" fmla="*/ 266445 h 3242557"/>
              <a:gd name="connsiteX5" fmla="*/ 3431736 w 3864411"/>
              <a:gd name="connsiteY5" fmla="*/ 382867 h 3242557"/>
              <a:gd name="connsiteX6" fmla="*/ 3413734 w 3864411"/>
              <a:gd name="connsiteY6" fmla="*/ 2135435 h 3242557"/>
              <a:gd name="connsiteX7" fmla="*/ 3413734 w 3864411"/>
              <a:gd name="connsiteY7" fmla="*/ 2225445 h 3242557"/>
              <a:gd name="connsiteX8" fmla="*/ 3503744 w 3864411"/>
              <a:gd name="connsiteY8" fmla="*/ 2315455 h 3242557"/>
              <a:gd name="connsiteX9" fmla="*/ 3728769 w 3864411"/>
              <a:gd name="connsiteY9" fmla="*/ 2315455 h 3242557"/>
              <a:gd name="connsiteX10" fmla="*/ 3863784 w 3864411"/>
              <a:gd name="connsiteY10" fmla="*/ 2405465 h 3242557"/>
              <a:gd name="connsiteX11" fmla="*/ 3863783 w 3864411"/>
              <a:gd name="connsiteY11" fmla="*/ 2585485 h 3242557"/>
              <a:gd name="connsiteX12" fmla="*/ 3773773 w 3864411"/>
              <a:gd name="connsiteY12" fmla="*/ 2720500 h 3242557"/>
              <a:gd name="connsiteX13" fmla="*/ 3503743 w 3864411"/>
              <a:gd name="connsiteY13" fmla="*/ 2720500 h 3242557"/>
              <a:gd name="connsiteX14" fmla="*/ 3431753 w 3864411"/>
              <a:gd name="connsiteY14" fmla="*/ 2810560 h 3242557"/>
              <a:gd name="connsiteX15" fmla="*/ 3431736 w 3864411"/>
              <a:gd name="connsiteY15" fmla="*/ 3077912 h 3242557"/>
              <a:gd name="connsiteX16" fmla="*/ 3383513 w 3864411"/>
              <a:gd name="connsiteY16" fmla="*/ 3194334 h 3242557"/>
              <a:gd name="connsiteX17" fmla="*/ 3267091 w 3864411"/>
              <a:gd name="connsiteY17" fmla="*/ 3242557 h 3242557"/>
              <a:gd name="connsiteX18" fmla="*/ 328403 w 3864411"/>
              <a:gd name="connsiteY18" fmla="*/ 3242557 h 3242557"/>
              <a:gd name="connsiteX19" fmla="*/ 211981 w 3864411"/>
              <a:gd name="connsiteY19" fmla="*/ 3194333 h 3242557"/>
              <a:gd name="connsiteX20" fmla="*/ 163758 w 3864411"/>
              <a:gd name="connsiteY20" fmla="*/ 3077911 h 3242557"/>
              <a:gd name="connsiteX21" fmla="*/ 1085167 w 3864411"/>
              <a:gd name="connsiteY21" fmla="*/ 2692626 h 3242557"/>
              <a:gd name="connsiteX22" fmla="*/ 1173406 w 3864411"/>
              <a:gd name="connsiteY22" fmla="*/ 2649514 h 3242557"/>
              <a:gd name="connsiteX23" fmla="*/ 1194530 w 3864411"/>
              <a:gd name="connsiteY23" fmla="*/ 2563642 h 3242557"/>
              <a:gd name="connsiteX24" fmla="*/ 163758 w 3864411"/>
              <a:gd name="connsiteY24" fmla="*/ 382866 h 3242557"/>
              <a:gd name="connsiteX0" fmla="*/ 160237 w 3860890"/>
              <a:gd name="connsiteY0" fmla="*/ 397178 h 3256869"/>
              <a:gd name="connsiteX1" fmla="*/ 208461 w 3860890"/>
              <a:gd name="connsiteY1" fmla="*/ 280756 h 3256869"/>
              <a:gd name="connsiteX2" fmla="*/ 324883 w 3860890"/>
              <a:gd name="connsiteY2" fmla="*/ 232533 h 3256869"/>
              <a:gd name="connsiteX3" fmla="*/ 3263570 w 3860890"/>
              <a:gd name="connsiteY3" fmla="*/ 232533 h 3256869"/>
              <a:gd name="connsiteX4" fmla="*/ 3379992 w 3860890"/>
              <a:gd name="connsiteY4" fmla="*/ 280757 h 3256869"/>
              <a:gd name="connsiteX5" fmla="*/ 3428215 w 3860890"/>
              <a:gd name="connsiteY5" fmla="*/ 397179 h 3256869"/>
              <a:gd name="connsiteX6" fmla="*/ 3410213 w 3860890"/>
              <a:gd name="connsiteY6" fmla="*/ 2149747 h 3256869"/>
              <a:gd name="connsiteX7" fmla="*/ 3410213 w 3860890"/>
              <a:gd name="connsiteY7" fmla="*/ 2239757 h 3256869"/>
              <a:gd name="connsiteX8" fmla="*/ 3500223 w 3860890"/>
              <a:gd name="connsiteY8" fmla="*/ 2329767 h 3256869"/>
              <a:gd name="connsiteX9" fmla="*/ 3725248 w 3860890"/>
              <a:gd name="connsiteY9" fmla="*/ 2329767 h 3256869"/>
              <a:gd name="connsiteX10" fmla="*/ 3860263 w 3860890"/>
              <a:gd name="connsiteY10" fmla="*/ 2419777 h 3256869"/>
              <a:gd name="connsiteX11" fmla="*/ 3860262 w 3860890"/>
              <a:gd name="connsiteY11" fmla="*/ 2599797 h 3256869"/>
              <a:gd name="connsiteX12" fmla="*/ 3770252 w 3860890"/>
              <a:gd name="connsiteY12" fmla="*/ 2734812 h 3256869"/>
              <a:gd name="connsiteX13" fmla="*/ 3500222 w 3860890"/>
              <a:gd name="connsiteY13" fmla="*/ 2734812 h 3256869"/>
              <a:gd name="connsiteX14" fmla="*/ 3428232 w 3860890"/>
              <a:gd name="connsiteY14" fmla="*/ 2824872 h 3256869"/>
              <a:gd name="connsiteX15" fmla="*/ 3428215 w 3860890"/>
              <a:gd name="connsiteY15" fmla="*/ 3092224 h 3256869"/>
              <a:gd name="connsiteX16" fmla="*/ 3379992 w 3860890"/>
              <a:gd name="connsiteY16" fmla="*/ 3208646 h 3256869"/>
              <a:gd name="connsiteX17" fmla="*/ 3263570 w 3860890"/>
              <a:gd name="connsiteY17" fmla="*/ 3256869 h 3256869"/>
              <a:gd name="connsiteX18" fmla="*/ 324882 w 3860890"/>
              <a:gd name="connsiteY18" fmla="*/ 3256869 h 3256869"/>
              <a:gd name="connsiteX19" fmla="*/ 208460 w 3860890"/>
              <a:gd name="connsiteY19" fmla="*/ 3208645 h 3256869"/>
              <a:gd name="connsiteX20" fmla="*/ 160237 w 3860890"/>
              <a:gd name="connsiteY20" fmla="*/ 3092223 h 3256869"/>
              <a:gd name="connsiteX21" fmla="*/ 1081646 w 3860890"/>
              <a:gd name="connsiteY21" fmla="*/ 2706938 h 3256869"/>
              <a:gd name="connsiteX22" fmla="*/ 1169885 w 3860890"/>
              <a:gd name="connsiteY22" fmla="*/ 2663826 h 3256869"/>
              <a:gd name="connsiteX23" fmla="*/ 160237 w 3860890"/>
              <a:gd name="connsiteY23" fmla="*/ 397178 h 3256869"/>
              <a:gd name="connsiteX0" fmla="*/ 145531 w 3846184"/>
              <a:gd name="connsiteY0" fmla="*/ 404364 h 3264055"/>
              <a:gd name="connsiteX1" fmla="*/ 193755 w 3846184"/>
              <a:gd name="connsiteY1" fmla="*/ 287942 h 3264055"/>
              <a:gd name="connsiteX2" fmla="*/ 310177 w 3846184"/>
              <a:gd name="connsiteY2" fmla="*/ 239719 h 3264055"/>
              <a:gd name="connsiteX3" fmla="*/ 3248864 w 3846184"/>
              <a:gd name="connsiteY3" fmla="*/ 239719 h 3264055"/>
              <a:gd name="connsiteX4" fmla="*/ 3365286 w 3846184"/>
              <a:gd name="connsiteY4" fmla="*/ 287943 h 3264055"/>
              <a:gd name="connsiteX5" fmla="*/ 3413509 w 3846184"/>
              <a:gd name="connsiteY5" fmla="*/ 404365 h 3264055"/>
              <a:gd name="connsiteX6" fmla="*/ 3395507 w 3846184"/>
              <a:gd name="connsiteY6" fmla="*/ 2156933 h 3264055"/>
              <a:gd name="connsiteX7" fmla="*/ 3395507 w 3846184"/>
              <a:gd name="connsiteY7" fmla="*/ 2246943 h 3264055"/>
              <a:gd name="connsiteX8" fmla="*/ 3485517 w 3846184"/>
              <a:gd name="connsiteY8" fmla="*/ 2336953 h 3264055"/>
              <a:gd name="connsiteX9" fmla="*/ 3710542 w 3846184"/>
              <a:gd name="connsiteY9" fmla="*/ 2336953 h 3264055"/>
              <a:gd name="connsiteX10" fmla="*/ 3845557 w 3846184"/>
              <a:gd name="connsiteY10" fmla="*/ 2426963 h 3264055"/>
              <a:gd name="connsiteX11" fmla="*/ 3845556 w 3846184"/>
              <a:gd name="connsiteY11" fmla="*/ 2606983 h 3264055"/>
              <a:gd name="connsiteX12" fmla="*/ 3755546 w 3846184"/>
              <a:gd name="connsiteY12" fmla="*/ 2741998 h 3264055"/>
              <a:gd name="connsiteX13" fmla="*/ 3485516 w 3846184"/>
              <a:gd name="connsiteY13" fmla="*/ 2741998 h 3264055"/>
              <a:gd name="connsiteX14" fmla="*/ 3413526 w 3846184"/>
              <a:gd name="connsiteY14" fmla="*/ 2832058 h 3264055"/>
              <a:gd name="connsiteX15" fmla="*/ 3413509 w 3846184"/>
              <a:gd name="connsiteY15" fmla="*/ 3099410 h 3264055"/>
              <a:gd name="connsiteX16" fmla="*/ 3365286 w 3846184"/>
              <a:gd name="connsiteY16" fmla="*/ 3215832 h 3264055"/>
              <a:gd name="connsiteX17" fmla="*/ 3248864 w 3846184"/>
              <a:gd name="connsiteY17" fmla="*/ 3264055 h 3264055"/>
              <a:gd name="connsiteX18" fmla="*/ 310176 w 3846184"/>
              <a:gd name="connsiteY18" fmla="*/ 3264055 h 3264055"/>
              <a:gd name="connsiteX19" fmla="*/ 193754 w 3846184"/>
              <a:gd name="connsiteY19" fmla="*/ 3215831 h 3264055"/>
              <a:gd name="connsiteX20" fmla="*/ 145531 w 3846184"/>
              <a:gd name="connsiteY20" fmla="*/ 3099409 h 3264055"/>
              <a:gd name="connsiteX21" fmla="*/ 1066940 w 3846184"/>
              <a:gd name="connsiteY21" fmla="*/ 2714124 h 3264055"/>
              <a:gd name="connsiteX22" fmla="*/ 145531 w 3846184"/>
              <a:gd name="connsiteY22" fmla="*/ 404364 h 3264055"/>
              <a:gd name="connsiteX0" fmla="*/ 8037 w 3708690"/>
              <a:gd name="connsiteY0" fmla="*/ 468578 h 3328269"/>
              <a:gd name="connsiteX1" fmla="*/ 56261 w 3708690"/>
              <a:gd name="connsiteY1" fmla="*/ 352156 h 3328269"/>
              <a:gd name="connsiteX2" fmla="*/ 172683 w 3708690"/>
              <a:gd name="connsiteY2" fmla="*/ 303933 h 3328269"/>
              <a:gd name="connsiteX3" fmla="*/ 3111370 w 3708690"/>
              <a:gd name="connsiteY3" fmla="*/ 303933 h 3328269"/>
              <a:gd name="connsiteX4" fmla="*/ 3227792 w 3708690"/>
              <a:gd name="connsiteY4" fmla="*/ 352157 h 3328269"/>
              <a:gd name="connsiteX5" fmla="*/ 3276015 w 3708690"/>
              <a:gd name="connsiteY5" fmla="*/ 468579 h 3328269"/>
              <a:gd name="connsiteX6" fmla="*/ 3258013 w 3708690"/>
              <a:gd name="connsiteY6" fmla="*/ 2221147 h 3328269"/>
              <a:gd name="connsiteX7" fmla="*/ 3258013 w 3708690"/>
              <a:gd name="connsiteY7" fmla="*/ 2311157 h 3328269"/>
              <a:gd name="connsiteX8" fmla="*/ 3348023 w 3708690"/>
              <a:gd name="connsiteY8" fmla="*/ 2401167 h 3328269"/>
              <a:gd name="connsiteX9" fmla="*/ 3573048 w 3708690"/>
              <a:gd name="connsiteY9" fmla="*/ 2401167 h 3328269"/>
              <a:gd name="connsiteX10" fmla="*/ 3708063 w 3708690"/>
              <a:gd name="connsiteY10" fmla="*/ 2491177 h 3328269"/>
              <a:gd name="connsiteX11" fmla="*/ 3708062 w 3708690"/>
              <a:gd name="connsiteY11" fmla="*/ 2671197 h 3328269"/>
              <a:gd name="connsiteX12" fmla="*/ 3618052 w 3708690"/>
              <a:gd name="connsiteY12" fmla="*/ 2806212 h 3328269"/>
              <a:gd name="connsiteX13" fmla="*/ 3348022 w 3708690"/>
              <a:gd name="connsiteY13" fmla="*/ 2806212 h 3328269"/>
              <a:gd name="connsiteX14" fmla="*/ 3276032 w 3708690"/>
              <a:gd name="connsiteY14" fmla="*/ 2896272 h 3328269"/>
              <a:gd name="connsiteX15" fmla="*/ 3276015 w 3708690"/>
              <a:gd name="connsiteY15" fmla="*/ 3163624 h 3328269"/>
              <a:gd name="connsiteX16" fmla="*/ 3227792 w 3708690"/>
              <a:gd name="connsiteY16" fmla="*/ 3280046 h 3328269"/>
              <a:gd name="connsiteX17" fmla="*/ 3111370 w 3708690"/>
              <a:gd name="connsiteY17" fmla="*/ 3328269 h 3328269"/>
              <a:gd name="connsiteX18" fmla="*/ 172682 w 3708690"/>
              <a:gd name="connsiteY18" fmla="*/ 3328269 h 3328269"/>
              <a:gd name="connsiteX19" fmla="*/ 56260 w 3708690"/>
              <a:gd name="connsiteY19" fmla="*/ 3280045 h 3328269"/>
              <a:gd name="connsiteX20" fmla="*/ 8037 w 3708690"/>
              <a:gd name="connsiteY20" fmla="*/ 3163623 h 3328269"/>
              <a:gd name="connsiteX21" fmla="*/ 8037 w 3708690"/>
              <a:gd name="connsiteY21" fmla="*/ 468578 h 3328269"/>
              <a:gd name="connsiteX0" fmla="*/ 22982 w 3723635"/>
              <a:gd name="connsiteY0" fmla="*/ 164645 h 3024336"/>
              <a:gd name="connsiteX1" fmla="*/ 71206 w 3723635"/>
              <a:gd name="connsiteY1" fmla="*/ 48223 h 3024336"/>
              <a:gd name="connsiteX2" fmla="*/ 187628 w 3723635"/>
              <a:gd name="connsiteY2" fmla="*/ 0 h 3024336"/>
              <a:gd name="connsiteX3" fmla="*/ 3126315 w 3723635"/>
              <a:gd name="connsiteY3" fmla="*/ 0 h 3024336"/>
              <a:gd name="connsiteX4" fmla="*/ 3242737 w 3723635"/>
              <a:gd name="connsiteY4" fmla="*/ 48224 h 3024336"/>
              <a:gd name="connsiteX5" fmla="*/ 3290960 w 3723635"/>
              <a:gd name="connsiteY5" fmla="*/ 164646 h 3024336"/>
              <a:gd name="connsiteX6" fmla="*/ 3272958 w 3723635"/>
              <a:gd name="connsiteY6" fmla="*/ 1917214 h 3024336"/>
              <a:gd name="connsiteX7" fmla="*/ 3272958 w 3723635"/>
              <a:gd name="connsiteY7" fmla="*/ 2007224 h 3024336"/>
              <a:gd name="connsiteX8" fmla="*/ 3362968 w 3723635"/>
              <a:gd name="connsiteY8" fmla="*/ 2097234 h 3024336"/>
              <a:gd name="connsiteX9" fmla="*/ 3587993 w 3723635"/>
              <a:gd name="connsiteY9" fmla="*/ 2097234 h 3024336"/>
              <a:gd name="connsiteX10" fmla="*/ 3723008 w 3723635"/>
              <a:gd name="connsiteY10" fmla="*/ 2187244 h 3024336"/>
              <a:gd name="connsiteX11" fmla="*/ 3723007 w 3723635"/>
              <a:gd name="connsiteY11" fmla="*/ 2367264 h 3024336"/>
              <a:gd name="connsiteX12" fmla="*/ 3632997 w 3723635"/>
              <a:gd name="connsiteY12" fmla="*/ 2502279 h 3024336"/>
              <a:gd name="connsiteX13" fmla="*/ 3362967 w 3723635"/>
              <a:gd name="connsiteY13" fmla="*/ 2502279 h 3024336"/>
              <a:gd name="connsiteX14" fmla="*/ 3290977 w 3723635"/>
              <a:gd name="connsiteY14" fmla="*/ 2592339 h 3024336"/>
              <a:gd name="connsiteX15" fmla="*/ 3290960 w 3723635"/>
              <a:gd name="connsiteY15" fmla="*/ 2859691 h 3024336"/>
              <a:gd name="connsiteX16" fmla="*/ 3242737 w 3723635"/>
              <a:gd name="connsiteY16" fmla="*/ 2976113 h 3024336"/>
              <a:gd name="connsiteX17" fmla="*/ 3126315 w 3723635"/>
              <a:gd name="connsiteY17" fmla="*/ 3024336 h 3024336"/>
              <a:gd name="connsiteX18" fmla="*/ 187627 w 3723635"/>
              <a:gd name="connsiteY18" fmla="*/ 3024336 h 3024336"/>
              <a:gd name="connsiteX19" fmla="*/ 71205 w 3723635"/>
              <a:gd name="connsiteY19" fmla="*/ 2976112 h 3024336"/>
              <a:gd name="connsiteX20" fmla="*/ 22982 w 3723635"/>
              <a:gd name="connsiteY20" fmla="*/ 2859690 h 3024336"/>
              <a:gd name="connsiteX21" fmla="*/ 22982 w 3723635"/>
              <a:gd name="connsiteY21" fmla="*/ 164645 h 3024336"/>
              <a:gd name="connsiteX0" fmla="*/ 8037 w 3708690"/>
              <a:gd name="connsiteY0" fmla="*/ 164645 h 3024336"/>
              <a:gd name="connsiteX1" fmla="*/ 56261 w 3708690"/>
              <a:gd name="connsiteY1" fmla="*/ 48223 h 3024336"/>
              <a:gd name="connsiteX2" fmla="*/ 172683 w 3708690"/>
              <a:gd name="connsiteY2" fmla="*/ 0 h 3024336"/>
              <a:gd name="connsiteX3" fmla="*/ 3111370 w 3708690"/>
              <a:gd name="connsiteY3" fmla="*/ 0 h 3024336"/>
              <a:gd name="connsiteX4" fmla="*/ 3227792 w 3708690"/>
              <a:gd name="connsiteY4" fmla="*/ 48224 h 3024336"/>
              <a:gd name="connsiteX5" fmla="*/ 3276015 w 3708690"/>
              <a:gd name="connsiteY5" fmla="*/ 164646 h 3024336"/>
              <a:gd name="connsiteX6" fmla="*/ 3258013 w 3708690"/>
              <a:gd name="connsiteY6" fmla="*/ 1917214 h 3024336"/>
              <a:gd name="connsiteX7" fmla="*/ 3258013 w 3708690"/>
              <a:gd name="connsiteY7" fmla="*/ 2007224 h 3024336"/>
              <a:gd name="connsiteX8" fmla="*/ 3348023 w 3708690"/>
              <a:gd name="connsiteY8" fmla="*/ 2097234 h 3024336"/>
              <a:gd name="connsiteX9" fmla="*/ 3573048 w 3708690"/>
              <a:gd name="connsiteY9" fmla="*/ 2097234 h 3024336"/>
              <a:gd name="connsiteX10" fmla="*/ 3708063 w 3708690"/>
              <a:gd name="connsiteY10" fmla="*/ 2187244 h 3024336"/>
              <a:gd name="connsiteX11" fmla="*/ 3708062 w 3708690"/>
              <a:gd name="connsiteY11" fmla="*/ 2367264 h 3024336"/>
              <a:gd name="connsiteX12" fmla="*/ 3618052 w 3708690"/>
              <a:gd name="connsiteY12" fmla="*/ 2502279 h 3024336"/>
              <a:gd name="connsiteX13" fmla="*/ 3348022 w 3708690"/>
              <a:gd name="connsiteY13" fmla="*/ 2502279 h 3024336"/>
              <a:gd name="connsiteX14" fmla="*/ 3276032 w 3708690"/>
              <a:gd name="connsiteY14" fmla="*/ 2592339 h 3024336"/>
              <a:gd name="connsiteX15" fmla="*/ 3276015 w 3708690"/>
              <a:gd name="connsiteY15" fmla="*/ 2859691 h 3024336"/>
              <a:gd name="connsiteX16" fmla="*/ 3227792 w 3708690"/>
              <a:gd name="connsiteY16" fmla="*/ 2976113 h 3024336"/>
              <a:gd name="connsiteX17" fmla="*/ 3111370 w 3708690"/>
              <a:gd name="connsiteY17" fmla="*/ 3024336 h 3024336"/>
              <a:gd name="connsiteX18" fmla="*/ 172682 w 3708690"/>
              <a:gd name="connsiteY18" fmla="*/ 3024336 h 3024336"/>
              <a:gd name="connsiteX19" fmla="*/ 56260 w 3708690"/>
              <a:gd name="connsiteY19" fmla="*/ 2976112 h 3024336"/>
              <a:gd name="connsiteX20" fmla="*/ 8037 w 3708690"/>
              <a:gd name="connsiteY20" fmla="*/ 2859690 h 3024336"/>
              <a:gd name="connsiteX21" fmla="*/ 8037 w 3708690"/>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4121224"/>
              <a:gd name="connsiteY0" fmla="*/ 164645 h 3024336"/>
              <a:gd name="connsiteX1" fmla="*/ 60099 w 4121224"/>
              <a:gd name="connsiteY1" fmla="*/ 48223 h 3024336"/>
              <a:gd name="connsiteX2" fmla="*/ 176521 w 4121224"/>
              <a:gd name="connsiteY2" fmla="*/ 0 h 3024336"/>
              <a:gd name="connsiteX3" fmla="*/ 3115208 w 4121224"/>
              <a:gd name="connsiteY3" fmla="*/ 0 h 3024336"/>
              <a:gd name="connsiteX4" fmla="*/ 3231630 w 4121224"/>
              <a:gd name="connsiteY4" fmla="*/ 48224 h 3024336"/>
              <a:gd name="connsiteX5" fmla="*/ 3279853 w 4121224"/>
              <a:gd name="connsiteY5" fmla="*/ 164646 h 3024336"/>
              <a:gd name="connsiteX6" fmla="*/ 3261851 w 4121224"/>
              <a:gd name="connsiteY6" fmla="*/ 1917214 h 3024336"/>
              <a:gd name="connsiteX7" fmla="*/ 3261851 w 4121224"/>
              <a:gd name="connsiteY7" fmla="*/ 2007224 h 3024336"/>
              <a:gd name="connsiteX8" fmla="*/ 3351861 w 4121224"/>
              <a:gd name="connsiteY8" fmla="*/ 2097234 h 3024336"/>
              <a:gd name="connsiteX9" fmla="*/ 3576886 w 4121224"/>
              <a:gd name="connsiteY9" fmla="*/ 2097234 h 3024336"/>
              <a:gd name="connsiteX10" fmla="*/ 3711901 w 4121224"/>
              <a:gd name="connsiteY10" fmla="*/ 2187244 h 3024336"/>
              <a:gd name="connsiteX11" fmla="*/ 3711900 w 4121224"/>
              <a:gd name="connsiteY11" fmla="*/ 2367264 h 3024336"/>
              <a:gd name="connsiteX12" fmla="*/ 4043811 w 4121224"/>
              <a:gd name="connsiteY12" fmla="*/ 2706194 h 3024336"/>
              <a:gd name="connsiteX13" fmla="*/ 3426287 w 4121224"/>
              <a:gd name="connsiteY13" fmla="*/ 2706194 h 3024336"/>
              <a:gd name="connsiteX14" fmla="*/ 3279853 w 4121224"/>
              <a:gd name="connsiteY14" fmla="*/ 2859691 h 3024336"/>
              <a:gd name="connsiteX15" fmla="*/ 3231630 w 4121224"/>
              <a:gd name="connsiteY15" fmla="*/ 2976113 h 3024336"/>
              <a:gd name="connsiteX16" fmla="*/ 3115208 w 4121224"/>
              <a:gd name="connsiteY16" fmla="*/ 3024336 h 3024336"/>
              <a:gd name="connsiteX17" fmla="*/ 176520 w 4121224"/>
              <a:gd name="connsiteY17" fmla="*/ 3024336 h 3024336"/>
              <a:gd name="connsiteX18" fmla="*/ 60098 w 4121224"/>
              <a:gd name="connsiteY18" fmla="*/ 2976112 h 3024336"/>
              <a:gd name="connsiteX19" fmla="*/ 11875 w 4121224"/>
              <a:gd name="connsiteY19" fmla="*/ 2859690 h 3024336"/>
              <a:gd name="connsiteX20" fmla="*/ 8037 w 4121224"/>
              <a:gd name="connsiteY20" fmla="*/ 164645 h 3024336"/>
              <a:gd name="connsiteX0" fmla="*/ 8037 w 4219633"/>
              <a:gd name="connsiteY0" fmla="*/ 164645 h 3024336"/>
              <a:gd name="connsiteX1" fmla="*/ 60099 w 4219633"/>
              <a:gd name="connsiteY1" fmla="*/ 48223 h 3024336"/>
              <a:gd name="connsiteX2" fmla="*/ 176521 w 4219633"/>
              <a:gd name="connsiteY2" fmla="*/ 0 h 3024336"/>
              <a:gd name="connsiteX3" fmla="*/ 3115208 w 4219633"/>
              <a:gd name="connsiteY3" fmla="*/ 0 h 3024336"/>
              <a:gd name="connsiteX4" fmla="*/ 3231630 w 4219633"/>
              <a:gd name="connsiteY4" fmla="*/ 48224 h 3024336"/>
              <a:gd name="connsiteX5" fmla="*/ 3279853 w 4219633"/>
              <a:gd name="connsiteY5" fmla="*/ 164646 h 3024336"/>
              <a:gd name="connsiteX6" fmla="*/ 3261851 w 4219633"/>
              <a:gd name="connsiteY6" fmla="*/ 1917214 h 3024336"/>
              <a:gd name="connsiteX7" fmla="*/ 3261851 w 4219633"/>
              <a:gd name="connsiteY7" fmla="*/ 2007224 h 3024336"/>
              <a:gd name="connsiteX8" fmla="*/ 3351861 w 4219633"/>
              <a:gd name="connsiteY8" fmla="*/ 2097234 h 3024336"/>
              <a:gd name="connsiteX9" fmla="*/ 3576886 w 4219633"/>
              <a:gd name="connsiteY9" fmla="*/ 2097234 h 3024336"/>
              <a:gd name="connsiteX10" fmla="*/ 3711901 w 4219633"/>
              <a:gd name="connsiteY10" fmla="*/ 2187244 h 3024336"/>
              <a:gd name="connsiteX11" fmla="*/ 4219004 w 4219633"/>
              <a:gd name="connsiteY11" fmla="*/ 2579769 h 3024336"/>
              <a:gd name="connsiteX12" fmla="*/ 4043811 w 4219633"/>
              <a:gd name="connsiteY12" fmla="*/ 2706194 h 3024336"/>
              <a:gd name="connsiteX13" fmla="*/ 3426287 w 4219633"/>
              <a:gd name="connsiteY13" fmla="*/ 2706194 h 3024336"/>
              <a:gd name="connsiteX14" fmla="*/ 3279853 w 4219633"/>
              <a:gd name="connsiteY14" fmla="*/ 2859691 h 3024336"/>
              <a:gd name="connsiteX15" fmla="*/ 3231630 w 4219633"/>
              <a:gd name="connsiteY15" fmla="*/ 2976113 h 3024336"/>
              <a:gd name="connsiteX16" fmla="*/ 3115208 w 4219633"/>
              <a:gd name="connsiteY16" fmla="*/ 3024336 h 3024336"/>
              <a:gd name="connsiteX17" fmla="*/ 176520 w 4219633"/>
              <a:gd name="connsiteY17" fmla="*/ 3024336 h 3024336"/>
              <a:gd name="connsiteX18" fmla="*/ 60098 w 4219633"/>
              <a:gd name="connsiteY18" fmla="*/ 2976112 h 3024336"/>
              <a:gd name="connsiteX19" fmla="*/ 11875 w 4219633"/>
              <a:gd name="connsiteY19" fmla="*/ 2859690 h 3024336"/>
              <a:gd name="connsiteX20" fmla="*/ 8037 w 4219633"/>
              <a:gd name="connsiteY20" fmla="*/ 164645 h 3024336"/>
              <a:gd name="connsiteX0" fmla="*/ 8037 w 4219633"/>
              <a:gd name="connsiteY0" fmla="*/ 164645 h 3024336"/>
              <a:gd name="connsiteX1" fmla="*/ 60099 w 4219633"/>
              <a:gd name="connsiteY1" fmla="*/ 48223 h 3024336"/>
              <a:gd name="connsiteX2" fmla="*/ 176521 w 4219633"/>
              <a:gd name="connsiteY2" fmla="*/ 0 h 3024336"/>
              <a:gd name="connsiteX3" fmla="*/ 3115208 w 4219633"/>
              <a:gd name="connsiteY3" fmla="*/ 0 h 3024336"/>
              <a:gd name="connsiteX4" fmla="*/ 3231630 w 4219633"/>
              <a:gd name="connsiteY4" fmla="*/ 48224 h 3024336"/>
              <a:gd name="connsiteX5" fmla="*/ 3279853 w 4219633"/>
              <a:gd name="connsiteY5" fmla="*/ 164646 h 3024336"/>
              <a:gd name="connsiteX6" fmla="*/ 3261851 w 4219633"/>
              <a:gd name="connsiteY6" fmla="*/ 1917214 h 3024336"/>
              <a:gd name="connsiteX7" fmla="*/ 3261851 w 4219633"/>
              <a:gd name="connsiteY7" fmla="*/ 2007224 h 3024336"/>
              <a:gd name="connsiteX8" fmla="*/ 3351861 w 4219633"/>
              <a:gd name="connsiteY8" fmla="*/ 2097234 h 3024336"/>
              <a:gd name="connsiteX9" fmla="*/ 3576886 w 4219633"/>
              <a:gd name="connsiteY9" fmla="*/ 2097234 h 3024336"/>
              <a:gd name="connsiteX10" fmla="*/ 4043812 w 4219633"/>
              <a:gd name="connsiteY10" fmla="*/ 2441079 h 3024336"/>
              <a:gd name="connsiteX11" fmla="*/ 4219004 w 4219633"/>
              <a:gd name="connsiteY11" fmla="*/ 2579769 h 3024336"/>
              <a:gd name="connsiteX12" fmla="*/ 4043811 w 4219633"/>
              <a:gd name="connsiteY12" fmla="*/ 2706194 h 3024336"/>
              <a:gd name="connsiteX13" fmla="*/ 3426287 w 4219633"/>
              <a:gd name="connsiteY13" fmla="*/ 2706194 h 3024336"/>
              <a:gd name="connsiteX14" fmla="*/ 3279853 w 4219633"/>
              <a:gd name="connsiteY14" fmla="*/ 2859691 h 3024336"/>
              <a:gd name="connsiteX15" fmla="*/ 3231630 w 4219633"/>
              <a:gd name="connsiteY15" fmla="*/ 2976113 h 3024336"/>
              <a:gd name="connsiteX16" fmla="*/ 3115208 w 4219633"/>
              <a:gd name="connsiteY16" fmla="*/ 3024336 h 3024336"/>
              <a:gd name="connsiteX17" fmla="*/ 176520 w 4219633"/>
              <a:gd name="connsiteY17" fmla="*/ 3024336 h 3024336"/>
              <a:gd name="connsiteX18" fmla="*/ 60098 w 4219633"/>
              <a:gd name="connsiteY18" fmla="*/ 2976112 h 3024336"/>
              <a:gd name="connsiteX19" fmla="*/ 11875 w 4219633"/>
              <a:gd name="connsiteY19" fmla="*/ 2859690 h 3024336"/>
              <a:gd name="connsiteX20" fmla="*/ 8037 w 4219633"/>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39514 w 4243120"/>
              <a:gd name="connsiteY9" fmla="*/ 2441079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405262 w 4243120"/>
              <a:gd name="connsiteY9" fmla="*/ 2441079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405262 w 4243120"/>
              <a:gd name="connsiteY8" fmla="*/ 2441079 h 3024336"/>
              <a:gd name="connsiteX9" fmla="*/ 4043812 w 4243120"/>
              <a:gd name="connsiteY9" fmla="*/ 2441079 h 3024336"/>
              <a:gd name="connsiteX10" fmla="*/ 4219004 w 4243120"/>
              <a:gd name="connsiteY10" fmla="*/ 2579769 h 3024336"/>
              <a:gd name="connsiteX11" fmla="*/ 4043811 w 4243120"/>
              <a:gd name="connsiteY11" fmla="*/ 2706194 h 3024336"/>
              <a:gd name="connsiteX12" fmla="*/ 3426287 w 4243120"/>
              <a:gd name="connsiteY12" fmla="*/ 2706194 h 3024336"/>
              <a:gd name="connsiteX13" fmla="*/ 3279853 w 4243120"/>
              <a:gd name="connsiteY13" fmla="*/ 2859691 h 3024336"/>
              <a:gd name="connsiteX14" fmla="*/ 3231630 w 4243120"/>
              <a:gd name="connsiteY14" fmla="*/ 2976113 h 3024336"/>
              <a:gd name="connsiteX15" fmla="*/ 3115208 w 4243120"/>
              <a:gd name="connsiteY15" fmla="*/ 3024336 h 3024336"/>
              <a:gd name="connsiteX16" fmla="*/ 176520 w 4243120"/>
              <a:gd name="connsiteY16" fmla="*/ 3024336 h 3024336"/>
              <a:gd name="connsiteX17" fmla="*/ 60098 w 4243120"/>
              <a:gd name="connsiteY17" fmla="*/ 2976112 h 3024336"/>
              <a:gd name="connsiteX18" fmla="*/ 11875 w 4243120"/>
              <a:gd name="connsiteY18" fmla="*/ 2859690 h 3024336"/>
              <a:gd name="connsiteX19" fmla="*/ 8037 w 4243120"/>
              <a:gd name="connsiteY19"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9682 w 4243120"/>
              <a:gd name="connsiteY7" fmla="*/ 2323830 h 3024336"/>
              <a:gd name="connsiteX8" fmla="*/ 3405262 w 4243120"/>
              <a:gd name="connsiteY8" fmla="*/ 2441079 h 3024336"/>
              <a:gd name="connsiteX9" fmla="*/ 4043812 w 4243120"/>
              <a:gd name="connsiteY9" fmla="*/ 2441079 h 3024336"/>
              <a:gd name="connsiteX10" fmla="*/ 4219004 w 4243120"/>
              <a:gd name="connsiteY10" fmla="*/ 2579769 h 3024336"/>
              <a:gd name="connsiteX11" fmla="*/ 4043811 w 4243120"/>
              <a:gd name="connsiteY11" fmla="*/ 2706194 h 3024336"/>
              <a:gd name="connsiteX12" fmla="*/ 3426287 w 4243120"/>
              <a:gd name="connsiteY12" fmla="*/ 2706194 h 3024336"/>
              <a:gd name="connsiteX13" fmla="*/ 3279853 w 4243120"/>
              <a:gd name="connsiteY13" fmla="*/ 2859691 h 3024336"/>
              <a:gd name="connsiteX14" fmla="*/ 3231630 w 4243120"/>
              <a:gd name="connsiteY14" fmla="*/ 2976113 h 3024336"/>
              <a:gd name="connsiteX15" fmla="*/ 3115208 w 4243120"/>
              <a:gd name="connsiteY15" fmla="*/ 3024336 h 3024336"/>
              <a:gd name="connsiteX16" fmla="*/ 176520 w 4243120"/>
              <a:gd name="connsiteY16" fmla="*/ 3024336 h 3024336"/>
              <a:gd name="connsiteX17" fmla="*/ 60098 w 4243120"/>
              <a:gd name="connsiteY17" fmla="*/ 2976112 h 3024336"/>
              <a:gd name="connsiteX18" fmla="*/ 11875 w 4243120"/>
              <a:gd name="connsiteY18" fmla="*/ 2859690 h 3024336"/>
              <a:gd name="connsiteX19" fmla="*/ 8037 w 4243120"/>
              <a:gd name="connsiteY19"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321503 w 4243120"/>
              <a:gd name="connsiteY13" fmla="*/ 2979638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72444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49063"/>
              <a:gd name="connsiteX1" fmla="*/ 60099 w 4243120"/>
              <a:gd name="connsiteY1" fmla="*/ 48223 h 3049063"/>
              <a:gd name="connsiteX2" fmla="*/ 176521 w 4243120"/>
              <a:gd name="connsiteY2" fmla="*/ 0 h 3049063"/>
              <a:gd name="connsiteX3" fmla="*/ 3115208 w 4243120"/>
              <a:gd name="connsiteY3" fmla="*/ 0 h 3049063"/>
              <a:gd name="connsiteX4" fmla="*/ 3231630 w 4243120"/>
              <a:gd name="connsiteY4" fmla="*/ 48224 h 3049063"/>
              <a:gd name="connsiteX5" fmla="*/ 3279853 w 4243120"/>
              <a:gd name="connsiteY5" fmla="*/ 164646 h 3049063"/>
              <a:gd name="connsiteX6" fmla="*/ 3269682 w 4243120"/>
              <a:gd name="connsiteY6" fmla="*/ 2323830 h 3049063"/>
              <a:gd name="connsiteX7" fmla="*/ 3405262 w 4243120"/>
              <a:gd name="connsiteY7" fmla="*/ 2441079 h 3049063"/>
              <a:gd name="connsiteX8" fmla="*/ 4043812 w 4243120"/>
              <a:gd name="connsiteY8" fmla="*/ 2441079 h 3049063"/>
              <a:gd name="connsiteX9" fmla="*/ 4219004 w 4243120"/>
              <a:gd name="connsiteY9" fmla="*/ 2579769 h 3049063"/>
              <a:gd name="connsiteX10" fmla="*/ 4043811 w 4243120"/>
              <a:gd name="connsiteY10" fmla="*/ 2706194 h 3049063"/>
              <a:gd name="connsiteX11" fmla="*/ 3426287 w 4243120"/>
              <a:gd name="connsiteY11" fmla="*/ 2706194 h 3049063"/>
              <a:gd name="connsiteX12" fmla="*/ 3279854 w 4243120"/>
              <a:gd name="connsiteY12" fmla="*/ 2826359 h 3049063"/>
              <a:gd name="connsiteX13" fmla="*/ 3274181 w 4243120"/>
              <a:gd name="connsiteY13" fmla="*/ 2972444 h 3049063"/>
              <a:gd name="connsiteX14" fmla="*/ 3115208 w 4243120"/>
              <a:gd name="connsiteY14" fmla="*/ 3024336 h 3049063"/>
              <a:gd name="connsiteX15" fmla="*/ 176520 w 4243120"/>
              <a:gd name="connsiteY15" fmla="*/ 3024336 h 3049063"/>
              <a:gd name="connsiteX16" fmla="*/ 60098 w 4243120"/>
              <a:gd name="connsiteY16" fmla="*/ 2976112 h 3049063"/>
              <a:gd name="connsiteX17" fmla="*/ 11875 w 4243120"/>
              <a:gd name="connsiteY17" fmla="*/ 2859690 h 3049063"/>
              <a:gd name="connsiteX18" fmla="*/ 8037 w 4243120"/>
              <a:gd name="connsiteY18" fmla="*/ 164645 h 3049063"/>
              <a:gd name="connsiteX0" fmla="*/ 8037 w 4243120"/>
              <a:gd name="connsiteY0" fmla="*/ 164645 h 3049063"/>
              <a:gd name="connsiteX1" fmla="*/ 60099 w 4243120"/>
              <a:gd name="connsiteY1" fmla="*/ 48223 h 3049063"/>
              <a:gd name="connsiteX2" fmla="*/ 176521 w 4243120"/>
              <a:gd name="connsiteY2" fmla="*/ 0 h 3049063"/>
              <a:gd name="connsiteX3" fmla="*/ 3115208 w 4243120"/>
              <a:gd name="connsiteY3" fmla="*/ 0 h 3049063"/>
              <a:gd name="connsiteX4" fmla="*/ 3231630 w 4243120"/>
              <a:gd name="connsiteY4" fmla="*/ 48224 h 3049063"/>
              <a:gd name="connsiteX5" fmla="*/ 3279853 w 4243120"/>
              <a:gd name="connsiteY5" fmla="*/ 164646 h 3049063"/>
              <a:gd name="connsiteX6" fmla="*/ 3269682 w 4243120"/>
              <a:gd name="connsiteY6" fmla="*/ 2323830 h 3049063"/>
              <a:gd name="connsiteX7" fmla="*/ 3405262 w 4243120"/>
              <a:gd name="connsiteY7" fmla="*/ 2441079 h 3049063"/>
              <a:gd name="connsiteX8" fmla="*/ 4043812 w 4243120"/>
              <a:gd name="connsiteY8" fmla="*/ 2441079 h 3049063"/>
              <a:gd name="connsiteX9" fmla="*/ 4219004 w 4243120"/>
              <a:gd name="connsiteY9" fmla="*/ 2579769 h 3049063"/>
              <a:gd name="connsiteX10" fmla="*/ 4043811 w 4243120"/>
              <a:gd name="connsiteY10" fmla="*/ 2706194 h 3049063"/>
              <a:gd name="connsiteX11" fmla="*/ 3426287 w 4243120"/>
              <a:gd name="connsiteY11" fmla="*/ 2706194 h 3049063"/>
              <a:gd name="connsiteX12" fmla="*/ 3279854 w 4243120"/>
              <a:gd name="connsiteY12" fmla="*/ 2826359 h 3049063"/>
              <a:gd name="connsiteX13" fmla="*/ 3274181 w 4243120"/>
              <a:gd name="connsiteY13" fmla="*/ 2972444 h 3049063"/>
              <a:gd name="connsiteX14" fmla="*/ 3115208 w 4243120"/>
              <a:gd name="connsiteY14" fmla="*/ 3024336 h 3049063"/>
              <a:gd name="connsiteX15" fmla="*/ 176520 w 4243120"/>
              <a:gd name="connsiteY15" fmla="*/ 3024336 h 3049063"/>
              <a:gd name="connsiteX16" fmla="*/ 60098 w 4243120"/>
              <a:gd name="connsiteY16" fmla="*/ 2976112 h 3049063"/>
              <a:gd name="connsiteX17" fmla="*/ 11875 w 4243120"/>
              <a:gd name="connsiteY17" fmla="*/ 2859690 h 3049063"/>
              <a:gd name="connsiteX18" fmla="*/ 8037 w 4243120"/>
              <a:gd name="connsiteY18" fmla="*/ 164645 h 3049063"/>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74181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74181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67422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27961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27961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9854 w 4243120"/>
              <a:gd name="connsiteY12" fmla="*/ 2826359 h 3024626"/>
              <a:gd name="connsiteX13" fmla="*/ 3274181 w 4243120"/>
              <a:gd name="connsiteY13" fmla="*/ 2927961 h 3024626"/>
              <a:gd name="connsiteX14" fmla="*/ 3115208 w 4243120"/>
              <a:gd name="connsiteY14" fmla="*/ 3024336 h 3024626"/>
              <a:gd name="connsiteX15" fmla="*/ 176520 w 4243120"/>
              <a:gd name="connsiteY15" fmla="*/ 3024336 h 3024626"/>
              <a:gd name="connsiteX16" fmla="*/ 60098 w 4243120"/>
              <a:gd name="connsiteY16" fmla="*/ 2976112 h 3024626"/>
              <a:gd name="connsiteX17" fmla="*/ 11875 w 4243120"/>
              <a:gd name="connsiteY17" fmla="*/ 2859690 h 3024626"/>
              <a:gd name="connsiteX18" fmla="*/ 8037 w 4243120"/>
              <a:gd name="connsiteY18" fmla="*/ 164645 h 302462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9854 w 4243120"/>
              <a:gd name="connsiteY12" fmla="*/ 2826359 h 3024626"/>
              <a:gd name="connsiteX13" fmla="*/ 3274181 w 4243120"/>
              <a:gd name="connsiteY13" fmla="*/ 2927961 h 3024626"/>
              <a:gd name="connsiteX14" fmla="*/ 3115208 w 4243120"/>
              <a:gd name="connsiteY14" fmla="*/ 3024336 h 3024626"/>
              <a:gd name="connsiteX15" fmla="*/ 176520 w 4243120"/>
              <a:gd name="connsiteY15" fmla="*/ 3024336 h 3024626"/>
              <a:gd name="connsiteX16" fmla="*/ 60098 w 4243120"/>
              <a:gd name="connsiteY16" fmla="*/ 2976112 h 3024626"/>
              <a:gd name="connsiteX17" fmla="*/ 11875 w 4243120"/>
              <a:gd name="connsiteY17" fmla="*/ 2859690 h 3024626"/>
              <a:gd name="connsiteX18" fmla="*/ 8037 w 4243120"/>
              <a:gd name="connsiteY18" fmla="*/ 164645 h 302462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4181 w 4243120"/>
              <a:gd name="connsiteY12" fmla="*/ 2927961 h 3024626"/>
              <a:gd name="connsiteX13" fmla="*/ 3115208 w 4243120"/>
              <a:gd name="connsiteY13" fmla="*/ 3024336 h 3024626"/>
              <a:gd name="connsiteX14" fmla="*/ 176520 w 4243120"/>
              <a:gd name="connsiteY14" fmla="*/ 3024336 h 3024626"/>
              <a:gd name="connsiteX15" fmla="*/ 60098 w 4243120"/>
              <a:gd name="connsiteY15" fmla="*/ 2976112 h 3024626"/>
              <a:gd name="connsiteX16" fmla="*/ 11875 w 4243120"/>
              <a:gd name="connsiteY16" fmla="*/ 2859690 h 3024626"/>
              <a:gd name="connsiteX17" fmla="*/ 8037 w 4243120"/>
              <a:gd name="connsiteY17" fmla="*/ 164645 h 3024626"/>
              <a:gd name="connsiteX0" fmla="*/ 8037 w 4320533"/>
              <a:gd name="connsiteY0" fmla="*/ 164645 h 3024626"/>
              <a:gd name="connsiteX1" fmla="*/ 60099 w 4320533"/>
              <a:gd name="connsiteY1" fmla="*/ 48223 h 3024626"/>
              <a:gd name="connsiteX2" fmla="*/ 176521 w 4320533"/>
              <a:gd name="connsiteY2" fmla="*/ 0 h 3024626"/>
              <a:gd name="connsiteX3" fmla="*/ 3115208 w 4320533"/>
              <a:gd name="connsiteY3" fmla="*/ 0 h 3024626"/>
              <a:gd name="connsiteX4" fmla="*/ 3231630 w 4320533"/>
              <a:gd name="connsiteY4" fmla="*/ 48224 h 3024626"/>
              <a:gd name="connsiteX5" fmla="*/ 3279853 w 4320533"/>
              <a:gd name="connsiteY5" fmla="*/ 164646 h 3024626"/>
              <a:gd name="connsiteX6" fmla="*/ 3269682 w 4320533"/>
              <a:gd name="connsiteY6" fmla="*/ 2323830 h 3024626"/>
              <a:gd name="connsiteX7" fmla="*/ 3405262 w 4320533"/>
              <a:gd name="connsiteY7" fmla="*/ 2441079 h 3024626"/>
              <a:gd name="connsiteX8" fmla="*/ 4043812 w 4320533"/>
              <a:gd name="connsiteY8" fmla="*/ 2441079 h 3024626"/>
              <a:gd name="connsiteX9" fmla="*/ 4219004 w 4320533"/>
              <a:gd name="connsiteY9" fmla="*/ 2579769 h 3024626"/>
              <a:gd name="connsiteX10" fmla="*/ 4243120 w 4320533"/>
              <a:gd name="connsiteY10" fmla="*/ 2964133 h 3024626"/>
              <a:gd name="connsiteX11" fmla="*/ 3426287 w 4320533"/>
              <a:gd name="connsiteY11" fmla="*/ 2706194 h 3024626"/>
              <a:gd name="connsiteX12" fmla="*/ 3274181 w 4320533"/>
              <a:gd name="connsiteY12" fmla="*/ 2927961 h 3024626"/>
              <a:gd name="connsiteX13" fmla="*/ 3115208 w 4320533"/>
              <a:gd name="connsiteY13" fmla="*/ 3024336 h 3024626"/>
              <a:gd name="connsiteX14" fmla="*/ 176520 w 4320533"/>
              <a:gd name="connsiteY14" fmla="*/ 3024336 h 3024626"/>
              <a:gd name="connsiteX15" fmla="*/ 60098 w 4320533"/>
              <a:gd name="connsiteY15" fmla="*/ 2976112 h 3024626"/>
              <a:gd name="connsiteX16" fmla="*/ 11875 w 4320533"/>
              <a:gd name="connsiteY16" fmla="*/ 2859690 h 3024626"/>
              <a:gd name="connsiteX17" fmla="*/ 8037 w 4320533"/>
              <a:gd name="connsiteY17" fmla="*/ 164645 h 3024626"/>
              <a:gd name="connsiteX0" fmla="*/ 8037 w 4396805"/>
              <a:gd name="connsiteY0" fmla="*/ 164645 h 3024626"/>
              <a:gd name="connsiteX1" fmla="*/ 60099 w 4396805"/>
              <a:gd name="connsiteY1" fmla="*/ 48223 h 3024626"/>
              <a:gd name="connsiteX2" fmla="*/ 176521 w 4396805"/>
              <a:gd name="connsiteY2" fmla="*/ 0 h 3024626"/>
              <a:gd name="connsiteX3" fmla="*/ 3115208 w 4396805"/>
              <a:gd name="connsiteY3" fmla="*/ 0 h 3024626"/>
              <a:gd name="connsiteX4" fmla="*/ 3231630 w 4396805"/>
              <a:gd name="connsiteY4" fmla="*/ 48224 h 3024626"/>
              <a:gd name="connsiteX5" fmla="*/ 3279853 w 4396805"/>
              <a:gd name="connsiteY5" fmla="*/ 164646 h 3024626"/>
              <a:gd name="connsiteX6" fmla="*/ 3269682 w 4396805"/>
              <a:gd name="connsiteY6" fmla="*/ 2323830 h 3024626"/>
              <a:gd name="connsiteX7" fmla="*/ 3405262 w 4396805"/>
              <a:gd name="connsiteY7" fmla="*/ 2441079 h 3024626"/>
              <a:gd name="connsiteX8" fmla="*/ 4043812 w 4396805"/>
              <a:gd name="connsiteY8" fmla="*/ 2441079 h 3024626"/>
              <a:gd name="connsiteX9" fmla="*/ 4388346 w 4396805"/>
              <a:gd name="connsiteY9" fmla="*/ 2834481 h 3024626"/>
              <a:gd name="connsiteX10" fmla="*/ 4243120 w 4396805"/>
              <a:gd name="connsiteY10" fmla="*/ 2964133 h 3024626"/>
              <a:gd name="connsiteX11" fmla="*/ 3426287 w 4396805"/>
              <a:gd name="connsiteY11" fmla="*/ 2706194 h 3024626"/>
              <a:gd name="connsiteX12" fmla="*/ 3274181 w 4396805"/>
              <a:gd name="connsiteY12" fmla="*/ 2927961 h 3024626"/>
              <a:gd name="connsiteX13" fmla="*/ 3115208 w 4396805"/>
              <a:gd name="connsiteY13" fmla="*/ 3024336 h 3024626"/>
              <a:gd name="connsiteX14" fmla="*/ 176520 w 4396805"/>
              <a:gd name="connsiteY14" fmla="*/ 3024336 h 3024626"/>
              <a:gd name="connsiteX15" fmla="*/ 60098 w 4396805"/>
              <a:gd name="connsiteY15" fmla="*/ 2976112 h 3024626"/>
              <a:gd name="connsiteX16" fmla="*/ 11875 w 4396805"/>
              <a:gd name="connsiteY16" fmla="*/ 2859690 h 3024626"/>
              <a:gd name="connsiteX17" fmla="*/ 8037 w 4396805"/>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43120 w 4442427"/>
              <a:gd name="connsiteY10" fmla="*/ 2964133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683083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683083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18273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8365"/>
              <a:gd name="connsiteX1" fmla="*/ 60099 w 4442427"/>
              <a:gd name="connsiteY1" fmla="*/ 48223 h 3028365"/>
              <a:gd name="connsiteX2" fmla="*/ 176521 w 4442427"/>
              <a:gd name="connsiteY2" fmla="*/ 0 h 3028365"/>
              <a:gd name="connsiteX3" fmla="*/ 3115208 w 4442427"/>
              <a:gd name="connsiteY3" fmla="*/ 0 h 3028365"/>
              <a:gd name="connsiteX4" fmla="*/ 3231630 w 4442427"/>
              <a:gd name="connsiteY4" fmla="*/ 48224 h 3028365"/>
              <a:gd name="connsiteX5" fmla="*/ 3279853 w 4442427"/>
              <a:gd name="connsiteY5" fmla="*/ 164646 h 3028365"/>
              <a:gd name="connsiteX6" fmla="*/ 3269682 w 4442427"/>
              <a:gd name="connsiteY6" fmla="*/ 2323830 h 3028365"/>
              <a:gd name="connsiteX7" fmla="*/ 3405262 w 4442427"/>
              <a:gd name="connsiteY7" fmla="*/ 2441079 h 3028365"/>
              <a:gd name="connsiteX8" fmla="*/ 4243119 w 4442427"/>
              <a:gd name="connsiteY8" fmla="*/ 2722163 h 3028365"/>
              <a:gd name="connsiteX9" fmla="*/ 4416708 w 4442427"/>
              <a:gd name="connsiteY9" fmla="*/ 2834397 h 3028365"/>
              <a:gd name="connsiteX10" fmla="*/ 4257548 w 4442427"/>
              <a:gd name="connsiteY10" fmla="*/ 2926476 h 3028365"/>
              <a:gd name="connsiteX11" fmla="*/ 3405596 w 4442427"/>
              <a:gd name="connsiteY11" fmla="*/ 2903641 h 3028365"/>
              <a:gd name="connsiteX12" fmla="*/ 3272196 w 4442427"/>
              <a:gd name="connsiteY12" fmla="*/ 2940669 h 3028365"/>
              <a:gd name="connsiteX13" fmla="*/ 3115208 w 4442427"/>
              <a:gd name="connsiteY13" fmla="*/ 3024336 h 3028365"/>
              <a:gd name="connsiteX14" fmla="*/ 176520 w 4442427"/>
              <a:gd name="connsiteY14" fmla="*/ 3024336 h 3028365"/>
              <a:gd name="connsiteX15" fmla="*/ 60098 w 4442427"/>
              <a:gd name="connsiteY15" fmla="*/ 2976112 h 3028365"/>
              <a:gd name="connsiteX16" fmla="*/ 11875 w 4442427"/>
              <a:gd name="connsiteY16" fmla="*/ 2859690 h 3028365"/>
              <a:gd name="connsiteX17" fmla="*/ 8037 w 4442427"/>
              <a:gd name="connsiteY17" fmla="*/ 164645 h 3028365"/>
              <a:gd name="connsiteX0" fmla="*/ 8037 w 4442427"/>
              <a:gd name="connsiteY0" fmla="*/ 164645 h 3064398"/>
              <a:gd name="connsiteX1" fmla="*/ 60099 w 4442427"/>
              <a:gd name="connsiteY1" fmla="*/ 48223 h 3064398"/>
              <a:gd name="connsiteX2" fmla="*/ 176521 w 4442427"/>
              <a:gd name="connsiteY2" fmla="*/ 0 h 3064398"/>
              <a:gd name="connsiteX3" fmla="*/ 3115208 w 4442427"/>
              <a:gd name="connsiteY3" fmla="*/ 0 h 3064398"/>
              <a:gd name="connsiteX4" fmla="*/ 3231630 w 4442427"/>
              <a:gd name="connsiteY4" fmla="*/ 48224 h 3064398"/>
              <a:gd name="connsiteX5" fmla="*/ 3279853 w 4442427"/>
              <a:gd name="connsiteY5" fmla="*/ 164646 h 3064398"/>
              <a:gd name="connsiteX6" fmla="*/ 3269682 w 4442427"/>
              <a:gd name="connsiteY6" fmla="*/ 2323830 h 3064398"/>
              <a:gd name="connsiteX7" fmla="*/ 3405262 w 4442427"/>
              <a:gd name="connsiteY7" fmla="*/ 2441079 h 3064398"/>
              <a:gd name="connsiteX8" fmla="*/ 4243119 w 4442427"/>
              <a:gd name="connsiteY8" fmla="*/ 2722163 h 3064398"/>
              <a:gd name="connsiteX9" fmla="*/ 4416708 w 4442427"/>
              <a:gd name="connsiteY9" fmla="*/ 2834397 h 3064398"/>
              <a:gd name="connsiteX10" fmla="*/ 4257548 w 4442427"/>
              <a:gd name="connsiteY10" fmla="*/ 2926476 h 3064398"/>
              <a:gd name="connsiteX11" fmla="*/ 3405596 w 4442427"/>
              <a:gd name="connsiteY11" fmla="*/ 2903641 h 3064398"/>
              <a:gd name="connsiteX12" fmla="*/ 3272196 w 4442427"/>
              <a:gd name="connsiteY12" fmla="*/ 2976701 h 3064398"/>
              <a:gd name="connsiteX13" fmla="*/ 3115208 w 4442427"/>
              <a:gd name="connsiteY13" fmla="*/ 3024336 h 3064398"/>
              <a:gd name="connsiteX14" fmla="*/ 176520 w 4442427"/>
              <a:gd name="connsiteY14" fmla="*/ 3024336 h 3064398"/>
              <a:gd name="connsiteX15" fmla="*/ 60098 w 4442427"/>
              <a:gd name="connsiteY15" fmla="*/ 2976112 h 3064398"/>
              <a:gd name="connsiteX16" fmla="*/ 11875 w 4442427"/>
              <a:gd name="connsiteY16" fmla="*/ 2859690 h 3064398"/>
              <a:gd name="connsiteX17" fmla="*/ 8037 w 4442427"/>
              <a:gd name="connsiteY17" fmla="*/ 164645 h 3064398"/>
              <a:gd name="connsiteX0" fmla="*/ 8037 w 4442427"/>
              <a:gd name="connsiteY0" fmla="*/ 164645 h 3024627"/>
              <a:gd name="connsiteX1" fmla="*/ 60099 w 4442427"/>
              <a:gd name="connsiteY1" fmla="*/ 48223 h 3024627"/>
              <a:gd name="connsiteX2" fmla="*/ 176521 w 4442427"/>
              <a:gd name="connsiteY2" fmla="*/ 0 h 3024627"/>
              <a:gd name="connsiteX3" fmla="*/ 3115208 w 4442427"/>
              <a:gd name="connsiteY3" fmla="*/ 0 h 3024627"/>
              <a:gd name="connsiteX4" fmla="*/ 3231630 w 4442427"/>
              <a:gd name="connsiteY4" fmla="*/ 48224 h 3024627"/>
              <a:gd name="connsiteX5" fmla="*/ 3279853 w 4442427"/>
              <a:gd name="connsiteY5" fmla="*/ 164646 h 3024627"/>
              <a:gd name="connsiteX6" fmla="*/ 3269682 w 4442427"/>
              <a:gd name="connsiteY6" fmla="*/ 2323830 h 3024627"/>
              <a:gd name="connsiteX7" fmla="*/ 3405262 w 4442427"/>
              <a:gd name="connsiteY7" fmla="*/ 2441079 h 3024627"/>
              <a:gd name="connsiteX8" fmla="*/ 4243119 w 4442427"/>
              <a:gd name="connsiteY8" fmla="*/ 2722163 h 3024627"/>
              <a:gd name="connsiteX9" fmla="*/ 4416708 w 4442427"/>
              <a:gd name="connsiteY9" fmla="*/ 2834397 h 3024627"/>
              <a:gd name="connsiteX10" fmla="*/ 4257548 w 4442427"/>
              <a:gd name="connsiteY10" fmla="*/ 2926476 h 3024627"/>
              <a:gd name="connsiteX11" fmla="*/ 3405596 w 4442427"/>
              <a:gd name="connsiteY11" fmla="*/ 2903641 h 3024627"/>
              <a:gd name="connsiteX12" fmla="*/ 3272196 w 4442427"/>
              <a:gd name="connsiteY12" fmla="*/ 2976701 h 3024627"/>
              <a:gd name="connsiteX13" fmla="*/ 3115208 w 4442427"/>
              <a:gd name="connsiteY13" fmla="*/ 3024336 h 3024627"/>
              <a:gd name="connsiteX14" fmla="*/ 176520 w 4442427"/>
              <a:gd name="connsiteY14" fmla="*/ 3024336 h 3024627"/>
              <a:gd name="connsiteX15" fmla="*/ 60098 w 4442427"/>
              <a:gd name="connsiteY15" fmla="*/ 2976112 h 3024627"/>
              <a:gd name="connsiteX16" fmla="*/ 11875 w 4442427"/>
              <a:gd name="connsiteY16" fmla="*/ 2859690 h 3024627"/>
              <a:gd name="connsiteX17" fmla="*/ 8037 w 4442427"/>
              <a:gd name="connsiteY17" fmla="*/ 164645 h 3024627"/>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45681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45681 h 3024626"/>
              <a:gd name="connsiteX11" fmla="*/ 3405596 w 4442427"/>
              <a:gd name="connsiteY11" fmla="*/ 2935649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42427" h="3024626">
                <a:moveTo>
                  <a:pt x="8037" y="164645"/>
                </a:moveTo>
                <a:cubicBezTo>
                  <a:pt x="15020" y="84048"/>
                  <a:pt x="32018" y="75664"/>
                  <a:pt x="60099" y="48223"/>
                </a:cubicBezTo>
                <a:cubicBezTo>
                  <a:pt x="88180" y="20782"/>
                  <a:pt x="132854" y="0"/>
                  <a:pt x="176521" y="0"/>
                </a:cubicBezTo>
                <a:lnTo>
                  <a:pt x="3115208" y="0"/>
                </a:lnTo>
                <a:cubicBezTo>
                  <a:pt x="3158875" y="0"/>
                  <a:pt x="3200753" y="17347"/>
                  <a:pt x="3231630" y="48224"/>
                </a:cubicBezTo>
                <a:cubicBezTo>
                  <a:pt x="3262507" y="79101"/>
                  <a:pt x="3280690" y="89712"/>
                  <a:pt x="3279853" y="164646"/>
                </a:cubicBezTo>
                <a:cubicBezTo>
                  <a:pt x="3276463" y="884374"/>
                  <a:pt x="3279195" y="1920379"/>
                  <a:pt x="3275805" y="2640107"/>
                </a:cubicBezTo>
                <a:cubicBezTo>
                  <a:pt x="3284047" y="2713451"/>
                  <a:pt x="3297432" y="2721038"/>
                  <a:pt x="3380776" y="2717319"/>
                </a:cubicBezTo>
                <a:cubicBezTo>
                  <a:pt x="3463985" y="2713812"/>
                  <a:pt x="4015851" y="2717405"/>
                  <a:pt x="4243119" y="2722163"/>
                </a:cubicBezTo>
                <a:cubicBezTo>
                  <a:pt x="4442427" y="2722094"/>
                  <a:pt x="4421593" y="2738265"/>
                  <a:pt x="4416708" y="2834397"/>
                </a:cubicBezTo>
                <a:cubicBezTo>
                  <a:pt x="4425336" y="2900289"/>
                  <a:pt x="4387741" y="2947110"/>
                  <a:pt x="4257548" y="2945681"/>
                </a:cubicBezTo>
                <a:cubicBezTo>
                  <a:pt x="4008088" y="2954649"/>
                  <a:pt x="3681721" y="2935388"/>
                  <a:pt x="3405596" y="2935649"/>
                </a:cubicBezTo>
                <a:cubicBezTo>
                  <a:pt x="3252685" y="2942905"/>
                  <a:pt x="3317409" y="2933613"/>
                  <a:pt x="3272196" y="2976701"/>
                </a:cubicBezTo>
                <a:cubicBezTo>
                  <a:pt x="3238889" y="3010550"/>
                  <a:pt x="3235329" y="3024626"/>
                  <a:pt x="3115208" y="3024336"/>
                </a:cubicBezTo>
                <a:lnTo>
                  <a:pt x="176520" y="3024336"/>
                </a:lnTo>
                <a:cubicBezTo>
                  <a:pt x="132853" y="3024336"/>
                  <a:pt x="90975" y="3006989"/>
                  <a:pt x="60098" y="2976112"/>
                </a:cubicBezTo>
                <a:cubicBezTo>
                  <a:pt x="29221" y="2945235"/>
                  <a:pt x="20176" y="2941096"/>
                  <a:pt x="11875" y="2859690"/>
                </a:cubicBezTo>
                <a:cubicBezTo>
                  <a:pt x="3838" y="2391112"/>
                  <a:pt x="0" y="633223"/>
                  <a:pt x="8037" y="164645"/>
                </a:cubicBezTo>
                <a:close/>
              </a:path>
            </a:pathLst>
          </a:custGeom>
          <a:solidFill>
            <a:srgbClr val="3F3F3F">
              <a:alpha val="27843"/>
            </a:srgbClr>
          </a:solidFill>
          <a:ln w="12700" cap="flat" cmpd="sng" algn="ctr">
            <a:solidFill>
              <a:srgbClr val="124191"/>
            </a:solidFill>
            <a:prstDash val="solid"/>
            <a:round/>
            <a:headEnd type="none" w="med" len="med"/>
            <a:tailEnd type="none" w="med" len="med"/>
          </a:ln>
          <a:effectLst/>
        </p:spPr>
        <p:txBody>
          <a:bodyPr vert="horz" wrap="square" lIns="0" tIns="72000" rIns="0" bIns="36000" numCol="1" rtlCol="0" anchor="t" anchorCtr="0" compatLnSpc="1">
            <a:prstTxWarp prst="textNoShape">
              <a:avLst/>
            </a:prstTxWarp>
          </a:bodyPr>
          <a:lstStyle/>
          <a:p>
            <a:pPr marL="179380" indent="-88896" defTabSz="761962">
              <a:lnSpc>
                <a:spcPct val="90000"/>
              </a:lnSpc>
              <a:spcBef>
                <a:spcPct val="30000"/>
              </a:spcBef>
              <a:buClr>
                <a:srgbClr val="FF8200"/>
              </a:buClr>
              <a:buSzPct val="110000"/>
              <a:defRPr/>
            </a:pPr>
            <a:r>
              <a:rPr lang="en-GB" sz="1200" b="1" kern="0" dirty="0">
                <a:solidFill>
                  <a:srgbClr val="124191"/>
                </a:solidFill>
                <a:ea typeface="+mn-ea"/>
                <a:cs typeface="+mn-cs"/>
              </a:rPr>
              <a:t>Basic cell set:</a:t>
            </a:r>
            <a:br>
              <a:rPr lang="en-GB" sz="1200" b="1" kern="0" dirty="0">
                <a:solidFill>
                  <a:srgbClr val="124191"/>
                </a:solidFill>
                <a:ea typeface="+mn-ea"/>
                <a:cs typeface="+mn-cs"/>
              </a:rPr>
            </a:br>
            <a:endParaRPr lang="en-GB" sz="1200" b="1" kern="0" dirty="0">
              <a:solidFill>
                <a:srgbClr val="124191"/>
              </a:solidFill>
              <a:ea typeface="+mn-ea"/>
              <a:cs typeface="+mn-cs"/>
            </a:endParaRPr>
          </a:p>
          <a:p>
            <a:pPr marL="179380" indent="-143993" defTabSz="761962">
              <a:lnSpc>
                <a:spcPct val="90000"/>
              </a:lnSpc>
              <a:spcBef>
                <a:spcPts val="0"/>
              </a:spcBef>
              <a:buClr>
                <a:srgbClr val="124191"/>
              </a:buClr>
              <a:buSzPct val="110000"/>
              <a:defRPr/>
            </a:pPr>
            <a:r>
              <a:rPr lang="de-DE" sz="1000" b="1" kern="0" dirty="0">
                <a:solidFill>
                  <a:srgbClr val="124191"/>
                </a:solidFill>
                <a:ea typeface="+mn-ea"/>
                <a:cs typeface="+mn-cs"/>
              </a:rPr>
              <a:t>for 2 </a:t>
            </a:r>
            <a:r>
              <a:rPr lang="de-DE" sz="1000" b="1" kern="0" dirty="0" err="1">
                <a:solidFill>
                  <a:srgbClr val="124191"/>
                </a:solidFill>
                <a:ea typeface="+mn-ea"/>
                <a:cs typeface="+mn-cs"/>
              </a:rPr>
              <a:t>Antennas</a:t>
            </a:r>
            <a:r>
              <a:rPr lang="de-DE" sz="1000" b="1" kern="0" dirty="0">
                <a:solidFill>
                  <a:srgbClr val="124191"/>
                </a:solidFill>
                <a:ea typeface="+mn-ea"/>
                <a:cs typeface="+mn-cs"/>
              </a:rPr>
              <a:t> (2Tx/2Rx):</a:t>
            </a:r>
            <a:endParaRPr lang="en-GB" sz="1000" b="1" kern="0" dirty="0">
              <a:solidFill>
                <a:srgbClr val="124191"/>
              </a:solidFill>
              <a:ea typeface="+mn-ea"/>
              <a:cs typeface="+mn-cs"/>
            </a:endParaRPr>
          </a:p>
          <a:p>
            <a:pPr marL="179380" indent="-143993" defTabSz="761962">
              <a:lnSpc>
                <a:spcPct val="90000"/>
              </a:lnSpc>
              <a:spcBef>
                <a:spcPts val="0"/>
              </a:spcBef>
              <a:buClr>
                <a:srgbClr val="124191"/>
              </a:buClr>
              <a:buSzPct val="110000"/>
              <a:buFont typeface="Arial" pitchFamily="34" charset="0"/>
              <a:buChar char="•"/>
              <a:defRPr/>
            </a:pPr>
            <a:r>
              <a:rPr lang="en-GB" sz="1000" kern="0" dirty="0">
                <a:solidFill>
                  <a:srgbClr val="124191"/>
                </a:solidFill>
                <a:ea typeface="+mn-ea"/>
                <a:cs typeface="+mn-cs"/>
              </a:rPr>
              <a:t>3 cells @ 15/20MHz</a:t>
            </a:r>
          </a:p>
          <a:p>
            <a:pPr marL="179380" indent="-143993" defTabSz="761962">
              <a:lnSpc>
                <a:spcPct val="90000"/>
              </a:lnSpc>
              <a:spcBef>
                <a:spcPts val="0"/>
              </a:spcBef>
              <a:buClr>
                <a:srgbClr val="124191"/>
              </a:buClr>
              <a:buSzPct val="110000"/>
              <a:defRPr/>
            </a:pPr>
            <a:r>
              <a:rPr lang="de-DE" sz="1000" kern="0" dirty="0" err="1">
                <a:solidFill>
                  <a:srgbClr val="124191"/>
                </a:solidFill>
                <a:ea typeface="+mn-ea"/>
                <a:cs typeface="+mn-cs"/>
              </a:rPr>
              <a:t>or</a:t>
            </a:r>
            <a:endParaRPr lang="en-GB" sz="1000" kern="0" dirty="0">
              <a:solidFill>
                <a:srgbClr val="124191"/>
              </a:solidFill>
              <a:ea typeface="+mn-ea"/>
              <a:cs typeface="+mn-cs"/>
            </a:endParaRPr>
          </a:p>
          <a:p>
            <a:pPr marL="179380" indent="-143993" defTabSz="761962">
              <a:lnSpc>
                <a:spcPct val="90000"/>
              </a:lnSpc>
              <a:spcBef>
                <a:spcPts val="0"/>
              </a:spcBef>
              <a:buClr>
                <a:srgbClr val="124191"/>
              </a:buClr>
              <a:buSzPct val="110000"/>
              <a:buFont typeface="Arial" pitchFamily="34" charset="0"/>
              <a:buChar char="•"/>
              <a:defRPr/>
            </a:pPr>
            <a:r>
              <a:rPr lang="en-GB" sz="1000" kern="0" dirty="0">
                <a:solidFill>
                  <a:srgbClr val="124191"/>
                </a:solidFill>
                <a:ea typeface="+mn-ea"/>
                <a:cs typeface="+mn-cs"/>
              </a:rPr>
              <a:t>2 cells @ 5/10MHz</a:t>
            </a:r>
            <a:br>
              <a:rPr lang="en-GB" sz="1000" kern="0" dirty="0">
                <a:solidFill>
                  <a:srgbClr val="124191"/>
                </a:solidFill>
                <a:ea typeface="+mn-ea"/>
                <a:cs typeface="+mn-cs"/>
              </a:rPr>
            </a:br>
            <a:r>
              <a:rPr lang="en-GB" sz="1000" kern="0" dirty="0">
                <a:solidFill>
                  <a:srgbClr val="124191"/>
                </a:solidFill>
                <a:ea typeface="+mn-ea"/>
                <a:cs typeface="+mn-cs"/>
              </a:rPr>
              <a:t>+</a:t>
            </a:r>
            <a:br>
              <a:rPr lang="en-GB" sz="1000" kern="0" dirty="0">
                <a:solidFill>
                  <a:srgbClr val="124191"/>
                </a:solidFill>
                <a:ea typeface="+mn-ea"/>
                <a:cs typeface="+mn-cs"/>
              </a:rPr>
            </a:br>
            <a:r>
              <a:rPr lang="en-GB" sz="1000" kern="0" dirty="0">
                <a:solidFill>
                  <a:srgbClr val="124191"/>
                </a:solidFill>
                <a:ea typeface="+mn-ea"/>
                <a:cs typeface="+mn-cs"/>
              </a:rPr>
              <a:t>2 cells @ 15/20MHz</a:t>
            </a:r>
          </a:p>
          <a:p>
            <a:pPr marL="179380" indent="-143993" defTabSz="761962">
              <a:lnSpc>
                <a:spcPct val="90000"/>
              </a:lnSpc>
              <a:spcBef>
                <a:spcPts val="0"/>
              </a:spcBef>
              <a:buClr>
                <a:srgbClr val="124191"/>
              </a:buClr>
              <a:buSzPct val="110000"/>
              <a:defRPr/>
            </a:pPr>
            <a:r>
              <a:rPr lang="en-GB" sz="1000" kern="0" dirty="0">
                <a:solidFill>
                  <a:srgbClr val="124191"/>
                </a:solidFill>
                <a:ea typeface="+mn-ea"/>
                <a:cs typeface="+mn-cs"/>
              </a:rPr>
              <a:t>or</a:t>
            </a:r>
          </a:p>
          <a:p>
            <a:pPr marL="179380" indent="-143993" defTabSz="761962">
              <a:lnSpc>
                <a:spcPct val="90000"/>
              </a:lnSpc>
              <a:spcBef>
                <a:spcPts val="0"/>
              </a:spcBef>
              <a:buClr>
                <a:srgbClr val="124191"/>
              </a:buClr>
              <a:buSzPct val="110000"/>
              <a:buFont typeface="Arial" pitchFamily="34" charset="0"/>
              <a:buChar char="•"/>
              <a:defRPr/>
            </a:pPr>
            <a:r>
              <a:rPr lang="en-GB" sz="1000" kern="0" dirty="0">
                <a:solidFill>
                  <a:srgbClr val="124191"/>
                </a:solidFill>
                <a:ea typeface="+mn-ea"/>
                <a:cs typeface="+mn-cs"/>
              </a:rPr>
              <a:t>4 cells @ 5/10MHz</a:t>
            </a:r>
            <a:br>
              <a:rPr lang="en-GB" sz="1000" kern="0" dirty="0">
                <a:solidFill>
                  <a:srgbClr val="124191"/>
                </a:solidFill>
                <a:ea typeface="+mn-ea"/>
                <a:cs typeface="+mn-cs"/>
              </a:rPr>
            </a:br>
            <a:endParaRPr lang="en-GB" sz="1000" kern="0" dirty="0">
              <a:solidFill>
                <a:srgbClr val="124191"/>
              </a:solidFill>
              <a:ea typeface="+mn-ea"/>
              <a:cs typeface="+mn-cs"/>
            </a:endParaRPr>
          </a:p>
          <a:p>
            <a:pPr marL="179380" indent="-143993" defTabSz="761962">
              <a:lnSpc>
                <a:spcPct val="90000"/>
              </a:lnSpc>
              <a:spcBef>
                <a:spcPts val="0"/>
              </a:spcBef>
              <a:buClr>
                <a:srgbClr val="124191"/>
              </a:buClr>
              <a:buSzPct val="110000"/>
              <a:defRPr/>
            </a:pPr>
            <a:r>
              <a:rPr lang="de-DE" sz="1000" b="1" kern="0" dirty="0">
                <a:solidFill>
                  <a:srgbClr val="124191"/>
                </a:solidFill>
                <a:ea typeface="+mn-ea"/>
                <a:cs typeface="+mn-cs"/>
              </a:rPr>
              <a:t>for 4 </a:t>
            </a:r>
            <a:r>
              <a:rPr lang="de-DE" sz="1000" b="1" kern="0" dirty="0" err="1">
                <a:solidFill>
                  <a:srgbClr val="124191"/>
                </a:solidFill>
                <a:ea typeface="+mn-ea"/>
                <a:cs typeface="+mn-cs"/>
              </a:rPr>
              <a:t>Antennas</a:t>
            </a:r>
            <a:r>
              <a:rPr lang="de-DE" sz="1000" b="1" kern="0" dirty="0">
                <a:solidFill>
                  <a:srgbClr val="124191"/>
                </a:solidFill>
                <a:ea typeface="+mn-ea"/>
                <a:cs typeface="+mn-cs"/>
              </a:rPr>
              <a:t> </a:t>
            </a:r>
            <a:br>
              <a:rPr lang="de-DE" sz="1000" b="1" kern="0" dirty="0">
                <a:solidFill>
                  <a:srgbClr val="124191"/>
                </a:solidFill>
                <a:ea typeface="+mn-ea"/>
                <a:cs typeface="+mn-cs"/>
              </a:rPr>
            </a:br>
            <a:r>
              <a:rPr lang="de-DE" sz="1000" b="1" kern="0" dirty="0">
                <a:solidFill>
                  <a:srgbClr val="124191"/>
                </a:solidFill>
                <a:ea typeface="+mn-ea"/>
                <a:cs typeface="+mn-cs"/>
              </a:rPr>
              <a:t>(4Tx/4Rx </a:t>
            </a:r>
            <a:r>
              <a:rPr lang="de-DE" sz="1000" b="1" kern="0" dirty="0" err="1">
                <a:solidFill>
                  <a:srgbClr val="124191"/>
                </a:solidFill>
                <a:ea typeface="+mn-ea"/>
                <a:cs typeface="+mn-cs"/>
              </a:rPr>
              <a:t>or</a:t>
            </a:r>
            <a:r>
              <a:rPr lang="de-DE" sz="1000" b="1" kern="0" dirty="0">
                <a:solidFill>
                  <a:srgbClr val="124191"/>
                </a:solidFill>
                <a:ea typeface="+mn-ea"/>
                <a:cs typeface="+mn-cs"/>
              </a:rPr>
              <a:t> 2Tx/4Rx):</a:t>
            </a:r>
            <a:endParaRPr lang="en-GB" sz="1000" b="1" kern="0" dirty="0">
              <a:solidFill>
                <a:srgbClr val="124191"/>
              </a:solidFill>
              <a:ea typeface="+mn-ea"/>
              <a:cs typeface="+mn-cs"/>
            </a:endParaRPr>
          </a:p>
          <a:p>
            <a:pPr marL="179380" indent="-143993" defTabSz="761962">
              <a:lnSpc>
                <a:spcPct val="90000"/>
              </a:lnSpc>
              <a:spcBef>
                <a:spcPts val="0"/>
              </a:spcBef>
              <a:buClr>
                <a:srgbClr val="124191"/>
              </a:buClr>
              <a:buSzPct val="110000"/>
              <a:buFont typeface="Arial" pitchFamily="34" charset="0"/>
              <a:buChar char="•"/>
              <a:defRPr/>
            </a:pPr>
            <a:r>
              <a:rPr lang="en-GB" sz="1000" kern="0" dirty="0">
                <a:solidFill>
                  <a:srgbClr val="124191"/>
                </a:solidFill>
                <a:ea typeface="+mn-ea"/>
                <a:cs typeface="+mn-cs"/>
              </a:rPr>
              <a:t>2 cells @ 5/10/15/20MHz</a:t>
            </a:r>
          </a:p>
          <a:p>
            <a:pPr marL="179380" indent="-143993" defTabSz="761962">
              <a:lnSpc>
                <a:spcPct val="90000"/>
              </a:lnSpc>
              <a:spcBef>
                <a:spcPts val="0"/>
              </a:spcBef>
              <a:buClr>
                <a:srgbClr val="124191"/>
              </a:buClr>
              <a:buSzPct val="110000"/>
              <a:defRPr/>
            </a:pPr>
            <a:br>
              <a:rPr lang="en-GB" sz="1000" kern="0" dirty="0">
                <a:solidFill>
                  <a:srgbClr val="124191"/>
                </a:solidFill>
                <a:ea typeface="+mn-ea"/>
                <a:cs typeface="+mn-cs"/>
              </a:rPr>
            </a:br>
            <a:endParaRPr lang="en-GB" sz="1000" kern="0" dirty="0">
              <a:solidFill>
                <a:srgbClr val="124191"/>
              </a:solidFill>
              <a:ea typeface="+mn-ea"/>
              <a:cs typeface="+mn-cs"/>
            </a:endParaRPr>
          </a:p>
        </p:txBody>
      </p:sp>
      <p:sp>
        <p:nvSpPr>
          <p:cNvPr id="28" name="Freeform 142">
            <a:extLst>
              <a:ext uri="{FF2B5EF4-FFF2-40B4-BE49-F238E27FC236}">
                <a16:creationId xmlns:a16="http://schemas.microsoft.com/office/drawing/2014/main" id="{A3C054D9-14FB-4A74-9AE6-18946D019055}"/>
              </a:ext>
            </a:extLst>
          </p:cNvPr>
          <p:cNvSpPr/>
          <p:nvPr/>
        </p:nvSpPr>
        <p:spPr bwMode="auto">
          <a:xfrm flipH="1">
            <a:off x="1871257" y="1851672"/>
            <a:ext cx="2250695" cy="2430856"/>
          </a:xfrm>
          <a:custGeom>
            <a:avLst/>
            <a:gdLst>
              <a:gd name="connsiteX0" fmla="*/ 0 w 3267978"/>
              <a:gd name="connsiteY0" fmla="*/ 164645 h 3024336"/>
              <a:gd name="connsiteX1" fmla="*/ 48224 w 3267978"/>
              <a:gd name="connsiteY1" fmla="*/ 48223 h 3024336"/>
              <a:gd name="connsiteX2" fmla="*/ 164646 w 3267978"/>
              <a:gd name="connsiteY2" fmla="*/ 0 h 3024336"/>
              <a:gd name="connsiteX3" fmla="*/ 3103333 w 3267978"/>
              <a:gd name="connsiteY3" fmla="*/ 0 h 3024336"/>
              <a:gd name="connsiteX4" fmla="*/ 3219755 w 3267978"/>
              <a:gd name="connsiteY4" fmla="*/ 48224 h 3024336"/>
              <a:gd name="connsiteX5" fmla="*/ 3267978 w 3267978"/>
              <a:gd name="connsiteY5" fmla="*/ 164646 h 3024336"/>
              <a:gd name="connsiteX6" fmla="*/ 3267978 w 3267978"/>
              <a:gd name="connsiteY6" fmla="*/ 2859691 h 3024336"/>
              <a:gd name="connsiteX7" fmla="*/ 3219755 w 3267978"/>
              <a:gd name="connsiteY7" fmla="*/ 2976113 h 3024336"/>
              <a:gd name="connsiteX8" fmla="*/ 3103333 w 3267978"/>
              <a:gd name="connsiteY8" fmla="*/ 3024336 h 3024336"/>
              <a:gd name="connsiteX9" fmla="*/ 164645 w 3267978"/>
              <a:gd name="connsiteY9" fmla="*/ 3024336 h 3024336"/>
              <a:gd name="connsiteX10" fmla="*/ 48223 w 3267978"/>
              <a:gd name="connsiteY10" fmla="*/ 2976112 h 3024336"/>
              <a:gd name="connsiteX11" fmla="*/ 0 w 3267978"/>
              <a:gd name="connsiteY11" fmla="*/ 2859690 h 3024336"/>
              <a:gd name="connsiteX12" fmla="*/ 0 w 3267978"/>
              <a:gd name="connsiteY12" fmla="*/ 164645 h 3024336"/>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64282 w 3267978"/>
              <a:gd name="connsiteY6" fmla="*/ 2278232 h 3201783"/>
              <a:gd name="connsiteX7" fmla="*/ 3267978 w 3267978"/>
              <a:gd name="connsiteY7" fmla="*/ 3037138 h 3201783"/>
              <a:gd name="connsiteX8" fmla="*/ 3219755 w 3267978"/>
              <a:gd name="connsiteY8" fmla="*/ 3153560 h 3201783"/>
              <a:gd name="connsiteX9" fmla="*/ 3103333 w 3267978"/>
              <a:gd name="connsiteY9" fmla="*/ 3201783 h 3201783"/>
              <a:gd name="connsiteX10" fmla="*/ 164645 w 3267978"/>
              <a:gd name="connsiteY10" fmla="*/ 3201783 h 3201783"/>
              <a:gd name="connsiteX11" fmla="*/ 48223 w 3267978"/>
              <a:gd name="connsiteY11" fmla="*/ 3153559 h 3201783"/>
              <a:gd name="connsiteX12" fmla="*/ 0 w 3267978"/>
              <a:gd name="connsiteY12" fmla="*/ 3037137 h 3201783"/>
              <a:gd name="connsiteX13" fmla="*/ 0 w 3267978"/>
              <a:gd name="connsiteY13" fmla="*/ 342092 h 3201783"/>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64282 w 3267978"/>
              <a:gd name="connsiteY6" fmla="*/ 2278232 h 3201783"/>
              <a:gd name="connsiteX7" fmla="*/ 3264282 w 3267978"/>
              <a:gd name="connsiteY7" fmla="*/ 2634174 h 3201783"/>
              <a:gd name="connsiteX8" fmla="*/ 3267978 w 3267978"/>
              <a:gd name="connsiteY8" fmla="*/ 3037138 h 3201783"/>
              <a:gd name="connsiteX9" fmla="*/ 3219755 w 3267978"/>
              <a:gd name="connsiteY9" fmla="*/ 3153560 h 3201783"/>
              <a:gd name="connsiteX10" fmla="*/ 3103333 w 3267978"/>
              <a:gd name="connsiteY10" fmla="*/ 3201783 h 3201783"/>
              <a:gd name="connsiteX11" fmla="*/ 164645 w 3267978"/>
              <a:gd name="connsiteY11" fmla="*/ 3201783 h 3201783"/>
              <a:gd name="connsiteX12" fmla="*/ 48223 w 3267978"/>
              <a:gd name="connsiteY12" fmla="*/ 3153559 h 3201783"/>
              <a:gd name="connsiteX13" fmla="*/ 0 w 3267978"/>
              <a:gd name="connsiteY13" fmla="*/ 3037137 h 3201783"/>
              <a:gd name="connsiteX14" fmla="*/ 0 w 3267978"/>
              <a:gd name="connsiteY14" fmla="*/ 342092 h 3201783"/>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49976 w 3267978"/>
              <a:gd name="connsiteY6" fmla="*/ 2094661 h 3201783"/>
              <a:gd name="connsiteX7" fmla="*/ 3264282 w 3267978"/>
              <a:gd name="connsiteY7" fmla="*/ 2634174 h 3201783"/>
              <a:gd name="connsiteX8" fmla="*/ 3267978 w 3267978"/>
              <a:gd name="connsiteY8" fmla="*/ 3037138 h 3201783"/>
              <a:gd name="connsiteX9" fmla="*/ 3219755 w 3267978"/>
              <a:gd name="connsiteY9" fmla="*/ 3153560 h 3201783"/>
              <a:gd name="connsiteX10" fmla="*/ 3103333 w 3267978"/>
              <a:gd name="connsiteY10" fmla="*/ 3201783 h 3201783"/>
              <a:gd name="connsiteX11" fmla="*/ 164645 w 3267978"/>
              <a:gd name="connsiteY11" fmla="*/ 3201783 h 3201783"/>
              <a:gd name="connsiteX12" fmla="*/ 48223 w 3267978"/>
              <a:gd name="connsiteY12" fmla="*/ 3153559 h 3201783"/>
              <a:gd name="connsiteX13" fmla="*/ 0 w 3267978"/>
              <a:gd name="connsiteY13" fmla="*/ 3037137 h 3201783"/>
              <a:gd name="connsiteX14" fmla="*/ 0 w 3267978"/>
              <a:gd name="connsiteY14" fmla="*/ 342092 h 3201783"/>
              <a:gd name="connsiteX0" fmla="*/ 0 w 3339986"/>
              <a:gd name="connsiteY0" fmla="*/ 342092 h 3201783"/>
              <a:gd name="connsiteX1" fmla="*/ 48224 w 3339986"/>
              <a:gd name="connsiteY1" fmla="*/ 225670 h 3201783"/>
              <a:gd name="connsiteX2" fmla="*/ 164646 w 3339986"/>
              <a:gd name="connsiteY2" fmla="*/ 177447 h 3201783"/>
              <a:gd name="connsiteX3" fmla="*/ 3103333 w 3339986"/>
              <a:gd name="connsiteY3" fmla="*/ 177447 h 3201783"/>
              <a:gd name="connsiteX4" fmla="*/ 3219755 w 3339986"/>
              <a:gd name="connsiteY4" fmla="*/ 225671 h 3201783"/>
              <a:gd name="connsiteX5" fmla="*/ 3267978 w 3339986"/>
              <a:gd name="connsiteY5" fmla="*/ 342093 h 3201783"/>
              <a:gd name="connsiteX6" fmla="*/ 3249976 w 3339986"/>
              <a:gd name="connsiteY6" fmla="*/ 2094661 h 3201783"/>
              <a:gd name="connsiteX7" fmla="*/ 3339986 w 3339986"/>
              <a:gd name="connsiteY7" fmla="*/ 2274681 h 3201783"/>
              <a:gd name="connsiteX8" fmla="*/ 3267978 w 3339986"/>
              <a:gd name="connsiteY8" fmla="*/ 3037138 h 3201783"/>
              <a:gd name="connsiteX9" fmla="*/ 3219755 w 3339986"/>
              <a:gd name="connsiteY9" fmla="*/ 3153560 h 3201783"/>
              <a:gd name="connsiteX10" fmla="*/ 3103333 w 3339986"/>
              <a:gd name="connsiteY10" fmla="*/ 3201783 h 3201783"/>
              <a:gd name="connsiteX11" fmla="*/ 164645 w 3339986"/>
              <a:gd name="connsiteY11" fmla="*/ 3201783 h 3201783"/>
              <a:gd name="connsiteX12" fmla="*/ 48223 w 3339986"/>
              <a:gd name="connsiteY12" fmla="*/ 3153559 h 3201783"/>
              <a:gd name="connsiteX13" fmla="*/ 0 w 3339986"/>
              <a:gd name="connsiteY13" fmla="*/ 3037137 h 3201783"/>
              <a:gd name="connsiteX14" fmla="*/ 0 w 3339986"/>
              <a:gd name="connsiteY14" fmla="*/ 342092 h 3201783"/>
              <a:gd name="connsiteX0" fmla="*/ 0 w 3339986"/>
              <a:gd name="connsiteY0" fmla="*/ 342092 h 3201783"/>
              <a:gd name="connsiteX1" fmla="*/ 48224 w 3339986"/>
              <a:gd name="connsiteY1" fmla="*/ 225670 h 3201783"/>
              <a:gd name="connsiteX2" fmla="*/ 164646 w 3339986"/>
              <a:gd name="connsiteY2" fmla="*/ 177447 h 3201783"/>
              <a:gd name="connsiteX3" fmla="*/ 3103333 w 3339986"/>
              <a:gd name="connsiteY3" fmla="*/ 177447 h 3201783"/>
              <a:gd name="connsiteX4" fmla="*/ 3219755 w 3339986"/>
              <a:gd name="connsiteY4" fmla="*/ 225671 h 3201783"/>
              <a:gd name="connsiteX5" fmla="*/ 3267978 w 3339986"/>
              <a:gd name="connsiteY5" fmla="*/ 342093 h 3201783"/>
              <a:gd name="connsiteX6" fmla="*/ 3249976 w 3339986"/>
              <a:gd name="connsiteY6" fmla="*/ 2094661 h 3201783"/>
              <a:gd name="connsiteX7" fmla="*/ 3339986 w 3339986"/>
              <a:gd name="connsiteY7" fmla="*/ 2274681 h 3201783"/>
              <a:gd name="connsiteX8" fmla="*/ 3307240 w 3339986"/>
              <a:gd name="connsiteY8" fmla="*/ 2606557 h 3201783"/>
              <a:gd name="connsiteX9" fmla="*/ 3267978 w 3339986"/>
              <a:gd name="connsiteY9" fmla="*/ 3037138 h 3201783"/>
              <a:gd name="connsiteX10" fmla="*/ 3219755 w 3339986"/>
              <a:gd name="connsiteY10" fmla="*/ 3153560 h 3201783"/>
              <a:gd name="connsiteX11" fmla="*/ 3103333 w 3339986"/>
              <a:gd name="connsiteY11" fmla="*/ 3201783 h 3201783"/>
              <a:gd name="connsiteX12" fmla="*/ 164645 w 3339986"/>
              <a:gd name="connsiteY12" fmla="*/ 3201783 h 3201783"/>
              <a:gd name="connsiteX13" fmla="*/ 48223 w 3339986"/>
              <a:gd name="connsiteY13" fmla="*/ 3153559 h 3201783"/>
              <a:gd name="connsiteX14" fmla="*/ 0 w 3339986"/>
              <a:gd name="connsiteY14" fmla="*/ 3037137 h 3201783"/>
              <a:gd name="connsiteX15" fmla="*/ 0 w 3339986"/>
              <a:gd name="connsiteY15"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339986 w 3565011"/>
              <a:gd name="connsiteY7" fmla="*/ 2274681 h 3201783"/>
              <a:gd name="connsiteX8" fmla="*/ 3565011 w 3565011"/>
              <a:gd name="connsiteY8" fmla="*/ 2274681 h 3201783"/>
              <a:gd name="connsiteX9" fmla="*/ 3267978 w 3565011"/>
              <a:gd name="connsiteY9" fmla="*/ 3037138 h 3201783"/>
              <a:gd name="connsiteX10" fmla="*/ 3219755 w 3565011"/>
              <a:gd name="connsiteY10" fmla="*/ 3153560 h 3201783"/>
              <a:gd name="connsiteX11" fmla="*/ 3103333 w 3565011"/>
              <a:gd name="connsiteY11" fmla="*/ 3201783 h 3201783"/>
              <a:gd name="connsiteX12" fmla="*/ 164645 w 3565011"/>
              <a:gd name="connsiteY12" fmla="*/ 3201783 h 3201783"/>
              <a:gd name="connsiteX13" fmla="*/ 48223 w 3565011"/>
              <a:gd name="connsiteY13" fmla="*/ 3153559 h 3201783"/>
              <a:gd name="connsiteX14" fmla="*/ 0 w 3565011"/>
              <a:gd name="connsiteY14" fmla="*/ 3037137 h 3201783"/>
              <a:gd name="connsiteX15" fmla="*/ 0 w 3565011"/>
              <a:gd name="connsiteY15"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94966 w 3565011"/>
              <a:gd name="connsiteY7" fmla="*/ 2180042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229676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229676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525101 w 3565011"/>
              <a:gd name="connsiteY10" fmla="*/ 2367218 h 3201783"/>
              <a:gd name="connsiteX11" fmla="*/ 3267978 w 3565011"/>
              <a:gd name="connsiteY11" fmla="*/ 3037138 h 3201783"/>
              <a:gd name="connsiteX12" fmla="*/ 3219755 w 3565011"/>
              <a:gd name="connsiteY12" fmla="*/ 3153560 h 3201783"/>
              <a:gd name="connsiteX13" fmla="*/ 3103333 w 3565011"/>
              <a:gd name="connsiteY13" fmla="*/ 3201783 h 3201783"/>
              <a:gd name="connsiteX14" fmla="*/ 164645 w 3565011"/>
              <a:gd name="connsiteY14" fmla="*/ 3201783 h 3201783"/>
              <a:gd name="connsiteX15" fmla="*/ 48223 w 3565011"/>
              <a:gd name="connsiteY15" fmla="*/ 3153559 h 3201783"/>
              <a:gd name="connsiteX16" fmla="*/ 0 w 3565011"/>
              <a:gd name="connsiteY16" fmla="*/ 3037137 h 3201783"/>
              <a:gd name="connsiteX17" fmla="*/ 0 w 3565011"/>
              <a:gd name="connsiteY17"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267978 w 3700026"/>
              <a:gd name="connsiteY11" fmla="*/ 3037138 h 3201783"/>
              <a:gd name="connsiteX12" fmla="*/ 3219755 w 3700026"/>
              <a:gd name="connsiteY12" fmla="*/ 3153560 h 3201783"/>
              <a:gd name="connsiteX13" fmla="*/ 3103333 w 3700026"/>
              <a:gd name="connsiteY13" fmla="*/ 3201783 h 3201783"/>
              <a:gd name="connsiteX14" fmla="*/ 164645 w 3700026"/>
              <a:gd name="connsiteY14" fmla="*/ 3201783 h 3201783"/>
              <a:gd name="connsiteX15" fmla="*/ 48223 w 3700026"/>
              <a:gd name="connsiteY15" fmla="*/ 3153559 h 3201783"/>
              <a:gd name="connsiteX16" fmla="*/ 0 w 3700026"/>
              <a:gd name="connsiteY16" fmla="*/ 3037137 h 3201783"/>
              <a:gd name="connsiteX17" fmla="*/ 0 w 3700026"/>
              <a:gd name="connsiteY17"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503620 w 3700026"/>
              <a:gd name="connsiteY11" fmla="*/ 2670995 h 3201783"/>
              <a:gd name="connsiteX12" fmla="*/ 3267978 w 3700026"/>
              <a:gd name="connsiteY12" fmla="*/ 3037138 h 3201783"/>
              <a:gd name="connsiteX13" fmla="*/ 3219755 w 3700026"/>
              <a:gd name="connsiteY13" fmla="*/ 3153560 h 3201783"/>
              <a:gd name="connsiteX14" fmla="*/ 3103333 w 3700026"/>
              <a:gd name="connsiteY14" fmla="*/ 3201783 h 3201783"/>
              <a:gd name="connsiteX15" fmla="*/ 164645 w 3700026"/>
              <a:gd name="connsiteY15" fmla="*/ 3201783 h 3201783"/>
              <a:gd name="connsiteX16" fmla="*/ 48223 w 3700026"/>
              <a:gd name="connsiteY16" fmla="*/ 3153559 h 3201783"/>
              <a:gd name="connsiteX17" fmla="*/ 0 w 3700026"/>
              <a:gd name="connsiteY17" fmla="*/ 3037137 h 3201783"/>
              <a:gd name="connsiteX18" fmla="*/ 0 w 3700026"/>
              <a:gd name="connsiteY18"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267978 w 3700026"/>
              <a:gd name="connsiteY12" fmla="*/ 3037138 h 3201783"/>
              <a:gd name="connsiteX13" fmla="*/ 3219755 w 3700026"/>
              <a:gd name="connsiteY13" fmla="*/ 3153560 h 3201783"/>
              <a:gd name="connsiteX14" fmla="*/ 3103333 w 3700026"/>
              <a:gd name="connsiteY14" fmla="*/ 3201783 h 3201783"/>
              <a:gd name="connsiteX15" fmla="*/ 164645 w 3700026"/>
              <a:gd name="connsiteY15" fmla="*/ 3201783 h 3201783"/>
              <a:gd name="connsiteX16" fmla="*/ 48223 w 3700026"/>
              <a:gd name="connsiteY16" fmla="*/ 3153559 h 3201783"/>
              <a:gd name="connsiteX17" fmla="*/ 0 w 3700026"/>
              <a:gd name="connsiteY17" fmla="*/ 3037137 h 3201783"/>
              <a:gd name="connsiteX18" fmla="*/ 0 w 3700026"/>
              <a:gd name="connsiteY18"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515894 w 3700026"/>
              <a:gd name="connsiteY12" fmla="*/ 2766117 h 3201783"/>
              <a:gd name="connsiteX13" fmla="*/ 3267978 w 3700026"/>
              <a:gd name="connsiteY13" fmla="*/ 3037138 h 3201783"/>
              <a:gd name="connsiteX14" fmla="*/ 3219755 w 3700026"/>
              <a:gd name="connsiteY14" fmla="*/ 3153560 h 3201783"/>
              <a:gd name="connsiteX15" fmla="*/ 3103333 w 3700026"/>
              <a:gd name="connsiteY15" fmla="*/ 3201783 h 3201783"/>
              <a:gd name="connsiteX16" fmla="*/ 164645 w 3700026"/>
              <a:gd name="connsiteY16" fmla="*/ 3201783 h 3201783"/>
              <a:gd name="connsiteX17" fmla="*/ 48223 w 3700026"/>
              <a:gd name="connsiteY17" fmla="*/ 3153559 h 3201783"/>
              <a:gd name="connsiteX18" fmla="*/ 0 w 3700026"/>
              <a:gd name="connsiteY18" fmla="*/ 3037137 h 3201783"/>
              <a:gd name="connsiteX19" fmla="*/ 0 w 3700026"/>
              <a:gd name="connsiteY19"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267978 w 3700026"/>
              <a:gd name="connsiteY13" fmla="*/ 3037138 h 3201783"/>
              <a:gd name="connsiteX14" fmla="*/ 3219755 w 3700026"/>
              <a:gd name="connsiteY14" fmla="*/ 3153560 h 3201783"/>
              <a:gd name="connsiteX15" fmla="*/ 3103333 w 3700026"/>
              <a:gd name="connsiteY15" fmla="*/ 3201783 h 3201783"/>
              <a:gd name="connsiteX16" fmla="*/ 164645 w 3700026"/>
              <a:gd name="connsiteY16" fmla="*/ 3201783 h 3201783"/>
              <a:gd name="connsiteX17" fmla="*/ 48223 w 3700026"/>
              <a:gd name="connsiteY17" fmla="*/ 3153559 h 3201783"/>
              <a:gd name="connsiteX18" fmla="*/ 0 w 3700026"/>
              <a:gd name="connsiteY18" fmla="*/ 3037137 h 3201783"/>
              <a:gd name="connsiteX19" fmla="*/ 0 w 3700026"/>
              <a:gd name="connsiteY19"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540442 w 3700026"/>
              <a:gd name="connsiteY13" fmla="*/ 2759980 h 3201783"/>
              <a:gd name="connsiteX14" fmla="*/ 3267978 w 3700026"/>
              <a:gd name="connsiteY14" fmla="*/ 3037138 h 3201783"/>
              <a:gd name="connsiteX15" fmla="*/ 3219755 w 3700026"/>
              <a:gd name="connsiteY15" fmla="*/ 3153560 h 3201783"/>
              <a:gd name="connsiteX16" fmla="*/ 3103333 w 3700026"/>
              <a:gd name="connsiteY16" fmla="*/ 3201783 h 3201783"/>
              <a:gd name="connsiteX17" fmla="*/ 164645 w 3700026"/>
              <a:gd name="connsiteY17" fmla="*/ 3201783 h 3201783"/>
              <a:gd name="connsiteX18" fmla="*/ 48223 w 3700026"/>
              <a:gd name="connsiteY18" fmla="*/ 3153559 h 3201783"/>
              <a:gd name="connsiteX19" fmla="*/ 0 w 3700026"/>
              <a:gd name="connsiteY19" fmla="*/ 3037137 h 3201783"/>
              <a:gd name="connsiteX20" fmla="*/ 0 w 3700026"/>
              <a:gd name="connsiteY20"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78 w 3700026"/>
              <a:gd name="connsiteY14" fmla="*/ 3037138 h 3201783"/>
              <a:gd name="connsiteX15" fmla="*/ 3219755 w 3700026"/>
              <a:gd name="connsiteY15" fmla="*/ 3153560 h 3201783"/>
              <a:gd name="connsiteX16" fmla="*/ 3103333 w 3700026"/>
              <a:gd name="connsiteY16" fmla="*/ 3201783 h 3201783"/>
              <a:gd name="connsiteX17" fmla="*/ 164645 w 3700026"/>
              <a:gd name="connsiteY17" fmla="*/ 3201783 h 3201783"/>
              <a:gd name="connsiteX18" fmla="*/ 48223 w 3700026"/>
              <a:gd name="connsiteY18" fmla="*/ 3153559 h 3201783"/>
              <a:gd name="connsiteX19" fmla="*/ 0 w 3700026"/>
              <a:gd name="connsiteY19" fmla="*/ 3037137 h 3201783"/>
              <a:gd name="connsiteX20" fmla="*/ 0 w 3700026"/>
              <a:gd name="connsiteY20"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310308 w 3700026"/>
              <a:gd name="connsiteY14" fmla="*/ 2861239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94980 w 3700026"/>
              <a:gd name="connsiteY14" fmla="*/ 276973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653"/>
              <a:gd name="connsiteY0" fmla="*/ 342092 h 3201783"/>
              <a:gd name="connsiteX1" fmla="*/ 48224 w 3700653"/>
              <a:gd name="connsiteY1" fmla="*/ 225670 h 3201783"/>
              <a:gd name="connsiteX2" fmla="*/ 164646 w 3700653"/>
              <a:gd name="connsiteY2" fmla="*/ 177447 h 3201783"/>
              <a:gd name="connsiteX3" fmla="*/ 3103333 w 3700653"/>
              <a:gd name="connsiteY3" fmla="*/ 177447 h 3201783"/>
              <a:gd name="connsiteX4" fmla="*/ 3219755 w 3700653"/>
              <a:gd name="connsiteY4" fmla="*/ 225671 h 3201783"/>
              <a:gd name="connsiteX5" fmla="*/ 3267978 w 3700653"/>
              <a:gd name="connsiteY5" fmla="*/ 342093 h 3201783"/>
              <a:gd name="connsiteX6" fmla="*/ 3249976 w 3700653"/>
              <a:gd name="connsiteY6" fmla="*/ 2094661 h 3201783"/>
              <a:gd name="connsiteX7" fmla="*/ 3249976 w 3700653"/>
              <a:gd name="connsiteY7" fmla="*/ 2184671 h 3201783"/>
              <a:gd name="connsiteX8" fmla="*/ 3339986 w 3700653"/>
              <a:gd name="connsiteY8" fmla="*/ 2274681 h 3201783"/>
              <a:gd name="connsiteX9" fmla="*/ 3565011 w 3700653"/>
              <a:gd name="connsiteY9" fmla="*/ 2274681 h 3201783"/>
              <a:gd name="connsiteX10" fmla="*/ 3700026 w 3700653"/>
              <a:gd name="connsiteY10" fmla="*/ 2364691 h 3201783"/>
              <a:gd name="connsiteX11" fmla="*/ 3700025 w 3700653"/>
              <a:gd name="connsiteY11" fmla="*/ 2544711 h 3201783"/>
              <a:gd name="connsiteX12" fmla="*/ 3610015 w 3700653"/>
              <a:gd name="connsiteY12" fmla="*/ 2679726 h 3201783"/>
              <a:gd name="connsiteX13" fmla="*/ 3339985 w 3700653"/>
              <a:gd name="connsiteY13" fmla="*/ 2679726 h 3201783"/>
              <a:gd name="connsiteX14" fmla="*/ 3267995 w 3700653"/>
              <a:gd name="connsiteY14" fmla="*/ 2769786 h 3201783"/>
              <a:gd name="connsiteX15" fmla="*/ 3267978 w 3700653"/>
              <a:gd name="connsiteY15" fmla="*/ 3037138 h 3201783"/>
              <a:gd name="connsiteX16" fmla="*/ 3219755 w 3700653"/>
              <a:gd name="connsiteY16" fmla="*/ 3153560 h 3201783"/>
              <a:gd name="connsiteX17" fmla="*/ 3103333 w 3700653"/>
              <a:gd name="connsiteY17" fmla="*/ 3201783 h 3201783"/>
              <a:gd name="connsiteX18" fmla="*/ 164645 w 3700653"/>
              <a:gd name="connsiteY18" fmla="*/ 3201783 h 3201783"/>
              <a:gd name="connsiteX19" fmla="*/ 48223 w 3700653"/>
              <a:gd name="connsiteY19" fmla="*/ 3153559 h 3201783"/>
              <a:gd name="connsiteX20" fmla="*/ 0 w 3700653"/>
              <a:gd name="connsiteY20" fmla="*/ 3037137 h 3201783"/>
              <a:gd name="connsiteX21" fmla="*/ 0 w 3700653"/>
              <a:gd name="connsiteY21" fmla="*/ 342092 h 3201783"/>
              <a:gd name="connsiteX0" fmla="*/ 0 w 3700653"/>
              <a:gd name="connsiteY0" fmla="*/ 342092 h 3201783"/>
              <a:gd name="connsiteX1" fmla="*/ 48224 w 3700653"/>
              <a:gd name="connsiteY1" fmla="*/ 225670 h 3201783"/>
              <a:gd name="connsiteX2" fmla="*/ 164646 w 3700653"/>
              <a:gd name="connsiteY2" fmla="*/ 177447 h 3201783"/>
              <a:gd name="connsiteX3" fmla="*/ 3103333 w 3700653"/>
              <a:gd name="connsiteY3" fmla="*/ 177447 h 3201783"/>
              <a:gd name="connsiteX4" fmla="*/ 3219755 w 3700653"/>
              <a:gd name="connsiteY4" fmla="*/ 225671 h 3201783"/>
              <a:gd name="connsiteX5" fmla="*/ 3267978 w 3700653"/>
              <a:gd name="connsiteY5" fmla="*/ 342093 h 3201783"/>
              <a:gd name="connsiteX6" fmla="*/ 3249976 w 3700653"/>
              <a:gd name="connsiteY6" fmla="*/ 2094661 h 3201783"/>
              <a:gd name="connsiteX7" fmla="*/ 3249976 w 3700653"/>
              <a:gd name="connsiteY7" fmla="*/ 2184671 h 3201783"/>
              <a:gd name="connsiteX8" fmla="*/ 3339986 w 3700653"/>
              <a:gd name="connsiteY8" fmla="*/ 2274681 h 3201783"/>
              <a:gd name="connsiteX9" fmla="*/ 3565011 w 3700653"/>
              <a:gd name="connsiteY9" fmla="*/ 2274681 h 3201783"/>
              <a:gd name="connsiteX10" fmla="*/ 3700026 w 3700653"/>
              <a:gd name="connsiteY10" fmla="*/ 2364691 h 3201783"/>
              <a:gd name="connsiteX11" fmla="*/ 3700025 w 3700653"/>
              <a:gd name="connsiteY11" fmla="*/ 2544711 h 3201783"/>
              <a:gd name="connsiteX12" fmla="*/ 3610015 w 3700653"/>
              <a:gd name="connsiteY12" fmla="*/ 2679726 h 3201783"/>
              <a:gd name="connsiteX13" fmla="*/ 3339985 w 3700653"/>
              <a:gd name="connsiteY13" fmla="*/ 2679726 h 3201783"/>
              <a:gd name="connsiteX14" fmla="*/ 3267995 w 3700653"/>
              <a:gd name="connsiteY14" fmla="*/ 2769786 h 3201783"/>
              <a:gd name="connsiteX15" fmla="*/ 3267978 w 3700653"/>
              <a:gd name="connsiteY15" fmla="*/ 3037138 h 3201783"/>
              <a:gd name="connsiteX16" fmla="*/ 3219755 w 3700653"/>
              <a:gd name="connsiteY16" fmla="*/ 3153560 h 3201783"/>
              <a:gd name="connsiteX17" fmla="*/ 3103333 w 3700653"/>
              <a:gd name="connsiteY17" fmla="*/ 3201783 h 3201783"/>
              <a:gd name="connsiteX18" fmla="*/ 164645 w 3700653"/>
              <a:gd name="connsiteY18" fmla="*/ 3201783 h 3201783"/>
              <a:gd name="connsiteX19" fmla="*/ 48223 w 3700653"/>
              <a:gd name="connsiteY19" fmla="*/ 3153559 h 3201783"/>
              <a:gd name="connsiteX20" fmla="*/ 0 w 3700653"/>
              <a:gd name="connsiteY20" fmla="*/ 3037137 h 3201783"/>
              <a:gd name="connsiteX21" fmla="*/ 0 w 3700653"/>
              <a:gd name="connsiteY21" fmla="*/ 342092 h 3201783"/>
              <a:gd name="connsiteX0" fmla="*/ 0 w 3700653"/>
              <a:gd name="connsiteY0" fmla="*/ 164645 h 3024336"/>
              <a:gd name="connsiteX1" fmla="*/ 48224 w 3700653"/>
              <a:gd name="connsiteY1" fmla="*/ 48223 h 3024336"/>
              <a:gd name="connsiteX2" fmla="*/ 164646 w 3700653"/>
              <a:gd name="connsiteY2" fmla="*/ 0 h 3024336"/>
              <a:gd name="connsiteX3" fmla="*/ 3103333 w 3700653"/>
              <a:gd name="connsiteY3" fmla="*/ 0 h 3024336"/>
              <a:gd name="connsiteX4" fmla="*/ 3219755 w 3700653"/>
              <a:gd name="connsiteY4" fmla="*/ 48224 h 3024336"/>
              <a:gd name="connsiteX5" fmla="*/ 3267978 w 3700653"/>
              <a:gd name="connsiteY5" fmla="*/ 164646 h 3024336"/>
              <a:gd name="connsiteX6" fmla="*/ 3249976 w 3700653"/>
              <a:gd name="connsiteY6" fmla="*/ 1917214 h 3024336"/>
              <a:gd name="connsiteX7" fmla="*/ 3249976 w 3700653"/>
              <a:gd name="connsiteY7" fmla="*/ 2007224 h 3024336"/>
              <a:gd name="connsiteX8" fmla="*/ 3339986 w 3700653"/>
              <a:gd name="connsiteY8" fmla="*/ 2097234 h 3024336"/>
              <a:gd name="connsiteX9" fmla="*/ 3565011 w 3700653"/>
              <a:gd name="connsiteY9" fmla="*/ 2097234 h 3024336"/>
              <a:gd name="connsiteX10" fmla="*/ 3700026 w 3700653"/>
              <a:gd name="connsiteY10" fmla="*/ 2187244 h 3024336"/>
              <a:gd name="connsiteX11" fmla="*/ 3700025 w 3700653"/>
              <a:gd name="connsiteY11" fmla="*/ 2367264 h 3024336"/>
              <a:gd name="connsiteX12" fmla="*/ 3610015 w 3700653"/>
              <a:gd name="connsiteY12" fmla="*/ 2502279 h 3024336"/>
              <a:gd name="connsiteX13" fmla="*/ 3339985 w 3700653"/>
              <a:gd name="connsiteY13" fmla="*/ 2502279 h 3024336"/>
              <a:gd name="connsiteX14" fmla="*/ 3267995 w 3700653"/>
              <a:gd name="connsiteY14" fmla="*/ 2592339 h 3024336"/>
              <a:gd name="connsiteX15" fmla="*/ 3267978 w 3700653"/>
              <a:gd name="connsiteY15" fmla="*/ 2859691 h 3024336"/>
              <a:gd name="connsiteX16" fmla="*/ 3219755 w 3700653"/>
              <a:gd name="connsiteY16" fmla="*/ 2976113 h 3024336"/>
              <a:gd name="connsiteX17" fmla="*/ 3103333 w 3700653"/>
              <a:gd name="connsiteY17" fmla="*/ 3024336 h 3024336"/>
              <a:gd name="connsiteX18" fmla="*/ 164645 w 3700653"/>
              <a:gd name="connsiteY18" fmla="*/ 3024336 h 3024336"/>
              <a:gd name="connsiteX19" fmla="*/ 48223 w 3700653"/>
              <a:gd name="connsiteY19" fmla="*/ 2976112 h 3024336"/>
              <a:gd name="connsiteX20" fmla="*/ 0 w 3700653"/>
              <a:gd name="connsiteY20" fmla="*/ 2859690 h 3024336"/>
              <a:gd name="connsiteX21" fmla="*/ 0 w 3700653"/>
              <a:gd name="connsiteY21" fmla="*/ 164645 h 3024336"/>
              <a:gd name="connsiteX0" fmla="*/ 1584 w 3702237"/>
              <a:gd name="connsiteY0" fmla="*/ 164645 h 3031549"/>
              <a:gd name="connsiteX1" fmla="*/ 49808 w 3702237"/>
              <a:gd name="connsiteY1" fmla="*/ 48223 h 3031549"/>
              <a:gd name="connsiteX2" fmla="*/ 166230 w 3702237"/>
              <a:gd name="connsiteY2" fmla="*/ 0 h 3031549"/>
              <a:gd name="connsiteX3" fmla="*/ 3104917 w 3702237"/>
              <a:gd name="connsiteY3" fmla="*/ 0 h 3031549"/>
              <a:gd name="connsiteX4" fmla="*/ 3221339 w 3702237"/>
              <a:gd name="connsiteY4" fmla="*/ 48224 h 3031549"/>
              <a:gd name="connsiteX5" fmla="*/ 3269562 w 3702237"/>
              <a:gd name="connsiteY5" fmla="*/ 164646 h 3031549"/>
              <a:gd name="connsiteX6" fmla="*/ 3251560 w 3702237"/>
              <a:gd name="connsiteY6" fmla="*/ 1917214 h 3031549"/>
              <a:gd name="connsiteX7" fmla="*/ 3251560 w 3702237"/>
              <a:gd name="connsiteY7" fmla="*/ 2007224 h 3031549"/>
              <a:gd name="connsiteX8" fmla="*/ 3341570 w 3702237"/>
              <a:gd name="connsiteY8" fmla="*/ 2097234 h 3031549"/>
              <a:gd name="connsiteX9" fmla="*/ 3566595 w 3702237"/>
              <a:gd name="connsiteY9" fmla="*/ 2097234 h 3031549"/>
              <a:gd name="connsiteX10" fmla="*/ 3701610 w 3702237"/>
              <a:gd name="connsiteY10" fmla="*/ 2187244 h 3031549"/>
              <a:gd name="connsiteX11" fmla="*/ 3701609 w 3702237"/>
              <a:gd name="connsiteY11" fmla="*/ 2367264 h 3031549"/>
              <a:gd name="connsiteX12" fmla="*/ 3611599 w 3702237"/>
              <a:gd name="connsiteY12" fmla="*/ 2502279 h 3031549"/>
              <a:gd name="connsiteX13" fmla="*/ 3341569 w 3702237"/>
              <a:gd name="connsiteY13" fmla="*/ 2502279 h 3031549"/>
              <a:gd name="connsiteX14" fmla="*/ 3269579 w 3702237"/>
              <a:gd name="connsiteY14" fmla="*/ 2592339 h 3031549"/>
              <a:gd name="connsiteX15" fmla="*/ 3269562 w 3702237"/>
              <a:gd name="connsiteY15" fmla="*/ 2859691 h 3031549"/>
              <a:gd name="connsiteX16" fmla="*/ 3221339 w 3702237"/>
              <a:gd name="connsiteY16" fmla="*/ 2976113 h 3031549"/>
              <a:gd name="connsiteX17" fmla="*/ 3104917 w 3702237"/>
              <a:gd name="connsiteY17" fmla="*/ 3024336 h 3031549"/>
              <a:gd name="connsiteX18" fmla="*/ 166229 w 3702237"/>
              <a:gd name="connsiteY18" fmla="*/ 3024336 h 3031549"/>
              <a:gd name="connsiteX19" fmla="*/ 49807 w 3702237"/>
              <a:gd name="connsiteY19" fmla="*/ 2976112 h 3031549"/>
              <a:gd name="connsiteX20" fmla="*/ 1584 w 3702237"/>
              <a:gd name="connsiteY20" fmla="*/ 2859690 h 3031549"/>
              <a:gd name="connsiteX21" fmla="*/ 0 w 3702237"/>
              <a:gd name="connsiteY21" fmla="*/ 1944956 h 3031549"/>
              <a:gd name="connsiteX22" fmla="*/ 1584 w 3702237"/>
              <a:gd name="connsiteY22" fmla="*/ 164645 h 3031549"/>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046921 h 3024336"/>
              <a:gd name="connsiteX22" fmla="*/ 0 w 3702237"/>
              <a:gd name="connsiteY22" fmla="*/ 1944956 h 3024336"/>
              <a:gd name="connsiteX23" fmla="*/ 1584 w 3702237"/>
              <a:gd name="connsiteY23"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115994 h 3024336"/>
              <a:gd name="connsiteX22" fmla="*/ 0 w 3702237"/>
              <a:gd name="connsiteY22" fmla="*/ 2046921 h 3024336"/>
              <a:gd name="connsiteX23" fmla="*/ 0 w 3702237"/>
              <a:gd name="connsiteY23" fmla="*/ 1944956 h 3024336"/>
              <a:gd name="connsiteX24" fmla="*/ 1584 w 3702237"/>
              <a:gd name="connsiteY24"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0 w 3702237"/>
              <a:gd name="connsiteY22" fmla="*/ 2115994 h 3024336"/>
              <a:gd name="connsiteX23" fmla="*/ 0 w 3702237"/>
              <a:gd name="connsiteY23" fmla="*/ 2046921 h 3024336"/>
              <a:gd name="connsiteX24" fmla="*/ 0 w 3702237"/>
              <a:gd name="connsiteY24" fmla="*/ 1944956 h 3024336"/>
              <a:gd name="connsiteX25" fmla="*/ 1584 w 3702237"/>
              <a:gd name="connsiteY25"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0 w 3702237"/>
              <a:gd name="connsiteY22" fmla="*/ 2267298 h 3024336"/>
              <a:gd name="connsiteX23" fmla="*/ 0 w 3702237"/>
              <a:gd name="connsiteY23" fmla="*/ 2115994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0 w 3702237"/>
              <a:gd name="connsiteY23" fmla="*/ 2115994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39217 w 3702237"/>
              <a:gd name="connsiteY24" fmla="*/ 208968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39217 w 3702237"/>
              <a:gd name="connsiteY24" fmla="*/ 2089681 h 3024336"/>
              <a:gd name="connsiteX25" fmla="*/ 0 w 3702237"/>
              <a:gd name="connsiteY25" fmla="*/ 1944956 h 3024336"/>
              <a:gd name="connsiteX26" fmla="*/ 1584 w 3702237"/>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780608 w 3705044"/>
              <a:gd name="connsiteY22" fmla="*/ 2194935 h 3024336"/>
              <a:gd name="connsiteX23" fmla="*/ 941204 w 3705044"/>
              <a:gd name="connsiteY23" fmla="*/ 2137848 h 3024336"/>
              <a:gd name="connsiteX24" fmla="*/ 162942 w 3705044"/>
              <a:gd name="connsiteY24" fmla="*/ 2142308 h 3024336"/>
              <a:gd name="connsiteX25" fmla="*/ 42024 w 3705044"/>
              <a:gd name="connsiteY25" fmla="*/ 2089681 h 3024336"/>
              <a:gd name="connsiteX26" fmla="*/ 2807 w 3705044"/>
              <a:gd name="connsiteY26" fmla="*/ 1944956 h 3024336"/>
              <a:gd name="connsiteX27" fmla="*/ 4391 w 3705044"/>
              <a:gd name="connsiteY27"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676030 w 3705044"/>
              <a:gd name="connsiteY22" fmla="*/ 2231117 h 3024336"/>
              <a:gd name="connsiteX23" fmla="*/ 780608 w 3705044"/>
              <a:gd name="connsiteY23" fmla="*/ 2194935 h 3024336"/>
              <a:gd name="connsiteX24" fmla="*/ 941204 w 3705044"/>
              <a:gd name="connsiteY24" fmla="*/ 2137848 h 3024336"/>
              <a:gd name="connsiteX25" fmla="*/ 162942 w 3705044"/>
              <a:gd name="connsiteY25" fmla="*/ 2142308 h 3024336"/>
              <a:gd name="connsiteX26" fmla="*/ 42024 w 3705044"/>
              <a:gd name="connsiteY26" fmla="*/ 2089681 h 3024336"/>
              <a:gd name="connsiteX27" fmla="*/ 2807 w 3705044"/>
              <a:gd name="connsiteY27" fmla="*/ 1944956 h 3024336"/>
              <a:gd name="connsiteX28" fmla="*/ 4391 w 3705044"/>
              <a:gd name="connsiteY28"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542039 w 3705044"/>
              <a:gd name="connsiteY22" fmla="*/ 2280455 h 3024336"/>
              <a:gd name="connsiteX23" fmla="*/ 676030 w 3705044"/>
              <a:gd name="connsiteY23" fmla="*/ 2231117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676030 w 3705044"/>
              <a:gd name="connsiteY23" fmla="*/ 2231117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995826 w 3705044"/>
              <a:gd name="connsiteY24" fmla="*/ 2172505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381602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85187 w 3705044"/>
              <a:gd name="connsiteY22" fmla="*/ 2395577 h 3024336"/>
              <a:gd name="connsiteX23" fmla="*/ 1031895 w 3705044"/>
              <a:gd name="connsiteY23" fmla="*/ 2381602 h 3024336"/>
              <a:gd name="connsiteX24" fmla="*/ 1035518 w 3705044"/>
              <a:gd name="connsiteY24" fmla="*/ 2264009 h 3024336"/>
              <a:gd name="connsiteX25" fmla="*/ 1015434 w 3705044"/>
              <a:gd name="connsiteY25" fmla="*/ 2179083 h 3024336"/>
              <a:gd name="connsiteX26" fmla="*/ 901987 w 3705044"/>
              <a:gd name="connsiteY26" fmla="*/ 2137848 h 3024336"/>
              <a:gd name="connsiteX27" fmla="*/ 162942 w 3705044"/>
              <a:gd name="connsiteY27" fmla="*/ 2142308 h 3024336"/>
              <a:gd name="connsiteX28" fmla="*/ 42024 w 3705044"/>
              <a:gd name="connsiteY28" fmla="*/ 2089681 h 3024336"/>
              <a:gd name="connsiteX29" fmla="*/ 2807 w 3705044"/>
              <a:gd name="connsiteY29" fmla="*/ 1944956 h 3024336"/>
              <a:gd name="connsiteX30" fmla="*/ 4391 w 3705044"/>
              <a:gd name="connsiteY30"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97699 w 3705044"/>
              <a:gd name="connsiteY22" fmla="*/ 2451028 h 3024336"/>
              <a:gd name="connsiteX23" fmla="*/ 1031895 w 3705044"/>
              <a:gd name="connsiteY23" fmla="*/ 2381602 h 3024336"/>
              <a:gd name="connsiteX24" fmla="*/ 1035518 w 3705044"/>
              <a:gd name="connsiteY24" fmla="*/ 2264009 h 3024336"/>
              <a:gd name="connsiteX25" fmla="*/ 1015434 w 3705044"/>
              <a:gd name="connsiteY25" fmla="*/ 2179083 h 3024336"/>
              <a:gd name="connsiteX26" fmla="*/ 901987 w 3705044"/>
              <a:gd name="connsiteY26" fmla="*/ 2137848 h 3024336"/>
              <a:gd name="connsiteX27" fmla="*/ 162942 w 3705044"/>
              <a:gd name="connsiteY27" fmla="*/ 2142308 h 3024336"/>
              <a:gd name="connsiteX28" fmla="*/ 42024 w 3705044"/>
              <a:gd name="connsiteY28" fmla="*/ 2089681 h 3024336"/>
              <a:gd name="connsiteX29" fmla="*/ 2807 w 3705044"/>
              <a:gd name="connsiteY29" fmla="*/ 1944956 h 3024336"/>
              <a:gd name="connsiteX30" fmla="*/ 4391 w 3705044"/>
              <a:gd name="connsiteY30"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78651 w 3705044"/>
              <a:gd name="connsiteY22" fmla="*/ 2458072 h 3024336"/>
              <a:gd name="connsiteX23" fmla="*/ 997699 w 3705044"/>
              <a:gd name="connsiteY23" fmla="*/ 2451028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997699 w 3705044"/>
              <a:gd name="connsiteY23" fmla="*/ 2451028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07503 w 3705044"/>
              <a:gd name="connsiteY23" fmla="*/ 2441161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07503 w 3705044"/>
              <a:gd name="connsiteY23" fmla="*/ 2441161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92355 w 3705044"/>
              <a:gd name="connsiteY22" fmla="*/ 2487675 h 3024336"/>
              <a:gd name="connsiteX23" fmla="*/ 925800 w 3705044"/>
              <a:gd name="connsiteY23" fmla="*/ 2474405 h 3024336"/>
              <a:gd name="connsiteX24" fmla="*/ 1014039 w 3705044"/>
              <a:gd name="connsiteY24" fmla="*/ 2431293 h 3024336"/>
              <a:gd name="connsiteX25" fmla="*/ 1035163 w 3705044"/>
              <a:gd name="connsiteY25" fmla="*/ 2345421 h 3024336"/>
              <a:gd name="connsiteX26" fmla="*/ 1035518 w 3705044"/>
              <a:gd name="connsiteY26" fmla="*/ 2264009 h 3024336"/>
              <a:gd name="connsiteX27" fmla="*/ 1015434 w 3705044"/>
              <a:gd name="connsiteY27" fmla="*/ 2179083 h 3024336"/>
              <a:gd name="connsiteX28" fmla="*/ 901987 w 3705044"/>
              <a:gd name="connsiteY28" fmla="*/ 2137848 h 3024336"/>
              <a:gd name="connsiteX29" fmla="*/ 162942 w 3705044"/>
              <a:gd name="connsiteY29" fmla="*/ 2142308 h 3024336"/>
              <a:gd name="connsiteX30" fmla="*/ 42024 w 3705044"/>
              <a:gd name="connsiteY30" fmla="*/ 2089681 h 3024336"/>
              <a:gd name="connsiteX31" fmla="*/ 2807 w 3705044"/>
              <a:gd name="connsiteY31" fmla="*/ 1944956 h 3024336"/>
              <a:gd name="connsiteX32" fmla="*/ 4391 w 3705044"/>
              <a:gd name="connsiteY32"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7776 w 3705044"/>
              <a:gd name="connsiteY22" fmla="*/ 2484386 h 3024336"/>
              <a:gd name="connsiteX23" fmla="*/ 192355 w 3705044"/>
              <a:gd name="connsiteY23" fmla="*/ 2487675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88237 w 3705505"/>
              <a:gd name="connsiteY22" fmla="*/ 2484386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79283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33530 w 3714849"/>
              <a:gd name="connsiteY23" fmla="*/ 248109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805 w 3714849"/>
              <a:gd name="connsiteY21" fmla="*/ 263299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805 w 3714849"/>
              <a:gd name="connsiteY21" fmla="*/ 263299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10266 w 3714849"/>
              <a:gd name="connsiteY21" fmla="*/ 256815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10266 w 3714849"/>
              <a:gd name="connsiteY21" fmla="*/ 258788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38124 w 3738777"/>
              <a:gd name="connsiteY0" fmla="*/ 164645 h 3024336"/>
              <a:gd name="connsiteX1" fmla="*/ 86348 w 3738777"/>
              <a:gd name="connsiteY1" fmla="*/ 48223 h 3024336"/>
              <a:gd name="connsiteX2" fmla="*/ 202770 w 3738777"/>
              <a:gd name="connsiteY2" fmla="*/ 0 h 3024336"/>
              <a:gd name="connsiteX3" fmla="*/ 3141457 w 3738777"/>
              <a:gd name="connsiteY3" fmla="*/ 0 h 3024336"/>
              <a:gd name="connsiteX4" fmla="*/ 3257879 w 3738777"/>
              <a:gd name="connsiteY4" fmla="*/ 48224 h 3024336"/>
              <a:gd name="connsiteX5" fmla="*/ 3306102 w 3738777"/>
              <a:gd name="connsiteY5" fmla="*/ 164646 h 3024336"/>
              <a:gd name="connsiteX6" fmla="*/ 3288100 w 3738777"/>
              <a:gd name="connsiteY6" fmla="*/ 1917214 h 3024336"/>
              <a:gd name="connsiteX7" fmla="*/ 3288100 w 3738777"/>
              <a:gd name="connsiteY7" fmla="*/ 2007224 h 3024336"/>
              <a:gd name="connsiteX8" fmla="*/ 3378110 w 3738777"/>
              <a:gd name="connsiteY8" fmla="*/ 2097234 h 3024336"/>
              <a:gd name="connsiteX9" fmla="*/ 3603135 w 3738777"/>
              <a:gd name="connsiteY9" fmla="*/ 2097234 h 3024336"/>
              <a:gd name="connsiteX10" fmla="*/ 3738150 w 3738777"/>
              <a:gd name="connsiteY10" fmla="*/ 2187244 h 3024336"/>
              <a:gd name="connsiteX11" fmla="*/ 3738149 w 3738777"/>
              <a:gd name="connsiteY11" fmla="*/ 2367264 h 3024336"/>
              <a:gd name="connsiteX12" fmla="*/ 3648139 w 3738777"/>
              <a:gd name="connsiteY12" fmla="*/ 2502279 h 3024336"/>
              <a:gd name="connsiteX13" fmla="*/ 3378109 w 3738777"/>
              <a:gd name="connsiteY13" fmla="*/ 2502279 h 3024336"/>
              <a:gd name="connsiteX14" fmla="*/ 3306119 w 3738777"/>
              <a:gd name="connsiteY14" fmla="*/ 2592339 h 3024336"/>
              <a:gd name="connsiteX15" fmla="*/ 3306102 w 3738777"/>
              <a:gd name="connsiteY15" fmla="*/ 2859691 h 3024336"/>
              <a:gd name="connsiteX16" fmla="*/ 3257879 w 3738777"/>
              <a:gd name="connsiteY16" fmla="*/ 2976113 h 3024336"/>
              <a:gd name="connsiteX17" fmla="*/ 3141457 w 3738777"/>
              <a:gd name="connsiteY17" fmla="*/ 3024336 h 3024336"/>
              <a:gd name="connsiteX18" fmla="*/ 202769 w 3738777"/>
              <a:gd name="connsiteY18" fmla="*/ 3024336 h 3024336"/>
              <a:gd name="connsiteX19" fmla="*/ 86347 w 3738777"/>
              <a:gd name="connsiteY19" fmla="*/ 2976112 h 3024336"/>
              <a:gd name="connsiteX20" fmla="*/ 38124 w 3738777"/>
              <a:gd name="connsiteY20" fmla="*/ 2859690 h 3024336"/>
              <a:gd name="connsiteX21" fmla="*/ 34194 w 3738777"/>
              <a:gd name="connsiteY21" fmla="*/ 2587888 h 3024336"/>
              <a:gd name="connsiteX22" fmla="*/ 62684 w 3738777"/>
              <a:gd name="connsiteY22" fmla="*/ 2513989 h 3024336"/>
              <a:gd name="connsiteX23" fmla="*/ 190139 w 3738777"/>
              <a:gd name="connsiteY23" fmla="*/ 2484387 h 3024336"/>
              <a:gd name="connsiteX24" fmla="*/ 959533 w 3738777"/>
              <a:gd name="connsiteY24" fmla="*/ 2474405 h 3024336"/>
              <a:gd name="connsiteX25" fmla="*/ 1047772 w 3738777"/>
              <a:gd name="connsiteY25" fmla="*/ 2431293 h 3024336"/>
              <a:gd name="connsiteX26" fmla="*/ 1068896 w 3738777"/>
              <a:gd name="connsiteY26" fmla="*/ 2345421 h 3024336"/>
              <a:gd name="connsiteX27" fmla="*/ 1069251 w 3738777"/>
              <a:gd name="connsiteY27" fmla="*/ 2264009 h 3024336"/>
              <a:gd name="connsiteX28" fmla="*/ 1049167 w 3738777"/>
              <a:gd name="connsiteY28" fmla="*/ 2179083 h 3024336"/>
              <a:gd name="connsiteX29" fmla="*/ 935720 w 3738777"/>
              <a:gd name="connsiteY29" fmla="*/ 2137848 h 3024336"/>
              <a:gd name="connsiteX30" fmla="*/ 196675 w 3738777"/>
              <a:gd name="connsiteY30" fmla="*/ 2142308 h 3024336"/>
              <a:gd name="connsiteX31" fmla="*/ 75757 w 3738777"/>
              <a:gd name="connsiteY31" fmla="*/ 2089681 h 3024336"/>
              <a:gd name="connsiteX32" fmla="*/ 36540 w 3738777"/>
              <a:gd name="connsiteY32" fmla="*/ 1944956 h 3024336"/>
              <a:gd name="connsiteX33" fmla="*/ 38124 w 3738777"/>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162481 w 3704583"/>
              <a:gd name="connsiteY30" fmla="*/ 2142308 h 3024336"/>
              <a:gd name="connsiteX31" fmla="*/ 2346 w 3704583"/>
              <a:gd name="connsiteY31" fmla="*/ 1944956 h 3024336"/>
              <a:gd name="connsiteX32" fmla="*/ 3930 w 3704583"/>
              <a:gd name="connsiteY32"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2346 w 3704583"/>
              <a:gd name="connsiteY30" fmla="*/ 1944956 h 3024336"/>
              <a:gd name="connsiteX31" fmla="*/ 3930 w 3704583"/>
              <a:gd name="connsiteY31"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3930 w 3704583"/>
              <a:gd name="connsiteY30"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925339 w 3704583"/>
              <a:gd name="connsiteY23" fmla="*/ 2474405 h 3024336"/>
              <a:gd name="connsiteX24" fmla="*/ 1013578 w 3704583"/>
              <a:gd name="connsiteY24" fmla="*/ 2431293 h 3024336"/>
              <a:gd name="connsiteX25" fmla="*/ 1034702 w 3704583"/>
              <a:gd name="connsiteY25" fmla="*/ 2345421 h 3024336"/>
              <a:gd name="connsiteX26" fmla="*/ 1035057 w 3704583"/>
              <a:gd name="connsiteY26" fmla="*/ 2264009 h 3024336"/>
              <a:gd name="connsiteX27" fmla="*/ 1014973 w 3704583"/>
              <a:gd name="connsiteY27" fmla="*/ 2179083 h 3024336"/>
              <a:gd name="connsiteX28" fmla="*/ 901526 w 3704583"/>
              <a:gd name="connsiteY28" fmla="*/ 2137848 h 3024336"/>
              <a:gd name="connsiteX29" fmla="*/ 3930 w 3704583"/>
              <a:gd name="connsiteY29"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925339 w 3704583"/>
              <a:gd name="connsiteY22" fmla="*/ 2474405 h 3024336"/>
              <a:gd name="connsiteX23" fmla="*/ 1013578 w 3704583"/>
              <a:gd name="connsiteY23" fmla="*/ 2431293 h 3024336"/>
              <a:gd name="connsiteX24" fmla="*/ 1034702 w 3704583"/>
              <a:gd name="connsiteY24" fmla="*/ 2345421 h 3024336"/>
              <a:gd name="connsiteX25" fmla="*/ 1035057 w 3704583"/>
              <a:gd name="connsiteY25" fmla="*/ 2264009 h 3024336"/>
              <a:gd name="connsiteX26" fmla="*/ 1014973 w 3704583"/>
              <a:gd name="connsiteY26" fmla="*/ 2179083 h 3024336"/>
              <a:gd name="connsiteX27" fmla="*/ 901526 w 3704583"/>
              <a:gd name="connsiteY27" fmla="*/ 2137848 h 3024336"/>
              <a:gd name="connsiteX28" fmla="*/ 3930 w 3704583"/>
              <a:gd name="connsiteY28" fmla="*/ 164645 h 3024336"/>
              <a:gd name="connsiteX0" fmla="*/ 0 w 3700653"/>
              <a:gd name="connsiteY0" fmla="*/ 164645 h 3024336"/>
              <a:gd name="connsiteX1" fmla="*/ 48224 w 3700653"/>
              <a:gd name="connsiteY1" fmla="*/ 48223 h 3024336"/>
              <a:gd name="connsiteX2" fmla="*/ 164646 w 3700653"/>
              <a:gd name="connsiteY2" fmla="*/ 0 h 3024336"/>
              <a:gd name="connsiteX3" fmla="*/ 3103333 w 3700653"/>
              <a:gd name="connsiteY3" fmla="*/ 0 h 3024336"/>
              <a:gd name="connsiteX4" fmla="*/ 3219755 w 3700653"/>
              <a:gd name="connsiteY4" fmla="*/ 48224 h 3024336"/>
              <a:gd name="connsiteX5" fmla="*/ 3267978 w 3700653"/>
              <a:gd name="connsiteY5" fmla="*/ 164646 h 3024336"/>
              <a:gd name="connsiteX6" fmla="*/ 3249976 w 3700653"/>
              <a:gd name="connsiteY6" fmla="*/ 1917214 h 3024336"/>
              <a:gd name="connsiteX7" fmla="*/ 3249976 w 3700653"/>
              <a:gd name="connsiteY7" fmla="*/ 2007224 h 3024336"/>
              <a:gd name="connsiteX8" fmla="*/ 3339986 w 3700653"/>
              <a:gd name="connsiteY8" fmla="*/ 2097234 h 3024336"/>
              <a:gd name="connsiteX9" fmla="*/ 3565011 w 3700653"/>
              <a:gd name="connsiteY9" fmla="*/ 2097234 h 3024336"/>
              <a:gd name="connsiteX10" fmla="*/ 3700026 w 3700653"/>
              <a:gd name="connsiteY10" fmla="*/ 2187244 h 3024336"/>
              <a:gd name="connsiteX11" fmla="*/ 3700025 w 3700653"/>
              <a:gd name="connsiteY11" fmla="*/ 2367264 h 3024336"/>
              <a:gd name="connsiteX12" fmla="*/ 3610015 w 3700653"/>
              <a:gd name="connsiteY12" fmla="*/ 2502279 h 3024336"/>
              <a:gd name="connsiteX13" fmla="*/ 3339985 w 3700653"/>
              <a:gd name="connsiteY13" fmla="*/ 2502279 h 3024336"/>
              <a:gd name="connsiteX14" fmla="*/ 3267995 w 3700653"/>
              <a:gd name="connsiteY14" fmla="*/ 2592339 h 3024336"/>
              <a:gd name="connsiteX15" fmla="*/ 3267978 w 3700653"/>
              <a:gd name="connsiteY15" fmla="*/ 2859691 h 3024336"/>
              <a:gd name="connsiteX16" fmla="*/ 3219755 w 3700653"/>
              <a:gd name="connsiteY16" fmla="*/ 2976113 h 3024336"/>
              <a:gd name="connsiteX17" fmla="*/ 3103333 w 3700653"/>
              <a:gd name="connsiteY17" fmla="*/ 3024336 h 3024336"/>
              <a:gd name="connsiteX18" fmla="*/ 164645 w 3700653"/>
              <a:gd name="connsiteY18" fmla="*/ 3024336 h 3024336"/>
              <a:gd name="connsiteX19" fmla="*/ 48223 w 3700653"/>
              <a:gd name="connsiteY19" fmla="*/ 2976112 h 3024336"/>
              <a:gd name="connsiteX20" fmla="*/ 0 w 3700653"/>
              <a:gd name="connsiteY20" fmla="*/ 2859690 h 3024336"/>
              <a:gd name="connsiteX21" fmla="*/ 921409 w 3700653"/>
              <a:gd name="connsiteY21" fmla="*/ 2474405 h 3024336"/>
              <a:gd name="connsiteX22" fmla="*/ 1009648 w 3700653"/>
              <a:gd name="connsiteY22" fmla="*/ 2431293 h 3024336"/>
              <a:gd name="connsiteX23" fmla="*/ 1030772 w 3700653"/>
              <a:gd name="connsiteY23" fmla="*/ 2345421 h 3024336"/>
              <a:gd name="connsiteX24" fmla="*/ 1031127 w 3700653"/>
              <a:gd name="connsiteY24" fmla="*/ 2264009 h 3024336"/>
              <a:gd name="connsiteX25" fmla="*/ 1011043 w 3700653"/>
              <a:gd name="connsiteY25" fmla="*/ 2179083 h 3024336"/>
              <a:gd name="connsiteX26" fmla="*/ 897596 w 3700653"/>
              <a:gd name="connsiteY26" fmla="*/ 2137848 h 3024336"/>
              <a:gd name="connsiteX27" fmla="*/ 0 w 3700653"/>
              <a:gd name="connsiteY27" fmla="*/ 164645 h 3024336"/>
              <a:gd name="connsiteX0" fmla="*/ 160470 w 3861123"/>
              <a:gd name="connsiteY0" fmla="*/ 355143 h 3214834"/>
              <a:gd name="connsiteX1" fmla="*/ 208694 w 3861123"/>
              <a:gd name="connsiteY1" fmla="*/ 238721 h 3214834"/>
              <a:gd name="connsiteX2" fmla="*/ 325116 w 3861123"/>
              <a:gd name="connsiteY2" fmla="*/ 190498 h 3214834"/>
              <a:gd name="connsiteX3" fmla="*/ 3263803 w 3861123"/>
              <a:gd name="connsiteY3" fmla="*/ 190498 h 3214834"/>
              <a:gd name="connsiteX4" fmla="*/ 3380225 w 3861123"/>
              <a:gd name="connsiteY4" fmla="*/ 238722 h 3214834"/>
              <a:gd name="connsiteX5" fmla="*/ 3428448 w 3861123"/>
              <a:gd name="connsiteY5" fmla="*/ 355144 h 3214834"/>
              <a:gd name="connsiteX6" fmla="*/ 3410446 w 3861123"/>
              <a:gd name="connsiteY6" fmla="*/ 2107712 h 3214834"/>
              <a:gd name="connsiteX7" fmla="*/ 3410446 w 3861123"/>
              <a:gd name="connsiteY7" fmla="*/ 2197722 h 3214834"/>
              <a:gd name="connsiteX8" fmla="*/ 3500456 w 3861123"/>
              <a:gd name="connsiteY8" fmla="*/ 2287732 h 3214834"/>
              <a:gd name="connsiteX9" fmla="*/ 3725481 w 3861123"/>
              <a:gd name="connsiteY9" fmla="*/ 2287732 h 3214834"/>
              <a:gd name="connsiteX10" fmla="*/ 3860496 w 3861123"/>
              <a:gd name="connsiteY10" fmla="*/ 2377742 h 3214834"/>
              <a:gd name="connsiteX11" fmla="*/ 3860495 w 3861123"/>
              <a:gd name="connsiteY11" fmla="*/ 2557762 h 3214834"/>
              <a:gd name="connsiteX12" fmla="*/ 3770485 w 3861123"/>
              <a:gd name="connsiteY12" fmla="*/ 2692777 h 3214834"/>
              <a:gd name="connsiteX13" fmla="*/ 3500455 w 3861123"/>
              <a:gd name="connsiteY13" fmla="*/ 2692777 h 3214834"/>
              <a:gd name="connsiteX14" fmla="*/ 3428465 w 3861123"/>
              <a:gd name="connsiteY14" fmla="*/ 2782837 h 3214834"/>
              <a:gd name="connsiteX15" fmla="*/ 3428448 w 3861123"/>
              <a:gd name="connsiteY15" fmla="*/ 3050189 h 3214834"/>
              <a:gd name="connsiteX16" fmla="*/ 3380225 w 3861123"/>
              <a:gd name="connsiteY16" fmla="*/ 3166611 h 3214834"/>
              <a:gd name="connsiteX17" fmla="*/ 3263803 w 3861123"/>
              <a:gd name="connsiteY17" fmla="*/ 3214834 h 3214834"/>
              <a:gd name="connsiteX18" fmla="*/ 325115 w 3861123"/>
              <a:gd name="connsiteY18" fmla="*/ 3214834 h 3214834"/>
              <a:gd name="connsiteX19" fmla="*/ 208693 w 3861123"/>
              <a:gd name="connsiteY19" fmla="*/ 3166610 h 3214834"/>
              <a:gd name="connsiteX20" fmla="*/ 160470 w 3861123"/>
              <a:gd name="connsiteY20" fmla="*/ 3050188 h 3214834"/>
              <a:gd name="connsiteX21" fmla="*/ 1081879 w 3861123"/>
              <a:gd name="connsiteY21" fmla="*/ 2664903 h 3214834"/>
              <a:gd name="connsiteX22" fmla="*/ 1170118 w 3861123"/>
              <a:gd name="connsiteY22" fmla="*/ 2621791 h 3214834"/>
              <a:gd name="connsiteX23" fmla="*/ 1191242 w 3861123"/>
              <a:gd name="connsiteY23" fmla="*/ 2535919 h 3214834"/>
              <a:gd name="connsiteX24" fmla="*/ 1191597 w 3861123"/>
              <a:gd name="connsiteY24" fmla="*/ 2454507 h 3214834"/>
              <a:gd name="connsiteX25" fmla="*/ 1171513 w 3861123"/>
              <a:gd name="connsiteY25" fmla="*/ 2369581 h 3214834"/>
              <a:gd name="connsiteX26" fmla="*/ 160470 w 3861123"/>
              <a:gd name="connsiteY26" fmla="*/ 355143 h 3214834"/>
              <a:gd name="connsiteX0" fmla="*/ 163817 w 3864470"/>
              <a:gd name="connsiteY0" fmla="*/ 369298 h 3228989"/>
              <a:gd name="connsiteX1" fmla="*/ 212041 w 3864470"/>
              <a:gd name="connsiteY1" fmla="*/ 252876 h 3228989"/>
              <a:gd name="connsiteX2" fmla="*/ 328463 w 3864470"/>
              <a:gd name="connsiteY2" fmla="*/ 204653 h 3228989"/>
              <a:gd name="connsiteX3" fmla="*/ 3267150 w 3864470"/>
              <a:gd name="connsiteY3" fmla="*/ 204653 h 3228989"/>
              <a:gd name="connsiteX4" fmla="*/ 3383572 w 3864470"/>
              <a:gd name="connsiteY4" fmla="*/ 252877 h 3228989"/>
              <a:gd name="connsiteX5" fmla="*/ 3431795 w 3864470"/>
              <a:gd name="connsiteY5" fmla="*/ 369299 h 3228989"/>
              <a:gd name="connsiteX6" fmla="*/ 3413793 w 3864470"/>
              <a:gd name="connsiteY6" fmla="*/ 2121867 h 3228989"/>
              <a:gd name="connsiteX7" fmla="*/ 3413793 w 3864470"/>
              <a:gd name="connsiteY7" fmla="*/ 2211877 h 3228989"/>
              <a:gd name="connsiteX8" fmla="*/ 3503803 w 3864470"/>
              <a:gd name="connsiteY8" fmla="*/ 2301887 h 3228989"/>
              <a:gd name="connsiteX9" fmla="*/ 3728828 w 3864470"/>
              <a:gd name="connsiteY9" fmla="*/ 2301887 h 3228989"/>
              <a:gd name="connsiteX10" fmla="*/ 3863843 w 3864470"/>
              <a:gd name="connsiteY10" fmla="*/ 2391897 h 3228989"/>
              <a:gd name="connsiteX11" fmla="*/ 3863842 w 3864470"/>
              <a:gd name="connsiteY11" fmla="*/ 2571917 h 3228989"/>
              <a:gd name="connsiteX12" fmla="*/ 3773832 w 3864470"/>
              <a:gd name="connsiteY12" fmla="*/ 2706932 h 3228989"/>
              <a:gd name="connsiteX13" fmla="*/ 3503802 w 3864470"/>
              <a:gd name="connsiteY13" fmla="*/ 2706932 h 3228989"/>
              <a:gd name="connsiteX14" fmla="*/ 3431812 w 3864470"/>
              <a:gd name="connsiteY14" fmla="*/ 2796992 h 3228989"/>
              <a:gd name="connsiteX15" fmla="*/ 3431795 w 3864470"/>
              <a:gd name="connsiteY15" fmla="*/ 3064344 h 3228989"/>
              <a:gd name="connsiteX16" fmla="*/ 3383572 w 3864470"/>
              <a:gd name="connsiteY16" fmla="*/ 3180766 h 3228989"/>
              <a:gd name="connsiteX17" fmla="*/ 3267150 w 3864470"/>
              <a:gd name="connsiteY17" fmla="*/ 3228989 h 3228989"/>
              <a:gd name="connsiteX18" fmla="*/ 328462 w 3864470"/>
              <a:gd name="connsiteY18" fmla="*/ 3228989 h 3228989"/>
              <a:gd name="connsiteX19" fmla="*/ 212040 w 3864470"/>
              <a:gd name="connsiteY19" fmla="*/ 3180765 h 3228989"/>
              <a:gd name="connsiteX20" fmla="*/ 163817 w 3864470"/>
              <a:gd name="connsiteY20" fmla="*/ 3064343 h 3228989"/>
              <a:gd name="connsiteX21" fmla="*/ 1085226 w 3864470"/>
              <a:gd name="connsiteY21" fmla="*/ 2679058 h 3228989"/>
              <a:gd name="connsiteX22" fmla="*/ 1173465 w 3864470"/>
              <a:gd name="connsiteY22" fmla="*/ 2635946 h 3228989"/>
              <a:gd name="connsiteX23" fmla="*/ 1194589 w 3864470"/>
              <a:gd name="connsiteY23" fmla="*/ 2550074 h 3228989"/>
              <a:gd name="connsiteX24" fmla="*/ 1194944 w 3864470"/>
              <a:gd name="connsiteY24" fmla="*/ 2468662 h 3228989"/>
              <a:gd name="connsiteX25" fmla="*/ 163817 w 3864470"/>
              <a:gd name="connsiteY25" fmla="*/ 369298 h 3228989"/>
              <a:gd name="connsiteX0" fmla="*/ 163758 w 3864411"/>
              <a:gd name="connsiteY0" fmla="*/ 382866 h 3242557"/>
              <a:gd name="connsiteX1" fmla="*/ 211982 w 3864411"/>
              <a:gd name="connsiteY1" fmla="*/ 266444 h 3242557"/>
              <a:gd name="connsiteX2" fmla="*/ 328404 w 3864411"/>
              <a:gd name="connsiteY2" fmla="*/ 218221 h 3242557"/>
              <a:gd name="connsiteX3" fmla="*/ 3267091 w 3864411"/>
              <a:gd name="connsiteY3" fmla="*/ 218221 h 3242557"/>
              <a:gd name="connsiteX4" fmla="*/ 3383513 w 3864411"/>
              <a:gd name="connsiteY4" fmla="*/ 266445 h 3242557"/>
              <a:gd name="connsiteX5" fmla="*/ 3431736 w 3864411"/>
              <a:gd name="connsiteY5" fmla="*/ 382867 h 3242557"/>
              <a:gd name="connsiteX6" fmla="*/ 3413734 w 3864411"/>
              <a:gd name="connsiteY6" fmla="*/ 2135435 h 3242557"/>
              <a:gd name="connsiteX7" fmla="*/ 3413734 w 3864411"/>
              <a:gd name="connsiteY7" fmla="*/ 2225445 h 3242557"/>
              <a:gd name="connsiteX8" fmla="*/ 3503744 w 3864411"/>
              <a:gd name="connsiteY8" fmla="*/ 2315455 h 3242557"/>
              <a:gd name="connsiteX9" fmla="*/ 3728769 w 3864411"/>
              <a:gd name="connsiteY9" fmla="*/ 2315455 h 3242557"/>
              <a:gd name="connsiteX10" fmla="*/ 3863784 w 3864411"/>
              <a:gd name="connsiteY10" fmla="*/ 2405465 h 3242557"/>
              <a:gd name="connsiteX11" fmla="*/ 3863783 w 3864411"/>
              <a:gd name="connsiteY11" fmla="*/ 2585485 h 3242557"/>
              <a:gd name="connsiteX12" fmla="*/ 3773773 w 3864411"/>
              <a:gd name="connsiteY12" fmla="*/ 2720500 h 3242557"/>
              <a:gd name="connsiteX13" fmla="*/ 3503743 w 3864411"/>
              <a:gd name="connsiteY13" fmla="*/ 2720500 h 3242557"/>
              <a:gd name="connsiteX14" fmla="*/ 3431753 w 3864411"/>
              <a:gd name="connsiteY14" fmla="*/ 2810560 h 3242557"/>
              <a:gd name="connsiteX15" fmla="*/ 3431736 w 3864411"/>
              <a:gd name="connsiteY15" fmla="*/ 3077912 h 3242557"/>
              <a:gd name="connsiteX16" fmla="*/ 3383513 w 3864411"/>
              <a:gd name="connsiteY16" fmla="*/ 3194334 h 3242557"/>
              <a:gd name="connsiteX17" fmla="*/ 3267091 w 3864411"/>
              <a:gd name="connsiteY17" fmla="*/ 3242557 h 3242557"/>
              <a:gd name="connsiteX18" fmla="*/ 328403 w 3864411"/>
              <a:gd name="connsiteY18" fmla="*/ 3242557 h 3242557"/>
              <a:gd name="connsiteX19" fmla="*/ 211981 w 3864411"/>
              <a:gd name="connsiteY19" fmla="*/ 3194333 h 3242557"/>
              <a:gd name="connsiteX20" fmla="*/ 163758 w 3864411"/>
              <a:gd name="connsiteY20" fmla="*/ 3077911 h 3242557"/>
              <a:gd name="connsiteX21" fmla="*/ 1085167 w 3864411"/>
              <a:gd name="connsiteY21" fmla="*/ 2692626 h 3242557"/>
              <a:gd name="connsiteX22" fmla="*/ 1173406 w 3864411"/>
              <a:gd name="connsiteY22" fmla="*/ 2649514 h 3242557"/>
              <a:gd name="connsiteX23" fmla="*/ 1194530 w 3864411"/>
              <a:gd name="connsiteY23" fmla="*/ 2563642 h 3242557"/>
              <a:gd name="connsiteX24" fmla="*/ 163758 w 3864411"/>
              <a:gd name="connsiteY24" fmla="*/ 382866 h 3242557"/>
              <a:gd name="connsiteX0" fmla="*/ 160237 w 3860890"/>
              <a:gd name="connsiteY0" fmla="*/ 397178 h 3256869"/>
              <a:gd name="connsiteX1" fmla="*/ 208461 w 3860890"/>
              <a:gd name="connsiteY1" fmla="*/ 280756 h 3256869"/>
              <a:gd name="connsiteX2" fmla="*/ 324883 w 3860890"/>
              <a:gd name="connsiteY2" fmla="*/ 232533 h 3256869"/>
              <a:gd name="connsiteX3" fmla="*/ 3263570 w 3860890"/>
              <a:gd name="connsiteY3" fmla="*/ 232533 h 3256869"/>
              <a:gd name="connsiteX4" fmla="*/ 3379992 w 3860890"/>
              <a:gd name="connsiteY4" fmla="*/ 280757 h 3256869"/>
              <a:gd name="connsiteX5" fmla="*/ 3428215 w 3860890"/>
              <a:gd name="connsiteY5" fmla="*/ 397179 h 3256869"/>
              <a:gd name="connsiteX6" fmla="*/ 3410213 w 3860890"/>
              <a:gd name="connsiteY6" fmla="*/ 2149747 h 3256869"/>
              <a:gd name="connsiteX7" fmla="*/ 3410213 w 3860890"/>
              <a:gd name="connsiteY7" fmla="*/ 2239757 h 3256869"/>
              <a:gd name="connsiteX8" fmla="*/ 3500223 w 3860890"/>
              <a:gd name="connsiteY8" fmla="*/ 2329767 h 3256869"/>
              <a:gd name="connsiteX9" fmla="*/ 3725248 w 3860890"/>
              <a:gd name="connsiteY9" fmla="*/ 2329767 h 3256869"/>
              <a:gd name="connsiteX10" fmla="*/ 3860263 w 3860890"/>
              <a:gd name="connsiteY10" fmla="*/ 2419777 h 3256869"/>
              <a:gd name="connsiteX11" fmla="*/ 3860262 w 3860890"/>
              <a:gd name="connsiteY11" fmla="*/ 2599797 h 3256869"/>
              <a:gd name="connsiteX12" fmla="*/ 3770252 w 3860890"/>
              <a:gd name="connsiteY12" fmla="*/ 2734812 h 3256869"/>
              <a:gd name="connsiteX13" fmla="*/ 3500222 w 3860890"/>
              <a:gd name="connsiteY13" fmla="*/ 2734812 h 3256869"/>
              <a:gd name="connsiteX14" fmla="*/ 3428232 w 3860890"/>
              <a:gd name="connsiteY14" fmla="*/ 2824872 h 3256869"/>
              <a:gd name="connsiteX15" fmla="*/ 3428215 w 3860890"/>
              <a:gd name="connsiteY15" fmla="*/ 3092224 h 3256869"/>
              <a:gd name="connsiteX16" fmla="*/ 3379992 w 3860890"/>
              <a:gd name="connsiteY16" fmla="*/ 3208646 h 3256869"/>
              <a:gd name="connsiteX17" fmla="*/ 3263570 w 3860890"/>
              <a:gd name="connsiteY17" fmla="*/ 3256869 h 3256869"/>
              <a:gd name="connsiteX18" fmla="*/ 324882 w 3860890"/>
              <a:gd name="connsiteY18" fmla="*/ 3256869 h 3256869"/>
              <a:gd name="connsiteX19" fmla="*/ 208460 w 3860890"/>
              <a:gd name="connsiteY19" fmla="*/ 3208645 h 3256869"/>
              <a:gd name="connsiteX20" fmla="*/ 160237 w 3860890"/>
              <a:gd name="connsiteY20" fmla="*/ 3092223 h 3256869"/>
              <a:gd name="connsiteX21" fmla="*/ 1081646 w 3860890"/>
              <a:gd name="connsiteY21" fmla="*/ 2706938 h 3256869"/>
              <a:gd name="connsiteX22" fmla="*/ 1169885 w 3860890"/>
              <a:gd name="connsiteY22" fmla="*/ 2663826 h 3256869"/>
              <a:gd name="connsiteX23" fmla="*/ 160237 w 3860890"/>
              <a:gd name="connsiteY23" fmla="*/ 397178 h 3256869"/>
              <a:gd name="connsiteX0" fmla="*/ 145531 w 3846184"/>
              <a:gd name="connsiteY0" fmla="*/ 404364 h 3264055"/>
              <a:gd name="connsiteX1" fmla="*/ 193755 w 3846184"/>
              <a:gd name="connsiteY1" fmla="*/ 287942 h 3264055"/>
              <a:gd name="connsiteX2" fmla="*/ 310177 w 3846184"/>
              <a:gd name="connsiteY2" fmla="*/ 239719 h 3264055"/>
              <a:gd name="connsiteX3" fmla="*/ 3248864 w 3846184"/>
              <a:gd name="connsiteY3" fmla="*/ 239719 h 3264055"/>
              <a:gd name="connsiteX4" fmla="*/ 3365286 w 3846184"/>
              <a:gd name="connsiteY4" fmla="*/ 287943 h 3264055"/>
              <a:gd name="connsiteX5" fmla="*/ 3413509 w 3846184"/>
              <a:gd name="connsiteY5" fmla="*/ 404365 h 3264055"/>
              <a:gd name="connsiteX6" fmla="*/ 3395507 w 3846184"/>
              <a:gd name="connsiteY6" fmla="*/ 2156933 h 3264055"/>
              <a:gd name="connsiteX7" fmla="*/ 3395507 w 3846184"/>
              <a:gd name="connsiteY7" fmla="*/ 2246943 h 3264055"/>
              <a:gd name="connsiteX8" fmla="*/ 3485517 w 3846184"/>
              <a:gd name="connsiteY8" fmla="*/ 2336953 h 3264055"/>
              <a:gd name="connsiteX9" fmla="*/ 3710542 w 3846184"/>
              <a:gd name="connsiteY9" fmla="*/ 2336953 h 3264055"/>
              <a:gd name="connsiteX10" fmla="*/ 3845557 w 3846184"/>
              <a:gd name="connsiteY10" fmla="*/ 2426963 h 3264055"/>
              <a:gd name="connsiteX11" fmla="*/ 3845556 w 3846184"/>
              <a:gd name="connsiteY11" fmla="*/ 2606983 h 3264055"/>
              <a:gd name="connsiteX12" fmla="*/ 3755546 w 3846184"/>
              <a:gd name="connsiteY12" fmla="*/ 2741998 h 3264055"/>
              <a:gd name="connsiteX13" fmla="*/ 3485516 w 3846184"/>
              <a:gd name="connsiteY13" fmla="*/ 2741998 h 3264055"/>
              <a:gd name="connsiteX14" fmla="*/ 3413526 w 3846184"/>
              <a:gd name="connsiteY14" fmla="*/ 2832058 h 3264055"/>
              <a:gd name="connsiteX15" fmla="*/ 3413509 w 3846184"/>
              <a:gd name="connsiteY15" fmla="*/ 3099410 h 3264055"/>
              <a:gd name="connsiteX16" fmla="*/ 3365286 w 3846184"/>
              <a:gd name="connsiteY16" fmla="*/ 3215832 h 3264055"/>
              <a:gd name="connsiteX17" fmla="*/ 3248864 w 3846184"/>
              <a:gd name="connsiteY17" fmla="*/ 3264055 h 3264055"/>
              <a:gd name="connsiteX18" fmla="*/ 310176 w 3846184"/>
              <a:gd name="connsiteY18" fmla="*/ 3264055 h 3264055"/>
              <a:gd name="connsiteX19" fmla="*/ 193754 w 3846184"/>
              <a:gd name="connsiteY19" fmla="*/ 3215831 h 3264055"/>
              <a:gd name="connsiteX20" fmla="*/ 145531 w 3846184"/>
              <a:gd name="connsiteY20" fmla="*/ 3099409 h 3264055"/>
              <a:gd name="connsiteX21" fmla="*/ 1066940 w 3846184"/>
              <a:gd name="connsiteY21" fmla="*/ 2714124 h 3264055"/>
              <a:gd name="connsiteX22" fmla="*/ 145531 w 3846184"/>
              <a:gd name="connsiteY22" fmla="*/ 404364 h 3264055"/>
              <a:gd name="connsiteX0" fmla="*/ 8037 w 3708690"/>
              <a:gd name="connsiteY0" fmla="*/ 468578 h 3328269"/>
              <a:gd name="connsiteX1" fmla="*/ 56261 w 3708690"/>
              <a:gd name="connsiteY1" fmla="*/ 352156 h 3328269"/>
              <a:gd name="connsiteX2" fmla="*/ 172683 w 3708690"/>
              <a:gd name="connsiteY2" fmla="*/ 303933 h 3328269"/>
              <a:gd name="connsiteX3" fmla="*/ 3111370 w 3708690"/>
              <a:gd name="connsiteY3" fmla="*/ 303933 h 3328269"/>
              <a:gd name="connsiteX4" fmla="*/ 3227792 w 3708690"/>
              <a:gd name="connsiteY4" fmla="*/ 352157 h 3328269"/>
              <a:gd name="connsiteX5" fmla="*/ 3276015 w 3708690"/>
              <a:gd name="connsiteY5" fmla="*/ 468579 h 3328269"/>
              <a:gd name="connsiteX6" fmla="*/ 3258013 w 3708690"/>
              <a:gd name="connsiteY6" fmla="*/ 2221147 h 3328269"/>
              <a:gd name="connsiteX7" fmla="*/ 3258013 w 3708690"/>
              <a:gd name="connsiteY7" fmla="*/ 2311157 h 3328269"/>
              <a:gd name="connsiteX8" fmla="*/ 3348023 w 3708690"/>
              <a:gd name="connsiteY8" fmla="*/ 2401167 h 3328269"/>
              <a:gd name="connsiteX9" fmla="*/ 3573048 w 3708690"/>
              <a:gd name="connsiteY9" fmla="*/ 2401167 h 3328269"/>
              <a:gd name="connsiteX10" fmla="*/ 3708063 w 3708690"/>
              <a:gd name="connsiteY10" fmla="*/ 2491177 h 3328269"/>
              <a:gd name="connsiteX11" fmla="*/ 3708062 w 3708690"/>
              <a:gd name="connsiteY11" fmla="*/ 2671197 h 3328269"/>
              <a:gd name="connsiteX12" fmla="*/ 3618052 w 3708690"/>
              <a:gd name="connsiteY12" fmla="*/ 2806212 h 3328269"/>
              <a:gd name="connsiteX13" fmla="*/ 3348022 w 3708690"/>
              <a:gd name="connsiteY13" fmla="*/ 2806212 h 3328269"/>
              <a:gd name="connsiteX14" fmla="*/ 3276032 w 3708690"/>
              <a:gd name="connsiteY14" fmla="*/ 2896272 h 3328269"/>
              <a:gd name="connsiteX15" fmla="*/ 3276015 w 3708690"/>
              <a:gd name="connsiteY15" fmla="*/ 3163624 h 3328269"/>
              <a:gd name="connsiteX16" fmla="*/ 3227792 w 3708690"/>
              <a:gd name="connsiteY16" fmla="*/ 3280046 h 3328269"/>
              <a:gd name="connsiteX17" fmla="*/ 3111370 w 3708690"/>
              <a:gd name="connsiteY17" fmla="*/ 3328269 h 3328269"/>
              <a:gd name="connsiteX18" fmla="*/ 172682 w 3708690"/>
              <a:gd name="connsiteY18" fmla="*/ 3328269 h 3328269"/>
              <a:gd name="connsiteX19" fmla="*/ 56260 w 3708690"/>
              <a:gd name="connsiteY19" fmla="*/ 3280045 h 3328269"/>
              <a:gd name="connsiteX20" fmla="*/ 8037 w 3708690"/>
              <a:gd name="connsiteY20" fmla="*/ 3163623 h 3328269"/>
              <a:gd name="connsiteX21" fmla="*/ 8037 w 3708690"/>
              <a:gd name="connsiteY21" fmla="*/ 468578 h 3328269"/>
              <a:gd name="connsiteX0" fmla="*/ 22982 w 3723635"/>
              <a:gd name="connsiteY0" fmla="*/ 164645 h 3024336"/>
              <a:gd name="connsiteX1" fmla="*/ 71206 w 3723635"/>
              <a:gd name="connsiteY1" fmla="*/ 48223 h 3024336"/>
              <a:gd name="connsiteX2" fmla="*/ 187628 w 3723635"/>
              <a:gd name="connsiteY2" fmla="*/ 0 h 3024336"/>
              <a:gd name="connsiteX3" fmla="*/ 3126315 w 3723635"/>
              <a:gd name="connsiteY3" fmla="*/ 0 h 3024336"/>
              <a:gd name="connsiteX4" fmla="*/ 3242737 w 3723635"/>
              <a:gd name="connsiteY4" fmla="*/ 48224 h 3024336"/>
              <a:gd name="connsiteX5" fmla="*/ 3290960 w 3723635"/>
              <a:gd name="connsiteY5" fmla="*/ 164646 h 3024336"/>
              <a:gd name="connsiteX6" fmla="*/ 3272958 w 3723635"/>
              <a:gd name="connsiteY6" fmla="*/ 1917214 h 3024336"/>
              <a:gd name="connsiteX7" fmla="*/ 3272958 w 3723635"/>
              <a:gd name="connsiteY7" fmla="*/ 2007224 h 3024336"/>
              <a:gd name="connsiteX8" fmla="*/ 3362968 w 3723635"/>
              <a:gd name="connsiteY8" fmla="*/ 2097234 h 3024336"/>
              <a:gd name="connsiteX9" fmla="*/ 3587993 w 3723635"/>
              <a:gd name="connsiteY9" fmla="*/ 2097234 h 3024336"/>
              <a:gd name="connsiteX10" fmla="*/ 3723008 w 3723635"/>
              <a:gd name="connsiteY10" fmla="*/ 2187244 h 3024336"/>
              <a:gd name="connsiteX11" fmla="*/ 3723007 w 3723635"/>
              <a:gd name="connsiteY11" fmla="*/ 2367264 h 3024336"/>
              <a:gd name="connsiteX12" fmla="*/ 3632997 w 3723635"/>
              <a:gd name="connsiteY12" fmla="*/ 2502279 h 3024336"/>
              <a:gd name="connsiteX13" fmla="*/ 3362967 w 3723635"/>
              <a:gd name="connsiteY13" fmla="*/ 2502279 h 3024336"/>
              <a:gd name="connsiteX14" fmla="*/ 3290977 w 3723635"/>
              <a:gd name="connsiteY14" fmla="*/ 2592339 h 3024336"/>
              <a:gd name="connsiteX15" fmla="*/ 3290960 w 3723635"/>
              <a:gd name="connsiteY15" fmla="*/ 2859691 h 3024336"/>
              <a:gd name="connsiteX16" fmla="*/ 3242737 w 3723635"/>
              <a:gd name="connsiteY16" fmla="*/ 2976113 h 3024336"/>
              <a:gd name="connsiteX17" fmla="*/ 3126315 w 3723635"/>
              <a:gd name="connsiteY17" fmla="*/ 3024336 h 3024336"/>
              <a:gd name="connsiteX18" fmla="*/ 187627 w 3723635"/>
              <a:gd name="connsiteY18" fmla="*/ 3024336 h 3024336"/>
              <a:gd name="connsiteX19" fmla="*/ 71205 w 3723635"/>
              <a:gd name="connsiteY19" fmla="*/ 2976112 h 3024336"/>
              <a:gd name="connsiteX20" fmla="*/ 22982 w 3723635"/>
              <a:gd name="connsiteY20" fmla="*/ 2859690 h 3024336"/>
              <a:gd name="connsiteX21" fmla="*/ 22982 w 3723635"/>
              <a:gd name="connsiteY21" fmla="*/ 164645 h 3024336"/>
              <a:gd name="connsiteX0" fmla="*/ 8037 w 3708690"/>
              <a:gd name="connsiteY0" fmla="*/ 164645 h 3024336"/>
              <a:gd name="connsiteX1" fmla="*/ 56261 w 3708690"/>
              <a:gd name="connsiteY1" fmla="*/ 48223 h 3024336"/>
              <a:gd name="connsiteX2" fmla="*/ 172683 w 3708690"/>
              <a:gd name="connsiteY2" fmla="*/ 0 h 3024336"/>
              <a:gd name="connsiteX3" fmla="*/ 3111370 w 3708690"/>
              <a:gd name="connsiteY3" fmla="*/ 0 h 3024336"/>
              <a:gd name="connsiteX4" fmla="*/ 3227792 w 3708690"/>
              <a:gd name="connsiteY4" fmla="*/ 48224 h 3024336"/>
              <a:gd name="connsiteX5" fmla="*/ 3276015 w 3708690"/>
              <a:gd name="connsiteY5" fmla="*/ 164646 h 3024336"/>
              <a:gd name="connsiteX6" fmla="*/ 3258013 w 3708690"/>
              <a:gd name="connsiteY6" fmla="*/ 1917214 h 3024336"/>
              <a:gd name="connsiteX7" fmla="*/ 3258013 w 3708690"/>
              <a:gd name="connsiteY7" fmla="*/ 2007224 h 3024336"/>
              <a:gd name="connsiteX8" fmla="*/ 3348023 w 3708690"/>
              <a:gd name="connsiteY8" fmla="*/ 2097234 h 3024336"/>
              <a:gd name="connsiteX9" fmla="*/ 3573048 w 3708690"/>
              <a:gd name="connsiteY9" fmla="*/ 2097234 h 3024336"/>
              <a:gd name="connsiteX10" fmla="*/ 3708063 w 3708690"/>
              <a:gd name="connsiteY10" fmla="*/ 2187244 h 3024336"/>
              <a:gd name="connsiteX11" fmla="*/ 3708062 w 3708690"/>
              <a:gd name="connsiteY11" fmla="*/ 2367264 h 3024336"/>
              <a:gd name="connsiteX12" fmla="*/ 3618052 w 3708690"/>
              <a:gd name="connsiteY12" fmla="*/ 2502279 h 3024336"/>
              <a:gd name="connsiteX13" fmla="*/ 3348022 w 3708690"/>
              <a:gd name="connsiteY13" fmla="*/ 2502279 h 3024336"/>
              <a:gd name="connsiteX14" fmla="*/ 3276032 w 3708690"/>
              <a:gd name="connsiteY14" fmla="*/ 2592339 h 3024336"/>
              <a:gd name="connsiteX15" fmla="*/ 3276015 w 3708690"/>
              <a:gd name="connsiteY15" fmla="*/ 2859691 h 3024336"/>
              <a:gd name="connsiteX16" fmla="*/ 3227792 w 3708690"/>
              <a:gd name="connsiteY16" fmla="*/ 2976113 h 3024336"/>
              <a:gd name="connsiteX17" fmla="*/ 3111370 w 3708690"/>
              <a:gd name="connsiteY17" fmla="*/ 3024336 h 3024336"/>
              <a:gd name="connsiteX18" fmla="*/ 172682 w 3708690"/>
              <a:gd name="connsiteY18" fmla="*/ 3024336 h 3024336"/>
              <a:gd name="connsiteX19" fmla="*/ 56260 w 3708690"/>
              <a:gd name="connsiteY19" fmla="*/ 2976112 h 3024336"/>
              <a:gd name="connsiteX20" fmla="*/ 8037 w 3708690"/>
              <a:gd name="connsiteY20" fmla="*/ 2859690 h 3024336"/>
              <a:gd name="connsiteX21" fmla="*/ 8037 w 3708690"/>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4121224"/>
              <a:gd name="connsiteY0" fmla="*/ 164645 h 3024336"/>
              <a:gd name="connsiteX1" fmla="*/ 60099 w 4121224"/>
              <a:gd name="connsiteY1" fmla="*/ 48223 h 3024336"/>
              <a:gd name="connsiteX2" fmla="*/ 176521 w 4121224"/>
              <a:gd name="connsiteY2" fmla="*/ 0 h 3024336"/>
              <a:gd name="connsiteX3" fmla="*/ 3115208 w 4121224"/>
              <a:gd name="connsiteY3" fmla="*/ 0 h 3024336"/>
              <a:gd name="connsiteX4" fmla="*/ 3231630 w 4121224"/>
              <a:gd name="connsiteY4" fmla="*/ 48224 h 3024336"/>
              <a:gd name="connsiteX5" fmla="*/ 3279853 w 4121224"/>
              <a:gd name="connsiteY5" fmla="*/ 164646 h 3024336"/>
              <a:gd name="connsiteX6" fmla="*/ 3261851 w 4121224"/>
              <a:gd name="connsiteY6" fmla="*/ 1917214 h 3024336"/>
              <a:gd name="connsiteX7" fmla="*/ 3261851 w 4121224"/>
              <a:gd name="connsiteY7" fmla="*/ 2007224 h 3024336"/>
              <a:gd name="connsiteX8" fmla="*/ 3351861 w 4121224"/>
              <a:gd name="connsiteY8" fmla="*/ 2097234 h 3024336"/>
              <a:gd name="connsiteX9" fmla="*/ 3576886 w 4121224"/>
              <a:gd name="connsiteY9" fmla="*/ 2097234 h 3024336"/>
              <a:gd name="connsiteX10" fmla="*/ 3711901 w 4121224"/>
              <a:gd name="connsiteY10" fmla="*/ 2187244 h 3024336"/>
              <a:gd name="connsiteX11" fmla="*/ 3711900 w 4121224"/>
              <a:gd name="connsiteY11" fmla="*/ 2367264 h 3024336"/>
              <a:gd name="connsiteX12" fmla="*/ 4043811 w 4121224"/>
              <a:gd name="connsiteY12" fmla="*/ 2706194 h 3024336"/>
              <a:gd name="connsiteX13" fmla="*/ 3426287 w 4121224"/>
              <a:gd name="connsiteY13" fmla="*/ 2706194 h 3024336"/>
              <a:gd name="connsiteX14" fmla="*/ 3279853 w 4121224"/>
              <a:gd name="connsiteY14" fmla="*/ 2859691 h 3024336"/>
              <a:gd name="connsiteX15" fmla="*/ 3231630 w 4121224"/>
              <a:gd name="connsiteY15" fmla="*/ 2976113 h 3024336"/>
              <a:gd name="connsiteX16" fmla="*/ 3115208 w 4121224"/>
              <a:gd name="connsiteY16" fmla="*/ 3024336 h 3024336"/>
              <a:gd name="connsiteX17" fmla="*/ 176520 w 4121224"/>
              <a:gd name="connsiteY17" fmla="*/ 3024336 h 3024336"/>
              <a:gd name="connsiteX18" fmla="*/ 60098 w 4121224"/>
              <a:gd name="connsiteY18" fmla="*/ 2976112 h 3024336"/>
              <a:gd name="connsiteX19" fmla="*/ 11875 w 4121224"/>
              <a:gd name="connsiteY19" fmla="*/ 2859690 h 3024336"/>
              <a:gd name="connsiteX20" fmla="*/ 8037 w 4121224"/>
              <a:gd name="connsiteY20" fmla="*/ 164645 h 3024336"/>
              <a:gd name="connsiteX0" fmla="*/ 8037 w 4219633"/>
              <a:gd name="connsiteY0" fmla="*/ 164645 h 3024336"/>
              <a:gd name="connsiteX1" fmla="*/ 60099 w 4219633"/>
              <a:gd name="connsiteY1" fmla="*/ 48223 h 3024336"/>
              <a:gd name="connsiteX2" fmla="*/ 176521 w 4219633"/>
              <a:gd name="connsiteY2" fmla="*/ 0 h 3024336"/>
              <a:gd name="connsiteX3" fmla="*/ 3115208 w 4219633"/>
              <a:gd name="connsiteY3" fmla="*/ 0 h 3024336"/>
              <a:gd name="connsiteX4" fmla="*/ 3231630 w 4219633"/>
              <a:gd name="connsiteY4" fmla="*/ 48224 h 3024336"/>
              <a:gd name="connsiteX5" fmla="*/ 3279853 w 4219633"/>
              <a:gd name="connsiteY5" fmla="*/ 164646 h 3024336"/>
              <a:gd name="connsiteX6" fmla="*/ 3261851 w 4219633"/>
              <a:gd name="connsiteY6" fmla="*/ 1917214 h 3024336"/>
              <a:gd name="connsiteX7" fmla="*/ 3261851 w 4219633"/>
              <a:gd name="connsiteY7" fmla="*/ 2007224 h 3024336"/>
              <a:gd name="connsiteX8" fmla="*/ 3351861 w 4219633"/>
              <a:gd name="connsiteY8" fmla="*/ 2097234 h 3024336"/>
              <a:gd name="connsiteX9" fmla="*/ 3576886 w 4219633"/>
              <a:gd name="connsiteY9" fmla="*/ 2097234 h 3024336"/>
              <a:gd name="connsiteX10" fmla="*/ 3711901 w 4219633"/>
              <a:gd name="connsiteY10" fmla="*/ 2187244 h 3024336"/>
              <a:gd name="connsiteX11" fmla="*/ 4219004 w 4219633"/>
              <a:gd name="connsiteY11" fmla="*/ 2579769 h 3024336"/>
              <a:gd name="connsiteX12" fmla="*/ 4043811 w 4219633"/>
              <a:gd name="connsiteY12" fmla="*/ 2706194 h 3024336"/>
              <a:gd name="connsiteX13" fmla="*/ 3426287 w 4219633"/>
              <a:gd name="connsiteY13" fmla="*/ 2706194 h 3024336"/>
              <a:gd name="connsiteX14" fmla="*/ 3279853 w 4219633"/>
              <a:gd name="connsiteY14" fmla="*/ 2859691 h 3024336"/>
              <a:gd name="connsiteX15" fmla="*/ 3231630 w 4219633"/>
              <a:gd name="connsiteY15" fmla="*/ 2976113 h 3024336"/>
              <a:gd name="connsiteX16" fmla="*/ 3115208 w 4219633"/>
              <a:gd name="connsiteY16" fmla="*/ 3024336 h 3024336"/>
              <a:gd name="connsiteX17" fmla="*/ 176520 w 4219633"/>
              <a:gd name="connsiteY17" fmla="*/ 3024336 h 3024336"/>
              <a:gd name="connsiteX18" fmla="*/ 60098 w 4219633"/>
              <a:gd name="connsiteY18" fmla="*/ 2976112 h 3024336"/>
              <a:gd name="connsiteX19" fmla="*/ 11875 w 4219633"/>
              <a:gd name="connsiteY19" fmla="*/ 2859690 h 3024336"/>
              <a:gd name="connsiteX20" fmla="*/ 8037 w 4219633"/>
              <a:gd name="connsiteY20" fmla="*/ 164645 h 3024336"/>
              <a:gd name="connsiteX0" fmla="*/ 8037 w 4219633"/>
              <a:gd name="connsiteY0" fmla="*/ 164645 h 3024336"/>
              <a:gd name="connsiteX1" fmla="*/ 60099 w 4219633"/>
              <a:gd name="connsiteY1" fmla="*/ 48223 h 3024336"/>
              <a:gd name="connsiteX2" fmla="*/ 176521 w 4219633"/>
              <a:gd name="connsiteY2" fmla="*/ 0 h 3024336"/>
              <a:gd name="connsiteX3" fmla="*/ 3115208 w 4219633"/>
              <a:gd name="connsiteY3" fmla="*/ 0 h 3024336"/>
              <a:gd name="connsiteX4" fmla="*/ 3231630 w 4219633"/>
              <a:gd name="connsiteY4" fmla="*/ 48224 h 3024336"/>
              <a:gd name="connsiteX5" fmla="*/ 3279853 w 4219633"/>
              <a:gd name="connsiteY5" fmla="*/ 164646 h 3024336"/>
              <a:gd name="connsiteX6" fmla="*/ 3261851 w 4219633"/>
              <a:gd name="connsiteY6" fmla="*/ 1917214 h 3024336"/>
              <a:gd name="connsiteX7" fmla="*/ 3261851 w 4219633"/>
              <a:gd name="connsiteY7" fmla="*/ 2007224 h 3024336"/>
              <a:gd name="connsiteX8" fmla="*/ 3351861 w 4219633"/>
              <a:gd name="connsiteY8" fmla="*/ 2097234 h 3024336"/>
              <a:gd name="connsiteX9" fmla="*/ 3576886 w 4219633"/>
              <a:gd name="connsiteY9" fmla="*/ 2097234 h 3024336"/>
              <a:gd name="connsiteX10" fmla="*/ 4043812 w 4219633"/>
              <a:gd name="connsiteY10" fmla="*/ 2441079 h 3024336"/>
              <a:gd name="connsiteX11" fmla="*/ 4219004 w 4219633"/>
              <a:gd name="connsiteY11" fmla="*/ 2579769 h 3024336"/>
              <a:gd name="connsiteX12" fmla="*/ 4043811 w 4219633"/>
              <a:gd name="connsiteY12" fmla="*/ 2706194 h 3024336"/>
              <a:gd name="connsiteX13" fmla="*/ 3426287 w 4219633"/>
              <a:gd name="connsiteY13" fmla="*/ 2706194 h 3024336"/>
              <a:gd name="connsiteX14" fmla="*/ 3279853 w 4219633"/>
              <a:gd name="connsiteY14" fmla="*/ 2859691 h 3024336"/>
              <a:gd name="connsiteX15" fmla="*/ 3231630 w 4219633"/>
              <a:gd name="connsiteY15" fmla="*/ 2976113 h 3024336"/>
              <a:gd name="connsiteX16" fmla="*/ 3115208 w 4219633"/>
              <a:gd name="connsiteY16" fmla="*/ 3024336 h 3024336"/>
              <a:gd name="connsiteX17" fmla="*/ 176520 w 4219633"/>
              <a:gd name="connsiteY17" fmla="*/ 3024336 h 3024336"/>
              <a:gd name="connsiteX18" fmla="*/ 60098 w 4219633"/>
              <a:gd name="connsiteY18" fmla="*/ 2976112 h 3024336"/>
              <a:gd name="connsiteX19" fmla="*/ 11875 w 4219633"/>
              <a:gd name="connsiteY19" fmla="*/ 2859690 h 3024336"/>
              <a:gd name="connsiteX20" fmla="*/ 8037 w 4219633"/>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39514 w 4243120"/>
              <a:gd name="connsiteY9" fmla="*/ 2441079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405262 w 4243120"/>
              <a:gd name="connsiteY9" fmla="*/ 2441079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405262 w 4243120"/>
              <a:gd name="connsiteY8" fmla="*/ 2441079 h 3024336"/>
              <a:gd name="connsiteX9" fmla="*/ 4043812 w 4243120"/>
              <a:gd name="connsiteY9" fmla="*/ 2441079 h 3024336"/>
              <a:gd name="connsiteX10" fmla="*/ 4219004 w 4243120"/>
              <a:gd name="connsiteY10" fmla="*/ 2579769 h 3024336"/>
              <a:gd name="connsiteX11" fmla="*/ 4043811 w 4243120"/>
              <a:gd name="connsiteY11" fmla="*/ 2706194 h 3024336"/>
              <a:gd name="connsiteX12" fmla="*/ 3426287 w 4243120"/>
              <a:gd name="connsiteY12" fmla="*/ 2706194 h 3024336"/>
              <a:gd name="connsiteX13" fmla="*/ 3279853 w 4243120"/>
              <a:gd name="connsiteY13" fmla="*/ 2859691 h 3024336"/>
              <a:gd name="connsiteX14" fmla="*/ 3231630 w 4243120"/>
              <a:gd name="connsiteY14" fmla="*/ 2976113 h 3024336"/>
              <a:gd name="connsiteX15" fmla="*/ 3115208 w 4243120"/>
              <a:gd name="connsiteY15" fmla="*/ 3024336 h 3024336"/>
              <a:gd name="connsiteX16" fmla="*/ 176520 w 4243120"/>
              <a:gd name="connsiteY16" fmla="*/ 3024336 h 3024336"/>
              <a:gd name="connsiteX17" fmla="*/ 60098 w 4243120"/>
              <a:gd name="connsiteY17" fmla="*/ 2976112 h 3024336"/>
              <a:gd name="connsiteX18" fmla="*/ 11875 w 4243120"/>
              <a:gd name="connsiteY18" fmla="*/ 2859690 h 3024336"/>
              <a:gd name="connsiteX19" fmla="*/ 8037 w 4243120"/>
              <a:gd name="connsiteY19"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9682 w 4243120"/>
              <a:gd name="connsiteY7" fmla="*/ 2323830 h 3024336"/>
              <a:gd name="connsiteX8" fmla="*/ 3405262 w 4243120"/>
              <a:gd name="connsiteY8" fmla="*/ 2441079 h 3024336"/>
              <a:gd name="connsiteX9" fmla="*/ 4043812 w 4243120"/>
              <a:gd name="connsiteY9" fmla="*/ 2441079 h 3024336"/>
              <a:gd name="connsiteX10" fmla="*/ 4219004 w 4243120"/>
              <a:gd name="connsiteY10" fmla="*/ 2579769 h 3024336"/>
              <a:gd name="connsiteX11" fmla="*/ 4043811 w 4243120"/>
              <a:gd name="connsiteY11" fmla="*/ 2706194 h 3024336"/>
              <a:gd name="connsiteX12" fmla="*/ 3426287 w 4243120"/>
              <a:gd name="connsiteY12" fmla="*/ 2706194 h 3024336"/>
              <a:gd name="connsiteX13" fmla="*/ 3279853 w 4243120"/>
              <a:gd name="connsiteY13" fmla="*/ 2859691 h 3024336"/>
              <a:gd name="connsiteX14" fmla="*/ 3231630 w 4243120"/>
              <a:gd name="connsiteY14" fmla="*/ 2976113 h 3024336"/>
              <a:gd name="connsiteX15" fmla="*/ 3115208 w 4243120"/>
              <a:gd name="connsiteY15" fmla="*/ 3024336 h 3024336"/>
              <a:gd name="connsiteX16" fmla="*/ 176520 w 4243120"/>
              <a:gd name="connsiteY16" fmla="*/ 3024336 h 3024336"/>
              <a:gd name="connsiteX17" fmla="*/ 60098 w 4243120"/>
              <a:gd name="connsiteY17" fmla="*/ 2976112 h 3024336"/>
              <a:gd name="connsiteX18" fmla="*/ 11875 w 4243120"/>
              <a:gd name="connsiteY18" fmla="*/ 2859690 h 3024336"/>
              <a:gd name="connsiteX19" fmla="*/ 8037 w 4243120"/>
              <a:gd name="connsiteY19"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321503 w 4243120"/>
              <a:gd name="connsiteY13" fmla="*/ 2979638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72444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49063"/>
              <a:gd name="connsiteX1" fmla="*/ 60099 w 4243120"/>
              <a:gd name="connsiteY1" fmla="*/ 48223 h 3049063"/>
              <a:gd name="connsiteX2" fmla="*/ 176521 w 4243120"/>
              <a:gd name="connsiteY2" fmla="*/ 0 h 3049063"/>
              <a:gd name="connsiteX3" fmla="*/ 3115208 w 4243120"/>
              <a:gd name="connsiteY3" fmla="*/ 0 h 3049063"/>
              <a:gd name="connsiteX4" fmla="*/ 3231630 w 4243120"/>
              <a:gd name="connsiteY4" fmla="*/ 48224 h 3049063"/>
              <a:gd name="connsiteX5" fmla="*/ 3279853 w 4243120"/>
              <a:gd name="connsiteY5" fmla="*/ 164646 h 3049063"/>
              <a:gd name="connsiteX6" fmla="*/ 3269682 w 4243120"/>
              <a:gd name="connsiteY6" fmla="*/ 2323830 h 3049063"/>
              <a:gd name="connsiteX7" fmla="*/ 3405262 w 4243120"/>
              <a:gd name="connsiteY7" fmla="*/ 2441079 h 3049063"/>
              <a:gd name="connsiteX8" fmla="*/ 4043812 w 4243120"/>
              <a:gd name="connsiteY8" fmla="*/ 2441079 h 3049063"/>
              <a:gd name="connsiteX9" fmla="*/ 4219004 w 4243120"/>
              <a:gd name="connsiteY9" fmla="*/ 2579769 h 3049063"/>
              <a:gd name="connsiteX10" fmla="*/ 4043811 w 4243120"/>
              <a:gd name="connsiteY10" fmla="*/ 2706194 h 3049063"/>
              <a:gd name="connsiteX11" fmla="*/ 3426287 w 4243120"/>
              <a:gd name="connsiteY11" fmla="*/ 2706194 h 3049063"/>
              <a:gd name="connsiteX12" fmla="*/ 3279854 w 4243120"/>
              <a:gd name="connsiteY12" fmla="*/ 2826359 h 3049063"/>
              <a:gd name="connsiteX13" fmla="*/ 3274181 w 4243120"/>
              <a:gd name="connsiteY13" fmla="*/ 2972444 h 3049063"/>
              <a:gd name="connsiteX14" fmla="*/ 3115208 w 4243120"/>
              <a:gd name="connsiteY14" fmla="*/ 3024336 h 3049063"/>
              <a:gd name="connsiteX15" fmla="*/ 176520 w 4243120"/>
              <a:gd name="connsiteY15" fmla="*/ 3024336 h 3049063"/>
              <a:gd name="connsiteX16" fmla="*/ 60098 w 4243120"/>
              <a:gd name="connsiteY16" fmla="*/ 2976112 h 3049063"/>
              <a:gd name="connsiteX17" fmla="*/ 11875 w 4243120"/>
              <a:gd name="connsiteY17" fmla="*/ 2859690 h 3049063"/>
              <a:gd name="connsiteX18" fmla="*/ 8037 w 4243120"/>
              <a:gd name="connsiteY18" fmla="*/ 164645 h 3049063"/>
              <a:gd name="connsiteX0" fmla="*/ 8037 w 4243120"/>
              <a:gd name="connsiteY0" fmla="*/ 164645 h 3049063"/>
              <a:gd name="connsiteX1" fmla="*/ 60099 w 4243120"/>
              <a:gd name="connsiteY1" fmla="*/ 48223 h 3049063"/>
              <a:gd name="connsiteX2" fmla="*/ 176521 w 4243120"/>
              <a:gd name="connsiteY2" fmla="*/ 0 h 3049063"/>
              <a:gd name="connsiteX3" fmla="*/ 3115208 w 4243120"/>
              <a:gd name="connsiteY3" fmla="*/ 0 h 3049063"/>
              <a:gd name="connsiteX4" fmla="*/ 3231630 w 4243120"/>
              <a:gd name="connsiteY4" fmla="*/ 48224 h 3049063"/>
              <a:gd name="connsiteX5" fmla="*/ 3279853 w 4243120"/>
              <a:gd name="connsiteY5" fmla="*/ 164646 h 3049063"/>
              <a:gd name="connsiteX6" fmla="*/ 3269682 w 4243120"/>
              <a:gd name="connsiteY6" fmla="*/ 2323830 h 3049063"/>
              <a:gd name="connsiteX7" fmla="*/ 3405262 w 4243120"/>
              <a:gd name="connsiteY7" fmla="*/ 2441079 h 3049063"/>
              <a:gd name="connsiteX8" fmla="*/ 4043812 w 4243120"/>
              <a:gd name="connsiteY8" fmla="*/ 2441079 h 3049063"/>
              <a:gd name="connsiteX9" fmla="*/ 4219004 w 4243120"/>
              <a:gd name="connsiteY9" fmla="*/ 2579769 h 3049063"/>
              <a:gd name="connsiteX10" fmla="*/ 4043811 w 4243120"/>
              <a:gd name="connsiteY10" fmla="*/ 2706194 h 3049063"/>
              <a:gd name="connsiteX11" fmla="*/ 3426287 w 4243120"/>
              <a:gd name="connsiteY11" fmla="*/ 2706194 h 3049063"/>
              <a:gd name="connsiteX12" fmla="*/ 3279854 w 4243120"/>
              <a:gd name="connsiteY12" fmla="*/ 2826359 h 3049063"/>
              <a:gd name="connsiteX13" fmla="*/ 3274181 w 4243120"/>
              <a:gd name="connsiteY13" fmla="*/ 2972444 h 3049063"/>
              <a:gd name="connsiteX14" fmla="*/ 3115208 w 4243120"/>
              <a:gd name="connsiteY14" fmla="*/ 3024336 h 3049063"/>
              <a:gd name="connsiteX15" fmla="*/ 176520 w 4243120"/>
              <a:gd name="connsiteY15" fmla="*/ 3024336 h 3049063"/>
              <a:gd name="connsiteX16" fmla="*/ 60098 w 4243120"/>
              <a:gd name="connsiteY16" fmla="*/ 2976112 h 3049063"/>
              <a:gd name="connsiteX17" fmla="*/ 11875 w 4243120"/>
              <a:gd name="connsiteY17" fmla="*/ 2859690 h 3049063"/>
              <a:gd name="connsiteX18" fmla="*/ 8037 w 4243120"/>
              <a:gd name="connsiteY18" fmla="*/ 164645 h 3049063"/>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74181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74181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67422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27961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27961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9854 w 4243120"/>
              <a:gd name="connsiteY12" fmla="*/ 2826359 h 3024626"/>
              <a:gd name="connsiteX13" fmla="*/ 3274181 w 4243120"/>
              <a:gd name="connsiteY13" fmla="*/ 2927961 h 3024626"/>
              <a:gd name="connsiteX14" fmla="*/ 3115208 w 4243120"/>
              <a:gd name="connsiteY14" fmla="*/ 3024336 h 3024626"/>
              <a:gd name="connsiteX15" fmla="*/ 176520 w 4243120"/>
              <a:gd name="connsiteY15" fmla="*/ 3024336 h 3024626"/>
              <a:gd name="connsiteX16" fmla="*/ 60098 w 4243120"/>
              <a:gd name="connsiteY16" fmla="*/ 2976112 h 3024626"/>
              <a:gd name="connsiteX17" fmla="*/ 11875 w 4243120"/>
              <a:gd name="connsiteY17" fmla="*/ 2859690 h 3024626"/>
              <a:gd name="connsiteX18" fmla="*/ 8037 w 4243120"/>
              <a:gd name="connsiteY18" fmla="*/ 164645 h 302462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9854 w 4243120"/>
              <a:gd name="connsiteY12" fmla="*/ 2826359 h 3024626"/>
              <a:gd name="connsiteX13" fmla="*/ 3274181 w 4243120"/>
              <a:gd name="connsiteY13" fmla="*/ 2927961 h 3024626"/>
              <a:gd name="connsiteX14" fmla="*/ 3115208 w 4243120"/>
              <a:gd name="connsiteY14" fmla="*/ 3024336 h 3024626"/>
              <a:gd name="connsiteX15" fmla="*/ 176520 w 4243120"/>
              <a:gd name="connsiteY15" fmla="*/ 3024336 h 3024626"/>
              <a:gd name="connsiteX16" fmla="*/ 60098 w 4243120"/>
              <a:gd name="connsiteY16" fmla="*/ 2976112 h 3024626"/>
              <a:gd name="connsiteX17" fmla="*/ 11875 w 4243120"/>
              <a:gd name="connsiteY17" fmla="*/ 2859690 h 3024626"/>
              <a:gd name="connsiteX18" fmla="*/ 8037 w 4243120"/>
              <a:gd name="connsiteY18" fmla="*/ 164645 h 302462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4181 w 4243120"/>
              <a:gd name="connsiteY12" fmla="*/ 2927961 h 3024626"/>
              <a:gd name="connsiteX13" fmla="*/ 3115208 w 4243120"/>
              <a:gd name="connsiteY13" fmla="*/ 3024336 h 3024626"/>
              <a:gd name="connsiteX14" fmla="*/ 176520 w 4243120"/>
              <a:gd name="connsiteY14" fmla="*/ 3024336 h 3024626"/>
              <a:gd name="connsiteX15" fmla="*/ 60098 w 4243120"/>
              <a:gd name="connsiteY15" fmla="*/ 2976112 h 3024626"/>
              <a:gd name="connsiteX16" fmla="*/ 11875 w 4243120"/>
              <a:gd name="connsiteY16" fmla="*/ 2859690 h 3024626"/>
              <a:gd name="connsiteX17" fmla="*/ 8037 w 4243120"/>
              <a:gd name="connsiteY17" fmla="*/ 164645 h 3024626"/>
              <a:gd name="connsiteX0" fmla="*/ 8037 w 4320533"/>
              <a:gd name="connsiteY0" fmla="*/ 164645 h 3024626"/>
              <a:gd name="connsiteX1" fmla="*/ 60099 w 4320533"/>
              <a:gd name="connsiteY1" fmla="*/ 48223 h 3024626"/>
              <a:gd name="connsiteX2" fmla="*/ 176521 w 4320533"/>
              <a:gd name="connsiteY2" fmla="*/ 0 h 3024626"/>
              <a:gd name="connsiteX3" fmla="*/ 3115208 w 4320533"/>
              <a:gd name="connsiteY3" fmla="*/ 0 h 3024626"/>
              <a:gd name="connsiteX4" fmla="*/ 3231630 w 4320533"/>
              <a:gd name="connsiteY4" fmla="*/ 48224 h 3024626"/>
              <a:gd name="connsiteX5" fmla="*/ 3279853 w 4320533"/>
              <a:gd name="connsiteY5" fmla="*/ 164646 h 3024626"/>
              <a:gd name="connsiteX6" fmla="*/ 3269682 w 4320533"/>
              <a:gd name="connsiteY6" fmla="*/ 2323830 h 3024626"/>
              <a:gd name="connsiteX7" fmla="*/ 3405262 w 4320533"/>
              <a:gd name="connsiteY7" fmla="*/ 2441079 h 3024626"/>
              <a:gd name="connsiteX8" fmla="*/ 4043812 w 4320533"/>
              <a:gd name="connsiteY8" fmla="*/ 2441079 h 3024626"/>
              <a:gd name="connsiteX9" fmla="*/ 4219004 w 4320533"/>
              <a:gd name="connsiteY9" fmla="*/ 2579769 h 3024626"/>
              <a:gd name="connsiteX10" fmla="*/ 4243120 w 4320533"/>
              <a:gd name="connsiteY10" fmla="*/ 2964133 h 3024626"/>
              <a:gd name="connsiteX11" fmla="*/ 3426287 w 4320533"/>
              <a:gd name="connsiteY11" fmla="*/ 2706194 h 3024626"/>
              <a:gd name="connsiteX12" fmla="*/ 3274181 w 4320533"/>
              <a:gd name="connsiteY12" fmla="*/ 2927961 h 3024626"/>
              <a:gd name="connsiteX13" fmla="*/ 3115208 w 4320533"/>
              <a:gd name="connsiteY13" fmla="*/ 3024336 h 3024626"/>
              <a:gd name="connsiteX14" fmla="*/ 176520 w 4320533"/>
              <a:gd name="connsiteY14" fmla="*/ 3024336 h 3024626"/>
              <a:gd name="connsiteX15" fmla="*/ 60098 w 4320533"/>
              <a:gd name="connsiteY15" fmla="*/ 2976112 h 3024626"/>
              <a:gd name="connsiteX16" fmla="*/ 11875 w 4320533"/>
              <a:gd name="connsiteY16" fmla="*/ 2859690 h 3024626"/>
              <a:gd name="connsiteX17" fmla="*/ 8037 w 4320533"/>
              <a:gd name="connsiteY17" fmla="*/ 164645 h 3024626"/>
              <a:gd name="connsiteX0" fmla="*/ 8037 w 4396805"/>
              <a:gd name="connsiteY0" fmla="*/ 164645 h 3024626"/>
              <a:gd name="connsiteX1" fmla="*/ 60099 w 4396805"/>
              <a:gd name="connsiteY1" fmla="*/ 48223 h 3024626"/>
              <a:gd name="connsiteX2" fmla="*/ 176521 w 4396805"/>
              <a:gd name="connsiteY2" fmla="*/ 0 h 3024626"/>
              <a:gd name="connsiteX3" fmla="*/ 3115208 w 4396805"/>
              <a:gd name="connsiteY3" fmla="*/ 0 h 3024626"/>
              <a:gd name="connsiteX4" fmla="*/ 3231630 w 4396805"/>
              <a:gd name="connsiteY4" fmla="*/ 48224 h 3024626"/>
              <a:gd name="connsiteX5" fmla="*/ 3279853 w 4396805"/>
              <a:gd name="connsiteY5" fmla="*/ 164646 h 3024626"/>
              <a:gd name="connsiteX6" fmla="*/ 3269682 w 4396805"/>
              <a:gd name="connsiteY6" fmla="*/ 2323830 h 3024626"/>
              <a:gd name="connsiteX7" fmla="*/ 3405262 w 4396805"/>
              <a:gd name="connsiteY7" fmla="*/ 2441079 h 3024626"/>
              <a:gd name="connsiteX8" fmla="*/ 4043812 w 4396805"/>
              <a:gd name="connsiteY8" fmla="*/ 2441079 h 3024626"/>
              <a:gd name="connsiteX9" fmla="*/ 4388346 w 4396805"/>
              <a:gd name="connsiteY9" fmla="*/ 2834481 h 3024626"/>
              <a:gd name="connsiteX10" fmla="*/ 4243120 w 4396805"/>
              <a:gd name="connsiteY10" fmla="*/ 2964133 h 3024626"/>
              <a:gd name="connsiteX11" fmla="*/ 3426287 w 4396805"/>
              <a:gd name="connsiteY11" fmla="*/ 2706194 h 3024626"/>
              <a:gd name="connsiteX12" fmla="*/ 3274181 w 4396805"/>
              <a:gd name="connsiteY12" fmla="*/ 2927961 h 3024626"/>
              <a:gd name="connsiteX13" fmla="*/ 3115208 w 4396805"/>
              <a:gd name="connsiteY13" fmla="*/ 3024336 h 3024626"/>
              <a:gd name="connsiteX14" fmla="*/ 176520 w 4396805"/>
              <a:gd name="connsiteY14" fmla="*/ 3024336 h 3024626"/>
              <a:gd name="connsiteX15" fmla="*/ 60098 w 4396805"/>
              <a:gd name="connsiteY15" fmla="*/ 2976112 h 3024626"/>
              <a:gd name="connsiteX16" fmla="*/ 11875 w 4396805"/>
              <a:gd name="connsiteY16" fmla="*/ 2859690 h 3024626"/>
              <a:gd name="connsiteX17" fmla="*/ 8037 w 4396805"/>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43120 w 4442427"/>
              <a:gd name="connsiteY10" fmla="*/ 2964133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683083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683083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18273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8365"/>
              <a:gd name="connsiteX1" fmla="*/ 60099 w 4442427"/>
              <a:gd name="connsiteY1" fmla="*/ 48223 h 3028365"/>
              <a:gd name="connsiteX2" fmla="*/ 176521 w 4442427"/>
              <a:gd name="connsiteY2" fmla="*/ 0 h 3028365"/>
              <a:gd name="connsiteX3" fmla="*/ 3115208 w 4442427"/>
              <a:gd name="connsiteY3" fmla="*/ 0 h 3028365"/>
              <a:gd name="connsiteX4" fmla="*/ 3231630 w 4442427"/>
              <a:gd name="connsiteY4" fmla="*/ 48224 h 3028365"/>
              <a:gd name="connsiteX5" fmla="*/ 3279853 w 4442427"/>
              <a:gd name="connsiteY5" fmla="*/ 164646 h 3028365"/>
              <a:gd name="connsiteX6" fmla="*/ 3269682 w 4442427"/>
              <a:gd name="connsiteY6" fmla="*/ 2323830 h 3028365"/>
              <a:gd name="connsiteX7" fmla="*/ 3405262 w 4442427"/>
              <a:gd name="connsiteY7" fmla="*/ 2441079 h 3028365"/>
              <a:gd name="connsiteX8" fmla="*/ 4243119 w 4442427"/>
              <a:gd name="connsiteY8" fmla="*/ 2722163 h 3028365"/>
              <a:gd name="connsiteX9" fmla="*/ 4416708 w 4442427"/>
              <a:gd name="connsiteY9" fmla="*/ 2834397 h 3028365"/>
              <a:gd name="connsiteX10" fmla="*/ 4257548 w 4442427"/>
              <a:gd name="connsiteY10" fmla="*/ 2926476 h 3028365"/>
              <a:gd name="connsiteX11" fmla="*/ 3405596 w 4442427"/>
              <a:gd name="connsiteY11" fmla="*/ 2903641 h 3028365"/>
              <a:gd name="connsiteX12" fmla="*/ 3272196 w 4442427"/>
              <a:gd name="connsiteY12" fmla="*/ 2940669 h 3028365"/>
              <a:gd name="connsiteX13" fmla="*/ 3115208 w 4442427"/>
              <a:gd name="connsiteY13" fmla="*/ 3024336 h 3028365"/>
              <a:gd name="connsiteX14" fmla="*/ 176520 w 4442427"/>
              <a:gd name="connsiteY14" fmla="*/ 3024336 h 3028365"/>
              <a:gd name="connsiteX15" fmla="*/ 60098 w 4442427"/>
              <a:gd name="connsiteY15" fmla="*/ 2976112 h 3028365"/>
              <a:gd name="connsiteX16" fmla="*/ 11875 w 4442427"/>
              <a:gd name="connsiteY16" fmla="*/ 2859690 h 3028365"/>
              <a:gd name="connsiteX17" fmla="*/ 8037 w 4442427"/>
              <a:gd name="connsiteY17" fmla="*/ 164645 h 3028365"/>
              <a:gd name="connsiteX0" fmla="*/ 8037 w 4442427"/>
              <a:gd name="connsiteY0" fmla="*/ 164645 h 3064398"/>
              <a:gd name="connsiteX1" fmla="*/ 60099 w 4442427"/>
              <a:gd name="connsiteY1" fmla="*/ 48223 h 3064398"/>
              <a:gd name="connsiteX2" fmla="*/ 176521 w 4442427"/>
              <a:gd name="connsiteY2" fmla="*/ 0 h 3064398"/>
              <a:gd name="connsiteX3" fmla="*/ 3115208 w 4442427"/>
              <a:gd name="connsiteY3" fmla="*/ 0 h 3064398"/>
              <a:gd name="connsiteX4" fmla="*/ 3231630 w 4442427"/>
              <a:gd name="connsiteY4" fmla="*/ 48224 h 3064398"/>
              <a:gd name="connsiteX5" fmla="*/ 3279853 w 4442427"/>
              <a:gd name="connsiteY5" fmla="*/ 164646 h 3064398"/>
              <a:gd name="connsiteX6" fmla="*/ 3269682 w 4442427"/>
              <a:gd name="connsiteY6" fmla="*/ 2323830 h 3064398"/>
              <a:gd name="connsiteX7" fmla="*/ 3405262 w 4442427"/>
              <a:gd name="connsiteY7" fmla="*/ 2441079 h 3064398"/>
              <a:gd name="connsiteX8" fmla="*/ 4243119 w 4442427"/>
              <a:gd name="connsiteY8" fmla="*/ 2722163 h 3064398"/>
              <a:gd name="connsiteX9" fmla="*/ 4416708 w 4442427"/>
              <a:gd name="connsiteY9" fmla="*/ 2834397 h 3064398"/>
              <a:gd name="connsiteX10" fmla="*/ 4257548 w 4442427"/>
              <a:gd name="connsiteY10" fmla="*/ 2926476 h 3064398"/>
              <a:gd name="connsiteX11" fmla="*/ 3405596 w 4442427"/>
              <a:gd name="connsiteY11" fmla="*/ 2903641 h 3064398"/>
              <a:gd name="connsiteX12" fmla="*/ 3272196 w 4442427"/>
              <a:gd name="connsiteY12" fmla="*/ 2976701 h 3064398"/>
              <a:gd name="connsiteX13" fmla="*/ 3115208 w 4442427"/>
              <a:gd name="connsiteY13" fmla="*/ 3024336 h 3064398"/>
              <a:gd name="connsiteX14" fmla="*/ 176520 w 4442427"/>
              <a:gd name="connsiteY14" fmla="*/ 3024336 h 3064398"/>
              <a:gd name="connsiteX15" fmla="*/ 60098 w 4442427"/>
              <a:gd name="connsiteY15" fmla="*/ 2976112 h 3064398"/>
              <a:gd name="connsiteX16" fmla="*/ 11875 w 4442427"/>
              <a:gd name="connsiteY16" fmla="*/ 2859690 h 3064398"/>
              <a:gd name="connsiteX17" fmla="*/ 8037 w 4442427"/>
              <a:gd name="connsiteY17" fmla="*/ 164645 h 3064398"/>
              <a:gd name="connsiteX0" fmla="*/ 8037 w 4442427"/>
              <a:gd name="connsiteY0" fmla="*/ 164645 h 3024627"/>
              <a:gd name="connsiteX1" fmla="*/ 60099 w 4442427"/>
              <a:gd name="connsiteY1" fmla="*/ 48223 h 3024627"/>
              <a:gd name="connsiteX2" fmla="*/ 176521 w 4442427"/>
              <a:gd name="connsiteY2" fmla="*/ 0 h 3024627"/>
              <a:gd name="connsiteX3" fmla="*/ 3115208 w 4442427"/>
              <a:gd name="connsiteY3" fmla="*/ 0 h 3024627"/>
              <a:gd name="connsiteX4" fmla="*/ 3231630 w 4442427"/>
              <a:gd name="connsiteY4" fmla="*/ 48224 h 3024627"/>
              <a:gd name="connsiteX5" fmla="*/ 3279853 w 4442427"/>
              <a:gd name="connsiteY5" fmla="*/ 164646 h 3024627"/>
              <a:gd name="connsiteX6" fmla="*/ 3269682 w 4442427"/>
              <a:gd name="connsiteY6" fmla="*/ 2323830 h 3024627"/>
              <a:gd name="connsiteX7" fmla="*/ 3405262 w 4442427"/>
              <a:gd name="connsiteY7" fmla="*/ 2441079 h 3024627"/>
              <a:gd name="connsiteX8" fmla="*/ 4243119 w 4442427"/>
              <a:gd name="connsiteY8" fmla="*/ 2722163 h 3024627"/>
              <a:gd name="connsiteX9" fmla="*/ 4416708 w 4442427"/>
              <a:gd name="connsiteY9" fmla="*/ 2834397 h 3024627"/>
              <a:gd name="connsiteX10" fmla="*/ 4257548 w 4442427"/>
              <a:gd name="connsiteY10" fmla="*/ 2926476 h 3024627"/>
              <a:gd name="connsiteX11" fmla="*/ 3405596 w 4442427"/>
              <a:gd name="connsiteY11" fmla="*/ 2903641 h 3024627"/>
              <a:gd name="connsiteX12" fmla="*/ 3272196 w 4442427"/>
              <a:gd name="connsiteY12" fmla="*/ 2976701 h 3024627"/>
              <a:gd name="connsiteX13" fmla="*/ 3115208 w 4442427"/>
              <a:gd name="connsiteY13" fmla="*/ 3024336 h 3024627"/>
              <a:gd name="connsiteX14" fmla="*/ 176520 w 4442427"/>
              <a:gd name="connsiteY14" fmla="*/ 3024336 h 3024627"/>
              <a:gd name="connsiteX15" fmla="*/ 60098 w 4442427"/>
              <a:gd name="connsiteY15" fmla="*/ 2976112 h 3024627"/>
              <a:gd name="connsiteX16" fmla="*/ 11875 w 4442427"/>
              <a:gd name="connsiteY16" fmla="*/ 2859690 h 3024627"/>
              <a:gd name="connsiteX17" fmla="*/ 8037 w 4442427"/>
              <a:gd name="connsiteY17" fmla="*/ 164645 h 3024627"/>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45681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45681 h 3024626"/>
              <a:gd name="connsiteX11" fmla="*/ 3405596 w 4442427"/>
              <a:gd name="connsiteY11" fmla="*/ 2935649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42427" h="3024626">
                <a:moveTo>
                  <a:pt x="8037" y="164645"/>
                </a:moveTo>
                <a:cubicBezTo>
                  <a:pt x="15020" y="84048"/>
                  <a:pt x="32018" y="75664"/>
                  <a:pt x="60099" y="48223"/>
                </a:cubicBezTo>
                <a:cubicBezTo>
                  <a:pt x="88180" y="20782"/>
                  <a:pt x="132854" y="0"/>
                  <a:pt x="176521" y="0"/>
                </a:cubicBezTo>
                <a:lnTo>
                  <a:pt x="3115208" y="0"/>
                </a:lnTo>
                <a:cubicBezTo>
                  <a:pt x="3158875" y="0"/>
                  <a:pt x="3200753" y="17347"/>
                  <a:pt x="3231630" y="48224"/>
                </a:cubicBezTo>
                <a:cubicBezTo>
                  <a:pt x="3262507" y="79101"/>
                  <a:pt x="3280690" y="89712"/>
                  <a:pt x="3279853" y="164646"/>
                </a:cubicBezTo>
                <a:cubicBezTo>
                  <a:pt x="3276463" y="884374"/>
                  <a:pt x="3279195" y="1920379"/>
                  <a:pt x="3275805" y="2640107"/>
                </a:cubicBezTo>
                <a:cubicBezTo>
                  <a:pt x="3284047" y="2713451"/>
                  <a:pt x="3297432" y="2721038"/>
                  <a:pt x="3380776" y="2717319"/>
                </a:cubicBezTo>
                <a:cubicBezTo>
                  <a:pt x="3463985" y="2713812"/>
                  <a:pt x="4015851" y="2717405"/>
                  <a:pt x="4243119" y="2722163"/>
                </a:cubicBezTo>
                <a:cubicBezTo>
                  <a:pt x="4442427" y="2722094"/>
                  <a:pt x="4421593" y="2738265"/>
                  <a:pt x="4416708" y="2834397"/>
                </a:cubicBezTo>
                <a:cubicBezTo>
                  <a:pt x="4425336" y="2900289"/>
                  <a:pt x="4387741" y="2947110"/>
                  <a:pt x="4257548" y="2945681"/>
                </a:cubicBezTo>
                <a:cubicBezTo>
                  <a:pt x="4008088" y="2954649"/>
                  <a:pt x="3681721" y="2935388"/>
                  <a:pt x="3405596" y="2935649"/>
                </a:cubicBezTo>
                <a:cubicBezTo>
                  <a:pt x="3252685" y="2942905"/>
                  <a:pt x="3317409" y="2933613"/>
                  <a:pt x="3272196" y="2976701"/>
                </a:cubicBezTo>
                <a:cubicBezTo>
                  <a:pt x="3238889" y="3010550"/>
                  <a:pt x="3235329" y="3024626"/>
                  <a:pt x="3115208" y="3024336"/>
                </a:cubicBezTo>
                <a:lnTo>
                  <a:pt x="176520" y="3024336"/>
                </a:lnTo>
                <a:cubicBezTo>
                  <a:pt x="132853" y="3024336"/>
                  <a:pt x="90975" y="3006989"/>
                  <a:pt x="60098" y="2976112"/>
                </a:cubicBezTo>
                <a:cubicBezTo>
                  <a:pt x="29221" y="2945235"/>
                  <a:pt x="20176" y="2941096"/>
                  <a:pt x="11875" y="2859690"/>
                </a:cubicBezTo>
                <a:cubicBezTo>
                  <a:pt x="3838" y="2391112"/>
                  <a:pt x="0" y="633223"/>
                  <a:pt x="8037" y="164645"/>
                </a:cubicBezTo>
                <a:close/>
              </a:path>
            </a:pathLst>
          </a:custGeom>
          <a:solidFill>
            <a:srgbClr val="3F3F3F">
              <a:alpha val="27843"/>
            </a:srgbClr>
          </a:solidFill>
          <a:ln w="12700" cap="flat" cmpd="sng" algn="ctr">
            <a:solidFill>
              <a:srgbClr val="124191"/>
            </a:solidFill>
            <a:prstDash val="solid"/>
            <a:round/>
            <a:headEnd type="none" w="med" len="med"/>
            <a:tailEnd type="none" w="med" len="med"/>
          </a:ln>
          <a:effectLst/>
        </p:spPr>
        <p:txBody>
          <a:bodyPr vert="horz" wrap="square" lIns="0" tIns="72000" rIns="0" bIns="36000" numCol="1" rtlCol="0" anchor="t" anchorCtr="0" compatLnSpc="1">
            <a:prstTxWarp prst="textNoShape">
              <a:avLst/>
            </a:prstTxWarp>
          </a:bodyPr>
          <a:lstStyle/>
          <a:p>
            <a:pPr marL="719102" indent="-90484" defTabSz="761962">
              <a:lnSpc>
                <a:spcPct val="90000"/>
              </a:lnSpc>
              <a:spcBef>
                <a:spcPct val="30000"/>
              </a:spcBef>
              <a:buClr>
                <a:srgbClr val="FF8200"/>
              </a:buClr>
              <a:buSzPct val="110000"/>
              <a:defRPr/>
            </a:pPr>
            <a:r>
              <a:rPr lang="en-GB" sz="1200" b="1" kern="0" dirty="0">
                <a:solidFill>
                  <a:srgbClr val="124191"/>
                </a:solidFill>
                <a:ea typeface="+mn-ea"/>
                <a:cs typeface="+mn-cs"/>
              </a:rPr>
              <a:t>Basic cell set:</a:t>
            </a:r>
            <a:br>
              <a:rPr lang="en-GB" sz="1200" b="1" kern="0" dirty="0">
                <a:solidFill>
                  <a:srgbClr val="124191"/>
                </a:solidFill>
                <a:ea typeface="+mn-ea"/>
                <a:cs typeface="+mn-cs"/>
              </a:rPr>
            </a:br>
            <a:endParaRPr lang="en-GB" sz="1200" b="1" kern="0" dirty="0">
              <a:solidFill>
                <a:srgbClr val="124191"/>
              </a:solidFill>
              <a:ea typeface="+mn-ea"/>
              <a:cs typeface="+mn-cs"/>
            </a:endParaRPr>
          </a:p>
          <a:p>
            <a:pPr marL="719102" indent="-90484" defTabSz="761962">
              <a:lnSpc>
                <a:spcPct val="90000"/>
              </a:lnSpc>
              <a:spcBef>
                <a:spcPts val="0"/>
              </a:spcBef>
              <a:buClr>
                <a:srgbClr val="124191"/>
              </a:buClr>
              <a:buSzPct val="110000"/>
              <a:defRPr/>
            </a:pPr>
            <a:r>
              <a:rPr lang="de-DE" sz="1000" b="1" kern="0" dirty="0">
                <a:solidFill>
                  <a:srgbClr val="124191"/>
                </a:solidFill>
                <a:ea typeface="+mn-ea"/>
                <a:cs typeface="+mn-cs"/>
              </a:rPr>
              <a:t>for 2 </a:t>
            </a:r>
            <a:r>
              <a:rPr lang="de-DE" sz="1000" b="1" kern="0" dirty="0" err="1">
                <a:solidFill>
                  <a:srgbClr val="124191"/>
                </a:solidFill>
                <a:ea typeface="+mn-ea"/>
                <a:cs typeface="+mn-cs"/>
              </a:rPr>
              <a:t>Antennas</a:t>
            </a:r>
            <a:r>
              <a:rPr lang="de-DE" sz="1000" b="1" kern="0" dirty="0">
                <a:solidFill>
                  <a:srgbClr val="124191"/>
                </a:solidFill>
                <a:ea typeface="+mn-ea"/>
                <a:cs typeface="+mn-cs"/>
              </a:rPr>
              <a:t> (2Tx/2Rx):</a:t>
            </a:r>
            <a:endParaRPr lang="en-GB" sz="1000" b="1" kern="0" dirty="0">
              <a:solidFill>
                <a:srgbClr val="124191"/>
              </a:solidFill>
              <a:ea typeface="+mn-ea"/>
              <a:cs typeface="+mn-cs"/>
            </a:endParaRPr>
          </a:p>
          <a:p>
            <a:pPr marL="719102" indent="-90484" defTabSz="761962">
              <a:lnSpc>
                <a:spcPct val="90000"/>
              </a:lnSpc>
              <a:spcBef>
                <a:spcPts val="0"/>
              </a:spcBef>
              <a:buClr>
                <a:srgbClr val="124191"/>
              </a:buClr>
              <a:buSzPct val="110000"/>
              <a:buFont typeface="Arial" pitchFamily="34" charset="0"/>
              <a:buChar char="•"/>
              <a:defRPr/>
            </a:pPr>
            <a:r>
              <a:rPr lang="en-GB" sz="1000" kern="0" dirty="0">
                <a:solidFill>
                  <a:srgbClr val="124191"/>
                </a:solidFill>
                <a:ea typeface="+mn-ea"/>
                <a:cs typeface="+mn-cs"/>
              </a:rPr>
              <a:t>3 cells @ 15/20MHz</a:t>
            </a:r>
          </a:p>
          <a:p>
            <a:pPr marL="719102" indent="-90484" defTabSz="761962">
              <a:lnSpc>
                <a:spcPct val="90000"/>
              </a:lnSpc>
              <a:spcBef>
                <a:spcPts val="0"/>
              </a:spcBef>
              <a:buClr>
                <a:srgbClr val="124191"/>
              </a:buClr>
              <a:buSzPct val="110000"/>
              <a:defRPr/>
            </a:pPr>
            <a:r>
              <a:rPr lang="de-DE" sz="1000" kern="0" dirty="0" err="1">
                <a:solidFill>
                  <a:srgbClr val="124191"/>
                </a:solidFill>
                <a:ea typeface="+mn-ea"/>
                <a:cs typeface="+mn-cs"/>
              </a:rPr>
              <a:t>or</a:t>
            </a:r>
            <a:endParaRPr lang="en-GB" sz="1000" kern="0" dirty="0">
              <a:solidFill>
                <a:srgbClr val="124191"/>
              </a:solidFill>
              <a:ea typeface="+mn-ea"/>
              <a:cs typeface="+mn-cs"/>
            </a:endParaRPr>
          </a:p>
          <a:p>
            <a:pPr marL="719102" indent="-90484" defTabSz="761962">
              <a:lnSpc>
                <a:spcPct val="90000"/>
              </a:lnSpc>
              <a:spcBef>
                <a:spcPts val="0"/>
              </a:spcBef>
              <a:buClr>
                <a:srgbClr val="124191"/>
              </a:buClr>
              <a:buSzPct val="110000"/>
              <a:buFont typeface="Arial" pitchFamily="34" charset="0"/>
              <a:buChar char="•"/>
              <a:defRPr/>
            </a:pPr>
            <a:r>
              <a:rPr lang="en-GB" sz="1000" kern="0" dirty="0">
                <a:solidFill>
                  <a:srgbClr val="124191"/>
                </a:solidFill>
                <a:ea typeface="+mn-ea"/>
                <a:cs typeface="+mn-cs"/>
              </a:rPr>
              <a:t>2 cells @ 5/10MHz</a:t>
            </a:r>
            <a:br>
              <a:rPr lang="en-GB" sz="1000" kern="0" dirty="0">
                <a:solidFill>
                  <a:srgbClr val="124191"/>
                </a:solidFill>
                <a:ea typeface="+mn-ea"/>
                <a:cs typeface="+mn-cs"/>
              </a:rPr>
            </a:br>
            <a:r>
              <a:rPr lang="en-GB" sz="1000" kern="0" dirty="0">
                <a:solidFill>
                  <a:srgbClr val="124191"/>
                </a:solidFill>
                <a:ea typeface="+mn-ea"/>
                <a:cs typeface="+mn-cs"/>
              </a:rPr>
              <a:t>+</a:t>
            </a:r>
            <a:br>
              <a:rPr lang="en-GB" sz="1000" kern="0" dirty="0">
                <a:solidFill>
                  <a:srgbClr val="124191"/>
                </a:solidFill>
                <a:ea typeface="+mn-ea"/>
                <a:cs typeface="+mn-cs"/>
              </a:rPr>
            </a:br>
            <a:r>
              <a:rPr lang="en-GB" sz="1000" kern="0" dirty="0">
                <a:solidFill>
                  <a:srgbClr val="124191"/>
                </a:solidFill>
                <a:ea typeface="+mn-ea"/>
                <a:cs typeface="+mn-cs"/>
              </a:rPr>
              <a:t>2 cells @ 15/20MHz</a:t>
            </a:r>
          </a:p>
          <a:p>
            <a:pPr marL="719102" indent="-90484" defTabSz="761962">
              <a:lnSpc>
                <a:spcPct val="90000"/>
              </a:lnSpc>
              <a:spcBef>
                <a:spcPts val="0"/>
              </a:spcBef>
              <a:buClr>
                <a:srgbClr val="124191"/>
              </a:buClr>
              <a:buSzPct val="110000"/>
              <a:defRPr/>
            </a:pPr>
            <a:r>
              <a:rPr lang="en-GB" sz="1000" kern="0" dirty="0">
                <a:solidFill>
                  <a:srgbClr val="124191"/>
                </a:solidFill>
                <a:ea typeface="+mn-ea"/>
                <a:cs typeface="+mn-cs"/>
              </a:rPr>
              <a:t>or</a:t>
            </a:r>
          </a:p>
          <a:p>
            <a:pPr marL="719102" indent="-90484" defTabSz="761962">
              <a:lnSpc>
                <a:spcPct val="90000"/>
              </a:lnSpc>
              <a:spcBef>
                <a:spcPts val="0"/>
              </a:spcBef>
              <a:buClr>
                <a:srgbClr val="124191"/>
              </a:buClr>
              <a:buSzPct val="110000"/>
              <a:buFont typeface="Arial" pitchFamily="34" charset="0"/>
              <a:buChar char="•"/>
              <a:defRPr/>
            </a:pPr>
            <a:r>
              <a:rPr lang="en-GB" sz="1000" kern="0" dirty="0">
                <a:solidFill>
                  <a:srgbClr val="124191"/>
                </a:solidFill>
                <a:ea typeface="+mn-ea"/>
                <a:cs typeface="+mn-cs"/>
              </a:rPr>
              <a:t>4 cells @ 5/10MHz</a:t>
            </a:r>
            <a:br>
              <a:rPr lang="en-GB" sz="1000" kern="0" dirty="0">
                <a:solidFill>
                  <a:srgbClr val="124191"/>
                </a:solidFill>
                <a:ea typeface="+mn-ea"/>
                <a:cs typeface="+mn-cs"/>
              </a:rPr>
            </a:br>
            <a:endParaRPr lang="en-GB" sz="1000" kern="0" dirty="0">
              <a:solidFill>
                <a:srgbClr val="124191"/>
              </a:solidFill>
              <a:ea typeface="+mn-ea"/>
              <a:cs typeface="+mn-cs"/>
            </a:endParaRPr>
          </a:p>
          <a:p>
            <a:pPr marL="719102" indent="-90484" defTabSz="761962">
              <a:lnSpc>
                <a:spcPct val="90000"/>
              </a:lnSpc>
              <a:spcBef>
                <a:spcPts val="0"/>
              </a:spcBef>
              <a:buClr>
                <a:srgbClr val="124191"/>
              </a:buClr>
              <a:buSzPct val="110000"/>
              <a:defRPr/>
            </a:pPr>
            <a:r>
              <a:rPr lang="de-DE" sz="1000" b="1" kern="0" dirty="0">
                <a:solidFill>
                  <a:srgbClr val="124191"/>
                </a:solidFill>
                <a:ea typeface="+mn-ea"/>
                <a:cs typeface="+mn-cs"/>
              </a:rPr>
              <a:t>for 4 </a:t>
            </a:r>
            <a:r>
              <a:rPr lang="de-DE" sz="1000" b="1" kern="0" dirty="0" err="1">
                <a:solidFill>
                  <a:srgbClr val="124191"/>
                </a:solidFill>
                <a:ea typeface="+mn-ea"/>
                <a:cs typeface="+mn-cs"/>
              </a:rPr>
              <a:t>Antennas</a:t>
            </a:r>
            <a:r>
              <a:rPr lang="de-DE" sz="1000" b="1" kern="0" dirty="0">
                <a:solidFill>
                  <a:srgbClr val="124191"/>
                </a:solidFill>
                <a:ea typeface="+mn-ea"/>
                <a:cs typeface="+mn-cs"/>
              </a:rPr>
              <a:t> </a:t>
            </a:r>
            <a:br>
              <a:rPr lang="de-DE" sz="1000" b="1" kern="0" dirty="0">
                <a:solidFill>
                  <a:srgbClr val="124191"/>
                </a:solidFill>
                <a:ea typeface="+mn-ea"/>
                <a:cs typeface="+mn-cs"/>
              </a:rPr>
            </a:br>
            <a:r>
              <a:rPr lang="de-DE" sz="1000" b="1" kern="0" dirty="0">
                <a:solidFill>
                  <a:srgbClr val="124191"/>
                </a:solidFill>
                <a:ea typeface="+mn-ea"/>
                <a:cs typeface="+mn-cs"/>
              </a:rPr>
              <a:t>(4Tx/4Rx </a:t>
            </a:r>
            <a:r>
              <a:rPr lang="de-DE" sz="1000" b="1" kern="0" dirty="0" err="1">
                <a:solidFill>
                  <a:srgbClr val="124191"/>
                </a:solidFill>
                <a:ea typeface="+mn-ea"/>
                <a:cs typeface="+mn-cs"/>
              </a:rPr>
              <a:t>or</a:t>
            </a:r>
            <a:r>
              <a:rPr lang="de-DE" sz="1000" b="1" kern="0" dirty="0">
                <a:solidFill>
                  <a:srgbClr val="124191"/>
                </a:solidFill>
                <a:ea typeface="+mn-ea"/>
                <a:cs typeface="+mn-cs"/>
              </a:rPr>
              <a:t> 2Tx/4Rx):</a:t>
            </a:r>
            <a:endParaRPr lang="en-GB" sz="1000" b="1" kern="0" dirty="0">
              <a:solidFill>
                <a:srgbClr val="124191"/>
              </a:solidFill>
              <a:ea typeface="+mn-ea"/>
              <a:cs typeface="+mn-cs"/>
            </a:endParaRPr>
          </a:p>
          <a:p>
            <a:pPr marL="719102" indent="-90484" defTabSz="761962">
              <a:lnSpc>
                <a:spcPct val="90000"/>
              </a:lnSpc>
              <a:spcBef>
                <a:spcPts val="0"/>
              </a:spcBef>
              <a:buClr>
                <a:srgbClr val="124191"/>
              </a:buClr>
              <a:buSzPct val="110000"/>
              <a:buFont typeface="Arial" pitchFamily="34" charset="0"/>
              <a:buChar char="•"/>
              <a:defRPr/>
            </a:pPr>
            <a:r>
              <a:rPr lang="en-GB" sz="1000" kern="0" dirty="0">
                <a:solidFill>
                  <a:srgbClr val="124191"/>
                </a:solidFill>
                <a:ea typeface="+mn-ea"/>
                <a:cs typeface="+mn-cs"/>
              </a:rPr>
              <a:t>2 cells @ 5/10/15/20MHz</a:t>
            </a:r>
          </a:p>
          <a:p>
            <a:pPr marL="719102" indent="-90484" defTabSz="761962">
              <a:lnSpc>
                <a:spcPct val="90000"/>
              </a:lnSpc>
              <a:spcBef>
                <a:spcPts val="0"/>
              </a:spcBef>
              <a:buClr>
                <a:srgbClr val="124191"/>
              </a:buClr>
              <a:buSzPct val="110000"/>
              <a:defRPr/>
            </a:pPr>
            <a:br>
              <a:rPr lang="en-GB" sz="1000" kern="0" dirty="0">
                <a:solidFill>
                  <a:srgbClr val="124191"/>
                </a:solidFill>
                <a:ea typeface="+mn-ea"/>
                <a:cs typeface="+mn-cs"/>
              </a:rPr>
            </a:br>
            <a:endParaRPr lang="en-GB" sz="1000" kern="0" dirty="0">
              <a:solidFill>
                <a:srgbClr val="124191"/>
              </a:solidFill>
              <a:ea typeface="+mn-ea"/>
              <a:cs typeface="+mn-cs"/>
            </a:endParaRPr>
          </a:p>
        </p:txBody>
      </p:sp>
      <p:grpSp>
        <p:nvGrpSpPr>
          <p:cNvPr id="29" name="Group 54">
            <a:extLst>
              <a:ext uri="{FF2B5EF4-FFF2-40B4-BE49-F238E27FC236}">
                <a16:creationId xmlns:a16="http://schemas.microsoft.com/office/drawing/2014/main" id="{B81321AF-DC07-4406-8F2D-8A81219B949E}"/>
              </a:ext>
            </a:extLst>
          </p:cNvPr>
          <p:cNvGrpSpPr/>
          <p:nvPr/>
        </p:nvGrpSpPr>
        <p:grpSpPr>
          <a:xfrm>
            <a:off x="5922151" y="4177445"/>
            <a:ext cx="1503746" cy="491172"/>
            <a:chOff x="1686585" y="2541031"/>
            <a:chExt cx="900000" cy="293969"/>
          </a:xfrm>
        </p:grpSpPr>
        <p:sp>
          <p:nvSpPr>
            <p:cNvPr id="30" name="Rectangle 29">
              <a:extLst>
                <a:ext uri="{FF2B5EF4-FFF2-40B4-BE49-F238E27FC236}">
                  <a16:creationId xmlns:a16="http://schemas.microsoft.com/office/drawing/2014/main" id="{F8A03079-50C7-46A8-8E62-8BF666415C2B}"/>
                </a:ext>
              </a:extLst>
            </p:cNvPr>
            <p:cNvSpPr>
              <a:spLocks noChangeAspect="1"/>
            </p:cNvSpPr>
            <p:nvPr/>
          </p:nvSpPr>
          <p:spPr>
            <a:xfrm>
              <a:off x="1686585" y="2565000"/>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algn="ctr" defTabSz="457178" fontAlgn="auto">
                <a:spcBef>
                  <a:spcPts val="0"/>
                </a:spcBef>
                <a:spcAft>
                  <a:spcPts val="0"/>
                </a:spcAft>
                <a:defRPr/>
              </a:pPr>
              <a:r>
                <a:rPr lang="de-DE" sz="1400" kern="0" dirty="0">
                  <a:solidFill>
                    <a:srgbClr val="D8D9DA">
                      <a:lumMod val="10000"/>
                    </a:srgbClr>
                  </a:solidFill>
                  <a:latin typeface="Arial"/>
                  <a:ea typeface="+mn-ea"/>
                  <a:cs typeface="+mn-cs"/>
                </a:rPr>
                <a:t>ABIA</a:t>
              </a:r>
              <a:endParaRPr lang="en-GB" sz="1400" kern="0" dirty="0">
                <a:solidFill>
                  <a:srgbClr val="D8D9DA">
                    <a:lumMod val="10000"/>
                  </a:srgbClr>
                </a:solidFill>
                <a:latin typeface="Arial"/>
                <a:ea typeface="+mn-ea"/>
                <a:cs typeface="+mn-cs"/>
              </a:endParaRPr>
            </a:p>
          </p:txBody>
        </p:sp>
        <p:grpSp>
          <p:nvGrpSpPr>
            <p:cNvPr id="31" name="Group 246">
              <a:extLst>
                <a:ext uri="{FF2B5EF4-FFF2-40B4-BE49-F238E27FC236}">
                  <a16:creationId xmlns:a16="http://schemas.microsoft.com/office/drawing/2014/main" id="{6873EB83-5FBE-4EB5-87B9-DD2E5C2EF0E5}"/>
                </a:ext>
              </a:extLst>
            </p:cNvPr>
            <p:cNvGrpSpPr/>
            <p:nvPr/>
          </p:nvGrpSpPr>
          <p:grpSpPr>
            <a:xfrm>
              <a:off x="1771769" y="2541032"/>
              <a:ext cx="169391" cy="45719"/>
              <a:chOff x="1771769" y="2541032"/>
              <a:chExt cx="169391" cy="45719"/>
            </a:xfrm>
          </p:grpSpPr>
          <p:grpSp>
            <p:nvGrpSpPr>
              <p:cNvPr id="42" name="Group 257">
                <a:extLst>
                  <a:ext uri="{FF2B5EF4-FFF2-40B4-BE49-F238E27FC236}">
                    <a16:creationId xmlns:a16="http://schemas.microsoft.com/office/drawing/2014/main" id="{1BA301AE-B75E-4F6B-A874-4FCF535D4A55}"/>
                  </a:ext>
                </a:extLst>
              </p:cNvPr>
              <p:cNvGrpSpPr>
                <a:grpSpLocks noChangeAspect="1"/>
              </p:cNvGrpSpPr>
              <p:nvPr/>
            </p:nvGrpSpPr>
            <p:grpSpPr>
              <a:xfrm rot="5400000">
                <a:off x="1833605" y="2542746"/>
                <a:ext cx="45719" cy="42291"/>
                <a:chOff x="971601" y="2260482"/>
                <a:chExt cx="405043" cy="405045"/>
              </a:xfrm>
            </p:grpSpPr>
            <p:sp>
              <p:nvSpPr>
                <p:cNvPr id="49" name="Freeform 163">
                  <a:extLst>
                    <a:ext uri="{FF2B5EF4-FFF2-40B4-BE49-F238E27FC236}">
                      <a16:creationId xmlns:a16="http://schemas.microsoft.com/office/drawing/2014/main" id="{3F98B013-2B71-4E2A-974D-1202CE3A4C21}"/>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50" name="Rectangle 49">
                  <a:extLst>
                    <a:ext uri="{FF2B5EF4-FFF2-40B4-BE49-F238E27FC236}">
                      <a16:creationId xmlns:a16="http://schemas.microsoft.com/office/drawing/2014/main" id="{9E3394D8-8394-4C85-A0B9-E07B74E3946D}"/>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43" name="Group 258">
                <a:extLst>
                  <a:ext uri="{FF2B5EF4-FFF2-40B4-BE49-F238E27FC236}">
                    <a16:creationId xmlns:a16="http://schemas.microsoft.com/office/drawing/2014/main" id="{C43E2AA9-D854-4613-A8A8-C75FD3F42F43}"/>
                  </a:ext>
                </a:extLst>
              </p:cNvPr>
              <p:cNvGrpSpPr>
                <a:grpSpLocks noChangeAspect="1"/>
              </p:cNvGrpSpPr>
              <p:nvPr/>
            </p:nvGrpSpPr>
            <p:grpSpPr>
              <a:xfrm rot="5400000">
                <a:off x="1770055" y="2542746"/>
                <a:ext cx="45719" cy="42291"/>
                <a:chOff x="971601" y="2260482"/>
                <a:chExt cx="405043" cy="405045"/>
              </a:xfrm>
            </p:grpSpPr>
            <p:sp>
              <p:nvSpPr>
                <p:cNvPr id="47" name="Freeform 161">
                  <a:extLst>
                    <a:ext uri="{FF2B5EF4-FFF2-40B4-BE49-F238E27FC236}">
                      <a16:creationId xmlns:a16="http://schemas.microsoft.com/office/drawing/2014/main" id="{918F5C22-D9A6-4AE7-8530-6C028469587F}"/>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48" name="Rectangle 47">
                  <a:extLst>
                    <a:ext uri="{FF2B5EF4-FFF2-40B4-BE49-F238E27FC236}">
                      <a16:creationId xmlns:a16="http://schemas.microsoft.com/office/drawing/2014/main" id="{A3FA3CBD-1FBE-441A-A1B1-5BC42B12C979}"/>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44" name="Group 259">
                <a:extLst>
                  <a:ext uri="{FF2B5EF4-FFF2-40B4-BE49-F238E27FC236}">
                    <a16:creationId xmlns:a16="http://schemas.microsoft.com/office/drawing/2014/main" id="{45E260AE-1E01-4DE0-A69A-689FEB268F67}"/>
                  </a:ext>
                </a:extLst>
              </p:cNvPr>
              <p:cNvGrpSpPr>
                <a:grpSpLocks noChangeAspect="1"/>
              </p:cNvGrpSpPr>
              <p:nvPr/>
            </p:nvGrpSpPr>
            <p:grpSpPr>
              <a:xfrm rot="5400000">
                <a:off x="1897155" y="2542746"/>
                <a:ext cx="45719" cy="42291"/>
                <a:chOff x="971601" y="2260482"/>
                <a:chExt cx="405043" cy="405045"/>
              </a:xfrm>
            </p:grpSpPr>
            <p:sp>
              <p:nvSpPr>
                <p:cNvPr id="45" name="Freeform 159">
                  <a:extLst>
                    <a:ext uri="{FF2B5EF4-FFF2-40B4-BE49-F238E27FC236}">
                      <a16:creationId xmlns:a16="http://schemas.microsoft.com/office/drawing/2014/main" id="{C91D6092-AAF0-4B57-B9F5-5EE1A72BAD83}"/>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46" name="Rectangle 45">
                  <a:extLst>
                    <a:ext uri="{FF2B5EF4-FFF2-40B4-BE49-F238E27FC236}">
                      <a16:creationId xmlns:a16="http://schemas.microsoft.com/office/drawing/2014/main" id="{9225EC2C-F04D-4832-9C22-186671607B8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grpSp>
          <p:nvGrpSpPr>
            <p:cNvPr id="32" name="Group 247">
              <a:extLst>
                <a:ext uri="{FF2B5EF4-FFF2-40B4-BE49-F238E27FC236}">
                  <a16:creationId xmlns:a16="http://schemas.microsoft.com/office/drawing/2014/main" id="{8C4BF266-4FD4-4BDF-B8BC-84BCA34A167D}"/>
                </a:ext>
              </a:extLst>
            </p:cNvPr>
            <p:cNvGrpSpPr/>
            <p:nvPr/>
          </p:nvGrpSpPr>
          <p:grpSpPr>
            <a:xfrm>
              <a:off x="2332379" y="2541031"/>
              <a:ext cx="169391" cy="45719"/>
              <a:chOff x="1962419" y="2541032"/>
              <a:chExt cx="169391" cy="45719"/>
            </a:xfrm>
          </p:grpSpPr>
          <p:grpSp>
            <p:nvGrpSpPr>
              <p:cNvPr id="33" name="Group 248">
                <a:extLst>
                  <a:ext uri="{FF2B5EF4-FFF2-40B4-BE49-F238E27FC236}">
                    <a16:creationId xmlns:a16="http://schemas.microsoft.com/office/drawing/2014/main" id="{F966B079-4E86-4F7D-B174-9253326FBB94}"/>
                  </a:ext>
                </a:extLst>
              </p:cNvPr>
              <p:cNvGrpSpPr>
                <a:grpSpLocks noChangeAspect="1"/>
              </p:cNvGrpSpPr>
              <p:nvPr/>
            </p:nvGrpSpPr>
            <p:grpSpPr>
              <a:xfrm rot="5400000">
                <a:off x="1960705" y="2542746"/>
                <a:ext cx="45719" cy="42291"/>
                <a:chOff x="971601" y="2260482"/>
                <a:chExt cx="405043" cy="405045"/>
              </a:xfrm>
            </p:grpSpPr>
            <p:sp>
              <p:nvSpPr>
                <p:cNvPr id="40" name="Freeform 154">
                  <a:extLst>
                    <a:ext uri="{FF2B5EF4-FFF2-40B4-BE49-F238E27FC236}">
                      <a16:creationId xmlns:a16="http://schemas.microsoft.com/office/drawing/2014/main" id="{39F1344A-B706-4024-8A50-040543FE8FC8}"/>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41" name="Rectangle 40">
                  <a:extLst>
                    <a:ext uri="{FF2B5EF4-FFF2-40B4-BE49-F238E27FC236}">
                      <a16:creationId xmlns:a16="http://schemas.microsoft.com/office/drawing/2014/main" id="{BDC6F28B-5426-46C2-824E-C11A020F216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34" name="Group 249">
                <a:extLst>
                  <a:ext uri="{FF2B5EF4-FFF2-40B4-BE49-F238E27FC236}">
                    <a16:creationId xmlns:a16="http://schemas.microsoft.com/office/drawing/2014/main" id="{0658F530-801F-4276-BCFC-D58465A73F96}"/>
                  </a:ext>
                </a:extLst>
              </p:cNvPr>
              <p:cNvGrpSpPr>
                <a:grpSpLocks noChangeAspect="1"/>
              </p:cNvGrpSpPr>
              <p:nvPr/>
            </p:nvGrpSpPr>
            <p:grpSpPr>
              <a:xfrm rot="5400000">
                <a:off x="2087805" y="2542746"/>
                <a:ext cx="45719" cy="42291"/>
                <a:chOff x="971601" y="2260482"/>
                <a:chExt cx="405043" cy="405045"/>
              </a:xfrm>
            </p:grpSpPr>
            <p:sp>
              <p:nvSpPr>
                <p:cNvPr id="38" name="Freeform 152">
                  <a:extLst>
                    <a:ext uri="{FF2B5EF4-FFF2-40B4-BE49-F238E27FC236}">
                      <a16:creationId xmlns:a16="http://schemas.microsoft.com/office/drawing/2014/main" id="{C22AA712-A91D-49C8-B9F0-ACC06492FF3A}"/>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39" name="Rectangle 38">
                  <a:extLst>
                    <a:ext uri="{FF2B5EF4-FFF2-40B4-BE49-F238E27FC236}">
                      <a16:creationId xmlns:a16="http://schemas.microsoft.com/office/drawing/2014/main" id="{5709EF33-664A-4CA3-B4BB-1AE42767FACA}"/>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35" name="Group 250">
                <a:extLst>
                  <a:ext uri="{FF2B5EF4-FFF2-40B4-BE49-F238E27FC236}">
                    <a16:creationId xmlns:a16="http://schemas.microsoft.com/office/drawing/2014/main" id="{32473ADF-9292-47AD-9649-1FC6A144EBCA}"/>
                  </a:ext>
                </a:extLst>
              </p:cNvPr>
              <p:cNvGrpSpPr>
                <a:grpSpLocks noChangeAspect="1"/>
              </p:cNvGrpSpPr>
              <p:nvPr/>
            </p:nvGrpSpPr>
            <p:grpSpPr>
              <a:xfrm rot="5400000">
                <a:off x="2024255" y="2542746"/>
                <a:ext cx="45719" cy="42291"/>
                <a:chOff x="971601" y="2260482"/>
                <a:chExt cx="405043" cy="405045"/>
              </a:xfrm>
            </p:grpSpPr>
            <p:sp>
              <p:nvSpPr>
                <p:cNvPr id="36" name="Freeform 150">
                  <a:extLst>
                    <a:ext uri="{FF2B5EF4-FFF2-40B4-BE49-F238E27FC236}">
                      <a16:creationId xmlns:a16="http://schemas.microsoft.com/office/drawing/2014/main" id="{4799D42B-8BC4-47F2-BA15-96746557DFB7}"/>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sp>
              <p:nvSpPr>
                <p:cNvPr id="37" name="Rectangle 36">
                  <a:extLst>
                    <a:ext uri="{FF2B5EF4-FFF2-40B4-BE49-F238E27FC236}">
                      <a16:creationId xmlns:a16="http://schemas.microsoft.com/office/drawing/2014/main" id="{177E1C67-F6D5-4A51-8C49-887F1EA01C7D}"/>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78" fontAlgn="auto">
                    <a:spcBef>
                      <a:spcPts val="0"/>
                    </a:spcBef>
                    <a:spcAft>
                      <a:spcPts val="0"/>
                    </a:spcAft>
                    <a:defRPr/>
                  </a:pPr>
                  <a:endParaRPr lang="en-GB" sz="3200" kern="0" dirty="0">
                    <a:solidFill>
                      <a:srgbClr val="A8BBC0"/>
                    </a:solidFill>
                    <a:latin typeface="Arial"/>
                    <a:ea typeface="+mn-ea"/>
                    <a:cs typeface="+mn-cs"/>
                  </a:endParaRPr>
                </a:p>
              </p:txBody>
            </p:sp>
          </p:grpSp>
        </p:grpSp>
      </p:grpSp>
      <p:sp>
        <p:nvSpPr>
          <p:cNvPr id="51" name="Rounded Rectangle 165">
            <a:extLst>
              <a:ext uri="{FF2B5EF4-FFF2-40B4-BE49-F238E27FC236}">
                <a16:creationId xmlns:a16="http://schemas.microsoft.com/office/drawing/2014/main" id="{6C0B703E-205F-4046-BE77-BB17C6F098FD}"/>
              </a:ext>
            </a:extLst>
          </p:cNvPr>
          <p:cNvSpPr/>
          <p:nvPr/>
        </p:nvSpPr>
        <p:spPr bwMode="auto">
          <a:xfrm>
            <a:off x="5427097" y="1896675"/>
            <a:ext cx="2340260" cy="2404138"/>
          </a:xfrm>
          <a:prstGeom prst="roundRect">
            <a:avLst>
              <a:gd name="adj" fmla="val 5158"/>
            </a:avLst>
          </a:prstGeom>
          <a:solidFill>
            <a:srgbClr val="3F3F3F">
              <a:alpha val="27843"/>
            </a:srgbClr>
          </a:solidFill>
          <a:ln w="12700" cap="flat" cmpd="sng" algn="ctr">
            <a:solidFill>
              <a:srgbClr val="124191"/>
            </a:solidFill>
            <a:prstDash val="solid"/>
            <a:round/>
            <a:headEnd type="none" w="med" len="med"/>
            <a:tailEnd type="none" w="med" len="med"/>
          </a:ln>
          <a:effectLst/>
        </p:spPr>
        <p:txBody>
          <a:bodyPr vert="horz" wrap="square" lIns="36000" tIns="44450" rIns="0" bIns="44450" numCol="1" rtlCol="0" anchor="t" anchorCtr="0" compatLnSpc="1">
            <a:prstTxWarp prst="textNoShape">
              <a:avLst/>
            </a:prstTxWarp>
          </a:bodyPr>
          <a:lstStyle/>
          <a:p>
            <a:pPr marL="177791" indent="-177791" defTabSz="761962">
              <a:lnSpc>
                <a:spcPct val="90000"/>
              </a:lnSpc>
              <a:spcBef>
                <a:spcPct val="30000"/>
              </a:spcBef>
              <a:buClr>
                <a:srgbClr val="FF8200"/>
              </a:buClr>
              <a:buSzPct val="110000"/>
              <a:defRPr/>
            </a:pPr>
            <a:r>
              <a:rPr lang="en-GB" sz="1200" b="1" kern="0" dirty="0">
                <a:solidFill>
                  <a:srgbClr val="124191"/>
                </a:solidFill>
                <a:ea typeface="+mn-ea"/>
                <a:cs typeface="+mn-cs"/>
              </a:rPr>
              <a:t>Extended cell set:</a:t>
            </a:r>
            <a:br>
              <a:rPr lang="en-GB" sz="1200" b="1" kern="0" dirty="0">
                <a:solidFill>
                  <a:srgbClr val="124191"/>
                </a:solidFill>
                <a:ea typeface="+mn-ea"/>
                <a:cs typeface="+mn-cs"/>
              </a:rPr>
            </a:br>
            <a:endParaRPr lang="en-GB" sz="1200" b="1" kern="0" dirty="0">
              <a:solidFill>
                <a:srgbClr val="124191"/>
              </a:solidFill>
              <a:ea typeface="+mn-ea"/>
              <a:cs typeface="+mn-cs"/>
            </a:endParaRPr>
          </a:p>
          <a:p>
            <a:pPr marL="90484" indent="-90484" defTabSz="761962">
              <a:lnSpc>
                <a:spcPct val="90000"/>
              </a:lnSpc>
              <a:spcBef>
                <a:spcPts val="0"/>
              </a:spcBef>
              <a:buClr>
                <a:srgbClr val="124191"/>
              </a:buClr>
              <a:buSzPct val="110000"/>
              <a:defRPr/>
            </a:pPr>
            <a:r>
              <a:rPr lang="de-DE" sz="1000" b="1" kern="0" dirty="0">
                <a:solidFill>
                  <a:srgbClr val="124191"/>
                </a:solidFill>
                <a:ea typeface="+mn-ea"/>
                <a:cs typeface="+mn-cs"/>
              </a:rPr>
              <a:t>for 2 </a:t>
            </a:r>
            <a:r>
              <a:rPr lang="de-DE" sz="1000" b="1" kern="0" dirty="0" err="1">
                <a:solidFill>
                  <a:srgbClr val="124191"/>
                </a:solidFill>
                <a:ea typeface="+mn-ea"/>
                <a:cs typeface="+mn-cs"/>
              </a:rPr>
              <a:t>Antennas</a:t>
            </a:r>
            <a:r>
              <a:rPr lang="de-DE" sz="1000" b="1" kern="0" dirty="0">
                <a:solidFill>
                  <a:srgbClr val="124191"/>
                </a:solidFill>
                <a:ea typeface="+mn-ea"/>
                <a:cs typeface="+mn-cs"/>
              </a:rPr>
              <a:t> (2Tx/2Rx):</a:t>
            </a:r>
          </a:p>
          <a:p>
            <a:pPr marL="180967" indent="-180967" defTabSz="761962">
              <a:lnSpc>
                <a:spcPct val="90000"/>
              </a:lnSpc>
              <a:spcBef>
                <a:spcPts val="0"/>
              </a:spcBef>
              <a:buClr>
                <a:srgbClr val="124191"/>
              </a:buClr>
              <a:buSzPct val="110000"/>
              <a:buFont typeface="Arial" pitchFamily="34" charset="0"/>
              <a:buChar char="•"/>
              <a:defRPr/>
            </a:pPr>
            <a:r>
              <a:rPr lang="de-DE" sz="1000" kern="0" dirty="0">
                <a:solidFill>
                  <a:srgbClr val="124191"/>
                </a:solidFill>
                <a:ea typeface="+mn-ea"/>
                <a:cs typeface="+mn-cs"/>
              </a:rPr>
              <a:t>6 </a:t>
            </a:r>
            <a:r>
              <a:rPr lang="de-DE" sz="1000" kern="0" dirty="0" err="1">
                <a:solidFill>
                  <a:srgbClr val="124191"/>
                </a:solidFill>
                <a:ea typeface="+mn-ea"/>
                <a:cs typeface="+mn-cs"/>
              </a:rPr>
              <a:t>cells</a:t>
            </a:r>
            <a:r>
              <a:rPr lang="de-DE" sz="1000" kern="0" dirty="0">
                <a:solidFill>
                  <a:srgbClr val="124191"/>
                </a:solidFill>
                <a:ea typeface="+mn-ea"/>
                <a:cs typeface="+mn-cs"/>
              </a:rPr>
              <a:t> @ 5/10/15/20 MHz</a:t>
            </a:r>
            <a:br>
              <a:rPr lang="de-DE" sz="1000" kern="0" dirty="0">
                <a:solidFill>
                  <a:srgbClr val="124191"/>
                </a:solidFill>
                <a:ea typeface="+mn-ea"/>
                <a:cs typeface="+mn-cs"/>
              </a:rPr>
            </a:br>
            <a:br>
              <a:rPr lang="de-DE" sz="1000" kern="0" dirty="0">
                <a:solidFill>
                  <a:srgbClr val="124191"/>
                </a:solidFill>
                <a:ea typeface="+mn-ea"/>
                <a:cs typeface="+mn-cs"/>
              </a:rPr>
            </a:br>
            <a:br>
              <a:rPr lang="de-DE" sz="1000" kern="0" dirty="0">
                <a:solidFill>
                  <a:srgbClr val="124191"/>
                </a:solidFill>
                <a:ea typeface="+mn-ea"/>
                <a:cs typeface="+mn-cs"/>
              </a:rPr>
            </a:br>
            <a:endParaRPr lang="en-GB" sz="1000" kern="0" dirty="0">
              <a:solidFill>
                <a:srgbClr val="124191"/>
              </a:solidFill>
              <a:ea typeface="+mn-ea"/>
              <a:cs typeface="+mn-cs"/>
            </a:endParaRPr>
          </a:p>
          <a:p>
            <a:pPr marL="90484" indent="-90484" defTabSz="761962">
              <a:lnSpc>
                <a:spcPct val="90000"/>
              </a:lnSpc>
              <a:spcBef>
                <a:spcPts val="0"/>
              </a:spcBef>
              <a:buClr>
                <a:srgbClr val="124191"/>
              </a:buClr>
              <a:buSzPct val="110000"/>
              <a:defRPr/>
            </a:pPr>
            <a:br>
              <a:rPr lang="de-DE" sz="1000" b="1" kern="0" dirty="0">
                <a:solidFill>
                  <a:srgbClr val="124191"/>
                </a:solidFill>
                <a:ea typeface="+mn-ea"/>
                <a:cs typeface="+mn-cs"/>
              </a:rPr>
            </a:br>
            <a:endParaRPr lang="de-DE" sz="1000" b="1" kern="0" dirty="0">
              <a:solidFill>
                <a:srgbClr val="124191"/>
              </a:solidFill>
              <a:ea typeface="+mn-ea"/>
              <a:cs typeface="+mn-cs"/>
            </a:endParaRPr>
          </a:p>
          <a:p>
            <a:pPr marL="90484" indent="-90484" defTabSz="761962">
              <a:lnSpc>
                <a:spcPct val="90000"/>
              </a:lnSpc>
              <a:spcBef>
                <a:spcPts val="0"/>
              </a:spcBef>
              <a:buClr>
                <a:srgbClr val="124191"/>
              </a:buClr>
              <a:buSzPct val="110000"/>
              <a:defRPr/>
            </a:pPr>
            <a:endParaRPr lang="de-DE" sz="1000" b="1" kern="0" dirty="0">
              <a:solidFill>
                <a:srgbClr val="124191"/>
              </a:solidFill>
              <a:ea typeface="+mn-ea"/>
              <a:cs typeface="+mn-cs"/>
            </a:endParaRPr>
          </a:p>
          <a:p>
            <a:pPr marL="90484" indent="-90484" defTabSz="761962">
              <a:lnSpc>
                <a:spcPct val="90000"/>
              </a:lnSpc>
              <a:spcBef>
                <a:spcPts val="0"/>
              </a:spcBef>
              <a:buClr>
                <a:srgbClr val="124191"/>
              </a:buClr>
              <a:buSzPct val="110000"/>
              <a:defRPr/>
            </a:pPr>
            <a:r>
              <a:rPr lang="de-DE" sz="1000" b="1" kern="0" dirty="0">
                <a:solidFill>
                  <a:srgbClr val="124191"/>
                </a:solidFill>
                <a:ea typeface="+mn-ea"/>
                <a:cs typeface="+mn-cs"/>
              </a:rPr>
              <a:t>for 4 </a:t>
            </a:r>
            <a:r>
              <a:rPr lang="de-DE" sz="1000" b="1" kern="0" dirty="0" err="1">
                <a:solidFill>
                  <a:srgbClr val="124191"/>
                </a:solidFill>
                <a:ea typeface="+mn-ea"/>
                <a:cs typeface="+mn-cs"/>
              </a:rPr>
              <a:t>Antennas</a:t>
            </a:r>
            <a:r>
              <a:rPr lang="de-DE" sz="1000" b="1" kern="0" dirty="0">
                <a:solidFill>
                  <a:srgbClr val="124191"/>
                </a:solidFill>
                <a:ea typeface="+mn-ea"/>
                <a:cs typeface="+mn-cs"/>
              </a:rPr>
              <a:t> </a:t>
            </a:r>
            <a:br>
              <a:rPr lang="de-DE" sz="1000" b="1" kern="0" dirty="0">
                <a:solidFill>
                  <a:srgbClr val="124191"/>
                </a:solidFill>
                <a:ea typeface="+mn-ea"/>
                <a:cs typeface="+mn-cs"/>
              </a:rPr>
            </a:br>
            <a:r>
              <a:rPr lang="de-DE" sz="1000" b="1" kern="0" dirty="0">
                <a:solidFill>
                  <a:srgbClr val="124191"/>
                </a:solidFill>
                <a:ea typeface="+mn-ea"/>
                <a:cs typeface="+mn-cs"/>
              </a:rPr>
              <a:t>(4Tx/4Rx </a:t>
            </a:r>
            <a:r>
              <a:rPr lang="de-DE" sz="1000" b="1" kern="0" dirty="0" err="1">
                <a:solidFill>
                  <a:srgbClr val="124191"/>
                </a:solidFill>
                <a:ea typeface="+mn-ea"/>
                <a:cs typeface="+mn-cs"/>
              </a:rPr>
              <a:t>or</a:t>
            </a:r>
            <a:r>
              <a:rPr lang="de-DE" sz="1000" b="1" kern="0" dirty="0">
                <a:solidFill>
                  <a:srgbClr val="124191"/>
                </a:solidFill>
                <a:ea typeface="+mn-ea"/>
                <a:cs typeface="+mn-cs"/>
              </a:rPr>
              <a:t> 2Tx/4Rx):</a:t>
            </a:r>
            <a:br>
              <a:rPr lang="de-DE" sz="1000" b="1" kern="0" dirty="0">
                <a:solidFill>
                  <a:srgbClr val="124191"/>
                </a:solidFill>
                <a:ea typeface="+mn-ea"/>
                <a:cs typeface="+mn-cs"/>
              </a:rPr>
            </a:br>
            <a:endParaRPr lang="en-GB" sz="1000" b="1" kern="0" dirty="0">
              <a:solidFill>
                <a:srgbClr val="124191"/>
              </a:solidFill>
              <a:ea typeface="+mn-ea"/>
              <a:cs typeface="+mn-cs"/>
            </a:endParaRPr>
          </a:p>
          <a:p>
            <a:pPr marL="90484" indent="-90484" defTabSz="761962">
              <a:lnSpc>
                <a:spcPct val="90000"/>
              </a:lnSpc>
              <a:spcBef>
                <a:spcPts val="0"/>
              </a:spcBef>
              <a:buClr>
                <a:srgbClr val="124191"/>
              </a:buClr>
              <a:buSzPct val="110000"/>
              <a:buFont typeface="Arial" pitchFamily="34" charset="0"/>
              <a:buChar char="•"/>
              <a:defRPr/>
            </a:pPr>
            <a:r>
              <a:rPr lang="en-GB" sz="1000" kern="0" dirty="0">
                <a:solidFill>
                  <a:srgbClr val="124191"/>
                </a:solidFill>
                <a:ea typeface="+mn-ea"/>
                <a:cs typeface="+mn-cs"/>
              </a:rPr>
              <a:t>3 cells @ 5/10/15/20MHz</a:t>
            </a:r>
          </a:p>
          <a:p>
            <a:pPr marL="87309" indent="-87309" defTabSz="761962">
              <a:lnSpc>
                <a:spcPct val="90000"/>
              </a:lnSpc>
              <a:spcBef>
                <a:spcPts val="0"/>
              </a:spcBef>
              <a:buClr>
                <a:srgbClr val="124191"/>
              </a:buClr>
              <a:buSzPct val="110000"/>
              <a:defRPr/>
            </a:pPr>
            <a:endParaRPr lang="en-GB" sz="1000" kern="0" dirty="0">
              <a:solidFill>
                <a:srgbClr val="124191"/>
              </a:solidFill>
              <a:latin typeface="Arial"/>
              <a:ea typeface="+mn-ea"/>
              <a:cs typeface="+mn-cs"/>
            </a:endParaRPr>
          </a:p>
          <a:p>
            <a:pPr marL="87309" indent="-87309" defTabSz="761962">
              <a:lnSpc>
                <a:spcPct val="90000"/>
              </a:lnSpc>
              <a:spcBef>
                <a:spcPts val="0"/>
              </a:spcBef>
              <a:buClr>
                <a:srgbClr val="124191"/>
              </a:buClr>
              <a:buSzPct val="110000"/>
              <a:defRPr/>
            </a:pPr>
            <a:endParaRPr lang="en-GB" sz="1000" kern="0" dirty="0">
              <a:solidFill>
                <a:srgbClr val="124191"/>
              </a:solidFill>
              <a:latin typeface="Arial"/>
              <a:ea typeface="+mn-ea"/>
              <a:cs typeface="+mn-cs"/>
            </a:endParaRPr>
          </a:p>
          <a:p>
            <a:pPr marL="87309" indent="-87309" defTabSz="761962">
              <a:lnSpc>
                <a:spcPct val="90000"/>
              </a:lnSpc>
              <a:spcBef>
                <a:spcPts val="0"/>
              </a:spcBef>
              <a:buClr>
                <a:srgbClr val="124191"/>
              </a:buClr>
              <a:buSzPct val="110000"/>
              <a:defRPr/>
            </a:pPr>
            <a:endParaRPr lang="en-GB" sz="1000" kern="0" dirty="0">
              <a:solidFill>
                <a:srgbClr val="124191"/>
              </a:solidFill>
              <a:latin typeface="Arial"/>
              <a:ea typeface="+mn-ea"/>
              <a:cs typeface="+mn-cs"/>
            </a:endParaRPr>
          </a:p>
          <a:p>
            <a:pPr marL="87309" indent="-87309" defTabSz="761962">
              <a:lnSpc>
                <a:spcPct val="90000"/>
              </a:lnSpc>
              <a:spcBef>
                <a:spcPts val="0"/>
              </a:spcBef>
              <a:buClr>
                <a:srgbClr val="124191"/>
              </a:buClr>
              <a:buSzPct val="110000"/>
              <a:defRPr/>
            </a:pPr>
            <a:endParaRPr lang="en-GB" sz="1000" kern="0" dirty="0">
              <a:solidFill>
                <a:srgbClr val="124191"/>
              </a:solidFill>
              <a:latin typeface="Arial"/>
              <a:ea typeface="+mn-ea"/>
              <a:cs typeface="+mn-cs"/>
            </a:endParaRPr>
          </a:p>
          <a:p>
            <a:pPr marL="87309" indent="-87309" defTabSz="761962">
              <a:lnSpc>
                <a:spcPct val="90000"/>
              </a:lnSpc>
              <a:spcBef>
                <a:spcPts val="0"/>
              </a:spcBef>
              <a:buClr>
                <a:srgbClr val="124191"/>
              </a:buClr>
              <a:buSzPct val="110000"/>
              <a:defRPr/>
            </a:pPr>
            <a:endParaRPr lang="en-GB" sz="1000" kern="0" dirty="0">
              <a:solidFill>
                <a:srgbClr val="124191"/>
              </a:solidFill>
              <a:latin typeface="Arial"/>
              <a:ea typeface="+mn-ea"/>
              <a:cs typeface="+mn-cs"/>
            </a:endParaRPr>
          </a:p>
          <a:p>
            <a:pPr marL="87309" indent="-87309" defTabSz="761962">
              <a:lnSpc>
                <a:spcPct val="90000"/>
              </a:lnSpc>
              <a:spcBef>
                <a:spcPts val="0"/>
              </a:spcBef>
              <a:buClr>
                <a:srgbClr val="124191"/>
              </a:buClr>
              <a:buSzPct val="110000"/>
              <a:defRPr/>
            </a:pPr>
            <a:endParaRPr lang="en-GB" sz="1000" kern="0" dirty="0">
              <a:solidFill>
                <a:srgbClr val="124191"/>
              </a:solidFill>
              <a:latin typeface="Arial"/>
              <a:ea typeface="+mn-ea"/>
              <a:cs typeface="+mn-cs"/>
            </a:endParaRPr>
          </a:p>
          <a:p>
            <a:pPr marL="87309" indent="-87309" defTabSz="761962">
              <a:lnSpc>
                <a:spcPct val="90000"/>
              </a:lnSpc>
              <a:spcBef>
                <a:spcPts val="0"/>
              </a:spcBef>
              <a:buClr>
                <a:srgbClr val="124191"/>
              </a:buClr>
              <a:buSzPct val="110000"/>
              <a:defRPr/>
            </a:pPr>
            <a:endParaRPr lang="en-GB" sz="1000" kern="0" dirty="0">
              <a:solidFill>
                <a:srgbClr val="124191"/>
              </a:solidFill>
              <a:latin typeface="Arial"/>
              <a:ea typeface="+mn-ea"/>
              <a:cs typeface="+mn-cs"/>
            </a:endParaRPr>
          </a:p>
        </p:txBody>
      </p:sp>
      <p:cxnSp>
        <p:nvCxnSpPr>
          <p:cNvPr id="52" name="Straight Connector 51">
            <a:extLst>
              <a:ext uri="{FF2B5EF4-FFF2-40B4-BE49-F238E27FC236}">
                <a16:creationId xmlns:a16="http://schemas.microsoft.com/office/drawing/2014/main" id="{01E895C6-FAF8-415F-AE05-D43E07606D3A}"/>
              </a:ext>
            </a:extLst>
          </p:cNvPr>
          <p:cNvCxnSpPr>
            <a:stCxn id="6" idx="2"/>
            <a:endCxn id="6" idx="0"/>
          </p:cNvCxnSpPr>
          <p:nvPr/>
        </p:nvCxnSpPr>
        <p:spPr>
          <a:xfrm flipV="1">
            <a:off x="2303702" y="4145854"/>
            <a:ext cx="0" cy="451124"/>
          </a:xfrm>
          <a:prstGeom prst="line">
            <a:avLst/>
          </a:prstGeom>
          <a:noFill/>
          <a:ln w="19050" cap="flat" cmpd="sng" algn="ctr">
            <a:solidFill>
              <a:srgbClr val="124191"/>
            </a:solidFill>
            <a:prstDash val="solid"/>
          </a:ln>
          <a:effectLst/>
        </p:spPr>
      </p:cxnSp>
      <p:sp>
        <p:nvSpPr>
          <p:cNvPr id="53" name="Footer Placeholder 37">
            <a:extLst>
              <a:ext uri="{FF2B5EF4-FFF2-40B4-BE49-F238E27FC236}">
                <a16:creationId xmlns:a16="http://schemas.microsoft.com/office/drawing/2014/main" id="{604E0524-DE00-47CF-B1FB-CDBE0902276C}"/>
              </a:ext>
            </a:extLst>
          </p:cNvPr>
          <p:cNvSpPr>
            <a:spLocks noGrp="1"/>
          </p:cNvSpPr>
          <p:nvPr>
            <p:ph type="ftr" sz="quarter" idx="3"/>
          </p:nvPr>
        </p:nvSpPr>
        <p:spPr>
          <a:xfrm>
            <a:off x="2692800" y="4816800"/>
            <a:ext cx="2581200" cy="122400"/>
          </a:xfrm>
        </p:spPr>
        <p:txBody>
          <a:bodyPr/>
          <a:lstStyle/>
          <a:p>
            <a:pPr defTabSz="914378"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808552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9BC6DB5B-835F-4498-B703-FC8FBD91F8E9}"/>
              </a:ext>
            </a:extLst>
          </p:cNvPr>
          <p:cNvSpPr>
            <a:spLocks noGrp="1"/>
          </p:cNvSpPr>
          <p:nvPr>
            <p:ph type="body" sz="quarter" idx="11"/>
          </p:nvPr>
        </p:nvSpPr>
        <p:spPr>
          <a:xfrm>
            <a:off x="417600" y="280800"/>
            <a:ext cx="8308800" cy="309600"/>
          </a:xfrm>
        </p:spPr>
        <p:txBody>
          <a:bodyPr/>
          <a:lstStyle/>
          <a:p>
            <a:r>
              <a:rPr lang="en-US"/>
              <a:t>LTE Cell set mapping to AirScale System Module</a:t>
            </a:r>
          </a:p>
        </p:txBody>
      </p:sp>
      <p:grpSp>
        <p:nvGrpSpPr>
          <p:cNvPr id="4" name="Group 3">
            <a:extLst>
              <a:ext uri="{FF2B5EF4-FFF2-40B4-BE49-F238E27FC236}">
                <a16:creationId xmlns:a16="http://schemas.microsoft.com/office/drawing/2014/main" id="{F27C7C81-D501-41E4-A3CB-492293B7EF57}"/>
              </a:ext>
            </a:extLst>
          </p:cNvPr>
          <p:cNvGrpSpPr/>
          <p:nvPr/>
        </p:nvGrpSpPr>
        <p:grpSpPr>
          <a:xfrm>
            <a:off x="1551829" y="4251987"/>
            <a:ext cx="1503746" cy="491171"/>
            <a:chOff x="1686585" y="2541031"/>
            <a:chExt cx="900000" cy="293970"/>
          </a:xfrm>
        </p:grpSpPr>
        <p:sp>
          <p:nvSpPr>
            <p:cNvPr id="5" name="Rectangle 4">
              <a:extLst>
                <a:ext uri="{FF2B5EF4-FFF2-40B4-BE49-F238E27FC236}">
                  <a16:creationId xmlns:a16="http://schemas.microsoft.com/office/drawing/2014/main" id="{2CC6D9FA-3437-4E3F-B0AC-9361151A30EA}"/>
                </a:ext>
              </a:extLst>
            </p:cNvPr>
            <p:cNvSpPr>
              <a:spLocks noChangeAspect="1"/>
            </p:cNvSpPr>
            <p:nvPr/>
          </p:nvSpPr>
          <p:spPr>
            <a:xfrm>
              <a:off x="1686585" y="2565001"/>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algn="ctr" defTabSz="457189" fontAlgn="auto">
                <a:spcBef>
                  <a:spcPts val="0"/>
                </a:spcBef>
                <a:spcAft>
                  <a:spcPts val="0"/>
                </a:spcAft>
                <a:defRPr/>
              </a:pPr>
              <a:r>
                <a:rPr lang="de-DE" sz="1400" kern="0" dirty="0">
                  <a:solidFill>
                    <a:srgbClr val="D8D9DA">
                      <a:lumMod val="10000"/>
                    </a:srgbClr>
                  </a:solidFill>
                  <a:latin typeface="Arial"/>
                  <a:ea typeface="+mn-ea"/>
                  <a:cs typeface="+mn-cs"/>
                </a:rPr>
                <a:t>ABIA</a:t>
              </a:r>
              <a:endParaRPr lang="en-GB" sz="1400" kern="0" dirty="0">
                <a:solidFill>
                  <a:srgbClr val="D8D9DA">
                    <a:lumMod val="10000"/>
                  </a:srgbClr>
                </a:solidFill>
                <a:latin typeface="Arial"/>
                <a:ea typeface="+mn-ea"/>
                <a:cs typeface="+mn-cs"/>
              </a:endParaRPr>
            </a:p>
          </p:txBody>
        </p:sp>
        <p:grpSp>
          <p:nvGrpSpPr>
            <p:cNvPr id="6" name="Group 246">
              <a:extLst>
                <a:ext uri="{FF2B5EF4-FFF2-40B4-BE49-F238E27FC236}">
                  <a16:creationId xmlns:a16="http://schemas.microsoft.com/office/drawing/2014/main" id="{CC3F1ACB-7F24-4373-8FB9-29194D21596E}"/>
                </a:ext>
              </a:extLst>
            </p:cNvPr>
            <p:cNvGrpSpPr/>
            <p:nvPr/>
          </p:nvGrpSpPr>
          <p:grpSpPr>
            <a:xfrm>
              <a:off x="1771769" y="2541032"/>
              <a:ext cx="169391" cy="45719"/>
              <a:chOff x="1771769" y="2541032"/>
              <a:chExt cx="169391" cy="45719"/>
            </a:xfrm>
          </p:grpSpPr>
          <p:grpSp>
            <p:nvGrpSpPr>
              <p:cNvPr id="17" name="Group 257">
                <a:extLst>
                  <a:ext uri="{FF2B5EF4-FFF2-40B4-BE49-F238E27FC236}">
                    <a16:creationId xmlns:a16="http://schemas.microsoft.com/office/drawing/2014/main" id="{5B625623-9E35-4652-8425-BFE8F91F0219}"/>
                  </a:ext>
                </a:extLst>
              </p:cNvPr>
              <p:cNvGrpSpPr>
                <a:grpSpLocks noChangeAspect="1"/>
              </p:cNvGrpSpPr>
              <p:nvPr/>
            </p:nvGrpSpPr>
            <p:grpSpPr>
              <a:xfrm rot="5400000">
                <a:off x="1833605" y="2542746"/>
                <a:ext cx="45719" cy="42291"/>
                <a:chOff x="971601" y="2260482"/>
                <a:chExt cx="405043" cy="405045"/>
              </a:xfrm>
            </p:grpSpPr>
            <p:sp>
              <p:nvSpPr>
                <p:cNvPr id="24" name="Freeform 78">
                  <a:extLst>
                    <a:ext uri="{FF2B5EF4-FFF2-40B4-BE49-F238E27FC236}">
                      <a16:creationId xmlns:a16="http://schemas.microsoft.com/office/drawing/2014/main" id="{8566D281-EF1E-403D-B7E0-27B9AC48CE30}"/>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25" name="Rectangle 24">
                  <a:extLst>
                    <a:ext uri="{FF2B5EF4-FFF2-40B4-BE49-F238E27FC236}">
                      <a16:creationId xmlns:a16="http://schemas.microsoft.com/office/drawing/2014/main" id="{2BFC4D11-77EF-4101-8A59-02E24184C741}"/>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18" name="Group 258">
                <a:extLst>
                  <a:ext uri="{FF2B5EF4-FFF2-40B4-BE49-F238E27FC236}">
                    <a16:creationId xmlns:a16="http://schemas.microsoft.com/office/drawing/2014/main" id="{E5ECA789-3793-4C6A-88EC-9B2F4633AFDD}"/>
                  </a:ext>
                </a:extLst>
              </p:cNvPr>
              <p:cNvGrpSpPr>
                <a:grpSpLocks noChangeAspect="1"/>
              </p:cNvGrpSpPr>
              <p:nvPr/>
            </p:nvGrpSpPr>
            <p:grpSpPr>
              <a:xfrm rot="5400000">
                <a:off x="1770055" y="2542746"/>
                <a:ext cx="45719" cy="42291"/>
                <a:chOff x="971601" y="2260482"/>
                <a:chExt cx="405043" cy="405045"/>
              </a:xfrm>
            </p:grpSpPr>
            <p:sp>
              <p:nvSpPr>
                <p:cNvPr id="22" name="Freeform 76">
                  <a:extLst>
                    <a:ext uri="{FF2B5EF4-FFF2-40B4-BE49-F238E27FC236}">
                      <a16:creationId xmlns:a16="http://schemas.microsoft.com/office/drawing/2014/main" id="{FD393BDE-E2E4-49B3-B24F-94A55B2CCA37}"/>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23" name="Rectangle 22">
                  <a:extLst>
                    <a:ext uri="{FF2B5EF4-FFF2-40B4-BE49-F238E27FC236}">
                      <a16:creationId xmlns:a16="http://schemas.microsoft.com/office/drawing/2014/main" id="{C0E8D9F3-65F5-4659-98D0-90CCD58295A5}"/>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19" name="Group 259">
                <a:extLst>
                  <a:ext uri="{FF2B5EF4-FFF2-40B4-BE49-F238E27FC236}">
                    <a16:creationId xmlns:a16="http://schemas.microsoft.com/office/drawing/2014/main" id="{FF90C9D2-D118-4E9E-9D51-4B15DDAF7B5B}"/>
                  </a:ext>
                </a:extLst>
              </p:cNvPr>
              <p:cNvGrpSpPr>
                <a:grpSpLocks noChangeAspect="1"/>
              </p:cNvGrpSpPr>
              <p:nvPr/>
            </p:nvGrpSpPr>
            <p:grpSpPr>
              <a:xfrm rot="5400000">
                <a:off x="1897155" y="2542746"/>
                <a:ext cx="45719" cy="42291"/>
                <a:chOff x="971601" y="2260482"/>
                <a:chExt cx="405043" cy="405045"/>
              </a:xfrm>
            </p:grpSpPr>
            <p:sp>
              <p:nvSpPr>
                <p:cNvPr id="20" name="Freeform 74">
                  <a:extLst>
                    <a:ext uri="{FF2B5EF4-FFF2-40B4-BE49-F238E27FC236}">
                      <a16:creationId xmlns:a16="http://schemas.microsoft.com/office/drawing/2014/main" id="{FEACBABE-0588-4B8E-B304-60FB5BA55762}"/>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21" name="Rectangle 20">
                  <a:extLst>
                    <a:ext uri="{FF2B5EF4-FFF2-40B4-BE49-F238E27FC236}">
                      <a16:creationId xmlns:a16="http://schemas.microsoft.com/office/drawing/2014/main" id="{67EB33CD-E52E-4DC4-871B-380FF62FFAD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grpSp>
          <p:nvGrpSpPr>
            <p:cNvPr id="7" name="Group 247">
              <a:extLst>
                <a:ext uri="{FF2B5EF4-FFF2-40B4-BE49-F238E27FC236}">
                  <a16:creationId xmlns:a16="http://schemas.microsoft.com/office/drawing/2014/main" id="{EAB5E1FB-C40C-4C76-ABFD-D06E0706AB03}"/>
                </a:ext>
              </a:extLst>
            </p:cNvPr>
            <p:cNvGrpSpPr/>
            <p:nvPr/>
          </p:nvGrpSpPr>
          <p:grpSpPr>
            <a:xfrm>
              <a:off x="2332379" y="2541031"/>
              <a:ext cx="169391" cy="45719"/>
              <a:chOff x="1962419" y="2541032"/>
              <a:chExt cx="169391" cy="45719"/>
            </a:xfrm>
          </p:grpSpPr>
          <p:grpSp>
            <p:nvGrpSpPr>
              <p:cNvPr id="8" name="Group 248">
                <a:extLst>
                  <a:ext uri="{FF2B5EF4-FFF2-40B4-BE49-F238E27FC236}">
                    <a16:creationId xmlns:a16="http://schemas.microsoft.com/office/drawing/2014/main" id="{AAC3E64C-64A3-458E-9790-6C515BEE6F6A}"/>
                  </a:ext>
                </a:extLst>
              </p:cNvPr>
              <p:cNvGrpSpPr>
                <a:grpSpLocks noChangeAspect="1"/>
              </p:cNvGrpSpPr>
              <p:nvPr/>
            </p:nvGrpSpPr>
            <p:grpSpPr>
              <a:xfrm rot="5400000">
                <a:off x="1960705" y="2542746"/>
                <a:ext cx="45719" cy="42291"/>
                <a:chOff x="971601" y="2260482"/>
                <a:chExt cx="405043" cy="405045"/>
              </a:xfrm>
            </p:grpSpPr>
            <p:sp>
              <p:nvSpPr>
                <p:cNvPr id="15" name="Freeform 69">
                  <a:extLst>
                    <a:ext uri="{FF2B5EF4-FFF2-40B4-BE49-F238E27FC236}">
                      <a16:creationId xmlns:a16="http://schemas.microsoft.com/office/drawing/2014/main" id="{9CB7D996-6BA5-43F2-A31E-069446628981}"/>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16" name="Rectangle 15">
                  <a:extLst>
                    <a:ext uri="{FF2B5EF4-FFF2-40B4-BE49-F238E27FC236}">
                      <a16:creationId xmlns:a16="http://schemas.microsoft.com/office/drawing/2014/main" id="{BDF121FA-0C18-42E1-8065-8E27E48D18E0}"/>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9" name="Group 249">
                <a:extLst>
                  <a:ext uri="{FF2B5EF4-FFF2-40B4-BE49-F238E27FC236}">
                    <a16:creationId xmlns:a16="http://schemas.microsoft.com/office/drawing/2014/main" id="{2E4BF4A7-A190-4B87-96F6-BCC05E097A5E}"/>
                  </a:ext>
                </a:extLst>
              </p:cNvPr>
              <p:cNvGrpSpPr>
                <a:grpSpLocks noChangeAspect="1"/>
              </p:cNvGrpSpPr>
              <p:nvPr/>
            </p:nvGrpSpPr>
            <p:grpSpPr>
              <a:xfrm rot="5400000">
                <a:off x="2087805" y="2542746"/>
                <a:ext cx="45719" cy="42291"/>
                <a:chOff x="971601" y="2260482"/>
                <a:chExt cx="405043" cy="405045"/>
              </a:xfrm>
            </p:grpSpPr>
            <p:sp>
              <p:nvSpPr>
                <p:cNvPr id="13" name="Freeform 67">
                  <a:extLst>
                    <a:ext uri="{FF2B5EF4-FFF2-40B4-BE49-F238E27FC236}">
                      <a16:creationId xmlns:a16="http://schemas.microsoft.com/office/drawing/2014/main" id="{8C858B0C-521B-4C5B-BBEE-85528CE7EF76}"/>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14" name="Rectangle 13">
                  <a:extLst>
                    <a:ext uri="{FF2B5EF4-FFF2-40B4-BE49-F238E27FC236}">
                      <a16:creationId xmlns:a16="http://schemas.microsoft.com/office/drawing/2014/main" id="{2CA5629C-0501-482E-8D5D-130EF06B265F}"/>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10" name="Group 250">
                <a:extLst>
                  <a:ext uri="{FF2B5EF4-FFF2-40B4-BE49-F238E27FC236}">
                    <a16:creationId xmlns:a16="http://schemas.microsoft.com/office/drawing/2014/main" id="{8E144598-CA49-48AA-9F2F-F258E190D7C5}"/>
                  </a:ext>
                </a:extLst>
              </p:cNvPr>
              <p:cNvGrpSpPr>
                <a:grpSpLocks noChangeAspect="1"/>
              </p:cNvGrpSpPr>
              <p:nvPr/>
            </p:nvGrpSpPr>
            <p:grpSpPr>
              <a:xfrm rot="5400000">
                <a:off x="2024255" y="2542746"/>
                <a:ext cx="45719" cy="42291"/>
                <a:chOff x="971601" y="2260482"/>
                <a:chExt cx="405043" cy="405045"/>
              </a:xfrm>
            </p:grpSpPr>
            <p:sp>
              <p:nvSpPr>
                <p:cNvPr id="11" name="Freeform 65">
                  <a:extLst>
                    <a:ext uri="{FF2B5EF4-FFF2-40B4-BE49-F238E27FC236}">
                      <a16:creationId xmlns:a16="http://schemas.microsoft.com/office/drawing/2014/main" id="{0C89D3C9-CE95-4875-8CFC-F98A73BC5017}"/>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12" name="Rectangle 11">
                  <a:extLst>
                    <a:ext uri="{FF2B5EF4-FFF2-40B4-BE49-F238E27FC236}">
                      <a16:creationId xmlns:a16="http://schemas.microsoft.com/office/drawing/2014/main" id="{E86D790D-DAD7-4F77-9A12-9C05D4E1F1FA}"/>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grpSp>
      <p:sp>
        <p:nvSpPr>
          <p:cNvPr id="26" name="Freeform 80">
            <a:extLst>
              <a:ext uri="{FF2B5EF4-FFF2-40B4-BE49-F238E27FC236}">
                <a16:creationId xmlns:a16="http://schemas.microsoft.com/office/drawing/2014/main" id="{6E57F477-38F7-41C8-A1B5-BA0D7123E283}"/>
              </a:ext>
            </a:extLst>
          </p:cNvPr>
          <p:cNvSpPr/>
          <p:nvPr/>
        </p:nvSpPr>
        <p:spPr bwMode="auto">
          <a:xfrm>
            <a:off x="476546" y="2005053"/>
            <a:ext cx="2250695" cy="2430856"/>
          </a:xfrm>
          <a:custGeom>
            <a:avLst/>
            <a:gdLst>
              <a:gd name="connsiteX0" fmla="*/ 0 w 3267978"/>
              <a:gd name="connsiteY0" fmla="*/ 164645 h 3024336"/>
              <a:gd name="connsiteX1" fmla="*/ 48224 w 3267978"/>
              <a:gd name="connsiteY1" fmla="*/ 48223 h 3024336"/>
              <a:gd name="connsiteX2" fmla="*/ 164646 w 3267978"/>
              <a:gd name="connsiteY2" fmla="*/ 0 h 3024336"/>
              <a:gd name="connsiteX3" fmla="*/ 3103333 w 3267978"/>
              <a:gd name="connsiteY3" fmla="*/ 0 h 3024336"/>
              <a:gd name="connsiteX4" fmla="*/ 3219755 w 3267978"/>
              <a:gd name="connsiteY4" fmla="*/ 48224 h 3024336"/>
              <a:gd name="connsiteX5" fmla="*/ 3267978 w 3267978"/>
              <a:gd name="connsiteY5" fmla="*/ 164646 h 3024336"/>
              <a:gd name="connsiteX6" fmla="*/ 3267978 w 3267978"/>
              <a:gd name="connsiteY6" fmla="*/ 2859691 h 3024336"/>
              <a:gd name="connsiteX7" fmla="*/ 3219755 w 3267978"/>
              <a:gd name="connsiteY7" fmla="*/ 2976113 h 3024336"/>
              <a:gd name="connsiteX8" fmla="*/ 3103333 w 3267978"/>
              <a:gd name="connsiteY8" fmla="*/ 3024336 h 3024336"/>
              <a:gd name="connsiteX9" fmla="*/ 164645 w 3267978"/>
              <a:gd name="connsiteY9" fmla="*/ 3024336 h 3024336"/>
              <a:gd name="connsiteX10" fmla="*/ 48223 w 3267978"/>
              <a:gd name="connsiteY10" fmla="*/ 2976112 h 3024336"/>
              <a:gd name="connsiteX11" fmla="*/ 0 w 3267978"/>
              <a:gd name="connsiteY11" fmla="*/ 2859690 h 3024336"/>
              <a:gd name="connsiteX12" fmla="*/ 0 w 3267978"/>
              <a:gd name="connsiteY12" fmla="*/ 164645 h 3024336"/>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64282 w 3267978"/>
              <a:gd name="connsiteY6" fmla="*/ 2278232 h 3201783"/>
              <a:gd name="connsiteX7" fmla="*/ 3267978 w 3267978"/>
              <a:gd name="connsiteY7" fmla="*/ 3037138 h 3201783"/>
              <a:gd name="connsiteX8" fmla="*/ 3219755 w 3267978"/>
              <a:gd name="connsiteY8" fmla="*/ 3153560 h 3201783"/>
              <a:gd name="connsiteX9" fmla="*/ 3103333 w 3267978"/>
              <a:gd name="connsiteY9" fmla="*/ 3201783 h 3201783"/>
              <a:gd name="connsiteX10" fmla="*/ 164645 w 3267978"/>
              <a:gd name="connsiteY10" fmla="*/ 3201783 h 3201783"/>
              <a:gd name="connsiteX11" fmla="*/ 48223 w 3267978"/>
              <a:gd name="connsiteY11" fmla="*/ 3153559 h 3201783"/>
              <a:gd name="connsiteX12" fmla="*/ 0 w 3267978"/>
              <a:gd name="connsiteY12" fmla="*/ 3037137 h 3201783"/>
              <a:gd name="connsiteX13" fmla="*/ 0 w 3267978"/>
              <a:gd name="connsiteY13" fmla="*/ 342092 h 3201783"/>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64282 w 3267978"/>
              <a:gd name="connsiteY6" fmla="*/ 2278232 h 3201783"/>
              <a:gd name="connsiteX7" fmla="*/ 3264282 w 3267978"/>
              <a:gd name="connsiteY7" fmla="*/ 2634174 h 3201783"/>
              <a:gd name="connsiteX8" fmla="*/ 3267978 w 3267978"/>
              <a:gd name="connsiteY8" fmla="*/ 3037138 h 3201783"/>
              <a:gd name="connsiteX9" fmla="*/ 3219755 w 3267978"/>
              <a:gd name="connsiteY9" fmla="*/ 3153560 h 3201783"/>
              <a:gd name="connsiteX10" fmla="*/ 3103333 w 3267978"/>
              <a:gd name="connsiteY10" fmla="*/ 3201783 h 3201783"/>
              <a:gd name="connsiteX11" fmla="*/ 164645 w 3267978"/>
              <a:gd name="connsiteY11" fmla="*/ 3201783 h 3201783"/>
              <a:gd name="connsiteX12" fmla="*/ 48223 w 3267978"/>
              <a:gd name="connsiteY12" fmla="*/ 3153559 h 3201783"/>
              <a:gd name="connsiteX13" fmla="*/ 0 w 3267978"/>
              <a:gd name="connsiteY13" fmla="*/ 3037137 h 3201783"/>
              <a:gd name="connsiteX14" fmla="*/ 0 w 3267978"/>
              <a:gd name="connsiteY14" fmla="*/ 342092 h 3201783"/>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49976 w 3267978"/>
              <a:gd name="connsiteY6" fmla="*/ 2094661 h 3201783"/>
              <a:gd name="connsiteX7" fmla="*/ 3264282 w 3267978"/>
              <a:gd name="connsiteY7" fmla="*/ 2634174 h 3201783"/>
              <a:gd name="connsiteX8" fmla="*/ 3267978 w 3267978"/>
              <a:gd name="connsiteY8" fmla="*/ 3037138 h 3201783"/>
              <a:gd name="connsiteX9" fmla="*/ 3219755 w 3267978"/>
              <a:gd name="connsiteY9" fmla="*/ 3153560 h 3201783"/>
              <a:gd name="connsiteX10" fmla="*/ 3103333 w 3267978"/>
              <a:gd name="connsiteY10" fmla="*/ 3201783 h 3201783"/>
              <a:gd name="connsiteX11" fmla="*/ 164645 w 3267978"/>
              <a:gd name="connsiteY11" fmla="*/ 3201783 h 3201783"/>
              <a:gd name="connsiteX12" fmla="*/ 48223 w 3267978"/>
              <a:gd name="connsiteY12" fmla="*/ 3153559 h 3201783"/>
              <a:gd name="connsiteX13" fmla="*/ 0 w 3267978"/>
              <a:gd name="connsiteY13" fmla="*/ 3037137 h 3201783"/>
              <a:gd name="connsiteX14" fmla="*/ 0 w 3267978"/>
              <a:gd name="connsiteY14" fmla="*/ 342092 h 3201783"/>
              <a:gd name="connsiteX0" fmla="*/ 0 w 3339986"/>
              <a:gd name="connsiteY0" fmla="*/ 342092 h 3201783"/>
              <a:gd name="connsiteX1" fmla="*/ 48224 w 3339986"/>
              <a:gd name="connsiteY1" fmla="*/ 225670 h 3201783"/>
              <a:gd name="connsiteX2" fmla="*/ 164646 w 3339986"/>
              <a:gd name="connsiteY2" fmla="*/ 177447 h 3201783"/>
              <a:gd name="connsiteX3" fmla="*/ 3103333 w 3339986"/>
              <a:gd name="connsiteY3" fmla="*/ 177447 h 3201783"/>
              <a:gd name="connsiteX4" fmla="*/ 3219755 w 3339986"/>
              <a:gd name="connsiteY4" fmla="*/ 225671 h 3201783"/>
              <a:gd name="connsiteX5" fmla="*/ 3267978 w 3339986"/>
              <a:gd name="connsiteY5" fmla="*/ 342093 h 3201783"/>
              <a:gd name="connsiteX6" fmla="*/ 3249976 w 3339986"/>
              <a:gd name="connsiteY6" fmla="*/ 2094661 h 3201783"/>
              <a:gd name="connsiteX7" fmla="*/ 3339986 w 3339986"/>
              <a:gd name="connsiteY7" fmla="*/ 2274681 h 3201783"/>
              <a:gd name="connsiteX8" fmla="*/ 3267978 w 3339986"/>
              <a:gd name="connsiteY8" fmla="*/ 3037138 h 3201783"/>
              <a:gd name="connsiteX9" fmla="*/ 3219755 w 3339986"/>
              <a:gd name="connsiteY9" fmla="*/ 3153560 h 3201783"/>
              <a:gd name="connsiteX10" fmla="*/ 3103333 w 3339986"/>
              <a:gd name="connsiteY10" fmla="*/ 3201783 h 3201783"/>
              <a:gd name="connsiteX11" fmla="*/ 164645 w 3339986"/>
              <a:gd name="connsiteY11" fmla="*/ 3201783 h 3201783"/>
              <a:gd name="connsiteX12" fmla="*/ 48223 w 3339986"/>
              <a:gd name="connsiteY12" fmla="*/ 3153559 h 3201783"/>
              <a:gd name="connsiteX13" fmla="*/ 0 w 3339986"/>
              <a:gd name="connsiteY13" fmla="*/ 3037137 h 3201783"/>
              <a:gd name="connsiteX14" fmla="*/ 0 w 3339986"/>
              <a:gd name="connsiteY14" fmla="*/ 342092 h 3201783"/>
              <a:gd name="connsiteX0" fmla="*/ 0 w 3339986"/>
              <a:gd name="connsiteY0" fmla="*/ 342092 h 3201783"/>
              <a:gd name="connsiteX1" fmla="*/ 48224 w 3339986"/>
              <a:gd name="connsiteY1" fmla="*/ 225670 h 3201783"/>
              <a:gd name="connsiteX2" fmla="*/ 164646 w 3339986"/>
              <a:gd name="connsiteY2" fmla="*/ 177447 h 3201783"/>
              <a:gd name="connsiteX3" fmla="*/ 3103333 w 3339986"/>
              <a:gd name="connsiteY3" fmla="*/ 177447 h 3201783"/>
              <a:gd name="connsiteX4" fmla="*/ 3219755 w 3339986"/>
              <a:gd name="connsiteY4" fmla="*/ 225671 h 3201783"/>
              <a:gd name="connsiteX5" fmla="*/ 3267978 w 3339986"/>
              <a:gd name="connsiteY5" fmla="*/ 342093 h 3201783"/>
              <a:gd name="connsiteX6" fmla="*/ 3249976 w 3339986"/>
              <a:gd name="connsiteY6" fmla="*/ 2094661 h 3201783"/>
              <a:gd name="connsiteX7" fmla="*/ 3339986 w 3339986"/>
              <a:gd name="connsiteY7" fmla="*/ 2274681 h 3201783"/>
              <a:gd name="connsiteX8" fmla="*/ 3307240 w 3339986"/>
              <a:gd name="connsiteY8" fmla="*/ 2606557 h 3201783"/>
              <a:gd name="connsiteX9" fmla="*/ 3267978 w 3339986"/>
              <a:gd name="connsiteY9" fmla="*/ 3037138 h 3201783"/>
              <a:gd name="connsiteX10" fmla="*/ 3219755 w 3339986"/>
              <a:gd name="connsiteY10" fmla="*/ 3153560 h 3201783"/>
              <a:gd name="connsiteX11" fmla="*/ 3103333 w 3339986"/>
              <a:gd name="connsiteY11" fmla="*/ 3201783 h 3201783"/>
              <a:gd name="connsiteX12" fmla="*/ 164645 w 3339986"/>
              <a:gd name="connsiteY12" fmla="*/ 3201783 h 3201783"/>
              <a:gd name="connsiteX13" fmla="*/ 48223 w 3339986"/>
              <a:gd name="connsiteY13" fmla="*/ 3153559 h 3201783"/>
              <a:gd name="connsiteX14" fmla="*/ 0 w 3339986"/>
              <a:gd name="connsiteY14" fmla="*/ 3037137 h 3201783"/>
              <a:gd name="connsiteX15" fmla="*/ 0 w 3339986"/>
              <a:gd name="connsiteY15"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339986 w 3565011"/>
              <a:gd name="connsiteY7" fmla="*/ 2274681 h 3201783"/>
              <a:gd name="connsiteX8" fmla="*/ 3565011 w 3565011"/>
              <a:gd name="connsiteY8" fmla="*/ 2274681 h 3201783"/>
              <a:gd name="connsiteX9" fmla="*/ 3267978 w 3565011"/>
              <a:gd name="connsiteY9" fmla="*/ 3037138 h 3201783"/>
              <a:gd name="connsiteX10" fmla="*/ 3219755 w 3565011"/>
              <a:gd name="connsiteY10" fmla="*/ 3153560 h 3201783"/>
              <a:gd name="connsiteX11" fmla="*/ 3103333 w 3565011"/>
              <a:gd name="connsiteY11" fmla="*/ 3201783 h 3201783"/>
              <a:gd name="connsiteX12" fmla="*/ 164645 w 3565011"/>
              <a:gd name="connsiteY12" fmla="*/ 3201783 h 3201783"/>
              <a:gd name="connsiteX13" fmla="*/ 48223 w 3565011"/>
              <a:gd name="connsiteY13" fmla="*/ 3153559 h 3201783"/>
              <a:gd name="connsiteX14" fmla="*/ 0 w 3565011"/>
              <a:gd name="connsiteY14" fmla="*/ 3037137 h 3201783"/>
              <a:gd name="connsiteX15" fmla="*/ 0 w 3565011"/>
              <a:gd name="connsiteY15"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94966 w 3565011"/>
              <a:gd name="connsiteY7" fmla="*/ 2180042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229676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229676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525101 w 3565011"/>
              <a:gd name="connsiteY10" fmla="*/ 2367218 h 3201783"/>
              <a:gd name="connsiteX11" fmla="*/ 3267978 w 3565011"/>
              <a:gd name="connsiteY11" fmla="*/ 3037138 h 3201783"/>
              <a:gd name="connsiteX12" fmla="*/ 3219755 w 3565011"/>
              <a:gd name="connsiteY12" fmla="*/ 3153560 h 3201783"/>
              <a:gd name="connsiteX13" fmla="*/ 3103333 w 3565011"/>
              <a:gd name="connsiteY13" fmla="*/ 3201783 h 3201783"/>
              <a:gd name="connsiteX14" fmla="*/ 164645 w 3565011"/>
              <a:gd name="connsiteY14" fmla="*/ 3201783 h 3201783"/>
              <a:gd name="connsiteX15" fmla="*/ 48223 w 3565011"/>
              <a:gd name="connsiteY15" fmla="*/ 3153559 h 3201783"/>
              <a:gd name="connsiteX16" fmla="*/ 0 w 3565011"/>
              <a:gd name="connsiteY16" fmla="*/ 3037137 h 3201783"/>
              <a:gd name="connsiteX17" fmla="*/ 0 w 3565011"/>
              <a:gd name="connsiteY17"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267978 w 3700026"/>
              <a:gd name="connsiteY11" fmla="*/ 3037138 h 3201783"/>
              <a:gd name="connsiteX12" fmla="*/ 3219755 w 3700026"/>
              <a:gd name="connsiteY12" fmla="*/ 3153560 h 3201783"/>
              <a:gd name="connsiteX13" fmla="*/ 3103333 w 3700026"/>
              <a:gd name="connsiteY13" fmla="*/ 3201783 h 3201783"/>
              <a:gd name="connsiteX14" fmla="*/ 164645 w 3700026"/>
              <a:gd name="connsiteY14" fmla="*/ 3201783 h 3201783"/>
              <a:gd name="connsiteX15" fmla="*/ 48223 w 3700026"/>
              <a:gd name="connsiteY15" fmla="*/ 3153559 h 3201783"/>
              <a:gd name="connsiteX16" fmla="*/ 0 w 3700026"/>
              <a:gd name="connsiteY16" fmla="*/ 3037137 h 3201783"/>
              <a:gd name="connsiteX17" fmla="*/ 0 w 3700026"/>
              <a:gd name="connsiteY17"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503620 w 3700026"/>
              <a:gd name="connsiteY11" fmla="*/ 2670995 h 3201783"/>
              <a:gd name="connsiteX12" fmla="*/ 3267978 w 3700026"/>
              <a:gd name="connsiteY12" fmla="*/ 3037138 h 3201783"/>
              <a:gd name="connsiteX13" fmla="*/ 3219755 w 3700026"/>
              <a:gd name="connsiteY13" fmla="*/ 3153560 h 3201783"/>
              <a:gd name="connsiteX14" fmla="*/ 3103333 w 3700026"/>
              <a:gd name="connsiteY14" fmla="*/ 3201783 h 3201783"/>
              <a:gd name="connsiteX15" fmla="*/ 164645 w 3700026"/>
              <a:gd name="connsiteY15" fmla="*/ 3201783 h 3201783"/>
              <a:gd name="connsiteX16" fmla="*/ 48223 w 3700026"/>
              <a:gd name="connsiteY16" fmla="*/ 3153559 h 3201783"/>
              <a:gd name="connsiteX17" fmla="*/ 0 w 3700026"/>
              <a:gd name="connsiteY17" fmla="*/ 3037137 h 3201783"/>
              <a:gd name="connsiteX18" fmla="*/ 0 w 3700026"/>
              <a:gd name="connsiteY18"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267978 w 3700026"/>
              <a:gd name="connsiteY12" fmla="*/ 3037138 h 3201783"/>
              <a:gd name="connsiteX13" fmla="*/ 3219755 w 3700026"/>
              <a:gd name="connsiteY13" fmla="*/ 3153560 h 3201783"/>
              <a:gd name="connsiteX14" fmla="*/ 3103333 w 3700026"/>
              <a:gd name="connsiteY14" fmla="*/ 3201783 h 3201783"/>
              <a:gd name="connsiteX15" fmla="*/ 164645 w 3700026"/>
              <a:gd name="connsiteY15" fmla="*/ 3201783 h 3201783"/>
              <a:gd name="connsiteX16" fmla="*/ 48223 w 3700026"/>
              <a:gd name="connsiteY16" fmla="*/ 3153559 h 3201783"/>
              <a:gd name="connsiteX17" fmla="*/ 0 w 3700026"/>
              <a:gd name="connsiteY17" fmla="*/ 3037137 h 3201783"/>
              <a:gd name="connsiteX18" fmla="*/ 0 w 3700026"/>
              <a:gd name="connsiteY18"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515894 w 3700026"/>
              <a:gd name="connsiteY12" fmla="*/ 2766117 h 3201783"/>
              <a:gd name="connsiteX13" fmla="*/ 3267978 w 3700026"/>
              <a:gd name="connsiteY13" fmla="*/ 3037138 h 3201783"/>
              <a:gd name="connsiteX14" fmla="*/ 3219755 w 3700026"/>
              <a:gd name="connsiteY14" fmla="*/ 3153560 h 3201783"/>
              <a:gd name="connsiteX15" fmla="*/ 3103333 w 3700026"/>
              <a:gd name="connsiteY15" fmla="*/ 3201783 h 3201783"/>
              <a:gd name="connsiteX16" fmla="*/ 164645 w 3700026"/>
              <a:gd name="connsiteY16" fmla="*/ 3201783 h 3201783"/>
              <a:gd name="connsiteX17" fmla="*/ 48223 w 3700026"/>
              <a:gd name="connsiteY17" fmla="*/ 3153559 h 3201783"/>
              <a:gd name="connsiteX18" fmla="*/ 0 w 3700026"/>
              <a:gd name="connsiteY18" fmla="*/ 3037137 h 3201783"/>
              <a:gd name="connsiteX19" fmla="*/ 0 w 3700026"/>
              <a:gd name="connsiteY19"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267978 w 3700026"/>
              <a:gd name="connsiteY13" fmla="*/ 3037138 h 3201783"/>
              <a:gd name="connsiteX14" fmla="*/ 3219755 w 3700026"/>
              <a:gd name="connsiteY14" fmla="*/ 3153560 h 3201783"/>
              <a:gd name="connsiteX15" fmla="*/ 3103333 w 3700026"/>
              <a:gd name="connsiteY15" fmla="*/ 3201783 h 3201783"/>
              <a:gd name="connsiteX16" fmla="*/ 164645 w 3700026"/>
              <a:gd name="connsiteY16" fmla="*/ 3201783 h 3201783"/>
              <a:gd name="connsiteX17" fmla="*/ 48223 w 3700026"/>
              <a:gd name="connsiteY17" fmla="*/ 3153559 h 3201783"/>
              <a:gd name="connsiteX18" fmla="*/ 0 w 3700026"/>
              <a:gd name="connsiteY18" fmla="*/ 3037137 h 3201783"/>
              <a:gd name="connsiteX19" fmla="*/ 0 w 3700026"/>
              <a:gd name="connsiteY19"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540442 w 3700026"/>
              <a:gd name="connsiteY13" fmla="*/ 2759980 h 3201783"/>
              <a:gd name="connsiteX14" fmla="*/ 3267978 w 3700026"/>
              <a:gd name="connsiteY14" fmla="*/ 3037138 h 3201783"/>
              <a:gd name="connsiteX15" fmla="*/ 3219755 w 3700026"/>
              <a:gd name="connsiteY15" fmla="*/ 3153560 h 3201783"/>
              <a:gd name="connsiteX16" fmla="*/ 3103333 w 3700026"/>
              <a:gd name="connsiteY16" fmla="*/ 3201783 h 3201783"/>
              <a:gd name="connsiteX17" fmla="*/ 164645 w 3700026"/>
              <a:gd name="connsiteY17" fmla="*/ 3201783 h 3201783"/>
              <a:gd name="connsiteX18" fmla="*/ 48223 w 3700026"/>
              <a:gd name="connsiteY18" fmla="*/ 3153559 h 3201783"/>
              <a:gd name="connsiteX19" fmla="*/ 0 w 3700026"/>
              <a:gd name="connsiteY19" fmla="*/ 3037137 h 3201783"/>
              <a:gd name="connsiteX20" fmla="*/ 0 w 3700026"/>
              <a:gd name="connsiteY20"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78 w 3700026"/>
              <a:gd name="connsiteY14" fmla="*/ 3037138 h 3201783"/>
              <a:gd name="connsiteX15" fmla="*/ 3219755 w 3700026"/>
              <a:gd name="connsiteY15" fmla="*/ 3153560 h 3201783"/>
              <a:gd name="connsiteX16" fmla="*/ 3103333 w 3700026"/>
              <a:gd name="connsiteY16" fmla="*/ 3201783 h 3201783"/>
              <a:gd name="connsiteX17" fmla="*/ 164645 w 3700026"/>
              <a:gd name="connsiteY17" fmla="*/ 3201783 h 3201783"/>
              <a:gd name="connsiteX18" fmla="*/ 48223 w 3700026"/>
              <a:gd name="connsiteY18" fmla="*/ 3153559 h 3201783"/>
              <a:gd name="connsiteX19" fmla="*/ 0 w 3700026"/>
              <a:gd name="connsiteY19" fmla="*/ 3037137 h 3201783"/>
              <a:gd name="connsiteX20" fmla="*/ 0 w 3700026"/>
              <a:gd name="connsiteY20"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310308 w 3700026"/>
              <a:gd name="connsiteY14" fmla="*/ 2861239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94980 w 3700026"/>
              <a:gd name="connsiteY14" fmla="*/ 276973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653"/>
              <a:gd name="connsiteY0" fmla="*/ 342092 h 3201783"/>
              <a:gd name="connsiteX1" fmla="*/ 48224 w 3700653"/>
              <a:gd name="connsiteY1" fmla="*/ 225670 h 3201783"/>
              <a:gd name="connsiteX2" fmla="*/ 164646 w 3700653"/>
              <a:gd name="connsiteY2" fmla="*/ 177447 h 3201783"/>
              <a:gd name="connsiteX3" fmla="*/ 3103333 w 3700653"/>
              <a:gd name="connsiteY3" fmla="*/ 177447 h 3201783"/>
              <a:gd name="connsiteX4" fmla="*/ 3219755 w 3700653"/>
              <a:gd name="connsiteY4" fmla="*/ 225671 h 3201783"/>
              <a:gd name="connsiteX5" fmla="*/ 3267978 w 3700653"/>
              <a:gd name="connsiteY5" fmla="*/ 342093 h 3201783"/>
              <a:gd name="connsiteX6" fmla="*/ 3249976 w 3700653"/>
              <a:gd name="connsiteY6" fmla="*/ 2094661 h 3201783"/>
              <a:gd name="connsiteX7" fmla="*/ 3249976 w 3700653"/>
              <a:gd name="connsiteY7" fmla="*/ 2184671 h 3201783"/>
              <a:gd name="connsiteX8" fmla="*/ 3339986 w 3700653"/>
              <a:gd name="connsiteY8" fmla="*/ 2274681 h 3201783"/>
              <a:gd name="connsiteX9" fmla="*/ 3565011 w 3700653"/>
              <a:gd name="connsiteY9" fmla="*/ 2274681 h 3201783"/>
              <a:gd name="connsiteX10" fmla="*/ 3700026 w 3700653"/>
              <a:gd name="connsiteY10" fmla="*/ 2364691 h 3201783"/>
              <a:gd name="connsiteX11" fmla="*/ 3700025 w 3700653"/>
              <a:gd name="connsiteY11" fmla="*/ 2544711 h 3201783"/>
              <a:gd name="connsiteX12" fmla="*/ 3610015 w 3700653"/>
              <a:gd name="connsiteY12" fmla="*/ 2679726 h 3201783"/>
              <a:gd name="connsiteX13" fmla="*/ 3339985 w 3700653"/>
              <a:gd name="connsiteY13" fmla="*/ 2679726 h 3201783"/>
              <a:gd name="connsiteX14" fmla="*/ 3267995 w 3700653"/>
              <a:gd name="connsiteY14" fmla="*/ 2769786 h 3201783"/>
              <a:gd name="connsiteX15" fmla="*/ 3267978 w 3700653"/>
              <a:gd name="connsiteY15" fmla="*/ 3037138 h 3201783"/>
              <a:gd name="connsiteX16" fmla="*/ 3219755 w 3700653"/>
              <a:gd name="connsiteY16" fmla="*/ 3153560 h 3201783"/>
              <a:gd name="connsiteX17" fmla="*/ 3103333 w 3700653"/>
              <a:gd name="connsiteY17" fmla="*/ 3201783 h 3201783"/>
              <a:gd name="connsiteX18" fmla="*/ 164645 w 3700653"/>
              <a:gd name="connsiteY18" fmla="*/ 3201783 h 3201783"/>
              <a:gd name="connsiteX19" fmla="*/ 48223 w 3700653"/>
              <a:gd name="connsiteY19" fmla="*/ 3153559 h 3201783"/>
              <a:gd name="connsiteX20" fmla="*/ 0 w 3700653"/>
              <a:gd name="connsiteY20" fmla="*/ 3037137 h 3201783"/>
              <a:gd name="connsiteX21" fmla="*/ 0 w 3700653"/>
              <a:gd name="connsiteY21" fmla="*/ 342092 h 3201783"/>
              <a:gd name="connsiteX0" fmla="*/ 0 w 3700653"/>
              <a:gd name="connsiteY0" fmla="*/ 342092 h 3201783"/>
              <a:gd name="connsiteX1" fmla="*/ 48224 w 3700653"/>
              <a:gd name="connsiteY1" fmla="*/ 225670 h 3201783"/>
              <a:gd name="connsiteX2" fmla="*/ 164646 w 3700653"/>
              <a:gd name="connsiteY2" fmla="*/ 177447 h 3201783"/>
              <a:gd name="connsiteX3" fmla="*/ 3103333 w 3700653"/>
              <a:gd name="connsiteY3" fmla="*/ 177447 h 3201783"/>
              <a:gd name="connsiteX4" fmla="*/ 3219755 w 3700653"/>
              <a:gd name="connsiteY4" fmla="*/ 225671 h 3201783"/>
              <a:gd name="connsiteX5" fmla="*/ 3267978 w 3700653"/>
              <a:gd name="connsiteY5" fmla="*/ 342093 h 3201783"/>
              <a:gd name="connsiteX6" fmla="*/ 3249976 w 3700653"/>
              <a:gd name="connsiteY6" fmla="*/ 2094661 h 3201783"/>
              <a:gd name="connsiteX7" fmla="*/ 3249976 w 3700653"/>
              <a:gd name="connsiteY7" fmla="*/ 2184671 h 3201783"/>
              <a:gd name="connsiteX8" fmla="*/ 3339986 w 3700653"/>
              <a:gd name="connsiteY8" fmla="*/ 2274681 h 3201783"/>
              <a:gd name="connsiteX9" fmla="*/ 3565011 w 3700653"/>
              <a:gd name="connsiteY9" fmla="*/ 2274681 h 3201783"/>
              <a:gd name="connsiteX10" fmla="*/ 3700026 w 3700653"/>
              <a:gd name="connsiteY10" fmla="*/ 2364691 h 3201783"/>
              <a:gd name="connsiteX11" fmla="*/ 3700025 w 3700653"/>
              <a:gd name="connsiteY11" fmla="*/ 2544711 h 3201783"/>
              <a:gd name="connsiteX12" fmla="*/ 3610015 w 3700653"/>
              <a:gd name="connsiteY12" fmla="*/ 2679726 h 3201783"/>
              <a:gd name="connsiteX13" fmla="*/ 3339985 w 3700653"/>
              <a:gd name="connsiteY13" fmla="*/ 2679726 h 3201783"/>
              <a:gd name="connsiteX14" fmla="*/ 3267995 w 3700653"/>
              <a:gd name="connsiteY14" fmla="*/ 2769786 h 3201783"/>
              <a:gd name="connsiteX15" fmla="*/ 3267978 w 3700653"/>
              <a:gd name="connsiteY15" fmla="*/ 3037138 h 3201783"/>
              <a:gd name="connsiteX16" fmla="*/ 3219755 w 3700653"/>
              <a:gd name="connsiteY16" fmla="*/ 3153560 h 3201783"/>
              <a:gd name="connsiteX17" fmla="*/ 3103333 w 3700653"/>
              <a:gd name="connsiteY17" fmla="*/ 3201783 h 3201783"/>
              <a:gd name="connsiteX18" fmla="*/ 164645 w 3700653"/>
              <a:gd name="connsiteY18" fmla="*/ 3201783 h 3201783"/>
              <a:gd name="connsiteX19" fmla="*/ 48223 w 3700653"/>
              <a:gd name="connsiteY19" fmla="*/ 3153559 h 3201783"/>
              <a:gd name="connsiteX20" fmla="*/ 0 w 3700653"/>
              <a:gd name="connsiteY20" fmla="*/ 3037137 h 3201783"/>
              <a:gd name="connsiteX21" fmla="*/ 0 w 3700653"/>
              <a:gd name="connsiteY21" fmla="*/ 342092 h 3201783"/>
              <a:gd name="connsiteX0" fmla="*/ 0 w 3700653"/>
              <a:gd name="connsiteY0" fmla="*/ 164645 h 3024336"/>
              <a:gd name="connsiteX1" fmla="*/ 48224 w 3700653"/>
              <a:gd name="connsiteY1" fmla="*/ 48223 h 3024336"/>
              <a:gd name="connsiteX2" fmla="*/ 164646 w 3700653"/>
              <a:gd name="connsiteY2" fmla="*/ 0 h 3024336"/>
              <a:gd name="connsiteX3" fmla="*/ 3103333 w 3700653"/>
              <a:gd name="connsiteY3" fmla="*/ 0 h 3024336"/>
              <a:gd name="connsiteX4" fmla="*/ 3219755 w 3700653"/>
              <a:gd name="connsiteY4" fmla="*/ 48224 h 3024336"/>
              <a:gd name="connsiteX5" fmla="*/ 3267978 w 3700653"/>
              <a:gd name="connsiteY5" fmla="*/ 164646 h 3024336"/>
              <a:gd name="connsiteX6" fmla="*/ 3249976 w 3700653"/>
              <a:gd name="connsiteY6" fmla="*/ 1917214 h 3024336"/>
              <a:gd name="connsiteX7" fmla="*/ 3249976 w 3700653"/>
              <a:gd name="connsiteY7" fmla="*/ 2007224 h 3024336"/>
              <a:gd name="connsiteX8" fmla="*/ 3339986 w 3700653"/>
              <a:gd name="connsiteY8" fmla="*/ 2097234 h 3024336"/>
              <a:gd name="connsiteX9" fmla="*/ 3565011 w 3700653"/>
              <a:gd name="connsiteY9" fmla="*/ 2097234 h 3024336"/>
              <a:gd name="connsiteX10" fmla="*/ 3700026 w 3700653"/>
              <a:gd name="connsiteY10" fmla="*/ 2187244 h 3024336"/>
              <a:gd name="connsiteX11" fmla="*/ 3700025 w 3700653"/>
              <a:gd name="connsiteY11" fmla="*/ 2367264 h 3024336"/>
              <a:gd name="connsiteX12" fmla="*/ 3610015 w 3700653"/>
              <a:gd name="connsiteY12" fmla="*/ 2502279 h 3024336"/>
              <a:gd name="connsiteX13" fmla="*/ 3339985 w 3700653"/>
              <a:gd name="connsiteY13" fmla="*/ 2502279 h 3024336"/>
              <a:gd name="connsiteX14" fmla="*/ 3267995 w 3700653"/>
              <a:gd name="connsiteY14" fmla="*/ 2592339 h 3024336"/>
              <a:gd name="connsiteX15" fmla="*/ 3267978 w 3700653"/>
              <a:gd name="connsiteY15" fmla="*/ 2859691 h 3024336"/>
              <a:gd name="connsiteX16" fmla="*/ 3219755 w 3700653"/>
              <a:gd name="connsiteY16" fmla="*/ 2976113 h 3024336"/>
              <a:gd name="connsiteX17" fmla="*/ 3103333 w 3700653"/>
              <a:gd name="connsiteY17" fmla="*/ 3024336 h 3024336"/>
              <a:gd name="connsiteX18" fmla="*/ 164645 w 3700653"/>
              <a:gd name="connsiteY18" fmla="*/ 3024336 h 3024336"/>
              <a:gd name="connsiteX19" fmla="*/ 48223 w 3700653"/>
              <a:gd name="connsiteY19" fmla="*/ 2976112 h 3024336"/>
              <a:gd name="connsiteX20" fmla="*/ 0 w 3700653"/>
              <a:gd name="connsiteY20" fmla="*/ 2859690 h 3024336"/>
              <a:gd name="connsiteX21" fmla="*/ 0 w 3700653"/>
              <a:gd name="connsiteY21" fmla="*/ 164645 h 3024336"/>
              <a:gd name="connsiteX0" fmla="*/ 1584 w 3702237"/>
              <a:gd name="connsiteY0" fmla="*/ 164645 h 3031549"/>
              <a:gd name="connsiteX1" fmla="*/ 49808 w 3702237"/>
              <a:gd name="connsiteY1" fmla="*/ 48223 h 3031549"/>
              <a:gd name="connsiteX2" fmla="*/ 166230 w 3702237"/>
              <a:gd name="connsiteY2" fmla="*/ 0 h 3031549"/>
              <a:gd name="connsiteX3" fmla="*/ 3104917 w 3702237"/>
              <a:gd name="connsiteY3" fmla="*/ 0 h 3031549"/>
              <a:gd name="connsiteX4" fmla="*/ 3221339 w 3702237"/>
              <a:gd name="connsiteY4" fmla="*/ 48224 h 3031549"/>
              <a:gd name="connsiteX5" fmla="*/ 3269562 w 3702237"/>
              <a:gd name="connsiteY5" fmla="*/ 164646 h 3031549"/>
              <a:gd name="connsiteX6" fmla="*/ 3251560 w 3702237"/>
              <a:gd name="connsiteY6" fmla="*/ 1917214 h 3031549"/>
              <a:gd name="connsiteX7" fmla="*/ 3251560 w 3702237"/>
              <a:gd name="connsiteY7" fmla="*/ 2007224 h 3031549"/>
              <a:gd name="connsiteX8" fmla="*/ 3341570 w 3702237"/>
              <a:gd name="connsiteY8" fmla="*/ 2097234 h 3031549"/>
              <a:gd name="connsiteX9" fmla="*/ 3566595 w 3702237"/>
              <a:gd name="connsiteY9" fmla="*/ 2097234 h 3031549"/>
              <a:gd name="connsiteX10" fmla="*/ 3701610 w 3702237"/>
              <a:gd name="connsiteY10" fmla="*/ 2187244 h 3031549"/>
              <a:gd name="connsiteX11" fmla="*/ 3701609 w 3702237"/>
              <a:gd name="connsiteY11" fmla="*/ 2367264 h 3031549"/>
              <a:gd name="connsiteX12" fmla="*/ 3611599 w 3702237"/>
              <a:gd name="connsiteY12" fmla="*/ 2502279 h 3031549"/>
              <a:gd name="connsiteX13" fmla="*/ 3341569 w 3702237"/>
              <a:gd name="connsiteY13" fmla="*/ 2502279 h 3031549"/>
              <a:gd name="connsiteX14" fmla="*/ 3269579 w 3702237"/>
              <a:gd name="connsiteY14" fmla="*/ 2592339 h 3031549"/>
              <a:gd name="connsiteX15" fmla="*/ 3269562 w 3702237"/>
              <a:gd name="connsiteY15" fmla="*/ 2859691 h 3031549"/>
              <a:gd name="connsiteX16" fmla="*/ 3221339 w 3702237"/>
              <a:gd name="connsiteY16" fmla="*/ 2976113 h 3031549"/>
              <a:gd name="connsiteX17" fmla="*/ 3104917 w 3702237"/>
              <a:gd name="connsiteY17" fmla="*/ 3024336 h 3031549"/>
              <a:gd name="connsiteX18" fmla="*/ 166229 w 3702237"/>
              <a:gd name="connsiteY18" fmla="*/ 3024336 h 3031549"/>
              <a:gd name="connsiteX19" fmla="*/ 49807 w 3702237"/>
              <a:gd name="connsiteY19" fmla="*/ 2976112 h 3031549"/>
              <a:gd name="connsiteX20" fmla="*/ 1584 w 3702237"/>
              <a:gd name="connsiteY20" fmla="*/ 2859690 h 3031549"/>
              <a:gd name="connsiteX21" fmla="*/ 0 w 3702237"/>
              <a:gd name="connsiteY21" fmla="*/ 1944956 h 3031549"/>
              <a:gd name="connsiteX22" fmla="*/ 1584 w 3702237"/>
              <a:gd name="connsiteY22" fmla="*/ 164645 h 3031549"/>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046921 h 3024336"/>
              <a:gd name="connsiteX22" fmla="*/ 0 w 3702237"/>
              <a:gd name="connsiteY22" fmla="*/ 1944956 h 3024336"/>
              <a:gd name="connsiteX23" fmla="*/ 1584 w 3702237"/>
              <a:gd name="connsiteY23"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115994 h 3024336"/>
              <a:gd name="connsiteX22" fmla="*/ 0 w 3702237"/>
              <a:gd name="connsiteY22" fmla="*/ 2046921 h 3024336"/>
              <a:gd name="connsiteX23" fmla="*/ 0 w 3702237"/>
              <a:gd name="connsiteY23" fmla="*/ 1944956 h 3024336"/>
              <a:gd name="connsiteX24" fmla="*/ 1584 w 3702237"/>
              <a:gd name="connsiteY24"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0 w 3702237"/>
              <a:gd name="connsiteY22" fmla="*/ 2115994 h 3024336"/>
              <a:gd name="connsiteX23" fmla="*/ 0 w 3702237"/>
              <a:gd name="connsiteY23" fmla="*/ 2046921 h 3024336"/>
              <a:gd name="connsiteX24" fmla="*/ 0 w 3702237"/>
              <a:gd name="connsiteY24" fmla="*/ 1944956 h 3024336"/>
              <a:gd name="connsiteX25" fmla="*/ 1584 w 3702237"/>
              <a:gd name="connsiteY25"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0 w 3702237"/>
              <a:gd name="connsiteY22" fmla="*/ 2267298 h 3024336"/>
              <a:gd name="connsiteX23" fmla="*/ 0 w 3702237"/>
              <a:gd name="connsiteY23" fmla="*/ 2115994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0 w 3702237"/>
              <a:gd name="connsiteY23" fmla="*/ 2115994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39217 w 3702237"/>
              <a:gd name="connsiteY24" fmla="*/ 208968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39217 w 3702237"/>
              <a:gd name="connsiteY24" fmla="*/ 2089681 h 3024336"/>
              <a:gd name="connsiteX25" fmla="*/ 0 w 3702237"/>
              <a:gd name="connsiteY25" fmla="*/ 1944956 h 3024336"/>
              <a:gd name="connsiteX26" fmla="*/ 1584 w 3702237"/>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780608 w 3705044"/>
              <a:gd name="connsiteY22" fmla="*/ 2194935 h 3024336"/>
              <a:gd name="connsiteX23" fmla="*/ 941204 w 3705044"/>
              <a:gd name="connsiteY23" fmla="*/ 2137848 h 3024336"/>
              <a:gd name="connsiteX24" fmla="*/ 162942 w 3705044"/>
              <a:gd name="connsiteY24" fmla="*/ 2142308 h 3024336"/>
              <a:gd name="connsiteX25" fmla="*/ 42024 w 3705044"/>
              <a:gd name="connsiteY25" fmla="*/ 2089681 h 3024336"/>
              <a:gd name="connsiteX26" fmla="*/ 2807 w 3705044"/>
              <a:gd name="connsiteY26" fmla="*/ 1944956 h 3024336"/>
              <a:gd name="connsiteX27" fmla="*/ 4391 w 3705044"/>
              <a:gd name="connsiteY27"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676030 w 3705044"/>
              <a:gd name="connsiteY22" fmla="*/ 2231117 h 3024336"/>
              <a:gd name="connsiteX23" fmla="*/ 780608 w 3705044"/>
              <a:gd name="connsiteY23" fmla="*/ 2194935 h 3024336"/>
              <a:gd name="connsiteX24" fmla="*/ 941204 w 3705044"/>
              <a:gd name="connsiteY24" fmla="*/ 2137848 h 3024336"/>
              <a:gd name="connsiteX25" fmla="*/ 162942 w 3705044"/>
              <a:gd name="connsiteY25" fmla="*/ 2142308 h 3024336"/>
              <a:gd name="connsiteX26" fmla="*/ 42024 w 3705044"/>
              <a:gd name="connsiteY26" fmla="*/ 2089681 h 3024336"/>
              <a:gd name="connsiteX27" fmla="*/ 2807 w 3705044"/>
              <a:gd name="connsiteY27" fmla="*/ 1944956 h 3024336"/>
              <a:gd name="connsiteX28" fmla="*/ 4391 w 3705044"/>
              <a:gd name="connsiteY28"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542039 w 3705044"/>
              <a:gd name="connsiteY22" fmla="*/ 2280455 h 3024336"/>
              <a:gd name="connsiteX23" fmla="*/ 676030 w 3705044"/>
              <a:gd name="connsiteY23" fmla="*/ 2231117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676030 w 3705044"/>
              <a:gd name="connsiteY23" fmla="*/ 2231117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995826 w 3705044"/>
              <a:gd name="connsiteY24" fmla="*/ 2172505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381602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85187 w 3705044"/>
              <a:gd name="connsiteY22" fmla="*/ 2395577 h 3024336"/>
              <a:gd name="connsiteX23" fmla="*/ 1031895 w 3705044"/>
              <a:gd name="connsiteY23" fmla="*/ 2381602 h 3024336"/>
              <a:gd name="connsiteX24" fmla="*/ 1035518 w 3705044"/>
              <a:gd name="connsiteY24" fmla="*/ 2264009 h 3024336"/>
              <a:gd name="connsiteX25" fmla="*/ 1015434 w 3705044"/>
              <a:gd name="connsiteY25" fmla="*/ 2179083 h 3024336"/>
              <a:gd name="connsiteX26" fmla="*/ 901987 w 3705044"/>
              <a:gd name="connsiteY26" fmla="*/ 2137848 h 3024336"/>
              <a:gd name="connsiteX27" fmla="*/ 162942 w 3705044"/>
              <a:gd name="connsiteY27" fmla="*/ 2142308 h 3024336"/>
              <a:gd name="connsiteX28" fmla="*/ 42024 w 3705044"/>
              <a:gd name="connsiteY28" fmla="*/ 2089681 h 3024336"/>
              <a:gd name="connsiteX29" fmla="*/ 2807 w 3705044"/>
              <a:gd name="connsiteY29" fmla="*/ 1944956 h 3024336"/>
              <a:gd name="connsiteX30" fmla="*/ 4391 w 3705044"/>
              <a:gd name="connsiteY30"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97699 w 3705044"/>
              <a:gd name="connsiteY22" fmla="*/ 2451028 h 3024336"/>
              <a:gd name="connsiteX23" fmla="*/ 1031895 w 3705044"/>
              <a:gd name="connsiteY23" fmla="*/ 2381602 h 3024336"/>
              <a:gd name="connsiteX24" fmla="*/ 1035518 w 3705044"/>
              <a:gd name="connsiteY24" fmla="*/ 2264009 h 3024336"/>
              <a:gd name="connsiteX25" fmla="*/ 1015434 w 3705044"/>
              <a:gd name="connsiteY25" fmla="*/ 2179083 h 3024336"/>
              <a:gd name="connsiteX26" fmla="*/ 901987 w 3705044"/>
              <a:gd name="connsiteY26" fmla="*/ 2137848 h 3024336"/>
              <a:gd name="connsiteX27" fmla="*/ 162942 w 3705044"/>
              <a:gd name="connsiteY27" fmla="*/ 2142308 h 3024336"/>
              <a:gd name="connsiteX28" fmla="*/ 42024 w 3705044"/>
              <a:gd name="connsiteY28" fmla="*/ 2089681 h 3024336"/>
              <a:gd name="connsiteX29" fmla="*/ 2807 w 3705044"/>
              <a:gd name="connsiteY29" fmla="*/ 1944956 h 3024336"/>
              <a:gd name="connsiteX30" fmla="*/ 4391 w 3705044"/>
              <a:gd name="connsiteY30"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78651 w 3705044"/>
              <a:gd name="connsiteY22" fmla="*/ 2458072 h 3024336"/>
              <a:gd name="connsiteX23" fmla="*/ 997699 w 3705044"/>
              <a:gd name="connsiteY23" fmla="*/ 2451028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997699 w 3705044"/>
              <a:gd name="connsiteY23" fmla="*/ 2451028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07503 w 3705044"/>
              <a:gd name="connsiteY23" fmla="*/ 2441161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07503 w 3705044"/>
              <a:gd name="connsiteY23" fmla="*/ 2441161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92355 w 3705044"/>
              <a:gd name="connsiteY22" fmla="*/ 2487675 h 3024336"/>
              <a:gd name="connsiteX23" fmla="*/ 925800 w 3705044"/>
              <a:gd name="connsiteY23" fmla="*/ 2474405 h 3024336"/>
              <a:gd name="connsiteX24" fmla="*/ 1014039 w 3705044"/>
              <a:gd name="connsiteY24" fmla="*/ 2431293 h 3024336"/>
              <a:gd name="connsiteX25" fmla="*/ 1035163 w 3705044"/>
              <a:gd name="connsiteY25" fmla="*/ 2345421 h 3024336"/>
              <a:gd name="connsiteX26" fmla="*/ 1035518 w 3705044"/>
              <a:gd name="connsiteY26" fmla="*/ 2264009 h 3024336"/>
              <a:gd name="connsiteX27" fmla="*/ 1015434 w 3705044"/>
              <a:gd name="connsiteY27" fmla="*/ 2179083 h 3024336"/>
              <a:gd name="connsiteX28" fmla="*/ 901987 w 3705044"/>
              <a:gd name="connsiteY28" fmla="*/ 2137848 h 3024336"/>
              <a:gd name="connsiteX29" fmla="*/ 162942 w 3705044"/>
              <a:gd name="connsiteY29" fmla="*/ 2142308 h 3024336"/>
              <a:gd name="connsiteX30" fmla="*/ 42024 w 3705044"/>
              <a:gd name="connsiteY30" fmla="*/ 2089681 h 3024336"/>
              <a:gd name="connsiteX31" fmla="*/ 2807 w 3705044"/>
              <a:gd name="connsiteY31" fmla="*/ 1944956 h 3024336"/>
              <a:gd name="connsiteX32" fmla="*/ 4391 w 3705044"/>
              <a:gd name="connsiteY32"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7776 w 3705044"/>
              <a:gd name="connsiteY22" fmla="*/ 2484386 h 3024336"/>
              <a:gd name="connsiteX23" fmla="*/ 192355 w 3705044"/>
              <a:gd name="connsiteY23" fmla="*/ 2487675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88237 w 3705505"/>
              <a:gd name="connsiteY22" fmla="*/ 2484386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79283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33530 w 3714849"/>
              <a:gd name="connsiteY23" fmla="*/ 248109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805 w 3714849"/>
              <a:gd name="connsiteY21" fmla="*/ 263299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805 w 3714849"/>
              <a:gd name="connsiteY21" fmla="*/ 263299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10266 w 3714849"/>
              <a:gd name="connsiteY21" fmla="*/ 256815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10266 w 3714849"/>
              <a:gd name="connsiteY21" fmla="*/ 258788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38124 w 3738777"/>
              <a:gd name="connsiteY0" fmla="*/ 164645 h 3024336"/>
              <a:gd name="connsiteX1" fmla="*/ 86348 w 3738777"/>
              <a:gd name="connsiteY1" fmla="*/ 48223 h 3024336"/>
              <a:gd name="connsiteX2" fmla="*/ 202770 w 3738777"/>
              <a:gd name="connsiteY2" fmla="*/ 0 h 3024336"/>
              <a:gd name="connsiteX3" fmla="*/ 3141457 w 3738777"/>
              <a:gd name="connsiteY3" fmla="*/ 0 h 3024336"/>
              <a:gd name="connsiteX4" fmla="*/ 3257879 w 3738777"/>
              <a:gd name="connsiteY4" fmla="*/ 48224 h 3024336"/>
              <a:gd name="connsiteX5" fmla="*/ 3306102 w 3738777"/>
              <a:gd name="connsiteY5" fmla="*/ 164646 h 3024336"/>
              <a:gd name="connsiteX6" fmla="*/ 3288100 w 3738777"/>
              <a:gd name="connsiteY6" fmla="*/ 1917214 h 3024336"/>
              <a:gd name="connsiteX7" fmla="*/ 3288100 w 3738777"/>
              <a:gd name="connsiteY7" fmla="*/ 2007224 h 3024336"/>
              <a:gd name="connsiteX8" fmla="*/ 3378110 w 3738777"/>
              <a:gd name="connsiteY8" fmla="*/ 2097234 h 3024336"/>
              <a:gd name="connsiteX9" fmla="*/ 3603135 w 3738777"/>
              <a:gd name="connsiteY9" fmla="*/ 2097234 h 3024336"/>
              <a:gd name="connsiteX10" fmla="*/ 3738150 w 3738777"/>
              <a:gd name="connsiteY10" fmla="*/ 2187244 h 3024336"/>
              <a:gd name="connsiteX11" fmla="*/ 3738149 w 3738777"/>
              <a:gd name="connsiteY11" fmla="*/ 2367264 h 3024336"/>
              <a:gd name="connsiteX12" fmla="*/ 3648139 w 3738777"/>
              <a:gd name="connsiteY12" fmla="*/ 2502279 h 3024336"/>
              <a:gd name="connsiteX13" fmla="*/ 3378109 w 3738777"/>
              <a:gd name="connsiteY13" fmla="*/ 2502279 h 3024336"/>
              <a:gd name="connsiteX14" fmla="*/ 3306119 w 3738777"/>
              <a:gd name="connsiteY14" fmla="*/ 2592339 h 3024336"/>
              <a:gd name="connsiteX15" fmla="*/ 3306102 w 3738777"/>
              <a:gd name="connsiteY15" fmla="*/ 2859691 h 3024336"/>
              <a:gd name="connsiteX16" fmla="*/ 3257879 w 3738777"/>
              <a:gd name="connsiteY16" fmla="*/ 2976113 h 3024336"/>
              <a:gd name="connsiteX17" fmla="*/ 3141457 w 3738777"/>
              <a:gd name="connsiteY17" fmla="*/ 3024336 h 3024336"/>
              <a:gd name="connsiteX18" fmla="*/ 202769 w 3738777"/>
              <a:gd name="connsiteY18" fmla="*/ 3024336 h 3024336"/>
              <a:gd name="connsiteX19" fmla="*/ 86347 w 3738777"/>
              <a:gd name="connsiteY19" fmla="*/ 2976112 h 3024336"/>
              <a:gd name="connsiteX20" fmla="*/ 38124 w 3738777"/>
              <a:gd name="connsiteY20" fmla="*/ 2859690 h 3024336"/>
              <a:gd name="connsiteX21" fmla="*/ 34194 w 3738777"/>
              <a:gd name="connsiteY21" fmla="*/ 2587888 h 3024336"/>
              <a:gd name="connsiteX22" fmla="*/ 62684 w 3738777"/>
              <a:gd name="connsiteY22" fmla="*/ 2513989 h 3024336"/>
              <a:gd name="connsiteX23" fmla="*/ 190139 w 3738777"/>
              <a:gd name="connsiteY23" fmla="*/ 2484387 h 3024336"/>
              <a:gd name="connsiteX24" fmla="*/ 959533 w 3738777"/>
              <a:gd name="connsiteY24" fmla="*/ 2474405 h 3024336"/>
              <a:gd name="connsiteX25" fmla="*/ 1047772 w 3738777"/>
              <a:gd name="connsiteY25" fmla="*/ 2431293 h 3024336"/>
              <a:gd name="connsiteX26" fmla="*/ 1068896 w 3738777"/>
              <a:gd name="connsiteY26" fmla="*/ 2345421 h 3024336"/>
              <a:gd name="connsiteX27" fmla="*/ 1069251 w 3738777"/>
              <a:gd name="connsiteY27" fmla="*/ 2264009 h 3024336"/>
              <a:gd name="connsiteX28" fmla="*/ 1049167 w 3738777"/>
              <a:gd name="connsiteY28" fmla="*/ 2179083 h 3024336"/>
              <a:gd name="connsiteX29" fmla="*/ 935720 w 3738777"/>
              <a:gd name="connsiteY29" fmla="*/ 2137848 h 3024336"/>
              <a:gd name="connsiteX30" fmla="*/ 196675 w 3738777"/>
              <a:gd name="connsiteY30" fmla="*/ 2142308 h 3024336"/>
              <a:gd name="connsiteX31" fmla="*/ 75757 w 3738777"/>
              <a:gd name="connsiteY31" fmla="*/ 2089681 h 3024336"/>
              <a:gd name="connsiteX32" fmla="*/ 36540 w 3738777"/>
              <a:gd name="connsiteY32" fmla="*/ 1944956 h 3024336"/>
              <a:gd name="connsiteX33" fmla="*/ 38124 w 3738777"/>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162481 w 3704583"/>
              <a:gd name="connsiteY30" fmla="*/ 2142308 h 3024336"/>
              <a:gd name="connsiteX31" fmla="*/ 2346 w 3704583"/>
              <a:gd name="connsiteY31" fmla="*/ 1944956 h 3024336"/>
              <a:gd name="connsiteX32" fmla="*/ 3930 w 3704583"/>
              <a:gd name="connsiteY32"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2346 w 3704583"/>
              <a:gd name="connsiteY30" fmla="*/ 1944956 h 3024336"/>
              <a:gd name="connsiteX31" fmla="*/ 3930 w 3704583"/>
              <a:gd name="connsiteY31"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3930 w 3704583"/>
              <a:gd name="connsiteY30"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925339 w 3704583"/>
              <a:gd name="connsiteY23" fmla="*/ 2474405 h 3024336"/>
              <a:gd name="connsiteX24" fmla="*/ 1013578 w 3704583"/>
              <a:gd name="connsiteY24" fmla="*/ 2431293 h 3024336"/>
              <a:gd name="connsiteX25" fmla="*/ 1034702 w 3704583"/>
              <a:gd name="connsiteY25" fmla="*/ 2345421 h 3024336"/>
              <a:gd name="connsiteX26" fmla="*/ 1035057 w 3704583"/>
              <a:gd name="connsiteY26" fmla="*/ 2264009 h 3024336"/>
              <a:gd name="connsiteX27" fmla="*/ 1014973 w 3704583"/>
              <a:gd name="connsiteY27" fmla="*/ 2179083 h 3024336"/>
              <a:gd name="connsiteX28" fmla="*/ 901526 w 3704583"/>
              <a:gd name="connsiteY28" fmla="*/ 2137848 h 3024336"/>
              <a:gd name="connsiteX29" fmla="*/ 3930 w 3704583"/>
              <a:gd name="connsiteY29"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925339 w 3704583"/>
              <a:gd name="connsiteY22" fmla="*/ 2474405 h 3024336"/>
              <a:gd name="connsiteX23" fmla="*/ 1013578 w 3704583"/>
              <a:gd name="connsiteY23" fmla="*/ 2431293 h 3024336"/>
              <a:gd name="connsiteX24" fmla="*/ 1034702 w 3704583"/>
              <a:gd name="connsiteY24" fmla="*/ 2345421 h 3024336"/>
              <a:gd name="connsiteX25" fmla="*/ 1035057 w 3704583"/>
              <a:gd name="connsiteY25" fmla="*/ 2264009 h 3024336"/>
              <a:gd name="connsiteX26" fmla="*/ 1014973 w 3704583"/>
              <a:gd name="connsiteY26" fmla="*/ 2179083 h 3024336"/>
              <a:gd name="connsiteX27" fmla="*/ 901526 w 3704583"/>
              <a:gd name="connsiteY27" fmla="*/ 2137848 h 3024336"/>
              <a:gd name="connsiteX28" fmla="*/ 3930 w 3704583"/>
              <a:gd name="connsiteY28" fmla="*/ 164645 h 3024336"/>
              <a:gd name="connsiteX0" fmla="*/ 0 w 3700653"/>
              <a:gd name="connsiteY0" fmla="*/ 164645 h 3024336"/>
              <a:gd name="connsiteX1" fmla="*/ 48224 w 3700653"/>
              <a:gd name="connsiteY1" fmla="*/ 48223 h 3024336"/>
              <a:gd name="connsiteX2" fmla="*/ 164646 w 3700653"/>
              <a:gd name="connsiteY2" fmla="*/ 0 h 3024336"/>
              <a:gd name="connsiteX3" fmla="*/ 3103333 w 3700653"/>
              <a:gd name="connsiteY3" fmla="*/ 0 h 3024336"/>
              <a:gd name="connsiteX4" fmla="*/ 3219755 w 3700653"/>
              <a:gd name="connsiteY4" fmla="*/ 48224 h 3024336"/>
              <a:gd name="connsiteX5" fmla="*/ 3267978 w 3700653"/>
              <a:gd name="connsiteY5" fmla="*/ 164646 h 3024336"/>
              <a:gd name="connsiteX6" fmla="*/ 3249976 w 3700653"/>
              <a:gd name="connsiteY6" fmla="*/ 1917214 h 3024336"/>
              <a:gd name="connsiteX7" fmla="*/ 3249976 w 3700653"/>
              <a:gd name="connsiteY7" fmla="*/ 2007224 h 3024336"/>
              <a:gd name="connsiteX8" fmla="*/ 3339986 w 3700653"/>
              <a:gd name="connsiteY8" fmla="*/ 2097234 h 3024336"/>
              <a:gd name="connsiteX9" fmla="*/ 3565011 w 3700653"/>
              <a:gd name="connsiteY9" fmla="*/ 2097234 h 3024336"/>
              <a:gd name="connsiteX10" fmla="*/ 3700026 w 3700653"/>
              <a:gd name="connsiteY10" fmla="*/ 2187244 h 3024336"/>
              <a:gd name="connsiteX11" fmla="*/ 3700025 w 3700653"/>
              <a:gd name="connsiteY11" fmla="*/ 2367264 h 3024336"/>
              <a:gd name="connsiteX12" fmla="*/ 3610015 w 3700653"/>
              <a:gd name="connsiteY12" fmla="*/ 2502279 h 3024336"/>
              <a:gd name="connsiteX13" fmla="*/ 3339985 w 3700653"/>
              <a:gd name="connsiteY13" fmla="*/ 2502279 h 3024336"/>
              <a:gd name="connsiteX14" fmla="*/ 3267995 w 3700653"/>
              <a:gd name="connsiteY14" fmla="*/ 2592339 h 3024336"/>
              <a:gd name="connsiteX15" fmla="*/ 3267978 w 3700653"/>
              <a:gd name="connsiteY15" fmla="*/ 2859691 h 3024336"/>
              <a:gd name="connsiteX16" fmla="*/ 3219755 w 3700653"/>
              <a:gd name="connsiteY16" fmla="*/ 2976113 h 3024336"/>
              <a:gd name="connsiteX17" fmla="*/ 3103333 w 3700653"/>
              <a:gd name="connsiteY17" fmla="*/ 3024336 h 3024336"/>
              <a:gd name="connsiteX18" fmla="*/ 164645 w 3700653"/>
              <a:gd name="connsiteY18" fmla="*/ 3024336 h 3024336"/>
              <a:gd name="connsiteX19" fmla="*/ 48223 w 3700653"/>
              <a:gd name="connsiteY19" fmla="*/ 2976112 h 3024336"/>
              <a:gd name="connsiteX20" fmla="*/ 0 w 3700653"/>
              <a:gd name="connsiteY20" fmla="*/ 2859690 h 3024336"/>
              <a:gd name="connsiteX21" fmla="*/ 921409 w 3700653"/>
              <a:gd name="connsiteY21" fmla="*/ 2474405 h 3024336"/>
              <a:gd name="connsiteX22" fmla="*/ 1009648 w 3700653"/>
              <a:gd name="connsiteY22" fmla="*/ 2431293 h 3024336"/>
              <a:gd name="connsiteX23" fmla="*/ 1030772 w 3700653"/>
              <a:gd name="connsiteY23" fmla="*/ 2345421 h 3024336"/>
              <a:gd name="connsiteX24" fmla="*/ 1031127 w 3700653"/>
              <a:gd name="connsiteY24" fmla="*/ 2264009 h 3024336"/>
              <a:gd name="connsiteX25" fmla="*/ 1011043 w 3700653"/>
              <a:gd name="connsiteY25" fmla="*/ 2179083 h 3024336"/>
              <a:gd name="connsiteX26" fmla="*/ 897596 w 3700653"/>
              <a:gd name="connsiteY26" fmla="*/ 2137848 h 3024336"/>
              <a:gd name="connsiteX27" fmla="*/ 0 w 3700653"/>
              <a:gd name="connsiteY27" fmla="*/ 164645 h 3024336"/>
              <a:gd name="connsiteX0" fmla="*/ 160470 w 3861123"/>
              <a:gd name="connsiteY0" fmla="*/ 355143 h 3214834"/>
              <a:gd name="connsiteX1" fmla="*/ 208694 w 3861123"/>
              <a:gd name="connsiteY1" fmla="*/ 238721 h 3214834"/>
              <a:gd name="connsiteX2" fmla="*/ 325116 w 3861123"/>
              <a:gd name="connsiteY2" fmla="*/ 190498 h 3214834"/>
              <a:gd name="connsiteX3" fmla="*/ 3263803 w 3861123"/>
              <a:gd name="connsiteY3" fmla="*/ 190498 h 3214834"/>
              <a:gd name="connsiteX4" fmla="*/ 3380225 w 3861123"/>
              <a:gd name="connsiteY4" fmla="*/ 238722 h 3214834"/>
              <a:gd name="connsiteX5" fmla="*/ 3428448 w 3861123"/>
              <a:gd name="connsiteY5" fmla="*/ 355144 h 3214834"/>
              <a:gd name="connsiteX6" fmla="*/ 3410446 w 3861123"/>
              <a:gd name="connsiteY6" fmla="*/ 2107712 h 3214834"/>
              <a:gd name="connsiteX7" fmla="*/ 3410446 w 3861123"/>
              <a:gd name="connsiteY7" fmla="*/ 2197722 h 3214834"/>
              <a:gd name="connsiteX8" fmla="*/ 3500456 w 3861123"/>
              <a:gd name="connsiteY8" fmla="*/ 2287732 h 3214834"/>
              <a:gd name="connsiteX9" fmla="*/ 3725481 w 3861123"/>
              <a:gd name="connsiteY9" fmla="*/ 2287732 h 3214834"/>
              <a:gd name="connsiteX10" fmla="*/ 3860496 w 3861123"/>
              <a:gd name="connsiteY10" fmla="*/ 2377742 h 3214834"/>
              <a:gd name="connsiteX11" fmla="*/ 3860495 w 3861123"/>
              <a:gd name="connsiteY11" fmla="*/ 2557762 h 3214834"/>
              <a:gd name="connsiteX12" fmla="*/ 3770485 w 3861123"/>
              <a:gd name="connsiteY12" fmla="*/ 2692777 h 3214834"/>
              <a:gd name="connsiteX13" fmla="*/ 3500455 w 3861123"/>
              <a:gd name="connsiteY13" fmla="*/ 2692777 h 3214834"/>
              <a:gd name="connsiteX14" fmla="*/ 3428465 w 3861123"/>
              <a:gd name="connsiteY14" fmla="*/ 2782837 h 3214834"/>
              <a:gd name="connsiteX15" fmla="*/ 3428448 w 3861123"/>
              <a:gd name="connsiteY15" fmla="*/ 3050189 h 3214834"/>
              <a:gd name="connsiteX16" fmla="*/ 3380225 w 3861123"/>
              <a:gd name="connsiteY16" fmla="*/ 3166611 h 3214834"/>
              <a:gd name="connsiteX17" fmla="*/ 3263803 w 3861123"/>
              <a:gd name="connsiteY17" fmla="*/ 3214834 h 3214834"/>
              <a:gd name="connsiteX18" fmla="*/ 325115 w 3861123"/>
              <a:gd name="connsiteY18" fmla="*/ 3214834 h 3214834"/>
              <a:gd name="connsiteX19" fmla="*/ 208693 w 3861123"/>
              <a:gd name="connsiteY19" fmla="*/ 3166610 h 3214834"/>
              <a:gd name="connsiteX20" fmla="*/ 160470 w 3861123"/>
              <a:gd name="connsiteY20" fmla="*/ 3050188 h 3214834"/>
              <a:gd name="connsiteX21" fmla="*/ 1081879 w 3861123"/>
              <a:gd name="connsiteY21" fmla="*/ 2664903 h 3214834"/>
              <a:gd name="connsiteX22" fmla="*/ 1170118 w 3861123"/>
              <a:gd name="connsiteY22" fmla="*/ 2621791 h 3214834"/>
              <a:gd name="connsiteX23" fmla="*/ 1191242 w 3861123"/>
              <a:gd name="connsiteY23" fmla="*/ 2535919 h 3214834"/>
              <a:gd name="connsiteX24" fmla="*/ 1191597 w 3861123"/>
              <a:gd name="connsiteY24" fmla="*/ 2454507 h 3214834"/>
              <a:gd name="connsiteX25" fmla="*/ 1171513 w 3861123"/>
              <a:gd name="connsiteY25" fmla="*/ 2369581 h 3214834"/>
              <a:gd name="connsiteX26" fmla="*/ 160470 w 3861123"/>
              <a:gd name="connsiteY26" fmla="*/ 355143 h 3214834"/>
              <a:gd name="connsiteX0" fmla="*/ 163817 w 3864470"/>
              <a:gd name="connsiteY0" fmla="*/ 369298 h 3228989"/>
              <a:gd name="connsiteX1" fmla="*/ 212041 w 3864470"/>
              <a:gd name="connsiteY1" fmla="*/ 252876 h 3228989"/>
              <a:gd name="connsiteX2" fmla="*/ 328463 w 3864470"/>
              <a:gd name="connsiteY2" fmla="*/ 204653 h 3228989"/>
              <a:gd name="connsiteX3" fmla="*/ 3267150 w 3864470"/>
              <a:gd name="connsiteY3" fmla="*/ 204653 h 3228989"/>
              <a:gd name="connsiteX4" fmla="*/ 3383572 w 3864470"/>
              <a:gd name="connsiteY4" fmla="*/ 252877 h 3228989"/>
              <a:gd name="connsiteX5" fmla="*/ 3431795 w 3864470"/>
              <a:gd name="connsiteY5" fmla="*/ 369299 h 3228989"/>
              <a:gd name="connsiteX6" fmla="*/ 3413793 w 3864470"/>
              <a:gd name="connsiteY6" fmla="*/ 2121867 h 3228989"/>
              <a:gd name="connsiteX7" fmla="*/ 3413793 w 3864470"/>
              <a:gd name="connsiteY7" fmla="*/ 2211877 h 3228989"/>
              <a:gd name="connsiteX8" fmla="*/ 3503803 w 3864470"/>
              <a:gd name="connsiteY8" fmla="*/ 2301887 h 3228989"/>
              <a:gd name="connsiteX9" fmla="*/ 3728828 w 3864470"/>
              <a:gd name="connsiteY9" fmla="*/ 2301887 h 3228989"/>
              <a:gd name="connsiteX10" fmla="*/ 3863843 w 3864470"/>
              <a:gd name="connsiteY10" fmla="*/ 2391897 h 3228989"/>
              <a:gd name="connsiteX11" fmla="*/ 3863842 w 3864470"/>
              <a:gd name="connsiteY11" fmla="*/ 2571917 h 3228989"/>
              <a:gd name="connsiteX12" fmla="*/ 3773832 w 3864470"/>
              <a:gd name="connsiteY12" fmla="*/ 2706932 h 3228989"/>
              <a:gd name="connsiteX13" fmla="*/ 3503802 w 3864470"/>
              <a:gd name="connsiteY13" fmla="*/ 2706932 h 3228989"/>
              <a:gd name="connsiteX14" fmla="*/ 3431812 w 3864470"/>
              <a:gd name="connsiteY14" fmla="*/ 2796992 h 3228989"/>
              <a:gd name="connsiteX15" fmla="*/ 3431795 w 3864470"/>
              <a:gd name="connsiteY15" fmla="*/ 3064344 h 3228989"/>
              <a:gd name="connsiteX16" fmla="*/ 3383572 w 3864470"/>
              <a:gd name="connsiteY16" fmla="*/ 3180766 h 3228989"/>
              <a:gd name="connsiteX17" fmla="*/ 3267150 w 3864470"/>
              <a:gd name="connsiteY17" fmla="*/ 3228989 h 3228989"/>
              <a:gd name="connsiteX18" fmla="*/ 328462 w 3864470"/>
              <a:gd name="connsiteY18" fmla="*/ 3228989 h 3228989"/>
              <a:gd name="connsiteX19" fmla="*/ 212040 w 3864470"/>
              <a:gd name="connsiteY19" fmla="*/ 3180765 h 3228989"/>
              <a:gd name="connsiteX20" fmla="*/ 163817 w 3864470"/>
              <a:gd name="connsiteY20" fmla="*/ 3064343 h 3228989"/>
              <a:gd name="connsiteX21" fmla="*/ 1085226 w 3864470"/>
              <a:gd name="connsiteY21" fmla="*/ 2679058 h 3228989"/>
              <a:gd name="connsiteX22" fmla="*/ 1173465 w 3864470"/>
              <a:gd name="connsiteY22" fmla="*/ 2635946 h 3228989"/>
              <a:gd name="connsiteX23" fmla="*/ 1194589 w 3864470"/>
              <a:gd name="connsiteY23" fmla="*/ 2550074 h 3228989"/>
              <a:gd name="connsiteX24" fmla="*/ 1194944 w 3864470"/>
              <a:gd name="connsiteY24" fmla="*/ 2468662 h 3228989"/>
              <a:gd name="connsiteX25" fmla="*/ 163817 w 3864470"/>
              <a:gd name="connsiteY25" fmla="*/ 369298 h 3228989"/>
              <a:gd name="connsiteX0" fmla="*/ 163758 w 3864411"/>
              <a:gd name="connsiteY0" fmla="*/ 382866 h 3242557"/>
              <a:gd name="connsiteX1" fmla="*/ 211982 w 3864411"/>
              <a:gd name="connsiteY1" fmla="*/ 266444 h 3242557"/>
              <a:gd name="connsiteX2" fmla="*/ 328404 w 3864411"/>
              <a:gd name="connsiteY2" fmla="*/ 218221 h 3242557"/>
              <a:gd name="connsiteX3" fmla="*/ 3267091 w 3864411"/>
              <a:gd name="connsiteY3" fmla="*/ 218221 h 3242557"/>
              <a:gd name="connsiteX4" fmla="*/ 3383513 w 3864411"/>
              <a:gd name="connsiteY4" fmla="*/ 266445 h 3242557"/>
              <a:gd name="connsiteX5" fmla="*/ 3431736 w 3864411"/>
              <a:gd name="connsiteY5" fmla="*/ 382867 h 3242557"/>
              <a:gd name="connsiteX6" fmla="*/ 3413734 w 3864411"/>
              <a:gd name="connsiteY6" fmla="*/ 2135435 h 3242557"/>
              <a:gd name="connsiteX7" fmla="*/ 3413734 w 3864411"/>
              <a:gd name="connsiteY7" fmla="*/ 2225445 h 3242557"/>
              <a:gd name="connsiteX8" fmla="*/ 3503744 w 3864411"/>
              <a:gd name="connsiteY8" fmla="*/ 2315455 h 3242557"/>
              <a:gd name="connsiteX9" fmla="*/ 3728769 w 3864411"/>
              <a:gd name="connsiteY9" fmla="*/ 2315455 h 3242557"/>
              <a:gd name="connsiteX10" fmla="*/ 3863784 w 3864411"/>
              <a:gd name="connsiteY10" fmla="*/ 2405465 h 3242557"/>
              <a:gd name="connsiteX11" fmla="*/ 3863783 w 3864411"/>
              <a:gd name="connsiteY11" fmla="*/ 2585485 h 3242557"/>
              <a:gd name="connsiteX12" fmla="*/ 3773773 w 3864411"/>
              <a:gd name="connsiteY12" fmla="*/ 2720500 h 3242557"/>
              <a:gd name="connsiteX13" fmla="*/ 3503743 w 3864411"/>
              <a:gd name="connsiteY13" fmla="*/ 2720500 h 3242557"/>
              <a:gd name="connsiteX14" fmla="*/ 3431753 w 3864411"/>
              <a:gd name="connsiteY14" fmla="*/ 2810560 h 3242557"/>
              <a:gd name="connsiteX15" fmla="*/ 3431736 w 3864411"/>
              <a:gd name="connsiteY15" fmla="*/ 3077912 h 3242557"/>
              <a:gd name="connsiteX16" fmla="*/ 3383513 w 3864411"/>
              <a:gd name="connsiteY16" fmla="*/ 3194334 h 3242557"/>
              <a:gd name="connsiteX17" fmla="*/ 3267091 w 3864411"/>
              <a:gd name="connsiteY17" fmla="*/ 3242557 h 3242557"/>
              <a:gd name="connsiteX18" fmla="*/ 328403 w 3864411"/>
              <a:gd name="connsiteY18" fmla="*/ 3242557 h 3242557"/>
              <a:gd name="connsiteX19" fmla="*/ 211981 w 3864411"/>
              <a:gd name="connsiteY19" fmla="*/ 3194333 h 3242557"/>
              <a:gd name="connsiteX20" fmla="*/ 163758 w 3864411"/>
              <a:gd name="connsiteY20" fmla="*/ 3077911 h 3242557"/>
              <a:gd name="connsiteX21" fmla="*/ 1085167 w 3864411"/>
              <a:gd name="connsiteY21" fmla="*/ 2692626 h 3242557"/>
              <a:gd name="connsiteX22" fmla="*/ 1173406 w 3864411"/>
              <a:gd name="connsiteY22" fmla="*/ 2649514 h 3242557"/>
              <a:gd name="connsiteX23" fmla="*/ 1194530 w 3864411"/>
              <a:gd name="connsiteY23" fmla="*/ 2563642 h 3242557"/>
              <a:gd name="connsiteX24" fmla="*/ 163758 w 3864411"/>
              <a:gd name="connsiteY24" fmla="*/ 382866 h 3242557"/>
              <a:gd name="connsiteX0" fmla="*/ 160237 w 3860890"/>
              <a:gd name="connsiteY0" fmla="*/ 397178 h 3256869"/>
              <a:gd name="connsiteX1" fmla="*/ 208461 w 3860890"/>
              <a:gd name="connsiteY1" fmla="*/ 280756 h 3256869"/>
              <a:gd name="connsiteX2" fmla="*/ 324883 w 3860890"/>
              <a:gd name="connsiteY2" fmla="*/ 232533 h 3256869"/>
              <a:gd name="connsiteX3" fmla="*/ 3263570 w 3860890"/>
              <a:gd name="connsiteY3" fmla="*/ 232533 h 3256869"/>
              <a:gd name="connsiteX4" fmla="*/ 3379992 w 3860890"/>
              <a:gd name="connsiteY4" fmla="*/ 280757 h 3256869"/>
              <a:gd name="connsiteX5" fmla="*/ 3428215 w 3860890"/>
              <a:gd name="connsiteY5" fmla="*/ 397179 h 3256869"/>
              <a:gd name="connsiteX6" fmla="*/ 3410213 w 3860890"/>
              <a:gd name="connsiteY6" fmla="*/ 2149747 h 3256869"/>
              <a:gd name="connsiteX7" fmla="*/ 3410213 w 3860890"/>
              <a:gd name="connsiteY7" fmla="*/ 2239757 h 3256869"/>
              <a:gd name="connsiteX8" fmla="*/ 3500223 w 3860890"/>
              <a:gd name="connsiteY8" fmla="*/ 2329767 h 3256869"/>
              <a:gd name="connsiteX9" fmla="*/ 3725248 w 3860890"/>
              <a:gd name="connsiteY9" fmla="*/ 2329767 h 3256869"/>
              <a:gd name="connsiteX10" fmla="*/ 3860263 w 3860890"/>
              <a:gd name="connsiteY10" fmla="*/ 2419777 h 3256869"/>
              <a:gd name="connsiteX11" fmla="*/ 3860262 w 3860890"/>
              <a:gd name="connsiteY11" fmla="*/ 2599797 h 3256869"/>
              <a:gd name="connsiteX12" fmla="*/ 3770252 w 3860890"/>
              <a:gd name="connsiteY12" fmla="*/ 2734812 h 3256869"/>
              <a:gd name="connsiteX13" fmla="*/ 3500222 w 3860890"/>
              <a:gd name="connsiteY13" fmla="*/ 2734812 h 3256869"/>
              <a:gd name="connsiteX14" fmla="*/ 3428232 w 3860890"/>
              <a:gd name="connsiteY14" fmla="*/ 2824872 h 3256869"/>
              <a:gd name="connsiteX15" fmla="*/ 3428215 w 3860890"/>
              <a:gd name="connsiteY15" fmla="*/ 3092224 h 3256869"/>
              <a:gd name="connsiteX16" fmla="*/ 3379992 w 3860890"/>
              <a:gd name="connsiteY16" fmla="*/ 3208646 h 3256869"/>
              <a:gd name="connsiteX17" fmla="*/ 3263570 w 3860890"/>
              <a:gd name="connsiteY17" fmla="*/ 3256869 h 3256869"/>
              <a:gd name="connsiteX18" fmla="*/ 324882 w 3860890"/>
              <a:gd name="connsiteY18" fmla="*/ 3256869 h 3256869"/>
              <a:gd name="connsiteX19" fmla="*/ 208460 w 3860890"/>
              <a:gd name="connsiteY19" fmla="*/ 3208645 h 3256869"/>
              <a:gd name="connsiteX20" fmla="*/ 160237 w 3860890"/>
              <a:gd name="connsiteY20" fmla="*/ 3092223 h 3256869"/>
              <a:gd name="connsiteX21" fmla="*/ 1081646 w 3860890"/>
              <a:gd name="connsiteY21" fmla="*/ 2706938 h 3256869"/>
              <a:gd name="connsiteX22" fmla="*/ 1169885 w 3860890"/>
              <a:gd name="connsiteY22" fmla="*/ 2663826 h 3256869"/>
              <a:gd name="connsiteX23" fmla="*/ 160237 w 3860890"/>
              <a:gd name="connsiteY23" fmla="*/ 397178 h 3256869"/>
              <a:gd name="connsiteX0" fmla="*/ 145531 w 3846184"/>
              <a:gd name="connsiteY0" fmla="*/ 404364 h 3264055"/>
              <a:gd name="connsiteX1" fmla="*/ 193755 w 3846184"/>
              <a:gd name="connsiteY1" fmla="*/ 287942 h 3264055"/>
              <a:gd name="connsiteX2" fmla="*/ 310177 w 3846184"/>
              <a:gd name="connsiteY2" fmla="*/ 239719 h 3264055"/>
              <a:gd name="connsiteX3" fmla="*/ 3248864 w 3846184"/>
              <a:gd name="connsiteY3" fmla="*/ 239719 h 3264055"/>
              <a:gd name="connsiteX4" fmla="*/ 3365286 w 3846184"/>
              <a:gd name="connsiteY4" fmla="*/ 287943 h 3264055"/>
              <a:gd name="connsiteX5" fmla="*/ 3413509 w 3846184"/>
              <a:gd name="connsiteY5" fmla="*/ 404365 h 3264055"/>
              <a:gd name="connsiteX6" fmla="*/ 3395507 w 3846184"/>
              <a:gd name="connsiteY6" fmla="*/ 2156933 h 3264055"/>
              <a:gd name="connsiteX7" fmla="*/ 3395507 w 3846184"/>
              <a:gd name="connsiteY7" fmla="*/ 2246943 h 3264055"/>
              <a:gd name="connsiteX8" fmla="*/ 3485517 w 3846184"/>
              <a:gd name="connsiteY8" fmla="*/ 2336953 h 3264055"/>
              <a:gd name="connsiteX9" fmla="*/ 3710542 w 3846184"/>
              <a:gd name="connsiteY9" fmla="*/ 2336953 h 3264055"/>
              <a:gd name="connsiteX10" fmla="*/ 3845557 w 3846184"/>
              <a:gd name="connsiteY10" fmla="*/ 2426963 h 3264055"/>
              <a:gd name="connsiteX11" fmla="*/ 3845556 w 3846184"/>
              <a:gd name="connsiteY11" fmla="*/ 2606983 h 3264055"/>
              <a:gd name="connsiteX12" fmla="*/ 3755546 w 3846184"/>
              <a:gd name="connsiteY12" fmla="*/ 2741998 h 3264055"/>
              <a:gd name="connsiteX13" fmla="*/ 3485516 w 3846184"/>
              <a:gd name="connsiteY13" fmla="*/ 2741998 h 3264055"/>
              <a:gd name="connsiteX14" fmla="*/ 3413526 w 3846184"/>
              <a:gd name="connsiteY14" fmla="*/ 2832058 h 3264055"/>
              <a:gd name="connsiteX15" fmla="*/ 3413509 w 3846184"/>
              <a:gd name="connsiteY15" fmla="*/ 3099410 h 3264055"/>
              <a:gd name="connsiteX16" fmla="*/ 3365286 w 3846184"/>
              <a:gd name="connsiteY16" fmla="*/ 3215832 h 3264055"/>
              <a:gd name="connsiteX17" fmla="*/ 3248864 w 3846184"/>
              <a:gd name="connsiteY17" fmla="*/ 3264055 h 3264055"/>
              <a:gd name="connsiteX18" fmla="*/ 310176 w 3846184"/>
              <a:gd name="connsiteY18" fmla="*/ 3264055 h 3264055"/>
              <a:gd name="connsiteX19" fmla="*/ 193754 w 3846184"/>
              <a:gd name="connsiteY19" fmla="*/ 3215831 h 3264055"/>
              <a:gd name="connsiteX20" fmla="*/ 145531 w 3846184"/>
              <a:gd name="connsiteY20" fmla="*/ 3099409 h 3264055"/>
              <a:gd name="connsiteX21" fmla="*/ 1066940 w 3846184"/>
              <a:gd name="connsiteY21" fmla="*/ 2714124 h 3264055"/>
              <a:gd name="connsiteX22" fmla="*/ 145531 w 3846184"/>
              <a:gd name="connsiteY22" fmla="*/ 404364 h 3264055"/>
              <a:gd name="connsiteX0" fmla="*/ 8037 w 3708690"/>
              <a:gd name="connsiteY0" fmla="*/ 468578 h 3328269"/>
              <a:gd name="connsiteX1" fmla="*/ 56261 w 3708690"/>
              <a:gd name="connsiteY1" fmla="*/ 352156 h 3328269"/>
              <a:gd name="connsiteX2" fmla="*/ 172683 w 3708690"/>
              <a:gd name="connsiteY2" fmla="*/ 303933 h 3328269"/>
              <a:gd name="connsiteX3" fmla="*/ 3111370 w 3708690"/>
              <a:gd name="connsiteY3" fmla="*/ 303933 h 3328269"/>
              <a:gd name="connsiteX4" fmla="*/ 3227792 w 3708690"/>
              <a:gd name="connsiteY4" fmla="*/ 352157 h 3328269"/>
              <a:gd name="connsiteX5" fmla="*/ 3276015 w 3708690"/>
              <a:gd name="connsiteY5" fmla="*/ 468579 h 3328269"/>
              <a:gd name="connsiteX6" fmla="*/ 3258013 w 3708690"/>
              <a:gd name="connsiteY6" fmla="*/ 2221147 h 3328269"/>
              <a:gd name="connsiteX7" fmla="*/ 3258013 w 3708690"/>
              <a:gd name="connsiteY7" fmla="*/ 2311157 h 3328269"/>
              <a:gd name="connsiteX8" fmla="*/ 3348023 w 3708690"/>
              <a:gd name="connsiteY8" fmla="*/ 2401167 h 3328269"/>
              <a:gd name="connsiteX9" fmla="*/ 3573048 w 3708690"/>
              <a:gd name="connsiteY9" fmla="*/ 2401167 h 3328269"/>
              <a:gd name="connsiteX10" fmla="*/ 3708063 w 3708690"/>
              <a:gd name="connsiteY10" fmla="*/ 2491177 h 3328269"/>
              <a:gd name="connsiteX11" fmla="*/ 3708062 w 3708690"/>
              <a:gd name="connsiteY11" fmla="*/ 2671197 h 3328269"/>
              <a:gd name="connsiteX12" fmla="*/ 3618052 w 3708690"/>
              <a:gd name="connsiteY12" fmla="*/ 2806212 h 3328269"/>
              <a:gd name="connsiteX13" fmla="*/ 3348022 w 3708690"/>
              <a:gd name="connsiteY13" fmla="*/ 2806212 h 3328269"/>
              <a:gd name="connsiteX14" fmla="*/ 3276032 w 3708690"/>
              <a:gd name="connsiteY14" fmla="*/ 2896272 h 3328269"/>
              <a:gd name="connsiteX15" fmla="*/ 3276015 w 3708690"/>
              <a:gd name="connsiteY15" fmla="*/ 3163624 h 3328269"/>
              <a:gd name="connsiteX16" fmla="*/ 3227792 w 3708690"/>
              <a:gd name="connsiteY16" fmla="*/ 3280046 h 3328269"/>
              <a:gd name="connsiteX17" fmla="*/ 3111370 w 3708690"/>
              <a:gd name="connsiteY17" fmla="*/ 3328269 h 3328269"/>
              <a:gd name="connsiteX18" fmla="*/ 172682 w 3708690"/>
              <a:gd name="connsiteY18" fmla="*/ 3328269 h 3328269"/>
              <a:gd name="connsiteX19" fmla="*/ 56260 w 3708690"/>
              <a:gd name="connsiteY19" fmla="*/ 3280045 h 3328269"/>
              <a:gd name="connsiteX20" fmla="*/ 8037 w 3708690"/>
              <a:gd name="connsiteY20" fmla="*/ 3163623 h 3328269"/>
              <a:gd name="connsiteX21" fmla="*/ 8037 w 3708690"/>
              <a:gd name="connsiteY21" fmla="*/ 468578 h 3328269"/>
              <a:gd name="connsiteX0" fmla="*/ 22982 w 3723635"/>
              <a:gd name="connsiteY0" fmla="*/ 164645 h 3024336"/>
              <a:gd name="connsiteX1" fmla="*/ 71206 w 3723635"/>
              <a:gd name="connsiteY1" fmla="*/ 48223 h 3024336"/>
              <a:gd name="connsiteX2" fmla="*/ 187628 w 3723635"/>
              <a:gd name="connsiteY2" fmla="*/ 0 h 3024336"/>
              <a:gd name="connsiteX3" fmla="*/ 3126315 w 3723635"/>
              <a:gd name="connsiteY3" fmla="*/ 0 h 3024336"/>
              <a:gd name="connsiteX4" fmla="*/ 3242737 w 3723635"/>
              <a:gd name="connsiteY4" fmla="*/ 48224 h 3024336"/>
              <a:gd name="connsiteX5" fmla="*/ 3290960 w 3723635"/>
              <a:gd name="connsiteY5" fmla="*/ 164646 h 3024336"/>
              <a:gd name="connsiteX6" fmla="*/ 3272958 w 3723635"/>
              <a:gd name="connsiteY6" fmla="*/ 1917214 h 3024336"/>
              <a:gd name="connsiteX7" fmla="*/ 3272958 w 3723635"/>
              <a:gd name="connsiteY7" fmla="*/ 2007224 h 3024336"/>
              <a:gd name="connsiteX8" fmla="*/ 3362968 w 3723635"/>
              <a:gd name="connsiteY8" fmla="*/ 2097234 h 3024336"/>
              <a:gd name="connsiteX9" fmla="*/ 3587993 w 3723635"/>
              <a:gd name="connsiteY9" fmla="*/ 2097234 h 3024336"/>
              <a:gd name="connsiteX10" fmla="*/ 3723008 w 3723635"/>
              <a:gd name="connsiteY10" fmla="*/ 2187244 h 3024336"/>
              <a:gd name="connsiteX11" fmla="*/ 3723007 w 3723635"/>
              <a:gd name="connsiteY11" fmla="*/ 2367264 h 3024336"/>
              <a:gd name="connsiteX12" fmla="*/ 3632997 w 3723635"/>
              <a:gd name="connsiteY12" fmla="*/ 2502279 h 3024336"/>
              <a:gd name="connsiteX13" fmla="*/ 3362967 w 3723635"/>
              <a:gd name="connsiteY13" fmla="*/ 2502279 h 3024336"/>
              <a:gd name="connsiteX14" fmla="*/ 3290977 w 3723635"/>
              <a:gd name="connsiteY14" fmla="*/ 2592339 h 3024336"/>
              <a:gd name="connsiteX15" fmla="*/ 3290960 w 3723635"/>
              <a:gd name="connsiteY15" fmla="*/ 2859691 h 3024336"/>
              <a:gd name="connsiteX16" fmla="*/ 3242737 w 3723635"/>
              <a:gd name="connsiteY16" fmla="*/ 2976113 h 3024336"/>
              <a:gd name="connsiteX17" fmla="*/ 3126315 w 3723635"/>
              <a:gd name="connsiteY17" fmla="*/ 3024336 h 3024336"/>
              <a:gd name="connsiteX18" fmla="*/ 187627 w 3723635"/>
              <a:gd name="connsiteY18" fmla="*/ 3024336 h 3024336"/>
              <a:gd name="connsiteX19" fmla="*/ 71205 w 3723635"/>
              <a:gd name="connsiteY19" fmla="*/ 2976112 h 3024336"/>
              <a:gd name="connsiteX20" fmla="*/ 22982 w 3723635"/>
              <a:gd name="connsiteY20" fmla="*/ 2859690 h 3024336"/>
              <a:gd name="connsiteX21" fmla="*/ 22982 w 3723635"/>
              <a:gd name="connsiteY21" fmla="*/ 164645 h 3024336"/>
              <a:gd name="connsiteX0" fmla="*/ 8037 w 3708690"/>
              <a:gd name="connsiteY0" fmla="*/ 164645 h 3024336"/>
              <a:gd name="connsiteX1" fmla="*/ 56261 w 3708690"/>
              <a:gd name="connsiteY1" fmla="*/ 48223 h 3024336"/>
              <a:gd name="connsiteX2" fmla="*/ 172683 w 3708690"/>
              <a:gd name="connsiteY2" fmla="*/ 0 h 3024336"/>
              <a:gd name="connsiteX3" fmla="*/ 3111370 w 3708690"/>
              <a:gd name="connsiteY3" fmla="*/ 0 h 3024336"/>
              <a:gd name="connsiteX4" fmla="*/ 3227792 w 3708690"/>
              <a:gd name="connsiteY4" fmla="*/ 48224 h 3024336"/>
              <a:gd name="connsiteX5" fmla="*/ 3276015 w 3708690"/>
              <a:gd name="connsiteY5" fmla="*/ 164646 h 3024336"/>
              <a:gd name="connsiteX6" fmla="*/ 3258013 w 3708690"/>
              <a:gd name="connsiteY6" fmla="*/ 1917214 h 3024336"/>
              <a:gd name="connsiteX7" fmla="*/ 3258013 w 3708690"/>
              <a:gd name="connsiteY7" fmla="*/ 2007224 h 3024336"/>
              <a:gd name="connsiteX8" fmla="*/ 3348023 w 3708690"/>
              <a:gd name="connsiteY8" fmla="*/ 2097234 h 3024336"/>
              <a:gd name="connsiteX9" fmla="*/ 3573048 w 3708690"/>
              <a:gd name="connsiteY9" fmla="*/ 2097234 h 3024336"/>
              <a:gd name="connsiteX10" fmla="*/ 3708063 w 3708690"/>
              <a:gd name="connsiteY10" fmla="*/ 2187244 h 3024336"/>
              <a:gd name="connsiteX11" fmla="*/ 3708062 w 3708690"/>
              <a:gd name="connsiteY11" fmla="*/ 2367264 h 3024336"/>
              <a:gd name="connsiteX12" fmla="*/ 3618052 w 3708690"/>
              <a:gd name="connsiteY12" fmla="*/ 2502279 h 3024336"/>
              <a:gd name="connsiteX13" fmla="*/ 3348022 w 3708690"/>
              <a:gd name="connsiteY13" fmla="*/ 2502279 h 3024336"/>
              <a:gd name="connsiteX14" fmla="*/ 3276032 w 3708690"/>
              <a:gd name="connsiteY14" fmla="*/ 2592339 h 3024336"/>
              <a:gd name="connsiteX15" fmla="*/ 3276015 w 3708690"/>
              <a:gd name="connsiteY15" fmla="*/ 2859691 h 3024336"/>
              <a:gd name="connsiteX16" fmla="*/ 3227792 w 3708690"/>
              <a:gd name="connsiteY16" fmla="*/ 2976113 h 3024336"/>
              <a:gd name="connsiteX17" fmla="*/ 3111370 w 3708690"/>
              <a:gd name="connsiteY17" fmla="*/ 3024336 h 3024336"/>
              <a:gd name="connsiteX18" fmla="*/ 172682 w 3708690"/>
              <a:gd name="connsiteY18" fmla="*/ 3024336 h 3024336"/>
              <a:gd name="connsiteX19" fmla="*/ 56260 w 3708690"/>
              <a:gd name="connsiteY19" fmla="*/ 2976112 h 3024336"/>
              <a:gd name="connsiteX20" fmla="*/ 8037 w 3708690"/>
              <a:gd name="connsiteY20" fmla="*/ 2859690 h 3024336"/>
              <a:gd name="connsiteX21" fmla="*/ 8037 w 3708690"/>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4121224"/>
              <a:gd name="connsiteY0" fmla="*/ 164645 h 3024336"/>
              <a:gd name="connsiteX1" fmla="*/ 60099 w 4121224"/>
              <a:gd name="connsiteY1" fmla="*/ 48223 h 3024336"/>
              <a:gd name="connsiteX2" fmla="*/ 176521 w 4121224"/>
              <a:gd name="connsiteY2" fmla="*/ 0 h 3024336"/>
              <a:gd name="connsiteX3" fmla="*/ 3115208 w 4121224"/>
              <a:gd name="connsiteY3" fmla="*/ 0 h 3024336"/>
              <a:gd name="connsiteX4" fmla="*/ 3231630 w 4121224"/>
              <a:gd name="connsiteY4" fmla="*/ 48224 h 3024336"/>
              <a:gd name="connsiteX5" fmla="*/ 3279853 w 4121224"/>
              <a:gd name="connsiteY5" fmla="*/ 164646 h 3024336"/>
              <a:gd name="connsiteX6" fmla="*/ 3261851 w 4121224"/>
              <a:gd name="connsiteY6" fmla="*/ 1917214 h 3024336"/>
              <a:gd name="connsiteX7" fmla="*/ 3261851 w 4121224"/>
              <a:gd name="connsiteY7" fmla="*/ 2007224 h 3024336"/>
              <a:gd name="connsiteX8" fmla="*/ 3351861 w 4121224"/>
              <a:gd name="connsiteY8" fmla="*/ 2097234 h 3024336"/>
              <a:gd name="connsiteX9" fmla="*/ 3576886 w 4121224"/>
              <a:gd name="connsiteY9" fmla="*/ 2097234 h 3024336"/>
              <a:gd name="connsiteX10" fmla="*/ 3711901 w 4121224"/>
              <a:gd name="connsiteY10" fmla="*/ 2187244 h 3024336"/>
              <a:gd name="connsiteX11" fmla="*/ 3711900 w 4121224"/>
              <a:gd name="connsiteY11" fmla="*/ 2367264 h 3024336"/>
              <a:gd name="connsiteX12" fmla="*/ 4043811 w 4121224"/>
              <a:gd name="connsiteY12" fmla="*/ 2706194 h 3024336"/>
              <a:gd name="connsiteX13" fmla="*/ 3426287 w 4121224"/>
              <a:gd name="connsiteY13" fmla="*/ 2706194 h 3024336"/>
              <a:gd name="connsiteX14" fmla="*/ 3279853 w 4121224"/>
              <a:gd name="connsiteY14" fmla="*/ 2859691 h 3024336"/>
              <a:gd name="connsiteX15" fmla="*/ 3231630 w 4121224"/>
              <a:gd name="connsiteY15" fmla="*/ 2976113 h 3024336"/>
              <a:gd name="connsiteX16" fmla="*/ 3115208 w 4121224"/>
              <a:gd name="connsiteY16" fmla="*/ 3024336 h 3024336"/>
              <a:gd name="connsiteX17" fmla="*/ 176520 w 4121224"/>
              <a:gd name="connsiteY17" fmla="*/ 3024336 h 3024336"/>
              <a:gd name="connsiteX18" fmla="*/ 60098 w 4121224"/>
              <a:gd name="connsiteY18" fmla="*/ 2976112 h 3024336"/>
              <a:gd name="connsiteX19" fmla="*/ 11875 w 4121224"/>
              <a:gd name="connsiteY19" fmla="*/ 2859690 h 3024336"/>
              <a:gd name="connsiteX20" fmla="*/ 8037 w 4121224"/>
              <a:gd name="connsiteY20" fmla="*/ 164645 h 3024336"/>
              <a:gd name="connsiteX0" fmla="*/ 8037 w 4219633"/>
              <a:gd name="connsiteY0" fmla="*/ 164645 h 3024336"/>
              <a:gd name="connsiteX1" fmla="*/ 60099 w 4219633"/>
              <a:gd name="connsiteY1" fmla="*/ 48223 h 3024336"/>
              <a:gd name="connsiteX2" fmla="*/ 176521 w 4219633"/>
              <a:gd name="connsiteY2" fmla="*/ 0 h 3024336"/>
              <a:gd name="connsiteX3" fmla="*/ 3115208 w 4219633"/>
              <a:gd name="connsiteY3" fmla="*/ 0 h 3024336"/>
              <a:gd name="connsiteX4" fmla="*/ 3231630 w 4219633"/>
              <a:gd name="connsiteY4" fmla="*/ 48224 h 3024336"/>
              <a:gd name="connsiteX5" fmla="*/ 3279853 w 4219633"/>
              <a:gd name="connsiteY5" fmla="*/ 164646 h 3024336"/>
              <a:gd name="connsiteX6" fmla="*/ 3261851 w 4219633"/>
              <a:gd name="connsiteY6" fmla="*/ 1917214 h 3024336"/>
              <a:gd name="connsiteX7" fmla="*/ 3261851 w 4219633"/>
              <a:gd name="connsiteY7" fmla="*/ 2007224 h 3024336"/>
              <a:gd name="connsiteX8" fmla="*/ 3351861 w 4219633"/>
              <a:gd name="connsiteY8" fmla="*/ 2097234 h 3024336"/>
              <a:gd name="connsiteX9" fmla="*/ 3576886 w 4219633"/>
              <a:gd name="connsiteY9" fmla="*/ 2097234 h 3024336"/>
              <a:gd name="connsiteX10" fmla="*/ 3711901 w 4219633"/>
              <a:gd name="connsiteY10" fmla="*/ 2187244 h 3024336"/>
              <a:gd name="connsiteX11" fmla="*/ 4219004 w 4219633"/>
              <a:gd name="connsiteY11" fmla="*/ 2579769 h 3024336"/>
              <a:gd name="connsiteX12" fmla="*/ 4043811 w 4219633"/>
              <a:gd name="connsiteY12" fmla="*/ 2706194 h 3024336"/>
              <a:gd name="connsiteX13" fmla="*/ 3426287 w 4219633"/>
              <a:gd name="connsiteY13" fmla="*/ 2706194 h 3024336"/>
              <a:gd name="connsiteX14" fmla="*/ 3279853 w 4219633"/>
              <a:gd name="connsiteY14" fmla="*/ 2859691 h 3024336"/>
              <a:gd name="connsiteX15" fmla="*/ 3231630 w 4219633"/>
              <a:gd name="connsiteY15" fmla="*/ 2976113 h 3024336"/>
              <a:gd name="connsiteX16" fmla="*/ 3115208 w 4219633"/>
              <a:gd name="connsiteY16" fmla="*/ 3024336 h 3024336"/>
              <a:gd name="connsiteX17" fmla="*/ 176520 w 4219633"/>
              <a:gd name="connsiteY17" fmla="*/ 3024336 h 3024336"/>
              <a:gd name="connsiteX18" fmla="*/ 60098 w 4219633"/>
              <a:gd name="connsiteY18" fmla="*/ 2976112 h 3024336"/>
              <a:gd name="connsiteX19" fmla="*/ 11875 w 4219633"/>
              <a:gd name="connsiteY19" fmla="*/ 2859690 h 3024336"/>
              <a:gd name="connsiteX20" fmla="*/ 8037 w 4219633"/>
              <a:gd name="connsiteY20" fmla="*/ 164645 h 3024336"/>
              <a:gd name="connsiteX0" fmla="*/ 8037 w 4219633"/>
              <a:gd name="connsiteY0" fmla="*/ 164645 h 3024336"/>
              <a:gd name="connsiteX1" fmla="*/ 60099 w 4219633"/>
              <a:gd name="connsiteY1" fmla="*/ 48223 h 3024336"/>
              <a:gd name="connsiteX2" fmla="*/ 176521 w 4219633"/>
              <a:gd name="connsiteY2" fmla="*/ 0 h 3024336"/>
              <a:gd name="connsiteX3" fmla="*/ 3115208 w 4219633"/>
              <a:gd name="connsiteY3" fmla="*/ 0 h 3024336"/>
              <a:gd name="connsiteX4" fmla="*/ 3231630 w 4219633"/>
              <a:gd name="connsiteY4" fmla="*/ 48224 h 3024336"/>
              <a:gd name="connsiteX5" fmla="*/ 3279853 w 4219633"/>
              <a:gd name="connsiteY5" fmla="*/ 164646 h 3024336"/>
              <a:gd name="connsiteX6" fmla="*/ 3261851 w 4219633"/>
              <a:gd name="connsiteY6" fmla="*/ 1917214 h 3024336"/>
              <a:gd name="connsiteX7" fmla="*/ 3261851 w 4219633"/>
              <a:gd name="connsiteY7" fmla="*/ 2007224 h 3024336"/>
              <a:gd name="connsiteX8" fmla="*/ 3351861 w 4219633"/>
              <a:gd name="connsiteY8" fmla="*/ 2097234 h 3024336"/>
              <a:gd name="connsiteX9" fmla="*/ 3576886 w 4219633"/>
              <a:gd name="connsiteY9" fmla="*/ 2097234 h 3024336"/>
              <a:gd name="connsiteX10" fmla="*/ 4043812 w 4219633"/>
              <a:gd name="connsiteY10" fmla="*/ 2441079 h 3024336"/>
              <a:gd name="connsiteX11" fmla="*/ 4219004 w 4219633"/>
              <a:gd name="connsiteY11" fmla="*/ 2579769 h 3024336"/>
              <a:gd name="connsiteX12" fmla="*/ 4043811 w 4219633"/>
              <a:gd name="connsiteY12" fmla="*/ 2706194 h 3024336"/>
              <a:gd name="connsiteX13" fmla="*/ 3426287 w 4219633"/>
              <a:gd name="connsiteY13" fmla="*/ 2706194 h 3024336"/>
              <a:gd name="connsiteX14" fmla="*/ 3279853 w 4219633"/>
              <a:gd name="connsiteY14" fmla="*/ 2859691 h 3024336"/>
              <a:gd name="connsiteX15" fmla="*/ 3231630 w 4219633"/>
              <a:gd name="connsiteY15" fmla="*/ 2976113 h 3024336"/>
              <a:gd name="connsiteX16" fmla="*/ 3115208 w 4219633"/>
              <a:gd name="connsiteY16" fmla="*/ 3024336 h 3024336"/>
              <a:gd name="connsiteX17" fmla="*/ 176520 w 4219633"/>
              <a:gd name="connsiteY17" fmla="*/ 3024336 h 3024336"/>
              <a:gd name="connsiteX18" fmla="*/ 60098 w 4219633"/>
              <a:gd name="connsiteY18" fmla="*/ 2976112 h 3024336"/>
              <a:gd name="connsiteX19" fmla="*/ 11875 w 4219633"/>
              <a:gd name="connsiteY19" fmla="*/ 2859690 h 3024336"/>
              <a:gd name="connsiteX20" fmla="*/ 8037 w 4219633"/>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39514 w 4243120"/>
              <a:gd name="connsiteY9" fmla="*/ 2441079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405262 w 4243120"/>
              <a:gd name="connsiteY9" fmla="*/ 2441079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405262 w 4243120"/>
              <a:gd name="connsiteY8" fmla="*/ 2441079 h 3024336"/>
              <a:gd name="connsiteX9" fmla="*/ 4043812 w 4243120"/>
              <a:gd name="connsiteY9" fmla="*/ 2441079 h 3024336"/>
              <a:gd name="connsiteX10" fmla="*/ 4219004 w 4243120"/>
              <a:gd name="connsiteY10" fmla="*/ 2579769 h 3024336"/>
              <a:gd name="connsiteX11" fmla="*/ 4043811 w 4243120"/>
              <a:gd name="connsiteY11" fmla="*/ 2706194 h 3024336"/>
              <a:gd name="connsiteX12" fmla="*/ 3426287 w 4243120"/>
              <a:gd name="connsiteY12" fmla="*/ 2706194 h 3024336"/>
              <a:gd name="connsiteX13" fmla="*/ 3279853 w 4243120"/>
              <a:gd name="connsiteY13" fmla="*/ 2859691 h 3024336"/>
              <a:gd name="connsiteX14" fmla="*/ 3231630 w 4243120"/>
              <a:gd name="connsiteY14" fmla="*/ 2976113 h 3024336"/>
              <a:gd name="connsiteX15" fmla="*/ 3115208 w 4243120"/>
              <a:gd name="connsiteY15" fmla="*/ 3024336 h 3024336"/>
              <a:gd name="connsiteX16" fmla="*/ 176520 w 4243120"/>
              <a:gd name="connsiteY16" fmla="*/ 3024336 h 3024336"/>
              <a:gd name="connsiteX17" fmla="*/ 60098 w 4243120"/>
              <a:gd name="connsiteY17" fmla="*/ 2976112 h 3024336"/>
              <a:gd name="connsiteX18" fmla="*/ 11875 w 4243120"/>
              <a:gd name="connsiteY18" fmla="*/ 2859690 h 3024336"/>
              <a:gd name="connsiteX19" fmla="*/ 8037 w 4243120"/>
              <a:gd name="connsiteY19"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9682 w 4243120"/>
              <a:gd name="connsiteY7" fmla="*/ 2323830 h 3024336"/>
              <a:gd name="connsiteX8" fmla="*/ 3405262 w 4243120"/>
              <a:gd name="connsiteY8" fmla="*/ 2441079 h 3024336"/>
              <a:gd name="connsiteX9" fmla="*/ 4043812 w 4243120"/>
              <a:gd name="connsiteY9" fmla="*/ 2441079 h 3024336"/>
              <a:gd name="connsiteX10" fmla="*/ 4219004 w 4243120"/>
              <a:gd name="connsiteY10" fmla="*/ 2579769 h 3024336"/>
              <a:gd name="connsiteX11" fmla="*/ 4043811 w 4243120"/>
              <a:gd name="connsiteY11" fmla="*/ 2706194 h 3024336"/>
              <a:gd name="connsiteX12" fmla="*/ 3426287 w 4243120"/>
              <a:gd name="connsiteY12" fmla="*/ 2706194 h 3024336"/>
              <a:gd name="connsiteX13" fmla="*/ 3279853 w 4243120"/>
              <a:gd name="connsiteY13" fmla="*/ 2859691 h 3024336"/>
              <a:gd name="connsiteX14" fmla="*/ 3231630 w 4243120"/>
              <a:gd name="connsiteY14" fmla="*/ 2976113 h 3024336"/>
              <a:gd name="connsiteX15" fmla="*/ 3115208 w 4243120"/>
              <a:gd name="connsiteY15" fmla="*/ 3024336 h 3024336"/>
              <a:gd name="connsiteX16" fmla="*/ 176520 w 4243120"/>
              <a:gd name="connsiteY16" fmla="*/ 3024336 h 3024336"/>
              <a:gd name="connsiteX17" fmla="*/ 60098 w 4243120"/>
              <a:gd name="connsiteY17" fmla="*/ 2976112 h 3024336"/>
              <a:gd name="connsiteX18" fmla="*/ 11875 w 4243120"/>
              <a:gd name="connsiteY18" fmla="*/ 2859690 h 3024336"/>
              <a:gd name="connsiteX19" fmla="*/ 8037 w 4243120"/>
              <a:gd name="connsiteY19"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321503 w 4243120"/>
              <a:gd name="connsiteY13" fmla="*/ 2979638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72444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49063"/>
              <a:gd name="connsiteX1" fmla="*/ 60099 w 4243120"/>
              <a:gd name="connsiteY1" fmla="*/ 48223 h 3049063"/>
              <a:gd name="connsiteX2" fmla="*/ 176521 w 4243120"/>
              <a:gd name="connsiteY2" fmla="*/ 0 h 3049063"/>
              <a:gd name="connsiteX3" fmla="*/ 3115208 w 4243120"/>
              <a:gd name="connsiteY3" fmla="*/ 0 h 3049063"/>
              <a:gd name="connsiteX4" fmla="*/ 3231630 w 4243120"/>
              <a:gd name="connsiteY4" fmla="*/ 48224 h 3049063"/>
              <a:gd name="connsiteX5" fmla="*/ 3279853 w 4243120"/>
              <a:gd name="connsiteY5" fmla="*/ 164646 h 3049063"/>
              <a:gd name="connsiteX6" fmla="*/ 3269682 w 4243120"/>
              <a:gd name="connsiteY6" fmla="*/ 2323830 h 3049063"/>
              <a:gd name="connsiteX7" fmla="*/ 3405262 w 4243120"/>
              <a:gd name="connsiteY7" fmla="*/ 2441079 h 3049063"/>
              <a:gd name="connsiteX8" fmla="*/ 4043812 w 4243120"/>
              <a:gd name="connsiteY8" fmla="*/ 2441079 h 3049063"/>
              <a:gd name="connsiteX9" fmla="*/ 4219004 w 4243120"/>
              <a:gd name="connsiteY9" fmla="*/ 2579769 h 3049063"/>
              <a:gd name="connsiteX10" fmla="*/ 4043811 w 4243120"/>
              <a:gd name="connsiteY10" fmla="*/ 2706194 h 3049063"/>
              <a:gd name="connsiteX11" fmla="*/ 3426287 w 4243120"/>
              <a:gd name="connsiteY11" fmla="*/ 2706194 h 3049063"/>
              <a:gd name="connsiteX12" fmla="*/ 3279854 w 4243120"/>
              <a:gd name="connsiteY12" fmla="*/ 2826359 h 3049063"/>
              <a:gd name="connsiteX13" fmla="*/ 3274181 w 4243120"/>
              <a:gd name="connsiteY13" fmla="*/ 2972444 h 3049063"/>
              <a:gd name="connsiteX14" fmla="*/ 3115208 w 4243120"/>
              <a:gd name="connsiteY14" fmla="*/ 3024336 h 3049063"/>
              <a:gd name="connsiteX15" fmla="*/ 176520 w 4243120"/>
              <a:gd name="connsiteY15" fmla="*/ 3024336 h 3049063"/>
              <a:gd name="connsiteX16" fmla="*/ 60098 w 4243120"/>
              <a:gd name="connsiteY16" fmla="*/ 2976112 h 3049063"/>
              <a:gd name="connsiteX17" fmla="*/ 11875 w 4243120"/>
              <a:gd name="connsiteY17" fmla="*/ 2859690 h 3049063"/>
              <a:gd name="connsiteX18" fmla="*/ 8037 w 4243120"/>
              <a:gd name="connsiteY18" fmla="*/ 164645 h 3049063"/>
              <a:gd name="connsiteX0" fmla="*/ 8037 w 4243120"/>
              <a:gd name="connsiteY0" fmla="*/ 164645 h 3049063"/>
              <a:gd name="connsiteX1" fmla="*/ 60099 w 4243120"/>
              <a:gd name="connsiteY1" fmla="*/ 48223 h 3049063"/>
              <a:gd name="connsiteX2" fmla="*/ 176521 w 4243120"/>
              <a:gd name="connsiteY2" fmla="*/ 0 h 3049063"/>
              <a:gd name="connsiteX3" fmla="*/ 3115208 w 4243120"/>
              <a:gd name="connsiteY3" fmla="*/ 0 h 3049063"/>
              <a:gd name="connsiteX4" fmla="*/ 3231630 w 4243120"/>
              <a:gd name="connsiteY4" fmla="*/ 48224 h 3049063"/>
              <a:gd name="connsiteX5" fmla="*/ 3279853 w 4243120"/>
              <a:gd name="connsiteY5" fmla="*/ 164646 h 3049063"/>
              <a:gd name="connsiteX6" fmla="*/ 3269682 w 4243120"/>
              <a:gd name="connsiteY6" fmla="*/ 2323830 h 3049063"/>
              <a:gd name="connsiteX7" fmla="*/ 3405262 w 4243120"/>
              <a:gd name="connsiteY7" fmla="*/ 2441079 h 3049063"/>
              <a:gd name="connsiteX8" fmla="*/ 4043812 w 4243120"/>
              <a:gd name="connsiteY8" fmla="*/ 2441079 h 3049063"/>
              <a:gd name="connsiteX9" fmla="*/ 4219004 w 4243120"/>
              <a:gd name="connsiteY9" fmla="*/ 2579769 h 3049063"/>
              <a:gd name="connsiteX10" fmla="*/ 4043811 w 4243120"/>
              <a:gd name="connsiteY10" fmla="*/ 2706194 h 3049063"/>
              <a:gd name="connsiteX11" fmla="*/ 3426287 w 4243120"/>
              <a:gd name="connsiteY11" fmla="*/ 2706194 h 3049063"/>
              <a:gd name="connsiteX12" fmla="*/ 3279854 w 4243120"/>
              <a:gd name="connsiteY12" fmla="*/ 2826359 h 3049063"/>
              <a:gd name="connsiteX13" fmla="*/ 3274181 w 4243120"/>
              <a:gd name="connsiteY13" fmla="*/ 2972444 h 3049063"/>
              <a:gd name="connsiteX14" fmla="*/ 3115208 w 4243120"/>
              <a:gd name="connsiteY14" fmla="*/ 3024336 h 3049063"/>
              <a:gd name="connsiteX15" fmla="*/ 176520 w 4243120"/>
              <a:gd name="connsiteY15" fmla="*/ 3024336 h 3049063"/>
              <a:gd name="connsiteX16" fmla="*/ 60098 w 4243120"/>
              <a:gd name="connsiteY16" fmla="*/ 2976112 h 3049063"/>
              <a:gd name="connsiteX17" fmla="*/ 11875 w 4243120"/>
              <a:gd name="connsiteY17" fmla="*/ 2859690 h 3049063"/>
              <a:gd name="connsiteX18" fmla="*/ 8037 w 4243120"/>
              <a:gd name="connsiteY18" fmla="*/ 164645 h 3049063"/>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74181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74181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67422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27961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27961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9854 w 4243120"/>
              <a:gd name="connsiteY12" fmla="*/ 2826359 h 3024626"/>
              <a:gd name="connsiteX13" fmla="*/ 3274181 w 4243120"/>
              <a:gd name="connsiteY13" fmla="*/ 2927961 h 3024626"/>
              <a:gd name="connsiteX14" fmla="*/ 3115208 w 4243120"/>
              <a:gd name="connsiteY14" fmla="*/ 3024336 h 3024626"/>
              <a:gd name="connsiteX15" fmla="*/ 176520 w 4243120"/>
              <a:gd name="connsiteY15" fmla="*/ 3024336 h 3024626"/>
              <a:gd name="connsiteX16" fmla="*/ 60098 w 4243120"/>
              <a:gd name="connsiteY16" fmla="*/ 2976112 h 3024626"/>
              <a:gd name="connsiteX17" fmla="*/ 11875 w 4243120"/>
              <a:gd name="connsiteY17" fmla="*/ 2859690 h 3024626"/>
              <a:gd name="connsiteX18" fmla="*/ 8037 w 4243120"/>
              <a:gd name="connsiteY18" fmla="*/ 164645 h 302462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9854 w 4243120"/>
              <a:gd name="connsiteY12" fmla="*/ 2826359 h 3024626"/>
              <a:gd name="connsiteX13" fmla="*/ 3274181 w 4243120"/>
              <a:gd name="connsiteY13" fmla="*/ 2927961 h 3024626"/>
              <a:gd name="connsiteX14" fmla="*/ 3115208 w 4243120"/>
              <a:gd name="connsiteY14" fmla="*/ 3024336 h 3024626"/>
              <a:gd name="connsiteX15" fmla="*/ 176520 w 4243120"/>
              <a:gd name="connsiteY15" fmla="*/ 3024336 h 3024626"/>
              <a:gd name="connsiteX16" fmla="*/ 60098 w 4243120"/>
              <a:gd name="connsiteY16" fmla="*/ 2976112 h 3024626"/>
              <a:gd name="connsiteX17" fmla="*/ 11875 w 4243120"/>
              <a:gd name="connsiteY17" fmla="*/ 2859690 h 3024626"/>
              <a:gd name="connsiteX18" fmla="*/ 8037 w 4243120"/>
              <a:gd name="connsiteY18" fmla="*/ 164645 h 302462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4181 w 4243120"/>
              <a:gd name="connsiteY12" fmla="*/ 2927961 h 3024626"/>
              <a:gd name="connsiteX13" fmla="*/ 3115208 w 4243120"/>
              <a:gd name="connsiteY13" fmla="*/ 3024336 h 3024626"/>
              <a:gd name="connsiteX14" fmla="*/ 176520 w 4243120"/>
              <a:gd name="connsiteY14" fmla="*/ 3024336 h 3024626"/>
              <a:gd name="connsiteX15" fmla="*/ 60098 w 4243120"/>
              <a:gd name="connsiteY15" fmla="*/ 2976112 h 3024626"/>
              <a:gd name="connsiteX16" fmla="*/ 11875 w 4243120"/>
              <a:gd name="connsiteY16" fmla="*/ 2859690 h 3024626"/>
              <a:gd name="connsiteX17" fmla="*/ 8037 w 4243120"/>
              <a:gd name="connsiteY17" fmla="*/ 164645 h 3024626"/>
              <a:gd name="connsiteX0" fmla="*/ 8037 w 4320533"/>
              <a:gd name="connsiteY0" fmla="*/ 164645 h 3024626"/>
              <a:gd name="connsiteX1" fmla="*/ 60099 w 4320533"/>
              <a:gd name="connsiteY1" fmla="*/ 48223 h 3024626"/>
              <a:gd name="connsiteX2" fmla="*/ 176521 w 4320533"/>
              <a:gd name="connsiteY2" fmla="*/ 0 h 3024626"/>
              <a:gd name="connsiteX3" fmla="*/ 3115208 w 4320533"/>
              <a:gd name="connsiteY3" fmla="*/ 0 h 3024626"/>
              <a:gd name="connsiteX4" fmla="*/ 3231630 w 4320533"/>
              <a:gd name="connsiteY4" fmla="*/ 48224 h 3024626"/>
              <a:gd name="connsiteX5" fmla="*/ 3279853 w 4320533"/>
              <a:gd name="connsiteY5" fmla="*/ 164646 h 3024626"/>
              <a:gd name="connsiteX6" fmla="*/ 3269682 w 4320533"/>
              <a:gd name="connsiteY6" fmla="*/ 2323830 h 3024626"/>
              <a:gd name="connsiteX7" fmla="*/ 3405262 w 4320533"/>
              <a:gd name="connsiteY7" fmla="*/ 2441079 h 3024626"/>
              <a:gd name="connsiteX8" fmla="*/ 4043812 w 4320533"/>
              <a:gd name="connsiteY8" fmla="*/ 2441079 h 3024626"/>
              <a:gd name="connsiteX9" fmla="*/ 4219004 w 4320533"/>
              <a:gd name="connsiteY9" fmla="*/ 2579769 h 3024626"/>
              <a:gd name="connsiteX10" fmla="*/ 4243120 w 4320533"/>
              <a:gd name="connsiteY10" fmla="*/ 2964133 h 3024626"/>
              <a:gd name="connsiteX11" fmla="*/ 3426287 w 4320533"/>
              <a:gd name="connsiteY11" fmla="*/ 2706194 h 3024626"/>
              <a:gd name="connsiteX12" fmla="*/ 3274181 w 4320533"/>
              <a:gd name="connsiteY12" fmla="*/ 2927961 h 3024626"/>
              <a:gd name="connsiteX13" fmla="*/ 3115208 w 4320533"/>
              <a:gd name="connsiteY13" fmla="*/ 3024336 h 3024626"/>
              <a:gd name="connsiteX14" fmla="*/ 176520 w 4320533"/>
              <a:gd name="connsiteY14" fmla="*/ 3024336 h 3024626"/>
              <a:gd name="connsiteX15" fmla="*/ 60098 w 4320533"/>
              <a:gd name="connsiteY15" fmla="*/ 2976112 h 3024626"/>
              <a:gd name="connsiteX16" fmla="*/ 11875 w 4320533"/>
              <a:gd name="connsiteY16" fmla="*/ 2859690 h 3024626"/>
              <a:gd name="connsiteX17" fmla="*/ 8037 w 4320533"/>
              <a:gd name="connsiteY17" fmla="*/ 164645 h 3024626"/>
              <a:gd name="connsiteX0" fmla="*/ 8037 w 4396805"/>
              <a:gd name="connsiteY0" fmla="*/ 164645 h 3024626"/>
              <a:gd name="connsiteX1" fmla="*/ 60099 w 4396805"/>
              <a:gd name="connsiteY1" fmla="*/ 48223 h 3024626"/>
              <a:gd name="connsiteX2" fmla="*/ 176521 w 4396805"/>
              <a:gd name="connsiteY2" fmla="*/ 0 h 3024626"/>
              <a:gd name="connsiteX3" fmla="*/ 3115208 w 4396805"/>
              <a:gd name="connsiteY3" fmla="*/ 0 h 3024626"/>
              <a:gd name="connsiteX4" fmla="*/ 3231630 w 4396805"/>
              <a:gd name="connsiteY4" fmla="*/ 48224 h 3024626"/>
              <a:gd name="connsiteX5" fmla="*/ 3279853 w 4396805"/>
              <a:gd name="connsiteY5" fmla="*/ 164646 h 3024626"/>
              <a:gd name="connsiteX6" fmla="*/ 3269682 w 4396805"/>
              <a:gd name="connsiteY6" fmla="*/ 2323830 h 3024626"/>
              <a:gd name="connsiteX7" fmla="*/ 3405262 w 4396805"/>
              <a:gd name="connsiteY7" fmla="*/ 2441079 h 3024626"/>
              <a:gd name="connsiteX8" fmla="*/ 4043812 w 4396805"/>
              <a:gd name="connsiteY8" fmla="*/ 2441079 h 3024626"/>
              <a:gd name="connsiteX9" fmla="*/ 4388346 w 4396805"/>
              <a:gd name="connsiteY9" fmla="*/ 2834481 h 3024626"/>
              <a:gd name="connsiteX10" fmla="*/ 4243120 w 4396805"/>
              <a:gd name="connsiteY10" fmla="*/ 2964133 h 3024626"/>
              <a:gd name="connsiteX11" fmla="*/ 3426287 w 4396805"/>
              <a:gd name="connsiteY11" fmla="*/ 2706194 h 3024626"/>
              <a:gd name="connsiteX12" fmla="*/ 3274181 w 4396805"/>
              <a:gd name="connsiteY12" fmla="*/ 2927961 h 3024626"/>
              <a:gd name="connsiteX13" fmla="*/ 3115208 w 4396805"/>
              <a:gd name="connsiteY13" fmla="*/ 3024336 h 3024626"/>
              <a:gd name="connsiteX14" fmla="*/ 176520 w 4396805"/>
              <a:gd name="connsiteY14" fmla="*/ 3024336 h 3024626"/>
              <a:gd name="connsiteX15" fmla="*/ 60098 w 4396805"/>
              <a:gd name="connsiteY15" fmla="*/ 2976112 h 3024626"/>
              <a:gd name="connsiteX16" fmla="*/ 11875 w 4396805"/>
              <a:gd name="connsiteY16" fmla="*/ 2859690 h 3024626"/>
              <a:gd name="connsiteX17" fmla="*/ 8037 w 4396805"/>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43120 w 4442427"/>
              <a:gd name="connsiteY10" fmla="*/ 2964133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683083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683083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18273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8365"/>
              <a:gd name="connsiteX1" fmla="*/ 60099 w 4442427"/>
              <a:gd name="connsiteY1" fmla="*/ 48223 h 3028365"/>
              <a:gd name="connsiteX2" fmla="*/ 176521 w 4442427"/>
              <a:gd name="connsiteY2" fmla="*/ 0 h 3028365"/>
              <a:gd name="connsiteX3" fmla="*/ 3115208 w 4442427"/>
              <a:gd name="connsiteY3" fmla="*/ 0 h 3028365"/>
              <a:gd name="connsiteX4" fmla="*/ 3231630 w 4442427"/>
              <a:gd name="connsiteY4" fmla="*/ 48224 h 3028365"/>
              <a:gd name="connsiteX5" fmla="*/ 3279853 w 4442427"/>
              <a:gd name="connsiteY5" fmla="*/ 164646 h 3028365"/>
              <a:gd name="connsiteX6" fmla="*/ 3269682 w 4442427"/>
              <a:gd name="connsiteY6" fmla="*/ 2323830 h 3028365"/>
              <a:gd name="connsiteX7" fmla="*/ 3405262 w 4442427"/>
              <a:gd name="connsiteY7" fmla="*/ 2441079 h 3028365"/>
              <a:gd name="connsiteX8" fmla="*/ 4243119 w 4442427"/>
              <a:gd name="connsiteY8" fmla="*/ 2722163 h 3028365"/>
              <a:gd name="connsiteX9" fmla="*/ 4416708 w 4442427"/>
              <a:gd name="connsiteY9" fmla="*/ 2834397 h 3028365"/>
              <a:gd name="connsiteX10" fmla="*/ 4257548 w 4442427"/>
              <a:gd name="connsiteY10" fmla="*/ 2926476 h 3028365"/>
              <a:gd name="connsiteX11" fmla="*/ 3405596 w 4442427"/>
              <a:gd name="connsiteY11" fmla="*/ 2903641 h 3028365"/>
              <a:gd name="connsiteX12" fmla="*/ 3272196 w 4442427"/>
              <a:gd name="connsiteY12" fmla="*/ 2940669 h 3028365"/>
              <a:gd name="connsiteX13" fmla="*/ 3115208 w 4442427"/>
              <a:gd name="connsiteY13" fmla="*/ 3024336 h 3028365"/>
              <a:gd name="connsiteX14" fmla="*/ 176520 w 4442427"/>
              <a:gd name="connsiteY14" fmla="*/ 3024336 h 3028365"/>
              <a:gd name="connsiteX15" fmla="*/ 60098 w 4442427"/>
              <a:gd name="connsiteY15" fmla="*/ 2976112 h 3028365"/>
              <a:gd name="connsiteX16" fmla="*/ 11875 w 4442427"/>
              <a:gd name="connsiteY16" fmla="*/ 2859690 h 3028365"/>
              <a:gd name="connsiteX17" fmla="*/ 8037 w 4442427"/>
              <a:gd name="connsiteY17" fmla="*/ 164645 h 3028365"/>
              <a:gd name="connsiteX0" fmla="*/ 8037 w 4442427"/>
              <a:gd name="connsiteY0" fmla="*/ 164645 h 3064398"/>
              <a:gd name="connsiteX1" fmla="*/ 60099 w 4442427"/>
              <a:gd name="connsiteY1" fmla="*/ 48223 h 3064398"/>
              <a:gd name="connsiteX2" fmla="*/ 176521 w 4442427"/>
              <a:gd name="connsiteY2" fmla="*/ 0 h 3064398"/>
              <a:gd name="connsiteX3" fmla="*/ 3115208 w 4442427"/>
              <a:gd name="connsiteY3" fmla="*/ 0 h 3064398"/>
              <a:gd name="connsiteX4" fmla="*/ 3231630 w 4442427"/>
              <a:gd name="connsiteY4" fmla="*/ 48224 h 3064398"/>
              <a:gd name="connsiteX5" fmla="*/ 3279853 w 4442427"/>
              <a:gd name="connsiteY5" fmla="*/ 164646 h 3064398"/>
              <a:gd name="connsiteX6" fmla="*/ 3269682 w 4442427"/>
              <a:gd name="connsiteY6" fmla="*/ 2323830 h 3064398"/>
              <a:gd name="connsiteX7" fmla="*/ 3405262 w 4442427"/>
              <a:gd name="connsiteY7" fmla="*/ 2441079 h 3064398"/>
              <a:gd name="connsiteX8" fmla="*/ 4243119 w 4442427"/>
              <a:gd name="connsiteY8" fmla="*/ 2722163 h 3064398"/>
              <a:gd name="connsiteX9" fmla="*/ 4416708 w 4442427"/>
              <a:gd name="connsiteY9" fmla="*/ 2834397 h 3064398"/>
              <a:gd name="connsiteX10" fmla="*/ 4257548 w 4442427"/>
              <a:gd name="connsiteY10" fmla="*/ 2926476 h 3064398"/>
              <a:gd name="connsiteX11" fmla="*/ 3405596 w 4442427"/>
              <a:gd name="connsiteY11" fmla="*/ 2903641 h 3064398"/>
              <a:gd name="connsiteX12" fmla="*/ 3272196 w 4442427"/>
              <a:gd name="connsiteY12" fmla="*/ 2976701 h 3064398"/>
              <a:gd name="connsiteX13" fmla="*/ 3115208 w 4442427"/>
              <a:gd name="connsiteY13" fmla="*/ 3024336 h 3064398"/>
              <a:gd name="connsiteX14" fmla="*/ 176520 w 4442427"/>
              <a:gd name="connsiteY14" fmla="*/ 3024336 h 3064398"/>
              <a:gd name="connsiteX15" fmla="*/ 60098 w 4442427"/>
              <a:gd name="connsiteY15" fmla="*/ 2976112 h 3064398"/>
              <a:gd name="connsiteX16" fmla="*/ 11875 w 4442427"/>
              <a:gd name="connsiteY16" fmla="*/ 2859690 h 3064398"/>
              <a:gd name="connsiteX17" fmla="*/ 8037 w 4442427"/>
              <a:gd name="connsiteY17" fmla="*/ 164645 h 3064398"/>
              <a:gd name="connsiteX0" fmla="*/ 8037 w 4442427"/>
              <a:gd name="connsiteY0" fmla="*/ 164645 h 3024627"/>
              <a:gd name="connsiteX1" fmla="*/ 60099 w 4442427"/>
              <a:gd name="connsiteY1" fmla="*/ 48223 h 3024627"/>
              <a:gd name="connsiteX2" fmla="*/ 176521 w 4442427"/>
              <a:gd name="connsiteY2" fmla="*/ 0 h 3024627"/>
              <a:gd name="connsiteX3" fmla="*/ 3115208 w 4442427"/>
              <a:gd name="connsiteY3" fmla="*/ 0 h 3024627"/>
              <a:gd name="connsiteX4" fmla="*/ 3231630 w 4442427"/>
              <a:gd name="connsiteY4" fmla="*/ 48224 h 3024627"/>
              <a:gd name="connsiteX5" fmla="*/ 3279853 w 4442427"/>
              <a:gd name="connsiteY5" fmla="*/ 164646 h 3024627"/>
              <a:gd name="connsiteX6" fmla="*/ 3269682 w 4442427"/>
              <a:gd name="connsiteY6" fmla="*/ 2323830 h 3024627"/>
              <a:gd name="connsiteX7" fmla="*/ 3405262 w 4442427"/>
              <a:gd name="connsiteY7" fmla="*/ 2441079 h 3024627"/>
              <a:gd name="connsiteX8" fmla="*/ 4243119 w 4442427"/>
              <a:gd name="connsiteY8" fmla="*/ 2722163 h 3024627"/>
              <a:gd name="connsiteX9" fmla="*/ 4416708 w 4442427"/>
              <a:gd name="connsiteY9" fmla="*/ 2834397 h 3024627"/>
              <a:gd name="connsiteX10" fmla="*/ 4257548 w 4442427"/>
              <a:gd name="connsiteY10" fmla="*/ 2926476 h 3024627"/>
              <a:gd name="connsiteX11" fmla="*/ 3405596 w 4442427"/>
              <a:gd name="connsiteY11" fmla="*/ 2903641 h 3024627"/>
              <a:gd name="connsiteX12" fmla="*/ 3272196 w 4442427"/>
              <a:gd name="connsiteY12" fmla="*/ 2976701 h 3024627"/>
              <a:gd name="connsiteX13" fmla="*/ 3115208 w 4442427"/>
              <a:gd name="connsiteY13" fmla="*/ 3024336 h 3024627"/>
              <a:gd name="connsiteX14" fmla="*/ 176520 w 4442427"/>
              <a:gd name="connsiteY14" fmla="*/ 3024336 h 3024627"/>
              <a:gd name="connsiteX15" fmla="*/ 60098 w 4442427"/>
              <a:gd name="connsiteY15" fmla="*/ 2976112 h 3024627"/>
              <a:gd name="connsiteX16" fmla="*/ 11875 w 4442427"/>
              <a:gd name="connsiteY16" fmla="*/ 2859690 h 3024627"/>
              <a:gd name="connsiteX17" fmla="*/ 8037 w 4442427"/>
              <a:gd name="connsiteY17" fmla="*/ 164645 h 3024627"/>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45681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45681 h 3024626"/>
              <a:gd name="connsiteX11" fmla="*/ 3405596 w 4442427"/>
              <a:gd name="connsiteY11" fmla="*/ 2935649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42427" h="3024626">
                <a:moveTo>
                  <a:pt x="8037" y="164645"/>
                </a:moveTo>
                <a:cubicBezTo>
                  <a:pt x="15020" y="84048"/>
                  <a:pt x="32018" y="75664"/>
                  <a:pt x="60099" y="48223"/>
                </a:cubicBezTo>
                <a:cubicBezTo>
                  <a:pt x="88180" y="20782"/>
                  <a:pt x="132854" y="0"/>
                  <a:pt x="176521" y="0"/>
                </a:cubicBezTo>
                <a:lnTo>
                  <a:pt x="3115208" y="0"/>
                </a:lnTo>
                <a:cubicBezTo>
                  <a:pt x="3158875" y="0"/>
                  <a:pt x="3200753" y="17347"/>
                  <a:pt x="3231630" y="48224"/>
                </a:cubicBezTo>
                <a:cubicBezTo>
                  <a:pt x="3262507" y="79101"/>
                  <a:pt x="3280690" y="89712"/>
                  <a:pt x="3279853" y="164646"/>
                </a:cubicBezTo>
                <a:cubicBezTo>
                  <a:pt x="3276463" y="884374"/>
                  <a:pt x="3279195" y="1920379"/>
                  <a:pt x="3275805" y="2640107"/>
                </a:cubicBezTo>
                <a:cubicBezTo>
                  <a:pt x="3284047" y="2713451"/>
                  <a:pt x="3297432" y="2721038"/>
                  <a:pt x="3380776" y="2717319"/>
                </a:cubicBezTo>
                <a:cubicBezTo>
                  <a:pt x="3463985" y="2713812"/>
                  <a:pt x="4015851" y="2717405"/>
                  <a:pt x="4243119" y="2722163"/>
                </a:cubicBezTo>
                <a:cubicBezTo>
                  <a:pt x="4442427" y="2722094"/>
                  <a:pt x="4421593" y="2738265"/>
                  <a:pt x="4416708" y="2834397"/>
                </a:cubicBezTo>
                <a:cubicBezTo>
                  <a:pt x="4425336" y="2900289"/>
                  <a:pt x="4387741" y="2947110"/>
                  <a:pt x="4257548" y="2945681"/>
                </a:cubicBezTo>
                <a:cubicBezTo>
                  <a:pt x="4008088" y="2954649"/>
                  <a:pt x="3681721" y="2935388"/>
                  <a:pt x="3405596" y="2935649"/>
                </a:cubicBezTo>
                <a:cubicBezTo>
                  <a:pt x="3252685" y="2942905"/>
                  <a:pt x="3317409" y="2933613"/>
                  <a:pt x="3272196" y="2976701"/>
                </a:cubicBezTo>
                <a:cubicBezTo>
                  <a:pt x="3238889" y="3010550"/>
                  <a:pt x="3235329" y="3024626"/>
                  <a:pt x="3115208" y="3024336"/>
                </a:cubicBezTo>
                <a:lnTo>
                  <a:pt x="176520" y="3024336"/>
                </a:lnTo>
                <a:cubicBezTo>
                  <a:pt x="132853" y="3024336"/>
                  <a:pt x="90975" y="3006989"/>
                  <a:pt x="60098" y="2976112"/>
                </a:cubicBezTo>
                <a:cubicBezTo>
                  <a:pt x="29221" y="2945235"/>
                  <a:pt x="20176" y="2941096"/>
                  <a:pt x="11875" y="2859690"/>
                </a:cubicBezTo>
                <a:cubicBezTo>
                  <a:pt x="3838" y="2391112"/>
                  <a:pt x="0" y="633223"/>
                  <a:pt x="8037" y="164645"/>
                </a:cubicBezTo>
                <a:close/>
              </a:path>
            </a:pathLst>
          </a:custGeom>
          <a:solidFill>
            <a:srgbClr val="3F3F3F">
              <a:alpha val="27843"/>
            </a:srgbClr>
          </a:solidFill>
          <a:ln w="12700" cap="flat" cmpd="sng" algn="ctr">
            <a:solidFill>
              <a:srgbClr val="124191"/>
            </a:solidFill>
            <a:prstDash val="solid"/>
            <a:round/>
            <a:headEnd type="none" w="med" len="med"/>
            <a:tailEnd type="none" w="med" len="med"/>
          </a:ln>
          <a:effectLst/>
        </p:spPr>
        <p:txBody>
          <a:bodyPr vert="horz" wrap="square" lIns="0" tIns="72000" rIns="0" bIns="36000" numCol="1" rtlCol="0" anchor="t" anchorCtr="0" compatLnSpc="1">
            <a:prstTxWarp prst="textNoShape">
              <a:avLst/>
            </a:prstTxWarp>
          </a:bodyPr>
          <a:lstStyle/>
          <a:p>
            <a:pPr marL="179384" indent="-88898" defTabSz="761981">
              <a:lnSpc>
                <a:spcPct val="90000"/>
              </a:lnSpc>
              <a:spcBef>
                <a:spcPct val="30000"/>
              </a:spcBef>
              <a:buClr>
                <a:srgbClr val="FF8200"/>
              </a:buClr>
              <a:buSzPct val="110000"/>
              <a:defRPr/>
            </a:pPr>
            <a:r>
              <a:rPr lang="en-GB" sz="1200" b="1" kern="0" dirty="0">
                <a:solidFill>
                  <a:srgbClr val="124191"/>
                </a:solidFill>
                <a:latin typeface="Arial"/>
                <a:ea typeface="+mn-ea"/>
                <a:cs typeface="+mn-cs"/>
              </a:rPr>
              <a:t>packed cell set:</a:t>
            </a:r>
            <a:br>
              <a:rPr lang="en-GB" sz="1200" b="1" kern="0" dirty="0">
                <a:solidFill>
                  <a:srgbClr val="124191"/>
                </a:solidFill>
                <a:latin typeface="Arial"/>
                <a:ea typeface="+mn-ea"/>
                <a:cs typeface="+mn-cs"/>
              </a:rPr>
            </a:br>
            <a:endParaRPr lang="en-GB" sz="600" b="1" kern="0" dirty="0">
              <a:solidFill>
                <a:srgbClr val="124191"/>
              </a:solidFill>
              <a:latin typeface="Arial"/>
              <a:ea typeface="+mn-ea"/>
              <a:cs typeface="+mn-cs"/>
            </a:endParaRPr>
          </a:p>
          <a:p>
            <a:pPr marL="88898" indent="-52387" defTabSz="761981">
              <a:lnSpc>
                <a:spcPct val="90000"/>
              </a:lnSpc>
              <a:spcBef>
                <a:spcPts val="0"/>
              </a:spcBef>
              <a:buClr>
                <a:srgbClr val="124191"/>
              </a:buClr>
              <a:buSzPct val="110000"/>
              <a:defRPr/>
            </a:pPr>
            <a:r>
              <a:rPr lang="de-DE" sz="1000" b="1" kern="0" dirty="0">
                <a:solidFill>
                  <a:srgbClr val="124191"/>
                </a:solidFill>
                <a:latin typeface="Arial"/>
                <a:ea typeface="+mn-ea"/>
                <a:cs typeface="+mn-cs"/>
              </a:rPr>
              <a:t>for 2 </a:t>
            </a:r>
            <a:r>
              <a:rPr lang="de-DE" sz="1000" b="1" kern="0" dirty="0" err="1">
                <a:solidFill>
                  <a:srgbClr val="124191"/>
                </a:solidFill>
                <a:latin typeface="Arial"/>
                <a:ea typeface="+mn-ea"/>
                <a:cs typeface="+mn-cs"/>
              </a:rPr>
              <a:t>Antennas</a:t>
            </a:r>
            <a:r>
              <a:rPr lang="de-DE" sz="1000" b="1" kern="0" dirty="0">
                <a:solidFill>
                  <a:srgbClr val="124191"/>
                </a:solidFill>
                <a:latin typeface="Arial"/>
                <a:ea typeface="+mn-ea"/>
                <a:cs typeface="+mn-cs"/>
              </a:rPr>
              <a:t> </a:t>
            </a:r>
            <a:br>
              <a:rPr lang="de-DE" sz="1000" b="1" kern="0" dirty="0">
                <a:solidFill>
                  <a:srgbClr val="124191"/>
                </a:solidFill>
                <a:latin typeface="Arial"/>
                <a:ea typeface="+mn-ea"/>
                <a:cs typeface="+mn-cs"/>
              </a:rPr>
            </a:br>
            <a:r>
              <a:rPr lang="de-DE" sz="800" b="1" kern="0" dirty="0">
                <a:solidFill>
                  <a:srgbClr val="124191"/>
                </a:solidFill>
                <a:latin typeface="Arial"/>
                <a:ea typeface="+mn-ea"/>
                <a:cs typeface="+mn-cs"/>
              </a:rPr>
              <a:t>(2Tx/2Rx, 2x2 MIMO):</a:t>
            </a:r>
            <a:br>
              <a:rPr lang="de-DE" sz="800" b="1" kern="0" dirty="0">
                <a:solidFill>
                  <a:srgbClr val="124191"/>
                </a:solidFill>
                <a:latin typeface="Arial"/>
                <a:ea typeface="+mn-ea"/>
                <a:cs typeface="+mn-cs"/>
              </a:rPr>
            </a:br>
            <a:endParaRPr lang="en-GB" sz="800" b="1" kern="0" dirty="0">
              <a:solidFill>
                <a:srgbClr val="124191"/>
              </a:solidFill>
              <a:latin typeface="Arial"/>
              <a:ea typeface="+mn-ea"/>
              <a:cs typeface="+mn-cs"/>
            </a:endParaRPr>
          </a:p>
          <a:p>
            <a:pPr marL="179384" indent="-143996" defTabSz="761981">
              <a:lnSpc>
                <a:spcPct val="90000"/>
              </a:lnSpc>
              <a:spcBef>
                <a:spcPts val="0"/>
              </a:spcBef>
              <a:buClr>
                <a:srgbClr val="124191"/>
              </a:buClr>
              <a:buSzPct val="110000"/>
              <a:buFont typeface="Arial" pitchFamily="34" charset="0"/>
              <a:buChar char="•"/>
              <a:defRPr/>
            </a:pPr>
            <a:r>
              <a:rPr lang="en-GB" sz="1000" kern="0" dirty="0">
                <a:solidFill>
                  <a:srgbClr val="124191"/>
                </a:solidFill>
                <a:latin typeface="Arial"/>
                <a:ea typeface="+mn-ea"/>
                <a:cs typeface="+mn-cs"/>
              </a:rPr>
              <a:t>6 cells @  20MHz</a:t>
            </a:r>
          </a:p>
          <a:p>
            <a:pPr marL="179384" indent="-143996" defTabSz="761981">
              <a:lnSpc>
                <a:spcPct val="90000"/>
              </a:lnSpc>
              <a:spcBef>
                <a:spcPts val="0"/>
              </a:spcBef>
              <a:buClr>
                <a:srgbClr val="124191"/>
              </a:buClr>
              <a:buSzPct val="110000"/>
              <a:defRPr/>
            </a:pPr>
            <a:r>
              <a:rPr lang="de-DE" sz="800" kern="0" dirty="0" err="1">
                <a:solidFill>
                  <a:srgbClr val="124191"/>
                </a:solidFill>
                <a:latin typeface="Arial"/>
                <a:ea typeface="+mn-ea"/>
                <a:cs typeface="+mn-cs"/>
              </a:rPr>
              <a:t>or</a:t>
            </a:r>
            <a:endParaRPr lang="en-GB" sz="800" kern="0" dirty="0">
              <a:solidFill>
                <a:srgbClr val="124191"/>
              </a:solidFill>
              <a:latin typeface="Arial"/>
              <a:ea typeface="+mn-ea"/>
              <a:cs typeface="+mn-cs"/>
            </a:endParaRPr>
          </a:p>
          <a:p>
            <a:pPr marL="179384" indent="-143996" defTabSz="761981">
              <a:lnSpc>
                <a:spcPct val="90000"/>
              </a:lnSpc>
              <a:spcBef>
                <a:spcPts val="0"/>
              </a:spcBef>
              <a:buClr>
                <a:srgbClr val="124191"/>
              </a:buClr>
              <a:buSzPct val="110000"/>
              <a:buFont typeface="Arial" pitchFamily="34" charset="0"/>
              <a:buChar char="•"/>
              <a:defRPr/>
            </a:pPr>
            <a:r>
              <a:rPr lang="de-DE" sz="1000" kern="0" dirty="0">
                <a:solidFill>
                  <a:srgbClr val="124191"/>
                </a:solidFill>
                <a:latin typeface="Arial"/>
                <a:ea typeface="+mn-ea"/>
                <a:cs typeface="+mn-cs"/>
              </a:rPr>
              <a:t>8 </a:t>
            </a:r>
            <a:r>
              <a:rPr lang="de-DE" sz="1000" kern="0" dirty="0" err="1">
                <a:solidFill>
                  <a:srgbClr val="124191"/>
                </a:solidFill>
                <a:latin typeface="Arial"/>
                <a:ea typeface="+mn-ea"/>
                <a:cs typeface="+mn-cs"/>
              </a:rPr>
              <a:t>cells</a:t>
            </a:r>
            <a:r>
              <a:rPr lang="de-DE" sz="1000" kern="0" dirty="0">
                <a:solidFill>
                  <a:srgbClr val="124191"/>
                </a:solidFill>
                <a:latin typeface="Arial"/>
                <a:ea typeface="+mn-ea"/>
                <a:cs typeface="+mn-cs"/>
              </a:rPr>
              <a:t> </a:t>
            </a:r>
            <a:r>
              <a:rPr lang="en-GB" sz="1000" kern="0" dirty="0">
                <a:solidFill>
                  <a:srgbClr val="124191"/>
                </a:solidFill>
                <a:latin typeface="Arial"/>
                <a:ea typeface="+mn-ea"/>
                <a:cs typeface="+mn-cs"/>
              </a:rPr>
              <a:t>@ 10MHz / 20MHz</a:t>
            </a:r>
            <a:br>
              <a:rPr lang="en-GB" sz="1000" kern="0" dirty="0">
                <a:solidFill>
                  <a:srgbClr val="124191"/>
                </a:solidFill>
                <a:latin typeface="Arial"/>
                <a:ea typeface="+mn-ea"/>
                <a:cs typeface="+mn-cs"/>
              </a:rPr>
            </a:br>
            <a:r>
              <a:rPr lang="en-GB" sz="1000" kern="0" dirty="0">
                <a:solidFill>
                  <a:srgbClr val="124191"/>
                </a:solidFill>
                <a:latin typeface="Arial"/>
                <a:ea typeface="+mn-ea"/>
                <a:cs typeface="+mn-cs"/>
              </a:rPr>
              <a:t>mixed</a:t>
            </a:r>
            <a:r>
              <a:rPr lang="en-GB" sz="1000" b="1" kern="0" baseline="30000" dirty="0">
                <a:solidFill>
                  <a:srgbClr val="124191"/>
                </a:solidFill>
                <a:latin typeface="Arial"/>
                <a:ea typeface="+mn-ea"/>
                <a:cs typeface="+mn-cs"/>
              </a:rPr>
              <a:t>*)</a:t>
            </a:r>
            <a:endParaRPr lang="en-GB" sz="1000" kern="0" dirty="0">
              <a:solidFill>
                <a:srgbClr val="124191"/>
              </a:solidFill>
              <a:latin typeface="Arial"/>
              <a:ea typeface="+mn-ea"/>
              <a:cs typeface="+mn-cs"/>
            </a:endParaRPr>
          </a:p>
          <a:p>
            <a:pPr marL="88898" indent="-52387" defTabSz="761981">
              <a:lnSpc>
                <a:spcPct val="90000"/>
              </a:lnSpc>
              <a:spcBef>
                <a:spcPts val="0"/>
              </a:spcBef>
              <a:buClr>
                <a:srgbClr val="124191"/>
              </a:buClr>
              <a:buSzPct val="110000"/>
              <a:defRPr/>
            </a:pPr>
            <a:br>
              <a:rPr lang="de-DE" sz="1000" b="1" kern="0" dirty="0">
                <a:solidFill>
                  <a:srgbClr val="124191"/>
                </a:solidFill>
                <a:latin typeface="Arial"/>
                <a:ea typeface="+mn-ea"/>
                <a:cs typeface="+mn-cs"/>
              </a:rPr>
            </a:br>
            <a:r>
              <a:rPr lang="de-DE" sz="1000" b="1" kern="0" dirty="0">
                <a:solidFill>
                  <a:srgbClr val="124191"/>
                </a:solidFill>
                <a:latin typeface="Arial"/>
                <a:ea typeface="+mn-ea"/>
                <a:cs typeface="+mn-cs"/>
              </a:rPr>
              <a:t>for 4 </a:t>
            </a:r>
            <a:r>
              <a:rPr lang="de-DE" sz="1000" b="1" kern="0" dirty="0" err="1">
                <a:solidFill>
                  <a:srgbClr val="124191"/>
                </a:solidFill>
                <a:latin typeface="Arial"/>
                <a:ea typeface="+mn-ea"/>
                <a:cs typeface="+mn-cs"/>
              </a:rPr>
              <a:t>Antennas</a:t>
            </a:r>
            <a:r>
              <a:rPr lang="de-DE" sz="1000" b="1" kern="0" dirty="0">
                <a:solidFill>
                  <a:srgbClr val="124191"/>
                </a:solidFill>
                <a:latin typeface="Arial"/>
                <a:ea typeface="+mn-ea"/>
                <a:cs typeface="+mn-cs"/>
              </a:rPr>
              <a:t> </a:t>
            </a:r>
            <a:br>
              <a:rPr lang="de-DE" sz="1000" b="1" kern="0" dirty="0">
                <a:solidFill>
                  <a:srgbClr val="124191"/>
                </a:solidFill>
                <a:latin typeface="Arial"/>
                <a:ea typeface="+mn-ea"/>
                <a:cs typeface="+mn-cs"/>
              </a:rPr>
            </a:br>
            <a:r>
              <a:rPr lang="de-DE" sz="800" b="1" kern="0" dirty="0">
                <a:solidFill>
                  <a:srgbClr val="124191"/>
                </a:solidFill>
                <a:latin typeface="Arial"/>
                <a:ea typeface="+mn-ea"/>
                <a:cs typeface="+mn-cs"/>
              </a:rPr>
              <a:t>(4x2 MIMO 4Rx div, 4x4 MIMO):</a:t>
            </a:r>
            <a:br>
              <a:rPr lang="de-DE" sz="800" b="1" kern="0" dirty="0">
                <a:solidFill>
                  <a:srgbClr val="124191"/>
                </a:solidFill>
                <a:latin typeface="Arial"/>
                <a:ea typeface="+mn-ea"/>
                <a:cs typeface="+mn-cs"/>
              </a:rPr>
            </a:br>
            <a:endParaRPr lang="en-GB" sz="800" b="1" kern="0" dirty="0">
              <a:solidFill>
                <a:srgbClr val="124191"/>
              </a:solidFill>
              <a:latin typeface="Arial"/>
              <a:ea typeface="+mn-ea"/>
              <a:cs typeface="+mn-cs"/>
            </a:endParaRPr>
          </a:p>
          <a:p>
            <a:pPr marL="179384" indent="-143996" defTabSz="761981">
              <a:lnSpc>
                <a:spcPct val="90000"/>
              </a:lnSpc>
              <a:spcBef>
                <a:spcPts val="0"/>
              </a:spcBef>
              <a:buClr>
                <a:srgbClr val="124191"/>
              </a:buClr>
              <a:buSzPct val="110000"/>
              <a:buFont typeface="Arial" pitchFamily="34" charset="0"/>
              <a:buChar char="•"/>
              <a:defRPr/>
            </a:pPr>
            <a:r>
              <a:rPr lang="en-GB" sz="1000" kern="0" dirty="0">
                <a:solidFill>
                  <a:srgbClr val="124191"/>
                </a:solidFill>
                <a:latin typeface="Arial"/>
                <a:ea typeface="+mn-ea"/>
                <a:cs typeface="+mn-cs"/>
              </a:rPr>
              <a:t>3 cells @ 20MHz</a:t>
            </a:r>
          </a:p>
          <a:p>
            <a:pPr marL="35387" defTabSz="761981">
              <a:lnSpc>
                <a:spcPct val="90000"/>
              </a:lnSpc>
              <a:spcBef>
                <a:spcPts val="0"/>
              </a:spcBef>
              <a:buClr>
                <a:srgbClr val="124191"/>
              </a:buClr>
              <a:buSzPct val="110000"/>
              <a:defRPr/>
            </a:pPr>
            <a:r>
              <a:rPr lang="de-DE" sz="800" kern="0" dirty="0" err="1">
                <a:solidFill>
                  <a:srgbClr val="124191"/>
                </a:solidFill>
                <a:latin typeface="Arial"/>
                <a:ea typeface="+mn-ea"/>
                <a:cs typeface="+mn-cs"/>
              </a:rPr>
              <a:t>or</a:t>
            </a:r>
            <a:endParaRPr lang="de-DE" sz="800" kern="0" dirty="0">
              <a:solidFill>
                <a:srgbClr val="124191"/>
              </a:solidFill>
              <a:latin typeface="Arial"/>
              <a:ea typeface="+mn-ea"/>
              <a:cs typeface="+mn-cs"/>
            </a:endParaRPr>
          </a:p>
          <a:p>
            <a:pPr marL="179384" indent="-143996" defTabSz="761981">
              <a:lnSpc>
                <a:spcPct val="90000"/>
              </a:lnSpc>
              <a:spcBef>
                <a:spcPts val="0"/>
              </a:spcBef>
              <a:buClr>
                <a:srgbClr val="124191"/>
              </a:buClr>
              <a:buSzPct val="110000"/>
              <a:buFont typeface="Arial" pitchFamily="34" charset="0"/>
              <a:buChar char="•"/>
              <a:defRPr/>
            </a:pPr>
            <a:r>
              <a:rPr lang="de-DE" sz="1000" kern="0" dirty="0">
                <a:solidFill>
                  <a:srgbClr val="124191"/>
                </a:solidFill>
                <a:latin typeface="Arial"/>
                <a:ea typeface="+mn-ea"/>
                <a:cs typeface="+mn-cs"/>
              </a:rPr>
              <a:t>4 </a:t>
            </a:r>
            <a:r>
              <a:rPr lang="de-DE" sz="1000" kern="0" dirty="0" err="1">
                <a:solidFill>
                  <a:srgbClr val="124191"/>
                </a:solidFill>
                <a:latin typeface="Arial"/>
                <a:ea typeface="+mn-ea"/>
                <a:cs typeface="+mn-cs"/>
              </a:rPr>
              <a:t>cells</a:t>
            </a:r>
            <a:r>
              <a:rPr lang="de-DE" sz="1000" kern="0" dirty="0">
                <a:solidFill>
                  <a:srgbClr val="124191"/>
                </a:solidFill>
                <a:latin typeface="Arial"/>
                <a:ea typeface="+mn-ea"/>
                <a:cs typeface="+mn-cs"/>
              </a:rPr>
              <a:t> </a:t>
            </a:r>
            <a:r>
              <a:rPr lang="en-GB" sz="1000" kern="0" dirty="0">
                <a:solidFill>
                  <a:srgbClr val="124191"/>
                </a:solidFill>
                <a:latin typeface="Arial"/>
                <a:ea typeface="+mn-ea"/>
                <a:cs typeface="+mn-cs"/>
              </a:rPr>
              <a:t>@ 10MHz / 20MHz</a:t>
            </a:r>
            <a:br>
              <a:rPr lang="en-GB" sz="1000" kern="0" dirty="0">
                <a:solidFill>
                  <a:srgbClr val="124191"/>
                </a:solidFill>
                <a:latin typeface="Arial"/>
                <a:ea typeface="+mn-ea"/>
                <a:cs typeface="+mn-cs"/>
              </a:rPr>
            </a:br>
            <a:r>
              <a:rPr lang="en-GB" sz="1000" kern="0" dirty="0">
                <a:solidFill>
                  <a:srgbClr val="124191"/>
                </a:solidFill>
                <a:latin typeface="Arial"/>
                <a:ea typeface="+mn-ea"/>
                <a:cs typeface="+mn-cs"/>
              </a:rPr>
              <a:t>mixed </a:t>
            </a:r>
            <a:r>
              <a:rPr lang="en-GB" sz="1000" b="1" kern="0" baseline="30000" dirty="0">
                <a:solidFill>
                  <a:srgbClr val="124191"/>
                </a:solidFill>
                <a:latin typeface="Arial"/>
                <a:ea typeface="+mn-ea"/>
                <a:cs typeface="+mn-cs"/>
              </a:rPr>
              <a:t>*)</a:t>
            </a:r>
            <a:endParaRPr lang="en-GB" sz="1000" kern="0" dirty="0">
              <a:solidFill>
                <a:srgbClr val="124191"/>
              </a:solidFill>
              <a:latin typeface="Arial"/>
              <a:ea typeface="+mn-ea"/>
              <a:cs typeface="+mn-cs"/>
            </a:endParaRPr>
          </a:p>
          <a:p>
            <a:pPr marL="179384" indent="-143996" defTabSz="761981">
              <a:lnSpc>
                <a:spcPct val="90000"/>
              </a:lnSpc>
              <a:spcBef>
                <a:spcPts val="0"/>
              </a:spcBef>
              <a:buClr>
                <a:srgbClr val="124191"/>
              </a:buClr>
              <a:buSzPct val="110000"/>
              <a:buFont typeface="Arial" pitchFamily="34" charset="0"/>
              <a:buChar char="•"/>
              <a:defRPr/>
            </a:pPr>
            <a:endParaRPr lang="de-DE" sz="1000" kern="0" dirty="0">
              <a:solidFill>
                <a:srgbClr val="124191"/>
              </a:solidFill>
              <a:latin typeface="Arial"/>
              <a:ea typeface="+mn-ea"/>
              <a:cs typeface="+mn-cs"/>
            </a:endParaRPr>
          </a:p>
          <a:p>
            <a:pPr marL="179384" indent="-143996" defTabSz="761981">
              <a:lnSpc>
                <a:spcPct val="90000"/>
              </a:lnSpc>
              <a:spcBef>
                <a:spcPts val="0"/>
              </a:spcBef>
              <a:buClr>
                <a:srgbClr val="124191"/>
              </a:buClr>
              <a:buSzPct val="110000"/>
              <a:buFont typeface="Arial" pitchFamily="34" charset="0"/>
              <a:buChar char="•"/>
              <a:defRPr/>
            </a:pPr>
            <a:endParaRPr lang="en-GB" sz="1000" kern="0" dirty="0">
              <a:solidFill>
                <a:srgbClr val="124191"/>
              </a:solidFill>
              <a:latin typeface="Arial"/>
              <a:ea typeface="+mn-ea"/>
              <a:cs typeface="+mn-cs"/>
            </a:endParaRPr>
          </a:p>
          <a:p>
            <a:pPr marL="179384" indent="-143996" defTabSz="761981">
              <a:lnSpc>
                <a:spcPct val="90000"/>
              </a:lnSpc>
              <a:spcBef>
                <a:spcPts val="0"/>
              </a:spcBef>
              <a:buClr>
                <a:srgbClr val="124191"/>
              </a:buClr>
              <a:buSzPct val="110000"/>
              <a:defRPr/>
            </a:pPr>
            <a:br>
              <a:rPr lang="en-GB" sz="1000" kern="0" dirty="0">
                <a:solidFill>
                  <a:srgbClr val="124191"/>
                </a:solidFill>
                <a:latin typeface="Arial"/>
                <a:ea typeface="+mn-ea"/>
                <a:cs typeface="+mn-cs"/>
              </a:rPr>
            </a:br>
            <a:endParaRPr lang="en-GB" sz="1000" kern="0" dirty="0">
              <a:solidFill>
                <a:srgbClr val="124191"/>
              </a:solidFill>
              <a:latin typeface="Arial"/>
              <a:ea typeface="+mn-ea"/>
              <a:cs typeface="+mn-cs"/>
            </a:endParaRPr>
          </a:p>
        </p:txBody>
      </p:sp>
      <p:sp>
        <p:nvSpPr>
          <p:cNvPr id="27" name="TextBox 26">
            <a:extLst>
              <a:ext uri="{FF2B5EF4-FFF2-40B4-BE49-F238E27FC236}">
                <a16:creationId xmlns:a16="http://schemas.microsoft.com/office/drawing/2014/main" id="{5C00EE81-7A77-4DB1-B4E4-64F03253567E}"/>
              </a:ext>
            </a:extLst>
          </p:cNvPr>
          <p:cNvSpPr txBox="1"/>
          <p:nvPr/>
        </p:nvSpPr>
        <p:spPr>
          <a:xfrm>
            <a:off x="341531" y="978609"/>
            <a:ext cx="3794446" cy="923330"/>
          </a:xfrm>
          <a:prstGeom prst="rect">
            <a:avLst/>
          </a:prstGeom>
          <a:noFill/>
        </p:spPr>
        <p:txBody>
          <a:bodyPr wrap="square" rtlCol="0">
            <a:spAutoFit/>
          </a:bodyPr>
          <a:lstStyle/>
          <a:p>
            <a:pPr defTabSz="457189"/>
            <a:r>
              <a:rPr lang="en-GB" sz="1200" b="1" dirty="0">
                <a:solidFill>
                  <a:srgbClr val="124191"/>
                </a:solidFill>
                <a:ea typeface="+mn-ea"/>
                <a:cs typeface="+mn-cs"/>
              </a:rPr>
              <a:t>Up to </a:t>
            </a:r>
            <a:r>
              <a:rPr lang="en-GB" sz="1200" b="1" i="1" dirty="0">
                <a:solidFill>
                  <a:srgbClr val="124191"/>
                </a:solidFill>
                <a:ea typeface="+mn-ea"/>
                <a:cs typeface="+mn-cs"/>
              </a:rPr>
              <a:t>two packed cell sets</a:t>
            </a:r>
            <a:br>
              <a:rPr lang="en-GB" sz="1200" b="1" dirty="0">
                <a:solidFill>
                  <a:srgbClr val="124191"/>
                </a:solidFill>
                <a:ea typeface="+mn-ea"/>
                <a:cs typeface="+mn-cs"/>
              </a:rPr>
            </a:br>
            <a:r>
              <a:rPr lang="en-GB" sz="1200" b="1" dirty="0">
                <a:solidFill>
                  <a:srgbClr val="124191"/>
                </a:solidFill>
                <a:ea typeface="+mn-ea"/>
                <a:cs typeface="+mn-cs"/>
              </a:rPr>
              <a:t>per ABIA module:</a:t>
            </a:r>
          </a:p>
          <a:p>
            <a:pPr marL="180971" indent="-180971" defTabSz="457189">
              <a:buFont typeface="Arial" pitchFamily="34" charset="0"/>
              <a:buChar char="•"/>
            </a:pPr>
            <a:r>
              <a:rPr lang="en-GB" sz="1000" dirty="0">
                <a:solidFill>
                  <a:srgbClr val="124191"/>
                </a:solidFill>
                <a:ea typeface="+mn-ea"/>
                <a:cs typeface="+mn-cs"/>
              </a:rPr>
              <a:t>both cell sets share 6 ports</a:t>
            </a:r>
          </a:p>
          <a:p>
            <a:pPr marL="180971" indent="-180971" defTabSz="457189">
              <a:buFont typeface="Arial" pitchFamily="34" charset="0"/>
              <a:buChar char="•"/>
            </a:pPr>
            <a:r>
              <a:rPr lang="en-GB" sz="1000" dirty="0">
                <a:solidFill>
                  <a:srgbClr val="124191"/>
                </a:solidFill>
                <a:ea typeface="+mn-ea"/>
                <a:cs typeface="+mn-cs"/>
              </a:rPr>
              <a:t>With this feature one cell set can utilize max 4 ports, leaving 2 ports left for the other</a:t>
            </a:r>
            <a:endParaRPr lang="en-GB" sz="1200" b="1" dirty="0">
              <a:solidFill>
                <a:srgbClr val="124191"/>
              </a:solidFill>
              <a:ea typeface="+mn-ea"/>
              <a:cs typeface="+mn-cs"/>
            </a:endParaRPr>
          </a:p>
        </p:txBody>
      </p:sp>
      <p:sp>
        <p:nvSpPr>
          <p:cNvPr id="28" name="Freeform 82">
            <a:extLst>
              <a:ext uri="{FF2B5EF4-FFF2-40B4-BE49-F238E27FC236}">
                <a16:creationId xmlns:a16="http://schemas.microsoft.com/office/drawing/2014/main" id="{F5F6472E-3E02-4FEE-AADA-3C4543500812}"/>
              </a:ext>
            </a:extLst>
          </p:cNvPr>
          <p:cNvSpPr/>
          <p:nvPr/>
        </p:nvSpPr>
        <p:spPr bwMode="auto">
          <a:xfrm flipH="1">
            <a:off x="1871254" y="1997874"/>
            <a:ext cx="2350191" cy="2430856"/>
          </a:xfrm>
          <a:custGeom>
            <a:avLst/>
            <a:gdLst>
              <a:gd name="connsiteX0" fmla="*/ 0 w 3267978"/>
              <a:gd name="connsiteY0" fmla="*/ 164645 h 3024336"/>
              <a:gd name="connsiteX1" fmla="*/ 48224 w 3267978"/>
              <a:gd name="connsiteY1" fmla="*/ 48223 h 3024336"/>
              <a:gd name="connsiteX2" fmla="*/ 164646 w 3267978"/>
              <a:gd name="connsiteY2" fmla="*/ 0 h 3024336"/>
              <a:gd name="connsiteX3" fmla="*/ 3103333 w 3267978"/>
              <a:gd name="connsiteY3" fmla="*/ 0 h 3024336"/>
              <a:gd name="connsiteX4" fmla="*/ 3219755 w 3267978"/>
              <a:gd name="connsiteY4" fmla="*/ 48224 h 3024336"/>
              <a:gd name="connsiteX5" fmla="*/ 3267978 w 3267978"/>
              <a:gd name="connsiteY5" fmla="*/ 164646 h 3024336"/>
              <a:gd name="connsiteX6" fmla="*/ 3267978 w 3267978"/>
              <a:gd name="connsiteY6" fmla="*/ 2859691 h 3024336"/>
              <a:gd name="connsiteX7" fmla="*/ 3219755 w 3267978"/>
              <a:gd name="connsiteY7" fmla="*/ 2976113 h 3024336"/>
              <a:gd name="connsiteX8" fmla="*/ 3103333 w 3267978"/>
              <a:gd name="connsiteY8" fmla="*/ 3024336 h 3024336"/>
              <a:gd name="connsiteX9" fmla="*/ 164645 w 3267978"/>
              <a:gd name="connsiteY9" fmla="*/ 3024336 h 3024336"/>
              <a:gd name="connsiteX10" fmla="*/ 48223 w 3267978"/>
              <a:gd name="connsiteY10" fmla="*/ 2976112 h 3024336"/>
              <a:gd name="connsiteX11" fmla="*/ 0 w 3267978"/>
              <a:gd name="connsiteY11" fmla="*/ 2859690 h 3024336"/>
              <a:gd name="connsiteX12" fmla="*/ 0 w 3267978"/>
              <a:gd name="connsiteY12" fmla="*/ 164645 h 3024336"/>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64282 w 3267978"/>
              <a:gd name="connsiteY6" fmla="*/ 2278232 h 3201783"/>
              <a:gd name="connsiteX7" fmla="*/ 3267978 w 3267978"/>
              <a:gd name="connsiteY7" fmla="*/ 3037138 h 3201783"/>
              <a:gd name="connsiteX8" fmla="*/ 3219755 w 3267978"/>
              <a:gd name="connsiteY8" fmla="*/ 3153560 h 3201783"/>
              <a:gd name="connsiteX9" fmla="*/ 3103333 w 3267978"/>
              <a:gd name="connsiteY9" fmla="*/ 3201783 h 3201783"/>
              <a:gd name="connsiteX10" fmla="*/ 164645 w 3267978"/>
              <a:gd name="connsiteY10" fmla="*/ 3201783 h 3201783"/>
              <a:gd name="connsiteX11" fmla="*/ 48223 w 3267978"/>
              <a:gd name="connsiteY11" fmla="*/ 3153559 h 3201783"/>
              <a:gd name="connsiteX12" fmla="*/ 0 w 3267978"/>
              <a:gd name="connsiteY12" fmla="*/ 3037137 h 3201783"/>
              <a:gd name="connsiteX13" fmla="*/ 0 w 3267978"/>
              <a:gd name="connsiteY13" fmla="*/ 342092 h 3201783"/>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64282 w 3267978"/>
              <a:gd name="connsiteY6" fmla="*/ 2278232 h 3201783"/>
              <a:gd name="connsiteX7" fmla="*/ 3264282 w 3267978"/>
              <a:gd name="connsiteY7" fmla="*/ 2634174 h 3201783"/>
              <a:gd name="connsiteX8" fmla="*/ 3267978 w 3267978"/>
              <a:gd name="connsiteY8" fmla="*/ 3037138 h 3201783"/>
              <a:gd name="connsiteX9" fmla="*/ 3219755 w 3267978"/>
              <a:gd name="connsiteY9" fmla="*/ 3153560 h 3201783"/>
              <a:gd name="connsiteX10" fmla="*/ 3103333 w 3267978"/>
              <a:gd name="connsiteY10" fmla="*/ 3201783 h 3201783"/>
              <a:gd name="connsiteX11" fmla="*/ 164645 w 3267978"/>
              <a:gd name="connsiteY11" fmla="*/ 3201783 h 3201783"/>
              <a:gd name="connsiteX12" fmla="*/ 48223 w 3267978"/>
              <a:gd name="connsiteY12" fmla="*/ 3153559 h 3201783"/>
              <a:gd name="connsiteX13" fmla="*/ 0 w 3267978"/>
              <a:gd name="connsiteY13" fmla="*/ 3037137 h 3201783"/>
              <a:gd name="connsiteX14" fmla="*/ 0 w 3267978"/>
              <a:gd name="connsiteY14" fmla="*/ 342092 h 3201783"/>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49976 w 3267978"/>
              <a:gd name="connsiteY6" fmla="*/ 2094661 h 3201783"/>
              <a:gd name="connsiteX7" fmla="*/ 3264282 w 3267978"/>
              <a:gd name="connsiteY7" fmla="*/ 2634174 h 3201783"/>
              <a:gd name="connsiteX8" fmla="*/ 3267978 w 3267978"/>
              <a:gd name="connsiteY8" fmla="*/ 3037138 h 3201783"/>
              <a:gd name="connsiteX9" fmla="*/ 3219755 w 3267978"/>
              <a:gd name="connsiteY9" fmla="*/ 3153560 h 3201783"/>
              <a:gd name="connsiteX10" fmla="*/ 3103333 w 3267978"/>
              <a:gd name="connsiteY10" fmla="*/ 3201783 h 3201783"/>
              <a:gd name="connsiteX11" fmla="*/ 164645 w 3267978"/>
              <a:gd name="connsiteY11" fmla="*/ 3201783 h 3201783"/>
              <a:gd name="connsiteX12" fmla="*/ 48223 w 3267978"/>
              <a:gd name="connsiteY12" fmla="*/ 3153559 h 3201783"/>
              <a:gd name="connsiteX13" fmla="*/ 0 w 3267978"/>
              <a:gd name="connsiteY13" fmla="*/ 3037137 h 3201783"/>
              <a:gd name="connsiteX14" fmla="*/ 0 w 3267978"/>
              <a:gd name="connsiteY14" fmla="*/ 342092 h 3201783"/>
              <a:gd name="connsiteX0" fmla="*/ 0 w 3339986"/>
              <a:gd name="connsiteY0" fmla="*/ 342092 h 3201783"/>
              <a:gd name="connsiteX1" fmla="*/ 48224 w 3339986"/>
              <a:gd name="connsiteY1" fmla="*/ 225670 h 3201783"/>
              <a:gd name="connsiteX2" fmla="*/ 164646 w 3339986"/>
              <a:gd name="connsiteY2" fmla="*/ 177447 h 3201783"/>
              <a:gd name="connsiteX3" fmla="*/ 3103333 w 3339986"/>
              <a:gd name="connsiteY3" fmla="*/ 177447 h 3201783"/>
              <a:gd name="connsiteX4" fmla="*/ 3219755 w 3339986"/>
              <a:gd name="connsiteY4" fmla="*/ 225671 h 3201783"/>
              <a:gd name="connsiteX5" fmla="*/ 3267978 w 3339986"/>
              <a:gd name="connsiteY5" fmla="*/ 342093 h 3201783"/>
              <a:gd name="connsiteX6" fmla="*/ 3249976 w 3339986"/>
              <a:gd name="connsiteY6" fmla="*/ 2094661 h 3201783"/>
              <a:gd name="connsiteX7" fmla="*/ 3339986 w 3339986"/>
              <a:gd name="connsiteY7" fmla="*/ 2274681 h 3201783"/>
              <a:gd name="connsiteX8" fmla="*/ 3267978 w 3339986"/>
              <a:gd name="connsiteY8" fmla="*/ 3037138 h 3201783"/>
              <a:gd name="connsiteX9" fmla="*/ 3219755 w 3339986"/>
              <a:gd name="connsiteY9" fmla="*/ 3153560 h 3201783"/>
              <a:gd name="connsiteX10" fmla="*/ 3103333 w 3339986"/>
              <a:gd name="connsiteY10" fmla="*/ 3201783 h 3201783"/>
              <a:gd name="connsiteX11" fmla="*/ 164645 w 3339986"/>
              <a:gd name="connsiteY11" fmla="*/ 3201783 h 3201783"/>
              <a:gd name="connsiteX12" fmla="*/ 48223 w 3339986"/>
              <a:gd name="connsiteY12" fmla="*/ 3153559 h 3201783"/>
              <a:gd name="connsiteX13" fmla="*/ 0 w 3339986"/>
              <a:gd name="connsiteY13" fmla="*/ 3037137 h 3201783"/>
              <a:gd name="connsiteX14" fmla="*/ 0 w 3339986"/>
              <a:gd name="connsiteY14" fmla="*/ 342092 h 3201783"/>
              <a:gd name="connsiteX0" fmla="*/ 0 w 3339986"/>
              <a:gd name="connsiteY0" fmla="*/ 342092 h 3201783"/>
              <a:gd name="connsiteX1" fmla="*/ 48224 w 3339986"/>
              <a:gd name="connsiteY1" fmla="*/ 225670 h 3201783"/>
              <a:gd name="connsiteX2" fmla="*/ 164646 w 3339986"/>
              <a:gd name="connsiteY2" fmla="*/ 177447 h 3201783"/>
              <a:gd name="connsiteX3" fmla="*/ 3103333 w 3339986"/>
              <a:gd name="connsiteY3" fmla="*/ 177447 h 3201783"/>
              <a:gd name="connsiteX4" fmla="*/ 3219755 w 3339986"/>
              <a:gd name="connsiteY4" fmla="*/ 225671 h 3201783"/>
              <a:gd name="connsiteX5" fmla="*/ 3267978 w 3339986"/>
              <a:gd name="connsiteY5" fmla="*/ 342093 h 3201783"/>
              <a:gd name="connsiteX6" fmla="*/ 3249976 w 3339986"/>
              <a:gd name="connsiteY6" fmla="*/ 2094661 h 3201783"/>
              <a:gd name="connsiteX7" fmla="*/ 3339986 w 3339986"/>
              <a:gd name="connsiteY7" fmla="*/ 2274681 h 3201783"/>
              <a:gd name="connsiteX8" fmla="*/ 3307240 w 3339986"/>
              <a:gd name="connsiteY8" fmla="*/ 2606557 h 3201783"/>
              <a:gd name="connsiteX9" fmla="*/ 3267978 w 3339986"/>
              <a:gd name="connsiteY9" fmla="*/ 3037138 h 3201783"/>
              <a:gd name="connsiteX10" fmla="*/ 3219755 w 3339986"/>
              <a:gd name="connsiteY10" fmla="*/ 3153560 h 3201783"/>
              <a:gd name="connsiteX11" fmla="*/ 3103333 w 3339986"/>
              <a:gd name="connsiteY11" fmla="*/ 3201783 h 3201783"/>
              <a:gd name="connsiteX12" fmla="*/ 164645 w 3339986"/>
              <a:gd name="connsiteY12" fmla="*/ 3201783 h 3201783"/>
              <a:gd name="connsiteX13" fmla="*/ 48223 w 3339986"/>
              <a:gd name="connsiteY13" fmla="*/ 3153559 h 3201783"/>
              <a:gd name="connsiteX14" fmla="*/ 0 w 3339986"/>
              <a:gd name="connsiteY14" fmla="*/ 3037137 h 3201783"/>
              <a:gd name="connsiteX15" fmla="*/ 0 w 3339986"/>
              <a:gd name="connsiteY15"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339986 w 3565011"/>
              <a:gd name="connsiteY7" fmla="*/ 2274681 h 3201783"/>
              <a:gd name="connsiteX8" fmla="*/ 3565011 w 3565011"/>
              <a:gd name="connsiteY8" fmla="*/ 2274681 h 3201783"/>
              <a:gd name="connsiteX9" fmla="*/ 3267978 w 3565011"/>
              <a:gd name="connsiteY9" fmla="*/ 3037138 h 3201783"/>
              <a:gd name="connsiteX10" fmla="*/ 3219755 w 3565011"/>
              <a:gd name="connsiteY10" fmla="*/ 3153560 h 3201783"/>
              <a:gd name="connsiteX11" fmla="*/ 3103333 w 3565011"/>
              <a:gd name="connsiteY11" fmla="*/ 3201783 h 3201783"/>
              <a:gd name="connsiteX12" fmla="*/ 164645 w 3565011"/>
              <a:gd name="connsiteY12" fmla="*/ 3201783 h 3201783"/>
              <a:gd name="connsiteX13" fmla="*/ 48223 w 3565011"/>
              <a:gd name="connsiteY13" fmla="*/ 3153559 h 3201783"/>
              <a:gd name="connsiteX14" fmla="*/ 0 w 3565011"/>
              <a:gd name="connsiteY14" fmla="*/ 3037137 h 3201783"/>
              <a:gd name="connsiteX15" fmla="*/ 0 w 3565011"/>
              <a:gd name="connsiteY15"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94966 w 3565011"/>
              <a:gd name="connsiteY7" fmla="*/ 2180042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229676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229676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525101 w 3565011"/>
              <a:gd name="connsiteY10" fmla="*/ 2367218 h 3201783"/>
              <a:gd name="connsiteX11" fmla="*/ 3267978 w 3565011"/>
              <a:gd name="connsiteY11" fmla="*/ 3037138 h 3201783"/>
              <a:gd name="connsiteX12" fmla="*/ 3219755 w 3565011"/>
              <a:gd name="connsiteY12" fmla="*/ 3153560 h 3201783"/>
              <a:gd name="connsiteX13" fmla="*/ 3103333 w 3565011"/>
              <a:gd name="connsiteY13" fmla="*/ 3201783 h 3201783"/>
              <a:gd name="connsiteX14" fmla="*/ 164645 w 3565011"/>
              <a:gd name="connsiteY14" fmla="*/ 3201783 h 3201783"/>
              <a:gd name="connsiteX15" fmla="*/ 48223 w 3565011"/>
              <a:gd name="connsiteY15" fmla="*/ 3153559 h 3201783"/>
              <a:gd name="connsiteX16" fmla="*/ 0 w 3565011"/>
              <a:gd name="connsiteY16" fmla="*/ 3037137 h 3201783"/>
              <a:gd name="connsiteX17" fmla="*/ 0 w 3565011"/>
              <a:gd name="connsiteY17"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267978 w 3700026"/>
              <a:gd name="connsiteY11" fmla="*/ 3037138 h 3201783"/>
              <a:gd name="connsiteX12" fmla="*/ 3219755 w 3700026"/>
              <a:gd name="connsiteY12" fmla="*/ 3153560 h 3201783"/>
              <a:gd name="connsiteX13" fmla="*/ 3103333 w 3700026"/>
              <a:gd name="connsiteY13" fmla="*/ 3201783 h 3201783"/>
              <a:gd name="connsiteX14" fmla="*/ 164645 w 3700026"/>
              <a:gd name="connsiteY14" fmla="*/ 3201783 h 3201783"/>
              <a:gd name="connsiteX15" fmla="*/ 48223 w 3700026"/>
              <a:gd name="connsiteY15" fmla="*/ 3153559 h 3201783"/>
              <a:gd name="connsiteX16" fmla="*/ 0 w 3700026"/>
              <a:gd name="connsiteY16" fmla="*/ 3037137 h 3201783"/>
              <a:gd name="connsiteX17" fmla="*/ 0 w 3700026"/>
              <a:gd name="connsiteY17"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503620 w 3700026"/>
              <a:gd name="connsiteY11" fmla="*/ 2670995 h 3201783"/>
              <a:gd name="connsiteX12" fmla="*/ 3267978 w 3700026"/>
              <a:gd name="connsiteY12" fmla="*/ 3037138 h 3201783"/>
              <a:gd name="connsiteX13" fmla="*/ 3219755 w 3700026"/>
              <a:gd name="connsiteY13" fmla="*/ 3153560 h 3201783"/>
              <a:gd name="connsiteX14" fmla="*/ 3103333 w 3700026"/>
              <a:gd name="connsiteY14" fmla="*/ 3201783 h 3201783"/>
              <a:gd name="connsiteX15" fmla="*/ 164645 w 3700026"/>
              <a:gd name="connsiteY15" fmla="*/ 3201783 h 3201783"/>
              <a:gd name="connsiteX16" fmla="*/ 48223 w 3700026"/>
              <a:gd name="connsiteY16" fmla="*/ 3153559 h 3201783"/>
              <a:gd name="connsiteX17" fmla="*/ 0 w 3700026"/>
              <a:gd name="connsiteY17" fmla="*/ 3037137 h 3201783"/>
              <a:gd name="connsiteX18" fmla="*/ 0 w 3700026"/>
              <a:gd name="connsiteY18"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267978 w 3700026"/>
              <a:gd name="connsiteY12" fmla="*/ 3037138 h 3201783"/>
              <a:gd name="connsiteX13" fmla="*/ 3219755 w 3700026"/>
              <a:gd name="connsiteY13" fmla="*/ 3153560 h 3201783"/>
              <a:gd name="connsiteX14" fmla="*/ 3103333 w 3700026"/>
              <a:gd name="connsiteY14" fmla="*/ 3201783 h 3201783"/>
              <a:gd name="connsiteX15" fmla="*/ 164645 w 3700026"/>
              <a:gd name="connsiteY15" fmla="*/ 3201783 h 3201783"/>
              <a:gd name="connsiteX16" fmla="*/ 48223 w 3700026"/>
              <a:gd name="connsiteY16" fmla="*/ 3153559 h 3201783"/>
              <a:gd name="connsiteX17" fmla="*/ 0 w 3700026"/>
              <a:gd name="connsiteY17" fmla="*/ 3037137 h 3201783"/>
              <a:gd name="connsiteX18" fmla="*/ 0 w 3700026"/>
              <a:gd name="connsiteY18"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515894 w 3700026"/>
              <a:gd name="connsiteY12" fmla="*/ 2766117 h 3201783"/>
              <a:gd name="connsiteX13" fmla="*/ 3267978 w 3700026"/>
              <a:gd name="connsiteY13" fmla="*/ 3037138 h 3201783"/>
              <a:gd name="connsiteX14" fmla="*/ 3219755 w 3700026"/>
              <a:gd name="connsiteY14" fmla="*/ 3153560 h 3201783"/>
              <a:gd name="connsiteX15" fmla="*/ 3103333 w 3700026"/>
              <a:gd name="connsiteY15" fmla="*/ 3201783 h 3201783"/>
              <a:gd name="connsiteX16" fmla="*/ 164645 w 3700026"/>
              <a:gd name="connsiteY16" fmla="*/ 3201783 h 3201783"/>
              <a:gd name="connsiteX17" fmla="*/ 48223 w 3700026"/>
              <a:gd name="connsiteY17" fmla="*/ 3153559 h 3201783"/>
              <a:gd name="connsiteX18" fmla="*/ 0 w 3700026"/>
              <a:gd name="connsiteY18" fmla="*/ 3037137 h 3201783"/>
              <a:gd name="connsiteX19" fmla="*/ 0 w 3700026"/>
              <a:gd name="connsiteY19"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267978 w 3700026"/>
              <a:gd name="connsiteY13" fmla="*/ 3037138 h 3201783"/>
              <a:gd name="connsiteX14" fmla="*/ 3219755 w 3700026"/>
              <a:gd name="connsiteY14" fmla="*/ 3153560 h 3201783"/>
              <a:gd name="connsiteX15" fmla="*/ 3103333 w 3700026"/>
              <a:gd name="connsiteY15" fmla="*/ 3201783 h 3201783"/>
              <a:gd name="connsiteX16" fmla="*/ 164645 w 3700026"/>
              <a:gd name="connsiteY16" fmla="*/ 3201783 h 3201783"/>
              <a:gd name="connsiteX17" fmla="*/ 48223 w 3700026"/>
              <a:gd name="connsiteY17" fmla="*/ 3153559 h 3201783"/>
              <a:gd name="connsiteX18" fmla="*/ 0 w 3700026"/>
              <a:gd name="connsiteY18" fmla="*/ 3037137 h 3201783"/>
              <a:gd name="connsiteX19" fmla="*/ 0 w 3700026"/>
              <a:gd name="connsiteY19"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540442 w 3700026"/>
              <a:gd name="connsiteY13" fmla="*/ 2759980 h 3201783"/>
              <a:gd name="connsiteX14" fmla="*/ 3267978 w 3700026"/>
              <a:gd name="connsiteY14" fmla="*/ 3037138 h 3201783"/>
              <a:gd name="connsiteX15" fmla="*/ 3219755 w 3700026"/>
              <a:gd name="connsiteY15" fmla="*/ 3153560 h 3201783"/>
              <a:gd name="connsiteX16" fmla="*/ 3103333 w 3700026"/>
              <a:gd name="connsiteY16" fmla="*/ 3201783 h 3201783"/>
              <a:gd name="connsiteX17" fmla="*/ 164645 w 3700026"/>
              <a:gd name="connsiteY17" fmla="*/ 3201783 h 3201783"/>
              <a:gd name="connsiteX18" fmla="*/ 48223 w 3700026"/>
              <a:gd name="connsiteY18" fmla="*/ 3153559 h 3201783"/>
              <a:gd name="connsiteX19" fmla="*/ 0 w 3700026"/>
              <a:gd name="connsiteY19" fmla="*/ 3037137 h 3201783"/>
              <a:gd name="connsiteX20" fmla="*/ 0 w 3700026"/>
              <a:gd name="connsiteY20"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78 w 3700026"/>
              <a:gd name="connsiteY14" fmla="*/ 3037138 h 3201783"/>
              <a:gd name="connsiteX15" fmla="*/ 3219755 w 3700026"/>
              <a:gd name="connsiteY15" fmla="*/ 3153560 h 3201783"/>
              <a:gd name="connsiteX16" fmla="*/ 3103333 w 3700026"/>
              <a:gd name="connsiteY16" fmla="*/ 3201783 h 3201783"/>
              <a:gd name="connsiteX17" fmla="*/ 164645 w 3700026"/>
              <a:gd name="connsiteY17" fmla="*/ 3201783 h 3201783"/>
              <a:gd name="connsiteX18" fmla="*/ 48223 w 3700026"/>
              <a:gd name="connsiteY18" fmla="*/ 3153559 h 3201783"/>
              <a:gd name="connsiteX19" fmla="*/ 0 w 3700026"/>
              <a:gd name="connsiteY19" fmla="*/ 3037137 h 3201783"/>
              <a:gd name="connsiteX20" fmla="*/ 0 w 3700026"/>
              <a:gd name="connsiteY20"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310308 w 3700026"/>
              <a:gd name="connsiteY14" fmla="*/ 2861239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94980 w 3700026"/>
              <a:gd name="connsiteY14" fmla="*/ 276973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653"/>
              <a:gd name="connsiteY0" fmla="*/ 342092 h 3201783"/>
              <a:gd name="connsiteX1" fmla="*/ 48224 w 3700653"/>
              <a:gd name="connsiteY1" fmla="*/ 225670 h 3201783"/>
              <a:gd name="connsiteX2" fmla="*/ 164646 w 3700653"/>
              <a:gd name="connsiteY2" fmla="*/ 177447 h 3201783"/>
              <a:gd name="connsiteX3" fmla="*/ 3103333 w 3700653"/>
              <a:gd name="connsiteY3" fmla="*/ 177447 h 3201783"/>
              <a:gd name="connsiteX4" fmla="*/ 3219755 w 3700653"/>
              <a:gd name="connsiteY4" fmla="*/ 225671 h 3201783"/>
              <a:gd name="connsiteX5" fmla="*/ 3267978 w 3700653"/>
              <a:gd name="connsiteY5" fmla="*/ 342093 h 3201783"/>
              <a:gd name="connsiteX6" fmla="*/ 3249976 w 3700653"/>
              <a:gd name="connsiteY6" fmla="*/ 2094661 h 3201783"/>
              <a:gd name="connsiteX7" fmla="*/ 3249976 w 3700653"/>
              <a:gd name="connsiteY7" fmla="*/ 2184671 h 3201783"/>
              <a:gd name="connsiteX8" fmla="*/ 3339986 w 3700653"/>
              <a:gd name="connsiteY8" fmla="*/ 2274681 h 3201783"/>
              <a:gd name="connsiteX9" fmla="*/ 3565011 w 3700653"/>
              <a:gd name="connsiteY9" fmla="*/ 2274681 h 3201783"/>
              <a:gd name="connsiteX10" fmla="*/ 3700026 w 3700653"/>
              <a:gd name="connsiteY10" fmla="*/ 2364691 h 3201783"/>
              <a:gd name="connsiteX11" fmla="*/ 3700025 w 3700653"/>
              <a:gd name="connsiteY11" fmla="*/ 2544711 h 3201783"/>
              <a:gd name="connsiteX12" fmla="*/ 3610015 w 3700653"/>
              <a:gd name="connsiteY12" fmla="*/ 2679726 h 3201783"/>
              <a:gd name="connsiteX13" fmla="*/ 3339985 w 3700653"/>
              <a:gd name="connsiteY13" fmla="*/ 2679726 h 3201783"/>
              <a:gd name="connsiteX14" fmla="*/ 3267995 w 3700653"/>
              <a:gd name="connsiteY14" fmla="*/ 2769786 h 3201783"/>
              <a:gd name="connsiteX15" fmla="*/ 3267978 w 3700653"/>
              <a:gd name="connsiteY15" fmla="*/ 3037138 h 3201783"/>
              <a:gd name="connsiteX16" fmla="*/ 3219755 w 3700653"/>
              <a:gd name="connsiteY16" fmla="*/ 3153560 h 3201783"/>
              <a:gd name="connsiteX17" fmla="*/ 3103333 w 3700653"/>
              <a:gd name="connsiteY17" fmla="*/ 3201783 h 3201783"/>
              <a:gd name="connsiteX18" fmla="*/ 164645 w 3700653"/>
              <a:gd name="connsiteY18" fmla="*/ 3201783 h 3201783"/>
              <a:gd name="connsiteX19" fmla="*/ 48223 w 3700653"/>
              <a:gd name="connsiteY19" fmla="*/ 3153559 h 3201783"/>
              <a:gd name="connsiteX20" fmla="*/ 0 w 3700653"/>
              <a:gd name="connsiteY20" fmla="*/ 3037137 h 3201783"/>
              <a:gd name="connsiteX21" fmla="*/ 0 w 3700653"/>
              <a:gd name="connsiteY21" fmla="*/ 342092 h 3201783"/>
              <a:gd name="connsiteX0" fmla="*/ 0 w 3700653"/>
              <a:gd name="connsiteY0" fmla="*/ 342092 h 3201783"/>
              <a:gd name="connsiteX1" fmla="*/ 48224 w 3700653"/>
              <a:gd name="connsiteY1" fmla="*/ 225670 h 3201783"/>
              <a:gd name="connsiteX2" fmla="*/ 164646 w 3700653"/>
              <a:gd name="connsiteY2" fmla="*/ 177447 h 3201783"/>
              <a:gd name="connsiteX3" fmla="*/ 3103333 w 3700653"/>
              <a:gd name="connsiteY3" fmla="*/ 177447 h 3201783"/>
              <a:gd name="connsiteX4" fmla="*/ 3219755 w 3700653"/>
              <a:gd name="connsiteY4" fmla="*/ 225671 h 3201783"/>
              <a:gd name="connsiteX5" fmla="*/ 3267978 w 3700653"/>
              <a:gd name="connsiteY5" fmla="*/ 342093 h 3201783"/>
              <a:gd name="connsiteX6" fmla="*/ 3249976 w 3700653"/>
              <a:gd name="connsiteY6" fmla="*/ 2094661 h 3201783"/>
              <a:gd name="connsiteX7" fmla="*/ 3249976 w 3700653"/>
              <a:gd name="connsiteY7" fmla="*/ 2184671 h 3201783"/>
              <a:gd name="connsiteX8" fmla="*/ 3339986 w 3700653"/>
              <a:gd name="connsiteY8" fmla="*/ 2274681 h 3201783"/>
              <a:gd name="connsiteX9" fmla="*/ 3565011 w 3700653"/>
              <a:gd name="connsiteY9" fmla="*/ 2274681 h 3201783"/>
              <a:gd name="connsiteX10" fmla="*/ 3700026 w 3700653"/>
              <a:gd name="connsiteY10" fmla="*/ 2364691 h 3201783"/>
              <a:gd name="connsiteX11" fmla="*/ 3700025 w 3700653"/>
              <a:gd name="connsiteY11" fmla="*/ 2544711 h 3201783"/>
              <a:gd name="connsiteX12" fmla="*/ 3610015 w 3700653"/>
              <a:gd name="connsiteY12" fmla="*/ 2679726 h 3201783"/>
              <a:gd name="connsiteX13" fmla="*/ 3339985 w 3700653"/>
              <a:gd name="connsiteY13" fmla="*/ 2679726 h 3201783"/>
              <a:gd name="connsiteX14" fmla="*/ 3267995 w 3700653"/>
              <a:gd name="connsiteY14" fmla="*/ 2769786 h 3201783"/>
              <a:gd name="connsiteX15" fmla="*/ 3267978 w 3700653"/>
              <a:gd name="connsiteY15" fmla="*/ 3037138 h 3201783"/>
              <a:gd name="connsiteX16" fmla="*/ 3219755 w 3700653"/>
              <a:gd name="connsiteY16" fmla="*/ 3153560 h 3201783"/>
              <a:gd name="connsiteX17" fmla="*/ 3103333 w 3700653"/>
              <a:gd name="connsiteY17" fmla="*/ 3201783 h 3201783"/>
              <a:gd name="connsiteX18" fmla="*/ 164645 w 3700653"/>
              <a:gd name="connsiteY18" fmla="*/ 3201783 h 3201783"/>
              <a:gd name="connsiteX19" fmla="*/ 48223 w 3700653"/>
              <a:gd name="connsiteY19" fmla="*/ 3153559 h 3201783"/>
              <a:gd name="connsiteX20" fmla="*/ 0 w 3700653"/>
              <a:gd name="connsiteY20" fmla="*/ 3037137 h 3201783"/>
              <a:gd name="connsiteX21" fmla="*/ 0 w 3700653"/>
              <a:gd name="connsiteY21" fmla="*/ 342092 h 3201783"/>
              <a:gd name="connsiteX0" fmla="*/ 0 w 3700653"/>
              <a:gd name="connsiteY0" fmla="*/ 164645 h 3024336"/>
              <a:gd name="connsiteX1" fmla="*/ 48224 w 3700653"/>
              <a:gd name="connsiteY1" fmla="*/ 48223 h 3024336"/>
              <a:gd name="connsiteX2" fmla="*/ 164646 w 3700653"/>
              <a:gd name="connsiteY2" fmla="*/ 0 h 3024336"/>
              <a:gd name="connsiteX3" fmla="*/ 3103333 w 3700653"/>
              <a:gd name="connsiteY3" fmla="*/ 0 h 3024336"/>
              <a:gd name="connsiteX4" fmla="*/ 3219755 w 3700653"/>
              <a:gd name="connsiteY4" fmla="*/ 48224 h 3024336"/>
              <a:gd name="connsiteX5" fmla="*/ 3267978 w 3700653"/>
              <a:gd name="connsiteY5" fmla="*/ 164646 h 3024336"/>
              <a:gd name="connsiteX6" fmla="*/ 3249976 w 3700653"/>
              <a:gd name="connsiteY6" fmla="*/ 1917214 h 3024336"/>
              <a:gd name="connsiteX7" fmla="*/ 3249976 w 3700653"/>
              <a:gd name="connsiteY7" fmla="*/ 2007224 h 3024336"/>
              <a:gd name="connsiteX8" fmla="*/ 3339986 w 3700653"/>
              <a:gd name="connsiteY8" fmla="*/ 2097234 h 3024336"/>
              <a:gd name="connsiteX9" fmla="*/ 3565011 w 3700653"/>
              <a:gd name="connsiteY9" fmla="*/ 2097234 h 3024336"/>
              <a:gd name="connsiteX10" fmla="*/ 3700026 w 3700653"/>
              <a:gd name="connsiteY10" fmla="*/ 2187244 h 3024336"/>
              <a:gd name="connsiteX11" fmla="*/ 3700025 w 3700653"/>
              <a:gd name="connsiteY11" fmla="*/ 2367264 h 3024336"/>
              <a:gd name="connsiteX12" fmla="*/ 3610015 w 3700653"/>
              <a:gd name="connsiteY12" fmla="*/ 2502279 h 3024336"/>
              <a:gd name="connsiteX13" fmla="*/ 3339985 w 3700653"/>
              <a:gd name="connsiteY13" fmla="*/ 2502279 h 3024336"/>
              <a:gd name="connsiteX14" fmla="*/ 3267995 w 3700653"/>
              <a:gd name="connsiteY14" fmla="*/ 2592339 h 3024336"/>
              <a:gd name="connsiteX15" fmla="*/ 3267978 w 3700653"/>
              <a:gd name="connsiteY15" fmla="*/ 2859691 h 3024336"/>
              <a:gd name="connsiteX16" fmla="*/ 3219755 w 3700653"/>
              <a:gd name="connsiteY16" fmla="*/ 2976113 h 3024336"/>
              <a:gd name="connsiteX17" fmla="*/ 3103333 w 3700653"/>
              <a:gd name="connsiteY17" fmla="*/ 3024336 h 3024336"/>
              <a:gd name="connsiteX18" fmla="*/ 164645 w 3700653"/>
              <a:gd name="connsiteY18" fmla="*/ 3024336 h 3024336"/>
              <a:gd name="connsiteX19" fmla="*/ 48223 w 3700653"/>
              <a:gd name="connsiteY19" fmla="*/ 2976112 h 3024336"/>
              <a:gd name="connsiteX20" fmla="*/ 0 w 3700653"/>
              <a:gd name="connsiteY20" fmla="*/ 2859690 h 3024336"/>
              <a:gd name="connsiteX21" fmla="*/ 0 w 3700653"/>
              <a:gd name="connsiteY21" fmla="*/ 164645 h 3024336"/>
              <a:gd name="connsiteX0" fmla="*/ 1584 w 3702237"/>
              <a:gd name="connsiteY0" fmla="*/ 164645 h 3031549"/>
              <a:gd name="connsiteX1" fmla="*/ 49808 w 3702237"/>
              <a:gd name="connsiteY1" fmla="*/ 48223 h 3031549"/>
              <a:gd name="connsiteX2" fmla="*/ 166230 w 3702237"/>
              <a:gd name="connsiteY2" fmla="*/ 0 h 3031549"/>
              <a:gd name="connsiteX3" fmla="*/ 3104917 w 3702237"/>
              <a:gd name="connsiteY3" fmla="*/ 0 h 3031549"/>
              <a:gd name="connsiteX4" fmla="*/ 3221339 w 3702237"/>
              <a:gd name="connsiteY4" fmla="*/ 48224 h 3031549"/>
              <a:gd name="connsiteX5" fmla="*/ 3269562 w 3702237"/>
              <a:gd name="connsiteY5" fmla="*/ 164646 h 3031549"/>
              <a:gd name="connsiteX6" fmla="*/ 3251560 w 3702237"/>
              <a:gd name="connsiteY6" fmla="*/ 1917214 h 3031549"/>
              <a:gd name="connsiteX7" fmla="*/ 3251560 w 3702237"/>
              <a:gd name="connsiteY7" fmla="*/ 2007224 h 3031549"/>
              <a:gd name="connsiteX8" fmla="*/ 3341570 w 3702237"/>
              <a:gd name="connsiteY8" fmla="*/ 2097234 h 3031549"/>
              <a:gd name="connsiteX9" fmla="*/ 3566595 w 3702237"/>
              <a:gd name="connsiteY9" fmla="*/ 2097234 h 3031549"/>
              <a:gd name="connsiteX10" fmla="*/ 3701610 w 3702237"/>
              <a:gd name="connsiteY10" fmla="*/ 2187244 h 3031549"/>
              <a:gd name="connsiteX11" fmla="*/ 3701609 w 3702237"/>
              <a:gd name="connsiteY11" fmla="*/ 2367264 h 3031549"/>
              <a:gd name="connsiteX12" fmla="*/ 3611599 w 3702237"/>
              <a:gd name="connsiteY12" fmla="*/ 2502279 h 3031549"/>
              <a:gd name="connsiteX13" fmla="*/ 3341569 w 3702237"/>
              <a:gd name="connsiteY13" fmla="*/ 2502279 h 3031549"/>
              <a:gd name="connsiteX14" fmla="*/ 3269579 w 3702237"/>
              <a:gd name="connsiteY14" fmla="*/ 2592339 h 3031549"/>
              <a:gd name="connsiteX15" fmla="*/ 3269562 w 3702237"/>
              <a:gd name="connsiteY15" fmla="*/ 2859691 h 3031549"/>
              <a:gd name="connsiteX16" fmla="*/ 3221339 w 3702237"/>
              <a:gd name="connsiteY16" fmla="*/ 2976113 h 3031549"/>
              <a:gd name="connsiteX17" fmla="*/ 3104917 w 3702237"/>
              <a:gd name="connsiteY17" fmla="*/ 3024336 h 3031549"/>
              <a:gd name="connsiteX18" fmla="*/ 166229 w 3702237"/>
              <a:gd name="connsiteY18" fmla="*/ 3024336 h 3031549"/>
              <a:gd name="connsiteX19" fmla="*/ 49807 w 3702237"/>
              <a:gd name="connsiteY19" fmla="*/ 2976112 h 3031549"/>
              <a:gd name="connsiteX20" fmla="*/ 1584 w 3702237"/>
              <a:gd name="connsiteY20" fmla="*/ 2859690 h 3031549"/>
              <a:gd name="connsiteX21" fmla="*/ 0 w 3702237"/>
              <a:gd name="connsiteY21" fmla="*/ 1944956 h 3031549"/>
              <a:gd name="connsiteX22" fmla="*/ 1584 w 3702237"/>
              <a:gd name="connsiteY22" fmla="*/ 164645 h 3031549"/>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046921 h 3024336"/>
              <a:gd name="connsiteX22" fmla="*/ 0 w 3702237"/>
              <a:gd name="connsiteY22" fmla="*/ 1944956 h 3024336"/>
              <a:gd name="connsiteX23" fmla="*/ 1584 w 3702237"/>
              <a:gd name="connsiteY23"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115994 h 3024336"/>
              <a:gd name="connsiteX22" fmla="*/ 0 w 3702237"/>
              <a:gd name="connsiteY22" fmla="*/ 2046921 h 3024336"/>
              <a:gd name="connsiteX23" fmla="*/ 0 w 3702237"/>
              <a:gd name="connsiteY23" fmla="*/ 1944956 h 3024336"/>
              <a:gd name="connsiteX24" fmla="*/ 1584 w 3702237"/>
              <a:gd name="connsiteY24"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0 w 3702237"/>
              <a:gd name="connsiteY22" fmla="*/ 2115994 h 3024336"/>
              <a:gd name="connsiteX23" fmla="*/ 0 w 3702237"/>
              <a:gd name="connsiteY23" fmla="*/ 2046921 h 3024336"/>
              <a:gd name="connsiteX24" fmla="*/ 0 w 3702237"/>
              <a:gd name="connsiteY24" fmla="*/ 1944956 h 3024336"/>
              <a:gd name="connsiteX25" fmla="*/ 1584 w 3702237"/>
              <a:gd name="connsiteY25"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0 w 3702237"/>
              <a:gd name="connsiteY22" fmla="*/ 2267298 h 3024336"/>
              <a:gd name="connsiteX23" fmla="*/ 0 w 3702237"/>
              <a:gd name="connsiteY23" fmla="*/ 2115994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0 w 3702237"/>
              <a:gd name="connsiteY23" fmla="*/ 2115994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39217 w 3702237"/>
              <a:gd name="connsiteY24" fmla="*/ 208968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39217 w 3702237"/>
              <a:gd name="connsiteY24" fmla="*/ 2089681 h 3024336"/>
              <a:gd name="connsiteX25" fmla="*/ 0 w 3702237"/>
              <a:gd name="connsiteY25" fmla="*/ 1944956 h 3024336"/>
              <a:gd name="connsiteX26" fmla="*/ 1584 w 3702237"/>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780608 w 3705044"/>
              <a:gd name="connsiteY22" fmla="*/ 2194935 h 3024336"/>
              <a:gd name="connsiteX23" fmla="*/ 941204 w 3705044"/>
              <a:gd name="connsiteY23" fmla="*/ 2137848 h 3024336"/>
              <a:gd name="connsiteX24" fmla="*/ 162942 w 3705044"/>
              <a:gd name="connsiteY24" fmla="*/ 2142308 h 3024336"/>
              <a:gd name="connsiteX25" fmla="*/ 42024 w 3705044"/>
              <a:gd name="connsiteY25" fmla="*/ 2089681 h 3024336"/>
              <a:gd name="connsiteX26" fmla="*/ 2807 w 3705044"/>
              <a:gd name="connsiteY26" fmla="*/ 1944956 h 3024336"/>
              <a:gd name="connsiteX27" fmla="*/ 4391 w 3705044"/>
              <a:gd name="connsiteY27"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676030 w 3705044"/>
              <a:gd name="connsiteY22" fmla="*/ 2231117 h 3024336"/>
              <a:gd name="connsiteX23" fmla="*/ 780608 w 3705044"/>
              <a:gd name="connsiteY23" fmla="*/ 2194935 h 3024336"/>
              <a:gd name="connsiteX24" fmla="*/ 941204 w 3705044"/>
              <a:gd name="connsiteY24" fmla="*/ 2137848 h 3024336"/>
              <a:gd name="connsiteX25" fmla="*/ 162942 w 3705044"/>
              <a:gd name="connsiteY25" fmla="*/ 2142308 h 3024336"/>
              <a:gd name="connsiteX26" fmla="*/ 42024 w 3705044"/>
              <a:gd name="connsiteY26" fmla="*/ 2089681 h 3024336"/>
              <a:gd name="connsiteX27" fmla="*/ 2807 w 3705044"/>
              <a:gd name="connsiteY27" fmla="*/ 1944956 h 3024336"/>
              <a:gd name="connsiteX28" fmla="*/ 4391 w 3705044"/>
              <a:gd name="connsiteY28"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542039 w 3705044"/>
              <a:gd name="connsiteY22" fmla="*/ 2280455 h 3024336"/>
              <a:gd name="connsiteX23" fmla="*/ 676030 w 3705044"/>
              <a:gd name="connsiteY23" fmla="*/ 2231117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676030 w 3705044"/>
              <a:gd name="connsiteY23" fmla="*/ 2231117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995826 w 3705044"/>
              <a:gd name="connsiteY24" fmla="*/ 2172505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381602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85187 w 3705044"/>
              <a:gd name="connsiteY22" fmla="*/ 2395577 h 3024336"/>
              <a:gd name="connsiteX23" fmla="*/ 1031895 w 3705044"/>
              <a:gd name="connsiteY23" fmla="*/ 2381602 h 3024336"/>
              <a:gd name="connsiteX24" fmla="*/ 1035518 w 3705044"/>
              <a:gd name="connsiteY24" fmla="*/ 2264009 h 3024336"/>
              <a:gd name="connsiteX25" fmla="*/ 1015434 w 3705044"/>
              <a:gd name="connsiteY25" fmla="*/ 2179083 h 3024336"/>
              <a:gd name="connsiteX26" fmla="*/ 901987 w 3705044"/>
              <a:gd name="connsiteY26" fmla="*/ 2137848 h 3024336"/>
              <a:gd name="connsiteX27" fmla="*/ 162942 w 3705044"/>
              <a:gd name="connsiteY27" fmla="*/ 2142308 h 3024336"/>
              <a:gd name="connsiteX28" fmla="*/ 42024 w 3705044"/>
              <a:gd name="connsiteY28" fmla="*/ 2089681 h 3024336"/>
              <a:gd name="connsiteX29" fmla="*/ 2807 w 3705044"/>
              <a:gd name="connsiteY29" fmla="*/ 1944956 h 3024336"/>
              <a:gd name="connsiteX30" fmla="*/ 4391 w 3705044"/>
              <a:gd name="connsiteY30"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97699 w 3705044"/>
              <a:gd name="connsiteY22" fmla="*/ 2451028 h 3024336"/>
              <a:gd name="connsiteX23" fmla="*/ 1031895 w 3705044"/>
              <a:gd name="connsiteY23" fmla="*/ 2381602 h 3024336"/>
              <a:gd name="connsiteX24" fmla="*/ 1035518 w 3705044"/>
              <a:gd name="connsiteY24" fmla="*/ 2264009 h 3024336"/>
              <a:gd name="connsiteX25" fmla="*/ 1015434 w 3705044"/>
              <a:gd name="connsiteY25" fmla="*/ 2179083 h 3024336"/>
              <a:gd name="connsiteX26" fmla="*/ 901987 w 3705044"/>
              <a:gd name="connsiteY26" fmla="*/ 2137848 h 3024336"/>
              <a:gd name="connsiteX27" fmla="*/ 162942 w 3705044"/>
              <a:gd name="connsiteY27" fmla="*/ 2142308 h 3024336"/>
              <a:gd name="connsiteX28" fmla="*/ 42024 w 3705044"/>
              <a:gd name="connsiteY28" fmla="*/ 2089681 h 3024336"/>
              <a:gd name="connsiteX29" fmla="*/ 2807 w 3705044"/>
              <a:gd name="connsiteY29" fmla="*/ 1944956 h 3024336"/>
              <a:gd name="connsiteX30" fmla="*/ 4391 w 3705044"/>
              <a:gd name="connsiteY30"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78651 w 3705044"/>
              <a:gd name="connsiteY22" fmla="*/ 2458072 h 3024336"/>
              <a:gd name="connsiteX23" fmla="*/ 997699 w 3705044"/>
              <a:gd name="connsiteY23" fmla="*/ 2451028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997699 w 3705044"/>
              <a:gd name="connsiteY23" fmla="*/ 2451028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07503 w 3705044"/>
              <a:gd name="connsiteY23" fmla="*/ 2441161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07503 w 3705044"/>
              <a:gd name="connsiteY23" fmla="*/ 2441161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92355 w 3705044"/>
              <a:gd name="connsiteY22" fmla="*/ 2487675 h 3024336"/>
              <a:gd name="connsiteX23" fmla="*/ 925800 w 3705044"/>
              <a:gd name="connsiteY23" fmla="*/ 2474405 h 3024336"/>
              <a:gd name="connsiteX24" fmla="*/ 1014039 w 3705044"/>
              <a:gd name="connsiteY24" fmla="*/ 2431293 h 3024336"/>
              <a:gd name="connsiteX25" fmla="*/ 1035163 w 3705044"/>
              <a:gd name="connsiteY25" fmla="*/ 2345421 h 3024336"/>
              <a:gd name="connsiteX26" fmla="*/ 1035518 w 3705044"/>
              <a:gd name="connsiteY26" fmla="*/ 2264009 h 3024336"/>
              <a:gd name="connsiteX27" fmla="*/ 1015434 w 3705044"/>
              <a:gd name="connsiteY27" fmla="*/ 2179083 h 3024336"/>
              <a:gd name="connsiteX28" fmla="*/ 901987 w 3705044"/>
              <a:gd name="connsiteY28" fmla="*/ 2137848 h 3024336"/>
              <a:gd name="connsiteX29" fmla="*/ 162942 w 3705044"/>
              <a:gd name="connsiteY29" fmla="*/ 2142308 h 3024336"/>
              <a:gd name="connsiteX30" fmla="*/ 42024 w 3705044"/>
              <a:gd name="connsiteY30" fmla="*/ 2089681 h 3024336"/>
              <a:gd name="connsiteX31" fmla="*/ 2807 w 3705044"/>
              <a:gd name="connsiteY31" fmla="*/ 1944956 h 3024336"/>
              <a:gd name="connsiteX32" fmla="*/ 4391 w 3705044"/>
              <a:gd name="connsiteY32"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7776 w 3705044"/>
              <a:gd name="connsiteY22" fmla="*/ 2484386 h 3024336"/>
              <a:gd name="connsiteX23" fmla="*/ 192355 w 3705044"/>
              <a:gd name="connsiteY23" fmla="*/ 2487675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88237 w 3705505"/>
              <a:gd name="connsiteY22" fmla="*/ 2484386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79283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33530 w 3714849"/>
              <a:gd name="connsiteY23" fmla="*/ 248109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805 w 3714849"/>
              <a:gd name="connsiteY21" fmla="*/ 263299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805 w 3714849"/>
              <a:gd name="connsiteY21" fmla="*/ 263299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10266 w 3714849"/>
              <a:gd name="connsiteY21" fmla="*/ 256815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10266 w 3714849"/>
              <a:gd name="connsiteY21" fmla="*/ 258788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38124 w 3738777"/>
              <a:gd name="connsiteY0" fmla="*/ 164645 h 3024336"/>
              <a:gd name="connsiteX1" fmla="*/ 86348 w 3738777"/>
              <a:gd name="connsiteY1" fmla="*/ 48223 h 3024336"/>
              <a:gd name="connsiteX2" fmla="*/ 202770 w 3738777"/>
              <a:gd name="connsiteY2" fmla="*/ 0 h 3024336"/>
              <a:gd name="connsiteX3" fmla="*/ 3141457 w 3738777"/>
              <a:gd name="connsiteY3" fmla="*/ 0 h 3024336"/>
              <a:gd name="connsiteX4" fmla="*/ 3257879 w 3738777"/>
              <a:gd name="connsiteY4" fmla="*/ 48224 h 3024336"/>
              <a:gd name="connsiteX5" fmla="*/ 3306102 w 3738777"/>
              <a:gd name="connsiteY5" fmla="*/ 164646 h 3024336"/>
              <a:gd name="connsiteX6" fmla="*/ 3288100 w 3738777"/>
              <a:gd name="connsiteY6" fmla="*/ 1917214 h 3024336"/>
              <a:gd name="connsiteX7" fmla="*/ 3288100 w 3738777"/>
              <a:gd name="connsiteY7" fmla="*/ 2007224 h 3024336"/>
              <a:gd name="connsiteX8" fmla="*/ 3378110 w 3738777"/>
              <a:gd name="connsiteY8" fmla="*/ 2097234 h 3024336"/>
              <a:gd name="connsiteX9" fmla="*/ 3603135 w 3738777"/>
              <a:gd name="connsiteY9" fmla="*/ 2097234 h 3024336"/>
              <a:gd name="connsiteX10" fmla="*/ 3738150 w 3738777"/>
              <a:gd name="connsiteY10" fmla="*/ 2187244 h 3024336"/>
              <a:gd name="connsiteX11" fmla="*/ 3738149 w 3738777"/>
              <a:gd name="connsiteY11" fmla="*/ 2367264 h 3024336"/>
              <a:gd name="connsiteX12" fmla="*/ 3648139 w 3738777"/>
              <a:gd name="connsiteY12" fmla="*/ 2502279 h 3024336"/>
              <a:gd name="connsiteX13" fmla="*/ 3378109 w 3738777"/>
              <a:gd name="connsiteY13" fmla="*/ 2502279 h 3024336"/>
              <a:gd name="connsiteX14" fmla="*/ 3306119 w 3738777"/>
              <a:gd name="connsiteY14" fmla="*/ 2592339 h 3024336"/>
              <a:gd name="connsiteX15" fmla="*/ 3306102 w 3738777"/>
              <a:gd name="connsiteY15" fmla="*/ 2859691 h 3024336"/>
              <a:gd name="connsiteX16" fmla="*/ 3257879 w 3738777"/>
              <a:gd name="connsiteY16" fmla="*/ 2976113 h 3024336"/>
              <a:gd name="connsiteX17" fmla="*/ 3141457 w 3738777"/>
              <a:gd name="connsiteY17" fmla="*/ 3024336 h 3024336"/>
              <a:gd name="connsiteX18" fmla="*/ 202769 w 3738777"/>
              <a:gd name="connsiteY18" fmla="*/ 3024336 h 3024336"/>
              <a:gd name="connsiteX19" fmla="*/ 86347 w 3738777"/>
              <a:gd name="connsiteY19" fmla="*/ 2976112 h 3024336"/>
              <a:gd name="connsiteX20" fmla="*/ 38124 w 3738777"/>
              <a:gd name="connsiteY20" fmla="*/ 2859690 h 3024336"/>
              <a:gd name="connsiteX21" fmla="*/ 34194 w 3738777"/>
              <a:gd name="connsiteY21" fmla="*/ 2587888 h 3024336"/>
              <a:gd name="connsiteX22" fmla="*/ 62684 w 3738777"/>
              <a:gd name="connsiteY22" fmla="*/ 2513989 h 3024336"/>
              <a:gd name="connsiteX23" fmla="*/ 190139 w 3738777"/>
              <a:gd name="connsiteY23" fmla="*/ 2484387 h 3024336"/>
              <a:gd name="connsiteX24" fmla="*/ 959533 w 3738777"/>
              <a:gd name="connsiteY24" fmla="*/ 2474405 h 3024336"/>
              <a:gd name="connsiteX25" fmla="*/ 1047772 w 3738777"/>
              <a:gd name="connsiteY25" fmla="*/ 2431293 h 3024336"/>
              <a:gd name="connsiteX26" fmla="*/ 1068896 w 3738777"/>
              <a:gd name="connsiteY26" fmla="*/ 2345421 h 3024336"/>
              <a:gd name="connsiteX27" fmla="*/ 1069251 w 3738777"/>
              <a:gd name="connsiteY27" fmla="*/ 2264009 h 3024336"/>
              <a:gd name="connsiteX28" fmla="*/ 1049167 w 3738777"/>
              <a:gd name="connsiteY28" fmla="*/ 2179083 h 3024336"/>
              <a:gd name="connsiteX29" fmla="*/ 935720 w 3738777"/>
              <a:gd name="connsiteY29" fmla="*/ 2137848 h 3024336"/>
              <a:gd name="connsiteX30" fmla="*/ 196675 w 3738777"/>
              <a:gd name="connsiteY30" fmla="*/ 2142308 h 3024336"/>
              <a:gd name="connsiteX31" fmla="*/ 75757 w 3738777"/>
              <a:gd name="connsiteY31" fmla="*/ 2089681 h 3024336"/>
              <a:gd name="connsiteX32" fmla="*/ 36540 w 3738777"/>
              <a:gd name="connsiteY32" fmla="*/ 1944956 h 3024336"/>
              <a:gd name="connsiteX33" fmla="*/ 38124 w 3738777"/>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162481 w 3704583"/>
              <a:gd name="connsiteY30" fmla="*/ 2142308 h 3024336"/>
              <a:gd name="connsiteX31" fmla="*/ 2346 w 3704583"/>
              <a:gd name="connsiteY31" fmla="*/ 1944956 h 3024336"/>
              <a:gd name="connsiteX32" fmla="*/ 3930 w 3704583"/>
              <a:gd name="connsiteY32"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2346 w 3704583"/>
              <a:gd name="connsiteY30" fmla="*/ 1944956 h 3024336"/>
              <a:gd name="connsiteX31" fmla="*/ 3930 w 3704583"/>
              <a:gd name="connsiteY31"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3930 w 3704583"/>
              <a:gd name="connsiteY30"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925339 w 3704583"/>
              <a:gd name="connsiteY23" fmla="*/ 2474405 h 3024336"/>
              <a:gd name="connsiteX24" fmla="*/ 1013578 w 3704583"/>
              <a:gd name="connsiteY24" fmla="*/ 2431293 h 3024336"/>
              <a:gd name="connsiteX25" fmla="*/ 1034702 w 3704583"/>
              <a:gd name="connsiteY25" fmla="*/ 2345421 h 3024336"/>
              <a:gd name="connsiteX26" fmla="*/ 1035057 w 3704583"/>
              <a:gd name="connsiteY26" fmla="*/ 2264009 h 3024336"/>
              <a:gd name="connsiteX27" fmla="*/ 1014973 w 3704583"/>
              <a:gd name="connsiteY27" fmla="*/ 2179083 h 3024336"/>
              <a:gd name="connsiteX28" fmla="*/ 901526 w 3704583"/>
              <a:gd name="connsiteY28" fmla="*/ 2137848 h 3024336"/>
              <a:gd name="connsiteX29" fmla="*/ 3930 w 3704583"/>
              <a:gd name="connsiteY29"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925339 w 3704583"/>
              <a:gd name="connsiteY22" fmla="*/ 2474405 h 3024336"/>
              <a:gd name="connsiteX23" fmla="*/ 1013578 w 3704583"/>
              <a:gd name="connsiteY23" fmla="*/ 2431293 h 3024336"/>
              <a:gd name="connsiteX24" fmla="*/ 1034702 w 3704583"/>
              <a:gd name="connsiteY24" fmla="*/ 2345421 h 3024336"/>
              <a:gd name="connsiteX25" fmla="*/ 1035057 w 3704583"/>
              <a:gd name="connsiteY25" fmla="*/ 2264009 h 3024336"/>
              <a:gd name="connsiteX26" fmla="*/ 1014973 w 3704583"/>
              <a:gd name="connsiteY26" fmla="*/ 2179083 h 3024336"/>
              <a:gd name="connsiteX27" fmla="*/ 901526 w 3704583"/>
              <a:gd name="connsiteY27" fmla="*/ 2137848 h 3024336"/>
              <a:gd name="connsiteX28" fmla="*/ 3930 w 3704583"/>
              <a:gd name="connsiteY28" fmla="*/ 164645 h 3024336"/>
              <a:gd name="connsiteX0" fmla="*/ 0 w 3700653"/>
              <a:gd name="connsiteY0" fmla="*/ 164645 h 3024336"/>
              <a:gd name="connsiteX1" fmla="*/ 48224 w 3700653"/>
              <a:gd name="connsiteY1" fmla="*/ 48223 h 3024336"/>
              <a:gd name="connsiteX2" fmla="*/ 164646 w 3700653"/>
              <a:gd name="connsiteY2" fmla="*/ 0 h 3024336"/>
              <a:gd name="connsiteX3" fmla="*/ 3103333 w 3700653"/>
              <a:gd name="connsiteY3" fmla="*/ 0 h 3024336"/>
              <a:gd name="connsiteX4" fmla="*/ 3219755 w 3700653"/>
              <a:gd name="connsiteY4" fmla="*/ 48224 h 3024336"/>
              <a:gd name="connsiteX5" fmla="*/ 3267978 w 3700653"/>
              <a:gd name="connsiteY5" fmla="*/ 164646 h 3024336"/>
              <a:gd name="connsiteX6" fmla="*/ 3249976 w 3700653"/>
              <a:gd name="connsiteY6" fmla="*/ 1917214 h 3024336"/>
              <a:gd name="connsiteX7" fmla="*/ 3249976 w 3700653"/>
              <a:gd name="connsiteY7" fmla="*/ 2007224 h 3024336"/>
              <a:gd name="connsiteX8" fmla="*/ 3339986 w 3700653"/>
              <a:gd name="connsiteY8" fmla="*/ 2097234 h 3024336"/>
              <a:gd name="connsiteX9" fmla="*/ 3565011 w 3700653"/>
              <a:gd name="connsiteY9" fmla="*/ 2097234 h 3024336"/>
              <a:gd name="connsiteX10" fmla="*/ 3700026 w 3700653"/>
              <a:gd name="connsiteY10" fmla="*/ 2187244 h 3024336"/>
              <a:gd name="connsiteX11" fmla="*/ 3700025 w 3700653"/>
              <a:gd name="connsiteY11" fmla="*/ 2367264 h 3024336"/>
              <a:gd name="connsiteX12" fmla="*/ 3610015 w 3700653"/>
              <a:gd name="connsiteY12" fmla="*/ 2502279 h 3024336"/>
              <a:gd name="connsiteX13" fmla="*/ 3339985 w 3700653"/>
              <a:gd name="connsiteY13" fmla="*/ 2502279 h 3024336"/>
              <a:gd name="connsiteX14" fmla="*/ 3267995 w 3700653"/>
              <a:gd name="connsiteY14" fmla="*/ 2592339 h 3024336"/>
              <a:gd name="connsiteX15" fmla="*/ 3267978 w 3700653"/>
              <a:gd name="connsiteY15" fmla="*/ 2859691 h 3024336"/>
              <a:gd name="connsiteX16" fmla="*/ 3219755 w 3700653"/>
              <a:gd name="connsiteY16" fmla="*/ 2976113 h 3024336"/>
              <a:gd name="connsiteX17" fmla="*/ 3103333 w 3700653"/>
              <a:gd name="connsiteY17" fmla="*/ 3024336 h 3024336"/>
              <a:gd name="connsiteX18" fmla="*/ 164645 w 3700653"/>
              <a:gd name="connsiteY18" fmla="*/ 3024336 h 3024336"/>
              <a:gd name="connsiteX19" fmla="*/ 48223 w 3700653"/>
              <a:gd name="connsiteY19" fmla="*/ 2976112 h 3024336"/>
              <a:gd name="connsiteX20" fmla="*/ 0 w 3700653"/>
              <a:gd name="connsiteY20" fmla="*/ 2859690 h 3024336"/>
              <a:gd name="connsiteX21" fmla="*/ 921409 w 3700653"/>
              <a:gd name="connsiteY21" fmla="*/ 2474405 h 3024336"/>
              <a:gd name="connsiteX22" fmla="*/ 1009648 w 3700653"/>
              <a:gd name="connsiteY22" fmla="*/ 2431293 h 3024336"/>
              <a:gd name="connsiteX23" fmla="*/ 1030772 w 3700653"/>
              <a:gd name="connsiteY23" fmla="*/ 2345421 h 3024336"/>
              <a:gd name="connsiteX24" fmla="*/ 1031127 w 3700653"/>
              <a:gd name="connsiteY24" fmla="*/ 2264009 h 3024336"/>
              <a:gd name="connsiteX25" fmla="*/ 1011043 w 3700653"/>
              <a:gd name="connsiteY25" fmla="*/ 2179083 h 3024336"/>
              <a:gd name="connsiteX26" fmla="*/ 897596 w 3700653"/>
              <a:gd name="connsiteY26" fmla="*/ 2137848 h 3024336"/>
              <a:gd name="connsiteX27" fmla="*/ 0 w 3700653"/>
              <a:gd name="connsiteY27" fmla="*/ 164645 h 3024336"/>
              <a:gd name="connsiteX0" fmla="*/ 160470 w 3861123"/>
              <a:gd name="connsiteY0" fmla="*/ 355143 h 3214834"/>
              <a:gd name="connsiteX1" fmla="*/ 208694 w 3861123"/>
              <a:gd name="connsiteY1" fmla="*/ 238721 h 3214834"/>
              <a:gd name="connsiteX2" fmla="*/ 325116 w 3861123"/>
              <a:gd name="connsiteY2" fmla="*/ 190498 h 3214834"/>
              <a:gd name="connsiteX3" fmla="*/ 3263803 w 3861123"/>
              <a:gd name="connsiteY3" fmla="*/ 190498 h 3214834"/>
              <a:gd name="connsiteX4" fmla="*/ 3380225 w 3861123"/>
              <a:gd name="connsiteY4" fmla="*/ 238722 h 3214834"/>
              <a:gd name="connsiteX5" fmla="*/ 3428448 w 3861123"/>
              <a:gd name="connsiteY5" fmla="*/ 355144 h 3214834"/>
              <a:gd name="connsiteX6" fmla="*/ 3410446 w 3861123"/>
              <a:gd name="connsiteY6" fmla="*/ 2107712 h 3214834"/>
              <a:gd name="connsiteX7" fmla="*/ 3410446 w 3861123"/>
              <a:gd name="connsiteY7" fmla="*/ 2197722 h 3214834"/>
              <a:gd name="connsiteX8" fmla="*/ 3500456 w 3861123"/>
              <a:gd name="connsiteY8" fmla="*/ 2287732 h 3214834"/>
              <a:gd name="connsiteX9" fmla="*/ 3725481 w 3861123"/>
              <a:gd name="connsiteY9" fmla="*/ 2287732 h 3214834"/>
              <a:gd name="connsiteX10" fmla="*/ 3860496 w 3861123"/>
              <a:gd name="connsiteY10" fmla="*/ 2377742 h 3214834"/>
              <a:gd name="connsiteX11" fmla="*/ 3860495 w 3861123"/>
              <a:gd name="connsiteY11" fmla="*/ 2557762 h 3214834"/>
              <a:gd name="connsiteX12" fmla="*/ 3770485 w 3861123"/>
              <a:gd name="connsiteY12" fmla="*/ 2692777 h 3214834"/>
              <a:gd name="connsiteX13" fmla="*/ 3500455 w 3861123"/>
              <a:gd name="connsiteY13" fmla="*/ 2692777 h 3214834"/>
              <a:gd name="connsiteX14" fmla="*/ 3428465 w 3861123"/>
              <a:gd name="connsiteY14" fmla="*/ 2782837 h 3214834"/>
              <a:gd name="connsiteX15" fmla="*/ 3428448 w 3861123"/>
              <a:gd name="connsiteY15" fmla="*/ 3050189 h 3214834"/>
              <a:gd name="connsiteX16" fmla="*/ 3380225 w 3861123"/>
              <a:gd name="connsiteY16" fmla="*/ 3166611 h 3214834"/>
              <a:gd name="connsiteX17" fmla="*/ 3263803 w 3861123"/>
              <a:gd name="connsiteY17" fmla="*/ 3214834 h 3214834"/>
              <a:gd name="connsiteX18" fmla="*/ 325115 w 3861123"/>
              <a:gd name="connsiteY18" fmla="*/ 3214834 h 3214834"/>
              <a:gd name="connsiteX19" fmla="*/ 208693 w 3861123"/>
              <a:gd name="connsiteY19" fmla="*/ 3166610 h 3214834"/>
              <a:gd name="connsiteX20" fmla="*/ 160470 w 3861123"/>
              <a:gd name="connsiteY20" fmla="*/ 3050188 h 3214834"/>
              <a:gd name="connsiteX21" fmla="*/ 1081879 w 3861123"/>
              <a:gd name="connsiteY21" fmla="*/ 2664903 h 3214834"/>
              <a:gd name="connsiteX22" fmla="*/ 1170118 w 3861123"/>
              <a:gd name="connsiteY22" fmla="*/ 2621791 h 3214834"/>
              <a:gd name="connsiteX23" fmla="*/ 1191242 w 3861123"/>
              <a:gd name="connsiteY23" fmla="*/ 2535919 h 3214834"/>
              <a:gd name="connsiteX24" fmla="*/ 1191597 w 3861123"/>
              <a:gd name="connsiteY24" fmla="*/ 2454507 h 3214834"/>
              <a:gd name="connsiteX25" fmla="*/ 1171513 w 3861123"/>
              <a:gd name="connsiteY25" fmla="*/ 2369581 h 3214834"/>
              <a:gd name="connsiteX26" fmla="*/ 160470 w 3861123"/>
              <a:gd name="connsiteY26" fmla="*/ 355143 h 3214834"/>
              <a:gd name="connsiteX0" fmla="*/ 163817 w 3864470"/>
              <a:gd name="connsiteY0" fmla="*/ 369298 h 3228989"/>
              <a:gd name="connsiteX1" fmla="*/ 212041 w 3864470"/>
              <a:gd name="connsiteY1" fmla="*/ 252876 h 3228989"/>
              <a:gd name="connsiteX2" fmla="*/ 328463 w 3864470"/>
              <a:gd name="connsiteY2" fmla="*/ 204653 h 3228989"/>
              <a:gd name="connsiteX3" fmla="*/ 3267150 w 3864470"/>
              <a:gd name="connsiteY3" fmla="*/ 204653 h 3228989"/>
              <a:gd name="connsiteX4" fmla="*/ 3383572 w 3864470"/>
              <a:gd name="connsiteY4" fmla="*/ 252877 h 3228989"/>
              <a:gd name="connsiteX5" fmla="*/ 3431795 w 3864470"/>
              <a:gd name="connsiteY5" fmla="*/ 369299 h 3228989"/>
              <a:gd name="connsiteX6" fmla="*/ 3413793 w 3864470"/>
              <a:gd name="connsiteY6" fmla="*/ 2121867 h 3228989"/>
              <a:gd name="connsiteX7" fmla="*/ 3413793 w 3864470"/>
              <a:gd name="connsiteY7" fmla="*/ 2211877 h 3228989"/>
              <a:gd name="connsiteX8" fmla="*/ 3503803 w 3864470"/>
              <a:gd name="connsiteY8" fmla="*/ 2301887 h 3228989"/>
              <a:gd name="connsiteX9" fmla="*/ 3728828 w 3864470"/>
              <a:gd name="connsiteY9" fmla="*/ 2301887 h 3228989"/>
              <a:gd name="connsiteX10" fmla="*/ 3863843 w 3864470"/>
              <a:gd name="connsiteY10" fmla="*/ 2391897 h 3228989"/>
              <a:gd name="connsiteX11" fmla="*/ 3863842 w 3864470"/>
              <a:gd name="connsiteY11" fmla="*/ 2571917 h 3228989"/>
              <a:gd name="connsiteX12" fmla="*/ 3773832 w 3864470"/>
              <a:gd name="connsiteY12" fmla="*/ 2706932 h 3228989"/>
              <a:gd name="connsiteX13" fmla="*/ 3503802 w 3864470"/>
              <a:gd name="connsiteY13" fmla="*/ 2706932 h 3228989"/>
              <a:gd name="connsiteX14" fmla="*/ 3431812 w 3864470"/>
              <a:gd name="connsiteY14" fmla="*/ 2796992 h 3228989"/>
              <a:gd name="connsiteX15" fmla="*/ 3431795 w 3864470"/>
              <a:gd name="connsiteY15" fmla="*/ 3064344 h 3228989"/>
              <a:gd name="connsiteX16" fmla="*/ 3383572 w 3864470"/>
              <a:gd name="connsiteY16" fmla="*/ 3180766 h 3228989"/>
              <a:gd name="connsiteX17" fmla="*/ 3267150 w 3864470"/>
              <a:gd name="connsiteY17" fmla="*/ 3228989 h 3228989"/>
              <a:gd name="connsiteX18" fmla="*/ 328462 w 3864470"/>
              <a:gd name="connsiteY18" fmla="*/ 3228989 h 3228989"/>
              <a:gd name="connsiteX19" fmla="*/ 212040 w 3864470"/>
              <a:gd name="connsiteY19" fmla="*/ 3180765 h 3228989"/>
              <a:gd name="connsiteX20" fmla="*/ 163817 w 3864470"/>
              <a:gd name="connsiteY20" fmla="*/ 3064343 h 3228989"/>
              <a:gd name="connsiteX21" fmla="*/ 1085226 w 3864470"/>
              <a:gd name="connsiteY21" fmla="*/ 2679058 h 3228989"/>
              <a:gd name="connsiteX22" fmla="*/ 1173465 w 3864470"/>
              <a:gd name="connsiteY22" fmla="*/ 2635946 h 3228989"/>
              <a:gd name="connsiteX23" fmla="*/ 1194589 w 3864470"/>
              <a:gd name="connsiteY23" fmla="*/ 2550074 h 3228989"/>
              <a:gd name="connsiteX24" fmla="*/ 1194944 w 3864470"/>
              <a:gd name="connsiteY24" fmla="*/ 2468662 h 3228989"/>
              <a:gd name="connsiteX25" fmla="*/ 163817 w 3864470"/>
              <a:gd name="connsiteY25" fmla="*/ 369298 h 3228989"/>
              <a:gd name="connsiteX0" fmla="*/ 163758 w 3864411"/>
              <a:gd name="connsiteY0" fmla="*/ 382866 h 3242557"/>
              <a:gd name="connsiteX1" fmla="*/ 211982 w 3864411"/>
              <a:gd name="connsiteY1" fmla="*/ 266444 h 3242557"/>
              <a:gd name="connsiteX2" fmla="*/ 328404 w 3864411"/>
              <a:gd name="connsiteY2" fmla="*/ 218221 h 3242557"/>
              <a:gd name="connsiteX3" fmla="*/ 3267091 w 3864411"/>
              <a:gd name="connsiteY3" fmla="*/ 218221 h 3242557"/>
              <a:gd name="connsiteX4" fmla="*/ 3383513 w 3864411"/>
              <a:gd name="connsiteY4" fmla="*/ 266445 h 3242557"/>
              <a:gd name="connsiteX5" fmla="*/ 3431736 w 3864411"/>
              <a:gd name="connsiteY5" fmla="*/ 382867 h 3242557"/>
              <a:gd name="connsiteX6" fmla="*/ 3413734 w 3864411"/>
              <a:gd name="connsiteY6" fmla="*/ 2135435 h 3242557"/>
              <a:gd name="connsiteX7" fmla="*/ 3413734 w 3864411"/>
              <a:gd name="connsiteY7" fmla="*/ 2225445 h 3242557"/>
              <a:gd name="connsiteX8" fmla="*/ 3503744 w 3864411"/>
              <a:gd name="connsiteY8" fmla="*/ 2315455 h 3242557"/>
              <a:gd name="connsiteX9" fmla="*/ 3728769 w 3864411"/>
              <a:gd name="connsiteY9" fmla="*/ 2315455 h 3242557"/>
              <a:gd name="connsiteX10" fmla="*/ 3863784 w 3864411"/>
              <a:gd name="connsiteY10" fmla="*/ 2405465 h 3242557"/>
              <a:gd name="connsiteX11" fmla="*/ 3863783 w 3864411"/>
              <a:gd name="connsiteY11" fmla="*/ 2585485 h 3242557"/>
              <a:gd name="connsiteX12" fmla="*/ 3773773 w 3864411"/>
              <a:gd name="connsiteY12" fmla="*/ 2720500 h 3242557"/>
              <a:gd name="connsiteX13" fmla="*/ 3503743 w 3864411"/>
              <a:gd name="connsiteY13" fmla="*/ 2720500 h 3242557"/>
              <a:gd name="connsiteX14" fmla="*/ 3431753 w 3864411"/>
              <a:gd name="connsiteY14" fmla="*/ 2810560 h 3242557"/>
              <a:gd name="connsiteX15" fmla="*/ 3431736 w 3864411"/>
              <a:gd name="connsiteY15" fmla="*/ 3077912 h 3242557"/>
              <a:gd name="connsiteX16" fmla="*/ 3383513 w 3864411"/>
              <a:gd name="connsiteY16" fmla="*/ 3194334 h 3242557"/>
              <a:gd name="connsiteX17" fmla="*/ 3267091 w 3864411"/>
              <a:gd name="connsiteY17" fmla="*/ 3242557 h 3242557"/>
              <a:gd name="connsiteX18" fmla="*/ 328403 w 3864411"/>
              <a:gd name="connsiteY18" fmla="*/ 3242557 h 3242557"/>
              <a:gd name="connsiteX19" fmla="*/ 211981 w 3864411"/>
              <a:gd name="connsiteY19" fmla="*/ 3194333 h 3242557"/>
              <a:gd name="connsiteX20" fmla="*/ 163758 w 3864411"/>
              <a:gd name="connsiteY20" fmla="*/ 3077911 h 3242557"/>
              <a:gd name="connsiteX21" fmla="*/ 1085167 w 3864411"/>
              <a:gd name="connsiteY21" fmla="*/ 2692626 h 3242557"/>
              <a:gd name="connsiteX22" fmla="*/ 1173406 w 3864411"/>
              <a:gd name="connsiteY22" fmla="*/ 2649514 h 3242557"/>
              <a:gd name="connsiteX23" fmla="*/ 1194530 w 3864411"/>
              <a:gd name="connsiteY23" fmla="*/ 2563642 h 3242557"/>
              <a:gd name="connsiteX24" fmla="*/ 163758 w 3864411"/>
              <a:gd name="connsiteY24" fmla="*/ 382866 h 3242557"/>
              <a:gd name="connsiteX0" fmla="*/ 160237 w 3860890"/>
              <a:gd name="connsiteY0" fmla="*/ 397178 h 3256869"/>
              <a:gd name="connsiteX1" fmla="*/ 208461 w 3860890"/>
              <a:gd name="connsiteY1" fmla="*/ 280756 h 3256869"/>
              <a:gd name="connsiteX2" fmla="*/ 324883 w 3860890"/>
              <a:gd name="connsiteY2" fmla="*/ 232533 h 3256869"/>
              <a:gd name="connsiteX3" fmla="*/ 3263570 w 3860890"/>
              <a:gd name="connsiteY3" fmla="*/ 232533 h 3256869"/>
              <a:gd name="connsiteX4" fmla="*/ 3379992 w 3860890"/>
              <a:gd name="connsiteY4" fmla="*/ 280757 h 3256869"/>
              <a:gd name="connsiteX5" fmla="*/ 3428215 w 3860890"/>
              <a:gd name="connsiteY5" fmla="*/ 397179 h 3256869"/>
              <a:gd name="connsiteX6" fmla="*/ 3410213 w 3860890"/>
              <a:gd name="connsiteY6" fmla="*/ 2149747 h 3256869"/>
              <a:gd name="connsiteX7" fmla="*/ 3410213 w 3860890"/>
              <a:gd name="connsiteY7" fmla="*/ 2239757 h 3256869"/>
              <a:gd name="connsiteX8" fmla="*/ 3500223 w 3860890"/>
              <a:gd name="connsiteY8" fmla="*/ 2329767 h 3256869"/>
              <a:gd name="connsiteX9" fmla="*/ 3725248 w 3860890"/>
              <a:gd name="connsiteY9" fmla="*/ 2329767 h 3256869"/>
              <a:gd name="connsiteX10" fmla="*/ 3860263 w 3860890"/>
              <a:gd name="connsiteY10" fmla="*/ 2419777 h 3256869"/>
              <a:gd name="connsiteX11" fmla="*/ 3860262 w 3860890"/>
              <a:gd name="connsiteY11" fmla="*/ 2599797 h 3256869"/>
              <a:gd name="connsiteX12" fmla="*/ 3770252 w 3860890"/>
              <a:gd name="connsiteY12" fmla="*/ 2734812 h 3256869"/>
              <a:gd name="connsiteX13" fmla="*/ 3500222 w 3860890"/>
              <a:gd name="connsiteY13" fmla="*/ 2734812 h 3256869"/>
              <a:gd name="connsiteX14" fmla="*/ 3428232 w 3860890"/>
              <a:gd name="connsiteY14" fmla="*/ 2824872 h 3256869"/>
              <a:gd name="connsiteX15" fmla="*/ 3428215 w 3860890"/>
              <a:gd name="connsiteY15" fmla="*/ 3092224 h 3256869"/>
              <a:gd name="connsiteX16" fmla="*/ 3379992 w 3860890"/>
              <a:gd name="connsiteY16" fmla="*/ 3208646 h 3256869"/>
              <a:gd name="connsiteX17" fmla="*/ 3263570 w 3860890"/>
              <a:gd name="connsiteY17" fmla="*/ 3256869 h 3256869"/>
              <a:gd name="connsiteX18" fmla="*/ 324882 w 3860890"/>
              <a:gd name="connsiteY18" fmla="*/ 3256869 h 3256869"/>
              <a:gd name="connsiteX19" fmla="*/ 208460 w 3860890"/>
              <a:gd name="connsiteY19" fmla="*/ 3208645 h 3256869"/>
              <a:gd name="connsiteX20" fmla="*/ 160237 w 3860890"/>
              <a:gd name="connsiteY20" fmla="*/ 3092223 h 3256869"/>
              <a:gd name="connsiteX21" fmla="*/ 1081646 w 3860890"/>
              <a:gd name="connsiteY21" fmla="*/ 2706938 h 3256869"/>
              <a:gd name="connsiteX22" fmla="*/ 1169885 w 3860890"/>
              <a:gd name="connsiteY22" fmla="*/ 2663826 h 3256869"/>
              <a:gd name="connsiteX23" fmla="*/ 160237 w 3860890"/>
              <a:gd name="connsiteY23" fmla="*/ 397178 h 3256869"/>
              <a:gd name="connsiteX0" fmla="*/ 145531 w 3846184"/>
              <a:gd name="connsiteY0" fmla="*/ 404364 h 3264055"/>
              <a:gd name="connsiteX1" fmla="*/ 193755 w 3846184"/>
              <a:gd name="connsiteY1" fmla="*/ 287942 h 3264055"/>
              <a:gd name="connsiteX2" fmla="*/ 310177 w 3846184"/>
              <a:gd name="connsiteY2" fmla="*/ 239719 h 3264055"/>
              <a:gd name="connsiteX3" fmla="*/ 3248864 w 3846184"/>
              <a:gd name="connsiteY3" fmla="*/ 239719 h 3264055"/>
              <a:gd name="connsiteX4" fmla="*/ 3365286 w 3846184"/>
              <a:gd name="connsiteY4" fmla="*/ 287943 h 3264055"/>
              <a:gd name="connsiteX5" fmla="*/ 3413509 w 3846184"/>
              <a:gd name="connsiteY5" fmla="*/ 404365 h 3264055"/>
              <a:gd name="connsiteX6" fmla="*/ 3395507 w 3846184"/>
              <a:gd name="connsiteY6" fmla="*/ 2156933 h 3264055"/>
              <a:gd name="connsiteX7" fmla="*/ 3395507 w 3846184"/>
              <a:gd name="connsiteY7" fmla="*/ 2246943 h 3264055"/>
              <a:gd name="connsiteX8" fmla="*/ 3485517 w 3846184"/>
              <a:gd name="connsiteY8" fmla="*/ 2336953 h 3264055"/>
              <a:gd name="connsiteX9" fmla="*/ 3710542 w 3846184"/>
              <a:gd name="connsiteY9" fmla="*/ 2336953 h 3264055"/>
              <a:gd name="connsiteX10" fmla="*/ 3845557 w 3846184"/>
              <a:gd name="connsiteY10" fmla="*/ 2426963 h 3264055"/>
              <a:gd name="connsiteX11" fmla="*/ 3845556 w 3846184"/>
              <a:gd name="connsiteY11" fmla="*/ 2606983 h 3264055"/>
              <a:gd name="connsiteX12" fmla="*/ 3755546 w 3846184"/>
              <a:gd name="connsiteY12" fmla="*/ 2741998 h 3264055"/>
              <a:gd name="connsiteX13" fmla="*/ 3485516 w 3846184"/>
              <a:gd name="connsiteY13" fmla="*/ 2741998 h 3264055"/>
              <a:gd name="connsiteX14" fmla="*/ 3413526 w 3846184"/>
              <a:gd name="connsiteY14" fmla="*/ 2832058 h 3264055"/>
              <a:gd name="connsiteX15" fmla="*/ 3413509 w 3846184"/>
              <a:gd name="connsiteY15" fmla="*/ 3099410 h 3264055"/>
              <a:gd name="connsiteX16" fmla="*/ 3365286 w 3846184"/>
              <a:gd name="connsiteY16" fmla="*/ 3215832 h 3264055"/>
              <a:gd name="connsiteX17" fmla="*/ 3248864 w 3846184"/>
              <a:gd name="connsiteY17" fmla="*/ 3264055 h 3264055"/>
              <a:gd name="connsiteX18" fmla="*/ 310176 w 3846184"/>
              <a:gd name="connsiteY18" fmla="*/ 3264055 h 3264055"/>
              <a:gd name="connsiteX19" fmla="*/ 193754 w 3846184"/>
              <a:gd name="connsiteY19" fmla="*/ 3215831 h 3264055"/>
              <a:gd name="connsiteX20" fmla="*/ 145531 w 3846184"/>
              <a:gd name="connsiteY20" fmla="*/ 3099409 h 3264055"/>
              <a:gd name="connsiteX21" fmla="*/ 1066940 w 3846184"/>
              <a:gd name="connsiteY21" fmla="*/ 2714124 h 3264055"/>
              <a:gd name="connsiteX22" fmla="*/ 145531 w 3846184"/>
              <a:gd name="connsiteY22" fmla="*/ 404364 h 3264055"/>
              <a:gd name="connsiteX0" fmla="*/ 8037 w 3708690"/>
              <a:gd name="connsiteY0" fmla="*/ 468578 h 3328269"/>
              <a:gd name="connsiteX1" fmla="*/ 56261 w 3708690"/>
              <a:gd name="connsiteY1" fmla="*/ 352156 h 3328269"/>
              <a:gd name="connsiteX2" fmla="*/ 172683 w 3708690"/>
              <a:gd name="connsiteY2" fmla="*/ 303933 h 3328269"/>
              <a:gd name="connsiteX3" fmla="*/ 3111370 w 3708690"/>
              <a:gd name="connsiteY3" fmla="*/ 303933 h 3328269"/>
              <a:gd name="connsiteX4" fmla="*/ 3227792 w 3708690"/>
              <a:gd name="connsiteY4" fmla="*/ 352157 h 3328269"/>
              <a:gd name="connsiteX5" fmla="*/ 3276015 w 3708690"/>
              <a:gd name="connsiteY5" fmla="*/ 468579 h 3328269"/>
              <a:gd name="connsiteX6" fmla="*/ 3258013 w 3708690"/>
              <a:gd name="connsiteY6" fmla="*/ 2221147 h 3328269"/>
              <a:gd name="connsiteX7" fmla="*/ 3258013 w 3708690"/>
              <a:gd name="connsiteY7" fmla="*/ 2311157 h 3328269"/>
              <a:gd name="connsiteX8" fmla="*/ 3348023 w 3708690"/>
              <a:gd name="connsiteY8" fmla="*/ 2401167 h 3328269"/>
              <a:gd name="connsiteX9" fmla="*/ 3573048 w 3708690"/>
              <a:gd name="connsiteY9" fmla="*/ 2401167 h 3328269"/>
              <a:gd name="connsiteX10" fmla="*/ 3708063 w 3708690"/>
              <a:gd name="connsiteY10" fmla="*/ 2491177 h 3328269"/>
              <a:gd name="connsiteX11" fmla="*/ 3708062 w 3708690"/>
              <a:gd name="connsiteY11" fmla="*/ 2671197 h 3328269"/>
              <a:gd name="connsiteX12" fmla="*/ 3618052 w 3708690"/>
              <a:gd name="connsiteY12" fmla="*/ 2806212 h 3328269"/>
              <a:gd name="connsiteX13" fmla="*/ 3348022 w 3708690"/>
              <a:gd name="connsiteY13" fmla="*/ 2806212 h 3328269"/>
              <a:gd name="connsiteX14" fmla="*/ 3276032 w 3708690"/>
              <a:gd name="connsiteY14" fmla="*/ 2896272 h 3328269"/>
              <a:gd name="connsiteX15" fmla="*/ 3276015 w 3708690"/>
              <a:gd name="connsiteY15" fmla="*/ 3163624 h 3328269"/>
              <a:gd name="connsiteX16" fmla="*/ 3227792 w 3708690"/>
              <a:gd name="connsiteY16" fmla="*/ 3280046 h 3328269"/>
              <a:gd name="connsiteX17" fmla="*/ 3111370 w 3708690"/>
              <a:gd name="connsiteY17" fmla="*/ 3328269 h 3328269"/>
              <a:gd name="connsiteX18" fmla="*/ 172682 w 3708690"/>
              <a:gd name="connsiteY18" fmla="*/ 3328269 h 3328269"/>
              <a:gd name="connsiteX19" fmla="*/ 56260 w 3708690"/>
              <a:gd name="connsiteY19" fmla="*/ 3280045 h 3328269"/>
              <a:gd name="connsiteX20" fmla="*/ 8037 w 3708690"/>
              <a:gd name="connsiteY20" fmla="*/ 3163623 h 3328269"/>
              <a:gd name="connsiteX21" fmla="*/ 8037 w 3708690"/>
              <a:gd name="connsiteY21" fmla="*/ 468578 h 3328269"/>
              <a:gd name="connsiteX0" fmla="*/ 22982 w 3723635"/>
              <a:gd name="connsiteY0" fmla="*/ 164645 h 3024336"/>
              <a:gd name="connsiteX1" fmla="*/ 71206 w 3723635"/>
              <a:gd name="connsiteY1" fmla="*/ 48223 h 3024336"/>
              <a:gd name="connsiteX2" fmla="*/ 187628 w 3723635"/>
              <a:gd name="connsiteY2" fmla="*/ 0 h 3024336"/>
              <a:gd name="connsiteX3" fmla="*/ 3126315 w 3723635"/>
              <a:gd name="connsiteY3" fmla="*/ 0 h 3024336"/>
              <a:gd name="connsiteX4" fmla="*/ 3242737 w 3723635"/>
              <a:gd name="connsiteY4" fmla="*/ 48224 h 3024336"/>
              <a:gd name="connsiteX5" fmla="*/ 3290960 w 3723635"/>
              <a:gd name="connsiteY5" fmla="*/ 164646 h 3024336"/>
              <a:gd name="connsiteX6" fmla="*/ 3272958 w 3723635"/>
              <a:gd name="connsiteY6" fmla="*/ 1917214 h 3024336"/>
              <a:gd name="connsiteX7" fmla="*/ 3272958 w 3723635"/>
              <a:gd name="connsiteY7" fmla="*/ 2007224 h 3024336"/>
              <a:gd name="connsiteX8" fmla="*/ 3362968 w 3723635"/>
              <a:gd name="connsiteY8" fmla="*/ 2097234 h 3024336"/>
              <a:gd name="connsiteX9" fmla="*/ 3587993 w 3723635"/>
              <a:gd name="connsiteY9" fmla="*/ 2097234 h 3024336"/>
              <a:gd name="connsiteX10" fmla="*/ 3723008 w 3723635"/>
              <a:gd name="connsiteY10" fmla="*/ 2187244 h 3024336"/>
              <a:gd name="connsiteX11" fmla="*/ 3723007 w 3723635"/>
              <a:gd name="connsiteY11" fmla="*/ 2367264 h 3024336"/>
              <a:gd name="connsiteX12" fmla="*/ 3632997 w 3723635"/>
              <a:gd name="connsiteY12" fmla="*/ 2502279 h 3024336"/>
              <a:gd name="connsiteX13" fmla="*/ 3362967 w 3723635"/>
              <a:gd name="connsiteY13" fmla="*/ 2502279 h 3024336"/>
              <a:gd name="connsiteX14" fmla="*/ 3290977 w 3723635"/>
              <a:gd name="connsiteY14" fmla="*/ 2592339 h 3024336"/>
              <a:gd name="connsiteX15" fmla="*/ 3290960 w 3723635"/>
              <a:gd name="connsiteY15" fmla="*/ 2859691 h 3024336"/>
              <a:gd name="connsiteX16" fmla="*/ 3242737 w 3723635"/>
              <a:gd name="connsiteY16" fmla="*/ 2976113 h 3024336"/>
              <a:gd name="connsiteX17" fmla="*/ 3126315 w 3723635"/>
              <a:gd name="connsiteY17" fmla="*/ 3024336 h 3024336"/>
              <a:gd name="connsiteX18" fmla="*/ 187627 w 3723635"/>
              <a:gd name="connsiteY18" fmla="*/ 3024336 h 3024336"/>
              <a:gd name="connsiteX19" fmla="*/ 71205 w 3723635"/>
              <a:gd name="connsiteY19" fmla="*/ 2976112 h 3024336"/>
              <a:gd name="connsiteX20" fmla="*/ 22982 w 3723635"/>
              <a:gd name="connsiteY20" fmla="*/ 2859690 h 3024336"/>
              <a:gd name="connsiteX21" fmla="*/ 22982 w 3723635"/>
              <a:gd name="connsiteY21" fmla="*/ 164645 h 3024336"/>
              <a:gd name="connsiteX0" fmla="*/ 8037 w 3708690"/>
              <a:gd name="connsiteY0" fmla="*/ 164645 h 3024336"/>
              <a:gd name="connsiteX1" fmla="*/ 56261 w 3708690"/>
              <a:gd name="connsiteY1" fmla="*/ 48223 h 3024336"/>
              <a:gd name="connsiteX2" fmla="*/ 172683 w 3708690"/>
              <a:gd name="connsiteY2" fmla="*/ 0 h 3024336"/>
              <a:gd name="connsiteX3" fmla="*/ 3111370 w 3708690"/>
              <a:gd name="connsiteY3" fmla="*/ 0 h 3024336"/>
              <a:gd name="connsiteX4" fmla="*/ 3227792 w 3708690"/>
              <a:gd name="connsiteY4" fmla="*/ 48224 h 3024336"/>
              <a:gd name="connsiteX5" fmla="*/ 3276015 w 3708690"/>
              <a:gd name="connsiteY5" fmla="*/ 164646 h 3024336"/>
              <a:gd name="connsiteX6" fmla="*/ 3258013 w 3708690"/>
              <a:gd name="connsiteY6" fmla="*/ 1917214 h 3024336"/>
              <a:gd name="connsiteX7" fmla="*/ 3258013 w 3708690"/>
              <a:gd name="connsiteY7" fmla="*/ 2007224 h 3024336"/>
              <a:gd name="connsiteX8" fmla="*/ 3348023 w 3708690"/>
              <a:gd name="connsiteY8" fmla="*/ 2097234 h 3024336"/>
              <a:gd name="connsiteX9" fmla="*/ 3573048 w 3708690"/>
              <a:gd name="connsiteY9" fmla="*/ 2097234 h 3024336"/>
              <a:gd name="connsiteX10" fmla="*/ 3708063 w 3708690"/>
              <a:gd name="connsiteY10" fmla="*/ 2187244 h 3024336"/>
              <a:gd name="connsiteX11" fmla="*/ 3708062 w 3708690"/>
              <a:gd name="connsiteY11" fmla="*/ 2367264 h 3024336"/>
              <a:gd name="connsiteX12" fmla="*/ 3618052 w 3708690"/>
              <a:gd name="connsiteY12" fmla="*/ 2502279 h 3024336"/>
              <a:gd name="connsiteX13" fmla="*/ 3348022 w 3708690"/>
              <a:gd name="connsiteY13" fmla="*/ 2502279 h 3024336"/>
              <a:gd name="connsiteX14" fmla="*/ 3276032 w 3708690"/>
              <a:gd name="connsiteY14" fmla="*/ 2592339 h 3024336"/>
              <a:gd name="connsiteX15" fmla="*/ 3276015 w 3708690"/>
              <a:gd name="connsiteY15" fmla="*/ 2859691 h 3024336"/>
              <a:gd name="connsiteX16" fmla="*/ 3227792 w 3708690"/>
              <a:gd name="connsiteY16" fmla="*/ 2976113 h 3024336"/>
              <a:gd name="connsiteX17" fmla="*/ 3111370 w 3708690"/>
              <a:gd name="connsiteY17" fmla="*/ 3024336 h 3024336"/>
              <a:gd name="connsiteX18" fmla="*/ 172682 w 3708690"/>
              <a:gd name="connsiteY18" fmla="*/ 3024336 h 3024336"/>
              <a:gd name="connsiteX19" fmla="*/ 56260 w 3708690"/>
              <a:gd name="connsiteY19" fmla="*/ 2976112 h 3024336"/>
              <a:gd name="connsiteX20" fmla="*/ 8037 w 3708690"/>
              <a:gd name="connsiteY20" fmla="*/ 2859690 h 3024336"/>
              <a:gd name="connsiteX21" fmla="*/ 8037 w 3708690"/>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4121224"/>
              <a:gd name="connsiteY0" fmla="*/ 164645 h 3024336"/>
              <a:gd name="connsiteX1" fmla="*/ 60099 w 4121224"/>
              <a:gd name="connsiteY1" fmla="*/ 48223 h 3024336"/>
              <a:gd name="connsiteX2" fmla="*/ 176521 w 4121224"/>
              <a:gd name="connsiteY2" fmla="*/ 0 h 3024336"/>
              <a:gd name="connsiteX3" fmla="*/ 3115208 w 4121224"/>
              <a:gd name="connsiteY3" fmla="*/ 0 h 3024336"/>
              <a:gd name="connsiteX4" fmla="*/ 3231630 w 4121224"/>
              <a:gd name="connsiteY4" fmla="*/ 48224 h 3024336"/>
              <a:gd name="connsiteX5" fmla="*/ 3279853 w 4121224"/>
              <a:gd name="connsiteY5" fmla="*/ 164646 h 3024336"/>
              <a:gd name="connsiteX6" fmla="*/ 3261851 w 4121224"/>
              <a:gd name="connsiteY6" fmla="*/ 1917214 h 3024336"/>
              <a:gd name="connsiteX7" fmla="*/ 3261851 w 4121224"/>
              <a:gd name="connsiteY7" fmla="*/ 2007224 h 3024336"/>
              <a:gd name="connsiteX8" fmla="*/ 3351861 w 4121224"/>
              <a:gd name="connsiteY8" fmla="*/ 2097234 h 3024336"/>
              <a:gd name="connsiteX9" fmla="*/ 3576886 w 4121224"/>
              <a:gd name="connsiteY9" fmla="*/ 2097234 h 3024336"/>
              <a:gd name="connsiteX10" fmla="*/ 3711901 w 4121224"/>
              <a:gd name="connsiteY10" fmla="*/ 2187244 h 3024336"/>
              <a:gd name="connsiteX11" fmla="*/ 3711900 w 4121224"/>
              <a:gd name="connsiteY11" fmla="*/ 2367264 h 3024336"/>
              <a:gd name="connsiteX12" fmla="*/ 4043811 w 4121224"/>
              <a:gd name="connsiteY12" fmla="*/ 2706194 h 3024336"/>
              <a:gd name="connsiteX13" fmla="*/ 3426287 w 4121224"/>
              <a:gd name="connsiteY13" fmla="*/ 2706194 h 3024336"/>
              <a:gd name="connsiteX14" fmla="*/ 3279853 w 4121224"/>
              <a:gd name="connsiteY14" fmla="*/ 2859691 h 3024336"/>
              <a:gd name="connsiteX15" fmla="*/ 3231630 w 4121224"/>
              <a:gd name="connsiteY15" fmla="*/ 2976113 h 3024336"/>
              <a:gd name="connsiteX16" fmla="*/ 3115208 w 4121224"/>
              <a:gd name="connsiteY16" fmla="*/ 3024336 h 3024336"/>
              <a:gd name="connsiteX17" fmla="*/ 176520 w 4121224"/>
              <a:gd name="connsiteY17" fmla="*/ 3024336 h 3024336"/>
              <a:gd name="connsiteX18" fmla="*/ 60098 w 4121224"/>
              <a:gd name="connsiteY18" fmla="*/ 2976112 h 3024336"/>
              <a:gd name="connsiteX19" fmla="*/ 11875 w 4121224"/>
              <a:gd name="connsiteY19" fmla="*/ 2859690 h 3024336"/>
              <a:gd name="connsiteX20" fmla="*/ 8037 w 4121224"/>
              <a:gd name="connsiteY20" fmla="*/ 164645 h 3024336"/>
              <a:gd name="connsiteX0" fmla="*/ 8037 w 4219633"/>
              <a:gd name="connsiteY0" fmla="*/ 164645 h 3024336"/>
              <a:gd name="connsiteX1" fmla="*/ 60099 w 4219633"/>
              <a:gd name="connsiteY1" fmla="*/ 48223 h 3024336"/>
              <a:gd name="connsiteX2" fmla="*/ 176521 w 4219633"/>
              <a:gd name="connsiteY2" fmla="*/ 0 h 3024336"/>
              <a:gd name="connsiteX3" fmla="*/ 3115208 w 4219633"/>
              <a:gd name="connsiteY3" fmla="*/ 0 h 3024336"/>
              <a:gd name="connsiteX4" fmla="*/ 3231630 w 4219633"/>
              <a:gd name="connsiteY4" fmla="*/ 48224 h 3024336"/>
              <a:gd name="connsiteX5" fmla="*/ 3279853 w 4219633"/>
              <a:gd name="connsiteY5" fmla="*/ 164646 h 3024336"/>
              <a:gd name="connsiteX6" fmla="*/ 3261851 w 4219633"/>
              <a:gd name="connsiteY6" fmla="*/ 1917214 h 3024336"/>
              <a:gd name="connsiteX7" fmla="*/ 3261851 w 4219633"/>
              <a:gd name="connsiteY7" fmla="*/ 2007224 h 3024336"/>
              <a:gd name="connsiteX8" fmla="*/ 3351861 w 4219633"/>
              <a:gd name="connsiteY8" fmla="*/ 2097234 h 3024336"/>
              <a:gd name="connsiteX9" fmla="*/ 3576886 w 4219633"/>
              <a:gd name="connsiteY9" fmla="*/ 2097234 h 3024336"/>
              <a:gd name="connsiteX10" fmla="*/ 3711901 w 4219633"/>
              <a:gd name="connsiteY10" fmla="*/ 2187244 h 3024336"/>
              <a:gd name="connsiteX11" fmla="*/ 4219004 w 4219633"/>
              <a:gd name="connsiteY11" fmla="*/ 2579769 h 3024336"/>
              <a:gd name="connsiteX12" fmla="*/ 4043811 w 4219633"/>
              <a:gd name="connsiteY12" fmla="*/ 2706194 h 3024336"/>
              <a:gd name="connsiteX13" fmla="*/ 3426287 w 4219633"/>
              <a:gd name="connsiteY13" fmla="*/ 2706194 h 3024336"/>
              <a:gd name="connsiteX14" fmla="*/ 3279853 w 4219633"/>
              <a:gd name="connsiteY14" fmla="*/ 2859691 h 3024336"/>
              <a:gd name="connsiteX15" fmla="*/ 3231630 w 4219633"/>
              <a:gd name="connsiteY15" fmla="*/ 2976113 h 3024336"/>
              <a:gd name="connsiteX16" fmla="*/ 3115208 w 4219633"/>
              <a:gd name="connsiteY16" fmla="*/ 3024336 h 3024336"/>
              <a:gd name="connsiteX17" fmla="*/ 176520 w 4219633"/>
              <a:gd name="connsiteY17" fmla="*/ 3024336 h 3024336"/>
              <a:gd name="connsiteX18" fmla="*/ 60098 w 4219633"/>
              <a:gd name="connsiteY18" fmla="*/ 2976112 h 3024336"/>
              <a:gd name="connsiteX19" fmla="*/ 11875 w 4219633"/>
              <a:gd name="connsiteY19" fmla="*/ 2859690 h 3024336"/>
              <a:gd name="connsiteX20" fmla="*/ 8037 w 4219633"/>
              <a:gd name="connsiteY20" fmla="*/ 164645 h 3024336"/>
              <a:gd name="connsiteX0" fmla="*/ 8037 w 4219633"/>
              <a:gd name="connsiteY0" fmla="*/ 164645 h 3024336"/>
              <a:gd name="connsiteX1" fmla="*/ 60099 w 4219633"/>
              <a:gd name="connsiteY1" fmla="*/ 48223 h 3024336"/>
              <a:gd name="connsiteX2" fmla="*/ 176521 w 4219633"/>
              <a:gd name="connsiteY2" fmla="*/ 0 h 3024336"/>
              <a:gd name="connsiteX3" fmla="*/ 3115208 w 4219633"/>
              <a:gd name="connsiteY3" fmla="*/ 0 h 3024336"/>
              <a:gd name="connsiteX4" fmla="*/ 3231630 w 4219633"/>
              <a:gd name="connsiteY4" fmla="*/ 48224 h 3024336"/>
              <a:gd name="connsiteX5" fmla="*/ 3279853 w 4219633"/>
              <a:gd name="connsiteY5" fmla="*/ 164646 h 3024336"/>
              <a:gd name="connsiteX6" fmla="*/ 3261851 w 4219633"/>
              <a:gd name="connsiteY6" fmla="*/ 1917214 h 3024336"/>
              <a:gd name="connsiteX7" fmla="*/ 3261851 w 4219633"/>
              <a:gd name="connsiteY7" fmla="*/ 2007224 h 3024336"/>
              <a:gd name="connsiteX8" fmla="*/ 3351861 w 4219633"/>
              <a:gd name="connsiteY8" fmla="*/ 2097234 h 3024336"/>
              <a:gd name="connsiteX9" fmla="*/ 3576886 w 4219633"/>
              <a:gd name="connsiteY9" fmla="*/ 2097234 h 3024336"/>
              <a:gd name="connsiteX10" fmla="*/ 4043812 w 4219633"/>
              <a:gd name="connsiteY10" fmla="*/ 2441079 h 3024336"/>
              <a:gd name="connsiteX11" fmla="*/ 4219004 w 4219633"/>
              <a:gd name="connsiteY11" fmla="*/ 2579769 h 3024336"/>
              <a:gd name="connsiteX12" fmla="*/ 4043811 w 4219633"/>
              <a:gd name="connsiteY12" fmla="*/ 2706194 h 3024336"/>
              <a:gd name="connsiteX13" fmla="*/ 3426287 w 4219633"/>
              <a:gd name="connsiteY13" fmla="*/ 2706194 h 3024336"/>
              <a:gd name="connsiteX14" fmla="*/ 3279853 w 4219633"/>
              <a:gd name="connsiteY14" fmla="*/ 2859691 h 3024336"/>
              <a:gd name="connsiteX15" fmla="*/ 3231630 w 4219633"/>
              <a:gd name="connsiteY15" fmla="*/ 2976113 h 3024336"/>
              <a:gd name="connsiteX16" fmla="*/ 3115208 w 4219633"/>
              <a:gd name="connsiteY16" fmla="*/ 3024336 h 3024336"/>
              <a:gd name="connsiteX17" fmla="*/ 176520 w 4219633"/>
              <a:gd name="connsiteY17" fmla="*/ 3024336 h 3024336"/>
              <a:gd name="connsiteX18" fmla="*/ 60098 w 4219633"/>
              <a:gd name="connsiteY18" fmla="*/ 2976112 h 3024336"/>
              <a:gd name="connsiteX19" fmla="*/ 11875 w 4219633"/>
              <a:gd name="connsiteY19" fmla="*/ 2859690 h 3024336"/>
              <a:gd name="connsiteX20" fmla="*/ 8037 w 4219633"/>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39514 w 4243120"/>
              <a:gd name="connsiteY9" fmla="*/ 2441079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405262 w 4243120"/>
              <a:gd name="connsiteY9" fmla="*/ 2441079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405262 w 4243120"/>
              <a:gd name="connsiteY8" fmla="*/ 2441079 h 3024336"/>
              <a:gd name="connsiteX9" fmla="*/ 4043812 w 4243120"/>
              <a:gd name="connsiteY9" fmla="*/ 2441079 h 3024336"/>
              <a:gd name="connsiteX10" fmla="*/ 4219004 w 4243120"/>
              <a:gd name="connsiteY10" fmla="*/ 2579769 h 3024336"/>
              <a:gd name="connsiteX11" fmla="*/ 4043811 w 4243120"/>
              <a:gd name="connsiteY11" fmla="*/ 2706194 h 3024336"/>
              <a:gd name="connsiteX12" fmla="*/ 3426287 w 4243120"/>
              <a:gd name="connsiteY12" fmla="*/ 2706194 h 3024336"/>
              <a:gd name="connsiteX13" fmla="*/ 3279853 w 4243120"/>
              <a:gd name="connsiteY13" fmla="*/ 2859691 h 3024336"/>
              <a:gd name="connsiteX14" fmla="*/ 3231630 w 4243120"/>
              <a:gd name="connsiteY14" fmla="*/ 2976113 h 3024336"/>
              <a:gd name="connsiteX15" fmla="*/ 3115208 w 4243120"/>
              <a:gd name="connsiteY15" fmla="*/ 3024336 h 3024336"/>
              <a:gd name="connsiteX16" fmla="*/ 176520 w 4243120"/>
              <a:gd name="connsiteY16" fmla="*/ 3024336 h 3024336"/>
              <a:gd name="connsiteX17" fmla="*/ 60098 w 4243120"/>
              <a:gd name="connsiteY17" fmla="*/ 2976112 h 3024336"/>
              <a:gd name="connsiteX18" fmla="*/ 11875 w 4243120"/>
              <a:gd name="connsiteY18" fmla="*/ 2859690 h 3024336"/>
              <a:gd name="connsiteX19" fmla="*/ 8037 w 4243120"/>
              <a:gd name="connsiteY19"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9682 w 4243120"/>
              <a:gd name="connsiteY7" fmla="*/ 2323830 h 3024336"/>
              <a:gd name="connsiteX8" fmla="*/ 3405262 w 4243120"/>
              <a:gd name="connsiteY8" fmla="*/ 2441079 h 3024336"/>
              <a:gd name="connsiteX9" fmla="*/ 4043812 w 4243120"/>
              <a:gd name="connsiteY9" fmla="*/ 2441079 h 3024336"/>
              <a:gd name="connsiteX10" fmla="*/ 4219004 w 4243120"/>
              <a:gd name="connsiteY10" fmla="*/ 2579769 h 3024336"/>
              <a:gd name="connsiteX11" fmla="*/ 4043811 w 4243120"/>
              <a:gd name="connsiteY11" fmla="*/ 2706194 h 3024336"/>
              <a:gd name="connsiteX12" fmla="*/ 3426287 w 4243120"/>
              <a:gd name="connsiteY12" fmla="*/ 2706194 h 3024336"/>
              <a:gd name="connsiteX13" fmla="*/ 3279853 w 4243120"/>
              <a:gd name="connsiteY13" fmla="*/ 2859691 h 3024336"/>
              <a:gd name="connsiteX14" fmla="*/ 3231630 w 4243120"/>
              <a:gd name="connsiteY14" fmla="*/ 2976113 h 3024336"/>
              <a:gd name="connsiteX15" fmla="*/ 3115208 w 4243120"/>
              <a:gd name="connsiteY15" fmla="*/ 3024336 h 3024336"/>
              <a:gd name="connsiteX16" fmla="*/ 176520 w 4243120"/>
              <a:gd name="connsiteY16" fmla="*/ 3024336 h 3024336"/>
              <a:gd name="connsiteX17" fmla="*/ 60098 w 4243120"/>
              <a:gd name="connsiteY17" fmla="*/ 2976112 h 3024336"/>
              <a:gd name="connsiteX18" fmla="*/ 11875 w 4243120"/>
              <a:gd name="connsiteY18" fmla="*/ 2859690 h 3024336"/>
              <a:gd name="connsiteX19" fmla="*/ 8037 w 4243120"/>
              <a:gd name="connsiteY19"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321503 w 4243120"/>
              <a:gd name="connsiteY13" fmla="*/ 2979638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72444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49063"/>
              <a:gd name="connsiteX1" fmla="*/ 60099 w 4243120"/>
              <a:gd name="connsiteY1" fmla="*/ 48223 h 3049063"/>
              <a:gd name="connsiteX2" fmla="*/ 176521 w 4243120"/>
              <a:gd name="connsiteY2" fmla="*/ 0 h 3049063"/>
              <a:gd name="connsiteX3" fmla="*/ 3115208 w 4243120"/>
              <a:gd name="connsiteY3" fmla="*/ 0 h 3049063"/>
              <a:gd name="connsiteX4" fmla="*/ 3231630 w 4243120"/>
              <a:gd name="connsiteY4" fmla="*/ 48224 h 3049063"/>
              <a:gd name="connsiteX5" fmla="*/ 3279853 w 4243120"/>
              <a:gd name="connsiteY5" fmla="*/ 164646 h 3049063"/>
              <a:gd name="connsiteX6" fmla="*/ 3269682 w 4243120"/>
              <a:gd name="connsiteY6" fmla="*/ 2323830 h 3049063"/>
              <a:gd name="connsiteX7" fmla="*/ 3405262 w 4243120"/>
              <a:gd name="connsiteY7" fmla="*/ 2441079 h 3049063"/>
              <a:gd name="connsiteX8" fmla="*/ 4043812 w 4243120"/>
              <a:gd name="connsiteY8" fmla="*/ 2441079 h 3049063"/>
              <a:gd name="connsiteX9" fmla="*/ 4219004 w 4243120"/>
              <a:gd name="connsiteY9" fmla="*/ 2579769 h 3049063"/>
              <a:gd name="connsiteX10" fmla="*/ 4043811 w 4243120"/>
              <a:gd name="connsiteY10" fmla="*/ 2706194 h 3049063"/>
              <a:gd name="connsiteX11" fmla="*/ 3426287 w 4243120"/>
              <a:gd name="connsiteY11" fmla="*/ 2706194 h 3049063"/>
              <a:gd name="connsiteX12" fmla="*/ 3279854 w 4243120"/>
              <a:gd name="connsiteY12" fmla="*/ 2826359 h 3049063"/>
              <a:gd name="connsiteX13" fmla="*/ 3274181 w 4243120"/>
              <a:gd name="connsiteY13" fmla="*/ 2972444 h 3049063"/>
              <a:gd name="connsiteX14" fmla="*/ 3115208 w 4243120"/>
              <a:gd name="connsiteY14" fmla="*/ 3024336 h 3049063"/>
              <a:gd name="connsiteX15" fmla="*/ 176520 w 4243120"/>
              <a:gd name="connsiteY15" fmla="*/ 3024336 h 3049063"/>
              <a:gd name="connsiteX16" fmla="*/ 60098 w 4243120"/>
              <a:gd name="connsiteY16" fmla="*/ 2976112 h 3049063"/>
              <a:gd name="connsiteX17" fmla="*/ 11875 w 4243120"/>
              <a:gd name="connsiteY17" fmla="*/ 2859690 h 3049063"/>
              <a:gd name="connsiteX18" fmla="*/ 8037 w 4243120"/>
              <a:gd name="connsiteY18" fmla="*/ 164645 h 3049063"/>
              <a:gd name="connsiteX0" fmla="*/ 8037 w 4243120"/>
              <a:gd name="connsiteY0" fmla="*/ 164645 h 3049063"/>
              <a:gd name="connsiteX1" fmla="*/ 60099 w 4243120"/>
              <a:gd name="connsiteY1" fmla="*/ 48223 h 3049063"/>
              <a:gd name="connsiteX2" fmla="*/ 176521 w 4243120"/>
              <a:gd name="connsiteY2" fmla="*/ 0 h 3049063"/>
              <a:gd name="connsiteX3" fmla="*/ 3115208 w 4243120"/>
              <a:gd name="connsiteY3" fmla="*/ 0 h 3049063"/>
              <a:gd name="connsiteX4" fmla="*/ 3231630 w 4243120"/>
              <a:gd name="connsiteY4" fmla="*/ 48224 h 3049063"/>
              <a:gd name="connsiteX5" fmla="*/ 3279853 w 4243120"/>
              <a:gd name="connsiteY5" fmla="*/ 164646 h 3049063"/>
              <a:gd name="connsiteX6" fmla="*/ 3269682 w 4243120"/>
              <a:gd name="connsiteY6" fmla="*/ 2323830 h 3049063"/>
              <a:gd name="connsiteX7" fmla="*/ 3405262 w 4243120"/>
              <a:gd name="connsiteY7" fmla="*/ 2441079 h 3049063"/>
              <a:gd name="connsiteX8" fmla="*/ 4043812 w 4243120"/>
              <a:gd name="connsiteY8" fmla="*/ 2441079 h 3049063"/>
              <a:gd name="connsiteX9" fmla="*/ 4219004 w 4243120"/>
              <a:gd name="connsiteY9" fmla="*/ 2579769 h 3049063"/>
              <a:gd name="connsiteX10" fmla="*/ 4043811 w 4243120"/>
              <a:gd name="connsiteY10" fmla="*/ 2706194 h 3049063"/>
              <a:gd name="connsiteX11" fmla="*/ 3426287 w 4243120"/>
              <a:gd name="connsiteY11" fmla="*/ 2706194 h 3049063"/>
              <a:gd name="connsiteX12" fmla="*/ 3279854 w 4243120"/>
              <a:gd name="connsiteY12" fmla="*/ 2826359 h 3049063"/>
              <a:gd name="connsiteX13" fmla="*/ 3274181 w 4243120"/>
              <a:gd name="connsiteY13" fmla="*/ 2972444 h 3049063"/>
              <a:gd name="connsiteX14" fmla="*/ 3115208 w 4243120"/>
              <a:gd name="connsiteY14" fmla="*/ 3024336 h 3049063"/>
              <a:gd name="connsiteX15" fmla="*/ 176520 w 4243120"/>
              <a:gd name="connsiteY15" fmla="*/ 3024336 h 3049063"/>
              <a:gd name="connsiteX16" fmla="*/ 60098 w 4243120"/>
              <a:gd name="connsiteY16" fmla="*/ 2976112 h 3049063"/>
              <a:gd name="connsiteX17" fmla="*/ 11875 w 4243120"/>
              <a:gd name="connsiteY17" fmla="*/ 2859690 h 3049063"/>
              <a:gd name="connsiteX18" fmla="*/ 8037 w 4243120"/>
              <a:gd name="connsiteY18" fmla="*/ 164645 h 3049063"/>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74181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74181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67422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27961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27961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9854 w 4243120"/>
              <a:gd name="connsiteY12" fmla="*/ 2826359 h 3024626"/>
              <a:gd name="connsiteX13" fmla="*/ 3274181 w 4243120"/>
              <a:gd name="connsiteY13" fmla="*/ 2927961 h 3024626"/>
              <a:gd name="connsiteX14" fmla="*/ 3115208 w 4243120"/>
              <a:gd name="connsiteY14" fmla="*/ 3024336 h 3024626"/>
              <a:gd name="connsiteX15" fmla="*/ 176520 w 4243120"/>
              <a:gd name="connsiteY15" fmla="*/ 3024336 h 3024626"/>
              <a:gd name="connsiteX16" fmla="*/ 60098 w 4243120"/>
              <a:gd name="connsiteY16" fmla="*/ 2976112 h 3024626"/>
              <a:gd name="connsiteX17" fmla="*/ 11875 w 4243120"/>
              <a:gd name="connsiteY17" fmla="*/ 2859690 h 3024626"/>
              <a:gd name="connsiteX18" fmla="*/ 8037 w 4243120"/>
              <a:gd name="connsiteY18" fmla="*/ 164645 h 302462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9854 w 4243120"/>
              <a:gd name="connsiteY12" fmla="*/ 2826359 h 3024626"/>
              <a:gd name="connsiteX13" fmla="*/ 3274181 w 4243120"/>
              <a:gd name="connsiteY13" fmla="*/ 2927961 h 3024626"/>
              <a:gd name="connsiteX14" fmla="*/ 3115208 w 4243120"/>
              <a:gd name="connsiteY14" fmla="*/ 3024336 h 3024626"/>
              <a:gd name="connsiteX15" fmla="*/ 176520 w 4243120"/>
              <a:gd name="connsiteY15" fmla="*/ 3024336 h 3024626"/>
              <a:gd name="connsiteX16" fmla="*/ 60098 w 4243120"/>
              <a:gd name="connsiteY16" fmla="*/ 2976112 h 3024626"/>
              <a:gd name="connsiteX17" fmla="*/ 11875 w 4243120"/>
              <a:gd name="connsiteY17" fmla="*/ 2859690 h 3024626"/>
              <a:gd name="connsiteX18" fmla="*/ 8037 w 4243120"/>
              <a:gd name="connsiteY18" fmla="*/ 164645 h 302462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4181 w 4243120"/>
              <a:gd name="connsiteY12" fmla="*/ 2927961 h 3024626"/>
              <a:gd name="connsiteX13" fmla="*/ 3115208 w 4243120"/>
              <a:gd name="connsiteY13" fmla="*/ 3024336 h 3024626"/>
              <a:gd name="connsiteX14" fmla="*/ 176520 w 4243120"/>
              <a:gd name="connsiteY14" fmla="*/ 3024336 h 3024626"/>
              <a:gd name="connsiteX15" fmla="*/ 60098 w 4243120"/>
              <a:gd name="connsiteY15" fmla="*/ 2976112 h 3024626"/>
              <a:gd name="connsiteX16" fmla="*/ 11875 w 4243120"/>
              <a:gd name="connsiteY16" fmla="*/ 2859690 h 3024626"/>
              <a:gd name="connsiteX17" fmla="*/ 8037 w 4243120"/>
              <a:gd name="connsiteY17" fmla="*/ 164645 h 3024626"/>
              <a:gd name="connsiteX0" fmla="*/ 8037 w 4320533"/>
              <a:gd name="connsiteY0" fmla="*/ 164645 h 3024626"/>
              <a:gd name="connsiteX1" fmla="*/ 60099 w 4320533"/>
              <a:gd name="connsiteY1" fmla="*/ 48223 h 3024626"/>
              <a:gd name="connsiteX2" fmla="*/ 176521 w 4320533"/>
              <a:gd name="connsiteY2" fmla="*/ 0 h 3024626"/>
              <a:gd name="connsiteX3" fmla="*/ 3115208 w 4320533"/>
              <a:gd name="connsiteY3" fmla="*/ 0 h 3024626"/>
              <a:gd name="connsiteX4" fmla="*/ 3231630 w 4320533"/>
              <a:gd name="connsiteY4" fmla="*/ 48224 h 3024626"/>
              <a:gd name="connsiteX5" fmla="*/ 3279853 w 4320533"/>
              <a:gd name="connsiteY5" fmla="*/ 164646 h 3024626"/>
              <a:gd name="connsiteX6" fmla="*/ 3269682 w 4320533"/>
              <a:gd name="connsiteY6" fmla="*/ 2323830 h 3024626"/>
              <a:gd name="connsiteX7" fmla="*/ 3405262 w 4320533"/>
              <a:gd name="connsiteY7" fmla="*/ 2441079 h 3024626"/>
              <a:gd name="connsiteX8" fmla="*/ 4043812 w 4320533"/>
              <a:gd name="connsiteY8" fmla="*/ 2441079 h 3024626"/>
              <a:gd name="connsiteX9" fmla="*/ 4219004 w 4320533"/>
              <a:gd name="connsiteY9" fmla="*/ 2579769 h 3024626"/>
              <a:gd name="connsiteX10" fmla="*/ 4243120 w 4320533"/>
              <a:gd name="connsiteY10" fmla="*/ 2964133 h 3024626"/>
              <a:gd name="connsiteX11" fmla="*/ 3426287 w 4320533"/>
              <a:gd name="connsiteY11" fmla="*/ 2706194 h 3024626"/>
              <a:gd name="connsiteX12" fmla="*/ 3274181 w 4320533"/>
              <a:gd name="connsiteY12" fmla="*/ 2927961 h 3024626"/>
              <a:gd name="connsiteX13" fmla="*/ 3115208 w 4320533"/>
              <a:gd name="connsiteY13" fmla="*/ 3024336 h 3024626"/>
              <a:gd name="connsiteX14" fmla="*/ 176520 w 4320533"/>
              <a:gd name="connsiteY14" fmla="*/ 3024336 h 3024626"/>
              <a:gd name="connsiteX15" fmla="*/ 60098 w 4320533"/>
              <a:gd name="connsiteY15" fmla="*/ 2976112 h 3024626"/>
              <a:gd name="connsiteX16" fmla="*/ 11875 w 4320533"/>
              <a:gd name="connsiteY16" fmla="*/ 2859690 h 3024626"/>
              <a:gd name="connsiteX17" fmla="*/ 8037 w 4320533"/>
              <a:gd name="connsiteY17" fmla="*/ 164645 h 3024626"/>
              <a:gd name="connsiteX0" fmla="*/ 8037 w 4396805"/>
              <a:gd name="connsiteY0" fmla="*/ 164645 h 3024626"/>
              <a:gd name="connsiteX1" fmla="*/ 60099 w 4396805"/>
              <a:gd name="connsiteY1" fmla="*/ 48223 h 3024626"/>
              <a:gd name="connsiteX2" fmla="*/ 176521 w 4396805"/>
              <a:gd name="connsiteY2" fmla="*/ 0 h 3024626"/>
              <a:gd name="connsiteX3" fmla="*/ 3115208 w 4396805"/>
              <a:gd name="connsiteY3" fmla="*/ 0 h 3024626"/>
              <a:gd name="connsiteX4" fmla="*/ 3231630 w 4396805"/>
              <a:gd name="connsiteY4" fmla="*/ 48224 h 3024626"/>
              <a:gd name="connsiteX5" fmla="*/ 3279853 w 4396805"/>
              <a:gd name="connsiteY5" fmla="*/ 164646 h 3024626"/>
              <a:gd name="connsiteX6" fmla="*/ 3269682 w 4396805"/>
              <a:gd name="connsiteY6" fmla="*/ 2323830 h 3024626"/>
              <a:gd name="connsiteX7" fmla="*/ 3405262 w 4396805"/>
              <a:gd name="connsiteY7" fmla="*/ 2441079 h 3024626"/>
              <a:gd name="connsiteX8" fmla="*/ 4043812 w 4396805"/>
              <a:gd name="connsiteY8" fmla="*/ 2441079 h 3024626"/>
              <a:gd name="connsiteX9" fmla="*/ 4388346 w 4396805"/>
              <a:gd name="connsiteY9" fmla="*/ 2834481 h 3024626"/>
              <a:gd name="connsiteX10" fmla="*/ 4243120 w 4396805"/>
              <a:gd name="connsiteY10" fmla="*/ 2964133 h 3024626"/>
              <a:gd name="connsiteX11" fmla="*/ 3426287 w 4396805"/>
              <a:gd name="connsiteY11" fmla="*/ 2706194 h 3024626"/>
              <a:gd name="connsiteX12" fmla="*/ 3274181 w 4396805"/>
              <a:gd name="connsiteY12" fmla="*/ 2927961 h 3024626"/>
              <a:gd name="connsiteX13" fmla="*/ 3115208 w 4396805"/>
              <a:gd name="connsiteY13" fmla="*/ 3024336 h 3024626"/>
              <a:gd name="connsiteX14" fmla="*/ 176520 w 4396805"/>
              <a:gd name="connsiteY14" fmla="*/ 3024336 h 3024626"/>
              <a:gd name="connsiteX15" fmla="*/ 60098 w 4396805"/>
              <a:gd name="connsiteY15" fmla="*/ 2976112 h 3024626"/>
              <a:gd name="connsiteX16" fmla="*/ 11875 w 4396805"/>
              <a:gd name="connsiteY16" fmla="*/ 2859690 h 3024626"/>
              <a:gd name="connsiteX17" fmla="*/ 8037 w 4396805"/>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43120 w 4442427"/>
              <a:gd name="connsiteY10" fmla="*/ 2964133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683083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683083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18273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8365"/>
              <a:gd name="connsiteX1" fmla="*/ 60099 w 4442427"/>
              <a:gd name="connsiteY1" fmla="*/ 48223 h 3028365"/>
              <a:gd name="connsiteX2" fmla="*/ 176521 w 4442427"/>
              <a:gd name="connsiteY2" fmla="*/ 0 h 3028365"/>
              <a:gd name="connsiteX3" fmla="*/ 3115208 w 4442427"/>
              <a:gd name="connsiteY3" fmla="*/ 0 h 3028365"/>
              <a:gd name="connsiteX4" fmla="*/ 3231630 w 4442427"/>
              <a:gd name="connsiteY4" fmla="*/ 48224 h 3028365"/>
              <a:gd name="connsiteX5" fmla="*/ 3279853 w 4442427"/>
              <a:gd name="connsiteY5" fmla="*/ 164646 h 3028365"/>
              <a:gd name="connsiteX6" fmla="*/ 3269682 w 4442427"/>
              <a:gd name="connsiteY6" fmla="*/ 2323830 h 3028365"/>
              <a:gd name="connsiteX7" fmla="*/ 3405262 w 4442427"/>
              <a:gd name="connsiteY7" fmla="*/ 2441079 h 3028365"/>
              <a:gd name="connsiteX8" fmla="*/ 4243119 w 4442427"/>
              <a:gd name="connsiteY8" fmla="*/ 2722163 h 3028365"/>
              <a:gd name="connsiteX9" fmla="*/ 4416708 w 4442427"/>
              <a:gd name="connsiteY9" fmla="*/ 2834397 h 3028365"/>
              <a:gd name="connsiteX10" fmla="*/ 4257548 w 4442427"/>
              <a:gd name="connsiteY10" fmla="*/ 2926476 h 3028365"/>
              <a:gd name="connsiteX11" fmla="*/ 3405596 w 4442427"/>
              <a:gd name="connsiteY11" fmla="*/ 2903641 h 3028365"/>
              <a:gd name="connsiteX12" fmla="*/ 3272196 w 4442427"/>
              <a:gd name="connsiteY12" fmla="*/ 2940669 h 3028365"/>
              <a:gd name="connsiteX13" fmla="*/ 3115208 w 4442427"/>
              <a:gd name="connsiteY13" fmla="*/ 3024336 h 3028365"/>
              <a:gd name="connsiteX14" fmla="*/ 176520 w 4442427"/>
              <a:gd name="connsiteY14" fmla="*/ 3024336 h 3028365"/>
              <a:gd name="connsiteX15" fmla="*/ 60098 w 4442427"/>
              <a:gd name="connsiteY15" fmla="*/ 2976112 h 3028365"/>
              <a:gd name="connsiteX16" fmla="*/ 11875 w 4442427"/>
              <a:gd name="connsiteY16" fmla="*/ 2859690 h 3028365"/>
              <a:gd name="connsiteX17" fmla="*/ 8037 w 4442427"/>
              <a:gd name="connsiteY17" fmla="*/ 164645 h 3028365"/>
              <a:gd name="connsiteX0" fmla="*/ 8037 w 4442427"/>
              <a:gd name="connsiteY0" fmla="*/ 164645 h 3064398"/>
              <a:gd name="connsiteX1" fmla="*/ 60099 w 4442427"/>
              <a:gd name="connsiteY1" fmla="*/ 48223 h 3064398"/>
              <a:gd name="connsiteX2" fmla="*/ 176521 w 4442427"/>
              <a:gd name="connsiteY2" fmla="*/ 0 h 3064398"/>
              <a:gd name="connsiteX3" fmla="*/ 3115208 w 4442427"/>
              <a:gd name="connsiteY3" fmla="*/ 0 h 3064398"/>
              <a:gd name="connsiteX4" fmla="*/ 3231630 w 4442427"/>
              <a:gd name="connsiteY4" fmla="*/ 48224 h 3064398"/>
              <a:gd name="connsiteX5" fmla="*/ 3279853 w 4442427"/>
              <a:gd name="connsiteY5" fmla="*/ 164646 h 3064398"/>
              <a:gd name="connsiteX6" fmla="*/ 3269682 w 4442427"/>
              <a:gd name="connsiteY6" fmla="*/ 2323830 h 3064398"/>
              <a:gd name="connsiteX7" fmla="*/ 3405262 w 4442427"/>
              <a:gd name="connsiteY7" fmla="*/ 2441079 h 3064398"/>
              <a:gd name="connsiteX8" fmla="*/ 4243119 w 4442427"/>
              <a:gd name="connsiteY8" fmla="*/ 2722163 h 3064398"/>
              <a:gd name="connsiteX9" fmla="*/ 4416708 w 4442427"/>
              <a:gd name="connsiteY9" fmla="*/ 2834397 h 3064398"/>
              <a:gd name="connsiteX10" fmla="*/ 4257548 w 4442427"/>
              <a:gd name="connsiteY10" fmla="*/ 2926476 h 3064398"/>
              <a:gd name="connsiteX11" fmla="*/ 3405596 w 4442427"/>
              <a:gd name="connsiteY11" fmla="*/ 2903641 h 3064398"/>
              <a:gd name="connsiteX12" fmla="*/ 3272196 w 4442427"/>
              <a:gd name="connsiteY12" fmla="*/ 2976701 h 3064398"/>
              <a:gd name="connsiteX13" fmla="*/ 3115208 w 4442427"/>
              <a:gd name="connsiteY13" fmla="*/ 3024336 h 3064398"/>
              <a:gd name="connsiteX14" fmla="*/ 176520 w 4442427"/>
              <a:gd name="connsiteY14" fmla="*/ 3024336 h 3064398"/>
              <a:gd name="connsiteX15" fmla="*/ 60098 w 4442427"/>
              <a:gd name="connsiteY15" fmla="*/ 2976112 h 3064398"/>
              <a:gd name="connsiteX16" fmla="*/ 11875 w 4442427"/>
              <a:gd name="connsiteY16" fmla="*/ 2859690 h 3064398"/>
              <a:gd name="connsiteX17" fmla="*/ 8037 w 4442427"/>
              <a:gd name="connsiteY17" fmla="*/ 164645 h 3064398"/>
              <a:gd name="connsiteX0" fmla="*/ 8037 w 4442427"/>
              <a:gd name="connsiteY0" fmla="*/ 164645 h 3024627"/>
              <a:gd name="connsiteX1" fmla="*/ 60099 w 4442427"/>
              <a:gd name="connsiteY1" fmla="*/ 48223 h 3024627"/>
              <a:gd name="connsiteX2" fmla="*/ 176521 w 4442427"/>
              <a:gd name="connsiteY2" fmla="*/ 0 h 3024627"/>
              <a:gd name="connsiteX3" fmla="*/ 3115208 w 4442427"/>
              <a:gd name="connsiteY3" fmla="*/ 0 h 3024627"/>
              <a:gd name="connsiteX4" fmla="*/ 3231630 w 4442427"/>
              <a:gd name="connsiteY4" fmla="*/ 48224 h 3024627"/>
              <a:gd name="connsiteX5" fmla="*/ 3279853 w 4442427"/>
              <a:gd name="connsiteY5" fmla="*/ 164646 h 3024627"/>
              <a:gd name="connsiteX6" fmla="*/ 3269682 w 4442427"/>
              <a:gd name="connsiteY6" fmla="*/ 2323830 h 3024627"/>
              <a:gd name="connsiteX7" fmla="*/ 3405262 w 4442427"/>
              <a:gd name="connsiteY7" fmla="*/ 2441079 h 3024627"/>
              <a:gd name="connsiteX8" fmla="*/ 4243119 w 4442427"/>
              <a:gd name="connsiteY8" fmla="*/ 2722163 h 3024627"/>
              <a:gd name="connsiteX9" fmla="*/ 4416708 w 4442427"/>
              <a:gd name="connsiteY9" fmla="*/ 2834397 h 3024627"/>
              <a:gd name="connsiteX10" fmla="*/ 4257548 w 4442427"/>
              <a:gd name="connsiteY10" fmla="*/ 2926476 h 3024627"/>
              <a:gd name="connsiteX11" fmla="*/ 3405596 w 4442427"/>
              <a:gd name="connsiteY11" fmla="*/ 2903641 h 3024627"/>
              <a:gd name="connsiteX12" fmla="*/ 3272196 w 4442427"/>
              <a:gd name="connsiteY12" fmla="*/ 2976701 h 3024627"/>
              <a:gd name="connsiteX13" fmla="*/ 3115208 w 4442427"/>
              <a:gd name="connsiteY13" fmla="*/ 3024336 h 3024627"/>
              <a:gd name="connsiteX14" fmla="*/ 176520 w 4442427"/>
              <a:gd name="connsiteY14" fmla="*/ 3024336 h 3024627"/>
              <a:gd name="connsiteX15" fmla="*/ 60098 w 4442427"/>
              <a:gd name="connsiteY15" fmla="*/ 2976112 h 3024627"/>
              <a:gd name="connsiteX16" fmla="*/ 11875 w 4442427"/>
              <a:gd name="connsiteY16" fmla="*/ 2859690 h 3024627"/>
              <a:gd name="connsiteX17" fmla="*/ 8037 w 4442427"/>
              <a:gd name="connsiteY17" fmla="*/ 164645 h 3024627"/>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45681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45681 h 3024626"/>
              <a:gd name="connsiteX11" fmla="*/ 3405596 w 4442427"/>
              <a:gd name="connsiteY11" fmla="*/ 2935649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42427" h="3024626">
                <a:moveTo>
                  <a:pt x="8037" y="164645"/>
                </a:moveTo>
                <a:cubicBezTo>
                  <a:pt x="15020" y="84048"/>
                  <a:pt x="32018" y="75664"/>
                  <a:pt x="60099" y="48223"/>
                </a:cubicBezTo>
                <a:cubicBezTo>
                  <a:pt x="88180" y="20782"/>
                  <a:pt x="132854" y="0"/>
                  <a:pt x="176521" y="0"/>
                </a:cubicBezTo>
                <a:lnTo>
                  <a:pt x="3115208" y="0"/>
                </a:lnTo>
                <a:cubicBezTo>
                  <a:pt x="3158875" y="0"/>
                  <a:pt x="3200753" y="17347"/>
                  <a:pt x="3231630" y="48224"/>
                </a:cubicBezTo>
                <a:cubicBezTo>
                  <a:pt x="3262507" y="79101"/>
                  <a:pt x="3280690" y="89712"/>
                  <a:pt x="3279853" y="164646"/>
                </a:cubicBezTo>
                <a:cubicBezTo>
                  <a:pt x="3276463" y="884374"/>
                  <a:pt x="3279195" y="1920379"/>
                  <a:pt x="3275805" y="2640107"/>
                </a:cubicBezTo>
                <a:cubicBezTo>
                  <a:pt x="3284047" y="2713451"/>
                  <a:pt x="3297432" y="2721038"/>
                  <a:pt x="3380776" y="2717319"/>
                </a:cubicBezTo>
                <a:cubicBezTo>
                  <a:pt x="3463985" y="2713812"/>
                  <a:pt x="4015851" y="2717405"/>
                  <a:pt x="4243119" y="2722163"/>
                </a:cubicBezTo>
                <a:cubicBezTo>
                  <a:pt x="4442427" y="2722094"/>
                  <a:pt x="4421593" y="2738265"/>
                  <a:pt x="4416708" y="2834397"/>
                </a:cubicBezTo>
                <a:cubicBezTo>
                  <a:pt x="4425336" y="2900289"/>
                  <a:pt x="4387741" y="2947110"/>
                  <a:pt x="4257548" y="2945681"/>
                </a:cubicBezTo>
                <a:cubicBezTo>
                  <a:pt x="4008088" y="2954649"/>
                  <a:pt x="3681721" y="2935388"/>
                  <a:pt x="3405596" y="2935649"/>
                </a:cubicBezTo>
                <a:cubicBezTo>
                  <a:pt x="3252685" y="2942905"/>
                  <a:pt x="3317409" y="2933613"/>
                  <a:pt x="3272196" y="2976701"/>
                </a:cubicBezTo>
                <a:cubicBezTo>
                  <a:pt x="3238889" y="3010550"/>
                  <a:pt x="3235329" y="3024626"/>
                  <a:pt x="3115208" y="3024336"/>
                </a:cubicBezTo>
                <a:lnTo>
                  <a:pt x="176520" y="3024336"/>
                </a:lnTo>
                <a:cubicBezTo>
                  <a:pt x="132853" y="3024336"/>
                  <a:pt x="90975" y="3006989"/>
                  <a:pt x="60098" y="2976112"/>
                </a:cubicBezTo>
                <a:cubicBezTo>
                  <a:pt x="29221" y="2945235"/>
                  <a:pt x="20176" y="2941096"/>
                  <a:pt x="11875" y="2859690"/>
                </a:cubicBezTo>
                <a:cubicBezTo>
                  <a:pt x="3838" y="2391112"/>
                  <a:pt x="0" y="633223"/>
                  <a:pt x="8037" y="164645"/>
                </a:cubicBezTo>
                <a:close/>
              </a:path>
            </a:pathLst>
          </a:custGeom>
          <a:solidFill>
            <a:srgbClr val="3F3F3F">
              <a:alpha val="27843"/>
            </a:srgbClr>
          </a:solidFill>
          <a:ln w="12700" cap="flat" cmpd="sng" algn="ctr">
            <a:solidFill>
              <a:srgbClr val="124191"/>
            </a:solidFill>
            <a:prstDash val="solid"/>
            <a:round/>
            <a:headEnd type="none" w="med" len="med"/>
            <a:tailEnd type="none" w="med" len="med"/>
          </a:ln>
          <a:effectLst/>
        </p:spPr>
        <p:txBody>
          <a:bodyPr vert="horz" wrap="square" lIns="0" tIns="72000" rIns="0" bIns="36000" numCol="1" rtlCol="0" anchor="t" anchorCtr="0" compatLnSpc="1">
            <a:prstTxWarp prst="textNoShape">
              <a:avLst/>
            </a:prstTxWarp>
          </a:bodyPr>
          <a:lstStyle/>
          <a:p>
            <a:pPr marL="803255" indent="-87311" defTabSz="761981">
              <a:lnSpc>
                <a:spcPct val="90000"/>
              </a:lnSpc>
              <a:spcBef>
                <a:spcPts val="0"/>
              </a:spcBef>
              <a:buClr>
                <a:srgbClr val="124191"/>
              </a:buClr>
              <a:buSzPct val="110000"/>
              <a:defRPr/>
            </a:pPr>
            <a:r>
              <a:rPr lang="en-GB" sz="1200" b="1" kern="0" dirty="0">
                <a:solidFill>
                  <a:srgbClr val="124191"/>
                </a:solidFill>
                <a:latin typeface="Arial"/>
                <a:ea typeface="+mn-ea"/>
                <a:cs typeface="+mn-cs"/>
              </a:rPr>
              <a:t>packed cell set:</a:t>
            </a:r>
          </a:p>
          <a:p>
            <a:pPr marL="803255" indent="-87311" defTabSz="761981">
              <a:lnSpc>
                <a:spcPct val="90000"/>
              </a:lnSpc>
              <a:spcBef>
                <a:spcPts val="0"/>
              </a:spcBef>
              <a:buClr>
                <a:srgbClr val="124191"/>
              </a:buClr>
              <a:buSzPct val="110000"/>
              <a:defRPr/>
            </a:pPr>
            <a:endParaRPr lang="en-GB" sz="700" b="1" kern="0" dirty="0">
              <a:solidFill>
                <a:srgbClr val="124191"/>
              </a:solidFill>
              <a:latin typeface="Arial"/>
              <a:ea typeface="+mn-ea"/>
              <a:cs typeface="+mn-cs"/>
            </a:endParaRPr>
          </a:p>
          <a:p>
            <a:pPr marL="803255" indent="-87311" defTabSz="761981">
              <a:lnSpc>
                <a:spcPct val="90000"/>
              </a:lnSpc>
              <a:spcBef>
                <a:spcPts val="0"/>
              </a:spcBef>
              <a:buClr>
                <a:srgbClr val="124191"/>
              </a:buClr>
              <a:buSzPct val="110000"/>
              <a:defRPr/>
            </a:pPr>
            <a:r>
              <a:rPr lang="de-DE" sz="1000" b="1" kern="0" dirty="0">
                <a:solidFill>
                  <a:srgbClr val="124191"/>
                </a:solidFill>
                <a:latin typeface="Arial"/>
                <a:ea typeface="+mn-ea"/>
                <a:cs typeface="+mn-cs"/>
              </a:rPr>
              <a:t>for 2 </a:t>
            </a:r>
            <a:r>
              <a:rPr lang="de-DE" sz="1000" b="1" kern="0" dirty="0" err="1">
                <a:solidFill>
                  <a:srgbClr val="124191"/>
                </a:solidFill>
                <a:latin typeface="Arial"/>
                <a:ea typeface="+mn-ea"/>
                <a:cs typeface="+mn-cs"/>
              </a:rPr>
              <a:t>Antennas</a:t>
            </a:r>
            <a:r>
              <a:rPr lang="de-DE" sz="1000" b="1" kern="0" dirty="0">
                <a:solidFill>
                  <a:srgbClr val="124191"/>
                </a:solidFill>
                <a:latin typeface="Arial"/>
                <a:ea typeface="+mn-ea"/>
                <a:cs typeface="+mn-cs"/>
              </a:rPr>
              <a:t> </a:t>
            </a:r>
            <a:br>
              <a:rPr lang="de-DE" sz="1000" b="1" kern="0" dirty="0">
                <a:solidFill>
                  <a:srgbClr val="124191"/>
                </a:solidFill>
                <a:latin typeface="Arial"/>
                <a:ea typeface="+mn-ea"/>
                <a:cs typeface="+mn-cs"/>
              </a:rPr>
            </a:br>
            <a:r>
              <a:rPr lang="de-DE" sz="800" b="1" kern="0" dirty="0">
                <a:solidFill>
                  <a:srgbClr val="124191"/>
                </a:solidFill>
                <a:latin typeface="Arial"/>
                <a:ea typeface="+mn-ea"/>
                <a:cs typeface="+mn-cs"/>
              </a:rPr>
              <a:t>(2Tx/2Rx, 2x2 MIMO):</a:t>
            </a:r>
            <a:br>
              <a:rPr lang="de-DE" sz="800" b="1" kern="0" dirty="0">
                <a:solidFill>
                  <a:srgbClr val="124191"/>
                </a:solidFill>
                <a:latin typeface="Arial"/>
                <a:ea typeface="+mn-ea"/>
                <a:cs typeface="+mn-cs"/>
              </a:rPr>
            </a:br>
            <a:endParaRPr lang="en-GB" sz="800" b="1" kern="0" dirty="0">
              <a:solidFill>
                <a:srgbClr val="124191"/>
              </a:solidFill>
              <a:latin typeface="Arial"/>
              <a:ea typeface="+mn-ea"/>
              <a:cs typeface="+mn-cs"/>
            </a:endParaRPr>
          </a:p>
          <a:p>
            <a:pPr marL="803255" indent="-87311" defTabSz="761981">
              <a:lnSpc>
                <a:spcPct val="90000"/>
              </a:lnSpc>
              <a:spcBef>
                <a:spcPts val="0"/>
              </a:spcBef>
              <a:buClr>
                <a:srgbClr val="124191"/>
              </a:buClr>
              <a:buSzPct val="110000"/>
              <a:buFont typeface="Arial" pitchFamily="34" charset="0"/>
              <a:buChar char="•"/>
              <a:defRPr/>
            </a:pPr>
            <a:r>
              <a:rPr lang="en-GB" sz="1000" kern="0" dirty="0">
                <a:solidFill>
                  <a:srgbClr val="124191"/>
                </a:solidFill>
                <a:latin typeface="Arial"/>
                <a:ea typeface="+mn-ea"/>
                <a:cs typeface="+mn-cs"/>
              </a:rPr>
              <a:t>6 cells @  20MHz</a:t>
            </a:r>
          </a:p>
          <a:p>
            <a:pPr marL="803255" indent="-87311" defTabSz="761981">
              <a:lnSpc>
                <a:spcPct val="90000"/>
              </a:lnSpc>
              <a:spcBef>
                <a:spcPts val="0"/>
              </a:spcBef>
              <a:buClr>
                <a:srgbClr val="124191"/>
              </a:buClr>
              <a:buSzPct val="110000"/>
              <a:defRPr/>
            </a:pPr>
            <a:r>
              <a:rPr lang="de-DE" sz="700" kern="0" dirty="0" err="1">
                <a:solidFill>
                  <a:srgbClr val="124191"/>
                </a:solidFill>
                <a:latin typeface="Arial"/>
                <a:ea typeface="+mn-ea"/>
                <a:cs typeface="+mn-cs"/>
              </a:rPr>
              <a:t>or</a:t>
            </a:r>
            <a:endParaRPr lang="en-GB" sz="700" kern="0" dirty="0">
              <a:solidFill>
                <a:srgbClr val="124191"/>
              </a:solidFill>
              <a:latin typeface="Arial"/>
              <a:ea typeface="+mn-ea"/>
              <a:cs typeface="+mn-cs"/>
            </a:endParaRPr>
          </a:p>
          <a:p>
            <a:pPr marL="803255" indent="-87311" defTabSz="761981">
              <a:lnSpc>
                <a:spcPct val="90000"/>
              </a:lnSpc>
              <a:spcBef>
                <a:spcPts val="0"/>
              </a:spcBef>
              <a:buClr>
                <a:srgbClr val="124191"/>
              </a:buClr>
              <a:buSzPct val="110000"/>
              <a:buFont typeface="Arial" pitchFamily="34" charset="0"/>
              <a:buChar char="•"/>
              <a:defRPr/>
            </a:pPr>
            <a:r>
              <a:rPr lang="en-GB" sz="1000" kern="0" dirty="0">
                <a:solidFill>
                  <a:srgbClr val="124191"/>
                </a:solidFill>
                <a:latin typeface="Arial"/>
                <a:ea typeface="+mn-ea"/>
                <a:cs typeface="+mn-cs"/>
              </a:rPr>
              <a:t>8 cells @ 10MHz / 20MHz</a:t>
            </a:r>
            <a:br>
              <a:rPr lang="en-GB" sz="1000" kern="0" dirty="0">
                <a:solidFill>
                  <a:srgbClr val="124191"/>
                </a:solidFill>
                <a:latin typeface="Arial"/>
                <a:ea typeface="+mn-ea"/>
                <a:cs typeface="+mn-cs"/>
              </a:rPr>
            </a:br>
            <a:r>
              <a:rPr lang="en-GB" sz="1000" kern="0" dirty="0">
                <a:solidFill>
                  <a:srgbClr val="124191"/>
                </a:solidFill>
                <a:latin typeface="Arial"/>
                <a:ea typeface="+mn-ea"/>
                <a:cs typeface="+mn-cs"/>
              </a:rPr>
              <a:t>mixed </a:t>
            </a:r>
            <a:r>
              <a:rPr lang="en-GB" sz="1000" b="1" kern="0" baseline="30000" dirty="0">
                <a:solidFill>
                  <a:srgbClr val="124191"/>
                </a:solidFill>
                <a:latin typeface="Arial"/>
                <a:ea typeface="+mn-ea"/>
                <a:cs typeface="+mn-cs"/>
              </a:rPr>
              <a:t>*)</a:t>
            </a:r>
            <a:endParaRPr lang="en-GB" sz="1000" kern="0" dirty="0">
              <a:solidFill>
                <a:srgbClr val="124191"/>
              </a:solidFill>
              <a:latin typeface="Arial"/>
              <a:ea typeface="+mn-ea"/>
              <a:cs typeface="+mn-cs"/>
            </a:endParaRPr>
          </a:p>
          <a:p>
            <a:pPr marL="715944" defTabSz="761981">
              <a:lnSpc>
                <a:spcPct val="90000"/>
              </a:lnSpc>
              <a:spcBef>
                <a:spcPts val="0"/>
              </a:spcBef>
              <a:buClr>
                <a:srgbClr val="124191"/>
              </a:buClr>
              <a:buSzPct val="110000"/>
              <a:defRPr/>
            </a:pPr>
            <a:endParaRPr lang="en-GB" sz="1000" kern="0" dirty="0">
              <a:solidFill>
                <a:srgbClr val="124191"/>
              </a:solidFill>
              <a:latin typeface="Arial"/>
              <a:ea typeface="+mn-ea"/>
              <a:cs typeface="+mn-cs"/>
            </a:endParaRPr>
          </a:p>
          <a:p>
            <a:pPr marL="803255" indent="-87311" defTabSz="761981">
              <a:lnSpc>
                <a:spcPct val="90000"/>
              </a:lnSpc>
              <a:spcBef>
                <a:spcPts val="0"/>
              </a:spcBef>
              <a:buClr>
                <a:srgbClr val="124191"/>
              </a:buClr>
              <a:buSzPct val="110000"/>
              <a:defRPr/>
            </a:pPr>
            <a:r>
              <a:rPr lang="de-DE" sz="1000" b="1" kern="0" dirty="0">
                <a:solidFill>
                  <a:srgbClr val="124191"/>
                </a:solidFill>
                <a:latin typeface="Arial"/>
                <a:ea typeface="+mn-ea"/>
                <a:cs typeface="+mn-cs"/>
              </a:rPr>
              <a:t>for 4 </a:t>
            </a:r>
            <a:r>
              <a:rPr lang="de-DE" sz="1000" b="1" kern="0" dirty="0" err="1">
                <a:solidFill>
                  <a:srgbClr val="124191"/>
                </a:solidFill>
                <a:latin typeface="Arial"/>
                <a:ea typeface="+mn-ea"/>
                <a:cs typeface="+mn-cs"/>
              </a:rPr>
              <a:t>Antennas</a:t>
            </a:r>
            <a:r>
              <a:rPr lang="de-DE" sz="1000" b="1" kern="0" dirty="0">
                <a:solidFill>
                  <a:srgbClr val="124191"/>
                </a:solidFill>
                <a:latin typeface="Arial"/>
                <a:ea typeface="+mn-ea"/>
                <a:cs typeface="+mn-cs"/>
              </a:rPr>
              <a:t> </a:t>
            </a:r>
            <a:br>
              <a:rPr lang="de-DE" sz="1000" b="1" kern="0" dirty="0">
                <a:solidFill>
                  <a:srgbClr val="124191"/>
                </a:solidFill>
                <a:latin typeface="Arial"/>
                <a:ea typeface="+mn-ea"/>
                <a:cs typeface="+mn-cs"/>
              </a:rPr>
            </a:br>
            <a:r>
              <a:rPr lang="de-DE" sz="800" b="1" kern="0" dirty="0">
                <a:solidFill>
                  <a:srgbClr val="124191"/>
                </a:solidFill>
                <a:latin typeface="Arial"/>
                <a:ea typeface="+mn-ea"/>
                <a:cs typeface="+mn-cs"/>
              </a:rPr>
              <a:t>(4x2 MIMO 4Rx div, 4x4 MIMO):</a:t>
            </a:r>
            <a:br>
              <a:rPr lang="de-DE" sz="800" b="1" kern="0" dirty="0">
                <a:solidFill>
                  <a:srgbClr val="124191"/>
                </a:solidFill>
                <a:latin typeface="Arial"/>
                <a:ea typeface="+mn-ea"/>
                <a:cs typeface="+mn-cs"/>
              </a:rPr>
            </a:br>
            <a:endParaRPr lang="en-GB" sz="800" b="1" kern="0" dirty="0">
              <a:solidFill>
                <a:srgbClr val="124191"/>
              </a:solidFill>
              <a:latin typeface="Arial"/>
              <a:ea typeface="+mn-ea"/>
              <a:cs typeface="+mn-cs"/>
            </a:endParaRPr>
          </a:p>
          <a:p>
            <a:pPr marL="803255" indent="-87311" defTabSz="761981">
              <a:lnSpc>
                <a:spcPct val="90000"/>
              </a:lnSpc>
              <a:spcBef>
                <a:spcPts val="0"/>
              </a:spcBef>
              <a:buClr>
                <a:srgbClr val="124191"/>
              </a:buClr>
              <a:buSzPct val="110000"/>
              <a:buFont typeface="Arial" pitchFamily="34" charset="0"/>
              <a:buChar char="•"/>
              <a:defRPr/>
            </a:pPr>
            <a:r>
              <a:rPr lang="en-GB" sz="1000" kern="0" dirty="0">
                <a:solidFill>
                  <a:srgbClr val="124191"/>
                </a:solidFill>
                <a:latin typeface="Arial"/>
                <a:ea typeface="+mn-ea"/>
                <a:cs typeface="+mn-cs"/>
              </a:rPr>
              <a:t>3 cells @ 20MHz</a:t>
            </a:r>
          </a:p>
          <a:p>
            <a:pPr marL="803255" indent="-87311" defTabSz="761981">
              <a:lnSpc>
                <a:spcPct val="90000"/>
              </a:lnSpc>
              <a:spcBef>
                <a:spcPts val="0"/>
              </a:spcBef>
              <a:buClr>
                <a:srgbClr val="124191"/>
              </a:buClr>
              <a:buSzPct val="110000"/>
              <a:defRPr/>
            </a:pPr>
            <a:r>
              <a:rPr lang="de-DE" sz="700" kern="0" dirty="0" err="1">
                <a:solidFill>
                  <a:srgbClr val="124191"/>
                </a:solidFill>
                <a:latin typeface="Arial"/>
                <a:ea typeface="+mn-ea"/>
                <a:cs typeface="+mn-cs"/>
              </a:rPr>
              <a:t>or</a:t>
            </a:r>
            <a:endParaRPr lang="de-DE" sz="700" kern="0" dirty="0">
              <a:solidFill>
                <a:srgbClr val="124191"/>
              </a:solidFill>
              <a:latin typeface="Arial"/>
              <a:ea typeface="+mn-ea"/>
              <a:cs typeface="+mn-cs"/>
            </a:endParaRPr>
          </a:p>
          <a:p>
            <a:pPr marL="803255" indent="-87311" defTabSz="761981">
              <a:lnSpc>
                <a:spcPct val="90000"/>
              </a:lnSpc>
              <a:spcBef>
                <a:spcPts val="0"/>
              </a:spcBef>
              <a:buClr>
                <a:srgbClr val="124191"/>
              </a:buClr>
              <a:buSzPct val="110000"/>
              <a:buFont typeface="Arial" pitchFamily="34" charset="0"/>
              <a:buChar char="•"/>
              <a:defRPr/>
            </a:pPr>
            <a:r>
              <a:rPr lang="de-DE" sz="1000" kern="0" dirty="0">
                <a:solidFill>
                  <a:srgbClr val="124191"/>
                </a:solidFill>
                <a:latin typeface="Arial"/>
                <a:ea typeface="+mn-ea"/>
                <a:cs typeface="+mn-cs"/>
              </a:rPr>
              <a:t>4 </a:t>
            </a:r>
            <a:r>
              <a:rPr lang="de-DE" sz="1000" kern="0" dirty="0" err="1">
                <a:solidFill>
                  <a:srgbClr val="124191"/>
                </a:solidFill>
                <a:latin typeface="Arial"/>
                <a:ea typeface="+mn-ea"/>
                <a:cs typeface="+mn-cs"/>
              </a:rPr>
              <a:t>cells</a:t>
            </a:r>
            <a:r>
              <a:rPr lang="de-DE" sz="1000" kern="0" dirty="0">
                <a:solidFill>
                  <a:srgbClr val="124191"/>
                </a:solidFill>
                <a:latin typeface="Arial"/>
                <a:ea typeface="+mn-ea"/>
                <a:cs typeface="+mn-cs"/>
              </a:rPr>
              <a:t> </a:t>
            </a:r>
            <a:r>
              <a:rPr lang="en-GB" sz="1000" kern="0" dirty="0">
                <a:solidFill>
                  <a:srgbClr val="124191"/>
                </a:solidFill>
                <a:latin typeface="Arial"/>
                <a:ea typeface="+mn-ea"/>
                <a:cs typeface="+mn-cs"/>
              </a:rPr>
              <a:t>@ 10MHz / 20MHz</a:t>
            </a:r>
            <a:br>
              <a:rPr lang="en-GB" sz="1000" kern="0" dirty="0">
                <a:solidFill>
                  <a:srgbClr val="124191"/>
                </a:solidFill>
                <a:latin typeface="Arial"/>
                <a:ea typeface="+mn-ea"/>
                <a:cs typeface="+mn-cs"/>
              </a:rPr>
            </a:br>
            <a:r>
              <a:rPr lang="en-GB" sz="1000" kern="0" dirty="0">
                <a:solidFill>
                  <a:srgbClr val="124191"/>
                </a:solidFill>
                <a:latin typeface="Arial"/>
                <a:ea typeface="+mn-ea"/>
                <a:cs typeface="+mn-cs"/>
              </a:rPr>
              <a:t>mixed </a:t>
            </a:r>
            <a:r>
              <a:rPr lang="en-GB" sz="1000" b="1" kern="0" baseline="30000" dirty="0">
                <a:solidFill>
                  <a:srgbClr val="124191"/>
                </a:solidFill>
                <a:latin typeface="Arial"/>
                <a:ea typeface="+mn-ea"/>
                <a:cs typeface="+mn-cs"/>
              </a:rPr>
              <a:t>*)</a:t>
            </a:r>
            <a:endParaRPr lang="en-GB" sz="1000" kern="0" dirty="0">
              <a:solidFill>
                <a:srgbClr val="124191"/>
              </a:solidFill>
              <a:latin typeface="Arial"/>
              <a:ea typeface="+mn-ea"/>
              <a:cs typeface="+mn-cs"/>
            </a:endParaRPr>
          </a:p>
          <a:p>
            <a:pPr marL="803255" indent="-87311" defTabSz="761981">
              <a:lnSpc>
                <a:spcPct val="90000"/>
              </a:lnSpc>
              <a:spcBef>
                <a:spcPts val="0"/>
              </a:spcBef>
              <a:buClr>
                <a:srgbClr val="124191"/>
              </a:buClr>
              <a:buSzPct val="110000"/>
              <a:buFont typeface="Arial" pitchFamily="34" charset="0"/>
              <a:buChar char="•"/>
              <a:defRPr/>
            </a:pPr>
            <a:endParaRPr lang="en-GB" sz="1000" kern="0" dirty="0">
              <a:solidFill>
                <a:srgbClr val="124191"/>
              </a:solidFill>
              <a:latin typeface="Arial"/>
              <a:ea typeface="+mn-ea"/>
              <a:cs typeface="+mn-cs"/>
            </a:endParaRPr>
          </a:p>
          <a:p>
            <a:pPr marL="803255" indent="-87311" defTabSz="761981">
              <a:lnSpc>
                <a:spcPct val="90000"/>
              </a:lnSpc>
              <a:spcBef>
                <a:spcPct val="30000"/>
              </a:spcBef>
              <a:buClr>
                <a:srgbClr val="FF8200"/>
              </a:buClr>
              <a:buSzPct val="110000"/>
              <a:defRPr/>
            </a:pPr>
            <a:endParaRPr lang="en-GB" sz="1200" b="1" kern="0" dirty="0">
              <a:solidFill>
                <a:srgbClr val="124191"/>
              </a:solidFill>
              <a:latin typeface="Arial"/>
              <a:ea typeface="+mn-ea"/>
              <a:cs typeface="+mn-cs"/>
            </a:endParaRPr>
          </a:p>
        </p:txBody>
      </p:sp>
      <p:grpSp>
        <p:nvGrpSpPr>
          <p:cNvPr id="29" name="Group 54">
            <a:extLst>
              <a:ext uri="{FF2B5EF4-FFF2-40B4-BE49-F238E27FC236}">
                <a16:creationId xmlns:a16="http://schemas.microsoft.com/office/drawing/2014/main" id="{1483F34F-56A0-440B-BD92-6510B141C5CC}"/>
              </a:ext>
            </a:extLst>
          </p:cNvPr>
          <p:cNvGrpSpPr/>
          <p:nvPr/>
        </p:nvGrpSpPr>
        <p:grpSpPr>
          <a:xfrm>
            <a:off x="6597226" y="4285830"/>
            <a:ext cx="1503746" cy="491171"/>
            <a:chOff x="1686585" y="2541031"/>
            <a:chExt cx="900000" cy="293968"/>
          </a:xfrm>
        </p:grpSpPr>
        <p:sp>
          <p:nvSpPr>
            <p:cNvPr id="30" name="Rectangle 29">
              <a:extLst>
                <a:ext uri="{FF2B5EF4-FFF2-40B4-BE49-F238E27FC236}">
                  <a16:creationId xmlns:a16="http://schemas.microsoft.com/office/drawing/2014/main" id="{95337204-11DC-44AF-B664-016C46ADC8B3}"/>
                </a:ext>
              </a:extLst>
            </p:cNvPr>
            <p:cNvSpPr>
              <a:spLocks noChangeAspect="1"/>
            </p:cNvSpPr>
            <p:nvPr/>
          </p:nvSpPr>
          <p:spPr>
            <a:xfrm>
              <a:off x="1686585" y="2564999"/>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algn="ctr" defTabSz="457189" fontAlgn="auto">
                <a:spcBef>
                  <a:spcPts val="0"/>
                </a:spcBef>
                <a:spcAft>
                  <a:spcPts val="0"/>
                </a:spcAft>
                <a:defRPr/>
              </a:pPr>
              <a:r>
                <a:rPr lang="de-DE" sz="1400" kern="0" dirty="0">
                  <a:solidFill>
                    <a:srgbClr val="D8D9DA">
                      <a:lumMod val="10000"/>
                    </a:srgbClr>
                  </a:solidFill>
                  <a:latin typeface="Arial"/>
                  <a:ea typeface="+mn-ea"/>
                  <a:cs typeface="+mn-cs"/>
                </a:rPr>
                <a:t>ABIA</a:t>
              </a:r>
              <a:endParaRPr lang="en-GB" sz="1400" kern="0" dirty="0">
                <a:solidFill>
                  <a:srgbClr val="D8D9DA">
                    <a:lumMod val="10000"/>
                  </a:srgbClr>
                </a:solidFill>
                <a:latin typeface="Arial"/>
                <a:ea typeface="+mn-ea"/>
                <a:cs typeface="+mn-cs"/>
              </a:endParaRPr>
            </a:p>
          </p:txBody>
        </p:sp>
        <p:grpSp>
          <p:nvGrpSpPr>
            <p:cNvPr id="31" name="Group 246">
              <a:extLst>
                <a:ext uri="{FF2B5EF4-FFF2-40B4-BE49-F238E27FC236}">
                  <a16:creationId xmlns:a16="http://schemas.microsoft.com/office/drawing/2014/main" id="{6A5B7943-4E8E-41C5-B55A-32613BFAE5A2}"/>
                </a:ext>
              </a:extLst>
            </p:cNvPr>
            <p:cNvGrpSpPr/>
            <p:nvPr/>
          </p:nvGrpSpPr>
          <p:grpSpPr>
            <a:xfrm>
              <a:off x="1771769" y="2541032"/>
              <a:ext cx="169391" cy="45719"/>
              <a:chOff x="1771769" y="2541032"/>
              <a:chExt cx="169391" cy="45719"/>
            </a:xfrm>
          </p:grpSpPr>
          <p:grpSp>
            <p:nvGrpSpPr>
              <p:cNvPr id="42" name="Group 257">
                <a:extLst>
                  <a:ext uri="{FF2B5EF4-FFF2-40B4-BE49-F238E27FC236}">
                    <a16:creationId xmlns:a16="http://schemas.microsoft.com/office/drawing/2014/main" id="{73451EE1-FE44-4DF8-A754-A88BAA34B82F}"/>
                  </a:ext>
                </a:extLst>
              </p:cNvPr>
              <p:cNvGrpSpPr>
                <a:grpSpLocks noChangeAspect="1"/>
              </p:cNvGrpSpPr>
              <p:nvPr/>
            </p:nvGrpSpPr>
            <p:grpSpPr>
              <a:xfrm rot="5400000">
                <a:off x="1833605" y="2542746"/>
                <a:ext cx="45719" cy="42291"/>
                <a:chOff x="971601" y="2260482"/>
                <a:chExt cx="405043" cy="405045"/>
              </a:xfrm>
            </p:grpSpPr>
            <p:sp>
              <p:nvSpPr>
                <p:cNvPr id="49" name="Freeform 103">
                  <a:extLst>
                    <a:ext uri="{FF2B5EF4-FFF2-40B4-BE49-F238E27FC236}">
                      <a16:creationId xmlns:a16="http://schemas.microsoft.com/office/drawing/2014/main" id="{109472AB-62D1-46F4-945B-C4A0EB2F3BD1}"/>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50" name="Rectangle 49">
                  <a:extLst>
                    <a:ext uri="{FF2B5EF4-FFF2-40B4-BE49-F238E27FC236}">
                      <a16:creationId xmlns:a16="http://schemas.microsoft.com/office/drawing/2014/main" id="{DE077E9B-AFFC-4D89-8F7C-F590364926E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43" name="Group 258">
                <a:extLst>
                  <a:ext uri="{FF2B5EF4-FFF2-40B4-BE49-F238E27FC236}">
                    <a16:creationId xmlns:a16="http://schemas.microsoft.com/office/drawing/2014/main" id="{78A3D51D-471D-4B37-8FA1-4C688A919AFD}"/>
                  </a:ext>
                </a:extLst>
              </p:cNvPr>
              <p:cNvGrpSpPr>
                <a:grpSpLocks noChangeAspect="1"/>
              </p:cNvGrpSpPr>
              <p:nvPr/>
            </p:nvGrpSpPr>
            <p:grpSpPr>
              <a:xfrm rot="5400000">
                <a:off x="1770055" y="2542746"/>
                <a:ext cx="45719" cy="42291"/>
                <a:chOff x="971601" y="2260482"/>
                <a:chExt cx="405043" cy="405045"/>
              </a:xfrm>
            </p:grpSpPr>
            <p:sp>
              <p:nvSpPr>
                <p:cNvPr id="47" name="Freeform 101">
                  <a:extLst>
                    <a:ext uri="{FF2B5EF4-FFF2-40B4-BE49-F238E27FC236}">
                      <a16:creationId xmlns:a16="http://schemas.microsoft.com/office/drawing/2014/main" id="{0F7E35D7-81F6-4CAF-B0CB-A6C7C0B38C14}"/>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48" name="Rectangle 47">
                  <a:extLst>
                    <a:ext uri="{FF2B5EF4-FFF2-40B4-BE49-F238E27FC236}">
                      <a16:creationId xmlns:a16="http://schemas.microsoft.com/office/drawing/2014/main" id="{7F0CAF87-7490-44B3-B060-377A78014AC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44" name="Group 259">
                <a:extLst>
                  <a:ext uri="{FF2B5EF4-FFF2-40B4-BE49-F238E27FC236}">
                    <a16:creationId xmlns:a16="http://schemas.microsoft.com/office/drawing/2014/main" id="{6B71C4FE-C486-4421-94F3-0C800027C6EE}"/>
                  </a:ext>
                </a:extLst>
              </p:cNvPr>
              <p:cNvGrpSpPr>
                <a:grpSpLocks noChangeAspect="1"/>
              </p:cNvGrpSpPr>
              <p:nvPr/>
            </p:nvGrpSpPr>
            <p:grpSpPr>
              <a:xfrm rot="5400000">
                <a:off x="1897155" y="2542746"/>
                <a:ext cx="45719" cy="42291"/>
                <a:chOff x="971601" y="2260482"/>
                <a:chExt cx="405043" cy="405045"/>
              </a:xfrm>
            </p:grpSpPr>
            <p:sp>
              <p:nvSpPr>
                <p:cNvPr id="45" name="Freeform 99">
                  <a:extLst>
                    <a:ext uri="{FF2B5EF4-FFF2-40B4-BE49-F238E27FC236}">
                      <a16:creationId xmlns:a16="http://schemas.microsoft.com/office/drawing/2014/main" id="{19FA7CF3-1197-4485-86D3-FE406D9EB884}"/>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46" name="Rectangle 45">
                  <a:extLst>
                    <a:ext uri="{FF2B5EF4-FFF2-40B4-BE49-F238E27FC236}">
                      <a16:creationId xmlns:a16="http://schemas.microsoft.com/office/drawing/2014/main" id="{96DAFD64-194B-48B4-A49B-D301857A5F8C}"/>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grpSp>
          <p:nvGrpSpPr>
            <p:cNvPr id="32" name="Group 247">
              <a:extLst>
                <a:ext uri="{FF2B5EF4-FFF2-40B4-BE49-F238E27FC236}">
                  <a16:creationId xmlns:a16="http://schemas.microsoft.com/office/drawing/2014/main" id="{F285136B-69CA-4639-AF14-2226BBF34A8B}"/>
                </a:ext>
              </a:extLst>
            </p:cNvPr>
            <p:cNvGrpSpPr/>
            <p:nvPr/>
          </p:nvGrpSpPr>
          <p:grpSpPr>
            <a:xfrm>
              <a:off x="2332379" y="2541031"/>
              <a:ext cx="169391" cy="45719"/>
              <a:chOff x="1962419" y="2541032"/>
              <a:chExt cx="169391" cy="45719"/>
            </a:xfrm>
          </p:grpSpPr>
          <p:grpSp>
            <p:nvGrpSpPr>
              <p:cNvPr id="33" name="Group 248">
                <a:extLst>
                  <a:ext uri="{FF2B5EF4-FFF2-40B4-BE49-F238E27FC236}">
                    <a16:creationId xmlns:a16="http://schemas.microsoft.com/office/drawing/2014/main" id="{15D122E4-1813-46FD-94F0-6C5BB54A93FF}"/>
                  </a:ext>
                </a:extLst>
              </p:cNvPr>
              <p:cNvGrpSpPr>
                <a:grpSpLocks noChangeAspect="1"/>
              </p:cNvGrpSpPr>
              <p:nvPr/>
            </p:nvGrpSpPr>
            <p:grpSpPr>
              <a:xfrm rot="5400000">
                <a:off x="1960705" y="2542746"/>
                <a:ext cx="45719" cy="42291"/>
                <a:chOff x="971601" y="2260482"/>
                <a:chExt cx="405043" cy="405045"/>
              </a:xfrm>
            </p:grpSpPr>
            <p:sp>
              <p:nvSpPr>
                <p:cNvPr id="40" name="Freeform 94">
                  <a:extLst>
                    <a:ext uri="{FF2B5EF4-FFF2-40B4-BE49-F238E27FC236}">
                      <a16:creationId xmlns:a16="http://schemas.microsoft.com/office/drawing/2014/main" id="{311FE605-F505-4CBF-969F-C96FC0092C4C}"/>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41" name="Rectangle 40">
                  <a:extLst>
                    <a:ext uri="{FF2B5EF4-FFF2-40B4-BE49-F238E27FC236}">
                      <a16:creationId xmlns:a16="http://schemas.microsoft.com/office/drawing/2014/main" id="{C51212BD-D7D2-4D24-807E-720AB73AC50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34" name="Group 249">
                <a:extLst>
                  <a:ext uri="{FF2B5EF4-FFF2-40B4-BE49-F238E27FC236}">
                    <a16:creationId xmlns:a16="http://schemas.microsoft.com/office/drawing/2014/main" id="{D273471A-BFCC-42BB-AD87-809FBA7D7154}"/>
                  </a:ext>
                </a:extLst>
              </p:cNvPr>
              <p:cNvGrpSpPr>
                <a:grpSpLocks noChangeAspect="1"/>
              </p:cNvGrpSpPr>
              <p:nvPr/>
            </p:nvGrpSpPr>
            <p:grpSpPr>
              <a:xfrm rot="5400000">
                <a:off x="2087805" y="2542746"/>
                <a:ext cx="45719" cy="42291"/>
                <a:chOff x="971601" y="2260482"/>
                <a:chExt cx="405043" cy="405045"/>
              </a:xfrm>
            </p:grpSpPr>
            <p:sp>
              <p:nvSpPr>
                <p:cNvPr id="38" name="Freeform 92">
                  <a:extLst>
                    <a:ext uri="{FF2B5EF4-FFF2-40B4-BE49-F238E27FC236}">
                      <a16:creationId xmlns:a16="http://schemas.microsoft.com/office/drawing/2014/main" id="{82264582-ADF7-44B4-A4EC-8063A57A46CD}"/>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39" name="Rectangle 38">
                  <a:extLst>
                    <a:ext uri="{FF2B5EF4-FFF2-40B4-BE49-F238E27FC236}">
                      <a16:creationId xmlns:a16="http://schemas.microsoft.com/office/drawing/2014/main" id="{D2D4DE05-945B-4B82-AD68-6CDC287DC9EA}"/>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nvGrpSpPr>
              <p:cNvPr id="35" name="Group 250">
                <a:extLst>
                  <a:ext uri="{FF2B5EF4-FFF2-40B4-BE49-F238E27FC236}">
                    <a16:creationId xmlns:a16="http://schemas.microsoft.com/office/drawing/2014/main" id="{D6674427-7C74-4546-B64F-8EF2FA6798CC}"/>
                  </a:ext>
                </a:extLst>
              </p:cNvPr>
              <p:cNvGrpSpPr>
                <a:grpSpLocks noChangeAspect="1"/>
              </p:cNvGrpSpPr>
              <p:nvPr/>
            </p:nvGrpSpPr>
            <p:grpSpPr>
              <a:xfrm rot="5400000">
                <a:off x="2024255" y="2542746"/>
                <a:ext cx="45719" cy="42291"/>
                <a:chOff x="971601" y="2260482"/>
                <a:chExt cx="405043" cy="405045"/>
              </a:xfrm>
            </p:grpSpPr>
            <p:sp>
              <p:nvSpPr>
                <p:cNvPr id="36" name="Freeform 90">
                  <a:extLst>
                    <a:ext uri="{FF2B5EF4-FFF2-40B4-BE49-F238E27FC236}">
                      <a16:creationId xmlns:a16="http://schemas.microsoft.com/office/drawing/2014/main" id="{7B5D997A-5D93-4F43-841F-5EA020113100}"/>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sp>
              <p:nvSpPr>
                <p:cNvPr id="37" name="Rectangle 36">
                  <a:extLst>
                    <a:ext uri="{FF2B5EF4-FFF2-40B4-BE49-F238E27FC236}">
                      <a16:creationId xmlns:a16="http://schemas.microsoft.com/office/drawing/2014/main" id="{FFEF8FC8-0924-4046-8F87-24C514772D9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algn="ctr" defTabSz="457189" fontAlgn="auto">
                    <a:spcBef>
                      <a:spcPts val="0"/>
                    </a:spcBef>
                    <a:spcAft>
                      <a:spcPts val="0"/>
                    </a:spcAft>
                    <a:defRPr/>
                  </a:pPr>
                  <a:endParaRPr lang="en-GB" sz="3200" kern="0" dirty="0">
                    <a:solidFill>
                      <a:srgbClr val="A8BBC0"/>
                    </a:solidFill>
                    <a:latin typeface="Arial"/>
                    <a:ea typeface="+mn-ea"/>
                    <a:cs typeface="+mn-cs"/>
                  </a:endParaRPr>
                </a:p>
              </p:txBody>
            </p:sp>
          </p:grpSp>
        </p:grpSp>
      </p:grpSp>
      <p:sp>
        <p:nvSpPr>
          <p:cNvPr id="51" name="Rounded Rectangle 105">
            <a:extLst>
              <a:ext uri="{FF2B5EF4-FFF2-40B4-BE49-F238E27FC236}">
                <a16:creationId xmlns:a16="http://schemas.microsoft.com/office/drawing/2014/main" id="{76B6F821-62EB-490D-A51B-C39B334DF700}"/>
              </a:ext>
            </a:extLst>
          </p:cNvPr>
          <p:cNvSpPr/>
          <p:nvPr/>
        </p:nvSpPr>
        <p:spPr bwMode="auto">
          <a:xfrm>
            <a:off x="6102171" y="2005053"/>
            <a:ext cx="2340260" cy="2404138"/>
          </a:xfrm>
          <a:prstGeom prst="roundRect">
            <a:avLst>
              <a:gd name="adj" fmla="val 5158"/>
            </a:avLst>
          </a:prstGeom>
          <a:solidFill>
            <a:srgbClr val="3F3F3F">
              <a:alpha val="27843"/>
            </a:srgbClr>
          </a:solidFill>
          <a:ln w="12700" cap="flat" cmpd="sng" algn="ctr">
            <a:solidFill>
              <a:srgbClr val="124191"/>
            </a:solidFill>
            <a:prstDash val="solid"/>
            <a:round/>
            <a:headEnd type="none" w="med" len="med"/>
            <a:tailEnd type="none" w="med" len="med"/>
          </a:ln>
          <a:effectLst/>
        </p:spPr>
        <p:txBody>
          <a:bodyPr vert="horz" wrap="square" lIns="36000" tIns="44450" rIns="0" bIns="44450" numCol="1" rtlCol="0" anchor="t" anchorCtr="0" compatLnSpc="1">
            <a:prstTxWarp prst="textNoShape">
              <a:avLst/>
            </a:prstTxWarp>
          </a:bodyPr>
          <a:lstStyle/>
          <a:p>
            <a:pPr marL="88898" indent="-52387" defTabSz="761981">
              <a:lnSpc>
                <a:spcPct val="90000"/>
              </a:lnSpc>
              <a:spcBef>
                <a:spcPts val="0"/>
              </a:spcBef>
              <a:buClr>
                <a:srgbClr val="124191"/>
              </a:buClr>
              <a:buSzPct val="110000"/>
              <a:defRPr/>
            </a:pPr>
            <a:r>
              <a:rPr lang="de-DE" sz="1200" b="1" kern="0" dirty="0">
                <a:solidFill>
                  <a:srgbClr val="124191"/>
                </a:solidFill>
                <a:latin typeface="Arial"/>
                <a:ea typeface="+mn-ea"/>
                <a:cs typeface="+mn-cs"/>
              </a:rPr>
              <a:t>dual </a:t>
            </a:r>
            <a:r>
              <a:rPr lang="de-DE" sz="1200" b="1" kern="0" dirty="0" err="1">
                <a:solidFill>
                  <a:srgbClr val="124191"/>
                </a:solidFill>
                <a:latin typeface="Arial"/>
                <a:ea typeface="+mn-ea"/>
                <a:cs typeface="+mn-cs"/>
              </a:rPr>
              <a:t>packed</a:t>
            </a:r>
            <a:r>
              <a:rPr lang="de-DE" sz="1200" b="1" kern="0" dirty="0">
                <a:solidFill>
                  <a:srgbClr val="124191"/>
                </a:solidFill>
                <a:latin typeface="Arial"/>
                <a:ea typeface="+mn-ea"/>
                <a:cs typeface="+mn-cs"/>
              </a:rPr>
              <a:t> </a:t>
            </a:r>
            <a:r>
              <a:rPr lang="de-DE" sz="1200" b="1" kern="0" dirty="0" err="1">
                <a:solidFill>
                  <a:srgbClr val="124191"/>
                </a:solidFill>
                <a:latin typeface="Arial"/>
                <a:ea typeface="+mn-ea"/>
                <a:cs typeface="+mn-cs"/>
              </a:rPr>
              <a:t>cell</a:t>
            </a:r>
            <a:r>
              <a:rPr lang="de-DE" sz="1200" b="1" kern="0" dirty="0">
                <a:solidFill>
                  <a:srgbClr val="124191"/>
                </a:solidFill>
                <a:latin typeface="Arial"/>
                <a:ea typeface="+mn-ea"/>
                <a:cs typeface="+mn-cs"/>
              </a:rPr>
              <a:t> </a:t>
            </a:r>
            <a:r>
              <a:rPr lang="de-DE" sz="1200" b="1" kern="0" dirty="0" err="1">
                <a:solidFill>
                  <a:srgbClr val="124191"/>
                </a:solidFill>
                <a:latin typeface="Arial"/>
                <a:ea typeface="+mn-ea"/>
                <a:cs typeface="+mn-cs"/>
              </a:rPr>
              <a:t>set</a:t>
            </a:r>
            <a:endParaRPr lang="de-DE" sz="1200" b="1" kern="0" dirty="0">
              <a:solidFill>
                <a:srgbClr val="124191"/>
              </a:solidFill>
              <a:latin typeface="Arial"/>
              <a:ea typeface="+mn-ea"/>
              <a:cs typeface="+mn-cs"/>
            </a:endParaRPr>
          </a:p>
          <a:p>
            <a:pPr marL="88898" indent="-52387" defTabSz="761981">
              <a:lnSpc>
                <a:spcPct val="90000"/>
              </a:lnSpc>
              <a:spcBef>
                <a:spcPts val="0"/>
              </a:spcBef>
              <a:buClr>
                <a:srgbClr val="124191"/>
              </a:buClr>
              <a:buSzPct val="110000"/>
              <a:defRPr/>
            </a:pPr>
            <a:endParaRPr lang="de-DE" sz="1200" b="1" kern="0" dirty="0">
              <a:solidFill>
                <a:srgbClr val="124191"/>
              </a:solidFill>
              <a:latin typeface="Arial"/>
              <a:ea typeface="+mn-ea"/>
              <a:cs typeface="+mn-cs"/>
            </a:endParaRPr>
          </a:p>
          <a:p>
            <a:pPr marL="88898" indent="-52387" defTabSz="761981">
              <a:lnSpc>
                <a:spcPct val="90000"/>
              </a:lnSpc>
              <a:spcBef>
                <a:spcPts val="0"/>
              </a:spcBef>
              <a:buClr>
                <a:srgbClr val="124191"/>
              </a:buClr>
              <a:buSzPct val="110000"/>
              <a:defRPr/>
            </a:pPr>
            <a:r>
              <a:rPr lang="de-DE" sz="1000" b="1" kern="0" dirty="0">
                <a:solidFill>
                  <a:srgbClr val="124191"/>
                </a:solidFill>
                <a:latin typeface="Arial"/>
                <a:ea typeface="+mn-ea"/>
                <a:cs typeface="+mn-cs"/>
              </a:rPr>
              <a:t>for 2 </a:t>
            </a:r>
            <a:r>
              <a:rPr lang="de-DE" sz="1000" b="1" kern="0" dirty="0" err="1">
                <a:solidFill>
                  <a:srgbClr val="124191"/>
                </a:solidFill>
                <a:latin typeface="Arial"/>
                <a:ea typeface="+mn-ea"/>
                <a:cs typeface="+mn-cs"/>
              </a:rPr>
              <a:t>Antennas</a:t>
            </a:r>
            <a:r>
              <a:rPr lang="de-DE" sz="1000" b="1" kern="0" dirty="0">
                <a:solidFill>
                  <a:srgbClr val="124191"/>
                </a:solidFill>
                <a:latin typeface="Arial"/>
                <a:ea typeface="+mn-ea"/>
                <a:cs typeface="+mn-cs"/>
              </a:rPr>
              <a:t> </a:t>
            </a:r>
            <a:br>
              <a:rPr lang="de-DE" sz="1000" b="1" kern="0" dirty="0">
                <a:solidFill>
                  <a:srgbClr val="124191"/>
                </a:solidFill>
                <a:latin typeface="Arial"/>
                <a:ea typeface="+mn-ea"/>
                <a:cs typeface="+mn-cs"/>
              </a:rPr>
            </a:br>
            <a:r>
              <a:rPr lang="de-DE" sz="800" b="1" kern="0" dirty="0">
                <a:solidFill>
                  <a:srgbClr val="124191"/>
                </a:solidFill>
                <a:latin typeface="Arial"/>
                <a:ea typeface="+mn-ea"/>
                <a:cs typeface="+mn-cs"/>
              </a:rPr>
              <a:t>(2Tx/2Rx, 2x2 MIMO):</a:t>
            </a:r>
            <a:br>
              <a:rPr lang="de-DE" sz="800" b="1" kern="0" dirty="0">
                <a:solidFill>
                  <a:srgbClr val="124191"/>
                </a:solidFill>
                <a:latin typeface="Arial"/>
                <a:ea typeface="+mn-ea"/>
                <a:cs typeface="+mn-cs"/>
              </a:rPr>
            </a:br>
            <a:endParaRPr lang="en-GB" sz="800" b="1" kern="0" dirty="0">
              <a:solidFill>
                <a:srgbClr val="124191"/>
              </a:solidFill>
              <a:latin typeface="Arial"/>
              <a:ea typeface="+mn-ea"/>
              <a:cs typeface="+mn-cs"/>
            </a:endParaRPr>
          </a:p>
          <a:p>
            <a:pPr marL="179384" indent="-143996" defTabSz="761981">
              <a:lnSpc>
                <a:spcPct val="90000"/>
              </a:lnSpc>
              <a:spcBef>
                <a:spcPts val="0"/>
              </a:spcBef>
              <a:buClr>
                <a:srgbClr val="124191"/>
              </a:buClr>
              <a:buSzPct val="110000"/>
              <a:buFont typeface="Arial" pitchFamily="34" charset="0"/>
              <a:buChar char="•"/>
              <a:defRPr/>
            </a:pPr>
            <a:r>
              <a:rPr lang="en-GB" sz="1000" kern="0" dirty="0">
                <a:solidFill>
                  <a:srgbClr val="124191"/>
                </a:solidFill>
                <a:latin typeface="Arial"/>
                <a:ea typeface="+mn-ea"/>
                <a:cs typeface="+mn-cs"/>
              </a:rPr>
              <a:t>12 cells @  20MHz</a:t>
            </a:r>
          </a:p>
          <a:p>
            <a:pPr marL="179384" indent="-143996" defTabSz="761981">
              <a:lnSpc>
                <a:spcPct val="90000"/>
              </a:lnSpc>
              <a:spcBef>
                <a:spcPts val="0"/>
              </a:spcBef>
              <a:buClr>
                <a:srgbClr val="124191"/>
              </a:buClr>
              <a:buSzPct val="110000"/>
              <a:defRPr/>
            </a:pPr>
            <a:r>
              <a:rPr lang="de-DE" sz="800" kern="0" dirty="0" err="1">
                <a:solidFill>
                  <a:srgbClr val="124191"/>
                </a:solidFill>
                <a:latin typeface="Arial"/>
                <a:ea typeface="+mn-ea"/>
                <a:cs typeface="+mn-cs"/>
              </a:rPr>
              <a:t>or</a:t>
            </a:r>
            <a:endParaRPr lang="en-GB" sz="800" kern="0" dirty="0">
              <a:solidFill>
                <a:srgbClr val="124191"/>
              </a:solidFill>
              <a:latin typeface="Arial"/>
              <a:ea typeface="+mn-ea"/>
              <a:cs typeface="+mn-cs"/>
            </a:endParaRPr>
          </a:p>
          <a:p>
            <a:pPr marL="179384" indent="-143996" defTabSz="761981">
              <a:lnSpc>
                <a:spcPct val="90000"/>
              </a:lnSpc>
              <a:spcBef>
                <a:spcPts val="0"/>
              </a:spcBef>
              <a:buClr>
                <a:srgbClr val="124191"/>
              </a:buClr>
              <a:buSzPct val="110000"/>
              <a:buFont typeface="Arial" pitchFamily="34" charset="0"/>
              <a:buChar char="•"/>
              <a:defRPr/>
            </a:pPr>
            <a:r>
              <a:rPr lang="en-GB" sz="1000" kern="0" dirty="0">
                <a:solidFill>
                  <a:srgbClr val="124191"/>
                </a:solidFill>
                <a:latin typeface="Arial"/>
                <a:ea typeface="+mn-ea"/>
                <a:cs typeface="+mn-cs"/>
              </a:rPr>
              <a:t>16 cells @ 10MHz / 20MHz mixed</a:t>
            </a:r>
            <a:r>
              <a:rPr lang="en-GB" sz="1000" b="1" kern="0" baseline="30000" dirty="0">
                <a:solidFill>
                  <a:srgbClr val="124191"/>
                </a:solidFill>
                <a:latin typeface="Arial"/>
                <a:ea typeface="+mn-ea"/>
                <a:cs typeface="+mn-cs"/>
              </a:rPr>
              <a:t>*)</a:t>
            </a:r>
            <a:br>
              <a:rPr lang="en-GB" sz="1000" b="1" kern="0" baseline="30000" dirty="0">
                <a:solidFill>
                  <a:srgbClr val="124191"/>
                </a:solidFill>
                <a:latin typeface="Arial"/>
                <a:ea typeface="+mn-ea"/>
                <a:cs typeface="+mn-cs"/>
              </a:rPr>
            </a:br>
            <a:endParaRPr lang="en-GB" sz="1000" b="1" kern="0" baseline="30000" dirty="0">
              <a:solidFill>
                <a:srgbClr val="124191"/>
              </a:solidFill>
              <a:latin typeface="Arial"/>
              <a:ea typeface="+mn-ea"/>
              <a:cs typeface="+mn-cs"/>
            </a:endParaRPr>
          </a:p>
          <a:p>
            <a:pPr marL="88898" indent="-52387" defTabSz="761981">
              <a:lnSpc>
                <a:spcPct val="90000"/>
              </a:lnSpc>
              <a:spcBef>
                <a:spcPts val="0"/>
              </a:spcBef>
              <a:buClr>
                <a:srgbClr val="124191"/>
              </a:buClr>
              <a:buSzPct val="110000"/>
              <a:defRPr/>
            </a:pPr>
            <a:r>
              <a:rPr lang="de-DE" sz="1000" b="1" kern="0" dirty="0">
                <a:solidFill>
                  <a:srgbClr val="124191"/>
                </a:solidFill>
                <a:latin typeface="Arial"/>
                <a:ea typeface="+mn-ea"/>
                <a:cs typeface="+mn-cs"/>
              </a:rPr>
              <a:t>for 4 </a:t>
            </a:r>
            <a:r>
              <a:rPr lang="de-DE" sz="1000" b="1" kern="0" dirty="0" err="1">
                <a:solidFill>
                  <a:srgbClr val="124191"/>
                </a:solidFill>
                <a:latin typeface="Arial"/>
                <a:ea typeface="+mn-ea"/>
                <a:cs typeface="+mn-cs"/>
              </a:rPr>
              <a:t>Antennas</a:t>
            </a:r>
            <a:r>
              <a:rPr lang="de-DE" sz="1000" b="1" kern="0" dirty="0">
                <a:solidFill>
                  <a:srgbClr val="124191"/>
                </a:solidFill>
                <a:latin typeface="Arial"/>
                <a:ea typeface="+mn-ea"/>
                <a:cs typeface="+mn-cs"/>
              </a:rPr>
              <a:t> </a:t>
            </a:r>
            <a:br>
              <a:rPr lang="de-DE" sz="1000" b="1" kern="0" dirty="0">
                <a:solidFill>
                  <a:srgbClr val="124191"/>
                </a:solidFill>
                <a:latin typeface="Arial"/>
                <a:ea typeface="+mn-ea"/>
                <a:cs typeface="+mn-cs"/>
              </a:rPr>
            </a:br>
            <a:r>
              <a:rPr lang="de-DE" sz="800" b="1" kern="0" dirty="0">
                <a:solidFill>
                  <a:srgbClr val="124191"/>
                </a:solidFill>
                <a:latin typeface="Arial"/>
                <a:ea typeface="+mn-ea"/>
                <a:cs typeface="+mn-cs"/>
              </a:rPr>
              <a:t>(4x2 MIMO 4Rx div, 4x4 MIMO):</a:t>
            </a:r>
            <a:br>
              <a:rPr lang="de-DE" sz="800" b="1" kern="0" dirty="0">
                <a:solidFill>
                  <a:srgbClr val="124191"/>
                </a:solidFill>
                <a:latin typeface="Arial"/>
                <a:ea typeface="+mn-ea"/>
                <a:cs typeface="+mn-cs"/>
              </a:rPr>
            </a:br>
            <a:endParaRPr lang="en-GB" sz="800" b="1" kern="0" dirty="0">
              <a:solidFill>
                <a:srgbClr val="124191"/>
              </a:solidFill>
              <a:latin typeface="Arial"/>
              <a:ea typeface="+mn-ea"/>
              <a:cs typeface="+mn-cs"/>
            </a:endParaRPr>
          </a:p>
          <a:p>
            <a:pPr marL="179384" indent="-143996" defTabSz="761981">
              <a:lnSpc>
                <a:spcPct val="90000"/>
              </a:lnSpc>
              <a:spcBef>
                <a:spcPts val="0"/>
              </a:spcBef>
              <a:buClr>
                <a:srgbClr val="124191"/>
              </a:buClr>
              <a:buSzPct val="110000"/>
              <a:buFont typeface="Arial" pitchFamily="34" charset="0"/>
              <a:buChar char="•"/>
              <a:defRPr/>
            </a:pPr>
            <a:r>
              <a:rPr lang="en-GB" sz="1000" kern="0" dirty="0">
                <a:solidFill>
                  <a:srgbClr val="124191"/>
                </a:solidFill>
                <a:latin typeface="Arial"/>
                <a:ea typeface="+mn-ea"/>
                <a:cs typeface="+mn-cs"/>
              </a:rPr>
              <a:t>6 cells @ 20MHz</a:t>
            </a:r>
          </a:p>
          <a:p>
            <a:pPr marL="35387" defTabSz="761981">
              <a:lnSpc>
                <a:spcPct val="90000"/>
              </a:lnSpc>
              <a:spcBef>
                <a:spcPts val="0"/>
              </a:spcBef>
              <a:buClr>
                <a:srgbClr val="124191"/>
              </a:buClr>
              <a:buSzPct val="110000"/>
              <a:defRPr/>
            </a:pPr>
            <a:r>
              <a:rPr lang="de-DE" sz="800" kern="0" dirty="0" err="1">
                <a:solidFill>
                  <a:srgbClr val="124191"/>
                </a:solidFill>
                <a:latin typeface="Arial"/>
                <a:ea typeface="+mn-ea"/>
                <a:cs typeface="+mn-cs"/>
              </a:rPr>
              <a:t>or</a:t>
            </a:r>
            <a:endParaRPr lang="de-DE" sz="800" kern="0" dirty="0">
              <a:solidFill>
                <a:srgbClr val="124191"/>
              </a:solidFill>
              <a:latin typeface="Arial"/>
              <a:ea typeface="+mn-ea"/>
              <a:cs typeface="+mn-cs"/>
            </a:endParaRPr>
          </a:p>
          <a:p>
            <a:pPr marL="179384" indent="-143996" defTabSz="761981">
              <a:lnSpc>
                <a:spcPct val="90000"/>
              </a:lnSpc>
              <a:spcBef>
                <a:spcPts val="0"/>
              </a:spcBef>
              <a:buClr>
                <a:srgbClr val="124191"/>
              </a:buClr>
              <a:buSzPct val="110000"/>
              <a:buFont typeface="Arial" pitchFamily="34" charset="0"/>
              <a:buChar char="•"/>
              <a:defRPr/>
            </a:pPr>
            <a:r>
              <a:rPr lang="de-DE" sz="1000" kern="0" dirty="0">
                <a:solidFill>
                  <a:srgbClr val="124191"/>
                </a:solidFill>
                <a:latin typeface="Arial"/>
                <a:ea typeface="+mn-ea"/>
                <a:cs typeface="+mn-cs"/>
              </a:rPr>
              <a:t>8 </a:t>
            </a:r>
            <a:r>
              <a:rPr lang="de-DE" sz="1000" kern="0" dirty="0" err="1">
                <a:solidFill>
                  <a:srgbClr val="124191"/>
                </a:solidFill>
                <a:latin typeface="Arial"/>
                <a:ea typeface="+mn-ea"/>
                <a:cs typeface="+mn-cs"/>
              </a:rPr>
              <a:t>cells</a:t>
            </a:r>
            <a:r>
              <a:rPr lang="de-DE" sz="1000" kern="0" dirty="0">
                <a:solidFill>
                  <a:srgbClr val="124191"/>
                </a:solidFill>
                <a:latin typeface="Arial"/>
                <a:ea typeface="+mn-ea"/>
                <a:cs typeface="+mn-cs"/>
              </a:rPr>
              <a:t> </a:t>
            </a:r>
            <a:r>
              <a:rPr lang="en-GB" sz="1000" kern="0" dirty="0">
                <a:solidFill>
                  <a:srgbClr val="124191"/>
                </a:solidFill>
                <a:latin typeface="Arial"/>
                <a:ea typeface="+mn-ea"/>
                <a:cs typeface="+mn-cs"/>
              </a:rPr>
              <a:t>@ 10MHz / 20MHz mixed</a:t>
            </a:r>
            <a:r>
              <a:rPr lang="en-GB" sz="1000" b="1" kern="0" baseline="30000" dirty="0">
                <a:solidFill>
                  <a:srgbClr val="124191"/>
                </a:solidFill>
                <a:latin typeface="Arial"/>
                <a:ea typeface="+mn-ea"/>
                <a:cs typeface="+mn-cs"/>
              </a:rPr>
              <a:t>*)</a:t>
            </a:r>
            <a:br>
              <a:rPr lang="en-GB" sz="1000" b="1" kern="0" baseline="30000" dirty="0">
                <a:solidFill>
                  <a:srgbClr val="124191"/>
                </a:solidFill>
                <a:latin typeface="Arial"/>
                <a:ea typeface="+mn-ea"/>
                <a:cs typeface="+mn-cs"/>
              </a:rPr>
            </a:br>
            <a:endParaRPr lang="en-GB" sz="1000" b="1" kern="0" baseline="30000" dirty="0">
              <a:solidFill>
                <a:srgbClr val="124191"/>
              </a:solidFill>
              <a:latin typeface="Arial"/>
              <a:ea typeface="+mn-ea"/>
              <a:cs typeface="+mn-cs"/>
            </a:endParaRPr>
          </a:p>
          <a:p>
            <a:pPr marL="90486" indent="-90486" defTabSz="761981">
              <a:lnSpc>
                <a:spcPct val="90000"/>
              </a:lnSpc>
              <a:spcBef>
                <a:spcPts val="0"/>
              </a:spcBef>
              <a:buClr>
                <a:srgbClr val="124191"/>
              </a:buClr>
              <a:buSzPct val="110000"/>
              <a:defRPr/>
            </a:pPr>
            <a:endParaRPr lang="en-GB" sz="1000" kern="0" dirty="0">
              <a:solidFill>
                <a:srgbClr val="124191"/>
              </a:solidFill>
              <a:latin typeface="Arial"/>
              <a:ea typeface="+mn-ea"/>
              <a:cs typeface="+mn-cs"/>
            </a:endParaRPr>
          </a:p>
        </p:txBody>
      </p:sp>
      <p:sp>
        <p:nvSpPr>
          <p:cNvPr id="52" name="TextBox 51">
            <a:extLst>
              <a:ext uri="{FF2B5EF4-FFF2-40B4-BE49-F238E27FC236}">
                <a16:creationId xmlns:a16="http://schemas.microsoft.com/office/drawing/2014/main" id="{2312EEC9-195D-4274-B25F-1664B46E266A}"/>
              </a:ext>
            </a:extLst>
          </p:cNvPr>
          <p:cNvSpPr txBox="1"/>
          <p:nvPr/>
        </p:nvSpPr>
        <p:spPr>
          <a:xfrm>
            <a:off x="5224631" y="901664"/>
            <a:ext cx="3794446" cy="1077218"/>
          </a:xfrm>
          <a:prstGeom prst="rect">
            <a:avLst/>
          </a:prstGeom>
          <a:noFill/>
        </p:spPr>
        <p:txBody>
          <a:bodyPr wrap="square" rtlCol="0">
            <a:spAutoFit/>
          </a:bodyPr>
          <a:lstStyle/>
          <a:p>
            <a:pPr defTabSz="457189"/>
            <a:r>
              <a:rPr lang="en-GB" sz="1200" b="1" dirty="0">
                <a:solidFill>
                  <a:srgbClr val="124191"/>
                </a:solidFill>
                <a:latin typeface="Arial"/>
                <a:ea typeface="+mn-ea"/>
                <a:cs typeface="+mn-cs"/>
              </a:rPr>
              <a:t>One </a:t>
            </a:r>
            <a:r>
              <a:rPr lang="en-GB" sz="1200" b="1" i="1" dirty="0">
                <a:solidFill>
                  <a:srgbClr val="124191"/>
                </a:solidFill>
                <a:latin typeface="Arial"/>
                <a:ea typeface="+mn-ea"/>
                <a:cs typeface="+mn-cs"/>
              </a:rPr>
              <a:t>dual packed cell set</a:t>
            </a:r>
            <a:br>
              <a:rPr lang="en-GB" sz="1200" b="1" dirty="0">
                <a:solidFill>
                  <a:srgbClr val="124191"/>
                </a:solidFill>
                <a:latin typeface="Arial"/>
                <a:ea typeface="+mn-ea"/>
                <a:cs typeface="+mn-cs"/>
              </a:rPr>
            </a:br>
            <a:r>
              <a:rPr lang="en-GB" sz="1200" b="1" dirty="0">
                <a:solidFill>
                  <a:srgbClr val="124191"/>
                </a:solidFill>
                <a:latin typeface="Arial"/>
                <a:ea typeface="+mn-ea"/>
                <a:cs typeface="+mn-cs"/>
              </a:rPr>
              <a:t>per ABIA module:</a:t>
            </a:r>
          </a:p>
          <a:p>
            <a:pPr marL="180971" indent="-180971" defTabSz="457189">
              <a:buFont typeface="Arial" pitchFamily="34" charset="0"/>
              <a:buChar char="•"/>
            </a:pPr>
            <a:r>
              <a:rPr lang="en-GB" sz="1000" dirty="0">
                <a:solidFill>
                  <a:srgbClr val="124191"/>
                </a:solidFill>
                <a:latin typeface="Arial"/>
                <a:ea typeface="+mn-ea"/>
                <a:cs typeface="+mn-cs"/>
              </a:rPr>
              <a:t>up to 6 ports can be used</a:t>
            </a:r>
          </a:p>
          <a:p>
            <a:pPr marL="180971" indent="-180971" defTabSz="457189">
              <a:buFont typeface="Arial" pitchFamily="34" charset="0"/>
              <a:buChar char="•"/>
            </a:pPr>
            <a:r>
              <a:rPr lang="en-GB" sz="1000" dirty="0">
                <a:solidFill>
                  <a:srgbClr val="124191"/>
                </a:solidFill>
                <a:latin typeface="Arial"/>
                <a:ea typeface="+mn-ea"/>
                <a:cs typeface="+mn-cs"/>
              </a:rPr>
              <a:t>Contains 2 baseband pools, to provide sufficient capacity for multi-carrier and chaining configurations</a:t>
            </a:r>
            <a:endParaRPr lang="en-GB" sz="1000" b="1" dirty="0">
              <a:solidFill>
                <a:srgbClr val="124191"/>
              </a:solidFill>
              <a:latin typeface="Arial"/>
              <a:ea typeface="+mn-ea"/>
              <a:cs typeface="+mn-cs"/>
            </a:endParaRPr>
          </a:p>
          <a:p>
            <a:pPr marL="180971" indent="-180971" defTabSz="457189">
              <a:buFont typeface="Arial" pitchFamily="34" charset="0"/>
              <a:buChar char="•"/>
            </a:pPr>
            <a:r>
              <a:rPr lang="en-GB" sz="1000" dirty="0">
                <a:solidFill>
                  <a:srgbClr val="124191"/>
                </a:solidFill>
                <a:latin typeface="Arial"/>
                <a:ea typeface="+mn-ea"/>
                <a:cs typeface="+mn-cs"/>
              </a:rPr>
              <a:t>UL </a:t>
            </a:r>
            <a:r>
              <a:rPr lang="en-GB" sz="1000" dirty="0" err="1">
                <a:solidFill>
                  <a:srgbClr val="124191"/>
                </a:solidFill>
                <a:latin typeface="Arial"/>
                <a:ea typeface="+mn-ea"/>
                <a:cs typeface="+mn-cs"/>
              </a:rPr>
              <a:t>CoMP</a:t>
            </a:r>
            <a:r>
              <a:rPr lang="en-GB" sz="1000" dirty="0">
                <a:solidFill>
                  <a:srgbClr val="124191"/>
                </a:solidFill>
                <a:latin typeface="Arial"/>
                <a:ea typeface="+mn-ea"/>
                <a:cs typeface="+mn-cs"/>
              </a:rPr>
              <a:t> and </a:t>
            </a:r>
            <a:r>
              <a:rPr lang="en-GB" sz="1000" dirty="0" err="1">
                <a:solidFill>
                  <a:srgbClr val="124191"/>
                </a:solidFill>
                <a:latin typeface="Arial"/>
                <a:ea typeface="+mn-ea"/>
                <a:cs typeface="+mn-cs"/>
              </a:rPr>
              <a:t>SuperCell</a:t>
            </a:r>
            <a:r>
              <a:rPr lang="en-GB" sz="1000" dirty="0">
                <a:solidFill>
                  <a:srgbClr val="124191"/>
                </a:solidFill>
                <a:latin typeface="Arial"/>
                <a:ea typeface="+mn-ea"/>
                <a:cs typeface="+mn-cs"/>
              </a:rPr>
              <a:t> possible inside each BB pool</a:t>
            </a:r>
          </a:p>
        </p:txBody>
      </p:sp>
      <p:cxnSp>
        <p:nvCxnSpPr>
          <p:cNvPr id="53" name="Straight Connector 52">
            <a:extLst>
              <a:ext uri="{FF2B5EF4-FFF2-40B4-BE49-F238E27FC236}">
                <a16:creationId xmlns:a16="http://schemas.microsoft.com/office/drawing/2014/main" id="{9887DB56-4C1F-460D-A566-E13A23B458BE}"/>
              </a:ext>
            </a:extLst>
          </p:cNvPr>
          <p:cNvCxnSpPr>
            <a:cxnSpLocks/>
            <a:stCxn id="5" idx="2"/>
            <a:endCxn id="5" idx="0"/>
          </p:cNvCxnSpPr>
          <p:nvPr/>
        </p:nvCxnSpPr>
        <p:spPr>
          <a:xfrm flipV="1">
            <a:off x="2303702" y="4292058"/>
            <a:ext cx="0" cy="451124"/>
          </a:xfrm>
          <a:prstGeom prst="line">
            <a:avLst/>
          </a:prstGeom>
          <a:noFill/>
          <a:ln w="19050" cap="flat" cmpd="sng" algn="ctr">
            <a:solidFill>
              <a:srgbClr val="124191"/>
            </a:solidFill>
            <a:prstDash val="solid"/>
          </a:ln>
          <a:effectLst/>
        </p:spPr>
      </p:cxnSp>
      <p:sp>
        <p:nvSpPr>
          <p:cNvPr id="54" name="TextBox 53">
            <a:extLst>
              <a:ext uri="{FF2B5EF4-FFF2-40B4-BE49-F238E27FC236}">
                <a16:creationId xmlns:a16="http://schemas.microsoft.com/office/drawing/2014/main" id="{AA8BC5F5-FB25-4A2A-95C7-06EB764D9318}"/>
              </a:ext>
            </a:extLst>
          </p:cNvPr>
          <p:cNvSpPr txBox="1"/>
          <p:nvPr/>
        </p:nvSpPr>
        <p:spPr>
          <a:xfrm>
            <a:off x="4256711" y="2005054"/>
            <a:ext cx="1845460" cy="2771946"/>
          </a:xfrm>
          <a:prstGeom prst="rect">
            <a:avLst/>
          </a:prstGeom>
          <a:noFill/>
        </p:spPr>
        <p:txBody>
          <a:bodyPr wrap="square" rtlCol="0">
            <a:noAutofit/>
          </a:bodyPr>
          <a:lstStyle/>
          <a:p>
            <a:pPr defTabSz="457189"/>
            <a:r>
              <a:rPr lang="en-GB" sz="1200" b="1" dirty="0">
                <a:solidFill>
                  <a:srgbClr val="124191"/>
                </a:solidFill>
                <a:latin typeface="Arial"/>
                <a:ea typeface="+mn-ea"/>
                <a:cs typeface="+mn-cs"/>
              </a:rPr>
              <a:t>Note about </a:t>
            </a:r>
            <a:br>
              <a:rPr lang="en-GB" sz="1200" b="1" dirty="0">
                <a:solidFill>
                  <a:srgbClr val="124191"/>
                </a:solidFill>
                <a:latin typeface="Arial"/>
                <a:ea typeface="+mn-ea"/>
                <a:cs typeface="+mn-cs"/>
              </a:rPr>
            </a:br>
            <a:r>
              <a:rPr lang="en-GB" sz="1200" b="1" dirty="0">
                <a:solidFill>
                  <a:srgbClr val="124191"/>
                </a:solidFill>
                <a:latin typeface="Arial"/>
                <a:ea typeface="+mn-ea"/>
                <a:cs typeface="+mn-cs"/>
              </a:rPr>
              <a:t>Cell numbers:</a:t>
            </a:r>
            <a:br>
              <a:rPr lang="en-GB" sz="1200" b="1" dirty="0">
                <a:solidFill>
                  <a:srgbClr val="124191"/>
                </a:solidFill>
                <a:latin typeface="Arial"/>
                <a:ea typeface="+mn-ea"/>
                <a:cs typeface="+mn-cs"/>
              </a:rPr>
            </a:br>
            <a:endParaRPr lang="en-GB" sz="1000" b="1" dirty="0">
              <a:solidFill>
                <a:srgbClr val="124191"/>
              </a:solidFill>
              <a:latin typeface="Arial"/>
              <a:ea typeface="+mn-ea"/>
              <a:cs typeface="+mn-cs"/>
            </a:endParaRPr>
          </a:p>
          <a:p>
            <a:pPr marL="171446" indent="-171446" defTabSz="457189">
              <a:spcAft>
                <a:spcPts val="300"/>
              </a:spcAft>
              <a:buFont typeface="Arial" panose="020B0604020202020204" pitchFamily="34" charset="0"/>
              <a:buChar char="•"/>
            </a:pPr>
            <a:r>
              <a:rPr lang="en-GB" sz="1000" dirty="0">
                <a:solidFill>
                  <a:srgbClr val="124191"/>
                </a:solidFill>
                <a:latin typeface="Arial"/>
                <a:ea typeface="+mn-ea"/>
                <a:cs typeface="+mn-cs"/>
              </a:rPr>
              <a:t>15 MHz instead of 20 MHz is supported as well</a:t>
            </a:r>
          </a:p>
          <a:p>
            <a:pPr marL="171446" indent="-171446" defTabSz="457189">
              <a:spcAft>
                <a:spcPts val="300"/>
              </a:spcAft>
              <a:buFont typeface="Arial" panose="020B0604020202020204" pitchFamily="34" charset="0"/>
              <a:buChar char="•"/>
            </a:pPr>
            <a:r>
              <a:rPr lang="en-GB" sz="1000" dirty="0">
                <a:solidFill>
                  <a:srgbClr val="124191"/>
                </a:solidFill>
                <a:latin typeface="Arial"/>
                <a:ea typeface="+mn-ea"/>
                <a:cs typeface="+mn-cs"/>
              </a:rPr>
              <a:t>5 MHz instead of 10 MHz is supported as well</a:t>
            </a:r>
          </a:p>
          <a:p>
            <a:pPr marL="171446" indent="-171446" defTabSz="457189">
              <a:spcAft>
                <a:spcPts val="300"/>
              </a:spcAft>
              <a:buFont typeface="Arial" panose="020B0604020202020204" pitchFamily="34" charset="0"/>
              <a:buChar char="•"/>
            </a:pPr>
            <a:r>
              <a:rPr lang="en-GB" sz="1000" dirty="0">
                <a:solidFill>
                  <a:srgbClr val="124191"/>
                </a:solidFill>
                <a:latin typeface="Arial"/>
                <a:ea typeface="+mn-ea"/>
                <a:cs typeface="+mn-cs"/>
              </a:rPr>
              <a:t>for cases with 2 Antennas, 1.4 MHz or 3 MHz cells instead of 10MHz cell are supported as well</a:t>
            </a:r>
          </a:p>
          <a:p>
            <a:pPr defTabSz="457189"/>
            <a:endParaRPr lang="en-GB" sz="1050" dirty="0">
              <a:solidFill>
                <a:srgbClr val="124191"/>
              </a:solidFill>
              <a:latin typeface="Arial"/>
              <a:ea typeface="+mn-ea"/>
              <a:cs typeface="+mn-cs"/>
            </a:endParaRPr>
          </a:p>
          <a:p>
            <a:pPr marL="180971" indent="-180971" defTabSz="457189"/>
            <a:r>
              <a:rPr lang="en-GB" sz="1000" b="1" kern="0" baseline="30000" dirty="0">
                <a:solidFill>
                  <a:srgbClr val="124191"/>
                </a:solidFill>
                <a:latin typeface="Arial"/>
                <a:ea typeface="+mn-ea"/>
                <a:cs typeface="+mn-cs"/>
              </a:rPr>
              <a:t>*)  </a:t>
            </a:r>
            <a:r>
              <a:rPr lang="en-GB" sz="1000" dirty="0">
                <a:solidFill>
                  <a:srgbClr val="124191"/>
                </a:solidFill>
                <a:latin typeface="Arial"/>
                <a:ea typeface="+mn-ea"/>
                <a:cs typeface="+mn-cs"/>
              </a:rPr>
              <a:t>	In case of mixture of 10MHz and 20MHz cells, max 50% of the cells can be 20MHz</a:t>
            </a:r>
          </a:p>
          <a:p>
            <a:pPr defTabSz="457189"/>
            <a:endParaRPr lang="en-GB" sz="1200" dirty="0">
              <a:solidFill>
                <a:srgbClr val="124191"/>
              </a:solidFill>
              <a:latin typeface="Arial"/>
              <a:ea typeface="+mn-ea"/>
              <a:cs typeface="+mn-cs"/>
            </a:endParaRPr>
          </a:p>
        </p:txBody>
      </p:sp>
      <p:sp>
        <p:nvSpPr>
          <p:cNvPr id="55" name="Footer Placeholder 1">
            <a:extLst>
              <a:ext uri="{FF2B5EF4-FFF2-40B4-BE49-F238E27FC236}">
                <a16:creationId xmlns:a16="http://schemas.microsoft.com/office/drawing/2014/main" id="{B48A7698-056D-45A1-A13A-5EB5BD99DF91}"/>
              </a:ext>
            </a:extLst>
          </p:cNvPr>
          <p:cNvSpPr>
            <a:spLocks noGrp="1"/>
          </p:cNvSpPr>
          <p:nvPr>
            <p:ph type="ftr" sz="quarter" idx="3"/>
          </p:nvPr>
        </p:nvSpPr>
        <p:spPr>
          <a:xfrm>
            <a:off x="2692800" y="4816800"/>
            <a:ext cx="2581200" cy="122400"/>
          </a:xfrm>
        </p:spPr>
        <p:txBody>
          <a:bodyPr/>
          <a:lstStyle/>
          <a:p>
            <a:pPr defTabSz="914378" fontAlgn="auto">
              <a:spcBef>
                <a:spcPts val="0"/>
              </a:spcBef>
              <a:spcAft>
                <a:spcPts val="0"/>
              </a:spcAft>
            </a:pPr>
            <a:r>
              <a:rPr lang="en-US" dirty="0">
                <a:solidFill>
                  <a:srgbClr val="001135"/>
                </a:solidFill>
                <a:cs typeface="Arial" panose="020B0604020202020204" pitchFamily="34" charset="0"/>
              </a:rPr>
              <a:t>Nokia Internal Use</a:t>
            </a:r>
          </a:p>
        </p:txBody>
      </p:sp>
      <p:sp>
        <p:nvSpPr>
          <p:cNvPr id="56" name="TextBox 55">
            <a:extLst>
              <a:ext uri="{FF2B5EF4-FFF2-40B4-BE49-F238E27FC236}">
                <a16:creationId xmlns:a16="http://schemas.microsoft.com/office/drawing/2014/main" id="{55B71055-24BE-4057-B225-E9BD577BEA7A}"/>
              </a:ext>
            </a:extLst>
          </p:cNvPr>
          <p:cNvSpPr txBox="1"/>
          <p:nvPr/>
        </p:nvSpPr>
        <p:spPr>
          <a:xfrm>
            <a:off x="341531" y="706044"/>
            <a:ext cx="4683025" cy="330072"/>
          </a:xfrm>
          <a:prstGeom prst="rect">
            <a:avLst/>
          </a:prstGeom>
          <a:noFill/>
        </p:spPr>
        <p:txBody>
          <a:bodyPr wrap="square" lIns="72000" tIns="72000" rIns="72000" bIns="72000" rtlCol="0">
            <a:spAutoFit/>
          </a:bodyPr>
          <a:lstStyle/>
          <a:p>
            <a:pPr defTabSz="360000">
              <a:spcAft>
                <a:spcPts val="600"/>
              </a:spcAft>
              <a:tabLst>
                <a:tab pos="360000" algn="l"/>
              </a:tabLst>
            </a:pPr>
            <a:r>
              <a:rPr lang="en-US" sz="1200" b="1" dirty="0">
                <a:solidFill>
                  <a:schemeClr val="bg2"/>
                </a:solidFill>
                <a:latin typeface="Arial"/>
              </a:rPr>
              <a:t>Feature LTE2733 Baseband pooling needed</a:t>
            </a:r>
            <a:endParaRPr lang="en-GB" sz="1200" b="1" dirty="0">
              <a:solidFill>
                <a:schemeClr val="bg2"/>
              </a:solidFill>
              <a:latin typeface="Arial"/>
            </a:endParaRPr>
          </a:p>
        </p:txBody>
      </p:sp>
    </p:spTree>
    <p:extLst>
      <p:ext uri="{BB962C8B-B14F-4D97-AF65-F5344CB8AC3E}">
        <p14:creationId xmlns:p14="http://schemas.microsoft.com/office/powerpoint/2010/main" val="241648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78260C-905E-40B4-A857-8D4EE038278D}"/>
              </a:ext>
            </a:extLst>
          </p:cNvPr>
          <p:cNvSpPr/>
          <p:nvPr/>
        </p:nvSpPr>
        <p:spPr>
          <a:xfrm>
            <a:off x="5785583" y="3389821"/>
            <a:ext cx="750877" cy="448350"/>
          </a:xfrm>
          <a:prstGeom prst="rect">
            <a:avLst/>
          </a:prstGeom>
          <a:solidFill>
            <a:srgbClr val="00C9FF"/>
          </a:solidFill>
          <a:ln w="9525" cap="flat" cmpd="sng" algn="ctr">
            <a:noFill/>
            <a:prstDash val="solid"/>
          </a:ln>
          <a:effectLst/>
        </p:spPr>
        <p:txBody>
          <a:bodyPr tIns="90000" bIns="90000" rtlCol="0" anchor="t" anchorCtr="0"/>
          <a:lstStyle/>
          <a:p>
            <a:pPr algn="ctr" defTabSz="457200">
              <a:defRPr/>
            </a:pPr>
            <a:endParaRPr lang="en-GB" kern="0" dirty="0">
              <a:solidFill>
                <a:srgbClr val="A8BBC0"/>
              </a:solidFill>
              <a:latin typeface="Arial"/>
            </a:endParaRPr>
          </a:p>
        </p:txBody>
      </p:sp>
      <p:sp>
        <p:nvSpPr>
          <p:cNvPr id="3" name="TextBox 2">
            <a:extLst>
              <a:ext uri="{FF2B5EF4-FFF2-40B4-BE49-F238E27FC236}">
                <a16:creationId xmlns:a16="http://schemas.microsoft.com/office/drawing/2014/main" id="{DE232277-3FDA-44A8-8EC6-7F03906C6EB1}"/>
              </a:ext>
            </a:extLst>
          </p:cNvPr>
          <p:cNvSpPr txBox="1"/>
          <p:nvPr/>
        </p:nvSpPr>
        <p:spPr>
          <a:xfrm>
            <a:off x="5832950" y="3427896"/>
            <a:ext cx="590739" cy="369332"/>
          </a:xfrm>
          <a:prstGeom prst="rect">
            <a:avLst/>
          </a:prstGeom>
          <a:noFill/>
        </p:spPr>
        <p:txBody>
          <a:bodyPr wrap="none" rtlCol="0">
            <a:spAutoFit/>
          </a:bodyPr>
          <a:lstStyle/>
          <a:p>
            <a:pPr defTabSz="457200" fontAlgn="base">
              <a:spcBef>
                <a:spcPct val="0"/>
              </a:spcBef>
              <a:spcAft>
                <a:spcPct val="0"/>
              </a:spcAft>
              <a:defRPr/>
            </a:pPr>
            <a:r>
              <a:rPr lang="pl-PL" dirty="0">
                <a:solidFill>
                  <a:srgbClr val="124191"/>
                </a:solidFill>
                <a:latin typeface="Arial"/>
              </a:rPr>
              <a:t>LTE</a:t>
            </a:r>
            <a:endParaRPr lang="en-US" dirty="0" err="1">
              <a:solidFill>
                <a:srgbClr val="124191"/>
              </a:solidFill>
              <a:latin typeface="Arial"/>
            </a:endParaRPr>
          </a:p>
        </p:txBody>
      </p:sp>
      <p:sp>
        <p:nvSpPr>
          <p:cNvPr id="4" name="Text Placeholder 2">
            <a:extLst>
              <a:ext uri="{FF2B5EF4-FFF2-40B4-BE49-F238E27FC236}">
                <a16:creationId xmlns:a16="http://schemas.microsoft.com/office/drawing/2014/main" id="{1095481A-0A4A-491E-9A04-BFF7AE2AE2C2}"/>
              </a:ext>
            </a:extLst>
          </p:cNvPr>
          <p:cNvSpPr txBox="1">
            <a:spLocks/>
          </p:cNvSpPr>
          <p:nvPr/>
        </p:nvSpPr>
        <p:spPr bwMode="auto">
          <a:xfrm>
            <a:off x="417600" y="280800"/>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defTabSz="457200" rtl="0" eaLnBrk="1" fontAlgn="base" hangingPunct="1">
              <a:spcBef>
                <a:spcPct val="0"/>
              </a:spcBef>
              <a:spcAft>
                <a:spcPts val="600"/>
              </a:spcAft>
              <a:buFont typeface="Arial" charset="0"/>
              <a:buNone/>
              <a:defRPr sz="2000" kern="1200" baseline="0">
                <a:solidFill>
                  <a:schemeClr val="tx1"/>
                </a:solidFill>
                <a:latin typeface="+mj-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kumimoji="0" lang="en-GB" sz="2000" b="0" i="0" u="none" strike="noStrike" kern="1200" cap="none" spc="0" normalizeH="0" baseline="0" noProof="0">
                <a:ln>
                  <a:noFill/>
                </a:ln>
                <a:solidFill>
                  <a:srgbClr val="124191"/>
                </a:solidFill>
                <a:effectLst/>
                <a:uLnTx/>
                <a:uFillTx/>
                <a:latin typeface="Arial"/>
              </a:rPr>
              <a:t>AirScale </a:t>
            </a:r>
            <a:r>
              <a:rPr kumimoji="0" lang="pl-PL" sz="2000" b="0" i="0" u="none" strike="noStrike" kern="1200" cap="none" spc="0" normalizeH="0" baseline="0" noProof="0">
                <a:ln>
                  <a:noFill/>
                </a:ln>
                <a:solidFill>
                  <a:srgbClr val="124191"/>
                </a:solidFill>
                <a:effectLst/>
                <a:uLnTx/>
                <a:uFillTx/>
                <a:latin typeface="Arial"/>
              </a:rPr>
              <a:t>SRAN BB cell sets</a:t>
            </a:r>
            <a:r>
              <a:rPr kumimoji="0" lang="fi-FI" sz="2000" b="0" i="0" u="none" strike="noStrike" kern="1200" cap="none" spc="0" normalizeH="0" baseline="0" noProof="0">
                <a:ln>
                  <a:noFill/>
                </a:ln>
                <a:solidFill>
                  <a:srgbClr val="124191"/>
                </a:solidFill>
                <a:effectLst/>
                <a:uLnTx/>
                <a:uFillTx/>
                <a:latin typeface="Arial"/>
              </a:rPr>
              <a:t>: </a:t>
            </a:r>
            <a:r>
              <a:rPr kumimoji="0" lang="pl-PL" sz="2000" b="0" i="0" u="none" strike="noStrike" kern="1200" cap="none" spc="0" normalizeH="0" baseline="0" noProof="0">
                <a:ln>
                  <a:noFill/>
                </a:ln>
                <a:solidFill>
                  <a:srgbClr val="124191"/>
                </a:solidFill>
                <a:effectLst/>
                <a:uLnTx/>
                <a:uFillTx/>
                <a:latin typeface="Arial"/>
              </a:rPr>
              <a:t>3-RAT sharing deployment</a:t>
            </a:r>
            <a:endParaRPr kumimoji="0" lang="en-US" sz="2000" b="0" i="0" u="none" strike="noStrike" kern="1200" cap="none" spc="0" normalizeH="0" baseline="0" noProof="0" dirty="0">
              <a:ln>
                <a:noFill/>
              </a:ln>
              <a:solidFill>
                <a:srgbClr val="124191"/>
              </a:solidFill>
              <a:effectLst/>
              <a:uLnTx/>
              <a:uFillTx/>
              <a:latin typeface="Arial"/>
            </a:endParaRPr>
          </a:p>
        </p:txBody>
      </p:sp>
      <p:sp>
        <p:nvSpPr>
          <p:cNvPr id="5" name="Footer Placeholder 3">
            <a:extLst>
              <a:ext uri="{FF2B5EF4-FFF2-40B4-BE49-F238E27FC236}">
                <a16:creationId xmlns:a16="http://schemas.microsoft.com/office/drawing/2014/main" id="{49DE590C-0D74-4C90-A530-BCE308C611D4}"/>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a:defRPr/>
            </a:pPr>
            <a:r>
              <a:rPr lang="en-US" dirty="0">
                <a:solidFill>
                  <a:srgbClr val="FFFFFF"/>
                </a:solidFill>
                <a:cs typeface="Arial" panose="020B0604020202020204" pitchFamily="34" charset="0"/>
              </a:rPr>
              <a:t>Nokia Internal Use</a:t>
            </a:r>
          </a:p>
        </p:txBody>
      </p:sp>
      <p:sp>
        <p:nvSpPr>
          <p:cNvPr id="6" name="Rectangle 5">
            <a:extLst>
              <a:ext uri="{FF2B5EF4-FFF2-40B4-BE49-F238E27FC236}">
                <a16:creationId xmlns:a16="http://schemas.microsoft.com/office/drawing/2014/main" id="{2FA91DCC-35B2-4CFC-AC1C-70AFD51BFF03}"/>
              </a:ext>
            </a:extLst>
          </p:cNvPr>
          <p:cNvSpPr/>
          <p:nvPr/>
        </p:nvSpPr>
        <p:spPr>
          <a:xfrm>
            <a:off x="6883004" y="2645276"/>
            <a:ext cx="411736" cy="434569"/>
          </a:xfrm>
          <a:prstGeom prst="rect">
            <a:avLst/>
          </a:prstGeom>
          <a:solidFill>
            <a:srgbClr val="7030A0">
              <a:alpha val="49000"/>
            </a:srgbClr>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D95E728-021F-4676-84AF-93630AB85230}"/>
              </a:ext>
            </a:extLst>
          </p:cNvPr>
          <p:cNvSpPr/>
          <p:nvPr/>
        </p:nvSpPr>
        <p:spPr>
          <a:xfrm>
            <a:off x="5785584" y="2637450"/>
            <a:ext cx="1105031" cy="448350"/>
          </a:xfrm>
          <a:prstGeom prst="rect">
            <a:avLst/>
          </a:prstGeom>
          <a:solidFill>
            <a:srgbClr val="92D05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a typeface="+mn-ea"/>
              <a:cs typeface="+mn-cs"/>
            </a:endParaRPr>
          </a:p>
        </p:txBody>
      </p:sp>
      <p:grpSp>
        <p:nvGrpSpPr>
          <p:cNvPr id="8" name="Group 427">
            <a:extLst>
              <a:ext uri="{FF2B5EF4-FFF2-40B4-BE49-F238E27FC236}">
                <a16:creationId xmlns:a16="http://schemas.microsoft.com/office/drawing/2014/main" id="{23F56EA5-5E6A-45C2-827A-70CE99DB5B24}"/>
              </a:ext>
            </a:extLst>
          </p:cNvPr>
          <p:cNvGrpSpPr/>
          <p:nvPr/>
        </p:nvGrpSpPr>
        <p:grpSpPr>
          <a:xfrm>
            <a:off x="5785584" y="2595191"/>
            <a:ext cx="1503741" cy="491170"/>
            <a:chOff x="2155935" y="1554217"/>
            <a:chExt cx="1503746" cy="491172"/>
          </a:xfrm>
        </p:grpSpPr>
        <p:sp>
          <p:nvSpPr>
            <p:cNvPr id="9" name="Rectangle 8">
              <a:extLst>
                <a:ext uri="{FF2B5EF4-FFF2-40B4-BE49-F238E27FC236}">
                  <a16:creationId xmlns:a16="http://schemas.microsoft.com/office/drawing/2014/main" id="{D1B14E34-5E0D-4492-8ABA-28DD10404B85}"/>
                </a:ext>
              </a:extLst>
            </p:cNvPr>
            <p:cNvSpPr>
              <a:spLocks noChangeAspect="1"/>
            </p:cNvSpPr>
            <p:nvPr/>
          </p:nvSpPr>
          <p:spPr>
            <a:xfrm>
              <a:off x="2155935" y="1594265"/>
              <a:ext cx="1503746" cy="451124"/>
            </a:xfrm>
            <a:prstGeom prst="rect">
              <a:avLst/>
            </a:prstGeom>
            <a:noFill/>
            <a:ln w="19050" cap="flat" cmpd="sng" algn="ctr">
              <a:solidFill>
                <a:srgbClr val="68717A"/>
              </a:solidFill>
              <a:prstDash val="solid"/>
            </a:ln>
            <a:effectLst/>
          </p:spPr>
          <p:txBody>
            <a:bodyPr lIns="0" tIns="0" rIns="0" bIns="0" rtlCol="0" anchor="ctr"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D8D9DA">
                      <a:lumMod val="10000"/>
                    </a:srgbClr>
                  </a:solidFill>
                  <a:effectLst/>
                  <a:uLnTx/>
                  <a:uFillTx/>
                  <a:latin typeface="Arial"/>
                  <a:ea typeface="+mn-ea"/>
                  <a:cs typeface="+mn-cs"/>
                </a:rPr>
                <a:t> </a:t>
              </a:r>
              <a:endParaRPr kumimoji="0" lang="en-GB" sz="1400" b="0" i="0" u="none" strike="noStrike" kern="0" cap="none" spc="0" normalizeH="0" baseline="0" noProof="0" dirty="0">
                <a:ln>
                  <a:noFill/>
                </a:ln>
                <a:solidFill>
                  <a:srgbClr val="D8D9DA">
                    <a:lumMod val="10000"/>
                  </a:srgbClr>
                </a:solidFill>
                <a:effectLst/>
                <a:uLnTx/>
                <a:uFillTx/>
                <a:latin typeface="Arial"/>
                <a:ea typeface="+mn-ea"/>
                <a:cs typeface="+mn-cs"/>
              </a:endParaRPr>
            </a:p>
          </p:txBody>
        </p:sp>
        <p:grpSp>
          <p:nvGrpSpPr>
            <p:cNvPr id="10" name="Group 246">
              <a:extLst>
                <a:ext uri="{FF2B5EF4-FFF2-40B4-BE49-F238E27FC236}">
                  <a16:creationId xmlns:a16="http://schemas.microsoft.com/office/drawing/2014/main" id="{0B55F838-028F-4594-8B64-0C97EC09AC67}"/>
                </a:ext>
              </a:extLst>
            </p:cNvPr>
            <p:cNvGrpSpPr/>
            <p:nvPr/>
          </p:nvGrpSpPr>
          <p:grpSpPr>
            <a:xfrm>
              <a:off x="2298263" y="1554219"/>
              <a:ext cx="283023" cy="76389"/>
              <a:chOff x="1771769" y="2541032"/>
              <a:chExt cx="169391" cy="45719"/>
            </a:xfrm>
          </p:grpSpPr>
          <p:grpSp>
            <p:nvGrpSpPr>
              <p:cNvPr id="21" name="Group 257">
                <a:extLst>
                  <a:ext uri="{FF2B5EF4-FFF2-40B4-BE49-F238E27FC236}">
                    <a16:creationId xmlns:a16="http://schemas.microsoft.com/office/drawing/2014/main" id="{533D6351-6616-4BA6-A351-A35BB987F974}"/>
                  </a:ext>
                </a:extLst>
              </p:cNvPr>
              <p:cNvGrpSpPr>
                <a:grpSpLocks noChangeAspect="1"/>
              </p:cNvGrpSpPr>
              <p:nvPr/>
            </p:nvGrpSpPr>
            <p:grpSpPr>
              <a:xfrm rot="5400000">
                <a:off x="1833605" y="2542746"/>
                <a:ext cx="45719" cy="42291"/>
                <a:chOff x="971601" y="2260482"/>
                <a:chExt cx="405043" cy="405045"/>
              </a:xfrm>
            </p:grpSpPr>
            <p:sp>
              <p:nvSpPr>
                <p:cNvPr id="28" name="Freeform 200">
                  <a:extLst>
                    <a:ext uri="{FF2B5EF4-FFF2-40B4-BE49-F238E27FC236}">
                      <a16:creationId xmlns:a16="http://schemas.microsoft.com/office/drawing/2014/main" id="{BA0EF3E0-0732-401F-A23C-8F6364683E2A}"/>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D8AD1B0A-A028-4C8F-ABE7-0FFDD5C44DA7}"/>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22" name="Group 258">
                <a:extLst>
                  <a:ext uri="{FF2B5EF4-FFF2-40B4-BE49-F238E27FC236}">
                    <a16:creationId xmlns:a16="http://schemas.microsoft.com/office/drawing/2014/main" id="{DBA65A23-7AC7-4D98-A60A-00B55F9F32CE}"/>
                  </a:ext>
                </a:extLst>
              </p:cNvPr>
              <p:cNvGrpSpPr>
                <a:grpSpLocks noChangeAspect="1"/>
              </p:cNvGrpSpPr>
              <p:nvPr/>
            </p:nvGrpSpPr>
            <p:grpSpPr>
              <a:xfrm rot="5400000">
                <a:off x="1770055" y="2542746"/>
                <a:ext cx="45719" cy="42291"/>
                <a:chOff x="971601" y="2260482"/>
                <a:chExt cx="405043" cy="405045"/>
              </a:xfrm>
            </p:grpSpPr>
            <p:sp>
              <p:nvSpPr>
                <p:cNvPr id="26" name="Freeform 198">
                  <a:extLst>
                    <a:ext uri="{FF2B5EF4-FFF2-40B4-BE49-F238E27FC236}">
                      <a16:creationId xmlns:a16="http://schemas.microsoft.com/office/drawing/2014/main" id="{8AA6807F-EF10-46E1-86C1-1B770730E2D0}"/>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87C4BE3B-9126-45E0-A387-68D30EC8B26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23" name="Group 259">
                <a:extLst>
                  <a:ext uri="{FF2B5EF4-FFF2-40B4-BE49-F238E27FC236}">
                    <a16:creationId xmlns:a16="http://schemas.microsoft.com/office/drawing/2014/main" id="{A7EF3109-BE86-4442-B0B1-7191E7CB1A7E}"/>
                  </a:ext>
                </a:extLst>
              </p:cNvPr>
              <p:cNvGrpSpPr>
                <a:grpSpLocks noChangeAspect="1"/>
              </p:cNvGrpSpPr>
              <p:nvPr/>
            </p:nvGrpSpPr>
            <p:grpSpPr>
              <a:xfrm rot="5400000">
                <a:off x="1897155" y="2542746"/>
                <a:ext cx="45719" cy="42291"/>
                <a:chOff x="971601" y="2260482"/>
                <a:chExt cx="405043" cy="405045"/>
              </a:xfrm>
            </p:grpSpPr>
            <p:sp>
              <p:nvSpPr>
                <p:cNvPr id="24" name="Freeform 196">
                  <a:extLst>
                    <a:ext uri="{FF2B5EF4-FFF2-40B4-BE49-F238E27FC236}">
                      <a16:creationId xmlns:a16="http://schemas.microsoft.com/office/drawing/2014/main" id="{C16DE72B-4657-47C8-88A4-EF6C9A465F1F}"/>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721B06E5-D9E8-45A8-8F0D-42B5523B63C3}"/>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nvGrpSpPr>
            <p:cNvPr id="11" name="Group 247">
              <a:extLst>
                <a:ext uri="{FF2B5EF4-FFF2-40B4-BE49-F238E27FC236}">
                  <a16:creationId xmlns:a16="http://schemas.microsoft.com/office/drawing/2014/main" id="{96D47EDA-F605-4677-8FF8-5C2B01FA651E}"/>
                </a:ext>
              </a:extLst>
            </p:cNvPr>
            <p:cNvGrpSpPr/>
            <p:nvPr/>
          </p:nvGrpSpPr>
          <p:grpSpPr>
            <a:xfrm>
              <a:off x="3234946" y="1554217"/>
              <a:ext cx="283023" cy="76389"/>
              <a:chOff x="1962419" y="2541032"/>
              <a:chExt cx="169391" cy="45719"/>
            </a:xfrm>
          </p:grpSpPr>
          <p:grpSp>
            <p:nvGrpSpPr>
              <p:cNvPr id="12" name="Group 248">
                <a:extLst>
                  <a:ext uri="{FF2B5EF4-FFF2-40B4-BE49-F238E27FC236}">
                    <a16:creationId xmlns:a16="http://schemas.microsoft.com/office/drawing/2014/main" id="{32BE006E-7ADD-4775-BED8-B61FC2FA9F0A}"/>
                  </a:ext>
                </a:extLst>
              </p:cNvPr>
              <p:cNvGrpSpPr>
                <a:grpSpLocks noChangeAspect="1"/>
              </p:cNvGrpSpPr>
              <p:nvPr/>
            </p:nvGrpSpPr>
            <p:grpSpPr>
              <a:xfrm rot="5400000">
                <a:off x="1960705" y="2542746"/>
                <a:ext cx="45719" cy="42291"/>
                <a:chOff x="971601" y="2260482"/>
                <a:chExt cx="405043" cy="405045"/>
              </a:xfrm>
            </p:grpSpPr>
            <p:sp>
              <p:nvSpPr>
                <p:cNvPr id="19" name="Freeform 191">
                  <a:extLst>
                    <a:ext uri="{FF2B5EF4-FFF2-40B4-BE49-F238E27FC236}">
                      <a16:creationId xmlns:a16="http://schemas.microsoft.com/office/drawing/2014/main" id="{C39B112D-9DC2-4DC4-8878-958AD51F78A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39549EB-FA84-4FC8-A1E1-3BC6DA98C47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3" name="Group 249">
                <a:extLst>
                  <a:ext uri="{FF2B5EF4-FFF2-40B4-BE49-F238E27FC236}">
                    <a16:creationId xmlns:a16="http://schemas.microsoft.com/office/drawing/2014/main" id="{4964746D-9079-488D-9D96-CFD291C1E48B}"/>
                  </a:ext>
                </a:extLst>
              </p:cNvPr>
              <p:cNvGrpSpPr>
                <a:grpSpLocks noChangeAspect="1"/>
              </p:cNvGrpSpPr>
              <p:nvPr/>
            </p:nvGrpSpPr>
            <p:grpSpPr>
              <a:xfrm rot="5400000">
                <a:off x="2087805" y="2542746"/>
                <a:ext cx="45719" cy="42291"/>
                <a:chOff x="971601" y="2260482"/>
                <a:chExt cx="405043" cy="405045"/>
              </a:xfrm>
            </p:grpSpPr>
            <p:sp>
              <p:nvSpPr>
                <p:cNvPr id="17" name="Freeform 189">
                  <a:extLst>
                    <a:ext uri="{FF2B5EF4-FFF2-40B4-BE49-F238E27FC236}">
                      <a16:creationId xmlns:a16="http://schemas.microsoft.com/office/drawing/2014/main" id="{E02174CD-6A1C-4B5F-B42C-DBA11F805CB9}"/>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3CE904E0-AC62-4D28-9BF2-6793386A4330}"/>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4" name="Group 250">
                <a:extLst>
                  <a:ext uri="{FF2B5EF4-FFF2-40B4-BE49-F238E27FC236}">
                    <a16:creationId xmlns:a16="http://schemas.microsoft.com/office/drawing/2014/main" id="{89C9DC34-9051-4FBA-A3BD-101996515C76}"/>
                  </a:ext>
                </a:extLst>
              </p:cNvPr>
              <p:cNvGrpSpPr>
                <a:grpSpLocks noChangeAspect="1"/>
              </p:cNvGrpSpPr>
              <p:nvPr/>
            </p:nvGrpSpPr>
            <p:grpSpPr>
              <a:xfrm rot="5400000">
                <a:off x="2024255" y="2542746"/>
                <a:ext cx="45719" cy="42291"/>
                <a:chOff x="971601" y="2260482"/>
                <a:chExt cx="405043" cy="405045"/>
              </a:xfrm>
            </p:grpSpPr>
            <p:sp>
              <p:nvSpPr>
                <p:cNvPr id="15" name="Freeform 187">
                  <a:extLst>
                    <a:ext uri="{FF2B5EF4-FFF2-40B4-BE49-F238E27FC236}">
                      <a16:creationId xmlns:a16="http://schemas.microsoft.com/office/drawing/2014/main" id="{7DC7BDDD-FF17-448E-BEA3-D423F199C2DB}"/>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EAA49A27-4489-4E8D-8353-BE5B34338D1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sp>
        <p:nvSpPr>
          <p:cNvPr id="30" name="Rectangle 29">
            <a:extLst>
              <a:ext uri="{FF2B5EF4-FFF2-40B4-BE49-F238E27FC236}">
                <a16:creationId xmlns:a16="http://schemas.microsoft.com/office/drawing/2014/main" id="{2CBED98A-C6B2-49A4-9721-FBEF3E29483E}"/>
              </a:ext>
            </a:extLst>
          </p:cNvPr>
          <p:cNvSpPr/>
          <p:nvPr/>
        </p:nvSpPr>
        <p:spPr>
          <a:xfrm>
            <a:off x="5004433" y="2755832"/>
            <a:ext cx="644728" cy="307777"/>
          </a:xfrm>
          <a:prstGeom prst="rect">
            <a:avLst/>
          </a:prstGeom>
        </p:spPr>
        <p:txBody>
          <a:bodyPr wrap="none">
            <a:spAutoFit/>
          </a:bodyPr>
          <a:lstStyle/>
          <a:p>
            <a:pPr defTabSz="457200" fontAlgn="base">
              <a:spcBef>
                <a:spcPct val="0"/>
              </a:spcBef>
              <a:spcAft>
                <a:spcPct val="0"/>
              </a:spcAft>
              <a:defRPr/>
            </a:pPr>
            <a:r>
              <a:rPr lang="de-DE" sz="1400" dirty="0">
                <a:solidFill>
                  <a:srgbClr val="D8D9DA">
                    <a:lumMod val="10000"/>
                  </a:srgbClr>
                </a:solidFill>
                <a:latin typeface="Arial" charset="0"/>
              </a:rPr>
              <a:t>ABIA</a:t>
            </a:r>
            <a:r>
              <a:rPr lang="pl-PL" sz="1400" dirty="0">
                <a:solidFill>
                  <a:srgbClr val="D8D9DA">
                    <a:lumMod val="10000"/>
                  </a:srgbClr>
                </a:solidFill>
                <a:latin typeface="Arial" charset="0"/>
              </a:rPr>
              <a:t>:</a:t>
            </a:r>
            <a:endParaRPr lang="en-US" sz="1400" dirty="0">
              <a:solidFill>
                <a:srgbClr val="124191"/>
              </a:solidFill>
              <a:latin typeface="Arial" charset="0"/>
            </a:endParaRPr>
          </a:p>
        </p:txBody>
      </p:sp>
      <p:sp>
        <p:nvSpPr>
          <p:cNvPr id="31" name="TextBox 30">
            <a:extLst>
              <a:ext uri="{FF2B5EF4-FFF2-40B4-BE49-F238E27FC236}">
                <a16:creationId xmlns:a16="http://schemas.microsoft.com/office/drawing/2014/main" id="{EF62D0A9-5BE2-4DD4-BDC5-A28BF21C6961}"/>
              </a:ext>
            </a:extLst>
          </p:cNvPr>
          <p:cNvSpPr txBox="1"/>
          <p:nvPr/>
        </p:nvSpPr>
        <p:spPr>
          <a:xfrm>
            <a:off x="5747870" y="2727196"/>
            <a:ext cx="782587" cy="276999"/>
          </a:xfrm>
          <a:prstGeom prst="rect">
            <a:avLst/>
          </a:prstGeom>
          <a:noFill/>
        </p:spPr>
        <p:txBody>
          <a:bodyPr wrap="none" rtlCol="0">
            <a:spAutoFit/>
          </a:bodyPr>
          <a:lstStyle/>
          <a:p>
            <a:pPr defTabSz="457200" fontAlgn="base">
              <a:spcBef>
                <a:spcPct val="0"/>
              </a:spcBef>
              <a:spcAft>
                <a:spcPct val="0"/>
              </a:spcAft>
              <a:defRPr/>
            </a:pPr>
            <a:r>
              <a:rPr lang="pl-PL" sz="1200" dirty="0">
                <a:solidFill>
                  <a:srgbClr val="124191"/>
                </a:solidFill>
                <a:latin typeface="Arial"/>
              </a:rPr>
              <a:t>WCDMA</a:t>
            </a:r>
            <a:endParaRPr lang="en-US" sz="1200" dirty="0" err="1">
              <a:solidFill>
                <a:srgbClr val="124191"/>
              </a:solidFill>
              <a:latin typeface="Arial"/>
            </a:endParaRPr>
          </a:p>
        </p:txBody>
      </p:sp>
      <p:sp>
        <p:nvSpPr>
          <p:cNvPr id="32" name="Rectangle 31">
            <a:extLst>
              <a:ext uri="{FF2B5EF4-FFF2-40B4-BE49-F238E27FC236}">
                <a16:creationId xmlns:a16="http://schemas.microsoft.com/office/drawing/2014/main" id="{16D60332-2FC7-4B70-8166-73E817621162}"/>
              </a:ext>
            </a:extLst>
          </p:cNvPr>
          <p:cNvSpPr/>
          <p:nvPr/>
        </p:nvSpPr>
        <p:spPr>
          <a:xfrm>
            <a:off x="5793346" y="4104600"/>
            <a:ext cx="1488220" cy="448350"/>
          </a:xfrm>
          <a:prstGeom prst="rect">
            <a:avLst/>
          </a:prstGeom>
          <a:solidFill>
            <a:srgbClr val="92D05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E9745375-E1E4-4FE9-9D6A-71F13385EF1D}"/>
              </a:ext>
            </a:extLst>
          </p:cNvPr>
          <p:cNvSpPr/>
          <p:nvPr/>
        </p:nvSpPr>
        <p:spPr>
          <a:xfrm>
            <a:off x="6500179" y="3393585"/>
            <a:ext cx="789145" cy="448350"/>
          </a:xfrm>
          <a:prstGeom prst="rect">
            <a:avLst/>
          </a:prstGeom>
          <a:solidFill>
            <a:srgbClr val="92D05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a typeface="+mn-ea"/>
              <a:cs typeface="+mn-cs"/>
            </a:endParaRPr>
          </a:p>
        </p:txBody>
      </p:sp>
      <p:grpSp>
        <p:nvGrpSpPr>
          <p:cNvPr id="34" name="Group 427">
            <a:extLst>
              <a:ext uri="{FF2B5EF4-FFF2-40B4-BE49-F238E27FC236}">
                <a16:creationId xmlns:a16="http://schemas.microsoft.com/office/drawing/2014/main" id="{D8545A2B-0238-4FE8-BC78-C8706A7B489E}"/>
              </a:ext>
            </a:extLst>
          </p:cNvPr>
          <p:cNvGrpSpPr/>
          <p:nvPr/>
        </p:nvGrpSpPr>
        <p:grpSpPr>
          <a:xfrm>
            <a:off x="5785586" y="3350137"/>
            <a:ext cx="1503741" cy="491170"/>
            <a:chOff x="2155935" y="1554217"/>
            <a:chExt cx="1503746" cy="491172"/>
          </a:xfrm>
        </p:grpSpPr>
        <p:sp>
          <p:nvSpPr>
            <p:cNvPr id="35" name="Rectangle 34">
              <a:extLst>
                <a:ext uri="{FF2B5EF4-FFF2-40B4-BE49-F238E27FC236}">
                  <a16:creationId xmlns:a16="http://schemas.microsoft.com/office/drawing/2014/main" id="{5B71D0B2-5C7B-4AD9-A5FF-97C4B917F635}"/>
                </a:ext>
              </a:extLst>
            </p:cNvPr>
            <p:cNvSpPr>
              <a:spLocks noChangeAspect="1"/>
            </p:cNvSpPr>
            <p:nvPr/>
          </p:nvSpPr>
          <p:spPr>
            <a:xfrm>
              <a:off x="2155935" y="1594265"/>
              <a:ext cx="1503746" cy="451124"/>
            </a:xfrm>
            <a:prstGeom prst="rect">
              <a:avLst/>
            </a:prstGeom>
            <a:noFill/>
            <a:ln w="19050" cap="flat" cmpd="sng" algn="ctr">
              <a:solidFill>
                <a:srgbClr val="68717A"/>
              </a:solidFill>
              <a:prstDash val="solid"/>
            </a:ln>
            <a:effectLst/>
          </p:spPr>
          <p:txBody>
            <a:bodyPr lIns="0" tIns="0" rIns="0" bIns="0" rtlCol="0" anchor="ctr"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D8D9DA">
                      <a:lumMod val="10000"/>
                    </a:srgbClr>
                  </a:solidFill>
                  <a:effectLst/>
                  <a:uLnTx/>
                  <a:uFillTx/>
                  <a:latin typeface="Arial"/>
                  <a:ea typeface="+mn-ea"/>
                  <a:cs typeface="+mn-cs"/>
                </a:rPr>
                <a:t> </a:t>
              </a:r>
              <a:endParaRPr kumimoji="0" lang="en-GB" sz="1400" b="0" i="0" u="none" strike="noStrike" kern="0" cap="none" spc="0" normalizeH="0" baseline="0" noProof="0" dirty="0">
                <a:ln>
                  <a:noFill/>
                </a:ln>
                <a:solidFill>
                  <a:srgbClr val="D8D9DA">
                    <a:lumMod val="10000"/>
                  </a:srgbClr>
                </a:solidFill>
                <a:effectLst/>
                <a:uLnTx/>
                <a:uFillTx/>
                <a:latin typeface="Arial"/>
                <a:ea typeface="+mn-ea"/>
                <a:cs typeface="+mn-cs"/>
              </a:endParaRPr>
            </a:p>
          </p:txBody>
        </p:sp>
        <p:grpSp>
          <p:nvGrpSpPr>
            <p:cNvPr id="36" name="Group 246">
              <a:extLst>
                <a:ext uri="{FF2B5EF4-FFF2-40B4-BE49-F238E27FC236}">
                  <a16:creationId xmlns:a16="http://schemas.microsoft.com/office/drawing/2014/main" id="{3EC4077D-F9D5-4A08-AED1-525106EA91A3}"/>
                </a:ext>
              </a:extLst>
            </p:cNvPr>
            <p:cNvGrpSpPr/>
            <p:nvPr/>
          </p:nvGrpSpPr>
          <p:grpSpPr>
            <a:xfrm>
              <a:off x="2298263" y="1554219"/>
              <a:ext cx="283023" cy="76389"/>
              <a:chOff x="1771769" y="2541032"/>
              <a:chExt cx="169391" cy="45719"/>
            </a:xfrm>
          </p:grpSpPr>
          <p:grpSp>
            <p:nvGrpSpPr>
              <p:cNvPr id="47" name="Group 257">
                <a:extLst>
                  <a:ext uri="{FF2B5EF4-FFF2-40B4-BE49-F238E27FC236}">
                    <a16:creationId xmlns:a16="http://schemas.microsoft.com/office/drawing/2014/main" id="{76CE2ABB-E7C8-4859-89D0-38A4D7F1ED78}"/>
                  </a:ext>
                </a:extLst>
              </p:cNvPr>
              <p:cNvGrpSpPr>
                <a:grpSpLocks noChangeAspect="1"/>
              </p:cNvGrpSpPr>
              <p:nvPr/>
            </p:nvGrpSpPr>
            <p:grpSpPr>
              <a:xfrm rot="5400000">
                <a:off x="1833605" y="2542746"/>
                <a:ext cx="45719" cy="42291"/>
                <a:chOff x="971601" y="2260482"/>
                <a:chExt cx="405043" cy="405045"/>
              </a:xfrm>
            </p:grpSpPr>
            <p:sp>
              <p:nvSpPr>
                <p:cNvPr id="54" name="Freeform 227">
                  <a:extLst>
                    <a:ext uri="{FF2B5EF4-FFF2-40B4-BE49-F238E27FC236}">
                      <a16:creationId xmlns:a16="http://schemas.microsoft.com/office/drawing/2014/main" id="{7FC32634-18F0-430D-A144-A1E2183D51D2}"/>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82F8F8B8-6EC5-4F70-B1F2-35F3A7E1918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48" name="Group 258">
                <a:extLst>
                  <a:ext uri="{FF2B5EF4-FFF2-40B4-BE49-F238E27FC236}">
                    <a16:creationId xmlns:a16="http://schemas.microsoft.com/office/drawing/2014/main" id="{4248F53B-E18E-466C-9A36-B359BFCFF012}"/>
                  </a:ext>
                </a:extLst>
              </p:cNvPr>
              <p:cNvGrpSpPr>
                <a:grpSpLocks noChangeAspect="1"/>
              </p:cNvGrpSpPr>
              <p:nvPr/>
            </p:nvGrpSpPr>
            <p:grpSpPr>
              <a:xfrm rot="5400000">
                <a:off x="1770055" y="2542746"/>
                <a:ext cx="45719" cy="42291"/>
                <a:chOff x="971601" y="2260482"/>
                <a:chExt cx="405043" cy="405045"/>
              </a:xfrm>
            </p:grpSpPr>
            <p:sp>
              <p:nvSpPr>
                <p:cNvPr id="52" name="Freeform 225">
                  <a:extLst>
                    <a:ext uri="{FF2B5EF4-FFF2-40B4-BE49-F238E27FC236}">
                      <a16:creationId xmlns:a16="http://schemas.microsoft.com/office/drawing/2014/main" id="{01D318AC-1F4E-4510-8AB7-98215CDC831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8FB8AE02-A696-4CAD-B097-9EABB929D75E}"/>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49" name="Group 259">
                <a:extLst>
                  <a:ext uri="{FF2B5EF4-FFF2-40B4-BE49-F238E27FC236}">
                    <a16:creationId xmlns:a16="http://schemas.microsoft.com/office/drawing/2014/main" id="{A2CB30ED-E321-4511-BDB5-D49F70760948}"/>
                  </a:ext>
                </a:extLst>
              </p:cNvPr>
              <p:cNvGrpSpPr>
                <a:grpSpLocks noChangeAspect="1"/>
              </p:cNvGrpSpPr>
              <p:nvPr/>
            </p:nvGrpSpPr>
            <p:grpSpPr>
              <a:xfrm rot="5400000">
                <a:off x="1897155" y="2542746"/>
                <a:ext cx="45719" cy="42291"/>
                <a:chOff x="971601" y="2260482"/>
                <a:chExt cx="405043" cy="405045"/>
              </a:xfrm>
            </p:grpSpPr>
            <p:sp>
              <p:nvSpPr>
                <p:cNvPr id="50" name="Freeform 223">
                  <a:extLst>
                    <a:ext uri="{FF2B5EF4-FFF2-40B4-BE49-F238E27FC236}">
                      <a16:creationId xmlns:a16="http://schemas.microsoft.com/office/drawing/2014/main" id="{B77F743A-A12C-4D58-9E2C-59C3E3F0E2D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CB81C6A7-2F4D-4700-9C42-9BB293A78FDC}"/>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nvGrpSpPr>
            <p:cNvPr id="37" name="Group 247">
              <a:extLst>
                <a:ext uri="{FF2B5EF4-FFF2-40B4-BE49-F238E27FC236}">
                  <a16:creationId xmlns:a16="http://schemas.microsoft.com/office/drawing/2014/main" id="{ABB5E497-A769-40BA-BD31-17C79EA7B5DC}"/>
                </a:ext>
              </a:extLst>
            </p:cNvPr>
            <p:cNvGrpSpPr/>
            <p:nvPr/>
          </p:nvGrpSpPr>
          <p:grpSpPr>
            <a:xfrm>
              <a:off x="3234946" y="1554217"/>
              <a:ext cx="283023" cy="76389"/>
              <a:chOff x="1962419" y="2541032"/>
              <a:chExt cx="169391" cy="45719"/>
            </a:xfrm>
          </p:grpSpPr>
          <p:grpSp>
            <p:nvGrpSpPr>
              <p:cNvPr id="38" name="Group 248">
                <a:extLst>
                  <a:ext uri="{FF2B5EF4-FFF2-40B4-BE49-F238E27FC236}">
                    <a16:creationId xmlns:a16="http://schemas.microsoft.com/office/drawing/2014/main" id="{2599FE38-6B0A-448E-93EF-308ED3A63CF7}"/>
                  </a:ext>
                </a:extLst>
              </p:cNvPr>
              <p:cNvGrpSpPr>
                <a:grpSpLocks noChangeAspect="1"/>
              </p:cNvGrpSpPr>
              <p:nvPr/>
            </p:nvGrpSpPr>
            <p:grpSpPr>
              <a:xfrm rot="5400000">
                <a:off x="1960705" y="2542746"/>
                <a:ext cx="45719" cy="42291"/>
                <a:chOff x="971601" y="2260482"/>
                <a:chExt cx="405043" cy="405045"/>
              </a:xfrm>
            </p:grpSpPr>
            <p:sp>
              <p:nvSpPr>
                <p:cNvPr id="45" name="Freeform 218">
                  <a:extLst>
                    <a:ext uri="{FF2B5EF4-FFF2-40B4-BE49-F238E27FC236}">
                      <a16:creationId xmlns:a16="http://schemas.microsoft.com/office/drawing/2014/main" id="{571C7C7D-C041-4C8D-96DC-1236B1D70A0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46" name="Rectangle 45">
                  <a:extLst>
                    <a:ext uri="{FF2B5EF4-FFF2-40B4-BE49-F238E27FC236}">
                      <a16:creationId xmlns:a16="http://schemas.microsoft.com/office/drawing/2014/main" id="{A61DE297-6AF3-41EE-9D87-0C23604318F1}"/>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39" name="Group 249">
                <a:extLst>
                  <a:ext uri="{FF2B5EF4-FFF2-40B4-BE49-F238E27FC236}">
                    <a16:creationId xmlns:a16="http://schemas.microsoft.com/office/drawing/2014/main" id="{6B1A7594-47C9-4555-A598-796EC9B86D9E}"/>
                  </a:ext>
                </a:extLst>
              </p:cNvPr>
              <p:cNvGrpSpPr>
                <a:grpSpLocks noChangeAspect="1"/>
              </p:cNvGrpSpPr>
              <p:nvPr/>
            </p:nvGrpSpPr>
            <p:grpSpPr>
              <a:xfrm rot="5400000">
                <a:off x="2087805" y="2542746"/>
                <a:ext cx="45719" cy="42291"/>
                <a:chOff x="971601" y="2260482"/>
                <a:chExt cx="405043" cy="405045"/>
              </a:xfrm>
            </p:grpSpPr>
            <p:sp>
              <p:nvSpPr>
                <p:cNvPr id="43" name="Freeform 216">
                  <a:extLst>
                    <a:ext uri="{FF2B5EF4-FFF2-40B4-BE49-F238E27FC236}">
                      <a16:creationId xmlns:a16="http://schemas.microsoft.com/office/drawing/2014/main" id="{1E0F7BF8-2555-4A45-8EB2-B48EDAD25AB3}"/>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44" name="Rectangle 43">
                  <a:extLst>
                    <a:ext uri="{FF2B5EF4-FFF2-40B4-BE49-F238E27FC236}">
                      <a16:creationId xmlns:a16="http://schemas.microsoft.com/office/drawing/2014/main" id="{3C592FD4-1031-4733-888A-A95CE7EA2B00}"/>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40" name="Group 250">
                <a:extLst>
                  <a:ext uri="{FF2B5EF4-FFF2-40B4-BE49-F238E27FC236}">
                    <a16:creationId xmlns:a16="http://schemas.microsoft.com/office/drawing/2014/main" id="{52CCF291-97AE-4D40-AAFD-6F2DD4C5F877}"/>
                  </a:ext>
                </a:extLst>
              </p:cNvPr>
              <p:cNvGrpSpPr>
                <a:grpSpLocks noChangeAspect="1"/>
              </p:cNvGrpSpPr>
              <p:nvPr/>
            </p:nvGrpSpPr>
            <p:grpSpPr>
              <a:xfrm rot="5400000">
                <a:off x="2024255" y="2542746"/>
                <a:ext cx="45719" cy="42291"/>
                <a:chOff x="971601" y="2260482"/>
                <a:chExt cx="405043" cy="405045"/>
              </a:xfrm>
            </p:grpSpPr>
            <p:sp>
              <p:nvSpPr>
                <p:cNvPr id="41" name="Freeform 214">
                  <a:extLst>
                    <a:ext uri="{FF2B5EF4-FFF2-40B4-BE49-F238E27FC236}">
                      <a16:creationId xmlns:a16="http://schemas.microsoft.com/office/drawing/2014/main" id="{66060503-68AA-48D2-8811-E0874287C91C}"/>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BED8539C-7618-480D-A56C-21EB76EA9620}"/>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sp>
        <p:nvSpPr>
          <p:cNvPr id="56" name="Rounded Rectangular Callout 229">
            <a:extLst>
              <a:ext uri="{FF2B5EF4-FFF2-40B4-BE49-F238E27FC236}">
                <a16:creationId xmlns:a16="http://schemas.microsoft.com/office/drawing/2014/main" id="{1956065B-1B24-4342-A5EA-2264FAE94475}"/>
              </a:ext>
            </a:extLst>
          </p:cNvPr>
          <p:cNvSpPr/>
          <p:nvPr/>
        </p:nvSpPr>
        <p:spPr>
          <a:xfrm flipH="1">
            <a:off x="7763098" y="3374265"/>
            <a:ext cx="1007671" cy="501661"/>
          </a:xfrm>
          <a:prstGeom prst="wedgeRoundRectCallout">
            <a:avLst>
              <a:gd name="adj1" fmla="val 61442"/>
              <a:gd name="adj2" fmla="val 66820"/>
              <a:gd name="adj3" fmla="val 16667"/>
            </a:avLst>
          </a:prstGeom>
          <a:solidFill>
            <a:srgbClr val="00C9FF">
              <a:lumMod val="75000"/>
              <a:alpha val="53000"/>
            </a:srgbClr>
          </a:solidFill>
          <a:ln w="9525" cap="flat" cmpd="sng" algn="ctr">
            <a:solidFill>
              <a:srgbClr val="0070C0"/>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pl-PL" sz="800" b="1" i="0" u="none" strike="noStrike" kern="0" cap="none" spc="0" normalizeH="0" baseline="0" noProof="0" dirty="0">
                <a:ln>
                  <a:noFill/>
                </a:ln>
                <a:solidFill>
                  <a:srgbClr val="124191"/>
                </a:solidFill>
                <a:effectLst/>
                <a:uLnTx/>
                <a:uFillTx/>
                <a:latin typeface="Arial" pitchFamily="34" charset="0"/>
                <a:ea typeface="ヒラギノ角ゴ Pro W3"/>
                <a:cs typeface="ヒラギノ角ゴ Pro W3"/>
              </a:rPr>
              <a:t>Optional BB extensions</a:t>
            </a:r>
            <a:endParaRPr kumimoji="0" lang="en-US" sz="800" b="1" i="0" u="none" strike="noStrike" kern="0" cap="none" spc="0" normalizeH="0" baseline="0" noProof="0" dirty="0">
              <a:ln>
                <a:noFill/>
              </a:ln>
              <a:solidFill>
                <a:srgbClr val="124191"/>
              </a:solidFill>
              <a:effectLst/>
              <a:uLnTx/>
              <a:uFillTx/>
              <a:latin typeface="Arial" pitchFamily="34" charset="0"/>
              <a:ea typeface="ヒラギノ角ゴ Pro W3"/>
              <a:cs typeface="ヒラギノ角ゴ Pro W3"/>
            </a:endParaRPr>
          </a:p>
        </p:txBody>
      </p:sp>
      <p:grpSp>
        <p:nvGrpSpPr>
          <p:cNvPr id="57" name="Group 427">
            <a:extLst>
              <a:ext uri="{FF2B5EF4-FFF2-40B4-BE49-F238E27FC236}">
                <a16:creationId xmlns:a16="http://schemas.microsoft.com/office/drawing/2014/main" id="{E13E4905-591F-4C23-930D-B38A4EEF4AB3}"/>
              </a:ext>
            </a:extLst>
          </p:cNvPr>
          <p:cNvGrpSpPr/>
          <p:nvPr/>
        </p:nvGrpSpPr>
        <p:grpSpPr>
          <a:xfrm>
            <a:off x="5785586" y="4060924"/>
            <a:ext cx="1503741" cy="491170"/>
            <a:chOff x="2155935" y="1554217"/>
            <a:chExt cx="1503746" cy="491172"/>
          </a:xfrm>
        </p:grpSpPr>
        <p:sp>
          <p:nvSpPr>
            <p:cNvPr id="58" name="Rectangle 57">
              <a:extLst>
                <a:ext uri="{FF2B5EF4-FFF2-40B4-BE49-F238E27FC236}">
                  <a16:creationId xmlns:a16="http://schemas.microsoft.com/office/drawing/2014/main" id="{0C6079F1-C813-4E12-A9DD-719EF4347E36}"/>
                </a:ext>
              </a:extLst>
            </p:cNvPr>
            <p:cNvSpPr>
              <a:spLocks noChangeAspect="1"/>
            </p:cNvSpPr>
            <p:nvPr/>
          </p:nvSpPr>
          <p:spPr>
            <a:xfrm>
              <a:off x="2155935" y="1594265"/>
              <a:ext cx="1503746" cy="451124"/>
            </a:xfrm>
            <a:prstGeom prst="rect">
              <a:avLst/>
            </a:prstGeom>
            <a:noFill/>
            <a:ln w="19050" cap="flat" cmpd="sng" algn="ctr">
              <a:solidFill>
                <a:srgbClr val="68717A"/>
              </a:solidFill>
              <a:prstDash val="solid"/>
            </a:ln>
            <a:effectLst/>
          </p:spPr>
          <p:txBody>
            <a:bodyPr lIns="0" tIns="0" rIns="0" bIns="0" rtlCol="0" anchor="ctr"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D8D9DA">
                      <a:lumMod val="10000"/>
                    </a:srgbClr>
                  </a:solidFill>
                  <a:effectLst/>
                  <a:uLnTx/>
                  <a:uFillTx/>
                  <a:latin typeface="Arial"/>
                  <a:ea typeface="+mn-ea"/>
                  <a:cs typeface="+mn-cs"/>
                </a:rPr>
                <a:t> </a:t>
              </a:r>
              <a:endParaRPr kumimoji="0" lang="en-GB" sz="1400" b="0" i="0" u="none" strike="noStrike" kern="0" cap="none" spc="0" normalizeH="0" baseline="0" noProof="0" dirty="0">
                <a:ln>
                  <a:noFill/>
                </a:ln>
                <a:solidFill>
                  <a:srgbClr val="D8D9DA">
                    <a:lumMod val="10000"/>
                  </a:srgbClr>
                </a:solidFill>
                <a:effectLst/>
                <a:uLnTx/>
                <a:uFillTx/>
                <a:latin typeface="Arial"/>
                <a:ea typeface="+mn-ea"/>
                <a:cs typeface="+mn-cs"/>
              </a:endParaRPr>
            </a:p>
          </p:txBody>
        </p:sp>
        <p:grpSp>
          <p:nvGrpSpPr>
            <p:cNvPr id="59" name="Group 246">
              <a:extLst>
                <a:ext uri="{FF2B5EF4-FFF2-40B4-BE49-F238E27FC236}">
                  <a16:creationId xmlns:a16="http://schemas.microsoft.com/office/drawing/2014/main" id="{91B85D3B-4CC7-4D7F-AFEE-399FAF2F91BE}"/>
                </a:ext>
              </a:extLst>
            </p:cNvPr>
            <p:cNvGrpSpPr/>
            <p:nvPr/>
          </p:nvGrpSpPr>
          <p:grpSpPr>
            <a:xfrm>
              <a:off x="2298263" y="1554219"/>
              <a:ext cx="283023" cy="76389"/>
              <a:chOff x="1771769" y="2541032"/>
              <a:chExt cx="169391" cy="45719"/>
            </a:xfrm>
          </p:grpSpPr>
          <p:grpSp>
            <p:nvGrpSpPr>
              <p:cNvPr id="70" name="Group 257">
                <a:extLst>
                  <a:ext uri="{FF2B5EF4-FFF2-40B4-BE49-F238E27FC236}">
                    <a16:creationId xmlns:a16="http://schemas.microsoft.com/office/drawing/2014/main" id="{76502173-B876-4623-8A29-3D2F044AAE32}"/>
                  </a:ext>
                </a:extLst>
              </p:cNvPr>
              <p:cNvGrpSpPr>
                <a:grpSpLocks noChangeAspect="1"/>
              </p:cNvGrpSpPr>
              <p:nvPr/>
            </p:nvGrpSpPr>
            <p:grpSpPr>
              <a:xfrm rot="5400000">
                <a:off x="1833605" y="2542746"/>
                <a:ext cx="45719" cy="42291"/>
                <a:chOff x="971601" y="2260482"/>
                <a:chExt cx="405043" cy="405045"/>
              </a:xfrm>
            </p:grpSpPr>
            <p:sp>
              <p:nvSpPr>
                <p:cNvPr id="77" name="Freeform 250">
                  <a:extLst>
                    <a:ext uri="{FF2B5EF4-FFF2-40B4-BE49-F238E27FC236}">
                      <a16:creationId xmlns:a16="http://schemas.microsoft.com/office/drawing/2014/main" id="{BF321F6E-EA31-4DA6-A42F-9F0E9F633270}"/>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7284EAEE-41D3-4316-AC46-A949A445B86D}"/>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71" name="Group 258">
                <a:extLst>
                  <a:ext uri="{FF2B5EF4-FFF2-40B4-BE49-F238E27FC236}">
                    <a16:creationId xmlns:a16="http://schemas.microsoft.com/office/drawing/2014/main" id="{969BFBD0-A040-4C2D-9DA4-08CF8C3EE887}"/>
                  </a:ext>
                </a:extLst>
              </p:cNvPr>
              <p:cNvGrpSpPr>
                <a:grpSpLocks noChangeAspect="1"/>
              </p:cNvGrpSpPr>
              <p:nvPr/>
            </p:nvGrpSpPr>
            <p:grpSpPr>
              <a:xfrm rot="5400000">
                <a:off x="1770055" y="2542746"/>
                <a:ext cx="45719" cy="42291"/>
                <a:chOff x="971601" y="2260482"/>
                <a:chExt cx="405043" cy="405045"/>
              </a:xfrm>
            </p:grpSpPr>
            <p:sp>
              <p:nvSpPr>
                <p:cNvPr id="75" name="Freeform 248">
                  <a:extLst>
                    <a:ext uri="{FF2B5EF4-FFF2-40B4-BE49-F238E27FC236}">
                      <a16:creationId xmlns:a16="http://schemas.microsoft.com/office/drawing/2014/main" id="{848A0C0C-FDB1-4A9B-99B1-363D83B8B6D1}"/>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F3DEBA3F-2257-46FF-A8FD-CA62FD005887}"/>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72" name="Group 259">
                <a:extLst>
                  <a:ext uri="{FF2B5EF4-FFF2-40B4-BE49-F238E27FC236}">
                    <a16:creationId xmlns:a16="http://schemas.microsoft.com/office/drawing/2014/main" id="{A8935FE4-5673-4D51-AEC3-BC694B94BCAB}"/>
                  </a:ext>
                </a:extLst>
              </p:cNvPr>
              <p:cNvGrpSpPr>
                <a:grpSpLocks noChangeAspect="1"/>
              </p:cNvGrpSpPr>
              <p:nvPr/>
            </p:nvGrpSpPr>
            <p:grpSpPr>
              <a:xfrm rot="5400000">
                <a:off x="1897155" y="2542746"/>
                <a:ext cx="45719" cy="42291"/>
                <a:chOff x="971601" y="2260482"/>
                <a:chExt cx="405043" cy="405045"/>
              </a:xfrm>
            </p:grpSpPr>
            <p:sp>
              <p:nvSpPr>
                <p:cNvPr id="73" name="Freeform 246">
                  <a:extLst>
                    <a:ext uri="{FF2B5EF4-FFF2-40B4-BE49-F238E27FC236}">
                      <a16:creationId xmlns:a16="http://schemas.microsoft.com/office/drawing/2014/main" id="{621990FA-9C17-4014-A086-479FE80B36A4}"/>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74" name="Rectangle 73">
                  <a:extLst>
                    <a:ext uri="{FF2B5EF4-FFF2-40B4-BE49-F238E27FC236}">
                      <a16:creationId xmlns:a16="http://schemas.microsoft.com/office/drawing/2014/main" id="{05C5B027-42E4-4DA3-86FD-AFBCF722A59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nvGrpSpPr>
            <p:cNvPr id="60" name="Group 247">
              <a:extLst>
                <a:ext uri="{FF2B5EF4-FFF2-40B4-BE49-F238E27FC236}">
                  <a16:creationId xmlns:a16="http://schemas.microsoft.com/office/drawing/2014/main" id="{9EEE2FA0-87BB-4850-A869-CA09F598F811}"/>
                </a:ext>
              </a:extLst>
            </p:cNvPr>
            <p:cNvGrpSpPr/>
            <p:nvPr/>
          </p:nvGrpSpPr>
          <p:grpSpPr>
            <a:xfrm>
              <a:off x="3234946" y="1554217"/>
              <a:ext cx="283023" cy="76389"/>
              <a:chOff x="1962419" y="2541032"/>
              <a:chExt cx="169391" cy="45719"/>
            </a:xfrm>
          </p:grpSpPr>
          <p:grpSp>
            <p:nvGrpSpPr>
              <p:cNvPr id="61" name="Group 248">
                <a:extLst>
                  <a:ext uri="{FF2B5EF4-FFF2-40B4-BE49-F238E27FC236}">
                    <a16:creationId xmlns:a16="http://schemas.microsoft.com/office/drawing/2014/main" id="{401D5CFE-B2A0-44A0-BC85-520DE9FED26B}"/>
                  </a:ext>
                </a:extLst>
              </p:cNvPr>
              <p:cNvGrpSpPr>
                <a:grpSpLocks noChangeAspect="1"/>
              </p:cNvGrpSpPr>
              <p:nvPr/>
            </p:nvGrpSpPr>
            <p:grpSpPr>
              <a:xfrm rot="5400000">
                <a:off x="1960705" y="2542746"/>
                <a:ext cx="45719" cy="42291"/>
                <a:chOff x="971601" y="2260482"/>
                <a:chExt cx="405043" cy="405045"/>
              </a:xfrm>
            </p:grpSpPr>
            <p:sp>
              <p:nvSpPr>
                <p:cNvPr id="68" name="Freeform 241">
                  <a:extLst>
                    <a:ext uri="{FF2B5EF4-FFF2-40B4-BE49-F238E27FC236}">
                      <a16:creationId xmlns:a16="http://schemas.microsoft.com/office/drawing/2014/main" id="{CD23D951-86C6-48C6-AB91-0587ABD94994}"/>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116F51C8-ECDC-45B8-9CEB-F8722B46D92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62" name="Group 249">
                <a:extLst>
                  <a:ext uri="{FF2B5EF4-FFF2-40B4-BE49-F238E27FC236}">
                    <a16:creationId xmlns:a16="http://schemas.microsoft.com/office/drawing/2014/main" id="{554B074F-EA09-49EB-96DC-7C8379E3DF01}"/>
                  </a:ext>
                </a:extLst>
              </p:cNvPr>
              <p:cNvGrpSpPr>
                <a:grpSpLocks noChangeAspect="1"/>
              </p:cNvGrpSpPr>
              <p:nvPr/>
            </p:nvGrpSpPr>
            <p:grpSpPr>
              <a:xfrm rot="5400000">
                <a:off x="2087805" y="2542746"/>
                <a:ext cx="45719" cy="42291"/>
                <a:chOff x="971601" y="2260482"/>
                <a:chExt cx="405043" cy="405045"/>
              </a:xfrm>
            </p:grpSpPr>
            <p:sp>
              <p:nvSpPr>
                <p:cNvPr id="66" name="Freeform 239">
                  <a:extLst>
                    <a:ext uri="{FF2B5EF4-FFF2-40B4-BE49-F238E27FC236}">
                      <a16:creationId xmlns:a16="http://schemas.microsoft.com/office/drawing/2014/main" id="{84071E96-F5F4-45B3-AECF-05481B00FB99}"/>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67" name="Rectangle 66">
                  <a:extLst>
                    <a:ext uri="{FF2B5EF4-FFF2-40B4-BE49-F238E27FC236}">
                      <a16:creationId xmlns:a16="http://schemas.microsoft.com/office/drawing/2014/main" id="{DFEFEA11-B68D-4077-BEFC-772FBF1F154C}"/>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63" name="Group 250">
                <a:extLst>
                  <a:ext uri="{FF2B5EF4-FFF2-40B4-BE49-F238E27FC236}">
                    <a16:creationId xmlns:a16="http://schemas.microsoft.com/office/drawing/2014/main" id="{8D7570BB-4913-4DE9-B89A-3BF96F99201F}"/>
                  </a:ext>
                </a:extLst>
              </p:cNvPr>
              <p:cNvGrpSpPr>
                <a:grpSpLocks noChangeAspect="1"/>
              </p:cNvGrpSpPr>
              <p:nvPr/>
            </p:nvGrpSpPr>
            <p:grpSpPr>
              <a:xfrm rot="5400000">
                <a:off x="2024255" y="2542746"/>
                <a:ext cx="45719" cy="42291"/>
                <a:chOff x="971601" y="2260482"/>
                <a:chExt cx="405043" cy="405045"/>
              </a:xfrm>
            </p:grpSpPr>
            <p:sp>
              <p:nvSpPr>
                <p:cNvPr id="64" name="Freeform 237">
                  <a:extLst>
                    <a:ext uri="{FF2B5EF4-FFF2-40B4-BE49-F238E27FC236}">
                      <a16:creationId xmlns:a16="http://schemas.microsoft.com/office/drawing/2014/main" id="{7F6B47CE-BCDC-44E2-AA0B-57B80454C7F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F20D2B61-5E4C-4860-8CBC-FDA626B7C159}"/>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sp>
        <p:nvSpPr>
          <p:cNvPr id="79" name="TextBox 78">
            <a:extLst>
              <a:ext uri="{FF2B5EF4-FFF2-40B4-BE49-F238E27FC236}">
                <a16:creationId xmlns:a16="http://schemas.microsoft.com/office/drawing/2014/main" id="{DBF3FE9E-F266-476F-895C-C89DF84B5DC9}"/>
              </a:ext>
            </a:extLst>
          </p:cNvPr>
          <p:cNvSpPr txBox="1"/>
          <p:nvPr/>
        </p:nvSpPr>
        <p:spPr>
          <a:xfrm>
            <a:off x="6500180" y="2767989"/>
            <a:ext cx="396262" cy="230832"/>
          </a:xfrm>
          <a:prstGeom prst="rect">
            <a:avLst/>
          </a:prstGeom>
          <a:noFill/>
        </p:spPr>
        <p:txBody>
          <a:bodyPr wrap="none" rtlCol="0">
            <a:spAutoFit/>
          </a:bodyPr>
          <a:lstStyle/>
          <a:p>
            <a:pPr defTabSz="457200" fontAlgn="base">
              <a:spcBef>
                <a:spcPct val="0"/>
              </a:spcBef>
              <a:spcAft>
                <a:spcPct val="0"/>
              </a:spcAft>
              <a:defRPr/>
            </a:pPr>
            <a:r>
              <a:rPr lang="pl-PL" sz="900" dirty="0">
                <a:solidFill>
                  <a:srgbClr val="124191"/>
                </a:solidFill>
                <a:latin typeface="Arial"/>
              </a:rPr>
              <a:t>W/G</a:t>
            </a:r>
            <a:endParaRPr lang="en-US" sz="900" dirty="0" err="1">
              <a:solidFill>
                <a:srgbClr val="124191"/>
              </a:solidFill>
              <a:latin typeface="Arial"/>
            </a:endParaRPr>
          </a:p>
        </p:txBody>
      </p:sp>
      <p:sp>
        <p:nvSpPr>
          <p:cNvPr id="80" name="TextBox 79">
            <a:extLst>
              <a:ext uri="{FF2B5EF4-FFF2-40B4-BE49-F238E27FC236}">
                <a16:creationId xmlns:a16="http://schemas.microsoft.com/office/drawing/2014/main" id="{F4C10370-6550-4F25-BAA7-2DA5022F8734}"/>
              </a:ext>
            </a:extLst>
          </p:cNvPr>
          <p:cNvSpPr txBox="1"/>
          <p:nvPr/>
        </p:nvSpPr>
        <p:spPr>
          <a:xfrm>
            <a:off x="6872480" y="2759130"/>
            <a:ext cx="462744" cy="230832"/>
          </a:xfrm>
          <a:prstGeom prst="rect">
            <a:avLst/>
          </a:prstGeom>
          <a:noFill/>
        </p:spPr>
        <p:txBody>
          <a:bodyPr wrap="square" rtlCol="0">
            <a:spAutoFit/>
          </a:bodyPr>
          <a:lstStyle/>
          <a:p>
            <a:pPr defTabSz="457200" fontAlgn="base">
              <a:spcBef>
                <a:spcPct val="0"/>
              </a:spcBef>
              <a:spcAft>
                <a:spcPct val="0"/>
              </a:spcAft>
              <a:defRPr/>
            </a:pPr>
            <a:r>
              <a:rPr lang="pl-PL" sz="900" dirty="0">
                <a:solidFill>
                  <a:srgbClr val="124191"/>
                </a:solidFill>
                <a:latin typeface="Arial" charset="0"/>
              </a:rPr>
              <a:t>GSM</a:t>
            </a:r>
            <a:endParaRPr lang="en-US" sz="900" dirty="0" err="1">
              <a:solidFill>
                <a:srgbClr val="124191"/>
              </a:solidFill>
              <a:latin typeface="Arial" charset="0"/>
            </a:endParaRPr>
          </a:p>
        </p:txBody>
      </p:sp>
      <p:sp>
        <p:nvSpPr>
          <p:cNvPr id="81" name="Rounded Rectangular Callout 254">
            <a:extLst>
              <a:ext uri="{FF2B5EF4-FFF2-40B4-BE49-F238E27FC236}">
                <a16:creationId xmlns:a16="http://schemas.microsoft.com/office/drawing/2014/main" id="{B5A44CC3-E76F-40E8-AE01-53D88F3479B1}"/>
              </a:ext>
            </a:extLst>
          </p:cNvPr>
          <p:cNvSpPr/>
          <p:nvPr/>
        </p:nvSpPr>
        <p:spPr>
          <a:xfrm>
            <a:off x="6586009" y="1938319"/>
            <a:ext cx="769526" cy="449457"/>
          </a:xfrm>
          <a:prstGeom prst="wedgeRoundRectCallout">
            <a:avLst>
              <a:gd name="adj1" fmla="val -35796"/>
              <a:gd name="adj2" fmla="val 138329"/>
              <a:gd name="adj3" fmla="val 16667"/>
            </a:avLst>
          </a:prstGeom>
          <a:solidFill>
            <a:srgbClr val="00C9FF">
              <a:lumMod val="75000"/>
              <a:alpha val="53000"/>
            </a:srgbClr>
          </a:solidFill>
          <a:ln w="9525" cap="flat" cmpd="sng" algn="ctr">
            <a:solidFill>
              <a:srgbClr val="0070C0"/>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pl-PL" sz="600" b="1" i="0" u="none" strike="noStrike" kern="0" cap="none" spc="0" normalizeH="0" baseline="0" noProof="0" dirty="0">
                <a:ln>
                  <a:noFill/>
                </a:ln>
                <a:solidFill>
                  <a:srgbClr val="124191"/>
                </a:solidFill>
                <a:effectLst/>
                <a:uLnTx/>
                <a:uFillTx/>
                <a:latin typeface="Arial" pitchFamily="34" charset="0"/>
                <a:ea typeface="ヒラギノ角ゴ Pro W3"/>
                <a:cs typeface="ヒラギノ角ゴ Pro W3"/>
              </a:rPr>
              <a:t>Optional BB extension increment</a:t>
            </a:r>
            <a:endParaRPr kumimoji="0" lang="en-US" sz="600" b="1" i="0" u="none" strike="noStrike" kern="0" cap="none" spc="0" normalizeH="0" baseline="0" noProof="0" dirty="0">
              <a:ln>
                <a:noFill/>
              </a:ln>
              <a:solidFill>
                <a:srgbClr val="124191"/>
              </a:solidFill>
              <a:effectLst/>
              <a:uLnTx/>
              <a:uFillTx/>
              <a:latin typeface="Arial" pitchFamily="34" charset="0"/>
              <a:ea typeface="ヒラギノ角ゴ Pro W3"/>
              <a:cs typeface="ヒラギノ角ゴ Pro W3"/>
            </a:endParaRPr>
          </a:p>
        </p:txBody>
      </p:sp>
      <p:sp>
        <p:nvSpPr>
          <p:cNvPr id="82" name="TextBox 81">
            <a:extLst>
              <a:ext uri="{FF2B5EF4-FFF2-40B4-BE49-F238E27FC236}">
                <a16:creationId xmlns:a16="http://schemas.microsoft.com/office/drawing/2014/main" id="{D3099442-4780-4CDE-B14B-6FDC4DAAFFAA}"/>
              </a:ext>
            </a:extLst>
          </p:cNvPr>
          <p:cNvSpPr txBox="1"/>
          <p:nvPr/>
        </p:nvSpPr>
        <p:spPr>
          <a:xfrm>
            <a:off x="6757960" y="3460761"/>
            <a:ext cx="354584" cy="307777"/>
          </a:xfrm>
          <a:prstGeom prst="rect">
            <a:avLst/>
          </a:prstGeom>
          <a:noFill/>
        </p:spPr>
        <p:txBody>
          <a:bodyPr wrap="none" rtlCol="0">
            <a:spAutoFit/>
          </a:bodyPr>
          <a:lstStyle/>
          <a:p>
            <a:pPr defTabSz="457200" fontAlgn="base">
              <a:spcBef>
                <a:spcPct val="0"/>
              </a:spcBef>
              <a:spcAft>
                <a:spcPct val="0"/>
              </a:spcAft>
              <a:defRPr/>
            </a:pPr>
            <a:r>
              <a:rPr lang="pl-PL" sz="1400" dirty="0">
                <a:solidFill>
                  <a:srgbClr val="124191"/>
                </a:solidFill>
                <a:latin typeface="Arial"/>
              </a:rPr>
              <a:t>W</a:t>
            </a:r>
            <a:endParaRPr lang="en-US" sz="1400" dirty="0" err="1">
              <a:solidFill>
                <a:srgbClr val="124191"/>
              </a:solidFill>
              <a:latin typeface="Arial"/>
            </a:endParaRPr>
          </a:p>
        </p:txBody>
      </p:sp>
      <p:sp>
        <p:nvSpPr>
          <p:cNvPr id="83" name="TextBox 82">
            <a:extLst>
              <a:ext uri="{FF2B5EF4-FFF2-40B4-BE49-F238E27FC236}">
                <a16:creationId xmlns:a16="http://schemas.microsoft.com/office/drawing/2014/main" id="{EDE69688-275C-4264-AF34-CB9E82A18BDE}"/>
              </a:ext>
            </a:extLst>
          </p:cNvPr>
          <p:cNvSpPr txBox="1"/>
          <p:nvPr/>
        </p:nvSpPr>
        <p:spPr>
          <a:xfrm>
            <a:off x="6748317" y="4192929"/>
            <a:ext cx="354584" cy="307777"/>
          </a:xfrm>
          <a:prstGeom prst="rect">
            <a:avLst/>
          </a:prstGeom>
          <a:noFill/>
        </p:spPr>
        <p:txBody>
          <a:bodyPr wrap="none" rtlCol="0">
            <a:spAutoFit/>
          </a:bodyPr>
          <a:lstStyle/>
          <a:p>
            <a:pPr defTabSz="457200" fontAlgn="base">
              <a:spcBef>
                <a:spcPct val="0"/>
              </a:spcBef>
              <a:spcAft>
                <a:spcPct val="0"/>
              </a:spcAft>
              <a:defRPr/>
            </a:pPr>
            <a:r>
              <a:rPr lang="pl-PL" sz="1400" dirty="0">
                <a:solidFill>
                  <a:srgbClr val="124191"/>
                </a:solidFill>
                <a:latin typeface="Arial"/>
              </a:rPr>
              <a:t>W</a:t>
            </a:r>
            <a:endParaRPr lang="en-US" sz="1400" dirty="0" err="1">
              <a:solidFill>
                <a:srgbClr val="124191"/>
              </a:solidFill>
              <a:latin typeface="Arial"/>
            </a:endParaRPr>
          </a:p>
        </p:txBody>
      </p:sp>
      <p:sp>
        <p:nvSpPr>
          <p:cNvPr id="84" name="Rectangle 83">
            <a:extLst>
              <a:ext uri="{FF2B5EF4-FFF2-40B4-BE49-F238E27FC236}">
                <a16:creationId xmlns:a16="http://schemas.microsoft.com/office/drawing/2014/main" id="{6FB02994-477B-48A6-B93A-A5332B371744}"/>
              </a:ext>
            </a:extLst>
          </p:cNvPr>
          <p:cNvSpPr/>
          <p:nvPr/>
        </p:nvSpPr>
        <p:spPr>
          <a:xfrm>
            <a:off x="6501845" y="2646808"/>
            <a:ext cx="381159" cy="433547"/>
          </a:xfrm>
          <a:prstGeom prst="rect">
            <a:avLst/>
          </a:prstGeom>
          <a:noFill/>
          <a:ln w="25400" cap="flat" cmpd="sng" algn="ctr">
            <a:solidFill>
              <a:srgbClr val="124191"/>
            </a:solidFill>
            <a:prstDash val="dash"/>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Nokia Pure Text Light" panose="020B0403020202020204" pitchFamily="34" charset="0"/>
              <a:cs typeface="+mn-cs"/>
            </a:endParaRPr>
          </a:p>
        </p:txBody>
      </p:sp>
      <p:sp>
        <p:nvSpPr>
          <p:cNvPr id="85" name="Rectangle 84">
            <a:extLst>
              <a:ext uri="{FF2B5EF4-FFF2-40B4-BE49-F238E27FC236}">
                <a16:creationId xmlns:a16="http://schemas.microsoft.com/office/drawing/2014/main" id="{EA957854-3488-42DB-B039-EB02D32E3473}"/>
              </a:ext>
            </a:extLst>
          </p:cNvPr>
          <p:cNvSpPr/>
          <p:nvPr/>
        </p:nvSpPr>
        <p:spPr>
          <a:xfrm>
            <a:off x="6874436" y="2648249"/>
            <a:ext cx="400094" cy="433547"/>
          </a:xfrm>
          <a:prstGeom prst="rect">
            <a:avLst/>
          </a:prstGeom>
          <a:noFill/>
          <a:ln w="25400" cap="flat" cmpd="sng" algn="ctr">
            <a:solidFill>
              <a:srgbClr val="124191"/>
            </a:solidFill>
            <a:prstDash val="dash"/>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Nokia Pure Text Light" panose="020B0403020202020204" pitchFamily="34" charset="0"/>
              <a:cs typeface="+mn-cs"/>
            </a:endParaRPr>
          </a:p>
        </p:txBody>
      </p:sp>
      <p:sp>
        <p:nvSpPr>
          <p:cNvPr id="86" name="Rectangle 85">
            <a:extLst>
              <a:ext uri="{FF2B5EF4-FFF2-40B4-BE49-F238E27FC236}">
                <a16:creationId xmlns:a16="http://schemas.microsoft.com/office/drawing/2014/main" id="{6C6E2CB2-A7AE-43AA-AC55-650FC84A60CC}"/>
              </a:ext>
            </a:extLst>
          </p:cNvPr>
          <p:cNvSpPr/>
          <p:nvPr/>
        </p:nvSpPr>
        <p:spPr>
          <a:xfrm>
            <a:off x="6501001" y="3280918"/>
            <a:ext cx="854534" cy="604542"/>
          </a:xfrm>
          <a:prstGeom prst="rect">
            <a:avLst/>
          </a:prstGeom>
          <a:noFill/>
          <a:ln w="25400" cap="flat" cmpd="sng" algn="ctr">
            <a:solidFill>
              <a:srgbClr val="124191"/>
            </a:solidFill>
            <a:prstDash val="dash"/>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Nokia Pure Text Light" panose="020B0403020202020204" pitchFamily="34" charset="0"/>
              <a:cs typeface="+mn-cs"/>
            </a:endParaRPr>
          </a:p>
        </p:txBody>
      </p:sp>
      <p:sp>
        <p:nvSpPr>
          <p:cNvPr id="87" name="TextBox 86">
            <a:extLst>
              <a:ext uri="{FF2B5EF4-FFF2-40B4-BE49-F238E27FC236}">
                <a16:creationId xmlns:a16="http://schemas.microsoft.com/office/drawing/2014/main" id="{06291363-5214-496E-BA4D-C647DC662B5E}"/>
              </a:ext>
            </a:extLst>
          </p:cNvPr>
          <p:cNvSpPr txBox="1"/>
          <p:nvPr/>
        </p:nvSpPr>
        <p:spPr>
          <a:xfrm>
            <a:off x="5956086" y="4192929"/>
            <a:ext cx="354584" cy="307777"/>
          </a:xfrm>
          <a:prstGeom prst="rect">
            <a:avLst/>
          </a:prstGeom>
          <a:noFill/>
        </p:spPr>
        <p:txBody>
          <a:bodyPr wrap="none" rtlCol="0">
            <a:spAutoFit/>
          </a:bodyPr>
          <a:lstStyle/>
          <a:p>
            <a:pPr defTabSz="457200" fontAlgn="base">
              <a:spcBef>
                <a:spcPct val="0"/>
              </a:spcBef>
              <a:spcAft>
                <a:spcPct val="0"/>
              </a:spcAft>
              <a:defRPr/>
            </a:pPr>
            <a:r>
              <a:rPr lang="pl-PL" sz="1400" dirty="0">
                <a:solidFill>
                  <a:srgbClr val="124191"/>
                </a:solidFill>
                <a:latin typeface="Arial"/>
              </a:rPr>
              <a:t>W</a:t>
            </a:r>
            <a:endParaRPr lang="en-US" sz="1400" dirty="0" err="1">
              <a:solidFill>
                <a:srgbClr val="124191"/>
              </a:solidFill>
              <a:latin typeface="Arial"/>
            </a:endParaRPr>
          </a:p>
        </p:txBody>
      </p:sp>
      <p:sp>
        <p:nvSpPr>
          <p:cNvPr id="88" name="Rectangle 87">
            <a:extLst>
              <a:ext uri="{FF2B5EF4-FFF2-40B4-BE49-F238E27FC236}">
                <a16:creationId xmlns:a16="http://schemas.microsoft.com/office/drawing/2014/main" id="{24257CFA-B7F8-44A5-BD10-4E7A20E53B17}"/>
              </a:ext>
            </a:extLst>
          </p:cNvPr>
          <p:cNvSpPr/>
          <p:nvPr/>
        </p:nvSpPr>
        <p:spPr>
          <a:xfrm>
            <a:off x="6523513" y="4016731"/>
            <a:ext cx="820261" cy="604542"/>
          </a:xfrm>
          <a:prstGeom prst="rect">
            <a:avLst/>
          </a:prstGeom>
          <a:noFill/>
          <a:ln w="25400" cap="flat" cmpd="sng" algn="ctr">
            <a:solidFill>
              <a:srgbClr val="124191"/>
            </a:solidFill>
            <a:prstDash val="dash"/>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Nokia Pure Text Light" panose="020B0403020202020204" pitchFamily="34" charset="0"/>
              <a:cs typeface="+mn-cs"/>
            </a:endParaRPr>
          </a:p>
        </p:txBody>
      </p:sp>
      <p:sp>
        <p:nvSpPr>
          <p:cNvPr id="89" name="Rectangle 88">
            <a:extLst>
              <a:ext uri="{FF2B5EF4-FFF2-40B4-BE49-F238E27FC236}">
                <a16:creationId xmlns:a16="http://schemas.microsoft.com/office/drawing/2014/main" id="{90A2DC58-B38A-48A8-955B-EB52F82F0513}"/>
              </a:ext>
            </a:extLst>
          </p:cNvPr>
          <p:cNvSpPr/>
          <p:nvPr/>
        </p:nvSpPr>
        <p:spPr>
          <a:xfrm>
            <a:off x="5694383" y="4016731"/>
            <a:ext cx="843071" cy="604542"/>
          </a:xfrm>
          <a:prstGeom prst="rect">
            <a:avLst/>
          </a:prstGeom>
          <a:noFill/>
          <a:ln w="25400" cap="flat" cmpd="sng" algn="ctr">
            <a:solidFill>
              <a:srgbClr val="124191"/>
            </a:solidFill>
            <a:prstDash val="dash"/>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Nokia Pure Text Light" panose="020B0403020202020204" pitchFamily="34" charset="0"/>
              <a:cs typeface="+mn-cs"/>
            </a:endParaRPr>
          </a:p>
        </p:txBody>
      </p:sp>
      <p:sp>
        <p:nvSpPr>
          <p:cNvPr id="90" name="Right Brace 89">
            <a:extLst>
              <a:ext uri="{FF2B5EF4-FFF2-40B4-BE49-F238E27FC236}">
                <a16:creationId xmlns:a16="http://schemas.microsoft.com/office/drawing/2014/main" id="{F314D734-7347-44BE-A1D8-06EC12E773D9}"/>
              </a:ext>
            </a:extLst>
          </p:cNvPr>
          <p:cNvSpPr/>
          <p:nvPr/>
        </p:nvSpPr>
        <p:spPr>
          <a:xfrm>
            <a:off x="7396046" y="3208051"/>
            <a:ext cx="220418" cy="1497299"/>
          </a:xfrm>
          <a:prstGeom prst="rightBrace">
            <a:avLst/>
          </a:prstGeom>
          <a:noFill/>
          <a:ln w="9525" cap="flat" cmpd="sng" algn="ctr">
            <a:solidFill>
              <a:srgbClr val="00C9FF">
                <a:shade val="95000"/>
                <a:satMod val="105000"/>
              </a:srgbClr>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latin typeface="Arial"/>
              <a:ea typeface="+mn-ea"/>
              <a:cs typeface="+mn-cs"/>
            </a:endParaRPr>
          </a:p>
        </p:txBody>
      </p:sp>
      <p:sp>
        <p:nvSpPr>
          <p:cNvPr id="91" name="TextBox 90">
            <a:extLst>
              <a:ext uri="{FF2B5EF4-FFF2-40B4-BE49-F238E27FC236}">
                <a16:creationId xmlns:a16="http://schemas.microsoft.com/office/drawing/2014/main" id="{33EDAFAC-3160-4BE2-B2E4-E1606AAC9193}"/>
              </a:ext>
            </a:extLst>
          </p:cNvPr>
          <p:cNvSpPr txBox="1"/>
          <p:nvPr/>
        </p:nvSpPr>
        <p:spPr>
          <a:xfrm>
            <a:off x="5939924" y="3810103"/>
            <a:ext cx="684551" cy="184666"/>
          </a:xfrm>
          <a:prstGeom prst="rect">
            <a:avLst/>
          </a:prstGeom>
          <a:noFill/>
        </p:spPr>
        <p:txBody>
          <a:bodyPr wrap="square" rtlCol="0">
            <a:spAutoFit/>
          </a:bodyPr>
          <a:lstStyle/>
          <a:p>
            <a:pPr defTabSz="457200" fontAlgn="base">
              <a:spcBef>
                <a:spcPct val="0"/>
              </a:spcBef>
              <a:spcAft>
                <a:spcPct val="0"/>
              </a:spcAft>
              <a:defRPr/>
            </a:pPr>
            <a:r>
              <a:rPr lang="pl-PL" sz="600" dirty="0">
                <a:solidFill>
                  <a:srgbClr val="124191"/>
                </a:solidFill>
                <a:latin typeface="Arial"/>
              </a:rPr>
              <a:t>SRAN cell set</a:t>
            </a:r>
            <a:endParaRPr lang="en-US" sz="600" dirty="0" err="1">
              <a:solidFill>
                <a:srgbClr val="124191"/>
              </a:solidFill>
              <a:latin typeface="Arial"/>
            </a:endParaRPr>
          </a:p>
        </p:txBody>
      </p:sp>
      <p:sp>
        <p:nvSpPr>
          <p:cNvPr id="92" name="Rectangle 91">
            <a:extLst>
              <a:ext uri="{FF2B5EF4-FFF2-40B4-BE49-F238E27FC236}">
                <a16:creationId xmlns:a16="http://schemas.microsoft.com/office/drawing/2014/main" id="{6DDFB7D0-EF36-4C8D-8723-D0DDD05F3004}"/>
              </a:ext>
            </a:extLst>
          </p:cNvPr>
          <p:cNvSpPr/>
          <p:nvPr/>
        </p:nvSpPr>
        <p:spPr>
          <a:xfrm>
            <a:off x="6503958" y="2654631"/>
            <a:ext cx="383901" cy="434569"/>
          </a:xfrm>
          <a:prstGeom prst="rect">
            <a:avLst/>
          </a:prstGeom>
          <a:solidFill>
            <a:srgbClr val="7030A0">
              <a:alpha val="49000"/>
            </a:srgbClr>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Arial"/>
              <a:ea typeface="+mn-ea"/>
              <a:cs typeface="+mn-cs"/>
            </a:endParaRPr>
          </a:p>
        </p:txBody>
      </p:sp>
      <p:sp>
        <p:nvSpPr>
          <p:cNvPr id="93" name="Freeform 132">
            <a:extLst>
              <a:ext uri="{FF2B5EF4-FFF2-40B4-BE49-F238E27FC236}">
                <a16:creationId xmlns:a16="http://schemas.microsoft.com/office/drawing/2014/main" id="{BE9309A0-AC7E-47FC-96FE-E441547E2E46}"/>
              </a:ext>
            </a:extLst>
          </p:cNvPr>
          <p:cNvSpPr/>
          <p:nvPr/>
        </p:nvSpPr>
        <p:spPr>
          <a:xfrm>
            <a:off x="5595655" y="2549014"/>
            <a:ext cx="1745261" cy="1402081"/>
          </a:xfrm>
          <a:custGeom>
            <a:avLst/>
            <a:gdLst>
              <a:gd name="connsiteX0" fmla="*/ 0 w 1733433"/>
              <a:gd name="connsiteY0" fmla="*/ 61708 h 1335136"/>
              <a:gd name="connsiteX1" fmla="*/ 0 w 1733433"/>
              <a:gd name="connsiteY1" fmla="*/ 1335136 h 1335136"/>
              <a:gd name="connsiteX2" fmla="*/ 914400 w 1733433"/>
              <a:gd name="connsiteY2" fmla="*/ 1335136 h 1335136"/>
              <a:gd name="connsiteX3" fmla="*/ 914400 w 1733433"/>
              <a:gd name="connsiteY3" fmla="*/ 690007 h 1335136"/>
              <a:gd name="connsiteX4" fmla="*/ 1733433 w 1733433"/>
              <a:gd name="connsiteY4" fmla="*/ 690007 h 1335136"/>
              <a:gd name="connsiteX5" fmla="*/ 1733433 w 1733433"/>
              <a:gd name="connsiteY5" fmla="*/ 0 h 1335136"/>
              <a:gd name="connsiteX6" fmla="*/ 0 w 1733433"/>
              <a:gd name="connsiteY6" fmla="*/ 61708 h 1335136"/>
              <a:gd name="connsiteX0" fmla="*/ 5610 w 1733433"/>
              <a:gd name="connsiteY0" fmla="*/ 5610 h 1335136"/>
              <a:gd name="connsiteX1" fmla="*/ 0 w 1733433"/>
              <a:gd name="connsiteY1" fmla="*/ 1335136 h 1335136"/>
              <a:gd name="connsiteX2" fmla="*/ 914400 w 1733433"/>
              <a:gd name="connsiteY2" fmla="*/ 1335136 h 1335136"/>
              <a:gd name="connsiteX3" fmla="*/ 914400 w 1733433"/>
              <a:gd name="connsiteY3" fmla="*/ 690007 h 1335136"/>
              <a:gd name="connsiteX4" fmla="*/ 1733433 w 1733433"/>
              <a:gd name="connsiteY4" fmla="*/ 690007 h 1335136"/>
              <a:gd name="connsiteX5" fmla="*/ 1733433 w 1733433"/>
              <a:gd name="connsiteY5" fmla="*/ 0 h 1335136"/>
              <a:gd name="connsiteX6" fmla="*/ 5610 w 1733433"/>
              <a:gd name="connsiteY6" fmla="*/ 5610 h 133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3433" h="1335136">
                <a:moveTo>
                  <a:pt x="5610" y="5610"/>
                </a:moveTo>
                <a:lnTo>
                  <a:pt x="0" y="1335136"/>
                </a:lnTo>
                <a:lnTo>
                  <a:pt x="914400" y="1335136"/>
                </a:lnTo>
                <a:lnTo>
                  <a:pt x="914400" y="690007"/>
                </a:lnTo>
                <a:lnTo>
                  <a:pt x="1733433" y="690007"/>
                </a:lnTo>
                <a:lnTo>
                  <a:pt x="1733433" y="0"/>
                </a:lnTo>
                <a:lnTo>
                  <a:pt x="5610" y="5610"/>
                </a:lnTo>
                <a:close/>
              </a:path>
            </a:pathLst>
          </a:custGeom>
          <a:noFill/>
          <a:ln w="19050" cap="flat" cmpd="sng" algn="ctr">
            <a:solidFill>
              <a:srgbClr val="FFFFFF">
                <a:lumMod val="50000"/>
              </a:srgbClr>
            </a:solidFill>
            <a:prstDash val="sysDash"/>
          </a:ln>
          <a:effectLst/>
        </p:spPr>
        <p:txBody>
          <a:bodyPr vert="vert270" lIns="0" tIns="0" rIns="0" bIns="0" rtlCol="0" anchor="t" anchorCtr="0"/>
          <a:lstStyle/>
          <a:p>
            <a:pPr algn="r" defTabSz="457200">
              <a:defRPr/>
            </a:pPr>
            <a:endParaRPr lang="en-GB" sz="600" kern="0" dirty="0">
              <a:solidFill>
                <a:srgbClr val="D8D9DA">
                  <a:lumMod val="10000"/>
                </a:srgbClr>
              </a:solidFill>
              <a:latin typeface="Arial"/>
            </a:endParaRPr>
          </a:p>
        </p:txBody>
      </p:sp>
      <p:sp>
        <p:nvSpPr>
          <p:cNvPr id="94" name="Rectangle 93">
            <a:extLst>
              <a:ext uri="{FF2B5EF4-FFF2-40B4-BE49-F238E27FC236}">
                <a16:creationId xmlns:a16="http://schemas.microsoft.com/office/drawing/2014/main" id="{03CAB2F2-6AE9-467B-BB05-9FC831BEB4C6}"/>
              </a:ext>
            </a:extLst>
          </p:cNvPr>
          <p:cNvSpPr/>
          <p:nvPr/>
        </p:nvSpPr>
        <p:spPr>
          <a:xfrm>
            <a:off x="1834240" y="2787201"/>
            <a:ext cx="750877" cy="448350"/>
          </a:xfrm>
          <a:prstGeom prst="rect">
            <a:avLst/>
          </a:prstGeom>
          <a:solidFill>
            <a:srgbClr val="00C9FF"/>
          </a:solidFill>
          <a:ln w="9525" cap="flat" cmpd="sng" algn="ctr">
            <a:noFill/>
            <a:prstDash val="solid"/>
          </a:ln>
          <a:effectLst/>
        </p:spPr>
        <p:txBody>
          <a:bodyPr tIns="90000" bIns="90000" rtlCol="0" anchor="t" anchorCtr="0"/>
          <a:lstStyle/>
          <a:p>
            <a:pPr algn="ctr" defTabSz="457200">
              <a:defRPr/>
            </a:pPr>
            <a:endParaRPr lang="en-GB" kern="0" dirty="0">
              <a:solidFill>
                <a:srgbClr val="A8BBC0"/>
              </a:solidFill>
              <a:latin typeface="Arial"/>
            </a:endParaRPr>
          </a:p>
        </p:txBody>
      </p:sp>
      <p:sp>
        <p:nvSpPr>
          <p:cNvPr id="95" name="TextBox 94">
            <a:extLst>
              <a:ext uri="{FF2B5EF4-FFF2-40B4-BE49-F238E27FC236}">
                <a16:creationId xmlns:a16="http://schemas.microsoft.com/office/drawing/2014/main" id="{1630E23C-2D1F-4080-9AA0-8FD6001027D3}"/>
              </a:ext>
            </a:extLst>
          </p:cNvPr>
          <p:cNvSpPr txBox="1"/>
          <p:nvPr/>
        </p:nvSpPr>
        <p:spPr>
          <a:xfrm>
            <a:off x="1881607" y="2825276"/>
            <a:ext cx="590739" cy="369332"/>
          </a:xfrm>
          <a:prstGeom prst="rect">
            <a:avLst/>
          </a:prstGeom>
          <a:noFill/>
        </p:spPr>
        <p:txBody>
          <a:bodyPr wrap="none" rtlCol="0">
            <a:spAutoFit/>
          </a:bodyPr>
          <a:lstStyle/>
          <a:p>
            <a:pPr defTabSz="457200" fontAlgn="base">
              <a:spcBef>
                <a:spcPct val="0"/>
              </a:spcBef>
              <a:spcAft>
                <a:spcPct val="0"/>
              </a:spcAft>
              <a:defRPr/>
            </a:pPr>
            <a:r>
              <a:rPr lang="pl-PL" dirty="0">
                <a:solidFill>
                  <a:srgbClr val="124191"/>
                </a:solidFill>
                <a:latin typeface="Arial"/>
              </a:rPr>
              <a:t>LTE</a:t>
            </a:r>
            <a:endParaRPr lang="en-US" dirty="0" err="1">
              <a:solidFill>
                <a:srgbClr val="124191"/>
              </a:solidFill>
              <a:latin typeface="Arial"/>
            </a:endParaRPr>
          </a:p>
        </p:txBody>
      </p:sp>
      <p:sp>
        <p:nvSpPr>
          <p:cNvPr id="96" name="Rectangle 95">
            <a:extLst>
              <a:ext uri="{FF2B5EF4-FFF2-40B4-BE49-F238E27FC236}">
                <a16:creationId xmlns:a16="http://schemas.microsoft.com/office/drawing/2014/main" id="{F402AF35-D166-4461-B4D2-9BBC9844ACDD}"/>
              </a:ext>
            </a:extLst>
          </p:cNvPr>
          <p:cNvSpPr/>
          <p:nvPr/>
        </p:nvSpPr>
        <p:spPr>
          <a:xfrm>
            <a:off x="2585120" y="2780459"/>
            <a:ext cx="750878" cy="448350"/>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a typeface="+mn-ea"/>
              <a:cs typeface="+mn-cs"/>
            </a:endParaRPr>
          </a:p>
        </p:txBody>
      </p:sp>
      <p:grpSp>
        <p:nvGrpSpPr>
          <p:cNvPr id="97" name="Group 427">
            <a:extLst>
              <a:ext uri="{FF2B5EF4-FFF2-40B4-BE49-F238E27FC236}">
                <a16:creationId xmlns:a16="http://schemas.microsoft.com/office/drawing/2014/main" id="{EBA171E3-0601-4F46-8AEB-27EA9451980F}"/>
              </a:ext>
            </a:extLst>
          </p:cNvPr>
          <p:cNvGrpSpPr/>
          <p:nvPr/>
        </p:nvGrpSpPr>
        <p:grpSpPr>
          <a:xfrm>
            <a:off x="1832257" y="2743925"/>
            <a:ext cx="1503741" cy="491170"/>
            <a:chOff x="2155935" y="1554217"/>
            <a:chExt cx="1503746" cy="491172"/>
          </a:xfrm>
        </p:grpSpPr>
        <p:sp>
          <p:nvSpPr>
            <p:cNvPr id="98" name="Rectangle 97">
              <a:extLst>
                <a:ext uri="{FF2B5EF4-FFF2-40B4-BE49-F238E27FC236}">
                  <a16:creationId xmlns:a16="http://schemas.microsoft.com/office/drawing/2014/main" id="{9A2AF1D7-6DD9-4D3F-B232-F16F183BA1CF}"/>
                </a:ext>
              </a:extLst>
            </p:cNvPr>
            <p:cNvSpPr>
              <a:spLocks noChangeAspect="1"/>
            </p:cNvSpPr>
            <p:nvPr/>
          </p:nvSpPr>
          <p:spPr>
            <a:xfrm>
              <a:off x="2155935" y="1594265"/>
              <a:ext cx="1503746" cy="451124"/>
            </a:xfrm>
            <a:prstGeom prst="rect">
              <a:avLst/>
            </a:prstGeom>
            <a:noFill/>
            <a:ln w="19050" cap="flat" cmpd="sng" algn="ctr">
              <a:solidFill>
                <a:srgbClr val="68717A"/>
              </a:solidFill>
              <a:prstDash val="solid"/>
            </a:ln>
            <a:effectLst/>
          </p:spPr>
          <p:txBody>
            <a:bodyPr lIns="0" tIns="0" rIns="0" bIns="0" rtlCol="0" anchor="ctr"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D8D9DA">
                      <a:lumMod val="10000"/>
                    </a:srgbClr>
                  </a:solidFill>
                  <a:effectLst/>
                  <a:uLnTx/>
                  <a:uFillTx/>
                  <a:latin typeface="Arial"/>
                  <a:ea typeface="+mn-ea"/>
                  <a:cs typeface="+mn-cs"/>
                </a:rPr>
                <a:t> </a:t>
              </a:r>
              <a:endParaRPr kumimoji="0" lang="en-GB" sz="1400" b="0" i="0" u="none" strike="noStrike" kern="0" cap="none" spc="0" normalizeH="0" baseline="0" noProof="0" dirty="0">
                <a:ln>
                  <a:noFill/>
                </a:ln>
                <a:solidFill>
                  <a:srgbClr val="D8D9DA">
                    <a:lumMod val="10000"/>
                  </a:srgbClr>
                </a:solidFill>
                <a:effectLst/>
                <a:uLnTx/>
                <a:uFillTx/>
                <a:latin typeface="Arial"/>
                <a:ea typeface="+mn-ea"/>
                <a:cs typeface="+mn-cs"/>
              </a:endParaRPr>
            </a:p>
          </p:txBody>
        </p:sp>
        <p:grpSp>
          <p:nvGrpSpPr>
            <p:cNvPr id="99" name="Group 246">
              <a:extLst>
                <a:ext uri="{FF2B5EF4-FFF2-40B4-BE49-F238E27FC236}">
                  <a16:creationId xmlns:a16="http://schemas.microsoft.com/office/drawing/2014/main" id="{3A6C5C2E-B80D-493D-BE37-1C7B4C427BDE}"/>
                </a:ext>
              </a:extLst>
            </p:cNvPr>
            <p:cNvGrpSpPr/>
            <p:nvPr/>
          </p:nvGrpSpPr>
          <p:grpSpPr>
            <a:xfrm>
              <a:off x="2298263" y="1554219"/>
              <a:ext cx="283023" cy="76389"/>
              <a:chOff x="1771769" y="2541032"/>
              <a:chExt cx="169391" cy="45719"/>
            </a:xfrm>
          </p:grpSpPr>
          <p:grpSp>
            <p:nvGrpSpPr>
              <p:cNvPr id="110" name="Group 257">
                <a:extLst>
                  <a:ext uri="{FF2B5EF4-FFF2-40B4-BE49-F238E27FC236}">
                    <a16:creationId xmlns:a16="http://schemas.microsoft.com/office/drawing/2014/main" id="{8DB154E1-6AED-4605-A248-611D43DAF91F}"/>
                  </a:ext>
                </a:extLst>
              </p:cNvPr>
              <p:cNvGrpSpPr>
                <a:grpSpLocks noChangeAspect="1"/>
              </p:cNvGrpSpPr>
              <p:nvPr/>
            </p:nvGrpSpPr>
            <p:grpSpPr>
              <a:xfrm rot="5400000">
                <a:off x="1833605" y="2542746"/>
                <a:ext cx="45719" cy="42291"/>
                <a:chOff x="971601" y="2260482"/>
                <a:chExt cx="405043" cy="405045"/>
              </a:xfrm>
            </p:grpSpPr>
            <p:sp>
              <p:nvSpPr>
                <p:cNvPr id="117" name="Freeform 118">
                  <a:extLst>
                    <a:ext uri="{FF2B5EF4-FFF2-40B4-BE49-F238E27FC236}">
                      <a16:creationId xmlns:a16="http://schemas.microsoft.com/office/drawing/2014/main" id="{82AB27E9-9632-42F0-8EDE-41492B310269}"/>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18" name="Rectangle 117">
                  <a:extLst>
                    <a:ext uri="{FF2B5EF4-FFF2-40B4-BE49-F238E27FC236}">
                      <a16:creationId xmlns:a16="http://schemas.microsoft.com/office/drawing/2014/main" id="{E7285C05-2D9B-4716-A0E8-28652BB51ABE}"/>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11" name="Group 258">
                <a:extLst>
                  <a:ext uri="{FF2B5EF4-FFF2-40B4-BE49-F238E27FC236}">
                    <a16:creationId xmlns:a16="http://schemas.microsoft.com/office/drawing/2014/main" id="{D6749596-835F-4E13-AC1F-36E05E7EEDB3}"/>
                  </a:ext>
                </a:extLst>
              </p:cNvPr>
              <p:cNvGrpSpPr>
                <a:grpSpLocks noChangeAspect="1"/>
              </p:cNvGrpSpPr>
              <p:nvPr/>
            </p:nvGrpSpPr>
            <p:grpSpPr>
              <a:xfrm rot="5400000">
                <a:off x="1770055" y="2542746"/>
                <a:ext cx="45719" cy="42291"/>
                <a:chOff x="971601" y="2260482"/>
                <a:chExt cx="405043" cy="405045"/>
              </a:xfrm>
            </p:grpSpPr>
            <p:sp>
              <p:nvSpPr>
                <p:cNvPr id="115" name="Freeform 116">
                  <a:extLst>
                    <a:ext uri="{FF2B5EF4-FFF2-40B4-BE49-F238E27FC236}">
                      <a16:creationId xmlns:a16="http://schemas.microsoft.com/office/drawing/2014/main" id="{B7F84751-2CE1-420A-8CF7-0245D1E62222}"/>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16" name="Rectangle 115">
                  <a:extLst>
                    <a:ext uri="{FF2B5EF4-FFF2-40B4-BE49-F238E27FC236}">
                      <a16:creationId xmlns:a16="http://schemas.microsoft.com/office/drawing/2014/main" id="{12F70D3D-9A6A-4459-9FDF-21185BF5B7D1}"/>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12" name="Group 259">
                <a:extLst>
                  <a:ext uri="{FF2B5EF4-FFF2-40B4-BE49-F238E27FC236}">
                    <a16:creationId xmlns:a16="http://schemas.microsoft.com/office/drawing/2014/main" id="{FFEEADEA-5BB3-448C-9811-E0F741118155}"/>
                  </a:ext>
                </a:extLst>
              </p:cNvPr>
              <p:cNvGrpSpPr>
                <a:grpSpLocks noChangeAspect="1"/>
              </p:cNvGrpSpPr>
              <p:nvPr/>
            </p:nvGrpSpPr>
            <p:grpSpPr>
              <a:xfrm rot="5400000">
                <a:off x="1897155" y="2542746"/>
                <a:ext cx="45719" cy="42291"/>
                <a:chOff x="971601" y="2260482"/>
                <a:chExt cx="405043" cy="405045"/>
              </a:xfrm>
            </p:grpSpPr>
            <p:sp>
              <p:nvSpPr>
                <p:cNvPr id="113" name="Freeform 114">
                  <a:extLst>
                    <a:ext uri="{FF2B5EF4-FFF2-40B4-BE49-F238E27FC236}">
                      <a16:creationId xmlns:a16="http://schemas.microsoft.com/office/drawing/2014/main" id="{940474C3-53C1-4972-A1AD-798E093EE79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14" name="Rectangle 113">
                  <a:extLst>
                    <a:ext uri="{FF2B5EF4-FFF2-40B4-BE49-F238E27FC236}">
                      <a16:creationId xmlns:a16="http://schemas.microsoft.com/office/drawing/2014/main" id="{C14B3224-D749-42F9-9B48-4C0BA1078A79}"/>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nvGrpSpPr>
            <p:cNvPr id="100" name="Group 247">
              <a:extLst>
                <a:ext uri="{FF2B5EF4-FFF2-40B4-BE49-F238E27FC236}">
                  <a16:creationId xmlns:a16="http://schemas.microsoft.com/office/drawing/2014/main" id="{81F1567A-DDE5-4DF8-84A8-D54A1FE62B8D}"/>
                </a:ext>
              </a:extLst>
            </p:cNvPr>
            <p:cNvGrpSpPr/>
            <p:nvPr/>
          </p:nvGrpSpPr>
          <p:grpSpPr>
            <a:xfrm>
              <a:off x="3234946" y="1554217"/>
              <a:ext cx="283023" cy="76389"/>
              <a:chOff x="1962419" y="2541032"/>
              <a:chExt cx="169391" cy="45719"/>
            </a:xfrm>
          </p:grpSpPr>
          <p:grpSp>
            <p:nvGrpSpPr>
              <p:cNvPr id="101" name="Group 248">
                <a:extLst>
                  <a:ext uri="{FF2B5EF4-FFF2-40B4-BE49-F238E27FC236}">
                    <a16:creationId xmlns:a16="http://schemas.microsoft.com/office/drawing/2014/main" id="{F07D22FA-FEDC-49DB-94C3-27C3B818D8F3}"/>
                  </a:ext>
                </a:extLst>
              </p:cNvPr>
              <p:cNvGrpSpPr>
                <a:grpSpLocks noChangeAspect="1"/>
              </p:cNvGrpSpPr>
              <p:nvPr/>
            </p:nvGrpSpPr>
            <p:grpSpPr>
              <a:xfrm rot="5400000">
                <a:off x="1960705" y="2542746"/>
                <a:ext cx="45719" cy="42291"/>
                <a:chOff x="971601" y="2260482"/>
                <a:chExt cx="405043" cy="405045"/>
              </a:xfrm>
            </p:grpSpPr>
            <p:sp>
              <p:nvSpPr>
                <p:cNvPr id="108" name="Freeform 109">
                  <a:extLst>
                    <a:ext uri="{FF2B5EF4-FFF2-40B4-BE49-F238E27FC236}">
                      <a16:creationId xmlns:a16="http://schemas.microsoft.com/office/drawing/2014/main" id="{C57D85DC-A3A5-4343-8394-D6253D9E8BC4}"/>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09" name="Rectangle 108">
                  <a:extLst>
                    <a:ext uri="{FF2B5EF4-FFF2-40B4-BE49-F238E27FC236}">
                      <a16:creationId xmlns:a16="http://schemas.microsoft.com/office/drawing/2014/main" id="{03F4EC24-A26A-4C9B-B9F9-FCA784D1BED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02" name="Group 249">
                <a:extLst>
                  <a:ext uri="{FF2B5EF4-FFF2-40B4-BE49-F238E27FC236}">
                    <a16:creationId xmlns:a16="http://schemas.microsoft.com/office/drawing/2014/main" id="{8DAB847A-618F-46D6-A1DA-E4D7387C81E6}"/>
                  </a:ext>
                </a:extLst>
              </p:cNvPr>
              <p:cNvGrpSpPr>
                <a:grpSpLocks noChangeAspect="1"/>
              </p:cNvGrpSpPr>
              <p:nvPr/>
            </p:nvGrpSpPr>
            <p:grpSpPr>
              <a:xfrm rot="5400000">
                <a:off x="2087805" y="2542746"/>
                <a:ext cx="45719" cy="42291"/>
                <a:chOff x="971601" y="2260482"/>
                <a:chExt cx="405043" cy="405045"/>
              </a:xfrm>
            </p:grpSpPr>
            <p:sp>
              <p:nvSpPr>
                <p:cNvPr id="106" name="Freeform 107">
                  <a:extLst>
                    <a:ext uri="{FF2B5EF4-FFF2-40B4-BE49-F238E27FC236}">
                      <a16:creationId xmlns:a16="http://schemas.microsoft.com/office/drawing/2014/main" id="{A0715A61-08B8-43E0-B978-62FCE1A7F5F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07" name="Rectangle 106">
                  <a:extLst>
                    <a:ext uri="{FF2B5EF4-FFF2-40B4-BE49-F238E27FC236}">
                      <a16:creationId xmlns:a16="http://schemas.microsoft.com/office/drawing/2014/main" id="{7FD4BE59-5C96-4C20-A4AF-9492D2C753F9}"/>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03" name="Group 250">
                <a:extLst>
                  <a:ext uri="{FF2B5EF4-FFF2-40B4-BE49-F238E27FC236}">
                    <a16:creationId xmlns:a16="http://schemas.microsoft.com/office/drawing/2014/main" id="{1F20FDA8-D3CD-411E-83F3-BC3689093160}"/>
                  </a:ext>
                </a:extLst>
              </p:cNvPr>
              <p:cNvGrpSpPr>
                <a:grpSpLocks noChangeAspect="1"/>
              </p:cNvGrpSpPr>
              <p:nvPr/>
            </p:nvGrpSpPr>
            <p:grpSpPr>
              <a:xfrm rot="5400000">
                <a:off x="2024255" y="2542746"/>
                <a:ext cx="45719" cy="42291"/>
                <a:chOff x="971601" y="2260482"/>
                <a:chExt cx="405043" cy="405045"/>
              </a:xfrm>
            </p:grpSpPr>
            <p:sp>
              <p:nvSpPr>
                <p:cNvPr id="104" name="Freeform 105">
                  <a:extLst>
                    <a:ext uri="{FF2B5EF4-FFF2-40B4-BE49-F238E27FC236}">
                      <a16:creationId xmlns:a16="http://schemas.microsoft.com/office/drawing/2014/main" id="{97A46251-0A62-4925-B211-5C9C5ECA35FA}"/>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05" name="Rectangle 104">
                  <a:extLst>
                    <a:ext uri="{FF2B5EF4-FFF2-40B4-BE49-F238E27FC236}">
                      <a16:creationId xmlns:a16="http://schemas.microsoft.com/office/drawing/2014/main" id="{8E31C270-DC3B-4363-BAA0-94947A97A32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sp>
        <p:nvSpPr>
          <p:cNvPr id="119" name="TextBox 118">
            <a:extLst>
              <a:ext uri="{FF2B5EF4-FFF2-40B4-BE49-F238E27FC236}">
                <a16:creationId xmlns:a16="http://schemas.microsoft.com/office/drawing/2014/main" id="{7D447BB1-98E6-4CFB-A206-309B79C81417}"/>
              </a:ext>
            </a:extLst>
          </p:cNvPr>
          <p:cNvSpPr txBox="1"/>
          <p:nvPr/>
        </p:nvSpPr>
        <p:spPr>
          <a:xfrm>
            <a:off x="2661066" y="2826546"/>
            <a:ext cx="710451" cy="369332"/>
          </a:xfrm>
          <a:prstGeom prst="rect">
            <a:avLst/>
          </a:prstGeom>
          <a:noFill/>
        </p:spPr>
        <p:txBody>
          <a:bodyPr wrap="none" rtlCol="0">
            <a:spAutoFit/>
          </a:bodyPr>
          <a:lstStyle/>
          <a:p>
            <a:pPr defTabSz="457200" fontAlgn="base">
              <a:spcBef>
                <a:spcPct val="0"/>
              </a:spcBef>
              <a:spcAft>
                <a:spcPct val="0"/>
              </a:spcAft>
              <a:defRPr/>
            </a:pPr>
            <a:r>
              <a:rPr lang="pl-PL" dirty="0">
                <a:solidFill>
                  <a:srgbClr val="124191"/>
                </a:solidFill>
                <a:latin typeface="Arial"/>
              </a:rPr>
              <a:t>GSM</a:t>
            </a:r>
            <a:endParaRPr lang="en-US" dirty="0" err="1">
              <a:solidFill>
                <a:srgbClr val="124191"/>
              </a:solidFill>
              <a:latin typeface="Arial"/>
            </a:endParaRPr>
          </a:p>
        </p:txBody>
      </p:sp>
      <p:sp>
        <p:nvSpPr>
          <p:cNvPr id="120" name="Rectangle 119">
            <a:extLst>
              <a:ext uri="{FF2B5EF4-FFF2-40B4-BE49-F238E27FC236}">
                <a16:creationId xmlns:a16="http://schemas.microsoft.com/office/drawing/2014/main" id="{819F5B96-48DE-4175-B759-1BEF7401A5D4}"/>
              </a:ext>
            </a:extLst>
          </p:cNvPr>
          <p:cNvSpPr/>
          <p:nvPr/>
        </p:nvSpPr>
        <p:spPr>
          <a:xfrm>
            <a:off x="2966279" y="2792593"/>
            <a:ext cx="369720" cy="434569"/>
          </a:xfrm>
          <a:prstGeom prst="rect">
            <a:avLst/>
          </a:prstGeom>
          <a:solidFill>
            <a:srgbClr val="7030A0">
              <a:alpha val="49000"/>
            </a:srgbClr>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Arial"/>
              <a:ea typeface="+mn-ea"/>
              <a:cs typeface="+mn-cs"/>
            </a:endParaRPr>
          </a:p>
        </p:txBody>
      </p:sp>
      <p:sp>
        <p:nvSpPr>
          <p:cNvPr id="121" name="Rectangle 120">
            <a:extLst>
              <a:ext uri="{FF2B5EF4-FFF2-40B4-BE49-F238E27FC236}">
                <a16:creationId xmlns:a16="http://schemas.microsoft.com/office/drawing/2014/main" id="{E1F40FC9-C6EA-410F-9CAA-316A93FA8CD1}"/>
              </a:ext>
            </a:extLst>
          </p:cNvPr>
          <p:cNvSpPr/>
          <p:nvPr/>
        </p:nvSpPr>
        <p:spPr>
          <a:xfrm>
            <a:off x="2589879" y="2792593"/>
            <a:ext cx="376399" cy="434569"/>
          </a:xfrm>
          <a:prstGeom prst="rect">
            <a:avLst/>
          </a:prstGeom>
          <a:solidFill>
            <a:srgbClr val="7030A0">
              <a:alpha val="49000"/>
            </a:srgbClr>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Arial"/>
              <a:ea typeface="+mn-ea"/>
              <a:cs typeface="+mn-cs"/>
            </a:endParaRPr>
          </a:p>
        </p:txBody>
      </p:sp>
      <p:sp>
        <p:nvSpPr>
          <p:cNvPr id="122" name="Rectangle 121">
            <a:extLst>
              <a:ext uri="{FF2B5EF4-FFF2-40B4-BE49-F238E27FC236}">
                <a16:creationId xmlns:a16="http://schemas.microsoft.com/office/drawing/2014/main" id="{5421919F-7C9A-481B-B0DD-FC4CE48554D8}"/>
              </a:ext>
            </a:extLst>
          </p:cNvPr>
          <p:cNvSpPr/>
          <p:nvPr/>
        </p:nvSpPr>
        <p:spPr>
          <a:xfrm>
            <a:off x="2585118" y="2793614"/>
            <a:ext cx="381159" cy="433547"/>
          </a:xfrm>
          <a:prstGeom prst="rect">
            <a:avLst/>
          </a:prstGeom>
          <a:noFill/>
          <a:ln w="25400" cap="flat" cmpd="sng" algn="ctr">
            <a:solidFill>
              <a:srgbClr val="124191"/>
            </a:solidFill>
            <a:prstDash val="dash"/>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Nokia Pure Text Light" panose="020B0403020202020204" pitchFamily="34" charset="0"/>
              <a:cs typeface="+mn-cs"/>
            </a:endParaRPr>
          </a:p>
        </p:txBody>
      </p:sp>
      <p:sp>
        <p:nvSpPr>
          <p:cNvPr id="123" name="Freeform 124">
            <a:extLst>
              <a:ext uri="{FF2B5EF4-FFF2-40B4-BE49-F238E27FC236}">
                <a16:creationId xmlns:a16="http://schemas.microsoft.com/office/drawing/2014/main" id="{878E4CFE-63B5-44B9-AE7B-38F9D2E4721C}"/>
              </a:ext>
            </a:extLst>
          </p:cNvPr>
          <p:cNvSpPr/>
          <p:nvPr/>
        </p:nvSpPr>
        <p:spPr bwMode="auto">
          <a:xfrm>
            <a:off x="419912" y="993976"/>
            <a:ext cx="2866507" cy="1888685"/>
          </a:xfrm>
          <a:custGeom>
            <a:avLst/>
            <a:gdLst>
              <a:gd name="connsiteX0" fmla="*/ 0 w 3267978"/>
              <a:gd name="connsiteY0" fmla="*/ 164645 h 3024336"/>
              <a:gd name="connsiteX1" fmla="*/ 48224 w 3267978"/>
              <a:gd name="connsiteY1" fmla="*/ 48223 h 3024336"/>
              <a:gd name="connsiteX2" fmla="*/ 164646 w 3267978"/>
              <a:gd name="connsiteY2" fmla="*/ 0 h 3024336"/>
              <a:gd name="connsiteX3" fmla="*/ 3103333 w 3267978"/>
              <a:gd name="connsiteY3" fmla="*/ 0 h 3024336"/>
              <a:gd name="connsiteX4" fmla="*/ 3219755 w 3267978"/>
              <a:gd name="connsiteY4" fmla="*/ 48224 h 3024336"/>
              <a:gd name="connsiteX5" fmla="*/ 3267978 w 3267978"/>
              <a:gd name="connsiteY5" fmla="*/ 164646 h 3024336"/>
              <a:gd name="connsiteX6" fmla="*/ 3267978 w 3267978"/>
              <a:gd name="connsiteY6" fmla="*/ 2859691 h 3024336"/>
              <a:gd name="connsiteX7" fmla="*/ 3219755 w 3267978"/>
              <a:gd name="connsiteY7" fmla="*/ 2976113 h 3024336"/>
              <a:gd name="connsiteX8" fmla="*/ 3103333 w 3267978"/>
              <a:gd name="connsiteY8" fmla="*/ 3024336 h 3024336"/>
              <a:gd name="connsiteX9" fmla="*/ 164645 w 3267978"/>
              <a:gd name="connsiteY9" fmla="*/ 3024336 h 3024336"/>
              <a:gd name="connsiteX10" fmla="*/ 48223 w 3267978"/>
              <a:gd name="connsiteY10" fmla="*/ 2976112 h 3024336"/>
              <a:gd name="connsiteX11" fmla="*/ 0 w 3267978"/>
              <a:gd name="connsiteY11" fmla="*/ 2859690 h 3024336"/>
              <a:gd name="connsiteX12" fmla="*/ 0 w 3267978"/>
              <a:gd name="connsiteY12" fmla="*/ 164645 h 3024336"/>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64282 w 3267978"/>
              <a:gd name="connsiteY6" fmla="*/ 2278232 h 3201783"/>
              <a:gd name="connsiteX7" fmla="*/ 3267978 w 3267978"/>
              <a:gd name="connsiteY7" fmla="*/ 3037138 h 3201783"/>
              <a:gd name="connsiteX8" fmla="*/ 3219755 w 3267978"/>
              <a:gd name="connsiteY8" fmla="*/ 3153560 h 3201783"/>
              <a:gd name="connsiteX9" fmla="*/ 3103333 w 3267978"/>
              <a:gd name="connsiteY9" fmla="*/ 3201783 h 3201783"/>
              <a:gd name="connsiteX10" fmla="*/ 164645 w 3267978"/>
              <a:gd name="connsiteY10" fmla="*/ 3201783 h 3201783"/>
              <a:gd name="connsiteX11" fmla="*/ 48223 w 3267978"/>
              <a:gd name="connsiteY11" fmla="*/ 3153559 h 3201783"/>
              <a:gd name="connsiteX12" fmla="*/ 0 w 3267978"/>
              <a:gd name="connsiteY12" fmla="*/ 3037137 h 3201783"/>
              <a:gd name="connsiteX13" fmla="*/ 0 w 3267978"/>
              <a:gd name="connsiteY13" fmla="*/ 342092 h 3201783"/>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64282 w 3267978"/>
              <a:gd name="connsiteY6" fmla="*/ 2278232 h 3201783"/>
              <a:gd name="connsiteX7" fmla="*/ 3264282 w 3267978"/>
              <a:gd name="connsiteY7" fmla="*/ 2634174 h 3201783"/>
              <a:gd name="connsiteX8" fmla="*/ 3267978 w 3267978"/>
              <a:gd name="connsiteY8" fmla="*/ 3037138 h 3201783"/>
              <a:gd name="connsiteX9" fmla="*/ 3219755 w 3267978"/>
              <a:gd name="connsiteY9" fmla="*/ 3153560 h 3201783"/>
              <a:gd name="connsiteX10" fmla="*/ 3103333 w 3267978"/>
              <a:gd name="connsiteY10" fmla="*/ 3201783 h 3201783"/>
              <a:gd name="connsiteX11" fmla="*/ 164645 w 3267978"/>
              <a:gd name="connsiteY11" fmla="*/ 3201783 h 3201783"/>
              <a:gd name="connsiteX12" fmla="*/ 48223 w 3267978"/>
              <a:gd name="connsiteY12" fmla="*/ 3153559 h 3201783"/>
              <a:gd name="connsiteX13" fmla="*/ 0 w 3267978"/>
              <a:gd name="connsiteY13" fmla="*/ 3037137 h 3201783"/>
              <a:gd name="connsiteX14" fmla="*/ 0 w 3267978"/>
              <a:gd name="connsiteY14" fmla="*/ 342092 h 3201783"/>
              <a:gd name="connsiteX0" fmla="*/ 0 w 3267978"/>
              <a:gd name="connsiteY0" fmla="*/ 342092 h 3201783"/>
              <a:gd name="connsiteX1" fmla="*/ 48224 w 3267978"/>
              <a:gd name="connsiteY1" fmla="*/ 225670 h 3201783"/>
              <a:gd name="connsiteX2" fmla="*/ 164646 w 3267978"/>
              <a:gd name="connsiteY2" fmla="*/ 177447 h 3201783"/>
              <a:gd name="connsiteX3" fmla="*/ 3103333 w 3267978"/>
              <a:gd name="connsiteY3" fmla="*/ 177447 h 3201783"/>
              <a:gd name="connsiteX4" fmla="*/ 3219755 w 3267978"/>
              <a:gd name="connsiteY4" fmla="*/ 225671 h 3201783"/>
              <a:gd name="connsiteX5" fmla="*/ 3267978 w 3267978"/>
              <a:gd name="connsiteY5" fmla="*/ 342093 h 3201783"/>
              <a:gd name="connsiteX6" fmla="*/ 3249976 w 3267978"/>
              <a:gd name="connsiteY6" fmla="*/ 2094661 h 3201783"/>
              <a:gd name="connsiteX7" fmla="*/ 3264282 w 3267978"/>
              <a:gd name="connsiteY7" fmla="*/ 2634174 h 3201783"/>
              <a:gd name="connsiteX8" fmla="*/ 3267978 w 3267978"/>
              <a:gd name="connsiteY8" fmla="*/ 3037138 h 3201783"/>
              <a:gd name="connsiteX9" fmla="*/ 3219755 w 3267978"/>
              <a:gd name="connsiteY9" fmla="*/ 3153560 h 3201783"/>
              <a:gd name="connsiteX10" fmla="*/ 3103333 w 3267978"/>
              <a:gd name="connsiteY10" fmla="*/ 3201783 h 3201783"/>
              <a:gd name="connsiteX11" fmla="*/ 164645 w 3267978"/>
              <a:gd name="connsiteY11" fmla="*/ 3201783 h 3201783"/>
              <a:gd name="connsiteX12" fmla="*/ 48223 w 3267978"/>
              <a:gd name="connsiteY12" fmla="*/ 3153559 h 3201783"/>
              <a:gd name="connsiteX13" fmla="*/ 0 w 3267978"/>
              <a:gd name="connsiteY13" fmla="*/ 3037137 h 3201783"/>
              <a:gd name="connsiteX14" fmla="*/ 0 w 3267978"/>
              <a:gd name="connsiteY14" fmla="*/ 342092 h 3201783"/>
              <a:gd name="connsiteX0" fmla="*/ 0 w 3339986"/>
              <a:gd name="connsiteY0" fmla="*/ 342092 h 3201783"/>
              <a:gd name="connsiteX1" fmla="*/ 48224 w 3339986"/>
              <a:gd name="connsiteY1" fmla="*/ 225670 h 3201783"/>
              <a:gd name="connsiteX2" fmla="*/ 164646 w 3339986"/>
              <a:gd name="connsiteY2" fmla="*/ 177447 h 3201783"/>
              <a:gd name="connsiteX3" fmla="*/ 3103333 w 3339986"/>
              <a:gd name="connsiteY3" fmla="*/ 177447 h 3201783"/>
              <a:gd name="connsiteX4" fmla="*/ 3219755 w 3339986"/>
              <a:gd name="connsiteY4" fmla="*/ 225671 h 3201783"/>
              <a:gd name="connsiteX5" fmla="*/ 3267978 w 3339986"/>
              <a:gd name="connsiteY5" fmla="*/ 342093 h 3201783"/>
              <a:gd name="connsiteX6" fmla="*/ 3249976 w 3339986"/>
              <a:gd name="connsiteY6" fmla="*/ 2094661 h 3201783"/>
              <a:gd name="connsiteX7" fmla="*/ 3339986 w 3339986"/>
              <a:gd name="connsiteY7" fmla="*/ 2274681 h 3201783"/>
              <a:gd name="connsiteX8" fmla="*/ 3267978 w 3339986"/>
              <a:gd name="connsiteY8" fmla="*/ 3037138 h 3201783"/>
              <a:gd name="connsiteX9" fmla="*/ 3219755 w 3339986"/>
              <a:gd name="connsiteY9" fmla="*/ 3153560 h 3201783"/>
              <a:gd name="connsiteX10" fmla="*/ 3103333 w 3339986"/>
              <a:gd name="connsiteY10" fmla="*/ 3201783 h 3201783"/>
              <a:gd name="connsiteX11" fmla="*/ 164645 w 3339986"/>
              <a:gd name="connsiteY11" fmla="*/ 3201783 h 3201783"/>
              <a:gd name="connsiteX12" fmla="*/ 48223 w 3339986"/>
              <a:gd name="connsiteY12" fmla="*/ 3153559 h 3201783"/>
              <a:gd name="connsiteX13" fmla="*/ 0 w 3339986"/>
              <a:gd name="connsiteY13" fmla="*/ 3037137 h 3201783"/>
              <a:gd name="connsiteX14" fmla="*/ 0 w 3339986"/>
              <a:gd name="connsiteY14" fmla="*/ 342092 h 3201783"/>
              <a:gd name="connsiteX0" fmla="*/ 0 w 3339986"/>
              <a:gd name="connsiteY0" fmla="*/ 342092 h 3201783"/>
              <a:gd name="connsiteX1" fmla="*/ 48224 w 3339986"/>
              <a:gd name="connsiteY1" fmla="*/ 225670 h 3201783"/>
              <a:gd name="connsiteX2" fmla="*/ 164646 w 3339986"/>
              <a:gd name="connsiteY2" fmla="*/ 177447 h 3201783"/>
              <a:gd name="connsiteX3" fmla="*/ 3103333 w 3339986"/>
              <a:gd name="connsiteY3" fmla="*/ 177447 h 3201783"/>
              <a:gd name="connsiteX4" fmla="*/ 3219755 w 3339986"/>
              <a:gd name="connsiteY4" fmla="*/ 225671 h 3201783"/>
              <a:gd name="connsiteX5" fmla="*/ 3267978 w 3339986"/>
              <a:gd name="connsiteY5" fmla="*/ 342093 h 3201783"/>
              <a:gd name="connsiteX6" fmla="*/ 3249976 w 3339986"/>
              <a:gd name="connsiteY6" fmla="*/ 2094661 h 3201783"/>
              <a:gd name="connsiteX7" fmla="*/ 3339986 w 3339986"/>
              <a:gd name="connsiteY7" fmla="*/ 2274681 h 3201783"/>
              <a:gd name="connsiteX8" fmla="*/ 3307240 w 3339986"/>
              <a:gd name="connsiteY8" fmla="*/ 2606557 h 3201783"/>
              <a:gd name="connsiteX9" fmla="*/ 3267978 w 3339986"/>
              <a:gd name="connsiteY9" fmla="*/ 3037138 h 3201783"/>
              <a:gd name="connsiteX10" fmla="*/ 3219755 w 3339986"/>
              <a:gd name="connsiteY10" fmla="*/ 3153560 h 3201783"/>
              <a:gd name="connsiteX11" fmla="*/ 3103333 w 3339986"/>
              <a:gd name="connsiteY11" fmla="*/ 3201783 h 3201783"/>
              <a:gd name="connsiteX12" fmla="*/ 164645 w 3339986"/>
              <a:gd name="connsiteY12" fmla="*/ 3201783 h 3201783"/>
              <a:gd name="connsiteX13" fmla="*/ 48223 w 3339986"/>
              <a:gd name="connsiteY13" fmla="*/ 3153559 h 3201783"/>
              <a:gd name="connsiteX14" fmla="*/ 0 w 3339986"/>
              <a:gd name="connsiteY14" fmla="*/ 3037137 h 3201783"/>
              <a:gd name="connsiteX15" fmla="*/ 0 w 3339986"/>
              <a:gd name="connsiteY15"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339986 w 3565011"/>
              <a:gd name="connsiteY7" fmla="*/ 2274681 h 3201783"/>
              <a:gd name="connsiteX8" fmla="*/ 3565011 w 3565011"/>
              <a:gd name="connsiteY8" fmla="*/ 2274681 h 3201783"/>
              <a:gd name="connsiteX9" fmla="*/ 3267978 w 3565011"/>
              <a:gd name="connsiteY9" fmla="*/ 3037138 h 3201783"/>
              <a:gd name="connsiteX10" fmla="*/ 3219755 w 3565011"/>
              <a:gd name="connsiteY10" fmla="*/ 3153560 h 3201783"/>
              <a:gd name="connsiteX11" fmla="*/ 3103333 w 3565011"/>
              <a:gd name="connsiteY11" fmla="*/ 3201783 h 3201783"/>
              <a:gd name="connsiteX12" fmla="*/ 164645 w 3565011"/>
              <a:gd name="connsiteY12" fmla="*/ 3201783 h 3201783"/>
              <a:gd name="connsiteX13" fmla="*/ 48223 w 3565011"/>
              <a:gd name="connsiteY13" fmla="*/ 3153559 h 3201783"/>
              <a:gd name="connsiteX14" fmla="*/ 0 w 3565011"/>
              <a:gd name="connsiteY14" fmla="*/ 3037137 h 3201783"/>
              <a:gd name="connsiteX15" fmla="*/ 0 w 3565011"/>
              <a:gd name="connsiteY15"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94966 w 3565011"/>
              <a:gd name="connsiteY7" fmla="*/ 2180042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229676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229676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267978 w 3565011"/>
              <a:gd name="connsiteY10" fmla="*/ 3037138 h 3201783"/>
              <a:gd name="connsiteX11" fmla="*/ 3219755 w 3565011"/>
              <a:gd name="connsiteY11" fmla="*/ 3153560 h 3201783"/>
              <a:gd name="connsiteX12" fmla="*/ 3103333 w 3565011"/>
              <a:gd name="connsiteY12" fmla="*/ 3201783 h 3201783"/>
              <a:gd name="connsiteX13" fmla="*/ 164645 w 3565011"/>
              <a:gd name="connsiteY13" fmla="*/ 3201783 h 3201783"/>
              <a:gd name="connsiteX14" fmla="*/ 48223 w 3565011"/>
              <a:gd name="connsiteY14" fmla="*/ 3153559 h 3201783"/>
              <a:gd name="connsiteX15" fmla="*/ 0 w 3565011"/>
              <a:gd name="connsiteY15" fmla="*/ 3037137 h 3201783"/>
              <a:gd name="connsiteX16" fmla="*/ 0 w 3565011"/>
              <a:gd name="connsiteY16" fmla="*/ 342092 h 3201783"/>
              <a:gd name="connsiteX0" fmla="*/ 0 w 3565011"/>
              <a:gd name="connsiteY0" fmla="*/ 342092 h 3201783"/>
              <a:gd name="connsiteX1" fmla="*/ 48224 w 3565011"/>
              <a:gd name="connsiteY1" fmla="*/ 225670 h 3201783"/>
              <a:gd name="connsiteX2" fmla="*/ 164646 w 3565011"/>
              <a:gd name="connsiteY2" fmla="*/ 177447 h 3201783"/>
              <a:gd name="connsiteX3" fmla="*/ 3103333 w 3565011"/>
              <a:gd name="connsiteY3" fmla="*/ 177447 h 3201783"/>
              <a:gd name="connsiteX4" fmla="*/ 3219755 w 3565011"/>
              <a:gd name="connsiteY4" fmla="*/ 225671 h 3201783"/>
              <a:gd name="connsiteX5" fmla="*/ 3267978 w 3565011"/>
              <a:gd name="connsiteY5" fmla="*/ 342093 h 3201783"/>
              <a:gd name="connsiteX6" fmla="*/ 3249976 w 3565011"/>
              <a:gd name="connsiteY6" fmla="*/ 2094661 h 3201783"/>
              <a:gd name="connsiteX7" fmla="*/ 3249976 w 3565011"/>
              <a:gd name="connsiteY7" fmla="*/ 2184671 h 3201783"/>
              <a:gd name="connsiteX8" fmla="*/ 3339986 w 3565011"/>
              <a:gd name="connsiteY8" fmla="*/ 2274681 h 3201783"/>
              <a:gd name="connsiteX9" fmla="*/ 3565011 w 3565011"/>
              <a:gd name="connsiteY9" fmla="*/ 2274681 h 3201783"/>
              <a:gd name="connsiteX10" fmla="*/ 3525101 w 3565011"/>
              <a:gd name="connsiteY10" fmla="*/ 2367218 h 3201783"/>
              <a:gd name="connsiteX11" fmla="*/ 3267978 w 3565011"/>
              <a:gd name="connsiteY11" fmla="*/ 3037138 h 3201783"/>
              <a:gd name="connsiteX12" fmla="*/ 3219755 w 3565011"/>
              <a:gd name="connsiteY12" fmla="*/ 3153560 h 3201783"/>
              <a:gd name="connsiteX13" fmla="*/ 3103333 w 3565011"/>
              <a:gd name="connsiteY13" fmla="*/ 3201783 h 3201783"/>
              <a:gd name="connsiteX14" fmla="*/ 164645 w 3565011"/>
              <a:gd name="connsiteY14" fmla="*/ 3201783 h 3201783"/>
              <a:gd name="connsiteX15" fmla="*/ 48223 w 3565011"/>
              <a:gd name="connsiteY15" fmla="*/ 3153559 h 3201783"/>
              <a:gd name="connsiteX16" fmla="*/ 0 w 3565011"/>
              <a:gd name="connsiteY16" fmla="*/ 3037137 h 3201783"/>
              <a:gd name="connsiteX17" fmla="*/ 0 w 3565011"/>
              <a:gd name="connsiteY17"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267978 w 3700026"/>
              <a:gd name="connsiteY11" fmla="*/ 3037138 h 3201783"/>
              <a:gd name="connsiteX12" fmla="*/ 3219755 w 3700026"/>
              <a:gd name="connsiteY12" fmla="*/ 3153560 h 3201783"/>
              <a:gd name="connsiteX13" fmla="*/ 3103333 w 3700026"/>
              <a:gd name="connsiteY13" fmla="*/ 3201783 h 3201783"/>
              <a:gd name="connsiteX14" fmla="*/ 164645 w 3700026"/>
              <a:gd name="connsiteY14" fmla="*/ 3201783 h 3201783"/>
              <a:gd name="connsiteX15" fmla="*/ 48223 w 3700026"/>
              <a:gd name="connsiteY15" fmla="*/ 3153559 h 3201783"/>
              <a:gd name="connsiteX16" fmla="*/ 0 w 3700026"/>
              <a:gd name="connsiteY16" fmla="*/ 3037137 h 3201783"/>
              <a:gd name="connsiteX17" fmla="*/ 0 w 3700026"/>
              <a:gd name="connsiteY17"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503620 w 3700026"/>
              <a:gd name="connsiteY11" fmla="*/ 2670995 h 3201783"/>
              <a:gd name="connsiteX12" fmla="*/ 3267978 w 3700026"/>
              <a:gd name="connsiteY12" fmla="*/ 3037138 h 3201783"/>
              <a:gd name="connsiteX13" fmla="*/ 3219755 w 3700026"/>
              <a:gd name="connsiteY13" fmla="*/ 3153560 h 3201783"/>
              <a:gd name="connsiteX14" fmla="*/ 3103333 w 3700026"/>
              <a:gd name="connsiteY14" fmla="*/ 3201783 h 3201783"/>
              <a:gd name="connsiteX15" fmla="*/ 164645 w 3700026"/>
              <a:gd name="connsiteY15" fmla="*/ 3201783 h 3201783"/>
              <a:gd name="connsiteX16" fmla="*/ 48223 w 3700026"/>
              <a:gd name="connsiteY16" fmla="*/ 3153559 h 3201783"/>
              <a:gd name="connsiteX17" fmla="*/ 0 w 3700026"/>
              <a:gd name="connsiteY17" fmla="*/ 3037137 h 3201783"/>
              <a:gd name="connsiteX18" fmla="*/ 0 w 3700026"/>
              <a:gd name="connsiteY18"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267978 w 3700026"/>
              <a:gd name="connsiteY12" fmla="*/ 3037138 h 3201783"/>
              <a:gd name="connsiteX13" fmla="*/ 3219755 w 3700026"/>
              <a:gd name="connsiteY13" fmla="*/ 3153560 h 3201783"/>
              <a:gd name="connsiteX14" fmla="*/ 3103333 w 3700026"/>
              <a:gd name="connsiteY14" fmla="*/ 3201783 h 3201783"/>
              <a:gd name="connsiteX15" fmla="*/ 164645 w 3700026"/>
              <a:gd name="connsiteY15" fmla="*/ 3201783 h 3201783"/>
              <a:gd name="connsiteX16" fmla="*/ 48223 w 3700026"/>
              <a:gd name="connsiteY16" fmla="*/ 3153559 h 3201783"/>
              <a:gd name="connsiteX17" fmla="*/ 0 w 3700026"/>
              <a:gd name="connsiteY17" fmla="*/ 3037137 h 3201783"/>
              <a:gd name="connsiteX18" fmla="*/ 0 w 3700026"/>
              <a:gd name="connsiteY18"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515894 w 3700026"/>
              <a:gd name="connsiteY12" fmla="*/ 2766117 h 3201783"/>
              <a:gd name="connsiteX13" fmla="*/ 3267978 w 3700026"/>
              <a:gd name="connsiteY13" fmla="*/ 3037138 h 3201783"/>
              <a:gd name="connsiteX14" fmla="*/ 3219755 w 3700026"/>
              <a:gd name="connsiteY14" fmla="*/ 3153560 h 3201783"/>
              <a:gd name="connsiteX15" fmla="*/ 3103333 w 3700026"/>
              <a:gd name="connsiteY15" fmla="*/ 3201783 h 3201783"/>
              <a:gd name="connsiteX16" fmla="*/ 164645 w 3700026"/>
              <a:gd name="connsiteY16" fmla="*/ 3201783 h 3201783"/>
              <a:gd name="connsiteX17" fmla="*/ 48223 w 3700026"/>
              <a:gd name="connsiteY17" fmla="*/ 3153559 h 3201783"/>
              <a:gd name="connsiteX18" fmla="*/ 0 w 3700026"/>
              <a:gd name="connsiteY18" fmla="*/ 3037137 h 3201783"/>
              <a:gd name="connsiteX19" fmla="*/ 0 w 3700026"/>
              <a:gd name="connsiteY19"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267978 w 3700026"/>
              <a:gd name="connsiteY13" fmla="*/ 3037138 h 3201783"/>
              <a:gd name="connsiteX14" fmla="*/ 3219755 w 3700026"/>
              <a:gd name="connsiteY14" fmla="*/ 3153560 h 3201783"/>
              <a:gd name="connsiteX15" fmla="*/ 3103333 w 3700026"/>
              <a:gd name="connsiteY15" fmla="*/ 3201783 h 3201783"/>
              <a:gd name="connsiteX16" fmla="*/ 164645 w 3700026"/>
              <a:gd name="connsiteY16" fmla="*/ 3201783 h 3201783"/>
              <a:gd name="connsiteX17" fmla="*/ 48223 w 3700026"/>
              <a:gd name="connsiteY17" fmla="*/ 3153559 h 3201783"/>
              <a:gd name="connsiteX18" fmla="*/ 0 w 3700026"/>
              <a:gd name="connsiteY18" fmla="*/ 3037137 h 3201783"/>
              <a:gd name="connsiteX19" fmla="*/ 0 w 3700026"/>
              <a:gd name="connsiteY19"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540442 w 3700026"/>
              <a:gd name="connsiteY13" fmla="*/ 2759980 h 3201783"/>
              <a:gd name="connsiteX14" fmla="*/ 3267978 w 3700026"/>
              <a:gd name="connsiteY14" fmla="*/ 3037138 h 3201783"/>
              <a:gd name="connsiteX15" fmla="*/ 3219755 w 3700026"/>
              <a:gd name="connsiteY15" fmla="*/ 3153560 h 3201783"/>
              <a:gd name="connsiteX16" fmla="*/ 3103333 w 3700026"/>
              <a:gd name="connsiteY16" fmla="*/ 3201783 h 3201783"/>
              <a:gd name="connsiteX17" fmla="*/ 164645 w 3700026"/>
              <a:gd name="connsiteY17" fmla="*/ 3201783 h 3201783"/>
              <a:gd name="connsiteX18" fmla="*/ 48223 w 3700026"/>
              <a:gd name="connsiteY18" fmla="*/ 3153559 h 3201783"/>
              <a:gd name="connsiteX19" fmla="*/ 0 w 3700026"/>
              <a:gd name="connsiteY19" fmla="*/ 3037137 h 3201783"/>
              <a:gd name="connsiteX20" fmla="*/ 0 w 3700026"/>
              <a:gd name="connsiteY20"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78 w 3700026"/>
              <a:gd name="connsiteY14" fmla="*/ 3037138 h 3201783"/>
              <a:gd name="connsiteX15" fmla="*/ 3219755 w 3700026"/>
              <a:gd name="connsiteY15" fmla="*/ 3153560 h 3201783"/>
              <a:gd name="connsiteX16" fmla="*/ 3103333 w 3700026"/>
              <a:gd name="connsiteY16" fmla="*/ 3201783 h 3201783"/>
              <a:gd name="connsiteX17" fmla="*/ 164645 w 3700026"/>
              <a:gd name="connsiteY17" fmla="*/ 3201783 h 3201783"/>
              <a:gd name="connsiteX18" fmla="*/ 48223 w 3700026"/>
              <a:gd name="connsiteY18" fmla="*/ 3153559 h 3201783"/>
              <a:gd name="connsiteX19" fmla="*/ 0 w 3700026"/>
              <a:gd name="connsiteY19" fmla="*/ 3037137 h 3201783"/>
              <a:gd name="connsiteX20" fmla="*/ 0 w 3700026"/>
              <a:gd name="connsiteY20"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310308 w 3700026"/>
              <a:gd name="connsiteY14" fmla="*/ 2861239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94980 w 3700026"/>
              <a:gd name="connsiteY14" fmla="*/ 276973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026"/>
              <a:gd name="connsiteY0" fmla="*/ 342092 h 3201783"/>
              <a:gd name="connsiteX1" fmla="*/ 48224 w 3700026"/>
              <a:gd name="connsiteY1" fmla="*/ 225670 h 3201783"/>
              <a:gd name="connsiteX2" fmla="*/ 164646 w 3700026"/>
              <a:gd name="connsiteY2" fmla="*/ 177447 h 3201783"/>
              <a:gd name="connsiteX3" fmla="*/ 3103333 w 3700026"/>
              <a:gd name="connsiteY3" fmla="*/ 177447 h 3201783"/>
              <a:gd name="connsiteX4" fmla="*/ 3219755 w 3700026"/>
              <a:gd name="connsiteY4" fmla="*/ 225671 h 3201783"/>
              <a:gd name="connsiteX5" fmla="*/ 3267978 w 3700026"/>
              <a:gd name="connsiteY5" fmla="*/ 342093 h 3201783"/>
              <a:gd name="connsiteX6" fmla="*/ 3249976 w 3700026"/>
              <a:gd name="connsiteY6" fmla="*/ 2094661 h 3201783"/>
              <a:gd name="connsiteX7" fmla="*/ 3249976 w 3700026"/>
              <a:gd name="connsiteY7" fmla="*/ 2184671 h 3201783"/>
              <a:gd name="connsiteX8" fmla="*/ 3339986 w 3700026"/>
              <a:gd name="connsiteY8" fmla="*/ 2274681 h 3201783"/>
              <a:gd name="connsiteX9" fmla="*/ 3565011 w 3700026"/>
              <a:gd name="connsiteY9" fmla="*/ 2274681 h 3201783"/>
              <a:gd name="connsiteX10" fmla="*/ 3700026 w 3700026"/>
              <a:gd name="connsiteY10" fmla="*/ 2364691 h 3201783"/>
              <a:gd name="connsiteX11" fmla="*/ 3700025 w 3700026"/>
              <a:gd name="connsiteY11" fmla="*/ 2544711 h 3201783"/>
              <a:gd name="connsiteX12" fmla="*/ 3610015 w 3700026"/>
              <a:gd name="connsiteY12" fmla="*/ 2679726 h 3201783"/>
              <a:gd name="connsiteX13" fmla="*/ 3339985 w 3700026"/>
              <a:gd name="connsiteY13" fmla="*/ 2679726 h 3201783"/>
              <a:gd name="connsiteX14" fmla="*/ 3267995 w 3700026"/>
              <a:gd name="connsiteY14" fmla="*/ 2769786 h 3201783"/>
              <a:gd name="connsiteX15" fmla="*/ 3267978 w 3700026"/>
              <a:gd name="connsiteY15" fmla="*/ 3037138 h 3201783"/>
              <a:gd name="connsiteX16" fmla="*/ 3219755 w 3700026"/>
              <a:gd name="connsiteY16" fmla="*/ 3153560 h 3201783"/>
              <a:gd name="connsiteX17" fmla="*/ 3103333 w 3700026"/>
              <a:gd name="connsiteY17" fmla="*/ 3201783 h 3201783"/>
              <a:gd name="connsiteX18" fmla="*/ 164645 w 3700026"/>
              <a:gd name="connsiteY18" fmla="*/ 3201783 h 3201783"/>
              <a:gd name="connsiteX19" fmla="*/ 48223 w 3700026"/>
              <a:gd name="connsiteY19" fmla="*/ 3153559 h 3201783"/>
              <a:gd name="connsiteX20" fmla="*/ 0 w 3700026"/>
              <a:gd name="connsiteY20" fmla="*/ 3037137 h 3201783"/>
              <a:gd name="connsiteX21" fmla="*/ 0 w 3700026"/>
              <a:gd name="connsiteY21" fmla="*/ 342092 h 3201783"/>
              <a:gd name="connsiteX0" fmla="*/ 0 w 3700653"/>
              <a:gd name="connsiteY0" fmla="*/ 342092 h 3201783"/>
              <a:gd name="connsiteX1" fmla="*/ 48224 w 3700653"/>
              <a:gd name="connsiteY1" fmla="*/ 225670 h 3201783"/>
              <a:gd name="connsiteX2" fmla="*/ 164646 w 3700653"/>
              <a:gd name="connsiteY2" fmla="*/ 177447 h 3201783"/>
              <a:gd name="connsiteX3" fmla="*/ 3103333 w 3700653"/>
              <a:gd name="connsiteY3" fmla="*/ 177447 h 3201783"/>
              <a:gd name="connsiteX4" fmla="*/ 3219755 w 3700653"/>
              <a:gd name="connsiteY4" fmla="*/ 225671 h 3201783"/>
              <a:gd name="connsiteX5" fmla="*/ 3267978 w 3700653"/>
              <a:gd name="connsiteY5" fmla="*/ 342093 h 3201783"/>
              <a:gd name="connsiteX6" fmla="*/ 3249976 w 3700653"/>
              <a:gd name="connsiteY6" fmla="*/ 2094661 h 3201783"/>
              <a:gd name="connsiteX7" fmla="*/ 3249976 w 3700653"/>
              <a:gd name="connsiteY7" fmla="*/ 2184671 h 3201783"/>
              <a:gd name="connsiteX8" fmla="*/ 3339986 w 3700653"/>
              <a:gd name="connsiteY8" fmla="*/ 2274681 h 3201783"/>
              <a:gd name="connsiteX9" fmla="*/ 3565011 w 3700653"/>
              <a:gd name="connsiteY9" fmla="*/ 2274681 h 3201783"/>
              <a:gd name="connsiteX10" fmla="*/ 3700026 w 3700653"/>
              <a:gd name="connsiteY10" fmla="*/ 2364691 h 3201783"/>
              <a:gd name="connsiteX11" fmla="*/ 3700025 w 3700653"/>
              <a:gd name="connsiteY11" fmla="*/ 2544711 h 3201783"/>
              <a:gd name="connsiteX12" fmla="*/ 3610015 w 3700653"/>
              <a:gd name="connsiteY12" fmla="*/ 2679726 h 3201783"/>
              <a:gd name="connsiteX13" fmla="*/ 3339985 w 3700653"/>
              <a:gd name="connsiteY13" fmla="*/ 2679726 h 3201783"/>
              <a:gd name="connsiteX14" fmla="*/ 3267995 w 3700653"/>
              <a:gd name="connsiteY14" fmla="*/ 2769786 h 3201783"/>
              <a:gd name="connsiteX15" fmla="*/ 3267978 w 3700653"/>
              <a:gd name="connsiteY15" fmla="*/ 3037138 h 3201783"/>
              <a:gd name="connsiteX16" fmla="*/ 3219755 w 3700653"/>
              <a:gd name="connsiteY16" fmla="*/ 3153560 h 3201783"/>
              <a:gd name="connsiteX17" fmla="*/ 3103333 w 3700653"/>
              <a:gd name="connsiteY17" fmla="*/ 3201783 h 3201783"/>
              <a:gd name="connsiteX18" fmla="*/ 164645 w 3700653"/>
              <a:gd name="connsiteY18" fmla="*/ 3201783 h 3201783"/>
              <a:gd name="connsiteX19" fmla="*/ 48223 w 3700653"/>
              <a:gd name="connsiteY19" fmla="*/ 3153559 h 3201783"/>
              <a:gd name="connsiteX20" fmla="*/ 0 w 3700653"/>
              <a:gd name="connsiteY20" fmla="*/ 3037137 h 3201783"/>
              <a:gd name="connsiteX21" fmla="*/ 0 w 3700653"/>
              <a:gd name="connsiteY21" fmla="*/ 342092 h 3201783"/>
              <a:gd name="connsiteX0" fmla="*/ 0 w 3700653"/>
              <a:gd name="connsiteY0" fmla="*/ 342092 h 3201783"/>
              <a:gd name="connsiteX1" fmla="*/ 48224 w 3700653"/>
              <a:gd name="connsiteY1" fmla="*/ 225670 h 3201783"/>
              <a:gd name="connsiteX2" fmla="*/ 164646 w 3700653"/>
              <a:gd name="connsiteY2" fmla="*/ 177447 h 3201783"/>
              <a:gd name="connsiteX3" fmla="*/ 3103333 w 3700653"/>
              <a:gd name="connsiteY3" fmla="*/ 177447 h 3201783"/>
              <a:gd name="connsiteX4" fmla="*/ 3219755 w 3700653"/>
              <a:gd name="connsiteY4" fmla="*/ 225671 h 3201783"/>
              <a:gd name="connsiteX5" fmla="*/ 3267978 w 3700653"/>
              <a:gd name="connsiteY5" fmla="*/ 342093 h 3201783"/>
              <a:gd name="connsiteX6" fmla="*/ 3249976 w 3700653"/>
              <a:gd name="connsiteY6" fmla="*/ 2094661 h 3201783"/>
              <a:gd name="connsiteX7" fmla="*/ 3249976 w 3700653"/>
              <a:gd name="connsiteY7" fmla="*/ 2184671 h 3201783"/>
              <a:gd name="connsiteX8" fmla="*/ 3339986 w 3700653"/>
              <a:gd name="connsiteY8" fmla="*/ 2274681 h 3201783"/>
              <a:gd name="connsiteX9" fmla="*/ 3565011 w 3700653"/>
              <a:gd name="connsiteY9" fmla="*/ 2274681 h 3201783"/>
              <a:gd name="connsiteX10" fmla="*/ 3700026 w 3700653"/>
              <a:gd name="connsiteY10" fmla="*/ 2364691 h 3201783"/>
              <a:gd name="connsiteX11" fmla="*/ 3700025 w 3700653"/>
              <a:gd name="connsiteY11" fmla="*/ 2544711 h 3201783"/>
              <a:gd name="connsiteX12" fmla="*/ 3610015 w 3700653"/>
              <a:gd name="connsiteY12" fmla="*/ 2679726 h 3201783"/>
              <a:gd name="connsiteX13" fmla="*/ 3339985 w 3700653"/>
              <a:gd name="connsiteY13" fmla="*/ 2679726 h 3201783"/>
              <a:gd name="connsiteX14" fmla="*/ 3267995 w 3700653"/>
              <a:gd name="connsiteY14" fmla="*/ 2769786 h 3201783"/>
              <a:gd name="connsiteX15" fmla="*/ 3267978 w 3700653"/>
              <a:gd name="connsiteY15" fmla="*/ 3037138 h 3201783"/>
              <a:gd name="connsiteX16" fmla="*/ 3219755 w 3700653"/>
              <a:gd name="connsiteY16" fmla="*/ 3153560 h 3201783"/>
              <a:gd name="connsiteX17" fmla="*/ 3103333 w 3700653"/>
              <a:gd name="connsiteY17" fmla="*/ 3201783 h 3201783"/>
              <a:gd name="connsiteX18" fmla="*/ 164645 w 3700653"/>
              <a:gd name="connsiteY18" fmla="*/ 3201783 h 3201783"/>
              <a:gd name="connsiteX19" fmla="*/ 48223 w 3700653"/>
              <a:gd name="connsiteY19" fmla="*/ 3153559 h 3201783"/>
              <a:gd name="connsiteX20" fmla="*/ 0 w 3700653"/>
              <a:gd name="connsiteY20" fmla="*/ 3037137 h 3201783"/>
              <a:gd name="connsiteX21" fmla="*/ 0 w 3700653"/>
              <a:gd name="connsiteY21" fmla="*/ 342092 h 3201783"/>
              <a:gd name="connsiteX0" fmla="*/ 0 w 3700653"/>
              <a:gd name="connsiteY0" fmla="*/ 164645 h 3024336"/>
              <a:gd name="connsiteX1" fmla="*/ 48224 w 3700653"/>
              <a:gd name="connsiteY1" fmla="*/ 48223 h 3024336"/>
              <a:gd name="connsiteX2" fmla="*/ 164646 w 3700653"/>
              <a:gd name="connsiteY2" fmla="*/ 0 h 3024336"/>
              <a:gd name="connsiteX3" fmla="*/ 3103333 w 3700653"/>
              <a:gd name="connsiteY3" fmla="*/ 0 h 3024336"/>
              <a:gd name="connsiteX4" fmla="*/ 3219755 w 3700653"/>
              <a:gd name="connsiteY4" fmla="*/ 48224 h 3024336"/>
              <a:gd name="connsiteX5" fmla="*/ 3267978 w 3700653"/>
              <a:gd name="connsiteY5" fmla="*/ 164646 h 3024336"/>
              <a:gd name="connsiteX6" fmla="*/ 3249976 w 3700653"/>
              <a:gd name="connsiteY6" fmla="*/ 1917214 h 3024336"/>
              <a:gd name="connsiteX7" fmla="*/ 3249976 w 3700653"/>
              <a:gd name="connsiteY7" fmla="*/ 2007224 h 3024336"/>
              <a:gd name="connsiteX8" fmla="*/ 3339986 w 3700653"/>
              <a:gd name="connsiteY8" fmla="*/ 2097234 h 3024336"/>
              <a:gd name="connsiteX9" fmla="*/ 3565011 w 3700653"/>
              <a:gd name="connsiteY9" fmla="*/ 2097234 h 3024336"/>
              <a:gd name="connsiteX10" fmla="*/ 3700026 w 3700653"/>
              <a:gd name="connsiteY10" fmla="*/ 2187244 h 3024336"/>
              <a:gd name="connsiteX11" fmla="*/ 3700025 w 3700653"/>
              <a:gd name="connsiteY11" fmla="*/ 2367264 h 3024336"/>
              <a:gd name="connsiteX12" fmla="*/ 3610015 w 3700653"/>
              <a:gd name="connsiteY12" fmla="*/ 2502279 h 3024336"/>
              <a:gd name="connsiteX13" fmla="*/ 3339985 w 3700653"/>
              <a:gd name="connsiteY13" fmla="*/ 2502279 h 3024336"/>
              <a:gd name="connsiteX14" fmla="*/ 3267995 w 3700653"/>
              <a:gd name="connsiteY14" fmla="*/ 2592339 h 3024336"/>
              <a:gd name="connsiteX15" fmla="*/ 3267978 w 3700653"/>
              <a:gd name="connsiteY15" fmla="*/ 2859691 h 3024336"/>
              <a:gd name="connsiteX16" fmla="*/ 3219755 w 3700653"/>
              <a:gd name="connsiteY16" fmla="*/ 2976113 h 3024336"/>
              <a:gd name="connsiteX17" fmla="*/ 3103333 w 3700653"/>
              <a:gd name="connsiteY17" fmla="*/ 3024336 h 3024336"/>
              <a:gd name="connsiteX18" fmla="*/ 164645 w 3700653"/>
              <a:gd name="connsiteY18" fmla="*/ 3024336 h 3024336"/>
              <a:gd name="connsiteX19" fmla="*/ 48223 w 3700653"/>
              <a:gd name="connsiteY19" fmla="*/ 2976112 h 3024336"/>
              <a:gd name="connsiteX20" fmla="*/ 0 w 3700653"/>
              <a:gd name="connsiteY20" fmla="*/ 2859690 h 3024336"/>
              <a:gd name="connsiteX21" fmla="*/ 0 w 3700653"/>
              <a:gd name="connsiteY21" fmla="*/ 164645 h 3024336"/>
              <a:gd name="connsiteX0" fmla="*/ 1584 w 3702237"/>
              <a:gd name="connsiteY0" fmla="*/ 164645 h 3031549"/>
              <a:gd name="connsiteX1" fmla="*/ 49808 w 3702237"/>
              <a:gd name="connsiteY1" fmla="*/ 48223 h 3031549"/>
              <a:gd name="connsiteX2" fmla="*/ 166230 w 3702237"/>
              <a:gd name="connsiteY2" fmla="*/ 0 h 3031549"/>
              <a:gd name="connsiteX3" fmla="*/ 3104917 w 3702237"/>
              <a:gd name="connsiteY3" fmla="*/ 0 h 3031549"/>
              <a:gd name="connsiteX4" fmla="*/ 3221339 w 3702237"/>
              <a:gd name="connsiteY4" fmla="*/ 48224 h 3031549"/>
              <a:gd name="connsiteX5" fmla="*/ 3269562 w 3702237"/>
              <a:gd name="connsiteY5" fmla="*/ 164646 h 3031549"/>
              <a:gd name="connsiteX6" fmla="*/ 3251560 w 3702237"/>
              <a:gd name="connsiteY6" fmla="*/ 1917214 h 3031549"/>
              <a:gd name="connsiteX7" fmla="*/ 3251560 w 3702237"/>
              <a:gd name="connsiteY7" fmla="*/ 2007224 h 3031549"/>
              <a:gd name="connsiteX8" fmla="*/ 3341570 w 3702237"/>
              <a:gd name="connsiteY8" fmla="*/ 2097234 h 3031549"/>
              <a:gd name="connsiteX9" fmla="*/ 3566595 w 3702237"/>
              <a:gd name="connsiteY9" fmla="*/ 2097234 h 3031549"/>
              <a:gd name="connsiteX10" fmla="*/ 3701610 w 3702237"/>
              <a:gd name="connsiteY10" fmla="*/ 2187244 h 3031549"/>
              <a:gd name="connsiteX11" fmla="*/ 3701609 w 3702237"/>
              <a:gd name="connsiteY11" fmla="*/ 2367264 h 3031549"/>
              <a:gd name="connsiteX12" fmla="*/ 3611599 w 3702237"/>
              <a:gd name="connsiteY12" fmla="*/ 2502279 h 3031549"/>
              <a:gd name="connsiteX13" fmla="*/ 3341569 w 3702237"/>
              <a:gd name="connsiteY13" fmla="*/ 2502279 h 3031549"/>
              <a:gd name="connsiteX14" fmla="*/ 3269579 w 3702237"/>
              <a:gd name="connsiteY14" fmla="*/ 2592339 h 3031549"/>
              <a:gd name="connsiteX15" fmla="*/ 3269562 w 3702237"/>
              <a:gd name="connsiteY15" fmla="*/ 2859691 h 3031549"/>
              <a:gd name="connsiteX16" fmla="*/ 3221339 w 3702237"/>
              <a:gd name="connsiteY16" fmla="*/ 2976113 h 3031549"/>
              <a:gd name="connsiteX17" fmla="*/ 3104917 w 3702237"/>
              <a:gd name="connsiteY17" fmla="*/ 3024336 h 3031549"/>
              <a:gd name="connsiteX18" fmla="*/ 166229 w 3702237"/>
              <a:gd name="connsiteY18" fmla="*/ 3024336 h 3031549"/>
              <a:gd name="connsiteX19" fmla="*/ 49807 w 3702237"/>
              <a:gd name="connsiteY19" fmla="*/ 2976112 h 3031549"/>
              <a:gd name="connsiteX20" fmla="*/ 1584 w 3702237"/>
              <a:gd name="connsiteY20" fmla="*/ 2859690 h 3031549"/>
              <a:gd name="connsiteX21" fmla="*/ 0 w 3702237"/>
              <a:gd name="connsiteY21" fmla="*/ 1944956 h 3031549"/>
              <a:gd name="connsiteX22" fmla="*/ 1584 w 3702237"/>
              <a:gd name="connsiteY22" fmla="*/ 164645 h 3031549"/>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046921 h 3024336"/>
              <a:gd name="connsiteX22" fmla="*/ 0 w 3702237"/>
              <a:gd name="connsiteY22" fmla="*/ 1944956 h 3024336"/>
              <a:gd name="connsiteX23" fmla="*/ 1584 w 3702237"/>
              <a:gd name="connsiteY23"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115994 h 3024336"/>
              <a:gd name="connsiteX22" fmla="*/ 0 w 3702237"/>
              <a:gd name="connsiteY22" fmla="*/ 2046921 h 3024336"/>
              <a:gd name="connsiteX23" fmla="*/ 0 w 3702237"/>
              <a:gd name="connsiteY23" fmla="*/ 1944956 h 3024336"/>
              <a:gd name="connsiteX24" fmla="*/ 1584 w 3702237"/>
              <a:gd name="connsiteY24"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0 w 3702237"/>
              <a:gd name="connsiteY22" fmla="*/ 2115994 h 3024336"/>
              <a:gd name="connsiteX23" fmla="*/ 0 w 3702237"/>
              <a:gd name="connsiteY23" fmla="*/ 2046921 h 3024336"/>
              <a:gd name="connsiteX24" fmla="*/ 0 w 3702237"/>
              <a:gd name="connsiteY24" fmla="*/ 1944956 h 3024336"/>
              <a:gd name="connsiteX25" fmla="*/ 1584 w 3702237"/>
              <a:gd name="connsiteY25"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0 w 3702237"/>
              <a:gd name="connsiteY22" fmla="*/ 2267298 h 3024336"/>
              <a:gd name="connsiteX23" fmla="*/ 0 w 3702237"/>
              <a:gd name="connsiteY23" fmla="*/ 2115994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0 w 3702237"/>
              <a:gd name="connsiteY23" fmla="*/ 2115994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0 w 3702237"/>
              <a:gd name="connsiteY24" fmla="*/ 204692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39217 w 3702237"/>
              <a:gd name="connsiteY24" fmla="*/ 2089681 h 3024336"/>
              <a:gd name="connsiteX25" fmla="*/ 0 w 3702237"/>
              <a:gd name="connsiteY25" fmla="*/ 1944956 h 3024336"/>
              <a:gd name="connsiteX26" fmla="*/ 1584 w 3702237"/>
              <a:gd name="connsiteY26" fmla="*/ 164645 h 3024336"/>
              <a:gd name="connsiteX0" fmla="*/ 1584 w 3702237"/>
              <a:gd name="connsiteY0" fmla="*/ 164645 h 3024336"/>
              <a:gd name="connsiteX1" fmla="*/ 49808 w 3702237"/>
              <a:gd name="connsiteY1" fmla="*/ 48223 h 3024336"/>
              <a:gd name="connsiteX2" fmla="*/ 166230 w 3702237"/>
              <a:gd name="connsiteY2" fmla="*/ 0 h 3024336"/>
              <a:gd name="connsiteX3" fmla="*/ 3104917 w 3702237"/>
              <a:gd name="connsiteY3" fmla="*/ 0 h 3024336"/>
              <a:gd name="connsiteX4" fmla="*/ 3221339 w 3702237"/>
              <a:gd name="connsiteY4" fmla="*/ 48224 h 3024336"/>
              <a:gd name="connsiteX5" fmla="*/ 3269562 w 3702237"/>
              <a:gd name="connsiteY5" fmla="*/ 164646 h 3024336"/>
              <a:gd name="connsiteX6" fmla="*/ 3251560 w 3702237"/>
              <a:gd name="connsiteY6" fmla="*/ 1917214 h 3024336"/>
              <a:gd name="connsiteX7" fmla="*/ 3251560 w 3702237"/>
              <a:gd name="connsiteY7" fmla="*/ 2007224 h 3024336"/>
              <a:gd name="connsiteX8" fmla="*/ 3341570 w 3702237"/>
              <a:gd name="connsiteY8" fmla="*/ 2097234 h 3024336"/>
              <a:gd name="connsiteX9" fmla="*/ 3566595 w 3702237"/>
              <a:gd name="connsiteY9" fmla="*/ 2097234 h 3024336"/>
              <a:gd name="connsiteX10" fmla="*/ 3701610 w 3702237"/>
              <a:gd name="connsiteY10" fmla="*/ 2187244 h 3024336"/>
              <a:gd name="connsiteX11" fmla="*/ 3701609 w 3702237"/>
              <a:gd name="connsiteY11" fmla="*/ 2367264 h 3024336"/>
              <a:gd name="connsiteX12" fmla="*/ 3611599 w 3702237"/>
              <a:gd name="connsiteY12" fmla="*/ 2502279 h 3024336"/>
              <a:gd name="connsiteX13" fmla="*/ 3341569 w 3702237"/>
              <a:gd name="connsiteY13" fmla="*/ 2502279 h 3024336"/>
              <a:gd name="connsiteX14" fmla="*/ 3269579 w 3702237"/>
              <a:gd name="connsiteY14" fmla="*/ 2592339 h 3024336"/>
              <a:gd name="connsiteX15" fmla="*/ 3269562 w 3702237"/>
              <a:gd name="connsiteY15" fmla="*/ 2859691 h 3024336"/>
              <a:gd name="connsiteX16" fmla="*/ 3221339 w 3702237"/>
              <a:gd name="connsiteY16" fmla="*/ 2976113 h 3024336"/>
              <a:gd name="connsiteX17" fmla="*/ 3104917 w 3702237"/>
              <a:gd name="connsiteY17" fmla="*/ 3024336 h 3024336"/>
              <a:gd name="connsiteX18" fmla="*/ 166229 w 3702237"/>
              <a:gd name="connsiteY18" fmla="*/ 3024336 h 3024336"/>
              <a:gd name="connsiteX19" fmla="*/ 49807 w 3702237"/>
              <a:gd name="connsiteY19" fmla="*/ 2976112 h 3024336"/>
              <a:gd name="connsiteX20" fmla="*/ 1584 w 3702237"/>
              <a:gd name="connsiteY20" fmla="*/ 2859690 h 3024336"/>
              <a:gd name="connsiteX21" fmla="*/ 0 w 3702237"/>
              <a:gd name="connsiteY21" fmla="*/ 2487675 h 3024336"/>
              <a:gd name="connsiteX22" fmla="*/ 938397 w 3702237"/>
              <a:gd name="connsiteY22" fmla="*/ 2137848 h 3024336"/>
              <a:gd name="connsiteX23" fmla="*/ 160135 w 3702237"/>
              <a:gd name="connsiteY23" fmla="*/ 2142308 h 3024336"/>
              <a:gd name="connsiteX24" fmla="*/ 39217 w 3702237"/>
              <a:gd name="connsiteY24" fmla="*/ 2089681 h 3024336"/>
              <a:gd name="connsiteX25" fmla="*/ 0 w 3702237"/>
              <a:gd name="connsiteY25" fmla="*/ 1944956 h 3024336"/>
              <a:gd name="connsiteX26" fmla="*/ 1584 w 3702237"/>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41204 w 3705044"/>
              <a:gd name="connsiteY22" fmla="*/ 2137848 h 3024336"/>
              <a:gd name="connsiteX23" fmla="*/ 162942 w 3705044"/>
              <a:gd name="connsiteY23" fmla="*/ 2142308 h 3024336"/>
              <a:gd name="connsiteX24" fmla="*/ 42024 w 3705044"/>
              <a:gd name="connsiteY24" fmla="*/ 2089681 h 3024336"/>
              <a:gd name="connsiteX25" fmla="*/ 2807 w 3705044"/>
              <a:gd name="connsiteY25" fmla="*/ 1944956 h 3024336"/>
              <a:gd name="connsiteX26" fmla="*/ 4391 w 3705044"/>
              <a:gd name="connsiteY26"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780608 w 3705044"/>
              <a:gd name="connsiteY22" fmla="*/ 2194935 h 3024336"/>
              <a:gd name="connsiteX23" fmla="*/ 941204 w 3705044"/>
              <a:gd name="connsiteY23" fmla="*/ 2137848 h 3024336"/>
              <a:gd name="connsiteX24" fmla="*/ 162942 w 3705044"/>
              <a:gd name="connsiteY24" fmla="*/ 2142308 h 3024336"/>
              <a:gd name="connsiteX25" fmla="*/ 42024 w 3705044"/>
              <a:gd name="connsiteY25" fmla="*/ 2089681 h 3024336"/>
              <a:gd name="connsiteX26" fmla="*/ 2807 w 3705044"/>
              <a:gd name="connsiteY26" fmla="*/ 1944956 h 3024336"/>
              <a:gd name="connsiteX27" fmla="*/ 4391 w 3705044"/>
              <a:gd name="connsiteY27"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676030 w 3705044"/>
              <a:gd name="connsiteY22" fmla="*/ 2231117 h 3024336"/>
              <a:gd name="connsiteX23" fmla="*/ 780608 w 3705044"/>
              <a:gd name="connsiteY23" fmla="*/ 2194935 h 3024336"/>
              <a:gd name="connsiteX24" fmla="*/ 941204 w 3705044"/>
              <a:gd name="connsiteY24" fmla="*/ 2137848 h 3024336"/>
              <a:gd name="connsiteX25" fmla="*/ 162942 w 3705044"/>
              <a:gd name="connsiteY25" fmla="*/ 2142308 h 3024336"/>
              <a:gd name="connsiteX26" fmla="*/ 42024 w 3705044"/>
              <a:gd name="connsiteY26" fmla="*/ 2089681 h 3024336"/>
              <a:gd name="connsiteX27" fmla="*/ 2807 w 3705044"/>
              <a:gd name="connsiteY27" fmla="*/ 1944956 h 3024336"/>
              <a:gd name="connsiteX28" fmla="*/ 4391 w 3705044"/>
              <a:gd name="connsiteY28"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542039 w 3705044"/>
              <a:gd name="connsiteY22" fmla="*/ 2280455 h 3024336"/>
              <a:gd name="connsiteX23" fmla="*/ 676030 w 3705044"/>
              <a:gd name="connsiteY23" fmla="*/ 2231117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676030 w 3705044"/>
              <a:gd name="connsiteY23" fmla="*/ 2231117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780608 w 3705044"/>
              <a:gd name="connsiteY24" fmla="*/ 2194935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41204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06801 w 3705044"/>
              <a:gd name="connsiteY24" fmla="*/ 2160872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995826 w 3705044"/>
              <a:gd name="connsiteY24" fmla="*/ 2172505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407916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031895 w 3705044"/>
              <a:gd name="connsiteY22" fmla="*/ 2381602 h 3024336"/>
              <a:gd name="connsiteX23" fmla="*/ 1035518 w 3705044"/>
              <a:gd name="connsiteY23" fmla="*/ 2264009 h 3024336"/>
              <a:gd name="connsiteX24" fmla="*/ 1015434 w 3705044"/>
              <a:gd name="connsiteY24" fmla="*/ 2179083 h 3024336"/>
              <a:gd name="connsiteX25" fmla="*/ 901987 w 3705044"/>
              <a:gd name="connsiteY25" fmla="*/ 2137848 h 3024336"/>
              <a:gd name="connsiteX26" fmla="*/ 162942 w 3705044"/>
              <a:gd name="connsiteY26" fmla="*/ 2142308 h 3024336"/>
              <a:gd name="connsiteX27" fmla="*/ 42024 w 3705044"/>
              <a:gd name="connsiteY27" fmla="*/ 2089681 h 3024336"/>
              <a:gd name="connsiteX28" fmla="*/ 2807 w 3705044"/>
              <a:gd name="connsiteY28" fmla="*/ 1944956 h 3024336"/>
              <a:gd name="connsiteX29" fmla="*/ 4391 w 3705044"/>
              <a:gd name="connsiteY29"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85187 w 3705044"/>
              <a:gd name="connsiteY22" fmla="*/ 2395577 h 3024336"/>
              <a:gd name="connsiteX23" fmla="*/ 1031895 w 3705044"/>
              <a:gd name="connsiteY23" fmla="*/ 2381602 h 3024336"/>
              <a:gd name="connsiteX24" fmla="*/ 1035518 w 3705044"/>
              <a:gd name="connsiteY24" fmla="*/ 2264009 h 3024336"/>
              <a:gd name="connsiteX25" fmla="*/ 1015434 w 3705044"/>
              <a:gd name="connsiteY25" fmla="*/ 2179083 h 3024336"/>
              <a:gd name="connsiteX26" fmla="*/ 901987 w 3705044"/>
              <a:gd name="connsiteY26" fmla="*/ 2137848 h 3024336"/>
              <a:gd name="connsiteX27" fmla="*/ 162942 w 3705044"/>
              <a:gd name="connsiteY27" fmla="*/ 2142308 h 3024336"/>
              <a:gd name="connsiteX28" fmla="*/ 42024 w 3705044"/>
              <a:gd name="connsiteY28" fmla="*/ 2089681 h 3024336"/>
              <a:gd name="connsiteX29" fmla="*/ 2807 w 3705044"/>
              <a:gd name="connsiteY29" fmla="*/ 1944956 h 3024336"/>
              <a:gd name="connsiteX30" fmla="*/ 4391 w 3705044"/>
              <a:gd name="connsiteY30"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97699 w 3705044"/>
              <a:gd name="connsiteY22" fmla="*/ 2451028 h 3024336"/>
              <a:gd name="connsiteX23" fmla="*/ 1031895 w 3705044"/>
              <a:gd name="connsiteY23" fmla="*/ 2381602 h 3024336"/>
              <a:gd name="connsiteX24" fmla="*/ 1035518 w 3705044"/>
              <a:gd name="connsiteY24" fmla="*/ 2264009 h 3024336"/>
              <a:gd name="connsiteX25" fmla="*/ 1015434 w 3705044"/>
              <a:gd name="connsiteY25" fmla="*/ 2179083 h 3024336"/>
              <a:gd name="connsiteX26" fmla="*/ 901987 w 3705044"/>
              <a:gd name="connsiteY26" fmla="*/ 2137848 h 3024336"/>
              <a:gd name="connsiteX27" fmla="*/ 162942 w 3705044"/>
              <a:gd name="connsiteY27" fmla="*/ 2142308 h 3024336"/>
              <a:gd name="connsiteX28" fmla="*/ 42024 w 3705044"/>
              <a:gd name="connsiteY28" fmla="*/ 2089681 h 3024336"/>
              <a:gd name="connsiteX29" fmla="*/ 2807 w 3705044"/>
              <a:gd name="connsiteY29" fmla="*/ 1944956 h 3024336"/>
              <a:gd name="connsiteX30" fmla="*/ 4391 w 3705044"/>
              <a:gd name="connsiteY30"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78651 w 3705044"/>
              <a:gd name="connsiteY22" fmla="*/ 2458072 h 3024336"/>
              <a:gd name="connsiteX23" fmla="*/ 997699 w 3705044"/>
              <a:gd name="connsiteY23" fmla="*/ 2451028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997699 w 3705044"/>
              <a:gd name="connsiteY23" fmla="*/ 2451028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07503 w 3705044"/>
              <a:gd name="connsiteY23" fmla="*/ 2441161 h 3024336"/>
              <a:gd name="connsiteX24" fmla="*/ 1031895 w 3705044"/>
              <a:gd name="connsiteY24" fmla="*/ 2381602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07503 w 3705044"/>
              <a:gd name="connsiteY23" fmla="*/ 2441161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925800 w 3705044"/>
              <a:gd name="connsiteY22" fmla="*/ 2474405 h 3024336"/>
              <a:gd name="connsiteX23" fmla="*/ 1014039 w 3705044"/>
              <a:gd name="connsiteY23" fmla="*/ 2431293 h 3024336"/>
              <a:gd name="connsiteX24" fmla="*/ 1035163 w 3705044"/>
              <a:gd name="connsiteY24" fmla="*/ 2345421 h 3024336"/>
              <a:gd name="connsiteX25" fmla="*/ 1035518 w 3705044"/>
              <a:gd name="connsiteY25" fmla="*/ 2264009 h 3024336"/>
              <a:gd name="connsiteX26" fmla="*/ 1015434 w 3705044"/>
              <a:gd name="connsiteY26" fmla="*/ 2179083 h 3024336"/>
              <a:gd name="connsiteX27" fmla="*/ 901987 w 3705044"/>
              <a:gd name="connsiteY27" fmla="*/ 2137848 h 3024336"/>
              <a:gd name="connsiteX28" fmla="*/ 162942 w 3705044"/>
              <a:gd name="connsiteY28" fmla="*/ 2142308 h 3024336"/>
              <a:gd name="connsiteX29" fmla="*/ 42024 w 3705044"/>
              <a:gd name="connsiteY29" fmla="*/ 2089681 h 3024336"/>
              <a:gd name="connsiteX30" fmla="*/ 2807 w 3705044"/>
              <a:gd name="connsiteY30" fmla="*/ 1944956 h 3024336"/>
              <a:gd name="connsiteX31" fmla="*/ 4391 w 3705044"/>
              <a:gd name="connsiteY31"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192355 w 3705044"/>
              <a:gd name="connsiteY22" fmla="*/ 2487675 h 3024336"/>
              <a:gd name="connsiteX23" fmla="*/ 925800 w 3705044"/>
              <a:gd name="connsiteY23" fmla="*/ 2474405 h 3024336"/>
              <a:gd name="connsiteX24" fmla="*/ 1014039 w 3705044"/>
              <a:gd name="connsiteY24" fmla="*/ 2431293 h 3024336"/>
              <a:gd name="connsiteX25" fmla="*/ 1035163 w 3705044"/>
              <a:gd name="connsiteY25" fmla="*/ 2345421 h 3024336"/>
              <a:gd name="connsiteX26" fmla="*/ 1035518 w 3705044"/>
              <a:gd name="connsiteY26" fmla="*/ 2264009 h 3024336"/>
              <a:gd name="connsiteX27" fmla="*/ 1015434 w 3705044"/>
              <a:gd name="connsiteY27" fmla="*/ 2179083 h 3024336"/>
              <a:gd name="connsiteX28" fmla="*/ 901987 w 3705044"/>
              <a:gd name="connsiteY28" fmla="*/ 2137848 h 3024336"/>
              <a:gd name="connsiteX29" fmla="*/ 162942 w 3705044"/>
              <a:gd name="connsiteY29" fmla="*/ 2142308 h 3024336"/>
              <a:gd name="connsiteX30" fmla="*/ 42024 w 3705044"/>
              <a:gd name="connsiteY30" fmla="*/ 2089681 h 3024336"/>
              <a:gd name="connsiteX31" fmla="*/ 2807 w 3705044"/>
              <a:gd name="connsiteY31" fmla="*/ 1944956 h 3024336"/>
              <a:gd name="connsiteX32" fmla="*/ 4391 w 3705044"/>
              <a:gd name="connsiteY32"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2807 w 3705044"/>
              <a:gd name="connsiteY21" fmla="*/ 2487675 h 3024336"/>
              <a:gd name="connsiteX22" fmla="*/ 87776 w 3705044"/>
              <a:gd name="connsiteY22" fmla="*/ 2484386 h 3024336"/>
              <a:gd name="connsiteX23" fmla="*/ 192355 w 3705044"/>
              <a:gd name="connsiteY23" fmla="*/ 2487675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88237 w 3705505"/>
              <a:gd name="connsiteY22" fmla="*/ 2484386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4852 w 3705505"/>
              <a:gd name="connsiteY0" fmla="*/ 164645 h 3024336"/>
              <a:gd name="connsiteX1" fmla="*/ 53076 w 3705505"/>
              <a:gd name="connsiteY1" fmla="*/ 48223 h 3024336"/>
              <a:gd name="connsiteX2" fmla="*/ 169498 w 3705505"/>
              <a:gd name="connsiteY2" fmla="*/ 0 h 3024336"/>
              <a:gd name="connsiteX3" fmla="*/ 3108185 w 3705505"/>
              <a:gd name="connsiteY3" fmla="*/ 0 h 3024336"/>
              <a:gd name="connsiteX4" fmla="*/ 3224607 w 3705505"/>
              <a:gd name="connsiteY4" fmla="*/ 48224 h 3024336"/>
              <a:gd name="connsiteX5" fmla="*/ 3272830 w 3705505"/>
              <a:gd name="connsiteY5" fmla="*/ 164646 h 3024336"/>
              <a:gd name="connsiteX6" fmla="*/ 3254828 w 3705505"/>
              <a:gd name="connsiteY6" fmla="*/ 1917214 h 3024336"/>
              <a:gd name="connsiteX7" fmla="*/ 3254828 w 3705505"/>
              <a:gd name="connsiteY7" fmla="*/ 2007224 h 3024336"/>
              <a:gd name="connsiteX8" fmla="*/ 3344838 w 3705505"/>
              <a:gd name="connsiteY8" fmla="*/ 2097234 h 3024336"/>
              <a:gd name="connsiteX9" fmla="*/ 3569863 w 3705505"/>
              <a:gd name="connsiteY9" fmla="*/ 2097234 h 3024336"/>
              <a:gd name="connsiteX10" fmla="*/ 3704878 w 3705505"/>
              <a:gd name="connsiteY10" fmla="*/ 2187244 h 3024336"/>
              <a:gd name="connsiteX11" fmla="*/ 3704877 w 3705505"/>
              <a:gd name="connsiteY11" fmla="*/ 2367264 h 3024336"/>
              <a:gd name="connsiteX12" fmla="*/ 3614867 w 3705505"/>
              <a:gd name="connsiteY12" fmla="*/ 2502279 h 3024336"/>
              <a:gd name="connsiteX13" fmla="*/ 3344837 w 3705505"/>
              <a:gd name="connsiteY13" fmla="*/ 2502279 h 3024336"/>
              <a:gd name="connsiteX14" fmla="*/ 3272847 w 3705505"/>
              <a:gd name="connsiteY14" fmla="*/ 2592339 h 3024336"/>
              <a:gd name="connsiteX15" fmla="*/ 3272830 w 3705505"/>
              <a:gd name="connsiteY15" fmla="*/ 2859691 h 3024336"/>
              <a:gd name="connsiteX16" fmla="*/ 3224607 w 3705505"/>
              <a:gd name="connsiteY16" fmla="*/ 2976113 h 3024336"/>
              <a:gd name="connsiteX17" fmla="*/ 3108185 w 3705505"/>
              <a:gd name="connsiteY17" fmla="*/ 3024336 h 3024336"/>
              <a:gd name="connsiteX18" fmla="*/ 169497 w 3705505"/>
              <a:gd name="connsiteY18" fmla="*/ 3024336 h 3024336"/>
              <a:gd name="connsiteX19" fmla="*/ 53075 w 3705505"/>
              <a:gd name="connsiteY19" fmla="*/ 2976112 h 3024336"/>
              <a:gd name="connsiteX20" fmla="*/ 4852 w 3705505"/>
              <a:gd name="connsiteY20" fmla="*/ 2859690 h 3024336"/>
              <a:gd name="connsiteX21" fmla="*/ 0 w 3705505"/>
              <a:gd name="connsiteY21" fmla="*/ 2599508 h 3024336"/>
              <a:gd name="connsiteX22" fmla="*/ 39216 w 3705505"/>
              <a:gd name="connsiteY22" fmla="*/ 2500832 h 3024336"/>
              <a:gd name="connsiteX23" fmla="*/ 192816 w 3705505"/>
              <a:gd name="connsiteY23" fmla="*/ 2487675 h 3024336"/>
              <a:gd name="connsiteX24" fmla="*/ 926261 w 3705505"/>
              <a:gd name="connsiteY24" fmla="*/ 2474405 h 3024336"/>
              <a:gd name="connsiteX25" fmla="*/ 1014500 w 3705505"/>
              <a:gd name="connsiteY25" fmla="*/ 2431293 h 3024336"/>
              <a:gd name="connsiteX26" fmla="*/ 1035624 w 3705505"/>
              <a:gd name="connsiteY26" fmla="*/ 2345421 h 3024336"/>
              <a:gd name="connsiteX27" fmla="*/ 1035979 w 3705505"/>
              <a:gd name="connsiteY27" fmla="*/ 2264009 h 3024336"/>
              <a:gd name="connsiteX28" fmla="*/ 1015895 w 3705505"/>
              <a:gd name="connsiteY28" fmla="*/ 2179083 h 3024336"/>
              <a:gd name="connsiteX29" fmla="*/ 902448 w 3705505"/>
              <a:gd name="connsiteY29" fmla="*/ 2137848 h 3024336"/>
              <a:gd name="connsiteX30" fmla="*/ 163403 w 3705505"/>
              <a:gd name="connsiteY30" fmla="*/ 2142308 h 3024336"/>
              <a:gd name="connsiteX31" fmla="*/ 42485 w 3705505"/>
              <a:gd name="connsiteY31" fmla="*/ 2089681 h 3024336"/>
              <a:gd name="connsiteX32" fmla="*/ 3268 w 3705505"/>
              <a:gd name="connsiteY32" fmla="*/ 1944956 h 3024336"/>
              <a:gd name="connsiteX33" fmla="*/ 4852 w 3705505"/>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202160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79283 w 3714849"/>
              <a:gd name="connsiteY23" fmla="*/ 2487675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33530 w 3714849"/>
              <a:gd name="connsiteY23" fmla="*/ 248109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344 w 3714849"/>
              <a:gd name="connsiteY21" fmla="*/ 259950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805 w 3714849"/>
              <a:gd name="connsiteY21" fmla="*/ 263299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9805 w 3714849"/>
              <a:gd name="connsiteY21" fmla="*/ 263299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10266 w 3714849"/>
              <a:gd name="connsiteY21" fmla="*/ 2568152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14196 w 3714849"/>
              <a:gd name="connsiteY0" fmla="*/ 164645 h 3024336"/>
              <a:gd name="connsiteX1" fmla="*/ 62420 w 3714849"/>
              <a:gd name="connsiteY1" fmla="*/ 48223 h 3024336"/>
              <a:gd name="connsiteX2" fmla="*/ 178842 w 3714849"/>
              <a:gd name="connsiteY2" fmla="*/ 0 h 3024336"/>
              <a:gd name="connsiteX3" fmla="*/ 3117529 w 3714849"/>
              <a:gd name="connsiteY3" fmla="*/ 0 h 3024336"/>
              <a:gd name="connsiteX4" fmla="*/ 3233951 w 3714849"/>
              <a:gd name="connsiteY4" fmla="*/ 48224 h 3024336"/>
              <a:gd name="connsiteX5" fmla="*/ 3282174 w 3714849"/>
              <a:gd name="connsiteY5" fmla="*/ 164646 h 3024336"/>
              <a:gd name="connsiteX6" fmla="*/ 3264172 w 3714849"/>
              <a:gd name="connsiteY6" fmla="*/ 1917214 h 3024336"/>
              <a:gd name="connsiteX7" fmla="*/ 3264172 w 3714849"/>
              <a:gd name="connsiteY7" fmla="*/ 2007224 h 3024336"/>
              <a:gd name="connsiteX8" fmla="*/ 3354182 w 3714849"/>
              <a:gd name="connsiteY8" fmla="*/ 2097234 h 3024336"/>
              <a:gd name="connsiteX9" fmla="*/ 3579207 w 3714849"/>
              <a:gd name="connsiteY9" fmla="*/ 2097234 h 3024336"/>
              <a:gd name="connsiteX10" fmla="*/ 3714222 w 3714849"/>
              <a:gd name="connsiteY10" fmla="*/ 2187244 h 3024336"/>
              <a:gd name="connsiteX11" fmla="*/ 3714221 w 3714849"/>
              <a:gd name="connsiteY11" fmla="*/ 2367264 h 3024336"/>
              <a:gd name="connsiteX12" fmla="*/ 3624211 w 3714849"/>
              <a:gd name="connsiteY12" fmla="*/ 2502279 h 3024336"/>
              <a:gd name="connsiteX13" fmla="*/ 3354181 w 3714849"/>
              <a:gd name="connsiteY13" fmla="*/ 2502279 h 3024336"/>
              <a:gd name="connsiteX14" fmla="*/ 3282191 w 3714849"/>
              <a:gd name="connsiteY14" fmla="*/ 2592339 h 3024336"/>
              <a:gd name="connsiteX15" fmla="*/ 3282174 w 3714849"/>
              <a:gd name="connsiteY15" fmla="*/ 2859691 h 3024336"/>
              <a:gd name="connsiteX16" fmla="*/ 3233951 w 3714849"/>
              <a:gd name="connsiteY16" fmla="*/ 2976113 h 3024336"/>
              <a:gd name="connsiteX17" fmla="*/ 3117529 w 3714849"/>
              <a:gd name="connsiteY17" fmla="*/ 3024336 h 3024336"/>
              <a:gd name="connsiteX18" fmla="*/ 178841 w 3714849"/>
              <a:gd name="connsiteY18" fmla="*/ 3024336 h 3024336"/>
              <a:gd name="connsiteX19" fmla="*/ 62419 w 3714849"/>
              <a:gd name="connsiteY19" fmla="*/ 2976112 h 3024336"/>
              <a:gd name="connsiteX20" fmla="*/ 14196 w 3714849"/>
              <a:gd name="connsiteY20" fmla="*/ 2859690 h 3024336"/>
              <a:gd name="connsiteX21" fmla="*/ 10266 w 3714849"/>
              <a:gd name="connsiteY21" fmla="*/ 2587888 h 3024336"/>
              <a:gd name="connsiteX22" fmla="*/ 38756 w 3714849"/>
              <a:gd name="connsiteY22" fmla="*/ 2513989 h 3024336"/>
              <a:gd name="connsiteX23" fmla="*/ 166211 w 3714849"/>
              <a:gd name="connsiteY23" fmla="*/ 2484387 h 3024336"/>
              <a:gd name="connsiteX24" fmla="*/ 935605 w 3714849"/>
              <a:gd name="connsiteY24" fmla="*/ 2474405 h 3024336"/>
              <a:gd name="connsiteX25" fmla="*/ 1023844 w 3714849"/>
              <a:gd name="connsiteY25" fmla="*/ 2431293 h 3024336"/>
              <a:gd name="connsiteX26" fmla="*/ 1044968 w 3714849"/>
              <a:gd name="connsiteY26" fmla="*/ 2345421 h 3024336"/>
              <a:gd name="connsiteX27" fmla="*/ 1045323 w 3714849"/>
              <a:gd name="connsiteY27" fmla="*/ 2264009 h 3024336"/>
              <a:gd name="connsiteX28" fmla="*/ 1025239 w 3714849"/>
              <a:gd name="connsiteY28" fmla="*/ 2179083 h 3024336"/>
              <a:gd name="connsiteX29" fmla="*/ 911792 w 3714849"/>
              <a:gd name="connsiteY29" fmla="*/ 2137848 h 3024336"/>
              <a:gd name="connsiteX30" fmla="*/ 172747 w 3714849"/>
              <a:gd name="connsiteY30" fmla="*/ 2142308 h 3024336"/>
              <a:gd name="connsiteX31" fmla="*/ 51829 w 3714849"/>
              <a:gd name="connsiteY31" fmla="*/ 2089681 h 3024336"/>
              <a:gd name="connsiteX32" fmla="*/ 12612 w 3714849"/>
              <a:gd name="connsiteY32" fmla="*/ 1944956 h 3024336"/>
              <a:gd name="connsiteX33" fmla="*/ 14196 w 3714849"/>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38124 w 3738777"/>
              <a:gd name="connsiteY0" fmla="*/ 164645 h 3024336"/>
              <a:gd name="connsiteX1" fmla="*/ 86348 w 3738777"/>
              <a:gd name="connsiteY1" fmla="*/ 48223 h 3024336"/>
              <a:gd name="connsiteX2" fmla="*/ 202770 w 3738777"/>
              <a:gd name="connsiteY2" fmla="*/ 0 h 3024336"/>
              <a:gd name="connsiteX3" fmla="*/ 3141457 w 3738777"/>
              <a:gd name="connsiteY3" fmla="*/ 0 h 3024336"/>
              <a:gd name="connsiteX4" fmla="*/ 3257879 w 3738777"/>
              <a:gd name="connsiteY4" fmla="*/ 48224 h 3024336"/>
              <a:gd name="connsiteX5" fmla="*/ 3306102 w 3738777"/>
              <a:gd name="connsiteY5" fmla="*/ 164646 h 3024336"/>
              <a:gd name="connsiteX6" fmla="*/ 3288100 w 3738777"/>
              <a:gd name="connsiteY6" fmla="*/ 1917214 h 3024336"/>
              <a:gd name="connsiteX7" fmla="*/ 3288100 w 3738777"/>
              <a:gd name="connsiteY7" fmla="*/ 2007224 h 3024336"/>
              <a:gd name="connsiteX8" fmla="*/ 3378110 w 3738777"/>
              <a:gd name="connsiteY8" fmla="*/ 2097234 h 3024336"/>
              <a:gd name="connsiteX9" fmla="*/ 3603135 w 3738777"/>
              <a:gd name="connsiteY9" fmla="*/ 2097234 h 3024336"/>
              <a:gd name="connsiteX10" fmla="*/ 3738150 w 3738777"/>
              <a:gd name="connsiteY10" fmla="*/ 2187244 h 3024336"/>
              <a:gd name="connsiteX11" fmla="*/ 3738149 w 3738777"/>
              <a:gd name="connsiteY11" fmla="*/ 2367264 h 3024336"/>
              <a:gd name="connsiteX12" fmla="*/ 3648139 w 3738777"/>
              <a:gd name="connsiteY12" fmla="*/ 2502279 h 3024336"/>
              <a:gd name="connsiteX13" fmla="*/ 3378109 w 3738777"/>
              <a:gd name="connsiteY13" fmla="*/ 2502279 h 3024336"/>
              <a:gd name="connsiteX14" fmla="*/ 3306119 w 3738777"/>
              <a:gd name="connsiteY14" fmla="*/ 2592339 h 3024336"/>
              <a:gd name="connsiteX15" fmla="*/ 3306102 w 3738777"/>
              <a:gd name="connsiteY15" fmla="*/ 2859691 h 3024336"/>
              <a:gd name="connsiteX16" fmla="*/ 3257879 w 3738777"/>
              <a:gd name="connsiteY16" fmla="*/ 2976113 h 3024336"/>
              <a:gd name="connsiteX17" fmla="*/ 3141457 w 3738777"/>
              <a:gd name="connsiteY17" fmla="*/ 3024336 h 3024336"/>
              <a:gd name="connsiteX18" fmla="*/ 202769 w 3738777"/>
              <a:gd name="connsiteY18" fmla="*/ 3024336 h 3024336"/>
              <a:gd name="connsiteX19" fmla="*/ 86347 w 3738777"/>
              <a:gd name="connsiteY19" fmla="*/ 2976112 h 3024336"/>
              <a:gd name="connsiteX20" fmla="*/ 38124 w 3738777"/>
              <a:gd name="connsiteY20" fmla="*/ 2859690 h 3024336"/>
              <a:gd name="connsiteX21" fmla="*/ 34194 w 3738777"/>
              <a:gd name="connsiteY21" fmla="*/ 2587888 h 3024336"/>
              <a:gd name="connsiteX22" fmla="*/ 62684 w 3738777"/>
              <a:gd name="connsiteY22" fmla="*/ 2513989 h 3024336"/>
              <a:gd name="connsiteX23" fmla="*/ 190139 w 3738777"/>
              <a:gd name="connsiteY23" fmla="*/ 2484387 h 3024336"/>
              <a:gd name="connsiteX24" fmla="*/ 959533 w 3738777"/>
              <a:gd name="connsiteY24" fmla="*/ 2474405 h 3024336"/>
              <a:gd name="connsiteX25" fmla="*/ 1047772 w 3738777"/>
              <a:gd name="connsiteY25" fmla="*/ 2431293 h 3024336"/>
              <a:gd name="connsiteX26" fmla="*/ 1068896 w 3738777"/>
              <a:gd name="connsiteY26" fmla="*/ 2345421 h 3024336"/>
              <a:gd name="connsiteX27" fmla="*/ 1069251 w 3738777"/>
              <a:gd name="connsiteY27" fmla="*/ 2264009 h 3024336"/>
              <a:gd name="connsiteX28" fmla="*/ 1049167 w 3738777"/>
              <a:gd name="connsiteY28" fmla="*/ 2179083 h 3024336"/>
              <a:gd name="connsiteX29" fmla="*/ 935720 w 3738777"/>
              <a:gd name="connsiteY29" fmla="*/ 2137848 h 3024336"/>
              <a:gd name="connsiteX30" fmla="*/ 196675 w 3738777"/>
              <a:gd name="connsiteY30" fmla="*/ 2142308 h 3024336"/>
              <a:gd name="connsiteX31" fmla="*/ 75757 w 3738777"/>
              <a:gd name="connsiteY31" fmla="*/ 2089681 h 3024336"/>
              <a:gd name="connsiteX32" fmla="*/ 36540 w 3738777"/>
              <a:gd name="connsiteY32" fmla="*/ 1944956 h 3024336"/>
              <a:gd name="connsiteX33" fmla="*/ 38124 w 3738777"/>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4391 w 3705044"/>
              <a:gd name="connsiteY0" fmla="*/ 164645 h 3024336"/>
              <a:gd name="connsiteX1" fmla="*/ 52615 w 3705044"/>
              <a:gd name="connsiteY1" fmla="*/ 48223 h 3024336"/>
              <a:gd name="connsiteX2" fmla="*/ 169037 w 3705044"/>
              <a:gd name="connsiteY2" fmla="*/ 0 h 3024336"/>
              <a:gd name="connsiteX3" fmla="*/ 3107724 w 3705044"/>
              <a:gd name="connsiteY3" fmla="*/ 0 h 3024336"/>
              <a:gd name="connsiteX4" fmla="*/ 3224146 w 3705044"/>
              <a:gd name="connsiteY4" fmla="*/ 48224 h 3024336"/>
              <a:gd name="connsiteX5" fmla="*/ 3272369 w 3705044"/>
              <a:gd name="connsiteY5" fmla="*/ 164646 h 3024336"/>
              <a:gd name="connsiteX6" fmla="*/ 3254367 w 3705044"/>
              <a:gd name="connsiteY6" fmla="*/ 1917214 h 3024336"/>
              <a:gd name="connsiteX7" fmla="*/ 3254367 w 3705044"/>
              <a:gd name="connsiteY7" fmla="*/ 2007224 h 3024336"/>
              <a:gd name="connsiteX8" fmla="*/ 3344377 w 3705044"/>
              <a:gd name="connsiteY8" fmla="*/ 2097234 h 3024336"/>
              <a:gd name="connsiteX9" fmla="*/ 3569402 w 3705044"/>
              <a:gd name="connsiteY9" fmla="*/ 2097234 h 3024336"/>
              <a:gd name="connsiteX10" fmla="*/ 3704417 w 3705044"/>
              <a:gd name="connsiteY10" fmla="*/ 2187244 h 3024336"/>
              <a:gd name="connsiteX11" fmla="*/ 3704416 w 3705044"/>
              <a:gd name="connsiteY11" fmla="*/ 2367264 h 3024336"/>
              <a:gd name="connsiteX12" fmla="*/ 3614406 w 3705044"/>
              <a:gd name="connsiteY12" fmla="*/ 2502279 h 3024336"/>
              <a:gd name="connsiteX13" fmla="*/ 3344376 w 3705044"/>
              <a:gd name="connsiteY13" fmla="*/ 2502279 h 3024336"/>
              <a:gd name="connsiteX14" fmla="*/ 3272386 w 3705044"/>
              <a:gd name="connsiteY14" fmla="*/ 2592339 h 3024336"/>
              <a:gd name="connsiteX15" fmla="*/ 3272369 w 3705044"/>
              <a:gd name="connsiteY15" fmla="*/ 2859691 h 3024336"/>
              <a:gd name="connsiteX16" fmla="*/ 3224146 w 3705044"/>
              <a:gd name="connsiteY16" fmla="*/ 2976113 h 3024336"/>
              <a:gd name="connsiteX17" fmla="*/ 3107724 w 3705044"/>
              <a:gd name="connsiteY17" fmla="*/ 3024336 h 3024336"/>
              <a:gd name="connsiteX18" fmla="*/ 169036 w 3705044"/>
              <a:gd name="connsiteY18" fmla="*/ 3024336 h 3024336"/>
              <a:gd name="connsiteX19" fmla="*/ 52614 w 3705044"/>
              <a:gd name="connsiteY19" fmla="*/ 2976112 h 3024336"/>
              <a:gd name="connsiteX20" fmla="*/ 4391 w 3705044"/>
              <a:gd name="connsiteY20" fmla="*/ 2859690 h 3024336"/>
              <a:gd name="connsiteX21" fmla="*/ 461 w 3705044"/>
              <a:gd name="connsiteY21" fmla="*/ 2587888 h 3024336"/>
              <a:gd name="connsiteX22" fmla="*/ 28951 w 3705044"/>
              <a:gd name="connsiteY22" fmla="*/ 2513989 h 3024336"/>
              <a:gd name="connsiteX23" fmla="*/ 156406 w 3705044"/>
              <a:gd name="connsiteY23" fmla="*/ 2484387 h 3024336"/>
              <a:gd name="connsiteX24" fmla="*/ 925800 w 3705044"/>
              <a:gd name="connsiteY24" fmla="*/ 2474405 h 3024336"/>
              <a:gd name="connsiteX25" fmla="*/ 1014039 w 3705044"/>
              <a:gd name="connsiteY25" fmla="*/ 2431293 h 3024336"/>
              <a:gd name="connsiteX26" fmla="*/ 1035163 w 3705044"/>
              <a:gd name="connsiteY26" fmla="*/ 2345421 h 3024336"/>
              <a:gd name="connsiteX27" fmla="*/ 1035518 w 3705044"/>
              <a:gd name="connsiteY27" fmla="*/ 2264009 h 3024336"/>
              <a:gd name="connsiteX28" fmla="*/ 1015434 w 3705044"/>
              <a:gd name="connsiteY28" fmla="*/ 2179083 h 3024336"/>
              <a:gd name="connsiteX29" fmla="*/ 901987 w 3705044"/>
              <a:gd name="connsiteY29" fmla="*/ 2137848 h 3024336"/>
              <a:gd name="connsiteX30" fmla="*/ 162942 w 3705044"/>
              <a:gd name="connsiteY30" fmla="*/ 2142308 h 3024336"/>
              <a:gd name="connsiteX31" fmla="*/ 42024 w 3705044"/>
              <a:gd name="connsiteY31" fmla="*/ 2089681 h 3024336"/>
              <a:gd name="connsiteX32" fmla="*/ 2807 w 3705044"/>
              <a:gd name="connsiteY32" fmla="*/ 1944956 h 3024336"/>
              <a:gd name="connsiteX33" fmla="*/ 4391 w 3705044"/>
              <a:gd name="connsiteY33"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162481 w 3704583"/>
              <a:gd name="connsiteY30" fmla="*/ 2142308 h 3024336"/>
              <a:gd name="connsiteX31" fmla="*/ 2346 w 3704583"/>
              <a:gd name="connsiteY31" fmla="*/ 1944956 h 3024336"/>
              <a:gd name="connsiteX32" fmla="*/ 3930 w 3704583"/>
              <a:gd name="connsiteY32"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2346 w 3704583"/>
              <a:gd name="connsiteY30" fmla="*/ 1944956 h 3024336"/>
              <a:gd name="connsiteX31" fmla="*/ 3930 w 3704583"/>
              <a:gd name="connsiteY31"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155945 w 3704583"/>
              <a:gd name="connsiteY23" fmla="*/ 2484387 h 3024336"/>
              <a:gd name="connsiteX24" fmla="*/ 925339 w 3704583"/>
              <a:gd name="connsiteY24" fmla="*/ 2474405 h 3024336"/>
              <a:gd name="connsiteX25" fmla="*/ 1013578 w 3704583"/>
              <a:gd name="connsiteY25" fmla="*/ 2431293 h 3024336"/>
              <a:gd name="connsiteX26" fmla="*/ 1034702 w 3704583"/>
              <a:gd name="connsiteY26" fmla="*/ 2345421 h 3024336"/>
              <a:gd name="connsiteX27" fmla="*/ 1035057 w 3704583"/>
              <a:gd name="connsiteY27" fmla="*/ 2264009 h 3024336"/>
              <a:gd name="connsiteX28" fmla="*/ 1014973 w 3704583"/>
              <a:gd name="connsiteY28" fmla="*/ 2179083 h 3024336"/>
              <a:gd name="connsiteX29" fmla="*/ 901526 w 3704583"/>
              <a:gd name="connsiteY29" fmla="*/ 2137848 h 3024336"/>
              <a:gd name="connsiteX30" fmla="*/ 3930 w 3704583"/>
              <a:gd name="connsiteY30"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28490 w 3704583"/>
              <a:gd name="connsiteY22" fmla="*/ 2513989 h 3024336"/>
              <a:gd name="connsiteX23" fmla="*/ 925339 w 3704583"/>
              <a:gd name="connsiteY23" fmla="*/ 2474405 h 3024336"/>
              <a:gd name="connsiteX24" fmla="*/ 1013578 w 3704583"/>
              <a:gd name="connsiteY24" fmla="*/ 2431293 h 3024336"/>
              <a:gd name="connsiteX25" fmla="*/ 1034702 w 3704583"/>
              <a:gd name="connsiteY25" fmla="*/ 2345421 h 3024336"/>
              <a:gd name="connsiteX26" fmla="*/ 1035057 w 3704583"/>
              <a:gd name="connsiteY26" fmla="*/ 2264009 h 3024336"/>
              <a:gd name="connsiteX27" fmla="*/ 1014973 w 3704583"/>
              <a:gd name="connsiteY27" fmla="*/ 2179083 h 3024336"/>
              <a:gd name="connsiteX28" fmla="*/ 901526 w 3704583"/>
              <a:gd name="connsiteY28" fmla="*/ 2137848 h 3024336"/>
              <a:gd name="connsiteX29" fmla="*/ 3930 w 3704583"/>
              <a:gd name="connsiteY29" fmla="*/ 164645 h 3024336"/>
              <a:gd name="connsiteX0" fmla="*/ 3930 w 3704583"/>
              <a:gd name="connsiteY0" fmla="*/ 164645 h 3024336"/>
              <a:gd name="connsiteX1" fmla="*/ 52154 w 3704583"/>
              <a:gd name="connsiteY1" fmla="*/ 48223 h 3024336"/>
              <a:gd name="connsiteX2" fmla="*/ 168576 w 3704583"/>
              <a:gd name="connsiteY2" fmla="*/ 0 h 3024336"/>
              <a:gd name="connsiteX3" fmla="*/ 3107263 w 3704583"/>
              <a:gd name="connsiteY3" fmla="*/ 0 h 3024336"/>
              <a:gd name="connsiteX4" fmla="*/ 3223685 w 3704583"/>
              <a:gd name="connsiteY4" fmla="*/ 48224 h 3024336"/>
              <a:gd name="connsiteX5" fmla="*/ 3271908 w 3704583"/>
              <a:gd name="connsiteY5" fmla="*/ 164646 h 3024336"/>
              <a:gd name="connsiteX6" fmla="*/ 3253906 w 3704583"/>
              <a:gd name="connsiteY6" fmla="*/ 1917214 h 3024336"/>
              <a:gd name="connsiteX7" fmla="*/ 3253906 w 3704583"/>
              <a:gd name="connsiteY7" fmla="*/ 2007224 h 3024336"/>
              <a:gd name="connsiteX8" fmla="*/ 3343916 w 3704583"/>
              <a:gd name="connsiteY8" fmla="*/ 2097234 h 3024336"/>
              <a:gd name="connsiteX9" fmla="*/ 3568941 w 3704583"/>
              <a:gd name="connsiteY9" fmla="*/ 2097234 h 3024336"/>
              <a:gd name="connsiteX10" fmla="*/ 3703956 w 3704583"/>
              <a:gd name="connsiteY10" fmla="*/ 2187244 h 3024336"/>
              <a:gd name="connsiteX11" fmla="*/ 3703955 w 3704583"/>
              <a:gd name="connsiteY11" fmla="*/ 2367264 h 3024336"/>
              <a:gd name="connsiteX12" fmla="*/ 3613945 w 3704583"/>
              <a:gd name="connsiteY12" fmla="*/ 2502279 h 3024336"/>
              <a:gd name="connsiteX13" fmla="*/ 3343915 w 3704583"/>
              <a:gd name="connsiteY13" fmla="*/ 2502279 h 3024336"/>
              <a:gd name="connsiteX14" fmla="*/ 3271925 w 3704583"/>
              <a:gd name="connsiteY14" fmla="*/ 2592339 h 3024336"/>
              <a:gd name="connsiteX15" fmla="*/ 3271908 w 3704583"/>
              <a:gd name="connsiteY15" fmla="*/ 2859691 h 3024336"/>
              <a:gd name="connsiteX16" fmla="*/ 3223685 w 3704583"/>
              <a:gd name="connsiteY16" fmla="*/ 2976113 h 3024336"/>
              <a:gd name="connsiteX17" fmla="*/ 3107263 w 3704583"/>
              <a:gd name="connsiteY17" fmla="*/ 3024336 h 3024336"/>
              <a:gd name="connsiteX18" fmla="*/ 168575 w 3704583"/>
              <a:gd name="connsiteY18" fmla="*/ 3024336 h 3024336"/>
              <a:gd name="connsiteX19" fmla="*/ 52153 w 3704583"/>
              <a:gd name="connsiteY19" fmla="*/ 2976112 h 3024336"/>
              <a:gd name="connsiteX20" fmla="*/ 3930 w 3704583"/>
              <a:gd name="connsiteY20" fmla="*/ 2859690 h 3024336"/>
              <a:gd name="connsiteX21" fmla="*/ 0 w 3704583"/>
              <a:gd name="connsiteY21" fmla="*/ 2587888 h 3024336"/>
              <a:gd name="connsiteX22" fmla="*/ 925339 w 3704583"/>
              <a:gd name="connsiteY22" fmla="*/ 2474405 h 3024336"/>
              <a:gd name="connsiteX23" fmla="*/ 1013578 w 3704583"/>
              <a:gd name="connsiteY23" fmla="*/ 2431293 h 3024336"/>
              <a:gd name="connsiteX24" fmla="*/ 1034702 w 3704583"/>
              <a:gd name="connsiteY24" fmla="*/ 2345421 h 3024336"/>
              <a:gd name="connsiteX25" fmla="*/ 1035057 w 3704583"/>
              <a:gd name="connsiteY25" fmla="*/ 2264009 h 3024336"/>
              <a:gd name="connsiteX26" fmla="*/ 1014973 w 3704583"/>
              <a:gd name="connsiteY26" fmla="*/ 2179083 h 3024336"/>
              <a:gd name="connsiteX27" fmla="*/ 901526 w 3704583"/>
              <a:gd name="connsiteY27" fmla="*/ 2137848 h 3024336"/>
              <a:gd name="connsiteX28" fmla="*/ 3930 w 3704583"/>
              <a:gd name="connsiteY28" fmla="*/ 164645 h 3024336"/>
              <a:gd name="connsiteX0" fmla="*/ 0 w 3700653"/>
              <a:gd name="connsiteY0" fmla="*/ 164645 h 3024336"/>
              <a:gd name="connsiteX1" fmla="*/ 48224 w 3700653"/>
              <a:gd name="connsiteY1" fmla="*/ 48223 h 3024336"/>
              <a:gd name="connsiteX2" fmla="*/ 164646 w 3700653"/>
              <a:gd name="connsiteY2" fmla="*/ 0 h 3024336"/>
              <a:gd name="connsiteX3" fmla="*/ 3103333 w 3700653"/>
              <a:gd name="connsiteY3" fmla="*/ 0 h 3024336"/>
              <a:gd name="connsiteX4" fmla="*/ 3219755 w 3700653"/>
              <a:gd name="connsiteY4" fmla="*/ 48224 h 3024336"/>
              <a:gd name="connsiteX5" fmla="*/ 3267978 w 3700653"/>
              <a:gd name="connsiteY5" fmla="*/ 164646 h 3024336"/>
              <a:gd name="connsiteX6" fmla="*/ 3249976 w 3700653"/>
              <a:gd name="connsiteY6" fmla="*/ 1917214 h 3024336"/>
              <a:gd name="connsiteX7" fmla="*/ 3249976 w 3700653"/>
              <a:gd name="connsiteY7" fmla="*/ 2007224 h 3024336"/>
              <a:gd name="connsiteX8" fmla="*/ 3339986 w 3700653"/>
              <a:gd name="connsiteY8" fmla="*/ 2097234 h 3024336"/>
              <a:gd name="connsiteX9" fmla="*/ 3565011 w 3700653"/>
              <a:gd name="connsiteY9" fmla="*/ 2097234 h 3024336"/>
              <a:gd name="connsiteX10" fmla="*/ 3700026 w 3700653"/>
              <a:gd name="connsiteY10" fmla="*/ 2187244 h 3024336"/>
              <a:gd name="connsiteX11" fmla="*/ 3700025 w 3700653"/>
              <a:gd name="connsiteY11" fmla="*/ 2367264 h 3024336"/>
              <a:gd name="connsiteX12" fmla="*/ 3610015 w 3700653"/>
              <a:gd name="connsiteY12" fmla="*/ 2502279 h 3024336"/>
              <a:gd name="connsiteX13" fmla="*/ 3339985 w 3700653"/>
              <a:gd name="connsiteY13" fmla="*/ 2502279 h 3024336"/>
              <a:gd name="connsiteX14" fmla="*/ 3267995 w 3700653"/>
              <a:gd name="connsiteY14" fmla="*/ 2592339 h 3024336"/>
              <a:gd name="connsiteX15" fmla="*/ 3267978 w 3700653"/>
              <a:gd name="connsiteY15" fmla="*/ 2859691 h 3024336"/>
              <a:gd name="connsiteX16" fmla="*/ 3219755 w 3700653"/>
              <a:gd name="connsiteY16" fmla="*/ 2976113 h 3024336"/>
              <a:gd name="connsiteX17" fmla="*/ 3103333 w 3700653"/>
              <a:gd name="connsiteY17" fmla="*/ 3024336 h 3024336"/>
              <a:gd name="connsiteX18" fmla="*/ 164645 w 3700653"/>
              <a:gd name="connsiteY18" fmla="*/ 3024336 h 3024336"/>
              <a:gd name="connsiteX19" fmla="*/ 48223 w 3700653"/>
              <a:gd name="connsiteY19" fmla="*/ 2976112 h 3024336"/>
              <a:gd name="connsiteX20" fmla="*/ 0 w 3700653"/>
              <a:gd name="connsiteY20" fmla="*/ 2859690 h 3024336"/>
              <a:gd name="connsiteX21" fmla="*/ 921409 w 3700653"/>
              <a:gd name="connsiteY21" fmla="*/ 2474405 h 3024336"/>
              <a:gd name="connsiteX22" fmla="*/ 1009648 w 3700653"/>
              <a:gd name="connsiteY22" fmla="*/ 2431293 h 3024336"/>
              <a:gd name="connsiteX23" fmla="*/ 1030772 w 3700653"/>
              <a:gd name="connsiteY23" fmla="*/ 2345421 h 3024336"/>
              <a:gd name="connsiteX24" fmla="*/ 1031127 w 3700653"/>
              <a:gd name="connsiteY24" fmla="*/ 2264009 h 3024336"/>
              <a:gd name="connsiteX25" fmla="*/ 1011043 w 3700653"/>
              <a:gd name="connsiteY25" fmla="*/ 2179083 h 3024336"/>
              <a:gd name="connsiteX26" fmla="*/ 897596 w 3700653"/>
              <a:gd name="connsiteY26" fmla="*/ 2137848 h 3024336"/>
              <a:gd name="connsiteX27" fmla="*/ 0 w 3700653"/>
              <a:gd name="connsiteY27" fmla="*/ 164645 h 3024336"/>
              <a:gd name="connsiteX0" fmla="*/ 160470 w 3861123"/>
              <a:gd name="connsiteY0" fmla="*/ 355143 h 3214834"/>
              <a:gd name="connsiteX1" fmla="*/ 208694 w 3861123"/>
              <a:gd name="connsiteY1" fmla="*/ 238721 h 3214834"/>
              <a:gd name="connsiteX2" fmla="*/ 325116 w 3861123"/>
              <a:gd name="connsiteY2" fmla="*/ 190498 h 3214834"/>
              <a:gd name="connsiteX3" fmla="*/ 3263803 w 3861123"/>
              <a:gd name="connsiteY3" fmla="*/ 190498 h 3214834"/>
              <a:gd name="connsiteX4" fmla="*/ 3380225 w 3861123"/>
              <a:gd name="connsiteY4" fmla="*/ 238722 h 3214834"/>
              <a:gd name="connsiteX5" fmla="*/ 3428448 w 3861123"/>
              <a:gd name="connsiteY5" fmla="*/ 355144 h 3214834"/>
              <a:gd name="connsiteX6" fmla="*/ 3410446 w 3861123"/>
              <a:gd name="connsiteY6" fmla="*/ 2107712 h 3214834"/>
              <a:gd name="connsiteX7" fmla="*/ 3410446 w 3861123"/>
              <a:gd name="connsiteY7" fmla="*/ 2197722 h 3214834"/>
              <a:gd name="connsiteX8" fmla="*/ 3500456 w 3861123"/>
              <a:gd name="connsiteY8" fmla="*/ 2287732 h 3214834"/>
              <a:gd name="connsiteX9" fmla="*/ 3725481 w 3861123"/>
              <a:gd name="connsiteY9" fmla="*/ 2287732 h 3214834"/>
              <a:gd name="connsiteX10" fmla="*/ 3860496 w 3861123"/>
              <a:gd name="connsiteY10" fmla="*/ 2377742 h 3214834"/>
              <a:gd name="connsiteX11" fmla="*/ 3860495 w 3861123"/>
              <a:gd name="connsiteY11" fmla="*/ 2557762 h 3214834"/>
              <a:gd name="connsiteX12" fmla="*/ 3770485 w 3861123"/>
              <a:gd name="connsiteY12" fmla="*/ 2692777 h 3214834"/>
              <a:gd name="connsiteX13" fmla="*/ 3500455 w 3861123"/>
              <a:gd name="connsiteY13" fmla="*/ 2692777 h 3214834"/>
              <a:gd name="connsiteX14" fmla="*/ 3428465 w 3861123"/>
              <a:gd name="connsiteY14" fmla="*/ 2782837 h 3214834"/>
              <a:gd name="connsiteX15" fmla="*/ 3428448 w 3861123"/>
              <a:gd name="connsiteY15" fmla="*/ 3050189 h 3214834"/>
              <a:gd name="connsiteX16" fmla="*/ 3380225 w 3861123"/>
              <a:gd name="connsiteY16" fmla="*/ 3166611 h 3214834"/>
              <a:gd name="connsiteX17" fmla="*/ 3263803 w 3861123"/>
              <a:gd name="connsiteY17" fmla="*/ 3214834 h 3214834"/>
              <a:gd name="connsiteX18" fmla="*/ 325115 w 3861123"/>
              <a:gd name="connsiteY18" fmla="*/ 3214834 h 3214834"/>
              <a:gd name="connsiteX19" fmla="*/ 208693 w 3861123"/>
              <a:gd name="connsiteY19" fmla="*/ 3166610 h 3214834"/>
              <a:gd name="connsiteX20" fmla="*/ 160470 w 3861123"/>
              <a:gd name="connsiteY20" fmla="*/ 3050188 h 3214834"/>
              <a:gd name="connsiteX21" fmla="*/ 1081879 w 3861123"/>
              <a:gd name="connsiteY21" fmla="*/ 2664903 h 3214834"/>
              <a:gd name="connsiteX22" fmla="*/ 1170118 w 3861123"/>
              <a:gd name="connsiteY22" fmla="*/ 2621791 h 3214834"/>
              <a:gd name="connsiteX23" fmla="*/ 1191242 w 3861123"/>
              <a:gd name="connsiteY23" fmla="*/ 2535919 h 3214834"/>
              <a:gd name="connsiteX24" fmla="*/ 1191597 w 3861123"/>
              <a:gd name="connsiteY24" fmla="*/ 2454507 h 3214834"/>
              <a:gd name="connsiteX25" fmla="*/ 1171513 w 3861123"/>
              <a:gd name="connsiteY25" fmla="*/ 2369581 h 3214834"/>
              <a:gd name="connsiteX26" fmla="*/ 160470 w 3861123"/>
              <a:gd name="connsiteY26" fmla="*/ 355143 h 3214834"/>
              <a:gd name="connsiteX0" fmla="*/ 163817 w 3864470"/>
              <a:gd name="connsiteY0" fmla="*/ 369298 h 3228989"/>
              <a:gd name="connsiteX1" fmla="*/ 212041 w 3864470"/>
              <a:gd name="connsiteY1" fmla="*/ 252876 h 3228989"/>
              <a:gd name="connsiteX2" fmla="*/ 328463 w 3864470"/>
              <a:gd name="connsiteY2" fmla="*/ 204653 h 3228989"/>
              <a:gd name="connsiteX3" fmla="*/ 3267150 w 3864470"/>
              <a:gd name="connsiteY3" fmla="*/ 204653 h 3228989"/>
              <a:gd name="connsiteX4" fmla="*/ 3383572 w 3864470"/>
              <a:gd name="connsiteY4" fmla="*/ 252877 h 3228989"/>
              <a:gd name="connsiteX5" fmla="*/ 3431795 w 3864470"/>
              <a:gd name="connsiteY5" fmla="*/ 369299 h 3228989"/>
              <a:gd name="connsiteX6" fmla="*/ 3413793 w 3864470"/>
              <a:gd name="connsiteY6" fmla="*/ 2121867 h 3228989"/>
              <a:gd name="connsiteX7" fmla="*/ 3413793 w 3864470"/>
              <a:gd name="connsiteY7" fmla="*/ 2211877 h 3228989"/>
              <a:gd name="connsiteX8" fmla="*/ 3503803 w 3864470"/>
              <a:gd name="connsiteY8" fmla="*/ 2301887 h 3228989"/>
              <a:gd name="connsiteX9" fmla="*/ 3728828 w 3864470"/>
              <a:gd name="connsiteY9" fmla="*/ 2301887 h 3228989"/>
              <a:gd name="connsiteX10" fmla="*/ 3863843 w 3864470"/>
              <a:gd name="connsiteY10" fmla="*/ 2391897 h 3228989"/>
              <a:gd name="connsiteX11" fmla="*/ 3863842 w 3864470"/>
              <a:gd name="connsiteY11" fmla="*/ 2571917 h 3228989"/>
              <a:gd name="connsiteX12" fmla="*/ 3773832 w 3864470"/>
              <a:gd name="connsiteY12" fmla="*/ 2706932 h 3228989"/>
              <a:gd name="connsiteX13" fmla="*/ 3503802 w 3864470"/>
              <a:gd name="connsiteY13" fmla="*/ 2706932 h 3228989"/>
              <a:gd name="connsiteX14" fmla="*/ 3431812 w 3864470"/>
              <a:gd name="connsiteY14" fmla="*/ 2796992 h 3228989"/>
              <a:gd name="connsiteX15" fmla="*/ 3431795 w 3864470"/>
              <a:gd name="connsiteY15" fmla="*/ 3064344 h 3228989"/>
              <a:gd name="connsiteX16" fmla="*/ 3383572 w 3864470"/>
              <a:gd name="connsiteY16" fmla="*/ 3180766 h 3228989"/>
              <a:gd name="connsiteX17" fmla="*/ 3267150 w 3864470"/>
              <a:gd name="connsiteY17" fmla="*/ 3228989 h 3228989"/>
              <a:gd name="connsiteX18" fmla="*/ 328462 w 3864470"/>
              <a:gd name="connsiteY18" fmla="*/ 3228989 h 3228989"/>
              <a:gd name="connsiteX19" fmla="*/ 212040 w 3864470"/>
              <a:gd name="connsiteY19" fmla="*/ 3180765 h 3228989"/>
              <a:gd name="connsiteX20" fmla="*/ 163817 w 3864470"/>
              <a:gd name="connsiteY20" fmla="*/ 3064343 h 3228989"/>
              <a:gd name="connsiteX21" fmla="*/ 1085226 w 3864470"/>
              <a:gd name="connsiteY21" fmla="*/ 2679058 h 3228989"/>
              <a:gd name="connsiteX22" fmla="*/ 1173465 w 3864470"/>
              <a:gd name="connsiteY22" fmla="*/ 2635946 h 3228989"/>
              <a:gd name="connsiteX23" fmla="*/ 1194589 w 3864470"/>
              <a:gd name="connsiteY23" fmla="*/ 2550074 h 3228989"/>
              <a:gd name="connsiteX24" fmla="*/ 1194944 w 3864470"/>
              <a:gd name="connsiteY24" fmla="*/ 2468662 h 3228989"/>
              <a:gd name="connsiteX25" fmla="*/ 163817 w 3864470"/>
              <a:gd name="connsiteY25" fmla="*/ 369298 h 3228989"/>
              <a:gd name="connsiteX0" fmla="*/ 163758 w 3864411"/>
              <a:gd name="connsiteY0" fmla="*/ 382866 h 3242557"/>
              <a:gd name="connsiteX1" fmla="*/ 211982 w 3864411"/>
              <a:gd name="connsiteY1" fmla="*/ 266444 h 3242557"/>
              <a:gd name="connsiteX2" fmla="*/ 328404 w 3864411"/>
              <a:gd name="connsiteY2" fmla="*/ 218221 h 3242557"/>
              <a:gd name="connsiteX3" fmla="*/ 3267091 w 3864411"/>
              <a:gd name="connsiteY3" fmla="*/ 218221 h 3242557"/>
              <a:gd name="connsiteX4" fmla="*/ 3383513 w 3864411"/>
              <a:gd name="connsiteY4" fmla="*/ 266445 h 3242557"/>
              <a:gd name="connsiteX5" fmla="*/ 3431736 w 3864411"/>
              <a:gd name="connsiteY5" fmla="*/ 382867 h 3242557"/>
              <a:gd name="connsiteX6" fmla="*/ 3413734 w 3864411"/>
              <a:gd name="connsiteY6" fmla="*/ 2135435 h 3242557"/>
              <a:gd name="connsiteX7" fmla="*/ 3413734 w 3864411"/>
              <a:gd name="connsiteY7" fmla="*/ 2225445 h 3242557"/>
              <a:gd name="connsiteX8" fmla="*/ 3503744 w 3864411"/>
              <a:gd name="connsiteY8" fmla="*/ 2315455 h 3242557"/>
              <a:gd name="connsiteX9" fmla="*/ 3728769 w 3864411"/>
              <a:gd name="connsiteY9" fmla="*/ 2315455 h 3242557"/>
              <a:gd name="connsiteX10" fmla="*/ 3863784 w 3864411"/>
              <a:gd name="connsiteY10" fmla="*/ 2405465 h 3242557"/>
              <a:gd name="connsiteX11" fmla="*/ 3863783 w 3864411"/>
              <a:gd name="connsiteY11" fmla="*/ 2585485 h 3242557"/>
              <a:gd name="connsiteX12" fmla="*/ 3773773 w 3864411"/>
              <a:gd name="connsiteY12" fmla="*/ 2720500 h 3242557"/>
              <a:gd name="connsiteX13" fmla="*/ 3503743 w 3864411"/>
              <a:gd name="connsiteY13" fmla="*/ 2720500 h 3242557"/>
              <a:gd name="connsiteX14" fmla="*/ 3431753 w 3864411"/>
              <a:gd name="connsiteY14" fmla="*/ 2810560 h 3242557"/>
              <a:gd name="connsiteX15" fmla="*/ 3431736 w 3864411"/>
              <a:gd name="connsiteY15" fmla="*/ 3077912 h 3242557"/>
              <a:gd name="connsiteX16" fmla="*/ 3383513 w 3864411"/>
              <a:gd name="connsiteY16" fmla="*/ 3194334 h 3242557"/>
              <a:gd name="connsiteX17" fmla="*/ 3267091 w 3864411"/>
              <a:gd name="connsiteY17" fmla="*/ 3242557 h 3242557"/>
              <a:gd name="connsiteX18" fmla="*/ 328403 w 3864411"/>
              <a:gd name="connsiteY18" fmla="*/ 3242557 h 3242557"/>
              <a:gd name="connsiteX19" fmla="*/ 211981 w 3864411"/>
              <a:gd name="connsiteY19" fmla="*/ 3194333 h 3242557"/>
              <a:gd name="connsiteX20" fmla="*/ 163758 w 3864411"/>
              <a:gd name="connsiteY20" fmla="*/ 3077911 h 3242557"/>
              <a:gd name="connsiteX21" fmla="*/ 1085167 w 3864411"/>
              <a:gd name="connsiteY21" fmla="*/ 2692626 h 3242557"/>
              <a:gd name="connsiteX22" fmla="*/ 1173406 w 3864411"/>
              <a:gd name="connsiteY22" fmla="*/ 2649514 h 3242557"/>
              <a:gd name="connsiteX23" fmla="*/ 1194530 w 3864411"/>
              <a:gd name="connsiteY23" fmla="*/ 2563642 h 3242557"/>
              <a:gd name="connsiteX24" fmla="*/ 163758 w 3864411"/>
              <a:gd name="connsiteY24" fmla="*/ 382866 h 3242557"/>
              <a:gd name="connsiteX0" fmla="*/ 160237 w 3860890"/>
              <a:gd name="connsiteY0" fmla="*/ 397178 h 3256869"/>
              <a:gd name="connsiteX1" fmla="*/ 208461 w 3860890"/>
              <a:gd name="connsiteY1" fmla="*/ 280756 h 3256869"/>
              <a:gd name="connsiteX2" fmla="*/ 324883 w 3860890"/>
              <a:gd name="connsiteY2" fmla="*/ 232533 h 3256869"/>
              <a:gd name="connsiteX3" fmla="*/ 3263570 w 3860890"/>
              <a:gd name="connsiteY3" fmla="*/ 232533 h 3256869"/>
              <a:gd name="connsiteX4" fmla="*/ 3379992 w 3860890"/>
              <a:gd name="connsiteY4" fmla="*/ 280757 h 3256869"/>
              <a:gd name="connsiteX5" fmla="*/ 3428215 w 3860890"/>
              <a:gd name="connsiteY5" fmla="*/ 397179 h 3256869"/>
              <a:gd name="connsiteX6" fmla="*/ 3410213 w 3860890"/>
              <a:gd name="connsiteY6" fmla="*/ 2149747 h 3256869"/>
              <a:gd name="connsiteX7" fmla="*/ 3410213 w 3860890"/>
              <a:gd name="connsiteY7" fmla="*/ 2239757 h 3256869"/>
              <a:gd name="connsiteX8" fmla="*/ 3500223 w 3860890"/>
              <a:gd name="connsiteY8" fmla="*/ 2329767 h 3256869"/>
              <a:gd name="connsiteX9" fmla="*/ 3725248 w 3860890"/>
              <a:gd name="connsiteY9" fmla="*/ 2329767 h 3256869"/>
              <a:gd name="connsiteX10" fmla="*/ 3860263 w 3860890"/>
              <a:gd name="connsiteY10" fmla="*/ 2419777 h 3256869"/>
              <a:gd name="connsiteX11" fmla="*/ 3860262 w 3860890"/>
              <a:gd name="connsiteY11" fmla="*/ 2599797 h 3256869"/>
              <a:gd name="connsiteX12" fmla="*/ 3770252 w 3860890"/>
              <a:gd name="connsiteY12" fmla="*/ 2734812 h 3256869"/>
              <a:gd name="connsiteX13" fmla="*/ 3500222 w 3860890"/>
              <a:gd name="connsiteY13" fmla="*/ 2734812 h 3256869"/>
              <a:gd name="connsiteX14" fmla="*/ 3428232 w 3860890"/>
              <a:gd name="connsiteY14" fmla="*/ 2824872 h 3256869"/>
              <a:gd name="connsiteX15" fmla="*/ 3428215 w 3860890"/>
              <a:gd name="connsiteY15" fmla="*/ 3092224 h 3256869"/>
              <a:gd name="connsiteX16" fmla="*/ 3379992 w 3860890"/>
              <a:gd name="connsiteY16" fmla="*/ 3208646 h 3256869"/>
              <a:gd name="connsiteX17" fmla="*/ 3263570 w 3860890"/>
              <a:gd name="connsiteY17" fmla="*/ 3256869 h 3256869"/>
              <a:gd name="connsiteX18" fmla="*/ 324882 w 3860890"/>
              <a:gd name="connsiteY18" fmla="*/ 3256869 h 3256869"/>
              <a:gd name="connsiteX19" fmla="*/ 208460 w 3860890"/>
              <a:gd name="connsiteY19" fmla="*/ 3208645 h 3256869"/>
              <a:gd name="connsiteX20" fmla="*/ 160237 w 3860890"/>
              <a:gd name="connsiteY20" fmla="*/ 3092223 h 3256869"/>
              <a:gd name="connsiteX21" fmla="*/ 1081646 w 3860890"/>
              <a:gd name="connsiteY21" fmla="*/ 2706938 h 3256869"/>
              <a:gd name="connsiteX22" fmla="*/ 1169885 w 3860890"/>
              <a:gd name="connsiteY22" fmla="*/ 2663826 h 3256869"/>
              <a:gd name="connsiteX23" fmla="*/ 160237 w 3860890"/>
              <a:gd name="connsiteY23" fmla="*/ 397178 h 3256869"/>
              <a:gd name="connsiteX0" fmla="*/ 145531 w 3846184"/>
              <a:gd name="connsiteY0" fmla="*/ 404364 h 3264055"/>
              <a:gd name="connsiteX1" fmla="*/ 193755 w 3846184"/>
              <a:gd name="connsiteY1" fmla="*/ 287942 h 3264055"/>
              <a:gd name="connsiteX2" fmla="*/ 310177 w 3846184"/>
              <a:gd name="connsiteY2" fmla="*/ 239719 h 3264055"/>
              <a:gd name="connsiteX3" fmla="*/ 3248864 w 3846184"/>
              <a:gd name="connsiteY3" fmla="*/ 239719 h 3264055"/>
              <a:gd name="connsiteX4" fmla="*/ 3365286 w 3846184"/>
              <a:gd name="connsiteY4" fmla="*/ 287943 h 3264055"/>
              <a:gd name="connsiteX5" fmla="*/ 3413509 w 3846184"/>
              <a:gd name="connsiteY5" fmla="*/ 404365 h 3264055"/>
              <a:gd name="connsiteX6" fmla="*/ 3395507 w 3846184"/>
              <a:gd name="connsiteY6" fmla="*/ 2156933 h 3264055"/>
              <a:gd name="connsiteX7" fmla="*/ 3395507 w 3846184"/>
              <a:gd name="connsiteY7" fmla="*/ 2246943 h 3264055"/>
              <a:gd name="connsiteX8" fmla="*/ 3485517 w 3846184"/>
              <a:gd name="connsiteY8" fmla="*/ 2336953 h 3264055"/>
              <a:gd name="connsiteX9" fmla="*/ 3710542 w 3846184"/>
              <a:gd name="connsiteY9" fmla="*/ 2336953 h 3264055"/>
              <a:gd name="connsiteX10" fmla="*/ 3845557 w 3846184"/>
              <a:gd name="connsiteY10" fmla="*/ 2426963 h 3264055"/>
              <a:gd name="connsiteX11" fmla="*/ 3845556 w 3846184"/>
              <a:gd name="connsiteY11" fmla="*/ 2606983 h 3264055"/>
              <a:gd name="connsiteX12" fmla="*/ 3755546 w 3846184"/>
              <a:gd name="connsiteY12" fmla="*/ 2741998 h 3264055"/>
              <a:gd name="connsiteX13" fmla="*/ 3485516 w 3846184"/>
              <a:gd name="connsiteY13" fmla="*/ 2741998 h 3264055"/>
              <a:gd name="connsiteX14" fmla="*/ 3413526 w 3846184"/>
              <a:gd name="connsiteY14" fmla="*/ 2832058 h 3264055"/>
              <a:gd name="connsiteX15" fmla="*/ 3413509 w 3846184"/>
              <a:gd name="connsiteY15" fmla="*/ 3099410 h 3264055"/>
              <a:gd name="connsiteX16" fmla="*/ 3365286 w 3846184"/>
              <a:gd name="connsiteY16" fmla="*/ 3215832 h 3264055"/>
              <a:gd name="connsiteX17" fmla="*/ 3248864 w 3846184"/>
              <a:gd name="connsiteY17" fmla="*/ 3264055 h 3264055"/>
              <a:gd name="connsiteX18" fmla="*/ 310176 w 3846184"/>
              <a:gd name="connsiteY18" fmla="*/ 3264055 h 3264055"/>
              <a:gd name="connsiteX19" fmla="*/ 193754 w 3846184"/>
              <a:gd name="connsiteY19" fmla="*/ 3215831 h 3264055"/>
              <a:gd name="connsiteX20" fmla="*/ 145531 w 3846184"/>
              <a:gd name="connsiteY20" fmla="*/ 3099409 h 3264055"/>
              <a:gd name="connsiteX21" fmla="*/ 1066940 w 3846184"/>
              <a:gd name="connsiteY21" fmla="*/ 2714124 h 3264055"/>
              <a:gd name="connsiteX22" fmla="*/ 145531 w 3846184"/>
              <a:gd name="connsiteY22" fmla="*/ 404364 h 3264055"/>
              <a:gd name="connsiteX0" fmla="*/ 8037 w 3708690"/>
              <a:gd name="connsiteY0" fmla="*/ 468578 h 3328269"/>
              <a:gd name="connsiteX1" fmla="*/ 56261 w 3708690"/>
              <a:gd name="connsiteY1" fmla="*/ 352156 h 3328269"/>
              <a:gd name="connsiteX2" fmla="*/ 172683 w 3708690"/>
              <a:gd name="connsiteY2" fmla="*/ 303933 h 3328269"/>
              <a:gd name="connsiteX3" fmla="*/ 3111370 w 3708690"/>
              <a:gd name="connsiteY3" fmla="*/ 303933 h 3328269"/>
              <a:gd name="connsiteX4" fmla="*/ 3227792 w 3708690"/>
              <a:gd name="connsiteY4" fmla="*/ 352157 h 3328269"/>
              <a:gd name="connsiteX5" fmla="*/ 3276015 w 3708690"/>
              <a:gd name="connsiteY5" fmla="*/ 468579 h 3328269"/>
              <a:gd name="connsiteX6" fmla="*/ 3258013 w 3708690"/>
              <a:gd name="connsiteY6" fmla="*/ 2221147 h 3328269"/>
              <a:gd name="connsiteX7" fmla="*/ 3258013 w 3708690"/>
              <a:gd name="connsiteY7" fmla="*/ 2311157 h 3328269"/>
              <a:gd name="connsiteX8" fmla="*/ 3348023 w 3708690"/>
              <a:gd name="connsiteY8" fmla="*/ 2401167 h 3328269"/>
              <a:gd name="connsiteX9" fmla="*/ 3573048 w 3708690"/>
              <a:gd name="connsiteY9" fmla="*/ 2401167 h 3328269"/>
              <a:gd name="connsiteX10" fmla="*/ 3708063 w 3708690"/>
              <a:gd name="connsiteY10" fmla="*/ 2491177 h 3328269"/>
              <a:gd name="connsiteX11" fmla="*/ 3708062 w 3708690"/>
              <a:gd name="connsiteY11" fmla="*/ 2671197 h 3328269"/>
              <a:gd name="connsiteX12" fmla="*/ 3618052 w 3708690"/>
              <a:gd name="connsiteY12" fmla="*/ 2806212 h 3328269"/>
              <a:gd name="connsiteX13" fmla="*/ 3348022 w 3708690"/>
              <a:gd name="connsiteY13" fmla="*/ 2806212 h 3328269"/>
              <a:gd name="connsiteX14" fmla="*/ 3276032 w 3708690"/>
              <a:gd name="connsiteY14" fmla="*/ 2896272 h 3328269"/>
              <a:gd name="connsiteX15" fmla="*/ 3276015 w 3708690"/>
              <a:gd name="connsiteY15" fmla="*/ 3163624 h 3328269"/>
              <a:gd name="connsiteX16" fmla="*/ 3227792 w 3708690"/>
              <a:gd name="connsiteY16" fmla="*/ 3280046 h 3328269"/>
              <a:gd name="connsiteX17" fmla="*/ 3111370 w 3708690"/>
              <a:gd name="connsiteY17" fmla="*/ 3328269 h 3328269"/>
              <a:gd name="connsiteX18" fmla="*/ 172682 w 3708690"/>
              <a:gd name="connsiteY18" fmla="*/ 3328269 h 3328269"/>
              <a:gd name="connsiteX19" fmla="*/ 56260 w 3708690"/>
              <a:gd name="connsiteY19" fmla="*/ 3280045 h 3328269"/>
              <a:gd name="connsiteX20" fmla="*/ 8037 w 3708690"/>
              <a:gd name="connsiteY20" fmla="*/ 3163623 h 3328269"/>
              <a:gd name="connsiteX21" fmla="*/ 8037 w 3708690"/>
              <a:gd name="connsiteY21" fmla="*/ 468578 h 3328269"/>
              <a:gd name="connsiteX0" fmla="*/ 22982 w 3723635"/>
              <a:gd name="connsiteY0" fmla="*/ 164645 h 3024336"/>
              <a:gd name="connsiteX1" fmla="*/ 71206 w 3723635"/>
              <a:gd name="connsiteY1" fmla="*/ 48223 h 3024336"/>
              <a:gd name="connsiteX2" fmla="*/ 187628 w 3723635"/>
              <a:gd name="connsiteY2" fmla="*/ 0 h 3024336"/>
              <a:gd name="connsiteX3" fmla="*/ 3126315 w 3723635"/>
              <a:gd name="connsiteY3" fmla="*/ 0 h 3024336"/>
              <a:gd name="connsiteX4" fmla="*/ 3242737 w 3723635"/>
              <a:gd name="connsiteY4" fmla="*/ 48224 h 3024336"/>
              <a:gd name="connsiteX5" fmla="*/ 3290960 w 3723635"/>
              <a:gd name="connsiteY5" fmla="*/ 164646 h 3024336"/>
              <a:gd name="connsiteX6" fmla="*/ 3272958 w 3723635"/>
              <a:gd name="connsiteY6" fmla="*/ 1917214 h 3024336"/>
              <a:gd name="connsiteX7" fmla="*/ 3272958 w 3723635"/>
              <a:gd name="connsiteY7" fmla="*/ 2007224 h 3024336"/>
              <a:gd name="connsiteX8" fmla="*/ 3362968 w 3723635"/>
              <a:gd name="connsiteY8" fmla="*/ 2097234 h 3024336"/>
              <a:gd name="connsiteX9" fmla="*/ 3587993 w 3723635"/>
              <a:gd name="connsiteY9" fmla="*/ 2097234 h 3024336"/>
              <a:gd name="connsiteX10" fmla="*/ 3723008 w 3723635"/>
              <a:gd name="connsiteY10" fmla="*/ 2187244 h 3024336"/>
              <a:gd name="connsiteX11" fmla="*/ 3723007 w 3723635"/>
              <a:gd name="connsiteY11" fmla="*/ 2367264 h 3024336"/>
              <a:gd name="connsiteX12" fmla="*/ 3632997 w 3723635"/>
              <a:gd name="connsiteY12" fmla="*/ 2502279 h 3024336"/>
              <a:gd name="connsiteX13" fmla="*/ 3362967 w 3723635"/>
              <a:gd name="connsiteY13" fmla="*/ 2502279 h 3024336"/>
              <a:gd name="connsiteX14" fmla="*/ 3290977 w 3723635"/>
              <a:gd name="connsiteY14" fmla="*/ 2592339 h 3024336"/>
              <a:gd name="connsiteX15" fmla="*/ 3290960 w 3723635"/>
              <a:gd name="connsiteY15" fmla="*/ 2859691 h 3024336"/>
              <a:gd name="connsiteX16" fmla="*/ 3242737 w 3723635"/>
              <a:gd name="connsiteY16" fmla="*/ 2976113 h 3024336"/>
              <a:gd name="connsiteX17" fmla="*/ 3126315 w 3723635"/>
              <a:gd name="connsiteY17" fmla="*/ 3024336 h 3024336"/>
              <a:gd name="connsiteX18" fmla="*/ 187627 w 3723635"/>
              <a:gd name="connsiteY18" fmla="*/ 3024336 h 3024336"/>
              <a:gd name="connsiteX19" fmla="*/ 71205 w 3723635"/>
              <a:gd name="connsiteY19" fmla="*/ 2976112 h 3024336"/>
              <a:gd name="connsiteX20" fmla="*/ 22982 w 3723635"/>
              <a:gd name="connsiteY20" fmla="*/ 2859690 h 3024336"/>
              <a:gd name="connsiteX21" fmla="*/ 22982 w 3723635"/>
              <a:gd name="connsiteY21" fmla="*/ 164645 h 3024336"/>
              <a:gd name="connsiteX0" fmla="*/ 8037 w 3708690"/>
              <a:gd name="connsiteY0" fmla="*/ 164645 h 3024336"/>
              <a:gd name="connsiteX1" fmla="*/ 56261 w 3708690"/>
              <a:gd name="connsiteY1" fmla="*/ 48223 h 3024336"/>
              <a:gd name="connsiteX2" fmla="*/ 172683 w 3708690"/>
              <a:gd name="connsiteY2" fmla="*/ 0 h 3024336"/>
              <a:gd name="connsiteX3" fmla="*/ 3111370 w 3708690"/>
              <a:gd name="connsiteY3" fmla="*/ 0 h 3024336"/>
              <a:gd name="connsiteX4" fmla="*/ 3227792 w 3708690"/>
              <a:gd name="connsiteY4" fmla="*/ 48224 h 3024336"/>
              <a:gd name="connsiteX5" fmla="*/ 3276015 w 3708690"/>
              <a:gd name="connsiteY5" fmla="*/ 164646 h 3024336"/>
              <a:gd name="connsiteX6" fmla="*/ 3258013 w 3708690"/>
              <a:gd name="connsiteY6" fmla="*/ 1917214 h 3024336"/>
              <a:gd name="connsiteX7" fmla="*/ 3258013 w 3708690"/>
              <a:gd name="connsiteY7" fmla="*/ 2007224 h 3024336"/>
              <a:gd name="connsiteX8" fmla="*/ 3348023 w 3708690"/>
              <a:gd name="connsiteY8" fmla="*/ 2097234 h 3024336"/>
              <a:gd name="connsiteX9" fmla="*/ 3573048 w 3708690"/>
              <a:gd name="connsiteY9" fmla="*/ 2097234 h 3024336"/>
              <a:gd name="connsiteX10" fmla="*/ 3708063 w 3708690"/>
              <a:gd name="connsiteY10" fmla="*/ 2187244 h 3024336"/>
              <a:gd name="connsiteX11" fmla="*/ 3708062 w 3708690"/>
              <a:gd name="connsiteY11" fmla="*/ 2367264 h 3024336"/>
              <a:gd name="connsiteX12" fmla="*/ 3618052 w 3708690"/>
              <a:gd name="connsiteY12" fmla="*/ 2502279 h 3024336"/>
              <a:gd name="connsiteX13" fmla="*/ 3348022 w 3708690"/>
              <a:gd name="connsiteY13" fmla="*/ 2502279 h 3024336"/>
              <a:gd name="connsiteX14" fmla="*/ 3276032 w 3708690"/>
              <a:gd name="connsiteY14" fmla="*/ 2592339 h 3024336"/>
              <a:gd name="connsiteX15" fmla="*/ 3276015 w 3708690"/>
              <a:gd name="connsiteY15" fmla="*/ 2859691 h 3024336"/>
              <a:gd name="connsiteX16" fmla="*/ 3227792 w 3708690"/>
              <a:gd name="connsiteY16" fmla="*/ 2976113 h 3024336"/>
              <a:gd name="connsiteX17" fmla="*/ 3111370 w 3708690"/>
              <a:gd name="connsiteY17" fmla="*/ 3024336 h 3024336"/>
              <a:gd name="connsiteX18" fmla="*/ 172682 w 3708690"/>
              <a:gd name="connsiteY18" fmla="*/ 3024336 h 3024336"/>
              <a:gd name="connsiteX19" fmla="*/ 56260 w 3708690"/>
              <a:gd name="connsiteY19" fmla="*/ 2976112 h 3024336"/>
              <a:gd name="connsiteX20" fmla="*/ 8037 w 3708690"/>
              <a:gd name="connsiteY20" fmla="*/ 2859690 h 3024336"/>
              <a:gd name="connsiteX21" fmla="*/ 8037 w 3708690"/>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70 w 3712528"/>
              <a:gd name="connsiteY14" fmla="*/ 2592339 h 3024336"/>
              <a:gd name="connsiteX15" fmla="*/ 3279853 w 3712528"/>
              <a:gd name="connsiteY15" fmla="*/ 2859691 h 3024336"/>
              <a:gd name="connsiteX16" fmla="*/ 3231630 w 3712528"/>
              <a:gd name="connsiteY16" fmla="*/ 2976113 h 3024336"/>
              <a:gd name="connsiteX17" fmla="*/ 3115208 w 3712528"/>
              <a:gd name="connsiteY17" fmla="*/ 3024336 h 3024336"/>
              <a:gd name="connsiteX18" fmla="*/ 176520 w 3712528"/>
              <a:gd name="connsiteY18" fmla="*/ 3024336 h 3024336"/>
              <a:gd name="connsiteX19" fmla="*/ 60098 w 3712528"/>
              <a:gd name="connsiteY19" fmla="*/ 2976112 h 3024336"/>
              <a:gd name="connsiteX20" fmla="*/ 11875 w 3712528"/>
              <a:gd name="connsiteY20" fmla="*/ 2859690 h 3024336"/>
              <a:gd name="connsiteX21" fmla="*/ 8037 w 3712528"/>
              <a:gd name="connsiteY21"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351860 w 3712528"/>
              <a:gd name="connsiteY13" fmla="*/ 2502279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3712528"/>
              <a:gd name="connsiteY0" fmla="*/ 164645 h 3024336"/>
              <a:gd name="connsiteX1" fmla="*/ 60099 w 3712528"/>
              <a:gd name="connsiteY1" fmla="*/ 48223 h 3024336"/>
              <a:gd name="connsiteX2" fmla="*/ 176521 w 3712528"/>
              <a:gd name="connsiteY2" fmla="*/ 0 h 3024336"/>
              <a:gd name="connsiteX3" fmla="*/ 3115208 w 3712528"/>
              <a:gd name="connsiteY3" fmla="*/ 0 h 3024336"/>
              <a:gd name="connsiteX4" fmla="*/ 3231630 w 3712528"/>
              <a:gd name="connsiteY4" fmla="*/ 48224 h 3024336"/>
              <a:gd name="connsiteX5" fmla="*/ 3279853 w 3712528"/>
              <a:gd name="connsiteY5" fmla="*/ 164646 h 3024336"/>
              <a:gd name="connsiteX6" fmla="*/ 3261851 w 3712528"/>
              <a:gd name="connsiteY6" fmla="*/ 1917214 h 3024336"/>
              <a:gd name="connsiteX7" fmla="*/ 3261851 w 3712528"/>
              <a:gd name="connsiteY7" fmla="*/ 2007224 h 3024336"/>
              <a:gd name="connsiteX8" fmla="*/ 3351861 w 3712528"/>
              <a:gd name="connsiteY8" fmla="*/ 2097234 h 3024336"/>
              <a:gd name="connsiteX9" fmla="*/ 3576886 w 3712528"/>
              <a:gd name="connsiteY9" fmla="*/ 2097234 h 3024336"/>
              <a:gd name="connsiteX10" fmla="*/ 3711901 w 3712528"/>
              <a:gd name="connsiteY10" fmla="*/ 2187244 h 3024336"/>
              <a:gd name="connsiteX11" fmla="*/ 3711900 w 3712528"/>
              <a:gd name="connsiteY11" fmla="*/ 2367264 h 3024336"/>
              <a:gd name="connsiteX12" fmla="*/ 3621890 w 3712528"/>
              <a:gd name="connsiteY12" fmla="*/ 2502279 h 3024336"/>
              <a:gd name="connsiteX13" fmla="*/ 3426287 w 3712528"/>
              <a:gd name="connsiteY13" fmla="*/ 2706194 h 3024336"/>
              <a:gd name="connsiteX14" fmla="*/ 3279853 w 3712528"/>
              <a:gd name="connsiteY14" fmla="*/ 2859691 h 3024336"/>
              <a:gd name="connsiteX15" fmla="*/ 3231630 w 3712528"/>
              <a:gd name="connsiteY15" fmla="*/ 2976113 h 3024336"/>
              <a:gd name="connsiteX16" fmla="*/ 3115208 w 3712528"/>
              <a:gd name="connsiteY16" fmla="*/ 3024336 h 3024336"/>
              <a:gd name="connsiteX17" fmla="*/ 176520 w 3712528"/>
              <a:gd name="connsiteY17" fmla="*/ 3024336 h 3024336"/>
              <a:gd name="connsiteX18" fmla="*/ 60098 w 3712528"/>
              <a:gd name="connsiteY18" fmla="*/ 2976112 h 3024336"/>
              <a:gd name="connsiteX19" fmla="*/ 11875 w 3712528"/>
              <a:gd name="connsiteY19" fmla="*/ 2859690 h 3024336"/>
              <a:gd name="connsiteX20" fmla="*/ 8037 w 3712528"/>
              <a:gd name="connsiteY20" fmla="*/ 164645 h 3024336"/>
              <a:gd name="connsiteX0" fmla="*/ 8037 w 4121224"/>
              <a:gd name="connsiteY0" fmla="*/ 164645 h 3024336"/>
              <a:gd name="connsiteX1" fmla="*/ 60099 w 4121224"/>
              <a:gd name="connsiteY1" fmla="*/ 48223 h 3024336"/>
              <a:gd name="connsiteX2" fmla="*/ 176521 w 4121224"/>
              <a:gd name="connsiteY2" fmla="*/ 0 h 3024336"/>
              <a:gd name="connsiteX3" fmla="*/ 3115208 w 4121224"/>
              <a:gd name="connsiteY3" fmla="*/ 0 h 3024336"/>
              <a:gd name="connsiteX4" fmla="*/ 3231630 w 4121224"/>
              <a:gd name="connsiteY4" fmla="*/ 48224 h 3024336"/>
              <a:gd name="connsiteX5" fmla="*/ 3279853 w 4121224"/>
              <a:gd name="connsiteY5" fmla="*/ 164646 h 3024336"/>
              <a:gd name="connsiteX6" fmla="*/ 3261851 w 4121224"/>
              <a:gd name="connsiteY6" fmla="*/ 1917214 h 3024336"/>
              <a:gd name="connsiteX7" fmla="*/ 3261851 w 4121224"/>
              <a:gd name="connsiteY7" fmla="*/ 2007224 h 3024336"/>
              <a:gd name="connsiteX8" fmla="*/ 3351861 w 4121224"/>
              <a:gd name="connsiteY8" fmla="*/ 2097234 h 3024336"/>
              <a:gd name="connsiteX9" fmla="*/ 3576886 w 4121224"/>
              <a:gd name="connsiteY9" fmla="*/ 2097234 h 3024336"/>
              <a:gd name="connsiteX10" fmla="*/ 3711901 w 4121224"/>
              <a:gd name="connsiteY10" fmla="*/ 2187244 h 3024336"/>
              <a:gd name="connsiteX11" fmla="*/ 3711900 w 4121224"/>
              <a:gd name="connsiteY11" fmla="*/ 2367264 h 3024336"/>
              <a:gd name="connsiteX12" fmla="*/ 4043811 w 4121224"/>
              <a:gd name="connsiteY12" fmla="*/ 2706194 h 3024336"/>
              <a:gd name="connsiteX13" fmla="*/ 3426287 w 4121224"/>
              <a:gd name="connsiteY13" fmla="*/ 2706194 h 3024336"/>
              <a:gd name="connsiteX14" fmla="*/ 3279853 w 4121224"/>
              <a:gd name="connsiteY14" fmla="*/ 2859691 h 3024336"/>
              <a:gd name="connsiteX15" fmla="*/ 3231630 w 4121224"/>
              <a:gd name="connsiteY15" fmla="*/ 2976113 h 3024336"/>
              <a:gd name="connsiteX16" fmla="*/ 3115208 w 4121224"/>
              <a:gd name="connsiteY16" fmla="*/ 3024336 h 3024336"/>
              <a:gd name="connsiteX17" fmla="*/ 176520 w 4121224"/>
              <a:gd name="connsiteY17" fmla="*/ 3024336 h 3024336"/>
              <a:gd name="connsiteX18" fmla="*/ 60098 w 4121224"/>
              <a:gd name="connsiteY18" fmla="*/ 2976112 h 3024336"/>
              <a:gd name="connsiteX19" fmla="*/ 11875 w 4121224"/>
              <a:gd name="connsiteY19" fmla="*/ 2859690 h 3024336"/>
              <a:gd name="connsiteX20" fmla="*/ 8037 w 4121224"/>
              <a:gd name="connsiteY20" fmla="*/ 164645 h 3024336"/>
              <a:gd name="connsiteX0" fmla="*/ 8037 w 4219633"/>
              <a:gd name="connsiteY0" fmla="*/ 164645 h 3024336"/>
              <a:gd name="connsiteX1" fmla="*/ 60099 w 4219633"/>
              <a:gd name="connsiteY1" fmla="*/ 48223 h 3024336"/>
              <a:gd name="connsiteX2" fmla="*/ 176521 w 4219633"/>
              <a:gd name="connsiteY2" fmla="*/ 0 h 3024336"/>
              <a:gd name="connsiteX3" fmla="*/ 3115208 w 4219633"/>
              <a:gd name="connsiteY3" fmla="*/ 0 h 3024336"/>
              <a:gd name="connsiteX4" fmla="*/ 3231630 w 4219633"/>
              <a:gd name="connsiteY4" fmla="*/ 48224 h 3024336"/>
              <a:gd name="connsiteX5" fmla="*/ 3279853 w 4219633"/>
              <a:gd name="connsiteY5" fmla="*/ 164646 h 3024336"/>
              <a:gd name="connsiteX6" fmla="*/ 3261851 w 4219633"/>
              <a:gd name="connsiteY6" fmla="*/ 1917214 h 3024336"/>
              <a:gd name="connsiteX7" fmla="*/ 3261851 w 4219633"/>
              <a:gd name="connsiteY7" fmla="*/ 2007224 h 3024336"/>
              <a:gd name="connsiteX8" fmla="*/ 3351861 w 4219633"/>
              <a:gd name="connsiteY8" fmla="*/ 2097234 h 3024336"/>
              <a:gd name="connsiteX9" fmla="*/ 3576886 w 4219633"/>
              <a:gd name="connsiteY9" fmla="*/ 2097234 h 3024336"/>
              <a:gd name="connsiteX10" fmla="*/ 3711901 w 4219633"/>
              <a:gd name="connsiteY10" fmla="*/ 2187244 h 3024336"/>
              <a:gd name="connsiteX11" fmla="*/ 4219004 w 4219633"/>
              <a:gd name="connsiteY11" fmla="*/ 2579769 h 3024336"/>
              <a:gd name="connsiteX12" fmla="*/ 4043811 w 4219633"/>
              <a:gd name="connsiteY12" fmla="*/ 2706194 h 3024336"/>
              <a:gd name="connsiteX13" fmla="*/ 3426287 w 4219633"/>
              <a:gd name="connsiteY13" fmla="*/ 2706194 h 3024336"/>
              <a:gd name="connsiteX14" fmla="*/ 3279853 w 4219633"/>
              <a:gd name="connsiteY14" fmla="*/ 2859691 h 3024336"/>
              <a:gd name="connsiteX15" fmla="*/ 3231630 w 4219633"/>
              <a:gd name="connsiteY15" fmla="*/ 2976113 h 3024336"/>
              <a:gd name="connsiteX16" fmla="*/ 3115208 w 4219633"/>
              <a:gd name="connsiteY16" fmla="*/ 3024336 h 3024336"/>
              <a:gd name="connsiteX17" fmla="*/ 176520 w 4219633"/>
              <a:gd name="connsiteY17" fmla="*/ 3024336 h 3024336"/>
              <a:gd name="connsiteX18" fmla="*/ 60098 w 4219633"/>
              <a:gd name="connsiteY18" fmla="*/ 2976112 h 3024336"/>
              <a:gd name="connsiteX19" fmla="*/ 11875 w 4219633"/>
              <a:gd name="connsiteY19" fmla="*/ 2859690 h 3024336"/>
              <a:gd name="connsiteX20" fmla="*/ 8037 w 4219633"/>
              <a:gd name="connsiteY20" fmla="*/ 164645 h 3024336"/>
              <a:gd name="connsiteX0" fmla="*/ 8037 w 4219633"/>
              <a:gd name="connsiteY0" fmla="*/ 164645 h 3024336"/>
              <a:gd name="connsiteX1" fmla="*/ 60099 w 4219633"/>
              <a:gd name="connsiteY1" fmla="*/ 48223 h 3024336"/>
              <a:gd name="connsiteX2" fmla="*/ 176521 w 4219633"/>
              <a:gd name="connsiteY2" fmla="*/ 0 h 3024336"/>
              <a:gd name="connsiteX3" fmla="*/ 3115208 w 4219633"/>
              <a:gd name="connsiteY3" fmla="*/ 0 h 3024336"/>
              <a:gd name="connsiteX4" fmla="*/ 3231630 w 4219633"/>
              <a:gd name="connsiteY4" fmla="*/ 48224 h 3024336"/>
              <a:gd name="connsiteX5" fmla="*/ 3279853 w 4219633"/>
              <a:gd name="connsiteY5" fmla="*/ 164646 h 3024336"/>
              <a:gd name="connsiteX6" fmla="*/ 3261851 w 4219633"/>
              <a:gd name="connsiteY6" fmla="*/ 1917214 h 3024336"/>
              <a:gd name="connsiteX7" fmla="*/ 3261851 w 4219633"/>
              <a:gd name="connsiteY7" fmla="*/ 2007224 h 3024336"/>
              <a:gd name="connsiteX8" fmla="*/ 3351861 w 4219633"/>
              <a:gd name="connsiteY8" fmla="*/ 2097234 h 3024336"/>
              <a:gd name="connsiteX9" fmla="*/ 3576886 w 4219633"/>
              <a:gd name="connsiteY9" fmla="*/ 2097234 h 3024336"/>
              <a:gd name="connsiteX10" fmla="*/ 4043812 w 4219633"/>
              <a:gd name="connsiteY10" fmla="*/ 2441079 h 3024336"/>
              <a:gd name="connsiteX11" fmla="*/ 4219004 w 4219633"/>
              <a:gd name="connsiteY11" fmla="*/ 2579769 h 3024336"/>
              <a:gd name="connsiteX12" fmla="*/ 4043811 w 4219633"/>
              <a:gd name="connsiteY12" fmla="*/ 2706194 h 3024336"/>
              <a:gd name="connsiteX13" fmla="*/ 3426287 w 4219633"/>
              <a:gd name="connsiteY13" fmla="*/ 2706194 h 3024336"/>
              <a:gd name="connsiteX14" fmla="*/ 3279853 w 4219633"/>
              <a:gd name="connsiteY14" fmla="*/ 2859691 h 3024336"/>
              <a:gd name="connsiteX15" fmla="*/ 3231630 w 4219633"/>
              <a:gd name="connsiteY15" fmla="*/ 2976113 h 3024336"/>
              <a:gd name="connsiteX16" fmla="*/ 3115208 w 4219633"/>
              <a:gd name="connsiteY16" fmla="*/ 3024336 h 3024336"/>
              <a:gd name="connsiteX17" fmla="*/ 176520 w 4219633"/>
              <a:gd name="connsiteY17" fmla="*/ 3024336 h 3024336"/>
              <a:gd name="connsiteX18" fmla="*/ 60098 w 4219633"/>
              <a:gd name="connsiteY18" fmla="*/ 2976112 h 3024336"/>
              <a:gd name="connsiteX19" fmla="*/ 11875 w 4219633"/>
              <a:gd name="connsiteY19" fmla="*/ 2859690 h 3024336"/>
              <a:gd name="connsiteX20" fmla="*/ 8037 w 4219633"/>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76886 w 4243120"/>
              <a:gd name="connsiteY9" fmla="*/ 2097234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539514 w 4243120"/>
              <a:gd name="connsiteY9" fmla="*/ 2441079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351861 w 4243120"/>
              <a:gd name="connsiteY8" fmla="*/ 2097234 h 3024336"/>
              <a:gd name="connsiteX9" fmla="*/ 3405262 w 4243120"/>
              <a:gd name="connsiteY9" fmla="*/ 2441079 h 3024336"/>
              <a:gd name="connsiteX10" fmla="*/ 4043812 w 4243120"/>
              <a:gd name="connsiteY10" fmla="*/ 2441079 h 3024336"/>
              <a:gd name="connsiteX11" fmla="*/ 4219004 w 4243120"/>
              <a:gd name="connsiteY11" fmla="*/ 2579769 h 3024336"/>
              <a:gd name="connsiteX12" fmla="*/ 4043811 w 4243120"/>
              <a:gd name="connsiteY12" fmla="*/ 2706194 h 3024336"/>
              <a:gd name="connsiteX13" fmla="*/ 3426287 w 4243120"/>
              <a:gd name="connsiteY13" fmla="*/ 2706194 h 3024336"/>
              <a:gd name="connsiteX14" fmla="*/ 3279853 w 4243120"/>
              <a:gd name="connsiteY14" fmla="*/ 2859691 h 3024336"/>
              <a:gd name="connsiteX15" fmla="*/ 3231630 w 4243120"/>
              <a:gd name="connsiteY15" fmla="*/ 2976113 h 3024336"/>
              <a:gd name="connsiteX16" fmla="*/ 3115208 w 4243120"/>
              <a:gd name="connsiteY16" fmla="*/ 3024336 h 3024336"/>
              <a:gd name="connsiteX17" fmla="*/ 176520 w 4243120"/>
              <a:gd name="connsiteY17" fmla="*/ 3024336 h 3024336"/>
              <a:gd name="connsiteX18" fmla="*/ 60098 w 4243120"/>
              <a:gd name="connsiteY18" fmla="*/ 2976112 h 3024336"/>
              <a:gd name="connsiteX19" fmla="*/ 11875 w 4243120"/>
              <a:gd name="connsiteY19" fmla="*/ 2859690 h 3024336"/>
              <a:gd name="connsiteX20" fmla="*/ 8037 w 4243120"/>
              <a:gd name="connsiteY20"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1851 w 4243120"/>
              <a:gd name="connsiteY7" fmla="*/ 2007224 h 3024336"/>
              <a:gd name="connsiteX8" fmla="*/ 3405262 w 4243120"/>
              <a:gd name="connsiteY8" fmla="*/ 2441079 h 3024336"/>
              <a:gd name="connsiteX9" fmla="*/ 4043812 w 4243120"/>
              <a:gd name="connsiteY9" fmla="*/ 2441079 h 3024336"/>
              <a:gd name="connsiteX10" fmla="*/ 4219004 w 4243120"/>
              <a:gd name="connsiteY10" fmla="*/ 2579769 h 3024336"/>
              <a:gd name="connsiteX11" fmla="*/ 4043811 w 4243120"/>
              <a:gd name="connsiteY11" fmla="*/ 2706194 h 3024336"/>
              <a:gd name="connsiteX12" fmla="*/ 3426287 w 4243120"/>
              <a:gd name="connsiteY12" fmla="*/ 2706194 h 3024336"/>
              <a:gd name="connsiteX13" fmla="*/ 3279853 w 4243120"/>
              <a:gd name="connsiteY13" fmla="*/ 2859691 h 3024336"/>
              <a:gd name="connsiteX14" fmla="*/ 3231630 w 4243120"/>
              <a:gd name="connsiteY14" fmla="*/ 2976113 h 3024336"/>
              <a:gd name="connsiteX15" fmla="*/ 3115208 w 4243120"/>
              <a:gd name="connsiteY15" fmla="*/ 3024336 h 3024336"/>
              <a:gd name="connsiteX16" fmla="*/ 176520 w 4243120"/>
              <a:gd name="connsiteY16" fmla="*/ 3024336 h 3024336"/>
              <a:gd name="connsiteX17" fmla="*/ 60098 w 4243120"/>
              <a:gd name="connsiteY17" fmla="*/ 2976112 h 3024336"/>
              <a:gd name="connsiteX18" fmla="*/ 11875 w 4243120"/>
              <a:gd name="connsiteY18" fmla="*/ 2859690 h 3024336"/>
              <a:gd name="connsiteX19" fmla="*/ 8037 w 4243120"/>
              <a:gd name="connsiteY19"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1851 w 4243120"/>
              <a:gd name="connsiteY6" fmla="*/ 1917214 h 3024336"/>
              <a:gd name="connsiteX7" fmla="*/ 3269682 w 4243120"/>
              <a:gd name="connsiteY7" fmla="*/ 2323830 h 3024336"/>
              <a:gd name="connsiteX8" fmla="*/ 3405262 w 4243120"/>
              <a:gd name="connsiteY8" fmla="*/ 2441079 h 3024336"/>
              <a:gd name="connsiteX9" fmla="*/ 4043812 w 4243120"/>
              <a:gd name="connsiteY9" fmla="*/ 2441079 h 3024336"/>
              <a:gd name="connsiteX10" fmla="*/ 4219004 w 4243120"/>
              <a:gd name="connsiteY10" fmla="*/ 2579769 h 3024336"/>
              <a:gd name="connsiteX11" fmla="*/ 4043811 w 4243120"/>
              <a:gd name="connsiteY11" fmla="*/ 2706194 h 3024336"/>
              <a:gd name="connsiteX12" fmla="*/ 3426287 w 4243120"/>
              <a:gd name="connsiteY12" fmla="*/ 2706194 h 3024336"/>
              <a:gd name="connsiteX13" fmla="*/ 3279853 w 4243120"/>
              <a:gd name="connsiteY13" fmla="*/ 2859691 h 3024336"/>
              <a:gd name="connsiteX14" fmla="*/ 3231630 w 4243120"/>
              <a:gd name="connsiteY14" fmla="*/ 2976113 h 3024336"/>
              <a:gd name="connsiteX15" fmla="*/ 3115208 w 4243120"/>
              <a:gd name="connsiteY15" fmla="*/ 3024336 h 3024336"/>
              <a:gd name="connsiteX16" fmla="*/ 176520 w 4243120"/>
              <a:gd name="connsiteY16" fmla="*/ 3024336 h 3024336"/>
              <a:gd name="connsiteX17" fmla="*/ 60098 w 4243120"/>
              <a:gd name="connsiteY17" fmla="*/ 2976112 h 3024336"/>
              <a:gd name="connsiteX18" fmla="*/ 11875 w 4243120"/>
              <a:gd name="connsiteY18" fmla="*/ 2859690 h 3024336"/>
              <a:gd name="connsiteX19" fmla="*/ 8037 w 4243120"/>
              <a:gd name="connsiteY19"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3 w 4243120"/>
              <a:gd name="connsiteY12" fmla="*/ 2859691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31630 w 4243120"/>
              <a:gd name="connsiteY13" fmla="*/ 2976113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321503 w 4243120"/>
              <a:gd name="connsiteY13" fmla="*/ 2979638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72444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49063"/>
              <a:gd name="connsiteX1" fmla="*/ 60099 w 4243120"/>
              <a:gd name="connsiteY1" fmla="*/ 48223 h 3049063"/>
              <a:gd name="connsiteX2" fmla="*/ 176521 w 4243120"/>
              <a:gd name="connsiteY2" fmla="*/ 0 h 3049063"/>
              <a:gd name="connsiteX3" fmla="*/ 3115208 w 4243120"/>
              <a:gd name="connsiteY3" fmla="*/ 0 h 3049063"/>
              <a:gd name="connsiteX4" fmla="*/ 3231630 w 4243120"/>
              <a:gd name="connsiteY4" fmla="*/ 48224 h 3049063"/>
              <a:gd name="connsiteX5" fmla="*/ 3279853 w 4243120"/>
              <a:gd name="connsiteY5" fmla="*/ 164646 h 3049063"/>
              <a:gd name="connsiteX6" fmla="*/ 3269682 w 4243120"/>
              <a:gd name="connsiteY6" fmla="*/ 2323830 h 3049063"/>
              <a:gd name="connsiteX7" fmla="*/ 3405262 w 4243120"/>
              <a:gd name="connsiteY7" fmla="*/ 2441079 h 3049063"/>
              <a:gd name="connsiteX8" fmla="*/ 4043812 w 4243120"/>
              <a:gd name="connsiteY8" fmla="*/ 2441079 h 3049063"/>
              <a:gd name="connsiteX9" fmla="*/ 4219004 w 4243120"/>
              <a:gd name="connsiteY9" fmla="*/ 2579769 h 3049063"/>
              <a:gd name="connsiteX10" fmla="*/ 4043811 w 4243120"/>
              <a:gd name="connsiteY10" fmla="*/ 2706194 h 3049063"/>
              <a:gd name="connsiteX11" fmla="*/ 3426287 w 4243120"/>
              <a:gd name="connsiteY11" fmla="*/ 2706194 h 3049063"/>
              <a:gd name="connsiteX12" fmla="*/ 3279854 w 4243120"/>
              <a:gd name="connsiteY12" fmla="*/ 2826359 h 3049063"/>
              <a:gd name="connsiteX13" fmla="*/ 3274181 w 4243120"/>
              <a:gd name="connsiteY13" fmla="*/ 2972444 h 3049063"/>
              <a:gd name="connsiteX14" fmla="*/ 3115208 w 4243120"/>
              <a:gd name="connsiteY14" fmla="*/ 3024336 h 3049063"/>
              <a:gd name="connsiteX15" fmla="*/ 176520 w 4243120"/>
              <a:gd name="connsiteY15" fmla="*/ 3024336 h 3049063"/>
              <a:gd name="connsiteX16" fmla="*/ 60098 w 4243120"/>
              <a:gd name="connsiteY16" fmla="*/ 2976112 h 3049063"/>
              <a:gd name="connsiteX17" fmla="*/ 11875 w 4243120"/>
              <a:gd name="connsiteY17" fmla="*/ 2859690 h 3049063"/>
              <a:gd name="connsiteX18" fmla="*/ 8037 w 4243120"/>
              <a:gd name="connsiteY18" fmla="*/ 164645 h 3049063"/>
              <a:gd name="connsiteX0" fmla="*/ 8037 w 4243120"/>
              <a:gd name="connsiteY0" fmla="*/ 164645 h 3049063"/>
              <a:gd name="connsiteX1" fmla="*/ 60099 w 4243120"/>
              <a:gd name="connsiteY1" fmla="*/ 48223 h 3049063"/>
              <a:gd name="connsiteX2" fmla="*/ 176521 w 4243120"/>
              <a:gd name="connsiteY2" fmla="*/ 0 h 3049063"/>
              <a:gd name="connsiteX3" fmla="*/ 3115208 w 4243120"/>
              <a:gd name="connsiteY3" fmla="*/ 0 h 3049063"/>
              <a:gd name="connsiteX4" fmla="*/ 3231630 w 4243120"/>
              <a:gd name="connsiteY4" fmla="*/ 48224 h 3049063"/>
              <a:gd name="connsiteX5" fmla="*/ 3279853 w 4243120"/>
              <a:gd name="connsiteY5" fmla="*/ 164646 h 3049063"/>
              <a:gd name="connsiteX6" fmla="*/ 3269682 w 4243120"/>
              <a:gd name="connsiteY6" fmla="*/ 2323830 h 3049063"/>
              <a:gd name="connsiteX7" fmla="*/ 3405262 w 4243120"/>
              <a:gd name="connsiteY7" fmla="*/ 2441079 h 3049063"/>
              <a:gd name="connsiteX8" fmla="*/ 4043812 w 4243120"/>
              <a:gd name="connsiteY8" fmla="*/ 2441079 h 3049063"/>
              <a:gd name="connsiteX9" fmla="*/ 4219004 w 4243120"/>
              <a:gd name="connsiteY9" fmla="*/ 2579769 h 3049063"/>
              <a:gd name="connsiteX10" fmla="*/ 4043811 w 4243120"/>
              <a:gd name="connsiteY10" fmla="*/ 2706194 h 3049063"/>
              <a:gd name="connsiteX11" fmla="*/ 3426287 w 4243120"/>
              <a:gd name="connsiteY11" fmla="*/ 2706194 h 3049063"/>
              <a:gd name="connsiteX12" fmla="*/ 3279854 w 4243120"/>
              <a:gd name="connsiteY12" fmla="*/ 2826359 h 3049063"/>
              <a:gd name="connsiteX13" fmla="*/ 3274181 w 4243120"/>
              <a:gd name="connsiteY13" fmla="*/ 2972444 h 3049063"/>
              <a:gd name="connsiteX14" fmla="*/ 3115208 w 4243120"/>
              <a:gd name="connsiteY14" fmla="*/ 3024336 h 3049063"/>
              <a:gd name="connsiteX15" fmla="*/ 176520 w 4243120"/>
              <a:gd name="connsiteY15" fmla="*/ 3024336 h 3049063"/>
              <a:gd name="connsiteX16" fmla="*/ 60098 w 4243120"/>
              <a:gd name="connsiteY16" fmla="*/ 2976112 h 3049063"/>
              <a:gd name="connsiteX17" fmla="*/ 11875 w 4243120"/>
              <a:gd name="connsiteY17" fmla="*/ 2859690 h 3049063"/>
              <a:gd name="connsiteX18" fmla="*/ 8037 w 4243120"/>
              <a:gd name="connsiteY18" fmla="*/ 164645 h 3049063"/>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74181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74181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34626"/>
              <a:gd name="connsiteX1" fmla="*/ 60099 w 4243120"/>
              <a:gd name="connsiteY1" fmla="*/ 48223 h 3034626"/>
              <a:gd name="connsiteX2" fmla="*/ 176521 w 4243120"/>
              <a:gd name="connsiteY2" fmla="*/ 0 h 3034626"/>
              <a:gd name="connsiteX3" fmla="*/ 3115208 w 4243120"/>
              <a:gd name="connsiteY3" fmla="*/ 0 h 3034626"/>
              <a:gd name="connsiteX4" fmla="*/ 3231630 w 4243120"/>
              <a:gd name="connsiteY4" fmla="*/ 48224 h 3034626"/>
              <a:gd name="connsiteX5" fmla="*/ 3279853 w 4243120"/>
              <a:gd name="connsiteY5" fmla="*/ 164646 h 3034626"/>
              <a:gd name="connsiteX6" fmla="*/ 3269682 w 4243120"/>
              <a:gd name="connsiteY6" fmla="*/ 2323830 h 3034626"/>
              <a:gd name="connsiteX7" fmla="*/ 3405262 w 4243120"/>
              <a:gd name="connsiteY7" fmla="*/ 2441079 h 3034626"/>
              <a:gd name="connsiteX8" fmla="*/ 4043812 w 4243120"/>
              <a:gd name="connsiteY8" fmla="*/ 2441079 h 3034626"/>
              <a:gd name="connsiteX9" fmla="*/ 4219004 w 4243120"/>
              <a:gd name="connsiteY9" fmla="*/ 2579769 h 3034626"/>
              <a:gd name="connsiteX10" fmla="*/ 4043811 w 4243120"/>
              <a:gd name="connsiteY10" fmla="*/ 2706194 h 3034626"/>
              <a:gd name="connsiteX11" fmla="*/ 3426287 w 4243120"/>
              <a:gd name="connsiteY11" fmla="*/ 2706194 h 3034626"/>
              <a:gd name="connsiteX12" fmla="*/ 3279854 w 4243120"/>
              <a:gd name="connsiteY12" fmla="*/ 2826359 h 3034626"/>
              <a:gd name="connsiteX13" fmla="*/ 3267422 w 4243120"/>
              <a:gd name="connsiteY13" fmla="*/ 2972444 h 3034626"/>
              <a:gd name="connsiteX14" fmla="*/ 3115208 w 4243120"/>
              <a:gd name="connsiteY14" fmla="*/ 3024336 h 3034626"/>
              <a:gd name="connsiteX15" fmla="*/ 176520 w 4243120"/>
              <a:gd name="connsiteY15" fmla="*/ 3024336 h 3034626"/>
              <a:gd name="connsiteX16" fmla="*/ 60098 w 4243120"/>
              <a:gd name="connsiteY16" fmla="*/ 2976112 h 3034626"/>
              <a:gd name="connsiteX17" fmla="*/ 11875 w 4243120"/>
              <a:gd name="connsiteY17" fmla="*/ 2859690 h 3034626"/>
              <a:gd name="connsiteX18" fmla="*/ 8037 w 4243120"/>
              <a:gd name="connsiteY18" fmla="*/ 164645 h 303462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27961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336"/>
              <a:gd name="connsiteX1" fmla="*/ 60099 w 4243120"/>
              <a:gd name="connsiteY1" fmla="*/ 48223 h 3024336"/>
              <a:gd name="connsiteX2" fmla="*/ 176521 w 4243120"/>
              <a:gd name="connsiteY2" fmla="*/ 0 h 3024336"/>
              <a:gd name="connsiteX3" fmla="*/ 3115208 w 4243120"/>
              <a:gd name="connsiteY3" fmla="*/ 0 h 3024336"/>
              <a:gd name="connsiteX4" fmla="*/ 3231630 w 4243120"/>
              <a:gd name="connsiteY4" fmla="*/ 48224 h 3024336"/>
              <a:gd name="connsiteX5" fmla="*/ 3279853 w 4243120"/>
              <a:gd name="connsiteY5" fmla="*/ 164646 h 3024336"/>
              <a:gd name="connsiteX6" fmla="*/ 3269682 w 4243120"/>
              <a:gd name="connsiteY6" fmla="*/ 2323830 h 3024336"/>
              <a:gd name="connsiteX7" fmla="*/ 3405262 w 4243120"/>
              <a:gd name="connsiteY7" fmla="*/ 2441079 h 3024336"/>
              <a:gd name="connsiteX8" fmla="*/ 4043812 w 4243120"/>
              <a:gd name="connsiteY8" fmla="*/ 2441079 h 3024336"/>
              <a:gd name="connsiteX9" fmla="*/ 4219004 w 4243120"/>
              <a:gd name="connsiteY9" fmla="*/ 2579769 h 3024336"/>
              <a:gd name="connsiteX10" fmla="*/ 4043811 w 4243120"/>
              <a:gd name="connsiteY10" fmla="*/ 2706194 h 3024336"/>
              <a:gd name="connsiteX11" fmla="*/ 3426287 w 4243120"/>
              <a:gd name="connsiteY11" fmla="*/ 2706194 h 3024336"/>
              <a:gd name="connsiteX12" fmla="*/ 3279854 w 4243120"/>
              <a:gd name="connsiteY12" fmla="*/ 2826359 h 3024336"/>
              <a:gd name="connsiteX13" fmla="*/ 3274181 w 4243120"/>
              <a:gd name="connsiteY13" fmla="*/ 2927961 h 3024336"/>
              <a:gd name="connsiteX14" fmla="*/ 3115208 w 4243120"/>
              <a:gd name="connsiteY14" fmla="*/ 3024336 h 3024336"/>
              <a:gd name="connsiteX15" fmla="*/ 176520 w 4243120"/>
              <a:gd name="connsiteY15" fmla="*/ 3024336 h 3024336"/>
              <a:gd name="connsiteX16" fmla="*/ 60098 w 4243120"/>
              <a:gd name="connsiteY16" fmla="*/ 2976112 h 3024336"/>
              <a:gd name="connsiteX17" fmla="*/ 11875 w 4243120"/>
              <a:gd name="connsiteY17" fmla="*/ 2859690 h 3024336"/>
              <a:gd name="connsiteX18" fmla="*/ 8037 w 4243120"/>
              <a:gd name="connsiteY18" fmla="*/ 164645 h 302433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9854 w 4243120"/>
              <a:gd name="connsiteY12" fmla="*/ 2826359 h 3024626"/>
              <a:gd name="connsiteX13" fmla="*/ 3274181 w 4243120"/>
              <a:gd name="connsiteY13" fmla="*/ 2927961 h 3024626"/>
              <a:gd name="connsiteX14" fmla="*/ 3115208 w 4243120"/>
              <a:gd name="connsiteY14" fmla="*/ 3024336 h 3024626"/>
              <a:gd name="connsiteX15" fmla="*/ 176520 w 4243120"/>
              <a:gd name="connsiteY15" fmla="*/ 3024336 h 3024626"/>
              <a:gd name="connsiteX16" fmla="*/ 60098 w 4243120"/>
              <a:gd name="connsiteY16" fmla="*/ 2976112 h 3024626"/>
              <a:gd name="connsiteX17" fmla="*/ 11875 w 4243120"/>
              <a:gd name="connsiteY17" fmla="*/ 2859690 h 3024626"/>
              <a:gd name="connsiteX18" fmla="*/ 8037 w 4243120"/>
              <a:gd name="connsiteY18" fmla="*/ 164645 h 302462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9854 w 4243120"/>
              <a:gd name="connsiteY12" fmla="*/ 2826359 h 3024626"/>
              <a:gd name="connsiteX13" fmla="*/ 3274181 w 4243120"/>
              <a:gd name="connsiteY13" fmla="*/ 2927961 h 3024626"/>
              <a:gd name="connsiteX14" fmla="*/ 3115208 w 4243120"/>
              <a:gd name="connsiteY14" fmla="*/ 3024336 h 3024626"/>
              <a:gd name="connsiteX15" fmla="*/ 176520 w 4243120"/>
              <a:gd name="connsiteY15" fmla="*/ 3024336 h 3024626"/>
              <a:gd name="connsiteX16" fmla="*/ 60098 w 4243120"/>
              <a:gd name="connsiteY16" fmla="*/ 2976112 h 3024626"/>
              <a:gd name="connsiteX17" fmla="*/ 11875 w 4243120"/>
              <a:gd name="connsiteY17" fmla="*/ 2859690 h 3024626"/>
              <a:gd name="connsiteX18" fmla="*/ 8037 w 4243120"/>
              <a:gd name="connsiteY18" fmla="*/ 164645 h 3024626"/>
              <a:gd name="connsiteX0" fmla="*/ 8037 w 4243120"/>
              <a:gd name="connsiteY0" fmla="*/ 164645 h 3024626"/>
              <a:gd name="connsiteX1" fmla="*/ 60099 w 4243120"/>
              <a:gd name="connsiteY1" fmla="*/ 48223 h 3024626"/>
              <a:gd name="connsiteX2" fmla="*/ 176521 w 4243120"/>
              <a:gd name="connsiteY2" fmla="*/ 0 h 3024626"/>
              <a:gd name="connsiteX3" fmla="*/ 3115208 w 4243120"/>
              <a:gd name="connsiteY3" fmla="*/ 0 h 3024626"/>
              <a:gd name="connsiteX4" fmla="*/ 3231630 w 4243120"/>
              <a:gd name="connsiteY4" fmla="*/ 48224 h 3024626"/>
              <a:gd name="connsiteX5" fmla="*/ 3279853 w 4243120"/>
              <a:gd name="connsiteY5" fmla="*/ 164646 h 3024626"/>
              <a:gd name="connsiteX6" fmla="*/ 3269682 w 4243120"/>
              <a:gd name="connsiteY6" fmla="*/ 2323830 h 3024626"/>
              <a:gd name="connsiteX7" fmla="*/ 3405262 w 4243120"/>
              <a:gd name="connsiteY7" fmla="*/ 2441079 h 3024626"/>
              <a:gd name="connsiteX8" fmla="*/ 4043812 w 4243120"/>
              <a:gd name="connsiteY8" fmla="*/ 2441079 h 3024626"/>
              <a:gd name="connsiteX9" fmla="*/ 4219004 w 4243120"/>
              <a:gd name="connsiteY9" fmla="*/ 2579769 h 3024626"/>
              <a:gd name="connsiteX10" fmla="*/ 4043811 w 4243120"/>
              <a:gd name="connsiteY10" fmla="*/ 2706194 h 3024626"/>
              <a:gd name="connsiteX11" fmla="*/ 3426287 w 4243120"/>
              <a:gd name="connsiteY11" fmla="*/ 2706194 h 3024626"/>
              <a:gd name="connsiteX12" fmla="*/ 3274181 w 4243120"/>
              <a:gd name="connsiteY12" fmla="*/ 2927961 h 3024626"/>
              <a:gd name="connsiteX13" fmla="*/ 3115208 w 4243120"/>
              <a:gd name="connsiteY13" fmla="*/ 3024336 h 3024626"/>
              <a:gd name="connsiteX14" fmla="*/ 176520 w 4243120"/>
              <a:gd name="connsiteY14" fmla="*/ 3024336 h 3024626"/>
              <a:gd name="connsiteX15" fmla="*/ 60098 w 4243120"/>
              <a:gd name="connsiteY15" fmla="*/ 2976112 h 3024626"/>
              <a:gd name="connsiteX16" fmla="*/ 11875 w 4243120"/>
              <a:gd name="connsiteY16" fmla="*/ 2859690 h 3024626"/>
              <a:gd name="connsiteX17" fmla="*/ 8037 w 4243120"/>
              <a:gd name="connsiteY17" fmla="*/ 164645 h 3024626"/>
              <a:gd name="connsiteX0" fmla="*/ 8037 w 4320533"/>
              <a:gd name="connsiteY0" fmla="*/ 164645 h 3024626"/>
              <a:gd name="connsiteX1" fmla="*/ 60099 w 4320533"/>
              <a:gd name="connsiteY1" fmla="*/ 48223 h 3024626"/>
              <a:gd name="connsiteX2" fmla="*/ 176521 w 4320533"/>
              <a:gd name="connsiteY2" fmla="*/ 0 h 3024626"/>
              <a:gd name="connsiteX3" fmla="*/ 3115208 w 4320533"/>
              <a:gd name="connsiteY3" fmla="*/ 0 h 3024626"/>
              <a:gd name="connsiteX4" fmla="*/ 3231630 w 4320533"/>
              <a:gd name="connsiteY4" fmla="*/ 48224 h 3024626"/>
              <a:gd name="connsiteX5" fmla="*/ 3279853 w 4320533"/>
              <a:gd name="connsiteY5" fmla="*/ 164646 h 3024626"/>
              <a:gd name="connsiteX6" fmla="*/ 3269682 w 4320533"/>
              <a:gd name="connsiteY6" fmla="*/ 2323830 h 3024626"/>
              <a:gd name="connsiteX7" fmla="*/ 3405262 w 4320533"/>
              <a:gd name="connsiteY7" fmla="*/ 2441079 h 3024626"/>
              <a:gd name="connsiteX8" fmla="*/ 4043812 w 4320533"/>
              <a:gd name="connsiteY8" fmla="*/ 2441079 h 3024626"/>
              <a:gd name="connsiteX9" fmla="*/ 4219004 w 4320533"/>
              <a:gd name="connsiteY9" fmla="*/ 2579769 h 3024626"/>
              <a:gd name="connsiteX10" fmla="*/ 4243120 w 4320533"/>
              <a:gd name="connsiteY10" fmla="*/ 2964133 h 3024626"/>
              <a:gd name="connsiteX11" fmla="*/ 3426287 w 4320533"/>
              <a:gd name="connsiteY11" fmla="*/ 2706194 h 3024626"/>
              <a:gd name="connsiteX12" fmla="*/ 3274181 w 4320533"/>
              <a:gd name="connsiteY12" fmla="*/ 2927961 h 3024626"/>
              <a:gd name="connsiteX13" fmla="*/ 3115208 w 4320533"/>
              <a:gd name="connsiteY13" fmla="*/ 3024336 h 3024626"/>
              <a:gd name="connsiteX14" fmla="*/ 176520 w 4320533"/>
              <a:gd name="connsiteY14" fmla="*/ 3024336 h 3024626"/>
              <a:gd name="connsiteX15" fmla="*/ 60098 w 4320533"/>
              <a:gd name="connsiteY15" fmla="*/ 2976112 h 3024626"/>
              <a:gd name="connsiteX16" fmla="*/ 11875 w 4320533"/>
              <a:gd name="connsiteY16" fmla="*/ 2859690 h 3024626"/>
              <a:gd name="connsiteX17" fmla="*/ 8037 w 4320533"/>
              <a:gd name="connsiteY17" fmla="*/ 164645 h 3024626"/>
              <a:gd name="connsiteX0" fmla="*/ 8037 w 4396805"/>
              <a:gd name="connsiteY0" fmla="*/ 164645 h 3024626"/>
              <a:gd name="connsiteX1" fmla="*/ 60099 w 4396805"/>
              <a:gd name="connsiteY1" fmla="*/ 48223 h 3024626"/>
              <a:gd name="connsiteX2" fmla="*/ 176521 w 4396805"/>
              <a:gd name="connsiteY2" fmla="*/ 0 h 3024626"/>
              <a:gd name="connsiteX3" fmla="*/ 3115208 w 4396805"/>
              <a:gd name="connsiteY3" fmla="*/ 0 h 3024626"/>
              <a:gd name="connsiteX4" fmla="*/ 3231630 w 4396805"/>
              <a:gd name="connsiteY4" fmla="*/ 48224 h 3024626"/>
              <a:gd name="connsiteX5" fmla="*/ 3279853 w 4396805"/>
              <a:gd name="connsiteY5" fmla="*/ 164646 h 3024626"/>
              <a:gd name="connsiteX6" fmla="*/ 3269682 w 4396805"/>
              <a:gd name="connsiteY6" fmla="*/ 2323830 h 3024626"/>
              <a:gd name="connsiteX7" fmla="*/ 3405262 w 4396805"/>
              <a:gd name="connsiteY7" fmla="*/ 2441079 h 3024626"/>
              <a:gd name="connsiteX8" fmla="*/ 4043812 w 4396805"/>
              <a:gd name="connsiteY8" fmla="*/ 2441079 h 3024626"/>
              <a:gd name="connsiteX9" fmla="*/ 4388346 w 4396805"/>
              <a:gd name="connsiteY9" fmla="*/ 2834481 h 3024626"/>
              <a:gd name="connsiteX10" fmla="*/ 4243120 w 4396805"/>
              <a:gd name="connsiteY10" fmla="*/ 2964133 h 3024626"/>
              <a:gd name="connsiteX11" fmla="*/ 3426287 w 4396805"/>
              <a:gd name="connsiteY11" fmla="*/ 2706194 h 3024626"/>
              <a:gd name="connsiteX12" fmla="*/ 3274181 w 4396805"/>
              <a:gd name="connsiteY12" fmla="*/ 2927961 h 3024626"/>
              <a:gd name="connsiteX13" fmla="*/ 3115208 w 4396805"/>
              <a:gd name="connsiteY13" fmla="*/ 3024336 h 3024626"/>
              <a:gd name="connsiteX14" fmla="*/ 176520 w 4396805"/>
              <a:gd name="connsiteY14" fmla="*/ 3024336 h 3024626"/>
              <a:gd name="connsiteX15" fmla="*/ 60098 w 4396805"/>
              <a:gd name="connsiteY15" fmla="*/ 2976112 h 3024626"/>
              <a:gd name="connsiteX16" fmla="*/ 11875 w 4396805"/>
              <a:gd name="connsiteY16" fmla="*/ 2859690 h 3024626"/>
              <a:gd name="connsiteX17" fmla="*/ 8037 w 4396805"/>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43120 w 4442427"/>
              <a:gd name="connsiteY10" fmla="*/ 2964133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388346 w 4442427"/>
              <a:gd name="connsiteY9" fmla="*/ 2834481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26287 w 4442427"/>
              <a:gd name="connsiteY11" fmla="*/ 2706194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683083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683083 w 4442427"/>
              <a:gd name="connsiteY11" fmla="*/ 2880116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4181 w 4442427"/>
              <a:gd name="connsiteY12" fmla="*/ 292796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18273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6586 w 4442427"/>
              <a:gd name="connsiteY12" fmla="*/ 2934287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8365"/>
              <a:gd name="connsiteX1" fmla="*/ 60099 w 4442427"/>
              <a:gd name="connsiteY1" fmla="*/ 48223 h 3028365"/>
              <a:gd name="connsiteX2" fmla="*/ 176521 w 4442427"/>
              <a:gd name="connsiteY2" fmla="*/ 0 h 3028365"/>
              <a:gd name="connsiteX3" fmla="*/ 3115208 w 4442427"/>
              <a:gd name="connsiteY3" fmla="*/ 0 h 3028365"/>
              <a:gd name="connsiteX4" fmla="*/ 3231630 w 4442427"/>
              <a:gd name="connsiteY4" fmla="*/ 48224 h 3028365"/>
              <a:gd name="connsiteX5" fmla="*/ 3279853 w 4442427"/>
              <a:gd name="connsiteY5" fmla="*/ 164646 h 3028365"/>
              <a:gd name="connsiteX6" fmla="*/ 3269682 w 4442427"/>
              <a:gd name="connsiteY6" fmla="*/ 2323830 h 3028365"/>
              <a:gd name="connsiteX7" fmla="*/ 3405262 w 4442427"/>
              <a:gd name="connsiteY7" fmla="*/ 2441079 h 3028365"/>
              <a:gd name="connsiteX8" fmla="*/ 4243119 w 4442427"/>
              <a:gd name="connsiteY8" fmla="*/ 2722163 h 3028365"/>
              <a:gd name="connsiteX9" fmla="*/ 4416708 w 4442427"/>
              <a:gd name="connsiteY9" fmla="*/ 2834397 h 3028365"/>
              <a:gd name="connsiteX10" fmla="*/ 4257548 w 4442427"/>
              <a:gd name="connsiteY10" fmla="*/ 2926476 h 3028365"/>
              <a:gd name="connsiteX11" fmla="*/ 3405596 w 4442427"/>
              <a:gd name="connsiteY11" fmla="*/ 2903641 h 3028365"/>
              <a:gd name="connsiteX12" fmla="*/ 3272196 w 4442427"/>
              <a:gd name="connsiteY12" fmla="*/ 2940669 h 3028365"/>
              <a:gd name="connsiteX13" fmla="*/ 3115208 w 4442427"/>
              <a:gd name="connsiteY13" fmla="*/ 3024336 h 3028365"/>
              <a:gd name="connsiteX14" fmla="*/ 176520 w 4442427"/>
              <a:gd name="connsiteY14" fmla="*/ 3024336 h 3028365"/>
              <a:gd name="connsiteX15" fmla="*/ 60098 w 4442427"/>
              <a:gd name="connsiteY15" fmla="*/ 2976112 h 3028365"/>
              <a:gd name="connsiteX16" fmla="*/ 11875 w 4442427"/>
              <a:gd name="connsiteY16" fmla="*/ 2859690 h 3028365"/>
              <a:gd name="connsiteX17" fmla="*/ 8037 w 4442427"/>
              <a:gd name="connsiteY17" fmla="*/ 164645 h 3028365"/>
              <a:gd name="connsiteX0" fmla="*/ 8037 w 4442427"/>
              <a:gd name="connsiteY0" fmla="*/ 164645 h 3064398"/>
              <a:gd name="connsiteX1" fmla="*/ 60099 w 4442427"/>
              <a:gd name="connsiteY1" fmla="*/ 48223 h 3064398"/>
              <a:gd name="connsiteX2" fmla="*/ 176521 w 4442427"/>
              <a:gd name="connsiteY2" fmla="*/ 0 h 3064398"/>
              <a:gd name="connsiteX3" fmla="*/ 3115208 w 4442427"/>
              <a:gd name="connsiteY3" fmla="*/ 0 h 3064398"/>
              <a:gd name="connsiteX4" fmla="*/ 3231630 w 4442427"/>
              <a:gd name="connsiteY4" fmla="*/ 48224 h 3064398"/>
              <a:gd name="connsiteX5" fmla="*/ 3279853 w 4442427"/>
              <a:gd name="connsiteY5" fmla="*/ 164646 h 3064398"/>
              <a:gd name="connsiteX6" fmla="*/ 3269682 w 4442427"/>
              <a:gd name="connsiteY6" fmla="*/ 2323830 h 3064398"/>
              <a:gd name="connsiteX7" fmla="*/ 3405262 w 4442427"/>
              <a:gd name="connsiteY7" fmla="*/ 2441079 h 3064398"/>
              <a:gd name="connsiteX8" fmla="*/ 4243119 w 4442427"/>
              <a:gd name="connsiteY8" fmla="*/ 2722163 h 3064398"/>
              <a:gd name="connsiteX9" fmla="*/ 4416708 w 4442427"/>
              <a:gd name="connsiteY9" fmla="*/ 2834397 h 3064398"/>
              <a:gd name="connsiteX10" fmla="*/ 4257548 w 4442427"/>
              <a:gd name="connsiteY10" fmla="*/ 2926476 h 3064398"/>
              <a:gd name="connsiteX11" fmla="*/ 3405596 w 4442427"/>
              <a:gd name="connsiteY11" fmla="*/ 2903641 h 3064398"/>
              <a:gd name="connsiteX12" fmla="*/ 3272196 w 4442427"/>
              <a:gd name="connsiteY12" fmla="*/ 2976701 h 3064398"/>
              <a:gd name="connsiteX13" fmla="*/ 3115208 w 4442427"/>
              <a:gd name="connsiteY13" fmla="*/ 3024336 h 3064398"/>
              <a:gd name="connsiteX14" fmla="*/ 176520 w 4442427"/>
              <a:gd name="connsiteY14" fmla="*/ 3024336 h 3064398"/>
              <a:gd name="connsiteX15" fmla="*/ 60098 w 4442427"/>
              <a:gd name="connsiteY15" fmla="*/ 2976112 h 3064398"/>
              <a:gd name="connsiteX16" fmla="*/ 11875 w 4442427"/>
              <a:gd name="connsiteY16" fmla="*/ 2859690 h 3064398"/>
              <a:gd name="connsiteX17" fmla="*/ 8037 w 4442427"/>
              <a:gd name="connsiteY17" fmla="*/ 164645 h 3064398"/>
              <a:gd name="connsiteX0" fmla="*/ 8037 w 4442427"/>
              <a:gd name="connsiteY0" fmla="*/ 164645 h 3024627"/>
              <a:gd name="connsiteX1" fmla="*/ 60099 w 4442427"/>
              <a:gd name="connsiteY1" fmla="*/ 48223 h 3024627"/>
              <a:gd name="connsiteX2" fmla="*/ 176521 w 4442427"/>
              <a:gd name="connsiteY2" fmla="*/ 0 h 3024627"/>
              <a:gd name="connsiteX3" fmla="*/ 3115208 w 4442427"/>
              <a:gd name="connsiteY3" fmla="*/ 0 h 3024627"/>
              <a:gd name="connsiteX4" fmla="*/ 3231630 w 4442427"/>
              <a:gd name="connsiteY4" fmla="*/ 48224 h 3024627"/>
              <a:gd name="connsiteX5" fmla="*/ 3279853 w 4442427"/>
              <a:gd name="connsiteY5" fmla="*/ 164646 h 3024627"/>
              <a:gd name="connsiteX6" fmla="*/ 3269682 w 4442427"/>
              <a:gd name="connsiteY6" fmla="*/ 2323830 h 3024627"/>
              <a:gd name="connsiteX7" fmla="*/ 3405262 w 4442427"/>
              <a:gd name="connsiteY7" fmla="*/ 2441079 h 3024627"/>
              <a:gd name="connsiteX8" fmla="*/ 4243119 w 4442427"/>
              <a:gd name="connsiteY8" fmla="*/ 2722163 h 3024627"/>
              <a:gd name="connsiteX9" fmla="*/ 4416708 w 4442427"/>
              <a:gd name="connsiteY9" fmla="*/ 2834397 h 3024627"/>
              <a:gd name="connsiteX10" fmla="*/ 4257548 w 4442427"/>
              <a:gd name="connsiteY10" fmla="*/ 2926476 h 3024627"/>
              <a:gd name="connsiteX11" fmla="*/ 3405596 w 4442427"/>
              <a:gd name="connsiteY11" fmla="*/ 2903641 h 3024627"/>
              <a:gd name="connsiteX12" fmla="*/ 3272196 w 4442427"/>
              <a:gd name="connsiteY12" fmla="*/ 2976701 h 3024627"/>
              <a:gd name="connsiteX13" fmla="*/ 3115208 w 4442427"/>
              <a:gd name="connsiteY13" fmla="*/ 3024336 h 3024627"/>
              <a:gd name="connsiteX14" fmla="*/ 176520 w 4442427"/>
              <a:gd name="connsiteY14" fmla="*/ 3024336 h 3024627"/>
              <a:gd name="connsiteX15" fmla="*/ 60098 w 4442427"/>
              <a:gd name="connsiteY15" fmla="*/ 2976112 h 3024627"/>
              <a:gd name="connsiteX16" fmla="*/ 11875 w 4442427"/>
              <a:gd name="connsiteY16" fmla="*/ 2859690 h 3024627"/>
              <a:gd name="connsiteX17" fmla="*/ 8037 w 4442427"/>
              <a:gd name="connsiteY17" fmla="*/ 164645 h 3024627"/>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405262 w 4442427"/>
              <a:gd name="connsiteY7" fmla="*/ 244107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69682 w 4442427"/>
              <a:gd name="connsiteY6" fmla="*/ 2323830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26476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45681 h 3024626"/>
              <a:gd name="connsiteX11" fmla="*/ 3405596 w 4442427"/>
              <a:gd name="connsiteY11" fmla="*/ 2903641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 name="connsiteX0" fmla="*/ 8037 w 4442427"/>
              <a:gd name="connsiteY0" fmla="*/ 164645 h 3024626"/>
              <a:gd name="connsiteX1" fmla="*/ 60099 w 4442427"/>
              <a:gd name="connsiteY1" fmla="*/ 48223 h 3024626"/>
              <a:gd name="connsiteX2" fmla="*/ 176521 w 4442427"/>
              <a:gd name="connsiteY2" fmla="*/ 0 h 3024626"/>
              <a:gd name="connsiteX3" fmla="*/ 3115208 w 4442427"/>
              <a:gd name="connsiteY3" fmla="*/ 0 h 3024626"/>
              <a:gd name="connsiteX4" fmla="*/ 3231630 w 4442427"/>
              <a:gd name="connsiteY4" fmla="*/ 48224 h 3024626"/>
              <a:gd name="connsiteX5" fmla="*/ 3279853 w 4442427"/>
              <a:gd name="connsiteY5" fmla="*/ 164646 h 3024626"/>
              <a:gd name="connsiteX6" fmla="*/ 3275805 w 4442427"/>
              <a:gd name="connsiteY6" fmla="*/ 2640107 h 3024626"/>
              <a:gd name="connsiteX7" fmla="*/ 3380776 w 4442427"/>
              <a:gd name="connsiteY7" fmla="*/ 2717319 h 3024626"/>
              <a:gd name="connsiteX8" fmla="*/ 4243119 w 4442427"/>
              <a:gd name="connsiteY8" fmla="*/ 2722163 h 3024626"/>
              <a:gd name="connsiteX9" fmla="*/ 4416708 w 4442427"/>
              <a:gd name="connsiteY9" fmla="*/ 2834397 h 3024626"/>
              <a:gd name="connsiteX10" fmla="*/ 4257548 w 4442427"/>
              <a:gd name="connsiteY10" fmla="*/ 2945681 h 3024626"/>
              <a:gd name="connsiteX11" fmla="*/ 3405596 w 4442427"/>
              <a:gd name="connsiteY11" fmla="*/ 2935649 h 3024626"/>
              <a:gd name="connsiteX12" fmla="*/ 3272196 w 4442427"/>
              <a:gd name="connsiteY12" fmla="*/ 2976701 h 3024626"/>
              <a:gd name="connsiteX13" fmla="*/ 3115208 w 4442427"/>
              <a:gd name="connsiteY13" fmla="*/ 3024336 h 3024626"/>
              <a:gd name="connsiteX14" fmla="*/ 176520 w 4442427"/>
              <a:gd name="connsiteY14" fmla="*/ 3024336 h 3024626"/>
              <a:gd name="connsiteX15" fmla="*/ 60098 w 4442427"/>
              <a:gd name="connsiteY15" fmla="*/ 2976112 h 3024626"/>
              <a:gd name="connsiteX16" fmla="*/ 11875 w 4442427"/>
              <a:gd name="connsiteY16" fmla="*/ 2859690 h 3024626"/>
              <a:gd name="connsiteX17" fmla="*/ 8037 w 4442427"/>
              <a:gd name="connsiteY17" fmla="*/ 164645 h 3024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42427" h="3024626">
                <a:moveTo>
                  <a:pt x="8037" y="164645"/>
                </a:moveTo>
                <a:cubicBezTo>
                  <a:pt x="15020" y="84048"/>
                  <a:pt x="32018" y="75664"/>
                  <a:pt x="60099" y="48223"/>
                </a:cubicBezTo>
                <a:cubicBezTo>
                  <a:pt x="88180" y="20782"/>
                  <a:pt x="132854" y="0"/>
                  <a:pt x="176521" y="0"/>
                </a:cubicBezTo>
                <a:lnTo>
                  <a:pt x="3115208" y="0"/>
                </a:lnTo>
                <a:cubicBezTo>
                  <a:pt x="3158875" y="0"/>
                  <a:pt x="3200753" y="17347"/>
                  <a:pt x="3231630" y="48224"/>
                </a:cubicBezTo>
                <a:cubicBezTo>
                  <a:pt x="3262507" y="79101"/>
                  <a:pt x="3280690" y="89712"/>
                  <a:pt x="3279853" y="164646"/>
                </a:cubicBezTo>
                <a:cubicBezTo>
                  <a:pt x="3276463" y="884374"/>
                  <a:pt x="3279195" y="1920379"/>
                  <a:pt x="3275805" y="2640107"/>
                </a:cubicBezTo>
                <a:cubicBezTo>
                  <a:pt x="3284047" y="2713451"/>
                  <a:pt x="3297432" y="2721038"/>
                  <a:pt x="3380776" y="2717319"/>
                </a:cubicBezTo>
                <a:cubicBezTo>
                  <a:pt x="3463985" y="2713812"/>
                  <a:pt x="4015851" y="2717405"/>
                  <a:pt x="4243119" y="2722163"/>
                </a:cubicBezTo>
                <a:cubicBezTo>
                  <a:pt x="4442427" y="2722094"/>
                  <a:pt x="4421593" y="2738265"/>
                  <a:pt x="4416708" y="2834397"/>
                </a:cubicBezTo>
                <a:cubicBezTo>
                  <a:pt x="4425336" y="2900289"/>
                  <a:pt x="4387741" y="2947110"/>
                  <a:pt x="4257548" y="2945681"/>
                </a:cubicBezTo>
                <a:cubicBezTo>
                  <a:pt x="4008088" y="2954649"/>
                  <a:pt x="3681721" y="2935388"/>
                  <a:pt x="3405596" y="2935649"/>
                </a:cubicBezTo>
                <a:cubicBezTo>
                  <a:pt x="3252685" y="2942905"/>
                  <a:pt x="3317409" y="2933613"/>
                  <a:pt x="3272196" y="2976701"/>
                </a:cubicBezTo>
                <a:cubicBezTo>
                  <a:pt x="3238889" y="3010550"/>
                  <a:pt x="3235329" y="3024626"/>
                  <a:pt x="3115208" y="3024336"/>
                </a:cubicBezTo>
                <a:lnTo>
                  <a:pt x="176520" y="3024336"/>
                </a:lnTo>
                <a:cubicBezTo>
                  <a:pt x="132853" y="3024336"/>
                  <a:pt x="90975" y="3006989"/>
                  <a:pt x="60098" y="2976112"/>
                </a:cubicBezTo>
                <a:cubicBezTo>
                  <a:pt x="29221" y="2945235"/>
                  <a:pt x="20176" y="2941096"/>
                  <a:pt x="11875" y="2859690"/>
                </a:cubicBezTo>
                <a:cubicBezTo>
                  <a:pt x="3838" y="2391112"/>
                  <a:pt x="0" y="633223"/>
                  <a:pt x="8037" y="164645"/>
                </a:cubicBezTo>
                <a:close/>
              </a:path>
            </a:pathLst>
          </a:custGeom>
          <a:solidFill>
            <a:srgbClr val="3F3F3F">
              <a:alpha val="27843"/>
            </a:srgbClr>
          </a:solidFill>
          <a:ln w="12700" cap="flat" cmpd="sng" algn="ctr">
            <a:solidFill>
              <a:srgbClr val="124191"/>
            </a:solidFill>
            <a:prstDash val="solid"/>
            <a:round/>
            <a:headEnd type="none" w="med" len="med"/>
            <a:tailEnd type="none" w="med" len="med"/>
          </a:ln>
          <a:effectLst/>
        </p:spPr>
        <p:txBody>
          <a:bodyPr vert="horz" wrap="square" lIns="0" tIns="72000" rIns="0" bIns="36000" numCol="1" rtlCol="0" anchor="t" anchorCtr="0" compatLnSpc="1">
            <a:prstTxWarp prst="textNoShape">
              <a:avLst/>
            </a:prstTxWarp>
          </a:bodyPr>
          <a:lstStyle/>
          <a:p>
            <a:pPr marL="179388" marR="0" lvl="0" indent="-88900" defTabSz="762000" eaLnBrk="1" fontAlgn="base" latinLnBrk="0" hangingPunct="1">
              <a:lnSpc>
                <a:spcPct val="90000"/>
              </a:lnSpc>
              <a:spcBef>
                <a:spcPct val="30000"/>
              </a:spcBef>
              <a:spcAft>
                <a:spcPct val="0"/>
              </a:spcAft>
              <a:buClr>
                <a:srgbClr val="FF8200"/>
              </a:buClr>
              <a:buSzPct val="110000"/>
              <a:buFontTx/>
              <a:buNone/>
              <a:tabLst/>
              <a:defRPr/>
            </a:pPr>
            <a:r>
              <a:rPr kumimoji="0" lang="pl-PL" sz="1100" b="1" i="0" u="none" strike="noStrike" kern="0" cap="none" spc="0" normalizeH="0" baseline="0" noProof="0" dirty="0">
                <a:ln>
                  <a:noFill/>
                </a:ln>
                <a:solidFill>
                  <a:srgbClr val="124191"/>
                </a:solidFill>
                <a:effectLst/>
                <a:uLnTx/>
                <a:uFillTx/>
                <a:latin typeface="Arial" pitchFamily="34" charset="0"/>
              </a:rPr>
              <a:t>SRAN LTE-WCDMA-GSM </a:t>
            </a:r>
          </a:p>
          <a:p>
            <a:pPr marL="179388" marR="0" lvl="0" indent="-88900" defTabSz="762000" eaLnBrk="1" fontAlgn="base" latinLnBrk="0" hangingPunct="1">
              <a:lnSpc>
                <a:spcPct val="90000"/>
              </a:lnSpc>
              <a:spcBef>
                <a:spcPct val="30000"/>
              </a:spcBef>
              <a:spcAft>
                <a:spcPct val="0"/>
              </a:spcAft>
              <a:buClr>
                <a:srgbClr val="FF8200"/>
              </a:buClr>
              <a:buSzPct val="110000"/>
              <a:buFontTx/>
              <a:buNone/>
              <a:tabLst/>
              <a:defRPr/>
            </a:pPr>
            <a:r>
              <a:rPr kumimoji="0" lang="pl-PL" sz="1100" b="1" i="0" u="none" strike="noStrike" kern="0" cap="none" spc="0" normalizeH="0" baseline="0" noProof="0" dirty="0">
                <a:ln>
                  <a:noFill/>
                </a:ln>
                <a:solidFill>
                  <a:srgbClr val="124191"/>
                </a:solidFill>
                <a:effectLst/>
                <a:uLnTx/>
                <a:uFillTx/>
                <a:latin typeface="Arial" pitchFamily="34" charset="0"/>
              </a:rPr>
              <a:t>sharing</a:t>
            </a:r>
            <a:br>
              <a:rPr kumimoji="0" lang="en-GB" sz="1100" b="1" i="0" u="none" strike="noStrike" kern="0" cap="none" spc="0" normalizeH="0" baseline="0" noProof="0" dirty="0">
                <a:ln>
                  <a:noFill/>
                </a:ln>
                <a:solidFill>
                  <a:srgbClr val="124191"/>
                </a:solidFill>
                <a:effectLst/>
                <a:uLnTx/>
                <a:uFillTx/>
                <a:latin typeface="Arial" pitchFamily="34" charset="0"/>
              </a:rPr>
            </a:br>
            <a:endParaRPr kumimoji="0" lang="en-GB" sz="500" b="1" i="0" u="none" strike="noStrike" kern="0" cap="none" spc="0" normalizeH="0" baseline="0" noProof="0" dirty="0">
              <a:ln>
                <a:noFill/>
              </a:ln>
              <a:solidFill>
                <a:srgbClr val="124191"/>
              </a:solidFill>
              <a:effectLst/>
              <a:uLnTx/>
              <a:uFillTx/>
              <a:latin typeface="Arial" pitchFamily="34" charset="0"/>
            </a:endParaRPr>
          </a:p>
          <a:p>
            <a:pPr marL="179388" marR="0" lvl="0" indent="-144000" defTabSz="762000" eaLnBrk="1" fontAlgn="base" latinLnBrk="0" hangingPunct="1">
              <a:lnSpc>
                <a:spcPct val="90000"/>
              </a:lnSpc>
              <a:spcBef>
                <a:spcPct val="0"/>
              </a:spcBef>
              <a:spcAft>
                <a:spcPct val="0"/>
              </a:spcAft>
              <a:buClr>
                <a:srgbClr val="124191"/>
              </a:buClr>
              <a:buSzPct val="110000"/>
              <a:buFont typeface="Arial" pitchFamily="34" charset="0"/>
              <a:buChar char="•"/>
              <a:tabLst/>
              <a:defRPr/>
            </a:pPr>
            <a:r>
              <a:rPr kumimoji="0" lang="pl-PL" sz="900" b="0" i="0" u="none" strike="noStrike" kern="0" cap="none" spc="0" normalizeH="0" baseline="0" noProof="0" dirty="0">
                <a:ln>
                  <a:noFill/>
                </a:ln>
                <a:solidFill>
                  <a:srgbClr val="124191"/>
                </a:solidFill>
                <a:effectLst/>
                <a:uLnTx/>
                <a:uFillTx/>
                <a:latin typeface="Arial" pitchFamily="34" charset="0"/>
              </a:rPr>
              <a:t>LTE – as per LTE cell sets definition</a:t>
            </a:r>
          </a:p>
          <a:p>
            <a:pPr marL="179388" marR="0" lvl="0" indent="-144000" defTabSz="762000" eaLnBrk="1" fontAlgn="base" latinLnBrk="0" hangingPunct="1">
              <a:lnSpc>
                <a:spcPct val="90000"/>
              </a:lnSpc>
              <a:spcBef>
                <a:spcPct val="0"/>
              </a:spcBef>
              <a:spcAft>
                <a:spcPct val="0"/>
              </a:spcAft>
              <a:buClr>
                <a:srgbClr val="124191"/>
              </a:buClr>
              <a:buSzPct val="110000"/>
              <a:buFont typeface="Arial" pitchFamily="34" charset="0"/>
              <a:buChar char="•"/>
              <a:tabLst/>
              <a:defRPr/>
            </a:pPr>
            <a:r>
              <a:rPr kumimoji="0" lang="pl-PL" sz="900" b="0" i="0" u="none" strike="noStrike" kern="0" cap="none" spc="0" normalizeH="0" baseline="0" noProof="0" dirty="0">
                <a:ln>
                  <a:noFill/>
                </a:ln>
                <a:solidFill>
                  <a:srgbClr val="124191"/>
                </a:solidFill>
                <a:effectLst/>
                <a:uLnTx/>
                <a:uFillTx/>
                <a:latin typeface="Arial" pitchFamily="34" charset="0"/>
              </a:rPr>
              <a:t>GSM – 24 or 36TRX</a:t>
            </a:r>
          </a:p>
          <a:p>
            <a:pPr marL="179388" marR="0" lvl="0" indent="-144000" defTabSz="762000" eaLnBrk="1" fontAlgn="base" latinLnBrk="0" hangingPunct="1">
              <a:lnSpc>
                <a:spcPct val="90000"/>
              </a:lnSpc>
              <a:spcBef>
                <a:spcPct val="0"/>
              </a:spcBef>
              <a:spcAft>
                <a:spcPct val="0"/>
              </a:spcAft>
              <a:buClr>
                <a:srgbClr val="124191"/>
              </a:buClr>
              <a:buSzPct val="110000"/>
              <a:buFont typeface="Arial" pitchFamily="34" charset="0"/>
              <a:buChar char="•"/>
              <a:tabLst/>
              <a:defRPr/>
            </a:pPr>
            <a:r>
              <a:rPr kumimoji="0" lang="pl-PL" sz="900" b="0" i="0" u="none" strike="noStrike" kern="0" cap="none" spc="0" normalizeH="0" baseline="0" noProof="0" dirty="0">
                <a:ln>
                  <a:noFill/>
                </a:ln>
                <a:solidFill>
                  <a:srgbClr val="124191"/>
                </a:solidFill>
                <a:effectLst/>
                <a:uLnTx/>
                <a:uFillTx/>
                <a:latin typeface="Arial" pitchFamily="34" charset="0"/>
              </a:rPr>
              <a:t>WCDMA – 4 or 6 SU in shared ABIA</a:t>
            </a:r>
          </a:p>
          <a:p>
            <a:pPr marL="179388" marR="0" lvl="0" indent="-144000" defTabSz="762000" eaLnBrk="1" fontAlgn="base" latinLnBrk="0" hangingPunct="1">
              <a:lnSpc>
                <a:spcPct val="90000"/>
              </a:lnSpc>
              <a:spcBef>
                <a:spcPct val="0"/>
              </a:spcBef>
              <a:spcAft>
                <a:spcPct val="0"/>
              </a:spcAft>
              <a:buClr>
                <a:srgbClr val="124191"/>
              </a:buClr>
              <a:buSzPct val="110000"/>
              <a:buFont typeface="Arial" pitchFamily="34" charset="0"/>
              <a:buChar char="•"/>
              <a:tabLst/>
              <a:defRPr/>
            </a:pPr>
            <a:r>
              <a:rPr kumimoji="0" lang="pl-PL" sz="900" b="0" i="0" u="none" strike="noStrike" kern="0" cap="none" spc="0" normalizeH="0" baseline="0" noProof="0" dirty="0">
                <a:ln>
                  <a:noFill/>
                </a:ln>
                <a:solidFill>
                  <a:srgbClr val="124191"/>
                </a:solidFill>
                <a:effectLst/>
                <a:uLnTx/>
                <a:uFillTx/>
                <a:latin typeface="Arial" pitchFamily="34" charset="0"/>
              </a:rPr>
              <a:t>Increments of 2 SU on top of LCG</a:t>
            </a:r>
          </a:p>
          <a:p>
            <a:pPr marL="179388" marR="0" lvl="0" indent="-144000" defTabSz="762000" eaLnBrk="1" fontAlgn="base" latinLnBrk="0" hangingPunct="1">
              <a:lnSpc>
                <a:spcPct val="90000"/>
              </a:lnSpc>
              <a:spcBef>
                <a:spcPct val="0"/>
              </a:spcBef>
              <a:spcAft>
                <a:spcPct val="0"/>
              </a:spcAft>
              <a:buClr>
                <a:srgbClr val="124191"/>
              </a:buClr>
              <a:buSzPct val="110000"/>
              <a:buFont typeface="Arial" pitchFamily="34" charset="0"/>
              <a:buChar char="•"/>
              <a:tabLst/>
              <a:defRPr/>
            </a:pPr>
            <a:r>
              <a:rPr kumimoji="0" lang="pl-PL" sz="900" b="0" i="0" u="none" strike="noStrike" kern="0" cap="none" spc="0" normalizeH="0" baseline="0" noProof="0" dirty="0">
                <a:ln>
                  <a:noFill/>
                </a:ln>
                <a:solidFill>
                  <a:srgbClr val="124191"/>
                </a:solidFill>
                <a:effectLst/>
                <a:uLnTx/>
                <a:uFillTx/>
                <a:latin typeface="Arial" pitchFamily="34" charset="0"/>
              </a:rPr>
              <a:t>Up to 24 Wcells/ half sub-rack*</a:t>
            </a:r>
          </a:p>
          <a:p>
            <a:pPr marL="179388" marR="0" lvl="0" indent="-144000" defTabSz="762000" eaLnBrk="1" fontAlgn="base" latinLnBrk="0" hangingPunct="1">
              <a:lnSpc>
                <a:spcPct val="90000"/>
              </a:lnSpc>
              <a:spcBef>
                <a:spcPct val="0"/>
              </a:spcBef>
              <a:spcAft>
                <a:spcPct val="0"/>
              </a:spcAft>
              <a:buClr>
                <a:srgbClr val="124191"/>
              </a:buClr>
              <a:buSzPct val="110000"/>
              <a:buFont typeface="Arial" pitchFamily="34" charset="0"/>
              <a:buChar char="•"/>
              <a:tabLst/>
              <a:defRPr/>
            </a:pPr>
            <a:r>
              <a:rPr kumimoji="0" lang="pl-PL" sz="900" b="1" i="0" u="none" strike="noStrike" kern="0" cap="none" spc="0" normalizeH="0" baseline="0" noProof="0" dirty="0">
                <a:ln>
                  <a:noFill/>
                </a:ln>
                <a:solidFill>
                  <a:srgbClr val="124191"/>
                </a:solidFill>
                <a:effectLst/>
                <a:uLnTx/>
                <a:uFillTx/>
                <a:latin typeface="Arial" pitchFamily="34" charset="0"/>
              </a:rPr>
              <a:t>Up to 6 RF ports can be use for </a:t>
            </a:r>
          </a:p>
          <a:p>
            <a:pPr marL="35388" marR="0" lvl="0" indent="0" defTabSz="762000" eaLnBrk="1" fontAlgn="base" latinLnBrk="0" hangingPunct="1">
              <a:lnSpc>
                <a:spcPct val="90000"/>
              </a:lnSpc>
              <a:spcBef>
                <a:spcPct val="0"/>
              </a:spcBef>
              <a:spcAft>
                <a:spcPct val="0"/>
              </a:spcAft>
              <a:buClr>
                <a:srgbClr val="124191"/>
              </a:buClr>
              <a:buSzPct val="110000"/>
              <a:buFontTx/>
              <a:buNone/>
              <a:tabLst/>
              <a:defRPr/>
            </a:pPr>
            <a:r>
              <a:rPr kumimoji="0" lang="pl-PL" sz="900" b="1" i="0" u="none" strike="noStrike" kern="0" cap="none" spc="0" normalizeH="0" baseline="0" noProof="0" dirty="0">
                <a:ln>
                  <a:noFill/>
                </a:ln>
                <a:solidFill>
                  <a:srgbClr val="124191"/>
                </a:solidFill>
                <a:effectLst/>
                <a:uLnTx/>
                <a:uFillTx/>
                <a:latin typeface="Arial" pitchFamily="34" charset="0"/>
              </a:rPr>
              <a:t>shared RF units</a:t>
            </a:r>
          </a:p>
          <a:p>
            <a:pPr marL="179388" marR="0" lvl="0" indent="-144000" defTabSz="762000" eaLnBrk="1" fontAlgn="base" latinLnBrk="0" hangingPunct="1">
              <a:lnSpc>
                <a:spcPct val="90000"/>
              </a:lnSpc>
              <a:spcBef>
                <a:spcPts val="0"/>
              </a:spcBef>
              <a:spcAft>
                <a:spcPct val="0"/>
              </a:spcAft>
              <a:buClr>
                <a:srgbClr val="124191"/>
              </a:buClr>
              <a:buSzPct val="110000"/>
              <a:buFont typeface="Arial" pitchFamily="34" charset="0"/>
              <a:buChar char="•"/>
              <a:tabLst/>
              <a:defRPr/>
            </a:pPr>
            <a:r>
              <a:rPr kumimoji="0" lang="pl-PL" sz="900" b="0" i="0" u="none" strike="noStrike" kern="0" cap="none" spc="0" normalizeH="0" baseline="0" noProof="0" dirty="0">
                <a:ln>
                  <a:noFill/>
                </a:ln>
                <a:solidFill>
                  <a:srgbClr val="124191"/>
                </a:solidFill>
                <a:effectLst/>
                <a:uLnTx/>
                <a:uFillTx/>
                <a:latin typeface="Arial" pitchFamily="34" charset="0"/>
              </a:rPr>
              <a:t>Additional ABIA can be</a:t>
            </a:r>
          </a:p>
          <a:p>
            <a:pPr marL="35388" marR="0" lvl="0" indent="0" defTabSz="762000" eaLnBrk="1" fontAlgn="base" latinLnBrk="0" hangingPunct="1">
              <a:lnSpc>
                <a:spcPct val="90000"/>
              </a:lnSpc>
              <a:spcBef>
                <a:spcPts val="0"/>
              </a:spcBef>
              <a:spcAft>
                <a:spcPct val="0"/>
              </a:spcAft>
              <a:buClr>
                <a:srgbClr val="124191"/>
              </a:buClr>
              <a:buSzPct val="110000"/>
              <a:buFontTx/>
              <a:buNone/>
              <a:tabLst/>
              <a:defRPr/>
            </a:pPr>
            <a:r>
              <a:rPr kumimoji="0" lang="pl-PL" sz="900" b="0" i="0" u="none" strike="noStrike" kern="0" cap="none" spc="0" normalizeH="0" baseline="0" noProof="0" dirty="0">
                <a:ln>
                  <a:noFill/>
                </a:ln>
                <a:solidFill>
                  <a:srgbClr val="124191"/>
                </a:solidFill>
                <a:effectLst/>
                <a:uLnTx/>
                <a:uFillTx/>
                <a:latin typeface="Arial" pitchFamily="34" charset="0"/>
              </a:rPr>
              <a:t>added as BB pool extension </a:t>
            </a:r>
          </a:p>
          <a:p>
            <a:pPr marL="35388" marR="0" lvl="0" indent="0" defTabSz="762000" eaLnBrk="1" fontAlgn="base" latinLnBrk="0" hangingPunct="1">
              <a:lnSpc>
                <a:spcPct val="90000"/>
              </a:lnSpc>
              <a:spcBef>
                <a:spcPts val="0"/>
              </a:spcBef>
              <a:spcAft>
                <a:spcPct val="0"/>
              </a:spcAft>
              <a:buClr>
                <a:srgbClr val="124191"/>
              </a:buClr>
              <a:buSzPct val="110000"/>
              <a:buFontTx/>
              <a:buNone/>
              <a:tabLst/>
              <a:defRPr/>
            </a:pPr>
            <a:r>
              <a:rPr kumimoji="0" lang="pl-PL" sz="600" b="0" i="0" u="none" strike="noStrike" kern="0" cap="none" spc="0" normalizeH="0" baseline="0" noProof="0" dirty="0">
                <a:ln>
                  <a:noFill/>
                </a:ln>
                <a:solidFill>
                  <a:srgbClr val="124191"/>
                </a:solidFill>
                <a:effectLst/>
                <a:uLnTx/>
                <a:uFillTx/>
                <a:latin typeface="Arial" pitchFamily="34" charset="0"/>
              </a:rPr>
              <a:t>(max 3 in total within one half sub-rack)</a:t>
            </a:r>
            <a:endParaRPr kumimoji="0" lang="en-GB" sz="600" b="0" i="0" u="none" strike="noStrike" kern="0" cap="none" spc="0" normalizeH="0" baseline="0" noProof="0" dirty="0">
              <a:ln>
                <a:noFill/>
              </a:ln>
              <a:solidFill>
                <a:srgbClr val="124191"/>
              </a:solidFill>
              <a:effectLst/>
              <a:uLnTx/>
              <a:uFillTx/>
              <a:latin typeface="Arial" pitchFamily="34" charset="0"/>
            </a:endParaRPr>
          </a:p>
        </p:txBody>
      </p:sp>
      <p:sp>
        <p:nvSpPr>
          <p:cNvPr id="124" name="Rectangle 123">
            <a:extLst>
              <a:ext uri="{FF2B5EF4-FFF2-40B4-BE49-F238E27FC236}">
                <a16:creationId xmlns:a16="http://schemas.microsoft.com/office/drawing/2014/main" id="{62C61D18-BE89-48CB-9FA2-F2AB00C941E5}"/>
              </a:ext>
            </a:extLst>
          </p:cNvPr>
          <p:cNvSpPr/>
          <p:nvPr/>
        </p:nvSpPr>
        <p:spPr>
          <a:xfrm>
            <a:off x="1060750" y="2899126"/>
            <a:ext cx="644728" cy="307777"/>
          </a:xfrm>
          <a:prstGeom prst="rect">
            <a:avLst/>
          </a:prstGeom>
        </p:spPr>
        <p:txBody>
          <a:bodyPr wrap="none">
            <a:spAutoFit/>
          </a:bodyPr>
          <a:lstStyle/>
          <a:p>
            <a:pPr defTabSz="457200" fontAlgn="base">
              <a:spcBef>
                <a:spcPct val="0"/>
              </a:spcBef>
              <a:spcAft>
                <a:spcPct val="0"/>
              </a:spcAft>
              <a:defRPr/>
            </a:pPr>
            <a:r>
              <a:rPr lang="de-DE" sz="1400" dirty="0">
                <a:solidFill>
                  <a:srgbClr val="D8D9DA">
                    <a:lumMod val="10000"/>
                  </a:srgbClr>
                </a:solidFill>
                <a:latin typeface="Arial" charset="0"/>
              </a:rPr>
              <a:t>ABIA</a:t>
            </a:r>
            <a:r>
              <a:rPr lang="pl-PL" sz="1400" dirty="0">
                <a:solidFill>
                  <a:srgbClr val="D8D9DA">
                    <a:lumMod val="10000"/>
                  </a:srgbClr>
                </a:solidFill>
                <a:latin typeface="Arial" charset="0"/>
              </a:rPr>
              <a:t>:</a:t>
            </a:r>
            <a:endParaRPr lang="en-US" sz="1400" dirty="0">
              <a:solidFill>
                <a:srgbClr val="124191"/>
              </a:solidFill>
              <a:latin typeface="Arial" charset="0"/>
            </a:endParaRPr>
          </a:p>
        </p:txBody>
      </p:sp>
      <p:sp>
        <p:nvSpPr>
          <p:cNvPr id="125" name="Rectangle 124">
            <a:extLst>
              <a:ext uri="{FF2B5EF4-FFF2-40B4-BE49-F238E27FC236}">
                <a16:creationId xmlns:a16="http://schemas.microsoft.com/office/drawing/2014/main" id="{EF999D16-4C62-4E9C-A7DE-CC4F4D3F70F4}"/>
              </a:ext>
            </a:extLst>
          </p:cNvPr>
          <p:cNvSpPr/>
          <p:nvPr/>
        </p:nvSpPr>
        <p:spPr>
          <a:xfrm>
            <a:off x="1849663" y="4247894"/>
            <a:ext cx="1488220" cy="448350"/>
          </a:xfrm>
          <a:prstGeom prst="rect">
            <a:avLst/>
          </a:prstGeom>
          <a:solidFill>
            <a:srgbClr val="92D05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a typeface="+mn-ea"/>
              <a:cs typeface="+mn-cs"/>
            </a:endParaRPr>
          </a:p>
        </p:txBody>
      </p:sp>
      <p:sp>
        <p:nvSpPr>
          <p:cNvPr id="126" name="Rectangle 125">
            <a:extLst>
              <a:ext uri="{FF2B5EF4-FFF2-40B4-BE49-F238E27FC236}">
                <a16:creationId xmlns:a16="http://schemas.microsoft.com/office/drawing/2014/main" id="{9EAFE3D2-88E0-4947-84C4-8059E23B9928}"/>
              </a:ext>
            </a:extLst>
          </p:cNvPr>
          <p:cNvSpPr/>
          <p:nvPr/>
        </p:nvSpPr>
        <p:spPr>
          <a:xfrm>
            <a:off x="1834240" y="3536879"/>
            <a:ext cx="1511401" cy="448350"/>
          </a:xfrm>
          <a:prstGeom prst="rect">
            <a:avLst/>
          </a:prstGeom>
          <a:solidFill>
            <a:srgbClr val="92D05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a typeface="+mn-ea"/>
              <a:cs typeface="+mn-cs"/>
            </a:endParaRPr>
          </a:p>
        </p:txBody>
      </p:sp>
      <p:grpSp>
        <p:nvGrpSpPr>
          <p:cNvPr id="127" name="Group 427">
            <a:extLst>
              <a:ext uri="{FF2B5EF4-FFF2-40B4-BE49-F238E27FC236}">
                <a16:creationId xmlns:a16="http://schemas.microsoft.com/office/drawing/2014/main" id="{08C59E05-533D-4999-BC6F-20A8EBAEA1AC}"/>
              </a:ext>
            </a:extLst>
          </p:cNvPr>
          <p:cNvGrpSpPr/>
          <p:nvPr/>
        </p:nvGrpSpPr>
        <p:grpSpPr>
          <a:xfrm>
            <a:off x="1841903" y="3493431"/>
            <a:ext cx="1503741" cy="491170"/>
            <a:chOff x="2155935" y="1554217"/>
            <a:chExt cx="1503746" cy="491172"/>
          </a:xfrm>
        </p:grpSpPr>
        <p:sp>
          <p:nvSpPr>
            <p:cNvPr id="128" name="Rectangle 127">
              <a:extLst>
                <a:ext uri="{FF2B5EF4-FFF2-40B4-BE49-F238E27FC236}">
                  <a16:creationId xmlns:a16="http://schemas.microsoft.com/office/drawing/2014/main" id="{DD6B0FD0-E973-4E74-AB47-04C09A5A0ABE}"/>
                </a:ext>
              </a:extLst>
            </p:cNvPr>
            <p:cNvSpPr>
              <a:spLocks noChangeAspect="1"/>
            </p:cNvSpPr>
            <p:nvPr/>
          </p:nvSpPr>
          <p:spPr>
            <a:xfrm>
              <a:off x="2155935" y="1594265"/>
              <a:ext cx="1503746" cy="451124"/>
            </a:xfrm>
            <a:prstGeom prst="rect">
              <a:avLst/>
            </a:prstGeom>
            <a:noFill/>
            <a:ln w="19050" cap="flat" cmpd="sng" algn="ctr">
              <a:solidFill>
                <a:srgbClr val="68717A"/>
              </a:solidFill>
              <a:prstDash val="solid"/>
            </a:ln>
            <a:effectLst/>
          </p:spPr>
          <p:txBody>
            <a:bodyPr lIns="0" tIns="0" rIns="0" bIns="0" rtlCol="0" anchor="ctr"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D8D9DA">
                      <a:lumMod val="10000"/>
                    </a:srgbClr>
                  </a:solidFill>
                  <a:effectLst/>
                  <a:uLnTx/>
                  <a:uFillTx/>
                  <a:latin typeface="Arial"/>
                  <a:ea typeface="+mn-ea"/>
                  <a:cs typeface="+mn-cs"/>
                </a:rPr>
                <a:t> </a:t>
              </a:r>
              <a:endParaRPr kumimoji="0" lang="en-GB" sz="1400" b="0" i="0" u="none" strike="noStrike" kern="0" cap="none" spc="0" normalizeH="0" baseline="0" noProof="0" dirty="0">
                <a:ln>
                  <a:noFill/>
                </a:ln>
                <a:solidFill>
                  <a:srgbClr val="D8D9DA">
                    <a:lumMod val="10000"/>
                  </a:srgbClr>
                </a:solidFill>
                <a:effectLst/>
                <a:uLnTx/>
                <a:uFillTx/>
                <a:latin typeface="Arial"/>
                <a:ea typeface="+mn-ea"/>
                <a:cs typeface="+mn-cs"/>
              </a:endParaRPr>
            </a:p>
          </p:txBody>
        </p:sp>
        <p:grpSp>
          <p:nvGrpSpPr>
            <p:cNvPr id="129" name="Group 246">
              <a:extLst>
                <a:ext uri="{FF2B5EF4-FFF2-40B4-BE49-F238E27FC236}">
                  <a16:creationId xmlns:a16="http://schemas.microsoft.com/office/drawing/2014/main" id="{EA6762DF-EC01-4747-A6DF-603309A87256}"/>
                </a:ext>
              </a:extLst>
            </p:cNvPr>
            <p:cNvGrpSpPr/>
            <p:nvPr/>
          </p:nvGrpSpPr>
          <p:grpSpPr>
            <a:xfrm>
              <a:off x="2298263" y="1554219"/>
              <a:ext cx="283023" cy="76389"/>
              <a:chOff x="1771769" y="2541032"/>
              <a:chExt cx="169391" cy="45719"/>
            </a:xfrm>
          </p:grpSpPr>
          <p:grpSp>
            <p:nvGrpSpPr>
              <p:cNvPr id="140" name="Group 257">
                <a:extLst>
                  <a:ext uri="{FF2B5EF4-FFF2-40B4-BE49-F238E27FC236}">
                    <a16:creationId xmlns:a16="http://schemas.microsoft.com/office/drawing/2014/main" id="{738AEDF6-ABAD-40A6-9DA0-D9A33C998A66}"/>
                  </a:ext>
                </a:extLst>
              </p:cNvPr>
              <p:cNvGrpSpPr>
                <a:grpSpLocks noChangeAspect="1"/>
              </p:cNvGrpSpPr>
              <p:nvPr/>
            </p:nvGrpSpPr>
            <p:grpSpPr>
              <a:xfrm rot="5400000">
                <a:off x="1833605" y="2542746"/>
                <a:ext cx="45719" cy="42291"/>
                <a:chOff x="971601" y="2260482"/>
                <a:chExt cx="405043" cy="405045"/>
              </a:xfrm>
            </p:grpSpPr>
            <p:sp>
              <p:nvSpPr>
                <p:cNvPr id="147" name="Freeform 151">
                  <a:extLst>
                    <a:ext uri="{FF2B5EF4-FFF2-40B4-BE49-F238E27FC236}">
                      <a16:creationId xmlns:a16="http://schemas.microsoft.com/office/drawing/2014/main" id="{20DFC660-287B-4010-88DF-924F691E9A44}"/>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48" name="Rectangle 147">
                  <a:extLst>
                    <a:ext uri="{FF2B5EF4-FFF2-40B4-BE49-F238E27FC236}">
                      <a16:creationId xmlns:a16="http://schemas.microsoft.com/office/drawing/2014/main" id="{8B1E6F0E-BB9C-4C1E-95A3-92A3729AD0A5}"/>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41" name="Group 258">
                <a:extLst>
                  <a:ext uri="{FF2B5EF4-FFF2-40B4-BE49-F238E27FC236}">
                    <a16:creationId xmlns:a16="http://schemas.microsoft.com/office/drawing/2014/main" id="{C29A262F-3E7A-48EC-BD5D-B8CEA6B2F19A}"/>
                  </a:ext>
                </a:extLst>
              </p:cNvPr>
              <p:cNvGrpSpPr>
                <a:grpSpLocks noChangeAspect="1"/>
              </p:cNvGrpSpPr>
              <p:nvPr/>
            </p:nvGrpSpPr>
            <p:grpSpPr>
              <a:xfrm rot="5400000">
                <a:off x="1770055" y="2542746"/>
                <a:ext cx="45719" cy="42291"/>
                <a:chOff x="971601" y="2260482"/>
                <a:chExt cx="405043" cy="405045"/>
              </a:xfrm>
            </p:grpSpPr>
            <p:sp>
              <p:nvSpPr>
                <p:cNvPr id="145" name="Freeform 149">
                  <a:extLst>
                    <a:ext uri="{FF2B5EF4-FFF2-40B4-BE49-F238E27FC236}">
                      <a16:creationId xmlns:a16="http://schemas.microsoft.com/office/drawing/2014/main" id="{98E63B70-E6B5-438E-BB37-F51580F26930}"/>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46" name="Rectangle 145">
                  <a:extLst>
                    <a:ext uri="{FF2B5EF4-FFF2-40B4-BE49-F238E27FC236}">
                      <a16:creationId xmlns:a16="http://schemas.microsoft.com/office/drawing/2014/main" id="{DD94E8DA-9CEC-482A-96FF-05CBCB7E2886}"/>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42" name="Group 259">
                <a:extLst>
                  <a:ext uri="{FF2B5EF4-FFF2-40B4-BE49-F238E27FC236}">
                    <a16:creationId xmlns:a16="http://schemas.microsoft.com/office/drawing/2014/main" id="{0BAE6345-F3C3-4D01-9FBA-3540B43B2B6F}"/>
                  </a:ext>
                </a:extLst>
              </p:cNvPr>
              <p:cNvGrpSpPr>
                <a:grpSpLocks noChangeAspect="1"/>
              </p:cNvGrpSpPr>
              <p:nvPr/>
            </p:nvGrpSpPr>
            <p:grpSpPr>
              <a:xfrm rot="5400000">
                <a:off x="1897155" y="2542746"/>
                <a:ext cx="45719" cy="42291"/>
                <a:chOff x="971601" y="2260482"/>
                <a:chExt cx="405043" cy="405045"/>
              </a:xfrm>
            </p:grpSpPr>
            <p:sp>
              <p:nvSpPr>
                <p:cNvPr id="143" name="Freeform 147">
                  <a:extLst>
                    <a:ext uri="{FF2B5EF4-FFF2-40B4-BE49-F238E27FC236}">
                      <a16:creationId xmlns:a16="http://schemas.microsoft.com/office/drawing/2014/main" id="{AA499BA4-1FDA-4CD6-B2D5-09ACC5B3A1C6}"/>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44" name="Rectangle 143">
                  <a:extLst>
                    <a:ext uri="{FF2B5EF4-FFF2-40B4-BE49-F238E27FC236}">
                      <a16:creationId xmlns:a16="http://schemas.microsoft.com/office/drawing/2014/main" id="{AFE235A4-F1F6-4CBD-BC94-8713F484CEBD}"/>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nvGrpSpPr>
            <p:cNvPr id="130" name="Group 247">
              <a:extLst>
                <a:ext uri="{FF2B5EF4-FFF2-40B4-BE49-F238E27FC236}">
                  <a16:creationId xmlns:a16="http://schemas.microsoft.com/office/drawing/2014/main" id="{FDB7D1F9-E3CC-4597-9E11-A16F72F2BFDF}"/>
                </a:ext>
              </a:extLst>
            </p:cNvPr>
            <p:cNvGrpSpPr/>
            <p:nvPr/>
          </p:nvGrpSpPr>
          <p:grpSpPr>
            <a:xfrm>
              <a:off x="3234946" y="1554217"/>
              <a:ext cx="283023" cy="76389"/>
              <a:chOff x="1962419" y="2541032"/>
              <a:chExt cx="169391" cy="45719"/>
            </a:xfrm>
          </p:grpSpPr>
          <p:grpSp>
            <p:nvGrpSpPr>
              <p:cNvPr id="131" name="Group 248">
                <a:extLst>
                  <a:ext uri="{FF2B5EF4-FFF2-40B4-BE49-F238E27FC236}">
                    <a16:creationId xmlns:a16="http://schemas.microsoft.com/office/drawing/2014/main" id="{353244DD-AB14-4081-97BA-9713C7D40C20}"/>
                  </a:ext>
                </a:extLst>
              </p:cNvPr>
              <p:cNvGrpSpPr>
                <a:grpSpLocks noChangeAspect="1"/>
              </p:cNvGrpSpPr>
              <p:nvPr/>
            </p:nvGrpSpPr>
            <p:grpSpPr>
              <a:xfrm rot="5400000">
                <a:off x="1960705" y="2542746"/>
                <a:ext cx="45719" cy="42291"/>
                <a:chOff x="971601" y="2260482"/>
                <a:chExt cx="405043" cy="405045"/>
              </a:xfrm>
            </p:grpSpPr>
            <p:sp>
              <p:nvSpPr>
                <p:cNvPr id="138" name="Freeform 142">
                  <a:extLst>
                    <a:ext uri="{FF2B5EF4-FFF2-40B4-BE49-F238E27FC236}">
                      <a16:creationId xmlns:a16="http://schemas.microsoft.com/office/drawing/2014/main" id="{D59E0FD3-0A17-4FC5-9C14-134E6FA93A1F}"/>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39" name="Rectangle 138">
                  <a:extLst>
                    <a:ext uri="{FF2B5EF4-FFF2-40B4-BE49-F238E27FC236}">
                      <a16:creationId xmlns:a16="http://schemas.microsoft.com/office/drawing/2014/main" id="{65453B19-DF2A-4C54-BB3D-11DF53563193}"/>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32" name="Group 249">
                <a:extLst>
                  <a:ext uri="{FF2B5EF4-FFF2-40B4-BE49-F238E27FC236}">
                    <a16:creationId xmlns:a16="http://schemas.microsoft.com/office/drawing/2014/main" id="{29239DFA-ED8A-4FD4-B59A-725882D2AA54}"/>
                  </a:ext>
                </a:extLst>
              </p:cNvPr>
              <p:cNvGrpSpPr>
                <a:grpSpLocks noChangeAspect="1"/>
              </p:cNvGrpSpPr>
              <p:nvPr/>
            </p:nvGrpSpPr>
            <p:grpSpPr>
              <a:xfrm rot="5400000">
                <a:off x="2087805" y="2542746"/>
                <a:ext cx="45719" cy="42291"/>
                <a:chOff x="971601" y="2260482"/>
                <a:chExt cx="405043" cy="405045"/>
              </a:xfrm>
            </p:grpSpPr>
            <p:sp>
              <p:nvSpPr>
                <p:cNvPr id="136" name="Freeform 140">
                  <a:extLst>
                    <a:ext uri="{FF2B5EF4-FFF2-40B4-BE49-F238E27FC236}">
                      <a16:creationId xmlns:a16="http://schemas.microsoft.com/office/drawing/2014/main" id="{EA12DE98-8BCA-45ED-8A4B-E077A2591626}"/>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37" name="Rectangle 136">
                  <a:extLst>
                    <a:ext uri="{FF2B5EF4-FFF2-40B4-BE49-F238E27FC236}">
                      <a16:creationId xmlns:a16="http://schemas.microsoft.com/office/drawing/2014/main" id="{308D1B58-9E55-4403-A7E3-9DC64604063A}"/>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33" name="Group 250">
                <a:extLst>
                  <a:ext uri="{FF2B5EF4-FFF2-40B4-BE49-F238E27FC236}">
                    <a16:creationId xmlns:a16="http://schemas.microsoft.com/office/drawing/2014/main" id="{EDFD09B7-CA40-4C28-800E-39516729DCD5}"/>
                  </a:ext>
                </a:extLst>
              </p:cNvPr>
              <p:cNvGrpSpPr>
                <a:grpSpLocks noChangeAspect="1"/>
              </p:cNvGrpSpPr>
              <p:nvPr/>
            </p:nvGrpSpPr>
            <p:grpSpPr>
              <a:xfrm rot="5400000">
                <a:off x="2024255" y="2542746"/>
                <a:ext cx="45719" cy="42291"/>
                <a:chOff x="971601" y="2260482"/>
                <a:chExt cx="405043" cy="405045"/>
              </a:xfrm>
            </p:grpSpPr>
            <p:sp>
              <p:nvSpPr>
                <p:cNvPr id="134" name="Freeform 138">
                  <a:extLst>
                    <a:ext uri="{FF2B5EF4-FFF2-40B4-BE49-F238E27FC236}">
                      <a16:creationId xmlns:a16="http://schemas.microsoft.com/office/drawing/2014/main" id="{9130F090-FE8C-4A3F-A1AB-2105EE89E833}"/>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35" name="Rectangle 134">
                  <a:extLst>
                    <a:ext uri="{FF2B5EF4-FFF2-40B4-BE49-F238E27FC236}">
                      <a16:creationId xmlns:a16="http://schemas.microsoft.com/office/drawing/2014/main" id="{0A34A77D-BF3B-4220-A372-A6B82594839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sp>
        <p:nvSpPr>
          <p:cNvPr id="149" name="Rounded Rectangular Callout 153">
            <a:extLst>
              <a:ext uri="{FF2B5EF4-FFF2-40B4-BE49-F238E27FC236}">
                <a16:creationId xmlns:a16="http://schemas.microsoft.com/office/drawing/2014/main" id="{57E10A41-39E0-4703-80A3-711845D3365E}"/>
              </a:ext>
            </a:extLst>
          </p:cNvPr>
          <p:cNvSpPr/>
          <p:nvPr/>
        </p:nvSpPr>
        <p:spPr>
          <a:xfrm flipH="1">
            <a:off x="3819415" y="3517559"/>
            <a:ext cx="1007671" cy="501661"/>
          </a:xfrm>
          <a:prstGeom prst="wedgeRoundRectCallout">
            <a:avLst>
              <a:gd name="adj1" fmla="val 61442"/>
              <a:gd name="adj2" fmla="val 66820"/>
              <a:gd name="adj3" fmla="val 16667"/>
            </a:avLst>
          </a:prstGeom>
          <a:solidFill>
            <a:srgbClr val="00C9FF">
              <a:lumMod val="75000"/>
              <a:alpha val="53000"/>
            </a:srgbClr>
          </a:solidFill>
          <a:ln w="9525" cap="flat" cmpd="sng" algn="ctr">
            <a:solidFill>
              <a:srgbClr val="0070C0"/>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pl-PL" sz="800" b="1" i="0" u="none" strike="noStrike" kern="0" cap="none" spc="0" normalizeH="0" baseline="0" noProof="0" dirty="0">
                <a:ln>
                  <a:noFill/>
                </a:ln>
                <a:solidFill>
                  <a:srgbClr val="124191"/>
                </a:solidFill>
                <a:effectLst/>
                <a:uLnTx/>
                <a:uFillTx/>
                <a:latin typeface="Arial" pitchFamily="34" charset="0"/>
                <a:ea typeface="ヒラギノ角ゴ Pro W3"/>
                <a:cs typeface="ヒラギノ角ゴ Pro W3"/>
              </a:rPr>
              <a:t>Optional BB extensions</a:t>
            </a:r>
            <a:endParaRPr kumimoji="0" lang="en-US" sz="800" b="1" i="0" u="none" strike="noStrike" kern="0" cap="none" spc="0" normalizeH="0" baseline="0" noProof="0" dirty="0">
              <a:ln>
                <a:noFill/>
              </a:ln>
              <a:solidFill>
                <a:srgbClr val="124191"/>
              </a:solidFill>
              <a:effectLst/>
              <a:uLnTx/>
              <a:uFillTx/>
              <a:latin typeface="Arial" pitchFamily="34" charset="0"/>
              <a:ea typeface="ヒラギノ角ゴ Pro W3"/>
              <a:cs typeface="ヒラギノ角ゴ Pro W3"/>
            </a:endParaRPr>
          </a:p>
        </p:txBody>
      </p:sp>
      <p:grpSp>
        <p:nvGrpSpPr>
          <p:cNvPr id="150" name="Group 427">
            <a:extLst>
              <a:ext uri="{FF2B5EF4-FFF2-40B4-BE49-F238E27FC236}">
                <a16:creationId xmlns:a16="http://schemas.microsoft.com/office/drawing/2014/main" id="{6499D82F-4558-448A-99C0-B02C3E54165B}"/>
              </a:ext>
            </a:extLst>
          </p:cNvPr>
          <p:cNvGrpSpPr/>
          <p:nvPr/>
        </p:nvGrpSpPr>
        <p:grpSpPr>
          <a:xfrm>
            <a:off x="1841903" y="4204218"/>
            <a:ext cx="1503741" cy="491170"/>
            <a:chOff x="2155935" y="1554217"/>
            <a:chExt cx="1503746" cy="491172"/>
          </a:xfrm>
        </p:grpSpPr>
        <p:sp>
          <p:nvSpPr>
            <p:cNvPr id="151" name="Rectangle 150">
              <a:extLst>
                <a:ext uri="{FF2B5EF4-FFF2-40B4-BE49-F238E27FC236}">
                  <a16:creationId xmlns:a16="http://schemas.microsoft.com/office/drawing/2014/main" id="{A09C7350-AB0E-4047-A076-67C84E8432FD}"/>
                </a:ext>
              </a:extLst>
            </p:cNvPr>
            <p:cNvSpPr>
              <a:spLocks noChangeAspect="1"/>
            </p:cNvSpPr>
            <p:nvPr/>
          </p:nvSpPr>
          <p:spPr>
            <a:xfrm>
              <a:off x="2155935" y="1594265"/>
              <a:ext cx="1503746" cy="451124"/>
            </a:xfrm>
            <a:prstGeom prst="rect">
              <a:avLst/>
            </a:prstGeom>
            <a:noFill/>
            <a:ln w="19050" cap="flat" cmpd="sng" algn="ctr">
              <a:solidFill>
                <a:srgbClr val="68717A"/>
              </a:solidFill>
              <a:prstDash val="solid"/>
            </a:ln>
            <a:effectLst/>
          </p:spPr>
          <p:txBody>
            <a:bodyPr lIns="0" tIns="0" rIns="0" bIns="0" rtlCol="0" anchor="ctr"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D8D9DA">
                      <a:lumMod val="10000"/>
                    </a:srgbClr>
                  </a:solidFill>
                  <a:effectLst/>
                  <a:uLnTx/>
                  <a:uFillTx/>
                  <a:latin typeface="Arial"/>
                  <a:ea typeface="+mn-ea"/>
                  <a:cs typeface="+mn-cs"/>
                </a:rPr>
                <a:t> </a:t>
              </a:r>
              <a:endParaRPr kumimoji="0" lang="en-GB" sz="1400" b="0" i="0" u="none" strike="noStrike" kern="0" cap="none" spc="0" normalizeH="0" baseline="0" noProof="0" dirty="0">
                <a:ln>
                  <a:noFill/>
                </a:ln>
                <a:solidFill>
                  <a:srgbClr val="D8D9DA">
                    <a:lumMod val="10000"/>
                  </a:srgbClr>
                </a:solidFill>
                <a:effectLst/>
                <a:uLnTx/>
                <a:uFillTx/>
                <a:latin typeface="Arial"/>
                <a:ea typeface="+mn-ea"/>
                <a:cs typeface="+mn-cs"/>
              </a:endParaRPr>
            </a:p>
          </p:txBody>
        </p:sp>
        <p:grpSp>
          <p:nvGrpSpPr>
            <p:cNvPr id="152" name="Group 246">
              <a:extLst>
                <a:ext uri="{FF2B5EF4-FFF2-40B4-BE49-F238E27FC236}">
                  <a16:creationId xmlns:a16="http://schemas.microsoft.com/office/drawing/2014/main" id="{D00B24E8-92EA-4DEF-BDD3-966DF4C87235}"/>
                </a:ext>
              </a:extLst>
            </p:cNvPr>
            <p:cNvGrpSpPr/>
            <p:nvPr/>
          </p:nvGrpSpPr>
          <p:grpSpPr>
            <a:xfrm>
              <a:off x="2298263" y="1554219"/>
              <a:ext cx="283023" cy="76389"/>
              <a:chOff x="1771769" y="2541032"/>
              <a:chExt cx="169391" cy="45719"/>
            </a:xfrm>
          </p:grpSpPr>
          <p:grpSp>
            <p:nvGrpSpPr>
              <p:cNvPr id="163" name="Group 257">
                <a:extLst>
                  <a:ext uri="{FF2B5EF4-FFF2-40B4-BE49-F238E27FC236}">
                    <a16:creationId xmlns:a16="http://schemas.microsoft.com/office/drawing/2014/main" id="{CF6D9A37-28AE-40E9-BE24-5F7BCF0F612F}"/>
                  </a:ext>
                </a:extLst>
              </p:cNvPr>
              <p:cNvGrpSpPr>
                <a:grpSpLocks noChangeAspect="1"/>
              </p:cNvGrpSpPr>
              <p:nvPr/>
            </p:nvGrpSpPr>
            <p:grpSpPr>
              <a:xfrm rot="5400000">
                <a:off x="1833605" y="2542746"/>
                <a:ext cx="45719" cy="42291"/>
                <a:chOff x="971601" y="2260482"/>
                <a:chExt cx="405043" cy="405045"/>
              </a:xfrm>
            </p:grpSpPr>
            <p:sp>
              <p:nvSpPr>
                <p:cNvPr id="170" name="Freeform 174">
                  <a:extLst>
                    <a:ext uri="{FF2B5EF4-FFF2-40B4-BE49-F238E27FC236}">
                      <a16:creationId xmlns:a16="http://schemas.microsoft.com/office/drawing/2014/main" id="{F685B2A8-0264-4CEF-9BEF-0B54BF0762D3}"/>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71" name="Rectangle 170">
                  <a:extLst>
                    <a:ext uri="{FF2B5EF4-FFF2-40B4-BE49-F238E27FC236}">
                      <a16:creationId xmlns:a16="http://schemas.microsoft.com/office/drawing/2014/main" id="{059A4866-7795-483F-8138-E08D91E56B81}"/>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64" name="Group 258">
                <a:extLst>
                  <a:ext uri="{FF2B5EF4-FFF2-40B4-BE49-F238E27FC236}">
                    <a16:creationId xmlns:a16="http://schemas.microsoft.com/office/drawing/2014/main" id="{E216C84D-3931-46D9-9652-6190A8081C62}"/>
                  </a:ext>
                </a:extLst>
              </p:cNvPr>
              <p:cNvGrpSpPr>
                <a:grpSpLocks noChangeAspect="1"/>
              </p:cNvGrpSpPr>
              <p:nvPr/>
            </p:nvGrpSpPr>
            <p:grpSpPr>
              <a:xfrm rot="5400000">
                <a:off x="1770055" y="2542746"/>
                <a:ext cx="45719" cy="42291"/>
                <a:chOff x="971601" y="2260482"/>
                <a:chExt cx="405043" cy="405045"/>
              </a:xfrm>
            </p:grpSpPr>
            <p:sp>
              <p:nvSpPr>
                <p:cNvPr id="168" name="Freeform 172">
                  <a:extLst>
                    <a:ext uri="{FF2B5EF4-FFF2-40B4-BE49-F238E27FC236}">
                      <a16:creationId xmlns:a16="http://schemas.microsoft.com/office/drawing/2014/main" id="{D12DF943-A6C8-4E15-A736-C784CDE6C818}"/>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69" name="Rectangle 168">
                  <a:extLst>
                    <a:ext uri="{FF2B5EF4-FFF2-40B4-BE49-F238E27FC236}">
                      <a16:creationId xmlns:a16="http://schemas.microsoft.com/office/drawing/2014/main" id="{20934EE9-9259-4E6C-9B4C-0389E262562F}"/>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65" name="Group 259">
                <a:extLst>
                  <a:ext uri="{FF2B5EF4-FFF2-40B4-BE49-F238E27FC236}">
                    <a16:creationId xmlns:a16="http://schemas.microsoft.com/office/drawing/2014/main" id="{0024BAE1-77BC-4C58-B399-07D628096BE9}"/>
                  </a:ext>
                </a:extLst>
              </p:cNvPr>
              <p:cNvGrpSpPr>
                <a:grpSpLocks noChangeAspect="1"/>
              </p:cNvGrpSpPr>
              <p:nvPr/>
            </p:nvGrpSpPr>
            <p:grpSpPr>
              <a:xfrm rot="5400000">
                <a:off x="1897155" y="2542746"/>
                <a:ext cx="45719" cy="42291"/>
                <a:chOff x="971601" y="2260482"/>
                <a:chExt cx="405043" cy="405045"/>
              </a:xfrm>
            </p:grpSpPr>
            <p:sp>
              <p:nvSpPr>
                <p:cNvPr id="166" name="Freeform 170">
                  <a:extLst>
                    <a:ext uri="{FF2B5EF4-FFF2-40B4-BE49-F238E27FC236}">
                      <a16:creationId xmlns:a16="http://schemas.microsoft.com/office/drawing/2014/main" id="{3CAB9748-FCC9-4058-B876-494CE3A8A677}"/>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67" name="Rectangle 166">
                  <a:extLst>
                    <a:ext uri="{FF2B5EF4-FFF2-40B4-BE49-F238E27FC236}">
                      <a16:creationId xmlns:a16="http://schemas.microsoft.com/office/drawing/2014/main" id="{7F65754E-EB91-4B05-9F3E-49505DE69F4A}"/>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nvGrpSpPr>
            <p:cNvPr id="153" name="Group 247">
              <a:extLst>
                <a:ext uri="{FF2B5EF4-FFF2-40B4-BE49-F238E27FC236}">
                  <a16:creationId xmlns:a16="http://schemas.microsoft.com/office/drawing/2014/main" id="{76795920-716C-44A6-993B-24B65DD02E50}"/>
                </a:ext>
              </a:extLst>
            </p:cNvPr>
            <p:cNvGrpSpPr/>
            <p:nvPr/>
          </p:nvGrpSpPr>
          <p:grpSpPr>
            <a:xfrm>
              <a:off x="3234946" y="1554217"/>
              <a:ext cx="283023" cy="76389"/>
              <a:chOff x="1962419" y="2541032"/>
              <a:chExt cx="169391" cy="45719"/>
            </a:xfrm>
          </p:grpSpPr>
          <p:grpSp>
            <p:nvGrpSpPr>
              <p:cNvPr id="154" name="Group 248">
                <a:extLst>
                  <a:ext uri="{FF2B5EF4-FFF2-40B4-BE49-F238E27FC236}">
                    <a16:creationId xmlns:a16="http://schemas.microsoft.com/office/drawing/2014/main" id="{4209F50E-9FEC-473F-A3F2-191FA703B3F2}"/>
                  </a:ext>
                </a:extLst>
              </p:cNvPr>
              <p:cNvGrpSpPr>
                <a:grpSpLocks noChangeAspect="1"/>
              </p:cNvGrpSpPr>
              <p:nvPr/>
            </p:nvGrpSpPr>
            <p:grpSpPr>
              <a:xfrm rot="5400000">
                <a:off x="1960705" y="2542746"/>
                <a:ext cx="45719" cy="42291"/>
                <a:chOff x="971601" y="2260482"/>
                <a:chExt cx="405043" cy="405045"/>
              </a:xfrm>
            </p:grpSpPr>
            <p:sp>
              <p:nvSpPr>
                <p:cNvPr id="161" name="Freeform 165">
                  <a:extLst>
                    <a:ext uri="{FF2B5EF4-FFF2-40B4-BE49-F238E27FC236}">
                      <a16:creationId xmlns:a16="http://schemas.microsoft.com/office/drawing/2014/main" id="{D1013813-58DF-4CF5-B292-3E78F1CDD7E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62" name="Rectangle 161">
                  <a:extLst>
                    <a:ext uri="{FF2B5EF4-FFF2-40B4-BE49-F238E27FC236}">
                      <a16:creationId xmlns:a16="http://schemas.microsoft.com/office/drawing/2014/main" id="{2E7EC3DA-6B08-4B61-A96A-4D20A045D915}"/>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55" name="Group 249">
                <a:extLst>
                  <a:ext uri="{FF2B5EF4-FFF2-40B4-BE49-F238E27FC236}">
                    <a16:creationId xmlns:a16="http://schemas.microsoft.com/office/drawing/2014/main" id="{91CA610F-C97D-41E7-9A38-4B131564859A}"/>
                  </a:ext>
                </a:extLst>
              </p:cNvPr>
              <p:cNvGrpSpPr>
                <a:grpSpLocks noChangeAspect="1"/>
              </p:cNvGrpSpPr>
              <p:nvPr/>
            </p:nvGrpSpPr>
            <p:grpSpPr>
              <a:xfrm rot="5400000">
                <a:off x="2087805" y="2542746"/>
                <a:ext cx="45719" cy="42291"/>
                <a:chOff x="971601" y="2260482"/>
                <a:chExt cx="405043" cy="405045"/>
              </a:xfrm>
            </p:grpSpPr>
            <p:sp>
              <p:nvSpPr>
                <p:cNvPr id="159" name="Freeform 163">
                  <a:extLst>
                    <a:ext uri="{FF2B5EF4-FFF2-40B4-BE49-F238E27FC236}">
                      <a16:creationId xmlns:a16="http://schemas.microsoft.com/office/drawing/2014/main" id="{21F2428E-DC74-4C98-B73A-0A7FCAF55360}"/>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60" name="Rectangle 159">
                  <a:extLst>
                    <a:ext uri="{FF2B5EF4-FFF2-40B4-BE49-F238E27FC236}">
                      <a16:creationId xmlns:a16="http://schemas.microsoft.com/office/drawing/2014/main" id="{56FF02E5-0035-4F3A-9C87-8F816AAA7C73}"/>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nvGrpSpPr>
              <p:cNvPr id="156" name="Group 250">
                <a:extLst>
                  <a:ext uri="{FF2B5EF4-FFF2-40B4-BE49-F238E27FC236}">
                    <a16:creationId xmlns:a16="http://schemas.microsoft.com/office/drawing/2014/main" id="{B93CECE1-3FAA-4FA8-8CB0-1579456CBF69}"/>
                  </a:ext>
                </a:extLst>
              </p:cNvPr>
              <p:cNvGrpSpPr>
                <a:grpSpLocks noChangeAspect="1"/>
              </p:cNvGrpSpPr>
              <p:nvPr/>
            </p:nvGrpSpPr>
            <p:grpSpPr>
              <a:xfrm rot="5400000">
                <a:off x="2024255" y="2542746"/>
                <a:ext cx="45719" cy="42291"/>
                <a:chOff x="971601" y="2260482"/>
                <a:chExt cx="405043" cy="405045"/>
              </a:xfrm>
            </p:grpSpPr>
            <p:sp>
              <p:nvSpPr>
                <p:cNvPr id="157" name="Freeform 161">
                  <a:extLst>
                    <a:ext uri="{FF2B5EF4-FFF2-40B4-BE49-F238E27FC236}">
                      <a16:creationId xmlns:a16="http://schemas.microsoft.com/office/drawing/2014/main" id="{F196E025-6E47-4EFE-AABA-519DA0374247}"/>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sp>
              <p:nvSpPr>
                <p:cNvPr id="158" name="Rectangle 157">
                  <a:extLst>
                    <a:ext uri="{FF2B5EF4-FFF2-40B4-BE49-F238E27FC236}">
                      <a16:creationId xmlns:a16="http://schemas.microsoft.com/office/drawing/2014/main" id="{AF65607E-A402-49ED-B69C-E2F7E67CB4D9}"/>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rgbClr val="A8BBC0"/>
                    </a:solidFill>
                    <a:effectLst/>
                    <a:uLnTx/>
                    <a:uFillTx/>
                    <a:latin typeface="Arial"/>
                    <a:ea typeface="+mn-ea"/>
                    <a:cs typeface="+mn-cs"/>
                  </a:endParaRPr>
                </a:p>
              </p:txBody>
            </p:sp>
          </p:grpSp>
        </p:grpSp>
      </p:grpSp>
      <p:sp>
        <p:nvSpPr>
          <p:cNvPr id="172" name="TextBox 171">
            <a:extLst>
              <a:ext uri="{FF2B5EF4-FFF2-40B4-BE49-F238E27FC236}">
                <a16:creationId xmlns:a16="http://schemas.microsoft.com/office/drawing/2014/main" id="{90E2F861-9430-451B-A0AC-7DEEB59D1DEA}"/>
              </a:ext>
            </a:extLst>
          </p:cNvPr>
          <p:cNvSpPr txBox="1"/>
          <p:nvPr/>
        </p:nvSpPr>
        <p:spPr>
          <a:xfrm>
            <a:off x="2814277" y="3604055"/>
            <a:ext cx="354584" cy="307777"/>
          </a:xfrm>
          <a:prstGeom prst="rect">
            <a:avLst/>
          </a:prstGeom>
          <a:noFill/>
        </p:spPr>
        <p:txBody>
          <a:bodyPr wrap="none" rtlCol="0">
            <a:spAutoFit/>
          </a:bodyPr>
          <a:lstStyle/>
          <a:p>
            <a:pPr defTabSz="457200" fontAlgn="base">
              <a:spcBef>
                <a:spcPct val="0"/>
              </a:spcBef>
              <a:spcAft>
                <a:spcPct val="0"/>
              </a:spcAft>
              <a:defRPr/>
            </a:pPr>
            <a:r>
              <a:rPr lang="pl-PL" sz="1400" dirty="0">
                <a:solidFill>
                  <a:srgbClr val="124191"/>
                </a:solidFill>
                <a:latin typeface="Arial"/>
              </a:rPr>
              <a:t>W</a:t>
            </a:r>
            <a:endParaRPr lang="en-US" sz="1400" dirty="0" err="1">
              <a:solidFill>
                <a:srgbClr val="124191"/>
              </a:solidFill>
              <a:latin typeface="Arial"/>
            </a:endParaRPr>
          </a:p>
        </p:txBody>
      </p:sp>
      <p:sp>
        <p:nvSpPr>
          <p:cNvPr id="173" name="TextBox 172">
            <a:extLst>
              <a:ext uri="{FF2B5EF4-FFF2-40B4-BE49-F238E27FC236}">
                <a16:creationId xmlns:a16="http://schemas.microsoft.com/office/drawing/2014/main" id="{EB258C88-BB0F-4DF3-BF00-AB6F4785D303}"/>
              </a:ext>
            </a:extLst>
          </p:cNvPr>
          <p:cNvSpPr txBox="1"/>
          <p:nvPr/>
        </p:nvSpPr>
        <p:spPr>
          <a:xfrm>
            <a:off x="2804634" y="4336223"/>
            <a:ext cx="354584" cy="307777"/>
          </a:xfrm>
          <a:prstGeom prst="rect">
            <a:avLst/>
          </a:prstGeom>
          <a:noFill/>
        </p:spPr>
        <p:txBody>
          <a:bodyPr wrap="none" rtlCol="0">
            <a:spAutoFit/>
          </a:bodyPr>
          <a:lstStyle/>
          <a:p>
            <a:pPr defTabSz="457200" fontAlgn="base">
              <a:spcBef>
                <a:spcPct val="0"/>
              </a:spcBef>
              <a:spcAft>
                <a:spcPct val="0"/>
              </a:spcAft>
              <a:defRPr/>
            </a:pPr>
            <a:r>
              <a:rPr lang="pl-PL" sz="1400" dirty="0">
                <a:solidFill>
                  <a:srgbClr val="124191"/>
                </a:solidFill>
                <a:latin typeface="Arial"/>
              </a:rPr>
              <a:t>W</a:t>
            </a:r>
            <a:endParaRPr lang="en-US" sz="1400" dirty="0" err="1">
              <a:solidFill>
                <a:srgbClr val="124191"/>
              </a:solidFill>
              <a:latin typeface="Arial"/>
            </a:endParaRPr>
          </a:p>
        </p:txBody>
      </p:sp>
      <p:sp>
        <p:nvSpPr>
          <p:cNvPr id="174" name="Rectangle 173">
            <a:extLst>
              <a:ext uri="{FF2B5EF4-FFF2-40B4-BE49-F238E27FC236}">
                <a16:creationId xmlns:a16="http://schemas.microsoft.com/office/drawing/2014/main" id="{20ABE7F1-5F4D-48C0-9F05-DD9C47BDB9FA}"/>
              </a:ext>
            </a:extLst>
          </p:cNvPr>
          <p:cNvSpPr/>
          <p:nvPr/>
        </p:nvSpPr>
        <p:spPr>
          <a:xfrm>
            <a:off x="2557318" y="3424212"/>
            <a:ext cx="854534" cy="604542"/>
          </a:xfrm>
          <a:prstGeom prst="rect">
            <a:avLst/>
          </a:prstGeom>
          <a:noFill/>
          <a:ln w="25400" cap="flat" cmpd="sng" algn="ctr">
            <a:solidFill>
              <a:srgbClr val="124191"/>
            </a:solidFill>
            <a:prstDash val="dash"/>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Nokia Pure Text Light" panose="020B0403020202020204" pitchFamily="34" charset="0"/>
              <a:cs typeface="+mn-cs"/>
            </a:endParaRPr>
          </a:p>
        </p:txBody>
      </p:sp>
      <p:sp>
        <p:nvSpPr>
          <p:cNvPr id="175" name="TextBox 174">
            <a:extLst>
              <a:ext uri="{FF2B5EF4-FFF2-40B4-BE49-F238E27FC236}">
                <a16:creationId xmlns:a16="http://schemas.microsoft.com/office/drawing/2014/main" id="{484F27C4-BF14-47DD-9B17-4F69420449CC}"/>
              </a:ext>
            </a:extLst>
          </p:cNvPr>
          <p:cNvSpPr txBox="1"/>
          <p:nvPr/>
        </p:nvSpPr>
        <p:spPr>
          <a:xfrm>
            <a:off x="2012403" y="4336223"/>
            <a:ext cx="354584" cy="307777"/>
          </a:xfrm>
          <a:prstGeom prst="rect">
            <a:avLst/>
          </a:prstGeom>
          <a:noFill/>
        </p:spPr>
        <p:txBody>
          <a:bodyPr wrap="none" rtlCol="0">
            <a:spAutoFit/>
          </a:bodyPr>
          <a:lstStyle/>
          <a:p>
            <a:pPr defTabSz="457200" fontAlgn="base">
              <a:spcBef>
                <a:spcPct val="0"/>
              </a:spcBef>
              <a:spcAft>
                <a:spcPct val="0"/>
              </a:spcAft>
              <a:defRPr/>
            </a:pPr>
            <a:r>
              <a:rPr lang="pl-PL" sz="1400" dirty="0">
                <a:solidFill>
                  <a:srgbClr val="124191"/>
                </a:solidFill>
                <a:latin typeface="Arial"/>
              </a:rPr>
              <a:t>W</a:t>
            </a:r>
            <a:endParaRPr lang="en-US" sz="1400" dirty="0" err="1">
              <a:solidFill>
                <a:srgbClr val="124191"/>
              </a:solidFill>
              <a:latin typeface="Arial"/>
            </a:endParaRPr>
          </a:p>
        </p:txBody>
      </p:sp>
      <p:sp>
        <p:nvSpPr>
          <p:cNvPr id="176" name="Rectangle 175">
            <a:extLst>
              <a:ext uri="{FF2B5EF4-FFF2-40B4-BE49-F238E27FC236}">
                <a16:creationId xmlns:a16="http://schemas.microsoft.com/office/drawing/2014/main" id="{5BE81C06-E372-4368-9D71-D100F7272254}"/>
              </a:ext>
            </a:extLst>
          </p:cNvPr>
          <p:cNvSpPr/>
          <p:nvPr/>
        </p:nvSpPr>
        <p:spPr>
          <a:xfrm>
            <a:off x="2579830" y="4160025"/>
            <a:ext cx="820261" cy="604542"/>
          </a:xfrm>
          <a:prstGeom prst="rect">
            <a:avLst/>
          </a:prstGeom>
          <a:noFill/>
          <a:ln w="25400" cap="flat" cmpd="sng" algn="ctr">
            <a:solidFill>
              <a:srgbClr val="124191"/>
            </a:solidFill>
            <a:prstDash val="dash"/>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Nokia Pure Text Light" panose="020B0403020202020204" pitchFamily="34" charset="0"/>
              <a:cs typeface="+mn-cs"/>
            </a:endParaRPr>
          </a:p>
        </p:txBody>
      </p:sp>
      <p:sp>
        <p:nvSpPr>
          <p:cNvPr id="177" name="Rectangle 176">
            <a:extLst>
              <a:ext uri="{FF2B5EF4-FFF2-40B4-BE49-F238E27FC236}">
                <a16:creationId xmlns:a16="http://schemas.microsoft.com/office/drawing/2014/main" id="{1443CADE-72D0-49BA-906D-BF467717FF7A}"/>
              </a:ext>
            </a:extLst>
          </p:cNvPr>
          <p:cNvSpPr/>
          <p:nvPr/>
        </p:nvSpPr>
        <p:spPr>
          <a:xfrm>
            <a:off x="1750700" y="4160025"/>
            <a:ext cx="843071" cy="604542"/>
          </a:xfrm>
          <a:prstGeom prst="rect">
            <a:avLst/>
          </a:prstGeom>
          <a:noFill/>
          <a:ln w="25400" cap="flat" cmpd="sng" algn="ctr">
            <a:solidFill>
              <a:srgbClr val="124191"/>
            </a:solidFill>
            <a:prstDash val="dash"/>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Nokia Pure Text Light" panose="020B0403020202020204" pitchFamily="34" charset="0"/>
              <a:cs typeface="+mn-cs"/>
            </a:endParaRPr>
          </a:p>
        </p:txBody>
      </p:sp>
      <p:sp>
        <p:nvSpPr>
          <p:cNvPr id="178" name="Right Brace 177">
            <a:extLst>
              <a:ext uri="{FF2B5EF4-FFF2-40B4-BE49-F238E27FC236}">
                <a16:creationId xmlns:a16="http://schemas.microsoft.com/office/drawing/2014/main" id="{38E76C10-1667-40B1-9403-99FC55580130}"/>
              </a:ext>
            </a:extLst>
          </p:cNvPr>
          <p:cNvSpPr/>
          <p:nvPr/>
        </p:nvSpPr>
        <p:spPr>
          <a:xfrm>
            <a:off x="3452363" y="3351345"/>
            <a:ext cx="220418" cy="1497299"/>
          </a:xfrm>
          <a:prstGeom prst="rightBrace">
            <a:avLst/>
          </a:prstGeom>
          <a:noFill/>
          <a:ln w="9525" cap="flat" cmpd="sng" algn="ctr">
            <a:solidFill>
              <a:srgbClr val="00C9FF">
                <a:shade val="95000"/>
                <a:satMod val="105000"/>
              </a:srgbClr>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latin typeface="Arial"/>
              <a:ea typeface="+mn-ea"/>
              <a:cs typeface="+mn-cs"/>
            </a:endParaRPr>
          </a:p>
        </p:txBody>
      </p:sp>
      <p:sp>
        <p:nvSpPr>
          <p:cNvPr id="179" name="TextBox 178">
            <a:extLst>
              <a:ext uri="{FF2B5EF4-FFF2-40B4-BE49-F238E27FC236}">
                <a16:creationId xmlns:a16="http://schemas.microsoft.com/office/drawing/2014/main" id="{F106A94A-4A40-42EC-8C58-A72951E4FC80}"/>
              </a:ext>
            </a:extLst>
          </p:cNvPr>
          <p:cNvSpPr txBox="1"/>
          <p:nvPr/>
        </p:nvSpPr>
        <p:spPr>
          <a:xfrm>
            <a:off x="1996241" y="3953397"/>
            <a:ext cx="684551" cy="184666"/>
          </a:xfrm>
          <a:prstGeom prst="rect">
            <a:avLst/>
          </a:prstGeom>
          <a:noFill/>
        </p:spPr>
        <p:txBody>
          <a:bodyPr wrap="square" rtlCol="0">
            <a:spAutoFit/>
          </a:bodyPr>
          <a:lstStyle/>
          <a:p>
            <a:pPr defTabSz="457200" fontAlgn="base">
              <a:spcBef>
                <a:spcPct val="0"/>
              </a:spcBef>
              <a:spcAft>
                <a:spcPct val="0"/>
              </a:spcAft>
              <a:defRPr/>
            </a:pPr>
            <a:r>
              <a:rPr lang="pl-PL" sz="600" dirty="0">
                <a:solidFill>
                  <a:srgbClr val="124191"/>
                </a:solidFill>
                <a:latin typeface="Arial"/>
              </a:rPr>
              <a:t>SRAN cell set</a:t>
            </a:r>
            <a:endParaRPr lang="en-US" sz="600" dirty="0" err="1">
              <a:solidFill>
                <a:srgbClr val="124191"/>
              </a:solidFill>
              <a:latin typeface="Arial"/>
            </a:endParaRPr>
          </a:p>
        </p:txBody>
      </p:sp>
      <p:sp>
        <p:nvSpPr>
          <p:cNvPr id="180" name="Freeform 272">
            <a:extLst>
              <a:ext uri="{FF2B5EF4-FFF2-40B4-BE49-F238E27FC236}">
                <a16:creationId xmlns:a16="http://schemas.microsoft.com/office/drawing/2014/main" id="{9628740C-74BA-4C71-B61E-508304A0AC41}"/>
              </a:ext>
            </a:extLst>
          </p:cNvPr>
          <p:cNvSpPr/>
          <p:nvPr/>
        </p:nvSpPr>
        <p:spPr>
          <a:xfrm>
            <a:off x="1651972" y="2692308"/>
            <a:ext cx="1745261" cy="1402081"/>
          </a:xfrm>
          <a:custGeom>
            <a:avLst/>
            <a:gdLst>
              <a:gd name="connsiteX0" fmla="*/ 0 w 1733433"/>
              <a:gd name="connsiteY0" fmla="*/ 61708 h 1335136"/>
              <a:gd name="connsiteX1" fmla="*/ 0 w 1733433"/>
              <a:gd name="connsiteY1" fmla="*/ 1335136 h 1335136"/>
              <a:gd name="connsiteX2" fmla="*/ 914400 w 1733433"/>
              <a:gd name="connsiteY2" fmla="*/ 1335136 h 1335136"/>
              <a:gd name="connsiteX3" fmla="*/ 914400 w 1733433"/>
              <a:gd name="connsiteY3" fmla="*/ 690007 h 1335136"/>
              <a:gd name="connsiteX4" fmla="*/ 1733433 w 1733433"/>
              <a:gd name="connsiteY4" fmla="*/ 690007 h 1335136"/>
              <a:gd name="connsiteX5" fmla="*/ 1733433 w 1733433"/>
              <a:gd name="connsiteY5" fmla="*/ 0 h 1335136"/>
              <a:gd name="connsiteX6" fmla="*/ 0 w 1733433"/>
              <a:gd name="connsiteY6" fmla="*/ 61708 h 1335136"/>
              <a:gd name="connsiteX0" fmla="*/ 5610 w 1733433"/>
              <a:gd name="connsiteY0" fmla="*/ 5610 h 1335136"/>
              <a:gd name="connsiteX1" fmla="*/ 0 w 1733433"/>
              <a:gd name="connsiteY1" fmla="*/ 1335136 h 1335136"/>
              <a:gd name="connsiteX2" fmla="*/ 914400 w 1733433"/>
              <a:gd name="connsiteY2" fmla="*/ 1335136 h 1335136"/>
              <a:gd name="connsiteX3" fmla="*/ 914400 w 1733433"/>
              <a:gd name="connsiteY3" fmla="*/ 690007 h 1335136"/>
              <a:gd name="connsiteX4" fmla="*/ 1733433 w 1733433"/>
              <a:gd name="connsiteY4" fmla="*/ 690007 h 1335136"/>
              <a:gd name="connsiteX5" fmla="*/ 1733433 w 1733433"/>
              <a:gd name="connsiteY5" fmla="*/ 0 h 1335136"/>
              <a:gd name="connsiteX6" fmla="*/ 5610 w 1733433"/>
              <a:gd name="connsiteY6" fmla="*/ 5610 h 133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3433" h="1335136">
                <a:moveTo>
                  <a:pt x="5610" y="5610"/>
                </a:moveTo>
                <a:lnTo>
                  <a:pt x="0" y="1335136"/>
                </a:lnTo>
                <a:lnTo>
                  <a:pt x="914400" y="1335136"/>
                </a:lnTo>
                <a:lnTo>
                  <a:pt x="914400" y="690007"/>
                </a:lnTo>
                <a:lnTo>
                  <a:pt x="1733433" y="690007"/>
                </a:lnTo>
                <a:lnTo>
                  <a:pt x="1733433" y="0"/>
                </a:lnTo>
                <a:lnTo>
                  <a:pt x="5610" y="5610"/>
                </a:lnTo>
                <a:close/>
              </a:path>
            </a:pathLst>
          </a:custGeom>
          <a:noFill/>
          <a:ln w="19050" cap="flat" cmpd="sng" algn="ctr">
            <a:solidFill>
              <a:srgbClr val="FFFFFF">
                <a:lumMod val="50000"/>
              </a:srgbClr>
            </a:solidFill>
            <a:prstDash val="sysDash"/>
          </a:ln>
          <a:effectLst/>
        </p:spPr>
        <p:txBody>
          <a:bodyPr vert="vert270" lIns="0" tIns="0" rIns="0" bIns="0" rtlCol="0" anchor="t" anchorCtr="0"/>
          <a:lstStyle/>
          <a:p>
            <a:pPr algn="r" defTabSz="457200">
              <a:defRPr/>
            </a:pPr>
            <a:endParaRPr lang="en-GB" sz="600" kern="0" dirty="0">
              <a:solidFill>
                <a:srgbClr val="D8D9DA">
                  <a:lumMod val="10000"/>
                </a:srgbClr>
              </a:solidFill>
              <a:latin typeface="Arial"/>
            </a:endParaRPr>
          </a:p>
        </p:txBody>
      </p:sp>
      <p:sp>
        <p:nvSpPr>
          <p:cNvPr id="181" name="TextBox 180">
            <a:extLst>
              <a:ext uri="{FF2B5EF4-FFF2-40B4-BE49-F238E27FC236}">
                <a16:creationId xmlns:a16="http://schemas.microsoft.com/office/drawing/2014/main" id="{DF113F00-D98B-41A3-ACBE-E880E335E739}"/>
              </a:ext>
            </a:extLst>
          </p:cNvPr>
          <p:cNvSpPr txBox="1"/>
          <p:nvPr/>
        </p:nvSpPr>
        <p:spPr>
          <a:xfrm>
            <a:off x="1841903" y="3620784"/>
            <a:ext cx="782587" cy="276999"/>
          </a:xfrm>
          <a:prstGeom prst="rect">
            <a:avLst/>
          </a:prstGeom>
          <a:noFill/>
        </p:spPr>
        <p:txBody>
          <a:bodyPr wrap="none" rtlCol="0">
            <a:spAutoFit/>
          </a:bodyPr>
          <a:lstStyle/>
          <a:p>
            <a:pPr defTabSz="457200" fontAlgn="base">
              <a:spcBef>
                <a:spcPct val="0"/>
              </a:spcBef>
              <a:spcAft>
                <a:spcPct val="0"/>
              </a:spcAft>
              <a:defRPr/>
            </a:pPr>
            <a:r>
              <a:rPr lang="pl-PL" sz="1200" dirty="0">
                <a:solidFill>
                  <a:srgbClr val="124191"/>
                </a:solidFill>
                <a:latin typeface="Arial"/>
              </a:rPr>
              <a:t>WCDMA</a:t>
            </a:r>
            <a:endParaRPr lang="en-US" sz="1200" dirty="0" err="1">
              <a:solidFill>
                <a:srgbClr val="124191"/>
              </a:solidFill>
              <a:latin typeface="Arial"/>
            </a:endParaRPr>
          </a:p>
        </p:txBody>
      </p:sp>
      <p:sp>
        <p:nvSpPr>
          <p:cNvPr id="182" name="Footer Placeholder 3">
            <a:extLst>
              <a:ext uri="{FF2B5EF4-FFF2-40B4-BE49-F238E27FC236}">
                <a16:creationId xmlns:a16="http://schemas.microsoft.com/office/drawing/2014/main" id="{305A14AB-E0C1-457A-BB1C-88463816ACE7}"/>
              </a:ext>
            </a:extLst>
          </p:cNvPr>
          <p:cNvSpPr txBox="1">
            <a:spLocks/>
          </p:cNvSpPr>
          <p:nvPr/>
        </p:nvSpPr>
        <p:spPr>
          <a:xfrm>
            <a:off x="2845200" y="49692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1406817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CCBF53-6C7A-44C1-85D0-B9CF762A7ECE}"/>
              </a:ext>
            </a:extLst>
          </p:cNvPr>
          <p:cNvSpPr/>
          <p:nvPr/>
        </p:nvSpPr>
        <p:spPr>
          <a:xfrm>
            <a:off x="419778" y="3205626"/>
            <a:ext cx="6012000" cy="1476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Nokia Pure Text Light"/>
              <a:ea typeface="+mn-ea"/>
              <a:cs typeface="+mn-cs"/>
            </a:endParaRPr>
          </a:p>
        </p:txBody>
      </p:sp>
      <p:sp>
        <p:nvSpPr>
          <p:cNvPr id="3" name="Text Placeholder 3">
            <a:extLst>
              <a:ext uri="{FF2B5EF4-FFF2-40B4-BE49-F238E27FC236}">
                <a16:creationId xmlns:a16="http://schemas.microsoft.com/office/drawing/2014/main" id="{40D6CEDE-F264-4854-9695-0AE1BDA43541}"/>
              </a:ext>
            </a:extLst>
          </p:cNvPr>
          <p:cNvSpPr>
            <a:spLocks noGrp="1"/>
          </p:cNvSpPr>
          <p:nvPr>
            <p:ph type="body" sz="quarter" idx="10"/>
          </p:nvPr>
        </p:nvSpPr>
        <p:spPr>
          <a:xfrm>
            <a:off x="375187" y="1209123"/>
            <a:ext cx="5000357" cy="1410187"/>
          </a:xfrm>
        </p:spPr>
        <p:txBody>
          <a:bodyPr/>
          <a:lstStyle/>
          <a:p>
            <a:pPr marL="285750" indent="-285750">
              <a:lnSpc>
                <a:spcPct val="150000"/>
              </a:lnSpc>
              <a:buFont typeface="Arial" panose="020B0604020202020204" pitchFamily="34" charset="0"/>
              <a:buChar char="•"/>
            </a:pPr>
            <a:r>
              <a:rPr lang="en-US" sz="1400" dirty="0"/>
              <a:t>On Transport layer site appears as one IP host</a:t>
            </a:r>
          </a:p>
          <a:p>
            <a:pPr marL="285750" indent="-285750">
              <a:lnSpc>
                <a:spcPct val="150000"/>
              </a:lnSpc>
              <a:buFont typeface="Arial" panose="020B0604020202020204" pitchFamily="34" charset="0"/>
              <a:buChar char="•"/>
            </a:pPr>
            <a:r>
              <a:rPr lang="en-US" sz="1400" dirty="0"/>
              <a:t>Focus on IP/ETH-based Transport modes</a:t>
            </a:r>
          </a:p>
          <a:p>
            <a:pPr marL="285750" indent="-285750">
              <a:lnSpc>
                <a:spcPct val="150000"/>
              </a:lnSpc>
              <a:buFont typeface="Arial" panose="020B0604020202020204" pitchFamily="34" charset="0"/>
              <a:buChar char="•"/>
            </a:pPr>
            <a:r>
              <a:rPr lang="en-US" sz="1400" dirty="0"/>
              <a:t>Single SBTS Transport feature set covering all RATs</a:t>
            </a:r>
          </a:p>
          <a:p>
            <a:pPr marL="285750" indent="-285750">
              <a:lnSpc>
                <a:spcPct val="150000"/>
              </a:lnSpc>
              <a:buFont typeface="Arial" panose="020B0604020202020204" pitchFamily="34" charset="0"/>
              <a:buChar char="•"/>
            </a:pPr>
            <a:r>
              <a:rPr lang="en-US" sz="1400" dirty="0"/>
              <a:t>Flexible IP addressing, </a:t>
            </a:r>
            <a:r>
              <a:rPr lang="en-US" sz="1400" dirty="0" err="1"/>
              <a:t>QoS</a:t>
            </a:r>
            <a:r>
              <a:rPr lang="en-US" sz="1400" dirty="0"/>
              <a:t> and </a:t>
            </a:r>
            <a:r>
              <a:rPr lang="en-US" sz="1400" dirty="0" err="1"/>
              <a:t>IPsec</a:t>
            </a:r>
            <a:r>
              <a:rPr lang="en-US" sz="1400" dirty="0"/>
              <a:t> concepts</a:t>
            </a:r>
          </a:p>
          <a:p>
            <a:pPr marL="285750" indent="-285750">
              <a:lnSpc>
                <a:spcPct val="150000"/>
              </a:lnSpc>
              <a:buFont typeface="Arial" panose="020B0604020202020204" pitchFamily="34" charset="0"/>
              <a:buChar char="•"/>
            </a:pPr>
            <a:r>
              <a:rPr lang="en-US" sz="1400" dirty="0"/>
              <a:t>Unified Transport Operability</a:t>
            </a:r>
          </a:p>
        </p:txBody>
      </p:sp>
      <p:sp>
        <p:nvSpPr>
          <p:cNvPr id="4" name="Text Placeholder 4">
            <a:extLst>
              <a:ext uri="{FF2B5EF4-FFF2-40B4-BE49-F238E27FC236}">
                <a16:creationId xmlns:a16="http://schemas.microsoft.com/office/drawing/2014/main" id="{0359425E-10B1-4B5A-AB84-647DE3DBA657}"/>
              </a:ext>
            </a:extLst>
          </p:cNvPr>
          <p:cNvSpPr>
            <a:spLocks noGrp="1"/>
          </p:cNvSpPr>
          <p:nvPr>
            <p:ph type="body" sz="quarter" idx="11"/>
          </p:nvPr>
        </p:nvSpPr>
        <p:spPr>
          <a:xfrm>
            <a:off x="373040" y="791978"/>
            <a:ext cx="8308800" cy="309600"/>
          </a:xfrm>
        </p:spPr>
        <p:txBody>
          <a:bodyPr/>
          <a:lstStyle/>
          <a:p>
            <a:r>
              <a:rPr lang="en-US" dirty="0">
                <a:solidFill>
                  <a:schemeClr val="tx1"/>
                </a:solidFill>
              </a:rPr>
              <a:t>Shared transport function in SBTS with unified operability</a:t>
            </a:r>
          </a:p>
        </p:txBody>
      </p:sp>
      <p:grpSp>
        <p:nvGrpSpPr>
          <p:cNvPr id="5" name="Group 9">
            <a:extLst>
              <a:ext uri="{FF2B5EF4-FFF2-40B4-BE49-F238E27FC236}">
                <a16:creationId xmlns:a16="http://schemas.microsoft.com/office/drawing/2014/main" id="{6584AEF0-F237-456E-A5FD-C31652D73492}"/>
              </a:ext>
            </a:extLst>
          </p:cNvPr>
          <p:cNvGrpSpPr/>
          <p:nvPr/>
        </p:nvGrpSpPr>
        <p:grpSpPr>
          <a:xfrm>
            <a:off x="5421685" y="1359529"/>
            <a:ext cx="3434660" cy="2472941"/>
            <a:chOff x="5312280" y="1764458"/>
            <a:chExt cx="3434660" cy="2472941"/>
          </a:xfrm>
        </p:grpSpPr>
        <p:grpSp>
          <p:nvGrpSpPr>
            <p:cNvPr id="6" name="Group 103">
              <a:extLst>
                <a:ext uri="{FF2B5EF4-FFF2-40B4-BE49-F238E27FC236}">
                  <a16:creationId xmlns:a16="http://schemas.microsoft.com/office/drawing/2014/main" id="{0401F11C-33FC-4926-A147-AEA12FDB8E16}"/>
                </a:ext>
              </a:extLst>
            </p:cNvPr>
            <p:cNvGrpSpPr/>
            <p:nvPr/>
          </p:nvGrpSpPr>
          <p:grpSpPr>
            <a:xfrm>
              <a:off x="5312280" y="1764458"/>
              <a:ext cx="1068760" cy="612990"/>
              <a:chOff x="7279904" y="2920999"/>
              <a:chExt cx="1068760" cy="612990"/>
            </a:xfrm>
          </p:grpSpPr>
          <p:sp>
            <p:nvSpPr>
              <p:cNvPr id="20" name="Rectangle 19">
                <a:extLst>
                  <a:ext uri="{FF2B5EF4-FFF2-40B4-BE49-F238E27FC236}">
                    <a16:creationId xmlns:a16="http://schemas.microsoft.com/office/drawing/2014/main" id="{306E62B9-4010-4314-8298-D454DBFDBAAB}"/>
                  </a:ext>
                </a:extLst>
              </p:cNvPr>
              <p:cNvSpPr/>
              <p:nvPr/>
            </p:nvSpPr>
            <p:spPr>
              <a:xfrm>
                <a:off x="7281091" y="2920999"/>
                <a:ext cx="354013" cy="22013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72000" rIns="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Nokia Pure Text Light"/>
                    <a:ea typeface="+mn-ea"/>
                    <a:cs typeface="+mn-cs"/>
                  </a:rPr>
                  <a:t>S1/X2</a:t>
                </a:r>
              </a:p>
            </p:txBody>
          </p:sp>
          <p:sp>
            <p:nvSpPr>
              <p:cNvPr id="21" name="Rectangle 20">
                <a:extLst>
                  <a:ext uri="{FF2B5EF4-FFF2-40B4-BE49-F238E27FC236}">
                    <a16:creationId xmlns:a16="http://schemas.microsoft.com/office/drawing/2014/main" id="{09EBD401-DAD1-4118-B2E7-8F43F05BDB98}"/>
                  </a:ext>
                </a:extLst>
              </p:cNvPr>
              <p:cNvSpPr/>
              <p:nvPr/>
            </p:nvSpPr>
            <p:spPr>
              <a:xfrm>
                <a:off x="7633516" y="2920999"/>
                <a:ext cx="360489" cy="220134"/>
              </a:xfrm>
              <a:prstGeom prst="rect">
                <a:avLst/>
              </a:prstGeom>
              <a:solidFill>
                <a:srgbClr val="00FFFF"/>
              </a:solidFill>
              <a:ln>
                <a:noFill/>
              </a:ln>
              <a:effectLst/>
            </p:spPr>
            <p:style>
              <a:lnRef idx="1">
                <a:schemeClr val="accent1"/>
              </a:lnRef>
              <a:fillRef idx="3">
                <a:schemeClr val="accent1"/>
              </a:fillRef>
              <a:effectRef idx="2">
                <a:schemeClr val="accent1"/>
              </a:effectRef>
              <a:fontRef idx="minor">
                <a:schemeClr val="lt1"/>
              </a:fontRef>
            </p:style>
            <p:txBody>
              <a:bodyPr lIns="0" tIns="72000" rIns="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001135"/>
                    </a:solidFill>
                    <a:effectLst/>
                    <a:uLnTx/>
                    <a:uFillTx/>
                    <a:latin typeface="Nokia Pure Text Light"/>
                    <a:ea typeface="+mn-ea"/>
                    <a:cs typeface="+mn-cs"/>
                  </a:rPr>
                  <a:t>Iub</a:t>
                </a:r>
              </a:p>
            </p:txBody>
          </p:sp>
          <p:sp>
            <p:nvSpPr>
              <p:cNvPr id="22" name="Rectangle 21">
                <a:extLst>
                  <a:ext uri="{FF2B5EF4-FFF2-40B4-BE49-F238E27FC236}">
                    <a16:creationId xmlns:a16="http://schemas.microsoft.com/office/drawing/2014/main" id="{40C9147A-B763-4DFA-A9B3-59A5EC0F8E80}"/>
                  </a:ext>
                </a:extLst>
              </p:cNvPr>
              <p:cNvSpPr/>
              <p:nvPr/>
            </p:nvSpPr>
            <p:spPr>
              <a:xfrm>
                <a:off x="7994650" y="2920999"/>
                <a:ext cx="354013" cy="220134"/>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36000" rIns="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Nokia Pure Text Light"/>
                    <a:ea typeface="+mn-ea"/>
                    <a:cs typeface="+mn-cs"/>
                  </a:rPr>
                  <a:t>Packet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Nokia Pure Text Light"/>
                    <a:ea typeface="+mn-ea"/>
                    <a:cs typeface="+mn-cs"/>
                  </a:rPr>
                  <a:t>Abis</a:t>
                </a:r>
              </a:p>
            </p:txBody>
          </p:sp>
          <p:sp>
            <p:nvSpPr>
              <p:cNvPr id="23" name="Rectangle 22">
                <a:extLst>
                  <a:ext uri="{FF2B5EF4-FFF2-40B4-BE49-F238E27FC236}">
                    <a16:creationId xmlns:a16="http://schemas.microsoft.com/office/drawing/2014/main" id="{F0FF71F1-1469-43E1-B42E-5D08F729423F}"/>
                  </a:ext>
                </a:extLst>
              </p:cNvPr>
              <p:cNvSpPr/>
              <p:nvPr/>
            </p:nvSpPr>
            <p:spPr>
              <a:xfrm>
                <a:off x="7279904" y="3138488"/>
                <a:ext cx="1068760" cy="203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4" name="TextBox 23">
                <a:extLst>
                  <a:ext uri="{FF2B5EF4-FFF2-40B4-BE49-F238E27FC236}">
                    <a16:creationId xmlns:a16="http://schemas.microsoft.com/office/drawing/2014/main" id="{EF11DCFF-960D-4C05-9643-AC1747FCE9BF}"/>
                  </a:ext>
                </a:extLst>
              </p:cNvPr>
              <p:cNvSpPr txBox="1"/>
              <p:nvPr/>
            </p:nvSpPr>
            <p:spPr>
              <a:xfrm>
                <a:off x="7686676" y="3133725"/>
                <a:ext cx="269626" cy="20005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Arial" charset="0"/>
                  </a:rPr>
                  <a:t>IP</a:t>
                </a:r>
              </a:p>
            </p:txBody>
          </p:sp>
          <p:sp>
            <p:nvSpPr>
              <p:cNvPr id="25" name="Rectangle 24">
                <a:extLst>
                  <a:ext uri="{FF2B5EF4-FFF2-40B4-BE49-F238E27FC236}">
                    <a16:creationId xmlns:a16="http://schemas.microsoft.com/office/drawing/2014/main" id="{417AEE00-069B-4438-B1DF-9AB7E61538E4}"/>
                  </a:ext>
                </a:extLst>
              </p:cNvPr>
              <p:cNvSpPr/>
              <p:nvPr/>
            </p:nvSpPr>
            <p:spPr>
              <a:xfrm>
                <a:off x="7279904" y="3333750"/>
                <a:ext cx="1068760" cy="20023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6" name="TextBox 25">
                <a:extLst>
                  <a:ext uri="{FF2B5EF4-FFF2-40B4-BE49-F238E27FC236}">
                    <a16:creationId xmlns:a16="http://schemas.microsoft.com/office/drawing/2014/main" id="{342AE62C-8A57-47E7-BB70-8E25CEC67B57}"/>
                  </a:ext>
                </a:extLst>
              </p:cNvPr>
              <p:cNvSpPr txBox="1"/>
              <p:nvPr/>
            </p:nvSpPr>
            <p:spPr>
              <a:xfrm>
                <a:off x="7543783" y="3328987"/>
                <a:ext cx="548548" cy="20005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24191"/>
                    </a:solidFill>
                    <a:effectLst/>
                    <a:uLnTx/>
                    <a:uFillTx/>
                    <a:latin typeface="Arial" charset="0"/>
                  </a:rPr>
                  <a:t>Ethernet</a:t>
                </a:r>
              </a:p>
            </p:txBody>
          </p:sp>
        </p:grpSp>
        <p:sp>
          <p:nvSpPr>
            <p:cNvPr id="7" name="TextBox 6">
              <a:extLst>
                <a:ext uri="{FF2B5EF4-FFF2-40B4-BE49-F238E27FC236}">
                  <a16:creationId xmlns:a16="http://schemas.microsoft.com/office/drawing/2014/main" id="{8CAAD67D-A22D-4B6C-9ADF-B9FC5834E5DC}"/>
                </a:ext>
              </a:extLst>
            </p:cNvPr>
            <p:cNvSpPr txBox="1"/>
            <p:nvPr/>
          </p:nvSpPr>
          <p:spPr>
            <a:xfrm>
              <a:off x="6680212" y="3991178"/>
              <a:ext cx="1864613" cy="24622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1" u="none" strike="noStrike" kern="1200" cap="none" spc="0" normalizeH="0" baseline="0" noProof="0" dirty="0">
                  <a:ln>
                    <a:noFill/>
                  </a:ln>
                  <a:solidFill>
                    <a:srgbClr val="124191"/>
                  </a:solidFill>
                  <a:effectLst/>
                  <a:uLnTx/>
                  <a:uFillTx/>
                  <a:latin typeface="Arial" charset="0"/>
                </a:rPr>
                <a:t>Full packet backhaul example</a:t>
              </a:r>
            </a:p>
          </p:txBody>
        </p:sp>
        <p:grpSp>
          <p:nvGrpSpPr>
            <p:cNvPr id="8" name="Group 63">
              <a:extLst>
                <a:ext uri="{FF2B5EF4-FFF2-40B4-BE49-F238E27FC236}">
                  <a16:creationId xmlns:a16="http://schemas.microsoft.com/office/drawing/2014/main" id="{9863827F-FB0B-45E0-A7F6-453084E3518E}"/>
                </a:ext>
              </a:extLst>
            </p:cNvPr>
            <p:cNvGrpSpPr>
              <a:grpSpLocks noChangeAspect="1"/>
            </p:cNvGrpSpPr>
            <p:nvPr/>
          </p:nvGrpSpPr>
          <p:grpSpPr>
            <a:xfrm>
              <a:off x="5721585" y="1898209"/>
              <a:ext cx="3025355" cy="2005965"/>
              <a:chOff x="5155496" y="1724026"/>
              <a:chExt cx="3361508" cy="2228850"/>
            </a:xfrm>
          </p:grpSpPr>
          <p:sp>
            <p:nvSpPr>
              <p:cNvPr id="9" name="Rectangle 5">
                <a:extLst>
                  <a:ext uri="{FF2B5EF4-FFF2-40B4-BE49-F238E27FC236}">
                    <a16:creationId xmlns:a16="http://schemas.microsoft.com/office/drawing/2014/main" id="{7D3BBFE0-79C8-47D5-949F-0861AD4C8DCF}"/>
                  </a:ext>
                </a:extLst>
              </p:cNvPr>
              <p:cNvSpPr/>
              <p:nvPr/>
            </p:nvSpPr>
            <p:spPr>
              <a:xfrm>
                <a:off x="6097260" y="1724026"/>
                <a:ext cx="2419744" cy="22288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Nokia Pure Text Light"/>
                    <a:ea typeface="+mn-ea"/>
                    <a:cs typeface="+mn-cs"/>
                  </a:rPr>
                  <a:t>SBTS</a:t>
                </a:r>
              </a:p>
            </p:txBody>
          </p:sp>
          <p:sp>
            <p:nvSpPr>
              <p:cNvPr id="10" name="Rectangle 9">
                <a:extLst>
                  <a:ext uri="{FF2B5EF4-FFF2-40B4-BE49-F238E27FC236}">
                    <a16:creationId xmlns:a16="http://schemas.microsoft.com/office/drawing/2014/main" id="{EBF94B1A-557E-4D8A-BB4B-8C9C9E62218E}"/>
                  </a:ext>
                </a:extLst>
              </p:cNvPr>
              <p:cNvSpPr/>
              <p:nvPr/>
            </p:nvSpPr>
            <p:spPr>
              <a:xfrm>
                <a:off x="6235853" y="2089518"/>
                <a:ext cx="2127993" cy="1663332"/>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11" name="Rounded Rectangle 22">
                <a:extLst>
                  <a:ext uri="{FF2B5EF4-FFF2-40B4-BE49-F238E27FC236}">
                    <a16:creationId xmlns:a16="http://schemas.microsoft.com/office/drawing/2014/main" id="{B902ACEF-D8DB-448F-A85B-27D1867B8FC1}"/>
                  </a:ext>
                </a:extLst>
              </p:cNvPr>
              <p:cNvSpPr/>
              <p:nvPr/>
            </p:nvSpPr>
            <p:spPr>
              <a:xfrm>
                <a:off x="7267155" y="2174773"/>
                <a:ext cx="952001" cy="336387"/>
              </a:xfrm>
              <a:prstGeom prst="round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Nokia Pure Text Light"/>
                    <a:ea typeface="+mn-ea"/>
                    <a:cs typeface="+mn-cs"/>
                  </a:rPr>
                  <a:t>GSM</a:t>
                </a:r>
              </a:p>
            </p:txBody>
          </p:sp>
          <p:sp>
            <p:nvSpPr>
              <p:cNvPr id="12" name="Rounded Rectangle 23">
                <a:extLst>
                  <a:ext uri="{FF2B5EF4-FFF2-40B4-BE49-F238E27FC236}">
                    <a16:creationId xmlns:a16="http://schemas.microsoft.com/office/drawing/2014/main" id="{82F80604-89EE-4547-8B25-5C617A73AA10}"/>
                  </a:ext>
                </a:extLst>
              </p:cNvPr>
              <p:cNvSpPr/>
              <p:nvPr/>
            </p:nvSpPr>
            <p:spPr>
              <a:xfrm>
                <a:off x="7253914" y="2775884"/>
                <a:ext cx="950643" cy="336000"/>
              </a:xfrm>
              <a:prstGeom prst="roundRect">
                <a:avLst/>
              </a:prstGeom>
              <a:solidFill>
                <a:srgbClr val="00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de-DE" sz="1400" b="0" i="0" u="none" strike="noStrike" kern="1200" cap="none" spc="0" normalizeH="0" baseline="0" noProof="0" dirty="0">
                    <a:ln>
                      <a:noFill/>
                    </a:ln>
                    <a:solidFill>
                      <a:srgbClr val="4D5766"/>
                    </a:solidFill>
                    <a:effectLst/>
                    <a:uLnTx/>
                    <a:uFillTx/>
                    <a:latin typeface="Nokia Pure Text Light"/>
                    <a:ea typeface="+mn-ea"/>
                    <a:cs typeface="+mn-cs"/>
                  </a:rPr>
                  <a:t>WCDMA</a:t>
                </a:r>
                <a:endParaRPr kumimoji="0" lang="en-US" sz="1400" b="0" i="0" u="none" strike="noStrike" kern="1200" cap="none" spc="0" normalizeH="0" baseline="0" noProof="0" dirty="0">
                  <a:ln>
                    <a:noFill/>
                  </a:ln>
                  <a:solidFill>
                    <a:srgbClr val="4D5766"/>
                  </a:solidFill>
                  <a:effectLst/>
                  <a:uLnTx/>
                  <a:uFillTx/>
                  <a:latin typeface="Nokia Pure Text Light"/>
                  <a:ea typeface="+mn-ea"/>
                  <a:cs typeface="+mn-cs"/>
                </a:endParaRPr>
              </a:p>
            </p:txBody>
          </p:sp>
          <p:sp>
            <p:nvSpPr>
              <p:cNvPr id="13" name="Rounded Rectangle 24">
                <a:extLst>
                  <a:ext uri="{FF2B5EF4-FFF2-40B4-BE49-F238E27FC236}">
                    <a16:creationId xmlns:a16="http://schemas.microsoft.com/office/drawing/2014/main" id="{96B3635F-76CF-4226-80F4-CC8BA9D024DB}"/>
                  </a:ext>
                </a:extLst>
              </p:cNvPr>
              <p:cNvSpPr/>
              <p:nvPr/>
            </p:nvSpPr>
            <p:spPr>
              <a:xfrm>
                <a:off x="7265473" y="3343462"/>
                <a:ext cx="952001" cy="336000"/>
              </a:xfrm>
              <a:prstGeom prst="round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Nokia Pure Text Light"/>
                    <a:ea typeface="+mn-ea"/>
                    <a:cs typeface="+mn-cs"/>
                  </a:rPr>
                  <a:t>LTE</a:t>
                </a:r>
              </a:p>
            </p:txBody>
          </p:sp>
          <p:sp>
            <p:nvSpPr>
              <p:cNvPr id="14" name="Rounded Rectangle 25">
                <a:extLst>
                  <a:ext uri="{FF2B5EF4-FFF2-40B4-BE49-F238E27FC236}">
                    <a16:creationId xmlns:a16="http://schemas.microsoft.com/office/drawing/2014/main" id="{58B2B0F0-A295-47E3-A7C1-96B564290F02}"/>
                  </a:ext>
                </a:extLst>
              </p:cNvPr>
              <p:cNvSpPr/>
              <p:nvPr/>
            </p:nvSpPr>
            <p:spPr bwMode="auto">
              <a:xfrm>
                <a:off x="6413214" y="2177143"/>
                <a:ext cx="614625" cy="1497873"/>
              </a:xfrm>
              <a:prstGeom prst="roundRect">
                <a:avLst>
                  <a:gd name="adj" fmla="val 1666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marL="0" marR="0" lvl="0" indent="0" algn="ctr" defTabSz="457200" rtl="0" eaLnBrk="0" fontAlgn="base" latinLnBrk="0" hangingPunct="0">
                  <a:lnSpc>
                    <a:spcPct val="90000"/>
                  </a:lnSpc>
                  <a:spcBef>
                    <a:spcPct val="0"/>
                  </a:spcBef>
                  <a:spcAft>
                    <a:spcPct val="0"/>
                  </a:spcAft>
                  <a:buClr>
                    <a:srgbClr val="FFCC00"/>
                  </a:buClr>
                  <a:buSzTx/>
                  <a:buFontTx/>
                  <a:buNone/>
                  <a:tabLst/>
                  <a:defRPr/>
                </a:pPr>
                <a:r>
                  <a:rPr kumimoji="0" lang="en-US" sz="1000" b="1" i="0" u="none" strike="noStrike" kern="1200" cap="none" spc="0" normalizeH="0" baseline="0" noProof="0" dirty="0">
                    <a:ln>
                      <a:noFill/>
                    </a:ln>
                    <a:solidFill>
                      <a:srgbClr val="FFFFFF"/>
                    </a:solidFill>
                    <a:effectLst/>
                    <a:uLnTx/>
                    <a:uFillTx/>
                    <a:latin typeface="Nokia Pure Text Light"/>
                    <a:ea typeface="+mn-ea"/>
                    <a:cs typeface="+mn-cs"/>
                  </a:rPr>
                  <a:t>Common Transport</a:t>
                </a:r>
              </a:p>
            </p:txBody>
          </p:sp>
          <p:cxnSp>
            <p:nvCxnSpPr>
              <p:cNvPr id="15" name="Straight Connector 14">
                <a:extLst>
                  <a:ext uri="{FF2B5EF4-FFF2-40B4-BE49-F238E27FC236}">
                    <a16:creationId xmlns:a16="http://schemas.microsoft.com/office/drawing/2014/main" id="{533A0DCA-B19E-481E-BCEB-EB2B6463B6C7}"/>
                  </a:ext>
                </a:extLst>
              </p:cNvPr>
              <p:cNvCxnSpPr/>
              <p:nvPr/>
            </p:nvCxnSpPr>
            <p:spPr>
              <a:xfrm flipH="1" flipV="1">
                <a:off x="7036547" y="2342606"/>
                <a:ext cx="221899" cy="361"/>
              </a:xfrm>
              <a:prstGeom prst="line">
                <a:avLst/>
              </a:prstGeom>
              <a:ln w="28575">
                <a:solidFill>
                  <a:schemeClr val="bg2"/>
                </a:solidFill>
                <a:prstDash val="sysDash"/>
              </a:ln>
            </p:spPr>
            <p:style>
              <a:lnRef idx="1">
                <a:schemeClr val="accent3"/>
              </a:lnRef>
              <a:fillRef idx="0">
                <a:schemeClr val="accent3"/>
              </a:fillRef>
              <a:effectRef idx="0">
                <a:schemeClr val="accent3"/>
              </a:effectRef>
              <a:fontRef idx="minor">
                <a:schemeClr val="tx1"/>
              </a:fontRef>
            </p:style>
          </p:cxnSp>
          <p:cxnSp>
            <p:nvCxnSpPr>
              <p:cNvPr id="16" name="Straight Connector 15">
                <a:extLst>
                  <a:ext uri="{FF2B5EF4-FFF2-40B4-BE49-F238E27FC236}">
                    <a16:creationId xmlns:a16="http://schemas.microsoft.com/office/drawing/2014/main" id="{5276436B-6B48-4F39-B9ED-128F39B8DC37}"/>
                  </a:ext>
                </a:extLst>
              </p:cNvPr>
              <p:cNvCxnSpPr/>
              <p:nvPr/>
            </p:nvCxnSpPr>
            <p:spPr>
              <a:xfrm flipH="1" flipV="1">
                <a:off x="7040894" y="2956583"/>
                <a:ext cx="221899" cy="361"/>
              </a:xfrm>
              <a:prstGeom prst="line">
                <a:avLst/>
              </a:prstGeom>
              <a:ln w="28575">
                <a:solidFill>
                  <a:schemeClr val="bg2"/>
                </a:solidFill>
                <a:prstDash val="sysDash"/>
              </a:ln>
            </p:spPr>
            <p:style>
              <a:lnRef idx="1">
                <a:schemeClr val="accent3"/>
              </a:lnRef>
              <a:fillRef idx="0">
                <a:schemeClr val="accent3"/>
              </a:fillRef>
              <a:effectRef idx="0">
                <a:schemeClr val="accent3"/>
              </a:effectRef>
              <a:fontRef idx="minor">
                <a:schemeClr val="tx1"/>
              </a:fontRef>
            </p:style>
          </p:cxnSp>
          <p:cxnSp>
            <p:nvCxnSpPr>
              <p:cNvPr id="17" name="Straight Connector 16">
                <a:extLst>
                  <a:ext uri="{FF2B5EF4-FFF2-40B4-BE49-F238E27FC236}">
                    <a16:creationId xmlns:a16="http://schemas.microsoft.com/office/drawing/2014/main" id="{723A64D4-640D-47E8-87E7-1E7617B5838A}"/>
                  </a:ext>
                </a:extLst>
              </p:cNvPr>
              <p:cNvCxnSpPr/>
              <p:nvPr/>
            </p:nvCxnSpPr>
            <p:spPr>
              <a:xfrm flipH="1" flipV="1">
                <a:off x="7040894" y="3513959"/>
                <a:ext cx="221899" cy="361"/>
              </a:xfrm>
              <a:prstGeom prst="line">
                <a:avLst/>
              </a:prstGeom>
              <a:ln w="28575">
                <a:solidFill>
                  <a:schemeClr val="bg2"/>
                </a:solidFill>
                <a:prstDash val="sysDash"/>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765DDC5A-9323-4DC3-9E87-364F392EC6C4}"/>
                  </a:ext>
                </a:extLst>
              </p:cNvPr>
              <p:cNvCxnSpPr/>
              <p:nvPr/>
            </p:nvCxnSpPr>
            <p:spPr>
              <a:xfrm flipH="1">
                <a:off x="5155496" y="2360379"/>
                <a:ext cx="1240796" cy="8352"/>
              </a:xfrm>
              <a:prstGeom prst="line">
                <a:avLst/>
              </a:prstGeom>
              <a:ln w="28575">
                <a:solidFill>
                  <a:schemeClr val="bg2"/>
                </a:solidFill>
              </a:ln>
            </p:spPr>
            <p:style>
              <a:lnRef idx="1">
                <a:schemeClr val="accent3"/>
              </a:lnRef>
              <a:fillRef idx="0">
                <a:schemeClr val="accent3"/>
              </a:fillRef>
              <a:effectRef idx="0">
                <a:schemeClr val="accent3"/>
              </a:effectRef>
              <a:fontRef idx="minor">
                <a:schemeClr val="tx1"/>
              </a:fontRef>
            </p:style>
          </p:cxnSp>
          <p:pic>
            <p:nvPicPr>
              <p:cNvPr id="19" name="Picture 5" descr="\\DML-NAS\DML_Data\1 Live Jobs\Nokia\19044 - Nokia brand Site\MASTER TEMPLATES\Network graphics\PNGs\Network Graphic Final PNGs\Transmitter-100x100mm_RGB_4.png">
                <a:extLst>
                  <a:ext uri="{FF2B5EF4-FFF2-40B4-BE49-F238E27FC236}">
                    <a16:creationId xmlns:a16="http://schemas.microsoft.com/office/drawing/2014/main" id="{880AF4C3-F8EF-467E-9E90-AE9345D8F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5555" y="1726237"/>
                <a:ext cx="355110" cy="35511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Titel 1">
            <a:extLst>
              <a:ext uri="{FF2B5EF4-FFF2-40B4-BE49-F238E27FC236}">
                <a16:creationId xmlns:a16="http://schemas.microsoft.com/office/drawing/2014/main" id="{FD340D8B-1C8D-466D-8887-AD3EDD808CDC}"/>
              </a:ext>
            </a:extLst>
          </p:cNvPr>
          <p:cNvSpPr txBox="1">
            <a:spLocks/>
          </p:cNvSpPr>
          <p:nvPr/>
        </p:nvSpPr>
        <p:spPr bwMode="auto">
          <a:xfrm>
            <a:off x="345430" y="269766"/>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124191"/>
                </a:solidFill>
                <a:effectLst/>
                <a:uLnTx/>
                <a:uFillTx/>
                <a:latin typeface="Nokia Pure Headline Light"/>
                <a:ea typeface="Nokia Pure Headline Ultra Light" panose="020B0204020202020204" pitchFamily="34" charset="0"/>
                <a:cs typeface="Arial"/>
              </a:rPr>
              <a:t>Common Transport with Single RAN BTS (SBTS) sites</a:t>
            </a:r>
          </a:p>
        </p:txBody>
      </p:sp>
      <p:sp>
        <p:nvSpPr>
          <p:cNvPr id="28" name="TextBox 27">
            <a:extLst>
              <a:ext uri="{FF2B5EF4-FFF2-40B4-BE49-F238E27FC236}">
                <a16:creationId xmlns:a16="http://schemas.microsoft.com/office/drawing/2014/main" id="{5AC96BCE-544C-410F-96B7-13D348BF4161}"/>
              </a:ext>
            </a:extLst>
          </p:cNvPr>
          <p:cNvSpPr txBox="1"/>
          <p:nvPr/>
        </p:nvSpPr>
        <p:spPr>
          <a:xfrm>
            <a:off x="966865" y="3223021"/>
            <a:ext cx="5282133" cy="360850"/>
          </a:xfrm>
          <a:prstGeom prst="rect">
            <a:avLst/>
          </a:prstGeom>
          <a:noFill/>
        </p:spPr>
        <p:txBody>
          <a:bodyPr wrap="squar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fi-FI" sz="14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SRAN Transport </a:t>
            </a:r>
            <a:r>
              <a:rPr kumimoji="0" lang="fi-FI" sz="1400" b="0" i="0" u="none" strike="noStrike" kern="120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features</a:t>
            </a:r>
            <a:r>
              <a:rPr kumimoji="0" lang="fi-FI" sz="14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 </a:t>
            </a:r>
            <a:r>
              <a:rPr kumimoji="0" lang="fi-FI" sz="1400" b="0" i="0" u="none" strike="noStrike" kern="120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replace</a:t>
            </a:r>
            <a:r>
              <a:rPr kumimoji="0" lang="fi-FI" sz="14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 </a:t>
            </a:r>
            <a:r>
              <a:rPr kumimoji="0" lang="fi-FI" sz="1400" b="0" i="0" u="none" strike="noStrike" kern="120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dedicated</a:t>
            </a:r>
            <a:r>
              <a:rPr kumimoji="0" lang="fi-FI" sz="14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 RAT </a:t>
            </a:r>
            <a:r>
              <a:rPr kumimoji="0" lang="fi-FI" sz="1400" b="0" i="0" u="none" strike="noStrike" kern="120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features</a:t>
            </a:r>
            <a:r>
              <a:rPr kumimoji="0" lang="fi-FI" sz="14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 </a:t>
            </a:r>
            <a:endParaRPr kumimoji="0" lang="en-US" sz="14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endParaRPr>
          </a:p>
        </p:txBody>
      </p:sp>
      <p:pic>
        <p:nvPicPr>
          <p:cNvPr id="29" name="Picture 2">
            <a:extLst>
              <a:ext uri="{FF2B5EF4-FFF2-40B4-BE49-F238E27FC236}">
                <a16:creationId xmlns:a16="http://schemas.microsoft.com/office/drawing/2014/main" id="{7C5A0B2D-4E19-439C-8709-8EB582AA9618}"/>
              </a:ext>
            </a:extLst>
          </p:cNvPr>
          <p:cNvPicPr>
            <a:picLocks noChangeAspect="1" noChangeArrowheads="1"/>
          </p:cNvPicPr>
          <p:nvPr/>
        </p:nvPicPr>
        <p:blipFill>
          <a:blip r:embed="rId4" cstate="print"/>
          <a:srcRect/>
          <a:stretch>
            <a:fillRect/>
          </a:stretch>
        </p:blipFill>
        <p:spPr bwMode="auto">
          <a:xfrm>
            <a:off x="477095" y="3687057"/>
            <a:ext cx="1857600" cy="330034"/>
          </a:xfrm>
          <a:prstGeom prst="rect">
            <a:avLst/>
          </a:prstGeom>
          <a:noFill/>
          <a:ln w="9525">
            <a:noFill/>
            <a:miter lim="800000"/>
            <a:headEnd/>
            <a:tailEnd/>
          </a:ln>
        </p:spPr>
      </p:pic>
      <p:pic>
        <p:nvPicPr>
          <p:cNvPr id="30" name="Picture 2">
            <a:extLst>
              <a:ext uri="{FF2B5EF4-FFF2-40B4-BE49-F238E27FC236}">
                <a16:creationId xmlns:a16="http://schemas.microsoft.com/office/drawing/2014/main" id="{942947EA-5626-4BF4-AB02-C3EB80D22C2F}"/>
              </a:ext>
            </a:extLst>
          </p:cNvPr>
          <p:cNvPicPr>
            <a:picLocks noChangeAspect="1" noChangeArrowheads="1"/>
          </p:cNvPicPr>
          <p:nvPr/>
        </p:nvPicPr>
        <p:blipFill>
          <a:blip r:embed="rId4" cstate="print"/>
          <a:srcRect/>
          <a:stretch>
            <a:fillRect/>
          </a:stretch>
        </p:blipFill>
        <p:spPr bwMode="auto">
          <a:xfrm>
            <a:off x="476630" y="3997609"/>
            <a:ext cx="1857600" cy="350115"/>
          </a:xfrm>
          <a:prstGeom prst="rect">
            <a:avLst/>
          </a:prstGeom>
          <a:noFill/>
          <a:ln w="9525">
            <a:noFill/>
            <a:miter lim="800000"/>
            <a:headEnd/>
            <a:tailEnd/>
          </a:ln>
        </p:spPr>
      </p:pic>
      <p:pic>
        <p:nvPicPr>
          <p:cNvPr id="31" name="Picture 2">
            <a:extLst>
              <a:ext uri="{FF2B5EF4-FFF2-40B4-BE49-F238E27FC236}">
                <a16:creationId xmlns:a16="http://schemas.microsoft.com/office/drawing/2014/main" id="{D9D65479-26F3-4EDF-A761-916A1AD107B6}"/>
              </a:ext>
            </a:extLst>
          </p:cNvPr>
          <p:cNvPicPr>
            <a:picLocks noChangeAspect="1" noChangeArrowheads="1"/>
          </p:cNvPicPr>
          <p:nvPr/>
        </p:nvPicPr>
        <p:blipFill>
          <a:blip r:embed="rId4" cstate="print"/>
          <a:srcRect/>
          <a:stretch>
            <a:fillRect/>
          </a:stretch>
        </p:blipFill>
        <p:spPr bwMode="auto">
          <a:xfrm>
            <a:off x="476103" y="4315296"/>
            <a:ext cx="1858127" cy="324000"/>
          </a:xfrm>
          <a:prstGeom prst="rect">
            <a:avLst/>
          </a:prstGeom>
          <a:noFill/>
          <a:ln w="9525">
            <a:noFill/>
            <a:miter lim="800000"/>
            <a:headEnd/>
            <a:tailEnd/>
          </a:ln>
        </p:spPr>
      </p:pic>
      <p:sp>
        <p:nvSpPr>
          <p:cNvPr id="32" name="Rounded Rectangle 47">
            <a:extLst>
              <a:ext uri="{FF2B5EF4-FFF2-40B4-BE49-F238E27FC236}">
                <a16:creationId xmlns:a16="http://schemas.microsoft.com/office/drawing/2014/main" id="{81730C92-71DC-46F5-9EE6-DC2BE7308382}"/>
              </a:ext>
            </a:extLst>
          </p:cNvPr>
          <p:cNvSpPr/>
          <p:nvPr/>
        </p:nvSpPr>
        <p:spPr>
          <a:xfrm>
            <a:off x="670763" y="3756206"/>
            <a:ext cx="1458000" cy="198000"/>
          </a:xfrm>
          <a:prstGeom prst="roundRect">
            <a:avLst/>
          </a:prstGeom>
          <a:solidFill>
            <a:schemeClr val="bg1">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Nokia Pure Text Light"/>
                <a:ea typeface="+mn-ea"/>
                <a:cs typeface="+mn-cs"/>
              </a:rPr>
              <a:t>GSM</a:t>
            </a:r>
          </a:p>
        </p:txBody>
      </p:sp>
      <p:sp>
        <p:nvSpPr>
          <p:cNvPr id="33" name="Rounded Rectangle 48">
            <a:extLst>
              <a:ext uri="{FF2B5EF4-FFF2-40B4-BE49-F238E27FC236}">
                <a16:creationId xmlns:a16="http://schemas.microsoft.com/office/drawing/2014/main" id="{23B2F2A6-5A19-481B-AE23-02531189428B}"/>
              </a:ext>
            </a:extLst>
          </p:cNvPr>
          <p:cNvSpPr/>
          <p:nvPr/>
        </p:nvSpPr>
        <p:spPr>
          <a:xfrm>
            <a:off x="673699" y="4084446"/>
            <a:ext cx="1458000" cy="198000"/>
          </a:xfrm>
          <a:prstGeom prst="roundRect">
            <a:avLst/>
          </a:prstGeom>
          <a:solidFill>
            <a:srgbClr val="00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4D5766"/>
                </a:solidFill>
                <a:effectLst/>
                <a:uLnTx/>
                <a:uFillTx/>
                <a:latin typeface="Nokia Pure Text Light"/>
                <a:ea typeface="+mn-ea"/>
                <a:cs typeface="+mn-cs"/>
              </a:rPr>
              <a:t>WCDMA</a:t>
            </a:r>
          </a:p>
        </p:txBody>
      </p:sp>
      <p:sp>
        <p:nvSpPr>
          <p:cNvPr id="34" name="Rounded Rectangle 49">
            <a:extLst>
              <a:ext uri="{FF2B5EF4-FFF2-40B4-BE49-F238E27FC236}">
                <a16:creationId xmlns:a16="http://schemas.microsoft.com/office/drawing/2014/main" id="{3793E5B4-FC14-4A10-9BD7-784228EA1CD9}"/>
              </a:ext>
            </a:extLst>
          </p:cNvPr>
          <p:cNvSpPr/>
          <p:nvPr/>
        </p:nvSpPr>
        <p:spPr>
          <a:xfrm>
            <a:off x="673699" y="4383387"/>
            <a:ext cx="1458000" cy="198000"/>
          </a:xfrm>
          <a:prstGeom prst="roundRect">
            <a:avLst/>
          </a:prstGeom>
          <a:solidFill>
            <a:schemeClr val="tx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Nokia Pure Text Light"/>
                <a:ea typeface="+mn-ea"/>
                <a:cs typeface="+mn-cs"/>
              </a:rPr>
              <a:t>LTE</a:t>
            </a:r>
          </a:p>
        </p:txBody>
      </p:sp>
      <p:sp>
        <p:nvSpPr>
          <p:cNvPr id="35" name="Rounded Rectangle 50">
            <a:extLst>
              <a:ext uri="{FF2B5EF4-FFF2-40B4-BE49-F238E27FC236}">
                <a16:creationId xmlns:a16="http://schemas.microsoft.com/office/drawing/2014/main" id="{E79E0515-4293-4970-A20E-AEF85EF71D85}"/>
              </a:ext>
            </a:extLst>
          </p:cNvPr>
          <p:cNvSpPr/>
          <p:nvPr/>
        </p:nvSpPr>
        <p:spPr>
          <a:xfrm>
            <a:off x="1696787" y="3779908"/>
            <a:ext cx="396000" cy="144000"/>
          </a:xfrm>
          <a:prstGeom prst="roundRect">
            <a:avLst/>
          </a:prstGeom>
          <a:solidFill>
            <a:schemeClr val="bg1">
              <a:lumMod val="50000"/>
            </a:schemeClr>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de-DE" sz="900" b="0" i="0" u="none" strike="noStrike" kern="1200" cap="none" spc="0" normalizeH="0" baseline="0" noProof="0" dirty="0">
                <a:ln>
                  <a:noFill/>
                </a:ln>
                <a:solidFill>
                  <a:srgbClr val="FFFFFF"/>
                </a:solidFill>
                <a:effectLst/>
                <a:uLnTx/>
                <a:uFillTx/>
                <a:latin typeface="Nokia Pure Text Light"/>
                <a:ea typeface="+mn-ea"/>
                <a:cs typeface="+mn-cs"/>
              </a:rPr>
              <a:t>TRS-G</a:t>
            </a:r>
            <a:endParaRPr kumimoji="0" lang="en-US" sz="900" b="0"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36" name="Rounded Rectangle 51">
            <a:extLst>
              <a:ext uri="{FF2B5EF4-FFF2-40B4-BE49-F238E27FC236}">
                <a16:creationId xmlns:a16="http://schemas.microsoft.com/office/drawing/2014/main" id="{405DEB08-C167-4D2F-AA2B-EDC90AB6596D}"/>
              </a:ext>
            </a:extLst>
          </p:cNvPr>
          <p:cNvSpPr/>
          <p:nvPr/>
        </p:nvSpPr>
        <p:spPr>
          <a:xfrm>
            <a:off x="1696541" y="4110581"/>
            <a:ext cx="396000" cy="144000"/>
          </a:xfrm>
          <a:prstGeom prst="roundRect">
            <a:avLst/>
          </a:prstGeom>
          <a:solidFill>
            <a:srgbClr val="00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de-DE" sz="900" b="0" i="0" u="none" strike="noStrike" kern="1200" cap="none" spc="0" normalizeH="0" baseline="0" noProof="0" dirty="0">
                <a:ln>
                  <a:noFill/>
                </a:ln>
                <a:solidFill>
                  <a:srgbClr val="4D5766"/>
                </a:solidFill>
                <a:effectLst/>
                <a:uLnTx/>
                <a:uFillTx/>
                <a:latin typeface="Nokia Pure Text Light"/>
                <a:ea typeface="+mn-ea"/>
                <a:cs typeface="+mn-cs"/>
              </a:rPr>
              <a:t>TRS-W</a:t>
            </a:r>
            <a:endParaRPr kumimoji="0" lang="en-US" sz="900" b="0" i="0" u="none" strike="noStrike" kern="1200" cap="none" spc="0" normalizeH="0" baseline="0" noProof="0" dirty="0">
              <a:ln>
                <a:noFill/>
              </a:ln>
              <a:solidFill>
                <a:srgbClr val="4D5766"/>
              </a:solidFill>
              <a:effectLst/>
              <a:uLnTx/>
              <a:uFillTx/>
              <a:latin typeface="Nokia Pure Text Light"/>
              <a:ea typeface="+mn-ea"/>
              <a:cs typeface="+mn-cs"/>
            </a:endParaRPr>
          </a:p>
        </p:txBody>
      </p:sp>
      <p:sp>
        <p:nvSpPr>
          <p:cNvPr id="37" name="Rounded Rectangle 52">
            <a:extLst>
              <a:ext uri="{FF2B5EF4-FFF2-40B4-BE49-F238E27FC236}">
                <a16:creationId xmlns:a16="http://schemas.microsoft.com/office/drawing/2014/main" id="{15503711-30E7-4D0E-BDE1-2551B44A7D2E}"/>
              </a:ext>
            </a:extLst>
          </p:cNvPr>
          <p:cNvSpPr/>
          <p:nvPr/>
        </p:nvSpPr>
        <p:spPr>
          <a:xfrm>
            <a:off x="1705838" y="4406840"/>
            <a:ext cx="396000" cy="144000"/>
          </a:xfrm>
          <a:prstGeom prst="roundRect">
            <a:avLst/>
          </a:prstGeom>
          <a:solidFill>
            <a:schemeClr val="tx1">
              <a:lumMod val="75000"/>
            </a:schemeClr>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de-DE" sz="900" b="0" i="0" u="none" strike="noStrike" kern="1200" cap="none" spc="0" normalizeH="0" baseline="0" noProof="0" dirty="0">
                <a:ln>
                  <a:noFill/>
                </a:ln>
                <a:solidFill>
                  <a:srgbClr val="FFFFFF"/>
                </a:solidFill>
                <a:effectLst/>
                <a:uLnTx/>
                <a:uFillTx/>
                <a:latin typeface="Nokia Pure Text Light"/>
                <a:ea typeface="+mn-ea"/>
                <a:cs typeface="+mn-cs"/>
              </a:rPr>
              <a:t>TRS-L</a:t>
            </a:r>
            <a:endParaRPr kumimoji="0" lang="en-US" sz="900" b="0" i="0" u="none" strike="noStrike" kern="1200" cap="none" spc="0" normalizeH="0" baseline="0" noProof="0" dirty="0">
              <a:ln>
                <a:noFill/>
              </a:ln>
              <a:solidFill>
                <a:srgbClr val="FFFFFF"/>
              </a:solidFill>
              <a:effectLst/>
              <a:uLnTx/>
              <a:uFillTx/>
              <a:latin typeface="Nokia Pure Text Light"/>
              <a:ea typeface="+mn-ea"/>
              <a:cs typeface="+mn-cs"/>
            </a:endParaRPr>
          </a:p>
        </p:txBody>
      </p:sp>
      <p:pic>
        <p:nvPicPr>
          <p:cNvPr id="38" name="Picture 2">
            <a:extLst>
              <a:ext uri="{FF2B5EF4-FFF2-40B4-BE49-F238E27FC236}">
                <a16:creationId xmlns:a16="http://schemas.microsoft.com/office/drawing/2014/main" id="{42094CE4-51F7-4E20-ABF3-EC6EFE82F246}"/>
              </a:ext>
            </a:extLst>
          </p:cNvPr>
          <p:cNvPicPr>
            <a:picLocks noChangeAspect="1" noChangeArrowheads="1"/>
          </p:cNvPicPr>
          <p:nvPr/>
        </p:nvPicPr>
        <p:blipFill>
          <a:blip r:embed="rId4" cstate="print"/>
          <a:srcRect/>
          <a:stretch>
            <a:fillRect/>
          </a:stretch>
        </p:blipFill>
        <p:spPr bwMode="auto">
          <a:xfrm>
            <a:off x="4544270" y="4309179"/>
            <a:ext cx="1857600" cy="330034"/>
          </a:xfrm>
          <a:prstGeom prst="rect">
            <a:avLst/>
          </a:prstGeom>
          <a:noFill/>
          <a:ln w="9525">
            <a:noFill/>
            <a:miter lim="800000"/>
            <a:headEnd/>
            <a:tailEnd/>
          </a:ln>
        </p:spPr>
      </p:pic>
      <p:sp>
        <p:nvSpPr>
          <p:cNvPr id="39" name="Rounded Rectangle 58">
            <a:extLst>
              <a:ext uri="{FF2B5EF4-FFF2-40B4-BE49-F238E27FC236}">
                <a16:creationId xmlns:a16="http://schemas.microsoft.com/office/drawing/2014/main" id="{39EEDDF6-15E5-4A29-A5F7-32F63954EEE3}"/>
              </a:ext>
            </a:extLst>
          </p:cNvPr>
          <p:cNvSpPr/>
          <p:nvPr/>
        </p:nvSpPr>
        <p:spPr>
          <a:xfrm>
            <a:off x="4709401" y="4359748"/>
            <a:ext cx="1548000" cy="234000"/>
          </a:xfrm>
          <a:prstGeom prst="roundRect">
            <a:avLst/>
          </a:prstGeom>
          <a:solidFill>
            <a:schemeClr val="bg1"/>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l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40" name="Rounded Rectangle 54">
            <a:extLst>
              <a:ext uri="{FF2B5EF4-FFF2-40B4-BE49-F238E27FC236}">
                <a16:creationId xmlns:a16="http://schemas.microsoft.com/office/drawing/2014/main" id="{F948AEE6-3D9C-4F8E-8992-5732E6422AC6}"/>
              </a:ext>
            </a:extLst>
          </p:cNvPr>
          <p:cNvSpPr/>
          <p:nvPr/>
        </p:nvSpPr>
        <p:spPr>
          <a:xfrm>
            <a:off x="5794265" y="4384400"/>
            <a:ext cx="432000" cy="180000"/>
          </a:xfrm>
          <a:prstGeom prst="roundRect">
            <a:avLst/>
          </a:prstGeom>
          <a:solidFill>
            <a:srgbClr val="00F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de-DE" sz="900" b="0" i="0" u="none" strike="noStrike" kern="1200" cap="none" spc="0" normalizeH="0" baseline="0" noProof="0" dirty="0">
                <a:ln>
                  <a:noFill/>
                </a:ln>
                <a:solidFill>
                  <a:srgbClr val="4D5766"/>
                </a:solidFill>
                <a:effectLst/>
                <a:uLnTx/>
                <a:uFillTx/>
                <a:latin typeface="Nokia Pure Text Light"/>
                <a:ea typeface="+mn-ea"/>
                <a:cs typeface="+mn-cs"/>
              </a:rPr>
              <a:t>WCDMA</a:t>
            </a:r>
            <a:endParaRPr kumimoji="0" lang="en-US" sz="900" b="0" i="0" u="none" strike="noStrike" kern="1200" cap="none" spc="0" normalizeH="0" baseline="0" noProof="0" dirty="0">
              <a:ln>
                <a:noFill/>
              </a:ln>
              <a:solidFill>
                <a:srgbClr val="4D5766"/>
              </a:solidFill>
              <a:effectLst/>
              <a:uLnTx/>
              <a:uFillTx/>
              <a:latin typeface="Nokia Pure Text Light"/>
              <a:ea typeface="+mn-ea"/>
              <a:cs typeface="+mn-cs"/>
            </a:endParaRPr>
          </a:p>
        </p:txBody>
      </p:sp>
      <p:sp>
        <p:nvSpPr>
          <p:cNvPr id="41" name="Rounded Rectangle 56">
            <a:extLst>
              <a:ext uri="{FF2B5EF4-FFF2-40B4-BE49-F238E27FC236}">
                <a16:creationId xmlns:a16="http://schemas.microsoft.com/office/drawing/2014/main" id="{C9BF2E12-2CBE-4CAB-B11B-753BCE732FD8}"/>
              </a:ext>
            </a:extLst>
          </p:cNvPr>
          <p:cNvSpPr/>
          <p:nvPr/>
        </p:nvSpPr>
        <p:spPr>
          <a:xfrm>
            <a:off x="5446523" y="4385027"/>
            <a:ext cx="324000" cy="180000"/>
          </a:xfrm>
          <a:prstGeom prst="round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Nokia Pure Text Light"/>
                <a:ea typeface="+mn-ea"/>
                <a:cs typeface="+mn-cs"/>
              </a:rPr>
              <a:t>LTE</a:t>
            </a:r>
          </a:p>
        </p:txBody>
      </p:sp>
      <p:sp>
        <p:nvSpPr>
          <p:cNvPr id="42" name="Rounded Rectangle 55">
            <a:extLst>
              <a:ext uri="{FF2B5EF4-FFF2-40B4-BE49-F238E27FC236}">
                <a16:creationId xmlns:a16="http://schemas.microsoft.com/office/drawing/2014/main" id="{4AB5666D-C105-46CE-A21C-51EBC65B0881}"/>
              </a:ext>
            </a:extLst>
          </p:cNvPr>
          <p:cNvSpPr/>
          <p:nvPr/>
        </p:nvSpPr>
        <p:spPr>
          <a:xfrm>
            <a:off x="5133185" y="4385414"/>
            <a:ext cx="288000" cy="180000"/>
          </a:xfrm>
          <a:prstGeom prst="round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Nokia Pure Text Light"/>
                <a:ea typeface="+mn-ea"/>
                <a:cs typeface="+mn-cs"/>
              </a:rPr>
              <a:t>GSM</a:t>
            </a:r>
          </a:p>
        </p:txBody>
      </p:sp>
      <p:sp>
        <p:nvSpPr>
          <p:cNvPr id="43" name="Rounded Rectangle 57">
            <a:extLst>
              <a:ext uri="{FF2B5EF4-FFF2-40B4-BE49-F238E27FC236}">
                <a16:creationId xmlns:a16="http://schemas.microsoft.com/office/drawing/2014/main" id="{06BFB4C9-426F-404D-AE44-68FD7A862D4B}"/>
              </a:ext>
            </a:extLst>
          </p:cNvPr>
          <p:cNvSpPr/>
          <p:nvPr/>
        </p:nvSpPr>
        <p:spPr>
          <a:xfrm>
            <a:off x="4740131" y="4386745"/>
            <a:ext cx="360000" cy="180000"/>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Nokia Pure Text Light"/>
                <a:ea typeface="+mn-ea"/>
                <a:cs typeface="+mn-cs"/>
              </a:rPr>
              <a:t>Common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Nokia Pure Text Light"/>
                <a:ea typeface="+mn-ea"/>
                <a:cs typeface="+mn-cs"/>
              </a:rPr>
              <a:t>Transport</a:t>
            </a:r>
            <a:endParaRPr kumimoji="0" lang="en-US" sz="600" b="0"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44" name="TextBox 43">
            <a:extLst>
              <a:ext uri="{FF2B5EF4-FFF2-40B4-BE49-F238E27FC236}">
                <a16:creationId xmlns:a16="http://schemas.microsoft.com/office/drawing/2014/main" id="{0888053E-66D0-469B-9DD2-4AFF32238F6A}"/>
              </a:ext>
            </a:extLst>
          </p:cNvPr>
          <p:cNvSpPr txBox="1"/>
          <p:nvPr/>
        </p:nvSpPr>
        <p:spPr>
          <a:xfrm>
            <a:off x="4707419" y="4040357"/>
            <a:ext cx="1428844" cy="195814"/>
          </a:xfrm>
          <a:prstGeom prst="rect">
            <a:avLst/>
          </a:prstGeom>
          <a:noFill/>
          <a:ln w="3175">
            <a:solidFill>
              <a:schemeClr val="tx1"/>
            </a:solidFill>
          </a:ln>
        </p:spPr>
        <p:txBody>
          <a:bodyPr wrap="none" lIns="36000" tIns="36000" rIns="36000" bIns="36000" rtlCol="0">
            <a:spAutoFit/>
          </a:bodyPr>
          <a:lstStyle/>
          <a:p>
            <a:pPr marL="0" marR="0" lvl="0" indent="0" algn="l" defTabSz="457200" rtl="0" eaLnBrk="1" fontAlgn="base" latinLnBrk="0" hangingPunct="1">
              <a:lnSpc>
                <a:spcPct val="100000"/>
              </a:lnSpc>
              <a:spcBef>
                <a:spcPct val="0"/>
              </a:spcBef>
              <a:spcAft>
                <a:spcPct val="0"/>
              </a:spcAft>
              <a:buClr>
                <a:srgbClr val="001135"/>
              </a:buClr>
              <a:buSzTx/>
              <a:buFontTx/>
              <a:buNone/>
              <a:tabLst/>
              <a:defRPr/>
            </a:pPr>
            <a:r>
              <a:rPr kumimoji="0" lang="de-DE"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rPr>
              <a:t>SR000356</a:t>
            </a:r>
            <a:r>
              <a:rPr kumimoji="0" lang="de-DE" sz="800" b="0" i="0" u="none" strike="noStrike" kern="1200" cap="none" spc="0" normalizeH="0" baseline="0" noProof="0" dirty="0">
                <a:ln>
                  <a:noFill/>
                </a:ln>
                <a:solidFill>
                  <a:srgbClr val="001135"/>
                </a:solidFill>
                <a:effectLst/>
                <a:uLnTx/>
                <a:uFillTx/>
                <a:latin typeface="Arial" panose="020B0604020202020204" pitchFamily="34" charset="0"/>
                <a:ea typeface="Nokia Pure Text" panose="020B0503020202020204" pitchFamily="34" charset="0"/>
                <a:cs typeface="Arial" panose="020B0604020202020204" pitchFamily="34" charset="0"/>
              </a:rPr>
              <a:t>        </a:t>
            </a:r>
            <a:r>
              <a:rPr kumimoji="0" lang="de-DE" sz="800" b="0" i="0" u="none" strike="noStrike" kern="1200" cap="none" spc="0" normalizeH="0" baseline="0" noProof="0" dirty="0" err="1">
                <a:ln>
                  <a:noFill/>
                </a:ln>
                <a:solidFill>
                  <a:srgbClr val="124191"/>
                </a:solidFill>
                <a:effectLst/>
                <a:uLnTx/>
                <a:uFillTx/>
                <a:latin typeface="Arial" panose="020B0604020202020204" pitchFamily="34" charset="0"/>
                <a:cs typeface="Arial" panose="020B0604020202020204" pitchFamily="34" charset="0"/>
              </a:rPr>
              <a:t>IPsec</a:t>
            </a:r>
            <a:r>
              <a:rPr kumimoji="0" lang="de-DE"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rPr>
              <a:t> </a:t>
            </a:r>
            <a:r>
              <a:rPr kumimoji="0" lang="de-DE" sz="800" b="0" i="0" u="none" strike="noStrike" kern="1200" cap="none" spc="0" normalizeH="0" baseline="0" noProof="0" dirty="0" err="1">
                <a:ln>
                  <a:noFill/>
                </a:ln>
                <a:solidFill>
                  <a:srgbClr val="124191"/>
                </a:solidFill>
                <a:effectLst/>
                <a:uLnTx/>
                <a:uFillTx/>
                <a:latin typeface="Arial" panose="020B0604020202020204" pitchFamily="34" charset="0"/>
                <a:cs typeface="Arial" panose="020B0604020202020204" pitchFamily="34" charset="0"/>
              </a:rPr>
              <a:t>for</a:t>
            </a:r>
            <a:r>
              <a:rPr kumimoji="0" lang="de-DE"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rPr>
              <a:t> BTS</a:t>
            </a:r>
            <a:endParaRPr kumimoji="0" lang="en-US"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7D7A2AD2-47AC-4464-B23F-7F1A6381299C}"/>
              </a:ext>
            </a:extLst>
          </p:cNvPr>
          <p:cNvSpPr txBox="1"/>
          <p:nvPr/>
        </p:nvSpPr>
        <p:spPr>
          <a:xfrm>
            <a:off x="2412692" y="3748610"/>
            <a:ext cx="1715782" cy="195814"/>
          </a:xfrm>
          <a:prstGeom prst="rect">
            <a:avLst/>
          </a:prstGeom>
          <a:noFill/>
          <a:ln w="3175">
            <a:solidFill>
              <a:schemeClr val="tx1"/>
            </a:solidFill>
          </a:ln>
        </p:spPr>
        <p:txBody>
          <a:bodyPr wrap="none" lIns="36000" tIns="36000" rIns="36000" bIns="36000" rtlCol="0">
            <a:spAutoFit/>
          </a:bodyPr>
          <a:lstStyle/>
          <a:p>
            <a:pPr marL="0" marR="0" lvl="0" indent="0" algn="l" defTabSz="457200" rtl="0" eaLnBrk="1" fontAlgn="base" latinLnBrk="0" hangingPunct="1">
              <a:lnSpc>
                <a:spcPct val="100000"/>
              </a:lnSpc>
              <a:spcBef>
                <a:spcPct val="0"/>
              </a:spcBef>
              <a:spcAft>
                <a:spcPct val="0"/>
              </a:spcAft>
              <a:buClr>
                <a:srgbClr val="001135"/>
              </a:buClr>
              <a:buSzTx/>
              <a:buFontTx/>
              <a:buNone/>
              <a:tabLst/>
              <a:defRPr/>
            </a:pPr>
            <a:r>
              <a:rPr kumimoji="0" lang="de-DE"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rPr>
              <a:t>BSS21444</a:t>
            </a:r>
            <a:r>
              <a:rPr kumimoji="0" lang="de-DE" sz="800" b="0" i="0" u="none" strike="noStrike" kern="1200" cap="none" spc="0" normalizeH="0" baseline="0" noProof="0" dirty="0">
                <a:ln>
                  <a:noFill/>
                </a:ln>
                <a:solidFill>
                  <a:srgbClr val="001135"/>
                </a:solidFill>
                <a:effectLst/>
                <a:uLnTx/>
                <a:uFillTx/>
                <a:latin typeface="Arial" panose="020B0604020202020204" pitchFamily="34" charset="0"/>
                <a:ea typeface="Nokia Pure Text" panose="020B0503020202020204" pitchFamily="34" charset="0"/>
                <a:cs typeface="Arial" panose="020B0604020202020204" pitchFamily="34" charset="0"/>
              </a:rPr>
              <a:t>       </a:t>
            </a:r>
            <a:r>
              <a:rPr kumimoji="0" lang="de-DE"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rPr>
              <a:t>Packet Abis Security</a:t>
            </a:r>
            <a:endParaRPr kumimoji="0" lang="en-US"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C9EC8309-D688-4AD2-9013-69C46FC585CD}"/>
              </a:ext>
            </a:extLst>
          </p:cNvPr>
          <p:cNvSpPr txBox="1"/>
          <p:nvPr/>
        </p:nvSpPr>
        <p:spPr>
          <a:xfrm>
            <a:off x="2417044" y="4057770"/>
            <a:ext cx="1416020" cy="195814"/>
          </a:xfrm>
          <a:prstGeom prst="rect">
            <a:avLst/>
          </a:prstGeom>
          <a:noFill/>
          <a:ln w="3175">
            <a:solidFill>
              <a:schemeClr val="tx1"/>
            </a:solidFill>
          </a:ln>
        </p:spPr>
        <p:txBody>
          <a:bodyPr wrap="none" lIns="36000" tIns="36000" rIns="36000" bIns="36000" rtlCol="0">
            <a:spAutoFit/>
          </a:bodyPr>
          <a:lstStyle/>
          <a:p>
            <a:pPr marL="0" marR="0" lvl="0" indent="0" algn="l" defTabSz="457200" rtl="0" eaLnBrk="1" fontAlgn="base" latinLnBrk="0" hangingPunct="1">
              <a:lnSpc>
                <a:spcPct val="100000"/>
              </a:lnSpc>
              <a:spcBef>
                <a:spcPct val="0"/>
              </a:spcBef>
              <a:spcAft>
                <a:spcPct val="0"/>
              </a:spcAft>
              <a:buClr>
                <a:srgbClr val="001135"/>
              </a:buClr>
              <a:buSzTx/>
              <a:buFontTx/>
              <a:buNone/>
              <a:tabLst/>
              <a:defRPr/>
            </a:pPr>
            <a:r>
              <a:rPr kumimoji="0" lang="de-DE"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rPr>
              <a:t>RAN1747  </a:t>
            </a:r>
            <a:r>
              <a:rPr kumimoji="0" lang="de-DE" sz="800" b="0" i="0" u="none" strike="noStrike" kern="1200" cap="none" spc="0" normalizeH="0" baseline="0" noProof="0" dirty="0">
                <a:ln>
                  <a:noFill/>
                </a:ln>
                <a:solidFill>
                  <a:srgbClr val="001135"/>
                </a:solidFill>
                <a:effectLst/>
                <a:uLnTx/>
                <a:uFillTx/>
                <a:latin typeface="Arial" panose="020B0604020202020204" pitchFamily="34" charset="0"/>
                <a:ea typeface="Nokia Pure Text" panose="020B0503020202020204" pitchFamily="34" charset="0"/>
                <a:cs typeface="Arial" panose="020B0604020202020204" pitchFamily="34" charset="0"/>
              </a:rPr>
              <a:t>       </a:t>
            </a:r>
            <a:r>
              <a:rPr kumimoji="0" lang="de-DE" sz="800" b="0" i="0" u="none" strike="noStrike" kern="1200" cap="none" spc="0" normalizeH="0" baseline="0" noProof="0" dirty="0" err="1">
                <a:ln>
                  <a:noFill/>
                </a:ln>
                <a:solidFill>
                  <a:srgbClr val="124191"/>
                </a:solidFill>
                <a:effectLst/>
                <a:uLnTx/>
                <a:uFillTx/>
                <a:latin typeface="Arial" panose="020B0604020202020204" pitchFamily="34" charset="0"/>
                <a:cs typeface="Arial" panose="020B0604020202020204" pitchFamily="34" charset="0"/>
              </a:rPr>
              <a:t>IPsec</a:t>
            </a:r>
            <a:r>
              <a:rPr kumimoji="0" lang="de-DE"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rPr>
              <a:t> </a:t>
            </a:r>
            <a:r>
              <a:rPr kumimoji="0" lang="de-DE" sz="800" b="0" i="0" u="none" strike="noStrike" kern="1200" cap="none" spc="0" normalizeH="0" baseline="0" noProof="0" dirty="0" err="1">
                <a:ln>
                  <a:noFill/>
                </a:ln>
                <a:solidFill>
                  <a:srgbClr val="124191"/>
                </a:solidFill>
                <a:effectLst/>
                <a:uLnTx/>
                <a:uFillTx/>
                <a:latin typeface="Arial" panose="020B0604020202020204" pitchFamily="34" charset="0"/>
                <a:cs typeface="Arial" panose="020B0604020202020204" pitchFamily="34" charset="0"/>
              </a:rPr>
              <a:t>for</a:t>
            </a:r>
            <a:r>
              <a:rPr kumimoji="0" lang="de-DE"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rPr>
              <a:t> BTS</a:t>
            </a:r>
            <a:endParaRPr kumimoji="0" lang="en-US"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5C0DB8D4-2C63-4ADB-B466-35B05E82B243}"/>
              </a:ext>
            </a:extLst>
          </p:cNvPr>
          <p:cNvSpPr txBox="1"/>
          <p:nvPr/>
        </p:nvSpPr>
        <p:spPr>
          <a:xfrm>
            <a:off x="2421394" y="4384337"/>
            <a:ext cx="1648456" cy="195814"/>
          </a:xfrm>
          <a:prstGeom prst="rect">
            <a:avLst/>
          </a:prstGeom>
          <a:noFill/>
          <a:ln w="3175">
            <a:solidFill>
              <a:schemeClr val="tx1"/>
            </a:solidFill>
          </a:ln>
        </p:spPr>
        <p:txBody>
          <a:bodyPr wrap="none" lIns="36000" tIns="36000" rIns="36000" bIns="36000" rtlCol="0">
            <a:spAutoFit/>
          </a:bodyPr>
          <a:lstStyle/>
          <a:p>
            <a:pPr marL="0" marR="0" lvl="0" indent="0" algn="l" defTabSz="457200" rtl="0" eaLnBrk="1" fontAlgn="base" latinLnBrk="0" hangingPunct="1">
              <a:lnSpc>
                <a:spcPct val="100000"/>
              </a:lnSpc>
              <a:spcBef>
                <a:spcPct val="0"/>
              </a:spcBef>
              <a:spcAft>
                <a:spcPct val="0"/>
              </a:spcAft>
              <a:buClr>
                <a:srgbClr val="001135"/>
              </a:buClr>
              <a:buSzTx/>
              <a:buFontTx/>
              <a:buNone/>
              <a:tabLst/>
              <a:defRPr/>
            </a:pPr>
            <a:r>
              <a:rPr kumimoji="0" lang="de-DE"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rPr>
              <a:t>LTE689</a:t>
            </a:r>
            <a:r>
              <a:rPr kumimoji="0" lang="de-DE" sz="800" b="0" i="0" u="none" strike="noStrike" kern="1200" cap="none" spc="0" normalizeH="0" baseline="0" noProof="0" dirty="0">
                <a:ln>
                  <a:noFill/>
                </a:ln>
                <a:solidFill>
                  <a:srgbClr val="001135"/>
                </a:solidFill>
                <a:effectLst/>
                <a:uLnTx/>
                <a:uFillTx/>
                <a:latin typeface="Arial" panose="020B0604020202020204" pitchFamily="34" charset="0"/>
                <a:ea typeface="Nokia Pure Text" panose="020B0503020202020204" pitchFamily="34" charset="0"/>
                <a:cs typeface="Arial" panose="020B0604020202020204" pitchFamily="34" charset="0"/>
              </a:rPr>
              <a:t>            </a:t>
            </a:r>
            <a:r>
              <a:rPr kumimoji="0" lang="de-DE"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rPr>
              <a:t>LTE </a:t>
            </a:r>
            <a:r>
              <a:rPr kumimoji="0" lang="de-DE" sz="800" b="0" i="0" u="none" strike="noStrike" kern="1200" cap="none" spc="0" normalizeH="0" baseline="0" noProof="0" dirty="0" err="1">
                <a:ln>
                  <a:noFill/>
                </a:ln>
                <a:solidFill>
                  <a:srgbClr val="124191"/>
                </a:solidFill>
                <a:effectLst/>
                <a:uLnTx/>
                <a:uFillTx/>
                <a:latin typeface="Arial" panose="020B0604020202020204" pitchFamily="34" charset="0"/>
                <a:cs typeface="Arial" panose="020B0604020202020204" pitchFamily="34" charset="0"/>
              </a:rPr>
              <a:t>IPsec</a:t>
            </a:r>
            <a:r>
              <a:rPr kumimoji="0" lang="de-DE"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rPr>
              <a:t> Support</a:t>
            </a:r>
            <a:endParaRPr kumimoji="0" lang="en-US" sz="800" b="0" i="0" u="none" strike="noStrike" kern="1200" cap="none" spc="0" normalizeH="0" baseline="0" noProof="0" dirty="0">
              <a:ln>
                <a:noFill/>
              </a:ln>
              <a:solidFill>
                <a:srgbClr val="124191"/>
              </a:solidFill>
              <a:effectLst/>
              <a:uLnTx/>
              <a:uFillTx/>
              <a:latin typeface="Arial" panose="020B0604020202020204" pitchFamily="34" charset="0"/>
              <a:cs typeface="Arial" panose="020B0604020202020204" pitchFamily="34" charset="0"/>
            </a:endParaRPr>
          </a:p>
        </p:txBody>
      </p:sp>
      <p:cxnSp>
        <p:nvCxnSpPr>
          <p:cNvPr id="48" name="Straight Arrow Connector 47">
            <a:extLst>
              <a:ext uri="{FF2B5EF4-FFF2-40B4-BE49-F238E27FC236}">
                <a16:creationId xmlns:a16="http://schemas.microsoft.com/office/drawing/2014/main" id="{138B3B68-8CD7-42F2-B707-6D95C6B9B3AD}"/>
              </a:ext>
            </a:extLst>
          </p:cNvPr>
          <p:cNvCxnSpPr>
            <a:stCxn id="47" idx="3"/>
          </p:cNvCxnSpPr>
          <p:nvPr/>
        </p:nvCxnSpPr>
        <p:spPr>
          <a:xfrm flipV="1">
            <a:off x="4069850" y="4228685"/>
            <a:ext cx="599676" cy="253559"/>
          </a:xfrm>
          <a:prstGeom prst="straightConnector1">
            <a:avLst/>
          </a:prstGeom>
          <a:ln w="6350" cmpd="sng">
            <a:solidFill>
              <a:schemeClr val="tx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10B4C1B7-8F10-4300-997A-441BFCC24E0B}"/>
              </a:ext>
            </a:extLst>
          </p:cNvPr>
          <p:cNvCxnSpPr>
            <a:stCxn id="45" idx="3"/>
          </p:cNvCxnSpPr>
          <p:nvPr/>
        </p:nvCxnSpPr>
        <p:spPr>
          <a:xfrm>
            <a:off x="4128474" y="3846517"/>
            <a:ext cx="541052" cy="206284"/>
          </a:xfrm>
          <a:prstGeom prst="straightConnector1">
            <a:avLst/>
          </a:prstGeom>
          <a:ln w="6350" cmpd="sng">
            <a:solidFill>
              <a:schemeClr val="tx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E256889-3EB2-4786-896F-1B28513E1E4B}"/>
              </a:ext>
            </a:extLst>
          </p:cNvPr>
          <p:cNvCxnSpPr>
            <a:stCxn id="46" idx="3"/>
          </p:cNvCxnSpPr>
          <p:nvPr/>
        </p:nvCxnSpPr>
        <p:spPr>
          <a:xfrm>
            <a:off x="3833064" y="4155677"/>
            <a:ext cx="836462" cy="0"/>
          </a:xfrm>
          <a:prstGeom prst="straightConnector1">
            <a:avLst/>
          </a:prstGeom>
          <a:ln w="6350" cmpd="sng">
            <a:solidFill>
              <a:schemeClr val="tx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Footer Placeholder 3">
            <a:extLst>
              <a:ext uri="{FF2B5EF4-FFF2-40B4-BE49-F238E27FC236}">
                <a16:creationId xmlns:a16="http://schemas.microsoft.com/office/drawing/2014/main" id="{6F675AF8-D400-43E4-949C-F0934B4BFFB1}"/>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2348552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9">
            <a:extLst>
              <a:ext uri="{FF2B5EF4-FFF2-40B4-BE49-F238E27FC236}">
                <a16:creationId xmlns:a16="http://schemas.microsoft.com/office/drawing/2014/main" id="{604ED00D-3B0B-4A8F-9B12-743B48198E72}"/>
              </a:ext>
            </a:extLst>
          </p:cNvPr>
          <p:cNvSpPr/>
          <p:nvPr/>
        </p:nvSpPr>
        <p:spPr>
          <a:xfrm>
            <a:off x="4810218" y="1330557"/>
            <a:ext cx="3590132" cy="2617790"/>
          </a:xfrm>
          <a:prstGeom prst="roundRect">
            <a:avLst>
              <a:gd name="adj" fmla="val 319"/>
            </a:avLst>
          </a:prstGeom>
          <a:solidFill>
            <a:schemeClr val="tx1"/>
          </a:solidFill>
          <a:ln w="9525" cap="flat" cmpd="sng" algn="ctr">
            <a:solidFill>
              <a:srgbClr val="A8BBC0"/>
            </a:solidFill>
            <a:prstDash val="solid"/>
          </a:ln>
          <a:effectLst/>
        </p:spPr>
        <p:txBody>
          <a:bodyPr tIns="67500" bIns="67500" rtlCol="0" anchor="t"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124191"/>
              </a:solidFill>
              <a:effectLst/>
              <a:uLnTx/>
              <a:uFillTx/>
              <a:latin typeface="Arial"/>
            </a:endParaRPr>
          </a:p>
        </p:txBody>
      </p:sp>
      <p:sp>
        <p:nvSpPr>
          <p:cNvPr id="3" name="Rounded Rectangle 74">
            <a:extLst>
              <a:ext uri="{FF2B5EF4-FFF2-40B4-BE49-F238E27FC236}">
                <a16:creationId xmlns:a16="http://schemas.microsoft.com/office/drawing/2014/main" id="{359688D1-97B2-4F02-8AB4-9422561C97B5}"/>
              </a:ext>
            </a:extLst>
          </p:cNvPr>
          <p:cNvSpPr/>
          <p:nvPr/>
        </p:nvSpPr>
        <p:spPr>
          <a:xfrm>
            <a:off x="529712" y="4013141"/>
            <a:ext cx="7892769" cy="346588"/>
          </a:xfrm>
          <a:prstGeom prst="roundRect">
            <a:avLst>
              <a:gd name="adj" fmla="val 319"/>
            </a:avLst>
          </a:prstGeom>
          <a:solidFill>
            <a:schemeClr val="bg1">
              <a:lumMod val="50000"/>
            </a:schemeClr>
          </a:solidFill>
          <a:ln w="9525" cap="flat" cmpd="sng" algn="ctr">
            <a:solidFill>
              <a:schemeClr val="tx1"/>
            </a:solidFill>
            <a:prstDash val="solid"/>
          </a:ln>
          <a:effectLst/>
        </p:spPr>
        <p:txBody>
          <a:bodyPr tIns="67500" bIns="67500" rtlCol="0" anchor="t" anchorCtr="0"/>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Nokia Pure Headline Ultra Light" panose="020B0204040602060303" pitchFamily="34" charset="0"/>
              </a:rPr>
              <a:t>Combining the strengths of LTE and SRAN O&amp;M to cater to the growing customer base base</a:t>
            </a:r>
          </a:p>
        </p:txBody>
      </p:sp>
      <p:sp>
        <p:nvSpPr>
          <p:cNvPr id="4" name="Rounded Rectangle 72">
            <a:extLst>
              <a:ext uri="{FF2B5EF4-FFF2-40B4-BE49-F238E27FC236}">
                <a16:creationId xmlns:a16="http://schemas.microsoft.com/office/drawing/2014/main" id="{818FDED3-CAC3-4C97-A3DB-5470C6206BDC}"/>
              </a:ext>
            </a:extLst>
          </p:cNvPr>
          <p:cNvSpPr/>
          <p:nvPr/>
        </p:nvSpPr>
        <p:spPr>
          <a:xfrm>
            <a:off x="534012" y="1329336"/>
            <a:ext cx="3593639" cy="2617790"/>
          </a:xfrm>
          <a:prstGeom prst="roundRect">
            <a:avLst>
              <a:gd name="adj" fmla="val 319"/>
            </a:avLst>
          </a:prstGeom>
          <a:solidFill>
            <a:schemeClr val="tx1">
              <a:lumMod val="20000"/>
              <a:lumOff val="80000"/>
            </a:schemeClr>
          </a:solidFill>
          <a:ln w="9525" cap="flat" cmpd="sng" algn="ctr">
            <a:noFill/>
            <a:prstDash val="solid"/>
          </a:ln>
          <a:effectLst/>
        </p:spPr>
        <p:txBody>
          <a:bodyPr tIns="67500" bIns="67500" rtlCol="0" anchor="t"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ndParaRPr>
          </a:p>
        </p:txBody>
      </p:sp>
      <p:sp>
        <p:nvSpPr>
          <p:cNvPr id="5" name="Title 1">
            <a:extLst>
              <a:ext uri="{FF2B5EF4-FFF2-40B4-BE49-F238E27FC236}">
                <a16:creationId xmlns:a16="http://schemas.microsoft.com/office/drawing/2014/main" id="{77ECD308-E9EA-4A01-B450-4415D95AE4AB}"/>
              </a:ext>
            </a:extLst>
          </p:cNvPr>
          <p:cNvSpPr txBox="1">
            <a:spLocks/>
          </p:cNvSpPr>
          <p:nvPr/>
        </p:nvSpPr>
        <p:spPr>
          <a:xfrm>
            <a:off x="417512" y="158949"/>
            <a:ext cx="7903528"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sz="2100" b="1" dirty="0">
                <a:ea typeface="ヒラギノ角ゴ Pro W3" charset="0"/>
              </a:rPr>
              <a:t>New Single BTS O&amp;M Architecture</a:t>
            </a:r>
            <a:r>
              <a:rPr lang="en-US" sz="1800" dirty="0"/>
              <a:t>										</a:t>
            </a:r>
            <a:br>
              <a:rPr lang="en-US" sz="1800" dirty="0"/>
            </a:br>
            <a:endParaRPr lang="en-IN" sz="2100" dirty="0"/>
          </a:p>
        </p:txBody>
      </p:sp>
      <p:sp>
        <p:nvSpPr>
          <p:cNvPr id="6" name="Text Placeholder 3">
            <a:extLst>
              <a:ext uri="{FF2B5EF4-FFF2-40B4-BE49-F238E27FC236}">
                <a16:creationId xmlns:a16="http://schemas.microsoft.com/office/drawing/2014/main" id="{78ADB195-F91D-4C38-8972-02A12D45CD02}"/>
              </a:ext>
            </a:extLst>
          </p:cNvPr>
          <p:cNvSpPr>
            <a:spLocks noGrp="1"/>
          </p:cNvSpPr>
          <p:nvPr>
            <p:ph type="body" sz="quarter" idx="4294967295"/>
          </p:nvPr>
        </p:nvSpPr>
        <p:spPr>
          <a:xfrm>
            <a:off x="417512" y="473242"/>
            <a:ext cx="8308800" cy="309600"/>
          </a:xfrm>
          <a:prstGeom prst="rect">
            <a:avLst/>
          </a:prstGeom>
        </p:spPr>
        <p:txBody>
          <a:bodyPr/>
          <a:lstStyle/>
          <a:p>
            <a:pPr marL="0" indent="0">
              <a:buNone/>
            </a:pPr>
            <a:r>
              <a:rPr lang="en-US" sz="1800" dirty="0">
                <a:solidFill>
                  <a:schemeClr val="bg1">
                    <a:lumMod val="50000"/>
                  </a:schemeClr>
                </a:solidFill>
              </a:rPr>
              <a:t>SBTS O&amp;M architecture providing scalability and faster time to market</a:t>
            </a:r>
            <a:endParaRPr lang="en-US" sz="1800" dirty="0"/>
          </a:p>
        </p:txBody>
      </p:sp>
      <p:sp>
        <p:nvSpPr>
          <p:cNvPr id="7" name="Rectangle 6">
            <a:extLst>
              <a:ext uri="{FF2B5EF4-FFF2-40B4-BE49-F238E27FC236}">
                <a16:creationId xmlns:a16="http://schemas.microsoft.com/office/drawing/2014/main" id="{188442F8-7B3F-4FE7-89FC-1F57C8113FB5}"/>
              </a:ext>
            </a:extLst>
          </p:cNvPr>
          <p:cNvSpPr/>
          <p:nvPr/>
        </p:nvSpPr>
        <p:spPr>
          <a:xfrm>
            <a:off x="534012" y="955355"/>
            <a:ext cx="3586590" cy="340974"/>
          </a:xfrm>
          <a:prstGeom prst="rect">
            <a:avLst/>
          </a:prstGeom>
          <a:solidFill>
            <a:schemeClr val="tx1">
              <a:lumMod val="20000"/>
              <a:lumOff val="80000"/>
            </a:schemeClr>
          </a:solidFill>
          <a:ln w="9525" cap="flat" cmpd="sng" algn="ctr">
            <a:noFill/>
            <a:prstDash val="solid"/>
          </a:ln>
          <a:effectLst/>
        </p:spPr>
        <p:txBody>
          <a:bodyPr tIns="67500" bIns="67500" rtlCol="0" anchor="t"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dirty="0" err="1">
              <a:ln>
                <a:noFill/>
              </a:ln>
              <a:solidFill>
                <a:srgbClr val="FFFFFF"/>
              </a:solidFill>
              <a:effectLst/>
              <a:uLnTx/>
              <a:uFillTx/>
              <a:latin typeface="Arial"/>
              <a:ea typeface="ヒラギノ角ゴ Pro W3"/>
              <a:cs typeface="ヒラギノ角ゴ Pro W3"/>
            </a:endParaRPr>
          </a:p>
        </p:txBody>
      </p:sp>
      <p:sp>
        <p:nvSpPr>
          <p:cNvPr id="8" name="Rectangle 7">
            <a:extLst>
              <a:ext uri="{FF2B5EF4-FFF2-40B4-BE49-F238E27FC236}">
                <a16:creationId xmlns:a16="http://schemas.microsoft.com/office/drawing/2014/main" id="{9CE4024F-F1F4-4A88-A46B-BDB5E5F871B0}"/>
              </a:ext>
            </a:extLst>
          </p:cNvPr>
          <p:cNvSpPr/>
          <p:nvPr/>
        </p:nvSpPr>
        <p:spPr>
          <a:xfrm>
            <a:off x="4810218" y="970291"/>
            <a:ext cx="3590132" cy="340974"/>
          </a:xfrm>
          <a:prstGeom prst="rect">
            <a:avLst/>
          </a:prstGeom>
          <a:solidFill>
            <a:schemeClr val="tx1"/>
          </a:solidFill>
          <a:ln w="9525" cap="flat" cmpd="sng" algn="ctr">
            <a:noFill/>
            <a:prstDash val="solid"/>
          </a:ln>
          <a:effectLst/>
        </p:spPr>
        <p:txBody>
          <a:bodyPr tIns="67500" bIns="67500" rtlCol="0" anchor="t"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dirty="0" err="1">
              <a:ln>
                <a:noFill/>
              </a:ln>
              <a:solidFill>
                <a:srgbClr val="FFFFFF"/>
              </a:solidFill>
              <a:effectLst/>
              <a:uLnTx/>
              <a:uFillTx/>
              <a:latin typeface="Arial"/>
              <a:ea typeface="ヒラギノ角ゴ Pro W3"/>
              <a:cs typeface="ヒラギノ角ゴ Pro W3"/>
            </a:endParaRPr>
          </a:p>
        </p:txBody>
      </p:sp>
      <p:sp>
        <p:nvSpPr>
          <p:cNvPr id="9" name="Content Placeholder 6">
            <a:extLst>
              <a:ext uri="{FF2B5EF4-FFF2-40B4-BE49-F238E27FC236}">
                <a16:creationId xmlns:a16="http://schemas.microsoft.com/office/drawing/2014/main" id="{65205A9D-6F68-4A5B-B0BB-F75155D055C9}"/>
              </a:ext>
            </a:extLst>
          </p:cNvPr>
          <p:cNvSpPr txBox="1">
            <a:spLocks/>
          </p:cNvSpPr>
          <p:nvPr/>
        </p:nvSpPr>
        <p:spPr>
          <a:xfrm>
            <a:off x="549110" y="994124"/>
            <a:ext cx="3447624" cy="302205"/>
          </a:xfrm>
          <a:prstGeom prst="rect">
            <a:avLst/>
          </a:prstGeom>
          <a:ln w="12700">
            <a:noFill/>
            <a:prstDash val="dash"/>
          </a:ln>
        </p:spPr>
        <p:txBody>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00000"/>
              <a:buFont typeface="Arial" pitchFamily="34"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Tx/>
              <a:buFontTx/>
              <a:buNone/>
              <a:tabLst/>
              <a:defRPr/>
            </a:pPr>
            <a:r>
              <a:rPr kumimoji="0" lang="en-US" sz="1400" b="1" i="0" u="none" strike="noStrike" kern="0" cap="none" spc="0" normalizeH="0" baseline="0" noProof="0" dirty="0">
                <a:ln>
                  <a:noFill/>
                </a:ln>
                <a:solidFill>
                  <a:srgbClr val="124191"/>
                </a:solidFill>
                <a:effectLst/>
                <a:uLnTx/>
                <a:uFillTx/>
                <a:latin typeface="Nokia Pure Headline Ultra Light" panose="020B0204040602060303" pitchFamily="34" charset="0"/>
                <a:ea typeface="Arial Unicode MS" pitchFamily="34" charset="-128"/>
                <a:cs typeface="Arial Unicode MS" pitchFamily="34" charset="-128"/>
                <a:sym typeface="Wingdings" panose="05000000000000000000" pitchFamily="2" charset="2"/>
              </a:rPr>
              <a:t>Feedbacks from initial SBTS customers </a:t>
            </a:r>
          </a:p>
          <a:p>
            <a:pPr marL="171446" marR="0" lvl="1" indent="-171446" algn="l" defTabSz="895350" rtl="0" eaLnBrk="1" fontAlgn="base" latinLnBrk="0" hangingPunct="1">
              <a:lnSpc>
                <a:spcPct val="100000"/>
              </a:lnSpc>
              <a:spcBef>
                <a:spcPct val="0"/>
              </a:spcBef>
              <a:spcAft>
                <a:spcPct val="0"/>
              </a:spcAft>
              <a:buClr>
                <a:srgbClr val="124191"/>
              </a:buClr>
              <a:buSzTx/>
              <a:buFont typeface="Arial" pitchFamily="34" charset="0"/>
              <a:buChar char="•"/>
              <a:tabLst/>
              <a:defRPr/>
            </a:pPr>
            <a:endParaRPr kumimoji="0" lang="en-US" sz="1050" b="0" i="0" u="none" strike="noStrike" kern="0" cap="none" spc="0" normalizeH="0" baseline="0" noProof="0" dirty="0">
              <a:ln>
                <a:noFill/>
              </a:ln>
              <a:solidFill>
                <a:srgbClr val="124191"/>
              </a:solidFill>
              <a:effectLst/>
              <a:uLnTx/>
              <a:uFillTx/>
              <a:latin typeface="Nokia Pure Headline Ultra Light" panose="020B0204040602060303" pitchFamily="34" charset="0"/>
              <a:ea typeface="Arial Unicode MS" pitchFamily="34" charset="-128"/>
              <a:cs typeface="Arial Unicode MS" pitchFamily="34" charset="-128"/>
              <a:sym typeface="Wingdings" panose="05000000000000000000" pitchFamily="2" charset="2"/>
            </a:endParaRPr>
          </a:p>
          <a:p>
            <a:pPr marL="171446" marR="0" lvl="1" indent="-171446" algn="l" defTabSz="895350" rtl="0" eaLnBrk="1" fontAlgn="base" latinLnBrk="0" hangingPunct="1">
              <a:lnSpc>
                <a:spcPct val="100000"/>
              </a:lnSpc>
              <a:spcBef>
                <a:spcPct val="0"/>
              </a:spcBef>
              <a:spcAft>
                <a:spcPct val="0"/>
              </a:spcAft>
              <a:buClr>
                <a:srgbClr val="124191"/>
              </a:buClr>
              <a:buSzTx/>
              <a:buFont typeface="Arial" pitchFamily="34" charset="0"/>
              <a:buChar char="•"/>
              <a:tabLst/>
              <a:defRPr/>
            </a:pPr>
            <a:r>
              <a:rPr kumimoji="0" lang="en-US" sz="1300" b="0" i="0" u="none" strike="noStrike" kern="0" cap="none" spc="0" normalizeH="0" baseline="0" noProof="0" dirty="0">
                <a:ln>
                  <a:noFill/>
                </a:ln>
                <a:solidFill>
                  <a:srgbClr val="124191"/>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sym typeface="Wingdings" panose="05000000000000000000" pitchFamily="2" charset="2"/>
              </a:rPr>
              <a:t>Profile concept in SRAN 16.x O&amp;M architecture is too rigid, lacks scalability and flexibility</a:t>
            </a:r>
          </a:p>
          <a:p>
            <a:pPr marL="171446" marR="0" lvl="1" indent="-171446" algn="l" defTabSz="895350" rtl="0" eaLnBrk="1" fontAlgn="base" latinLnBrk="0" hangingPunct="1">
              <a:lnSpc>
                <a:spcPct val="100000"/>
              </a:lnSpc>
              <a:spcBef>
                <a:spcPct val="0"/>
              </a:spcBef>
              <a:spcAft>
                <a:spcPct val="0"/>
              </a:spcAft>
              <a:buClr>
                <a:srgbClr val="124191"/>
              </a:buClr>
              <a:buSzTx/>
              <a:buFont typeface="Arial" pitchFamily="34" charset="0"/>
              <a:buChar char="•"/>
              <a:tabLst/>
              <a:defRPr/>
            </a:pPr>
            <a:endParaRPr kumimoji="0" lang="en-US" sz="1300" b="0" i="0" u="none" strike="noStrike" kern="0" cap="none" spc="0" normalizeH="0" baseline="0" noProof="0" dirty="0">
              <a:ln>
                <a:noFill/>
              </a:ln>
              <a:solidFill>
                <a:srgbClr val="124191"/>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sym typeface="Wingdings" panose="05000000000000000000" pitchFamily="2" charset="2"/>
            </a:endParaRPr>
          </a:p>
          <a:p>
            <a:pPr marL="171446" marR="0" lvl="1" indent="-171446" algn="l" defTabSz="895350" rtl="0" eaLnBrk="1" fontAlgn="base" latinLnBrk="0" hangingPunct="1">
              <a:lnSpc>
                <a:spcPct val="100000"/>
              </a:lnSpc>
              <a:spcBef>
                <a:spcPct val="0"/>
              </a:spcBef>
              <a:spcAft>
                <a:spcPct val="0"/>
              </a:spcAft>
              <a:buClr>
                <a:srgbClr val="124191"/>
              </a:buClr>
              <a:buSzTx/>
              <a:buFont typeface="Arial" pitchFamily="34" charset="0"/>
              <a:buChar char="•"/>
              <a:tabLst/>
              <a:defRPr/>
            </a:pPr>
            <a:r>
              <a:rPr kumimoji="0" lang="en-US" sz="1300" b="0" i="0" u="none" strike="noStrike" kern="0" cap="none" spc="0" normalizeH="0" baseline="0" noProof="0" dirty="0">
                <a:ln>
                  <a:noFill/>
                </a:ln>
                <a:solidFill>
                  <a:srgbClr val="124191"/>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sym typeface="Wingdings" panose="05000000000000000000" pitchFamily="2" charset="2"/>
              </a:rPr>
              <a:t>LTE features are the key requirement in all SBTS deployments</a:t>
            </a:r>
          </a:p>
          <a:p>
            <a:pPr marL="411956" marR="0" lvl="2" indent="-214313" algn="l" defTabSz="895350" rtl="0" eaLnBrk="1" fontAlgn="base" latinLnBrk="0" hangingPunct="1">
              <a:lnSpc>
                <a:spcPct val="100000"/>
              </a:lnSpc>
              <a:spcBef>
                <a:spcPct val="0"/>
              </a:spcBef>
              <a:spcAft>
                <a:spcPct val="0"/>
              </a:spcAft>
              <a:buClr>
                <a:srgbClr val="124191"/>
              </a:buClr>
              <a:buSzTx/>
              <a:buFont typeface="Arial" panose="020B0604020202020204" pitchFamily="34" charset="0"/>
              <a:buChar char="•"/>
              <a:tabLst/>
              <a:defRPr/>
            </a:pPr>
            <a:endParaRPr kumimoji="0" lang="en-US" sz="1300" b="0" i="0" u="none" strike="noStrike" kern="0" cap="none" spc="0" normalizeH="0" baseline="0" noProof="0" dirty="0">
              <a:ln>
                <a:noFill/>
              </a:ln>
              <a:solidFill>
                <a:srgbClr val="124191"/>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sym typeface="Wingdings" panose="05000000000000000000" pitchFamily="2" charset="2"/>
            </a:endParaRPr>
          </a:p>
          <a:p>
            <a:pPr marL="171446" marR="0" lvl="1" indent="-171446" algn="l" defTabSz="895350" rtl="0" eaLnBrk="1" fontAlgn="base" latinLnBrk="0" hangingPunct="1">
              <a:lnSpc>
                <a:spcPct val="100000"/>
              </a:lnSpc>
              <a:spcBef>
                <a:spcPct val="0"/>
              </a:spcBef>
              <a:spcAft>
                <a:spcPct val="0"/>
              </a:spcAft>
              <a:buClr>
                <a:srgbClr val="124191"/>
              </a:buClr>
              <a:buSzTx/>
              <a:buFont typeface="Arial" pitchFamily="34" charset="0"/>
              <a:buChar char="•"/>
              <a:tabLst/>
              <a:defRPr/>
            </a:pPr>
            <a:r>
              <a:rPr kumimoji="0" lang="en-US" sz="1300" b="0" i="0" u="none" strike="noStrike" kern="0" cap="none" spc="0" normalizeH="0" baseline="0" noProof="0" dirty="0">
                <a:ln>
                  <a:noFill/>
                </a:ln>
                <a:solidFill>
                  <a:srgbClr val="124191"/>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sym typeface="Wingdings" panose="05000000000000000000" pitchFamily="2" charset="2"/>
              </a:rPr>
              <a:t>There is a need to have more flexibility on supported configurations to facilitate migration from Single RAT to Single RAN sites</a:t>
            </a:r>
            <a:endParaRPr kumimoji="0" lang="pl-PL" sz="1300" b="0" i="0" u="none" strike="noStrike" kern="1200" cap="none" spc="0" normalizeH="0" baseline="0" noProof="0" dirty="0">
              <a:ln>
                <a:noFill/>
              </a:ln>
              <a:solidFill>
                <a:srgbClr val="FFFFFF"/>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0" name="Content Placeholder 6">
            <a:extLst>
              <a:ext uri="{FF2B5EF4-FFF2-40B4-BE49-F238E27FC236}">
                <a16:creationId xmlns:a16="http://schemas.microsoft.com/office/drawing/2014/main" id="{51347E01-3A85-4D02-BB26-A0768F4D5CDE}"/>
              </a:ext>
            </a:extLst>
          </p:cNvPr>
          <p:cNvSpPr txBox="1">
            <a:spLocks/>
          </p:cNvSpPr>
          <p:nvPr/>
        </p:nvSpPr>
        <p:spPr>
          <a:xfrm>
            <a:off x="4766121" y="1001700"/>
            <a:ext cx="3679603" cy="250982"/>
          </a:xfrm>
          <a:prstGeom prst="rect">
            <a:avLst/>
          </a:prstGeom>
          <a:ln w="12700">
            <a:noFill/>
            <a:prstDash val="dash"/>
          </a:ln>
        </p:spPr>
        <p:txBody>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00000"/>
              <a:buFont typeface="Arial" pitchFamily="34"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Tx/>
              <a:buFontTx/>
              <a:buNone/>
              <a:tabLst/>
              <a:defRPr/>
            </a:pPr>
            <a:r>
              <a:rPr kumimoji="0" lang="en-US" sz="1400" b="1" i="0" u="none" strike="noStrike" kern="0" cap="none" spc="0" normalizeH="0" baseline="0" noProof="0" dirty="0">
                <a:ln>
                  <a:noFill/>
                </a:ln>
                <a:solidFill>
                  <a:srgbClr val="FFFFFF"/>
                </a:solidFill>
                <a:effectLst/>
                <a:uLnTx/>
                <a:uFillTx/>
                <a:latin typeface="Nokia Pure Headline Ultra Light" panose="020B0204040602060303" pitchFamily="34" charset="0"/>
                <a:ea typeface="Arial Unicode MS" pitchFamily="34" charset="-128"/>
                <a:cs typeface="Arial Unicode MS" pitchFamily="34" charset="-128"/>
                <a:sym typeface="Wingdings" panose="05000000000000000000" pitchFamily="2" charset="2"/>
              </a:rPr>
              <a:t>New Single O&amp;M Architecture for LTE and SRAN</a:t>
            </a:r>
          </a:p>
          <a:p>
            <a:pPr marL="171446" marR="0" lvl="1" indent="-171446" algn="l" defTabSz="895350" rtl="0" eaLnBrk="1" fontAlgn="base" latinLnBrk="0" hangingPunct="1">
              <a:lnSpc>
                <a:spcPct val="100000"/>
              </a:lnSpc>
              <a:spcBef>
                <a:spcPct val="0"/>
              </a:spcBef>
              <a:spcAft>
                <a:spcPct val="0"/>
              </a:spcAft>
              <a:buClr>
                <a:srgbClr val="124191"/>
              </a:buClr>
              <a:buSzTx/>
              <a:buFont typeface="Arial" pitchFamily="34" charset="0"/>
              <a:buChar char="•"/>
              <a:tabLst/>
              <a:defRPr/>
            </a:pPr>
            <a:endParaRPr kumimoji="0" lang="en-US" sz="1050" b="0" i="0" u="none" strike="noStrike" kern="1200" cap="none" spc="0" normalizeH="0" baseline="0" noProof="0" dirty="0">
              <a:ln>
                <a:noFill/>
              </a:ln>
              <a:solidFill>
                <a:srgbClr val="FFFFFF"/>
              </a:solidFill>
              <a:effectLst/>
              <a:uLnTx/>
              <a:uFillTx/>
              <a:latin typeface="Nokia Pure Headline Ultra Light" panose="020B0204040602060303" pitchFamily="34" charset="0"/>
              <a:ea typeface="Arial Unicode MS" pitchFamily="34" charset="-128"/>
              <a:cs typeface="Arial Unicode MS" pitchFamily="34" charset="-128"/>
            </a:endParaRPr>
          </a:p>
          <a:p>
            <a:pPr marL="171446" marR="0" lvl="1" indent="-171446" algn="l" defTabSz="895350" rtl="0" eaLnBrk="1" fontAlgn="base" latinLnBrk="0" hangingPunct="1">
              <a:lnSpc>
                <a:spcPct val="100000"/>
              </a:lnSpc>
              <a:spcBef>
                <a:spcPct val="0"/>
              </a:spcBef>
              <a:spcAft>
                <a:spcPct val="0"/>
              </a:spcAft>
              <a:buClr>
                <a:srgbClr val="FFFFFF"/>
              </a:buClr>
              <a:buSzTx/>
              <a:buFont typeface="Arial" pitchFamily="34" charset="0"/>
              <a:buChar char="•"/>
              <a:tabLst/>
              <a:defRPr/>
            </a:pPr>
            <a:r>
              <a:rPr kumimoji="0" lang="en-US" sz="1300" b="0" i="0" u="none" strike="noStrike" kern="1200" cap="none" spc="0" normalizeH="0" baseline="0" noProof="0" dirty="0">
                <a:ln>
                  <a:noFill/>
                </a:ln>
                <a:solidFill>
                  <a:srgbClr val="FFFFFF"/>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rPr>
              <a:t>Static configurations (profiles) moved to dynamic LTE based configuration solution</a:t>
            </a:r>
          </a:p>
          <a:p>
            <a:pPr marL="171446" marR="0" lvl="1" indent="-171446" algn="l" defTabSz="895350" rtl="0" eaLnBrk="1" fontAlgn="base" latinLnBrk="0" hangingPunct="1">
              <a:lnSpc>
                <a:spcPct val="100000"/>
              </a:lnSpc>
              <a:spcBef>
                <a:spcPct val="0"/>
              </a:spcBef>
              <a:spcAft>
                <a:spcPct val="0"/>
              </a:spcAft>
              <a:buClr>
                <a:srgbClr val="FFFFFF"/>
              </a:buClr>
              <a:buSzTx/>
              <a:buFont typeface="Arial" pitchFamily="34" charset="0"/>
              <a:buChar char="•"/>
              <a:tabLst/>
              <a:defRPr/>
            </a:pPr>
            <a:endParaRPr kumimoji="0" lang="en-US" sz="1300" b="0" i="0" u="none" strike="noStrike" kern="1200" cap="none" spc="0" normalizeH="0" baseline="0" noProof="0" dirty="0">
              <a:ln>
                <a:noFill/>
              </a:ln>
              <a:solidFill>
                <a:srgbClr val="FFFFFF"/>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endParaRPr>
          </a:p>
          <a:p>
            <a:pPr marL="171446" marR="0" lvl="0" indent="-171446" algn="l" defTabSz="895350" rtl="0"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rPr>
              <a:t>Common O&amp;M ensures full feature parity with latest LTE features and support of LTE configurations </a:t>
            </a:r>
          </a:p>
          <a:p>
            <a:pPr marL="171446" marR="0" lvl="0" indent="-171446" algn="l" defTabSz="895350" rtl="0"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endParaRPr kumimoji="0" lang="en-US" sz="1300" b="0" i="0" u="none" strike="noStrike" kern="1200" cap="none" spc="0" normalizeH="0" baseline="0" noProof="0" dirty="0">
              <a:ln>
                <a:noFill/>
              </a:ln>
              <a:solidFill>
                <a:srgbClr val="FFFFFF"/>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endParaRPr>
          </a:p>
          <a:p>
            <a:pPr marL="171446" marR="0" lvl="1" indent="-171446" algn="l" defTabSz="895350" rtl="0" eaLnBrk="1" fontAlgn="base" latinLnBrk="0" hangingPunct="1">
              <a:lnSpc>
                <a:spcPct val="100000"/>
              </a:lnSpc>
              <a:spcBef>
                <a:spcPct val="0"/>
              </a:spcBef>
              <a:spcAft>
                <a:spcPct val="0"/>
              </a:spcAft>
              <a:buClr>
                <a:srgbClr val="FFFFFF"/>
              </a:buClr>
              <a:buSzTx/>
              <a:buFont typeface="Arial" pitchFamily="34" charset="0"/>
              <a:buChar char="•"/>
              <a:tabLst/>
              <a:defRPr/>
            </a:pPr>
            <a:r>
              <a:rPr kumimoji="0" lang="en-US" sz="1300" b="0" i="0" u="none" strike="noStrike" kern="1200" cap="none" spc="0" normalizeH="0" baseline="0" noProof="0" dirty="0">
                <a:ln>
                  <a:noFill/>
                </a:ln>
                <a:solidFill>
                  <a:srgbClr val="FFFFFF"/>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rPr>
              <a:t>AirScale introduction can be done most efficiently on Single BTS O&amp;M, both from efforts and from configuration point of view.</a:t>
            </a:r>
          </a:p>
          <a:p>
            <a:pPr marL="171446" marR="0" lvl="1" indent="-171446" algn="l" defTabSz="895350" rtl="0" eaLnBrk="1" fontAlgn="base" latinLnBrk="0" hangingPunct="1">
              <a:lnSpc>
                <a:spcPct val="100000"/>
              </a:lnSpc>
              <a:spcBef>
                <a:spcPct val="0"/>
              </a:spcBef>
              <a:spcAft>
                <a:spcPct val="0"/>
              </a:spcAft>
              <a:buClr>
                <a:srgbClr val="FFFFFF"/>
              </a:buClr>
              <a:buSzTx/>
              <a:buFont typeface="Arial" pitchFamily="34" charset="0"/>
              <a:buChar char="•"/>
              <a:tabLst/>
              <a:defRPr/>
            </a:pPr>
            <a:endParaRPr kumimoji="0" lang="en-US" sz="1300" b="0" i="0" u="none" strike="noStrike" kern="1200" cap="none" spc="0" normalizeH="0" baseline="0" noProof="0" dirty="0">
              <a:ln>
                <a:noFill/>
              </a:ln>
              <a:solidFill>
                <a:srgbClr val="FFFFFF"/>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endParaRPr>
          </a:p>
          <a:p>
            <a:pPr marL="171446" marR="0" lvl="1" indent="-171446" algn="l" defTabSz="895350" rtl="0" eaLnBrk="1" fontAlgn="base" latinLnBrk="0" hangingPunct="1">
              <a:lnSpc>
                <a:spcPct val="100000"/>
              </a:lnSpc>
              <a:spcBef>
                <a:spcPct val="0"/>
              </a:spcBef>
              <a:spcAft>
                <a:spcPct val="0"/>
              </a:spcAft>
              <a:buClr>
                <a:srgbClr val="FFFFFF"/>
              </a:buClr>
              <a:buSzTx/>
              <a:buFont typeface="Arial" pitchFamily="34" charset="0"/>
              <a:buChar char="•"/>
              <a:tabLst/>
              <a:defRPr/>
            </a:pPr>
            <a:endParaRPr kumimoji="0" lang="en-US" sz="1125" b="0" i="0" u="none" strike="noStrike" kern="1200" cap="none" spc="0" normalizeH="0" baseline="0" noProof="0" dirty="0">
              <a:ln>
                <a:noFill/>
              </a:ln>
              <a:solidFill>
                <a:srgbClr val="FFFFFF"/>
              </a:solidFill>
              <a:effectLst/>
              <a:uLnTx/>
              <a:uFillTx/>
              <a:latin typeface="Nokia Pure Headline Ultra Light" panose="020B0204040602060303" pitchFamily="34" charset="0"/>
              <a:ea typeface="Arial Unicode MS" pitchFamily="34" charset="-128"/>
              <a:cs typeface="Arial Unicode MS" pitchFamily="34" charset="-128"/>
            </a:endParaRPr>
          </a:p>
        </p:txBody>
      </p:sp>
      <p:sp>
        <p:nvSpPr>
          <p:cNvPr id="11" name="Right Arrow 11">
            <a:extLst>
              <a:ext uri="{FF2B5EF4-FFF2-40B4-BE49-F238E27FC236}">
                <a16:creationId xmlns:a16="http://schemas.microsoft.com/office/drawing/2014/main" id="{C5E466AF-946C-4CDA-928E-7821FDD5E4C1}"/>
              </a:ext>
            </a:extLst>
          </p:cNvPr>
          <p:cNvSpPr/>
          <p:nvPr/>
        </p:nvSpPr>
        <p:spPr>
          <a:xfrm>
            <a:off x="4226169" y="2024178"/>
            <a:ext cx="485531" cy="362909"/>
          </a:xfrm>
          <a:prstGeom prst="rightArrow">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76209" marR="0" lvl="0" indent="-176209" algn="l" defTabSz="4572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12" name="TextBox 11">
            <a:extLst>
              <a:ext uri="{FF2B5EF4-FFF2-40B4-BE49-F238E27FC236}">
                <a16:creationId xmlns:a16="http://schemas.microsoft.com/office/drawing/2014/main" id="{915C23C0-E634-4408-B05A-821FDFC2CC56}"/>
              </a:ext>
            </a:extLst>
          </p:cNvPr>
          <p:cNvSpPr txBox="1"/>
          <p:nvPr/>
        </p:nvSpPr>
        <p:spPr>
          <a:xfrm>
            <a:off x="4137070" y="1819487"/>
            <a:ext cx="623889" cy="24622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24191"/>
                </a:solidFill>
                <a:effectLst/>
                <a:uLnTx/>
                <a:uFillTx/>
                <a:latin typeface="Nokia Pure Headline" pitchFamily="34" charset="0"/>
              </a:rPr>
              <a:t>Solution</a:t>
            </a:r>
          </a:p>
        </p:txBody>
      </p:sp>
      <p:sp>
        <p:nvSpPr>
          <p:cNvPr id="13" name="Footer Placeholder 3">
            <a:extLst>
              <a:ext uri="{FF2B5EF4-FFF2-40B4-BE49-F238E27FC236}">
                <a16:creationId xmlns:a16="http://schemas.microsoft.com/office/drawing/2014/main" id="{0AE80C34-577A-4A67-86C0-F1DCF547D6E9}"/>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4084303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17600" y="1091138"/>
            <a:ext cx="3931920" cy="1918180"/>
          </a:xfrm>
          <a:prstGeom prst="rect">
            <a:avLst/>
          </a:prstGeom>
          <a:solidFill>
            <a:schemeClr val="tx2"/>
          </a:solidFill>
          <a:ln w="9525" cap="flat" cmpd="sng" algn="ctr">
            <a:noFill/>
            <a:prstDash val="solid"/>
          </a:ln>
          <a:effectLst/>
        </p:spPr>
        <p:txBody>
          <a:bodyPr wrap="square" lIns="108000" tIns="46800" rIns="108000" bIns="46800" rtlCol="0" anchor="t" anchorCtr="0">
            <a:noAutofit/>
          </a:bodyPr>
          <a:lstStyle/>
          <a:p>
            <a:pPr marL="0" marR="0" lvl="1" indent="0" algn="l" defTabSz="362765" rtl="0" eaLnBrk="1" fontAlgn="auto" latinLnBrk="0" hangingPunct="1">
              <a:lnSpc>
                <a:spcPct val="100000"/>
              </a:lnSpc>
              <a:spcBef>
                <a:spcPts val="0"/>
              </a:spcBef>
              <a:spcAft>
                <a:spcPts val="0"/>
              </a:spcAft>
              <a:buClr>
                <a:srgbClr val="B3B6BA"/>
              </a:buClr>
              <a:buSzTx/>
              <a:buFontTx/>
              <a:buNone/>
              <a:tabLst/>
              <a:defRPr/>
            </a:pPr>
            <a:r>
              <a:rPr kumimoji="0" lang="en-US" sz="1600" b="0" i="0" u="none" strike="noStrike" kern="0" cap="none" spc="0" normalizeH="0" baseline="0" noProof="0" dirty="0">
                <a:ln>
                  <a:noFill/>
                </a:ln>
                <a:solidFill>
                  <a:srgbClr val="00C9FF"/>
                </a:solidFill>
                <a:effectLst/>
                <a:uLnTx/>
                <a:uFillTx/>
                <a:latin typeface="+mj-lt"/>
                <a:ea typeface="Nokia Pure Text Light" pitchFamily="34" charset="0"/>
                <a:cs typeface="Nokia Pure Text Light" pitchFamily="34" charset="0"/>
              </a:rPr>
              <a:t>Simpler and more effective business</a:t>
            </a:r>
          </a:p>
          <a:p>
            <a:pPr marL="0" marR="0" lvl="1" indent="0" algn="l" defTabSz="362765" rtl="0" eaLnBrk="1" fontAlgn="auto" latinLnBrk="0" hangingPunct="1">
              <a:lnSpc>
                <a:spcPct val="100000"/>
              </a:lnSpc>
              <a:spcBef>
                <a:spcPts val="0"/>
              </a:spcBef>
              <a:spcAft>
                <a:spcPts val="0"/>
              </a:spcAft>
              <a:buClr>
                <a:srgbClr val="B3B6BA"/>
              </a:buClr>
              <a:buSzTx/>
              <a:buFontTx/>
              <a:buNone/>
              <a:tabLst/>
              <a:defRPr/>
            </a:pPr>
            <a:endParaRPr kumimoji="0" lang="en-US" sz="1200" b="0" i="0" u="none" strike="noStrike" kern="0" cap="none" spc="0" normalizeH="0" baseline="0" noProof="0" dirty="0">
              <a:ln>
                <a:noFill/>
              </a:ln>
              <a:solidFill>
                <a:srgbClr val="00C9FF"/>
              </a:solidFill>
              <a:effectLst/>
              <a:uLnTx/>
              <a:uFillTx/>
              <a:latin typeface="Arial" charset="0"/>
              <a:ea typeface="Nokia Pure Text Light" pitchFamily="34" charset="0"/>
              <a:cs typeface="Nokia Pure Text Light" pitchFamily="34" charset="0"/>
            </a:endParaRPr>
          </a:p>
          <a:p>
            <a:pPr marL="0" marR="0" lvl="1" indent="0" algn="l" defTabSz="362765" rtl="0" eaLnBrk="1" fontAlgn="auto" latinLnBrk="0" hangingPunct="1">
              <a:lnSpc>
                <a:spcPct val="100000"/>
              </a:lnSpc>
              <a:spcBef>
                <a:spcPts val="0"/>
              </a:spcBef>
              <a:spcAft>
                <a:spcPts val="0"/>
              </a:spcAft>
              <a:buClr>
                <a:srgbClr val="B3B6BA"/>
              </a:buClr>
              <a:buSzTx/>
              <a:buFontTx/>
              <a:buNone/>
              <a:tabLst/>
              <a:defRPr/>
            </a:pPr>
            <a:endParaRPr kumimoji="0" lang="en-US" sz="1200" b="0" i="0" u="none" strike="noStrike" kern="0" cap="none" spc="0" normalizeH="0" baseline="0" noProof="0" dirty="0">
              <a:ln>
                <a:noFill/>
              </a:ln>
              <a:solidFill>
                <a:srgbClr val="00C9FF"/>
              </a:solidFill>
              <a:effectLst/>
              <a:uLnTx/>
              <a:uFillTx/>
              <a:latin typeface="Arial" charset="0"/>
              <a:ea typeface="Nokia Pure Text Light" pitchFamily="34" charset="0"/>
              <a:cs typeface="Nokia Pure Text Light" pitchFamily="34" charset="0"/>
            </a:endParaRPr>
          </a:p>
          <a:p>
            <a:pPr marL="0" marR="0" lvl="1" indent="0" algn="l" defTabSz="362765" rtl="0" eaLnBrk="1" fontAlgn="auto" latinLnBrk="0" hangingPunct="1">
              <a:lnSpc>
                <a:spcPct val="100000"/>
              </a:lnSpc>
              <a:spcBef>
                <a:spcPts val="0"/>
              </a:spcBef>
              <a:spcAft>
                <a:spcPts val="0"/>
              </a:spcAft>
              <a:buClr>
                <a:srgbClr val="B3B6BA"/>
              </a:buClr>
              <a:buSzTx/>
              <a:buFontTx/>
              <a:buNone/>
              <a:tabLst/>
              <a:defRPr/>
            </a:pPr>
            <a:endParaRPr kumimoji="0" lang="en-US" sz="1200" b="0" i="0" u="none" strike="noStrike" kern="0" cap="none" spc="0" normalizeH="0" baseline="0" noProof="0" dirty="0">
              <a:ln>
                <a:noFill/>
              </a:ln>
              <a:solidFill>
                <a:srgbClr val="00C9FF"/>
              </a:solidFill>
              <a:effectLst/>
              <a:uLnTx/>
              <a:uFillTx/>
              <a:latin typeface="Arial" charset="0"/>
              <a:ea typeface="Nokia Pure Text Light" pitchFamily="34" charset="0"/>
              <a:cs typeface="Nokia Pure Text Light" pitchFamily="34" charset="0"/>
            </a:endParaRPr>
          </a:p>
          <a:p>
            <a:pPr marL="0" marR="0" lvl="1" indent="0" algn="r" defTabSz="362765" rtl="0" eaLnBrk="1" fontAlgn="auto" latinLnBrk="0" hangingPunct="1">
              <a:lnSpc>
                <a:spcPct val="100000"/>
              </a:lnSpc>
              <a:spcBef>
                <a:spcPts val="0"/>
              </a:spcBef>
              <a:spcAft>
                <a:spcPts val="0"/>
              </a:spcAft>
              <a:buClr>
                <a:srgbClr val="B3B6BA"/>
              </a:buClr>
              <a:buSzTx/>
              <a:buFontTx/>
              <a:buNone/>
              <a:tabLst/>
              <a:defRPr/>
            </a:pPr>
            <a:endParaRPr kumimoji="0" lang="en-US" sz="2400" b="0" i="0" u="none" strike="noStrike" kern="0" cap="none" spc="0" normalizeH="0" baseline="0" noProof="0" dirty="0">
              <a:ln>
                <a:noFill/>
              </a:ln>
              <a:solidFill>
                <a:srgbClr val="00C9FF"/>
              </a:solidFill>
              <a:effectLst/>
              <a:uLnTx/>
              <a:uFillTx/>
              <a:latin typeface="Arial" charset="0"/>
              <a:ea typeface="Nokia Pure Text Light" pitchFamily="34" charset="0"/>
              <a:cs typeface="Nokia Pure Text Light" pitchFamily="34" charset="0"/>
            </a:endParaRPr>
          </a:p>
          <a:p>
            <a:pPr marL="0" marR="0" lvl="1" indent="0" algn="r" defTabSz="362765" rtl="0" eaLnBrk="1" fontAlgn="auto" latinLnBrk="0" hangingPunct="1">
              <a:lnSpc>
                <a:spcPct val="100000"/>
              </a:lnSpc>
              <a:spcBef>
                <a:spcPts val="0"/>
              </a:spcBef>
              <a:spcAft>
                <a:spcPts val="0"/>
              </a:spcAft>
              <a:buClr>
                <a:srgbClr val="B3B6BA"/>
              </a:buClr>
              <a:buSzTx/>
              <a:buFontTx/>
              <a:buNone/>
              <a:tabLst/>
              <a:defRPr/>
            </a:pPr>
            <a:endParaRPr kumimoji="0" lang="en-US" sz="2400" b="0" i="0" u="none" strike="noStrike" kern="0" cap="none" spc="0" normalizeH="0" baseline="0" noProof="0" dirty="0">
              <a:ln>
                <a:noFill/>
              </a:ln>
              <a:solidFill>
                <a:srgbClr val="00C9FF"/>
              </a:solidFill>
              <a:effectLst/>
              <a:uLnTx/>
              <a:uFillTx/>
              <a:latin typeface="Arial" charset="0"/>
              <a:ea typeface="Nokia Pure Text Light" pitchFamily="34" charset="0"/>
              <a:cs typeface="Nokia Pure Text Light" pitchFamily="34" charset="0"/>
            </a:endParaRPr>
          </a:p>
          <a:p>
            <a:pPr marL="0" marR="0" lvl="1" indent="0" algn="r" defTabSz="362765" rtl="0" eaLnBrk="1" fontAlgn="auto" latinLnBrk="0" hangingPunct="1">
              <a:lnSpc>
                <a:spcPct val="100000"/>
              </a:lnSpc>
              <a:spcBef>
                <a:spcPts val="0"/>
              </a:spcBef>
              <a:spcAft>
                <a:spcPts val="0"/>
              </a:spcAft>
              <a:buClr>
                <a:srgbClr val="B3B6BA"/>
              </a:buClr>
              <a:buSzTx/>
              <a:buFontTx/>
              <a:buNone/>
              <a:tabLst/>
              <a:defRPr/>
            </a:pPr>
            <a:r>
              <a:rPr kumimoji="0" lang="en-US" sz="2000" b="0" i="0" u="none" strike="noStrike" kern="0" cap="none" spc="0" normalizeH="0" baseline="0" noProof="0" dirty="0">
                <a:ln>
                  <a:noFill/>
                </a:ln>
                <a:solidFill>
                  <a:srgbClr val="00C9FF"/>
                </a:solidFill>
                <a:effectLst/>
                <a:uLnTx/>
                <a:uFillTx/>
                <a:latin typeface="+mj-lt"/>
                <a:ea typeface="Nokia Pure Text Light" pitchFamily="34" charset="0"/>
                <a:cs typeface="Nokia Pure Text Light" pitchFamily="34" charset="0"/>
              </a:rPr>
              <a:t>30% lower TCO*</a:t>
            </a:r>
          </a:p>
        </p:txBody>
      </p:sp>
      <p:sp>
        <p:nvSpPr>
          <p:cNvPr id="2" name="Text Placeholder 1"/>
          <p:cNvSpPr>
            <a:spLocks noGrp="1"/>
          </p:cNvSpPr>
          <p:nvPr>
            <p:ph type="body" sz="quarter" idx="10"/>
          </p:nvPr>
        </p:nvSpPr>
        <p:spPr/>
        <p:txBody>
          <a:bodyPr/>
          <a:lstStyle/>
          <a:p>
            <a:r>
              <a:rPr lang="en-US" dirty="0"/>
              <a:t>The future just got simpler</a:t>
            </a:r>
          </a:p>
          <a:p>
            <a:endParaRPr lang="en-US" dirty="0"/>
          </a:p>
        </p:txBody>
      </p:sp>
      <p:sp>
        <p:nvSpPr>
          <p:cNvPr id="3" name="Text Placeholder 2"/>
          <p:cNvSpPr>
            <a:spLocks noGrp="1"/>
          </p:cNvSpPr>
          <p:nvPr>
            <p:ph type="body" sz="quarter" idx="11"/>
          </p:nvPr>
        </p:nvSpPr>
        <p:spPr/>
        <p:txBody>
          <a:bodyPr/>
          <a:lstStyle/>
          <a:p>
            <a:r>
              <a:rPr lang="en-US" dirty="0"/>
              <a:t>Single RAN Advanced – our promise</a:t>
            </a:r>
          </a:p>
        </p:txBody>
      </p:sp>
      <p:sp>
        <p:nvSpPr>
          <p:cNvPr id="7" name="Rectangle 6"/>
          <p:cNvSpPr/>
          <p:nvPr/>
        </p:nvSpPr>
        <p:spPr>
          <a:xfrm>
            <a:off x="4428514" y="1091138"/>
            <a:ext cx="4297885" cy="1918180"/>
          </a:xfrm>
          <a:prstGeom prst="rect">
            <a:avLst/>
          </a:prstGeom>
          <a:solidFill>
            <a:schemeClr val="accent2"/>
          </a:solidFill>
          <a:ln w="9525" cap="flat" cmpd="sng" algn="ctr">
            <a:noFill/>
            <a:prstDash val="solid"/>
          </a:ln>
          <a:effectLst/>
        </p:spPr>
        <p:txBody>
          <a:bodyPr wrap="square" lIns="108000" tIns="46800" rIns="108000" bIns="46800" rtlCol="0" anchor="ctr" anchorCtr="0">
            <a:noAutofit/>
          </a:bodyPr>
          <a:lstStyle/>
          <a:p>
            <a:pPr marL="180000" marR="0" lvl="1" indent="-180000" algn="l" defTabSz="725622" rtl="0" eaLnBrk="1" fontAlgn="auto" latinLnBrk="0" hangingPunct="1">
              <a:lnSpc>
                <a:spcPct val="100000"/>
              </a:lnSpc>
              <a:spcBef>
                <a:spcPts val="0"/>
              </a:spcBef>
              <a:spcAft>
                <a:spcPts val="200"/>
              </a:spcAft>
              <a:buClrTx/>
              <a:buSzTx/>
              <a:buFont typeface="Arial" pitchFamily="34" charset="0"/>
              <a:buChar char="•"/>
              <a:tabLst/>
              <a:defRPr/>
            </a:pPr>
            <a:r>
              <a:rPr kumimoji="0" lang="en-US" sz="1200" b="0" i="0" u="none" strike="noStrike" kern="0" cap="none" spc="0" normalizeH="0" baseline="0" noProof="0" dirty="0">
                <a:ln>
                  <a:noFill/>
                </a:ln>
                <a:solidFill>
                  <a:srgbClr val="001135"/>
                </a:solidFill>
                <a:effectLst/>
                <a:uLnTx/>
                <a:uFillTx/>
                <a:ea typeface="Nokia Pure Text Light" pitchFamily="34" charset="0"/>
                <a:cs typeface="Nokia Pure Text Light" pitchFamily="34" charset="0"/>
              </a:rPr>
              <a:t>Faster to revenue</a:t>
            </a:r>
          </a:p>
          <a:p>
            <a:pPr marL="180000" marR="0" lvl="1" indent="-180000" algn="l" defTabSz="725622" rtl="0" eaLnBrk="1" fontAlgn="auto" latinLnBrk="0" hangingPunct="1">
              <a:lnSpc>
                <a:spcPct val="100000"/>
              </a:lnSpc>
              <a:spcBef>
                <a:spcPts val="0"/>
              </a:spcBef>
              <a:spcAft>
                <a:spcPts val="200"/>
              </a:spcAft>
              <a:buClrTx/>
              <a:buSzTx/>
              <a:buFont typeface="Arial" pitchFamily="34" charset="0"/>
              <a:buChar char="•"/>
              <a:tabLst/>
              <a:defRPr/>
            </a:pPr>
            <a:r>
              <a:rPr kumimoji="0" lang="en-US" sz="1200" b="0" i="0" u="none" strike="noStrike" kern="0" cap="none" spc="0" normalizeH="0" baseline="0" noProof="0" dirty="0">
                <a:ln>
                  <a:noFill/>
                </a:ln>
                <a:solidFill>
                  <a:srgbClr val="001135"/>
                </a:solidFill>
                <a:effectLst/>
                <a:uLnTx/>
                <a:uFillTx/>
                <a:ea typeface="Nokia Pure Text Light" pitchFamily="34" charset="0"/>
                <a:cs typeface="Nokia Pure Text Light" pitchFamily="34" charset="0"/>
              </a:rPr>
              <a:t>Simplified investment balancing</a:t>
            </a:r>
          </a:p>
          <a:p>
            <a:pPr marL="180000" marR="0" lvl="1" indent="-180000" algn="l" defTabSz="725622" rtl="0" eaLnBrk="1" fontAlgn="auto" latinLnBrk="0" hangingPunct="1">
              <a:lnSpc>
                <a:spcPct val="100000"/>
              </a:lnSpc>
              <a:spcBef>
                <a:spcPts val="0"/>
              </a:spcBef>
              <a:spcAft>
                <a:spcPts val="200"/>
              </a:spcAft>
              <a:buClrTx/>
              <a:buSzTx/>
              <a:buFont typeface="Arial" pitchFamily="34" charset="0"/>
              <a:buChar char="•"/>
              <a:tabLst/>
              <a:defRPr/>
            </a:pPr>
            <a:r>
              <a:rPr kumimoji="0" lang="en-US" sz="1200" b="0" i="0" u="none" strike="noStrike" kern="0" cap="none" spc="0" normalizeH="0" baseline="0" noProof="0" dirty="0">
                <a:ln>
                  <a:noFill/>
                </a:ln>
                <a:solidFill>
                  <a:srgbClr val="001135"/>
                </a:solidFill>
                <a:effectLst/>
                <a:uLnTx/>
                <a:uFillTx/>
                <a:ea typeface="Nokia Pure Text Light" pitchFamily="34" charset="0"/>
                <a:cs typeface="Nokia Pure Text Light" pitchFamily="34" charset="0"/>
              </a:rPr>
              <a:t>Reduced site costs</a:t>
            </a:r>
          </a:p>
          <a:p>
            <a:pPr marL="180000" marR="0" lvl="1" indent="-180000" algn="l" defTabSz="725622" rtl="0" eaLnBrk="1" fontAlgn="auto" latinLnBrk="0" hangingPunct="1">
              <a:lnSpc>
                <a:spcPct val="100000"/>
              </a:lnSpc>
              <a:spcBef>
                <a:spcPts val="0"/>
              </a:spcBef>
              <a:spcAft>
                <a:spcPts val="200"/>
              </a:spcAft>
              <a:buClrTx/>
              <a:buSzTx/>
              <a:buFont typeface="Arial" pitchFamily="34" charset="0"/>
              <a:buChar char="•"/>
              <a:tabLst/>
              <a:defRPr/>
            </a:pPr>
            <a:r>
              <a:rPr kumimoji="0" lang="en-US" sz="1200" b="0" i="0" u="none" strike="noStrike" kern="0" cap="none" spc="0" normalizeH="0" baseline="0" noProof="0" dirty="0">
                <a:ln>
                  <a:noFill/>
                </a:ln>
                <a:solidFill>
                  <a:srgbClr val="001135"/>
                </a:solidFill>
                <a:effectLst/>
                <a:uLnTx/>
                <a:uFillTx/>
                <a:ea typeface="Nokia Pure Text Light" pitchFamily="34" charset="0"/>
                <a:cs typeface="Nokia Pure Text Light" pitchFamily="34" charset="0"/>
              </a:rPr>
              <a:t>Smaller energy bill</a:t>
            </a:r>
          </a:p>
          <a:p>
            <a:pPr marL="180000" marR="0" lvl="1" indent="-180000" algn="l" defTabSz="725622" rtl="0" eaLnBrk="1" fontAlgn="auto" latinLnBrk="0" hangingPunct="1">
              <a:lnSpc>
                <a:spcPct val="100000"/>
              </a:lnSpc>
              <a:spcBef>
                <a:spcPts val="0"/>
              </a:spcBef>
              <a:spcAft>
                <a:spcPts val="200"/>
              </a:spcAft>
              <a:buClrTx/>
              <a:buSzTx/>
              <a:buFont typeface="Arial" pitchFamily="34" charset="0"/>
              <a:buChar char="•"/>
              <a:tabLst/>
              <a:defRPr/>
            </a:pPr>
            <a:r>
              <a:rPr kumimoji="0" lang="en-US" sz="1200" b="0" i="0" u="none" strike="noStrike" kern="0" cap="none" spc="0" normalizeH="0" baseline="0" noProof="0" dirty="0">
                <a:ln>
                  <a:noFill/>
                </a:ln>
                <a:solidFill>
                  <a:srgbClr val="001135"/>
                </a:solidFill>
                <a:effectLst/>
                <a:uLnTx/>
                <a:uFillTx/>
                <a:ea typeface="Nokia Pure Text Light" pitchFamily="34" charset="0"/>
                <a:cs typeface="Nokia Pure Text Light" pitchFamily="34" charset="0"/>
              </a:rPr>
              <a:t>Lower backhaul costs</a:t>
            </a:r>
          </a:p>
          <a:p>
            <a:pPr marL="180000" marR="0" lvl="1" indent="-180000" algn="l" defTabSz="725622" rtl="0" eaLnBrk="1" fontAlgn="auto" latinLnBrk="0" hangingPunct="1">
              <a:lnSpc>
                <a:spcPct val="100000"/>
              </a:lnSpc>
              <a:spcBef>
                <a:spcPts val="0"/>
              </a:spcBef>
              <a:spcAft>
                <a:spcPts val="200"/>
              </a:spcAft>
              <a:buClrTx/>
              <a:buSzTx/>
              <a:buFont typeface="Arial" pitchFamily="34" charset="0"/>
              <a:buChar char="•"/>
              <a:tabLst/>
              <a:defRPr/>
            </a:pPr>
            <a:r>
              <a:rPr kumimoji="0" lang="en-US" sz="1200" b="0" i="0" u="none" strike="noStrike" kern="0" cap="none" spc="0" normalizeH="0" baseline="0" noProof="0" dirty="0">
                <a:ln>
                  <a:noFill/>
                </a:ln>
                <a:solidFill>
                  <a:srgbClr val="001135"/>
                </a:solidFill>
                <a:effectLst/>
                <a:uLnTx/>
                <a:uFillTx/>
                <a:ea typeface="Nokia Pure Text Light" pitchFamily="34" charset="0"/>
                <a:cs typeface="Nokia Pure Text Light" pitchFamily="34" charset="0"/>
              </a:rPr>
              <a:t>Lower operation and maintenance costs</a:t>
            </a:r>
          </a:p>
          <a:p>
            <a:pPr marL="180000" marR="0" lvl="1" indent="-180000" algn="l" defTabSz="725622" rtl="0" eaLnBrk="1" fontAlgn="auto" latinLnBrk="0" hangingPunct="1">
              <a:lnSpc>
                <a:spcPct val="100000"/>
              </a:lnSpc>
              <a:spcBef>
                <a:spcPts val="0"/>
              </a:spcBef>
              <a:spcAft>
                <a:spcPts val="200"/>
              </a:spcAft>
              <a:buClrTx/>
              <a:buSzTx/>
              <a:buFont typeface="Arial" pitchFamily="34" charset="0"/>
              <a:buChar char="•"/>
              <a:tabLst/>
              <a:defRPr/>
            </a:pPr>
            <a:r>
              <a:rPr kumimoji="0" lang="en-US" sz="1200" b="0" i="0" u="none" strike="noStrike" kern="0" cap="none" spc="0" normalizeH="0" baseline="0" noProof="0" dirty="0">
                <a:ln>
                  <a:noFill/>
                </a:ln>
                <a:solidFill>
                  <a:srgbClr val="001135"/>
                </a:solidFill>
                <a:effectLst/>
                <a:uLnTx/>
                <a:uFillTx/>
                <a:ea typeface="Nokia Pure Text Light" pitchFamily="34" charset="0"/>
                <a:cs typeface="Nokia Pure Text Light" pitchFamily="34" charset="0"/>
              </a:rPr>
              <a:t>Less spare parts</a:t>
            </a:r>
          </a:p>
          <a:p>
            <a:pPr marL="180000" marR="0" lvl="1" indent="-180000" algn="l" defTabSz="725622" rtl="0" eaLnBrk="1" fontAlgn="auto" latinLnBrk="0" hangingPunct="1">
              <a:lnSpc>
                <a:spcPct val="100000"/>
              </a:lnSpc>
              <a:spcBef>
                <a:spcPts val="0"/>
              </a:spcBef>
              <a:spcAft>
                <a:spcPts val="200"/>
              </a:spcAft>
              <a:buClrTx/>
              <a:buSzTx/>
              <a:buFont typeface="Arial" pitchFamily="34" charset="0"/>
              <a:buChar char="•"/>
              <a:tabLst/>
              <a:defRPr/>
            </a:pPr>
            <a:r>
              <a:rPr kumimoji="0" lang="en-US" sz="1200" b="0" i="0" u="none" strike="noStrike" kern="0" cap="none" spc="0" normalizeH="0" baseline="0" noProof="0" dirty="0">
                <a:ln>
                  <a:noFill/>
                </a:ln>
                <a:solidFill>
                  <a:srgbClr val="001135"/>
                </a:solidFill>
                <a:effectLst/>
                <a:uLnTx/>
                <a:uFillTx/>
                <a:ea typeface="Nokia Pure Text Light" pitchFamily="34" charset="0"/>
                <a:cs typeface="Nokia Pure Text Light" pitchFamily="34" charset="0"/>
              </a:rPr>
              <a:t>Best performance</a:t>
            </a:r>
          </a:p>
        </p:txBody>
      </p:sp>
      <p:sp>
        <p:nvSpPr>
          <p:cNvPr id="9" name="Rectangle 8"/>
          <p:cNvSpPr/>
          <p:nvPr/>
        </p:nvSpPr>
        <p:spPr>
          <a:xfrm>
            <a:off x="417602" y="3087625"/>
            <a:ext cx="3931920" cy="866731"/>
          </a:xfrm>
          <a:prstGeom prst="rect">
            <a:avLst/>
          </a:prstGeom>
          <a:solidFill>
            <a:schemeClr val="bg2"/>
          </a:solidFill>
          <a:ln w="9525" cap="flat" cmpd="sng" algn="ctr">
            <a:noFill/>
            <a:prstDash val="solid"/>
          </a:ln>
          <a:effectLst/>
        </p:spPr>
        <p:txBody>
          <a:bodyPr wrap="square" lIns="108000" tIns="46800" rIns="108000" bIns="46800" rtlCol="0" anchor="t" anchorCtr="0">
            <a:noAutofit/>
          </a:bodyPr>
          <a:lstStyle/>
          <a:p>
            <a:pPr marL="0" marR="0" lvl="1" indent="0" algn="l" defTabSz="362765" rtl="0" eaLnBrk="1" fontAlgn="auto" latinLnBrk="0" hangingPunct="1">
              <a:lnSpc>
                <a:spcPct val="100000"/>
              </a:lnSpc>
              <a:spcBef>
                <a:spcPts val="0"/>
              </a:spcBef>
              <a:spcAft>
                <a:spcPts val="600"/>
              </a:spcAft>
              <a:buClr>
                <a:srgbClr val="68717A"/>
              </a:buClr>
              <a:buSzTx/>
              <a:buFontTx/>
              <a:buNone/>
              <a:tabLst/>
              <a:defRPr/>
            </a:pPr>
            <a:endParaRPr kumimoji="0" lang="en-US" sz="1100" b="0" i="0" u="none" strike="noStrike" kern="0" cap="none" spc="0" normalizeH="0" baseline="0" noProof="0" dirty="0">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a:p>
            <a:pPr marL="0" marR="0" lvl="1" indent="0" algn="l" defTabSz="362765" rtl="0" eaLnBrk="1" fontAlgn="auto" latinLnBrk="0" hangingPunct="1">
              <a:lnSpc>
                <a:spcPct val="100000"/>
              </a:lnSpc>
              <a:spcBef>
                <a:spcPts val="0"/>
              </a:spcBef>
              <a:spcAft>
                <a:spcPts val="600"/>
              </a:spcAft>
              <a:buClr>
                <a:srgbClr val="68717A"/>
              </a:buClr>
              <a:buSzTx/>
              <a:buFontTx/>
              <a:buNone/>
              <a:tabLst/>
              <a:defRPr/>
            </a:pPr>
            <a:r>
              <a:rPr kumimoji="0" lang="en-US" sz="1100" b="0" i="0" u="none" strike="noStrike" kern="0" cap="none" spc="0" normalizeH="0" baseline="0" noProof="0" dirty="0">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Our solution consists of multipurpose hardware and common software for GSM, </a:t>
            </a:r>
            <a:r>
              <a:rPr kumimoji="0" lang="en-US" sz="1100" b="0" i="0" u="none" strike="noStrike" kern="0" cap="none" spc="0" normalizeH="0" baseline="0" noProof="0" dirty="0">
                <a:ln>
                  <a:noFill/>
                </a:ln>
                <a:solidFill>
                  <a:srgbClr val="FFFFFF"/>
                </a:solidFill>
                <a:effectLst/>
                <a:uLnTx/>
                <a:uFillTx/>
                <a:ea typeface="Nokia Pure Text" panose="020B0504040602060303" pitchFamily="34" charset="0"/>
                <a:cs typeface="Nokia Pure Text" panose="020B0504040602060303" pitchFamily="34" charset="0"/>
              </a:rPr>
              <a:t>WCDMA</a:t>
            </a:r>
            <a:r>
              <a:rPr kumimoji="0" lang="en-US" sz="1100" b="0" i="0" u="none" strike="noStrike" kern="0" cap="none" spc="0" normalizeH="0" baseline="0" noProof="0" dirty="0">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 and LTE technologies</a:t>
            </a:r>
          </a:p>
        </p:txBody>
      </p:sp>
      <p:sp>
        <p:nvSpPr>
          <p:cNvPr id="10" name="Rectangle 9"/>
          <p:cNvSpPr/>
          <p:nvPr/>
        </p:nvSpPr>
        <p:spPr>
          <a:xfrm>
            <a:off x="4428515" y="3087625"/>
            <a:ext cx="4297885" cy="866731"/>
          </a:xfrm>
          <a:prstGeom prst="rect">
            <a:avLst/>
          </a:prstGeom>
          <a:solidFill>
            <a:schemeClr val="accent3"/>
          </a:solidFill>
          <a:ln w="9525" cap="flat" cmpd="sng" algn="ctr">
            <a:noFill/>
            <a:prstDash val="solid"/>
          </a:ln>
          <a:effectLst/>
        </p:spPr>
        <p:txBody>
          <a:bodyPr wrap="square" lIns="108000" tIns="46800" rIns="108000" bIns="46800" rtlCol="0" anchor="ctr" anchorCtr="0">
            <a:noAutofit/>
          </a:bodyPr>
          <a:lstStyle/>
          <a:p>
            <a:pPr marL="174625" marR="0" lvl="1" indent="-174625" algn="l" defTabSz="362765" rtl="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1135"/>
                </a:solidFill>
                <a:effectLst/>
                <a:uLnTx/>
                <a:uFillTx/>
                <a:ea typeface="Nokia Pure Text" panose="020B0504040602060303" pitchFamily="34" charset="0"/>
                <a:cs typeface="Nokia Pure Text" panose="020B0504040602060303" pitchFamily="34" charset="0"/>
              </a:rPr>
              <a:t>Typical use cases</a:t>
            </a:r>
          </a:p>
          <a:p>
            <a:pPr marL="180000" marR="0" lvl="1" indent="-180000" algn="l" defTabSz="362765" rtl="0" eaLnBrk="0" fontAlgn="auto" latinLnBrk="0" hangingPunct="0">
              <a:lnSpc>
                <a:spcPct val="100000"/>
              </a:lnSpc>
              <a:spcBef>
                <a:spcPts val="0"/>
              </a:spcBef>
              <a:spcAft>
                <a:spcPts val="0"/>
              </a:spcAft>
              <a:buClrTx/>
              <a:buSzTx/>
              <a:buFont typeface="Arial" pitchFamily="34" charset="0"/>
              <a:buChar char="•"/>
              <a:tabLst/>
              <a:defRPr/>
            </a:pPr>
            <a:r>
              <a:rPr kumimoji="0" lang="en-US" sz="1100" b="0" i="0" u="none" strike="noStrike" kern="0" cap="none" spc="0" normalizeH="0" baseline="0" noProof="0" dirty="0">
                <a:ln>
                  <a:noFill/>
                </a:ln>
                <a:solidFill>
                  <a:srgbClr val="001135"/>
                </a:solidFill>
                <a:effectLst/>
                <a:uLnTx/>
                <a:uFillTx/>
                <a:ea typeface="Nokia Pure Text" panose="020B0504040602060303" pitchFamily="34" charset="0"/>
                <a:cs typeface="Nokia Pure Text" panose="020B0504040602060303" pitchFamily="34" charset="0"/>
              </a:rPr>
              <a:t>Ready for 4G revenues without site visits </a:t>
            </a:r>
          </a:p>
          <a:p>
            <a:pPr marL="180000" marR="0" lvl="1" indent="-180000" algn="l" defTabSz="362765" rtl="0" eaLnBrk="0" fontAlgn="auto" latinLnBrk="0" hangingPunct="0">
              <a:lnSpc>
                <a:spcPct val="100000"/>
              </a:lnSpc>
              <a:spcBef>
                <a:spcPts val="0"/>
              </a:spcBef>
              <a:spcAft>
                <a:spcPts val="0"/>
              </a:spcAft>
              <a:buClrTx/>
              <a:buSzTx/>
              <a:buFont typeface="Arial" pitchFamily="34" charset="0"/>
              <a:buChar char="•"/>
              <a:tabLst/>
              <a:defRPr/>
            </a:pPr>
            <a:r>
              <a:rPr kumimoji="0" lang="en-US" sz="1100" b="0" i="0" u="none" strike="noStrike" kern="0" cap="none" spc="0" normalizeH="0" baseline="0" noProof="0" dirty="0">
                <a:ln>
                  <a:noFill/>
                </a:ln>
                <a:solidFill>
                  <a:srgbClr val="001135"/>
                </a:solidFill>
                <a:effectLst/>
                <a:uLnTx/>
                <a:uFillTx/>
                <a:ea typeface="Nokia Pure Text" panose="020B0504040602060303" pitchFamily="34" charset="0"/>
                <a:cs typeface="Nokia Pure Text" panose="020B0504040602060303" pitchFamily="34" charset="0"/>
              </a:rPr>
              <a:t>Ready for frequency re-farming without site visits</a:t>
            </a:r>
          </a:p>
          <a:p>
            <a:pPr marL="180000" marR="0" lvl="1" indent="-180000" algn="l" defTabSz="362765" rtl="0" eaLnBrk="0" fontAlgn="auto" latinLnBrk="0" hangingPunct="0">
              <a:lnSpc>
                <a:spcPct val="100000"/>
              </a:lnSpc>
              <a:spcBef>
                <a:spcPts val="0"/>
              </a:spcBef>
              <a:spcAft>
                <a:spcPts val="0"/>
              </a:spcAft>
              <a:buClrTx/>
              <a:buSzTx/>
              <a:buFont typeface="Arial" pitchFamily="34" charset="0"/>
              <a:buChar char="•"/>
              <a:tabLst/>
              <a:defRPr/>
            </a:pPr>
            <a:r>
              <a:rPr kumimoji="0" lang="en-US" sz="1100" b="0" i="0" u="none" strike="noStrike" kern="0" cap="none" spc="0" normalizeH="0" baseline="0" noProof="0" dirty="0">
                <a:ln>
                  <a:noFill/>
                </a:ln>
                <a:solidFill>
                  <a:srgbClr val="001135"/>
                </a:solidFill>
                <a:effectLst/>
                <a:uLnTx/>
                <a:uFillTx/>
                <a:ea typeface="Nokia Pure Text" panose="020B0504040602060303" pitchFamily="34" charset="0"/>
                <a:cs typeface="Nokia Pure Text" panose="020B0504040602060303" pitchFamily="34" charset="0"/>
              </a:rPr>
              <a:t>Continue legacy radio access technologies with marginal costs</a:t>
            </a:r>
          </a:p>
        </p:txBody>
      </p:sp>
      <p:sp>
        <p:nvSpPr>
          <p:cNvPr id="11" name="TextBox 10"/>
          <p:cNvSpPr txBox="1"/>
          <p:nvPr/>
        </p:nvSpPr>
        <p:spPr>
          <a:xfrm>
            <a:off x="431196" y="4232096"/>
            <a:ext cx="2642808" cy="165486"/>
          </a:xfrm>
          <a:prstGeom prst="rect">
            <a:avLst/>
          </a:prstGeom>
          <a:noFill/>
        </p:spPr>
        <p:txBody>
          <a:bodyPr wrap="square" lIns="0" tIns="0" rIns="0" bIns="0" rtlCol="0" anchor="t">
            <a:noAutofit/>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a:ln>
                  <a:noFill/>
                </a:ln>
                <a:solidFill>
                  <a:srgbClr val="001135"/>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 Total Cost of Ownership compared  to LTE overlay</a:t>
            </a:r>
          </a:p>
        </p:txBody>
      </p:sp>
      <p:grpSp>
        <p:nvGrpSpPr>
          <p:cNvPr id="12" name="Group 11"/>
          <p:cNvGrpSpPr/>
          <p:nvPr/>
        </p:nvGrpSpPr>
        <p:grpSpPr>
          <a:xfrm>
            <a:off x="1774634" y="1783552"/>
            <a:ext cx="788545" cy="189665"/>
            <a:chOff x="946448" y="4051330"/>
            <a:chExt cx="591409" cy="142249"/>
          </a:xfrm>
        </p:grpSpPr>
        <p:sp>
          <p:nvSpPr>
            <p:cNvPr id="39" name="Rounded Rectangle 146"/>
            <p:cNvSpPr/>
            <p:nvPr/>
          </p:nvSpPr>
          <p:spPr>
            <a:xfrm>
              <a:off x="946448" y="4051330"/>
              <a:ext cx="591409" cy="142249"/>
            </a:xfrm>
            <a:prstGeom prst="roundRect">
              <a:avLst/>
            </a:prstGeom>
            <a:noFill/>
            <a:ln w="9525" cap="flat" cmpd="sng" algn="ctr">
              <a:solidFill>
                <a:schemeClr val="bg1"/>
              </a:solidFill>
              <a:prstDash val="solid"/>
            </a:ln>
            <a:effectLst/>
          </p:spPr>
          <p:txBody>
            <a:bodyPr tIns="120000" bIns="120000" rtlCol="0" anchor="t" anchorCtr="0"/>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FFFF"/>
                </a:solidFill>
                <a:effectLst/>
                <a:uLnTx/>
                <a:uFillTx/>
                <a:latin typeface="Nokia Pure Text Light"/>
                <a:ea typeface="+mn-ea"/>
                <a:cs typeface="+mn-cs"/>
              </a:endParaRPr>
            </a:p>
          </p:txBody>
        </p:sp>
        <p:grpSp>
          <p:nvGrpSpPr>
            <p:cNvPr id="40" name="Group 39"/>
            <p:cNvGrpSpPr/>
            <p:nvPr/>
          </p:nvGrpSpPr>
          <p:grpSpPr>
            <a:xfrm>
              <a:off x="1021630" y="4096558"/>
              <a:ext cx="63009" cy="52727"/>
              <a:chOff x="1021630" y="4074193"/>
              <a:chExt cx="63009" cy="96521"/>
            </a:xfrm>
          </p:grpSpPr>
          <p:cxnSp>
            <p:nvCxnSpPr>
              <p:cNvPr id="41" name="Straight Connector 40"/>
              <p:cNvCxnSpPr/>
              <p:nvPr/>
            </p:nvCxnSpPr>
            <p:spPr>
              <a:xfrm flipH="1">
                <a:off x="1021630" y="4074193"/>
                <a:ext cx="2" cy="96521"/>
              </a:xfrm>
              <a:prstGeom prst="line">
                <a:avLst/>
              </a:prstGeom>
              <a:noFill/>
              <a:ln w="9525" cap="rnd" cmpd="sng" algn="ctr">
                <a:solidFill>
                  <a:schemeClr val="bg1"/>
                </a:solidFill>
                <a:prstDash val="solid"/>
              </a:ln>
              <a:effectLst/>
            </p:spPr>
          </p:cxnSp>
          <p:cxnSp>
            <p:nvCxnSpPr>
              <p:cNvPr id="42" name="Straight Connector 41"/>
              <p:cNvCxnSpPr/>
              <p:nvPr/>
            </p:nvCxnSpPr>
            <p:spPr>
              <a:xfrm flipH="1">
                <a:off x="1084637" y="4074193"/>
                <a:ext cx="2" cy="96521"/>
              </a:xfrm>
              <a:prstGeom prst="line">
                <a:avLst/>
              </a:prstGeom>
              <a:noFill/>
              <a:ln w="9525" cap="rnd" cmpd="sng" algn="ctr">
                <a:solidFill>
                  <a:schemeClr val="bg1"/>
                </a:solidFill>
                <a:prstDash val="solid"/>
              </a:ln>
              <a:effectLst/>
            </p:spPr>
          </p:cxnSp>
        </p:grpSp>
      </p:grpSp>
      <p:grpSp>
        <p:nvGrpSpPr>
          <p:cNvPr id="13" name="Group 12"/>
          <p:cNvGrpSpPr/>
          <p:nvPr/>
        </p:nvGrpSpPr>
        <p:grpSpPr>
          <a:xfrm>
            <a:off x="1774634" y="1981508"/>
            <a:ext cx="788545" cy="189665"/>
            <a:chOff x="946448" y="4051330"/>
            <a:chExt cx="591409" cy="142249"/>
          </a:xfrm>
        </p:grpSpPr>
        <p:sp>
          <p:nvSpPr>
            <p:cNvPr id="34" name="Rounded Rectangle 146"/>
            <p:cNvSpPr/>
            <p:nvPr/>
          </p:nvSpPr>
          <p:spPr>
            <a:xfrm>
              <a:off x="946448" y="4051330"/>
              <a:ext cx="591409" cy="142249"/>
            </a:xfrm>
            <a:prstGeom prst="roundRect">
              <a:avLst/>
            </a:prstGeom>
            <a:noFill/>
            <a:ln w="9525" cap="flat" cmpd="sng" algn="ctr">
              <a:solidFill>
                <a:schemeClr val="bg1"/>
              </a:solidFill>
              <a:prstDash val="solid"/>
            </a:ln>
            <a:effectLst/>
          </p:spPr>
          <p:txBody>
            <a:bodyPr tIns="120000" bIns="120000" rtlCol="0" anchor="t" anchorCtr="0"/>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FFFF"/>
                </a:solidFill>
                <a:effectLst/>
                <a:uLnTx/>
                <a:uFillTx/>
                <a:latin typeface="Nokia Pure Text Light"/>
                <a:ea typeface="+mn-ea"/>
                <a:cs typeface="+mn-cs"/>
              </a:endParaRPr>
            </a:p>
          </p:txBody>
        </p:sp>
        <p:grpSp>
          <p:nvGrpSpPr>
            <p:cNvPr id="35" name="Group 34"/>
            <p:cNvGrpSpPr/>
            <p:nvPr/>
          </p:nvGrpSpPr>
          <p:grpSpPr>
            <a:xfrm>
              <a:off x="1021630" y="4096558"/>
              <a:ext cx="126017" cy="52727"/>
              <a:chOff x="1021630" y="4074193"/>
              <a:chExt cx="126017" cy="96521"/>
            </a:xfrm>
          </p:grpSpPr>
          <p:cxnSp>
            <p:nvCxnSpPr>
              <p:cNvPr id="36" name="Straight Connector 35"/>
              <p:cNvCxnSpPr/>
              <p:nvPr/>
            </p:nvCxnSpPr>
            <p:spPr>
              <a:xfrm flipH="1">
                <a:off x="1021630" y="4074193"/>
                <a:ext cx="2" cy="96521"/>
              </a:xfrm>
              <a:prstGeom prst="line">
                <a:avLst/>
              </a:prstGeom>
              <a:noFill/>
              <a:ln w="9525" cap="rnd" cmpd="sng" algn="ctr">
                <a:solidFill>
                  <a:schemeClr val="bg1"/>
                </a:solidFill>
                <a:prstDash val="solid"/>
              </a:ln>
              <a:effectLst/>
            </p:spPr>
          </p:cxnSp>
          <p:cxnSp>
            <p:nvCxnSpPr>
              <p:cNvPr id="37" name="Straight Connector 36"/>
              <p:cNvCxnSpPr/>
              <p:nvPr/>
            </p:nvCxnSpPr>
            <p:spPr>
              <a:xfrm flipH="1">
                <a:off x="1147645" y="4074193"/>
                <a:ext cx="2" cy="96521"/>
              </a:xfrm>
              <a:prstGeom prst="line">
                <a:avLst/>
              </a:prstGeom>
              <a:noFill/>
              <a:ln w="9525" cap="rnd" cmpd="sng" algn="ctr">
                <a:solidFill>
                  <a:schemeClr val="bg1"/>
                </a:solidFill>
                <a:prstDash val="solid"/>
              </a:ln>
              <a:effectLst/>
            </p:spPr>
          </p:cxnSp>
          <p:cxnSp>
            <p:nvCxnSpPr>
              <p:cNvPr id="38" name="Straight Connector 37"/>
              <p:cNvCxnSpPr/>
              <p:nvPr/>
            </p:nvCxnSpPr>
            <p:spPr>
              <a:xfrm flipH="1">
                <a:off x="1084637" y="4074193"/>
                <a:ext cx="2" cy="96521"/>
              </a:xfrm>
              <a:prstGeom prst="line">
                <a:avLst/>
              </a:prstGeom>
              <a:noFill/>
              <a:ln w="9525" cap="rnd" cmpd="sng" algn="ctr">
                <a:solidFill>
                  <a:schemeClr val="bg1"/>
                </a:solidFill>
                <a:prstDash val="solid"/>
              </a:ln>
              <a:effectLst/>
            </p:spPr>
          </p:cxnSp>
        </p:grpSp>
      </p:grpSp>
      <p:grpSp>
        <p:nvGrpSpPr>
          <p:cNvPr id="14" name="Group 13"/>
          <p:cNvGrpSpPr/>
          <p:nvPr/>
        </p:nvGrpSpPr>
        <p:grpSpPr>
          <a:xfrm>
            <a:off x="1774634" y="2179464"/>
            <a:ext cx="788545" cy="189665"/>
            <a:chOff x="946448" y="4051330"/>
            <a:chExt cx="591409" cy="142249"/>
          </a:xfrm>
        </p:grpSpPr>
        <p:sp>
          <p:nvSpPr>
            <p:cNvPr id="28" name="Rounded Rectangle 146"/>
            <p:cNvSpPr/>
            <p:nvPr/>
          </p:nvSpPr>
          <p:spPr>
            <a:xfrm>
              <a:off x="946448" y="4051330"/>
              <a:ext cx="591409" cy="142249"/>
            </a:xfrm>
            <a:prstGeom prst="roundRect">
              <a:avLst/>
            </a:prstGeom>
            <a:noFill/>
            <a:ln w="9525" cap="flat" cmpd="sng" algn="ctr">
              <a:solidFill>
                <a:schemeClr val="bg1"/>
              </a:solidFill>
              <a:prstDash val="solid"/>
            </a:ln>
            <a:effectLst/>
          </p:spPr>
          <p:txBody>
            <a:bodyPr tIns="120000" bIns="120000" rtlCol="0" anchor="t" anchorCtr="0"/>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FFFF"/>
                </a:solidFill>
                <a:effectLst/>
                <a:uLnTx/>
                <a:uFillTx/>
                <a:latin typeface="Nokia Pure Text Light"/>
                <a:ea typeface="+mn-ea"/>
                <a:cs typeface="+mn-cs"/>
              </a:endParaRPr>
            </a:p>
          </p:txBody>
        </p:sp>
        <p:grpSp>
          <p:nvGrpSpPr>
            <p:cNvPr id="29" name="Group 28"/>
            <p:cNvGrpSpPr/>
            <p:nvPr/>
          </p:nvGrpSpPr>
          <p:grpSpPr>
            <a:xfrm>
              <a:off x="1021630" y="4096084"/>
              <a:ext cx="189022" cy="53190"/>
              <a:chOff x="1021630" y="4073345"/>
              <a:chExt cx="189022" cy="97369"/>
            </a:xfrm>
          </p:grpSpPr>
          <p:cxnSp>
            <p:nvCxnSpPr>
              <p:cNvPr id="30" name="Straight Connector 29"/>
              <p:cNvCxnSpPr/>
              <p:nvPr/>
            </p:nvCxnSpPr>
            <p:spPr>
              <a:xfrm flipH="1">
                <a:off x="1021630" y="4074193"/>
                <a:ext cx="2" cy="96521"/>
              </a:xfrm>
              <a:prstGeom prst="line">
                <a:avLst/>
              </a:prstGeom>
              <a:noFill/>
              <a:ln w="9525" cap="rnd" cmpd="sng" algn="ctr">
                <a:solidFill>
                  <a:schemeClr val="bg1"/>
                </a:solidFill>
                <a:prstDash val="solid"/>
              </a:ln>
              <a:effectLst/>
            </p:spPr>
          </p:cxnSp>
          <p:cxnSp>
            <p:nvCxnSpPr>
              <p:cNvPr id="31" name="Straight Connector 30"/>
              <p:cNvCxnSpPr/>
              <p:nvPr/>
            </p:nvCxnSpPr>
            <p:spPr>
              <a:xfrm flipH="1">
                <a:off x="1147644" y="4074193"/>
                <a:ext cx="2" cy="96521"/>
              </a:xfrm>
              <a:prstGeom prst="line">
                <a:avLst/>
              </a:prstGeom>
              <a:noFill/>
              <a:ln w="9525" cap="rnd" cmpd="sng" algn="ctr">
                <a:solidFill>
                  <a:schemeClr val="bg1"/>
                </a:solidFill>
                <a:prstDash val="solid"/>
              </a:ln>
              <a:effectLst/>
            </p:spPr>
          </p:cxnSp>
          <p:cxnSp>
            <p:nvCxnSpPr>
              <p:cNvPr id="32" name="Straight Connector 31"/>
              <p:cNvCxnSpPr/>
              <p:nvPr/>
            </p:nvCxnSpPr>
            <p:spPr>
              <a:xfrm flipH="1">
                <a:off x="1084637" y="4074193"/>
                <a:ext cx="2" cy="96521"/>
              </a:xfrm>
              <a:prstGeom prst="line">
                <a:avLst/>
              </a:prstGeom>
              <a:noFill/>
              <a:ln w="9525" cap="rnd" cmpd="sng" algn="ctr">
                <a:solidFill>
                  <a:schemeClr val="bg1"/>
                </a:solidFill>
                <a:prstDash val="solid"/>
              </a:ln>
              <a:effectLst/>
            </p:spPr>
          </p:cxnSp>
          <p:cxnSp>
            <p:nvCxnSpPr>
              <p:cNvPr id="33" name="Straight Connector 32"/>
              <p:cNvCxnSpPr/>
              <p:nvPr/>
            </p:nvCxnSpPr>
            <p:spPr>
              <a:xfrm flipH="1">
                <a:off x="1210650" y="4073345"/>
                <a:ext cx="2" cy="96519"/>
              </a:xfrm>
              <a:prstGeom prst="line">
                <a:avLst/>
              </a:prstGeom>
              <a:noFill/>
              <a:ln w="9525" cap="rnd" cmpd="sng" algn="ctr">
                <a:solidFill>
                  <a:schemeClr val="bg1"/>
                </a:solidFill>
                <a:prstDash val="solid"/>
              </a:ln>
              <a:effectLst/>
            </p:spPr>
          </p:cxnSp>
        </p:grpSp>
      </p:grpSp>
      <p:sp>
        <p:nvSpPr>
          <p:cNvPr id="15" name="TextBox 14"/>
          <p:cNvSpPr txBox="1"/>
          <p:nvPr/>
        </p:nvSpPr>
        <p:spPr>
          <a:xfrm>
            <a:off x="477086" y="2154144"/>
            <a:ext cx="1063927" cy="268517"/>
          </a:xfrm>
          <a:prstGeom prst="rect">
            <a:avLst/>
          </a:prstGeom>
          <a:noFill/>
        </p:spPr>
        <p:txBody>
          <a:bodyPr wrap="non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lang="fi-FI" sz="800" kern="0" dirty="0">
                <a:solidFill>
                  <a:srgbClr val="FFFFFF"/>
                </a:solidFill>
                <a:ea typeface="Nokia Pure Text" panose="020B0503020202020204" pitchFamily="34" charset="0"/>
                <a:cs typeface="Nokia Pure Headline Light"/>
              </a:rPr>
              <a:t>2</a:t>
            </a:r>
            <a:r>
              <a:rPr kumimoji="0" lang="fi-FI" sz="800" b="0" i="0" u="none" strike="noStrike" kern="0" cap="none" spc="0" normalizeH="0" baseline="0" noProof="0" dirty="0">
                <a:ln>
                  <a:noFill/>
                </a:ln>
                <a:solidFill>
                  <a:srgbClr val="FFFFFF"/>
                </a:solidFill>
                <a:effectLst/>
                <a:uLnTx/>
                <a:uFillTx/>
                <a:ea typeface="Nokia Pure Text" panose="020B0503020202020204" pitchFamily="34" charset="0"/>
                <a:cs typeface="Nokia Pure Headline Light"/>
              </a:rPr>
              <a:t>G LTE </a:t>
            </a:r>
            <a:r>
              <a:rPr kumimoji="0" lang="fi-FI" sz="800" b="0" i="0" u="none" strike="noStrike" kern="0" cap="none" spc="0" normalizeH="0" baseline="0" noProof="0" dirty="0" err="1">
                <a:ln>
                  <a:noFill/>
                </a:ln>
                <a:solidFill>
                  <a:srgbClr val="FFFFFF"/>
                </a:solidFill>
                <a:effectLst/>
                <a:uLnTx/>
                <a:uFillTx/>
                <a:ea typeface="Nokia Pure Text" panose="020B0503020202020204" pitchFamily="34" charset="0"/>
                <a:cs typeface="Nokia Pure Headline Light"/>
              </a:rPr>
              <a:t>Base</a:t>
            </a:r>
            <a:r>
              <a:rPr kumimoji="0" lang="fi-FI" sz="800" b="0" i="0" u="none" strike="noStrike" kern="0" cap="none" spc="0" normalizeH="0" baseline="0" noProof="0" dirty="0">
                <a:ln>
                  <a:noFill/>
                </a:ln>
                <a:solidFill>
                  <a:srgbClr val="FFFFFF"/>
                </a:solidFill>
                <a:effectLst/>
                <a:uLnTx/>
                <a:uFillTx/>
                <a:ea typeface="Nokia Pure Text" panose="020B0503020202020204" pitchFamily="34" charset="0"/>
                <a:cs typeface="Nokia Pure Headline Light"/>
              </a:rPr>
              <a:t> </a:t>
            </a:r>
            <a:r>
              <a:rPr kumimoji="0" lang="fi-FI" sz="800" b="0" i="0" u="none" strike="noStrike" kern="0" cap="none" spc="0" normalizeH="0" baseline="0" noProof="0" dirty="0" err="1">
                <a:ln>
                  <a:noFill/>
                </a:ln>
                <a:solidFill>
                  <a:srgbClr val="FFFFFF"/>
                </a:solidFill>
                <a:effectLst/>
                <a:uLnTx/>
                <a:uFillTx/>
                <a:ea typeface="Nokia Pure Text" panose="020B0503020202020204" pitchFamily="34" charset="0"/>
                <a:cs typeface="Nokia Pure Headline Light"/>
              </a:rPr>
              <a:t>Station</a:t>
            </a:r>
            <a:endParaRPr kumimoji="0" lang="fi-FI" sz="800" b="0" i="0" u="none" strike="noStrike" kern="0" cap="none" spc="0" normalizeH="0" baseline="0" noProof="0" dirty="0">
              <a:ln>
                <a:noFill/>
              </a:ln>
              <a:solidFill>
                <a:srgbClr val="FFFFFF"/>
              </a:solidFill>
              <a:effectLst/>
              <a:uLnTx/>
              <a:uFillTx/>
              <a:ea typeface="Nokia Pure Text" panose="020B0503020202020204" pitchFamily="34" charset="0"/>
              <a:cs typeface="Nokia Pure Headline Light"/>
            </a:endParaRPr>
          </a:p>
        </p:txBody>
      </p:sp>
      <p:sp>
        <p:nvSpPr>
          <p:cNvPr id="16" name="TextBox 15"/>
          <p:cNvSpPr txBox="1"/>
          <p:nvPr/>
        </p:nvSpPr>
        <p:spPr>
          <a:xfrm>
            <a:off x="477086" y="1941440"/>
            <a:ext cx="1251478" cy="268517"/>
          </a:xfrm>
          <a:prstGeom prst="rect">
            <a:avLst/>
          </a:prstGeom>
          <a:noFill/>
        </p:spPr>
        <p:txBody>
          <a:bodyPr wrap="non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fi-FI" sz="800" b="0" i="0" u="none" strike="noStrike" kern="0" cap="none" spc="0" normalizeH="0" baseline="0" noProof="0" dirty="0">
                <a:ln>
                  <a:noFill/>
                </a:ln>
                <a:solidFill>
                  <a:srgbClr val="FFFFFF"/>
                </a:solidFill>
                <a:effectLst/>
                <a:uLnTx/>
                <a:uFillTx/>
                <a:ea typeface="Nokia Pure Text" panose="020B0503020202020204" pitchFamily="34" charset="0"/>
                <a:cs typeface="Nokia Pure Headline Light"/>
              </a:rPr>
              <a:t>3G WCDMA </a:t>
            </a:r>
            <a:r>
              <a:rPr kumimoji="0" lang="fi-FI" sz="800" b="0" i="0" u="none" strike="noStrike" kern="0" cap="none" spc="0" normalizeH="0" baseline="0" noProof="0" dirty="0" err="1">
                <a:ln>
                  <a:noFill/>
                </a:ln>
                <a:solidFill>
                  <a:srgbClr val="FFFFFF"/>
                </a:solidFill>
                <a:effectLst/>
                <a:uLnTx/>
                <a:uFillTx/>
                <a:ea typeface="Nokia Pure Text" panose="020B0503020202020204" pitchFamily="34" charset="0"/>
                <a:cs typeface="Nokia Pure Headline Light"/>
              </a:rPr>
              <a:t>Base</a:t>
            </a:r>
            <a:r>
              <a:rPr kumimoji="0" lang="fi-FI" sz="800" b="0" i="0" u="none" strike="noStrike" kern="0" cap="none" spc="0" normalizeH="0" baseline="0" noProof="0" dirty="0">
                <a:ln>
                  <a:noFill/>
                </a:ln>
                <a:solidFill>
                  <a:srgbClr val="FFFFFF"/>
                </a:solidFill>
                <a:effectLst/>
                <a:uLnTx/>
                <a:uFillTx/>
                <a:ea typeface="Nokia Pure Text" panose="020B0503020202020204" pitchFamily="34" charset="0"/>
                <a:cs typeface="Nokia Pure Headline Light"/>
              </a:rPr>
              <a:t> </a:t>
            </a:r>
            <a:r>
              <a:rPr kumimoji="0" lang="fi-FI" sz="800" b="0" i="0" u="none" strike="noStrike" kern="0" cap="none" spc="0" normalizeH="0" baseline="0" noProof="0" dirty="0" err="1">
                <a:ln>
                  <a:noFill/>
                </a:ln>
                <a:solidFill>
                  <a:srgbClr val="FFFFFF"/>
                </a:solidFill>
                <a:effectLst/>
                <a:uLnTx/>
                <a:uFillTx/>
                <a:ea typeface="Nokia Pure Text" panose="020B0503020202020204" pitchFamily="34" charset="0"/>
                <a:cs typeface="Nokia Pure Headline Light"/>
              </a:rPr>
              <a:t>Station</a:t>
            </a:r>
            <a:endParaRPr kumimoji="0" lang="fi-FI" sz="800" b="0" i="0" u="none" strike="noStrike" kern="0" cap="none" spc="0" normalizeH="0" baseline="0" noProof="0" dirty="0">
              <a:ln>
                <a:noFill/>
              </a:ln>
              <a:solidFill>
                <a:srgbClr val="FFFFFF"/>
              </a:solidFill>
              <a:effectLst/>
              <a:uLnTx/>
              <a:uFillTx/>
              <a:ea typeface="Nokia Pure Text" panose="020B0503020202020204" pitchFamily="34" charset="0"/>
              <a:cs typeface="Nokia Pure Headline Light"/>
            </a:endParaRPr>
          </a:p>
        </p:txBody>
      </p:sp>
      <p:sp>
        <p:nvSpPr>
          <p:cNvPr id="17" name="TextBox 16"/>
          <p:cNvSpPr txBox="1"/>
          <p:nvPr/>
        </p:nvSpPr>
        <p:spPr>
          <a:xfrm>
            <a:off x="477086" y="1728736"/>
            <a:ext cx="1104002" cy="268517"/>
          </a:xfrm>
          <a:prstGeom prst="rect">
            <a:avLst/>
          </a:prstGeom>
          <a:noFill/>
        </p:spPr>
        <p:txBody>
          <a:bodyPr wrap="non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lang="fi-FI" sz="800" kern="0" dirty="0">
                <a:solidFill>
                  <a:srgbClr val="FFFFFF"/>
                </a:solidFill>
                <a:ea typeface="Nokia Pure Text" panose="020B0503020202020204" pitchFamily="34" charset="0"/>
                <a:cs typeface="Nokia Pure Headline Light"/>
              </a:rPr>
              <a:t>4</a:t>
            </a:r>
            <a:r>
              <a:rPr kumimoji="0" lang="fi-FI" sz="800" b="0" i="0" u="none" strike="noStrike" kern="0" cap="none" spc="0" normalizeH="0" baseline="0" noProof="0" dirty="0">
                <a:ln>
                  <a:noFill/>
                </a:ln>
                <a:solidFill>
                  <a:srgbClr val="FFFFFF"/>
                </a:solidFill>
                <a:effectLst/>
                <a:uLnTx/>
                <a:uFillTx/>
                <a:ea typeface="Nokia Pure Text" panose="020B0503020202020204" pitchFamily="34" charset="0"/>
                <a:cs typeface="Nokia Pure Headline Light"/>
              </a:rPr>
              <a:t>G GSM </a:t>
            </a:r>
            <a:r>
              <a:rPr kumimoji="0" lang="fi-FI" sz="800" b="0" i="0" u="none" strike="noStrike" kern="0" cap="none" spc="0" normalizeH="0" baseline="0" noProof="0" dirty="0" err="1">
                <a:ln>
                  <a:noFill/>
                </a:ln>
                <a:solidFill>
                  <a:srgbClr val="FFFFFF"/>
                </a:solidFill>
                <a:effectLst/>
                <a:uLnTx/>
                <a:uFillTx/>
                <a:ea typeface="Nokia Pure Text" panose="020B0503020202020204" pitchFamily="34" charset="0"/>
                <a:cs typeface="Nokia Pure Headline Light"/>
              </a:rPr>
              <a:t>Base</a:t>
            </a:r>
            <a:r>
              <a:rPr kumimoji="0" lang="fi-FI" sz="800" b="0" i="0" u="none" strike="noStrike" kern="0" cap="none" spc="0" normalizeH="0" baseline="0" noProof="0" dirty="0">
                <a:ln>
                  <a:noFill/>
                </a:ln>
                <a:solidFill>
                  <a:srgbClr val="FFFFFF"/>
                </a:solidFill>
                <a:effectLst/>
                <a:uLnTx/>
                <a:uFillTx/>
                <a:ea typeface="Nokia Pure Text" panose="020B0503020202020204" pitchFamily="34" charset="0"/>
                <a:cs typeface="Nokia Pure Headline Light"/>
              </a:rPr>
              <a:t> </a:t>
            </a:r>
            <a:r>
              <a:rPr kumimoji="0" lang="fi-FI" sz="800" b="0" i="0" u="none" strike="noStrike" kern="0" cap="none" spc="0" normalizeH="0" baseline="0" noProof="0" dirty="0" err="1">
                <a:ln>
                  <a:noFill/>
                </a:ln>
                <a:solidFill>
                  <a:srgbClr val="FFFFFF"/>
                </a:solidFill>
                <a:effectLst/>
                <a:uLnTx/>
                <a:uFillTx/>
                <a:ea typeface="Nokia Pure Text" panose="020B0503020202020204" pitchFamily="34" charset="0"/>
                <a:cs typeface="Nokia Pure Headline Light"/>
              </a:rPr>
              <a:t>Station</a:t>
            </a:r>
            <a:endParaRPr kumimoji="0" lang="fi-FI" sz="800" b="0" i="0" u="none" strike="noStrike" kern="0" cap="none" spc="0" normalizeH="0" baseline="0" noProof="0" dirty="0">
              <a:ln>
                <a:noFill/>
              </a:ln>
              <a:solidFill>
                <a:srgbClr val="FFFFFF"/>
              </a:solidFill>
              <a:effectLst/>
              <a:uLnTx/>
              <a:uFillTx/>
              <a:ea typeface="Nokia Pure Text" panose="020B0503020202020204" pitchFamily="34" charset="0"/>
              <a:cs typeface="Nokia Pure Headline Light"/>
            </a:endParaRPr>
          </a:p>
        </p:txBody>
      </p:sp>
      <p:grpSp>
        <p:nvGrpSpPr>
          <p:cNvPr id="18" name="Group 17"/>
          <p:cNvGrpSpPr/>
          <p:nvPr/>
        </p:nvGrpSpPr>
        <p:grpSpPr>
          <a:xfrm>
            <a:off x="3252803" y="1962930"/>
            <a:ext cx="788545" cy="189665"/>
            <a:chOff x="946448" y="4051330"/>
            <a:chExt cx="591409" cy="142249"/>
          </a:xfrm>
        </p:grpSpPr>
        <p:sp>
          <p:nvSpPr>
            <p:cNvPr id="22" name="Rounded Rectangle 146"/>
            <p:cNvSpPr/>
            <p:nvPr/>
          </p:nvSpPr>
          <p:spPr>
            <a:xfrm>
              <a:off x="946448" y="4051330"/>
              <a:ext cx="591409" cy="142249"/>
            </a:xfrm>
            <a:prstGeom prst="roundRect">
              <a:avLst/>
            </a:prstGeom>
            <a:noFill/>
            <a:ln w="9525" cap="flat" cmpd="sng" algn="ctr">
              <a:solidFill>
                <a:schemeClr val="bg1"/>
              </a:solidFill>
              <a:prstDash val="solid"/>
            </a:ln>
            <a:effectLst/>
          </p:spPr>
          <p:txBody>
            <a:bodyPr tIns="120000" bIns="120000" rtlCol="0" anchor="t" anchorCtr="0"/>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FFFF"/>
                </a:solidFill>
                <a:effectLst/>
                <a:uLnTx/>
                <a:uFillTx/>
                <a:latin typeface="Nokia Pure Text Light"/>
                <a:ea typeface="+mn-ea"/>
                <a:cs typeface="+mn-cs"/>
              </a:endParaRPr>
            </a:p>
          </p:txBody>
        </p:sp>
        <p:grpSp>
          <p:nvGrpSpPr>
            <p:cNvPr id="23" name="Group 22"/>
            <p:cNvGrpSpPr/>
            <p:nvPr/>
          </p:nvGrpSpPr>
          <p:grpSpPr>
            <a:xfrm>
              <a:off x="1021630" y="4096558"/>
              <a:ext cx="441049" cy="52727"/>
              <a:chOff x="1021630" y="4074193"/>
              <a:chExt cx="441049" cy="96521"/>
            </a:xfrm>
          </p:grpSpPr>
          <p:cxnSp>
            <p:nvCxnSpPr>
              <p:cNvPr id="24" name="Straight Connector 23"/>
              <p:cNvCxnSpPr/>
              <p:nvPr/>
            </p:nvCxnSpPr>
            <p:spPr>
              <a:xfrm flipH="1">
                <a:off x="1462677" y="4074193"/>
                <a:ext cx="2" cy="96521"/>
              </a:xfrm>
              <a:prstGeom prst="line">
                <a:avLst/>
              </a:prstGeom>
              <a:noFill/>
              <a:ln w="9525" cap="rnd" cmpd="sng" algn="ctr">
                <a:solidFill>
                  <a:schemeClr val="bg1"/>
                </a:solidFill>
                <a:prstDash val="solid"/>
              </a:ln>
              <a:effectLst/>
            </p:spPr>
          </p:cxnSp>
          <p:cxnSp>
            <p:nvCxnSpPr>
              <p:cNvPr id="25" name="Straight Connector 24"/>
              <p:cNvCxnSpPr/>
              <p:nvPr/>
            </p:nvCxnSpPr>
            <p:spPr>
              <a:xfrm flipH="1">
                <a:off x="1021630" y="4074193"/>
                <a:ext cx="2" cy="96521"/>
              </a:xfrm>
              <a:prstGeom prst="line">
                <a:avLst/>
              </a:prstGeom>
              <a:noFill/>
              <a:ln w="9525" cap="rnd" cmpd="sng" algn="ctr">
                <a:solidFill>
                  <a:schemeClr val="bg1"/>
                </a:solidFill>
                <a:prstDash val="solid"/>
              </a:ln>
              <a:effectLst/>
            </p:spPr>
          </p:cxnSp>
          <p:cxnSp>
            <p:nvCxnSpPr>
              <p:cNvPr id="26" name="Straight Connector 25"/>
              <p:cNvCxnSpPr/>
              <p:nvPr/>
            </p:nvCxnSpPr>
            <p:spPr>
              <a:xfrm flipH="1">
                <a:off x="1399676" y="4074193"/>
                <a:ext cx="2" cy="96521"/>
              </a:xfrm>
              <a:prstGeom prst="line">
                <a:avLst/>
              </a:prstGeom>
              <a:noFill/>
              <a:ln w="9525" cap="rnd" cmpd="sng" algn="ctr">
                <a:solidFill>
                  <a:schemeClr val="bg1"/>
                </a:solidFill>
                <a:prstDash val="solid"/>
              </a:ln>
              <a:effectLst/>
            </p:spPr>
          </p:cxnSp>
          <p:cxnSp>
            <p:nvCxnSpPr>
              <p:cNvPr id="27" name="Straight Connector 26"/>
              <p:cNvCxnSpPr/>
              <p:nvPr/>
            </p:nvCxnSpPr>
            <p:spPr>
              <a:xfrm flipH="1">
                <a:off x="1084637" y="4074193"/>
                <a:ext cx="2" cy="96521"/>
              </a:xfrm>
              <a:prstGeom prst="line">
                <a:avLst/>
              </a:prstGeom>
              <a:noFill/>
              <a:ln w="9525" cap="rnd" cmpd="sng" algn="ctr">
                <a:solidFill>
                  <a:schemeClr val="bg1"/>
                </a:solidFill>
                <a:prstDash val="solid"/>
              </a:ln>
              <a:effectLst/>
            </p:spPr>
          </p:cxnSp>
        </p:grpSp>
      </p:grpSp>
      <p:sp>
        <p:nvSpPr>
          <p:cNvPr id="19" name="TextBox 18"/>
          <p:cNvSpPr txBox="1"/>
          <p:nvPr/>
        </p:nvSpPr>
        <p:spPr>
          <a:xfrm>
            <a:off x="3027154" y="1717773"/>
            <a:ext cx="1232242" cy="268517"/>
          </a:xfrm>
          <a:prstGeom prst="rect">
            <a:avLst/>
          </a:prstGeom>
          <a:noFill/>
        </p:spPr>
        <p:txBody>
          <a:bodyPr wrap="non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fi-FI" sz="800" b="0" i="0" u="none" strike="noStrike" kern="0" cap="none" spc="0" normalizeH="0" baseline="0" noProof="0" dirty="0">
                <a:ln>
                  <a:noFill/>
                </a:ln>
                <a:solidFill>
                  <a:schemeClr val="accent3"/>
                </a:solidFill>
                <a:effectLst/>
                <a:uLnTx/>
                <a:uFillTx/>
                <a:ea typeface="Nokia Pure Text" panose="020B0503020202020204" pitchFamily="34" charset="0"/>
                <a:cs typeface="Nokia Pure Headline Light"/>
              </a:rPr>
              <a:t>Single RAN </a:t>
            </a:r>
            <a:r>
              <a:rPr kumimoji="0" lang="fi-FI" sz="800" b="0" i="0" u="none" strike="noStrike" kern="0" cap="none" spc="0" normalizeH="0" baseline="0" noProof="0" dirty="0" err="1">
                <a:ln>
                  <a:noFill/>
                </a:ln>
                <a:solidFill>
                  <a:schemeClr val="accent3"/>
                </a:solidFill>
                <a:effectLst/>
                <a:uLnTx/>
                <a:uFillTx/>
                <a:ea typeface="Nokia Pure Text" panose="020B0503020202020204" pitchFamily="34" charset="0"/>
                <a:cs typeface="Nokia Pure Headline Light"/>
              </a:rPr>
              <a:t>Base</a:t>
            </a:r>
            <a:r>
              <a:rPr kumimoji="0" lang="fi-FI" sz="800" b="0" i="0" u="none" strike="noStrike" kern="0" cap="none" spc="0" normalizeH="0" baseline="0" noProof="0" dirty="0">
                <a:ln>
                  <a:noFill/>
                </a:ln>
                <a:solidFill>
                  <a:schemeClr val="accent3"/>
                </a:solidFill>
                <a:effectLst/>
                <a:uLnTx/>
                <a:uFillTx/>
                <a:ea typeface="Nokia Pure Text" panose="020B0503020202020204" pitchFamily="34" charset="0"/>
                <a:cs typeface="Nokia Pure Headline Light"/>
              </a:rPr>
              <a:t> </a:t>
            </a:r>
            <a:r>
              <a:rPr kumimoji="0" lang="fi-FI" sz="800" b="0" i="0" u="none" strike="noStrike" kern="0" cap="none" spc="0" normalizeH="0" baseline="0" noProof="0" dirty="0" err="1">
                <a:ln>
                  <a:noFill/>
                </a:ln>
                <a:solidFill>
                  <a:schemeClr val="accent3"/>
                </a:solidFill>
                <a:effectLst/>
                <a:uLnTx/>
                <a:uFillTx/>
                <a:ea typeface="Nokia Pure Text" panose="020B0503020202020204" pitchFamily="34" charset="0"/>
                <a:cs typeface="Nokia Pure Headline Light"/>
              </a:rPr>
              <a:t>Station</a:t>
            </a:r>
            <a:endParaRPr kumimoji="0" lang="fi-FI" sz="800" b="0" i="0" u="none" strike="noStrike" kern="0" cap="none" spc="0" normalizeH="0" baseline="0" noProof="0" dirty="0">
              <a:ln>
                <a:noFill/>
              </a:ln>
              <a:solidFill>
                <a:schemeClr val="accent3"/>
              </a:solidFill>
              <a:effectLst/>
              <a:uLnTx/>
              <a:uFillTx/>
              <a:ea typeface="Nokia Pure Text" panose="020B0503020202020204" pitchFamily="34" charset="0"/>
              <a:cs typeface="Nokia Pure Headline Light"/>
            </a:endParaRPr>
          </a:p>
        </p:txBody>
      </p:sp>
      <p:sp>
        <p:nvSpPr>
          <p:cNvPr id="20" name="TextBox 19"/>
          <p:cNvSpPr txBox="1"/>
          <p:nvPr/>
        </p:nvSpPr>
        <p:spPr>
          <a:xfrm>
            <a:off x="3433933" y="1930339"/>
            <a:ext cx="344179" cy="268517"/>
          </a:xfrm>
          <a:prstGeom prst="rect">
            <a:avLst/>
          </a:prstGeom>
          <a:noFill/>
        </p:spPr>
        <p:txBody>
          <a:bodyPr wrap="non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fi-FI" sz="800" b="0" i="0" u="none" strike="noStrike" kern="0" cap="none" spc="0" normalizeH="0" baseline="0" noProof="0" dirty="0">
                <a:ln>
                  <a:noFill/>
                </a:ln>
                <a:solidFill>
                  <a:srgbClr val="FFFFFF"/>
                </a:solidFill>
                <a:effectLst/>
                <a:uLnTx/>
                <a:uFillTx/>
                <a:latin typeface="Arial" charset="0"/>
                <a:ea typeface="Nokia Pure Text" panose="020B0503020202020204" pitchFamily="34" charset="0"/>
                <a:cs typeface="Nokia Pure Headline Light"/>
              </a:rPr>
              <a:t>GWL</a:t>
            </a:r>
          </a:p>
        </p:txBody>
      </p:sp>
      <p:sp>
        <p:nvSpPr>
          <p:cNvPr id="21" name="Arrow: Right 2"/>
          <p:cNvSpPr>
            <a:spLocks noChangeAspect="1"/>
          </p:cNvSpPr>
          <p:nvPr/>
        </p:nvSpPr>
        <p:spPr>
          <a:xfrm>
            <a:off x="2709230" y="1891290"/>
            <a:ext cx="396000" cy="311142"/>
          </a:xfrm>
          <a:prstGeom prst="rightArrow">
            <a:avLst/>
          </a:prstGeom>
          <a:noFill/>
          <a:ln>
            <a:solidFill>
              <a:schemeClr val="bg1"/>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05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3" name="TextBox 42">
            <a:extLst>
              <a:ext uri="{FF2B5EF4-FFF2-40B4-BE49-F238E27FC236}">
                <a16:creationId xmlns:a16="http://schemas.microsoft.com/office/drawing/2014/main" id="{BBC3184E-D416-4DE4-B24E-F86EE987322F}"/>
              </a:ext>
            </a:extLst>
          </p:cNvPr>
          <p:cNvSpPr txBox="1"/>
          <p:nvPr/>
        </p:nvSpPr>
        <p:spPr>
          <a:xfrm>
            <a:off x="488103" y="1502269"/>
            <a:ext cx="663177" cy="268517"/>
          </a:xfrm>
          <a:prstGeom prst="rect">
            <a:avLst/>
          </a:prstGeom>
          <a:noFill/>
        </p:spPr>
        <p:txBody>
          <a:bodyPr wrap="non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fi-FI" sz="800" b="0" i="0" u="none" strike="noStrike" kern="0" cap="none" spc="0" normalizeH="0" baseline="0" noProof="0" dirty="0">
                <a:ln>
                  <a:noFill/>
                </a:ln>
                <a:solidFill>
                  <a:schemeClr val="accent3"/>
                </a:solidFill>
                <a:effectLst/>
                <a:uLnTx/>
                <a:uFillTx/>
                <a:ea typeface="Nokia Pure Text" panose="020B0503020202020204" pitchFamily="34" charset="0"/>
                <a:cs typeface="Nokia Pure Headline Light"/>
              </a:rPr>
              <a:t>LTE </a:t>
            </a:r>
            <a:r>
              <a:rPr kumimoji="0" lang="fi-FI" sz="800" b="0" i="0" u="none" strike="noStrike" kern="0" cap="none" spc="0" normalizeH="0" baseline="0" noProof="0" dirty="0" err="1">
                <a:ln>
                  <a:noFill/>
                </a:ln>
                <a:solidFill>
                  <a:schemeClr val="accent3"/>
                </a:solidFill>
                <a:effectLst/>
                <a:uLnTx/>
                <a:uFillTx/>
                <a:ea typeface="Nokia Pure Text" panose="020B0503020202020204" pitchFamily="34" charset="0"/>
                <a:cs typeface="Nokia Pure Headline Light"/>
              </a:rPr>
              <a:t>overlay</a:t>
            </a:r>
            <a:endParaRPr kumimoji="0" lang="fi-FI" sz="800" b="0" i="0" u="none" strike="noStrike" kern="0" cap="none" spc="0" normalizeH="0" baseline="0" noProof="0" dirty="0">
              <a:ln>
                <a:noFill/>
              </a:ln>
              <a:solidFill>
                <a:schemeClr val="accent3"/>
              </a:solidFill>
              <a:effectLst/>
              <a:uLnTx/>
              <a:uFillTx/>
              <a:ea typeface="Nokia Pure Text" panose="020B0503020202020204" pitchFamily="34" charset="0"/>
              <a:cs typeface="Nokia Pure Headline Light"/>
            </a:endParaRPr>
          </a:p>
        </p:txBody>
      </p:sp>
    </p:spTree>
    <p:extLst>
      <p:ext uri="{BB962C8B-B14F-4D97-AF65-F5344CB8AC3E}">
        <p14:creationId xmlns:p14="http://schemas.microsoft.com/office/powerpoint/2010/main" val="1608934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046B-24AF-4B4E-BCF4-00E835BAB6A1}"/>
              </a:ext>
            </a:extLst>
          </p:cNvPr>
          <p:cNvSpPr txBox="1">
            <a:spLocks/>
          </p:cNvSpPr>
          <p:nvPr/>
        </p:nvSpPr>
        <p:spPr>
          <a:xfrm>
            <a:off x="418179" y="340360"/>
            <a:ext cx="8229600" cy="31115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pPr defTabSz="457200"/>
            <a:r>
              <a:rPr lang="en-US">
                <a:solidFill>
                  <a:srgbClr val="124191"/>
                </a:solidFill>
                <a:latin typeface="Nokia Pure Headline Light"/>
                <a:ea typeface="Nokia Pure Headline Ultra Light" panose="020B0204020202020204" pitchFamily="34" charset="0"/>
                <a:cs typeface="Arial"/>
              </a:rPr>
              <a:t>Typical Use cases for SBTS Deployments</a:t>
            </a:r>
            <a:endParaRPr lang="en-US" dirty="0">
              <a:solidFill>
                <a:srgbClr val="124191"/>
              </a:solidFill>
              <a:latin typeface="Nokia Pure Headline Light"/>
              <a:ea typeface="Nokia Pure Headline Ultra Light" panose="020B0204020202020204" pitchFamily="34" charset="0"/>
              <a:cs typeface="Arial"/>
            </a:endParaRPr>
          </a:p>
        </p:txBody>
      </p:sp>
      <p:sp>
        <p:nvSpPr>
          <p:cNvPr id="3" name="Rectangle 2">
            <a:extLst>
              <a:ext uri="{FF2B5EF4-FFF2-40B4-BE49-F238E27FC236}">
                <a16:creationId xmlns:a16="http://schemas.microsoft.com/office/drawing/2014/main" id="{D1A5B2C6-4A02-4711-A261-A59819D4B75C}"/>
              </a:ext>
            </a:extLst>
          </p:cNvPr>
          <p:cNvSpPr>
            <a:spLocks/>
          </p:cNvSpPr>
          <p:nvPr/>
        </p:nvSpPr>
        <p:spPr>
          <a:xfrm>
            <a:off x="417739" y="1297026"/>
            <a:ext cx="2588658" cy="155094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l" defTabSz="457083"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Nokia Pure Headline" pitchFamily="34" charset="0"/>
                <a:ea typeface="+mn-ea"/>
                <a:cs typeface="+mn-cs"/>
              </a:rPr>
              <a:t>Competitor Installed Base Modernization with Nokia Single RAN</a:t>
            </a:r>
          </a:p>
        </p:txBody>
      </p:sp>
      <p:sp>
        <p:nvSpPr>
          <p:cNvPr id="4" name="Rectangle 3">
            <a:extLst>
              <a:ext uri="{FF2B5EF4-FFF2-40B4-BE49-F238E27FC236}">
                <a16:creationId xmlns:a16="http://schemas.microsoft.com/office/drawing/2014/main" id="{2478AFF2-CBCA-4F38-AB15-833D8B3F400F}"/>
              </a:ext>
            </a:extLst>
          </p:cNvPr>
          <p:cNvSpPr/>
          <p:nvPr/>
        </p:nvSpPr>
        <p:spPr>
          <a:xfrm>
            <a:off x="3242973" y="1297026"/>
            <a:ext cx="2588658" cy="15509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l" defTabSz="457083" rtl="0" eaLnBrk="1" fontAlgn="base" latinLnBrk="0" hangingPunct="1">
              <a:lnSpc>
                <a:spcPct val="100000"/>
              </a:lnSpc>
              <a:spcBef>
                <a:spcPct val="0"/>
              </a:spcBef>
              <a:spcAft>
                <a:spcPct val="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Nokia Pure Headline" pitchFamily="34" charset="0"/>
                <a:ea typeface="+mn-ea"/>
                <a:cs typeface="+mn-cs"/>
              </a:rPr>
              <a:t>Own installed Base Modernization with Single RAN  </a:t>
            </a:r>
            <a:endParaRPr kumimoji="0" lang="fi-FI" sz="18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5" name="Rectangle 4">
            <a:extLst>
              <a:ext uri="{FF2B5EF4-FFF2-40B4-BE49-F238E27FC236}">
                <a16:creationId xmlns:a16="http://schemas.microsoft.com/office/drawing/2014/main" id="{9572C454-B1AC-4106-8159-A192D1DC4CEE}"/>
              </a:ext>
            </a:extLst>
          </p:cNvPr>
          <p:cNvSpPr/>
          <p:nvPr/>
        </p:nvSpPr>
        <p:spPr>
          <a:xfrm>
            <a:off x="6068207" y="1297026"/>
            <a:ext cx="2588658" cy="155094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l" defTabSz="457083" rtl="0" eaLnBrk="1" fontAlgn="base" latinLnBrk="0" hangingPunct="1">
              <a:lnSpc>
                <a:spcPct val="100000"/>
              </a:lnSpc>
              <a:spcBef>
                <a:spcPct val="0"/>
              </a:spcBef>
              <a:spcAft>
                <a:spcPct val="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Nokia Pure Headline" pitchFamily="34" charset="0"/>
                <a:ea typeface="+mn-ea"/>
                <a:cs typeface="+mn-cs"/>
              </a:rPr>
              <a:t>Existing customer with mixed HW configurations  </a:t>
            </a:r>
            <a:endParaRPr kumimoji="0" lang="fi-FI" sz="18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 name="TextBox 5">
            <a:extLst>
              <a:ext uri="{FF2B5EF4-FFF2-40B4-BE49-F238E27FC236}">
                <a16:creationId xmlns:a16="http://schemas.microsoft.com/office/drawing/2014/main" id="{CCC2A5BC-A35F-4AC8-818E-70920ABF1B31}"/>
              </a:ext>
            </a:extLst>
          </p:cNvPr>
          <p:cNvSpPr txBox="1"/>
          <p:nvPr/>
        </p:nvSpPr>
        <p:spPr>
          <a:xfrm>
            <a:off x="2581275" y="2124075"/>
            <a:ext cx="433132" cy="769441"/>
          </a:xfrm>
          <a:prstGeom prst="rect">
            <a:avLst/>
          </a:prstGeom>
          <a:noFill/>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Nokia Pure Headline" pitchFamily="34" charset="0"/>
              </a:rPr>
              <a:t>1</a:t>
            </a:r>
          </a:p>
        </p:txBody>
      </p:sp>
      <p:sp>
        <p:nvSpPr>
          <p:cNvPr id="7" name="TextBox 6">
            <a:extLst>
              <a:ext uri="{FF2B5EF4-FFF2-40B4-BE49-F238E27FC236}">
                <a16:creationId xmlns:a16="http://schemas.microsoft.com/office/drawing/2014/main" id="{B7C2511C-B9FB-4021-9F1E-84B8EA0583C9}"/>
              </a:ext>
            </a:extLst>
          </p:cNvPr>
          <p:cNvSpPr txBox="1"/>
          <p:nvPr/>
        </p:nvSpPr>
        <p:spPr>
          <a:xfrm>
            <a:off x="5391150" y="2124075"/>
            <a:ext cx="468398" cy="769441"/>
          </a:xfrm>
          <a:prstGeom prst="rect">
            <a:avLst/>
          </a:prstGeom>
          <a:noFill/>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Nokia Pure Headline" pitchFamily="34" charset="0"/>
              </a:rPr>
              <a:t>2</a:t>
            </a:r>
          </a:p>
        </p:txBody>
      </p:sp>
      <p:sp>
        <p:nvSpPr>
          <p:cNvPr id="8" name="TextBox 7">
            <a:extLst>
              <a:ext uri="{FF2B5EF4-FFF2-40B4-BE49-F238E27FC236}">
                <a16:creationId xmlns:a16="http://schemas.microsoft.com/office/drawing/2014/main" id="{0771F887-B8D0-431B-886C-E290601AC760}"/>
              </a:ext>
            </a:extLst>
          </p:cNvPr>
          <p:cNvSpPr txBox="1"/>
          <p:nvPr/>
        </p:nvSpPr>
        <p:spPr>
          <a:xfrm>
            <a:off x="8220075" y="2124075"/>
            <a:ext cx="466794" cy="769441"/>
          </a:xfrm>
          <a:prstGeom prst="rect">
            <a:avLst/>
          </a:prstGeom>
          <a:noFill/>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Nokia Pure Headline" pitchFamily="34" charset="0"/>
              </a:rPr>
              <a:t>3</a:t>
            </a:r>
          </a:p>
        </p:txBody>
      </p:sp>
      <p:sp>
        <p:nvSpPr>
          <p:cNvPr id="9" name="Footer Placeholder 27">
            <a:extLst>
              <a:ext uri="{FF2B5EF4-FFF2-40B4-BE49-F238E27FC236}">
                <a16:creationId xmlns:a16="http://schemas.microsoft.com/office/drawing/2014/main" id="{AAE72A9D-552E-4D51-9658-98CC45AF1EE6}"/>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Tree>
    <p:extLst>
      <p:ext uri="{BB962C8B-B14F-4D97-AF65-F5344CB8AC3E}">
        <p14:creationId xmlns:p14="http://schemas.microsoft.com/office/powerpoint/2010/main" val="348616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74EB23C-5F6C-48A5-9688-B4A1A0557C32}"/>
              </a:ext>
            </a:extLst>
          </p:cNvPr>
          <p:cNvSpPr>
            <a:spLocks noGrp="1"/>
          </p:cNvSpPr>
          <p:nvPr>
            <p:ph type="body" sz="quarter" idx="10"/>
          </p:nvPr>
        </p:nvSpPr>
        <p:spPr>
          <a:xfrm>
            <a:off x="362721" y="539904"/>
            <a:ext cx="8308800" cy="309600"/>
          </a:xfrm>
        </p:spPr>
        <p:txBody>
          <a:bodyPr/>
          <a:lstStyle/>
          <a:p>
            <a:r>
              <a:rPr lang="fi-FI" sz="1600" dirty="0"/>
              <a:t>Legacy 2G/3G site evolving to Single Band / Dual Band LTE</a:t>
            </a:r>
            <a:endParaRPr lang="en-US" sz="1600" dirty="0"/>
          </a:p>
        </p:txBody>
      </p:sp>
      <p:sp>
        <p:nvSpPr>
          <p:cNvPr id="3" name="Title 1">
            <a:extLst>
              <a:ext uri="{FF2B5EF4-FFF2-40B4-BE49-F238E27FC236}">
                <a16:creationId xmlns:a16="http://schemas.microsoft.com/office/drawing/2014/main" id="{34A6A217-389B-4E18-90F5-41FED6FB0685}"/>
              </a:ext>
            </a:extLst>
          </p:cNvPr>
          <p:cNvSpPr txBox="1">
            <a:spLocks/>
          </p:cNvSpPr>
          <p:nvPr/>
        </p:nvSpPr>
        <p:spPr>
          <a:xfrm>
            <a:off x="362721" y="195611"/>
            <a:ext cx="8308975" cy="309562"/>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pPr defTabSz="457200"/>
            <a:r>
              <a:rPr lang="fi-FI">
                <a:ea typeface="Nokia Pure Headline Ultra Light" panose="020B0204020202020204" pitchFamily="34" charset="0"/>
              </a:rPr>
              <a:t>Example 1: Competitor SWAP with Nokia SRAN </a:t>
            </a:r>
            <a:endParaRPr lang="en-US" dirty="0">
              <a:ea typeface="Nokia Pure Headline Ultra Light" panose="020B0204020202020204" pitchFamily="34" charset="0"/>
            </a:endParaRPr>
          </a:p>
        </p:txBody>
      </p:sp>
      <p:pic>
        <p:nvPicPr>
          <p:cNvPr id="4" name="Picture 2">
            <a:extLst>
              <a:ext uri="{FF2B5EF4-FFF2-40B4-BE49-F238E27FC236}">
                <a16:creationId xmlns:a16="http://schemas.microsoft.com/office/drawing/2014/main" id="{FC69B044-9AD5-43D3-ACAE-E4F648CE400D}"/>
              </a:ext>
            </a:extLst>
          </p:cNvPr>
          <p:cNvPicPr>
            <a:picLocks noChangeAspect="1" noChangeArrowheads="1"/>
          </p:cNvPicPr>
          <p:nvPr/>
        </p:nvPicPr>
        <p:blipFill>
          <a:blip r:embed="rId2"/>
          <a:srcRect/>
          <a:stretch>
            <a:fillRect/>
          </a:stretch>
        </p:blipFill>
        <p:spPr bwMode="auto">
          <a:xfrm>
            <a:off x="233317" y="1095375"/>
            <a:ext cx="2824207" cy="3236208"/>
          </a:xfrm>
          <a:prstGeom prst="rect">
            <a:avLst/>
          </a:prstGeom>
          <a:noFill/>
          <a:ln w="9525">
            <a:noFill/>
            <a:miter lim="800000"/>
            <a:headEnd/>
            <a:tailEnd/>
          </a:ln>
        </p:spPr>
      </p:pic>
      <p:sp>
        <p:nvSpPr>
          <p:cNvPr id="5" name="TextBox 4">
            <a:hlinkClick r:id="" action="ppaction://noaction"/>
            <a:extLst>
              <a:ext uri="{FF2B5EF4-FFF2-40B4-BE49-F238E27FC236}">
                <a16:creationId xmlns:a16="http://schemas.microsoft.com/office/drawing/2014/main" id="{A8F18206-C8CE-452D-ADC0-915A006057DE}"/>
              </a:ext>
            </a:extLst>
          </p:cNvPr>
          <p:cNvSpPr txBox="1"/>
          <p:nvPr/>
        </p:nvSpPr>
        <p:spPr>
          <a:xfrm>
            <a:off x="4200525" y="3529246"/>
            <a:ext cx="2190750" cy="957029"/>
          </a:xfrm>
          <a:prstGeom prst="round1Rect">
            <a:avLst>
              <a:gd name="adj" fmla="val 0"/>
            </a:avLst>
          </a:prstGeom>
          <a:noFill/>
          <a:ln>
            <a:noFill/>
          </a:ln>
        </p:spPr>
        <p:txBody>
          <a:bodyPr wrap="square" lIns="57123" tIns="36275" rIns="57123" bIns="36275" rtlCol="0" anchor="ctr" anchorCtr="0">
            <a:noAutofit/>
          </a:bodyPr>
          <a:lstStyle/>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000" b="1" i="0" u="none" strike="noStrike" kern="1200" cap="none" spc="0" normalizeH="0" baseline="0" noProof="0" dirty="0">
                <a:ln>
                  <a:noFill/>
                </a:ln>
                <a:solidFill>
                  <a:srgbClr val="FFFFFF">
                    <a:lumMod val="50000"/>
                  </a:srgbClr>
                </a:solidFill>
                <a:effectLst/>
                <a:uLnTx/>
                <a:uFillTx/>
                <a:latin typeface="Nokia Pure Headline" pitchFamily="34" charset="0"/>
                <a:ea typeface="+mn-ea"/>
                <a:cs typeface="Arial" charset="0"/>
              </a:rPr>
              <a:t>GSM/ LTE1800</a:t>
            </a:r>
            <a:r>
              <a:rPr kumimoji="0" lang="fi-FI" sz="1000" b="0" i="0" u="none" strike="noStrike" kern="1200" cap="none" spc="0" normalizeH="0" baseline="0" noProof="0" dirty="0">
                <a:ln>
                  <a:noFill/>
                </a:ln>
                <a:solidFill>
                  <a:srgbClr val="FFFFFF">
                    <a:lumMod val="50000"/>
                  </a:srgbClr>
                </a:solidFill>
                <a:effectLst/>
                <a:uLnTx/>
                <a:uFillTx/>
                <a:latin typeface="Nokia Pure Headline" pitchFamily="34" charset="0"/>
                <a:ea typeface="+mn-ea"/>
                <a:cs typeface="Arial" charset="0"/>
              </a:rPr>
              <a:t>:</a:t>
            </a:r>
          </a:p>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000" b="0" i="0" u="none" strike="noStrike" kern="1200" cap="none" spc="0" normalizeH="0" baseline="0" noProof="0" dirty="0">
                <a:ln>
                  <a:noFill/>
                </a:ln>
                <a:solidFill>
                  <a:srgbClr val="FFFFFF">
                    <a:lumMod val="50000"/>
                  </a:srgbClr>
                </a:solidFill>
                <a:effectLst/>
                <a:uLnTx/>
                <a:uFillTx/>
                <a:latin typeface="Nokia Pure Headline" pitchFamily="34" charset="0"/>
                <a:ea typeface="+mn-ea"/>
                <a:cs typeface="Arial" charset="0"/>
              </a:rPr>
              <a:t>G4+4+4@20W &amp; L1+1+1@10 MHz</a:t>
            </a:r>
          </a:p>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000" b="1" i="0" u="none" strike="noStrike" kern="1200" cap="none" spc="0" normalizeH="0" baseline="0" noProof="0" dirty="0">
                <a:ln>
                  <a:noFill/>
                </a:ln>
                <a:solidFill>
                  <a:srgbClr val="FFFFFF">
                    <a:lumMod val="50000"/>
                  </a:srgbClr>
                </a:solidFill>
                <a:effectLst/>
                <a:uLnTx/>
                <a:uFillTx/>
                <a:latin typeface="Nokia Pure Headline" pitchFamily="34" charset="0"/>
                <a:ea typeface="+mn-ea"/>
                <a:cs typeface="Arial" charset="0"/>
              </a:rPr>
              <a:t>LTE80</a:t>
            </a:r>
            <a:r>
              <a:rPr kumimoji="0" lang="fi-FI" sz="1000" b="0" i="0" u="none" strike="noStrike" kern="1200" cap="none" spc="0" normalizeH="0" baseline="0" noProof="0" dirty="0">
                <a:ln>
                  <a:noFill/>
                </a:ln>
                <a:solidFill>
                  <a:srgbClr val="FFFFFF">
                    <a:lumMod val="50000"/>
                  </a:srgbClr>
                </a:solidFill>
                <a:effectLst/>
                <a:uLnTx/>
                <a:uFillTx/>
                <a:latin typeface="Nokia Pure Headline" pitchFamily="34" charset="0"/>
                <a:ea typeface="+mn-ea"/>
                <a:cs typeface="Arial" charset="0"/>
              </a:rPr>
              <a:t>0: 1+1+1@10 MHz </a:t>
            </a:r>
          </a:p>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000" b="1" i="0" u="none" strike="noStrike" kern="1200" cap="none" spc="0" normalizeH="0" baseline="0" noProof="0" dirty="0">
                <a:ln>
                  <a:noFill/>
                </a:ln>
                <a:solidFill>
                  <a:srgbClr val="FFFFFF">
                    <a:lumMod val="50000"/>
                  </a:srgbClr>
                </a:solidFill>
                <a:effectLst/>
                <a:uLnTx/>
                <a:uFillTx/>
                <a:latin typeface="Nokia Pure Headline" pitchFamily="34" charset="0"/>
                <a:ea typeface="+mn-ea"/>
                <a:cs typeface="Arial" charset="0"/>
              </a:rPr>
              <a:t>WCDMA 2100 </a:t>
            </a:r>
            <a:r>
              <a:rPr kumimoji="0" lang="fi-FI" sz="1000" b="0" i="0" u="none" strike="noStrike" kern="1200" cap="none" spc="0" normalizeH="0" baseline="0" noProof="0" dirty="0">
                <a:ln>
                  <a:noFill/>
                </a:ln>
                <a:solidFill>
                  <a:srgbClr val="FFFFFF">
                    <a:lumMod val="50000"/>
                  </a:srgbClr>
                </a:solidFill>
                <a:effectLst/>
                <a:uLnTx/>
                <a:uFillTx/>
                <a:latin typeface="Nokia Pure Headline" pitchFamily="34" charset="0"/>
                <a:ea typeface="+mn-ea"/>
                <a:cs typeface="Arial" charset="0"/>
              </a:rPr>
              <a:t>2+2+2@20W </a:t>
            </a:r>
          </a:p>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000" b="1" i="0" u="none" strike="noStrike" kern="1200" cap="none" spc="0" normalizeH="0" baseline="0" noProof="0" dirty="0">
                <a:ln>
                  <a:noFill/>
                </a:ln>
                <a:solidFill>
                  <a:srgbClr val="FFFFFF">
                    <a:lumMod val="50000"/>
                  </a:srgbClr>
                </a:solidFill>
                <a:effectLst/>
                <a:uLnTx/>
                <a:uFillTx/>
                <a:latin typeface="Nokia Pure Headline" pitchFamily="34" charset="0"/>
                <a:ea typeface="+mn-ea"/>
                <a:cs typeface="Arial" charset="0"/>
              </a:rPr>
              <a:t>GSM/ WCDMA900</a:t>
            </a:r>
          </a:p>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000" b="0" i="0" u="none" strike="noStrike" kern="1200" cap="none" spc="0" normalizeH="0" baseline="0" noProof="0" dirty="0">
                <a:ln>
                  <a:noFill/>
                </a:ln>
                <a:solidFill>
                  <a:srgbClr val="FFFFFF">
                    <a:lumMod val="50000"/>
                  </a:srgbClr>
                </a:solidFill>
                <a:effectLst/>
                <a:uLnTx/>
                <a:uFillTx/>
                <a:latin typeface="Nokia Pure Headline" pitchFamily="34" charset="0"/>
                <a:ea typeface="+mn-ea"/>
                <a:cs typeface="Arial" charset="0"/>
              </a:rPr>
              <a:t>G3+3+3@20W &amp; U1+1+1@20W </a:t>
            </a:r>
          </a:p>
        </p:txBody>
      </p:sp>
      <p:sp>
        <p:nvSpPr>
          <p:cNvPr id="6" name="TextBox 5">
            <a:extLst>
              <a:ext uri="{FF2B5EF4-FFF2-40B4-BE49-F238E27FC236}">
                <a16:creationId xmlns:a16="http://schemas.microsoft.com/office/drawing/2014/main" id="{5C218CFA-65F3-4E30-828C-D045AC856935}"/>
              </a:ext>
            </a:extLst>
          </p:cNvPr>
          <p:cNvSpPr txBox="1"/>
          <p:nvPr/>
        </p:nvSpPr>
        <p:spPr>
          <a:xfrm>
            <a:off x="4423103" y="3396559"/>
            <a:ext cx="457711" cy="155984"/>
          </a:xfrm>
          <a:prstGeom prst="rect">
            <a:avLst/>
          </a:prstGeom>
          <a:noFill/>
        </p:spPr>
        <p:txBody>
          <a:bodyPr wrap="non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700" b="1" i="0" u="none" strike="noStrike" kern="1200" cap="none" spc="0" normalizeH="0" baseline="0" noProof="0" dirty="0">
                <a:ln>
                  <a:noFill/>
                </a:ln>
                <a:solidFill>
                  <a:srgbClr val="FFFFFF"/>
                </a:solidFill>
                <a:effectLst/>
                <a:uLnTx/>
                <a:uFillTx/>
                <a:latin typeface="Nokia Pure Headline" pitchFamily="34" charset="0"/>
              </a:rPr>
              <a:t>2G FSMF</a:t>
            </a:r>
          </a:p>
        </p:txBody>
      </p:sp>
      <p:sp>
        <p:nvSpPr>
          <p:cNvPr id="7" name="Rectangle 6">
            <a:extLst>
              <a:ext uri="{FF2B5EF4-FFF2-40B4-BE49-F238E27FC236}">
                <a16:creationId xmlns:a16="http://schemas.microsoft.com/office/drawing/2014/main" id="{3F20952E-F072-4069-A9BD-636D72F5366E}"/>
              </a:ext>
            </a:extLst>
          </p:cNvPr>
          <p:cNvSpPr/>
          <p:nvPr/>
        </p:nvSpPr>
        <p:spPr>
          <a:xfrm>
            <a:off x="6148925" y="1076325"/>
            <a:ext cx="2652175" cy="2314575"/>
          </a:xfrm>
          <a:prstGeom prst="rect">
            <a:avLst/>
          </a:prstGeom>
          <a:noFill/>
          <a:ln w="9525" cap="flat" cmpd="sng" algn="ctr">
            <a:noFill/>
            <a:prstDash val="solid"/>
          </a:ln>
          <a:effectLst/>
        </p:spPr>
        <p:txBody>
          <a:bodyPr lIns="91416" tIns="45708" rIns="91416" bIns="45708" rtlCol="0" anchor="ctr"/>
          <a:lstStyle/>
          <a:p>
            <a:pPr marL="85725" marR="0" lvl="0" indent="-85725" algn="l" defTabSz="457083" rtl="0" eaLnBrk="1" fontAlgn="auto" latinLnBrk="0" hangingPunct="1">
              <a:lnSpc>
                <a:spcPct val="100000"/>
              </a:lnSpc>
              <a:spcBef>
                <a:spcPts val="0"/>
              </a:spcBef>
              <a:spcAft>
                <a:spcPts val="0"/>
              </a:spcAft>
              <a:buClrTx/>
              <a:buSzTx/>
              <a:buFont typeface="Arial" pitchFamily="34" charset="0"/>
              <a:buChar char="•"/>
              <a:tabLst/>
              <a:defRPr/>
            </a:pP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Entry</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with</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single System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module</a:t>
            </a:r>
            <a:endPar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endParaRPr>
          </a:p>
          <a:p>
            <a:pPr marL="85725" marR="0" lvl="0" indent="-85725" algn="l" defTabSz="457083" rtl="0" eaLnBrk="1" fontAlgn="auto" latinLnBrk="0" hangingPunct="1">
              <a:lnSpc>
                <a:spcPct val="100000"/>
              </a:lnSpc>
              <a:spcBef>
                <a:spcPts val="0"/>
              </a:spcBef>
              <a:spcAft>
                <a:spcPts val="0"/>
              </a:spcAft>
              <a:buClrTx/>
              <a:buSzTx/>
              <a:buFont typeface="Arial" pitchFamily="34" charset="0"/>
              <a:buChar char="•"/>
              <a:tabLst/>
              <a:defRPr/>
            </a:pP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Unique</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offer</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of 3-pipe and 6-pipe RFM</a:t>
            </a:r>
          </a:p>
          <a:p>
            <a:pPr marL="85725" marR="0" lvl="0" indent="-85725" algn="l" defTabSz="457083" rtl="0" eaLnBrk="1" fontAlgn="auto" latinLnBrk="0" hangingPunct="1">
              <a:lnSpc>
                <a:spcPct val="100000"/>
              </a:lnSpc>
              <a:spcBef>
                <a:spcPts val="0"/>
              </a:spcBef>
              <a:spcAft>
                <a:spcPts val="0"/>
              </a:spcAft>
              <a:buClrTx/>
              <a:buSzTx/>
              <a:buFont typeface="Arial" pitchFamily="34" charset="0"/>
              <a:buChar char="•"/>
              <a:tabLst/>
              <a:defRPr/>
            </a:pP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Maintaining</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GSM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Traffic</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with</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lesser</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TRXs</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using</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GSM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Spectral</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efficiency</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features</a:t>
            </a:r>
            <a:endPar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endParaRPr>
          </a:p>
          <a:p>
            <a:pPr marL="85725" marR="0" lvl="0" indent="-85725" algn="l" defTabSz="457083" rtl="0" eaLnBrk="1" fontAlgn="auto" latinLnBrk="0" hangingPunct="1">
              <a:lnSpc>
                <a:spcPct val="100000"/>
              </a:lnSpc>
              <a:spcBef>
                <a:spcPts val="0"/>
              </a:spcBef>
              <a:spcAft>
                <a:spcPts val="0"/>
              </a:spcAft>
              <a:buClrTx/>
              <a:buSzTx/>
              <a:buFont typeface="Arial" pitchFamily="34" charset="0"/>
              <a:buChar char="•"/>
              <a:tabLst/>
              <a:defRPr/>
            </a:pP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Simple</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antenna</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line</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No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combiner</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losses</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short</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r>
              <a:rPr kumimoji="0" lang="fi-FI" sz="1200" b="0" i="0" u="none" strike="noStrike" kern="0" cap="none" spc="0" normalizeH="0" baseline="0" noProof="0" dirty="0" err="1">
                <a:ln>
                  <a:noFill/>
                </a:ln>
                <a:solidFill>
                  <a:srgbClr val="124191"/>
                </a:solidFill>
                <a:effectLst/>
                <a:uLnTx/>
                <a:uFillTx/>
                <a:latin typeface="Nokia Pure Headline" pitchFamily="34" charset="0"/>
                <a:ea typeface="+mn-ea"/>
                <a:cs typeface="Arial" charset="0"/>
              </a:rPr>
              <a:t>feeders</a:t>
            </a:r>
            <a:r>
              <a:rPr kumimoji="0" lang="fi-FI" sz="1200" b="0" i="0" u="none" strike="noStrike" kern="0" cap="none" spc="0" normalizeH="0" baseline="0" noProof="0" dirty="0">
                <a:ln>
                  <a:noFill/>
                </a:ln>
                <a:solidFill>
                  <a:srgbClr val="124191"/>
                </a:solidFill>
                <a:effectLst/>
                <a:uLnTx/>
                <a:uFillTx/>
                <a:latin typeface="Nokia Pure Headline" pitchFamily="34" charset="0"/>
                <a:ea typeface="+mn-ea"/>
                <a:cs typeface="Arial" charset="0"/>
              </a:rPr>
              <a:t> </a:t>
            </a:r>
          </a:p>
        </p:txBody>
      </p:sp>
      <p:sp>
        <p:nvSpPr>
          <p:cNvPr id="8" name="TextBox 7">
            <a:extLst>
              <a:ext uri="{FF2B5EF4-FFF2-40B4-BE49-F238E27FC236}">
                <a16:creationId xmlns:a16="http://schemas.microsoft.com/office/drawing/2014/main" id="{0D6BA290-3546-4643-B78F-9F66BA44EB52}"/>
              </a:ext>
            </a:extLst>
          </p:cNvPr>
          <p:cNvSpPr txBox="1"/>
          <p:nvPr/>
        </p:nvSpPr>
        <p:spPr>
          <a:xfrm>
            <a:off x="4451678" y="2920309"/>
            <a:ext cx="457711" cy="155984"/>
          </a:xfrm>
          <a:prstGeom prst="rect">
            <a:avLst/>
          </a:prstGeom>
          <a:noFill/>
        </p:spPr>
        <p:txBody>
          <a:bodyPr wrap="non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700" b="1" i="0" u="none" strike="noStrike" kern="1200" cap="none" spc="0" normalizeH="0" baseline="0" noProof="0" dirty="0">
                <a:ln>
                  <a:noFill/>
                </a:ln>
                <a:solidFill>
                  <a:srgbClr val="FFFFFF"/>
                </a:solidFill>
                <a:effectLst/>
                <a:uLnTx/>
                <a:uFillTx/>
                <a:latin typeface="Nokia Pure Headline" pitchFamily="34" charset="0"/>
              </a:rPr>
              <a:t>2G FSMF</a:t>
            </a:r>
          </a:p>
        </p:txBody>
      </p:sp>
      <p:pic>
        <p:nvPicPr>
          <p:cNvPr id="9" name="Picture 2">
            <a:extLst>
              <a:ext uri="{FF2B5EF4-FFF2-40B4-BE49-F238E27FC236}">
                <a16:creationId xmlns:a16="http://schemas.microsoft.com/office/drawing/2014/main" id="{9EC79CA7-37BB-40BB-99D2-AE11A013A22E}"/>
              </a:ext>
            </a:extLst>
          </p:cNvPr>
          <p:cNvPicPr>
            <a:picLocks noChangeAspect="1" noChangeArrowheads="1"/>
          </p:cNvPicPr>
          <p:nvPr/>
        </p:nvPicPr>
        <p:blipFill>
          <a:blip r:embed="rId3" cstate="print"/>
          <a:srcRect/>
          <a:stretch>
            <a:fillRect/>
          </a:stretch>
        </p:blipFill>
        <p:spPr bwMode="auto">
          <a:xfrm>
            <a:off x="4205343" y="2936014"/>
            <a:ext cx="1829961" cy="366411"/>
          </a:xfrm>
          <a:prstGeom prst="rect">
            <a:avLst/>
          </a:prstGeom>
          <a:noFill/>
          <a:ln w="9525">
            <a:noFill/>
            <a:miter lim="800000"/>
            <a:headEnd/>
            <a:tailEnd/>
          </a:ln>
        </p:spPr>
      </p:pic>
      <p:sp>
        <p:nvSpPr>
          <p:cNvPr id="10" name="TextBox 9">
            <a:extLst>
              <a:ext uri="{FF2B5EF4-FFF2-40B4-BE49-F238E27FC236}">
                <a16:creationId xmlns:a16="http://schemas.microsoft.com/office/drawing/2014/main" id="{7F8BC68C-0154-46EA-BB90-A36D6D4A5493}"/>
              </a:ext>
            </a:extLst>
          </p:cNvPr>
          <p:cNvSpPr txBox="1"/>
          <p:nvPr/>
        </p:nvSpPr>
        <p:spPr>
          <a:xfrm>
            <a:off x="4602554" y="2980189"/>
            <a:ext cx="840828" cy="308526"/>
          </a:xfrm>
          <a:prstGeom prst="rect">
            <a:avLst/>
          </a:prstGeom>
          <a:noFill/>
        </p:spPr>
        <p:txBody>
          <a:bodyPr wrap="non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900" b="1" i="0" u="none" strike="noStrike" kern="1200" cap="none" spc="0" normalizeH="0" baseline="0" noProof="0" dirty="0">
                <a:ln>
                  <a:noFill/>
                </a:ln>
                <a:solidFill>
                  <a:srgbClr val="FFFFFF"/>
                </a:solidFill>
                <a:effectLst/>
                <a:uLnTx/>
                <a:uFillTx/>
                <a:latin typeface="Nokia Pure Headline" pitchFamily="34" charset="0"/>
              </a:rPr>
              <a:t>2G/ 3G/ 4G  </a:t>
            </a:r>
            <a:br>
              <a:rPr kumimoji="0" lang="en-US" sz="900" b="1" i="0" u="none" strike="noStrike" kern="1200" cap="none" spc="0" normalizeH="0" baseline="0" noProof="0" dirty="0">
                <a:ln>
                  <a:noFill/>
                </a:ln>
                <a:solidFill>
                  <a:srgbClr val="FFFFFF"/>
                </a:solidFill>
                <a:effectLst/>
                <a:uLnTx/>
                <a:uFillTx/>
                <a:latin typeface="Nokia Pure Headline" pitchFamily="34" charset="0"/>
              </a:rPr>
            </a:br>
            <a:r>
              <a:rPr kumimoji="0" lang="en-US" sz="900" b="1" i="0" u="none" strike="noStrike" kern="1200" cap="none" spc="0" normalizeH="0" baseline="0" noProof="0" dirty="0">
                <a:ln>
                  <a:noFill/>
                </a:ln>
                <a:solidFill>
                  <a:srgbClr val="FFFFFF"/>
                </a:solidFill>
                <a:effectLst/>
                <a:uLnTx/>
                <a:uFillTx/>
                <a:latin typeface="Nokia Pure Headline" pitchFamily="34" charset="0"/>
              </a:rPr>
              <a:t>FSMF+ 2 FBBC</a:t>
            </a:r>
          </a:p>
        </p:txBody>
      </p:sp>
      <p:pic>
        <p:nvPicPr>
          <p:cNvPr id="11" name="Picture 2">
            <a:extLst>
              <a:ext uri="{FF2B5EF4-FFF2-40B4-BE49-F238E27FC236}">
                <a16:creationId xmlns:a16="http://schemas.microsoft.com/office/drawing/2014/main" id="{EEE04B0B-664C-42D8-A8A7-7770B4D94F24}"/>
              </a:ext>
            </a:extLst>
          </p:cNvPr>
          <p:cNvPicPr>
            <a:picLocks noChangeAspect="1" noChangeArrowheads="1"/>
          </p:cNvPicPr>
          <p:nvPr/>
        </p:nvPicPr>
        <p:blipFill>
          <a:blip r:embed="rId3" cstate="print"/>
          <a:srcRect/>
          <a:stretch>
            <a:fillRect/>
          </a:stretch>
        </p:blipFill>
        <p:spPr bwMode="auto">
          <a:xfrm>
            <a:off x="4209030" y="1456407"/>
            <a:ext cx="1857825" cy="349129"/>
          </a:xfrm>
          <a:prstGeom prst="rect">
            <a:avLst/>
          </a:prstGeom>
          <a:noFill/>
          <a:ln w="9525">
            <a:noFill/>
            <a:miter lim="800000"/>
            <a:headEnd/>
            <a:tailEnd/>
          </a:ln>
        </p:spPr>
      </p:pic>
      <p:sp>
        <p:nvSpPr>
          <p:cNvPr id="12" name="TextBox 11">
            <a:extLst>
              <a:ext uri="{FF2B5EF4-FFF2-40B4-BE49-F238E27FC236}">
                <a16:creationId xmlns:a16="http://schemas.microsoft.com/office/drawing/2014/main" id="{6F830BB2-F858-46F0-9531-463DC78F4989}"/>
              </a:ext>
            </a:extLst>
          </p:cNvPr>
          <p:cNvSpPr txBox="1"/>
          <p:nvPr/>
        </p:nvSpPr>
        <p:spPr>
          <a:xfrm>
            <a:off x="4383403" y="1530994"/>
            <a:ext cx="1557247" cy="196636"/>
          </a:xfrm>
          <a:prstGeom prst="rect">
            <a:avLst/>
          </a:prstGeom>
          <a:noFill/>
        </p:spPr>
        <p:txBody>
          <a:bodyPr wrap="squar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2G/4G  RFM FXED 1800 </a:t>
            </a:r>
          </a:p>
        </p:txBody>
      </p:sp>
      <p:pic>
        <p:nvPicPr>
          <p:cNvPr id="13" name="Picture 2">
            <a:extLst>
              <a:ext uri="{FF2B5EF4-FFF2-40B4-BE49-F238E27FC236}">
                <a16:creationId xmlns:a16="http://schemas.microsoft.com/office/drawing/2014/main" id="{DCE3D8AC-DC87-4ABC-ACF6-36432953AB39}"/>
              </a:ext>
            </a:extLst>
          </p:cNvPr>
          <p:cNvPicPr>
            <a:picLocks noChangeAspect="1" noChangeArrowheads="1"/>
          </p:cNvPicPr>
          <p:nvPr/>
        </p:nvPicPr>
        <p:blipFill>
          <a:blip r:embed="rId3" cstate="print"/>
          <a:srcRect/>
          <a:stretch>
            <a:fillRect/>
          </a:stretch>
        </p:blipFill>
        <p:spPr bwMode="auto">
          <a:xfrm>
            <a:off x="4209233" y="1771966"/>
            <a:ext cx="1857621" cy="330038"/>
          </a:xfrm>
          <a:prstGeom prst="rect">
            <a:avLst/>
          </a:prstGeom>
          <a:noFill/>
          <a:ln w="9525">
            <a:noFill/>
            <a:miter lim="800000"/>
            <a:headEnd/>
            <a:tailEnd/>
          </a:ln>
        </p:spPr>
      </p:pic>
      <p:sp>
        <p:nvSpPr>
          <p:cNvPr id="14" name="TextBox 13">
            <a:extLst>
              <a:ext uri="{FF2B5EF4-FFF2-40B4-BE49-F238E27FC236}">
                <a16:creationId xmlns:a16="http://schemas.microsoft.com/office/drawing/2014/main" id="{6184C16B-01D5-4A00-95E5-E55FC8086791}"/>
              </a:ext>
            </a:extLst>
          </p:cNvPr>
          <p:cNvSpPr txBox="1"/>
          <p:nvPr/>
        </p:nvSpPr>
        <p:spPr>
          <a:xfrm>
            <a:off x="4409033" y="1848483"/>
            <a:ext cx="1500066" cy="196636"/>
          </a:xfrm>
          <a:prstGeom prst="rect">
            <a:avLst/>
          </a:prstGeom>
          <a:noFill/>
        </p:spPr>
        <p:txBody>
          <a:bodyPr wrap="squar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2G/3G  RFM FXDB 900</a:t>
            </a:r>
          </a:p>
        </p:txBody>
      </p:sp>
      <p:pic>
        <p:nvPicPr>
          <p:cNvPr id="15" name="Picture 2">
            <a:extLst>
              <a:ext uri="{FF2B5EF4-FFF2-40B4-BE49-F238E27FC236}">
                <a16:creationId xmlns:a16="http://schemas.microsoft.com/office/drawing/2014/main" id="{A5361A65-8F3A-49C7-BB5A-85B39D40F635}"/>
              </a:ext>
            </a:extLst>
          </p:cNvPr>
          <p:cNvPicPr>
            <a:picLocks noChangeAspect="1" noChangeArrowheads="1"/>
          </p:cNvPicPr>
          <p:nvPr/>
        </p:nvPicPr>
        <p:blipFill>
          <a:blip r:embed="rId3" cstate="print"/>
          <a:srcRect/>
          <a:stretch>
            <a:fillRect/>
          </a:stretch>
        </p:blipFill>
        <p:spPr bwMode="auto">
          <a:xfrm>
            <a:off x="4213508" y="2083838"/>
            <a:ext cx="1861235" cy="350800"/>
          </a:xfrm>
          <a:prstGeom prst="rect">
            <a:avLst/>
          </a:prstGeom>
          <a:noFill/>
          <a:ln w="9525">
            <a:noFill/>
            <a:miter lim="800000"/>
            <a:headEnd/>
            <a:tailEnd/>
          </a:ln>
        </p:spPr>
      </p:pic>
      <p:sp>
        <p:nvSpPr>
          <p:cNvPr id="16" name="TextBox 15">
            <a:extLst>
              <a:ext uri="{FF2B5EF4-FFF2-40B4-BE49-F238E27FC236}">
                <a16:creationId xmlns:a16="http://schemas.microsoft.com/office/drawing/2014/main" id="{AD8828AB-033B-4B3B-BD82-443CAF7B7830}"/>
              </a:ext>
            </a:extLst>
          </p:cNvPr>
          <p:cNvSpPr txBox="1"/>
          <p:nvPr/>
        </p:nvSpPr>
        <p:spPr>
          <a:xfrm>
            <a:off x="4458887" y="2158347"/>
            <a:ext cx="1466997" cy="196636"/>
          </a:xfrm>
          <a:prstGeom prst="rect">
            <a:avLst/>
          </a:prstGeom>
          <a:noFill/>
        </p:spPr>
        <p:txBody>
          <a:bodyPr wrap="squar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3G RFM FRGT 2100 </a:t>
            </a:r>
          </a:p>
        </p:txBody>
      </p:sp>
      <p:pic>
        <p:nvPicPr>
          <p:cNvPr id="17" name="Picture 2">
            <a:extLst>
              <a:ext uri="{FF2B5EF4-FFF2-40B4-BE49-F238E27FC236}">
                <a16:creationId xmlns:a16="http://schemas.microsoft.com/office/drawing/2014/main" id="{3962EC18-608C-48CD-A81E-459B8155C17F}"/>
              </a:ext>
            </a:extLst>
          </p:cNvPr>
          <p:cNvPicPr>
            <a:picLocks noChangeAspect="1" noChangeArrowheads="1"/>
          </p:cNvPicPr>
          <p:nvPr/>
        </p:nvPicPr>
        <p:blipFill>
          <a:blip r:embed="rId3" cstate="print"/>
          <a:srcRect/>
          <a:stretch>
            <a:fillRect/>
          </a:stretch>
        </p:blipFill>
        <p:spPr bwMode="auto">
          <a:xfrm>
            <a:off x="4208240" y="2400205"/>
            <a:ext cx="1871469" cy="326326"/>
          </a:xfrm>
          <a:prstGeom prst="rect">
            <a:avLst/>
          </a:prstGeom>
          <a:noFill/>
          <a:ln w="9525">
            <a:noFill/>
            <a:miter lim="800000"/>
            <a:headEnd/>
            <a:tailEnd/>
          </a:ln>
        </p:spPr>
      </p:pic>
      <p:sp>
        <p:nvSpPr>
          <p:cNvPr id="18" name="TextBox 17">
            <a:extLst>
              <a:ext uri="{FF2B5EF4-FFF2-40B4-BE49-F238E27FC236}">
                <a16:creationId xmlns:a16="http://schemas.microsoft.com/office/drawing/2014/main" id="{4173830C-85E1-4529-991D-CBE229C009E9}"/>
              </a:ext>
            </a:extLst>
          </p:cNvPr>
          <p:cNvSpPr txBox="1"/>
          <p:nvPr/>
        </p:nvSpPr>
        <p:spPr>
          <a:xfrm>
            <a:off x="4449863" y="2473896"/>
            <a:ext cx="1467476" cy="196636"/>
          </a:xfrm>
          <a:prstGeom prst="rect">
            <a:avLst/>
          </a:prstGeom>
          <a:noFill/>
        </p:spPr>
        <p:txBody>
          <a:bodyPr wrap="squar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4G RFM FRME 800 </a:t>
            </a:r>
          </a:p>
        </p:txBody>
      </p:sp>
      <p:sp>
        <p:nvSpPr>
          <p:cNvPr id="19" name="Right Arrow 39">
            <a:extLst>
              <a:ext uri="{FF2B5EF4-FFF2-40B4-BE49-F238E27FC236}">
                <a16:creationId xmlns:a16="http://schemas.microsoft.com/office/drawing/2014/main" id="{2E62D6F2-3A6D-4EF8-BB60-33E4B6AAFB16}"/>
              </a:ext>
            </a:extLst>
          </p:cNvPr>
          <p:cNvSpPr/>
          <p:nvPr/>
        </p:nvSpPr>
        <p:spPr>
          <a:xfrm>
            <a:off x="3113429" y="2366384"/>
            <a:ext cx="871671" cy="606751"/>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20" name="Rectangle 19">
            <a:extLst>
              <a:ext uri="{FF2B5EF4-FFF2-40B4-BE49-F238E27FC236}">
                <a16:creationId xmlns:a16="http://schemas.microsoft.com/office/drawing/2014/main" id="{C24F8C67-1B71-46AF-8F0C-BF5B0DFE1E8C}"/>
              </a:ext>
            </a:extLst>
          </p:cNvPr>
          <p:cNvSpPr/>
          <p:nvPr/>
        </p:nvSpPr>
        <p:spPr>
          <a:xfrm>
            <a:off x="233317" y="933450"/>
            <a:ext cx="8567784" cy="3657600"/>
          </a:xfrm>
          <a:prstGeom prst="rect">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21" name="TextBox 20">
            <a:extLst>
              <a:ext uri="{FF2B5EF4-FFF2-40B4-BE49-F238E27FC236}">
                <a16:creationId xmlns:a16="http://schemas.microsoft.com/office/drawing/2014/main" id="{E1D79300-14D2-4EF1-9C25-E8E2FA94218B}"/>
              </a:ext>
            </a:extLst>
          </p:cNvPr>
          <p:cNvSpPr txBox="1"/>
          <p:nvPr/>
        </p:nvSpPr>
        <p:spPr>
          <a:xfrm>
            <a:off x="6242325" y="3219422"/>
            <a:ext cx="2558775" cy="1371628"/>
          </a:xfrm>
          <a:prstGeom prst="rect">
            <a:avLst/>
          </a:prstGeom>
          <a:solidFill>
            <a:schemeClr val="bg1">
              <a:lumMod val="75000"/>
            </a:schemeClr>
          </a:solidFill>
        </p:spPr>
        <p:txBody>
          <a:bodyPr wrap="square" rtlCol="0" anchor="ctr" anchorCtr="0">
            <a:noAutofit/>
          </a:bodyPr>
          <a:lstStyle/>
          <a:p>
            <a:pPr marL="36000" marR="0" lvl="0" indent="0" algn="l" defTabSz="457200" rtl="0" eaLnBrk="1" fontAlgn="base" latinLnBrk="0" hangingPunct="1">
              <a:lnSpc>
                <a:spcPct val="100000"/>
              </a:lnSpc>
              <a:spcBef>
                <a:spcPts val="0"/>
              </a:spcBef>
              <a:spcAft>
                <a:spcPct val="0"/>
              </a:spcAft>
              <a:buClrTx/>
              <a:buSzTx/>
              <a:buFontTx/>
              <a:buNone/>
              <a:tabLst/>
              <a:defRPr/>
            </a:pPr>
            <a:r>
              <a:rPr kumimoji="0" lang="fi-FI" sz="1000" b="1"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Single RAN Benefits : </a:t>
            </a:r>
            <a:endParaRPr kumimoji="0" lang="fi-FI" sz="1000" b="0"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a:p>
            <a:pPr marL="92075" marR="0" lvl="0" indent="-92075" algn="l" defTabSz="457200" rtl="0" eaLnBrk="1" fontAlgn="base" latinLnBrk="0" hangingPunct="1">
              <a:lnSpc>
                <a:spcPct val="100000"/>
              </a:lnSpc>
              <a:spcBef>
                <a:spcPts val="0"/>
              </a:spcBef>
              <a:spcAft>
                <a:spcPct val="0"/>
              </a:spcAft>
              <a:buClrTx/>
              <a:buSzTx/>
              <a:buFont typeface="Arial" pitchFamily="34" charset="0"/>
              <a:buChar char="•"/>
              <a:tabLst/>
              <a:defRPr/>
            </a:pPr>
            <a:r>
              <a:rPr kumimoji="0" lang="fi-FI" sz="1000" b="1"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Power savings: equipment, outdoor site</a:t>
            </a:r>
            <a:endParaRPr kumimoji="0" lang="fi-FI" sz="1000" b="0"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a:p>
            <a:pPr marL="92075" marR="0" lvl="0" indent="-92075" algn="l" defTabSz="457200" rtl="0" eaLnBrk="1" fontAlgn="base" latinLnBrk="0" hangingPunct="1">
              <a:lnSpc>
                <a:spcPct val="100000"/>
              </a:lnSpc>
              <a:spcBef>
                <a:spcPts val="0"/>
              </a:spcBef>
              <a:spcAft>
                <a:spcPct val="0"/>
              </a:spcAft>
              <a:buClrTx/>
              <a:buSzTx/>
              <a:buFont typeface="Arial" pitchFamily="34" charset="0"/>
              <a:buChar char="•"/>
              <a:tabLst/>
              <a:defRPr/>
            </a:pPr>
            <a:r>
              <a:rPr kumimoji="0" lang="fi-FI" sz="1000" b="1"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Lower rental costs </a:t>
            </a:r>
          </a:p>
          <a:p>
            <a:pPr marL="92075" marR="0" lvl="0" indent="-92075" algn="l" defTabSz="457200" rtl="0" eaLnBrk="1" fontAlgn="base" latinLnBrk="0" hangingPunct="1">
              <a:lnSpc>
                <a:spcPct val="100000"/>
              </a:lnSpc>
              <a:spcBef>
                <a:spcPts val="0"/>
              </a:spcBef>
              <a:spcAft>
                <a:spcPct val="0"/>
              </a:spcAft>
              <a:buClrTx/>
              <a:buSzTx/>
              <a:buFont typeface="Arial" pitchFamily="34" charset="0"/>
              <a:buChar char="•"/>
              <a:tabLst/>
              <a:defRPr/>
            </a:pPr>
            <a:r>
              <a:rPr kumimoji="0" lang="fi-FI" sz="1000" b="1"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RF at mast: </a:t>
            </a:r>
            <a:r>
              <a:rPr kumimoji="0" lang="fi-FI" sz="1000" b="0"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short feeders, improved RF performance</a:t>
            </a:r>
          </a:p>
          <a:p>
            <a:pPr marL="92075" marR="0" lvl="0" indent="-92075" algn="l" defTabSz="457200" rtl="0" eaLnBrk="1" fontAlgn="base" latinLnBrk="0" hangingPunct="1">
              <a:lnSpc>
                <a:spcPct val="100000"/>
              </a:lnSpc>
              <a:spcBef>
                <a:spcPts val="0"/>
              </a:spcBef>
              <a:spcAft>
                <a:spcPct val="0"/>
              </a:spcAft>
              <a:buClrTx/>
              <a:buSzTx/>
              <a:buFont typeface="Arial" pitchFamily="34" charset="0"/>
              <a:buChar char="•"/>
              <a:tabLst/>
              <a:defRPr/>
            </a:pPr>
            <a:r>
              <a:rPr kumimoji="0" lang="fi-FI" sz="1000" b="1"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 </a:t>
            </a:r>
            <a:r>
              <a:rPr kumimoji="0" lang="fi-FI" sz="1000" b="1" i="0" u="none" strike="noStrike" kern="1200" cap="none" spc="0" normalizeH="0" baseline="0" noProof="0" dirty="0" err="1">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Re-use</a:t>
            </a:r>
            <a:r>
              <a:rPr kumimoji="0" lang="fi-FI" sz="1000" b="1"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 of </a:t>
            </a:r>
            <a:r>
              <a:rPr kumimoji="0" lang="fi-FI" sz="1000" b="1" i="0" u="none" strike="noStrike" kern="1200" cap="none" spc="0" normalizeH="0" baseline="0" noProof="0" dirty="0" err="1">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Antenna</a:t>
            </a:r>
            <a:r>
              <a:rPr kumimoji="0" lang="fi-FI" sz="1000" b="1"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 System</a:t>
            </a:r>
            <a:r>
              <a:rPr kumimoji="0" lang="fi-FI" sz="1000" b="0"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 </a:t>
            </a:r>
            <a:r>
              <a:rPr kumimoji="0" lang="fi-FI" sz="1000" b="0" i="0" u="none" strike="noStrike" kern="1200" cap="none" spc="0" normalizeH="0" baseline="0" noProof="0" dirty="0" err="1">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power</a:t>
            </a:r>
            <a:r>
              <a:rPr kumimoji="0" lang="fi-FI" sz="1000" b="0" i="0" u="none" strike="noStrike" kern="120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  </a:t>
            </a:r>
          </a:p>
        </p:txBody>
      </p:sp>
      <p:sp>
        <p:nvSpPr>
          <p:cNvPr id="22" name="Footer Placeholder 3">
            <a:extLst>
              <a:ext uri="{FF2B5EF4-FFF2-40B4-BE49-F238E27FC236}">
                <a16:creationId xmlns:a16="http://schemas.microsoft.com/office/drawing/2014/main" id="{FF3F8635-226A-47AE-A230-961E92744FF6}"/>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214274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1B69538-9B89-42F4-B5E8-134D271CB51F}"/>
              </a:ext>
            </a:extLst>
          </p:cNvPr>
          <p:cNvSpPr>
            <a:spLocks noGrp="1"/>
          </p:cNvSpPr>
          <p:nvPr>
            <p:ph type="body" sz="quarter" idx="10"/>
          </p:nvPr>
        </p:nvSpPr>
        <p:spPr>
          <a:xfrm>
            <a:off x="417600" y="590400"/>
            <a:ext cx="8308800" cy="309600"/>
          </a:xfrm>
        </p:spPr>
        <p:txBody>
          <a:bodyPr/>
          <a:lstStyle/>
          <a:p>
            <a:r>
              <a:rPr lang="en-US" sz="1600"/>
              <a:t>Opportunity to accelerate renewal with SRAN16 </a:t>
            </a:r>
          </a:p>
        </p:txBody>
      </p:sp>
      <p:sp>
        <p:nvSpPr>
          <p:cNvPr id="3" name="Title 1">
            <a:extLst>
              <a:ext uri="{FF2B5EF4-FFF2-40B4-BE49-F238E27FC236}">
                <a16:creationId xmlns:a16="http://schemas.microsoft.com/office/drawing/2014/main" id="{28C95094-8BB3-4CAC-84BD-1F4B42A8C63F}"/>
              </a:ext>
            </a:extLst>
          </p:cNvPr>
          <p:cNvSpPr txBox="1">
            <a:spLocks/>
          </p:cNvSpPr>
          <p:nvPr/>
        </p:nvSpPr>
        <p:spPr>
          <a:xfrm>
            <a:off x="417425" y="220672"/>
            <a:ext cx="8308975" cy="309562"/>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pPr defTabSz="457200"/>
            <a:r>
              <a:rPr lang="fi-FI">
                <a:ea typeface="Nokia Pure Headline Ultra Light" panose="020B0204020202020204" pitchFamily="34" charset="0"/>
              </a:rPr>
              <a:t>Example 2: Own Installed Base Modernization with SRAN  </a:t>
            </a:r>
            <a:endParaRPr lang="en-US" dirty="0">
              <a:ea typeface="Nokia Pure Headline Ultra Light" panose="020B0204020202020204" pitchFamily="34" charset="0"/>
            </a:endParaRPr>
          </a:p>
        </p:txBody>
      </p:sp>
      <p:pic>
        <p:nvPicPr>
          <p:cNvPr id="4" name="Picture 14">
            <a:extLst>
              <a:ext uri="{FF2B5EF4-FFF2-40B4-BE49-F238E27FC236}">
                <a16:creationId xmlns:a16="http://schemas.microsoft.com/office/drawing/2014/main" id="{44411456-5F5C-4D21-A75E-0DB13EEF6B22}"/>
              </a:ext>
            </a:extLst>
          </p:cNvPr>
          <p:cNvPicPr>
            <a:picLocks noChangeAspect="1" noChangeArrowheads="1"/>
          </p:cNvPicPr>
          <p:nvPr/>
        </p:nvPicPr>
        <p:blipFill>
          <a:blip r:embed="rId2" cstate="print">
            <a:clrChange>
              <a:clrFrom>
                <a:srgbClr val="FFFFFD"/>
              </a:clrFrom>
              <a:clrTo>
                <a:srgbClr val="FFFFFD">
                  <a:alpha val="0"/>
                </a:srgbClr>
              </a:clrTo>
            </a:clrChange>
          </a:blip>
          <a:srcRect/>
          <a:stretch>
            <a:fillRect/>
          </a:stretch>
        </p:blipFill>
        <p:spPr bwMode="auto">
          <a:xfrm>
            <a:off x="1139290" y="1074279"/>
            <a:ext cx="1079352" cy="2677282"/>
          </a:xfrm>
          <a:prstGeom prst="rect">
            <a:avLst/>
          </a:prstGeom>
          <a:noFill/>
          <a:ln w="9525">
            <a:noFill/>
            <a:miter lim="800000"/>
            <a:headEnd/>
            <a:tailEnd/>
          </a:ln>
          <a:effectLst/>
        </p:spPr>
      </p:pic>
      <p:pic>
        <p:nvPicPr>
          <p:cNvPr id="5" name="Picture 14">
            <a:extLst>
              <a:ext uri="{FF2B5EF4-FFF2-40B4-BE49-F238E27FC236}">
                <a16:creationId xmlns:a16="http://schemas.microsoft.com/office/drawing/2014/main" id="{C08D9C75-629D-483D-AFB8-83EEF74D660E}"/>
              </a:ext>
            </a:extLst>
          </p:cNvPr>
          <p:cNvPicPr>
            <a:picLocks noChangeAspect="1" noChangeArrowheads="1"/>
          </p:cNvPicPr>
          <p:nvPr/>
        </p:nvPicPr>
        <p:blipFill>
          <a:blip r:embed="rId2" cstate="print">
            <a:clrChange>
              <a:clrFrom>
                <a:srgbClr val="FFFFFD"/>
              </a:clrFrom>
              <a:clrTo>
                <a:srgbClr val="FFFFFD">
                  <a:alpha val="0"/>
                </a:srgbClr>
              </a:clrTo>
            </a:clrChange>
          </a:blip>
          <a:srcRect/>
          <a:stretch>
            <a:fillRect/>
          </a:stretch>
        </p:blipFill>
        <p:spPr bwMode="auto">
          <a:xfrm>
            <a:off x="338365" y="1040540"/>
            <a:ext cx="1073280" cy="2739142"/>
          </a:xfrm>
          <a:prstGeom prst="rect">
            <a:avLst/>
          </a:prstGeom>
          <a:noFill/>
          <a:ln w="9525">
            <a:noFill/>
            <a:miter lim="800000"/>
            <a:headEnd/>
            <a:tailEnd/>
          </a:ln>
          <a:effectLst/>
        </p:spPr>
      </p:pic>
      <p:pic>
        <p:nvPicPr>
          <p:cNvPr id="6" name="Picture 2">
            <a:extLst>
              <a:ext uri="{FF2B5EF4-FFF2-40B4-BE49-F238E27FC236}">
                <a16:creationId xmlns:a16="http://schemas.microsoft.com/office/drawing/2014/main" id="{11379A59-52E3-4B03-8084-B68D114FB612}"/>
              </a:ext>
            </a:extLst>
          </p:cNvPr>
          <p:cNvPicPr>
            <a:picLocks noChangeAspect="1" noChangeArrowheads="1"/>
          </p:cNvPicPr>
          <p:nvPr/>
        </p:nvPicPr>
        <p:blipFill>
          <a:blip r:embed="rId3" cstate="print"/>
          <a:srcRect/>
          <a:stretch>
            <a:fillRect/>
          </a:stretch>
        </p:blipFill>
        <p:spPr bwMode="auto">
          <a:xfrm>
            <a:off x="2159070" y="3292979"/>
            <a:ext cx="1829961" cy="316195"/>
          </a:xfrm>
          <a:prstGeom prst="rect">
            <a:avLst/>
          </a:prstGeom>
          <a:noFill/>
          <a:ln w="9525">
            <a:noFill/>
            <a:miter lim="800000"/>
            <a:headEnd/>
            <a:tailEnd/>
          </a:ln>
        </p:spPr>
      </p:pic>
      <p:sp>
        <p:nvSpPr>
          <p:cNvPr id="7" name="TextBox 6">
            <a:extLst>
              <a:ext uri="{FF2B5EF4-FFF2-40B4-BE49-F238E27FC236}">
                <a16:creationId xmlns:a16="http://schemas.microsoft.com/office/drawing/2014/main" id="{DDE1F96D-4AD3-41F3-88FB-557B95E28BC7}"/>
              </a:ext>
            </a:extLst>
          </p:cNvPr>
          <p:cNvSpPr txBox="1"/>
          <p:nvPr/>
        </p:nvSpPr>
        <p:spPr>
          <a:xfrm>
            <a:off x="2565806" y="3337154"/>
            <a:ext cx="654879" cy="197918"/>
          </a:xfrm>
          <a:prstGeom prst="rect">
            <a:avLst/>
          </a:prstGeom>
          <a:noFill/>
        </p:spPr>
        <p:txBody>
          <a:bodyPr wrap="non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fi-FI" sz="1000" b="1" i="0" u="none" strike="noStrike" kern="1200" cap="none" spc="0" normalizeH="0" baseline="0" noProof="0" dirty="0">
                <a:ln>
                  <a:noFill/>
                </a:ln>
                <a:solidFill>
                  <a:srgbClr val="FFFFFF"/>
                </a:solidFill>
                <a:effectLst/>
                <a:uLnTx/>
                <a:uFillTx/>
                <a:latin typeface="Nokia Pure Headline" pitchFamily="34" charset="0"/>
              </a:rPr>
              <a:t>3G FSMD </a:t>
            </a:r>
            <a:endParaRPr kumimoji="0" lang="en-US" sz="1000" b="1" i="0" u="none" strike="noStrike" kern="1200" cap="none" spc="0" normalizeH="0" baseline="0" noProof="0" dirty="0">
              <a:ln>
                <a:noFill/>
              </a:ln>
              <a:solidFill>
                <a:srgbClr val="FFFFFF"/>
              </a:solidFill>
              <a:effectLst/>
              <a:uLnTx/>
              <a:uFillTx/>
              <a:latin typeface="Nokia Pure Headline" pitchFamily="34" charset="0"/>
            </a:endParaRPr>
          </a:p>
        </p:txBody>
      </p:sp>
      <p:pic>
        <p:nvPicPr>
          <p:cNvPr id="8" name="Picture 2">
            <a:extLst>
              <a:ext uri="{FF2B5EF4-FFF2-40B4-BE49-F238E27FC236}">
                <a16:creationId xmlns:a16="http://schemas.microsoft.com/office/drawing/2014/main" id="{B3B3A213-5E3A-438D-B4E7-678476159338}"/>
              </a:ext>
            </a:extLst>
          </p:cNvPr>
          <p:cNvPicPr>
            <a:picLocks noChangeAspect="1" noChangeArrowheads="1"/>
          </p:cNvPicPr>
          <p:nvPr/>
        </p:nvPicPr>
        <p:blipFill>
          <a:blip r:embed="rId3" cstate="print"/>
          <a:srcRect/>
          <a:stretch>
            <a:fillRect/>
          </a:stretch>
        </p:blipFill>
        <p:spPr bwMode="auto">
          <a:xfrm>
            <a:off x="2162946" y="3000375"/>
            <a:ext cx="1845833" cy="330949"/>
          </a:xfrm>
          <a:prstGeom prst="rect">
            <a:avLst/>
          </a:prstGeom>
          <a:noFill/>
          <a:ln w="9525">
            <a:noFill/>
            <a:miter lim="800000"/>
            <a:headEnd/>
            <a:tailEnd/>
          </a:ln>
        </p:spPr>
      </p:pic>
      <p:sp>
        <p:nvSpPr>
          <p:cNvPr id="9" name="TextBox 8">
            <a:extLst>
              <a:ext uri="{FF2B5EF4-FFF2-40B4-BE49-F238E27FC236}">
                <a16:creationId xmlns:a16="http://schemas.microsoft.com/office/drawing/2014/main" id="{454F0574-300D-470F-A05F-21740FF63464}"/>
              </a:ext>
            </a:extLst>
          </p:cNvPr>
          <p:cNvSpPr txBox="1"/>
          <p:nvPr/>
        </p:nvSpPr>
        <p:spPr>
          <a:xfrm>
            <a:off x="2598721" y="3087880"/>
            <a:ext cx="1239139" cy="196636"/>
          </a:xfrm>
          <a:prstGeom prst="rect">
            <a:avLst/>
          </a:prstGeom>
          <a:noFill/>
        </p:spPr>
        <p:txBody>
          <a:bodyPr wrap="squar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4G FSMF</a:t>
            </a:r>
          </a:p>
        </p:txBody>
      </p:sp>
      <p:pic>
        <p:nvPicPr>
          <p:cNvPr id="10" name="Picture 2">
            <a:extLst>
              <a:ext uri="{FF2B5EF4-FFF2-40B4-BE49-F238E27FC236}">
                <a16:creationId xmlns:a16="http://schemas.microsoft.com/office/drawing/2014/main" id="{BC9C498A-B88C-451F-96CF-F70AAFD685A8}"/>
              </a:ext>
            </a:extLst>
          </p:cNvPr>
          <p:cNvPicPr>
            <a:picLocks noChangeAspect="1" noChangeArrowheads="1"/>
          </p:cNvPicPr>
          <p:nvPr/>
        </p:nvPicPr>
        <p:blipFill>
          <a:blip r:embed="rId3" cstate="print"/>
          <a:srcRect/>
          <a:stretch>
            <a:fillRect/>
          </a:stretch>
        </p:blipFill>
        <p:spPr bwMode="auto">
          <a:xfrm>
            <a:off x="2159070" y="1749716"/>
            <a:ext cx="1829961" cy="309072"/>
          </a:xfrm>
          <a:prstGeom prst="rect">
            <a:avLst/>
          </a:prstGeom>
          <a:noFill/>
          <a:ln w="9525">
            <a:noFill/>
            <a:miter lim="800000"/>
            <a:headEnd/>
            <a:tailEnd/>
          </a:ln>
        </p:spPr>
      </p:pic>
      <p:sp>
        <p:nvSpPr>
          <p:cNvPr id="11" name="TextBox 10">
            <a:extLst>
              <a:ext uri="{FF2B5EF4-FFF2-40B4-BE49-F238E27FC236}">
                <a16:creationId xmlns:a16="http://schemas.microsoft.com/office/drawing/2014/main" id="{BA4C3713-D66A-4140-A4A7-CC0748EB967E}"/>
              </a:ext>
            </a:extLst>
          </p:cNvPr>
          <p:cNvSpPr txBox="1"/>
          <p:nvPr/>
        </p:nvSpPr>
        <p:spPr>
          <a:xfrm>
            <a:off x="2411981" y="1802436"/>
            <a:ext cx="1228755" cy="197918"/>
          </a:xfrm>
          <a:prstGeom prst="rect">
            <a:avLst/>
          </a:prstGeom>
          <a:noFill/>
        </p:spPr>
        <p:txBody>
          <a:bodyPr wrap="non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3G RFM FRGP 2100 </a:t>
            </a:r>
          </a:p>
        </p:txBody>
      </p:sp>
      <p:pic>
        <p:nvPicPr>
          <p:cNvPr id="12" name="Picture 2">
            <a:extLst>
              <a:ext uri="{FF2B5EF4-FFF2-40B4-BE49-F238E27FC236}">
                <a16:creationId xmlns:a16="http://schemas.microsoft.com/office/drawing/2014/main" id="{8B8F64A5-B9DC-4D9E-9DFA-5EFCA7C28F48}"/>
              </a:ext>
            </a:extLst>
          </p:cNvPr>
          <p:cNvPicPr>
            <a:picLocks noChangeAspect="1" noChangeArrowheads="1"/>
          </p:cNvPicPr>
          <p:nvPr/>
        </p:nvPicPr>
        <p:blipFill>
          <a:blip r:embed="rId3" cstate="print"/>
          <a:srcRect/>
          <a:stretch>
            <a:fillRect/>
          </a:stretch>
        </p:blipFill>
        <p:spPr bwMode="auto">
          <a:xfrm>
            <a:off x="2162946" y="1511856"/>
            <a:ext cx="1830165" cy="276203"/>
          </a:xfrm>
          <a:prstGeom prst="rect">
            <a:avLst/>
          </a:prstGeom>
          <a:noFill/>
          <a:ln w="9525">
            <a:noFill/>
            <a:miter lim="800000"/>
            <a:headEnd/>
            <a:tailEnd/>
          </a:ln>
        </p:spPr>
      </p:pic>
      <p:sp>
        <p:nvSpPr>
          <p:cNvPr id="13" name="TextBox 12">
            <a:extLst>
              <a:ext uri="{FF2B5EF4-FFF2-40B4-BE49-F238E27FC236}">
                <a16:creationId xmlns:a16="http://schemas.microsoft.com/office/drawing/2014/main" id="{E2875DAF-3A1D-4AE1-80F3-8FE5EC51EF0B}"/>
              </a:ext>
            </a:extLst>
          </p:cNvPr>
          <p:cNvSpPr txBox="1"/>
          <p:nvPr/>
        </p:nvSpPr>
        <p:spPr>
          <a:xfrm>
            <a:off x="2404569" y="1535425"/>
            <a:ext cx="1467476" cy="196636"/>
          </a:xfrm>
          <a:prstGeom prst="rect">
            <a:avLst/>
          </a:prstGeom>
          <a:noFill/>
        </p:spPr>
        <p:txBody>
          <a:bodyPr wrap="squar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4G RFM FRME 800 </a:t>
            </a:r>
          </a:p>
        </p:txBody>
      </p:sp>
      <p:sp>
        <p:nvSpPr>
          <p:cNvPr id="14" name="TextBox 13">
            <a:hlinkClick r:id="" action="ppaction://noaction"/>
            <a:extLst>
              <a:ext uri="{FF2B5EF4-FFF2-40B4-BE49-F238E27FC236}">
                <a16:creationId xmlns:a16="http://schemas.microsoft.com/office/drawing/2014/main" id="{802CF0A4-DA91-454E-9B41-2614BFF45DB1}"/>
              </a:ext>
            </a:extLst>
          </p:cNvPr>
          <p:cNvSpPr txBox="1"/>
          <p:nvPr/>
        </p:nvSpPr>
        <p:spPr>
          <a:xfrm>
            <a:off x="773097" y="3606416"/>
            <a:ext cx="3366539" cy="1025494"/>
          </a:xfrm>
          <a:prstGeom prst="round1Rect">
            <a:avLst>
              <a:gd name="adj" fmla="val 0"/>
            </a:avLst>
          </a:prstGeom>
          <a:noFill/>
          <a:ln>
            <a:noFill/>
          </a:ln>
        </p:spPr>
        <p:txBody>
          <a:bodyPr wrap="square" lIns="57123" tIns="36275" rIns="57123" bIns="36275" rtlCol="0" anchor="ctr" anchorCtr="0">
            <a:noAutofit/>
          </a:bodyPr>
          <a:lstStyle/>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200" b="1" i="0" u="none" strike="noStrike" kern="1200" cap="none" spc="0" normalizeH="0" baseline="0" noProof="0" dirty="0" err="1">
                <a:ln>
                  <a:noFill/>
                </a:ln>
                <a:solidFill>
                  <a:srgbClr val="000000">
                    <a:lumMod val="65000"/>
                    <a:lumOff val="35000"/>
                  </a:srgbClr>
                </a:solidFill>
                <a:effectLst/>
                <a:uLnTx/>
                <a:uFillTx/>
                <a:latin typeface="Nokia Pure Headline" pitchFamily="34" charset="0"/>
                <a:ea typeface="+mn-ea"/>
                <a:cs typeface="Arial" charset="0"/>
              </a:rPr>
              <a:t>Existing</a:t>
            </a:r>
            <a:r>
              <a:rPr kumimoji="0" lang="fi-FI" sz="1200" b="1" i="0" u="none" strike="noStrike" kern="1200" cap="none" spc="0" normalizeH="0" baseline="0" noProof="0" dirty="0">
                <a:ln>
                  <a:noFill/>
                </a:ln>
                <a:solidFill>
                  <a:srgbClr val="000000">
                    <a:lumMod val="65000"/>
                    <a:lumOff val="35000"/>
                  </a:srgbClr>
                </a:solidFill>
                <a:effectLst/>
                <a:uLnTx/>
                <a:uFillTx/>
                <a:latin typeface="Nokia Pure Headline" pitchFamily="34" charset="0"/>
                <a:ea typeface="+mn-ea"/>
                <a:cs typeface="Arial" charset="0"/>
              </a:rPr>
              <a:t> </a:t>
            </a:r>
            <a:r>
              <a:rPr kumimoji="0" lang="fi-FI" sz="1200" b="1" i="0" u="none" strike="noStrike" kern="1200" cap="none" spc="0" normalizeH="0" baseline="0" noProof="0" dirty="0" err="1">
                <a:ln>
                  <a:noFill/>
                </a:ln>
                <a:solidFill>
                  <a:srgbClr val="000000">
                    <a:lumMod val="65000"/>
                    <a:lumOff val="35000"/>
                  </a:srgbClr>
                </a:solidFill>
                <a:effectLst/>
                <a:uLnTx/>
                <a:uFillTx/>
                <a:latin typeface="Nokia Pure Headline" pitchFamily="34" charset="0"/>
                <a:ea typeface="+mn-ea"/>
                <a:cs typeface="Arial" charset="0"/>
              </a:rPr>
              <a:t>Site</a:t>
            </a:r>
            <a:r>
              <a:rPr kumimoji="0" lang="fi-FI" sz="1200" b="1" i="0" u="none" strike="noStrike" kern="1200" cap="none" spc="0" normalizeH="0" baseline="0" noProof="0" dirty="0">
                <a:ln>
                  <a:noFill/>
                </a:ln>
                <a:solidFill>
                  <a:srgbClr val="000000">
                    <a:lumMod val="65000"/>
                    <a:lumOff val="35000"/>
                  </a:srgbClr>
                </a:solidFill>
                <a:effectLst/>
                <a:uLnTx/>
                <a:uFillTx/>
                <a:latin typeface="Nokia Pure Headline" pitchFamily="34" charset="0"/>
                <a:ea typeface="+mn-ea"/>
                <a:cs typeface="Arial" charset="0"/>
              </a:rPr>
              <a:t> </a:t>
            </a:r>
          </a:p>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000" b="0" i="0" u="none" strike="noStrike" kern="1200" cap="none" spc="0" normalizeH="0" baseline="0" noProof="0" dirty="0">
                <a:ln>
                  <a:noFill/>
                </a:ln>
                <a:solidFill>
                  <a:srgbClr val="000000">
                    <a:lumMod val="65000"/>
                    <a:lumOff val="35000"/>
                  </a:srgbClr>
                </a:solidFill>
                <a:effectLst/>
                <a:uLnTx/>
                <a:uFillTx/>
                <a:latin typeface="Nokia Pure Headline" pitchFamily="34" charset="0"/>
                <a:ea typeface="+mn-ea"/>
                <a:cs typeface="Arial" charset="0"/>
              </a:rPr>
              <a:t>GSM 900/ 1800 4+4+4/ 4+4+4</a:t>
            </a:r>
          </a:p>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000" b="0" i="0" u="none" strike="noStrike" kern="1200" cap="none" spc="0" normalizeH="0" baseline="0" noProof="0" dirty="0">
                <a:ln>
                  <a:noFill/>
                </a:ln>
                <a:solidFill>
                  <a:srgbClr val="000000">
                    <a:lumMod val="65000"/>
                    <a:lumOff val="35000"/>
                  </a:srgbClr>
                </a:solidFill>
                <a:effectLst/>
                <a:uLnTx/>
                <a:uFillTx/>
                <a:latin typeface="Nokia Pure Headline" pitchFamily="34" charset="0"/>
                <a:ea typeface="+mn-ea"/>
                <a:cs typeface="Arial" charset="0"/>
              </a:rPr>
              <a:t>WCDMA 2100 2+2+2@20W </a:t>
            </a:r>
          </a:p>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000" b="0" i="0" u="none" strike="noStrike" kern="1200" cap="none" spc="0" normalizeH="0" baseline="0" noProof="0" dirty="0">
                <a:ln>
                  <a:noFill/>
                </a:ln>
                <a:solidFill>
                  <a:srgbClr val="000000">
                    <a:lumMod val="65000"/>
                    <a:lumOff val="35000"/>
                  </a:srgbClr>
                </a:solidFill>
                <a:effectLst/>
                <a:uLnTx/>
                <a:uFillTx/>
                <a:latin typeface="Nokia Pure Headline" pitchFamily="34" charset="0"/>
                <a:ea typeface="+mn-ea"/>
                <a:cs typeface="Arial" charset="0"/>
              </a:rPr>
              <a:t>LTE 800 1+1+1 @ 10MHz </a:t>
            </a:r>
          </a:p>
        </p:txBody>
      </p:sp>
      <p:sp>
        <p:nvSpPr>
          <p:cNvPr id="15" name="Right Arrow 16">
            <a:extLst>
              <a:ext uri="{FF2B5EF4-FFF2-40B4-BE49-F238E27FC236}">
                <a16:creationId xmlns:a16="http://schemas.microsoft.com/office/drawing/2014/main" id="{1600A9F5-40B0-4E10-A423-C3C14A14E598}"/>
              </a:ext>
            </a:extLst>
          </p:cNvPr>
          <p:cNvSpPr/>
          <p:nvPr/>
        </p:nvSpPr>
        <p:spPr>
          <a:xfrm>
            <a:off x="4337436" y="2074847"/>
            <a:ext cx="871671" cy="606751"/>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16" name="TextBox 15">
            <a:extLst>
              <a:ext uri="{FF2B5EF4-FFF2-40B4-BE49-F238E27FC236}">
                <a16:creationId xmlns:a16="http://schemas.microsoft.com/office/drawing/2014/main" id="{64C80D98-93C3-4876-A3CC-4C5669A70107}"/>
              </a:ext>
            </a:extLst>
          </p:cNvPr>
          <p:cNvSpPr txBox="1"/>
          <p:nvPr/>
        </p:nvSpPr>
        <p:spPr>
          <a:xfrm>
            <a:off x="6251191" y="3147662"/>
            <a:ext cx="457711" cy="155984"/>
          </a:xfrm>
          <a:prstGeom prst="rect">
            <a:avLst/>
          </a:prstGeom>
          <a:noFill/>
        </p:spPr>
        <p:txBody>
          <a:bodyPr wrap="non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700" b="1" i="0" u="none" strike="noStrike" kern="1200" cap="none" spc="0" normalizeH="0" baseline="0" noProof="0" dirty="0">
                <a:ln>
                  <a:noFill/>
                </a:ln>
                <a:solidFill>
                  <a:srgbClr val="FFFFFF"/>
                </a:solidFill>
                <a:effectLst/>
                <a:uLnTx/>
                <a:uFillTx/>
                <a:latin typeface="Nokia Pure Headline" pitchFamily="34" charset="0"/>
              </a:rPr>
              <a:t>2G FSMF</a:t>
            </a:r>
          </a:p>
        </p:txBody>
      </p:sp>
      <p:pic>
        <p:nvPicPr>
          <p:cNvPr id="17" name="Picture 2">
            <a:extLst>
              <a:ext uri="{FF2B5EF4-FFF2-40B4-BE49-F238E27FC236}">
                <a16:creationId xmlns:a16="http://schemas.microsoft.com/office/drawing/2014/main" id="{A360A4BD-11EF-426D-ACCD-30C13795E28B}"/>
              </a:ext>
            </a:extLst>
          </p:cNvPr>
          <p:cNvPicPr>
            <a:picLocks noChangeAspect="1" noChangeArrowheads="1"/>
          </p:cNvPicPr>
          <p:nvPr/>
        </p:nvPicPr>
        <p:blipFill>
          <a:blip r:embed="rId3" cstate="print"/>
          <a:srcRect/>
          <a:stretch>
            <a:fillRect/>
          </a:stretch>
        </p:blipFill>
        <p:spPr bwMode="auto">
          <a:xfrm>
            <a:off x="6004856" y="3163367"/>
            <a:ext cx="1829961" cy="366411"/>
          </a:xfrm>
          <a:prstGeom prst="rect">
            <a:avLst/>
          </a:prstGeom>
          <a:noFill/>
          <a:ln w="9525">
            <a:noFill/>
            <a:miter lim="800000"/>
            <a:headEnd/>
            <a:tailEnd/>
          </a:ln>
        </p:spPr>
      </p:pic>
      <p:sp>
        <p:nvSpPr>
          <p:cNvPr id="18" name="TextBox 17">
            <a:extLst>
              <a:ext uri="{FF2B5EF4-FFF2-40B4-BE49-F238E27FC236}">
                <a16:creationId xmlns:a16="http://schemas.microsoft.com/office/drawing/2014/main" id="{307E3AE9-F5DC-4FD6-A8B0-20D85D3F85EF}"/>
              </a:ext>
            </a:extLst>
          </p:cNvPr>
          <p:cNvSpPr txBox="1"/>
          <p:nvPr/>
        </p:nvSpPr>
        <p:spPr>
          <a:xfrm>
            <a:off x="6402067" y="3207542"/>
            <a:ext cx="924184" cy="336418"/>
          </a:xfrm>
          <a:prstGeom prst="rect">
            <a:avLst/>
          </a:prstGeom>
          <a:noFill/>
        </p:spPr>
        <p:txBody>
          <a:bodyPr wrap="non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2G/ 3G/ 4G  </a:t>
            </a:r>
            <a:br>
              <a:rPr kumimoji="0" lang="en-US" sz="1000" b="1" i="0" u="none" strike="noStrike" kern="1200" cap="none" spc="0" normalizeH="0" baseline="0" noProof="0" dirty="0">
                <a:ln>
                  <a:noFill/>
                </a:ln>
                <a:solidFill>
                  <a:srgbClr val="FFFFFF"/>
                </a:solidFill>
                <a:effectLst/>
                <a:uLnTx/>
                <a:uFillTx/>
                <a:latin typeface="Nokia Pure Headline" pitchFamily="34" charset="0"/>
              </a:rPr>
            </a:br>
            <a:r>
              <a:rPr kumimoji="0" lang="en-US" sz="1000" b="1" i="0" u="none" strike="noStrike" kern="1200" cap="none" spc="0" normalizeH="0" baseline="0" noProof="0" dirty="0">
                <a:ln>
                  <a:noFill/>
                </a:ln>
                <a:solidFill>
                  <a:srgbClr val="FFFFFF"/>
                </a:solidFill>
                <a:effectLst/>
                <a:uLnTx/>
                <a:uFillTx/>
                <a:latin typeface="Nokia Pure Headline" pitchFamily="34" charset="0"/>
              </a:rPr>
              <a:t>FSMF+ 2 FBBC</a:t>
            </a:r>
          </a:p>
        </p:txBody>
      </p:sp>
      <p:pic>
        <p:nvPicPr>
          <p:cNvPr id="19" name="Picture 2">
            <a:extLst>
              <a:ext uri="{FF2B5EF4-FFF2-40B4-BE49-F238E27FC236}">
                <a16:creationId xmlns:a16="http://schemas.microsoft.com/office/drawing/2014/main" id="{42403B87-8D81-4DF9-9D35-AB6CA3AFD00B}"/>
              </a:ext>
            </a:extLst>
          </p:cNvPr>
          <p:cNvPicPr>
            <a:picLocks noChangeAspect="1" noChangeArrowheads="1"/>
          </p:cNvPicPr>
          <p:nvPr/>
        </p:nvPicPr>
        <p:blipFill>
          <a:blip r:embed="rId3" cstate="print"/>
          <a:srcRect/>
          <a:stretch>
            <a:fillRect/>
          </a:stretch>
        </p:blipFill>
        <p:spPr bwMode="auto">
          <a:xfrm>
            <a:off x="6008543" y="1683760"/>
            <a:ext cx="1857825" cy="349129"/>
          </a:xfrm>
          <a:prstGeom prst="rect">
            <a:avLst/>
          </a:prstGeom>
          <a:noFill/>
          <a:ln w="9525">
            <a:noFill/>
            <a:miter lim="800000"/>
            <a:headEnd/>
            <a:tailEnd/>
          </a:ln>
        </p:spPr>
      </p:pic>
      <p:sp>
        <p:nvSpPr>
          <p:cNvPr id="20" name="TextBox 19">
            <a:extLst>
              <a:ext uri="{FF2B5EF4-FFF2-40B4-BE49-F238E27FC236}">
                <a16:creationId xmlns:a16="http://schemas.microsoft.com/office/drawing/2014/main" id="{B3A04DF9-A5A7-4FBB-A47A-1DC9A62EAAA6}"/>
              </a:ext>
            </a:extLst>
          </p:cNvPr>
          <p:cNvSpPr txBox="1"/>
          <p:nvPr/>
        </p:nvSpPr>
        <p:spPr>
          <a:xfrm>
            <a:off x="6182916" y="1758347"/>
            <a:ext cx="1557247" cy="196636"/>
          </a:xfrm>
          <a:prstGeom prst="rect">
            <a:avLst/>
          </a:prstGeom>
          <a:noFill/>
        </p:spPr>
        <p:txBody>
          <a:bodyPr wrap="squar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2G/4G  RFM FXED 1800 </a:t>
            </a:r>
          </a:p>
        </p:txBody>
      </p:sp>
      <p:pic>
        <p:nvPicPr>
          <p:cNvPr id="21" name="Picture 2">
            <a:extLst>
              <a:ext uri="{FF2B5EF4-FFF2-40B4-BE49-F238E27FC236}">
                <a16:creationId xmlns:a16="http://schemas.microsoft.com/office/drawing/2014/main" id="{B178F60D-04DB-480C-9863-6454264263F2}"/>
              </a:ext>
            </a:extLst>
          </p:cNvPr>
          <p:cNvPicPr>
            <a:picLocks noChangeAspect="1" noChangeArrowheads="1"/>
          </p:cNvPicPr>
          <p:nvPr/>
        </p:nvPicPr>
        <p:blipFill>
          <a:blip r:embed="rId3" cstate="print"/>
          <a:srcRect/>
          <a:stretch>
            <a:fillRect/>
          </a:stretch>
        </p:blipFill>
        <p:spPr bwMode="auto">
          <a:xfrm>
            <a:off x="6008746" y="1999319"/>
            <a:ext cx="1857621" cy="330038"/>
          </a:xfrm>
          <a:prstGeom prst="rect">
            <a:avLst/>
          </a:prstGeom>
          <a:noFill/>
          <a:ln w="9525">
            <a:noFill/>
            <a:miter lim="800000"/>
            <a:headEnd/>
            <a:tailEnd/>
          </a:ln>
        </p:spPr>
      </p:pic>
      <p:sp>
        <p:nvSpPr>
          <p:cNvPr id="22" name="TextBox 21">
            <a:extLst>
              <a:ext uri="{FF2B5EF4-FFF2-40B4-BE49-F238E27FC236}">
                <a16:creationId xmlns:a16="http://schemas.microsoft.com/office/drawing/2014/main" id="{B120DA8F-98B6-44CD-8CA1-5D123591E9A9}"/>
              </a:ext>
            </a:extLst>
          </p:cNvPr>
          <p:cNvSpPr txBox="1"/>
          <p:nvPr/>
        </p:nvSpPr>
        <p:spPr>
          <a:xfrm>
            <a:off x="6208546" y="2075836"/>
            <a:ext cx="1500066" cy="196636"/>
          </a:xfrm>
          <a:prstGeom prst="rect">
            <a:avLst/>
          </a:prstGeom>
          <a:noFill/>
        </p:spPr>
        <p:txBody>
          <a:bodyPr wrap="squar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2G/3G  RFM FXDB 900</a:t>
            </a:r>
          </a:p>
        </p:txBody>
      </p:sp>
      <p:pic>
        <p:nvPicPr>
          <p:cNvPr id="23" name="Picture 2">
            <a:extLst>
              <a:ext uri="{FF2B5EF4-FFF2-40B4-BE49-F238E27FC236}">
                <a16:creationId xmlns:a16="http://schemas.microsoft.com/office/drawing/2014/main" id="{A1B33C24-31E4-47E0-AE62-275BDBD17932}"/>
              </a:ext>
            </a:extLst>
          </p:cNvPr>
          <p:cNvPicPr>
            <a:picLocks noChangeAspect="1" noChangeArrowheads="1"/>
          </p:cNvPicPr>
          <p:nvPr/>
        </p:nvPicPr>
        <p:blipFill>
          <a:blip r:embed="rId3" cstate="print"/>
          <a:srcRect/>
          <a:stretch>
            <a:fillRect/>
          </a:stretch>
        </p:blipFill>
        <p:spPr bwMode="auto">
          <a:xfrm>
            <a:off x="6013021" y="2311191"/>
            <a:ext cx="1861235" cy="350800"/>
          </a:xfrm>
          <a:prstGeom prst="rect">
            <a:avLst/>
          </a:prstGeom>
          <a:noFill/>
          <a:ln w="9525">
            <a:noFill/>
            <a:miter lim="800000"/>
            <a:headEnd/>
            <a:tailEnd/>
          </a:ln>
        </p:spPr>
      </p:pic>
      <p:sp>
        <p:nvSpPr>
          <p:cNvPr id="24" name="TextBox 23">
            <a:extLst>
              <a:ext uri="{FF2B5EF4-FFF2-40B4-BE49-F238E27FC236}">
                <a16:creationId xmlns:a16="http://schemas.microsoft.com/office/drawing/2014/main" id="{79E6AFD1-43CE-4C5C-9610-DAF8EC2B08E2}"/>
              </a:ext>
            </a:extLst>
          </p:cNvPr>
          <p:cNvSpPr txBox="1"/>
          <p:nvPr/>
        </p:nvSpPr>
        <p:spPr>
          <a:xfrm>
            <a:off x="6258400" y="2385700"/>
            <a:ext cx="1466997" cy="196636"/>
          </a:xfrm>
          <a:prstGeom prst="rect">
            <a:avLst/>
          </a:prstGeom>
          <a:noFill/>
        </p:spPr>
        <p:txBody>
          <a:bodyPr wrap="squar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3G RFM FRGP 2100 </a:t>
            </a:r>
          </a:p>
        </p:txBody>
      </p:sp>
      <p:pic>
        <p:nvPicPr>
          <p:cNvPr id="25" name="Picture 2">
            <a:extLst>
              <a:ext uri="{FF2B5EF4-FFF2-40B4-BE49-F238E27FC236}">
                <a16:creationId xmlns:a16="http://schemas.microsoft.com/office/drawing/2014/main" id="{262A2ED3-30E8-4E11-8EAA-23A84164EDF2}"/>
              </a:ext>
            </a:extLst>
          </p:cNvPr>
          <p:cNvPicPr>
            <a:picLocks noChangeAspect="1" noChangeArrowheads="1"/>
          </p:cNvPicPr>
          <p:nvPr/>
        </p:nvPicPr>
        <p:blipFill>
          <a:blip r:embed="rId3" cstate="print"/>
          <a:srcRect/>
          <a:stretch>
            <a:fillRect/>
          </a:stretch>
        </p:blipFill>
        <p:spPr bwMode="auto">
          <a:xfrm>
            <a:off x="6007753" y="2627558"/>
            <a:ext cx="1871469" cy="326326"/>
          </a:xfrm>
          <a:prstGeom prst="rect">
            <a:avLst/>
          </a:prstGeom>
          <a:noFill/>
          <a:ln w="9525">
            <a:noFill/>
            <a:miter lim="800000"/>
            <a:headEnd/>
            <a:tailEnd/>
          </a:ln>
        </p:spPr>
      </p:pic>
      <p:sp>
        <p:nvSpPr>
          <p:cNvPr id="26" name="TextBox 25">
            <a:extLst>
              <a:ext uri="{FF2B5EF4-FFF2-40B4-BE49-F238E27FC236}">
                <a16:creationId xmlns:a16="http://schemas.microsoft.com/office/drawing/2014/main" id="{EA32A5E2-8768-47F0-A295-26B0A1178955}"/>
              </a:ext>
            </a:extLst>
          </p:cNvPr>
          <p:cNvSpPr txBox="1"/>
          <p:nvPr/>
        </p:nvSpPr>
        <p:spPr>
          <a:xfrm>
            <a:off x="6249376" y="2701249"/>
            <a:ext cx="1467476" cy="196636"/>
          </a:xfrm>
          <a:prstGeom prst="rect">
            <a:avLst/>
          </a:prstGeom>
          <a:noFill/>
        </p:spPr>
        <p:txBody>
          <a:bodyPr wrap="square" lIns="57573" tIns="28787" rIns="57573" bIns="28787" rtlCol="0">
            <a:spAutoFit/>
          </a:bodyPr>
          <a:lstStyle/>
          <a:p>
            <a:pPr marL="0" marR="0" lvl="0" indent="0" algn="l" defTabSz="725484" rtl="0" eaLnBrk="1" fontAlgn="base" latinLnBrk="0" hangingPunct="1">
              <a:lnSpc>
                <a:spcPct val="90000"/>
              </a:lnSpc>
              <a:spcBef>
                <a:spcPct val="30000"/>
              </a:spcBef>
              <a:spcAft>
                <a:spcPct val="0"/>
              </a:spcAft>
              <a:buClr>
                <a:srgbClr val="FF9900"/>
              </a:buClr>
              <a:buSzPct val="110000"/>
              <a:buFontTx/>
              <a:buNone/>
              <a:tabLst/>
              <a:defRPr/>
            </a:pPr>
            <a:r>
              <a:rPr kumimoji="0" lang="en-US" sz="1000" b="1" i="0" u="none" strike="noStrike" kern="1200" cap="none" spc="0" normalizeH="0" baseline="0" noProof="0" dirty="0">
                <a:ln>
                  <a:noFill/>
                </a:ln>
                <a:solidFill>
                  <a:srgbClr val="FFFFFF"/>
                </a:solidFill>
                <a:effectLst/>
                <a:uLnTx/>
                <a:uFillTx/>
                <a:latin typeface="Nokia Pure Headline" pitchFamily="34" charset="0"/>
              </a:rPr>
              <a:t>4G RFM FRME 800 </a:t>
            </a:r>
          </a:p>
        </p:txBody>
      </p:sp>
      <p:sp>
        <p:nvSpPr>
          <p:cNvPr id="27" name="TextBox 26">
            <a:hlinkClick r:id="" action="ppaction://noaction"/>
            <a:extLst>
              <a:ext uri="{FF2B5EF4-FFF2-40B4-BE49-F238E27FC236}">
                <a16:creationId xmlns:a16="http://schemas.microsoft.com/office/drawing/2014/main" id="{40AAB276-45DB-4FE2-BBB9-D4D8B41F3B79}"/>
              </a:ext>
            </a:extLst>
          </p:cNvPr>
          <p:cNvSpPr txBox="1"/>
          <p:nvPr/>
        </p:nvSpPr>
        <p:spPr>
          <a:xfrm>
            <a:off x="5109465" y="3706384"/>
            <a:ext cx="3366539" cy="1025494"/>
          </a:xfrm>
          <a:prstGeom prst="round1Rect">
            <a:avLst>
              <a:gd name="adj" fmla="val 0"/>
            </a:avLst>
          </a:prstGeom>
          <a:noFill/>
          <a:ln>
            <a:noFill/>
          </a:ln>
        </p:spPr>
        <p:txBody>
          <a:bodyPr wrap="square" lIns="57123" tIns="36275" rIns="57123" bIns="36275" rtlCol="0" anchor="ctr" anchorCtr="0">
            <a:noAutofit/>
          </a:bodyPr>
          <a:lstStyle/>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200" b="1" i="0" u="none" strike="noStrike" kern="1200" cap="none" spc="0" normalizeH="0" baseline="0" noProof="0" dirty="0" err="1">
                <a:ln>
                  <a:noFill/>
                </a:ln>
                <a:solidFill>
                  <a:srgbClr val="000000">
                    <a:lumMod val="65000"/>
                    <a:lumOff val="35000"/>
                  </a:srgbClr>
                </a:solidFill>
                <a:effectLst/>
                <a:uLnTx/>
                <a:uFillTx/>
                <a:latin typeface="Nokia Pure Headline" pitchFamily="34" charset="0"/>
                <a:ea typeface="+mn-ea"/>
                <a:cs typeface="Arial" charset="0"/>
              </a:rPr>
              <a:t>Modernized</a:t>
            </a:r>
            <a:r>
              <a:rPr kumimoji="0" lang="fi-FI" sz="1200" b="1" i="0" u="none" strike="noStrike" kern="1200" cap="none" spc="0" normalizeH="0" baseline="0" noProof="0" dirty="0">
                <a:ln>
                  <a:noFill/>
                </a:ln>
                <a:solidFill>
                  <a:srgbClr val="000000">
                    <a:lumMod val="65000"/>
                    <a:lumOff val="35000"/>
                  </a:srgbClr>
                </a:solidFill>
                <a:effectLst/>
                <a:uLnTx/>
                <a:uFillTx/>
                <a:latin typeface="Nokia Pure Headline" pitchFamily="34" charset="0"/>
                <a:ea typeface="+mn-ea"/>
                <a:cs typeface="Arial" charset="0"/>
              </a:rPr>
              <a:t> </a:t>
            </a:r>
            <a:r>
              <a:rPr kumimoji="0" lang="fi-FI" sz="1200" b="1" i="0" u="none" strike="noStrike" kern="1200" cap="none" spc="0" normalizeH="0" baseline="0" noProof="0" dirty="0" err="1">
                <a:ln>
                  <a:noFill/>
                </a:ln>
                <a:solidFill>
                  <a:srgbClr val="000000">
                    <a:lumMod val="65000"/>
                    <a:lumOff val="35000"/>
                  </a:srgbClr>
                </a:solidFill>
                <a:effectLst/>
                <a:uLnTx/>
                <a:uFillTx/>
                <a:latin typeface="Nokia Pure Headline" pitchFamily="34" charset="0"/>
                <a:ea typeface="+mn-ea"/>
                <a:cs typeface="Arial" charset="0"/>
              </a:rPr>
              <a:t>site</a:t>
            </a:r>
            <a:r>
              <a:rPr kumimoji="0" lang="fi-FI" sz="1200" b="1" i="0" u="none" strike="noStrike" kern="1200" cap="none" spc="0" normalizeH="0" baseline="0" noProof="0" dirty="0">
                <a:ln>
                  <a:noFill/>
                </a:ln>
                <a:solidFill>
                  <a:srgbClr val="000000">
                    <a:lumMod val="65000"/>
                    <a:lumOff val="35000"/>
                  </a:srgbClr>
                </a:solidFill>
                <a:effectLst/>
                <a:uLnTx/>
                <a:uFillTx/>
                <a:latin typeface="Nokia Pure Headline" pitchFamily="34" charset="0"/>
                <a:ea typeface="+mn-ea"/>
                <a:cs typeface="Arial" charset="0"/>
              </a:rPr>
              <a:t> </a:t>
            </a:r>
            <a:br>
              <a:rPr kumimoji="0" lang="fi-FI" sz="1000" b="0" i="0" u="none" strike="noStrike" kern="1200" cap="none" spc="0" normalizeH="0" baseline="0" noProof="0" dirty="0">
                <a:ln>
                  <a:noFill/>
                </a:ln>
                <a:solidFill>
                  <a:srgbClr val="000000">
                    <a:lumMod val="65000"/>
                    <a:lumOff val="35000"/>
                  </a:srgbClr>
                </a:solidFill>
                <a:effectLst/>
                <a:uLnTx/>
                <a:uFillTx/>
                <a:latin typeface="Nokia Pure Headline" pitchFamily="34" charset="0"/>
                <a:ea typeface="+mn-ea"/>
                <a:cs typeface="Arial" charset="0"/>
              </a:rPr>
            </a:br>
            <a:r>
              <a:rPr kumimoji="0" lang="fi-FI" sz="1000" b="0" i="0" u="none" strike="noStrike" kern="1200" cap="none" spc="0" normalizeH="0" baseline="0" noProof="0" dirty="0">
                <a:ln>
                  <a:noFill/>
                </a:ln>
                <a:solidFill>
                  <a:srgbClr val="000000">
                    <a:lumMod val="65000"/>
                    <a:lumOff val="35000"/>
                  </a:srgbClr>
                </a:solidFill>
                <a:effectLst/>
                <a:uLnTx/>
                <a:uFillTx/>
                <a:latin typeface="Nokia Pure Headline" pitchFamily="34" charset="0"/>
                <a:ea typeface="+mn-ea"/>
                <a:cs typeface="Arial" charset="0"/>
              </a:rPr>
              <a:t>GSM 900/ 1800 3+3+3/ 4+4+4 </a:t>
            </a:r>
          </a:p>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000" b="0" i="0" u="none" strike="noStrike" kern="1200" cap="none" spc="0" normalizeH="0" baseline="0" noProof="0" dirty="0">
                <a:ln>
                  <a:noFill/>
                </a:ln>
                <a:solidFill>
                  <a:srgbClr val="000000">
                    <a:lumMod val="65000"/>
                    <a:lumOff val="35000"/>
                  </a:srgbClr>
                </a:solidFill>
                <a:effectLst/>
                <a:uLnTx/>
                <a:uFillTx/>
                <a:latin typeface="Nokia Pure Headline" pitchFamily="34" charset="0"/>
                <a:ea typeface="+mn-ea"/>
                <a:cs typeface="Arial" charset="0"/>
              </a:rPr>
              <a:t>WCDMA 2100 2+2+2@20W + WCDMA 900 1+1+1  </a:t>
            </a:r>
          </a:p>
          <a:p>
            <a:pPr marL="0" marR="0" lvl="0" indent="0" algn="l" defTabSz="725622" rtl="0" eaLnBrk="1" fontAlgn="base" latinLnBrk="0" hangingPunct="1">
              <a:lnSpc>
                <a:spcPct val="100000"/>
              </a:lnSpc>
              <a:spcBef>
                <a:spcPct val="0"/>
              </a:spcBef>
              <a:spcAft>
                <a:spcPct val="0"/>
              </a:spcAft>
              <a:buClrTx/>
              <a:buSzTx/>
              <a:buFontTx/>
              <a:buNone/>
              <a:tabLst/>
              <a:defRPr/>
            </a:pPr>
            <a:r>
              <a:rPr kumimoji="0" lang="fi-FI" sz="1000" b="0" i="0" u="none" strike="noStrike" kern="1200" cap="none" spc="0" normalizeH="0" baseline="0" noProof="0" dirty="0">
                <a:ln>
                  <a:noFill/>
                </a:ln>
                <a:solidFill>
                  <a:srgbClr val="000000">
                    <a:lumMod val="65000"/>
                    <a:lumOff val="35000"/>
                  </a:srgbClr>
                </a:solidFill>
                <a:effectLst/>
                <a:uLnTx/>
                <a:uFillTx/>
                <a:latin typeface="Nokia Pure Headline" pitchFamily="34" charset="0"/>
                <a:ea typeface="+mn-ea"/>
                <a:cs typeface="Arial" charset="0"/>
              </a:rPr>
              <a:t>LTE 800 1+1+1 @ 10MHz + LTE 1800 @ 10 MHz </a:t>
            </a:r>
          </a:p>
        </p:txBody>
      </p:sp>
      <p:sp>
        <p:nvSpPr>
          <p:cNvPr id="28" name="TextBox 27">
            <a:extLst>
              <a:ext uri="{FF2B5EF4-FFF2-40B4-BE49-F238E27FC236}">
                <a16:creationId xmlns:a16="http://schemas.microsoft.com/office/drawing/2014/main" id="{C57C4B88-DF1A-4834-AAD0-FCD90A8AF406}"/>
              </a:ext>
            </a:extLst>
          </p:cNvPr>
          <p:cNvSpPr txBox="1"/>
          <p:nvPr/>
        </p:nvSpPr>
        <p:spPr>
          <a:xfrm>
            <a:off x="5147506" y="4574938"/>
            <a:ext cx="2922661" cy="246221"/>
          </a:xfrm>
          <a:prstGeom prst="rect">
            <a:avLst/>
          </a:prstGeom>
          <a:noFill/>
        </p:spPr>
        <p:txBody>
          <a:bodyPr wrap="squar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Nokia Pure Headline" pitchFamily="34" charset="0"/>
            </a:endParaRPr>
          </a:p>
        </p:txBody>
      </p:sp>
      <p:sp>
        <p:nvSpPr>
          <p:cNvPr id="29" name="Rectangle 28">
            <a:extLst>
              <a:ext uri="{FF2B5EF4-FFF2-40B4-BE49-F238E27FC236}">
                <a16:creationId xmlns:a16="http://schemas.microsoft.com/office/drawing/2014/main" id="{70FCD74D-30FD-40D0-B9E0-647841F76621}"/>
              </a:ext>
            </a:extLst>
          </p:cNvPr>
          <p:cNvSpPr/>
          <p:nvPr/>
        </p:nvSpPr>
        <p:spPr>
          <a:xfrm>
            <a:off x="133349" y="933450"/>
            <a:ext cx="8524875" cy="3657600"/>
          </a:xfrm>
          <a:prstGeom prst="rect">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30" name="Rectangle 29">
            <a:extLst>
              <a:ext uri="{FF2B5EF4-FFF2-40B4-BE49-F238E27FC236}">
                <a16:creationId xmlns:a16="http://schemas.microsoft.com/office/drawing/2014/main" id="{DD9EE609-398C-4374-9430-4DA15F684A4C}"/>
              </a:ext>
            </a:extLst>
          </p:cNvPr>
          <p:cNvSpPr/>
          <p:nvPr/>
        </p:nvSpPr>
        <p:spPr>
          <a:xfrm>
            <a:off x="2146574" y="1449600"/>
            <a:ext cx="1914525" cy="656404"/>
          </a:xfrm>
          <a:prstGeom prst="rect">
            <a:avLst/>
          </a:prstGeom>
          <a:noFill/>
          <a:ln w="19050">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31" name="Rectangle 30">
            <a:extLst>
              <a:ext uri="{FF2B5EF4-FFF2-40B4-BE49-F238E27FC236}">
                <a16:creationId xmlns:a16="http://schemas.microsoft.com/office/drawing/2014/main" id="{370D668E-8921-4FF3-941F-7631ED7CA8C7}"/>
              </a:ext>
            </a:extLst>
          </p:cNvPr>
          <p:cNvSpPr/>
          <p:nvPr/>
        </p:nvSpPr>
        <p:spPr>
          <a:xfrm>
            <a:off x="5972175" y="2314575"/>
            <a:ext cx="1914525" cy="1247775"/>
          </a:xfrm>
          <a:prstGeom prst="rect">
            <a:avLst/>
          </a:prstGeom>
          <a:noFill/>
          <a:ln w="19050">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32" name="TextBox 31">
            <a:extLst>
              <a:ext uri="{FF2B5EF4-FFF2-40B4-BE49-F238E27FC236}">
                <a16:creationId xmlns:a16="http://schemas.microsoft.com/office/drawing/2014/main" id="{2E58614D-B00E-45F3-AA46-19EACB2007E3}"/>
              </a:ext>
            </a:extLst>
          </p:cNvPr>
          <p:cNvSpPr txBox="1"/>
          <p:nvPr/>
        </p:nvSpPr>
        <p:spPr>
          <a:xfrm>
            <a:off x="7229475" y="981075"/>
            <a:ext cx="1245854" cy="276999"/>
          </a:xfrm>
          <a:prstGeom prst="rect">
            <a:avLst/>
          </a:prstGeom>
          <a:noFill/>
          <a:ln w="19050">
            <a:solidFill>
              <a:srgbClr val="7030A0"/>
            </a:solidFill>
            <a:prstDash val="dash"/>
          </a:ln>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24191"/>
                </a:solidFill>
                <a:effectLst/>
                <a:uLnTx/>
                <a:uFillTx/>
                <a:latin typeface="Nokia Pure Headline" pitchFamily="34" charset="0"/>
              </a:rPr>
              <a:t>Reused modules</a:t>
            </a:r>
          </a:p>
        </p:txBody>
      </p:sp>
      <p:sp>
        <p:nvSpPr>
          <p:cNvPr id="33" name="TextBox 32">
            <a:extLst>
              <a:ext uri="{FF2B5EF4-FFF2-40B4-BE49-F238E27FC236}">
                <a16:creationId xmlns:a16="http://schemas.microsoft.com/office/drawing/2014/main" id="{39EDE9D1-12D5-443C-954A-1324B6879D5B}"/>
              </a:ext>
            </a:extLst>
          </p:cNvPr>
          <p:cNvSpPr txBox="1"/>
          <p:nvPr/>
        </p:nvSpPr>
        <p:spPr>
          <a:xfrm>
            <a:off x="6019800" y="981075"/>
            <a:ext cx="1053494" cy="276999"/>
          </a:xfrm>
          <a:prstGeom prst="rect">
            <a:avLst/>
          </a:prstGeom>
          <a:noFill/>
          <a:ln w="19050">
            <a:solidFill>
              <a:srgbClr val="FFC000"/>
            </a:solidFill>
            <a:prstDash val="dash"/>
          </a:ln>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24191"/>
                </a:solidFill>
                <a:effectLst/>
                <a:uLnTx/>
                <a:uFillTx/>
                <a:latin typeface="Nokia Pure Headline" pitchFamily="34" charset="0"/>
              </a:rPr>
              <a:t>New modules</a:t>
            </a:r>
          </a:p>
        </p:txBody>
      </p:sp>
      <p:sp>
        <p:nvSpPr>
          <p:cNvPr id="34" name="Rectangle 33">
            <a:extLst>
              <a:ext uri="{FF2B5EF4-FFF2-40B4-BE49-F238E27FC236}">
                <a16:creationId xmlns:a16="http://schemas.microsoft.com/office/drawing/2014/main" id="{88750E05-D63F-480D-92F9-E5FADFBA21F0}"/>
              </a:ext>
            </a:extLst>
          </p:cNvPr>
          <p:cNvSpPr/>
          <p:nvPr/>
        </p:nvSpPr>
        <p:spPr>
          <a:xfrm>
            <a:off x="5981700" y="1666875"/>
            <a:ext cx="1914525" cy="600075"/>
          </a:xfrm>
          <a:prstGeom prst="rect">
            <a:avLst/>
          </a:prstGeom>
          <a:noFill/>
          <a:ln w="19050">
            <a:solidFill>
              <a:srgbClr val="FFC000"/>
            </a:solidFill>
            <a:prstDash val="dash"/>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35" name="Rectangle 34">
            <a:extLst>
              <a:ext uri="{FF2B5EF4-FFF2-40B4-BE49-F238E27FC236}">
                <a16:creationId xmlns:a16="http://schemas.microsoft.com/office/drawing/2014/main" id="{E0FD2D0E-80C8-4CB5-8161-5763484A48ED}"/>
              </a:ext>
            </a:extLst>
          </p:cNvPr>
          <p:cNvSpPr/>
          <p:nvPr/>
        </p:nvSpPr>
        <p:spPr>
          <a:xfrm>
            <a:off x="2144369" y="2919035"/>
            <a:ext cx="1914525" cy="420751"/>
          </a:xfrm>
          <a:prstGeom prst="rect">
            <a:avLst/>
          </a:prstGeom>
          <a:noFill/>
          <a:ln w="19050">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36" name="Footer Placeholder 3">
            <a:extLst>
              <a:ext uri="{FF2B5EF4-FFF2-40B4-BE49-F238E27FC236}">
                <a16:creationId xmlns:a16="http://schemas.microsoft.com/office/drawing/2014/main" id="{B4990D5E-B4A8-4093-8D04-9D1627524727}"/>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4103585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E01770-BD20-4CEF-8939-8B1A31C229B8}"/>
              </a:ext>
            </a:extLst>
          </p:cNvPr>
          <p:cNvSpPr/>
          <p:nvPr/>
        </p:nvSpPr>
        <p:spPr>
          <a:xfrm>
            <a:off x="304800" y="3126461"/>
            <a:ext cx="1623531" cy="113203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3" name="Rectangle 2">
            <a:extLst>
              <a:ext uri="{FF2B5EF4-FFF2-40B4-BE49-F238E27FC236}">
                <a16:creationId xmlns:a16="http://schemas.microsoft.com/office/drawing/2014/main" id="{EBA692D7-8D00-43EF-9B8E-D28B757BA24E}"/>
              </a:ext>
            </a:extLst>
          </p:cNvPr>
          <p:cNvSpPr/>
          <p:nvPr/>
        </p:nvSpPr>
        <p:spPr>
          <a:xfrm>
            <a:off x="4436237" y="2059007"/>
            <a:ext cx="1596360" cy="1015200"/>
          </a:xfrm>
          <a:prstGeom prst="rect">
            <a:avLst/>
          </a:prstGeom>
          <a:solidFill>
            <a:schemeClr val="accent1">
              <a:lumMod val="75000"/>
              <a:alpha val="32157"/>
            </a:schemeClr>
          </a:solidFill>
          <a:ln>
            <a:noFill/>
          </a:ln>
          <a:effectLst>
            <a:glow>
              <a:schemeClr val="accent1"/>
            </a:glow>
            <a:outerShdw blurRad="50800" dist="50800" dir="5400000" sx="1000" sy="1000" algn="ctr" rotWithShape="0">
              <a:srgbClr val="000000">
                <a:alpha val="43137"/>
              </a:srgbClr>
            </a:outerShdw>
            <a:reflection endPos="0" dist="50800" dir="5400000" sy="-100000" algn="bl" rotWithShape="0"/>
            <a:softEdge rad="50800"/>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4" name="Title 1">
            <a:extLst>
              <a:ext uri="{FF2B5EF4-FFF2-40B4-BE49-F238E27FC236}">
                <a16:creationId xmlns:a16="http://schemas.microsoft.com/office/drawing/2014/main" id="{6A1CEDB7-5C95-4438-A48A-0C20A2D99E2B}"/>
              </a:ext>
            </a:extLst>
          </p:cNvPr>
          <p:cNvSpPr txBox="1">
            <a:spLocks/>
          </p:cNvSpPr>
          <p:nvPr/>
        </p:nvSpPr>
        <p:spPr>
          <a:xfrm>
            <a:off x="523571" y="223544"/>
            <a:ext cx="7129313" cy="309351"/>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s-ES_tradnl" sz="1800" b="1">
                <a:solidFill>
                  <a:srgbClr val="124191"/>
                </a:solidFill>
                <a:latin typeface="Nokia Pure Headline Light"/>
              </a:rPr>
              <a:t>Example SRAN 16.10: looking for configuration alternatives (2G&amp;3G&amp;4G)</a:t>
            </a:r>
            <a:endParaRPr lang="en-US" sz="1800" b="1" dirty="0">
              <a:solidFill>
                <a:srgbClr val="124191"/>
              </a:solidFill>
              <a:latin typeface="Nokia Pure Headline Light"/>
            </a:endParaRPr>
          </a:p>
        </p:txBody>
      </p:sp>
      <p:sp>
        <p:nvSpPr>
          <p:cNvPr id="5" name="Content Placeholder 2">
            <a:extLst>
              <a:ext uri="{FF2B5EF4-FFF2-40B4-BE49-F238E27FC236}">
                <a16:creationId xmlns:a16="http://schemas.microsoft.com/office/drawing/2014/main" id="{691F3502-0C27-4671-9316-BF17579D382F}"/>
              </a:ext>
            </a:extLst>
          </p:cNvPr>
          <p:cNvSpPr txBox="1">
            <a:spLocks/>
          </p:cNvSpPr>
          <p:nvPr/>
        </p:nvSpPr>
        <p:spPr>
          <a:xfrm>
            <a:off x="552661" y="557830"/>
            <a:ext cx="8227649" cy="30162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2"/>
                </a:solidFill>
                <a:latin typeface="Nokia Pure Text" panose="020B0504040602060303" pitchFamily="34" charset="0"/>
                <a:ea typeface="Nokia Pure Text" panose="020B0504040602060303" pitchFamily="34" charset="0"/>
                <a:cs typeface="Nokia Pure Text" panose="020B0504040602060303" pitchFamily="34" charset="0"/>
              </a:rPr>
              <a:t>SRAN 2G/3G/4G (RFM: 1xFXCB + 1x FXFC + 3x FRIG + 1xFRPB)</a:t>
            </a:r>
          </a:p>
        </p:txBody>
      </p:sp>
      <p:grpSp>
        <p:nvGrpSpPr>
          <p:cNvPr id="6" name="Group 691">
            <a:extLst>
              <a:ext uri="{FF2B5EF4-FFF2-40B4-BE49-F238E27FC236}">
                <a16:creationId xmlns:a16="http://schemas.microsoft.com/office/drawing/2014/main" id="{E5468A7E-BE08-4939-AEA2-B74012960FE9}"/>
              </a:ext>
            </a:extLst>
          </p:cNvPr>
          <p:cNvGrpSpPr/>
          <p:nvPr/>
        </p:nvGrpSpPr>
        <p:grpSpPr>
          <a:xfrm>
            <a:off x="5002898" y="2193984"/>
            <a:ext cx="486574" cy="710166"/>
            <a:chOff x="1813006" y="2498638"/>
            <a:chExt cx="486574" cy="710166"/>
          </a:xfrm>
        </p:grpSpPr>
        <p:pic>
          <p:nvPicPr>
            <p:cNvPr id="7" name="Picture 6" descr="Flexi RRH rot right pole.png">
              <a:extLst>
                <a:ext uri="{FF2B5EF4-FFF2-40B4-BE49-F238E27FC236}">
                  <a16:creationId xmlns:a16="http://schemas.microsoft.com/office/drawing/2014/main" id="{64DF8FCB-5B44-45D6-A982-DA3B6849D853}"/>
                </a:ext>
              </a:extLst>
            </p:cNvPr>
            <p:cNvPicPr>
              <a:picLocks noChangeAspect="1"/>
            </p:cNvPicPr>
            <p:nvPr/>
          </p:nvPicPr>
          <p:blipFill>
            <a:blip r:embed="rId2" cstate="print"/>
            <a:stretch>
              <a:fillRect/>
            </a:stretch>
          </p:blipFill>
          <p:spPr>
            <a:xfrm>
              <a:off x="1813006" y="2513511"/>
              <a:ext cx="486574" cy="695293"/>
            </a:xfrm>
            <a:prstGeom prst="rect">
              <a:avLst/>
            </a:prstGeom>
          </p:spPr>
        </p:pic>
        <p:sp>
          <p:nvSpPr>
            <p:cNvPr id="8" name="Rounded Rectangle 30">
              <a:extLst>
                <a:ext uri="{FF2B5EF4-FFF2-40B4-BE49-F238E27FC236}">
                  <a16:creationId xmlns:a16="http://schemas.microsoft.com/office/drawing/2014/main" id="{E2B1BEBE-C69E-4F8A-83D6-06302AC2BF71}"/>
                </a:ext>
              </a:extLst>
            </p:cNvPr>
            <p:cNvSpPr/>
            <p:nvPr/>
          </p:nvSpPr>
          <p:spPr>
            <a:xfrm>
              <a:off x="1908769" y="3159551"/>
              <a:ext cx="46373" cy="45719"/>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9" name="Rounded Rectangle 31">
              <a:extLst>
                <a:ext uri="{FF2B5EF4-FFF2-40B4-BE49-F238E27FC236}">
                  <a16:creationId xmlns:a16="http://schemas.microsoft.com/office/drawing/2014/main" id="{6C241CB9-6868-4B6A-A25F-F70A9A99B00D}"/>
                </a:ext>
              </a:extLst>
            </p:cNvPr>
            <p:cNvSpPr/>
            <p:nvPr/>
          </p:nvSpPr>
          <p:spPr>
            <a:xfrm>
              <a:off x="2065688" y="3139925"/>
              <a:ext cx="46373" cy="45719"/>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10" name="Rounded Rectangle 32">
              <a:extLst>
                <a:ext uri="{FF2B5EF4-FFF2-40B4-BE49-F238E27FC236}">
                  <a16:creationId xmlns:a16="http://schemas.microsoft.com/office/drawing/2014/main" id="{A5CC6BA3-BC47-4E61-BC70-2774AFF8100D}"/>
                </a:ext>
              </a:extLst>
            </p:cNvPr>
            <p:cNvSpPr/>
            <p:nvPr/>
          </p:nvSpPr>
          <p:spPr>
            <a:xfrm>
              <a:off x="1987222" y="3147461"/>
              <a:ext cx="46373" cy="45719"/>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11" name="Rounded Rectangle 33">
              <a:extLst>
                <a:ext uri="{FF2B5EF4-FFF2-40B4-BE49-F238E27FC236}">
                  <a16:creationId xmlns:a16="http://schemas.microsoft.com/office/drawing/2014/main" id="{FF5976C5-9AC0-4B7E-9F21-15C57B192CAA}"/>
                </a:ext>
              </a:extLst>
            </p:cNvPr>
            <p:cNvSpPr/>
            <p:nvPr/>
          </p:nvSpPr>
          <p:spPr>
            <a:xfrm>
              <a:off x="1923856" y="2500147"/>
              <a:ext cx="79978" cy="96688"/>
            </a:xfrm>
            <a:prstGeom prst="roundRect">
              <a:avLst/>
            </a:prstGeom>
            <a:solidFill>
              <a:schemeClr val="bg1"/>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12" name="Rounded Rectangle 34">
              <a:extLst>
                <a:ext uri="{FF2B5EF4-FFF2-40B4-BE49-F238E27FC236}">
                  <a16:creationId xmlns:a16="http://schemas.microsoft.com/office/drawing/2014/main" id="{6470FC6C-C2A6-4CD9-8409-74C1F0F0A57C}"/>
                </a:ext>
              </a:extLst>
            </p:cNvPr>
            <p:cNvSpPr/>
            <p:nvPr/>
          </p:nvSpPr>
          <p:spPr>
            <a:xfrm>
              <a:off x="2094366" y="2498638"/>
              <a:ext cx="79978" cy="96688"/>
            </a:xfrm>
            <a:prstGeom prst="roundRect">
              <a:avLst/>
            </a:prstGeom>
            <a:solidFill>
              <a:schemeClr val="bg1"/>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grpSp>
      <p:grpSp>
        <p:nvGrpSpPr>
          <p:cNvPr id="13" name="Group 126">
            <a:extLst>
              <a:ext uri="{FF2B5EF4-FFF2-40B4-BE49-F238E27FC236}">
                <a16:creationId xmlns:a16="http://schemas.microsoft.com/office/drawing/2014/main" id="{57B19611-EF65-4800-8AFE-778797B34B62}"/>
              </a:ext>
            </a:extLst>
          </p:cNvPr>
          <p:cNvGrpSpPr/>
          <p:nvPr/>
        </p:nvGrpSpPr>
        <p:grpSpPr>
          <a:xfrm>
            <a:off x="778146" y="2151010"/>
            <a:ext cx="1367391" cy="322330"/>
            <a:chOff x="381399" y="1992836"/>
            <a:chExt cx="2088208" cy="492246"/>
          </a:xfrm>
        </p:grpSpPr>
        <p:grpSp>
          <p:nvGrpSpPr>
            <p:cNvPr id="14" name="Group 340">
              <a:extLst>
                <a:ext uri="{FF2B5EF4-FFF2-40B4-BE49-F238E27FC236}">
                  <a16:creationId xmlns:a16="http://schemas.microsoft.com/office/drawing/2014/main" id="{259852C9-A894-420B-A0D3-56665116B6B5}"/>
                </a:ext>
              </a:extLst>
            </p:cNvPr>
            <p:cNvGrpSpPr/>
            <p:nvPr/>
          </p:nvGrpSpPr>
          <p:grpSpPr>
            <a:xfrm>
              <a:off x="381399" y="1992836"/>
              <a:ext cx="2088208" cy="492246"/>
              <a:chOff x="971600" y="1707654"/>
              <a:chExt cx="2808288" cy="661988"/>
            </a:xfrm>
          </p:grpSpPr>
          <p:sp>
            <p:nvSpPr>
              <p:cNvPr id="21" name="AutoShape 3">
                <a:extLst>
                  <a:ext uri="{FF2B5EF4-FFF2-40B4-BE49-F238E27FC236}">
                    <a16:creationId xmlns:a16="http://schemas.microsoft.com/office/drawing/2014/main" id="{2AE97698-AF12-4CBD-9865-28A68D158B89}"/>
                  </a:ext>
                </a:extLst>
              </p:cNvPr>
              <p:cNvSpPr>
                <a:spLocks noChangeAspect="1" noChangeArrowheads="1" noTextEdit="1"/>
              </p:cNvSpPr>
              <p:nvPr/>
            </p:nvSpPr>
            <p:spPr bwMode="auto">
              <a:xfrm>
                <a:off x="971600" y="1707654"/>
                <a:ext cx="2808288" cy="661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2" name="Freeform 5">
                <a:extLst>
                  <a:ext uri="{FF2B5EF4-FFF2-40B4-BE49-F238E27FC236}">
                    <a16:creationId xmlns:a16="http://schemas.microsoft.com/office/drawing/2014/main" id="{BB7519BF-ED9A-41BD-9BA3-F2644F32178E}"/>
                  </a:ext>
                </a:extLst>
              </p:cNvPr>
              <p:cNvSpPr>
                <a:spLocks/>
              </p:cNvSpPr>
              <p:nvPr/>
            </p:nvSpPr>
            <p:spPr bwMode="auto">
              <a:xfrm>
                <a:off x="984300" y="1720354"/>
                <a:ext cx="2782888" cy="547688"/>
              </a:xfrm>
              <a:custGeom>
                <a:avLst/>
                <a:gdLst/>
                <a:ahLst/>
                <a:cxnLst>
                  <a:cxn ang="0">
                    <a:pos x="0" y="216"/>
                  </a:cxn>
                  <a:cxn ang="0">
                    <a:pos x="392" y="224"/>
                  </a:cxn>
                  <a:cxn ang="0">
                    <a:pos x="392" y="0"/>
                  </a:cxn>
                  <a:cxn ang="0">
                    <a:pos x="6888" y="8"/>
                  </a:cxn>
                  <a:cxn ang="0">
                    <a:pos x="6880" y="224"/>
                  </a:cxn>
                  <a:cxn ang="0">
                    <a:pos x="7248" y="216"/>
                  </a:cxn>
                  <a:cxn ang="0">
                    <a:pos x="7248" y="1424"/>
                  </a:cxn>
                  <a:cxn ang="0">
                    <a:pos x="6936" y="1424"/>
                  </a:cxn>
                  <a:cxn ang="0">
                    <a:pos x="6912" y="1472"/>
                  </a:cxn>
                  <a:cxn ang="0">
                    <a:pos x="360" y="1464"/>
                  </a:cxn>
                  <a:cxn ang="0">
                    <a:pos x="352" y="1432"/>
                  </a:cxn>
                  <a:cxn ang="0">
                    <a:pos x="16" y="1432"/>
                  </a:cxn>
                  <a:cxn ang="0">
                    <a:pos x="16" y="1432"/>
                  </a:cxn>
                  <a:cxn ang="0">
                    <a:pos x="0" y="216"/>
                  </a:cxn>
                </a:cxnLst>
                <a:rect l="0" t="0" r="r" b="b"/>
                <a:pathLst>
                  <a:path w="7248" h="1472">
                    <a:moveTo>
                      <a:pt x="0" y="216"/>
                    </a:moveTo>
                    <a:lnTo>
                      <a:pt x="392" y="224"/>
                    </a:lnTo>
                    <a:lnTo>
                      <a:pt x="392" y="0"/>
                    </a:lnTo>
                    <a:lnTo>
                      <a:pt x="6888" y="8"/>
                    </a:lnTo>
                    <a:lnTo>
                      <a:pt x="6880" y="224"/>
                    </a:lnTo>
                    <a:lnTo>
                      <a:pt x="7248" y="216"/>
                    </a:lnTo>
                    <a:lnTo>
                      <a:pt x="7248" y="1424"/>
                    </a:lnTo>
                    <a:lnTo>
                      <a:pt x="6936" y="1424"/>
                    </a:lnTo>
                    <a:lnTo>
                      <a:pt x="6912" y="1472"/>
                    </a:lnTo>
                    <a:lnTo>
                      <a:pt x="360" y="1464"/>
                    </a:lnTo>
                    <a:lnTo>
                      <a:pt x="352" y="1432"/>
                    </a:lnTo>
                    <a:lnTo>
                      <a:pt x="16" y="1432"/>
                    </a:lnTo>
                    <a:lnTo>
                      <a:pt x="16" y="1432"/>
                    </a:lnTo>
                    <a:cubicBezTo>
                      <a:pt x="14" y="1027"/>
                      <a:pt x="11" y="622"/>
                      <a:pt x="0" y="216"/>
                    </a:cubicBezTo>
                    <a:close/>
                  </a:path>
                </a:pathLst>
              </a:custGeom>
              <a:solidFill>
                <a:srgbClr val="D8D9D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3" name="Freeform 6">
                <a:extLst>
                  <a:ext uri="{FF2B5EF4-FFF2-40B4-BE49-F238E27FC236}">
                    <a16:creationId xmlns:a16="http://schemas.microsoft.com/office/drawing/2014/main" id="{DF5AC02F-94E8-44D2-8C5C-1F174C585946}"/>
                  </a:ext>
                </a:extLst>
              </p:cNvPr>
              <p:cNvSpPr>
                <a:spLocks noEditPoints="1"/>
              </p:cNvSpPr>
              <p:nvPr/>
            </p:nvSpPr>
            <p:spPr bwMode="auto">
              <a:xfrm>
                <a:off x="974775" y="1710829"/>
                <a:ext cx="2801938" cy="566738"/>
              </a:xfrm>
              <a:custGeom>
                <a:avLst/>
                <a:gdLst/>
                <a:ahLst/>
                <a:cxnLst>
                  <a:cxn ang="0">
                    <a:pos x="0" y="241"/>
                  </a:cxn>
                  <a:cxn ang="0">
                    <a:pos x="8" y="223"/>
                  </a:cxn>
                  <a:cxn ang="0">
                    <a:pos x="25" y="216"/>
                  </a:cxn>
                  <a:cxn ang="0">
                    <a:pos x="417" y="224"/>
                  </a:cxn>
                  <a:cxn ang="0">
                    <a:pos x="392" y="248"/>
                  </a:cxn>
                  <a:cxn ang="0">
                    <a:pos x="392" y="24"/>
                  </a:cxn>
                  <a:cxn ang="0">
                    <a:pos x="400" y="7"/>
                  </a:cxn>
                  <a:cxn ang="0">
                    <a:pos x="416" y="0"/>
                  </a:cxn>
                  <a:cxn ang="0">
                    <a:pos x="6912" y="8"/>
                  </a:cxn>
                  <a:cxn ang="0">
                    <a:pos x="6930" y="16"/>
                  </a:cxn>
                  <a:cxn ang="0">
                    <a:pos x="6936" y="33"/>
                  </a:cxn>
                  <a:cxn ang="0">
                    <a:pos x="6928" y="249"/>
                  </a:cxn>
                  <a:cxn ang="0">
                    <a:pos x="6904" y="224"/>
                  </a:cxn>
                  <a:cxn ang="0">
                    <a:pos x="7272" y="216"/>
                  </a:cxn>
                  <a:cxn ang="0">
                    <a:pos x="7289" y="223"/>
                  </a:cxn>
                  <a:cxn ang="0">
                    <a:pos x="7296" y="240"/>
                  </a:cxn>
                  <a:cxn ang="0">
                    <a:pos x="7296" y="1448"/>
                  </a:cxn>
                  <a:cxn ang="0">
                    <a:pos x="7272" y="1472"/>
                  </a:cxn>
                  <a:cxn ang="0">
                    <a:pos x="6960" y="1472"/>
                  </a:cxn>
                  <a:cxn ang="0">
                    <a:pos x="6982" y="1459"/>
                  </a:cxn>
                  <a:cxn ang="0">
                    <a:pos x="6958" y="1507"/>
                  </a:cxn>
                  <a:cxn ang="0">
                    <a:pos x="6936" y="1520"/>
                  </a:cxn>
                  <a:cxn ang="0">
                    <a:pos x="384" y="1512"/>
                  </a:cxn>
                  <a:cxn ang="0">
                    <a:pos x="361" y="1494"/>
                  </a:cxn>
                  <a:cxn ang="0">
                    <a:pos x="353" y="1462"/>
                  </a:cxn>
                  <a:cxn ang="0">
                    <a:pos x="376" y="1480"/>
                  </a:cxn>
                  <a:cxn ang="0">
                    <a:pos x="40" y="1480"/>
                  </a:cxn>
                  <a:cxn ang="0">
                    <a:pos x="16" y="1457"/>
                  </a:cxn>
                  <a:cxn ang="0">
                    <a:pos x="11" y="849"/>
                  </a:cxn>
                  <a:cxn ang="0">
                    <a:pos x="0" y="241"/>
                  </a:cxn>
                  <a:cxn ang="0">
                    <a:pos x="59" y="848"/>
                  </a:cxn>
                  <a:cxn ang="0">
                    <a:pos x="64" y="1456"/>
                  </a:cxn>
                  <a:cxn ang="0">
                    <a:pos x="40" y="1432"/>
                  </a:cxn>
                  <a:cxn ang="0">
                    <a:pos x="376" y="1432"/>
                  </a:cxn>
                  <a:cxn ang="0">
                    <a:pos x="400" y="1451"/>
                  </a:cxn>
                  <a:cxn ang="0">
                    <a:pos x="408" y="1483"/>
                  </a:cxn>
                  <a:cxn ang="0">
                    <a:pos x="384" y="1464"/>
                  </a:cxn>
                  <a:cxn ang="0">
                    <a:pos x="6936" y="1472"/>
                  </a:cxn>
                  <a:cxn ang="0">
                    <a:pos x="6915" y="1486"/>
                  </a:cxn>
                  <a:cxn ang="0">
                    <a:pos x="6939" y="1438"/>
                  </a:cxn>
                  <a:cxn ang="0">
                    <a:pos x="6960" y="1424"/>
                  </a:cxn>
                  <a:cxn ang="0">
                    <a:pos x="7272" y="1424"/>
                  </a:cxn>
                  <a:cxn ang="0">
                    <a:pos x="7248" y="1448"/>
                  </a:cxn>
                  <a:cxn ang="0">
                    <a:pos x="7248" y="240"/>
                  </a:cxn>
                  <a:cxn ang="0">
                    <a:pos x="7273" y="264"/>
                  </a:cxn>
                  <a:cxn ang="0">
                    <a:pos x="6905" y="272"/>
                  </a:cxn>
                  <a:cxn ang="0">
                    <a:pos x="6887" y="265"/>
                  </a:cxn>
                  <a:cxn ang="0">
                    <a:pos x="6880" y="248"/>
                  </a:cxn>
                  <a:cxn ang="0">
                    <a:pos x="6888" y="32"/>
                  </a:cxn>
                  <a:cxn ang="0">
                    <a:pos x="6912" y="56"/>
                  </a:cxn>
                  <a:cxn ang="0">
                    <a:pos x="416" y="48"/>
                  </a:cxn>
                  <a:cxn ang="0">
                    <a:pos x="440" y="24"/>
                  </a:cxn>
                  <a:cxn ang="0">
                    <a:pos x="440" y="248"/>
                  </a:cxn>
                  <a:cxn ang="0">
                    <a:pos x="433" y="266"/>
                  </a:cxn>
                  <a:cxn ang="0">
                    <a:pos x="416" y="272"/>
                  </a:cxn>
                  <a:cxn ang="0">
                    <a:pos x="24" y="264"/>
                  </a:cxn>
                  <a:cxn ang="0">
                    <a:pos x="48" y="240"/>
                  </a:cxn>
                  <a:cxn ang="0">
                    <a:pos x="59" y="848"/>
                  </a:cxn>
                </a:cxnLst>
                <a:rect l="0" t="0" r="r" b="b"/>
                <a:pathLst>
                  <a:path w="7296" h="1520">
                    <a:moveTo>
                      <a:pt x="0" y="241"/>
                    </a:moveTo>
                    <a:cubicBezTo>
                      <a:pt x="0" y="234"/>
                      <a:pt x="3" y="228"/>
                      <a:pt x="8" y="223"/>
                    </a:cubicBezTo>
                    <a:cubicBezTo>
                      <a:pt x="12" y="219"/>
                      <a:pt x="18" y="216"/>
                      <a:pt x="25" y="216"/>
                    </a:cubicBezTo>
                    <a:lnTo>
                      <a:pt x="417" y="224"/>
                    </a:lnTo>
                    <a:lnTo>
                      <a:pt x="392" y="248"/>
                    </a:lnTo>
                    <a:lnTo>
                      <a:pt x="392" y="24"/>
                    </a:lnTo>
                    <a:cubicBezTo>
                      <a:pt x="392" y="18"/>
                      <a:pt x="395" y="12"/>
                      <a:pt x="400" y="7"/>
                    </a:cubicBezTo>
                    <a:cubicBezTo>
                      <a:pt x="404" y="3"/>
                      <a:pt x="410" y="0"/>
                      <a:pt x="416" y="0"/>
                    </a:cubicBezTo>
                    <a:lnTo>
                      <a:pt x="6912" y="8"/>
                    </a:lnTo>
                    <a:cubicBezTo>
                      <a:pt x="6919" y="8"/>
                      <a:pt x="6925" y="11"/>
                      <a:pt x="6930" y="16"/>
                    </a:cubicBezTo>
                    <a:cubicBezTo>
                      <a:pt x="6934" y="21"/>
                      <a:pt x="6937" y="27"/>
                      <a:pt x="6936" y="33"/>
                    </a:cubicBezTo>
                    <a:lnTo>
                      <a:pt x="6928" y="249"/>
                    </a:lnTo>
                    <a:lnTo>
                      <a:pt x="6904" y="224"/>
                    </a:lnTo>
                    <a:lnTo>
                      <a:pt x="7272" y="216"/>
                    </a:lnTo>
                    <a:cubicBezTo>
                      <a:pt x="7278" y="216"/>
                      <a:pt x="7285" y="219"/>
                      <a:pt x="7289" y="223"/>
                    </a:cubicBezTo>
                    <a:cubicBezTo>
                      <a:pt x="7294" y="228"/>
                      <a:pt x="7296" y="234"/>
                      <a:pt x="7296" y="240"/>
                    </a:cubicBezTo>
                    <a:lnTo>
                      <a:pt x="7296" y="1448"/>
                    </a:lnTo>
                    <a:cubicBezTo>
                      <a:pt x="7296" y="1462"/>
                      <a:pt x="7286" y="1472"/>
                      <a:pt x="7272" y="1472"/>
                    </a:cubicBezTo>
                    <a:lnTo>
                      <a:pt x="6960" y="1472"/>
                    </a:lnTo>
                    <a:lnTo>
                      <a:pt x="6982" y="1459"/>
                    </a:lnTo>
                    <a:lnTo>
                      <a:pt x="6958" y="1507"/>
                    </a:lnTo>
                    <a:cubicBezTo>
                      <a:pt x="6954" y="1515"/>
                      <a:pt x="6946" y="1520"/>
                      <a:pt x="6936" y="1520"/>
                    </a:cubicBezTo>
                    <a:lnTo>
                      <a:pt x="384" y="1512"/>
                    </a:lnTo>
                    <a:cubicBezTo>
                      <a:pt x="373" y="1512"/>
                      <a:pt x="364" y="1505"/>
                      <a:pt x="361" y="1494"/>
                    </a:cubicBezTo>
                    <a:lnTo>
                      <a:pt x="353" y="1462"/>
                    </a:lnTo>
                    <a:lnTo>
                      <a:pt x="376" y="1480"/>
                    </a:lnTo>
                    <a:lnTo>
                      <a:pt x="40" y="1480"/>
                    </a:lnTo>
                    <a:cubicBezTo>
                      <a:pt x="27" y="1480"/>
                      <a:pt x="17" y="1470"/>
                      <a:pt x="16" y="1457"/>
                    </a:cubicBezTo>
                    <a:lnTo>
                      <a:pt x="11" y="849"/>
                    </a:lnTo>
                    <a:lnTo>
                      <a:pt x="0" y="241"/>
                    </a:lnTo>
                    <a:close/>
                    <a:moveTo>
                      <a:pt x="59" y="848"/>
                    </a:moveTo>
                    <a:lnTo>
                      <a:pt x="64" y="1456"/>
                    </a:lnTo>
                    <a:lnTo>
                      <a:pt x="40" y="1432"/>
                    </a:lnTo>
                    <a:lnTo>
                      <a:pt x="376" y="1432"/>
                    </a:lnTo>
                    <a:cubicBezTo>
                      <a:pt x="387" y="1432"/>
                      <a:pt x="397" y="1440"/>
                      <a:pt x="400" y="1451"/>
                    </a:cubicBezTo>
                    <a:lnTo>
                      <a:pt x="408" y="1483"/>
                    </a:lnTo>
                    <a:lnTo>
                      <a:pt x="384" y="1464"/>
                    </a:lnTo>
                    <a:lnTo>
                      <a:pt x="6936" y="1472"/>
                    </a:lnTo>
                    <a:lnTo>
                      <a:pt x="6915" y="1486"/>
                    </a:lnTo>
                    <a:lnTo>
                      <a:pt x="6939" y="1438"/>
                    </a:lnTo>
                    <a:cubicBezTo>
                      <a:pt x="6943" y="1430"/>
                      <a:pt x="6951" y="1424"/>
                      <a:pt x="6960" y="1424"/>
                    </a:cubicBezTo>
                    <a:lnTo>
                      <a:pt x="7272" y="1424"/>
                    </a:lnTo>
                    <a:lnTo>
                      <a:pt x="7248" y="1448"/>
                    </a:lnTo>
                    <a:lnTo>
                      <a:pt x="7248" y="240"/>
                    </a:lnTo>
                    <a:lnTo>
                      <a:pt x="7273" y="264"/>
                    </a:lnTo>
                    <a:lnTo>
                      <a:pt x="6905" y="272"/>
                    </a:lnTo>
                    <a:cubicBezTo>
                      <a:pt x="6898" y="273"/>
                      <a:pt x="6892" y="270"/>
                      <a:pt x="6887" y="265"/>
                    </a:cubicBezTo>
                    <a:cubicBezTo>
                      <a:pt x="6883" y="261"/>
                      <a:pt x="6880" y="254"/>
                      <a:pt x="6880" y="248"/>
                    </a:cubicBezTo>
                    <a:lnTo>
                      <a:pt x="6888" y="32"/>
                    </a:lnTo>
                    <a:lnTo>
                      <a:pt x="6912" y="56"/>
                    </a:lnTo>
                    <a:lnTo>
                      <a:pt x="416" y="48"/>
                    </a:lnTo>
                    <a:lnTo>
                      <a:pt x="440" y="24"/>
                    </a:lnTo>
                    <a:lnTo>
                      <a:pt x="440" y="248"/>
                    </a:lnTo>
                    <a:cubicBezTo>
                      <a:pt x="440" y="255"/>
                      <a:pt x="438" y="261"/>
                      <a:pt x="433" y="266"/>
                    </a:cubicBezTo>
                    <a:cubicBezTo>
                      <a:pt x="429" y="270"/>
                      <a:pt x="422" y="273"/>
                      <a:pt x="416" y="272"/>
                    </a:cubicBezTo>
                    <a:lnTo>
                      <a:pt x="24" y="264"/>
                    </a:lnTo>
                    <a:lnTo>
                      <a:pt x="48" y="240"/>
                    </a:lnTo>
                    <a:lnTo>
                      <a:pt x="59" y="848"/>
                    </a:lnTo>
                    <a:close/>
                  </a:path>
                </a:pathLst>
              </a:custGeom>
              <a:solidFill>
                <a:srgbClr val="124191"/>
              </a:solidFill>
              <a:ln w="0" cap="flat">
                <a:solidFill>
                  <a:srgbClr val="12419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4" name="Rectangle 7">
                <a:extLst>
                  <a:ext uri="{FF2B5EF4-FFF2-40B4-BE49-F238E27FC236}">
                    <a16:creationId xmlns:a16="http://schemas.microsoft.com/office/drawing/2014/main" id="{40B09943-C055-48AF-B0C5-81539B2E1331}"/>
                  </a:ext>
                </a:extLst>
              </p:cNvPr>
              <p:cNvSpPr>
                <a:spLocks noChangeArrowheads="1"/>
              </p:cNvSpPr>
              <p:nvPr/>
            </p:nvSpPr>
            <p:spPr bwMode="auto">
              <a:xfrm>
                <a:off x="1227188"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5" name="Rectangle 8">
                <a:extLst>
                  <a:ext uri="{FF2B5EF4-FFF2-40B4-BE49-F238E27FC236}">
                    <a16:creationId xmlns:a16="http://schemas.microsoft.com/office/drawing/2014/main" id="{991E6F2A-3BE6-4C16-AE42-571F87480EB0}"/>
                  </a:ext>
                </a:extLst>
              </p:cNvPr>
              <p:cNvSpPr>
                <a:spLocks noChangeArrowheads="1"/>
              </p:cNvSpPr>
              <p:nvPr/>
            </p:nvSpPr>
            <p:spPr bwMode="auto">
              <a:xfrm>
                <a:off x="127640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6" name="Rectangle 9">
                <a:extLst>
                  <a:ext uri="{FF2B5EF4-FFF2-40B4-BE49-F238E27FC236}">
                    <a16:creationId xmlns:a16="http://schemas.microsoft.com/office/drawing/2014/main" id="{27379CE3-2775-4DB1-A860-873F04AEB4D7}"/>
                  </a:ext>
                </a:extLst>
              </p:cNvPr>
              <p:cNvSpPr>
                <a:spLocks noChangeArrowheads="1"/>
              </p:cNvSpPr>
              <p:nvPr/>
            </p:nvSpPr>
            <p:spPr bwMode="auto">
              <a:xfrm>
                <a:off x="1325613"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7" name="Rectangle 10">
                <a:extLst>
                  <a:ext uri="{FF2B5EF4-FFF2-40B4-BE49-F238E27FC236}">
                    <a16:creationId xmlns:a16="http://schemas.microsoft.com/office/drawing/2014/main" id="{04798A2C-7047-484B-B039-C9CF1107DD56}"/>
                  </a:ext>
                </a:extLst>
              </p:cNvPr>
              <p:cNvSpPr>
                <a:spLocks noChangeArrowheads="1"/>
              </p:cNvSpPr>
              <p:nvPr/>
            </p:nvSpPr>
            <p:spPr bwMode="auto">
              <a:xfrm>
                <a:off x="137482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8" name="Rectangle 11">
                <a:extLst>
                  <a:ext uri="{FF2B5EF4-FFF2-40B4-BE49-F238E27FC236}">
                    <a16:creationId xmlns:a16="http://schemas.microsoft.com/office/drawing/2014/main" id="{D18F6763-CF80-428F-9FE9-45BBBE261383}"/>
                  </a:ext>
                </a:extLst>
              </p:cNvPr>
              <p:cNvSpPr>
                <a:spLocks noChangeArrowheads="1"/>
              </p:cNvSpPr>
              <p:nvPr/>
            </p:nvSpPr>
            <p:spPr bwMode="auto">
              <a:xfrm>
                <a:off x="1424038"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9" name="Rectangle 12">
                <a:extLst>
                  <a:ext uri="{FF2B5EF4-FFF2-40B4-BE49-F238E27FC236}">
                    <a16:creationId xmlns:a16="http://schemas.microsoft.com/office/drawing/2014/main" id="{337C835A-8696-448F-AC9E-942EACC5F5A7}"/>
                  </a:ext>
                </a:extLst>
              </p:cNvPr>
              <p:cNvSpPr>
                <a:spLocks noChangeArrowheads="1"/>
              </p:cNvSpPr>
              <p:nvPr/>
            </p:nvSpPr>
            <p:spPr bwMode="auto">
              <a:xfrm>
                <a:off x="147801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0" name="Rectangle 13">
                <a:extLst>
                  <a:ext uri="{FF2B5EF4-FFF2-40B4-BE49-F238E27FC236}">
                    <a16:creationId xmlns:a16="http://schemas.microsoft.com/office/drawing/2014/main" id="{F39B4EAF-7B59-43C3-8190-1CF479D6E702}"/>
                  </a:ext>
                </a:extLst>
              </p:cNvPr>
              <p:cNvSpPr>
                <a:spLocks noChangeArrowheads="1"/>
              </p:cNvSpPr>
              <p:nvPr/>
            </p:nvSpPr>
            <p:spPr bwMode="auto">
              <a:xfrm>
                <a:off x="152722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1" name="Rectangle 14">
                <a:extLst>
                  <a:ext uri="{FF2B5EF4-FFF2-40B4-BE49-F238E27FC236}">
                    <a16:creationId xmlns:a16="http://schemas.microsoft.com/office/drawing/2014/main" id="{9B699830-9986-4049-ADF3-E5C51C5DA18C}"/>
                  </a:ext>
                </a:extLst>
              </p:cNvPr>
              <p:cNvSpPr>
                <a:spLocks noChangeArrowheads="1"/>
              </p:cNvSpPr>
              <p:nvPr/>
            </p:nvSpPr>
            <p:spPr bwMode="auto">
              <a:xfrm>
                <a:off x="1576438"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2" name="Rectangle 15">
                <a:extLst>
                  <a:ext uri="{FF2B5EF4-FFF2-40B4-BE49-F238E27FC236}">
                    <a16:creationId xmlns:a16="http://schemas.microsoft.com/office/drawing/2014/main" id="{0DF9598D-7A21-4FF3-A755-0DE956C9E88A}"/>
                  </a:ext>
                </a:extLst>
              </p:cNvPr>
              <p:cNvSpPr>
                <a:spLocks noChangeArrowheads="1"/>
              </p:cNvSpPr>
              <p:nvPr/>
            </p:nvSpPr>
            <p:spPr bwMode="auto">
              <a:xfrm>
                <a:off x="1632000"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3" name="Rectangle 16">
                <a:extLst>
                  <a:ext uri="{FF2B5EF4-FFF2-40B4-BE49-F238E27FC236}">
                    <a16:creationId xmlns:a16="http://schemas.microsoft.com/office/drawing/2014/main" id="{6FEFA000-201B-4274-AFE1-F245837B2284}"/>
                  </a:ext>
                </a:extLst>
              </p:cNvPr>
              <p:cNvSpPr>
                <a:spLocks noChangeArrowheads="1"/>
              </p:cNvSpPr>
              <p:nvPr/>
            </p:nvSpPr>
            <p:spPr bwMode="auto">
              <a:xfrm>
                <a:off x="1687563"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4" name="Rectangle 17">
                <a:extLst>
                  <a:ext uri="{FF2B5EF4-FFF2-40B4-BE49-F238E27FC236}">
                    <a16:creationId xmlns:a16="http://schemas.microsoft.com/office/drawing/2014/main" id="{5955CE23-6E05-4A53-BE62-1A8AF5552E3D}"/>
                  </a:ext>
                </a:extLst>
              </p:cNvPr>
              <p:cNvSpPr>
                <a:spLocks noChangeArrowheads="1"/>
              </p:cNvSpPr>
              <p:nvPr/>
            </p:nvSpPr>
            <p:spPr bwMode="auto">
              <a:xfrm>
                <a:off x="173677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5" name="Rectangle 18">
                <a:extLst>
                  <a:ext uri="{FF2B5EF4-FFF2-40B4-BE49-F238E27FC236}">
                    <a16:creationId xmlns:a16="http://schemas.microsoft.com/office/drawing/2014/main" id="{02443D9A-E7B4-429E-8593-C20E9BC75C5C}"/>
                  </a:ext>
                </a:extLst>
              </p:cNvPr>
              <p:cNvSpPr>
                <a:spLocks noChangeArrowheads="1"/>
              </p:cNvSpPr>
              <p:nvPr/>
            </p:nvSpPr>
            <p:spPr bwMode="auto">
              <a:xfrm>
                <a:off x="17859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6" name="Rectangle 19">
                <a:extLst>
                  <a:ext uri="{FF2B5EF4-FFF2-40B4-BE49-F238E27FC236}">
                    <a16:creationId xmlns:a16="http://schemas.microsoft.com/office/drawing/2014/main" id="{66CEEAFC-7116-4FC6-B6DD-C3634CED11C4}"/>
                  </a:ext>
                </a:extLst>
              </p:cNvPr>
              <p:cNvSpPr>
                <a:spLocks noChangeArrowheads="1"/>
              </p:cNvSpPr>
              <p:nvPr/>
            </p:nvSpPr>
            <p:spPr bwMode="auto">
              <a:xfrm>
                <a:off x="182885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7" name="Rectangle 20">
                <a:extLst>
                  <a:ext uri="{FF2B5EF4-FFF2-40B4-BE49-F238E27FC236}">
                    <a16:creationId xmlns:a16="http://schemas.microsoft.com/office/drawing/2014/main" id="{5744938A-BA40-4834-A695-1F7E8990ACA1}"/>
                  </a:ext>
                </a:extLst>
              </p:cNvPr>
              <p:cNvSpPr>
                <a:spLocks noChangeArrowheads="1"/>
              </p:cNvSpPr>
              <p:nvPr/>
            </p:nvSpPr>
            <p:spPr bwMode="auto">
              <a:xfrm>
                <a:off x="1878063"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8" name="Rectangle 21">
                <a:extLst>
                  <a:ext uri="{FF2B5EF4-FFF2-40B4-BE49-F238E27FC236}">
                    <a16:creationId xmlns:a16="http://schemas.microsoft.com/office/drawing/2014/main" id="{975E9DD4-B207-48D5-9F7B-D41BBFF04A38}"/>
                  </a:ext>
                </a:extLst>
              </p:cNvPr>
              <p:cNvSpPr>
                <a:spLocks noChangeArrowheads="1"/>
              </p:cNvSpPr>
              <p:nvPr/>
            </p:nvSpPr>
            <p:spPr bwMode="auto">
              <a:xfrm>
                <a:off x="1927275"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9" name="Rectangle 22">
                <a:extLst>
                  <a:ext uri="{FF2B5EF4-FFF2-40B4-BE49-F238E27FC236}">
                    <a16:creationId xmlns:a16="http://schemas.microsoft.com/office/drawing/2014/main" id="{FB78BF95-CA44-4D57-9D13-4D9A705F21D5}"/>
                  </a:ext>
                </a:extLst>
              </p:cNvPr>
              <p:cNvSpPr>
                <a:spLocks noChangeArrowheads="1"/>
              </p:cNvSpPr>
              <p:nvPr/>
            </p:nvSpPr>
            <p:spPr bwMode="auto">
              <a:xfrm>
                <a:off x="19764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40" name="Rectangle 23">
                <a:extLst>
                  <a:ext uri="{FF2B5EF4-FFF2-40B4-BE49-F238E27FC236}">
                    <a16:creationId xmlns:a16="http://schemas.microsoft.com/office/drawing/2014/main" id="{36233D5E-8184-4C8B-B7EC-8002D050EDC0}"/>
                  </a:ext>
                </a:extLst>
              </p:cNvPr>
              <p:cNvSpPr>
                <a:spLocks noChangeArrowheads="1"/>
              </p:cNvSpPr>
              <p:nvPr/>
            </p:nvSpPr>
            <p:spPr bwMode="auto">
              <a:xfrm>
                <a:off x="204316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41" name="Rectangle 24">
                <a:extLst>
                  <a:ext uri="{FF2B5EF4-FFF2-40B4-BE49-F238E27FC236}">
                    <a16:creationId xmlns:a16="http://schemas.microsoft.com/office/drawing/2014/main" id="{ACFD65E2-E7E7-47FD-96CC-88B2D8443B5F}"/>
                  </a:ext>
                </a:extLst>
              </p:cNvPr>
              <p:cNvSpPr>
                <a:spLocks noChangeArrowheads="1"/>
              </p:cNvSpPr>
              <p:nvPr/>
            </p:nvSpPr>
            <p:spPr bwMode="auto">
              <a:xfrm>
                <a:off x="2092375" y="219342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42" name="Rectangle 25">
                <a:extLst>
                  <a:ext uri="{FF2B5EF4-FFF2-40B4-BE49-F238E27FC236}">
                    <a16:creationId xmlns:a16="http://schemas.microsoft.com/office/drawing/2014/main" id="{9848B4BB-F13F-4FE3-BC18-E1CA64D12353}"/>
                  </a:ext>
                </a:extLst>
              </p:cNvPr>
              <p:cNvSpPr>
                <a:spLocks noChangeArrowheads="1"/>
              </p:cNvSpPr>
              <p:nvPr/>
            </p:nvSpPr>
            <p:spPr bwMode="auto">
              <a:xfrm>
                <a:off x="2141588" y="219342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43" name="Rectangle 26">
                <a:extLst>
                  <a:ext uri="{FF2B5EF4-FFF2-40B4-BE49-F238E27FC236}">
                    <a16:creationId xmlns:a16="http://schemas.microsoft.com/office/drawing/2014/main" id="{2A64188D-C7FA-4AA8-8600-FDAC9FE00B86}"/>
                  </a:ext>
                </a:extLst>
              </p:cNvPr>
              <p:cNvSpPr>
                <a:spLocks noChangeArrowheads="1"/>
              </p:cNvSpPr>
              <p:nvPr/>
            </p:nvSpPr>
            <p:spPr bwMode="auto">
              <a:xfrm>
                <a:off x="2190800"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44" name="Rectangle 27">
                <a:extLst>
                  <a:ext uri="{FF2B5EF4-FFF2-40B4-BE49-F238E27FC236}">
                    <a16:creationId xmlns:a16="http://schemas.microsoft.com/office/drawing/2014/main" id="{CFADC744-CDAA-4D03-B682-D524504A25E1}"/>
                  </a:ext>
                </a:extLst>
              </p:cNvPr>
              <p:cNvSpPr>
                <a:spLocks noChangeArrowheads="1"/>
              </p:cNvSpPr>
              <p:nvPr/>
            </p:nvSpPr>
            <p:spPr bwMode="auto">
              <a:xfrm>
                <a:off x="225271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45" name="Rectangle 28">
                <a:extLst>
                  <a:ext uri="{FF2B5EF4-FFF2-40B4-BE49-F238E27FC236}">
                    <a16:creationId xmlns:a16="http://schemas.microsoft.com/office/drawing/2014/main" id="{8B41199E-2E42-4E36-800C-2833B740871A}"/>
                  </a:ext>
                </a:extLst>
              </p:cNvPr>
              <p:cNvSpPr>
                <a:spLocks noChangeArrowheads="1"/>
              </p:cNvSpPr>
              <p:nvPr/>
            </p:nvSpPr>
            <p:spPr bwMode="auto">
              <a:xfrm>
                <a:off x="230827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46" name="Rectangle 29">
                <a:extLst>
                  <a:ext uri="{FF2B5EF4-FFF2-40B4-BE49-F238E27FC236}">
                    <a16:creationId xmlns:a16="http://schemas.microsoft.com/office/drawing/2014/main" id="{EAF6053D-3794-4D23-918E-4C04C0CB2897}"/>
                  </a:ext>
                </a:extLst>
              </p:cNvPr>
              <p:cNvSpPr>
                <a:spLocks noChangeArrowheads="1"/>
              </p:cNvSpPr>
              <p:nvPr/>
            </p:nvSpPr>
            <p:spPr bwMode="auto">
              <a:xfrm>
                <a:off x="23574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47" name="Rectangle 30">
                <a:extLst>
                  <a:ext uri="{FF2B5EF4-FFF2-40B4-BE49-F238E27FC236}">
                    <a16:creationId xmlns:a16="http://schemas.microsoft.com/office/drawing/2014/main" id="{5EDD076A-A968-4264-8D86-E395C30177BE}"/>
                  </a:ext>
                </a:extLst>
              </p:cNvPr>
              <p:cNvSpPr>
                <a:spLocks noChangeArrowheads="1"/>
              </p:cNvSpPr>
              <p:nvPr/>
            </p:nvSpPr>
            <p:spPr bwMode="auto">
              <a:xfrm>
                <a:off x="240670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48" name="Rectangle 31">
                <a:extLst>
                  <a:ext uri="{FF2B5EF4-FFF2-40B4-BE49-F238E27FC236}">
                    <a16:creationId xmlns:a16="http://schemas.microsoft.com/office/drawing/2014/main" id="{EC3DB7BC-2327-497C-9952-5FBA5C570B1C}"/>
                  </a:ext>
                </a:extLst>
              </p:cNvPr>
              <p:cNvSpPr>
                <a:spLocks noChangeArrowheads="1"/>
              </p:cNvSpPr>
              <p:nvPr/>
            </p:nvSpPr>
            <p:spPr bwMode="auto">
              <a:xfrm>
                <a:off x="2455913"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49" name="Rectangle 32">
                <a:extLst>
                  <a:ext uri="{FF2B5EF4-FFF2-40B4-BE49-F238E27FC236}">
                    <a16:creationId xmlns:a16="http://schemas.microsoft.com/office/drawing/2014/main" id="{EDFB8DDE-85A0-4518-9E21-F142A0B1E12D}"/>
                  </a:ext>
                </a:extLst>
              </p:cNvPr>
              <p:cNvSpPr>
                <a:spLocks noChangeArrowheads="1"/>
              </p:cNvSpPr>
              <p:nvPr/>
            </p:nvSpPr>
            <p:spPr bwMode="auto">
              <a:xfrm>
                <a:off x="251147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50" name="Rectangle 33">
                <a:extLst>
                  <a:ext uri="{FF2B5EF4-FFF2-40B4-BE49-F238E27FC236}">
                    <a16:creationId xmlns:a16="http://schemas.microsoft.com/office/drawing/2014/main" id="{29DF2617-EE8F-4451-8C4F-FA53EBD11858}"/>
                  </a:ext>
                </a:extLst>
              </p:cNvPr>
              <p:cNvSpPr>
                <a:spLocks noChangeArrowheads="1"/>
              </p:cNvSpPr>
              <p:nvPr/>
            </p:nvSpPr>
            <p:spPr bwMode="auto">
              <a:xfrm>
                <a:off x="25606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51" name="Rectangle 34">
                <a:extLst>
                  <a:ext uri="{FF2B5EF4-FFF2-40B4-BE49-F238E27FC236}">
                    <a16:creationId xmlns:a16="http://schemas.microsoft.com/office/drawing/2014/main" id="{0F046D74-92BA-46D1-A74F-4C04A1684300}"/>
                  </a:ext>
                </a:extLst>
              </p:cNvPr>
              <p:cNvSpPr>
                <a:spLocks noChangeArrowheads="1"/>
              </p:cNvSpPr>
              <p:nvPr/>
            </p:nvSpPr>
            <p:spPr bwMode="auto">
              <a:xfrm>
                <a:off x="260990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52" name="Rectangle 35">
                <a:extLst>
                  <a:ext uri="{FF2B5EF4-FFF2-40B4-BE49-F238E27FC236}">
                    <a16:creationId xmlns:a16="http://schemas.microsoft.com/office/drawing/2014/main" id="{7BFFC973-096F-4BE0-901D-230928CABA5F}"/>
                  </a:ext>
                </a:extLst>
              </p:cNvPr>
              <p:cNvSpPr>
                <a:spLocks noChangeArrowheads="1"/>
              </p:cNvSpPr>
              <p:nvPr/>
            </p:nvSpPr>
            <p:spPr bwMode="auto">
              <a:xfrm>
                <a:off x="266387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53" name="Rectangle 36">
                <a:extLst>
                  <a:ext uri="{FF2B5EF4-FFF2-40B4-BE49-F238E27FC236}">
                    <a16:creationId xmlns:a16="http://schemas.microsoft.com/office/drawing/2014/main" id="{EB478B80-886D-4910-8CB2-C13921EC2D72}"/>
                  </a:ext>
                </a:extLst>
              </p:cNvPr>
              <p:cNvSpPr>
                <a:spLocks noChangeArrowheads="1"/>
              </p:cNvSpPr>
              <p:nvPr/>
            </p:nvSpPr>
            <p:spPr bwMode="auto">
              <a:xfrm>
                <a:off x="2719438"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54" name="Rectangle 37">
                <a:extLst>
                  <a:ext uri="{FF2B5EF4-FFF2-40B4-BE49-F238E27FC236}">
                    <a16:creationId xmlns:a16="http://schemas.microsoft.com/office/drawing/2014/main" id="{006624BD-DCBE-4973-8889-429A13BB5C13}"/>
                  </a:ext>
                </a:extLst>
              </p:cNvPr>
              <p:cNvSpPr>
                <a:spLocks noChangeArrowheads="1"/>
              </p:cNvSpPr>
              <p:nvPr/>
            </p:nvSpPr>
            <p:spPr bwMode="auto">
              <a:xfrm>
                <a:off x="2768650"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55" name="Rectangle 38">
                <a:extLst>
                  <a:ext uri="{FF2B5EF4-FFF2-40B4-BE49-F238E27FC236}">
                    <a16:creationId xmlns:a16="http://schemas.microsoft.com/office/drawing/2014/main" id="{43091F50-881B-46D0-A5C4-4450692E4B64}"/>
                  </a:ext>
                </a:extLst>
              </p:cNvPr>
              <p:cNvSpPr>
                <a:spLocks noChangeArrowheads="1"/>
              </p:cNvSpPr>
              <p:nvPr/>
            </p:nvSpPr>
            <p:spPr bwMode="auto">
              <a:xfrm>
                <a:off x="281786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56" name="Rectangle 39">
                <a:extLst>
                  <a:ext uri="{FF2B5EF4-FFF2-40B4-BE49-F238E27FC236}">
                    <a16:creationId xmlns:a16="http://schemas.microsoft.com/office/drawing/2014/main" id="{1AEFED4B-7A5F-4761-9235-F8A6CB9CCAA9}"/>
                  </a:ext>
                </a:extLst>
              </p:cNvPr>
              <p:cNvSpPr>
                <a:spLocks noChangeArrowheads="1"/>
              </p:cNvSpPr>
              <p:nvPr/>
            </p:nvSpPr>
            <p:spPr bwMode="auto">
              <a:xfrm>
                <a:off x="2928988"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57" name="Rectangle 40">
                <a:extLst>
                  <a:ext uri="{FF2B5EF4-FFF2-40B4-BE49-F238E27FC236}">
                    <a16:creationId xmlns:a16="http://schemas.microsoft.com/office/drawing/2014/main" id="{FD8FAFD7-82B4-48A9-B1F3-DAA43E6F2254}"/>
                  </a:ext>
                </a:extLst>
              </p:cNvPr>
              <p:cNvSpPr>
                <a:spLocks noChangeArrowheads="1"/>
              </p:cNvSpPr>
              <p:nvPr/>
            </p:nvSpPr>
            <p:spPr bwMode="auto">
              <a:xfrm>
                <a:off x="2978200"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58" name="Rectangle 41">
                <a:extLst>
                  <a:ext uri="{FF2B5EF4-FFF2-40B4-BE49-F238E27FC236}">
                    <a16:creationId xmlns:a16="http://schemas.microsoft.com/office/drawing/2014/main" id="{2372AAA8-99BF-4707-BA92-9269B9C29453}"/>
                  </a:ext>
                </a:extLst>
              </p:cNvPr>
              <p:cNvSpPr>
                <a:spLocks noChangeArrowheads="1"/>
              </p:cNvSpPr>
              <p:nvPr/>
            </p:nvSpPr>
            <p:spPr bwMode="auto">
              <a:xfrm>
                <a:off x="3027413"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59" name="Rectangle 42">
                <a:extLst>
                  <a:ext uri="{FF2B5EF4-FFF2-40B4-BE49-F238E27FC236}">
                    <a16:creationId xmlns:a16="http://schemas.microsoft.com/office/drawing/2014/main" id="{EAF0F1F9-16AF-4974-81BC-B39CD8A73FD0}"/>
                  </a:ext>
                </a:extLst>
              </p:cNvPr>
              <p:cNvSpPr>
                <a:spLocks noChangeArrowheads="1"/>
              </p:cNvSpPr>
              <p:nvPr/>
            </p:nvSpPr>
            <p:spPr bwMode="auto">
              <a:xfrm>
                <a:off x="3076625"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60" name="Rectangle 43">
                <a:extLst>
                  <a:ext uri="{FF2B5EF4-FFF2-40B4-BE49-F238E27FC236}">
                    <a16:creationId xmlns:a16="http://schemas.microsoft.com/office/drawing/2014/main" id="{1CB48261-5701-4050-9EA9-3F76E5303D37}"/>
                  </a:ext>
                </a:extLst>
              </p:cNvPr>
              <p:cNvSpPr>
                <a:spLocks noChangeArrowheads="1"/>
              </p:cNvSpPr>
              <p:nvPr/>
            </p:nvSpPr>
            <p:spPr bwMode="auto">
              <a:xfrm>
                <a:off x="339571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61" name="Rectangle 44">
                <a:extLst>
                  <a:ext uri="{FF2B5EF4-FFF2-40B4-BE49-F238E27FC236}">
                    <a16:creationId xmlns:a16="http://schemas.microsoft.com/office/drawing/2014/main" id="{3BFE30B5-05BA-4901-B569-7FC7811DE32B}"/>
                  </a:ext>
                </a:extLst>
              </p:cNvPr>
              <p:cNvSpPr>
                <a:spLocks noChangeArrowheads="1"/>
              </p:cNvSpPr>
              <p:nvPr/>
            </p:nvSpPr>
            <p:spPr bwMode="auto">
              <a:xfrm>
                <a:off x="344492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62" name="Freeform 45">
                <a:extLst>
                  <a:ext uri="{FF2B5EF4-FFF2-40B4-BE49-F238E27FC236}">
                    <a16:creationId xmlns:a16="http://schemas.microsoft.com/office/drawing/2014/main" id="{6D96118D-F6D2-4DE0-A276-5B58B86777A6}"/>
                  </a:ext>
                </a:extLst>
              </p:cNvPr>
              <p:cNvSpPr>
                <a:spLocks/>
              </p:cNvSpPr>
              <p:nvPr/>
            </p:nvSpPr>
            <p:spPr bwMode="auto">
              <a:xfrm>
                <a:off x="3494138" y="2193429"/>
                <a:ext cx="26988" cy="107950"/>
              </a:xfrm>
              <a:custGeom>
                <a:avLst/>
                <a:gdLst/>
                <a:ahLst/>
                <a:cxnLst>
                  <a:cxn ang="0">
                    <a:pos x="17" y="0"/>
                  </a:cxn>
                  <a:cxn ang="0">
                    <a:pos x="16" y="68"/>
                  </a:cxn>
                  <a:cxn ang="0">
                    <a:pos x="0" y="68"/>
                  </a:cxn>
                  <a:cxn ang="0">
                    <a:pos x="1" y="0"/>
                  </a:cxn>
                  <a:cxn ang="0">
                    <a:pos x="17" y="0"/>
                  </a:cxn>
                </a:cxnLst>
                <a:rect l="0" t="0" r="r" b="b"/>
                <a:pathLst>
                  <a:path w="17" h="68">
                    <a:moveTo>
                      <a:pt x="17" y="0"/>
                    </a:moveTo>
                    <a:lnTo>
                      <a:pt x="16" y="68"/>
                    </a:lnTo>
                    <a:lnTo>
                      <a:pt x="0" y="68"/>
                    </a:lnTo>
                    <a:lnTo>
                      <a:pt x="1" y="0"/>
                    </a:lnTo>
                    <a:lnTo>
                      <a:pt x="17" y="0"/>
                    </a:lnTo>
                    <a:close/>
                  </a:path>
                </a:pathLst>
              </a:cu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63" name="Freeform 46">
                <a:extLst>
                  <a:ext uri="{FF2B5EF4-FFF2-40B4-BE49-F238E27FC236}">
                    <a16:creationId xmlns:a16="http://schemas.microsoft.com/office/drawing/2014/main" id="{53C26714-B773-4C76-8C12-D116B01E6350}"/>
                  </a:ext>
                </a:extLst>
              </p:cNvPr>
              <p:cNvSpPr>
                <a:spLocks/>
              </p:cNvSpPr>
              <p:nvPr/>
            </p:nvSpPr>
            <p:spPr bwMode="auto">
              <a:xfrm>
                <a:off x="1171625" y="2193429"/>
                <a:ext cx="25400" cy="107950"/>
              </a:xfrm>
              <a:custGeom>
                <a:avLst/>
                <a:gdLst/>
                <a:ahLst/>
                <a:cxnLst>
                  <a:cxn ang="0">
                    <a:pos x="16" y="0"/>
                  </a:cxn>
                  <a:cxn ang="0">
                    <a:pos x="15" y="68"/>
                  </a:cxn>
                  <a:cxn ang="0">
                    <a:pos x="0" y="68"/>
                  </a:cxn>
                  <a:cxn ang="0">
                    <a:pos x="1" y="0"/>
                  </a:cxn>
                  <a:cxn ang="0">
                    <a:pos x="16" y="0"/>
                  </a:cxn>
                </a:cxnLst>
                <a:rect l="0" t="0" r="r" b="b"/>
                <a:pathLst>
                  <a:path w="16" h="68">
                    <a:moveTo>
                      <a:pt x="16" y="0"/>
                    </a:moveTo>
                    <a:lnTo>
                      <a:pt x="15" y="68"/>
                    </a:lnTo>
                    <a:lnTo>
                      <a:pt x="0" y="68"/>
                    </a:lnTo>
                    <a:lnTo>
                      <a:pt x="1" y="0"/>
                    </a:lnTo>
                    <a:lnTo>
                      <a:pt x="16" y="0"/>
                    </a:lnTo>
                    <a:close/>
                  </a:path>
                </a:pathLst>
              </a:cu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64" name="Rectangle 47">
                <a:extLst>
                  <a:ext uri="{FF2B5EF4-FFF2-40B4-BE49-F238E27FC236}">
                    <a16:creationId xmlns:a16="http://schemas.microsoft.com/office/drawing/2014/main" id="{A0A2CC5A-384F-4550-AE97-08BB41249893}"/>
                  </a:ext>
                </a:extLst>
              </p:cNvPr>
              <p:cNvSpPr>
                <a:spLocks noChangeArrowheads="1"/>
              </p:cNvSpPr>
              <p:nvPr/>
            </p:nvSpPr>
            <p:spPr bwMode="auto">
              <a:xfrm>
                <a:off x="3132188" y="2234704"/>
                <a:ext cx="23813" cy="125413"/>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65" name="Rectangle 48">
                <a:extLst>
                  <a:ext uri="{FF2B5EF4-FFF2-40B4-BE49-F238E27FC236}">
                    <a16:creationId xmlns:a16="http://schemas.microsoft.com/office/drawing/2014/main" id="{0AD61FC2-EF1C-4C35-BA6F-4DC25B6A9296}"/>
                  </a:ext>
                </a:extLst>
              </p:cNvPr>
              <p:cNvSpPr>
                <a:spLocks noChangeArrowheads="1"/>
              </p:cNvSpPr>
              <p:nvPr/>
            </p:nvSpPr>
            <p:spPr bwMode="auto">
              <a:xfrm>
                <a:off x="3186163" y="2234704"/>
                <a:ext cx="25400" cy="125413"/>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66" name="Rectangle 49">
                <a:extLst>
                  <a:ext uri="{FF2B5EF4-FFF2-40B4-BE49-F238E27FC236}">
                    <a16:creationId xmlns:a16="http://schemas.microsoft.com/office/drawing/2014/main" id="{62A116DE-69F2-4BE8-AA2E-9EDB274A5CA7}"/>
                  </a:ext>
                </a:extLst>
              </p:cNvPr>
              <p:cNvSpPr>
                <a:spLocks noChangeArrowheads="1"/>
              </p:cNvSpPr>
              <p:nvPr/>
            </p:nvSpPr>
            <p:spPr bwMode="auto">
              <a:xfrm>
                <a:off x="3235375" y="2234704"/>
                <a:ext cx="25400"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67" name="Rectangle 50">
                <a:extLst>
                  <a:ext uri="{FF2B5EF4-FFF2-40B4-BE49-F238E27FC236}">
                    <a16:creationId xmlns:a16="http://schemas.microsoft.com/office/drawing/2014/main" id="{C3063F28-E7F3-4E3D-ACBD-14FF7B371075}"/>
                  </a:ext>
                </a:extLst>
              </p:cNvPr>
              <p:cNvSpPr>
                <a:spLocks noChangeArrowheads="1"/>
              </p:cNvSpPr>
              <p:nvPr/>
            </p:nvSpPr>
            <p:spPr bwMode="auto">
              <a:xfrm>
                <a:off x="3284588" y="2234704"/>
                <a:ext cx="25400" cy="127000"/>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68" name="Freeform 51">
                <a:extLst>
                  <a:ext uri="{FF2B5EF4-FFF2-40B4-BE49-F238E27FC236}">
                    <a16:creationId xmlns:a16="http://schemas.microsoft.com/office/drawing/2014/main" id="{ADF11A78-563C-49A2-80E9-560CE4FEC5C1}"/>
                  </a:ext>
                </a:extLst>
              </p:cNvPr>
              <p:cNvSpPr>
                <a:spLocks/>
              </p:cNvSpPr>
              <p:nvPr/>
            </p:nvSpPr>
            <p:spPr bwMode="auto">
              <a:xfrm>
                <a:off x="3629075" y="1809254"/>
                <a:ext cx="12700" cy="396875"/>
              </a:xfrm>
              <a:custGeom>
                <a:avLst/>
                <a:gdLst/>
                <a:ahLst/>
                <a:cxnLst>
                  <a:cxn ang="0">
                    <a:pos x="32" y="1"/>
                  </a:cxn>
                  <a:cxn ang="0">
                    <a:pos x="16" y="1057"/>
                  </a:cxn>
                  <a:cxn ang="0">
                    <a:pos x="8" y="1064"/>
                  </a:cxn>
                  <a:cxn ang="0">
                    <a:pos x="0" y="1056"/>
                  </a:cxn>
                  <a:cxn ang="0">
                    <a:pos x="0" y="1048"/>
                  </a:cxn>
                  <a:cxn ang="0">
                    <a:pos x="16" y="1048"/>
                  </a:cxn>
                  <a:cxn ang="0">
                    <a:pos x="16" y="1056"/>
                  </a:cxn>
                  <a:cxn ang="0">
                    <a:pos x="0" y="1056"/>
                  </a:cxn>
                  <a:cxn ang="0">
                    <a:pos x="16" y="0"/>
                  </a:cxn>
                  <a:cxn ang="0">
                    <a:pos x="32" y="1"/>
                  </a:cxn>
                </a:cxnLst>
                <a:rect l="0" t="0" r="r" b="b"/>
                <a:pathLst>
                  <a:path w="32" h="1065">
                    <a:moveTo>
                      <a:pt x="32" y="1"/>
                    </a:moveTo>
                    <a:lnTo>
                      <a:pt x="16" y="1057"/>
                    </a:lnTo>
                    <a:cubicBezTo>
                      <a:pt x="16" y="1061"/>
                      <a:pt x="13" y="1065"/>
                      <a:pt x="8" y="1064"/>
                    </a:cubicBezTo>
                    <a:cubicBezTo>
                      <a:pt x="4" y="1064"/>
                      <a:pt x="0" y="1061"/>
                      <a:pt x="0" y="1056"/>
                    </a:cubicBezTo>
                    <a:lnTo>
                      <a:pt x="0" y="1048"/>
                    </a:lnTo>
                    <a:lnTo>
                      <a:pt x="16" y="1048"/>
                    </a:lnTo>
                    <a:lnTo>
                      <a:pt x="16" y="1056"/>
                    </a:lnTo>
                    <a:lnTo>
                      <a:pt x="0" y="1056"/>
                    </a:lnTo>
                    <a:lnTo>
                      <a:pt x="16" y="0"/>
                    </a:lnTo>
                    <a:lnTo>
                      <a:pt x="32" y="1"/>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69" name="Rectangle 52">
                <a:extLst>
                  <a:ext uri="{FF2B5EF4-FFF2-40B4-BE49-F238E27FC236}">
                    <a16:creationId xmlns:a16="http://schemas.microsoft.com/office/drawing/2014/main" id="{60BD2024-960A-475C-9F83-7589DCB0D32A}"/>
                  </a:ext>
                </a:extLst>
              </p:cNvPr>
              <p:cNvSpPr>
                <a:spLocks noChangeArrowheads="1"/>
              </p:cNvSpPr>
              <p:nvPr/>
            </p:nvSpPr>
            <p:spPr bwMode="auto">
              <a:xfrm>
                <a:off x="1103363" y="1809254"/>
                <a:ext cx="6350" cy="44767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70" name="Freeform 53">
                <a:extLst>
                  <a:ext uri="{FF2B5EF4-FFF2-40B4-BE49-F238E27FC236}">
                    <a16:creationId xmlns:a16="http://schemas.microsoft.com/office/drawing/2014/main" id="{977670A0-E1B8-4AA4-A5DE-4240214483E7}"/>
                  </a:ext>
                </a:extLst>
              </p:cNvPr>
              <p:cNvSpPr>
                <a:spLocks/>
              </p:cNvSpPr>
              <p:nvPr/>
            </p:nvSpPr>
            <p:spPr bwMode="auto">
              <a:xfrm>
                <a:off x="1106538" y="2087067"/>
                <a:ext cx="2532063" cy="11113"/>
              </a:xfrm>
              <a:custGeom>
                <a:avLst/>
                <a:gdLst/>
                <a:ahLst/>
                <a:cxnLst>
                  <a:cxn ang="0">
                    <a:pos x="0" y="0"/>
                  </a:cxn>
                  <a:cxn ang="0">
                    <a:pos x="1595" y="3"/>
                  </a:cxn>
                  <a:cxn ang="0">
                    <a:pos x="1595" y="7"/>
                  </a:cxn>
                  <a:cxn ang="0">
                    <a:pos x="0" y="3"/>
                  </a:cxn>
                  <a:cxn ang="0">
                    <a:pos x="0" y="0"/>
                  </a:cxn>
                </a:cxnLst>
                <a:rect l="0" t="0" r="r" b="b"/>
                <a:pathLst>
                  <a:path w="1595" h="7">
                    <a:moveTo>
                      <a:pt x="0" y="0"/>
                    </a:moveTo>
                    <a:lnTo>
                      <a:pt x="1595" y="3"/>
                    </a:lnTo>
                    <a:lnTo>
                      <a:pt x="1595" y="7"/>
                    </a:lnTo>
                    <a:lnTo>
                      <a:pt x="0" y="3"/>
                    </a:lnTo>
                    <a:lnTo>
                      <a:pt x="0"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71" name="Freeform 60">
                <a:extLst>
                  <a:ext uri="{FF2B5EF4-FFF2-40B4-BE49-F238E27FC236}">
                    <a16:creationId xmlns:a16="http://schemas.microsoft.com/office/drawing/2014/main" id="{CCBC6020-8B32-476C-AC6E-1E990341E968}"/>
                  </a:ext>
                </a:extLst>
              </p:cNvPr>
              <p:cNvSpPr>
                <a:spLocks/>
              </p:cNvSpPr>
              <p:nvPr/>
            </p:nvSpPr>
            <p:spPr bwMode="auto">
              <a:xfrm>
                <a:off x="1276400" y="1782267"/>
                <a:ext cx="147638" cy="136525"/>
              </a:xfrm>
              <a:custGeom>
                <a:avLst/>
                <a:gdLst/>
                <a:ahLst/>
                <a:cxnLst>
                  <a:cxn ang="0">
                    <a:pos x="0" y="184"/>
                  </a:cxn>
                  <a:cxn ang="0">
                    <a:pos x="192" y="0"/>
                  </a:cxn>
                  <a:cxn ang="0">
                    <a:pos x="192" y="0"/>
                  </a:cxn>
                  <a:cxn ang="0">
                    <a:pos x="192" y="0"/>
                  </a:cxn>
                  <a:cxn ang="0">
                    <a:pos x="384" y="184"/>
                  </a:cxn>
                  <a:cxn ang="0">
                    <a:pos x="384" y="184"/>
                  </a:cxn>
                  <a:cxn ang="0">
                    <a:pos x="384" y="184"/>
                  </a:cxn>
                  <a:cxn ang="0">
                    <a:pos x="192" y="368"/>
                  </a:cxn>
                  <a:cxn ang="0">
                    <a:pos x="192" y="368"/>
                  </a:cxn>
                  <a:cxn ang="0">
                    <a:pos x="192" y="368"/>
                  </a:cxn>
                  <a:cxn ang="0">
                    <a:pos x="0" y="184"/>
                  </a:cxn>
                  <a:cxn ang="0">
                    <a:pos x="0" y="184"/>
                  </a:cxn>
                </a:cxnLst>
                <a:rect l="0" t="0" r="r" b="b"/>
                <a:pathLst>
                  <a:path w="384" h="368">
                    <a:moveTo>
                      <a:pt x="0" y="184"/>
                    </a:moveTo>
                    <a:cubicBezTo>
                      <a:pt x="0" y="83"/>
                      <a:pt x="86" y="0"/>
                      <a:pt x="192" y="0"/>
                    </a:cubicBezTo>
                    <a:cubicBezTo>
                      <a:pt x="192" y="0"/>
                      <a:pt x="192" y="0"/>
                      <a:pt x="192" y="0"/>
                    </a:cubicBezTo>
                    <a:lnTo>
                      <a:pt x="192" y="0"/>
                    </a:lnTo>
                    <a:cubicBezTo>
                      <a:pt x="299" y="0"/>
                      <a:pt x="384" y="83"/>
                      <a:pt x="384" y="184"/>
                    </a:cubicBezTo>
                    <a:cubicBezTo>
                      <a:pt x="384" y="184"/>
                      <a:pt x="384" y="184"/>
                      <a:pt x="384" y="184"/>
                    </a:cubicBezTo>
                    <a:lnTo>
                      <a:pt x="384" y="184"/>
                    </a:lnTo>
                    <a:cubicBezTo>
                      <a:pt x="384" y="286"/>
                      <a:pt x="299" y="368"/>
                      <a:pt x="192" y="368"/>
                    </a:cubicBezTo>
                    <a:cubicBezTo>
                      <a:pt x="192" y="368"/>
                      <a:pt x="192" y="368"/>
                      <a:pt x="192" y="368"/>
                    </a:cubicBezTo>
                    <a:lnTo>
                      <a:pt x="192" y="368"/>
                    </a:lnTo>
                    <a:cubicBezTo>
                      <a:pt x="86"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72" name="Freeform 61">
                <a:extLst>
                  <a:ext uri="{FF2B5EF4-FFF2-40B4-BE49-F238E27FC236}">
                    <a16:creationId xmlns:a16="http://schemas.microsoft.com/office/drawing/2014/main" id="{0AAA3342-7FAF-4FB3-BBE8-B6A596497CA2}"/>
                  </a:ext>
                </a:extLst>
              </p:cNvPr>
              <p:cNvSpPr>
                <a:spLocks noEditPoints="1"/>
              </p:cNvSpPr>
              <p:nvPr/>
            </p:nvSpPr>
            <p:spPr bwMode="auto">
              <a:xfrm>
                <a:off x="1263700" y="1769567"/>
                <a:ext cx="173038" cy="161925"/>
              </a:xfrm>
              <a:custGeom>
                <a:avLst/>
                <a:gdLst/>
                <a:ahLst/>
                <a:cxnLst>
                  <a:cxn ang="0">
                    <a:pos x="5" y="176"/>
                  </a:cxn>
                  <a:cxn ang="0">
                    <a:pos x="20" y="130"/>
                  </a:cxn>
                  <a:cxn ang="0">
                    <a:pos x="64" y="66"/>
                  </a:cxn>
                  <a:cxn ang="0">
                    <a:pos x="102" y="36"/>
                  </a:cxn>
                  <a:cxn ang="0">
                    <a:pos x="176" y="6"/>
                  </a:cxn>
                  <a:cxn ang="0">
                    <a:pos x="228" y="1"/>
                  </a:cxn>
                  <a:cxn ang="0">
                    <a:pos x="309" y="17"/>
                  </a:cxn>
                  <a:cxn ang="0">
                    <a:pos x="352" y="39"/>
                  </a:cxn>
                  <a:cxn ang="0">
                    <a:pos x="408" y="93"/>
                  </a:cxn>
                  <a:cxn ang="0">
                    <a:pos x="432" y="136"/>
                  </a:cxn>
                  <a:cxn ang="0">
                    <a:pos x="448" y="213"/>
                  </a:cxn>
                  <a:cxn ang="0">
                    <a:pos x="443" y="263"/>
                  </a:cxn>
                  <a:cxn ang="0">
                    <a:pos x="411" y="336"/>
                  </a:cxn>
                  <a:cxn ang="0">
                    <a:pos x="381" y="371"/>
                  </a:cxn>
                  <a:cxn ang="0">
                    <a:pos x="314" y="415"/>
                  </a:cxn>
                  <a:cxn ang="0">
                    <a:pos x="267" y="428"/>
                  </a:cxn>
                  <a:cxn ang="0">
                    <a:pos x="182" y="428"/>
                  </a:cxn>
                  <a:cxn ang="0">
                    <a:pos x="134" y="415"/>
                  </a:cxn>
                  <a:cxn ang="0">
                    <a:pos x="69" y="372"/>
                  </a:cxn>
                  <a:cxn ang="0">
                    <a:pos x="38" y="336"/>
                  </a:cxn>
                  <a:cxn ang="0">
                    <a:pos x="6" y="263"/>
                  </a:cxn>
                  <a:cxn ang="0">
                    <a:pos x="68" y="250"/>
                  </a:cxn>
                  <a:cxn ang="0">
                    <a:pos x="75" y="272"/>
                  </a:cxn>
                  <a:cxn ang="0">
                    <a:pos x="113" y="326"/>
                  </a:cxn>
                  <a:cxn ang="0">
                    <a:pos x="132" y="341"/>
                  </a:cxn>
                  <a:cxn ang="0">
                    <a:pos x="194" y="366"/>
                  </a:cxn>
                  <a:cxn ang="0">
                    <a:pos x="221" y="369"/>
                  </a:cxn>
                  <a:cxn ang="0">
                    <a:pos x="291" y="356"/>
                  </a:cxn>
                  <a:cxn ang="0">
                    <a:pos x="312" y="345"/>
                  </a:cxn>
                  <a:cxn ang="0">
                    <a:pos x="359" y="299"/>
                  </a:cxn>
                  <a:cxn ang="0">
                    <a:pos x="371" y="279"/>
                  </a:cxn>
                  <a:cxn ang="0">
                    <a:pos x="385" y="213"/>
                  </a:cxn>
                  <a:cxn ang="0">
                    <a:pos x="382" y="189"/>
                  </a:cxn>
                  <a:cxn ang="0">
                    <a:pos x="356" y="129"/>
                  </a:cxn>
                  <a:cxn ang="0">
                    <a:pos x="341" y="112"/>
                  </a:cxn>
                  <a:cxn ang="0">
                    <a:pos x="285" y="76"/>
                  </a:cxn>
                  <a:cxn ang="0">
                    <a:pos x="260" y="68"/>
                  </a:cxn>
                  <a:cxn ang="0">
                    <a:pos x="189" y="68"/>
                  </a:cxn>
                  <a:cxn ang="0">
                    <a:pos x="164" y="76"/>
                  </a:cxn>
                  <a:cxn ang="0">
                    <a:pos x="108" y="112"/>
                  </a:cxn>
                  <a:cxn ang="0">
                    <a:pos x="93" y="129"/>
                  </a:cxn>
                  <a:cxn ang="0">
                    <a:pos x="67" y="189"/>
                  </a:cxn>
                  <a:cxn ang="0">
                    <a:pos x="64" y="213"/>
                  </a:cxn>
                </a:cxnLst>
                <a:rect l="0" t="0" r="r" b="b"/>
                <a:pathLst>
                  <a:path w="449" h="433">
                    <a:moveTo>
                      <a:pt x="1" y="220"/>
                    </a:moveTo>
                    <a:cubicBezTo>
                      <a:pt x="0" y="218"/>
                      <a:pt x="0" y="215"/>
                      <a:pt x="1" y="213"/>
                    </a:cubicBezTo>
                    <a:lnTo>
                      <a:pt x="5" y="176"/>
                    </a:lnTo>
                    <a:cubicBezTo>
                      <a:pt x="5" y="174"/>
                      <a:pt x="5" y="172"/>
                      <a:pt x="6" y="170"/>
                    </a:cubicBezTo>
                    <a:lnTo>
                      <a:pt x="17" y="136"/>
                    </a:lnTo>
                    <a:cubicBezTo>
                      <a:pt x="18" y="134"/>
                      <a:pt x="19" y="132"/>
                      <a:pt x="20" y="130"/>
                    </a:cubicBezTo>
                    <a:lnTo>
                      <a:pt x="38" y="98"/>
                    </a:lnTo>
                    <a:cubicBezTo>
                      <a:pt x="39" y="96"/>
                      <a:pt x="40" y="94"/>
                      <a:pt x="41" y="93"/>
                    </a:cubicBezTo>
                    <a:lnTo>
                      <a:pt x="64" y="66"/>
                    </a:lnTo>
                    <a:cubicBezTo>
                      <a:pt x="66" y="64"/>
                      <a:pt x="67" y="62"/>
                      <a:pt x="69" y="61"/>
                    </a:cubicBezTo>
                    <a:lnTo>
                      <a:pt x="98" y="39"/>
                    </a:lnTo>
                    <a:cubicBezTo>
                      <a:pt x="99" y="38"/>
                      <a:pt x="101" y="37"/>
                      <a:pt x="102" y="36"/>
                    </a:cubicBezTo>
                    <a:lnTo>
                      <a:pt x="134" y="19"/>
                    </a:lnTo>
                    <a:cubicBezTo>
                      <a:pt x="136" y="18"/>
                      <a:pt x="138" y="17"/>
                      <a:pt x="140" y="17"/>
                    </a:cubicBezTo>
                    <a:lnTo>
                      <a:pt x="176" y="6"/>
                    </a:lnTo>
                    <a:cubicBezTo>
                      <a:pt x="178" y="5"/>
                      <a:pt x="180" y="5"/>
                      <a:pt x="182" y="5"/>
                    </a:cubicBezTo>
                    <a:lnTo>
                      <a:pt x="221" y="1"/>
                    </a:lnTo>
                    <a:cubicBezTo>
                      <a:pt x="223" y="0"/>
                      <a:pt x="226" y="0"/>
                      <a:pt x="228" y="1"/>
                    </a:cubicBezTo>
                    <a:lnTo>
                      <a:pt x="267" y="5"/>
                    </a:lnTo>
                    <a:cubicBezTo>
                      <a:pt x="269" y="5"/>
                      <a:pt x="271" y="5"/>
                      <a:pt x="273" y="6"/>
                    </a:cubicBezTo>
                    <a:lnTo>
                      <a:pt x="309" y="17"/>
                    </a:lnTo>
                    <a:cubicBezTo>
                      <a:pt x="311" y="17"/>
                      <a:pt x="312" y="18"/>
                      <a:pt x="314" y="19"/>
                    </a:cubicBezTo>
                    <a:lnTo>
                      <a:pt x="347" y="36"/>
                    </a:lnTo>
                    <a:cubicBezTo>
                      <a:pt x="349" y="37"/>
                      <a:pt x="351" y="38"/>
                      <a:pt x="352" y="39"/>
                    </a:cubicBezTo>
                    <a:lnTo>
                      <a:pt x="380" y="61"/>
                    </a:lnTo>
                    <a:cubicBezTo>
                      <a:pt x="382" y="63"/>
                      <a:pt x="383" y="64"/>
                      <a:pt x="385" y="66"/>
                    </a:cubicBezTo>
                    <a:lnTo>
                      <a:pt x="408" y="93"/>
                    </a:lnTo>
                    <a:cubicBezTo>
                      <a:pt x="409" y="94"/>
                      <a:pt x="410" y="96"/>
                      <a:pt x="411" y="98"/>
                    </a:cubicBezTo>
                    <a:lnTo>
                      <a:pt x="429" y="130"/>
                    </a:lnTo>
                    <a:cubicBezTo>
                      <a:pt x="430" y="132"/>
                      <a:pt x="431" y="134"/>
                      <a:pt x="432" y="136"/>
                    </a:cubicBezTo>
                    <a:lnTo>
                      <a:pt x="443" y="170"/>
                    </a:lnTo>
                    <a:cubicBezTo>
                      <a:pt x="444" y="172"/>
                      <a:pt x="444" y="174"/>
                      <a:pt x="444" y="176"/>
                    </a:cubicBezTo>
                    <a:lnTo>
                      <a:pt x="448" y="213"/>
                    </a:lnTo>
                    <a:cubicBezTo>
                      <a:pt x="449" y="215"/>
                      <a:pt x="449" y="218"/>
                      <a:pt x="448" y="220"/>
                    </a:cubicBezTo>
                    <a:lnTo>
                      <a:pt x="444" y="257"/>
                    </a:lnTo>
                    <a:cubicBezTo>
                      <a:pt x="444" y="259"/>
                      <a:pt x="444" y="261"/>
                      <a:pt x="443" y="263"/>
                    </a:cubicBezTo>
                    <a:lnTo>
                      <a:pt x="432" y="298"/>
                    </a:lnTo>
                    <a:cubicBezTo>
                      <a:pt x="431" y="300"/>
                      <a:pt x="430" y="302"/>
                      <a:pt x="429" y="305"/>
                    </a:cubicBezTo>
                    <a:lnTo>
                      <a:pt x="411" y="336"/>
                    </a:lnTo>
                    <a:cubicBezTo>
                      <a:pt x="410" y="337"/>
                      <a:pt x="409" y="339"/>
                      <a:pt x="408" y="340"/>
                    </a:cubicBezTo>
                    <a:lnTo>
                      <a:pt x="385" y="367"/>
                    </a:lnTo>
                    <a:cubicBezTo>
                      <a:pt x="384" y="369"/>
                      <a:pt x="382" y="370"/>
                      <a:pt x="381" y="371"/>
                    </a:cubicBezTo>
                    <a:lnTo>
                      <a:pt x="353" y="394"/>
                    </a:lnTo>
                    <a:cubicBezTo>
                      <a:pt x="351" y="396"/>
                      <a:pt x="349" y="397"/>
                      <a:pt x="347" y="398"/>
                    </a:cubicBezTo>
                    <a:lnTo>
                      <a:pt x="314" y="415"/>
                    </a:lnTo>
                    <a:cubicBezTo>
                      <a:pt x="312" y="416"/>
                      <a:pt x="310" y="417"/>
                      <a:pt x="308" y="417"/>
                    </a:cubicBezTo>
                    <a:lnTo>
                      <a:pt x="272" y="427"/>
                    </a:lnTo>
                    <a:cubicBezTo>
                      <a:pt x="270" y="428"/>
                      <a:pt x="269" y="428"/>
                      <a:pt x="267" y="428"/>
                    </a:cubicBezTo>
                    <a:lnTo>
                      <a:pt x="228" y="432"/>
                    </a:lnTo>
                    <a:cubicBezTo>
                      <a:pt x="226" y="433"/>
                      <a:pt x="223" y="433"/>
                      <a:pt x="221" y="432"/>
                    </a:cubicBezTo>
                    <a:lnTo>
                      <a:pt x="182" y="428"/>
                    </a:lnTo>
                    <a:cubicBezTo>
                      <a:pt x="180" y="428"/>
                      <a:pt x="179" y="428"/>
                      <a:pt x="177" y="427"/>
                    </a:cubicBezTo>
                    <a:lnTo>
                      <a:pt x="141" y="417"/>
                    </a:lnTo>
                    <a:cubicBezTo>
                      <a:pt x="139" y="417"/>
                      <a:pt x="137" y="416"/>
                      <a:pt x="134" y="415"/>
                    </a:cubicBezTo>
                    <a:lnTo>
                      <a:pt x="102" y="398"/>
                    </a:lnTo>
                    <a:cubicBezTo>
                      <a:pt x="101" y="397"/>
                      <a:pt x="99" y="396"/>
                      <a:pt x="98" y="395"/>
                    </a:cubicBezTo>
                    <a:lnTo>
                      <a:pt x="69" y="372"/>
                    </a:lnTo>
                    <a:cubicBezTo>
                      <a:pt x="67" y="370"/>
                      <a:pt x="65" y="369"/>
                      <a:pt x="64" y="367"/>
                    </a:cubicBezTo>
                    <a:lnTo>
                      <a:pt x="41" y="340"/>
                    </a:lnTo>
                    <a:cubicBezTo>
                      <a:pt x="40" y="339"/>
                      <a:pt x="39" y="337"/>
                      <a:pt x="38" y="336"/>
                    </a:cubicBezTo>
                    <a:lnTo>
                      <a:pt x="20" y="305"/>
                    </a:lnTo>
                    <a:cubicBezTo>
                      <a:pt x="19" y="302"/>
                      <a:pt x="18" y="300"/>
                      <a:pt x="17" y="298"/>
                    </a:cubicBezTo>
                    <a:lnTo>
                      <a:pt x="6" y="263"/>
                    </a:lnTo>
                    <a:cubicBezTo>
                      <a:pt x="5" y="261"/>
                      <a:pt x="5" y="259"/>
                      <a:pt x="5" y="257"/>
                    </a:cubicBezTo>
                    <a:lnTo>
                      <a:pt x="1" y="220"/>
                    </a:lnTo>
                    <a:close/>
                    <a:moveTo>
                      <a:pt x="68" y="250"/>
                    </a:moveTo>
                    <a:lnTo>
                      <a:pt x="67" y="244"/>
                    </a:lnTo>
                    <a:lnTo>
                      <a:pt x="78" y="279"/>
                    </a:lnTo>
                    <a:lnTo>
                      <a:pt x="75" y="272"/>
                    </a:lnTo>
                    <a:lnTo>
                      <a:pt x="93" y="303"/>
                    </a:lnTo>
                    <a:lnTo>
                      <a:pt x="90" y="299"/>
                    </a:lnTo>
                    <a:lnTo>
                      <a:pt x="113" y="326"/>
                    </a:lnTo>
                    <a:lnTo>
                      <a:pt x="108" y="321"/>
                    </a:lnTo>
                    <a:lnTo>
                      <a:pt x="137" y="344"/>
                    </a:lnTo>
                    <a:lnTo>
                      <a:pt x="132" y="341"/>
                    </a:lnTo>
                    <a:lnTo>
                      <a:pt x="164" y="358"/>
                    </a:lnTo>
                    <a:lnTo>
                      <a:pt x="158" y="356"/>
                    </a:lnTo>
                    <a:lnTo>
                      <a:pt x="194" y="366"/>
                    </a:lnTo>
                    <a:lnTo>
                      <a:pt x="189" y="365"/>
                    </a:lnTo>
                    <a:lnTo>
                      <a:pt x="228" y="369"/>
                    </a:lnTo>
                    <a:lnTo>
                      <a:pt x="221" y="369"/>
                    </a:lnTo>
                    <a:lnTo>
                      <a:pt x="260" y="365"/>
                    </a:lnTo>
                    <a:lnTo>
                      <a:pt x="255" y="366"/>
                    </a:lnTo>
                    <a:lnTo>
                      <a:pt x="291" y="356"/>
                    </a:lnTo>
                    <a:lnTo>
                      <a:pt x="285" y="358"/>
                    </a:lnTo>
                    <a:lnTo>
                      <a:pt x="318" y="341"/>
                    </a:lnTo>
                    <a:lnTo>
                      <a:pt x="312" y="345"/>
                    </a:lnTo>
                    <a:lnTo>
                      <a:pt x="340" y="322"/>
                    </a:lnTo>
                    <a:lnTo>
                      <a:pt x="336" y="326"/>
                    </a:lnTo>
                    <a:lnTo>
                      <a:pt x="359" y="299"/>
                    </a:lnTo>
                    <a:lnTo>
                      <a:pt x="356" y="303"/>
                    </a:lnTo>
                    <a:lnTo>
                      <a:pt x="374" y="272"/>
                    </a:lnTo>
                    <a:lnTo>
                      <a:pt x="371" y="279"/>
                    </a:lnTo>
                    <a:lnTo>
                      <a:pt x="382" y="244"/>
                    </a:lnTo>
                    <a:lnTo>
                      <a:pt x="381" y="250"/>
                    </a:lnTo>
                    <a:lnTo>
                      <a:pt x="385" y="213"/>
                    </a:lnTo>
                    <a:lnTo>
                      <a:pt x="385" y="220"/>
                    </a:lnTo>
                    <a:lnTo>
                      <a:pt x="381" y="183"/>
                    </a:lnTo>
                    <a:lnTo>
                      <a:pt x="382" y="189"/>
                    </a:lnTo>
                    <a:lnTo>
                      <a:pt x="371" y="155"/>
                    </a:lnTo>
                    <a:lnTo>
                      <a:pt x="374" y="161"/>
                    </a:lnTo>
                    <a:lnTo>
                      <a:pt x="356" y="129"/>
                    </a:lnTo>
                    <a:lnTo>
                      <a:pt x="359" y="134"/>
                    </a:lnTo>
                    <a:lnTo>
                      <a:pt x="336" y="107"/>
                    </a:lnTo>
                    <a:lnTo>
                      <a:pt x="341" y="112"/>
                    </a:lnTo>
                    <a:lnTo>
                      <a:pt x="313" y="90"/>
                    </a:lnTo>
                    <a:lnTo>
                      <a:pt x="318" y="93"/>
                    </a:lnTo>
                    <a:lnTo>
                      <a:pt x="285" y="76"/>
                    </a:lnTo>
                    <a:lnTo>
                      <a:pt x="290" y="78"/>
                    </a:lnTo>
                    <a:lnTo>
                      <a:pt x="254" y="67"/>
                    </a:lnTo>
                    <a:lnTo>
                      <a:pt x="260" y="68"/>
                    </a:lnTo>
                    <a:lnTo>
                      <a:pt x="221" y="64"/>
                    </a:lnTo>
                    <a:lnTo>
                      <a:pt x="228" y="64"/>
                    </a:lnTo>
                    <a:lnTo>
                      <a:pt x="189" y="68"/>
                    </a:lnTo>
                    <a:lnTo>
                      <a:pt x="195" y="67"/>
                    </a:lnTo>
                    <a:lnTo>
                      <a:pt x="159" y="78"/>
                    </a:lnTo>
                    <a:lnTo>
                      <a:pt x="164" y="76"/>
                    </a:lnTo>
                    <a:lnTo>
                      <a:pt x="132" y="93"/>
                    </a:lnTo>
                    <a:lnTo>
                      <a:pt x="137" y="90"/>
                    </a:lnTo>
                    <a:lnTo>
                      <a:pt x="108" y="112"/>
                    </a:lnTo>
                    <a:lnTo>
                      <a:pt x="113" y="107"/>
                    </a:lnTo>
                    <a:lnTo>
                      <a:pt x="90" y="134"/>
                    </a:lnTo>
                    <a:lnTo>
                      <a:pt x="93" y="129"/>
                    </a:lnTo>
                    <a:lnTo>
                      <a:pt x="75" y="161"/>
                    </a:lnTo>
                    <a:lnTo>
                      <a:pt x="78" y="155"/>
                    </a:lnTo>
                    <a:lnTo>
                      <a:pt x="67" y="189"/>
                    </a:lnTo>
                    <a:lnTo>
                      <a:pt x="68" y="183"/>
                    </a:lnTo>
                    <a:lnTo>
                      <a:pt x="64" y="220"/>
                    </a:lnTo>
                    <a:lnTo>
                      <a:pt x="64" y="213"/>
                    </a:lnTo>
                    <a:lnTo>
                      <a:pt x="68" y="25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73" name="Freeform 62">
                <a:extLst>
                  <a:ext uri="{FF2B5EF4-FFF2-40B4-BE49-F238E27FC236}">
                    <a16:creationId xmlns:a16="http://schemas.microsoft.com/office/drawing/2014/main" id="{12174B71-ECC6-4DF9-ADC1-FD2566334812}"/>
                  </a:ext>
                </a:extLst>
              </p:cNvPr>
              <p:cNvSpPr>
                <a:spLocks/>
              </p:cNvSpPr>
              <p:nvPr/>
            </p:nvSpPr>
            <p:spPr bwMode="auto">
              <a:xfrm>
                <a:off x="1619300" y="1836242"/>
                <a:ext cx="141288" cy="136525"/>
              </a:xfrm>
              <a:custGeom>
                <a:avLst/>
                <a:gdLst/>
                <a:ahLst/>
                <a:cxnLst>
                  <a:cxn ang="0">
                    <a:pos x="0" y="184"/>
                  </a:cxn>
                  <a:cxn ang="0">
                    <a:pos x="184" y="0"/>
                  </a:cxn>
                  <a:cxn ang="0">
                    <a:pos x="184" y="0"/>
                  </a:cxn>
                  <a:cxn ang="0">
                    <a:pos x="184" y="0"/>
                  </a:cxn>
                  <a:cxn ang="0">
                    <a:pos x="368" y="184"/>
                  </a:cxn>
                  <a:cxn ang="0">
                    <a:pos x="368" y="184"/>
                  </a:cxn>
                  <a:cxn ang="0">
                    <a:pos x="368" y="184"/>
                  </a:cxn>
                  <a:cxn ang="0">
                    <a:pos x="184" y="368"/>
                  </a:cxn>
                  <a:cxn ang="0">
                    <a:pos x="184" y="368"/>
                  </a:cxn>
                  <a:cxn ang="0">
                    <a:pos x="184" y="368"/>
                  </a:cxn>
                  <a:cxn ang="0">
                    <a:pos x="0" y="184"/>
                  </a:cxn>
                  <a:cxn ang="0">
                    <a:pos x="0" y="184"/>
                  </a:cxn>
                </a:cxnLst>
                <a:rect l="0" t="0" r="r" b="b"/>
                <a:pathLst>
                  <a:path w="368" h="368">
                    <a:moveTo>
                      <a:pt x="0" y="184"/>
                    </a:moveTo>
                    <a:cubicBezTo>
                      <a:pt x="0" y="83"/>
                      <a:pt x="83" y="0"/>
                      <a:pt x="184" y="0"/>
                    </a:cubicBezTo>
                    <a:cubicBezTo>
                      <a:pt x="184" y="0"/>
                      <a:pt x="184" y="0"/>
                      <a:pt x="184" y="0"/>
                    </a:cubicBezTo>
                    <a:lnTo>
                      <a:pt x="184" y="0"/>
                    </a:lnTo>
                    <a:cubicBezTo>
                      <a:pt x="286" y="0"/>
                      <a:pt x="368" y="83"/>
                      <a:pt x="368" y="184"/>
                    </a:cubicBezTo>
                    <a:cubicBezTo>
                      <a:pt x="368" y="184"/>
                      <a:pt x="368" y="184"/>
                      <a:pt x="368" y="184"/>
                    </a:cubicBezTo>
                    <a:lnTo>
                      <a:pt x="368" y="184"/>
                    </a:lnTo>
                    <a:cubicBezTo>
                      <a:pt x="368" y="286"/>
                      <a:pt x="286" y="368"/>
                      <a:pt x="184" y="368"/>
                    </a:cubicBezTo>
                    <a:cubicBezTo>
                      <a:pt x="184" y="368"/>
                      <a:pt x="184" y="368"/>
                      <a:pt x="184" y="368"/>
                    </a:cubicBezTo>
                    <a:lnTo>
                      <a:pt x="184" y="368"/>
                    </a:lnTo>
                    <a:cubicBezTo>
                      <a:pt x="83"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74" name="Freeform 63">
                <a:extLst>
                  <a:ext uri="{FF2B5EF4-FFF2-40B4-BE49-F238E27FC236}">
                    <a16:creationId xmlns:a16="http://schemas.microsoft.com/office/drawing/2014/main" id="{BCC8CF41-B224-4EBA-8167-07BB59239108}"/>
                  </a:ext>
                </a:extLst>
              </p:cNvPr>
              <p:cNvSpPr>
                <a:spLocks noEditPoints="1"/>
              </p:cNvSpPr>
              <p:nvPr/>
            </p:nvSpPr>
            <p:spPr bwMode="auto">
              <a:xfrm>
                <a:off x="1608188" y="1823542"/>
                <a:ext cx="165100" cy="161925"/>
              </a:xfrm>
              <a:custGeom>
                <a:avLst/>
                <a:gdLst/>
                <a:ahLst/>
                <a:cxnLst>
                  <a:cxn ang="0">
                    <a:pos x="5" y="176"/>
                  </a:cxn>
                  <a:cxn ang="0">
                    <a:pos x="19" y="130"/>
                  </a:cxn>
                  <a:cxn ang="0">
                    <a:pos x="62" y="66"/>
                  </a:cxn>
                  <a:cxn ang="0">
                    <a:pos x="98" y="36"/>
                  </a:cxn>
                  <a:cxn ang="0">
                    <a:pos x="170" y="6"/>
                  </a:cxn>
                  <a:cxn ang="0">
                    <a:pos x="220" y="1"/>
                  </a:cxn>
                  <a:cxn ang="0">
                    <a:pos x="298" y="17"/>
                  </a:cxn>
                  <a:cxn ang="0">
                    <a:pos x="340" y="40"/>
                  </a:cxn>
                  <a:cxn ang="0">
                    <a:pos x="394" y="93"/>
                  </a:cxn>
                  <a:cxn ang="0">
                    <a:pos x="417" y="136"/>
                  </a:cxn>
                  <a:cxn ang="0">
                    <a:pos x="432" y="213"/>
                  </a:cxn>
                  <a:cxn ang="0">
                    <a:pos x="427" y="262"/>
                  </a:cxn>
                  <a:cxn ang="0">
                    <a:pos x="398" y="335"/>
                  </a:cxn>
                  <a:cxn ang="0">
                    <a:pos x="367" y="371"/>
                  </a:cxn>
                  <a:cxn ang="0">
                    <a:pos x="304" y="415"/>
                  </a:cxn>
                  <a:cxn ang="0">
                    <a:pos x="257" y="428"/>
                  </a:cxn>
                  <a:cxn ang="0">
                    <a:pos x="176" y="428"/>
                  </a:cxn>
                  <a:cxn ang="0">
                    <a:pos x="130" y="415"/>
                  </a:cxn>
                  <a:cxn ang="0">
                    <a:pos x="66" y="371"/>
                  </a:cxn>
                  <a:cxn ang="0">
                    <a:pos x="36" y="335"/>
                  </a:cxn>
                  <a:cxn ang="0">
                    <a:pos x="6" y="263"/>
                  </a:cxn>
                  <a:cxn ang="0">
                    <a:pos x="68" y="250"/>
                  </a:cxn>
                  <a:cxn ang="0">
                    <a:pos x="76" y="273"/>
                  </a:cxn>
                  <a:cxn ang="0">
                    <a:pos x="111" y="326"/>
                  </a:cxn>
                  <a:cxn ang="0">
                    <a:pos x="128" y="341"/>
                  </a:cxn>
                  <a:cxn ang="0">
                    <a:pos x="188" y="366"/>
                  </a:cxn>
                  <a:cxn ang="0">
                    <a:pos x="213" y="369"/>
                  </a:cxn>
                  <a:cxn ang="0">
                    <a:pos x="280" y="356"/>
                  </a:cxn>
                  <a:cxn ang="0">
                    <a:pos x="299" y="345"/>
                  </a:cxn>
                  <a:cxn ang="0">
                    <a:pos x="345" y="299"/>
                  </a:cxn>
                  <a:cxn ang="0">
                    <a:pos x="356" y="280"/>
                  </a:cxn>
                  <a:cxn ang="0">
                    <a:pos x="369" y="213"/>
                  </a:cxn>
                  <a:cxn ang="0">
                    <a:pos x="366" y="188"/>
                  </a:cxn>
                  <a:cxn ang="0">
                    <a:pos x="341" y="128"/>
                  </a:cxn>
                  <a:cxn ang="0">
                    <a:pos x="326" y="111"/>
                  </a:cxn>
                  <a:cxn ang="0">
                    <a:pos x="273" y="76"/>
                  </a:cxn>
                  <a:cxn ang="0">
                    <a:pos x="250" y="68"/>
                  </a:cxn>
                  <a:cxn ang="0">
                    <a:pos x="183" y="68"/>
                  </a:cxn>
                  <a:cxn ang="0">
                    <a:pos x="160" y="76"/>
                  </a:cxn>
                  <a:cxn ang="0">
                    <a:pos x="107" y="111"/>
                  </a:cxn>
                  <a:cxn ang="0">
                    <a:pos x="93" y="128"/>
                  </a:cxn>
                  <a:cxn ang="0">
                    <a:pos x="67" y="189"/>
                  </a:cxn>
                  <a:cxn ang="0">
                    <a:pos x="64" y="213"/>
                  </a:cxn>
                </a:cxnLst>
                <a:rect l="0" t="0" r="r" b="b"/>
                <a:pathLst>
                  <a:path w="433" h="433">
                    <a:moveTo>
                      <a:pt x="1" y="220"/>
                    </a:moveTo>
                    <a:cubicBezTo>
                      <a:pt x="0" y="218"/>
                      <a:pt x="0" y="215"/>
                      <a:pt x="1" y="213"/>
                    </a:cubicBezTo>
                    <a:lnTo>
                      <a:pt x="5" y="176"/>
                    </a:lnTo>
                    <a:cubicBezTo>
                      <a:pt x="5" y="174"/>
                      <a:pt x="5" y="172"/>
                      <a:pt x="6" y="170"/>
                    </a:cubicBezTo>
                    <a:lnTo>
                      <a:pt x="17" y="136"/>
                    </a:lnTo>
                    <a:cubicBezTo>
                      <a:pt x="18" y="134"/>
                      <a:pt x="18" y="132"/>
                      <a:pt x="19" y="130"/>
                    </a:cubicBezTo>
                    <a:lnTo>
                      <a:pt x="36" y="98"/>
                    </a:lnTo>
                    <a:cubicBezTo>
                      <a:pt x="37" y="97"/>
                      <a:pt x="38" y="95"/>
                      <a:pt x="40" y="93"/>
                    </a:cubicBezTo>
                    <a:lnTo>
                      <a:pt x="62" y="66"/>
                    </a:lnTo>
                    <a:cubicBezTo>
                      <a:pt x="63" y="65"/>
                      <a:pt x="65" y="63"/>
                      <a:pt x="66" y="62"/>
                    </a:cubicBezTo>
                    <a:lnTo>
                      <a:pt x="93" y="40"/>
                    </a:lnTo>
                    <a:cubicBezTo>
                      <a:pt x="95" y="38"/>
                      <a:pt x="97" y="37"/>
                      <a:pt x="98" y="36"/>
                    </a:cubicBezTo>
                    <a:lnTo>
                      <a:pt x="130" y="19"/>
                    </a:lnTo>
                    <a:cubicBezTo>
                      <a:pt x="132" y="18"/>
                      <a:pt x="134" y="18"/>
                      <a:pt x="136" y="17"/>
                    </a:cubicBezTo>
                    <a:lnTo>
                      <a:pt x="170" y="6"/>
                    </a:lnTo>
                    <a:cubicBezTo>
                      <a:pt x="172" y="5"/>
                      <a:pt x="174" y="5"/>
                      <a:pt x="176" y="5"/>
                    </a:cubicBezTo>
                    <a:lnTo>
                      <a:pt x="213" y="1"/>
                    </a:lnTo>
                    <a:cubicBezTo>
                      <a:pt x="215" y="0"/>
                      <a:pt x="218" y="0"/>
                      <a:pt x="220" y="1"/>
                    </a:cubicBezTo>
                    <a:lnTo>
                      <a:pt x="257" y="5"/>
                    </a:lnTo>
                    <a:cubicBezTo>
                      <a:pt x="259" y="5"/>
                      <a:pt x="261" y="5"/>
                      <a:pt x="263" y="6"/>
                    </a:cubicBezTo>
                    <a:lnTo>
                      <a:pt x="298" y="17"/>
                    </a:lnTo>
                    <a:cubicBezTo>
                      <a:pt x="300" y="18"/>
                      <a:pt x="302" y="18"/>
                      <a:pt x="304" y="19"/>
                    </a:cubicBezTo>
                    <a:lnTo>
                      <a:pt x="335" y="36"/>
                    </a:lnTo>
                    <a:cubicBezTo>
                      <a:pt x="337" y="37"/>
                      <a:pt x="338" y="38"/>
                      <a:pt x="340" y="40"/>
                    </a:cubicBezTo>
                    <a:lnTo>
                      <a:pt x="367" y="62"/>
                    </a:lnTo>
                    <a:cubicBezTo>
                      <a:pt x="368" y="63"/>
                      <a:pt x="370" y="64"/>
                      <a:pt x="371" y="66"/>
                    </a:cubicBezTo>
                    <a:lnTo>
                      <a:pt x="394" y="93"/>
                    </a:lnTo>
                    <a:cubicBezTo>
                      <a:pt x="395" y="94"/>
                      <a:pt x="397" y="96"/>
                      <a:pt x="398" y="98"/>
                    </a:cubicBezTo>
                    <a:lnTo>
                      <a:pt x="415" y="130"/>
                    </a:lnTo>
                    <a:cubicBezTo>
                      <a:pt x="416" y="132"/>
                      <a:pt x="417" y="134"/>
                      <a:pt x="417" y="136"/>
                    </a:cubicBezTo>
                    <a:lnTo>
                      <a:pt x="427" y="170"/>
                    </a:lnTo>
                    <a:cubicBezTo>
                      <a:pt x="428" y="172"/>
                      <a:pt x="428" y="174"/>
                      <a:pt x="428" y="176"/>
                    </a:cubicBezTo>
                    <a:lnTo>
                      <a:pt x="432" y="213"/>
                    </a:lnTo>
                    <a:cubicBezTo>
                      <a:pt x="433" y="215"/>
                      <a:pt x="433" y="218"/>
                      <a:pt x="432" y="220"/>
                    </a:cubicBezTo>
                    <a:lnTo>
                      <a:pt x="428" y="257"/>
                    </a:lnTo>
                    <a:cubicBezTo>
                      <a:pt x="428" y="259"/>
                      <a:pt x="428" y="261"/>
                      <a:pt x="427" y="262"/>
                    </a:cubicBezTo>
                    <a:lnTo>
                      <a:pt x="417" y="297"/>
                    </a:lnTo>
                    <a:cubicBezTo>
                      <a:pt x="417" y="300"/>
                      <a:pt x="416" y="302"/>
                      <a:pt x="415" y="304"/>
                    </a:cubicBezTo>
                    <a:lnTo>
                      <a:pt x="398" y="335"/>
                    </a:lnTo>
                    <a:cubicBezTo>
                      <a:pt x="396" y="337"/>
                      <a:pt x="395" y="339"/>
                      <a:pt x="394" y="340"/>
                    </a:cubicBezTo>
                    <a:lnTo>
                      <a:pt x="371" y="367"/>
                    </a:lnTo>
                    <a:cubicBezTo>
                      <a:pt x="370" y="369"/>
                      <a:pt x="369" y="370"/>
                      <a:pt x="367" y="371"/>
                    </a:cubicBezTo>
                    <a:lnTo>
                      <a:pt x="340" y="394"/>
                    </a:lnTo>
                    <a:cubicBezTo>
                      <a:pt x="339" y="395"/>
                      <a:pt x="337" y="396"/>
                      <a:pt x="335" y="398"/>
                    </a:cubicBezTo>
                    <a:lnTo>
                      <a:pt x="304" y="415"/>
                    </a:lnTo>
                    <a:cubicBezTo>
                      <a:pt x="302" y="416"/>
                      <a:pt x="300" y="417"/>
                      <a:pt x="297" y="417"/>
                    </a:cubicBezTo>
                    <a:lnTo>
                      <a:pt x="262" y="427"/>
                    </a:lnTo>
                    <a:cubicBezTo>
                      <a:pt x="261" y="428"/>
                      <a:pt x="259" y="428"/>
                      <a:pt x="257" y="428"/>
                    </a:cubicBezTo>
                    <a:lnTo>
                      <a:pt x="220" y="432"/>
                    </a:lnTo>
                    <a:cubicBezTo>
                      <a:pt x="218" y="433"/>
                      <a:pt x="215" y="433"/>
                      <a:pt x="213" y="432"/>
                    </a:cubicBezTo>
                    <a:lnTo>
                      <a:pt x="176" y="428"/>
                    </a:lnTo>
                    <a:cubicBezTo>
                      <a:pt x="174" y="428"/>
                      <a:pt x="172" y="428"/>
                      <a:pt x="170" y="427"/>
                    </a:cubicBezTo>
                    <a:lnTo>
                      <a:pt x="136" y="417"/>
                    </a:lnTo>
                    <a:cubicBezTo>
                      <a:pt x="134" y="417"/>
                      <a:pt x="132" y="416"/>
                      <a:pt x="130" y="415"/>
                    </a:cubicBezTo>
                    <a:lnTo>
                      <a:pt x="98" y="398"/>
                    </a:lnTo>
                    <a:cubicBezTo>
                      <a:pt x="96" y="397"/>
                      <a:pt x="94" y="395"/>
                      <a:pt x="93" y="394"/>
                    </a:cubicBezTo>
                    <a:lnTo>
                      <a:pt x="66" y="371"/>
                    </a:lnTo>
                    <a:cubicBezTo>
                      <a:pt x="64" y="370"/>
                      <a:pt x="63" y="368"/>
                      <a:pt x="62" y="367"/>
                    </a:cubicBezTo>
                    <a:lnTo>
                      <a:pt x="40" y="340"/>
                    </a:lnTo>
                    <a:cubicBezTo>
                      <a:pt x="38" y="338"/>
                      <a:pt x="37" y="337"/>
                      <a:pt x="36" y="335"/>
                    </a:cubicBezTo>
                    <a:lnTo>
                      <a:pt x="19" y="304"/>
                    </a:lnTo>
                    <a:cubicBezTo>
                      <a:pt x="18" y="302"/>
                      <a:pt x="18" y="300"/>
                      <a:pt x="17" y="298"/>
                    </a:cubicBezTo>
                    <a:lnTo>
                      <a:pt x="6" y="263"/>
                    </a:lnTo>
                    <a:cubicBezTo>
                      <a:pt x="5" y="261"/>
                      <a:pt x="5" y="259"/>
                      <a:pt x="5" y="257"/>
                    </a:cubicBezTo>
                    <a:lnTo>
                      <a:pt x="1" y="220"/>
                    </a:lnTo>
                    <a:close/>
                    <a:moveTo>
                      <a:pt x="68" y="250"/>
                    </a:moveTo>
                    <a:lnTo>
                      <a:pt x="67" y="244"/>
                    </a:lnTo>
                    <a:lnTo>
                      <a:pt x="78" y="279"/>
                    </a:lnTo>
                    <a:lnTo>
                      <a:pt x="76" y="273"/>
                    </a:lnTo>
                    <a:lnTo>
                      <a:pt x="93" y="304"/>
                    </a:lnTo>
                    <a:lnTo>
                      <a:pt x="89" y="299"/>
                    </a:lnTo>
                    <a:lnTo>
                      <a:pt x="111" y="326"/>
                    </a:lnTo>
                    <a:lnTo>
                      <a:pt x="107" y="322"/>
                    </a:lnTo>
                    <a:lnTo>
                      <a:pt x="134" y="345"/>
                    </a:lnTo>
                    <a:lnTo>
                      <a:pt x="128" y="341"/>
                    </a:lnTo>
                    <a:lnTo>
                      <a:pt x="160" y="358"/>
                    </a:lnTo>
                    <a:lnTo>
                      <a:pt x="154" y="356"/>
                    </a:lnTo>
                    <a:lnTo>
                      <a:pt x="188" y="366"/>
                    </a:lnTo>
                    <a:lnTo>
                      <a:pt x="183" y="365"/>
                    </a:lnTo>
                    <a:lnTo>
                      <a:pt x="220" y="369"/>
                    </a:lnTo>
                    <a:lnTo>
                      <a:pt x="213" y="369"/>
                    </a:lnTo>
                    <a:lnTo>
                      <a:pt x="250" y="365"/>
                    </a:lnTo>
                    <a:lnTo>
                      <a:pt x="245" y="366"/>
                    </a:lnTo>
                    <a:lnTo>
                      <a:pt x="280" y="356"/>
                    </a:lnTo>
                    <a:lnTo>
                      <a:pt x="273" y="358"/>
                    </a:lnTo>
                    <a:lnTo>
                      <a:pt x="304" y="341"/>
                    </a:lnTo>
                    <a:lnTo>
                      <a:pt x="299" y="345"/>
                    </a:lnTo>
                    <a:lnTo>
                      <a:pt x="326" y="322"/>
                    </a:lnTo>
                    <a:lnTo>
                      <a:pt x="322" y="326"/>
                    </a:lnTo>
                    <a:lnTo>
                      <a:pt x="345" y="299"/>
                    </a:lnTo>
                    <a:lnTo>
                      <a:pt x="341" y="304"/>
                    </a:lnTo>
                    <a:lnTo>
                      <a:pt x="358" y="273"/>
                    </a:lnTo>
                    <a:lnTo>
                      <a:pt x="356" y="280"/>
                    </a:lnTo>
                    <a:lnTo>
                      <a:pt x="366" y="245"/>
                    </a:lnTo>
                    <a:lnTo>
                      <a:pt x="365" y="250"/>
                    </a:lnTo>
                    <a:lnTo>
                      <a:pt x="369" y="213"/>
                    </a:lnTo>
                    <a:lnTo>
                      <a:pt x="369" y="220"/>
                    </a:lnTo>
                    <a:lnTo>
                      <a:pt x="365" y="183"/>
                    </a:lnTo>
                    <a:lnTo>
                      <a:pt x="366" y="188"/>
                    </a:lnTo>
                    <a:lnTo>
                      <a:pt x="356" y="154"/>
                    </a:lnTo>
                    <a:lnTo>
                      <a:pt x="358" y="160"/>
                    </a:lnTo>
                    <a:lnTo>
                      <a:pt x="341" y="128"/>
                    </a:lnTo>
                    <a:lnTo>
                      <a:pt x="345" y="134"/>
                    </a:lnTo>
                    <a:lnTo>
                      <a:pt x="322" y="107"/>
                    </a:lnTo>
                    <a:lnTo>
                      <a:pt x="326" y="111"/>
                    </a:lnTo>
                    <a:lnTo>
                      <a:pt x="299" y="89"/>
                    </a:lnTo>
                    <a:lnTo>
                      <a:pt x="304" y="93"/>
                    </a:lnTo>
                    <a:lnTo>
                      <a:pt x="273" y="76"/>
                    </a:lnTo>
                    <a:lnTo>
                      <a:pt x="279" y="78"/>
                    </a:lnTo>
                    <a:lnTo>
                      <a:pt x="244" y="67"/>
                    </a:lnTo>
                    <a:lnTo>
                      <a:pt x="250" y="68"/>
                    </a:lnTo>
                    <a:lnTo>
                      <a:pt x="213" y="64"/>
                    </a:lnTo>
                    <a:lnTo>
                      <a:pt x="220" y="64"/>
                    </a:lnTo>
                    <a:lnTo>
                      <a:pt x="183" y="68"/>
                    </a:lnTo>
                    <a:lnTo>
                      <a:pt x="189" y="67"/>
                    </a:lnTo>
                    <a:lnTo>
                      <a:pt x="155" y="78"/>
                    </a:lnTo>
                    <a:lnTo>
                      <a:pt x="160" y="76"/>
                    </a:lnTo>
                    <a:lnTo>
                      <a:pt x="128" y="93"/>
                    </a:lnTo>
                    <a:lnTo>
                      <a:pt x="134" y="89"/>
                    </a:lnTo>
                    <a:lnTo>
                      <a:pt x="107" y="111"/>
                    </a:lnTo>
                    <a:lnTo>
                      <a:pt x="111" y="107"/>
                    </a:lnTo>
                    <a:lnTo>
                      <a:pt x="89" y="134"/>
                    </a:lnTo>
                    <a:lnTo>
                      <a:pt x="93" y="128"/>
                    </a:lnTo>
                    <a:lnTo>
                      <a:pt x="76" y="160"/>
                    </a:lnTo>
                    <a:lnTo>
                      <a:pt x="78" y="155"/>
                    </a:lnTo>
                    <a:lnTo>
                      <a:pt x="67" y="189"/>
                    </a:lnTo>
                    <a:lnTo>
                      <a:pt x="68" y="183"/>
                    </a:lnTo>
                    <a:lnTo>
                      <a:pt x="64" y="220"/>
                    </a:lnTo>
                    <a:lnTo>
                      <a:pt x="64" y="213"/>
                    </a:lnTo>
                    <a:lnTo>
                      <a:pt x="68" y="250"/>
                    </a:lnTo>
                    <a:close/>
                  </a:path>
                </a:pathLst>
              </a:custGeom>
              <a:solidFill>
                <a:srgbClr val="6A6D6F"/>
              </a:solidFill>
              <a:ln w="0" cap="flat">
                <a:solidFill>
                  <a:srgbClr val="6A6D6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75" name="Freeform 64">
                <a:extLst>
                  <a:ext uri="{FF2B5EF4-FFF2-40B4-BE49-F238E27FC236}">
                    <a16:creationId xmlns:a16="http://schemas.microsoft.com/office/drawing/2014/main" id="{E0A1EED9-5458-43CF-82B9-E43C93A44357}"/>
                  </a:ext>
                </a:extLst>
              </p:cNvPr>
              <p:cNvSpPr>
                <a:spLocks/>
              </p:cNvSpPr>
              <p:nvPr/>
            </p:nvSpPr>
            <p:spPr bwMode="auto">
              <a:xfrm>
                <a:off x="2117775" y="1775917"/>
                <a:ext cx="141288" cy="138113"/>
              </a:xfrm>
              <a:custGeom>
                <a:avLst/>
                <a:gdLst/>
                <a:ahLst/>
                <a:cxnLst>
                  <a:cxn ang="0">
                    <a:pos x="0" y="184"/>
                  </a:cxn>
                  <a:cxn ang="0">
                    <a:pos x="184" y="0"/>
                  </a:cxn>
                  <a:cxn ang="0">
                    <a:pos x="184" y="0"/>
                  </a:cxn>
                  <a:cxn ang="0">
                    <a:pos x="184" y="0"/>
                  </a:cxn>
                  <a:cxn ang="0">
                    <a:pos x="368" y="184"/>
                  </a:cxn>
                  <a:cxn ang="0">
                    <a:pos x="368" y="184"/>
                  </a:cxn>
                  <a:cxn ang="0">
                    <a:pos x="368" y="184"/>
                  </a:cxn>
                  <a:cxn ang="0">
                    <a:pos x="184" y="368"/>
                  </a:cxn>
                  <a:cxn ang="0">
                    <a:pos x="184" y="368"/>
                  </a:cxn>
                  <a:cxn ang="0">
                    <a:pos x="184" y="368"/>
                  </a:cxn>
                  <a:cxn ang="0">
                    <a:pos x="0" y="184"/>
                  </a:cxn>
                  <a:cxn ang="0">
                    <a:pos x="0" y="184"/>
                  </a:cxn>
                </a:cxnLst>
                <a:rect l="0" t="0" r="r" b="b"/>
                <a:pathLst>
                  <a:path w="368" h="368">
                    <a:moveTo>
                      <a:pt x="0" y="184"/>
                    </a:moveTo>
                    <a:cubicBezTo>
                      <a:pt x="0" y="83"/>
                      <a:pt x="83" y="0"/>
                      <a:pt x="184" y="0"/>
                    </a:cubicBezTo>
                    <a:cubicBezTo>
                      <a:pt x="184" y="0"/>
                      <a:pt x="184" y="0"/>
                      <a:pt x="184" y="0"/>
                    </a:cubicBezTo>
                    <a:lnTo>
                      <a:pt x="184" y="0"/>
                    </a:lnTo>
                    <a:cubicBezTo>
                      <a:pt x="286" y="0"/>
                      <a:pt x="368" y="83"/>
                      <a:pt x="368" y="184"/>
                    </a:cubicBezTo>
                    <a:cubicBezTo>
                      <a:pt x="368" y="184"/>
                      <a:pt x="368" y="184"/>
                      <a:pt x="368" y="184"/>
                    </a:cubicBezTo>
                    <a:lnTo>
                      <a:pt x="368" y="184"/>
                    </a:lnTo>
                    <a:cubicBezTo>
                      <a:pt x="368" y="286"/>
                      <a:pt x="286" y="368"/>
                      <a:pt x="184" y="368"/>
                    </a:cubicBezTo>
                    <a:cubicBezTo>
                      <a:pt x="184" y="368"/>
                      <a:pt x="184" y="368"/>
                      <a:pt x="184" y="368"/>
                    </a:cubicBezTo>
                    <a:lnTo>
                      <a:pt x="184" y="368"/>
                    </a:lnTo>
                    <a:cubicBezTo>
                      <a:pt x="83"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76" name="Freeform 65">
                <a:extLst>
                  <a:ext uri="{FF2B5EF4-FFF2-40B4-BE49-F238E27FC236}">
                    <a16:creationId xmlns:a16="http://schemas.microsoft.com/office/drawing/2014/main" id="{E62E3670-4B19-4179-A06C-0EFD5277C029}"/>
                  </a:ext>
                </a:extLst>
              </p:cNvPr>
              <p:cNvSpPr>
                <a:spLocks noEditPoints="1"/>
              </p:cNvSpPr>
              <p:nvPr/>
            </p:nvSpPr>
            <p:spPr bwMode="auto">
              <a:xfrm>
                <a:off x="2105075" y="1764804"/>
                <a:ext cx="166688" cy="160338"/>
              </a:xfrm>
              <a:custGeom>
                <a:avLst/>
                <a:gdLst/>
                <a:ahLst/>
                <a:cxnLst>
                  <a:cxn ang="0">
                    <a:pos x="5" y="176"/>
                  </a:cxn>
                  <a:cxn ang="0">
                    <a:pos x="19" y="130"/>
                  </a:cxn>
                  <a:cxn ang="0">
                    <a:pos x="62" y="66"/>
                  </a:cxn>
                  <a:cxn ang="0">
                    <a:pos x="98" y="36"/>
                  </a:cxn>
                  <a:cxn ang="0">
                    <a:pos x="170" y="6"/>
                  </a:cxn>
                  <a:cxn ang="0">
                    <a:pos x="220" y="1"/>
                  </a:cxn>
                  <a:cxn ang="0">
                    <a:pos x="298" y="17"/>
                  </a:cxn>
                  <a:cxn ang="0">
                    <a:pos x="340" y="40"/>
                  </a:cxn>
                  <a:cxn ang="0">
                    <a:pos x="394" y="93"/>
                  </a:cxn>
                  <a:cxn ang="0">
                    <a:pos x="417" y="136"/>
                  </a:cxn>
                  <a:cxn ang="0">
                    <a:pos x="432" y="213"/>
                  </a:cxn>
                  <a:cxn ang="0">
                    <a:pos x="427" y="262"/>
                  </a:cxn>
                  <a:cxn ang="0">
                    <a:pos x="398" y="335"/>
                  </a:cxn>
                  <a:cxn ang="0">
                    <a:pos x="367" y="371"/>
                  </a:cxn>
                  <a:cxn ang="0">
                    <a:pos x="304" y="415"/>
                  </a:cxn>
                  <a:cxn ang="0">
                    <a:pos x="257" y="428"/>
                  </a:cxn>
                  <a:cxn ang="0">
                    <a:pos x="176" y="428"/>
                  </a:cxn>
                  <a:cxn ang="0">
                    <a:pos x="130" y="415"/>
                  </a:cxn>
                  <a:cxn ang="0">
                    <a:pos x="66" y="371"/>
                  </a:cxn>
                  <a:cxn ang="0">
                    <a:pos x="36" y="335"/>
                  </a:cxn>
                  <a:cxn ang="0">
                    <a:pos x="6" y="263"/>
                  </a:cxn>
                  <a:cxn ang="0">
                    <a:pos x="68" y="250"/>
                  </a:cxn>
                  <a:cxn ang="0">
                    <a:pos x="76" y="273"/>
                  </a:cxn>
                  <a:cxn ang="0">
                    <a:pos x="111" y="326"/>
                  </a:cxn>
                  <a:cxn ang="0">
                    <a:pos x="128" y="341"/>
                  </a:cxn>
                  <a:cxn ang="0">
                    <a:pos x="188" y="366"/>
                  </a:cxn>
                  <a:cxn ang="0">
                    <a:pos x="213" y="369"/>
                  </a:cxn>
                  <a:cxn ang="0">
                    <a:pos x="280" y="356"/>
                  </a:cxn>
                  <a:cxn ang="0">
                    <a:pos x="299" y="345"/>
                  </a:cxn>
                  <a:cxn ang="0">
                    <a:pos x="345" y="299"/>
                  </a:cxn>
                  <a:cxn ang="0">
                    <a:pos x="356" y="280"/>
                  </a:cxn>
                  <a:cxn ang="0">
                    <a:pos x="369" y="213"/>
                  </a:cxn>
                  <a:cxn ang="0">
                    <a:pos x="366" y="188"/>
                  </a:cxn>
                  <a:cxn ang="0">
                    <a:pos x="341" y="128"/>
                  </a:cxn>
                  <a:cxn ang="0">
                    <a:pos x="326" y="111"/>
                  </a:cxn>
                  <a:cxn ang="0">
                    <a:pos x="273" y="76"/>
                  </a:cxn>
                  <a:cxn ang="0">
                    <a:pos x="250" y="68"/>
                  </a:cxn>
                  <a:cxn ang="0">
                    <a:pos x="183" y="68"/>
                  </a:cxn>
                  <a:cxn ang="0">
                    <a:pos x="160" y="76"/>
                  </a:cxn>
                  <a:cxn ang="0">
                    <a:pos x="107" y="111"/>
                  </a:cxn>
                  <a:cxn ang="0">
                    <a:pos x="93" y="128"/>
                  </a:cxn>
                  <a:cxn ang="0">
                    <a:pos x="67" y="189"/>
                  </a:cxn>
                  <a:cxn ang="0">
                    <a:pos x="64" y="213"/>
                  </a:cxn>
                </a:cxnLst>
                <a:rect l="0" t="0" r="r" b="b"/>
                <a:pathLst>
                  <a:path w="433" h="433">
                    <a:moveTo>
                      <a:pt x="1" y="220"/>
                    </a:moveTo>
                    <a:cubicBezTo>
                      <a:pt x="0" y="218"/>
                      <a:pt x="0" y="215"/>
                      <a:pt x="1" y="213"/>
                    </a:cubicBezTo>
                    <a:lnTo>
                      <a:pt x="5" y="176"/>
                    </a:lnTo>
                    <a:cubicBezTo>
                      <a:pt x="5" y="174"/>
                      <a:pt x="5" y="172"/>
                      <a:pt x="6" y="170"/>
                    </a:cubicBezTo>
                    <a:lnTo>
                      <a:pt x="17" y="136"/>
                    </a:lnTo>
                    <a:cubicBezTo>
                      <a:pt x="18" y="134"/>
                      <a:pt x="18" y="132"/>
                      <a:pt x="19" y="130"/>
                    </a:cubicBezTo>
                    <a:lnTo>
                      <a:pt x="36" y="98"/>
                    </a:lnTo>
                    <a:cubicBezTo>
                      <a:pt x="37" y="97"/>
                      <a:pt x="38" y="95"/>
                      <a:pt x="40" y="93"/>
                    </a:cubicBezTo>
                    <a:lnTo>
                      <a:pt x="62" y="66"/>
                    </a:lnTo>
                    <a:cubicBezTo>
                      <a:pt x="63" y="65"/>
                      <a:pt x="65" y="63"/>
                      <a:pt x="66" y="62"/>
                    </a:cubicBezTo>
                    <a:lnTo>
                      <a:pt x="93" y="40"/>
                    </a:lnTo>
                    <a:cubicBezTo>
                      <a:pt x="95" y="38"/>
                      <a:pt x="97" y="37"/>
                      <a:pt x="98" y="36"/>
                    </a:cubicBezTo>
                    <a:lnTo>
                      <a:pt x="130" y="19"/>
                    </a:lnTo>
                    <a:cubicBezTo>
                      <a:pt x="132" y="18"/>
                      <a:pt x="134" y="18"/>
                      <a:pt x="136" y="17"/>
                    </a:cubicBezTo>
                    <a:lnTo>
                      <a:pt x="170" y="6"/>
                    </a:lnTo>
                    <a:cubicBezTo>
                      <a:pt x="172" y="5"/>
                      <a:pt x="174" y="5"/>
                      <a:pt x="176" y="5"/>
                    </a:cubicBezTo>
                    <a:lnTo>
                      <a:pt x="213" y="1"/>
                    </a:lnTo>
                    <a:cubicBezTo>
                      <a:pt x="215" y="0"/>
                      <a:pt x="218" y="0"/>
                      <a:pt x="220" y="1"/>
                    </a:cubicBezTo>
                    <a:lnTo>
                      <a:pt x="257" y="5"/>
                    </a:lnTo>
                    <a:cubicBezTo>
                      <a:pt x="259" y="5"/>
                      <a:pt x="261" y="5"/>
                      <a:pt x="263" y="6"/>
                    </a:cubicBezTo>
                    <a:lnTo>
                      <a:pt x="298" y="17"/>
                    </a:lnTo>
                    <a:cubicBezTo>
                      <a:pt x="300" y="18"/>
                      <a:pt x="302" y="18"/>
                      <a:pt x="304" y="19"/>
                    </a:cubicBezTo>
                    <a:lnTo>
                      <a:pt x="335" y="36"/>
                    </a:lnTo>
                    <a:cubicBezTo>
                      <a:pt x="337" y="37"/>
                      <a:pt x="338" y="38"/>
                      <a:pt x="340" y="40"/>
                    </a:cubicBezTo>
                    <a:lnTo>
                      <a:pt x="367" y="62"/>
                    </a:lnTo>
                    <a:cubicBezTo>
                      <a:pt x="368" y="63"/>
                      <a:pt x="370" y="64"/>
                      <a:pt x="371" y="66"/>
                    </a:cubicBezTo>
                    <a:lnTo>
                      <a:pt x="394" y="93"/>
                    </a:lnTo>
                    <a:cubicBezTo>
                      <a:pt x="395" y="94"/>
                      <a:pt x="397" y="96"/>
                      <a:pt x="398" y="98"/>
                    </a:cubicBezTo>
                    <a:lnTo>
                      <a:pt x="415" y="130"/>
                    </a:lnTo>
                    <a:cubicBezTo>
                      <a:pt x="416" y="132"/>
                      <a:pt x="417" y="134"/>
                      <a:pt x="417" y="136"/>
                    </a:cubicBezTo>
                    <a:lnTo>
                      <a:pt x="427" y="170"/>
                    </a:lnTo>
                    <a:cubicBezTo>
                      <a:pt x="428" y="172"/>
                      <a:pt x="428" y="174"/>
                      <a:pt x="428" y="176"/>
                    </a:cubicBezTo>
                    <a:lnTo>
                      <a:pt x="432" y="213"/>
                    </a:lnTo>
                    <a:cubicBezTo>
                      <a:pt x="433" y="215"/>
                      <a:pt x="433" y="218"/>
                      <a:pt x="432" y="220"/>
                    </a:cubicBezTo>
                    <a:lnTo>
                      <a:pt x="428" y="257"/>
                    </a:lnTo>
                    <a:cubicBezTo>
                      <a:pt x="428" y="259"/>
                      <a:pt x="428" y="261"/>
                      <a:pt x="427" y="262"/>
                    </a:cubicBezTo>
                    <a:lnTo>
                      <a:pt x="417" y="297"/>
                    </a:lnTo>
                    <a:cubicBezTo>
                      <a:pt x="417" y="300"/>
                      <a:pt x="416" y="302"/>
                      <a:pt x="415" y="304"/>
                    </a:cubicBezTo>
                    <a:lnTo>
                      <a:pt x="398" y="335"/>
                    </a:lnTo>
                    <a:cubicBezTo>
                      <a:pt x="396" y="337"/>
                      <a:pt x="395" y="339"/>
                      <a:pt x="394" y="340"/>
                    </a:cubicBezTo>
                    <a:lnTo>
                      <a:pt x="371" y="367"/>
                    </a:lnTo>
                    <a:cubicBezTo>
                      <a:pt x="370" y="369"/>
                      <a:pt x="369" y="370"/>
                      <a:pt x="367" y="371"/>
                    </a:cubicBezTo>
                    <a:lnTo>
                      <a:pt x="340" y="394"/>
                    </a:lnTo>
                    <a:cubicBezTo>
                      <a:pt x="339" y="395"/>
                      <a:pt x="337" y="396"/>
                      <a:pt x="335" y="398"/>
                    </a:cubicBezTo>
                    <a:lnTo>
                      <a:pt x="304" y="415"/>
                    </a:lnTo>
                    <a:cubicBezTo>
                      <a:pt x="302" y="416"/>
                      <a:pt x="300" y="417"/>
                      <a:pt x="297" y="417"/>
                    </a:cubicBezTo>
                    <a:lnTo>
                      <a:pt x="262" y="427"/>
                    </a:lnTo>
                    <a:cubicBezTo>
                      <a:pt x="261" y="428"/>
                      <a:pt x="259" y="428"/>
                      <a:pt x="257" y="428"/>
                    </a:cubicBezTo>
                    <a:lnTo>
                      <a:pt x="220" y="432"/>
                    </a:lnTo>
                    <a:cubicBezTo>
                      <a:pt x="218" y="433"/>
                      <a:pt x="215" y="433"/>
                      <a:pt x="213" y="432"/>
                    </a:cubicBezTo>
                    <a:lnTo>
                      <a:pt x="176" y="428"/>
                    </a:lnTo>
                    <a:cubicBezTo>
                      <a:pt x="174" y="428"/>
                      <a:pt x="172" y="428"/>
                      <a:pt x="170" y="427"/>
                    </a:cubicBezTo>
                    <a:lnTo>
                      <a:pt x="136" y="417"/>
                    </a:lnTo>
                    <a:cubicBezTo>
                      <a:pt x="134" y="417"/>
                      <a:pt x="132" y="416"/>
                      <a:pt x="130" y="415"/>
                    </a:cubicBezTo>
                    <a:lnTo>
                      <a:pt x="98" y="398"/>
                    </a:lnTo>
                    <a:cubicBezTo>
                      <a:pt x="96" y="397"/>
                      <a:pt x="94" y="395"/>
                      <a:pt x="93" y="394"/>
                    </a:cubicBezTo>
                    <a:lnTo>
                      <a:pt x="66" y="371"/>
                    </a:lnTo>
                    <a:cubicBezTo>
                      <a:pt x="64" y="370"/>
                      <a:pt x="63" y="368"/>
                      <a:pt x="62" y="367"/>
                    </a:cubicBezTo>
                    <a:lnTo>
                      <a:pt x="40" y="340"/>
                    </a:lnTo>
                    <a:cubicBezTo>
                      <a:pt x="38" y="338"/>
                      <a:pt x="37" y="337"/>
                      <a:pt x="36" y="335"/>
                    </a:cubicBezTo>
                    <a:lnTo>
                      <a:pt x="19" y="304"/>
                    </a:lnTo>
                    <a:cubicBezTo>
                      <a:pt x="18" y="302"/>
                      <a:pt x="18" y="300"/>
                      <a:pt x="17" y="298"/>
                    </a:cubicBezTo>
                    <a:lnTo>
                      <a:pt x="6" y="263"/>
                    </a:lnTo>
                    <a:cubicBezTo>
                      <a:pt x="5" y="261"/>
                      <a:pt x="5" y="259"/>
                      <a:pt x="5" y="257"/>
                    </a:cubicBezTo>
                    <a:lnTo>
                      <a:pt x="1" y="220"/>
                    </a:lnTo>
                    <a:close/>
                    <a:moveTo>
                      <a:pt x="68" y="250"/>
                    </a:moveTo>
                    <a:lnTo>
                      <a:pt x="67" y="244"/>
                    </a:lnTo>
                    <a:lnTo>
                      <a:pt x="78" y="279"/>
                    </a:lnTo>
                    <a:lnTo>
                      <a:pt x="76" y="273"/>
                    </a:lnTo>
                    <a:lnTo>
                      <a:pt x="93" y="304"/>
                    </a:lnTo>
                    <a:lnTo>
                      <a:pt x="89" y="299"/>
                    </a:lnTo>
                    <a:lnTo>
                      <a:pt x="111" y="326"/>
                    </a:lnTo>
                    <a:lnTo>
                      <a:pt x="107" y="322"/>
                    </a:lnTo>
                    <a:lnTo>
                      <a:pt x="134" y="345"/>
                    </a:lnTo>
                    <a:lnTo>
                      <a:pt x="128" y="341"/>
                    </a:lnTo>
                    <a:lnTo>
                      <a:pt x="160" y="358"/>
                    </a:lnTo>
                    <a:lnTo>
                      <a:pt x="154" y="356"/>
                    </a:lnTo>
                    <a:lnTo>
                      <a:pt x="188" y="366"/>
                    </a:lnTo>
                    <a:lnTo>
                      <a:pt x="183" y="365"/>
                    </a:lnTo>
                    <a:lnTo>
                      <a:pt x="220" y="369"/>
                    </a:lnTo>
                    <a:lnTo>
                      <a:pt x="213" y="369"/>
                    </a:lnTo>
                    <a:lnTo>
                      <a:pt x="250" y="365"/>
                    </a:lnTo>
                    <a:lnTo>
                      <a:pt x="245" y="366"/>
                    </a:lnTo>
                    <a:lnTo>
                      <a:pt x="280" y="356"/>
                    </a:lnTo>
                    <a:lnTo>
                      <a:pt x="273" y="358"/>
                    </a:lnTo>
                    <a:lnTo>
                      <a:pt x="304" y="341"/>
                    </a:lnTo>
                    <a:lnTo>
                      <a:pt x="299" y="345"/>
                    </a:lnTo>
                    <a:lnTo>
                      <a:pt x="326" y="322"/>
                    </a:lnTo>
                    <a:lnTo>
                      <a:pt x="322" y="326"/>
                    </a:lnTo>
                    <a:lnTo>
                      <a:pt x="345" y="299"/>
                    </a:lnTo>
                    <a:lnTo>
                      <a:pt x="341" y="304"/>
                    </a:lnTo>
                    <a:lnTo>
                      <a:pt x="358" y="273"/>
                    </a:lnTo>
                    <a:lnTo>
                      <a:pt x="356" y="280"/>
                    </a:lnTo>
                    <a:lnTo>
                      <a:pt x="366" y="245"/>
                    </a:lnTo>
                    <a:lnTo>
                      <a:pt x="365" y="250"/>
                    </a:lnTo>
                    <a:lnTo>
                      <a:pt x="369" y="213"/>
                    </a:lnTo>
                    <a:lnTo>
                      <a:pt x="369" y="220"/>
                    </a:lnTo>
                    <a:lnTo>
                      <a:pt x="365" y="183"/>
                    </a:lnTo>
                    <a:lnTo>
                      <a:pt x="366" y="188"/>
                    </a:lnTo>
                    <a:lnTo>
                      <a:pt x="356" y="154"/>
                    </a:lnTo>
                    <a:lnTo>
                      <a:pt x="358" y="160"/>
                    </a:lnTo>
                    <a:lnTo>
                      <a:pt x="341" y="128"/>
                    </a:lnTo>
                    <a:lnTo>
                      <a:pt x="345" y="134"/>
                    </a:lnTo>
                    <a:lnTo>
                      <a:pt x="322" y="107"/>
                    </a:lnTo>
                    <a:lnTo>
                      <a:pt x="326" y="111"/>
                    </a:lnTo>
                    <a:lnTo>
                      <a:pt x="299" y="89"/>
                    </a:lnTo>
                    <a:lnTo>
                      <a:pt x="304" y="93"/>
                    </a:lnTo>
                    <a:lnTo>
                      <a:pt x="273" y="76"/>
                    </a:lnTo>
                    <a:lnTo>
                      <a:pt x="279" y="78"/>
                    </a:lnTo>
                    <a:lnTo>
                      <a:pt x="244" y="67"/>
                    </a:lnTo>
                    <a:lnTo>
                      <a:pt x="250" y="68"/>
                    </a:lnTo>
                    <a:lnTo>
                      <a:pt x="213" y="64"/>
                    </a:lnTo>
                    <a:lnTo>
                      <a:pt x="220" y="64"/>
                    </a:lnTo>
                    <a:lnTo>
                      <a:pt x="183" y="68"/>
                    </a:lnTo>
                    <a:lnTo>
                      <a:pt x="189" y="67"/>
                    </a:lnTo>
                    <a:lnTo>
                      <a:pt x="155" y="78"/>
                    </a:lnTo>
                    <a:lnTo>
                      <a:pt x="160" y="76"/>
                    </a:lnTo>
                    <a:lnTo>
                      <a:pt x="128" y="93"/>
                    </a:lnTo>
                    <a:lnTo>
                      <a:pt x="134" y="89"/>
                    </a:lnTo>
                    <a:lnTo>
                      <a:pt x="107" y="111"/>
                    </a:lnTo>
                    <a:lnTo>
                      <a:pt x="111" y="107"/>
                    </a:lnTo>
                    <a:lnTo>
                      <a:pt x="89" y="134"/>
                    </a:lnTo>
                    <a:lnTo>
                      <a:pt x="93" y="128"/>
                    </a:lnTo>
                    <a:lnTo>
                      <a:pt x="76" y="160"/>
                    </a:lnTo>
                    <a:lnTo>
                      <a:pt x="78" y="155"/>
                    </a:lnTo>
                    <a:lnTo>
                      <a:pt x="67" y="189"/>
                    </a:lnTo>
                    <a:lnTo>
                      <a:pt x="68" y="183"/>
                    </a:lnTo>
                    <a:lnTo>
                      <a:pt x="64" y="220"/>
                    </a:lnTo>
                    <a:lnTo>
                      <a:pt x="64" y="213"/>
                    </a:lnTo>
                    <a:lnTo>
                      <a:pt x="68" y="25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77" name="Freeform 66">
                <a:extLst>
                  <a:ext uri="{FF2B5EF4-FFF2-40B4-BE49-F238E27FC236}">
                    <a16:creationId xmlns:a16="http://schemas.microsoft.com/office/drawing/2014/main" id="{02771DA4-F441-4541-BCF2-9965AD6EBF95}"/>
                  </a:ext>
                </a:extLst>
              </p:cNvPr>
              <p:cNvSpPr>
                <a:spLocks/>
              </p:cNvSpPr>
              <p:nvPr/>
            </p:nvSpPr>
            <p:spPr bwMode="auto">
              <a:xfrm>
                <a:off x="2455913" y="1836242"/>
                <a:ext cx="141288" cy="136525"/>
              </a:xfrm>
              <a:custGeom>
                <a:avLst/>
                <a:gdLst/>
                <a:ahLst/>
                <a:cxnLst>
                  <a:cxn ang="0">
                    <a:pos x="0" y="184"/>
                  </a:cxn>
                  <a:cxn ang="0">
                    <a:pos x="184" y="0"/>
                  </a:cxn>
                  <a:cxn ang="0">
                    <a:pos x="184" y="0"/>
                  </a:cxn>
                  <a:cxn ang="0">
                    <a:pos x="184" y="0"/>
                  </a:cxn>
                  <a:cxn ang="0">
                    <a:pos x="368" y="184"/>
                  </a:cxn>
                  <a:cxn ang="0">
                    <a:pos x="368" y="184"/>
                  </a:cxn>
                  <a:cxn ang="0">
                    <a:pos x="368" y="184"/>
                  </a:cxn>
                  <a:cxn ang="0">
                    <a:pos x="184" y="368"/>
                  </a:cxn>
                  <a:cxn ang="0">
                    <a:pos x="184" y="368"/>
                  </a:cxn>
                  <a:cxn ang="0">
                    <a:pos x="184" y="368"/>
                  </a:cxn>
                  <a:cxn ang="0">
                    <a:pos x="0" y="184"/>
                  </a:cxn>
                  <a:cxn ang="0">
                    <a:pos x="0" y="184"/>
                  </a:cxn>
                </a:cxnLst>
                <a:rect l="0" t="0" r="r" b="b"/>
                <a:pathLst>
                  <a:path w="368" h="368">
                    <a:moveTo>
                      <a:pt x="0" y="184"/>
                    </a:moveTo>
                    <a:cubicBezTo>
                      <a:pt x="0" y="83"/>
                      <a:pt x="83" y="0"/>
                      <a:pt x="184" y="0"/>
                    </a:cubicBezTo>
                    <a:cubicBezTo>
                      <a:pt x="184" y="0"/>
                      <a:pt x="184" y="0"/>
                      <a:pt x="184" y="0"/>
                    </a:cubicBezTo>
                    <a:lnTo>
                      <a:pt x="184" y="0"/>
                    </a:lnTo>
                    <a:cubicBezTo>
                      <a:pt x="286" y="0"/>
                      <a:pt x="368" y="83"/>
                      <a:pt x="368" y="184"/>
                    </a:cubicBezTo>
                    <a:cubicBezTo>
                      <a:pt x="368" y="184"/>
                      <a:pt x="368" y="184"/>
                      <a:pt x="368" y="184"/>
                    </a:cubicBezTo>
                    <a:lnTo>
                      <a:pt x="368" y="184"/>
                    </a:lnTo>
                    <a:cubicBezTo>
                      <a:pt x="368" y="286"/>
                      <a:pt x="286" y="368"/>
                      <a:pt x="184" y="368"/>
                    </a:cubicBezTo>
                    <a:cubicBezTo>
                      <a:pt x="184" y="368"/>
                      <a:pt x="184" y="368"/>
                      <a:pt x="184" y="368"/>
                    </a:cubicBezTo>
                    <a:lnTo>
                      <a:pt x="184" y="368"/>
                    </a:lnTo>
                    <a:cubicBezTo>
                      <a:pt x="83"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78" name="Freeform 67">
                <a:extLst>
                  <a:ext uri="{FF2B5EF4-FFF2-40B4-BE49-F238E27FC236}">
                    <a16:creationId xmlns:a16="http://schemas.microsoft.com/office/drawing/2014/main" id="{98F1F7B7-1982-4EF7-999B-840DBDCF5D8C}"/>
                  </a:ext>
                </a:extLst>
              </p:cNvPr>
              <p:cNvSpPr>
                <a:spLocks noEditPoints="1"/>
              </p:cNvSpPr>
              <p:nvPr/>
            </p:nvSpPr>
            <p:spPr bwMode="auto">
              <a:xfrm>
                <a:off x="2443213" y="1823542"/>
                <a:ext cx="166688" cy="161925"/>
              </a:xfrm>
              <a:custGeom>
                <a:avLst/>
                <a:gdLst/>
                <a:ahLst/>
                <a:cxnLst>
                  <a:cxn ang="0">
                    <a:pos x="5" y="176"/>
                  </a:cxn>
                  <a:cxn ang="0">
                    <a:pos x="19" y="130"/>
                  </a:cxn>
                  <a:cxn ang="0">
                    <a:pos x="62" y="66"/>
                  </a:cxn>
                  <a:cxn ang="0">
                    <a:pos x="98" y="36"/>
                  </a:cxn>
                  <a:cxn ang="0">
                    <a:pos x="170" y="6"/>
                  </a:cxn>
                  <a:cxn ang="0">
                    <a:pos x="220" y="1"/>
                  </a:cxn>
                  <a:cxn ang="0">
                    <a:pos x="298" y="17"/>
                  </a:cxn>
                  <a:cxn ang="0">
                    <a:pos x="340" y="40"/>
                  </a:cxn>
                  <a:cxn ang="0">
                    <a:pos x="394" y="93"/>
                  </a:cxn>
                  <a:cxn ang="0">
                    <a:pos x="417" y="136"/>
                  </a:cxn>
                  <a:cxn ang="0">
                    <a:pos x="432" y="213"/>
                  </a:cxn>
                  <a:cxn ang="0">
                    <a:pos x="427" y="262"/>
                  </a:cxn>
                  <a:cxn ang="0">
                    <a:pos x="398" y="335"/>
                  </a:cxn>
                  <a:cxn ang="0">
                    <a:pos x="367" y="371"/>
                  </a:cxn>
                  <a:cxn ang="0">
                    <a:pos x="304" y="415"/>
                  </a:cxn>
                  <a:cxn ang="0">
                    <a:pos x="257" y="428"/>
                  </a:cxn>
                  <a:cxn ang="0">
                    <a:pos x="176" y="428"/>
                  </a:cxn>
                  <a:cxn ang="0">
                    <a:pos x="130" y="415"/>
                  </a:cxn>
                  <a:cxn ang="0">
                    <a:pos x="66" y="371"/>
                  </a:cxn>
                  <a:cxn ang="0">
                    <a:pos x="36" y="335"/>
                  </a:cxn>
                  <a:cxn ang="0">
                    <a:pos x="6" y="263"/>
                  </a:cxn>
                  <a:cxn ang="0">
                    <a:pos x="68" y="250"/>
                  </a:cxn>
                  <a:cxn ang="0">
                    <a:pos x="76" y="273"/>
                  </a:cxn>
                  <a:cxn ang="0">
                    <a:pos x="111" y="326"/>
                  </a:cxn>
                  <a:cxn ang="0">
                    <a:pos x="128" y="341"/>
                  </a:cxn>
                  <a:cxn ang="0">
                    <a:pos x="188" y="366"/>
                  </a:cxn>
                  <a:cxn ang="0">
                    <a:pos x="213" y="369"/>
                  </a:cxn>
                  <a:cxn ang="0">
                    <a:pos x="280" y="356"/>
                  </a:cxn>
                  <a:cxn ang="0">
                    <a:pos x="299" y="345"/>
                  </a:cxn>
                  <a:cxn ang="0">
                    <a:pos x="345" y="299"/>
                  </a:cxn>
                  <a:cxn ang="0">
                    <a:pos x="356" y="280"/>
                  </a:cxn>
                  <a:cxn ang="0">
                    <a:pos x="369" y="213"/>
                  </a:cxn>
                  <a:cxn ang="0">
                    <a:pos x="366" y="188"/>
                  </a:cxn>
                  <a:cxn ang="0">
                    <a:pos x="341" y="128"/>
                  </a:cxn>
                  <a:cxn ang="0">
                    <a:pos x="326" y="111"/>
                  </a:cxn>
                  <a:cxn ang="0">
                    <a:pos x="273" y="76"/>
                  </a:cxn>
                  <a:cxn ang="0">
                    <a:pos x="250" y="68"/>
                  </a:cxn>
                  <a:cxn ang="0">
                    <a:pos x="183" y="68"/>
                  </a:cxn>
                  <a:cxn ang="0">
                    <a:pos x="160" y="76"/>
                  </a:cxn>
                  <a:cxn ang="0">
                    <a:pos x="107" y="111"/>
                  </a:cxn>
                  <a:cxn ang="0">
                    <a:pos x="93" y="128"/>
                  </a:cxn>
                  <a:cxn ang="0">
                    <a:pos x="67" y="189"/>
                  </a:cxn>
                  <a:cxn ang="0">
                    <a:pos x="64" y="213"/>
                  </a:cxn>
                </a:cxnLst>
                <a:rect l="0" t="0" r="r" b="b"/>
                <a:pathLst>
                  <a:path w="433" h="433">
                    <a:moveTo>
                      <a:pt x="1" y="220"/>
                    </a:moveTo>
                    <a:cubicBezTo>
                      <a:pt x="0" y="218"/>
                      <a:pt x="0" y="215"/>
                      <a:pt x="1" y="213"/>
                    </a:cubicBezTo>
                    <a:lnTo>
                      <a:pt x="5" y="176"/>
                    </a:lnTo>
                    <a:cubicBezTo>
                      <a:pt x="5" y="174"/>
                      <a:pt x="5" y="172"/>
                      <a:pt x="6" y="170"/>
                    </a:cubicBezTo>
                    <a:lnTo>
                      <a:pt x="17" y="136"/>
                    </a:lnTo>
                    <a:cubicBezTo>
                      <a:pt x="18" y="134"/>
                      <a:pt x="18" y="132"/>
                      <a:pt x="19" y="130"/>
                    </a:cubicBezTo>
                    <a:lnTo>
                      <a:pt x="36" y="98"/>
                    </a:lnTo>
                    <a:cubicBezTo>
                      <a:pt x="37" y="97"/>
                      <a:pt x="38" y="95"/>
                      <a:pt x="40" y="93"/>
                    </a:cubicBezTo>
                    <a:lnTo>
                      <a:pt x="62" y="66"/>
                    </a:lnTo>
                    <a:cubicBezTo>
                      <a:pt x="63" y="65"/>
                      <a:pt x="65" y="63"/>
                      <a:pt x="66" y="62"/>
                    </a:cubicBezTo>
                    <a:lnTo>
                      <a:pt x="93" y="40"/>
                    </a:lnTo>
                    <a:cubicBezTo>
                      <a:pt x="95" y="38"/>
                      <a:pt x="97" y="37"/>
                      <a:pt x="98" y="36"/>
                    </a:cubicBezTo>
                    <a:lnTo>
                      <a:pt x="130" y="19"/>
                    </a:lnTo>
                    <a:cubicBezTo>
                      <a:pt x="132" y="18"/>
                      <a:pt x="134" y="18"/>
                      <a:pt x="136" y="17"/>
                    </a:cubicBezTo>
                    <a:lnTo>
                      <a:pt x="170" y="6"/>
                    </a:lnTo>
                    <a:cubicBezTo>
                      <a:pt x="172" y="5"/>
                      <a:pt x="174" y="5"/>
                      <a:pt x="176" y="5"/>
                    </a:cubicBezTo>
                    <a:lnTo>
                      <a:pt x="213" y="1"/>
                    </a:lnTo>
                    <a:cubicBezTo>
                      <a:pt x="215" y="0"/>
                      <a:pt x="218" y="0"/>
                      <a:pt x="220" y="1"/>
                    </a:cubicBezTo>
                    <a:lnTo>
                      <a:pt x="257" y="5"/>
                    </a:lnTo>
                    <a:cubicBezTo>
                      <a:pt x="259" y="5"/>
                      <a:pt x="261" y="5"/>
                      <a:pt x="263" y="6"/>
                    </a:cubicBezTo>
                    <a:lnTo>
                      <a:pt x="298" y="17"/>
                    </a:lnTo>
                    <a:cubicBezTo>
                      <a:pt x="300" y="18"/>
                      <a:pt x="302" y="18"/>
                      <a:pt x="304" y="19"/>
                    </a:cubicBezTo>
                    <a:lnTo>
                      <a:pt x="335" y="36"/>
                    </a:lnTo>
                    <a:cubicBezTo>
                      <a:pt x="337" y="37"/>
                      <a:pt x="338" y="38"/>
                      <a:pt x="340" y="40"/>
                    </a:cubicBezTo>
                    <a:lnTo>
                      <a:pt x="367" y="62"/>
                    </a:lnTo>
                    <a:cubicBezTo>
                      <a:pt x="368" y="63"/>
                      <a:pt x="370" y="64"/>
                      <a:pt x="371" y="66"/>
                    </a:cubicBezTo>
                    <a:lnTo>
                      <a:pt x="394" y="93"/>
                    </a:lnTo>
                    <a:cubicBezTo>
                      <a:pt x="395" y="94"/>
                      <a:pt x="397" y="96"/>
                      <a:pt x="398" y="98"/>
                    </a:cubicBezTo>
                    <a:lnTo>
                      <a:pt x="415" y="130"/>
                    </a:lnTo>
                    <a:cubicBezTo>
                      <a:pt x="416" y="132"/>
                      <a:pt x="417" y="134"/>
                      <a:pt x="417" y="136"/>
                    </a:cubicBezTo>
                    <a:lnTo>
                      <a:pt x="427" y="170"/>
                    </a:lnTo>
                    <a:cubicBezTo>
                      <a:pt x="428" y="172"/>
                      <a:pt x="428" y="174"/>
                      <a:pt x="428" y="176"/>
                    </a:cubicBezTo>
                    <a:lnTo>
                      <a:pt x="432" y="213"/>
                    </a:lnTo>
                    <a:cubicBezTo>
                      <a:pt x="433" y="215"/>
                      <a:pt x="433" y="218"/>
                      <a:pt x="432" y="220"/>
                    </a:cubicBezTo>
                    <a:lnTo>
                      <a:pt x="428" y="257"/>
                    </a:lnTo>
                    <a:cubicBezTo>
                      <a:pt x="428" y="259"/>
                      <a:pt x="428" y="261"/>
                      <a:pt x="427" y="262"/>
                    </a:cubicBezTo>
                    <a:lnTo>
                      <a:pt x="417" y="297"/>
                    </a:lnTo>
                    <a:cubicBezTo>
                      <a:pt x="417" y="300"/>
                      <a:pt x="416" y="302"/>
                      <a:pt x="415" y="304"/>
                    </a:cubicBezTo>
                    <a:lnTo>
                      <a:pt x="398" y="335"/>
                    </a:lnTo>
                    <a:cubicBezTo>
                      <a:pt x="396" y="337"/>
                      <a:pt x="395" y="339"/>
                      <a:pt x="394" y="340"/>
                    </a:cubicBezTo>
                    <a:lnTo>
                      <a:pt x="371" y="367"/>
                    </a:lnTo>
                    <a:cubicBezTo>
                      <a:pt x="370" y="369"/>
                      <a:pt x="369" y="370"/>
                      <a:pt x="367" y="371"/>
                    </a:cubicBezTo>
                    <a:lnTo>
                      <a:pt x="340" y="394"/>
                    </a:lnTo>
                    <a:cubicBezTo>
                      <a:pt x="339" y="395"/>
                      <a:pt x="337" y="396"/>
                      <a:pt x="335" y="398"/>
                    </a:cubicBezTo>
                    <a:lnTo>
                      <a:pt x="304" y="415"/>
                    </a:lnTo>
                    <a:cubicBezTo>
                      <a:pt x="302" y="416"/>
                      <a:pt x="300" y="417"/>
                      <a:pt x="297" y="417"/>
                    </a:cubicBezTo>
                    <a:lnTo>
                      <a:pt x="262" y="427"/>
                    </a:lnTo>
                    <a:cubicBezTo>
                      <a:pt x="261" y="428"/>
                      <a:pt x="259" y="428"/>
                      <a:pt x="257" y="428"/>
                    </a:cubicBezTo>
                    <a:lnTo>
                      <a:pt x="220" y="432"/>
                    </a:lnTo>
                    <a:cubicBezTo>
                      <a:pt x="218" y="433"/>
                      <a:pt x="215" y="433"/>
                      <a:pt x="213" y="432"/>
                    </a:cubicBezTo>
                    <a:lnTo>
                      <a:pt x="176" y="428"/>
                    </a:lnTo>
                    <a:cubicBezTo>
                      <a:pt x="174" y="428"/>
                      <a:pt x="172" y="428"/>
                      <a:pt x="170" y="427"/>
                    </a:cubicBezTo>
                    <a:lnTo>
                      <a:pt x="136" y="417"/>
                    </a:lnTo>
                    <a:cubicBezTo>
                      <a:pt x="134" y="417"/>
                      <a:pt x="132" y="416"/>
                      <a:pt x="130" y="415"/>
                    </a:cubicBezTo>
                    <a:lnTo>
                      <a:pt x="98" y="398"/>
                    </a:lnTo>
                    <a:cubicBezTo>
                      <a:pt x="96" y="397"/>
                      <a:pt x="94" y="395"/>
                      <a:pt x="93" y="394"/>
                    </a:cubicBezTo>
                    <a:lnTo>
                      <a:pt x="66" y="371"/>
                    </a:lnTo>
                    <a:cubicBezTo>
                      <a:pt x="64" y="370"/>
                      <a:pt x="63" y="368"/>
                      <a:pt x="62" y="367"/>
                    </a:cubicBezTo>
                    <a:lnTo>
                      <a:pt x="40" y="340"/>
                    </a:lnTo>
                    <a:cubicBezTo>
                      <a:pt x="38" y="338"/>
                      <a:pt x="37" y="337"/>
                      <a:pt x="36" y="335"/>
                    </a:cubicBezTo>
                    <a:lnTo>
                      <a:pt x="19" y="304"/>
                    </a:lnTo>
                    <a:cubicBezTo>
                      <a:pt x="18" y="302"/>
                      <a:pt x="18" y="300"/>
                      <a:pt x="17" y="298"/>
                    </a:cubicBezTo>
                    <a:lnTo>
                      <a:pt x="6" y="263"/>
                    </a:lnTo>
                    <a:cubicBezTo>
                      <a:pt x="5" y="261"/>
                      <a:pt x="5" y="259"/>
                      <a:pt x="5" y="257"/>
                    </a:cubicBezTo>
                    <a:lnTo>
                      <a:pt x="1" y="220"/>
                    </a:lnTo>
                    <a:close/>
                    <a:moveTo>
                      <a:pt x="68" y="250"/>
                    </a:moveTo>
                    <a:lnTo>
                      <a:pt x="67" y="244"/>
                    </a:lnTo>
                    <a:lnTo>
                      <a:pt x="78" y="279"/>
                    </a:lnTo>
                    <a:lnTo>
                      <a:pt x="76" y="273"/>
                    </a:lnTo>
                    <a:lnTo>
                      <a:pt x="93" y="304"/>
                    </a:lnTo>
                    <a:lnTo>
                      <a:pt x="89" y="299"/>
                    </a:lnTo>
                    <a:lnTo>
                      <a:pt x="111" y="326"/>
                    </a:lnTo>
                    <a:lnTo>
                      <a:pt x="107" y="322"/>
                    </a:lnTo>
                    <a:lnTo>
                      <a:pt x="134" y="345"/>
                    </a:lnTo>
                    <a:lnTo>
                      <a:pt x="128" y="341"/>
                    </a:lnTo>
                    <a:lnTo>
                      <a:pt x="160" y="358"/>
                    </a:lnTo>
                    <a:lnTo>
                      <a:pt x="154" y="356"/>
                    </a:lnTo>
                    <a:lnTo>
                      <a:pt x="188" y="366"/>
                    </a:lnTo>
                    <a:lnTo>
                      <a:pt x="183" y="365"/>
                    </a:lnTo>
                    <a:lnTo>
                      <a:pt x="220" y="369"/>
                    </a:lnTo>
                    <a:lnTo>
                      <a:pt x="213" y="369"/>
                    </a:lnTo>
                    <a:lnTo>
                      <a:pt x="250" y="365"/>
                    </a:lnTo>
                    <a:lnTo>
                      <a:pt x="245" y="366"/>
                    </a:lnTo>
                    <a:lnTo>
                      <a:pt x="280" y="356"/>
                    </a:lnTo>
                    <a:lnTo>
                      <a:pt x="273" y="358"/>
                    </a:lnTo>
                    <a:lnTo>
                      <a:pt x="304" y="341"/>
                    </a:lnTo>
                    <a:lnTo>
                      <a:pt x="299" y="345"/>
                    </a:lnTo>
                    <a:lnTo>
                      <a:pt x="326" y="322"/>
                    </a:lnTo>
                    <a:lnTo>
                      <a:pt x="322" y="326"/>
                    </a:lnTo>
                    <a:lnTo>
                      <a:pt x="345" y="299"/>
                    </a:lnTo>
                    <a:lnTo>
                      <a:pt x="341" y="304"/>
                    </a:lnTo>
                    <a:lnTo>
                      <a:pt x="358" y="273"/>
                    </a:lnTo>
                    <a:lnTo>
                      <a:pt x="356" y="280"/>
                    </a:lnTo>
                    <a:lnTo>
                      <a:pt x="366" y="245"/>
                    </a:lnTo>
                    <a:lnTo>
                      <a:pt x="365" y="250"/>
                    </a:lnTo>
                    <a:lnTo>
                      <a:pt x="369" y="213"/>
                    </a:lnTo>
                    <a:lnTo>
                      <a:pt x="369" y="220"/>
                    </a:lnTo>
                    <a:lnTo>
                      <a:pt x="365" y="183"/>
                    </a:lnTo>
                    <a:lnTo>
                      <a:pt x="366" y="188"/>
                    </a:lnTo>
                    <a:lnTo>
                      <a:pt x="356" y="154"/>
                    </a:lnTo>
                    <a:lnTo>
                      <a:pt x="358" y="160"/>
                    </a:lnTo>
                    <a:lnTo>
                      <a:pt x="341" y="128"/>
                    </a:lnTo>
                    <a:lnTo>
                      <a:pt x="345" y="134"/>
                    </a:lnTo>
                    <a:lnTo>
                      <a:pt x="322" y="107"/>
                    </a:lnTo>
                    <a:lnTo>
                      <a:pt x="326" y="111"/>
                    </a:lnTo>
                    <a:lnTo>
                      <a:pt x="299" y="89"/>
                    </a:lnTo>
                    <a:lnTo>
                      <a:pt x="304" y="93"/>
                    </a:lnTo>
                    <a:lnTo>
                      <a:pt x="273" y="76"/>
                    </a:lnTo>
                    <a:lnTo>
                      <a:pt x="279" y="78"/>
                    </a:lnTo>
                    <a:lnTo>
                      <a:pt x="244" y="67"/>
                    </a:lnTo>
                    <a:lnTo>
                      <a:pt x="250" y="68"/>
                    </a:lnTo>
                    <a:lnTo>
                      <a:pt x="213" y="64"/>
                    </a:lnTo>
                    <a:lnTo>
                      <a:pt x="220" y="64"/>
                    </a:lnTo>
                    <a:lnTo>
                      <a:pt x="183" y="68"/>
                    </a:lnTo>
                    <a:lnTo>
                      <a:pt x="189" y="67"/>
                    </a:lnTo>
                    <a:lnTo>
                      <a:pt x="155" y="78"/>
                    </a:lnTo>
                    <a:lnTo>
                      <a:pt x="160" y="76"/>
                    </a:lnTo>
                    <a:lnTo>
                      <a:pt x="128" y="93"/>
                    </a:lnTo>
                    <a:lnTo>
                      <a:pt x="134" y="89"/>
                    </a:lnTo>
                    <a:lnTo>
                      <a:pt x="107" y="111"/>
                    </a:lnTo>
                    <a:lnTo>
                      <a:pt x="111" y="107"/>
                    </a:lnTo>
                    <a:lnTo>
                      <a:pt x="89" y="134"/>
                    </a:lnTo>
                    <a:lnTo>
                      <a:pt x="93" y="128"/>
                    </a:lnTo>
                    <a:lnTo>
                      <a:pt x="76" y="160"/>
                    </a:lnTo>
                    <a:lnTo>
                      <a:pt x="78" y="155"/>
                    </a:lnTo>
                    <a:lnTo>
                      <a:pt x="67" y="189"/>
                    </a:lnTo>
                    <a:lnTo>
                      <a:pt x="68" y="183"/>
                    </a:lnTo>
                    <a:lnTo>
                      <a:pt x="64" y="220"/>
                    </a:lnTo>
                    <a:lnTo>
                      <a:pt x="64" y="213"/>
                    </a:lnTo>
                    <a:lnTo>
                      <a:pt x="68" y="250"/>
                    </a:lnTo>
                    <a:close/>
                  </a:path>
                </a:pathLst>
              </a:custGeom>
              <a:solidFill>
                <a:srgbClr val="6A6D6F"/>
              </a:solidFill>
              <a:ln w="0" cap="flat">
                <a:solidFill>
                  <a:srgbClr val="6A6D6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79" name="Freeform 68">
                <a:extLst>
                  <a:ext uri="{FF2B5EF4-FFF2-40B4-BE49-F238E27FC236}">
                    <a16:creationId xmlns:a16="http://schemas.microsoft.com/office/drawing/2014/main" id="{BD865B8C-C32E-4A39-9FB6-28C9D525DB8F}"/>
                  </a:ext>
                </a:extLst>
              </p:cNvPr>
              <p:cNvSpPr>
                <a:spLocks/>
              </p:cNvSpPr>
              <p:nvPr/>
            </p:nvSpPr>
            <p:spPr bwMode="auto">
              <a:xfrm>
                <a:off x="2959150" y="1782267"/>
                <a:ext cx="147638" cy="136525"/>
              </a:xfrm>
              <a:custGeom>
                <a:avLst/>
                <a:gdLst/>
                <a:ahLst/>
                <a:cxnLst>
                  <a:cxn ang="0">
                    <a:pos x="0" y="184"/>
                  </a:cxn>
                  <a:cxn ang="0">
                    <a:pos x="192" y="0"/>
                  </a:cxn>
                  <a:cxn ang="0">
                    <a:pos x="192" y="0"/>
                  </a:cxn>
                  <a:cxn ang="0">
                    <a:pos x="192" y="0"/>
                  </a:cxn>
                  <a:cxn ang="0">
                    <a:pos x="384" y="184"/>
                  </a:cxn>
                  <a:cxn ang="0">
                    <a:pos x="384" y="184"/>
                  </a:cxn>
                  <a:cxn ang="0">
                    <a:pos x="384" y="184"/>
                  </a:cxn>
                  <a:cxn ang="0">
                    <a:pos x="192" y="368"/>
                  </a:cxn>
                  <a:cxn ang="0">
                    <a:pos x="192" y="368"/>
                  </a:cxn>
                  <a:cxn ang="0">
                    <a:pos x="192" y="368"/>
                  </a:cxn>
                  <a:cxn ang="0">
                    <a:pos x="0" y="184"/>
                  </a:cxn>
                  <a:cxn ang="0">
                    <a:pos x="0" y="184"/>
                  </a:cxn>
                </a:cxnLst>
                <a:rect l="0" t="0" r="r" b="b"/>
                <a:pathLst>
                  <a:path w="384" h="368">
                    <a:moveTo>
                      <a:pt x="0" y="184"/>
                    </a:moveTo>
                    <a:cubicBezTo>
                      <a:pt x="0" y="83"/>
                      <a:pt x="86" y="0"/>
                      <a:pt x="192" y="0"/>
                    </a:cubicBezTo>
                    <a:cubicBezTo>
                      <a:pt x="192" y="0"/>
                      <a:pt x="192" y="0"/>
                      <a:pt x="192" y="0"/>
                    </a:cubicBezTo>
                    <a:lnTo>
                      <a:pt x="192" y="0"/>
                    </a:lnTo>
                    <a:cubicBezTo>
                      <a:pt x="299" y="0"/>
                      <a:pt x="384" y="83"/>
                      <a:pt x="384" y="184"/>
                    </a:cubicBezTo>
                    <a:cubicBezTo>
                      <a:pt x="384" y="184"/>
                      <a:pt x="384" y="184"/>
                      <a:pt x="384" y="184"/>
                    </a:cubicBezTo>
                    <a:lnTo>
                      <a:pt x="384" y="184"/>
                    </a:lnTo>
                    <a:cubicBezTo>
                      <a:pt x="384" y="286"/>
                      <a:pt x="299" y="368"/>
                      <a:pt x="192" y="368"/>
                    </a:cubicBezTo>
                    <a:cubicBezTo>
                      <a:pt x="192" y="368"/>
                      <a:pt x="192" y="368"/>
                      <a:pt x="192" y="368"/>
                    </a:cubicBezTo>
                    <a:lnTo>
                      <a:pt x="192" y="368"/>
                    </a:lnTo>
                    <a:cubicBezTo>
                      <a:pt x="86"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80" name="Freeform 69">
                <a:extLst>
                  <a:ext uri="{FF2B5EF4-FFF2-40B4-BE49-F238E27FC236}">
                    <a16:creationId xmlns:a16="http://schemas.microsoft.com/office/drawing/2014/main" id="{D5ED6492-2784-41A8-8284-01447690D383}"/>
                  </a:ext>
                </a:extLst>
              </p:cNvPr>
              <p:cNvSpPr>
                <a:spLocks noEditPoints="1"/>
              </p:cNvSpPr>
              <p:nvPr/>
            </p:nvSpPr>
            <p:spPr bwMode="auto">
              <a:xfrm>
                <a:off x="2948038" y="1769567"/>
                <a:ext cx="171450" cy="161925"/>
              </a:xfrm>
              <a:custGeom>
                <a:avLst/>
                <a:gdLst/>
                <a:ahLst/>
                <a:cxnLst>
                  <a:cxn ang="0">
                    <a:pos x="5" y="176"/>
                  </a:cxn>
                  <a:cxn ang="0">
                    <a:pos x="20" y="130"/>
                  </a:cxn>
                  <a:cxn ang="0">
                    <a:pos x="64" y="66"/>
                  </a:cxn>
                  <a:cxn ang="0">
                    <a:pos x="102" y="36"/>
                  </a:cxn>
                  <a:cxn ang="0">
                    <a:pos x="176" y="6"/>
                  </a:cxn>
                  <a:cxn ang="0">
                    <a:pos x="228" y="1"/>
                  </a:cxn>
                  <a:cxn ang="0">
                    <a:pos x="309" y="17"/>
                  </a:cxn>
                  <a:cxn ang="0">
                    <a:pos x="352" y="39"/>
                  </a:cxn>
                  <a:cxn ang="0">
                    <a:pos x="408" y="93"/>
                  </a:cxn>
                  <a:cxn ang="0">
                    <a:pos x="432" y="136"/>
                  </a:cxn>
                  <a:cxn ang="0">
                    <a:pos x="448" y="213"/>
                  </a:cxn>
                  <a:cxn ang="0">
                    <a:pos x="443" y="263"/>
                  </a:cxn>
                  <a:cxn ang="0">
                    <a:pos x="411" y="336"/>
                  </a:cxn>
                  <a:cxn ang="0">
                    <a:pos x="381" y="371"/>
                  </a:cxn>
                  <a:cxn ang="0">
                    <a:pos x="314" y="415"/>
                  </a:cxn>
                  <a:cxn ang="0">
                    <a:pos x="267" y="428"/>
                  </a:cxn>
                  <a:cxn ang="0">
                    <a:pos x="182" y="428"/>
                  </a:cxn>
                  <a:cxn ang="0">
                    <a:pos x="134" y="415"/>
                  </a:cxn>
                  <a:cxn ang="0">
                    <a:pos x="69" y="372"/>
                  </a:cxn>
                  <a:cxn ang="0">
                    <a:pos x="38" y="336"/>
                  </a:cxn>
                  <a:cxn ang="0">
                    <a:pos x="6" y="263"/>
                  </a:cxn>
                  <a:cxn ang="0">
                    <a:pos x="68" y="250"/>
                  </a:cxn>
                  <a:cxn ang="0">
                    <a:pos x="75" y="272"/>
                  </a:cxn>
                  <a:cxn ang="0">
                    <a:pos x="113" y="326"/>
                  </a:cxn>
                  <a:cxn ang="0">
                    <a:pos x="132" y="341"/>
                  </a:cxn>
                  <a:cxn ang="0">
                    <a:pos x="194" y="366"/>
                  </a:cxn>
                  <a:cxn ang="0">
                    <a:pos x="221" y="369"/>
                  </a:cxn>
                  <a:cxn ang="0">
                    <a:pos x="291" y="356"/>
                  </a:cxn>
                  <a:cxn ang="0">
                    <a:pos x="312" y="345"/>
                  </a:cxn>
                  <a:cxn ang="0">
                    <a:pos x="359" y="299"/>
                  </a:cxn>
                  <a:cxn ang="0">
                    <a:pos x="371" y="279"/>
                  </a:cxn>
                  <a:cxn ang="0">
                    <a:pos x="385" y="213"/>
                  </a:cxn>
                  <a:cxn ang="0">
                    <a:pos x="382" y="189"/>
                  </a:cxn>
                  <a:cxn ang="0">
                    <a:pos x="356" y="129"/>
                  </a:cxn>
                  <a:cxn ang="0">
                    <a:pos x="341" y="112"/>
                  </a:cxn>
                  <a:cxn ang="0">
                    <a:pos x="285" y="76"/>
                  </a:cxn>
                  <a:cxn ang="0">
                    <a:pos x="260" y="68"/>
                  </a:cxn>
                  <a:cxn ang="0">
                    <a:pos x="189" y="68"/>
                  </a:cxn>
                  <a:cxn ang="0">
                    <a:pos x="164" y="76"/>
                  </a:cxn>
                  <a:cxn ang="0">
                    <a:pos x="108" y="112"/>
                  </a:cxn>
                  <a:cxn ang="0">
                    <a:pos x="93" y="129"/>
                  </a:cxn>
                  <a:cxn ang="0">
                    <a:pos x="67" y="189"/>
                  </a:cxn>
                  <a:cxn ang="0">
                    <a:pos x="64" y="213"/>
                  </a:cxn>
                </a:cxnLst>
                <a:rect l="0" t="0" r="r" b="b"/>
                <a:pathLst>
                  <a:path w="449" h="433">
                    <a:moveTo>
                      <a:pt x="1" y="220"/>
                    </a:moveTo>
                    <a:cubicBezTo>
                      <a:pt x="0" y="218"/>
                      <a:pt x="0" y="215"/>
                      <a:pt x="1" y="213"/>
                    </a:cubicBezTo>
                    <a:lnTo>
                      <a:pt x="5" y="176"/>
                    </a:lnTo>
                    <a:cubicBezTo>
                      <a:pt x="5" y="174"/>
                      <a:pt x="5" y="172"/>
                      <a:pt x="6" y="170"/>
                    </a:cubicBezTo>
                    <a:lnTo>
                      <a:pt x="17" y="136"/>
                    </a:lnTo>
                    <a:cubicBezTo>
                      <a:pt x="18" y="134"/>
                      <a:pt x="19" y="132"/>
                      <a:pt x="20" y="130"/>
                    </a:cubicBezTo>
                    <a:lnTo>
                      <a:pt x="38" y="98"/>
                    </a:lnTo>
                    <a:cubicBezTo>
                      <a:pt x="39" y="96"/>
                      <a:pt x="40" y="94"/>
                      <a:pt x="41" y="93"/>
                    </a:cubicBezTo>
                    <a:lnTo>
                      <a:pt x="64" y="66"/>
                    </a:lnTo>
                    <a:cubicBezTo>
                      <a:pt x="66" y="64"/>
                      <a:pt x="67" y="62"/>
                      <a:pt x="69" y="61"/>
                    </a:cubicBezTo>
                    <a:lnTo>
                      <a:pt x="98" y="39"/>
                    </a:lnTo>
                    <a:cubicBezTo>
                      <a:pt x="99" y="38"/>
                      <a:pt x="101" y="37"/>
                      <a:pt x="102" y="36"/>
                    </a:cubicBezTo>
                    <a:lnTo>
                      <a:pt x="134" y="19"/>
                    </a:lnTo>
                    <a:cubicBezTo>
                      <a:pt x="136" y="18"/>
                      <a:pt x="138" y="17"/>
                      <a:pt x="140" y="17"/>
                    </a:cubicBezTo>
                    <a:lnTo>
                      <a:pt x="176" y="6"/>
                    </a:lnTo>
                    <a:cubicBezTo>
                      <a:pt x="178" y="5"/>
                      <a:pt x="180" y="5"/>
                      <a:pt x="182" y="5"/>
                    </a:cubicBezTo>
                    <a:lnTo>
                      <a:pt x="221" y="1"/>
                    </a:lnTo>
                    <a:cubicBezTo>
                      <a:pt x="223" y="0"/>
                      <a:pt x="226" y="0"/>
                      <a:pt x="228" y="1"/>
                    </a:cubicBezTo>
                    <a:lnTo>
                      <a:pt x="267" y="5"/>
                    </a:lnTo>
                    <a:cubicBezTo>
                      <a:pt x="269" y="5"/>
                      <a:pt x="271" y="5"/>
                      <a:pt x="273" y="6"/>
                    </a:cubicBezTo>
                    <a:lnTo>
                      <a:pt x="309" y="17"/>
                    </a:lnTo>
                    <a:cubicBezTo>
                      <a:pt x="311" y="17"/>
                      <a:pt x="312" y="18"/>
                      <a:pt x="314" y="19"/>
                    </a:cubicBezTo>
                    <a:lnTo>
                      <a:pt x="347" y="36"/>
                    </a:lnTo>
                    <a:cubicBezTo>
                      <a:pt x="349" y="37"/>
                      <a:pt x="351" y="38"/>
                      <a:pt x="352" y="39"/>
                    </a:cubicBezTo>
                    <a:lnTo>
                      <a:pt x="380" y="61"/>
                    </a:lnTo>
                    <a:cubicBezTo>
                      <a:pt x="382" y="63"/>
                      <a:pt x="383" y="64"/>
                      <a:pt x="385" y="66"/>
                    </a:cubicBezTo>
                    <a:lnTo>
                      <a:pt x="408" y="93"/>
                    </a:lnTo>
                    <a:cubicBezTo>
                      <a:pt x="409" y="94"/>
                      <a:pt x="410" y="96"/>
                      <a:pt x="411" y="98"/>
                    </a:cubicBezTo>
                    <a:lnTo>
                      <a:pt x="429" y="130"/>
                    </a:lnTo>
                    <a:cubicBezTo>
                      <a:pt x="430" y="132"/>
                      <a:pt x="431" y="134"/>
                      <a:pt x="432" y="136"/>
                    </a:cubicBezTo>
                    <a:lnTo>
                      <a:pt x="443" y="170"/>
                    </a:lnTo>
                    <a:cubicBezTo>
                      <a:pt x="444" y="172"/>
                      <a:pt x="444" y="174"/>
                      <a:pt x="444" y="176"/>
                    </a:cubicBezTo>
                    <a:lnTo>
                      <a:pt x="448" y="213"/>
                    </a:lnTo>
                    <a:cubicBezTo>
                      <a:pt x="449" y="215"/>
                      <a:pt x="449" y="218"/>
                      <a:pt x="448" y="220"/>
                    </a:cubicBezTo>
                    <a:lnTo>
                      <a:pt x="444" y="257"/>
                    </a:lnTo>
                    <a:cubicBezTo>
                      <a:pt x="444" y="259"/>
                      <a:pt x="444" y="261"/>
                      <a:pt x="443" y="263"/>
                    </a:cubicBezTo>
                    <a:lnTo>
                      <a:pt x="432" y="298"/>
                    </a:lnTo>
                    <a:cubicBezTo>
                      <a:pt x="431" y="300"/>
                      <a:pt x="430" y="302"/>
                      <a:pt x="429" y="305"/>
                    </a:cubicBezTo>
                    <a:lnTo>
                      <a:pt x="411" y="336"/>
                    </a:lnTo>
                    <a:cubicBezTo>
                      <a:pt x="410" y="337"/>
                      <a:pt x="409" y="339"/>
                      <a:pt x="408" y="340"/>
                    </a:cubicBezTo>
                    <a:lnTo>
                      <a:pt x="385" y="367"/>
                    </a:lnTo>
                    <a:cubicBezTo>
                      <a:pt x="384" y="369"/>
                      <a:pt x="382" y="370"/>
                      <a:pt x="381" y="371"/>
                    </a:cubicBezTo>
                    <a:lnTo>
                      <a:pt x="353" y="394"/>
                    </a:lnTo>
                    <a:cubicBezTo>
                      <a:pt x="351" y="396"/>
                      <a:pt x="349" y="397"/>
                      <a:pt x="347" y="398"/>
                    </a:cubicBezTo>
                    <a:lnTo>
                      <a:pt x="314" y="415"/>
                    </a:lnTo>
                    <a:cubicBezTo>
                      <a:pt x="312" y="416"/>
                      <a:pt x="310" y="417"/>
                      <a:pt x="308" y="417"/>
                    </a:cubicBezTo>
                    <a:lnTo>
                      <a:pt x="272" y="427"/>
                    </a:lnTo>
                    <a:cubicBezTo>
                      <a:pt x="270" y="428"/>
                      <a:pt x="269" y="428"/>
                      <a:pt x="267" y="428"/>
                    </a:cubicBezTo>
                    <a:lnTo>
                      <a:pt x="228" y="432"/>
                    </a:lnTo>
                    <a:cubicBezTo>
                      <a:pt x="226" y="433"/>
                      <a:pt x="223" y="433"/>
                      <a:pt x="221" y="432"/>
                    </a:cubicBezTo>
                    <a:lnTo>
                      <a:pt x="182" y="428"/>
                    </a:lnTo>
                    <a:cubicBezTo>
                      <a:pt x="180" y="428"/>
                      <a:pt x="179" y="428"/>
                      <a:pt x="177" y="427"/>
                    </a:cubicBezTo>
                    <a:lnTo>
                      <a:pt x="141" y="417"/>
                    </a:lnTo>
                    <a:cubicBezTo>
                      <a:pt x="139" y="417"/>
                      <a:pt x="137" y="416"/>
                      <a:pt x="134" y="415"/>
                    </a:cubicBezTo>
                    <a:lnTo>
                      <a:pt x="102" y="398"/>
                    </a:lnTo>
                    <a:cubicBezTo>
                      <a:pt x="101" y="397"/>
                      <a:pt x="99" y="396"/>
                      <a:pt x="98" y="395"/>
                    </a:cubicBezTo>
                    <a:lnTo>
                      <a:pt x="69" y="372"/>
                    </a:lnTo>
                    <a:cubicBezTo>
                      <a:pt x="67" y="370"/>
                      <a:pt x="65" y="369"/>
                      <a:pt x="64" y="367"/>
                    </a:cubicBezTo>
                    <a:lnTo>
                      <a:pt x="41" y="340"/>
                    </a:lnTo>
                    <a:cubicBezTo>
                      <a:pt x="40" y="339"/>
                      <a:pt x="39" y="337"/>
                      <a:pt x="38" y="336"/>
                    </a:cubicBezTo>
                    <a:lnTo>
                      <a:pt x="20" y="305"/>
                    </a:lnTo>
                    <a:cubicBezTo>
                      <a:pt x="19" y="302"/>
                      <a:pt x="18" y="300"/>
                      <a:pt x="17" y="298"/>
                    </a:cubicBezTo>
                    <a:lnTo>
                      <a:pt x="6" y="263"/>
                    </a:lnTo>
                    <a:cubicBezTo>
                      <a:pt x="5" y="261"/>
                      <a:pt x="5" y="259"/>
                      <a:pt x="5" y="257"/>
                    </a:cubicBezTo>
                    <a:lnTo>
                      <a:pt x="1" y="220"/>
                    </a:lnTo>
                    <a:close/>
                    <a:moveTo>
                      <a:pt x="68" y="250"/>
                    </a:moveTo>
                    <a:lnTo>
                      <a:pt x="67" y="244"/>
                    </a:lnTo>
                    <a:lnTo>
                      <a:pt x="78" y="279"/>
                    </a:lnTo>
                    <a:lnTo>
                      <a:pt x="75" y="272"/>
                    </a:lnTo>
                    <a:lnTo>
                      <a:pt x="93" y="303"/>
                    </a:lnTo>
                    <a:lnTo>
                      <a:pt x="90" y="299"/>
                    </a:lnTo>
                    <a:lnTo>
                      <a:pt x="113" y="326"/>
                    </a:lnTo>
                    <a:lnTo>
                      <a:pt x="108" y="321"/>
                    </a:lnTo>
                    <a:lnTo>
                      <a:pt x="137" y="344"/>
                    </a:lnTo>
                    <a:lnTo>
                      <a:pt x="132" y="341"/>
                    </a:lnTo>
                    <a:lnTo>
                      <a:pt x="164" y="358"/>
                    </a:lnTo>
                    <a:lnTo>
                      <a:pt x="158" y="356"/>
                    </a:lnTo>
                    <a:lnTo>
                      <a:pt x="194" y="366"/>
                    </a:lnTo>
                    <a:lnTo>
                      <a:pt x="189" y="365"/>
                    </a:lnTo>
                    <a:lnTo>
                      <a:pt x="228" y="369"/>
                    </a:lnTo>
                    <a:lnTo>
                      <a:pt x="221" y="369"/>
                    </a:lnTo>
                    <a:lnTo>
                      <a:pt x="260" y="365"/>
                    </a:lnTo>
                    <a:lnTo>
                      <a:pt x="255" y="366"/>
                    </a:lnTo>
                    <a:lnTo>
                      <a:pt x="291" y="356"/>
                    </a:lnTo>
                    <a:lnTo>
                      <a:pt x="285" y="358"/>
                    </a:lnTo>
                    <a:lnTo>
                      <a:pt x="318" y="341"/>
                    </a:lnTo>
                    <a:lnTo>
                      <a:pt x="312" y="345"/>
                    </a:lnTo>
                    <a:lnTo>
                      <a:pt x="340" y="322"/>
                    </a:lnTo>
                    <a:lnTo>
                      <a:pt x="336" y="326"/>
                    </a:lnTo>
                    <a:lnTo>
                      <a:pt x="359" y="299"/>
                    </a:lnTo>
                    <a:lnTo>
                      <a:pt x="356" y="303"/>
                    </a:lnTo>
                    <a:lnTo>
                      <a:pt x="374" y="272"/>
                    </a:lnTo>
                    <a:lnTo>
                      <a:pt x="371" y="279"/>
                    </a:lnTo>
                    <a:lnTo>
                      <a:pt x="382" y="244"/>
                    </a:lnTo>
                    <a:lnTo>
                      <a:pt x="381" y="250"/>
                    </a:lnTo>
                    <a:lnTo>
                      <a:pt x="385" y="213"/>
                    </a:lnTo>
                    <a:lnTo>
                      <a:pt x="385" y="220"/>
                    </a:lnTo>
                    <a:lnTo>
                      <a:pt x="381" y="183"/>
                    </a:lnTo>
                    <a:lnTo>
                      <a:pt x="382" y="189"/>
                    </a:lnTo>
                    <a:lnTo>
                      <a:pt x="371" y="155"/>
                    </a:lnTo>
                    <a:lnTo>
                      <a:pt x="374" y="161"/>
                    </a:lnTo>
                    <a:lnTo>
                      <a:pt x="356" y="129"/>
                    </a:lnTo>
                    <a:lnTo>
                      <a:pt x="359" y="134"/>
                    </a:lnTo>
                    <a:lnTo>
                      <a:pt x="336" y="107"/>
                    </a:lnTo>
                    <a:lnTo>
                      <a:pt x="341" y="112"/>
                    </a:lnTo>
                    <a:lnTo>
                      <a:pt x="313" y="90"/>
                    </a:lnTo>
                    <a:lnTo>
                      <a:pt x="318" y="93"/>
                    </a:lnTo>
                    <a:lnTo>
                      <a:pt x="285" y="76"/>
                    </a:lnTo>
                    <a:lnTo>
                      <a:pt x="290" y="78"/>
                    </a:lnTo>
                    <a:lnTo>
                      <a:pt x="254" y="67"/>
                    </a:lnTo>
                    <a:lnTo>
                      <a:pt x="260" y="68"/>
                    </a:lnTo>
                    <a:lnTo>
                      <a:pt x="221" y="64"/>
                    </a:lnTo>
                    <a:lnTo>
                      <a:pt x="228" y="64"/>
                    </a:lnTo>
                    <a:lnTo>
                      <a:pt x="189" y="68"/>
                    </a:lnTo>
                    <a:lnTo>
                      <a:pt x="195" y="67"/>
                    </a:lnTo>
                    <a:lnTo>
                      <a:pt x="159" y="78"/>
                    </a:lnTo>
                    <a:lnTo>
                      <a:pt x="164" y="76"/>
                    </a:lnTo>
                    <a:lnTo>
                      <a:pt x="132" y="93"/>
                    </a:lnTo>
                    <a:lnTo>
                      <a:pt x="137" y="90"/>
                    </a:lnTo>
                    <a:lnTo>
                      <a:pt x="108" y="112"/>
                    </a:lnTo>
                    <a:lnTo>
                      <a:pt x="113" y="107"/>
                    </a:lnTo>
                    <a:lnTo>
                      <a:pt x="90" y="134"/>
                    </a:lnTo>
                    <a:lnTo>
                      <a:pt x="93" y="129"/>
                    </a:lnTo>
                    <a:lnTo>
                      <a:pt x="75" y="161"/>
                    </a:lnTo>
                    <a:lnTo>
                      <a:pt x="78" y="155"/>
                    </a:lnTo>
                    <a:lnTo>
                      <a:pt x="67" y="189"/>
                    </a:lnTo>
                    <a:lnTo>
                      <a:pt x="68" y="183"/>
                    </a:lnTo>
                    <a:lnTo>
                      <a:pt x="64" y="220"/>
                    </a:lnTo>
                    <a:lnTo>
                      <a:pt x="64" y="213"/>
                    </a:lnTo>
                    <a:lnTo>
                      <a:pt x="68" y="25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81" name="Freeform 70">
                <a:extLst>
                  <a:ext uri="{FF2B5EF4-FFF2-40B4-BE49-F238E27FC236}">
                    <a16:creationId xmlns:a16="http://schemas.microsoft.com/office/drawing/2014/main" id="{CCE9FB65-34EC-49FB-BF62-A6468C96CB21}"/>
                  </a:ext>
                </a:extLst>
              </p:cNvPr>
              <p:cNvSpPr>
                <a:spLocks/>
              </p:cNvSpPr>
              <p:nvPr/>
            </p:nvSpPr>
            <p:spPr bwMode="auto">
              <a:xfrm>
                <a:off x="3303638" y="1836242"/>
                <a:ext cx="147638" cy="136525"/>
              </a:xfrm>
              <a:custGeom>
                <a:avLst/>
                <a:gdLst/>
                <a:ahLst/>
                <a:cxnLst>
                  <a:cxn ang="0">
                    <a:pos x="0" y="184"/>
                  </a:cxn>
                  <a:cxn ang="0">
                    <a:pos x="192" y="0"/>
                  </a:cxn>
                  <a:cxn ang="0">
                    <a:pos x="192" y="0"/>
                  </a:cxn>
                  <a:cxn ang="0">
                    <a:pos x="192" y="0"/>
                  </a:cxn>
                  <a:cxn ang="0">
                    <a:pos x="384" y="184"/>
                  </a:cxn>
                  <a:cxn ang="0">
                    <a:pos x="384" y="184"/>
                  </a:cxn>
                  <a:cxn ang="0">
                    <a:pos x="384" y="184"/>
                  </a:cxn>
                  <a:cxn ang="0">
                    <a:pos x="192" y="368"/>
                  </a:cxn>
                  <a:cxn ang="0">
                    <a:pos x="192" y="368"/>
                  </a:cxn>
                  <a:cxn ang="0">
                    <a:pos x="192" y="368"/>
                  </a:cxn>
                  <a:cxn ang="0">
                    <a:pos x="0" y="184"/>
                  </a:cxn>
                  <a:cxn ang="0">
                    <a:pos x="0" y="184"/>
                  </a:cxn>
                </a:cxnLst>
                <a:rect l="0" t="0" r="r" b="b"/>
                <a:pathLst>
                  <a:path w="384" h="368">
                    <a:moveTo>
                      <a:pt x="0" y="184"/>
                    </a:moveTo>
                    <a:cubicBezTo>
                      <a:pt x="0" y="83"/>
                      <a:pt x="86" y="0"/>
                      <a:pt x="192" y="0"/>
                    </a:cubicBezTo>
                    <a:cubicBezTo>
                      <a:pt x="192" y="0"/>
                      <a:pt x="192" y="0"/>
                      <a:pt x="192" y="0"/>
                    </a:cubicBezTo>
                    <a:lnTo>
                      <a:pt x="192" y="0"/>
                    </a:lnTo>
                    <a:cubicBezTo>
                      <a:pt x="299" y="0"/>
                      <a:pt x="384" y="83"/>
                      <a:pt x="384" y="184"/>
                    </a:cubicBezTo>
                    <a:cubicBezTo>
                      <a:pt x="384" y="184"/>
                      <a:pt x="384" y="184"/>
                      <a:pt x="384" y="184"/>
                    </a:cubicBezTo>
                    <a:lnTo>
                      <a:pt x="384" y="184"/>
                    </a:lnTo>
                    <a:cubicBezTo>
                      <a:pt x="384" y="286"/>
                      <a:pt x="299" y="368"/>
                      <a:pt x="192" y="368"/>
                    </a:cubicBezTo>
                    <a:cubicBezTo>
                      <a:pt x="192" y="368"/>
                      <a:pt x="192" y="368"/>
                      <a:pt x="192" y="368"/>
                    </a:cubicBezTo>
                    <a:lnTo>
                      <a:pt x="192" y="368"/>
                    </a:lnTo>
                    <a:cubicBezTo>
                      <a:pt x="86"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82" name="Freeform 71">
                <a:extLst>
                  <a:ext uri="{FF2B5EF4-FFF2-40B4-BE49-F238E27FC236}">
                    <a16:creationId xmlns:a16="http://schemas.microsoft.com/office/drawing/2014/main" id="{39385227-4F6C-497F-B83A-291F0E6AFDE8}"/>
                  </a:ext>
                </a:extLst>
              </p:cNvPr>
              <p:cNvSpPr>
                <a:spLocks noEditPoints="1"/>
              </p:cNvSpPr>
              <p:nvPr/>
            </p:nvSpPr>
            <p:spPr bwMode="auto">
              <a:xfrm>
                <a:off x="3290938" y="1823542"/>
                <a:ext cx="173038" cy="161925"/>
              </a:xfrm>
              <a:custGeom>
                <a:avLst/>
                <a:gdLst/>
                <a:ahLst/>
                <a:cxnLst>
                  <a:cxn ang="0">
                    <a:pos x="5" y="176"/>
                  </a:cxn>
                  <a:cxn ang="0">
                    <a:pos x="20" y="130"/>
                  </a:cxn>
                  <a:cxn ang="0">
                    <a:pos x="64" y="66"/>
                  </a:cxn>
                  <a:cxn ang="0">
                    <a:pos x="102" y="36"/>
                  </a:cxn>
                  <a:cxn ang="0">
                    <a:pos x="176" y="6"/>
                  </a:cxn>
                  <a:cxn ang="0">
                    <a:pos x="228" y="1"/>
                  </a:cxn>
                  <a:cxn ang="0">
                    <a:pos x="309" y="17"/>
                  </a:cxn>
                  <a:cxn ang="0">
                    <a:pos x="352" y="39"/>
                  </a:cxn>
                  <a:cxn ang="0">
                    <a:pos x="408" y="93"/>
                  </a:cxn>
                  <a:cxn ang="0">
                    <a:pos x="432" y="136"/>
                  </a:cxn>
                  <a:cxn ang="0">
                    <a:pos x="448" y="213"/>
                  </a:cxn>
                  <a:cxn ang="0">
                    <a:pos x="443" y="263"/>
                  </a:cxn>
                  <a:cxn ang="0">
                    <a:pos x="411" y="336"/>
                  </a:cxn>
                  <a:cxn ang="0">
                    <a:pos x="381" y="371"/>
                  </a:cxn>
                  <a:cxn ang="0">
                    <a:pos x="314" y="415"/>
                  </a:cxn>
                  <a:cxn ang="0">
                    <a:pos x="267" y="428"/>
                  </a:cxn>
                  <a:cxn ang="0">
                    <a:pos x="182" y="428"/>
                  </a:cxn>
                  <a:cxn ang="0">
                    <a:pos x="134" y="415"/>
                  </a:cxn>
                  <a:cxn ang="0">
                    <a:pos x="69" y="372"/>
                  </a:cxn>
                  <a:cxn ang="0">
                    <a:pos x="38" y="336"/>
                  </a:cxn>
                  <a:cxn ang="0">
                    <a:pos x="6" y="263"/>
                  </a:cxn>
                  <a:cxn ang="0">
                    <a:pos x="68" y="250"/>
                  </a:cxn>
                  <a:cxn ang="0">
                    <a:pos x="75" y="272"/>
                  </a:cxn>
                  <a:cxn ang="0">
                    <a:pos x="113" y="326"/>
                  </a:cxn>
                  <a:cxn ang="0">
                    <a:pos x="132" y="341"/>
                  </a:cxn>
                  <a:cxn ang="0">
                    <a:pos x="194" y="366"/>
                  </a:cxn>
                  <a:cxn ang="0">
                    <a:pos x="221" y="369"/>
                  </a:cxn>
                  <a:cxn ang="0">
                    <a:pos x="291" y="356"/>
                  </a:cxn>
                  <a:cxn ang="0">
                    <a:pos x="312" y="345"/>
                  </a:cxn>
                  <a:cxn ang="0">
                    <a:pos x="359" y="299"/>
                  </a:cxn>
                  <a:cxn ang="0">
                    <a:pos x="371" y="279"/>
                  </a:cxn>
                  <a:cxn ang="0">
                    <a:pos x="385" y="213"/>
                  </a:cxn>
                  <a:cxn ang="0">
                    <a:pos x="382" y="189"/>
                  </a:cxn>
                  <a:cxn ang="0">
                    <a:pos x="356" y="129"/>
                  </a:cxn>
                  <a:cxn ang="0">
                    <a:pos x="341" y="112"/>
                  </a:cxn>
                  <a:cxn ang="0">
                    <a:pos x="285" y="76"/>
                  </a:cxn>
                  <a:cxn ang="0">
                    <a:pos x="260" y="68"/>
                  </a:cxn>
                  <a:cxn ang="0">
                    <a:pos x="189" y="68"/>
                  </a:cxn>
                  <a:cxn ang="0">
                    <a:pos x="164" y="76"/>
                  </a:cxn>
                  <a:cxn ang="0">
                    <a:pos x="108" y="112"/>
                  </a:cxn>
                  <a:cxn ang="0">
                    <a:pos x="93" y="129"/>
                  </a:cxn>
                  <a:cxn ang="0">
                    <a:pos x="67" y="189"/>
                  </a:cxn>
                  <a:cxn ang="0">
                    <a:pos x="64" y="213"/>
                  </a:cxn>
                </a:cxnLst>
                <a:rect l="0" t="0" r="r" b="b"/>
                <a:pathLst>
                  <a:path w="449" h="433">
                    <a:moveTo>
                      <a:pt x="1" y="220"/>
                    </a:moveTo>
                    <a:cubicBezTo>
                      <a:pt x="0" y="218"/>
                      <a:pt x="0" y="215"/>
                      <a:pt x="1" y="213"/>
                    </a:cubicBezTo>
                    <a:lnTo>
                      <a:pt x="5" y="176"/>
                    </a:lnTo>
                    <a:cubicBezTo>
                      <a:pt x="5" y="174"/>
                      <a:pt x="5" y="172"/>
                      <a:pt x="6" y="170"/>
                    </a:cubicBezTo>
                    <a:lnTo>
                      <a:pt x="17" y="136"/>
                    </a:lnTo>
                    <a:cubicBezTo>
                      <a:pt x="18" y="134"/>
                      <a:pt x="19" y="132"/>
                      <a:pt x="20" y="130"/>
                    </a:cubicBezTo>
                    <a:lnTo>
                      <a:pt x="38" y="98"/>
                    </a:lnTo>
                    <a:cubicBezTo>
                      <a:pt x="39" y="96"/>
                      <a:pt x="40" y="94"/>
                      <a:pt x="41" y="93"/>
                    </a:cubicBezTo>
                    <a:lnTo>
                      <a:pt x="64" y="66"/>
                    </a:lnTo>
                    <a:cubicBezTo>
                      <a:pt x="66" y="64"/>
                      <a:pt x="67" y="62"/>
                      <a:pt x="69" y="61"/>
                    </a:cubicBezTo>
                    <a:lnTo>
                      <a:pt x="98" y="39"/>
                    </a:lnTo>
                    <a:cubicBezTo>
                      <a:pt x="99" y="38"/>
                      <a:pt x="101" y="37"/>
                      <a:pt x="102" y="36"/>
                    </a:cubicBezTo>
                    <a:lnTo>
                      <a:pt x="134" y="19"/>
                    </a:lnTo>
                    <a:cubicBezTo>
                      <a:pt x="136" y="18"/>
                      <a:pt x="138" y="17"/>
                      <a:pt x="140" y="17"/>
                    </a:cubicBezTo>
                    <a:lnTo>
                      <a:pt x="176" y="6"/>
                    </a:lnTo>
                    <a:cubicBezTo>
                      <a:pt x="178" y="5"/>
                      <a:pt x="180" y="5"/>
                      <a:pt x="182" y="5"/>
                    </a:cubicBezTo>
                    <a:lnTo>
                      <a:pt x="221" y="1"/>
                    </a:lnTo>
                    <a:cubicBezTo>
                      <a:pt x="223" y="0"/>
                      <a:pt x="226" y="0"/>
                      <a:pt x="228" y="1"/>
                    </a:cubicBezTo>
                    <a:lnTo>
                      <a:pt x="267" y="5"/>
                    </a:lnTo>
                    <a:cubicBezTo>
                      <a:pt x="269" y="5"/>
                      <a:pt x="271" y="5"/>
                      <a:pt x="273" y="6"/>
                    </a:cubicBezTo>
                    <a:lnTo>
                      <a:pt x="309" y="17"/>
                    </a:lnTo>
                    <a:cubicBezTo>
                      <a:pt x="311" y="17"/>
                      <a:pt x="312" y="18"/>
                      <a:pt x="314" y="19"/>
                    </a:cubicBezTo>
                    <a:lnTo>
                      <a:pt x="347" y="36"/>
                    </a:lnTo>
                    <a:cubicBezTo>
                      <a:pt x="349" y="37"/>
                      <a:pt x="351" y="38"/>
                      <a:pt x="352" y="39"/>
                    </a:cubicBezTo>
                    <a:lnTo>
                      <a:pt x="380" y="61"/>
                    </a:lnTo>
                    <a:cubicBezTo>
                      <a:pt x="382" y="63"/>
                      <a:pt x="383" y="64"/>
                      <a:pt x="385" y="66"/>
                    </a:cubicBezTo>
                    <a:lnTo>
                      <a:pt x="408" y="93"/>
                    </a:lnTo>
                    <a:cubicBezTo>
                      <a:pt x="409" y="94"/>
                      <a:pt x="410" y="96"/>
                      <a:pt x="411" y="98"/>
                    </a:cubicBezTo>
                    <a:lnTo>
                      <a:pt x="429" y="130"/>
                    </a:lnTo>
                    <a:cubicBezTo>
                      <a:pt x="430" y="132"/>
                      <a:pt x="431" y="134"/>
                      <a:pt x="432" y="136"/>
                    </a:cubicBezTo>
                    <a:lnTo>
                      <a:pt x="443" y="170"/>
                    </a:lnTo>
                    <a:cubicBezTo>
                      <a:pt x="444" y="172"/>
                      <a:pt x="444" y="174"/>
                      <a:pt x="444" y="176"/>
                    </a:cubicBezTo>
                    <a:lnTo>
                      <a:pt x="448" y="213"/>
                    </a:lnTo>
                    <a:cubicBezTo>
                      <a:pt x="449" y="215"/>
                      <a:pt x="449" y="218"/>
                      <a:pt x="448" y="220"/>
                    </a:cubicBezTo>
                    <a:lnTo>
                      <a:pt x="444" y="257"/>
                    </a:lnTo>
                    <a:cubicBezTo>
                      <a:pt x="444" y="259"/>
                      <a:pt x="444" y="261"/>
                      <a:pt x="443" y="263"/>
                    </a:cubicBezTo>
                    <a:lnTo>
                      <a:pt x="432" y="298"/>
                    </a:lnTo>
                    <a:cubicBezTo>
                      <a:pt x="431" y="300"/>
                      <a:pt x="430" y="302"/>
                      <a:pt x="429" y="305"/>
                    </a:cubicBezTo>
                    <a:lnTo>
                      <a:pt x="411" y="336"/>
                    </a:lnTo>
                    <a:cubicBezTo>
                      <a:pt x="410" y="337"/>
                      <a:pt x="409" y="339"/>
                      <a:pt x="408" y="340"/>
                    </a:cubicBezTo>
                    <a:lnTo>
                      <a:pt x="385" y="367"/>
                    </a:lnTo>
                    <a:cubicBezTo>
                      <a:pt x="384" y="369"/>
                      <a:pt x="382" y="370"/>
                      <a:pt x="381" y="371"/>
                    </a:cubicBezTo>
                    <a:lnTo>
                      <a:pt x="353" y="394"/>
                    </a:lnTo>
                    <a:cubicBezTo>
                      <a:pt x="351" y="396"/>
                      <a:pt x="349" y="397"/>
                      <a:pt x="347" y="398"/>
                    </a:cubicBezTo>
                    <a:lnTo>
                      <a:pt x="314" y="415"/>
                    </a:lnTo>
                    <a:cubicBezTo>
                      <a:pt x="312" y="416"/>
                      <a:pt x="310" y="417"/>
                      <a:pt x="308" y="417"/>
                    </a:cubicBezTo>
                    <a:lnTo>
                      <a:pt x="272" y="427"/>
                    </a:lnTo>
                    <a:cubicBezTo>
                      <a:pt x="270" y="428"/>
                      <a:pt x="269" y="428"/>
                      <a:pt x="267" y="428"/>
                    </a:cubicBezTo>
                    <a:lnTo>
                      <a:pt x="228" y="432"/>
                    </a:lnTo>
                    <a:cubicBezTo>
                      <a:pt x="226" y="433"/>
                      <a:pt x="223" y="433"/>
                      <a:pt x="221" y="432"/>
                    </a:cubicBezTo>
                    <a:lnTo>
                      <a:pt x="182" y="428"/>
                    </a:lnTo>
                    <a:cubicBezTo>
                      <a:pt x="180" y="428"/>
                      <a:pt x="179" y="428"/>
                      <a:pt x="177" y="427"/>
                    </a:cubicBezTo>
                    <a:lnTo>
                      <a:pt x="141" y="417"/>
                    </a:lnTo>
                    <a:cubicBezTo>
                      <a:pt x="139" y="417"/>
                      <a:pt x="137" y="416"/>
                      <a:pt x="134" y="415"/>
                    </a:cubicBezTo>
                    <a:lnTo>
                      <a:pt x="102" y="398"/>
                    </a:lnTo>
                    <a:cubicBezTo>
                      <a:pt x="101" y="397"/>
                      <a:pt x="99" y="396"/>
                      <a:pt x="98" y="395"/>
                    </a:cubicBezTo>
                    <a:lnTo>
                      <a:pt x="69" y="372"/>
                    </a:lnTo>
                    <a:cubicBezTo>
                      <a:pt x="67" y="370"/>
                      <a:pt x="65" y="369"/>
                      <a:pt x="64" y="367"/>
                    </a:cubicBezTo>
                    <a:lnTo>
                      <a:pt x="41" y="340"/>
                    </a:lnTo>
                    <a:cubicBezTo>
                      <a:pt x="40" y="339"/>
                      <a:pt x="39" y="337"/>
                      <a:pt x="38" y="336"/>
                    </a:cubicBezTo>
                    <a:lnTo>
                      <a:pt x="20" y="305"/>
                    </a:lnTo>
                    <a:cubicBezTo>
                      <a:pt x="19" y="302"/>
                      <a:pt x="18" y="300"/>
                      <a:pt x="17" y="298"/>
                    </a:cubicBezTo>
                    <a:lnTo>
                      <a:pt x="6" y="263"/>
                    </a:lnTo>
                    <a:cubicBezTo>
                      <a:pt x="5" y="261"/>
                      <a:pt x="5" y="259"/>
                      <a:pt x="5" y="257"/>
                    </a:cubicBezTo>
                    <a:lnTo>
                      <a:pt x="1" y="220"/>
                    </a:lnTo>
                    <a:close/>
                    <a:moveTo>
                      <a:pt x="68" y="250"/>
                    </a:moveTo>
                    <a:lnTo>
                      <a:pt x="67" y="244"/>
                    </a:lnTo>
                    <a:lnTo>
                      <a:pt x="78" y="279"/>
                    </a:lnTo>
                    <a:lnTo>
                      <a:pt x="75" y="272"/>
                    </a:lnTo>
                    <a:lnTo>
                      <a:pt x="93" y="303"/>
                    </a:lnTo>
                    <a:lnTo>
                      <a:pt x="90" y="299"/>
                    </a:lnTo>
                    <a:lnTo>
                      <a:pt x="113" y="326"/>
                    </a:lnTo>
                    <a:lnTo>
                      <a:pt x="108" y="321"/>
                    </a:lnTo>
                    <a:lnTo>
                      <a:pt x="137" y="344"/>
                    </a:lnTo>
                    <a:lnTo>
                      <a:pt x="132" y="341"/>
                    </a:lnTo>
                    <a:lnTo>
                      <a:pt x="164" y="358"/>
                    </a:lnTo>
                    <a:lnTo>
                      <a:pt x="158" y="356"/>
                    </a:lnTo>
                    <a:lnTo>
                      <a:pt x="194" y="366"/>
                    </a:lnTo>
                    <a:lnTo>
                      <a:pt x="189" y="365"/>
                    </a:lnTo>
                    <a:lnTo>
                      <a:pt x="228" y="369"/>
                    </a:lnTo>
                    <a:lnTo>
                      <a:pt x="221" y="369"/>
                    </a:lnTo>
                    <a:lnTo>
                      <a:pt x="260" y="365"/>
                    </a:lnTo>
                    <a:lnTo>
                      <a:pt x="255" y="366"/>
                    </a:lnTo>
                    <a:lnTo>
                      <a:pt x="291" y="356"/>
                    </a:lnTo>
                    <a:lnTo>
                      <a:pt x="285" y="358"/>
                    </a:lnTo>
                    <a:lnTo>
                      <a:pt x="318" y="341"/>
                    </a:lnTo>
                    <a:lnTo>
                      <a:pt x="312" y="345"/>
                    </a:lnTo>
                    <a:lnTo>
                      <a:pt x="340" y="322"/>
                    </a:lnTo>
                    <a:lnTo>
                      <a:pt x="336" y="326"/>
                    </a:lnTo>
                    <a:lnTo>
                      <a:pt x="359" y="299"/>
                    </a:lnTo>
                    <a:lnTo>
                      <a:pt x="356" y="303"/>
                    </a:lnTo>
                    <a:lnTo>
                      <a:pt x="374" y="272"/>
                    </a:lnTo>
                    <a:lnTo>
                      <a:pt x="371" y="279"/>
                    </a:lnTo>
                    <a:lnTo>
                      <a:pt x="382" y="244"/>
                    </a:lnTo>
                    <a:lnTo>
                      <a:pt x="381" y="250"/>
                    </a:lnTo>
                    <a:lnTo>
                      <a:pt x="385" y="213"/>
                    </a:lnTo>
                    <a:lnTo>
                      <a:pt x="385" y="220"/>
                    </a:lnTo>
                    <a:lnTo>
                      <a:pt x="381" y="183"/>
                    </a:lnTo>
                    <a:lnTo>
                      <a:pt x="382" y="189"/>
                    </a:lnTo>
                    <a:lnTo>
                      <a:pt x="371" y="155"/>
                    </a:lnTo>
                    <a:lnTo>
                      <a:pt x="374" y="161"/>
                    </a:lnTo>
                    <a:lnTo>
                      <a:pt x="356" y="129"/>
                    </a:lnTo>
                    <a:lnTo>
                      <a:pt x="359" y="134"/>
                    </a:lnTo>
                    <a:lnTo>
                      <a:pt x="336" y="107"/>
                    </a:lnTo>
                    <a:lnTo>
                      <a:pt x="341" y="112"/>
                    </a:lnTo>
                    <a:lnTo>
                      <a:pt x="313" y="90"/>
                    </a:lnTo>
                    <a:lnTo>
                      <a:pt x="318" y="93"/>
                    </a:lnTo>
                    <a:lnTo>
                      <a:pt x="285" y="76"/>
                    </a:lnTo>
                    <a:lnTo>
                      <a:pt x="290" y="78"/>
                    </a:lnTo>
                    <a:lnTo>
                      <a:pt x="254" y="67"/>
                    </a:lnTo>
                    <a:lnTo>
                      <a:pt x="260" y="68"/>
                    </a:lnTo>
                    <a:lnTo>
                      <a:pt x="221" y="64"/>
                    </a:lnTo>
                    <a:lnTo>
                      <a:pt x="228" y="64"/>
                    </a:lnTo>
                    <a:lnTo>
                      <a:pt x="189" y="68"/>
                    </a:lnTo>
                    <a:lnTo>
                      <a:pt x="195" y="67"/>
                    </a:lnTo>
                    <a:lnTo>
                      <a:pt x="159" y="78"/>
                    </a:lnTo>
                    <a:lnTo>
                      <a:pt x="164" y="76"/>
                    </a:lnTo>
                    <a:lnTo>
                      <a:pt x="132" y="93"/>
                    </a:lnTo>
                    <a:lnTo>
                      <a:pt x="137" y="90"/>
                    </a:lnTo>
                    <a:lnTo>
                      <a:pt x="108" y="112"/>
                    </a:lnTo>
                    <a:lnTo>
                      <a:pt x="113" y="107"/>
                    </a:lnTo>
                    <a:lnTo>
                      <a:pt x="90" y="134"/>
                    </a:lnTo>
                    <a:lnTo>
                      <a:pt x="93" y="129"/>
                    </a:lnTo>
                    <a:lnTo>
                      <a:pt x="75" y="161"/>
                    </a:lnTo>
                    <a:lnTo>
                      <a:pt x="78" y="155"/>
                    </a:lnTo>
                    <a:lnTo>
                      <a:pt x="67" y="189"/>
                    </a:lnTo>
                    <a:lnTo>
                      <a:pt x="68" y="183"/>
                    </a:lnTo>
                    <a:lnTo>
                      <a:pt x="64" y="220"/>
                    </a:lnTo>
                    <a:lnTo>
                      <a:pt x="64" y="213"/>
                    </a:lnTo>
                    <a:lnTo>
                      <a:pt x="68" y="250"/>
                    </a:lnTo>
                    <a:close/>
                  </a:path>
                </a:pathLst>
              </a:custGeom>
              <a:solidFill>
                <a:srgbClr val="6A6D6F"/>
              </a:solidFill>
              <a:ln w="0" cap="flat">
                <a:solidFill>
                  <a:srgbClr val="6A6D6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83" name="Freeform 72">
                <a:extLst>
                  <a:ext uri="{FF2B5EF4-FFF2-40B4-BE49-F238E27FC236}">
                    <a16:creationId xmlns:a16="http://schemas.microsoft.com/office/drawing/2014/main" id="{E3F89B7D-17E4-4C4A-8F56-A29BB3392F12}"/>
                  </a:ext>
                </a:extLst>
              </p:cNvPr>
              <p:cNvSpPr>
                <a:spLocks/>
              </p:cNvSpPr>
              <p:nvPr/>
            </p:nvSpPr>
            <p:spPr bwMode="auto">
              <a:xfrm>
                <a:off x="1473250" y="1996579"/>
                <a:ext cx="79375" cy="71438"/>
              </a:xfrm>
              <a:custGeom>
                <a:avLst/>
                <a:gdLst/>
                <a:ahLst/>
                <a:cxnLst>
                  <a:cxn ang="0">
                    <a:pos x="0" y="96"/>
                  </a:cxn>
                  <a:cxn ang="0">
                    <a:pos x="104" y="0"/>
                  </a:cxn>
                  <a:cxn ang="0">
                    <a:pos x="104" y="0"/>
                  </a:cxn>
                  <a:cxn ang="0">
                    <a:pos x="104" y="0"/>
                  </a:cxn>
                  <a:cxn ang="0">
                    <a:pos x="208" y="96"/>
                  </a:cxn>
                  <a:cxn ang="0">
                    <a:pos x="208" y="96"/>
                  </a:cxn>
                  <a:cxn ang="0">
                    <a:pos x="208" y="96"/>
                  </a:cxn>
                  <a:cxn ang="0">
                    <a:pos x="104" y="192"/>
                  </a:cxn>
                  <a:cxn ang="0">
                    <a:pos x="104" y="192"/>
                  </a:cxn>
                  <a:cxn ang="0">
                    <a:pos x="104" y="192"/>
                  </a:cxn>
                  <a:cxn ang="0">
                    <a:pos x="0" y="96"/>
                  </a:cxn>
                  <a:cxn ang="0">
                    <a:pos x="0" y="96"/>
                  </a:cxn>
                </a:cxnLst>
                <a:rect l="0" t="0" r="r" b="b"/>
                <a:pathLst>
                  <a:path w="208" h="192">
                    <a:moveTo>
                      <a:pt x="0" y="96"/>
                    </a:moveTo>
                    <a:cubicBezTo>
                      <a:pt x="0" y="43"/>
                      <a:pt x="47" y="0"/>
                      <a:pt x="104" y="0"/>
                    </a:cubicBezTo>
                    <a:cubicBezTo>
                      <a:pt x="104" y="0"/>
                      <a:pt x="104" y="0"/>
                      <a:pt x="104" y="0"/>
                    </a:cubicBezTo>
                    <a:lnTo>
                      <a:pt x="104" y="0"/>
                    </a:lnTo>
                    <a:cubicBezTo>
                      <a:pt x="162" y="0"/>
                      <a:pt x="208" y="43"/>
                      <a:pt x="208" y="96"/>
                    </a:cubicBezTo>
                    <a:cubicBezTo>
                      <a:pt x="208" y="96"/>
                      <a:pt x="208" y="96"/>
                      <a:pt x="208" y="96"/>
                    </a:cubicBezTo>
                    <a:lnTo>
                      <a:pt x="208" y="96"/>
                    </a:lnTo>
                    <a:cubicBezTo>
                      <a:pt x="208" y="149"/>
                      <a:pt x="162" y="192"/>
                      <a:pt x="104" y="192"/>
                    </a:cubicBezTo>
                    <a:cubicBezTo>
                      <a:pt x="104" y="192"/>
                      <a:pt x="104" y="192"/>
                      <a:pt x="104" y="192"/>
                    </a:cubicBezTo>
                    <a:lnTo>
                      <a:pt x="104" y="192"/>
                    </a:lnTo>
                    <a:cubicBezTo>
                      <a:pt x="47" y="192"/>
                      <a:pt x="0" y="149"/>
                      <a:pt x="0" y="96"/>
                    </a:cubicBezTo>
                    <a:cubicBezTo>
                      <a:pt x="0" y="96"/>
                      <a:pt x="0" y="96"/>
                      <a:pt x="0" y="9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84" name="Freeform 73">
                <a:extLst>
                  <a:ext uri="{FF2B5EF4-FFF2-40B4-BE49-F238E27FC236}">
                    <a16:creationId xmlns:a16="http://schemas.microsoft.com/office/drawing/2014/main" id="{D2A2EC1B-828E-466D-A727-601DEA946EC7}"/>
                  </a:ext>
                </a:extLst>
              </p:cNvPr>
              <p:cNvSpPr>
                <a:spLocks noEditPoints="1"/>
              </p:cNvSpPr>
              <p:nvPr/>
            </p:nvSpPr>
            <p:spPr bwMode="auto">
              <a:xfrm>
                <a:off x="1466900" y="1990229"/>
                <a:ext cx="92075" cy="84138"/>
              </a:xfrm>
              <a:custGeom>
                <a:avLst/>
                <a:gdLst/>
                <a:ahLst/>
                <a:cxnLst>
                  <a:cxn ang="0">
                    <a:pos x="1" y="109"/>
                  </a:cxn>
                  <a:cxn ang="0">
                    <a:pos x="12" y="66"/>
                  </a:cxn>
                  <a:cxn ang="0">
                    <a:pos x="39" y="31"/>
                  </a:cxn>
                  <a:cxn ang="0">
                    <a:pos x="77" y="9"/>
                  </a:cxn>
                  <a:cxn ang="0">
                    <a:pos x="124" y="1"/>
                  </a:cxn>
                  <a:cxn ang="0">
                    <a:pos x="170" y="11"/>
                  </a:cxn>
                  <a:cxn ang="0">
                    <a:pos x="208" y="35"/>
                  </a:cxn>
                  <a:cxn ang="0">
                    <a:pos x="232" y="72"/>
                  </a:cxn>
                  <a:cxn ang="0">
                    <a:pos x="240" y="116"/>
                  </a:cxn>
                  <a:cxn ang="0">
                    <a:pos x="230" y="159"/>
                  </a:cxn>
                  <a:cxn ang="0">
                    <a:pos x="203" y="194"/>
                  </a:cxn>
                  <a:cxn ang="0">
                    <a:pos x="165" y="216"/>
                  </a:cxn>
                  <a:cxn ang="0">
                    <a:pos x="117" y="224"/>
                  </a:cxn>
                  <a:cxn ang="0">
                    <a:pos x="72" y="214"/>
                  </a:cxn>
                  <a:cxn ang="0">
                    <a:pos x="35" y="190"/>
                  </a:cxn>
                  <a:cxn ang="0">
                    <a:pos x="9" y="153"/>
                  </a:cxn>
                  <a:cxn ang="0">
                    <a:pos x="40" y="146"/>
                  </a:cxn>
                  <a:cxn ang="0">
                    <a:pos x="60" y="171"/>
                  </a:cxn>
                  <a:cxn ang="0">
                    <a:pos x="89" y="187"/>
                  </a:cxn>
                  <a:cxn ang="0">
                    <a:pos x="124" y="193"/>
                  </a:cxn>
                  <a:cxn ang="0">
                    <a:pos x="158" y="185"/>
                  </a:cxn>
                  <a:cxn ang="0">
                    <a:pos x="186" y="167"/>
                  </a:cxn>
                  <a:cxn ang="0">
                    <a:pos x="203" y="140"/>
                  </a:cxn>
                  <a:cxn ang="0">
                    <a:pos x="209" y="109"/>
                  </a:cxn>
                  <a:cxn ang="0">
                    <a:pos x="201" y="79"/>
                  </a:cxn>
                  <a:cxn ang="0">
                    <a:pos x="181" y="54"/>
                  </a:cxn>
                  <a:cxn ang="0">
                    <a:pos x="153" y="38"/>
                  </a:cxn>
                  <a:cxn ang="0">
                    <a:pos x="117" y="32"/>
                  </a:cxn>
                  <a:cxn ang="0">
                    <a:pos x="84" y="40"/>
                  </a:cxn>
                  <a:cxn ang="0">
                    <a:pos x="56" y="58"/>
                  </a:cxn>
                  <a:cxn ang="0">
                    <a:pos x="37" y="85"/>
                  </a:cxn>
                  <a:cxn ang="0">
                    <a:pos x="32" y="116"/>
                  </a:cxn>
                  <a:cxn ang="0">
                    <a:pos x="40" y="146"/>
                  </a:cxn>
                </a:cxnLst>
                <a:rect l="0" t="0" r="r" b="b"/>
                <a:pathLst>
                  <a:path w="241" h="225">
                    <a:moveTo>
                      <a:pt x="1" y="116"/>
                    </a:moveTo>
                    <a:cubicBezTo>
                      <a:pt x="0" y="114"/>
                      <a:pt x="0" y="111"/>
                      <a:pt x="1" y="109"/>
                    </a:cubicBezTo>
                    <a:lnTo>
                      <a:pt x="9" y="72"/>
                    </a:lnTo>
                    <a:cubicBezTo>
                      <a:pt x="9" y="70"/>
                      <a:pt x="10" y="68"/>
                      <a:pt x="12" y="66"/>
                    </a:cubicBezTo>
                    <a:lnTo>
                      <a:pt x="35" y="35"/>
                    </a:lnTo>
                    <a:cubicBezTo>
                      <a:pt x="36" y="33"/>
                      <a:pt x="37" y="32"/>
                      <a:pt x="39" y="31"/>
                    </a:cubicBezTo>
                    <a:lnTo>
                      <a:pt x="72" y="11"/>
                    </a:lnTo>
                    <a:cubicBezTo>
                      <a:pt x="74" y="10"/>
                      <a:pt x="76" y="9"/>
                      <a:pt x="77" y="9"/>
                    </a:cubicBezTo>
                    <a:lnTo>
                      <a:pt x="117" y="1"/>
                    </a:lnTo>
                    <a:cubicBezTo>
                      <a:pt x="119" y="0"/>
                      <a:pt x="121" y="0"/>
                      <a:pt x="124" y="1"/>
                    </a:cubicBezTo>
                    <a:lnTo>
                      <a:pt x="165" y="9"/>
                    </a:lnTo>
                    <a:cubicBezTo>
                      <a:pt x="166" y="9"/>
                      <a:pt x="168" y="10"/>
                      <a:pt x="170" y="11"/>
                    </a:cubicBezTo>
                    <a:lnTo>
                      <a:pt x="203" y="31"/>
                    </a:lnTo>
                    <a:cubicBezTo>
                      <a:pt x="205" y="32"/>
                      <a:pt x="206" y="33"/>
                      <a:pt x="208" y="35"/>
                    </a:cubicBezTo>
                    <a:lnTo>
                      <a:pt x="230" y="66"/>
                    </a:lnTo>
                    <a:cubicBezTo>
                      <a:pt x="231" y="68"/>
                      <a:pt x="232" y="70"/>
                      <a:pt x="232" y="72"/>
                    </a:cubicBezTo>
                    <a:lnTo>
                      <a:pt x="240" y="109"/>
                    </a:lnTo>
                    <a:cubicBezTo>
                      <a:pt x="241" y="111"/>
                      <a:pt x="241" y="114"/>
                      <a:pt x="240" y="116"/>
                    </a:cubicBezTo>
                    <a:lnTo>
                      <a:pt x="232" y="153"/>
                    </a:lnTo>
                    <a:cubicBezTo>
                      <a:pt x="232" y="155"/>
                      <a:pt x="231" y="157"/>
                      <a:pt x="230" y="159"/>
                    </a:cubicBezTo>
                    <a:lnTo>
                      <a:pt x="208" y="190"/>
                    </a:lnTo>
                    <a:cubicBezTo>
                      <a:pt x="206" y="192"/>
                      <a:pt x="205" y="193"/>
                      <a:pt x="203" y="194"/>
                    </a:cubicBezTo>
                    <a:lnTo>
                      <a:pt x="170" y="214"/>
                    </a:lnTo>
                    <a:cubicBezTo>
                      <a:pt x="168" y="215"/>
                      <a:pt x="166" y="216"/>
                      <a:pt x="165" y="216"/>
                    </a:cubicBezTo>
                    <a:lnTo>
                      <a:pt x="124" y="224"/>
                    </a:lnTo>
                    <a:cubicBezTo>
                      <a:pt x="121" y="225"/>
                      <a:pt x="119" y="225"/>
                      <a:pt x="117" y="224"/>
                    </a:cubicBezTo>
                    <a:lnTo>
                      <a:pt x="77" y="216"/>
                    </a:lnTo>
                    <a:cubicBezTo>
                      <a:pt x="76" y="216"/>
                      <a:pt x="74" y="215"/>
                      <a:pt x="72" y="214"/>
                    </a:cubicBezTo>
                    <a:lnTo>
                      <a:pt x="39" y="194"/>
                    </a:lnTo>
                    <a:cubicBezTo>
                      <a:pt x="37" y="193"/>
                      <a:pt x="36" y="192"/>
                      <a:pt x="35" y="190"/>
                    </a:cubicBezTo>
                    <a:lnTo>
                      <a:pt x="12" y="159"/>
                    </a:lnTo>
                    <a:cubicBezTo>
                      <a:pt x="10" y="157"/>
                      <a:pt x="9" y="155"/>
                      <a:pt x="9" y="153"/>
                    </a:cubicBezTo>
                    <a:lnTo>
                      <a:pt x="1" y="116"/>
                    </a:lnTo>
                    <a:close/>
                    <a:moveTo>
                      <a:pt x="40" y="146"/>
                    </a:moveTo>
                    <a:lnTo>
                      <a:pt x="37" y="140"/>
                    </a:lnTo>
                    <a:lnTo>
                      <a:pt x="60" y="171"/>
                    </a:lnTo>
                    <a:lnTo>
                      <a:pt x="56" y="167"/>
                    </a:lnTo>
                    <a:lnTo>
                      <a:pt x="89" y="187"/>
                    </a:lnTo>
                    <a:lnTo>
                      <a:pt x="84" y="185"/>
                    </a:lnTo>
                    <a:lnTo>
                      <a:pt x="124" y="193"/>
                    </a:lnTo>
                    <a:lnTo>
                      <a:pt x="117" y="193"/>
                    </a:lnTo>
                    <a:lnTo>
                      <a:pt x="158" y="185"/>
                    </a:lnTo>
                    <a:lnTo>
                      <a:pt x="153" y="187"/>
                    </a:lnTo>
                    <a:lnTo>
                      <a:pt x="186" y="167"/>
                    </a:lnTo>
                    <a:lnTo>
                      <a:pt x="181" y="171"/>
                    </a:lnTo>
                    <a:lnTo>
                      <a:pt x="203" y="140"/>
                    </a:lnTo>
                    <a:lnTo>
                      <a:pt x="201" y="146"/>
                    </a:lnTo>
                    <a:lnTo>
                      <a:pt x="209" y="109"/>
                    </a:lnTo>
                    <a:lnTo>
                      <a:pt x="209" y="116"/>
                    </a:lnTo>
                    <a:lnTo>
                      <a:pt x="201" y="79"/>
                    </a:lnTo>
                    <a:lnTo>
                      <a:pt x="203" y="85"/>
                    </a:lnTo>
                    <a:lnTo>
                      <a:pt x="181" y="54"/>
                    </a:lnTo>
                    <a:lnTo>
                      <a:pt x="186" y="58"/>
                    </a:lnTo>
                    <a:lnTo>
                      <a:pt x="153" y="38"/>
                    </a:lnTo>
                    <a:lnTo>
                      <a:pt x="158" y="40"/>
                    </a:lnTo>
                    <a:lnTo>
                      <a:pt x="117" y="32"/>
                    </a:lnTo>
                    <a:lnTo>
                      <a:pt x="124" y="32"/>
                    </a:lnTo>
                    <a:lnTo>
                      <a:pt x="84" y="40"/>
                    </a:lnTo>
                    <a:lnTo>
                      <a:pt x="89" y="38"/>
                    </a:lnTo>
                    <a:lnTo>
                      <a:pt x="56" y="58"/>
                    </a:lnTo>
                    <a:lnTo>
                      <a:pt x="60" y="54"/>
                    </a:lnTo>
                    <a:lnTo>
                      <a:pt x="37" y="85"/>
                    </a:lnTo>
                    <a:lnTo>
                      <a:pt x="40" y="79"/>
                    </a:lnTo>
                    <a:lnTo>
                      <a:pt x="32" y="116"/>
                    </a:lnTo>
                    <a:lnTo>
                      <a:pt x="32" y="109"/>
                    </a:lnTo>
                    <a:lnTo>
                      <a:pt x="40" y="14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85" name="Freeform 74">
                <a:extLst>
                  <a:ext uri="{FF2B5EF4-FFF2-40B4-BE49-F238E27FC236}">
                    <a16:creationId xmlns:a16="http://schemas.microsoft.com/office/drawing/2014/main" id="{D5F6BF86-F449-48A9-8F2C-CE41D5443E0F}"/>
                  </a:ext>
                </a:extLst>
              </p:cNvPr>
              <p:cNvSpPr>
                <a:spLocks/>
              </p:cNvSpPr>
              <p:nvPr/>
            </p:nvSpPr>
            <p:spPr bwMode="auto">
              <a:xfrm>
                <a:off x="2301925" y="1996579"/>
                <a:ext cx="79375" cy="71438"/>
              </a:xfrm>
              <a:custGeom>
                <a:avLst/>
                <a:gdLst/>
                <a:ahLst/>
                <a:cxnLst>
                  <a:cxn ang="0">
                    <a:pos x="0" y="96"/>
                  </a:cxn>
                  <a:cxn ang="0">
                    <a:pos x="104" y="0"/>
                  </a:cxn>
                  <a:cxn ang="0">
                    <a:pos x="104" y="0"/>
                  </a:cxn>
                  <a:cxn ang="0">
                    <a:pos x="104" y="0"/>
                  </a:cxn>
                  <a:cxn ang="0">
                    <a:pos x="208" y="96"/>
                  </a:cxn>
                  <a:cxn ang="0">
                    <a:pos x="208" y="96"/>
                  </a:cxn>
                  <a:cxn ang="0">
                    <a:pos x="208" y="96"/>
                  </a:cxn>
                  <a:cxn ang="0">
                    <a:pos x="104" y="192"/>
                  </a:cxn>
                  <a:cxn ang="0">
                    <a:pos x="104" y="192"/>
                  </a:cxn>
                  <a:cxn ang="0">
                    <a:pos x="104" y="192"/>
                  </a:cxn>
                  <a:cxn ang="0">
                    <a:pos x="0" y="96"/>
                  </a:cxn>
                  <a:cxn ang="0">
                    <a:pos x="0" y="96"/>
                  </a:cxn>
                </a:cxnLst>
                <a:rect l="0" t="0" r="r" b="b"/>
                <a:pathLst>
                  <a:path w="208" h="192">
                    <a:moveTo>
                      <a:pt x="0" y="96"/>
                    </a:moveTo>
                    <a:cubicBezTo>
                      <a:pt x="0" y="43"/>
                      <a:pt x="47" y="0"/>
                      <a:pt x="104" y="0"/>
                    </a:cubicBezTo>
                    <a:cubicBezTo>
                      <a:pt x="104" y="0"/>
                      <a:pt x="104" y="0"/>
                      <a:pt x="104" y="0"/>
                    </a:cubicBezTo>
                    <a:lnTo>
                      <a:pt x="104" y="0"/>
                    </a:lnTo>
                    <a:cubicBezTo>
                      <a:pt x="162" y="0"/>
                      <a:pt x="208" y="43"/>
                      <a:pt x="208" y="96"/>
                    </a:cubicBezTo>
                    <a:cubicBezTo>
                      <a:pt x="208" y="96"/>
                      <a:pt x="208" y="96"/>
                      <a:pt x="208" y="96"/>
                    </a:cubicBezTo>
                    <a:lnTo>
                      <a:pt x="208" y="96"/>
                    </a:lnTo>
                    <a:cubicBezTo>
                      <a:pt x="208" y="149"/>
                      <a:pt x="162" y="192"/>
                      <a:pt x="104" y="192"/>
                    </a:cubicBezTo>
                    <a:cubicBezTo>
                      <a:pt x="104" y="192"/>
                      <a:pt x="104" y="192"/>
                      <a:pt x="104" y="192"/>
                    </a:cubicBezTo>
                    <a:lnTo>
                      <a:pt x="104" y="192"/>
                    </a:lnTo>
                    <a:cubicBezTo>
                      <a:pt x="47" y="192"/>
                      <a:pt x="0" y="149"/>
                      <a:pt x="0" y="96"/>
                    </a:cubicBezTo>
                    <a:cubicBezTo>
                      <a:pt x="0" y="96"/>
                      <a:pt x="0" y="96"/>
                      <a:pt x="0" y="9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86" name="Freeform 75">
                <a:extLst>
                  <a:ext uri="{FF2B5EF4-FFF2-40B4-BE49-F238E27FC236}">
                    <a16:creationId xmlns:a16="http://schemas.microsoft.com/office/drawing/2014/main" id="{AE685350-7ACD-48C2-9954-0B5019559CF7}"/>
                  </a:ext>
                </a:extLst>
              </p:cNvPr>
              <p:cNvSpPr>
                <a:spLocks noEditPoints="1"/>
              </p:cNvSpPr>
              <p:nvPr/>
            </p:nvSpPr>
            <p:spPr bwMode="auto">
              <a:xfrm>
                <a:off x="2295575" y="1990229"/>
                <a:ext cx="93663" cy="84138"/>
              </a:xfrm>
              <a:custGeom>
                <a:avLst/>
                <a:gdLst/>
                <a:ahLst/>
                <a:cxnLst>
                  <a:cxn ang="0">
                    <a:pos x="1" y="109"/>
                  </a:cxn>
                  <a:cxn ang="0">
                    <a:pos x="12" y="66"/>
                  </a:cxn>
                  <a:cxn ang="0">
                    <a:pos x="39" y="31"/>
                  </a:cxn>
                  <a:cxn ang="0">
                    <a:pos x="77" y="9"/>
                  </a:cxn>
                  <a:cxn ang="0">
                    <a:pos x="124" y="1"/>
                  </a:cxn>
                  <a:cxn ang="0">
                    <a:pos x="170" y="11"/>
                  </a:cxn>
                  <a:cxn ang="0">
                    <a:pos x="208" y="35"/>
                  </a:cxn>
                  <a:cxn ang="0">
                    <a:pos x="232" y="72"/>
                  </a:cxn>
                  <a:cxn ang="0">
                    <a:pos x="240" y="116"/>
                  </a:cxn>
                  <a:cxn ang="0">
                    <a:pos x="230" y="159"/>
                  </a:cxn>
                  <a:cxn ang="0">
                    <a:pos x="203" y="194"/>
                  </a:cxn>
                  <a:cxn ang="0">
                    <a:pos x="165" y="216"/>
                  </a:cxn>
                  <a:cxn ang="0">
                    <a:pos x="117" y="224"/>
                  </a:cxn>
                  <a:cxn ang="0">
                    <a:pos x="72" y="214"/>
                  </a:cxn>
                  <a:cxn ang="0">
                    <a:pos x="35" y="190"/>
                  </a:cxn>
                  <a:cxn ang="0">
                    <a:pos x="9" y="153"/>
                  </a:cxn>
                  <a:cxn ang="0">
                    <a:pos x="40" y="146"/>
                  </a:cxn>
                  <a:cxn ang="0">
                    <a:pos x="60" y="171"/>
                  </a:cxn>
                  <a:cxn ang="0">
                    <a:pos x="89" y="187"/>
                  </a:cxn>
                  <a:cxn ang="0">
                    <a:pos x="124" y="193"/>
                  </a:cxn>
                  <a:cxn ang="0">
                    <a:pos x="158" y="185"/>
                  </a:cxn>
                  <a:cxn ang="0">
                    <a:pos x="186" y="167"/>
                  </a:cxn>
                  <a:cxn ang="0">
                    <a:pos x="203" y="140"/>
                  </a:cxn>
                  <a:cxn ang="0">
                    <a:pos x="209" y="109"/>
                  </a:cxn>
                  <a:cxn ang="0">
                    <a:pos x="201" y="79"/>
                  </a:cxn>
                  <a:cxn ang="0">
                    <a:pos x="181" y="54"/>
                  </a:cxn>
                  <a:cxn ang="0">
                    <a:pos x="153" y="38"/>
                  </a:cxn>
                  <a:cxn ang="0">
                    <a:pos x="117" y="32"/>
                  </a:cxn>
                  <a:cxn ang="0">
                    <a:pos x="84" y="40"/>
                  </a:cxn>
                  <a:cxn ang="0">
                    <a:pos x="56" y="58"/>
                  </a:cxn>
                  <a:cxn ang="0">
                    <a:pos x="37" y="85"/>
                  </a:cxn>
                  <a:cxn ang="0">
                    <a:pos x="32" y="116"/>
                  </a:cxn>
                  <a:cxn ang="0">
                    <a:pos x="40" y="146"/>
                  </a:cxn>
                </a:cxnLst>
                <a:rect l="0" t="0" r="r" b="b"/>
                <a:pathLst>
                  <a:path w="241" h="225">
                    <a:moveTo>
                      <a:pt x="1" y="116"/>
                    </a:moveTo>
                    <a:cubicBezTo>
                      <a:pt x="0" y="114"/>
                      <a:pt x="0" y="111"/>
                      <a:pt x="1" y="109"/>
                    </a:cubicBezTo>
                    <a:lnTo>
                      <a:pt x="9" y="72"/>
                    </a:lnTo>
                    <a:cubicBezTo>
                      <a:pt x="9" y="70"/>
                      <a:pt x="10" y="68"/>
                      <a:pt x="12" y="66"/>
                    </a:cubicBezTo>
                    <a:lnTo>
                      <a:pt x="35" y="35"/>
                    </a:lnTo>
                    <a:cubicBezTo>
                      <a:pt x="36" y="33"/>
                      <a:pt x="37" y="32"/>
                      <a:pt x="39" y="31"/>
                    </a:cubicBezTo>
                    <a:lnTo>
                      <a:pt x="72" y="11"/>
                    </a:lnTo>
                    <a:cubicBezTo>
                      <a:pt x="74" y="10"/>
                      <a:pt x="76" y="9"/>
                      <a:pt x="77" y="9"/>
                    </a:cubicBezTo>
                    <a:lnTo>
                      <a:pt x="117" y="1"/>
                    </a:lnTo>
                    <a:cubicBezTo>
                      <a:pt x="119" y="0"/>
                      <a:pt x="121" y="0"/>
                      <a:pt x="124" y="1"/>
                    </a:cubicBezTo>
                    <a:lnTo>
                      <a:pt x="165" y="9"/>
                    </a:lnTo>
                    <a:cubicBezTo>
                      <a:pt x="166" y="9"/>
                      <a:pt x="168" y="10"/>
                      <a:pt x="170" y="11"/>
                    </a:cubicBezTo>
                    <a:lnTo>
                      <a:pt x="203" y="31"/>
                    </a:lnTo>
                    <a:cubicBezTo>
                      <a:pt x="205" y="32"/>
                      <a:pt x="206" y="33"/>
                      <a:pt x="208" y="35"/>
                    </a:cubicBezTo>
                    <a:lnTo>
                      <a:pt x="230" y="66"/>
                    </a:lnTo>
                    <a:cubicBezTo>
                      <a:pt x="231" y="68"/>
                      <a:pt x="232" y="70"/>
                      <a:pt x="232" y="72"/>
                    </a:cubicBezTo>
                    <a:lnTo>
                      <a:pt x="240" y="109"/>
                    </a:lnTo>
                    <a:cubicBezTo>
                      <a:pt x="241" y="111"/>
                      <a:pt x="241" y="114"/>
                      <a:pt x="240" y="116"/>
                    </a:cubicBezTo>
                    <a:lnTo>
                      <a:pt x="232" y="153"/>
                    </a:lnTo>
                    <a:cubicBezTo>
                      <a:pt x="232" y="155"/>
                      <a:pt x="231" y="157"/>
                      <a:pt x="230" y="159"/>
                    </a:cubicBezTo>
                    <a:lnTo>
                      <a:pt x="208" y="190"/>
                    </a:lnTo>
                    <a:cubicBezTo>
                      <a:pt x="206" y="192"/>
                      <a:pt x="205" y="193"/>
                      <a:pt x="203" y="194"/>
                    </a:cubicBezTo>
                    <a:lnTo>
                      <a:pt x="170" y="214"/>
                    </a:lnTo>
                    <a:cubicBezTo>
                      <a:pt x="168" y="215"/>
                      <a:pt x="166" y="216"/>
                      <a:pt x="165" y="216"/>
                    </a:cubicBezTo>
                    <a:lnTo>
                      <a:pt x="124" y="224"/>
                    </a:lnTo>
                    <a:cubicBezTo>
                      <a:pt x="121" y="225"/>
                      <a:pt x="119" y="225"/>
                      <a:pt x="117" y="224"/>
                    </a:cubicBezTo>
                    <a:lnTo>
                      <a:pt x="77" y="216"/>
                    </a:lnTo>
                    <a:cubicBezTo>
                      <a:pt x="76" y="216"/>
                      <a:pt x="74" y="215"/>
                      <a:pt x="72" y="214"/>
                    </a:cubicBezTo>
                    <a:lnTo>
                      <a:pt x="39" y="194"/>
                    </a:lnTo>
                    <a:cubicBezTo>
                      <a:pt x="37" y="193"/>
                      <a:pt x="36" y="192"/>
                      <a:pt x="35" y="190"/>
                    </a:cubicBezTo>
                    <a:lnTo>
                      <a:pt x="12" y="159"/>
                    </a:lnTo>
                    <a:cubicBezTo>
                      <a:pt x="10" y="157"/>
                      <a:pt x="9" y="155"/>
                      <a:pt x="9" y="153"/>
                    </a:cubicBezTo>
                    <a:lnTo>
                      <a:pt x="1" y="116"/>
                    </a:lnTo>
                    <a:close/>
                    <a:moveTo>
                      <a:pt x="40" y="146"/>
                    </a:moveTo>
                    <a:lnTo>
                      <a:pt x="37" y="140"/>
                    </a:lnTo>
                    <a:lnTo>
                      <a:pt x="60" y="171"/>
                    </a:lnTo>
                    <a:lnTo>
                      <a:pt x="56" y="167"/>
                    </a:lnTo>
                    <a:lnTo>
                      <a:pt x="89" y="187"/>
                    </a:lnTo>
                    <a:lnTo>
                      <a:pt x="84" y="185"/>
                    </a:lnTo>
                    <a:lnTo>
                      <a:pt x="124" y="193"/>
                    </a:lnTo>
                    <a:lnTo>
                      <a:pt x="117" y="193"/>
                    </a:lnTo>
                    <a:lnTo>
                      <a:pt x="158" y="185"/>
                    </a:lnTo>
                    <a:lnTo>
                      <a:pt x="153" y="187"/>
                    </a:lnTo>
                    <a:lnTo>
                      <a:pt x="186" y="167"/>
                    </a:lnTo>
                    <a:lnTo>
                      <a:pt x="181" y="171"/>
                    </a:lnTo>
                    <a:lnTo>
                      <a:pt x="203" y="140"/>
                    </a:lnTo>
                    <a:lnTo>
                      <a:pt x="201" y="146"/>
                    </a:lnTo>
                    <a:lnTo>
                      <a:pt x="209" y="109"/>
                    </a:lnTo>
                    <a:lnTo>
                      <a:pt x="209" y="116"/>
                    </a:lnTo>
                    <a:lnTo>
                      <a:pt x="201" y="79"/>
                    </a:lnTo>
                    <a:lnTo>
                      <a:pt x="203" y="85"/>
                    </a:lnTo>
                    <a:lnTo>
                      <a:pt x="181" y="54"/>
                    </a:lnTo>
                    <a:lnTo>
                      <a:pt x="186" y="58"/>
                    </a:lnTo>
                    <a:lnTo>
                      <a:pt x="153" y="38"/>
                    </a:lnTo>
                    <a:lnTo>
                      <a:pt x="158" y="40"/>
                    </a:lnTo>
                    <a:lnTo>
                      <a:pt x="117" y="32"/>
                    </a:lnTo>
                    <a:lnTo>
                      <a:pt x="124" y="32"/>
                    </a:lnTo>
                    <a:lnTo>
                      <a:pt x="84" y="40"/>
                    </a:lnTo>
                    <a:lnTo>
                      <a:pt x="89" y="38"/>
                    </a:lnTo>
                    <a:lnTo>
                      <a:pt x="56" y="58"/>
                    </a:lnTo>
                    <a:lnTo>
                      <a:pt x="60" y="54"/>
                    </a:lnTo>
                    <a:lnTo>
                      <a:pt x="37" y="85"/>
                    </a:lnTo>
                    <a:lnTo>
                      <a:pt x="40" y="79"/>
                    </a:lnTo>
                    <a:lnTo>
                      <a:pt x="32" y="116"/>
                    </a:lnTo>
                    <a:lnTo>
                      <a:pt x="32" y="109"/>
                    </a:lnTo>
                    <a:lnTo>
                      <a:pt x="40" y="14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87" name="Freeform 76">
                <a:extLst>
                  <a:ext uri="{FF2B5EF4-FFF2-40B4-BE49-F238E27FC236}">
                    <a16:creationId xmlns:a16="http://schemas.microsoft.com/office/drawing/2014/main" id="{65A7A3B1-FB08-4E3A-B44F-6422E3DA1D59}"/>
                  </a:ext>
                </a:extLst>
              </p:cNvPr>
              <p:cNvSpPr>
                <a:spLocks/>
              </p:cNvSpPr>
              <p:nvPr/>
            </p:nvSpPr>
            <p:spPr bwMode="auto">
              <a:xfrm>
                <a:off x="3138538" y="1996579"/>
                <a:ext cx="79375" cy="71438"/>
              </a:xfrm>
              <a:custGeom>
                <a:avLst/>
                <a:gdLst/>
                <a:ahLst/>
                <a:cxnLst>
                  <a:cxn ang="0">
                    <a:pos x="0" y="96"/>
                  </a:cxn>
                  <a:cxn ang="0">
                    <a:pos x="104" y="0"/>
                  </a:cxn>
                  <a:cxn ang="0">
                    <a:pos x="104" y="0"/>
                  </a:cxn>
                  <a:cxn ang="0">
                    <a:pos x="104" y="0"/>
                  </a:cxn>
                  <a:cxn ang="0">
                    <a:pos x="208" y="96"/>
                  </a:cxn>
                  <a:cxn ang="0">
                    <a:pos x="208" y="96"/>
                  </a:cxn>
                  <a:cxn ang="0">
                    <a:pos x="208" y="96"/>
                  </a:cxn>
                  <a:cxn ang="0">
                    <a:pos x="104" y="192"/>
                  </a:cxn>
                  <a:cxn ang="0">
                    <a:pos x="104" y="192"/>
                  </a:cxn>
                  <a:cxn ang="0">
                    <a:pos x="104" y="192"/>
                  </a:cxn>
                  <a:cxn ang="0">
                    <a:pos x="0" y="96"/>
                  </a:cxn>
                  <a:cxn ang="0">
                    <a:pos x="0" y="96"/>
                  </a:cxn>
                </a:cxnLst>
                <a:rect l="0" t="0" r="r" b="b"/>
                <a:pathLst>
                  <a:path w="208" h="192">
                    <a:moveTo>
                      <a:pt x="0" y="96"/>
                    </a:moveTo>
                    <a:cubicBezTo>
                      <a:pt x="0" y="43"/>
                      <a:pt x="47" y="0"/>
                      <a:pt x="104" y="0"/>
                    </a:cubicBezTo>
                    <a:cubicBezTo>
                      <a:pt x="104" y="0"/>
                      <a:pt x="104" y="0"/>
                      <a:pt x="104" y="0"/>
                    </a:cubicBezTo>
                    <a:lnTo>
                      <a:pt x="104" y="0"/>
                    </a:lnTo>
                    <a:cubicBezTo>
                      <a:pt x="162" y="0"/>
                      <a:pt x="208" y="43"/>
                      <a:pt x="208" y="96"/>
                    </a:cubicBezTo>
                    <a:cubicBezTo>
                      <a:pt x="208" y="96"/>
                      <a:pt x="208" y="96"/>
                      <a:pt x="208" y="96"/>
                    </a:cubicBezTo>
                    <a:lnTo>
                      <a:pt x="208" y="96"/>
                    </a:lnTo>
                    <a:cubicBezTo>
                      <a:pt x="208" y="149"/>
                      <a:pt x="162" y="192"/>
                      <a:pt x="104" y="192"/>
                    </a:cubicBezTo>
                    <a:cubicBezTo>
                      <a:pt x="104" y="192"/>
                      <a:pt x="104" y="192"/>
                      <a:pt x="104" y="192"/>
                    </a:cubicBezTo>
                    <a:lnTo>
                      <a:pt x="104" y="192"/>
                    </a:lnTo>
                    <a:cubicBezTo>
                      <a:pt x="47" y="192"/>
                      <a:pt x="0" y="149"/>
                      <a:pt x="0" y="96"/>
                    </a:cubicBezTo>
                    <a:cubicBezTo>
                      <a:pt x="0" y="96"/>
                      <a:pt x="0" y="96"/>
                      <a:pt x="0" y="9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88" name="Freeform 77">
                <a:extLst>
                  <a:ext uri="{FF2B5EF4-FFF2-40B4-BE49-F238E27FC236}">
                    <a16:creationId xmlns:a16="http://schemas.microsoft.com/office/drawing/2014/main" id="{3605F4D4-C95E-4BB6-9C6D-0F09F22E30B3}"/>
                  </a:ext>
                </a:extLst>
              </p:cNvPr>
              <p:cNvSpPr>
                <a:spLocks noEditPoints="1"/>
              </p:cNvSpPr>
              <p:nvPr/>
            </p:nvSpPr>
            <p:spPr bwMode="auto">
              <a:xfrm>
                <a:off x="3132188" y="1990229"/>
                <a:ext cx="92075" cy="84138"/>
              </a:xfrm>
              <a:custGeom>
                <a:avLst/>
                <a:gdLst/>
                <a:ahLst/>
                <a:cxnLst>
                  <a:cxn ang="0">
                    <a:pos x="1" y="109"/>
                  </a:cxn>
                  <a:cxn ang="0">
                    <a:pos x="12" y="66"/>
                  </a:cxn>
                  <a:cxn ang="0">
                    <a:pos x="39" y="31"/>
                  </a:cxn>
                  <a:cxn ang="0">
                    <a:pos x="77" y="9"/>
                  </a:cxn>
                  <a:cxn ang="0">
                    <a:pos x="124" y="1"/>
                  </a:cxn>
                  <a:cxn ang="0">
                    <a:pos x="170" y="11"/>
                  </a:cxn>
                  <a:cxn ang="0">
                    <a:pos x="208" y="35"/>
                  </a:cxn>
                  <a:cxn ang="0">
                    <a:pos x="232" y="72"/>
                  </a:cxn>
                  <a:cxn ang="0">
                    <a:pos x="240" y="116"/>
                  </a:cxn>
                  <a:cxn ang="0">
                    <a:pos x="230" y="159"/>
                  </a:cxn>
                  <a:cxn ang="0">
                    <a:pos x="203" y="194"/>
                  </a:cxn>
                  <a:cxn ang="0">
                    <a:pos x="165" y="216"/>
                  </a:cxn>
                  <a:cxn ang="0">
                    <a:pos x="117" y="224"/>
                  </a:cxn>
                  <a:cxn ang="0">
                    <a:pos x="72" y="214"/>
                  </a:cxn>
                  <a:cxn ang="0">
                    <a:pos x="35" y="190"/>
                  </a:cxn>
                  <a:cxn ang="0">
                    <a:pos x="9" y="153"/>
                  </a:cxn>
                  <a:cxn ang="0">
                    <a:pos x="40" y="146"/>
                  </a:cxn>
                  <a:cxn ang="0">
                    <a:pos x="60" y="171"/>
                  </a:cxn>
                  <a:cxn ang="0">
                    <a:pos x="89" y="187"/>
                  </a:cxn>
                  <a:cxn ang="0">
                    <a:pos x="124" y="193"/>
                  </a:cxn>
                  <a:cxn ang="0">
                    <a:pos x="158" y="185"/>
                  </a:cxn>
                  <a:cxn ang="0">
                    <a:pos x="186" y="167"/>
                  </a:cxn>
                  <a:cxn ang="0">
                    <a:pos x="203" y="140"/>
                  </a:cxn>
                  <a:cxn ang="0">
                    <a:pos x="209" y="109"/>
                  </a:cxn>
                  <a:cxn ang="0">
                    <a:pos x="201" y="79"/>
                  </a:cxn>
                  <a:cxn ang="0">
                    <a:pos x="181" y="54"/>
                  </a:cxn>
                  <a:cxn ang="0">
                    <a:pos x="153" y="38"/>
                  </a:cxn>
                  <a:cxn ang="0">
                    <a:pos x="117" y="32"/>
                  </a:cxn>
                  <a:cxn ang="0">
                    <a:pos x="84" y="40"/>
                  </a:cxn>
                  <a:cxn ang="0">
                    <a:pos x="56" y="58"/>
                  </a:cxn>
                  <a:cxn ang="0">
                    <a:pos x="37" y="85"/>
                  </a:cxn>
                  <a:cxn ang="0">
                    <a:pos x="32" y="116"/>
                  </a:cxn>
                  <a:cxn ang="0">
                    <a:pos x="40" y="146"/>
                  </a:cxn>
                </a:cxnLst>
                <a:rect l="0" t="0" r="r" b="b"/>
                <a:pathLst>
                  <a:path w="241" h="225">
                    <a:moveTo>
                      <a:pt x="1" y="116"/>
                    </a:moveTo>
                    <a:cubicBezTo>
                      <a:pt x="0" y="114"/>
                      <a:pt x="0" y="111"/>
                      <a:pt x="1" y="109"/>
                    </a:cubicBezTo>
                    <a:lnTo>
                      <a:pt x="9" y="72"/>
                    </a:lnTo>
                    <a:cubicBezTo>
                      <a:pt x="9" y="70"/>
                      <a:pt x="10" y="68"/>
                      <a:pt x="12" y="66"/>
                    </a:cubicBezTo>
                    <a:lnTo>
                      <a:pt x="35" y="35"/>
                    </a:lnTo>
                    <a:cubicBezTo>
                      <a:pt x="36" y="33"/>
                      <a:pt x="37" y="32"/>
                      <a:pt x="39" y="31"/>
                    </a:cubicBezTo>
                    <a:lnTo>
                      <a:pt x="72" y="11"/>
                    </a:lnTo>
                    <a:cubicBezTo>
                      <a:pt x="74" y="10"/>
                      <a:pt x="76" y="9"/>
                      <a:pt x="77" y="9"/>
                    </a:cubicBezTo>
                    <a:lnTo>
                      <a:pt x="117" y="1"/>
                    </a:lnTo>
                    <a:cubicBezTo>
                      <a:pt x="119" y="0"/>
                      <a:pt x="121" y="0"/>
                      <a:pt x="124" y="1"/>
                    </a:cubicBezTo>
                    <a:lnTo>
                      <a:pt x="165" y="9"/>
                    </a:lnTo>
                    <a:cubicBezTo>
                      <a:pt x="166" y="9"/>
                      <a:pt x="168" y="10"/>
                      <a:pt x="170" y="11"/>
                    </a:cubicBezTo>
                    <a:lnTo>
                      <a:pt x="203" y="31"/>
                    </a:lnTo>
                    <a:cubicBezTo>
                      <a:pt x="205" y="32"/>
                      <a:pt x="206" y="33"/>
                      <a:pt x="208" y="35"/>
                    </a:cubicBezTo>
                    <a:lnTo>
                      <a:pt x="230" y="66"/>
                    </a:lnTo>
                    <a:cubicBezTo>
                      <a:pt x="231" y="68"/>
                      <a:pt x="232" y="70"/>
                      <a:pt x="232" y="72"/>
                    </a:cubicBezTo>
                    <a:lnTo>
                      <a:pt x="240" y="109"/>
                    </a:lnTo>
                    <a:cubicBezTo>
                      <a:pt x="241" y="111"/>
                      <a:pt x="241" y="114"/>
                      <a:pt x="240" y="116"/>
                    </a:cubicBezTo>
                    <a:lnTo>
                      <a:pt x="232" y="153"/>
                    </a:lnTo>
                    <a:cubicBezTo>
                      <a:pt x="232" y="155"/>
                      <a:pt x="231" y="157"/>
                      <a:pt x="230" y="159"/>
                    </a:cubicBezTo>
                    <a:lnTo>
                      <a:pt x="208" y="190"/>
                    </a:lnTo>
                    <a:cubicBezTo>
                      <a:pt x="206" y="192"/>
                      <a:pt x="205" y="193"/>
                      <a:pt x="203" y="194"/>
                    </a:cubicBezTo>
                    <a:lnTo>
                      <a:pt x="170" y="214"/>
                    </a:lnTo>
                    <a:cubicBezTo>
                      <a:pt x="168" y="215"/>
                      <a:pt x="166" y="216"/>
                      <a:pt x="165" y="216"/>
                    </a:cubicBezTo>
                    <a:lnTo>
                      <a:pt x="124" y="224"/>
                    </a:lnTo>
                    <a:cubicBezTo>
                      <a:pt x="121" y="225"/>
                      <a:pt x="119" y="225"/>
                      <a:pt x="117" y="224"/>
                    </a:cubicBezTo>
                    <a:lnTo>
                      <a:pt x="77" y="216"/>
                    </a:lnTo>
                    <a:cubicBezTo>
                      <a:pt x="76" y="216"/>
                      <a:pt x="74" y="215"/>
                      <a:pt x="72" y="214"/>
                    </a:cubicBezTo>
                    <a:lnTo>
                      <a:pt x="39" y="194"/>
                    </a:lnTo>
                    <a:cubicBezTo>
                      <a:pt x="37" y="193"/>
                      <a:pt x="36" y="192"/>
                      <a:pt x="35" y="190"/>
                    </a:cubicBezTo>
                    <a:lnTo>
                      <a:pt x="12" y="159"/>
                    </a:lnTo>
                    <a:cubicBezTo>
                      <a:pt x="10" y="157"/>
                      <a:pt x="9" y="155"/>
                      <a:pt x="9" y="153"/>
                    </a:cubicBezTo>
                    <a:lnTo>
                      <a:pt x="1" y="116"/>
                    </a:lnTo>
                    <a:close/>
                    <a:moveTo>
                      <a:pt x="40" y="146"/>
                    </a:moveTo>
                    <a:lnTo>
                      <a:pt x="37" y="140"/>
                    </a:lnTo>
                    <a:lnTo>
                      <a:pt x="60" y="171"/>
                    </a:lnTo>
                    <a:lnTo>
                      <a:pt x="56" y="167"/>
                    </a:lnTo>
                    <a:lnTo>
                      <a:pt x="89" y="187"/>
                    </a:lnTo>
                    <a:lnTo>
                      <a:pt x="84" y="185"/>
                    </a:lnTo>
                    <a:lnTo>
                      <a:pt x="124" y="193"/>
                    </a:lnTo>
                    <a:lnTo>
                      <a:pt x="117" y="193"/>
                    </a:lnTo>
                    <a:lnTo>
                      <a:pt x="158" y="185"/>
                    </a:lnTo>
                    <a:lnTo>
                      <a:pt x="153" y="187"/>
                    </a:lnTo>
                    <a:lnTo>
                      <a:pt x="186" y="167"/>
                    </a:lnTo>
                    <a:lnTo>
                      <a:pt x="181" y="171"/>
                    </a:lnTo>
                    <a:lnTo>
                      <a:pt x="203" y="140"/>
                    </a:lnTo>
                    <a:lnTo>
                      <a:pt x="201" y="146"/>
                    </a:lnTo>
                    <a:lnTo>
                      <a:pt x="209" y="109"/>
                    </a:lnTo>
                    <a:lnTo>
                      <a:pt x="209" y="116"/>
                    </a:lnTo>
                    <a:lnTo>
                      <a:pt x="201" y="79"/>
                    </a:lnTo>
                    <a:lnTo>
                      <a:pt x="203" y="85"/>
                    </a:lnTo>
                    <a:lnTo>
                      <a:pt x="181" y="54"/>
                    </a:lnTo>
                    <a:lnTo>
                      <a:pt x="186" y="58"/>
                    </a:lnTo>
                    <a:lnTo>
                      <a:pt x="153" y="38"/>
                    </a:lnTo>
                    <a:lnTo>
                      <a:pt x="158" y="40"/>
                    </a:lnTo>
                    <a:lnTo>
                      <a:pt x="117" y="32"/>
                    </a:lnTo>
                    <a:lnTo>
                      <a:pt x="124" y="32"/>
                    </a:lnTo>
                    <a:lnTo>
                      <a:pt x="84" y="40"/>
                    </a:lnTo>
                    <a:lnTo>
                      <a:pt x="89" y="38"/>
                    </a:lnTo>
                    <a:lnTo>
                      <a:pt x="56" y="58"/>
                    </a:lnTo>
                    <a:lnTo>
                      <a:pt x="60" y="54"/>
                    </a:lnTo>
                    <a:lnTo>
                      <a:pt x="37" y="85"/>
                    </a:lnTo>
                    <a:lnTo>
                      <a:pt x="40" y="79"/>
                    </a:lnTo>
                    <a:lnTo>
                      <a:pt x="32" y="116"/>
                    </a:lnTo>
                    <a:lnTo>
                      <a:pt x="32" y="109"/>
                    </a:lnTo>
                    <a:lnTo>
                      <a:pt x="40" y="14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89" name="Rectangle 78">
                <a:extLst>
                  <a:ext uri="{FF2B5EF4-FFF2-40B4-BE49-F238E27FC236}">
                    <a16:creationId xmlns:a16="http://schemas.microsoft.com/office/drawing/2014/main" id="{68FFB275-02D6-463D-9A77-D1D5EBACEA1D}"/>
                  </a:ext>
                </a:extLst>
              </p:cNvPr>
              <p:cNvSpPr>
                <a:spLocks noChangeArrowheads="1"/>
              </p:cNvSpPr>
              <p:nvPr/>
            </p:nvSpPr>
            <p:spPr bwMode="auto">
              <a:xfrm>
                <a:off x="286707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90" name="Rectangle 79">
                <a:extLst>
                  <a:ext uri="{FF2B5EF4-FFF2-40B4-BE49-F238E27FC236}">
                    <a16:creationId xmlns:a16="http://schemas.microsoft.com/office/drawing/2014/main" id="{F0A2FC2A-5A16-43F9-A553-FDA381CE69A7}"/>
                  </a:ext>
                </a:extLst>
              </p:cNvPr>
              <p:cNvSpPr>
                <a:spLocks noChangeArrowheads="1"/>
              </p:cNvSpPr>
              <p:nvPr/>
            </p:nvSpPr>
            <p:spPr bwMode="auto">
              <a:xfrm>
                <a:off x="3333800" y="2241054"/>
                <a:ext cx="25400" cy="127000"/>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91" name="Freeform 80">
                <a:extLst>
                  <a:ext uri="{FF2B5EF4-FFF2-40B4-BE49-F238E27FC236}">
                    <a16:creationId xmlns:a16="http://schemas.microsoft.com/office/drawing/2014/main" id="{0E3EDA1F-EF41-46E6-90CF-D943CF6DC556}"/>
                  </a:ext>
                </a:extLst>
              </p:cNvPr>
              <p:cNvSpPr>
                <a:spLocks/>
              </p:cNvSpPr>
              <p:nvPr/>
            </p:nvSpPr>
            <p:spPr bwMode="auto">
              <a:xfrm>
                <a:off x="1106538" y="2193429"/>
                <a:ext cx="2528888" cy="57150"/>
              </a:xfrm>
              <a:custGeom>
                <a:avLst/>
                <a:gdLst/>
                <a:ahLst/>
                <a:cxnLst>
                  <a:cxn ang="0">
                    <a:pos x="6568" y="152"/>
                  </a:cxn>
                  <a:cxn ang="0">
                    <a:pos x="6568" y="8"/>
                  </a:cxn>
                  <a:cxn ang="0">
                    <a:pos x="6576" y="16"/>
                  </a:cxn>
                  <a:cxn ang="0">
                    <a:pos x="5944" y="16"/>
                  </a:cxn>
                  <a:cxn ang="0">
                    <a:pos x="5952" y="8"/>
                  </a:cxn>
                  <a:cxn ang="0">
                    <a:pos x="5952" y="136"/>
                  </a:cxn>
                  <a:cxn ang="0">
                    <a:pos x="5944" y="144"/>
                  </a:cxn>
                  <a:cxn ang="0">
                    <a:pos x="4664" y="144"/>
                  </a:cxn>
                  <a:cxn ang="0">
                    <a:pos x="4659" y="141"/>
                  </a:cxn>
                  <a:cxn ang="0">
                    <a:pos x="4656" y="135"/>
                  </a:cxn>
                  <a:cxn ang="0">
                    <a:pos x="4664" y="25"/>
                  </a:cxn>
                  <a:cxn ang="0">
                    <a:pos x="4672" y="33"/>
                  </a:cxn>
                  <a:cxn ang="0">
                    <a:pos x="0" y="16"/>
                  </a:cxn>
                  <a:cxn ang="0">
                    <a:pos x="0" y="0"/>
                  </a:cxn>
                  <a:cxn ang="0">
                    <a:pos x="4672" y="17"/>
                  </a:cxn>
                  <a:cxn ang="0">
                    <a:pos x="4678" y="20"/>
                  </a:cxn>
                  <a:cxn ang="0">
                    <a:pos x="4680" y="26"/>
                  </a:cxn>
                  <a:cxn ang="0">
                    <a:pos x="4672" y="136"/>
                  </a:cxn>
                  <a:cxn ang="0">
                    <a:pos x="4664" y="128"/>
                  </a:cxn>
                  <a:cxn ang="0">
                    <a:pos x="5944" y="128"/>
                  </a:cxn>
                  <a:cxn ang="0">
                    <a:pos x="5936" y="136"/>
                  </a:cxn>
                  <a:cxn ang="0">
                    <a:pos x="5936" y="8"/>
                  </a:cxn>
                  <a:cxn ang="0">
                    <a:pos x="5944" y="0"/>
                  </a:cxn>
                  <a:cxn ang="0">
                    <a:pos x="6576" y="0"/>
                  </a:cxn>
                  <a:cxn ang="0">
                    <a:pos x="6584" y="8"/>
                  </a:cxn>
                  <a:cxn ang="0">
                    <a:pos x="6584" y="152"/>
                  </a:cxn>
                  <a:cxn ang="0">
                    <a:pos x="6568" y="152"/>
                  </a:cxn>
                </a:cxnLst>
                <a:rect l="0" t="0" r="r" b="b"/>
                <a:pathLst>
                  <a:path w="6584" h="152">
                    <a:moveTo>
                      <a:pt x="6568" y="152"/>
                    </a:moveTo>
                    <a:lnTo>
                      <a:pt x="6568" y="8"/>
                    </a:lnTo>
                    <a:lnTo>
                      <a:pt x="6576" y="16"/>
                    </a:lnTo>
                    <a:lnTo>
                      <a:pt x="5944" y="16"/>
                    </a:lnTo>
                    <a:lnTo>
                      <a:pt x="5952" y="8"/>
                    </a:lnTo>
                    <a:lnTo>
                      <a:pt x="5952" y="136"/>
                    </a:lnTo>
                    <a:cubicBezTo>
                      <a:pt x="5952" y="140"/>
                      <a:pt x="5949" y="144"/>
                      <a:pt x="5944" y="144"/>
                    </a:cubicBezTo>
                    <a:lnTo>
                      <a:pt x="4664" y="144"/>
                    </a:lnTo>
                    <a:cubicBezTo>
                      <a:pt x="4662" y="144"/>
                      <a:pt x="4660" y="143"/>
                      <a:pt x="4659" y="141"/>
                    </a:cubicBezTo>
                    <a:cubicBezTo>
                      <a:pt x="4657" y="139"/>
                      <a:pt x="4656" y="137"/>
                      <a:pt x="4656" y="135"/>
                    </a:cubicBezTo>
                    <a:lnTo>
                      <a:pt x="4664" y="25"/>
                    </a:lnTo>
                    <a:lnTo>
                      <a:pt x="4672" y="33"/>
                    </a:lnTo>
                    <a:lnTo>
                      <a:pt x="0" y="16"/>
                    </a:lnTo>
                    <a:lnTo>
                      <a:pt x="0" y="0"/>
                    </a:lnTo>
                    <a:lnTo>
                      <a:pt x="4672" y="17"/>
                    </a:lnTo>
                    <a:cubicBezTo>
                      <a:pt x="4675" y="17"/>
                      <a:pt x="4677" y="18"/>
                      <a:pt x="4678" y="20"/>
                    </a:cubicBezTo>
                    <a:cubicBezTo>
                      <a:pt x="4680" y="22"/>
                      <a:pt x="4681" y="24"/>
                      <a:pt x="4680" y="26"/>
                    </a:cubicBezTo>
                    <a:lnTo>
                      <a:pt x="4672" y="136"/>
                    </a:lnTo>
                    <a:lnTo>
                      <a:pt x="4664" y="128"/>
                    </a:lnTo>
                    <a:lnTo>
                      <a:pt x="5944" y="128"/>
                    </a:lnTo>
                    <a:lnTo>
                      <a:pt x="5936" y="136"/>
                    </a:lnTo>
                    <a:lnTo>
                      <a:pt x="5936" y="8"/>
                    </a:lnTo>
                    <a:cubicBezTo>
                      <a:pt x="5936" y="4"/>
                      <a:pt x="5940" y="0"/>
                      <a:pt x="5944" y="0"/>
                    </a:cubicBezTo>
                    <a:lnTo>
                      <a:pt x="6576" y="0"/>
                    </a:lnTo>
                    <a:cubicBezTo>
                      <a:pt x="6581" y="0"/>
                      <a:pt x="6584" y="4"/>
                      <a:pt x="6584" y="8"/>
                    </a:cubicBezTo>
                    <a:lnTo>
                      <a:pt x="6584" y="152"/>
                    </a:lnTo>
                    <a:lnTo>
                      <a:pt x="6568" y="152"/>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92" name="Rounded Rectangle 129">
                <a:extLst>
                  <a:ext uri="{FF2B5EF4-FFF2-40B4-BE49-F238E27FC236}">
                    <a16:creationId xmlns:a16="http://schemas.microsoft.com/office/drawing/2014/main" id="{5914D74E-2CC0-4812-BE97-D5B9395B29A1}"/>
                  </a:ext>
                </a:extLst>
              </p:cNvPr>
              <p:cNvSpPr/>
              <p:nvPr/>
            </p:nvSpPr>
            <p:spPr>
              <a:xfrm>
                <a:off x="2843858" y="2140471"/>
                <a:ext cx="144016" cy="144016"/>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93" name="Rounded Rectangle 130">
                <a:extLst>
                  <a:ext uri="{FF2B5EF4-FFF2-40B4-BE49-F238E27FC236}">
                    <a16:creationId xmlns:a16="http://schemas.microsoft.com/office/drawing/2014/main" id="{84C7EF81-9A0E-4D60-8EFF-6855BCF6B1D6}"/>
                  </a:ext>
                </a:extLst>
              </p:cNvPr>
              <p:cNvSpPr/>
              <p:nvPr/>
            </p:nvSpPr>
            <p:spPr>
              <a:xfrm>
                <a:off x="3059882" y="2140471"/>
                <a:ext cx="144016" cy="144016"/>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94" name="Rounded Rectangle 131">
                <a:extLst>
                  <a:ext uri="{FF2B5EF4-FFF2-40B4-BE49-F238E27FC236}">
                    <a16:creationId xmlns:a16="http://schemas.microsoft.com/office/drawing/2014/main" id="{58C5B843-7538-4007-8C02-BB42FF6B97B6}"/>
                  </a:ext>
                </a:extLst>
              </p:cNvPr>
              <p:cNvSpPr/>
              <p:nvPr/>
            </p:nvSpPr>
            <p:spPr>
              <a:xfrm>
                <a:off x="3275906" y="2140471"/>
                <a:ext cx="144016" cy="144016"/>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grpSp>
        <p:sp>
          <p:nvSpPr>
            <p:cNvPr id="15" name="Oval 14">
              <a:extLst>
                <a:ext uri="{FF2B5EF4-FFF2-40B4-BE49-F238E27FC236}">
                  <a16:creationId xmlns:a16="http://schemas.microsoft.com/office/drawing/2014/main" id="{0E4C0C31-1243-4EBA-867B-B3A8414225E3}"/>
                </a:ext>
              </a:extLst>
            </p:cNvPr>
            <p:cNvSpPr/>
            <p:nvPr/>
          </p:nvSpPr>
          <p:spPr>
            <a:xfrm>
              <a:off x="609600" y="204978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16" name="Oval 15">
              <a:extLst>
                <a:ext uri="{FF2B5EF4-FFF2-40B4-BE49-F238E27FC236}">
                  <a16:creationId xmlns:a16="http://schemas.microsoft.com/office/drawing/2014/main" id="{29CEE5E2-79BA-4E6D-9CE3-774705CA5AA4}"/>
                </a:ext>
              </a:extLst>
            </p:cNvPr>
            <p:cNvSpPr/>
            <p:nvPr/>
          </p:nvSpPr>
          <p:spPr>
            <a:xfrm>
              <a:off x="864870" y="208788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17" name="Oval 16">
              <a:extLst>
                <a:ext uri="{FF2B5EF4-FFF2-40B4-BE49-F238E27FC236}">
                  <a16:creationId xmlns:a16="http://schemas.microsoft.com/office/drawing/2014/main" id="{96FA43D5-D3D9-4A4A-ADAC-7D684C7CD080}"/>
                </a:ext>
              </a:extLst>
            </p:cNvPr>
            <p:cNvSpPr/>
            <p:nvPr/>
          </p:nvSpPr>
          <p:spPr>
            <a:xfrm>
              <a:off x="1230630" y="204216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18" name="Oval 17">
              <a:extLst>
                <a:ext uri="{FF2B5EF4-FFF2-40B4-BE49-F238E27FC236}">
                  <a16:creationId xmlns:a16="http://schemas.microsoft.com/office/drawing/2014/main" id="{1C3A71FB-C79A-43E5-9BAE-029088165F78}"/>
                </a:ext>
              </a:extLst>
            </p:cNvPr>
            <p:cNvSpPr/>
            <p:nvPr/>
          </p:nvSpPr>
          <p:spPr>
            <a:xfrm>
              <a:off x="1482090" y="208788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19" name="Oval 18">
              <a:extLst>
                <a:ext uri="{FF2B5EF4-FFF2-40B4-BE49-F238E27FC236}">
                  <a16:creationId xmlns:a16="http://schemas.microsoft.com/office/drawing/2014/main" id="{6A6FEB8F-BC2D-411C-8FE8-FAB991274AFF}"/>
                </a:ext>
              </a:extLst>
            </p:cNvPr>
            <p:cNvSpPr/>
            <p:nvPr/>
          </p:nvSpPr>
          <p:spPr>
            <a:xfrm>
              <a:off x="1859280" y="204597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20" name="Oval 19">
              <a:extLst>
                <a:ext uri="{FF2B5EF4-FFF2-40B4-BE49-F238E27FC236}">
                  <a16:creationId xmlns:a16="http://schemas.microsoft.com/office/drawing/2014/main" id="{F3D03069-A9B1-4DC3-8D98-D54F8EB3E5DB}"/>
                </a:ext>
              </a:extLst>
            </p:cNvPr>
            <p:cNvSpPr/>
            <p:nvPr/>
          </p:nvSpPr>
          <p:spPr>
            <a:xfrm>
              <a:off x="2122170" y="208788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grpSp>
      <p:grpSp>
        <p:nvGrpSpPr>
          <p:cNvPr id="95" name="Group 266">
            <a:extLst>
              <a:ext uri="{FF2B5EF4-FFF2-40B4-BE49-F238E27FC236}">
                <a16:creationId xmlns:a16="http://schemas.microsoft.com/office/drawing/2014/main" id="{74842814-374D-42BF-943C-E33649C001C7}"/>
              </a:ext>
            </a:extLst>
          </p:cNvPr>
          <p:cNvGrpSpPr/>
          <p:nvPr/>
        </p:nvGrpSpPr>
        <p:grpSpPr>
          <a:xfrm>
            <a:off x="435777" y="3710945"/>
            <a:ext cx="1336601" cy="334150"/>
            <a:chOff x="899592" y="3219822"/>
            <a:chExt cx="4320480" cy="1080120"/>
          </a:xfrm>
        </p:grpSpPr>
        <p:sp>
          <p:nvSpPr>
            <p:cNvPr id="96" name="Freeform 6">
              <a:extLst>
                <a:ext uri="{FF2B5EF4-FFF2-40B4-BE49-F238E27FC236}">
                  <a16:creationId xmlns:a16="http://schemas.microsoft.com/office/drawing/2014/main" id="{5D48E6D1-0C10-4936-A4BD-F00805B437B8}"/>
                </a:ext>
              </a:extLst>
            </p:cNvPr>
            <p:cNvSpPr>
              <a:spLocks/>
            </p:cNvSpPr>
            <p:nvPr/>
          </p:nvSpPr>
          <p:spPr bwMode="auto">
            <a:xfrm>
              <a:off x="899592" y="3219824"/>
              <a:ext cx="4320480" cy="1080118"/>
            </a:xfrm>
            <a:custGeom>
              <a:avLst/>
              <a:gdLst/>
              <a:ahLst/>
              <a:cxnLst>
                <a:cxn ang="0">
                  <a:pos x="139" y="0"/>
                </a:cxn>
                <a:cxn ang="0">
                  <a:pos x="48" y="0"/>
                </a:cxn>
                <a:cxn ang="0">
                  <a:pos x="0" y="23"/>
                </a:cxn>
                <a:cxn ang="0">
                  <a:pos x="0" y="333"/>
                </a:cxn>
                <a:cxn ang="0">
                  <a:pos x="0" y="341"/>
                </a:cxn>
                <a:cxn ang="0">
                  <a:pos x="0" y="580"/>
                </a:cxn>
                <a:cxn ang="0">
                  <a:pos x="0" y="587"/>
                </a:cxn>
                <a:cxn ang="0">
                  <a:pos x="0" y="854"/>
                </a:cxn>
                <a:cxn ang="0">
                  <a:pos x="2" y="869"/>
                </a:cxn>
                <a:cxn ang="0">
                  <a:pos x="8" y="882"/>
                </a:cxn>
                <a:cxn ang="0">
                  <a:pos x="18" y="893"/>
                </a:cxn>
                <a:cxn ang="0">
                  <a:pos x="30" y="900"/>
                </a:cxn>
                <a:cxn ang="0">
                  <a:pos x="44" y="902"/>
                </a:cxn>
                <a:cxn ang="0">
                  <a:pos x="187" y="902"/>
                </a:cxn>
                <a:cxn ang="0">
                  <a:pos x="200" y="900"/>
                </a:cxn>
                <a:cxn ang="0">
                  <a:pos x="212" y="894"/>
                </a:cxn>
                <a:cxn ang="0">
                  <a:pos x="223" y="887"/>
                </a:cxn>
                <a:cxn ang="0">
                  <a:pos x="231" y="877"/>
                </a:cxn>
                <a:cxn ang="0">
                  <a:pos x="232" y="880"/>
                </a:cxn>
                <a:cxn ang="0">
                  <a:pos x="234" y="883"/>
                </a:cxn>
                <a:cxn ang="0">
                  <a:pos x="236" y="884"/>
                </a:cxn>
                <a:cxn ang="0">
                  <a:pos x="240" y="886"/>
                </a:cxn>
                <a:cxn ang="0">
                  <a:pos x="578" y="886"/>
                </a:cxn>
                <a:cxn ang="0">
                  <a:pos x="1651" y="888"/>
                </a:cxn>
                <a:cxn ang="0">
                  <a:pos x="1653" y="892"/>
                </a:cxn>
                <a:cxn ang="0">
                  <a:pos x="1655" y="896"/>
                </a:cxn>
                <a:cxn ang="0">
                  <a:pos x="1657" y="899"/>
                </a:cxn>
                <a:cxn ang="0">
                  <a:pos x="1661" y="901"/>
                </a:cxn>
                <a:cxn ang="0">
                  <a:pos x="1666" y="902"/>
                </a:cxn>
                <a:cxn ang="0">
                  <a:pos x="1833" y="901"/>
                </a:cxn>
                <a:cxn ang="0">
                  <a:pos x="1836" y="901"/>
                </a:cxn>
                <a:cxn ang="0">
                  <a:pos x="1839" y="899"/>
                </a:cxn>
                <a:cxn ang="0">
                  <a:pos x="1843" y="896"/>
                </a:cxn>
                <a:cxn ang="0">
                  <a:pos x="1845" y="893"/>
                </a:cxn>
                <a:cxn ang="0">
                  <a:pos x="1846" y="890"/>
                </a:cxn>
                <a:cxn ang="0">
                  <a:pos x="1847" y="886"/>
                </a:cxn>
                <a:cxn ang="0">
                  <a:pos x="3289" y="886"/>
                </a:cxn>
                <a:cxn ang="0">
                  <a:pos x="3293" y="884"/>
                </a:cxn>
                <a:cxn ang="0">
                  <a:pos x="3295" y="883"/>
                </a:cxn>
                <a:cxn ang="0">
                  <a:pos x="3297" y="880"/>
                </a:cxn>
                <a:cxn ang="0">
                  <a:pos x="3298" y="877"/>
                </a:cxn>
                <a:cxn ang="0">
                  <a:pos x="3307" y="887"/>
                </a:cxn>
                <a:cxn ang="0">
                  <a:pos x="3317" y="894"/>
                </a:cxn>
                <a:cxn ang="0">
                  <a:pos x="3329" y="900"/>
                </a:cxn>
                <a:cxn ang="0">
                  <a:pos x="3341" y="902"/>
                </a:cxn>
                <a:cxn ang="0">
                  <a:pos x="3486" y="902"/>
                </a:cxn>
                <a:cxn ang="0">
                  <a:pos x="3500" y="900"/>
                </a:cxn>
                <a:cxn ang="0">
                  <a:pos x="3512" y="893"/>
                </a:cxn>
                <a:cxn ang="0">
                  <a:pos x="3522" y="882"/>
                </a:cxn>
                <a:cxn ang="0">
                  <a:pos x="3528" y="869"/>
                </a:cxn>
                <a:cxn ang="0">
                  <a:pos x="3530" y="854"/>
                </a:cxn>
                <a:cxn ang="0">
                  <a:pos x="3530" y="23"/>
                </a:cxn>
                <a:cxn ang="0">
                  <a:pos x="3482" y="0"/>
                </a:cxn>
                <a:cxn ang="0">
                  <a:pos x="139" y="0"/>
                </a:cxn>
              </a:cxnLst>
              <a:rect l="0" t="0" r="r" b="b"/>
              <a:pathLst>
                <a:path w="3530" h="902">
                  <a:moveTo>
                    <a:pt x="139" y="0"/>
                  </a:moveTo>
                  <a:lnTo>
                    <a:pt x="48" y="0"/>
                  </a:lnTo>
                  <a:lnTo>
                    <a:pt x="0" y="23"/>
                  </a:lnTo>
                  <a:lnTo>
                    <a:pt x="0" y="333"/>
                  </a:lnTo>
                  <a:lnTo>
                    <a:pt x="0" y="341"/>
                  </a:lnTo>
                  <a:lnTo>
                    <a:pt x="0" y="580"/>
                  </a:lnTo>
                  <a:lnTo>
                    <a:pt x="0" y="587"/>
                  </a:lnTo>
                  <a:lnTo>
                    <a:pt x="0" y="854"/>
                  </a:lnTo>
                  <a:lnTo>
                    <a:pt x="2" y="869"/>
                  </a:lnTo>
                  <a:lnTo>
                    <a:pt x="8" y="882"/>
                  </a:lnTo>
                  <a:lnTo>
                    <a:pt x="18" y="893"/>
                  </a:lnTo>
                  <a:lnTo>
                    <a:pt x="30" y="900"/>
                  </a:lnTo>
                  <a:lnTo>
                    <a:pt x="44" y="902"/>
                  </a:lnTo>
                  <a:lnTo>
                    <a:pt x="187" y="902"/>
                  </a:lnTo>
                  <a:lnTo>
                    <a:pt x="200" y="900"/>
                  </a:lnTo>
                  <a:lnTo>
                    <a:pt x="212" y="894"/>
                  </a:lnTo>
                  <a:lnTo>
                    <a:pt x="223" y="887"/>
                  </a:lnTo>
                  <a:lnTo>
                    <a:pt x="231" y="877"/>
                  </a:lnTo>
                  <a:lnTo>
                    <a:pt x="232" y="880"/>
                  </a:lnTo>
                  <a:lnTo>
                    <a:pt x="234" y="883"/>
                  </a:lnTo>
                  <a:lnTo>
                    <a:pt x="236" y="884"/>
                  </a:lnTo>
                  <a:lnTo>
                    <a:pt x="240" y="886"/>
                  </a:lnTo>
                  <a:lnTo>
                    <a:pt x="578" y="886"/>
                  </a:lnTo>
                  <a:lnTo>
                    <a:pt x="1651" y="888"/>
                  </a:lnTo>
                  <a:lnTo>
                    <a:pt x="1653" y="892"/>
                  </a:lnTo>
                  <a:lnTo>
                    <a:pt x="1655" y="896"/>
                  </a:lnTo>
                  <a:lnTo>
                    <a:pt x="1657" y="899"/>
                  </a:lnTo>
                  <a:lnTo>
                    <a:pt x="1661" y="901"/>
                  </a:lnTo>
                  <a:lnTo>
                    <a:pt x="1666" y="902"/>
                  </a:lnTo>
                  <a:lnTo>
                    <a:pt x="1833" y="901"/>
                  </a:lnTo>
                  <a:lnTo>
                    <a:pt x="1836" y="901"/>
                  </a:lnTo>
                  <a:lnTo>
                    <a:pt x="1839" y="899"/>
                  </a:lnTo>
                  <a:lnTo>
                    <a:pt x="1843" y="896"/>
                  </a:lnTo>
                  <a:lnTo>
                    <a:pt x="1845" y="893"/>
                  </a:lnTo>
                  <a:lnTo>
                    <a:pt x="1846" y="890"/>
                  </a:lnTo>
                  <a:lnTo>
                    <a:pt x="1847" y="886"/>
                  </a:lnTo>
                  <a:lnTo>
                    <a:pt x="3289" y="886"/>
                  </a:lnTo>
                  <a:lnTo>
                    <a:pt x="3293" y="884"/>
                  </a:lnTo>
                  <a:lnTo>
                    <a:pt x="3295" y="883"/>
                  </a:lnTo>
                  <a:lnTo>
                    <a:pt x="3297" y="880"/>
                  </a:lnTo>
                  <a:lnTo>
                    <a:pt x="3298" y="877"/>
                  </a:lnTo>
                  <a:lnTo>
                    <a:pt x="3307" y="887"/>
                  </a:lnTo>
                  <a:lnTo>
                    <a:pt x="3317" y="894"/>
                  </a:lnTo>
                  <a:lnTo>
                    <a:pt x="3329" y="900"/>
                  </a:lnTo>
                  <a:lnTo>
                    <a:pt x="3341" y="902"/>
                  </a:lnTo>
                  <a:lnTo>
                    <a:pt x="3486" y="902"/>
                  </a:lnTo>
                  <a:lnTo>
                    <a:pt x="3500" y="900"/>
                  </a:lnTo>
                  <a:lnTo>
                    <a:pt x="3512" y="893"/>
                  </a:lnTo>
                  <a:lnTo>
                    <a:pt x="3522" y="882"/>
                  </a:lnTo>
                  <a:lnTo>
                    <a:pt x="3528" y="869"/>
                  </a:lnTo>
                  <a:lnTo>
                    <a:pt x="3530" y="854"/>
                  </a:lnTo>
                  <a:lnTo>
                    <a:pt x="3530" y="23"/>
                  </a:lnTo>
                  <a:lnTo>
                    <a:pt x="3482" y="0"/>
                  </a:lnTo>
                  <a:lnTo>
                    <a:pt x="139" y="0"/>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97" name="Freeform 7">
              <a:extLst>
                <a:ext uri="{FF2B5EF4-FFF2-40B4-BE49-F238E27FC236}">
                  <a16:creationId xmlns:a16="http://schemas.microsoft.com/office/drawing/2014/main" id="{2BE39706-26A1-4A0A-B186-2178D3E97485}"/>
                </a:ext>
              </a:extLst>
            </p:cNvPr>
            <p:cNvSpPr>
              <a:spLocks/>
            </p:cNvSpPr>
            <p:nvPr/>
          </p:nvSpPr>
          <p:spPr bwMode="auto">
            <a:xfrm>
              <a:off x="899592" y="3219824"/>
              <a:ext cx="4320480" cy="1080118"/>
            </a:xfrm>
            <a:custGeom>
              <a:avLst/>
              <a:gdLst/>
              <a:ahLst/>
              <a:cxnLst>
                <a:cxn ang="0">
                  <a:pos x="139" y="0"/>
                </a:cxn>
                <a:cxn ang="0">
                  <a:pos x="48" y="0"/>
                </a:cxn>
                <a:cxn ang="0">
                  <a:pos x="0" y="23"/>
                </a:cxn>
                <a:cxn ang="0">
                  <a:pos x="0" y="333"/>
                </a:cxn>
                <a:cxn ang="0">
                  <a:pos x="0" y="341"/>
                </a:cxn>
                <a:cxn ang="0">
                  <a:pos x="0" y="580"/>
                </a:cxn>
                <a:cxn ang="0">
                  <a:pos x="0" y="587"/>
                </a:cxn>
                <a:cxn ang="0">
                  <a:pos x="0" y="854"/>
                </a:cxn>
                <a:cxn ang="0">
                  <a:pos x="2" y="869"/>
                </a:cxn>
                <a:cxn ang="0">
                  <a:pos x="8" y="882"/>
                </a:cxn>
                <a:cxn ang="0">
                  <a:pos x="18" y="893"/>
                </a:cxn>
                <a:cxn ang="0">
                  <a:pos x="30" y="900"/>
                </a:cxn>
                <a:cxn ang="0">
                  <a:pos x="44" y="902"/>
                </a:cxn>
                <a:cxn ang="0">
                  <a:pos x="187" y="902"/>
                </a:cxn>
                <a:cxn ang="0">
                  <a:pos x="200" y="900"/>
                </a:cxn>
                <a:cxn ang="0">
                  <a:pos x="212" y="894"/>
                </a:cxn>
                <a:cxn ang="0">
                  <a:pos x="223" y="887"/>
                </a:cxn>
                <a:cxn ang="0">
                  <a:pos x="231" y="877"/>
                </a:cxn>
                <a:cxn ang="0">
                  <a:pos x="232" y="880"/>
                </a:cxn>
                <a:cxn ang="0">
                  <a:pos x="234" y="883"/>
                </a:cxn>
                <a:cxn ang="0">
                  <a:pos x="236" y="884"/>
                </a:cxn>
                <a:cxn ang="0">
                  <a:pos x="240" y="886"/>
                </a:cxn>
                <a:cxn ang="0">
                  <a:pos x="578" y="886"/>
                </a:cxn>
                <a:cxn ang="0">
                  <a:pos x="1651" y="888"/>
                </a:cxn>
                <a:cxn ang="0">
                  <a:pos x="1653" y="892"/>
                </a:cxn>
                <a:cxn ang="0">
                  <a:pos x="1655" y="896"/>
                </a:cxn>
                <a:cxn ang="0">
                  <a:pos x="1657" y="899"/>
                </a:cxn>
                <a:cxn ang="0">
                  <a:pos x="1661" y="901"/>
                </a:cxn>
                <a:cxn ang="0">
                  <a:pos x="1666" y="902"/>
                </a:cxn>
                <a:cxn ang="0">
                  <a:pos x="1833" y="901"/>
                </a:cxn>
                <a:cxn ang="0">
                  <a:pos x="1836" y="901"/>
                </a:cxn>
                <a:cxn ang="0">
                  <a:pos x="1839" y="899"/>
                </a:cxn>
                <a:cxn ang="0">
                  <a:pos x="1843" y="896"/>
                </a:cxn>
                <a:cxn ang="0">
                  <a:pos x="1845" y="893"/>
                </a:cxn>
                <a:cxn ang="0">
                  <a:pos x="1846" y="890"/>
                </a:cxn>
                <a:cxn ang="0">
                  <a:pos x="1847" y="886"/>
                </a:cxn>
                <a:cxn ang="0">
                  <a:pos x="3289" y="886"/>
                </a:cxn>
                <a:cxn ang="0">
                  <a:pos x="3293" y="884"/>
                </a:cxn>
                <a:cxn ang="0">
                  <a:pos x="3295" y="883"/>
                </a:cxn>
                <a:cxn ang="0">
                  <a:pos x="3297" y="880"/>
                </a:cxn>
                <a:cxn ang="0">
                  <a:pos x="3298" y="877"/>
                </a:cxn>
                <a:cxn ang="0">
                  <a:pos x="3307" y="887"/>
                </a:cxn>
                <a:cxn ang="0">
                  <a:pos x="3317" y="894"/>
                </a:cxn>
                <a:cxn ang="0">
                  <a:pos x="3329" y="900"/>
                </a:cxn>
                <a:cxn ang="0">
                  <a:pos x="3341" y="902"/>
                </a:cxn>
                <a:cxn ang="0">
                  <a:pos x="3486" y="902"/>
                </a:cxn>
                <a:cxn ang="0">
                  <a:pos x="3500" y="900"/>
                </a:cxn>
                <a:cxn ang="0">
                  <a:pos x="3512" y="893"/>
                </a:cxn>
                <a:cxn ang="0">
                  <a:pos x="3522" y="882"/>
                </a:cxn>
                <a:cxn ang="0">
                  <a:pos x="3528" y="869"/>
                </a:cxn>
                <a:cxn ang="0">
                  <a:pos x="3530" y="854"/>
                </a:cxn>
                <a:cxn ang="0">
                  <a:pos x="3530" y="23"/>
                </a:cxn>
                <a:cxn ang="0">
                  <a:pos x="3482" y="0"/>
                </a:cxn>
                <a:cxn ang="0">
                  <a:pos x="139" y="0"/>
                </a:cxn>
              </a:cxnLst>
              <a:rect l="0" t="0" r="r" b="b"/>
              <a:pathLst>
                <a:path w="3530" h="902">
                  <a:moveTo>
                    <a:pt x="139" y="0"/>
                  </a:moveTo>
                  <a:lnTo>
                    <a:pt x="48" y="0"/>
                  </a:lnTo>
                  <a:lnTo>
                    <a:pt x="0" y="23"/>
                  </a:lnTo>
                  <a:lnTo>
                    <a:pt x="0" y="333"/>
                  </a:lnTo>
                  <a:lnTo>
                    <a:pt x="0" y="341"/>
                  </a:lnTo>
                  <a:lnTo>
                    <a:pt x="0" y="580"/>
                  </a:lnTo>
                  <a:lnTo>
                    <a:pt x="0" y="587"/>
                  </a:lnTo>
                  <a:lnTo>
                    <a:pt x="0" y="854"/>
                  </a:lnTo>
                  <a:lnTo>
                    <a:pt x="2" y="869"/>
                  </a:lnTo>
                  <a:lnTo>
                    <a:pt x="8" y="882"/>
                  </a:lnTo>
                  <a:lnTo>
                    <a:pt x="18" y="893"/>
                  </a:lnTo>
                  <a:lnTo>
                    <a:pt x="30" y="900"/>
                  </a:lnTo>
                  <a:lnTo>
                    <a:pt x="44" y="902"/>
                  </a:lnTo>
                  <a:lnTo>
                    <a:pt x="187" y="902"/>
                  </a:lnTo>
                  <a:lnTo>
                    <a:pt x="200" y="900"/>
                  </a:lnTo>
                  <a:lnTo>
                    <a:pt x="212" y="894"/>
                  </a:lnTo>
                  <a:lnTo>
                    <a:pt x="223" y="887"/>
                  </a:lnTo>
                  <a:lnTo>
                    <a:pt x="231" y="877"/>
                  </a:lnTo>
                  <a:lnTo>
                    <a:pt x="232" y="880"/>
                  </a:lnTo>
                  <a:lnTo>
                    <a:pt x="234" y="883"/>
                  </a:lnTo>
                  <a:lnTo>
                    <a:pt x="236" y="884"/>
                  </a:lnTo>
                  <a:lnTo>
                    <a:pt x="240" y="886"/>
                  </a:lnTo>
                  <a:lnTo>
                    <a:pt x="578" y="886"/>
                  </a:lnTo>
                  <a:lnTo>
                    <a:pt x="1651" y="888"/>
                  </a:lnTo>
                  <a:lnTo>
                    <a:pt x="1653" y="892"/>
                  </a:lnTo>
                  <a:lnTo>
                    <a:pt x="1655" y="896"/>
                  </a:lnTo>
                  <a:lnTo>
                    <a:pt x="1657" y="899"/>
                  </a:lnTo>
                  <a:lnTo>
                    <a:pt x="1661" y="901"/>
                  </a:lnTo>
                  <a:lnTo>
                    <a:pt x="1666" y="902"/>
                  </a:lnTo>
                  <a:lnTo>
                    <a:pt x="1833" y="901"/>
                  </a:lnTo>
                  <a:lnTo>
                    <a:pt x="1836" y="901"/>
                  </a:lnTo>
                  <a:lnTo>
                    <a:pt x="1839" y="899"/>
                  </a:lnTo>
                  <a:lnTo>
                    <a:pt x="1843" y="896"/>
                  </a:lnTo>
                  <a:lnTo>
                    <a:pt x="1845" y="893"/>
                  </a:lnTo>
                  <a:lnTo>
                    <a:pt x="1846" y="890"/>
                  </a:lnTo>
                  <a:lnTo>
                    <a:pt x="1847" y="886"/>
                  </a:lnTo>
                  <a:lnTo>
                    <a:pt x="3289" y="886"/>
                  </a:lnTo>
                  <a:lnTo>
                    <a:pt x="3293" y="884"/>
                  </a:lnTo>
                  <a:lnTo>
                    <a:pt x="3295" y="883"/>
                  </a:lnTo>
                  <a:lnTo>
                    <a:pt x="3297" y="880"/>
                  </a:lnTo>
                  <a:lnTo>
                    <a:pt x="3298" y="877"/>
                  </a:lnTo>
                  <a:lnTo>
                    <a:pt x="3307" y="887"/>
                  </a:lnTo>
                  <a:lnTo>
                    <a:pt x="3317" y="894"/>
                  </a:lnTo>
                  <a:lnTo>
                    <a:pt x="3329" y="900"/>
                  </a:lnTo>
                  <a:lnTo>
                    <a:pt x="3341" y="902"/>
                  </a:lnTo>
                  <a:lnTo>
                    <a:pt x="3486" y="902"/>
                  </a:lnTo>
                  <a:lnTo>
                    <a:pt x="3500" y="900"/>
                  </a:lnTo>
                  <a:lnTo>
                    <a:pt x="3512" y="893"/>
                  </a:lnTo>
                  <a:lnTo>
                    <a:pt x="3522" y="882"/>
                  </a:lnTo>
                  <a:lnTo>
                    <a:pt x="3528" y="869"/>
                  </a:lnTo>
                  <a:lnTo>
                    <a:pt x="3530" y="854"/>
                  </a:lnTo>
                  <a:lnTo>
                    <a:pt x="3530" y="23"/>
                  </a:lnTo>
                  <a:lnTo>
                    <a:pt x="3482" y="0"/>
                  </a:lnTo>
                  <a:lnTo>
                    <a:pt x="139" y="0"/>
                  </a:lnTo>
                </a:path>
              </a:pathLst>
            </a:cu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98" name="Freeform 8">
              <a:extLst>
                <a:ext uri="{FF2B5EF4-FFF2-40B4-BE49-F238E27FC236}">
                  <a16:creationId xmlns:a16="http://schemas.microsoft.com/office/drawing/2014/main" id="{870A3BB1-1F6D-4E1D-930A-0D11470DD817}"/>
                </a:ext>
              </a:extLst>
            </p:cNvPr>
            <p:cNvSpPr>
              <a:spLocks/>
            </p:cNvSpPr>
            <p:nvPr/>
          </p:nvSpPr>
          <p:spPr bwMode="auto">
            <a:xfrm>
              <a:off x="899592" y="3219822"/>
              <a:ext cx="196674" cy="1019447"/>
            </a:xfrm>
            <a:custGeom>
              <a:avLst/>
              <a:gdLst/>
              <a:ahLst/>
              <a:cxnLst>
                <a:cxn ang="0">
                  <a:pos x="0" y="23"/>
                </a:cxn>
                <a:cxn ang="0">
                  <a:pos x="48" y="0"/>
                </a:cxn>
                <a:cxn ang="0">
                  <a:pos x="139" y="0"/>
                </a:cxn>
                <a:cxn ang="0">
                  <a:pos x="139" y="854"/>
                </a:cxn>
                <a:cxn ang="0">
                  <a:pos x="0" y="854"/>
                </a:cxn>
                <a:cxn ang="0">
                  <a:pos x="0" y="23"/>
                </a:cxn>
              </a:cxnLst>
              <a:rect l="0" t="0" r="r" b="b"/>
              <a:pathLst>
                <a:path w="139" h="854">
                  <a:moveTo>
                    <a:pt x="0" y="23"/>
                  </a:moveTo>
                  <a:lnTo>
                    <a:pt x="48" y="0"/>
                  </a:lnTo>
                  <a:lnTo>
                    <a:pt x="139" y="0"/>
                  </a:lnTo>
                  <a:lnTo>
                    <a:pt x="139" y="854"/>
                  </a:lnTo>
                  <a:lnTo>
                    <a:pt x="0" y="854"/>
                  </a:lnTo>
                  <a:lnTo>
                    <a:pt x="0" y="23"/>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99" name="Freeform 9">
              <a:extLst>
                <a:ext uri="{FF2B5EF4-FFF2-40B4-BE49-F238E27FC236}">
                  <a16:creationId xmlns:a16="http://schemas.microsoft.com/office/drawing/2014/main" id="{60F99DDB-72F6-4202-92D8-425DF44CF94B}"/>
                </a:ext>
              </a:extLst>
            </p:cNvPr>
            <p:cNvSpPr>
              <a:spLocks/>
            </p:cNvSpPr>
            <p:nvPr/>
          </p:nvSpPr>
          <p:spPr bwMode="auto">
            <a:xfrm>
              <a:off x="899592" y="3219822"/>
              <a:ext cx="196674" cy="1019447"/>
            </a:xfrm>
            <a:custGeom>
              <a:avLst/>
              <a:gdLst/>
              <a:ahLst/>
              <a:cxnLst>
                <a:cxn ang="0">
                  <a:pos x="0" y="23"/>
                </a:cxn>
                <a:cxn ang="0">
                  <a:pos x="48" y="0"/>
                </a:cxn>
                <a:cxn ang="0">
                  <a:pos x="139" y="0"/>
                </a:cxn>
                <a:cxn ang="0">
                  <a:pos x="139" y="854"/>
                </a:cxn>
                <a:cxn ang="0">
                  <a:pos x="0" y="854"/>
                </a:cxn>
                <a:cxn ang="0">
                  <a:pos x="0" y="23"/>
                </a:cxn>
              </a:cxnLst>
              <a:rect l="0" t="0" r="r" b="b"/>
              <a:pathLst>
                <a:path w="139" h="854">
                  <a:moveTo>
                    <a:pt x="0" y="23"/>
                  </a:moveTo>
                  <a:lnTo>
                    <a:pt x="48" y="0"/>
                  </a:lnTo>
                  <a:lnTo>
                    <a:pt x="139" y="0"/>
                  </a:lnTo>
                  <a:lnTo>
                    <a:pt x="139" y="854"/>
                  </a:lnTo>
                  <a:lnTo>
                    <a:pt x="0" y="854"/>
                  </a:lnTo>
                  <a:lnTo>
                    <a:pt x="0" y="2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00" name="Freeform 10">
              <a:extLst>
                <a:ext uri="{FF2B5EF4-FFF2-40B4-BE49-F238E27FC236}">
                  <a16:creationId xmlns:a16="http://schemas.microsoft.com/office/drawing/2014/main" id="{5C988A6D-4569-4E34-96A9-F95D7D57E4D1}"/>
                </a:ext>
              </a:extLst>
            </p:cNvPr>
            <p:cNvSpPr>
              <a:spLocks/>
            </p:cNvSpPr>
            <p:nvPr/>
          </p:nvSpPr>
          <p:spPr bwMode="auto">
            <a:xfrm>
              <a:off x="899592" y="3928004"/>
              <a:ext cx="283791" cy="371938"/>
            </a:xfrm>
            <a:custGeom>
              <a:avLst/>
              <a:gdLst/>
              <a:ahLst/>
              <a:cxnLst>
                <a:cxn ang="0">
                  <a:pos x="44" y="0"/>
                </a:cxn>
                <a:cxn ang="0">
                  <a:pos x="187" y="0"/>
                </a:cxn>
                <a:cxn ang="0">
                  <a:pos x="201" y="2"/>
                </a:cxn>
                <a:cxn ang="0">
                  <a:pos x="213" y="9"/>
                </a:cxn>
                <a:cxn ang="0">
                  <a:pos x="223" y="18"/>
                </a:cxn>
                <a:cxn ang="0">
                  <a:pos x="229" y="30"/>
                </a:cxn>
                <a:cxn ang="0">
                  <a:pos x="232" y="44"/>
                </a:cxn>
                <a:cxn ang="0">
                  <a:pos x="232" y="239"/>
                </a:cxn>
                <a:cxn ang="0">
                  <a:pos x="229" y="253"/>
                </a:cxn>
                <a:cxn ang="0">
                  <a:pos x="223" y="265"/>
                </a:cxn>
                <a:cxn ang="0">
                  <a:pos x="213" y="275"/>
                </a:cxn>
                <a:cxn ang="0">
                  <a:pos x="201" y="282"/>
                </a:cxn>
                <a:cxn ang="0">
                  <a:pos x="187" y="284"/>
                </a:cxn>
                <a:cxn ang="0">
                  <a:pos x="44" y="284"/>
                </a:cxn>
                <a:cxn ang="0">
                  <a:pos x="30" y="282"/>
                </a:cxn>
                <a:cxn ang="0">
                  <a:pos x="18" y="275"/>
                </a:cxn>
                <a:cxn ang="0">
                  <a:pos x="8" y="265"/>
                </a:cxn>
                <a:cxn ang="0">
                  <a:pos x="2" y="253"/>
                </a:cxn>
                <a:cxn ang="0">
                  <a:pos x="0" y="239"/>
                </a:cxn>
                <a:cxn ang="0">
                  <a:pos x="0" y="44"/>
                </a:cxn>
                <a:cxn ang="0">
                  <a:pos x="2" y="30"/>
                </a:cxn>
                <a:cxn ang="0">
                  <a:pos x="8" y="18"/>
                </a:cxn>
                <a:cxn ang="0">
                  <a:pos x="18" y="9"/>
                </a:cxn>
                <a:cxn ang="0">
                  <a:pos x="30" y="2"/>
                </a:cxn>
                <a:cxn ang="0">
                  <a:pos x="44" y="0"/>
                </a:cxn>
              </a:cxnLst>
              <a:rect l="0" t="0" r="r" b="b"/>
              <a:pathLst>
                <a:path w="232" h="284">
                  <a:moveTo>
                    <a:pt x="44" y="0"/>
                  </a:moveTo>
                  <a:lnTo>
                    <a:pt x="187" y="0"/>
                  </a:lnTo>
                  <a:lnTo>
                    <a:pt x="201" y="2"/>
                  </a:lnTo>
                  <a:lnTo>
                    <a:pt x="213" y="9"/>
                  </a:lnTo>
                  <a:lnTo>
                    <a:pt x="223" y="18"/>
                  </a:lnTo>
                  <a:lnTo>
                    <a:pt x="229" y="30"/>
                  </a:lnTo>
                  <a:lnTo>
                    <a:pt x="232" y="44"/>
                  </a:lnTo>
                  <a:lnTo>
                    <a:pt x="232" y="239"/>
                  </a:lnTo>
                  <a:lnTo>
                    <a:pt x="229" y="253"/>
                  </a:lnTo>
                  <a:lnTo>
                    <a:pt x="223" y="265"/>
                  </a:lnTo>
                  <a:lnTo>
                    <a:pt x="213" y="275"/>
                  </a:lnTo>
                  <a:lnTo>
                    <a:pt x="201" y="282"/>
                  </a:lnTo>
                  <a:lnTo>
                    <a:pt x="187" y="284"/>
                  </a:lnTo>
                  <a:lnTo>
                    <a:pt x="44" y="284"/>
                  </a:lnTo>
                  <a:lnTo>
                    <a:pt x="30" y="282"/>
                  </a:lnTo>
                  <a:lnTo>
                    <a:pt x="18" y="275"/>
                  </a:lnTo>
                  <a:lnTo>
                    <a:pt x="8" y="265"/>
                  </a:lnTo>
                  <a:lnTo>
                    <a:pt x="2" y="253"/>
                  </a:lnTo>
                  <a:lnTo>
                    <a:pt x="0" y="239"/>
                  </a:lnTo>
                  <a:lnTo>
                    <a:pt x="0" y="44"/>
                  </a:lnTo>
                  <a:lnTo>
                    <a:pt x="2" y="30"/>
                  </a:lnTo>
                  <a:lnTo>
                    <a:pt x="8" y="18"/>
                  </a:lnTo>
                  <a:lnTo>
                    <a:pt x="18" y="9"/>
                  </a:lnTo>
                  <a:lnTo>
                    <a:pt x="30" y="2"/>
                  </a:lnTo>
                  <a:lnTo>
                    <a:pt x="44" y="0"/>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01" name="Freeform 11">
              <a:extLst>
                <a:ext uri="{FF2B5EF4-FFF2-40B4-BE49-F238E27FC236}">
                  <a16:creationId xmlns:a16="http://schemas.microsoft.com/office/drawing/2014/main" id="{38DCDB33-FAF4-4540-B724-9558C121204F}"/>
                </a:ext>
              </a:extLst>
            </p:cNvPr>
            <p:cNvSpPr>
              <a:spLocks/>
            </p:cNvSpPr>
            <p:nvPr/>
          </p:nvSpPr>
          <p:spPr bwMode="auto">
            <a:xfrm>
              <a:off x="899592" y="3928004"/>
              <a:ext cx="283791" cy="371938"/>
            </a:xfrm>
            <a:custGeom>
              <a:avLst/>
              <a:gdLst/>
              <a:ahLst/>
              <a:cxnLst>
                <a:cxn ang="0">
                  <a:pos x="44" y="0"/>
                </a:cxn>
                <a:cxn ang="0">
                  <a:pos x="187" y="0"/>
                </a:cxn>
                <a:cxn ang="0">
                  <a:pos x="201" y="2"/>
                </a:cxn>
                <a:cxn ang="0">
                  <a:pos x="213" y="9"/>
                </a:cxn>
                <a:cxn ang="0">
                  <a:pos x="223" y="18"/>
                </a:cxn>
                <a:cxn ang="0">
                  <a:pos x="229" y="30"/>
                </a:cxn>
                <a:cxn ang="0">
                  <a:pos x="232" y="44"/>
                </a:cxn>
                <a:cxn ang="0">
                  <a:pos x="232" y="239"/>
                </a:cxn>
                <a:cxn ang="0">
                  <a:pos x="229" y="253"/>
                </a:cxn>
                <a:cxn ang="0">
                  <a:pos x="223" y="265"/>
                </a:cxn>
                <a:cxn ang="0">
                  <a:pos x="213" y="275"/>
                </a:cxn>
                <a:cxn ang="0">
                  <a:pos x="201" y="282"/>
                </a:cxn>
                <a:cxn ang="0">
                  <a:pos x="187" y="284"/>
                </a:cxn>
                <a:cxn ang="0">
                  <a:pos x="44" y="284"/>
                </a:cxn>
                <a:cxn ang="0">
                  <a:pos x="30" y="282"/>
                </a:cxn>
                <a:cxn ang="0">
                  <a:pos x="18" y="275"/>
                </a:cxn>
                <a:cxn ang="0">
                  <a:pos x="8" y="265"/>
                </a:cxn>
                <a:cxn ang="0">
                  <a:pos x="2" y="253"/>
                </a:cxn>
                <a:cxn ang="0">
                  <a:pos x="0" y="239"/>
                </a:cxn>
                <a:cxn ang="0">
                  <a:pos x="0" y="44"/>
                </a:cxn>
                <a:cxn ang="0">
                  <a:pos x="2" y="30"/>
                </a:cxn>
                <a:cxn ang="0">
                  <a:pos x="8" y="18"/>
                </a:cxn>
                <a:cxn ang="0">
                  <a:pos x="18" y="9"/>
                </a:cxn>
                <a:cxn ang="0">
                  <a:pos x="30" y="2"/>
                </a:cxn>
                <a:cxn ang="0">
                  <a:pos x="44" y="0"/>
                </a:cxn>
              </a:cxnLst>
              <a:rect l="0" t="0" r="r" b="b"/>
              <a:pathLst>
                <a:path w="232" h="284">
                  <a:moveTo>
                    <a:pt x="44" y="0"/>
                  </a:moveTo>
                  <a:lnTo>
                    <a:pt x="187" y="0"/>
                  </a:lnTo>
                  <a:lnTo>
                    <a:pt x="201" y="2"/>
                  </a:lnTo>
                  <a:lnTo>
                    <a:pt x="213" y="9"/>
                  </a:lnTo>
                  <a:lnTo>
                    <a:pt x="223" y="18"/>
                  </a:lnTo>
                  <a:lnTo>
                    <a:pt x="229" y="30"/>
                  </a:lnTo>
                  <a:lnTo>
                    <a:pt x="232" y="44"/>
                  </a:lnTo>
                  <a:lnTo>
                    <a:pt x="232" y="239"/>
                  </a:lnTo>
                  <a:lnTo>
                    <a:pt x="229" y="253"/>
                  </a:lnTo>
                  <a:lnTo>
                    <a:pt x="223" y="265"/>
                  </a:lnTo>
                  <a:lnTo>
                    <a:pt x="213" y="275"/>
                  </a:lnTo>
                  <a:lnTo>
                    <a:pt x="201" y="282"/>
                  </a:lnTo>
                  <a:lnTo>
                    <a:pt x="187" y="284"/>
                  </a:lnTo>
                  <a:lnTo>
                    <a:pt x="44" y="284"/>
                  </a:lnTo>
                  <a:lnTo>
                    <a:pt x="30" y="282"/>
                  </a:lnTo>
                  <a:lnTo>
                    <a:pt x="18" y="275"/>
                  </a:lnTo>
                  <a:lnTo>
                    <a:pt x="8" y="265"/>
                  </a:lnTo>
                  <a:lnTo>
                    <a:pt x="2" y="253"/>
                  </a:lnTo>
                  <a:lnTo>
                    <a:pt x="0" y="239"/>
                  </a:lnTo>
                  <a:lnTo>
                    <a:pt x="0" y="44"/>
                  </a:lnTo>
                  <a:lnTo>
                    <a:pt x="2" y="30"/>
                  </a:lnTo>
                  <a:lnTo>
                    <a:pt x="8" y="18"/>
                  </a:lnTo>
                  <a:lnTo>
                    <a:pt x="18" y="9"/>
                  </a:lnTo>
                  <a:lnTo>
                    <a:pt x="30" y="2"/>
                  </a:lnTo>
                  <a:lnTo>
                    <a:pt x="44"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02" name="Rectangle 12">
              <a:extLst>
                <a:ext uri="{FF2B5EF4-FFF2-40B4-BE49-F238E27FC236}">
                  <a16:creationId xmlns:a16="http://schemas.microsoft.com/office/drawing/2014/main" id="{C8F68043-EBFB-42CF-A410-750B612DC238}"/>
                </a:ext>
              </a:extLst>
            </p:cNvPr>
            <p:cNvSpPr>
              <a:spLocks noChangeArrowheads="1"/>
            </p:cNvSpPr>
            <p:nvPr/>
          </p:nvSpPr>
          <p:spPr bwMode="auto">
            <a:xfrm>
              <a:off x="1070845" y="3219822"/>
              <a:ext cx="3977972" cy="333606"/>
            </a:xfrm>
            <a:prstGeom prst="rect">
              <a:avLst/>
            </a:prstGeom>
            <a:solidFill>
              <a:srgbClr val="D6D9D9"/>
            </a:solidFill>
            <a:ln w="0">
              <a:solidFill>
                <a:srgbClr val="D6D9D9"/>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03" name="Rectangle 13">
              <a:extLst>
                <a:ext uri="{FF2B5EF4-FFF2-40B4-BE49-F238E27FC236}">
                  <a16:creationId xmlns:a16="http://schemas.microsoft.com/office/drawing/2014/main" id="{F25BB70D-2CE2-4DF2-98C6-3C2970DE488A}"/>
                </a:ext>
              </a:extLst>
            </p:cNvPr>
            <p:cNvSpPr>
              <a:spLocks noChangeArrowheads="1"/>
            </p:cNvSpPr>
            <p:nvPr/>
          </p:nvSpPr>
          <p:spPr bwMode="auto">
            <a:xfrm>
              <a:off x="1070845" y="3219822"/>
              <a:ext cx="3977972" cy="333606"/>
            </a:xfrm>
            <a:prstGeom prst="rect">
              <a:avLst/>
            </a:prstGeom>
            <a:no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04" name="Freeform 14">
              <a:extLst>
                <a:ext uri="{FF2B5EF4-FFF2-40B4-BE49-F238E27FC236}">
                  <a16:creationId xmlns:a16="http://schemas.microsoft.com/office/drawing/2014/main" id="{75A12C77-23B8-4E31-9EE3-276CF321FDED}"/>
                </a:ext>
              </a:extLst>
            </p:cNvPr>
            <p:cNvSpPr>
              <a:spLocks/>
            </p:cNvSpPr>
            <p:nvPr/>
          </p:nvSpPr>
          <p:spPr bwMode="auto">
            <a:xfrm>
              <a:off x="5048819" y="3219822"/>
              <a:ext cx="153362" cy="1019447"/>
            </a:xfrm>
            <a:custGeom>
              <a:avLst/>
              <a:gdLst/>
              <a:ahLst/>
              <a:cxnLst>
                <a:cxn ang="0">
                  <a:pos x="139" y="23"/>
                </a:cxn>
                <a:cxn ang="0">
                  <a:pos x="91" y="0"/>
                </a:cxn>
                <a:cxn ang="0">
                  <a:pos x="0" y="0"/>
                </a:cxn>
                <a:cxn ang="0">
                  <a:pos x="0" y="854"/>
                </a:cxn>
                <a:cxn ang="0">
                  <a:pos x="139" y="854"/>
                </a:cxn>
                <a:cxn ang="0">
                  <a:pos x="139" y="23"/>
                </a:cxn>
              </a:cxnLst>
              <a:rect l="0" t="0" r="r" b="b"/>
              <a:pathLst>
                <a:path w="139" h="854">
                  <a:moveTo>
                    <a:pt x="139" y="23"/>
                  </a:moveTo>
                  <a:lnTo>
                    <a:pt x="91" y="0"/>
                  </a:lnTo>
                  <a:lnTo>
                    <a:pt x="0" y="0"/>
                  </a:lnTo>
                  <a:lnTo>
                    <a:pt x="0" y="854"/>
                  </a:lnTo>
                  <a:lnTo>
                    <a:pt x="139" y="854"/>
                  </a:lnTo>
                  <a:lnTo>
                    <a:pt x="139" y="23"/>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05" name="Freeform 15">
              <a:extLst>
                <a:ext uri="{FF2B5EF4-FFF2-40B4-BE49-F238E27FC236}">
                  <a16:creationId xmlns:a16="http://schemas.microsoft.com/office/drawing/2014/main" id="{5A05E784-EBB1-4D7E-A8FD-301481D0D691}"/>
                </a:ext>
              </a:extLst>
            </p:cNvPr>
            <p:cNvSpPr>
              <a:spLocks/>
            </p:cNvSpPr>
            <p:nvPr/>
          </p:nvSpPr>
          <p:spPr bwMode="auto">
            <a:xfrm>
              <a:off x="5048819" y="3219822"/>
              <a:ext cx="153362" cy="1019447"/>
            </a:xfrm>
            <a:custGeom>
              <a:avLst/>
              <a:gdLst/>
              <a:ahLst/>
              <a:cxnLst>
                <a:cxn ang="0">
                  <a:pos x="139" y="23"/>
                </a:cxn>
                <a:cxn ang="0">
                  <a:pos x="91" y="0"/>
                </a:cxn>
                <a:cxn ang="0">
                  <a:pos x="0" y="0"/>
                </a:cxn>
                <a:cxn ang="0">
                  <a:pos x="0" y="854"/>
                </a:cxn>
                <a:cxn ang="0">
                  <a:pos x="139" y="854"/>
                </a:cxn>
                <a:cxn ang="0">
                  <a:pos x="139" y="23"/>
                </a:cxn>
              </a:cxnLst>
              <a:rect l="0" t="0" r="r" b="b"/>
              <a:pathLst>
                <a:path w="139" h="854">
                  <a:moveTo>
                    <a:pt x="139" y="23"/>
                  </a:moveTo>
                  <a:lnTo>
                    <a:pt x="91" y="0"/>
                  </a:lnTo>
                  <a:lnTo>
                    <a:pt x="0" y="0"/>
                  </a:lnTo>
                  <a:lnTo>
                    <a:pt x="0" y="854"/>
                  </a:lnTo>
                  <a:lnTo>
                    <a:pt x="139" y="854"/>
                  </a:lnTo>
                  <a:lnTo>
                    <a:pt x="139" y="2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06" name="Freeform 16">
              <a:extLst>
                <a:ext uri="{FF2B5EF4-FFF2-40B4-BE49-F238E27FC236}">
                  <a16:creationId xmlns:a16="http://schemas.microsoft.com/office/drawing/2014/main" id="{FF58186C-186F-49FD-A134-B4F73E9D79FE}"/>
                </a:ext>
              </a:extLst>
            </p:cNvPr>
            <p:cNvSpPr>
              <a:spLocks/>
            </p:cNvSpPr>
            <p:nvPr/>
          </p:nvSpPr>
          <p:spPr bwMode="auto">
            <a:xfrm>
              <a:off x="4936281" y="3928004"/>
              <a:ext cx="283791" cy="371938"/>
            </a:xfrm>
            <a:custGeom>
              <a:avLst/>
              <a:gdLst/>
              <a:ahLst/>
              <a:cxnLst>
                <a:cxn ang="0">
                  <a:pos x="188" y="0"/>
                </a:cxn>
                <a:cxn ang="0">
                  <a:pos x="43" y="0"/>
                </a:cxn>
                <a:cxn ang="0">
                  <a:pos x="30" y="2"/>
                </a:cxn>
                <a:cxn ang="0">
                  <a:pos x="18" y="9"/>
                </a:cxn>
                <a:cxn ang="0">
                  <a:pos x="9" y="18"/>
                </a:cxn>
                <a:cxn ang="0">
                  <a:pos x="2" y="30"/>
                </a:cxn>
                <a:cxn ang="0">
                  <a:pos x="0" y="44"/>
                </a:cxn>
                <a:cxn ang="0">
                  <a:pos x="0" y="239"/>
                </a:cxn>
                <a:cxn ang="0">
                  <a:pos x="2" y="253"/>
                </a:cxn>
                <a:cxn ang="0">
                  <a:pos x="9" y="265"/>
                </a:cxn>
                <a:cxn ang="0">
                  <a:pos x="18" y="275"/>
                </a:cxn>
                <a:cxn ang="0">
                  <a:pos x="30" y="282"/>
                </a:cxn>
                <a:cxn ang="0">
                  <a:pos x="43" y="284"/>
                </a:cxn>
                <a:cxn ang="0">
                  <a:pos x="188" y="284"/>
                </a:cxn>
                <a:cxn ang="0">
                  <a:pos x="202" y="282"/>
                </a:cxn>
                <a:cxn ang="0">
                  <a:pos x="214" y="275"/>
                </a:cxn>
                <a:cxn ang="0">
                  <a:pos x="224" y="265"/>
                </a:cxn>
                <a:cxn ang="0">
                  <a:pos x="230" y="253"/>
                </a:cxn>
                <a:cxn ang="0">
                  <a:pos x="232" y="239"/>
                </a:cxn>
                <a:cxn ang="0">
                  <a:pos x="232" y="44"/>
                </a:cxn>
                <a:cxn ang="0">
                  <a:pos x="230" y="30"/>
                </a:cxn>
                <a:cxn ang="0">
                  <a:pos x="224" y="18"/>
                </a:cxn>
                <a:cxn ang="0">
                  <a:pos x="214" y="9"/>
                </a:cxn>
                <a:cxn ang="0">
                  <a:pos x="202" y="2"/>
                </a:cxn>
                <a:cxn ang="0">
                  <a:pos x="188" y="0"/>
                </a:cxn>
              </a:cxnLst>
              <a:rect l="0" t="0" r="r" b="b"/>
              <a:pathLst>
                <a:path w="232" h="284">
                  <a:moveTo>
                    <a:pt x="188" y="0"/>
                  </a:moveTo>
                  <a:lnTo>
                    <a:pt x="43" y="0"/>
                  </a:lnTo>
                  <a:lnTo>
                    <a:pt x="30" y="2"/>
                  </a:lnTo>
                  <a:lnTo>
                    <a:pt x="18" y="9"/>
                  </a:lnTo>
                  <a:lnTo>
                    <a:pt x="9" y="18"/>
                  </a:lnTo>
                  <a:lnTo>
                    <a:pt x="2" y="30"/>
                  </a:lnTo>
                  <a:lnTo>
                    <a:pt x="0" y="44"/>
                  </a:lnTo>
                  <a:lnTo>
                    <a:pt x="0" y="239"/>
                  </a:lnTo>
                  <a:lnTo>
                    <a:pt x="2" y="253"/>
                  </a:lnTo>
                  <a:lnTo>
                    <a:pt x="9" y="265"/>
                  </a:lnTo>
                  <a:lnTo>
                    <a:pt x="18" y="275"/>
                  </a:lnTo>
                  <a:lnTo>
                    <a:pt x="30" y="282"/>
                  </a:lnTo>
                  <a:lnTo>
                    <a:pt x="43" y="284"/>
                  </a:lnTo>
                  <a:lnTo>
                    <a:pt x="188" y="284"/>
                  </a:lnTo>
                  <a:lnTo>
                    <a:pt x="202" y="282"/>
                  </a:lnTo>
                  <a:lnTo>
                    <a:pt x="214" y="275"/>
                  </a:lnTo>
                  <a:lnTo>
                    <a:pt x="224" y="265"/>
                  </a:lnTo>
                  <a:lnTo>
                    <a:pt x="230" y="253"/>
                  </a:lnTo>
                  <a:lnTo>
                    <a:pt x="232" y="239"/>
                  </a:lnTo>
                  <a:lnTo>
                    <a:pt x="232" y="44"/>
                  </a:lnTo>
                  <a:lnTo>
                    <a:pt x="230" y="30"/>
                  </a:lnTo>
                  <a:lnTo>
                    <a:pt x="224" y="18"/>
                  </a:lnTo>
                  <a:lnTo>
                    <a:pt x="214" y="9"/>
                  </a:lnTo>
                  <a:lnTo>
                    <a:pt x="202" y="2"/>
                  </a:lnTo>
                  <a:lnTo>
                    <a:pt x="188" y="0"/>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07" name="Freeform 18">
              <a:extLst>
                <a:ext uri="{FF2B5EF4-FFF2-40B4-BE49-F238E27FC236}">
                  <a16:creationId xmlns:a16="http://schemas.microsoft.com/office/drawing/2014/main" id="{E028C967-7231-4E2B-BFF9-8238E9D681BA}"/>
                </a:ext>
              </a:extLst>
            </p:cNvPr>
            <p:cNvSpPr>
              <a:spLocks/>
            </p:cNvSpPr>
            <p:nvPr/>
          </p:nvSpPr>
          <p:spPr bwMode="auto">
            <a:xfrm>
              <a:off x="899592" y="3521774"/>
              <a:ext cx="4320480" cy="393041"/>
            </a:xfrm>
            <a:custGeom>
              <a:avLst/>
              <a:gdLst/>
              <a:ahLst/>
              <a:cxnLst>
                <a:cxn ang="0">
                  <a:pos x="198" y="25"/>
                </a:cxn>
                <a:cxn ang="0">
                  <a:pos x="3330" y="25"/>
                </a:cxn>
                <a:cxn ang="0">
                  <a:pos x="3335" y="16"/>
                </a:cxn>
                <a:cxn ang="0">
                  <a:pos x="3341" y="8"/>
                </a:cxn>
                <a:cxn ang="0">
                  <a:pos x="3350" y="3"/>
                </a:cxn>
                <a:cxn ang="0">
                  <a:pos x="3360" y="0"/>
                </a:cxn>
                <a:cxn ang="0">
                  <a:pos x="3500" y="0"/>
                </a:cxn>
                <a:cxn ang="0">
                  <a:pos x="3512" y="4"/>
                </a:cxn>
                <a:cxn ang="0">
                  <a:pos x="3522" y="9"/>
                </a:cxn>
                <a:cxn ang="0">
                  <a:pos x="3527" y="19"/>
                </a:cxn>
                <a:cxn ang="0">
                  <a:pos x="3530" y="31"/>
                </a:cxn>
                <a:cxn ang="0">
                  <a:pos x="3530" y="270"/>
                </a:cxn>
                <a:cxn ang="0">
                  <a:pos x="3527" y="281"/>
                </a:cxn>
                <a:cxn ang="0">
                  <a:pos x="3522" y="291"/>
                </a:cxn>
                <a:cxn ang="0">
                  <a:pos x="3512" y="297"/>
                </a:cxn>
                <a:cxn ang="0">
                  <a:pos x="3500" y="299"/>
                </a:cxn>
                <a:cxn ang="0">
                  <a:pos x="29" y="299"/>
                </a:cxn>
                <a:cxn ang="0">
                  <a:pos x="17" y="297"/>
                </a:cxn>
                <a:cxn ang="0">
                  <a:pos x="8" y="291"/>
                </a:cxn>
                <a:cxn ang="0">
                  <a:pos x="2" y="281"/>
                </a:cxn>
                <a:cxn ang="0">
                  <a:pos x="0" y="270"/>
                </a:cxn>
                <a:cxn ang="0">
                  <a:pos x="0" y="31"/>
                </a:cxn>
                <a:cxn ang="0">
                  <a:pos x="2" y="19"/>
                </a:cxn>
                <a:cxn ang="0">
                  <a:pos x="8" y="9"/>
                </a:cxn>
                <a:cxn ang="0">
                  <a:pos x="17" y="4"/>
                </a:cxn>
                <a:cxn ang="0">
                  <a:pos x="29" y="0"/>
                </a:cxn>
                <a:cxn ang="0">
                  <a:pos x="169" y="0"/>
                </a:cxn>
                <a:cxn ang="0">
                  <a:pos x="180" y="3"/>
                </a:cxn>
                <a:cxn ang="0">
                  <a:pos x="188" y="8"/>
                </a:cxn>
                <a:cxn ang="0">
                  <a:pos x="195" y="16"/>
                </a:cxn>
                <a:cxn ang="0">
                  <a:pos x="198" y="25"/>
                </a:cxn>
              </a:cxnLst>
              <a:rect l="0" t="0" r="r" b="b"/>
              <a:pathLst>
                <a:path w="3530" h="299">
                  <a:moveTo>
                    <a:pt x="198" y="25"/>
                  </a:moveTo>
                  <a:lnTo>
                    <a:pt x="3330" y="25"/>
                  </a:lnTo>
                  <a:lnTo>
                    <a:pt x="3335" y="16"/>
                  </a:lnTo>
                  <a:lnTo>
                    <a:pt x="3341" y="8"/>
                  </a:lnTo>
                  <a:lnTo>
                    <a:pt x="3350" y="3"/>
                  </a:lnTo>
                  <a:lnTo>
                    <a:pt x="3360" y="0"/>
                  </a:lnTo>
                  <a:lnTo>
                    <a:pt x="3500" y="0"/>
                  </a:lnTo>
                  <a:lnTo>
                    <a:pt x="3512" y="4"/>
                  </a:lnTo>
                  <a:lnTo>
                    <a:pt x="3522" y="9"/>
                  </a:lnTo>
                  <a:lnTo>
                    <a:pt x="3527" y="19"/>
                  </a:lnTo>
                  <a:lnTo>
                    <a:pt x="3530" y="31"/>
                  </a:lnTo>
                  <a:lnTo>
                    <a:pt x="3530" y="270"/>
                  </a:lnTo>
                  <a:lnTo>
                    <a:pt x="3527" y="281"/>
                  </a:lnTo>
                  <a:lnTo>
                    <a:pt x="3522" y="291"/>
                  </a:lnTo>
                  <a:lnTo>
                    <a:pt x="3512" y="297"/>
                  </a:lnTo>
                  <a:lnTo>
                    <a:pt x="3500" y="299"/>
                  </a:lnTo>
                  <a:lnTo>
                    <a:pt x="29" y="299"/>
                  </a:lnTo>
                  <a:lnTo>
                    <a:pt x="17" y="297"/>
                  </a:lnTo>
                  <a:lnTo>
                    <a:pt x="8" y="291"/>
                  </a:lnTo>
                  <a:lnTo>
                    <a:pt x="2" y="281"/>
                  </a:lnTo>
                  <a:lnTo>
                    <a:pt x="0" y="270"/>
                  </a:lnTo>
                  <a:lnTo>
                    <a:pt x="0" y="31"/>
                  </a:lnTo>
                  <a:lnTo>
                    <a:pt x="2" y="19"/>
                  </a:lnTo>
                  <a:lnTo>
                    <a:pt x="8" y="9"/>
                  </a:lnTo>
                  <a:lnTo>
                    <a:pt x="17" y="4"/>
                  </a:lnTo>
                  <a:lnTo>
                    <a:pt x="29" y="0"/>
                  </a:lnTo>
                  <a:lnTo>
                    <a:pt x="169" y="0"/>
                  </a:lnTo>
                  <a:lnTo>
                    <a:pt x="180" y="3"/>
                  </a:lnTo>
                  <a:lnTo>
                    <a:pt x="188" y="8"/>
                  </a:lnTo>
                  <a:lnTo>
                    <a:pt x="195" y="16"/>
                  </a:lnTo>
                  <a:lnTo>
                    <a:pt x="198" y="25"/>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08" name="Freeform 19">
              <a:extLst>
                <a:ext uri="{FF2B5EF4-FFF2-40B4-BE49-F238E27FC236}">
                  <a16:creationId xmlns:a16="http://schemas.microsoft.com/office/drawing/2014/main" id="{88784774-81CC-4160-AA01-17F1976C29D1}"/>
                </a:ext>
              </a:extLst>
            </p:cNvPr>
            <p:cNvSpPr>
              <a:spLocks/>
            </p:cNvSpPr>
            <p:nvPr/>
          </p:nvSpPr>
          <p:spPr bwMode="auto">
            <a:xfrm>
              <a:off x="899592" y="3521774"/>
              <a:ext cx="4320480" cy="393041"/>
            </a:xfrm>
            <a:custGeom>
              <a:avLst/>
              <a:gdLst/>
              <a:ahLst/>
              <a:cxnLst>
                <a:cxn ang="0">
                  <a:pos x="198" y="25"/>
                </a:cxn>
                <a:cxn ang="0">
                  <a:pos x="3330" y="25"/>
                </a:cxn>
                <a:cxn ang="0">
                  <a:pos x="3335" y="16"/>
                </a:cxn>
                <a:cxn ang="0">
                  <a:pos x="3341" y="8"/>
                </a:cxn>
                <a:cxn ang="0">
                  <a:pos x="3350" y="3"/>
                </a:cxn>
                <a:cxn ang="0">
                  <a:pos x="3360" y="0"/>
                </a:cxn>
                <a:cxn ang="0">
                  <a:pos x="3500" y="0"/>
                </a:cxn>
                <a:cxn ang="0">
                  <a:pos x="3512" y="4"/>
                </a:cxn>
                <a:cxn ang="0">
                  <a:pos x="3522" y="9"/>
                </a:cxn>
                <a:cxn ang="0">
                  <a:pos x="3527" y="19"/>
                </a:cxn>
                <a:cxn ang="0">
                  <a:pos x="3530" y="31"/>
                </a:cxn>
                <a:cxn ang="0">
                  <a:pos x="3530" y="270"/>
                </a:cxn>
                <a:cxn ang="0">
                  <a:pos x="3527" y="281"/>
                </a:cxn>
                <a:cxn ang="0">
                  <a:pos x="3522" y="291"/>
                </a:cxn>
                <a:cxn ang="0">
                  <a:pos x="3512" y="297"/>
                </a:cxn>
                <a:cxn ang="0">
                  <a:pos x="3500" y="299"/>
                </a:cxn>
                <a:cxn ang="0">
                  <a:pos x="29" y="299"/>
                </a:cxn>
                <a:cxn ang="0">
                  <a:pos x="17" y="297"/>
                </a:cxn>
                <a:cxn ang="0">
                  <a:pos x="8" y="291"/>
                </a:cxn>
                <a:cxn ang="0">
                  <a:pos x="2" y="281"/>
                </a:cxn>
                <a:cxn ang="0">
                  <a:pos x="0" y="270"/>
                </a:cxn>
                <a:cxn ang="0">
                  <a:pos x="0" y="31"/>
                </a:cxn>
                <a:cxn ang="0">
                  <a:pos x="2" y="19"/>
                </a:cxn>
                <a:cxn ang="0">
                  <a:pos x="8" y="9"/>
                </a:cxn>
                <a:cxn ang="0">
                  <a:pos x="17" y="4"/>
                </a:cxn>
                <a:cxn ang="0">
                  <a:pos x="29" y="0"/>
                </a:cxn>
                <a:cxn ang="0">
                  <a:pos x="169" y="0"/>
                </a:cxn>
                <a:cxn ang="0">
                  <a:pos x="180" y="3"/>
                </a:cxn>
                <a:cxn ang="0">
                  <a:pos x="188" y="8"/>
                </a:cxn>
                <a:cxn ang="0">
                  <a:pos x="195" y="16"/>
                </a:cxn>
                <a:cxn ang="0">
                  <a:pos x="198" y="25"/>
                </a:cxn>
              </a:cxnLst>
              <a:rect l="0" t="0" r="r" b="b"/>
              <a:pathLst>
                <a:path w="3530" h="299">
                  <a:moveTo>
                    <a:pt x="198" y="25"/>
                  </a:moveTo>
                  <a:lnTo>
                    <a:pt x="3330" y="25"/>
                  </a:lnTo>
                  <a:lnTo>
                    <a:pt x="3335" y="16"/>
                  </a:lnTo>
                  <a:lnTo>
                    <a:pt x="3341" y="8"/>
                  </a:lnTo>
                  <a:lnTo>
                    <a:pt x="3350" y="3"/>
                  </a:lnTo>
                  <a:lnTo>
                    <a:pt x="3360" y="0"/>
                  </a:lnTo>
                  <a:lnTo>
                    <a:pt x="3500" y="0"/>
                  </a:lnTo>
                  <a:lnTo>
                    <a:pt x="3512" y="4"/>
                  </a:lnTo>
                  <a:lnTo>
                    <a:pt x="3522" y="9"/>
                  </a:lnTo>
                  <a:lnTo>
                    <a:pt x="3527" y="19"/>
                  </a:lnTo>
                  <a:lnTo>
                    <a:pt x="3530" y="31"/>
                  </a:lnTo>
                  <a:lnTo>
                    <a:pt x="3530" y="270"/>
                  </a:lnTo>
                  <a:lnTo>
                    <a:pt x="3527" y="281"/>
                  </a:lnTo>
                  <a:lnTo>
                    <a:pt x="3522" y="291"/>
                  </a:lnTo>
                  <a:lnTo>
                    <a:pt x="3512" y="297"/>
                  </a:lnTo>
                  <a:lnTo>
                    <a:pt x="3500" y="299"/>
                  </a:lnTo>
                  <a:lnTo>
                    <a:pt x="29" y="299"/>
                  </a:lnTo>
                  <a:lnTo>
                    <a:pt x="17" y="297"/>
                  </a:lnTo>
                  <a:lnTo>
                    <a:pt x="8" y="291"/>
                  </a:lnTo>
                  <a:lnTo>
                    <a:pt x="2" y="281"/>
                  </a:lnTo>
                  <a:lnTo>
                    <a:pt x="0" y="270"/>
                  </a:lnTo>
                  <a:lnTo>
                    <a:pt x="0" y="31"/>
                  </a:lnTo>
                  <a:lnTo>
                    <a:pt x="2" y="19"/>
                  </a:lnTo>
                  <a:lnTo>
                    <a:pt x="8" y="9"/>
                  </a:lnTo>
                  <a:lnTo>
                    <a:pt x="17" y="4"/>
                  </a:lnTo>
                  <a:lnTo>
                    <a:pt x="29" y="0"/>
                  </a:lnTo>
                  <a:lnTo>
                    <a:pt x="169" y="0"/>
                  </a:lnTo>
                  <a:lnTo>
                    <a:pt x="180" y="3"/>
                  </a:lnTo>
                  <a:lnTo>
                    <a:pt x="188" y="8"/>
                  </a:lnTo>
                  <a:lnTo>
                    <a:pt x="195" y="16"/>
                  </a:lnTo>
                  <a:lnTo>
                    <a:pt x="198" y="25"/>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09" name="Freeform 20">
              <a:extLst>
                <a:ext uri="{FF2B5EF4-FFF2-40B4-BE49-F238E27FC236}">
                  <a16:creationId xmlns:a16="http://schemas.microsoft.com/office/drawing/2014/main" id="{35EC90BC-F2CE-4D89-A23A-5AA56F31AEDA}"/>
                </a:ext>
              </a:extLst>
            </p:cNvPr>
            <p:cNvSpPr>
              <a:spLocks/>
            </p:cNvSpPr>
            <p:nvPr/>
          </p:nvSpPr>
          <p:spPr bwMode="auto">
            <a:xfrm>
              <a:off x="1183383" y="3614101"/>
              <a:ext cx="3752897" cy="300716"/>
            </a:xfrm>
            <a:custGeom>
              <a:avLst/>
              <a:gdLst/>
              <a:ahLst/>
              <a:cxnLst>
                <a:cxn ang="0">
                  <a:pos x="16" y="0"/>
                </a:cxn>
                <a:cxn ang="0">
                  <a:pos x="3066" y="6"/>
                </a:cxn>
                <a:cxn ang="0">
                  <a:pos x="3066" y="227"/>
                </a:cxn>
                <a:cxn ang="0">
                  <a:pos x="0" y="227"/>
                </a:cxn>
                <a:cxn ang="0">
                  <a:pos x="0" y="16"/>
                </a:cxn>
                <a:cxn ang="0">
                  <a:pos x="1" y="11"/>
                </a:cxn>
                <a:cxn ang="0">
                  <a:pos x="3" y="6"/>
                </a:cxn>
                <a:cxn ang="0">
                  <a:pos x="6" y="3"/>
                </a:cxn>
                <a:cxn ang="0">
                  <a:pos x="10" y="1"/>
                </a:cxn>
                <a:cxn ang="0">
                  <a:pos x="16" y="0"/>
                </a:cxn>
              </a:cxnLst>
              <a:rect l="0" t="0" r="r" b="b"/>
              <a:pathLst>
                <a:path w="3066" h="227">
                  <a:moveTo>
                    <a:pt x="16" y="0"/>
                  </a:moveTo>
                  <a:lnTo>
                    <a:pt x="3066" y="6"/>
                  </a:lnTo>
                  <a:lnTo>
                    <a:pt x="3066" y="227"/>
                  </a:lnTo>
                  <a:lnTo>
                    <a:pt x="0" y="227"/>
                  </a:lnTo>
                  <a:lnTo>
                    <a:pt x="0" y="16"/>
                  </a:lnTo>
                  <a:lnTo>
                    <a:pt x="1" y="11"/>
                  </a:lnTo>
                  <a:lnTo>
                    <a:pt x="3" y="6"/>
                  </a:lnTo>
                  <a:lnTo>
                    <a:pt x="6" y="3"/>
                  </a:lnTo>
                  <a:lnTo>
                    <a:pt x="10" y="1"/>
                  </a:lnTo>
                  <a:lnTo>
                    <a:pt x="16" y="0"/>
                  </a:lnTo>
                  <a:close/>
                </a:path>
              </a:pathLst>
            </a:custGeom>
            <a:solidFill>
              <a:srgbClr val="A8BABF"/>
            </a:solidFill>
            <a:ln w="0">
              <a:solidFill>
                <a:srgbClr val="A8BAB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10" name="Freeform 21">
              <a:extLst>
                <a:ext uri="{FF2B5EF4-FFF2-40B4-BE49-F238E27FC236}">
                  <a16:creationId xmlns:a16="http://schemas.microsoft.com/office/drawing/2014/main" id="{D15BAE2C-E9ED-43AF-AB6C-79757F13E940}"/>
                </a:ext>
              </a:extLst>
            </p:cNvPr>
            <p:cNvSpPr>
              <a:spLocks/>
            </p:cNvSpPr>
            <p:nvPr/>
          </p:nvSpPr>
          <p:spPr bwMode="auto">
            <a:xfrm>
              <a:off x="1183383" y="3614101"/>
              <a:ext cx="3752897" cy="300716"/>
            </a:xfrm>
            <a:custGeom>
              <a:avLst/>
              <a:gdLst/>
              <a:ahLst/>
              <a:cxnLst>
                <a:cxn ang="0">
                  <a:pos x="16" y="0"/>
                </a:cxn>
                <a:cxn ang="0">
                  <a:pos x="3066" y="6"/>
                </a:cxn>
                <a:cxn ang="0">
                  <a:pos x="3066" y="227"/>
                </a:cxn>
                <a:cxn ang="0">
                  <a:pos x="0" y="227"/>
                </a:cxn>
                <a:cxn ang="0">
                  <a:pos x="0" y="16"/>
                </a:cxn>
                <a:cxn ang="0">
                  <a:pos x="1" y="11"/>
                </a:cxn>
                <a:cxn ang="0">
                  <a:pos x="3" y="6"/>
                </a:cxn>
                <a:cxn ang="0">
                  <a:pos x="6" y="3"/>
                </a:cxn>
                <a:cxn ang="0">
                  <a:pos x="10" y="1"/>
                </a:cxn>
                <a:cxn ang="0">
                  <a:pos x="16" y="0"/>
                </a:cxn>
              </a:cxnLst>
              <a:rect l="0" t="0" r="r" b="b"/>
              <a:pathLst>
                <a:path w="3066" h="227">
                  <a:moveTo>
                    <a:pt x="16" y="0"/>
                  </a:moveTo>
                  <a:lnTo>
                    <a:pt x="3066" y="6"/>
                  </a:lnTo>
                  <a:lnTo>
                    <a:pt x="3066" y="227"/>
                  </a:lnTo>
                  <a:lnTo>
                    <a:pt x="0" y="227"/>
                  </a:lnTo>
                  <a:lnTo>
                    <a:pt x="0" y="16"/>
                  </a:lnTo>
                  <a:lnTo>
                    <a:pt x="1" y="11"/>
                  </a:lnTo>
                  <a:lnTo>
                    <a:pt x="3" y="6"/>
                  </a:lnTo>
                  <a:lnTo>
                    <a:pt x="6" y="3"/>
                  </a:lnTo>
                  <a:lnTo>
                    <a:pt x="10" y="1"/>
                  </a:lnTo>
                  <a:lnTo>
                    <a:pt x="16" y="0"/>
                  </a:lnTo>
                </a:path>
              </a:pathLst>
            </a:cu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11" name="Freeform 22">
              <a:extLst>
                <a:ext uri="{FF2B5EF4-FFF2-40B4-BE49-F238E27FC236}">
                  <a16:creationId xmlns:a16="http://schemas.microsoft.com/office/drawing/2014/main" id="{596C8F63-241D-4A18-B211-0A03EABD3439}"/>
                </a:ext>
              </a:extLst>
            </p:cNvPr>
            <p:cNvSpPr>
              <a:spLocks/>
            </p:cNvSpPr>
            <p:nvPr/>
          </p:nvSpPr>
          <p:spPr bwMode="auto">
            <a:xfrm>
              <a:off x="2920383" y="3930642"/>
              <a:ext cx="239756" cy="369300"/>
            </a:xfrm>
            <a:custGeom>
              <a:avLst/>
              <a:gdLst/>
              <a:ahLst/>
              <a:cxnLst>
                <a:cxn ang="0">
                  <a:pos x="15" y="1"/>
                </a:cxn>
                <a:cxn ang="0">
                  <a:pos x="182" y="0"/>
                </a:cxn>
                <a:cxn ang="0">
                  <a:pos x="186" y="1"/>
                </a:cxn>
                <a:cxn ang="0">
                  <a:pos x="191" y="4"/>
                </a:cxn>
                <a:cxn ang="0">
                  <a:pos x="193" y="6"/>
                </a:cxn>
                <a:cxn ang="0">
                  <a:pos x="195" y="10"/>
                </a:cxn>
                <a:cxn ang="0">
                  <a:pos x="196" y="14"/>
                </a:cxn>
                <a:cxn ang="0">
                  <a:pos x="196" y="266"/>
                </a:cxn>
                <a:cxn ang="0">
                  <a:pos x="195" y="270"/>
                </a:cxn>
                <a:cxn ang="0">
                  <a:pos x="193" y="274"/>
                </a:cxn>
                <a:cxn ang="0">
                  <a:pos x="191" y="278"/>
                </a:cxn>
                <a:cxn ang="0">
                  <a:pos x="186" y="280"/>
                </a:cxn>
                <a:cxn ang="0">
                  <a:pos x="182" y="280"/>
                </a:cxn>
                <a:cxn ang="0">
                  <a:pos x="15" y="281"/>
                </a:cxn>
                <a:cxn ang="0">
                  <a:pos x="10" y="280"/>
                </a:cxn>
                <a:cxn ang="0">
                  <a:pos x="6" y="278"/>
                </a:cxn>
                <a:cxn ang="0">
                  <a:pos x="4" y="275"/>
                </a:cxn>
                <a:cxn ang="0">
                  <a:pos x="2" y="271"/>
                </a:cxn>
                <a:cxn ang="0">
                  <a:pos x="0" y="267"/>
                </a:cxn>
                <a:cxn ang="0">
                  <a:pos x="0" y="14"/>
                </a:cxn>
                <a:cxn ang="0">
                  <a:pos x="2" y="10"/>
                </a:cxn>
                <a:cxn ang="0">
                  <a:pos x="4" y="7"/>
                </a:cxn>
                <a:cxn ang="0">
                  <a:pos x="6" y="4"/>
                </a:cxn>
                <a:cxn ang="0">
                  <a:pos x="10" y="1"/>
                </a:cxn>
                <a:cxn ang="0">
                  <a:pos x="15" y="1"/>
                </a:cxn>
              </a:cxnLst>
              <a:rect l="0" t="0" r="r" b="b"/>
              <a:pathLst>
                <a:path w="196" h="281">
                  <a:moveTo>
                    <a:pt x="15" y="1"/>
                  </a:moveTo>
                  <a:lnTo>
                    <a:pt x="182" y="0"/>
                  </a:lnTo>
                  <a:lnTo>
                    <a:pt x="186" y="1"/>
                  </a:lnTo>
                  <a:lnTo>
                    <a:pt x="191" y="4"/>
                  </a:lnTo>
                  <a:lnTo>
                    <a:pt x="193" y="6"/>
                  </a:lnTo>
                  <a:lnTo>
                    <a:pt x="195" y="10"/>
                  </a:lnTo>
                  <a:lnTo>
                    <a:pt x="196" y="14"/>
                  </a:lnTo>
                  <a:lnTo>
                    <a:pt x="196" y="266"/>
                  </a:lnTo>
                  <a:lnTo>
                    <a:pt x="195" y="270"/>
                  </a:lnTo>
                  <a:lnTo>
                    <a:pt x="193" y="274"/>
                  </a:lnTo>
                  <a:lnTo>
                    <a:pt x="191" y="278"/>
                  </a:lnTo>
                  <a:lnTo>
                    <a:pt x="186" y="280"/>
                  </a:lnTo>
                  <a:lnTo>
                    <a:pt x="182" y="280"/>
                  </a:lnTo>
                  <a:lnTo>
                    <a:pt x="15" y="281"/>
                  </a:lnTo>
                  <a:lnTo>
                    <a:pt x="10" y="280"/>
                  </a:lnTo>
                  <a:lnTo>
                    <a:pt x="6" y="278"/>
                  </a:lnTo>
                  <a:lnTo>
                    <a:pt x="4" y="275"/>
                  </a:lnTo>
                  <a:lnTo>
                    <a:pt x="2" y="271"/>
                  </a:lnTo>
                  <a:lnTo>
                    <a:pt x="0" y="267"/>
                  </a:lnTo>
                  <a:lnTo>
                    <a:pt x="0" y="14"/>
                  </a:lnTo>
                  <a:lnTo>
                    <a:pt x="2" y="10"/>
                  </a:lnTo>
                  <a:lnTo>
                    <a:pt x="4" y="7"/>
                  </a:lnTo>
                  <a:lnTo>
                    <a:pt x="6" y="4"/>
                  </a:lnTo>
                  <a:lnTo>
                    <a:pt x="10" y="1"/>
                  </a:lnTo>
                  <a:lnTo>
                    <a:pt x="15" y="1"/>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12" name="Freeform 23">
              <a:extLst>
                <a:ext uri="{FF2B5EF4-FFF2-40B4-BE49-F238E27FC236}">
                  <a16:creationId xmlns:a16="http://schemas.microsoft.com/office/drawing/2014/main" id="{89CCF01E-343D-42D3-B7F5-D5507F700956}"/>
                </a:ext>
              </a:extLst>
            </p:cNvPr>
            <p:cNvSpPr>
              <a:spLocks/>
            </p:cNvSpPr>
            <p:nvPr/>
          </p:nvSpPr>
          <p:spPr bwMode="auto">
            <a:xfrm>
              <a:off x="2920383" y="3930642"/>
              <a:ext cx="239756" cy="369300"/>
            </a:xfrm>
            <a:custGeom>
              <a:avLst/>
              <a:gdLst/>
              <a:ahLst/>
              <a:cxnLst>
                <a:cxn ang="0">
                  <a:pos x="15" y="1"/>
                </a:cxn>
                <a:cxn ang="0">
                  <a:pos x="182" y="0"/>
                </a:cxn>
                <a:cxn ang="0">
                  <a:pos x="186" y="1"/>
                </a:cxn>
                <a:cxn ang="0">
                  <a:pos x="191" y="4"/>
                </a:cxn>
                <a:cxn ang="0">
                  <a:pos x="193" y="6"/>
                </a:cxn>
                <a:cxn ang="0">
                  <a:pos x="195" y="10"/>
                </a:cxn>
                <a:cxn ang="0">
                  <a:pos x="196" y="14"/>
                </a:cxn>
                <a:cxn ang="0">
                  <a:pos x="196" y="266"/>
                </a:cxn>
                <a:cxn ang="0">
                  <a:pos x="195" y="270"/>
                </a:cxn>
                <a:cxn ang="0">
                  <a:pos x="193" y="274"/>
                </a:cxn>
                <a:cxn ang="0">
                  <a:pos x="191" y="278"/>
                </a:cxn>
                <a:cxn ang="0">
                  <a:pos x="186" y="280"/>
                </a:cxn>
                <a:cxn ang="0">
                  <a:pos x="182" y="280"/>
                </a:cxn>
                <a:cxn ang="0">
                  <a:pos x="15" y="281"/>
                </a:cxn>
                <a:cxn ang="0">
                  <a:pos x="10" y="280"/>
                </a:cxn>
                <a:cxn ang="0">
                  <a:pos x="6" y="278"/>
                </a:cxn>
                <a:cxn ang="0">
                  <a:pos x="4" y="275"/>
                </a:cxn>
                <a:cxn ang="0">
                  <a:pos x="2" y="271"/>
                </a:cxn>
                <a:cxn ang="0">
                  <a:pos x="0" y="267"/>
                </a:cxn>
                <a:cxn ang="0">
                  <a:pos x="0" y="14"/>
                </a:cxn>
                <a:cxn ang="0">
                  <a:pos x="2" y="10"/>
                </a:cxn>
                <a:cxn ang="0">
                  <a:pos x="4" y="7"/>
                </a:cxn>
                <a:cxn ang="0">
                  <a:pos x="6" y="4"/>
                </a:cxn>
                <a:cxn ang="0">
                  <a:pos x="10" y="1"/>
                </a:cxn>
                <a:cxn ang="0">
                  <a:pos x="15" y="1"/>
                </a:cxn>
              </a:cxnLst>
              <a:rect l="0" t="0" r="r" b="b"/>
              <a:pathLst>
                <a:path w="196" h="281">
                  <a:moveTo>
                    <a:pt x="15" y="1"/>
                  </a:moveTo>
                  <a:lnTo>
                    <a:pt x="182" y="0"/>
                  </a:lnTo>
                  <a:lnTo>
                    <a:pt x="186" y="1"/>
                  </a:lnTo>
                  <a:lnTo>
                    <a:pt x="191" y="4"/>
                  </a:lnTo>
                  <a:lnTo>
                    <a:pt x="193" y="6"/>
                  </a:lnTo>
                  <a:lnTo>
                    <a:pt x="195" y="10"/>
                  </a:lnTo>
                  <a:lnTo>
                    <a:pt x="196" y="14"/>
                  </a:lnTo>
                  <a:lnTo>
                    <a:pt x="196" y="266"/>
                  </a:lnTo>
                  <a:lnTo>
                    <a:pt x="195" y="270"/>
                  </a:lnTo>
                  <a:lnTo>
                    <a:pt x="193" y="274"/>
                  </a:lnTo>
                  <a:lnTo>
                    <a:pt x="191" y="278"/>
                  </a:lnTo>
                  <a:lnTo>
                    <a:pt x="186" y="280"/>
                  </a:lnTo>
                  <a:lnTo>
                    <a:pt x="182" y="280"/>
                  </a:lnTo>
                  <a:lnTo>
                    <a:pt x="15" y="281"/>
                  </a:lnTo>
                  <a:lnTo>
                    <a:pt x="10" y="280"/>
                  </a:lnTo>
                  <a:lnTo>
                    <a:pt x="6" y="278"/>
                  </a:lnTo>
                  <a:lnTo>
                    <a:pt x="4" y="275"/>
                  </a:lnTo>
                  <a:lnTo>
                    <a:pt x="2" y="271"/>
                  </a:lnTo>
                  <a:lnTo>
                    <a:pt x="0" y="267"/>
                  </a:lnTo>
                  <a:lnTo>
                    <a:pt x="0" y="14"/>
                  </a:lnTo>
                  <a:lnTo>
                    <a:pt x="2" y="10"/>
                  </a:lnTo>
                  <a:lnTo>
                    <a:pt x="4" y="7"/>
                  </a:lnTo>
                  <a:lnTo>
                    <a:pt x="6" y="4"/>
                  </a:lnTo>
                  <a:lnTo>
                    <a:pt x="10" y="1"/>
                  </a:lnTo>
                  <a:lnTo>
                    <a:pt x="15" y="1"/>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13" name="Rounded Rectangle 150">
              <a:extLst>
                <a:ext uri="{FF2B5EF4-FFF2-40B4-BE49-F238E27FC236}">
                  <a16:creationId xmlns:a16="http://schemas.microsoft.com/office/drawing/2014/main" id="{542898B8-C56F-4AD0-B8AE-2BCD2B581F17}"/>
                </a:ext>
              </a:extLst>
            </p:cNvPr>
            <p:cNvSpPr/>
            <p:nvPr/>
          </p:nvSpPr>
          <p:spPr>
            <a:xfrm>
              <a:off x="2404062" y="3699248"/>
              <a:ext cx="151714" cy="158092"/>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114" name="TextBox 113">
              <a:extLst>
                <a:ext uri="{FF2B5EF4-FFF2-40B4-BE49-F238E27FC236}">
                  <a16:creationId xmlns:a16="http://schemas.microsoft.com/office/drawing/2014/main" id="{D68F9CEE-0ADB-47B8-9DDF-FB0B5185A88A}"/>
                </a:ext>
              </a:extLst>
            </p:cNvPr>
            <p:cNvSpPr txBox="1"/>
            <p:nvPr/>
          </p:nvSpPr>
          <p:spPr bwMode="auto">
            <a:xfrm>
              <a:off x="1078669" y="3512849"/>
              <a:ext cx="1156534" cy="547178"/>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24191">
                      <a:lumMod val="50000"/>
                    </a:srgbClr>
                  </a:solidFill>
                  <a:effectLst/>
                  <a:uLnTx/>
                  <a:uFillTx/>
                  <a:latin typeface="Nokia Pure Text Light"/>
                  <a:ea typeface="+mn-ea"/>
                  <a:cs typeface="Arial" pitchFamily="34" charset="0"/>
                </a:rPr>
                <a:t>FSMF</a:t>
              </a:r>
            </a:p>
          </p:txBody>
        </p:sp>
        <p:sp>
          <p:nvSpPr>
            <p:cNvPr id="115" name="Rounded Rectangle 152">
              <a:extLst>
                <a:ext uri="{FF2B5EF4-FFF2-40B4-BE49-F238E27FC236}">
                  <a16:creationId xmlns:a16="http://schemas.microsoft.com/office/drawing/2014/main" id="{0DD15BD0-8A45-40E1-AF77-65C2C6B4EFD8}"/>
                </a:ext>
              </a:extLst>
            </p:cNvPr>
            <p:cNvSpPr/>
            <p:nvPr/>
          </p:nvSpPr>
          <p:spPr>
            <a:xfrm>
              <a:off x="2627783" y="3699248"/>
              <a:ext cx="151714" cy="158092"/>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116" name="Rounded Rectangle 153">
              <a:extLst>
                <a:ext uri="{FF2B5EF4-FFF2-40B4-BE49-F238E27FC236}">
                  <a16:creationId xmlns:a16="http://schemas.microsoft.com/office/drawing/2014/main" id="{3E575AB8-9986-4B64-B2D6-48C097356309}"/>
                </a:ext>
              </a:extLst>
            </p:cNvPr>
            <p:cNvSpPr/>
            <p:nvPr/>
          </p:nvSpPr>
          <p:spPr>
            <a:xfrm>
              <a:off x="2843807" y="3699248"/>
              <a:ext cx="151714" cy="158092"/>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117" name="Rounded Rectangle 154">
              <a:extLst>
                <a:ext uri="{FF2B5EF4-FFF2-40B4-BE49-F238E27FC236}">
                  <a16:creationId xmlns:a16="http://schemas.microsoft.com/office/drawing/2014/main" id="{14FE38DE-9901-40B8-AB59-D5E627949650}"/>
                </a:ext>
              </a:extLst>
            </p:cNvPr>
            <p:cNvSpPr/>
            <p:nvPr/>
          </p:nvSpPr>
          <p:spPr>
            <a:xfrm>
              <a:off x="3059830" y="3699248"/>
              <a:ext cx="151714" cy="158092"/>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118" name="Rounded Rectangle 155">
              <a:extLst>
                <a:ext uri="{FF2B5EF4-FFF2-40B4-BE49-F238E27FC236}">
                  <a16:creationId xmlns:a16="http://schemas.microsoft.com/office/drawing/2014/main" id="{12FF5ED8-9C36-434D-AD80-76F089AEDE34}"/>
                </a:ext>
              </a:extLst>
            </p:cNvPr>
            <p:cNvSpPr/>
            <p:nvPr/>
          </p:nvSpPr>
          <p:spPr>
            <a:xfrm>
              <a:off x="3491881" y="3699248"/>
              <a:ext cx="151714" cy="158092"/>
            </a:xfrm>
            <a:prstGeom prst="roundRect">
              <a:avLst/>
            </a:prstGeom>
            <a:solidFill>
              <a:schemeClr val="bg1"/>
            </a:solid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grpSp>
      <p:grpSp>
        <p:nvGrpSpPr>
          <p:cNvPr id="119" name="Group 215">
            <a:extLst>
              <a:ext uri="{FF2B5EF4-FFF2-40B4-BE49-F238E27FC236}">
                <a16:creationId xmlns:a16="http://schemas.microsoft.com/office/drawing/2014/main" id="{318ADCC1-B2D9-43E3-801F-4EDE74C67814}"/>
              </a:ext>
            </a:extLst>
          </p:cNvPr>
          <p:cNvGrpSpPr/>
          <p:nvPr/>
        </p:nvGrpSpPr>
        <p:grpSpPr>
          <a:xfrm>
            <a:off x="1110717" y="3905093"/>
            <a:ext cx="603626" cy="169277"/>
            <a:chOff x="1134971" y="3845536"/>
            <a:chExt cx="1780845" cy="503484"/>
          </a:xfrm>
        </p:grpSpPr>
        <p:sp>
          <p:nvSpPr>
            <p:cNvPr id="120" name="Rectangle 119">
              <a:extLst>
                <a:ext uri="{FF2B5EF4-FFF2-40B4-BE49-F238E27FC236}">
                  <a16:creationId xmlns:a16="http://schemas.microsoft.com/office/drawing/2014/main" id="{CB704243-172F-41DF-809D-0E97AD6D06E6}"/>
                </a:ext>
              </a:extLst>
            </p:cNvPr>
            <p:cNvSpPr/>
            <p:nvPr/>
          </p:nvSpPr>
          <p:spPr>
            <a:xfrm>
              <a:off x="1187624" y="3939902"/>
              <a:ext cx="1728192" cy="288032"/>
            </a:xfrm>
            <a:prstGeom prst="rect">
              <a:avLst/>
            </a:prstGeom>
            <a:solidFill>
              <a:schemeClr val="bg1">
                <a:lumMod val="75000"/>
              </a:schemeClr>
            </a:solidFill>
            <a:ln>
              <a:solidFill>
                <a:schemeClr val="accent6">
                  <a:lumMod val="10000"/>
                </a:schemeClr>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121" name="TextBox 120">
              <a:extLst>
                <a:ext uri="{FF2B5EF4-FFF2-40B4-BE49-F238E27FC236}">
                  <a16:creationId xmlns:a16="http://schemas.microsoft.com/office/drawing/2014/main" id="{665B39CF-B78C-49EA-ADC2-FA10FCD9920C}"/>
                </a:ext>
              </a:extLst>
            </p:cNvPr>
            <p:cNvSpPr txBox="1"/>
            <p:nvPr/>
          </p:nvSpPr>
          <p:spPr bwMode="auto">
            <a:xfrm>
              <a:off x="1134971" y="3845536"/>
              <a:ext cx="1230553" cy="503484"/>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24191">
                      <a:lumMod val="50000"/>
                    </a:srgbClr>
                  </a:solidFill>
                  <a:effectLst/>
                  <a:uLnTx/>
                  <a:uFillTx/>
                  <a:latin typeface="Nokia Pure Text Light"/>
                  <a:ea typeface="+mn-ea"/>
                  <a:cs typeface="Arial" pitchFamily="34" charset="0"/>
                </a:rPr>
                <a:t>FBBA/C</a:t>
              </a:r>
            </a:p>
          </p:txBody>
        </p:sp>
      </p:grpSp>
      <p:grpSp>
        <p:nvGrpSpPr>
          <p:cNvPr id="122" name="Group 215">
            <a:extLst>
              <a:ext uri="{FF2B5EF4-FFF2-40B4-BE49-F238E27FC236}">
                <a16:creationId xmlns:a16="http://schemas.microsoft.com/office/drawing/2014/main" id="{13B45093-F2B0-4AC0-B889-D8995E3DAD85}"/>
              </a:ext>
            </a:extLst>
          </p:cNvPr>
          <p:cNvGrpSpPr/>
          <p:nvPr/>
        </p:nvGrpSpPr>
        <p:grpSpPr>
          <a:xfrm>
            <a:off x="469486" y="3902218"/>
            <a:ext cx="603626" cy="169277"/>
            <a:chOff x="1134971" y="3845536"/>
            <a:chExt cx="1780845" cy="503484"/>
          </a:xfrm>
        </p:grpSpPr>
        <p:sp>
          <p:nvSpPr>
            <p:cNvPr id="123" name="Rectangle 122">
              <a:extLst>
                <a:ext uri="{FF2B5EF4-FFF2-40B4-BE49-F238E27FC236}">
                  <a16:creationId xmlns:a16="http://schemas.microsoft.com/office/drawing/2014/main" id="{C1CB78DD-CDD0-489B-A323-0818E2D57CDC}"/>
                </a:ext>
              </a:extLst>
            </p:cNvPr>
            <p:cNvSpPr/>
            <p:nvPr/>
          </p:nvSpPr>
          <p:spPr>
            <a:xfrm>
              <a:off x="1187624" y="3939902"/>
              <a:ext cx="1728192" cy="288032"/>
            </a:xfrm>
            <a:prstGeom prst="rect">
              <a:avLst/>
            </a:prstGeom>
            <a:solidFill>
              <a:schemeClr val="bg1">
                <a:lumMod val="75000"/>
              </a:schemeClr>
            </a:solidFill>
            <a:ln>
              <a:solidFill>
                <a:schemeClr val="accent6">
                  <a:lumMod val="10000"/>
                </a:schemeClr>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124" name="TextBox 123">
              <a:extLst>
                <a:ext uri="{FF2B5EF4-FFF2-40B4-BE49-F238E27FC236}">
                  <a16:creationId xmlns:a16="http://schemas.microsoft.com/office/drawing/2014/main" id="{FF0FA6FC-1874-4647-8DD8-A4172F5028D6}"/>
                </a:ext>
              </a:extLst>
            </p:cNvPr>
            <p:cNvSpPr txBox="1"/>
            <p:nvPr/>
          </p:nvSpPr>
          <p:spPr bwMode="auto">
            <a:xfrm>
              <a:off x="1134971" y="3845536"/>
              <a:ext cx="1230553" cy="503484"/>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24191">
                      <a:lumMod val="50000"/>
                    </a:srgbClr>
                  </a:solidFill>
                  <a:effectLst/>
                  <a:uLnTx/>
                  <a:uFillTx/>
                  <a:latin typeface="Nokia Pure Text Light"/>
                  <a:ea typeface="+mn-ea"/>
                  <a:cs typeface="Arial" pitchFamily="34" charset="0"/>
                </a:rPr>
                <a:t>FBBA/C</a:t>
              </a:r>
            </a:p>
          </p:txBody>
        </p:sp>
      </p:grpSp>
      <p:grpSp>
        <p:nvGrpSpPr>
          <p:cNvPr id="125" name="Group 126">
            <a:extLst>
              <a:ext uri="{FF2B5EF4-FFF2-40B4-BE49-F238E27FC236}">
                <a16:creationId xmlns:a16="http://schemas.microsoft.com/office/drawing/2014/main" id="{D8710BFD-C267-4D98-93A2-74349961FF54}"/>
              </a:ext>
            </a:extLst>
          </p:cNvPr>
          <p:cNvGrpSpPr/>
          <p:nvPr/>
        </p:nvGrpSpPr>
        <p:grpSpPr>
          <a:xfrm>
            <a:off x="2477191" y="2142143"/>
            <a:ext cx="1367391" cy="322330"/>
            <a:chOff x="381399" y="1992836"/>
            <a:chExt cx="2088208" cy="492246"/>
          </a:xfrm>
        </p:grpSpPr>
        <p:grpSp>
          <p:nvGrpSpPr>
            <p:cNvPr id="126" name="Group 340">
              <a:extLst>
                <a:ext uri="{FF2B5EF4-FFF2-40B4-BE49-F238E27FC236}">
                  <a16:creationId xmlns:a16="http://schemas.microsoft.com/office/drawing/2014/main" id="{9EAA367B-15D0-4068-9D4B-60EDF883B1B0}"/>
                </a:ext>
              </a:extLst>
            </p:cNvPr>
            <p:cNvGrpSpPr/>
            <p:nvPr/>
          </p:nvGrpSpPr>
          <p:grpSpPr>
            <a:xfrm>
              <a:off x="381399" y="1992836"/>
              <a:ext cx="2088208" cy="492246"/>
              <a:chOff x="971600" y="1707654"/>
              <a:chExt cx="2808288" cy="661988"/>
            </a:xfrm>
          </p:grpSpPr>
          <p:sp>
            <p:nvSpPr>
              <p:cNvPr id="133" name="AutoShape 3">
                <a:extLst>
                  <a:ext uri="{FF2B5EF4-FFF2-40B4-BE49-F238E27FC236}">
                    <a16:creationId xmlns:a16="http://schemas.microsoft.com/office/drawing/2014/main" id="{5AF74408-9029-43BF-8260-ECF90DBC6CD9}"/>
                  </a:ext>
                </a:extLst>
              </p:cNvPr>
              <p:cNvSpPr>
                <a:spLocks noChangeAspect="1" noChangeArrowheads="1" noTextEdit="1"/>
              </p:cNvSpPr>
              <p:nvPr/>
            </p:nvSpPr>
            <p:spPr bwMode="auto">
              <a:xfrm>
                <a:off x="971600" y="1707654"/>
                <a:ext cx="2808288" cy="661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34" name="Freeform 5">
                <a:extLst>
                  <a:ext uri="{FF2B5EF4-FFF2-40B4-BE49-F238E27FC236}">
                    <a16:creationId xmlns:a16="http://schemas.microsoft.com/office/drawing/2014/main" id="{24ED1A83-4A31-46A0-A6B9-10CBFE724DCF}"/>
                  </a:ext>
                </a:extLst>
              </p:cNvPr>
              <p:cNvSpPr>
                <a:spLocks/>
              </p:cNvSpPr>
              <p:nvPr/>
            </p:nvSpPr>
            <p:spPr bwMode="auto">
              <a:xfrm>
                <a:off x="984300" y="1720354"/>
                <a:ext cx="2782888" cy="547688"/>
              </a:xfrm>
              <a:custGeom>
                <a:avLst/>
                <a:gdLst/>
                <a:ahLst/>
                <a:cxnLst>
                  <a:cxn ang="0">
                    <a:pos x="0" y="216"/>
                  </a:cxn>
                  <a:cxn ang="0">
                    <a:pos x="392" y="224"/>
                  </a:cxn>
                  <a:cxn ang="0">
                    <a:pos x="392" y="0"/>
                  </a:cxn>
                  <a:cxn ang="0">
                    <a:pos x="6888" y="8"/>
                  </a:cxn>
                  <a:cxn ang="0">
                    <a:pos x="6880" y="224"/>
                  </a:cxn>
                  <a:cxn ang="0">
                    <a:pos x="7248" y="216"/>
                  </a:cxn>
                  <a:cxn ang="0">
                    <a:pos x="7248" y="1424"/>
                  </a:cxn>
                  <a:cxn ang="0">
                    <a:pos x="6936" y="1424"/>
                  </a:cxn>
                  <a:cxn ang="0">
                    <a:pos x="6912" y="1472"/>
                  </a:cxn>
                  <a:cxn ang="0">
                    <a:pos x="360" y="1464"/>
                  </a:cxn>
                  <a:cxn ang="0">
                    <a:pos x="352" y="1432"/>
                  </a:cxn>
                  <a:cxn ang="0">
                    <a:pos x="16" y="1432"/>
                  </a:cxn>
                  <a:cxn ang="0">
                    <a:pos x="16" y="1432"/>
                  </a:cxn>
                  <a:cxn ang="0">
                    <a:pos x="0" y="216"/>
                  </a:cxn>
                </a:cxnLst>
                <a:rect l="0" t="0" r="r" b="b"/>
                <a:pathLst>
                  <a:path w="7248" h="1472">
                    <a:moveTo>
                      <a:pt x="0" y="216"/>
                    </a:moveTo>
                    <a:lnTo>
                      <a:pt x="392" y="224"/>
                    </a:lnTo>
                    <a:lnTo>
                      <a:pt x="392" y="0"/>
                    </a:lnTo>
                    <a:lnTo>
                      <a:pt x="6888" y="8"/>
                    </a:lnTo>
                    <a:lnTo>
                      <a:pt x="6880" y="224"/>
                    </a:lnTo>
                    <a:lnTo>
                      <a:pt x="7248" y="216"/>
                    </a:lnTo>
                    <a:lnTo>
                      <a:pt x="7248" y="1424"/>
                    </a:lnTo>
                    <a:lnTo>
                      <a:pt x="6936" y="1424"/>
                    </a:lnTo>
                    <a:lnTo>
                      <a:pt x="6912" y="1472"/>
                    </a:lnTo>
                    <a:lnTo>
                      <a:pt x="360" y="1464"/>
                    </a:lnTo>
                    <a:lnTo>
                      <a:pt x="352" y="1432"/>
                    </a:lnTo>
                    <a:lnTo>
                      <a:pt x="16" y="1432"/>
                    </a:lnTo>
                    <a:lnTo>
                      <a:pt x="16" y="1432"/>
                    </a:lnTo>
                    <a:cubicBezTo>
                      <a:pt x="14" y="1027"/>
                      <a:pt x="11" y="622"/>
                      <a:pt x="0" y="216"/>
                    </a:cubicBezTo>
                    <a:close/>
                  </a:path>
                </a:pathLst>
              </a:custGeom>
              <a:solidFill>
                <a:srgbClr val="D8D9D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35" name="Freeform 6">
                <a:extLst>
                  <a:ext uri="{FF2B5EF4-FFF2-40B4-BE49-F238E27FC236}">
                    <a16:creationId xmlns:a16="http://schemas.microsoft.com/office/drawing/2014/main" id="{4CB27A04-021C-4DDD-A7A3-561794BCF80A}"/>
                  </a:ext>
                </a:extLst>
              </p:cNvPr>
              <p:cNvSpPr>
                <a:spLocks noEditPoints="1"/>
              </p:cNvSpPr>
              <p:nvPr/>
            </p:nvSpPr>
            <p:spPr bwMode="auto">
              <a:xfrm>
                <a:off x="974775" y="1710829"/>
                <a:ext cx="2801938" cy="566738"/>
              </a:xfrm>
              <a:custGeom>
                <a:avLst/>
                <a:gdLst/>
                <a:ahLst/>
                <a:cxnLst>
                  <a:cxn ang="0">
                    <a:pos x="0" y="241"/>
                  </a:cxn>
                  <a:cxn ang="0">
                    <a:pos x="8" y="223"/>
                  </a:cxn>
                  <a:cxn ang="0">
                    <a:pos x="25" y="216"/>
                  </a:cxn>
                  <a:cxn ang="0">
                    <a:pos x="417" y="224"/>
                  </a:cxn>
                  <a:cxn ang="0">
                    <a:pos x="392" y="248"/>
                  </a:cxn>
                  <a:cxn ang="0">
                    <a:pos x="392" y="24"/>
                  </a:cxn>
                  <a:cxn ang="0">
                    <a:pos x="400" y="7"/>
                  </a:cxn>
                  <a:cxn ang="0">
                    <a:pos x="416" y="0"/>
                  </a:cxn>
                  <a:cxn ang="0">
                    <a:pos x="6912" y="8"/>
                  </a:cxn>
                  <a:cxn ang="0">
                    <a:pos x="6930" y="16"/>
                  </a:cxn>
                  <a:cxn ang="0">
                    <a:pos x="6936" y="33"/>
                  </a:cxn>
                  <a:cxn ang="0">
                    <a:pos x="6928" y="249"/>
                  </a:cxn>
                  <a:cxn ang="0">
                    <a:pos x="6904" y="224"/>
                  </a:cxn>
                  <a:cxn ang="0">
                    <a:pos x="7272" y="216"/>
                  </a:cxn>
                  <a:cxn ang="0">
                    <a:pos x="7289" y="223"/>
                  </a:cxn>
                  <a:cxn ang="0">
                    <a:pos x="7296" y="240"/>
                  </a:cxn>
                  <a:cxn ang="0">
                    <a:pos x="7296" y="1448"/>
                  </a:cxn>
                  <a:cxn ang="0">
                    <a:pos x="7272" y="1472"/>
                  </a:cxn>
                  <a:cxn ang="0">
                    <a:pos x="6960" y="1472"/>
                  </a:cxn>
                  <a:cxn ang="0">
                    <a:pos x="6982" y="1459"/>
                  </a:cxn>
                  <a:cxn ang="0">
                    <a:pos x="6958" y="1507"/>
                  </a:cxn>
                  <a:cxn ang="0">
                    <a:pos x="6936" y="1520"/>
                  </a:cxn>
                  <a:cxn ang="0">
                    <a:pos x="384" y="1512"/>
                  </a:cxn>
                  <a:cxn ang="0">
                    <a:pos x="361" y="1494"/>
                  </a:cxn>
                  <a:cxn ang="0">
                    <a:pos x="353" y="1462"/>
                  </a:cxn>
                  <a:cxn ang="0">
                    <a:pos x="376" y="1480"/>
                  </a:cxn>
                  <a:cxn ang="0">
                    <a:pos x="40" y="1480"/>
                  </a:cxn>
                  <a:cxn ang="0">
                    <a:pos x="16" y="1457"/>
                  </a:cxn>
                  <a:cxn ang="0">
                    <a:pos x="11" y="849"/>
                  </a:cxn>
                  <a:cxn ang="0">
                    <a:pos x="0" y="241"/>
                  </a:cxn>
                  <a:cxn ang="0">
                    <a:pos x="59" y="848"/>
                  </a:cxn>
                  <a:cxn ang="0">
                    <a:pos x="64" y="1456"/>
                  </a:cxn>
                  <a:cxn ang="0">
                    <a:pos x="40" y="1432"/>
                  </a:cxn>
                  <a:cxn ang="0">
                    <a:pos x="376" y="1432"/>
                  </a:cxn>
                  <a:cxn ang="0">
                    <a:pos x="400" y="1451"/>
                  </a:cxn>
                  <a:cxn ang="0">
                    <a:pos x="408" y="1483"/>
                  </a:cxn>
                  <a:cxn ang="0">
                    <a:pos x="384" y="1464"/>
                  </a:cxn>
                  <a:cxn ang="0">
                    <a:pos x="6936" y="1472"/>
                  </a:cxn>
                  <a:cxn ang="0">
                    <a:pos x="6915" y="1486"/>
                  </a:cxn>
                  <a:cxn ang="0">
                    <a:pos x="6939" y="1438"/>
                  </a:cxn>
                  <a:cxn ang="0">
                    <a:pos x="6960" y="1424"/>
                  </a:cxn>
                  <a:cxn ang="0">
                    <a:pos x="7272" y="1424"/>
                  </a:cxn>
                  <a:cxn ang="0">
                    <a:pos x="7248" y="1448"/>
                  </a:cxn>
                  <a:cxn ang="0">
                    <a:pos x="7248" y="240"/>
                  </a:cxn>
                  <a:cxn ang="0">
                    <a:pos x="7273" y="264"/>
                  </a:cxn>
                  <a:cxn ang="0">
                    <a:pos x="6905" y="272"/>
                  </a:cxn>
                  <a:cxn ang="0">
                    <a:pos x="6887" y="265"/>
                  </a:cxn>
                  <a:cxn ang="0">
                    <a:pos x="6880" y="248"/>
                  </a:cxn>
                  <a:cxn ang="0">
                    <a:pos x="6888" y="32"/>
                  </a:cxn>
                  <a:cxn ang="0">
                    <a:pos x="6912" y="56"/>
                  </a:cxn>
                  <a:cxn ang="0">
                    <a:pos x="416" y="48"/>
                  </a:cxn>
                  <a:cxn ang="0">
                    <a:pos x="440" y="24"/>
                  </a:cxn>
                  <a:cxn ang="0">
                    <a:pos x="440" y="248"/>
                  </a:cxn>
                  <a:cxn ang="0">
                    <a:pos x="433" y="266"/>
                  </a:cxn>
                  <a:cxn ang="0">
                    <a:pos x="416" y="272"/>
                  </a:cxn>
                  <a:cxn ang="0">
                    <a:pos x="24" y="264"/>
                  </a:cxn>
                  <a:cxn ang="0">
                    <a:pos x="48" y="240"/>
                  </a:cxn>
                  <a:cxn ang="0">
                    <a:pos x="59" y="848"/>
                  </a:cxn>
                </a:cxnLst>
                <a:rect l="0" t="0" r="r" b="b"/>
                <a:pathLst>
                  <a:path w="7296" h="1520">
                    <a:moveTo>
                      <a:pt x="0" y="241"/>
                    </a:moveTo>
                    <a:cubicBezTo>
                      <a:pt x="0" y="234"/>
                      <a:pt x="3" y="228"/>
                      <a:pt x="8" y="223"/>
                    </a:cubicBezTo>
                    <a:cubicBezTo>
                      <a:pt x="12" y="219"/>
                      <a:pt x="18" y="216"/>
                      <a:pt x="25" y="216"/>
                    </a:cubicBezTo>
                    <a:lnTo>
                      <a:pt x="417" y="224"/>
                    </a:lnTo>
                    <a:lnTo>
                      <a:pt x="392" y="248"/>
                    </a:lnTo>
                    <a:lnTo>
                      <a:pt x="392" y="24"/>
                    </a:lnTo>
                    <a:cubicBezTo>
                      <a:pt x="392" y="18"/>
                      <a:pt x="395" y="12"/>
                      <a:pt x="400" y="7"/>
                    </a:cubicBezTo>
                    <a:cubicBezTo>
                      <a:pt x="404" y="3"/>
                      <a:pt x="410" y="0"/>
                      <a:pt x="416" y="0"/>
                    </a:cubicBezTo>
                    <a:lnTo>
                      <a:pt x="6912" y="8"/>
                    </a:lnTo>
                    <a:cubicBezTo>
                      <a:pt x="6919" y="8"/>
                      <a:pt x="6925" y="11"/>
                      <a:pt x="6930" y="16"/>
                    </a:cubicBezTo>
                    <a:cubicBezTo>
                      <a:pt x="6934" y="21"/>
                      <a:pt x="6937" y="27"/>
                      <a:pt x="6936" y="33"/>
                    </a:cubicBezTo>
                    <a:lnTo>
                      <a:pt x="6928" y="249"/>
                    </a:lnTo>
                    <a:lnTo>
                      <a:pt x="6904" y="224"/>
                    </a:lnTo>
                    <a:lnTo>
                      <a:pt x="7272" y="216"/>
                    </a:lnTo>
                    <a:cubicBezTo>
                      <a:pt x="7278" y="216"/>
                      <a:pt x="7285" y="219"/>
                      <a:pt x="7289" y="223"/>
                    </a:cubicBezTo>
                    <a:cubicBezTo>
                      <a:pt x="7294" y="228"/>
                      <a:pt x="7296" y="234"/>
                      <a:pt x="7296" y="240"/>
                    </a:cubicBezTo>
                    <a:lnTo>
                      <a:pt x="7296" y="1448"/>
                    </a:lnTo>
                    <a:cubicBezTo>
                      <a:pt x="7296" y="1462"/>
                      <a:pt x="7286" y="1472"/>
                      <a:pt x="7272" y="1472"/>
                    </a:cubicBezTo>
                    <a:lnTo>
                      <a:pt x="6960" y="1472"/>
                    </a:lnTo>
                    <a:lnTo>
                      <a:pt x="6982" y="1459"/>
                    </a:lnTo>
                    <a:lnTo>
                      <a:pt x="6958" y="1507"/>
                    </a:lnTo>
                    <a:cubicBezTo>
                      <a:pt x="6954" y="1515"/>
                      <a:pt x="6946" y="1520"/>
                      <a:pt x="6936" y="1520"/>
                    </a:cubicBezTo>
                    <a:lnTo>
                      <a:pt x="384" y="1512"/>
                    </a:lnTo>
                    <a:cubicBezTo>
                      <a:pt x="373" y="1512"/>
                      <a:pt x="364" y="1505"/>
                      <a:pt x="361" y="1494"/>
                    </a:cubicBezTo>
                    <a:lnTo>
                      <a:pt x="353" y="1462"/>
                    </a:lnTo>
                    <a:lnTo>
                      <a:pt x="376" y="1480"/>
                    </a:lnTo>
                    <a:lnTo>
                      <a:pt x="40" y="1480"/>
                    </a:lnTo>
                    <a:cubicBezTo>
                      <a:pt x="27" y="1480"/>
                      <a:pt x="17" y="1470"/>
                      <a:pt x="16" y="1457"/>
                    </a:cubicBezTo>
                    <a:lnTo>
                      <a:pt x="11" y="849"/>
                    </a:lnTo>
                    <a:lnTo>
                      <a:pt x="0" y="241"/>
                    </a:lnTo>
                    <a:close/>
                    <a:moveTo>
                      <a:pt x="59" y="848"/>
                    </a:moveTo>
                    <a:lnTo>
                      <a:pt x="64" y="1456"/>
                    </a:lnTo>
                    <a:lnTo>
                      <a:pt x="40" y="1432"/>
                    </a:lnTo>
                    <a:lnTo>
                      <a:pt x="376" y="1432"/>
                    </a:lnTo>
                    <a:cubicBezTo>
                      <a:pt x="387" y="1432"/>
                      <a:pt x="397" y="1440"/>
                      <a:pt x="400" y="1451"/>
                    </a:cubicBezTo>
                    <a:lnTo>
                      <a:pt x="408" y="1483"/>
                    </a:lnTo>
                    <a:lnTo>
                      <a:pt x="384" y="1464"/>
                    </a:lnTo>
                    <a:lnTo>
                      <a:pt x="6936" y="1472"/>
                    </a:lnTo>
                    <a:lnTo>
                      <a:pt x="6915" y="1486"/>
                    </a:lnTo>
                    <a:lnTo>
                      <a:pt x="6939" y="1438"/>
                    </a:lnTo>
                    <a:cubicBezTo>
                      <a:pt x="6943" y="1430"/>
                      <a:pt x="6951" y="1424"/>
                      <a:pt x="6960" y="1424"/>
                    </a:cubicBezTo>
                    <a:lnTo>
                      <a:pt x="7272" y="1424"/>
                    </a:lnTo>
                    <a:lnTo>
                      <a:pt x="7248" y="1448"/>
                    </a:lnTo>
                    <a:lnTo>
                      <a:pt x="7248" y="240"/>
                    </a:lnTo>
                    <a:lnTo>
                      <a:pt x="7273" y="264"/>
                    </a:lnTo>
                    <a:lnTo>
                      <a:pt x="6905" y="272"/>
                    </a:lnTo>
                    <a:cubicBezTo>
                      <a:pt x="6898" y="273"/>
                      <a:pt x="6892" y="270"/>
                      <a:pt x="6887" y="265"/>
                    </a:cubicBezTo>
                    <a:cubicBezTo>
                      <a:pt x="6883" y="261"/>
                      <a:pt x="6880" y="254"/>
                      <a:pt x="6880" y="248"/>
                    </a:cubicBezTo>
                    <a:lnTo>
                      <a:pt x="6888" y="32"/>
                    </a:lnTo>
                    <a:lnTo>
                      <a:pt x="6912" y="56"/>
                    </a:lnTo>
                    <a:lnTo>
                      <a:pt x="416" y="48"/>
                    </a:lnTo>
                    <a:lnTo>
                      <a:pt x="440" y="24"/>
                    </a:lnTo>
                    <a:lnTo>
                      <a:pt x="440" y="248"/>
                    </a:lnTo>
                    <a:cubicBezTo>
                      <a:pt x="440" y="255"/>
                      <a:pt x="438" y="261"/>
                      <a:pt x="433" y="266"/>
                    </a:cubicBezTo>
                    <a:cubicBezTo>
                      <a:pt x="429" y="270"/>
                      <a:pt x="422" y="273"/>
                      <a:pt x="416" y="272"/>
                    </a:cubicBezTo>
                    <a:lnTo>
                      <a:pt x="24" y="264"/>
                    </a:lnTo>
                    <a:lnTo>
                      <a:pt x="48" y="240"/>
                    </a:lnTo>
                    <a:lnTo>
                      <a:pt x="59" y="848"/>
                    </a:lnTo>
                    <a:close/>
                  </a:path>
                </a:pathLst>
              </a:custGeom>
              <a:solidFill>
                <a:srgbClr val="124191"/>
              </a:solidFill>
              <a:ln w="0" cap="flat">
                <a:solidFill>
                  <a:srgbClr val="12419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36" name="Rectangle 7">
                <a:extLst>
                  <a:ext uri="{FF2B5EF4-FFF2-40B4-BE49-F238E27FC236}">
                    <a16:creationId xmlns:a16="http://schemas.microsoft.com/office/drawing/2014/main" id="{7C602590-653E-48BC-A642-2385B1A9068E}"/>
                  </a:ext>
                </a:extLst>
              </p:cNvPr>
              <p:cNvSpPr>
                <a:spLocks noChangeArrowheads="1"/>
              </p:cNvSpPr>
              <p:nvPr/>
            </p:nvSpPr>
            <p:spPr bwMode="auto">
              <a:xfrm>
                <a:off x="1227188"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37" name="Rectangle 8">
                <a:extLst>
                  <a:ext uri="{FF2B5EF4-FFF2-40B4-BE49-F238E27FC236}">
                    <a16:creationId xmlns:a16="http://schemas.microsoft.com/office/drawing/2014/main" id="{8D7E61A9-F666-49B8-9992-C74F9E1EC377}"/>
                  </a:ext>
                </a:extLst>
              </p:cNvPr>
              <p:cNvSpPr>
                <a:spLocks noChangeArrowheads="1"/>
              </p:cNvSpPr>
              <p:nvPr/>
            </p:nvSpPr>
            <p:spPr bwMode="auto">
              <a:xfrm>
                <a:off x="127640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38" name="Rectangle 9">
                <a:extLst>
                  <a:ext uri="{FF2B5EF4-FFF2-40B4-BE49-F238E27FC236}">
                    <a16:creationId xmlns:a16="http://schemas.microsoft.com/office/drawing/2014/main" id="{BA51D5FC-FE82-4917-B2DE-2ECE2112C844}"/>
                  </a:ext>
                </a:extLst>
              </p:cNvPr>
              <p:cNvSpPr>
                <a:spLocks noChangeArrowheads="1"/>
              </p:cNvSpPr>
              <p:nvPr/>
            </p:nvSpPr>
            <p:spPr bwMode="auto">
              <a:xfrm>
                <a:off x="1325613"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39" name="Rectangle 10">
                <a:extLst>
                  <a:ext uri="{FF2B5EF4-FFF2-40B4-BE49-F238E27FC236}">
                    <a16:creationId xmlns:a16="http://schemas.microsoft.com/office/drawing/2014/main" id="{714632D1-6AE5-47D4-A5CD-662168C3494A}"/>
                  </a:ext>
                </a:extLst>
              </p:cNvPr>
              <p:cNvSpPr>
                <a:spLocks noChangeArrowheads="1"/>
              </p:cNvSpPr>
              <p:nvPr/>
            </p:nvSpPr>
            <p:spPr bwMode="auto">
              <a:xfrm>
                <a:off x="137482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40" name="Rectangle 11">
                <a:extLst>
                  <a:ext uri="{FF2B5EF4-FFF2-40B4-BE49-F238E27FC236}">
                    <a16:creationId xmlns:a16="http://schemas.microsoft.com/office/drawing/2014/main" id="{F3B301D6-A4B8-4101-986F-FBC1A8B862CB}"/>
                  </a:ext>
                </a:extLst>
              </p:cNvPr>
              <p:cNvSpPr>
                <a:spLocks noChangeArrowheads="1"/>
              </p:cNvSpPr>
              <p:nvPr/>
            </p:nvSpPr>
            <p:spPr bwMode="auto">
              <a:xfrm>
                <a:off x="1424038"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41" name="Rectangle 12">
                <a:extLst>
                  <a:ext uri="{FF2B5EF4-FFF2-40B4-BE49-F238E27FC236}">
                    <a16:creationId xmlns:a16="http://schemas.microsoft.com/office/drawing/2014/main" id="{C4C0F83B-2FF6-4254-ABD0-4EE3966BBF58}"/>
                  </a:ext>
                </a:extLst>
              </p:cNvPr>
              <p:cNvSpPr>
                <a:spLocks noChangeArrowheads="1"/>
              </p:cNvSpPr>
              <p:nvPr/>
            </p:nvSpPr>
            <p:spPr bwMode="auto">
              <a:xfrm>
                <a:off x="147801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42" name="Rectangle 13">
                <a:extLst>
                  <a:ext uri="{FF2B5EF4-FFF2-40B4-BE49-F238E27FC236}">
                    <a16:creationId xmlns:a16="http://schemas.microsoft.com/office/drawing/2014/main" id="{7A17861E-6FDA-4864-93FF-19A0B4384259}"/>
                  </a:ext>
                </a:extLst>
              </p:cNvPr>
              <p:cNvSpPr>
                <a:spLocks noChangeArrowheads="1"/>
              </p:cNvSpPr>
              <p:nvPr/>
            </p:nvSpPr>
            <p:spPr bwMode="auto">
              <a:xfrm>
                <a:off x="152722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43" name="Rectangle 14">
                <a:extLst>
                  <a:ext uri="{FF2B5EF4-FFF2-40B4-BE49-F238E27FC236}">
                    <a16:creationId xmlns:a16="http://schemas.microsoft.com/office/drawing/2014/main" id="{8B150BBD-0B9B-4DDD-AF84-C46E0F6996F5}"/>
                  </a:ext>
                </a:extLst>
              </p:cNvPr>
              <p:cNvSpPr>
                <a:spLocks noChangeArrowheads="1"/>
              </p:cNvSpPr>
              <p:nvPr/>
            </p:nvSpPr>
            <p:spPr bwMode="auto">
              <a:xfrm>
                <a:off x="1576438"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44" name="Rectangle 15">
                <a:extLst>
                  <a:ext uri="{FF2B5EF4-FFF2-40B4-BE49-F238E27FC236}">
                    <a16:creationId xmlns:a16="http://schemas.microsoft.com/office/drawing/2014/main" id="{CDC4F04F-67C3-46E8-AA12-6D70A23A062E}"/>
                  </a:ext>
                </a:extLst>
              </p:cNvPr>
              <p:cNvSpPr>
                <a:spLocks noChangeArrowheads="1"/>
              </p:cNvSpPr>
              <p:nvPr/>
            </p:nvSpPr>
            <p:spPr bwMode="auto">
              <a:xfrm>
                <a:off x="1632000"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45" name="Rectangle 16">
                <a:extLst>
                  <a:ext uri="{FF2B5EF4-FFF2-40B4-BE49-F238E27FC236}">
                    <a16:creationId xmlns:a16="http://schemas.microsoft.com/office/drawing/2014/main" id="{B895DE1F-3C0B-499F-BD0D-05ED9D2BDFB4}"/>
                  </a:ext>
                </a:extLst>
              </p:cNvPr>
              <p:cNvSpPr>
                <a:spLocks noChangeArrowheads="1"/>
              </p:cNvSpPr>
              <p:nvPr/>
            </p:nvSpPr>
            <p:spPr bwMode="auto">
              <a:xfrm>
                <a:off x="1687563"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46" name="Rectangle 17">
                <a:extLst>
                  <a:ext uri="{FF2B5EF4-FFF2-40B4-BE49-F238E27FC236}">
                    <a16:creationId xmlns:a16="http://schemas.microsoft.com/office/drawing/2014/main" id="{168969AB-0AA4-47C2-98CD-3449E2BA62E2}"/>
                  </a:ext>
                </a:extLst>
              </p:cNvPr>
              <p:cNvSpPr>
                <a:spLocks noChangeArrowheads="1"/>
              </p:cNvSpPr>
              <p:nvPr/>
            </p:nvSpPr>
            <p:spPr bwMode="auto">
              <a:xfrm>
                <a:off x="173677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47" name="Rectangle 18">
                <a:extLst>
                  <a:ext uri="{FF2B5EF4-FFF2-40B4-BE49-F238E27FC236}">
                    <a16:creationId xmlns:a16="http://schemas.microsoft.com/office/drawing/2014/main" id="{52D14095-EE89-407C-8E01-7901A978C00A}"/>
                  </a:ext>
                </a:extLst>
              </p:cNvPr>
              <p:cNvSpPr>
                <a:spLocks noChangeArrowheads="1"/>
              </p:cNvSpPr>
              <p:nvPr/>
            </p:nvSpPr>
            <p:spPr bwMode="auto">
              <a:xfrm>
                <a:off x="17859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48" name="Rectangle 19">
                <a:extLst>
                  <a:ext uri="{FF2B5EF4-FFF2-40B4-BE49-F238E27FC236}">
                    <a16:creationId xmlns:a16="http://schemas.microsoft.com/office/drawing/2014/main" id="{871ED657-8C48-4128-9C8C-EA80C17701A8}"/>
                  </a:ext>
                </a:extLst>
              </p:cNvPr>
              <p:cNvSpPr>
                <a:spLocks noChangeArrowheads="1"/>
              </p:cNvSpPr>
              <p:nvPr/>
            </p:nvSpPr>
            <p:spPr bwMode="auto">
              <a:xfrm>
                <a:off x="182885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49" name="Rectangle 20">
                <a:extLst>
                  <a:ext uri="{FF2B5EF4-FFF2-40B4-BE49-F238E27FC236}">
                    <a16:creationId xmlns:a16="http://schemas.microsoft.com/office/drawing/2014/main" id="{AA9FD8A0-F434-4192-B1AC-09E2CFAFECF4}"/>
                  </a:ext>
                </a:extLst>
              </p:cNvPr>
              <p:cNvSpPr>
                <a:spLocks noChangeArrowheads="1"/>
              </p:cNvSpPr>
              <p:nvPr/>
            </p:nvSpPr>
            <p:spPr bwMode="auto">
              <a:xfrm>
                <a:off x="1878063"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50" name="Rectangle 21">
                <a:extLst>
                  <a:ext uri="{FF2B5EF4-FFF2-40B4-BE49-F238E27FC236}">
                    <a16:creationId xmlns:a16="http://schemas.microsoft.com/office/drawing/2014/main" id="{48E7142E-6D79-4C06-93B3-8BF530833E7F}"/>
                  </a:ext>
                </a:extLst>
              </p:cNvPr>
              <p:cNvSpPr>
                <a:spLocks noChangeArrowheads="1"/>
              </p:cNvSpPr>
              <p:nvPr/>
            </p:nvSpPr>
            <p:spPr bwMode="auto">
              <a:xfrm>
                <a:off x="1927275"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51" name="Rectangle 22">
                <a:extLst>
                  <a:ext uri="{FF2B5EF4-FFF2-40B4-BE49-F238E27FC236}">
                    <a16:creationId xmlns:a16="http://schemas.microsoft.com/office/drawing/2014/main" id="{6722D525-51A9-492C-8537-606520A5E7AA}"/>
                  </a:ext>
                </a:extLst>
              </p:cNvPr>
              <p:cNvSpPr>
                <a:spLocks noChangeArrowheads="1"/>
              </p:cNvSpPr>
              <p:nvPr/>
            </p:nvSpPr>
            <p:spPr bwMode="auto">
              <a:xfrm>
                <a:off x="19764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52" name="Rectangle 23">
                <a:extLst>
                  <a:ext uri="{FF2B5EF4-FFF2-40B4-BE49-F238E27FC236}">
                    <a16:creationId xmlns:a16="http://schemas.microsoft.com/office/drawing/2014/main" id="{A1D64EC4-EE15-4DA1-8773-36131C8A1721}"/>
                  </a:ext>
                </a:extLst>
              </p:cNvPr>
              <p:cNvSpPr>
                <a:spLocks noChangeArrowheads="1"/>
              </p:cNvSpPr>
              <p:nvPr/>
            </p:nvSpPr>
            <p:spPr bwMode="auto">
              <a:xfrm>
                <a:off x="204316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53" name="Rectangle 24">
                <a:extLst>
                  <a:ext uri="{FF2B5EF4-FFF2-40B4-BE49-F238E27FC236}">
                    <a16:creationId xmlns:a16="http://schemas.microsoft.com/office/drawing/2014/main" id="{469E916B-20C5-44FF-9EBE-23B9B20B1039}"/>
                  </a:ext>
                </a:extLst>
              </p:cNvPr>
              <p:cNvSpPr>
                <a:spLocks noChangeArrowheads="1"/>
              </p:cNvSpPr>
              <p:nvPr/>
            </p:nvSpPr>
            <p:spPr bwMode="auto">
              <a:xfrm>
                <a:off x="2092375" y="219342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54" name="Rectangle 25">
                <a:extLst>
                  <a:ext uri="{FF2B5EF4-FFF2-40B4-BE49-F238E27FC236}">
                    <a16:creationId xmlns:a16="http://schemas.microsoft.com/office/drawing/2014/main" id="{CD81FD15-E18E-485A-9464-E8BA2AA8F665}"/>
                  </a:ext>
                </a:extLst>
              </p:cNvPr>
              <p:cNvSpPr>
                <a:spLocks noChangeArrowheads="1"/>
              </p:cNvSpPr>
              <p:nvPr/>
            </p:nvSpPr>
            <p:spPr bwMode="auto">
              <a:xfrm>
                <a:off x="2141588" y="219342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55" name="Rectangle 26">
                <a:extLst>
                  <a:ext uri="{FF2B5EF4-FFF2-40B4-BE49-F238E27FC236}">
                    <a16:creationId xmlns:a16="http://schemas.microsoft.com/office/drawing/2014/main" id="{03F80998-D3C5-43E0-A37F-4464F881EDE6}"/>
                  </a:ext>
                </a:extLst>
              </p:cNvPr>
              <p:cNvSpPr>
                <a:spLocks noChangeArrowheads="1"/>
              </p:cNvSpPr>
              <p:nvPr/>
            </p:nvSpPr>
            <p:spPr bwMode="auto">
              <a:xfrm>
                <a:off x="2190800"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56" name="Rectangle 27">
                <a:extLst>
                  <a:ext uri="{FF2B5EF4-FFF2-40B4-BE49-F238E27FC236}">
                    <a16:creationId xmlns:a16="http://schemas.microsoft.com/office/drawing/2014/main" id="{17C4611C-8F78-446F-AA94-3F8126D9679B}"/>
                  </a:ext>
                </a:extLst>
              </p:cNvPr>
              <p:cNvSpPr>
                <a:spLocks noChangeArrowheads="1"/>
              </p:cNvSpPr>
              <p:nvPr/>
            </p:nvSpPr>
            <p:spPr bwMode="auto">
              <a:xfrm>
                <a:off x="225271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57" name="Rectangle 28">
                <a:extLst>
                  <a:ext uri="{FF2B5EF4-FFF2-40B4-BE49-F238E27FC236}">
                    <a16:creationId xmlns:a16="http://schemas.microsoft.com/office/drawing/2014/main" id="{FE9B175B-F990-4903-B568-F70C28959373}"/>
                  </a:ext>
                </a:extLst>
              </p:cNvPr>
              <p:cNvSpPr>
                <a:spLocks noChangeArrowheads="1"/>
              </p:cNvSpPr>
              <p:nvPr/>
            </p:nvSpPr>
            <p:spPr bwMode="auto">
              <a:xfrm>
                <a:off x="230827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58" name="Rectangle 29">
                <a:extLst>
                  <a:ext uri="{FF2B5EF4-FFF2-40B4-BE49-F238E27FC236}">
                    <a16:creationId xmlns:a16="http://schemas.microsoft.com/office/drawing/2014/main" id="{F5437594-2BE4-4F5C-B027-98617A4E6709}"/>
                  </a:ext>
                </a:extLst>
              </p:cNvPr>
              <p:cNvSpPr>
                <a:spLocks noChangeArrowheads="1"/>
              </p:cNvSpPr>
              <p:nvPr/>
            </p:nvSpPr>
            <p:spPr bwMode="auto">
              <a:xfrm>
                <a:off x="23574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59" name="Rectangle 30">
                <a:extLst>
                  <a:ext uri="{FF2B5EF4-FFF2-40B4-BE49-F238E27FC236}">
                    <a16:creationId xmlns:a16="http://schemas.microsoft.com/office/drawing/2014/main" id="{7EDF4B98-D4B3-4750-A2FB-529FB3648528}"/>
                  </a:ext>
                </a:extLst>
              </p:cNvPr>
              <p:cNvSpPr>
                <a:spLocks noChangeArrowheads="1"/>
              </p:cNvSpPr>
              <p:nvPr/>
            </p:nvSpPr>
            <p:spPr bwMode="auto">
              <a:xfrm>
                <a:off x="240670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60" name="Rectangle 31">
                <a:extLst>
                  <a:ext uri="{FF2B5EF4-FFF2-40B4-BE49-F238E27FC236}">
                    <a16:creationId xmlns:a16="http://schemas.microsoft.com/office/drawing/2014/main" id="{0D172FE1-0278-473B-8B19-A83321113E0A}"/>
                  </a:ext>
                </a:extLst>
              </p:cNvPr>
              <p:cNvSpPr>
                <a:spLocks noChangeArrowheads="1"/>
              </p:cNvSpPr>
              <p:nvPr/>
            </p:nvSpPr>
            <p:spPr bwMode="auto">
              <a:xfrm>
                <a:off x="2455913"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61" name="Rectangle 32">
                <a:extLst>
                  <a:ext uri="{FF2B5EF4-FFF2-40B4-BE49-F238E27FC236}">
                    <a16:creationId xmlns:a16="http://schemas.microsoft.com/office/drawing/2014/main" id="{BAEC3C26-A278-4BB8-A200-9FA0255BE5EA}"/>
                  </a:ext>
                </a:extLst>
              </p:cNvPr>
              <p:cNvSpPr>
                <a:spLocks noChangeArrowheads="1"/>
              </p:cNvSpPr>
              <p:nvPr/>
            </p:nvSpPr>
            <p:spPr bwMode="auto">
              <a:xfrm>
                <a:off x="251147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62" name="Rectangle 33">
                <a:extLst>
                  <a:ext uri="{FF2B5EF4-FFF2-40B4-BE49-F238E27FC236}">
                    <a16:creationId xmlns:a16="http://schemas.microsoft.com/office/drawing/2014/main" id="{43D3B9C0-7ABD-4CDA-8952-2E09E7C1B91A}"/>
                  </a:ext>
                </a:extLst>
              </p:cNvPr>
              <p:cNvSpPr>
                <a:spLocks noChangeArrowheads="1"/>
              </p:cNvSpPr>
              <p:nvPr/>
            </p:nvSpPr>
            <p:spPr bwMode="auto">
              <a:xfrm>
                <a:off x="25606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63" name="Rectangle 34">
                <a:extLst>
                  <a:ext uri="{FF2B5EF4-FFF2-40B4-BE49-F238E27FC236}">
                    <a16:creationId xmlns:a16="http://schemas.microsoft.com/office/drawing/2014/main" id="{B3B2F998-C0DE-4EA6-A689-DF2CA39DFCA9}"/>
                  </a:ext>
                </a:extLst>
              </p:cNvPr>
              <p:cNvSpPr>
                <a:spLocks noChangeArrowheads="1"/>
              </p:cNvSpPr>
              <p:nvPr/>
            </p:nvSpPr>
            <p:spPr bwMode="auto">
              <a:xfrm>
                <a:off x="260990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64" name="Rectangle 35">
                <a:extLst>
                  <a:ext uri="{FF2B5EF4-FFF2-40B4-BE49-F238E27FC236}">
                    <a16:creationId xmlns:a16="http://schemas.microsoft.com/office/drawing/2014/main" id="{954996D3-9A8D-4F26-8C23-A23BF99CBDC7}"/>
                  </a:ext>
                </a:extLst>
              </p:cNvPr>
              <p:cNvSpPr>
                <a:spLocks noChangeArrowheads="1"/>
              </p:cNvSpPr>
              <p:nvPr/>
            </p:nvSpPr>
            <p:spPr bwMode="auto">
              <a:xfrm>
                <a:off x="266387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65" name="Rectangle 36">
                <a:extLst>
                  <a:ext uri="{FF2B5EF4-FFF2-40B4-BE49-F238E27FC236}">
                    <a16:creationId xmlns:a16="http://schemas.microsoft.com/office/drawing/2014/main" id="{4C6C934E-8216-4CFE-8CDD-59B118C18AD9}"/>
                  </a:ext>
                </a:extLst>
              </p:cNvPr>
              <p:cNvSpPr>
                <a:spLocks noChangeArrowheads="1"/>
              </p:cNvSpPr>
              <p:nvPr/>
            </p:nvSpPr>
            <p:spPr bwMode="auto">
              <a:xfrm>
                <a:off x="2719438"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66" name="Rectangle 37">
                <a:extLst>
                  <a:ext uri="{FF2B5EF4-FFF2-40B4-BE49-F238E27FC236}">
                    <a16:creationId xmlns:a16="http://schemas.microsoft.com/office/drawing/2014/main" id="{DE35868B-8C02-4208-944C-D4B353661008}"/>
                  </a:ext>
                </a:extLst>
              </p:cNvPr>
              <p:cNvSpPr>
                <a:spLocks noChangeArrowheads="1"/>
              </p:cNvSpPr>
              <p:nvPr/>
            </p:nvSpPr>
            <p:spPr bwMode="auto">
              <a:xfrm>
                <a:off x="2768650"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67" name="Rectangle 38">
                <a:extLst>
                  <a:ext uri="{FF2B5EF4-FFF2-40B4-BE49-F238E27FC236}">
                    <a16:creationId xmlns:a16="http://schemas.microsoft.com/office/drawing/2014/main" id="{2D25B2E9-F749-45F2-A33F-D15582301B51}"/>
                  </a:ext>
                </a:extLst>
              </p:cNvPr>
              <p:cNvSpPr>
                <a:spLocks noChangeArrowheads="1"/>
              </p:cNvSpPr>
              <p:nvPr/>
            </p:nvSpPr>
            <p:spPr bwMode="auto">
              <a:xfrm>
                <a:off x="281786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68" name="Rectangle 39">
                <a:extLst>
                  <a:ext uri="{FF2B5EF4-FFF2-40B4-BE49-F238E27FC236}">
                    <a16:creationId xmlns:a16="http://schemas.microsoft.com/office/drawing/2014/main" id="{9F18CBAE-F01D-4D12-B793-2AA8EFB0B362}"/>
                  </a:ext>
                </a:extLst>
              </p:cNvPr>
              <p:cNvSpPr>
                <a:spLocks noChangeArrowheads="1"/>
              </p:cNvSpPr>
              <p:nvPr/>
            </p:nvSpPr>
            <p:spPr bwMode="auto">
              <a:xfrm>
                <a:off x="2928988"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69" name="Rectangle 40">
                <a:extLst>
                  <a:ext uri="{FF2B5EF4-FFF2-40B4-BE49-F238E27FC236}">
                    <a16:creationId xmlns:a16="http://schemas.microsoft.com/office/drawing/2014/main" id="{B0E2741A-8B0E-40DF-A01C-103E244338FF}"/>
                  </a:ext>
                </a:extLst>
              </p:cNvPr>
              <p:cNvSpPr>
                <a:spLocks noChangeArrowheads="1"/>
              </p:cNvSpPr>
              <p:nvPr/>
            </p:nvSpPr>
            <p:spPr bwMode="auto">
              <a:xfrm>
                <a:off x="2978200"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70" name="Rectangle 41">
                <a:extLst>
                  <a:ext uri="{FF2B5EF4-FFF2-40B4-BE49-F238E27FC236}">
                    <a16:creationId xmlns:a16="http://schemas.microsoft.com/office/drawing/2014/main" id="{9FD6D6C7-E0AC-46BC-870A-58057F978E55}"/>
                  </a:ext>
                </a:extLst>
              </p:cNvPr>
              <p:cNvSpPr>
                <a:spLocks noChangeArrowheads="1"/>
              </p:cNvSpPr>
              <p:nvPr/>
            </p:nvSpPr>
            <p:spPr bwMode="auto">
              <a:xfrm>
                <a:off x="3027413"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71" name="Rectangle 42">
                <a:extLst>
                  <a:ext uri="{FF2B5EF4-FFF2-40B4-BE49-F238E27FC236}">
                    <a16:creationId xmlns:a16="http://schemas.microsoft.com/office/drawing/2014/main" id="{EA812331-8AAC-4764-9991-B3A5A7839FBA}"/>
                  </a:ext>
                </a:extLst>
              </p:cNvPr>
              <p:cNvSpPr>
                <a:spLocks noChangeArrowheads="1"/>
              </p:cNvSpPr>
              <p:nvPr/>
            </p:nvSpPr>
            <p:spPr bwMode="auto">
              <a:xfrm>
                <a:off x="3076625"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72" name="Rectangle 43">
                <a:extLst>
                  <a:ext uri="{FF2B5EF4-FFF2-40B4-BE49-F238E27FC236}">
                    <a16:creationId xmlns:a16="http://schemas.microsoft.com/office/drawing/2014/main" id="{E25FD6E7-E6E0-4614-96FC-B6F750893352}"/>
                  </a:ext>
                </a:extLst>
              </p:cNvPr>
              <p:cNvSpPr>
                <a:spLocks noChangeArrowheads="1"/>
              </p:cNvSpPr>
              <p:nvPr/>
            </p:nvSpPr>
            <p:spPr bwMode="auto">
              <a:xfrm>
                <a:off x="339571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73" name="Rectangle 44">
                <a:extLst>
                  <a:ext uri="{FF2B5EF4-FFF2-40B4-BE49-F238E27FC236}">
                    <a16:creationId xmlns:a16="http://schemas.microsoft.com/office/drawing/2014/main" id="{7A321F45-C696-45C7-96A3-34C4D7E55EA4}"/>
                  </a:ext>
                </a:extLst>
              </p:cNvPr>
              <p:cNvSpPr>
                <a:spLocks noChangeArrowheads="1"/>
              </p:cNvSpPr>
              <p:nvPr/>
            </p:nvSpPr>
            <p:spPr bwMode="auto">
              <a:xfrm>
                <a:off x="344492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74" name="Freeform 45">
                <a:extLst>
                  <a:ext uri="{FF2B5EF4-FFF2-40B4-BE49-F238E27FC236}">
                    <a16:creationId xmlns:a16="http://schemas.microsoft.com/office/drawing/2014/main" id="{FA4DBA9C-0597-4065-96BF-0B0B1F1DC779}"/>
                  </a:ext>
                </a:extLst>
              </p:cNvPr>
              <p:cNvSpPr>
                <a:spLocks/>
              </p:cNvSpPr>
              <p:nvPr/>
            </p:nvSpPr>
            <p:spPr bwMode="auto">
              <a:xfrm>
                <a:off x="3494138" y="2193429"/>
                <a:ext cx="26988" cy="107950"/>
              </a:xfrm>
              <a:custGeom>
                <a:avLst/>
                <a:gdLst/>
                <a:ahLst/>
                <a:cxnLst>
                  <a:cxn ang="0">
                    <a:pos x="17" y="0"/>
                  </a:cxn>
                  <a:cxn ang="0">
                    <a:pos x="16" y="68"/>
                  </a:cxn>
                  <a:cxn ang="0">
                    <a:pos x="0" y="68"/>
                  </a:cxn>
                  <a:cxn ang="0">
                    <a:pos x="1" y="0"/>
                  </a:cxn>
                  <a:cxn ang="0">
                    <a:pos x="17" y="0"/>
                  </a:cxn>
                </a:cxnLst>
                <a:rect l="0" t="0" r="r" b="b"/>
                <a:pathLst>
                  <a:path w="17" h="68">
                    <a:moveTo>
                      <a:pt x="17" y="0"/>
                    </a:moveTo>
                    <a:lnTo>
                      <a:pt x="16" y="68"/>
                    </a:lnTo>
                    <a:lnTo>
                      <a:pt x="0" y="68"/>
                    </a:lnTo>
                    <a:lnTo>
                      <a:pt x="1" y="0"/>
                    </a:lnTo>
                    <a:lnTo>
                      <a:pt x="17" y="0"/>
                    </a:lnTo>
                    <a:close/>
                  </a:path>
                </a:pathLst>
              </a:cu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75" name="Freeform 46">
                <a:extLst>
                  <a:ext uri="{FF2B5EF4-FFF2-40B4-BE49-F238E27FC236}">
                    <a16:creationId xmlns:a16="http://schemas.microsoft.com/office/drawing/2014/main" id="{659A150D-CEF4-4BB5-9958-64C119D94424}"/>
                  </a:ext>
                </a:extLst>
              </p:cNvPr>
              <p:cNvSpPr>
                <a:spLocks/>
              </p:cNvSpPr>
              <p:nvPr/>
            </p:nvSpPr>
            <p:spPr bwMode="auto">
              <a:xfrm>
                <a:off x="1171625" y="2193429"/>
                <a:ext cx="25400" cy="107950"/>
              </a:xfrm>
              <a:custGeom>
                <a:avLst/>
                <a:gdLst/>
                <a:ahLst/>
                <a:cxnLst>
                  <a:cxn ang="0">
                    <a:pos x="16" y="0"/>
                  </a:cxn>
                  <a:cxn ang="0">
                    <a:pos x="15" y="68"/>
                  </a:cxn>
                  <a:cxn ang="0">
                    <a:pos x="0" y="68"/>
                  </a:cxn>
                  <a:cxn ang="0">
                    <a:pos x="1" y="0"/>
                  </a:cxn>
                  <a:cxn ang="0">
                    <a:pos x="16" y="0"/>
                  </a:cxn>
                </a:cxnLst>
                <a:rect l="0" t="0" r="r" b="b"/>
                <a:pathLst>
                  <a:path w="16" h="68">
                    <a:moveTo>
                      <a:pt x="16" y="0"/>
                    </a:moveTo>
                    <a:lnTo>
                      <a:pt x="15" y="68"/>
                    </a:lnTo>
                    <a:lnTo>
                      <a:pt x="0" y="68"/>
                    </a:lnTo>
                    <a:lnTo>
                      <a:pt x="1" y="0"/>
                    </a:lnTo>
                    <a:lnTo>
                      <a:pt x="16" y="0"/>
                    </a:lnTo>
                    <a:close/>
                  </a:path>
                </a:pathLst>
              </a:cu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76" name="Rectangle 47">
                <a:extLst>
                  <a:ext uri="{FF2B5EF4-FFF2-40B4-BE49-F238E27FC236}">
                    <a16:creationId xmlns:a16="http://schemas.microsoft.com/office/drawing/2014/main" id="{285DE0DC-E407-466F-AF2F-DFAC9D4C96C9}"/>
                  </a:ext>
                </a:extLst>
              </p:cNvPr>
              <p:cNvSpPr>
                <a:spLocks noChangeArrowheads="1"/>
              </p:cNvSpPr>
              <p:nvPr/>
            </p:nvSpPr>
            <p:spPr bwMode="auto">
              <a:xfrm>
                <a:off x="3132188" y="2234704"/>
                <a:ext cx="23813" cy="125413"/>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77" name="Rectangle 48">
                <a:extLst>
                  <a:ext uri="{FF2B5EF4-FFF2-40B4-BE49-F238E27FC236}">
                    <a16:creationId xmlns:a16="http://schemas.microsoft.com/office/drawing/2014/main" id="{EBDD7B95-2A3A-4321-AF70-236F2282F011}"/>
                  </a:ext>
                </a:extLst>
              </p:cNvPr>
              <p:cNvSpPr>
                <a:spLocks noChangeArrowheads="1"/>
              </p:cNvSpPr>
              <p:nvPr/>
            </p:nvSpPr>
            <p:spPr bwMode="auto">
              <a:xfrm>
                <a:off x="3186163" y="2234704"/>
                <a:ext cx="25400" cy="125413"/>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78" name="Rectangle 49">
                <a:extLst>
                  <a:ext uri="{FF2B5EF4-FFF2-40B4-BE49-F238E27FC236}">
                    <a16:creationId xmlns:a16="http://schemas.microsoft.com/office/drawing/2014/main" id="{096B5386-6EDC-4C61-87E0-E9F4CD501924}"/>
                  </a:ext>
                </a:extLst>
              </p:cNvPr>
              <p:cNvSpPr>
                <a:spLocks noChangeArrowheads="1"/>
              </p:cNvSpPr>
              <p:nvPr/>
            </p:nvSpPr>
            <p:spPr bwMode="auto">
              <a:xfrm>
                <a:off x="3235375" y="2234704"/>
                <a:ext cx="25400"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79" name="Rectangle 50">
                <a:extLst>
                  <a:ext uri="{FF2B5EF4-FFF2-40B4-BE49-F238E27FC236}">
                    <a16:creationId xmlns:a16="http://schemas.microsoft.com/office/drawing/2014/main" id="{FA0D8F0A-FEE3-4052-B87D-5F146E74A806}"/>
                  </a:ext>
                </a:extLst>
              </p:cNvPr>
              <p:cNvSpPr>
                <a:spLocks noChangeArrowheads="1"/>
              </p:cNvSpPr>
              <p:nvPr/>
            </p:nvSpPr>
            <p:spPr bwMode="auto">
              <a:xfrm>
                <a:off x="3284588" y="2234704"/>
                <a:ext cx="25400" cy="127000"/>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80" name="Freeform 51">
                <a:extLst>
                  <a:ext uri="{FF2B5EF4-FFF2-40B4-BE49-F238E27FC236}">
                    <a16:creationId xmlns:a16="http://schemas.microsoft.com/office/drawing/2014/main" id="{7132A18C-C022-4FD7-8D9E-08C1A60D44B6}"/>
                  </a:ext>
                </a:extLst>
              </p:cNvPr>
              <p:cNvSpPr>
                <a:spLocks/>
              </p:cNvSpPr>
              <p:nvPr/>
            </p:nvSpPr>
            <p:spPr bwMode="auto">
              <a:xfrm>
                <a:off x="3629075" y="1809254"/>
                <a:ext cx="12700" cy="396875"/>
              </a:xfrm>
              <a:custGeom>
                <a:avLst/>
                <a:gdLst/>
                <a:ahLst/>
                <a:cxnLst>
                  <a:cxn ang="0">
                    <a:pos x="32" y="1"/>
                  </a:cxn>
                  <a:cxn ang="0">
                    <a:pos x="16" y="1057"/>
                  </a:cxn>
                  <a:cxn ang="0">
                    <a:pos x="8" y="1064"/>
                  </a:cxn>
                  <a:cxn ang="0">
                    <a:pos x="0" y="1056"/>
                  </a:cxn>
                  <a:cxn ang="0">
                    <a:pos x="0" y="1048"/>
                  </a:cxn>
                  <a:cxn ang="0">
                    <a:pos x="16" y="1048"/>
                  </a:cxn>
                  <a:cxn ang="0">
                    <a:pos x="16" y="1056"/>
                  </a:cxn>
                  <a:cxn ang="0">
                    <a:pos x="0" y="1056"/>
                  </a:cxn>
                  <a:cxn ang="0">
                    <a:pos x="16" y="0"/>
                  </a:cxn>
                  <a:cxn ang="0">
                    <a:pos x="32" y="1"/>
                  </a:cxn>
                </a:cxnLst>
                <a:rect l="0" t="0" r="r" b="b"/>
                <a:pathLst>
                  <a:path w="32" h="1065">
                    <a:moveTo>
                      <a:pt x="32" y="1"/>
                    </a:moveTo>
                    <a:lnTo>
                      <a:pt x="16" y="1057"/>
                    </a:lnTo>
                    <a:cubicBezTo>
                      <a:pt x="16" y="1061"/>
                      <a:pt x="13" y="1065"/>
                      <a:pt x="8" y="1064"/>
                    </a:cubicBezTo>
                    <a:cubicBezTo>
                      <a:pt x="4" y="1064"/>
                      <a:pt x="0" y="1061"/>
                      <a:pt x="0" y="1056"/>
                    </a:cubicBezTo>
                    <a:lnTo>
                      <a:pt x="0" y="1048"/>
                    </a:lnTo>
                    <a:lnTo>
                      <a:pt x="16" y="1048"/>
                    </a:lnTo>
                    <a:lnTo>
                      <a:pt x="16" y="1056"/>
                    </a:lnTo>
                    <a:lnTo>
                      <a:pt x="0" y="1056"/>
                    </a:lnTo>
                    <a:lnTo>
                      <a:pt x="16" y="0"/>
                    </a:lnTo>
                    <a:lnTo>
                      <a:pt x="32" y="1"/>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81" name="Rectangle 52">
                <a:extLst>
                  <a:ext uri="{FF2B5EF4-FFF2-40B4-BE49-F238E27FC236}">
                    <a16:creationId xmlns:a16="http://schemas.microsoft.com/office/drawing/2014/main" id="{7CD849B8-E446-4E62-9672-6600E3668FFB}"/>
                  </a:ext>
                </a:extLst>
              </p:cNvPr>
              <p:cNvSpPr>
                <a:spLocks noChangeArrowheads="1"/>
              </p:cNvSpPr>
              <p:nvPr/>
            </p:nvSpPr>
            <p:spPr bwMode="auto">
              <a:xfrm>
                <a:off x="1103363" y="1809254"/>
                <a:ext cx="6350" cy="44767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82" name="Freeform 53">
                <a:extLst>
                  <a:ext uri="{FF2B5EF4-FFF2-40B4-BE49-F238E27FC236}">
                    <a16:creationId xmlns:a16="http://schemas.microsoft.com/office/drawing/2014/main" id="{9656D262-8863-416A-A385-16F8AE8FEC93}"/>
                  </a:ext>
                </a:extLst>
              </p:cNvPr>
              <p:cNvSpPr>
                <a:spLocks/>
              </p:cNvSpPr>
              <p:nvPr/>
            </p:nvSpPr>
            <p:spPr bwMode="auto">
              <a:xfrm>
                <a:off x="1106538" y="2087067"/>
                <a:ext cx="2532063" cy="11113"/>
              </a:xfrm>
              <a:custGeom>
                <a:avLst/>
                <a:gdLst/>
                <a:ahLst/>
                <a:cxnLst>
                  <a:cxn ang="0">
                    <a:pos x="0" y="0"/>
                  </a:cxn>
                  <a:cxn ang="0">
                    <a:pos x="1595" y="3"/>
                  </a:cxn>
                  <a:cxn ang="0">
                    <a:pos x="1595" y="7"/>
                  </a:cxn>
                  <a:cxn ang="0">
                    <a:pos x="0" y="3"/>
                  </a:cxn>
                  <a:cxn ang="0">
                    <a:pos x="0" y="0"/>
                  </a:cxn>
                </a:cxnLst>
                <a:rect l="0" t="0" r="r" b="b"/>
                <a:pathLst>
                  <a:path w="1595" h="7">
                    <a:moveTo>
                      <a:pt x="0" y="0"/>
                    </a:moveTo>
                    <a:lnTo>
                      <a:pt x="1595" y="3"/>
                    </a:lnTo>
                    <a:lnTo>
                      <a:pt x="1595" y="7"/>
                    </a:lnTo>
                    <a:lnTo>
                      <a:pt x="0" y="3"/>
                    </a:lnTo>
                    <a:lnTo>
                      <a:pt x="0"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83" name="Freeform 60">
                <a:extLst>
                  <a:ext uri="{FF2B5EF4-FFF2-40B4-BE49-F238E27FC236}">
                    <a16:creationId xmlns:a16="http://schemas.microsoft.com/office/drawing/2014/main" id="{2FF5B5D8-BE7D-4CCD-8B57-AC519F301C51}"/>
                  </a:ext>
                </a:extLst>
              </p:cNvPr>
              <p:cNvSpPr>
                <a:spLocks/>
              </p:cNvSpPr>
              <p:nvPr/>
            </p:nvSpPr>
            <p:spPr bwMode="auto">
              <a:xfrm>
                <a:off x="1276400" y="1782267"/>
                <a:ext cx="147638" cy="136525"/>
              </a:xfrm>
              <a:custGeom>
                <a:avLst/>
                <a:gdLst/>
                <a:ahLst/>
                <a:cxnLst>
                  <a:cxn ang="0">
                    <a:pos x="0" y="184"/>
                  </a:cxn>
                  <a:cxn ang="0">
                    <a:pos x="192" y="0"/>
                  </a:cxn>
                  <a:cxn ang="0">
                    <a:pos x="192" y="0"/>
                  </a:cxn>
                  <a:cxn ang="0">
                    <a:pos x="192" y="0"/>
                  </a:cxn>
                  <a:cxn ang="0">
                    <a:pos x="384" y="184"/>
                  </a:cxn>
                  <a:cxn ang="0">
                    <a:pos x="384" y="184"/>
                  </a:cxn>
                  <a:cxn ang="0">
                    <a:pos x="384" y="184"/>
                  </a:cxn>
                  <a:cxn ang="0">
                    <a:pos x="192" y="368"/>
                  </a:cxn>
                  <a:cxn ang="0">
                    <a:pos x="192" y="368"/>
                  </a:cxn>
                  <a:cxn ang="0">
                    <a:pos x="192" y="368"/>
                  </a:cxn>
                  <a:cxn ang="0">
                    <a:pos x="0" y="184"/>
                  </a:cxn>
                  <a:cxn ang="0">
                    <a:pos x="0" y="184"/>
                  </a:cxn>
                </a:cxnLst>
                <a:rect l="0" t="0" r="r" b="b"/>
                <a:pathLst>
                  <a:path w="384" h="368">
                    <a:moveTo>
                      <a:pt x="0" y="184"/>
                    </a:moveTo>
                    <a:cubicBezTo>
                      <a:pt x="0" y="83"/>
                      <a:pt x="86" y="0"/>
                      <a:pt x="192" y="0"/>
                    </a:cubicBezTo>
                    <a:cubicBezTo>
                      <a:pt x="192" y="0"/>
                      <a:pt x="192" y="0"/>
                      <a:pt x="192" y="0"/>
                    </a:cubicBezTo>
                    <a:lnTo>
                      <a:pt x="192" y="0"/>
                    </a:lnTo>
                    <a:cubicBezTo>
                      <a:pt x="299" y="0"/>
                      <a:pt x="384" y="83"/>
                      <a:pt x="384" y="184"/>
                    </a:cubicBezTo>
                    <a:cubicBezTo>
                      <a:pt x="384" y="184"/>
                      <a:pt x="384" y="184"/>
                      <a:pt x="384" y="184"/>
                    </a:cubicBezTo>
                    <a:lnTo>
                      <a:pt x="384" y="184"/>
                    </a:lnTo>
                    <a:cubicBezTo>
                      <a:pt x="384" y="286"/>
                      <a:pt x="299" y="368"/>
                      <a:pt x="192" y="368"/>
                    </a:cubicBezTo>
                    <a:cubicBezTo>
                      <a:pt x="192" y="368"/>
                      <a:pt x="192" y="368"/>
                      <a:pt x="192" y="368"/>
                    </a:cubicBezTo>
                    <a:lnTo>
                      <a:pt x="192" y="368"/>
                    </a:lnTo>
                    <a:cubicBezTo>
                      <a:pt x="86"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84" name="Freeform 61">
                <a:extLst>
                  <a:ext uri="{FF2B5EF4-FFF2-40B4-BE49-F238E27FC236}">
                    <a16:creationId xmlns:a16="http://schemas.microsoft.com/office/drawing/2014/main" id="{CC6342DC-9A6F-4521-A28C-B16DFE90AE04}"/>
                  </a:ext>
                </a:extLst>
              </p:cNvPr>
              <p:cNvSpPr>
                <a:spLocks noEditPoints="1"/>
              </p:cNvSpPr>
              <p:nvPr/>
            </p:nvSpPr>
            <p:spPr bwMode="auto">
              <a:xfrm>
                <a:off x="1263700" y="1769567"/>
                <a:ext cx="173038" cy="161925"/>
              </a:xfrm>
              <a:custGeom>
                <a:avLst/>
                <a:gdLst/>
                <a:ahLst/>
                <a:cxnLst>
                  <a:cxn ang="0">
                    <a:pos x="5" y="176"/>
                  </a:cxn>
                  <a:cxn ang="0">
                    <a:pos x="20" y="130"/>
                  </a:cxn>
                  <a:cxn ang="0">
                    <a:pos x="64" y="66"/>
                  </a:cxn>
                  <a:cxn ang="0">
                    <a:pos x="102" y="36"/>
                  </a:cxn>
                  <a:cxn ang="0">
                    <a:pos x="176" y="6"/>
                  </a:cxn>
                  <a:cxn ang="0">
                    <a:pos x="228" y="1"/>
                  </a:cxn>
                  <a:cxn ang="0">
                    <a:pos x="309" y="17"/>
                  </a:cxn>
                  <a:cxn ang="0">
                    <a:pos x="352" y="39"/>
                  </a:cxn>
                  <a:cxn ang="0">
                    <a:pos x="408" y="93"/>
                  </a:cxn>
                  <a:cxn ang="0">
                    <a:pos x="432" y="136"/>
                  </a:cxn>
                  <a:cxn ang="0">
                    <a:pos x="448" y="213"/>
                  </a:cxn>
                  <a:cxn ang="0">
                    <a:pos x="443" y="263"/>
                  </a:cxn>
                  <a:cxn ang="0">
                    <a:pos x="411" y="336"/>
                  </a:cxn>
                  <a:cxn ang="0">
                    <a:pos x="381" y="371"/>
                  </a:cxn>
                  <a:cxn ang="0">
                    <a:pos x="314" y="415"/>
                  </a:cxn>
                  <a:cxn ang="0">
                    <a:pos x="267" y="428"/>
                  </a:cxn>
                  <a:cxn ang="0">
                    <a:pos x="182" y="428"/>
                  </a:cxn>
                  <a:cxn ang="0">
                    <a:pos x="134" y="415"/>
                  </a:cxn>
                  <a:cxn ang="0">
                    <a:pos x="69" y="372"/>
                  </a:cxn>
                  <a:cxn ang="0">
                    <a:pos x="38" y="336"/>
                  </a:cxn>
                  <a:cxn ang="0">
                    <a:pos x="6" y="263"/>
                  </a:cxn>
                  <a:cxn ang="0">
                    <a:pos x="68" y="250"/>
                  </a:cxn>
                  <a:cxn ang="0">
                    <a:pos x="75" y="272"/>
                  </a:cxn>
                  <a:cxn ang="0">
                    <a:pos x="113" y="326"/>
                  </a:cxn>
                  <a:cxn ang="0">
                    <a:pos x="132" y="341"/>
                  </a:cxn>
                  <a:cxn ang="0">
                    <a:pos x="194" y="366"/>
                  </a:cxn>
                  <a:cxn ang="0">
                    <a:pos x="221" y="369"/>
                  </a:cxn>
                  <a:cxn ang="0">
                    <a:pos x="291" y="356"/>
                  </a:cxn>
                  <a:cxn ang="0">
                    <a:pos x="312" y="345"/>
                  </a:cxn>
                  <a:cxn ang="0">
                    <a:pos x="359" y="299"/>
                  </a:cxn>
                  <a:cxn ang="0">
                    <a:pos x="371" y="279"/>
                  </a:cxn>
                  <a:cxn ang="0">
                    <a:pos x="385" y="213"/>
                  </a:cxn>
                  <a:cxn ang="0">
                    <a:pos x="382" y="189"/>
                  </a:cxn>
                  <a:cxn ang="0">
                    <a:pos x="356" y="129"/>
                  </a:cxn>
                  <a:cxn ang="0">
                    <a:pos x="341" y="112"/>
                  </a:cxn>
                  <a:cxn ang="0">
                    <a:pos x="285" y="76"/>
                  </a:cxn>
                  <a:cxn ang="0">
                    <a:pos x="260" y="68"/>
                  </a:cxn>
                  <a:cxn ang="0">
                    <a:pos x="189" y="68"/>
                  </a:cxn>
                  <a:cxn ang="0">
                    <a:pos x="164" y="76"/>
                  </a:cxn>
                  <a:cxn ang="0">
                    <a:pos x="108" y="112"/>
                  </a:cxn>
                  <a:cxn ang="0">
                    <a:pos x="93" y="129"/>
                  </a:cxn>
                  <a:cxn ang="0">
                    <a:pos x="67" y="189"/>
                  </a:cxn>
                  <a:cxn ang="0">
                    <a:pos x="64" y="213"/>
                  </a:cxn>
                </a:cxnLst>
                <a:rect l="0" t="0" r="r" b="b"/>
                <a:pathLst>
                  <a:path w="449" h="433">
                    <a:moveTo>
                      <a:pt x="1" y="220"/>
                    </a:moveTo>
                    <a:cubicBezTo>
                      <a:pt x="0" y="218"/>
                      <a:pt x="0" y="215"/>
                      <a:pt x="1" y="213"/>
                    </a:cubicBezTo>
                    <a:lnTo>
                      <a:pt x="5" y="176"/>
                    </a:lnTo>
                    <a:cubicBezTo>
                      <a:pt x="5" y="174"/>
                      <a:pt x="5" y="172"/>
                      <a:pt x="6" y="170"/>
                    </a:cubicBezTo>
                    <a:lnTo>
                      <a:pt x="17" y="136"/>
                    </a:lnTo>
                    <a:cubicBezTo>
                      <a:pt x="18" y="134"/>
                      <a:pt x="19" y="132"/>
                      <a:pt x="20" y="130"/>
                    </a:cubicBezTo>
                    <a:lnTo>
                      <a:pt x="38" y="98"/>
                    </a:lnTo>
                    <a:cubicBezTo>
                      <a:pt x="39" y="96"/>
                      <a:pt x="40" y="94"/>
                      <a:pt x="41" y="93"/>
                    </a:cubicBezTo>
                    <a:lnTo>
                      <a:pt x="64" y="66"/>
                    </a:lnTo>
                    <a:cubicBezTo>
                      <a:pt x="66" y="64"/>
                      <a:pt x="67" y="62"/>
                      <a:pt x="69" y="61"/>
                    </a:cubicBezTo>
                    <a:lnTo>
                      <a:pt x="98" y="39"/>
                    </a:lnTo>
                    <a:cubicBezTo>
                      <a:pt x="99" y="38"/>
                      <a:pt x="101" y="37"/>
                      <a:pt x="102" y="36"/>
                    </a:cubicBezTo>
                    <a:lnTo>
                      <a:pt x="134" y="19"/>
                    </a:lnTo>
                    <a:cubicBezTo>
                      <a:pt x="136" y="18"/>
                      <a:pt x="138" y="17"/>
                      <a:pt x="140" y="17"/>
                    </a:cubicBezTo>
                    <a:lnTo>
                      <a:pt x="176" y="6"/>
                    </a:lnTo>
                    <a:cubicBezTo>
                      <a:pt x="178" y="5"/>
                      <a:pt x="180" y="5"/>
                      <a:pt x="182" y="5"/>
                    </a:cubicBezTo>
                    <a:lnTo>
                      <a:pt x="221" y="1"/>
                    </a:lnTo>
                    <a:cubicBezTo>
                      <a:pt x="223" y="0"/>
                      <a:pt x="226" y="0"/>
                      <a:pt x="228" y="1"/>
                    </a:cubicBezTo>
                    <a:lnTo>
                      <a:pt x="267" y="5"/>
                    </a:lnTo>
                    <a:cubicBezTo>
                      <a:pt x="269" y="5"/>
                      <a:pt x="271" y="5"/>
                      <a:pt x="273" y="6"/>
                    </a:cubicBezTo>
                    <a:lnTo>
                      <a:pt x="309" y="17"/>
                    </a:lnTo>
                    <a:cubicBezTo>
                      <a:pt x="311" y="17"/>
                      <a:pt x="312" y="18"/>
                      <a:pt x="314" y="19"/>
                    </a:cubicBezTo>
                    <a:lnTo>
                      <a:pt x="347" y="36"/>
                    </a:lnTo>
                    <a:cubicBezTo>
                      <a:pt x="349" y="37"/>
                      <a:pt x="351" y="38"/>
                      <a:pt x="352" y="39"/>
                    </a:cubicBezTo>
                    <a:lnTo>
                      <a:pt x="380" y="61"/>
                    </a:lnTo>
                    <a:cubicBezTo>
                      <a:pt x="382" y="63"/>
                      <a:pt x="383" y="64"/>
                      <a:pt x="385" y="66"/>
                    </a:cubicBezTo>
                    <a:lnTo>
                      <a:pt x="408" y="93"/>
                    </a:lnTo>
                    <a:cubicBezTo>
                      <a:pt x="409" y="94"/>
                      <a:pt x="410" y="96"/>
                      <a:pt x="411" y="98"/>
                    </a:cubicBezTo>
                    <a:lnTo>
                      <a:pt x="429" y="130"/>
                    </a:lnTo>
                    <a:cubicBezTo>
                      <a:pt x="430" y="132"/>
                      <a:pt x="431" y="134"/>
                      <a:pt x="432" y="136"/>
                    </a:cubicBezTo>
                    <a:lnTo>
                      <a:pt x="443" y="170"/>
                    </a:lnTo>
                    <a:cubicBezTo>
                      <a:pt x="444" y="172"/>
                      <a:pt x="444" y="174"/>
                      <a:pt x="444" y="176"/>
                    </a:cubicBezTo>
                    <a:lnTo>
                      <a:pt x="448" y="213"/>
                    </a:lnTo>
                    <a:cubicBezTo>
                      <a:pt x="449" y="215"/>
                      <a:pt x="449" y="218"/>
                      <a:pt x="448" y="220"/>
                    </a:cubicBezTo>
                    <a:lnTo>
                      <a:pt x="444" y="257"/>
                    </a:lnTo>
                    <a:cubicBezTo>
                      <a:pt x="444" y="259"/>
                      <a:pt x="444" y="261"/>
                      <a:pt x="443" y="263"/>
                    </a:cubicBezTo>
                    <a:lnTo>
                      <a:pt x="432" y="298"/>
                    </a:lnTo>
                    <a:cubicBezTo>
                      <a:pt x="431" y="300"/>
                      <a:pt x="430" y="302"/>
                      <a:pt x="429" y="305"/>
                    </a:cubicBezTo>
                    <a:lnTo>
                      <a:pt x="411" y="336"/>
                    </a:lnTo>
                    <a:cubicBezTo>
                      <a:pt x="410" y="337"/>
                      <a:pt x="409" y="339"/>
                      <a:pt x="408" y="340"/>
                    </a:cubicBezTo>
                    <a:lnTo>
                      <a:pt x="385" y="367"/>
                    </a:lnTo>
                    <a:cubicBezTo>
                      <a:pt x="384" y="369"/>
                      <a:pt x="382" y="370"/>
                      <a:pt x="381" y="371"/>
                    </a:cubicBezTo>
                    <a:lnTo>
                      <a:pt x="353" y="394"/>
                    </a:lnTo>
                    <a:cubicBezTo>
                      <a:pt x="351" y="396"/>
                      <a:pt x="349" y="397"/>
                      <a:pt x="347" y="398"/>
                    </a:cubicBezTo>
                    <a:lnTo>
                      <a:pt x="314" y="415"/>
                    </a:lnTo>
                    <a:cubicBezTo>
                      <a:pt x="312" y="416"/>
                      <a:pt x="310" y="417"/>
                      <a:pt x="308" y="417"/>
                    </a:cubicBezTo>
                    <a:lnTo>
                      <a:pt x="272" y="427"/>
                    </a:lnTo>
                    <a:cubicBezTo>
                      <a:pt x="270" y="428"/>
                      <a:pt x="269" y="428"/>
                      <a:pt x="267" y="428"/>
                    </a:cubicBezTo>
                    <a:lnTo>
                      <a:pt x="228" y="432"/>
                    </a:lnTo>
                    <a:cubicBezTo>
                      <a:pt x="226" y="433"/>
                      <a:pt x="223" y="433"/>
                      <a:pt x="221" y="432"/>
                    </a:cubicBezTo>
                    <a:lnTo>
                      <a:pt x="182" y="428"/>
                    </a:lnTo>
                    <a:cubicBezTo>
                      <a:pt x="180" y="428"/>
                      <a:pt x="179" y="428"/>
                      <a:pt x="177" y="427"/>
                    </a:cubicBezTo>
                    <a:lnTo>
                      <a:pt x="141" y="417"/>
                    </a:lnTo>
                    <a:cubicBezTo>
                      <a:pt x="139" y="417"/>
                      <a:pt x="137" y="416"/>
                      <a:pt x="134" y="415"/>
                    </a:cubicBezTo>
                    <a:lnTo>
                      <a:pt x="102" y="398"/>
                    </a:lnTo>
                    <a:cubicBezTo>
                      <a:pt x="101" y="397"/>
                      <a:pt x="99" y="396"/>
                      <a:pt x="98" y="395"/>
                    </a:cubicBezTo>
                    <a:lnTo>
                      <a:pt x="69" y="372"/>
                    </a:lnTo>
                    <a:cubicBezTo>
                      <a:pt x="67" y="370"/>
                      <a:pt x="65" y="369"/>
                      <a:pt x="64" y="367"/>
                    </a:cubicBezTo>
                    <a:lnTo>
                      <a:pt x="41" y="340"/>
                    </a:lnTo>
                    <a:cubicBezTo>
                      <a:pt x="40" y="339"/>
                      <a:pt x="39" y="337"/>
                      <a:pt x="38" y="336"/>
                    </a:cubicBezTo>
                    <a:lnTo>
                      <a:pt x="20" y="305"/>
                    </a:lnTo>
                    <a:cubicBezTo>
                      <a:pt x="19" y="302"/>
                      <a:pt x="18" y="300"/>
                      <a:pt x="17" y="298"/>
                    </a:cubicBezTo>
                    <a:lnTo>
                      <a:pt x="6" y="263"/>
                    </a:lnTo>
                    <a:cubicBezTo>
                      <a:pt x="5" y="261"/>
                      <a:pt x="5" y="259"/>
                      <a:pt x="5" y="257"/>
                    </a:cubicBezTo>
                    <a:lnTo>
                      <a:pt x="1" y="220"/>
                    </a:lnTo>
                    <a:close/>
                    <a:moveTo>
                      <a:pt x="68" y="250"/>
                    </a:moveTo>
                    <a:lnTo>
                      <a:pt x="67" y="244"/>
                    </a:lnTo>
                    <a:lnTo>
                      <a:pt x="78" y="279"/>
                    </a:lnTo>
                    <a:lnTo>
                      <a:pt x="75" y="272"/>
                    </a:lnTo>
                    <a:lnTo>
                      <a:pt x="93" y="303"/>
                    </a:lnTo>
                    <a:lnTo>
                      <a:pt x="90" y="299"/>
                    </a:lnTo>
                    <a:lnTo>
                      <a:pt x="113" y="326"/>
                    </a:lnTo>
                    <a:lnTo>
                      <a:pt x="108" y="321"/>
                    </a:lnTo>
                    <a:lnTo>
                      <a:pt x="137" y="344"/>
                    </a:lnTo>
                    <a:lnTo>
                      <a:pt x="132" y="341"/>
                    </a:lnTo>
                    <a:lnTo>
                      <a:pt x="164" y="358"/>
                    </a:lnTo>
                    <a:lnTo>
                      <a:pt x="158" y="356"/>
                    </a:lnTo>
                    <a:lnTo>
                      <a:pt x="194" y="366"/>
                    </a:lnTo>
                    <a:lnTo>
                      <a:pt x="189" y="365"/>
                    </a:lnTo>
                    <a:lnTo>
                      <a:pt x="228" y="369"/>
                    </a:lnTo>
                    <a:lnTo>
                      <a:pt x="221" y="369"/>
                    </a:lnTo>
                    <a:lnTo>
                      <a:pt x="260" y="365"/>
                    </a:lnTo>
                    <a:lnTo>
                      <a:pt x="255" y="366"/>
                    </a:lnTo>
                    <a:lnTo>
                      <a:pt x="291" y="356"/>
                    </a:lnTo>
                    <a:lnTo>
                      <a:pt x="285" y="358"/>
                    </a:lnTo>
                    <a:lnTo>
                      <a:pt x="318" y="341"/>
                    </a:lnTo>
                    <a:lnTo>
                      <a:pt x="312" y="345"/>
                    </a:lnTo>
                    <a:lnTo>
                      <a:pt x="340" y="322"/>
                    </a:lnTo>
                    <a:lnTo>
                      <a:pt x="336" y="326"/>
                    </a:lnTo>
                    <a:lnTo>
                      <a:pt x="359" y="299"/>
                    </a:lnTo>
                    <a:lnTo>
                      <a:pt x="356" y="303"/>
                    </a:lnTo>
                    <a:lnTo>
                      <a:pt x="374" y="272"/>
                    </a:lnTo>
                    <a:lnTo>
                      <a:pt x="371" y="279"/>
                    </a:lnTo>
                    <a:lnTo>
                      <a:pt x="382" y="244"/>
                    </a:lnTo>
                    <a:lnTo>
                      <a:pt x="381" y="250"/>
                    </a:lnTo>
                    <a:lnTo>
                      <a:pt x="385" y="213"/>
                    </a:lnTo>
                    <a:lnTo>
                      <a:pt x="385" y="220"/>
                    </a:lnTo>
                    <a:lnTo>
                      <a:pt x="381" y="183"/>
                    </a:lnTo>
                    <a:lnTo>
                      <a:pt x="382" y="189"/>
                    </a:lnTo>
                    <a:lnTo>
                      <a:pt x="371" y="155"/>
                    </a:lnTo>
                    <a:lnTo>
                      <a:pt x="374" y="161"/>
                    </a:lnTo>
                    <a:lnTo>
                      <a:pt x="356" y="129"/>
                    </a:lnTo>
                    <a:lnTo>
                      <a:pt x="359" y="134"/>
                    </a:lnTo>
                    <a:lnTo>
                      <a:pt x="336" y="107"/>
                    </a:lnTo>
                    <a:lnTo>
                      <a:pt x="341" y="112"/>
                    </a:lnTo>
                    <a:lnTo>
                      <a:pt x="313" y="90"/>
                    </a:lnTo>
                    <a:lnTo>
                      <a:pt x="318" y="93"/>
                    </a:lnTo>
                    <a:lnTo>
                      <a:pt x="285" y="76"/>
                    </a:lnTo>
                    <a:lnTo>
                      <a:pt x="290" y="78"/>
                    </a:lnTo>
                    <a:lnTo>
                      <a:pt x="254" y="67"/>
                    </a:lnTo>
                    <a:lnTo>
                      <a:pt x="260" y="68"/>
                    </a:lnTo>
                    <a:lnTo>
                      <a:pt x="221" y="64"/>
                    </a:lnTo>
                    <a:lnTo>
                      <a:pt x="228" y="64"/>
                    </a:lnTo>
                    <a:lnTo>
                      <a:pt x="189" y="68"/>
                    </a:lnTo>
                    <a:lnTo>
                      <a:pt x="195" y="67"/>
                    </a:lnTo>
                    <a:lnTo>
                      <a:pt x="159" y="78"/>
                    </a:lnTo>
                    <a:lnTo>
                      <a:pt x="164" y="76"/>
                    </a:lnTo>
                    <a:lnTo>
                      <a:pt x="132" y="93"/>
                    </a:lnTo>
                    <a:lnTo>
                      <a:pt x="137" y="90"/>
                    </a:lnTo>
                    <a:lnTo>
                      <a:pt x="108" y="112"/>
                    </a:lnTo>
                    <a:lnTo>
                      <a:pt x="113" y="107"/>
                    </a:lnTo>
                    <a:lnTo>
                      <a:pt x="90" y="134"/>
                    </a:lnTo>
                    <a:lnTo>
                      <a:pt x="93" y="129"/>
                    </a:lnTo>
                    <a:lnTo>
                      <a:pt x="75" y="161"/>
                    </a:lnTo>
                    <a:lnTo>
                      <a:pt x="78" y="155"/>
                    </a:lnTo>
                    <a:lnTo>
                      <a:pt x="67" y="189"/>
                    </a:lnTo>
                    <a:lnTo>
                      <a:pt x="68" y="183"/>
                    </a:lnTo>
                    <a:lnTo>
                      <a:pt x="64" y="220"/>
                    </a:lnTo>
                    <a:lnTo>
                      <a:pt x="64" y="213"/>
                    </a:lnTo>
                    <a:lnTo>
                      <a:pt x="68" y="25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85" name="Freeform 62">
                <a:extLst>
                  <a:ext uri="{FF2B5EF4-FFF2-40B4-BE49-F238E27FC236}">
                    <a16:creationId xmlns:a16="http://schemas.microsoft.com/office/drawing/2014/main" id="{F263AD2C-485C-45E4-ACA7-C1D7BE38A31D}"/>
                  </a:ext>
                </a:extLst>
              </p:cNvPr>
              <p:cNvSpPr>
                <a:spLocks/>
              </p:cNvSpPr>
              <p:nvPr/>
            </p:nvSpPr>
            <p:spPr bwMode="auto">
              <a:xfrm>
                <a:off x="1619300" y="1836242"/>
                <a:ext cx="141288" cy="136525"/>
              </a:xfrm>
              <a:custGeom>
                <a:avLst/>
                <a:gdLst/>
                <a:ahLst/>
                <a:cxnLst>
                  <a:cxn ang="0">
                    <a:pos x="0" y="184"/>
                  </a:cxn>
                  <a:cxn ang="0">
                    <a:pos x="184" y="0"/>
                  </a:cxn>
                  <a:cxn ang="0">
                    <a:pos x="184" y="0"/>
                  </a:cxn>
                  <a:cxn ang="0">
                    <a:pos x="184" y="0"/>
                  </a:cxn>
                  <a:cxn ang="0">
                    <a:pos x="368" y="184"/>
                  </a:cxn>
                  <a:cxn ang="0">
                    <a:pos x="368" y="184"/>
                  </a:cxn>
                  <a:cxn ang="0">
                    <a:pos x="368" y="184"/>
                  </a:cxn>
                  <a:cxn ang="0">
                    <a:pos x="184" y="368"/>
                  </a:cxn>
                  <a:cxn ang="0">
                    <a:pos x="184" y="368"/>
                  </a:cxn>
                  <a:cxn ang="0">
                    <a:pos x="184" y="368"/>
                  </a:cxn>
                  <a:cxn ang="0">
                    <a:pos x="0" y="184"/>
                  </a:cxn>
                  <a:cxn ang="0">
                    <a:pos x="0" y="184"/>
                  </a:cxn>
                </a:cxnLst>
                <a:rect l="0" t="0" r="r" b="b"/>
                <a:pathLst>
                  <a:path w="368" h="368">
                    <a:moveTo>
                      <a:pt x="0" y="184"/>
                    </a:moveTo>
                    <a:cubicBezTo>
                      <a:pt x="0" y="83"/>
                      <a:pt x="83" y="0"/>
                      <a:pt x="184" y="0"/>
                    </a:cubicBezTo>
                    <a:cubicBezTo>
                      <a:pt x="184" y="0"/>
                      <a:pt x="184" y="0"/>
                      <a:pt x="184" y="0"/>
                    </a:cubicBezTo>
                    <a:lnTo>
                      <a:pt x="184" y="0"/>
                    </a:lnTo>
                    <a:cubicBezTo>
                      <a:pt x="286" y="0"/>
                      <a:pt x="368" y="83"/>
                      <a:pt x="368" y="184"/>
                    </a:cubicBezTo>
                    <a:cubicBezTo>
                      <a:pt x="368" y="184"/>
                      <a:pt x="368" y="184"/>
                      <a:pt x="368" y="184"/>
                    </a:cubicBezTo>
                    <a:lnTo>
                      <a:pt x="368" y="184"/>
                    </a:lnTo>
                    <a:cubicBezTo>
                      <a:pt x="368" y="286"/>
                      <a:pt x="286" y="368"/>
                      <a:pt x="184" y="368"/>
                    </a:cubicBezTo>
                    <a:cubicBezTo>
                      <a:pt x="184" y="368"/>
                      <a:pt x="184" y="368"/>
                      <a:pt x="184" y="368"/>
                    </a:cubicBezTo>
                    <a:lnTo>
                      <a:pt x="184" y="368"/>
                    </a:lnTo>
                    <a:cubicBezTo>
                      <a:pt x="83"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86" name="Freeform 63">
                <a:extLst>
                  <a:ext uri="{FF2B5EF4-FFF2-40B4-BE49-F238E27FC236}">
                    <a16:creationId xmlns:a16="http://schemas.microsoft.com/office/drawing/2014/main" id="{21270C14-580A-44B8-9DD5-8342978ECC61}"/>
                  </a:ext>
                </a:extLst>
              </p:cNvPr>
              <p:cNvSpPr>
                <a:spLocks noEditPoints="1"/>
              </p:cNvSpPr>
              <p:nvPr/>
            </p:nvSpPr>
            <p:spPr bwMode="auto">
              <a:xfrm>
                <a:off x="1608188" y="1823542"/>
                <a:ext cx="165100" cy="161925"/>
              </a:xfrm>
              <a:custGeom>
                <a:avLst/>
                <a:gdLst/>
                <a:ahLst/>
                <a:cxnLst>
                  <a:cxn ang="0">
                    <a:pos x="5" y="176"/>
                  </a:cxn>
                  <a:cxn ang="0">
                    <a:pos x="19" y="130"/>
                  </a:cxn>
                  <a:cxn ang="0">
                    <a:pos x="62" y="66"/>
                  </a:cxn>
                  <a:cxn ang="0">
                    <a:pos x="98" y="36"/>
                  </a:cxn>
                  <a:cxn ang="0">
                    <a:pos x="170" y="6"/>
                  </a:cxn>
                  <a:cxn ang="0">
                    <a:pos x="220" y="1"/>
                  </a:cxn>
                  <a:cxn ang="0">
                    <a:pos x="298" y="17"/>
                  </a:cxn>
                  <a:cxn ang="0">
                    <a:pos x="340" y="40"/>
                  </a:cxn>
                  <a:cxn ang="0">
                    <a:pos x="394" y="93"/>
                  </a:cxn>
                  <a:cxn ang="0">
                    <a:pos x="417" y="136"/>
                  </a:cxn>
                  <a:cxn ang="0">
                    <a:pos x="432" y="213"/>
                  </a:cxn>
                  <a:cxn ang="0">
                    <a:pos x="427" y="262"/>
                  </a:cxn>
                  <a:cxn ang="0">
                    <a:pos x="398" y="335"/>
                  </a:cxn>
                  <a:cxn ang="0">
                    <a:pos x="367" y="371"/>
                  </a:cxn>
                  <a:cxn ang="0">
                    <a:pos x="304" y="415"/>
                  </a:cxn>
                  <a:cxn ang="0">
                    <a:pos x="257" y="428"/>
                  </a:cxn>
                  <a:cxn ang="0">
                    <a:pos x="176" y="428"/>
                  </a:cxn>
                  <a:cxn ang="0">
                    <a:pos x="130" y="415"/>
                  </a:cxn>
                  <a:cxn ang="0">
                    <a:pos x="66" y="371"/>
                  </a:cxn>
                  <a:cxn ang="0">
                    <a:pos x="36" y="335"/>
                  </a:cxn>
                  <a:cxn ang="0">
                    <a:pos x="6" y="263"/>
                  </a:cxn>
                  <a:cxn ang="0">
                    <a:pos x="68" y="250"/>
                  </a:cxn>
                  <a:cxn ang="0">
                    <a:pos x="76" y="273"/>
                  </a:cxn>
                  <a:cxn ang="0">
                    <a:pos x="111" y="326"/>
                  </a:cxn>
                  <a:cxn ang="0">
                    <a:pos x="128" y="341"/>
                  </a:cxn>
                  <a:cxn ang="0">
                    <a:pos x="188" y="366"/>
                  </a:cxn>
                  <a:cxn ang="0">
                    <a:pos x="213" y="369"/>
                  </a:cxn>
                  <a:cxn ang="0">
                    <a:pos x="280" y="356"/>
                  </a:cxn>
                  <a:cxn ang="0">
                    <a:pos x="299" y="345"/>
                  </a:cxn>
                  <a:cxn ang="0">
                    <a:pos x="345" y="299"/>
                  </a:cxn>
                  <a:cxn ang="0">
                    <a:pos x="356" y="280"/>
                  </a:cxn>
                  <a:cxn ang="0">
                    <a:pos x="369" y="213"/>
                  </a:cxn>
                  <a:cxn ang="0">
                    <a:pos x="366" y="188"/>
                  </a:cxn>
                  <a:cxn ang="0">
                    <a:pos x="341" y="128"/>
                  </a:cxn>
                  <a:cxn ang="0">
                    <a:pos x="326" y="111"/>
                  </a:cxn>
                  <a:cxn ang="0">
                    <a:pos x="273" y="76"/>
                  </a:cxn>
                  <a:cxn ang="0">
                    <a:pos x="250" y="68"/>
                  </a:cxn>
                  <a:cxn ang="0">
                    <a:pos x="183" y="68"/>
                  </a:cxn>
                  <a:cxn ang="0">
                    <a:pos x="160" y="76"/>
                  </a:cxn>
                  <a:cxn ang="0">
                    <a:pos x="107" y="111"/>
                  </a:cxn>
                  <a:cxn ang="0">
                    <a:pos x="93" y="128"/>
                  </a:cxn>
                  <a:cxn ang="0">
                    <a:pos x="67" y="189"/>
                  </a:cxn>
                  <a:cxn ang="0">
                    <a:pos x="64" y="213"/>
                  </a:cxn>
                </a:cxnLst>
                <a:rect l="0" t="0" r="r" b="b"/>
                <a:pathLst>
                  <a:path w="433" h="433">
                    <a:moveTo>
                      <a:pt x="1" y="220"/>
                    </a:moveTo>
                    <a:cubicBezTo>
                      <a:pt x="0" y="218"/>
                      <a:pt x="0" y="215"/>
                      <a:pt x="1" y="213"/>
                    </a:cubicBezTo>
                    <a:lnTo>
                      <a:pt x="5" y="176"/>
                    </a:lnTo>
                    <a:cubicBezTo>
                      <a:pt x="5" y="174"/>
                      <a:pt x="5" y="172"/>
                      <a:pt x="6" y="170"/>
                    </a:cubicBezTo>
                    <a:lnTo>
                      <a:pt x="17" y="136"/>
                    </a:lnTo>
                    <a:cubicBezTo>
                      <a:pt x="18" y="134"/>
                      <a:pt x="18" y="132"/>
                      <a:pt x="19" y="130"/>
                    </a:cubicBezTo>
                    <a:lnTo>
                      <a:pt x="36" y="98"/>
                    </a:lnTo>
                    <a:cubicBezTo>
                      <a:pt x="37" y="97"/>
                      <a:pt x="38" y="95"/>
                      <a:pt x="40" y="93"/>
                    </a:cubicBezTo>
                    <a:lnTo>
                      <a:pt x="62" y="66"/>
                    </a:lnTo>
                    <a:cubicBezTo>
                      <a:pt x="63" y="65"/>
                      <a:pt x="65" y="63"/>
                      <a:pt x="66" y="62"/>
                    </a:cubicBezTo>
                    <a:lnTo>
                      <a:pt x="93" y="40"/>
                    </a:lnTo>
                    <a:cubicBezTo>
                      <a:pt x="95" y="38"/>
                      <a:pt x="97" y="37"/>
                      <a:pt x="98" y="36"/>
                    </a:cubicBezTo>
                    <a:lnTo>
                      <a:pt x="130" y="19"/>
                    </a:lnTo>
                    <a:cubicBezTo>
                      <a:pt x="132" y="18"/>
                      <a:pt x="134" y="18"/>
                      <a:pt x="136" y="17"/>
                    </a:cubicBezTo>
                    <a:lnTo>
                      <a:pt x="170" y="6"/>
                    </a:lnTo>
                    <a:cubicBezTo>
                      <a:pt x="172" y="5"/>
                      <a:pt x="174" y="5"/>
                      <a:pt x="176" y="5"/>
                    </a:cubicBezTo>
                    <a:lnTo>
                      <a:pt x="213" y="1"/>
                    </a:lnTo>
                    <a:cubicBezTo>
                      <a:pt x="215" y="0"/>
                      <a:pt x="218" y="0"/>
                      <a:pt x="220" y="1"/>
                    </a:cubicBezTo>
                    <a:lnTo>
                      <a:pt x="257" y="5"/>
                    </a:lnTo>
                    <a:cubicBezTo>
                      <a:pt x="259" y="5"/>
                      <a:pt x="261" y="5"/>
                      <a:pt x="263" y="6"/>
                    </a:cubicBezTo>
                    <a:lnTo>
                      <a:pt x="298" y="17"/>
                    </a:lnTo>
                    <a:cubicBezTo>
                      <a:pt x="300" y="18"/>
                      <a:pt x="302" y="18"/>
                      <a:pt x="304" y="19"/>
                    </a:cubicBezTo>
                    <a:lnTo>
                      <a:pt x="335" y="36"/>
                    </a:lnTo>
                    <a:cubicBezTo>
                      <a:pt x="337" y="37"/>
                      <a:pt x="338" y="38"/>
                      <a:pt x="340" y="40"/>
                    </a:cubicBezTo>
                    <a:lnTo>
                      <a:pt x="367" y="62"/>
                    </a:lnTo>
                    <a:cubicBezTo>
                      <a:pt x="368" y="63"/>
                      <a:pt x="370" y="64"/>
                      <a:pt x="371" y="66"/>
                    </a:cubicBezTo>
                    <a:lnTo>
                      <a:pt x="394" y="93"/>
                    </a:lnTo>
                    <a:cubicBezTo>
                      <a:pt x="395" y="94"/>
                      <a:pt x="397" y="96"/>
                      <a:pt x="398" y="98"/>
                    </a:cubicBezTo>
                    <a:lnTo>
                      <a:pt x="415" y="130"/>
                    </a:lnTo>
                    <a:cubicBezTo>
                      <a:pt x="416" y="132"/>
                      <a:pt x="417" y="134"/>
                      <a:pt x="417" y="136"/>
                    </a:cubicBezTo>
                    <a:lnTo>
                      <a:pt x="427" y="170"/>
                    </a:lnTo>
                    <a:cubicBezTo>
                      <a:pt x="428" y="172"/>
                      <a:pt x="428" y="174"/>
                      <a:pt x="428" y="176"/>
                    </a:cubicBezTo>
                    <a:lnTo>
                      <a:pt x="432" y="213"/>
                    </a:lnTo>
                    <a:cubicBezTo>
                      <a:pt x="433" y="215"/>
                      <a:pt x="433" y="218"/>
                      <a:pt x="432" y="220"/>
                    </a:cubicBezTo>
                    <a:lnTo>
                      <a:pt x="428" y="257"/>
                    </a:lnTo>
                    <a:cubicBezTo>
                      <a:pt x="428" y="259"/>
                      <a:pt x="428" y="261"/>
                      <a:pt x="427" y="262"/>
                    </a:cubicBezTo>
                    <a:lnTo>
                      <a:pt x="417" y="297"/>
                    </a:lnTo>
                    <a:cubicBezTo>
                      <a:pt x="417" y="300"/>
                      <a:pt x="416" y="302"/>
                      <a:pt x="415" y="304"/>
                    </a:cubicBezTo>
                    <a:lnTo>
                      <a:pt x="398" y="335"/>
                    </a:lnTo>
                    <a:cubicBezTo>
                      <a:pt x="396" y="337"/>
                      <a:pt x="395" y="339"/>
                      <a:pt x="394" y="340"/>
                    </a:cubicBezTo>
                    <a:lnTo>
                      <a:pt x="371" y="367"/>
                    </a:lnTo>
                    <a:cubicBezTo>
                      <a:pt x="370" y="369"/>
                      <a:pt x="369" y="370"/>
                      <a:pt x="367" y="371"/>
                    </a:cubicBezTo>
                    <a:lnTo>
                      <a:pt x="340" y="394"/>
                    </a:lnTo>
                    <a:cubicBezTo>
                      <a:pt x="339" y="395"/>
                      <a:pt x="337" y="396"/>
                      <a:pt x="335" y="398"/>
                    </a:cubicBezTo>
                    <a:lnTo>
                      <a:pt x="304" y="415"/>
                    </a:lnTo>
                    <a:cubicBezTo>
                      <a:pt x="302" y="416"/>
                      <a:pt x="300" y="417"/>
                      <a:pt x="297" y="417"/>
                    </a:cubicBezTo>
                    <a:lnTo>
                      <a:pt x="262" y="427"/>
                    </a:lnTo>
                    <a:cubicBezTo>
                      <a:pt x="261" y="428"/>
                      <a:pt x="259" y="428"/>
                      <a:pt x="257" y="428"/>
                    </a:cubicBezTo>
                    <a:lnTo>
                      <a:pt x="220" y="432"/>
                    </a:lnTo>
                    <a:cubicBezTo>
                      <a:pt x="218" y="433"/>
                      <a:pt x="215" y="433"/>
                      <a:pt x="213" y="432"/>
                    </a:cubicBezTo>
                    <a:lnTo>
                      <a:pt x="176" y="428"/>
                    </a:lnTo>
                    <a:cubicBezTo>
                      <a:pt x="174" y="428"/>
                      <a:pt x="172" y="428"/>
                      <a:pt x="170" y="427"/>
                    </a:cubicBezTo>
                    <a:lnTo>
                      <a:pt x="136" y="417"/>
                    </a:lnTo>
                    <a:cubicBezTo>
                      <a:pt x="134" y="417"/>
                      <a:pt x="132" y="416"/>
                      <a:pt x="130" y="415"/>
                    </a:cubicBezTo>
                    <a:lnTo>
                      <a:pt x="98" y="398"/>
                    </a:lnTo>
                    <a:cubicBezTo>
                      <a:pt x="96" y="397"/>
                      <a:pt x="94" y="395"/>
                      <a:pt x="93" y="394"/>
                    </a:cubicBezTo>
                    <a:lnTo>
                      <a:pt x="66" y="371"/>
                    </a:lnTo>
                    <a:cubicBezTo>
                      <a:pt x="64" y="370"/>
                      <a:pt x="63" y="368"/>
                      <a:pt x="62" y="367"/>
                    </a:cubicBezTo>
                    <a:lnTo>
                      <a:pt x="40" y="340"/>
                    </a:lnTo>
                    <a:cubicBezTo>
                      <a:pt x="38" y="338"/>
                      <a:pt x="37" y="337"/>
                      <a:pt x="36" y="335"/>
                    </a:cubicBezTo>
                    <a:lnTo>
                      <a:pt x="19" y="304"/>
                    </a:lnTo>
                    <a:cubicBezTo>
                      <a:pt x="18" y="302"/>
                      <a:pt x="18" y="300"/>
                      <a:pt x="17" y="298"/>
                    </a:cubicBezTo>
                    <a:lnTo>
                      <a:pt x="6" y="263"/>
                    </a:lnTo>
                    <a:cubicBezTo>
                      <a:pt x="5" y="261"/>
                      <a:pt x="5" y="259"/>
                      <a:pt x="5" y="257"/>
                    </a:cubicBezTo>
                    <a:lnTo>
                      <a:pt x="1" y="220"/>
                    </a:lnTo>
                    <a:close/>
                    <a:moveTo>
                      <a:pt x="68" y="250"/>
                    </a:moveTo>
                    <a:lnTo>
                      <a:pt x="67" y="244"/>
                    </a:lnTo>
                    <a:lnTo>
                      <a:pt x="78" y="279"/>
                    </a:lnTo>
                    <a:lnTo>
                      <a:pt x="76" y="273"/>
                    </a:lnTo>
                    <a:lnTo>
                      <a:pt x="93" y="304"/>
                    </a:lnTo>
                    <a:lnTo>
                      <a:pt x="89" y="299"/>
                    </a:lnTo>
                    <a:lnTo>
                      <a:pt x="111" y="326"/>
                    </a:lnTo>
                    <a:lnTo>
                      <a:pt x="107" y="322"/>
                    </a:lnTo>
                    <a:lnTo>
                      <a:pt x="134" y="345"/>
                    </a:lnTo>
                    <a:lnTo>
                      <a:pt x="128" y="341"/>
                    </a:lnTo>
                    <a:lnTo>
                      <a:pt x="160" y="358"/>
                    </a:lnTo>
                    <a:lnTo>
                      <a:pt x="154" y="356"/>
                    </a:lnTo>
                    <a:lnTo>
                      <a:pt x="188" y="366"/>
                    </a:lnTo>
                    <a:lnTo>
                      <a:pt x="183" y="365"/>
                    </a:lnTo>
                    <a:lnTo>
                      <a:pt x="220" y="369"/>
                    </a:lnTo>
                    <a:lnTo>
                      <a:pt x="213" y="369"/>
                    </a:lnTo>
                    <a:lnTo>
                      <a:pt x="250" y="365"/>
                    </a:lnTo>
                    <a:lnTo>
                      <a:pt x="245" y="366"/>
                    </a:lnTo>
                    <a:lnTo>
                      <a:pt x="280" y="356"/>
                    </a:lnTo>
                    <a:lnTo>
                      <a:pt x="273" y="358"/>
                    </a:lnTo>
                    <a:lnTo>
                      <a:pt x="304" y="341"/>
                    </a:lnTo>
                    <a:lnTo>
                      <a:pt x="299" y="345"/>
                    </a:lnTo>
                    <a:lnTo>
                      <a:pt x="326" y="322"/>
                    </a:lnTo>
                    <a:lnTo>
                      <a:pt x="322" y="326"/>
                    </a:lnTo>
                    <a:lnTo>
                      <a:pt x="345" y="299"/>
                    </a:lnTo>
                    <a:lnTo>
                      <a:pt x="341" y="304"/>
                    </a:lnTo>
                    <a:lnTo>
                      <a:pt x="358" y="273"/>
                    </a:lnTo>
                    <a:lnTo>
                      <a:pt x="356" y="280"/>
                    </a:lnTo>
                    <a:lnTo>
                      <a:pt x="366" y="245"/>
                    </a:lnTo>
                    <a:lnTo>
                      <a:pt x="365" y="250"/>
                    </a:lnTo>
                    <a:lnTo>
                      <a:pt x="369" y="213"/>
                    </a:lnTo>
                    <a:lnTo>
                      <a:pt x="369" y="220"/>
                    </a:lnTo>
                    <a:lnTo>
                      <a:pt x="365" y="183"/>
                    </a:lnTo>
                    <a:lnTo>
                      <a:pt x="366" y="188"/>
                    </a:lnTo>
                    <a:lnTo>
                      <a:pt x="356" y="154"/>
                    </a:lnTo>
                    <a:lnTo>
                      <a:pt x="358" y="160"/>
                    </a:lnTo>
                    <a:lnTo>
                      <a:pt x="341" y="128"/>
                    </a:lnTo>
                    <a:lnTo>
                      <a:pt x="345" y="134"/>
                    </a:lnTo>
                    <a:lnTo>
                      <a:pt x="322" y="107"/>
                    </a:lnTo>
                    <a:lnTo>
                      <a:pt x="326" y="111"/>
                    </a:lnTo>
                    <a:lnTo>
                      <a:pt x="299" y="89"/>
                    </a:lnTo>
                    <a:lnTo>
                      <a:pt x="304" y="93"/>
                    </a:lnTo>
                    <a:lnTo>
                      <a:pt x="273" y="76"/>
                    </a:lnTo>
                    <a:lnTo>
                      <a:pt x="279" y="78"/>
                    </a:lnTo>
                    <a:lnTo>
                      <a:pt x="244" y="67"/>
                    </a:lnTo>
                    <a:lnTo>
                      <a:pt x="250" y="68"/>
                    </a:lnTo>
                    <a:lnTo>
                      <a:pt x="213" y="64"/>
                    </a:lnTo>
                    <a:lnTo>
                      <a:pt x="220" y="64"/>
                    </a:lnTo>
                    <a:lnTo>
                      <a:pt x="183" y="68"/>
                    </a:lnTo>
                    <a:lnTo>
                      <a:pt x="189" y="67"/>
                    </a:lnTo>
                    <a:lnTo>
                      <a:pt x="155" y="78"/>
                    </a:lnTo>
                    <a:lnTo>
                      <a:pt x="160" y="76"/>
                    </a:lnTo>
                    <a:lnTo>
                      <a:pt x="128" y="93"/>
                    </a:lnTo>
                    <a:lnTo>
                      <a:pt x="134" y="89"/>
                    </a:lnTo>
                    <a:lnTo>
                      <a:pt x="107" y="111"/>
                    </a:lnTo>
                    <a:lnTo>
                      <a:pt x="111" y="107"/>
                    </a:lnTo>
                    <a:lnTo>
                      <a:pt x="89" y="134"/>
                    </a:lnTo>
                    <a:lnTo>
                      <a:pt x="93" y="128"/>
                    </a:lnTo>
                    <a:lnTo>
                      <a:pt x="76" y="160"/>
                    </a:lnTo>
                    <a:lnTo>
                      <a:pt x="78" y="155"/>
                    </a:lnTo>
                    <a:lnTo>
                      <a:pt x="67" y="189"/>
                    </a:lnTo>
                    <a:lnTo>
                      <a:pt x="68" y="183"/>
                    </a:lnTo>
                    <a:lnTo>
                      <a:pt x="64" y="220"/>
                    </a:lnTo>
                    <a:lnTo>
                      <a:pt x="64" y="213"/>
                    </a:lnTo>
                    <a:lnTo>
                      <a:pt x="68" y="250"/>
                    </a:lnTo>
                    <a:close/>
                  </a:path>
                </a:pathLst>
              </a:custGeom>
              <a:solidFill>
                <a:srgbClr val="6A6D6F"/>
              </a:solidFill>
              <a:ln w="0" cap="flat">
                <a:solidFill>
                  <a:srgbClr val="6A6D6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87" name="Freeform 64">
                <a:extLst>
                  <a:ext uri="{FF2B5EF4-FFF2-40B4-BE49-F238E27FC236}">
                    <a16:creationId xmlns:a16="http://schemas.microsoft.com/office/drawing/2014/main" id="{88291711-9728-4D21-948E-667C373AEFD1}"/>
                  </a:ext>
                </a:extLst>
              </p:cNvPr>
              <p:cNvSpPr>
                <a:spLocks/>
              </p:cNvSpPr>
              <p:nvPr/>
            </p:nvSpPr>
            <p:spPr bwMode="auto">
              <a:xfrm>
                <a:off x="2117775" y="1775917"/>
                <a:ext cx="141288" cy="138113"/>
              </a:xfrm>
              <a:custGeom>
                <a:avLst/>
                <a:gdLst/>
                <a:ahLst/>
                <a:cxnLst>
                  <a:cxn ang="0">
                    <a:pos x="0" y="184"/>
                  </a:cxn>
                  <a:cxn ang="0">
                    <a:pos x="184" y="0"/>
                  </a:cxn>
                  <a:cxn ang="0">
                    <a:pos x="184" y="0"/>
                  </a:cxn>
                  <a:cxn ang="0">
                    <a:pos x="184" y="0"/>
                  </a:cxn>
                  <a:cxn ang="0">
                    <a:pos x="368" y="184"/>
                  </a:cxn>
                  <a:cxn ang="0">
                    <a:pos x="368" y="184"/>
                  </a:cxn>
                  <a:cxn ang="0">
                    <a:pos x="368" y="184"/>
                  </a:cxn>
                  <a:cxn ang="0">
                    <a:pos x="184" y="368"/>
                  </a:cxn>
                  <a:cxn ang="0">
                    <a:pos x="184" y="368"/>
                  </a:cxn>
                  <a:cxn ang="0">
                    <a:pos x="184" y="368"/>
                  </a:cxn>
                  <a:cxn ang="0">
                    <a:pos x="0" y="184"/>
                  </a:cxn>
                  <a:cxn ang="0">
                    <a:pos x="0" y="184"/>
                  </a:cxn>
                </a:cxnLst>
                <a:rect l="0" t="0" r="r" b="b"/>
                <a:pathLst>
                  <a:path w="368" h="368">
                    <a:moveTo>
                      <a:pt x="0" y="184"/>
                    </a:moveTo>
                    <a:cubicBezTo>
                      <a:pt x="0" y="83"/>
                      <a:pt x="83" y="0"/>
                      <a:pt x="184" y="0"/>
                    </a:cubicBezTo>
                    <a:cubicBezTo>
                      <a:pt x="184" y="0"/>
                      <a:pt x="184" y="0"/>
                      <a:pt x="184" y="0"/>
                    </a:cubicBezTo>
                    <a:lnTo>
                      <a:pt x="184" y="0"/>
                    </a:lnTo>
                    <a:cubicBezTo>
                      <a:pt x="286" y="0"/>
                      <a:pt x="368" y="83"/>
                      <a:pt x="368" y="184"/>
                    </a:cubicBezTo>
                    <a:cubicBezTo>
                      <a:pt x="368" y="184"/>
                      <a:pt x="368" y="184"/>
                      <a:pt x="368" y="184"/>
                    </a:cubicBezTo>
                    <a:lnTo>
                      <a:pt x="368" y="184"/>
                    </a:lnTo>
                    <a:cubicBezTo>
                      <a:pt x="368" y="286"/>
                      <a:pt x="286" y="368"/>
                      <a:pt x="184" y="368"/>
                    </a:cubicBezTo>
                    <a:cubicBezTo>
                      <a:pt x="184" y="368"/>
                      <a:pt x="184" y="368"/>
                      <a:pt x="184" y="368"/>
                    </a:cubicBezTo>
                    <a:lnTo>
                      <a:pt x="184" y="368"/>
                    </a:lnTo>
                    <a:cubicBezTo>
                      <a:pt x="83"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88" name="Freeform 65">
                <a:extLst>
                  <a:ext uri="{FF2B5EF4-FFF2-40B4-BE49-F238E27FC236}">
                    <a16:creationId xmlns:a16="http://schemas.microsoft.com/office/drawing/2014/main" id="{36596E30-D103-4354-9EE2-DCE25E7FC84C}"/>
                  </a:ext>
                </a:extLst>
              </p:cNvPr>
              <p:cNvSpPr>
                <a:spLocks noEditPoints="1"/>
              </p:cNvSpPr>
              <p:nvPr/>
            </p:nvSpPr>
            <p:spPr bwMode="auto">
              <a:xfrm>
                <a:off x="2105075" y="1764804"/>
                <a:ext cx="166688" cy="160338"/>
              </a:xfrm>
              <a:custGeom>
                <a:avLst/>
                <a:gdLst/>
                <a:ahLst/>
                <a:cxnLst>
                  <a:cxn ang="0">
                    <a:pos x="5" y="176"/>
                  </a:cxn>
                  <a:cxn ang="0">
                    <a:pos x="19" y="130"/>
                  </a:cxn>
                  <a:cxn ang="0">
                    <a:pos x="62" y="66"/>
                  </a:cxn>
                  <a:cxn ang="0">
                    <a:pos x="98" y="36"/>
                  </a:cxn>
                  <a:cxn ang="0">
                    <a:pos x="170" y="6"/>
                  </a:cxn>
                  <a:cxn ang="0">
                    <a:pos x="220" y="1"/>
                  </a:cxn>
                  <a:cxn ang="0">
                    <a:pos x="298" y="17"/>
                  </a:cxn>
                  <a:cxn ang="0">
                    <a:pos x="340" y="40"/>
                  </a:cxn>
                  <a:cxn ang="0">
                    <a:pos x="394" y="93"/>
                  </a:cxn>
                  <a:cxn ang="0">
                    <a:pos x="417" y="136"/>
                  </a:cxn>
                  <a:cxn ang="0">
                    <a:pos x="432" y="213"/>
                  </a:cxn>
                  <a:cxn ang="0">
                    <a:pos x="427" y="262"/>
                  </a:cxn>
                  <a:cxn ang="0">
                    <a:pos x="398" y="335"/>
                  </a:cxn>
                  <a:cxn ang="0">
                    <a:pos x="367" y="371"/>
                  </a:cxn>
                  <a:cxn ang="0">
                    <a:pos x="304" y="415"/>
                  </a:cxn>
                  <a:cxn ang="0">
                    <a:pos x="257" y="428"/>
                  </a:cxn>
                  <a:cxn ang="0">
                    <a:pos x="176" y="428"/>
                  </a:cxn>
                  <a:cxn ang="0">
                    <a:pos x="130" y="415"/>
                  </a:cxn>
                  <a:cxn ang="0">
                    <a:pos x="66" y="371"/>
                  </a:cxn>
                  <a:cxn ang="0">
                    <a:pos x="36" y="335"/>
                  </a:cxn>
                  <a:cxn ang="0">
                    <a:pos x="6" y="263"/>
                  </a:cxn>
                  <a:cxn ang="0">
                    <a:pos x="68" y="250"/>
                  </a:cxn>
                  <a:cxn ang="0">
                    <a:pos x="76" y="273"/>
                  </a:cxn>
                  <a:cxn ang="0">
                    <a:pos x="111" y="326"/>
                  </a:cxn>
                  <a:cxn ang="0">
                    <a:pos x="128" y="341"/>
                  </a:cxn>
                  <a:cxn ang="0">
                    <a:pos x="188" y="366"/>
                  </a:cxn>
                  <a:cxn ang="0">
                    <a:pos x="213" y="369"/>
                  </a:cxn>
                  <a:cxn ang="0">
                    <a:pos x="280" y="356"/>
                  </a:cxn>
                  <a:cxn ang="0">
                    <a:pos x="299" y="345"/>
                  </a:cxn>
                  <a:cxn ang="0">
                    <a:pos x="345" y="299"/>
                  </a:cxn>
                  <a:cxn ang="0">
                    <a:pos x="356" y="280"/>
                  </a:cxn>
                  <a:cxn ang="0">
                    <a:pos x="369" y="213"/>
                  </a:cxn>
                  <a:cxn ang="0">
                    <a:pos x="366" y="188"/>
                  </a:cxn>
                  <a:cxn ang="0">
                    <a:pos x="341" y="128"/>
                  </a:cxn>
                  <a:cxn ang="0">
                    <a:pos x="326" y="111"/>
                  </a:cxn>
                  <a:cxn ang="0">
                    <a:pos x="273" y="76"/>
                  </a:cxn>
                  <a:cxn ang="0">
                    <a:pos x="250" y="68"/>
                  </a:cxn>
                  <a:cxn ang="0">
                    <a:pos x="183" y="68"/>
                  </a:cxn>
                  <a:cxn ang="0">
                    <a:pos x="160" y="76"/>
                  </a:cxn>
                  <a:cxn ang="0">
                    <a:pos x="107" y="111"/>
                  </a:cxn>
                  <a:cxn ang="0">
                    <a:pos x="93" y="128"/>
                  </a:cxn>
                  <a:cxn ang="0">
                    <a:pos x="67" y="189"/>
                  </a:cxn>
                  <a:cxn ang="0">
                    <a:pos x="64" y="213"/>
                  </a:cxn>
                </a:cxnLst>
                <a:rect l="0" t="0" r="r" b="b"/>
                <a:pathLst>
                  <a:path w="433" h="433">
                    <a:moveTo>
                      <a:pt x="1" y="220"/>
                    </a:moveTo>
                    <a:cubicBezTo>
                      <a:pt x="0" y="218"/>
                      <a:pt x="0" y="215"/>
                      <a:pt x="1" y="213"/>
                    </a:cubicBezTo>
                    <a:lnTo>
                      <a:pt x="5" y="176"/>
                    </a:lnTo>
                    <a:cubicBezTo>
                      <a:pt x="5" y="174"/>
                      <a:pt x="5" y="172"/>
                      <a:pt x="6" y="170"/>
                    </a:cubicBezTo>
                    <a:lnTo>
                      <a:pt x="17" y="136"/>
                    </a:lnTo>
                    <a:cubicBezTo>
                      <a:pt x="18" y="134"/>
                      <a:pt x="18" y="132"/>
                      <a:pt x="19" y="130"/>
                    </a:cubicBezTo>
                    <a:lnTo>
                      <a:pt x="36" y="98"/>
                    </a:lnTo>
                    <a:cubicBezTo>
                      <a:pt x="37" y="97"/>
                      <a:pt x="38" y="95"/>
                      <a:pt x="40" y="93"/>
                    </a:cubicBezTo>
                    <a:lnTo>
                      <a:pt x="62" y="66"/>
                    </a:lnTo>
                    <a:cubicBezTo>
                      <a:pt x="63" y="65"/>
                      <a:pt x="65" y="63"/>
                      <a:pt x="66" y="62"/>
                    </a:cubicBezTo>
                    <a:lnTo>
                      <a:pt x="93" y="40"/>
                    </a:lnTo>
                    <a:cubicBezTo>
                      <a:pt x="95" y="38"/>
                      <a:pt x="97" y="37"/>
                      <a:pt x="98" y="36"/>
                    </a:cubicBezTo>
                    <a:lnTo>
                      <a:pt x="130" y="19"/>
                    </a:lnTo>
                    <a:cubicBezTo>
                      <a:pt x="132" y="18"/>
                      <a:pt x="134" y="18"/>
                      <a:pt x="136" y="17"/>
                    </a:cubicBezTo>
                    <a:lnTo>
                      <a:pt x="170" y="6"/>
                    </a:lnTo>
                    <a:cubicBezTo>
                      <a:pt x="172" y="5"/>
                      <a:pt x="174" y="5"/>
                      <a:pt x="176" y="5"/>
                    </a:cubicBezTo>
                    <a:lnTo>
                      <a:pt x="213" y="1"/>
                    </a:lnTo>
                    <a:cubicBezTo>
                      <a:pt x="215" y="0"/>
                      <a:pt x="218" y="0"/>
                      <a:pt x="220" y="1"/>
                    </a:cubicBezTo>
                    <a:lnTo>
                      <a:pt x="257" y="5"/>
                    </a:lnTo>
                    <a:cubicBezTo>
                      <a:pt x="259" y="5"/>
                      <a:pt x="261" y="5"/>
                      <a:pt x="263" y="6"/>
                    </a:cubicBezTo>
                    <a:lnTo>
                      <a:pt x="298" y="17"/>
                    </a:lnTo>
                    <a:cubicBezTo>
                      <a:pt x="300" y="18"/>
                      <a:pt x="302" y="18"/>
                      <a:pt x="304" y="19"/>
                    </a:cubicBezTo>
                    <a:lnTo>
                      <a:pt x="335" y="36"/>
                    </a:lnTo>
                    <a:cubicBezTo>
                      <a:pt x="337" y="37"/>
                      <a:pt x="338" y="38"/>
                      <a:pt x="340" y="40"/>
                    </a:cubicBezTo>
                    <a:lnTo>
                      <a:pt x="367" y="62"/>
                    </a:lnTo>
                    <a:cubicBezTo>
                      <a:pt x="368" y="63"/>
                      <a:pt x="370" y="64"/>
                      <a:pt x="371" y="66"/>
                    </a:cubicBezTo>
                    <a:lnTo>
                      <a:pt x="394" y="93"/>
                    </a:lnTo>
                    <a:cubicBezTo>
                      <a:pt x="395" y="94"/>
                      <a:pt x="397" y="96"/>
                      <a:pt x="398" y="98"/>
                    </a:cubicBezTo>
                    <a:lnTo>
                      <a:pt x="415" y="130"/>
                    </a:lnTo>
                    <a:cubicBezTo>
                      <a:pt x="416" y="132"/>
                      <a:pt x="417" y="134"/>
                      <a:pt x="417" y="136"/>
                    </a:cubicBezTo>
                    <a:lnTo>
                      <a:pt x="427" y="170"/>
                    </a:lnTo>
                    <a:cubicBezTo>
                      <a:pt x="428" y="172"/>
                      <a:pt x="428" y="174"/>
                      <a:pt x="428" y="176"/>
                    </a:cubicBezTo>
                    <a:lnTo>
                      <a:pt x="432" y="213"/>
                    </a:lnTo>
                    <a:cubicBezTo>
                      <a:pt x="433" y="215"/>
                      <a:pt x="433" y="218"/>
                      <a:pt x="432" y="220"/>
                    </a:cubicBezTo>
                    <a:lnTo>
                      <a:pt x="428" y="257"/>
                    </a:lnTo>
                    <a:cubicBezTo>
                      <a:pt x="428" y="259"/>
                      <a:pt x="428" y="261"/>
                      <a:pt x="427" y="262"/>
                    </a:cubicBezTo>
                    <a:lnTo>
                      <a:pt x="417" y="297"/>
                    </a:lnTo>
                    <a:cubicBezTo>
                      <a:pt x="417" y="300"/>
                      <a:pt x="416" y="302"/>
                      <a:pt x="415" y="304"/>
                    </a:cubicBezTo>
                    <a:lnTo>
                      <a:pt x="398" y="335"/>
                    </a:lnTo>
                    <a:cubicBezTo>
                      <a:pt x="396" y="337"/>
                      <a:pt x="395" y="339"/>
                      <a:pt x="394" y="340"/>
                    </a:cubicBezTo>
                    <a:lnTo>
                      <a:pt x="371" y="367"/>
                    </a:lnTo>
                    <a:cubicBezTo>
                      <a:pt x="370" y="369"/>
                      <a:pt x="369" y="370"/>
                      <a:pt x="367" y="371"/>
                    </a:cubicBezTo>
                    <a:lnTo>
                      <a:pt x="340" y="394"/>
                    </a:lnTo>
                    <a:cubicBezTo>
                      <a:pt x="339" y="395"/>
                      <a:pt x="337" y="396"/>
                      <a:pt x="335" y="398"/>
                    </a:cubicBezTo>
                    <a:lnTo>
                      <a:pt x="304" y="415"/>
                    </a:lnTo>
                    <a:cubicBezTo>
                      <a:pt x="302" y="416"/>
                      <a:pt x="300" y="417"/>
                      <a:pt x="297" y="417"/>
                    </a:cubicBezTo>
                    <a:lnTo>
                      <a:pt x="262" y="427"/>
                    </a:lnTo>
                    <a:cubicBezTo>
                      <a:pt x="261" y="428"/>
                      <a:pt x="259" y="428"/>
                      <a:pt x="257" y="428"/>
                    </a:cubicBezTo>
                    <a:lnTo>
                      <a:pt x="220" y="432"/>
                    </a:lnTo>
                    <a:cubicBezTo>
                      <a:pt x="218" y="433"/>
                      <a:pt x="215" y="433"/>
                      <a:pt x="213" y="432"/>
                    </a:cubicBezTo>
                    <a:lnTo>
                      <a:pt x="176" y="428"/>
                    </a:lnTo>
                    <a:cubicBezTo>
                      <a:pt x="174" y="428"/>
                      <a:pt x="172" y="428"/>
                      <a:pt x="170" y="427"/>
                    </a:cubicBezTo>
                    <a:lnTo>
                      <a:pt x="136" y="417"/>
                    </a:lnTo>
                    <a:cubicBezTo>
                      <a:pt x="134" y="417"/>
                      <a:pt x="132" y="416"/>
                      <a:pt x="130" y="415"/>
                    </a:cubicBezTo>
                    <a:lnTo>
                      <a:pt x="98" y="398"/>
                    </a:lnTo>
                    <a:cubicBezTo>
                      <a:pt x="96" y="397"/>
                      <a:pt x="94" y="395"/>
                      <a:pt x="93" y="394"/>
                    </a:cubicBezTo>
                    <a:lnTo>
                      <a:pt x="66" y="371"/>
                    </a:lnTo>
                    <a:cubicBezTo>
                      <a:pt x="64" y="370"/>
                      <a:pt x="63" y="368"/>
                      <a:pt x="62" y="367"/>
                    </a:cubicBezTo>
                    <a:lnTo>
                      <a:pt x="40" y="340"/>
                    </a:lnTo>
                    <a:cubicBezTo>
                      <a:pt x="38" y="338"/>
                      <a:pt x="37" y="337"/>
                      <a:pt x="36" y="335"/>
                    </a:cubicBezTo>
                    <a:lnTo>
                      <a:pt x="19" y="304"/>
                    </a:lnTo>
                    <a:cubicBezTo>
                      <a:pt x="18" y="302"/>
                      <a:pt x="18" y="300"/>
                      <a:pt x="17" y="298"/>
                    </a:cubicBezTo>
                    <a:lnTo>
                      <a:pt x="6" y="263"/>
                    </a:lnTo>
                    <a:cubicBezTo>
                      <a:pt x="5" y="261"/>
                      <a:pt x="5" y="259"/>
                      <a:pt x="5" y="257"/>
                    </a:cubicBezTo>
                    <a:lnTo>
                      <a:pt x="1" y="220"/>
                    </a:lnTo>
                    <a:close/>
                    <a:moveTo>
                      <a:pt x="68" y="250"/>
                    </a:moveTo>
                    <a:lnTo>
                      <a:pt x="67" y="244"/>
                    </a:lnTo>
                    <a:lnTo>
                      <a:pt x="78" y="279"/>
                    </a:lnTo>
                    <a:lnTo>
                      <a:pt x="76" y="273"/>
                    </a:lnTo>
                    <a:lnTo>
                      <a:pt x="93" y="304"/>
                    </a:lnTo>
                    <a:lnTo>
                      <a:pt x="89" y="299"/>
                    </a:lnTo>
                    <a:lnTo>
                      <a:pt x="111" y="326"/>
                    </a:lnTo>
                    <a:lnTo>
                      <a:pt x="107" y="322"/>
                    </a:lnTo>
                    <a:lnTo>
                      <a:pt x="134" y="345"/>
                    </a:lnTo>
                    <a:lnTo>
                      <a:pt x="128" y="341"/>
                    </a:lnTo>
                    <a:lnTo>
                      <a:pt x="160" y="358"/>
                    </a:lnTo>
                    <a:lnTo>
                      <a:pt x="154" y="356"/>
                    </a:lnTo>
                    <a:lnTo>
                      <a:pt x="188" y="366"/>
                    </a:lnTo>
                    <a:lnTo>
                      <a:pt x="183" y="365"/>
                    </a:lnTo>
                    <a:lnTo>
                      <a:pt x="220" y="369"/>
                    </a:lnTo>
                    <a:lnTo>
                      <a:pt x="213" y="369"/>
                    </a:lnTo>
                    <a:lnTo>
                      <a:pt x="250" y="365"/>
                    </a:lnTo>
                    <a:lnTo>
                      <a:pt x="245" y="366"/>
                    </a:lnTo>
                    <a:lnTo>
                      <a:pt x="280" y="356"/>
                    </a:lnTo>
                    <a:lnTo>
                      <a:pt x="273" y="358"/>
                    </a:lnTo>
                    <a:lnTo>
                      <a:pt x="304" y="341"/>
                    </a:lnTo>
                    <a:lnTo>
                      <a:pt x="299" y="345"/>
                    </a:lnTo>
                    <a:lnTo>
                      <a:pt x="326" y="322"/>
                    </a:lnTo>
                    <a:lnTo>
                      <a:pt x="322" y="326"/>
                    </a:lnTo>
                    <a:lnTo>
                      <a:pt x="345" y="299"/>
                    </a:lnTo>
                    <a:lnTo>
                      <a:pt x="341" y="304"/>
                    </a:lnTo>
                    <a:lnTo>
                      <a:pt x="358" y="273"/>
                    </a:lnTo>
                    <a:lnTo>
                      <a:pt x="356" y="280"/>
                    </a:lnTo>
                    <a:lnTo>
                      <a:pt x="366" y="245"/>
                    </a:lnTo>
                    <a:lnTo>
                      <a:pt x="365" y="250"/>
                    </a:lnTo>
                    <a:lnTo>
                      <a:pt x="369" y="213"/>
                    </a:lnTo>
                    <a:lnTo>
                      <a:pt x="369" y="220"/>
                    </a:lnTo>
                    <a:lnTo>
                      <a:pt x="365" y="183"/>
                    </a:lnTo>
                    <a:lnTo>
                      <a:pt x="366" y="188"/>
                    </a:lnTo>
                    <a:lnTo>
                      <a:pt x="356" y="154"/>
                    </a:lnTo>
                    <a:lnTo>
                      <a:pt x="358" y="160"/>
                    </a:lnTo>
                    <a:lnTo>
                      <a:pt x="341" y="128"/>
                    </a:lnTo>
                    <a:lnTo>
                      <a:pt x="345" y="134"/>
                    </a:lnTo>
                    <a:lnTo>
                      <a:pt x="322" y="107"/>
                    </a:lnTo>
                    <a:lnTo>
                      <a:pt x="326" y="111"/>
                    </a:lnTo>
                    <a:lnTo>
                      <a:pt x="299" y="89"/>
                    </a:lnTo>
                    <a:lnTo>
                      <a:pt x="304" y="93"/>
                    </a:lnTo>
                    <a:lnTo>
                      <a:pt x="273" y="76"/>
                    </a:lnTo>
                    <a:lnTo>
                      <a:pt x="279" y="78"/>
                    </a:lnTo>
                    <a:lnTo>
                      <a:pt x="244" y="67"/>
                    </a:lnTo>
                    <a:lnTo>
                      <a:pt x="250" y="68"/>
                    </a:lnTo>
                    <a:lnTo>
                      <a:pt x="213" y="64"/>
                    </a:lnTo>
                    <a:lnTo>
                      <a:pt x="220" y="64"/>
                    </a:lnTo>
                    <a:lnTo>
                      <a:pt x="183" y="68"/>
                    </a:lnTo>
                    <a:lnTo>
                      <a:pt x="189" y="67"/>
                    </a:lnTo>
                    <a:lnTo>
                      <a:pt x="155" y="78"/>
                    </a:lnTo>
                    <a:lnTo>
                      <a:pt x="160" y="76"/>
                    </a:lnTo>
                    <a:lnTo>
                      <a:pt x="128" y="93"/>
                    </a:lnTo>
                    <a:lnTo>
                      <a:pt x="134" y="89"/>
                    </a:lnTo>
                    <a:lnTo>
                      <a:pt x="107" y="111"/>
                    </a:lnTo>
                    <a:lnTo>
                      <a:pt x="111" y="107"/>
                    </a:lnTo>
                    <a:lnTo>
                      <a:pt x="89" y="134"/>
                    </a:lnTo>
                    <a:lnTo>
                      <a:pt x="93" y="128"/>
                    </a:lnTo>
                    <a:lnTo>
                      <a:pt x="76" y="160"/>
                    </a:lnTo>
                    <a:lnTo>
                      <a:pt x="78" y="155"/>
                    </a:lnTo>
                    <a:lnTo>
                      <a:pt x="67" y="189"/>
                    </a:lnTo>
                    <a:lnTo>
                      <a:pt x="68" y="183"/>
                    </a:lnTo>
                    <a:lnTo>
                      <a:pt x="64" y="220"/>
                    </a:lnTo>
                    <a:lnTo>
                      <a:pt x="64" y="213"/>
                    </a:lnTo>
                    <a:lnTo>
                      <a:pt x="68" y="25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89" name="Freeform 66">
                <a:extLst>
                  <a:ext uri="{FF2B5EF4-FFF2-40B4-BE49-F238E27FC236}">
                    <a16:creationId xmlns:a16="http://schemas.microsoft.com/office/drawing/2014/main" id="{5B69AD12-EAB8-4529-8BD3-F6D3F2EB8EC6}"/>
                  </a:ext>
                </a:extLst>
              </p:cNvPr>
              <p:cNvSpPr>
                <a:spLocks/>
              </p:cNvSpPr>
              <p:nvPr/>
            </p:nvSpPr>
            <p:spPr bwMode="auto">
              <a:xfrm>
                <a:off x="2455913" y="1836242"/>
                <a:ext cx="141288" cy="136525"/>
              </a:xfrm>
              <a:custGeom>
                <a:avLst/>
                <a:gdLst/>
                <a:ahLst/>
                <a:cxnLst>
                  <a:cxn ang="0">
                    <a:pos x="0" y="184"/>
                  </a:cxn>
                  <a:cxn ang="0">
                    <a:pos x="184" y="0"/>
                  </a:cxn>
                  <a:cxn ang="0">
                    <a:pos x="184" y="0"/>
                  </a:cxn>
                  <a:cxn ang="0">
                    <a:pos x="184" y="0"/>
                  </a:cxn>
                  <a:cxn ang="0">
                    <a:pos x="368" y="184"/>
                  </a:cxn>
                  <a:cxn ang="0">
                    <a:pos x="368" y="184"/>
                  </a:cxn>
                  <a:cxn ang="0">
                    <a:pos x="368" y="184"/>
                  </a:cxn>
                  <a:cxn ang="0">
                    <a:pos x="184" y="368"/>
                  </a:cxn>
                  <a:cxn ang="0">
                    <a:pos x="184" y="368"/>
                  </a:cxn>
                  <a:cxn ang="0">
                    <a:pos x="184" y="368"/>
                  </a:cxn>
                  <a:cxn ang="0">
                    <a:pos x="0" y="184"/>
                  </a:cxn>
                  <a:cxn ang="0">
                    <a:pos x="0" y="184"/>
                  </a:cxn>
                </a:cxnLst>
                <a:rect l="0" t="0" r="r" b="b"/>
                <a:pathLst>
                  <a:path w="368" h="368">
                    <a:moveTo>
                      <a:pt x="0" y="184"/>
                    </a:moveTo>
                    <a:cubicBezTo>
                      <a:pt x="0" y="83"/>
                      <a:pt x="83" y="0"/>
                      <a:pt x="184" y="0"/>
                    </a:cubicBezTo>
                    <a:cubicBezTo>
                      <a:pt x="184" y="0"/>
                      <a:pt x="184" y="0"/>
                      <a:pt x="184" y="0"/>
                    </a:cubicBezTo>
                    <a:lnTo>
                      <a:pt x="184" y="0"/>
                    </a:lnTo>
                    <a:cubicBezTo>
                      <a:pt x="286" y="0"/>
                      <a:pt x="368" y="83"/>
                      <a:pt x="368" y="184"/>
                    </a:cubicBezTo>
                    <a:cubicBezTo>
                      <a:pt x="368" y="184"/>
                      <a:pt x="368" y="184"/>
                      <a:pt x="368" y="184"/>
                    </a:cubicBezTo>
                    <a:lnTo>
                      <a:pt x="368" y="184"/>
                    </a:lnTo>
                    <a:cubicBezTo>
                      <a:pt x="368" y="286"/>
                      <a:pt x="286" y="368"/>
                      <a:pt x="184" y="368"/>
                    </a:cubicBezTo>
                    <a:cubicBezTo>
                      <a:pt x="184" y="368"/>
                      <a:pt x="184" y="368"/>
                      <a:pt x="184" y="368"/>
                    </a:cubicBezTo>
                    <a:lnTo>
                      <a:pt x="184" y="368"/>
                    </a:lnTo>
                    <a:cubicBezTo>
                      <a:pt x="83"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90" name="Freeform 67">
                <a:extLst>
                  <a:ext uri="{FF2B5EF4-FFF2-40B4-BE49-F238E27FC236}">
                    <a16:creationId xmlns:a16="http://schemas.microsoft.com/office/drawing/2014/main" id="{CC216CFB-AA8B-4B64-9430-576C31108F49}"/>
                  </a:ext>
                </a:extLst>
              </p:cNvPr>
              <p:cNvSpPr>
                <a:spLocks noEditPoints="1"/>
              </p:cNvSpPr>
              <p:nvPr/>
            </p:nvSpPr>
            <p:spPr bwMode="auto">
              <a:xfrm>
                <a:off x="2443213" y="1823542"/>
                <a:ext cx="166688" cy="161925"/>
              </a:xfrm>
              <a:custGeom>
                <a:avLst/>
                <a:gdLst/>
                <a:ahLst/>
                <a:cxnLst>
                  <a:cxn ang="0">
                    <a:pos x="5" y="176"/>
                  </a:cxn>
                  <a:cxn ang="0">
                    <a:pos x="19" y="130"/>
                  </a:cxn>
                  <a:cxn ang="0">
                    <a:pos x="62" y="66"/>
                  </a:cxn>
                  <a:cxn ang="0">
                    <a:pos x="98" y="36"/>
                  </a:cxn>
                  <a:cxn ang="0">
                    <a:pos x="170" y="6"/>
                  </a:cxn>
                  <a:cxn ang="0">
                    <a:pos x="220" y="1"/>
                  </a:cxn>
                  <a:cxn ang="0">
                    <a:pos x="298" y="17"/>
                  </a:cxn>
                  <a:cxn ang="0">
                    <a:pos x="340" y="40"/>
                  </a:cxn>
                  <a:cxn ang="0">
                    <a:pos x="394" y="93"/>
                  </a:cxn>
                  <a:cxn ang="0">
                    <a:pos x="417" y="136"/>
                  </a:cxn>
                  <a:cxn ang="0">
                    <a:pos x="432" y="213"/>
                  </a:cxn>
                  <a:cxn ang="0">
                    <a:pos x="427" y="262"/>
                  </a:cxn>
                  <a:cxn ang="0">
                    <a:pos x="398" y="335"/>
                  </a:cxn>
                  <a:cxn ang="0">
                    <a:pos x="367" y="371"/>
                  </a:cxn>
                  <a:cxn ang="0">
                    <a:pos x="304" y="415"/>
                  </a:cxn>
                  <a:cxn ang="0">
                    <a:pos x="257" y="428"/>
                  </a:cxn>
                  <a:cxn ang="0">
                    <a:pos x="176" y="428"/>
                  </a:cxn>
                  <a:cxn ang="0">
                    <a:pos x="130" y="415"/>
                  </a:cxn>
                  <a:cxn ang="0">
                    <a:pos x="66" y="371"/>
                  </a:cxn>
                  <a:cxn ang="0">
                    <a:pos x="36" y="335"/>
                  </a:cxn>
                  <a:cxn ang="0">
                    <a:pos x="6" y="263"/>
                  </a:cxn>
                  <a:cxn ang="0">
                    <a:pos x="68" y="250"/>
                  </a:cxn>
                  <a:cxn ang="0">
                    <a:pos x="76" y="273"/>
                  </a:cxn>
                  <a:cxn ang="0">
                    <a:pos x="111" y="326"/>
                  </a:cxn>
                  <a:cxn ang="0">
                    <a:pos x="128" y="341"/>
                  </a:cxn>
                  <a:cxn ang="0">
                    <a:pos x="188" y="366"/>
                  </a:cxn>
                  <a:cxn ang="0">
                    <a:pos x="213" y="369"/>
                  </a:cxn>
                  <a:cxn ang="0">
                    <a:pos x="280" y="356"/>
                  </a:cxn>
                  <a:cxn ang="0">
                    <a:pos x="299" y="345"/>
                  </a:cxn>
                  <a:cxn ang="0">
                    <a:pos x="345" y="299"/>
                  </a:cxn>
                  <a:cxn ang="0">
                    <a:pos x="356" y="280"/>
                  </a:cxn>
                  <a:cxn ang="0">
                    <a:pos x="369" y="213"/>
                  </a:cxn>
                  <a:cxn ang="0">
                    <a:pos x="366" y="188"/>
                  </a:cxn>
                  <a:cxn ang="0">
                    <a:pos x="341" y="128"/>
                  </a:cxn>
                  <a:cxn ang="0">
                    <a:pos x="326" y="111"/>
                  </a:cxn>
                  <a:cxn ang="0">
                    <a:pos x="273" y="76"/>
                  </a:cxn>
                  <a:cxn ang="0">
                    <a:pos x="250" y="68"/>
                  </a:cxn>
                  <a:cxn ang="0">
                    <a:pos x="183" y="68"/>
                  </a:cxn>
                  <a:cxn ang="0">
                    <a:pos x="160" y="76"/>
                  </a:cxn>
                  <a:cxn ang="0">
                    <a:pos x="107" y="111"/>
                  </a:cxn>
                  <a:cxn ang="0">
                    <a:pos x="93" y="128"/>
                  </a:cxn>
                  <a:cxn ang="0">
                    <a:pos x="67" y="189"/>
                  </a:cxn>
                  <a:cxn ang="0">
                    <a:pos x="64" y="213"/>
                  </a:cxn>
                </a:cxnLst>
                <a:rect l="0" t="0" r="r" b="b"/>
                <a:pathLst>
                  <a:path w="433" h="433">
                    <a:moveTo>
                      <a:pt x="1" y="220"/>
                    </a:moveTo>
                    <a:cubicBezTo>
                      <a:pt x="0" y="218"/>
                      <a:pt x="0" y="215"/>
                      <a:pt x="1" y="213"/>
                    </a:cubicBezTo>
                    <a:lnTo>
                      <a:pt x="5" y="176"/>
                    </a:lnTo>
                    <a:cubicBezTo>
                      <a:pt x="5" y="174"/>
                      <a:pt x="5" y="172"/>
                      <a:pt x="6" y="170"/>
                    </a:cubicBezTo>
                    <a:lnTo>
                      <a:pt x="17" y="136"/>
                    </a:lnTo>
                    <a:cubicBezTo>
                      <a:pt x="18" y="134"/>
                      <a:pt x="18" y="132"/>
                      <a:pt x="19" y="130"/>
                    </a:cubicBezTo>
                    <a:lnTo>
                      <a:pt x="36" y="98"/>
                    </a:lnTo>
                    <a:cubicBezTo>
                      <a:pt x="37" y="97"/>
                      <a:pt x="38" y="95"/>
                      <a:pt x="40" y="93"/>
                    </a:cubicBezTo>
                    <a:lnTo>
                      <a:pt x="62" y="66"/>
                    </a:lnTo>
                    <a:cubicBezTo>
                      <a:pt x="63" y="65"/>
                      <a:pt x="65" y="63"/>
                      <a:pt x="66" y="62"/>
                    </a:cubicBezTo>
                    <a:lnTo>
                      <a:pt x="93" y="40"/>
                    </a:lnTo>
                    <a:cubicBezTo>
                      <a:pt x="95" y="38"/>
                      <a:pt x="97" y="37"/>
                      <a:pt x="98" y="36"/>
                    </a:cubicBezTo>
                    <a:lnTo>
                      <a:pt x="130" y="19"/>
                    </a:lnTo>
                    <a:cubicBezTo>
                      <a:pt x="132" y="18"/>
                      <a:pt x="134" y="18"/>
                      <a:pt x="136" y="17"/>
                    </a:cubicBezTo>
                    <a:lnTo>
                      <a:pt x="170" y="6"/>
                    </a:lnTo>
                    <a:cubicBezTo>
                      <a:pt x="172" y="5"/>
                      <a:pt x="174" y="5"/>
                      <a:pt x="176" y="5"/>
                    </a:cubicBezTo>
                    <a:lnTo>
                      <a:pt x="213" y="1"/>
                    </a:lnTo>
                    <a:cubicBezTo>
                      <a:pt x="215" y="0"/>
                      <a:pt x="218" y="0"/>
                      <a:pt x="220" y="1"/>
                    </a:cubicBezTo>
                    <a:lnTo>
                      <a:pt x="257" y="5"/>
                    </a:lnTo>
                    <a:cubicBezTo>
                      <a:pt x="259" y="5"/>
                      <a:pt x="261" y="5"/>
                      <a:pt x="263" y="6"/>
                    </a:cubicBezTo>
                    <a:lnTo>
                      <a:pt x="298" y="17"/>
                    </a:lnTo>
                    <a:cubicBezTo>
                      <a:pt x="300" y="18"/>
                      <a:pt x="302" y="18"/>
                      <a:pt x="304" y="19"/>
                    </a:cubicBezTo>
                    <a:lnTo>
                      <a:pt x="335" y="36"/>
                    </a:lnTo>
                    <a:cubicBezTo>
                      <a:pt x="337" y="37"/>
                      <a:pt x="338" y="38"/>
                      <a:pt x="340" y="40"/>
                    </a:cubicBezTo>
                    <a:lnTo>
                      <a:pt x="367" y="62"/>
                    </a:lnTo>
                    <a:cubicBezTo>
                      <a:pt x="368" y="63"/>
                      <a:pt x="370" y="64"/>
                      <a:pt x="371" y="66"/>
                    </a:cubicBezTo>
                    <a:lnTo>
                      <a:pt x="394" y="93"/>
                    </a:lnTo>
                    <a:cubicBezTo>
                      <a:pt x="395" y="94"/>
                      <a:pt x="397" y="96"/>
                      <a:pt x="398" y="98"/>
                    </a:cubicBezTo>
                    <a:lnTo>
                      <a:pt x="415" y="130"/>
                    </a:lnTo>
                    <a:cubicBezTo>
                      <a:pt x="416" y="132"/>
                      <a:pt x="417" y="134"/>
                      <a:pt x="417" y="136"/>
                    </a:cubicBezTo>
                    <a:lnTo>
                      <a:pt x="427" y="170"/>
                    </a:lnTo>
                    <a:cubicBezTo>
                      <a:pt x="428" y="172"/>
                      <a:pt x="428" y="174"/>
                      <a:pt x="428" y="176"/>
                    </a:cubicBezTo>
                    <a:lnTo>
                      <a:pt x="432" y="213"/>
                    </a:lnTo>
                    <a:cubicBezTo>
                      <a:pt x="433" y="215"/>
                      <a:pt x="433" y="218"/>
                      <a:pt x="432" y="220"/>
                    </a:cubicBezTo>
                    <a:lnTo>
                      <a:pt x="428" y="257"/>
                    </a:lnTo>
                    <a:cubicBezTo>
                      <a:pt x="428" y="259"/>
                      <a:pt x="428" y="261"/>
                      <a:pt x="427" y="262"/>
                    </a:cubicBezTo>
                    <a:lnTo>
                      <a:pt x="417" y="297"/>
                    </a:lnTo>
                    <a:cubicBezTo>
                      <a:pt x="417" y="300"/>
                      <a:pt x="416" y="302"/>
                      <a:pt x="415" y="304"/>
                    </a:cubicBezTo>
                    <a:lnTo>
                      <a:pt x="398" y="335"/>
                    </a:lnTo>
                    <a:cubicBezTo>
                      <a:pt x="396" y="337"/>
                      <a:pt x="395" y="339"/>
                      <a:pt x="394" y="340"/>
                    </a:cubicBezTo>
                    <a:lnTo>
                      <a:pt x="371" y="367"/>
                    </a:lnTo>
                    <a:cubicBezTo>
                      <a:pt x="370" y="369"/>
                      <a:pt x="369" y="370"/>
                      <a:pt x="367" y="371"/>
                    </a:cubicBezTo>
                    <a:lnTo>
                      <a:pt x="340" y="394"/>
                    </a:lnTo>
                    <a:cubicBezTo>
                      <a:pt x="339" y="395"/>
                      <a:pt x="337" y="396"/>
                      <a:pt x="335" y="398"/>
                    </a:cubicBezTo>
                    <a:lnTo>
                      <a:pt x="304" y="415"/>
                    </a:lnTo>
                    <a:cubicBezTo>
                      <a:pt x="302" y="416"/>
                      <a:pt x="300" y="417"/>
                      <a:pt x="297" y="417"/>
                    </a:cubicBezTo>
                    <a:lnTo>
                      <a:pt x="262" y="427"/>
                    </a:lnTo>
                    <a:cubicBezTo>
                      <a:pt x="261" y="428"/>
                      <a:pt x="259" y="428"/>
                      <a:pt x="257" y="428"/>
                    </a:cubicBezTo>
                    <a:lnTo>
                      <a:pt x="220" y="432"/>
                    </a:lnTo>
                    <a:cubicBezTo>
                      <a:pt x="218" y="433"/>
                      <a:pt x="215" y="433"/>
                      <a:pt x="213" y="432"/>
                    </a:cubicBezTo>
                    <a:lnTo>
                      <a:pt x="176" y="428"/>
                    </a:lnTo>
                    <a:cubicBezTo>
                      <a:pt x="174" y="428"/>
                      <a:pt x="172" y="428"/>
                      <a:pt x="170" y="427"/>
                    </a:cubicBezTo>
                    <a:lnTo>
                      <a:pt x="136" y="417"/>
                    </a:lnTo>
                    <a:cubicBezTo>
                      <a:pt x="134" y="417"/>
                      <a:pt x="132" y="416"/>
                      <a:pt x="130" y="415"/>
                    </a:cubicBezTo>
                    <a:lnTo>
                      <a:pt x="98" y="398"/>
                    </a:lnTo>
                    <a:cubicBezTo>
                      <a:pt x="96" y="397"/>
                      <a:pt x="94" y="395"/>
                      <a:pt x="93" y="394"/>
                    </a:cubicBezTo>
                    <a:lnTo>
                      <a:pt x="66" y="371"/>
                    </a:lnTo>
                    <a:cubicBezTo>
                      <a:pt x="64" y="370"/>
                      <a:pt x="63" y="368"/>
                      <a:pt x="62" y="367"/>
                    </a:cubicBezTo>
                    <a:lnTo>
                      <a:pt x="40" y="340"/>
                    </a:lnTo>
                    <a:cubicBezTo>
                      <a:pt x="38" y="338"/>
                      <a:pt x="37" y="337"/>
                      <a:pt x="36" y="335"/>
                    </a:cubicBezTo>
                    <a:lnTo>
                      <a:pt x="19" y="304"/>
                    </a:lnTo>
                    <a:cubicBezTo>
                      <a:pt x="18" y="302"/>
                      <a:pt x="18" y="300"/>
                      <a:pt x="17" y="298"/>
                    </a:cubicBezTo>
                    <a:lnTo>
                      <a:pt x="6" y="263"/>
                    </a:lnTo>
                    <a:cubicBezTo>
                      <a:pt x="5" y="261"/>
                      <a:pt x="5" y="259"/>
                      <a:pt x="5" y="257"/>
                    </a:cubicBezTo>
                    <a:lnTo>
                      <a:pt x="1" y="220"/>
                    </a:lnTo>
                    <a:close/>
                    <a:moveTo>
                      <a:pt x="68" y="250"/>
                    </a:moveTo>
                    <a:lnTo>
                      <a:pt x="67" y="244"/>
                    </a:lnTo>
                    <a:lnTo>
                      <a:pt x="78" y="279"/>
                    </a:lnTo>
                    <a:lnTo>
                      <a:pt x="76" y="273"/>
                    </a:lnTo>
                    <a:lnTo>
                      <a:pt x="93" y="304"/>
                    </a:lnTo>
                    <a:lnTo>
                      <a:pt x="89" y="299"/>
                    </a:lnTo>
                    <a:lnTo>
                      <a:pt x="111" y="326"/>
                    </a:lnTo>
                    <a:lnTo>
                      <a:pt x="107" y="322"/>
                    </a:lnTo>
                    <a:lnTo>
                      <a:pt x="134" y="345"/>
                    </a:lnTo>
                    <a:lnTo>
                      <a:pt x="128" y="341"/>
                    </a:lnTo>
                    <a:lnTo>
                      <a:pt x="160" y="358"/>
                    </a:lnTo>
                    <a:lnTo>
                      <a:pt x="154" y="356"/>
                    </a:lnTo>
                    <a:lnTo>
                      <a:pt x="188" y="366"/>
                    </a:lnTo>
                    <a:lnTo>
                      <a:pt x="183" y="365"/>
                    </a:lnTo>
                    <a:lnTo>
                      <a:pt x="220" y="369"/>
                    </a:lnTo>
                    <a:lnTo>
                      <a:pt x="213" y="369"/>
                    </a:lnTo>
                    <a:lnTo>
                      <a:pt x="250" y="365"/>
                    </a:lnTo>
                    <a:lnTo>
                      <a:pt x="245" y="366"/>
                    </a:lnTo>
                    <a:lnTo>
                      <a:pt x="280" y="356"/>
                    </a:lnTo>
                    <a:lnTo>
                      <a:pt x="273" y="358"/>
                    </a:lnTo>
                    <a:lnTo>
                      <a:pt x="304" y="341"/>
                    </a:lnTo>
                    <a:lnTo>
                      <a:pt x="299" y="345"/>
                    </a:lnTo>
                    <a:lnTo>
                      <a:pt x="326" y="322"/>
                    </a:lnTo>
                    <a:lnTo>
                      <a:pt x="322" y="326"/>
                    </a:lnTo>
                    <a:lnTo>
                      <a:pt x="345" y="299"/>
                    </a:lnTo>
                    <a:lnTo>
                      <a:pt x="341" y="304"/>
                    </a:lnTo>
                    <a:lnTo>
                      <a:pt x="358" y="273"/>
                    </a:lnTo>
                    <a:lnTo>
                      <a:pt x="356" y="280"/>
                    </a:lnTo>
                    <a:lnTo>
                      <a:pt x="366" y="245"/>
                    </a:lnTo>
                    <a:lnTo>
                      <a:pt x="365" y="250"/>
                    </a:lnTo>
                    <a:lnTo>
                      <a:pt x="369" y="213"/>
                    </a:lnTo>
                    <a:lnTo>
                      <a:pt x="369" y="220"/>
                    </a:lnTo>
                    <a:lnTo>
                      <a:pt x="365" y="183"/>
                    </a:lnTo>
                    <a:lnTo>
                      <a:pt x="366" y="188"/>
                    </a:lnTo>
                    <a:lnTo>
                      <a:pt x="356" y="154"/>
                    </a:lnTo>
                    <a:lnTo>
                      <a:pt x="358" y="160"/>
                    </a:lnTo>
                    <a:lnTo>
                      <a:pt x="341" y="128"/>
                    </a:lnTo>
                    <a:lnTo>
                      <a:pt x="345" y="134"/>
                    </a:lnTo>
                    <a:lnTo>
                      <a:pt x="322" y="107"/>
                    </a:lnTo>
                    <a:lnTo>
                      <a:pt x="326" y="111"/>
                    </a:lnTo>
                    <a:lnTo>
                      <a:pt x="299" y="89"/>
                    </a:lnTo>
                    <a:lnTo>
                      <a:pt x="304" y="93"/>
                    </a:lnTo>
                    <a:lnTo>
                      <a:pt x="273" y="76"/>
                    </a:lnTo>
                    <a:lnTo>
                      <a:pt x="279" y="78"/>
                    </a:lnTo>
                    <a:lnTo>
                      <a:pt x="244" y="67"/>
                    </a:lnTo>
                    <a:lnTo>
                      <a:pt x="250" y="68"/>
                    </a:lnTo>
                    <a:lnTo>
                      <a:pt x="213" y="64"/>
                    </a:lnTo>
                    <a:lnTo>
                      <a:pt x="220" y="64"/>
                    </a:lnTo>
                    <a:lnTo>
                      <a:pt x="183" y="68"/>
                    </a:lnTo>
                    <a:lnTo>
                      <a:pt x="189" y="67"/>
                    </a:lnTo>
                    <a:lnTo>
                      <a:pt x="155" y="78"/>
                    </a:lnTo>
                    <a:lnTo>
                      <a:pt x="160" y="76"/>
                    </a:lnTo>
                    <a:lnTo>
                      <a:pt x="128" y="93"/>
                    </a:lnTo>
                    <a:lnTo>
                      <a:pt x="134" y="89"/>
                    </a:lnTo>
                    <a:lnTo>
                      <a:pt x="107" y="111"/>
                    </a:lnTo>
                    <a:lnTo>
                      <a:pt x="111" y="107"/>
                    </a:lnTo>
                    <a:lnTo>
                      <a:pt x="89" y="134"/>
                    </a:lnTo>
                    <a:lnTo>
                      <a:pt x="93" y="128"/>
                    </a:lnTo>
                    <a:lnTo>
                      <a:pt x="76" y="160"/>
                    </a:lnTo>
                    <a:lnTo>
                      <a:pt x="78" y="155"/>
                    </a:lnTo>
                    <a:lnTo>
                      <a:pt x="67" y="189"/>
                    </a:lnTo>
                    <a:lnTo>
                      <a:pt x="68" y="183"/>
                    </a:lnTo>
                    <a:lnTo>
                      <a:pt x="64" y="220"/>
                    </a:lnTo>
                    <a:lnTo>
                      <a:pt x="64" y="213"/>
                    </a:lnTo>
                    <a:lnTo>
                      <a:pt x="68" y="250"/>
                    </a:lnTo>
                    <a:close/>
                  </a:path>
                </a:pathLst>
              </a:custGeom>
              <a:solidFill>
                <a:srgbClr val="6A6D6F"/>
              </a:solidFill>
              <a:ln w="0" cap="flat">
                <a:solidFill>
                  <a:srgbClr val="6A6D6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91" name="Freeform 68">
                <a:extLst>
                  <a:ext uri="{FF2B5EF4-FFF2-40B4-BE49-F238E27FC236}">
                    <a16:creationId xmlns:a16="http://schemas.microsoft.com/office/drawing/2014/main" id="{92A93A43-0E10-4995-A070-6813E8AB5342}"/>
                  </a:ext>
                </a:extLst>
              </p:cNvPr>
              <p:cNvSpPr>
                <a:spLocks/>
              </p:cNvSpPr>
              <p:nvPr/>
            </p:nvSpPr>
            <p:spPr bwMode="auto">
              <a:xfrm>
                <a:off x="2959150" y="1782267"/>
                <a:ext cx="147638" cy="136525"/>
              </a:xfrm>
              <a:custGeom>
                <a:avLst/>
                <a:gdLst/>
                <a:ahLst/>
                <a:cxnLst>
                  <a:cxn ang="0">
                    <a:pos x="0" y="184"/>
                  </a:cxn>
                  <a:cxn ang="0">
                    <a:pos x="192" y="0"/>
                  </a:cxn>
                  <a:cxn ang="0">
                    <a:pos x="192" y="0"/>
                  </a:cxn>
                  <a:cxn ang="0">
                    <a:pos x="192" y="0"/>
                  </a:cxn>
                  <a:cxn ang="0">
                    <a:pos x="384" y="184"/>
                  </a:cxn>
                  <a:cxn ang="0">
                    <a:pos x="384" y="184"/>
                  </a:cxn>
                  <a:cxn ang="0">
                    <a:pos x="384" y="184"/>
                  </a:cxn>
                  <a:cxn ang="0">
                    <a:pos x="192" y="368"/>
                  </a:cxn>
                  <a:cxn ang="0">
                    <a:pos x="192" y="368"/>
                  </a:cxn>
                  <a:cxn ang="0">
                    <a:pos x="192" y="368"/>
                  </a:cxn>
                  <a:cxn ang="0">
                    <a:pos x="0" y="184"/>
                  </a:cxn>
                  <a:cxn ang="0">
                    <a:pos x="0" y="184"/>
                  </a:cxn>
                </a:cxnLst>
                <a:rect l="0" t="0" r="r" b="b"/>
                <a:pathLst>
                  <a:path w="384" h="368">
                    <a:moveTo>
                      <a:pt x="0" y="184"/>
                    </a:moveTo>
                    <a:cubicBezTo>
                      <a:pt x="0" y="83"/>
                      <a:pt x="86" y="0"/>
                      <a:pt x="192" y="0"/>
                    </a:cubicBezTo>
                    <a:cubicBezTo>
                      <a:pt x="192" y="0"/>
                      <a:pt x="192" y="0"/>
                      <a:pt x="192" y="0"/>
                    </a:cubicBezTo>
                    <a:lnTo>
                      <a:pt x="192" y="0"/>
                    </a:lnTo>
                    <a:cubicBezTo>
                      <a:pt x="299" y="0"/>
                      <a:pt x="384" y="83"/>
                      <a:pt x="384" y="184"/>
                    </a:cubicBezTo>
                    <a:cubicBezTo>
                      <a:pt x="384" y="184"/>
                      <a:pt x="384" y="184"/>
                      <a:pt x="384" y="184"/>
                    </a:cubicBezTo>
                    <a:lnTo>
                      <a:pt x="384" y="184"/>
                    </a:lnTo>
                    <a:cubicBezTo>
                      <a:pt x="384" y="286"/>
                      <a:pt x="299" y="368"/>
                      <a:pt x="192" y="368"/>
                    </a:cubicBezTo>
                    <a:cubicBezTo>
                      <a:pt x="192" y="368"/>
                      <a:pt x="192" y="368"/>
                      <a:pt x="192" y="368"/>
                    </a:cubicBezTo>
                    <a:lnTo>
                      <a:pt x="192" y="368"/>
                    </a:lnTo>
                    <a:cubicBezTo>
                      <a:pt x="86"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92" name="Freeform 69">
                <a:extLst>
                  <a:ext uri="{FF2B5EF4-FFF2-40B4-BE49-F238E27FC236}">
                    <a16:creationId xmlns:a16="http://schemas.microsoft.com/office/drawing/2014/main" id="{7E614151-68EE-4123-B629-01A5B6F79BE9}"/>
                  </a:ext>
                </a:extLst>
              </p:cNvPr>
              <p:cNvSpPr>
                <a:spLocks noEditPoints="1"/>
              </p:cNvSpPr>
              <p:nvPr/>
            </p:nvSpPr>
            <p:spPr bwMode="auto">
              <a:xfrm>
                <a:off x="2948038" y="1769567"/>
                <a:ext cx="171450" cy="161925"/>
              </a:xfrm>
              <a:custGeom>
                <a:avLst/>
                <a:gdLst/>
                <a:ahLst/>
                <a:cxnLst>
                  <a:cxn ang="0">
                    <a:pos x="5" y="176"/>
                  </a:cxn>
                  <a:cxn ang="0">
                    <a:pos x="20" y="130"/>
                  </a:cxn>
                  <a:cxn ang="0">
                    <a:pos x="64" y="66"/>
                  </a:cxn>
                  <a:cxn ang="0">
                    <a:pos x="102" y="36"/>
                  </a:cxn>
                  <a:cxn ang="0">
                    <a:pos x="176" y="6"/>
                  </a:cxn>
                  <a:cxn ang="0">
                    <a:pos x="228" y="1"/>
                  </a:cxn>
                  <a:cxn ang="0">
                    <a:pos x="309" y="17"/>
                  </a:cxn>
                  <a:cxn ang="0">
                    <a:pos x="352" y="39"/>
                  </a:cxn>
                  <a:cxn ang="0">
                    <a:pos x="408" y="93"/>
                  </a:cxn>
                  <a:cxn ang="0">
                    <a:pos x="432" y="136"/>
                  </a:cxn>
                  <a:cxn ang="0">
                    <a:pos x="448" y="213"/>
                  </a:cxn>
                  <a:cxn ang="0">
                    <a:pos x="443" y="263"/>
                  </a:cxn>
                  <a:cxn ang="0">
                    <a:pos x="411" y="336"/>
                  </a:cxn>
                  <a:cxn ang="0">
                    <a:pos x="381" y="371"/>
                  </a:cxn>
                  <a:cxn ang="0">
                    <a:pos x="314" y="415"/>
                  </a:cxn>
                  <a:cxn ang="0">
                    <a:pos x="267" y="428"/>
                  </a:cxn>
                  <a:cxn ang="0">
                    <a:pos x="182" y="428"/>
                  </a:cxn>
                  <a:cxn ang="0">
                    <a:pos x="134" y="415"/>
                  </a:cxn>
                  <a:cxn ang="0">
                    <a:pos x="69" y="372"/>
                  </a:cxn>
                  <a:cxn ang="0">
                    <a:pos x="38" y="336"/>
                  </a:cxn>
                  <a:cxn ang="0">
                    <a:pos x="6" y="263"/>
                  </a:cxn>
                  <a:cxn ang="0">
                    <a:pos x="68" y="250"/>
                  </a:cxn>
                  <a:cxn ang="0">
                    <a:pos x="75" y="272"/>
                  </a:cxn>
                  <a:cxn ang="0">
                    <a:pos x="113" y="326"/>
                  </a:cxn>
                  <a:cxn ang="0">
                    <a:pos x="132" y="341"/>
                  </a:cxn>
                  <a:cxn ang="0">
                    <a:pos x="194" y="366"/>
                  </a:cxn>
                  <a:cxn ang="0">
                    <a:pos x="221" y="369"/>
                  </a:cxn>
                  <a:cxn ang="0">
                    <a:pos x="291" y="356"/>
                  </a:cxn>
                  <a:cxn ang="0">
                    <a:pos x="312" y="345"/>
                  </a:cxn>
                  <a:cxn ang="0">
                    <a:pos x="359" y="299"/>
                  </a:cxn>
                  <a:cxn ang="0">
                    <a:pos x="371" y="279"/>
                  </a:cxn>
                  <a:cxn ang="0">
                    <a:pos x="385" y="213"/>
                  </a:cxn>
                  <a:cxn ang="0">
                    <a:pos x="382" y="189"/>
                  </a:cxn>
                  <a:cxn ang="0">
                    <a:pos x="356" y="129"/>
                  </a:cxn>
                  <a:cxn ang="0">
                    <a:pos x="341" y="112"/>
                  </a:cxn>
                  <a:cxn ang="0">
                    <a:pos x="285" y="76"/>
                  </a:cxn>
                  <a:cxn ang="0">
                    <a:pos x="260" y="68"/>
                  </a:cxn>
                  <a:cxn ang="0">
                    <a:pos x="189" y="68"/>
                  </a:cxn>
                  <a:cxn ang="0">
                    <a:pos x="164" y="76"/>
                  </a:cxn>
                  <a:cxn ang="0">
                    <a:pos x="108" y="112"/>
                  </a:cxn>
                  <a:cxn ang="0">
                    <a:pos x="93" y="129"/>
                  </a:cxn>
                  <a:cxn ang="0">
                    <a:pos x="67" y="189"/>
                  </a:cxn>
                  <a:cxn ang="0">
                    <a:pos x="64" y="213"/>
                  </a:cxn>
                </a:cxnLst>
                <a:rect l="0" t="0" r="r" b="b"/>
                <a:pathLst>
                  <a:path w="449" h="433">
                    <a:moveTo>
                      <a:pt x="1" y="220"/>
                    </a:moveTo>
                    <a:cubicBezTo>
                      <a:pt x="0" y="218"/>
                      <a:pt x="0" y="215"/>
                      <a:pt x="1" y="213"/>
                    </a:cubicBezTo>
                    <a:lnTo>
                      <a:pt x="5" y="176"/>
                    </a:lnTo>
                    <a:cubicBezTo>
                      <a:pt x="5" y="174"/>
                      <a:pt x="5" y="172"/>
                      <a:pt x="6" y="170"/>
                    </a:cubicBezTo>
                    <a:lnTo>
                      <a:pt x="17" y="136"/>
                    </a:lnTo>
                    <a:cubicBezTo>
                      <a:pt x="18" y="134"/>
                      <a:pt x="19" y="132"/>
                      <a:pt x="20" y="130"/>
                    </a:cubicBezTo>
                    <a:lnTo>
                      <a:pt x="38" y="98"/>
                    </a:lnTo>
                    <a:cubicBezTo>
                      <a:pt x="39" y="96"/>
                      <a:pt x="40" y="94"/>
                      <a:pt x="41" y="93"/>
                    </a:cubicBezTo>
                    <a:lnTo>
                      <a:pt x="64" y="66"/>
                    </a:lnTo>
                    <a:cubicBezTo>
                      <a:pt x="66" y="64"/>
                      <a:pt x="67" y="62"/>
                      <a:pt x="69" y="61"/>
                    </a:cubicBezTo>
                    <a:lnTo>
                      <a:pt x="98" y="39"/>
                    </a:lnTo>
                    <a:cubicBezTo>
                      <a:pt x="99" y="38"/>
                      <a:pt x="101" y="37"/>
                      <a:pt x="102" y="36"/>
                    </a:cubicBezTo>
                    <a:lnTo>
                      <a:pt x="134" y="19"/>
                    </a:lnTo>
                    <a:cubicBezTo>
                      <a:pt x="136" y="18"/>
                      <a:pt x="138" y="17"/>
                      <a:pt x="140" y="17"/>
                    </a:cubicBezTo>
                    <a:lnTo>
                      <a:pt x="176" y="6"/>
                    </a:lnTo>
                    <a:cubicBezTo>
                      <a:pt x="178" y="5"/>
                      <a:pt x="180" y="5"/>
                      <a:pt x="182" y="5"/>
                    </a:cubicBezTo>
                    <a:lnTo>
                      <a:pt x="221" y="1"/>
                    </a:lnTo>
                    <a:cubicBezTo>
                      <a:pt x="223" y="0"/>
                      <a:pt x="226" y="0"/>
                      <a:pt x="228" y="1"/>
                    </a:cubicBezTo>
                    <a:lnTo>
                      <a:pt x="267" y="5"/>
                    </a:lnTo>
                    <a:cubicBezTo>
                      <a:pt x="269" y="5"/>
                      <a:pt x="271" y="5"/>
                      <a:pt x="273" y="6"/>
                    </a:cubicBezTo>
                    <a:lnTo>
                      <a:pt x="309" y="17"/>
                    </a:lnTo>
                    <a:cubicBezTo>
                      <a:pt x="311" y="17"/>
                      <a:pt x="312" y="18"/>
                      <a:pt x="314" y="19"/>
                    </a:cubicBezTo>
                    <a:lnTo>
                      <a:pt x="347" y="36"/>
                    </a:lnTo>
                    <a:cubicBezTo>
                      <a:pt x="349" y="37"/>
                      <a:pt x="351" y="38"/>
                      <a:pt x="352" y="39"/>
                    </a:cubicBezTo>
                    <a:lnTo>
                      <a:pt x="380" y="61"/>
                    </a:lnTo>
                    <a:cubicBezTo>
                      <a:pt x="382" y="63"/>
                      <a:pt x="383" y="64"/>
                      <a:pt x="385" y="66"/>
                    </a:cubicBezTo>
                    <a:lnTo>
                      <a:pt x="408" y="93"/>
                    </a:lnTo>
                    <a:cubicBezTo>
                      <a:pt x="409" y="94"/>
                      <a:pt x="410" y="96"/>
                      <a:pt x="411" y="98"/>
                    </a:cubicBezTo>
                    <a:lnTo>
                      <a:pt x="429" y="130"/>
                    </a:lnTo>
                    <a:cubicBezTo>
                      <a:pt x="430" y="132"/>
                      <a:pt x="431" y="134"/>
                      <a:pt x="432" y="136"/>
                    </a:cubicBezTo>
                    <a:lnTo>
                      <a:pt x="443" y="170"/>
                    </a:lnTo>
                    <a:cubicBezTo>
                      <a:pt x="444" y="172"/>
                      <a:pt x="444" y="174"/>
                      <a:pt x="444" y="176"/>
                    </a:cubicBezTo>
                    <a:lnTo>
                      <a:pt x="448" y="213"/>
                    </a:lnTo>
                    <a:cubicBezTo>
                      <a:pt x="449" y="215"/>
                      <a:pt x="449" y="218"/>
                      <a:pt x="448" y="220"/>
                    </a:cubicBezTo>
                    <a:lnTo>
                      <a:pt x="444" y="257"/>
                    </a:lnTo>
                    <a:cubicBezTo>
                      <a:pt x="444" y="259"/>
                      <a:pt x="444" y="261"/>
                      <a:pt x="443" y="263"/>
                    </a:cubicBezTo>
                    <a:lnTo>
                      <a:pt x="432" y="298"/>
                    </a:lnTo>
                    <a:cubicBezTo>
                      <a:pt x="431" y="300"/>
                      <a:pt x="430" y="302"/>
                      <a:pt x="429" y="305"/>
                    </a:cubicBezTo>
                    <a:lnTo>
                      <a:pt x="411" y="336"/>
                    </a:lnTo>
                    <a:cubicBezTo>
                      <a:pt x="410" y="337"/>
                      <a:pt x="409" y="339"/>
                      <a:pt x="408" y="340"/>
                    </a:cubicBezTo>
                    <a:lnTo>
                      <a:pt x="385" y="367"/>
                    </a:lnTo>
                    <a:cubicBezTo>
                      <a:pt x="384" y="369"/>
                      <a:pt x="382" y="370"/>
                      <a:pt x="381" y="371"/>
                    </a:cubicBezTo>
                    <a:lnTo>
                      <a:pt x="353" y="394"/>
                    </a:lnTo>
                    <a:cubicBezTo>
                      <a:pt x="351" y="396"/>
                      <a:pt x="349" y="397"/>
                      <a:pt x="347" y="398"/>
                    </a:cubicBezTo>
                    <a:lnTo>
                      <a:pt x="314" y="415"/>
                    </a:lnTo>
                    <a:cubicBezTo>
                      <a:pt x="312" y="416"/>
                      <a:pt x="310" y="417"/>
                      <a:pt x="308" y="417"/>
                    </a:cubicBezTo>
                    <a:lnTo>
                      <a:pt x="272" y="427"/>
                    </a:lnTo>
                    <a:cubicBezTo>
                      <a:pt x="270" y="428"/>
                      <a:pt x="269" y="428"/>
                      <a:pt x="267" y="428"/>
                    </a:cubicBezTo>
                    <a:lnTo>
                      <a:pt x="228" y="432"/>
                    </a:lnTo>
                    <a:cubicBezTo>
                      <a:pt x="226" y="433"/>
                      <a:pt x="223" y="433"/>
                      <a:pt x="221" y="432"/>
                    </a:cubicBezTo>
                    <a:lnTo>
                      <a:pt x="182" y="428"/>
                    </a:lnTo>
                    <a:cubicBezTo>
                      <a:pt x="180" y="428"/>
                      <a:pt x="179" y="428"/>
                      <a:pt x="177" y="427"/>
                    </a:cubicBezTo>
                    <a:lnTo>
                      <a:pt x="141" y="417"/>
                    </a:lnTo>
                    <a:cubicBezTo>
                      <a:pt x="139" y="417"/>
                      <a:pt x="137" y="416"/>
                      <a:pt x="134" y="415"/>
                    </a:cubicBezTo>
                    <a:lnTo>
                      <a:pt x="102" y="398"/>
                    </a:lnTo>
                    <a:cubicBezTo>
                      <a:pt x="101" y="397"/>
                      <a:pt x="99" y="396"/>
                      <a:pt x="98" y="395"/>
                    </a:cubicBezTo>
                    <a:lnTo>
                      <a:pt x="69" y="372"/>
                    </a:lnTo>
                    <a:cubicBezTo>
                      <a:pt x="67" y="370"/>
                      <a:pt x="65" y="369"/>
                      <a:pt x="64" y="367"/>
                    </a:cubicBezTo>
                    <a:lnTo>
                      <a:pt x="41" y="340"/>
                    </a:lnTo>
                    <a:cubicBezTo>
                      <a:pt x="40" y="339"/>
                      <a:pt x="39" y="337"/>
                      <a:pt x="38" y="336"/>
                    </a:cubicBezTo>
                    <a:lnTo>
                      <a:pt x="20" y="305"/>
                    </a:lnTo>
                    <a:cubicBezTo>
                      <a:pt x="19" y="302"/>
                      <a:pt x="18" y="300"/>
                      <a:pt x="17" y="298"/>
                    </a:cubicBezTo>
                    <a:lnTo>
                      <a:pt x="6" y="263"/>
                    </a:lnTo>
                    <a:cubicBezTo>
                      <a:pt x="5" y="261"/>
                      <a:pt x="5" y="259"/>
                      <a:pt x="5" y="257"/>
                    </a:cubicBezTo>
                    <a:lnTo>
                      <a:pt x="1" y="220"/>
                    </a:lnTo>
                    <a:close/>
                    <a:moveTo>
                      <a:pt x="68" y="250"/>
                    </a:moveTo>
                    <a:lnTo>
                      <a:pt x="67" y="244"/>
                    </a:lnTo>
                    <a:lnTo>
                      <a:pt x="78" y="279"/>
                    </a:lnTo>
                    <a:lnTo>
                      <a:pt x="75" y="272"/>
                    </a:lnTo>
                    <a:lnTo>
                      <a:pt x="93" y="303"/>
                    </a:lnTo>
                    <a:lnTo>
                      <a:pt x="90" y="299"/>
                    </a:lnTo>
                    <a:lnTo>
                      <a:pt x="113" y="326"/>
                    </a:lnTo>
                    <a:lnTo>
                      <a:pt x="108" y="321"/>
                    </a:lnTo>
                    <a:lnTo>
                      <a:pt x="137" y="344"/>
                    </a:lnTo>
                    <a:lnTo>
                      <a:pt x="132" y="341"/>
                    </a:lnTo>
                    <a:lnTo>
                      <a:pt x="164" y="358"/>
                    </a:lnTo>
                    <a:lnTo>
                      <a:pt x="158" y="356"/>
                    </a:lnTo>
                    <a:lnTo>
                      <a:pt x="194" y="366"/>
                    </a:lnTo>
                    <a:lnTo>
                      <a:pt x="189" y="365"/>
                    </a:lnTo>
                    <a:lnTo>
                      <a:pt x="228" y="369"/>
                    </a:lnTo>
                    <a:lnTo>
                      <a:pt x="221" y="369"/>
                    </a:lnTo>
                    <a:lnTo>
                      <a:pt x="260" y="365"/>
                    </a:lnTo>
                    <a:lnTo>
                      <a:pt x="255" y="366"/>
                    </a:lnTo>
                    <a:lnTo>
                      <a:pt x="291" y="356"/>
                    </a:lnTo>
                    <a:lnTo>
                      <a:pt x="285" y="358"/>
                    </a:lnTo>
                    <a:lnTo>
                      <a:pt x="318" y="341"/>
                    </a:lnTo>
                    <a:lnTo>
                      <a:pt x="312" y="345"/>
                    </a:lnTo>
                    <a:lnTo>
                      <a:pt x="340" y="322"/>
                    </a:lnTo>
                    <a:lnTo>
                      <a:pt x="336" y="326"/>
                    </a:lnTo>
                    <a:lnTo>
                      <a:pt x="359" y="299"/>
                    </a:lnTo>
                    <a:lnTo>
                      <a:pt x="356" y="303"/>
                    </a:lnTo>
                    <a:lnTo>
                      <a:pt x="374" y="272"/>
                    </a:lnTo>
                    <a:lnTo>
                      <a:pt x="371" y="279"/>
                    </a:lnTo>
                    <a:lnTo>
                      <a:pt x="382" y="244"/>
                    </a:lnTo>
                    <a:lnTo>
                      <a:pt x="381" y="250"/>
                    </a:lnTo>
                    <a:lnTo>
                      <a:pt x="385" y="213"/>
                    </a:lnTo>
                    <a:lnTo>
                      <a:pt x="385" y="220"/>
                    </a:lnTo>
                    <a:lnTo>
                      <a:pt x="381" y="183"/>
                    </a:lnTo>
                    <a:lnTo>
                      <a:pt x="382" y="189"/>
                    </a:lnTo>
                    <a:lnTo>
                      <a:pt x="371" y="155"/>
                    </a:lnTo>
                    <a:lnTo>
                      <a:pt x="374" y="161"/>
                    </a:lnTo>
                    <a:lnTo>
                      <a:pt x="356" y="129"/>
                    </a:lnTo>
                    <a:lnTo>
                      <a:pt x="359" y="134"/>
                    </a:lnTo>
                    <a:lnTo>
                      <a:pt x="336" y="107"/>
                    </a:lnTo>
                    <a:lnTo>
                      <a:pt x="341" y="112"/>
                    </a:lnTo>
                    <a:lnTo>
                      <a:pt x="313" y="90"/>
                    </a:lnTo>
                    <a:lnTo>
                      <a:pt x="318" y="93"/>
                    </a:lnTo>
                    <a:lnTo>
                      <a:pt x="285" y="76"/>
                    </a:lnTo>
                    <a:lnTo>
                      <a:pt x="290" y="78"/>
                    </a:lnTo>
                    <a:lnTo>
                      <a:pt x="254" y="67"/>
                    </a:lnTo>
                    <a:lnTo>
                      <a:pt x="260" y="68"/>
                    </a:lnTo>
                    <a:lnTo>
                      <a:pt x="221" y="64"/>
                    </a:lnTo>
                    <a:lnTo>
                      <a:pt x="228" y="64"/>
                    </a:lnTo>
                    <a:lnTo>
                      <a:pt x="189" y="68"/>
                    </a:lnTo>
                    <a:lnTo>
                      <a:pt x="195" y="67"/>
                    </a:lnTo>
                    <a:lnTo>
                      <a:pt x="159" y="78"/>
                    </a:lnTo>
                    <a:lnTo>
                      <a:pt x="164" y="76"/>
                    </a:lnTo>
                    <a:lnTo>
                      <a:pt x="132" y="93"/>
                    </a:lnTo>
                    <a:lnTo>
                      <a:pt x="137" y="90"/>
                    </a:lnTo>
                    <a:lnTo>
                      <a:pt x="108" y="112"/>
                    </a:lnTo>
                    <a:lnTo>
                      <a:pt x="113" y="107"/>
                    </a:lnTo>
                    <a:lnTo>
                      <a:pt x="90" y="134"/>
                    </a:lnTo>
                    <a:lnTo>
                      <a:pt x="93" y="129"/>
                    </a:lnTo>
                    <a:lnTo>
                      <a:pt x="75" y="161"/>
                    </a:lnTo>
                    <a:lnTo>
                      <a:pt x="78" y="155"/>
                    </a:lnTo>
                    <a:lnTo>
                      <a:pt x="67" y="189"/>
                    </a:lnTo>
                    <a:lnTo>
                      <a:pt x="68" y="183"/>
                    </a:lnTo>
                    <a:lnTo>
                      <a:pt x="64" y="220"/>
                    </a:lnTo>
                    <a:lnTo>
                      <a:pt x="64" y="213"/>
                    </a:lnTo>
                    <a:lnTo>
                      <a:pt x="68" y="25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93" name="Freeform 70">
                <a:extLst>
                  <a:ext uri="{FF2B5EF4-FFF2-40B4-BE49-F238E27FC236}">
                    <a16:creationId xmlns:a16="http://schemas.microsoft.com/office/drawing/2014/main" id="{B5F7EF3D-73DE-42AD-91FB-E3BB2BC4E7ED}"/>
                  </a:ext>
                </a:extLst>
              </p:cNvPr>
              <p:cNvSpPr>
                <a:spLocks/>
              </p:cNvSpPr>
              <p:nvPr/>
            </p:nvSpPr>
            <p:spPr bwMode="auto">
              <a:xfrm>
                <a:off x="3303638" y="1836242"/>
                <a:ext cx="147638" cy="136525"/>
              </a:xfrm>
              <a:custGeom>
                <a:avLst/>
                <a:gdLst/>
                <a:ahLst/>
                <a:cxnLst>
                  <a:cxn ang="0">
                    <a:pos x="0" y="184"/>
                  </a:cxn>
                  <a:cxn ang="0">
                    <a:pos x="192" y="0"/>
                  </a:cxn>
                  <a:cxn ang="0">
                    <a:pos x="192" y="0"/>
                  </a:cxn>
                  <a:cxn ang="0">
                    <a:pos x="192" y="0"/>
                  </a:cxn>
                  <a:cxn ang="0">
                    <a:pos x="384" y="184"/>
                  </a:cxn>
                  <a:cxn ang="0">
                    <a:pos x="384" y="184"/>
                  </a:cxn>
                  <a:cxn ang="0">
                    <a:pos x="384" y="184"/>
                  </a:cxn>
                  <a:cxn ang="0">
                    <a:pos x="192" y="368"/>
                  </a:cxn>
                  <a:cxn ang="0">
                    <a:pos x="192" y="368"/>
                  </a:cxn>
                  <a:cxn ang="0">
                    <a:pos x="192" y="368"/>
                  </a:cxn>
                  <a:cxn ang="0">
                    <a:pos x="0" y="184"/>
                  </a:cxn>
                  <a:cxn ang="0">
                    <a:pos x="0" y="184"/>
                  </a:cxn>
                </a:cxnLst>
                <a:rect l="0" t="0" r="r" b="b"/>
                <a:pathLst>
                  <a:path w="384" h="368">
                    <a:moveTo>
                      <a:pt x="0" y="184"/>
                    </a:moveTo>
                    <a:cubicBezTo>
                      <a:pt x="0" y="83"/>
                      <a:pt x="86" y="0"/>
                      <a:pt x="192" y="0"/>
                    </a:cubicBezTo>
                    <a:cubicBezTo>
                      <a:pt x="192" y="0"/>
                      <a:pt x="192" y="0"/>
                      <a:pt x="192" y="0"/>
                    </a:cubicBezTo>
                    <a:lnTo>
                      <a:pt x="192" y="0"/>
                    </a:lnTo>
                    <a:cubicBezTo>
                      <a:pt x="299" y="0"/>
                      <a:pt x="384" y="83"/>
                      <a:pt x="384" y="184"/>
                    </a:cubicBezTo>
                    <a:cubicBezTo>
                      <a:pt x="384" y="184"/>
                      <a:pt x="384" y="184"/>
                      <a:pt x="384" y="184"/>
                    </a:cubicBezTo>
                    <a:lnTo>
                      <a:pt x="384" y="184"/>
                    </a:lnTo>
                    <a:cubicBezTo>
                      <a:pt x="384" y="286"/>
                      <a:pt x="299" y="368"/>
                      <a:pt x="192" y="368"/>
                    </a:cubicBezTo>
                    <a:cubicBezTo>
                      <a:pt x="192" y="368"/>
                      <a:pt x="192" y="368"/>
                      <a:pt x="192" y="368"/>
                    </a:cubicBezTo>
                    <a:lnTo>
                      <a:pt x="192" y="368"/>
                    </a:lnTo>
                    <a:cubicBezTo>
                      <a:pt x="86"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94" name="Freeform 71">
                <a:extLst>
                  <a:ext uri="{FF2B5EF4-FFF2-40B4-BE49-F238E27FC236}">
                    <a16:creationId xmlns:a16="http://schemas.microsoft.com/office/drawing/2014/main" id="{CE436FE5-0C67-4F86-AAED-99374DA37F59}"/>
                  </a:ext>
                </a:extLst>
              </p:cNvPr>
              <p:cNvSpPr>
                <a:spLocks noEditPoints="1"/>
              </p:cNvSpPr>
              <p:nvPr/>
            </p:nvSpPr>
            <p:spPr bwMode="auto">
              <a:xfrm>
                <a:off x="3290938" y="1823542"/>
                <a:ext cx="173038" cy="161925"/>
              </a:xfrm>
              <a:custGeom>
                <a:avLst/>
                <a:gdLst/>
                <a:ahLst/>
                <a:cxnLst>
                  <a:cxn ang="0">
                    <a:pos x="5" y="176"/>
                  </a:cxn>
                  <a:cxn ang="0">
                    <a:pos x="20" y="130"/>
                  </a:cxn>
                  <a:cxn ang="0">
                    <a:pos x="64" y="66"/>
                  </a:cxn>
                  <a:cxn ang="0">
                    <a:pos x="102" y="36"/>
                  </a:cxn>
                  <a:cxn ang="0">
                    <a:pos x="176" y="6"/>
                  </a:cxn>
                  <a:cxn ang="0">
                    <a:pos x="228" y="1"/>
                  </a:cxn>
                  <a:cxn ang="0">
                    <a:pos x="309" y="17"/>
                  </a:cxn>
                  <a:cxn ang="0">
                    <a:pos x="352" y="39"/>
                  </a:cxn>
                  <a:cxn ang="0">
                    <a:pos x="408" y="93"/>
                  </a:cxn>
                  <a:cxn ang="0">
                    <a:pos x="432" y="136"/>
                  </a:cxn>
                  <a:cxn ang="0">
                    <a:pos x="448" y="213"/>
                  </a:cxn>
                  <a:cxn ang="0">
                    <a:pos x="443" y="263"/>
                  </a:cxn>
                  <a:cxn ang="0">
                    <a:pos x="411" y="336"/>
                  </a:cxn>
                  <a:cxn ang="0">
                    <a:pos x="381" y="371"/>
                  </a:cxn>
                  <a:cxn ang="0">
                    <a:pos x="314" y="415"/>
                  </a:cxn>
                  <a:cxn ang="0">
                    <a:pos x="267" y="428"/>
                  </a:cxn>
                  <a:cxn ang="0">
                    <a:pos x="182" y="428"/>
                  </a:cxn>
                  <a:cxn ang="0">
                    <a:pos x="134" y="415"/>
                  </a:cxn>
                  <a:cxn ang="0">
                    <a:pos x="69" y="372"/>
                  </a:cxn>
                  <a:cxn ang="0">
                    <a:pos x="38" y="336"/>
                  </a:cxn>
                  <a:cxn ang="0">
                    <a:pos x="6" y="263"/>
                  </a:cxn>
                  <a:cxn ang="0">
                    <a:pos x="68" y="250"/>
                  </a:cxn>
                  <a:cxn ang="0">
                    <a:pos x="75" y="272"/>
                  </a:cxn>
                  <a:cxn ang="0">
                    <a:pos x="113" y="326"/>
                  </a:cxn>
                  <a:cxn ang="0">
                    <a:pos x="132" y="341"/>
                  </a:cxn>
                  <a:cxn ang="0">
                    <a:pos x="194" y="366"/>
                  </a:cxn>
                  <a:cxn ang="0">
                    <a:pos x="221" y="369"/>
                  </a:cxn>
                  <a:cxn ang="0">
                    <a:pos x="291" y="356"/>
                  </a:cxn>
                  <a:cxn ang="0">
                    <a:pos x="312" y="345"/>
                  </a:cxn>
                  <a:cxn ang="0">
                    <a:pos x="359" y="299"/>
                  </a:cxn>
                  <a:cxn ang="0">
                    <a:pos x="371" y="279"/>
                  </a:cxn>
                  <a:cxn ang="0">
                    <a:pos x="385" y="213"/>
                  </a:cxn>
                  <a:cxn ang="0">
                    <a:pos x="382" y="189"/>
                  </a:cxn>
                  <a:cxn ang="0">
                    <a:pos x="356" y="129"/>
                  </a:cxn>
                  <a:cxn ang="0">
                    <a:pos x="341" y="112"/>
                  </a:cxn>
                  <a:cxn ang="0">
                    <a:pos x="285" y="76"/>
                  </a:cxn>
                  <a:cxn ang="0">
                    <a:pos x="260" y="68"/>
                  </a:cxn>
                  <a:cxn ang="0">
                    <a:pos x="189" y="68"/>
                  </a:cxn>
                  <a:cxn ang="0">
                    <a:pos x="164" y="76"/>
                  </a:cxn>
                  <a:cxn ang="0">
                    <a:pos x="108" y="112"/>
                  </a:cxn>
                  <a:cxn ang="0">
                    <a:pos x="93" y="129"/>
                  </a:cxn>
                  <a:cxn ang="0">
                    <a:pos x="67" y="189"/>
                  </a:cxn>
                  <a:cxn ang="0">
                    <a:pos x="64" y="213"/>
                  </a:cxn>
                </a:cxnLst>
                <a:rect l="0" t="0" r="r" b="b"/>
                <a:pathLst>
                  <a:path w="449" h="433">
                    <a:moveTo>
                      <a:pt x="1" y="220"/>
                    </a:moveTo>
                    <a:cubicBezTo>
                      <a:pt x="0" y="218"/>
                      <a:pt x="0" y="215"/>
                      <a:pt x="1" y="213"/>
                    </a:cubicBezTo>
                    <a:lnTo>
                      <a:pt x="5" y="176"/>
                    </a:lnTo>
                    <a:cubicBezTo>
                      <a:pt x="5" y="174"/>
                      <a:pt x="5" y="172"/>
                      <a:pt x="6" y="170"/>
                    </a:cubicBezTo>
                    <a:lnTo>
                      <a:pt x="17" y="136"/>
                    </a:lnTo>
                    <a:cubicBezTo>
                      <a:pt x="18" y="134"/>
                      <a:pt x="19" y="132"/>
                      <a:pt x="20" y="130"/>
                    </a:cubicBezTo>
                    <a:lnTo>
                      <a:pt x="38" y="98"/>
                    </a:lnTo>
                    <a:cubicBezTo>
                      <a:pt x="39" y="96"/>
                      <a:pt x="40" y="94"/>
                      <a:pt x="41" y="93"/>
                    </a:cubicBezTo>
                    <a:lnTo>
                      <a:pt x="64" y="66"/>
                    </a:lnTo>
                    <a:cubicBezTo>
                      <a:pt x="66" y="64"/>
                      <a:pt x="67" y="62"/>
                      <a:pt x="69" y="61"/>
                    </a:cubicBezTo>
                    <a:lnTo>
                      <a:pt x="98" y="39"/>
                    </a:lnTo>
                    <a:cubicBezTo>
                      <a:pt x="99" y="38"/>
                      <a:pt x="101" y="37"/>
                      <a:pt x="102" y="36"/>
                    </a:cubicBezTo>
                    <a:lnTo>
                      <a:pt x="134" y="19"/>
                    </a:lnTo>
                    <a:cubicBezTo>
                      <a:pt x="136" y="18"/>
                      <a:pt x="138" y="17"/>
                      <a:pt x="140" y="17"/>
                    </a:cubicBezTo>
                    <a:lnTo>
                      <a:pt x="176" y="6"/>
                    </a:lnTo>
                    <a:cubicBezTo>
                      <a:pt x="178" y="5"/>
                      <a:pt x="180" y="5"/>
                      <a:pt x="182" y="5"/>
                    </a:cubicBezTo>
                    <a:lnTo>
                      <a:pt x="221" y="1"/>
                    </a:lnTo>
                    <a:cubicBezTo>
                      <a:pt x="223" y="0"/>
                      <a:pt x="226" y="0"/>
                      <a:pt x="228" y="1"/>
                    </a:cubicBezTo>
                    <a:lnTo>
                      <a:pt x="267" y="5"/>
                    </a:lnTo>
                    <a:cubicBezTo>
                      <a:pt x="269" y="5"/>
                      <a:pt x="271" y="5"/>
                      <a:pt x="273" y="6"/>
                    </a:cubicBezTo>
                    <a:lnTo>
                      <a:pt x="309" y="17"/>
                    </a:lnTo>
                    <a:cubicBezTo>
                      <a:pt x="311" y="17"/>
                      <a:pt x="312" y="18"/>
                      <a:pt x="314" y="19"/>
                    </a:cubicBezTo>
                    <a:lnTo>
                      <a:pt x="347" y="36"/>
                    </a:lnTo>
                    <a:cubicBezTo>
                      <a:pt x="349" y="37"/>
                      <a:pt x="351" y="38"/>
                      <a:pt x="352" y="39"/>
                    </a:cubicBezTo>
                    <a:lnTo>
                      <a:pt x="380" y="61"/>
                    </a:lnTo>
                    <a:cubicBezTo>
                      <a:pt x="382" y="63"/>
                      <a:pt x="383" y="64"/>
                      <a:pt x="385" y="66"/>
                    </a:cubicBezTo>
                    <a:lnTo>
                      <a:pt x="408" y="93"/>
                    </a:lnTo>
                    <a:cubicBezTo>
                      <a:pt x="409" y="94"/>
                      <a:pt x="410" y="96"/>
                      <a:pt x="411" y="98"/>
                    </a:cubicBezTo>
                    <a:lnTo>
                      <a:pt x="429" y="130"/>
                    </a:lnTo>
                    <a:cubicBezTo>
                      <a:pt x="430" y="132"/>
                      <a:pt x="431" y="134"/>
                      <a:pt x="432" y="136"/>
                    </a:cubicBezTo>
                    <a:lnTo>
                      <a:pt x="443" y="170"/>
                    </a:lnTo>
                    <a:cubicBezTo>
                      <a:pt x="444" y="172"/>
                      <a:pt x="444" y="174"/>
                      <a:pt x="444" y="176"/>
                    </a:cubicBezTo>
                    <a:lnTo>
                      <a:pt x="448" y="213"/>
                    </a:lnTo>
                    <a:cubicBezTo>
                      <a:pt x="449" y="215"/>
                      <a:pt x="449" y="218"/>
                      <a:pt x="448" y="220"/>
                    </a:cubicBezTo>
                    <a:lnTo>
                      <a:pt x="444" y="257"/>
                    </a:lnTo>
                    <a:cubicBezTo>
                      <a:pt x="444" y="259"/>
                      <a:pt x="444" y="261"/>
                      <a:pt x="443" y="263"/>
                    </a:cubicBezTo>
                    <a:lnTo>
                      <a:pt x="432" y="298"/>
                    </a:lnTo>
                    <a:cubicBezTo>
                      <a:pt x="431" y="300"/>
                      <a:pt x="430" y="302"/>
                      <a:pt x="429" y="305"/>
                    </a:cubicBezTo>
                    <a:lnTo>
                      <a:pt x="411" y="336"/>
                    </a:lnTo>
                    <a:cubicBezTo>
                      <a:pt x="410" y="337"/>
                      <a:pt x="409" y="339"/>
                      <a:pt x="408" y="340"/>
                    </a:cubicBezTo>
                    <a:lnTo>
                      <a:pt x="385" y="367"/>
                    </a:lnTo>
                    <a:cubicBezTo>
                      <a:pt x="384" y="369"/>
                      <a:pt x="382" y="370"/>
                      <a:pt x="381" y="371"/>
                    </a:cubicBezTo>
                    <a:lnTo>
                      <a:pt x="353" y="394"/>
                    </a:lnTo>
                    <a:cubicBezTo>
                      <a:pt x="351" y="396"/>
                      <a:pt x="349" y="397"/>
                      <a:pt x="347" y="398"/>
                    </a:cubicBezTo>
                    <a:lnTo>
                      <a:pt x="314" y="415"/>
                    </a:lnTo>
                    <a:cubicBezTo>
                      <a:pt x="312" y="416"/>
                      <a:pt x="310" y="417"/>
                      <a:pt x="308" y="417"/>
                    </a:cubicBezTo>
                    <a:lnTo>
                      <a:pt x="272" y="427"/>
                    </a:lnTo>
                    <a:cubicBezTo>
                      <a:pt x="270" y="428"/>
                      <a:pt x="269" y="428"/>
                      <a:pt x="267" y="428"/>
                    </a:cubicBezTo>
                    <a:lnTo>
                      <a:pt x="228" y="432"/>
                    </a:lnTo>
                    <a:cubicBezTo>
                      <a:pt x="226" y="433"/>
                      <a:pt x="223" y="433"/>
                      <a:pt x="221" y="432"/>
                    </a:cubicBezTo>
                    <a:lnTo>
                      <a:pt x="182" y="428"/>
                    </a:lnTo>
                    <a:cubicBezTo>
                      <a:pt x="180" y="428"/>
                      <a:pt x="179" y="428"/>
                      <a:pt x="177" y="427"/>
                    </a:cubicBezTo>
                    <a:lnTo>
                      <a:pt x="141" y="417"/>
                    </a:lnTo>
                    <a:cubicBezTo>
                      <a:pt x="139" y="417"/>
                      <a:pt x="137" y="416"/>
                      <a:pt x="134" y="415"/>
                    </a:cubicBezTo>
                    <a:lnTo>
                      <a:pt x="102" y="398"/>
                    </a:lnTo>
                    <a:cubicBezTo>
                      <a:pt x="101" y="397"/>
                      <a:pt x="99" y="396"/>
                      <a:pt x="98" y="395"/>
                    </a:cubicBezTo>
                    <a:lnTo>
                      <a:pt x="69" y="372"/>
                    </a:lnTo>
                    <a:cubicBezTo>
                      <a:pt x="67" y="370"/>
                      <a:pt x="65" y="369"/>
                      <a:pt x="64" y="367"/>
                    </a:cubicBezTo>
                    <a:lnTo>
                      <a:pt x="41" y="340"/>
                    </a:lnTo>
                    <a:cubicBezTo>
                      <a:pt x="40" y="339"/>
                      <a:pt x="39" y="337"/>
                      <a:pt x="38" y="336"/>
                    </a:cubicBezTo>
                    <a:lnTo>
                      <a:pt x="20" y="305"/>
                    </a:lnTo>
                    <a:cubicBezTo>
                      <a:pt x="19" y="302"/>
                      <a:pt x="18" y="300"/>
                      <a:pt x="17" y="298"/>
                    </a:cubicBezTo>
                    <a:lnTo>
                      <a:pt x="6" y="263"/>
                    </a:lnTo>
                    <a:cubicBezTo>
                      <a:pt x="5" y="261"/>
                      <a:pt x="5" y="259"/>
                      <a:pt x="5" y="257"/>
                    </a:cubicBezTo>
                    <a:lnTo>
                      <a:pt x="1" y="220"/>
                    </a:lnTo>
                    <a:close/>
                    <a:moveTo>
                      <a:pt x="68" y="250"/>
                    </a:moveTo>
                    <a:lnTo>
                      <a:pt x="67" y="244"/>
                    </a:lnTo>
                    <a:lnTo>
                      <a:pt x="78" y="279"/>
                    </a:lnTo>
                    <a:lnTo>
                      <a:pt x="75" y="272"/>
                    </a:lnTo>
                    <a:lnTo>
                      <a:pt x="93" y="303"/>
                    </a:lnTo>
                    <a:lnTo>
                      <a:pt x="90" y="299"/>
                    </a:lnTo>
                    <a:lnTo>
                      <a:pt x="113" y="326"/>
                    </a:lnTo>
                    <a:lnTo>
                      <a:pt x="108" y="321"/>
                    </a:lnTo>
                    <a:lnTo>
                      <a:pt x="137" y="344"/>
                    </a:lnTo>
                    <a:lnTo>
                      <a:pt x="132" y="341"/>
                    </a:lnTo>
                    <a:lnTo>
                      <a:pt x="164" y="358"/>
                    </a:lnTo>
                    <a:lnTo>
                      <a:pt x="158" y="356"/>
                    </a:lnTo>
                    <a:lnTo>
                      <a:pt x="194" y="366"/>
                    </a:lnTo>
                    <a:lnTo>
                      <a:pt x="189" y="365"/>
                    </a:lnTo>
                    <a:lnTo>
                      <a:pt x="228" y="369"/>
                    </a:lnTo>
                    <a:lnTo>
                      <a:pt x="221" y="369"/>
                    </a:lnTo>
                    <a:lnTo>
                      <a:pt x="260" y="365"/>
                    </a:lnTo>
                    <a:lnTo>
                      <a:pt x="255" y="366"/>
                    </a:lnTo>
                    <a:lnTo>
                      <a:pt x="291" y="356"/>
                    </a:lnTo>
                    <a:lnTo>
                      <a:pt x="285" y="358"/>
                    </a:lnTo>
                    <a:lnTo>
                      <a:pt x="318" y="341"/>
                    </a:lnTo>
                    <a:lnTo>
                      <a:pt x="312" y="345"/>
                    </a:lnTo>
                    <a:lnTo>
                      <a:pt x="340" y="322"/>
                    </a:lnTo>
                    <a:lnTo>
                      <a:pt x="336" y="326"/>
                    </a:lnTo>
                    <a:lnTo>
                      <a:pt x="359" y="299"/>
                    </a:lnTo>
                    <a:lnTo>
                      <a:pt x="356" y="303"/>
                    </a:lnTo>
                    <a:lnTo>
                      <a:pt x="374" y="272"/>
                    </a:lnTo>
                    <a:lnTo>
                      <a:pt x="371" y="279"/>
                    </a:lnTo>
                    <a:lnTo>
                      <a:pt x="382" y="244"/>
                    </a:lnTo>
                    <a:lnTo>
                      <a:pt x="381" y="250"/>
                    </a:lnTo>
                    <a:lnTo>
                      <a:pt x="385" y="213"/>
                    </a:lnTo>
                    <a:lnTo>
                      <a:pt x="385" y="220"/>
                    </a:lnTo>
                    <a:lnTo>
                      <a:pt x="381" y="183"/>
                    </a:lnTo>
                    <a:lnTo>
                      <a:pt x="382" y="189"/>
                    </a:lnTo>
                    <a:lnTo>
                      <a:pt x="371" y="155"/>
                    </a:lnTo>
                    <a:lnTo>
                      <a:pt x="374" y="161"/>
                    </a:lnTo>
                    <a:lnTo>
                      <a:pt x="356" y="129"/>
                    </a:lnTo>
                    <a:lnTo>
                      <a:pt x="359" y="134"/>
                    </a:lnTo>
                    <a:lnTo>
                      <a:pt x="336" y="107"/>
                    </a:lnTo>
                    <a:lnTo>
                      <a:pt x="341" y="112"/>
                    </a:lnTo>
                    <a:lnTo>
                      <a:pt x="313" y="90"/>
                    </a:lnTo>
                    <a:lnTo>
                      <a:pt x="318" y="93"/>
                    </a:lnTo>
                    <a:lnTo>
                      <a:pt x="285" y="76"/>
                    </a:lnTo>
                    <a:lnTo>
                      <a:pt x="290" y="78"/>
                    </a:lnTo>
                    <a:lnTo>
                      <a:pt x="254" y="67"/>
                    </a:lnTo>
                    <a:lnTo>
                      <a:pt x="260" y="68"/>
                    </a:lnTo>
                    <a:lnTo>
                      <a:pt x="221" y="64"/>
                    </a:lnTo>
                    <a:lnTo>
                      <a:pt x="228" y="64"/>
                    </a:lnTo>
                    <a:lnTo>
                      <a:pt x="189" y="68"/>
                    </a:lnTo>
                    <a:lnTo>
                      <a:pt x="195" y="67"/>
                    </a:lnTo>
                    <a:lnTo>
                      <a:pt x="159" y="78"/>
                    </a:lnTo>
                    <a:lnTo>
                      <a:pt x="164" y="76"/>
                    </a:lnTo>
                    <a:lnTo>
                      <a:pt x="132" y="93"/>
                    </a:lnTo>
                    <a:lnTo>
                      <a:pt x="137" y="90"/>
                    </a:lnTo>
                    <a:lnTo>
                      <a:pt x="108" y="112"/>
                    </a:lnTo>
                    <a:lnTo>
                      <a:pt x="113" y="107"/>
                    </a:lnTo>
                    <a:lnTo>
                      <a:pt x="90" y="134"/>
                    </a:lnTo>
                    <a:lnTo>
                      <a:pt x="93" y="129"/>
                    </a:lnTo>
                    <a:lnTo>
                      <a:pt x="75" y="161"/>
                    </a:lnTo>
                    <a:lnTo>
                      <a:pt x="78" y="155"/>
                    </a:lnTo>
                    <a:lnTo>
                      <a:pt x="67" y="189"/>
                    </a:lnTo>
                    <a:lnTo>
                      <a:pt x="68" y="183"/>
                    </a:lnTo>
                    <a:lnTo>
                      <a:pt x="64" y="220"/>
                    </a:lnTo>
                    <a:lnTo>
                      <a:pt x="64" y="213"/>
                    </a:lnTo>
                    <a:lnTo>
                      <a:pt x="68" y="250"/>
                    </a:lnTo>
                    <a:close/>
                  </a:path>
                </a:pathLst>
              </a:custGeom>
              <a:solidFill>
                <a:srgbClr val="6A6D6F"/>
              </a:solidFill>
              <a:ln w="0" cap="flat">
                <a:solidFill>
                  <a:srgbClr val="6A6D6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95" name="Freeform 72">
                <a:extLst>
                  <a:ext uri="{FF2B5EF4-FFF2-40B4-BE49-F238E27FC236}">
                    <a16:creationId xmlns:a16="http://schemas.microsoft.com/office/drawing/2014/main" id="{B40459E8-FFC8-4948-8CA4-22E9DAD62841}"/>
                  </a:ext>
                </a:extLst>
              </p:cNvPr>
              <p:cNvSpPr>
                <a:spLocks/>
              </p:cNvSpPr>
              <p:nvPr/>
            </p:nvSpPr>
            <p:spPr bwMode="auto">
              <a:xfrm>
                <a:off x="1473250" y="1996579"/>
                <a:ext cx="79375" cy="71438"/>
              </a:xfrm>
              <a:custGeom>
                <a:avLst/>
                <a:gdLst/>
                <a:ahLst/>
                <a:cxnLst>
                  <a:cxn ang="0">
                    <a:pos x="0" y="96"/>
                  </a:cxn>
                  <a:cxn ang="0">
                    <a:pos x="104" y="0"/>
                  </a:cxn>
                  <a:cxn ang="0">
                    <a:pos x="104" y="0"/>
                  </a:cxn>
                  <a:cxn ang="0">
                    <a:pos x="104" y="0"/>
                  </a:cxn>
                  <a:cxn ang="0">
                    <a:pos x="208" y="96"/>
                  </a:cxn>
                  <a:cxn ang="0">
                    <a:pos x="208" y="96"/>
                  </a:cxn>
                  <a:cxn ang="0">
                    <a:pos x="208" y="96"/>
                  </a:cxn>
                  <a:cxn ang="0">
                    <a:pos x="104" y="192"/>
                  </a:cxn>
                  <a:cxn ang="0">
                    <a:pos x="104" y="192"/>
                  </a:cxn>
                  <a:cxn ang="0">
                    <a:pos x="104" y="192"/>
                  </a:cxn>
                  <a:cxn ang="0">
                    <a:pos x="0" y="96"/>
                  </a:cxn>
                  <a:cxn ang="0">
                    <a:pos x="0" y="96"/>
                  </a:cxn>
                </a:cxnLst>
                <a:rect l="0" t="0" r="r" b="b"/>
                <a:pathLst>
                  <a:path w="208" h="192">
                    <a:moveTo>
                      <a:pt x="0" y="96"/>
                    </a:moveTo>
                    <a:cubicBezTo>
                      <a:pt x="0" y="43"/>
                      <a:pt x="47" y="0"/>
                      <a:pt x="104" y="0"/>
                    </a:cubicBezTo>
                    <a:cubicBezTo>
                      <a:pt x="104" y="0"/>
                      <a:pt x="104" y="0"/>
                      <a:pt x="104" y="0"/>
                    </a:cubicBezTo>
                    <a:lnTo>
                      <a:pt x="104" y="0"/>
                    </a:lnTo>
                    <a:cubicBezTo>
                      <a:pt x="162" y="0"/>
                      <a:pt x="208" y="43"/>
                      <a:pt x="208" y="96"/>
                    </a:cubicBezTo>
                    <a:cubicBezTo>
                      <a:pt x="208" y="96"/>
                      <a:pt x="208" y="96"/>
                      <a:pt x="208" y="96"/>
                    </a:cubicBezTo>
                    <a:lnTo>
                      <a:pt x="208" y="96"/>
                    </a:lnTo>
                    <a:cubicBezTo>
                      <a:pt x="208" y="149"/>
                      <a:pt x="162" y="192"/>
                      <a:pt x="104" y="192"/>
                    </a:cubicBezTo>
                    <a:cubicBezTo>
                      <a:pt x="104" y="192"/>
                      <a:pt x="104" y="192"/>
                      <a:pt x="104" y="192"/>
                    </a:cubicBezTo>
                    <a:lnTo>
                      <a:pt x="104" y="192"/>
                    </a:lnTo>
                    <a:cubicBezTo>
                      <a:pt x="47" y="192"/>
                      <a:pt x="0" y="149"/>
                      <a:pt x="0" y="96"/>
                    </a:cubicBezTo>
                    <a:cubicBezTo>
                      <a:pt x="0" y="96"/>
                      <a:pt x="0" y="96"/>
                      <a:pt x="0" y="9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96" name="Freeform 73">
                <a:extLst>
                  <a:ext uri="{FF2B5EF4-FFF2-40B4-BE49-F238E27FC236}">
                    <a16:creationId xmlns:a16="http://schemas.microsoft.com/office/drawing/2014/main" id="{D56E0FF8-2BDA-42D9-BD12-E6B08EADEBE2}"/>
                  </a:ext>
                </a:extLst>
              </p:cNvPr>
              <p:cNvSpPr>
                <a:spLocks noEditPoints="1"/>
              </p:cNvSpPr>
              <p:nvPr/>
            </p:nvSpPr>
            <p:spPr bwMode="auto">
              <a:xfrm>
                <a:off x="1466900" y="1990229"/>
                <a:ext cx="92075" cy="84138"/>
              </a:xfrm>
              <a:custGeom>
                <a:avLst/>
                <a:gdLst/>
                <a:ahLst/>
                <a:cxnLst>
                  <a:cxn ang="0">
                    <a:pos x="1" y="109"/>
                  </a:cxn>
                  <a:cxn ang="0">
                    <a:pos x="12" y="66"/>
                  </a:cxn>
                  <a:cxn ang="0">
                    <a:pos x="39" y="31"/>
                  </a:cxn>
                  <a:cxn ang="0">
                    <a:pos x="77" y="9"/>
                  </a:cxn>
                  <a:cxn ang="0">
                    <a:pos x="124" y="1"/>
                  </a:cxn>
                  <a:cxn ang="0">
                    <a:pos x="170" y="11"/>
                  </a:cxn>
                  <a:cxn ang="0">
                    <a:pos x="208" y="35"/>
                  </a:cxn>
                  <a:cxn ang="0">
                    <a:pos x="232" y="72"/>
                  </a:cxn>
                  <a:cxn ang="0">
                    <a:pos x="240" y="116"/>
                  </a:cxn>
                  <a:cxn ang="0">
                    <a:pos x="230" y="159"/>
                  </a:cxn>
                  <a:cxn ang="0">
                    <a:pos x="203" y="194"/>
                  </a:cxn>
                  <a:cxn ang="0">
                    <a:pos x="165" y="216"/>
                  </a:cxn>
                  <a:cxn ang="0">
                    <a:pos x="117" y="224"/>
                  </a:cxn>
                  <a:cxn ang="0">
                    <a:pos x="72" y="214"/>
                  </a:cxn>
                  <a:cxn ang="0">
                    <a:pos x="35" y="190"/>
                  </a:cxn>
                  <a:cxn ang="0">
                    <a:pos x="9" y="153"/>
                  </a:cxn>
                  <a:cxn ang="0">
                    <a:pos x="40" y="146"/>
                  </a:cxn>
                  <a:cxn ang="0">
                    <a:pos x="60" y="171"/>
                  </a:cxn>
                  <a:cxn ang="0">
                    <a:pos x="89" y="187"/>
                  </a:cxn>
                  <a:cxn ang="0">
                    <a:pos x="124" y="193"/>
                  </a:cxn>
                  <a:cxn ang="0">
                    <a:pos x="158" y="185"/>
                  </a:cxn>
                  <a:cxn ang="0">
                    <a:pos x="186" y="167"/>
                  </a:cxn>
                  <a:cxn ang="0">
                    <a:pos x="203" y="140"/>
                  </a:cxn>
                  <a:cxn ang="0">
                    <a:pos x="209" y="109"/>
                  </a:cxn>
                  <a:cxn ang="0">
                    <a:pos x="201" y="79"/>
                  </a:cxn>
                  <a:cxn ang="0">
                    <a:pos x="181" y="54"/>
                  </a:cxn>
                  <a:cxn ang="0">
                    <a:pos x="153" y="38"/>
                  </a:cxn>
                  <a:cxn ang="0">
                    <a:pos x="117" y="32"/>
                  </a:cxn>
                  <a:cxn ang="0">
                    <a:pos x="84" y="40"/>
                  </a:cxn>
                  <a:cxn ang="0">
                    <a:pos x="56" y="58"/>
                  </a:cxn>
                  <a:cxn ang="0">
                    <a:pos x="37" y="85"/>
                  </a:cxn>
                  <a:cxn ang="0">
                    <a:pos x="32" y="116"/>
                  </a:cxn>
                  <a:cxn ang="0">
                    <a:pos x="40" y="146"/>
                  </a:cxn>
                </a:cxnLst>
                <a:rect l="0" t="0" r="r" b="b"/>
                <a:pathLst>
                  <a:path w="241" h="225">
                    <a:moveTo>
                      <a:pt x="1" y="116"/>
                    </a:moveTo>
                    <a:cubicBezTo>
                      <a:pt x="0" y="114"/>
                      <a:pt x="0" y="111"/>
                      <a:pt x="1" y="109"/>
                    </a:cubicBezTo>
                    <a:lnTo>
                      <a:pt x="9" y="72"/>
                    </a:lnTo>
                    <a:cubicBezTo>
                      <a:pt x="9" y="70"/>
                      <a:pt x="10" y="68"/>
                      <a:pt x="12" y="66"/>
                    </a:cubicBezTo>
                    <a:lnTo>
                      <a:pt x="35" y="35"/>
                    </a:lnTo>
                    <a:cubicBezTo>
                      <a:pt x="36" y="33"/>
                      <a:pt x="37" y="32"/>
                      <a:pt x="39" y="31"/>
                    </a:cubicBezTo>
                    <a:lnTo>
                      <a:pt x="72" y="11"/>
                    </a:lnTo>
                    <a:cubicBezTo>
                      <a:pt x="74" y="10"/>
                      <a:pt x="76" y="9"/>
                      <a:pt x="77" y="9"/>
                    </a:cubicBezTo>
                    <a:lnTo>
                      <a:pt x="117" y="1"/>
                    </a:lnTo>
                    <a:cubicBezTo>
                      <a:pt x="119" y="0"/>
                      <a:pt x="121" y="0"/>
                      <a:pt x="124" y="1"/>
                    </a:cubicBezTo>
                    <a:lnTo>
                      <a:pt x="165" y="9"/>
                    </a:lnTo>
                    <a:cubicBezTo>
                      <a:pt x="166" y="9"/>
                      <a:pt x="168" y="10"/>
                      <a:pt x="170" y="11"/>
                    </a:cubicBezTo>
                    <a:lnTo>
                      <a:pt x="203" y="31"/>
                    </a:lnTo>
                    <a:cubicBezTo>
                      <a:pt x="205" y="32"/>
                      <a:pt x="206" y="33"/>
                      <a:pt x="208" y="35"/>
                    </a:cubicBezTo>
                    <a:lnTo>
                      <a:pt x="230" y="66"/>
                    </a:lnTo>
                    <a:cubicBezTo>
                      <a:pt x="231" y="68"/>
                      <a:pt x="232" y="70"/>
                      <a:pt x="232" y="72"/>
                    </a:cubicBezTo>
                    <a:lnTo>
                      <a:pt x="240" y="109"/>
                    </a:lnTo>
                    <a:cubicBezTo>
                      <a:pt x="241" y="111"/>
                      <a:pt x="241" y="114"/>
                      <a:pt x="240" y="116"/>
                    </a:cubicBezTo>
                    <a:lnTo>
                      <a:pt x="232" y="153"/>
                    </a:lnTo>
                    <a:cubicBezTo>
                      <a:pt x="232" y="155"/>
                      <a:pt x="231" y="157"/>
                      <a:pt x="230" y="159"/>
                    </a:cubicBezTo>
                    <a:lnTo>
                      <a:pt x="208" y="190"/>
                    </a:lnTo>
                    <a:cubicBezTo>
                      <a:pt x="206" y="192"/>
                      <a:pt x="205" y="193"/>
                      <a:pt x="203" y="194"/>
                    </a:cubicBezTo>
                    <a:lnTo>
                      <a:pt x="170" y="214"/>
                    </a:lnTo>
                    <a:cubicBezTo>
                      <a:pt x="168" y="215"/>
                      <a:pt x="166" y="216"/>
                      <a:pt x="165" y="216"/>
                    </a:cubicBezTo>
                    <a:lnTo>
                      <a:pt x="124" y="224"/>
                    </a:lnTo>
                    <a:cubicBezTo>
                      <a:pt x="121" y="225"/>
                      <a:pt x="119" y="225"/>
                      <a:pt x="117" y="224"/>
                    </a:cubicBezTo>
                    <a:lnTo>
                      <a:pt x="77" y="216"/>
                    </a:lnTo>
                    <a:cubicBezTo>
                      <a:pt x="76" y="216"/>
                      <a:pt x="74" y="215"/>
                      <a:pt x="72" y="214"/>
                    </a:cubicBezTo>
                    <a:lnTo>
                      <a:pt x="39" y="194"/>
                    </a:lnTo>
                    <a:cubicBezTo>
                      <a:pt x="37" y="193"/>
                      <a:pt x="36" y="192"/>
                      <a:pt x="35" y="190"/>
                    </a:cubicBezTo>
                    <a:lnTo>
                      <a:pt x="12" y="159"/>
                    </a:lnTo>
                    <a:cubicBezTo>
                      <a:pt x="10" y="157"/>
                      <a:pt x="9" y="155"/>
                      <a:pt x="9" y="153"/>
                    </a:cubicBezTo>
                    <a:lnTo>
                      <a:pt x="1" y="116"/>
                    </a:lnTo>
                    <a:close/>
                    <a:moveTo>
                      <a:pt x="40" y="146"/>
                    </a:moveTo>
                    <a:lnTo>
                      <a:pt x="37" y="140"/>
                    </a:lnTo>
                    <a:lnTo>
                      <a:pt x="60" y="171"/>
                    </a:lnTo>
                    <a:lnTo>
                      <a:pt x="56" y="167"/>
                    </a:lnTo>
                    <a:lnTo>
                      <a:pt x="89" y="187"/>
                    </a:lnTo>
                    <a:lnTo>
                      <a:pt x="84" y="185"/>
                    </a:lnTo>
                    <a:lnTo>
                      <a:pt x="124" y="193"/>
                    </a:lnTo>
                    <a:lnTo>
                      <a:pt x="117" y="193"/>
                    </a:lnTo>
                    <a:lnTo>
                      <a:pt x="158" y="185"/>
                    </a:lnTo>
                    <a:lnTo>
                      <a:pt x="153" y="187"/>
                    </a:lnTo>
                    <a:lnTo>
                      <a:pt x="186" y="167"/>
                    </a:lnTo>
                    <a:lnTo>
                      <a:pt x="181" y="171"/>
                    </a:lnTo>
                    <a:lnTo>
                      <a:pt x="203" y="140"/>
                    </a:lnTo>
                    <a:lnTo>
                      <a:pt x="201" y="146"/>
                    </a:lnTo>
                    <a:lnTo>
                      <a:pt x="209" y="109"/>
                    </a:lnTo>
                    <a:lnTo>
                      <a:pt x="209" y="116"/>
                    </a:lnTo>
                    <a:lnTo>
                      <a:pt x="201" y="79"/>
                    </a:lnTo>
                    <a:lnTo>
                      <a:pt x="203" y="85"/>
                    </a:lnTo>
                    <a:lnTo>
                      <a:pt x="181" y="54"/>
                    </a:lnTo>
                    <a:lnTo>
                      <a:pt x="186" y="58"/>
                    </a:lnTo>
                    <a:lnTo>
                      <a:pt x="153" y="38"/>
                    </a:lnTo>
                    <a:lnTo>
                      <a:pt x="158" y="40"/>
                    </a:lnTo>
                    <a:lnTo>
                      <a:pt x="117" y="32"/>
                    </a:lnTo>
                    <a:lnTo>
                      <a:pt x="124" y="32"/>
                    </a:lnTo>
                    <a:lnTo>
                      <a:pt x="84" y="40"/>
                    </a:lnTo>
                    <a:lnTo>
                      <a:pt x="89" y="38"/>
                    </a:lnTo>
                    <a:lnTo>
                      <a:pt x="56" y="58"/>
                    </a:lnTo>
                    <a:lnTo>
                      <a:pt x="60" y="54"/>
                    </a:lnTo>
                    <a:lnTo>
                      <a:pt x="37" y="85"/>
                    </a:lnTo>
                    <a:lnTo>
                      <a:pt x="40" y="79"/>
                    </a:lnTo>
                    <a:lnTo>
                      <a:pt x="32" y="116"/>
                    </a:lnTo>
                    <a:lnTo>
                      <a:pt x="32" y="109"/>
                    </a:lnTo>
                    <a:lnTo>
                      <a:pt x="40" y="14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97" name="Freeform 74">
                <a:extLst>
                  <a:ext uri="{FF2B5EF4-FFF2-40B4-BE49-F238E27FC236}">
                    <a16:creationId xmlns:a16="http://schemas.microsoft.com/office/drawing/2014/main" id="{066AFA1E-D888-4071-9B99-0C20A5CC3E08}"/>
                  </a:ext>
                </a:extLst>
              </p:cNvPr>
              <p:cNvSpPr>
                <a:spLocks/>
              </p:cNvSpPr>
              <p:nvPr/>
            </p:nvSpPr>
            <p:spPr bwMode="auto">
              <a:xfrm>
                <a:off x="2301925" y="1996579"/>
                <a:ext cx="79375" cy="71438"/>
              </a:xfrm>
              <a:custGeom>
                <a:avLst/>
                <a:gdLst/>
                <a:ahLst/>
                <a:cxnLst>
                  <a:cxn ang="0">
                    <a:pos x="0" y="96"/>
                  </a:cxn>
                  <a:cxn ang="0">
                    <a:pos x="104" y="0"/>
                  </a:cxn>
                  <a:cxn ang="0">
                    <a:pos x="104" y="0"/>
                  </a:cxn>
                  <a:cxn ang="0">
                    <a:pos x="104" y="0"/>
                  </a:cxn>
                  <a:cxn ang="0">
                    <a:pos x="208" y="96"/>
                  </a:cxn>
                  <a:cxn ang="0">
                    <a:pos x="208" y="96"/>
                  </a:cxn>
                  <a:cxn ang="0">
                    <a:pos x="208" y="96"/>
                  </a:cxn>
                  <a:cxn ang="0">
                    <a:pos x="104" y="192"/>
                  </a:cxn>
                  <a:cxn ang="0">
                    <a:pos x="104" y="192"/>
                  </a:cxn>
                  <a:cxn ang="0">
                    <a:pos x="104" y="192"/>
                  </a:cxn>
                  <a:cxn ang="0">
                    <a:pos x="0" y="96"/>
                  </a:cxn>
                  <a:cxn ang="0">
                    <a:pos x="0" y="96"/>
                  </a:cxn>
                </a:cxnLst>
                <a:rect l="0" t="0" r="r" b="b"/>
                <a:pathLst>
                  <a:path w="208" h="192">
                    <a:moveTo>
                      <a:pt x="0" y="96"/>
                    </a:moveTo>
                    <a:cubicBezTo>
                      <a:pt x="0" y="43"/>
                      <a:pt x="47" y="0"/>
                      <a:pt x="104" y="0"/>
                    </a:cubicBezTo>
                    <a:cubicBezTo>
                      <a:pt x="104" y="0"/>
                      <a:pt x="104" y="0"/>
                      <a:pt x="104" y="0"/>
                    </a:cubicBezTo>
                    <a:lnTo>
                      <a:pt x="104" y="0"/>
                    </a:lnTo>
                    <a:cubicBezTo>
                      <a:pt x="162" y="0"/>
                      <a:pt x="208" y="43"/>
                      <a:pt x="208" y="96"/>
                    </a:cubicBezTo>
                    <a:cubicBezTo>
                      <a:pt x="208" y="96"/>
                      <a:pt x="208" y="96"/>
                      <a:pt x="208" y="96"/>
                    </a:cubicBezTo>
                    <a:lnTo>
                      <a:pt x="208" y="96"/>
                    </a:lnTo>
                    <a:cubicBezTo>
                      <a:pt x="208" y="149"/>
                      <a:pt x="162" y="192"/>
                      <a:pt x="104" y="192"/>
                    </a:cubicBezTo>
                    <a:cubicBezTo>
                      <a:pt x="104" y="192"/>
                      <a:pt x="104" y="192"/>
                      <a:pt x="104" y="192"/>
                    </a:cubicBezTo>
                    <a:lnTo>
                      <a:pt x="104" y="192"/>
                    </a:lnTo>
                    <a:cubicBezTo>
                      <a:pt x="47" y="192"/>
                      <a:pt x="0" y="149"/>
                      <a:pt x="0" y="96"/>
                    </a:cubicBezTo>
                    <a:cubicBezTo>
                      <a:pt x="0" y="96"/>
                      <a:pt x="0" y="96"/>
                      <a:pt x="0" y="9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98" name="Freeform 75">
                <a:extLst>
                  <a:ext uri="{FF2B5EF4-FFF2-40B4-BE49-F238E27FC236}">
                    <a16:creationId xmlns:a16="http://schemas.microsoft.com/office/drawing/2014/main" id="{E7C426D6-E5A5-4B9C-8C20-D506ED79D7AC}"/>
                  </a:ext>
                </a:extLst>
              </p:cNvPr>
              <p:cNvSpPr>
                <a:spLocks noEditPoints="1"/>
              </p:cNvSpPr>
              <p:nvPr/>
            </p:nvSpPr>
            <p:spPr bwMode="auto">
              <a:xfrm>
                <a:off x="2295575" y="1990229"/>
                <a:ext cx="93663" cy="84138"/>
              </a:xfrm>
              <a:custGeom>
                <a:avLst/>
                <a:gdLst/>
                <a:ahLst/>
                <a:cxnLst>
                  <a:cxn ang="0">
                    <a:pos x="1" y="109"/>
                  </a:cxn>
                  <a:cxn ang="0">
                    <a:pos x="12" y="66"/>
                  </a:cxn>
                  <a:cxn ang="0">
                    <a:pos x="39" y="31"/>
                  </a:cxn>
                  <a:cxn ang="0">
                    <a:pos x="77" y="9"/>
                  </a:cxn>
                  <a:cxn ang="0">
                    <a:pos x="124" y="1"/>
                  </a:cxn>
                  <a:cxn ang="0">
                    <a:pos x="170" y="11"/>
                  </a:cxn>
                  <a:cxn ang="0">
                    <a:pos x="208" y="35"/>
                  </a:cxn>
                  <a:cxn ang="0">
                    <a:pos x="232" y="72"/>
                  </a:cxn>
                  <a:cxn ang="0">
                    <a:pos x="240" y="116"/>
                  </a:cxn>
                  <a:cxn ang="0">
                    <a:pos x="230" y="159"/>
                  </a:cxn>
                  <a:cxn ang="0">
                    <a:pos x="203" y="194"/>
                  </a:cxn>
                  <a:cxn ang="0">
                    <a:pos x="165" y="216"/>
                  </a:cxn>
                  <a:cxn ang="0">
                    <a:pos x="117" y="224"/>
                  </a:cxn>
                  <a:cxn ang="0">
                    <a:pos x="72" y="214"/>
                  </a:cxn>
                  <a:cxn ang="0">
                    <a:pos x="35" y="190"/>
                  </a:cxn>
                  <a:cxn ang="0">
                    <a:pos x="9" y="153"/>
                  </a:cxn>
                  <a:cxn ang="0">
                    <a:pos x="40" y="146"/>
                  </a:cxn>
                  <a:cxn ang="0">
                    <a:pos x="60" y="171"/>
                  </a:cxn>
                  <a:cxn ang="0">
                    <a:pos x="89" y="187"/>
                  </a:cxn>
                  <a:cxn ang="0">
                    <a:pos x="124" y="193"/>
                  </a:cxn>
                  <a:cxn ang="0">
                    <a:pos x="158" y="185"/>
                  </a:cxn>
                  <a:cxn ang="0">
                    <a:pos x="186" y="167"/>
                  </a:cxn>
                  <a:cxn ang="0">
                    <a:pos x="203" y="140"/>
                  </a:cxn>
                  <a:cxn ang="0">
                    <a:pos x="209" y="109"/>
                  </a:cxn>
                  <a:cxn ang="0">
                    <a:pos x="201" y="79"/>
                  </a:cxn>
                  <a:cxn ang="0">
                    <a:pos x="181" y="54"/>
                  </a:cxn>
                  <a:cxn ang="0">
                    <a:pos x="153" y="38"/>
                  </a:cxn>
                  <a:cxn ang="0">
                    <a:pos x="117" y="32"/>
                  </a:cxn>
                  <a:cxn ang="0">
                    <a:pos x="84" y="40"/>
                  </a:cxn>
                  <a:cxn ang="0">
                    <a:pos x="56" y="58"/>
                  </a:cxn>
                  <a:cxn ang="0">
                    <a:pos x="37" y="85"/>
                  </a:cxn>
                  <a:cxn ang="0">
                    <a:pos x="32" y="116"/>
                  </a:cxn>
                  <a:cxn ang="0">
                    <a:pos x="40" y="146"/>
                  </a:cxn>
                </a:cxnLst>
                <a:rect l="0" t="0" r="r" b="b"/>
                <a:pathLst>
                  <a:path w="241" h="225">
                    <a:moveTo>
                      <a:pt x="1" y="116"/>
                    </a:moveTo>
                    <a:cubicBezTo>
                      <a:pt x="0" y="114"/>
                      <a:pt x="0" y="111"/>
                      <a:pt x="1" y="109"/>
                    </a:cubicBezTo>
                    <a:lnTo>
                      <a:pt x="9" y="72"/>
                    </a:lnTo>
                    <a:cubicBezTo>
                      <a:pt x="9" y="70"/>
                      <a:pt x="10" y="68"/>
                      <a:pt x="12" y="66"/>
                    </a:cubicBezTo>
                    <a:lnTo>
                      <a:pt x="35" y="35"/>
                    </a:lnTo>
                    <a:cubicBezTo>
                      <a:pt x="36" y="33"/>
                      <a:pt x="37" y="32"/>
                      <a:pt x="39" y="31"/>
                    </a:cubicBezTo>
                    <a:lnTo>
                      <a:pt x="72" y="11"/>
                    </a:lnTo>
                    <a:cubicBezTo>
                      <a:pt x="74" y="10"/>
                      <a:pt x="76" y="9"/>
                      <a:pt x="77" y="9"/>
                    </a:cubicBezTo>
                    <a:lnTo>
                      <a:pt x="117" y="1"/>
                    </a:lnTo>
                    <a:cubicBezTo>
                      <a:pt x="119" y="0"/>
                      <a:pt x="121" y="0"/>
                      <a:pt x="124" y="1"/>
                    </a:cubicBezTo>
                    <a:lnTo>
                      <a:pt x="165" y="9"/>
                    </a:lnTo>
                    <a:cubicBezTo>
                      <a:pt x="166" y="9"/>
                      <a:pt x="168" y="10"/>
                      <a:pt x="170" y="11"/>
                    </a:cubicBezTo>
                    <a:lnTo>
                      <a:pt x="203" y="31"/>
                    </a:lnTo>
                    <a:cubicBezTo>
                      <a:pt x="205" y="32"/>
                      <a:pt x="206" y="33"/>
                      <a:pt x="208" y="35"/>
                    </a:cubicBezTo>
                    <a:lnTo>
                      <a:pt x="230" y="66"/>
                    </a:lnTo>
                    <a:cubicBezTo>
                      <a:pt x="231" y="68"/>
                      <a:pt x="232" y="70"/>
                      <a:pt x="232" y="72"/>
                    </a:cubicBezTo>
                    <a:lnTo>
                      <a:pt x="240" y="109"/>
                    </a:lnTo>
                    <a:cubicBezTo>
                      <a:pt x="241" y="111"/>
                      <a:pt x="241" y="114"/>
                      <a:pt x="240" y="116"/>
                    </a:cubicBezTo>
                    <a:lnTo>
                      <a:pt x="232" y="153"/>
                    </a:lnTo>
                    <a:cubicBezTo>
                      <a:pt x="232" y="155"/>
                      <a:pt x="231" y="157"/>
                      <a:pt x="230" y="159"/>
                    </a:cubicBezTo>
                    <a:lnTo>
                      <a:pt x="208" y="190"/>
                    </a:lnTo>
                    <a:cubicBezTo>
                      <a:pt x="206" y="192"/>
                      <a:pt x="205" y="193"/>
                      <a:pt x="203" y="194"/>
                    </a:cubicBezTo>
                    <a:lnTo>
                      <a:pt x="170" y="214"/>
                    </a:lnTo>
                    <a:cubicBezTo>
                      <a:pt x="168" y="215"/>
                      <a:pt x="166" y="216"/>
                      <a:pt x="165" y="216"/>
                    </a:cubicBezTo>
                    <a:lnTo>
                      <a:pt x="124" y="224"/>
                    </a:lnTo>
                    <a:cubicBezTo>
                      <a:pt x="121" y="225"/>
                      <a:pt x="119" y="225"/>
                      <a:pt x="117" y="224"/>
                    </a:cubicBezTo>
                    <a:lnTo>
                      <a:pt x="77" y="216"/>
                    </a:lnTo>
                    <a:cubicBezTo>
                      <a:pt x="76" y="216"/>
                      <a:pt x="74" y="215"/>
                      <a:pt x="72" y="214"/>
                    </a:cubicBezTo>
                    <a:lnTo>
                      <a:pt x="39" y="194"/>
                    </a:lnTo>
                    <a:cubicBezTo>
                      <a:pt x="37" y="193"/>
                      <a:pt x="36" y="192"/>
                      <a:pt x="35" y="190"/>
                    </a:cubicBezTo>
                    <a:lnTo>
                      <a:pt x="12" y="159"/>
                    </a:lnTo>
                    <a:cubicBezTo>
                      <a:pt x="10" y="157"/>
                      <a:pt x="9" y="155"/>
                      <a:pt x="9" y="153"/>
                    </a:cubicBezTo>
                    <a:lnTo>
                      <a:pt x="1" y="116"/>
                    </a:lnTo>
                    <a:close/>
                    <a:moveTo>
                      <a:pt x="40" y="146"/>
                    </a:moveTo>
                    <a:lnTo>
                      <a:pt x="37" y="140"/>
                    </a:lnTo>
                    <a:lnTo>
                      <a:pt x="60" y="171"/>
                    </a:lnTo>
                    <a:lnTo>
                      <a:pt x="56" y="167"/>
                    </a:lnTo>
                    <a:lnTo>
                      <a:pt x="89" y="187"/>
                    </a:lnTo>
                    <a:lnTo>
                      <a:pt x="84" y="185"/>
                    </a:lnTo>
                    <a:lnTo>
                      <a:pt x="124" y="193"/>
                    </a:lnTo>
                    <a:lnTo>
                      <a:pt x="117" y="193"/>
                    </a:lnTo>
                    <a:lnTo>
                      <a:pt x="158" y="185"/>
                    </a:lnTo>
                    <a:lnTo>
                      <a:pt x="153" y="187"/>
                    </a:lnTo>
                    <a:lnTo>
                      <a:pt x="186" y="167"/>
                    </a:lnTo>
                    <a:lnTo>
                      <a:pt x="181" y="171"/>
                    </a:lnTo>
                    <a:lnTo>
                      <a:pt x="203" y="140"/>
                    </a:lnTo>
                    <a:lnTo>
                      <a:pt x="201" y="146"/>
                    </a:lnTo>
                    <a:lnTo>
                      <a:pt x="209" y="109"/>
                    </a:lnTo>
                    <a:lnTo>
                      <a:pt x="209" y="116"/>
                    </a:lnTo>
                    <a:lnTo>
                      <a:pt x="201" y="79"/>
                    </a:lnTo>
                    <a:lnTo>
                      <a:pt x="203" y="85"/>
                    </a:lnTo>
                    <a:lnTo>
                      <a:pt x="181" y="54"/>
                    </a:lnTo>
                    <a:lnTo>
                      <a:pt x="186" y="58"/>
                    </a:lnTo>
                    <a:lnTo>
                      <a:pt x="153" y="38"/>
                    </a:lnTo>
                    <a:lnTo>
                      <a:pt x="158" y="40"/>
                    </a:lnTo>
                    <a:lnTo>
                      <a:pt x="117" y="32"/>
                    </a:lnTo>
                    <a:lnTo>
                      <a:pt x="124" y="32"/>
                    </a:lnTo>
                    <a:lnTo>
                      <a:pt x="84" y="40"/>
                    </a:lnTo>
                    <a:lnTo>
                      <a:pt x="89" y="38"/>
                    </a:lnTo>
                    <a:lnTo>
                      <a:pt x="56" y="58"/>
                    </a:lnTo>
                    <a:lnTo>
                      <a:pt x="60" y="54"/>
                    </a:lnTo>
                    <a:lnTo>
                      <a:pt x="37" y="85"/>
                    </a:lnTo>
                    <a:lnTo>
                      <a:pt x="40" y="79"/>
                    </a:lnTo>
                    <a:lnTo>
                      <a:pt x="32" y="116"/>
                    </a:lnTo>
                    <a:lnTo>
                      <a:pt x="32" y="109"/>
                    </a:lnTo>
                    <a:lnTo>
                      <a:pt x="40" y="14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199" name="Freeform 76">
                <a:extLst>
                  <a:ext uri="{FF2B5EF4-FFF2-40B4-BE49-F238E27FC236}">
                    <a16:creationId xmlns:a16="http://schemas.microsoft.com/office/drawing/2014/main" id="{9C8E6120-371D-4523-8444-8328E73FEA58}"/>
                  </a:ext>
                </a:extLst>
              </p:cNvPr>
              <p:cNvSpPr>
                <a:spLocks/>
              </p:cNvSpPr>
              <p:nvPr/>
            </p:nvSpPr>
            <p:spPr bwMode="auto">
              <a:xfrm>
                <a:off x="3138538" y="1996579"/>
                <a:ext cx="79375" cy="71438"/>
              </a:xfrm>
              <a:custGeom>
                <a:avLst/>
                <a:gdLst/>
                <a:ahLst/>
                <a:cxnLst>
                  <a:cxn ang="0">
                    <a:pos x="0" y="96"/>
                  </a:cxn>
                  <a:cxn ang="0">
                    <a:pos x="104" y="0"/>
                  </a:cxn>
                  <a:cxn ang="0">
                    <a:pos x="104" y="0"/>
                  </a:cxn>
                  <a:cxn ang="0">
                    <a:pos x="104" y="0"/>
                  </a:cxn>
                  <a:cxn ang="0">
                    <a:pos x="208" y="96"/>
                  </a:cxn>
                  <a:cxn ang="0">
                    <a:pos x="208" y="96"/>
                  </a:cxn>
                  <a:cxn ang="0">
                    <a:pos x="208" y="96"/>
                  </a:cxn>
                  <a:cxn ang="0">
                    <a:pos x="104" y="192"/>
                  </a:cxn>
                  <a:cxn ang="0">
                    <a:pos x="104" y="192"/>
                  </a:cxn>
                  <a:cxn ang="0">
                    <a:pos x="104" y="192"/>
                  </a:cxn>
                  <a:cxn ang="0">
                    <a:pos x="0" y="96"/>
                  </a:cxn>
                  <a:cxn ang="0">
                    <a:pos x="0" y="96"/>
                  </a:cxn>
                </a:cxnLst>
                <a:rect l="0" t="0" r="r" b="b"/>
                <a:pathLst>
                  <a:path w="208" h="192">
                    <a:moveTo>
                      <a:pt x="0" y="96"/>
                    </a:moveTo>
                    <a:cubicBezTo>
                      <a:pt x="0" y="43"/>
                      <a:pt x="47" y="0"/>
                      <a:pt x="104" y="0"/>
                    </a:cubicBezTo>
                    <a:cubicBezTo>
                      <a:pt x="104" y="0"/>
                      <a:pt x="104" y="0"/>
                      <a:pt x="104" y="0"/>
                    </a:cubicBezTo>
                    <a:lnTo>
                      <a:pt x="104" y="0"/>
                    </a:lnTo>
                    <a:cubicBezTo>
                      <a:pt x="162" y="0"/>
                      <a:pt x="208" y="43"/>
                      <a:pt x="208" y="96"/>
                    </a:cubicBezTo>
                    <a:cubicBezTo>
                      <a:pt x="208" y="96"/>
                      <a:pt x="208" y="96"/>
                      <a:pt x="208" y="96"/>
                    </a:cubicBezTo>
                    <a:lnTo>
                      <a:pt x="208" y="96"/>
                    </a:lnTo>
                    <a:cubicBezTo>
                      <a:pt x="208" y="149"/>
                      <a:pt x="162" y="192"/>
                      <a:pt x="104" y="192"/>
                    </a:cubicBezTo>
                    <a:cubicBezTo>
                      <a:pt x="104" y="192"/>
                      <a:pt x="104" y="192"/>
                      <a:pt x="104" y="192"/>
                    </a:cubicBezTo>
                    <a:lnTo>
                      <a:pt x="104" y="192"/>
                    </a:lnTo>
                    <a:cubicBezTo>
                      <a:pt x="47" y="192"/>
                      <a:pt x="0" y="149"/>
                      <a:pt x="0" y="96"/>
                    </a:cubicBezTo>
                    <a:cubicBezTo>
                      <a:pt x="0" y="96"/>
                      <a:pt x="0" y="96"/>
                      <a:pt x="0" y="9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00" name="Freeform 77">
                <a:extLst>
                  <a:ext uri="{FF2B5EF4-FFF2-40B4-BE49-F238E27FC236}">
                    <a16:creationId xmlns:a16="http://schemas.microsoft.com/office/drawing/2014/main" id="{EDC16019-47E8-41D7-98CC-856CD1706825}"/>
                  </a:ext>
                </a:extLst>
              </p:cNvPr>
              <p:cNvSpPr>
                <a:spLocks noEditPoints="1"/>
              </p:cNvSpPr>
              <p:nvPr/>
            </p:nvSpPr>
            <p:spPr bwMode="auto">
              <a:xfrm>
                <a:off x="3132188" y="1990229"/>
                <a:ext cx="92075" cy="84138"/>
              </a:xfrm>
              <a:custGeom>
                <a:avLst/>
                <a:gdLst/>
                <a:ahLst/>
                <a:cxnLst>
                  <a:cxn ang="0">
                    <a:pos x="1" y="109"/>
                  </a:cxn>
                  <a:cxn ang="0">
                    <a:pos x="12" y="66"/>
                  </a:cxn>
                  <a:cxn ang="0">
                    <a:pos x="39" y="31"/>
                  </a:cxn>
                  <a:cxn ang="0">
                    <a:pos x="77" y="9"/>
                  </a:cxn>
                  <a:cxn ang="0">
                    <a:pos x="124" y="1"/>
                  </a:cxn>
                  <a:cxn ang="0">
                    <a:pos x="170" y="11"/>
                  </a:cxn>
                  <a:cxn ang="0">
                    <a:pos x="208" y="35"/>
                  </a:cxn>
                  <a:cxn ang="0">
                    <a:pos x="232" y="72"/>
                  </a:cxn>
                  <a:cxn ang="0">
                    <a:pos x="240" y="116"/>
                  </a:cxn>
                  <a:cxn ang="0">
                    <a:pos x="230" y="159"/>
                  </a:cxn>
                  <a:cxn ang="0">
                    <a:pos x="203" y="194"/>
                  </a:cxn>
                  <a:cxn ang="0">
                    <a:pos x="165" y="216"/>
                  </a:cxn>
                  <a:cxn ang="0">
                    <a:pos x="117" y="224"/>
                  </a:cxn>
                  <a:cxn ang="0">
                    <a:pos x="72" y="214"/>
                  </a:cxn>
                  <a:cxn ang="0">
                    <a:pos x="35" y="190"/>
                  </a:cxn>
                  <a:cxn ang="0">
                    <a:pos x="9" y="153"/>
                  </a:cxn>
                  <a:cxn ang="0">
                    <a:pos x="40" y="146"/>
                  </a:cxn>
                  <a:cxn ang="0">
                    <a:pos x="60" y="171"/>
                  </a:cxn>
                  <a:cxn ang="0">
                    <a:pos x="89" y="187"/>
                  </a:cxn>
                  <a:cxn ang="0">
                    <a:pos x="124" y="193"/>
                  </a:cxn>
                  <a:cxn ang="0">
                    <a:pos x="158" y="185"/>
                  </a:cxn>
                  <a:cxn ang="0">
                    <a:pos x="186" y="167"/>
                  </a:cxn>
                  <a:cxn ang="0">
                    <a:pos x="203" y="140"/>
                  </a:cxn>
                  <a:cxn ang="0">
                    <a:pos x="209" y="109"/>
                  </a:cxn>
                  <a:cxn ang="0">
                    <a:pos x="201" y="79"/>
                  </a:cxn>
                  <a:cxn ang="0">
                    <a:pos x="181" y="54"/>
                  </a:cxn>
                  <a:cxn ang="0">
                    <a:pos x="153" y="38"/>
                  </a:cxn>
                  <a:cxn ang="0">
                    <a:pos x="117" y="32"/>
                  </a:cxn>
                  <a:cxn ang="0">
                    <a:pos x="84" y="40"/>
                  </a:cxn>
                  <a:cxn ang="0">
                    <a:pos x="56" y="58"/>
                  </a:cxn>
                  <a:cxn ang="0">
                    <a:pos x="37" y="85"/>
                  </a:cxn>
                  <a:cxn ang="0">
                    <a:pos x="32" y="116"/>
                  </a:cxn>
                  <a:cxn ang="0">
                    <a:pos x="40" y="146"/>
                  </a:cxn>
                </a:cxnLst>
                <a:rect l="0" t="0" r="r" b="b"/>
                <a:pathLst>
                  <a:path w="241" h="225">
                    <a:moveTo>
                      <a:pt x="1" y="116"/>
                    </a:moveTo>
                    <a:cubicBezTo>
                      <a:pt x="0" y="114"/>
                      <a:pt x="0" y="111"/>
                      <a:pt x="1" y="109"/>
                    </a:cubicBezTo>
                    <a:lnTo>
                      <a:pt x="9" y="72"/>
                    </a:lnTo>
                    <a:cubicBezTo>
                      <a:pt x="9" y="70"/>
                      <a:pt x="10" y="68"/>
                      <a:pt x="12" y="66"/>
                    </a:cubicBezTo>
                    <a:lnTo>
                      <a:pt x="35" y="35"/>
                    </a:lnTo>
                    <a:cubicBezTo>
                      <a:pt x="36" y="33"/>
                      <a:pt x="37" y="32"/>
                      <a:pt x="39" y="31"/>
                    </a:cubicBezTo>
                    <a:lnTo>
                      <a:pt x="72" y="11"/>
                    </a:lnTo>
                    <a:cubicBezTo>
                      <a:pt x="74" y="10"/>
                      <a:pt x="76" y="9"/>
                      <a:pt x="77" y="9"/>
                    </a:cubicBezTo>
                    <a:lnTo>
                      <a:pt x="117" y="1"/>
                    </a:lnTo>
                    <a:cubicBezTo>
                      <a:pt x="119" y="0"/>
                      <a:pt x="121" y="0"/>
                      <a:pt x="124" y="1"/>
                    </a:cubicBezTo>
                    <a:lnTo>
                      <a:pt x="165" y="9"/>
                    </a:lnTo>
                    <a:cubicBezTo>
                      <a:pt x="166" y="9"/>
                      <a:pt x="168" y="10"/>
                      <a:pt x="170" y="11"/>
                    </a:cubicBezTo>
                    <a:lnTo>
                      <a:pt x="203" y="31"/>
                    </a:lnTo>
                    <a:cubicBezTo>
                      <a:pt x="205" y="32"/>
                      <a:pt x="206" y="33"/>
                      <a:pt x="208" y="35"/>
                    </a:cubicBezTo>
                    <a:lnTo>
                      <a:pt x="230" y="66"/>
                    </a:lnTo>
                    <a:cubicBezTo>
                      <a:pt x="231" y="68"/>
                      <a:pt x="232" y="70"/>
                      <a:pt x="232" y="72"/>
                    </a:cubicBezTo>
                    <a:lnTo>
                      <a:pt x="240" y="109"/>
                    </a:lnTo>
                    <a:cubicBezTo>
                      <a:pt x="241" y="111"/>
                      <a:pt x="241" y="114"/>
                      <a:pt x="240" y="116"/>
                    </a:cubicBezTo>
                    <a:lnTo>
                      <a:pt x="232" y="153"/>
                    </a:lnTo>
                    <a:cubicBezTo>
                      <a:pt x="232" y="155"/>
                      <a:pt x="231" y="157"/>
                      <a:pt x="230" y="159"/>
                    </a:cubicBezTo>
                    <a:lnTo>
                      <a:pt x="208" y="190"/>
                    </a:lnTo>
                    <a:cubicBezTo>
                      <a:pt x="206" y="192"/>
                      <a:pt x="205" y="193"/>
                      <a:pt x="203" y="194"/>
                    </a:cubicBezTo>
                    <a:lnTo>
                      <a:pt x="170" y="214"/>
                    </a:lnTo>
                    <a:cubicBezTo>
                      <a:pt x="168" y="215"/>
                      <a:pt x="166" y="216"/>
                      <a:pt x="165" y="216"/>
                    </a:cubicBezTo>
                    <a:lnTo>
                      <a:pt x="124" y="224"/>
                    </a:lnTo>
                    <a:cubicBezTo>
                      <a:pt x="121" y="225"/>
                      <a:pt x="119" y="225"/>
                      <a:pt x="117" y="224"/>
                    </a:cubicBezTo>
                    <a:lnTo>
                      <a:pt x="77" y="216"/>
                    </a:lnTo>
                    <a:cubicBezTo>
                      <a:pt x="76" y="216"/>
                      <a:pt x="74" y="215"/>
                      <a:pt x="72" y="214"/>
                    </a:cubicBezTo>
                    <a:lnTo>
                      <a:pt x="39" y="194"/>
                    </a:lnTo>
                    <a:cubicBezTo>
                      <a:pt x="37" y="193"/>
                      <a:pt x="36" y="192"/>
                      <a:pt x="35" y="190"/>
                    </a:cubicBezTo>
                    <a:lnTo>
                      <a:pt x="12" y="159"/>
                    </a:lnTo>
                    <a:cubicBezTo>
                      <a:pt x="10" y="157"/>
                      <a:pt x="9" y="155"/>
                      <a:pt x="9" y="153"/>
                    </a:cubicBezTo>
                    <a:lnTo>
                      <a:pt x="1" y="116"/>
                    </a:lnTo>
                    <a:close/>
                    <a:moveTo>
                      <a:pt x="40" y="146"/>
                    </a:moveTo>
                    <a:lnTo>
                      <a:pt x="37" y="140"/>
                    </a:lnTo>
                    <a:lnTo>
                      <a:pt x="60" y="171"/>
                    </a:lnTo>
                    <a:lnTo>
                      <a:pt x="56" y="167"/>
                    </a:lnTo>
                    <a:lnTo>
                      <a:pt x="89" y="187"/>
                    </a:lnTo>
                    <a:lnTo>
                      <a:pt x="84" y="185"/>
                    </a:lnTo>
                    <a:lnTo>
                      <a:pt x="124" y="193"/>
                    </a:lnTo>
                    <a:lnTo>
                      <a:pt x="117" y="193"/>
                    </a:lnTo>
                    <a:lnTo>
                      <a:pt x="158" y="185"/>
                    </a:lnTo>
                    <a:lnTo>
                      <a:pt x="153" y="187"/>
                    </a:lnTo>
                    <a:lnTo>
                      <a:pt x="186" y="167"/>
                    </a:lnTo>
                    <a:lnTo>
                      <a:pt x="181" y="171"/>
                    </a:lnTo>
                    <a:lnTo>
                      <a:pt x="203" y="140"/>
                    </a:lnTo>
                    <a:lnTo>
                      <a:pt x="201" y="146"/>
                    </a:lnTo>
                    <a:lnTo>
                      <a:pt x="209" y="109"/>
                    </a:lnTo>
                    <a:lnTo>
                      <a:pt x="209" y="116"/>
                    </a:lnTo>
                    <a:lnTo>
                      <a:pt x="201" y="79"/>
                    </a:lnTo>
                    <a:lnTo>
                      <a:pt x="203" y="85"/>
                    </a:lnTo>
                    <a:lnTo>
                      <a:pt x="181" y="54"/>
                    </a:lnTo>
                    <a:lnTo>
                      <a:pt x="186" y="58"/>
                    </a:lnTo>
                    <a:lnTo>
                      <a:pt x="153" y="38"/>
                    </a:lnTo>
                    <a:lnTo>
                      <a:pt x="158" y="40"/>
                    </a:lnTo>
                    <a:lnTo>
                      <a:pt x="117" y="32"/>
                    </a:lnTo>
                    <a:lnTo>
                      <a:pt x="124" y="32"/>
                    </a:lnTo>
                    <a:lnTo>
                      <a:pt x="84" y="40"/>
                    </a:lnTo>
                    <a:lnTo>
                      <a:pt x="89" y="38"/>
                    </a:lnTo>
                    <a:lnTo>
                      <a:pt x="56" y="58"/>
                    </a:lnTo>
                    <a:lnTo>
                      <a:pt x="60" y="54"/>
                    </a:lnTo>
                    <a:lnTo>
                      <a:pt x="37" y="85"/>
                    </a:lnTo>
                    <a:lnTo>
                      <a:pt x="40" y="79"/>
                    </a:lnTo>
                    <a:lnTo>
                      <a:pt x="32" y="116"/>
                    </a:lnTo>
                    <a:lnTo>
                      <a:pt x="32" y="109"/>
                    </a:lnTo>
                    <a:lnTo>
                      <a:pt x="40" y="14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01" name="Rectangle 78">
                <a:extLst>
                  <a:ext uri="{FF2B5EF4-FFF2-40B4-BE49-F238E27FC236}">
                    <a16:creationId xmlns:a16="http://schemas.microsoft.com/office/drawing/2014/main" id="{98EBAFBE-097F-454E-940F-0A589444C080}"/>
                  </a:ext>
                </a:extLst>
              </p:cNvPr>
              <p:cNvSpPr>
                <a:spLocks noChangeArrowheads="1"/>
              </p:cNvSpPr>
              <p:nvPr/>
            </p:nvSpPr>
            <p:spPr bwMode="auto">
              <a:xfrm>
                <a:off x="286707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02" name="Rectangle 79">
                <a:extLst>
                  <a:ext uri="{FF2B5EF4-FFF2-40B4-BE49-F238E27FC236}">
                    <a16:creationId xmlns:a16="http://schemas.microsoft.com/office/drawing/2014/main" id="{14429F51-0537-47EB-A373-6A3DE3B3A969}"/>
                  </a:ext>
                </a:extLst>
              </p:cNvPr>
              <p:cNvSpPr>
                <a:spLocks noChangeArrowheads="1"/>
              </p:cNvSpPr>
              <p:nvPr/>
            </p:nvSpPr>
            <p:spPr bwMode="auto">
              <a:xfrm>
                <a:off x="3333800" y="2241054"/>
                <a:ext cx="25400" cy="127000"/>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03" name="Freeform 80">
                <a:extLst>
                  <a:ext uri="{FF2B5EF4-FFF2-40B4-BE49-F238E27FC236}">
                    <a16:creationId xmlns:a16="http://schemas.microsoft.com/office/drawing/2014/main" id="{D5732200-8DE9-4CAD-9F99-D1EDA44E3E31}"/>
                  </a:ext>
                </a:extLst>
              </p:cNvPr>
              <p:cNvSpPr>
                <a:spLocks/>
              </p:cNvSpPr>
              <p:nvPr/>
            </p:nvSpPr>
            <p:spPr bwMode="auto">
              <a:xfrm>
                <a:off x="1106538" y="2193429"/>
                <a:ext cx="2528888" cy="57150"/>
              </a:xfrm>
              <a:custGeom>
                <a:avLst/>
                <a:gdLst/>
                <a:ahLst/>
                <a:cxnLst>
                  <a:cxn ang="0">
                    <a:pos x="6568" y="152"/>
                  </a:cxn>
                  <a:cxn ang="0">
                    <a:pos x="6568" y="8"/>
                  </a:cxn>
                  <a:cxn ang="0">
                    <a:pos x="6576" y="16"/>
                  </a:cxn>
                  <a:cxn ang="0">
                    <a:pos x="5944" y="16"/>
                  </a:cxn>
                  <a:cxn ang="0">
                    <a:pos x="5952" y="8"/>
                  </a:cxn>
                  <a:cxn ang="0">
                    <a:pos x="5952" y="136"/>
                  </a:cxn>
                  <a:cxn ang="0">
                    <a:pos x="5944" y="144"/>
                  </a:cxn>
                  <a:cxn ang="0">
                    <a:pos x="4664" y="144"/>
                  </a:cxn>
                  <a:cxn ang="0">
                    <a:pos x="4659" y="141"/>
                  </a:cxn>
                  <a:cxn ang="0">
                    <a:pos x="4656" y="135"/>
                  </a:cxn>
                  <a:cxn ang="0">
                    <a:pos x="4664" y="25"/>
                  </a:cxn>
                  <a:cxn ang="0">
                    <a:pos x="4672" y="33"/>
                  </a:cxn>
                  <a:cxn ang="0">
                    <a:pos x="0" y="16"/>
                  </a:cxn>
                  <a:cxn ang="0">
                    <a:pos x="0" y="0"/>
                  </a:cxn>
                  <a:cxn ang="0">
                    <a:pos x="4672" y="17"/>
                  </a:cxn>
                  <a:cxn ang="0">
                    <a:pos x="4678" y="20"/>
                  </a:cxn>
                  <a:cxn ang="0">
                    <a:pos x="4680" y="26"/>
                  </a:cxn>
                  <a:cxn ang="0">
                    <a:pos x="4672" y="136"/>
                  </a:cxn>
                  <a:cxn ang="0">
                    <a:pos x="4664" y="128"/>
                  </a:cxn>
                  <a:cxn ang="0">
                    <a:pos x="5944" y="128"/>
                  </a:cxn>
                  <a:cxn ang="0">
                    <a:pos x="5936" y="136"/>
                  </a:cxn>
                  <a:cxn ang="0">
                    <a:pos x="5936" y="8"/>
                  </a:cxn>
                  <a:cxn ang="0">
                    <a:pos x="5944" y="0"/>
                  </a:cxn>
                  <a:cxn ang="0">
                    <a:pos x="6576" y="0"/>
                  </a:cxn>
                  <a:cxn ang="0">
                    <a:pos x="6584" y="8"/>
                  </a:cxn>
                  <a:cxn ang="0">
                    <a:pos x="6584" y="152"/>
                  </a:cxn>
                  <a:cxn ang="0">
                    <a:pos x="6568" y="152"/>
                  </a:cxn>
                </a:cxnLst>
                <a:rect l="0" t="0" r="r" b="b"/>
                <a:pathLst>
                  <a:path w="6584" h="152">
                    <a:moveTo>
                      <a:pt x="6568" y="152"/>
                    </a:moveTo>
                    <a:lnTo>
                      <a:pt x="6568" y="8"/>
                    </a:lnTo>
                    <a:lnTo>
                      <a:pt x="6576" y="16"/>
                    </a:lnTo>
                    <a:lnTo>
                      <a:pt x="5944" y="16"/>
                    </a:lnTo>
                    <a:lnTo>
                      <a:pt x="5952" y="8"/>
                    </a:lnTo>
                    <a:lnTo>
                      <a:pt x="5952" y="136"/>
                    </a:lnTo>
                    <a:cubicBezTo>
                      <a:pt x="5952" y="140"/>
                      <a:pt x="5949" y="144"/>
                      <a:pt x="5944" y="144"/>
                    </a:cubicBezTo>
                    <a:lnTo>
                      <a:pt x="4664" y="144"/>
                    </a:lnTo>
                    <a:cubicBezTo>
                      <a:pt x="4662" y="144"/>
                      <a:pt x="4660" y="143"/>
                      <a:pt x="4659" y="141"/>
                    </a:cubicBezTo>
                    <a:cubicBezTo>
                      <a:pt x="4657" y="139"/>
                      <a:pt x="4656" y="137"/>
                      <a:pt x="4656" y="135"/>
                    </a:cubicBezTo>
                    <a:lnTo>
                      <a:pt x="4664" y="25"/>
                    </a:lnTo>
                    <a:lnTo>
                      <a:pt x="4672" y="33"/>
                    </a:lnTo>
                    <a:lnTo>
                      <a:pt x="0" y="16"/>
                    </a:lnTo>
                    <a:lnTo>
                      <a:pt x="0" y="0"/>
                    </a:lnTo>
                    <a:lnTo>
                      <a:pt x="4672" y="17"/>
                    </a:lnTo>
                    <a:cubicBezTo>
                      <a:pt x="4675" y="17"/>
                      <a:pt x="4677" y="18"/>
                      <a:pt x="4678" y="20"/>
                    </a:cubicBezTo>
                    <a:cubicBezTo>
                      <a:pt x="4680" y="22"/>
                      <a:pt x="4681" y="24"/>
                      <a:pt x="4680" y="26"/>
                    </a:cubicBezTo>
                    <a:lnTo>
                      <a:pt x="4672" y="136"/>
                    </a:lnTo>
                    <a:lnTo>
                      <a:pt x="4664" y="128"/>
                    </a:lnTo>
                    <a:lnTo>
                      <a:pt x="5944" y="128"/>
                    </a:lnTo>
                    <a:lnTo>
                      <a:pt x="5936" y="136"/>
                    </a:lnTo>
                    <a:lnTo>
                      <a:pt x="5936" y="8"/>
                    </a:lnTo>
                    <a:cubicBezTo>
                      <a:pt x="5936" y="4"/>
                      <a:pt x="5940" y="0"/>
                      <a:pt x="5944" y="0"/>
                    </a:cubicBezTo>
                    <a:lnTo>
                      <a:pt x="6576" y="0"/>
                    </a:lnTo>
                    <a:cubicBezTo>
                      <a:pt x="6581" y="0"/>
                      <a:pt x="6584" y="4"/>
                      <a:pt x="6584" y="8"/>
                    </a:cubicBezTo>
                    <a:lnTo>
                      <a:pt x="6584" y="152"/>
                    </a:lnTo>
                    <a:lnTo>
                      <a:pt x="6568" y="152"/>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04" name="Rounded Rectangle 241">
                <a:extLst>
                  <a:ext uri="{FF2B5EF4-FFF2-40B4-BE49-F238E27FC236}">
                    <a16:creationId xmlns:a16="http://schemas.microsoft.com/office/drawing/2014/main" id="{7EB218DC-9475-42EE-A619-11EF5555B23B}"/>
                  </a:ext>
                </a:extLst>
              </p:cNvPr>
              <p:cNvSpPr/>
              <p:nvPr/>
            </p:nvSpPr>
            <p:spPr>
              <a:xfrm>
                <a:off x="2843858" y="2140471"/>
                <a:ext cx="144016" cy="144016"/>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05" name="Rounded Rectangle 242">
                <a:extLst>
                  <a:ext uri="{FF2B5EF4-FFF2-40B4-BE49-F238E27FC236}">
                    <a16:creationId xmlns:a16="http://schemas.microsoft.com/office/drawing/2014/main" id="{E7C3187C-8778-408E-9597-894773418BD1}"/>
                  </a:ext>
                </a:extLst>
              </p:cNvPr>
              <p:cNvSpPr/>
              <p:nvPr/>
            </p:nvSpPr>
            <p:spPr>
              <a:xfrm>
                <a:off x="3059882" y="2140471"/>
                <a:ext cx="144016" cy="144016"/>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06" name="Rounded Rectangle 243">
                <a:extLst>
                  <a:ext uri="{FF2B5EF4-FFF2-40B4-BE49-F238E27FC236}">
                    <a16:creationId xmlns:a16="http://schemas.microsoft.com/office/drawing/2014/main" id="{E94FB098-63B5-4C15-ABFB-89FB5BE25ACB}"/>
                  </a:ext>
                </a:extLst>
              </p:cNvPr>
              <p:cNvSpPr/>
              <p:nvPr/>
            </p:nvSpPr>
            <p:spPr>
              <a:xfrm>
                <a:off x="3275906" y="2140471"/>
                <a:ext cx="144016" cy="144016"/>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grpSp>
        <p:sp>
          <p:nvSpPr>
            <p:cNvPr id="127" name="Oval 126">
              <a:extLst>
                <a:ext uri="{FF2B5EF4-FFF2-40B4-BE49-F238E27FC236}">
                  <a16:creationId xmlns:a16="http://schemas.microsoft.com/office/drawing/2014/main" id="{8F2B8408-58B8-49D4-B6A4-9EF167CABAFE}"/>
                </a:ext>
              </a:extLst>
            </p:cNvPr>
            <p:cNvSpPr/>
            <p:nvPr/>
          </p:nvSpPr>
          <p:spPr>
            <a:xfrm>
              <a:off x="609600" y="204978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128" name="Oval 127">
              <a:extLst>
                <a:ext uri="{FF2B5EF4-FFF2-40B4-BE49-F238E27FC236}">
                  <a16:creationId xmlns:a16="http://schemas.microsoft.com/office/drawing/2014/main" id="{F118560E-1806-4BEF-901E-C3C89B3F304D}"/>
                </a:ext>
              </a:extLst>
            </p:cNvPr>
            <p:cNvSpPr/>
            <p:nvPr/>
          </p:nvSpPr>
          <p:spPr>
            <a:xfrm>
              <a:off x="864870" y="208788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129" name="Oval 128">
              <a:extLst>
                <a:ext uri="{FF2B5EF4-FFF2-40B4-BE49-F238E27FC236}">
                  <a16:creationId xmlns:a16="http://schemas.microsoft.com/office/drawing/2014/main" id="{1FB93B01-B2EA-4ED1-A4C5-75B47D42363C}"/>
                </a:ext>
              </a:extLst>
            </p:cNvPr>
            <p:cNvSpPr/>
            <p:nvPr/>
          </p:nvSpPr>
          <p:spPr>
            <a:xfrm>
              <a:off x="1230630" y="204216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130" name="Oval 129">
              <a:extLst>
                <a:ext uri="{FF2B5EF4-FFF2-40B4-BE49-F238E27FC236}">
                  <a16:creationId xmlns:a16="http://schemas.microsoft.com/office/drawing/2014/main" id="{20C45497-5442-4657-A3FE-999C9DBA1CAA}"/>
                </a:ext>
              </a:extLst>
            </p:cNvPr>
            <p:cNvSpPr/>
            <p:nvPr/>
          </p:nvSpPr>
          <p:spPr>
            <a:xfrm>
              <a:off x="1482090" y="208788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131" name="Oval 130">
              <a:extLst>
                <a:ext uri="{FF2B5EF4-FFF2-40B4-BE49-F238E27FC236}">
                  <a16:creationId xmlns:a16="http://schemas.microsoft.com/office/drawing/2014/main" id="{5CBDE92A-F0DF-4772-A848-089194F6429D}"/>
                </a:ext>
              </a:extLst>
            </p:cNvPr>
            <p:cNvSpPr/>
            <p:nvPr/>
          </p:nvSpPr>
          <p:spPr>
            <a:xfrm>
              <a:off x="1859280" y="204597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132" name="Oval 131">
              <a:extLst>
                <a:ext uri="{FF2B5EF4-FFF2-40B4-BE49-F238E27FC236}">
                  <a16:creationId xmlns:a16="http://schemas.microsoft.com/office/drawing/2014/main" id="{362CE49A-CC62-4237-8309-A61A4260D2A2}"/>
                </a:ext>
              </a:extLst>
            </p:cNvPr>
            <p:cNvSpPr/>
            <p:nvPr/>
          </p:nvSpPr>
          <p:spPr>
            <a:xfrm>
              <a:off x="2122170" y="208788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grpSp>
      <p:sp>
        <p:nvSpPr>
          <p:cNvPr id="207" name="TextBox 206">
            <a:extLst>
              <a:ext uri="{FF2B5EF4-FFF2-40B4-BE49-F238E27FC236}">
                <a16:creationId xmlns:a16="http://schemas.microsoft.com/office/drawing/2014/main" id="{67A8D854-52CC-401F-B8CD-50E94B18A2BC}"/>
              </a:ext>
            </a:extLst>
          </p:cNvPr>
          <p:cNvSpPr txBox="1"/>
          <p:nvPr/>
        </p:nvSpPr>
        <p:spPr>
          <a:xfrm>
            <a:off x="2359058" y="1164749"/>
            <a:ext cx="1742225" cy="938719"/>
          </a:xfrm>
          <a:prstGeom prst="rect">
            <a:avLst/>
          </a:prstGeom>
          <a:noFill/>
          <a:ln>
            <a:solidFill>
              <a:schemeClr val="tx1"/>
            </a:solidFill>
            <a:prstDash val="lgDash"/>
          </a:ln>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100" b="0" i="0" u="none" strike="noStrike" kern="1200" cap="none" spc="0" normalizeH="0" baseline="0" noProof="0" dirty="0">
                <a:ln>
                  <a:noFill/>
                </a:ln>
                <a:solidFill>
                  <a:srgbClr val="124191"/>
                </a:solidFill>
                <a:effectLst/>
                <a:uLnTx/>
                <a:uFillTx/>
                <a:latin typeface="Nokia Pure Text Light"/>
              </a:rPr>
              <a:t>2G&amp;3G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100" b="0" i="0" u="none" strike="noStrike" kern="1200" cap="none" spc="0" normalizeH="0" baseline="0" noProof="0" dirty="0">
                <a:ln>
                  <a:noFill/>
                </a:ln>
                <a:solidFill>
                  <a:srgbClr val="124191"/>
                </a:solidFill>
                <a:effectLst/>
                <a:uLnTx/>
                <a:uFillTx/>
                <a:latin typeface="Nokia Pure Text Light"/>
              </a:rPr>
              <a:t>1x FXCB (850MHz,3x80W)</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100" b="0" i="0" u="none" strike="noStrike" kern="1200" cap="none" spc="0" normalizeH="0" baseline="0" noProof="0" dirty="0">
                <a:ln>
                  <a:noFill/>
                </a:ln>
                <a:solidFill>
                  <a:srgbClr val="124191"/>
                </a:solidFill>
                <a:effectLst/>
                <a:uLnTx/>
                <a:uFillTx/>
                <a:latin typeface="Nokia Pure Text Light"/>
              </a:rPr>
              <a:t>3G: 222 @20W</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100" b="0" i="0" u="none" strike="noStrike" kern="1200" cap="none" spc="0" normalizeH="0" baseline="0" noProof="0" dirty="0">
                <a:ln>
                  <a:noFill/>
                </a:ln>
                <a:solidFill>
                  <a:srgbClr val="124191"/>
                </a:solidFill>
                <a:effectLst/>
                <a:uLnTx/>
                <a:uFillTx/>
                <a:latin typeface="Nokia Pure Text Light"/>
              </a:rPr>
              <a:t>*2G: 333@15W</a:t>
            </a:r>
          </a:p>
        </p:txBody>
      </p:sp>
      <p:sp>
        <p:nvSpPr>
          <p:cNvPr id="208" name="TextBox 207">
            <a:extLst>
              <a:ext uri="{FF2B5EF4-FFF2-40B4-BE49-F238E27FC236}">
                <a16:creationId xmlns:a16="http://schemas.microsoft.com/office/drawing/2014/main" id="{0EBEA3AC-599B-452C-9D37-284E6104234D}"/>
              </a:ext>
            </a:extLst>
          </p:cNvPr>
          <p:cNvSpPr txBox="1"/>
          <p:nvPr/>
        </p:nvSpPr>
        <p:spPr>
          <a:xfrm>
            <a:off x="566410" y="1160133"/>
            <a:ext cx="1631513" cy="938719"/>
          </a:xfrm>
          <a:prstGeom prst="rect">
            <a:avLst/>
          </a:prstGeom>
          <a:noFill/>
          <a:ln>
            <a:solidFill>
              <a:schemeClr val="tx1"/>
            </a:solidFill>
            <a:prstDash val="lgDash"/>
          </a:ln>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100" b="0" i="0" u="none" strike="noStrike" kern="1200" cap="none" spc="0" normalizeH="0" baseline="0" noProof="0" dirty="0">
                <a:ln>
                  <a:noFill/>
                </a:ln>
                <a:solidFill>
                  <a:srgbClr val="124191"/>
                </a:solidFill>
                <a:effectLst/>
                <a:uLnTx/>
                <a:uFillTx/>
                <a:latin typeface="Nokia Pure Text Light"/>
              </a:rPr>
              <a:t>2G&amp;3G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100" b="0" i="0" u="none" strike="noStrike" kern="1200" cap="none" spc="0" normalizeH="0" baseline="0" noProof="0" dirty="0">
                <a:ln>
                  <a:noFill/>
                </a:ln>
                <a:solidFill>
                  <a:srgbClr val="124191"/>
                </a:solidFill>
                <a:effectLst/>
                <a:uLnTx/>
                <a:uFillTx/>
                <a:latin typeface="Nokia Pure Text Light"/>
              </a:rPr>
              <a:t>1x FXFC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100" b="0" i="0" u="none" strike="noStrike" kern="1200" cap="none" spc="0" normalizeH="0" baseline="0" noProof="0" dirty="0">
                <a:ln>
                  <a:noFill/>
                </a:ln>
                <a:solidFill>
                  <a:srgbClr val="124191"/>
                </a:solidFill>
                <a:effectLst/>
                <a:uLnTx/>
                <a:uFillTx/>
                <a:latin typeface="Nokia Pure Text Light"/>
              </a:rPr>
              <a:t>(1900MHz,3x80W)</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100" b="0" i="0" u="none" strike="noStrike" kern="1200" cap="none" spc="0" normalizeH="0" baseline="0" noProof="0" dirty="0">
                <a:ln>
                  <a:noFill/>
                </a:ln>
                <a:solidFill>
                  <a:srgbClr val="124191"/>
                </a:solidFill>
                <a:effectLst/>
                <a:uLnTx/>
                <a:uFillTx/>
                <a:latin typeface="Nokia Pure Text Light"/>
              </a:rPr>
              <a:t>3G: 222 @20W</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100" b="0" i="0" u="none" strike="noStrike" kern="1200" cap="none" spc="0" normalizeH="0" baseline="0" noProof="0" dirty="0">
                <a:ln>
                  <a:noFill/>
                </a:ln>
                <a:solidFill>
                  <a:srgbClr val="124191"/>
                </a:solidFill>
                <a:effectLst/>
                <a:uLnTx/>
                <a:uFillTx/>
                <a:latin typeface="Nokia Pure Text Light"/>
              </a:rPr>
              <a:t>*2G: 333@15W</a:t>
            </a:r>
          </a:p>
        </p:txBody>
      </p:sp>
      <p:sp>
        <p:nvSpPr>
          <p:cNvPr id="209" name="TextBox 208">
            <a:extLst>
              <a:ext uri="{FF2B5EF4-FFF2-40B4-BE49-F238E27FC236}">
                <a16:creationId xmlns:a16="http://schemas.microsoft.com/office/drawing/2014/main" id="{77513E7D-A485-4404-9F40-77AA04DE9182}"/>
              </a:ext>
            </a:extLst>
          </p:cNvPr>
          <p:cNvSpPr txBox="1"/>
          <p:nvPr/>
        </p:nvSpPr>
        <p:spPr>
          <a:xfrm>
            <a:off x="4308307" y="1289415"/>
            <a:ext cx="1796575" cy="707886"/>
          </a:xfrm>
          <a:prstGeom prst="rect">
            <a:avLst/>
          </a:prstGeom>
          <a:noFill/>
          <a:ln>
            <a:solidFill>
              <a:schemeClr val="tx1"/>
            </a:solidFill>
            <a:prstDash val="lgDash"/>
          </a:ln>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000" b="0" i="0" u="none" strike="noStrike" kern="1200" cap="none" spc="0" normalizeH="0" baseline="0" noProof="0" dirty="0">
                <a:ln>
                  <a:noFill/>
                </a:ln>
                <a:solidFill>
                  <a:srgbClr val="124191"/>
                </a:solidFill>
                <a:effectLst/>
                <a:uLnTx/>
                <a:uFillTx/>
                <a:latin typeface="Nokia Pure Text Light"/>
              </a:rPr>
              <a:t>4G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000" b="0" i="0" u="none" strike="noStrike" kern="1200" cap="none" spc="0" normalizeH="0" baseline="0" noProof="0" dirty="0">
                <a:ln>
                  <a:noFill/>
                </a:ln>
                <a:solidFill>
                  <a:srgbClr val="124191"/>
                </a:solidFill>
                <a:effectLst/>
                <a:uLnTx/>
                <a:uFillTx/>
                <a:latin typeface="Nokia Pure Text Light"/>
              </a:rPr>
              <a:t>3x FRIG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000" b="0" i="0" u="none" strike="noStrike" kern="1200" cap="none" spc="0" normalizeH="0" baseline="0" noProof="0" dirty="0">
                <a:ln>
                  <a:noFill/>
                </a:ln>
                <a:solidFill>
                  <a:srgbClr val="124191"/>
                </a:solidFill>
                <a:effectLst/>
                <a:uLnTx/>
                <a:uFillTx/>
                <a:latin typeface="Nokia Pure Text Light"/>
              </a:rPr>
              <a:t>(AWS,2T4R)</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000" b="0" i="0" u="none" strike="noStrike" kern="1200" cap="none" spc="0" normalizeH="0" baseline="0" noProof="0" dirty="0">
                <a:ln>
                  <a:noFill/>
                </a:ln>
                <a:solidFill>
                  <a:srgbClr val="124191"/>
                </a:solidFill>
                <a:effectLst/>
                <a:uLnTx/>
                <a:uFillTx/>
                <a:latin typeface="Nokia Pure Text Light"/>
              </a:rPr>
              <a:t>4G: 1+1+1, @20MHZ/40W</a:t>
            </a:r>
          </a:p>
        </p:txBody>
      </p:sp>
      <p:sp>
        <p:nvSpPr>
          <p:cNvPr id="210" name="Rounded Rectangle 251">
            <a:extLst>
              <a:ext uri="{FF2B5EF4-FFF2-40B4-BE49-F238E27FC236}">
                <a16:creationId xmlns:a16="http://schemas.microsoft.com/office/drawing/2014/main" id="{D35FBF90-EB08-4A63-8DCE-8D3AECFD9B42}"/>
              </a:ext>
            </a:extLst>
          </p:cNvPr>
          <p:cNvSpPr/>
          <p:nvPr/>
        </p:nvSpPr>
        <p:spPr>
          <a:xfrm>
            <a:off x="796947" y="3959620"/>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11" name="Rounded Rectangle 252">
            <a:extLst>
              <a:ext uri="{FF2B5EF4-FFF2-40B4-BE49-F238E27FC236}">
                <a16:creationId xmlns:a16="http://schemas.microsoft.com/office/drawing/2014/main" id="{C77ED562-11E3-4619-B796-4C692CEB3966}"/>
              </a:ext>
            </a:extLst>
          </p:cNvPr>
          <p:cNvSpPr/>
          <p:nvPr/>
        </p:nvSpPr>
        <p:spPr>
          <a:xfrm>
            <a:off x="866158" y="3959620"/>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12" name="Rounded Rectangle 253">
            <a:extLst>
              <a:ext uri="{FF2B5EF4-FFF2-40B4-BE49-F238E27FC236}">
                <a16:creationId xmlns:a16="http://schemas.microsoft.com/office/drawing/2014/main" id="{3C9DE71D-28B7-4292-BF9A-950AA7BF88D2}"/>
              </a:ext>
            </a:extLst>
          </p:cNvPr>
          <p:cNvSpPr/>
          <p:nvPr/>
        </p:nvSpPr>
        <p:spPr>
          <a:xfrm>
            <a:off x="932988" y="3959620"/>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13" name="Rounded Rectangle 254">
            <a:extLst>
              <a:ext uri="{FF2B5EF4-FFF2-40B4-BE49-F238E27FC236}">
                <a16:creationId xmlns:a16="http://schemas.microsoft.com/office/drawing/2014/main" id="{5DC92010-D76D-4E3D-9B12-C6732D25A173}"/>
              </a:ext>
            </a:extLst>
          </p:cNvPr>
          <p:cNvSpPr/>
          <p:nvPr/>
        </p:nvSpPr>
        <p:spPr>
          <a:xfrm>
            <a:off x="940080" y="3954846"/>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grpSp>
        <p:nvGrpSpPr>
          <p:cNvPr id="214" name="Group 1060">
            <a:extLst>
              <a:ext uri="{FF2B5EF4-FFF2-40B4-BE49-F238E27FC236}">
                <a16:creationId xmlns:a16="http://schemas.microsoft.com/office/drawing/2014/main" id="{7BA75E23-6419-44F9-BA6D-0FACF413FB6F}"/>
              </a:ext>
            </a:extLst>
          </p:cNvPr>
          <p:cNvGrpSpPr/>
          <p:nvPr/>
        </p:nvGrpSpPr>
        <p:grpSpPr>
          <a:xfrm>
            <a:off x="5509958" y="2170225"/>
            <a:ext cx="486574" cy="710166"/>
            <a:chOff x="1813006" y="2498638"/>
            <a:chExt cx="486574" cy="710166"/>
          </a:xfrm>
        </p:grpSpPr>
        <p:pic>
          <p:nvPicPr>
            <p:cNvPr id="215" name="Picture 214" descr="Flexi RRH rot right pole.png">
              <a:extLst>
                <a:ext uri="{FF2B5EF4-FFF2-40B4-BE49-F238E27FC236}">
                  <a16:creationId xmlns:a16="http://schemas.microsoft.com/office/drawing/2014/main" id="{4E5F8301-9260-4A2C-88FD-F28830F2FBD4}"/>
                </a:ext>
              </a:extLst>
            </p:cNvPr>
            <p:cNvPicPr>
              <a:picLocks noChangeAspect="1"/>
            </p:cNvPicPr>
            <p:nvPr/>
          </p:nvPicPr>
          <p:blipFill>
            <a:blip r:embed="rId2" cstate="print"/>
            <a:stretch>
              <a:fillRect/>
            </a:stretch>
          </p:blipFill>
          <p:spPr>
            <a:xfrm>
              <a:off x="1813006" y="2513511"/>
              <a:ext cx="486574" cy="695293"/>
            </a:xfrm>
            <a:prstGeom prst="rect">
              <a:avLst/>
            </a:prstGeom>
          </p:spPr>
        </p:pic>
        <p:sp>
          <p:nvSpPr>
            <p:cNvPr id="216" name="Rounded Rectangle 37">
              <a:extLst>
                <a:ext uri="{FF2B5EF4-FFF2-40B4-BE49-F238E27FC236}">
                  <a16:creationId xmlns:a16="http://schemas.microsoft.com/office/drawing/2014/main" id="{6BC58F45-6D78-4A1C-AAF8-8C1AF6D27608}"/>
                </a:ext>
              </a:extLst>
            </p:cNvPr>
            <p:cNvSpPr/>
            <p:nvPr/>
          </p:nvSpPr>
          <p:spPr>
            <a:xfrm>
              <a:off x="1908769" y="3159551"/>
              <a:ext cx="46373" cy="45719"/>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17" name="Rounded Rectangle 38">
              <a:extLst>
                <a:ext uri="{FF2B5EF4-FFF2-40B4-BE49-F238E27FC236}">
                  <a16:creationId xmlns:a16="http://schemas.microsoft.com/office/drawing/2014/main" id="{B1EBFDC2-4BAA-470F-8DD4-93227C96732E}"/>
                </a:ext>
              </a:extLst>
            </p:cNvPr>
            <p:cNvSpPr/>
            <p:nvPr/>
          </p:nvSpPr>
          <p:spPr>
            <a:xfrm>
              <a:off x="2065688" y="3139925"/>
              <a:ext cx="46373" cy="45719"/>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18" name="Rounded Rectangle 39">
              <a:extLst>
                <a:ext uri="{FF2B5EF4-FFF2-40B4-BE49-F238E27FC236}">
                  <a16:creationId xmlns:a16="http://schemas.microsoft.com/office/drawing/2014/main" id="{E5F3675D-E975-4D1F-A04E-D71D6934F660}"/>
                </a:ext>
              </a:extLst>
            </p:cNvPr>
            <p:cNvSpPr/>
            <p:nvPr/>
          </p:nvSpPr>
          <p:spPr>
            <a:xfrm>
              <a:off x="1987222" y="3147461"/>
              <a:ext cx="46373" cy="45719"/>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19" name="Rounded Rectangle 40">
              <a:extLst>
                <a:ext uri="{FF2B5EF4-FFF2-40B4-BE49-F238E27FC236}">
                  <a16:creationId xmlns:a16="http://schemas.microsoft.com/office/drawing/2014/main" id="{9FFFB69C-66F9-426F-BC30-192341AF9540}"/>
                </a:ext>
              </a:extLst>
            </p:cNvPr>
            <p:cNvSpPr/>
            <p:nvPr/>
          </p:nvSpPr>
          <p:spPr>
            <a:xfrm>
              <a:off x="1923856" y="2500147"/>
              <a:ext cx="79978" cy="96688"/>
            </a:xfrm>
            <a:prstGeom prst="roundRect">
              <a:avLst/>
            </a:prstGeom>
            <a:solidFill>
              <a:schemeClr val="bg1"/>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20" name="Rounded Rectangle 41">
              <a:extLst>
                <a:ext uri="{FF2B5EF4-FFF2-40B4-BE49-F238E27FC236}">
                  <a16:creationId xmlns:a16="http://schemas.microsoft.com/office/drawing/2014/main" id="{42C43BD6-A5CC-496A-8CD8-B37C099ACECC}"/>
                </a:ext>
              </a:extLst>
            </p:cNvPr>
            <p:cNvSpPr/>
            <p:nvPr/>
          </p:nvSpPr>
          <p:spPr>
            <a:xfrm>
              <a:off x="2094366" y="2498638"/>
              <a:ext cx="79978" cy="96688"/>
            </a:xfrm>
            <a:prstGeom prst="roundRect">
              <a:avLst/>
            </a:prstGeom>
            <a:solidFill>
              <a:schemeClr val="bg1"/>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grpSp>
      <p:grpSp>
        <p:nvGrpSpPr>
          <p:cNvPr id="221" name="Group 691">
            <a:extLst>
              <a:ext uri="{FF2B5EF4-FFF2-40B4-BE49-F238E27FC236}">
                <a16:creationId xmlns:a16="http://schemas.microsoft.com/office/drawing/2014/main" id="{CE10ECD5-783D-4FF8-9E7F-63B4F4F877E2}"/>
              </a:ext>
            </a:extLst>
          </p:cNvPr>
          <p:cNvGrpSpPr/>
          <p:nvPr/>
        </p:nvGrpSpPr>
        <p:grpSpPr>
          <a:xfrm>
            <a:off x="4475658" y="2207813"/>
            <a:ext cx="486574" cy="710166"/>
            <a:chOff x="1813006" y="2498638"/>
            <a:chExt cx="486574" cy="710166"/>
          </a:xfrm>
        </p:grpSpPr>
        <p:pic>
          <p:nvPicPr>
            <p:cNvPr id="222" name="Picture 221" descr="Flexi RRH rot right pole.png">
              <a:extLst>
                <a:ext uri="{FF2B5EF4-FFF2-40B4-BE49-F238E27FC236}">
                  <a16:creationId xmlns:a16="http://schemas.microsoft.com/office/drawing/2014/main" id="{6126CB84-3E4B-48EA-A88F-4DF983EA437B}"/>
                </a:ext>
              </a:extLst>
            </p:cNvPr>
            <p:cNvPicPr>
              <a:picLocks noChangeAspect="1"/>
            </p:cNvPicPr>
            <p:nvPr/>
          </p:nvPicPr>
          <p:blipFill>
            <a:blip r:embed="rId2" cstate="print"/>
            <a:stretch>
              <a:fillRect/>
            </a:stretch>
          </p:blipFill>
          <p:spPr>
            <a:xfrm>
              <a:off x="1813006" y="2513511"/>
              <a:ext cx="486574" cy="695293"/>
            </a:xfrm>
            <a:prstGeom prst="rect">
              <a:avLst/>
            </a:prstGeom>
          </p:spPr>
        </p:pic>
        <p:sp>
          <p:nvSpPr>
            <p:cNvPr id="223" name="Rounded Rectangle 262">
              <a:extLst>
                <a:ext uri="{FF2B5EF4-FFF2-40B4-BE49-F238E27FC236}">
                  <a16:creationId xmlns:a16="http://schemas.microsoft.com/office/drawing/2014/main" id="{F4A69073-BBCA-47BE-9F71-D1DC5CAAA4EA}"/>
                </a:ext>
              </a:extLst>
            </p:cNvPr>
            <p:cNvSpPr/>
            <p:nvPr/>
          </p:nvSpPr>
          <p:spPr>
            <a:xfrm>
              <a:off x="1908769" y="3159551"/>
              <a:ext cx="46373" cy="45719"/>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24" name="Rounded Rectangle 263">
              <a:extLst>
                <a:ext uri="{FF2B5EF4-FFF2-40B4-BE49-F238E27FC236}">
                  <a16:creationId xmlns:a16="http://schemas.microsoft.com/office/drawing/2014/main" id="{4E53C0EB-C9E2-46F9-9714-BE4AAC33711F}"/>
                </a:ext>
              </a:extLst>
            </p:cNvPr>
            <p:cNvSpPr/>
            <p:nvPr/>
          </p:nvSpPr>
          <p:spPr>
            <a:xfrm>
              <a:off x="2065688" y="3139925"/>
              <a:ext cx="46373" cy="45719"/>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25" name="Rounded Rectangle 264">
              <a:extLst>
                <a:ext uri="{FF2B5EF4-FFF2-40B4-BE49-F238E27FC236}">
                  <a16:creationId xmlns:a16="http://schemas.microsoft.com/office/drawing/2014/main" id="{FBE0C071-3D5A-459F-917D-47D38F289A5D}"/>
                </a:ext>
              </a:extLst>
            </p:cNvPr>
            <p:cNvSpPr/>
            <p:nvPr/>
          </p:nvSpPr>
          <p:spPr>
            <a:xfrm>
              <a:off x="1987222" y="3147461"/>
              <a:ext cx="46373" cy="45719"/>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26" name="Rounded Rectangle 265">
              <a:extLst>
                <a:ext uri="{FF2B5EF4-FFF2-40B4-BE49-F238E27FC236}">
                  <a16:creationId xmlns:a16="http://schemas.microsoft.com/office/drawing/2014/main" id="{215F886E-5A6A-49EB-B886-179114B300C5}"/>
                </a:ext>
              </a:extLst>
            </p:cNvPr>
            <p:cNvSpPr/>
            <p:nvPr/>
          </p:nvSpPr>
          <p:spPr>
            <a:xfrm>
              <a:off x="1923856" y="2500147"/>
              <a:ext cx="79978" cy="96688"/>
            </a:xfrm>
            <a:prstGeom prst="roundRect">
              <a:avLst/>
            </a:prstGeom>
            <a:solidFill>
              <a:schemeClr val="bg1"/>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27" name="Rounded Rectangle 266">
              <a:extLst>
                <a:ext uri="{FF2B5EF4-FFF2-40B4-BE49-F238E27FC236}">
                  <a16:creationId xmlns:a16="http://schemas.microsoft.com/office/drawing/2014/main" id="{B9D16C1A-88FF-401A-BDB8-B3D98C9A6FAB}"/>
                </a:ext>
              </a:extLst>
            </p:cNvPr>
            <p:cNvSpPr/>
            <p:nvPr/>
          </p:nvSpPr>
          <p:spPr>
            <a:xfrm>
              <a:off x="2094366" y="2498638"/>
              <a:ext cx="79978" cy="96688"/>
            </a:xfrm>
            <a:prstGeom prst="roundRect">
              <a:avLst/>
            </a:prstGeom>
            <a:solidFill>
              <a:schemeClr val="bg1"/>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grpSp>
      <p:cxnSp>
        <p:nvCxnSpPr>
          <p:cNvPr id="228" name="Elbow Connector 298">
            <a:extLst>
              <a:ext uri="{FF2B5EF4-FFF2-40B4-BE49-F238E27FC236}">
                <a16:creationId xmlns:a16="http://schemas.microsoft.com/office/drawing/2014/main" id="{2C0BC428-37E2-4A65-9EE1-60ED3502F229}"/>
              </a:ext>
            </a:extLst>
          </p:cNvPr>
          <p:cNvCxnSpPr>
            <a:stCxn id="222" idx="2"/>
            <a:endCxn id="113" idx="0"/>
          </p:cNvCxnSpPr>
          <p:nvPr/>
        </p:nvCxnSpPr>
        <p:spPr>
          <a:xfrm rot="5400000">
            <a:off x="2351169" y="1491485"/>
            <a:ext cx="941283" cy="3794271"/>
          </a:xfrm>
          <a:prstGeom prst="bentConnector3">
            <a:avLst>
              <a:gd name="adj1" fmla="val 114762"/>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Elbow Connector 303">
            <a:extLst>
              <a:ext uri="{FF2B5EF4-FFF2-40B4-BE49-F238E27FC236}">
                <a16:creationId xmlns:a16="http://schemas.microsoft.com/office/drawing/2014/main" id="{90A2F06A-F778-47FB-A793-F56533CC58B8}"/>
              </a:ext>
            </a:extLst>
          </p:cNvPr>
          <p:cNvCxnSpPr>
            <a:stCxn id="9" idx="2"/>
            <a:endCxn id="115" idx="0"/>
          </p:cNvCxnSpPr>
          <p:nvPr/>
        </p:nvCxnSpPr>
        <p:spPr>
          <a:xfrm rot="5400000">
            <a:off x="2647190" y="1227685"/>
            <a:ext cx="978272" cy="4284882"/>
          </a:xfrm>
          <a:prstGeom prst="bentConnector3">
            <a:avLst>
              <a:gd name="adj1" fmla="val 108754"/>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Elbow Connector 305">
            <a:extLst>
              <a:ext uri="{FF2B5EF4-FFF2-40B4-BE49-F238E27FC236}">
                <a16:creationId xmlns:a16="http://schemas.microsoft.com/office/drawing/2014/main" id="{2A3FB844-336E-4E23-97AD-DCD19C9244A9}"/>
              </a:ext>
            </a:extLst>
          </p:cNvPr>
          <p:cNvCxnSpPr>
            <a:stCxn id="216" idx="1"/>
            <a:endCxn id="116" idx="3"/>
          </p:cNvCxnSpPr>
          <p:nvPr/>
        </p:nvCxnSpPr>
        <p:spPr>
          <a:xfrm rot="10800000" flipV="1">
            <a:off x="1084183" y="2853998"/>
            <a:ext cx="4521539" cy="1029718"/>
          </a:xfrm>
          <a:prstGeom prst="bentConnector3">
            <a:avLst>
              <a:gd name="adj1" fmla="val -3244"/>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31" name="Rounded Rectangle 340">
            <a:extLst>
              <a:ext uri="{FF2B5EF4-FFF2-40B4-BE49-F238E27FC236}">
                <a16:creationId xmlns:a16="http://schemas.microsoft.com/office/drawing/2014/main" id="{B7E87475-0D1A-4AF1-A9AB-28AF4C9391D0}"/>
              </a:ext>
            </a:extLst>
          </p:cNvPr>
          <p:cNvSpPr/>
          <p:nvPr/>
        </p:nvSpPr>
        <p:spPr>
          <a:xfrm>
            <a:off x="1435849" y="3959836"/>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32" name="Rounded Rectangle 341">
            <a:extLst>
              <a:ext uri="{FF2B5EF4-FFF2-40B4-BE49-F238E27FC236}">
                <a16:creationId xmlns:a16="http://schemas.microsoft.com/office/drawing/2014/main" id="{B76763E8-E534-401A-BB5D-9B84B91FB37A}"/>
              </a:ext>
            </a:extLst>
          </p:cNvPr>
          <p:cNvSpPr/>
          <p:nvPr/>
        </p:nvSpPr>
        <p:spPr>
          <a:xfrm>
            <a:off x="1505060" y="3959836"/>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33" name="Rounded Rectangle 342">
            <a:extLst>
              <a:ext uri="{FF2B5EF4-FFF2-40B4-BE49-F238E27FC236}">
                <a16:creationId xmlns:a16="http://schemas.microsoft.com/office/drawing/2014/main" id="{1742F9D3-6914-472B-9A77-7CAEF3ABBF57}"/>
              </a:ext>
            </a:extLst>
          </p:cNvPr>
          <p:cNvSpPr/>
          <p:nvPr/>
        </p:nvSpPr>
        <p:spPr>
          <a:xfrm>
            <a:off x="1571890" y="3959836"/>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34" name="Rounded Rectangle 343">
            <a:extLst>
              <a:ext uri="{FF2B5EF4-FFF2-40B4-BE49-F238E27FC236}">
                <a16:creationId xmlns:a16="http://schemas.microsoft.com/office/drawing/2014/main" id="{7FB581BC-6833-4A67-B526-5F6C7CB6644C}"/>
              </a:ext>
            </a:extLst>
          </p:cNvPr>
          <p:cNvSpPr/>
          <p:nvPr/>
        </p:nvSpPr>
        <p:spPr>
          <a:xfrm>
            <a:off x="1638720" y="3959836"/>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grpSp>
        <p:nvGrpSpPr>
          <p:cNvPr id="235" name="Group 266">
            <a:extLst>
              <a:ext uri="{FF2B5EF4-FFF2-40B4-BE49-F238E27FC236}">
                <a16:creationId xmlns:a16="http://schemas.microsoft.com/office/drawing/2014/main" id="{1C94E7A3-0124-4987-9C9F-9FCC0C8811D9}"/>
              </a:ext>
            </a:extLst>
          </p:cNvPr>
          <p:cNvGrpSpPr/>
          <p:nvPr/>
        </p:nvGrpSpPr>
        <p:grpSpPr>
          <a:xfrm>
            <a:off x="436464" y="3329904"/>
            <a:ext cx="1336601" cy="334150"/>
            <a:chOff x="899592" y="3219822"/>
            <a:chExt cx="4320480" cy="1080120"/>
          </a:xfrm>
        </p:grpSpPr>
        <p:sp>
          <p:nvSpPr>
            <p:cNvPr id="236" name="Freeform 6">
              <a:extLst>
                <a:ext uri="{FF2B5EF4-FFF2-40B4-BE49-F238E27FC236}">
                  <a16:creationId xmlns:a16="http://schemas.microsoft.com/office/drawing/2014/main" id="{3F20694D-9E09-4635-98DA-924BC636C3FA}"/>
                </a:ext>
              </a:extLst>
            </p:cNvPr>
            <p:cNvSpPr>
              <a:spLocks/>
            </p:cNvSpPr>
            <p:nvPr/>
          </p:nvSpPr>
          <p:spPr bwMode="auto">
            <a:xfrm>
              <a:off x="899592" y="3219824"/>
              <a:ext cx="4320480" cy="1080118"/>
            </a:xfrm>
            <a:custGeom>
              <a:avLst/>
              <a:gdLst/>
              <a:ahLst/>
              <a:cxnLst>
                <a:cxn ang="0">
                  <a:pos x="139" y="0"/>
                </a:cxn>
                <a:cxn ang="0">
                  <a:pos x="48" y="0"/>
                </a:cxn>
                <a:cxn ang="0">
                  <a:pos x="0" y="23"/>
                </a:cxn>
                <a:cxn ang="0">
                  <a:pos x="0" y="333"/>
                </a:cxn>
                <a:cxn ang="0">
                  <a:pos x="0" y="341"/>
                </a:cxn>
                <a:cxn ang="0">
                  <a:pos x="0" y="580"/>
                </a:cxn>
                <a:cxn ang="0">
                  <a:pos x="0" y="587"/>
                </a:cxn>
                <a:cxn ang="0">
                  <a:pos x="0" y="854"/>
                </a:cxn>
                <a:cxn ang="0">
                  <a:pos x="2" y="869"/>
                </a:cxn>
                <a:cxn ang="0">
                  <a:pos x="8" y="882"/>
                </a:cxn>
                <a:cxn ang="0">
                  <a:pos x="18" y="893"/>
                </a:cxn>
                <a:cxn ang="0">
                  <a:pos x="30" y="900"/>
                </a:cxn>
                <a:cxn ang="0">
                  <a:pos x="44" y="902"/>
                </a:cxn>
                <a:cxn ang="0">
                  <a:pos x="187" y="902"/>
                </a:cxn>
                <a:cxn ang="0">
                  <a:pos x="200" y="900"/>
                </a:cxn>
                <a:cxn ang="0">
                  <a:pos x="212" y="894"/>
                </a:cxn>
                <a:cxn ang="0">
                  <a:pos x="223" y="887"/>
                </a:cxn>
                <a:cxn ang="0">
                  <a:pos x="231" y="877"/>
                </a:cxn>
                <a:cxn ang="0">
                  <a:pos x="232" y="880"/>
                </a:cxn>
                <a:cxn ang="0">
                  <a:pos x="234" y="883"/>
                </a:cxn>
                <a:cxn ang="0">
                  <a:pos x="236" y="884"/>
                </a:cxn>
                <a:cxn ang="0">
                  <a:pos x="240" y="886"/>
                </a:cxn>
                <a:cxn ang="0">
                  <a:pos x="578" y="886"/>
                </a:cxn>
                <a:cxn ang="0">
                  <a:pos x="1651" y="888"/>
                </a:cxn>
                <a:cxn ang="0">
                  <a:pos x="1653" y="892"/>
                </a:cxn>
                <a:cxn ang="0">
                  <a:pos x="1655" y="896"/>
                </a:cxn>
                <a:cxn ang="0">
                  <a:pos x="1657" y="899"/>
                </a:cxn>
                <a:cxn ang="0">
                  <a:pos x="1661" y="901"/>
                </a:cxn>
                <a:cxn ang="0">
                  <a:pos x="1666" y="902"/>
                </a:cxn>
                <a:cxn ang="0">
                  <a:pos x="1833" y="901"/>
                </a:cxn>
                <a:cxn ang="0">
                  <a:pos x="1836" y="901"/>
                </a:cxn>
                <a:cxn ang="0">
                  <a:pos x="1839" y="899"/>
                </a:cxn>
                <a:cxn ang="0">
                  <a:pos x="1843" y="896"/>
                </a:cxn>
                <a:cxn ang="0">
                  <a:pos x="1845" y="893"/>
                </a:cxn>
                <a:cxn ang="0">
                  <a:pos x="1846" y="890"/>
                </a:cxn>
                <a:cxn ang="0">
                  <a:pos x="1847" y="886"/>
                </a:cxn>
                <a:cxn ang="0">
                  <a:pos x="3289" y="886"/>
                </a:cxn>
                <a:cxn ang="0">
                  <a:pos x="3293" y="884"/>
                </a:cxn>
                <a:cxn ang="0">
                  <a:pos x="3295" y="883"/>
                </a:cxn>
                <a:cxn ang="0">
                  <a:pos x="3297" y="880"/>
                </a:cxn>
                <a:cxn ang="0">
                  <a:pos x="3298" y="877"/>
                </a:cxn>
                <a:cxn ang="0">
                  <a:pos x="3307" y="887"/>
                </a:cxn>
                <a:cxn ang="0">
                  <a:pos x="3317" y="894"/>
                </a:cxn>
                <a:cxn ang="0">
                  <a:pos x="3329" y="900"/>
                </a:cxn>
                <a:cxn ang="0">
                  <a:pos x="3341" y="902"/>
                </a:cxn>
                <a:cxn ang="0">
                  <a:pos x="3486" y="902"/>
                </a:cxn>
                <a:cxn ang="0">
                  <a:pos x="3500" y="900"/>
                </a:cxn>
                <a:cxn ang="0">
                  <a:pos x="3512" y="893"/>
                </a:cxn>
                <a:cxn ang="0">
                  <a:pos x="3522" y="882"/>
                </a:cxn>
                <a:cxn ang="0">
                  <a:pos x="3528" y="869"/>
                </a:cxn>
                <a:cxn ang="0">
                  <a:pos x="3530" y="854"/>
                </a:cxn>
                <a:cxn ang="0">
                  <a:pos x="3530" y="23"/>
                </a:cxn>
                <a:cxn ang="0">
                  <a:pos x="3482" y="0"/>
                </a:cxn>
                <a:cxn ang="0">
                  <a:pos x="139" y="0"/>
                </a:cxn>
              </a:cxnLst>
              <a:rect l="0" t="0" r="r" b="b"/>
              <a:pathLst>
                <a:path w="3530" h="902">
                  <a:moveTo>
                    <a:pt x="139" y="0"/>
                  </a:moveTo>
                  <a:lnTo>
                    <a:pt x="48" y="0"/>
                  </a:lnTo>
                  <a:lnTo>
                    <a:pt x="0" y="23"/>
                  </a:lnTo>
                  <a:lnTo>
                    <a:pt x="0" y="333"/>
                  </a:lnTo>
                  <a:lnTo>
                    <a:pt x="0" y="341"/>
                  </a:lnTo>
                  <a:lnTo>
                    <a:pt x="0" y="580"/>
                  </a:lnTo>
                  <a:lnTo>
                    <a:pt x="0" y="587"/>
                  </a:lnTo>
                  <a:lnTo>
                    <a:pt x="0" y="854"/>
                  </a:lnTo>
                  <a:lnTo>
                    <a:pt x="2" y="869"/>
                  </a:lnTo>
                  <a:lnTo>
                    <a:pt x="8" y="882"/>
                  </a:lnTo>
                  <a:lnTo>
                    <a:pt x="18" y="893"/>
                  </a:lnTo>
                  <a:lnTo>
                    <a:pt x="30" y="900"/>
                  </a:lnTo>
                  <a:lnTo>
                    <a:pt x="44" y="902"/>
                  </a:lnTo>
                  <a:lnTo>
                    <a:pt x="187" y="902"/>
                  </a:lnTo>
                  <a:lnTo>
                    <a:pt x="200" y="900"/>
                  </a:lnTo>
                  <a:lnTo>
                    <a:pt x="212" y="894"/>
                  </a:lnTo>
                  <a:lnTo>
                    <a:pt x="223" y="887"/>
                  </a:lnTo>
                  <a:lnTo>
                    <a:pt x="231" y="877"/>
                  </a:lnTo>
                  <a:lnTo>
                    <a:pt x="232" y="880"/>
                  </a:lnTo>
                  <a:lnTo>
                    <a:pt x="234" y="883"/>
                  </a:lnTo>
                  <a:lnTo>
                    <a:pt x="236" y="884"/>
                  </a:lnTo>
                  <a:lnTo>
                    <a:pt x="240" y="886"/>
                  </a:lnTo>
                  <a:lnTo>
                    <a:pt x="578" y="886"/>
                  </a:lnTo>
                  <a:lnTo>
                    <a:pt x="1651" y="888"/>
                  </a:lnTo>
                  <a:lnTo>
                    <a:pt x="1653" y="892"/>
                  </a:lnTo>
                  <a:lnTo>
                    <a:pt x="1655" y="896"/>
                  </a:lnTo>
                  <a:lnTo>
                    <a:pt x="1657" y="899"/>
                  </a:lnTo>
                  <a:lnTo>
                    <a:pt x="1661" y="901"/>
                  </a:lnTo>
                  <a:lnTo>
                    <a:pt x="1666" y="902"/>
                  </a:lnTo>
                  <a:lnTo>
                    <a:pt x="1833" y="901"/>
                  </a:lnTo>
                  <a:lnTo>
                    <a:pt x="1836" y="901"/>
                  </a:lnTo>
                  <a:lnTo>
                    <a:pt x="1839" y="899"/>
                  </a:lnTo>
                  <a:lnTo>
                    <a:pt x="1843" y="896"/>
                  </a:lnTo>
                  <a:lnTo>
                    <a:pt x="1845" y="893"/>
                  </a:lnTo>
                  <a:lnTo>
                    <a:pt x="1846" y="890"/>
                  </a:lnTo>
                  <a:lnTo>
                    <a:pt x="1847" y="886"/>
                  </a:lnTo>
                  <a:lnTo>
                    <a:pt x="3289" y="886"/>
                  </a:lnTo>
                  <a:lnTo>
                    <a:pt x="3293" y="884"/>
                  </a:lnTo>
                  <a:lnTo>
                    <a:pt x="3295" y="883"/>
                  </a:lnTo>
                  <a:lnTo>
                    <a:pt x="3297" y="880"/>
                  </a:lnTo>
                  <a:lnTo>
                    <a:pt x="3298" y="877"/>
                  </a:lnTo>
                  <a:lnTo>
                    <a:pt x="3307" y="887"/>
                  </a:lnTo>
                  <a:lnTo>
                    <a:pt x="3317" y="894"/>
                  </a:lnTo>
                  <a:lnTo>
                    <a:pt x="3329" y="900"/>
                  </a:lnTo>
                  <a:lnTo>
                    <a:pt x="3341" y="902"/>
                  </a:lnTo>
                  <a:lnTo>
                    <a:pt x="3486" y="902"/>
                  </a:lnTo>
                  <a:lnTo>
                    <a:pt x="3500" y="900"/>
                  </a:lnTo>
                  <a:lnTo>
                    <a:pt x="3512" y="893"/>
                  </a:lnTo>
                  <a:lnTo>
                    <a:pt x="3522" y="882"/>
                  </a:lnTo>
                  <a:lnTo>
                    <a:pt x="3528" y="869"/>
                  </a:lnTo>
                  <a:lnTo>
                    <a:pt x="3530" y="854"/>
                  </a:lnTo>
                  <a:lnTo>
                    <a:pt x="3530" y="23"/>
                  </a:lnTo>
                  <a:lnTo>
                    <a:pt x="3482" y="0"/>
                  </a:lnTo>
                  <a:lnTo>
                    <a:pt x="139" y="0"/>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37" name="Freeform 7">
              <a:extLst>
                <a:ext uri="{FF2B5EF4-FFF2-40B4-BE49-F238E27FC236}">
                  <a16:creationId xmlns:a16="http://schemas.microsoft.com/office/drawing/2014/main" id="{709EB690-443C-4F05-9AA2-ACF4F7E8C9DA}"/>
                </a:ext>
              </a:extLst>
            </p:cNvPr>
            <p:cNvSpPr>
              <a:spLocks/>
            </p:cNvSpPr>
            <p:nvPr/>
          </p:nvSpPr>
          <p:spPr bwMode="auto">
            <a:xfrm>
              <a:off x="899592" y="3219824"/>
              <a:ext cx="4320480" cy="1080118"/>
            </a:xfrm>
            <a:custGeom>
              <a:avLst/>
              <a:gdLst/>
              <a:ahLst/>
              <a:cxnLst>
                <a:cxn ang="0">
                  <a:pos x="139" y="0"/>
                </a:cxn>
                <a:cxn ang="0">
                  <a:pos x="48" y="0"/>
                </a:cxn>
                <a:cxn ang="0">
                  <a:pos x="0" y="23"/>
                </a:cxn>
                <a:cxn ang="0">
                  <a:pos x="0" y="333"/>
                </a:cxn>
                <a:cxn ang="0">
                  <a:pos x="0" y="341"/>
                </a:cxn>
                <a:cxn ang="0">
                  <a:pos x="0" y="580"/>
                </a:cxn>
                <a:cxn ang="0">
                  <a:pos x="0" y="587"/>
                </a:cxn>
                <a:cxn ang="0">
                  <a:pos x="0" y="854"/>
                </a:cxn>
                <a:cxn ang="0">
                  <a:pos x="2" y="869"/>
                </a:cxn>
                <a:cxn ang="0">
                  <a:pos x="8" y="882"/>
                </a:cxn>
                <a:cxn ang="0">
                  <a:pos x="18" y="893"/>
                </a:cxn>
                <a:cxn ang="0">
                  <a:pos x="30" y="900"/>
                </a:cxn>
                <a:cxn ang="0">
                  <a:pos x="44" y="902"/>
                </a:cxn>
                <a:cxn ang="0">
                  <a:pos x="187" y="902"/>
                </a:cxn>
                <a:cxn ang="0">
                  <a:pos x="200" y="900"/>
                </a:cxn>
                <a:cxn ang="0">
                  <a:pos x="212" y="894"/>
                </a:cxn>
                <a:cxn ang="0">
                  <a:pos x="223" y="887"/>
                </a:cxn>
                <a:cxn ang="0">
                  <a:pos x="231" y="877"/>
                </a:cxn>
                <a:cxn ang="0">
                  <a:pos x="232" y="880"/>
                </a:cxn>
                <a:cxn ang="0">
                  <a:pos x="234" y="883"/>
                </a:cxn>
                <a:cxn ang="0">
                  <a:pos x="236" y="884"/>
                </a:cxn>
                <a:cxn ang="0">
                  <a:pos x="240" y="886"/>
                </a:cxn>
                <a:cxn ang="0">
                  <a:pos x="578" y="886"/>
                </a:cxn>
                <a:cxn ang="0">
                  <a:pos x="1651" y="888"/>
                </a:cxn>
                <a:cxn ang="0">
                  <a:pos x="1653" y="892"/>
                </a:cxn>
                <a:cxn ang="0">
                  <a:pos x="1655" y="896"/>
                </a:cxn>
                <a:cxn ang="0">
                  <a:pos x="1657" y="899"/>
                </a:cxn>
                <a:cxn ang="0">
                  <a:pos x="1661" y="901"/>
                </a:cxn>
                <a:cxn ang="0">
                  <a:pos x="1666" y="902"/>
                </a:cxn>
                <a:cxn ang="0">
                  <a:pos x="1833" y="901"/>
                </a:cxn>
                <a:cxn ang="0">
                  <a:pos x="1836" y="901"/>
                </a:cxn>
                <a:cxn ang="0">
                  <a:pos x="1839" y="899"/>
                </a:cxn>
                <a:cxn ang="0">
                  <a:pos x="1843" y="896"/>
                </a:cxn>
                <a:cxn ang="0">
                  <a:pos x="1845" y="893"/>
                </a:cxn>
                <a:cxn ang="0">
                  <a:pos x="1846" y="890"/>
                </a:cxn>
                <a:cxn ang="0">
                  <a:pos x="1847" y="886"/>
                </a:cxn>
                <a:cxn ang="0">
                  <a:pos x="3289" y="886"/>
                </a:cxn>
                <a:cxn ang="0">
                  <a:pos x="3293" y="884"/>
                </a:cxn>
                <a:cxn ang="0">
                  <a:pos x="3295" y="883"/>
                </a:cxn>
                <a:cxn ang="0">
                  <a:pos x="3297" y="880"/>
                </a:cxn>
                <a:cxn ang="0">
                  <a:pos x="3298" y="877"/>
                </a:cxn>
                <a:cxn ang="0">
                  <a:pos x="3307" y="887"/>
                </a:cxn>
                <a:cxn ang="0">
                  <a:pos x="3317" y="894"/>
                </a:cxn>
                <a:cxn ang="0">
                  <a:pos x="3329" y="900"/>
                </a:cxn>
                <a:cxn ang="0">
                  <a:pos x="3341" y="902"/>
                </a:cxn>
                <a:cxn ang="0">
                  <a:pos x="3486" y="902"/>
                </a:cxn>
                <a:cxn ang="0">
                  <a:pos x="3500" y="900"/>
                </a:cxn>
                <a:cxn ang="0">
                  <a:pos x="3512" y="893"/>
                </a:cxn>
                <a:cxn ang="0">
                  <a:pos x="3522" y="882"/>
                </a:cxn>
                <a:cxn ang="0">
                  <a:pos x="3528" y="869"/>
                </a:cxn>
                <a:cxn ang="0">
                  <a:pos x="3530" y="854"/>
                </a:cxn>
                <a:cxn ang="0">
                  <a:pos x="3530" y="23"/>
                </a:cxn>
                <a:cxn ang="0">
                  <a:pos x="3482" y="0"/>
                </a:cxn>
                <a:cxn ang="0">
                  <a:pos x="139" y="0"/>
                </a:cxn>
              </a:cxnLst>
              <a:rect l="0" t="0" r="r" b="b"/>
              <a:pathLst>
                <a:path w="3530" h="902">
                  <a:moveTo>
                    <a:pt x="139" y="0"/>
                  </a:moveTo>
                  <a:lnTo>
                    <a:pt x="48" y="0"/>
                  </a:lnTo>
                  <a:lnTo>
                    <a:pt x="0" y="23"/>
                  </a:lnTo>
                  <a:lnTo>
                    <a:pt x="0" y="333"/>
                  </a:lnTo>
                  <a:lnTo>
                    <a:pt x="0" y="341"/>
                  </a:lnTo>
                  <a:lnTo>
                    <a:pt x="0" y="580"/>
                  </a:lnTo>
                  <a:lnTo>
                    <a:pt x="0" y="587"/>
                  </a:lnTo>
                  <a:lnTo>
                    <a:pt x="0" y="854"/>
                  </a:lnTo>
                  <a:lnTo>
                    <a:pt x="2" y="869"/>
                  </a:lnTo>
                  <a:lnTo>
                    <a:pt x="8" y="882"/>
                  </a:lnTo>
                  <a:lnTo>
                    <a:pt x="18" y="893"/>
                  </a:lnTo>
                  <a:lnTo>
                    <a:pt x="30" y="900"/>
                  </a:lnTo>
                  <a:lnTo>
                    <a:pt x="44" y="902"/>
                  </a:lnTo>
                  <a:lnTo>
                    <a:pt x="187" y="902"/>
                  </a:lnTo>
                  <a:lnTo>
                    <a:pt x="200" y="900"/>
                  </a:lnTo>
                  <a:lnTo>
                    <a:pt x="212" y="894"/>
                  </a:lnTo>
                  <a:lnTo>
                    <a:pt x="223" y="887"/>
                  </a:lnTo>
                  <a:lnTo>
                    <a:pt x="231" y="877"/>
                  </a:lnTo>
                  <a:lnTo>
                    <a:pt x="232" y="880"/>
                  </a:lnTo>
                  <a:lnTo>
                    <a:pt x="234" y="883"/>
                  </a:lnTo>
                  <a:lnTo>
                    <a:pt x="236" y="884"/>
                  </a:lnTo>
                  <a:lnTo>
                    <a:pt x="240" y="886"/>
                  </a:lnTo>
                  <a:lnTo>
                    <a:pt x="578" y="886"/>
                  </a:lnTo>
                  <a:lnTo>
                    <a:pt x="1651" y="888"/>
                  </a:lnTo>
                  <a:lnTo>
                    <a:pt x="1653" y="892"/>
                  </a:lnTo>
                  <a:lnTo>
                    <a:pt x="1655" y="896"/>
                  </a:lnTo>
                  <a:lnTo>
                    <a:pt x="1657" y="899"/>
                  </a:lnTo>
                  <a:lnTo>
                    <a:pt x="1661" y="901"/>
                  </a:lnTo>
                  <a:lnTo>
                    <a:pt x="1666" y="902"/>
                  </a:lnTo>
                  <a:lnTo>
                    <a:pt x="1833" y="901"/>
                  </a:lnTo>
                  <a:lnTo>
                    <a:pt x="1836" y="901"/>
                  </a:lnTo>
                  <a:lnTo>
                    <a:pt x="1839" y="899"/>
                  </a:lnTo>
                  <a:lnTo>
                    <a:pt x="1843" y="896"/>
                  </a:lnTo>
                  <a:lnTo>
                    <a:pt x="1845" y="893"/>
                  </a:lnTo>
                  <a:lnTo>
                    <a:pt x="1846" y="890"/>
                  </a:lnTo>
                  <a:lnTo>
                    <a:pt x="1847" y="886"/>
                  </a:lnTo>
                  <a:lnTo>
                    <a:pt x="3289" y="886"/>
                  </a:lnTo>
                  <a:lnTo>
                    <a:pt x="3293" y="884"/>
                  </a:lnTo>
                  <a:lnTo>
                    <a:pt x="3295" y="883"/>
                  </a:lnTo>
                  <a:lnTo>
                    <a:pt x="3297" y="880"/>
                  </a:lnTo>
                  <a:lnTo>
                    <a:pt x="3298" y="877"/>
                  </a:lnTo>
                  <a:lnTo>
                    <a:pt x="3307" y="887"/>
                  </a:lnTo>
                  <a:lnTo>
                    <a:pt x="3317" y="894"/>
                  </a:lnTo>
                  <a:lnTo>
                    <a:pt x="3329" y="900"/>
                  </a:lnTo>
                  <a:lnTo>
                    <a:pt x="3341" y="902"/>
                  </a:lnTo>
                  <a:lnTo>
                    <a:pt x="3486" y="902"/>
                  </a:lnTo>
                  <a:lnTo>
                    <a:pt x="3500" y="900"/>
                  </a:lnTo>
                  <a:lnTo>
                    <a:pt x="3512" y="893"/>
                  </a:lnTo>
                  <a:lnTo>
                    <a:pt x="3522" y="882"/>
                  </a:lnTo>
                  <a:lnTo>
                    <a:pt x="3528" y="869"/>
                  </a:lnTo>
                  <a:lnTo>
                    <a:pt x="3530" y="854"/>
                  </a:lnTo>
                  <a:lnTo>
                    <a:pt x="3530" y="23"/>
                  </a:lnTo>
                  <a:lnTo>
                    <a:pt x="3482" y="0"/>
                  </a:lnTo>
                  <a:lnTo>
                    <a:pt x="139" y="0"/>
                  </a:lnTo>
                </a:path>
              </a:pathLst>
            </a:cu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38" name="Freeform 8">
              <a:extLst>
                <a:ext uri="{FF2B5EF4-FFF2-40B4-BE49-F238E27FC236}">
                  <a16:creationId xmlns:a16="http://schemas.microsoft.com/office/drawing/2014/main" id="{6775EC26-A072-4C94-91EE-6567857DC6A8}"/>
                </a:ext>
              </a:extLst>
            </p:cNvPr>
            <p:cNvSpPr>
              <a:spLocks/>
            </p:cNvSpPr>
            <p:nvPr/>
          </p:nvSpPr>
          <p:spPr bwMode="auto">
            <a:xfrm>
              <a:off x="899592" y="3219822"/>
              <a:ext cx="196674" cy="1019447"/>
            </a:xfrm>
            <a:custGeom>
              <a:avLst/>
              <a:gdLst/>
              <a:ahLst/>
              <a:cxnLst>
                <a:cxn ang="0">
                  <a:pos x="0" y="23"/>
                </a:cxn>
                <a:cxn ang="0">
                  <a:pos x="48" y="0"/>
                </a:cxn>
                <a:cxn ang="0">
                  <a:pos x="139" y="0"/>
                </a:cxn>
                <a:cxn ang="0">
                  <a:pos x="139" y="854"/>
                </a:cxn>
                <a:cxn ang="0">
                  <a:pos x="0" y="854"/>
                </a:cxn>
                <a:cxn ang="0">
                  <a:pos x="0" y="23"/>
                </a:cxn>
              </a:cxnLst>
              <a:rect l="0" t="0" r="r" b="b"/>
              <a:pathLst>
                <a:path w="139" h="854">
                  <a:moveTo>
                    <a:pt x="0" y="23"/>
                  </a:moveTo>
                  <a:lnTo>
                    <a:pt x="48" y="0"/>
                  </a:lnTo>
                  <a:lnTo>
                    <a:pt x="139" y="0"/>
                  </a:lnTo>
                  <a:lnTo>
                    <a:pt x="139" y="854"/>
                  </a:lnTo>
                  <a:lnTo>
                    <a:pt x="0" y="854"/>
                  </a:lnTo>
                  <a:lnTo>
                    <a:pt x="0" y="23"/>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39" name="Freeform 9">
              <a:extLst>
                <a:ext uri="{FF2B5EF4-FFF2-40B4-BE49-F238E27FC236}">
                  <a16:creationId xmlns:a16="http://schemas.microsoft.com/office/drawing/2014/main" id="{CDCD9828-DDBC-4F42-B4E3-F492459FB60D}"/>
                </a:ext>
              </a:extLst>
            </p:cNvPr>
            <p:cNvSpPr>
              <a:spLocks/>
            </p:cNvSpPr>
            <p:nvPr/>
          </p:nvSpPr>
          <p:spPr bwMode="auto">
            <a:xfrm>
              <a:off x="899592" y="3219822"/>
              <a:ext cx="196674" cy="1019447"/>
            </a:xfrm>
            <a:custGeom>
              <a:avLst/>
              <a:gdLst/>
              <a:ahLst/>
              <a:cxnLst>
                <a:cxn ang="0">
                  <a:pos x="0" y="23"/>
                </a:cxn>
                <a:cxn ang="0">
                  <a:pos x="48" y="0"/>
                </a:cxn>
                <a:cxn ang="0">
                  <a:pos x="139" y="0"/>
                </a:cxn>
                <a:cxn ang="0">
                  <a:pos x="139" y="854"/>
                </a:cxn>
                <a:cxn ang="0">
                  <a:pos x="0" y="854"/>
                </a:cxn>
                <a:cxn ang="0">
                  <a:pos x="0" y="23"/>
                </a:cxn>
              </a:cxnLst>
              <a:rect l="0" t="0" r="r" b="b"/>
              <a:pathLst>
                <a:path w="139" h="854">
                  <a:moveTo>
                    <a:pt x="0" y="23"/>
                  </a:moveTo>
                  <a:lnTo>
                    <a:pt x="48" y="0"/>
                  </a:lnTo>
                  <a:lnTo>
                    <a:pt x="139" y="0"/>
                  </a:lnTo>
                  <a:lnTo>
                    <a:pt x="139" y="854"/>
                  </a:lnTo>
                  <a:lnTo>
                    <a:pt x="0" y="854"/>
                  </a:lnTo>
                  <a:lnTo>
                    <a:pt x="0" y="2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40" name="Freeform 10">
              <a:extLst>
                <a:ext uri="{FF2B5EF4-FFF2-40B4-BE49-F238E27FC236}">
                  <a16:creationId xmlns:a16="http://schemas.microsoft.com/office/drawing/2014/main" id="{4DAECB54-5800-4FFC-A3C2-6E9B7EE96D7B}"/>
                </a:ext>
              </a:extLst>
            </p:cNvPr>
            <p:cNvSpPr>
              <a:spLocks/>
            </p:cNvSpPr>
            <p:nvPr/>
          </p:nvSpPr>
          <p:spPr bwMode="auto">
            <a:xfrm>
              <a:off x="899592" y="3928004"/>
              <a:ext cx="283791" cy="371938"/>
            </a:xfrm>
            <a:custGeom>
              <a:avLst/>
              <a:gdLst/>
              <a:ahLst/>
              <a:cxnLst>
                <a:cxn ang="0">
                  <a:pos x="44" y="0"/>
                </a:cxn>
                <a:cxn ang="0">
                  <a:pos x="187" y="0"/>
                </a:cxn>
                <a:cxn ang="0">
                  <a:pos x="201" y="2"/>
                </a:cxn>
                <a:cxn ang="0">
                  <a:pos x="213" y="9"/>
                </a:cxn>
                <a:cxn ang="0">
                  <a:pos x="223" y="18"/>
                </a:cxn>
                <a:cxn ang="0">
                  <a:pos x="229" y="30"/>
                </a:cxn>
                <a:cxn ang="0">
                  <a:pos x="232" y="44"/>
                </a:cxn>
                <a:cxn ang="0">
                  <a:pos x="232" y="239"/>
                </a:cxn>
                <a:cxn ang="0">
                  <a:pos x="229" y="253"/>
                </a:cxn>
                <a:cxn ang="0">
                  <a:pos x="223" y="265"/>
                </a:cxn>
                <a:cxn ang="0">
                  <a:pos x="213" y="275"/>
                </a:cxn>
                <a:cxn ang="0">
                  <a:pos x="201" y="282"/>
                </a:cxn>
                <a:cxn ang="0">
                  <a:pos x="187" y="284"/>
                </a:cxn>
                <a:cxn ang="0">
                  <a:pos x="44" y="284"/>
                </a:cxn>
                <a:cxn ang="0">
                  <a:pos x="30" y="282"/>
                </a:cxn>
                <a:cxn ang="0">
                  <a:pos x="18" y="275"/>
                </a:cxn>
                <a:cxn ang="0">
                  <a:pos x="8" y="265"/>
                </a:cxn>
                <a:cxn ang="0">
                  <a:pos x="2" y="253"/>
                </a:cxn>
                <a:cxn ang="0">
                  <a:pos x="0" y="239"/>
                </a:cxn>
                <a:cxn ang="0">
                  <a:pos x="0" y="44"/>
                </a:cxn>
                <a:cxn ang="0">
                  <a:pos x="2" y="30"/>
                </a:cxn>
                <a:cxn ang="0">
                  <a:pos x="8" y="18"/>
                </a:cxn>
                <a:cxn ang="0">
                  <a:pos x="18" y="9"/>
                </a:cxn>
                <a:cxn ang="0">
                  <a:pos x="30" y="2"/>
                </a:cxn>
                <a:cxn ang="0">
                  <a:pos x="44" y="0"/>
                </a:cxn>
              </a:cxnLst>
              <a:rect l="0" t="0" r="r" b="b"/>
              <a:pathLst>
                <a:path w="232" h="284">
                  <a:moveTo>
                    <a:pt x="44" y="0"/>
                  </a:moveTo>
                  <a:lnTo>
                    <a:pt x="187" y="0"/>
                  </a:lnTo>
                  <a:lnTo>
                    <a:pt x="201" y="2"/>
                  </a:lnTo>
                  <a:lnTo>
                    <a:pt x="213" y="9"/>
                  </a:lnTo>
                  <a:lnTo>
                    <a:pt x="223" y="18"/>
                  </a:lnTo>
                  <a:lnTo>
                    <a:pt x="229" y="30"/>
                  </a:lnTo>
                  <a:lnTo>
                    <a:pt x="232" y="44"/>
                  </a:lnTo>
                  <a:lnTo>
                    <a:pt x="232" y="239"/>
                  </a:lnTo>
                  <a:lnTo>
                    <a:pt x="229" y="253"/>
                  </a:lnTo>
                  <a:lnTo>
                    <a:pt x="223" y="265"/>
                  </a:lnTo>
                  <a:lnTo>
                    <a:pt x="213" y="275"/>
                  </a:lnTo>
                  <a:lnTo>
                    <a:pt x="201" y="282"/>
                  </a:lnTo>
                  <a:lnTo>
                    <a:pt x="187" y="284"/>
                  </a:lnTo>
                  <a:lnTo>
                    <a:pt x="44" y="284"/>
                  </a:lnTo>
                  <a:lnTo>
                    <a:pt x="30" y="282"/>
                  </a:lnTo>
                  <a:lnTo>
                    <a:pt x="18" y="275"/>
                  </a:lnTo>
                  <a:lnTo>
                    <a:pt x="8" y="265"/>
                  </a:lnTo>
                  <a:lnTo>
                    <a:pt x="2" y="253"/>
                  </a:lnTo>
                  <a:lnTo>
                    <a:pt x="0" y="239"/>
                  </a:lnTo>
                  <a:lnTo>
                    <a:pt x="0" y="44"/>
                  </a:lnTo>
                  <a:lnTo>
                    <a:pt x="2" y="30"/>
                  </a:lnTo>
                  <a:lnTo>
                    <a:pt x="8" y="18"/>
                  </a:lnTo>
                  <a:lnTo>
                    <a:pt x="18" y="9"/>
                  </a:lnTo>
                  <a:lnTo>
                    <a:pt x="30" y="2"/>
                  </a:lnTo>
                  <a:lnTo>
                    <a:pt x="44" y="0"/>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41" name="Freeform 11">
              <a:extLst>
                <a:ext uri="{FF2B5EF4-FFF2-40B4-BE49-F238E27FC236}">
                  <a16:creationId xmlns:a16="http://schemas.microsoft.com/office/drawing/2014/main" id="{26461C96-4614-432B-8846-9DD341438A56}"/>
                </a:ext>
              </a:extLst>
            </p:cNvPr>
            <p:cNvSpPr>
              <a:spLocks/>
            </p:cNvSpPr>
            <p:nvPr/>
          </p:nvSpPr>
          <p:spPr bwMode="auto">
            <a:xfrm>
              <a:off x="899592" y="3928004"/>
              <a:ext cx="283791" cy="371938"/>
            </a:xfrm>
            <a:custGeom>
              <a:avLst/>
              <a:gdLst/>
              <a:ahLst/>
              <a:cxnLst>
                <a:cxn ang="0">
                  <a:pos x="44" y="0"/>
                </a:cxn>
                <a:cxn ang="0">
                  <a:pos x="187" y="0"/>
                </a:cxn>
                <a:cxn ang="0">
                  <a:pos x="201" y="2"/>
                </a:cxn>
                <a:cxn ang="0">
                  <a:pos x="213" y="9"/>
                </a:cxn>
                <a:cxn ang="0">
                  <a:pos x="223" y="18"/>
                </a:cxn>
                <a:cxn ang="0">
                  <a:pos x="229" y="30"/>
                </a:cxn>
                <a:cxn ang="0">
                  <a:pos x="232" y="44"/>
                </a:cxn>
                <a:cxn ang="0">
                  <a:pos x="232" y="239"/>
                </a:cxn>
                <a:cxn ang="0">
                  <a:pos x="229" y="253"/>
                </a:cxn>
                <a:cxn ang="0">
                  <a:pos x="223" y="265"/>
                </a:cxn>
                <a:cxn ang="0">
                  <a:pos x="213" y="275"/>
                </a:cxn>
                <a:cxn ang="0">
                  <a:pos x="201" y="282"/>
                </a:cxn>
                <a:cxn ang="0">
                  <a:pos x="187" y="284"/>
                </a:cxn>
                <a:cxn ang="0">
                  <a:pos x="44" y="284"/>
                </a:cxn>
                <a:cxn ang="0">
                  <a:pos x="30" y="282"/>
                </a:cxn>
                <a:cxn ang="0">
                  <a:pos x="18" y="275"/>
                </a:cxn>
                <a:cxn ang="0">
                  <a:pos x="8" y="265"/>
                </a:cxn>
                <a:cxn ang="0">
                  <a:pos x="2" y="253"/>
                </a:cxn>
                <a:cxn ang="0">
                  <a:pos x="0" y="239"/>
                </a:cxn>
                <a:cxn ang="0">
                  <a:pos x="0" y="44"/>
                </a:cxn>
                <a:cxn ang="0">
                  <a:pos x="2" y="30"/>
                </a:cxn>
                <a:cxn ang="0">
                  <a:pos x="8" y="18"/>
                </a:cxn>
                <a:cxn ang="0">
                  <a:pos x="18" y="9"/>
                </a:cxn>
                <a:cxn ang="0">
                  <a:pos x="30" y="2"/>
                </a:cxn>
                <a:cxn ang="0">
                  <a:pos x="44" y="0"/>
                </a:cxn>
              </a:cxnLst>
              <a:rect l="0" t="0" r="r" b="b"/>
              <a:pathLst>
                <a:path w="232" h="284">
                  <a:moveTo>
                    <a:pt x="44" y="0"/>
                  </a:moveTo>
                  <a:lnTo>
                    <a:pt x="187" y="0"/>
                  </a:lnTo>
                  <a:lnTo>
                    <a:pt x="201" y="2"/>
                  </a:lnTo>
                  <a:lnTo>
                    <a:pt x="213" y="9"/>
                  </a:lnTo>
                  <a:lnTo>
                    <a:pt x="223" y="18"/>
                  </a:lnTo>
                  <a:lnTo>
                    <a:pt x="229" y="30"/>
                  </a:lnTo>
                  <a:lnTo>
                    <a:pt x="232" y="44"/>
                  </a:lnTo>
                  <a:lnTo>
                    <a:pt x="232" y="239"/>
                  </a:lnTo>
                  <a:lnTo>
                    <a:pt x="229" y="253"/>
                  </a:lnTo>
                  <a:lnTo>
                    <a:pt x="223" y="265"/>
                  </a:lnTo>
                  <a:lnTo>
                    <a:pt x="213" y="275"/>
                  </a:lnTo>
                  <a:lnTo>
                    <a:pt x="201" y="282"/>
                  </a:lnTo>
                  <a:lnTo>
                    <a:pt x="187" y="284"/>
                  </a:lnTo>
                  <a:lnTo>
                    <a:pt x="44" y="284"/>
                  </a:lnTo>
                  <a:lnTo>
                    <a:pt x="30" y="282"/>
                  </a:lnTo>
                  <a:lnTo>
                    <a:pt x="18" y="275"/>
                  </a:lnTo>
                  <a:lnTo>
                    <a:pt x="8" y="265"/>
                  </a:lnTo>
                  <a:lnTo>
                    <a:pt x="2" y="253"/>
                  </a:lnTo>
                  <a:lnTo>
                    <a:pt x="0" y="239"/>
                  </a:lnTo>
                  <a:lnTo>
                    <a:pt x="0" y="44"/>
                  </a:lnTo>
                  <a:lnTo>
                    <a:pt x="2" y="30"/>
                  </a:lnTo>
                  <a:lnTo>
                    <a:pt x="8" y="18"/>
                  </a:lnTo>
                  <a:lnTo>
                    <a:pt x="18" y="9"/>
                  </a:lnTo>
                  <a:lnTo>
                    <a:pt x="30" y="2"/>
                  </a:lnTo>
                  <a:lnTo>
                    <a:pt x="44"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42" name="Rectangle 12">
              <a:extLst>
                <a:ext uri="{FF2B5EF4-FFF2-40B4-BE49-F238E27FC236}">
                  <a16:creationId xmlns:a16="http://schemas.microsoft.com/office/drawing/2014/main" id="{83505644-696D-4738-81BB-69E9B7C39169}"/>
                </a:ext>
              </a:extLst>
            </p:cNvPr>
            <p:cNvSpPr>
              <a:spLocks noChangeArrowheads="1"/>
            </p:cNvSpPr>
            <p:nvPr/>
          </p:nvSpPr>
          <p:spPr bwMode="auto">
            <a:xfrm>
              <a:off x="1070845" y="3219822"/>
              <a:ext cx="3977972" cy="333606"/>
            </a:xfrm>
            <a:prstGeom prst="rect">
              <a:avLst/>
            </a:prstGeom>
            <a:solidFill>
              <a:srgbClr val="D6D9D9"/>
            </a:solidFill>
            <a:ln w="0">
              <a:solidFill>
                <a:srgbClr val="D6D9D9"/>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43" name="Rectangle 13">
              <a:extLst>
                <a:ext uri="{FF2B5EF4-FFF2-40B4-BE49-F238E27FC236}">
                  <a16:creationId xmlns:a16="http://schemas.microsoft.com/office/drawing/2014/main" id="{D4A45CCC-DDD5-49E5-BF44-B572D743179B}"/>
                </a:ext>
              </a:extLst>
            </p:cNvPr>
            <p:cNvSpPr>
              <a:spLocks noChangeArrowheads="1"/>
            </p:cNvSpPr>
            <p:nvPr/>
          </p:nvSpPr>
          <p:spPr bwMode="auto">
            <a:xfrm>
              <a:off x="1070845" y="3219822"/>
              <a:ext cx="3977972" cy="333606"/>
            </a:xfrm>
            <a:prstGeom prst="rect">
              <a:avLst/>
            </a:prstGeom>
            <a:no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44" name="Freeform 14">
              <a:extLst>
                <a:ext uri="{FF2B5EF4-FFF2-40B4-BE49-F238E27FC236}">
                  <a16:creationId xmlns:a16="http://schemas.microsoft.com/office/drawing/2014/main" id="{4BA26329-7E5A-47CE-BCEC-4FAC79E185B6}"/>
                </a:ext>
              </a:extLst>
            </p:cNvPr>
            <p:cNvSpPr>
              <a:spLocks/>
            </p:cNvSpPr>
            <p:nvPr/>
          </p:nvSpPr>
          <p:spPr bwMode="auto">
            <a:xfrm>
              <a:off x="5048819" y="3219822"/>
              <a:ext cx="153362" cy="1019447"/>
            </a:xfrm>
            <a:custGeom>
              <a:avLst/>
              <a:gdLst/>
              <a:ahLst/>
              <a:cxnLst>
                <a:cxn ang="0">
                  <a:pos x="139" y="23"/>
                </a:cxn>
                <a:cxn ang="0">
                  <a:pos x="91" y="0"/>
                </a:cxn>
                <a:cxn ang="0">
                  <a:pos x="0" y="0"/>
                </a:cxn>
                <a:cxn ang="0">
                  <a:pos x="0" y="854"/>
                </a:cxn>
                <a:cxn ang="0">
                  <a:pos x="139" y="854"/>
                </a:cxn>
                <a:cxn ang="0">
                  <a:pos x="139" y="23"/>
                </a:cxn>
              </a:cxnLst>
              <a:rect l="0" t="0" r="r" b="b"/>
              <a:pathLst>
                <a:path w="139" h="854">
                  <a:moveTo>
                    <a:pt x="139" y="23"/>
                  </a:moveTo>
                  <a:lnTo>
                    <a:pt x="91" y="0"/>
                  </a:lnTo>
                  <a:lnTo>
                    <a:pt x="0" y="0"/>
                  </a:lnTo>
                  <a:lnTo>
                    <a:pt x="0" y="854"/>
                  </a:lnTo>
                  <a:lnTo>
                    <a:pt x="139" y="854"/>
                  </a:lnTo>
                  <a:lnTo>
                    <a:pt x="139" y="23"/>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45" name="Freeform 15">
              <a:extLst>
                <a:ext uri="{FF2B5EF4-FFF2-40B4-BE49-F238E27FC236}">
                  <a16:creationId xmlns:a16="http://schemas.microsoft.com/office/drawing/2014/main" id="{C373E828-B111-42ED-81CB-EE5AB6C88114}"/>
                </a:ext>
              </a:extLst>
            </p:cNvPr>
            <p:cNvSpPr>
              <a:spLocks/>
            </p:cNvSpPr>
            <p:nvPr/>
          </p:nvSpPr>
          <p:spPr bwMode="auto">
            <a:xfrm>
              <a:off x="5048819" y="3219822"/>
              <a:ext cx="153362" cy="1019447"/>
            </a:xfrm>
            <a:custGeom>
              <a:avLst/>
              <a:gdLst/>
              <a:ahLst/>
              <a:cxnLst>
                <a:cxn ang="0">
                  <a:pos x="139" y="23"/>
                </a:cxn>
                <a:cxn ang="0">
                  <a:pos x="91" y="0"/>
                </a:cxn>
                <a:cxn ang="0">
                  <a:pos x="0" y="0"/>
                </a:cxn>
                <a:cxn ang="0">
                  <a:pos x="0" y="854"/>
                </a:cxn>
                <a:cxn ang="0">
                  <a:pos x="139" y="854"/>
                </a:cxn>
                <a:cxn ang="0">
                  <a:pos x="139" y="23"/>
                </a:cxn>
              </a:cxnLst>
              <a:rect l="0" t="0" r="r" b="b"/>
              <a:pathLst>
                <a:path w="139" h="854">
                  <a:moveTo>
                    <a:pt x="139" y="23"/>
                  </a:moveTo>
                  <a:lnTo>
                    <a:pt x="91" y="0"/>
                  </a:lnTo>
                  <a:lnTo>
                    <a:pt x="0" y="0"/>
                  </a:lnTo>
                  <a:lnTo>
                    <a:pt x="0" y="854"/>
                  </a:lnTo>
                  <a:lnTo>
                    <a:pt x="139" y="854"/>
                  </a:lnTo>
                  <a:lnTo>
                    <a:pt x="139" y="2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46" name="Freeform 16">
              <a:extLst>
                <a:ext uri="{FF2B5EF4-FFF2-40B4-BE49-F238E27FC236}">
                  <a16:creationId xmlns:a16="http://schemas.microsoft.com/office/drawing/2014/main" id="{71E6DBD5-D733-4E01-A5C7-7EED46173805}"/>
                </a:ext>
              </a:extLst>
            </p:cNvPr>
            <p:cNvSpPr>
              <a:spLocks/>
            </p:cNvSpPr>
            <p:nvPr/>
          </p:nvSpPr>
          <p:spPr bwMode="auto">
            <a:xfrm>
              <a:off x="4936281" y="3928004"/>
              <a:ext cx="283791" cy="371938"/>
            </a:xfrm>
            <a:custGeom>
              <a:avLst/>
              <a:gdLst/>
              <a:ahLst/>
              <a:cxnLst>
                <a:cxn ang="0">
                  <a:pos x="188" y="0"/>
                </a:cxn>
                <a:cxn ang="0">
                  <a:pos x="43" y="0"/>
                </a:cxn>
                <a:cxn ang="0">
                  <a:pos x="30" y="2"/>
                </a:cxn>
                <a:cxn ang="0">
                  <a:pos x="18" y="9"/>
                </a:cxn>
                <a:cxn ang="0">
                  <a:pos x="9" y="18"/>
                </a:cxn>
                <a:cxn ang="0">
                  <a:pos x="2" y="30"/>
                </a:cxn>
                <a:cxn ang="0">
                  <a:pos x="0" y="44"/>
                </a:cxn>
                <a:cxn ang="0">
                  <a:pos x="0" y="239"/>
                </a:cxn>
                <a:cxn ang="0">
                  <a:pos x="2" y="253"/>
                </a:cxn>
                <a:cxn ang="0">
                  <a:pos x="9" y="265"/>
                </a:cxn>
                <a:cxn ang="0">
                  <a:pos x="18" y="275"/>
                </a:cxn>
                <a:cxn ang="0">
                  <a:pos x="30" y="282"/>
                </a:cxn>
                <a:cxn ang="0">
                  <a:pos x="43" y="284"/>
                </a:cxn>
                <a:cxn ang="0">
                  <a:pos x="188" y="284"/>
                </a:cxn>
                <a:cxn ang="0">
                  <a:pos x="202" y="282"/>
                </a:cxn>
                <a:cxn ang="0">
                  <a:pos x="214" y="275"/>
                </a:cxn>
                <a:cxn ang="0">
                  <a:pos x="224" y="265"/>
                </a:cxn>
                <a:cxn ang="0">
                  <a:pos x="230" y="253"/>
                </a:cxn>
                <a:cxn ang="0">
                  <a:pos x="232" y="239"/>
                </a:cxn>
                <a:cxn ang="0">
                  <a:pos x="232" y="44"/>
                </a:cxn>
                <a:cxn ang="0">
                  <a:pos x="230" y="30"/>
                </a:cxn>
                <a:cxn ang="0">
                  <a:pos x="224" y="18"/>
                </a:cxn>
                <a:cxn ang="0">
                  <a:pos x="214" y="9"/>
                </a:cxn>
                <a:cxn ang="0">
                  <a:pos x="202" y="2"/>
                </a:cxn>
                <a:cxn ang="0">
                  <a:pos x="188" y="0"/>
                </a:cxn>
              </a:cxnLst>
              <a:rect l="0" t="0" r="r" b="b"/>
              <a:pathLst>
                <a:path w="232" h="284">
                  <a:moveTo>
                    <a:pt x="188" y="0"/>
                  </a:moveTo>
                  <a:lnTo>
                    <a:pt x="43" y="0"/>
                  </a:lnTo>
                  <a:lnTo>
                    <a:pt x="30" y="2"/>
                  </a:lnTo>
                  <a:lnTo>
                    <a:pt x="18" y="9"/>
                  </a:lnTo>
                  <a:lnTo>
                    <a:pt x="9" y="18"/>
                  </a:lnTo>
                  <a:lnTo>
                    <a:pt x="2" y="30"/>
                  </a:lnTo>
                  <a:lnTo>
                    <a:pt x="0" y="44"/>
                  </a:lnTo>
                  <a:lnTo>
                    <a:pt x="0" y="239"/>
                  </a:lnTo>
                  <a:lnTo>
                    <a:pt x="2" y="253"/>
                  </a:lnTo>
                  <a:lnTo>
                    <a:pt x="9" y="265"/>
                  </a:lnTo>
                  <a:lnTo>
                    <a:pt x="18" y="275"/>
                  </a:lnTo>
                  <a:lnTo>
                    <a:pt x="30" y="282"/>
                  </a:lnTo>
                  <a:lnTo>
                    <a:pt x="43" y="284"/>
                  </a:lnTo>
                  <a:lnTo>
                    <a:pt x="188" y="284"/>
                  </a:lnTo>
                  <a:lnTo>
                    <a:pt x="202" y="282"/>
                  </a:lnTo>
                  <a:lnTo>
                    <a:pt x="214" y="275"/>
                  </a:lnTo>
                  <a:lnTo>
                    <a:pt x="224" y="265"/>
                  </a:lnTo>
                  <a:lnTo>
                    <a:pt x="230" y="253"/>
                  </a:lnTo>
                  <a:lnTo>
                    <a:pt x="232" y="239"/>
                  </a:lnTo>
                  <a:lnTo>
                    <a:pt x="232" y="44"/>
                  </a:lnTo>
                  <a:lnTo>
                    <a:pt x="230" y="30"/>
                  </a:lnTo>
                  <a:lnTo>
                    <a:pt x="224" y="18"/>
                  </a:lnTo>
                  <a:lnTo>
                    <a:pt x="214" y="9"/>
                  </a:lnTo>
                  <a:lnTo>
                    <a:pt x="202" y="2"/>
                  </a:lnTo>
                  <a:lnTo>
                    <a:pt x="188" y="0"/>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47" name="Freeform 18">
              <a:extLst>
                <a:ext uri="{FF2B5EF4-FFF2-40B4-BE49-F238E27FC236}">
                  <a16:creationId xmlns:a16="http://schemas.microsoft.com/office/drawing/2014/main" id="{41B7513A-4B34-4CA3-BAED-F2899B4AC7CD}"/>
                </a:ext>
              </a:extLst>
            </p:cNvPr>
            <p:cNvSpPr>
              <a:spLocks/>
            </p:cNvSpPr>
            <p:nvPr/>
          </p:nvSpPr>
          <p:spPr bwMode="auto">
            <a:xfrm>
              <a:off x="899592" y="3521774"/>
              <a:ext cx="4320480" cy="393041"/>
            </a:xfrm>
            <a:custGeom>
              <a:avLst/>
              <a:gdLst/>
              <a:ahLst/>
              <a:cxnLst>
                <a:cxn ang="0">
                  <a:pos x="198" y="25"/>
                </a:cxn>
                <a:cxn ang="0">
                  <a:pos x="3330" y="25"/>
                </a:cxn>
                <a:cxn ang="0">
                  <a:pos x="3335" y="16"/>
                </a:cxn>
                <a:cxn ang="0">
                  <a:pos x="3341" y="8"/>
                </a:cxn>
                <a:cxn ang="0">
                  <a:pos x="3350" y="3"/>
                </a:cxn>
                <a:cxn ang="0">
                  <a:pos x="3360" y="0"/>
                </a:cxn>
                <a:cxn ang="0">
                  <a:pos x="3500" y="0"/>
                </a:cxn>
                <a:cxn ang="0">
                  <a:pos x="3512" y="4"/>
                </a:cxn>
                <a:cxn ang="0">
                  <a:pos x="3522" y="9"/>
                </a:cxn>
                <a:cxn ang="0">
                  <a:pos x="3527" y="19"/>
                </a:cxn>
                <a:cxn ang="0">
                  <a:pos x="3530" y="31"/>
                </a:cxn>
                <a:cxn ang="0">
                  <a:pos x="3530" y="270"/>
                </a:cxn>
                <a:cxn ang="0">
                  <a:pos x="3527" y="281"/>
                </a:cxn>
                <a:cxn ang="0">
                  <a:pos x="3522" y="291"/>
                </a:cxn>
                <a:cxn ang="0">
                  <a:pos x="3512" y="297"/>
                </a:cxn>
                <a:cxn ang="0">
                  <a:pos x="3500" y="299"/>
                </a:cxn>
                <a:cxn ang="0">
                  <a:pos x="29" y="299"/>
                </a:cxn>
                <a:cxn ang="0">
                  <a:pos x="17" y="297"/>
                </a:cxn>
                <a:cxn ang="0">
                  <a:pos x="8" y="291"/>
                </a:cxn>
                <a:cxn ang="0">
                  <a:pos x="2" y="281"/>
                </a:cxn>
                <a:cxn ang="0">
                  <a:pos x="0" y="270"/>
                </a:cxn>
                <a:cxn ang="0">
                  <a:pos x="0" y="31"/>
                </a:cxn>
                <a:cxn ang="0">
                  <a:pos x="2" y="19"/>
                </a:cxn>
                <a:cxn ang="0">
                  <a:pos x="8" y="9"/>
                </a:cxn>
                <a:cxn ang="0">
                  <a:pos x="17" y="4"/>
                </a:cxn>
                <a:cxn ang="0">
                  <a:pos x="29" y="0"/>
                </a:cxn>
                <a:cxn ang="0">
                  <a:pos x="169" y="0"/>
                </a:cxn>
                <a:cxn ang="0">
                  <a:pos x="180" y="3"/>
                </a:cxn>
                <a:cxn ang="0">
                  <a:pos x="188" y="8"/>
                </a:cxn>
                <a:cxn ang="0">
                  <a:pos x="195" y="16"/>
                </a:cxn>
                <a:cxn ang="0">
                  <a:pos x="198" y="25"/>
                </a:cxn>
              </a:cxnLst>
              <a:rect l="0" t="0" r="r" b="b"/>
              <a:pathLst>
                <a:path w="3530" h="299">
                  <a:moveTo>
                    <a:pt x="198" y="25"/>
                  </a:moveTo>
                  <a:lnTo>
                    <a:pt x="3330" y="25"/>
                  </a:lnTo>
                  <a:lnTo>
                    <a:pt x="3335" y="16"/>
                  </a:lnTo>
                  <a:lnTo>
                    <a:pt x="3341" y="8"/>
                  </a:lnTo>
                  <a:lnTo>
                    <a:pt x="3350" y="3"/>
                  </a:lnTo>
                  <a:lnTo>
                    <a:pt x="3360" y="0"/>
                  </a:lnTo>
                  <a:lnTo>
                    <a:pt x="3500" y="0"/>
                  </a:lnTo>
                  <a:lnTo>
                    <a:pt x="3512" y="4"/>
                  </a:lnTo>
                  <a:lnTo>
                    <a:pt x="3522" y="9"/>
                  </a:lnTo>
                  <a:lnTo>
                    <a:pt x="3527" y="19"/>
                  </a:lnTo>
                  <a:lnTo>
                    <a:pt x="3530" y="31"/>
                  </a:lnTo>
                  <a:lnTo>
                    <a:pt x="3530" y="270"/>
                  </a:lnTo>
                  <a:lnTo>
                    <a:pt x="3527" y="281"/>
                  </a:lnTo>
                  <a:lnTo>
                    <a:pt x="3522" y="291"/>
                  </a:lnTo>
                  <a:lnTo>
                    <a:pt x="3512" y="297"/>
                  </a:lnTo>
                  <a:lnTo>
                    <a:pt x="3500" y="299"/>
                  </a:lnTo>
                  <a:lnTo>
                    <a:pt x="29" y="299"/>
                  </a:lnTo>
                  <a:lnTo>
                    <a:pt x="17" y="297"/>
                  </a:lnTo>
                  <a:lnTo>
                    <a:pt x="8" y="291"/>
                  </a:lnTo>
                  <a:lnTo>
                    <a:pt x="2" y="281"/>
                  </a:lnTo>
                  <a:lnTo>
                    <a:pt x="0" y="270"/>
                  </a:lnTo>
                  <a:lnTo>
                    <a:pt x="0" y="31"/>
                  </a:lnTo>
                  <a:lnTo>
                    <a:pt x="2" y="19"/>
                  </a:lnTo>
                  <a:lnTo>
                    <a:pt x="8" y="9"/>
                  </a:lnTo>
                  <a:lnTo>
                    <a:pt x="17" y="4"/>
                  </a:lnTo>
                  <a:lnTo>
                    <a:pt x="29" y="0"/>
                  </a:lnTo>
                  <a:lnTo>
                    <a:pt x="169" y="0"/>
                  </a:lnTo>
                  <a:lnTo>
                    <a:pt x="180" y="3"/>
                  </a:lnTo>
                  <a:lnTo>
                    <a:pt x="188" y="8"/>
                  </a:lnTo>
                  <a:lnTo>
                    <a:pt x="195" y="16"/>
                  </a:lnTo>
                  <a:lnTo>
                    <a:pt x="198" y="25"/>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48" name="Freeform 19">
              <a:extLst>
                <a:ext uri="{FF2B5EF4-FFF2-40B4-BE49-F238E27FC236}">
                  <a16:creationId xmlns:a16="http://schemas.microsoft.com/office/drawing/2014/main" id="{9520DBA9-2BF4-457E-9CA4-EE7238552B33}"/>
                </a:ext>
              </a:extLst>
            </p:cNvPr>
            <p:cNvSpPr>
              <a:spLocks/>
            </p:cNvSpPr>
            <p:nvPr/>
          </p:nvSpPr>
          <p:spPr bwMode="auto">
            <a:xfrm>
              <a:off x="899592" y="3521774"/>
              <a:ext cx="4320480" cy="393041"/>
            </a:xfrm>
            <a:custGeom>
              <a:avLst/>
              <a:gdLst/>
              <a:ahLst/>
              <a:cxnLst>
                <a:cxn ang="0">
                  <a:pos x="198" y="25"/>
                </a:cxn>
                <a:cxn ang="0">
                  <a:pos x="3330" y="25"/>
                </a:cxn>
                <a:cxn ang="0">
                  <a:pos x="3335" y="16"/>
                </a:cxn>
                <a:cxn ang="0">
                  <a:pos x="3341" y="8"/>
                </a:cxn>
                <a:cxn ang="0">
                  <a:pos x="3350" y="3"/>
                </a:cxn>
                <a:cxn ang="0">
                  <a:pos x="3360" y="0"/>
                </a:cxn>
                <a:cxn ang="0">
                  <a:pos x="3500" y="0"/>
                </a:cxn>
                <a:cxn ang="0">
                  <a:pos x="3512" y="4"/>
                </a:cxn>
                <a:cxn ang="0">
                  <a:pos x="3522" y="9"/>
                </a:cxn>
                <a:cxn ang="0">
                  <a:pos x="3527" y="19"/>
                </a:cxn>
                <a:cxn ang="0">
                  <a:pos x="3530" y="31"/>
                </a:cxn>
                <a:cxn ang="0">
                  <a:pos x="3530" y="270"/>
                </a:cxn>
                <a:cxn ang="0">
                  <a:pos x="3527" y="281"/>
                </a:cxn>
                <a:cxn ang="0">
                  <a:pos x="3522" y="291"/>
                </a:cxn>
                <a:cxn ang="0">
                  <a:pos x="3512" y="297"/>
                </a:cxn>
                <a:cxn ang="0">
                  <a:pos x="3500" y="299"/>
                </a:cxn>
                <a:cxn ang="0">
                  <a:pos x="29" y="299"/>
                </a:cxn>
                <a:cxn ang="0">
                  <a:pos x="17" y="297"/>
                </a:cxn>
                <a:cxn ang="0">
                  <a:pos x="8" y="291"/>
                </a:cxn>
                <a:cxn ang="0">
                  <a:pos x="2" y="281"/>
                </a:cxn>
                <a:cxn ang="0">
                  <a:pos x="0" y="270"/>
                </a:cxn>
                <a:cxn ang="0">
                  <a:pos x="0" y="31"/>
                </a:cxn>
                <a:cxn ang="0">
                  <a:pos x="2" y="19"/>
                </a:cxn>
                <a:cxn ang="0">
                  <a:pos x="8" y="9"/>
                </a:cxn>
                <a:cxn ang="0">
                  <a:pos x="17" y="4"/>
                </a:cxn>
                <a:cxn ang="0">
                  <a:pos x="29" y="0"/>
                </a:cxn>
                <a:cxn ang="0">
                  <a:pos x="169" y="0"/>
                </a:cxn>
                <a:cxn ang="0">
                  <a:pos x="180" y="3"/>
                </a:cxn>
                <a:cxn ang="0">
                  <a:pos x="188" y="8"/>
                </a:cxn>
                <a:cxn ang="0">
                  <a:pos x="195" y="16"/>
                </a:cxn>
                <a:cxn ang="0">
                  <a:pos x="198" y="25"/>
                </a:cxn>
              </a:cxnLst>
              <a:rect l="0" t="0" r="r" b="b"/>
              <a:pathLst>
                <a:path w="3530" h="299">
                  <a:moveTo>
                    <a:pt x="198" y="25"/>
                  </a:moveTo>
                  <a:lnTo>
                    <a:pt x="3330" y="25"/>
                  </a:lnTo>
                  <a:lnTo>
                    <a:pt x="3335" y="16"/>
                  </a:lnTo>
                  <a:lnTo>
                    <a:pt x="3341" y="8"/>
                  </a:lnTo>
                  <a:lnTo>
                    <a:pt x="3350" y="3"/>
                  </a:lnTo>
                  <a:lnTo>
                    <a:pt x="3360" y="0"/>
                  </a:lnTo>
                  <a:lnTo>
                    <a:pt x="3500" y="0"/>
                  </a:lnTo>
                  <a:lnTo>
                    <a:pt x="3512" y="4"/>
                  </a:lnTo>
                  <a:lnTo>
                    <a:pt x="3522" y="9"/>
                  </a:lnTo>
                  <a:lnTo>
                    <a:pt x="3527" y="19"/>
                  </a:lnTo>
                  <a:lnTo>
                    <a:pt x="3530" y="31"/>
                  </a:lnTo>
                  <a:lnTo>
                    <a:pt x="3530" y="270"/>
                  </a:lnTo>
                  <a:lnTo>
                    <a:pt x="3527" y="281"/>
                  </a:lnTo>
                  <a:lnTo>
                    <a:pt x="3522" y="291"/>
                  </a:lnTo>
                  <a:lnTo>
                    <a:pt x="3512" y="297"/>
                  </a:lnTo>
                  <a:lnTo>
                    <a:pt x="3500" y="299"/>
                  </a:lnTo>
                  <a:lnTo>
                    <a:pt x="29" y="299"/>
                  </a:lnTo>
                  <a:lnTo>
                    <a:pt x="17" y="297"/>
                  </a:lnTo>
                  <a:lnTo>
                    <a:pt x="8" y="291"/>
                  </a:lnTo>
                  <a:lnTo>
                    <a:pt x="2" y="281"/>
                  </a:lnTo>
                  <a:lnTo>
                    <a:pt x="0" y="270"/>
                  </a:lnTo>
                  <a:lnTo>
                    <a:pt x="0" y="31"/>
                  </a:lnTo>
                  <a:lnTo>
                    <a:pt x="2" y="19"/>
                  </a:lnTo>
                  <a:lnTo>
                    <a:pt x="8" y="9"/>
                  </a:lnTo>
                  <a:lnTo>
                    <a:pt x="17" y="4"/>
                  </a:lnTo>
                  <a:lnTo>
                    <a:pt x="29" y="0"/>
                  </a:lnTo>
                  <a:lnTo>
                    <a:pt x="169" y="0"/>
                  </a:lnTo>
                  <a:lnTo>
                    <a:pt x="180" y="3"/>
                  </a:lnTo>
                  <a:lnTo>
                    <a:pt x="188" y="8"/>
                  </a:lnTo>
                  <a:lnTo>
                    <a:pt x="195" y="16"/>
                  </a:lnTo>
                  <a:lnTo>
                    <a:pt x="198" y="25"/>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49" name="Freeform 20">
              <a:extLst>
                <a:ext uri="{FF2B5EF4-FFF2-40B4-BE49-F238E27FC236}">
                  <a16:creationId xmlns:a16="http://schemas.microsoft.com/office/drawing/2014/main" id="{7FE8A4E6-3582-4BB0-9A71-48586FDD17C5}"/>
                </a:ext>
              </a:extLst>
            </p:cNvPr>
            <p:cNvSpPr>
              <a:spLocks/>
            </p:cNvSpPr>
            <p:nvPr/>
          </p:nvSpPr>
          <p:spPr bwMode="auto">
            <a:xfrm>
              <a:off x="1183383" y="3614101"/>
              <a:ext cx="3752897" cy="300716"/>
            </a:xfrm>
            <a:custGeom>
              <a:avLst/>
              <a:gdLst/>
              <a:ahLst/>
              <a:cxnLst>
                <a:cxn ang="0">
                  <a:pos x="16" y="0"/>
                </a:cxn>
                <a:cxn ang="0">
                  <a:pos x="3066" y="6"/>
                </a:cxn>
                <a:cxn ang="0">
                  <a:pos x="3066" y="227"/>
                </a:cxn>
                <a:cxn ang="0">
                  <a:pos x="0" y="227"/>
                </a:cxn>
                <a:cxn ang="0">
                  <a:pos x="0" y="16"/>
                </a:cxn>
                <a:cxn ang="0">
                  <a:pos x="1" y="11"/>
                </a:cxn>
                <a:cxn ang="0">
                  <a:pos x="3" y="6"/>
                </a:cxn>
                <a:cxn ang="0">
                  <a:pos x="6" y="3"/>
                </a:cxn>
                <a:cxn ang="0">
                  <a:pos x="10" y="1"/>
                </a:cxn>
                <a:cxn ang="0">
                  <a:pos x="16" y="0"/>
                </a:cxn>
              </a:cxnLst>
              <a:rect l="0" t="0" r="r" b="b"/>
              <a:pathLst>
                <a:path w="3066" h="227">
                  <a:moveTo>
                    <a:pt x="16" y="0"/>
                  </a:moveTo>
                  <a:lnTo>
                    <a:pt x="3066" y="6"/>
                  </a:lnTo>
                  <a:lnTo>
                    <a:pt x="3066" y="227"/>
                  </a:lnTo>
                  <a:lnTo>
                    <a:pt x="0" y="227"/>
                  </a:lnTo>
                  <a:lnTo>
                    <a:pt x="0" y="16"/>
                  </a:lnTo>
                  <a:lnTo>
                    <a:pt x="1" y="11"/>
                  </a:lnTo>
                  <a:lnTo>
                    <a:pt x="3" y="6"/>
                  </a:lnTo>
                  <a:lnTo>
                    <a:pt x="6" y="3"/>
                  </a:lnTo>
                  <a:lnTo>
                    <a:pt x="10" y="1"/>
                  </a:lnTo>
                  <a:lnTo>
                    <a:pt x="16" y="0"/>
                  </a:lnTo>
                  <a:close/>
                </a:path>
              </a:pathLst>
            </a:custGeom>
            <a:solidFill>
              <a:srgbClr val="A8BABF"/>
            </a:solidFill>
            <a:ln w="0">
              <a:solidFill>
                <a:srgbClr val="A8BAB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50" name="Freeform 21">
              <a:extLst>
                <a:ext uri="{FF2B5EF4-FFF2-40B4-BE49-F238E27FC236}">
                  <a16:creationId xmlns:a16="http://schemas.microsoft.com/office/drawing/2014/main" id="{22546C1C-7B87-4ADA-AC94-AAF95810A2F8}"/>
                </a:ext>
              </a:extLst>
            </p:cNvPr>
            <p:cNvSpPr>
              <a:spLocks/>
            </p:cNvSpPr>
            <p:nvPr/>
          </p:nvSpPr>
          <p:spPr bwMode="auto">
            <a:xfrm>
              <a:off x="1183383" y="3614101"/>
              <a:ext cx="3752897" cy="300716"/>
            </a:xfrm>
            <a:custGeom>
              <a:avLst/>
              <a:gdLst/>
              <a:ahLst/>
              <a:cxnLst>
                <a:cxn ang="0">
                  <a:pos x="16" y="0"/>
                </a:cxn>
                <a:cxn ang="0">
                  <a:pos x="3066" y="6"/>
                </a:cxn>
                <a:cxn ang="0">
                  <a:pos x="3066" y="227"/>
                </a:cxn>
                <a:cxn ang="0">
                  <a:pos x="0" y="227"/>
                </a:cxn>
                <a:cxn ang="0">
                  <a:pos x="0" y="16"/>
                </a:cxn>
                <a:cxn ang="0">
                  <a:pos x="1" y="11"/>
                </a:cxn>
                <a:cxn ang="0">
                  <a:pos x="3" y="6"/>
                </a:cxn>
                <a:cxn ang="0">
                  <a:pos x="6" y="3"/>
                </a:cxn>
                <a:cxn ang="0">
                  <a:pos x="10" y="1"/>
                </a:cxn>
                <a:cxn ang="0">
                  <a:pos x="16" y="0"/>
                </a:cxn>
              </a:cxnLst>
              <a:rect l="0" t="0" r="r" b="b"/>
              <a:pathLst>
                <a:path w="3066" h="227">
                  <a:moveTo>
                    <a:pt x="16" y="0"/>
                  </a:moveTo>
                  <a:lnTo>
                    <a:pt x="3066" y="6"/>
                  </a:lnTo>
                  <a:lnTo>
                    <a:pt x="3066" y="227"/>
                  </a:lnTo>
                  <a:lnTo>
                    <a:pt x="0" y="227"/>
                  </a:lnTo>
                  <a:lnTo>
                    <a:pt x="0" y="16"/>
                  </a:lnTo>
                  <a:lnTo>
                    <a:pt x="1" y="11"/>
                  </a:lnTo>
                  <a:lnTo>
                    <a:pt x="3" y="6"/>
                  </a:lnTo>
                  <a:lnTo>
                    <a:pt x="6" y="3"/>
                  </a:lnTo>
                  <a:lnTo>
                    <a:pt x="10" y="1"/>
                  </a:lnTo>
                  <a:lnTo>
                    <a:pt x="16" y="0"/>
                  </a:lnTo>
                </a:path>
              </a:pathLst>
            </a:cu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51" name="Freeform 22">
              <a:extLst>
                <a:ext uri="{FF2B5EF4-FFF2-40B4-BE49-F238E27FC236}">
                  <a16:creationId xmlns:a16="http://schemas.microsoft.com/office/drawing/2014/main" id="{2D28DE48-EA38-4E55-B06D-D71866B4D2FE}"/>
                </a:ext>
              </a:extLst>
            </p:cNvPr>
            <p:cNvSpPr>
              <a:spLocks/>
            </p:cNvSpPr>
            <p:nvPr/>
          </p:nvSpPr>
          <p:spPr bwMode="auto">
            <a:xfrm>
              <a:off x="2920383" y="3930642"/>
              <a:ext cx="239756" cy="369300"/>
            </a:xfrm>
            <a:custGeom>
              <a:avLst/>
              <a:gdLst/>
              <a:ahLst/>
              <a:cxnLst>
                <a:cxn ang="0">
                  <a:pos x="15" y="1"/>
                </a:cxn>
                <a:cxn ang="0">
                  <a:pos x="182" y="0"/>
                </a:cxn>
                <a:cxn ang="0">
                  <a:pos x="186" y="1"/>
                </a:cxn>
                <a:cxn ang="0">
                  <a:pos x="191" y="4"/>
                </a:cxn>
                <a:cxn ang="0">
                  <a:pos x="193" y="6"/>
                </a:cxn>
                <a:cxn ang="0">
                  <a:pos x="195" y="10"/>
                </a:cxn>
                <a:cxn ang="0">
                  <a:pos x="196" y="14"/>
                </a:cxn>
                <a:cxn ang="0">
                  <a:pos x="196" y="266"/>
                </a:cxn>
                <a:cxn ang="0">
                  <a:pos x="195" y="270"/>
                </a:cxn>
                <a:cxn ang="0">
                  <a:pos x="193" y="274"/>
                </a:cxn>
                <a:cxn ang="0">
                  <a:pos x="191" y="278"/>
                </a:cxn>
                <a:cxn ang="0">
                  <a:pos x="186" y="280"/>
                </a:cxn>
                <a:cxn ang="0">
                  <a:pos x="182" y="280"/>
                </a:cxn>
                <a:cxn ang="0">
                  <a:pos x="15" y="281"/>
                </a:cxn>
                <a:cxn ang="0">
                  <a:pos x="10" y="280"/>
                </a:cxn>
                <a:cxn ang="0">
                  <a:pos x="6" y="278"/>
                </a:cxn>
                <a:cxn ang="0">
                  <a:pos x="4" y="275"/>
                </a:cxn>
                <a:cxn ang="0">
                  <a:pos x="2" y="271"/>
                </a:cxn>
                <a:cxn ang="0">
                  <a:pos x="0" y="267"/>
                </a:cxn>
                <a:cxn ang="0">
                  <a:pos x="0" y="14"/>
                </a:cxn>
                <a:cxn ang="0">
                  <a:pos x="2" y="10"/>
                </a:cxn>
                <a:cxn ang="0">
                  <a:pos x="4" y="7"/>
                </a:cxn>
                <a:cxn ang="0">
                  <a:pos x="6" y="4"/>
                </a:cxn>
                <a:cxn ang="0">
                  <a:pos x="10" y="1"/>
                </a:cxn>
                <a:cxn ang="0">
                  <a:pos x="15" y="1"/>
                </a:cxn>
              </a:cxnLst>
              <a:rect l="0" t="0" r="r" b="b"/>
              <a:pathLst>
                <a:path w="196" h="281">
                  <a:moveTo>
                    <a:pt x="15" y="1"/>
                  </a:moveTo>
                  <a:lnTo>
                    <a:pt x="182" y="0"/>
                  </a:lnTo>
                  <a:lnTo>
                    <a:pt x="186" y="1"/>
                  </a:lnTo>
                  <a:lnTo>
                    <a:pt x="191" y="4"/>
                  </a:lnTo>
                  <a:lnTo>
                    <a:pt x="193" y="6"/>
                  </a:lnTo>
                  <a:lnTo>
                    <a:pt x="195" y="10"/>
                  </a:lnTo>
                  <a:lnTo>
                    <a:pt x="196" y="14"/>
                  </a:lnTo>
                  <a:lnTo>
                    <a:pt x="196" y="266"/>
                  </a:lnTo>
                  <a:lnTo>
                    <a:pt x="195" y="270"/>
                  </a:lnTo>
                  <a:lnTo>
                    <a:pt x="193" y="274"/>
                  </a:lnTo>
                  <a:lnTo>
                    <a:pt x="191" y="278"/>
                  </a:lnTo>
                  <a:lnTo>
                    <a:pt x="186" y="280"/>
                  </a:lnTo>
                  <a:lnTo>
                    <a:pt x="182" y="280"/>
                  </a:lnTo>
                  <a:lnTo>
                    <a:pt x="15" y="281"/>
                  </a:lnTo>
                  <a:lnTo>
                    <a:pt x="10" y="280"/>
                  </a:lnTo>
                  <a:lnTo>
                    <a:pt x="6" y="278"/>
                  </a:lnTo>
                  <a:lnTo>
                    <a:pt x="4" y="275"/>
                  </a:lnTo>
                  <a:lnTo>
                    <a:pt x="2" y="271"/>
                  </a:lnTo>
                  <a:lnTo>
                    <a:pt x="0" y="267"/>
                  </a:lnTo>
                  <a:lnTo>
                    <a:pt x="0" y="14"/>
                  </a:lnTo>
                  <a:lnTo>
                    <a:pt x="2" y="10"/>
                  </a:lnTo>
                  <a:lnTo>
                    <a:pt x="4" y="7"/>
                  </a:lnTo>
                  <a:lnTo>
                    <a:pt x="6" y="4"/>
                  </a:lnTo>
                  <a:lnTo>
                    <a:pt x="10" y="1"/>
                  </a:lnTo>
                  <a:lnTo>
                    <a:pt x="15" y="1"/>
                  </a:lnTo>
                  <a:close/>
                </a:path>
              </a:pathLst>
            </a:custGeom>
            <a:solidFill>
              <a:srgbClr val="D6D9D9"/>
            </a:solidFill>
            <a:ln w="0">
              <a:solidFill>
                <a:srgbClr val="D6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52" name="Freeform 23">
              <a:extLst>
                <a:ext uri="{FF2B5EF4-FFF2-40B4-BE49-F238E27FC236}">
                  <a16:creationId xmlns:a16="http://schemas.microsoft.com/office/drawing/2014/main" id="{EC15785F-B33D-4B2E-816C-600C469CD7FA}"/>
                </a:ext>
              </a:extLst>
            </p:cNvPr>
            <p:cNvSpPr>
              <a:spLocks/>
            </p:cNvSpPr>
            <p:nvPr/>
          </p:nvSpPr>
          <p:spPr bwMode="auto">
            <a:xfrm>
              <a:off x="2920383" y="3930642"/>
              <a:ext cx="239756" cy="369300"/>
            </a:xfrm>
            <a:custGeom>
              <a:avLst/>
              <a:gdLst/>
              <a:ahLst/>
              <a:cxnLst>
                <a:cxn ang="0">
                  <a:pos x="15" y="1"/>
                </a:cxn>
                <a:cxn ang="0">
                  <a:pos x="182" y="0"/>
                </a:cxn>
                <a:cxn ang="0">
                  <a:pos x="186" y="1"/>
                </a:cxn>
                <a:cxn ang="0">
                  <a:pos x="191" y="4"/>
                </a:cxn>
                <a:cxn ang="0">
                  <a:pos x="193" y="6"/>
                </a:cxn>
                <a:cxn ang="0">
                  <a:pos x="195" y="10"/>
                </a:cxn>
                <a:cxn ang="0">
                  <a:pos x="196" y="14"/>
                </a:cxn>
                <a:cxn ang="0">
                  <a:pos x="196" y="266"/>
                </a:cxn>
                <a:cxn ang="0">
                  <a:pos x="195" y="270"/>
                </a:cxn>
                <a:cxn ang="0">
                  <a:pos x="193" y="274"/>
                </a:cxn>
                <a:cxn ang="0">
                  <a:pos x="191" y="278"/>
                </a:cxn>
                <a:cxn ang="0">
                  <a:pos x="186" y="280"/>
                </a:cxn>
                <a:cxn ang="0">
                  <a:pos x="182" y="280"/>
                </a:cxn>
                <a:cxn ang="0">
                  <a:pos x="15" y="281"/>
                </a:cxn>
                <a:cxn ang="0">
                  <a:pos x="10" y="280"/>
                </a:cxn>
                <a:cxn ang="0">
                  <a:pos x="6" y="278"/>
                </a:cxn>
                <a:cxn ang="0">
                  <a:pos x="4" y="275"/>
                </a:cxn>
                <a:cxn ang="0">
                  <a:pos x="2" y="271"/>
                </a:cxn>
                <a:cxn ang="0">
                  <a:pos x="0" y="267"/>
                </a:cxn>
                <a:cxn ang="0">
                  <a:pos x="0" y="14"/>
                </a:cxn>
                <a:cxn ang="0">
                  <a:pos x="2" y="10"/>
                </a:cxn>
                <a:cxn ang="0">
                  <a:pos x="4" y="7"/>
                </a:cxn>
                <a:cxn ang="0">
                  <a:pos x="6" y="4"/>
                </a:cxn>
                <a:cxn ang="0">
                  <a:pos x="10" y="1"/>
                </a:cxn>
                <a:cxn ang="0">
                  <a:pos x="15" y="1"/>
                </a:cxn>
              </a:cxnLst>
              <a:rect l="0" t="0" r="r" b="b"/>
              <a:pathLst>
                <a:path w="196" h="281">
                  <a:moveTo>
                    <a:pt x="15" y="1"/>
                  </a:moveTo>
                  <a:lnTo>
                    <a:pt x="182" y="0"/>
                  </a:lnTo>
                  <a:lnTo>
                    <a:pt x="186" y="1"/>
                  </a:lnTo>
                  <a:lnTo>
                    <a:pt x="191" y="4"/>
                  </a:lnTo>
                  <a:lnTo>
                    <a:pt x="193" y="6"/>
                  </a:lnTo>
                  <a:lnTo>
                    <a:pt x="195" y="10"/>
                  </a:lnTo>
                  <a:lnTo>
                    <a:pt x="196" y="14"/>
                  </a:lnTo>
                  <a:lnTo>
                    <a:pt x="196" y="266"/>
                  </a:lnTo>
                  <a:lnTo>
                    <a:pt x="195" y="270"/>
                  </a:lnTo>
                  <a:lnTo>
                    <a:pt x="193" y="274"/>
                  </a:lnTo>
                  <a:lnTo>
                    <a:pt x="191" y="278"/>
                  </a:lnTo>
                  <a:lnTo>
                    <a:pt x="186" y="280"/>
                  </a:lnTo>
                  <a:lnTo>
                    <a:pt x="182" y="280"/>
                  </a:lnTo>
                  <a:lnTo>
                    <a:pt x="15" y="281"/>
                  </a:lnTo>
                  <a:lnTo>
                    <a:pt x="10" y="280"/>
                  </a:lnTo>
                  <a:lnTo>
                    <a:pt x="6" y="278"/>
                  </a:lnTo>
                  <a:lnTo>
                    <a:pt x="4" y="275"/>
                  </a:lnTo>
                  <a:lnTo>
                    <a:pt x="2" y="271"/>
                  </a:lnTo>
                  <a:lnTo>
                    <a:pt x="0" y="267"/>
                  </a:lnTo>
                  <a:lnTo>
                    <a:pt x="0" y="14"/>
                  </a:lnTo>
                  <a:lnTo>
                    <a:pt x="2" y="10"/>
                  </a:lnTo>
                  <a:lnTo>
                    <a:pt x="4" y="7"/>
                  </a:lnTo>
                  <a:lnTo>
                    <a:pt x="6" y="4"/>
                  </a:lnTo>
                  <a:lnTo>
                    <a:pt x="10" y="1"/>
                  </a:lnTo>
                  <a:lnTo>
                    <a:pt x="15" y="1"/>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53" name="Rounded Rectangle 345">
              <a:extLst>
                <a:ext uri="{FF2B5EF4-FFF2-40B4-BE49-F238E27FC236}">
                  <a16:creationId xmlns:a16="http://schemas.microsoft.com/office/drawing/2014/main" id="{A55EF3EC-042C-468F-8973-976C6BE6424E}"/>
                </a:ext>
              </a:extLst>
            </p:cNvPr>
            <p:cNvSpPr/>
            <p:nvPr/>
          </p:nvSpPr>
          <p:spPr>
            <a:xfrm>
              <a:off x="2404062" y="3699248"/>
              <a:ext cx="151714" cy="158092"/>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54" name="TextBox 253">
              <a:extLst>
                <a:ext uri="{FF2B5EF4-FFF2-40B4-BE49-F238E27FC236}">
                  <a16:creationId xmlns:a16="http://schemas.microsoft.com/office/drawing/2014/main" id="{A7B7964C-BC8B-4EE7-BA2F-BE1E79E92887}"/>
                </a:ext>
              </a:extLst>
            </p:cNvPr>
            <p:cNvSpPr txBox="1"/>
            <p:nvPr/>
          </p:nvSpPr>
          <p:spPr bwMode="auto">
            <a:xfrm>
              <a:off x="1078669" y="3512849"/>
              <a:ext cx="1156534" cy="547178"/>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24191">
                      <a:lumMod val="50000"/>
                    </a:srgbClr>
                  </a:solidFill>
                  <a:effectLst/>
                  <a:uLnTx/>
                  <a:uFillTx/>
                  <a:latin typeface="Nokia Pure Text Light"/>
                  <a:ea typeface="+mn-ea"/>
                  <a:cs typeface="Arial" pitchFamily="34" charset="0"/>
                </a:rPr>
                <a:t>FSMF</a:t>
              </a:r>
            </a:p>
          </p:txBody>
        </p:sp>
        <p:sp>
          <p:nvSpPr>
            <p:cNvPr id="255" name="Rounded Rectangle 347">
              <a:extLst>
                <a:ext uri="{FF2B5EF4-FFF2-40B4-BE49-F238E27FC236}">
                  <a16:creationId xmlns:a16="http://schemas.microsoft.com/office/drawing/2014/main" id="{53D52CC2-CF5E-49B8-8490-480B74DC3386}"/>
                </a:ext>
              </a:extLst>
            </p:cNvPr>
            <p:cNvSpPr/>
            <p:nvPr/>
          </p:nvSpPr>
          <p:spPr>
            <a:xfrm>
              <a:off x="2627783" y="3699248"/>
              <a:ext cx="151714" cy="158092"/>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56" name="Rounded Rectangle 348">
              <a:extLst>
                <a:ext uri="{FF2B5EF4-FFF2-40B4-BE49-F238E27FC236}">
                  <a16:creationId xmlns:a16="http://schemas.microsoft.com/office/drawing/2014/main" id="{D85F7C64-2C43-46B2-B1EA-CE8F4C9A468F}"/>
                </a:ext>
              </a:extLst>
            </p:cNvPr>
            <p:cNvSpPr/>
            <p:nvPr/>
          </p:nvSpPr>
          <p:spPr>
            <a:xfrm>
              <a:off x="2843807" y="3699248"/>
              <a:ext cx="151714" cy="158092"/>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57" name="Rounded Rectangle 349">
              <a:extLst>
                <a:ext uri="{FF2B5EF4-FFF2-40B4-BE49-F238E27FC236}">
                  <a16:creationId xmlns:a16="http://schemas.microsoft.com/office/drawing/2014/main" id="{45BEEB20-158C-4D0B-895D-828F2330D536}"/>
                </a:ext>
              </a:extLst>
            </p:cNvPr>
            <p:cNvSpPr/>
            <p:nvPr/>
          </p:nvSpPr>
          <p:spPr>
            <a:xfrm>
              <a:off x="3059830" y="3699248"/>
              <a:ext cx="151714" cy="158092"/>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58" name="Rounded Rectangle 350">
              <a:extLst>
                <a:ext uri="{FF2B5EF4-FFF2-40B4-BE49-F238E27FC236}">
                  <a16:creationId xmlns:a16="http://schemas.microsoft.com/office/drawing/2014/main" id="{05609812-4C51-4BE6-97BC-39A45DB3B04D}"/>
                </a:ext>
              </a:extLst>
            </p:cNvPr>
            <p:cNvSpPr/>
            <p:nvPr/>
          </p:nvSpPr>
          <p:spPr>
            <a:xfrm>
              <a:off x="3491881" y="3699248"/>
              <a:ext cx="151714" cy="158092"/>
            </a:xfrm>
            <a:prstGeom prst="roundRect">
              <a:avLst/>
            </a:prstGeom>
            <a:solidFill>
              <a:schemeClr val="bg1"/>
            </a:solid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grpSp>
      <p:grpSp>
        <p:nvGrpSpPr>
          <p:cNvPr id="259" name="Group 215">
            <a:extLst>
              <a:ext uri="{FF2B5EF4-FFF2-40B4-BE49-F238E27FC236}">
                <a16:creationId xmlns:a16="http://schemas.microsoft.com/office/drawing/2014/main" id="{3FBFE386-5BA0-4D51-A4AF-D984E08E1258}"/>
              </a:ext>
            </a:extLst>
          </p:cNvPr>
          <p:cNvGrpSpPr/>
          <p:nvPr/>
        </p:nvGrpSpPr>
        <p:grpSpPr>
          <a:xfrm>
            <a:off x="1111404" y="3524052"/>
            <a:ext cx="603626" cy="169277"/>
            <a:chOff x="1134971" y="3845536"/>
            <a:chExt cx="1780845" cy="503484"/>
          </a:xfrm>
        </p:grpSpPr>
        <p:sp>
          <p:nvSpPr>
            <p:cNvPr id="260" name="Rectangle 259">
              <a:extLst>
                <a:ext uri="{FF2B5EF4-FFF2-40B4-BE49-F238E27FC236}">
                  <a16:creationId xmlns:a16="http://schemas.microsoft.com/office/drawing/2014/main" id="{117DC9B5-78C3-4BEC-9FF7-B55BEA3D0FBE}"/>
                </a:ext>
              </a:extLst>
            </p:cNvPr>
            <p:cNvSpPr/>
            <p:nvPr/>
          </p:nvSpPr>
          <p:spPr>
            <a:xfrm>
              <a:off x="1187624" y="3939902"/>
              <a:ext cx="1728192" cy="288032"/>
            </a:xfrm>
            <a:prstGeom prst="rect">
              <a:avLst/>
            </a:prstGeom>
            <a:solidFill>
              <a:schemeClr val="bg1">
                <a:lumMod val="75000"/>
              </a:schemeClr>
            </a:solidFill>
            <a:ln>
              <a:solidFill>
                <a:schemeClr val="accent6">
                  <a:lumMod val="10000"/>
                </a:schemeClr>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61" name="TextBox 260">
              <a:extLst>
                <a:ext uri="{FF2B5EF4-FFF2-40B4-BE49-F238E27FC236}">
                  <a16:creationId xmlns:a16="http://schemas.microsoft.com/office/drawing/2014/main" id="{38CE98C5-5303-4201-833D-A93CD52F9E55}"/>
                </a:ext>
              </a:extLst>
            </p:cNvPr>
            <p:cNvSpPr txBox="1"/>
            <p:nvPr/>
          </p:nvSpPr>
          <p:spPr bwMode="auto">
            <a:xfrm>
              <a:off x="1134971" y="3845536"/>
              <a:ext cx="1230553" cy="503484"/>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24191">
                      <a:lumMod val="50000"/>
                    </a:srgbClr>
                  </a:solidFill>
                  <a:effectLst/>
                  <a:uLnTx/>
                  <a:uFillTx/>
                  <a:latin typeface="Nokia Pure Text Light"/>
                  <a:ea typeface="+mn-ea"/>
                  <a:cs typeface="Arial" pitchFamily="34" charset="0"/>
                </a:rPr>
                <a:t>FBBA/C</a:t>
              </a:r>
            </a:p>
          </p:txBody>
        </p:sp>
      </p:grpSp>
      <p:grpSp>
        <p:nvGrpSpPr>
          <p:cNvPr id="262" name="Group 215">
            <a:extLst>
              <a:ext uri="{FF2B5EF4-FFF2-40B4-BE49-F238E27FC236}">
                <a16:creationId xmlns:a16="http://schemas.microsoft.com/office/drawing/2014/main" id="{ED5F197D-C923-42D0-B6B1-4840C76A2236}"/>
              </a:ext>
            </a:extLst>
          </p:cNvPr>
          <p:cNvGrpSpPr/>
          <p:nvPr/>
        </p:nvGrpSpPr>
        <p:grpSpPr>
          <a:xfrm>
            <a:off x="470173" y="3521177"/>
            <a:ext cx="603626" cy="169277"/>
            <a:chOff x="1134971" y="3845536"/>
            <a:chExt cx="1780845" cy="503484"/>
          </a:xfrm>
        </p:grpSpPr>
        <p:sp>
          <p:nvSpPr>
            <p:cNvPr id="263" name="Rectangle 262">
              <a:extLst>
                <a:ext uri="{FF2B5EF4-FFF2-40B4-BE49-F238E27FC236}">
                  <a16:creationId xmlns:a16="http://schemas.microsoft.com/office/drawing/2014/main" id="{A972B8FB-85D3-4289-8E78-BD8D0FF9F740}"/>
                </a:ext>
              </a:extLst>
            </p:cNvPr>
            <p:cNvSpPr/>
            <p:nvPr/>
          </p:nvSpPr>
          <p:spPr>
            <a:xfrm>
              <a:off x="1187624" y="3939902"/>
              <a:ext cx="1728192" cy="288032"/>
            </a:xfrm>
            <a:prstGeom prst="rect">
              <a:avLst/>
            </a:prstGeom>
            <a:solidFill>
              <a:schemeClr val="bg1">
                <a:lumMod val="75000"/>
              </a:schemeClr>
            </a:solidFill>
            <a:ln>
              <a:solidFill>
                <a:schemeClr val="accent6">
                  <a:lumMod val="10000"/>
                </a:schemeClr>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64" name="TextBox 263">
              <a:extLst>
                <a:ext uri="{FF2B5EF4-FFF2-40B4-BE49-F238E27FC236}">
                  <a16:creationId xmlns:a16="http://schemas.microsoft.com/office/drawing/2014/main" id="{87CF03B3-4B17-4622-9C54-60084FBE7BAF}"/>
                </a:ext>
              </a:extLst>
            </p:cNvPr>
            <p:cNvSpPr txBox="1"/>
            <p:nvPr/>
          </p:nvSpPr>
          <p:spPr bwMode="auto">
            <a:xfrm>
              <a:off x="1134971" y="3845536"/>
              <a:ext cx="1230553" cy="503484"/>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24191">
                      <a:lumMod val="50000"/>
                    </a:srgbClr>
                  </a:solidFill>
                  <a:effectLst/>
                  <a:uLnTx/>
                  <a:uFillTx/>
                  <a:latin typeface="Nokia Pure Text Light"/>
                  <a:ea typeface="+mn-ea"/>
                  <a:cs typeface="Arial" pitchFamily="34" charset="0"/>
                </a:rPr>
                <a:t>FBBA/C</a:t>
              </a:r>
            </a:p>
          </p:txBody>
        </p:sp>
      </p:grpSp>
      <p:sp>
        <p:nvSpPr>
          <p:cNvPr id="265" name="Rounded Rectangle 358">
            <a:extLst>
              <a:ext uri="{FF2B5EF4-FFF2-40B4-BE49-F238E27FC236}">
                <a16:creationId xmlns:a16="http://schemas.microsoft.com/office/drawing/2014/main" id="{DD72A7CA-97C4-49CC-9056-426BD6B9550C}"/>
              </a:ext>
            </a:extLst>
          </p:cNvPr>
          <p:cNvSpPr/>
          <p:nvPr/>
        </p:nvSpPr>
        <p:spPr>
          <a:xfrm>
            <a:off x="797634" y="3578579"/>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66" name="Rounded Rectangle 359">
            <a:extLst>
              <a:ext uri="{FF2B5EF4-FFF2-40B4-BE49-F238E27FC236}">
                <a16:creationId xmlns:a16="http://schemas.microsoft.com/office/drawing/2014/main" id="{A4448E09-6992-4326-943A-B475BCDA2FD2}"/>
              </a:ext>
            </a:extLst>
          </p:cNvPr>
          <p:cNvSpPr/>
          <p:nvPr/>
        </p:nvSpPr>
        <p:spPr>
          <a:xfrm>
            <a:off x="866845" y="3578579"/>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67" name="Rounded Rectangle 360">
            <a:extLst>
              <a:ext uri="{FF2B5EF4-FFF2-40B4-BE49-F238E27FC236}">
                <a16:creationId xmlns:a16="http://schemas.microsoft.com/office/drawing/2014/main" id="{F919E58F-8EA2-498E-A87A-D10CB4E6EB04}"/>
              </a:ext>
            </a:extLst>
          </p:cNvPr>
          <p:cNvSpPr/>
          <p:nvPr/>
        </p:nvSpPr>
        <p:spPr>
          <a:xfrm>
            <a:off x="933675" y="3578579"/>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68" name="Rounded Rectangle 361">
            <a:extLst>
              <a:ext uri="{FF2B5EF4-FFF2-40B4-BE49-F238E27FC236}">
                <a16:creationId xmlns:a16="http://schemas.microsoft.com/office/drawing/2014/main" id="{86F89738-2516-476A-A976-76B4BB5E19DA}"/>
              </a:ext>
            </a:extLst>
          </p:cNvPr>
          <p:cNvSpPr/>
          <p:nvPr/>
        </p:nvSpPr>
        <p:spPr>
          <a:xfrm>
            <a:off x="1000505" y="3578579"/>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69" name="Rounded Rectangle 362">
            <a:extLst>
              <a:ext uri="{FF2B5EF4-FFF2-40B4-BE49-F238E27FC236}">
                <a16:creationId xmlns:a16="http://schemas.microsoft.com/office/drawing/2014/main" id="{22049C09-70FF-4ACD-AF56-B7C742681853}"/>
              </a:ext>
            </a:extLst>
          </p:cNvPr>
          <p:cNvSpPr/>
          <p:nvPr/>
        </p:nvSpPr>
        <p:spPr>
          <a:xfrm>
            <a:off x="1436536" y="3578795"/>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70" name="Rounded Rectangle 363">
            <a:extLst>
              <a:ext uri="{FF2B5EF4-FFF2-40B4-BE49-F238E27FC236}">
                <a16:creationId xmlns:a16="http://schemas.microsoft.com/office/drawing/2014/main" id="{6F84AEED-FB62-475C-9D72-4E1207645FAC}"/>
              </a:ext>
            </a:extLst>
          </p:cNvPr>
          <p:cNvSpPr/>
          <p:nvPr/>
        </p:nvSpPr>
        <p:spPr>
          <a:xfrm>
            <a:off x="1505747" y="3578795"/>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71" name="Rounded Rectangle 364">
            <a:extLst>
              <a:ext uri="{FF2B5EF4-FFF2-40B4-BE49-F238E27FC236}">
                <a16:creationId xmlns:a16="http://schemas.microsoft.com/office/drawing/2014/main" id="{D0BDECE3-A31C-4CC7-8F91-52C19AEA52B9}"/>
              </a:ext>
            </a:extLst>
          </p:cNvPr>
          <p:cNvSpPr/>
          <p:nvPr/>
        </p:nvSpPr>
        <p:spPr>
          <a:xfrm>
            <a:off x="1572577" y="3578795"/>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272" name="Rounded Rectangle 365">
            <a:extLst>
              <a:ext uri="{FF2B5EF4-FFF2-40B4-BE49-F238E27FC236}">
                <a16:creationId xmlns:a16="http://schemas.microsoft.com/office/drawing/2014/main" id="{06540D97-2EAF-4154-B116-F2818972601B}"/>
              </a:ext>
            </a:extLst>
          </p:cNvPr>
          <p:cNvSpPr/>
          <p:nvPr/>
        </p:nvSpPr>
        <p:spPr>
          <a:xfrm>
            <a:off x="1639407" y="3578795"/>
            <a:ext cx="46935" cy="48908"/>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8BBC0"/>
              </a:solidFill>
              <a:effectLst/>
              <a:uLnTx/>
              <a:uFillTx/>
              <a:latin typeface="Nokia Pure Text Light"/>
              <a:ea typeface="+mn-ea"/>
              <a:cs typeface="+mn-cs"/>
            </a:endParaRPr>
          </a:p>
        </p:txBody>
      </p:sp>
      <p:cxnSp>
        <p:nvCxnSpPr>
          <p:cNvPr id="273" name="Elbow Connector 311">
            <a:extLst>
              <a:ext uri="{FF2B5EF4-FFF2-40B4-BE49-F238E27FC236}">
                <a16:creationId xmlns:a16="http://schemas.microsoft.com/office/drawing/2014/main" id="{D146765A-1C42-41D5-AC89-75A2D4B24AC9}"/>
              </a:ext>
            </a:extLst>
          </p:cNvPr>
          <p:cNvCxnSpPr>
            <a:stCxn id="256" idx="0"/>
            <a:endCxn id="92" idx="1"/>
          </p:cNvCxnSpPr>
          <p:nvPr/>
        </p:nvCxnSpPr>
        <p:spPr>
          <a:xfrm rot="5400000" flipH="1" flipV="1">
            <a:off x="834885" y="2623334"/>
            <a:ext cx="1081405" cy="628370"/>
          </a:xfrm>
          <a:prstGeom prst="bentConnector2">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Elbow Connector 309">
            <a:extLst>
              <a:ext uri="{FF2B5EF4-FFF2-40B4-BE49-F238E27FC236}">
                <a16:creationId xmlns:a16="http://schemas.microsoft.com/office/drawing/2014/main" id="{B5BF888D-2698-43E6-8224-B39EEC51A0BE}"/>
              </a:ext>
            </a:extLst>
          </p:cNvPr>
          <p:cNvCxnSpPr>
            <a:stCxn id="257" idx="3"/>
          </p:cNvCxnSpPr>
          <p:nvPr/>
        </p:nvCxnSpPr>
        <p:spPr>
          <a:xfrm flipV="1">
            <a:off x="1151699" y="2632020"/>
            <a:ext cx="2277692" cy="870655"/>
          </a:xfrm>
          <a:prstGeom prst="bentConnector3">
            <a:avLst>
              <a:gd name="adj1" fmla="val 1825"/>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69D3AFE4-053B-4D55-BBF2-998FCBE5299A}"/>
              </a:ext>
            </a:extLst>
          </p:cNvPr>
          <p:cNvCxnSpPr>
            <a:endCxn id="204" idx="0"/>
          </p:cNvCxnSpPr>
          <p:nvPr/>
        </p:nvCxnSpPr>
        <p:spPr>
          <a:xfrm flipV="1">
            <a:off x="3412490" y="2352886"/>
            <a:ext cx="0" cy="284400"/>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76" name="TextBox 275">
            <a:extLst>
              <a:ext uri="{FF2B5EF4-FFF2-40B4-BE49-F238E27FC236}">
                <a16:creationId xmlns:a16="http://schemas.microsoft.com/office/drawing/2014/main" id="{C9654759-3A67-4D31-AFB4-EE27954E870C}"/>
              </a:ext>
            </a:extLst>
          </p:cNvPr>
          <p:cNvSpPr txBox="1"/>
          <p:nvPr/>
        </p:nvSpPr>
        <p:spPr>
          <a:xfrm>
            <a:off x="398367" y="3531221"/>
            <a:ext cx="1389952" cy="20005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s-ES_tradnl" sz="700" b="0" i="0" u="none" strike="noStrike" kern="1200" cap="none" spc="0" normalizeH="0" baseline="0" noProof="0">
                <a:ln>
                  <a:noFill/>
                </a:ln>
                <a:solidFill>
                  <a:srgbClr val="124191"/>
                </a:solidFill>
                <a:effectLst/>
                <a:uLnTx/>
                <a:uFillTx/>
                <a:latin typeface="Nokia Pure Text Light"/>
              </a:rPr>
              <a:t>WCDMA(</a:t>
            </a:r>
            <a:r>
              <a:rPr kumimoji="0" lang="es-ES_tradnl" sz="700" b="0" i="0" u="none" strike="noStrike" kern="1200" cap="none" spc="0" normalizeH="0" baseline="0" noProof="0">
                <a:ln>
                  <a:noFill/>
                </a:ln>
                <a:solidFill>
                  <a:srgbClr val="124191"/>
                </a:solidFill>
                <a:effectLst/>
                <a:uLnTx/>
                <a:uFillTx/>
                <a:latin typeface="Arial" charset="0"/>
              </a:rPr>
              <a:t>only</a:t>
            </a:r>
            <a:r>
              <a:rPr kumimoji="0" lang="es-ES_tradnl" sz="700" b="0" i="0" u="none" strike="noStrike" kern="1200" cap="none" spc="0" normalizeH="0" baseline="0" noProof="0">
                <a:ln>
                  <a:noFill/>
                </a:ln>
                <a:solidFill>
                  <a:srgbClr val="124191"/>
                </a:solidFill>
                <a:effectLst/>
                <a:uLnTx/>
                <a:uFillTx/>
                <a:latin typeface="Nokia Pure Text Light"/>
              </a:rPr>
              <a:t>) dual band</a:t>
            </a:r>
            <a:endParaRPr kumimoji="0" lang="en-US" sz="700" b="0" i="0" u="none" strike="noStrike" kern="1200" cap="none" spc="0" normalizeH="0" baseline="0" noProof="0" dirty="0" err="1">
              <a:ln>
                <a:noFill/>
              </a:ln>
              <a:solidFill>
                <a:srgbClr val="124191"/>
              </a:solidFill>
              <a:effectLst/>
              <a:uLnTx/>
              <a:uFillTx/>
              <a:latin typeface="Nokia Pure Text Light"/>
            </a:endParaRPr>
          </a:p>
        </p:txBody>
      </p:sp>
      <p:sp>
        <p:nvSpPr>
          <p:cNvPr id="277" name="TextBox 276">
            <a:extLst>
              <a:ext uri="{FF2B5EF4-FFF2-40B4-BE49-F238E27FC236}">
                <a16:creationId xmlns:a16="http://schemas.microsoft.com/office/drawing/2014/main" id="{8CF1CD43-6D4D-4570-ADE2-BE2BC0733B94}"/>
              </a:ext>
            </a:extLst>
          </p:cNvPr>
          <p:cNvSpPr txBox="1"/>
          <p:nvPr/>
        </p:nvSpPr>
        <p:spPr>
          <a:xfrm>
            <a:off x="2862786" y="4157122"/>
            <a:ext cx="4204598"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24191"/>
                </a:solidFill>
                <a:effectLst/>
                <a:uLnTx/>
                <a:uFillTx/>
                <a:latin typeface="Nokia Pure Text Light"/>
              </a:rPr>
              <a:t>Option 1</a:t>
            </a:r>
            <a:r>
              <a:rPr kumimoji="0" lang="en-US" sz="1200" b="0" i="0" u="none" strike="noStrike" kern="1200" cap="none" spc="0" normalizeH="0" baseline="0" noProof="0" dirty="0">
                <a:ln>
                  <a:noFill/>
                </a:ln>
                <a:solidFill>
                  <a:srgbClr val="124191"/>
                </a:solidFill>
                <a:effectLst/>
                <a:uLnTx/>
                <a:uFillTx/>
                <a:latin typeface="Nokia Pure Text Light"/>
              </a:rPr>
              <a:t>: One SRAN BTS with two FSMF – not supported for this configuration request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24191"/>
                </a:solidFill>
                <a:effectLst/>
                <a:uLnTx/>
                <a:uFillTx/>
                <a:latin typeface="Nokia Pure Text Light"/>
              </a:rPr>
              <a:t>Option 2: SRAN BTS and dedicated LTE BTS – supported </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124191"/>
              </a:solidFill>
              <a:effectLst/>
              <a:uLnTx/>
              <a:uFillTx/>
              <a:latin typeface="Nokia Pure Text Light"/>
            </a:endParaRPr>
          </a:p>
        </p:txBody>
      </p:sp>
      <p:sp>
        <p:nvSpPr>
          <p:cNvPr id="278" name="TextBox 277">
            <a:extLst>
              <a:ext uri="{FF2B5EF4-FFF2-40B4-BE49-F238E27FC236}">
                <a16:creationId xmlns:a16="http://schemas.microsoft.com/office/drawing/2014/main" id="{456CC36C-63B2-440E-9FE0-773E4D1F9A83}"/>
              </a:ext>
            </a:extLst>
          </p:cNvPr>
          <p:cNvSpPr txBox="1"/>
          <p:nvPr/>
        </p:nvSpPr>
        <p:spPr>
          <a:xfrm>
            <a:off x="6446391" y="1271177"/>
            <a:ext cx="1733197" cy="707886"/>
          </a:xfrm>
          <a:prstGeom prst="rect">
            <a:avLst/>
          </a:prstGeom>
          <a:noFill/>
          <a:ln>
            <a:solidFill>
              <a:schemeClr val="tx1"/>
            </a:solidFill>
            <a:prstDash val="lgDash"/>
          </a:ln>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000" b="0" i="0" u="none" strike="noStrike" kern="1200" cap="none" spc="0" normalizeH="0" baseline="0" noProof="0" dirty="0">
                <a:ln>
                  <a:noFill/>
                </a:ln>
                <a:solidFill>
                  <a:srgbClr val="124191"/>
                </a:solidFill>
                <a:effectLst/>
                <a:uLnTx/>
                <a:uFillTx/>
                <a:latin typeface="Nokia Pure Text Light"/>
              </a:rPr>
              <a:t>4G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000" b="0" i="0" u="none" strike="noStrike" kern="1200" cap="none" spc="0" normalizeH="0" baseline="0" noProof="0" dirty="0">
                <a:ln>
                  <a:noFill/>
                </a:ln>
                <a:solidFill>
                  <a:srgbClr val="124191"/>
                </a:solidFill>
                <a:effectLst/>
                <a:uLnTx/>
                <a:uFillTx/>
                <a:latin typeface="Nokia Pure Text Light"/>
              </a:rPr>
              <a:t>1x FRPB</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000" b="0" i="0" u="none" strike="noStrike" kern="1200" cap="none" spc="0" normalizeH="0" baseline="0" noProof="0" dirty="0">
                <a:ln>
                  <a:noFill/>
                </a:ln>
                <a:solidFill>
                  <a:srgbClr val="124191"/>
                </a:solidFill>
                <a:effectLst/>
                <a:uLnTx/>
                <a:uFillTx/>
                <a:latin typeface="Nokia Pure Text Light"/>
              </a:rPr>
              <a:t>(APT700,2T2R)</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ES_tradnl" sz="1000" b="0" i="0" u="none" strike="noStrike" kern="1200" cap="none" spc="0" normalizeH="0" baseline="0" noProof="0" dirty="0">
                <a:ln>
                  <a:noFill/>
                </a:ln>
                <a:solidFill>
                  <a:srgbClr val="124191"/>
                </a:solidFill>
                <a:effectLst/>
                <a:uLnTx/>
                <a:uFillTx/>
                <a:latin typeface="Nokia Pure Text Light"/>
              </a:rPr>
              <a:t>4G: 1+1+1, @15MHZ/20W</a:t>
            </a:r>
          </a:p>
        </p:txBody>
      </p:sp>
      <p:grpSp>
        <p:nvGrpSpPr>
          <p:cNvPr id="279" name="Group 278">
            <a:extLst>
              <a:ext uri="{FF2B5EF4-FFF2-40B4-BE49-F238E27FC236}">
                <a16:creationId xmlns:a16="http://schemas.microsoft.com/office/drawing/2014/main" id="{C35F8C52-9C8F-4D98-B677-ABA43E9421C5}"/>
              </a:ext>
            </a:extLst>
          </p:cNvPr>
          <p:cNvGrpSpPr/>
          <p:nvPr/>
        </p:nvGrpSpPr>
        <p:grpSpPr>
          <a:xfrm>
            <a:off x="6589272" y="2101100"/>
            <a:ext cx="1367391" cy="322330"/>
            <a:chOff x="3468636" y="4126560"/>
            <a:chExt cx="1367391" cy="322330"/>
          </a:xfrm>
        </p:grpSpPr>
        <p:grpSp>
          <p:nvGrpSpPr>
            <p:cNvPr id="280" name="Group 126">
              <a:extLst>
                <a:ext uri="{FF2B5EF4-FFF2-40B4-BE49-F238E27FC236}">
                  <a16:creationId xmlns:a16="http://schemas.microsoft.com/office/drawing/2014/main" id="{F4E5449F-E5F2-4527-ACBA-B03145F45F26}"/>
                </a:ext>
              </a:extLst>
            </p:cNvPr>
            <p:cNvGrpSpPr/>
            <p:nvPr/>
          </p:nvGrpSpPr>
          <p:grpSpPr>
            <a:xfrm>
              <a:off x="3468636" y="4126560"/>
              <a:ext cx="1367391" cy="322330"/>
              <a:chOff x="381399" y="1992836"/>
              <a:chExt cx="2088208" cy="492246"/>
            </a:xfrm>
          </p:grpSpPr>
          <p:grpSp>
            <p:nvGrpSpPr>
              <p:cNvPr id="285" name="Group 340">
                <a:extLst>
                  <a:ext uri="{FF2B5EF4-FFF2-40B4-BE49-F238E27FC236}">
                    <a16:creationId xmlns:a16="http://schemas.microsoft.com/office/drawing/2014/main" id="{EA8EE984-9AEF-4057-991A-EC7299947F1D}"/>
                  </a:ext>
                </a:extLst>
              </p:cNvPr>
              <p:cNvGrpSpPr/>
              <p:nvPr/>
            </p:nvGrpSpPr>
            <p:grpSpPr>
              <a:xfrm>
                <a:off x="381399" y="1992836"/>
                <a:ext cx="2088208" cy="492246"/>
                <a:chOff x="971600" y="1707654"/>
                <a:chExt cx="2808288" cy="661988"/>
              </a:xfrm>
            </p:grpSpPr>
            <p:sp>
              <p:nvSpPr>
                <p:cNvPr id="290" name="Freeform 5">
                  <a:extLst>
                    <a:ext uri="{FF2B5EF4-FFF2-40B4-BE49-F238E27FC236}">
                      <a16:creationId xmlns:a16="http://schemas.microsoft.com/office/drawing/2014/main" id="{1BA7D124-5459-4261-A276-467DB0A93CAB}"/>
                    </a:ext>
                  </a:extLst>
                </p:cNvPr>
                <p:cNvSpPr>
                  <a:spLocks/>
                </p:cNvSpPr>
                <p:nvPr/>
              </p:nvSpPr>
              <p:spPr bwMode="auto">
                <a:xfrm>
                  <a:off x="984300" y="1720354"/>
                  <a:ext cx="2782888" cy="547688"/>
                </a:xfrm>
                <a:custGeom>
                  <a:avLst/>
                  <a:gdLst/>
                  <a:ahLst/>
                  <a:cxnLst>
                    <a:cxn ang="0">
                      <a:pos x="0" y="216"/>
                    </a:cxn>
                    <a:cxn ang="0">
                      <a:pos x="392" y="224"/>
                    </a:cxn>
                    <a:cxn ang="0">
                      <a:pos x="392" y="0"/>
                    </a:cxn>
                    <a:cxn ang="0">
                      <a:pos x="6888" y="8"/>
                    </a:cxn>
                    <a:cxn ang="0">
                      <a:pos x="6880" y="224"/>
                    </a:cxn>
                    <a:cxn ang="0">
                      <a:pos x="7248" y="216"/>
                    </a:cxn>
                    <a:cxn ang="0">
                      <a:pos x="7248" y="1424"/>
                    </a:cxn>
                    <a:cxn ang="0">
                      <a:pos x="6936" y="1424"/>
                    </a:cxn>
                    <a:cxn ang="0">
                      <a:pos x="6912" y="1472"/>
                    </a:cxn>
                    <a:cxn ang="0">
                      <a:pos x="360" y="1464"/>
                    </a:cxn>
                    <a:cxn ang="0">
                      <a:pos x="352" y="1432"/>
                    </a:cxn>
                    <a:cxn ang="0">
                      <a:pos x="16" y="1432"/>
                    </a:cxn>
                    <a:cxn ang="0">
                      <a:pos x="16" y="1432"/>
                    </a:cxn>
                    <a:cxn ang="0">
                      <a:pos x="0" y="216"/>
                    </a:cxn>
                  </a:cxnLst>
                  <a:rect l="0" t="0" r="r" b="b"/>
                  <a:pathLst>
                    <a:path w="7248" h="1472">
                      <a:moveTo>
                        <a:pt x="0" y="216"/>
                      </a:moveTo>
                      <a:lnTo>
                        <a:pt x="392" y="224"/>
                      </a:lnTo>
                      <a:lnTo>
                        <a:pt x="392" y="0"/>
                      </a:lnTo>
                      <a:lnTo>
                        <a:pt x="6888" y="8"/>
                      </a:lnTo>
                      <a:lnTo>
                        <a:pt x="6880" y="224"/>
                      </a:lnTo>
                      <a:lnTo>
                        <a:pt x="7248" y="216"/>
                      </a:lnTo>
                      <a:lnTo>
                        <a:pt x="7248" y="1424"/>
                      </a:lnTo>
                      <a:lnTo>
                        <a:pt x="6936" y="1424"/>
                      </a:lnTo>
                      <a:lnTo>
                        <a:pt x="6912" y="1472"/>
                      </a:lnTo>
                      <a:lnTo>
                        <a:pt x="360" y="1464"/>
                      </a:lnTo>
                      <a:lnTo>
                        <a:pt x="352" y="1432"/>
                      </a:lnTo>
                      <a:lnTo>
                        <a:pt x="16" y="1432"/>
                      </a:lnTo>
                      <a:lnTo>
                        <a:pt x="16" y="1432"/>
                      </a:lnTo>
                      <a:cubicBezTo>
                        <a:pt x="14" y="1027"/>
                        <a:pt x="11" y="622"/>
                        <a:pt x="0" y="216"/>
                      </a:cubicBezTo>
                      <a:close/>
                    </a:path>
                  </a:pathLst>
                </a:custGeom>
                <a:solidFill>
                  <a:srgbClr val="D8D9D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91" name="AutoShape 3">
                  <a:extLst>
                    <a:ext uri="{FF2B5EF4-FFF2-40B4-BE49-F238E27FC236}">
                      <a16:creationId xmlns:a16="http://schemas.microsoft.com/office/drawing/2014/main" id="{3ADD4B44-88B5-48F9-845E-6BDDCA08FF0F}"/>
                    </a:ext>
                  </a:extLst>
                </p:cNvPr>
                <p:cNvSpPr>
                  <a:spLocks noChangeAspect="1" noChangeArrowheads="1" noTextEdit="1"/>
                </p:cNvSpPr>
                <p:nvPr/>
              </p:nvSpPr>
              <p:spPr bwMode="auto">
                <a:xfrm>
                  <a:off x="971600" y="1707654"/>
                  <a:ext cx="2808288" cy="661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92" name="Freeform 6">
                  <a:extLst>
                    <a:ext uri="{FF2B5EF4-FFF2-40B4-BE49-F238E27FC236}">
                      <a16:creationId xmlns:a16="http://schemas.microsoft.com/office/drawing/2014/main" id="{13CAAEDD-F1E9-4B3A-8438-E40618B56830}"/>
                    </a:ext>
                  </a:extLst>
                </p:cNvPr>
                <p:cNvSpPr>
                  <a:spLocks noEditPoints="1"/>
                </p:cNvSpPr>
                <p:nvPr/>
              </p:nvSpPr>
              <p:spPr bwMode="auto">
                <a:xfrm>
                  <a:off x="974775" y="1710829"/>
                  <a:ext cx="2801938" cy="566738"/>
                </a:xfrm>
                <a:custGeom>
                  <a:avLst/>
                  <a:gdLst/>
                  <a:ahLst/>
                  <a:cxnLst>
                    <a:cxn ang="0">
                      <a:pos x="0" y="241"/>
                    </a:cxn>
                    <a:cxn ang="0">
                      <a:pos x="8" y="223"/>
                    </a:cxn>
                    <a:cxn ang="0">
                      <a:pos x="25" y="216"/>
                    </a:cxn>
                    <a:cxn ang="0">
                      <a:pos x="417" y="224"/>
                    </a:cxn>
                    <a:cxn ang="0">
                      <a:pos x="392" y="248"/>
                    </a:cxn>
                    <a:cxn ang="0">
                      <a:pos x="392" y="24"/>
                    </a:cxn>
                    <a:cxn ang="0">
                      <a:pos x="400" y="7"/>
                    </a:cxn>
                    <a:cxn ang="0">
                      <a:pos x="416" y="0"/>
                    </a:cxn>
                    <a:cxn ang="0">
                      <a:pos x="6912" y="8"/>
                    </a:cxn>
                    <a:cxn ang="0">
                      <a:pos x="6930" y="16"/>
                    </a:cxn>
                    <a:cxn ang="0">
                      <a:pos x="6936" y="33"/>
                    </a:cxn>
                    <a:cxn ang="0">
                      <a:pos x="6928" y="249"/>
                    </a:cxn>
                    <a:cxn ang="0">
                      <a:pos x="6904" y="224"/>
                    </a:cxn>
                    <a:cxn ang="0">
                      <a:pos x="7272" y="216"/>
                    </a:cxn>
                    <a:cxn ang="0">
                      <a:pos x="7289" y="223"/>
                    </a:cxn>
                    <a:cxn ang="0">
                      <a:pos x="7296" y="240"/>
                    </a:cxn>
                    <a:cxn ang="0">
                      <a:pos x="7296" y="1448"/>
                    </a:cxn>
                    <a:cxn ang="0">
                      <a:pos x="7272" y="1472"/>
                    </a:cxn>
                    <a:cxn ang="0">
                      <a:pos x="6960" y="1472"/>
                    </a:cxn>
                    <a:cxn ang="0">
                      <a:pos x="6982" y="1459"/>
                    </a:cxn>
                    <a:cxn ang="0">
                      <a:pos x="6958" y="1507"/>
                    </a:cxn>
                    <a:cxn ang="0">
                      <a:pos x="6936" y="1520"/>
                    </a:cxn>
                    <a:cxn ang="0">
                      <a:pos x="384" y="1512"/>
                    </a:cxn>
                    <a:cxn ang="0">
                      <a:pos x="361" y="1494"/>
                    </a:cxn>
                    <a:cxn ang="0">
                      <a:pos x="353" y="1462"/>
                    </a:cxn>
                    <a:cxn ang="0">
                      <a:pos x="376" y="1480"/>
                    </a:cxn>
                    <a:cxn ang="0">
                      <a:pos x="40" y="1480"/>
                    </a:cxn>
                    <a:cxn ang="0">
                      <a:pos x="16" y="1457"/>
                    </a:cxn>
                    <a:cxn ang="0">
                      <a:pos x="11" y="849"/>
                    </a:cxn>
                    <a:cxn ang="0">
                      <a:pos x="0" y="241"/>
                    </a:cxn>
                    <a:cxn ang="0">
                      <a:pos x="59" y="848"/>
                    </a:cxn>
                    <a:cxn ang="0">
                      <a:pos x="64" y="1456"/>
                    </a:cxn>
                    <a:cxn ang="0">
                      <a:pos x="40" y="1432"/>
                    </a:cxn>
                    <a:cxn ang="0">
                      <a:pos x="376" y="1432"/>
                    </a:cxn>
                    <a:cxn ang="0">
                      <a:pos x="400" y="1451"/>
                    </a:cxn>
                    <a:cxn ang="0">
                      <a:pos x="408" y="1483"/>
                    </a:cxn>
                    <a:cxn ang="0">
                      <a:pos x="384" y="1464"/>
                    </a:cxn>
                    <a:cxn ang="0">
                      <a:pos x="6936" y="1472"/>
                    </a:cxn>
                    <a:cxn ang="0">
                      <a:pos x="6915" y="1486"/>
                    </a:cxn>
                    <a:cxn ang="0">
                      <a:pos x="6939" y="1438"/>
                    </a:cxn>
                    <a:cxn ang="0">
                      <a:pos x="6960" y="1424"/>
                    </a:cxn>
                    <a:cxn ang="0">
                      <a:pos x="7272" y="1424"/>
                    </a:cxn>
                    <a:cxn ang="0">
                      <a:pos x="7248" y="1448"/>
                    </a:cxn>
                    <a:cxn ang="0">
                      <a:pos x="7248" y="240"/>
                    </a:cxn>
                    <a:cxn ang="0">
                      <a:pos x="7273" y="264"/>
                    </a:cxn>
                    <a:cxn ang="0">
                      <a:pos x="6905" y="272"/>
                    </a:cxn>
                    <a:cxn ang="0">
                      <a:pos x="6887" y="265"/>
                    </a:cxn>
                    <a:cxn ang="0">
                      <a:pos x="6880" y="248"/>
                    </a:cxn>
                    <a:cxn ang="0">
                      <a:pos x="6888" y="32"/>
                    </a:cxn>
                    <a:cxn ang="0">
                      <a:pos x="6912" y="56"/>
                    </a:cxn>
                    <a:cxn ang="0">
                      <a:pos x="416" y="48"/>
                    </a:cxn>
                    <a:cxn ang="0">
                      <a:pos x="440" y="24"/>
                    </a:cxn>
                    <a:cxn ang="0">
                      <a:pos x="440" y="248"/>
                    </a:cxn>
                    <a:cxn ang="0">
                      <a:pos x="433" y="266"/>
                    </a:cxn>
                    <a:cxn ang="0">
                      <a:pos x="416" y="272"/>
                    </a:cxn>
                    <a:cxn ang="0">
                      <a:pos x="24" y="264"/>
                    </a:cxn>
                    <a:cxn ang="0">
                      <a:pos x="48" y="240"/>
                    </a:cxn>
                    <a:cxn ang="0">
                      <a:pos x="59" y="848"/>
                    </a:cxn>
                  </a:cxnLst>
                  <a:rect l="0" t="0" r="r" b="b"/>
                  <a:pathLst>
                    <a:path w="7296" h="1520">
                      <a:moveTo>
                        <a:pt x="0" y="241"/>
                      </a:moveTo>
                      <a:cubicBezTo>
                        <a:pt x="0" y="234"/>
                        <a:pt x="3" y="228"/>
                        <a:pt x="8" y="223"/>
                      </a:cubicBezTo>
                      <a:cubicBezTo>
                        <a:pt x="12" y="219"/>
                        <a:pt x="18" y="216"/>
                        <a:pt x="25" y="216"/>
                      </a:cubicBezTo>
                      <a:lnTo>
                        <a:pt x="417" y="224"/>
                      </a:lnTo>
                      <a:lnTo>
                        <a:pt x="392" y="248"/>
                      </a:lnTo>
                      <a:lnTo>
                        <a:pt x="392" y="24"/>
                      </a:lnTo>
                      <a:cubicBezTo>
                        <a:pt x="392" y="18"/>
                        <a:pt x="395" y="12"/>
                        <a:pt x="400" y="7"/>
                      </a:cubicBezTo>
                      <a:cubicBezTo>
                        <a:pt x="404" y="3"/>
                        <a:pt x="410" y="0"/>
                        <a:pt x="416" y="0"/>
                      </a:cubicBezTo>
                      <a:lnTo>
                        <a:pt x="6912" y="8"/>
                      </a:lnTo>
                      <a:cubicBezTo>
                        <a:pt x="6919" y="8"/>
                        <a:pt x="6925" y="11"/>
                        <a:pt x="6930" y="16"/>
                      </a:cubicBezTo>
                      <a:cubicBezTo>
                        <a:pt x="6934" y="21"/>
                        <a:pt x="6937" y="27"/>
                        <a:pt x="6936" y="33"/>
                      </a:cubicBezTo>
                      <a:lnTo>
                        <a:pt x="6928" y="249"/>
                      </a:lnTo>
                      <a:lnTo>
                        <a:pt x="6904" y="224"/>
                      </a:lnTo>
                      <a:lnTo>
                        <a:pt x="7272" y="216"/>
                      </a:lnTo>
                      <a:cubicBezTo>
                        <a:pt x="7278" y="216"/>
                        <a:pt x="7285" y="219"/>
                        <a:pt x="7289" y="223"/>
                      </a:cubicBezTo>
                      <a:cubicBezTo>
                        <a:pt x="7294" y="228"/>
                        <a:pt x="7296" y="234"/>
                        <a:pt x="7296" y="240"/>
                      </a:cubicBezTo>
                      <a:lnTo>
                        <a:pt x="7296" y="1448"/>
                      </a:lnTo>
                      <a:cubicBezTo>
                        <a:pt x="7296" y="1462"/>
                        <a:pt x="7286" y="1472"/>
                        <a:pt x="7272" y="1472"/>
                      </a:cubicBezTo>
                      <a:lnTo>
                        <a:pt x="6960" y="1472"/>
                      </a:lnTo>
                      <a:lnTo>
                        <a:pt x="6982" y="1459"/>
                      </a:lnTo>
                      <a:lnTo>
                        <a:pt x="6958" y="1507"/>
                      </a:lnTo>
                      <a:cubicBezTo>
                        <a:pt x="6954" y="1515"/>
                        <a:pt x="6946" y="1520"/>
                        <a:pt x="6936" y="1520"/>
                      </a:cubicBezTo>
                      <a:lnTo>
                        <a:pt x="384" y="1512"/>
                      </a:lnTo>
                      <a:cubicBezTo>
                        <a:pt x="373" y="1512"/>
                        <a:pt x="364" y="1505"/>
                        <a:pt x="361" y="1494"/>
                      </a:cubicBezTo>
                      <a:lnTo>
                        <a:pt x="353" y="1462"/>
                      </a:lnTo>
                      <a:lnTo>
                        <a:pt x="376" y="1480"/>
                      </a:lnTo>
                      <a:lnTo>
                        <a:pt x="40" y="1480"/>
                      </a:lnTo>
                      <a:cubicBezTo>
                        <a:pt x="27" y="1480"/>
                        <a:pt x="17" y="1470"/>
                        <a:pt x="16" y="1457"/>
                      </a:cubicBezTo>
                      <a:lnTo>
                        <a:pt x="11" y="849"/>
                      </a:lnTo>
                      <a:lnTo>
                        <a:pt x="0" y="241"/>
                      </a:lnTo>
                      <a:close/>
                      <a:moveTo>
                        <a:pt x="59" y="848"/>
                      </a:moveTo>
                      <a:lnTo>
                        <a:pt x="64" y="1456"/>
                      </a:lnTo>
                      <a:lnTo>
                        <a:pt x="40" y="1432"/>
                      </a:lnTo>
                      <a:lnTo>
                        <a:pt x="376" y="1432"/>
                      </a:lnTo>
                      <a:cubicBezTo>
                        <a:pt x="387" y="1432"/>
                        <a:pt x="397" y="1440"/>
                        <a:pt x="400" y="1451"/>
                      </a:cubicBezTo>
                      <a:lnTo>
                        <a:pt x="408" y="1483"/>
                      </a:lnTo>
                      <a:lnTo>
                        <a:pt x="384" y="1464"/>
                      </a:lnTo>
                      <a:lnTo>
                        <a:pt x="6936" y="1472"/>
                      </a:lnTo>
                      <a:lnTo>
                        <a:pt x="6915" y="1486"/>
                      </a:lnTo>
                      <a:lnTo>
                        <a:pt x="6939" y="1438"/>
                      </a:lnTo>
                      <a:cubicBezTo>
                        <a:pt x="6943" y="1430"/>
                        <a:pt x="6951" y="1424"/>
                        <a:pt x="6960" y="1424"/>
                      </a:cubicBezTo>
                      <a:lnTo>
                        <a:pt x="7272" y="1424"/>
                      </a:lnTo>
                      <a:lnTo>
                        <a:pt x="7248" y="1448"/>
                      </a:lnTo>
                      <a:lnTo>
                        <a:pt x="7248" y="240"/>
                      </a:lnTo>
                      <a:lnTo>
                        <a:pt x="7273" y="264"/>
                      </a:lnTo>
                      <a:lnTo>
                        <a:pt x="6905" y="272"/>
                      </a:lnTo>
                      <a:cubicBezTo>
                        <a:pt x="6898" y="273"/>
                        <a:pt x="6892" y="270"/>
                        <a:pt x="6887" y="265"/>
                      </a:cubicBezTo>
                      <a:cubicBezTo>
                        <a:pt x="6883" y="261"/>
                        <a:pt x="6880" y="254"/>
                        <a:pt x="6880" y="248"/>
                      </a:cubicBezTo>
                      <a:lnTo>
                        <a:pt x="6888" y="32"/>
                      </a:lnTo>
                      <a:lnTo>
                        <a:pt x="6912" y="56"/>
                      </a:lnTo>
                      <a:lnTo>
                        <a:pt x="416" y="48"/>
                      </a:lnTo>
                      <a:lnTo>
                        <a:pt x="440" y="24"/>
                      </a:lnTo>
                      <a:lnTo>
                        <a:pt x="440" y="248"/>
                      </a:lnTo>
                      <a:cubicBezTo>
                        <a:pt x="440" y="255"/>
                        <a:pt x="438" y="261"/>
                        <a:pt x="433" y="266"/>
                      </a:cubicBezTo>
                      <a:cubicBezTo>
                        <a:pt x="429" y="270"/>
                        <a:pt x="422" y="273"/>
                        <a:pt x="416" y="272"/>
                      </a:cubicBezTo>
                      <a:lnTo>
                        <a:pt x="24" y="264"/>
                      </a:lnTo>
                      <a:lnTo>
                        <a:pt x="48" y="240"/>
                      </a:lnTo>
                      <a:lnTo>
                        <a:pt x="59" y="848"/>
                      </a:lnTo>
                      <a:close/>
                    </a:path>
                  </a:pathLst>
                </a:custGeom>
                <a:solidFill>
                  <a:srgbClr val="124191"/>
                </a:solidFill>
                <a:ln w="0" cap="flat">
                  <a:solidFill>
                    <a:srgbClr val="12419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93" name="Rectangle 7">
                  <a:extLst>
                    <a:ext uri="{FF2B5EF4-FFF2-40B4-BE49-F238E27FC236}">
                      <a16:creationId xmlns:a16="http://schemas.microsoft.com/office/drawing/2014/main" id="{36986223-7F2B-4165-867E-64F5332D777C}"/>
                    </a:ext>
                  </a:extLst>
                </p:cNvPr>
                <p:cNvSpPr>
                  <a:spLocks noChangeArrowheads="1"/>
                </p:cNvSpPr>
                <p:nvPr/>
              </p:nvSpPr>
              <p:spPr bwMode="auto">
                <a:xfrm>
                  <a:off x="1227188"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94" name="Rectangle 8">
                  <a:extLst>
                    <a:ext uri="{FF2B5EF4-FFF2-40B4-BE49-F238E27FC236}">
                      <a16:creationId xmlns:a16="http://schemas.microsoft.com/office/drawing/2014/main" id="{25E5BFC5-DA82-4331-831D-425FB7DC7F6B}"/>
                    </a:ext>
                  </a:extLst>
                </p:cNvPr>
                <p:cNvSpPr>
                  <a:spLocks noChangeArrowheads="1"/>
                </p:cNvSpPr>
                <p:nvPr/>
              </p:nvSpPr>
              <p:spPr bwMode="auto">
                <a:xfrm>
                  <a:off x="127640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95" name="Rectangle 9">
                  <a:extLst>
                    <a:ext uri="{FF2B5EF4-FFF2-40B4-BE49-F238E27FC236}">
                      <a16:creationId xmlns:a16="http://schemas.microsoft.com/office/drawing/2014/main" id="{D9B3AFEB-33AA-40A6-8E8D-ABC75CEF93F9}"/>
                    </a:ext>
                  </a:extLst>
                </p:cNvPr>
                <p:cNvSpPr>
                  <a:spLocks noChangeArrowheads="1"/>
                </p:cNvSpPr>
                <p:nvPr/>
              </p:nvSpPr>
              <p:spPr bwMode="auto">
                <a:xfrm>
                  <a:off x="1325613"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96" name="Rectangle 10">
                  <a:extLst>
                    <a:ext uri="{FF2B5EF4-FFF2-40B4-BE49-F238E27FC236}">
                      <a16:creationId xmlns:a16="http://schemas.microsoft.com/office/drawing/2014/main" id="{E31BBA23-41FE-4EF6-AC3D-020E080EA0E4}"/>
                    </a:ext>
                  </a:extLst>
                </p:cNvPr>
                <p:cNvSpPr>
                  <a:spLocks noChangeArrowheads="1"/>
                </p:cNvSpPr>
                <p:nvPr/>
              </p:nvSpPr>
              <p:spPr bwMode="auto">
                <a:xfrm>
                  <a:off x="137482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97" name="Rectangle 11">
                  <a:extLst>
                    <a:ext uri="{FF2B5EF4-FFF2-40B4-BE49-F238E27FC236}">
                      <a16:creationId xmlns:a16="http://schemas.microsoft.com/office/drawing/2014/main" id="{780B9115-027A-42DF-B17C-9D8B9B0915F8}"/>
                    </a:ext>
                  </a:extLst>
                </p:cNvPr>
                <p:cNvSpPr>
                  <a:spLocks noChangeArrowheads="1"/>
                </p:cNvSpPr>
                <p:nvPr/>
              </p:nvSpPr>
              <p:spPr bwMode="auto">
                <a:xfrm>
                  <a:off x="1424038"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98" name="Rectangle 12">
                  <a:extLst>
                    <a:ext uri="{FF2B5EF4-FFF2-40B4-BE49-F238E27FC236}">
                      <a16:creationId xmlns:a16="http://schemas.microsoft.com/office/drawing/2014/main" id="{636CFD73-BFE4-41FF-B2AD-878EC1564EAA}"/>
                    </a:ext>
                  </a:extLst>
                </p:cNvPr>
                <p:cNvSpPr>
                  <a:spLocks noChangeArrowheads="1"/>
                </p:cNvSpPr>
                <p:nvPr/>
              </p:nvSpPr>
              <p:spPr bwMode="auto">
                <a:xfrm>
                  <a:off x="147801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99" name="Rectangle 13">
                  <a:extLst>
                    <a:ext uri="{FF2B5EF4-FFF2-40B4-BE49-F238E27FC236}">
                      <a16:creationId xmlns:a16="http://schemas.microsoft.com/office/drawing/2014/main" id="{05301100-FEAD-422C-8B99-FD3E4C1BB869}"/>
                    </a:ext>
                  </a:extLst>
                </p:cNvPr>
                <p:cNvSpPr>
                  <a:spLocks noChangeArrowheads="1"/>
                </p:cNvSpPr>
                <p:nvPr/>
              </p:nvSpPr>
              <p:spPr bwMode="auto">
                <a:xfrm>
                  <a:off x="152722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00" name="Rectangle 14">
                  <a:extLst>
                    <a:ext uri="{FF2B5EF4-FFF2-40B4-BE49-F238E27FC236}">
                      <a16:creationId xmlns:a16="http://schemas.microsoft.com/office/drawing/2014/main" id="{6021E72B-03BD-408F-9C97-3920601B6914}"/>
                    </a:ext>
                  </a:extLst>
                </p:cNvPr>
                <p:cNvSpPr>
                  <a:spLocks noChangeArrowheads="1"/>
                </p:cNvSpPr>
                <p:nvPr/>
              </p:nvSpPr>
              <p:spPr bwMode="auto">
                <a:xfrm>
                  <a:off x="1576438"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01" name="Rectangle 15">
                  <a:extLst>
                    <a:ext uri="{FF2B5EF4-FFF2-40B4-BE49-F238E27FC236}">
                      <a16:creationId xmlns:a16="http://schemas.microsoft.com/office/drawing/2014/main" id="{43A5788B-2D93-4E31-AAE2-569929A9ED1D}"/>
                    </a:ext>
                  </a:extLst>
                </p:cNvPr>
                <p:cNvSpPr>
                  <a:spLocks noChangeArrowheads="1"/>
                </p:cNvSpPr>
                <p:nvPr/>
              </p:nvSpPr>
              <p:spPr bwMode="auto">
                <a:xfrm>
                  <a:off x="1632000"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02" name="Rectangle 16">
                  <a:extLst>
                    <a:ext uri="{FF2B5EF4-FFF2-40B4-BE49-F238E27FC236}">
                      <a16:creationId xmlns:a16="http://schemas.microsoft.com/office/drawing/2014/main" id="{A33C79C8-3961-4980-8465-067030B92A5A}"/>
                    </a:ext>
                  </a:extLst>
                </p:cNvPr>
                <p:cNvSpPr>
                  <a:spLocks noChangeArrowheads="1"/>
                </p:cNvSpPr>
                <p:nvPr/>
              </p:nvSpPr>
              <p:spPr bwMode="auto">
                <a:xfrm>
                  <a:off x="1687563"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03" name="Rectangle 17">
                  <a:extLst>
                    <a:ext uri="{FF2B5EF4-FFF2-40B4-BE49-F238E27FC236}">
                      <a16:creationId xmlns:a16="http://schemas.microsoft.com/office/drawing/2014/main" id="{556798CB-D904-4A18-850A-2FC1204F4465}"/>
                    </a:ext>
                  </a:extLst>
                </p:cNvPr>
                <p:cNvSpPr>
                  <a:spLocks noChangeArrowheads="1"/>
                </p:cNvSpPr>
                <p:nvPr/>
              </p:nvSpPr>
              <p:spPr bwMode="auto">
                <a:xfrm>
                  <a:off x="173677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04" name="Rectangle 18">
                  <a:extLst>
                    <a:ext uri="{FF2B5EF4-FFF2-40B4-BE49-F238E27FC236}">
                      <a16:creationId xmlns:a16="http://schemas.microsoft.com/office/drawing/2014/main" id="{771F8C88-F019-4031-A204-0E7039358816}"/>
                    </a:ext>
                  </a:extLst>
                </p:cNvPr>
                <p:cNvSpPr>
                  <a:spLocks noChangeArrowheads="1"/>
                </p:cNvSpPr>
                <p:nvPr/>
              </p:nvSpPr>
              <p:spPr bwMode="auto">
                <a:xfrm>
                  <a:off x="17859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05" name="Rectangle 19">
                  <a:extLst>
                    <a:ext uri="{FF2B5EF4-FFF2-40B4-BE49-F238E27FC236}">
                      <a16:creationId xmlns:a16="http://schemas.microsoft.com/office/drawing/2014/main" id="{2F6014E5-AD58-4E2A-8381-BD81543C29A0}"/>
                    </a:ext>
                  </a:extLst>
                </p:cNvPr>
                <p:cNvSpPr>
                  <a:spLocks noChangeArrowheads="1"/>
                </p:cNvSpPr>
                <p:nvPr/>
              </p:nvSpPr>
              <p:spPr bwMode="auto">
                <a:xfrm>
                  <a:off x="182885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06" name="Rectangle 20">
                  <a:extLst>
                    <a:ext uri="{FF2B5EF4-FFF2-40B4-BE49-F238E27FC236}">
                      <a16:creationId xmlns:a16="http://schemas.microsoft.com/office/drawing/2014/main" id="{F4493DE1-4A86-485B-B681-2DE85F637469}"/>
                    </a:ext>
                  </a:extLst>
                </p:cNvPr>
                <p:cNvSpPr>
                  <a:spLocks noChangeArrowheads="1"/>
                </p:cNvSpPr>
                <p:nvPr/>
              </p:nvSpPr>
              <p:spPr bwMode="auto">
                <a:xfrm>
                  <a:off x="1878063"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07" name="Rectangle 21">
                  <a:extLst>
                    <a:ext uri="{FF2B5EF4-FFF2-40B4-BE49-F238E27FC236}">
                      <a16:creationId xmlns:a16="http://schemas.microsoft.com/office/drawing/2014/main" id="{F0899AC0-B860-49E8-A5FF-469C5E562D85}"/>
                    </a:ext>
                  </a:extLst>
                </p:cNvPr>
                <p:cNvSpPr>
                  <a:spLocks noChangeArrowheads="1"/>
                </p:cNvSpPr>
                <p:nvPr/>
              </p:nvSpPr>
              <p:spPr bwMode="auto">
                <a:xfrm>
                  <a:off x="1927275" y="219342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08" name="Rectangle 22">
                  <a:extLst>
                    <a:ext uri="{FF2B5EF4-FFF2-40B4-BE49-F238E27FC236}">
                      <a16:creationId xmlns:a16="http://schemas.microsoft.com/office/drawing/2014/main" id="{DF025EFF-CF93-4F7E-9ADB-F79E86F73472}"/>
                    </a:ext>
                  </a:extLst>
                </p:cNvPr>
                <p:cNvSpPr>
                  <a:spLocks noChangeArrowheads="1"/>
                </p:cNvSpPr>
                <p:nvPr/>
              </p:nvSpPr>
              <p:spPr bwMode="auto">
                <a:xfrm>
                  <a:off x="19764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09" name="Rectangle 23">
                  <a:extLst>
                    <a:ext uri="{FF2B5EF4-FFF2-40B4-BE49-F238E27FC236}">
                      <a16:creationId xmlns:a16="http://schemas.microsoft.com/office/drawing/2014/main" id="{BC3A7E47-7541-497D-B1D4-6877DCFC59EE}"/>
                    </a:ext>
                  </a:extLst>
                </p:cNvPr>
                <p:cNvSpPr>
                  <a:spLocks noChangeArrowheads="1"/>
                </p:cNvSpPr>
                <p:nvPr/>
              </p:nvSpPr>
              <p:spPr bwMode="auto">
                <a:xfrm>
                  <a:off x="204316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10" name="Rectangle 24">
                  <a:extLst>
                    <a:ext uri="{FF2B5EF4-FFF2-40B4-BE49-F238E27FC236}">
                      <a16:creationId xmlns:a16="http://schemas.microsoft.com/office/drawing/2014/main" id="{BE21482F-AFDE-45EF-B56D-0C941D8D4F48}"/>
                    </a:ext>
                  </a:extLst>
                </p:cNvPr>
                <p:cNvSpPr>
                  <a:spLocks noChangeArrowheads="1"/>
                </p:cNvSpPr>
                <p:nvPr/>
              </p:nvSpPr>
              <p:spPr bwMode="auto">
                <a:xfrm>
                  <a:off x="2092375" y="219342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11" name="Rectangle 25">
                  <a:extLst>
                    <a:ext uri="{FF2B5EF4-FFF2-40B4-BE49-F238E27FC236}">
                      <a16:creationId xmlns:a16="http://schemas.microsoft.com/office/drawing/2014/main" id="{37B87E95-DC45-48B0-950E-DA7D3102CAEF}"/>
                    </a:ext>
                  </a:extLst>
                </p:cNvPr>
                <p:cNvSpPr>
                  <a:spLocks noChangeArrowheads="1"/>
                </p:cNvSpPr>
                <p:nvPr/>
              </p:nvSpPr>
              <p:spPr bwMode="auto">
                <a:xfrm>
                  <a:off x="2141588" y="219342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12" name="Rectangle 26">
                  <a:extLst>
                    <a:ext uri="{FF2B5EF4-FFF2-40B4-BE49-F238E27FC236}">
                      <a16:creationId xmlns:a16="http://schemas.microsoft.com/office/drawing/2014/main" id="{D7C92D8B-AD04-46A8-ABC1-197659A738BF}"/>
                    </a:ext>
                  </a:extLst>
                </p:cNvPr>
                <p:cNvSpPr>
                  <a:spLocks noChangeArrowheads="1"/>
                </p:cNvSpPr>
                <p:nvPr/>
              </p:nvSpPr>
              <p:spPr bwMode="auto">
                <a:xfrm>
                  <a:off x="2190800"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13" name="Rectangle 27">
                  <a:extLst>
                    <a:ext uri="{FF2B5EF4-FFF2-40B4-BE49-F238E27FC236}">
                      <a16:creationId xmlns:a16="http://schemas.microsoft.com/office/drawing/2014/main" id="{754CE49C-812E-4FBF-A012-C32CBD490BF8}"/>
                    </a:ext>
                  </a:extLst>
                </p:cNvPr>
                <p:cNvSpPr>
                  <a:spLocks noChangeArrowheads="1"/>
                </p:cNvSpPr>
                <p:nvPr/>
              </p:nvSpPr>
              <p:spPr bwMode="auto">
                <a:xfrm>
                  <a:off x="225271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14" name="Rectangle 28">
                  <a:extLst>
                    <a:ext uri="{FF2B5EF4-FFF2-40B4-BE49-F238E27FC236}">
                      <a16:creationId xmlns:a16="http://schemas.microsoft.com/office/drawing/2014/main" id="{770E8C03-48A1-400B-9BD2-5A0CDD303561}"/>
                    </a:ext>
                  </a:extLst>
                </p:cNvPr>
                <p:cNvSpPr>
                  <a:spLocks noChangeArrowheads="1"/>
                </p:cNvSpPr>
                <p:nvPr/>
              </p:nvSpPr>
              <p:spPr bwMode="auto">
                <a:xfrm>
                  <a:off x="230827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15" name="Rectangle 29">
                  <a:extLst>
                    <a:ext uri="{FF2B5EF4-FFF2-40B4-BE49-F238E27FC236}">
                      <a16:creationId xmlns:a16="http://schemas.microsoft.com/office/drawing/2014/main" id="{97A2E9E8-55C8-452F-B33F-AC0316B8789F}"/>
                    </a:ext>
                  </a:extLst>
                </p:cNvPr>
                <p:cNvSpPr>
                  <a:spLocks noChangeArrowheads="1"/>
                </p:cNvSpPr>
                <p:nvPr/>
              </p:nvSpPr>
              <p:spPr bwMode="auto">
                <a:xfrm>
                  <a:off x="23574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16" name="Rectangle 30">
                  <a:extLst>
                    <a:ext uri="{FF2B5EF4-FFF2-40B4-BE49-F238E27FC236}">
                      <a16:creationId xmlns:a16="http://schemas.microsoft.com/office/drawing/2014/main" id="{5C1D36FE-12CA-4BC3-A6A6-208456089718}"/>
                    </a:ext>
                  </a:extLst>
                </p:cNvPr>
                <p:cNvSpPr>
                  <a:spLocks noChangeArrowheads="1"/>
                </p:cNvSpPr>
                <p:nvPr/>
              </p:nvSpPr>
              <p:spPr bwMode="auto">
                <a:xfrm>
                  <a:off x="240670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17" name="Rectangle 31">
                  <a:extLst>
                    <a:ext uri="{FF2B5EF4-FFF2-40B4-BE49-F238E27FC236}">
                      <a16:creationId xmlns:a16="http://schemas.microsoft.com/office/drawing/2014/main" id="{C95D930B-DD05-43AD-93CC-BA95FE4ED516}"/>
                    </a:ext>
                  </a:extLst>
                </p:cNvPr>
                <p:cNvSpPr>
                  <a:spLocks noChangeArrowheads="1"/>
                </p:cNvSpPr>
                <p:nvPr/>
              </p:nvSpPr>
              <p:spPr bwMode="auto">
                <a:xfrm>
                  <a:off x="2455913"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18" name="Rectangle 32">
                  <a:extLst>
                    <a:ext uri="{FF2B5EF4-FFF2-40B4-BE49-F238E27FC236}">
                      <a16:creationId xmlns:a16="http://schemas.microsoft.com/office/drawing/2014/main" id="{0A9626D2-01F1-4218-ABA3-95792C17F9A4}"/>
                    </a:ext>
                  </a:extLst>
                </p:cNvPr>
                <p:cNvSpPr>
                  <a:spLocks noChangeArrowheads="1"/>
                </p:cNvSpPr>
                <p:nvPr/>
              </p:nvSpPr>
              <p:spPr bwMode="auto">
                <a:xfrm>
                  <a:off x="2511475"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19" name="Rectangle 33">
                  <a:extLst>
                    <a:ext uri="{FF2B5EF4-FFF2-40B4-BE49-F238E27FC236}">
                      <a16:creationId xmlns:a16="http://schemas.microsoft.com/office/drawing/2014/main" id="{ACD3EBAA-F222-4021-8C97-029D8AF5C596}"/>
                    </a:ext>
                  </a:extLst>
                </p:cNvPr>
                <p:cNvSpPr>
                  <a:spLocks noChangeArrowheads="1"/>
                </p:cNvSpPr>
                <p:nvPr/>
              </p:nvSpPr>
              <p:spPr bwMode="auto">
                <a:xfrm>
                  <a:off x="2560688"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20" name="Rectangle 34">
                  <a:extLst>
                    <a:ext uri="{FF2B5EF4-FFF2-40B4-BE49-F238E27FC236}">
                      <a16:creationId xmlns:a16="http://schemas.microsoft.com/office/drawing/2014/main" id="{17C4A7A9-41E1-4B58-95F9-869C3E3D6EC1}"/>
                    </a:ext>
                  </a:extLst>
                </p:cNvPr>
                <p:cNvSpPr>
                  <a:spLocks noChangeArrowheads="1"/>
                </p:cNvSpPr>
                <p:nvPr/>
              </p:nvSpPr>
              <p:spPr bwMode="auto">
                <a:xfrm>
                  <a:off x="2609900" y="2199779"/>
                  <a:ext cx="23813"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21" name="Rectangle 35">
                  <a:extLst>
                    <a:ext uri="{FF2B5EF4-FFF2-40B4-BE49-F238E27FC236}">
                      <a16:creationId xmlns:a16="http://schemas.microsoft.com/office/drawing/2014/main" id="{9E287EB9-EAD8-4DE2-ACEF-732439AF4ED1}"/>
                    </a:ext>
                  </a:extLst>
                </p:cNvPr>
                <p:cNvSpPr>
                  <a:spLocks noChangeArrowheads="1"/>
                </p:cNvSpPr>
                <p:nvPr/>
              </p:nvSpPr>
              <p:spPr bwMode="auto">
                <a:xfrm>
                  <a:off x="266387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22" name="Rectangle 36">
                  <a:extLst>
                    <a:ext uri="{FF2B5EF4-FFF2-40B4-BE49-F238E27FC236}">
                      <a16:creationId xmlns:a16="http://schemas.microsoft.com/office/drawing/2014/main" id="{314E3D9A-7B4D-4D66-B392-DFC6CA87B5E4}"/>
                    </a:ext>
                  </a:extLst>
                </p:cNvPr>
                <p:cNvSpPr>
                  <a:spLocks noChangeArrowheads="1"/>
                </p:cNvSpPr>
                <p:nvPr/>
              </p:nvSpPr>
              <p:spPr bwMode="auto">
                <a:xfrm>
                  <a:off x="2719438"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23" name="Rectangle 37">
                  <a:extLst>
                    <a:ext uri="{FF2B5EF4-FFF2-40B4-BE49-F238E27FC236}">
                      <a16:creationId xmlns:a16="http://schemas.microsoft.com/office/drawing/2014/main" id="{47D33A90-F096-4004-A2B5-980879C4F55C}"/>
                    </a:ext>
                  </a:extLst>
                </p:cNvPr>
                <p:cNvSpPr>
                  <a:spLocks noChangeArrowheads="1"/>
                </p:cNvSpPr>
                <p:nvPr/>
              </p:nvSpPr>
              <p:spPr bwMode="auto">
                <a:xfrm>
                  <a:off x="2768650"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24" name="Rectangle 38">
                  <a:extLst>
                    <a:ext uri="{FF2B5EF4-FFF2-40B4-BE49-F238E27FC236}">
                      <a16:creationId xmlns:a16="http://schemas.microsoft.com/office/drawing/2014/main" id="{0FFD5E8C-8FA5-417B-8327-59B70995490E}"/>
                    </a:ext>
                  </a:extLst>
                </p:cNvPr>
                <p:cNvSpPr>
                  <a:spLocks noChangeArrowheads="1"/>
                </p:cNvSpPr>
                <p:nvPr/>
              </p:nvSpPr>
              <p:spPr bwMode="auto">
                <a:xfrm>
                  <a:off x="281786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25" name="Rectangle 39">
                  <a:extLst>
                    <a:ext uri="{FF2B5EF4-FFF2-40B4-BE49-F238E27FC236}">
                      <a16:creationId xmlns:a16="http://schemas.microsoft.com/office/drawing/2014/main" id="{EFFF21EF-7EAE-4B39-9555-0443CE66F170}"/>
                    </a:ext>
                  </a:extLst>
                </p:cNvPr>
                <p:cNvSpPr>
                  <a:spLocks noChangeArrowheads="1"/>
                </p:cNvSpPr>
                <p:nvPr/>
              </p:nvSpPr>
              <p:spPr bwMode="auto">
                <a:xfrm>
                  <a:off x="2928988"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26" name="Rectangle 40">
                  <a:extLst>
                    <a:ext uri="{FF2B5EF4-FFF2-40B4-BE49-F238E27FC236}">
                      <a16:creationId xmlns:a16="http://schemas.microsoft.com/office/drawing/2014/main" id="{69D323B3-AEE7-43DF-A13E-0170C42309E2}"/>
                    </a:ext>
                  </a:extLst>
                </p:cNvPr>
                <p:cNvSpPr>
                  <a:spLocks noChangeArrowheads="1"/>
                </p:cNvSpPr>
                <p:nvPr/>
              </p:nvSpPr>
              <p:spPr bwMode="auto">
                <a:xfrm>
                  <a:off x="2978200"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27" name="Rectangle 41">
                  <a:extLst>
                    <a:ext uri="{FF2B5EF4-FFF2-40B4-BE49-F238E27FC236}">
                      <a16:creationId xmlns:a16="http://schemas.microsoft.com/office/drawing/2014/main" id="{D3E057E8-D759-404E-A452-44953789A216}"/>
                    </a:ext>
                  </a:extLst>
                </p:cNvPr>
                <p:cNvSpPr>
                  <a:spLocks noChangeArrowheads="1"/>
                </p:cNvSpPr>
                <p:nvPr/>
              </p:nvSpPr>
              <p:spPr bwMode="auto">
                <a:xfrm>
                  <a:off x="3027413"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28" name="Rectangle 42">
                  <a:extLst>
                    <a:ext uri="{FF2B5EF4-FFF2-40B4-BE49-F238E27FC236}">
                      <a16:creationId xmlns:a16="http://schemas.microsoft.com/office/drawing/2014/main" id="{E119C815-800A-4B47-82B3-E0232980AE84}"/>
                    </a:ext>
                  </a:extLst>
                </p:cNvPr>
                <p:cNvSpPr>
                  <a:spLocks noChangeArrowheads="1"/>
                </p:cNvSpPr>
                <p:nvPr/>
              </p:nvSpPr>
              <p:spPr bwMode="auto">
                <a:xfrm>
                  <a:off x="3076625" y="2234704"/>
                  <a:ext cx="23813"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29" name="Rectangle 43">
                  <a:extLst>
                    <a:ext uri="{FF2B5EF4-FFF2-40B4-BE49-F238E27FC236}">
                      <a16:creationId xmlns:a16="http://schemas.microsoft.com/office/drawing/2014/main" id="{FB13062F-0BE4-4A2F-A95B-E0DEEFEB3292}"/>
                    </a:ext>
                  </a:extLst>
                </p:cNvPr>
                <p:cNvSpPr>
                  <a:spLocks noChangeArrowheads="1"/>
                </p:cNvSpPr>
                <p:nvPr/>
              </p:nvSpPr>
              <p:spPr bwMode="auto">
                <a:xfrm>
                  <a:off x="3395713"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30" name="Rectangle 44">
                  <a:extLst>
                    <a:ext uri="{FF2B5EF4-FFF2-40B4-BE49-F238E27FC236}">
                      <a16:creationId xmlns:a16="http://schemas.microsoft.com/office/drawing/2014/main" id="{46B4107E-8FC3-4290-BBA6-436A7C352B72}"/>
                    </a:ext>
                  </a:extLst>
                </p:cNvPr>
                <p:cNvSpPr>
                  <a:spLocks noChangeArrowheads="1"/>
                </p:cNvSpPr>
                <p:nvPr/>
              </p:nvSpPr>
              <p:spPr bwMode="auto">
                <a:xfrm>
                  <a:off x="344492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31" name="Freeform 45">
                  <a:extLst>
                    <a:ext uri="{FF2B5EF4-FFF2-40B4-BE49-F238E27FC236}">
                      <a16:creationId xmlns:a16="http://schemas.microsoft.com/office/drawing/2014/main" id="{55933DAD-62E0-49D5-A3D4-428A2FB137DE}"/>
                    </a:ext>
                  </a:extLst>
                </p:cNvPr>
                <p:cNvSpPr>
                  <a:spLocks/>
                </p:cNvSpPr>
                <p:nvPr/>
              </p:nvSpPr>
              <p:spPr bwMode="auto">
                <a:xfrm>
                  <a:off x="3494138" y="2193429"/>
                  <a:ext cx="26988" cy="107950"/>
                </a:xfrm>
                <a:custGeom>
                  <a:avLst/>
                  <a:gdLst/>
                  <a:ahLst/>
                  <a:cxnLst>
                    <a:cxn ang="0">
                      <a:pos x="17" y="0"/>
                    </a:cxn>
                    <a:cxn ang="0">
                      <a:pos x="16" y="68"/>
                    </a:cxn>
                    <a:cxn ang="0">
                      <a:pos x="0" y="68"/>
                    </a:cxn>
                    <a:cxn ang="0">
                      <a:pos x="1" y="0"/>
                    </a:cxn>
                    <a:cxn ang="0">
                      <a:pos x="17" y="0"/>
                    </a:cxn>
                  </a:cxnLst>
                  <a:rect l="0" t="0" r="r" b="b"/>
                  <a:pathLst>
                    <a:path w="17" h="68">
                      <a:moveTo>
                        <a:pt x="17" y="0"/>
                      </a:moveTo>
                      <a:lnTo>
                        <a:pt x="16" y="68"/>
                      </a:lnTo>
                      <a:lnTo>
                        <a:pt x="0" y="68"/>
                      </a:lnTo>
                      <a:lnTo>
                        <a:pt x="1" y="0"/>
                      </a:lnTo>
                      <a:lnTo>
                        <a:pt x="17" y="0"/>
                      </a:lnTo>
                      <a:close/>
                    </a:path>
                  </a:pathLst>
                </a:cu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32" name="Freeform 46">
                  <a:extLst>
                    <a:ext uri="{FF2B5EF4-FFF2-40B4-BE49-F238E27FC236}">
                      <a16:creationId xmlns:a16="http://schemas.microsoft.com/office/drawing/2014/main" id="{245FB349-C8F3-48EB-955E-43842C6734B5}"/>
                    </a:ext>
                  </a:extLst>
                </p:cNvPr>
                <p:cNvSpPr>
                  <a:spLocks/>
                </p:cNvSpPr>
                <p:nvPr/>
              </p:nvSpPr>
              <p:spPr bwMode="auto">
                <a:xfrm>
                  <a:off x="1171625" y="2193429"/>
                  <a:ext cx="25400" cy="107950"/>
                </a:xfrm>
                <a:custGeom>
                  <a:avLst/>
                  <a:gdLst/>
                  <a:ahLst/>
                  <a:cxnLst>
                    <a:cxn ang="0">
                      <a:pos x="16" y="0"/>
                    </a:cxn>
                    <a:cxn ang="0">
                      <a:pos x="15" y="68"/>
                    </a:cxn>
                    <a:cxn ang="0">
                      <a:pos x="0" y="68"/>
                    </a:cxn>
                    <a:cxn ang="0">
                      <a:pos x="1" y="0"/>
                    </a:cxn>
                    <a:cxn ang="0">
                      <a:pos x="16" y="0"/>
                    </a:cxn>
                  </a:cxnLst>
                  <a:rect l="0" t="0" r="r" b="b"/>
                  <a:pathLst>
                    <a:path w="16" h="68">
                      <a:moveTo>
                        <a:pt x="16" y="0"/>
                      </a:moveTo>
                      <a:lnTo>
                        <a:pt x="15" y="68"/>
                      </a:lnTo>
                      <a:lnTo>
                        <a:pt x="0" y="68"/>
                      </a:lnTo>
                      <a:lnTo>
                        <a:pt x="1" y="0"/>
                      </a:lnTo>
                      <a:lnTo>
                        <a:pt x="16" y="0"/>
                      </a:lnTo>
                      <a:close/>
                    </a:path>
                  </a:pathLst>
                </a:cu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33" name="Rectangle 47">
                  <a:extLst>
                    <a:ext uri="{FF2B5EF4-FFF2-40B4-BE49-F238E27FC236}">
                      <a16:creationId xmlns:a16="http://schemas.microsoft.com/office/drawing/2014/main" id="{5FA33EC2-8AD4-45B3-9206-CC51E5375053}"/>
                    </a:ext>
                  </a:extLst>
                </p:cNvPr>
                <p:cNvSpPr>
                  <a:spLocks noChangeArrowheads="1"/>
                </p:cNvSpPr>
                <p:nvPr/>
              </p:nvSpPr>
              <p:spPr bwMode="auto">
                <a:xfrm>
                  <a:off x="3132188" y="2234704"/>
                  <a:ext cx="23813" cy="125413"/>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34" name="Rectangle 48">
                  <a:extLst>
                    <a:ext uri="{FF2B5EF4-FFF2-40B4-BE49-F238E27FC236}">
                      <a16:creationId xmlns:a16="http://schemas.microsoft.com/office/drawing/2014/main" id="{62143A5D-F365-499E-93C1-1486ADFA652E}"/>
                    </a:ext>
                  </a:extLst>
                </p:cNvPr>
                <p:cNvSpPr>
                  <a:spLocks noChangeArrowheads="1"/>
                </p:cNvSpPr>
                <p:nvPr/>
              </p:nvSpPr>
              <p:spPr bwMode="auto">
                <a:xfrm>
                  <a:off x="3186163" y="2234704"/>
                  <a:ext cx="25400" cy="125413"/>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35" name="Rectangle 49">
                  <a:extLst>
                    <a:ext uri="{FF2B5EF4-FFF2-40B4-BE49-F238E27FC236}">
                      <a16:creationId xmlns:a16="http://schemas.microsoft.com/office/drawing/2014/main" id="{AC5F224D-DCC4-4D36-89C8-FFD401EE8017}"/>
                    </a:ext>
                  </a:extLst>
                </p:cNvPr>
                <p:cNvSpPr>
                  <a:spLocks noChangeArrowheads="1"/>
                </p:cNvSpPr>
                <p:nvPr/>
              </p:nvSpPr>
              <p:spPr bwMode="auto">
                <a:xfrm>
                  <a:off x="3235375" y="2234704"/>
                  <a:ext cx="25400" cy="1285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36" name="Rectangle 50">
                  <a:extLst>
                    <a:ext uri="{FF2B5EF4-FFF2-40B4-BE49-F238E27FC236}">
                      <a16:creationId xmlns:a16="http://schemas.microsoft.com/office/drawing/2014/main" id="{3BDC5B81-F054-455E-A575-C5D705FE0FFE}"/>
                    </a:ext>
                  </a:extLst>
                </p:cNvPr>
                <p:cNvSpPr>
                  <a:spLocks noChangeArrowheads="1"/>
                </p:cNvSpPr>
                <p:nvPr/>
              </p:nvSpPr>
              <p:spPr bwMode="auto">
                <a:xfrm>
                  <a:off x="3284588" y="2234704"/>
                  <a:ext cx="25400" cy="127000"/>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37" name="Freeform 51">
                  <a:extLst>
                    <a:ext uri="{FF2B5EF4-FFF2-40B4-BE49-F238E27FC236}">
                      <a16:creationId xmlns:a16="http://schemas.microsoft.com/office/drawing/2014/main" id="{3215D4F1-8D55-4BBE-A2E2-B4C5AA9A7A62}"/>
                    </a:ext>
                  </a:extLst>
                </p:cNvPr>
                <p:cNvSpPr>
                  <a:spLocks/>
                </p:cNvSpPr>
                <p:nvPr/>
              </p:nvSpPr>
              <p:spPr bwMode="auto">
                <a:xfrm>
                  <a:off x="3629075" y="1809254"/>
                  <a:ext cx="12700" cy="396875"/>
                </a:xfrm>
                <a:custGeom>
                  <a:avLst/>
                  <a:gdLst/>
                  <a:ahLst/>
                  <a:cxnLst>
                    <a:cxn ang="0">
                      <a:pos x="32" y="1"/>
                    </a:cxn>
                    <a:cxn ang="0">
                      <a:pos x="16" y="1057"/>
                    </a:cxn>
                    <a:cxn ang="0">
                      <a:pos x="8" y="1064"/>
                    </a:cxn>
                    <a:cxn ang="0">
                      <a:pos x="0" y="1056"/>
                    </a:cxn>
                    <a:cxn ang="0">
                      <a:pos x="0" y="1048"/>
                    </a:cxn>
                    <a:cxn ang="0">
                      <a:pos x="16" y="1048"/>
                    </a:cxn>
                    <a:cxn ang="0">
                      <a:pos x="16" y="1056"/>
                    </a:cxn>
                    <a:cxn ang="0">
                      <a:pos x="0" y="1056"/>
                    </a:cxn>
                    <a:cxn ang="0">
                      <a:pos x="16" y="0"/>
                    </a:cxn>
                    <a:cxn ang="0">
                      <a:pos x="32" y="1"/>
                    </a:cxn>
                  </a:cxnLst>
                  <a:rect l="0" t="0" r="r" b="b"/>
                  <a:pathLst>
                    <a:path w="32" h="1065">
                      <a:moveTo>
                        <a:pt x="32" y="1"/>
                      </a:moveTo>
                      <a:lnTo>
                        <a:pt x="16" y="1057"/>
                      </a:lnTo>
                      <a:cubicBezTo>
                        <a:pt x="16" y="1061"/>
                        <a:pt x="13" y="1065"/>
                        <a:pt x="8" y="1064"/>
                      </a:cubicBezTo>
                      <a:cubicBezTo>
                        <a:pt x="4" y="1064"/>
                        <a:pt x="0" y="1061"/>
                        <a:pt x="0" y="1056"/>
                      </a:cubicBezTo>
                      <a:lnTo>
                        <a:pt x="0" y="1048"/>
                      </a:lnTo>
                      <a:lnTo>
                        <a:pt x="16" y="1048"/>
                      </a:lnTo>
                      <a:lnTo>
                        <a:pt x="16" y="1056"/>
                      </a:lnTo>
                      <a:lnTo>
                        <a:pt x="0" y="1056"/>
                      </a:lnTo>
                      <a:lnTo>
                        <a:pt x="16" y="0"/>
                      </a:lnTo>
                      <a:lnTo>
                        <a:pt x="32" y="1"/>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38" name="Rectangle 52">
                  <a:extLst>
                    <a:ext uri="{FF2B5EF4-FFF2-40B4-BE49-F238E27FC236}">
                      <a16:creationId xmlns:a16="http://schemas.microsoft.com/office/drawing/2014/main" id="{DB379F6F-319C-4A07-A764-3680AFDBE669}"/>
                    </a:ext>
                  </a:extLst>
                </p:cNvPr>
                <p:cNvSpPr>
                  <a:spLocks noChangeArrowheads="1"/>
                </p:cNvSpPr>
                <p:nvPr/>
              </p:nvSpPr>
              <p:spPr bwMode="auto">
                <a:xfrm>
                  <a:off x="1103363" y="1809254"/>
                  <a:ext cx="6350" cy="447675"/>
                </a:xfrm>
                <a:prstGeom prst="rect">
                  <a:avLst/>
                </a:pr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39" name="Freeform 53">
                  <a:extLst>
                    <a:ext uri="{FF2B5EF4-FFF2-40B4-BE49-F238E27FC236}">
                      <a16:creationId xmlns:a16="http://schemas.microsoft.com/office/drawing/2014/main" id="{81A02C80-3BDF-4D01-ACE8-A406431CB40E}"/>
                    </a:ext>
                  </a:extLst>
                </p:cNvPr>
                <p:cNvSpPr>
                  <a:spLocks/>
                </p:cNvSpPr>
                <p:nvPr/>
              </p:nvSpPr>
              <p:spPr bwMode="auto">
                <a:xfrm>
                  <a:off x="1106538" y="2087067"/>
                  <a:ext cx="2532063" cy="11113"/>
                </a:xfrm>
                <a:custGeom>
                  <a:avLst/>
                  <a:gdLst/>
                  <a:ahLst/>
                  <a:cxnLst>
                    <a:cxn ang="0">
                      <a:pos x="0" y="0"/>
                    </a:cxn>
                    <a:cxn ang="0">
                      <a:pos x="1595" y="3"/>
                    </a:cxn>
                    <a:cxn ang="0">
                      <a:pos x="1595" y="7"/>
                    </a:cxn>
                    <a:cxn ang="0">
                      <a:pos x="0" y="3"/>
                    </a:cxn>
                    <a:cxn ang="0">
                      <a:pos x="0" y="0"/>
                    </a:cxn>
                  </a:cxnLst>
                  <a:rect l="0" t="0" r="r" b="b"/>
                  <a:pathLst>
                    <a:path w="1595" h="7">
                      <a:moveTo>
                        <a:pt x="0" y="0"/>
                      </a:moveTo>
                      <a:lnTo>
                        <a:pt x="1595" y="3"/>
                      </a:lnTo>
                      <a:lnTo>
                        <a:pt x="1595" y="7"/>
                      </a:lnTo>
                      <a:lnTo>
                        <a:pt x="0" y="3"/>
                      </a:lnTo>
                      <a:lnTo>
                        <a:pt x="0"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40" name="Freeform 62">
                  <a:extLst>
                    <a:ext uri="{FF2B5EF4-FFF2-40B4-BE49-F238E27FC236}">
                      <a16:creationId xmlns:a16="http://schemas.microsoft.com/office/drawing/2014/main" id="{5B227631-6173-4BD4-B596-805A28188522}"/>
                    </a:ext>
                  </a:extLst>
                </p:cNvPr>
                <p:cNvSpPr>
                  <a:spLocks/>
                </p:cNvSpPr>
                <p:nvPr/>
              </p:nvSpPr>
              <p:spPr bwMode="auto">
                <a:xfrm>
                  <a:off x="1619300" y="1836242"/>
                  <a:ext cx="141288" cy="136525"/>
                </a:xfrm>
                <a:custGeom>
                  <a:avLst/>
                  <a:gdLst/>
                  <a:ahLst/>
                  <a:cxnLst>
                    <a:cxn ang="0">
                      <a:pos x="0" y="184"/>
                    </a:cxn>
                    <a:cxn ang="0">
                      <a:pos x="184" y="0"/>
                    </a:cxn>
                    <a:cxn ang="0">
                      <a:pos x="184" y="0"/>
                    </a:cxn>
                    <a:cxn ang="0">
                      <a:pos x="184" y="0"/>
                    </a:cxn>
                    <a:cxn ang="0">
                      <a:pos x="368" y="184"/>
                    </a:cxn>
                    <a:cxn ang="0">
                      <a:pos x="368" y="184"/>
                    </a:cxn>
                    <a:cxn ang="0">
                      <a:pos x="368" y="184"/>
                    </a:cxn>
                    <a:cxn ang="0">
                      <a:pos x="184" y="368"/>
                    </a:cxn>
                    <a:cxn ang="0">
                      <a:pos x="184" y="368"/>
                    </a:cxn>
                    <a:cxn ang="0">
                      <a:pos x="184" y="368"/>
                    </a:cxn>
                    <a:cxn ang="0">
                      <a:pos x="0" y="184"/>
                    </a:cxn>
                    <a:cxn ang="0">
                      <a:pos x="0" y="184"/>
                    </a:cxn>
                  </a:cxnLst>
                  <a:rect l="0" t="0" r="r" b="b"/>
                  <a:pathLst>
                    <a:path w="368" h="368">
                      <a:moveTo>
                        <a:pt x="0" y="184"/>
                      </a:moveTo>
                      <a:cubicBezTo>
                        <a:pt x="0" y="83"/>
                        <a:pt x="83" y="0"/>
                        <a:pt x="184" y="0"/>
                      </a:cubicBezTo>
                      <a:cubicBezTo>
                        <a:pt x="184" y="0"/>
                        <a:pt x="184" y="0"/>
                        <a:pt x="184" y="0"/>
                      </a:cubicBezTo>
                      <a:lnTo>
                        <a:pt x="184" y="0"/>
                      </a:lnTo>
                      <a:cubicBezTo>
                        <a:pt x="286" y="0"/>
                        <a:pt x="368" y="83"/>
                        <a:pt x="368" y="184"/>
                      </a:cubicBezTo>
                      <a:cubicBezTo>
                        <a:pt x="368" y="184"/>
                        <a:pt x="368" y="184"/>
                        <a:pt x="368" y="184"/>
                      </a:cubicBezTo>
                      <a:lnTo>
                        <a:pt x="368" y="184"/>
                      </a:lnTo>
                      <a:cubicBezTo>
                        <a:pt x="368" y="286"/>
                        <a:pt x="286" y="368"/>
                        <a:pt x="184" y="368"/>
                      </a:cubicBezTo>
                      <a:cubicBezTo>
                        <a:pt x="184" y="368"/>
                        <a:pt x="184" y="368"/>
                        <a:pt x="184" y="368"/>
                      </a:cubicBezTo>
                      <a:lnTo>
                        <a:pt x="184" y="368"/>
                      </a:lnTo>
                      <a:cubicBezTo>
                        <a:pt x="83"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41" name="Freeform 63">
                  <a:extLst>
                    <a:ext uri="{FF2B5EF4-FFF2-40B4-BE49-F238E27FC236}">
                      <a16:creationId xmlns:a16="http://schemas.microsoft.com/office/drawing/2014/main" id="{4C355D85-EA09-406B-8AA0-AE1E20683667}"/>
                    </a:ext>
                  </a:extLst>
                </p:cNvPr>
                <p:cNvSpPr>
                  <a:spLocks noEditPoints="1"/>
                </p:cNvSpPr>
                <p:nvPr/>
              </p:nvSpPr>
              <p:spPr bwMode="auto">
                <a:xfrm>
                  <a:off x="1608188" y="1823542"/>
                  <a:ext cx="165100" cy="161925"/>
                </a:xfrm>
                <a:custGeom>
                  <a:avLst/>
                  <a:gdLst/>
                  <a:ahLst/>
                  <a:cxnLst>
                    <a:cxn ang="0">
                      <a:pos x="5" y="176"/>
                    </a:cxn>
                    <a:cxn ang="0">
                      <a:pos x="19" y="130"/>
                    </a:cxn>
                    <a:cxn ang="0">
                      <a:pos x="62" y="66"/>
                    </a:cxn>
                    <a:cxn ang="0">
                      <a:pos x="98" y="36"/>
                    </a:cxn>
                    <a:cxn ang="0">
                      <a:pos x="170" y="6"/>
                    </a:cxn>
                    <a:cxn ang="0">
                      <a:pos x="220" y="1"/>
                    </a:cxn>
                    <a:cxn ang="0">
                      <a:pos x="298" y="17"/>
                    </a:cxn>
                    <a:cxn ang="0">
                      <a:pos x="340" y="40"/>
                    </a:cxn>
                    <a:cxn ang="0">
                      <a:pos x="394" y="93"/>
                    </a:cxn>
                    <a:cxn ang="0">
                      <a:pos x="417" y="136"/>
                    </a:cxn>
                    <a:cxn ang="0">
                      <a:pos x="432" y="213"/>
                    </a:cxn>
                    <a:cxn ang="0">
                      <a:pos x="427" y="262"/>
                    </a:cxn>
                    <a:cxn ang="0">
                      <a:pos x="398" y="335"/>
                    </a:cxn>
                    <a:cxn ang="0">
                      <a:pos x="367" y="371"/>
                    </a:cxn>
                    <a:cxn ang="0">
                      <a:pos x="304" y="415"/>
                    </a:cxn>
                    <a:cxn ang="0">
                      <a:pos x="257" y="428"/>
                    </a:cxn>
                    <a:cxn ang="0">
                      <a:pos x="176" y="428"/>
                    </a:cxn>
                    <a:cxn ang="0">
                      <a:pos x="130" y="415"/>
                    </a:cxn>
                    <a:cxn ang="0">
                      <a:pos x="66" y="371"/>
                    </a:cxn>
                    <a:cxn ang="0">
                      <a:pos x="36" y="335"/>
                    </a:cxn>
                    <a:cxn ang="0">
                      <a:pos x="6" y="263"/>
                    </a:cxn>
                    <a:cxn ang="0">
                      <a:pos x="68" y="250"/>
                    </a:cxn>
                    <a:cxn ang="0">
                      <a:pos x="76" y="273"/>
                    </a:cxn>
                    <a:cxn ang="0">
                      <a:pos x="111" y="326"/>
                    </a:cxn>
                    <a:cxn ang="0">
                      <a:pos x="128" y="341"/>
                    </a:cxn>
                    <a:cxn ang="0">
                      <a:pos x="188" y="366"/>
                    </a:cxn>
                    <a:cxn ang="0">
                      <a:pos x="213" y="369"/>
                    </a:cxn>
                    <a:cxn ang="0">
                      <a:pos x="280" y="356"/>
                    </a:cxn>
                    <a:cxn ang="0">
                      <a:pos x="299" y="345"/>
                    </a:cxn>
                    <a:cxn ang="0">
                      <a:pos x="345" y="299"/>
                    </a:cxn>
                    <a:cxn ang="0">
                      <a:pos x="356" y="280"/>
                    </a:cxn>
                    <a:cxn ang="0">
                      <a:pos x="369" y="213"/>
                    </a:cxn>
                    <a:cxn ang="0">
                      <a:pos x="366" y="188"/>
                    </a:cxn>
                    <a:cxn ang="0">
                      <a:pos x="341" y="128"/>
                    </a:cxn>
                    <a:cxn ang="0">
                      <a:pos x="326" y="111"/>
                    </a:cxn>
                    <a:cxn ang="0">
                      <a:pos x="273" y="76"/>
                    </a:cxn>
                    <a:cxn ang="0">
                      <a:pos x="250" y="68"/>
                    </a:cxn>
                    <a:cxn ang="0">
                      <a:pos x="183" y="68"/>
                    </a:cxn>
                    <a:cxn ang="0">
                      <a:pos x="160" y="76"/>
                    </a:cxn>
                    <a:cxn ang="0">
                      <a:pos x="107" y="111"/>
                    </a:cxn>
                    <a:cxn ang="0">
                      <a:pos x="93" y="128"/>
                    </a:cxn>
                    <a:cxn ang="0">
                      <a:pos x="67" y="189"/>
                    </a:cxn>
                    <a:cxn ang="0">
                      <a:pos x="64" y="213"/>
                    </a:cxn>
                  </a:cxnLst>
                  <a:rect l="0" t="0" r="r" b="b"/>
                  <a:pathLst>
                    <a:path w="433" h="433">
                      <a:moveTo>
                        <a:pt x="1" y="220"/>
                      </a:moveTo>
                      <a:cubicBezTo>
                        <a:pt x="0" y="218"/>
                        <a:pt x="0" y="215"/>
                        <a:pt x="1" y="213"/>
                      </a:cubicBezTo>
                      <a:lnTo>
                        <a:pt x="5" y="176"/>
                      </a:lnTo>
                      <a:cubicBezTo>
                        <a:pt x="5" y="174"/>
                        <a:pt x="5" y="172"/>
                        <a:pt x="6" y="170"/>
                      </a:cubicBezTo>
                      <a:lnTo>
                        <a:pt x="17" y="136"/>
                      </a:lnTo>
                      <a:cubicBezTo>
                        <a:pt x="18" y="134"/>
                        <a:pt x="18" y="132"/>
                        <a:pt x="19" y="130"/>
                      </a:cubicBezTo>
                      <a:lnTo>
                        <a:pt x="36" y="98"/>
                      </a:lnTo>
                      <a:cubicBezTo>
                        <a:pt x="37" y="97"/>
                        <a:pt x="38" y="95"/>
                        <a:pt x="40" y="93"/>
                      </a:cubicBezTo>
                      <a:lnTo>
                        <a:pt x="62" y="66"/>
                      </a:lnTo>
                      <a:cubicBezTo>
                        <a:pt x="63" y="65"/>
                        <a:pt x="65" y="63"/>
                        <a:pt x="66" y="62"/>
                      </a:cubicBezTo>
                      <a:lnTo>
                        <a:pt x="93" y="40"/>
                      </a:lnTo>
                      <a:cubicBezTo>
                        <a:pt x="95" y="38"/>
                        <a:pt x="97" y="37"/>
                        <a:pt x="98" y="36"/>
                      </a:cubicBezTo>
                      <a:lnTo>
                        <a:pt x="130" y="19"/>
                      </a:lnTo>
                      <a:cubicBezTo>
                        <a:pt x="132" y="18"/>
                        <a:pt x="134" y="18"/>
                        <a:pt x="136" y="17"/>
                      </a:cubicBezTo>
                      <a:lnTo>
                        <a:pt x="170" y="6"/>
                      </a:lnTo>
                      <a:cubicBezTo>
                        <a:pt x="172" y="5"/>
                        <a:pt x="174" y="5"/>
                        <a:pt x="176" y="5"/>
                      </a:cubicBezTo>
                      <a:lnTo>
                        <a:pt x="213" y="1"/>
                      </a:lnTo>
                      <a:cubicBezTo>
                        <a:pt x="215" y="0"/>
                        <a:pt x="218" y="0"/>
                        <a:pt x="220" y="1"/>
                      </a:cubicBezTo>
                      <a:lnTo>
                        <a:pt x="257" y="5"/>
                      </a:lnTo>
                      <a:cubicBezTo>
                        <a:pt x="259" y="5"/>
                        <a:pt x="261" y="5"/>
                        <a:pt x="263" y="6"/>
                      </a:cubicBezTo>
                      <a:lnTo>
                        <a:pt x="298" y="17"/>
                      </a:lnTo>
                      <a:cubicBezTo>
                        <a:pt x="300" y="18"/>
                        <a:pt x="302" y="18"/>
                        <a:pt x="304" y="19"/>
                      </a:cubicBezTo>
                      <a:lnTo>
                        <a:pt x="335" y="36"/>
                      </a:lnTo>
                      <a:cubicBezTo>
                        <a:pt x="337" y="37"/>
                        <a:pt x="338" y="38"/>
                        <a:pt x="340" y="40"/>
                      </a:cubicBezTo>
                      <a:lnTo>
                        <a:pt x="367" y="62"/>
                      </a:lnTo>
                      <a:cubicBezTo>
                        <a:pt x="368" y="63"/>
                        <a:pt x="370" y="64"/>
                        <a:pt x="371" y="66"/>
                      </a:cubicBezTo>
                      <a:lnTo>
                        <a:pt x="394" y="93"/>
                      </a:lnTo>
                      <a:cubicBezTo>
                        <a:pt x="395" y="94"/>
                        <a:pt x="397" y="96"/>
                        <a:pt x="398" y="98"/>
                      </a:cubicBezTo>
                      <a:lnTo>
                        <a:pt x="415" y="130"/>
                      </a:lnTo>
                      <a:cubicBezTo>
                        <a:pt x="416" y="132"/>
                        <a:pt x="417" y="134"/>
                        <a:pt x="417" y="136"/>
                      </a:cubicBezTo>
                      <a:lnTo>
                        <a:pt x="427" y="170"/>
                      </a:lnTo>
                      <a:cubicBezTo>
                        <a:pt x="428" y="172"/>
                        <a:pt x="428" y="174"/>
                        <a:pt x="428" y="176"/>
                      </a:cubicBezTo>
                      <a:lnTo>
                        <a:pt x="432" y="213"/>
                      </a:lnTo>
                      <a:cubicBezTo>
                        <a:pt x="433" y="215"/>
                        <a:pt x="433" y="218"/>
                        <a:pt x="432" y="220"/>
                      </a:cubicBezTo>
                      <a:lnTo>
                        <a:pt x="428" y="257"/>
                      </a:lnTo>
                      <a:cubicBezTo>
                        <a:pt x="428" y="259"/>
                        <a:pt x="428" y="261"/>
                        <a:pt x="427" y="262"/>
                      </a:cubicBezTo>
                      <a:lnTo>
                        <a:pt x="417" y="297"/>
                      </a:lnTo>
                      <a:cubicBezTo>
                        <a:pt x="417" y="300"/>
                        <a:pt x="416" y="302"/>
                        <a:pt x="415" y="304"/>
                      </a:cubicBezTo>
                      <a:lnTo>
                        <a:pt x="398" y="335"/>
                      </a:lnTo>
                      <a:cubicBezTo>
                        <a:pt x="396" y="337"/>
                        <a:pt x="395" y="339"/>
                        <a:pt x="394" y="340"/>
                      </a:cubicBezTo>
                      <a:lnTo>
                        <a:pt x="371" y="367"/>
                      </a:lnTo>
                      <a:cubicBezTo>
                        <a:pt x="370" y="369"/>
                        <a:pt x="369" y="370"/>
                        <a:pt x="367" y="371"/>
                      </a:cubicBezTo>
                      <a:lnTo>
                        <a:pt x="340" y="394"/>
                      </a:lnTo>
                      <a:cubicBezTo>
                        <a:pt x="339" y="395"/>
                        <a:pt x="337" y="396"/>
                        <a:pt x="335" y="398"/>
                      </a:cubicBezTo>
                      <a:lnTo>
                        <a:pt x="304" y="415"/>
                      </a:lnTo>
                      <a:cubicBezTo>
                        <a:pt x="302" y="416"/>
                        <a:pt x="300" y="417"/>
                        <a:pt x="297" y="417"/>
                      </a:cubicBezTo>
                      <a:lnTo>
                        <a:pt x="262" y="427"/>
                      </a:lnTo>
                      <a:cubicBezTo>
                        <a:pt x="261" y="428"/>
                        <a:pt x="259" y="428"/>
                        <a:pt x="257" y="428"/>
                      </a:cubicBezTo>
                      <a:lnTo>
                        <a:pt x="220" y="432"/>
                      </a:lnTo>
                      <a:cubicBezTo>
                        <a:pt x="218" y="433"/>
                        <a:pt x="215" y="433"/>
                        <a:pt x="213" y="432"/>
                      </a:cubicBezTo>
                      <a:lnTo>
                        <a:pt x="176" y="428"/>
                      </a:lnTo>
                      <a:cubicBezTo>
                        <a:pt x="174" y="428"/>
                        <a:pt x="172" y="428"/>
                        <a:pt x="170" y="427"/>
                      </a:cubicBezTo>
                      <a:lnTo>
                        <a:pt x="136" y="417"/>
                      </a:lnTo>
                      <a:cubicBezTo>
                        <a:pt x="134" y="417"/>
                        <a:pt x="132" y="416"/>
                        <a:pt x="130" y="415"/>
                      </a:cubicBezTo>
                      <a:lnTo>
                        <a:pt x="98" y="398"/>
                      </a:lnTo>
                      <a:cubicBezTo>
                        <a:pt x="96" y="397"/>
                        <a:pt x="94" y="395"/>
                        <a:pt x="93" y="394"/>
                      </a:cubicBezTo>
                      <a:lnTo>
                        <a:pt x="66" y="371"/>
                      </a:lnTo>
                      <a:cubicBezTo>
                        <a:pt x="64" y="370"/>
                        <a:pt x="63" y="368"/>
                        <a:pt x="62" y="367"/>
                      </a:cubicBezTo>
                      <a:lnTo>
                        <a:pt x="40" y="340"/>
                      </a:lnTo>
                      <a:cubicBezTo>
                        <a:pt x="38" y="338"/>
                        <a:pt x="37" y="337"/>
                        <a:pt x="36" y="335"/>
                      </a:cubicBezTo>
                      <a:lnTo>
                        <a:pt x="19" y="304"/>
                      </a:lnTo>
                      <a:cubicBezTo>
                        <a:pt x="18" y="302"/>
                        <a:pt x="18" y="300"/>
                        <a:pt x="17" y="298"/>
                      </a:cubicBezTo>
                      <a:lnTo>
                        <a:pt x="6" y="263"/>
                      </a:lnTo>
                      <a:cubicBezTo>
                        <a:pt x="5" y="261"/>
                        <a:pt x="5" y="259"/>
                        <a:pt x="5" y="257"/>
                      </a:cubicBezTo>
                      <a:lnTo>
                        <a:pt x="1" y="220"/>
                      </a:lnTo>
                      <a:close/>
                      <a:moveTo>
                        <a:pt x="68" y="250"/>
                      </a:moveTo>
                      <a:lnTo>
                        <a:pt x="67" y="244"/>
                      </a:lnTo>
                      <a:lnTo>
                        <a:pt x="78" y="279"/>
                      </a:lnTo>
                      <a:lnTo>
                        <a:pt x="76" y="273"/>
                      </a:lnTo>
                      <a:lnTo>
                        <a:pt x="93" y="304"/>
                      </a:lnTo>
                      <a:lnTo>
                        <a:pt x="89" y="299"/>
                      </a:lnTo>
                      <a:lnTo>
                        <a:pt x="111" y="326"/>
                      </a:lnTo>
                      <a:lnTo>
                        <a:pt x="107" y="322"/>
                      </a:lnTo>
                      <a:lnTo>
                        <a:pt x="134" y="345"/>
                      </a:lnTo>
                      <a:lnTo>
                        <a:pt x="128" y="341"/>
                      </a:lnTo>
                      <a:lnTo>
                        <a:pt x="160" y="358"/>
                      </a:lnTo>
                      <a:lnTo>
                        <a:pt x="154" y="356"/>
                      </a:lnTo>
                      <a:lnTo>
                        <a:pt x="188" y="366"/>
                      </a:lnTo>
                      <a:lnTo>
                        <a:pt x="183" y="365"/>
                      </a:lnTo>
                      <a:lnTo>
                        <a:pt x="220" y="369"/>
                      </a:lnTo>
                      <a:lnTo>
                        <a:pt x="213" y="369"/>
                      </a:lnTo>
                      <a:lnTo>
                        <a:pt x="250" y="365"/>
                      </a:lnTo>
                      <a:lnTo>
                        <a:pt x="245" y="366"/>
                      </a:lnTo>
                      <a:lnTo>
                        <a:pt x="280" y="356"/>
                      </a:lnTo>
                      <a:lnTo>
                        <a:pt x="273" y="358"/>
                      </a:lnTo>
                      <a:lnTo>
                        <a:pt x="304" y="341"/>
                      </a:lnTo>
                      <a:lnTo>
                        <a:pt x="299" y="345"/>
                      </a:lnTo>
                      <a:lnTo>
                        <a:pt x="326" y="322"/>
                      </a:lnTo>
                      <a:lnTo>
                        <a:pt x="322" y="326"/>
                      </a:lnTo>
                      <a:lnTo>
                        <a:pt x="345" y="299"/>
                      </a:lnTo>
                      <a:lnTo>
                        <a:pt x="341" y="304"/>
                      </a:lnTo>
                      <a:lnTo>
                        <a:pt x="358" y="273"/>
                      </a:lnTo>
                      <a:lnTo>
                        <a:pt x="356" y="280"/>
                      </a:lnTo>
                      <a:lnTo>
                        <a:pt x="366" y="245"/>
                      </a:lnTo>
                      <a:lnTo>
                        <a:pt x="365" y="250"/>
                      </a:lnTo>
                      <a:lnTo>
                        <a:pt x="369" y="213"/>
                      </a:lnTo>
                      <a:lnTo>
                        <a:pt x="369" y="220"/>
                      </a:lnTo>
                      <a:lnTo>
                        <a:pt x="365" y="183"/>
                      </a:lnTo>
                      <a:lnTo>
                        <a:pt x="366" y="188"/>
                      </a:lnTo>
                      <a:lnTo>
                        <a:pt x="356" y="154"/>
                      </a:lnTo>
                      <a:lnTo>
                        <a:pt x="358" y="160"/>
                      </a:lnTo>
                      <a:lnTo>
                        <a:pt x="341" y="128"/>
                      </a:lnTo>
                      <a:lnTo>
                        <a:pt x="345" y="134"/>
                      </a:lnTo>
                      <a:lnTo>
                        <a:pt x="322" y="107"/>
                      </a:lnTo>
                      <a:lnTo>
                        <a:pt x="326" y="111"/>
                      </a:lnTo>
                      <a:lnTo>
                        <a:pt x="299" y="89"/>
                      </a:lnTo>
                      <a:lnTo>
                        <a:pt x="304" y="93"/>
                      </a:lnTo>
                      <a:lnTo>
                        <a:pt x="273" y="76"/>
                      </a:lnTo>
                      <a:lnTo>
                        <a:pt x="279" y="78"/>
                      </a:lnTo>
                      <a:lnTo>
                        <a:pt x="244" y="67"/>
                      </a:lnTo>
                      <a:lnTo>
                        <a:pt x="250" y="68"/>
                      </a:lnTo>
                      <a:lnTo>
                        <a:pt x="213" y="64"/>
                      </a:lnTo>
                      <a:lnTo>
                        <a:pt x="220" y="64"/>
                      </a:lnTo>
                      <a:lnTo>
                        <a:pt x="183" y="68"/>
                      </a:lnTo>
                      <a:lnTo>
                        <a:pt x="189" y="67"/>
                      </a:lnTo>
                      <a:lnTo>
                        <a:pt x="155" y="78"/>
                      </a:lnTo>
                      <a:lnTo>
                        <a:pt x="160" y="76"/>
                      </a:lnTo>
                      <a:lnTo>
                        <a:pt x="128" y="93"/>
                      </a:lnTo>
                      <a:lnTo>
                        <a:pt x="134" y="89"/>
                      </a:lnTo>
                      <a:lnTo>
                        <a:pt x="107" y="111"/>
                      </a:lnTo>
                      <a:lnTo>
                        <a:pt x="111" y="107"/>
                      </a:lnTo>
                      <a:lnTo>
                        <a:pt x="89" y="134"/>
                      </a:lnTo>
                      <a:lnTo>
                        <a:pt x="93" y="128"/>
                      </a:lnTo>
                      <a:lnTo>
                        <a:pt x="76" y="160"/>
                      </a:lnTo>
                      <a:lnTo>
                        <a:pt x="78" y="155"/>
                      </a:lnTo>
                      <a:lnTo>
                        <a:pt x="67" y="189"/>
                      </a:lnTo>
                      <a:lnTo>
                        <a:pt x="68" y="183"/>
                      </a:lnTo>
                      <a:lnTo>
                        <a:pt x="64" y="220"/>
                      </a:lnTo>
                      <a:lnTo>
                        <a:pt x="64" y="213"/>
                      </a:lnTo>
                      <a:lnTo>
                        <a:pt x="68" y="250"/>
                      </a:lnTo>
                      <a:close/>
                    </a:path>
                  </a:pathLst>
                </a:custGeom>
                <a:solidFill>
                  <a:srgbClr val="6A6D6F"/>
                </a:solidFill>
                <a:ln w="0" cap="flat">
                  <a:solidFill>
                    <a:srgbClr val="6A6D6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42" name="Freeform 64">
                  <a:extLst>
                    <a:ext uri="{FF2B5EF4-FFF2-40B4-BE49-F238E27FC236}">
                      <a16:creationId xmlns:a16="http://schemas.microsoft.com/office/drawing/2014/main" id="{59EA5B7D-8582-4C49-93F4-294B32307F30}"/>
                    </a:ext>
                  </a:extLst>
                </p:cNvPr>
                <p:cNvSpPr>
                  <a:spLocks/>
                </p:cNvSpPr>
                <p:nvPr/>
              </p:nvSpPr>
              <p:spPr bwMode="auto">
                <a:xfrm>
                  <a:off x="2117775" y="1775917"/>
                  <a:ext cx="141288" cy="138113"/>
                </a:xfrm>
                <a:custGeom>
                  <a:avLst/>
                  <a:gdLst/>
                  <a:ahLst/>
                  <a:cxnLst>
                    <a:cxn ang="0">
                      <a:pos x="0" y="184"/>
                    </a:cxn>
                    <a:cxn ang="0">
                      <a:pos x="184" y="0"/>
                    </a:cxn>
                    <a:cxn ang="0">
                      <a:pos x="184" y="0"/>
                    </a:cxn>
                    <a:cxn ang="0">
                      <a:pos x="184" y="0"/>
                    </a:cxn>
                    <a:cxn ang="0">
                      <a:pos x="368" y="184"/>
                    </a:cxn>
                    <a:cxn ang="0">
                      <a:pos x="368" y="184"/>
                    </a:cxn>
                    <a:cxn ang="0">
                      <a:pos x="368" y="184"/>
                    </a:cxn>
                    <a:cxn ang="0">
                      <a:pos x="184" y="368"/>
                    </a:cxn>
                    <a:cxn ang="0">
                      <a:pos x="184" y="368"/>
                    </a:cxn>
                    <a:cxn ang="0">
                      <a:pos x="184" y="368"/>
                    </a:cxn>
                    <a:cxn ang="0">
                      <a:pos x="0" y="184"/>
                    </a:cxn>
                    <a:cxn ang="0">
                      <a:pos x="0" y="184"/>
                    </a:cxn>
                  </a:cxnLst>
                  <a:rect l="0" t="0" r="r" b="b"/>
                  <a:pathLst>
                    <a:path w="368" h="368">
                      <a:moveTo>
                        <a:pt x="0" y="184"/>
                      </a:moveTo>
                      <a:cubicBezTo>
                        <a:pt x="0" y="83"/>
                        <a:pt x="83" y="0"/>
                        <a:pt x="184" y="0"/>
                      </a:cubicBezTo>
                      <a:cubicBezTo>
                        <a:pt x="184" y="0"/>
                        <a:pt x="184" y="0"/>
                        <a:pt x="184" y="0"/>
                      </a:cubicBezTo>
                      <a:lnTo>
                        <a:pt x="184" y="0"/>
                      </a:lnTo>
                      <a:cubicBezTo>
                        <a:pt x="286" y="0"/>
                        <a:pt x="368" y="83"/>
                        <a:pt x="368" y="184"/>
                      </a:cubicBezTo>
                      <a:cubicBezTo>
                        <a:pt x="368" y="184"/>
                        <a:pt x="368" y="184"/>
                        <a:pt x="368" y="184"/>
                      </a:cubicBezTo>
                      <a:lnTo>
                        <a:pt x="368" y="184"/>
                      </a:lnTo>
                      <a:cubicBezTo>
                        <a:pt x="368" y="286"/>
                        <a:pt x="286" y="368"/>
                        <a:pt x="184" y="368"/>
                      </a:cubicBezTo>
                      <a:cubicBezTo>
                        <a:pt x="184" y="368"/>
                        <a:pt x="184" y="368"/>
                        <a:pt x="184" y="368"/>
                      </a:cubicBezTo>
                      <a:lnTo>
                        <a:pt x="184" y="368"/>
                      </a:lnTo>
                      <a:cubicBezTo>
                        <a:pt x="83"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43" name="Freeform 65">
                  <a:extLst>
                    <a:ext uri="{FF2B5EF4-FFF2-40B4-BE49-F238E27FC236}">
                      <a16:creationId xmlns:a16="http://schemas.microsoft.com/office/drawing/2014/main" id="{A951AA0B-F82A-413A-9A33-D7E9190E8C42}"/>
                    </a:ext>
                  </a:extLst>
                </p:cNvPr>
                <p:cNvSpPr>
                  <a:spLocks noEditPoints="1"/>
                </p:cNvSpPr>
                <p:nvPr/>
              </p:nvSpPr>
              <p:spPr bwMode="auto">
                <a:xfrm>
                  <a:off x="2105075" y="1764804"/>
                  <a:ext cx="166688" cy="160338"/>
                </a:xfrm>
                <a:custGeom>
                  <a:avLst/>
                  <a:gdLst/>
                  <a:ahLst/>
                  <a:cxnLst>
                    <a:cxn ang="0">
                      <a:pos x="5" y="176"/>
                    </a:cxn>
                    <a:cxn ang="0">
                      <a:pos x="19" y="130"/>
                    </a:cxn>
                    <a:cxn ang="0">
                      <a:pos x="62" y="66"/>
                    </a:cxn>
                    <a:cxn ang="0">
                      <a:pos x="98" y="36"/>
                    </a:cxn>
                    <a:cxn ang="0">
                      <a:pos x="170" y="6"/>
                    </a:cxn>
                    <a:cxn ang="0">
                      <a:pos x="220" y="1"/>
                    </a:cxn>
                    <a:cxn ang="0">
                      <a:pos x="298" y="17"/>
                    </a:cxn>
                    <a:cxn ang="0">
                      <a:pos x="340" y="40"/>
                    </a:cxn>
                    <a:cxn ang="0">
                      <a:pos x="394" y="93"/>
                    </a:cxn>
                    <a:cxn ang="0">
                      <a:pos x="417" y="136"/>
                    </a:cxn>
                    <a:cxn ang="0">
                      <a:pos x="432" y="213"/>
                    </a:cxn>
                    <a:cxn ang="0">
                      <a:pos x="427" y="262"/>
                    </a:cxn>
                    <a:cxn ang="0">
                      <a:pos x="398" y="335"/>
                    </a:cxn>
                    <a:cxn ang="0">
                      <a:pos x="367" y="371"/>
                    </a:cxn>
                    <a:cxn ang="0">
                      <a:pos x="304" y="415"/>
                    </a:cxn>
                    <a:cxn ang="0">
                      <a:pos x="257" y="428"/>
                    </a:cxn>
                    <a:cxn ang="0">
                      <a:pos x="176" y="428"/>
                    </a:cxn>
                    <a:cxn ang="0">
                      <a:pos x="130" y="415"/>
                    </a:cxn>
                    <a:cxn ang="0">
                      <a:pos x="66" y="371"/>
                    </a:cxn>
                    <a:cxn ang="0">
                      <a:pos x="36" y="335"/>
                    </a:cxn>
                    <a:cxn ang="0">
                      <a:pos x="6" y="263"/>
                    </a:cxn>
                    <a:cxn ang="0">
                      <a:pos x="68" y="250"/>
                    </a:cxn>
                    <a:cxn ang="0">
                      <a:pos x="76" y="273"/>
                    </a:cxn>
                    <a:cxn ang="0">
                      <a:pos x="111" y="326"/>
                    </a:cxn>
                    <a:cxn ang="0">
                      <a:pos x="128" y="341"/>
                    </a:cxn>
                    <a:cxn ang="0">
                      <a:pos x="188" y="366"/>
                    </a:cxn>
                    <a:cxn ang="0">
                      <a:pos x="213" y="369"/>
                    </a:cxn>
                    <a:cxn ang="0">
                      <a:pos x="280" y="356"/>
                    </a:cxn>
                    <a:cxn ang="0">
                      <a:pos x="299" y="345"/>
                    </a:cxn>
                    <a:cxn ang="0">
                      <a:pos x="345" y="299"/>
                    </a:cxn>
                    <a:cxn ang="0">
                      <a:pos x="356" y="280"/>
                    </a:cxn>
                    <a:cxn ang="0">
                      <a:pos x="369" y="213"/>
                    </a:cxn>
                    <a:cxn ang="0">
                      <a:pos x="366" y="188"/>
                    </a:cxn>
                    <a:cxn ang="0">
                      <a:pos x="341" y="128"/>
                    </a:cxn>
                    <a:cxn ang="0">
                      <a:pos x="326" y="111"/>
                    </a:cxn>
                    <a:cxn ang="0">
                      <a:pos x="273" y="76"/>
                    </a:cxn>
                    <a:cxn ang="0">
                      <a:pos x="250" y="68"/>
                    </a:cxn>
                    <a:cxn ang="0">
                      <a:pos x="183" y="68"/>
                    </a:cxn>
                    <a:cxn ang="0">
                      <a:pos x="160" y="76"/>
                    </a:cxn>
                    <a:cxn ang="0">
                      <a:pos x="107" y="111"/>
                    </a:cxn>
                    <a:cxn ang="0">
                      <a:pos x="93" y="128"/>
                    </a:cxn>
                    <a:cxn ang="0">
                      <a:pos x="67" y="189"/>
                    </a:cxn>
                    <a:cxn ang="0">
                      <a:pos x="64" y="213"/>
                    </a:cxn>
                  </a:cxnLst>
                  <a:rect l="0" t="0" r="r" b="b"/>
                  <a:pathLst>
                    <a:path w="433" h="433">
                      <a:moveTo>
                        <a:pt x="1" y="220"/>
                      </a:moveTo>
                      <a:cubicBezTo>
                        <a:pt x="0" y="218"/>
                        <a:pt x="0" y="215"/>
                        <a:pt x="1" y="213"/>
                      </a:cubicBezTo>
                      <a:lnTo>
                        <a:pt x="5" y="176"/>
                      </a:lnTo>
                      <a:cubicBezTo>
                        <a:pt x="5" y="174"/>
                        <a:pt x="5" y="172"/>
                        <a:pt x="6" y="170"/>
                      </a:cubicBezTo>
                      <a:lnTo>
                        <a:pt x="17" y="136"/>
                      </a:lnTo>
                      <a:cubicBezTo>
                        <a:pt x="18" y="134"/>
                        <a:pt x="18" y="132"/>
                        <a:pt x="19" y="130"/>
                      </a:cubicBezTo>
                      <a:lnTo>
                        <a:pt x="36" y="98"/>
                      </a:lnTo>
                      <a:cubicBezTo>
                        <a:pt x="37" y="97"/>
                        <a:pt x="38" y="95"/>
                        <a:pt x="40" y="93"/>
                      </a:cubicBezTo>
                      <a:lnTo>
                        <a:pt x="62" y="66"/>
                      </a:lnTo>
                      <a:cubicBezTo>
                        <a:pt x="63" y="65"/>
                        <a:pt x="65" y="63"/>
                        <a:pt x="66" y="62"/>
                      </a:cubicBezTo>
                      <a:lnTo>
                        <a:pt x="93" y="40"/>
                      </a:lnTo>
                      <a:cubicBezTo>
                        <a:pt x="95" y="38"/>
                        <a:pt x="97" y="37"/>
                        <a:pt x="98" y="36"/>
                      </a:cubicBezTo>
                      <a:lnTo>
                        <a:pt x="130" y="19"/>
                      </a:lnTo>
                      <a:cubicBezTo>
                        <a:pt x="132" y="18"/>
                        <a:pt x="134" y="18"/>
                        <a:pt x="136" y="17"/>
                      </a:cubicBezTo>
                      <a:lnTo>
                        <a:pt x="170" y="6"/>
                      </a:lnTo>
                      <a:cubicBezTo>
                        <a:pt x="172" y="5"/>
                        <a:pt x="174" y="5"/>
                        <a:pt x="176" y="5"/>
                      </a:cubicBezTo>
                      <a:lnTo>
                        <a:pt x="213" y="1"/>
                      </a:lnTo>
                      <a:cubicBezTo>
                        <a:pt x="215" y="0"/>
                        <a:pt x="218" y="0"/>
                        <a:pt x="220" y="1"/>
                      </a:cubicBezTo>
                      <a:lnTo>
                        <a:pt x="257" y="5"/>
                      </a:lnTo>
                      <a:cubicBezTo>
                        <a:pt x="259" y="5"/>
                        <a:pt x="261" y="5"/>
                        <a:pt x="263" y="6"/>
                      </a:cubicBezTo>
                      <a:lnTo>
                        <a:pt x="298" y="17"/>
                      </a:lnTo>
                      <a:cubicBezTo>
                        <a:pt x="300" y="18"/>
                        <a:pt x="302" y="18"/>
                        <a:pt x="304" y="19"/>
                      </a:cubicBezTo>
                      <a:lnTo>
                        <a:pt x="335" y="36"/>
                      </a:lnTo>
                      <a:cubicBezTo>
                        <a:pt x="337" y="37"/>
                        <a:pt x="338" y="38"/>
                        <a:pt x="340" y="40"/>
                      </a:cubicBezTo>
                      <a:lnTo>
                        <a:pt x="367" y="62"/>
                      </a:lnTo>
                      <a:cubicBezTo>
                        <a:pt x="368" y="63"/>
                        <a:pt x="370" y="64"/>
                        <a:pt x="371" y="66"/>
                      </a:cubicBezTo>
                      <a:lnTo>
                        <a:pt x="394" y="93"/>
                      </a:lnTo>
                      <a:cubicBezTo>
                        <a:pt x="395" y="94"/>
                        <a:pt x="397" y="96"/>
                        <a:pt x="398" y="98"/>
                      </a:cubicBezTo>
                      <a:lnTo>
                        <a:pt x="415" y="130"/>
                      </a:lnTo>
                      <a:cubicBezTo>
                        <a:pt x="416" y="132"/>
                        <a:pt x="417" y="134"/>
                        <a:pt x="417" y="136"/>
                      </a:cubicBezTo>
                      <a:lnTo>
                        <a:pt x="427" y="170"/>
                      </a:lnTo>
                      <a:cubicBezTo>
                        <a:pt x="428" y="172"/>
                        <a:pt x="428" y="174"/>
                        <a:pt x="428" y="176"/>
                      </a:cubicBezTo>
                      <a:lnTo>
                        <a:pt x="432" y="213"/>
                      </a:lnTo>
                      <a:cubicBezTo>
                        <a:pt x="433" y="215"/>
                        <a:pt x="433" y="218"/>
                        <a:pt x="432" y="220"/>
                      </a:cubicBezTo>
                      <a:lnTo>
                        <a:pt x="428" y="257"/>
                      </a:lnTo>
                      <a:cubicBezTo>
                        <a:pt x="428" y="259"/>
                        <a:pt x="428" y="261"/>
                        <a:pt x="427" y="262"/>
                      </a:cubicBezTo>
                      <a:lnTo>
                        <a:pt x="417" y="297"/>
                      </a:lnTo>
                      <a:cubicBezTo>
                        <a:pt x="417" y="300"/>
                        <a:pt x="416" y="302"/>
                        <a:pt x="415" y="304"/>
                      </a:cubicBezTo>
                      <a:lnTo>
                        <a:pt x="398" y="335"/>
                      </a:lnTo>
                      <a:cubicBezTo>
                        <a:pt x="396" y="337"/>
                        <a:pt x="395" y="339"/>
                        <a:pt x="394" y="340"/>
                      </a:cubicBezTo>
                      <a:lnTo>
                        <a:pt x="371" y="367"/>
                      </a:lnTo>
                      <a:cubicBezTo>
                        <a:pt x="370" y="369"/>
                        <a:pt x="369" y="370"/>
                        <a:pt x="367" y="371"/>
                      </a:cubicBezTo>
                      <a:lnTo>
                        <a:pt x="340" y="394"/>
                      </a:lnTo>
                      <a:cubicBezTo>
                        <a:pt x="339" y="395"/>
                        <a:pt x="337" y="396"/>
                        <a:pt x="335" y="398"/>
                      </a:cubicBezTo>
                      <a:lnTo>
                        <a:pt x="304" y="415"/>
                      </a:lnTo>
                      <a:cubicBezTo>
                        <a:pt x="302" y="416"/>
                        <a:pt x="300" y="417"/>
                        <a:pt x="297" y="417"/>
                      </a:cubicBezTo>
                      <a:lnTo>
                        <a:pt x="262" y="427"/>
                      </a:lnTo>
                      <a:cubicBezTo>
                        <a:pt x="261" y="428"/>
                        <a:pt x="259" y="428"/>
                        <a:pt x="257" y="428"/>
                      </a:cubicBezTo>
                      <a:lnTo>
                        <a:pt x="220" y="432"/>
                      </a:lnTo>
                      <a:cubicBezTo>
                        <a:pt x="218" y="433"/>
                        <a:pt x="215" y="433"/>
                        <a:pt x="213" y="432"/>
                      </a:cubicBezTo>
                      <a:lnTo>
                        <a:pt x="176" y="428"/>
                      </a:lnTo>
                      <a:cubicBezTo>
                        <a:pt x="174" y="428"/>
                        <a:pt x="172" y="428"/>
                        <a:pt x="170" y="427"/>
                      </a:cubicBezTo>
                      <a:lnTo>
                        <a:pt x="136" y="417"/>
                      </a:lnTo>
                      <a:cubicBezTo>
                        <a:pt x="134" y="417"/>
                        <a:pt x="132" y="416"/>
                        <a:pt x="130" y="415"/>
                      </a:cubicBezTo>
                      <a:lnTo>
                        <a:pt x="98" y="398"/>
                      </a:lnTo>
                      <a:cubicBezTo>
                        <a:pt x="96" y="397"/>
                        <a:pt x="94" y="395"/>
                        <a:pt x="93" y="394"/>
                      </a:cubicBezTo>
                      <a:lnTo>
                        <a:pt x="66" y="371"/>
                      </a:lnTo>
                      <a:cubicBezTo>
                        <a:pt x="64" y="370"/>
                        <a:pt x="63" y="368"/>
                        <a:pt x="62" y="367"/>
                      </a:cubicBezTo>
                      <a:lnTo>
                        <a:pt x="40" y="340"/>
                      </a:lnTo>
                      <a:cubicBezTo>
                        <a:pt x="38" y="338"/>
                        <a:pt x="37" y="337"/>
                        <a:pt x="36" y="335"/>
                      </a:cubicBezTo>
                      <a:lnTo>
                        <a:pt x="19" y="304"/>
                      </a:lnTo>
                      <a:cubicBezTo>
                        <a:pt x="18" y="302"/>
                        <a:pt x="18" y="300"/>
                        <a:pt x="17" y="298"/>
                      </a:cubicBezTo>
                      <a:lnTo>
                        <a:pt x="6" y="263"/>
                      </a:lnTo>
                      <a:cubicBezTo>
                        <a:pt x="5" y="261"/>
                        <a:pt x="5" y="259"/>
                        <a:pt x="5" y="257"/>
                      </a:cubicBezTo>
                      <a:lnTo>
                        <a:pt x="1" y="220"/>
                      </a:lnTo>
                      <a:close/>
                      <a:moveTo>
                        <a:pt x="68" y="250"/>
                      </a:moveTo>
                      <a:lnTo>
                        <a:pt x="67" y="244"/>
                      </a:lnTo>
                      <a:lnTo>
                        <a:pt x="78" y="279"/>
                      </a:lnTo>
                      <a:lnTo>
                        <a:pt x="76" y="273"/>
                      </a:lnTo>
                      <a:lnTo>
                        <a:pt x="93" y="304"/>
                      </a:lnTo>
                      <a:lnTo>
                        <a:pt x="89" y="299"/>
                      </a:lnTo>
                      <a:lnTo>
                        <a:pt x="111" y="326"/>
                      </a:lnTo>
                      <a:lnTo>
                        <a:pt x="107" y="322"/>
                      </a:lnTo>
                      <a:lnTo>
                        <a:pt x="134" y="345"/>
                      </a:lnTo>
                      <a:lnTo>
                        <a:pt x="128" y="341"/>
                      </a:lnTo>
                      <a:lnTo>
                        <a:pt x="160" y="358"/>
                      </a:lnTo>
                      <a:lnTo>
                        <a:pt x="154" y="356"/>
                      </a:lnTo>
                      <a:lnTo>
                        <a:pt x="188" y="366"/>
                      </a:lnTo>
                      <a:lnTo>
                        <a:pt x="183" y="365"/>
                      </a:lnTo>
                      <a:lnTo>
                        <a:pt x="220" y="369"/>
                      </a:lnTo>
                      <a:lnTo>
                        <a:pt x="213" y="369"/>
                      </a:lnTo>
                      <a:lnTo>
                        <a:pt x="250" y="365"/>
                      </a:lnTo>
                      <a:lnTo>
                        <a:pt x="245" y="366"/>
                      </a:lnTo>
                      <a:lnTo>
                        <a:pt x="280" y="356"/>
                      </a:lnTo>
                      <a:lnTo>
                        <a:pt x="273" y="358"/>
                      </a:lnTo>
                      <a:lnTo>
                        <a:pt x="304" y="341"/>
                      </a:lnTo>
                      <a:lnTo>
                        <a:pt x="299" y="345"/>
                      </a:lnTo>
                      <a:lnTo>
                        <a:pt x="326" y="322"/>
                      </a:lnTo>
                      <a:lnTo>
                        <a:pt x="322" y="326"/>
                      </a:lnTo>
                      <a:lnTo>
                        <a:pt x="345" y="299"/>
                      </a:lnTo>
                      <a:lnTo>
                        <a:pt x="341" y="304"/>
                      </a:lnTo>
                      <a:lnTo>
                        <a:pt x="358" y="273"/>
                      </a:lnTo>
                      <a:lnTo>
                        <a:pt x="356" y="280"/>
                      </a:lnTo>
                      <a:lnTo>
                        <a:pt x="366" y="245"/>
                      </a:lnTo>
                      <a:lnTo>
                        <a:pt x="365" y="250"/>
                      </a:lnTo>
                      <a:lnTo>
                        <a:pt x="369" y="213"/>
                      </a:lnTo>
                      <a:lnTo>
                        <a:pt x="369" y="220"/>
                      </a:lnTo>
                      <a:lnTo>
                        <a:pt x="365" y="183"/>
                      </a:lnTo>
                      <a:lnTo>
                        <a:pt x="366" y="188"/>
                      </a:lnTo>
                      <a:lnTo>
                        <a:pt x="356" y="154"/>
                      </a:lnTo>
                      <a:lnTo>
                        <a:pt x="358" y="160"/>
                      </a:lnTo>
                      <a:lnTo>
                        <a:pt x="341" y="128"/>
                      </a:lnTo>
                      <a:lnTo>
                        <a:pt x="345" y="134"/>
                      </a:lnTo>
                      <a:lnTo>
                        <a:pt x="322" y="107"/>
                      </a:lnTo>
                      <a:lnTo>
                        <a:pt x="326" y="111"/>
                      </a:lnTo>
                      <a:lnTo>
                        <a:pt x="299" y="89"/>
                      </a:lnTo>
                      <a:lnTo>
                        <a:pt x="304" y="93"/>
                      </a:lnTo>
                      <a:lnTo>
                        <a:pt x="273" y="76"/>
                      </a:lnTo>
                      <a:lnTo>
                        <a:pt x="279" y="78"/>
                      </a:lnTo>
                      <a:lnTo>
                        <a:pt x="244" y="67"/>
                      </a:lnTo>
                      <a:lnTo>
                        <a:pt x="250" y="68"/>
                      </a:lnTo>
                      <a:lnTo>
                        <a:pt x="213" y="64"/>
                      </a:lnTo>
                      <a:lnTo>
                        <a:pt x="220" y="64"/>
                      </a:lnTo>
                      <a:lnTo>
                        <a:pt x="183" y="68"/>
                      </a:lnTo>
                      <a:lnTo>
                        <a:pt x="189" y="67"/>
                      </a:lnTo>
                      <a:lnTo>
                        <a:pt x="155" y="78"/>
                      </a:lnTo>
                      <a:lnTo>
                        <a:pt x="160" y="76"/>
                      </a:lnTo>
                      <a:lnTo>
                        <a:pt x="128" y="93"/>
                      </a:lnTo>
                      <a:lnTo>
                        <a:pt x="134" y="89"/>
                      </a:lnTo>
                      <a:lnTo>
                        <a:pt x="107" y="111"/>
                      </a:lnTo>
                      <a:lnTo>
                        <a:pt x="111" y="107"/>
                      </a:lnTo>
                      <a:lnTo>
                        <a:pt x="89" y="134"/>
                      </a:lnTo>
                      <a:lnTo>
                        <a:pt x="93" y="128"/>
                      </a:lnTo>
                      <a:lnTo>
                        <a:pt x="76" y="160"/>
                      </a:lnTo>
                      <a:lnTo>
                        <a:pt x="78" y="155"/>
                      </a:lnTo>
                      <a:lnTo>
                        <a:pt x="67" y="189"/>
                      </a:lnTo>
                      <a:lnTo>
                        <a:pt x="68" y="183"/>
                      </a:lnTo>
                      <a:lnTo>
                        <a:pt x="64" y="220"/>
                      </a:lnTo>
                      <a:lnTo>
                        <a:pt x="64" y="213"/>
                      </a:lnTo>
                      <a:lnTo>
                        <a:pt x="68" y="250"/>
                      </a:lnTo>
                      <a:close/>
                    </a:path>
                  </a:pathLst>
                </a:custGeom>
                <a:solidFill>
                  <a:schemeClr val="bg1">
                    <a:lumMod val="50000"/>
                  </a:schemeClr>
                </a:solidFill>
                <a:ln w="0"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44" name="Freeform 66">
                  <a:extLst>
                    <a:ext uri="{FF2B5EF4-FFF2-40B4-BE49-F238E27FC236}">
                      <a16:creationId xmlns:a16="http://schemas.microsoft.com/office/drawing/2014/main" id="{0D5EFBD7-42D2-4947-94B9-E4BC44A22C7F}"/>
                    </a:ext>
                  </a:extLst>
                </p:cNvPr>
                <p:cNvSpPr>
                  <a:spLocks/>
                </p:cNvSpPr>
                <p:nvPr/>
              </p:nvSpPr>
              <p:spPr bwMode="auto">
                <a:xfrm>
                  <a:off x="2455913" y="1836242"/>
                  <a:ext cx="141288" cy="136525"/>
                </a:xfrm>
                <a:custGeom>
                  <a:avLst/>
                  <a:gdLst/>
                  <a:ahLst/>
                  <a:cxnLst>
                    <a:cxn ang="0">
                      <a:pos x="0" y="184"/>
                    </a:cxn>
                    <a:cxn ang="0">
                      <a:pos x="184" y="0"/>
                    </a:cxn>
                    <a:cxn ang="0">
                      <a:pos x="184" y="0"/>
                    </a:cxn>
                    <a:cxn ang="0">
                      <a:pos x="184" y="0"/>
                    </a:cxn>
                    <a:cxn ang="0">
                      <a:pos x="368" y="184"/>
                    </a:cxn>
                    <a:cxn ang="0">
                      <a:pos x="368" y="184"/>
                    </a:cxn>
                    <a:cxn ang="0">
                      <a:pos x="368" y="184"/>
                    </a:cxn>
                    <a:cxn ang="0">
                      <a:pos x="184" y="368"/>
                    </a:cxn>
                    <a:cxn ang="0">
                      <a:pos x="184" y="368"/>
                    </a:cxn>
                    <a:cxn ang="0">
                      <a:pos x="184" y="368"/>
                    </a:cxn>
                    <a:cxn ang="0">
                      <a:pos x="0" y="184"/>
                    </a:cxn>
                    <a:cxn ang="0">
                      <a:pos x="0" y="184"/>
                    </a:cxn>
                  </a:cxnLst>
                  <a:rect l="0" t="0" r="r" b="b"/>
                  <a:pathLst>
                    <a:path w="368" h="368">
                      <a:moveTo>
                        <a:pt x="0" y="184"/>
                      </a:moveTo>
                      <a:cubicBezTo>
                        <a:pt x="0" y="83"/>
                        <a:pt x="83" y="0"/>
                        <a:pt x="184" y="0"/>
                      </a:cubicBezTo>
                      <a:cubicBezTo>
                        <a:pt x="184" y="0"/>
                        <a:pt x="184" y="0"/>
                        <a:pt x="184" y="0"/>
                      </a:cubicBezTo>
                      <a:lnTo>
                        <a:pt x="184" y="0"/>
                      </a:lnTo>
                      <a:cubicBezTo>
                        <a:pt x="286" y="0"/>
                        <a:pt x="368" y="83"/>
                        <a:pt x="368" y="184"/>
                      </a:cubicBezTo>
                      <a:cubicBezTo>
                        <a:pt x="368" y="184"/>
                        <a:pt x="368" y="184"/>
                        <a:pt x="368" y="184"/>
                      </a:cubicBezTo>
                      <a:lnTo>
                        <a:pt x="368" y="184"/>
                      </a:lnTo>
                      <a:cubicBezTo>
                        <a:pt x="368" y="286"/>
                        <a:pt x="286" y="368"/>
                        <a:pt x="184" y="368"/>
                      </a:cubicBezTo>
                      <a:cubicBezTo>
                        <a:pt x="184" y="368"/>
                        <a:pt x="184" y="368"/>
                        <a:pt x="184" y="368"/>
                      </a:cubicBezTo>
                      <a:lnTo>
                        <a:pt x="184" y="368"/>
                      </a:lnTo>
                      <a:cubicBezTo>
                        <a:pt x="83"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45" name="Freeform 67">
                  <a:extLst>
                    <a:ext uri="{FF2B5EF4-FFF2-40B4-BE49-F238E27FC236}">
                      <a16:creationId xmlns:a16="http://schemas.microsoft.com/office/drawing/2014/main" id="{0C4CAF4C-94BD-4520-B7C9-001779688A4C}"/>
                    </a:ext>
                  </a:extLst>
                </p:cNvPr>
                <p:cNvSpPr>
                  <a:spLocks noEditPoints="1"/>
                </p:cNvSpPr>
                <p:nvPr/>
              </p:nvSpPr>
              <p:spPr bwMode="auto">
                <a:xfrm>
                  <a:off x="2443213" y="1823542"/>
                  <a:ext cx="166688" cy="161925"/>
                </a:xfrm>
                <a:custGeom>
                  <a:avLst/>
                  <a:gdLst/>
                  <a:ahLst/>
                  <a:cxnLst>
                    <a:cxn ang="0">
                      <a:pos x="5" y="176"/>
                    </a:cxn>
                    <a:cxn ang="0">
                      <a:pos x="19" y="130"/>
                    </a:cxn>
                    <a:cxn ang="0">
                      <a:pos x="62" y="66"/>
                    </a:cxn>
                    <a:cxn ang="0">
                      <a:pos x="98" y="36"/>
                    </a:cxn>
                    <a:cxn ang="0">
                      <a:pos x="170" y="6"/>
                    </a:cxn>
                    <a:cxn ang="0">
                      <a:pos x="220" y="1"/>
                    </a:cxn>
                    <a:cxn ang="0">
                      <a:pos x="298" y="17"/>
                    </a:cxn>
                    <a:cxn ang="0">
                      <a:pos x="340" y="40"/>
                    </a:cxn>
                    <a:cxn ang="0">
                      <a:pos x="394" y="93"/>
                    </a:cxn>
                    <a:cxn ang="0">
                      <a:pos x="417" y="136"/>
                    </a:cxn>
                    <a:cxn ang="0">
                      <a:pos x="432" y="213"/>
                    </a:cxn>
                    <a:cxn ang="0">
                      <a:pos x="427" y="262"/>
                    </a:cxn>
                    <a:cxn ang="0">
                      <a:pos x="398" y="335"/>
                    </a:cxn>
                    <a:cxn ang="0">
                      <a:pos x="367" y="371"/>
                    </a:cxn>
                    <a:cxn ang="0">
                      <a:pos x="304" y="415"/>
                    </a:cxn>
                    <a:cxn ang="0">
                      <a:pos x="257" y="428"/>
                    </a:cxn>
                    <a:cxn ang="0">
                      <a:pos x="176" y="428"/>
                    </a:cxn>
                    <a:cxn ang="0">
                      <a:pos x="130" y="415"/>
                    </a:cxn>
                    <a:cxn ang="0">
                      <a:pos x="66" y="371"/>
                    </a:cxn>
                    <a:cxn ang="0">
                      <a:pos x="36" y="335"/>
                    </a:cxn>
                    <a:cxn ang="0">
                      <a:pos x="6" y="263"/>
                    </a:cxn>
                    <a:cxn ang="0">
                      <a:pos x="68" y="250"/>
                    </a:cxn>
                    <a:cxn ang="0">
                      <a:pos x="76" y="273"/>
                    </a:cxn>
                    <a:cxn ang="0">
                      <a:pos x="111" y="326"/>
                    </a:cxn>
                    <a:cxn ang="0">
                      <a:pos x="128" y="341"/>
                    </a:cxn>
                    <a:cxn ang="0">
                      <a:pos x="188" y="366"/>
                    </a:cxn>
                    <a:cxn ang="0">
                      <a:pos x="213" y="369"/>
                    </a:cxn>
                    <a:cxn ang="0">
                      <a:pos x="280" y="356"/>
                    </a:cxn>
                    <a:cxn ang="0">
                      <a:pos x="299" y="345"/>
                    </a:cxn>
                    <a:cxn ang="0">
                      <a:pos x="345" y="299"/>
                    </a:cxn>
                    <a:cxn ang="0">
                      <a:pos x="356" y="280"/>
                    </a:cxn>
                    <a:cxn ang="0">
                      <a:pos x="369" y="213"/>
                    </a:cxn>
                    <a:cxn ang="0">
                      <a:pos x="366" y="188"/>
                    </a:cxn>
                    <a:cxn ang="0">
                      <a:pos x="341" y="128"/>
                    </a:cxn>
                    <a:cxn ang="0">
                      <a:pos x="326" y="111"/>
                    </a:cxn>
                    <a:cxn ang="0">
                      <a:pos x="273" y="76"/>
                    </a:cxn>
                    <a:cxn ang="0">
                      <a:pos x="250" y="68"/>
                    </a:cxn>
                    <a:cxn ang="0">
                      <a:pos x="183" y="68"/>
                    </a:cxn>
                    <a:cxn ang="0">
                      <a:pos x="160" y="76"/>
                    </a:cxn>
                    <a:cxn ang="0">
                      <a:pos x="107" y="111"/>
                    </a:cxn>
                    <a:cxn ang="0">
                      <a:pos x="93" y="128"/>
                    </a:cxn>
                    <a:cxn ang="0">
                      <a:pos x="67" y="189"/>
                    </a:cxn>
                    <a:cxn ang="0">
                      <a:pos x="64" y="213"/>
                    </a:cxn>
                  </a:cxnLst>
                  <a:rect l="0" t="0" r="r" b="b"/>
                  <a:pathLst>
                    <a:path w="433" h="433">
                      <a:moveTo>
                        <a:pt x="1" y="220"/>
                      </a:moveTo>
                      <a:cubicBezTo>
                        <a:pt x="0" y="218"/>
                        <a:pt x="0" y="215"/>
                        <a:pt x="1" y="213"/>
                      </a:cubicBezTo>
                      <a:lnTo>
                        <a:pt x="5" y="176"/>
                      </a:lnTo>
                      <a:cubicBezTo>
                        <a:pt x="5" y="174"/>
                        <a:pt x="5" y="172"/>
                        <a:pt x="6" y="170"/>
                      </a:cubicBezTo>
                      <a:lnTo>
                        <a:pt x="17" y="136"/>
                      </a:lnTo>
                      <a:cubicBezTo>
                        <a:pt x="18" y="134"/>
                        <a:pt x="18" y="132"/>
                        <a:pt x="19" y="130"/>
                      </a:cubicBezTo>
                      <a:lnTo>
                        <a:pt x="36" y="98"/>
                      </a:lnTo>
                      <a:cubicBezTo>
                        <a:pt x="37" y="97"/>
                        <a:pt x="38" y="95"/>
                        <a:pt x="40" y="93"/>
                      </a:cubicBezTo>
                      <a:lnTo>
                        <a:pt x="62" y="66"/>
                      </a:lnTo>
                      <a:cubicBezTo>
                        <a:pt x="63" y="65"/>
                        <a:pt x="65" y="63"/>
                        <a:pt x="66" y="62"/>
                      </a:cubicBezTo>
                      <a:lnTo>
                        <a:pt x="93" y="40"/>
                      </a:lnTo>
                      <a:cubicBezTo>
                        <a:pt x="95" y="38"/>
                        <a:pt x="97" y="37"/>
                        <a:pt x="98" y="36"/>
                      </a:cubicBezTo>
                      <a:lnTo>
                        <a:pt x="130" y="19"/>
                      </a:lnTo>
                      <a:cubicBezTo>
                        <a:pt x="132" y="18"/>
                        <a:pt x="134" y="18"/>
                        <a:pt x="136" y="17"/>
                      </a:cubicBezTo>
                      <a:lnTo>
                        <a:pt x="170" y="6"/>
                      </a:lnTo>
                      <a:cubicBezTo>
                        <a:pt x="172" y="5"/>
                        <a:pt x="174" y="5"/>
                        <a:pt x="176" y="5"/>
                      </a:cubicBezTo>
                      <a:lnTo>
                        <a:pt x="213" y="1"/>
                      </a:lnTo>
                      <a:cubicBezTo>
                        <a:pt x="215" y="0"/>
                        <a:pt x="218" y="0"/>
                        <a:pt x="220" y="1"/>
                      </a:cubicBezTo>
                      <a:lnTo>
                        <a:pt x="257" y="5"/>
                      </a:lnTo>
                      <a:cubicBezTo>
                        <a:pt x="259" y="5"/>
                        <a:pt x="261" y="5"/>
                        <a:pt x="263" y="6"/>
                      </a:cubicBezTo>
                      <a:lnTo>
                        <a:pt x="298" y="17"/>
                      </a:lnTo>
                      <a:cubicBezTo>
                        <a:pt x="300" y="18"/>
                        <a:pt x="302" y="18"/>
                        <a:pt x="304" y="19"/>
                      </a:cubicBezTo>
                      <a:lnTo>
                        <a:pt x="335" y="36"/>
                      </a:lnTo>
                      <a:cubicBezTo>
                        <a:pt x="337" y="37"/>
                        <a:pt x="338" y="38"/>
                        <a:pt x="340" y="40"/>
                      </a:cubicBezTo>
                      <a:lnTo>
                        <a:pt x="367" y="62"/>
                      </a:lnTo>
                      <a:cubicBezTo>
                        <a:pt x="368" y="63"/>
                        <a:pt x="370" y="64"/>
                        <a:pt x="371" y="66"/>
                      </a:cubicBezTo>
                      <a:lnTo>
                        <a:pt x="394" y="93"/>
                      </a:lnTo>
                      <a:cubicBezTo>
                        <a:pt x="395" y="94"/>
                        <a:pt x="397" y="96"/>
                        <a:pt x="398" y="98"/>
                      </a:cubicBezTo>
                      <a:lnTo>
                        <a:pt x="415" y="130"/>
                      </a:lnTo>
                      <a:cubicBezTo>
                        <a:pt x="416" y="132"/>
                        <a:pt x="417" y="134"/>
                        <a:pt x="417" y="136"/>
                      </a:cubicBezTo>
                      <a:lnTo>
                        <a:pt x="427" y="170"/>
                      </a:lnTo>
                      <a:cubicBezTo>
                        <a:pt x="428" y="172"/>
                        <a:pt x="428" y="174"/>
                        <a:pt x="428" y="176"/>
                      </a:cubicBezTo>
                      <a:lnTo>
                        <a:pt x="432" y="213"/>
                      </a:lnTo>
                      <a:cubicBezTo>
                        <a:pt x="433" y="215"/>
                        <a:pt x="433" y="218"/>
                        <a:pt x="432" y="220"/>
                      </a:cubicBezTo>
                      <a:lnTo>
                        <a:pt x="428" y="257"/>
                      </a:lnTo>
                      <a:cubicBezTo>
                        <a:pt x="428" y="259"/>
                        <a:pt x="428" y="261"/>
                        <a:pt x="427" y="262"/>
                      </a:cubicBezTo>
                      <a:lnTo>
                        <a:pt x="417" y="297"/>
                      </a:lnTo>
                      <a:cubicBezTo>
                        <a:pt x="417" y="300"/>
                        <a:pt x="416" y="302"/>
                        <a:pt x="415" y="304"/>
                      </a:cubicBezTo>
                      <a:lnTo>
                        <a:pt x="398" y="335"/>
                      </a:lnTo>
                      <a:cubicBezTo>
                        <a:pt x="396" y="337"/>
                        <a:pt x="395" y="339"/>
                        <a:pt x="394" y="340"/>
                      </a:cubicBezTo>
                      <a:lnTo>
                        <a:pt x="371" y="367"/>
                      </a:lnTo>
                      <a:cubicBezTo>
                        <a:pt x="370" y="369"/>
                        <a:pt x="369" y="370"/>
                        <a:pt x="367" y="371"/>
                      </a:cubicBezTo>
                      <a:lnTo>
                        <a:pt x="340" y="394"/>
                      </a:lnTo>
                      <a:cubicBezTo>
                        <a:pt x="339" y="395"/>
                        <a:pt x="337" y="396"/>
                        <a:pt x="335" y="398"/>
                      </a:cubicBezTo>
                      <a:lnTo>
                        <a:pt x="304" y="415"/>
                      </a:lnTo>
                      <a:cubicBezTo>
                        <a:pt x="302" y="416"/>
                        <a:pt x="300" y="417"/>
                        <a:pt x="297" y="417"/>
                      </a:cubicBezTo>
                      <a:lnTo>
                        <a:pt x="262" y="427"/>
                      </a:lnTo>
                      <a:cubicBezTo>
                        <a:pt x="261" y="428"/>
                        <a:pt x="259" y="428"/>
                        <a:pt x="257" y="428"/>
                      </a:cubicBezTo>
                      <a:lnTo>
                        <a:pt x="220" y="432"/>
                      </a:lnTo>
                      <a:cubicBezTo>
                        <a:pt x="218" y="433"/>
                        <a:pt x="215" y="433"/>
                        <a:pt x="213" y="432"/>
                      </a:cubicBezTo>
                      <a:lnTo>
                        <a:pt x="176" y="428"/>
                      </a:lnTo>
                      <a:cubicBezTo>
                        <a:pt x="174" y="428"/>
                        <a:pt x="172" y="428"/>
                        <a:pt x="170" y="427"/>
                      </a:cubicBezTo>
                      <a:lnTo>
                        <a:pt x="136" y="417"/>
                      </a:lnTo>
                      <a:cubicBezTo>
                        <a:pt x="134" y="417"/>
                        <a:pt x="132" y="416"/>
                        <a:pt x="130" y="415"/>
                      </a:cubicBezTo>
                      <a:lnTo>
                        <a:pt x="98" y="398"/>
                      </a:lnTo>
                      <a:cubicBezTo>
                        <a:pt x="96" y="397"/>
                        <a:pt x="94" y="395"/>
                        <a:pt x="93" y="394"/>
                      </a:cubicBezTo>
                      <a:lnTo>
                        <a:pt x="66" y="371"/>
                      </a:lnTo>
                      <a:cubicBezTo>
                        <a:pt x="64" y="370"/>
                        <a:pt x="63" y="368"/>
                        <a:pt x="62" y="367"/>
                      </a:cubicBezTo>
                      <a:lnTo>
                        <a:pt x="40" y="340"/>
                      </a:lnTo>
                      <a:cubicBezTo>
                        <a:pt x="38" y="338"/>
                        <a:pt x="37" y="337"/>
                        <a:pt x="36" y="335"/>
                      </a:cubicBezTo>
                      <a:lnTo>
                        <a:pt x="19" y="304"/>
                      </a:lnTo>
                      <a:cubicBezTo>
                        <a:pt x="18" y="302"/>
                        <a:pt x="18" y="300"/>
                        <a:pt x="17" y="298"/>
                      </a:cubicBezTo>
                      <a:lnTo>
                        <a:pt x="6" y="263"/>
                      </a:lnTo>
                      <a:cubicBezTo>
                        <a:pt x="5" y="261"/>
                        <a:pt x="5" y="259"/>
                        <a:pt x="5" y="257"/>
                      </a:cubicBezTo>
                      <a:lnTo>
                        <a:pt x="1" y="220"/>
                      </a:lnTo>
                      <a:close/>
                      <a:moveTo>
                        <a:pt x="68" y="250"/>
                      </a:moveTo>
                      <a:lnTo>
                        <a:pt x="67" y="244"/>
                      </a:lnTo>
                      <a:lnTo>
                        <a:pt x="78" y="279"/>
                      </a:lnTo>
                      <a:lnTo>
                        <a:pt x="76" y="273"/>
                      </a:lnTo>
                      <a:lnTo>
                        <a:pt x="93" y="304"/>
                      </a:lnTo>
                      <a:lnTo>
                        <a:pt x="89" y="299"/>
                      </a:lnTo>
                      <a:lnTo>
                        <a:pt x="111" y="326"/>
                      </a:lnTo>
                      <a:lnTo>
                        <a:pt x="107" y="322"/>
                      </a:lnTo>
                      <a:lnTo>
                        <a:pt x="134" y="345"/>
                      </a:lnTo>
                      <a:lnTo>
                        <a:pt x="128" y="341"/>
                      </a:lnTo>
                      <a:lnTo>
                        <a:pt x="160" y="358"/>
                      </a:lnTo>
                      <a:lnTo>
                        <a:pt x="154" y="356"/>
                      </a:lnTo>
                      <a:lnTo>
                        <a:pt x="188" y="366"/>
                      </a:lnTo>
                      <a:lnTo>
                        <a:pt x="183" y="365"/>
                      </a:lnTo>
                      <a:lnTo>
                        <a:pt x="220" y="369"/>
                      </a:lnTo>
                      <a:lnTo>
                        <a:pt x="213" y="369"/>
                      </a:lnTo>
                      <a:lnTo>
                        <a:pt x="250" y="365"/>
                      </a:lnTo>
                      <a:lnTo>
                        <a:pt x="245" y="366"/>
                      </a:lnTo>
                      <a:lnTo>
                        <a:pt x="280" y="356"/>
                      </a:lnTo>
                      <a:lnTo>
                        <a:pt x="273" y="358"/>
                      </a:lnTo>
                      <a:lnTo>
                        <a:pt x="304" y="341"/>
                      </a:lnTo>
                      <a:lnTo>
                        <a:pt x="299" y="345"/>
                      </a:lnTo>
                      <a:lnTo>
                        <a:pt x="326" y="322"/>
                      </a:lnTo>
                      <a:lnTo>
                        <a:pt x="322" y="326"/>
                      </a:lnTo>
                      <a:lnTo>
                        <a:pt x="345" y="299"/>
                      </a:lnTo>
                      <a:lnTo>
                        <a:pt x="341" y="304"/>
                      </a:lnTo>
                      <a:lnTo>
                        <a:pt x="358" y="273"/>
                      </a:lnTo>
                      <a:lnTo>
                        <a:pt x="356" y="280"/>
                      </a:lnTo>
                      <a:lnTo>
                        <a:pt x="366" y="245"/>
                      </a:lnTo>
                      <a:lnTo>
                        <a:pt x="365" y="250"/>
                      </a:lnTo>
                      <a:lnTo>
                        <a:pt x="369" y="213"/>
                      </a:lnTo>
                      <a:lnTo>
                        <a:pt x="369" y="220"/>
                      </a:lnTo>
                      <a:lnTo>
                        <a:pt x="365" y="183"/>
                      </a:lnTo>
                      <a:lnTo>
                        <a:pt x="366" y="188"/>
                      </a:lnTo>
                      <a:lnTo>
                        <a:pt x="356" y="154"/>
                      </a:lnTo>
                      <a:lnTo>
                        <a:pt x="358" y="160"/>
                      </a:lnTo>
                      <a:lnTo>
                        <a:pt x="341" y="128"/>
                      </a:lnTo>
                      <a:lnTo>
                        <a:pt x="345" y="134"/>
                      </a:lnTo>
                      <a:lnTo>
                        <a:pt x="322" y="107"/>
                      </a:lnTo>
                      <a:lnTo>
                        <a:pt x="326" y="111"/>
                      </a:lnTo>
                      <a:lnTo>
                        <a:pt x="299" y="89"/>
                      </a:lnTo>
                      <a:lnTo>
                        <a:pt x="304" y="93"/>
                      </a:lnTo>
                      <a:lnTo>
                        <a:pt x="273" y="76"/>
                      </a:lnTo>
                      <a:lnTo>
                        <a:pt x="279" y="78"/>
                      </a:lnTo>
                      <a:lnTo>
                        <a:pt x="244" y="67"/>
                      </a:lnTo>
                      <a:lnTo>
                        <a:pt x="250" y="68"/>
                      </a:lnTo>
                      <a:lnTo>
                        <a:pt x="213" y="64"/>
                      </a:lnTo>
                      <a:lnTo>
                        <a:pt x="220" y="64"/>
                      </a:lnTo>
                      <a:lnTo>
                        <a:pt x="183" y="68"/>
                      </a:lnTo>
                      <a:lnTo>
                        <a:pt x="189" y="67"/>
                      </a:lnTo>
                      <a:lnTo>
                        <a:pt x="155" y="78"/>
                      </a:lnTo>
                      <a:lnTo>
                        <a:pt x="160" y="76"/>
                      </a:lnTo>
                      <a:lnTo>
                        <a:pt x="128" y="93"/>
                      </a:lnTo>
                      <a:lnTo>
                        <a:pt x="134" y="89"/>
                      </a:lnTo>
                      <a:lnTo>
                        <a:pt x="107" y="111"/>
                      </a:lnTo>
                      <a:lnTo>
                        <a:pt x="111" y="107"/>
                      </a:lnTo>
                      <a:lnTo>
                        <a:pt x="89" y="134"/>
                      </a:lnTo>
                      <a:lnTo>
                        <a:pt x="93" y="128"/>
                      </a:lnTo>
                      <a:lnTo>
                        <a:pt x="76" y="160"/>
                      </a:lnTo>
                      <a:lnTo>
                        <a:pt x="78" y="155"/>
                      </a:lnTo>
                      <a:lnTo>
                        <a:pt x="67" y="189"/>
                      </a:lnTo>
                      <a:lnTo>
                        <a:pt x="68" y="183"/>
                      </a:lnTo>
                      <a:lnTo>
                        <a:pt x="64" y="220"/>
                      </a:lnTo>
                      <a:lnTo>
                        <a:pt x="64" y="213"/>
                      </a:lnTo>
                      <a:lnTo>
                        <a:pt x="68" y="250"/>
                      </a:lnTo>
                      <a:close/>
                    </a:path>
                  </a:pathLst>
                </a:custGeom>
                <a:solidFill>
                  <a:srgbClr val="6A6D6F"/>
                </a:solidFill>
                <a:ln w="0" cap="flat">
                  <a:solidFill>
                    <a:srgbClr val="6A6D6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46" name="Freeform 70">
                  <a:extLst>
                    <a:ext uri="{FF2B5EF4-FFF2-40B4-BE49-F238E27FC236}">
                      <a16:creationId xmlns:a16="http://schemas.microsoft.com/office/drawing/2014/main" id="{25FDD546-174A-4FC5-BF90-8DFC5A78A884}"/>
                    </a:ext>
                  </a:extLst>
                </p:cNvPr>
                <p:cNvSpPr>
                  <a:spLocks/>
                </p:cNvSpPr>
                <p:nvPr/>
              </p:nvSpPr>
              <p:spPr bwMode="auto">
                <a:xfrm>
                  <a:off x="3303638" y="1836242"/>
                  <a:ext cx="147638" cy="136525"/>
                </a:xfrm>
                <a:custGeom>
                  <a:avLst/>
                  <a:gdLst/>
                  <a:ahLst/>
                  <a:cxnLst>
                    <a:cxn ang="0">
                      <a:pos x="0" y="184"/>
                    </a:cxn>
                    <a:cxn ang="0">
                      <a:pos x="192" y="0"/>
                    </a:cxn>
                    <a:cxn ang="0">
                      <a:pos x="192" y="0"/>
                    </a:cxn>
                    <a:cxn ang="0">
                      <a:pos x="192" y="0"/>
                    </a:cxn>
                    <a:cxn ang="0">
                      <a:pos x="384" y="184"/>
                    </a:cxn>
                    <a:cxn ang="0">
                      <a:pos x="384" y="184"/>
                    </a:cxn>
                    <a:cxn ang="0">
                      <a:pos x="384" y="184"/>
                    </a:cxn>
                    <a:cxn ang="0">
                      <a:pos x="192" y="368"/>
                    </a:cxn>
                    <a:cxn ang="0">
                      <a:pos x="192" y="368"/>
                    </a:cxn>
                    <a:cxn ang="0">
                      <a:pos x="192" y="368"/>
                    </a:cxn>
                    <a:cxn ang="0">
                      <a:pos x="0" y="184"/>
                    </a:cxn>
                    <a:cxn ang="0">
                      <a:pos x="0" y="184"/>
                    </a:cxn>
                  </a:cxnLst>
                  <a:rect l="0" t="0" r="r" b="b"/>
                  <a:pathLst>
                    <a:path w="384" h="368">
                      <a:moveTo>
                        <a:pt x="0" y="184"/>
                      </a:moveTo>
                      <a:cubicBezTo>
                        <a:pt x="0" y="83"/>
                        <a:pt x="86" y="0"/>
                        <a:pt x="192" y="0"/>
                      </a:cubicBezTo>
                      <a:cubicBezTo>
                        <a:pt x="192" y="0"/>
                        <a:pt x="192" y="0"/>
                        <a:pt x="192" y="0"/>
                      </a:cubicBezTo>
                      <a:lnTo>
                        <a:pt x="192" y="0"/>
                      </a:lnTo>
                      <a:cubicBezTo>
                        <a:pt x="299" y="0"/>
                        <a:pt x="384" y="83"/>
                        <a:pt x="384" y="184"/>
                      </a:cubicBezTo>
                      <a:cubicBezTo>
                        <a:pt x="384" y="184"/>
                        <a:pt x="384" y="184"/>
                        <a:pt x="384" y="184"/>
                      </a:cubicBezTo>
                      <a:lnTo>
                        <a:pt x="384" y="184"/>
                      </a:lnTo>
                      <a:cubicBezTo>
                        <a:pt x="384" y="286"/>
                        <a:pt x="299" y="368"/>
                        <a:pt x="192" y="368"/>
                      </a:cubicBezTo>
                      <a:cubicBezTo>
                        <a:pt x="192" y="368"/>
                        <a:pt x="192" y="368"/>
                        <a:pt x="192" y="368"/>
                      </a:cubicBezTo>
                      <a:lnTo>
                        <a:pt x="192" y="368"/>
                      </a:lnTo>
                      <a:cubicBezTo>
                        <a:pt x="86"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47" name="Freeform 71">
                  <a:extLst>
                    <a:ext uri="{FF2B5EF4-FFF2-40B4-BE49-F238E27FC236}">
                      <a16:creationId xmlns:a16="http://schemas.microsoft.com/office/drawing/2014/main" id="{E410D01A-6148-4214-8D87-A8E9619EC750}"/>
                    </a:ext>
                  </a:extLst>
                </p:cNvPr>
                <p:cNvSpPr>
                  <a:spLocks noEditPoints="1"/>
                </p:cNvSpPr>
                <p:nvPr/>
              </p:nvSpPr>
              <p:spPr bwMode="auto">
                <a:xfrm>
                  <a:off x="3290938" y="1823542"/>
                  <a:ext cx="173038" cy="161925"/>
                </a:xfrm>
                <a:custGeom>
                  <a:avLst/>
                  <a:gdLst/>
                  <a:ahLst/>
                  <a:cxnLst>
                    <a:cxn ang="0">
                      <a:pos x="5" y="176"/>
                    </a:cxn>
                    <a:cxn ang="0">
                      <a:pos x="20" y="130"/>
                    </a:cxn>
                    <a:cxn ang="0">
                      <a:pos x="64" y="66"/>
                    </a:cxn>
                    <a:cxn ang="0">
                      <a:pos x="102" y="36"/>
                    </a:cxn>
                    <a:cxn ang="0">
                      <a:pos x="176" y="6"/>
                    </a:cxn>
                    <a:cxn ang="0">
                      <a:pos x="228" y="1"/>
                    </a:cxn>
                    <a:cxn ang="0">
                      <a:pos x="309" y="17"/>
                    </a:cxn>
                    <a:cxn ang="0">
                      <a:pos x="352" y="39"/>
                    </a:cxn>
                    <a:cxn ang="0">
                      <a:pos x="408" y="93"/>
                    </a:cxn>
                    <a:cxn ang="0">
                      <a:pos x="432" y="136"/>
                    </a:cxn>
                    <a:cxn ang="0">
                      <a:pos x="448" y="213"/>
                    </a:cxn>
                    <a:cxn ang="0">
                      <a:pos x="443" y="263"/>
                    </a:cxn>
                    <a:cxn ang="0">
                      <a:pos x="411" y="336"/>
                    </a:cxn>
                    <a:cxn ang="0">
                      <a:pos x="381" y="371"/>
                    </a:cxn>
                    <a:cxn ang="0">
                      <a:pos x="314" y="415"/>
                    </a:cxn>
                    <a:cxn ang="0">
                      <a:pos x="267" y="428"/>
                    </a:cxn>
                    <a:cxn ang="0">
                      <a:pos x="182" y="428"/>
                    </a:cxn>
                    <a:cxn ang="0">
                      <a:pos x="134" y="415"/>
                    </a:cxn>
                    <a:cxn ang="0">
                      <a:pos x="69" y="372"/>
                    </a:cxn>
                    <a:cxn ang="0">
                      <a:pos x="38" y="336"/>
                    </a:cxn>
                    <a:cxn ang="0">
                      <a:pos x="6" y="263"/>
                    </a:cxn>
                    <a:cxn ang="0">
                      <a:pos x="68" y="250"/>
                    </a:cxn>
                    <a:cxn ang="0">
                      <a:pos x="75" y="272"/>
                    </a:cxn>
                    <a:cxn ang="0">
                      <a:pos x="113" y="326"/>
                    </a:cxn>
                    <a:cxn ang="0">
                      <a:pos x="132" y="341"/>
                    </a:cxn>
                    <a:cxn ang="0">
                      <a:pos x="194" y="366"/>
                    </a:cxn>
                    <a:cxn ang="0">
                      <a:pos x="221" y="369"/>
                    </a:cxn>
                    <a:cxn ang="0">
                      <a:pos x="291" y="356"/>
                    </a:cxn>
                    <a:cxn ang="0">
                      <a:pos x="312" y="345"/>
                    </a:cxn>
                    <a:cxn ang="0">
                      <a:pos x="359" y="299"/>
                    </a:cxn>
                    <a:cxn ang="0">
                      <a:pos x="371" y="279"/>
                    </a:cxn>
                    <a:cxn ang="0">
                      <a:pos x="385" y="213"/>
                    </a:cxn>
                    <a:cxn ang="0">
                      <a:pos x="382" y="189"/>
                    </a:cxn>
                    <a:cxn ang="0">
                      <a:pos x="356" y="129"/>
                    </a:cxn>
                    <a:cxn ang="0">
                      <a:pos x="341" y="112"/>
                    </a:cxn>
                    <a:cxn ang="0">
                      <a:pos x="285" y="76"/>
                    </a:cxn>
                    <a:cxn ang="0">
                      <a:pos x="260" y="68"/>
                    </a:cxn>
                    <a:cxn ang="0">
                      <a:pos x="189" y="68"/>
                    </a:cxn>
                    <a:cxn ang="0">
                      <a:pos x="164" y="76"/>
                    </a:cxn>
                    <a:cxn ang="0">
                      <a:pos x="108" y="112"/>
                    </a:cxn>
                    <a:cxn ang="0">
                      <a:pos x="93" y="129"/>
                    </a:cxn>
                    <a:cxn ang="0">
                      <a:pos x="67" y="189"/>
                    </a:cxn>
                    <a:cxn ang="0">
                      <a:pos x="64" y="213"/>
                    </a:cxn>
                  </a:cxnLst>
                  <a:rect l="0" t="0" r="r" b="b"/>
                  <a:pathLst>
                    <a:path w="449" h="433">
                      <a:moveTo>
                        <a:pt x="1" y="220"/>
                      </a:moveTo>
                      <a:cubicBezTo>
                        <a:pt x="0" y="218"/>
                        <a:pt x="0" y="215"/>
                        <a:pt x="1" y="213"/>
                      </a:cubicBezTo>
                      <a:lnTo>
                        <a:pt x="5" y="176"/>
                      </a:lnTo>
                      <a:cubicBezTo>
                        <a:pt x="5" y="174"/>
                        <a:pt x="5" y="172"/>
                        <a:pt x="6" y="170"/>
                      </a:cubicBezTo>
                      <a:lnTo>
                        <a:pt x="17" y="136"/>
                      </a:lnTo>
                      <a:cubicBezTo>
                        <a:pt x="18" y="134"/>
                        <a:pt x="19" y="132"/>
                        <a:pt x="20" y="130"/>
                      </a:cubicBezTo>
                      <a:lnTo>
                        <a:pt x="38" y="98"/>
                      </a:lnTo>
                      <a:cubicBezTo>
                        <a:pt x="39" y="96"/>
                        <a:pt x="40" y="94"/>
                        <a:pt x="41" y="93"/>
                      </a:cubicBezTo>
                      <a:lnTo>
                        <a:pt x="64" y="66"/>
                      </a:lnTo>
                      <a:cubicBezTo>
                        <a:pt x="66" y="64"/>
                        <a:pt x="67" y="62"/>
                        <a:pt x="69" y="61"/>
                      </a:cubicBezTo>
                      <a:lnTo>
                        <a:pt x="98" y="39"/>
                      </a:lnTo>
                      <a:cubicBezTo>
                        <a:pt x="99" y="38"/>
                        <a:pt x="101" y="37"/>
                        <a:pt x="102" y="36"/>
                      </a:cubicBezTo>
                      <a:lnTo>
                        <a:pt x="134" y="19"/>
                      </a:lnTo>
                      <a:cubicBezTo>
                        <a:pt x="136" y="18"/>
                        <a:pt x="138" y="17"/>
                        <a:pt x="140" y="17"/>
                      </a:cubicBezTo>
                      <a:lnTo>
                        <a:pt x="176" y="6"/>
                      </a:lnTo>
                      <a:cubicBezTo>
                        <a:pt x="178" y="5"/>
                        <a:pt x="180" y="5"/>
                        <a:pt x="182" y="5"/>
                      </a:cubicBezTo>
                      <a:lnTo>
                        <a:pt x="221" y="1"/>
                      </a:lnTo>
                      <a:cubicBezTo>
                        <a:pt x="223" y="0"/>
                        <a:pt x="226" y="0"/>
                        <a:pt x="228" y="1"/>
                      </a:cubicBezTo>
                      <a:lnTo>
                        <a:pt x="267" y="5"/>
                      </a:lnTo>
                      <a:cubicBezTo>
                        <a:pt x="269" y="5"/>
                        <a:pt x="271" y="5"/>
                        <a:pt x="273" y="6"/>
                      </a:cubicBezTo>
                      <a:lnTo>
                        <a:pt x="309" y="17"/>
                      </a:lnTo>
                      <a:cubicBezTo>
                        <a:pt x="311" y="17"/>
                        <a:pt x="312" y="18"/>
                        <a:pt x="314" y="19"/>
                      </a:cubicBezTo>
                      <a:lnTo>
                        <a:pt x="347" y="36"/>
                      </a:lnTo>
                      <a:cubicBezTo>
                        <a:pt x="349" y="37"/>
                        <a:pt x="351" y="38"/>
                        <a:pt x="352" y="39"/>
                      </a:cubicBezTo>
                      <a:lnTo>
                        <a:pt x="380" y="61"/>
                      </a:lnTo>
                      <a:cubicBezTo>
                        <a:pt x="382" y="63"/>
                        <a:pt x="383" y="64"/>
                        <a:pt x="385" y="66"/>
                      </a:cubicBezTo>
                      <a:lnTo>
                        <a:pt x="408" y="93"/>
                      </a:lnTo>
                      <a:cubicBezTo>
                        <a:pt x="409" y="94"/>
                        <a:pt x="410" y="96"/>
                        <a:pt x="411" y="98"/>
                      </a:cubicBezTo>
                      <a:lnTo>
                        <a:pt x="429" y="130"/>
                      </a:lnTo>
                      <a:cubicBezTo>
                        <a:pt x="430" y="132"/>
                        <a:pt x="431" y="134"/>
                        <a:pt x="432" y="136"/>
                      </a:cubicBezTo>
                      <a:lnTo>
                        <a:pt x="443" y="170"/>
                      </a:lnTo>
                      <a:cubicBezTo>
                        <a:pt x="444" y="172"/>
                        <a:pt x="444" y="174"/>
                        <a:pt x="444" y="176"/>
                      </a:cubicBezTo>
                      <a:lnTo>
                        <a:pt x="448" y="213"/>
                      </a:lnTo>
                      <a:cubicBezTo>
                        <a:pt x="449" y="215"/>
                        <a:pt x="449" y="218"/>
                        <a:pt x="448" y="220"/>
                      </a:cubicBezTo>
                      <a:lnTo>
                        <a:pt x="444" y="257"/>
                      </a:lnTo>
                      <a:cubicBezTo>
                        <a:pt x="444" y="259"/>
                        <a:pt x="444" y="261"/>
                        <a:pt x="443" y="263"/>
                      </a:cubicBezTo>
                      <a:lnTo>
                        <a:pt x="432" y="298"/>
                      </a:lnTo>
                      <a:cubicBezTo>
                        <a:pt x="431" y="300"/>
                        <a:pt x="430" y="302"/>
                        <a:pt x="429" y="305"/>
                      </a:cubicBezTo>
                      <a:lnTo>
                        <a:pt x="411" y="336"/>
                      </a:lnTo>
                      <a:cubicBezTo>
                        <a:pt x="410" y="337"/>
                        <a:pt x="409" y="339"/>
                        <a:pt x="408" y="340"/>
                      </a:cubicBezTo>
                      <a:lnTo>
                        <a:pt x="385" y="367"/>
                      </a:lnTo>
                      <a:cubicBezTo>
                        <a:pt x="384" y="369"/>
                        <a:pt x="382" y="370"/>
                        <a:pt x="381" y="371"/>
                      </a:cubicBezTo>
                      <a:lnTo>
                        <a:pt x="353" y="394"/>
                      </a:lnTo>
                      <a:cubicBezTo>
                        <a:pt x="351" y="396"/>
                        <a:pt x="349" y="397"/>
                        <a:pt x="347" y="398"/>
                      </a:cubicBezTo>
                      <a:lnTo>
                        <a:pt x="314" y="415"/>
                      </a:lnTo>
                      <a:cubicBezTo>
                        <a:pt x="312" y="416"/>
                        <a:pt x="310" y="417"/>
                        <a:pt x="308" y="417"/>
                      </a:cubicBezTo>
                      <a:lnTo>
                        <a:pt x="272" y="427"/>
                      </a:lnTo>
                      <a:cubicBezTo>
                        <a:pt x="270" y="428"/>
                        <a:pt x="269" y="428"/>
                        <a:pt x="267" y="428"/>
                      </a:cubicBezTo>
                      <a:lnTo>
                        <a:pt x="228" y="432"/>
                      </a:lnTo>
                      <a:cubicBezTo>
                        <a:pt x="226" y="433"/>
                        <a:pt x="223" y="433"/>
                        <a:pt x="221" y="432"/>
                      </a:cubicBezTo>
                      <a:lnTo>
                        <a:pt x="182" y="428"/>
                      </a:lnTo>
                      <a:cubicBezTo>
                        <a:pt x="180" y="428"/>
                        <a:pt x="179" y="428"/>
                        <a:pt x="177" y="427"/>
                      </a:cubicBezTo>
                      <a:lnTo>
                        <a:pt x="141" y="417"/>
                      </a:lnTo>
                      <a:cubicBezTo>
                        <a:pt x="139" y="417"/>
                        <a:pt x="137" y="416"/>
                        <a:pt x="134" y="415"/>
                      </a:cubicBezTo>
                      <a:lnTo>
                        <a:pt x="102" y="398"/>
                      </a:lnTo>
                      <a:cubicBezTo>
                        <a:pt x="101" y="397"/>
                        <a:pt x="99" y="396"/>
                        <a:pt x="98" y="395"/>
                      </a:cubicBezTo>
                      <a:lnTo>
                        <a:pt x="69" y="372"/>
                      </a:lnTo>
                      <a:cubicBezTo>
                        <a:pt x="67" y="370"/>
                        <a:pt x="65" y="369"/>
                        <a:pt x="64" y="367"/>
                      </a:cubicBezTo>
                      <a:lnTo>
                        <a:pt x="41" y="340"/>
                      </a:lnTo>
                      <a:cubicBezTo>
                        <a:pt x="40" y="339"/>
                        <a:pt x="39" y="337"/>
                        <a:pt x="38" y="336"/>
                      </a:cubicBezTo>
                      <a:lnTo>
                        <a:pt x="20" y="305"/>
                      </a:lnTo>
                      <a:cubicBezTo>
                        <a:pt x="19" y="302"/>
                        <a:pt x="18" y="300"/>
                        <a:pt x="17" y="298"/>
                      </a:cubicBezTo>
                      <a:lnTo>
                        <a:pt x="6" y="263"/>
                      </a:lnTo>
                      <a:cubicBezTo>
                        <a:pt x="5" y="261"/>
                        <a:pt x="5" y="259"/>
                        <a:pt x="5" y="257"/>
                      </a:cubicBezTo>
                      <a:lnTo>
                        <a:pt x="1" y="220"/>
                      </a:lnTo>
                      <a:close/>
                      <a:moveTo>
                        <a:pt x="68" y="250"/>
                      </a:moveTo>
                      <a:lnTo>
                        <a:pt x="67" y="244"/>
                      </a:lnTo>
                      <a:lnTo>
                        <a:pt x="78" y="279"/>
                      </a:lnTo>
                      <a:lnTo>
                        <a:pt x="75" y="272"/>
                      </a:lnTo>
                      <a:lnTo>
                        <a:pt x="93" y="303"/>
                      </a:lnTo>
                      <a:lnTo>
                        <a:pt x="90" y="299"/>
                      </a:lnTo>
                      <a:lnTo>
                        <a:pt x="113" y="326"/>
                      </a:lnTo>
                      <a:lnTo>
                        <a:pt x="108" y="321"/>
                      </a:lnTo>
                      <a:lnTo>
                        <a:pt x="137" y="344"/>
                      </a:lnTo>
                      <a:lnTo>
                        <a:pt x="132" y="341"/>
                      </a:lnTo>
                      <a:lnTo>
                        <a:pt x="164" y="358"/>
                      </a:lnTo>
                      <a:lnTo>
                        <a:pt x="158" y="356"/>
                      </a:lnTo>
                      <a:lnTo>
                        <a:pt x="194" y="366"/>
                      </a:lnTo>
                      <a:lnTo>
                        <a:pt x="189" y="365"/>
                      </a:lnTo>
                      <a:lnTo>
                        <a:pt x="228" y="369"/>
                      </a:lnTo>
                      <a:lnTo>
                        <a:pt x="221" y="369"/>
                      </a:lnTo>
                      <a:lnTo>
                        <a:pt x="260" y="365"/>
                      </a:lnTo>
                      <a:lnTo>
                        <a:pt x="255" y="366"/>
                      </a:lnTo>
                      <a:lnTo>
                        <a:pt x="291" y="356"/>
                      </a:lnTo>
                      <a:lnTo>
                        <a:pt x="285" y="358"/>
                      </a:lnTo>
                      <a:lnTo>
                        <a:pt x="318" y="341"/>
                      </a:lnTo>
                      <a:lnTo>
                        <a:pt x="312" y="345"/>
                      </a:lnTo>
                      <a:lnTo>
                        <a:pt x="340" y="322"/>
                      </a:lnTo>
                      <a:lnTo>
                        <a:pt x="336" y="326"/>
                      </a:lnTo>
                      <a:lnTo>
                        <a:pt x="359" y="299"/>
                      </a:lnTo>
                      <a:lnTo>
                        <a:pt x="356" y="303"/>
                      </a:lnTo>
                      <a:lnTo>
                        <a:pt x="374" y="272"/>
                      </a:lnTo>
                      <a:lnTo>
                        <a:pt x="371" y="279"/>
                      </a:lnTo>
                      <a:lnTo>
                        <a:pt x="382" y="244"/>
                      </a:lnTo>
                      <a:lnTo>
                        <a:pt x="381" y="250"/>
                      </a:lnTo>
                      <a:lnTo>
                        <a:pt x="385" y="213"/>
                      </a:lnTo>
                      <a:lnTo>
                        <a:pt x="385" y="220"/>
                      </a:lnTo>
                      <a:lnTo>
                        <a:pt x="381" y="183"/>
                      </a:lnTo>
                      <a:lnTo>
                        <a:pt x="382" y="189"/>
                      </a:lnTo>
                      <a:lnTo>
                        <a:pt x="371" y="155"/>
                      </a:lnTo>
                      <a:lnTo>
                        <a:pt x="374" y="161"/>
                      </a:lnTo>
                      <a:lnTo>
                        <a:pt x="356" y="129"/>
                      </a:lnTo>
                      <a:lnTo>
                        <a:pt x="359" y="134"/>
                      </a:lnTo>
                      <a:lnTo>
                        <a:pt x="336" y="107"/>
                      </a:lnTo>
                      <a:lnTo>
                        <a:pt x="341" y="112"/>
                      </a:lnTo>
                      <a:lnTo>
                        <a:pt x="313" y="90"/>
                      </a:lnTo>
                      <a:lnTo>
                        <a:pt x="318" y="93"/>
                      </a:lnTo>
                      <a:lnTo>
                        <a:pt x="285" y="76"/>
                      </a:lnTo>
                      <a:lnTo>
                        <a:pt x="290" y="78"/>
                      </a:lnTo>
                      <a:lnTo>
                        <a:pt x="254" y="67"/>
                      </a:lnTo>
                      <a:lnTo>
                        <a:pt x="260" y="68"/>
                      </a:lnTo>
                      <a:lnTo>
                        <a:pt x="221" y="64"/>
                      </a:lnTo>
                      <a:lnTo>
                        <a:pt x="228" y="64"/>
                      </a:lnTo>
                      <a:lnTo>
                        <a:pt x="189" y="68"/>
                      </a:lnTo>
                      <a:lnTo>
                        <a:pt x="195" y="67"/>
                      </a:lnTo>
                      <a:lnTo>
                        <a:pt x="159" y="78"/>
                      </a:lnTo>
                      <a:lnTo>
                        <a:pt x="164" y="76"/>
                      </a:lnTo>
                      <a:lnTo>
                        <a:pt x="132" y="93"/>
                      </a:lnTo>
                      <a:lnTo>
                        <a:pt x="137" y="90"/>
                      </a:lnTo>
                      <a:lnTo>
                        <a:pt x="108" y="112"/>
                      </a:lnTo>
                      <a:lnTo>
                        <a:pt x="113" y="107"/>
                      </a:lnTo>
                      <a:lnTo>
                        <a:pt x="90" y="134"/>
                      </a:lnTo>
                      <a:lnTo>
                        <a:pt x="93" y="129"/>
                      </a:lnTo>
                      <a:lnTo>
                        <a:pt x="75" y="161"/>
                      </a:lnTo>
                      <a:lnTo>
                        <a:pt x="78" y="155"/>
                      </a:lnTo>
                      <a:lnTo>
                        <a:pt x="67" y="189"/>
                      </a:lnTo>
                      <a:lnTo>
                        <a:pt x="68" y="183"/>
                      </a:lnTo>
                      <a:lnTo>
                        <a:pt x="64" y="220"/>
                      </a:lnTo>
                      <a:lnTo>
                        <a:pt x="64" y="213"/>
                      </a:lnTo>
                      <a:lnTo>
                        <a:pt x="68" y="250"/>
                      </a:lnTo>
                      <a:close/>
                    </a:path>
                  </a:pathLst>
                </a:custGeom>
                <a:solidFill>
                  <a:srgbClr val="6A6D6F"/>
                </a:solidFill>
                <a:ln w="0" cap="flat">
                  <a:solidFill>
                    <a:srgbClr val="6A6D6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48" name="Freeform 72">
                  <a:extLst>
                    <a:ext uri="{FF2B5EF4-FFF2-40B4-BE49-F238E27FC236}">
                      <a16:creationId xmlns:a16="http://schemas.microsoft.com/office/drawing/2014/main" id="{46A733C8-ECBE-4AC3-91F3-6CCCB7E19F86}"/>
                    </a:ext>
                  </a:extLst>
                </p:cNvPr>
                <p:cNvSpPr>
                  <a:spLocks/>
                </p:cNvSpPr>
                <p:nvPr/>
              </p:nvSpPr>
              <p:spPr bwMode="auto">
                <a:xfrm>
                  <a:off x="1473250" y="1996579"/>
                  <a:ext cx="79375" cy="71438"/>
                </a:xfrm>
                <a:custGeom>
                  <a:avLst/>
                  <a:gdLst/>
                  <a:ahLst/>
                  <a:cxnLst>
                    <a:cxn ang="0">
                      <a:pos x="0" y="96"/>
                    </a:cxn>
                    <a:cxn ang="0">
                      <a:pos x="104" y="0"/>
                    </a:cxn>
                    <a:cxn ang="0">
                      <a:pos x="104" y="0"/>
                    </a:cxn>
                    <a:cxn ang="0">
                      <a:pos x="104" y="0"/>
                    </a:cxn>
                    <a:cxn ang="0">
                      <a:pos x="208" y="96"/>
                    </a:cxn>
                    <a:cxn ang="0">
                      <a:pos x="208" y="96"/>
                    </a:cxn>
                    <a:cxn ang="0">
                      <a:pos x="208" y="96"/>
                    </a:cxn>
                    <a:cxn ang="0">
                      <a:pos x="104" y="192"/>
                    </a:cxn>
                    <a:cxn ang="0">
                      <a:pos x="104" y="192"/>
                    </a:cxn>
                    <a:cxn ang="0">
                      <a:pos x="104" y="192"/>
                    </a:cxn>
                    <a:cxn ang="0">
                      <a:pos x="0" y="96"/>
                    </a:cxn>
                    <a:cxn ang="0">
                      <a:pos x="0" y="96"/>
                    </a:cxn>
                  </a:cxnLst>
                  <a:rect l="0" t="0" r="r" b="b"/>
                  <a:pathLst>
                    <a:path w="208" h="192">
                      <a:moveTo>
                        <a:pt x="0" y="96"/>
                      </a:moveTo>
                      <a:cubicBezTo>
                        <a:pt x="0" y="43"/>
                        <a:pt x="47" y="0"/>
                        <a:pt x="104" y="0"/>
                      </a:cubicBezTo>
                      <a:cubicBezTo>
                        <a:pt x="104" y="0"/>
                        <a:pt x="104" y="0"/>
                        <a:pt x="104" y="0"/>
                      </a:cubicBezTo>
                      <a:lnTo>
                        <a:pt x="104" y="0"/>
                      </a:lnTo>
                      <a:cubicBezTo>
                        <a:pt x="162" y="0"/>
                        <a:pt x="208" y="43"/>
                        <a:pt x="208" y="96"/>
                      </a:cubicBezTo>
                      <a:cubicBezTo>
                        <a:pt x="208" y="96"/>
                        <a:pt x="208" y="96"/>
                        <a:pt x="208" y="96"/>
                      </a:cubicBezTo>
                      <a:lnTo>
                        <a:pt x="208" y="96"/>
                      </a:lnTo>
                      <a:cubicBezTo>
                        <a:pt x="208" y="149"/>
                        <a:pt x="162" y="192"/>
                        <a:pt x="104" y="192"/>
                      </a:cubicBezTo>
                      <a:cubicBezTo>
                        <a:pt x="104" y="192"/>
                        <a:pt x="104" y="192"/>
                        <a:pt x="104" y="192"/>
                      </a:cubicBezTo>
                      <a:lnTo>
                        <a:pt x="104" y="192"/>
                      </a:lnTo>
                      <a:cubicBezTo>
                        <a:pt x="47" y="192"/>
                        <a:pt x="0" y="149"/>
                        <a:pt x="0" y="96"/>
                      </a:cubicBezTo>
                      <a:cubicBezTo>
                        <a:pt x="0" y="96"/>
                        <a:pt x="0" y="96"/>
                        <a:pt x="0" y="9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49" name="Freeform 73">
                  <a:extLst>
                    <a:ext uri="{FF2B5EF4-FFF2-40B4-BE49-F238E27FC236}">
                      <a16:creationId xmlns:a16="http://schemas.microsoft.com/office/drawing/2014/main" id="{A532169F-F815-45CE-9090-E9AEF292A1C3}"/>
                    </a:ext>
                  </a:extLst>
                </p:cNvPr>
                <p:cNvSpPr>
                  <a:spLocks noEditPoints="1"/>
                </p:cNvSpPr>
                <p:nvPr/>
              </p:nvSpPr>
              <p:spPr bwMode="auto">
                <a:xfrm>
                  <a:off x="1466900" y="1990229"/>
                  <a:ext cx="92075" cy="84138"/>
                </a:xfrm>
                <a:custGeom>
                  <a:avLst/>
                  <a:gdLst/>
                  <a:ahLst/>
                  <a:cxnLst>
                    <a:cxn ang="0">
                      <a:pos x="1" y="109"/>
                    </a:cxn>
                    <a:cxn ang="0">
                      <a:pos x="12" y="66"/>
                    </a:cxn>
                    <a:cxn ang="0">
                      <a:pos x="39" y="31"/>
                    </a:cxn>
                    <a:cxn ang="0">
                      <a:pos x="77" y="9"/>
                    </a:cxn>
                    <a:cxn ang="0">
                      <a:pos x="124" y="1"/>
                    </a:cxn>
                    <a:cxn ang="0">
                      <a:pos x="170" y="11"/>
                    </a:cxn>
                    <a:cxn ang="0">
                      <a:pos x="208" y="35"/>
                    </a:cxn>
                    <a:cxn ang="0">
                      <a:pos x="232" y="72"/>
                    </a:cxn>
                    <a:cxn ang="0">
                      <a:pos x="240" y="116"/>
                    </a:cxn>
                    <a:cxn ang="0">
                      <a:pos x="230" y="159"/>
                    </a:cxn>
                    <a:cxn ang="0">
                      <a:pos x="203" y="194"/>
                    </a:cxn>
                    <a:cxn ang="0">
                      <a:pos x="165" y="216"/>
                    </a:cxn>
                    <a:cxn ang="0">
                      <a:pos x="117" y="224"/>
                    </a:cxn>
                    <a:cxn ang="0">
                      <a:pos x="72" y="214"/>
                    </a:cxn>
                    <a:cxn ang="0">
                      <a:pos x="35" y="190"/>
                    </a:cxn>
                    <a:cxn ang="0">
                      <a:pos x="9" y="153"/>
                    </a:cxn>
                    <a:cxn ang="0">
                      <a:pos x="40" y="146"/>
                    </a:cxn>
                    <a:cxn ang="0">
                      <a:pos x="60" y="171"/>
                    </a:cxn>
                    <a:cxn ang="0">
                      <a:pos x="89" y="187"/>
                    </a:cxn>
                    <a:cxn ang="0">
                      <a:pos x="124" y="193"/>
                    </a:cxn>
                    <a:cxn ang="0">
                      <a:pos x="158" y="185"/>
                    </a:cxn>
                    <a:cxn ang="0">
                      <a:pos x="186" y="167"/>
                    </a:cxn>
                    <a:cxn ang="0">
                      <a:pos x="203" y="140"/>
                    </a:cxn>
                    <a:cxn ang="0">
                      <a:pos x="209" y="109"/>
                    </a:cxn>
                    <a:cxn ang="0">
                      <a:pos x="201" y="79"/>
                    </a:cxn>
                    <a:cxn ang="0">
                      <a:pos x="181" y="54"/>
                    </a:cxn>
                    <a:cxn ang="0">
                      <a:pos x="153" y="38"/>
                    </a:cxn>
                    <a:cxn ang="0">
                      <a:pos x="117" y="32"/>
                    </a:cxn>
                    <a:cxn ang="0">
                      <a:pos x="84" y="40"/>
                    </a:cxn>
                    <a:cxn ang="0">
                      <a:pos x="56" y="58"/>
                    </a:cxn>
                    <a:cxn ang="0">
                      <a:pos x="37" y="85"/>
                    </a:cxn>
                    <a:cxn ang="0">
                      <a:pos x="32" y="116"/>
                    </a:cxn>
                    <a:cxn ang="0">
                      <a:pos x="40" y="146"/>
                    </a:cxn>
                  </a:cxnLst>
                  <a:rect l="0" t="0" r="r" b="b"/>
                  <a:pathLst>
                    <a:path w="241" h="225">
                      <a:moveTo>
                        <a:pt x="1" y="116"/>
                      </a:moveTo>
                      <a:cubicBezTo>
                        <a:pt x="0" y="114"/>
                        <a:pt x="0" y="111"/>
                        <a:pt x="1" y="109"/>
                      </a:cubicBezTo>
                      <a:lnTo>
                        <a:pt x="9" y="72"/>
                      </a:lnTo>
                      <a:cubicBezTo>
                        <a:pt x="9" y="70"/>
                        <a:pt x="10" y="68"/>
                        <a:pt x="12" y="66"/>
                      </a:cubicBezTo>
                      <a:lnTo>
                        <a:pt x="35" y="35"/>
                      </a:lnTo>
                      <a:cubicBezTo>
                        <a:pt x="36" y="33"/>
                        <a:pt x="37" y="32"/>
                        <a:pt x="39" y="31"/>
                      </a:cubicBezTo>
                      <a:lnTo>
                        <a:pt x="72" y="11"/>
                      </a:lnTo>
                      <a:cubicBezTo>
                        <a:pt x="74" y="10"/>
                        <a:pt x="76" y="9"/>
                        <a:pt x="77" y="9"/>
                      </a:cubicBezTo>
                      <a:lnTo>
                        <a:pt x="117" y="1"/>
                      </a:lnTo>
                      <a:cubicBezTo>
                        <a:pt x="119" y="0"/>
                        <a:pt x="121" y="0"/>
                        <a:pt x="124" y="1"/>
                      </a:cubicBezTo>
                      <a:lnTo>
                        <a:pt x="165" y="9"/>
                      </a:lnTo>
                      <a:cubicBezTo>
                        <a:pt x="166" y="9"/>
                        <a:pt x="168" y="10"/>
                        <a:pt x="170" y="11"/>
                      </a:cubicBezTo>
                      <a:lnTo>
                        <a:pt x="203" y="31"/>
                      </a:lnTo>
                      <a:cubicBezTo>
                        <a:pt x="205" y="32"/>
                        <a:pt x="206" y="33"/>
                        <a:pt x="208" y="35"/>
                      </a:cubicBezTo>
                      <a:lnTo>
                        <a:pt x="230" y="66"/>
                      </a:lnTo>
                      <a:cubicBezTo>
                        <a:pt x="231" y="68"/>
                        <a:pt x="232" y="70"/>
                        <a:pt x="232" y="72"/>
                      </a:cubicBezTo>
                      <a:lnTo>
                        <a:pt x="240" y="109"/>
                      </a:lnTo>
                      <a:cubicBezTo>
                        <a:pt x="241" y="111"/>
                        <a:pt x="241" y="114"/>
                        <a:pt x="240" y="116"/>
                      </a:cubicBezTo>
                      <a:lnTo>
                        <a:pt x="232" y="153"/>
                      </a:lnTo>
                      <a:cubicBezTo>
                        <a:pt x="232" y="155"/>
                        <a:pt x="231" y="157"/>
                        <a:pt x="230" y="159"/>
                      </a:cubicBezTo>
                      <a:lnTo>
                        <a:pt x="208" y="190"/>
                      </a:lnTo>
                      <a:cubicBezTo>
                        <a:pt x="206" y="192"/>
                        <a:pt x="205" y="193"/>
                        <a:pt x="203" y="194"/>
                      </a:cubicBezTo>
                      <a:lnTo>
                        <a:pt x="170" y="214"/>
                      </a:lnTo>
                      <a:cubicBezTo>
                        <a:pt x="168" y="215"/>
                        <a:pt x="166" y="216"/>
                        <a:pt x="165" y="216"/>
                      </a:cubicBezTo>
                      <a:lnTo>
                        <a:pt x="124" y="224"/>
                      </a:lnTo>
                      <a:cubicBezTo>
                        <a:pt x="121" y="225"/>
                        <a:pt x="119" y="225"/>
                        <a:pt x="117" y="224"/>
                      </a:cubicBezTo>
                      <a:lnTo>
                        <a:pt x="77" y="216"/>
                      </a:lnTo>
                      <a:cubicBezTo>
                        <a:pt x="76" y="216"/>
                        <a:pt x="74" y="215"/>
                        <a:pt x="72" y="214"/>
                      </a:cubicBezTo>
                      <a:lnTo>
                        <a:pt x="39" y="194"/>
                      </a:lnTo>
                      <a:cubicBezTo>
                        <a:pt x="37" y="193"/>
                        <a:pt x="36" y="192"/>
                        <a:pt x="35" y="190"/>
                      </a:cubicBezTo>
                      <a:lnTo>
                        <a:pt x="12" y="159"/>
                      </a:lnTo>
                      <a:cubicBezTo>
                        <a:pt x="10" y="157"/>
                        <a:pt x="9" y="155"/>
                        <a:pt x="9" y="153"/>
                      </a:cubicBezTo>
                      <a:lnTo>
                        <a:pt x="1" y="116"/>
                      </a:lnTo>
                      <a:close/>
                      <a:moveTo>
                        <a:pt x="40" y="146"/>
                      </a:moveTo>
                      <a:lnTo>
                        <a:pt x="37" y="140"/>
                      </a:lnTo>
                      <a:lnTo>
                        <a:pt x="60" y="171"/>
                      </a:lnTo>
                      <a:lnTo>
                        <a:pt x="56" y="167"/>
                      </a:lnTo>
                      <a:lnTo>
                        <a:pt x="89" y="187"/>
                      </a:lnTo>
                      <a:lnTo>
                        <a:pt x="84" y="185"/>
                      </a:lnTo>
                      <a:lnTo>
                        <a:pt x="124" y="193"/>
                      </a:lnTo>
                      <a:lnTo>
                        <a:pt x="117" y="193"/>
                      </a:lnTo>
                      <a:lnTo>
                        <a:pt x="158" y="185"/>
                      </a:lnTo>
                      <a:lnTo>
                        <a:pt x="153" y="187"/>
                      </a:lnTo>
                      <a:lnTo>
                        <a:pt x="186" y="167"/>
                      </a:lnTo>
                      <a:lnTo>
                        <a:pt x="181" y="171"/>
                      </a:lnTo>
                      <a:lnTo>
                        <a:pt x="203" y="140"/>
                      </a:lnTo>
                      <a:lnTo>
                        <a:pt x="201" y="146"/>
                      </a:lnTo>
                      <a:lnTo>
                        <a:pt x="209" y="109"/>
                      </a:lnTo>
                      <a:lnTo>
                        <a:pt x="209" y="116"/>
                      </a:lnTo>
                      <a:lnTo>
                        <a:pt x="201" y="79"/>
                      </a:lnTo>
                      <a:lnTo>
                        <a:pt x="203" y="85"/>
                      </a:lnTo>
                      <a:lnTo>
                        <a:pt x="181" y="54"/>
                      </a:lnTo>
                      <a:lnTo>
                        <a:pt x="186" y="58"/>
                      </a:lnTo>
                      <a:lnTo>
                        <a:pt x="153" y="38"/>
                      </a:lnTo>
                      <a:lnTo>
                        <a:pt x="158" y="40"/>
                      </a:lnTo>
                      <a:lnTo>
                        <a:pt x="117" y="32"/>
                      </a:lnTo>
                      <a:lnTo>
                        <a:pt x="124" y="32"/>
                      </a:lnTo>
                      <a:lnTo>
                        <a:pt x="84" y="40"/>
                      </a:lnTo>
                      <a:lnTo>
                        <a:pt x="89" y="38"/>
                      </a:lnTo>
                      <a:lnTo>
                        <a:pt x="56" y="58"/>
                      </a:lnTo>
                      <a:lnTo>
                        <a:pt x="60" y="54"/>
                      </a:lnTo>
                      <a:lnTo>
                        <a:pt x="37" y="85"/>
                      </a:lnTo>
                      <a:lnTo>
                        <a:pt x="40" y="79"/>
                      </a:lnTo>
                      <a:lnTo>
                        <a:pt x="32" y="116"/>
                      </a:lnTo>
                      <a:lnTo>
                        <a:pt x="32" y="109"/>
                      </a:lnTo>
                      <a:lnTo>
                        <a:pt x="40" y="14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50" name="Freeform 74">
                  <a:extLst>
                    <a:ext uri="{FF2B5EF4-FFF2-40B4-BE49-F238E27FC236}">
                      <a16:creationId xmlns:a16="http://schemas.microsoft.com/office/drawing/2014/main" id="{3702E4C1-8DFC-4786-970B-B169D6E91D62}"/>
                    </a:ext>
                  </a:extLst>
                </p:cNvPr>
                <p:cNvSpPr>
                  <a:spLocks/>
                </p:cNvSpPr>
                <p:nvPr/>
              </p:nvSpPr>
              <p:spPr bwMode="auto">
                <a:xfrm>
                  <a:off x="2301925" y="1996579"/>
                  <a:ext cx="79375" cy="71438"/>
                </a:xfrm>
                <a:custGeom>
                  <a:avLst/>
                  <a:gdLst/>
                  <a:ahLst/>
                  <a:cxnLst>
                    <a:cxn ang="0">
                      <a:pos x="0" y="96"/>
                    </a:cxn>
                    <a:cxn ang="0">
                      <a:pos x="104" y="0"/>
                    </a:cxn>
                    <a:cxn ang="0">
                      <a:pos x="104" y="0"/>
                    </a:cxn>
                    <a:cxn ang="0">
                      <a:pos x="104" y="0"/>
                    </a:cxn>
                    <a:cxn ang="0">
                      <a:pos x="208" y="96"/>
                    </a:cxn>
                    <a:cxn ang="0">
                      <a:pos x="208" y="96"/>
                    </a:cxn>
                    <a:cxn ang="0">
                      <a:pos x="208" y="96"/>
                    </a:cxn>
                    <a:cxn ang="0">
                      <a:pos x="104" y="192"/>
                    </a:cxn>
                    <a:cxn ang="0">
                      <a:pos x="104" y="192"/>
                    </a:cxn>
                    <a:cxn ang="0">
                      <a:pos x="104" y="192"/>
                    </a:cxn>
                    <a:cxn ang="0">
                      <a:pos x="0" y="96"/>
                    </a:cxn>
                    <a:cxn ang="0">
                      <a:pos x="0" y="96"/>
                    </a:cxn>
                  </a:cxnLst>
                  <a:rect l="0" t="0" r="r" b="b"/>
                  <a:pathLst>
                    <a:path w="208" h="192">
                      <a:moveTo>
                        <a:pt x="0" y="96"/>
                      </a:moveTo>
                      <a:cubicBezTo>
                        <a:pt x="0" y="43"/>
                        <a:pt x="47" y="0"/>
                        <a:pt x="104" y="0"/>
                      </a:cubicBezTo>
                      <a:cubicBezTo>
                        <a:pt x="104" y="0"/>
                        <a:pt x="104" y="0"/>
                        <a:pt x="104" y="0"/>
                      </a:cubicBezTo>
                      <a:lnTo>
                        <a:pt x="104" y="0"/>
                      </a:lnTo>
                      <a:cubicBezTo>
                        <a:pt x="162" y="0"/>
                        <a:pt x="208" y="43"/>
                        <a:pt x="208" y="96"/>
                      </a:cubicBezTo>
                      <a:cubicBezTo>
                        <a:pt x="208" y="96"/>
                        <a:pt x="208" y="96"/>
                        <a:pt x="208" y="96"/>
                      </a:cubicBezTo>
                      <a:lnTo>
                        <a:pt x="208" y="96"/>
                      </a:lnTo>
                      <a:cubicBezTo>
                        <a:pt x="208" y="149"/>
                        <a:pt x="162" y="192"/>
                        <a:pt x="104" y="192"/>
                      </a:cubicBezTo>
                      <a:cubicBezTo>
                        <a:pt x="104" y="192"/>
                        <a:pt x="104" y="192"/>
                        <a:pt x="104" y="192"/>
                      </a:cubicBezTo>
                      <a:lnTo>
                        <a:pt x="104" y="192"/>
                      </a:lnTo>
                      <a:cubicBezTo>
                        <a:pt x="47" y="192"/>
                        <a:pt x="0" y="149"/>
                        <a:pt x="0" y="96"/>
                      </a:cubicBezTo>
                      <a:cubicBezTo>
                        <a:pt x="0" y="96"/>
                        <a:pt x="0" y="96"/>
                        <a:pt x="0" y="9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51" name="Freeform 75">
                  <a:extLst>
                    <a:ext uri="{FF2B5EF4-FFF2-40B4-BE49-F238E27FC236}">
                      <a16:creationId xmlns:a16="http://schemas.microsoft.com/office/drawing/2014/main" id="{D0E1F036-32D3-4D1D-825A-F26EEB7846E2}"/>
                    </a:ext>
                  </a:extLst>
                </p:cNvPr>
                <p:cNvSpPr>
                  <a:spLocks noEditPoints="1"/>
                </p:cNvSpPr>
                <p:nvPr/>
              </p:nvSpPr>
              <p:spPr bwMode="auto">
                <a:xfrm>
                  <a:off x="2295575" y="1990229"/>
                  <a:ext cx="93663" cy="84138"/>
                </a:xfrm>
                <a:custGeom>
                  <a:avLst/>
                  <a:gdLst/>
                  <a:ahLst/>
                  <a:cxnLst>
                    <a:cxn ang="0">
                      <a:pos x="1" y="109"/>
                    </a:cxn>
                    <a:cxn ang="0">
                      <a:pos x="12" y="66"/>
                    </a:cxn>
                    <a:cxn ang="0">
                      <a:pos x="39" y="31"/>
                    </a:cxn>
                    <a:cxn ang="0">
                      <a:pos x="77" y="9"/>
                    </a:cxn>
                    <a:cxn ang="0">
                      <a:pos x="124" y="1"/>
                    </a:cxn>
                    <a:cxn ang="0">
                      <a:pos x="170" y="11"/>
                    </a:cxn>
                    <a:cxn ang="0">
                      <a:pos x="208" y="35"/>
                    </a:cxn>
                    <a:cxn ang="0">
                      <a:pos x="232" y="72"/>
                    </a:cxn>
                    <a:cxn ang="0">
                      <a:pos x="240" y="116"/>
                    </a:cxn>
                    <a:cxn ang="0">
                      <a:pos x="230" y="159"/>
                    </a:cxn>
                    <a:cxn ang="0">
                      <a:pos x="203" y="194"/>
                    </a:cxn>
                    <a:cxn ang="0">
                      <a:pos x="165" y="216"/>
                    </a:cxn>
                    <a:cxn ang="0">
                      <a:pos x="117" y="224"/>
                    </a:cxn>
                    <a:cxn ang="0">
                      <a:pos x="72" y="214"/>
                    </a:cxn>
                    <a:cxn ang="0">
                      <a:pos x="35" y="190"/>
                    </a:cxn>
                    <a:cxn ang="0">
                      <a:pos x="9" y="153"/>
                    </a:cxn>
                    <a:cxn ang="0">
                      <a:pos x="40" y="146"/>
                    </a:cxn>
                    <a:cxn ang="0">
                      <a:pos x="60" y="171"/>
                    </a:cxn>
                    <a:cxn ang="0">
                      <a:pos x="89" y="187"/>
                    </a:cxn>
                    <a:cxn ang="0">
                      <a:pos x="124" y="193"/>
                    </a:cxn>
                    <a:cxn ang="0">
                      <a:pos x="158" y="185"/>
                    </a:cxn>
                    <a:cxn ang="0">
                      <a:pos x="186" y="167"/>
                    </a:cxn>
                    <a:cxn ang="0">
                      <a:pos x="203" y="140"/>
                    </a:cxn>
                    <a:cxn ang="0">
                      <a:pos x="209" y="109"/>
                    </a:cxn>
                    <a:cxn ang="0">
                      <a:pos x="201" y="79"/>
                    </a:cxn>
                    <a:cxn ang="0">
                      <a:pos x="181" y="54"/>
                    </a:cxn>
                    <a:cxn ang="0">
                      <a:pos x="153" y="38"/>
                    </a:cxn>
                    <a:cxn ang="0">
                      <a:pos x="117" y="32"/>
                    </a:cxn>
                    <a:cxn ang="0">
                      <a:pos x="84" y="40"/>
                    </a:cxn>
                    <a:cxn ang="0">
                      <a:pos x="56" y="58"/>
                    </a:cxn>
                    <a:cxn ang="0">
                      <a:pos x="37" y="85"/>
                    </a:cxn>
                    <a:cxn ang="0">
                      <a:pos x="32" y="116"/>
                    </a:cxn>
                    <a:cxn ang="0">
                      <a:pos x="40" y="146"/>
                    </a:cxn>
                  </a:cxnLst>
                  <a:rect l="0" t="0" r="r" b="b"/>
                  <a:pathLst>
                    <a:path w="241" h="225">
                      <a:moveTo>
                        <a:pt x="1" y="116"/>
                      </a:moveTo>
                      <a:cubicBezTo>
                        <a:pt x="0" y="114"/>
                        <a:pt x="0" y="111"/>
                        <a:pt x="1" y="109"/>
                      </a:cubicBezTo>
                      <a:lnTo>
                        <a:pt x="9" y="72"/>
                      </a:lnTo>
                      <a:cubicBezTo>
                        <a:pt x="9" y="70"/>
                        <a:pt x="10" y="68"/>
                        <a:pt x="12" y="66"/>
                      </a:cubicBezTo>
                      <a:lnTo>
                        <a:pt x="35" y="35"/>
                      </a:lnTo>
                      <a:cubicBezTo>
                        <a:pt x="36" y="33"/>
                        <a:pt x="37" y="32"/>
                        <a:pt x="39" y="31"/>
                      </a:cubicBezTo>
                      <a:lnTo>
                        <a:pt x="72" y="11"/>
                      </a:lnTo>
                      <a:cubicBezTo>
                        <a:pt x="74" y="10"/>
                        <a:pt x="76" y="9"/>
                        <a:pt x="77" y="9"/>
                      </a:cubicBezTo>
                      <a:lnTo>
                        <a:pt x="117" y="1"/>
                      </a:lnTo>
                      <a:cubicBezTo>
                        <a:pt x="119" y="0"/>
                        <a:pt x="121" y="0"/>
                        <a:pt x="124" y="1"/>
                      </a:cubicBezTo>
                      <a:lnTo>
                        <a:pt x="165" y="9"/>
                      </a:lnTo>
                      <a:cubicBezTo>
                        <a:pt x="166" y="9"/>
                        <a:pt x="168" y="10"/>
                        <a:pt x="170" y="11"/>
                      </a:cubicBezTo>
                      <a:lnTo>
                        <a:pt x="203" y="31"/>
                      </a:lnTo>
                      <a:cubicBezTo>
                        <a:pt x="205" y="32"/>
                        <a:pt x="206" y="33"/>
                        <a:pt x="208" y="35"/>
                      </a:cubicBezTo>
                      <a:lnTo>
                        <a:pt x="230" y="66"/>
                      </a:lnTo>
                      <a:cubicBezTo>
                        <a:pt x="231" y="68"/>
                        <a:pt x="232" y="70"/>
                        <a:pt x="232" y="72"/>
                      </a:cubicBezTo>
                      <a:lnTo>
                        <a:pt x="240" y="109"/>
                      </a:lnTo>
                      <a:cubicBezTo>
                        <a:pt x="241" y="111"/>
                        <a:pt x="241" y="114"/>
                        <a:pt x="240" y="116"/>
                      </a:cubicBezTo>
                      <a:lnTo>
                        <a:pt x="232" y="153"/>
                      </a:lnTo>
                      <a:cubicBezTo>
                        <a:pt x="232" y="155"/>
                        <a:pt x="231" y="157"/>
                        <a:pt x="230" y="159"/>
                      </a:cubicBezTo>
                      <a:lnTo>
                        <a:pt x="208" y="190"/>
                      </a:lnTo>
                      <a:cubicBezTo>
                        <a:pt x="206" y="192"/>
                        <a:pt x="205" y="193"/>
                        <a:pt x="203" y="194"/>
                      </a:cubicBezTo>
                      <a:lnTo>
                        <a:pt x="170" y="214"/>
                      </a:lnTo>
                      <a:cubicBezTo>
                        <a:pt x="168" y="215"/>
                        <a:pt x="166" y="216"/>
                        <a:pt x="165" y="216"/>
                      </a:cubicBezTo>
                      <a:lnTo>
                        <a:pt x="124" y="224"/>
                      </a:lnTo>
                      <a:cubicBezTo>
                        <a:pt x="121" y="225"/>
                        <a:pt x="119" y="225"/>
                        <a:pt x="117" y="224"/>
                      </a:cubicBezTo>
                      <a:lnTo>
                        <a:pt x="77" y="216"/>
                      </a:lnTo>
                      <a:cubicBezTo>
                        <a:pt x="76" y="216"/>
                        <a:pt x="74" y="215"/>
                        <a:pt x="72" y="214"/>
                      </a:cubicBezTo>
                      <a:lnTo>
                        <a:pt x="39" y="194"/>
                      </a:lnTo>
                      <a:cubicBezTo>
                        <a:pt x="37" y="193"/>
                        <a:pt x="36" y="192"/>
                        <a:pt x="35" y="190"/>
                      </a:cubicBezTo>
                      <a:lnTo>
                        <a:pt x="12" y="159"/>
                      </a:lnTo>
                      <a:cubicBezTo>
                        <a:pt x="10" y="157"/>
                        <a:pt x="9" y="155"/>
                        <a:pt x="9" y="153"/>
                      </a:cubicBezTo>
                      <a:lnTo>
                        <a:pt x="1" y="116"/>
                      </a:lnTo>
                      <a:close/>
                      <a:moveTo>
                        <a:pt x="40" y="146"/>
                      </a:moveTo>
                      <a:lnTo>
                        <a:pt x="37" y="140"/>
                      </a:lnTo>
                      <a:lnTo>
                        <a:pt x="60" y="171"/>
                      </a:lnTo>
                      <a:lnTo>
                        <a:pt x="56" y="167"/>
                      </a:lnTo>
                      <a:lnTo>
                        <a:pt x="89" y="187"/>
                      </a:lnTo>
                      <a:lnTo>
                        <a:pt x="84" y="185"/>
                      </a:lnTo>
                      <a:lnTo>
                        <a:pt x="124" y="193"/>
                      </a:lnTo>
                      <a:lnTo>
                        <a:pt x="117" y="193"/>
                      </a:lnTo>
                      <a:lnTo>
                        <a:pt x="158" y="185"/>
                      </a:lnTo>
                      <a:lnTo>
                        <a:pt x="153" y="187"/>
                      </a:lnTo>
                      <a:lnTo>
                        <a:pt x="186" y="167"/>
                      </a:lnTo>
                      <a:lnTo>
                        <a:pt x="181" y="171"/>
                      </a:lnTo>
                      <a:lnTo>
                        <a:pt x="203" y="140"/>
                      </a:lnTo>
                      <a:lnTo>
                        <a:pt x="201" y="146"/>
                      </a:lnTo>
                      <a:lnTo>
                        <a:pt x="209" y="109"/>
                      </a:lnTo>
                      <a:lnTo>
                        <a:pt x="209" y="116"/>
                      </a:lnTo>
                      <a:lnTo>
                        <a:pt x="201" y="79"/>
                      </a:lnTo>
                      <a:lnTo>
                        <a:pt x="203" y="85"/>
                      </a:lnTo>
                      <a:lnTo>
                        <a:pt x="181" y="54"/>
                      </a:lnTo>
                      <a:lnTo>
                        <a:pt x="186" y="58"/>
                      </a:lnTo>
                      <a:lnTo>
                        <a:pt x="153" y="38"/>
                      </a:lnTo>
                      <a:lnTo>
                        <a:pt x="158" y="40"/>
                      </a:lnTo>
                      <a:lnTo>
                        <a:pt x="117" y="32"/>
                      </a:lnTo>
                      <a:lnTo>
                        <a:pt x="124" y="32"/>
                      </a:lnTo>
                      <a:lnTo>
                        <a:pt x="84" y="40"/>
                      </a:lnTo>
                      <a:lnTo>
                        <a:pt x="89" y="38"/>
                      </a:lnTo>
                      <a:lnTo>
                        <a:pt x="56" y="58"/>
                      </a:lnTo>
                      <a:lnTo>
                        <a:pt x="60" y="54"/>
                      </a:lnTo>
                      <a:lnTo>
                        <a:pt x="37" y="85"/>
                      </a:lnTo>
                      <a:lnTo>
                        <a:pt x="40" y="79"/>
                      </a:lnTo>
                      <a:lnTo>
                        <a:pt x="32" y="116"/>
                      </a:lnTo>
                      <a:lnTo>
                        <a:pt x="32" y="109"/>
                      </a:lnTo>
                      <a:lnTo>
                        <a:pt x="40" y="14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52" name="Freeform 76">
                  <a:extLst>
                    <a:ext uri="{FF2B5EF4-FFF2-40B4-BE49-F238E27FC236}">
                      <a16:creationId xmlns:a16="http://schemas.microsoft.com/office/drawing/2014/main" id="{70BF269B-01CD-447B-80CB-FC7630FE7B62}"/>
                    </a:ext>
                  </a:extLst>
                </p:cNvPr>
                <p:cNvSpPr>
                  <a:spLocks/>
                </p:cNvSpPr>
                <p:nvPr/>
              </p:nvSpPr>
              <p:spPr bwMode="auto">
                <a:xfrm>
                  <a:off x="3138538" y="1996579"/>
                  <a:ext cx="79375" cy="71438"/>
                </a:xfrm>
                <a:custGeom>
                  <a:avLst/>
                  <a:gdLst/>
                  <a:ahLst/>
                  <a:cxnLst>
                    <a:cxn ang="0">
                      <a:pos x="0" y="96"/>
                    </a:cxn>
                    <a:cxn ang="0">
                      <a:pos x="104" y="0"/>
                    </a:cxn>
                    <a:cxn ang="0">
                      <a:pos x="104" y="0"/>
                    </a:cxn>
                    <a:cxn ang="0">
                      <a:pos x="104" y="0"/>
                    </a:cxn>
                    <a:cxn ang="0">
                      <a:pos x="208" y="96"/>
                    </a:cxn>
                    <a:cxn ang="0">
                      <a:pos x="208" y="96"/>
                    </a:cxn>
                    <a:cxn ang="0">
                      <a:pos x="208" y="96"/>
                    </a:cxn>
                    <a:cxn ang="0">
                      <a:pos x="104" y="192"/>
                    </a:cxn>
                    <a:cxn ang="0">
                      <a:pos x="104" y="192"/>
                    </a:cxn>
                    <a:cxn ang="0">
                      <a:pos x="104" y="192"/>
                    </a:cxn>
                    <a:cxn ang="0">
                      <a:pos x="0" y="96"/>
                    </a:cxn>
                    <a:cxn ang="0">
                      <a:pos x="0" y="96"/>
                    </a:cxn>
                  </a:cxnLst>
                  <a:rect l="0" t="0" r="r" b="b"/>
                  <a:pathLst>
                    <a:path w="208" h="192">
                      <a:moveTo>
                        <a:pt x="0" y="96"/>
                      </a:moveTo>
                      <a:cubicBezTo>
                        <a:pt x="0" y="43"/>
                        <a:pt x="47" y="0"/>
                        <a:pt x="104" y="0"/>
                      </a:cubicBezTo>
                      <a:cubicBezTo>
                        <a:pt x="104" y="0"/>
                        <a:pt x="104" y="0"/>
                        <a:pt x="104" y="0"/>
                      </a:cubicBezTo>
                      <a:lnTo>
                        <a:pt x="104" y="0"/>
                      </a:lnTo>
                      <a:cubicBezTo>
                        <a:pt x="162" y="0"/>
                        <a:pt x="208" y="43"/>
                        <a:pt x="208" y="96"/>
                      </a:cubicBezTo>
                      <a:cubicBezTo>
                        <a:pt x="208" y="96"/>
                        <a:pt x="208" y="96"/>
                        <a:pt x="208" y="96"/>
                      </a:cubicBezTo>
                      <a:lnTo>
                        <a:pt x="208" y="96"/>
                      </a:lnTo>
                      <a:cubicBezTo>
                        <a:pt x="208" y="149"/>
                        <a:pt x="162" y="192"/>
                        <a:pt x="104" y="192"/>
                      </a:cubicBezTo>
                      <a:cubicBezTo>
                        <a:pt x="104" y="192"/>
                        <a:pt x="104" y="192"/>
                        <a:pt x="104" y="192"/>
                      </a:cubicBezTo>
                      <a:lnTo>
                        <a:pt x="104" y="192"/>
                      </a:lnTo>
                      <a:cubicBezTo>
                        <a:pt x="47" y="192"/>
                        <a:pt x="0" y="149"/>
                        <a:pt x="0" y="96"/>
                      </a:cubicBezTo>
                      <a:cubicBezTo>
                        <a:pt x="0" y="96"/>
                        <a:pt x="0" y="96"/>
                        <a:pt x="0" y="9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53" name="Freeform 77">
                  <a:extLst>
                    <a:ext uri="{FF2B5EF4-FFF2-40B4-BE49-F238E27FC236}">
                      <a16:creationId xmlns:a16="http://schemas.microsoft.com/office/drawing/2014/main" id="{6C29BE39-8F96-411D-B559-C10E764B8E19}"/>
                    </a:ext>
                  </a:extLst>
                </p:cNvPr>
                <p:cNvSpPr>
                  <a:spLocks noEditPoints="1"/>
                </p:cNvSpPr>
                <p:nvPr/>
              </p:nvSpPr>
              <p:spPr bwMode="auto">
                <a:xfrm>
                  <a:off x="3132188" y="1990229"/>
                  <a:ext cx="92075" cy="84138"/>
                </a:xfrm>
                <a:custGeom>
                  <a:avLst/>
                  <a:gdLst/>
                  <a:ahLst/>
                  <a:cxnLst>
                    <a:cxn ang="0">
                      <a:pos x="1" y="109"/>
                    </a:cxn>
                    <a:cxn ang="0">
                      <a:pos x="12" y="66"/>
                    </a:cxn>
                    <a:cxn ang="0">
                      <a:pos x="39" y="31"/>
                    </a:cxn>
                    <a:cxn ang="0">
                      <a:pos x="77" y="9"/>
                    </a:cxn>
                    <a:cxn ang="0">
                      <a:pos x="124" y="1"/>
                    </a:cxn>
                    <a:cxn ang="0">
                      <a:pos x="170" y="11"/>
                    </a:cxn>
                    <a:cxn ang="0">
                      <a:pos x="208" y="35"/>
                    </a:cxn>
                    <a:cxn ang="0">
                      <a:pos x="232" y="72"/>
                    </a:cxn>
                    <a:cxn ang="0">
                      <a:pos x="240" y="116"/>
                    </a:cxn>
                    <a:cxn ang="0">
                      <a:pos x="230" y="159"/>
                    </a:cxn>
                    <a:cxn ang="0">
                      <a:pos x="203" y="194"/>
                    </a:cxn>
                    <a:cxn ang="0">
                      <a:pos x="165" y="216"/>
                    </a:cxn>
                    <a:cxn ang="0">
                      <a:pos x="117" y="224"/>
                    </a:cxn>
                    <a:cxn ang="0">
                      <a:pos x="72" y="214"/>
                    </a:cxn>
                    <a:cxn ang="0">
                      <a:pos x="35" y="190"/>
                    </a:cxn>
                    <a:cxn ang="0">
                      <a:pos x="9" y="153"/>
                    </a:cxn>
                    <a:cxn ang="0">
                      <a:pos x="40" y="146"/>
                    </a:cxn>
                    <a:cxn ang="0">
                      <a:pos x="60" y="171"/>
                    </a:cxn>
                    <a:cxn ang="0">
                      <a:pos x="89" y="187"/>
                    </a:cxn>
                    <a:cxn ang="0">
                      <a:pos x="124" y="193"/>
                    </a:cxn>
                    <a:cxn ang="0">
                      <a:pos x="158" y="185"/>
                    </a:cxn>
                    <a:cxn ang="0">
                      <a:pos x="186" y="167"/>
                    </a:cxn>
                    <a:cxn ang="0">
                      <a:pos x="203" y="140"/>
                    </a:cxn>
                    <a:cxn ang="0">
                      <a:pos x="209" y="109"/>
                    </a:cxn>
                    <a:cxn ang="0">
                      <a:pos x="201" y="79"/>
                    </a:cxn>
                    <a:cxn ang="0">
                      <a:pos x="181" y="54"/>
                    </a:cxn>
                    <a:cxn ang="0">
                      <a:pos x="153" y="38"/>
                    </a:cxn>
                    <a:cxn ang="0">
                      <a:pos x="117" y="32"/>
                    </a:cxn>
                    <a:cxn ang="0">
                      <a:pos x="84" y="40"/>
                    </a:cxn>
                    <a:cxn ang="0">
                      <a:pos x="56" y="58"/>
                    </a:cxn>
                    <a:cxn ang="0">
                      <a:pos x="37" y="85"/>
                    </a:cxn>
                    <a:cxn ang="0">
                      <a:pos x="32" y="116"/>
                    </a:cxn>
                    <a:cxn ang="0">
                      <a:pos x="40" y="146"/>
                    </a:cxn>
                  </a:cxnLst>
                  <a:rect l="0" t="0" r="r" b="b"/>
                  <a:pathLst>
                    <a:path w="241" h="225">
                      <a:moveTo>
                        <a:pt x="1" y="116"/>
                      </a:moveTo>
                      <a:cubicBezTo>
                        <a:pt x="0" y="114"/>
                        <a:pt x="0" y="111"/>
                        <a:pt x="1" y="109"/>
                      </a:cubicBezTo>
                      <a:lnTo>
                        <a:pt x="9" y="72"/>
                      </a:lnTo>
                      <a:cubicBezTo>
                        <a:pt x="9" y="70"/>
                        <a:pt x="10" y="68"/>
                        <a:pt x="12" y="66"/>
                      </a:cubicBezTo>
                      <a:lnTo>
                        <a:pt x="35" y="35"/>
                      </a:lnTo>
                      <a:cubicBezTo>
                        <a:pt x="36" y="33"/>
                        <a:pt x="37" y="32"/>
                        <a:pt x="39" y="31"/>
                      </a:cubicBezTo>
                      <a:lnTo>
                        <a:pt x="72" y="11"/>
                      </a:lnTo>
                      <a:cubicBezTo>
                        <a:pt x="74" y="10"/>
                        <a:pt x="76" y="9"/>
                        <a:pt x="77" y="9"/>
                      </a:cubicBezTo>
                      <a:lnTo>
                        <a:pt x="117" y="1"/>
                      </a:lnTo>
                      <a:cubicBezTo>
                        <a:pt x="119" y="0"/>
                        <a:pt x="121" y="0"/>
                        <a:pt x="124" y="1"/>
                      </a:cubicBezTo>
                      <a:lnTo>
                        <a:pt x="165" y="9"/>
                      </a:lnTo>
                      <a:cubicBezTo>
                        <a:pt x="166" y="9"/>
                        <a:pt x="168" y="10"/>
                        <a:pt x="170" y="11"/>
                      </a:cubicBezTo>
                      <a:lnTo>
                        <a:pt x="203" y="31"/>
                      </a:lnTo>
                      <a:cubicBezTo>
                        <a:pt x="205" y="32"/>
                        <a:pt x="206" y="33"/>
                        <a:pt x="208" y="35"/>
                      </a:cubicBezTo>
                      <a:lnTo>
                        <a:pt x="230" y="66"/>
                      </a:lnTo>
                      <a:cubicBezTo>
                        <a:pt x="231" y="68"/>
                        <a:pt x="232" y="70"/>
                        <a:pt x="232" y="72"/>
                      </a:cubicBezTo>
                      <a:lnTo>
                        <a:pt x="240" y="109"/>
                      </a:lnTo>
                      <a:cubicBezTo>
                        <a:pt x="241" y="111"/>
                        <a:pt x="241" y="114"/>
                        <a:pt x="240" y="116"/>
                      </a:cubicBezTo>
                      <a:lnTo>
                        <a:pt x="232" y="153"/>
                      </a:lnTo>
                      <a:cubicBezTo>
                        <a:pt x="232" y="155"/>
                        <a:pt x="231" y="157"/>
                        <a:pt x="230" y="159"/>
                      </a:cubicBezTo>
                      <a:lnTo>
                        <a:pt x="208" y="190"/>
                      </a:lnTo>
                      <a:cubicBezTo>
                        <a:pt x="206" y="192"/>
                        <a:pt x="205" y="193"/>
                        <a:pt x="203" y="194"/>
                      </a:cubicBezTo>
                      <a:lnTo>
                        <a:pt x="170" y="214"/>
                      </a:lnTo>
                      <a:cubicBezTo>
                        <a:pt x="168" y="215"/>
                        <a:pt x="166" y="216"/>
                        <a:pt x="165" y="216"/>
                      </a:cubicBezTo>
                      <a:lnTo>
                        <a:pt x="124" y="224"/>
                      </a:lnTo>
                      <a:cubicBezTo>
                        <a:pt x="121" y="225"/>
                        <a:pt x="119" y="225"/>
                        <a:pt x="117" y="224"/>
                      </a:cubicBezTo>
                      <a:lnTo>
                        <a:pt x="77" y="216"/>
                      </a:lnTo>
                      <a:cubicBezTo>
                        <a:pt x="76" y="216"/>
                        <a:pt x="74" y="215"/>
                        <a:pt x="72" y="214"/>
                      </a:cubicBezTo>
                      <a:lnTo>
                        <a:pt x="39" y="194"/>
                      </a:lnTo>
                      <a:cubicBezTo>
                        <a:pt x="37" y="193"/>
                        <a:pt x="36" y="192"/>
                        <a:pt x="35" y="190"/>
                      </a:cubicBezTo>
                      <a:lnTo>
                        <a:pt x="12" y="159"/>
                      </a:lnTo>
                      <a:cubicBezTo>
                        <a:pt x="10" y="157"/>
                        <a:pt x="9" y="155"/>
                        <a:pt x="9" y="153"/>
                      </a:cubicBezTo>
                      <a:lnTo>
                        <a:pt x="1" y="116"/>
                      </a:lnTo>
                      <a:close/>
                      <a:moveTo>
                        <a:pt x="40" y="146"/>
                      </a:moveTo>
                      <a:lnTo>
                        <a:pt x="37" y="140"/>
                      </a:lnTo>
                      <a:lnTo>
                        <a:pt x="60" y="171"/>
                      </a:lnTo>
                      <a:lnTo>
                        <a:pt x="56" y="167"/>
                      </a:lnTo>
                      <a:lnTo>
                        <a:pt x="89" y="187"/>
                      </a:lnTo>
                      <a:lnTo>
                        <a:pt x="84" y="185"/>
                      </a:lnTo>
                      <a:lnTo>
                        <a:pt x="124" y="193"/>
                      </a:lnTo>
                      <a:lnTo>
                        <a:pt x="117" y="193"/>
                      </a:lnTo>
                      <a:lnTo>
                        <a:pt x="158" y="185"/>
                      </a:lnTo>
                      <a:lnTo>
                        <a:pt x="153" y="187"/>
                      </a:lnTo>
                      <a:lnTo>
                        <a:pt x="186" y="167"/>
                      </a:lnTo>
                      <a:lnTo>
                        <a:pt x="181" y="171"/>
                      </a:lnTo>
                      <a:lnTo>
                        <a:pt x="203" y="140"/>
                      </a:lnTo>
                      <a:lnTo>
                        <a:pt x="201" y="146"/>
                      </a:lnTo>
                      <a:lnTo>
                        <a:pt x="209" y="109"/>
                      </a:lnTo>
                      <a:lnTo>
                        <a:pt x="209" y="116"/>
                      </a:lnTo>
                      <a:lnTo>
                        <a:pt x="201" y="79"/>
                      </a:lnTo>
                      <a:lnTo>
                        <a:pt x="203" y="85"/>
                      </a:lnTo>
                      <a:lnTo>
                        <a:pt x="181" y="54"/>
                      </a:lnTo>
                      <a:lnTo>
                        <a:pt x="186" y="58"/>
                      </a:lnTo>
                      <a:lnTo>
                        <a:pt x="153" y="38"/>
                      </a:lnTo>
                      <a:lnTo>
                        <a:pt x="158" y="40"/>
                      </a:lnTo>
                      <a:lnTo>
                        <a:pt x="117" y="32"/>
                      </a:lnTo>
                      <a:lnTo>
                        <a:pt x="124" y="32"/>
                      </a:lnTo>
                      <a:lnTo>
                        <a:pt x="84" y="40"/>
                      </a:lnTo>
                      <a:lnTo>
                        <a:pt x="89" y="38"/>
                      </a:lnTo>
                      <a:lnTo>
                        <a:pt x="56" y="58"/>
                      </a:lnTo>
                      <a:lnTo>
                        <a:pt x="60" y="54"/>
                      </a:lnTo>
                      <a:lnTo>
                        <a:pt x="37" y="85"/>
                      </a:lnTo>
                      <a:lnTo>
                        <a:pt x="40" y="79"/>
                      </a:lnTo>
                      <a:lnTo>
                        <a:pt x="32" y="116"/>
                      </a:lnTo>
                      <a:lnTo>
                        <a:pt x="32" y="109"/>
                      </a:lnTo>
                      <a:lnTo>
                        <a:pt x="40" y="14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54" name="Rectangle 78">
                  <a:extLst>
                    <a:ext uri="{FF2B5EF4-FFF2-40B4-BE49-F238E27FC236}">
                      <a16:creationId xmlns:a16="http://schemas.microsoft.com/office/drawing/2014/main" id="{17D7DD52-3A5A-4DE1-A428-0DC8B491EC20}"/>
                    </a:ext>
                  </a:extLst>
                </p:cNvPr>
                <p:cNvSpPr>
                  <a:spLocks noChangeArrowheads="1"/>
                </p:cNvSpPr>
                <p:nvPr/>
              </p:nvSpPr>
              <p:spPr bwMode="auto">
                <a:xfrm>
                  <a:off x="2867075" y="2199779"/>
                  <a:ext cx="25400" cy="166688"/>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55" name="Rectangle 79">
                  <a:extLst>
                    <a:ext uri="{FF2B5EF4-FFF2-40B4-BE49-F238E27FC236}">
                      <a16:creationId xmlns:a16="http://schemas.microsoft.com/office/drawing/2014/main" id="{7DD1269A-E27F-49B7-AECA-E0CF2072E2FE}"/>
                    </a:ext>
                  </a:extLst>
                </p:cNvPr>
                <p:cNvSpPr>
                  <a:spLocks noChangeArrowheads="1"/>
                </p:cNvSpPr>
                <p:nvPr/>
              </p:nvSpPr>
              <p:spPr bwMode="auto">
                <a:xfrm>
                  <a:off x="3333800" y="2241054"/>
                  <a:ext cx="25400" cy="127000"/>
                </a:xfrm>
                <a:prstGeom prst="rect">
                  <a:avLst/>
                </a:prstGeom>
                <a:solidFill>
                  <a:srgbClr val="A0A3A5"/>
                </a:solidFill>
                <a:ln w="0" cap="flat">
                  <a:solidFill>
                    <a:srgbClr val="A0A3A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56" name="Freeform 80">
                  <a:extLst>
                    <a:ext uri="{FF2B5EF4-FFF2-40B4-BE49-F238E27FC236}">
                      <a16:creationId xmlns:a16="http://schemas.microsoft.com/office/drawing/2014/main" id="{368DC8ED-E755-4D31-9258-BD890111A9C8}"/>
                    </a:ext>
                  </a:extLst>
                </p:cNvPr>
                <p:cNvSpPr>
                  <a:spLocks/>
                </p:cNvSpPr>
                <p:nvPr/>
              </p:nvSpPr>
              <p:spPr bwMode="auto">
                <a:xfrm>
                  <a:off x="1106538" y="2193429"/>
                  <a:ext cx="2528888" cy="57150"/>
                </a:xfrm>
                <a:custGeom>
                  <a:avLst/>
                  <a:gdLst/>
                  <a:ahLst/>
                  <a:cxnLst>
                    <a:cxn ang="0">
                      <a:pos x="6568" y="152"/>
                    </a:cxn>
                    <a:cxn ang="0">
                      <a:pos x="6568" y="8"/>
                    </a:cxn>
                    <a:cxn ang="0">
                      <a:pos x="6576" y="16"/>
                    </a:cxn>
                    <a:cxn ang="0">
                      <a:pos x="5944" y="16"/>
                    </a:cxn>
                    <a:cxn ang="0">
                      <a:pos x="5952" y="8"/>
                    </a:cxn>
                    <a:cxn ang="0">
                      <a:pos x="5952" y="136"/>
                    </a:cxn>
                    <a:cxn ang="0">
                      <a:pos x="5944" y="144"/>
                    </a:cxn>
                    <a:cxn ang="0">
                      <a:pos x="4664" y="144"/>
                    </a:cxn>
                    <a:cxn ang="0">
                      <a:pos x="4659" y="141"/>
                    </a:cxn>
                    <a:cxn ang="0">
                      <a:pos x="4656" y="135"/>
                    </a:cxn>
                    <a:cxn ang="0">
                      <a:pos x="4664" y="25"/>
                    </a:cxn>
                    <a:cxn ang="0">
                      <a:pos x="4672" y="33"/>
                    </a:cxn>
                    <a:cxn ang="0">
                      <a:pos x="0" y="16"/>
                    </a:cxn>
                    <a:cxn ang="0">
                      <a:pos x="0" y="0"/>
                    </a:cxn>
                    <a:cxn ang="0">
                      <a:pos x="4672" y="17"/>
                    </a:cxn>
                    <a:cxn ang="0">
                      <a:pos x="4678" y="20"/>
                    </a:cxn>
                    <a:cxn ang="0">
                      <a:pos x="4680" y="26"/>
                    </a:cxn>
                    <a:cxn ang="0">
                      <a:pos x="4672" y="136"/>
                    </a:cxn>
                    <a:cxn ang="0">
                      <a:pos x="4664" y="128"/>
                    </a:cxn>
                    <a:cxn ang="0">
                      <a:pos x="5944" y="128"/>
                    </a:cxn>
                    <a:cxn ang="0">
                      <a:pos x="5936" y="136"/>
                    </a:cxn>
                    <a:cxn ang="0">
                      <a:pos x="5936" y="8"/>
                    </a:cxn>
                    <a:cxn ang="0">
                      <a:pos x="5944" y="0"/>
                    </a:cxn>
                    <a:cxn ang="0">
                      <a:pos x="6576" y="0"/>
                    </a:cxn>
                    <a:cxn ang="0">
                      <a:pos x="6584" y="8"/>
                    </a:cxn>
                    <a:cxn ang="0">
                      <a:pos x="6584" y="152"/>
                    </a:cxn>
                    <a:cxn ang="0">
                      <a:pos x="6568" y="152"/>
                    </a:cxn>
                  </a:cxnLst>
                  <a:rect l="0" t="0" r="r" b="b"/>
                  <a:pathLst>
                    <a:path w="6584" h="152">
                      <a:moveTo>
                        <a:pt x="6568" y="152"/>
                      </a:moveTo>
                      <a:lnTo>
                        <a:pt x="6568" y="8"/>
                      </a:lnTo>
                      <a:lnTo>
                        <a:pt x="6576" y="16"/>
                      </a:lnTo>
                      <a:lnTo>
                        <a:pt x="5944" y="16"/>
                      </a:lnTo>
                      <a:lnTo>
                        <a:pt x="5952" y="8"/>
                      </a:lnTo>
                      <a:lnTo>
                        <a:pt x="5952" y="136"/>
                      </a:lnTo>
                      <a:cubicBezTo>
                        <a:pt x="5952" y="140"/>
                        <a:pt x="5949" y="144"/>
                        <a:pt x="5944" y="144"/>
                      </a:cubicBezTo>
                      <a:lnTo>
                        <a:pt x="4664" y="144"/>
                      </a:lnTo>
                      <a:cubicBezTo>
                        <a:pt x="4662" y="144"/>
                        <a:pt x="4660" y="143"/>
                        <a:pt x="4659" y="141"/>
                      </a:cubicBezTo>
                      <a:cubicBezTo>
                        <a:pt x="4657" y="139"/>
                        <a:pt x="4656" y="137"/>
                        <a:pt x="4656" y="135"/>
                      </a:cubicBezTo>
                      <a:lnTo>
                        <a:pt x="4664" y="25"/>
                      </a:lnTo>
                      <a:lnTo>
                        <a:pt x="4672" y="33"/>
                      </a:lnTo>
                      <a:lnTo>
                        <a:pt x="0" y="16"/>
                      </a:lnTo>
                      <a:lnTo>
                        <a:pt x="0" y="0"/>
                      </a:lnTo>
                      <a:lnTo>
                        <a:pt x="4672" y="17"/>
                      </a:lnTo>
                      <a:cubicBezTo>
                        <a:pt x="4675" y="17"/>
                        <a:pt x="4677" y="18"/>
                        <a:pt x="4678" y="20"/>
                      </a:cubicBezTo>
                      <a:cubicBezTo>
                        <a:pt x="4680" y="22"/>
                        <a:pt x="4681" y="24"/>
                        <a:pt x="4680" y="26"/>
                      </a:cubicBezTo>
                      <a:lnTo>
                        <a:pt x="4672" y="136"/>
                      </a:lnTo>
                      <a:lnTo>
                        <a:pt x="4664" y="128"/>
                      </a:lnTo>
                      <a:lnTo>
                        <a:pt x="5944" y="128"/>
                      </a:lnTo>
                      <a:lnTo>
                        <a:pt x="5936" y="136"/>
                      </a:lnTo>
                      <a:lnTo>
                        <a:pt x="5936" y="8"/>
                      </a:lnTo>
                      <a:cubicBezTo>
                        <a:pt x="5936" y="4"/>
                        <a:pt x="5940" y="0"/>
                        <a:pt x="5944" y="0"/>
                      </a:cubicBezTo>
                      <a:lnTo>
                        <a:pt x="6576" y="0"/>
                      </a:lnTo>
                      <a:cubicBezTo>
                        <a:pt x="6581" y="0"/>
                        <a:pt x="6584" y="4"/>
                        <a:pt x="6584" y="8"/>
                      </a:cubicBezTo>
                      <a:lnTo>
                        <a:pt x="6584" y="152"/>
                      </a:lnTo>
                      <a:lnTo>
                        <a:pt x="6568" y="152"/>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357" name="Rounded Rectangle 405">
                  <a:extLst>
                    <a:ext uri="{FF2B5EF4-FFF2-40B4-BE49-F238E27FC236}">
                      <a16:creationId xmlns:a16="http://schemas.microsoft.com/office/drawing/2014/main" id="{7F97771E-BE1C-4DA4-BD24-B16B8C9DA0A8}"/>
                    </a:ext>
                  </a:extLst>
                </p:cNvPr>
                <p:cNvSpPr/>
                <p:nvPr/>
              </p:nvSpPr>
              <p:spPr>
                <a:xfrm>
                  <a:off x="2843858" y="2140471"/>
                  <a:ext cx="144016" cy="144016"/>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358" name="Rounded Rectangle 406">
                  <a:extLst>
                    <a:ext uri="{FF2B5EF4-FFF2-40B4-BE49-F238E27FC236}">
                      <a16:creationId xmlns:a16="http://schemas.microsoft.com/office/drawing/2014/main" id="{CF9FF9BB-B1E9-4903-9376-20CD200B41FA}"/>
                    </a:ext>
                  </a:extLst>
                </p:cNvPr>
                <p:cNvSpPr/>
                <p:nvPr/>
              </p:nvSpPr>
              <p:spPr>
                <a:xfrm>
                  <a:off x="3059882" y="2140471"/>
                  <a:ext cx="144016" cy="144016"/>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359" name="Rounded Rectangle 407">
                  <a:extLst>
                    <a:ext uri="{FF2B5EF4-FFF2-40B4-BE49-F238E27FC236}">
                      <a16:creationId xmlns:a16="http://schemas.microsoft.com/office/drawing/2014/main" id="{764C27E1-45A3-4C99-ADB9-57AB7070293E}"/>
                    </a:ext>
                  </a:extLst>
                </p:cNvPr>
                <p:cNvSpPr/>
                <p:nvPr/>
              </p:nvSpPr>
              <p:spPr>
                <a:xfrm>
                  <a:off x="3275906" y="2140471"/>
                  <a:ext cx="144016" cy="144016"/>
                </a:xfrm>
                <a:prstGeom prst="round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grpSp>
          <p:sp>
            <p:nvSpPr>
              <p:cNvPr id="286" name="Oval 285">
                <a:extLst>
                  <a:ext uri="{FF2B5EF4-FFF2-40B4-BE49-F238E27FC236}">
                    <a16:creationId xmlns:a16="http://schemas.microsoft.com/office/drawing/2014/main" id="{123C6481-743A-42C5-BD54-EFF0FF87DCF4}"/>
                  </a:ext>
                </a:extLst>
              </p:cNvPr>
              <p:cNvSpPr/>
              <p:nvPr/>
            </p:nvSpPr>
            <p:spPr>
              <a:xfrm>
                <a:off x="864870" y="208788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287" name="Oval 286">
                <a:extLst>
                  <a:ext uri="{FF2B5EF4-FFF2-40B4-BE49-F238E27FC236}">
                    <a16:creationId xmlns:a16="http://schemas.microsoft.com/office/drawing/2014/main" id="{CD4CA606-1B59-4106-83DB-B582ADB7F2A7}"/>
                  </a:ext>
                </a:extLst>
              </p:cNvPr>
              <p:cNvSpPr/>
              <p:nvPr/>
            </p:nvSpPr>
            <p:spPr>
              <a:xfrm>
                <a:off x="1482090" y="208788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288" name="Oval 287">
                <a:extLst>
                  <a:ext uri="{FF2B5EF4-FFF2-40B4-BE49-F238E27FC236}">
                    <a16:creationId xmlns:a16="http://schemas.microsoft.com/office/drawing/2014/main" id="{D38B096B-3339-498D-B288-13804BEAB4DD}"/>
                  </a:ext>
                </a:extLst>
              </p:cNvPr>
              <p:cNvSpPr/>
              <p:nvPr/>
            </p:nvSpPr>
            <p:spPr>
              <a:xfrm>
                <a:off x="1859280" y="204597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sp>
            <p:nvSpPr>
              <p:cNvPr id="289" name="Oval 288">
                <a:extLst>
                  <a:ext uri="{FF2B5EF4-FFF2-40B4-BE49-F238E27FC236}">
                    <a16:creationId xmlns:a16="http://schemas.microsoft.com/office/drawing/2014/main" id="{7D663752-BAB4-4F0D-AA44-4D832BC8B7C9}"/>
                  </a:ext>
                </a:extLst>
              </p:cNvPr>
              <p:cNvSpPr/>
              <p:nvPr/>
            </p:nvSpPr>
            <p:spPr>
              <a:xfrm>
                <a:off x="2122170" y="2087880"/>
                <a:ext cx="106680" cy="10668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3154"/>
                  </a:solidFill>
                  <a:effectLst/>
                  <a:uLnTx/>
                  <a:uFillTx/>
                  <a:latin typeface="Nokia Pure Text Light"/>
                  <a:ea typeface="+mn-ea"/>
                  <a:cs typeface="+mn-cs"/>
                </a:endParaRPr>
              </a:p>
            </p:txBody>
          </p:sp>
        </p:grpSp>
        <p:sp>
          <p:nvSpPr>
            <p:cNvPr id="281" name="Freeform 62">
              <a:extLst>
                <a:ext uri="{FF2B5EF4-FFF2-40B4-BE49-F238E27FC236}">
                  <a16:creationId xmlns:a16="http://schemas.microsoft.com/office/drawing/2014/main" id="{FE3B05F8-165D-4025-A391-3E250688F6F5}"/>
                </a:ext>
              </a:extLst>
            </p:cNvPr>
            <p:cNvSpPr>
              <a:spLocks/>
            </p:cNvSpPr>
            <p:nvPr/>
          </p:nvSpPr>
          <p:spPr bwMode="auto">
            <a:xfrm>
              <a:off x="3593509" y="4167740"/>
              <a:ext cx="68795" cy="66476"/>
            </a:xfrm>
            <a:custGeom>
              <a:avLst/>
              <a:gdLst/>
              <a:ahLst/>
              <a:cxnLst>
                <a:cxn ang="0">
                  <a:pos x="0" y="184"/>
                </a:cxn>
                <a:cxn ang="0">
                  <a:pos x="184" y="0"/>
                </a:cxn>
                <a:cxn ang="0">
                  <a:pos x="184" y="0"/>
                </a:cxn>
                <a:cxn ang="0">
                  <a:pos x="184" y="0"/>
                </a:cxn>
                <a:cxn ang="0">
                  <a:pos x="368" y="184"/>
                </a:cxn>
                <a:cxn ang="0">
                  <a:pos x="368" y="184"/>
                </a:cxn>
                <a:cxn ang="0">
                  <a:pos x="368" y="184"/>
                </a:cxn>
                <a:cxn ang="0">
                  <a:pos x="184" y="368"/>
                </a:cxn>
                <a:cxn ang="0">
                  <a:pos x="184" y="368"/>
                </a:cxn>
                <a:cxn ang="0">
                  <a:pos x="184" y="368"/>
                </a:cxn>
                <a:cxn ang="0">
                  <a:pos x="0" y="184"/>
                </a:cxn>
                <a:cxn ang="0">
                  <a:pos x="0" y="184"/>
                </a:cxn>
              </a:cxnLst>
              <a:rect l="0" t="0" r="r" b="b"/>
              <a:pathLst>
                <a:path w="368" h="368">
                  <a:moveTo>
                    <a:pt x="0" y="184"/>
                  </a:moveTo>
                  <a:cubicBezTo>
                    <a:pt x="0" y="83"/>
                    <a:pt x="83" y="0"/>
                    <a:pt x="184" y="0"/>
                  </a:cubicBezTo>
                  <a:cubicBezTo>
                    <a:pt x="184" y="0"/>
                    <a:pt x="184" y="0"/>
                    <a:pt x="184" y="0"/>
                  </a:cubicBezTo>
                  <a:lnTo>
                    <a:pt x="184" y="0"/>
                  </a:lnTo>
                  <a:cubicBezTo>
                    <a:pt x="286" y="0"/>
                    <a:pt x="368" y="83"/>
                    <a:pt x="368" y="184"/>
                  </a:cubicBezTo>
                  <a:cubicBezTo>
                    <a:pt x="368" y="184"/>
                    <a:pt x="368" y="184"/>
                    <a:pt x="368" y="184"/>
                  </a:cubicBezTo>
                  <a:lnTo>
                    <a:pt x="368" y="184"/>
                  </a:lnTo>
                  <a:cubicBezTo>
                    <a:pt x="368" y="286"/>
                    <a:pt x="286" y="368"/>
                    <a:pt x="184" y="368"/>
                  </a:cubicBezTo>
                  <a:cubicBezTo>
                    <a:pt x="184" y="368"/>
                    <a:pt x="184" y="368"/>
                    <a:pt x="184" y="368"/>
                  </a:cubicBezTo>
                  <a:lnTo>
                    <a:pt x="184" y="368"/>
                  </a:lnTo>
                  <a:cubicBezTo>
                    <a:pt x="83"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82" name="Freeform 65">
              <a:extLst>
                <a:ext uri="{FF2B5EF4-FFF2-40B4-BE49-F238E27FC236}">
                  <a16:creationId xmlns:a16="http://schemas.microsoft.com/office/drawing/2014/main" id="{5CE75945-E5E3-469C-A5D8-C2D7DA5C1A34}"/>
                </a:ext>
              </a:extLst>
            </p:cNvPr>
            <p:cNvSpPr>
              <a:spLocks noEditPoints="1"/>
            </p:cNvSpPr>
            <p:nvPr/>
          </p:nvSpPr>
          <p:spPr bwMode="auto">
            <a:xfrm>
              <a:off x="3586158" y="4160092"/>
              <a:ext cx="81162" cy="78071"/>
            </a:xfrm>
            <a:custGeom>
              <a:avLst/>
              <a:gdLst/>
              <a:ahLst/>
              <a:cxnLst>
                <a:cxn ang="0">
                  <a:pos x="5" y="176"/>
                </a:cxn>
                <a:cxn ang="0">
                  <a:pos x="19" y="130"/>
                </a:cxn>
                <a:cxn ang="0">
                  <a:pos x="62" y="66"/>
                </a:cxn>
                <a:cxn ang="0">
                  <a:pos x="98" y="36"/>
                </a:cxn>
                <a:cxn ang="0">
                  <a:pos x="170" y="6"/>
                </a:cxn>
                <a:cxn ang="0">
                  <a:pos x="220" y="1"/>
                </a:cxn>
                <a:cxn ang="0">
                  <a:pos x="298" y="17"/>
                </a:cxn>
                <a:cxn ang="0">
                  <a:pos x="340" y="40"/>
                </a:cxn>
                <a:cxn ang="0">
                  <a:pos x="394" y="93"/>
                </a:cxn>
                <a:cxn ang="0">
                  <a:pos x="417" y="136"/>
                </a:cxn>
                <a:cxn ang="0">
                  <a:pos x="432" y="213"/>
                </a:cxn>
                <a:cxn ang="0">
                  <a:pos x="427" y="262"/>
                </a:cxn>
                <a:cxn ang="0">
                  <a:pos x="398" y="335"/>
                </a:cxn>
                <a:cxn ang="0">
                  <a:pos x="367" y="371"/>
                </a:cxn>
                <a:cxn ang="0">
                  <a:pos x="304" y="415"/>
                </a:cxn>
                <a:cxn ang="0">
                  <a:pos x="257" y="428"/>
                </a:cxn>
                <a:cxn ang="0">
                  <a:pos x="176" y="428"/>
                </a:cxn>
                <a:cxn ang="0">
                  <a:pos x="130" y="415"/>
                </a:cxn>
                <a:cxn ang="0">
                  <a:pos x="66" y="371"/>
                </a:cxn>
                <a:cxn ang="0">
                  <a:pos x="36" y="335"/>
                </a:cxn>
                <a:cxn ang="0">
                  <a:pos x="6" y="263"/>
                </a:cxn>
                <a:cxn ang="0">
                  <a:pos x="68" y="250"/>
                </a:cxn>
                <a:cxn ang="0">
                  <a:pos x="76" y="273"/>
                </a:cxn>
                <a:cxn ang="0">
                  <a:pos x="111" y="326"/>
                </a:cxn>
                <a:cxn ang="0">
                  <a:pos x="128" y="341"/>
                </a:cxn>
                <a:cxn ang="0">
                  <a:pos x="188" y="366"/>
                </a:cxn>
                <a:cxn ang="0">
                  <a:pos x="213" y="369"/>
                </a:cxn>
                <a:cxn ang="0">
                  <a:pos x="280" y="356"/>
                </a:cxn>
                <a:cxn ang="0">
                  <a:pos x="299" y="345"/>
                </a:cxn>
                <a:cxn ang="0">
                  <a:pos x="345" y="299"/>
                </a:cxn>
                <a:cxn ang="0">
                  <a:pos x="356" y="280"/>
                </a:cxn>
                <a:cxn ang="0">
                  <a:pos x="369" y="213"/>
                </a:cxn>
                <a:cxn ang="0">
                  <a:pos x="366" y="188"/>
                </a:cxn>
                <a:cxn ang="0">
                  <a:pos x="341" y="128"/>
                </a:cxn>
                <a:cxn ang="0">
                  <a:pos x="326" y="111"/>
                </a:cxn>
                <a:cxn ang="0">
                  <a:pos x="273" y="76"/>
                </a:cxn>
                <a:cxn ang="0">
                  <a:pos x="250" y="68"/>
                </a:cxn>
                <a:cxn ang="0">
                  <a:pos x="183" y="68"/>
                </a:cxn>
                <a:cxn ang="0">
                  <a:pos x="160" y="76"/>
                </a:cxn>
                <a:cxn ang="0">
                  <a:pos x="107" y="111"/>
                </a:cxn>
                <a:cxn ang="0">
                  <a:pos x="93" y="128"/>
                </a:cxn>
                <a:cxn ang="0">
                  <a:pos x="67" y="189"/>
                </a:cxn>
                <a:cxn ang="0">
                  <a:pos x="64" y="213"/>
                </a:cxn>
              </a:cxnLst>
              <a:rect l="0" t="0" r="r" b="b"/>
              <a:pathLst>
                <a:path w="433" h="433">
                  <a:moveTo>
                    <a:pt x="1" y="220"/>
                  </a:moveTo>
                  <a:cubicBezTo>
                    <a:pt x="0" y="218"/>
                    <a:pt x="0" y="215"/>
                    <a:pt x="1" y="213"/>
                  </a:cubicBezTo>
                  <a:lnTo>
                    <a:pt x="5" y="176"/>
                  </a:lnTo>
                  <a:cubicBezTo>
                    <a:pt x="5" y="174"/>
                    <a:pt x="5" y="172"/>
                    <a:pt x="6" y="170"/>
                  </a:cubicBezTo>
                  <a:lnTo>
                    <a:pt x="17" y="136"/>
                  </a:lnTo>
                  <a:cubicBezTo>
                    <a:pt x="18" y="134"/>
                    <a:pt x="18" y="132"/>
                    <a:pt x="19" y="130"/>
                  </a:cubicBezTo>
                  <a:lnTo>
                    <a:pt x="36" y="98"/>
                  </a:lnTo>
                  <a:cubicBezTo>
                    <a:pt x="37" y="97"/>
                    <a:pt x="38" y="95"/>
                    <a:pt x="40" y="93"/>
                  </a:cubicBezTo>
                  <a:lnTo>
                    <a:pt x="62" y="66"/>
                  </a:lnTo>
                  <a:cubicBezTo>
                    <a:pt x="63" y="65"/>
                    <a:pt x="65" y="63"/>
                    <a:pt x="66" y="62"/>
                  </a:cubicBezTo>
                  <a:lnTo>
                    <a:pt x="93" y="40"/>
                  </a:lnTo>
                  <a:cubicBezTo>
                    <a:pt x="95" y="38"/>
                    <a:pt x="97" y="37"/>
                    <a:pt x="98" y="36"/>
                  </a:cubicBezTo>
                  <a:lnTo>
                    <a:pt x="130" y="19"/>
                  </a:lnTo>
                  <a:cubicBezTo>
                    <a:pt x="132" y="18"/>
                    <a:pt x="134" y="18"/>
                    <a:pt x="136" y="17"/>
                  </a:cubicBezTo>
                  <a:lnTo>
                    <a:pt x="170" y="6"/>
                  </a:lnTo>
                  <a:cubicBezTo>
                    <a:pt x="172" y="5"/>
                    <a:pt x="174" y="5"/>
                    <a:pt x="176" y="5"/>
                  </a:cubicBezTo>
                  <a:lnTo>
                    <a:pt x="213" y="1"/>
                  </a:lnTo>
                  <a:cubicBezTo>
                    <a:pt x="215" y="0"/>
                    <a:pt x="218" y="0"/>
                    <a:pt x="220" y="1"/>
                  </a:cubicBezTo>
                  <a:lnTo>
                    <a:pt x="257" y="5"/>
                  </a:lnTo>
                  <a:cubicBezTo>
                    <a:pt x="259" y="5"/>
                    <a:pt x="261" y="5"/>
                    <a:pt x="263" y="6"/>
                  </a:cubicBezTo>
                  <a:lnTo>
                    <a:pt x="298" y="17"/>
                  </a:lnTo>
                  <a:cubicBezTo>
                    <a:pt x="300" y="18"/>
                    <a:pt x="302" y="18"/>
                    <a:pt x="304" y="19"/>
                  </a:cubicBezTo>
                  <a:lnTo>
                    <a:pt x="335" y="36"/>
                  </a:lnTo>
                  <a:cubicBezTo>
                    <a:pt x="337" y="37"/>
                    <a:pt x="338" y="38"/>
                    <a:pt x="340" y="40"/>
                  </a:cubicBezTo>
                  <a:lnTo>
                    <a:pt x="367" y="62"/>
                  </a:lnTo>
                  <a:cubicBezTo>
                    <a:pt x="368" y="63"/>
                    <a:pt x="370" y="64"/>
                    <a:pt x="371" y="66"/>
                  </a:cubicBezTo>
                  <a:lnTo>
                    <a:pt x="394" y="93"/>
                  </a:lnTo>
                  <a:cubicBezTo>
                    <a:pt x="395" y="94"/>
                    <a:pt x="397" y="96"/>
                    <a:pt x="398" y="98"/>
                  </a:cubicBezTo>
                  <a:lnTo>
                    <a:pt x="415" y="130"/>
                  </a:lnTo>
                  <a:cubicBezTo>
                    <a:pt x="416" y="132"/>
                    <a:pt x="417" y="134"/>
                    <a:pt x="417" y="136"/>
                  </a:cubicBezTo>
                  <a:lnTo>
                    <a:pt x="427" y="170"/>
                  </a:lnTo>
                  <a:cubicBezTo>
                    <a:pt x="428" y="172"/>
                    <a:pt x="428" y="174"/>
                    <a:pt x="428" y="176"/>
                  </a:cubicBezTo>
                  <a:lnTo>
                    <a:pt x="432" y="213"/>
                  </a:lnTo>
                  <a:cubicBezTo>
                    <a:pt x="433" y="215"/>
                    <a:pt x="433" y="218"/>
                    <a:pt x="432" y="220"/>
                  </a:cubicBezTo>
                  <a:lnTo>
                    <a:pt x="428" y="257"/>
                  </a:lnTo>
                  <a:cubicBezTo>
                    <a:pt x="428" y="259"/>
                    <a:pt x="428" y="261"/>
                    <a:pt x="427" y="262"/>
                  </a:cubicBezTo>
                  <a:lnTo>
                    <a:pt x="417" y="297"/>
                  </a:lnTo>
                  <a:cubicBezTo>
                    <a:pt x="417" y="300"/>
                    <a:pt x="416" y="302"/>
                    <a:pt x="415" y="304"/>
                  </a:cubicBezTo>
                  <a:lnTo>
                    <a:pt x="398" y="335"/>
                  </a:lnTo>
                  <a:cubicBezTo>
                    <a:pt x="396" y="337"/>
                    <a:pt x="395" y="339"/>
                    <a:pt x="394" y="340"/>
                  </a:cubicBezTo>
                  <a:lnTo>
                    <a:pt x="371" y="367"/>
                  </a:lnTo>
                  <a:cubicBezTo>
                    <a:pt x="370" y="369"/>
                    <a:pt x="369" y="370"/>
                    <a:pt x="367" y="371"/>
                  </a:cubicBezTo>
                  <a:lnTo>
                    <a:pt x="340" y="394"/>
                  </a:lnTo>
                  <a:cubicBezTo>
                    <a:pt x="339" y="395"/>
                    <a:pt x="337" y="396"/>
                    <a:pt x="335" y="398"/>
                  </a:cubicBezTo>
                  <a:lnTo>
                    <a:pt x="304" y="415"/>
                  </a:lnTo>
                  <a:cubicBezTo>
                    <a:pt x="302" y="416"/>
                    <a:pt x="300" y="417"/>
                    <a:pt x="297" y="417"/>
                  </a:cubicBezTo>
                  <a:lnTo>
                    <a:pt x="262" y="427"/>
                  </a:lnTo>
                  <a:cubicBezTo>
                    <a:pt x="261" y="428"/>
                    <a:pt x="259" y="428"/>
                    <a:pt x="257" y="428"/>
                  </a:cubicBezTo>
                  <a:lnTo>
                    <a:pt x="220" y="432"/>
                  </a:lnTo>
                  <a:cubicBezTo>
                    <a:pt x="218" y="433"/>
                    <a:pt x="215" y="433"/>
                    <a:pt x="213" y="432"/>
                  </a:cubicBezTo>
                  <a:lnTo>
                    <a:pt x="176" y="428"/>
                  </a:lnTo>
                  <a:cubicBezTo>
                    <a:pt x="174" y="428"/>
                    <a:pt x="172" y="428"/>
                    <a:pt x="170" y="427"/>
                  </a:cubicBezTo>
                  <a:lnTo>
                    <a:pt x="136" y="417"/>
                  </a:lnTo>
                  <a:cubicBezTo>
                    <a:pt x="134" y="417"/>
                    <a:pt x="132" y="416"/>
                    <a:pt x="130" y="415"/>
                  </a:cubicBezTo>
                  <a:lnTo>
                    <a:pt x="98" y="398"/>
                  </a:lnTo>
                  <a:cubicBezTo>
                    <a:pt x="96" y="397"/>
                    <a:pt x="94" y="395"/>
                    <a:pt x="93" y="394"/>
                  </a:cubicBezTo>
                  <a:lnTo>
                    <a:pt x="66" y="371"/>
                  </a:lnTo>
                  <a:cubicBezTo>
                    <a:pt x="64" y="370"/>
                    <a:pt x="63" y="368"/>
                    <a:pt x="62" y="367"/>
                  </a:cubicBezTo>
                  <a:lnTo>
                    <a:pt x="40" y="340"/>
                  </a:lnTo>
                  <a:cubicBezTo>
                    <a:pt x="38" y="338"/>
                    <a:pt x="37" y="337"/>
                    <a:pt x="36" y="335"/>
                  </a:cubicBezTo>
                  <a:lnTo>
                    <a:pt x="19" y="304"/>
                  </a:lnTo>
                  <a:cubicBezTo>
                    <a:pt x="18" y="302"/>
                    <a:pt x="18" y="300"/>
                    <a:pt x="17" y="298"/>
                  </a:cubicBezTo>
                  <a:lnTo>
                    <a:pt x="6" y="263"/>
                  </a:lnTo>
                  <a:cubicBezTo>
                    <a:pt x="5" y="261"/>
                    <a:pt x="5" y="259"/>
                    <a:pt x="5" y="257"/>
                  </a:cubicBezTo>
                  <a:lnTo>
                    <a:pt x="1" y="220"/>
                  </a:lnTo>
                  <a:close/>
                  <a:moveTo>
                    <a:pt x="68" y="250"/>
                  </a:moveTo>
                  <a:lnTo>
                    <a:pt x="67" y="244"/>
                  </a:lnTo>
                  <a:lnTo>
                    <a:pt x="78" y="279"/>
                  </a:lnTo>
                  <a:lnTo>
                    <a:pt x="76" y="273"/>
                  </a:lnTo>
                  <a:lnTo>
                    <a:pt x="93" y="304"/>
                  </a:lnTo>
                  <a:lnTo>
                    <a:pt x="89" y="299"/>
                  </a:lnTo>
                  <a:lnTo>
                    <a:pt x="111" y="326"/>
                  </a:lnTo>
                  <a:lnTo>
                    <a:pt x="107" y="322"/>
                  </a:lnTo>
                  <a:lnTo>
                    <a:pt x="134" y="345"/>
                  </a:lnTo>
                  <a:lnTo>
                    <a:pt x="128" y="341"/>
                  </a:lnTo>
                  <a:lnTo>
                    <a:pt x="160" y="358"/>
                  </a:lnTo>
                  <a:lnTo>
                    <a:pt x="154" y="356"/>
                  </a:lnTo>
                  <a:lnTo>
                    <a:pt x="188" y="366"/>
                  </a:lnTo>
                  <a:lnTo>
                    <a:pt x="183" y="365"/>
                  </a:lnTo>
                  <a:lnTo>
                    <a:pt x="220" y="369"/>
                  </a:lnTo>
                  <a:lnTo>
                    <a:pt x="213" y="369"/>
                  </a:lnTo>
                  <a:lnTo>
                    <a:pt x="250" y="365"/>
                  </a:lnTo>
                  <a:lnTo>
                    <a:pt x="245" y="366"/>
                  </a:lnTo>
                  <a:lnTo>
                    <a:pt x="280" y="356"/>
                  </a:lnTo>
                  <a:lnTo>
                    <a:pt x="273" y="358"/>
                  </a:lnTo>
                  <a:lnTo>
                    <a:pt x="304" y="341"/>
                  </a:lnTo>
                  <a:lnTo>
                    <a:pt x="299" y="345"/>
                  </a:lnTo>
                  <a:lnTo>
                    <a:pt x="326" y="322"/>
                  </a:lnTo>
                  <a:lnTo>
                    <a:pt x="322" y="326"/>
                  </a:lnTo>
                  <a:lnTo>
                    <a:pt x="345" y="299"/>
                  </a:lnTo>
                  <a:lnTo>
                    <a:pt x="341" y="304"/>
                  </a:lnTo>
                  <a:lnTo>
                    <a:pt x="358" y="273"/>
                  </a:lnTo>
                  <a:lnTo>
                    <a:pt x="356" y="280"/>
                  </a:lnTo>
                  <a:lnTo>
                    <a:pt x="366" y="245"/>
                  </a:lnTo>
                  <a:lnTo>
                    <a:pt x="365" y="250"/>
                  </a:lnTo>
                  <a:lnTo>
                    <a:pt x="369" y="213"/>
                  </a:lnTo>
                  <a:lnTo>
                    <a:pt x="369" y="220"/>
                  </a:lnTo>
                  <a:lnTo>
                    <a:pt x="365" y="183"/>
                  </a:lnTo>
                  <a:lnTo>
                    <a:pt x="366" y="188"/>
                  </a:lnTo>
                  <a:lnTo>
                    <a:pt x="356" y="154"/>
                  </a:lnTo>
                  <a:lnTo>
                    <a:pt x="358" y="160"/>
                  </a:lnTo>
                  <a:lnTo>
                    <a:pt x="341" y="128"/>
                  </a:lnTo>
                  <a:lnTo>
                    <a:pt x="345" y="134"/>
                  </a:lnTo>
                  <a:lnTo>
                    <a:pt x="322" y="107"/>
                  </a:lnTo>
                  <a:lnTo>
                    <a:pt x="326" y="111"/>
                  </a:lnTo>
                  <a:lnTo>
                    <a:pt x="299" y="89"/>
                  </a:lnTo>
                  <a:lnTo>
                    <a:pt x="304" y="93"/>
                  </a:lnTo>
                  <a:lnTo>
                    <a:pt x="273" y="76"/>
                  </a:lnTo>
                  <a:lnTo>
                    <a:pt x="279" y="78"/>
                  </a:lnTo>
                  <a:lnTo>
                    <a:pt x="244" y="67"/>
                  </a:lnTo>
                  <a:lnTo>
                    <a:pt x="250" y="68"/>
                  </a:lnTo>
                  <a:lnTo>
                    <a:pt x="213" y="64"/>
                  </a:lnTo>
                  <a:lnTo>
                    <a:pt x="220" y="64"/>
                  </a:lnTo>
                  <a:lnTo>
                    <a:pt x="183" y="68"/>
                  </a:lnTo>
                  <a:lnTo>
                    <a:pt x="189" y="67"/>
                  </a:lnTo>
                  <a:lnTo>
                    <a:pt x="155" y="78"/>
                  </a:lnTo>
                  <a:lnTo>
                    <a:pt x="160" y="76"/>
                  </a:lnTo>
                  <a:lnTo>
                    <a:pt x="128" y="93"/>
                  </a:lnTo>
                  <a:lnTo>
                    <a:pt x="134" y="89"/>
                  </a:lnTo>
                  <a:lnTo>
                    <a:pt x="107" y="111"/>
                  </a:lnTo>
                  <a:lnTo>
                    <a:pt x="111" y="107"/>
                  </a:lnTo>
                  <a:lnTo>
                    <a:pt x="89" y="134"/>
                  </a:lnTo>
                  <a:lnTo>
                    <a:pt x="93" y="128"/>
                  </a:lnTo>
                  <a:lnTo>
                    <a:pt x="76" y="160"/>
                  </a:lnTo>
                  <a:lnTo>
                    <a:pt x="78" y="155"/>
                  </a:lnTo>
                  <a:lnTo>
                    <a:pt x="67" y="189"/>
                  </a:lnTo>
                  <a:lnTo>
                    <a:pt x="68" y="183"/>
                  </a:lnTo>
                  <a:lnTo>
                    <a:pt x="64" y="220"/>
                  </a:lnTo>
                  <a:lnTo>
                    <a:pt x="64" y="213"/>
                  </a:lnTo>
                  <a:lnTo>
                    <a:pt x="68" y="250"/>
                  </a:lnTo>
                  <a:close/>
                </a:path>
              </a:pathLst>
            </a:custGeom>
            <a:solidFill>
              <a:schemeClr val="bg1">
                <a:lumMod val="50000"/>
              </a:schemeClr>
            </a:solidFill>
            <a:ln w="0"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83" name="Freeform 62">
              <a:extLst>
                <a:ext uri="{FF2B5EF4-FFF2-40B4-BE49-F238E27FC236}">
                  <a16:creationId xmlns:a16="http://schemas.microsoft.com/office/drawing/2014/main" id="{A05B9160-364C-49EF-AA27-93274B07D114}"/>
                </a:ext>
              </a:extLst>
            </p:cNvPr>
            <p:cNvSpPr>
              <a:spLocks/>
            </p:cNvSpPr>
            <p:nvPr/>
          </p:nvSpPr>
          <p:spPr bwMode="auto">
            <a:xfrm>
              <a:off x="4424565" y="4167740"/>
              <a:ext cx="68795" cy="66476"/>
            </a:xfrm>
            <a:custGeom>
              <a:avLst/>
              <a:gdLst/>
              <a:ahLst/>
              <a:cxnLst>
                <a:cxn ang="0">
                  <a:pos x="0" y="184"/>
                </a:cxn>
                <a:cxn ang="0">
                  <a:pos x="184" y="0"/>
                </a:cxn>
                <a:cxn ang="0">
                  <a:pos x="184" y="0"/>
                </a:cxn>
                <a:cxn ang="0">
                  <a:pos x="184" y="0"/>
                </a:cxn>
                <a:cxn ang="0">
                  <a:pos x="368" y="184"/>
                </a:cxn>
                <a:cxn ang="0">
                  <a:pos x="368" y="184"/>
                </a:cxn>
                <a:cxn ang="0">
                  <a:pos x="368" y="184"/>
                </a:cxn>
                <a:cxn ang="0">
                  <a:pos x="184" y="368"/>
                </a:cxn>
                <a:cxn ang="0">
                  <a:pos x="184" y="368"/>
                </a:cxn>
                <a:cxn ang="0">
                  <a:pos x="184" y="368"/>
                </a:cxn>
                <a:cxn ang="0">
                  <a:pos x="0" y="184"/>
                </a:cxn>
                <a:cxn ang="0">
                  <a:pos x="0" y="184"/>
                </a:cxn>
              </a:cxnLst>
              <a:rect l="0" t="0" r="r" b="b"/>
              <a:pathLst>
                <a:path w="368" h="368">
                  <a:moveTo>
                    <a:pt x="0" y="184"/>
                  </a:moveTo>
                  <a:cubicBezTo>
                    <a:pt x="0" y="83"/>
                    <a:pt x="83" y="0"/>
                    <a:pt x="184" y="0"/>
                  </a:cubicBezTo>
                  <a:cubicBezTo>
                    <a:pt x="184" y="0"/>
                    <a:pt x="184" y="0"/>
                    <a:pt x="184" y="0"/>
                  </a:cubicBezTo>
                  <a:lnTo>
                    <a:pt x="184" y="0"/>
                  </a:lnTo>
                  <a:cubicBezTo>
                    <a:pt x="286" y="0"/>
                    <a:pt x="368" y="83"/>
                    <a:pt x="368" y="184"/>
                  </a:cubicBezTo>
                  <a:cubicBezTo>
                    <a:pt x="368" y="184"/>
                    <a:pt x="368" y="184"/>
                    <a:pt x="368" y="184"/>
                  </a:cubicBezTo>
                  <a:lnTo>
                    <a:pt x="368" y="184"/>
                  </a:lnTo>
                  <a:cubicBezTo>
                    <a:pt x="368" y="286"/>
                    <a:pt x="286" y="368"/>
                    <a:pt x="184" y="368"/>
                  </a:cubicBezTo>
                  <a:cubicBezTo>
                    <a:pt x="184" y="368"/>
                    <a:pt x="184" y="368"/>
                    <a:pt x="184" y="368"/>
                  </a:cubicBezTo>
                  <a:lnTo>
                    <a:pt x="184" y="368"/>
                  </a:lnTo>
                  <a:cubicBezTo>
                    <a:pt x="83" y="368"/>
                    <a:pt x="0" y="286"/>
                    <a:pt x="0" y="184"/>
                  </a:cubicBezTo>
                  <a:cubicBezTo>
                    <a:pt x="0" y="184"/>
                    <a:pt x="0" y="184"/>
                    <a:pt x="0" y="18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sp>
          <p:nvSpPr>
            <p:cNvPr id="284" name="Freeform 65">
              <a:extLst>
                <a:ext uri="{FF2B5EF4-FFF2-40B4-BE49-F238E27FC236}">
                  <a16:creationId xmlns:a16="http://schemas.microsoft.com/office/drawing/2014/main" id="{B6EFAD15-865E-404E-A39D-12BD3DC34E29}"/>
                </a:ext>
              </a:extLst>
            </p:cNvPr>
            <p:cNvSpPr>
              <a:spLocks noEditPoints="1"/>
            </p:cNvSpPr>
            <p:nvPr/>
          </p:nvSpPr>
          <p:spPr bwMode="auto">
            <a:xfrm>
              <a:off x="4417214" y="4160092"/>
              <a:ext cx="81162" cy="78071"/>
            </a:xfrm>
            <a:custGeom>
              <a:avLst/>
              <a:gdLst/>
              <a:ahLst/>
              <a:cxnLst>
                <a:cxn ang="0">
                  <a:pos x="5" y="176"/>
                </a:cxn>
                <a:cxn ang="0">
                  <a:pos x="19" y="130"/>
                </a:cxn>
                <a:cxn ang="0">
                  <a:pos x="62" y="66"/>
                </a:cxn>
                <a:cxn ang="0">
                  <a:pos x="98" y="36"/>
                </a:cxn>
                <a:cxn ang="0">
                  <a:pos x="170" y="6"/>
                </a:cxn>
                <a:cxn ang="0">
                  <a:pos x="220" y="1"/>
                </a:cxn>
                <a:cxn ang="0">
                  <a:pos x="298" y="17"/>
                </a:cxn>
                <a:cxn ang="0">
                  <a:pos x="340" y="40"/>
                </a:cxn>
                <a:cxn ang="0">
                  <a:pos x="394" y="93"/>
                </a:cxn>
                <a:cxn ang="0">
                  <a:pos x="417" y="136"/>
                </a:cxn>
                <a:cxn ang="0">
                  <a:pos x="432" y="213"/>
                </a:cxn>
                <a:cxn ang="0">
                  <a:pos x="427" y="262"/>
                </a:cxn>
                <a:cxn ang="0">
                  <a:pos x="398" y="335"/>
                </a:cxn>
                <a:cxn ang="0">
                  <a:pos x="367" y="371"/>
                </a:cxn>
                <a:cxn ang="0">
                  <a:pos x="304" y="415"/>
                </a:cxn>
                <a:cxn ang="0">
                  <a:pos x="257" y="428"/>
                </a:cxn>
                <a:cxn ang="0">
                  <a:pos x="176" y="428"/>
                </a:cxn>
                <a:cxn ang="0">
                  <a:pos x="130" y="415"/>
                </a:cxn>
                <a:cxn ang="0">
                  <a:pos x="66" y="371"/>
                </a:cxn>
                <a:cxn ang="0">
                  <a:pos x="36" y="335"/>
                </a:cxn>
                <a:cxn ang="0">
                  <a:pos x="6" y="263"/>
                </a:cxn>
                <a:cxn ang="0">
                  <a:pos x="68" y="250"/>
                </a:cxn>
                <a:cxn ang="0">
                  <a:pos x="76" y="273"/>
                </a:cxn>
                <a:cxn ang="0">
                  <a:pos x="111" y="326"/>
                </a:cxn>
                <a:cxn ang="0">
                  <a:pos x="128" y="341"/>
                </a:cxn>
                <a:cxn ang="0">
                  <a:pos x="188" y="366"/>
                </a:cxn>
                <a:cxn ang="0">
                  <a:pos x="213" y="369"/>
                </a:cxn>
                <a:cxn ang="0">
                  <a:pos x="280" y="356"/>
                </a:cxn>
                <a:cxn ang="0">
                  <a:pos x="299" y="345"/>
                </a:cxn>
                <a:cxn ang="0">
                  <a:pos x="345" y="299"/>
                </a:cxn>
                <a:cxn ang="0">
                  <a:pos x="356" y="280"/>
                </a:cxn>
                <a:cxn ang="0">
                  <a:pos x="369" y="213"/>
                </a:cxn>
                <a:cxn ang="0">
                  <a:pos x="366" y="188"/>
                </a:cxn>
                <a:cxn ang="0">
                  <a:pos x="341" y="128"/>
                </a:cxn>
                <a:cxn ang="0">
                  <a:pos x="326" y="111"/>
                </a:cxn>
                <a:cxn ang="0">
                  <a:pos x="273" y="76"/>
                </a:cxn>
                <a:cxn ang="0">
                  <a:pos x="250" y="68"/>
                </a:cxn>
                <a:cxn ang="0">
                  <a:pos x="183" y="68"/>
                </a:cxn>
                <a:cxn ang="0">
                  <a:pos x="160" y="76"/>
                </a:cxn>
                <a:cxn ang="0">
                  <a:pos x="107" y="111"/>
                </a:cxn>
                <a:cxn ang="0">
                  <a:pos x="93" y="128"/>
                </a:cxn>
                <a:cxn ang="0">
                  <a:pos x="67" y="189"/>
                </a:cxn>
                <a:cxn ang="0">
                  <a:pos x="64" y="213"/>
                </a:cxn>
              </a:cxnLst>
              <a:rect l="0" t="0" r="r" b="b"/>
              <a:pathLst>
                <a:path w="433" h="433">
                  <a:moveTo>
                    <a:pt x="1" y="220"/>
                  </a:moveTo>
                  <a:cubicBezTo>
                    <a:pt x="0" y="218"/>
                    <a:pt x="0" y="215"/>
                    <a:pt x="1" y="213"/>
                  </a:cubicBezTo>
                  <a:lnTo>
                    <a:pt x="5" y="176"/>
                  </a:lnTo>
                  <a:cubicBezTo>
                    <a:pt x="5" y="174"/>
                    <a:pt x="5" y="172"/>
                    <a:pt x="6" y="170"/>
                  </a:cubicBezTo>
                  <a:lnTo>
                    <a:pt x="17" y="136"/>
                  </a:lnTo>
                  <a:cubicBezTo>
                    <a:pt x="18" y="134"/>
                    <a:pt x="18" y="132"/>
                    <a:pt x="19" y="130"/>
                  </a:cubicBezTo>
                  <a:lnTo>
                    <a:pt x="36" y="98"/>
                  </a:lnTo>
                  <a:cubicBezTo>
                    <a:pt x="37" y="97"/>
                    <a:pt x="38" y="95"/>
                    <a:pt x="40" y="93"/>
                  </a:cubicBezTo>
                  <a:lnTo>
                    <a:pt x="62" y="66"/>
                  </a:lnTo>
                  <a:cubicBezTo>
                    <a:pt x="63" y="65"/>
                    <a:pt x="65" y="63"/>
                    <a:pt x="66" y="62"/>
                  </a:cubicBezTo>
                  <a:lnTo>
                    <a:pt x="93" y="40"/>
                  </a:lnTo>
                  <a:cubicBezTo>
                    <a:pt x="95" y="38"/>
                    <a:pt x="97" y="37"/>
                    <a:pt x="98" y="36"/>
                  </a:cubicBezTo>
                  <a:lnTo>
                    <a:pt x="130" y="19"/>
                  </a:lnTo>
                  <a:cubicBezTo>
                    <a:pt x="132" y="18"/>
                    <a:pt x="134" y="18"/>
                    <a:pt x="136" y="17"/>
                  </a:cubicBezTo>
                  <a:lnTo>
                    <a:pt x="170" y="6"/>
                  </a:lnTo>
                  <a:cubicBezTo>
                    <a:pt x="172" y="5"/>
                    <a:pt x="174" y="5"/>
                    <a:pt x="176" y="5"/>
                  </a:cubicBezTo>
                  <a:lnTo>
                    <a:pt x="213" y="1"/>
                  </a:lnTo>
                  <a:cubicBezTo>
                    <a:pt x="215" y="0"/>
                    <a:pt x="218" y="0"/>
                    <a:pt x="220" y="1"/>
                  </a:cubicBezTo>
                  <a:lnTo>
                    <a:pt x="257" y="5"/>
                  </a:lnTo>
                  <a:cubicBezTo>
                    <a:pt x="259" y="5"/>
                    <a:pt x="261" y="5"/>
                    <a:pt x="263" y="6"/>
                  </a:cubicBezTo>
                  <a:lnTo>
                    <a:pt x="298" y="17"/>
                  </a:lnTo>
                  <a:cubicBezTo>
                    <a:pt x="300" y="18"/>
                    <a:pt x="302" y="18"/>
                    <a:pt x="304" y="19"/>
                  </a:cubicBezTo>
                  <a:lnTo>
                    <a:pt x="335" y="36"/>
                  </a:lnTo>
                  <a:cubicBezTo>
                    <a:pt x="337" y="37"/>
                    <a:pt x="338" y="38"/>
                    <a:pt x="340" y="40"/>
                  </a:cubicBezTo>
                  <a:lnTo>
                    <a:pt x="367" y="62"/>
                  </a:lnTo>
                  <a:cubicBezTo>
                    <a:pt x="368" y="63"/>
                    <a:pt x="370" y="64"/>
                    <a:pt x="371" y="66"/>
                  </a:cubicBezTo>
                  <a:lnTo>
                    <a:pt x="394" y="93"/>
                  </a:lnTo>
                  <a:cubicBezTo>
                    <a:pt x="395" y="94"/>
                    <a:pt x="397" y="96"/>
                    <a:pt x="398" y="98"/>
                  </a:cubicBezTo>
                  <a:lnTo>
                    <a:pt x="415" y="130"/>
                  </a:lnTo>
                  <a:cubicBezTo>
                    <a:pt x="416" y="132"/>
                    <a:pt x="417" y="134"/>
                    <a:pt x="417" y="136"/>
                  </a:cubicBezTo>
                  <a:lnTo>
                    <a:pt x="427" y="170"/>
                  </a:lnTo>
                  <a:cubicBezTo>
                    <a:pt x="428" y="172"/>
                    <a:pt x="428" y="174"/>
                    <a:pt x="428" y="176"/>
                  </a:cubicBezTo>
                  <a:lnTo>
                    <a:pt x="432" y="213"/>
                  </a:lnTo>
                  <a:cubicBezTo>
                    <a:pt x="433" y="215"/>
                    <a:pt x="433" y="218"/>
                    <a:pt x="432" y="220"/>
                  </a:cubicBezTo>
                  <a:lnTo>
                    <a:pt x="428" y="257"/>
                  </a:lnTo>
                  <a:cubicBezTo>
                    <a:pt x="428" y="259"/>
                    <a:pt x="428" y="261"/>
                    <a:pt x="427" y="262"/>
                  </a:cubicBezTo>
                  <a:lnTo>
                    <a:pt x="417" y="297"/>
                  </a:lnTo>
                  <a:cubicBezTo>
                    <a:pt x="417" y="300"/>
                    <a:pt x="416" y="302"/>
                    <a:pt x="415" y="304"/>
                  </a:cubicBezTo>
                  <a:lnTo>
                    <a:pt x="398" y="335"/>
                  </a:lnTo>
                  <a:cubicBezTo>
                    <a:pt x="396" y="337"/>
                    <a:pt x="395" y="339"/>
                    <a:pt x="394" y="340"/>
                  </a:cubicBezTo>
                  <a:lnTo>
                    <a:pt x="371" y="367"/>
                  </a:lnTo>
                  <a:cubicBezTo>
                    <a:pt x="370" y="369"/>
                    <a:pt x="369" y="370"/>
                    <a:pt x="367" y="371"/>
                  </a:cubicBezTo>
                  <a:lnTo>
                    <a:pt x="340" y="394"/>
                  </a:lnTo>
                  <a:cubicBezTo>
                    <a:pt x="339" y="395"/>
                    <a:pt x="337" y="396"/>
                    <a:pt x="335" y="398"/>
                  </a:cubicBezTo>
                  <a:lnTo>
                    <a:pt x="304" y="415"/>
                  </a:lnTo>
                  <a:cubicBezTo>
                    <a:pt x="302" y="416"/>
                    <a:pt x="300" y="417"/>
                    <a:pt x="297" y="417"/>
                  </a:cubicBezTo>
                  <a:lnTo>
                    <a:pt x="262" y="427"/>
                  </a:lnTo>
                  <a:cubicBezTo>
                    <a:pt x="261" y="428"/>
                    <a:pt x="259" y="428"/>
                    <a:pt x="257" y="428"/>
                  </a:cubicBezTo>
                  <a:lnTo>
                    <a:pt x="220" y="432"/>
                  </a:lnTo>
                  <a:cubicBezTo>
                    <a:pt x="218" y="433"/>
                    <a:pt x="215" y="433"/>
                    <a:pt x="213" y="432"/>
                  </a:cubicBezTo>
                  <a:lnTo>
                    <a:pt x="176" y="428"/>
                  </a:lnTo>
                  <a:cubicBezTo>
                    <a:pt x="174" y="428"/>
                    <a:pt x="172" y="428"/>
                    <a:pt x="170" y="427"/>
                  </a:cubicBezTo>
                  <a:lnTo>
                    <a:pt x="136" y="417"/>
                  </a:lnTo>
                  <a:cubicBezTo>
                    <a:pt x="134" y="417"/>
                    <a:pt x="132" y="416"/>
                    <a:pt x="130" y="415"/>
                  </a:cubicBezTo>
                  <a:lnTo>
                    <a:pt x="98" y="398"/>
                  </a:lnTo>
                  <a:cubicBezTo>
                    <a:pt x="96" y="397"/>
                    <a:pt x="94" y="395"/>
                    <a:pt x="93" y="394"/>
                  </a:cubicBezTo>
                  <a:lnTo>
                    <a:pt x="66" y="371"/>
                  </a:lnTo>
                  <a:cubicBezTo>
                    <a:pt x="64" y="370"/>
                    <a:pt x="63" y="368"/>
                    <a:pt x="62" y="367"/>
                  </a:cubicBezTo>
                  <a:lnTo>
                    <a:pt x="40" y="340"/>
                  </a:lnTo>
                  <a:cubicBezTo>
                    <a:pt x="38" y="338"/>
                    <a:pt x="37" y="337"/>
                    <a:pt x="36" y="335"/>
                  </a:cubicBezTo>
                  <a:lnTo>
                    <a:pt x="19" y="304"/>
                  </a:lnTo>
                  <a:cubicBezTo>
                    <a:pt x="18" y="302"/>
                    <a:pt x="18" y="300"/>
                    <a:pt x="17" y="298"/>
                  </a:cubicBezTo>
                  <a:lnTo>
                    <a:pt x="6" y="263"/>
                  </a:lnTo>
                  <a:cubicBezTo>
                    <a:pt x="5" y="261"/>
                    <a:pt x="5" y="259"/>
                    <a:pt x="5" y="257"/>
                  </a:cubicBezTo>
                  <a:lnTo>
                    <a:pt x="1" y="220"/>
                  </a:lnTo>
                  <a:close/>
                  <a:moveTo>
                    <a:pt x="68" y="250"/>
                  </a:moveTo>
                  <a:lnTo>
                    <a:pt x="67" y="244"/>
                  </a:lnTo>
                  <a:lnTo>
                    <a:pt x="78" y="279"/>
                  </a:lnTo>
                  <a:lnTo>
                    <a:pt x="76" y="273"/>
                  </a:lnTo>
                  <a:lnTo>
                    <a:pt x="93" y="304"/>
                  </a:lnTo>
                  <a:lnTo>
                    <a:pt x="89" y="299"/>
                  </a:lnTo>
                  <a:lnTo>
                    <a:pt x="111" y="326"/>
                  </a:lnTo>
                  <a:lnTo>
                    <a:pt x="107" y="322"/>
                  </a:lnTo>
                  <a:lnTo>
                    <a:pt x="134" y="345"/>
                  </a:lnTo>
                  <a:lnTo>
                    <a:pt x="128" y="341"/>
                  </a:lnTo>
                  <a:lnTo>
                    <a:pt x="160" y="358"/>
                  </a:lnTo>
                  <a:lnTo>
                    <a:pt x="154" y="356"/>
                  </a:lnTo>
                  <a:lnTo>
                    <a:pt x="188" y="366"/>
                  </a:lnTo>
                  <a:lnTo>
                    <a:pt x="183" y="365"/>
                  </a:lnTo>
                  <a:lnTo>
                    <a:pt x="220" y="369"/>
                  </a:lnTo>
                  <a:lnTo>
                    <a:pt x="213" y="369"/>
                  </a:lnTo>
                  <a:lnTo>
                    <a:pt x="250" y="365"/>
                  </a:lnTo>
                  <a:lnTo>
                    <a:pt x="245" y="366"/>
                  </a:lnTo>
                  <a:lnTo>
                    <a:pt x="280" y="356"/>
                  </a:lnTo>
                  <a:lnTo>
                    <a:pt x="273" y="358"/>
                  </a:lnTo>
                  <a:lnTo>
                    <a:pt x="304" y="341"/>
                  </a:lnTo>
                  <a:lnTo>
                    <a:pt x="299" y="345"/>
                  </a:lnTo>
                  <a:lnTo>
                    <a:pt x="326" y="322"/>
                  </a:lnTo>
                  <a:lnTo>
                    <a:pt x="322" y="326"/>
                  </a:lnTo>
                  <a:lnTo>
                    <a:pt x="345" y="299"/>
                  </a:lnTo>
                  <a:lnTo>
                    <a:pt x="341" y="304"/>
                  </a:lnTo>
                  <a:lnTo>
                    <a:pt x="358" y="273"/>
                  </a:lnTo>
                  <a:lnTo>
                    <a:pt x="356" y="280"/>
                  </a:lnTo>
                  <a:lnTo>
                    <a:pt x="366" y="245"/>
                  </a:lnTo>
                  <a:lnTo>
                    <a:pt x="365" y="250"/>
                  </a:lnTo>
                  <a:lnTo>
                    <a:pt x="369" y="213"/>
                  </a:lnTo>
                  <a:lnTo>
                    <a:pt x="369" y="220"/>
                  </a:lnTo>
                  <a:lnTo>
                    <a:pt x="365" y="183"/>
                  </a:lnTo>
                  <a:lnTo>
                    <a:pt x="366" y="188"/>
                  </a:lnTo>
                  <a:lnTo>
                    <a:pt x="356" y="154"/>
                  </a:lnTo>
                  <a:lnTo>
                    <a:pt x="358" y="160"/>
                  </a:lnTo>
                  <a:lnTo>
                    <a:pt x="341" y="128"/>
                  </a:lnTo>
                  <a:lnTo>
                    <a:pt x="345" y="134"/>
                  </a:lnTo>
                  <a:lnTo>
                    <a:pt x="322" y="107"/>
                  </a:lnTo>
                  <a:lnTo>
                    <a:pt x="326" y="111"/>
                  </a:lnTo>
                  <a:lnTo>
                    <a:pt x="299" y="89"/>
                  </a:lnTo>
                  <a:lnTo>
                    <a:pt x="304" y="93"/>
                  </a:lnTo>
                  <a:lnTo>
                    <a:pt x="273" y="76"/>
                  </a:lnTo>
                  <a:lnTo>
                    <a:pt x="279" y="78"/>
                  </a:lnTo>
                  <a:lnTo>
                    <a:pt x="244" y="67"/>
                  </a:lnTo>
                  <a:lnTo>
                    <a:pt x="250" y="68"/>
                  </a:lnTo>
                  <a:lnTo>
                    <a:pt x="213" y="64"/>
                  </a:lnTo>
                  <a:lnTo>
                    <a:pt x="220" y="64"/>
                  </a:lnTo>
                  <a:lnTo>
                    <a:pt x="183" y="68"/>
                  </a:lnTo>
                  <a:lnTo>
                    <a:pt x="189" y="67"/>
                  </a:lnTo>
                  <a:lnTo>
                    <a:pt x="155" y="78"/>
                  </a:lnTo>
                  <a:lnTo>
                    <a:pt x="160" y="76"/>
                  </a:lnTo>
                  <a:lnTo>
                    <a:pt x="128" y="93"/>
                  </a:lnTo>
                  <a:lnTo>
                    <a:pt x="134" y="89"/>
                  </a:lnTo>
                  <a:lnTo>
                    <a:pt x="107" y="111"/>
                  </a:lnTo>
                  <a:lnTo>
                    <a:pt x="111" y="107"/>
                  </a:lnTo>
                  <a:lnTo>
                    <a:pt x="89" y="134"/>
                  </a:lnTo>
                  <a:lnTo>
                    <a:pt x="93" y="128"/>
                  </a:lnTo>
                  <a:lnTo>
                    <a:pt x="76" y="160"/>
                  </a:lnTo>
                  <a:lnTo>
                    <a:pt x="78" y="155"/>
                  </a:lnTo>
                  <a:lnTo>
                    <a:pt x="67" y="189"/>
                  </a:lnTo>
                  <a:lnTo>
                    <a:pt x="68" y="183"/>
                  </a:lnTo>
                  <a:lnTo>
                    <a:pt x="64" y="220"/>
                  </a:lnTo>
                  <a:lnTo>
                    <a:pt x="64" y="213"/>
                  </a:lnTo>
                  <a:lnTo>
                    <a:pt x="68" y="250"/>
                  </a:lnTo>
                  <a:close/>
                </a:path>
              </a:pathLst>
            </a:custGeom>
            <a:solidFill>
              <a:schemeClr val="bg1">
                <a:lumMod val="50000"/>
              </a:schemeClr>
            </a:solidFill>
            <a:ln w="0"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24191"/>
                </a:solidFill>
                <a:effectLst/>
                <a:uLnTx/>
                <a:uFillTx/>
                <a:latin typeface="Nokia Pure Text Light"/>
                <a:ea typeface="+mn-ea"/>
                <a:cs typeface="+mn-cs"/>
              </a:endParaRPr>
            </a:p>
          </p:txBody>
        </p:sp>
      </p:grpSp>
      <p:cxnSp>
        <p:nvCxnSpPr>
          <p:cNvPr id="360" name="Elbow Connector 408">
            <a:extLst>
              <a:ext uri="{FF2B5EF4-FFF2-40B4-BE49-F238E27FC236}">
                <a16:creationId xmlns:a16="http://schemas.microsoft.com/office/drawing/2014/main" id="{5414D337-7D99-4A9E-87AA-DCBC94A181CD}"/>
              </a:ext>
            </a:extLst>
          </p:cNvPr>
          <p:cNvCxnSpPr>
            <a:stCxn id="359" idx="2"/>
            <a:endCxn id="117" idx="0"/>
          </p:cNvCxnSpPr>
          <p:nvPr/>
        </p:nvCxnSpPr>
        <p:spPr>
          <a:xfrm rot="5400000">
            <a:off x="3698291" y="-188778"/>
            <a:ext cx="1477295" cy="6618785"/>
          </a:xfrm>
          <a:prstGeom prst="bentConnector3">
            <a:avLst>
              <a:gd name="adj1" fmla="val 97390"/>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61" name="TextBox 360">
            <a:extLst>
              <a:ext uri="{FF2B5EF4-FFF2-40B4-BE49-F238E27FC236}">
                <a16:creationId xmlns:a16="http://schemas.microsoft.com/office/drawing/2014/main" id="{1202E728-5550-4723-B126-2AD0113EA88E}"/>
              </a:ext>
            </a:extLst>
          </p:cNvPr>
          <p:cNvSpPr txBox="1"/>
          <p:nvPr/>
        </p:nvSpPr>
        <p:spPr>
          <a:xfrm>
            <a:off x="1665486" y="2717574"/>
            <a:ext cx="1875193"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24191"/>
                </a:solidFill>
                <a:effectLst/>
                <a:uLnTx/>
                <a:uFillTx/>
                <a:latin typeface="Nokia Pure Text Light"/>
              </a:rPr>
              <a:t>* + MCPA Power Pooling</a:t>
            </a:r>
          </a:p>
        </p:txBody>
      </p:sp>
      <p:graphicFrame>
        <p:nvGraphicFramePr>
          <p:cNvPr id="362" name="Table 361">
            <a:extLst>
              <a:ext uri="{FF2B5EF4-FFF2-40B4-BE49-F238E27FC236}">
                <a16:creationId xmlns:a16="http://schemas.microsoft.com/office/drawing/2014/main" id="{9E03A3D3-7189-48B8-A9D5-DC80CA23B16B}"/>
              </a:ext>
            </a:extLst>
          </p:cNvPr>
          <p:cNvGraphicFramePr>
            <a:graphicFrameLocks noGrp="1"/>
          </p:cNvGraphicFramePr>
          <p:nvPr>
            <p:extLst/>
          </p:nvPr>
        </p:nvGraphicFramePr>
        <p:xfrm>
          <a:off x="7677403" y="125212"/>
          <a:ext cx="1135855" cy="984485"/>
        </p:xfrm>
        <a:graphic>
          <a:graphicData uri="http://schemas.openxmlformats.org/drawingml/2006/table">
            <a:tbl>
              <a:tblPr/>
              <a:tblGrid>
                <a:gridCol w="657224">
                  <a:extLst>
                    <a:ext uri="{9D8B030D-6E8A-4147-A177-3AD203B41FA5}">
                      <a16:colId xmlns:a16="http://schemas.microsoft.com/office/drawing/2014/main" val="20000"/>
                    </a:ext>
                  </a:extLst>
                </a:gridCol>
                <a:gridCol w="478631">
                  <a:extLst>
                    <a:ext uri="{9D8B030D-6E8A-4147-A177-3AD203B41FA5}">
                      <a16:colId xmlns:a16="http://schemas.microsoft.com/office/drawing/2014/main" val="20001"/>
                    </a:ext>
                  </a:extLst>
                </a:gridCol>
              </a:tblGrid>
              <a:tr h="384738">
                <a:tc gridSpan="2">
                  <a:txBody>
                    <a:bodyPr/>
                    <a:lstStyle/>
                    <a:p>
                      <a:pPr algn="ctr" fontAlgn="ctr"/>
                      <a:r>
                        <a:rPr lang="en-US" sz="1000" u="none" strike="noStrike" dirty="0">
                          <a:solidFill>
                            <a:srgbClr val="FF0000"/>
                          </a:solidFill>
                          <a:effectLst/>
                        </a:rPr>
                        <a:t>Confirmed SRAN (Y/N)</a:t>
                      </a:r>
                      <a:endParaRPr lang="en-US" sz="10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68852">
                <a:tc>
                  <a:txBody>
                    <a:bodyPr/>
                    <a:lstStyle/>
                    <a:p>
                      <a:pPr algn="ctr" fontAlgn="ctr"/>
                      <a:r>
                        <a:rPr lang="en-US" sz="1100" b="0" i="0" u="none" strike="noStrike" dirty="0">
                          <a:solidFill>
                            <a:srgbClr val="FF0000"/>
                          </a:solidFill>
                          <a:effectLst/>
                          <a:latin typeface="Calibri" panose="020F0502020204030204" pitchFamily="34" charset="0"/>
                        </a:rPr>
                        <a:t>Option 1</a:t>
                      </a:r>
                    </a:p>
                  </a:txBody>
                  <a:tcPr marL="7620" marR="7620" marT="762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fi-FI" sz="1100" b="0" i="0" u="none" strike="noStrike" dirty="0">
                          <a:solidFill>
                            <a:srgbClr val="FF0000"/>
                          </a:solidFill>
                          <a:effectLst/>
                          <a:latin typeface="Calibri" panose="020F0502020204030204" pitchFamily="34" charset="0"/>
                        </a:rPr>
                        <a:t>N</a:t>
                      </a: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1"/>
                  </a:ext>
                </a:extLst>
              </a:tr>
              <a:tr h="330895">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FF0000"/>
                          </a:solidFill>
                          <a:effectLst/>
                          <a:latin typeface="Calibri" panose="020F0502020204030204" pitchFamily="34" charset="0"/>
                        </a:rPr>
                        <a:t>Option 2</a:t>
                      </a:r>
                    </a:p>
                  </a:txBody>
                  <a:tcPr marL="7620" marR="7620" marT="762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fi-FI" sz="1100" b="0" i="0" u="none" strike="noStrike" dirty="0">
                          <a:solidFill>
                            <a:srgbClr val="FF0000"/>
                          </a:solidFill>
                          <a:effectLst/>
                          <a:latin typeface="Calibri" panose="020F0502020204030204" pitchFamily="34" charset="0"/>
                        </a:rPr>
                        <a:t>y</a:t>
                      </a: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63" name="TextBox 362">
            <a:extLst>
              <a:ext uri="{FF2B5EF4-FFF2-40B4-BE49-F238E27FC236}">
                <a16:creationId xmlns:a16="http://schemas.microsoft.com/office/drawing/2014/main" id="{9B9A046C-3DDA-4575-9339-F8A6A9F76479}"/>
              </a:ext>
            </a:extLst>
          </p:cNvPr>
          <p:cNvSpPr txBox="1"/>
          <p:nvPr/>
        </p:nvSpPr>
        <p:spPr>
          <a:xfrm>
            <a:off x="595619" y="858156"/>
            <a:ext cx="5788335" cy="330072"/>
          </a:xfrm>
          <a:prstGeom prst="rect">
            <a:avLst/>
          </a:prstGeom>
          <a:noFill/>
        </p:spPr>
        <p:txBody>
          <a:bodyPr wrap="square" lIns="72000" tIns="72000" rIns="72000" bIns="72000" rtlCol="0">
            <a:spAutoFit/>
          </a:bodyPr>
          <a:lstStyle/>
          <a:p>
            <a:pPr defTabSz="360000">
              <a:spcAft>
                <a:spcPts val="600"/>
              </a:spcAft>
              <a:tabLst>
                <a:tab pos="360000" algn="l"/>
              </a:tabLst>
            </a:pPr>
            <a:r>
              <a:rPr lang="en-US" sz="1200" dirty="0">
                <a:solidFill>
                  <a:schemeClr val="bg2"/>
                </a:solidFill>
                <a:ea typeface="ヒラギノ角ゴ Pro W3"/>
                <a:cs typeface="ヒラギノ角ゴ Pro W3"/>
              </a:rPr>
              <a:t>RRH supported in SRAN16.10, RF Modules supported in SRAN16.2</a:t>
            </a:r>
          </a:p>
        </p:txBody>
      </p:sp>
      <p:sp>
        <p:nvSpPr>
          <p:cNvPr id="364" name="Footer Placeholder 3">
            <a:extLst>
              <a:ext uri="{FF2B5EF4-FFF2-40B4-BE49-F238E27FC236}">
                <a16:creationId xmlns:a16="http://schemas.microsoft.com/office/drawing/2014/main" id="{EC871DAC-7B10-4901-A78E-E9A3FD22661A}"/>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324969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2953D13-87E6-4FB9-86A7-6F7572F8577A}"/>
              </a:ext>
            </a:extLst>
          </p:cNvPr>
          <p:cNvSpPr txBox="1">
            <a:spLocks/>
          </p:cNvSpPr>
          <p:nvPr/>
        </p:nvSpPr>
        <p:spPr>
          <a:xfrm>
            <a:off x="615720" y="149574"/>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pPr defTabSz="457200"/>
            <a:r>
              <a:rPr lang="en-US">
                <a:ea typeface="Nokia Pure Headline Ultra Light" panose="020B0204020202020204" pitchFamily="34" charset="0"/>
              </a:rPr>
              <a:t>GSM Modernization with LTE introduction</a:t>
            </a:r>
            <a:endParaRPr lang="en-US" dirty="0">
              <a:ea typeface="Nokia Pure Headline Ultra Light" panose="020B0204020202020204" pitchFamily="34" charset="0"/>
            </a:endParaRPr>
          </a:p>
        </p:txBody>
      </p:sp>
      <p:sp>
        <p:nvSpPr>
          <p:cNvPr id="3" name="Rectangle 2">
            <a:extLst>
              <a:ext uri="{FF2B5EF4-FFF2-40B4-BE49-F238E27FC236}">
                <a16:creationId xmlns:a16="http://schemas.microsoft.com/office/drawing/2014/main" id="{B70ED955-C5EF-4A61-9657-3F338DE31C48}"/>
              </a:ext>
            </a:extLst>
          </p:cNvPr>
          <p:cNvSpPr/>
          <p:nvPr/>
        </p:nvSpPr>
        <p:spPr>
          <a:xfrm>
            <a:off x="733811" y="973606"/>
            <a:ext cx="2647507" cy="3579724"/>
          </a:xfrm>
          <a:prstGeom prst="rect">
            <a:avLst/>
          </a:prstGeom>
          <a:solidFill>
            <a:schemeClr val="bg1"/>
          </a:solid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grpSp>
        <p:nvGrpSpPr>
          <p:cNvPr id="4" name="Group 6">
            <a:extLst>
              <a:ext uri="{FF2B5EF4-FFF2-40B4-BE49-F238E27FC236}">
                <a16:creationId xmlns:a16="http://schemas.microsoft.com/office/drawing/2014/main" id="{6CDB32A6-DB36-422F-94E5-9694101ECB81}"/>
              </a:ext>
            </a:extLst>
          </p:cNvPr>
          <p:cNvGrpSpPr/>
          <p:nvPr/>
        </p:nvGrpSpPr>
        <p:grpSpPr>
          <a:xfrm>
            <a:off x="1414296" y="1445091"/>
            <a:ext cx="467831" cy="1066799"/>
            <a:chOff x="1158949" y="1123507"/>
            <a:chExt cx="570611" cy="1555898"/>
          </a:xfrm>
        </p:grpSpPr>
        <p:sp>
          <p:nvSpPr>
            <p:cNvPr id="5" name="Rectangle 4">
              <a:extLst>
                <a:ext uri="{FF2B5EF4-FFF2-40B4-BE49-F238E27FC236}">
                  <a16:creationId xmlns:a16="http://schemas.microsoft.com/office/drawing/2014/main" id="{6177B77F-FD85-4B4E-B487-36F724083499}"/>
                </a:ext>
              </a:extLst>
            </p:cNvPr>
            <p:cNvSpPr/>
            <p:nvPr/>
          </p:nvSpPr>
          <p:spPr>
            <a:xfrm>
              <a:off x="1421216" y="1123507"/>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6" name="Rectangle 5">
              <a:extLst>
                <a:ext uri="{FF2B5EF4-FFF2-40B4-BE49-F238E27FC236}">
                  <a16:creationId xmlns:a16="http://schemas.microsoft.com/office/drawing/2014/main" id="{1808786A-2428-446E-82B8-E96E6A5A8D82}"/>
                </a:ext>
              </a:extLst>
            </p:cNvPr>
            <p:cNvSpPr/>
            <p:nvPr/>
          </p:nvSpPr>
          <p:spPr>
            <a:xfrm>
              <a:off x="1290083" y="1205023"/>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7" name="Rectangle 6">
              <a:extLst>
                <a:ext uri="{FF2B5EF4-FFF2-40B4-BE49-F238E27FC236}">
                  <a16:creationId xmlns:a16="http://schemas.microsoft.com/office/drawing/2014/main" id="{F2414E25-EE08-4E9B-9CFA-2F56FDE7AE01}"/>
                </a:ext>
              </a:extLst>
            </p:cNvPr>
            <p:cNvSpPr/>
            <p:nvPr/>
          </p:nvSpPr>
          <p:spPr>
            <a:xfrm>
              <a:off x="1158949" y="1297172"/>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grpSp>
      <p:sp>
        <p:nvSpPr>
          <p:cNvPr id="8" name="Rectangle 7">
            <a:extLst>
              <a:ext uri="{FF2B5EF4-FFF2-40B4-BE49-F238E27FC236}">
                <a16:creationId xmlns:a16="http://schemas.microsoft.com/office/drawing/2014/main" id="{BD0B4F9A-2EED-40EF-888D-762F145A2863}"/>
              </a:ext>
            </a:extLst>
          </p:cNvPr>
          <p:cNvSpPr/>
          <p:nvPr/>
        </p:nvSpPr>
        <p:spPr>
          <a:xfrm>
            <a:off x="1254805" y="3245537"/>
            <a:ext cx="584791" cy="116958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Nokia Pure Headline" pitchFamily="34" charset="0"/>
              <a:ea typeface="+mn-ea"/>
              <a:cs typeface="+mn-cs"/>
            </a:endParaRPr>
          </a:p>
          <a:p>
            <a:pPr marL="0" marR="0" lvl="0" indent="0" algn="ctr" defTabSz="457171"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Nokia Pure Headline" pitchFamily="34" charset="0"/>
                <a:ea typeface="+mn-ea"/>
                <a:cs typeface="+mn-cs"/>
              </a:rPr>
              <a:t>Legacy  GSM BTS</a:t>
            </a:r>
          </a:p>
        </p:txBody>
      </p:sp>
      <p:cxnSp>
        <p:nvCxnSpPr>
          <p:cNvPr id="9" name="Straight Connector 8">
            <a:extLst>
              <a:ext uri="{FF2B5EF4-FFF2-40B4-BE49-F238E27FC236}">
                <a16:creationId xmlns:a16="http://schemas.microsoft.com/office/drawing/2014/main" id="{89C44F72-3CC2-4647-B70E-D796C61C654A}"/>
              </a:ext>
            </a:extLst>
          </p:cNvPr>
          <p:cNvCxnSpPr>
            <a:stCxn id="7" idx="2"/>
            <a:endCxn id="8" idx="0"/>
          </p:cNvCxnSpPr>
          <p:nvPr/>
        </p:nvCxnSpPr>
        <p:spPr>
          <a:xfrm>
            <a:off x="1540698" y="2511890"/>
            <a:ext cx="6503" cy="733647"/>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10" name="Group 12">
            <a:extLst>
              <a:ext uri="{FF2B5EF4-FFF2-40B4-BE49-F238E27FC236}">
                <a16:creationId xmlns:a16="http://schemas.microsoft.com/office/drawing/2014/main" id="{8B2F0B44-7E0E-4D2F-8527-F54483C2FBB0}"/>
              </a:ext>
            </a:extLst>
          </p:cNvPr>
          <p:cNvGrpSpPr/>
          <p:nvPr/>
        </p:nvGrpSpPr>
        <p:grpSpPr>
          <a:xfrm>
            <a:off x="2310975" y="1480533"/>
            <a:ext cx="467831" cy="1066799"/>
            <a:chOff x="1158949" y="1123507"/>
            <a:chExt cx="570611" cy="1555898"/>
          </a:xfrm>
        </p:grpSpPr>
        <p:sp>
          <p:nvSpPr>
            <p:cNvPr id="11" name="Rectangle 10">
              <a:extLst>
                <a:ext uri="{FF2B5EF4-FFF2-40B4-BE49-F238E27FC236}">
                  <a16:creationId xmlns:a16="http://schemas.microsoft.com/office/drawing/2014/main" id="{DEE346D4-4A7B-4BB6-B0AF-0C6FCA358CCC}"/>
                </a:ext>
              </a:extLst>
            </p:cNvPr>
            <p:cNvSpPr/>
            <p:nvPr/>
          </p:nvSpPr>
          <p:spPr>
            <a:xfrm>
              <a:off x="1421216" y="1123507"/>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12" name="Rectangle 11">
              <a:extLst>
                <a:ext uri="{FF2B5EF4-FFF2-40B4-BE49-F238E27FC236}">
                  <a16:creationId xmlns:a16="http://schemas.microsoft.com/office/drawing/2014/main" id="{5F9B3756-E0DB-4CD7-9BBC-36408CE2D099}"/>
                </a:ext>
              </a:extLst>
            </p:cNvPr>
            <p:cNvSpPr/>
            <p:nvPr/>
          </p:nvSpPr>
          <p:spPr>
            <a:xfrm>
              <a:off x="1290083" y="1205023"/>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13" name="Rectangle 12">
              <a:extLst>
                <a:ext uri="{FF2B5EF4-FFF2-40B4-BE49-F238E27FC236}">
                  <a16:creationId xmlns:a16="http://schemas.microsoft.com/office/drawing/2014/main" id="{EBEBC4C8-A289-4447-93D6-25AA810D5148}"/>
                </a:ext>
              </a:extLst>
            </p:cNvPr>
            <p:cNvSpPr/>
            <p:nvPr/>
          </p:nvSpPr>
          <p:spPr>
            <a:xfrm>
              <a:off x="1158949" y="1297172"/>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grpSp>
      <p:cxnSp>
        <p:nvCxnSpPr>
          <p:cNvPr id="14" name="Straight Connector 13">
            <a:extLst>
              <a:ext uri="{FF2B5EF4-FFF2-40B4-BE49-F238E27FC236}">
                <a16:creationId xmlns:a16="http://schemas.microsoft.com/office/drawing/2014/main" id="{67DD4A03-BE63-4FEE-B65B-8E5E0D76F67D}"/>
              </a:ext>
            </a:extLst>
          </p:cNvPr>
          <p:cNvCxnSpPr>
            <a:stCxn id="13" idx="2"/>
            <a:endCxn id="23" idx="0"/>
          </p:cNvCxnSpPr>
          <p:nvPr/>
        </p:nvCxnSpPr>
        <p:spPr>
          <a:xfrm>
            <a:off x="2437377" y="2547332"/>
            <a:ext cx="16419" cy="1647268"/>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15" name="Picture 14" descr="rx3">
            <a:extLst>
              <a:ext uri="{FF2B5EF4-FFF2-40B4-BE49-F238E27FC236}">
                <a16:creationId xmlns:a16="http://schemas.microsoft.com/office/drawing/2014/main" id="{0FCFC2B7-5DE2-48CB-AA4F-CC74FB11F382}"/>
              </a:ext>
            </a:extLst>
          </p:cNvPr>
          <p:cNvPicPr>
            <a:picLocks noChangeAspect="1" noChangeArrowheads="1"/>
          </p:cNvPicPr>
          <p:nvPr/>
        </p:nvPicPr>
        <p:blipFill>
          <a:blip r:embed="rId2" cstate="email"/>
          <a:srcRect/>
          <a:stretch>
            <a:fillRect/>
          </a:stretch>
        </p:blipFill>
        <p:spPr bwMode="auto">
          <a:xfrm>
            <a:off x="1986503" y="2661251"/>
            <a:ext cx="937616" cy="185730"/>
          </a:xfrm>
          <a:prstGeom prst="rect">
            <a:avLst/>
          </a:prstGeom>
          <a:noFill/>
          <a:ln w="9525">
            <a:noFill/>
            <a:miter lim="800000"/>
            <a:headEnd/>
            <a:tailEnd/>
          </a:ln>
        </p:spPr>
      </p:pic>
      <p:cxnSp>
        <p:nvCxnSpPr>
          <p:cNvPr id="16" name="Straight Connector 7">
            <a:extLst>
              <a:ext uri="{FF2B5EF4-FFF2-40B4-BE49-F238E27FC236}">
                <a16:creationId xmlns:a16="http://schemas.microsoft.com/office/drawing/2014/main" id="{76C2E6AA-0E86-4682-9BC6-6046E76E0469}"/>
              </a:ext>
            </a:extLst>
          </p:cNvPr>
          <p:cNvCxnSpPr/>
          <p:nvPr/>
        </p:nvCxnSpPr>
        <p:spPr>
          <a:xfrm>
            <a:off x="2956554" y="4326922"/>
            <a:ext cx="208787" cy="0"/>
          </a:xfrm>
          <a:prstGeom prst="line">
            <a:avLst/>
          </a:prstGeom>
          <a:noFill/>
          <a:ln w="28575" cap="flat" cmpd="sng" algn="ctr">
            <a:solidFill>
              <a:schemeClr val="bg1">
                <a:lumMod val="50000"/>
              </a:schemeClr>
            </a:solidFill>
            <a:prstDash val="solid"/>
          </a:ln>
          <a:effectLst/>
        </p:spPr>
      </p:cxnSp>
      <p:cxnSp>
        <p:nvCxnSpPr>
          <p:cNvPr id="17" name="Straight Connector 7">
            <a:extLst>
              <a:ext uri="{FF2B5EF4-FFF2-40B4-BE49-F238E27FC236}">
                <a16:creationId xmlns:a16="http://schemas.microsoft.com/office/drawing/2014/main" id="{2FDFF8C1-722B-43EE-85D6-6C59B40CC95D}"/>
              </a:ext>
            </a:extLst>
          </p:cNvPr>
          <p:cNvCxnSpPr/>
          <p:nvPr/>
        </p:nvCxnSpPr>
        <p:spPr>
          <a:xfrm>
            <a:off x="1051026" y="3365298"/>
            <a:ext cx="208787" cy="0"/>
          </a:xfrm>
          <a:prstGeom prst="line">
            <a:avLst/>
          </a:prstGeom>
          <a:noFill/>
          <a:ln w="28575" cap="flat" cmpd="sng" algn="ctr">
            <a:solidFill>
              <a:schemeClr val="bg1">
                <a:lumMod val="50000"/>
              </a:schemeClr>
            </a:solidFill>
            <a:prstDash val="solid"/>
          </a:ln>
          <a:effectLst/>
        </p:spPr>
      </p:cxnSp>
      <p:sp>
        <p:nvSpPr>
          <p:cNvPr id="18" name="TextBox 17">
            <a:extLst>
              <a:ext uri="{FF2B5EF4-FFF2-40B4-BE49-F238E27FC236}">
                <a16:creationId xmlns:a16="http://schemas.microsoft.com/office/drawing/2014/main" id="{BC65211F-0F12-4A18-82AD-0AAE1E9A0485}"/>
              </a:ext>
            </a:extLst>
          </p:cNvPr>
          <p:cNvSpPr txBox="1"/>
          <p:nvPr/>
        </p:nvSpPr>
        <p:spPr>
          <a:xfrm flipH="1">
            <a:off x="2917987" y="4138387"/>
            <a:ext cx="478465" cy="215444"/>
          </a:xfrm>
          <a:prstGeom prst="rect">
            <a:avLst/>
          </a:prstGeom>
          <a:noFill/>
        </p:spPr>
        <p:txBody>
          <a:bodyPr wrap="squar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rPr>
              <a:t>TRS</a:t>
            </a:r>
          </a:p>
        </p:txBody>
      </p:sp>
      <p:sp>
        <p:nvSpPr>
          <p:cNvPr id="19" name="TextBox 18">
            <a:extLst>
              <a:ext uri="{FF2B5EF4-FFF2-40B4-BE49-F238E27FC236}">
                <a16:creationId xmlns:a16="http://schemas.microsoft.com/office/drawing/2014/main" id="{03002B15-1DC8-45D5-AC09-F44ABBBB120E}"/>
              </a:ext>
            </a:extLst>
          </p:cNvPr>
          <p:cNvSpPr txBox="1"/>
          <p:nvPr/>
        </p:nvSpPr>
        <p:spPr>
          <a:xfrm flipH="1">
            <a:off x="738981" y="3261537"/>
            <a:ext cx="478465" cy="215444"/>
          </a:xfrm>
          <a:prstGeom prst="rect">
            <a:avLst/>
          </a:prstGeom>
          <a:noFill/>
        </p:spPr>
        <p:txBody>
          <a:bodyPr wrap="squar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rPr>
              <a:t>TRS</a:t>
            </a:r>
          </a:p>
        </p:txBody>
      </p:sp>
      <p:sp>
        <p:nvSpPr>
          <p:cNvPr id="20" name="TextBox 19">
            <a:extLst>
              <a:ext uri="{FF2B5EF4-FFF2-40B4-BE49-F238E27FC236}">
                <a16:creationId xmlns:a16="http://schemas.microsoft.com/office/drawing/2014/main" id="{9DD74F4F-7266-403A-81E9-344A2E50EEAE}"/>
              </a:ext>
            </a:extLst>
          </p:cNvPr>
          <p:cNvSpPr txBox="1"/>
          <p:nvPr/>
        </p:nvSpPr>
        <p:spPr>
          <a:xfrm>
            <a:off x="740883" y="977729"/>
            <a:ext cx="2633329" cy="307777"/>
          </a:xfrm>
          <a:prstGeom prst="rect">
            <a:avLst/>
          </a:prstGeom>
          <a:solidFill>
            <a:schemeClr val="accent1"/>
          </a:solidFill>
          <a:ln w="19050">
            <a:solidFill>
              <a:schemeClr val="bg1">
                <a:lumMod val="50000"/>
              </a:schemeClr>
            </a:solidFill>
          </a:ln>
        </p:spPr>
        <p:txBody>
          <a:bodyPr wrap="square" rtlCol="0">
            <a:spAutoFit/>
          </a:bodyPr>
          <a:lstStyle/>
          <a:p>
            <a:pPr marL="0" marR="0" lvl="0" indent="0" algn="ctr" defTabSz="457171"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Nokia Pure Headline" pitchFamily="34" charset="0"/>
              </a:rPr>
              <a:t>Pre Modernization</a:t>
            </a:r>
          </a:p>
        </p:txBody>
      </p:sp>
      <p:sp>
        <p:nvSpPr>
          <p:cNvPr id="21" name="TextBox 20">
            <a:extLst>
              <a:ext uri="{FF2B5EF4-FFF2-40B4-BE49-F238E27FC236}">
                <a16:creationId xmlns:a16="http://schemas.microsoft.com/office/drawing/2014/main" id="{02208D06-501F-448A-8DFF-C20A1E5181A4}"/>
              </a:ext>
            </a:extLst>
          </p:cNvPr>
          <p:cNvSpPr txBox="1"/>
          <p:nvPr/>
        </p:nvSpPr>
        <p:spPr>
          <a:xfrm>
            <a:off x="903916" y="2554408"/>
            <a:ext cx="646331" cy="215444"/>
          </a:xfrm>
          <a:prstGeom prst="rect">
            <a:avLst/>
          </a:prstGeom>
          <a:noFill/>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rPr>
              <a:t>900/1800</a:t>
            </a:r>
          </a:p>
        </p:txBody>
      </p:sp>
      <p:sp>
        <p:nvSpPr>
          <p:cNvPr id="22" name="TextBox 21">
            <a:extLst>
              <a:ext uri="{FF2B5EF4-FFF2-40B4-BE49-F238E27FC236}">
                <a16:creationId xmlns:a16="http://schemas.microsoft.com/office/drawing/2014/main" id="{75A5CCD0-BBB4-425F-8AF0-C023F5215773}"/>
              </a:ext>
            </a:extLst>
          </p:cNvPr>
          <p:cNvSpPr txBox="1"/>
          <p:nvPr/>
        </p:nvSpPr>
        <p:spPr>
          <a:xfrm>
            <a:off x="2396017" y="2845032"/>
            <a:ext cx="415498" cy="215444"/>
          </a:xfrm>
          <a:prstGeom prst="rect">
            <a:avLst/>
          </a:prstGeom>
          <a:noFill/>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rPr>
              <a:t>2100</a:t>
            </a:r>
          </a:p>
        </p:txBody>
      </p:sp>
      <p:sp>
        <p:nvSpPr>
          <p:cNvPr id="23" name="Rectangle 22">
            <a:extLst>
              <a:ext uri="{FF2B5EF4-FFF2-40B4-BE49-F238E27FC236}">
                <a16:creationId xmlns:a16="http://schemas.microsoft.com/office/drawing/2014/main" id="{2D3010A3-E706-46B5-9440-2643136825BB}"/>
              </a:ext>
            </a:extLst>
          </p:cNvPr>
          <p:cNvSpPr/>
          <p:nvPr/>
        </p:nvSpPr>
        <p:spPr>
          <a:xfrm>
            <a:off x="1926574" y="4194600"/>
            <a:ext cx="1054443" cy="222422"/>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24" name="TextBox 23">
            <a:extLst>
              <a:ext uri="{FF2B5EF4-FFF2-40B4-BE49-F238E27FC236}">
                <a16:creationId xmlns:a16="http://schemas.microsoft.com/office/drawing/2014/main" id="{078B851D-7240-4C87-8BAD-74C7E53316E1}"/>
              </a:ext>
            </a:extLst>
          </p:cNvPr>
          <p:cNvSpPr txBox="1"/>
          <p:nvPr/>
        </p:nvSpPr>
        <p:spPr>
          <a:xfrm flipH="1">
            <a:off x="2209102" y="4208409"/>
            <a:ext cx="824068" cy="215444"/>
          </a:xfrm>
          <a:prstGeom prst="rect">
            <a:avLst/>
          </a:prstGeom>
          <a:noFill/>
        </p:spPr>
        <p:txBody>
          <a:bodyPr wrap="squar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Nokia Pure Headline" pitchFamily="34" charset="0"/>
              </a:rPr>
              <a:t>FSMD</a:t>
            </a:r>
          </a:p>
        </p:txBody>
      </p:sp>
      <p:sp>
        <p:nvSpPr>
          <p:cNvPr id="25" name="TextBox 24">
            <a:extLst>
              <a:ext uri="{FF2B5EF4-FFF2-40B4-BE49-F238E27FC236}">
                <a16:creationId xmlns:a16="http://schemas.microsoft.com/office/drawing/2014/main" id="{1969556F-812E-42D9-81B1-914BA5068476}"/>
              </a:ext>
            </a:extLst>
          </p:cNvPr>
          <p:cNvSpPr txBox="1"/>
          <p:nvPr/>
        </p:nvSpPr>
        <p:spPr>
          <a:xfrm>
            <a:off x="2414604" y="3978739"/>
            <a:ext cx="649537" cy="215444"/>
          </a:xfrm>
          <a:prstGeom prst="rect">
            <a:avLst/>
          </a:prstGeom>
          <a:noFill/>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rPr>
              <a:t>Baseband </a:t>
            </a:r>
          </a:p>
        </p:txBody>
      </p:sp>
      <p:sp>
        <p:nvSpPr>
          <p:cNvPr id="26" name="Title 2">
            <a:extLst>
              <a:ext uri="{FF2B5EF4-FFF2-40B4-BE49-F238E27FC236}">
                <a16:creationId xmlns:a16="http://schemas.microsoft.com/office/drawing/2014/main" id="{67A62EBD-33F7-40C0-B457-0B22C9290494}"/>
              </a:ext>
            </a:extLst>
          </p:cNvPr>
          <p:cNvSpPr txBox="1">
            <a:spLocks/>
          </p:cNvSpPr>
          <p:nvPr/>
        </p:nvSpPr>
        <p:spPr bwMode="auto">
          <a:xfrm>
            <a:off x="655407" y="500572"/>
            <a:ext cx="8229600" cy="3117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68717A"/>
                </a:solidFill>
                <a:effectLst/>
                <a:uLnTx/>
                <a:uFillTx/>
                <a:latin typeface="Nokia Pure Headline" pitchFamily="34" charset="0"/>
                <a:ea typeface="ヒラギノ角ゴ Pro W3" charset="0"/>
                <a:cs typeface="Arial"/>
              </a:rPr>
              <a:t>Example from an Indian Customer</a:t>
            </a:r>
          </a:p>
        </p:txBody>
      </p:sp>
      <p:sp>
        <p:nvSpPr>
          <p:cNvPr id="27" name="Rectangle 26">
            <a:extLst>
              <a:ext uri="{FF2B5EF4-FFF2-40B4-BE49-F238E27FC236}">
                <a16:creationId xmlns:a16="http://schemas.microsoft.com/office/drawing/2014/main" id="{2E2F8C49-0846-401D-A842-BD7E903829DD}"/>
              </a:ext>
            </a:extLst>
          </p:cNvPr>
          <p:cNvSpPr/>
          <p:nvPr/>
        </p:nvSpPr>
        <p:spPr>
          <a:xfrm>
            <a:off x="5675422" y="973606"/>
            <a:ext cx="2647507" cy="3579724"/>
          </a:xfrm>
          <a:prstGeom prst="rect">
            <a:avLst/>
          </a:prstGeom>
          <a:solidFill>
            <a:schemeClr val="bg1"/>
          </a:solid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28" name="TextBox 27">
            <a:extLst>
              <a:ext uri="{FF2B5EF4-FFF2-40B4-BE49-F238E27FC236}">
                <a16:creationId xmlns:a16="http://schemas.microsoft.com/office/drawing/2014/main" id="{4D813524-A569-4D86-BE02-0F3D0E8F99A0}"/>
              </a:ext>
            </a:extLst>
          </p:cNvPr>
          <p:cNvSpPr txBox="1"/>
          <p:nvPr/>
        </p:nvSpPr>
        <p:spPr>
          <a:xfrm>
            <a:off x="5675406" y="984817"/>
            <a:ext cx="2633329" cy="307777"/>
          </a:xfrm>
          <a:prstGeom prst="rect">
            <a:avLst/>
          </a:prstGeom>
          <a:solidFill>
            <a:schemeClr val="accent1"/>
          </a:solidFill>
          <a:ln w="19050">
            <a:solidFill>
              <a:schemeClr val="bg1">
                <a:lumMod val="50000"/>
              </a:schemeClr>
            </a:solidFill>
          </a:ln>
        </p:spPr>
        <p:txBody>
          <a:bodyPr wrap="square" rtlCol="0">
            <a:spAutoFit/>
          </a:bodyPr>
          <a:lstStyle/>
          <a:p>
            <a:pPr marL="0" marR="0" lvl="0" indent="0" algn="ctr" defTabSz="457171"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Nokia Pure Headline" pitchFamily="34" charset="0"/>
              </a:rPr>
              <a:t>Post Modernization : Ph.2</a:t>
            </a:r>
          </a:p>
        </p:txBody>
      </p:sp>
      <p:grpSp>
        <p:nvGrpSpPr>
          <p:cNvPr id="29" name="Group 20">
            <a:extLst>
              <a:ext uri="{FF2B5EF4-FFF2-40B4-BE49-F238E27FC236}">
                <a16:creationId xmlns:a16="http://schemas.microsoft.com/office/drawing/2014/main" id="{7F36F902-9E1E-45EB-ABEA-C8739AD1031B}"/>
              </a:ext>
            </a:extLst>
          </p:cNvPr>
          <p:cNvGrpSpPr/>
          <p:nvPr/>
        </p:nvGrpSpPr>
        <p:grpSpPr>
          <a:xfrm>
            <a:off x="6355907" y="1448637"/>
            <a:ext cx="467831" cy="1066799"/>
            <a:chOff x="1158949" y="1123507"/>
            <a:chExt cx="570611" cy="1555898"/>
          </a:xfrm>
        </p:grpSpPr>
        <p:sp>
          <p:nvSpPr>
            <p:cNvPr id="30" name="Rectangle 29">
              <a:extLst>
                <a:ext uri="{FF2B5EF4-FFF2-40B4-BE49-F238E27FC236}">
                  <a16:creationId xmlns:a16="http://schemas.microsoft.com/office/drawing/2014/main" id="{14322EB9-DCB4-4525-BF4D-2EAB18537E8A}"/>
                </a:ext>
              </a:extLst>
            </p:cNvPr>
            <p:cNvSpPr/>
            <p:nvPr/>
          </p:nvSpPr>
          <p:spPr>
            <a:xfrm>
              <a:off x="1421216" y="1123507"/>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31" name="Rectangle 30">
              <a:extLst>
                <a:ext uri="{FF2B5EF4-FFF2-40B4-BE49-F238E27FC236}">
                  <a16:creationId xmlns:a16="http://schemas.microsoft.com/office/drawing/2014/main" id="{B2DA5B59-9229-4879-A452-E80DD3030438}"/>
                </a:ext>
              </a:extLst>
            </p:cNvPr>
            <p:cNvSpPr/>
            <p:nvPr/>
          </p:nvSpPr>
          <p:spPr>
            <a:xfrm>
              <a:off x="1290083" y="1205023"/>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32" name="Rectangle 31">
              <a:extLst>
                <a:ext uri="{FF2B5EF4-FFF2-40B4-BE49-F238E27FC236}">
                  <a16:creationId xmlns:a16="http://schemas.microsoft.com/office/drawing/2014/main" id="{67C5B6D3-0EC3-4EC1-A63B-B4C728AFF7B4}"/>
                </a:ext>
              </a:extLst>
            </p:cNvPr>
            <p:cNvSpPr/>
            <p:nvPr/>
          </p:nvSpPr>
          <p:spPr>
            <a:xfrm>
              <a:off x="1158949" y="1297172"/>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grpSp>
      <p:grpSp>
        <p:nvGrpSpPr>
          <p:cNvPr id="33" name="Group 24">
            <a:extLst>
              <a:ext uri="{FF2B5EF4-FFF2-40B4-BE49-F238E27FC236}">
                <a16:creationId xmlns:a16="http://schemas.microsoft.com/office/drawing/2014/main" id="{4CB3E271-EB63-44FA-9137-E1E55FEE1FF8}"/>
              </a:ext>
            </a:extLst>
          </p:cNvPr>
          <p:cNvGrpSpPr/>
          <p:nvPr/>
        </p:nvGrpSpPr>
        <p:grpSpPr>
          <a:xfrm>
            <a:off x="7390815" y="1484079"/>
            <a:ext cx="467831" cy="1066799"/>
            <a:chOff x="1158949" y="1123507"/>
            <a:chExt cx="570611" cy="1555898"/>
          </a:xfrm>
        </p:grpSpPr>
        <p:sp>
          <p:nvSpPr>
            <p:cNvPr id="34" name="Rectangle 33">
              <a:extLst>
                <a:ext uri="{FF2B5EF4-FFF2-40B4-BE49-F238E27FC236}">
                  <a16:creationId xmlns:a16="http://schemas.microsoft.com/office/drawing/2014/main" id="{B42676F3-FE5A-4A24-85E0-B2C360789226}"/>
                </a:ext>
              </a:extLst>
            </p:cNvPr>
            <p:cNvSpPr/>
            <p:nvPr/>
          </p:nvSpPr>
          <p:spPr>
            <a:xfrm>
              <a:off x="1421216" y="1123507"/>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35" name="Rectangle 34">
              <a:extLst>
                <a:ext uri="{FF2B5EF4-FFF2-40B4-BE49-F238E27FC236}">
                  <a16:creationId xmlns:a16="http://schemas.microsoft.com/office/drawing/2014/main" id="{8E852B73-F83E-4483-A8FA-939B59930248}"/>
                </a:ext>
              </a:extLst>
            </p:cNvPr>
            <p:cNvSpPr/>
            <p:nvPr/>
          </p:nvSpPr>
          <p:spPr>
            <a:xfrm>
              <a:off x="1290083" y="1205023"/>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36" name="Rectangle 35">
              <a:extLst>
                <a:ext uri="{FF2B5EF4-FFF2-40B4-BE49-F238E27FC236}">
                  <a16:creationId xmlns:a16="http://schemas.microsoft.com/office/drawing/2014/main" id="{C1645B0C-1E90-421A-9017-B3CC2040B6E9}"/>
                </a:ext>
              </a:extLst>
            </p:cNvPr>
            <p:cNvSpPr/>
            <p:nvPr/>
          </p:nvSpPr>
          <p:spPr>
            <a:xfrm>
              <a:off x="1158949" y="1297172"/>
              <a:ext cx="308344" cy="1382233"/>
            </a:xfrm>
            <a:prstGeom prst="rect">
              <a:avLst/>
            </a:prstGeom>
            <a:solidFill>
              <a:schemeClr val="bg1"/>
            </a:soli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grpSp>
      <p:cxnSp>
        <p:nvCxnSpPr>
          <p:cNvPr id="37" name="Straight Connector 36">
            <a:extLst>
              <a:ext uri="{FF2B5EF4-FFF2-40B4-BE49-F238E27FC236}">
                <a16:creationId xmlns:a16="http://schemas.microsoft.com/office/drawing/2014/main" id="{01129E28-7F11-42B2-8EDA-D3AC1A11E09D}"/>
              </a:ext>
            </a:extLst>
          </p:cNvPr>
          <p:cNvCxnSpPr>
            <a:stCxn id="36" idx="2"/>
          </p:cNvCxnSpPr>
          <p:nvPr/>
        </p:nvCxnSpPr>
        <p:spPr>
          <a:xfrm>
            <a:off x="7517217" y="2550878"/>
            <a:ext cx="1685" cy="1633594"/>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38" name="Picture 37" descr="rx3">
            <a:extLst>
              <a:ext uri="{FF2B5EF4-FFF2-40B4-BE49-F238E27FC236}">
                <a16:creationId xmlns:a16="http://schemas.microsoft.com/office/drawing/2014/main" id="{82C446AC-7963-42C1-A48E-F7C4B3045584}"/>
              </a:ext>
            </a:extLst>
          </p:cNvPr>
          <p:cNvPicPr>
            <a:picLocks noChangeAspect="1" noChangeArrowheads="1"/>
          </p:cNvPicPr>
          <p:nvPr/>
        </p:nvPicPr>
        <p:blipFill>
          <a:blip r:embed="rId2" cstate="email"/>
          <a:srcRect/>
          <a:stretch>
            <a:fillRect/>
          </a:stretch>
        </p:blipFill>
        <p:spPr bwMode="auto">
          <a:xfrm>
            <a:off x="7066343" y="2664797"/>
            <a:ext cx="937616" cy="185730"/>
          </a:xfrm>
          <a:prstGeom prst="rect">
            <a:avLst/>
          </a:prstGeom>
          <a:noFill/>
          <a:ln w="9525">
            <a:noFill/>
            <a:miter lim="800000"/>
            <a:headEnd/>
            <a:tailEnd/>
          </a:ln>
        </p:spPr>
      </p:pic>
      <p:cxnSp>
        <p:nvCxnSpPr>
          <p:cNvPr id="39" name="Elbow Connector 85">
            <a:extLst>
              <a:ext uri="{FF2B5EF4-FFF2-40B4-BE49-F238E27FC236}">
                <a16:creationId xmlns:a16="http://schemas.microsoft.com/office/drawing/2014/main" id="{A59FCF94-9F9B-4243-A1B3-F4E879C0CF4B}"/>
              </a:ext>
            </a:extLst>
          </p:cNvPr>
          <p:cNvCxnSpPr>
            <a:stCxn id="32" idx="2"/>
          </p:cNvCxnSpPr>
          <p:nvPr/>
        </p:nvCxnSpPr>
        <p:spPr>
          <a:xfrm rot="16200000" flipH="1">
            <a:off x="6105445" y="2892299"/>
            <a:ext cx="1665770" cy="912043"/>
          </a:xfrm>
          <a:prstGeom prst="bentConnector3">
            <a:avLst>
              <a:gd name="adj1" fmla="val 50000"/>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40" name="Picture 39" descr="rx3">
            <a:extLst>
              <a:ext uri="{FF2B5EF4-FFF2-40B4-BE49-F238E27FC236}">
                <a16:creationId xmlns:a16="http://schemas.microsoft.com/office/drawing/2014/main" id="{F31DEFA0-1A5A-4B04-9486-598400B191D2}"/>
              </a:ext>
            </a:extLst>
          </p:cNvPr>
          <p:cNvPicPr>
            <a:picLocks noChangeAspect="1" noChangeArrowheads="1"/>
          </p:cNvPicPr>
          <p:nvPr/>
        </p:nvPicPr>
        <p:blipFill>
          <a:blip r:embed="rId2" cstate="email"/>
          <a:srcRect/>
          <a:stretch>
            <a:fillRect/>
          </a:stretch>
        </p:blipFill>
        <p:spPr bwMode="auto">
          <a:xfrm>
            <a:off x="6017260" y="2668341"/>
            <a:ext cx="937616" cy="185730"/>
          </a:xfrm>
          <a:prstGeom prst="rect">
            <a:avLst/>
          </a:prstGeom>
          <a:noFill/>
          <a:ln w="9525">
            <a:noFill/>
            <a:miter lim="800000"/>
            <a:headEnd/>
            <a:tailEnd/>
          </a:ln>
        </p:spPr>
      </p:pic>
      <p:pic>
        <p:nvPicPr>
          <p:cNvPr id="41" name="Picture 40" descr="rx3">
            <a:extLst>
              <a:ext uri="{FF2B5EF4-FFF2-40B4-BE49-F238E27FC236}">
                <a16:creationId xmlns:a16="http://schemas.microsoft.com/office/drawing/2014/main" id="{6078AE99-7C77-4534-A32A-21558DCE8347}"/>
              </a:ext>
            </a:extLst>
          </p:cNvPr>
          <p:cNvPicPr>
            <a:picLocks noChangeAspect="1" noChangeArrowheads="1"/>
          </p:cNvPicPr>
          <p:nvPr/>
        </p:nvPicPr>
        <p:blipFill>
          <a:blip r:embed="rId2" cstate="email"/>
          <a:srcRect/>
          <a:stretch>
            <a:fillRect/>
          </a:stretch>
        </p:blipFill>
        <p:spPr bwMode="auto">
          <a:xfrm>
            <a:off x="6017260" y="2873906"/>
            <a:ext cx="937616" cy="185730"/>
          </a:xfrm>
          <a:prstGeom prst="rect">
            <a:avLst/>
          </a:prstGeom>
          <a:noFill/>
          <a:ln w="9525">
            <a:noFill/>
            <a:miter lim="800000"/>
            <a:headEnd/>
            <a:tailEnd/>
          </a:ln>
        </p:spPr>
      </p:pic>
      <p:cxnSp>
        <p:nvCxnSpPr>
          <p:cNvPr id="42" name="Straight Connector 7">
            <a:extLst>
              <a:ext uri="{FF2B5EF4-FFF2-40B4-BE49-F238E27FC236}">
                <a16:creationId xmlns:a16="http://schemas.microsoft.com/office/drawing/2014/main" id="{A126FBE6-1887-419B-A848-AE480EA5A0B6}"/>
              </a:ext>
            </a:extLst>
          </p:cNvPr>
          <p:cNvCxnSpPr/>
          <p:nvPr/>
        </p:nvCxnSpPr>
        <p:spPr>
          <a:xfrm>
            <a:off x="6839697" y="4300965"/>
            <a:ext cx="208787" cy="0"/>
          </a:xfrm>
          <a:prstGeom prst="line">
            <a:avLst/>
          </a:prstGeom>
          <a:noFill/>
          <a:ln w="28575" cap="flat" cmpd="sng" algn="ctr">
            <a:solidFill>
              <a:schemeClr val="bg1">
                <a:lumMod val="50000"/>
              </a:schemeClr>
            </a:solidFill>
            <a:prstDash val="solid"/>
          </a:ln>
          <a:effectLst/>
        </p:spPr>
      </p:cxnSp>
      <p:sp>
        <p:nvSpPr>
          <p:cNvPr id="43" name="TextBox 42">
            <a:extLst>
              <a:ext uri="{FF2B5EF4-FFF2-40B4-BE49-F238E27FC236}">
                <a16:creationId xmlns:a16="http://schemas.microsoft.com/office/drawing/2014/main" id="{964989E4-5A0D-4B6B-9AEC-D633DCF0E127}"/>
              </a:ext>
            </a:extLst>
          </p:cNvPr>
          <p:cNvSpPr txBox="1"/>
          <p:nvPr/>
        </p:nvSpPr>
        <p:spPr>
          <a:xfrm flipH="1">
            <a:off x="5949442" y="4184748"/>
            <a:ext cx="1069896" cy="230832"/>
          </a:xfrm>
          <a:prstGeom prst="rect">
            <a:avLst/>
          </a:prstGeom>
          <a:noFill/>
        </p:spPr>
        <p:txBody>
          <a:bodyPr wrap="squar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24191"/>
                </a:solidFill>
                <a:effectLst/>
                <a:uLnTx/>
                <a:uFillTx/>
                <a:latin typeface="Nokia Pure Headline" pitchFamily="34" charset="0"/>
              </a:rPr>
              <a:t>Common TRS</a:t>
            </a:r>
          </a:p>
        </p:txBody>
      </p:sp>
      <p:sp>
        <p:nvSpPr>
          <p:cNvPr id="44" name="TextBox 43">
            <a:extLst>
              <a:ext uri="{FF2B5EF4-FFF2-40B4-BE49-F238E27FC236}">
                <a16:creationId xmlns:a16="http://schemas.microsoft.com/office/drawing/2014/main" id="{C0A06D25-20D5-4BCB-A013-CD4CC0DB407A}"/>
              </a:ext>
            </a:extLst>
          </p:cNvPr>
          <p:cNvSpPr txBox="1"/>
          <p:nvPr/>
        </p:nvSpPr>
        <p:spPr>
          <a:xfrm>
            <a:off x="5674298" y="2653645"/>
            <a:ext cx="367408" cy="215444"/>
          </a:xfrm>
          <a:prstGeom prst="rect">
            <a:avLst/>
          </a:prstGeom>
          <a:noFill/>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rPr>
              <a:t>900</a:t>
            </a:r>
          </a:p>
        </p:txBody>
      </p:sp>
      <p:sp>
        <p:nvSpPr>
          <p:cNvPr id="45" name="TextBox 44">
            <a:extLst>
              <a:ext uri="{FF2B5EF4-FFF2-40B4-BE49-F238E27FC236}">
                <a16:creationId xmlns:a16="http://schemas.microsoft.com/office/drawing/2014/main" id="{EFB2CCE4-ED58-4DD4-B072-18BC28EF6493}"/>
              </a:ext>
            </a:extLst>
          </p:cNvPr>
          <p:cNvSpPr txBox="1"/>
          <p:nvPr/>
        </p:nvSpPr>
        <p:spPr>
          <a:xfrm>
            <a:off x="5631766" y="2869843"/>
            <a:ext cx="415498" cy="215444"/>
          </a:xfrm>
          <a:prstGeom prst="rect">
            <a:avLst/>
          </a:prstGeom>
          <a:noFill/>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rPr>
              <a:t>1800</a:t>
            </a:r>
          </a:p>
        </p:txBody>
      </p:sp>
      <p:sp>
        <p:nvSpPr>
          <p:cNvPr id="46" name="TextBox 45">
            <a:extLst>
              <a:ext uri="{FF2B5EF4-FFF2-40B4-BE49-F238E27FC236}">
                <a16:creationId xmlns:a16="http://schemas.microsoft.com/office/drawing/2014/main" id="{B603BD66-68A2-4A4E-8190-9DBF8493AE29}"/>
              </a:ext>
            </a:extLst>
          </p:cNvPr>
          <p:cNvSpPr txBox="1"/>
          <p:nvPr/>
        </p:nvSpPr>
        <p:spPr>
          <a:xfrm>
            <a:off x="7518380" y="2806047"/>
            <a:ext cx="415498" cy="215444"/>
          </a:xfrm>
          <a:prstGeom prst="rect">
            <a:avLst/>
          </a:prstGeom>
          <a:noFill/>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rPr>
              <a:t>2100</a:t>
            </a:r>
          </a:p>
        </p:txBody>
      </p:sp>
      <p:sp>
        <p:nvSpPr>
          <p:cNvPr id="47" name="TextBox 46">
            <a:extLst>
              <a:ext uri="{FF2B5EF4-FFF2-40B4-BE49-F238E27FC236}">
                <a16:creationId xmlns:a16="http://schemas.microsoft.com/office/drawing/2014/main" id="{61A95D7E-1014-4615-87E3-B634B625D273}"/>
              </a:ext>
            </a:extLst>
          </p:cNvPr>
          <p:cNvSpPr txBox="1"/>
          <p:nvPr/>
        </p:nvSpPr>
        <p:spPr>
          <a:xfrm>
            <a:off x="7482570" y="3997325"/>
            <a:ext cx="689612" cy="215444"/>
          </a:xfrm>
          <a:prstGeom prst="rect">
            <a:avLst/>
          </a:prstGeom>
          <a:noFill/>
        </p:spPr>
        <p:txBody>
          <a:bodyPr wrap="non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rPr>
              <a:t>SM Sharing</a:t>
            </a:r>
          </a:p>
        </p:txBody>
      </p:sp>
      <p:sp>
        <p:nvSpPr>
          <p:cNvPr id="48" name="Rectangle 47">
            <a:extLst>
              <a:ext uri="{FF2B5EF4-FFF2-40B4-BE49-F238E27FC236}">
                <a16:creationId xmlns:a16="http://schemas.microsoft.com/office/drawing/2014/main" id="{D5320733-F85E-4731-93AF-17A054B19829}"/>
              </a:ext>
            </a:extLst>
          </p:cNvPr>
          <p:cNvSpPr/>
          <p:nvPr/>
        </p:nvSpPr>
        <p:spPr>
          <a:xfrm>
            <a:off x="7050993" y="4194600"/>
            <a:ext cx="1054443" cy="222422"/>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49" name="TextBox 48">
            <a:extLst>
              <a:ext uri="{FF2B5EF4-FFF2-40B4-BE49-F238E27FC236}">
                <a16:creationId xmlns:a16="http://schemas.microsoft.com/office/drawing/2014/main" id="{6F8DC5E5-3B9A-424E-ADBF-80123EDB1237}"/>
              </a:ext>
            </a:extLst>
          </p:cNvPr>
          <p:cNvSpPr txBox="1"/>
          <p:nvPr/>
        </p:nvSpPr>
        <p:spPr>
          <a:xfrm flipH="1">
            <a:off x="7209696" y="4208409"/>
            <a:ext cx="824068" cy="215444"/>
          </a:xfrm>
          <a:prstGeom prst="rect">
            <a:avLst/>
          </a:prstGeom>
          <a:noFill/>
        </p:spPr>
        <p:txBody>
          <a:bodyPr wrap="squar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Nokia Pure Headline" pitchFamily="34" charset="0"/>
              </a:rPr>
              <a:t>FSMF+FBBC</a:t>
            </a:r>
          </a:p>
        </p:txBody>
      </p:sp>
      <p:pic>
        <p:nvPicPr>
          <p:cNvPr id="50" name="Picture 49" descr="rx3">
            <a:extLst>
              <a:ext uri="{FF2B5EF4-FFF2-40B4-BE49-F238E27FC236}">
                <a16:creationId xmlns:a16="http://schemas.microsoft.com/office/drawing/2014/main" id="{D1227770-CFFF-4B3F-8CBE-460E112869E6}"/>
              </a:ext>
            </a:extLst>
          </p:cNvPr>
          <p:cNvPicPr>
            <a:picLocks noChangeAspect="1" noChangeArrowheads="1"/>
          </p:cNvPicPr>
          <p:nvPr/>
        </p:nvPicPr>
        <p:blipFill>
          <a:blip r:embed="rId2" cstate="email"/>
          <a:srcRect/>
          <a:stretch>
            <a:fillRect/>
          </a:stretch>
        </p:blipFill>
        <p:spPr bwMode="auto">
          <a:xfrm>
            <a:off x="6102126" y="2990123"/>
            <a:ext cx="937616" cy="185730"/>
          </a:xfrm>
          <a:prstGeom prst="rect">
            <a:avLst/>
          </a:prstGeom>
          <a:noFill/>
          <a:ln w="9525">
            <a:noFill/>
            <a:miter lim="800000"/>
            <a:headEnd/>
            <a:tailEnd/>
          </a:ln>
        </p:spPr>
      </p:pic>
      <p:sp>
        <p:nvSpPr>
          <p:cNvPr id="51" name="Chevron 12">
            <a:extLst>
              <a:ext uri="{FF2B5EF4-FFF2-40B4-BE49-F238E27FC236}">
                <a16:creationId xmlns:a16="http://schemas.microsoft.com/office/drawing/2014/main" id="{80312DAF-6952-49D3-B26D-A19C86D0FE1A}"/>
              </a:ext>
            </a:extLst>
          </p:cNvPr>
          <p:cNvSpPr/>
          <p:nvPr/>
        </p:nvSpPr>
        <p:spPr>
          <a:xfrm>
            <a:off x="4200479" y="1434418"/>
            <a:ext cx="655782" cy="2609786"/>
          </a:xfrm>
          <a:prstGeom prst="chevron">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52" name="TextBox 51">
            <a:extLst>
              <a:ext uri="{FF2B5EF4-FFF2-40B4-BE49-F238E27FC236}">
                <a16:creationId xmlns:a16="http://schemas.microsoft.com/office/drawing/2014/main" id="{A7790C94-BFC6-4AFB-A9F7-E7F657FCEBA5}"/>
              </a:ext>
            </a:extLst>
          </p:cNvPr>
          <p:cNvSpPr txBox="1"/>
          <p:nvPr/>
        </p:nvSpPr>
        <p:spPr>
          <a:xfrm flipH="1">
            <a:off x="5850941" y="3413220"/>
            <a:ext cx="1069896" cy="507831"/>
          </a:xfrm>
          <a:prstGeom prst="rect">
            <a:avLst/>
          </a:prstGeom>
          <a:noFill/>
        </p:spPr>
        <p:txBody>
          <a:bodyPr wrap="square" rtlCol="0">
            <a:spAutoFit/>
          </a:bodyPr>
          <a:lstStyle/>
          <a:p>
            <a:pPr marL="0" marR="0" lvl="0" indent="0" algn="l" defTabSz="457171"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24191"/>
                </a:solidFill>
                <a:effectLst/>
                <a:uLnTx/>
                <a:uFillTx/>
                <a:latin typeface="Nokia Pure Headline" pitchFamily="34" charset="0"/>
              </a:rPr>
              <a:t>LTE introduction with Legacy GSM Modernization</a:t>
            </a:r>
          </a:p>
        </p:txBody>
      </p:sp>
      <p:sp>
        <p:nvSpPr>
          <p:cNvPr id="53" name="Footer Placeholder 27">
            <a:extLst>
              <a:ext uri="{FF2B5EF4-FFF2-40B4-BE49-F238E27FC236}">
                <a16:creationId xmlns:a16="http://schemas.microsoft.com/office/drawing/2014/main" id="{941A1554-C1C9-42C4-B776-ADC06689380B}"/>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Tree>
    <p:extLst>
      <p:ext uri="{BB962C8B-B14F-4D97-AF65-F5344CB8AC3E}">
        <p14:creationId xmlns:p14="http://schemas.microsoft.com/office/powerpoint/2010/main" val="34402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FA3B819-7820-49CB-AA92-FF36504FA7A3}"/>
              </a:ext>
            </a:extLst>
          </p:cNvPr>
          <p:cNvSpPr>
            <a:spLocks noGrp="1"/>
          </p:cNvSpPr>
          <p:nvPr>
            <p:ph type="body" sz="quarter" idx="10"/>
          </p:nvPr>
        </p:nvSpPr>
        <p:spPr>
          <a:xfrm>
            <a:off x="417600" y="544822"/>
            <a:ext cx="8308800" cy="309600"/>
          </a:xfrm>
        </p:spPr>
        <p:txBody>
          <a:bodyPr/>
          <a:lstStyle/>
          <a:p>
            <a:r>
              <a:rPr lang="en-US" dirty="0"/>
              <a:t>Gradual network evolution to Single RAN model</a:t>
            </a:r>
          </a:p>
        </p:txBody>
      </p:sp>
      <p:sp>
        <p:nvSpPr>
          <p:cNvPr id="3" name="Title 1">
            <a:extLst>
              <a:ext uri="{FF2B5EF4-FFF2-40B4-BE49-F238E27FC236}">
                <a16:creationId xmlns:a16="http://schemas.microsoft.com/office/drawing/2014/main" id="{26C6D5C3-A1D7-4A8F-9F3C-B3D1A9A989BA}"/>
              </a:ext>
            </a:extLst>
          </p:cNvPr>
          <p:cNvSpPr txBox="1">
            <a:spLocks/>
          </p:cNvSpPr>
          <p:nvPr/>
        </p:nvSpPr>
        <p:spPr>
          <a:xfrm>
            <a:off x="417425" y="235686"/>
            <a:ext cx="8308975" cy="309562"/>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Gradual Network Evolution</a:t>
            </a:r>
            <a:endParaRPr lang="en-US" dirty="0"/>
          </a:p>
        </p:txBody>
      </p:sp>
      <p:grpSp>
        <p:nvGrpSpPr>
          <p:cNvPr id="4" name="Group 30">
            <a:extLst>
              <a:ext uri="{FF2B5EF4-FFF2-40B4-BE49-F238E27FC236}">
                <a16:creationId xmlns:a16="http://schemas.microsoft.com/office/drawing/2014/main" id="{FEC6D9D7-1D8A-4EAA-B8E2-8B35F751CF86}"/>
              </a:ext>
            </a:extLst>
          </p:cNvPr>
          <p:cNvGrpSpPr/>
          <p:nvPr/>
        </p:nvGrpSpPr>
        <p:grpSpPr>
          <a:xfrm>
            <a:off x="4478382" y="1242467"/>
            <a:ext cx="2171550" cy="2286192"/>
            <a:chOff x="6430537" y="2044749"/>
            <a:chExt cx="2162222" cy="2404941"/>
          </a:xfrm>
        </p:grpSpPr>
        <p:sp>
          <p:nvSpPr>
            <p:cNvPr id="5" name="AutoShape 37">
              <a:extLst>
                <a:ext uri="{FF2B5EF4-FFF2-40B4-BE49-F238E27FC236}">
                  <a16:creationId xmlns:a16="http://schemas.microsoft.com/office/drawing/2014/main" id="{35827EE0-ED8B-4EE0-9751-79BCBCF11B70}"/>
                </a:ext>
              </a:extLst>
            </p:cNvPr>
            <p:cNvSpPr>
              <a:spLocks noChangeArrowheads="1"/>
            </p:cNvSpPr>
            <p:nvPr/>
          </p:nvSpPr>
          <p:spPr bwMode="auto">
            <a:xfrm>
              <a:off x="6616854" y="2886895"/>
              <a:ext cx="249937" cy="204903"/>
            </a:xfrm>
            <a:prstGeom prst="hexagon">
              <a:avLst>
                <a:gd name="adj" fmla="val 28903"/>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 name="AutoShape 38">
              <a:extLst>
                <a:ext uri="{FF2B5EF4-FFF2-40B4-BE49-F238E27FC236}">
                  <a16:creationId xmlns:a16="http://schemas.microsoft.com/office/drawing/2014/main" id="{11D9CED6-31CA-49EB-9B43-815F94BBCFB7}"/>
                </a:ext>
              </a:extLst>
            </p:cNvPr>
            <p:cNvSpPr>
              <a:spLocks noChangeArrowheads="1"/>
            </p:cNvSpPr>
            <p:nvPr/>
          </p:nvSpPr>
          <p:spPr bwMode="auto">
            <a:xfrm>
              <a:off x="6803819" y="2784156"/>
              <a:ext cx="249937" cy="204903"/>
            </a:xfrm>
            <a:prstGeom prst="hexagon">
              <a:avLst>
                <a:gd name="adj" fmla="val 28903"/>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7" name="AutoShape 40">
              <a:extLst>
                <a:ext uri="{FF2B5EF4-FFF2-40B4-BE49-F238E27FC236}">
                  <a16:creationId xmlns:a16="http://schemas.microsoft.com/office/drawing/2014/main" id="{458E3666-BEA2-4489-9816-8AD7B31DC4E5}"/>
                </a:ext>
              </a:extLst>
            </p:cNvPr>
            <p:cNvSpPr>
              <a:spLocks noChangeArrowheads="1"/>
            </p:cNvSpPr>
            <p:nvPr/>
          </p:nvSpPr>
          <p:spPr bwMode="auto">
            <a:xfrm>
              <a:off x="6430537" y="2779564"/>
              <a:ext cx="250586" cy="205477"/>
            </a:xfrm>
            <a:prstGeom prst="hexagon">
              <a:avLst>
                <a:gd name="adj" fmla="val 28897"/>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8" name="AutoShape 41">
              <a:extLst>
                <a:ext uri="{FF2B5EF4-FFF2-40B4-BE49-F238E27FC236}">
                  <a16:creationId xmlns:a16="http://schemas.microsoft.com/office/drawing/2014/main" id="{76AEF3EE-98B8-440D-A146-E9E0CD512819}"/>
                </a:ext>
              </a:extLst>
            </p:cNvPr>
            <p:cNvSpPr>
              <a:spLocks noChangeArrowheads="1"/>
            </p:cNvSpPr>
            <p:nvPr/>
          </p:nvSpPr>
          <p:spPr bwMode="auto">
            <a:xfrm>
              <a:off x="6622696" y="3093519"/>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9" name="AutoShape 42">
              <a:extLst>
                <a:ext uri="{FF2B5EF4-FFF2-40B4-BE49-F238E27FC236}">
                  <a16:creationId xmlns:a16="http://schemas.microsoft.com/office/drawing/2014/main" id="{FEF58A4B-5BCD-47EF-9380-3DE8927AF5DC}"/>
                </a:ext>
              </a:extLst>
            </p:cNvPr>
            <p:cNvSpPr>
              <a:spLocks noChangeArrowheads="1"/>
            </p:cNvSpPr>
            <p:nvPr/>
          </p:nvSpPr>
          <p:spPr bwMode="auto">
            <a:xfrm>
              <a:off x="6803819" y="2989059"/>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10" name="AutoShape 43">
              <a:extLst>
                <a:ext uri="{FF2B5EF4-FFF2-40B4-BE49-F238E27FC236}">
                  <a16:creationId xmlns:a16="http://schemas.microsoft.com/office/drawing/2014/main" id="{D725959B-1484-4756-A49A-C3A26C9DDCC4}"/>
                </a:ext>
              </a:extLst>
            </p:cNvPr>
            <p:cNvSpPr>
              <a:spLocks noChangeArrowheads="1"/>
            </p:cNvSpPr>
            <p:nvPr/>
          </p:nvSpPr>
          <p:spPr bwMode="auto">
            <a:xfrm>
              <a:off x="6438976" y="2986763"/>
              <a:ext cx="249937" cy="204903"/>
            </a:xfrm>
            <a:prstGeom prst="hexagon">
              <a:avLst>
                <a:gd name="adj" fmla="val 28903"/>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11" name="AutoShape 38">
              <a:extLst>
                <a:ext uri="{FF2B5EF4-FFF2-40B4-BE49-F238E27FC236}">
                  <a16:creationId xmlns:a16="http://schemas.microsoft.com/office/drawing/2014/main" id="{847A2DF0-E47F-4B97-8E25-529E08711A2D}"/>
                </a:ext>
              </a:extLst>
            </p:cNvPr>
            <p:cNvSpPr>
              <a:spLocks noChangeArrowheads="1"/>
            </p:cNvSpPr>
            <p:nvPr/>
          </p:nvSpPr>
          <p:spPr bwMode="auto">
            <a:xfrm>
              <a:off x="6619497" y="2673950"/>
              <a:ext cx="249937" cy="204903"/>
            </a:xfrm>
            <a:prstGeom prst="hexagon">
              <a:avLst>
                <a:gd name="adj" fmla="val 28903"/>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12" name="AutoShape 40">
              <a:extLst>
                <a:ext uri="{FF2B5EF4-FFF2-40B4-BE49-F238E27FC236}">
                  <a16:creationId xmlns:a16="http://schemas.microsoft.com/office/drawing/2014/main" id="{102AA6A9-097C-4DD5-9F5F-CE46E70C6785}"/>
                </a:ext>
              </a:extLst>
            </p:cNvPr>
            <p:cNvSpPr>
              <a:spLocks noChangeArrowheads="1"/>
            </p:cNvSpPr>
            <p:nvPr/>
          </p:nvSpPr>
          <p:spPr bwMode="auto">
            <a:xfrm>
              <a:off x="6811776" y="2571645"/>
              <a:ext cx="250586" cy="205477"/>
            </a:xfrm>
            <a:prstGeom prst="hexagon">
              <a:avLst>
                <a:gd name="adj" fmla="val 28897"/>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13" name="AutoShape 40">
              <a:extLst>
                <a:ext uri="{FF2B5EF4-FFF2-40B4-BE49-F238E27FC236}">
                  <a16:creationId xmlns:a16="http://schemas.microsoft.com/office/drawing/2014/main" id="{75D512D6-94B7-4018-93EC-1C187F054941}"/>
                </a:ext>
              </a:extLst>
            </p:cNvPr>
            <p:cNvSpPr>
              <a:spLocks noChangeArrowheads="1"/>
            </p:cNvSpPr>
            <p:nvPr/>
          </p:nvSpPr>
          <p:spPr bwMode="auto">
            <a:xfrm>
              <a:off x="6430537" y="2568128"/>
              <a:ext cx="250586" cy="205477"/>
            </a:xfrm>
            <a:prstGeom prst="hexagon">
              <a:avLst>
                <a:gd name="adj" fmla="val 28897"/>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14" name="AutoShape 40">
              <a:extLst>
                <a:ext uri="{FF2B5EF4-FFF2-40B4-BE49-F238E27FC236}">
                  <a16:creationId xmlns:a16="http://schemas.microsoft.com/office/drawing/2014/main" id="{C8A41C14-02D4-49A2-A85F-95826ECEB648}"/>
                </a:ext>
              </a:extLst>
            </p:cNvPr>
            <p:cNvSpPr>
              <a:spLocks noChangeArrowheads="1"/>
            </p:cNvSpPr>
            <p:nvPr/>
          </p:nvSpPr>
          <p:spPr bwMode="auto">
            <a:xfrm>
              <a:off x="6619497" y="2465389"/>
              <a:ext cx="250586" cy="205477"/>
            </a:xfrm>
            <a:prstGeom prst="hexagon">
              <a:avLst>
                <a:gd name="adj" fmla="val 28897"/>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15" name="AutoShape 37">
              <a:extLst>
                <a:ext uri="{FF2B5EF4-FFF2-40B4-BE49-F238E27FC236}">
                  <a16:creationId xmlns:a16="http://schemas.microsoft.com/office/drawing/2014/main" id="{A609DFF2-DF27-40D5-988A-020C84C9D1C0}"/>
                </a:ext>
              </a:extLst>
            </p:cNvPr>
            <p:cNvSpPr>
              <a:spLocks noChangeArrowheads="1"/>
            </p:cNvSpPr>
            <p:nvPr/>
          </p:nvSpPr>
          <p:spPr bwMode="auto">
            <a:xfrm>
              <a:off x="7190311" y="3196549"/>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16" name="AutoShape 38">
              <a:extLst>
                <a:ext uri="{FF2B5EF4-FFF2-40B4-BE49-F238E27FC236}">
                  <a16:creationId xmlns:a16="http://schemas.microsoft.com/office/drawing/2014/main" id="{89F7A52B-93A3-4F1E-961A-44299E7D9A6D}"/>
                </a:ext>
              </a:extLst>
            </p:cNvPr>
            <p:cNvSpPr>
              <a:spLocks noChangeArrowheads="1"/>
            </p:cNvSpPr>
            <p:nvPr/>
          </p:nvSpPr>
          <p:spPr bwMode="auto">
            <a:xfrm>
              <a:off x="7377276" y="3093810"/>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17" name="AutoShape 40">
              <a:extLst>
                <a:ext uri="{FF2B5EF4-FFF2-40B4-BE49-F238E27FC236}">
                  <a16:creationId xmlns:a16="http://schemas.microsoft.com/office/drawing/2014/main" id="{AD24B20C-92B4-47A8-BE44-7574E9A886B2}"/>
                </a:ext>
              </a:extLst>
            </p:cNvPr>
            <p:cNvSpPr>
              <a:spLocks noChangeArrowheads="1"/>
            </p:cNvSpPr>
            <p:nvPr/>
          </p:nvSpPr>
          <p:spPr bwMode="auto">
            <a:xfrm>
              <a:off x="7003994" y="3089218"/>
              <a:ext cx="250586" cy="205477"/>
            </a:xfrm>
            <a:prstGeom prst="hexagon">
              <a:avLst>
                <a:gd name="adj" fmla="val 28897"/>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18" name="AutoShape 41">
              <a:extLst>
                <a:ext uri="{FF2B5EF4-FFF2-40B4-BE49-F238E27FC236}">
                  <a16:creationId xmlns:a16="http://schemas.microsoft.com/office/drawing/2014/main" id="{31621D93-A3EF-4611-8C8B-9052F8FC7FD5}"/>
                </a:ext>
              </a:extLst>
            </p:cNvPr>
            <p:cNvSpPr>
              <a:spLocks noChangeArrowheads="1"/>
            </p:cNvSpPr>
            <p:nvPr/>
          </p:nvSpPr>
          <p:spPr bwMode="auto">
            <a:xfrm>
              <a:off x="7196153" y="3403173"/>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19" name="AutoShape 42">
              <a:extLst>
                <a:ext uri="{FF2B5EF4-FFF2-40B4-BE49-F238E27FC236}">
                  <a16:creationId xmlns:a16="http://schemas.microsoft.com/office/drawing/2014/main" id="{C38FF185-27EE-4AF3-9ED9-7A3C283D1575}"/>
                </a:ext>
              </a:extLst>
            </p:cNvPr>
            <p:cNvSpPr>
              <a:spLocks noChangeArrowheads="1"/>
            </p:cNvSpPr>
            <p:nvPr/>
          </p:nvSpPr>
          <p:spPr bwMode="auto">
            <a:xfrm>
              <a:off x="7387004" y="3298713"/>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20" name="AutoShape 43">
              <a:extLst>
                <a:ext uri="{FF2B5EF4-FFF2-40B4-BE49-F238E27FC236}">
                  <a16:creationId xmlns:a16="http://schemas.microsoft.com/office/drawing/2014/main" id="{C51B2C67-5734-430D-BE45-1E18E70DA780}"/>
                </a:ext>
              </a:extLst>
            </p:cNvPr>
            <p:cNvSpPr>
              <a:spLocks noChangeArrowheads="1"/>
            </p:cNvSpPr>
            <p:nvPr/>
          </p:nvSpPr>
          <p:spPr bwMode="auto">
            <a:xfrm>
              <a:off x="7012433" y="3296417"/>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21" name="AutoShape 38">
              <a:extLst>
                <a:ext uri="{FF2B5EF4-FFF2-40B4-BE49-F238E27FC236}">
                  <a16:creationId xmlns:a16="http://schemas.microsoft.com/office/drawing/2014/main" id="{2FEAFF8D-F0F3-462A-AB0B-F3062C305852}"/>
                </a:ext>
              </a:extLst>
            </p:cNvPr>
            <p:cNvSpPr>
              <a:spLocks noChangeArrowheads="1"/>
            </p:cNvSpPr>
            <p:nvPr/>
          </p:nvSpPr>
          <p:spPr bwMode="auto">
            <a:xfrm>
              <a:off x="7192954" y="2983604"/>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22" name="AutoShape 40">
              <a:extLst>
                <a:ext uri="{FF2B5EF4-FFF2-40B4-BE49-F238E27FC236}">
                  <a16:creationId xmlns:a16="http://schemas.microsoft.com/office/drawing/2014/main" id="{8C04D7AB-DECB-4EFF-A3AF-1D973B3B24F8}"/>
                </a:ext>
              </a:extLst>
            </p:cNvPr>
            <p:cNvSpPr>
              <a:spLocks noChangeArrowheads="1"/>
            </p:cNvSpPr>
            <p:nvPr/>
          </p:nvSpPr>
          <p:spPr bwMode="auto">
            <a:xfrm>
              <a:off x="7385233" y="2881299"/>
              <a:ext cx="250586" cy="205477"/>
            </a:xfrm>
            <a:prstGeom prst="hexagon">
              <a:avLst>
                <a:gd name="adj" fmla="val 28897"/>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23" name="AutoShape 40">
              <a:extLst>
                <a:ext uri="{FF2B5EF4-FFF2-40B4-BE49-F238E27FC236}">
                  <a16:creationId xmlns:a16="http://schemas.microsoft.com/office/drawing/2014/main" id="{D504A861-CF63-4B1D-A6EA-1F7583AEC903}"/>
                </a:ext>
              </a:extLst>
            </p:cNvPr>
            <p:cNvSpPr>
              <a:spLocks noChangeArrowheads="1"/>
            </p:cNvSpPr>
            <p:nvPr/>
          </p:nvSpPr>
          <p:spPr bwMode="auto">
            <a:xfrm>
              <a:off x="7003994" y="2877782"/>
              <a:ext cx="250586" cy="205477"/>
            </a:xfrm>
            <a:prstGeom prst="hexagon">
              <a:avLst>
                <a:gd name="adj" fmla="val 28897"/>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24" name="AutoShape 40">
              <a:extLst>
                <a:ext uri="{FF2B5EF4-FFF2-40B4-BE49-F238E27FC236}">
                  <a16:creationId xmlns:a16="http://schemas.microsoft.com/office/drawing/2014/main" id="{1C1C71F1-CF27-4409-8E1F-C6F308E9EC49}"/>
                </a:ext>
              </a:extLst>
            </p:cNvPr>
            <p:cNvSpPr>
              <a:spLocks noChangeArrowheads="1"/>
            </p:cNvSpPr>
            <p:nvPr/>
          </p:nvSpPr>
          <p:spPr bwMode="auto">
            <a:xfrm>
              <a:off x="7192954" y="2775043"/>
              <a:ext cx="250586" cy="205477"/>
            </a:xfrm>
            <a:prstGeom prst="hexagon">
              <a:avLst>
                <a:gd name="adj" fmla="val 28897"/>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25" name="AutoShape 37">
              <a:extLst>
                <a:ext uri="{FF2B5EF4-FFF2-40B4-BE49-F238E27FC236}">
                  <a16:creationId xmlns:a16="http://schemas.microsoft.com/office/drawing/2014/main" id="{1AC600AC-1658-4603-8FAB-52451C1530A1}"/>
                </a:ext>
              </a:extLst>
            </p:cNvPr>
            <p:cNvSpPr>
              <a:spLocks noChangeArrowheads="1"/>
            </p:cNvSpPr>
            <p:nvPr/>
          </p:nvSpPr>
          <p:spPr bwMode="auto">
            <a:xfrm>
              <a:off x="6625293" y="3720219"/>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26" name="AutoShape 38">
              <a:extLst>
                <a:ext uri="{FF2B5EF4-FFF2-40B4-BE49-F238E27FC236}">
                  <a16:creationId xmlns:a16="http://schemas.microsoft.com/office/drawing/2014/main" id="{93617658-C429-4559-B1E7-8327514C034B}"/>
                </a:ext>
              </a:extLst>
            </p:cNvPr>
            <p:cNvSpPr>
              <a:spLocks noChangeArrowheads="1"/>
            </p:cNvSpPr>
            <p:nvPr/>
          </p:nvSpPr>
          <p:spPr bwMode="auto">
            <a:xfrm>
              <a:off x="6812258" y="3617480"/>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27" name="AutoShape 40">
              <a:extLst>
                <a:ext uri="{FF2B5EF4-FFF2-40B4-BE49-F238E27FC236}">
                  <a16:creationId xmlns:a16="http://schemas.microsoft.com/office/drawing/2014/main" id="{3022F18F-2FB6-4C1D-8954-A66D40C466FD}"/>
                </a:ext>
              </a:extLst>
            </p:cNvPr>
            <p:cNvSpPr>
              <a:spLocks noChangeArrowheads="1"/>
            </p:cNvSpPr>
            <p:nvPr/>
          </p:nvSpPr>
          <p:spPr bwMode="auto">
            <a:xfrm>
              <a:off x="6438976" y="3612888"/>
              <a:ext cx="250586" cy="205477"/>
            </a:xfrm>
            <a:prstGeom prst="hexagon">
              <a:avLst>
                <a:gd name="adj" fmla="val 28897"/>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28" name="AutoShape 41">
              <a:extLst>
                <a:ext uri="{FF2B5EF4-FFF2-40B4-BE49-F238E27FC236}">
                  <a16:creationId xmlns:a16="http://schemas.microsoft.com/office/drawing/2014/main" id="{59A18F83-86CF-490E-8131-8A43CA2942DC}"/>
                </a:ext>
              </a:extLst>
            </p:cNvPr>
            <p:cNvSpPr>
              <a:spLocks noChangeArrowheads="1"/>
            </p:cNvSpPr>
            <p:nvPr/>
          </p:nvSpPr>
          <p:spPr bwMode="auto">
            <a:xfrm>
              <a:off x="6631135" y="3926843"/>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29" name="AutoShape 42">
              <a:extLst>
                <a:ext uri="{FF2B5EF4-FFF2-40B4-BE49-F238E27FC236}">
                  <a16:creationId xmlns:a16="http://schemas.microsoft.com/office/drawing/2014/main" id="{37DF2F16-4814-4411-8201-9EDA72636C5B}"/>
                </a:ext>
              </a:extLst>
            </p:cNvPr>
            <p:cNvSpPr>
              <a:spLocks noChangeArrowheads="1"/>
            </p:cNvSpPr>
            <p:nvPr/>
          </p:nvSpPr>
          <p:spPr bwMode="auto">
            <a:xfrm>
              <a:off x="6812258" y="3822383"/>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30" name="AutoShape 43">
              <a:extLst>
                <a:ext uri="{FF2B5EF4-FFF2-40B4-BE49-F238E27FC236}">
                  <a16:creationId xmlns:a16="http://schemas.microsoft.com/office/drawing/2014/main" id="{93ED4178-5BFB-4962-8BE4-77D997C1DF7B}"/>
                </a:ext>
              </a:extLst>
            </p:cNvPr>
            <p:cNvSpPr>
              <a:spLocks noChangeArrowheads="1"/>
            </p:cNvSpPr>
            <p:nvPr/>
          </p:nvSpPr>
          <p:spPr bwMode="auto">
            <a:xfrm>
              <a:off x="6447415" y="3820087"/>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31" name="AutoShape 38">
              <a:extLst>
                <a:ext uri="{FF2B5EF4-FFF2-40B4-BE49-F238E27FC236}">
                  <a16:creationId xmlns:a16="http://schemas.microsoft.com/office/drawing/2014/main" id="{70672757-DA12-40F9-903E-8ADEC3C616DD}"/>
                </a:ext>
              </a:extLst>
            </p:cNvPr>
            <p:cNvSpPr>
              <a:spLocks noChangeArrowheads="1"/>
            </p:cNvSpPr>
            <p:nvPr/>
          </p:nvSpPr>
          <p:spPr bwMode="auto">
            <a:xfrm>
              <a:off x="6627936" y="3507274"/>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32" name="AutoShape 40">
              <a:extLst>
                <a:ext uri="{FF2B5EF4-FFF2-40B4-BE49-F238E27FC236}">
                  <a16:creationId xmlns:a16="http://schemas.microsoft.com/office/drawing/2014/main" id="{8427D83A-A449-49AD-B987-C691055A829B}"/>
                </a:ext>
              </a:extLst>
            </p:cNvPr>
            <p:cNvSpPr>
              <a:spLocks noChangeArrowheads="1"/>
            </p:cNvSpPr>
            <p:nvPr/>
          </p:nvSpPr>
          <p:spPr bwMode="auto">
            <a:xfrm>
              <a:off x="6820215" y="3404969"/>
              <a:ext cx="250586" cy="205477"/>
            </a:xfrm>
            <a:prstGeom prst="hexagon">
              <a:avLst>
                <a:gd name="adj" fmla="val 28897"/>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33" name="AutoShape 40">
              <a:extLst>
                <a:ext uri="{FF2B5EF4-FFF2-40B4-BE49-F238E27FC236}">
                  <a16:creationId xmlns:a16="http://schemas.microsoft.com/office/drawing/2014/main" id="{219BC0D8-96D5-4611-98E1-DA93FA06E64C}"/>
                </a:ext>
              </a:extLst>
            </p:cNvPr>
            <p:cNvSpPr>
              <a:spLocks noChangeArrowheads="1"/>
            </p:cNvSpPr>
            <p:nvPr/>
          </p:nvSpPr>
          <p:spPr bwMode="auto">
            <a:xfrm>
              <a:off x="6438976" y="3401452"/>
              <a:ext cx="250586" cy="205477"/>
            </a:xfrm>
            <a:prstGeom prst="hexagon">
              <a:avLst>
                <a:gd name="adj" fmla="val 28897"/>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34" name="AutoShape 40">
              <a:extLst>
                <a:ext uri="{FF2B5EF4-FFF2-40B4-BE49-F238E27FC236}">
                  <a16:creationId xmlns:a16="http://schemas.microsoft.com/office/drawing/2014/main" id="{8E084A5F-8926-445B-B1D0-6F74272604BA}"/>
                </a:ext>
              </a:extLst>
            </p:cNvPr>
            <p:cNvSpPr>
              <a:spLocks noChangeArrowheads="1"/>
            </p:cNvSpPr>
            <p:nvPr/>
          </p:nvSpPr>
          <p:spPr bwMode="auto">
            <a:xfrm>
              <a:off x="6627936" y="3298713"/>
              <a:ext cx="250586" cy="205477"/>
            </a:xfrm>
            <a:prstGeom prst="hexagon">
              <a:avLst>
                <a:gd name="adj" fmla="val 28897"/>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35" name="AutoShape 37">
              <a:extLst>
                <a:ext uri="{FF2B5EF4-FFF2-40B4-BE49-F238E27FC236}">
                  <a16:creationId xmlns:a16="http://schemas.microsoft.com/office/drawing/2014/main" id="{AB11FF5F-5352-4644-BD56-E6EB57FFDEB0}"/>
                </a:ext>
              </a:extLst>
            </p:cNvPr>
            <p:cNvSpPr>
              <a:spLocks noChangeArrowheads="1"/>
            </p:cNvSpPr>
            <p:nvPr/>
          </p:nvSpPr>
          <p:spPr bwMode="auto">
            <a:xfrm>
              <a:off x="7201161" y="4038163"/>
              <a:ext cx="249937" cy="204903"/>
            </a:xfrm>
            <a:prstGeom prst="hexagon">
              <a:avLst>
                <a:gd name="adj" fmla="val 28903"/>
                <a:gd name="vf" fmla="val 115470"/>
              </a:avLst>
            </a:prstGeom>
            <a:solidFill>
              <a:srgbClr val="00C9FF"/>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36" name="AutoShape 38">
              <a:extLst>
                <a:ext uri="{FF2B5EF4-FFF2-40B4-BE49-F238E27FC236}">
                  <a16:creationId xmlns:a16="http://schemas.microsoft.com/office/drawing/2014/main" id="{C4553C72-DA3E-4C3E-BBD7-4572340E3F30}"/>
                </a:ext>
              </a:extLst>
            </p:cNvPr>
            <p:cNvSpPr>
              <a:spLocks noChangeArrowheads="1"/>
            </p:cNvSpPr>
            <p:nvPr/>
          </p:nvSpPr>
          <p:spPr bwMode="auto">
            <a:xfrm>
              <a:off x="7388126" y="3935424"/>
              <a:ext cx="249937" cy="204903"/>
            </a:xfrm>
            <a:prstGeom prst="hexagon">
              <a:avLst>
                <a:gd name="adj" fmla="val 28903"/>
                <a:gd name="vf" fmla="val 115470"/>
              </a:avLst>
            </a:prstGeom>
            <a:solidFill>
              <a:srgbClr val="00C9FF"/>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37" name="AutoShape 40">
              <a:extLst>
                <a:ext uri="{FF2B5EF4-FFF2-40B4-BE49-F238E27FC236}">
                  <a16:creationId xmlns:a16="http://schemas.microsoft.com/office/drawing/2014/main" id="{58052578-526B-4DF4-8711-44B9F6DC79C5}"/>
                </a:ext>
              </a:extLst>
            </p:cNvPr>
            <p:cNvSpPr>
              <a:spLocks noChangeArrowheads="1"/>
            </p:cNvSpPr>
            <p:nvPr/>
          </p:nvSpPr>
          <p:spPr bwMode="auto">
            <a:xfrm>
              <a:off x="7014844" y="3930832"/>
              <a:ext cx="250586" cy="205477"/>
            </a:xfrm>
            <a:prstGeom prst="hexagon">
              <a:avLst>
                <a:gd name="adj" fmla="val 28897"/>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38" name="AutoShape 41">
              <a:extLst>
                <a:ext uri="{FF2B5EF4-FFF2-40B4-BE49-F238E27FC236}">
                  <a16:creationId xmlns:a16="http://schemas.microsoft.com/office/drawing/2014/main" id="{13F7DC8B-ABE9-4987-8F32-83E62C8E4222}"/>
                </a:ext>
              </a:extLst>
            </p:cNvPr>
            <p:cNvSpPr>
              <a:spLocks noChangeArrowheads="1"/>
            </p:cNvSpPr>
            <p:nvPr/>
          </p:nvSpPr>
          <p:spPr bwMode="auto">
            <a:xfrm>
              <a:off x="7207003" y="4244787"/>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39" name="AutoShape 42">
              <a:extLst>
                <a:ext uri="{FF2B5EF4-FFF2-40B4-BE49-F238E27FC236}">
                  <a16:creationId xmlns:a16="http://schemas.microsoft.com/office/drawing/2014/main" id="{53B52D48-042C-4097-83F0-14F67565BBAC}"/>
                </a:ext>
              </a:extLst>
            </p:cNvPr>
            <p:cNvSpPr>
              <a:spLocks noChangeArrowheads="1"/>
            </p:cNvSpPr>
            <p:nvPr/>
          </p:nvSpPr>
          <p:spPr bwMode="auto">
            <a:xfrm>
              <a:off x="7388126" y="4140327"/>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40" name="AutoShape 43">
              <a:extLst>
                <a:ext uri="{FF2B5EF4-FFF2-40B4-BE49-F238E27FC236}">
                  <a16:creationId xmlns:a16="http://schemas.microsoft.com/office/drawing/2014/main" id="{E9A467B9-20C7-448C-974C-72371A1DC8BB}"/>
                </a:ext>
              </a:extLst>
            </p:cNvPr>
            <p:cNvSpPr>
              <a:spLocks noChangeArrowheads="1"/>
            </p:cNvSpPr>
            <p:nvPr/>
          </p:nvSpPr>
          <p:spPr bwMode="auto">
            <a:xfrm>
              <a:off x="7023283" y="4138031"/>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41" name="AutoShape 38">
              <a:extLst>
                <a:ext uri="{FF2B5EF4-FFF2-40B4-BE49-F238E27FC236}">
                  <a16:creationId xmlns:a16="http://schemas.microsoft.com/office/drawing/2014/main" id="{62649F43-36AE-4C2D-B80D-400FE88347E9}"/>
                </a:ext>
              </a:extLst>
            </p:cNvPr>
            <p:cNvSpPr>
              <a:spLocks noChangeArrowheads="1"/>
            </p:cNvSpPr>
            <p:nvPr/>
          </p:nvSpPr>
          <p:spPr bwMode="auto">
            <a:xfrm>
              <a:off x="7203804" y="3825218"/>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42" name="AutoShape 40">
              <a:extLst>
                <a:ext uri="{FF2B5EF4-FFF2-40B4-BE49-F238E27FC236}">
                  <a16:creationId xmlns:a16="http://schemas.microsoft.com/office/drawing/2014/main" id="{92A7A15D-D89D-4655-A0BF-15299178881F}"/>
                </a:ext>
              </a:extLst>
            </p:cNvPr>
            <p:cNvSpPr>
              <a:spLocks noChangeArrowheads="1"/>
            </p:cNvSpPr>
            <p:nvPr/>
          </p:nvSpPr>
          <p:spPr bwMode="auto">
            <a:xfrm>
              <a:off x="7396083" y="3722913"/>
              <a:ext cx="250586" cy="205477"/>
            </a:xfrm>
            <a:prstGeom prst="hexagon">
              <a:avLst>
                <a:gd name="adj" fmla="val 28897"/>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43" name="AutoShape 40">
              <a:extLst>
                <a:ext uri="{FF2B5EF4-FFF2-40B4-BE49-F238E27FC236}">
                  <a16:creationId xmlns:a16="http://schemas.microsoft.com/office/drawing/2014/main" id="{6E2F3902-D96B-4FBE-BDA5-C7A8BC8350B0}"/>
                </a:ext>
              </a:extLst>
            </p:cNvPr>
            <p:cNvSpPr>
              <a:spLocks noChangeArrowheads="1"/>
            </p:cNvSpPr>
            <p:nvPr/>
          </p:nvSpPr>
          <p:spPr bwMode="auto">
            <a:xfrm>
              <a:off x="7014844" y="3719396"/>
              <a:ext cx="250586" cy="205477"/>
            </a:xfrm>
            <a:prstGeom prst="hexagon">
              <a:avLst>
                <a:gd name="adj" fmla="val 28897"/>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44" name="AutoShape 40">
              <a:extLst>
                <a:ext uri="{FF2B5EF4-FFF2-40B4-BE49-F238E27FC236}">
                  <a16:creationId xmlns:a16="http://schemas.microsoft.com/office/drawing/2014/main" id="{FB830B8B-41E0-42BA-B861-7EF5AC99ACB8}"/>
                </a:ext>
              </a:extLst>
            </p:cNvPr>
            <p:cNvSpPr>
              <a:spLocks noChangeArrowheads="1"/>
            </p:cNvSpPr>
            <p:nvPr/>
          </p:nvSpPr>
          <p:spPr bwMode="auto">
            <a:xfrm>
              <a:off x="7203804" y="3616657"/>
              <a:ext cx="250586" cy="205477"/>
            </a:xfrm>
            <a:prstGeom prst="hexagon">
              <a:avLst>
                <a:gd name="adj" fmla="val 28897"/>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45" name="AutoShape 37">
              <a:extLst>
                <a:ext uri="{FF2B5EF4-FFF2-40B4-BE49-F238E27FC236}">
                  <a16:creationId xmlns:a16="http://schemas.microsoft.com/office/drawing/2014/main" id="{D8121923-245A-4C3A-91DF-7B277BDBEAC2}"/>
                </a:ext>
              </a:extLst>
            </p:cNvPr>
            <p:cNvSpPr>
              <a:spLocks noChangeArrowheads="1"/>
            </p:cNvSpPr>
            <p:nvPr/>
          </p:nvSpPr>
          <p:spPr bwMode="auto">
            <a:xfrm>
              <a:off x="7774618" y="3309016"/>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46" name="AutoShape 38">
              <a:extLst>
                <a:ext uri="{FF2B5EF4-FFF2-40B4-BE49-F238E27FC236}">
                  <a16:creationId xmlns:a16="http://schemas.microsoft.com/office/drawing/2014/main" id="{DEB9AC3F-AEDC-405C-A562-699896647631}"/>
                </a:ext>
              </a:extLst>
            </p:cNvPr>
            <p:cNvSpPr>
              <a:spLocks noChangeArrowheads="1"/>
            </p:cNvSpPr>
            <p:nvPr/>
          </p:nvSpPr>
          <p:spPr bwMode="auto">
            <a:xfrm>
              <a:off x="7961583" y="3206277"/>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47" name="AutoShape 40">
              <a:extLst>
                <a:ext uri="{FF2B5EF4-FFF2-40B4-BE49-F238E27FC236}">
                  <a16:creationId xmlns:a16="http://schemas.microsoft.com/office/drawing/2014/main" id="{EC968D72-24D6-4897-ACDC-5A9A20D8B8AD}"/>
                </a:ext>
              </a:extLst>
            </p:cNvPr>
            <p:cNvSpPr>
              <a:spLocks noChangeArrowheads="1"/>
            </p:cNvSpPr>
            <p:nvPr/>
          </p:nvSpPr>
          <p:spPr bwMode="auto">
            <a:xfrm>
              <a:off x="7583538" y="3196922"/>
              <a:ext cx="250586" cy="205477"/>
            </a:xfrm>
            <a:prstGeom prst="hexagon">
              <a:avLst>
                <a:gd name="adj" fmla="val 28897"/>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48" name="AutoShape 41">
              <a:extLst>
                <a:ext uri="{FF2B5EF4-FFF2-40B4-BE49-F238E27FC236}">
                  <a16:creationId xmlns:a16="http://schemas.microsoft.com/office/drawing/2014/main" id="{2E5C72FA-82E1-4AD3-B870-B8E2B654BE9E}"/>
                </a:ext>
              </a:extLst>
            </p:cNvPr>
            <p:cNvSpPr>
              <a:spLocks noChangeArrowheads="1"/>
            </p:cNvSpPr>
            <p:nvPr/>
          </p:nvSpPr>
          <p:spPr bwMode="auto">
            <a:xfrm>
              <a:off x="7780460" y="3515640"/>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49" name="AutoShape 42">
              <a:extLst>
                <a:ext uri="{FF2B5EF4-FFF2-40B4-BE49-F238E27FC236}">
                  <a16:creationId xmlns:a16="http://schemas.microsoft.com/office/drawing/2014/main" id="{2CAC0A50-A48F-4C0B-A4E4-83F3569C97E2}"/>
                </a:ext>
              </a:extLst>
            </p:cNvPr>
            <p:cNvSpPr>
              <a:spLocks noChangeArrowheads="1"/>
            </p:cNvSpPr>
            <p:nvPr/>
          </p:nvSpPr>
          <p:spPr bwMode="auto">
            <a:xfrm>
              <a:off x="7961583" y="3411180"/>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50" name="AutoShape 43">
              <a:extLst>
                <a:ext uri="{FF2B5EF4-FFF2-40B4-BE49-F238E27FC236}">
                  <a16:creationId xmlns:a16="http://schemas.microsoft.com/office/drawing/2014/main" id="{AD3E800B-71CA-4D1D-8BF2-7FCE8A4FF0FB}"/>
                </a:ext>
              </a:extLst>
            </p:cNvPr>
            <p:cNvSpPr>
              <a:spLocks noChangeArrowheads="1"/>
            </p:cNvSpPr>
            <p:nvPr/>
          </p:nvSpPr>
          <p:spPr bwMode="auto">
            <a:xfrm>
              <a:off x="7587214" y="3404121"/>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51" name="AutoShape 38">
              <a:extLst>
                <a:ext uri="{FF2B5EF4-FFF2-40B4-BE49-F238E27FC236}">
                  <a16:creationId xmlns:a16="http://schemas.microsoft.com/office/drawing/2014/main" id="{7AF359DE-5D61-463E-9C42-CD11C4819DF4}"/>
                </a:ext>
              </a:extLst>
            </p:cNvPr>
            <p:cNvSpPr>
              <a:spLocks noChangeArrowheads="1"/>
            </p:cNvSpPr>
            <p:nvPr/>
          </p:nvSpPr>
          <p:spPr bwMode="auto">
            <a:xfrm>
              <a:off x="7777261" y="3096071"/>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52" name="AutoShape 40">
              <a:extLst>
                <a:ext uri="{FF2B5EF4-FFF2-40B4-BE49-F238E27FC236}">
                  <a16:creationId xmlns:a16="http://schemas.microsoft.com/office/drawing/2014/main" id="{B838854D-C20C-4492-BE48-50B03A41B56C}"/>
                </a:ext>
              </a:extLst>
            </p:cNvPr>
            <p:cNvSpPr>
              <a:spLocks noChangeArrowheads="1"/>
            </p:cNvSpPr>
            <p:nvPr/>
          </p:nvSpPr>
          <p:spPr bwMode="auto">
            <a:xfrm>
              <a:off x="7969540" y="2993766"/>
              <a:ext cx="250586" cy="205477"/>
            </a:xfrm>
            <a:prstGeom prst="hexagon">
              <a:avLst>
                <a:gd name="adj" fmla="val 28897"/>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53" name="AutoShape 40">
              <a:extLst>
                <a:ext uri="{FF2B5EF4-FFF2-40B4-BE49-F238E27FC236}">
                  <a16:creationId xmlns:a16="http://schemas.microsoft.com/office/drawing/2014/main" id="{6AFAEE6B-BBE4-4610-91EC-13C2744D342F}"/>
                </a:ext>
              </a:extLst>
            </p:cNvPr>
            <p:cNvSpPr>
              <a:spLocks noChangeArrowheads="1"/>
            </p:cNvSpPr>
            <p:nvPr/>
          </p:nvSpPr>
          <p:spPr bwMode="auto">
            <a:xfrm>
              <a:off x="7569047" y="2985486"/>
              <a:ext cx="250586" cy="205477"/>
            </a:xfrm>
            <a:prstGeom prst="hexagon">
              <a:avLst>
                <a:gd name="adj" fmla="val 28897"/>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54" name="AutoShape 40">
              <a:extLst>
                <a:ext uri="{FF2B5EF4-FFF2-40B4-BE49-F238E27FC236}">
                  <a16:creationId xmlns:a16="http://schemas.microsoft.com/office/drawing/2014/main" id="{0DA1E41E-5713-4699-9F07-6ADF04F63438}"/>
                </a:ext>
              </a:extLst>
            </p:cNvPr>
            <p:cNvSpPr>
              <a:spLocks noChangeArrowheads="1"/>
            </p:cNvSpPr>
            <p:nvPr/>
          </p:nvSpPr>
          <p:spPr bwMode="auto">
            <a:xfrm>
              <a:off x="7777261" y="2882747"/>
              <a:ext cx="250586" cy="205477"/>
            </a:xfrm>
            <a:prstGeom prst="hexagon">
              <a:avLst>
                <a:gd name="adj" fmla="val 28897"/>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55" name="AutoShape 37">
              <a:extLst>
                <a:ext uri="{FF2B5EF4-FFF2-40B4-BE49-F238E27FC236}">
                  <a16:creationId xmlns:a16="http://schemas.microsoft.com/office/drawing/2014/main" id="{C3E26094-C57D-4870-920B-1A1784FA4E22}"/>
                </a:ext>
              </a:extLst>
            </p:cNvPr>
            <p:cNvSpPr>
              <a:spLocks noChangeArrowheads="1"/>
            </p:cNvSpPr>
            <p:nvPr/>
          </p:nvSpPr>
          <p:spPr bwMode="auto">
            <a:xfrm>
              <a:off x="7382470" y="2466255"/>
              <a:ext cx="249937" cy="204903"/>
            </a:xfrm>
            <a:prstGeom prst="hexagon">
              <a:avLst>
                <a:gd name="adj" fmla="val 28903"/>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56" name="AutoShape 38">
              <a:extLst>
                <a:ext uri="{FF2B5EF4-FFF2-40B4-BE49-F238E27FC236}">
                  <a16:creationId xmlns:a16="http://schemas.microsoft.com/office/drawing/2014/main" id="{DF5965B3-7C4E-4553-B635-618F279D8864}"/>
                </a:ext>
              </a:extLst>
            </p:cNvPr>
            <p:cNvSpPr>
              <a:spLocks noChangeArrowheads="1"/>
            </p:cNvSpPr>
            <p:nvPr/>
          </p:nvSpPr>
          <p:spPr bwMode="auto">
            <a:xfrm>
              <a:off x="7569435" y="2363516"/>
              <a:ext cx="249937" cy="204903"/>
            </a:xfrm>
            <a:prstGeom prst="hexagon">
              <a:avLst>
                <a:gd name="adj" fmla="val 28903"/>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57" name="AutoShape 40">
              <a:extLst>
                <a:ext uri="{FF2B5EF4-FFF2-40B4-BE49-F238E27FC236}">
                  <a16:creationId xmlns:a16="http://schemas.microsoft.com/office/drawing/2014/main" id="{FD158553-A46A-4306-A68C-0E9283A84198}"/>
                </a:ext>
              </a:extLst>
            </p:cNvPr>
            <p:cNvSpPr>
              <a:spLocks noChangeArrowheads="1"/>
            </p:cNvSpPr>
            <p:nvPr/>
          </p:nvSpPr>
          <p:spPr bwMode="auto">
            <a:xfrm>
              <a:off x="7186425" y="2358924"/>
              <a:ext cx="250586" cy="205477"/>
            </a:xfrm>
            <a:prstGeom prst="hexagon">
              <a:avLst>
                <a:gd name="adj" fmla="val 28897"/>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58" name="AutoShape 41">
              <a:extLst>
                <a:ext uri="{FF2B5EF4-FFF2-40B4-BE49-F238E27FC236}">
                  <a16:creationId xmlns:a16="http://schemas.microsoft.com/office/drawing/2014/main" id="{1F849BB4-15C2-4201-97C2-1B98472B84BA}"/>
                </a:ext>
              </a:extLst>
            </p:cNvPr>
            <p:cNvSpPr>
              <a:spLocks noChangeArrowheads="1"/>
            </p:cNvSpPr>
            <p:nvPr/>
          </p:nvSpPr>
          <p:spPr bwMode="auto">
            <a:xfrm>
              <a:off x="7388312" y="2672879"/>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59" name="AutoShape 42">
              <a:extLst>
                <a:ext uri="{FF2B5EF4-FFF2-40B4-BE49-F238E27FC236}">
                  <a16:creationId xmlns:a16="http://schemas.microsoft.com/office/drawing/2014/main" id="{6791E142-D0D6-4828-ACF5-628D1FADD259}"/>
                </a:ext>
              </a:extLst>
            </p:cNvPr>
            <p:cNvSpPr>
              <a:spLocks noChangeArrowheads="1"/>
            </p:cNvSpPr>
            <p:nvPr/>
          </p:nvSpPr>
          <p:spPr bwMode="auto">
            <a:xfrm>
              <a:off x="7569435" y="2568419"/>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0" name="AutoShape 43">
              <a:extLst>
                <a:ext uri="{FF2B5EF4-FFF2-40B4-BE49-F238E27FC236}">
                  <a16:creationId xmlns:a16="http://schemas.microsoft.com/office/drawing/2014/main" id="{7D8D22D0-F2CA-489A-AAD8-88D2236BAB03}"/>
                </a:ext>
              </a:extLst>
            </p:cNvPr>
            <p:cNvSpPr>
              <a:spLocks noChangeArrowheads="1"/>
            </p:cNvSpPr>
            <p:nvPr/>
          </p:nvSpPr>
          <p:spPr bwMode="auto">
            <a:xfrm>
              <a:off x="7194864" y="2566123"/>
              <a:ext cx="249937" cy="204903"/>
            </a:xfrm>
            <a:prstGeom prst="hexagon">
              <a:avLst>
                <a:gd name="adj" fmla="val 28903"/>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1" name="AutoShape 38">
              <a:extLst>
                <a:ext uri="{FF2B5EF4-FFF2-40B4-BE49-F238E27FC236}">
                  <a16:creationId xmlns:a16="http://schemas.microsoft.com/office/drawing/2014/main" id="{5D25B31C-4CC6-407D-8074-8C459CAA1215}"/>
                </a:ext>
              </a:extLst>
            </p:cNvPr>
            <p:cNvSpPr>
              <a:spLocks noChangeArrowheads="1"/>
            </p:cNvSpPr>
            <p:nvPr/>
          </p:nvSpPr>
          <p:spPr bwMode="auto">
            <a:xfrm>
              <a:off x="7385113" y="2253310"/>
              <a:ext cx="249937" cy="204903"/>
            </a:xfrm>
            <a:prstGeom prst="hexagon">
              <a:avLst>
                <a:gd name="adj" fmla="val 28903"/>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2" name="AutoShape 40">
              <a:extLst>
                <a:ext uri="{FF2B5EF4-FFF2-40B4-BE49-F238E27FC236}">
                  <a16:creationId xmlns:a16="http://schemas.microsoft.com/office/drawing/2014/main" id="{A11D8972-7632-4FCE-A8F4-E6B43A8F38D7}"/>
                </a:ext>
              </a:extLst>
            </p:cNvPr>
            <p:cNvSpPr>
              <a:spLocks noChangeArrowheads="1"/>
            </p:cNvSpPr>
            <p:nvPr/>
          </p:nvSpPr>
          <p:spPr bwMode="auto">
            <a:xfrm>
              <a:off x="7577392" y="2151005"/>
              <a:ext cx="250586" cy="205477"/>
            </a:xfrm>
            <a:prstGeom prst="hexagon">
              <a:avLst>
                <a:gd name="adj" fmla="val 28897"/>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3" name="AutoShape 40">
              <a:extLst>
                <a:ext uri="{FF2B5EF4-FFF2-40B4-BE49-F238E27FC236}">
                  <a16:creationId xmlns:a16="http://schemas.microsoft.com/office/drawing/2014/main" id="{E47640CE-49EF-4E9C-86B2-CE3E716AAC91}"/>
                </a:ext>
              </a:extLst>
            </p:cNvPr>
            <p:cNvSpPr>
              <a:spLocks noChangeArrowheads="1"/>
            </p:cNvSpPr>
            <p:nvPr/>
          </p:nvSpPr>
          <p:spPr bwMode="auto">
            <a:xfrm>
              <a:off x="7196153" y="2147488"/>
              <a:ext cx="250586" cy="205477"/>
            </a:xfrm>
            <a:prstGeom prst="hexagon">
              <a:avLst>
                <a:gd name="adj" fmla="val 28897"/>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4" name="AutoShape 40">
              <a:extLst>
                <a:ext uri="{FF2B5EF4-FFF2-40B4-BE49-F238E27FC236}">
                  <a16:creationId xmlns:a16="http://schemas.microsoft.com/office/drawing/2014/main" id="{E2BAC7DC-91D8-4822-B053-AB2D5703D3D0}"/>
                </a:ext>
              </a:extLst>
            </p:cNvPr>
            <p:cNvSpPr>
              <a:spLocks noChangeArrowheads="1"/>
            </p:cNvSpPr>
            <p:nvPr/>
          </p:nvSpPr>
          <p:spPr bwMode="auto">
            <a:xfrm>
              <a:off x="7385113" y="2044749"/>
              <a:ext cx="250586" cy="205477"/>
            </a:xfrm>
            <a:prstGeom prst="hexagon">
              <a:avLst>
                <a:gd name="adj" fmla="val 28897"/>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5" name="AutoShape 42">
              <a:extLst>
                <a:ext uri="{FF2B5EF4-FFF2-40B4-BE49-F238E27FC236}">
                  <a16:creationId xmlns:a16="http://schemas.microsoft.com/office/drawing/2014/main" id="{83692D5D-F4C6-44D9-93D7-F404BA22332F}"/>
                </a:ext>
              </a:extLst>
            </p:cNvPr>
            <p:cNvSpPr>
              <a:spLocks noChangeArrowheads="1"/>
            </p:cNvSpPr>
            <p:nvPr/>
          </p:nvSpPr>
          <p:spPr bwMode="auto">
            <a:xfrm>
              <a:off x="6818151" y="3187108"/>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6" name="AutoShape 42">
              <a:extLst>
                <a:ext uri="{FF2B5EF4-FFF2-40B4-BE49-F238E27FC236}">
                  <a16:creationId xmlns:a16="http://schemas.microsoft.com/office/drawing/2014/main" id="{B3D7D78E-A159-4813-B0A2-3EFE39EF0650}"/>
                </a:ext>
              </a:extLst>
            </p:cNvPr>
            <p:cNvSpPr>
              <a:spLocks noChangeArrowheads="1"/>
            </p:cNvSpPr>
            <p:nvPr/>
          </p:nvSpPr>
          <p:spPr bwMode="auto">
            <a:xfrm>
              <a:off x="7009463" y="3504884"/>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7" name="AutoShape 42">
              <a:extLst>
                <a:ext uri="{FF2B5EF4-FFF2-40B4-BE49-F238E27FC236}">
                  <a16:creationId xmlns:a16="http://schemas.microsoft.com/office/drawing/2014/main" id="{A9405497-94CB-4882-B3F3-D6B82A9626E9}"/>
                </a:ext>
              </a:extLst>
            </p:cNvPr>
            <p:cNvSpPr>
              <a:spLocks noChangeArrowheads="1"/>
            </p:cNvSpPr>
            <p:nvPr/>
          </p:nvSpPr>
          <p:spPr bwMode="auto">
            <a:xfrm>
              <a:off x="7395335" y="3511364"/>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8" name="AutoShape 42">
              <a:extLst>
                <a:ext uri="{FF2B5EF4-FFF2-40B4-BE49-F238E27FC236}">
                  <a16:creationId xmlns:a16="http://schemas.microsoft.com/office/drawing/2014/main" id="{96CEA544-3574-4951-8C1D-CF09910C2EC1}"/>
                </a:ext>
              </a:extLst>
            </p:cNvPr>
            <p:cNvSpPr>
              <a:spLocks noChangeArrowheads="1"/>
            </p:cNvSpPr>
            <p:nvPr/>
          </p:nvSpPr>
          <p:spPr bwMode="auto">
            <a:xfrm>
              <a:off x="7583767" y="3609259"/>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69" name="AutoShape 42">
              <a:extLst>
                <a:ext uri="{FF2B5EF4-FFF2-40B4-BE49-F238E27FC236}">
                  <a16:creationId xmlns:a16="http://schemas.microsoft.com/office/drawing/2014/main" id="{848B79AD-B11F-4AE0-9B03-B1E0A08ADE51}"/>
                </a:ext>
              </a:extLst>
            </p:cNvPr>
            <p:cNvSpPr>
              <a:spLocks noChangeArrowheads="1"/>
            </p:cNvSpPr>
            <p:nvPr/>
          </p:nvSpPr>
          <p:spPr bwMode="auto">
            <a:xfrm>
              <a:off x="7003994" y="2668574"/>
              <a:ext cx="249937" cy="204903"/>
            </a:xfrm>
            <a:prstGeom prst="hexagon">
              <a:avLst>
                <a:gd name="adj" fmla="val 28903"/>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70" name="AutoShape 42">
              <a:extLst>
                <a:ext uri="{FF2B5EF4-FFF2-40B4-BE49-F238E27FC236}">
                  <a16:creationId xmlns:a16="http://schemas.microsoft.com/office/drawing/2014/main" id="{79012D21-0D96-410F-98FF-239BD7DD0E7B}"/>
                </a:ext>
              </a:extLst>
            </p:cNvPr>
            <p:cNvSpPr>
              <a:spLocks noChangeArrowheads="1"/>
            </p:cNvSpPr>
            <p:nvPr/>
          </p:nvSpPr>
          <p:spPr bwMode="auto">
            <a:xfrm>
              <a:off x="7578802" y="2770823"/>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71" name="AutoShape 42">
              <a:extLst>
                <a:ext uri="{FF2B5EF4-FFF2-40B4-BE49-F238E27FC236}">
                  <a16:creationId xmlns:a16="http://schemas.microsoft.com/office/drawing/2014/main" id="{29BF4516-43C3-48E5-ADEF-626D6EC6F3E7}"/>
                </a:ext>
              </a:extLst>
            </p:cNvPr>
            <p:cNvSpPr>
              <a:spLocks noChangeArrowheads="1"/>
            </p:cNvSpPr>
            <p:nvPr/>
          </p:nvSpPr>
          <p:spPr bwMode="auto">
            <a:xfrm>
              <a:off x="6999735" y="2458213"/>
              <a:ext cx="249937" cy="204903"/>
            </a:xfrm>
            <a:prstGeom prst="hexagon">
              <a:avLst>
                <a:gd name="adj" fmla="val 28903"/>
                <a:gd name="vf" fmla="val 115470"/>
              </a:avLst>
            </a:prstGeom>
            <a:solidFill>
              <a:schemeClr val="tx1"/>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72" name="AutoShape 42">
              <a:extLst>
                <a:ext uri="{FF2B5EF4-FFF2-40B4-BE49-F238E27FC236}">
                  <a16:creationId xmlns:a16="http://schemas.microsoft.com/office/drawing/2014/main" id="{FB6AC5BB-7F31-42E1-8A96-93D163A37096}"/>
                </a:ext>
              </a:extLst>
            </p:cNvPr>
            <p:cNvSpPr>
              <a:spLocks noChangeArrowheads="1"/>
            </p:cNvSpPr>
            <p:nvPr/>
          </p:nvSpPr>
          <p:spPr bwMode="auto">
            <a:xfrm>
              <a:off x="7764890" y="2672844"/>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73" name="AutoShape 37">
              <a:extLst>
                <a:ext uri="{FF2B5EF4-FFF2-40B4-BE49-F238E27FC236}">
                  <a16:creationId xmlns:a16="http://schemas.microsoft.com/office/drawing/2014/main" id="{9DEBF29D-6304-4C81-8982-6068562C5801}"/>
                </a:ext>
              </a:extLst>
            </p:cNvPr>
            <p:cNvSpPr>
              <a:spLocks noChangeArrowheads="1"/>
            </p:cNvSpPr>
            <p:nvPr/>
          </p:nvSpPr>
          <p:spPr bwMode="auto">
            <a:xfrm>
              <a:off x="7763709" y="3925983"/>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74" name="AutoShape 38">
              <a:extLst>
                <a:ext uri="{FF2B5EF4-FFF2-40B4-BE49-F238E27FC236}">
                  <a16:creationId xmlns:a16="http://schemas.microsoft.com/office/drawing/2014/main" id="{04649D80-993D-4BCD-9CA9-2B1CE9B22D7A}"/>
                </a:ext>
              </a:extLst>
            </p:cNvPr>
            <p:cNvSpPr>
              <a:spLocks noChangeArrowheads="1"/>
            </p:cNvSpPr>
            <p:nvPr/>
          </p:nvSpPr>
          <p:spPr bwMode="auto">
            <a:xfrm>
              <a:off x="7950674" y="3832972"/>
              <a:ext cx="249937" cy="204903"/>
            </a:xfrm>
            <a:prstGeom prst="hexagon">
              <a:avLst>
                <a:gd name="adj" fmla="val 28903"/>
                <a:gd name="vf" fmla="val 115470"/>
              </a:avLst>
            </a:prstGeom>
            <a:solidFill>
              <a:srgbClr val="00C9FF"/>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75" name="AutoShape 40">
              <a:extLst>
                <a:ext uri="{FF2B5EF4-FFF2-40B4-BE49-F238E27FC236}">
                  <a16:creationId xmlns:a16="http://schemas.microsoft.com/office/drawing/2014/main" id="{48BAED6C-DC9C-40CB-84E1-164B8EB6EB4B}"/>
                </a:ext>
              </a:extLst>
            </p:cNvPr>
            <p:cNvSpPr>
              <a:spLocks noChangeArrowheads="1"/>
            </p:cNvSpPr>
            <p:nvPr/>
          </p:nvSpPr>
          <p:spPr bwMode="auto">
            <a:xfrm>
              <a:off x="7577392" y="3818652"/>
              <a:ext cx="250586" cy="205477"/>
            </a:xfrm>
            <a:prstGeom prst="hexagon">
              <a:avLst>
                <a:gd name="adj" fmla="val 28897"/>
                <a:gd name="vf" fmla="val 115470"/>
              </a:avLst>
            </a:prstGeom>
            <a:solidFill>
              <a:srgbClr val="00C9FF"/>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76" name="AutoShape 41">
              <a:extLst>
                <a:ext uri="{FF2B5EF4-FFF2-40B4-BE49-F238E27FC236}">
                  <a16:creationId xmlns:a16="http://schemas.microsoft.com/office/drawing/2014/main" id="{C0479792-7D93-4A5A-9831-1780EB3A847A}"/>
                </a:ext>
              </a:extLst>
            </p:cNvPr>
            <p:cNvSpPr>
              <a:spLocks noChangeArrowheads="1"/>
            </p:cNvSpPr>
            <p:nvPr/>
          </p:nvSpPr>
          <p:spPr bwMode="auto">
            <a:xfrm>
              <a:off x="7769551" y="4142335"/>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77" name="AutoShape 42">
              <a:extLst>
                <a:ext uri="{FF2B5EF4-FFF2-40B4-BE49-F238E27FC236}">
                  <a16:creationId xmlns:a16="http://schemas.microsoft.com/office/drawing/2014/main" id="{5341C7E7-7D54-4E1C-8AEF-BE5123FEE15D}"/>
                </a:ext>
              </a:extLst>
            </p:cNvPr>
            <p:cNvSpPr>
              <a:spLocks noChangeArrowheads="1"/>
            </p:cNvSpPr>
            <p:nvPr/>
          </p:nvSpPr>
          <p:spPr bwMode="auto">
            <a:xfrm>
              <a:off x="7950674" y="4037875"/>
              <a:ext cx="249937" cy="204903"/>
            </a:xfrm>
            <a:prstGeom prst="hexagon">
              <a:avLst>
                <a:gd name="adj" fmla="val 28903"/>
                <a:gd name="vf" fmla="val 115470"/>
              </a:avLst>
            </a:prstGeom>
            <a:solidFill>
              <a:srgbClr val="00C9FF"/>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78" name="AutoShape 43">
              <a:extLst>
                <a:ext uri="{FF2B5EF4-FFF2-40B4-BE49-F238E27FC236}">
                  <a16:creationId xmlns:a16="http://schemas.microsoft.com/office/drawing/2014/main" id="{528C9A26-DB9F-4502-BF5A-1D4B38DC8AF5}"/>
                </a:ext>
              </a:extLst>
            </p:cNvPr>
            <p:cNvSpPr>
              <a:spLocks noChangeArrowheads="1"/>
            </p:cNvSpPr>
            <p:nvPr/>
          </p:nvSpPr>
          <p:spPr bwMode="auto">
            <a:xfrm>
              <a:off x="7576103" y="4035579"/>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79" name="AutoShape 38">
              <a:extLst>
                <a:ext uri="{FF2B5EF4-FFF2-40B4-BE49-F238E27FC236}">
                  <a16:creationId xmlns:a16="http://schemas.microsoft.com/office/drawing/2014/main" id="{B0047779-9B93-417D-ABCB-A3AD6CFD7E86}"/>
                </a:ext>
              </a:extLst>
            </p:cNvPr>
            <p:cNvSpPr>
              <a:spLocks noChangeArrowheads="1"/>
            </p:cNvSpPr>
            <p:nvPr/>
          </p:nvSpPr>
          <p:spPr bwMode="auto">
            <a:xfrm>
              <a:off x="7766352" y="3722766"/>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80" name="AutoShape 37">
              <a:extLst>
                <a:ext uri="{FF2B5EF4-FFF2-40B4-BE49-F238E27FC236}">
                  <a16:creationId xmlns:a16="http://schemas.microsoft.com/office/drawing/2014/main" id="{DF599CD3-1730-49E7-8984-A3B4807CAC87}"/>
                </a:ext>
              </a:extLst>
            </p:cNvPr>
            <p:cNvSpPr>
              <a:spLocks noChangeArrowheads="1"/>
            </p:cNvSpPr>
            <p:nvPr/>
          </p:nvSpPr>
          <p:spPr bwMode="auto">
            <a:xfrm>
              <a:off x="8155857" y="3737285"/>
              <a:ext cx="249937" cy="204903"/>
            </a:xfrm>
            <a:prstGeom prst="hexagon">
              <a:avLst>
                <a:gd name="adj" fmla="val 28903"/>
                <a:gd name="vf" fmla="val 115470"/>
              </a:avLst>
            </a:prstGeom>
            <a:solidFill>
              <a:srgbClr val="00C9FF"/>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81" name="AutoShape 38">
              <a:extLst>
                <a:ext uri="{FF2B5EF4-FFF2-40B4-BE49-F238E27FC236}">
                  <a16:creationId xmlns:a16="http://schemas.microsoft.com/office/drawing/2014/main" id="{EA916CFF-F237-4F45-97CA-185654672009}"/>
                </a:ext>
              </a:extLst>
            </p:cNvPr>
            <p:cNvSpPr>
              <a:spLocks noChangeArrowheads="1"/>
            </p:cNvSpPr>
            <p:nvPr/>
          </p:nvSpPr>
          <p:spPr bwMode="auto">
            <a:xfrm>
              <a:off x="8342822" y="3634546"/>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82" name="AutoShape 40">
              <a:extLst>
                <a:ext uri="{FF2B5EF4-FFF2-40B4-BE49-F238E27FC236}">
                  <a16:creationId xmlns:a16="http://schemas.microsoft.com/office/drawing/2014/main" id="{B2FF1063-22DF-45E6-A4D9-D7A436886E79}"/>
                </a:ext>
              </a:extLst>
            </p:cNvPr>
            <p:cNvSpPr>
              <a:spLocks noChangeArrowheads="1"/>
            </p:cNvSpPr>
            <p:nvPr/>
          </p:nvSpPr>
          <p:spPr bwMode="auto">
            <a:xfrm>
              <a:off x="7969540" y="3629954"/>
              <a:ext cx="250586" cy="205477"/>
            </a:xfrm>
            <a:prstGeom prst="hexagon">
              <a:avLst>
                <a:gd name="adj" fmla="val 28897"/>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83" name="AutoShape 41">
              <a:extLst>
                <a:ext uri="{FF2B5EF4-FFF2-40B4-BE49-F238E27FC236}">
                  <a16:creationId xmlns:a16="http://schemas.microsoft.com/office/drawing/2014/main" id="{FF6FEB89-B999-4382-B950-6A3A8ECC17FE}"/>
                </a:ext>
              </a:extLst>
            </p:cNvPr>
            <p:cNvSpPr>
              <a:spLocks noChangeArrowheads="1"/>
            </p:cNvSpPr>
            <p:nvPr/>
          </p:nvSpPr>
          <p:spPr bwMode="auto">
            <a:xfrm>
              <a:off x="8142445" y="3948672"/>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84" name="AutoShape 42">
              <a:extLst>
                <a:ext uri="{FF2B5EF4-FFF2-40B4-BE49-F238E27FC236}">
                  <a16:creationId xmlns:a16="http://schemas.microsoft.com/office/drawing/2014/main" id="{9A9DCFF6-6764-4316-B13B-ADD9BD81A2B7}"/>
                </a:ext>
              </a:extLst>
            </p:cNvPr>
            <p:cNvSpPr>
              <a:spLocks noChangeArrowheads="1"/>
            </p:cNvSpPr>
            <p:nvPr/>
          </p:nvSpPr>
          <p:spPr bwMode="auto">
            <a:xfrm>
              <a:off x="8342822" y="3839449"/>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85" name="AutoShape 38">
              <a:extLst>
                <a:ext uri="{FF2B5EF4-FFF2-40B4-BE49-F238E27FC236}">
                  <a16:creationId xmlns:a16="http://schemas.microsoft.com/office/drawing/2014/main" id="{78721FDA-6D14-4A67-8040-CD07EAFF7A32}"/>
                </a:ext>
              </a:extLst>
            </p:cNvPr>
            <p:cNvSpPr>
              <a:spLocks noChangeArrowheads="1"/>
            </p:cNvSpPr>
            <p:nvPr/>
          </p:nvSpPr>
          <p:spPr bwMode="auto">
            <a:xfrm>
              <a:off x="8158500" y="3524340"/>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86" name="AutoShape 38">
              <a:extLst>
                <a:ext uri="{FF2B5EF4-FFF2-40B4-BE49-F238E27FC236}">
                  <a16:creationId xmlns:a16="http://schemas.microsoft.com/office/drawing/2014/main" id="{B0159786-CBD6-4786-88B8-6F87DC32BD9C}"/>
                </a:ext>
              </a:extLst>
            </p:cNvPr>
            <p:cNvSpPr>
              <a:spLocks noChangeArrowheads="1"/>
            </p:cNvSpPr>
            <p:nvPr/>
          </p:nvSpPr>
          <p:spPr bwMode="auto">
            <a:xfrm>
              <a:off x="8155857" y="3114534"/>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87" name="AutoShape 42">
              <a:extLst>
                <a:ext uri="{FF2B5EF4-FFF2-40B4-BE49-F238E27FC236}">
                  <a16:creationId xmlns:a16="http://schemas.microsoft.com/office/drawing/2014/main" id="{071750C9-B708-492E-B1F9-E96E4F4F2682}"/>
                </a:ext>
              </a:extLst>
            </p:cNvPr>
            <p:cNvSpPr>
              <a:spLocks noChangeArrowheads="1"/>
            </p:cNvSpPr>
            <p:nvPr/>
          </p:nvSpPr>
          <p:spPr bwMode="auto">
            <a:xfrm>
              <a:off x="8155857" y="3319437"/>
              <a:ext cx="249937" cy="204903"/>
            </a:xfrm>
            <a:prstGeom prst="hexagon">
              <a:avLst>
                <a:gd name="adj" fmla="val 28903"/>
                <a:gd name="vf" fmla="val 115470"/>
              </a:avLst>
            </a:prstGeom>
            <a:solidFill>
              <a:schemeClr val="accent3"/>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grpSp>
      <p:sp>
        <p:nvSpPr>
          <p:cNvPr id="88" name="AutoShape 41">
            <a:extLst>
              <a:ext uri="{FF2B5EF4-FFF2-40B4-BE49-F238E27FC236}">
                <a16:creationId xmlns:a16="http://schemas.microsoft.com/office/drawing/2014/main" id="{71C8B779-3D51-482C-A0BD-BD9D020BA574}"/>
              </a:ext>
            </a:extLst>
          </p:cNvPr>
          <p:cNvSpPr>
            <a:spLocks noChangeArrowheads="1"/>
          </p:cNvSpPr>
          <p:nvPr/>
        </p:nvSpPr>
        <p:spPr bwMode="auto">
          <a:xfrm>
            <a:off x="4734801" y="4087357"/>
            <a:ext cx="249937" cy="204903"/>
          </a:xfrm>
          <a:prstGeom prst="hexagon">
            <a:avLst>
              <a:gd name="adj" fmla="val 28903"/>
              <a:gd name="vf" fmla="val 115470"/>
            </a:avLst>
          </a:prstGeom>
          <a:solidFill>
            <a:schemeClr val="bg2"/>
          </a:solidFill>
          <a:ln w="12700" algn="ctr">
            <a:solidFill>
              <a:schemeClr val="bg1"/>
            </a:solidFill>
            <a:miter lim="800000"/>
            <a:headEnd/>
            <a:tailEnd/>
          </a:ln>
        </p:spPr>
        <p:txBody>
          <a:bodyPr wrap="none" lIns="90488" tIns="44450" rIns="90488" bIns="44450"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604684" rtl="0" eaLnBrk="1" fontAlgn="base" latinLnBrk="0" hangingPunct="1">
              <a:lnSpc>
                <a:spcPct val="90000"/>
              </a:lnSpc>
              <a:spcBef>
                <a:spcPct val="30000"/>
              </a:spcBef>
              <a:spcAft>
                <a:spcPct val="0"/>
              </a:spcAft>
              <a:buClr>
                <a:srgbClr val="00C9FF"/>
              </a:buClr>
              <a:buSzPct val="110000"/>
              <a:buFontTx/>
              <a:buNone/>
              <a:tabLst/>
              <a:defRPr/>
            </a:pPr>
            <a:endParaRPr kumimoji="0" lang="en-US" sz="6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89" name="AutoShape 42">
            <a:extLst>
              <a:ext uri="{FF2B5EF4-FFF2-40B4-BE49-F238E27FC236}">
                <a16:creationId xmlns:a16="http://schemas.microsoft.com/office/drawing/2014/main" id="{3B5B0253-49BA-467E-BC57-A47FE9155088}"/>
              </a:ext>
            </a:extLst>
          </p:cNvPr>
          <p:cNvSpPr>
            <a:spLocks noChangeArrowheads="1"/>
          </p:cNvSpPr>
          <p:nvPr/>
        </p:nvSpPr>
        <p:spPr bwMode="auto">
          <a:xfrm>
            <a:off x="4734801" y="3830621"/>
            <a:ext cx="249937" cy="204903"/>
          </a:xfrm>
          <a:prstGeom prst="hexagon">
            <a:avLst>
              <a:gd name="adj" fmla="val 28903"/>
              <a:gd name="vf" fmla="val 115470"/>
            </a:avLst>
          </a:prstGeom>
          <a:solidFill>
            <a:schemeClr val="tx1"/>
          </a:solidFill>
          <a:ln w="12700" algn="ctr">
            <a:solidFill>
              <a:schemeClr val="bg1"/>
            </a:solidFill>
            <a:miter lim="800000"/>
            <a:headEnd/>
            <a:tailEnd/>
          </a:ln>
        </p:spPr>
        <p:txBody>
          <a:bodyPr wrap="none" lIns="90476" tIns="44444" rIns="90476" bIns="44444"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761902" rtl="0" eaLnBrk="1" fontAlgn="base" latinLnBrk="0" hangingPunct="1">
              <a:lnSpc>
                <a:spcPct val="90000"/>
              </a:lnSpc>
              <a:spcBef>
                <a:spcPct val="30000"/>
              </a:spcBef>
              <a:spcAft>
                <a:spcPct val="0"/>
              </a:spcAft>
              <a:buClr>
                <a:srgbClr val="00C9FF"/>
              </a:buClr>
              <a:buSzPct val="110000"/>
              <a:buFont typeface="Arial" pitchFamily="34" charset="0"/>
              <a:buChar char="•"/>
              <a:tabLst/>
              <a:defRPr/>
            </a:pPr>
            <a:endParaRPr kumimoji="0" lang="en-US" sz="8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90" name="Text Box 40">
            <a:extLst>
              <a:ext uri="{FF2B5EF4-FFF2-40B4-BE49-F238E27FC236}">
                <a16:creationId xmlns:a16="http://schemas.microsoft.com/office/drawing/2014/main" id="{C292D146-CD6C-4A60-BE86-E2397ADE77F5}"/>
              </a:ext>
            </a:extLst>
          </p:cNvPr>
          <p:cNvSpPr txBox="1">
            <a:spLocks noChangeArrowheads="1"/>
          </p:cNvSpPr>
          <p:nvPr/>
        </p:nvSpPr>
        <p:spPr bwMode="auto">
          <a:xfrm>
            <a:off x="4991099" y="3820893"/>
            <a:ext cx="2514250" cy="246209"/>
          </a:xfrm>
          <a:prstGeom prst="rect">
            <a:avLst/>
          </a:prstGeom>
          <a:noFill/>
          <a:ln w="9525">
            <a:noFill/>
            <a:miter lim="800000"/>
            <a:headEnd/>
            <a:tailEnd/>
          </a:ln>
          <a:effectLst/>
        </p:spPr>
        <p:txBody>
          <a:bodyPr wrap="square" lIns="91428" tIns="45714" rIns="91428" bIns="45714">
            <a:spAutoFit/>
          </a:bodyPr>
          <a:lstStyle/>
          <a:p>
            <a:pPr marL="0" marR="0" lvl="0" indent="0" algn="l" defTabSz="93333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24191"/>
                </a:solidFill>
                <a:effectLst/>
                <a:uLnTx/>
                <a:uFillTx/>
                <a:latin typeface="Nokia Pure Headline" pitchFamily="34" charset="0"/>
              </a:rPr>
              <a:t>SBTS Sites (</a:t>
            </a:r>
            <a:r>
              <a:rPr kumimoji="0" lang="en-US" sz="1000" b="0" i="0" u="none" strike="noStrike" kern="1200" cap="none" spc="0" normalizeH="0" baseline="0" noProof="0" dirty="0" err="1">
                <a:ln>
                  <a:noFill/>
                </a:ln>
                <a:solidFill>
                  <a:srgbClr val="124191"/>
                </a:solidFill>
                <a:effectLst/>
                <a:uLnTx/>
                <a:uFillTx/>
                <a:latin typeface="Nokia Pure Headline" pitchFamily="34" charset="0"/>
              </a:rPr>
              <a:t>MutliRAT</a:t>
            </a:r>
            <a:r>
              <a:rPr kumimoji="0" lang="en-US" sz="1000" b="0" i="0" u="none" strike="noStrike" kern="1200" cap="none" spc="0" normalizeH="0" baseline="0" noProof="0" dirty="0">
                <a:ln>
                  <a:noFill/>
                </a:ln>
                <a:solidFill>
                  <a:srgbClr val="124191"/>
                </a:solidFill>
                <a:effectLst/>
                <a:uLnTx/>
                <a:uFillTx/>
                <a:latin typeface="Nokia Pure Headline" pitchFamily="34" charset="0"/>
              </a:rPr>
              <a:t> sites using SBTS SW)</a:t>
            </a:r>
          </a:p>
        </p:txBody>
      </p:sp>
      <p:sp>
        <p:nvSpPr>
          <p:cNvPr id="91" name="Text Box 40">
            <a:extLst>
              <a:ext uri="{FF2B5EF4-FFF2-40B4-BE49-F238E27FC236}">
                <a16:creationId xmlns:a16="http://schemas.microsoft.com/office/drawing/2014/main" id="{302C7D5A-6111-4314-88D4-19D1A0C14490}"/>
              </a:ext>
            </a:extLst>
          </p:cNvPr>
          <p:cNvSpPr txBox="1">
            <a:spLocks noChangeArrowheads="1"/>
          </p:cNvSpPr>
          <p:nvPr/>
        </p:nvSpPr>
        <p:spPr bwMode="auto">
          <a:xfrm>
            <a:off x="4991098" y="4070573"/>
            <a:ext cx="3686177" cy="246209"/>
          </a:xfrm>
          <a:prstGeom prst="rect">
            <a:avLst/>
          </a:prstGeom>
          <a:noFill/>
          <a:ln w="9525">
            <a:noFill/>
            <a:miter lim="800000"/>
            <a:headEnd/>
            <a:tailEnd/>
          </a:ln>
          <a:effectLst/>
        </p:spPr>
        <p:txBody>
          <a:bodyPr wrap="square" lIns="91428" tIns="45714" rIns="91428" bIns="45714">
            <a:spAutoFit/>
          </a:bodyPr>
          <a:lstStyle/>
          <a:p>
            <a:pPr marL="0" marR="0" lvl="0" indent="0" algn="l" defTabSz="93333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24191"/>
                </a:solidFill>
                <a:effectLst/>
                <a:uLnTx/>
                <a:uFillTx/>
                <a:latin typeface="Nokia Pure Headline" pitchFamily="34" charset="0"/>
              </a:rPr>
              <a:t>SBTS Sites (Single RAT GSM/WCDMA/LTE Mode using SBTS SW)</a:t>
            </a:r>
          </a:p>
        </p:txBody>
      </p:sp>
      <p:cxnSp>
        <p:nvCxnSpPr>
          <p:cNvPr id="92" name="AutoShape 10">
            <a:extLst>
              <a:ext uri="{FF2B5EF4-FFF2-40B4-BE49-F238E27FC236}">
                <a16:creationId xmlns:a16="http://schemas.microsoft.com/office/drawing/2014/main" id="{4A0D9D12-EBA7-4AFF-8355-F3EBF50F9262}"/>
              </a:ext>
            </a:extLst>
          </p:cNvPr>
          <p:cNvCxnSpPr>
            <a:cxnSpLocks noChangeShapeType="1"/>
          </p:cNvCxnSpPr>
          <p:nvPr/>
        </p:nvCxnSpPr>
        <p:spPr bwMode="auto">
          <a:xfrm flipH="1">
            <a:off x="7488813" y="2381435"/>
            <a:ext cx="226758" cy="0"/>
          </a:xfrm>
          <a:prstGeom prst="straightConnector1">
            <a:avLst/>
          </a:prstGeom>
          <a:noFill/>
          <a:ln w="38100">
            <a:solidFill>
              <a:schemeClr val="tx1"/>
            </a:solidFill>
            <a:round/>
            <a:headEnd/>
            <a:tailEnd/>
          </a:ln>
        </p:spPr>
      </p:cxnSp>
      <p:cxnSp>
        <p:nvCxnSpPr>
          <p:cNvPr id="93" name="AutoShape 10">
            <a:extLst>
              <a:ext uri="{FF2B5EF4-FFF2-40B4-BE49-F238E27FC236}">
                <a16:creationId xmlns:a16="http://schemas.microsoft.com/office/drawing/2014/main" id="{BA6FF2BD-FFF1-4E38-9C63-D0C8B4C59F95}"/>
              </a:ext>
            </a:extLst>
          </p:cNvPr>
          <p:cNvCxnSpPr>
            <a:cxnSpLocks noChangeShapeType="1"/>
          </p:cNvCxnSpPr>
          <p:nvPr/>
        </p:nvCxnSpPr>
        <p:spPr bwMode="auto">
          <a:xfrm flipV="1">
            <a:off x="7473639" y="2150805"/>
            <a:ext cx="2578" cy="431680"/>
          </a:xfrm>
          <a:prstGeom prst="straightConnector1">
            <a:avLst/>
          </a:prstGeom>
          <a:noFill/>
          <a:ln w="38100">
            <a:gradFill>
              <a:gsLst>
                <a:gs pos="48000">
                  <a:schemeClr val="bg2"/>
                </a:gs>
                <a:gs pos="51000">
                  <a:schemeClr val="tx1"/>
                </a:gs>
              </a:gsLst>
              <a:lin ang="5400000" scaled="0"/>
            </a:gradFill>
            <a:round/>
            <a:headEnd/>
            <a:tailEnd/>
          </a:ln>
        </p:spPr>
      </p:cxnSp>
      <p:sp>
        <p:nvSpPr>
          <p:cNvPr id="94" name="Cloud">
            <a:extLst>
              <a:ext uri="{FF2B5EF4-FFF2-40B4-BE49-F238E27FC236}">
                <a16:creationId xmlns:a16="http://schemas.microsoft.com/office/drawing/2014/main" id="{89979A59-E6D3-41A1-B70B-D3D5B1187601}"/>
              </a:ext>
            </a:extLst>
          </p:cNvPr>
          <p:cNvSpPr>
            <a:spLocks noEditPoints="1" noChangeArrowheads="1"/>
          </p:cNvSpPr>
          <p:nvPr/>
        </p:nvSpPr>
        <p:spPr bwMode="auto">
          <a:xfrm>
            <a:off x="5855661" y="2800678"/>
            <a:ext cx="1451249" cy="60356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a:solidFill>
              <a:schemeClr val="bg1">
                <a:lumMod val="50000"/>
              </a:schemeClr>
            </a:solidFill>
            <a:miter lim="800000"/>
            <a:headEnd/>
            <a:tailEnd/>
          </a:ln>
        </p:spPr>
        <p:txBody>
          <a:bodyPr lIns="72557" tIns="36279" rIns="72557" bIns="36279" anchor="ctr" anchorCtr="1"/>
          <a:lstStyle/>
          <a:p>
            <a:pPr marL="0" marR="0" lvl="0" indent="0" algn="ctr" defTabSz="604645" rtl="0" eaLnBrk="1" fontAlgn="base" latinLnBrk="0" hangingPunct="1">
              <a:lnSpc>
                <a:spcPct val="90000"/>
              </a:lnSpc>
              <a:spcBef>
                <a:spcPct val="0"/>
              </a:spcBef>
              <a:spcAft>
                <a:spcPct val="0"/>
              </a:spcAft>
              <a:buClrTx/>
              <a:buSzTx/>
              <a:buFontTx/>
              <a:buNone/>
              <a:tabLst/>
              <a:defRPr/>
            </a:pPr>
            <a:endParaRPr kumimoji="0" lang="en-GB" sz="1000" b="0" i="0" u="none" strike="noStrike" kern="0" cap="none" spc="0" normalizeH="0" baseline="0" noProof="0" dirty="0">
              <a:ln>
                <a:noFill/>
              </a:ln>
              <a:solidFill>
                <a:srgbClr val="FFFFFF"/>
              </a:solidFill>
              <a:effectLst/>
              <a:uLnTx/>
              <a:uFillTx/>
              <a:latin typeface="Nokia Pure Headline" pitchFamily="34" charset="0"/>
            </a:endParaRPr>
          </a:p>
        </p:txBody>
      </p:sp>
      <p:sp>
        <p:nvSpPr>
          <p:cNvPr id="95" name="Cloud">
            <a:extLst>
              <a:ext uri="{FF2B5EF4-FFF2-40B4-BE49-F238E27FC236}">
                <a16:creationId xmlns:a16="http://schemas.microsoft.com/office/drawing/2014/main" id="{B5134B07-F34B-4803-BB2C-A34E9F221606}"/>
              </a:ext>
            </a:extLst>
          </p:cNvPr>
          <p:cNvSpPr>
            <a:spLocks noEditPoints="1" noChangeArrowheads="1"/>
          </p:cNvSpPr>
          <p:nvPr/>
        </p:nvSpPr>
        <p:spPr bwMode="auto">
          <a:xfrm>
            <a:off x="5953019" y="1542963"/>
            <a:ext cx="1351466" cy="60482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a:solidFill>
              <a:schemeClr val="bg1">
                <a:lumMod val="50000"/>
              </a:schemeClr>
            </a:solidFill>
            <a:miter lim="800000"/>
            <a:headEnd/>
            <a:tailEnd/>
          </a:ln>
        </p:spPr>
        <p:txBody>
          <a:bodyPr lIns="72557" tIns="36279" rIns="72557" bIns="36279" anchor="ctr" anchorCtr="1"/>
          <a:lstStyle/>
          <a:p>
            <a:pPr marL="0" marR="0" lvl="0" indent="0" algn="r" defTabSz="604645" rtl="0" eaLnBrk="1" fontAlgn="base" latinLnBrk="0" hangingPunct="1">
              <a:lnSpc>
                <a:spcPct val="90000"/>
              </a:lnSpc>
              <a:spcBef>
                <a:spcPct val="0"/>
              </a:spcBef>
              <a:spcAft>
                <a:spcPct val="0"/>
              </a:spcAft>
              <a:buClrTx/>
              <a:buSzTx/>
              <a:buFontTx/>
              <a:buNone/>
              <a:tabLst/>
              <a:defRPr/>
            </a:pPr>
            <a:endParaRPr kumimoji="0" lang="en-GB" sz="1000" b="0" i="0" u="none" strike="noStrike" kern="0" cap="none" spc="0" normalizeH="0" baseline="0" noProof="0" dirty="0">
              <a:ln>
                <a:noFill/>
              </a:ln>
              <a:solidFill>
                <a:srgbClr val="68717A">
                  <a:lumMod val="50000"/>
                </a:srgbClr>
              </a:solidFill>
              <a:effectLst/>
              <a:uLnTx/>
              <a:uFillTx/>
              <a:latin typeface="Nokia Pure Headline" pitchFamily="34" charset="0"/>
            </a:endParaRPr>
          </a:p>
        </p:txBody>
      </p:sp>
      <p:sp>
        <p:nvSpPr>
          <p:cNvPr id="96" name="AutoShape 16">
            <a:extLst>
              <a:ext uri="{FF2B5EF4-FFF2-40B4-BE49-F238E27FC236}">
                <a16:creationId xmlns:a16="http://schemas.microsoft.com/office/drawing/2014/main" id="{30F13F5F-799A-4A63-AF9D-55DEE928B5C0}"/>
              </a:ext>
            </a:extLst>
          </p:cNvPr>
          <p:cNvSpPr>
            <a:spLocks noChangeArrowheads="1"/>
          </p:cNvSpPr>
          <p:nvPr/>
        </p:nvSpPr>
        <p:spPr bwMode="auto">
          <a:xfrm>
            <a:off x="7668953" y="2310808"/>
            <a:ext cx="183938" cy="124744"/>
          </a:xfrm>
          <a:prstGeom prst="roundRect">
            <a:avLst>
              <a:gd name="adj" fmla="val 9644"/>
            </a:avLst>
          </a:prstGeom>
          <a:solidFill>
            <a:schemeClr val="tx1"/>
          </a:solidFill>
          <a:ln w="38100" algn="ctr">
            <a:solidFill>
              <a:schemeClr val="tx1"/>
            </a:solidFill>
            <a:round/>
            <a:headEnd/>
            <a:tailEnd/>
          </a:ln>
          <a:effectLst>
            <a:prstShdw prst="shdw17">
              <a:schemeClr val="accent2">
                <a:gamma/>
                <a:shade val="60000"/>
                <a:invGamma/>
              </a:schemeClr>
            </a:prstShdw>
          </a:effectLst>
        </p:spPr>
        <p:txBody>
          <a:bodyPr lIns="72562" tIns="179977" rIns="72562" bIns="122841" anchor="ctr"/>
          <a:lstStyle/>
          <a:p>
            <a:pPr marL="0" marR="0" lvl="0" indent="0" algn="l" defTabSz="604645" rtl="0" eaLnBrk="0" fontAlgn="base" latinLnBrk="0" hangingPunct="0">
              <a:lnSpc>
                <a:spcPct val="100000"/>
              </a:lnSpc>
              <a:spcBef>
                <a:spcPct val="0"/>
              </a:spcBef>
              <a:spcAft>
                <a:spcPct val="0"/>
              </a:spcAft>
              <a:buClrTx/>
              <a:buSzTx/>
              <a:buFontTx/>
              <a:buNone/>
              <a:tabLst/>
              <a:defRPr/>
            </a:pPr>
            <a:endParaRPr kumimoji="0" lang="fi-FI" sz="1000" b="0" i="0" u="none" strike="noStrike" kern="1200" cap="none" spc="0" normalizeH="0" baseline="0" noProof="0" dirty="0">
              <a:ln>
                <a:noFill/>
              </a:ln>
              <a:solidFill>
                <a:srgbClr val="124191"/>
              </a:solidFill>
              <a:effectLst/>
              <a:uLnTx/>
              <a:uFillTx/>
              <a:latin typeface="Nokia Pure Headline" pitchFamily="34" charset="0"/>
            </a:endParaRPr>
          </a:p>
        </p:txBody>
      </p:sp>
      <p:sp>
        <p:nvSpPr>
          <p:cNvPr id="97" name="Text Box 18">
            <a:extLst>
              <a:ext uri="{FF2B5EF4-FFF2-40B4-BE49-F238E27FC236}">
                <a16:creationId xmlns:a16="http://schemas.microsoft.com/office/drawing/2014/main" id="{781E37FF-8454-4F73-994A-23017813D3FE}"/>
              </a:ext>
            </a:extLst>
          </p:cNvPr>
          <p:cNvSpPr txBox="1">
            <a:spLocks noChangeArrowheads="1"/>
          </p:cNvSpPr>
          <p:nvPr/>
        </p:nvSpPr>
        <p:spPr bwMode="auto">
          <a:xfrm>
            <a:off x="7661233" y="2312755"/>
            <a:ext cx="176251" cy="125102"/>
          </a:xfrm>
          <a:prstGeom prst="rect">
            <a:avLst/>
          </a:prstGeom>
          <a:solidFill>
            <a:schemeClr val="tx1"/>
          </a:solidFill>
          <a:ln w="9525">
            <a:solidFill>
              <a:schemeClr val="tx1"/>
            </a:solidFill>
            <a:miter lim="800000"/>
            <a:headEnd/>
            <a:tailEnd/>
          </a:ln>
        </p:spPr>
        <p:txBody>
          <a:bodyPr wrap="none" lIns="71807" tIns="35274" rIns="71807" bIns="35274" anchor="ctr"/>
          <a:lstStyle/>
          <a:p>
            <a:pPr marL="0" marR="0" lvl="0" indent="0" algn="ctr" defTabSz="604645" rtl="0" eaLnBrk="0" fontAlgn="base" latinLnBrk="0" hangingPunct="0">
              <a:lnSpc>
                <a:spcPct val="100000"/>
              </a:lnSpc>
              <a:spcBef>
                <a:spcPct val="50000"/>
              </a:spcBef>
              <a:spcAft>
                <a:spcPct val="15000"/>
              </a:spcAft>
              <a:buClr>
                <a:srgbClr val="00C9FF"/>
              </a:buClr>
              <a:buSzTx/>
              <a:buFontTx/>
              <a:buNone/>
              <a:tabLst/>
              <a:defRPr/>
            </a:pPr>
            <a:r>
              <a:rPr kumimoji="0" lang="en-US" sz="800" b="0" i="0" u="none" strike="noStrike" kern="1200" cap="none" spc="0" normalizeH="0" baseline="0" noProof="0" dirty="0">
                <a:ln>
                  <a:noFill/>
                </a:ln>
                <a:solidFill>
                  <a:srgbClr val="FFFFFF"/>
                </a:solidFill>
                <a:effectLst/>
                <a:uLnTx/>
                <a:uFillTx/>
                <a:latin typeface="Nokia Pure Headline" pitchFamily="34" charset="0"/>
              </a:rPr>
              <a:t>Eth</a:t>
            </a:r>
          </a:p>
        </p:txBody>
      </p:sp>
      <p:sp>
        <p:nvSpPr>
          <p:cNvPr id="98" name="Text Box 40">
            <a:extLst>
              <a:ext uri="{FF2B5EF4-FFF2-40B4-BE49-F238E27FC236}">
                <a16:creationId xmlns:a16="http://schemas.microsoft.com/office/drawing/2014/main" id="{FB62A54C-038E-46B3-87F9-E6A107383C69}"/>
              </a:ext>
            </a:extLst>
          </p:cNvPr>
          <p:cNvSpPr txBox="1">
            <a:spLocks noChangeArrowheads="1"/>
          </p:cNvSpPr>
          <p:nvPr/>
        </p:nvSpPr>
        <p:spPr bwMode="auto">
          <a:xfrm>
            <a:off x="6181604" y="1741507"/>
            <a:ext cx="860479" cy="201540"/>
          </a:xfrm>
          <a:prstGeom prst="rect">
            <a:avLst/>
          </a:prstGeom>
          <a:noFill/>
          <a:ln w="9525">
            <a:noFill/>
            <a:miter lim="800000"/>
            <a:headEnd/>
            <a:tailEnd/>
          </a:ln>
          <a:effectLst/>
        </p:spPr>
        <p:txBody>
          <a:bodyPr lIns="72557" tIns="36279" rIns="72557" bIns="36279">
            <a:spAutoFit/>
          </a:bodyPr>
          <a:lstStyle/>
          <a:p>
            <a:pPr marL="0" marR="0" lvl="0" indent="0" algn="ctr" defTabSz="740691"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124191"/>
                </a:solidFill>
                <a:effectLst/>
                <a:uLnTx/>
                <a:uFillTx/>
                <a:latin typeface="Nokia Pure Headline" pitchFamily="34" charset="0"/>
              </a:rPr>
              <a:t>IP / Ethernet</a:t>
            </a:r>
          </a:p>
        </p:txBody>
      </p:sp>
      <p:sp>
        <p:nvSpPr>
          <p:cNvPr id="99" name="Text Box 40">
            <a:extLst>
              <a:ext uri="{FF2B5EF4-FFF2-40B4-BE49-F238E27FC236}">
                <a16:creationId xmlns:a16="http://schemas.microsoft.com/office/drawing/2014/main" id="{D74EB65F-8C40-46B0-8239-E15D804A204D}"/>
              </a:ext>
            </a:extLst>
          </p:cNvPr>
          <p:cNvSpPr txBox="1">
            <a:spLocks noChangeArrowheads="1"/>
          </p:cNvSpPr>
          <p:nvPr/>
        </p:nvSpPr>
        <p:spPr bwMode="auto">
          <a:xfrm>
            <a:off x="6282970" y="2914634"/>
            <a:ext cx="931120" cy="319488"/>
          </a:xfrm>
          <a:prstGeom prst="rect">
            <a:avLst/>
          </a:prstGeom>
          <a:noFill/>
          <a:ln w="9525">
            <a:noFill/>
            <a:miter lim="800000"/>
            <a:headEnd/>
            <a:tailEnd/>
          </a:ln>
          <a:effectLst/>
        </p:spPr>
        <p:txBody>
          <a:bodyPr wrap="square" lIns="72557" tIns="36279" rIns="72557" bIns="36279">
            <a:spAutoFit/>
          </a:bodyPr>
          <a:lstStyle/>
          <a:p>
            <a:pPr marL="0" marR="0" lvl="0" indent="0" algn="ctr" defTabSz="740691"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124191"/>
                </a:solidFill>
                <a:effectLst/>
                <a:uLnTx/>
                <a:uFillTx/>
                <a:latin typeface="Nokia Pure Headline" pitchFamily="34" charset="0"/>
              </a:rPr>
              <a:t>Existing Transport</a:t>
            </a:r>
          </a:p>
          <a:p>
            <a:pPr marL="0" marR="0" lvl="0" indent="0" algn="ctr" defTabSz="740691"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124191"/>
                </a:solidFill>
                <a:effectLst/>
                <a:uLnTx/>
                <a:uFillTx/>
                <a:latin typeface="Nokia Pure Headline" pitchFamily="34" charset="0"/>
              </a:rPr>
              <a:t>(TDM / IP)</a:t>
            </a:r>
          </a:p>
        </p:txBody>
      </p:sp>
      <p:pic>
        <p:nvPicPr>
          <p:cNvPr id="100" name="Picture 31" descr="\\DML-NAS\DML_Data\1 Live Jobs\Nokia\19044 - Nokia brand Site\MASTER TEMPLATES\Network graphics\PNGs\Network Graphic Final PNGs\4 arrows-100x100mm_RGB_4.png">
            <a:extLst>
              <a:ext uri="{FF2B5EF4-FFF2-40B4-BE49-F238E27FC236}">
                <a16:creationId xmlns:a16="http://schemas.microsoft.com/office/drawing/2014/main" id="{3D4A847E-CC7B-458B-AA31-9F7FFA0A0F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8610" y="1771768"/>
            <a:ext cx="430058" cy="42861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1" descr="\\DML-NAS\DML_Data\1 Live Jobs\Nokia\19044 - Nokia brand Site\MASTER TEMPLATES\Network graphics\PNGs\Network Graphic Final PNGs\4 arrows-100x100mm_RGB_4.png">
            <a:extLst>
              <a:ext uri="{FF2B5EF4-FFF2-40B4-BE49-F238E27FC236}">
                <a16:creationId xmlns:a16="http://schemas.microsoft.com/office/drawing/2014/main" id="{FCA026AC-93D4-4664-A6B3-7AF94CC4AC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3753" y="2510443"/>
            <a:ext cx="430058" cy="42861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DML-NAS\DML_Data\1 Live Jobs\Nokia\19044 - Nokia brand Site\MASTER TEMPLATES\Network graphics\PNGs\Network Graphic Final PNGs\Tablet &amp; Chart-100x100mm_RGB_4.png">
            <a:extLst>
              <a:ext uri="{FF2B5EF4-FFF2-40B4-BE49-F238E27FC236}">
                <a16:creationId xmlns:a16="http://schemas.microsoft.com/office/drawing/2014/main" id="{22E1394A-661F-4F1C-B59A-E58FF32491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8839" y="1943047"/>
            <a:ext cx="742899" cy="740403"/>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205">
            <a:extLst>
              <a:ext uri="{FF2B5EF4-FFF2-40B4-BE49-F238E27FC236}">
                <a16:creationId xmlns:a16="http://schemas.microsoft.com/office/drawing/2014/main" id="{97038EEE-13A0-4D5C-9E41-1BCBB34C462A}"/>
              </a:ext>
            </a:extLst>
          </p:cNvPr>
          <p:cNvSpPr txBox="1">
            <a:spLocks noChangeArrowheads="1"/>
          </p:cNvSpPr>
          <p:nvPr/>
        </p:nvSpPr>
        <p:spPr bwMode="auto">
          <a:xfrm>
            <a:off x="7705493" y="1685936"/>
            <a:ext cx="1219432" cy="242548"/>
          </a:xfrm>
          <a:prstGeom prst="rect">
            <a:avLst/>
          </a:prstGeom>
          <a:noFill/>
          <a:ln w="9525">
            <a:noFill/>
            <a:miter lim="800000"/>
            <a:headEnd/>
            <a:tailEnd/>
          </a:ln>
        </p:spPr>
        <p:txBody>
          <a:bodyPr wrap="square" lIns="72562" tIns="36281" rIns="72562" bIns="36281">
            <a:spAutoFit/>
          </a:bodyPr>
          <a:lstStyle/>
          <a:p>
            <a:pPr marL="0" marR="0" lvl="0" indent="0" algn="ctr" defTabSz="457171" rtl="0" eaLnBrk="1" fontAlgn="base" latinLnBrk="0" hangingPunct="1">
              <a:lnSpc>
                <a:spcPct val="100000"/>
              </a:lnSpc>
              <a:spcBef>
                <a:spcPct val="0"/>
              </a:spcBef>
              <a:spcAft>
                <a:spcPct val="0"/>
              </a:spcAft>
              <a:buClrTx/>
              <a:buSzTx/>
              <a:buFontTx/>
              <a:buNone/>
              <a:tabLst/>
              <a:defRPr/>
            </a:pPr>
            <a:r>
              <a:rPr kumimoji="0" lang="fi-FI" sz="1100" b="0" i="0" u="none" strike="noStrike" kern="1200" cap="none" spc="0" normalizeH="0" baseline="0" noProof="0" dirty="0">
                <a:ln>
                  <a:noFill/>
                </a:ln>
                <a:solidFill>
                  <a:srgbClr val="124191"/>
                </a:solidFill>
                <a:effectLst/>
                <a:uLnTx/>
                <a:uFillTx/>
                <a:latin typeface="Nokia Pure Headline" pitchFamily="34" charset="0"/>
              </a:rPr>
              <a:t>Radio </a:t>
            </a:r>
            <a:r>
              <a:rPr kumimoji="0" lang="fi-FI" sz="1100" b="0" i="0" u="none" strike="noStrike" kern="1200" cap="none" spc="0" normalizeH="0" baseline="0" noProof="0" dirty="0" err="1">
                <a:ln>
                  <a:noFill/>
                </a:ln>
                <a:solidFill>
                  <a:srgbClr val="124191"/>
                </a:solidFill>
                <a:effectLst/>
                <a:uLnTx/>
                <a:uFillTx/>
                <a:latin typeface="Nokia Pure Headline" pitchFamily="34" charset="0"/>
              </a:rPr>
              <a:t>Controllers</a:t>
            </a:r>
            <a:endParaRPr kumimoji="0" lang="en-US" sz="1100" b="0" i="0" u="none" strike="noStrike" kern="1200" cap="none" spc="0" normalizeH="0" baseline="0" noProof="0" dirty="0">
              <a:ln>
                <a:noFill/>
              </a:ln>
              <a:solidFill>
                <a:srgbClr val="124191"/>
              </a:solidFill>
              <a:effectLst/>
              <a:uLnTx/>
              <a:uFillTx/>
              <a:latin typeface="Nokia Pure Headline" pitchFamily="34" charset="0"/>
            </a:endParaRPr>
          </a:p>
        </p:txBody>
      </p:sp>
      <p:sp>
        <p:nvSpPr>
          <p:cNvPr id="104" name="AutoShape 41">
            <a:extLst>
              <a:ext uri="{FF2B5EF4-FFF2-40B4-BE49-F238E27FC236}">
                <a16:creationId xmlns:a16="http://schemas.microsoft.com/office/drawing/2014/main" id="{46A9D6B6-775F-4C83-AF19-6DAB10396E96}"/>
              </a:ext>
            </a:extLst>
          </p:cNvPr>
          <p:cNvSpPr>
            <a:spLocks noChangeArrowheads="1"/>
          </p:cNvSpPr>
          <p:nvPr/>
        </p:nvSpPr>
        <p:spPr bwMode="auto">
          <a:xfrm>
            <a:off x="4744326" y="4373107"/>
            <a:ext cx="249937" cy="204903"/>
          </a:xfrm>
          <a:prstGeom prst="hexagon">
            <a:avLst>
              <a:gd name="adj" fmla="val 28903"/>
              <a:gd name="vf" fmla="val 115470"/>
            </a:avLst>
          </a:prstGeom>
          <a:solidFill>
            <a:srgbClr val="00C9FF"/>
          </a:solidFill>
          <a:ln w="12700" algn="ctr">
            <a:solidFill>
              <a:schemeClr val="bg1"/>
            </a:solidFill>
            <a:miter lim="800000"/>
            <a:headEnd/>
            <a:tailEnd/>
          </a:ln>
        </p:spPr>
        <p:txBody>
          <a:bodyPr wrap="none" lIns="90476" tIns="44444" rIns="90476" bIns="44444" anchor="ctr"/>
          <a:lstStyle>
            <a:defPPr>
              <a:defRPr lang="en-US"/>
            </a:defPPr>
            <a:lvl1pPr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1pPr>
            <a:lvl2pPr marL="4572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2pPr>
            <a:lvl3pPr marL="9144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3pPr>
            <a:lvl4pPr marL="13716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4pPr>
            <a:lvl5pPr marL="1828800" algn="l" rtl="0" fontAlgn="base">
              <a:lnSpc>
                <a:spcPct val="90000"/>
              </a:lnSpc>
              <a:spcBef>
                <a:spcPct val="30000"/>
              </a:spcBef>
              <a:spcAft>
                <a:spcPct val="0"/>
              </a:spcAft>
              <a:buClr>
                <a:schemeClr val="accent2"/>
              </a:buClr>
              <a:buSzPct val="110000"/>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marL="0" marR="0" lvl="0" indent="0" algn="ctr" defTabSz="761902" rtl="0" eaLnBrk="1" fontAlgn="base" latinLnBrk="0" hangingPunct="1">
              <a:lnSpc>
                <a:spcPct val="90000"/>
              </a:lnSpc>
              <a:spcBef>
                <a:spcPct val="30000"/>
              </a:spcBef>
              <a:spcAft>
                <a:spcPct val="0"/>
              </a:spcAft>
              <a:buClr>
                <a:srgbClr val="00C9FF"/>
              </a:buClr>
              <a:buSzPct val="110000"/>
              <a:buFontTx/>
              <a:buNone/>
              <a:tabLst/>
              <a:defRPr/>
            </a:pPr>
            <a:endParaRPr kumimoji="0" lang="en-US" sz="800" b="1" i="0" u="none" strike="noStrike" kern="1200" cap="none" spc="0" normalizeH="0" baseline="0" noProof="0" dirty="0">
              <a:ln>
                <a:noFill/>
              </a:ln>
              <a:solidFill>
                <a:srgbClr val="FFFFFF"/>
              </a:solidFill>
              <a:effectLst/>
              <a:uLnTx/>
              <a:uFillTx/>
              <a:latin typeface="Nokia Pure Headline" pitchFamily="34" charset="0"/>
              <a:ea typeface="+mn-ea"/>
              <a:cs typeface="+mn-cs"/>
            </a:endParaRPr>
          </a:p>
        </p:txBody>
      </p:sp>
      <p:sp>
        <p:nvSpPr>
          <p:cNvPr id="105" name="Text Box 40">
            <a:extLst>
              <a:ext uri="{FF2B5EF4-FFF2-40B4-BE49-F238E27FC236}">
                <a16:creationId xmlns:a16="http://schemas.microsoft.com/office/drawing/2014/main" id="{3943AA2E-3924-4E0E-B400-78855F5C6F65}"/>
              </a:ext>
            </a:extLst>
          </p:cNvPr>
          <p:cNvSpPr txBox="1">
            <a:spLocks noChangeArrowheads="1"/>
          </p:cNvSpPr>
          <p:nvPr/>
        </p:nvSpPr>
        <p:spPr bwMode="auto">
          <a:xfrm>
            <a:off x="4991099" y="4356323"/>
            <a:ext cx="3952876" cy="246209"/>
          </a:xfrm>
          <a:prstGeom prst="rect">
            <a:avLst/>
          </a:prstGeom>
          <a:noFill/>
          <a:ln w="9525">
            <a:noFill/>
            <a:miter lim="800000"/>
            <a:headEnd/>
            <a:tailEnd/>
          </a:ln>
          <a:effectLst/>
        </p:spPr>
        <p:txBody>
          <a:bodyPr wrap="square" lIns="91428" tIns="45714" rIns="91428" bIns="45714">
            <a:spAutoFit/>
          </a:bodyPr>
          <a:lstStyle/>
          <a:p>
            <a:pPr marL="0" marR="0" lvl="0" indent="0" algn="l" defTabSz="93333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24191"/>
                </a:solidFill>
                <a:effectLst/>
                <a:uLnTx/>
                <a:uFillTx/>
                <a:latin typeface="Nokia Pure Headline" pitchFamily="34" charset="0"/>
              </a:rPr>
              <a:t>RAT Specific Sites  (FSMF or earlier system modules, RAT specific SW</a:t>
            </a:r>
          </a:p>
        </p:txBody>
      </p:sp>
      <p:sp>
        <p:nvSpPr>
          <p:cNvPr id="106" name="Text Box 40">
            <a:extLst>
              <a:ext uri="{FF2B5EF4-FFF2-40B4-BE49-F238E27FC236}">
                <a16:creationId xmlns:a16="http://schemas.microsoft.com/office/drawing/2014/main" id="{04B57177-CD14-4BC5-92A6-21D5596A188B}"/>
              </a:ext>
            </a:extLst>
          </p:cNvPr>
          <p:cNvSpPr txBox="1">
            <a:spLocks noChangeArrowheads="1"/>
          </p:cNvSpPr>
          <p:nvPr/>
        </p:nvSpPr>
        <p:spPr bwMode="auto">
          <a:xfrm>
            <a:off x="7667708" y="2693279"/>
            <a:ext cx="1200067" cy="180988"/>
          </a:xfrm>
          <a:prstGeom prst="rect">
            <a:avLst/>
          </a:prstGeom>
          <a:noFill/>
          <a:ln w="9525">
            <a:noFill/>
            <a:miter lim="800000"/>
            <a:headEnd/>
            <a:tailEnd/>
          </a:ln>
          <a:effectLst/>
        </p:spPr>
        <p:txBody>
          <a:bodyPr wrap="square" lIns="72557" tIns="36279" rIns="72557" bIns="36279">
            <a:spAutoFit/>
          </a:bodyPr>
          <a:lstStyle/>
          <a:p>
            <a:pPr marL="0" marR="0" lvl="0" indent="0" algn="ctr" defTabSz="740691"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err="1">
                <a:ln>
                  <a:noFill/>
                </a:ln>
                <a:solidFill>
                  <a:srgbClr val="124191"/>
                </a:solidFill>
                <a:effectLst/>
                <a:uLnTx/>
                <a:uFillTx/>
                <a:latin typeface="Nokia Pure Headline" pitchFamily="34" charset="0"/>
              </a:rPr>
              <a:t>mcBSC</a:t>
            </a:r>
            <a:r>
              <a:rPr kumimoji="0" lang="en-US" sz="700" b="0" i="0" u="none" strike="noStrike" kern="1200" cap="none" spc="0" normalizeH="0" baseline="0" noProof="0" dirty="0">
                <a:ln>
                  <a:noFill/>
                </a:ln>
                <a:solidFill>
                  <a:srgbClr val="124191"/>
                </a:solidFill>
                <a:effectLst/>
                <a:uLnTx/>
                <a:uFillTx/>
                <a:latin typeface="Nokia Pure Headline" pitchFamily="34" charset="0"/>
              </a:rPr>
              <a:t>, Flexi BSC, </a:t>
            </a:r>
            <a:r>
              <a:rPr kumimoji="0" lang="en-US" sz="700" b="0" i="0" u="none" strike="noStrike" kern="1200" cap="none" spc="0" normalizeH="0" baseline="0" noProof="0" dirty="0" err="1">
                <a:ln>
                  <a:noFill/>
                </a:ln>
                <a:solidFill>
                  <a:srgbClr val="124191"/>
                </a:solidFill>
                <a:effectLst/>
                <a:uLnTx/>
                <a:uFillTx/>
                <a:latin typeface="Nokia Pure Headline" pitchFamily="34" charset="0"/>
              </a:rPr>
              <a:t>mcRNC</a:t>
            </a:r>
            <a:endParaRPr kumimoji="0" lang="en-US" sz="700" b="0" i="0" u="none" strike="noStrike" kern="1200" cap="none" spc="0" normalizeH="0" baseline="0" noProof="0" dirty="0">
              <a:ln>
                <a:noFill/>
              </a:ln>
              <a:solidFill>
                <a:srgbClr val="124191"/>
              </a:solidFill>
              <a:effectLst/>
              <a:uLnTx/>
              <a:uFillTx/>
              <a:latin typeface="Nokia Pure Headline" pitchFamily="34" charset="0"/>
            </a:endParaRPr>
          </a:p>
        </p:txBody>
      </p:sp>
      <p:sp>
        <p:nvSpPr>
          <p:cNvPr id="107" name="Round Single Corner Rectangle 111">
            <a:extLst>
              <a:ext uri="{FF2B5EF4-FFF2-40B4-BE49-F238E27FC236}">
                <a16:creationId xmlns:a16="http://schemas.microsoft.com/office/drawing/2014/main" id="{B812186F-5CFB-4764-A940-EDB4D1D31BED}"/>
              </a:ext>
            </a:extLst>
          </p:cNvPr>
          <p:cNvSpPr/>
          <p:nvPr/>
        </p:nvSpPr>
        <p:spPr>
          <a:xfrm>
            <a:off x="412467" y="1013528"/>
            <a:ext cx="3925338" cy="3019353"/>
          </a:xfrm>
          <a:prstGeom prst="round1Rect">
            <a:avLst>
              <a:gd name="adj" fmla="val 0"/>
            </a:avLst>
          </a:prstGeom>
          <a:solidFill>
            <a:schemeClr val="accent2"/>
          </a:solidFill>
          <a:ln>
            <a:noFill/>
          </a:ln>
          <a:effectLst/>
          <a:scene3d>
            <a:camera prst="orthographicFront" fov="0">
              <a:rot lat="0" lon="0" rev="0"/>
            </a:camera>
            <a:lightRig rig="threePt" dir="t">
              <a:rot lat="0" lon="0" rev="0"/>
            </a:lightRig>
          </a:scene3d>
          <a:sp3d extrusionH="76200" contourW="9525" prstMaterial="matte">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lIns="182857" tIns="91428" rIns="91428" bIns="45714" rtlCol="0" anchor="t" anchorCtr="0"/>
          <a:lstStyle/>
          <a:p>
            <a:pPr marL="180975" marR="0" lvl="1" indent="-180975" algn="l" defTabSz="604684" rtl="0" eaLnBrk="0" fontAlgn="auto" latinLnBrk="0" hangingPunct="0">
              <a:lnSpc>
                <a:spcPct val="90000"/>
              </a:lnSpc>
              <a:spcBef>
                <a:spcPts val="200"/>
              </a:spcBef>
              <a:spcAft>
                <a:spcPts val="0"/>
              </a:spcAft>
              <a:buSzPct val="110000"/>
              <a:buFont typeface="Arial" pitchFamily="34" charset="0"/>
              <a:buChar char="•"/>
              <a:tabLst/>
              <a:defRPr/>
            </a:pPr>
            <a:r>
              <a:rPr kumimoji="0" lang="en-US" sz="1400" b="0" i="0" u="none" strike="noStrike" kern="0" cap="none" spc="0" normalizeH="0" baseline="0" noProof="0" dirty="0">
                <a:ln>
                  <a:noFill/>
                </a:ln>
                <a:solidFill>
                  <a:srgbClr val="124191"/>
                </a:solidFill>
                <a:effectLst/>
                <a:uLnTx/>
                <a:uFillTx/>
                <a:ea typeface="Nokia Pure Text" pitchFamily="34" charset="0"/>
                <a:cs typeface="Nokia Pure Text" pitchFamily="34" charset="0"/>
              </a:rPr>
              <a:t>Mixed SBTS Deployments on Multi RAT and Single RAT sites</a:t>
            </a:r>
          </a:p>
          <a:p>
            <a:pPr marL="266700" marR="0" lvl="2" indent="-85725" algn="l" defTabSz="604684" rtl="0" eaLnBrk="0" fontAlgn="auto" latinLnBrk="0" hangingPunct="0">
              <a:lnSpc>
                <a:spcPct val="90000"/>
              </a:lnSpc>
              <a:spcBef>
                <a:spcPts val="200"/>
              </a:spcBef>
              <a:spcAft>
                <a:spcPts val="0"/>
              </a:spcAft>
              <a:buSzPct val="110000"/>
              <a:buFont typeface="Arial" pitchFamily="34" charset="0"/>
              <a:buChar char="•"/>
              <a:tabLst/>
              <a:defRPr/>
            </a:pPr>
            <a:r>
              <a:rPr kumimoji="0" lang="en-US" sz="1200" b="0" i="0" u="none" strike="noStrike" kern="0" cap="none" spc="0" normalizeH="0" baseline="0" noProof="0" dirty="0">
                <a:ln>
                  <a:noFill/>
                </a:ln>
                <a:solidFill>
                  <a:srgbClr val="124191"/>
                </a:solidFill>
                <a:effectLst/>
                <a:uLnTx/>
                <a:uFillTx/>
                <a:ea typeface="Nokia Pure Text" pitchFamily="34" charset="0"/>
                <a:cs typeface="Nokia Pure Text" pitchFamily="34" charset="0"/>
              </a:rPr>
              <a:t>SBTSs running on SRAN SW in Multi RAT or Single RAT mode (GSM / WCDMA / LTE) </a:t>
            </a:r>
          </a:p>
          <a:p>
            <a:pPr marL="266700" marR="0" lvl="2" indent="-85725" algn="l" defTabSz="604684" rtl="0" eaLnBrk="0" fontAlgn="auto" latinLnBrk="0" hangingPunct="0">
              <a:lnSpc>
                <a:spcPct val="90000"/>
              </a:lnSpc>
              <a:spcBef>
                <a:spcPts val="200"/>
              </a:spcBef>
              <a:spcAft>
                <a:spcPts val="0"/>
              </a:spcAft>
              <a:buSzPct val="110000"/>
              <a:buFont typeface="Arial" pitchFamily="34" charset="0"/>
              <a:buChar char="•"/>
              <a:tabLst/>
              <a:defRPr/>
            </a:pPr>
            <a:endParaRPr kumimoji="0" lang="en-US" sz="1200" b="0" i="0" u="none" strike="noStrike" kern="0" cap="none" spc="0" normalizeH="0" baseline="0" noProof="0" dirty="0">
              <a:ln>
                <a:noFill/>
              </a:ln>
              <a:solidFill>
                <a:srgbClr val="124191"/>
              </a:solidFill>
              <a:effectLst/>
              <a:uLnTx/>
              <a:uFillTx/>
              <a:ea typeface="Nokia Pure Text" pitchFamily="34" charset="0"/>
              <a:cs typeface="Nokia Pure Text" pitchFamily="34" charset="0"/>
            </a:endParaRPr>
          </a:p>
          <a:p>
            <a:pPr marL="180975" marR="0" lvl="1" indent="-180975" algn="l" defTabSz="604684" rtl="0" eaLnBrk="0" fontAlgn="auto" latinLnBrk="0" hangingPunct="0">
              <a:lnSpc>
                <a:spcPct val="90000"/>
              </a:lnSpc>
              <a:spcBef>
                <a:spcPts val="200"/>
              </a:spcBef>
              <a:spcAft>
                <a:spcPts val="0"/>
              </a:spcAft>
              <a:buSzPct val="110000"/>
              <a:buFont typeface="Arial" pitchFamily="34" charset="0"/>
              <a:buChar char="•"/>
              <a:tabLst/>
              <a:defRPr/>
            </a:pPr>
            <a:r>
              <a:rPr kumimoji="0" lang="en-US" sz="1400" b="0" i="0" u="none" strike="noStrike" kern="0" cap="none" spc="0" normalizeH="0" baseline="0" noProof="0" dirty="0">
                <a:ln>
                  <a:noFill/>
                </a:ln>
                <a:solidFill>
                  <a:srgbClr val="124191"/>
                </a:solidFill>
                <a:effectLst/>
                <a:uLnTx/>
                <a:uFillTx/>
                <a:ea typeface="Nokia Pure Text" pitchFamily="34" charset="0"/>
                <a:cs typeface="Nokia Pure Text" pitchFamily="34" charset="0"/>
              </a:rPr>
              <a:t>Single RAT sites with RAT specific SW</a:t>
            </a:r>
          </a:p>
          <a:p>
            <a:pPr marL="266700" marR="0" lvl="2" indent="-85725" algn="l" defTabSz="604684" rtl="0" eaLnBrk="0" fontAlgn="auto" latinLnBrk="0" hangingPunct="0">
              <a:lnSpc>
                <a:spcPct val="90000"/>
              </a:lnSpc>
              <a:spcBef>
                <a:spcPts val="200"/>
              </a:spcBef>
              <a:spcAft>
                <a:spcPts val="0"/>
              </a:spcAft>
              <a:buSzPct val="110000"/>
              <a:buFont typeface="Arial" pitchFamily="34" charset="0"/>
              <a:buChar char="•"/>
              <a:tabLst/>
              <a:defRPr/>
            </a:pPr>
            <a:r>
              <a:rPr kumimoji="0" lang="en-US" sz="1200" b="0" i="0" u="none" strike="noStrike" kern="0" cap="none" spc="0" normalizeH="0" baseline="0" noProof="0" dirty="0">
                <a:ln>
                  <a:noFill/>
                </a:ln>
                <a:solidFill>
                  <a:srgbClr val="124191"/>
                </a:solidFill>
                <a:effectLst/>
                <a:uLnTx/>
                <a:uFillTx/>
                <a:ea typeface="Nokia Pure Text" pitchFamily="34" charset="0"/>
                <a:cs typeface="Nokia Pure Text" pitchFamily="34" charset="0"/>
              </a:rPr>
              <a:t>SBTS and RAT Specific cites can be connected to same RNC/BSC. This requires the controllers to be upgraded </a:t>
            </a:r>
            <a:r>
              <a:rPr kumimoji="0" lang="en-US" sz="1200" b="0" i="0" u="none" strike="noStrike" kern="1200" cap="none" spc="0" normalizeH="0" baseline="0" noProof="0" dirty="0">
                <a:ln>
                  <a:noFill/>
                </a:ln>
                <a:solidFill>
                  <a:srgbClr val="124191"/>
                </a:solidFill>
                <a:effectLst/>
                <a:uLnTx/>
                <a:uFillTx/>
                <a:ea typeface="Nokia Pure Text" pitchFamily="34" charset="0"/>
                <a:cs typeface="Nokia Pure Text" pitchFamily="34" charset="0"/>
              </a:rPr>
              <a:t>to level where the BSCs and RNCs support SRAN e.g. GSM 16 &amp; WCDMA 16 for SRAN16.10 or GSM17 &amp; WCDMA17 for SRAN17</a:t>
            </a:r>
            <a:endParaRPr kumimoji="0" lang="en-US" sz="1200" b="0" i="0" u="none" strike="noStrike" kern="0" cap="none" spc="0" normalizeH="0" baseline="0" noProof="0" dirty="0">
              <a:ln>
                <a:noFill/>
              </a:ln>
              <a:solidFill>
                <a:srgbClr val="124191"/>
              </a:solidFill>
              <a:effectLst/>
              <a:uLnTx/>
              <a:uFillTx/>
              <a:ea typeface="Nokia Pure Text" pitchFamily="34" charset="0"/>
              <a:cs typeface="Nokia Pure Text" pitchFamily="34" charset="0"/>
            </a:endParaRPr>
          </a:p>
          <a:p>
            <a:pPr marL="180975" marR="0" lvl="2" indent="-180975" algn="l" defTabSz="604684" rtl="0" eaLnBrk="0" fontAlgn="auto" latinLnBrk="0" hangingPunct="0">
              <a:lnSpc>
                <a:spcPct val="90000"/>
              </a:lnSpc>
              <a:spcBef>
                <a:spcPts val="200"/>
              </a:spcBef>
              <a:spcAft>
                <a:spcPts val="0"/>
              </a:spcAft>
              <a:buSzPct val="110000"/>
              <a:buFont typeface="Arial" pitchFamily="34" charset="0"/>
              <a:buChar char="•"/>
              <a:tabLst/>
              <a:defRPr/>
            </a:pPr>
            <a:endParaRPr kumimoji="0" lang="en-US" sz="1200" b="0" i="0" u="none" strike="noStrike" kern="0" cap="none" spc="0" normalizeH="0" baseline="0" noProof="0" dirty="0">
              <a:ln>
                <a:noFill/>
              </a:ln>
              <a:solidFill>
                <a:srgbClr val="124191"/>
              </a:solidFill>
              <a:effectLst/>
              <a:uLnTx/>
              <a:uFillTx/>
              <a:ea typeface="Nokia Pure Text" pitchFamily="34" charset="0"/>
              <a:cs typeface="Nokia Pure Text" pitchFamily="34" charset="0"/>
            </a:endParaRPr>
          </a:p>
          <a:p>
            <a:pPr marL="182563" marR="0" lvl="1" indent="-182563" algn="l" defTabSz="457171" rtl="0" eaLnBrk="0" fontAlgn="base" latinLnBrk="0" hangingPunct="0">
              <a:lnSpc>
                <a:spcPct val="90000"/>
              </a:lnSpc>
              <a:spcBef>
                <a:spcPct val="0"/>
              </a:spcBef>
              <a:spcAft>
                <a:spcPts val="300"/>
              </a:spcAft>
              <a:buSzTx/>
              <a:buFont typeface="Arial" charset="0"/>
              <a:buChar char="•"/>
              <a:tabLst/>
              <a:defRPr/>
            </a:pPr>
            <a:r>
              <a:rPr kumimoji="0" lang="en-US" sz="1400" b="0" i="0" u="none" strike="noStrike" kern="0" cap="none" spc="0" normalizeH="0" baseline="0" noProof="0" dirty="0">
                <a:ln>
                  <a:noFill/>
                </a:ln>
                <a:solidFill>
                  <a:srgbClr val="124191"/>
                </a:solidFill>
                <a:effectLst/>
                <a:uLnTx/>
                <a:uFillTx/>
                <a:ea typeface="Nokia Pure Text" pitchFamily="34" charset="0"/>
                <a:cs typeface="Nokia Pure Text" pitchFamily="34" charset="0"/>
              </a:rPr>
              <a:t>Single RAT areas can stay on separate SW release levels as long as these are supported by the </a:t>
            </a:r>
            <a:r>
              <a:rPr kumimoji="0" lang="en-US" sz="1400" b="0" i="0" u="none" strike="noStrike" kern="0" cap="none" spc="0" normalizeH="0" baseline="0" noProof="0" dirty="0" err="1">
                <a:ln>
                  <a:noFill/>
                </a:ln>
                <a:solidFill>
                  <a:srgbClr val="124191"/>
                </a:solidFill>
                <a:effectLst/>
                <a:uLnTx/>
                <a:uFillTx/>
                <a:ea typeface="Nokia Pure Text" pitchFamily="34" charset="0"/>
                <a:cs typeface="Nokia Pure Text" pitchFamily="34" charset="0"/>
              </a:rPr>
              <a:t>NetAct</a:t>
            </a:r>
            <a:r>
              <a:rPr kumimoji="0" lang="en-US" sz="1400" b="0" i="0" u="none" strike="noStrike" kern="0" cap="none" spc="0" normalizeH="0" baseline="0" noProof="0" dirty="0">
                <a:ln>
                  <a:noFill/>
                </a:ln>
                <a:solidFill>
                  <a:srgbClr val="124191"/>
                </a:solidFill>
                <a:effectLst/>
                <a:uLnTx/>
                <a:uFillTx/>
                <a:ea typeface="Nokia Pure Text" pitchFamily="34" charset="0"/>
                <a:cs typeface="Nokia Pure Text" pitchFamily="34" charset="0"/>
              </a:rPr>
              <a:t> release in use</a:t>
            </a:r>
            <a:endParaRPr kumimoji="0" lang="fi-FI" sz="1100" b="0" i="0" u="none" strike="noStrike" kern="1200" cap="none" spc="0" normalizeH="0" baseline="0" noProof="0" dirty="0">
              <a:ln>
                <a:noFill/>
              </a:ln>
              <a:solidFill>
                <a:srgbClr val="124191"/>
              </a:solidFill>
              <a:effectLst/>
              <a:uLnTx/>
              <a:uFillTx/>
              <a:ea typeface="+mn-ea"/>
              <a:cs typeface="+mn-cs"/>
            </a:endParaRPr>
          </a:p>
          <a:p>
            <a:pPr marL="144863" marR="0" lvl="0" indent="-144863" algn="l" defTabSz="457171" rtl="0" eaLnBrk="1" fontAlgn="base" latinLnBrk="0" hangingPunct="1">
              <a:lnSpc>
                <a:spcPct val="90000"/>
              </a:lnSpc>
              <a:spcBef>
                <a:spcPts val="400"/>
              </a:spcBef>
              <a:spcAft>
                <a:spcPts val="400"/>
              </a:spcAft>
              <a:buClr>
                <a:srgbClr val="124191"/>
              </a:buClr>
              <a:buSzPct val="110000"/>
              <a:buFontTx/>
              <a:buNone/>
              <a:tabLst/>
              <a:defRPr/>
            </a:pPr>
            <a:endParaRPr kumimoji="0" lang="fi-FI" sz="1100" b="0" i="0" u="none" strike="noStrike" kern="1200" cap="none" spc="0" normalizeH="0" baseline="0" noProof="0" dirty="0">
              <a:ln>
                <a:noFill/>
              </a:ln>
              <a:solidFill>
                <a:srgbClr val="124191"/>
              </a:solidFill>
              <a:effectLst/>
              <a:uLnTx/>
              <a:uFillTx/>
              <a:latin typeface="Nokia Pure Headline" pitchFamily="34" charset="0"/>
              <a:ea typeface="+mn-ea"/>
              <a:cs typeface="Arial" pitchFamily="34" charset="0"/>
            </a:endParaRPr>
          </a:p>
        </p:txBody>
      </p:sp>
      <p:sp>
        <p:nvSpPr>
          <p:cNvPr id="108" name="Rectangle 107">
            <a:extLst>
              <a:ext uri="{FF2B5EF4-FFF2-40B4-BE49-F238E27FC236}">
                <a16:creationId xmlns:a16="http://schemas.microsoft.com/office/drawing/2014/main" id="{BAA3FFCE-D9EC-4D4C-882C-892DCB1D0CA9}"/>
              </a:ext>
            </a:extLst>
          </p:cNvPr>
          <p:cNvSpPr/>
          <p:nvPr/>
        </p:nvSpPr>
        <p:spPr>
          <a:xfrm>
            <a:off x="4410075" y="1047750"/>
            <a:ext cx="4572000" cy="2724150"/>
          </a:xfrm>
          <a:prstGeom prst="rect">
            <a:avLst/>
          </a:prstGeom>
          <a:no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Headline" pitchFamily="34" charset="0"/>
              <a:ea typeface="+mn-ea"/>
              <a:cs typeface="+mn-cs"/>
            </a:endParaRPr>
          </a:p>
        </p:txBody>
      </p:sp>
      <p:sp>
        <p:nvSpPr>
          <p:cNvPr id="109" name="Footer Placeholder 27">
            <a:extLst>
              <a:ext uri="{FF2B5EF4-FFF2-40B4-BE49-F238E27FC236}">
                <a16:creationId xmlns:a16="http://schemas.microsoft.com/office/drawing/2014/main" id="{A5954616-D11E-418B-A50E-BBE6C5A65D35}"/>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Tree>
    <p:extLst>
      <p:ext uri="{BB962C8B-B14F-4D97-AF65-F5344CB8AC3E}">
        <p14:creationId xmlns:p14="http://schemas.microsoft.com/office/powerpoint/2010/main" val="1775632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239A3-F1A3-4627-8816-338C6E871215}"/>
              </a:ext>
            </a:extLst>
          </p:cNvPr>
          <p:cNvSpPr txBox="1">
            <a:spLocks/>
          </p:cNvSpPr>
          <p:nvPr/>
        </p:nvSpPr>
        <p:spPr bwMode="gray">
          <a:xfrm>
            <a:off x="207533" y="214938"/>
            <a:ext cx="82296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fi-FI">
                <a:ea typeface="Nokia Pure Headline Ultra Light" panose="020B0204020202020204" pitchFamily="34" charset="0"/>
              </a:rPr>
              <a:t>Nokia Unique Selling Points: </a:t>
            </a:r>
            <a:r>
              <a:rPr lang="en-GB" noProof="1">
                <a:ea typeface="Nokia Pure Headline Ultra Light" panose="020B0204020202020204" pitchFamily="34" charset="0"/>
              </a:rPr>
              <a:t>SRAN Value Adding Functionalities</a:t>
            </a:r>
          </a:p>
        </p:txBody>
      </p:sp>
      <p:sp>
        <p:nvSpPr>
          <p:cNvPr id="3" name="TextBox 2">
            <a:extLst>
              <a:ext uri="{FF2B5EF4-FFF2-40B4-BE49-F238E27FC236}">
                <a16:creationId xmlns:a16="http://schemas.microsoft.com/office/drawing/2014/main" id="{159494CE-0F1F-4405-A290-DA7FB75CD999}"/>
              </a:ext>
            </a:extLst>
          </p:cNvPr>
          <p:cNvSpPr txBox="1">
            <a:spLocks/>
          </p:cNvSpPr>
          <p:nvPr/>
        </p:nvSpPr>
        <p:spPr bwMode="gray">
          <a:xfrm>
            <a:off x="197064" y="910602"/>
            <a:ext cx="1280161" cy="373574"/>
          </a:xfrm>
          <a:prstGeom prst="rect">
            <a:avLst/>
          </a:prstGeom>
          <a:solidFill>
            <a:schemeClr val="tx1"/>
          </a:solidFill>
          <a:ln w="28575" cap="flat" cmpd="sng" algn="ctr">
            <a:noFill/>
            <a:prstDash val="solid"/>
            <a:round/>
            <a:headEnd type="none" w="med" len="med"/>
            <a:tailEnd type="none" w="med" len="med"/>
          </a:ln>
          <a:effectLst/>
        </p:spPr>
        <p:txBody>
          <a:bodyPr lIns="43538" tIns="57135" rIns="43538" bIns="58050" anchor="ctr" anchorCtr="0">
            <a:noAutofit/>
          </a:bodyPr>
          <a:lstStyle>
            <a:defPPr>
              <a:defRPr lang="en-US"/>
            </a:defPPr>
            <a:lvl1pPr defTabSz="762000" eaLnBrk="0" fontAlgn="auto" hangingPunct="0">
              <a:lnSpc>
                <a:spcPct val="85000"/>
              </a:lnSpc>
              <a:spcBef>
                <a:spcPts val="600"/>
              </a:spcBef>
              <a:spcAft>
                <a:spcPts val="0"/>
              </a:spcAft>
              <a:buClr>
                <a:srgbClr val="FFD300"/>
              </a:buClr>
              <a:buSzPct val="110000"/>
              <a:defRPr sz="1200" b="1" kern="0">
                <a:latin typeface="Arial"/>
                <a:cs typeface="Arial" charset="0"/>
              </a:defRPr>
            </a:lvl1pPr>
          </a:lstStyle>
          <a:p>
            <a:pPr marL="0" marR="0" lvl="0" indent="0" algn="ctr" defTabSz="762000" rtl="0" eaLnBrk="0" fontAlgn="auto" latinLnBrk="0" hangingPunct="0">
              <a:lnSpc>
                <a:spcPct val="85000"/>
              </a:lnSpc>
              <a:spcBef>
                <a:spcPts val="600"/>
              </a:spcBef>
              <a:spcAft>
                <a:spcPts val="0"/>
              </a:spcAft>
              <a:buClr>
                <a:srgbClr val="FFD300"/>
              </a:buClr>
              <a:buSzPct val="110000"/>
              <a:buFontTx/>
              <a:buNone/>
              <a:tabLst/>
              <a:defRPr/>
            </a:pPr>
            <a:r>
              <a:rPr kumimoji="0" lang="en-US" sz="1000" b="0" i="0" u="none" strike="noStrike" kern="1200" cap="none" spc="0" normalizeH="0" baseline="0" noProof="0">
                <a:ln>
                  <a:noFill/>
                </a:ln>
                <a:solidFill>
                  <a:srgbClr val="FFFFFF"/>
                </a:solidFill>
                <a:effectLst/>
                <a:uLnTx/>
                <a:uFillTx/>
                <a:latin typeface="Nokia Pure Text Light"/>
                <a:cs typeface="Arial"/>
              </a:rPr>
              <a:t>RF sharing</a:t>
            </a:r>
          </a:p>
        </p:txBody>
      </p:sp>
      <p:cxnSp>
        <p:nvCxnSpPr>
          <p:cNvPr id="4" name="Straight Connector 3">
            <a:extLst>
              <a:ext uri="{FF2B5EF4-FFF2-40B4-BE49-F238E27FC236}">
                <a16:creationId xmlns:a16="http://schemas.microsoft.com/office/drawing/2014/main" id="{2A5C2F31-4535-4B05-822E-551F9EED811C}"/>
              </a:ext>
            </a:extLst>
          </p:cNvPr>
          <p:cNvCxnSpPr>
            <a:cxnSpLocks/>
          </p:cNvCxnSpPr>
          <p:nvPr/>
        </p:nvCxnSpPr>
        <p:spPr bwMode="gray">
          <a:xfrm>
            <a:off x="223829" y="1332695"/>
            <a:ext cx="8712000" cy="0"/>
          </a:xfrm>
          <a:prstGeom prst="line">
            <a:avLst/>
          </a:prstGeom>
          <a:solidFill>
            <a:schemeClr val="bg1"/>
          </a:solidFill>
          <a:ln w="12700" cap="flat" cmpd="sng" algn="ctr">
            <a:solidFill>
              <a:schemeClr val="bg2"/>
            </a:solidFill>
            <a:prstDash val="sysDot"/>
            <a:round/>
            <a:headEnd type="none" w="med" len="med"/>
            <a:tailEnd type="none" w="med" len="med"/>
          </a:ln>
          <a:effectLst/>
        </p:spPr>
      </p:cxnSp>
      <p:sp>
        <p:nvSpPr>
          <p:cNvPr id="5" name="AutoShape 250">
            <a:extLst>
              <a:ext uri="{FF2B5EF4-FFF2-40B4-BE49-F238E27FC236}">
                <a16:creationId xmlns:a16="http://schemas.microsoft.com/office/drawing/2014/main" id="{87A393A7-E23F-46A7-8680-80EDCD28312F}"/>
              </a:ext>
            </a:extLst>
          </p:cNvPr>
          <p:cNvSpPr>
            <a:spLocks noChangeArrowheads="1"/>
          </p:cNvSpPr>
          <p:nvPr/>
        </p:nvSpPr>
        <p:spPr bwMode="gray">
          <a:xfrm>
            <a:off x="198807" y="712380"/>
            <a:ext cx="1289027" cy="15301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4513" anchor="b">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124191"/>
                </a:solidFill>
                <a:effectLst/>
                <a:uLnTx/>
                <a:uFillTx/>
                <a:latin typeface="Nokia Pure Text Light"/>
              </a:rPr>
              <a:t>Solution</a:t>
            </a:r>
            <a:endParaRPr kumimoji="0" lang="en-US" sz="900" b="0" i="0" u="none" strike="noStrike" kern="1200" cap="none" spc="0" normalizeH="0" baseline="0" noProof="0">
              <a:ln>
                <a:noFill/>
              </a:ln>
              <a:solidFill>
                <a:srgbClr val="124191"/>
              </a:solidFill>
              <a:effectLst/>
              <a:uLnTx/>
              <a:uFillTx/>
              <a:latin typeface="Nokia Pure Text Light"/>
            </a:endParaRPr>
          </a:p>
        </p:txBody>
      </p:sp>
      <p:sp>
        <p:nvSpPr>
          <p:cNvPr id="6" name="AutoShape 250">
            <a:extLst>
              <a:ext uri="{FF2B5EF4-FFF2-40B4-BE49-F238E27FC236}">
                <a16:creationId xmlns:a16="http://schemas.microsoft.com/office/drawing/2014/main" id="{3C0E3175-A6F7-4B3B-B01E-41EAC4065157}"/>
              </a:ext>
            </a:extLst>
          </p:cNvPr>
          <p:cNvSpPr>
            <a:spLocks noChangeArrowheads="1"/>
          </p:cNvSpPr>
          <p:nvPr/>
        </p:nvSpPr>
        <p:spPr bwMode="gray">
          <a:xfrm>
            <a:off x="1649972" y="714757"/>
            <a:ext cx="2087888" cy="15301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4513" anchor="b">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24191"/>
                </a:solidFill>
                <a:effectLst/>
                <a:uLnTx/>
                <a:uFillTx/>
                <a:latin typeface="Nokia Pure Text Light"/>
              </a:rPr>
              <a:t>Key functionality</a:t>
            </a:r>
            <a:endParaRPr kumimoji="0" lang="en-US" sz="900" b="0" i="0" u="none" strike="noStrike" kern="1200" cap="none" spc="0" normalizeH="0" baseline="0" noProof="0" dirty="0">
              <a:ln>
                <a:noFill/>
              </a:ln>
              <a:solidFill>
                <a:srgbClr val="124191"/>
              </a:solidFill>
              <a:effectLst/>
              <a:uLnTx/>
              <a:uFillTx/>
              <a:latin typeface="Nokia Pure Text Light"/>
            </a:endParaRPr>
          </a:p>
        </p:txBody>
      </p:sp>
      <p:sp>
        <p:nvSpPr>
          <p:cNvPr id="7" name="AutoShape 250">
            <a:extLst>
              <a:ext uri="{FF2B5EF4-FFF2-40B4-BE49-F238E27FC236}">
                <a16:creationId xmlns:a16="http://schemas.microsoft.com/office/drawing/2014/main" id="{C111F7F0-4542-4035-872B-C0A263B52F59}"/>
              </a:ext>
            </a:extLst>
          </p:cNvPr>
          <p:cNvSpPr>
            <a:spLocks noChangeArrowheads="1"/>
          </p:cNvSpPr>
          <p:nvPr/>
        </p:nvSpPr>
        <p:spPr bwMode="gray">
          <a:xfrm>
            <a:off x="3911486" y="714757"/>
            <a:ext cx="2165100" cy="15301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4513" anchor="b">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124191"/>
                </a:solidFill>
                <a:effectLst/>
                <a:uLnTx/>
                <a:uFillTx/>
                <a:latin typeface="Nokia Pure Text Light"/>
              </a:rPr>
              <a:t>Nokia unique selling points</a:t>
            </a:r>
            <a:endParaRPr kumimoji="0" lang="en-US" sz="900" b="0" i="0" u="none" strike="noStrike" kern="1200" cap="none" spc="0" normalizeH="0" baseline="0" noProof="0">
              <a:ln>
                <a:noFill/>
              </a:ln>
              <a:solidFill>
                <a:srgbClr val="124191"/>
              </a:solidFill>
              <a:effectLst/>
              <a:uLnTx/>
              <a:uFillTx/>
              <a:latin typeface="Nokia Pure Text Light"/>
            </a:endParaRPr>
          </a:p>
        </p:txBody>
      </p:sp>
      <p:sp>
        <p:nvSpPr>
          <p:cNvPr id="8" name="Rectangle 47">
            <a:extLst>
              <a:ext uri="{FF2B5EF4-FFF2-40B4-BE49-F238E27FC236}">
                <a16:creationId xmlns:a16="http://schemas.microsoft.com/office/drawing/2014/main" id="{DE4719F0-4996-4693-A67F-4F1D90DF22A8}"/>
              </a:ext>
            </a:extLst>
          </p:cNvPr>
          <p:cNvSpPr txBox="1">
            <a:spLocks/>
          </p:cNvSpPr>
          <p:nvPr/>
        </p:nvSpPr>
        <p:spPr>
          <a:xfrm>
            <a:off x="1626822" y="922868"/>
            <a:ext cx="2130896" cy="2767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dirty="0">
                <a:ln>
                  <a:noFill/>
                </a:ln>
                <a:solidFill>
                  <a:srgbClr val="124191">
                    <a:lumMod val="50000"/>
                  </a:srgbClr>
                </a:solidFill>
                <a:effectLst/>
                <a:uLnTx/>
                <a:uFillTx/>
                <a:latin typeface="Nokia Pure Text Light"/>
              </a:rPr>
              <a:t>Common use of RF equipment between technologies</a:t>
            </a:r>
          </a:p>
        </p:txBody>
      </p:sp>
      <p:sp>
        <p:nvSpPr>
          <p:cNvPr id="9" name="Rectangle 146">
            <a:extLst>
              <a:ext uri="{FF2B5EF4-FFF2-40B4-BE49-F238E27FC236}">
                <a16:creationId xmlns:a16="http://schemas.microsoft.com/office/drawing/2014/main" id="{D38FEB11-255F-4BB6-AD71-9D71F1CE3D4E}"/>
              </a:ext>
            </a:extLst>
          </p:cNvPr>
          <p:cNvSpPr txBox="1">
            <a:spLocks/>
          </p:cNvSpPr>
          <p:nvPr/>
        </p:nvSpPr>
        <p:spPr>
          <a:xfrm>
            <a:off x="3899910" y="922868"/>
            <a:ext cx="2359329" cy="41511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dirty="0">
                <a:ln>
                  <a:noFill/>
                </a:ln>
                <a:solidFill>
                  <a:srgbClr val="124191">
                    <a:lumMod val="50000"/>
                  </a:srgbClr>
                </a:solidFill>
                <a:effectLst/>
                <a:uLnTx/>
                <a:uFillTx/>
                <a:latin typeface="Nokia Pure Text Light"/>
              </a:rPr>
              <a:t>Supported by Flexi </a:t>
            </a:r>
            <a:r>
              <a:rPr kumimoji="0" lang="en-US" sz="900" b="0" i="0" u="none" strike="noStrike" kern="1200" cap="none" spc="0" normalizeH="0" baseline="0" noProof="0" dirty="0" err="1">
                <a:ln>
                  <a:noFill/>
                </a:ln>
                <a:solidFill>
                  <a:srgbClr val="124191">
                    <a:lumMod val="50000"/>
                  </a:srgbClr>
                </a:solidFill>
                <a:effectLst/>
                <a:uLnTx/>
                <a:uFillTx/>
                <a:latin typeface="Nokia Pure Text Light"/>
              </a:rPr>
              <a:t>Multiradio</a:t>
            </a:r>
            <a:r>
              <a:rPr kumimoji="0" lang="en-US" sz="900" b="0" i="0" u="none" strike="noStrike" kern="1200" cap="none" spc="0" normalizeH="0" baseline="0" noProof="0" dirty="0">
                <a:ln>
                  <a:noFill/>
                </a:ln>
                <a:solidFill>
                  <a:srgbClr val="124191">
                    <a:lumMod val="50000"/>
                  </a:srgbClr>
                </a:solidFill>
                <a:effectLst/>
                <a:uLnTx/>
                <a:uFillTx/>
                <a:latin typeface="Nokia Pure Text Light"/>
              </a:rPr>
              <a:t> RF modules since 2008</a:t>
            </a:r>
          </a:p>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dirty="0">
                <a:ln>
                  <a:noFill/>
                </a:ln>
                <a:solidFill>
                  <a:srgbClr val="124191">
                    <a:lumMod val="50000"/>
                  </a:srgbClr>
                </a:solidFill>
                <a:effectLst/>
                <a:uLnTx/>
                <a:uFillTx/>
                <a:latin typeface="Nokia Pure Text Light"/>
              </a:rPr>
              <a:t>3 and 6-pipe RFMs, 4T4R RRH</a:t>
            </a:r>
          </a:p>
        </p:txBody>
      </p:sp>
      <p:cxnSp>
        <p:nvCxnSpPr>
          <p:cNvPr id="10" name="Straight Connector 9">
            <a:extLst>
              <a:ext uri="{FF2B5EF4-FFF2-40B4-BE49-F238E27FC236}">
                <a16:creationId xmlns:a16="http://schemas.microsoft.com/office/drawing/2014/main" id="{CAB45BE9-616E-4F91-8184-9CC38BCFB120}"/>
              </a:ext>
            </a:extLst>
          </p:cNvPr>
          <p:cNvCxnSpPr>
            <a:cxnSpLocks/>
          </p:cNvCxnSpPr>
          <p:nvPr/>
        </p:nvCxnSpPr>
        <p:spPr>
          <a:xfrm>
            <a:off x="1626822" y="879334"/>
            <a:ext cx="2215650"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30BE24-ECC4-4081-9EB1-F7BA2ABB3E9F}"/>
              </a:ext>
            </a:extLst>
          </p:cNvPr>
          <p:cNvCxnSpPr>
            <a:cxnSpLocks/>
          </p:cNvCxnSpPr>
          <p:nvPr/>
        </p:nvCxnSpPr>
        <p:spPr>
          <a:xfrm>
            <a:off x="3911485" y="876968"/>
            <a:ext cx="2340000"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AutoShape 250">
            <a:extLst>
              <a:ext uri="{FF2B5EF4-FFF2-40B4-BE49-F238E27FC236}">
                <a16:creationId xmlns:a16="http://schemas.microsoft.com/office/drawing/2014/main" id="{E9913A85-4FD8-44A5-8927-0B32230DBF75}"/>
              </a:ext>
            </a:extLst>
          </p:cNvPr>
          <p:cNvSpPr>
            <a:spLocks noChangeArrowheads="1"/>
          </p:cNvSpPr>
          <p:nvPr/>
        </p:nvSpPr>
        <p:spPr bwMode="gray">
          <a:xfrm>
            <a:off x="6315671" y="711619"/>
            <a:ext cx="2229668" cy="15301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4513" anchor="b">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124191"/>
                </a:solidFill>
                <a:effectLst/>
                <a:uLnTx/>
                <a:uFillTx/>
                <a:latin typeface="Nokia Pure Text Light"/>
              </a:rPr>
              <a:t>High Value Feature examples</a:t>
            </a:r>
            <a:endParaRPr kumimoji="0" lang="en-US" sz="900" b="0" i="0" u="none" strike="noStrike" kern="1200" cap="none" spc="0" normalizeH="0" baseline="0" noProof="0">
              <a:ln>
                <a:noFill/>
              </a:ln>
              <a:solidFill>
                <a:srgbClr val="124191"/>
              </a:solidFill>
              <a:effectLst/>
              <a:uLnTx/>
              <a:uFillTx/>
              <a:latin typeface="Nokia Pure Text Light"/>
            </a:endParaRPr>
          </a:p>
        </p:txBody>
      </p:sp>
      <p:sp>
        <p:nvSpPr>
          <p:cNvPr id="13" name="Rectangle 146">
            <a:extLst>
              <a:ext uri="{FF2B5EF4-FFF2-40B4-BE49-F238E27FC236}">
                <a16:creationId xmlns:a16="http://schemas.microsoft.com/office/drawing/2014/main" id="{5F99643E-8CB9-4AA3-A136-1A2FDDAA15E0}"/>
              </a:ext>
            </a:extLst>
          </p:cNvPr>
          <p:cNvSpPr txBox="1">
            <a:spLocks/>
          </p:cNvSpPr>
          <p:nvPr/>
        </p:nvSpPr>
        <p:spPr>
          <a:xfrm>
            <a:off x="6278478" y="927288"/>
            <a:ext cx="2629139"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dirty="0">
                <a:ln>
                  <a:noFill/>
                </a:ln>
                <a:solidFill>
                  <a:srgbClr val="124191">
                    <a:lumMod val="50000"/>
                  </a:srgbClr>
                </a:solidFill>
                <a:effectLst/>
                <a:uLnTx/>
                <a:uFillTx/>
                <a:latin typeface="Nokia Pure Text Light"/>
              </a:rPr>
              <a:t>SBTS Channel Bandwidth, Energy Efficient Coverage, MCPA Power Pooling</a:t>
            </a:r>
          </a:p>
        </p:txBody>
      </p:sp>
      <p:cxnSp>
        <p:nvCxnSpPr>
          <p:cNvPr id="14" name="Straight Connector 13">
            <a:extLst>
              <a:ext uri="{FF2B5EF4-FFF2-40B4-BE49-F238E27FC236}">
                <a16:creationId xmlns:a16="http://schemas.microsoft.com/office/drawing/2014/main" id="{A2171BA5-0F8C-4AD4-927F-18B8274DA30A}"/>
              </a:ext>
            </a:extLst>
          </p:cNvPr>
          <p:cNvCxnSpPr>
            <a:cxnSpLocks/>
          </p:cNvCxnSpPr>
          <p:nvPr/>
        </p:nvCxnSpPr>
        <p:spPr>
          <a:xfrm>
            <a:off x="6313202" y="881188"/>
            <a:ext cx="2592000"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479D65-8C60-4A8C-AD07-C04C433744E2}"/>
              </a:ext>
            </a:extLst>
          </p:cNvPr>
          <p:cNvSpPr txBox="1">
            <a:spLocks/>
          </p:cNvSpPr>
          <p:nvPr/>
        </p:nvSpPr>
        <p:spPr bwMode="gray">
          <a:xfrm>
            <a:off x="197064" y="1381813"/>
            <a:ext cx="1280161" cy="373574"/>
          </a:xfrm>
          <a:prstGeom prst="rect">
            <a:avLst/>
          </a:prstGeom>
          <a:solidFill>
            <a:schemeClr val="tx1"/>
          </a:solidFill>
          <a:ln w="28575" cap="flat" cmpd="sng" algn="ctr">
            <a:noFill/>
            <a:prstDash val="solid"/>
            <a:round/>
            <a:headEnd type="none" w="med" len="med"/>
            <a:tailEnd type="none" w="med" len="med"/>
          </a:ln>
          <a:effectLst/>
        </p:spPr>
        <p:txBody>
          <a:bodyPr lIns="43538" tIns="57135" rIns="43538" bIns="58050" anchor="ctr" anchorCtr="0">
            <a:noAutofit/>
          </a:bodyPr>
          <a:lstStyle>
            <a:defPPr>
              <a:defRPr lang="en-US"/>
            </a:defPPr>
            <a:lvl1pPr defTabSz="762000" eaLnBrk="0" fontAlgn="auto" hangingPunct="0">
              <a:lnSpc>
                <a:spcPct val="85000"/>
              </a:lnSpc>
              <a:spcBef>
                <a:spcPts val="600"/>
              </a:spcBef>
              <a:spcAft>
                <a:spcPts val="0"/>
              </a:spcAft>
              <a:buClr>
                <a:srgbClr val="FFD300"/>
              </a:buClr>
              <a:buSzPct val="110000"/>
              <a:defRPr sz="1200" b="1" kern="0">
                <a:latin typeface="Arial"/>
                <a:cs typeface="Arial" charset="0"/>
              </a:defRPr>
            </a:lvl1pPr>
          </a:lstStyle>
          <a:p>
            <a:pPr marL="0" marR="0" lvl="0" indent="0" algn="ctr" defTabSz="762000" rtl="0" eaLnBrk="0" fontAlgn="auto" latinLnBrk="0" hangingPunct="0">
              <a:lnSpc>
                <a:spcPct val="85000"/>
              </a:lnSpc>
              <a:spcBef>
                <a:spcPts val="600"/>
              </a:spcBef>
              <a:spcAft>
                <a:spcPts val="0"/>
              </a:spcAft>
              <a:buClr>
                <a:srgbClr val="FFD300"/>
              </a:buClr>
              <a:buSzPct val="110000"/>
              <a:buFontTx/>
              <a:buNone/>
              <a:tabLst/>
              <a:defRPr/>
            </a:pPr>
            <a:r>
              <a:rPr kumimoji="0" lang="en-US" sz="1000" b="0" i="0" u="none" strike="noStrike" kern="1200" cap="none" spc="0" normalizeH="0" baseline="0" noProof="0">
                <a:ln>
                  <a:noFill/>
                </a:ln>
                <a:solidFill>
                  <a:srgbClr val="FFFFFF"/>
                </a:solidFill>
                <a:effectLst/>
                <a:uLnTx/>
                <a:uFillTx/>
                <a:latin typeface="Nokia Pure Text Light"/>
                <a:cs typeface="Arial"/>
              </a:rPr>
              <a:t>Liquid SW suite</a:t>
            </a:r>
          </a:p>
        </p:txBody>
      </p:sp>
      <p:cxnSp>
        <p:nvCxnSpPr>
          <p:cNvPr id="16" name="Straight Connector 15">
            <a:extLst>
              <a:ext uri="{FF2B5EF4-FFF2-40B4-BE49-F238E27FC236}">
                <a16:creationId xmlns:a16="http://schemas.microsoft.com/office/drawing/2014/main" id="{B4DAC9FE-7135-4EFA-BB60-2808B87AE9C5}"/>
              </a:ext>
            </a:extLst>
          </p:cNvPr>
          <p:cNvCxnSpPr>
            <a:cxnSpLocks/>
          </p:cNvCxnSpPr>
          <p:nvPr/>
        </p:nvCxnSpPr>
        <p:spPr bwMode="gray">
          <a:xfrm>
            <a:off x="229925" y="1798476"/>
            <a:ext cx="8712000" cy="0"/>
          </a:xfrm>
          <a:prstGeom prst="line">
            <a:avLst/>
          </a:prstGeom>
          <a:solidFill>
            <a:schemeClr val="bg1"/>
          </a:solidFill>
          <a:ln w="12700" cap="flat" cmpd="sng" algn="ctr">
            <a:solidFill>
              <a:schemeClr val="bg2"/>
            </a:solidFill>
            <a:prstDash val="sysDot"/>
            <a:round/>
            <a:headEnd type="none" w="med" len="med"/>
            <a:tailEnd type="none" w="med" len="med"/>
          </a:ln>
          <a:effectLst/>
        </p:spPr>
      </p:cxnSp>
      <p:sp>
        <p:nvSpPr>
          <p:cNvPr id="17" name="Rectangle 47">
            <a:extLst>
              <a:ext uri="{FF2B5EF4-FFF2-40B4-BE49-F238E27FC236}">
                <a16:creationId xmlns:a16="http://schemas.microsoft.com/office/drawing/2014/main" id="{D76648D4-1CC9-41ED-9650-5B52769F9188}"/>
              </a:ext>
            </a:extLst>
          </p:cNvPr>
          <p:cNvSpPr txBox="1">
            <a:spLocks/>
          </p:cNvSpPr>
          <p:nvPr/>
        </p:nvSpPr>
        <p:spPr>
          <a:xfrm>
            <a:off x="1632918" y="1395426"/>
            <a:ext cx="2294406" cy="2767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dirty="0">
                <a:ln>
                  <a:noFill/>
                </a:ln>
                <a:solidFill>
                  <a:srgbClr val="000000"/>
                </a:solidFill>
                <a:effectLst/>
                <a:uLnTx/>
                <a:uFillTx/>
                <a:latin typeface="Nokia Pure Text Light"/>
              </a:rPr>
              <a:t>High Value Features to enable major improvement in capacity where needed</a:t>
            </a:r>
          </a:p>
        </p:txBody>
      </p:sp>
      <p:sp>
        <p:nvSpPr>
          <p:cNvPr id="18" name="Rectangle 146">
            <a:extLst>
              <a:ext uri="{FF2B5EF4-FFF2-40B4-BE49-F238E27FC236}">
                <a16:creationId xmlns:a16="http://schemas.microsoft.com/office/drawing/2014/main" id="{C0622A0F-62CD-49B2-934E-A89B84640FC1}"/>
              </a:ext>
            </a:extLst>
          </p:cNvPr>
          <p:cNvSpPr txBox="1">
            <a:spLocks/>
          </p:cNvSpPr>
          <p:nvPr/>
        </p:nvSpPr>
        <p:spPr>
          <a:xfrm>
            <a:off x="3906007" y="1395426"/>
            <a:ext cx="2359329"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Wide portfolio for most dynamic Radio Access features available</a:t>
            </a:r>
          </a:p>
        </p:txBody>
      </p:sp>
      <p:sp>
        <p:nvSpPr>
          <p:cNvPr id="19" name="Rectangle 146">
            <a:extLst>
              <a:ext uri="{FF2B5EF4-FFF2-40B4-BE49-F238E27FC236}">
                <a16:creationId xmlns:a16="http://schemas.microsoft.com/office/drawing/2014/main" id="{A2E48A16-C6A4-4223-BC64-B62E41519FD0}"/>
              </a:ext>
            </a:extLst>
          </p:cNvPr>
          <p:cNvSpPr txBox="1">
            <a:spLocks/>
          </p:cNvSpPr>
          <p:nvPr/>
        </p:nvSpPr>
        <p:spPr>
          <a:xfrm>
            <a:off x="6284574" y="1356048"/>
            <a:ext cx="2885803" cy="41511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Smart LTE Layering, Mass Event Handler, Application Aware RAN, Fast Dormancy Profiling, OSC, DFCA, Energy Efficient Coverage, Smart Dual Beam</a:t>
            </a:r>
          </a:p>
        </p:txBody>
      </p:sp>
      <p:sp>
        <p:nvSpPr>
          <p:cNvPr id="20" name="TextBox 19">
            <a:extLst>
              <a:ext uri="{FF2B5EF4-FFF2-40B4-BE49-F238E27FC236}">
                <a16:creationId xmlns:a16="http://schemas.microsoft.com/office/drawing/2014/main" id="{E81229BB-24E3-4CF7-B1BC-5B1898905CC9}"/>
              </a:ext>
            </a:extLst>
          </p:cNvPr>
          <p:cNvSpPr txBox="1">
            <a:spLocks/>
          </p:cNvSpPr>
          <p:nvPr/>
        </p:nvSpPr>
        <p:spPr bwMode="gray">
          <a:xfrm>
            <a:off x="197064" y="1853025"/>
            <a:ext cx="1280161" cy="373574"/>
          </a:xfrm>
          <a:prstGeom prst="rect">
            <a:avLst/>
          </a:prstGeom>
          <a:solidFill>
            <a:schemeClr val="tx1"/>
          </a:solidFill>
          <a:ln w="28575" cap="flat" cmpd="sng" algn="ctr">
            <a:noFill/>
            <a:prstDash val="solid"/>
            <a:round/>
            <a:headEnd type="none" w="med" len="med"/>
            <a:tailEnd type="none" w="med" len="med"/>
          </a:ln>
          <a:effectLst/>
        </p:spPr>
        <p:txBody>
          <a:bodyPr lIns="43538" tIns="57135" rIns="43538" bIns="58050" anchor="ctr" anchorCtr="0">
            <a:noAutofit/>
          </a:bodyPr>
          <a:lstStyle>
            <a:defPPr>
              <a:defRPr lang="en-US"/>
            </a:defPPr>
            <a:lvl1pPr defTabSz="762000" eaLnBrk="0" fontAlgn="auto" hangingPunct="0">
              <a:lnSpc>
                <a:spcPct val="85000"/>
              </a:lnSpc>
              <a:spcBef>
                <a:spcPts val="600"/>
              </a:spcBef>
              <a:spcAft>
                <a:spcPts val="0"/>
              </a:spcAft>
              <a:buClr>
                <a:srgbClr val="FFD300"/>
              </a:buClr>
              <a:buSzPct val="110000"/>
              <a:defRPr sz="1200" b="1" kern="0">
                <a:latin typeface="Arial"/>
                <a:cs typeface="Arial" charset="0"/>
              </a:defRPr>
            </a:lvl1pPr>
          </a:lstStyle>
          <a:p>
            <a:pPr marL="0" marR="0" lvl="0" indent="0" algn="ctr" defTabSz="762000" rtl="0" eaLnBrk="0" fontAlgn="auto" latinLnBrk="0" hangingPunct="0">
              <a:lnSpc>
                <a:spcPct val="85000"/>
              </a:lnSpc>
              <a:spcBef>
                <a:spcPts val="600"/>
              </a:spcBef>
              <a:spcAft>
                <a:spcPts val="0"/>
              </a:spcAft>
              <a:buClr>
                <a:srgbClr val="FFD300"/>
              </a:buClr>
              <a:buSzPct val="110000"/>
              <a:buFontTx/>
              <a:buNone/>
              <a:tabLst/>
              <a:defRPr/>
            </a:pPr>
            <a:r>
              <a:rPr kumimoji="0" lang="en-US" sz="1000" b="0" i="0" u="none" strike="noStrike" kern="1200" cap="none" spc="0" normalizeH="0" baseline="0" noProof="0">
                <a:ln>
                  <a:noFill/>
                </a:ln>
                <a:solidFill>
                  <a:srgbClr val="FFFFFF"/>
                </a:solidFill>
                <a:effectLst/>
                <a:uLnTx/>
                <a:uFillTx/>
                <a:latin typeface="Nokia Pure Text Light"/>
                <a:cs typeface="Arial"/>
              </a:rPr>
              <a:t>Traffic steering</a:t>
            </a:r>
          </a:p>
        </p:txBody>
      </p:sp>
      <p:cxnSp>
        <p:nvCxnSpPr>
          <p:cNvPr id="21" name="Straight Connector 20">
            <a:extLst>
              <a:ext uri="{FF2B5EF4-FFF2-40B4-BE49-F238E27FC236}">
                <a16:creationId xmlns:a16="http://schemas.microsoft.com/office/drawing/2014/main" id="{FD58475D-91CD-41E1-93D2-EACCF7825717}"/>
              </a:ext>
            </a:extLst>
          </p:cNvPr>
          <p:cNvCxnSpPr>
            <a:cxnSpLocks/>
          </p:cNvCxnSpPr>
          <p:nvPr/>
        </p:nvCxnSpPr>
        <p:spPr bwMode="gray">
          <a:xfrm>
            <a:off x="236021" y="2279015"/>
            <a:ext cx="8712000" cy="0"/>
          </a:xfrm>
          <a:prstGeom prst="line">
            <a:avLst/>
          </a:prstGeom>
          <a:solidFill>
            <a:schemeClr val="bg1"/>
          </a:solidFill>
          <a:ln w="12700" cap="flat" cmpd="sng" algn="ctr">
            <a:solidFill>
              <a:schemeClr val="bg2"/>
            </a:solidFill>
            <a:prstDash val="sysDot"/>
            <a:round/>
            <a:headEnd type="none" w="med" len="med"/>
            <a:tailEnd type="none" w="med" len="med"/>
          </a:ln>
          <a:effectLst/>
        </p:spPr>
      </p:cxnSp>
      <p:sp>
        <p:nvSpPr>
          <p:cNvPr id="22" name="Rectangle 47">
            <a:extLst>
              <a:ext uri="{FF2B5EF4-FFF2-40B4-BE49-F238E27FC236}">
                <a16:creationId xmlns:a16="http://schemas.microsoft.com/office/drawing/2014/main" id="{3C599FB0-569B-436B-9D02-67CA9F4C0343}"/>
              </a:ext>
            </a:extLst>
          </p:cNvPr>
          <p:cNvSpPr txBox="1">
            <a:spLocks/>
          </p:cNvSpPr>
          <p:nvPr/>
        </p:nvSpPr>
        <p:spPr>
          <a:xfrm>
            <a:off x="1639014" y="1845381"/>
            <a:ext cx="2294406" cy="2767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Directing the traffic to most optimum technology layer</a:t>
            </a:r>
          </a:p>
        </p:txBody>
      </p:sp>
      <p:sp>
        <p:nvSpPr>
          <p:cNvPr id="23" name="Rectangle 146">
            <a:extLst>
              <a:ext uri="{FF2B5EF4-FFF2-40B4-BE49-F238E27FC236}">
                <a16:creationId xmlns:a16="http://schemas.microsoft.com/office/drawing/2014/main" id="{EFC0F3FC-7646-4F84-B3AB-AAE2552D866A}"/>
              </a:ext>
            </a:extLst>
          </p:cNvPr>
          <p:cNvSpPr txBox="1">
            <a:spLocks/>
          </p:cNvSpPr>
          <p:nvPr/>
        </p:nvSpPr>
        <p:spPr>
          <a:xfrm>
            <a:off x="3900528" y="1856946"/>
            <a:ext cx="2359329"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Deep experience in complicated multivendor cases and references in KPI improvement</a:t>
            </a:r>
          </a:p>
        </p:txBody>
      </p:sp>
      <p:sp>
        <p:nvSpPr>
          <p:cNvPr id="24" name="Rectangle 146">
            <a:extLst>
              <a:ext uri="{FF2B5EF4-FFF2-40B4-BE49-F238E27FC236}">
                <a16:creationId xmlns:a16="http://schemas.microsoft.com/office/drawing/2014/main" id="{DED5FD88-C79B-4713-AE61-6228C31FCDA0}"/>
              </a:ext>
            </a:extLst>
          </p:cNvPr>
          <p:cNvSpPr txBox="1">
            <a:spLocks/>
          </p:cNvSpPr>
          <p:nvPr/>
        </p:nvSpPr>
        <p:spPr>
          <a:xfrm>
            <a:off x="6290670" y="1853071"/>
            <a:ext cx="2879707" cy="41511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Multi-band Load Balancing, Measurement Based HO, CSFB to UTRAN or GSM, Smart LTE HO, Smart LTE Layering, Fast Return to LTE</a:t>
            </a:r>
          </a:p>
        </p:txBody>
      </p:sp>
      <p:sp>
        <p:nvSpPr>
          <p:cNvPr id="25" name="TextBox 24">
            <a:extLst>
              <a:ext uri="{FF2B5EF4-FFF2-40B4-BE49-F238E27FC236}">
                <a16:creationId xmlns:a16="http://schemas.microsoft.com/office/drawing/2014/main" id="{FEBD96B5-2EA1-4702-966A-2C91269CA5C2}"/>
              </a:ext>
            </a:extLst>
          </p:cNvPr>
          <p:cNvSpPr txBox="1">
            <a:spLocks/>
          </p:cNvSpPr>
          <p:nvPr/>
        </p:nvSpPr>
        <p:spPr bwMode="gray">
          <a:xfrm>
            <a:off x="197064" y="2324236"/>
            <a:ext cx="1280161" cy="373574"/>
          </a:xfrm>
          <a:prstGeom prst="rect">
            <a:avLst/>
          </a:prstGeom>
          <a:solidFill>
            <a:schemeClr val="tx1"/>
          </a:solidFill>
          <a:ln w="28575" cap="flat" cmpd="sng" algn="ctr">
            <a:noFill/>
            <a:prstDash val="solid"/>
            <a:round/>
            <a:headEnd type="none" w="med" len="med"/>
            <a:tailEnd type="none" w="med" len="med"/>
          </a:ln>
          <a:effectLst/>
        </p:spPr>
        <p:txBody>
          <a:bodyPr lIns="43538" tIns="57135" rIns="43538" bIns="58050" anchor="ctr" anchorCtr="0">
            <a:noAutofit/>
          </a:bodyPr>
          <a:lstStyle>
            <a:defPPr>
              <a:defRPr lang="en-US"/>
            </a:defPPr>
            <a:lvl1pPr defTabSz="762000" eaLnBrk="0" fontAlgn="auto" hangingPunct="0">
              <a:lnSpc>
                <a:spcPct val="85000"/>
              </a:lnSpc>
              <a:spcBef>
                <a:spcPts val="600"/>
              </a:spcBef>
              <a:spcAft>
                <a:spcPts val="0"/>
              </a:spcAft>
              <a:buClr>
                <a:srgbClr val="FFD300"/>
              </a:buClr>
              <a:buSzPct val="110000"/>
              <a:defRPr sz="1200" b="1" kern="0">
                <a:latin typeface="Arial"/>
                <a:cs typeface="Arial" charset="0"/>
              </a:defRPr>
            </a:lvl1pPr>
          </a:lstStyle>
          <a:p>
            <a:pPr marL="0" marR="0" lvl="0" indent="0" algn="ctr" defTabSz="762000" rtl="0" eaLnBrk="0" fontAlgn="auto" latinLnBrk="0" hangingPunct="0">
              <a:lnSpc>
                <a:spcPct val="85000"/>
              </a:lnSpc>
              <a:spcBef>
                <a:spcPts val="600"/>
              </a:spcBef>
              <a:spcAft>
                <a:spcPts val="0"/>
              </a:spcAft>
              <a:buClr>
                <a:srgbClr val="FFD300"/>
              </a:buClr>
              <a:buSzPct val="110000"/>
              <a:buFontTx/>
              <a:buNone/>
              <a:tabLst/>
              <a:defRPr/>
            </a:pPr>
            <a:r>
              <a:rPr kumimoji="0" lang="en-US" sz="1000" b="0" i="0" u="none" strike="noStrike" kern="1200" cap="none" spc="0" normalizeH="0" baseline="0" noProof="0">
                <a:ln>
                  <a:noFill/>
                </a:ln>
                <a:solidFill>
                  <a:srgbClr val="FFFFFF"/>
                </a:solidFill>
                <a:effectLst/>
                <a:uLnTx/>
                <a:uFillTx/>
                <a:latin typeface="Nokia Pure Text Light"/>
                <a:cs typeface="Arial"/>
              </a:rPr>
              <a:t>Transport</a:t>
            </a:r>
          </a:p>
        </p:txBody>
      </p:sp>
      <p:sp>
        <p:nvSpPr>
          <p:cNvPr id="26" name="Rectangle 47">
            <a:extLst>
              <a:ext uri="{FF2B5EF4-FFF2-40B4-BE49-F238E27FC236}">
                <a16:creationId xmlns:a16="http://schemas.microsoft.com/office/drawing/2014/main" id="{F3BFBE62-C232-4E98-A872-04E7CA443B10}"/>
              </a:ext>
            </a:extLst>
          </p:cNvPr>
          <p:cNvSpPr txBox="1">
            <a:spLocks/>
          </p:cNvSpPr>
          <p:nvPr/>
        </p:nvSpPr>
        <p:spPr>
          <a:xfrm>
            <a:off x="1645110" y="2350454"/>
            <a:ext cx="2294406" cy="13837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Connectivity from BTS</a:t>
            </a:r>
          </a:p>
        </p:txBody>
      </p:sp>
      <p:sp>
        <p:nvSpPr>
          <p:cNvPr id="27" name="Rectangle 146">
            <a:extLst>
              <a:ext uri="{FF2B5EF4-FFF2-40B4-BE49-F238E27FC236}">
                <a16:creationId xmlns:a16="http://schemas.microsoft.com/office/drawing/2014/main" id="{7891278D-6DB8-4E46-B140-178B6481B3F5}"/>
              </a:ext>
            </a:extLst>
          </p:cNvPr>
          <p:cNvSpPr txBox="1">
            <a:spLocks/>
          </p:cNvSpPr>
          <p:nvPr/>
        </p:nvSpPr>
        <p:spPr>
          <a:xfrm>
            <a:off x="3904344" y="2350454"/>
            <a:ext cx="2359329" cy="13837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Integrated solutions for</a:t>
            </a:r>
            <a:r>
              <a:rPr kumimoji="0" lang="en-US" sz="900" b="0" i="0" u="none" strike="noStrike" kern="1200" cap="none" spc="0" normalizeH="0" baseline="0" noProof="0">
                <a:ln>
                  <a:noFill/>
                </a:ln>
                <a:solidFill>
                  <a:srgbClr val="FF0000"/>
                </a:solidFill>
                <a:effectLst/>
                <a:uLnTx/>
                <a:uFillTx/>
                <a:latin typeface="Nokia Pure Text Light"/>
              </a:rPr>
              <a:t> </a:t>
            </a:r>
            <a:r>
              <a:rPr kumimoji="0" lang="en-US" sz="900" b="0" i="0" u="none" strike="noStrike" kern="1200" cap="none" spc="0" normalizeH="0" baseline="0" noProof="0">
                <a:ln>
                  <a:noFill/>
                </a:ln>
                <a:solidFill>
                  <a:srgbClr val="000000"/>
                </a:solidFill>
                <a:effectLst/>
                <a:uLnTx/>
                <a:uFillTx/>
                <a:latin typeface="Nokia Pure Text Light"/>
              </a:rPr>
              <a:t>Nokia equipment</a:t>
            </a:r>
          </a:p>
        </p:txBody>
      </p:sp>
      <p:sp>
        <p:nvSpPr>
          <p:cNvPr id="28" name="Rectangle 146">
            <a:extLst>
              <a:ext uri="{FF2B5EF4-FFF2-40B4-BE49-F238E27FC236}">
                <a16:creationId xmlns:a16="http://schemas.microsoft.com/office/drawing/2014/main" id="{35521FD7-6F65-4FFA-A05E-4BAB1C3E3AC0}"/>
              </a:ext>
            </a:extLst>
          </p:cNvPr>
          <p:cNvSpPr txBox="1">
            <a:spLocks/>
          </p:cNvSpPr>
          <p:nvPr/>
        </p:nvSpPr>
        <p:spPr>
          <a:xfrm>
            <a:off x="6296766" y="2335015"/>
            <a:ext cx="2873611" cy="2767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err="1">
                <a:ln>
                  <a:noFill/>
                </a:ln>
                <a:solidFill>
                  <a:srgbClr val="000000"/>
                </a:solidFill>
                <a:effectLst/>
                <a:uLnTx/>
                <a:uFillTx/>
                <a:latin typeface="Nokia Pure Text Light"/>
              </a:rPr>
              <a:t>QoS</a:t>
            </a:r>
            <a:r>
              <a:rPr kumimoji="0" lang="en-US" sz="900" b="0" i="0" u="none" strike="noStrike" kern="1200" cap="none" spc="0" normalizeH="0" baseline="0" noProof="0">
                <a:ln>
                  <a:noFill/>
                </a:ln>
                <a:solidFill>
                  <a:srgbClr val="000000"/>
                </a:solidFill>
                <a:effectLst/>
                <a:uLnTx/>
                <a:uFillTx/>
                <a:latin typeface="Nokia Pure Text Light"/>
              </a:rPr>
              <a:t> Aware Ethernet Switching, Synchronization Hub, Packet </a:t>
            </a:r>
            <a:r>
              <a:rPr kumimoji="0" lang="en-US" sz="900" b="0" i="0" u="none" strike="noStrike" kern="1200" cap="none" spc="0" normalizeH="0" baseline="0" noProof="0" err="1">
                <a:ln>
                  <a:noFill/>
                </a:ln>
                <a:solidFill>
                  <a:srgbClr val="000000"/>
                </a:solidFill>
                <a:effectLst/>
                <a:uLnTx/>
                <a:uFillTx/>
                <a:latin typeface="Nokia Pure Text Light"/>
              </a:rPr>
              <a:t>Abis</a:t>
            </a:r>
            <a:r>
              <a:rPr kumimoji="0" lang="en-US" sz="900" b="0" i="0" u="none" strike="noStrike" kern="1200" cap="none" spc="0" normalizeH="0" baseline="0" noProof="0">
                <a:ln>
                  <a:noFill/>
                </a:ln>
                <a:solidFill>
                  <a:srgbClr val="000000"/>
                </a:solidFill>
                <a:effectLst/>
                <a:uLnTx/>
                <a:uFillTx/>
                <a:latin typeface="Nokia Pure Text Light"/>
              </a:rPr>
              <a:t> over IP, Synchronous Ethernet</a:t>
            </a:r>
          </a:p>
        </p:txBody>
      </p:sp>
      <p:cxnSp>
        <p:nvCxnSpPr>
          <p:cNvPr id="29" name="Straight Connector 28">
            <a:extLst>
              <a:ext uri="{FF2B5EF4-FFF2-40B4-BE49-F238E27FC236}">
                <a16:creationId xmlns:a16="http://schemas.microsoft.com/office/drawing/2014/main" id="{A62E25B9-43AF-438D-8725-E322E4B9CA21}"/>
              </a:ext>
            </a:extLst>
          </p:cNvPr>
          <p:cNvCxnSpPr>
            <a:cxnSpLocks/>
          </p:cNvCxnSpPr>
          <p:nvPr/>
        </p:nvCxnSpPr>
        <p:spPr bwMode="gray">
          <a:xfrm>
            <a:off x="242117" y="2746419"/>
            <a:ext cx="8712000" cy="0"/>
          </a:xfrm>
          <a:prstGeom prst="line">
            <a:avLst/>
          </a:prstGeom>
          <a:solidFill>
            <a:schemeClr val="bg1"/>
          </a:solidFill>
          <a:ln w="12700" cap="flat" cmpd="sng" algn="ctr">
            <a:solidFill>
              <a:schemeClr val="bg2"/>
            </a:solidFill>
            <a:prstDash val="sysDot"/>
            <a:round/>
            <a:headEnd type="none" w="med" len="med"/>
            <a:tailEnd type="none" w="med" len="med"/>
          </a:ln>
          <a:effectLst/>
        </p:spPr>
      </p:cxnSp>
      <p:sp>
        <p:nvSpPr>
          <p:cNvPr id="30" name="TextBox 29">
            <a:extLst>
              <a:ext uri="{FF2B5EF4-FFF2-40B4-BE49-F238E27FC236}">
                <a16:creationId xmlns:a16="http://schemas.microsoft.com/office/drawing/2014/main" id="{7BE4C6C3-8B44-4532-846F-35EAA7D36E0E}"/>
              </a:ext>
            </a:extLst>
          </p:cNvPr>
          <p:cNvSpPr txBox="1">
            <a:spLocks/>
          </p:cNvSpPr>
          <p:nvPr/>
        </p:nvSpPr>
        <p:spPr bwMode="gray">
          <a:xfrm>
            <a:off x="197064" y="2795448"/>
            <a:ext cx="1280161" cy="373574"/>
          </a:xfrm>
          <a:prstGeom prst="rect">
            <a:avLst/>
          </a:prstGeom>
          <a:solidFill>
            <a:schemeClr val="tx1"/>
          </a:solidFill>
          <a:ln w="28575" cap="flat" cmpd="sng" algn="ctr">
            <a:noFill/>
            <a:prstDash val="solid"/>
            <a:round/>
            <a:headEnd type="none" w="med" len="med"/>
            <a:tailEnd type="none" w="med" len="med"/>
          </a:ln>
          <a:effectLst/>
        </p:spPr>
        <p:txBody>
          <a:bodyPr lIns="43538" tIns="57135" rIns="43538" bIns="58050" anchor="ctr" anchorCtr="0">
            <a:noAutofit/>
          </a:bodyPr>
          <a:lstStyle>
            <a:defPPr>
              <a:defRPr lang="en-US"/>
            </a:defPPr>
            <a:lvl1pPr defTabSz="762000" eaLnBrk="0" fontAlgn="auto" hangingPunct="0">
              <a:lnSpc>
                <a:spcPct val="85000"/>
              </a:lnSpc>
              <a:spcBef>
                <a:spcPts val="600"/>
              </a:spcBef>
              <a:spcAft>
                <a:spcPts val="0"/>
              </a:spcAft>
              <a:buClr>
                <a:srgbClr val="FFD300"/>
              </a:buClr>
              <a:buSzPct val="110000"/>
              <a:defRPr sz="1200" b="1" kern="0">
                <a:latin typeface="Arial"/>
                <a:cs typeface="Arial" charset="0"/>
              </a:defRPr>
            </a:lvl1pPr>
          </a:lstStyle>
          <a:p>
            <a:pPr marL="0" marR="0" lvl="0" indent="0" algn="ctr" defTabSz="762000" rtl="0" eaLnBrk="0" fontAlgn="auto" latinLnBrk="0" hangingPunct="0">
              <a:lnSpc>
                <a:spcPct val="85000"/>
              </a:lnSpc>
              <a:spcBef>
                <a:spcPts val="600"/>
              </a:spcBef>
              <a:spcAft>
                <a:spcPts val="0"/>
              </a:spcAft>
              <a:buClr>
                <a:srgbClr val="FFD300"/>
              </a:buClr>
              <a:buSzPct val="110000"/>
              <a:buFontTx/>
              <a:buNone/>
              <a:tabLst/>
              <a:defRPr/>
            </a:pPr>
            <a:r>
              <a:rPr kumimoji="0" lang="en-US" sz="1000" b="0" i="0" u="none" strike="noStrike" kern="1200" cap="none" spc="0" normalizeH="0" baseline="0" noProof="0">
                <a:ln>
                  <a:noFill/>
                </a:ln>
                <a:solidFill>
                  <a:srgbClr val="FFFFFF"/>
                </a:solidFill>
                <a:effectLst/>
                <a:uLnTx/>
                <a:uFillTx/>
                <a:latin typeface="Nokia Pure Text Light"/>
                <a:cs typeface="Arial"/>
              </a:rPr>
              <a:t>Re-farming</a:t>
            </a:r>
          </a:p>
        </p:txBody>
      </p:sp>
      <p:sp>
        <p:nvSpPr>
          <p:cNvPr id="31" name="Rectangle 47">
            <a:extLst>
              <a:ext uri="{FF2B5EF4-FFF2-40B4-BE49-F238E27FC236}">
                <a16:creationId xmlns:a16="http://schemas.microsoft.com/office/drawing/2014/main" id="{44ED0D5B-F400-4F4E-B5D6-B0607E2CF1F0}"/>
              </a:ext>
            </a:extLst>
          </p:cNvPr>
          <p:cNvSpPr txBox="1">
            <a:spLocks/>
          </p:cNvSpPr>
          <p:nvPr/>
        </p:nvSpPr>
        <p:spPr>
          <a:xfrm>
            <a:off x="1639631" y="2795050"/>
            <a:ext cx="2294406" cy="2767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Effective spectrum re-use for mobile broadband</a:t>
            </a:r>
          </a:p>
        </p:txBody>
      </p:sp>
      <p:sp>
        <p:nvSpPr>
          <p:cNvPr id="32" name="Rectangle 146">
            <a:extLst>
              <a:ext uri="{FF2B5EF4-FFF2-40B4-BE49-F238E27FC236}">
                <a16:creationId xmlns:a16="http://schemas.microsoft.com/office/drawing/2014/main" id="{7F5D8992-1C1C-4FAE-871F-1B58FAEAEF62}"/>
              </a:ext>
            </a:extLst>
          </p:cNvPr>
          <p:cNvSpPr txBox="1">
            <a:spLocks/>
          </p:cNvSpPr>
          <p:nvPr/>
        </p:nvSpPr>
        <p:spPr>
          <a:xfrm>
            <a:off x="3910441" y="2795050"/>
            <a:ext cx="2341045" cy="2767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Highest spectrum efficiency with quality KPIs maintained, reference cases</a:t>
            </a:r>
          </a:p>
        </p:txBody>
      </p:sp>
      <p:sp>
        <p:nvSpPr>
          <p:cNvPr id="33" name="Rectangle 146">
            <a:extLst>
              <a:ext uri="{FF2B5EF4-FFF2-40B4-BE49-F238E27FC236}">
                <a16:creationId xmlns:a16="http://schemas.microsoft.com/office/drawing/2014/main" id="{A4EAC872-FEFE-4801-9B92-688A24BC6274}"/>
              </a:ext>
            </a:extLst>
          </p:cNvPr>
          <p:cNvSpPr txBox="1">
            <a:spLocks/>
          </p:cNvSpPr>
          <p:nvPr/>
        </p:nvSpPr>
        <p:spPr>
          <a:xfrm>
            <a:off x="6302862" y="2787555"/>
            <a:ext cx="2777460" cy="2767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DFCA, OSC, Smart Dual Beam, Carrier Bandwidth, Dual Cell,  Flexible UL Bandwidth</a:t>
            </a:r>
          </a:p>
        </p:txBody>
      </p:sp>
      <p:cxnSp>
        <p:nvCxnSpPr>
          <p:cNvPr id="34" name="Straight Connector 33">
            <a:extLst>
              <a:ext uri="{FF2B5EF4-FFF2-40B4-BE49-F238E27FC236}">
                <a16:creationId xmlns:a16="http://schemas.microsoft.com/office/drawing/2014/main" id="{E3D0A938-6762-4E33-AF20-D108C0F9429B}"/>
              </a:ext>
            </a:extLst>
          </p:cNvPr>
          <p:cNvCxnSpPr>
            <a:cxnSpLocks/>
          </p:cNvCxnSpPr>
          <p:nvPr/>
        </p:nvCxnSpPr>
        <p:spPr bwMode="gray">
          <a:xfrm>
            <a:off x="248213" y="3213824"/>
            <a:ext cx="8712000" cy="0"/>
          </a:xfrm>
          <a:prstGeom prst="line">
            <a:avLst/>
          </a:prstGeom>
          <a:solidFill>
            <a:schemeClr val="bg1"/>
          </a:solidFill>
          <a:ln w="12700" cap="flat" cmpd="sng" algn="ctr">
            <a:solidFill>
              <a:schemeClr val="bg2"/>
            </a:solidFill>
            <a:prstDash val="sysDot"/>
            <a:round/>
            <a:headEnd type="none" w="med" len="med"/>
            <a:tailEnd type="none" w="med" len="med"/>
          </a:ln>
          <a:effectLst/>
        </p:spPr>
      </p:cxnSp>
      <p:sp>
        <p:nvSpPr>
          <p:cNvPr id="35" name="TextBox 34">
            <a:extLst>
              <a:ext uri="{FF2B5EF4-FFF2-40B4-BE49-F238E27FC236}">
                <a16:creationId xmlns:a16="http://schemas.microsoft.com/office/drawing/2014/main" id="{FEA59256-E54F-47B5-8B2F-ED6EEB96CCCE}"/>
              </a:ext>
            </a:extLst>
          </p:cNvPr>
          <p:cNvSpPr txBox="1">
            <a:spLocks/>
          </p:cNvSpPr>
          <p:nvPr/>
        </p:nvSpPr>
        <p:spPr bwMode="gray">
          <a:xfrm>
            <a:off x="197064" y="3266660"/>
            <a:ext cx="1280161" cy="373574"/>
          </a:xfrm>
          <a:prstGeom prst="rect">
            <a:avLst/>
          </a:prstGeom>
          <a:solidFill>
            <a:schemeClr val="tx1"/>
          </a:solidFill>
          <a:ln w="28575" cap="flat" cmpd="sng" algn="ctr">
            <a:noFill/>
            <a:prstDash val="solid"/>
            <a:round/>
            <a:headEnd type="none" w="med" len="med"/>
            <a:tailEnd type="none" w="med" len="med"/>
          </a:ln>
          <a:effectLst/>
        </p:spPr>
        <p:txBody>
          <a:bodyPr lIns="43538" tIns="57135" rIns="43538" bIns="58050" anchor="ctr" anchorCtr="0">
            <a:noAutofit/>
          </a:bodyPr>
          <a:lstStyle>
            <a:defPPr>
              <a:defRPr lang="en-US"/>
            </a:defPPr>
            <a:lvl1pPr defTabSz="762000" eaLnBrk="0" fontAlgn="auto" hangingPunct="0">
              <a:lnSpc>
                <a:spcPct val="85000"/>
              </a:lnSpc>
              <a:spcBef>
                <a:spcPts val="600"/>
              </a:spcBef>
              <a:spcAft>
                <a:spcPts val="0"/>
              </a:spcAft>
              <a:buClr>
                <a:srgbClr val="FFD300"/>
              </a:buClr>
              <a:buSzPct val="110000"/>
              <a:defRPr sz="1200" b="1" kern="0">
                <a:latin typeface="Arial"/>
                <a:cs typeface="Arial" charset="0"/>
              </a:defRPr>
            </a:lvl1pPr>
          </a:lstStyle>
          <a:p>
            <a:pPr marL="0" marR="0" lvl="0" indent="0" algn="ctr" defTabSz="762000" rtl="0" eaLnBrk="0" fontAlgn="auto" latinLnBrk="0" hangingPunct="0">
              <a:lnSpc>
                <a:spcPct val="85000"/>
              </a:lnSpc>
              <a:spcBef>
                <a:spcPts val="600"/>
              </a:spcBef>
              <a:spcAft>
                <a:spcPts val="0"/>
              </a:spcAft>
              <a:buClr>
                <a:srgbClr val="FFD300"/>
              </a:buClr>
              <a:buSzPct val="110000"/>
              <a:buFontTx/>
              <a:buNone/>
              <a:tabLst/>
              <a:defRPr/>
            </a:pPr>
            <a:r>
              <a:rPr kumimoji="0" lang="en-US" sz="1000" b="0" i="0" u="none" strike="noStrike" kern="1200" cap="none" spc="0" normalizeH="0" baseline="0" noProof="0">
                <a:ln>
                  <a:noFill/>
                </a:ln>
                <a:solidFill>
                  <a:srgbClr val="FFFFFF"/>
                </a:solidFill>
                <a:effectLst/>
                <a:uLnTx/>
                <a:uFillTx/>
                <a:latin typeface="Nokia Pure Text Light"/>
                <a:cs typeface="Arial"/>
              </a:rPr>
              <a:t>Security</a:t>
            </a:r>
          </a:p>
        </p:txBody>
      </p:sp>
      <p:sp>
        <p:nvSpPr>
          <p:cNvPr id="36" name="Rectangle 47">
            <a:extLst>
              <a:ext uri="{FF2B5EF4-FFF2-40B4-BE49-F238E27FC236}">
                <a16:creationId xmlns:a16="http://schemas.microsoft.com/office/drawing/2014/main" id="{7676060D-7E09-4290-8BD1-06E807C453C1}"/>
              </a:ext>
            </a:extLst>
          </p:cNvPr>
          <p:cNvSpPr txBox="1">
            <a:spLocks/>
          </p:cNvSpPr>
          <p:nvPr/>
        </p:nvSpPr>
        <p:spPr>
          <a:xfrm>
            <a:off x="1645727" y="3274339"/>
            <a:ext cx="2294406" cy="13837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Transport security</a:t>
            </a:r>
          </a:p>
        </p:txBody>
      </p:sp>
      <p:sp>
        <p:nvSpPr>
          <p:cNvPr id="37" name="Rectangle 146">
            <a:extLst>
              <a:ext uri="{FF2B5EF4-FFF2-40B4-BE49-F238E27FC236}">
                <a16:creationId xmlns:a16="http://schemas.microsoft.com/office/drawing/2014/main" id="{9FBB4914-9410-4782-A631-23539FD2BCC1}"/>
              </a:ext>
            </a:extLst>
          </p:cNvPr>
          <p:cNvSpPr txBox="1">
            <a:spLocks/>
          </p:cNvSpPr>
          <p:nvPr/>
        </p:nvSpPr>
        <p:spPr>
          <a:xfrm>
            <a:off x="3916537" y="3274339"/>
            <a:ext cx="2359329" cy="13837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Integrated solutions for Nokia equipment</a:t>
            </a:r>
          </a:p>
        </p:txBody>
      </p:sp>
      <p:sp>
        <p:nvSpPr>
          <p:cNvPr id="38" name="Rectangle 146">
            <a:extLst>
              <a:ext uri="{FF2B5EF4-FFF2-40B4-BE49-F238E27FC236}">
                <a16:creationId xmlns:a16="http://schemas.microsoft.com/office/drawing/2014/main" id="{0612083B-414D-4E98-83E1-F7DB8FA541FA}"/>
              </a:ext>
            </a:extLst>
          </p:cNvPr>
          <p:cNvSpPr txBox="1">
            <a:spLocks/>
          </p:cNvSpPr>
          <p:nvPr/>
        </p:nvSpPr>
        <p:spPr>
          <a:xfrm>
            <a:off x="6308958" y="3267546"/>
            <a:ext cx="2861419" cy="2767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IP Security features, IPSec Emergency Bypass, Secure File Transfer, A5/3 Ciphering</a:t>
            </a:r>
          </a:p>
        </p:txBody>
      </p:sp>
      <p:cxnSp>
        <p:nvCxnSpPr>
          <p:cNvPr id="39" name="Straight Connector 38">
            <a:extLst>
              <a:ext uri="{FF2B5EF4-FFF2-40B4-BE49-F238E27FC236}">
                <a16:creationId xmlns:a16="http://schemas.microsoft.com/office/drawing/2014/main" id="{01C25A89-A169-4BCB-A1BD-DE53AA705774}"/>
              </a:ext>
            </a:extLst>
          </p:cNvPr>
          <p:cNvCxnSpPr>
            <a:cxnSpLocks/>
          </p:cNvCxnSpPr>
          <p:nvPr/>
        </p:nvCxnSpPr>
        <p:spPr bwMode="gray">
          <a:xfrm>
            <a:off x="254309" y="3690195"/>
            <a:ext cx="8712000" cy="0"/>
          </a:xfrm>
          <a:prstGeom prst="line">
            <a:avLst/>
          </a:prstGeom>
          <a:solidFill>
            <a:schemeClr val="bg1"/>
          </a:solidFill>
          <a:ln w="12700" cap="flat" cmpd="sng" algn="ctr">
            <a:solidFill>
              <a:schemeClr val="bg2"/>
            </a:solidFill>
            <a:prstDash val="sysDot"/>
            <a:round/>
            <a:headEnd type="none" w="med" len="med"/>
            <a:tailEnd type="none" w="med" len="med"/>
          </a:ln>
          <a:effectLst/>
        </p:spPr>
      </p:cxnSp>
      <p:sp>
        <p:nvSpPr>
          <p:cNvPr id="40" name="TextBox 39">
            <a:extLst>
              <a:ext uri="{FF2B5EF4-FFF2-40B4-BE49-F238E27FC236}">
                <a16:creationId xmlns:a16="http://schemas.microsoft.com/office/drawing/2014/main" id="{A9881C30-35F9-4459-AC2D-5727B9A15671}"/>
              </a:ext>
            </a:extLst>
          </p:cNvPr>
          <p:cNvSpPr txBox="1">
            <a:spLocks/>
          </p:cNvSpPr>
          <p:nvPr/>
        </p:nvSpPr>
        <p:spPr bwMode="gray">
          <a:xfrm>
            <a:off x="197064" y="3737871"/>
            <a:ext cx="1280161" cy="373574"/>
          </a:xfrm>
          <a:prstGeom prst="rect">
            <a:avLst/>
          </a:prstGeom>
          <a:solidFill>
            <a:schemeClr val="tx1"/>
          </a:solidFill>
          <a:ln w="28575" cap="flat" cmpd="sng" algn="ctr">
            <a:noFill/>
            <a:prstDash val="solid"/>
            <a:round/>
            <a:headEnd type="none" w="med" len="med"/>
            <a:tailEnd type="none" w="med" len="med"/>
          </a:ln>
          <a:effectLst/>
        </p:spPr>
        <p:txBody>
          <a:bodyPr lIns="43538" tIns="57135" rIns="43538" bIns="58050" anchor="ctr" anchorCtr="0">
            <a:noAutofit/>
          </a:bodyPr>
          <a:lstStyle>
            <a:defPPr>
              <a:defRPr lang="en-US"/>
            </a:defPPr>
            <a:lvl1pPr defTabSz="762000" eaLnBrk="0" fontAlgn="auto" hangingPunct="0">
              <a:lnSpc>
                <a:spcPct val="85000"/>
              </a:lnSpc>
              <a:spcBef>
                <a:spcPts val="600"/>
              </a:spcBef>
              <a:spcAft>
                <a:spcPts val="0"/>
              </a:spcAft>
              <a:buClr>
                <a:srgbClr val="FFD300"/>
              </a:buClr>
              <a:buSzPct val="110000"/>
              <a:defRPr sz="1200" b="1" kern="0">
                <a:latin typeface="Arial"/>
                <a:cs typeface="Arial" charset="0"/>
              </a:defRPr>
            </a:lvl1pPr>
          </a:lstStyle>
          <a:p>
            <a:pPr marL="0" marR="0" lvl="0" indent="0" algn="ctr" defTabSz="762000" rtl="0" eaLnBrk="0" fontAlgn="auto" latinLnBrk="0" hangingPunct="0">
              <a:lnSpc>
                <a:spcPct val="85000"/>
              </a:lnSpc>
              <a:spcBef>
                <a:spcPts val="600"/>
              </a:spcBef>
              <a:spcAft>
                <a:spcPts val="0"/>
              </a:spcAft>
              <a:buClr>
                <a:srgbClr val="FFD300"/>
              </a:buClr>
              <a:buSzPct val="110000"/>
              <a:buFontTx/>
              <a:buNone/>
              <a:tabLst/>
              <a:defRPr/>
            </a:pPr>
            <a:r>
              <a:rPr kumimoji="0" lang="en-US" sz="1000" b="0" i="0" u="none" strike="noStrike" kern="1200" cap="none" spc="0" normalizeH="0" baseline="0" noProof="0">
                <a:ln>
                  <a:noFill/>
                </a:ln>
                <a:solidFill>
                  <a:srgbClr val="FFFFFF"/>
                </a:solidFill>
                <a:effectLst/>
                <a:uLnTx/>
                <a:uFillTx/>
                <a:latin typeface="Nokia Pure Text Light"/>
                <a:cs typeface="Arial"/>
              </a:rPr>
              <a:t>Site Solutions</a:t>
            </a:r>
          </a:p>
        </p:txBody>
      </p:sp>
      <p:sp>
        <p:nvSpPr>
          <p:cNvPr id="41" name="Rectangle 47">
            <a:extLst>
              <a:ext uri="{FF2B5EF4-FFF2-40B4-BE49-F238E27FC236}">
                <a16:creationId xmlns:a16="http://schemas.microsoft.com/office/drawing/2014/main" id="{C8EB5B93-8EB9-40CA-9927-17617D996D66}"/>
              </a:ext>
            </a:extLst>
          </p:cNvPr>
          <p:cNvSpPr txBox="1">
            <a:spLocks/>
          </p:cNvSpPr>
          <p:nvPr/>
        </p:nvSpPr>
        <p:spPr>
          <a:xfrm>
            <a:off x="1640248" y="3742064"/>
            <a:ext cx="2179074" cy="2767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Multi-purpose site solutions for minimized TCO</a:t>
            </a:r>
          </a:p>
        </p:txBody>
      </p:sp>
      <p:sp>
        <p:nvSpPr>
          <p:cNvPr id="42" name="Rectangle 146">
            <a:extLst>
              <a:ext uri="{FF2B5EF4-FFF2-40B4-BE49-F238E27FC236}">
                <a16:creationId xmlns:a16="http://schemas.microsoft.com/office/drawing/2014/main" id="{A62F2781-E216-445C-AC4E-76BDC8E0A20E}"/>
              </a:ext>
            </a:extLst>
          </p:cNvPr>
          <p:cNvSpPr txBox="1">
            <a:spLocks/>
          </p:cNvSpPr>
          <p:nvPr/>
        </p:nvSpPr>
        <p:spPr>
          <a:xfrm>
            <a:off x="3922632" y="3724771"/>
            <a:ext cx="2514544" cy="41511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Simpler sites with 3 sector RF modules</a:t>
            </a:r>
          </a:p>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Same System Module for all radios (FSMF)</a:t>
            </a:r>
          </a:p>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From </a:t>
            </a:r>
            <a:r>
              <a:rPr kumimoji="0" lang="en-US" sz="900" b="0" i="0" u="none" strike="noStrike" kern="1200" cap="none" spc="0" normalizeH="0" baseline="0" noProof="0" err="1">
                <a:ln>
                  <a:noFill/>
                </a:ln>
                <a:solidFill>
                  <a:srgbClr val="000000"/>
                </a:solidFill>
                <a:effectLst/>
                <a:uLnTx/>
                <a:uFillTx/>
                <a:latin typeface="Nokia Pure Text Light"/>
              </a:rPr>
              <a:t>siteless</a:t>
            </a:r>
            <a:r>
              <a:rPr kumimoji="0" lang="en-US" sz="900" b="0" i="0" u="none" strike="noStrike" kern="1200" cap="none" spc="0" normalizeH="0" baseline="0" noProof="0">
                <a:ln>
                  <a:noFill/>
                </a:ln>
                <a:solidFill>
                  <a:srgbClr val="000000"/>
                </a:solidFill>
                <a:effectLst/>
                <a:uLnTx/>
                <a:uFillTx/>
                <a:latin typeface="Nokia Pure Text Light"/>
              </a:rPr>
              <a:t> to heavy macro integrations</a:t>
            </a:r>
          </a:p>
        </p:txBody>
      </p:sp>
      <p:sp>
        <p:nvSpPr>
          <p:cNvPr id="43" name="Rectangle 146">
            <a:extLst>
              <a:ext uri="{FF2B5EF4-FFF2-40B4-BE49-F238E27FC236}">
                <a16:creationId xmlns:a16="http://schemas.microsoft.com/office/drawing/2014/main" id="{B3A0E0E2-82B7-46CC-81DC-73FAD0271250}"/>
              </a:ext>
            </a:extLst>
          </p:cNvPr>
          <p:cNvSpPr txBox="1">
            <a:spLocks/>
          </p:cNvSpPr>
          <p:nvPr/>
        </p:nvSpPr>
        <p:spPr>
          <a:xfrm>
            <a:off x="6315054" y="3747538"/>
            <a:ext cx="2765269" cy="2767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dirty="0">
                <a:ln>
                  <a:noFill/>
                </a:ln>
                <a:solidFill>
                  <a:srgbClr val="000000"/>
                </a:solidFill>
                <a:effectLst/>
                <a:uLnTx/>
                <a:uFillTx/>
                <a:latin typeface="Nokia Pure Text Light"/>
              </a:rPr>
              <a:t>6-Sector Solution, RAS Vertical </a:t>
            </a:r>
            <a:r>
              <a:rPr kumimoji="0" lang="en-US" sz="900" b="0" i="0" u="none" strike="noStrike" kern="1200" cap="none" spc="0" normalizeH="0" baseline="0" noProof="0" dirty="0" err="1">
                <a:ln>
                  <a:noFill/>
                </a:ln>
                <a:solidFill>
                  <a:srgbClr val="000000"/>
                </a:solidFill>
                <a:effectLst/>
                <a:uLnTx/>
                <a:uFillTx/>
                <a:latin typeface="Nokia Pure Text Light"/>
              </a:rPr>
              <a:t>Sectorization</a:t>
            </a:r>
            <a:r>
              <a:rPr kumimoji="0" lang="en-US" sz="900" b="0" i="0" u="none" strike="noStrike" kern="1200" cap="none" spc="0" normalizeH="0" baseline="0" noProof="0" dirty="0">
                <a:ln>
                  <a:noFill/>
                </a:ln>
                <a:solidFill>
                  <a:srgbClr val="000000"/>
                </a:solidFill>
                <a:effectLst/>
                <a:uLnTx/>
                <a:uFillTx/>
                <a:latin typeface="Nokia Pure Text Light"/>
              </a:rPr>
              <a:t>, Composite </a:t>
            </a:r>
            <a:r>
              <a:rPr kumimoji="0" lang="en-US" sz="900" b="0" i="0" u="none" strike="noStrike" kern="1200" cap="none" spc="0" normalizeH="0" baseline="0" noProof="0" dirty="0" err="1">
                <a:ln>
                  <a:noFill/>
                </a:ln>
                <a:solidFill>
                  <a:srgbClr val="000000"/>
                </a:solidFill>
                <a:effectLst/>
                <a:uLnTx/>
                <a:uFillTx/>
                <a:latin typeface="Nokia Pure Text Light"/>
              </a:rPr>
              <a:t>MultiSite</a:t>
            </a:r>
            <a:r>
              <a:rPr kumimoji="0" lang="en-US" sz="900" b="0" i="0" u="none" strike="noStrike" kern="1200" cap="none" spc="0" normalizeH="0" baseline="0" noProof="0" dirty="0">
                <a:ln>
                  <a:noFill/>
                </a:ln>
                <a:solidFill>
                  <a:srgbClr val="000000"/>
                </a:solidFill>
                <a:effectLst/>
                <a:uLnTx/>
                <a:uFillTx/>
                <a:latin typeface="Nokia Pure Text Light"/>
              </a:rPr>
              <a:t> Transmission, Local Switching</a:t>
            </a:r>
          </a:p>
        </p:txBody>
      </p:sp>
      <p:cxnSp>
        <p:nvCxnSpPr>
          <p:cNvPr id="44" name="Straight Connector 43">
            <a:extLst>
              <a:ext uri="{FF2B5EF4-FFF2-40B4-BE49-F238E27FC236}">
                <a16:creationId xmlns:a16="http://schemas.microsoft.com/office/drawing/2014/main" id="{D4E2E98D-EB16-440E-8E97-7F857BCE302A}"/>
              </a:ext>
            </a:extLst>
          </p:cNvPr>
          <p:cNvCxnSpPr>
            <a:cxnSpLocks/>
          </p:cNvCxnSpPr>
          <p:nvPr/>
        </p:nvCxnSpPr>
        <p:spPr bwMode="gray">
          <a:xfrm>
            <a:off x="260405" y="4158622"/>
            <a:ext cx="8712000" cy="0"/>
          </a:xfrm>
          <a:prstGeom prst="line">
            <a:avLst/>
          </a:prstGeom>
          <a:solidFill>
            <a:schemeClr val="bg1"/>
          </a:solidFill>
          <a:ln w="12700" cap="flat" cmpd="sng" algn="ctr">
            <a:solidFill>
              <a:schemeClr val="bg2"/>
            </a:solidFill>
            <a:prstDash val="sysDot"/>
            <a:round/>
            <a:headEnd type="none" w="med" len="med"/>
            <a:tailEnd type="none" w="med" len="med"/>
          </a:ln>
          <a:effectLst/>
        </p:spPr>
      </p:cxnSp>
      <p:sp>
        <p:nvSpPr>
          <p:cNvPr id="45" name="TextBox 44">
            <a:extLst>
              <a:ext uri="{FF2B5EF4-FFF2-40B4-BE49-F238E27FC236}">
                <a16:creationId xmlns:a16="http://schemas.microsoft.com/office/drawing/2014/main" id="{6771543F-E07D-49FE-A3D0-B1D28D42F763}"/>
              </a:ext>
            </a:extLst>
          </p:cNvPr>
          <p:cNvSpPr txBox="1">
            <a:spLocks/>
          </p:cNvSpPr>
          <p:nvPr/>
        </p:nvSpPr>
        <p:spPr bwMode="gray">
          <a:xfrm>
            <a:off x="197064" y="4209086"/>
            <a:ext cx="1280161" cy="373574"/>
          </a:xfrm>
          <a:prstGeom prst="rect">
            <a:avLst/>
          </a:prstGeom>
          <a:solidFill>
            <a:schemeClr val="tx1"/>
          </a:solidFill>
          <a:ln w="28575" cap="flat" cmpd="sng" algn="ctr">
            <a:noFill/>
            <a:prstDash val="solid"/>
            <a:round/>
            <a:headEnd type="none" w="med" len="med"/>
            <a:tailEnd type="none" w="med" len="med"/>
          </a:ln>
          <a:effectLst/>
        </p:spPr>
        <p:txBody>
          <a:bodyPr lIns="43538" tIns="57135" rIns="43538" bIns="58050" anchor="ctr" anchorCtr="0">
            <a:noAutofit/>
          </a:bodyPr>
          <a:lstStyle>
            <a:defPPr>
              <a:defRPr lang="en-US"/>
            </a:defPPr>
            <a:lvl1pPr defTabSz="762000" eaLnBrk="0" fontAlgn="auto" hangingPunct="0">
              <a:lnSpc>
                <a:spcPct val="85000"/>
              </a:lnSpc>
              <a:spcBef>
                <a:spcPts val="600"/>
              </a:spcBef>
              <a:spcAft>
                <a:spcPts val="0"/>
              </a:spcAft>
              <a:buClr>
                <a:srgbClr val="FFD300"/>
              </a:buClr>
              <a:buSzPct val="110000"/>
              <a:defRPr sz="1200" b="1" kern="0">
                <a:latin typeface="Arial"/>
                <a:cs typeface="Arial" charset="0"/>
              </a:defRPr>
            </a:lvl1pPr>
          </a:lstStyle>
          <a:p>
            <a:pPr marL="0" marR="0" lvl="0" indent="0" algn="ctr" defTabSz="762000" rtl="0" eaLnBrk="0" fontAlgn="auto" latinLnBrk="0" hangingPunct="0">
              <a:lnSpc>
                <a:spcPct val="85000"/>
              </a:lnSpc>
              <a:spcBef>
                <a:spcPts val="600"/>
              </a:spcBef>
              <a:spcAft>
                <a:spcPts val="0"/>
              </a:spcAft>
              <a:buClr>
                <a:srgbClr val="FFD300"/>
              </a:buClr>
              <a:buSzPct val="110000"/>
              <a:buFontTx/>
              <a:buNone/>
              <a:tabLst/>
              <a:defRPr/>
            </a:pPr>
            <a:r>
              <a:rPr kumimoji="0" lang="en-US" sz="1000" b="0" i="0" u="none" strike="noStrike" kern="1200" cap="none" spc="0" normalizeH="0" baseline="0" noProof="0">
                <a:ln>
                  <a:noFill/>
                </a:ln>
                <a:solidFill>
                  <a:srgbClr val="FFFFFF"/>
                </a:solidFill>
                <a:effectLst/>
                <a:uLnTx/>
                <a:uFillTx/>
                <a:latin typeface="Nokia Pure Text Light"/>
                <a:cs typeface="Arial"/>
              </a:rPr>
              <a:t>Common O&amp;M and SON</a:t>
            </a:r>
          </a:p>
        </p:txBody>
      </p:sp>
      <p:sp>
        <p:nvSpPr>
          <p:cNvPr id="46" name="Rectangle 47">
            <a:extLst>
              <a:ext uri="{FF2B5EF4-FFF2-40B4-BE49-F238E27FC236}">
                <a16:creationId xmlns:a16="http://schemas.microsoft.com/office/drawing/2014/main" id="{C509F455-20AD-4307-9EE8-4962468CB223}"/>
              </a:ext>
            </a:extLst>
          </p:cNvPr>
          <p:cNvSpPr txBox="1">
            <a:spLocks/>
          </p:cNvSpPr>
          <p:nvPr/>
        </p:nvSpPr>
        <p:spPr>
          <a:xfrm>
            <a:off x="1634769" y="4198224"/>
            <a:ext cx="2294406" cy="2767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Automation for efficiency in complex networks</a:t>
            </a:r>
          </a:p>
        </p:txBody>
      </p:sp>
      <p:sp>
        <p:nvSpPr>
          <p:cNvPr id="47" name="Rectangle 146">
            <a:extLst>
              <a:ext uri="{FF2B5EF4-FFF2-40B4-BE49-F238E27FC236}">
                <a16:creationId xmlns:a16="http://schemas.microsoft.com/office/drawing/2014/main" id="{A4C2333D-CE69-4844-A750-57366AEFEFEF}"/>
              </a:ext>
            </a:extLst>
          </p:cNvPr>
          <p:cNvSpPr txBox="1">
            <a:spLocks/>
          </p:cNvSpPr>
          <p:nvPr/>
        </p:nvSpPr>
        <p:spPr>
          <a:xfrm>
            <a:off x="3921802" y="4198224"/>
            <a:ext cx="2359329" cy="5534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Common NetAct for RATs, references</a:t>
            </a:r>
          </a:p>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Common BTS OAM for single BTS SW upgrades</a:t>
            </a:r>
          </a:p>
          <a:p>
            <a:pPr marL="193675" marR="0" lvl="1" indent="-192088" algn="l" defTabSz="895350" rtl="0" eaLnBrk="1" fontAlgn="base" latinLnBrk="0" hangingPunct="1">
              <a:lnSpc>
                <a:spcPct val="100000"/>
              </a:lnSpc>
              <a:spcBef>
                <a:spcPct val="0"/>
              </a:spcBef>
              <a:spcAft>
                <a:spcPct val="0"/>
              </a:spcAft>
              <a:buClr>
                <a:srgbClr val="FF8200"/>
              </a:buClr>
              <a:buSzPct val="125000"/>
              <a:buFont typeface="Arial" pitchFamily="34" charset="0"/>
              <a:buNone/>
              <a:tabLst/>
              <a:defRPr/>
            </a:pPr>
            <a:endParaRPr kumimoji="0" lang="en-US" sz="900" b="0" i="0" u="none" strike="noStrike" kern="1200" cap="none" spc="0" normalizeH="0" baseline="0" noProof="0">
              <a:ln>
                <a:noFill/>
              </a:ln>
              <a:solidFill>
                <a:srgbClr val="000000"/>
              </a:solidFill>
              <a:effectLst/>
              <a:uLnTx/>
              <a:uFillTx/>
              <a:latin typeface="Nokia Pure Text Light"/>
            </a:endParaRPr>
          </a:p>
        </p:txBody>
      </p:sp>
      <p:sp>
        <p:nvSpPr>
          <p:cNvPr id="48" name="Rectangle 146">
            <a:extLst>
              <a:ext uri="{FF2B5EF4-FFF2-40B4-BE49-F238E27FC236}">
                <a16:creationId xmlns:a16="http://schemas.microsoft.com/office/drawing/2014/main" id="{0B9D8D8B-279D-455A-A33E-F6B661A11BA6}"/>
              </a:ext>
            </a:extLst>
          </p:cNvPr>
          <p:cNvSpPr txBox="1">
            <a:spLocks/>
          </p:cNvSpPr>
          <p:nvPr/>
        </p:nvSpPr>
        <p:spPr>
          <a:xfrm>
            <a:off x="6321150" y="4192134"/>
            <a:ext cx="2759173" cy="41549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accent2"/>
              </a:buClr>
              <a:buSzPct val="125000"/>
              <a:buFont typeface="Arial" pitchFamily="34" charset="0"/>
              <a:buChar char="•"/>
              <a:defRPr baseline="0">
                <a:latin typeface="+mn-lt"/>
              </a:defRPr>
            </a:lvl2pPr>
            <a:lvl3pPr marL="457200" lvl="2" indent="-261938" defTabSz="895350" eaLnBrk="1" hangingPunct="1">
              <a:buClr>
                <a:schemeClr val="accent2"/>
              </a:buClr>
              <a:buSzPct val="120000"/>
              <a:buFont typeface="Arial" charset="0"/>
              <a:buChar char="–"/>
              <a:defRPr baseline="0">
                <a:latin typeface="+mn-lt"/>
              </a:defRPr>
            </a:lvl3pPr>
            <a:lvl4pPr marL="614363" lvl="3" indent="-155575" defTabSz="895350" eaLnBrk="1" hangingPunct="1">
              <a:buClr>
                <a:schemeClr val="accent2"/>
              </a:buClr>
              <a:buSzPct val="100000"/>
              <a:buFont typeface="Wingdings" pitchFamily="2" charset="2"/>
              <a:buChar char="§"/>
              <a:defRPr baseline="0">
                <a:latin typeface="+mn-lt"/>
              </a:defRPr>
            </a:lvl4pPr>
            <a:lvl5pPr marL="749808" lvl="4" indent="-130175" defTabSz="895350" eaLnBrk="1" hangingPunct="1">
              <a:buClr>
                <a:schemeClr val="accent2"/>
              </a:buClr>
              <a:buSzPct val="89000"/>
              <a:buFont typeface="Arial" pitchFamily="34"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CM auditing, CM history</a:t>
            </a:r>
          </a:p>
          <a:p>
            <a:pPr marL="92075" marR="0" lvl="1" indent="-90488" algn="l" defTabSz="895350" rtl="0" eaLnBrk="1" fontAlgn="base" latinLnBrk="0" hangingPunct="1">
              <a:lnSpc>
                <a:spcPct val="100000"/>
              </a:lnSpc>
              <a:spcBef>
                <a:spcPct val="0"/>
              </a:spcBef>
              <a:spcAft>
                <a:spcPct val="0"/>
              </a:spcAft>
              <a:buClr>
                <a:srgbClr val="68717A"/>
              </a:buClr>
              <a:buSzPct val="125000"/>
              <a:buFont typeface="Arial" pitchFamily="34" charset="0"/>
              <a:buChar char="•"/>
              <a:tabLst/>
              <a:defRPr/>
            </a:pPr>
            <a:r>
              <a:rPr kumimoji="0" lang="en-US" sz="900" b="0" i="0" u="none" strike="noStrike" kern="1200" cap="none" spc="0" normalizeH="0" baseline="0" noProof="0">
                <a:ln>
                  <a:noFill/>
                </a:ln>
                <a:solidFill>
                  <a:srgbClr val="000000"/>
                </a:solidFill>
                <a:effectLst/>
                <a:uLnTx/>
                <a:uFillTx/>
                <a:latin typeface="Nokia Pure Text Light"/>
              </a:rPr>
              <a:t>Automated Neighbor Relation, BTS Auto-connectivity</a:t>
            </a:r>
          </a:p>
        </p:txBody>
      </p:sp>
      <p:cxnSp>
        <p:nvCxnSpPr>
          <p:cNvPr id="49" name="Straight Connector 48">
            <a:extLst>
              <a:ext uri="{FF2B5EF4-FFF2-40B4-BE49-F238E27FC236}">
                <a16:creationId xmlns:a16="http://schemas.microsoft.com/office/drawing/2014/main" id="{BC37F168-C99D-4808-96C8-05EBB24030D0}"/>
              </a:ext>
            </a:extLst>
          </p:cNvPr>
          <p:cNvCxnSpPr>
            <a:cxnSpLocks/>
          </p:cNvCxnSpPr>
          <p:nvPr/>
        </p:nvCxnSpPr>
        <p:spPr>
          <a:xfrm>
            <a:off x="186410" y="876195"/>
            <a:ext cx="1368000"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0" name="Footer Placeholder 27">
            <a:extLst>
              <a:ext uri="{FF2B5EF4-FFF2-40B4-BE49-F238E27FC236}">
                <a16:creationId xmlns:a16="http://schemas.microsoft.com/office/drawing/2014/main" id="{20CC85F7-F611-4523-8F4B-8E99271536D0}"/>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Tree>
    <p:extLst>
      <p:ext uri="{BB962C8B-B14F-4D97-AF65-F5344CB8AC3E}">
        <p14:creationId xmlns:p14="http://schemas.microsoft.com/office/powerpoint/2010/main" val="2992016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CB7299A-3478-4F4C-9D65-761F8FA5F862}"/>
              </a:ext>
            </a:extLst>
          </p:cNvPr>
          <p:cNvSpPr txBox="1"/>
          <p:nvPr/>
        </p:nvSpPr>
        <p:spPr>
          <a:xfrm>
            <a:off x="588111"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1</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9" name="TextBox 8">
            <a:extLst>
              <a:ext uri="{FF2B5EF4-FFF2-40B4-BE49-F238E27FC236}">
                <a16:creationId xmlns:a16="http://schemas.microsoft.com/office/drawing/2014/main" id="{D767DFB1-92FA-45B3-A601-FFE5BA625352}"/>
              </a:ext>
            </a:extLst>
          </p:cNvPr>
          <p:cNvSpPr txBox="1"/>
          <p:nvPr/>
        </p:nvSpPr>
        <p:spPr>
          <a:xfrm>
            <a:off x="2728179"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2</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0" name="TextBox 9">
            <a:extLst>
              <a:ext uri="{FF2B5EF4-FFF2-40B4-BE49-F238E27FC236}">
                <a16:creationId xmlns:a16="http://schemas.microsoft.com/office/drawing/2014/main" id="{5E6AB0C9-B6D3-45A8-B649-1B70FA5984E9}"/>
              </a:ext>
            </a:extLst>
          </p:cNvPr>
          <p:cNvSpPr txBox="1"/>
          <p:nvPr/>
        </p:nvSpPr>
        <p:spPr>
          <a:xfrm>
            <a:off x="4868247"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chemeClr val="accent2"/>
                </a:solidFill>
                <a:effectLst/>
                <a:uLnTx/>
                <a:uFillTx/>
                <a:latin typeface="Nokia Pure Text Light"/>
                <a:ea typeface="+mn-ea"/>
                <a:cs typeface="+mn-cs"/>
              </a:rPr>
              <a:t>3</a:t>
            </a:r>
            <a:endParaRPr kumimoji="0" lang="en-US" sz="6600" b="0" i="0" u="none" strike="noStrike" kern="1200" cap="none" spc="0" normalizeH="0" baseline="0" noProof="0" dirty="0" err="1">
              <a:ln>
                <a:noFill/>
              </a:ln>
              <a:solidFill>
                <a:schemeClr val="accent2"/>
              </a:solidFill>
              <a:effectLst/>
              <a:uLnTx/>
              <a:uFillTx/>
              <a:latin typeface="Nokia Pure Text Light"/>
              <a:ea typeface="+mn-ea"/>
              <a:cs typeface="+mn-cs"/>
            </a:endParaRPr>
          </a:p>
        </p:txBody>
      </p:sp>
      <p:sp>
        <p:nvSpPr>
          <p:cNvPr id="11" name="TextBox 10">
            <a:extLst>
              <a:ext uri="{FF2B5EF4-FFF2-40B4-BE49-F238E27FC236}">
                <a16:creationId xmlns:a16="http://schemas.microsoft.com/office/drawing/2014/main" id="{3B6953A4-5D29-4DE7-93A3-5D21EF2F3289}"/>
              </a:ext>
            </a:extLst>
          </p:cNvPr>
          <p:cNvSpPr txBox="1"/>
          <p:nvPr/>
        </p:nvSpPr>
        <p:spPr>
          <a:xfrm>
            <a:off x="7008313"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effectLst/>
                <a:uLnTx/>
                <a:uFillTx/>
                <a:latin typeface="Nokia Pure Text Light"/>
                <a:ea typeface="+mn-ea"/>
                <a:cs typeface="+mn-cs"/>
              </a:rPr>
              <a:t>4</a:t>
            </a:r>
            <a:endParaRPr kumimoji="0" lang="en-US" sz="6600" b="0" i="0" u="none" strike="noStrike" kern="1200" cap="none" spc="0" normalizeH="0" baseline="0" noProof="0" dirty="0" err="1">
              <a:ln>
                <a:noFill/>
              </a:ln>
              <a:effectLst/>
              <a:uLnTx/>
              <a:uFillTx/>
              <a:latin typeface="Nokia Pure Text Light"/>
              <a:ea typeface="+mn-ea"/>
              <a:cs typeface="+mn-cs"/>
            </a:endParaRPr>
          </a:p>
        </p:txBody>
      </p:sp>
      <p:cxnSp>
        <p:nvCxnSpPr>
          <p:cNvPr id="12" name="Straight Connector 11">
            <a:extLst>
              <a:ext uri="{FF2B5EF4-FFF2-40B4-BE49-F238E27FC236}">
                <a16:creationId xmlns:a16="http://schemas.microsoft.com/office/drawing/2014/main" id="{98943E84-688F-42E8-BC54-374A4F20CC0B}"/>
              </a:ext>
            </a:extLst>
          </p:cNvPr>
          <p:cNvCxnSpPr/>
          <p:nvPr/>
        </p:nvCxnSpPr>
        <p:spPr>
          <a:xfrm>
            <a:off x="2615510"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BB76C77D-2A49-46D9-9938-E59DFAC010D4}"/>
              </a:ext>
            </a:extLst>
          </p:cNvPr>
          <p:cNvCxnSpPr/>
          <p:nvPr/>
        </p:nvCxnSpPr>
        <p:spPr>
          <a:xfrm>
            <a:off x="4755578"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E4BE0E86-3104-458E-A192-FED6329C0EF4}"/>
              </a:ext>
            </a:extLst>
          </p:cNvPr>
          <p:cNvCxnSpPr/>
          <p:nvPr/>
        </p:nvCxnSpPr>
        <p:spPr>
          <a:xfrm>
            <a:off x="6895646"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6435812C-116A-41E4-B86F-E1DA2E31D051}"/>
              </a:ext>
            </a:extLst>
          </p:cNvPr>
          <p:cNvSpPr txBox="1"/>
          <p:nvPr/>
        </p:nvSpPr>
        <p:spPr>
          <a:xfrm>
            <a:off x="590383"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5</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6" name="TextBox 15">
            <a:extLst>
              <a:ext uri="{FF2B5EF4-FFF2-40B4-BE49-F238E27FC236}">
                <a16:creationId xmlns:a16="http://schemas.microsoft.com/office/drawing/2014/main" id="{B6045391-9B4F-4B83-88A5-32AEC2ED63AB}"/>
              </a:ext>
            </a:extLst>
          </p:cNvPr>
          <p:cNvSpPr txBox="1"/>
          <p:nvPr/>
        </p:nvSpPr>
        <p:spPr>
          <a:xfrm>
            <a:off x="2730451"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6</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7" name="TextBox 16">
            <a:extLst>
              <a:ext uri="{FF2B5EF4-FFF2-40B4-BE49-F238E27FC236}">
                <a16:creationId xmlns:a16="http://schemas.microsoft.com/office/drawing/2014/main" id="{0E1B0A91-F91D-414B-84E4-77C4F0528871}"/>
              </a:ext>
            </a:extLst>
          </p:cNvPr>
          <p:cNvSpPr txBox="1"/>
          <p:nvPr/>
        </p:nvSpPr>
        <p:spPr>
          <a:xfrm>
            <a:off x="4870519"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7</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8" name="TextBox 17">
            <a:extLst>
              <a:ext uri="{FF2B5EF4-FFF2-40B4-BE49-F238E27FC236}">
                <a16:creationId xmlns:a16="http://schemas.microsoft.com/office/drawing/2014/main" id="{9C7F3ED9-238C-4DD0-A81E-EB5CB0ABFD88}"/>
              </a:ext>
            </a:extLst>
          </p:cNvPr>
          <p:cNvSpPr txBox="1"/>
          <p:nvPr/>
        </p:nvSpPr>
        <p:spPr>
          <a:xfrm>
            <a:off x="7010585"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8</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cxnSp>
        <p:nvCxnSpPr>
          <p:cNvPr id="19" name="Straight Connector 18">
            <a:extLst>
              <a:ext uri="{FF2B5EF4-FFF2-40B4-BE49-F238E27FC236}">
                <a16:creationId xmlns:a16="http://schemas.microsoft.com/office/drawing/2014/main" id="{FC208A53-7102-408E-BFD0-E0E58BAA5D6D}"/>
              </a:ext>
            </a:extLst>
          </p:cNvPr>
          <p:cNvCxnSpPr/>
          <p:nvPr/>
        </p:nvCxnSpPr>
        <p:spPr>
          <a:xfrm>
            <a:off x="2615510"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840360D3-B939-4F42-95BE-4498A38F07A1}"/>
              </a:ext>
            </a:extLst>
          </p:cNvPr>
          <p:cNvCxnSpPr/>
          <p:nvPr/>
        </p:nvCxnSpPr>
        <p:spPr>
          <a:xfrm>
            <a:off x="4755578"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F3039DC9-C449-4A0C-8BE3-C3E7BE671AFE}"/>
              </a:ext>
            </a:extLst>
          </p:cNvPr>
          <p:cNvCxnSpPr/>
          <p:nvPr/>
        </p:nvCxnSpPr>
        <p:spPr>
          <a:xfrm>
            <a:off x="6895646"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55FEE5EC-E8FA-4D9C-8FFF-F0A2CE3AEE6D}"/>
              </a:ext>
            </a:extLst>
          </p:cNvPr>
          <p:cNvSpPr txBox="1"/>
          <p:nvPr/>
        </p:nvSpPr>
        <p:spPr>
          <a:xfrm>
            <a:off x="740713"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Executive Summary</a:t>
            </a:r>
          </a:p>
        </p:txBody>
      </p:sp>
      <p:cxnSp>
        <p:nvCxnSpPr>
          <p:cNvPr id="23" name="Straight Connector 22">
            <a:extLst>
              <a:ext uri="{FF2B5EF4-FFF2-40B4-BE49-F238E27FC236}">
                <a16:creationId xmlns:a16="http://schemas.microsoft.com/office/drawing/2014/main" id="{7DD6AC73-FFB4-4F09-AA03-90866F90FB38}"/>
              </a:ext>
            </a:extLst>
          </p:cNvPr>
          <p:cNvCxnSpPr/>
          <p:nvPr/>
        </p:nvCxnSpPr>
        <p:spPr>
          <a:xfrm flipV="1">
            <a:off x="588111"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DC2750D6-053F-40A8-A383-DBEEA552791F}"/>
              </a:ext>
            </a:extLst>
          </p:cNvPr>
          <p:cNvCxnSpPr/>
          <p:nvPr/>
        </p:nvCxnSpPr>
        <p:spPr>
          <a:xfrm flipV="1">
            <a:off x="2767246"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38A01707-54CB-4D7E-A6D8-AF03869CA029}"/>
              </a:ext>
            </a:extLst>
          </p:cNvPr>
          <p:cNvCxnSpPr/>
          <p:nvPr/>
        </p:nvCxnSpPr>
        <p:spPr>
          <a:xfrm flipV="1">
            <a:off x="4907314"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DFF96715-E43E-43BD-83F7-C443C1C40240}"/>
              </a:ext>
            </a:extLst>
          </p:cNvPr>
          <p:cNvCxnSpPr/>
          <p:nvPr/>
        </p:nvCxnSpPr>
        <p:spPr>
          <a:xfrm flipV="1">
            <a:off x="7008313" y="2612235"/>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56C86FAD-FE3B-4E8A-AEEE-2B557BC58632}"/>
              </a:ext>
            </a:extLst>
          </p:cNvPr>
          <p:cNvSpPr txBox="1"/>
          <p:nvPr/>
        </p:nvSpPr>
        <p:spPr>
          <a:xfrm>
            <a:off x="2767246"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Single RAN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Portfolio</a:t>
            </a:r>
          </a:p>
        </p:txBody>
      </p:sp>
      <p:sp>
        <p:nvSpPr>
          <p:cNvPr id="28" name="TextBox 27">
            <a:extLst>
              <a:ext uri="{FF2B5EF4-FFF2-40B4-BE49-F238E27FC236}">
                <a16:creationId xmlns:a16="http://schemas.microsoft.com/office/drawing/2014/main" id="{E08151F2-44AA-4B43-9544-C67B1FB43E4C}"/>
              </a:ext>
            </a:extLst>
          </p:cNvPr>
          <p:cNvSpPr txBox="1"/>
          <p:nvPr/>
        </p:nvSpPr>
        <p:spPr>
          <a:xfrm>
            <a:off x="4915273"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accent2"/>
                </a:solidFill>
                <a:effectLst/>
                <a:uLnTx/>
                <a:uFillTx/>
                <a:latin typeface="Nokia Pure Headline Light"/>
                <a:ea typeface="+mn-ea"/>
                <a:cs typeface="+mn-cs"/>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accent2"/>
                </a:solidFill>
                <a:effectLst/>
                <a:uLnTx/>
                <a:uFillTx/>
                <a:latin typeface="Nokia Pure Headline Light"/>
                <a:ea typeface="+mn-ea"/>
                <a:cs typeface="+mn-cs"/>
              </a:rPr>
              <a:t>Benefits</a:t>
            </a:r>
          </a:p>
        </p:txBody>
      </p:sp>
      <p:sp>
        <p:nvSpPr>
          <p:cNvPr id="29" name="TextBox 28">
            <a:extLst>
              <a:ext uri="{FF2B5EF4-FFF2-40B4-BE49-F238E27FC236}">
                <a16:creationId xmlns:a16="http://schemas.microsoft.com/office/drawing/2014/main" id="{EDB9F1F9-2EA9-4E4E-B44C-8595ABE838F0}"/>
              </a:ext>
            </a:extLst>
          </p:cNvPr>
          <p:cNvSpPr txBox="1"/>
          <p:nvPr/>
        </p:nvSpPr>
        <p:spPr>
          <a:xfrm>
            <a:off x="7055340"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Nokia Pure Headline Light"/>
                <a:ea typeface="+mn-ea"/>
                <a:cs typeface="+mn-cs"/>
              </a:rPr>
              <a:t>Sales Guidance</a:t>
            </a:r>
          </a:p>
        </p:txBody>
      </p:sp>
      <p:sp>
        <p:nvSpPr>
          <p:cNvPr id="30" name="TextBox 29">
            <a:extLst>
              <a:ext uri="{FF2B5EF4-FFF2-40B4-BE49-F238E27FC236}">
                <a16:creationId xmlns:a16="http://schemas.microsoft.com/office/drawing/2014/main" id="{40C6D51E-CDF4-452D-91A4-C78BF5F191EE}"/>
              </a:ext>
            </a:extLst>
          </p:cNvPr>
          <p:cNvSpPr txBox="1"/>
          <p:nvPr/>
        </p:nvSpPr>
        <p:spPr>
          <a:xfrm>
            <a:off x="695092" y="3805566"/>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Pricing</a:t>
            </a:r>
          </a:p>
        </p:txBody>
      </p:sp>
      <p:sp>
        <p:nvSpPr>
          <p:cNvPr id="31" name="TextBox 30">
            <a:extLst>
              <a:ext uri="{FF2B5EF4-FFF2-40B4-BE49-F238E27FC236}">
                <a16:creationId xmlns:a16="http://schemas.microsoft.com/office/drawing/2014/main" id="{AE5347D3-5AA7-469B-B913-076580E954DE}"/>
              </a:ext>
            </a:extLst>
          </p:cNvPr>
          <p:cNvSpPr txBox="1"/>
          <p:nvPr/>
        </p:nvSpPr>
        <p:spPr>
          <a:xfrm>
            <a:off x="2878510" y="3805565"/>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CI</a:t>
            </a:r>
          </a:p>
        </p:txBody>
      </p:sp>
      <p:sp>
        <p:nvSpPr>
          <p:cNvPr id="32" name="TextBox 31">
            <a:extLst>
              <a:ext uri="{FF2B5EF4-FFF2-40B4-BE49-F238E27FC236}">
                <a16:creationId xmlns:a16="http://schemas.microsoft.com/office/drawing/2014/main" id="{D435BD30-2B93-4D32-99BE-D04170D9F7E1}"/>
              </a:ext>
            </a:extLst>
          </p:cNvPr>
          <p:cNvSpPr txBox="1"/>
          <p:nvPr/>
        </p:nvSpPr>
        <p:spPr>
          <a:xfrm>
            <a:off x="4975226"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References</a:t>
            </a:r>
          </a:p>
        </p:txBody>
      </p:sp>
      <p:sp>
        <p:nvSpPr>
          <p:cNvPr id="33" name="TextBox 32">
            <a:extLst>
              <a:ext uri="{FF2B5EF4-FFF2-40B4-BE49-F238E27FC236}">
                <a16:creationId xmlns:a16="http://schemas.microsoft.com/office/drawing/2014/main" id="{3415854B-FDE5-4E88-8486-D7D0E3D83472}"/>
              </a:ext>
            </a:extLst>
          </p:cNvPr>
          <p:cNvSpPr txBox="1"/>
          <p:nvPr/>
        </p:nvSpPr>
        <p:spPr>
          <a:xfrm>
            <a:off x="7115293"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Contacts</a:t>
            </a:r>
          </a:p>
        </p:txBody>
      </p:sp>
    </p:spTree>
    <p:extLst>
      <p:ext uri="{BB962C8B-B14F-4D97-AF65-F5344CB8AC3E}">
        <p14:creationId xmlns:p14="http://schemas.microsoft.com/office/powerpoint/2010/main" val="2461143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A47BA1-1FCD-45C4-9AD2-0432C92290D2}"/>
              </a:ext>
            </a:extLst>
          </p:cNvPr>
          <p:cNvSpPr>
            <a:spLocks noGrp="1"/>
          </p:cNvSpPr>
          <p:nvPr>
            <p:ph type="body" sz="quarter" idx="10"/>
          </p:nvPr>
        </p:nvSpPr>
        <p:spPr>
          <a:xfrm>
            <a:off x="417600" y="590400"/>
            <a:ext cx="8308800" cy="309600"/>
          </a:xfrm>
        </p:spPr>
        <p:txBody>
          <a:bodyPr/>
          <a:lstStyle/>
          <a:p>
            <a:r>
              <a:rPr lang="fi-FI" dirty="0"/>
              <a:t>Choosing the right SW and System Module HW for your deployments</a:t>
            </a:r>
            <a:endParaRPr lang="en-US" dirty="0"/>
          </a:p>
        </p:txBody>
      </p:sp>
      <p:sp>
        <p:nvSpPr>
          <p:cNvPr id="3" name="Footer Placeholder 2">
            <a:extLst>
              <a:ext uri="{FF2B5EF4-FFF2-40B4-BE49-F238E27FC236}">
                <a16:creationId xmlns:a16="http://schemas.microsoft.com/office/drawing/2014/main" id="{A6BDDC3E-70C2-41DE-8FD3-E11D631E06A7}"/>
              </a:ext>
            </a:extLst>
          </p:cNvPr>
          <p:cNvSpPr>
            <a:spLocks noGrp="1"/>
          </p:cNvSpPr>
          <p:nvPr>
            <p:ph type="ftr" sz="quarter" idx="3"/>
          </p:nvPr>
        </p:nvSpPr>
        <p:spPr>
          <a:xfrm>
            <a:off x="2692800" y="4816800"/>
            <a:ext cx="2581200" cy="122400"/>
          </a:xfrm>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
        <p:nvSpPr>
          <p:cNvPr id="4" name="Title 3">
            <a:extLst>
              <a:ext uri="{FF2B5EF4-FFF2-40B4-BE49-F238E27FC236}">
                <a16:creationId xmlns:a16="http://schemas.microsoft.com/office/drawing/2014/main" id="{CAAD61AE-8D8B-4224-B303-15EECD1086F4}"/>
              </a:ext>
            </a:extLst>
          </p:cNvPr>
          <p:cNvSpPr txBox="1">
            <a:spLocks/>
          </p:cNvSpPr>
          <p:nvPr/>
        </p:nvSpPr>
        <p:spPr>
          <a:xfrm>
            <a:off x="424478" y="255247"/>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Single RAN sales guidance</a:t>
            </a:r>
            <a:endParaRPr lang="en-US" dirty="0"/>
          </a:p>
        </p:txBody>
      </p:sp>
      <p:sp>
        <p:nvSpPr>
          <p:cNvPr id="5" name="Rectangle 4">
            <a:hlinkClick r:id="" action="ppaction://noaction"/>
            <a:extLst>
              <a:ext uri="{FF2B5EF4-FFF2-40B4-BE49-F238E27FC236}">
                <a16:creationId xmlns:a16="http://schemas.microsoft.com/office/drawing/2014/main" id="{C87D42E0-6177-439F-A09E-1CE36D9A2B1D}"/>
              </a:ext>
            </a:extLst>
          </p:cNvPr>
          <p:cNvSpPr/>
          <p:nvPr/>
        </p:nvSpPr>
        <p:spPr>
          <a:xfrm>
            <a:off x="1129672" y="1162603"/>
            <a:ext cx="2185177" cy="390716"/>
          </a:xfrm>
          <a:prstGeom prst="rect">
            <a:avLst/>
          </a:prstGeom>
          <a:noFill/>
          <a:ln w="9525" cap="flat" cmpd="sng" algn="ctr">
            <a:noFill/>
            <a:prstDash val="solid"/>
          </a:ln>
          <a:effectLst/>
        </p:spPr>
        <p:txBody>
          <a:bodyPr lIns="108000" tIns="46800" rIns="108000" bIns="46800" rtlCol="0" anchor="t" anchorCtr="0">
            <a:noAutofit/>
          </a:bodyPr>
          <a:lstStyle/>
          <a:p>
            <a:pPr marL="0" marR="0" lvl="0" indent="0" algn="l" defTabSz="575998" rtl="0" eaLnBrk="1" fontAlgn="auto" latinLnBrk="0" hangingPunct="1">
              <a:lnSpc>
                <a:spcPct val="100000"/>
              </a:lnSpc>
              <a:spcBef>
                <a:spcPts val="0"/>
              </a:spcBef>
              <a:spcAft>
                <a:spcPts val="0"/>
              </a:spcAft>
              <a:buClrTx/>
              <a:buSzTx/>
              <a:buFontTx/>
              <a:buNone/>
              <a:tabLst/>
              <a:defRPr/>
            </a:pPr>
            <a:r>
              <a:rPr kumimoji="0" lang="fi-FI" sz="1600" b="1" i="0" u="none" strike="noStrike" kern="0" cap="none" spc="0" normalizeH="0" baseline="0" noProof="0" dirty="0">
                <a:ln>
                  <a:noFill/>
                </a:ln>
                <a:solidFill>
                  <a:srgbClr val="001135"/>
                </a:solidFill>
                <a:effectLst/>
                <a:uLnTx/>
                <a:uFillTx/>
                <a:latin typeface="Nokia Pure Text Light"/>
                <a:ea typeface="+mn-ea"/>
                <a:cs typeface="Arial"/>
              </a:rPr>
              <a:t>Software Selection</a:t>
            </a:r>
          </a:p>
          <a:p>
            <a:pPr marL="0" marR="0" lvl="0" indent="0" algn="r" defTabSz="575998" rtl="0" eaLnBrk="1" fontAlgn="auto" latinLnBrk="0" hangingPunct="1">
              <a:lnSpc>
                <a:spcPct val="100000"/>
              </a:lnSpc>
              <a:spcBef>
                <a:spcPts val="0"/>
              </a:spcBef>
              <a:spcAft>
                <a:spcPts val="0"/>
              </a:spcAft>
              <a:buClrTx/>
              <a:buSzTx/>
              <a:buFontTx/>
              <a:buNone/>
              <a:tabLst/>
              <a:defRPr/>
            </a:pPr>
            <a:r>
              <a:rPr kumimoji="0" lang="fi-FI" sz="1600" b="1" i="0" u="none" strike="noStrike" kern="0" cap="none" spc="0" normalizeH="0" baseline="0" noProof="0" dirty="0">
                <a:ln>
                  <a:noFill/>
                </a:ln>
                <a:solidFill>
                  <a:srgbClr val="001135"/>
                </a:solidFill>
                <a:effectLst/>
                <a:uLnTx/>
                <a:uFillTx/>
                <a:latin typeface="Nokia Pure Text Light"/>
                <a:ea typeface="+mn-ea"/>
                <a:cs typeface="Arial"/>
              </a:rPr>
              <a:t>	</a:t>
            </a:r>
          </a:p>
          <a:p>
            <a:pPr marL="0" marR="0" lvl="0" indent="0" algn="l" defTabSz="575998" rtl="0" eaLnBrk="1" fontAlgn="auto" latinLnBrk="0" hangingPunct="1">
              <a:lnSpc>
                <a:spcPct val="100000"/>
              </a:lnSpc>
              <a:spcBef>
                <a:spcPts val="0"/>
              </a:spcBef>
              <a:spcAft>
                <a:spcPts val="0"/>
              </a:spcAft>
              <a:buClrTx/>
              <a:buSzTx/>
              <a:buFontTx/>
              <a:buNone/>
              <a:tabLst/>
              <a:defRPr/>
            </a:pPr>
            <a:endParaRPr kumimoji="0" lang="fi-FI" sz="1600" b="1" i="0" u="none" strike="noStrike" kern="0" cap="none" spc="0" normalizeH="0" baseline="0" noProof="0" dirty="0">
              <a:ln>
                <a:noFill/>
              </a:ln>
              <a:solidFill>
                <a:srgbClr val="001135"/>
              </a:solidFill>
              <a:effectLst/>
              <a:uLnTx/>
              <a:uFillTx/>
              <a:latin typeface="Nokia Pure Text Light"/>
              <a:ea typeface="+mn-ea"/>
              <a:cs typeface="Arial"/>
            </a:endParaRPr>
          </a:p>
        </p:txBody>
      </p:sp>
      <p:sp>
        <p:nvSpPr>
          <p:cNvPr id="6" name="Rectangle 5">
            <a:extLst>
              <a:ext uri="{FF2B5EF4-FFF2-40B4-BE49-F238E27FC236}">
                <a16:creationId xmlns:a16="http://schemas.microsoft.com/office/drawing/2014/main" id="{9E419AA4-0D2A-4482-B0B6-3BCB1AA3B61F}"/>
              </a:ext>
            </a:extLst>
          </p:cNvPr>
          <p:cNvSpPr/>
          <p:nvPr/>
        </p:nvSpPr>
        <p:spPr>
          <a:xfrm>
            <a:off x="5734774" y="1162603"/>
            <a:ext cx="2376137" cy="360041"/>
          </a:xfrm>
          <a:prstGeom prst="rect">
            <a:avLst/>
          </a:prstGeom>
          <a:noFill/>
          <a:ln w="25400" cap="flat" cmpd="sng" algn="ctr">
            <a:noFill/>
            <a:prstDash val="solid"/>
          </a:ln>
          <a:effectLst/>
        </p:spPr>
        <p:txBody>
          <a:bodyPr lIns="108000" tIns="46800" rIns="108000" bIns="468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001135"/>
                </a:solidFill>
                <a:effectLst/>
                <a:uLnTx/>
                <a:uFillTx/>
                <a:latin typeface="Nokia Pure Text Light"/>
                <a:ea typeface="+mn-ea"/>
                <a:cs typeface="Arial" panose="020B0604020202020204" pitchFamily="34" charset="0"/>
              </a:rPr>
              <a:t>Hardware Selection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001135"/>
              </a:solidFill>
              <a:effectLst/>
              <a:uLnTx/>
              <a:uFillTx/>
              <a:latin typeface="Nokia Pure Text Light"/>
              <a:ea typeface="+mn-ea"/>
              <a:cs typeface="Arial" panose="020B0604020202020204" pitchFamily="34" charset="0"/>
            </a:endParaRPr>
          </a:p>
        </p:txBody>
      </p:sp>
      <p:sp>
        <p:nvSpPr>
          <p:cNvPr id="7" name="Rectangle 6">
            <a:extLst>
              <a:ext uri="{FF2B5EF4-FFF2-40B4-BE49-F238E27FC236}">
                <a16:creationId xmlns:a16="http://schemas.microsoft.com/office/drawing/2014/main" id="{4BA241F7-8CB7-463F-9BCB-E25F55EA3717}"/>
              </a:ext>
            </a:extLst>
          </p:cNvPr>
          <p:cNvSpPr/>
          <p:nvPr/>
        </p:nvSpPr>
        <p:spPr>
          <a:xfrm>
            <a:off x="374699" y="3197554"/>
            <a:ext cx="3901745" cy="1417841"/>
          </a:xfrm>
          <a:prstGeom prst="rect">
            <a:avLst/>
          </a:prstGeom>
          <a:solidFill>
            <a:schemeClr val="bg2"/>
          </a:solidFill>
          <a:ln w="9525" cap="flat" cmpd="sng" algn="ctr">
            <a:noFill/>
            <a:prstDash val="solid"/>
          </a:ln>
          <a:effectLst/>
        </p:spPr>
        <p:txBody>
          <a:bodyPr lIns="72000" tIns="72000" rIns="72000" bIns="72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a:ln>
                  <a:noFill/>
                </a:ln>
                <a:solidFill>
                  <a:srgbClr val="FFFFFF"/>
                </a:solidFill>
                <a:effectLst/>
                <a:uLnTx/>
                <a:uFillTx/>
                <a:latin typeface="Nokia Pure Text Light"/>
                <a:ea typeface="+mn-ea"/>
                <a:cs typeface="+mn-cs"/>
              </a:rPr>
              <a:t>Dedicated RAT SW </a:t>
            </a:r>
            <a:br>
              <a:rPr kumimoji="0" lang="en-US" sz="1400" b="1" i="0" u="none" strike="noStrike" kern="0" cap="none" spc="0" normalizeH="0" baseline="0">
                <a:ln>
                  <a:noFill/>
                </a:ln>
                <a:solidFill>
                  <a:srgbClr val="FFFFFF"/>
                </a:solidFill>
                <a:effectLst/>
                <a:uLnTx/>
                <a:uFillTx/>
                <a:latin typeface="Nokia Pure Text Light"/>
                <a:ea typeface="+mn-ea"/>
                <a:cs typeface="+mn-cs"/>
              </a:rPr>
            </a:br>
            <a:endParaRPr kumimoji="0" lang="en-US" sz="1100" b="0" i="0" u="none" strike="noStrike" kern="0" cap="none" spc="0" normalizeH="0" baseline="0">
              <a:ln>
                <a:noFill/>
              </a:ln>
              <a:solidFill>
                <a:srgbClr val="FFFFFF"/>
              </a:solidFill>
              <a:effectLst/>
              <a:uLnTx/>
              <a:uFillTx/>
              <a:latin typeface="Nokia Pure Text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a:ln>
                  <a:noFill/>
                </a:ln>
                <a:solidFill>
                  <a:srgbClr val="FFFFFF"/>
                </a:solidFill>
                <a:effectLst/>
                <a:uLnTx/>
                <a:uFillTx/>
                <a:latin typeface="Nokia Pure Text Light"/>
                <a:ea typeface="+mn-ea"/>
                <a:cs typeface="+mn-cs"/>
              </a:rPr>
              <a:t>To be offered if majority of your customer configs.  or features are not supported with SBTS SW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a:ln>
                  <a:noFill/>
                </a:ln>
                <a:solidFill>
                  <a:srgbClr val="FFFFFF"/>
                </a:solidFill>
                <a:effectLst/>
                <a:uLnTx/>
                <a:uFillTx/>
                <a:latin typeface="Nokia Pure Text Light"/>
                <a:ea typeface="+mn-ea"/>
                <a:cs typeface="+mn-cs"/>
              </a:rPr>
              <a:t>Please remember: SBTS and dedicated RAT SW can be deployed simultaneously in same/different controller areas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a:ln>
                <a:noFill/>
              </a:ln>
              <a:solidFill>
                <a:srgbClr val="FFFFFF"/>
              </a:solidFill>
              <a:effectLst/>
              <a:uLnTx/>
              <a:uFillTx/>
              <a:latin typeface="Nokia Pure Text Light"/>
              <a:ea typeface="+mn-ea"/>
              <a:cs typeface="+mn-cs"/>
            </a:endParaRPr>
          </a:p>
        </p:txBody>
      </p:sp>
      <p:sp>
        <p:nvSpPr>
          <p:cNvPr id="8" name="Rectangle 7">
            <a:extLst>
              <a:ext uri="{FF2B5EF4-FFF2-40B4-BE49-F238E27FC236}">
                <a16:creationId xmlns:a16="http://schemas.microsoft.com/office/drawing/2014/main" id="{F71D8A41-5B37-43D1-AE31-33DB2BA02320}"/>
              </a:ext>
            </a:extLst>
          </p:cNvPr>
          <p:cNvSpPr/>
          <p:nvPr/>
        </p:nvSpPr>
        <p:spPr>
          <a:xfrm>
            <a:off x="4747497" y="1473753"/>
            <a:ext cx="4110176" cy="1652001"/>
          </a:xfrm>
          <a:prstGeom prst="rect">
            <a:avLst/>
          </a:prstGeom>
          <a:solidFill>
            <a:schemeClr val="bg1">
              <a:lumMod val="65000"/>
            </a:schemeClr>
          </a:solidFill>
          <a:ln w="9525" cap="flat" cmpd="sng" algn="ctr">
            <a:noFill/>
            <a:prstDash val="solid"/>
          </a:ln>
          <a:effectLst/>
        </p:spPr>
        <p:txBody>
          <a:bodyPr lIns="72000" tIns="72000" rIns="72000" bIns="72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a:ln>
                  <a:noFill/>
                </a:ln>
                <a:solidFill>
                  <a:srgbClr val="001135"/>
                </a:solidFill>
                <a:effectLst/>
                <a:uLnTx/>
                <a:uFillTx/>
                <a:latin typeface="Nokia Pure Text Light"/>
                <a:ea typeface="+mn-ea"/>
                <a:cs typeface="+mn-cs"/>
              </a:rPr>
              <a:t>FSMF System Module</a:t>
            </a:r>
            <a:endParaRPr kumimoji="0" lang="en-US" sz="1400" b="0" i="0" u="none" strike="noStrike" kern="0" cap="none" spc="0" normalizeH="0" baseline="0">
              <a:ln>
                <a:noFill/>
              </a:ln>
              <a:solidFill>
                <a:srgbClr val="001135"/>
              </a:solidFill>
              <a:effectLst/>
              <a:uLnTx/>
              <a:uFillTx/>
              <a:latin typeface="Nokia Pure Text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a:ln>
                <a:noFill/>
              </a:ln>
              <a:solidFill>
                <a:srgbClr val="001135"/>
              </a:solidFill>
              <a:effectLst/>
              <a:uLnTx/>
              <a:uFillTx/>
              <a:latin typeface="Nokia Pure Text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a:ln>
                  <a:noFill/>
                </a:ln>
                <a:solidFill>
                  <a:srgbClr val="001135"/>
                </a:solidFill>
                <a:effectLst/>
                <a:uLnTx/>
                <a:uFillTx/>
                <a:latin typeface="Nokia Pure Text Light"/>
                <a:ea typeface="+mn-ea"/>
                <a:cs typeface="+mn-cs"/>
              </a:rPr>
              <a:t>Standard offering for dedicated GSM or WCDMA deployments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a:ln>
                  <a:noFill/>
                </a:ln>
                <a:solidFill>
                  <a:srgbClr val="001135"/>
                </a:solidFill>
                <a:effectLst/>
                <a:uLnTx/>
                <a:uFillTx/>
                <a:latin typeface="Nokia Pure Text Light"/>
                <a:ea typeface="+mn-ea"/>
                <a:cs typeface="+mn-cs"/>
              </a:rPr>
              <a:t>Standard SRAN offering until SRAN 17A system release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a:ln>
                  <a:noFill/>
                </a:ln>
                <a:solidFill>
                  <a:srgbClr val="001135"/>
                </a:solidFill>
                <a:effectLst/>
                <a:uLnTx/>
                <a:uFillTx/>
                <a:latin typeface="Nokia Pure Text Light"/>
                <a:ea typeface="+mn-ea"/>
                <a:cs typeface="+mn-cs"/>
              </a:rPr>
              <a:t>For low to medium capacity SRAN sites even after SRAN 17A release</a:t>
            </a:r>
          </a:p>
        </p:txBody>
      </p:sp>
      <p:sp>
        <p:nvSpPr>
          <p:cNvPr id="9" name="Rectangle 8">
            <a:extLst>
              <a:ext uri="{FF2B5EF4-FFF2-40B4-BE49-F238E27FC236}">
                <a16:creationId xmlns:a16="http://schemas.microsoft.com/office/drawing/2014/main" id="{F94AF947-126E-4ABF-AE8B-7A42D22DFA11}"/>
              </a:ext>
            </a:extLst>
          </p:cNvPr>
          <p:cNvSpPr/>
          <p:nvPr/>
        </p:nvSpPr>
        <p:spPr>
          <a:xfrm>
            <a:off x="388632" y="1473754"/>
            <a:ext cx="3887812" cy="1652000"/>
          </a:xfrm>
          <a:prstGeom prst="rect">
            <a:avLst/>
          </a:prstGeom>
          <a:solidFill>
            <a:schemeClr val="tx1"/>
          </a:solidFill>
          <a:ln w="9525" cap="flat" cmpd="sng" algn="ctr">
            <a:noFill/>
            <a:prstDash val="solid"/>
          </a:ln>
          <a:effectLst/>
        </p:spPr>
        <p:txBody>
          <a:bodyPr lIns="72000" tIns="72000" rIns="72000" bIns="72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a:ln>
                  <a:noFill/>
                </a:ln>
                <a:solidFill>
                  <a:srgbClr val="FFFFFF"/>
                </a:solidFill>
                <a:effectLst/>
                <a:uLnTx/>
                <a:uFillTx/>
                <a:latin typeface="Nokia Pure Text Light"/>
                <a:ea typeface="+mn-ea"/>
                <a:cs typeface="+mn-cs"/>
              </a:rPr>
              <a:t>SRAN SW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a:ln>
                <a:noFill/>
              </a:ln>
              <a:solidFill>
                <a:srgbClr val="FFFFFF"/>
              </a:solidFill>
              <a:effectLst/>
              <a:uLnTx/>
              <a:uFillTx/>
              <a:latin typeface="Nokia Pure Text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a:ln>
                  <a:noFill/>
                </a:ln>
                <a:solidFill>
                  <a:srgbClr val="FFFFFF"/>
                </a:solidFill>
                <a:effectLst/>
                <a:uLnTx/>
                <a:uFillTx/>
                <a:latin typeface="Nokia Pure Text Light"/>
              </a:rPr>
              <a:t>Offer SBTS if majority of your required configurations are covered with SBTS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a:ln>
                  <a:noFill/>
                </a:ln>
                <a:solidFill>
                  <a:srgbClr val="FFFFFF"/>
                </a:solidFill>
                <a:effectLst/>
                <a:uLnTx/>
                <a:uFillTx/>
                <a:latin typeface="Nokia Pure Text Light"/>
              </a:rPr>
              <a:t>Check configuration details in Sales Guidance Section </a:t>
            </a:r>
          </a:p>
        </p:txBody>
      </p:sp>
      <p:sp>
        <p:nvSpPr>
          <p:cNvPr id="10" name="Rectangle 9">
            <a:extLst>
              <a:ext uri="{FF2B5EF4-FFF2-40B4-BE49-F238E27FC236}">
                <a16:creationId xmlns:a16="http://schemas.microsoft.com/office/drawing/2014/main" id="{99C25679-3226-4064-B99D-FE67ED2AA187}"/>
              </a:ext>
            </a:extLst>
          </p:cNvPr>
          <p:cNvSpPr/>
          <p:nvPr/>
        </p:nvSpPr>
        <p:spPr>
          <a:xfrm>
            <a:off x="4750695" y="3197554"/>
            <a:ext cx="4095596" cy="1417841"/>
          </a:xfrm>
          <a:prstGeom prst="rect">
            <a:avLst/>
          </a:prstGeom>
          <a:solidFill>
            <a:schemeClr val="tx1">
              <a:lumMod val="60000"/>
              <a:lumOff val="40000"/>
            </a:schemeClr>
          </a:solidFill>
          <a:ln w="9525" cap="flat" cmpd="sng" algn="ctr">
            <a:noFill/>
            <a:prstDash val="solid"/>
          </a:ln>
          <a:effectLst/>
        </p:spPr>
        <p:txBody>
          <a:bodyPr lIns="72000" tIns="72000" rIns="72000" bIns="72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dirty="0" err="1">
                <a:ln>
                  <a:noFill/>
                </a:ln>
                <a:solidFill>
                  <a:srgbClr val="001135"/>
                </a:solidFill>
                <a:effectLst/>
                <a:uLnTx/>
                <a:uFillTx/>
                <a:latin typeface="Nokia Pure Text Light"/>
              </a:rPr>
              <a:t>AirScale</a:t>
            </a:r>
            <a:r>
              <a:rPr kumimoji="0" lang="en-US" sz="1400" b="1" i="0" u="none" strike="noStrike" kern="0" cap="none" spc="0" normalizeH="0" baseline="0" dirty="0">
                <a:ln>
                  <a:noFill/>
                </a:ln>
                <a:solidFill>
                  <a:srgbClr val="001135"/>
                </a:solidFill>
                <a:effectLst/>
                <a:uLnTx/>
                <a:uFillTx/>
                <a:latin typeface="Nokia Pure Text Light"/>
              </a:rPr>
              <a:t> System Module, SRAN 17A</a:t>
            </a:r>
            <a:endParaRPr kumimoji="0" lang="en-US" sz="1400" b="0" i="0" u="none" strike="noStrike" kern="0" cap="none" spc="0" normalizeH="0" baseline="0" dirty="0">
              <a:ln>
                <a:noFill/>
              </a:ln>
              <a:solidFill>
                <a:srgbClr val="001135"/>
              </a:solidFill>
              <a:effectLst/>
              <a:uLnTx/>
              <a:uFillTx/>
              <a:latin typeface="Nokia Pure Text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dirty="0">
              <a:ln>
                <a:noFill/>
              </a:ln>
              <a:solidFill>
                <a:srgbClr val="001135"/>
              </a:solidFill>
              <a:effectLst/>
              <a:uLnTx/>
              <a:uFillTx/>
              <a:latin typeface="Nokia Pure Text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dirty="0">
                <a:ln>
                  <a:noFill/>
                </a:ln>
                <a:solidFill>
                  <a:srgbClr val="001135"/>
                </a:solidFill>
                <a:effectLst/>
                <a:uLnTx/>
                <a:uFillTx/>
                <a:latin typeface="Nokia Pure Text Light"/>
              </a:rPr>
              <a:t>For high or very capacity LTE/ SRAN sites, 3 or 4-RAT sharing with TDD-LTE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dirty="0">
                <a:ln>
                  <a:noFill/>
                </a:ln>
                <a:solidFill>
                  <a:srgbClr val="001135"/>
                </a:solidFill>
                <a:effectLst/>
                <a:uLnTx/>
                <a:uFillTx/>
                <a:latin typeface="Nokia Pure Text Light"/>
              </a:rPr>
              <a:t>Refer to config. details in ”Sales Guidance” section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dirty="0">
                <a:ln>
                  <a:noFill/>
                </a:ln>
                <a:solidFill>
                  <a:srgbClr val="001135"/>
                </a:solidFill>
                <a:effectLst/>
                <a:uLnTx/>
                <a:uFillTx/>
                <a:latin typeface="Nokia Pure Text Light"/>
              </a:rPr>
              <a:t>Common CPRI for selected </a:t>
            </a:r>
            <a:r>
              <a:rPr kumimoji="0" lang="en-US" sz="1200" b="0" i="0" u="none" strike="noStrike" kern="0" cap="none" spc="0" normalizeH="0" baseline="0" dirty="0" err="1">
                <a:ln>
                  <a:noFill/>
                </a:ln>
                <a:solidFill>
                  <a:srgbClr val="001135"/>
                </a:solidFill>
                <a:effectLst/>
                <a:uLnTx/>
                <a:uFillTx/>
                <a:latin typeface="Nokia Pure Text Light"/>
              </a:rPr>
              <a:t>fALU</a:t>
            </a:r>
            <a:r>
              <a:rPr kumimoji="0" lang="en-US" sz="1200" b="0" i="0" u="none" strike="noStrike" kern="0" cap="none" spc="0" normalizeH="0" baseline="0" dirty="0">
                <a:ln>
                  <a:noFill/>
                </a:ln>
                <a:solidFill>
                  <a:srgbClr val="001135"/>
                </a:solidFill>
                <a:effectLst/>
                <a:uLnTx/>
                <a:uFillTx/>
                <a:latin typeface="Nokia Pure Text Light"/>
              </a:rPr>
              <a:t> LTE Radios in SRAN configurations </a:t>
            </a:r>
          </a:p>
        </p:txBody>
      </p:sp>
      <p:cxnSp>
        <p:nvCxnSpPr>
          <p:cNvPr id="11" name="Straight Connector 10">
            <a:extLst>
              <a:ext uri="{FF2B5EF4-FFF2-40B4-BE49-F238E27FC236}">
                <a16:creationId xmlns:a16="http://schemas.microsoft.com/office/drawing/2014/main" id="{74506876-60EE-4718-A1FB-F94B4702F319}"/>
              </a:ext>
            </a:extLst>
          </p:cNvPr>
          <p:cNvCxnSpPr/>
          <p:nvPr/>
        </p:nvCxnSpPr>
        <p:spPr>
          <a:xfrm>
            <a:off x="4507352" y="1062182"/>
            <a:ext cx="0" cy="375461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1980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D4AD8F-B90C-46CE-BA8E-3B98524CABD8}"/>
              </a:ext>
            </a:extLst>
          </p:cNvPr>
          <p:cNvSpPr/>
          <p:nvPr/>
        </p:nvSpPr>
        <p:spPr>
          <a:xfrm>
            <a:off x="219560" y="1031527"/>
            <a:ext cx="4308702" cy="2601318"/>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3" name="Rectangle 2">
            <a:extLst>
              <a:ext uri="{FF2B5EF4-FFF2-40B4-BE49-F238E27FC236}">
                <a16:creationId xmlns:a16="http://schemas.microsoft.com/office/drawing/2014/main" id="{966290EC-117A-42B2-9343-6FD995DAC06D}"/>
              </a:ext>
            </a:extLst>
          </p:cNvPr>
          <p:cNvSpPr/>
          <p:nvPr/>
        </p:nvSpPr>
        <p:spPr>
          <a:xfrm>
            <a:off x="4545682" y="1013702"/>
            <a:ext cx="4278278" cy="2615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4" name="Title 1">
            <a:extLst>
              <a:ext uri="{FF2B5EF4-FFF2-40B4-BE49-F238E27FC236}">
                <a16:creationId xmlns:a16="http://schemas.microsoft.com/office/drawing/2014/main" id="{21E90FFE-6532-4B8D-BD67-02BC2AED6852}"/>
              </a:ext>
            </a:extLst>
          </p:cNvPr>
          <p:cNvSpPr txBox="1">
            <a:spLocks/>
          </p:cNvSpPr>
          <p:nvPr/>
        </p:nvSpPr>
        <p:spPr>
          <a:xfrm>
            <a:off x="451953" y="263400"/>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IN"/>
              <a:t>Nokia System Module selection</a:t>
            </a:r>
            <a:endParaRPr lang="en-US" dirty="0"/>
          </a:p>
        </p:txBody>
      </p:sp>
      <p:sp>
        <p:nvSpPr>
          <p:cNvPr id="5" name="Rectangle 4">
            <a:extLst>
              <a:ext uri="{FF2B5EF4-FFF2-40B4-BE49-F238E27FC236}">
                <a16:creationId xmlns:a16="http://schemas.microsoft.com/office/drawing/2014/main" id="{1BB766FE-1D2D-491A-85DF-BD2EA4DF2B9C}"/>
              </a:ext>
            </a:extLst>
          </p:cNvPr>
          <p:cNvSpPr/>
          <p:nvPr/>
        </p:nvSpPr>
        <p:spPr>
          <a:xfrm>
            <a:off x="76200" y="668294"/>
            <a:ext cx="8818123" cy="3362304"/>
          </a:xfrm>
          <a:prstGeom prst="rect">
            <a:avLst/>
          </a:prstGeom>
          <a:noFill/>
          <a:ln w="3175" cap="flat" cmpd="sng" algn="ctr">
            <a:solidFill>
              <a:schemeClr val="tx1"/>
            </a:solid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76213" marR="0" lvl="0" indent="-176213"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0" cap="none" spc="0" normalizeH="0" baseline="0" noProof="0" dirty="0">
                <a:ln>
                  <a:noFill/>
                </a:ln>
                <a:solidFill>
                  <a:srgbClr val="001135"/>
                </a:solidFill>
                <a:effectLst/>
                <a:uLnTx/>
                <a:uFillTx/>
                <a:latin typeface="Nokia Pure Text Light"/>
                <a:ea typeface="+mn-ea"/>
                <a:cs typeface="+mn-cs"/>
              </a:rPr>
              <a:t>SBTS</a:t>
            </a:r>
            <a:r>
              <a:rPr kumimoji="0" lang="pl-PL" sz="1400" b="0" i="0" u="none" strike="noStrike" kern="0" cap="none" spc="0" normalizeH="0" baseline="0" noProof="0" dirty="0">
                <a:ln>
                  <a:noFill/>
                </a:ln>
                <a:solidFill>
                  <a:srgbClr val="001135"/>
                </a:solidFill>
                <a:effectLst/>
                <a:uLnTx/>
                <a:uFillTx/>
                <a:latin typeface="Nokia Pure Text Light"/>
                <a:ea typeface="+mn-ea"/>
                <a:cs typeface="+mn-cs"/>
              </a:rPr>
              <a:t> SM hardware</a:t>
            </a:r>
            <a:endParaRPr kumimoji="0" lang="fi-FI" sz="1400" b="0" i="0" u="none" strike="noStrike" kern="0" cap="none" spc="0" normalizeH="0" baseline="0" noProof="0" dirty="0">
              <a:ln>
                <a:noFill/>
              </a:ln>
              <a:solidFill>
                <a:srgbClr val="001135"/>
              </a:solidFill>
              <a:effectLst/>
              <a:uLnTx/>
              <a:uFillTx/>
              <a:latin typeface="Nokia Pure Text Light"/>
              <a:ea typeface="+mn-ea"/>
              <a:cs typeface="+mn-cs"/>
            </a:endParaRPr>
          </a:p>
        </p:txBody>
      </p:sp>
      <p:sp>
        <p:nvSpPr>
          <p:cNvPr id="6" name="Rectangle 5">
            <a:extLst>
              <a:ext uri="{FF2B5EF4-FFF2-40B4-BE49-F238E27FC236}">
                <a16:creationId xmlns:a16="http://schemas.microsoft.com/office/drawing/2014/main" id="{C1C81B0B-BD28-4C8D-9B4E-19F29EA5C503}"/>
              </a:ext>
            </a:extLst>
          </p:cNvPr>
          <p:cNvSpPr/>
          <p:nvPr/>
        </p:nvSpPr>
        <p:spPr>
          <a:xfrm>
            <a:off x="330824" y="1995398"/>
            <a:ext cx="2034000" cy="1542996"/>
          </a:xfrm>
          <a:prstGeom prst="rect">
            <a:avLst/>
          </a:prstGeom>
          <a:solidFill>
            <a:srgbClr val="EDF2F5"/>
          </a:solidFill>
          <a:ln w="28575" algn="ctr">
            <a:noFill/>
            <a:round/>
            <a:headEnd/>
            <a:tailEnd/>
          </a:ln>
        </p:spPr>
        <p:txBody>
          <a:bodyPr lIns="91440" tIns="90000" rIns="90000" bIns="90000" anchor="t" anchorCtr="0"/>
          <a:lstStyle/>
          <a:p>
            <a:pPr marL="0" marR="0" lvl="0" indent="0" algn="l" defTabSz="914400" rtl="0" eaLnBrk="1" fontAlgn="auto" latinLnBrk="0" hangingPunct="1">
              <a:lnSpc>
                <a:spcPct val="100000"/>
              </a:lnSpc>
              <a:spcBef>
                <a:spcPts val="0"/>
              </a:spcBef>
              <a:spcAft>
                <a:spcPts val="200"/>
              </a:spcAft>
              <a:buClr>
                <a:srgbClr val="FF8200"/>
              </a:buClr>
              <a:buSzPct val="110000"/>
              <a:buFontTx/>
              <a:buNone/>
              <a:tabLst/>
              <a:defRPr/>
            </a:pPr>
            <a:r>
              <a:rPr kumimoji="0" lang="pl-PL" sz="1000" b="0" i="0" u="none" strike="noStrike" kern="1200" cap="none" spc="0" normalizeH="0" baseline="0" noProof="0" dirty="0">
                <a:ln>
                  <a:noFill/>
                </a:ln>
                <a:solidFill>
                  <a:srgbClr val="001135"/>
                </a:solidFill>
                <a:effectLst/>
                <a:uLnTx/>
                <a:uFillTx/>
                <a:latin typeface="Nokia Pure Text Light"/>
                <a:ea typeface="+mn-ea"/>
                <a:cs typeface="+mn-cs"/>
              </a:rPr>
              <a:t>Single FSMF </a:t>
            </a:r>
            <a:r>
              <a:rPr kumimoji="0" lang="pl-PL" sz="1000" b="0" i="0" u="none" strike="noStrike" kern="1200" cap="none" spc="0" normalizeH="0" baseline="0" noProof="0" dirty="0" err="1">
                <a:ln>
                  <a:noFill/>
                </a:ln>
                <a:solidFill>
                  <a:srgbClr val="001135"/>
                </a:solidFill>
                <a:effectLst/>
                <a:uLnTx/>
                <a:uFillTx/>
                <a:latin typeface="Nokia Pure Text Light"/>
                <a:ea typeface="+mn-ea"/>
                <a:cs typeface="+mn-cs"/>
              </a:rPr>
              <a:t>configurations</a:t>
            </a:r>
            <a:endParaRPr kumimoji="0" lang="en-US" sz="1000" b="0" i="0" u="none" strike="noStrike" kern="1200" cap="none" spc="0" normalizeH="0" baseline="0" noProof="0" dirty="0">
              <a:ln>
                <a:noFill/>
              </a:ln>
              <a:solidFill>
                <a:srgbClr val="001135"/>
              </a:solidFill>
              <a:effectLst/>
              <a:uLnTx/>
              <a:uFillTx/>
              <a:latin typeface="Nokia Pure Text Light"/>
              <a:ea typeface="+mn-ea"/>
              <a:cs typeface="+mn-cs"/>
            </a:endParaRPr>
          </a:p>
        </p:txBody>
      </p:sp>
      <p:sp>
        <p:nvSpPr>
          <p:cNvPr id="7" name="Rectangle 6">
            <a:extLst>
              <a:ext uri="{FF2B5EF4-FFF2-40B4-BE49-F238E27FC236}">
                <a16:creationId xmlns:a16="http://schemas.microsoft.com/office/drawing/2014/main" id="{EED4DA63-78F5-4568-BC67-8AA22AC6BD1C}"/>
              </a:ext>
            </a:extLst>
          </p:cNvPr>
          <p:cNvSpPr/>
          <p:nvPr/>
        </p:nvSpPr>
        <p:spPr>
          <a:xfrm>
            <a:off x="2422482" y="1998432"/>
            <a:ext cx="2026800" cy="1539962"/>
          </a:xfrm>
          <a:prstGeom prst="rect">
            <a:avLst/>
          </a:prstGeom>
          <a:solidFill>
            <a:srgbClr val="EDF2F5"/>
          </a:solidFill>
          <a:ln w="28575" algn="ctr">
            <a:noFill/>
            <a:round/>
            <a:headEnd/>
            <a:tailEnd/>
          </a:ln>
        </p:spPr>
        <p:txBody>
          <a:bodyPr lIns="91440" tIns="90000" rIns="90000" bIns="90000" anchor="t" anchorCtr="0"/>
          <a:lstStyle/>
          <a:p>
            <a:pPr marL="0" marR="0" lvl="0" indent="0" algn="l" defTabSz="914400" rtl="0" eaLnBrk="1" fontAlgn="auto" latinLnBrk="0" hangingPunct="1">
              <a:lnSpc>
                <a:spcPct val="100000"/>
              </a:lnSpc>
              <a:spcBef>
                <a:spcPts val="0"/>
              </a:spcBef>
              <a:spcAft>
                <a:spcPts val="200"/>
              </a:spcAft>
              <a:buClr>
                <a:srgbClr val="FF8200"/>
              </a:buClr>
              <a:buSzPct val="110000"/>
              <a:buFontTx/>
              <a:buNone/>
              <a:tabLst/>
              <a:defRPr/>
            </a:pPr>
            <a:endParaRPr kumimoji="0" lang="en-US" sz="1000" b="0" i="0" u="none" strike="noStrike" kern="1200" cap="none" spc="0" normalizeH="0" baseline="0" noProof="0" dirty="0">
              <a:ln>
                <a:noFill/>
              </a:ln>
              <a:solidFill>
                <a:srgbClr val="4D5766"/>
              </a:solidFill>
              <a:effectLst/>
              <a:uLnTx/>
              <a:uFillTx/>
              <a:latin typeface="Nokia Pure Text Light"/>
              <a:ea typeface="+mn-ea"/>
              <a:cs typeface="+mn-cs"/>
            </a:endParaRPr>
          </a:p>
        </p:txBody>
      </p:sp>
      <p:sp>
        <p:nvSpPr>
          <p:cNvPr id="8" name="Rectangle 7">
            <a:extLst>
              <a:ext uri="{FF2B5EF4-FFF2-40B4-BE49-F238E27FC236}">
                <a16:creationId xmlns:a16="http://schemas.microsoft.com/office/drawing/2014/main" id="{B2DAA62C-732F-4A90-8FD3-61ACD12DF0C9}"/>
              </a:ext>
            </a:extLst>
          </p:cNvPr>
          <p:cNvSpPr/>
          <p:nvPr/>
        </p:nvSpPr>
        <p:spPr>
          <a:xfrm>
            <a:off x="4611374" y="2002642"/>
            <a:ext cx="2034000" cy="1542996"/>
          </a:xfrm>
          <a:prstGeom prst="rect">
            <a:avLst/>
          </a:prstGeom>
          <a:solidFill>
            <a:srgbClr val="EDF2F5"/>
          </a:solidFill>
          <a:ln w="28575" algn="ctr">
            <a:noFill/>
            <a:round/>
            <a:headEnd/>
            <a:tailEnd/>
          </a:ln>
        </p:spPr>
        <p:txBody>
          <a:bodyPr lIns="91440" tIns="90000" rIns="90000" bIns="90000" anchor="t" anchorCtr="0"/>
          <a:lstStyle/>
          <a:p>
            <a:pPr marL="0" marR="0" lvl="0" indent="0" algn="l" defTabSz="914400" rtl="0" eaLnBrk="1" fontAlgn="auto" latinLnBrk="0" hangingPunct="1">
              <a:lnSpc>
                <a:spcPct val="100000"/>
              </a:lnSpc>
              <a:spcBef>
                <a:spcPts val="0"/>
              </a:spcBef>
              <a:spcAft>
                <a:spcPts val="200"/>
              </a:spcAft>
              <a:buClr>
                <a:srgbClr val="FF8200"/>
              </a:buClr>
              <a:buSzPct val="110000"/>
              <a:buFontTx/>
              <a:buNone/>
              <a:tabLst/>
              <a:defRPr/>
            </a:pPr>
            <a:r>
              <a:rPr kumimoji="0" lang="pl-PL" sz="1000" b="0" i="0" u="none" strike="noStrike" kern="1200" cap="none" spc="0" normalizeH="0" baseline="0" noProof="0" dirty="0">
                <a:ln>
                  <a:noFill/>
                </a:ln>
                <a:solidFill>
                  <a:srgbClr val="001135"/>
                </a:solidFill>
                <a:effectLst/>
                <a:uLnTx/>
                <a:uFillTx/>
                <a:latin typeface="Nokia Pure Text Light"/>
                <a:ea typeface="+mn-ea"/>
                <a:cs typeface="+mn-cs"/>
              </a:rPr>
              <a:t>Single </a:t>
            </a:r>
            <a:r>
              <a:rPr kumimoji="0" lang="pl-PL" sz="1000" b="0" i="0" u="none" strike="noStrike" kern="1200" cap="none" spc="0" normalizeH="0" baseline="0" noProof="0" dirty="0" err="1">
                <a:ln>
                  <a:noFill/>
                </a:ln>
                <a:solidFill>
                  <a:srgbClr val="001135"/>
                </a:solidFill>
                <a:effectLst/>
                <a:uLnTx/>
                <a:uFillTx/>
                <a:latin typeface="Nokia Pure Text Light"/>
                <a:ea typeface="+mn-ea"/>
                <a:cs typeface="+mn-cs"/>
              </a:rPr>
              <a:t>common</a:t>
            </a:r>
            <a:r>
              <a:rPr kumimoji="0" lang="pl-PL" sz="1000" b="0" i="0" u="none" strike="noStrike" kern="1200" cap="none" spc="0" normalizeH="0" baseline="0" noProof="0" dirty="0">
                <a:ln>
                  <a:noFill/>
                </a:ln>
                <a:solidFill>
                  <a:srgbClr val="001135"/>
                </a:solidFill>
                <a:effectLst/>
                <a:uLnTx/>
                <a:uFillTx/>
                <a:latin typeface="Nokia Pure Text Light"/>
                <a:ea typeface="+mn-ea"/>
                <a:cs typeface="+mn-cs"/>
              </a:rPr>
              <a:t> unit </a:t>
            </a:r>
            <a:r>
              <a:rPr kumimoji="0" lang="pl-PL" sz="1000" b="0" i="0" u="none" strike="noStrike" kern="1200" cap="none" spc="0" normalizeH="0" baseline="0" noProof="0" dirty="0" err="1">
                <a:ln>
                  <a:noFill/>
                </a:ln>
                <a:solidFill>
                  <a:srgbClr val="001135"/>
                </a:solidFill>
                <a:effectLst/>
                <a:uLnTx/>
                <a:uFillTx/>
                <a:latin typeface="Nokia Pure Text Light"/>
                <a:ea typeface="+mn-ea"/>
                <a:cs typeface="+mn-cs"/>
              </a:rPr>
              <a:t>configurations</a:t>
            </a:r>
            <a:endParaRPr kumimoji="0" lang="en-US" sz="1000" b="0" i="0" u="none" strike="noStrike" kern="1200" cap="none" spc="0" normalizeH="0" baseline="0" noProof="0" dirty="0">
              <a:ln>
                <a:noFill/>
              </a:ln>
              <a:solidFill>
                <a:srgbClr val="001135"/>
              </a:solidFill>
              <a:effectLst/>
              <a:uLnTx/>
              <a:uFillTx/>
              <a:latin typeface="Nokia Pure Text Light"/>
              <a:ea typeface="+mn-ea"/>
              <a:cs typeface="+mn-cs"/>
            </a:endParaRPr>
          </a:p>
        </p:txBody>
      </p:sp>
      <p:sp>
        <p:nvSpPr>
          <p:cNvPr id="9" name="AutoShape 69">
            <a:extLst>
              <a:ext uri="{FF2B5EF4-FFF2-40B4-BE49-F238E27FC236}">
                <a16:creationId xmlns:a16="http://schemas.microsoft.com/office/drawing/2014/main" id="{8884B464-19CB-4DD5-AC6E-724EEB16A1AC}"/>
              </a:ext>
            </a:extLst>
          </p:cNvPr>
          <p:cNvSpPr>
            <a:spLocks noChangeArrowheads="1"/>
          </p:cNvSpPr>
          <p:nvPr/>
        </p:nvSpPr>
        <p:spPr bwMode="auto">
          <a:xfrm>
            <a:off x="330824" y="1134861"/>
            <a:ext cx="4118458" cy="807303"/>
          </a:xfrm>
          <a:prstGeom prst="rect">
            <a:avLst/>
          </a:prstGeom>
          <a:solidFill>
            <a:schemeClr val="accent1">
              <a:lumMod val="75000"/>
            </a:schemeClr>
          </a:solidFill>
          <a:ln w="28575" algn="ctr">
            <a:noFill/>
            <a:round/>
            <a:headEnd/>
            <a:tailEnd/>
          </a:ln>
        </p:spPr>
        <p:txBody>
          <a:bodyPr lIns="91440" tIns="90000" rIns="90000" bIns="90000" anchor="t" anchorCtr="0">
            <a:noAutofit/>
          </a:bodyPr>
          <a:lstStyle/>
          <a:p>
            <a:pPr marL="0" marR="0" lvl="0" indent="0" algn="l" defTabSz="914400" rtl="0" eaLnBrk="1" fontAlgn="auto" latinLnBrk="0" hangingPunct="1">
              <a:lnSpc>
                <a:spcPct val="100000"/>
              </a:lnSpc>
              <a:spcBef>
                <a:spcPts val="0"/>
              </a:spcBef>
              <a:spcAft>
                <a:spcPts val="0"/>
              </a:spcAft>
              <a:buClr>
                <a:srgbClr val="FF8200"/>
              </a:buClr>
              <a:buSzPct val="110000"/>
              <a:buFontTx/>
              <a:buNone/>
              <a:tabLst/>
              <a:defRPr/>
            </a:pPr>
            <a:r>
              <a:rPr kumimoji="0" lang="en-US" sz="110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Flexi </a:t>
            </a:r>
            <a:r>
              <a:rPr kumimoji="0" lang="en-US" sz="1100" b="1"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Multiradio</a:t>
            </a:r>
            <a:r>
              <a:rPr kumimoji="0" lang="en-US" sz="110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10 System</a:t>
            </a:r>
            <a:r>
              <a:rPr kumimoji="0" lang="pl-PL" sz="110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Module</a:t>
            </a:r>
            <a:r>
              <a:rPr kumimoji="0" lang="en-US" sz="110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a:t>
            </a:r>
          </a:p>
          <a:p>
            <a:pPr marL="0" marR="0" lvl="0" indent="0" algn="l" defTabSz="914400" rtl="0" eaLnBrk="1" fontAlgn="auto" latinLnBrk="0" hangingPunct="1">
              <a:lnSpc>
                <a:spcPct val="100000"/>
              </a:lnSpc>
              <a:spcBef>
                <a:spcPts val="0"/>
              </a:spcBef>
              <a:spcAft>
                <a:spcPts val="0"/>
              </a:spcAft>
              <a:buClr>
                <a:srgbClr val="FF8200"/>
              </a:buClr>
              <a:buSzPct val="110000"/>
              <a:buFontTx/>
              <a:buNone/>
              <a:tabLst/>
              <a:defRPr/>
            </a:pPr>
            <a:endParaRPr kumimoji="0" lang="en-US" sz="1100" b="1" i="0" u="none" strike="noStrike" kern="1200" cap="none" spc="0" normalizeH="0" baseline="0" noProof="0" dirty="0">
              <a:ln>
                <a:noFill/>
              </a:ln>
              <a:solidFill>
                <a:srgbClr val="FFFFFF"/>
              </a:solidFill>
              <a:effectLst/>
              <a:uLnTx/>
              <a:uFillTx/>
              <a:latin typeface="Nokia Pure Text Light"/>
              <a:ea typeface="MS PGothic" pitchFamily="34" charset="-128"/>
              <a:cs typeface="+mn-cs"/>
            </a:endParaRPr>
          </a:p>
        </p:txBody>
      </p:sp>
      <p:sp>
        <p:nvSpPr>
          <p:cNvPr id="10" name="Rectangle 9">
            <a:extLst>
              <a:ext uri="{FF2B5EF4-FFF2-40B4-BE49-F238E27FC236}">
                <a16:creationId xmlns:a16="http://schemas.microsoft.com/office/drawing/2014/main" id="{4CB5317E-581D-4D91-9DC4-5C97562E23AE}"/>
              </a:ext>
            </a:extLst>
          </p:cNvPr>
          <p:cNvSpPr/>
          <p:nvPr/>
        </p:nvSpPr>
        <p:spPr>
          <a:xfrm>
            <a:off x="6703033" y="2002642"/>
            <a:ext cx="2034000" cy="1542996"/>
          </a:xfrm>
          <a:prstGeom prst="rect">
            <a:avLst/>
          </a:prstGeom>
          <a:solidFill>
            <a:srgbClr val="EDF2F5"/>
          </a:solidFill>
          <a:ln w="28575" algn="ctr">
            <a:noFill/>
            <a:round/>
            <a:headEnd/>
            <a:tailEnd/>
          </a:ln>
        </p:spPr>
        <p:txBody>
          <a:bodyPr lIns="91440" tIns="90000" rIns="90000" bIns="90000" anchor="t" anchorCtr="0"/>
          <a:lstStyle/>
          <a:p>
            <a:pPr marL="0" marR="0" lvl="0" indent="0" algn="l" defTabSz="914400" rtl="0" eaLnBrk="1" fontAlgn="auto" latinLnBrk="0" hangingPunct="1">
              <a:lnSpc>
                <a:spcPct val="100000"/>
              </a:lnSpc>
              <a:spcBef>
                <a:spcPts val="0"/>
              </a:spcBef>
              <a:spcAft>
                <a:spcPts val="200"/>
              </a:spcAft>
              <a:buClr>
                <a:srgbClr val="FF8200"/>
              </a:buClr>
              <a:buSzPct val="110000"/>
              <a:buFontTx/>
              <a:buNone/>
              <a:tabLst/>
              <a:defRPr/>
            </a:pPr>
            <a:r>
              <a:rPr kumimoji="0" lang="pl-PL" sz="1000" b="0" i="0" u="none" strike="noStrike" kern="1200" cap="none" spc="0" normalizeH="0" baseline="0" noProof="0" dirty="0">
                <a:ln>
                  <a:noFill/>
                </a:ln>
                <a:solidFill>
                  <a:srgbClr val="001135"/>
                </a:solidFill>
                <a:effectLst/>
                <a:uLnTx/>
                <a:uFillTx/>
                <a:latin typeface="Nokia Pure Text Light"/>
                <a:ea typeface="+mn-ea"/>
                <a:cs typeface="+mn-cs"/>
              </a:rPr>
              <a:t>Dual </a:t>
            </a:r>
            <a:r>
              <a:rPr kumimoji="0" lang="pl-PL" sz="1000" b="0" i="0" u="none" strike="noStrike" kern="1200" cap="none" spc="0" normalizeH="0" baseline="0" noProof="0" dirty="0" err="1">
                <a:ln>
                  <a:noFill/>
                </a:ln>
                <a:solidFill>
                  <a:srgbClr val="001135"/>
                </a:solidFill>
                <a:effectLst/>
                <a:uLnTx/>
                <a:uFillTx/>
                <a:latin typeface="Nokia Pure Text Light"/>
                <a:ea typeface="+mn-ea"/>
                <a:cs typeface="+mn-cs"/>
              </a:rPr>
              <a:t>common</a:t>
            </a:r>
            <a:r>
              <a:rPr kumimoji="0" lang="pl-PL" sz="1000" b="0" i="0" u="none" strike="noStrike" kern="1200" cap="none" spc="0" normalizeH="0" baseline="0" noProof="0" dirty="0">
                <a:ln>
                  <a:noFill/>
                </a:ln>
                <a:solidFill>
                  <a:srgbClr val="001135"/>
                </a:solidFill>
                <a:effectLst/>
                <a:uLnTx/>
                <a:uFillTx/>
                <a:latin typeface="Nokia Pure Text Light"/>
                <a:ea typeface="+mn-ea"/>
                <a:cs typeface="+mn-cs"/>
              </a:rPr>
              <a:t> unit </a:t>
            </a:r>
            <a:r>
              <a:rPr kumimoji="0" lang="pl-PL" sz="1000" b="0" i="0" u="none" strike="noStrike" kern="1200" cap="none" spc="0" normalizeH="0" baseline="0" noProof="0" dirty="0" err="1">
                <a:ln>
                  <a:noFill/>
                </a:ln>
                <a:solidFill>
                  <a:srgbClr val="001135"/>
                </a:solidFill>
                <a:effectLst/>
                <a:uLnTx/>
                <a:uFillTx/>
                <a:latin typeface="Nokia Pure Text Light"/>
                <a:ea typeface="+mn-ea"/>
                <a:cs typeface="+mn-cs"/>
              </a:rPr>
              <a:t>configurations</a:t>
            </a:r>
            <a:endParaRPr kumimoji="0" lang="en-US" sz="1000" b="0" i="0" u="none" strike="noStrike" kern="1200" cap="none" spc="0" normalizeH="0" baseline="0" noProof="0" dirty="0">
              <a:ln>
                <a:noFill/>
              </a:ln>
              <a:solidFill>
                <a:srgbClr val="001135"/>
              </a:solidFill>
              <a:effectLst/>
              <a:uLnTx/>
              <a:uFillTx/>
              <a:latin typeface="Nokia Pure Text Light"/>
              <a:ea typeface="+mn-ea"/>
              <a:cs typeface="+mn-cs"/>
            </a:endParaRPr>
          </a:p>
        </p:txBody>
      </p:sp>
      <p:sp>
        <p:nvSpPr>
          <p:cNvPr id="11" name="TextBox 10">
            <a:extLst>
              <a:ext uri="{FF2B5EF4-FFF2-40B4-BE49-F238E27FC236}">
                <a16:creationId xmlns:a16="http://schemas.microsoft.com/office/drawing/2014/main" id="{F6203B62-8CCC-4690-96F5-1808678B0744}"/>
              </a:ext>
            </a:extLst>
          </p:cNvPr>
          <p:cNvSpPr txBox="1"/>
          <p:nvPr/>
        </p:nvSpPr>
        <p:spPr>
          <a:xfrm>
            <a:off x="2443196" y="2040678"/>
            <a:ext cx="183142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000" b="0" i="0" u="none" strike="noStrike" kern="1200" cap="none" spc="0" normalizeH="0" baseline="0" noProof="0" dirty="0">
                <a:ln>
                  <a:noFill/>
                </a:ln>
                <a:solidFill>
                  <a:srgbClr val="001135"/>
                </a:solidFill>
                <a:effectLst/>
                <a:uLnTx/>
                <a:uFillTx/>
                <a:latin typeface="Nokia Pure Text Light"/>
                <a:ea typeface="+mn-ea"/>
                <a:cs typeface="+mn-cs"/>
              </a:rPr>
              <a:t>Dual FSMF </a:t>
            </a:r>
            <a:r>
              <a:rPr kumimoji="0" lang="pl-PL" sz="1000" b="0" i="0" u="none" strike="noStrike" kern="1200" cap="none" spc="0" normalizeH="0" baseline="0" noProof="0" dirty="0" err="1">
                <a:ln>
                  <a:noFill/>
                </a:ln>
                <a:solidFill>
                  <a:srgbClr val="001135"/>
                </a:solidFill>
                <a:effectLst/>
                <a:uLnTx/>
                <a:uFillTx/>
                <a:latin typeface="Nokia Pure Text Light"/>
                <a:ea typeface="+mn-ea"/>
                <a:cs typeface="+mn-cs"/>
              </a:rPr>
              <a:t>configurations</a:t>
            </a:r>
            <a:endParaRPr kumimoji="0" lang="en-US" sz="1000" b="0" i="0" u="none" strike="noStrike" kern="1200" cap="none" spc="0" normalizeH="0" baseline="0" noProof="0" dirty="0">
              <a:ln>
                <a:noFill/>
              </a:ln>
              <a:solidFill>
                <a:srgbClr val="001135"/>
              </a:solidFill>
              <a:effectLst/>
              <a:uLnTx/>
              <a:uFillTx/>
              <a:latin typeface="Nokia Pure Text Light"/>
              <a:ea typeface="+mn-ea"/>
              <a:cs typeface="+mn-cs"/>
            </a:endParaRPr>
          </a:p>
        </p:txBody>
      </p:sp>
      <p:pic>
        <p:nvPicPr>
          <p:cNvPr id="12" name="Picture 8" descr="Flexi Multiradio 10 BTS  outdoor_rotated_left_step3">
            <a:extLst>
              <a:ext uri="{FF2B5EF4-FFF2-40B4-BE49-F238E27FC236}">
                <a16:creationId xmlns:a16="http://schemas.microsoft.com/office/drawing/2014/main" id="{1C53C913-37A2-41A1-AD9C-97B81CA4C065}"/>
              </a:ext>
            </a:extLst>
          </p:cNvPr>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84575" y="1163853"/>
            <a:ext cx="1674273" cy="749317"/>
          </a:xfrm>
          <a:prstGeom prst="rect">
            <a:avLst/>
          </a:prstGeom>
          <a:noFill/>
          <a:ln w="9525">
            <a:noFill/>
            <a:miter lim="800000"/>
            <a:headEnd/>
            <a:tailEnd/>
          </a:ln>
        </p:spPr>
      </p:pic>
      <p:sp>
        <p:nvSpPr>
          <p:cNvPr id="13" name="AutoShape 69">
            <a:extLst>
              <a:ext uri="{FF2B5EF4-FFF2-40B4-BE49-F238E27FC236}">
                <a16:creationId xmlns:a16="http://schemas.microsoft.com/office/drawing/2014/main" id="{EB31C809-2108-4541-8EE2-2CBD863CDAC6}"/>
              </a:ext>
            </a:extLst>
          </p:cNvPr>
          <p:cNvSpPr>
            <a:spLocks noChangeArrowheads="1"/>
          </p:cNvSpPr>
          <p:nvPr/>
        </p:nvSpPr>
        <p:spPr bwMode="auto">
          <a:xfrm>
            <a:off x="4618575" y="1142105"/>
            <a:ext cx="4118458" cy="807304"/>
          </a:xfrm>
          <a:prstGeom prst="rect">
            <a:avLst/>
          </a:prstGeom>
          <a:solidFill>
            <a:schemeClr val="tx1"/>
          </a:solidFill>
          <a:ln w="28575" algn="ctr">
            <a:noFill/>
            <a:round/>
            <a:headEnd/>
            <a:tailEnd/>
          </a:ln>
        </p:spPr>
        <p:txBody>
          <a:bodyPr lIns="91440" tIns="90000" rIns="90000" bIns="90000" anchor="t" anchorCtr="0">
            <a:noAutofit/>
          </a:bodyPr>
          <a:lstStyle/>
          <a:p>
            <a:pPr marL="0" marR="0" lvl="0" indent="0" algn="l" defTabSz="914400" rtl="0" eaLnBrk="1" fontAlgn="auto" latinLnBrk="0" hangingPunct="1">
              <a:lnSpc>
                <a:spcPct val="100000"/>
              </a:lnSpc>
              <a:spcBef>
                <a:spcPts val="0"/>
              </a:spcBef>
              <a:spcAft>
                <a:spcPts val="0"/>
              </a:spcAft>
              <a:buClr>
                <a:srgbClr val="FF8200"/>
              </a:buClr>
              <a:buSzPct val="110000"/>
              <a:buFontTx/>
              <a:buNone/>
              <a:tabLst/>
              <a:defRPr/>
            </a:pPr>
            <a:r>
              <a:rPr kumimoji="0" lang="en-US" sz="1100" b="1"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AirScale</a:t>
            </a:r>
            <a:r>
              <a:rPr kumimoji="0" lang="en-US" sz="110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System Module</a:t>
            </a:r>
          </a:p>
          <a:p>
            <a:pPr marL="0" marR="0" lvl="0" indent="0" algn="l" defTabSz="914400" rtl="0" eaLnBrk="1" fontAlgn="auto" latinLnBrk="0" hangingPunct="1">
              <a:lnSpc>
                <a:spcPct val="100000"/>
              </a:lnSpc>
              <a:spcBef>
                <a:spcPts val="0"/>
              </a:spcBef>
              <a:spcAft>
                <a:spcPts val="0"/>
              </a:spcAft>
              <a:buClr>
                <a:srgbClr val="FF8200"/>
              </a:buClr>
              <a:buSzPct val="110000"/>
              <a:buFontTx/>
              <a:buNone/>
              <a:tabLst/>
              <a:defRPr/>
            </a:pPr>
            <a:endParaRPr kumimoji="0" lang="en-US" sz="1100" b="1" i="0" u="none" strike="noStrike" kern="1200" cap="none" spc="0" normalizeH="0" baseline="0" noProof="0" dirty="0">
              <a:ln>
                <a:noFill/>
              </a:ln>
              <a:solidFill>
                <a:srgbClr val="FFFFFF"/>
              </a:solidFill>
              <a:effectLst/>
              <a:uLnTx/>
              <a:uFillTx/>
              <a:latin typeface="Nokia Pure Text Light"/>
              <a:ea typeface="MS PGothic" pitchFamily="34" charset="-128"/>
              <a:cs typeface="+mn-cs"/>
            </a:endParaRPr>
          </a:p>
        </p:txBody>
      </p:sp>
      <p:pic>
        <p:nvPicPr>
          <p:cNvPr id="14" name="Picture 13">
            <a:extLst>
              <a:ext uri="{FF2B5EF4-FFF2-40B4-BE49-F238E27FC236}">
                <a16:creationId xmlns:a16="http://schemas.microsoft.com/office/drawing/2014/main" id="{4347E672-D8B1-4F03-9937-0E9620F673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9433" y="1252449"/>
            <a:ext cx="1841200" cy="491133"/>
          </a:xfrm>
          <a:prstGeom prst="rect">
            <a:avLst/>
          </a:prstGeom>
        </p:spPr>
      </p:pic>
      <p:grpSp>
        <p:nvGrpSpPr>
          <p:cNvPr id="15" name="Group 14">
            <a:extLst>
              <a:ext uri="{FF2B5EF4-FFF2-40B4-BE49-F238E27FC236}">
                <a16:creationId xmlns:a16="http://schemas.microsoft.com/office/drawing/2014/main" id="{A423D8C4-393C-4703-A9EA-9FE0B9736C4E}"/>
              </a:ext>
            </a:extLst>
          </p:cNvPr>
          <p:cNvGrpSpPr/>
          <p:nvPr/>
        </p:nvGrpSpPr>
        <p:grpSpPr>
          <a:xfrm>
            <a:off x="4681727" y="2531124"/>
            <a:ext cx="1893294" cy="894832"/>
            <a:chOff x="3533633" y="2200747"/>
            <a:chExt cx="4141770" cy="2098924"/>
          </a:xfrm>
        </p:grpSpPr>
        <p:pic>
          <p:nvPicPr>
            <p:cNvPr id="16" name="Picture 15">
              <a:extLst>
                <a:ext uri="{FF2B5EF4-FFF2-40B4-BE49-F238E27FC236}">
                  <a16:creationId xmlns:a16="http://schemas.microsoft.com/office/drawing/2014/main" id="{E33A5EF6-C492-4872-9BE6-853CADEBF61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33633" y="2200747"/>
              <a:ext cx="4141770" cy="2098924"/>
            </a:xfrm>
            <a:prstGeom prst="rect">
              <a:avLst/>
            </a:prstGeom>
          </p:spPr>
        </p:pic>
        <p:pic>
          <p:nvPicPr>
            <p:cNvPr id="17" name="Picture 16">
              <a:extLst>
                <a:ext uri="{FF2B5EF4-FFF2-40B4-BE49-F238E27FC236}">
                  <a16:creationId xmlns:a16="http://schemas.microsoft.com/office/drawing/2014/main" id="{4C4143E9-B9B2-44E4-85D8-2BFE78294F66}"/>
                </a:ext>
              </a:extLst>
            </p:cNvPr>
            <p:cNvPicPr>
              <a:picLocks noChangeAspect="1"/>
            </p:cNvPicPr>
            <p:nvPr/>
          </p:nvPicPr>
          <p:blipFill>
            <a:blip r:embed="rId5"/>
            <a:stretch>
              <a:fillRect/>
            </a:stretch>
          </p:blipFill>
          <p:spPr>
            <a:xfrm>
              <a:off x="3801078" y="2675596"/>
              <a:ext cx="1831649" cy="203517"/>
            </a:xfrm>
            <a:prstGeom prst="rect">
              <a:avLst/>
            </a:prstGeom>
          </p:spPr>
        </p:pic>
      </p:grpSp>
      <p:pic>
        <p:nvPicPr>
          <p:cNvPr id="18" name="Picture 17">
            <a:extLst>
              <a:ext uri="{FF2B5EF4-FFF2-40B4-BE49-F238E27FC236}">
                <a16:creationId xmlns:a16="http://schemas.microsoft.com/office/drawing/2014/main" id="{C4990793-BB4A-422F-8DFC-3D123B9CAC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9433" y="2634984"/>
            <a:ext cx="1841200" cy="491133"/>
          </a:xfrm>
          <a:prstGeom prst="rect">
            <a:avLst/>
          </a:prstGeom>
        </p:spPr>
      </p:pic>
      <p:pic>
        <p:nvPicPr>
          <p:cNvPr id="19" name="Picture 4">
            <a:extLst>
              <a:ext uri="{FF2B5EF4-FFF2-40B4-BE49-F238E27FC236}">
                <a16:creationId xmlns:a16="http://schemas.microsoft.com/office/drawing/2014/main" id="{23AFC54A-0259-4EF5-8C69-1EDC50B75D18}"/>
              </a:ext>
            </a:extLst>
          </p:cNvPr>
          <p:cNvPicPr>
            <a:picLocks noChangeAspect="1" noChangeArrowheads="1"/>
          </p:cNvPicPr>
          <p:nvPr/>
        </p:nvPicPr>
        <p:blipFill>
          <a:blip r:embed="rId6" cstate="print"/>
          <a:srcRect/>
          <a:stretch>
            <a:fillRect/>
          </a:stretch>
        </p:blipFill>
        <p:spPr bwMode="auto">
          <a:xfrm>
            <a:off x="568093" y="2638376"/>
            <a:ext cx="1548000" cy="438324"/>
          </a:xfrm>
          <a:prstGeom prst="rect">
            <a:avLst/>
          </a:prstGeom>
          <a:noFill/>
          <a:ln w="9525">
            <a:noFill/>
            <a:miter lim="800000"/>
            <a:headEnd/>
            <a:tailEnd/>
          </a:ln>
        </p:spPr>
      </p:pic>
      <p:pic>
        <p:nvPicPr>
          <p:cNvPr id="20" name="Picture 4">
            <a:extLst>
              <a:ext uri="{FF2B5EF4-FFF2-40B4-BE49-F238E27FC236}">
                <a16:creationId xmlns:a16="http://schemas.microsoft.com/office/drawing/2014/main" id="{FA3C8DEE-524C-48E4-932E-306AC441FB0D}"/>
              </a:ext>
            </a:extLst>
          </p:cNvPr>
          <p:cNvPicPr>
            <a:picLocks noChangeAspect="1" noChangeArrowheads="1"/>
          </p:cNvPicPr>
          <p:nvPr/>
        </p:nvPicPr>
        <p:blipFill>
          <a:blip r:embed="rId6" cstate="print"/>
          <a:srcRect/>
          <a:stretch>
            <a:fillRect/>
          </a:stretch>
        </p:blipFill>
        <p:spPr bwMode="auto">
          <a:xfrm>
            <a:off x="2619725" y="2385246"/>
            <a:ext cx="1548000" cy="438324"/>
          </a:xfrm>
          <a:prstGeom prst="rect">
            <a:avLst/>
          </a:prstGeom>
          <a:noFill/>
          <a:ln w="9525">
            <a:noFill/>
            <a:miter lim="800000"/>
            <a:headEnd/>
            <a:tailEnd/>
          </a:ln>
        </p:spPr>
      </p:pic>
      <p:pic>
        <p:nvPicPr>
          <p:cNvPr id="21" name="Picture 4">
            <a:extLst>
              <a:ext uri="{FF2B5EF4-FFF2-40B4-BE49-F238E27FC236}">
                <a16:creationId xmlns:a16="http://schemas.microsoft.com/office/drawing/2014/main" id="{4B132E5F-DC4C-434C-885A-CB9D573219A6}"/>
              </a:ext>
            </a:extLst>
          </p:cNvPr>
          <p:cNvPicPr>
            <a:picLocks noChangeAspect="1" noChangeArrowheads="1"/>
          </p:cNvPicPr>
          <p:nvPr/>
        </p:nvPicPr>
        <p:blipFill>
          <a:blip r:embed="rId6" cstate="print"/>
          <a:srcRect/>
          <a:stretch>
            <a:fillRect/>
          </a:stretch>
        </p:blipFill>
        <p:spPr bwMode="auto">
          <a:xfrm>
            <a:off x="2619725" y="2940934"/>
            <a:ext cx="1548000" cy="438324"/>
          </a:xfrm>
          <a:prstGeom prst="rect">
            <a:avLst/>
          </a:prstGeom>
          <a:noFill/>
          <a:ln w="9525">
            <a:noFill/>
            <a:miter lim="800000"/>
            <a:headEnd/>
            <a:tailEnd/>
          </a:ln>
        </p:spPr>
      </p:pic>
      <p:sp>
        <p:nvSpPr>
          <p:cNvPr id="22" name="Rectangle 21">
            <a:extLst>
              <a:ext uri="{FF2B5EF4-FFF2-40B4-BE49-F238E27FC236}">
                <a16:creationId xmlns:a16="http://schemas.microsoft.com/office/drawing/2014/main" id="{1F2E03F2-6710-4AFF-8F65-7F0C2623A3DA}"/>
              </a:ext>
            </a:extLst>
          </p:cNvPr>
          <p:cNvSpPr/>
          <p:nvPr/>
        </p:nvSpPr>
        <p:spPr>
          <a:xfrm>
            <a:off x="3265834" y="2972198"/>
            <a:ext cx="762000" cy="1194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cxnSp>
        <p:nvCxnSpPr>
          <p:cNvPr id="23" name="Straight Connector 22">
            <a:extLst>
              <a:ext uri="{FF2B5EF4-FFF2-40B4-BE49-F238E27FC236}">
                <a16:creationId xmlns:a16="http://schemas.microsoft.com/office/drawing/2014/main" id="{74A98159-41AE-4A59-A212-0A9A13EBB3E3}"/>
              </a:ext>
            </a:extLst>
          </p:cNvPr>
          <p:cNvCxnSpPr>
            <a:cxnSpLocks/>
          </p:cNvCxnSpPr>
          <p:nvPr/>
        </p:nvCxnSpPr>
        <p:spPr>
          <a:xfrm>
            <a:off x="3113434" y="2595363"/>
            <a:ext cx="0" cy="56473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C674795-3B66-48E0-A6E0-C0B2211CE48A}"/>
              </a:ext>
            </a:extLst>
          </p:cNvPr>
          <p:cNvCxnSpPr>
            <a:cxnSpLocks/>
          </p:cNvCxnSpPr>
          <p:nvPr/>
        </p:nvCxnSpPr>
        <p:spPr>
          <a:xfrm>
            <a:off x="3494434" y="2593187"/>
            <a:ext cx="0" cy="5647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057DAF-82BE-4F25-84B1-20B9E8077430}"/>
              </a:ext>
            </a:extLst>
          </p:cNvPr>
          <p:cNvSpPr/>
          <p:nvPr/>
        </p:nvSpPr>
        <p:spPr>
          <a:xfrm>
            <a:off x="76201" y="4059719"/>
            <a:ext cx="8818122" cy="962799"/>
          </a:xfrm>
          <a:prstGeom prst="rect">
            <a:avLst/>
          </a:prstGeom>
          <a:noFill/>
          <a:ln w="6350" cap="flat" cmpd="sng" algn="ctr">
            <a:solidFill>
              <a:schemeClr val="tx1"/>
            </a:solid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76213" marR="0" lvl="0" indent="-176213"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0" cap="none" spc="0" normalizeH="0" baseline="0" noProof="0" dirty="0">
                <a:ln>
                  <a:noFill/>
                </a:ln>
                <a:solidFill>
                  <a:srgbClr val="001135"/>
                </a:solidFill>
                <a:effectLst/>
                <a:uLnTx/>
                <a:uFillTx/>
                <a:latin typeface="Nokia Pure Text Light"/>
                <a:ea typeface="+mn-ea"/>
                <a:cs typeface="+mn-cs"/>
              </a:rPr>
              <a:t>SBTS software</a:t>
            </a:r>
          </a:p>
        </p:txBody>
      </p:sp>
      <p:grpSp>
        <p:nvGrpSpPr>
          <p:cNvPr id="26" name="Group 25">
            <a:extLst>
              <a:ext uri="{FF2B5EF4-FFF2-40B4-BE49-F238E27FC236}">
                <a16:creationId xmlns:a16="http://schemas.microsoft.com/office/drawing/2014/main" id="{9AF79E77-58AF-48D1-9C13-512A93C524E1}"/>
              </a:ext>
            </a:extLst>
          </p:cNvPr>
          <p:cNvGrpSpPr/>
          <p:nvPr/>
        </p:nvGrpSpPr>
        <p:grpSpPr>
          <a:xfrm>
            <a:off x="2081924" y="4244985"/>
            <a:ext cx="910373" cy="720000"/>
            <a:chOff x="3149358" y="1767262"/>
            <a:chExt cx="910373" cy="720000"/>
          </a:xfrm>
        </p:grpSpPr>
        <p:sp>
          <p:nvSpPr>
            <p:cNvPr id="27" name="Rectangle 26">
              <a:extLst>
                <a:ext uri="{FF2B5EF4-FFF2-40B4-BE49-F238E27FC236}">
                  <a16:creationId xmlns:a16="http://schemas.microsoft.com/office/drawing/2014/main" id="{C7235B9A-281A-431A-9AC3-831C482D3790}"/>
                </a:ext>
              </a:extLst>
            </p:cNvPr>
            <p:cNvSpPr/>
            <p:nvPr/>
          </p:nvSpPr>
          <p:spPr>
            <a:xfrm>
              <a:off x="3149358" y="1767262"/>
              <a:ext cx="910373" cy="720000"/>
            </a:xfrm>
            <a:prstGeom prst="rect">
              <a:avLst/>
            </a:prstGeom>
            <a:solidFill>
              <a:schemeClr val="accent1"/>
            </a:solidFill>
            <a:ln w="9525" cap="flat" cmpd="sng" algn="ctr">
              <a:noFill/>
              <a:prstDash val="solid"/>
            </a:ln>
            <a:effectLst/>
          </p:spPr>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RF Sharing</a:t>
              </a:r>
            </a:p>
          </p:txBody>
        </p:sp>
        <p:grpSp>
          <p:nvGrpSpPr>
            <p:cNvPr id="28" name="Group 180">
              <a:extLst>
                <a:ext uri="{FF2B5EF4-FFF2-40B4-BE49-F238E27FC236}">
                  <a16:creationId xmlns:a16="http://schemas.microsoft.com/office/drawing/2014/main" id="{DC1DA732-E84C-4109-9819-3D4345EEF59D}"/>
                </a:ext>
              </a:extLst>
            </p:cNvPr>
            <p:cNvGrpSpPr>
              <a:grpSpLocks noChangeAspect="1"/>
            </p:cNvGrpSpPr>
            <p:nvPr/>
          </p:nvGrpSpPr>
          <p:grpSpPr>
            <a:xfrm>
              <a:off x="3458433" y="2181814"/>
              <a:ext cx="515203" cy="228314"/>
              <a:chOff x="5329238" y="4160838"/>
              <a:chExt cx="849312" cy="452437"/>
            </a:xfrm>
            <a:solidFill>
              <a:schemeClr val="tx2"/>
            </a:solidFill>
          </p:grpSpPr>
          <p:sp>
            <p:nvSpPr>
              <p:cNvPr id="29" name="Freeform 189">
                <a:extLst>
                  <a:ext uri="{FF2B5EF4-FFF2-40B4-BE49-F238E27FC236}">
                    <a16:creationId xmlns:a16="http://schemas.microsoft.com/office/drawing/2014/main" id="{91E27FEB-9427-42A4-90A6-2EBFED4F4BE8}"/>
                  </a:ext>
                </a:extLst>
              </p:cNvPr>
              <p:cNvSpPr>
                <a:spLocks/>
              </p:cNvSpPr>
              <p:nvPr/>
            </p:nvSpPr>
            <p:spPr bwMode="auto">
              <a:xfrm>
                <a:off x="5519738" y="4395788"/>
                <a:ext cx="174625" cy="217487"/>
              </a:xfrm>
              <a:custGeom>
                <a:avLst/>
                <a:gdLst>
                  <a:gd name="T0" fmla="*/ 77 w 156"/>
                  <a:gd name="T1" fmla="*/ 193 h 193"/>
                  <a:gd name="T2" fmla="*/ 0 w 156"/>
                  <a:gd name="T3" fmla="*/ 14 h 193"/>
                  <a:gd name="T4" fmla="*/ 12 w 156"/>
                  <a:gd name="T5" fmla="*/ 0 h 193"/>
                  <a:gd name="T6" fmla="*/ 25 w 156"/>
                  <a:gd name="T7" fmla="*/ 12 h 193"/>
                  <a:gd name="T8" fmla="*/ 77 w 156"/>
                  <a:gd name="T9" fmla="*/ 168 h 193"/>
                  <a:gd name="T10" fmla="*/ 131 w 156"/>
                  <a:gd name="T11" fmla="*/ 12 h 193"/>
                  <a:gd name="T12" fmla="*/ 145 w 156"/>
                  <a:gd name="T13" fmla="*/ 1 h 193"/>
                  <a:gd name="T14" fmla="*/ 156 w 156"/>
                  <a:gd name="T15" fmla="*/ 14 h 193"/>
                  <a:gd name="T16" fmla="*/ 77 w 156"/>
                  <a:gd name="T1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93">
                    <a:moveTo>
                      <a:pt x="77" y="193"/>
                    </a:moveTo>
                    <a:cubicBezTo>
                      <a:pt x="37" y="193"/>
                      <a:pt x="11" y="135"/>
                      <a:pt x="0" y="14"/>
                    </a:cubicBezTo>
                    <a:cubicBezTo>
                      <a:pt x="0" y="7"/>
                      <a:pt x="5" y="1"/>
                      <a:pt x="12" y="0"/>
                    </a:cubicBezTo>
                    <a:cubicBezTo>
                      <a:pt x="19" y="0"/>
                      <a:pt x="25" y="5"/>
                      <a:pt x="25" y="12"/>
                    </a:cubicBezTo>
                    <a:cubicBezTo>
                      <a:pt x="39" y="157"/>
                      <a:pt x="69" y="168"/>
                      <a:pt x="77" y="168"/>
                    </a:cubicBezTo>
                    <a:cubicBezTo>
                      <a:pt x="86" y="168"/>
                      <a:pt x="116" y="157"/>
                      <a:pt x="131" y="12"/>
                    </a:cubicBezTo>
                    <a:cubicBezTo>
                      <a:pt x="131" y="5"/>
                      <a:pt x="138" y="0"/>
                      <a:pt x="145" y="1"/>
                    </a:cubicBezTo>
                    <a:cubicBezTo>
                      <a:pt x="151" y="1"/>
                      <a:pt x="156" y="7"/>
                      <a:pt x="156" y="14"/>
                    </a:cubicBezTo>
                    <a:cubicBezTo>
                      <a:pt x="144" y="135"/>
                      <a:pt x="118" y="193"/>
                      <a:pt x="7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30" name="Freeform 190">
                <a:extLst>
                  <a:ext uri="{FF2B5EF4-FFF2-40B4-BE49-F238E27FC236}">
                    <a16:creationId xmlns:a16="http://schemas.microsoft.com/office/drawing/2014/main" id="{81E60006-D53E-4DEC-A61D-EA3266B2F7F8}"/>
                  </a:ext>
                </a:extLst>
              </p:cNvPr>
              <p:cNvSpPr>
                <a:spLocks/>
              </p:cNvSpPr>
              <p:nvPr/>
            </p:nvSpPr>
            <p:spPr bwMode="auto">
              <a:xfrm>
                <a:off x="5665788" y="4160838"/>
                <a:ext cx="176212" cy="217487"/>
              </a:xfrm>
              <a:custGeom>
                <a:avLst/>
                <a:gdLst>
                  <a:gd name="T0" fmla="*/ 13 w 157"/>
                  <a:gd name="T1" fmla="*/ 193 h 193"/>
                  <a:gd name="T2" fmla="*/ 12 w 157"/>
                  <a:gd name="T3" fmla="*/ 193 h 193"/>
                  <a:gd name="T4" fmla="*/ 1 w 157"/>
                  <a:gd name="T5" fmla="*/ 179 h 193"/>
                  <a:gd name="T6" fmla="*/ 79 w 157"/>
                  <a:gd name="T7" fmla="*/ 0 h 193"/>
                  <a:gd name="T8" fmla="*/ 156 w 157"/>
                  <a:gd name="T9" fmla="*/ 179 h 193"/>
                  <a:gd name="T10" fmla="*/ 145 w 157"/>
                  <a:gd name="T11" fmla="*/ 193 h 193"/>
                  <a:gd name="T12" fmla="*/ 131 w 157"/>
                  <a:gd name="T13" fmla="*/ 181 h 193"/>
                  <a:gd name="T14" fmla="*/ 79 w 157"/>
                  <a:gd name="T15" fmla="*/ 25 h 193"/>
                  <a:gd name="T16" fmla="*/ 26 w 157"/>
                  <a:gd name="T17" fmla="*/ 181 h 193"/>
                  <a:gd name="T18" fmla="*/ 13 w 157"/>
                  <a:gd name="T1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93">
                    <a:moveTo>
                      <a:pt x="13" y="193"/>
                    </a:moveTo>
                    <a:cubicBezTo>
                      <a:pt x="13" y="193"/>
                      <a:pt x="12" y="193"/>
                      <a:pt x="12" y="193"/>
                    </a:cubicBezTo>
                    <a:cubicBezTo>
                      <a:pt x="5" y="192"/>
                      <a:pt x="0" y="186"/>
                      <a:pt x="1" y="179"/>
                    </a:cubicBezTo>
                    <a:cubicBezTo>
                      <a:pt x="13" y="59"/>
                      <a:pt x="39" y="0"/>
                      <a:pt x="79" y="0"/>
                    </a:cubicBezTo>
                    <a:cubicBezTo>
                      <a:pt x="120" y="0"/>
                      <a:pt x="145" y="59"/>
                      <a:pt x="156" y="179"/>
                    </a:cubicBezTo>
                    <a:cubicBezTo>
                      <a:pt x="157" y="186"/>
                      <a:pt x="152" y="192"/>
                      <a:pt x="145" y="193"/>
                    </a:cubicBezTo>
                    <a:cubicBezTo>
                      <a:pt x="138" y="193"/>
                      <a:pt x="132" y="188"/>
                      <a:pt x="131" y="181"/>
                    </a:cubicBezTo>
                    <a:cubicBezTo>
                      <a:pt x="118" y="36"/>
                      <a:pt x="88" y="25"/>
                      <a:pt x="79" y="25"/>
                    </a:cubicBezTo>
                    <a:cubicBezTo>
                      <a:pt x="70" y="25"/>
                      <a:pt x="40" y="36"/>
                      <a:pt x="26" y="181"/>
                    </a:cubicBezTo>
                    <a:cubicBezTo>
                      <a:pt x="25" y="188"/>
                      <a:pt x="20" y="193"/>
                      <a:pt x="13"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31" name="Freeform 191">
                <a:extLst>
                  <a:ext uri="{FF2B5EF4-FFF2-40B4-BE49-F238E27FC236}">
                    <a16:creationId xmlns:a16="http://schemas.microsoft.com/office/drawing/2014/main" id="{1E0C30D7-32CE-42B8-85BE-B97C3A0EC879}"/>
                  </a:ext>
                </a:extLst>
              </p:cNvPr>
              <p:cNvSpPr>
                <a:spLocks/>
              </p:cNvSpPr>
              <p:nvPr/>
            </p:nvSpPr>
            <p:spPr bwMode="auto">
              <a:xfrm>
                <a:off x="5811838" y="4395788"/>
                <a:ext cx="176212" cy="217487"/>
              </a:xfrm>
              <a:custGeom>
                <a:avLst/>
                <a:gdLst>
                  <a:gd name="T0" fmla="*/ 78 w 157"/>
                  <a:gd name="T1" fmla="*/ 193 h 193"/>
                  <a:gd name="T2" fmla="*/ 1 w 157"/>
                  <a:gd name="T3" fmla="*/ 14 h 193"/>
                  <a:gd name="T4" fmla="*/ 12 w 157"/>
                  <a:gd name="T5" fmla="*/ 0 h 193"/>
                  <a:gd name="T6" fmla="*/ 26 w 157"/>
                  <a:gd name="T7" fmla="*/ 12 h 193"/>
                  <a:gd name="T8" fmla="*/ 78 w 157"/>
                  <a:gd name="T9" fmla="*/ 168 h 193"/>
                  <a:gd name="T10" fmla="*/ 131 w 157"/>
                  <a:gd name="T11" fmla="*/ 12 h 193"/>
                  <a:gd name="T12" fmla="*/ 145 w 157"/>
                  <a:gd name="T13" fmla="*/ 1 h 193"/>
                  <a:gd name="T14" fmla="*/ 156 w 157"/>
                  <a:gd name="T15" fmla="*/ 14 h 193"/>
                  <a:gd name="T16" fmla="*/ 78 w 157"/>
                  <a:gd name="T1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93">
                    <a:moveTo>
                      <a:pt x="78" y="193"/>
                    </a:moveTo>
                    <a:cubicBezTo>
                      <a:pt x="37" y="193"/>
                      <a:pt x="12" y="135"/>
                      <a:pt x="1" y="14"/>
                    </a:cubicBezTo>
                    <a:cubicBezTo>
                      <a:pt x="0" y="7"/>
                      <a:pt x="6" y="1"/>
                      <a:pt x="12" y="0"/>
                    </a:cubicBezTo>
                    <a:cubicBezTo>
                      <a:pt x="19" y="0"/>
                      <a:pt x="25" y="5"/>
                      <a:pt x="26" y="12"/>
                    </a:cubicBezTo>
                    <a:cubicBezTo>
                      <a:pt x="39" y="157"/>
                      <a:pt x="69" y="168"/>
                      <a:pt x="78" y="168"/>
                    </a:cubicBezTo>
                    <a:cubicBezTo>
                      <a:pt x="87" y="168"/>
                      <a:pt x="117" y="157"/>
                      <a:pt x="131" y="12"/>
                    </a:cubicBezTo>
                    <a:cubicBezTo>
                      <a:pt x="132" y="5"/>
                      <a:pt x="138" y="0"/>
                      <a:pt x="145" y="1"/>
                    </a:cubicBezTo>
                    <a:cubicBezTo>
                      <a:pt x="152" y="1"/>
                      <a:pt x="157" y="7"/>
                      <a:pt x="156" y="14"/>
                    </a:cubicBezTo>
                    <a:cubicBezTo>
                      <a:pt x="144" y="135"/>
                      <a:pt x="119" y="193"/>
                      <a:pt x="78"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32" name="Freeform 192">
                <a:extLst>
                  <a:ext uri="{FF2B5EF4-FFF2-40B4-BE49-F238E27FC236}">
                    <a16:creationId xmlns:a16="http://schemas.microsoft.com/office/drawing/2014/main" id="{F82218F6-457A-47DB-B7FC-A71AA9E2FD32}"/>
                  </a:ext>
                </a:extLst>
              </p:cNvPr>
              <p:cNvSpPr>
                <a:spLocks/>
              </p:cNvSpPr>
              <p:nvPr/>
            </p:nvSpPr>
            <p:spPr bwMode="auto">
              <a:xfrm>
                <a:off x="6105525" y="4349750"/>
                <a:ext cx="73025" cy="82550"/>
              </a:xfrm>
              <a:custGeom>
                <a:avLst/>
                <a:gdLst>
                  <a:gd name="T0" fmla="*/ 53 w 65"/>
                  <a:gd name="T1" fmla="*/ 73 h 73"/>
                  <a:gd name="T2" fmla="*/ 1 w 65"/>
                  <a:gd name="T3" fmla="*/ 15 h 73"/>
                  <a:gd name="T4" fmla="*/ 12 w 65"/>
                  <a:gd name="T5" fmla="*/ 1 h 73"/>
                  <a:gd name="T6" fmla="*/ 26 w 65"/>
                  <a:gd name="T7" fmla="*/ 12 h 73"/>
                  <a:gd name="T8" fmla="*/ 53 w 65"/>
                  <a:gd name="T9" fmla="*/ 48 h 73"/>
                  <a:gd name="T10" fmla="*/ 65 w 65"/>
                  <a:gd name="T11" fmla="*/ 60 h 73"/>
                  <a:gd name="T12" fmla="*/ 53 w 65"/>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65" h="73">
                    <a:moveTo>
                      <a:pt x="53" y="73"/>
                    </a:moveTo>
                    <a:cubicBezTo>
                      <a:pt x="22" y="73"/>
                      <a:pt x="5" y="53"/>
                      <a:pt x="1" y="15"/>
                    </a:cubicBezTo>
                    <a:cubicBezTo>
                      <a:pt x="0" y="8"/>
                      <a:pt x="5" y="1"/>
                      <a:pt x="12" y="1"/>
                    </a:cubicBezTo>
                    <a:cubicBezTo>
                      <a:pt x="19" y="0"/>
                      <a:pt x="25" y="5"/>
                      <a:pt x="26" y="12"/>
                    </a:cubicBezTo>
                    <a:cubicBezTo>
                      <a:pt x="30" y="48"/>
                      <a:pt x="45" y="48"/>
                      <a:pt x="53" y="48"/>
                    </a:cubicBezTo>
                    <a:cubicBezTo>
                      <a:pt x="59" y="48"/>
                      <a:pt x="65" y="53"/>
                      <a:pt x="65" y="60"/>
                    </a:cubicBezTo>
                    <a:cubicBezTo>
                      <a:pt x="65" y="67"/>
                      <a:pt x="59" y="73"/>
                      <a:pt x="53"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33" name="Freeform 193">
                <a:extLst>
                  <a:ext uri="{FF2B5EF4-FFF2-40B4-BE49-F238E27FC236}">
                    <a16:creationId xmlns:a16="http://schemas.microsoft.com/office/drawing/2014/main" id="{5C555080-4E0F-48BA-B8ED-4C0B57B97960}"/>
                  </a:ext>
                </a:extLst>
              </p:cNvPr>
              <p:cNvSpPr>
                <a:spLocks/>
              </p:cNvSpPr>
              <p:nvPr/>
            </p:nvSpPr>
            <p:spPr bwMode="auto">
              <a:xfrm>
                <a:off x="5959475" y="4160838"/>
                <a:ext cx="174625" cy="217487"/>
              </a:xfrm>
              <a:custGeom>
                <a:avLst/>
                <a:gdLst>
                  <a:gd name="T0" fmla="*/ 13 w 156"/>
                  <a:gd name="T1" fmla="*/ 193 h 193"/>
                  <a:gd name="T2" fmla="*/ 12 w 156"/>
                  <a:gd name="T3" fmla="*/ 193 h 193"/>
                  <a:gd name="T4" fmla="*/ 0 w 156"/>
                  <a:gd name="T5" fmla="*/ 179 h 193"/>
                  <a:gd name="T6" fmla="*/ 79 w 156"/>
                  <a:gd name="T7" fmla="*/ 0 h 193"/>
                  <a:gd name="T8" fmla="*/ 156 w 156"/>
                  <a:gd name="T9" fmla="*/ 179 h 193"/>
                  <a:gd name="T10" fmla="*/ 144 w 156"/>
                  <a:gd name="T11" fmla="*/ 193 h 193"/>
                  <a:gd name="T12" fmla="*/ 131 w 156"/>
                  <a:gd name="T13" fmla="*/ 181 h 193"/>
                  <a:gd name="T14" fmla="*/ 79 w 156"/>
                  <a:gd name="T15" fmla="*/ 25 h 193"/>
                  <a:gd name="T16" fmla="*/ 25 w 156"/>
                  <a:gd name="T17" fmla="*/ 181 h 193"/>
                  <a:gd name="T18" fmla="*/ 13 w 156"/>
                  <a:gd name="T1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93">
                    <a:moveTo>
                      <a:pt x="13" y="193"/>
                    </a:moveTo>
                    <a:cubicBezTo>
                      <a:pt x="13" y="193"/>
                      <a:pt x="12" y="193"/>
                      <a:pt x="12" y="193"/>
                    </a:cubicBezTo>
                    <a:cubicBezTo>
                      <a:pt x="5" y="192"/>
                      <a:pt x="0" y="186"/>
                      <a:pt x="0" y="179"/>
                    </a:cubicBezTo>
                    <a:cubicBezTo>
                      <a:pt x="13" y="59"/>
                      <a:pt x="38" y="0"/>
                      <a:pt x="79" y="0"/>
                    </a:cubicBezTo>
                    <a:cubicBezTo>
                      <a:pt x="120" y="0"/>
                      <a:pt x="145" y="59"/>
                      <a:pt x="156" y="179"/>
                    </a:cubicBezTo>
                    <a:cubicBezTo>
                      <a:pt x="156" y="186"/>
                      <a:pt x="151" y="192"/>
                      <a:pt x="144" y="193"/>
                    </a:cubicBezTo>
                    <a:cubicBezTo>
                      <a:pt x="138" y="193"/>
                      <a:pt x="131" y="188"/>
                      <a:pt x="131" y="181"/>
                    </a:cubicBezTo>
                    <a:cubicBezTo>
                      <a:pt x="117" y="36"/>
                      <a:pt x="88" y="25"/>
                      <a:pt x="79" y="25"/>
                    </a:cubicBezTo>
                    <a:cubicBezTo>
                      <a:pt x="70" y="25"/>
                      <a:pt x="40" y="36"/>
                      <a:pt x="25" y="181"/>
                    </a:cubicBezTo>
                    <a:cubicBezTo>
                      <a:pt x="25" y="188"/>
                      <a:pt x="19" y="193"/>
                      <a:pt x="13"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34" name="Freeform 194">
                <a:extLst>
                  <a:ext uri="{FF2B5EF4-FFF2-40B4-BE49-F238E27FC236}">
                    <a16:creationId xmlns:a16="http://schemas.microsoft.com/office/drawing/2014/main" id="{511AF940-BD83-49FE-958F-A5C2A0C94607}"/>
                  </a:ext>
                </a:extLst>
              </p:cNvPr>
              <p:cNvSpPr>
                <a:spLocks/>
              </p:cNvSpPr>
              <p:nvPr/>
            </p:nvSpPr>
            <p:spPr bwMode="auto">
              <a:xfrm>
                <a:off x="5329238" y="4349750"/>
                <a:ext cx="73025" cy="82550"/>
              </a:xfrm>
              <a:custGeom>
                <a:avLst/>
                <a:gdLst>
                  <a:gd name="T0" fmla="*/ 12 w 65"/>
                  <a:gd name="T1" fmla="*/ 73 h 73"/>
                  <a:gd name="T2" fmla="*/ 0 w 65"/>
                  <a:gd name="T3" fmla="*/ 60 h 73"/>
                  <a:gd name="T4" fmla="*/ 12 w 65"/>
                  <a:gd name="T5" fmla="*/ 48 h 73"/>
                  <a:gd name="T6" fmla="*/ 39 w 65"/>
                  <a:gd name="T7" fmla="*/ 12 h 73"/>
                  <a:gd name="T8" fmla="*/ 53 w 65"/>
                  <a:gd name="T9" fmla="*/ 1 h 73"/>
                  <a:gd name="T10" fmla="*/ 64 w 65"/>
                  <a:gd name="T11" fmla="*/ 15 h 73"/>
                  <a:gd name="T12" fmla="*/ 12 w 65"/>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65" h="73">
                    <a:moveTo>
                      <a:pt x="12" y="73"/>
                    </a:moveTo>
                    <a:cubicBezTo>
                      <a:pt x="5" y="73"/>
                      <a:pt x="0" y="67"/>
                      <a:pt x="0" y="60"/>
                    </a:cubicBezTo>
                    <a:cubicBezTo>
                      <a:pt x="0" y="53"/>
                      <a:pt x="5" y="48"/>
                      <a:pt x="12" y="48"/>
                    </a:cubicBezTo>
                    <a:cubicBezTo>
                      <a:pt x="20" y="48"/>
                      <a:pt x="35" y="48"/>
                      <a:pt x="39" y="12"/>
                    </a:cubicBezTo>
                    <a:cubicBezTo>
                      <a:pt x="40" y="5"/>
                      <a:pt x="46" y="0"/>
                      <a:pt x="53" y="1"/>
                    </a:cubicBezTo>
                    <a:cubicBezTo>
                      <a:pt x="60" y="1"/>
                      <a:pt x="65" y="8"/>
                      <a:pt x="64" y="15"/>
                    </a:cubicBezTo>
                    <a:cubicBezTo>
                      <a:pt x="60" y="53"/>
                      <a:pt x="42" y="73"/>
                      <a:pt x="1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35" name="Freeform 195">
                <a:extLst>
                  <a:ext uri="{FF2B5EF4-FFF2-40B4-BE49-F238E27FC236}">
                    <a16:creationId xmlns:a16="http://schemas.microsoft.com/office/drawing/2014/main" id="{BDA23AE1-6588-49AD-9D18-D20675CCA146}"/>
                  </a:ext>
                </a:extLst>
              </p:cNvPr>
              <p:cNvSpPr>
                <a:spLocks/>
              </p:cNvSpPr>
              <p:nvPr/>
            </p:nvSpPr>
            <p:spPr bwMode="auto">
              <a:xfrm>
                <a:off x="5372100" y="4160838"/>
                <a:ext cx="176212" cy="217487"/>
              </a:xfrm>
              <a:custGeom>
                <a:avLst/>
                <a:gdLst>
                  <a:gd name="T0" fmla="*/ 144 w 157"/>
                  <a:gd name="T1" fmla="*/ 193 h 193"/>
                  <a:gd name="T2" fmla="*/ 131 w 157"/>
                  <a:gd name="T3" fmla="*/ 181 h 193"/>
                  <a:gd name="T4" fmla="*/ 78 w 157"/>
                  <a:gd name="T5" fmla="*/ 25 h 193"/>
                  <a:gd name="T6" fmla="*/ 26 w 157"/>
                  <a:gd name="T7" fmla="*/ 181 h 193"/>
                  <a:gd name="T8" fmla="*/ 12 w 157"/>
                  <a:gd name="T9" fmla="*/ 193 h 193"/>
                  <a:gd name="T10" fmla="*/ 1 w 157"/>
                  <a:gd name="T11" fmla="*/ 179 h 193"/>
                  <a:gd name="T12" fmla="*/ 78 w 157"/>
                  <a:gd name="T13" fmla="*/ 0 h 193"/>
                  <a:gd name="T14" fmla="*/ 156 w 157"/>
                  <a:gd name="T15" fmla="*/ 179 h 193"/>
                  <a:gd name="T16" fmla="*/ 145 w 157"/>
                  <a:gd name="T17" fmla="*/ 193 h 193"/>
                  <a:gd name="T18" fmla="*/ 144 w 157"/>
                  <a:gd name="T1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93">
                    <a:moveTo>
                      <a:pt x="144" y="193"/>
                    </a:moveTo>
                    <a:cubicBezTo>
                      <a:pt x="138" y="193"/>
                      <a:pt x="132" y="188"/>
                      <a:pt x="131" y="181"/>
                    </a:cubicBezTo>
                    <a:cubicBezTo>
                      <a:pt x="117" y="36"/>
                      <a:pt x="87" y="25"/>
                      <a:pt x="78" y="25"/>
                    </a:cubicBezTo>
                    <a:cubicBezTo>
                      <a:pt x="69" y="25"/>
                      <a:pt x="39" y="36"/>
                      <a:pt x="26" y="181"/>
                    </a:cubicBezTo>
                    <a:cubicBezTo>
                      <a:pt x="25" y="188"/>
                      <a:pt x="19" y="193"/>
                      <a:pt x="12" y="193"/>
                    </a:cubicBezTo>
                    <a:cubicBezTo>
                      <a:pt x="6" y="192"/>
                      <a:pt x="0" y="186"/>
                      <a:pt x="1" y="179"/>
                    </a:cubicBezTo>
                    <a:cubicBezTo>
                      <a:pt x="12" y="59"/>
                      <a:pt x="37" y="0"/>
                      <a:pt x="78" y="0"/>
                    </a:cubicBezTo>
                    <a:cubicBezTo>
                      <a:pt x="119" y="0"/>
                      <a:pt x="144" y="59"/>
                      <a:pt x="156" y="179"/>
                    </a:cubicBezTo>
                    <a:cubicBezTo>
                      <a:pt x="157" y="186"/>
                      <a:pt x="152" y="192"/>
                      <a:pt x="145" y="193"/>
                    </a:cubicBezTo>
                    <a:cubicBezTo>
                      <a:pt x="145" y="193"/>
                      <a:pt x="144" y="193"/>
                      <a:pt x="144"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grpSp>
      </p:grpSp>
      <p:grpSp>
        <p:nvGrpSpPr>
          <p:cNvPr id="36" name="Group 35">
            <a:extLst>
              <a:ext uri="{FF2B5EF4-FFF2-40B4-BE49-F238E27FC236}">
                <a16:creationId xmlns:a16="http://schemas.microsoft.com/office/drawing/2014/main" id="{1DBBC551-5FBC-4A5A-BB22-E25601CAC52E}"/>
              </a:ext>
            </a:extLst>
          </p:cNvPr>
          <p:cNvGrpSpPr/>
          <p:nvPr/>
        </p:nvGrpSpPr>
        <p:grpSpPr>
          <a:xfrm>
            <a:off x="5291413" y="4244985"/>
            <a:ext cx="1054245" cy="720000"/>
            <a:chOff x="6319226" y="1767262"/>
            <a:chExt cx="1054245" cy="720000"/>
          </a:xfrm>
        </p:grpSpPr>
        <p:sp>
          <p:nvSpPr>
            <p:cNvPr id="37" name="Rectangle 36">
              <a:extLst>
                <a:ext uri="{FF2B5EF4-FFF2-40B4-BE49-F238E27FC236}">
                  <a16:creationId xmlns:a16="http://schemas.microsoft.com/office/drawing/2014/main" id="{6FF5E94C-41BA-428E-8EF6-7EA1F3847309}"/>
                </a:ext>
              </a:extLst>
            </p:cNvPr>
            <p:cNvSpPr/>
            <p:nvPr/>
          </p:nvSpPr>
          <p:spPr>
            <a:xfrm>
              <a:off x="6319226" y="1767262"/>
              <a:ext cx="1054245" cy="720000"/>
            </a:xfrm>
            <a:prstGeom prst="rect">
              <a:avLst/>
            </a:prstGeom>
            <a:solidFill>
              <a:schemeClr val="accent1"/>
            </a:solidFill>
            <a:ln w="9525" cap="flat" cmpd="sng" algn="ctr">
              <a:noFill/>
              <a:prstDash val="solid"/>
            </a:ln>
            <a:effectLst/>
          </p:spPr>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B</a:t>
              </a:r>
              <a:r>
                <a:rPr kumimoji="0" lang="en-US" sz="900" b="0" i="0" u="none" strike="noStrike" kern="0" cap="none" spc="0" normalizeH="0" baseline="0" noProof="0" dirty="0" err="1">
                  <a:ln>
                    <a:noFill/>
                  </a:ln>
                  <a:solidFill>
                    <a:srgbClr val="001135"/>
                  </a:solidFill>
                  <a:effectLst/>
                  <a:uLnTx/>
                  <a:uFillTx/>
                  <a:latin typeface="Nokia Pure Text Light"/>
                  <a:ea typeface="+mn-ea"/>
                  <a:cs typeface="+mn-cs"/>
                </a:rPr>
                <a:t>ackhaul</a:t>
              </a: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 Sharing</a:t>
              </a:r>
            </a:p>
          </p:txBody>
        </p:sp>
        <p:grpSp>
          <p:nvGrpSpPr>
            <p:cNvPr id="38" name="Group 240">
              <a:extLst>
                <a:ext uri="{FF2B5EF4-FFF2-40B4-BE49-F238E27FC236}">
                  <a16:creationId xmlns:a16="http://schemas.microsoft.com/office/drawing/2014/main" id="{CA4C896C-FD8A-4540-9448-1C99BCAEC270}"/>
                </a:ext>
              </a:extLst>
            </p:cNvPr>
            <p:cNvGrpSpPr/>
            <p:nvPr/>
          </p:nvGrpSpPr>
          <p:grpSpPr>
            <a:xfrm>
              <a:off x="6865766" y="2052271"/>
              <a:ext cx="426870" cy="368134"/>
              <a:chOff x="5255419" y="1914523"/>
              <a:chExt cx="508354" cy="538561"/>
            </a:xfrm>
          </p:grpSpPr>
          <p:sp>
            <p:nvSpPr>
              <p:cNvPr id="40" name="Rounded Rectangle 260">
                <a:extLst>
                  <a:ext uri="{FF2B5EF4-FFF2-40B4-BE49-F238E27FC236}">
                    <a16:creationId xmlns:a16="http://schemas.microsoft.com/office/drawing/2014/main" id="{2A8927B1-D251-4A79-99F6-7BC8D3FA9012}"/>
                  </a:ext>
                </a:extLst>
              </p:cNvPr>
              <p:cNvSpPr/>
              <p:nvPr/>
            </p:nvSpPr>
            <p:spPr>
              <a:xfrm>
                <a:off x="5255419" y="1914523"/>
                <a:ext cx="327775" cy="179345"/>
              </a:xfrm>
              <a:prstGeom prst="roundRect">
                <a:avLst/>
              </a:prstGeom>
              <a:no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ea typeface="+mn-ea"/>
                    <a:cs typeface="+mn-cs"/>
                  </a:rPr>
                  <a:t>S1/X2</a:t>
                </a:r>
              </a:p>
            </p:txBody>
          </p:sp>
          <p:sp>
            <p:nvSpPr>
              <p:cNvPr id="41" name="Rounded Rectangle 261">
                <a:extLst>
                  <a:ext uri="{FF2B5EF4-FFF2-40B4-BE49-F238E27FC236}">
                    <a16:creationId xmlns:a16="http://schemas.microsoft.com/office/drawing/2014/main" id="{BC76F539-73F1-42E8-8A91-41D4C7361315}"/>
                  </a:ext>
                </a:extLst>
              </p:cNvPr>
              <p:cNvSpPr/>
              <p:nvPr/>
            </p:nvSpPr>
            <p:spPr>
              <a:xfrm>
                <a:off x="5255419" y="2094131"/>
                <a:ext cx="327775" cy="179345"/>
              </a:xfrm>
              <a:prstGeom prst="roundRect">
                <a:avLst/>
              </a:prstGeom>
              <a:no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err="1">
                    <a:ln w="6350">
                      <a:noFill/>
                    </a:ln>
                    <a:solidFill>
                      <a:srgbClr val="001135"/>
                    </a:solidFill>
                    <a:effectLst/>
                    <a:uLnTx/>
                    <a:uFillTx/>
                    <a:latin typeface="Nokia Pure Text Light"/>
                    <a:ea typeface="+mn-ea"/>
                    <a:cs typeface="+mn-cs"/>
                  </a:rPr>
                  <a:t>Iub</a:t>
                </a:r>
                <a:endParaRPr kumimoji="0" lang="fi-FI" sz="700" b="0" i="0" u="none" strike="noStrike" kern="0" cap="none" spc="0" normalizeH="0" baseline="0" noProof="0" dirty="0">
                  <a:ln w="6350">
                    <a:noFill/>
                  </a:ln>
                  <a:solidFill>
                    <a:srgbClr val="001135"/>
                  </a:solidFill>
                  <a:effectLst/>
                  <a:uLnTx/>
                  <a:uFillTx/>
                  <a:latin typeface="Nokia Pure Text Light"/>
                  <a:ea typeface="+mn-ea"/>
                  <a:cs typeface="+mn-cs"/>
                </a:endParaRPr>
              </a:p>
            </p:txBody>
          </p:sp>
          <p:sp>
            <p:nvSpPr>
              <p:cNvPr id="42" name="Rounded Rectangle 262">
                <a:extLst>
                  <a:ext uri="{FF2B5EF4-FFF2-40B4-BE49-F238E27FC236}">
                    <a16:creationId xmlns:a16="http://schemas.microsoft.com/office/drawing/2014/main" id="{3C54D1E4-1AFD-49FE-8D30-5D43BE8C584F}"/>
                  </a:ext>
                </a:extLst>
              </p:cNvPr>
              <p:cNvSpPr/>
              <p:nvPr/>
            </p:nvSpPr>
            <p:spPr>
              <a:xfrm>
                <a:off x="5255419" y="2273739"/>
                <a:ext cx="327775" cy="179345"/>
              </a:xfrm>
              <a:prstGeom prst="roundRect">
                <a:avLst/>
              </a:prstGeom>
              <a:no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err="1">
                    <a:ln w="6350">
                      <a:noFill/>
                    </a:ln>
                    <a:solidFill>
                      <a:srgbClr val="001135"/>
                    </a:solidFill>
                    <a:effectLst/>
                    <a:uLnTx/>
                    <a:uFillTx/>
                    <a:latin typeface="Nokia Pure Text Light"/>
                    <a:ea typeface="+mn-ea"/>
                    <a:cs typeface="+mn-cs"/>
                  </a:rPr>
                  <a:t>PAbis</a:t>
                </a:r>
                <a:endParaRPr kumimoji="0" lang="fi-FI" sz="700" b="0" i="0" u="none" strike="noStrike" kern="0" cap="none" spc="0" normalizeH="0" baseline="0" noProof="0" dirty="0">
                  <a:ln w="6350">
                    <a:noFill/>
                  </a:ln>
                  <a:solidFill>
                    <a:srgbClr val="001135"/>
                  </a:solidFill>
                  <a:effectLst/>
                  <a:uLnTx/>
                  <a:uFillTx/>
                  <a:latin typeface="Nokia Pure Text Light"/>
                  <a:ea typeface="+mn-ea"/>
                  <a:cs typeface="+mn-cs"/>
                </a:endParaRPr>
              </a:p>
            </p:txBody>
          </p:sp>
          <p:sp>
            <p:nvSpPr>
              <p:cNvPr id="43" name="Rounded Rectangle 263">
                <a:extLst>
                  <a:ext uri="{FF2B5EF4-FFF2-40B4-BE49-F238E27FC236}">
                    <a16:creationId xmlns:a16="http://schemas.microsoft.com/office/drawing/2014/main" id="{5BFA1F01-375D-4A52-84E3-C71D95A9E16C}"/>
                  </a:ext>
                </a:extLst>
              </p:cNvPr>
              <p:cNvSpPr/>
              <p:nvPr/>
            </p:nvSpPr>
            <p:spPr>
              <a:xfrm rot="16200000">
                <a:off x="5404821" y="2094131"/>
                <a:ext cx="538560" cy="179345"/>
              </a:xfrm>
              <a:prstGeom prst="roundRect">
                <a:avLst/>
              </a:prstGeom>
              <a:no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700" b="0" i="0" u="none" strike="noStrike" kern="0" cap="none" spc="0" normalizeH="0" baseline="0" noProof="0" dirty="0">
                  <a:ln w="9525">
                    <a:solidFill>
                      <a:srgbClr val="FFFFFF"/>
                    </a:solidFill>
                  </a:ln>
                  <a:solidFill>
                    <a:srgbClr val="001135"/>
                  </a:solidFill>
                  <a:effectLst/>
                  <a:uLnTx/>
                  <a:uFillTx/>
                  <a:latin typeface="Nokia Pure Text Light"/>
                  <a:ea typeface="+mn-ea"/>
                  <a:cs typeface="+mn-cs"/>
                </a:endParaRPr>
              </a:p>
            </p:txBody>
          </p:sp>
        </p:grpSp>
        <p:sp>
          <p:nvSpPr>
            <p:cNvPr id="39" name="TextBox 38">
              <a:extLst>
                <a:ext uri="{FF2B5EF4-FFF2-40B4-BE49-F238E27FC236}">
                  <a16:creationId xmlns:a16="http://schemas.microsoft.com/office/drawing/2014/main" id="{A2BCCACD-0D8B-4572-89D4-EDB54C297E6B}"/>
                </a:ext>
              </a:extLst>
            </p:cNvPr>
            <p:cNvSpPr txBox="1"/>
            <p:nvPr/>
          </p:nvSpPr>
          <p:spPr>
            <a:xfrm>
              <a:off x="7179953" y="2189932"/>
              <a:ext cx="73738" cy="107722"/>
            </a:xfrm>
            <a:prstGeom prst="rect">
              <a:avLst/>
            </a:prstGeom>
            <a:noFill/>
            <a:ln w="28575">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w="6350">
                    <a:noFill/>
                  </a:ln>
                  <a:solidFill>
                    <a:srgbClr val="001135"/>
                  </a:solidFill>
                  <a:effectLst/>
                  <a:uLnTx/>
                  <a:uFillTx/>
                  <a:latin typeface="Nokia Pure Text Light"/>
                  <a:ea typeface="+mn-ea"/>
                  <a:cs typeface="+mn-cs"/>
                </a:rPr>
                <a:t>IP</a:t>
              </a:r>
            </a:p>
          </p:txBody>
        </p:sp>
      </p:grpSp>
      <p:grpSp>
        <p:nvGrpSpPr>
          <p:cNvPr id="44" name="Group 43">
            <a:extLst>
              <a:ext uri="{FF2B5EF4-FFF2-40B4-BE49-F238E27FC236}">
                <a16:creationId xmlns:a16="http://schemas.microsoft.com/office/drawing/2014/main" id="{02D4AF54-5AAF-42B3-A89B-F7C217724D69}"/>
              </a:ext>
            </a:extLst>
          </p:cNvPr>
          <p:cNvGrpSpPr/>
          <p:nvPr/>
        </p:nvGrpSpPr>
        <p:grpSpPr>
          <a:xfrm>
            <a:off x="4223021" y="4244985"/>
            <a:ext cx="974067" cy="720000"/>
            <a:chOff x="5263874" y="1767262"/>
            <a:chExt cx="974067" cy="720000"/>
          </a:xfrm>
        </p:grpSpPr>
        <p:sp>
          <p:nvSpPr>
            <p:cNvPr id="45" name="Rectangle 44">
              <a:extLst>
                <a:ext uri="{FF2B5EF4-FFF2-40B4-BE49-F238E27FC236}">
                  <a16:creationId xmlns:a16="http://schemas.microsoft.com/office/drawing/2014/main" id="{CB42B82D-DC39-4557-A31A-71329B9F557C}"/>
                </a:ext>
              </a:extLst>
            </p:cNvPr>
            <p:cNvSpPr/>
            <p:nvPr/>
          </p:nvSpPr>
          <p:spPr>
            <a:xfrm>
              <a:off x="5263874" y="1767262"/>
              <a:ext cx="974067" cy="720000"/>
            </a:xfrm>
            <a:prstGeom prst="rect">
              <a:avLst/>
            </a:prstGeom>
            <a:solidFill>
              <a:schemeClr val="accent1"/>
            </a:solidFill>
            <a:ln w="9525" cap="flat" cmpd="sng" algn="ctr">
              <a:noFill/>
              <a:prstDash val="solid"/>
            </a:ln>
            <a:effectLst/>
          </p:spPr>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System Module Sharing</a:t>
              </a:r>
            </a:p>
          </p:txBody>
        </p:sp>
        <p:grpSp>
          <p:nvGrpSpPr>
            <p:cNvPr id="46" name="Group 269">
              <a:extLst>
                <a:ext uri="{FF2B5EF4-FFF2-40B4-BE49-F238E27FC236}">
                  <a16:creationId xmlns:a16="http://schemas.microsoft.com/office/drawing/2014/main" id="{440E3C9C-4C47-4C80-B7F9-96131EFAE144}"/>
                </a:ext>
              </a:extLst>
            </p:cNvPr>
            <p:cNvGrpSpPr/>
            <p:nvPr/>
          </p:nvGrpSpPr>
          <p:grpSpPr>
            <a:xfrm>
              <a:off x="5586535" y="2208001"/>
              <a:ext cx="588597" cy="219076"/>
              <a:chOff x="2677395" y="2199622"/>
              <a:chExt cx="700953" cy="219076"/>
            </a:xfrm>
          </p:grpSpPr>
          <p:grpSp>
            <p:nvGrpSpPr>
              <p:cNvPr id="47" name="Group 196">
                <a:extLst>
                  <a:ext uri="{FF2B5EF4-FFF2-40B4-BE49-F238E27FC236}">
                    <a16:creationId xmlns:a16="http://schemas.microsoft.com/office/drawing/2014/main" id="{A4EEBD19-1981-42BC-BCBD-E680EF1F5063}"/>
                  </a:ext>
                </a:extLst>
              </p:cNvPr>
              <p:cNvGrpSpPr/>
              <p:nvPr/>
            </p:nvGrpSpPr>
            <p:grpSpPr>
              <a:xfrm>
                <a:off x="2677395" y="2199622"/>
                <a:ext cx="700953" cy="219076"/>
                <a:chOff x="4902361" y="270829"/>
                <a:chExt cx="280988" cy="133354"/>
              </a:xfrm>
            </p:grpSpPr>
            <p:sp>
              <p:nvSpPr>
                <p:cNvPr id="49" name="Rounded Rectangle 269">
                  <a:extLst>
                    <a:ext uri="{FF2B5EF4-FFF2-40B4-BE49-F238E27FC236}">
                      <a16:creationId xmlns:a16="http://schemas.microsoft.com/office/drawing/2014/main" id="{82A746C6-BA37-4467-98A3-4CA614B164D0}"/>
                    </a:ext>
                  </a:extLst>
                </p:cNvPr>
                <p:cNvSpPr/>
                <p:nvPr/>
              </p:nvSpPr>
              <p:spPr>
                <a:xfrm>
                  <a:off x="4902361" y="270829"/>
                  <a:ext cx="280988" cy="133354"/>
                </a:xfrm>
                <a:prstGeom prst="roundRect">
                  <a:avLst/>
                </a:prstGeom>
                <a:noFill/>
                <a:ln w="19050" cap="flat" cmpd="sng" algn="ctr">
                  <a:solidFill>
                    <a:schemeClr val="tx2"/>
                  </a:solid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cxnSp>
              <p:nvCxnSpPr>
                <p:cNvPr id="50" name="Straight Connector 49">
                  <a:extLst>
                    <a:ext uri="{FF2B5EF4-FFF2-40B4-BE49-F238E27FC236}">
                      <a16:creationId xmlns:a16="http://schemas.microsoft.com/office/drawing/2014/main" id="{40A4D6A3-C7C2-40A3-B72A-0A02058FDFDB}"/>
                    </a:ext>
                  </a:extLst>
                </p:cNvPr>
                <p:cNvCxnSpPr/>
                <p:nvPr/>
              </p:nvCxnSpPr>
              <p:spPr>
                <a:xfrm flipH="1">
                  <a:off x="5155173" y="292262"/>
                  <a:ext cx="1" cy="90485"/>
                </a:xfrm>
                <a:prstGeom prst="line">
                  <a:avLst/>
                </a:prstGeom>
                <a:noFill/>
                <a:ln w="19050" cap="rnd" cmpd="sng" algn="ctr">
                  <a:solidFill>
                    <a:schemeClr val="tx2"/>
                  </a:solidFill>
                  <a:prstDash val="solid"/>
                </a:ln>
                <a:effectLst/>
              </p:spPr>
            </p:cxnSp>
            <p:cxnSp>
              <p:nvCxnSpPr>
                <p:cNvPr id="51" name="Straight Connector 50">
                  <a:extLst>
                    <a:ext uri="{FF2B5EF4-FFF2-40B4-BE49-F238E27FC236}">
                      <a16:creationId xmlns:a16="http://schemas.microsoft.com/office/drawing/2014/main" id="{538C027E-3C55-4085-B49E-72B7E90D8CDA}"/>
                    </a:ext>
                  </a:extLst>
                </p:cNvPr>
                <p:cNvCxnSpPr/>
                <p:nvPr/>
              </p:nvCxnSpPr>
              <p:spPr>
                <a:xfrm flipH="1">
                  <a:off x="4931481" y="292262"/>
                  <a:ext cx="1" cy="90485"/>
                </a:xfrm>
                <a:prstGeom prst="line">
                  <a:avLst/>
                </a:prstGeom>
                <a:noFill/>
                <a:ln w="19050" cap="rnd" cmpd="sng" algn="ctr">
                  <a:solidFill>
                    <a:schemeClr val="tx2"/>
                  </a:solidFill>
                  <a:prstDash val="solid"/>
                </a:ln>
                <a:effectLst/>
              </p:spPr>
            </p:cxnSp>
            <p:cxnSp>
              <p:nvCxnSpPr>
                <p:cNvPr id="52" name="Straight Connector 51">
                  <a:extLst>
                    <a:ext uri="{FF2B5EF4-FFF2-40B4-BE49-F238E27FC236}">
                      <a16:creationId xmlns:a16="http://schemas.microsoft.com/office/drawing/2014/main" id="{16206CC0-FB36-4DA1-B99C-35236ED7C6DE}"/>
                    </a:ext>
                  </a:extLst>
                </p:cNvPr>
                <p:cNvCxnSpPr/>
                <p:nvPr/>
              </p:nvCxnSpPr>
              <p:spPr>
                <a:xfrm flipH="1">
                  <a:off x="5127126" y="292262"/>
                  <a:ext cx="1" cy="90485"/>
                </a:xfrm>
                <a:prstGeom prst="line">
                  <a:avLst/>
                </a:prstGeom>
                <a:noFill/>
                <a:ln w="19050" cap="rnd" cmpd="sng" algn="ctr">
                  <a:solidFill>
                    <a:schemeClr val="tx2"/>
                  </a:solidFill>
                  <a:prstDash val="solid"/>
                </a:ln>
                <a:effectLst/>
              </p:spPr>
            </p:cxnSp>
            <p:cxnSp>
              <p:nvCxnSpPr>
                <p:cNvPr id="53" name="Straight Connector 52">
                  <a:extLst>
                    <a:ext uri="{FF2B5EF4-FFF2-40B4-BE49-F238E27FC236}">
                      <a16:creationId xmlns:a16="http://schemas.microsoft.com/office/drawing/2014/main" id="{886FD94D-309C-4978-88B4-C1F251EB81D0}"/>
                    </a:ext>
                  </a:extLst>
                </p:cNvPr>
                <p:cNvCxnSpPr/>
                <p:nvPr/>
              </p:nvCxnSpPr>
              <p:spPr>
                <a:xfrm flipH="1">
                  <a:off x="4987581" y="292262"/>
                  <a:ext cx="1" cy="90485"/>
                </a:xfrm>
                <a:prstGeom prst="line">
                  <a:avLst/>
                </a:prstGeom>
                <a:noFill/>
                <a:ln w="19050" cap="rnd" cmpd="sng" algn="ctr">
                  <a:solidFill>
                    <a:schemeClr val="tx2"/>
                  </a:solidFill>
                  <a:prstDash val="solid"/>
                </a:ln>
                <a:effectLst/>
              </p:spPr>
            </p:cxnSp>
            <p:cxnSp>
              <p:nvCxnSpPr>
                <p:cNvPr id="54" name="Straight Connector 53">
                  <a:extLst>
                    <a:ext uri="{FF2B5EF4-FFF2-40B4-BE49-F238E27FC236}">
                      <a16:creationId xmlns:a16="http://schemas.microsoft.com/office/drawing/2014/main" id="{6F26AE51-D264-4674-A89E-83D9361174F6}"/>
                    </a:ext>
                  </a:extLst>
                </p:cNvPr>
                <p:cNvCxnSpPr/>
                <p:nvPr/>
              </p:nvCxnSpPr>
              <p:spPr>
                <a:xfrm flipH="1">
                  <a:off x="4959531" y="292262"/>
                  <a:ext cx="1" cy="90485"/>
                </a:xfrm>
                <a:prstGeom prst="line">
                  <a:avLst/>
                </a:prstGeom>
                <a:noFill/>
                <a:ln w="19050" cap="rnd" cmpd="sng" algn="ctr">
                  <a:solidFill>
                    <a:schemeClr val="tx2"/>
                  </a:solidFill>
                  <a:prstDash val="solid"/>
                </a:ln>
                <a:effectLst/>
              </p:spPr>
            </p:cxnSp>
            <p:cxnSp>
              <p:nvCxnSpPr>
                <p:cNvPr id="55" name="Straight Connector 54">
                  <a:extLst>
                    <a:ext uri="{FF2B5EF4-FFF2-40B4-BE49-F238E27FC236}">
                      <a16:creationId xmlns:a16="http://schemas.microsoft.com/office/drawing/2014/main" id="{0552BE7D-6E90-4171-8AFD-F69C59EF7E34}"/>
                    </a:ext>
                  </a:extLst>
                </p:cNvPr>
                <p:cNvCxnSpPr/>
                <p:nvPr/>
              </p:nvCxnSpPr>
              <p:spPr>
                <a:xfrm flipH="1">
                  <a:off x="5099076" y="292262"/>
                  <a:ext cx="1" cy="90485"/>
                </a:xfrm>
                <a:prstGeom prst="line">
                  <a:avLst/>
                </a:prstGeom>
                <a:noFill/>
                <a:ln w="19050" cap="rnd" cmpd="sng" algn="ctr">
                  <a:solidFill>
                    <a:schemeClr val="tx2"/>
                  </a:solidFill>
                  <a:prstDash val="solid"/>
                </a:ln>
                <a:effectLst/>
              </p:spPr>
            </p:cxnSp>
          </p:grpSp>
          <p:sp>
            <p:nvSpPr>
              <p:cNvPr id="48" name="TextBox 47">
                <a:extLst>
                  <a:ext uri="{FF2B5EF4-FFF2-40B4-BE49-F238E27FC236}">
                    <a16:creationId xmlns:a16="http://schemas.microsoft.com/office/drawing/2014/main" id="{98B207C7-ADE2-4148-A91E-77293AD9252D}"/>
                  </a:ext>
                </a:extLst>
              </p:cNvPr>
              <p:cNvSpPr txBox="1"/>
              <p:nvPr/>
            </p:nvSpPr>
            <p:spPr>
              <a:xfrm>
                <a:off x="2923983" y="2258516"/>
                <a:ext cx="208081" cy="107722"/>
              </a:xfrm>
              <a:prstGeom prst="rect">
                <a:avLst/>
              </a:prstGeom>
              <a:noFill/>
              <a:ln w="28575">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w="6350">
                      <a:noFill/>
                    </a:ln>
                    <a:solidFill>
                      <a:srgbClr val="001135"/>
                    </a:solidFill>
                    <a:effectLst/>
                    <a:uLnTx/>
                    <a:uFillTx/>
                    <a:latin typeface="Nokia Pure Text Light"/>
                    <a:ea typeface="+mn-ea"/>
                    <a:cs typeface="+mn-cs"/>
                  </a:rPr>
                  <a:t>GWL</a:t>
                </a:r>
              </a:p>
            </p:txBody>
          </p:sp>
        </p:grpSp>
      </p:grpSp>
      <p:grpSp>
        <p:nvGrpSpPr>
          <p:cNvPr id="56" name="Group 55">
            <a:extLst>
              <a:ext uri="{FF2B5EF4-FFF2-40B4-BE49-F238E27FC236}">
                <a16:creationId xmlns:a16="http://schemas.microsoft.com/office/drawing/2014/main" id="{72B89FA4-842C-4EC1-AE2D-0404CAA376EE}"/>
              </a:ext>
            </a:extLst>
          </p:cNvPr>
          <p:cNvGrpSpPr/>
          <p:nvPr/>
        </p:nvGrpSpPr>
        <p:grpSpPr>
          <a:xfrm>
            <a:off x="3086622" y="4244985"/>
            <a:ext cx="1042074" cy="720000"/>
            <a:chOff x="4135044" y="1767262"/>
            <a:chExt cx="1042074" cy="720000"/>
          </a:xfrm>
        </p:grpSpPr>
        <p:sp>
          <p:nvSpPr>
            <p:cNvPr id="57" name="Rectangle 56">
              <a:extLst>
                <a:ext uri="{FF2B5EF4-FFF2-40B4-BE49-F238E27FC236}">
                  <a16:creationId xmlns:a16="http://schemas.microsoft.com/office/drawing/2014/main" id="{C6625480-D105-4CAD-B0D2-A38920824796}"/>
                </a:ext>
              </a:extLst>
            </p:cNvPr>
            <p:cNvSpPr/>
            <p:nvPr/>
          </p:nvSpPr>
          <p:spPr>
            <a:xfrm>
              <a:off x="4135044" y="1767262"/>
              <a:ext cx="1042074" cy="720000"/>
            </a:xfrm>
            <a:prstGeom prst="rect">
              <a:avLst/>
            </a:prstGeom>
            <a:solidFill>
              <a:schemeClr val="accent1"/>
            </a:solidFill>
            <a:ln w="9525" cap="flat" cmpd="sng" algn="ctr">
              <a:noFill/>
              <a:prstDash val="solid"/>
            </a:ln>
            <a:effectLst/>
          </p:spPr>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Fronthaul Sharing</a:t>
              </a:r>
            </a:p>
          </p:txBody>
        </p:sp>
        <p:grpSp>
          <p:nvGrpSpPr>
            <p:cNvPr id="58" name="Group 278">
              <a:extLst>
                <a:ext uri="{FF2B5EF4-FFF2-40B4-BE49-F238E27FC236}">
                  <a16:creationId xmlns:a16="http://schemas.microsoft.com/office/drawing/2014/main" id="{32373235-409F-426E-85E6-7B7A22E1BA10}"/>
                </a:ext>
              </a:extLst>
            </p:cNvPr>
            <p:cNvGrpSpPr/>
            <p:nvPr/>
          </p:nvGrpSpPr>
          <p:grpSpPr>
            <a:xfrm>
              <a:off x="4653736" y="2055338"/>
              <a:ext cx="461349" cy="368964"/>
              <a:chOff x="5763056" y="1872959"/>
              <a:chExt cx="549415" cy="538561"/>
            </a:xfrm>
          </p:grpSpPr>
          <p:grpSp>
            <p:nvGrpSpPr>
              <p:cNvPr id="59" name="Group 279">
                <a:extLst>
                  <a:ext uri="{FF2B5EF4-FFF2-40B4-BE49-F238E27FC236}">
                    <a16:creationId xmlns:a16="http://schemas.microsoft.com/office/drawing/2014/main" id="{8337D687-976B-43FF-86C9-82BE97C3B301}"/>
                  </a:ext>
                </a:extLst>
              </p:cNvPr>
              <p:cNvGrpSpPr/>
              <p:nvPr/>
            </p:nvGrpSpPr>
            <p:grpSpPr>
              <a:xfrm>
                <a:off x="5763056" y="1872959"/>
                <a:ext cx="549415" cy="538561"/>
                <a:chOff x="5270799" y="1914523"/>
                <a:chExt cx="549415" cy="538561"/>
              </a:xfrm>
            </p:grpSpPr>
            <p:sp>
              <p:nvSpPr>
                <p:cNvPr id="61" name="Rounded Rectangle 280">
                  <a:extLst>
                    <a:ext uri="{FF2B5EF4-FFF2-40B4-BE49-F238E27FC236}">
                      <a16:creationId xmlns:a16="http://schemas.microsoft.com/office/drawing/2014/main" id="{C5253C65-4AB2-4BF5-B151-7A7C5A9756FD}"/>
                    </a:ext>
                  </a:extLst>
                </p:cNvPr>
                <p:cNvSpPr/>
                <p:nvPr/>
              </p:nvSpPr>
              <p:spPr>
                <a:xfrm>
                  <a:off x="5270799" y="1914524"/>
                  <a:ext cx="252000" cy="179345"/>
                </a:xfrm>
                <a:prstGeom prst="roundRect">
                  <a:avLst/>
                </a:prstGeom>
                <a:no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ea typeface="+mn-ea"/>
                      <a:cs typeface="+mn-cs"/>
                    </a:rPr>
                    <a:t>G</a:t>
                  </a:r>
                </a:p>
              </p:txBody>
            </p:sp>
            <p:sp>
              <p:nvSpPr>
                <p:cNvPr id="62" name="Rounded Rectangle 281">
                  <a:extLst>
                    <a:ext uri="{FF2B5EF4-FFF2-40B4-BE49-F238E27FC236}">
                      <a16:creationId xmlns:a16="http://schemas.microsoft.com/office/drawing/2014/main" id="{EDD24E3A-0185-4B30-9FD4-F2606E808C8C}"/>
                    </a:ext>
                  </a:extLst>
                </p:cNvPr>
                <p:cNvSpPr/>
                <p:nvPr/>
              </p:nvSpPr>
              <p:spPr>
                <a:xfrm>
                  <a:off x="5270799" y="2094132"/>
                  <a:ext cx="252000" cy="179345"/>
                </a:xfrm>
                <a:prstGeom prst="roundRect">
                  <a:avLst/>
                </a:prstGeom>
                <a:no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ea typeface="+mn-ea"/>
                      <a:cs typeface="+mn-cs"/>
                    </a:rPr>
                    <a:t>W</a:t>
                  </a:r>
                </a:p>
              </p:txBody>
            </p:sp>
            <p:sp>
              <p:nvSpPr>
                <p:cNvPr id="63" name="Rounded Rectangle 282">
                  <a:extLst>
                    <a:ext uri="{FF2B5EF4-FFF2-40B4-BE49-F238E27FC236}">
                      <a16:creationId xmlns:a16="http://schemas.microsoft.com/office/drawing/2014/main" id="{D5163E96-7FF6-4BBA-A379-899576BB39D9}"/>
                    </a:ext>
                  </a:extLst>
                </p:cNvPr>
                <p:cNvSpPr/>
                <p:nvPr/>
              </p:nvSpPr>
              <p:spPr>
                <a:xfrm>
                  <a:off x="5270799" y="2273739"/>
                  <a:ext cx="252000" cy="179345"/>
                </a:xfrm>
                <a:prstGeom prst="roundRect">
                  <a:avLst/>
                </a:prstGeom>
                <a:no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ea typeface="+mn-ea"/>
                      <a:cs typeface="+mn-cs"/>
                    </a:rPr>
                    <a:t>L</a:t>
                  </a:r>
                </a:p>
              </p:txBody>
            </p:sp>
            <p:sp>
              <p:nvSpPr>
                <p:cNvPr id="64" name="Rounded Rectangle 283">
                  <a:extLst>
                    <a:ext uri="{FF2B5EF4-FFF2-40B4-BE49-F238E27FC236}">
                      <a16:creationId xmlns:a16="http://schemas.microsoft.com/office/drawing/2014/main" id="{ACAC1321-C2E9-4B96-A7BA-135B9C33F73D}"/>
                    </a:ext>
                  </a:extLst>
                </p:cNvPr>
                <p:cNvSpPr/>
                <p:nvPr/>
              </p:nvSpPr>
              <p:spPr>
                <a:xfrm rot="16200000">
                  <a:off x="5402089" y="2034957"/>
                  <a:ext cx="538560" cy="297691"/>
                </a:xfrm>
                <a:prstGeom prst="roundRect">
                  <a:avLst/>
                </a:prstGeom>
                <a:no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700" b="0" i="0" u="none" strike="noStrike" kern="0" cap="none" spc="0" normalizeH="0" baseline="0" noProof="0" dirty="0">
                    <a:ln w="9525">
                      <a:solidFill>
                        <a:srgbClr val="FFFFFF"/>
                      </a:solidFill>
                    </a:ln>
                    <a:solidFill>
                      <a:srgbClr val="FFFFFF"/>
                    </a:solidFill>
                    <a:effectLst/>
                    <a:uLnTx/>
                    <a:uFillTx/>
                    <a:latin typeface="Nokia Pure Text Light"/>
                    <a:ea typeface="+mn-ea"/>
                    <a:cs typeface="+mn-cs"/>
                  </a:endParaRPr>
                </a:p>
              </p:txBody>
            </p:sp>
          </p:grpSp>
          <p:sp>
            <p:nvSpPr>
              <p:cNvPr id="60" name="TextBox 59">
                <a:extLst>
                  <a:ext uri="{FF2B5EF4-FFF2-40B4-BE49-F238E27FC236}">
                    <a16:creationId xmlns:a16="http://schemas.microsoft.com/office/drawing/2014/main" id="{72C91B57-6EAE-4354-B3CA-13B32584424C}"/>
                  </a:ext>
                </a:extLst>
              </p:cNvPr>
              <p:cNvSpPr txBox="1"/>
              <p:nvPr/>
            </p:nvSpPr>
            <p:spPr>
              <a:xfrm>
                <a:off x="6024168" y="2000145"/>
                <a:ext cx="278713" cy="303242"/>
              </a:xfrm>
              <a:prstGeom prst="rect">
                <a:avLst/>
              </a:prstGeom>
              <a:noFill/>
              <a:ln w="28575">
                <a:noFill/>
              </a:ln>
              <a:effectLst/>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w="6350">
                      <a:noFill/>
                    </a:ln>
                    <a:solidFill>
                      <a:srgbClr val="001135"/>
                    </a:solidFill>
                    <a:effectLst/>
                    <a:uLnTx/>
                    <a:uFillTx/>
                    <a:latin typeface="Nokia Pure Text Light"/>
                    <a:ea typeface="+mn-ea"/>
                    <a:cs typeface="+mn-cs"/>
                  </a:rPr>
                  <a:t>OBSAI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w="6350">
                    <a:noFill/>
                  </a:ln>
                  <a:solidFill>
                    <a:srgbClr val="001135"/>
                  </a:solidFill>
                  <a:effectLst/>
                  <a:uLnTx/>
                  <a:uFillTx/>
                  <a:latin typeface="Nokia Pure Text Light"/>
                  <a:ea typeface="+mn-ea"/>
                  <a:cs typeface="+mn-cs"/>
                </a:endParaRPr>
              </a:p>
            </p:txBody>
          </p:sp>
        </p:grpSp>
      </p:grpSp>
      <p:grpSp>
        <p:nvGrpSpPr>
          <p:cNvPr id="65" name="Group 64">
            <a:extLst>
              <a:ext uri="{FF2B5EF4-FFF2-40B4-BE49-F238E27FC236}">
                <a16:creationId xmlns:a16="http://schemas.microsoft.com/office/drawing/2014/main" id="{72A80AA7-03B2-4F69-8A21-9FF7283C6769}"/>
              </a:ext>
            </a:extLst>
          </p:cNvPr>
          <p:cNvGrpSpPr/>
          <p:nvPr/>
        </p:nvGrpSpPr>
        <p:grpSpPr>
          <a:xfrm>
            <a:off x="6439983" y="4244985"/>
            <a:ext cx="1069794" cy="720000"/>
            <a:chOff x="7455527" y="1767262"/>
            <a:chExt cx="1069794" cy="720000"/>
          </a:xfrm>
        </p:grpSpPr>
        <p:sp>
          <p:nvSpPr>
            <p:cNvPr id="66" name="Rectangle 65">
              <a:extLst>
                <a:ext uri="{FF2B5EF4-FFF2-40B4-BE49-F238E27FC236}">
                  <a16:creationId xmlns:a16="http://schemas.microsoft.com/office/drawing/2014/main" id="{1E0955FB-8A74-404E-9DAC-89E1818C0CC0}"/>
                </a:ext>
              </a:extLst>
            </p:cNvPr>
            <p:cNvSpPr/>
            <p:nvPr/>
          </p:nvSpPr>
          <p:spPr>
            <a:xfrm>
              <a:off x="7455527" y="1767262"/>
              <a:ext cx="1053474" cy="720000"/>
            </a:xfrm>
            <a:prstGeom prst="rect">
              <a:avLst/>
            </a:prstGeom>
            <a:solidFill>
              <a:schemeClr val="accent1"/>
            </a:solidFill>
            <a:ln w="9525" cap="flat" cmpd="sng" algn="ctr">
              <a:noFill/>
              <a:prstDash val="solid"/>
            </a:ln>
            <a:effectLst/>
          </p:spPr>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Common  BTS OAM</a:t>
              </a:r>
            </a:p>
          </p:txBody>
        </p:sp>
        <p:grpSp>
          <p:nvGrpSpPr>
            <p:cNvPr id="67" name="Group 226">
              <a:extLst>
                <a:ext uri="{FF2B5EF4-FFF2-40B4-BE49-F238E27FC236}">
                  <a16:creationId xmlns:a16="http://schemas.microsoft.com/office/drawing/2014/main" id="{896EC638-356B-489A-8635-02A958DDB976}"/>
                </a:ext>
              </a:extLst>
            </p:cNvPr>
            <p:cNvGrpSpPr>
              <a:grpSpLocks noChangeAspect="1"/>
            </p:cNvGrpSpPr>
            <p:nvPr/>
          </p:nvGrpSpPr>
          <p:grpSpPr>
            <a:xfrm>
              <a:off x="7769458" y="2118403"/>
              <a:ext cx="205101" cy="314638"/>
              <a:chOff x="6305550" y="2947988"/>
              <a:chExt cx="314325" cy="398462"/>
            </a:xfrm>
            <a:solidFill>
              <a:schemeClr val="tx2"/>
            </a:solidFill>
          </p:grpSpPr>
          <p:sp>
            <p:nvSpPr>
              <p:cNvPr id="75" name="Freeform 79">
                <a:extLst>
                  <a:ext uri="{FF2B5EF4-FFF2-40B4-BE49-F238E27FC236}">
                    <a16:creationId xmlns:a16="http://schemas.microsoft.com/office/drawing/2014/main" id="{7EE33E60-6500-402D-AA2A-4B2D4FD9C1CA}"/>
                  </a:ext>
                </a:extLst>
              </p:cNvPr>
              <p:cNvSpPr>
                <a:spLocks noEditPoints="1"/>
              </p:cNvSpPr>
              <p:nvPr/>
            </p:nvSpPr>
            <p:spPr bwMode="auto">
              <a:xfrm>
                <a:off x="6388100" y="2947988"/>
                <a:ext cx="152400" cy="152400"/>
              </a:xfrm>
              <a:custGeom>
                <a:avLst/>
                <a:gdLst>
                  <a:gd name="T0" fmla="*/ 68 w 135"/>
                  <a:gd name="T1" fmla="*/ 135 h 135"/>
                  <a:gd name="T2" fmla="*/ 0 w 135"/>
                  <a:gd name="T3" fmla="*/ 67 h 135"/>
                  <a:gd name="T4" fmla="*/ 68 w 135"/>
                  <a:gd name="T5" fmla="*/ 0 h 135"/>
                  <a:gd name="T6" fmla="*/ 135 w 135"/>
                  <a:gd name="T7" fmla="*/ 67 h 135"/>
                  <a:gd name="T8" fmla="*/ 68 w 135"/>
                  <a:gd name="T9" fmla="*/ 135 h 135"/>
                  <a:gd name="T10" fmla="*/ 68 w 135"/>
                  <a:gd name="T11" fmla="*/ 21 h 135"/>
                  <a:gd name="T12" fmla="*/ 22 w 135"/>
                  <a:gd name="T13" fmla="*/ 67 h 135"/>
                  <a:gd name="T14" fmla="*/ 68 w 135"/>
                  <a:gd name="T15" fmla="*/ 114 h 135"/>
                  <a:gd name="T16" fmla="*/ 114 w 135"/>
                  <a:gd name="T17" fmla="*/ 67 h 135"/>
                  <a:gd name="T18" fmla="*/ 68 w 135"/>
                  <a:gd name="T19"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68" y="135"/>
                    </a:moveTo>
                    <a:cubicBezTo>
                      <a:pt x="31" y="135"/>
                      <a:pt x="0" y="105"/>
                      <a:pt x="0" y="67"/>
                    </a:cubicBezTo>
                    <a:cubicBezTo>
                      <a:pt x="0" y="30"/>
                      <a:pt x="31" y="0"/>
                      <a:pt x="68" y="0"/>
                    </a:cubicBezTo>
                    <a:cubicBezTo>
                      <a:pt x="105" y="0"/>
                      <a:pt x="135" y="30"/>
                      <a:pt x="135" y="67"/>
                    </a:cubicBezTo>
                    <a:cubicBezTo>
                      <a:pt x="135" y="105"/>
                      <a:pt x="105" y="135"/>
                      <a:pt x="68" y="135"/>
                    </a:cubicBezTo>
                    <a:close/>
                    <a:moveTo>
                      <a:pt x="68" y="21"/>
                    </a:moveTo>
                    <a:cubicBezTo>
                      <a:pt x="42" y="21"/>
                      <a:pt x="22" y="42"/>
                      <a:pt x="22" y="67"/>
                    </a:cubicBezTo>
                    <a:cubicBezTo>
                      <a:pt x="22" y="93"/>
                      <a:pt x="42" y="114"/>
                      <a:pt x="68" y="114"/>
                    </a:cubicBezTo>
                    <a:cubicBezTo>
                      <a:pt x="93" y="114"/>
                      <a:pt x="114" y="93"/>
                      <a:pt x="114" y="67"/>
                    </a:cubicBezTo>
                    <a:cubicBezTo>
                      <a:pt x="114" y="42"/>
                      <a:pt x="93" y="21"/>
                      <a:pt x="6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76" name="Freeform 80">
                <a:extLst>
                  <a:ext uri="{FF2B5EF4-FFF2-40B4-BE49-F238E27FC236}">
                    <a16:creationId xmlns:a16="http://schemas.microsoft.com/office/drawing/2014/main" id="{B5FD321D-DB3B-4297-8605-029DF6F0BE0F}"/>
                  </a:ext>
                </a:extLst>
              </p:cNvPr>
              <p:cNvSpPr>
                <a:spLocks noEditPoints="1"/>
              </p:cNvSpPr>
              <p:nvPr/>
            </p:nvSpPr>
            <p:spPr bwMode="auto">
              <a:xfrm>
                <a:off x="6305550" y="3106738"/>
                <a:ext cx="314325" cy="239712"/>
              </a:xfrm>
              <a:custGeom>
                <a:avLst/>
                <a:gdLst>
                  <a:gd name="T0" fmla="*/ 219 w 279"/>
                  <a:gd name="T1" fmla="*/ 213 h 213"/>
                  <a:gd name="T2" fmla="*/ 60 w 279"/>
                  <a:gd name="T3" fmla="*/ 213 h 213"/>
                  <a:gd name="T4" fmla="*/ 50 w 279"/>
                  <a:gd name="T5" fmla="*/ 202 h 213"/>
                  <a:gd name="T6" fmla="*/ 50 w 279"/>
                  <a:gd name="T7" fmla="*/ 140 h 213"/>
                  <a:gd name="T8" fmla="*/ 11 w 279"/>
                  <a:gd name="T9" fmla="*/ 140 h 213"/>
                  <a:gd name="T10" fmla="*/ 0 w 279"/>
                  <a:gd name="T11" fmla="*/ 129 h 213"/>
                  <a:gd name="T12" fmla="*/ 0 w 279"/>
                  <a:gd name="T13" fmla="*/ 44 h 213"/>
                  <a:gd name="T14" fmla="*/ 35 w 279"/>
                  <a:gd name="T15" fmla="*/ 8 h 213"/>
                  <a:gd name="T16" fmla="*/ 38 w 279"/>
                  <a:gd name="T17" fmla="*/ 8 h 213"/>
                  <a:gd name="T18" fmla="*/ 101 w 279"/>
                  <a:gd name="T19" fmla="*/ 1 h 213"/>
                  <a:gd name="T20" fmla="*/ 109 w 279"/>
                  <a:gd name="T21" fmla="*/ 3 h 213"/>
                  <a:gd name="T22" fmla="*/ 113 w 279"/>
                  <a:gd name="T23" fmla="*/ 11 h 213"/>
                  <a:gd name="T24" fmla="*/ 139 w 279"/>
                  <a:gd name="T25" fmla="*/ 37 h 213"/>
                  <a:gd name="T26" fmla="*/ 165 w 279"/>
                  <a:gd name="T27" fmla="*/ 11 h 213"/>
                  <a:gd name="T28" fmla="*/ 168 w 279"/>
                  <a:gd name="T29" fmla="*/ 3 h 213"/>
                  <a:gd name="T30" fmla="*/ 176 w 279"/>
                  <a:gd name="T31" fmla="*/ 1 h 213"/>
                  <a:gd name="T32" fmla="*/ 244 w 279"/>
                  <a:gd name="T33" fmla="*/ 8 h 213"/>
                  <a:gd name="T34" fmla="*/ 279 w 279"/>
                  <a:gd name="T35" fmla="*/ 44 h 213"/>
                  <a:gd name="T36" fmla="*/ 279 w 279"/>
                  <a:gd name="T37" fmla="*/ 129 h 213"/>
                  <a:gd name="T38" fmla="*/ 269 w 279"/>
                  <a:gd name="T39" fmla="*/ 140 h 213"/>
                  <a:gd name="T40" fmla="*/ 230 w 279"/>
                  <a:gd name="T41" fmla="*/ 140 h 213"/>
                  <a:gd name="T42" fmla="*/ 230 w 279"/>
                  <a:gd name="T43" fmla="*/ 202 h 213"/>
                  <a:gd name="T44" fmla="*/ 219 w 279"/>
                  <a:gd name="T45" fmla="*/ 213 h 213"/>
                  <a:gd name="T46" fmla="*/ 71 w 279"/>
                  <a:gd name="T47" fmla="*/ 192 h 213"/>
                  <a:gd name="T48" fmla="*/ 208 w 279"/>
                  <a:gd name="T49" fmla="*/ 192 h 213"/>
                  <a:gd name="T50" fmla="*/ 208 w 279"/>
                  <a:gd name="T51" fmla="*/ 91 h 213"/>
                  <a:gd name="T52" fmla="*/ 219 w 279"/>
                  <a:gd name="T53" fmla="*/ 80 h 213"/>
                  <a:gd name="T54" fmla="*/ 230 w 279"/>
                  <a:gd name="T55" fmla="*/ 91 h 213"/>
                  <a:gd name="T56" fmla="*/ 230 w 279"/>
                  <a:gd name="T57" fmla="*/ 118 h 213"/>
                  <a:gd name="T58" fmla="*/ 258 w 279"/>
                  <a:gd name="T59" fmla="*/ 118 h 213"/>
                  <a:gd name="T60" fmla="*/ 258 w 279"/>
                  <a:gd name="T61" fmla="*/ 44 h 213"/>
                  <a:gd name="T62" fmla="*/ 244 w 279"/>
                  <a:gd name="T63" fmla="*/ 30 h 213"/>
                  <a:gd name="T64" fmla="*/ 240 w 279"/>
                  <a:gd name="T65" fmla="*/ 30 h 213"/>
                  <a:gd name="T66" fmla="*/ 239 w 279"/>
                  <a:gd name="T67" fmla="*/ 29 h 213"/>
                  <a:gd name="T68" fmla="*/ 184 w 279"/>
                  <a:gd name="T69" fmla="*/ 23 h 213"/>
                  <a:gd name="T70" fmla="*/ 139 w 279"/>
                  <a:gd name="T71" fmla="*/ 58 h 213"/>
                  <a:gd name="T72" fmla="*/ 93 w 279"/>
                  <a:gd name="T73" fmla="*/ 23 h 213"/>
                  <a:gd name="T74" fmla="*/ 40 w 279"/>
                  <a:gd name="T75" fmla="*/ 29 h 213"/>
                  <a:gd name="T76" fmla="*/ 39 w 279"/>
                  <a:gd name="T77" fmla="*/ 30 h 213"/>
                  <a:gd name="T78" fmla="*/ 35 w 279"/>
                  <a:gd name="T79" fmla="*/ 30 h 213"/>
                  <a:gd name="T80" fmla="*/ 21 w 279"/>
                  <a:gd name="T81" fmla="*/ 44 h 213"/>
                  <a:gd name="T82" fmla="*/ 21 w 279"/>
                  <a:gd name="T83" fmla="*/ 118 h 213"/>
                  <a:gd name="T84" fmla="*/ 60 w 279"/>
                  <a:gd name="T85" fmla="*/ 118 h 213"/>
                  <a:gd name="T86" fmla="*/ 71 w 279"/>
                  <a:gd name="T87" fmla="*/ 129 h 213"/>
                  <a:gd name="T88" fmla="*/ 71 w 279"/>
                  <a:gd name="T89" fmla="*/ 1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9" h="213">
                    <a:moveTo>
                      <a:pt x="219" y="213"/>
                    </a:moveTo>
                    <a:cubicBezTo>
                      <a:pt x="60" y="213"/>
                      <a:pt x="60" y="213"/>
                      <a:pt x="60" y="213"/>
                    </a:cubicBezTo>
                    <a:cubicBezTo>
                      <a:pt x="54" y="213"/>
                      <a:pt x="50" y="208"/>
                      <a:pt x="50" y="202"/>
                    </a:cubicBezTo>
                    <a:cubicBezTo>
                      <a:pt x="50" y="140"/>
                      <a:pt x="50" y="140"/>
                      <a:pt x="50" y="140"/>
                    </a:cubicBezTo>
                    <a:cubicBezTo>
                      <a:pt x="11" y="140"/>
                      <a:pt x="11" y="140"/>
                      <a:pt x="11" y="140"/>
                    </a:cubicBezTo>
                    <a:cubicBezTo>
                      <a:pt x="5" y="140"/>
                      <a:pt x="0" y="135"/>
                      <a:pt x="0" y="129"/>
                    </a:cubicBezTo>
                    <a:cubicBezTo>
                      <a:pt x="0" y="44"/>
                      <a:pt x="0" y="44"/>
                      <a:pt x="0" y="44"/>
                    </a:cubicBezTo>
                    <a:cubicBezTo>
                      <a:pt x="0" y="24"/>
                      <a:pt x="16" y="8"/>
                      <a:pt x="35" y="8"/>
                    </a:cubicBezTo>
                    <a:cubicBezTo>
                      <a:pt x="38" y="8"/>
                      <a:pt x="38" y="8"/>
                      <a:pt x="38" y="8"/>
                    </a:cubicBezTo>
                    <a:cubicBezTo>
                      <a:pt x="101" y="1"/>
                      <a:pt x="101" y="1"/>
                      <a:pt x="101" y="1"/>
                    </a:cubicBezTo>
                    <a:cubicBezTo>
                      <a:pt x="104" y="0"/>
                      <a:pt x="107" y="1"/>
                      <a:pt x="109" y="3"/>
                    </a:cubicBezTo>
                    <a:cubicBezTo>
                      <a:pt x="112" y="5"/>
                      <a:pt x="113" y="8"/>
                      <a:pt x="113" y="11"/>
                    </a:cubicBezTo>
                    <a:cubicBezTo>
                      <a:pt x="113" y="25"/>
                      <a:pt x="124" y="37"/>
                      <a:pt x="139" y="37"/>
                    </a:cubicBezTo>
                    <a:cubicBezTo>
                      <a:pt x="153" y="37"/>
                      <a:pt x="165" y="25"/>
                      <a:pt x="165" y="11"/>
                    </a:cubicBezTo>
                    <a:cubicBezTo>
                      <a:pt x="165" y="8"/>
                      <a:pt x="166" y="5"/>
                      <a:pt x="168" y="3"/>
                    </a:cubicBezTo>
                    <a:cubicBezTo>
                      <a:pt x="170" y="1"/>
                      <a:pt x="173" y="0"/>
                      <a:pt x="176" y="1"/>
                    </a:cubicBezTo>
                    <a:cubicBezTo>
                      <a:pt x="244" y="8"/>
                      <a:pt x="244" y="8"/>
                      <a:pt x="244" y="8"/>
                    </a:cubicBezTo>
                    <a:cubicBezTo>
                      <a:pt x="263" y="8"/>
                      <a:pt x="279" y="24"/>
                      <a:pt x="279" y="44"/>
                    </a:cubicBezTo>
                    <a:cubicBezTo>
                      <a:pt x="279" y="129"/>
                      <a:pt x="279" y="129"/>
                      <a:pt x="279" y="129"/>
                    </a:cubicBezTo>
                    <a:cubicBezTo>
                      <a:pt x="279" y="135"/>
                      <a:pt x="274" y="140"/>
                      <a:pt x="269" y="140"/>
                    </a:cubicBezTo>
                    <a:cubicBezTo>
                      <a:pt x="230" y="140"/>
                      <a:pt x="230" y="140"/>
                      <a:pt x="230" y="140"/>
                    </a:cubicBezTo>
                    <a:cubicBezTo>
                      <a:pt x="230" y="202"/>
                      <a:pt x="230" y="202"/>
                      <a:pt x="230" y="202"/>
                    </a:cubicBezTo>
                    <a:cubicBezTo>
                      <a:pt x="230" y="208"/>
                      <a:pt x="225" y="213"/>
                      <a:pt x="219" y="213"/>
                    </a:cubicBezTo>
                    <a:close/>
                    <a:moveTo>
                      <a:pt x="71" y="192"/>
                    </a:moveTo>
                    <a:cubicBezTo>
                      <a:pt x="208" y="192"/>
                      <a:pt x="208" y="192"/>
                      <a:pt x="208" y="192"/>
                    </a:cubicBezTo>
                    <a:cubicBezTo>
                      <a:pt x="208" y="91"/>
                      <a:pt x="208" y="91"/>
                      <a:pt x="208" y="91"/>
                    </a:cubicBezTo>
                    <a:cubicBezTo>
                      <a:pt x="208" y="85"/>
                      <a:pt x="213" y="80"/>
                      <a:pt x="219" y="80"/>
                    </a:cubicBezTo>
                    <a:cubicBezTo>
                      <a:pt x="225" y="80"/>
                      <a:pt x="230" y="85"/>
                      <a:pt x="230" y="91"/>
                    </a:cubicBezTo>
                    <a:cubicBezTo>
                      <a:pt x="230" y="118"/>
                      <a:pt x="230" y="118"/>
                      <a:pt x="230" y="118"/>
                    </a:cubicBezTo>
                    <a:cubicBezTo>
                      <a:pt x="258" y="118"/>
                      <a:pt x="258" y="118"/>
                      <a:pt x="258" y="118"/>
                    </a:cubicBezTo>
                    <a:cubicBezTo>
                      <a:pt x="258" y="44"/>
                      <a:pt x="258" y="44"/>
                      <a:pt x="258" y="44"/>
                    </a:cubicBezTo>
                    <a:cubicBezTo>
                      <a:pt x="258" y="36"/>
                      <a:pt x="252" y="30"/>
                      <a:pt x="244" y="30"/>
                    </a:cubicBezTo>
                    <a:cubicBezTo>
                      <a:pt x="240" y="30"/>
                      <a:pt x="240" y="30"/>
                      <a:pt x="240" y="30"/>
                    </a:cubicBezTo>
                    <a:cubicBezTo>
                      <a:pt x="240" y="30"/>
                      <a:pt x="239" y="29"/>
                      <a:pt x="239" y="29"/>
                    </a:cubicBezTo>
                    <a:cubicBezTo>
                      <a:pt x="184" y="23"/>
                      <a:pt x="184" y="23"/>
                      <a:pt x="184" y="23"/>
                    </a:cubicBezTo>
                    <a:cubicBezTo>
                      <a:pt x="179" y="43"/>
                      <a:pt x="161" y="58"/>
                      <a:pt x="139" y="58"/>
                    </a:cubicBezTo>
                    <a:cubicBezTo>
                      <a:pt x="117" y="58"/>
                      <a:pt x="99" y="43"/>
                      <a:pt x="93" y="23"/>
                    </a:cubicBezTo>
                    <a:cubicBezTo>
                      <a:pt x="40" y="29"/>
                      <a:pt x="40" y="29"/>
                      <a:pt x="40" y="29"/>
                    </a:cubicBezTo>
                    <a:cubicBezTo>
                      <a:pt x="40" y="29"/>
                      <a:pt x="40" y="30"/>
                      <a:pt x="39" y="30"/>
                    </a:cubicBezTo>
                    <a:cubicBezTo>
                      <a:pt x="35" y="30"/>
                      <a:pt x="35" y="30"/>
                      <a:pt x="35" y="30"/>
                    </a:cubicBezTo>
                    <a:cubicBezTo>
                      <a:pt x="28" y="30"/>
                      <a:pt x="21" y="36"/>
                      <a:pt x="21" y="44"/>
                    </a:cubicBezTo>
                    <a:cubicBezTo>
                      <a:pt x="21" y="118"/>
                      <a:pt x="21" y="118"/>
                      <a:pt x="21" y="118"/>
                    </a:cubicBezTo>
                    <a:cubicBezTo>
                      <a:pt x="60" y="118"/>
                      <a:pt x="60" y="118"/>
                      <a:pt x="60" y="118"/>
                    </a:cubicBezTo>
                    <a:cubicBezTo>
                      <a:pt x="66" y="118"/>
                      <a:pt x="71" y="123"/>
                      <a:pt x="71" y="129"/>
                    </a:cubicBezTo>
                    <a:lnTo>
                      <a:pt x="71"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77" name="Freeform 81">
                <a:extLst>
                  <a:ext uri="{FF2B5EF4-FFF2-40B4-BE49-F238E27FC236}">
                    <a16:creationId xmlns:a16="http://schemas.microsoft.com/office/drawing/2014/main" id="{DBD8FF85-3EB5-4BCD-A20F-ED35E8767700}"/>
                  </a:ext>
                </a:extLst>
              </p:cNvPr>
              <p:cNvSpPr>
                <a:spLocks/>
              </p:cNvSpPr>
              <p:nvPr/>
            </p:nvSpPr>
            <p:spPr bwMode="auto">
              <a:xfrm>
                <a:off x="6361113" y="3195638"/>
                <a:ext cx="23813" cy="68262"/>
              </a:xfrm>
              <a:custGeom>
                <a:avLst/>
                <a:gdLst>
                  <a:gd name="T0" fmla="*/ 10 w 21"/>
                  <a:gd name="T1" fmla="*/ 60 h 60"/>
                  <a:gd name="T2" fmla="*/ 0 w 21"/>
                  <a:gd name="T3" fmla="*/ 49 h 60"/>
                  <a:gd name="T4" fmla="*/ 0 w 21"/>
                  <a:gd name="T5" fmla="*/ 11 h 60"/>
                  <a:gd name="T6" fmla="*/ 10 w 21"/>
                  <a:gd name="T7" fmla="*/ 0 h 60"/>
                  <a:gd name="T8" fmla="*/ 21 w 21"/>
                  <a:gd name="T9" fmla="*/ 11 h 60"/>
                  <a:gd name="T10" fmla="*/ 21 w 21"/>
                  <a:gd name="T11" fmla="*/ 49 h 60"/>
                  <a:gd name="T12" fmla="*/ 10 w 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1" h="60">
                    <a:moveTo>
                      <a:pt x="10" y="60"/>
                    </a:moveTo>
                    <a:cubicBezTo>
                      <a:pt x="4" y="60"/>
                      <a:pt x="0" y="55"/>
                      <a:pt x="0" y="49"/>
                    </a:cubicBezTo>
                    <a:cubicBezTo>
                      <a:pt x="0" y="11"/>
                      <a:pt x="0" y="11"/>
                      <a:pt x="0" y="11"/>
                    </a:cubicBezTo>
                    <a:cubicBezTo>
                      <a:pt x="0" y="5"/>
                      <a:pt x="4" y="0"/>
                      <a:pt x="10" y="0"/>
                    </a:cubicBezTo>
                    <a:cubicBezTo>
                      <a:pt x="16" y="0"/>
                      <a:pt x="21" y="5"/>
                      <a:pt x="21" y="11"/>
                    </a:cubicBezTo>
                    <a:cubicBezTo>
                      <a:pt x="21" y="49"/>
                      <a:pt x="21" y="49"/>
                      <a:pt x="21" y="49"/>
                    </a:cubicBezTo>
                    <a:cubicBezTo>
                      <a:pt x="21" y="55"/>
                      <a:pt x="16" y="60"/>
                      <a:pt x="1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grpSp>
        <p:sp>
          <p:nvSpPr>
            <p:cNvPr id="68" name="TextBox 67">
              <a:extLst>
                <a:ext uri="{FF2B5EF4-FFF2-40B4-BE49-F238E27FC236}">
                  <a16:creationId xmlns:a16="http://schemas.microsoft.com/office/drawing/2014/main" id="{8D4E30C8-AD36-4C70-B20C-08C8E70E3DA7}"/>
                </a:ext>
              </a:extLst>
            </p:cNvPr>
            <p:cNvSpPr txBox="1"/>
            <p:nvPr/>
          </p:nvSpPr>
          <p:spPr>
            <a:xfrm>
              <a:off x="8020050" y="2063395"/>
              <a:ext cx="505271" cy="222350"/>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
                  <a:srgbClr val="001135"/>
                </a:buClr>
                <a:buSzTx/>
                <a:buFontTx/>
                <a:buNone/>
                <a:tabLst/>
                <a:defRPr/>
              </a:pPr>
              <a:r>
                <a:rPr kumimoji="0" lang="pl-PL" sz="500" b="0" i="0" u="none" strike="noStrike" kern="0" cap="none" spc="0" normalizeH="0" baseline="0" noProof="0" dirty="0" err="1">
                  <a:ln w="6350">
                    <a:noFill/>
                  </a:ln>
                  <a:solidFill>
                    <a:srgbClr val="001135"/>
                  </a:solidFill>
                  <a:effectLst/>
                  <a:uLnTx/>
                  <a:uFillTx/>
                  <a:latin typeface="Nokia Pure Text Light"/>
                  <a:ea typeface="+mn-ea"/>
                  <a:cs typeface="+mn-cs"/>
                </a:rPr>
                <a:t>Common</a:t>
              </a:r>
              <a:r>
                <a:rPr kumimoji="0" lang="en-US" sz="500" b="0" i="0" u="none" strike="noStrike" kern="0" cap="none" spc="0" normalizeH="0" baseline="0" noProof="0" dirty="0">
                  <a:ln w="6350">
                    <a:noFill/>
                  </a:ln>
                  <a:solidFill>
                    <a:srgbClr val="001135"/>
                  </a:solidFill>
                  <a:effectLst/>
                  <a:uLnTx/>
                  <a:uFillTx/>
                  <a:latin typeface="Nokia Pure Text Light"/>
                  <a:ea typeface="+mn-ea"/>
                  <a:cs typeface="+mn-cs"/>
                </a:rPr>
                <a:t> UI</a:t>
              </a:r>
            </a:p>
          </p:txBody>
        </p:sp>
        <p:grpSp>
          <p:nvGrpSpPr>
            <p:cNvPr id="69" name="Group 12">
              <a:extLst>
                <a:ext uri="{FF2B5EF4-FFF2-40B4-BE49-F238E27FC236}">
                  <a16:creationId xmlns:a16="http://schemas.microsoft.com/office/drawing/2014/main" id="{94F0B202-904E-4711-B8F8-BE3FE7E733AD}"/>
                </a:ext>
              </a:extLst>
            </p:cNvPr>
            <p:cNvGrpSpPr>
              <a:grpSpLocks noChangeAspect="1"/>
            </p:cNvGrpSpPr>
            <p:nvPr/>
          </p:nvGrpSpPr>
          <p:grpSpPr bwMode="auto">
            <a:xfrm>
              <a:off x="8020050" y="2001838"/>
              <a:ext cx="466725" cy="441325"/>
              <a:chOff x="5052" y="1261"/>
              <a:chExt cx="294" cy="278"/>
            </a:xfrm>
          </p:grpSpPr>
          <p:sp>
            <p:nvSpPr>
              <p:cNvPr id="70" name="AutoShape 11">
                <a:extLst>
                  <a:ext uri="{FF2B5EF4-FFF2-40B4-BE49-F238E27FC236}">
                    <a16:creationId xmlns:a16="http://schemas.microsoft.com/office/drawing/2014/main" id="{230C6FDF-3C46-4FF4-91EE-8FC2418254C5}"/>
                  </a:ext>
                </a:extLst>
              </p:cNvPr>
              <p:cNvSpPr>
                <a:spLocks noChangeAspect="1" noChangeArrowheads="1" noTextEdit="1"/>
              </p:cNvSpPr>
              <p:nvPr/>
            </p:nvSpPr>
            <p:spPr bwMode="auto">
              <a:xfrm>
                <a:off x="5052" y="1261"/>
                <a:ext cx="27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24191"/>
                  </a:solidFill>
                  <a:effectLst/>
                  <a:uLnTx/>
                  <a:uFillTx/>
                  <a:latin typeface="Nokia Pure Text Light"/>
                  <a:ea typeface="+mn-ea"/>
                  <a:cs typeface="+mn-cs"/>
                </a:endParaRPr>
              </a:p>
            </p:txBody>
          </p:sp>
          <p:sp>
            <p:nvSpPr>
              <p:cNvPr id="71" name="Freeform 14">
                <a:extLst>
                  <a:ext uri="{FF2B5EF4-FFF2-40B4-BE49-F238E27FC236}">
                    <a16:creationId xmlns:a16="http://schemas.microsoft.com/office/drawing/2014/main" id="{60090DA6-0D9C-45D9-9E55-9FBC54148649}"/>
                  </a:ext>
                </a:extLst>
              </p:cNvPr>
              <p:cNvSpPr>
                <a:spLocks/>
              </p:cNvSpPr>
              <p:nvPr/>
            </p:nvSpPr>
            <p:spPr bwMode="auto">
              <a:xfrm>
                <a:off x="5075" y="1308"/>
                <a:ext cx="271" cy="144"/>
              </a:xfrm>
              <a:custGeom>
                <a:avLst/>
                <a:gdLst>
                  <a:gd name="T0" fmla="*/ 116 w 126"/>
                  <a:gd name="T1" fmla="*/ 94 h 94"/>
                  <a:gd name="T2" fmla="*/ 10 w 126"/>
                  <a:gd name="T3" fmla="*/ 94 h 94"/>
                  <a:gd name="T4" fmla="*/ 0 w 126"/>
                  <a:gd name="T5" fmla="*/ 84 h 94"/>
                  <a:gd name="T6" fmla="*/ 0 w 126"/>
                  <a:gd name="T7" fmla="*/ 10 h 94"/>
                  <a:gd name="T8" fmla="*/ 10 w 126"/>
                  <a:gd name="T9" fmla="*/ 0 h 94"/>
                  <a:gd name="T10" fmla="*/ 116 w 126"/>
                  <a:gd name="T11" fmla="*/ 0 h 94"/>
                  <a:gd name="T12" fmla="*/ 126 w 126"/>
                  <a:gd name="T13" fmla="*/ 10 h 94"/>
                  <a:gd name="T14" fmla="*/ 126 w 126"/>
                  <a:gd name="T15" fmla="*/ 84 h 94"/>
                  <a:gd name="T16" fmla="*/ 116 w 126"/>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4">
                    <a:moveTo>
                      <a:pt x="116" y="94"/>
                    </a:moveTo>
                    <a:cubicBezTo>
                      <a:pt x="10" y="94"/>
                      <a:pt x="10" y="94"/>
                      <a:pt x="10" y="94"/>
                    </a:cubicBezTo>
                    <a:cubicBezTo>
                      <a:pt x="5" y="94"/>
                      <a:pt x="0" y="90"/>
                      <a:pt x="0" y="84"/>
                    </a:cubicBezTo>
                    <a:cubicBezTo>
                      <a:pt x="0" y="10"/>
                      <a:pt x="0" y="10"/>
                      <a:pt x="0" y="10"/>
                    </a:cubicBezTo>
                    <a:cubicBezTo>
                      <a:pt x="0" y="4"/>
                      <a:pt x="5" y="0"/>
                      <a:pt x="10" y="0"/>
                    </a:cubicBezTo>
                    <a:cubicBezTo>
                      <a:pt x="116" y="0"/>
                      <a:pt x="116" y="0"/>
                      <a:pt x="116" y="0"/>
                    </a:cubicBezTo>
                    <a:cubicBezTo>
                      <a:pt x="122" y="0"/>
                      <a:pt x="126" y="4"/>
                      <a:pt x="126" y="10"/>
                    </a:cubicBezTo>
                    <a:cubicBezTo>
                      <a:pt x="126" y="84"/>
                      <a:pt x="126" y="84"/>
                      <a:pt x="126" y="84"/>
                    </a:cubicBezTo>
                    <a:cubicBezTo>
                      <a:pt x="126" y="90"/>
                      <a:pt x="122" y="94"/>
                      <a:pt x="116" y="94"/>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24191"/>
                  </a:solidFill>
                  <a:effectLst/>
                  <a:uLnTx/>
                  <a:uFillTx/>
                  <a:latin typeface="Nokia Pure Text Light"/>
                  <a:ea typeface="+mn-ea"/>
                  <a:cs typeface="+mn-cs"/>
                </a:endParaRPr>
              </a:p>
            </p:txBody>
          </p:sp>
          <p:sp>
            <p:nvSpPr>
              <p:cNvPr id="72" name="Line 15">
                <a:extLst>
                  <a:ext uri="{FF2B5EF4-FFF2-40B4-BE49-F238E27FC236}">
                    <a16:creationId xmlns:a16="http://schemas.microsoft.com/office/drawing/2014/main" id="{6EDAB258-67AE-4DA8-A135-0E0A5C369655}"/>
                  </a:ext>
                </a:extLst>
              </p:cNvPr>
              <p:cNvSpPr>
                <a:spLocks noChangeShapeType="1"/>
              </p:cNvSpPr>
              <p:nvPr/>
            </p:nvSpPr>
            <p:spPr bwMode="auto">
              <a:xfrm>
                <a:off x="5184" y="1480"/>
                <a:ext cx="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24191"/>
                  </a:solidFill>
                  <a:effectLst/>
                  <a:uLnTx/>
                  <a:uFillTx/>
                  <a:latin typeface="Nokia Pure Text Light"/>
                  <a:ea typeface="+mn-ea"/>
                  <a:cs typeface="+mn-cs"/>
                </a:endParaRPr>
              </a:p>
            </p:txBody>
          </p:sp>
          <p:sp>
            <p:nvSpPr>
              <p:cNvPr id="73" name="Line 16">
                <a:extLst>
                  <a:ext uri="{FF2B5EF4-FFF2-40B4-BE49-F238E27FC236}">
                    <a16:creationId xmlns:a16="http://schemas.microsoft.com/office/drawing/2014/main" id="{72782657-A143-400D-A02B-1BEDE279C90B}"/>
                  </a:ext>
                </a:extLst>
              </p:cNvPr>
              <p:cNvSpPr>
                <a:spLocks noChangeShapeType="1"/>
              </p:cNvSpPr>
              <p:nvPr/>
            </p:nvSpPr>
            <p:spPr bwMode="auto">
              <a:xfrm flipV="1">
                <a:off x="5219" y="1456"/>
                <a:ext cx="0" cy="25"/>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24191"/>
                  </a:solidFill>
                  <a:effectLst/>
                  <a:uLnTx/>
                  <a:uFillTx/>
                  <a:latin typeface="Nokia Pure Text Light"/>
                  <a:ea typeface="+mn-ea"/>
                  <a:cs typeface="+mn-cs"/>
                </a:endParaRPr>
              </a:p>
            </p:txBody>
          </p:sp>
          <p:sp>
            <p:nvSpPr>
              <p:cNvPr id="74" name="Oval 17">
                <a:extLst>
                  <a:ext uri="{FF2B5EF4-FFF2-40B4-BE49-F238E27FC236}">
                    <a16:creationId xmlns:a16="http://schemas.microsoft.com/office/drawing/2014/main" id="{2EFDA66D-EE07-4B2D-8751-83A7344ADECC}"/>
                  </a:ext>
                </a:extLst>
              </p:cNvPr>
              <p:cNvSpPr>
                <a:spLocks noChangeArrowheads="1"/>
              </p:cNvSpPr>
              <p:nvPr/>
            </p:nvSpPr>
            <p:spPr bwMode="auto">
              <a:xfrm>
                <a:off x="5184" y="1337"/>
                <a:ext cx="12" cy="1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24191"/>
                  </a:solidFill>
                  <a:effectLst/>
                  <a:uLnTx/>
                  <a:uFillTx/>
                  <a:latin typeface="Nokia Pure Text Light"/>
                  <a:ea typeface="+mn-ea"/>
                  <a:cs typeface="+mn-cs"/>
                </a:endParaRPr>
              </a:p>
            </p:txBody>
          </p:sp>
        </p:grpSp>
      </p:grpSp>
      <p:sp>
        <p:nvSpPr>
          <p:cNvPr id="78" name="Rectangle 77">
            <a:extLst>
              <a:ext uri="{FF2B5EF4-FFF2-40B4-BE49-F238E27FC236}">
                <a16:creationId xmlns:a16="http://schemas.microsoft.com/office/drawing/2014/main" id="{DBAE2DAC-2622-4243-B754-9331F93E019D}"/>
              </a:ext>
            </a:extLst>
          </p:cNvPr>
          <p:cNvSpPr/>
          <p:nvPr/>
        </p:nvSpPr>
        <p:spPr>
          <a:xfrm>
            <a:off x="219561" y="3751938"/>
            <a:ext cx="8604400" cy="169277"/>
          </a:xfrm>
          <a:prstGeom prst="rect">
            <a:avLst/>
          </a:prstGeom>
          <a:solidFill>
            <a:schemeClr val="tx2">
              <a:lumMod val="50000"/>
              <a:lumOff val="50000"/>
            </a:schemeClr>
          </a:solid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1100" b="1" i="0" u="none" strike="noStrike" kern="1200" cap="none" spc="0" normalizeH="0" baseline="0" noProof="0" dirty="0">
                <a:ln>
                  <a:noFill/>
                </a:ln>
                <a:solidFill>
                  <a:srgbClr val="FFFFFF"/>
                </a:solidFill>
                <a:effectLst/>
                <a:uLnTx/>
                <a:uFillTx/>
                <a:latin typeface="Nokia Pure Text Light"/>
                <a:ea typeface="+mn-ea"/>
                <a:cs typeface="+mn-cs"/>
              </a:rPr>
              <a:t>Single </a:t>
            </a:r>
            <a:r>
              <a:rPr kumimoji="0" lang="pl-PL" sz="1100" b="1" i="0" u="none" strike="noStrike" kern="1200" cap="none" spc="0" normalizeH="0" baseline="0" noProof="0" dirty="0" err="1">
                <a:ln>
                  <a:noFill/>
                </a:ln>
                <a:solidFill>
                  <a:srgbClr val="FFFFFF"/>
                </a:solidFill>
                <a:effectLst/>
                <a:uLnTx/>
                <a:uFillTx/>
                <a:latin typeface="Nokia Pure Text Light"/>
                <a:ea typeface="+mn-ea"/>
                <a:cs typeface="+mn-cs"/>
              </a:rPr>
              <a:t>logical</a:t>
            </a:r>
            <a:r>
              <a:rPr kumimoji="0" lang="pl-PL" sz="1100" b="1" i="0" u="none" strike="noStrike" kern="1200" cap="none" spc="0" normalizeH="0" baseline="0" noProof="0" dirty="0">
                <a:ln>
                  <a:noFill/>
                </a:ln>
                <a:solidFill>
                  <a:srgbClr val="FFFFFF"/>
                </a:solidFill>
                <a:effectLst/>
                <a:uLnTx/>
                <a:uFillTx/>
                <a:latin typeface="Nokia Pure Text Light"/>
                <a:ea typeface="+mn-ea"/>
                <a:cs typeface="+mn-cs"/>
              </a:rPr>
              <a:t> SBTS</a:t>
            </a:r>
            <a:endParaRPr kumimoji="0" lang="en-US" sz="1100" b="1"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79" name="TextBox 78">
            <a:extLst>
              <a:ext uri="{FF2B5EF4-FFF2-40B4-BE49-F238E27FC236}">
                <a16:creationId xmlns:a16="http://schemas.microsoft.com/office/drawing/2014/main" id="{5A8A98C0-557C-4DD8-9071-86F813966146}"/>
              </a:ext>
            </a:extLst>
          </p:cNvPr>
          <p:cNvSpPr txBox="1"/>
          <p:nvPr/>
        </p:nvSpPr>
        <p:spPr>
          <a:xfrm>
            <a:off x="4745736" y="1538511"/>
            <a:ext cx="1957297" cy="191143"/>
          </a:xfrm>
          <a:prstGeom prst="rect">
            <a:avLst/>
          </a:prstGeom>
          <a:noFill/>
        </p:spPr>
        <p:txBody>
          <a:bodyPr wrap="none" lIns="0" tIns="0" rIns="0" bIns="0" rtlCol="0">
            <a:noAutofit/>
          </a:bodyPr>
          <a:lstStyle/>
          <a:p>
            <a:pPr marL="0" marR="0" lvl="0" indent="0" algn="l" defTabSz="457200" rtl="0" eaLnBrk="1" fontAlgn="base" latinLnBrk="0" hangingPunct="1">
              <a:lnSpc>
                <a:spcPct val="100000"/>
              </a:lnSpc>
              <a:spcBef>
                <a:spcPts val="0"/>
              </a:spcBef>
              <a:spcAft>
                <a:spcPct val="0"/>
              </a:spcAft>
              <a:buClrTx/>
              <a:buSzTx/>
              <a:buFontTx/>
              <a:buNone/>
              <a:tabLst/>
              <a:defRPr/>
            </a:pPr>
            <a:r>
              <a:rPr kumimoji="0" lang="en-US" sz="1050" b="1" i="1" u="none" strike="noStrike" kern="1200" cap="none" spc="0" normalizeH="0" baseline="0" noProof="0" dirty="0">
                <a:ln>
                  <a:noFill/>
                </a:ln>
                <a:solidFill>
                  <a:srgbClr val="FFFFFF">
                    <a:lumMod val="50000"/>
                  </a:srgbClr>
                </a:solidFill>
                <a:effectLst/>
                <a:uLnTx/>
                <a:uFillTx/>
                <a:latin typeface="Nokia Pure Text Light"/>
                <a:cs typeface="Nokia Pure Headline Light"/>
              </a:rPr>
              <a:t>SRAN support in SRAN 17A</a:t>
            </a:r>
            <a:endParaRPr kumimoji="0" lang="en-IN" sz="1050" b="1" i="1" u="none" strike="noStrike" kern="1200" cap="none" spc="0" normalizeH="0" baseline="0" noProof="0" dirty="0">
              <a:ln>
                <a:noFill/>
              </a:ln>
              <a:solidFill>
                <a:srgbClr val="FFFFFF">
                  <a:lumMod val="50000"/>
                </a:srgbClr>
              </a:solidFill>
              <a:effectLst/>
              <a:uLnTx/>
              <a:uFillTx/>
              <a:latin typeface="Nokia Pure Text Light"/>
              <a:cs typeface="Nokia Pure Headline Light"/>
            </a:endParaRPr>
          </a:p>
        </p:txBody>
      </p:sp>
      <p:sp>
        <p:nvSpPr>
          <p:cNvPr id="80" name="Footer Placeholder 3">
            <a:extLst>
              <a:ext uri="{FF2B5EF4-FFF2-40B4-BE49-F238E27FC236}">
                <a16:creationId xmlns:a16="http://schemas.microsoft.com/office/drawing/2014/main" id="{B65C60A6-3490-4DDD-989E-10AF75752FA3}"/>
              </a:ext>
            </a:extLst>
          </p:cNvPr>
          <p:cNvSpPr txBox="1">
            <a:spLocks/>
          </p:cNvSpPr>
          <p:nvPr/>
        </p:nvSpPr>
        <p:spPr>
          <a:xfrm>
            <a:off x="684634" y="490893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200776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CB7299A-3478-4F4C-9D65-761F8FA5F862}"/>
              </a:ext>
            </a:extLst>
          </p:cNvPr>
          <p:cNvSpPr txBox="1"/>
          <p:nvPr/>
        </p:nvSpPr>
        <p:spPr>
          <a:xfrm>
            <a:off x="588111" y="427313"/>
            <a:ext cx="686406" cy="1107996"/>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chemeClr val="accent2"/>
                </a:solidFill>
                <a:effectLst/>
                <a:uLnTx/>
                <a:uFillTx/>
                <a:latin typeface="Nokia Pure Text Light"/>
                <a:ea typeface="+mn-ea"/>
                <a:cs typeface="+mn-cs"/>
              </a:rPr>
              <a:t>1</a:t>
            </a:r>
            <a:endParaRPr kumimoji="0" lang="en-US" sz="6600" b="0" i="0" u="none" strike="noStrike" kern="1200" cap="none" spc="0" normalizeH="0" baseline="0" noProof="0" dirty="0" err="1">
              <a:ln>
                <a:noFill/>
              </a:ln>
              <a:solidFill>
                <a:schemeClr val="accent2"/>
              </a:solidFill>
              <a:effectLst/>
              <a:uLnTx/>
              <a:uFillTx/>
              <a:latin typeface="Nokia Pure Text Light"/>
              <a:ea typeface="+mn-ea"/>
              <a:cs typeface="+mn-cs"/>
            </a:endParaRPr>
          </a:p>
        </p:txBody>
      </p:sp>
      <p:sp>
        <p:nvSpPr>
          <p:cNvPr id="9" name="TextBox 8">
            <a:extLst>
              <a:ext uri="{FF2B5EF4-FFF2-40B4-BE49-F238E27FC236}">
                <a16:creationId xmlns:a16="http://schemas.microsoft.com/office/drawing/2014/main" id="{D767DFB1-92FA-45B3-A601-FFE5BA625352}"/>
              </a:ext>
            </a:extLst>
          </p:cNvPr>
          <p:cNvSpPr txBox="1"/>
          <p:nvPr/>
        </p:nvSpPr>
        <p:spPr>
          <a:xfrm>
            <a:off x="2728179" y="427313"/>
            <a:ext cx="686406" cy="1107996"/>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effectLst/>
                <a:uLnTx/>
                <a:uFillTx/>
                <a:latin typeface="Nokia Pure Text Light"/>
                <a:ea typeface="+mn-ea"/>
                <a:cs typeface="+mn-cs"/>
              </a:rPr>
              <a:t>2</a:t>
            </a:r>
            <a:endParaRPr kumimoji="0" lang="en-US" sz="6600" b="0" i="0" u="none" strike="noStrike" kern="1200" cap="none" spc="0" normalizeH="0" baseline="0" noProof="0" dirty="0" err="1">
              <a:ln>
                <a:noFill/>
              </a:ln>
              <a:effectLst/>
              <a:uLnTx/>
              <a:uFillTx/>
              <a:latin typeface="Nokia Pure Text Light"/>
              <a:ea typeface="+mn-ea"/>
              <a:cs typeface="+mn-cs"/>
            </a:endParaRPr>
          </a:p>
        </p:txBody>
      </p:sp>
      <p:sp>
        <p:nvSpPr>
          <p:cNvPr id="10" name="TextBox 9">
            <a:extLst>
              <a:ext uri="{FF2B5EF4-FFF2-40B4-BE49-F238E27FC236}">
                <a16:creationId xmlns:a16="http://schemas.microsoft.com/office/drawing/2014/main" id="{5E6AB0C9-B6D3-45A8-B649-1B70FA5984E9}"/>
              </a:ext>
            </a:extLst>
          </p:cNvPr>
          <p:cNvSpPr txBox="1"/>
          <p:nvPr/>
        </p:nvSpPr>
        <p:spPr>
          <a:xfrm>
            <a:off x="4868247"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3</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1" name="TextBox 10">
            <a:extLst>
              <a:ext uri="{FF2B5EF4-FFF2-40B4-BE49-F238E27FC236}">
                <a16:creationId xmlns:a16="http://schemas.microsoft.com/office/drawing/2014/main" id="{3B6953A4-5D29-4DE7-93A3-5D21EF2F3289}"/>
              </a:ext>
            </a:extLst>
          </p:cNvPr>
          <p:cNvSpPr txBox="1"/>
          <p:nvPr/>
        </p:nvSpPr>
        <p:spPr>
          <a:xfrm>
            <a:off x="7008313"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4</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cxnSp>
        <p:nvCxnSpPr>
          <p:cNvPr id="12" name="Straight Connector 11">
            <a:extLst>
              <a:ext uri="{FF2B5EF4-FFF2-40B4-BE49-F238E27FC236}">
                <a16:creationId xmlns:a16="http://schemas.microsoft.com/office/drawing/2014/main" id="{98943E84-688F-42E8-BC54-374A4F20CC0B}"/>
              </a:ext>
            </a:extLst>
          </p:cNvPr>
          <p:cNvCxnSpPr/>
          <p:nvPr/>
        </p:nvCxnSpPr>
        <p:spPr>
          <a:xfrm>
            <a:off x="2615510"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BB76C77D-2A49-46D9-9938-E59DFAC010D4}"/>
              </a:ext>
            </a:extLst>
          </p:cNvPr>
          <p:cNvCxnSpPr/>
          <p:nvPr/>
        </p:nvCxnSpPr>
        <p:spPr>
          <a:xfrm>
            <a:off x="4755578"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E4BE0E86-3104-458E-A192-FED6329C0EF4}"/>
              </a:ext>
            </a:extLst>
          </p:cNvPr>
          <p:cNvCxnSpPr/>
          <p:nvPr/>
        </p:nvCxnSpPr>
        <p:spPr>
          <a:xfrm>
            <a:off x="6895646"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6435812C-116A-41E4-B86F-E1DA2E31D051}"/>
              </a:ext>
            </a:extLst>
          </p:cNvPr>
          <p:cNvSpPr txBox="1"/>
          <p:nvPr/>
        </p:nvSpPr>
        <p:spPr>
          <a:xfrm>
            <a:off x="590383"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5</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6" name="TextBox 15">
            <a:extLst>
              <a:ext uri="{FF2B5EF4-FFF2-40B4-BE49-F238E27FC236}">
                <a16:creationId xmlns:a16="http://schemas.microsoft.com/office/drawing/2014/main" id="{B6045391-9B4F-4B83-88A5-32AEC2ED63AB}"/>
              </a:ext>
            </a:extLst>
          </p:cNvPr>
          <p:cNvSpPr txBox="1"/>
          <p:nvPr/>
        </p:nvSpPr>
        <p:spPr>
          <a:xfrm>
            <a:off x="2730451"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6</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7" name="TextBox 16">
            <a:extLst>
              <a:ext uri="{FF2B5EF4-FFF2-40B4-BE49-F238E27FC236}">
                <a16:creationId xmlns:a16="http://schemas.microsoft.com/office/drawing/2014/main" id="{0E1B0A91-F91D-414B-84E4-77C4F0528871}"/>
              </a:ext>
            </a:extLst>
          </p:cNvPr>
          <p:cNvSpPr txBox="1"/>
          <p:nvPr/>
        </p:nvSpPr>
        <p:spPr>
          <a:xfrm>
            <a:off x="4870519"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7</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8" name="TextBox 17">
            <a:extLst>
              <a:ext uri="{FF2B5EF4-FFF2-40B4-BE49-F238E27FC236}">
                <a16:creationId xmlns:a16="http://schemas.microsoft.com/office/drawing/2014/main" id="{9C7F3ED9-238C-4DD0-A81E-EB5CB0ABFD88}"/>
              </a:ext>
            </a:extLst>
          </p:cNvPr>
          <p:cNvSpPr txBox="1"/>
          <p:nvPr/>
        </p:nvSpPr>
        <p:spPr>
          <a:xfrm>
            <a:off x="7010585"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8</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cxnSp>
        <p:nvCxnSpPr>
          <p:cNvPr id="19" name="Straight Connector 18">
            <a:extLst>
              <a:ext uri="{FF2B5EF4-FFF2-40B4-BE49-F238E27FC236}">
                <a16:creationId xmlns:a16="http://schemas.microsoft.com/office/drawing/2014/main" id="{FC208A53-7102-408E-BFD0-E0E58BAA5D6D}"/>
              </a:ext>
            </a:extLst>
          </p:cNvPr>
          <p:cNvCxnSpPr/>
          <p:nvPr/>
        </p:nvCxnSpPr>
        <p:spPr>
          <a:xfrm>
            <a:off x="2615510"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840360D3-B939-4F42-95BE-4498A38F07A1}"/>
              </a:ext>
            </a:extLst>
          </p:cNvPr>
          <p:cNvCxnSpPr/>
          <p:nvPr/>
        </p:nvCxnSpPr>
        <p:spPr>
          <a:xfrm>
            <a:off x="4755578"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F3039DC9-C449-4A0C-8BE3-C3E7BE671AFE}"/>
              </a:ext>
            </a:extLst>
          </p:cNvPr>
          <p:cNvCxnSpPr/>
          <p:nvPr/>
        </p:nvCxnSpPr>
        <p:spPr>
          <a:xfrm>
            <a:off x="6895646"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55FEE5EC-E8FA-4D9C-8FFF-F0A2CE3AEE6D}"/>
              </a:ext>
            </a:extLst>
          </p:cNvPr>
          <p:cNvSpPr txBox="1"/>
          <p:nvPr/>
        </p:nvSpPr>
        <p:spPr>
          <a:xfrm>
            <a:off x="740713" y="1422472"/>
            <a:ext cx="1614069" cy="769441"/>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accent2"/>
                </a:solidFill>
                <a:effectLst/>
                <a:uLnTx/>
                <a:uFillTx/>
                <a:latin typeface="Nokia Pure Headline Light"/>
                <a:ea typeface="+mn-ea"/>
                <a:cs typeface="+mn-cs"/>
              </a:rPr>
              <a:t>Executive Summary</a:t>
            </a:r>
          </a:p>
        </p:txBody>
      </p:sp>
      <p:cxnSp>
        <p:nvCxnSpPr>
          <p:cNvPr id="23" name="Straight Connector 22">
            <a:extLst>
              <a:ext uri="{FF2B5EF4-FFF2-40B4-BE49-F238E27FC236}">
                <a16:creationId xmlns:a16="http://schemas.microsoft.com/office/drawing/2014/main" id="{7DD6AC73-FFB4-4F09-AA03-90866F90FB38}"/>
              </a:ext>
            </a:extLst>
          </p:cNvPr>
          <p:cNvCxnSpPr/>
          <p:nvPr/>
        </p:nvCxnSpPr>
        <p:spPr>
          <a:xfrm flipV="1">
            <a:off x="588111"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DC2750D6-053F-40A8-A383-DBEEA552791F}"/>
              </a:ext>
            </a:extLst>
          </p:cNvPr>
          <p:cNvCxnSpPr/>
          <p:nvPr/>
        </p:nvCxnSpPr>
        <p:spPr>
          <a:xfrm flipV="1">
            <a:off x="2767246"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38A01707-54CB-4D7E-A6D8-AF03869CA029}"/>
              </a:ext>
            </a:extLst>
          </p:cNvPr>
          <p:cNvCxnSpPr/>
          <p:nvPr/>
        </p:nvCxnSpPr>
        <p:spPr>
          <a:xfrm flipV="1">
            <a:off x="4907314"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DFF96715-E43E-43BD-83F7-C443C1C40240}"/>
              </a:ext>
            </a:extLst>
          </p:cNvPr>
          <p:cNvCxnSpPr/>
          <p:nvPr/>
        </p:nvCxnSpPr>
        <p:spPr>
          <a:xfrm flipV="1">
            <a:off x="7008313" y="2612235"/>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56C86FAD-FE3B-4E8A-AEEE-2B557BC58632}"/>
              </a:ext>
            </a:extLst>
          </p:cNvPr>
          <p:cNvSpPr txBox="1"/>
          <p:nvPr/>
        </p:nvSpPr>
        <p:spPr>
          <a:xfrm>
            <a:off x="2767246" y="1422472"/>
            <a:ext cx="1614069" cy="769441"/>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Nokia Pure Headline Light"/>
                <a:ea typeface="+mn-ea"/>
                <a:cs typeface="+mn-cs"/>
              </a:rPr>
              <a:t>Single RAN</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Nokia Pure Headline Light"/>
                <a:ea typeface="+mn-ea"/>
                <a:cs typeface="+mn-cs"/>
              </a:rPr>
              <a:t>Portfolio</a:t>
            </a:r>
          </a:p>
        </p:txBody>
      </p:sp>
      <p:sp>
        <p:nvSpPr>
          <p:cNvPr id="28" name="TextBox 27">
            <a:extLst>
              <a:ext uri="{FF2B5EF4-FFF2-40B4-BE49-F238E27FC236}">
                <a16:creationId xmlns:a16="http://schemas.microsoft.com/office/drawing/2014/main" id="{E08151F2-44AA-4B43-9544-C67B1FB43E4C}"/>
              </a:ext>
            </a:extLst>
          </p:cNvPr>
          <p:cNvSpPr txBox="1"/>
          <p:nvPr/>
        </p:nvSpPr>
        <p:spPr>
          <a:xfrm>
            <a:off x="4915273"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Benefits</a:t>
            </a:r>
          </a:p>
        </p:txBody>
      </p:sp>
      <p:sp>
        <p:nvSpPr>
          <p:cNvPr id="29" name="TextBox 28">
            <a:extLst>
              <a:ext uri="{FF2B5EF4-FFF2-40B4-BE49-F238E27FC236}">
                <a16:creationId xmlns:a16="http://schemas.microsoft.com/office/drawing/2014/main" id="{EDB9F1F9-2EA9-4E4E-B44C-8595ABE838F0}"/>
              </a:ext>
            </a:extLst>
          </p:cNvPr>
          <p:cNvSpPr txBox="1"/>
          <p:nvPr/>
        </p:nvSpPr>
        <p:spPr>
          <a:xfrm>
            <a:off x="7055340"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Sales Guidance</a:t>
            </a:r>
          </a:p>
        </p:txBody>
      </p:sp>
      <p:sp>
        <p:nvSpPr>
          <p:cNvPr id="30" name="TextBox 29">
            <a:extLst>
              <a:ext uri="{FF2B5EF4-FFF2-40B4-BE49-F238E27FC236}">
                <a16:creationId xmlns:a16="http://schemas.microsoft.com/office/drawing/2014/main" id="{40C6D51E-CDF4-452D-91A4-C78BF5F191EE}"/>
              </a:ext>
            </a:extLst>
          </p:cNvPr>
          <p:cNvSpPr txBox="1"/>
          <p:nvPr/>
        </p:nvSpPr>
        <p:spPr>
          <a:xfrm>
            <a:off x="695092" y="3805566"/>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Pricing</a:t>
            </a:r>
          </a:p>
        </p:txBody>
      </p:sp>
      <p:sp>
        <p:nvSpPr>
          <p:cNvPr id="31" name="TextBox 30">
            <a:extLst>
              <a:ext uri="{FF2B5EF4-FFF2-40B4-BE49-F238E27FC236}">
                <a16:creationId xmlns:a16="http://schemas.microsoft.com/office/drawing/2014/main" id="{AE5347D3-5AA7-469B-B913-076580E954DE}"/>
              </a:ext>
            </a:extLst>
          </p:cNvPr>
          <p:cNvSpPr txBox="1"/>
          <p:nvPr/>
        </p:nvSpPr>
        <p:spPr>
          <a:xfrm>
            <a:off x="2878510" y="3805565"/>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CI</a:t>
            </a:r>
          </a:p>
        </p:txBody>
      </p:sp>
      <p:sp>
        <p:nvSpPr>
          <p:cNvPr id="32" name="TextBox 31">
            <a:extLst>
              <a:ext uri="{FF2B5EF4-FFF2-40B4-BE49-F238E27FC236}">
                <a16:creationId xmlns:a16="http://schemas.microsoft.com/office/drawing/2014/main" id="{D435BD30-2B93-4D32-99BE-D04170D9F7E1}"/>
              </a:ext>
            </a:extLst>
          </p:cNvPr>
          <p:cNvSpPr txBox="1"/>
          <p:nvPr/>
        </p:nvSpPr>
        <p:spPr>
          <a:xfrm>
            <a:off x="4975226"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References</a:t>
            </a:r>
          </a:p>
        </p:txBody>
      </p:sp>
      <p:sp>
        <p:nvSpPr>
          <p:cNvPr id="33" name="TextBox 32">
            <a:extLst>
              <a:ext uri="{FF2B5EF4-FFF2-40B4-BE49-F238E27FC236}">
                <a16:creationId xmlns:a16="http://schemas.microsoft.com/office/drawing/2014/main" id="{3415854B-FDE5-4E88-8486-D7D0E3D83472}"/>
              </a:ext>
            </a:extLst>
          </p:cNvPr>
          <p:cNvSpPr txBox="1"/>
          <p:nvPr/>
        </p:nvSpPr>
        <p:spPr>
          <a:xfrm>
            <a:off x="7115293"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Contacts</a:t>
            </a:r>
          </a:p>
        </p:txBody>
      </p:sp>
    </p:spTree>
    <p:extLst>
      <p:ext uri="{BB962C8B-B14F-4D97-AF65-F5344CB8AC3E}">
        <p14:creationId xmlns:p14="http://schemas.microsoft.com/office/powerpoint/2010/main" val="644322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17A6-5470-498F-B872-9A759A907511}"/>
              </a:ext>
            </a:extLst>
          </p:cNvPr>
          <p:cNvSpPr txBox="1">
            <a:spLocks/>
          </p:cNvSpPr>
          <p:nvPr/>
        </p:nvSpPr>
        <p:spPr>
          <a:xfrm>
            <a:off x="417513" y="279400"/>
            <a:ext cx="8229600" cy="276999"/>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What System Module should be offered?</a:t>
            </a:r>
            <a:endParaRPr lang="en-US" dirty="0"/>
          </a:p>
        </p:txBody>
      </p:sp>
      <p:graphicFrame>
        <p:nvGraphicFramePr>
          <p:cNvPr id="3" name="Table 2">
            <a:extLst>
              <a:ext uri="{FF2B5EF4-FFF2-40B4-BE49-F238E27FC236}">
                <a16:creationId xmlns:a16="http://schemas.microsoft.com/office/drawing/2014/main" id="{1BA6DF7B-2E11-475F-983F-D27282F30935}"/>
              </a:ext>
            </a:extLst>
          </p:cNvPr>
          <p:cNvGraphicFramePr>
            <a:graphicFrameLocks noGrp="1"/>
          </p:cNvGraphicFramePr>
          <p:nvPr>
            <p:extLst/>
          </p:nvPr>
        </p:nvGraphicFramePr>
        <p:xfrm>
          <a:off x="883640" y="1734920"/>
          <a:ext cx="7128245" cy="2787103"/>
        </p:xfrm>
        <a:graphic>
          <a:graphicData uri="http://schemas.openxmlformats.org/drawingml/2006/table">
            <a:tbl>
              <a:tblPr firstRow="1" bandRow="1">
                <a:tableStyleId>{F5AB1C69-6EDB-4FF4-983F-18BD219EF322}</a:tableStyleId>
              </a:tblPr>
              <a:tblGrid>
                <a:gridCol w="1395802">
                  <a:extLst>
                    <a:ext uri="{9D8B030D-6E8A-4147-A177-3AD203B41FA5}">
                      <a16:colId xmlns:a16="http://schemas.microsoft.com/office/drawing/2014/main" val="20000"/>
                    </a:ext>
                  </a:extLst>
                </a:gridCol>
                <a:gridCol w="3181079">
                  <a:extLst>
                    <a:ext uri="{9D8B030D-6E8A-4147-A177-3AD203B41FA5}">
                      <a16:colId xmlns:a16="http://schemas.microsoft.com/office/drawing/2014/main" val="20001"/>
                    </a:ext>
                  </a:extLst>
                </a:gridCol>
                <a:gridCol w="1227147">
                  <a:extLst>
                    <a:ext uri="{9D8B030D-6E8A-4147-A177-3AD203B41FA5}">
                      <a16:colId xmlns:a16="http://schemas.microsoft.com/office/drawing/2014/main" val="20002"/>
                    </a:ext>
                  </a:extLst>
                </a:gridCol>
                <a:gridCol w="1324217">
                  <a:extLst>
                    <a:ext uri="{9D8B030D-6E8A-4147-A177-3AD203B41FA5}">
                      <a16:colId xmlns:a16="http://schemas.microsoft.com/office/drawing/2014/main" val="20003"/>
                    </a:ext>
                  </a:extLst>
                </a:gridCol>
              </a:tblGrid>
              <a:tr h="355125">
                <a:tc>
                  <a:txBody>
                    <a:bodyPr/>
                    <a:lstStyle/>
                    <a:p>
                      <a:r>
                        <a:rPr lang="en-US" sz="800" noProof="0" dirty="0">
                          <a:solidFill>
                            <a:schemeClr val="bg1"/>
                          </a:solidFill>
                        </a:rPr>
                        <a:t>Main categories</a:t>
                      </a:r>
                    </a:p>
                  </a:txBody>
                  <a:tcPr>
                    <a:solidFill>
                      <a:srgbClr val="002060"/>
                    </a:solidFill>
                  </a:tcPr>
                </a:tc>
                <a:tc>
                  <a:txBody>
                    <a:bodyPr/>
                    <a:lstStyle/>
                    <a:p>
                      <a:r>
                        <a:rPr lang="en-US" sz="800" noProof="0" dirty="0">
                          <a:solidFill>
                            <a:schemeClr val="bg1"/>
                          </a:solidFill>
                        </a:rPr>
                        <a:t>Sub-categories</a:t>
                      </a:r>
                    </a:p>
                  </a:txBody>
                  <a:tcPr>
                    <a:solidFill>
                      <a:srgbClr val="002060"/>
                    </a:solidFill>
                  </a:tcPr>
                </a:tc>
                <a:tc>
                  <a:txBody>
                    <a:bodyPr/>
                    <a:lstStyle/>
                    <a:p>
                      <a:pPr algn="ctr"/>
                      <a:r>
                        <a:rPr lang="en-US" sz="800" noProof="0" dirty="0">
                          <a:solidFill>
                            <a:schemeClr val="bg1"/>
                          </a:solidFill>
                        </a:rPr>
                        <a:t>Flexi Multiradio 10 System Module **)</a:t>
                      </a:r>
                    </a:p>
                  </a:txBody>
                  <a:tcPr>
                    <a:solidFill>
                      <a:srgbClr val="002060"/>
                    </a:solidFill>
                  </a:tcPr>
                </a:tc>
                <a:tc>
                  <a:txBody>
                    <a:bodyPr/>
                    <a:lstStyle/>
                    <a:p>
                      <a:pPr algn="ctr"/>
                      <a:r>
                        <a:rPr lang="en-US" sz="800" noProof="0" dirty="0">
                          <a:solidFill>
                            <a:schemeClr val="bg1"/>
                          </a:solidFill>
                        </a:rPr>
                        <a:t>  AirScale System Module</a:t>
                      </a:r>
                    </a:p>
                  </a:txBody>
                  <a:tcPr>
                    <a:solidFill>
                      <a:srgbClr val="002060"/>
                    </a:solidFill>
                  </a:tcPr>
                </a:tc>
                <a:extLst>
                  <a:ext uri="{0D108BD9-81ED-4DB2-BD59-A6C34878D82A}">
                    <a16:rowId xmlns:a16="http://schemas.microsoft.com/office/drawing/2014/main" val="10000"/>
                  </a:ext>
                </a:extLst>
              </a:tr>
              <a:tr h="266969">
                <a:tc rowSpan="4">
                  <a:txBody>
                    <a:bodyPr/>
                    <a:lstStyle/>
                    <a:p>
                      <a:r>
                        <a:rPr lang="en-US" sz="1050" b="1" noProof="0" dirty="0">
                          <a:solidFill>
                            <a:schemeClr val="bg1"/>
                          </a:solidFill>
                        </a:rPr>
                        <a:t>Distributed RAN –</a:t>
                      </a:r>
                    </a:p>
                    <a:p>
                      <a:r>
                        <a:rPr lang="en-US" sz="1050" b="1" noProof="0" dirty="0">
                          <a:solidFill>
                            <a:schemeClr val="bg1"/>
                          </a:solidFill>
                        </a:rPr>
                        <a:t>Single-RAT BTS</a:t>
                      </a:r>
                    </a:p>
                  </a:txBody>
                  <a:tcPr>
                    <a:solidFill>
                      <a:schemeClr val="accent6"/>
                    </a:solidFill>
                  </a:tcPr>
                </a:tc>
                <a:tc>
                  <a:txBody>
                    <a:bodyPr/>
                    <a:lstStyle/>
                    <a:p>
                      <a:r>
                        <a:rPr lang="en-US" sz="1050" b="1" noProof="0" dirty="0">
                          <a:solidFill>
                            <a:schemeClr val="bg1"/>
                          </a:solidFill>
                        </a:rPr>
                        <a:t>GSM</a:t>
                      </a:r>
                      <a:r>
                        <a:rPr lang="en-US" sz="1050" b="1" baseline="0" noProof="0" dirty="0">
                          <a:solidFill>
                            <a:schemeClr val="bg1"/>
                          </a:solidFill>
                        </a:rPr>
                        <a:t> or</a:t>
                      </a:r>
                      <a:r>
                        <a:rPr lang="en-US" sz="1050" b="1" noProof="0" dirty="0">
                          <a:solidFill>
                            <a:schemeClr val="bg1"/>
                          </a:solidFill>
                        </a:rPr>
                        <a:t> WCDMA</a:t>
                      </a:r>
                    </a:p>
                  </a:txBody>
                  <a:tcPr>
                    <a:solidFill>
                      <a:schemeClr val="accent6"/>
                    </a:solidFill>
                  </a:tcPr>
                </a:tc>
                <a:tc>
                  <a:txBody>
                    <a:bodyPr/>
                    <a:lstStyle/>
                    <a:p>
                      <a:pPr algn="ctr"/>
                      <a:endParaRPr lang="en-US" sz="1050" b="1" noProof="0" dirty="0">
                        <a:solidFill>
                          <a:schemeClr val="bg1"/>
                        </a:solidFill>
                      </a:endParaRPr>
                    </a:p>
                  </a:txBody>
                  <a:tcPr>
                    <a:solidFill>
                      <a:schemeClr val="accent6"/>
                    </a:solidFill>
                  </a:tcPr>
                </a:tc>
                <a:tc>
                  <a:txBody>
                    <a:bodyPr/>
                    <a:lstStyle/>
                    <a:p>
                      <a:pPr algn="ctr"/>
                      <a:endParaRPr lang="en-US" sz="1050" b="1" noProof="0" dirty="0">
                        <a:solidFill>
                          <a:schemeClr val="bg1"/>
                        </a:solidFill>
                      </a:endParaRPr>
                    </a:p>
                  </a:txBody>
                  <a:tcPr>
                    <a:solidFill>
                      <a:srgbClr val="002060"/>
                    </a:solidFill>
                  </a:tcPr>
                </a:tc>
                <a:extLst>
                  <a:ext uri="{0D108BD9-81ED-4DB2-BD59-A6C34878D82A}">
                    <a16:rowId xmlns:a16="http://schemas.microsoft.com/office/drawing/2014/main" val="10001"/>
                  </a:ext>
                </a:extLst>
              </a:tr>
              <a:tr h="266969">
                <a:tc vMerge="1">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b="1" kern="1200" noProof="0" dirty="0">
                          <a:solidFill>
                            <a:schemeClr val="bg1"/>
                          </a:solidFill>
                          <a:latin typeface="+mn-lt"/>
                          <a:ea typeface="+mn-ea"/>
                          <a:cs typeface="+mn-cs"/>
                        </a:rPr>
                        <a:t>LTE, up to 3 cells *)</a:t>
                      </a:r>
                    </a:p>
                  </a:txBody>
                  <a:tcPr>
                    <a:solidFill>
                      <a:schemeClr val="accent6"/>
                    </a:solidFill>
                  </a:tcPr>
                </a:tc>
                <a:tc>
                  <a:txBody>
                    <a:bodyPr/>
                    <a:lstStyle/>
                    <a:p>
                      <a:pPr algn="ctr"/>
                      <a:endParaRPr lang="en-US" sz="1050" b="1" noProof="0" dirty="0">
                        <a:solidFill>
                          <a:schemeClr val="bg1"/>
                        </a:solidFill>
                      </a:endParaRPr>
                    </a:p>
                  </a:txBody>
                  <a:tcPr>
                    <a:solidFill>
                      <a:schemeClr val="accent6"/>
                    </a:solidFill>
                  </a:tcPr>
                </a:tc>
                <a:tc>
                  <a:txBody>
                    <a:bodyPr/>
                    <a:lstStyle/>
                    <a:p>
                      <a:pPr algn="ctr"/>
                      <a:endParaRPr lang="en-US" sz="1050" b="1" noProof="0" dirty="0">
                        <a:solidFill>
                          <a:schemeClr val="bg1"/>
                        </a:solidFill>
                      </a:endParaRPr>
                    </a:p>
                  </a:txBody>
                  <a:tcPr>
                    <a:solidFill>
                      <a:srgbClr val="002060"/>
                    </a:solidFill>
                  </a:tcPr>
                </a:tc>
                <a:extLst>
                  <a:ext uri="{0D108BD9-81ED-4DB2-BD59-A6C34878D82A}">
                    <a16:rowId xmlns:a16="http://schemas.microsoft.com/office/drawing/2014/main" val="10002"/>
                  </a:ext>
                </a:extLst>
              </a:tr>
              <a:tr h="266969">
                <a:tc vMerge="1">
                  <a:txBody>
                    <a:bodyPr/>
                    <a:lstStyle/>
                    <a:p>
                      <a:endParaRPr lang="en-US" sz="1050" dirty="0"/>
                    </a:p>
                  </a:txBody>
                  <a:tcPr/>
                </a:tc>
                <a:tc>
                  <a:txBody>
                    <a:bodyPr/>
                    <a:lstStyle/>
                    <a:p>
                      <a:pPr marL="0" algn="l" defTabSz="457200" rtl="0" eaLnBrk="1" latinLnBrk="0" hangingPunct="1"/>
                      <a:r>
                        <a:rPr lang="en-US" sz="1050" b="1" kern="1200" noProof="0" dirty="0">
                          <a:solidFill>
                            <a:schemeClr val="bg1"/>
                          </a:solidFill>
                          <a:latin typeface="+mn-lt"/>
                          <a:ea typeface="+mn-ea"/>
                          <a:cs typeface="+mn-cs"/>
                        </a:rPr>
                        <a:t>LTE, 4-6 cells *)</a:t>
                      </a:r>
                    </a:p>
                  </a:txBody>
                  <a:tcPr>
                    <a:solidFill>
                      <a:schemeClr val="accent6"/>
                    </a:solidFill>
                  </a:tcPr>
                </a:tc>
                <a:tc>
                  <a:txBody>
                    <a:bodyPr/>
                    <a:lstStyle/>
                    <a:p>
                      <a:pPr marL="0" algn="ctr" defTabSz="457200" rtl="0" eaLnBrk="1" latinLnBrk="0" hangingPunct="1"/>
                      <a:endParaRPr lang="en-US" sz="1050" b="1" kern="1200" noProof="0" dirty="0">
                        <a:solidFill>
                          <a:schemeClr val="bg1"/>
                        </a:solidFill>
                        <a:latin typeface="+mn-lt"/>
                        <a:ea typeface="+mn-ea"/>
                        <a:cs typeface="+mn-cs"/>
                      </a:endParaRPr>
                    </a:p>
                  </a:txBody>
                  <a:tcPr>
                    <a:solidFill>
                      <a:schemeClr val="accent6"/>
                    </a:solidFill>
                  </a:tcPr>
                </a:tc>
                <a:tc>
                  <a:txBody>
                    <a:bodyPr/>
                    <a:lstStyle/>
                    <a:p>
                      <a:pPr marL="0" algn="ctr" defTabSz="457200" rtl="0" eaLnBrk="1" latinLnBrk="0" hangingPunct="1"/>
                      <a:endParaRPr lang="en-US" sz="1050" b="1" kern="1200" noProof="0" dirty="0">
                        <a:solidFill>
                          <a:schemeClr val="bg1"/>
                        </a:solidFill>
                        <a:latin typeface="+mn-lt"/>
                        <a:ea typeface="+mn-ea"/>
                        <a:cs typeface="+mn-cs"/>
                      </a:endParaRPr>
                    </a:p>
                  </a:txBody>
                  <a:tcPr>
                    <a:solidFill>
                      <a:srgbClr val="002060"/>
                    </a:solidFill>
                  </a:tcPr>
                </a:tc>
                <a:extLst>
                  <a:ext uri="{0D108BD9-81ED-4DB2-BD59-A6C34878D82A}">
                    <a16:rowId xmlns:a16="http://schemas.microsoft.com/office/drawing/2014/main" val="10003"/>
                  </a:ext>
                </a:extLst>
              </a:tr>
              <a:tr h="266969">
                <a:tc vMerge="1">
                  <a:txBody>
                    <a:bodyPr/>
                    <a:lstStyle/>
                    <a:p>
                      <a:endParaRPr lang="en-US"/>
                    </a:p>
                  </a:txBody>
                  <a:tcPr/>
                </a:tc>
                <a:tc>
                  <a:txBody>
                    <a:bodyPr/>
                    <a:lstStyle/>
                    <a:p>
                      <a:pPr marL="0" algn="l" defTabSz="457200" rtl="0" eaLnBrk="1" latinLnBrk="0" hangingPunct="1"/>
                      <a:r>
                        <a:rPr lang="en-US" sz="1050" b="1" noProof="0" dirty="0">
                          <a:solidFill>
                            <a:schemeClr val="bg1"/>
                          </a:solidFill>
                        </a:rPr>
                        <a:t>LTE, more than 6 cells *) </a:t>
                      </a:r>
                      <a:endParaRPr lang="en-US" sz="1050" b="1" kern="1200" noProof="0" dirty="0">
                        <a:solidFill>
                          <a:schemeClr val="bg1"/>
                        </a:solidFill>
                        <a:latin typeface="+mn-lt"/>
                        <a:ea typeface="+mn-ea"/>
                        <a:cs typeface="+mn-cs"/>
                      </a:endParaRPr>
                    </a:p>
                  </a:txBody>
                  <a:tcPr>
                    <a:solidFill>
                      <a:schemeClr val="accent6"/>
                    </a:solidFill>
                  </a:tcPr>
                </a:tc>
                <a:tc>
                  <a:txBody>
                    <a:bodyPr/>
                    <a:lstStyle/>
                    <a:p>
                      <a:pPr marL="0" algn="ctr" defTabSz="457200" rtl="0" eaLnBrk="1" latinLnBrk="0" hangingPunct="1"/>
                      <a:endParaRPr lang="en-US" sz="1050" b="1" kern="1200" noProof="0" dirty="0">
                        <a:solidFill>
                          <a:schemeClr val="bg1"/>
                        </a:solidFill>
                        <a:latin typeface="+mn-lt"/>
                        <a:ea typeface="+mn-ea"/>
                        <a:cs typeface="+mn-cs"/>
                      </a:endParaRPr>
                    </a:p>
                  </a:txBody>
                  <a:tcPr>
                    <a:solidFill>
                      <a:srgbClr val="002060"/>
                    </a:solidFill>
                  </a:tcPr>
                </a:tc>
                <a:tc>
                  <a:txBody>
                    <a:bodyPr/>
                    <a:lstStyle/>
                    <a:p>
                      <a:pPr marL="0" algn="ctr" defTabSz="457200" rtl="0" eaLnBrk="1" latinLnBrk="0" hangingPunct="1"/>
                      <a:endParaRPr lang="en-US" sz="1050" b="1" kern="1200" noProof="0" dirty="0">
                        <a:solidFill>
                          <a:schemeClr val="bg1"/>
                        </a:solidFill>
                        <a:latin typeface="+mn-lt"/>
                        <a:ea typeface="+mn-ea"/>
                        <a:cs typeface="+mn-cs"/>
                      </a:endParaRPr>
                    </a:p>
                  </a:txBody>
                  <a:tcPr>
                    <a:solidFill>
                      <a:schemeClr val="accent6"/>
                    </a:solidFill>
                  </a:tcPr>
                </a:tc>
                <a:extLst>
                  <a:ext uri="{0D108BD9-81ED-4DB2-BD59-A6C34878D82A}">
                    <a16:rowId xmlns:a16="http://schemas.microsoft.com/office/drawing/2014/main" val="10004"/>
                  </a:ext>
                </a:extLst>
              </a:tr>
              <a:tr h="266969">
                <a:tc rowSpan="4">
                  <a:txBody>
                    <a:bodyPr/>
                    <a:lstStyle/>
                    <a:p>
                      <a:r>
                        <a:rPr lang="en-US" sz="1050" b="1" noProof="0" dirty="0">
                          <a:solidFill>
                            <a:schemeClr val="bg1"/>
                          </a:solidFill>
                        </a:rPr>
                        <a:t>Distributed RAN –</a:t>
                      </a:r>
                    </a:p>
                    <a:p>
                      <a:r>
                        <a:rPr lang="en-US" sz="1050" b="1" kern="1200" noProof="0" dirty="0">
                          <a:solidFill>
                            <a:schemeClr val="bg1"/>
                          </a:solidFill>
                          <a:latin typeface="+mn-lt"/>
                          <a:ea typeface="+mn-ea"/>
                          <a:cs typeface="+mn-cs"/>
                        </a:rPr>
                        <a:t>SRAN BTS </a:t>
                      </a:r>
                      <a:r>
                        <a:rPr lang="en-US" sz="900" b="1" noProof="0" dirty="0">
                          <a:solidFill>
                            <a:schemeClr val="bg1"/>
                          </a:solidFill>
                        </a:rPr>
                        <a:t>(2-4</a:t>
                      </a:r>
                      <a:r>
                        <a:rPr lang="en-US" sz="900" b="1" baseline="0" noProof="0" dirty="0">
                          <a:solidFill>
                            <a:schemeClr val="bg1"/>
                          </a:solidFill>
                        </a:rPr>
                        <a:t> </a:t>
                      </a:r>
                      <a:r>
                        <a:rPr lang="en-US" sz="900" b="1" noProof="0" dirty="0">
                          <a:solidFill>
                            <a:schemeClr val="bg1"/>
                          </a:solidFill>
                        </a:rPr>
                        <a:t>RATs)</a:t>
                      </a:r>
                    </a:p>
                  </a:txBody>
                  <a:tcPr>
                    <a:solidFill>
                      <a:schemeClr val="accent3"/>
                    </a:solidFill>
                  </a:tcPr>
                </a:tc>
                <a:tc>
                  <a:txBody>
                    <a:bodyPr/>
                    <a:lstStyle/>
                    <a:p>
                      <a:r>
                        <a:rPr lang="en-US" sz="1050" b="1" noProof="0" dirty="0">
                          <a:solidFill>
                            <a:schemeClr val="bg1"/>
                          </a:solidFill>
                        </a:rPr>
                        <a:t>SRAN wit</a:t>
                      </a:r>
                      <a:r>
                        <a:rPr lang="en-US" sz="1050" b="1" baseline="0" noProof="0" dirty="0">
                          <a:solidFill>
                            <a:schemeClr val="bg1"/>
                          </a:solidFill>
                        </a:rPr>
                        <a:t>h GSM &amp; WCDMA up to 15.5 SU***)</a:t>
                      </a:r>
                      <a:endParaRPr lang="en-US" sz="1050" b="1" noProof="0" dirty="0">
                        <a:solidFill>
                          <a:schemeClr val="bg1"/>
                        </a:solidFill>
                      </a:endParaRPr>
                    </a:p>
                  </a:txBody>
                  <a:tcPr>
                    <a:solidFill>
                      <a:schemeClr val="accent3"/>
                    </a:solidFill>
                  </a:tcPr>
                </a:tc>
                <a:tc>
                  <a:txBody>
                    <a:bodyPr/>
                    <a:lstStyle/>
                    <a:p>
                      <a:pPr algn="ctr"/>
                      <a:endParaRPr lang="en-US" sz="1050" b="1" noProof="0" dirty="0">
                        <a:solidFill>
                          <a:schemeClr val="bg1"/>
                        </a:solidFill>
                      </a:endParaRPr>
                    </a:p>
                  </a:txBody>
                  <a:tcPr>
                    <a:solidFill>
                      <a:schemeClr val="accent3"/>
                    </a:solidFill>
                  </a:tcPr>
                </a:tc>
                <a:tc>
                  <a:txBody>
                    <a:bodyPr/>
                    <a:lstStyle/>
                    <a:p>
                      <a:pPr algn="ctr"/>
                      <a:endParaRPr lang="en-US" sz="1050" b="1" noProof="0" dirty="0">
                        <a:solidFill>
                          <a:schemeClr val="bg1"/>
                        </a:solidFill>
                      </a:endParaRPr>
                    </a:p>
                  </a:txBody>
                  <a:tcPr>
                    <a:solidFill>
                      <a:srgbClr val="002060"/>
                    </a:solidFill>
                  </a:tcPr>
                </a:tc>
                <a:extLst>
                  <a:ext uri="{0D108BD9-81ED-4DB2-BD59-A6C34878D82A}">
                    <a16:rowId xmlns:a16="http://schemas.microsoft.com/office/drawing/2014/main" val="10005"/>
                  </a:ext>
                </a:extLst>
              </a:tr>
              <a:tr h="266969">
                <a:tc vMerge="1">
                  <a:txBody>
                    <a:bodyPr/>
                    <a:lstStyle/>
                    <a:p>
                      <a:endParaRPr lang="fi-FI"/>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noProof="0" dirty="0">
                          <a:solidFill>
                            <a:schemeClr val="bg1"/>
                          </a:solidFill>
                        </a:rPr>
                        <a:t>SRAN wit</a:t>
                      </a:r>
                      <a:r>
                        <a:rPr lang="en-US" sz="1050" b="1" baseline="0" noProof="0" dirty="0">
                          <a:solidFill>
                            <a:schemeClr val="bg1"/>
                          </a:solidFill>
                        </a:rPr>
                        <a:t>h GSM &amp; WCDMA more than 15.5 SU***)</a:t>
                      </a:r>
                      <a:endParaRPr lang="en-US" sz="1050" b="1" noProof="0" dirty="0">
                        <a:solidFill>
                          <a:schemeClr val="bg1"/>
                        </a:solidFill>
                      </a:endParaRPr>
                    </a:p>
                  </a:txBody>
                  <a:tcPr>
                    <a:solidFill>
                      <a:schemeClr val="accent3"/>
                    </a:solidFill>
                  </a:tcPr>
                </a:tc>
                <a:tc>
                  <a:txBody>
                    <a:bodyPr/>
                    <a:lstStyle/>
                    <a:p>
                      <a:pPr algn="ctr"/>
                      <a:endParaRPr lang="en-US" sz="1050" b="1" noProof="0" dirty="0">
                        <a:solidFill>
                          <a:schemeClr val="bg1"/>
                        </a:solidFill>
                      </a:endParaRPr>
                    </a:p>
                  </a:txBody>
                  <a:tcPr>
                    <a:solidFill>
                      <a:srgbClr val="002060"/>
                    </a:solidFill>
                  </a:tcPr>
                </a:tc>
                <a:tc>
                  <a:txBody>
                    <a:bodyPr/>
                    <a:lstStyle/>
                    <a:p>
                      <a:pPr algn="ctr"/>
                      <a:endParaRPr lang="en-US" sz="1050" b="1" noProof="0" dirty="0">
                        <a:solidFill>
                          <a:schemeClr val="bg1"/>
                        </a:solidFill>
                      </a:endParaRPr>
                    </a:p>
                  </a:txBody>
                  <a:tcPr>
                    <a:solidFill>
                      <a:schemeClr val="accent3"/>
                    </a:solidFill>
                  </a:tcPr>
                </a:tc>
                <a:extLst>
                  <a:ext uri="{0D108BD9-81ED-4DB2-BD59-A6C34878D82A}">
                    <a16:rowId xmlns:a16="http://schemas.microsoft.com/office/drawing/2014/main" val="10006"/>
                  </a:ext>
                </a:extLst>
              </a:tr>
              <a:tr h="266969">
                <a:tc vMerge="1">
                  <a:txBody>
                    <a:bodyPr/>
                    <a:lstStyle/>
                    <a:p>
                      <a:endParaRPr lang="en-US" sz="1200" b="1" dirty="0"/>
                    </a:p>
                  </a:txBody>
                  <a:tcPr>
                    <a:solidFill>
                      <a:schemeClr val="accent2"/>
                    </a:solidFill>
                  </a:tcPr>
                </a:tc>
                <a:tc>
                  <a:txBody>
                    <a:bodyPr/>
                    <a:lstStyle/>
                    <a:p>
                      <a:r>
                        <a:rPr lang="en-US" sz="1050" b="1" noProof="0" dirty="0">
                          <a:solidFill>
                            <a:schemeClr val="bg1"/>
                          </a:solidFill>
                        </a:rPr>
                        <a:t>SRAN with LTE, up to 6 cells *)</a:t>
                      </a:r>
                    </a:p>
                  </a:txBody>
                  <a:tcPr>
                    <a:solidFill>
                      <a:schemeClr val="accent3"/>
                    </a:solidFill>
                  </a:tcPr>
                </a:tc>
                <a:tc>
                  <a:txBody>
                    <a:bodyPr/>
                    <a:lstStyle/>
                    <a:p>
                      <a:pPr algn="ctr"/>
                      <a:endParaRPr lang="en-US" sz="1050" b="1" noProof="0" dirty="0">
                        <a:solidFill>
                          <a:schemeClr val="bg1"/>
                        </a:solidFill>
                      </a:endParaRPr>
                    </a:p>
                  </a:txBody>
                  <a:tcPr>
                    <a:solidFill>
                      <a:schemeClr val="accent3"/>
                    </a:solidFill>
                  </a:tcPr>
                </a:tc>
                <a:tc>
                  <a:txBody>
                    <a:bodyPr/>
                    <a:lstStyle/>
                    <a:p>
                      <a:pPr algn="ctr"/>
                      <a:endParaRPr lang="en-US" sz="1050" b="1" noProof="0" dirty="0">
                        <a:solidFill>
                          <a:schemeClr val="bg1"/>
                        </a:solidFill>
                      </a:endParaRPr>
                    </a:p>
                  </a:txBody>
                  <a:tcPr>
                    <a:solidFill>
                      <a:srgbClr val="002060"/>
                    </a:solidFill>
                  </a:tcPr>
                </a:tc>
                <a:extLst>
                  <a:ext uri="{0D108BD9-81ED-4DB2-BD59-A6C34878D82A}">
                    <a16:rowId xmlns:a16="http://schemas.microsoft.com/office/drawing/2014/main" val="10007"/>
                  </a:ext>
                </a:extLst>
              </a:tr>
              <a:tr h="266969">
                <a:tc vMerge="1">
                  <a:txBody>
                    <a:bodyPr/>
                    <a:lstStyle/>
                    <a:p>
                      <a:endParaRPr lang="en-US"/>
                    </a:p>
                  </a:txBody>
                  <a:tcPr/>
                </a:tc>
                <a:tc>
                  <a:txBody>
                    <a:bodyPr/>
                    <a:lstStyle/>
                    <a:p>
                      <a:r>
                        <a:rPr lang="en-US" sz="1050" b="1" noProof="0" dirty="0">
                          <a:solidFill>
                            <a:schemeClr val="bg1"/>
                          </a:solidFill>
                        </a:rPr>
                        <a:t>SRAN with LTE, more than 6 cells *)</a:t>
                      </a:r>
                    </a:p>
                  </a:txBody>
                  <a:tcPr>
                    <a:solidFill>
                      <a:schemeClr val="accent3"/>
                    </a:solidFill>
                  </a:tcPr>
                </a:tc>
                <a:tc>
                  <a:txBody>
                    <a:bodyPr/>
                    <a:lstStyle/>
                    <a:p>
                      <a:pPr algn="ctr"/>
                      <a:endParaRPr lang="en-US" sz="1050" b="1" noProof="0" dirty="0">
                        <a:solidFill>
                          <a:schemeClr val="bg1"/>
                        </a:solidFill>
                      </a:endParaRPr>
                    </a:p>
                  </a:txBody>
                  <a:tcPr>
                    <a:solidFill>
                      <a:srgbClr val="002060"/>
                    </a:solidFill>
                  </a:tcPr>
                </a:tc>
                <a:tc>
                  <a:txBody>
                    <a:bodyPr/>
                    <a:lstStyle/>
                    <a:p>
                      <a:pPr algn="ctr"/>
                      <a:endParaRPr lang="en-US" sz="1050" b="1" noProof="0" dirty="0">
                        <a:solidFill>
                          <a:schemeClr val="bg1"/>
                        </a:solidFill>
                      </a:endParaRPr>
                    </a:p>
                  </a:txBody>
                  <a:tcPr>
                    <a:solidFill>
                      <a:schemeClr val="accent3"/>
                    </a:solidFill>
                  </a:tcPr>
                </a:tc>
                <a:extLst>
                  <a:ext uri="{0D108BD9-81ED-4DB2-BD59-A6C34878D82A}">
                    <a16:rowId xmlns:a16="http://schemas.microsoft.com/office/drawing/2014/main" val="10008"/>
                  </a:ext>
                </a:extLst>
              </a:tr>
              <a:tr h="296226">
                <a:tc gridSpan="2">
                  <a:txBody>
                    <a:bodyPr/>
                    <a:lstStyle/>
                    <a:p>
                      <a:r>
                        <a:rPr lang="en-US" sz="1050" b="1" baseline="0" noProof="0" dirty="0">
                          <a:solidFill>
                            <a:schemeClr val="bg1"/>
                          </a:solidFill>
                        </a:rPr>
                        <a:t>Centralized RAN</a:t>
                      </a:r>
                    </a:p>
                  </a:txBody>
                  <a:tcPr>
                    <a:solidFill>
                      <a:schemeClr val="tx2">
                        <a:lumMod val="50000"/>
                        <a:lumOff val="50000"/>
                      </a:schemeClr>
                    </a:solidFill>
                  </a:tcPr>
                </a:tc>
                <a:tc hMerge="1">
                  <a:txBody>
                    <a:bodyPr/>
                    <a:lstStyle/>
                    <a:p>
                      <a:endParaRPr lang="fi-FI" sz="1200" b="1" baseline="0" dirty="0">
                        <a:solidFill>
                          <a:schemeClr val="bg1"/>
                        </a:solidFill>
                      </a:endParaRPr>
                    </a:p>
                  </a:txBody>
                  <a:tcPr>
                    <a:solidFill>
                      <a:schemeClr val="accent2"/>
                    </a:solidFill>
                  </a:tcPr>
                </a:tc>
                <a:tc>
                  <a:txBody>
                    <a:bodyPr/>
                    <a:lstStyle/>
                    <a:p>
                      <a:pPr algn="ctr"/>
                      <a:endParaRPr lang="en-US" sz="1050" b="1" noProof="0" dirty="0">
                        <a:solidFill>
                          <a:schemeClr val="bg1"/>
                        </a:solidFill>
                      </a:endParaRPr>
                    </a:p>
                  </a:txBody>
                  <a:tcPr>
                    <a:solidFill>
                      <a:srgbClr val="002060"/>
                    </a:solidFill>
                  </a:tcPr>
                </a:tc>
                <a:tc>
                  <a:txBody>
                    <a:bodyPr/>
                    <a:lstStyle/>
                    <a:p>
                      <a:pPr algn="ctr"/>
                      <a:endParaRPr lang="en-US" sz="1050" b="1" noProof="0" dirty="0">
                        <a:solidFill>
                          <a:schemeClr val="bg1"/>
                        </a:solidFill>
                      </a:endParaRPr>
                    </a:p>
                  </a:txBody>
                  <a:tcPr>
                    <a:solidFill>
                      <a:schemeClr val="tx2">
                        <a:lumMod val="50000"/>
                        <a:lumOff val="50000"/>
                      </a:schemeClr>
                    </a:solidFill>
                  </a:tcPr>
                </a:tc>
                <a:extLst>
                  <a:ext uri="{0D108BD9-81ED-4DB2-BD59-A6C34878D82A}">
                    <a16:rowId xmlns:a16="http://schemas.microsoft.com/office/drawing/2014/main" val="10009"/>
                  </a:ext>
                </a:extLst>
              </a:tr>
            </a:tbl>
          </a:graphicData>
        </a:graphic>
      </p:graphicFrame>
      <p:sp>
        <p:nvSpPr>
          <p:cNvPr id="4" name="TextBox 3">
            <a:extLst>
              <a:ext uri="{FF2B5EF4-FFF2-40B4-BE49-F238E27FC236}">
                <a16:creationId xmlns:a16="http://schemas.microsoft.com/office/drawing/2014/main" id="{A1A97B5C-E801-4C69-BD62-51837BFCB035}"/>
              </a:ext>
            </a:extLst>
          </p:cNvPr>
          <p:cNvSpPr txBox="1"/>
          <p:nvPr/>
        </p:nvSpPr>
        <p:spPr>
          <a:xfrm>
            <a:off x="5459498" y="113539"/>
            <a:ext cx="3548743" cy="830633"/>
          </a:xfrm>
          <a:prstGeom prst="rect">
            <a:avLst/>
          </a:prstGeom>
          <a:noFill/>
        </p:spPr>
        <p:txBody>
          <a:bodyPr wrap="square" lIns="90000" tIns="90000" rIns="72000" bIns="46800" rtlCol="0">
            <a:spAutoFit/>
          </a:bodyPr>
          <a:lstStyle/>
          <a:p>
            <a:pPr marL="171450" marR="0" lvl="0" indent="-171450" algn="l" defTabSz="914400" rtl="0" eaLnBrk="1" fontAlgn="base" latinLnBrk="0" hangingPunct="1">
              <a:lnSpc>
                <a:spcPct val="100000"/>
              </a:lnSpc>
              <a:spcBef>
                <a:spcPts val="0"/>
              </a:spcBef>
              <a:spcAft>
                <a:spcPct val="0"/>
              </a:spcAft>
              <a:buClr>
                <a:srgbClr val="001135"/>
              </a:buClr>
              <a:buSzTx/>
              <a:buFontTx/>
              <a:buNone/>
              <a:tabLst/>
              <a:defRPr/>
            </a:pPr>
            <a:r>
              <a:rPr kumimoji="0" lang="en-US" sz="900" b="0" i="0" u="none" strike="noStrike" kern="1200" cap="none" spc="0" normalizeH="0" baseline="0" noProof="0" dirty="0">
                <a:ln>
                  <a:noFill/>
                </a:ln>
                <a:solidFill>
                  <a:srgbClr val="124191"/>
                </a:solidFill>
                <a:effectLst/>
                <a:uLnTx/>
                <a:uFillTx/>
                <a:latin typeface="Nokia Pure Text Light"/>
                <a:ea typeface="Nokia Pure Text" panose="020B0503020202020204" pitchFamily="34" charset="0"/>
                <a:cs typeface="Nokia Pure Headline Light"/>
              </a:rPr>
              <a:t>*) @20 MHz 2x2 MIMO equivalents (both FDD and TD-LTE); </a:t>
            </a:r>
          </a:p>
          <a:p>
            <a:pPr marL="171450" marR="0" lvl="0" indent="-171450" algn="l" defTabSz="914400" rtl="0" eaLnBrk="1" fontAlgn="base" latinLnBrk="0" hangingPunct="1">
              <a:lnSpc>
                <a:spcPct val="100000"/>
              </a:lnSpc>
              <a:spcBef>
                <a:spcPts val="0"/>
              </a:spcBef>
              <a:spcAft>
                <a:spcPct val="0"/>
              </a:spcAft>
              <a:buClr>
                <a:srgbClr val="001135"/>
              </a:buClr>
              <a:buSzTx/>
              <a:buFontTx/>
              <a:buNone/>
              <a:tabLst/>
              <a:defRPr/>
            </a:pPr>
            <a:r>
              <a:rPr kumimoji="0" lang="en-US" sz="900" b="0" i="0" u="none" strike="noStrike" kern="1200" cap="none" spc="0" normalizeH="0" baseline="0" noProof="0" dirty="0">
                <a:ln>
                  <a:noFill/>
                </a:ln>
                <a:solidFill>
                  <a:srgbClr val="124191"/>
                </a:solidFill>
                <a:effectLst/>
                <a:uLnTx/>
                <a:uFillTx/>
                <a:latin typeface="Nokia Pure Text Light"/>
                <a:ea typeface="Nokia Pure Text" panose="020B0503020202020204" pitchFamily="34" charset="0"/>
                <a:cs typeface="Nokia Pure Headline Light"/>
              </a:rPr>
              <a:t>**) for TD-LTE 4x4 and 8x8 MIMO use cases with Flexi Multiradio 10: Indoor variant is a better choice than Outdoor</a:t>
            </a:r>
          </a:p>
          <a:p>
            <a:pPr marL="171450" marR="0" lvl="0" indent="-171450" algn="l" defTabSz="914400" rtl="0" eaLnBrk="1" fontAlgn="base" latinLnBrk="0" hangingPunct="1">
              <a:lnSpc>
                <a:spcPct val="100000"/>
              </a:lnSpc>
              <a:spcBef>
                <a:spcPts val="0"/>
              </a:spcBef>
              <a:spcAft>
                <a:spcPct val="0"/>
              </a:spcAft>
              <a:buClr>
                <a:srgbClr val="001135"/>
              </a:buClr>
              <a:buSzTx/>
              <a:buFontTx/>
              <a:buNone/>
              <a:tabLst/>
              <a:defRPr/>
            </a:pPr>
            <a:r>
              <a:rPr kumimoji="0" lang="en-US" sz="900" b="0" i="0" u="none" strike="noStrike" kern="1200" cap="none" spc="0" normalizeH="0" baseline="0" noProof="0" dirty="0">
                <a:ln>
                  <a:noFill/>
                </a:ln>
                <a:solidFill>
                  <a:srgbClr val="124191"/>
                </a:solidFill>
                <a:effectLst/>
                <a:uLnTx/>
                <a:uFillTx/>
                <a:latin typeface="Nokia Pure Text Light"/>
                <a:ea typeface="Nokia Pure Text" panose="020B0503020202020204" pitchFamily="34" charset="0"/>
                <a:cs typeface="Nokia Pure Headline Light"/>
              </a:rPr>
              <a:t>***) 16 SU is approx. equivalent 18 carriers with 45 voice users, 45 HSPA users.</a:t>
            </a:r>
          </a:p>
        </p:txBody>
      </p:sp>
      <p:sp>
        <p:nvSpPr>
          <p:cNvPr id="5" name="Freeform 7">
            <a:extLst>
              <a:ext uri="{FF2B5EF4-FFF2-40B4-BE49-F238E27FC236}">
                <a16:creationId xmlns:a16="http://schemas.microsoft.com/office/drawing/2014/main" id="{816A9C02-0F94-45A6-A18E-A46079B1DA96}"/>
              </a:ext>
            </a:extLst>
          </p:cNvPr>
          <p:cNvSpPr/>
          <p:nvPr/>
        </p:nvSpPr>
        <p:spPr>
          <a:xfrm>
            <a:off x="6006650" y="2181445"/>
            <a:ext cx="208125" cy="139987"/>
          </a:xfrm>
          <a:custGeom>
            <a:avLst/>
            <a:gdLst/>
            <a:ahLst/>
            <a:cxnLst/>
            <a:rect l="0" t="0" r="0" b="0"/>
            <a:pathLst>
              <a:path w="429015" h="407000">
                <a:moveTo>
                  <a:pt x="418148" y="0"/>
                </a:moveTo>
                <a:lnTo>
                  <a:pt x="418148" y="0"/>
                </a:lnTo>
                <a:lnTo>
                  <a:pt x="429014" y="15381"/>
                </a:lnTo>
                <a:lnTo>
                  <a:pt x="429014" y="15381"/>
                </a:lnTo>
                <a:lnTo>
                  <a:pt x="420687" y="21873"/>
                </a:lnTo>
                <a:lnTo>
                  <a:pt x="412360" y="28647"/>
                </a:lnTo>
                <a:lnTo>
                  <a:pt x="403613" y="36127"/>
                </a:lnTo>
                <a:lnTo>
                  <a:pt x="395003" y="43606"/>
                </a:lnTo>
                <a:lnTo>
                  <a:pt x="386113" y="51791"/>
                </a:lnTo>
                <a:lnTo>
                  <a:pt x="377222" y="60400"/>
                </a:lnTo>
                <a:lnTo>
                  <a:pt x="368331" y="69291"/>
                </a:lnTo>
                <a:lnTo>
                  <a:pt x="359158" y="78605"/>
                </a:lnTo>
                <a:lnTo>
                  <a:pt x="349845" y="88483"/>
                </a:lnTo>
                <a:lnTo>
                  <a:pt x="340530" y="98644"/>
                </a:lnTo>
                <a:lnTo>
                  <a:pt x="331075" y="109369"/>
                </a:lnTo>
                <a:lnTo>
                  <a:pt x="321337" y="120376"/>
                </a:lnTo>
                <a:lnTo>
                  <a:pt x="311741" y="131808"/>
                </a:lnTo>
                <a:lnTo>
                  <a:pt x="301863" y="143663"/>
                </a:lnTo>
                <a:lnTo>
                  <a:pt x="291702" y="156083"/>
                </a:lnTo>
                <a:lnTo>
                  <a:pt x="281682" y="168783"/>
                </a:lnTo>
                <a:lnTo>
                  <a:pt x="281682" y="168783"/>
                </a:lnTo>
                <a:lnTo>
                  <a:pt x="271803" y="181625"/>
                </a:lnTo>
                <a:lnTo>
                  <a:pt x="262207" y="194326"/>
                </a:lnTo>
                <a:lnTo>
                  <a:pt x="252609" y="207168"/>
                </a:lnTo>
                <a:lnTo>
                  <a:pt x="243718" y="219588"/>
                </a:lnTo>
                <a:lnTo>
                  <a:pt x="234829" y="232147"/>
                </a:lnTo>
                <a:lnTo>
                  <a:pt x="226502" y="244566"/>
                </a:lnTo>
                <a:lnTo>
                  <a:pt x="218176" y="256703"/>
                </a:lnTo>
                <a:lnTo>
                  <a:pt x="210273" y="268840"/>
                </a:lnTo>
                <a:lnTo>
                  <a:pt x="202794" y="280976"/>
                </a:lnTo>
                <a:lnTo>
                  <a:pt x="195456" y="292971"/>
                </a:lnTo>
                <a:lnTo>
                  <a:pt x="188540" y="304685"/>
                </a:lnTo>
                <a:lnTo>
                  <a:pt x="181907" y="316398"/>
                </a:lnTo>
                <a:lnTo>
                  <a:pt x="175416" y="327969"/>
                </a:lnTo>
                <a:lnTo>
                  <a:pt x="169348" y="339401"/>
                </a:lnTo>
                <a:lnTo>
                  <a:pt x="163703" y="350832"/>
                </a:lnTo>
                <a:lnTo>
                  <a:pt x="158058" y="362263"/>
                </a:lnTo>
                <a:lnTo>
                  <a:pt x="135196" y="377645"/>
                </a:lnTo>
                <a:lnTo>
                  <a:pt x="135196" y="377645"/>
                </a:lnTo>
                <a:lnTo>
                  <a:pt x="122071" y="386817"/>
                </a:lnTo>
                <a:lnTo>
                  <a:pt x="111205" y="394862"/>
                </a:lnTo>
                <a:lnTo>
                  <a:pt x="102738" y="401495"/>
                </a:lnTo>
                <a:lnTo>
                  <a:pt x="99351" y="404600"/>
                </a:lnTo>
                <a:lnTo>
                  <a:pt x="96387" y="406999"/>
                </a:lnTo>
                <a:lnTo>
                  <a:pt x="96387" y="406999"/>
                </a:lnTo>
                <a:lnTo>
                  <a:pt x="95258" y="403048"/>
                </a:lnTo>
                <a:lnTo>
                  <a:pt x="93988" y="398673"/>
                </a:lnTo>
                <a:lnTo>
                  <a:pt x="90178" y="387806"/>
                </a:lnTo>
                <a:lnTo>
                  <a:pt x="85096" y="374682"/>
                </a:lnTo>
                <a:lnTo>
                  <a:pt x="79028" y="359299"/>
                </a:lnTo>
                <a:lnTo>
                  <a:pt x="70279" y="339260"/>
                </a:lnTo>
                <a:lnTo>
                  <a:pt x="70279" y="339260"/>
                </a:lnTo>
                <a:lnTo>
                  <a:pt x="65622" y="328816"/>
                </a:lnTo>
                <a:lnTo>
                  <a:pt x="61106" y="319079"/>
                </a:lnTo>
                <a:lnTo>
                  <a:pt x="56590" y="310047"/>
                </a:lnTo>
                <a:lnTo>
                  <a:pt x="52357" y="301580"/>
                </a:lnTo>
                <a:lnTo>
                  <a:pt x="47982" y="294100"/>
                </a:lnTo>
                <a:lnTo>
                  <a:pt x="43889" y="287044"/>
                </a:lnTo>
                <a:lnTo>
                  <a:pt x="39656" y="280976"/>
                </a:lnTo>
                <a:lnTo>
                  <a:pt x="35704" y="275190"/>
                </a:lnTo>
                <a:lnTo>
                  <a:pt x="35704" y="275190"/>
                </a:lnTo>
                <a:lnTo>
                  <a:pt x="31753" y="270250"/>
                </a:lnTo>
                <a:lnTo>
                  <a:pt x="27518" y="266018"/>
                </a:lnTo>
                <a:lnTo>
                  <a:pt x="23144" y="261783"/>
                </a:lnTo>
                <a:lnTo>
                  <a:pt x="18769" y="258114"/>
                </a:lnTo>
                <a:lnTo>
                  <a:pt x="14253" y="255009"/>
                </a:lnTo>
                <a:lnTo>
                  <a:pt x="9737" y="252045"/>
                </a:lnTo>
                <a:lnTo>
                  <a:pt x="4939" y="249787"/>
                </a:lnTo>
                <a:lnTo>
                  <a:pt x="0" y="247953"/>
                </a:lnTo>
                <a:lnTo>
                  <a:pt x="0" y="247953"/>
                </a:lnTo>
                <a:lnTo>
                  <a:pt x="4234" y="243578"/>
                </a:lnTo>
                <a:lnTo>
                  <a:pt x="8326" y="239627"/>
                </a:lnTo>
                <a:lnTo>
                  <a:pt x="12279" y="235957"/>
                </a:lnTo>
                <a:lnTo>
                  <a:pt x="16370" y="232288"/>
                </a:lnTo>
                <a:lnTo>
                  <a:pt x="20322" y="229325"/>
                </a:lnTo>
                <a:lnTo>
                  <a:pt x="24273" y="226502"/>
                </a:lnTo>
                <a:lnTo>
                  <a:pt x="28084" y="223821"/>
                </a:lnTo>
                <a:lnTo>
                  <a:pt x="32034" y="221281"/>
                </a:lnTo>
                <a:lnTo>
                  <a:pt x="35845" y="219445"/>
                </a:lnTo>
                <a:lnTo>
                  <a:pt x="39656" y="217611"/>
                </a:lnTo>
                <a:lnTo>
                  <a:pt x="43325" y="216060"/>
                </a:lnTo>
                <a:lnTo>
                  <a:pt x="46853" y="214931"/>
                </a:lnTo>
                <a:lnTo>
                  <a:pt x="50663" y="213942"/>
                </a:lnTo>
                <a:lnTo>
                  <a:pt x="54332" y="213238"/>
                </a:lnTo>
                <a:lnTo>
                  <a:pt x="57719" y="212813"/>
                </a:lnTo>
                <a:lnTo>
                  <a:pt x="61247" y="212672"/>
                </a:lnTo>
                <a:lnTo>
                  <a:pt x="61247" y="212672"/>
                </a:lnTo>
                <a:lnTo>
                  <a:pt x="62659" y="212672"/>
                </a:lnTo>
                <a:lnTo>
                  <a:pt x="64212" y="212813"/>
                </a:lnTo>
                <a:lnTo>
                  <a:pt x="65622" y="213238"/>
                </a:lnTo>
                <a:lnTo>
                  <a:pt x="67176" y="213520"/>
                </a:lnTo>
                <a:lnTo>
                  <a:pt x="70420" y="214931"/>
                </a:lnTo>
                <a:lnTo>
                  <a:pt x="73526" y="216624"/>
                </a:lnTo>
                <a:lnTo>
                  <a:pt x="76631" y="218882"/>
                </a:lnTo>
                <a:lnTo>
                  <a:pt x="79876" y="221703"/>
                </a:lnTo>
                <a:lnTo>
                  <a:pt x="83120" y="224950"/>
                </a:lnTo>
                <a:lnTo>
                  <a:pt x="86368" y="228760"/>
                </a:lnTo>
                <a:lnTo>
                  <a:pt x="89754" y="233135"/>
                </a:lnTo>
                <a:lnTo>
                  <a:pt x="93000" y="237792"/>
                </a:lnTo>
                <a:lnTo>
                  <a:pt x="96387" y="243155"/>
                </a:lnTo>
                <a:lnTo>
                  <a:pt x="99915" y="248800"/>
                </a:lnTo>
                <a:lnTo>
                  <a:pt x="103443" y="255291"/>
                </a:lnTo>
                <a:lnTo>
                  <a:pt x="106830" y="262206"/>
                </a:lnTo>
                <a:lnTo>
                  <a:pt x="110499" y="269405"/>
                </a:lnTo>
                <a:lnTo>
                  <a:pt x="114027" y="277164"/>
                </a:lnTo>
                <a:lnTo>
                  <a:pt x="123765" y="298757"/>
                </a:lnTo>
                <a:lnTo>
                  <a:pt x="123765" y="298757"/>
                </a:lnTo>
                <a:lnTo>
                  <a:pt x="130397" y="287750"/>
                </a:lnTo>
                <a:lnTo>
                  <a:pt x="137313" y="277025"/>
                </a:lnTo>
                <a:lnTo>
                  <a:pt x="144510" y="266018"/>
                </a:lnTo>
                <a:lnTo>
                  <a:pt x="151707" y="255150"/>
                </a:lnTo>
                <a:lnTo>
                  <a:pt x="159328" y="244284"/>
                </a:lnTo>
                <a:lnTo>
                  <a:pt x="167090" y="233558"/>
                </a:lnTo>
                <a:lnTo>
                  <a:pt x="175275" y="222692"/>
                </a:lnTo>
                <a:lnTo>
                  <a:pt x="183319" y="212109"/>
                </a:lnTo>
                <a:lnTo>
                  <a:pt x="191928" y="201382"/>
                </a:lnTo>
                <a:lnTo>
                  <a:pt x="200676" y="190657"/>
                </a:lnTo>
                <a:lnTo>
                  <a:pt x="209568" y="180214"/>
                </a:lnTo>
                <a:lnTo>
                  <a:pt x="218882" y="169487"/>
                </a:lnTo>
                <a:lnTo>
                  <a:pt x="228337" y="159045"/>
                </a:lnTo>
                <a:lnTo>
                  <a:pt x="237792" y="148461"/>
                </a:lnTo>
                <a:lnTo>
                  <a:pt x="247952" y="138018"/>
                </a:lnTo>
                <a:lnTo>
                  <a:pt x="257973" y="127575"/>
                </a:lnTo>
                <a:lnTo>
                  <a:pt x="257973" y="127575"/>
                </a:lnTo>
                <a:lnTo>
                  <a:pt x="268275" y="117273"/>
                </a:lnTo>
                <a:lnTo>
                  <a:pt x="278436" y="107395"/>
                </a:lnTo>
                <a:lnTo>
                  <a:pt x="288597" y="97798"/>
                </a:lnTo>
                <a:lnTo>
                  <a:pt x="298757" y="88483"/>
                </a:lnTo>
                <a:lnTo>
                  <a:pt x="308918" y="79593"/>
                </a:lnTo>
                <a:lnTo>
                  <a:pt x="318938" y="70843"/>
                </a:lnTo>
                <a:lnTo>
                  <a:pt x="328958" y="62235"/>
                </a:lnTo>
                <a:lnTo>
                  <a:pt x="338979" y="54050"/>
                </a:lnTo>
                <a:lnTo>
                  <a:pt x="349138" y="46287"/>
                </a:lnTo>
                <a:lnTo>
                  <a:pt x="359016" y="38667"/>
                </a:lnTo>
                <a:lnTo>
                  <a:pt x="368896" y="31470"/>
                </a:lnTo>
                <a:lnTo>
                  <a:pt x="378915" y="24696"/>
                </a:lnTo>
                <a:lnTo>
                  <a:pt x="388794" y="18063"/>
                </a:lnTo>
                <a:lnTo>
                  <a:pt x="398673" y="11712"/>
                </a:lnTo>
                <a:lnTo>
                  <a:pt x="408268" y="5643"/>
                </a:lnTo>
                <a:lnTo>
                  <a:pt x="418148" y="0"/>
                </a:lnTo>
                <a:close/>
              </a:path>
            </a:pathLst>
          </a:custGeom>
          <a:solidFill>
            <a:schemeClr val="bg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6" name="Freeform 8">
            <a:extLst>
              <a:ext uri="{FF2B5EF4-FFF2-40B4-BE49-F238E27FC236}">
                <a16:creationId xmlns:a16="http://schemas.microsoft.com/office/drawing/2014/main" id="{B36D6A7A-521D-4552-BEFC-8A7BFF74283A}"/>
              </a:ext>
            </a:extLst>
          </p:cNvPr>
          <p:cNvSpPr/>
          <p:nvPr/>
        </p:nvSpPr>
        <p:spPr>
          <a:xfrm>
            <a:off x="6006650" y="2425547"/>
            <a:ext cx="208125" cy="139987"/>
          </a:xfrm>
          <a:custGeom>
            <a:avLst/>
            <a:gdLst/>
            <a:ahLst/>
            <a:cxnLst/>
            <a:rect l="0" t="0" r="0" b="0"/>
            <a:pathLst>
              <a:path w="429015" h="407000">
                <a:moveTo>
                  <a:pt x="418148" y="0"/>
                </a:moveTo>
                <a:lnTo>
                  <a:pt x="418148" y="0"/>
                </a:lnTo>
                <a:lnTo>
                  <a:pt x="429014" y="15381"/>
                </a:lnTo>
                <a:lnTo>
                  <a:pt x="429014" y="15381"/>
                </a:lnTo>
                <a:lnTo>
                  <a:pt x="420687" y="21873"/>
                </a:lnTo>
                <a:lnTo>
                  <a:pt x="412360" y="28647"/>
                </a:lnTo>
                <a:lnTo>
                  <a:pt x="403613" y="36127"/>
                </a:lnTo>
                <a:lnTo>
                  <a:pt x="395003" y="43606"/>
                </a:lnTo>
                <a:lnTo>
                  <a:pt x="386113" y="51791"/>
                </a:lnTo>
                <a:lnTo>
                  <a:pt x="377222" y="60400"/>
                </a:lnTo>
                <a:lnTo>
                  <a:pt x="368331" y="69291"/>
                </a:lnTo>
                <a:lnTo>
                  <a:pt x="359158" y="78605"/>
                </a:lnTo>
                <a:lnTo>
                  <a:pt x="349845" y="88483"/>
                </a:lnTo>
                <a:lnTo>
                  <a:pt x="340530" y="98644"/>
                </a:lnTo>
                <a:lnTo>
                  <a:pt x="331075" y="109369"/>
                </a:lnTo>
                <a:lnTo>
                  <a:pt x="321337" y="120376"/>
                </a:lnTo>
                <a:lnTo>
                  <a:pt x="311741" y="131808"/>
                </a:lnTo>
                <a:lnTo>
                  <a:pt x="301863" y="143663"/>
                </a:lnTo>
                <a:lnTo>
                  <a:pt x="291702" y="156083"/>
                </a:lnTo>
                <a:lnTo>
                  <a:pt x="281682" y="168783"/>
                </a:lnTo>
                <a:lnTo>
                  <a:pt x="281682" y="168783"/>
                </a:lnTo>
                <a:lnTo>
                  <a:pt x="271803" y="181625"/>
                </a:lnTo>
                <a:lnTo>
                  <a:pt x="262207" y="194326"/>
                </a:lnTo>
                <a:lnTo>
                  <a:pt x="252609" y="207168"/>
                </a:lnTo>
                <a:lnTo>
                  <a:pt x="243718" y="219588"/>
                </a:lnTo>
                <a:lnTo>
                  <a:pt x="234829" y="232147"/>
                </a:lnTo>
                <a:lnTo>
                  <a:pt x="226502" y="244566"/>
                </a:lnTo>
                <a:lnTo>
                  <a:pt x="218176" y="256703"/>
                </a:lnTo>
                <a:lnTo>
                  <a:pt x="210273" y="268840"/>
                </a:lnTo>
                <a:lnTo>
                  <a:pt x="202794" y="280976"/>
                </a:lnTo>
                <a:lnTo>
                  <a:pt x="195456" y="292971"/>
                </a:lnTo>
                <a:lnTo>
                  <a:pt x="188540" y="304685"/>
                </a:lnTo>
                <a:lnTo>
                  <a:pt x="181907" y="316398"/>
                </a:lnTo>
                <a:lnTo>
                  <a:pt x="175416" y="327969"/>
                </a:lnTo>
                <a:lnTo>
                  <a:pt x="169348" y="339401"/>
                </a:lnTo>
                <a:lnTo>
                  <a:pt x="163703" y="350832"/>
                </a:lnTo>
                <a:lnTo>
                  <a:pt x="158058" y="362263"/>
                </a:lnTo>
                <a:lnTo>
                  <a:pt x="135196" y="377645"/>
                </a:lnTo>
                <a:lnTo>
                  <a:pt x="135196" y="377645"/>
                </a:lnTo>
                <a:lnTo>
                  <a:pt x="122071" y="386817"/>
                </a:lnTo>
                <a:lnTo>
                  <a:pt x="111205" y="394862"/>
                </a:lnTo>
                <a:lnTo>
                  <a:pt x="102738" y="401495"/>
                </a:lnTo>
                <a:lnTo>
                  <a:pt x="99351" y="404600"/>
                </a:lnTo>
                <a:lnTo>
                  <a:pt x="96387" y="406999"/>
                </a:lnTo>
                <a:lnTo>
                  <a:pt x="96387" y="406999"/>
                </a:lnTo>
                <a:lnTo>
                  <a:pt x="95258" y="403048"/>
                </a:lnTo>
                <a:lnTo>
                  <a:pt x="93988" y="398673"/>
                </a:lnTo>
                <a:lnTo>
                  <a:pt x="90178" y="387806"/>
                </a:lnTo>
                <a:lnTo>
                  <a:pt x="85096" y="374682"/>
                </a:lnTo>
                <a:lnTo>
                  <a:pt x="79028" y="359299"/>
                </a:lnTo>
                <a:lnTo>
                  <a:pt x="70279" y="339260"/>
                </a:lnTo>
                <a:lnTo>
                  <a:pt x="70279" y="339260"/>
                </a:lnTo>
                <a:lnTo>
                  <a:pt x="65622" y="328816"/>
                </a:lnTo>
                <a:lnTo>
                  <a:pt x="61106" y="319079"/>
                </a:lnTo>
                <a:lnTo>
                  <a:pt x="56590" y="310047"/>
                </a:lnTo>
                <a:lnTo>
                  <a:pt x="52357" y="301580"/>
                </a:lnTo>
                <a:lnTo>
                  <a:pt x="47982" y="294100"/>
                </a:lnTo>
                <a:lnTo>
                  <a:pt x="43889" y="287044"/>
                </a:lnTo>
                <a:lnTo>
                  <a:pt x="39656" y="280976"/>
                </a:lnTo>
                <a:lnTo>
                  <a:pt x="35704" y="275190"/>
                </a:lnTo>
                <a:lnTo>
                  <a:pt x="35704" y="275190"/>
                </a:lnTo>
                <a:lnTo>
                  <a:pt x="31753" y="270250"/>
                </a:lnTo>
                <a:lnTo>
                  <a:pt x="27518" y="266018"/>
                </a:lnTo>
                <a:lnTo>
                  <a:pt x="23144" y="261783"/>
                </a:lnTo>
                <a:lnTo>
                  <a:pt x="18769" y="258114"/>
                </a:lnTo>
                <a:lnTo>
                  <a:pt x="14253" y="255009"/>
                </a:lnTo>
                <a:lnTo>
                  <a:pt x="9737" y="252045"/>
                </a:lnTo>
                <a:lnTo>
                  <a:pt x="4939" y="249787"/>
                </a:lnTo>
                <a:lnTo>
                  <a:pt x="0" y="247953"/>
                </a:lnTo>
                <a:lnTo>
                  <a:pt x="0" y="247953"/>
                </a:lnTo>
                <a:lnTo>
                  <a:pt x="4234" y="243578"/>
                </a:lnTo>
                <a:lnTo>
                  <a:pt x="8326" y="239627"/>
                </a:lnTo>
                <a:lnTo>
                  <a:pt x="12279" y="235957"/>
                </a:lnTo>
                <a:lnTo>
                  <a:pt x="16370" y="232288"/>
                </a:lnTo>
                <a:lnTo>
                  <a:pt x="20322" y="229325"/>
                </a:lnTo>
                <a:lnTo>
                  <a:pt x="24273" y="226502"/>
                </a:lnTo>
                <a:lnTo>
                  <a:pt x="28084" y="223821"/>
                </a:lnTo>
                <a:lnTo>
                  <a:pt x="32034" y="221281"/>
                </a:lnTo>
                <a:lnTo>
                  <a:pt x="35845" y="219445"/>
                </a:lnTo>
                <a:lnTo>
                  <a:pt x="39656" y="217611"/>
                </a:lnTo>
                <a:lnTo>
                  <a:pt x="43325" y="216060"/>
                </a:lnTo>
                <a:lnTo>
                  <a:pt x="46853" y="214931"/>
                </a:lnTo>
                <a:lnTo>
                  <a:pt x="50663" y="213942"/>
                </a:lnTo>
                <a:lnTo>
                  <a:pt x="54332" y="213238"/>
                </a:lnTo>
                <a:lnTo>
                  <a:pt x="57719" y="212813"/>
                </a:lnTo>
                <a:lnTo>
                  <a:pt x="61247" y="212672"/>
                </a:lnTo>
                <a:lnTo>
                  <a:pt x="61247" y="212672"/>
                </a:lnTo>
                <a:lnTo>
                  <a:pt x="62659" y="212672"/>
                </a:lnTo>
                <a:lnTo>
                  <a:pt x="64212" y="212813"/>
                </a:lnTo>
                <a:lnTo>
                  <a:pt x="65622" y="213238"/>
                </a:lnTo>
                <a:lnTo>
                  <a:pt x="67176" y="213520"/>
                </a:lnTo>
                <a:lnTo>
                  <a:pt x="70420" y="214931"/>
                </a:lnTo>
                <a:lnTo>
                  <a:pt x="73526" y="216624"/>
                </a:lnTo>
                <a:lnTo>
                  <a:pt x="76631" y="218882"/>
                </a:lnTo>
                <a:lnTo>
                  <a:pt x="79876" y="221703"/>
                </a:lnTo>
                <a:lnTo>
                  <a:pt x="83120" y="224950"/>
                </a:lnTo>
                <a:lnTo>
                  <a:pt x="86368" y="228760"/>
                </a:lnTo>
                <a:lnTo>
                  <a:pt x="89754" y="233135"/>
                </a:lnTo>
                <a:lnTo>
                  <a:pt x="93000" y="237792"/>
                </a:lnTo>
                <a:lnTo>
                  <a:pt x="96387" y="243155"/>
                </a:lnTo>
                <a:lnTo>
                  <a:pt x="99915" y="248800"/>
                </a:lnTo>
                <a:lnTo>
                  <a:pt x="103443" y="255291"/>
                </a:lnTo>
                <a:lnTo>
                  <a:pt x="106830" y="262206"/>
                </a:lnTo>
                <a:lnTo>
                  <a:pt x="110499" y="269405"/>
                </a:lnTo>
                <a:lnTo>
                  <a:pt x="114027" y="277164"/>
                </a:lnTo>
                <a:lnTo>
                  <a:pt x="123765" y="298757"/>
                </a:lnTo>
                <a:lnTo>
                  <a:pt x="123765" y="298757"/>
                </a:lnTo>
                <a:lnTo>
                  <a:pt x="130397" y="287750"/>
                </a:lnTo>
                <a:lnTo>
                  <a:pt x="137313" y="277025"/>
                </a:lnTo>
                <a:lnTo>
                  <a:pt x="144510" y="266018"/>
                </a:lnTo>
                <a:lnTo>
                  <a:pt x="151707" y="255150"/>
                </a:lnTo>
                <a:lnTo>
                  <a:pt x="159328" y="244284"/>
                </a:lnTo>
                <a:lnTo>
                  <a:pt x="167090" y="233558"/>
                </a:lnTo>
                <a:lnTo>
                  <a:pt x="175275" y="222692"/>
                </a:lnTo>
                <a:lnTo>
                  <a:pt x="183319" y="212109"/>
                </a:lnTo>
                <a:lnTo>
                  <a:pt x="191928" y="201382"/>
                </a:lnTo>
                <a:lnTo>
                  <a:pt x="200676" y="190657"/>
                </a:lnTo>
                <a:lnTo>
                  <a:pt x="209568" y="180214"/>
                </a:lnTo>
                <a:lnTo>
                  <a:pt x="218882" y="169487"/>
                </a:lnTo>
                <a:lnTo>
                  <a:pt x="228337" y="159045"/>
                </a:lnTo>
                <a:lnTo>
                  <a:pt x="237792" y="148461"/>
                </a:lnTo>
                <a:lnTo>
                  <a:pt x="247952" y="138018"/>
                </a:lnTo>
                <a:lnTo>
                  <a:pt x="257973" y="127575"/>
                </a:lnTo>
                <a:lnTo>
                  <a:pt x="257973" y="127575"/>
                </a:lnTo>
                <a:lnTo>
                  <a:pt x="268275" y="117273"/>
                </a:lnTo>
                <a:lnTo>
                  <a:pt x="278436" y="107395"/>
                </a:lnTo>
                <a:lnTo>
                  <a:pt x="288597" y="97798"/>
                </a:lnTo>
                <a:lnTo>
                  <a:pt x="298757" y="88483"/>
                </a:lnTo>
                <a:lnTo>
                  <a:pt x="308918" y="79593"/>
                </a:lnTo>
                <a:lnTo>
                  <a:pt x="318938" y="70843"/>
                </a:lnTo>
                <a:lnTo>
                  <a:pt x="328958" y="62235"/>
                </a:lnTo>
                <a:lnTo>
                  <a:pt x="338979" y="54050"/>
                </a:lnTo>
                <a:lnTo>
                  <a:pt x="349138" y="46287"/>
                </a:lnTo>
                <a:lnTo>
                  <a:pt x="359016" y="38667"/>
                </a:lnTo>
                <a:lnTo>
                  <a:pt x="368896" y="31470"/>
                </a:lnTo>
                <a:lnTo>
                  <a:pt x="378915" y="24696"/>
                </a:lnTo>
                <a:lnTo>
                  <a:pt x="388794" y="18063"/>
                </a:lnTo>
                <a:lnTo>
                  <a:pt x="398673" y="11712"/>
                </a:lnTo>
                <a:lnTo>
                  <a:pt x="408268" y="5643"/>
                </a:lnTo>
                <a:lnTo>
                  <a:pt x="418148" y="0"/>
                </a:lnTo>
                <a:close/>
              </a:path>
            </a:pathLst>
          </a:custGeom>
          <a:solidFill>
            <a:schemeClr val="bg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7" name="Freeform 9">
            <a:extLst>
              <a:ext uri="{FF2B5EF4-FFF2-40B4-BE49-F238E27FC236}">
                <a16:creationId xmlns:a16="http://schemas.microsoft.com/office/drawing/2014/main" id="{ABDFC24B-43F1-4915-843A-CB934507EFD4}"/>
              </a:ext>
            </a:extLst>
          </p:cNvPr>
          <p:cNvSpPr/>
          <p:nvPr/>
        </p:nvSpPr>
        <p:spPr>
          <a:xfrm>
            <a:off x="6006650" y="2682382"/>
            <a:ext cx="208125" cy="139987"/>
          </a:xfrm>
          <a:custGeom>
            <a:avLst/>
            <a:gdLst/>
            <a:ahLst/>
            <a:cxnLst/>
            <a:rect l="0" t="0" r="0" b="0"/>
            <a:pathLst>
              <a:path w="429015" h="407000">
                <a:moveTo>
                  <a:pt x="418148" y="0"/>
                </a:moveTo>
                <a:lnTo>
                  <a:pt x="418148" y="0"/>
                </a:lnTo>
                <a:lnTo>
                  <a:pt x="429014" y="15381"/>
                </a:lnTo>
                <a:lnTo>
                  <a:pt x="429014" y="15381"/>
                </a:lnTo>
                <a:lnTo>
                  <a:pt x="420687" y="21873"/>
                </a:lnTo>
                <a:lnTo>
                  <a:pt x="412360" y="28647"/>
                </a:lnTo>
                <a:lnTo>
                  <a:pt x="403613" y="36127"/>
                </a:lnTo>
                <a:lnTo>
                  <a:pt x="395003" y="43606"/>
                </a:lnTo>
                <a:lnTo>
                  <a:pt x="386113" y="51791"/>
                </a:lnTo>
                <a:lnTo>
                  <a:pt x="377222" y="60400"/>
                </a:lnTo>
                <a:lnTo>
                  <a:pt x="368331" y="69291"/>
                </a:lnTo>
                <a:lnTo>
                  <a:pt x="359158" y="78605"/>
                </a:lnTo>
                <a:lnTo>
                  <a:pt x="349845" y="88483"/>
                </a:lnTo>
                <a:lnTo>
                  <a:pt x="340530" y="98644"/>
                </a:lnTo>
                <a:lnTo>
                  <a:pt x="331075" y="109369"/>
                </a:lnTo>
                <a:lnTo>
                  <a:pt x="321337" y="120376"/>
                </a:lnTo>
                <a:lnTo>
                  <a:pt x="311741" y="131808"/>
                </a:lnTo>
                <a:lnTo>
                  <a:pt x="301863" y="143663"/>
                </a:lnTo>
                <a:lnTo>
                  <a:pt x="291702" y="156083"/>
                </a:lnTo>
                <a:lnTo>
                  <a:pt x="281682" y="168783"/>
                </a:lnTo>
                <a:lnTo>
                  <a:pt x="281682" y="168783"/>
                </a:lnTo>
                <a:lnTo>
                  <a:pt x="271803" y="181625"/>
                </a:lnTo>
                <a:lnTo>
                  <a:pt x="262207" y="194326"/>
                </a:lnTo>
                <a:lnTo>
                  <a:pt x="252609" y="207168"/>
                </a:lnTo>
                <a:lnTo>
                  <a:pt x="243718" y="219588"/>
                </a:lnTo>
                <a:lnTo>
                  <a:pt x="234829" y="232147"/>
                </a:lnTo>
                <a:lnTo>
                  <a:pt x="226502" y="244566"/>
                </a:lnTo>
                <a:lnTo>
                  <a:pt x="218176" y="256703"/>
                </a:lnTo>
                <a:lnTo>
                  <a:pt x="210273" y="268840"/>
                </a:lnTo>
                <a:lnTo>
                  <a:pt x="202794" y="280976"/>
                </a:lnTo>
                <a:lnTo>
                  <a:pt x="195456" y="292971"/>
                </a:lnTo>
                <a:lnTo>
                  <a:pt x="188540" y="304685"/>
                </a:lnTo>
                <a:lnTo>
                  <a:pt x="181907" y="316398"/>
                </a:lnTo>
                <a:lnTo>
                  <a:pt x="175416" y="327969"/>
                </a:lnTo>
                <a:lnTo>
                  <a:pt x="169348" y="339401"/>
                </a:lnTo>
                <a:lnTo>
                  <a:pt x="163703" y="350832"/>
                </a:lnTo>
                <a:lnTo>
                  <a:pt x="158058" y="362263"/>
                </a:lnTo>
                <a:lnTo>
                  <a:pt x="135196" y="377645"/>
                </a:lnTo>
                <a:lnTo>
                  <a:pt x="135196" y="377645"/>
                </a:lnTo>
                <a:lnTo>
                  <a:pt x="122071" y="386817"/>
                </a:lnTo>
                <a:lnTo>
                  <a:pt x="111205" y="394862"/>
                </a:lnTo>
                <a:lnTo>
                  <a:pt x="102738" y="401495"/>
                </a:lnTo>
                <a:lnTo>
                  <a:pt x="99351" y="404600"/>
                </a:lnTo>
                <a:lnTo>
                  <a:pt x="96387" y="406999"/>
                </a:lnTo>
                <a:lnTo>
                  <a:pt x="96387" y="406999"/>
                </a:lnTo>
                <a:lnTo>
                  <a:pt x="95258" y="403048"/>
                </a:lnTo>
                <a:lnTo>
                  <a:pt x="93988" y="398673"/>
                </a:lnTo>
                <a:lnTo>
                  <a:pt x="90178" y="387806"/>
                </a:lnTo>
                <a:lnTo>
                  <a:pt x="85096" y="374682"/>
                </a:lnTo>
                <a:lnTo>
                  <a:pt x="79028" y="359299"/>
                </a:lnTo>
                <a:lnTo>
                  <a:pt x="70279" y="339260"/>
                </a:lnTo>
                <a:lnTo>
                  <a:pt x="70279" y="339260"/>
                </a:lnTo>
                <a:lnTo>
                  <a:pt x="65622" y="328816"/>
                </a:lnTo>
                <a:lnTo>
                  <a:pt x="61106" y="319079"/>
                </a:lnTo>
                <a:lnTo>
                  <a:pt x="56590" y="310047"/>
                </a:lnTo>
                <a:lnTo>
                  <a:pt x="52357" y="301580"/>
                </a:lnTo>
                <a:lnTo>
                  <a:pt x="47982" y="294100"/>
                </a:lnTo>
                <a:lnTo>
                  <a:pt x="43889" y="287044"/>
                </a:lnTo>
                <a:lnTo>
                  <a:pt x="39656" y="280976"/>
                </a:lnTo>
                <a:lnTo>
                  <a:pt x="35704" y="275190"/>
                </a:lnTo>
                <a:lnTo>
                  <a:pt x="35704" y="275190"/>
                </a:lnTo>
                <a:lnTo>
                  <a:pt x="31753" y="270250"/>
                </a:lnTo>
                <a:lnTo>
                  <a:pt x="27518" y="266018"/>
                </a:lnTo>
                <a:lnTo>
                  <a:pt x="23144" y="261783"/>
                </a:lnTo>
                <a:lnTo>
                  <a:pt x="18769" y="258114"/>
                </a:lnTo>
                <a:lnTo>
                  <a:pt x="14253" y="255009"/>
                </a:lnTo>
                <a:lnTo>
                  <a:pt x="9737" y="252045"/>
                </a:lnTo>
                <a:lnTo>
                  <a:pt x="4939" y="249787"/>
                </a:lnTo>
                <a:lnTo>
                  <a:pt x="0" y="247953"/>
                </a:lnTo>
                <a:lnTo>
                  <a:pt x="0" y="247953"/>
                </a:lnTo>
                <a:lnTo>
                  <a:pt x="4234" y="243578"/>
                </a:lnTo>
                <a:lnTo>
                  <a:pt x="8326" y="239627"/>
                </a:lnTo>
                <a:lnTo>
                  <a:pt x="12279" y="235957"/>
                </a:lnTo>
                <a:lnTo>
                  <a:pt x="16370" y="232288"/>
                </a:lnTo>
                <a:lnTo>
                  <a:pt x="20322" y="229325"/>
                </a:lnTo>
                <a:lnTo>
                  <a:pt x="24273" y="226502"/>
                </a:lnTo>
                <a:lnTo>
                  <a:pt x="28084" y="223821"/>
                </a:lnTo>
                <a:lnTo>
                  <a:pt x="32034" y="221281"/>
                </a:lnTo>
                <a:lnTo>
                  <a:pt x="35845" y="219445"/>
                </a:lnTo>
                <a:lnTo>
                  <a:pt x="39656" y="217611"/>
                </a:lnTo>
                <a:lnTo>
                  <a:pt x="43325" y="216060"/>
                </a:lnTo>
                <a:lnTo>
                  <a:pt x="46853" y="214931"/>
                </a:lnTo>
                <a:lnTo>
                  <a:pt x="50663" y="213942"/>
                </a:lnTo>
                <a:lnTo>
                  <a:pt x="54332" y="213238"/>
                </a:lnTo>
                <a:lnTo>
                  <a:pt x="57719" y="212813"/>
                </a:lnTo>
                <a:lnTo>
                  <a:pt x="61247" y="212672"/>
                </a:lnTo>
                <a:lnTo>
                  <a:pt x="61247" y="212672"/>
                </a:lnTo>
                <a:lnTo>
                  <a:pt x="62659" y="212672"/>
                </a:lnTo>
                <a:lnTo>
                  <a:pt x="64212" y="212813"/>
                </a:lnTo>
                <a:lnTo>
                  <a:pt x="65622" y="213238"/>
                </a:lnTo>
                <a:lnTo>
                  <a:pt x="67176" y="213520"/>
                </a:lnTo>
                <a:lnTo>
                  <a:pt x="70420" y="214931"/>
                </a:lnTo>
                <a:lnTo>
                  <a:pt x="73526" y="216624"/>
                </a:lnTo>
                <a:lnTo>
                  <a:pt x="76631" y="218882"/>
                </a:lnTo>
                <a:lnTo>
                  <a:pt x="79876" y="221703"/>
                </a:lnTo>
                <a:lnTo>
                  <a:pt x="83120" y="224950"/>
                </a:lnTo>
                <a:lnTo>
                  <a:pt x="86368" y="228760"/>
                </a:lnTo>
                <a:lnTo>
                  <a:pt x="89754" y="233135"/>
                </a:lnTo>
                <a:lnTo>
                  <a:pt x="93000" y="237792"/>
                </a:lnTo>
                <a:lnTo>
                  <a:pt x="96387" y="243155"/>
                </a:lnTo>
                <a:lnTo>
                  <a:pt x="99915" y="248800"/>
                </a:lnTo>
                <a:lnTo>
                  <a:pt x="103443" y="255291"/>
                </a:lnTo>
                <a:lnTo>
                  <a:pt x="106830" y="262206"/>
                </a:lnTo>
                <a:lnTo>
                  <a:pt x="110499" y="269405"/>
                </a:lnTo>
                <a:lnTo>
                  <a:pt x="114027" y="277164"/>
                </a:lnTo>
                <a:lnTo>
                  <a:pt x="123765" y="298757"/>
                </a:lnTo>
                <a:lnTo>
                  <a:pt x="123765" y="298757"/>
                </a:lnTo>
                <a:lnTo>
                  <a:pt x="130397" y="287750"/>
                </a:lnTo>
                <a:lnTo>
                  <a:pt x="137313" y="277025"/>
                </a:lnTo>
                <a:lnTo>
                  <a:pt x="144510" y="266018"/>
                </a:lnTo>
                <a:lnTo>
                  <a:pt x="151707" y="255150"/>
                </a:lnTo>
                <a:lnTo>
                  <a:pt x="159328" y="244284"/>
                </a:lnTo>
                <a:lnTo>
                  <a:pt x="167090" y="233558"/>
                </a:lnTo>
                <a:lnTo>
                  <a:pt x="175275" y="222692"/>
                </a:lnTo>
                <a:lnTo>
                  <a:pt x="183319" y="212109"/>
                </a:lnTo>
                <a:lnTo>
                  <a:pt x="191928" y="201382"/>
                </a:lnTo>
                <a:lnTo>
                  <a:pt x="200676" y="190657"/>
                </a:lnTo>
                <a:lnTo>
                  <a:pt x="209568" y="180214"/>
                </a:lnTo>
                <a:lnTo>
                  <a:pt x="218882" y="169487"/>
                </a:lnTo>
                <a:lnTo>
                  <a:pt x="228337" y="159045"/>
                </a:lnTo>
                <a:lnTo>
                  <a:pt x="237792" y="148461"/>
                </a:lnTo>
                <a:lnTo>
                  <a:pt x="247952" y="138018"/>
                </a:lnTo>
                <a:lnTo>
                  <a:pt x="257973" y="127575"/>
                </a:lnTo>
                <a:lnTo>
                  <a:pt x="257973" y="127575"/>
                </a:lnTo>
                <a:lnTo>
                  <a:pt x="268275" y="117273"/>
                </a:lnTo>
                <a:lnTo>
                  <a:pt x="278436" y="107395"/>
                </a:lnTo>
                <a:lnTo>
                  <a:pt x="288597" y="97798"/>
                </a:lnTo>
                <a:lnTo>
                  <a:pt x="298757" y="88483"/>
                </a:lnTo>
                <a:lnTo>
                  <a:pt x="308918" y="79593"/>
                </a:lnTo>
                <a:lnTo>
                  <a:pt x="318938" y="70843"/>
                </a:lnTo>
                <a:lnTo>
                  <a:pt x="328958" y="62235"/>
                </a:lnTo>
                <a:lnTo>
                  <a:pt x="338979" y="54050"/>
                </a:lnTo>
                <a:lnTo>
                  <a:pt x="349138" y="46287"/>
                </a:lnTo>
                <a:lnTo>
                  <a:pt x="359016" y="38667"/>
                </a:lnTo>
                <a:lnTo>
                  <a:pt x="368896" y="31470"/>
                </a:lnTo>
                <a:lnTo>
                  <a:pt x="378915" y="24696"/>
                </a:lnTo>
                <a:lnTo>
                  <a:pt x="388794" y="18063"/>
                </a:lnTo>
                <a:lnTo>
                  <a:pt x="398673" y="11712"/>
                </a:lnTo>
                <a:lnTo>
                  <a:pt x="408268" y="5643"/>
                </a:lnTo>
                <a:lnTo>
                  <a:pt x="418148" y="0"/>
                </a:lnTo>
                <a:close/>
              </a:path>
            </a:pathLst>
          </a:custGeom>
          <a:solidFill>
            <a:schemeClr val="bg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8" name="Freeform 10">
            <a:extLst>
              <a:ext uri="{FF2B5EF4-FFF2-40B4-BE49-F238E27FC236}">
                <a16:creationId xmlns:a16="http://schemas.microsoft.com/office/drawing/2014/main" id="{3A51E00B-658F-4D54-844E-6F5A57799255}"/>
              </a:ext>
            </a:extLst>
          </p:cNvPr>
          <p:cNvSpPr/>
          <p:nvPr/>
        </p:nvSpPr>
        <p:spPr>
          <a:xfrm>
            <a:off x="7233871" y="2966123"/>
            <a:ext cx="208125" cy="139987"/>
          </a:xfrm>
          <a:custGeom>
            <a:avLst/>
            <a:gdLst/>
            <a:ahLst/>
            <a:cxnLst/>
            <a:rect l="0" t="0" r="0" b="0"/>
            <a:pathLst>
              <a:path w="429015" h="407000">
                <a:moveTo>
                  <a:pt x="418148" y="0"/>
                </a:moveTo>
                <a:lnTo>
                  <a:pt x="418148" y="0"/>
                </a:lnTo>
                <a:lnTo>
                  <a:pt x="429014" y="15381"/>
                </a:lnTo>
                <a:lnTo>
                  <a:pt x="429014" y="15381"/>
                </a:lnTo>
                <a:lnTo>
                  <a:pt x="420687" y="21873"/>
                </a:lnTo>
                <a:lnTo>
                  <a:pt x="412360" y="28647"/>
                </a:lnTo>
                <a:lnTo>
                  <a:pt x="403613" y="36127"/>
                </a:lnTo>
                <a:lnTo>
                  <a:pt x="395003" y="43606"/>
                </a:lnTo>
                <a:lnTo>
                  <a:pt x="386113" y="51791"/>
                </a:lnTo>
                <a:lnTo>
                  <a:pt x="377222" y="60400"/>
                </a:lnTo>
                <a:lnTo>
                  <a:pt x="368331" y="69291"/>
                </a:lnTo>
                <a:lnTo>
                  <a:pt x="359158" y="78605"/>
                </a:lnTo>
                <a:lnTo>
                  <a:pt x="349845" y="88483"/>
                </a:lnTo>
                <a:lnTo>
                  <a:pt x="340530" y="98644"/>
                </a:lnTo>
                <a:lnTo>
                  <a:pt x="331075" y="109369"/>
                </a:lnTo>
                <a:lnTo>
                  <a:pt x="321337" y="120376"/>
                </a:lnTo>
                <a:lnTo>
                  <a:pt x="311741" y="131808"/>
                </a:lnTo>
                <a:lnTo>
                  <a:pt x="301863" y="143663"/>
                </a:lnTo>
                <a:lnTo>
                  <a:pt x="291702" y="156083"/>
                </a:lnTo>
                <a:lnTo>
                  <a:pt x="281682" y="168783"/>
                </a:lnTo>
                <a:lnTo>
                  <a:pt x="281682" y="168783"/>
                </a:lnTo>
                <a:lnTo>
                  <a:pt x="271803" y="181625"/>
                </a:lnTo>
                <a:lnTo>
                  <a:pt x="262207" y="194326"/>
                </a:lnTo>
                <a:lnTo>
                  <a:pt x="252609" y="207168"/>
                </a:lnTo>
                <a:lnTo>
                  <a:pt x="243718" y="219588"/>
                </a:lnTo>
                <a:lnTo>
                  <a:pt x="234829" y="232147"/>
                </a:lnTo>
                <a:lnTo>
                  <a:pt x="226502" y="244566"/>
                </a:lnTo>
                <a:lnTo>
                  <a:pt x="218176" y="256703"/>
                </a:lnTo>
                <a:lnTo>
                  <a:pt x="210273" y="268840"/>
                </a:lnTo>
                <a:lnTo>
                  <a:pt x="202794" y="280976"/>
                </a:lnTo>
                <a:lnTo>
                  <a:pt x="195456" y="292971"/>
                </a:lnTo>
                <a:lnTo>
                  <a:pt x="188540" y="304685"/>
                </a:lnTo>
                <a:lnTo>
                  <a:pt x="181907" y="316398"/>
                </a:lnTo>
                <a:lnTo>
                  <a:pt x="175416" y="327969"/>
                </a:lnTo>
                <a:lnTo>
                  <a:pt x="169348" y="339401"/>
                </a:lnTo>
                <a:lnTo>
                  <a:pt x="163703" y="350832"/>
                </a:lnTo>
                <a:lnTo>
                  <a:pt x="158058" y="362263"/>
                </a:lnTo>
                <a:lnTo>
                  <a:pt x="135196" y="377645"/>
                </a:lnTo>
                <a:lnTo>
                  <a:pt x="135196" y="377645"/>
                </a:lnTo>
                <a:lnTo>
                  <a:pt x="122071" y="386817"/>
                </a:lnTo>
                <a:lnTo>
                  <a:pt x="111205" y="394862"/>
                </a:lnTo>
                <a:lnTo>
                  <a:pt x="102738" y="401495"/>
                </a:lnTo>
                <a:lnTo>
                  <a:pt x="99351" y="404600"/>
                </a:lnTo>
                <a:lnTo>
                  <a:pt x="96387" y="406999"/>
                </a:lnTo>
                <a:lnTo>
                  <a:pt x="96387" y="406999"/>
                </a:lnTo>
                <a:lnTo>
                  <a:pt x="95258" y="403048"/>
                </a:lnTo>
                <a:lnTo>
                  <a:pt x="93988" y="398673"/>
                </a:lnTo>
                <a:lnTo>
                  <a:pt x="90178" y="387806"/>
                </a:lnTo>
                <a:lnTo>
                  <a:pt x="85096" y="374682"/>
                </a:lnTo>
                <a:lnTo>
                  <a:pt x="79028" y="359299"/>
                </a:lnTo>
                <a:lnTo>
                  <a:pt x="70279" y="339260"/>
                </a:lnTo>
                <a:lnTo>
                  <a:pt x="70279" y="339260"/>
                </a:lnTo>
                <a:lnTo>
                  <a:pt x="65622" y="328816"/>
                </a:lnTo>
                <a:lnTo>
                  <a:pt x="61106" y="319079"/>
                </a:lnTo>
                <a:lnTo>
                  <a:pt x="56590" y="310047"/>
                </a:lnTo>
                <a:lnTo>
                  <a:pt x="52357" y="301580"/>
                </a:lnTo>
                <a:lnTo>
                  <a:pt x="47982" y="294100"/>
                </a:lnTo>
                <a:lnTo>
                  <a:pt x="43889" y="287044"/>
                </a:lnTo>
                <a:lnTo>
                  <a:pt x="39656" y="280976"/>
                </a:lnTo>
                <a:lnTo>
                  <a:pt x="35704" y="275190"/>
                </a:lnTo>
                <a:lnTo>
                  <a:pt x="35704" y="275190"/>
                </a:lnTo>
                <a:lnTo>
                  <a:pt x="31753" y="270250"/>
                </a:lnTo>
                <a:lnTo>
                  <a:pt x="27518" y="266018"/>
                </a:lnTo>
                <a:lnTo>
                  <a:pt x="23144" y="261783"/>
                </a:lnTo>
                <a:lnTo>
                  <a:pt x="18769" y="258114"/>
                </a:lnTo>
                <a:lnTo>
                  <a:pt x="14253" y="255009"/>
                </a:lnTo>
                <a:lnTo>
                  <a:pt x="9737" y="252045"/>
                </a:lnTo>
                <a:lnTo>
                  <a:pt x="4939" y="249787"/>
                </a:lnTo>
                <a:lnTo>
                  <a:pt x="0" y="247953"/>
                </a:lnTo>
                <a:lnTo>
                  <a:pt x="0" y="247953"/>
                </a:lnTo>
                <a:lnTo>
                  <a:pt x="4234" y="243578"/>
                </a:lnTo>
                <a:lnTo>
                  <a:pt x="8326" y="239627"/>
                </a:lnTo>
                <a:lnTo>
                  <a:pt x="12279" y="235957"/>
                </a:lnTo>
                <a:lnTo>
                  <a:pt x="16370" y="232288"/>
                </a:lnTo>
                <a:lnTo>
                  <a:pt x="20322" y="229325"/>
                </a:lnTo>
                <a:lnTo>
                  <a:pt x="24273" y="226502"/>
                </a:lnTo>
                <a:lnTo>
                  <a:pt x="28084" y="223821"/>
                </a:lnTo>
                <a:lnTo>
                  <a:pt x="32034" y="221281"/>
                </a:lnTo>
                <a:lnTo>
                  <a:pt x="35845" y="219445"/>
                </a:lnTo>
                <a:lnTo>
                  <a:pt x="39656" y="217611"/>
                </a:lnTo>
                <a:lnTo>
                  <a:pt x="43325" y="216060"/>
                </a:lnTo>
                <a:lnTo>
                  <a:pt x="46853" y="214931"/>
                </a:lnTo>
                <a:lnTo>
                  <a:pt x="50663" y="213942"/>
                </a:lnTo>
                <a:lnTo>
                  <a:pt x="54332" y="213238"/>
                </a:lnTo>
                <a:lnTo>
                  <a:pt x="57719" y="212813"/>
                </a:lnTo>
                <a:lnTo>
                  <a:pt x="61247" y="212672"/>
                </a:lnTo>
                <a:lnTo>
                  <a:pt x="61247" y="212672"/>
                </a:lnTo>
                <a:lnTo>
                  <a:pt x="62659" y="212672"/>
                </a:lnTo>
                <a:lnTo>
                  <a:pt x="64212" y="212813"/>
                </a:lnTo>
                <a:lnTo>
                  <a:pt x="65622" y="213238"/>
                </a:lnTo>
                <a:lnTo>
                  <a:pt x="67176" y="213520"/>
                </a:lnTo>
                <a:lnTo>
                  <a:pt x="70420" y="214931"/>
                </a:lnTo>
                <a:lnTo>
                  <a:pt x="73526" y="216624"/>
                </a:lnTo>
                <a:lnTo>
                  <a:pt x="76631" y="218882"/>
                </a:lnTo>
                <a:lnTo>
                  <a:pt x="79876" y="221703"/>
                </a:lnTo>
                <a:lnTo>
                  <a:pt x="83120" y="224950"/>
                </a:lnTo>
                <a:lnTo>
                  <a:pt x="86368" y="228760"/>
                </a:lnTo>
                <a:lnTo>
                  <a:pt x="89754" y="233135"/>
                </a:lnTo>
                <a:lnTo>
                  <a:pt x="93000" y="237792"/>
                </a:lnTo>
                <a:lnTo>
                  <a:pt x="96387" y="243155"/>
                </a:lnTo>
                <a:lnTo>
                  <a:pt x="99915" y="248800"/>
                </a:lnTo>
                <a:lnTo>
                  <a:pt x="103443" y="255291"/>
                </a:lnTo>
                <a:lnTo>
                  <a:pt x="106830" y="262206"/>
                </a:lnTo>
                <a:lnTo>
                  <a:pt x="110499" y="269405"/>
                </a:lnTo>
                <a:lnTo>
                  <a:pt x="114027" y="277164"/>
                </a:lnTo>
                <a:lnTo>
                  <a:pt x="123765" y="298757"/>
                </a:lnTo>
                <a:lnTo>
                  <a:pt x="123765" y="298757"/>
                </a:lnTo>
                <a:lnTo>
                  <a:pt x="130397" y="287750"/>
                </a:lnTo>
                <a:lnTo>
                  <a:pt x="137313" y="277025"/>
                </a:lnTo>
                <a:lnTo>
                  <a:pt x="144510" y="266018"/>
                </a:lnTo>
                <a:lnTo>
                  <a:pt x="151707" y="255150"/>
                </a:lnTo>
                <a:lnTo>
                  <a:pt x="159328" y="244284"/>
                </a:lnTo>
                <a:lnTo>
                  <a:pt x="167090" y="233558"/>
                </a:lnTo>
                <a:lnTo>
                  <a:pt x="175275" y="222692"/>
                </a:lnTo>
                <a:lnTo>
                  <a:pt x="183319" y="212109"/>
                </a:lnTo>
                <a:lnTo>
                  <a:pt x="191928" y="201382"/>
                </a:lnTo>
                <a:lnTo>
                  <a:pt x="200676" y="190657"/>
                </a:lnTo>
                <a:lnTo>
                  <a:pt x="209568" y="180214"/>
                </a:lnTo>
                <a:lnTo>
                  <a:pt x="218882" y="169487"/>
                </a:lnTo>
                <a:lnTo>
                  <a:pt x="228337" y="159045"/>
                </a:lnTo>
                <a:lnTo>
                  <a:pt x="237792" y="148461"/>
                </a:lnTo>
                <a:lnTo>
                  <a:pt x="247952" y="138018"/>
                </a:lnTo>
                <a:lnTo>
                  <a:pt x="257973" y="127575"/>
                </a:lnTo>
                <a:lnTo>
                  <a:pt x="257973" y="127575"/>
                </a:lnTo>
                <a:lnTo>
                  <a:pt x="268275" y="117273"/>
                </a:lnTo>
                <a:lnTo>
                  <a:pt x="278436" y="107395"/>
                </a:lnTo>
                <a:lnTo>
                  <a:pt x="288597" y="97798"/>
                </a:lnTo>
                <a:lnTo>
                  <a:pt x="298757" y="88483"/>
                </a:lnTo>
                <a:lnTo>
                  <a:pt x="308918" y="79593"/>
                </a:lnTo>
                <a:lnTo>
                  <a:pt x="318938" y="70843"/>
                </a:lnTo>
                <a:lnTo>
                  <a:pt x="328958" y="62235"/>
                </a:lnTo>
                <a:lnTo>
                  <a:pt x="338979" y="54050"/>
                </a:lnTo>
                <a:lnTo>
                  <a:pt x="349138" y="46287"/>
                </a:lnTo>
                <a:lnTo>
                  <a:pt x="359016" y="38667"/>
                </a:lnTo>
                <a:lnTo>
                  <a:pt x="368896" y="31470"/>
                </a:lnTo>
                <a:lnTo>
                  <a:pt x="378915" y="24696"/>
                </a:lnTo>
                <a:lnTo>
                  <a:pt x="388794" y="18063"/>
                </a:lnTo>
                <a:lnTo>
                  <a:pt x="398673" y="11712"/>
                </a:lnTo>
                <a:lnTo>
                  <a:pt x="408268" y="5643"/>
                </a:lnTo>
                <a:lnTo>
                  <a:pt x="418148" y="0"/>
                </a:lnTo>
                <a:close/>
              </a:path>
            </a:pathLst>
          </a:custGeom>
          <a:solidFill>
            <a:schemeClr val="bg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9" name="Freeform 11">
            <a:extLst>
              <a:ext uri="{FF2B5EF4-FFF2-40B4-BE49-F238E27FC236}">
                <a16:creationId xmlns:a16="http://schemas.microsoft.com/office/drawing/2014/main" id="{62208C87-93FC-452F-8287-0838559B520C}"/>
              </a:ext>
            </a:extLst>
          </p:cNvPr>
          <p:cNvSpPr/>
          <p:nvPr/>
        </p:nvSpPr>
        <p:spPr>
          <a:xfrm>
            <a:off x="6006650" y="3205913"/>
            <a:ext cx="208125" cy="139987"/>
          </a:xfrm>
          <a:custGeom>
            <a:avLst/>
            <a:gdLst/>
            <a:ahLst/>
            <a:cxnLst/>
            <a:rect l="0" t="0" r="0" b="0"/>
            <a:pathLst>
              <a:path w="429015" h="407000">
                <a:moveTo>
                  <a:pt x="418148" y="0"/>
                </a:moveTo>
                <a:lnTo>
                  <a:pt x="418148" y="0"/>
                </a:lnTo>
                <a:lnTo>
                  <a:pt x="429014" y="15381"/>
                </a:lnTo>
                <a:lnTo>
                  <a:pt x="429014" y="15381"/>
                </a:lnTo>
                <a:lnTo>
                  <a:pt x="420687" y="21873"/>
                </a:lnTo>
                <a:lnTo>
                  <a:pt x="412360" y="28647"/>
                </a:lnTo>
                <a:lnTo>
                  <a:pt x="403613" y="36127"/>
                </a:lnTo>
                <a:lnTo>
                  <a:pt x="395003" y="43606"/>
                </a:lnTo>
                <a:lnTo>
                  <a:pt x="386113" y="51791"/>
                </a:lnTo>
                <a:lnTo>
                  <a:pt x="377222" y="60400"/>
                </a:lnTo>
                <a:lnTo>
                  <a:pt x="368331" y="69291"/>
                </a:lnTo>
                <a:lnTo>
                  <a:pt x="359158" y="78605"/>
                </a:lnTo>
                <a:lnTo>
                  <a:pt x="349845" y="88483"/>
                </a:lnTo>
                <a:lnTo>
                  <a:pt x="340530" y="98644"/>
                </a:lnTo>
                <a:lnTo>
                  <a:pt x="331075" y="109369"/>
                </a:lnTo>
                <a:lnTo>
                  <a:pt x="321337" y="120376"/>
                </a:lnTo>
                <a:lnTo>
                  <a:pt x="311741" y="131808"/>
                </a:lnTo>
                <a:lnTo>
                  <a:pt x="301863" y="143663"/>
                </a:lnTo>
                <a:lnTo>
                  <a:pt x="291702" y="156083"/>
                </a:lnTo>
                <a:lnTo>
                  <a:pt x="281682" y="168783"/>
                </a:lnTo>
                <a:lnTo>
                  <a:pt x="281682" y="168783"/>
                </a:lnTo>
                <a:lnTo>
                  <a:pt x="271803" y="181625"/>
                </a:lnTo>
                <a:lnTo>
                  <a:pt x="262207" y="194326"/>
                </a:lnTo>
                <a:lnTo>
                  <a:pt x="252609" y="207168"/>
                </a:lnTo>
                <a:lnTo>
                  <a:pt x="243718" y="219588"/>
                </a:lnTo>
                <a:lnTo>
                  <a:pt x="234829" y="232147"/>
                </a:lnTo>
                <a:lnTo>
                  <a:pt x="226502" y="244566"/>
                </a:lnTo>
                <a:lnTo>
                  <a:pt x="218176" y="256703"/>
                </a:lnTo>
                <a:lnTo>
                  <a:pt x="210273" y="268840"/>
                </a:lnTo>
                <a:lnTo>
                  <a:pt x="202794" y="280976"/>
                </a:lnTo>
                <a:lnTo>
                  <a:pt x="195456" y="292971"/>
                </a:lnTo>
                <a:lnTo>
                  <a:pt x="188540" y="304685"/>
                </a:lnTo>
                <a:lnTo>
                  <a:pt x="181907" y="316398"/>
                </a:lnTo>
                <a:lnTo>
                  <a:pt x="175416" y="327969"/>
                </a:lnTo>
                <a:lnTo>
                  <a:pt x="169348" y="339401"/>
                </a:lnTo>
                <a:lnTo>
                  <a:pt x="163703" y="350832"/>
                </a:lnTo>
                <a:lnTo>
                  <a:pt x="158058" y="362263"/>
                </a:lnTo>
                <a:lnTo>
                  <a:pt x="135196" y="377645"/>
                </a:lnTo>
                <a:lnTo>
                  <a:pt x="135196" y="377645"/>
                </a:lnTo>
                <a:lnTo>
                  <a:pt x="122071" y="386817"/>
                </a:lnTo>
                <a:lnTo>
                  <a:pt x="111205" y="394862"/>
                </a:lnTo>
                <a:lnTo>
                  <a:pt x="102738" y="401495"/>
                </a:lnTo>
                <a:lnTo>
                  <a:pt x="99351" y="404600"/>
                </a:lnTo>
                <a:lnTo>
                  <a:pt x="96387" y="406999"/>
                </a:lnTo>
                <a:lnTo>
                  <a:pt x="96387" y="406999"/>
                </a:lnTo>
                <a:lnTo>
                  <a:pt x="95258" y="403048"/>
                </a:lnTo>
                <a:lnTo>
                  <a:pt x="93988" y="398673"/>
                </a:lnTo>
                <a:lnTo>
                  <a:pt x="90178" y="387806"/>
                </a:lnTo>
                <a:lnTo>
                  <a:pt x="85096" y="374682"/>
                </a:lnTo>
                <a:lnTo>
                  <a:pt x="79028" y="359299"/>
                </a:lnTo>
                <a:lnTo>
                  <a:pt x="70279" y="339260"/>
                </a:lnTo>
                <a:lnTo>
                  <a:pt x="70279" y="339260"/>
                </a:lnTo>
                <a:lnTo>
                  <a:pt x="65622" y="328816"/>
                </a:lnTo>
                <a:lnTo>
                  <a:pt x="61106" y="319079"/>
                </a:lnTo>
                <a:lnTo>
                  <a:pt x="56590" y="310047"/>
                </a:lnTo>
                <a:lnTo>
                  <a:pt x="52357" y="301580"/>
                </a:lnTo>
                <a:lnTo>
                  <a:pt x="47982" y="294100"/>
                </a:lnTo>
                <a:lnTo>
                  <a:pt x="43889" y="287044"/>
                </a:lnTo>
                <a:lnTo>
                  <a:pt x="39656" y="280976"/>
                </a:lnTo>
                <a:lnTo>
                  <a:pt x="35704" y="275190"/>
                </a:lnTo>
                <a:lnTo>
                  <a:pt x="35704" y="275190"/>
                </a:lnTo>
                <a:lnTo>
                  <a:pt x="31753" y="270250"/>
                </a:lnTo>
                <a:lnTo>
                  <a:pt x="27518" y="266018"/>
                </a:lnTo>
                <a:lnTo>
                  <a:pt x="23144" y="261783"/>
                </a:lnTo>
                <a:lnTo>
                  <a:pt x="18769" y="258114"/>
                </a:lnTo>
                <a:lnTo>
                  <a:pt x="14253" y="255009"/>
                </a:lnTo>
                <a:lnTo>
                  <a:pt x="9737" y="252045"/>
                </a:lnTo>
                <a:lnTo>
                  <a:pt x="4939" y="249787"/>
                </a:lnTo>
                <a:lnTo>
                  <a:pt x="0" y="247953"/>
                </a:lnTo>
                <a:lnTo>
                  <a:pt x="0" y="247953"/>
                </a:lnTo>
                <a:lnTo>
                  <a:pt x="4234" y="243578"/>
                </a:lnTo>
                <a:lnTo>
                  <a:pt x="8326" y="239627"/>
                </a:lnTo>
                <a:lnTo>
                  <a:pt x="12279" y="235957"/>
                </a:lnTo>
                <a:lnTo>
                  <a:pt x="16370" y="232288"/>
                </a:lnTo>
                <a:lnTo>
                  <a:pt x="20322" y="229325"/>
                </a:lnTo>
                <a:lnTo>
                  <a:pt x="24273" y="226502"/>
                </a:lnTo>
                <a:lnTo>
                  <a:pt x="28084" y="223821"/>
                </a:lnTo>
                <a:lnTo>
                  <a:pt x="32034" y="221281"/>
                </a:lnTo>
                <a:lnTo>
                  <a:pt x="35845" y="219445"/>
                </a:lnTo>
                <a:lnTo>
                  <a:pt x="39656" y="217611"/>
                </a:lnTo>
                <a:lnTo>
                  <a:pt x="43325" y="216060"/>
                </a:lnTo>
                <a:lnTo>
                  <a:pt x="46853" y="214931"/>
                </a:lnTo>
                <a:lnTo>
                  <a:pt x="50663" y="213942"/>
                </a:lnTo>
                <a:lnTo>
                  <a:pt x="54332" y="213238"/>
                </a:lnTo>
                <a:lnTo>
                  <a:pt x="57719" y="212813"/>
                </a:lnTo>
                <a:lnTo>
                  <a:pt x="61247" y="212672"/>
                </a:lnTo>
                <a:lnTo>
                  <a:pt x="61247" y="212672"/>
                </a:lnTo>
                <a:lnTo>
                  <a:pt x="62659" y="212672"/>
                </a:lnTo>
                <a:lnTo>
                  <a:pt x="64212" y="212813"/>
                </a:lnTo>
                <a:lnTo>
                  <a:pt x="65622" y="213238"/>
                </a:lnTo>
                <a:lnTo>
                  <a:pt x="67176" y="213520"/>
                </a:lnTo>
                <a:lnTo>
                  <a:pt x="70420" y="214931"/>
                </a:lnTo>
                <a:lnTo>
                  <a:pt x="73526" y="216624"/>
                </a:lnTo>
                <a:lnTo>
                  <a:pt x="76631" y="218882"/>
                </a:lnTo>
                <a:lnTo>
                  <a:pt x="79876" y="221703"/>
                </a:lnTo>
                <a:lnTo>
                  <a:pt x="83120" y="224950"/>
                </a:lnTo>
                <a:lnTo>
                  <a:pt x="86368" y="228760"/>
                </a:lnTo>
                <a:lnTo>
                  <a:pt x="89754" y="233135"/>
                </a:lnTo>
                <a:lnTo>
                  <a:pt x="93000" y="237792"/>
                </a:lnTo>
                <a:lnTo>
                  <a:pt x="96387" y="243155"/>
                </a:lnTo>
                <a:lnTo>
                  <a:pt x="99915" y="248800"/>
                </a:lnTo>
                <a:lnTo>
                  <a:pt x="103443" y="255291"/>
                </a:lnTo>
                <a:lnTo>
                  <a:pt x="106830" y="262206"/>
                </a:lnTo>
                <a:lnTo>
                  <a:pt x="110499" y="269405"/>
                </a:lnTo>
                <a:lnTo>
                  <a:pt x="114027" y="277164"/>
                </a:lnTo>
                <a:lnTo>
                  <a:pt x="123765" y="298757"/>
                </a:lnTo>
                <a:lnTo>
                  <a:pt x="123765" y="298757"/>
                </a:lnTo>
                <a:lnTo>
                  <a:pt x="130397" y="287750"/>
                </a:lnTo>
                <a:lnTo>
                  <a:pt x="137313" y="277025"/>
                </a:lnTo>
                <a:lnTo>
                  <a:pt x="144510" y="266018"/>
                </a:lnTo>
                <a:lnTo>
                  <a:pt x="151707" y="255150"/>
                </a:lnTo>
                <a:lnTo>
                  <a:pt x="159328" y="244284"/>
                </a:lnTo>
                <a:lnTo>
                  <a:pt x="167090" y="233558"/>
                </a:lnTo>
                <a:lnTo>
                  <a:pt x="175275" y="222692"/>
                </a:lnTo>
                <a:lnTo>
                  <a:pt x="183319" y="212109"/>
                </a:lnTo>
                <a:lnTo>
                  <a:pt x="191928" y="201382"/>
                </a:lnTo>
                <a:lnTo>
                  <a:pt x="200676" y="190657"/>
                </a:lnTo>
                <a:lnTo>
                  <a:pt x="209568" y="180214"/>
                </a:lnTo>
                <a:lnTo>
                  <a:pt x="218882" y="169487"/>
                </a:lnTo>
                <a:lnTo>
                  <a:pt x="228337" y="159045"/>
                </a:lnTo>
                <a:lnTo>
                  <a:pt x="237792" y="148461"/>
                </a:lnTo>
                <a:lnTo>
                  <a:pt x="247952" y="138018"/>
                </a:lnTo>
                <a:lnTo>
                  <a:pt x="257973" y="127575"/>
                </a:lnTo>
                <a:lnTo>
                  <a:pt x="257973" y="127575"/>
                </a:lnTo>
                <a:lnTo>
                  <a:pt x="268275" y="117273"/>
                </a:lnTo>
                <a:lnTo>
                  <a:pt x="278436" y="107395"/>
                </a:lnTo>
                <a:lnTo>
                  <a:pt x="288597" y="97798"/>
                </a:lnTo>
                <a:lnTo>
                  <a:pt x="298757" y="88483"/>
                </a:lnTo>
                <a:lnTo>
                  <a:pt x="308918" y="79593"/>
                </a:lnTo>
                <a:lnTo>
                  <a:pt x="318938" y="70843"/>
                </a:lnTo>
                <a:lnTo>
                  <a:pt x="328958" y="62235"/>
                </a:lnTo>
                <a:lnTo>
                  <a:pt x="338979" y="54050"/>
                </a:lnTo>
                <a:lnTo>
                  <a:pt x="349138" y="46287"/>
                </a:lnTo>
                <a:lnTo>
                  <a:pt x="359016" y="38667"/>
                </a:lnTo>
                <a:lnTo>
                  <a:pt x="368896" y="31470"/>
                </a:lnTo>
                <a:lnTo>
                  <a:pt x="378915" y="24696"/>
                </a:lnTo>
                <a:lnTo>
                  <a:pt x="388794" y="18063"/>
                </a:lnTo>
                <a:lnTo>
                  <a:pt x="398673" y="11712"/>
                </a:lnTo>
                <a:lnTo>
                  <a:pt x="408268" y="5643"/>
                </a:lnTo>
                <a:lnTo>
                  <a:pt x="418148" y="0"/>
                </a:lnTo>
                <a:close/>
              </a:path>
            </a:pathLst>
          </a:custGeom>
          <a:solidFill>
            <a:schemeClr val="bg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10" name="Freeform 12">
            <a:extLst>
              <a:ext uri="{FF2B5EF4-FFF2-40B4-BE49-F238E27FC236}">
                <a16:creationId xmlns:a16="http://schemas.microsoft.com/office/drawing/2014/main" id="{CEA565E6-1935-440E-B049-7AE74739E3C7}"/>
              </a:ext>
            </a:extLst>
          </p:cNvPr>
          <p:cNvSpPr/>
          <p:nvPr/>
        </p:nvSpPr>
        <p:spPr>
          <a:xfrm>
            <a:off x="7233870" y="3506646"/>
            <a:ext cx="208125" cy="139987"/>
          </a:xfrm>
          <a:custGeom>
            <a:avLst/>
            <a:gdLst/>
            <a:ahLst/>
            <a:cxnLst/>
            <a:rect l="0" t="0" r="0" b="0"/>
            <a:pathLst>
              <a:path w="429015" h="407000">
                <a:moveTo>
                  <a:pt x="418148" y="0"/>
                </a:moveTo>
                <a:lnTo>
                  <a:pt x="418148" y="0"/>
                </a:lnTo>
                <a:lnTo>
                  <a:pt x="429014" y="15381"/>
                </a:lnTo>
                <a:lnTo>
                  <a:pt x="429014" y="15381"/>
                </a:lnTo>
                <a:lnTo>
                  <a:pt x="420687" y="21873"/>
                </a:lnTo>
                <a:lnTo>
                  <a:pt x="412360" y="28647"/>
                </a:lnTo>
                <a:lnTo>
                  <a:pt x="403613" y="36127"/>
                </a:lnTo>
                <a:lnTo>
                  <a:pt x="395003" y="43606"/>
                </a:lnTo>
                <a:lnTo>
                  <a:pt x="386113" y="51791"/>
                </a:lnTo>
                <a:lnTo>
                  <a:pt x="377222" y="60400"/>
                </a:lnTo>
                <a:lnTo>
                  <a:pt x="368331" y="69291"/>
                </a:lnTo>
                <a:lnTo>
                  <a:pt x="359158" y="78605"/>
                </a:lnTo>
                <a:lnTo>
                  <a:pt x="349845" y="88483"/>
                </a:lnTo>
                <a:lnTo>
                  <a:pt x="340530" y="98644"/>
                </a:lnTo>
                <a:lnTo>
                  <a:pt x="331075" y="109369"/>
                </a:lnTo>
                <a:lnTo>
                  <a:pt x="321337" y="120376"/>
                </a:lnTo>
                <a:lnTo>
                  <a:pt x="311741" y="131808"/>
                </a:lnTo>
                <a:lnTo>
                  <a:pt x="301863" y="143663"/>
                </a:lnTo>
                <a:lnTo>
                  <a:pt x="291702" y="156083"/>
                </a:lnTo>
                <a:lnTo>
                  <a:pt x="281682" y="168783"/>
                </a:lnTo>
                <a:lnTo>
                  <a:pt x="281682" y="168783"/>
                </a:lnTo>
                <a:lnTo>
                  <a:pt x="271803" y="181625"/>
                </a:lnTo>
                <a:lnTo>
                  <a:pt x="262207" y="194326"/>
                </a:lnTo>
                <a:lnTo>
                  <a:pt x="252609" y="207168"/>
                </a:lnTo>
                <a:lnTo>
                  <a:pt x="243718" y="219588"/>
                </a:lnTo>
                <a:lnTo>
                  <a:pt x="234829" y="232147"/>
                </a:lnTo>
                <a:lnTo>
                  <a:pt x="226502" y="244566"/>
                </a:lnTo>
                <a:lnTo>
                  <a:pt x="218176" y="256703"/>
                </a:lnTo>
                <a:lnTo>
                  <a:pt x="210273" y="268840"/>
                </a:lnTo>
                <a:lnTo>
                  <a:pt x="202794" y="280976"/>
                </a:lnTo>
                <a:lnTo>
                  <a:pt x="195456" y="292971"/>
                </a:lnTo>
                <a:lnTo>
                  <a:pt x="188540" y="304685"/>
                </a:lnTo>
                <a:lnTo>
                  <a:pt x="181907" y="316398"/>
                </a:lnTo>
                <a:lnTo>
                  <a:pt x="175416" y="327969"/>
                </a:lnTo>
                <a:lnTo>
                  <a:pt x="169348" y="339401"/>
                </a:lnTo>
                <a:lnTo>
                  <a:pt x="163703" y="350832"/>
                </a:lnTo>
                <a:lnTo>
                  <a:pt x="158058" y="362263"/>
                </a:lnTo>
                <a:lnTo>
                  <a:pt x="135196" y="377645"/>
                </a:lnTo>
                <a:lnTo>
                  <a:pt x="135196" y="377645"/>
                </a:lnTo>
                <a:lnTo>
                  <a:pt x="122071" y="386817"/>
                </a:lnTo>
                <a:lnTo>
                  <a:pt x="111205" y="394862"/>
                </a:lnTo>
                <a:lnTo>
                  <a:pt x="102738" y="401495"/>
                </a:lnTo>
                <a:lnTo>
                  <a:pt x="99351" y="404600"/>
                </a:lnTo>
                <a:lnTo>
                  <a:pt x="96387" y="406999"/>
                </a:lnTo>
                <a:lnTo>
                  <a:pt x="96387" y="406999"/>
                </a:lnTo>
                <a:lnTo>
                  <a:pt x="95258" y="403048"/>
                </a:lnTo>
                <a:lnTo>
                  <a:pt x="93988" y="398673"/>
                </a:lnTo>
                <a:lnTo>
                  <a:pt x="90178" y="387806"/>
                </a:lnTo>
                <a:lnTo>
                  <a:pt x="85096" y="374682"/>
                </a:lnTo>
                <a:lnTo>
                  <a:pt x="79028" y="359299"/>
                </a:lnTo>
                <a:lnTo>
                  <a:pt x="70279" y="339260"/>
                </a:lnTo>
                <a:lnTo>
                  <a:pt x="70279" y="339260"/>
                </a:lnTo>
                <a:lnTo>
                  <a:pt x="65622" y="328816"/>
                </a:lnTo>
                <a:lnTo>
                  <a:pt x="61106" y="319079"/>
                </a:lnTo>
                <a:lnTo>
                  <a:pt x="56590" y="310047"/>
                </a:lnTo>
                <a:lnTo>
                  <a:pt x="52357" y="301580"/>
                </a:lnTo>
                <a:lnTo>
                  <a:pt x="47982" y="294100"/>
                </a:lnTo>
                <a:lnTo>
                  <a:pt x="43889" y="287044"/>
                </a:lnTo>
                <a:lnTo>
                  <a:pt x="39656" y="280976"/>
                </a:lnTo>
                <a:lnTo>
                  <a:pt x="35704" y="275190"/>
                </a:lnTo>
                <a:lnTo>
                  <a:pt x="35704" y="275190"/>
                </a:lnTo>
                <a:lnTo>
                  <a:pt x="31753" y="270250"/>
                </a:lnTo>
                <a:lnTo>
                  <a:pt x="27518" y="266018"/>
                </a:lnTo>
                <a:lnTo>
                  <a:pt x="23144" y="261783"/>
                </a:lnTo>
                <a:lnTo>
                  <a:pt x="18769" y="258114"/>
                </a:lnTo>
                <a:lnTo>
                  <a:pt x="14253" y="255009"/>
                </a:lnTo>
                <a:lnTo>
                  <a:pt x="9737" y="252045"/>
                </a:lnTo>
                <a:lnTo>
                  <a:pt x="4939" y="249787"/>
                </a:lnTo>
                <a:lnTo>
                  <a:pt x="0" y="247953"/>
                </a:lnTo>
                <a:lnTo>
                  <a:pt x="0" y="247953"/>
                </a:lnTo>
                <a:lnTo>
                  <a:pt x="4234" y="243578"/>
                </a:lnTo>
                <a:lnTo>
                  <a:pt x="8326" y="239627"/>
                </a:lnTo>
                <a:lnTo>
                  <a:pt x="12279" y="235957"/>
                </a:lnTo>
                <a:lnTo>
                  <a:pt x="16370" y="232288"/>
                </a:lnTo>
                <a:lnTo>
                  <a:pt x="20322" y="229325"/>
                </a:lnTo>
                <a:lnTo>
                  <a:pt x="24273" y="226502"/>
                </a:lnTo>
                <a:lnTo>
                  <a:pt x="28084" y="223821"/>
                </a:lnTo>
                <a:lnTo>
                  <a:pt x="32034" y="221281"/>
                </a:lnTo>
                <a:lnTo>
                  <a:pt x="35845" y="219445"/>
                </a:lnTo>
                <a:lnTo>
                  <a:pt x="39656" y="217611"/>
                </a:lnTo>
                <a:lnTo>
                  <a:pt x="43325" y="216060"/>
                </a:lnTo>
                <a:lnTo>
                  <a:pt x="46853" y="214931"/>
                </a:lnTo>
                <a:lnTo>
                  <a:pt x="50663" y="213942"/>
                </a:lnTo>
                <a:lnTo>
                  <a:pt x="54332" y="213238"/>
                </a:lnTo>
                <a:lnTo>
                  <a:pt x="57719" y="212813"/>
                </a:lnTo>
                <a:lnTo>
                  <a:pt x="61247" y="212672"/>
                </a:lnTo>
                <a:lnTo>
                  <a:pt x="61247" y="212672"/>
                </a:lnTo>
                <a:lnTo>
                  <a:pt x="62659" y="212672"/>
                </a:lnTo>
                <a:lnTo>
                  <a:pt x="64212" y="212813"/>
                </a:lnTo>
                <a:lnTo>
                  <a:pt x="65622" y="213238"/>
                </a:lnTo>
                <a:lnTo>
                  <a:pt x="67176" y="213520"/>
                </a:lnTo>
                <a:lnTo>
                  <a:pt x="70420" y="214931"/>
                </a:lnTo>
                <a:lnTo>
                  <a:pt x="73526" y="216624"/>
                </a:lnTo>
                <a:lnTo>
                  <a:pt x="76631" y="218882"/>
                </a:lnTo>
                <a:lnTo>
                  <a:pt x="79876" y="221703"/>
                </a:lnTo>
                <a:lnTo>
                  <a:pt x="83120" y="224950"/>
                </a:lnTo>
                <a:lnTo>
                  <a:pt x="86368" y="228760"/>
                </a:lnTo>
                <a:lnTo>
                  <a:pt x="89754" y="233135"/>
                </a:lnTo>
                <a:lnTo>
                  <a:pt x="93000" y="237792"/>
                </a:lnTo>
                <a:lnTo>
                  <a:pt x="96387" y="243155"/>
                </a:lnTo>
                <a:lnTo>
                  <a:pt x="99915" y="248800"/>
                </a:lnTo>
                <a:lnTo>
                  <a:pt x="103443" y="255291"/>
                </a:lnTo>
                <a:lnTo>
                  <a:pt x="106830" y="262206"/>
                </a:lnTo>
                <a:lnTo>
                  <a:pt x="110499" y="269405"/>
                </a:lnTo>
                <a:lnTo>
                  <a:pt x="114027" y="277164"/>
                </a:lnTo>
                <a:lnTo>
                  <a:pt x="123765" y="298757"/>
                </a:lnTo>
                <a:lnTo>
                  <a:pt x="123765" y="298757"/>
                </a:lnTo>
                <a:lnTo>
                  <a:pt x="130397" y="287750"/>
                </a:lnTo>
                <a:lnTo>
                  <a:pt x="137313" y="277025"/>
                </a:lnTo>
                <a:lnTo>
                  <a:pt x="144510" y="266018"/>
                </a:lnTo>
                <a:lnTo>
                  <a:pt x="151707" y="255150"/>
                </a:lnTo>
                <a:lnTo>
                  <a:pt x="159328" y="244284"/>
                </a:lnTo>
                <a:lnTo>
                  <a:pt x="167090" y="233558"/>
                </a:lnTo>
                <a:lnTo>
                  <a:pt x="175275" y="222692"/>
                </a:lnTo>
                <a:lnTo>
                  <a:pt x="183319" y="212109"/>
                </a:lnTo>
                <a:lnTo>
                  <a:pt x="191928" y="201382"/>
                </a:lnTo>
                <a:lnTo>
                  <a:pt x="200676" y="190657"/>
                </a:lnTo>
                <a:lnTo>
                  <a:pt x="209568" y="180214"/>
                </a:lnTo>
                <a:lnTo>
                  <a:pt x="218882" y="169487"/>
                </a:lnTo>
                <a:lnTo>
                  <a:pt x="228337" y="159045"/>
                </a:lnTo>
                <a:lnTo>
                  <a:pt x="237792" y="148461"/>
                </a:lnTo>
                <a:lnTo>
                  <a:pt x="247952" y="138018"/>
                </a:lnTo>
                <a:lnTo>
                  <a:pt x="257973" y="127575"/>
                </a:lnTo>
                <a:lnTo>
                  <a:pt x="257973" y="127575"/>
                </a:lnTo>
                <a:lnTo>
                  <a:pt x="268275" y="117273"/>
                </a:lnTo>
                <a:lnTo>
                  <a:pt x="278436" y="107395"/>
                </a:lnTo>
                <a:lnTo>
                  <a:pt x="288597" y="97798"/>
                </a:lnTo>
                <a:lnTo>
                  <a:pt x="298757" y="88483"/>
                </a:lnTo>
                <a:lnTo>
                  <a:pt x="308918" y="79593"/>
                </a:lnTo>
                <a:lnTo>
                  <a:pt x="318938" y="70843"/>
                </a:lnTo>
                <a:lnTo>
                  <a:pt x="328958" y="62235"/>
                </a:lnTo>
                <a:lnTo>
                  <a:pt x="338979" y="54050"/>
                </a:lnTo>
                <a:lnTo>
                  <a:pt x="349138" y="46287"/>
                </a:lnTo>
                <a:lnTo>
                  <a:pt x="359016" y="38667"/>
                </a:lnTo>
                <a:lnTo>
                  <a:pt x="368896" y="31470"/>
                </a:lnTo>
                <a:lnTo>
                  <a:pt x="378915" y="24696"/>
                </a:lnTo>
                <a:lnTo>
                  <a:pt x="388794" y="18063"/>
                </a:lnTo>
                <a:lnTo>
                  <a:pt x="398673" y="11712"/>
                </a:lnTo>
                <a:lnTo>
                  <a:pt x="408268" y="5643"/>
                </a:lnTo>
                <a:lnTo>
                  <a:pt x="418148" y="0"/>
                </a:lnTo>
                <a:close/>
              </a:path>
            </a:pathLst>
          </a:custGeom>
          <a:solidFill>
            <a:schemeClr val="bg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11" name="Freeform 13">
            <a:extLst>
              <a:ext uri="{FF2B5EF4-FFF2-40B4-BE49-F238E27FC236}">
                <a16:creationId xmlns:a16="http://schemas.microsoft.com/office/drawing/2014/main" id="{FB4039EA-5976-41A2-8854-6B9095689061}"/>
              </a:ext>
            </a:extLst>
          </p:cNvPr>
          <p:cNvSpPr/>
          <p:nvPr/>
        </p:nvSpPr>
        <p:spPr>
          <a:xfrm>
            <a:off x="7233870" y="4023698"/>
            <a:ext cx="208125" cy="139987"/>
          </a:xfrm>
          <a:custGeom>
            <a:avLst/>
            <a:gdLst/>
            <a:ahLst/>
            <a:cxnLst/>
            <a:rect l="0" t="0" r="0" b="0"/>
            <a:pathLst>
              <a:path w="429015" h="407000">
                <a:moveTo>
                  <a:pt x="418148" y="0"/>
                </a:moveTo>
                <a:lnTo>
                  <a:pt x="418148" y="0"/>
                </a:lnTo>
                <a:lnTo>
                  <a:pt x="429014" y="15381"/>
                </a:lnTo>
                <a:lnTo>
                  <a:pt x="429014" y="15381"/>
                </a:lnTo>
                <a:lnTo>
                  <a:pt x="420687" y="21873"/>
                </a:lnTo>
                <a:lnTo>
                  <a:pt x="412360" y="28647"/>
                </a:lnTo>
                <a:lnTo>
                  <a:pt x="403613" y="36127"/>
                </a:lnTo>
                <a:lnTo>
                  <a:pt x="395003" y="43606"/>
                </a:lnTo>
                <a:lnTo>
                  <a:pt x="386113" y="51791"/>
                </a:lnTo>
                <a:lnTo>
                  <a:pt x="377222" y="60400"/>
                </a:lnTo>
                <a:lnTo>
                  <a:pt x="368331" y="69291"/>
                </a:lnTo>
                <a:lnTo>
                  <a:pt x="359158" y="78605"/>
                </a:lnTo>
                <a:lnTo>
                  <a:pt x="349845" y="88483"/>
                </a:lnTo>
                <a:lnTo>
                  <a:pt x="340530" y="98644"/>
                </a:lnTo>
                <a:lnTo>
                  <a:pt x="331075" y="109369"/>
                </a:lnTo>
                <a:lnTo>
                  <a:pt x="321337" y="120376"/>
                </a:lnTo>
                <a:lnTo>
                  <a:pt x="311741" y="131808"/>
                </a:lnTo>
                <a:lnTo>
                  <a:pt x="301863" y="143663"/>
                </a:lnTo>
                <a:lnTo>
                  <a:pt x="291702" y="156083"/>
                </a:lnTo>
                <a:lnTo>
                  <a:pt x="281682" y="168783"/>
                </a:lnTo>
                <a:lnTo>
                  <a:pt x="281682" y="168783"/>
                </a:lnTo>
                <a:lnTo>
                  <a:pt x="271803" y="181625"/>
                </a:lnTo>
                <a:lnTo>
                  <a:pt x="262207" y="194326"/>
                </a:lnTo>
                <a:lnTo>
                  <a:pt x="252609" y="207168"/>
                </a:lnTo>
                <a:lnTo>
                  <a:pt x="243718" y="219588"/>
                </a:lnTo>
                <a:lnTo>
                  <a:pt x="234829" y="232147"/>
                </a:lnTo>
                <a:lnTo>
                  <a:pt x="226502" y="244566"/>
                </a:lnTo>
                <a:lnTo>
                  <a:pt x="218176" y="256703"/>
                </a:lnTo>
                <a:lnTo>
                  <a:pt x="210273" y="268840"/>
                </a:lnTo>
                <a:lnTo>
                  <a:pt x="202794" y="280976"/>
                </a:lnTo>
                <a:lnTo>
                  <a:pt x="195456" y="292971"/>
                </a:lnTo>
                <a:lnTo>
                  <a:pt x="188540" y="304685"/>
                </a:lnTo>
                <a:lnTo>
                  <a:pt x="181907" y="316398"/>
                </a:lnTo>
                <a:lnTo>
                  <a:pt x="175416" y="327969"/>
                </a:lnTo>
                <a:lnTo>
                  <a:pt x="169348" y="339401"/>
                </a:lnTo>
                <a:lnTo>
                  <a:pt x="163703" y="350832"/>
                </a:lnTo>
                <a:lnTo>
                  <a:pt x="158058" y="362263"/>
                </a:lnTo>
                <a:lnTo>
                  <a:pt x="135196" y="377645"/>
                </a:lnTo>
                <a:lnTo>
                  <a:pt x="135196" y="377645"/>
                </a:lnTo>
                <a:lnTo>
                  <a:pt x="122071" y="386817"/>
                </a:lnTo>
                <a:lnTo>
                  <a:pt x="111205" y="394862"/>
                </a:lnTo>
                <a:lnTo>
                  <a:pt x="102738" y="401495"/>
                </a:lnTo>
                <a:lnTo>
                  <a:pt x="99351" y="404600"/>
                </a:lnTo>
                <a:lnTo>
                  <a:pt x="96387" y="406999"/>
                </a:lnTo>
                <a:lnTo>
                  <a:pt x="96387" y="406999"/>
                </a:lnTo>
                <a:lnTo>
                  <a:pt x="95258" y="403048"/>
                </a:lnTo>
                <a:lnTo>
                  <a:pt x="93988" y="398673"/>
                </a:lnTo>
                <a:lnTo>
                  <a:pt x="90178" y="387806"/>
                </a:lnTo>
                <a:lnTo>
                  <a:pt x="85096" y="374682"/>
                </a:lnTo>
                <a:lnTo>
                  <a:pt x="79028" y="359299"/>
                </a:lnTo>
                <a:lnTo>
                  <a:pt x="70279" y="339260"/>
                </a:lnTo>
                <a:lnTo>
                  <a:pt x="70279" y="339260"/>
                </a:lnTo>
                <a:lnTo>
                  <a:pt x="65622" y="328816"/>
                </a:lnTo>
                <a:lnTo>
                  <a:pt x="61106" y="319079"/>
                </a:lnTo>
                <a:lnTo>
                  <a:pt x="56590" y="310047"/>
                </a:lnTo>
                <a:lnTo>
                  <a:pt x="52357" y="301580"/>
                </a:lnTo>
                <a:lnTo>
                  <a:pt x="47982" y="294100"/>
                </a:lnTo>
                <a:lnTo>
                  <a:pt x="43889" y="287044"/>
                </a:lnTo>
                <a:lnTo>
                  <a:pt x="39656" y="280976"/>
                </a:lnTo>
                <a:lnTo>
                  <a:pt x="35704" y="275190"/>
                </a:lnTo>
                <a:lnTo>
                  <a:pt x="35704" y="275190"/>
                </a:lnTo>
                <a:lnTo>
                  <a:pt x="31753" y="270250"/>
                </a:lnTo>
                <a:lnTo>
                  <a:pt x="27518" y="266018"/>
                </a:lnTo>
                <a:lnTo>
                  <a:pt x="23144" y="261783"/>
                </a:lnTo>
                <a:lnTo>
                  <a:pt x="18769" y="258114"/>
                </a:lnTo>
                <a:lnTo>
                  <a:pt x="14253" y="255009"/>
                </a:lnTo>
                <a:lnTo>
                  <a:pt x="9737" y="252045"/>
                </a:lnTo>
                <a:lnTo>
                  <a:pt x="4939" y="249787"/>
                </a:lnTo>
                <a:lnTo>
                  <a:pt x="0" y="247953"/>
                </a:lnTo>
                <a:lnTo>
                  <a:pt x="0" y="247953"/>
                </a:lnTo>
                <a:lnTo>
                  <a:pt x="4234" y="243578"/>
                </a:lnTo>
                <a:lnTo>
                  <a:pt x="8326" y="239627"/>
                </a:lnTo>
                <a:lnTo>
                  <a:pt x="12279" y="235957"/>
                </a:lnTo>
                <a:lnTo>
                  <a:pt x="16370" y="232288"/>
                </a:lnTo>
                <a:lnTo>
                  <a:pt x="20322" y="229325"/>
                </a:lnTo>
                <a:lnTo>
                  <a:pt x="24273" y="226502"/>
                </a:lnTo>
                <a:lnTo>
                  <a:pt x="28084" y="223821"/>
                </a:lnTo>
                <a:lnTo>
                  <a:pt x="32034" y="221281"/>
                </a:lnTo>
                <a:lnTo>
                  <a:pt x="35845" y="219445"/>
                </a:lnTo>
                <a:lnTo>
                  <a:pt x="39656" y="217611"/>
                </a:lnTo>
                <a:lnTo>
                  <a:pt x="43325" y="216060"/>
                </a:lnTo>
                <a:lnTo>
                  <a:pt x="46853" y="214931"/>
                </a:lnTo>
                <a:lnTo>
                  <a:pt x="50663" y="213942"/>
                </a:lnTo>
                <a:lnTo>
                  <a:pt x="54332" y="213238"/>
                </a:lnTo>
                <a:lnTo>
                  <a:pt x="57719" y="212813"/>
                </a:lnTo>
                <a:lnTo>
                  <a:pt x="61247" y="212672"/>
                </a:lnTo>
                <a:lnTo>
                  <a:pt x="61247" y="212672"/>
                </a:lnTo>
                <a:lnTo>
                  <a:pt x="62659" y="212672"/>
                </a:lnTo>
                <a:lnTo>
                  <a:pt x="64212" y="212813"/>
                </a:lnTo>
                <a:lnTo>
                  <a:pt x="65622" y="213238"/>
                </a:lnTo>
                <a:lnTo>
                  <a:pt x="67176" y="213520"/>
                </a:lnTo>
                <a:lnTo>
                  <a:pt x="70420" y="214931"/>
                </a:lnTo>
                <a:lnTo>
                  <a:pt x="73526" y="216624"/>
                </a:lnTo>
                <a:lnTo>
                  <a:pt x="76631" y="218882"/>
                </a:lnTo>
                <a:lnTo>
                  <a:pt x="79876" y="221703"/>
                </a:lnTo>
                <a:lnTo>
                  <a:pt x="83120" y="224950"/>
                </a:lnTo>
                <a:lnTo>
                  <a:pt x="86368" y="228760"/>
                </a:lnTo>
                <a:lnTo>
                  <a:pt x="89754" y="233135"/>
                </a:lnTo>
                <a:lnTo>
                  <a:pt x="93000" y="237792"/>
                </a:lnTo>
                <a:lnTo>
                  <a:pt x="96387" y="243155"/>
                </a:lnTo>
                <a:lnTo>
                  <a:pt x="99915" y="248800"/>
                </a:lnTo>
                <a:lnTo>
                  <a:pt x="103443" y="255291"/>
                </a:lnTo>
                <a:lnTo>
                  <a:pt x="106830" y="262206"/>
                </a:lnTo>
                <a:lnTo>
                  <a:pt x="110499" y="269405"/>
                </a:lnTo>
                <a:lnTo>
                  <a:pt x="114027" y="277164"/>
                </a:lnTo>
                <a:lnTo>
                  <a:pt x="123765" y="298757"/>
                </a:lnTo>
                <a:lnTo>
                  <a:pt x="123765" y="298757"/>
                </a:lnTo>
                <a:lnTo>
                  <a:pt x="130397" y="287750"/>
                </a:lnTo>
                <a:lnTo>
                  <a:pt x="137313" y="277025"/>
                </a:lnTo>
                <a:lnTo>
                  <a:pt x="144510" y="266018"/>
                </a:lnTo>
                <a:lnTo>
                  <a:pt x="151707" y="255150"/>
                </a:lnTo>
                <a:lnTo>
                  <a:pt x="159328" y="244284"/>
                </a:lnTo>
                <a:lnTo>
                  <a:pt x="167090" y="233558"/>
                </a:lnTo>
                <a:lnTo>
                  <a:pt x="175275" y="222692"/>
                </a:lnTo>
                <a:lnTo>
                  <a:pt x="183319" y="212109"/>
                </a:lnTo>
                <a:lnTo>
                  <a:pt x="191928" y="201382"/>
                </a:lnTo>
                <a:lnTo>
                  <a:pt x="200676" y="190657"/>
                </a:lnTo>
                <a:lnTo>
                  <a:pt x="209568" y="180214"/>
                </a:lnTo>
                <a:lnTo>
                  <a:pt x="218882" y="169487"/>
                </a:lnTo>
                <a:lnTo>
                  <a:pt x="228337" y="159045"/>
                </a:lnTo>
                <a:lnTo>
                  <a:pt x="237792" y="148461"/>
                </a:lnTo>
                <a:lnTo>
                  <a:pt x="247952" y="138018"/>
                </a:lnTo>
                <a:lnTo>
                  <a:pt x="257973" y="127575"/>
                </a:lnTo>
                <a:lnTo>
                  <a:pt x="257973" y="127575"/>
                </a:lnTo>
                <a:lnTo>
                  <a:pt x="268275" y="117273"/>
                </a:lnTo>
                <a:lnTo>
                  <a:pt x="278436" y="107395"/>
                </a:lnTo>
                <a:lnTo>
                  <a:pt x="288597" y="97798"/>
                </a:lnTo>
                <a:lnTo>
                  <a:pt x="298757" y="88483"/>
                </a:lnTo>
                <a:lnTo>
                  <a:pt x="308918" y="79593"/>
                </a:lnTo>
                <a:lnTo>
                  <a:pt x="318938" y="70843"/>
                </a:lnTo>
                <a:lnTo>
                  <a:pt x="328958" y="62235"/>
                </a:lnTo>
                <a:lnTo>
                  <a:pt x="338979" y="54050"/>
                </a:lnTo>
                <a:lnTo>
                  <a:pt x="349138" y="46287"/>
                </a:lnTo>
                <a:lnTo>
                  <a:pt x="359016" y="38667"/>
                </a:lnTo>
                <a:lnTo>
                  <a:pt x="368896" y="31470"/>
                </a:lnTo>
                <a:lnTo>
                  <a:pt x="378915" y="24696"/>
                </a:lnTo>
                <a:lnTo>
                  <a:pt x="388794" y="18063"/>
                </a:lnTo>
                <a:lnTo>
                  <a:pt x="398673" y="11712"/>
                </a:lnTo>
                <a:lnTo>
                  <a:pt x="408268" y="5643"/>
                </a:lnTo>
                <a:lnTo>
                  <a:pt x="418148" y="0"/>
                </a:lnTo>
                <a:close/>
              </a:path>
            </a:pathLst>
          </a:custGeom>
          <a:solidFill>
            <a:schemeClr val="bg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12" name="Freeform 14">
            <a:extLst>
              <a:ext uri="{FF2B5EF4-FFF2-40B4-BE49-F238E27FC236}">
                <a16:creationId xmlns:a16="http://schemas.microsoft.com/office/drawing/2014/main" id="{AD30428E-BF08-46EF-A6EF-2CDC8BB28895}"/>
              </a:ext>
            </a:extLst>
          </p:cNvPr>
          <p:cNvSpPr/>
          <p:nvPr/>
        </p:nvSpPr>
        <p:spPr>
          <a:xfrm>
            <a:off x="7233870" y="4327143"/>
            <a:ext cx="208125" cy="139987"/>
          </a:xfrm>
          <a:custGeom>
            <a:avLst/>
            <a:gdLst/>
            <a:ahLst/>
            <a:cxnLst/>
            <a:rect l="0" t="0" r="0" b="0"/>
            <a:pathLst>
              <a:path w="429015" h="407000">
                <a:moveTo>
                  <a:pt x="418148" y="0"/>
                </a:moveTo>
                <a:lnTo>
                  <a:pt x="418148" y="0"/>
                </a:lnTo>
                <a:lnTo>
                  <a:pt x="429014" y="15381"/>
                </a:lnTo>
                <a:lnTo>
                  <a:pt x="429014" y="15381"/>
                </a:lnTo>
                <a:lnTo>
                  <a:pt x="420687" y="21873"/>
                </a:lnTo>
                <a:lnTo>
                  <a:pt x="412360" y="28647"/>
                </a:lnTo>
                <a:lnTo>
                  <a:pt x="403613" y="36127"/>
                </a:lnTo>
                <a:lnTo>
                  <a:pt x="395003" y="43606"/>
                </a:lnTo>
                <a:lnTo>
                  <a:pt x="386113" y="51791"/>
                </a:lnTo>
                <a:lnTo>
                  <a:pt x="377222" y="60400"/>
                </a:lnTo>
                <a:lnTo>
                  <a:pt x="368331" y="69291"/>
                </a:lnTo>
                <a:lnTo>
                  <a:pt x="359158" y="78605"/>
                </a:lnTo>
                <a:lnTo>
                  <a:pt x="349845" y="88483"/>
                </a:lnTo>
                <a:lnTo>
                  <a:pt x="340530" y="98644"/>
                </a:lnTo>
                <a:lnTo>
                  <a:pt x="331075" y="109369"/>
                </a:lnTo>
                <a:lnTo>
                  <a:pt x="321337" y="120376"/>
                </a:lnTo>
                <a:lnTo>
                  <a:pt x="311741" y="131808"/>
                </a:lnTo>
                <a:lnTo>
                  <a:pt x="301863" y="143663"/>
                </a:lnTo>
                <a:lnTo>
                  <a:pt x="291702" y="156083"/>
                </a:lnTo>
                <a:lnTo>
                  <a:pt x="281682" y="168783"/>
                </a:lnTo>
                <a:lnTo>
                  <a:pt x="281682" y="168783"/>
                </a:lnTo>
                <a:lnTo>
                  <a:pt x="271803" y="181625"/>
                </a:lnTo>
                <a:lnTo>
                  <a:pt x="262207" y="194326"/>
                </a:lnTo>
                <a:lnTo>
                  <a:pt x="252609" y="207168"/>
                </a:lnTo>
                <a:lnTo>
                  <a:pt x="243718" y="219588"/>
                </a:lnTo>
                <a:lnTo>
                  <a:pt x="234829" y="232147"/>
                </a:lnTo>
                <a:lnTo>
                  <a:pt x="226502" y="244566"/>
                </a:lnTo>
                <a:lnTo>
                  <a:pt x="218176" y="256703"/>
                </a:lnTo>
                <a:lnTo>
                  <a:pt x="210273" y="268840"/>
                </a:lnTo>
                <a:lnTo>
                  <a:pt x="202794" y="280976"/>
                </a:lnTo>
                <a:lnTo>
                  <a:pt x="195456" y="292971"/>
                </a:lnTo>
                <a:lnTo>
                  <a:pt x="188540" y="304685"/>
                </a:lnTo>
                <a:lnTo>
                  <a:pt x="181907" y="316398"/>
                </a:lnTo>
                <a:lnTo>
                  <a:pt x="175416" y="327969"/>
                </a:lnTo>
                <a:lnTo>
                  <a:pt x="169348" y="339401"/>
                </a:lnTo>
                <a:lnTo>
                  <a:pt x="163703" y="350832"/>
                </a:lnTo>
                <a:lnTo>
                  <a:pt x="158058" y="362263"/>
                </a:lnTo>
                <a:lnTo>
                  <a:pt x="135196" y="377645"/>
                </a:lnTo>
                <a:lnTo>
                  <a:pt x="135196" y="377645"/>
                </a:lnTo>
                <a:lnTo>
                  <a:pt x="122071" y="386817"/>
                </a:lnTo>
                <a:lnTo>
                  <a:pt x="111205" y="394862"/>
                </a:lnTo>
                <a:lnTo>
                  <a:pt x="102738" y="401495"/>
                </a:lnTo>
                <a:lnTo>
                  <a:pt x="99351" y="404600"/>
                </a:lnTo>
                <a:lnTo>
                  <a:pt x="96387" y="406999"/>
                </a:lnTo>
                <a:lnTo>
                  <a:pt x="96387" y="406999"/>
                </a:lnTo>
                <a:lnTo>
                  <a:pt x="95258" y="403048"/>
                </a:lnTo>
                <a:lnTo>
                  <a:pt x="93988" y="398673"/>
                </a:lnTo>
                <a:lnTo>
                  <a:pt x="90178" y="387806"/>
                </a:lnTo>
                <a:lnTo>
                  <a:pt x="85096" y="374682"/>
                </a:lnTo>
                <a:lnTo>
                  <a:pt x="79028" y="359299"/>
                </a:lnTo>
                <a:lnTo>
                  <a:pt x="70279" y="339260"/>
                </a:lnTo>
                <a:lnTo>
                  <a:pt x="70279" y="339260"/>
                </a:lnTo>
                <a:lnTo>
                  <a:pt x="65622" y="328816"/>
                </a:lnTo>
                <a:lnTo>
                  <a:pt x="61106" y="319079"/>
                </a:lnTo>
                <a:lnTo>
                  <a:pt x="56590" y="310047"/>
                </a:lnTo>
                <a:lnTo>
                  <a:pt x="52357" y="301580"/>
                </a:lnTo>
                <a:lnTo>
                  <a:pt x="47982" y="294100"/>
                </a:lnTo>
                <a:lnTo>
                  <a:pt x="43889" y="287044"/>
                </a:lnTo>
                <a:lnTo>
                  <a:pt x="39656" y="280976"/>
                </a:lnTo>
                <a:lnTo>
                  <a:pt x="35704" y="275190"/>
                </a:lnTo>
                <a:lnTo>
                  <a:pt x="35704" y="275190"/>
                </a:lnTo>
                <a:lnTo>
                  <a:pt x="31753" y="270250"/>
                </a:lnTo>
                <a:lnTo>
                  <a:pt x="27518" y="266018"/>
                </a:lnTo>
                <a:lnTo>
                  <a:pt x="23144" y="261783"/>
                </a:lnTo>
                <a:lnTo>
                  <a:pt x="18769" y="258114"/>
                </a:lnTo>
                <a:lnTo>
                  <a:pt x="14253" y="255009"/>
                </a:lnTo>
                <a:lnTo>
                  <a:pt x="9737" y="252045"/>
                </a:lnTo>
                <a:lnTo>
                  <a:pt x="4939" y="249787"/>
                </a:lnTo>
                <a:lnTo>
                  <a:pt x="0" y="247953"/>
                </a:lnTo>
                <a:lnTo>
                  <a:pt x="0" y="247953"/>
                </a:lnTo>
                <a:lnTo>
                  <a:pt x="4234" y="243578"/>
                </a:lnTo>
                <a:lnTo>
                  <a:pt x="8326" y="239627"/>
                </a:lnTo>
                <a:lnTo>
                  <a:pt x="12279" y="235957"/>
                </a:lnTo>
                <a:lnTo>
                  <a:pt x="16370" y="232288"/>
                </a:lnTo>
                <a:lnTo>
                  <a:pt x="20322" y="229325"/>
                </a:lnTo>
                <a:lnTo>
                  <a:pt x="24273" y="226502"/>
                </a:lnTo>
                <a:lnTo>
                  <a:pt x="28084" y="223821"/>
                </a:lnTo>
                <a:lnTo>
                  <a:pt x="32034" y="221281"/>
                </a:lnTo>
                <a:lnTo>
                  <a:pt x="35845" y="219445"/>
                </a:lnTo>
                <a:lnTo>
                  <a:pt x="39656" y="217611"/>
                </a:lnTo>
                <a:lnTo>
                  <a:pt x="43325" y="216060"/>
                </a:lnTo>
                <a:lnTo>
                  <a:pt x="46853" y="214931"/>
                </a:lnTo>
                <a:lnTo>
                  <a:pt x="50663" y="213942"/>
                </a:lnTo>
                <a:lnTo>
                  <a:pt x="54332" y="213238"/>
                </a:lnTo>
                <a:lnTo>
                  <a:pt x="57719" y="212813"/>
                </a:lnTo>
                <a:lnTo>
                  <a:pt x="61247" y="212672"/>
                </a:lnTo>
                <a:lnTo>
                  <a:pt x="61247" y="212672"/>
                </a:lnTo>
                <a:lnTo>
                  <a:pt x="62659" y="212672"/>
                </a:lnTo>
                <a:lnTo>
                  <a:pt x="64212" y="212813"/>
                </a:lnTo>
                <a:lnTo>
                  <a:pt x="65622" y="213238"/>
                </a:lnTo>
                <a:lnTo>
                  <a:pt x="67176" y="213520"/>
                </a:lnTo>
                <a:lnTo>
                  <a:pt x="70420" y="214931"/>
                </a:lnTo>
                <a:lnTo>
                  <a:pt x="73526" y="216624"/>
                </a:lnTo>
                <a:lnTo>
                  <a:pt x="76631" y="218882"/>
                </a:lnTo>
                <a:lnTo>
                  <a:pt x="79876" y="221703"/>
                </a:lnTo>
                <a:lnTo>
                  <a:pt x="83120" y="224950"/>
                </a:lnTo>
                <a:lnTo>
                  <a:pt x="86368" y="228760"/>
                </a:lnTo>
                <a:lnTo>
                  <a:pt x="89754" y="233135"/>
                </a:lnTo>
                <a:lnTo>
                  <a:pt x="93000" y="237792"/>
                </a:lnTo>
                <a:lnTo>
                  <a:pt x="96387" y="243155"/>
                </a:lnTo>
                <a:lnTo>
                  <a:pt x="99915" y="248800"/>
                </a:lnTo>
                <a:lnTo>
                  <a:pt x="103443" y="255291"/>
                </a:lnTo>
                <a:lnTo>
                  <a:pt x="106830" y="262206"/>
                </a:lnTo>
                <a:lnTo>
                  <a:pt x="110499" y="269405"/>
                </a:lnTo>
                <a:lnTo>
                  <a:pt x="114027" y="277164"/>
                </a:lnTo>
                <a:lnTo>
                  <a:pt x="123765" y="298757"/>
                </a:lnTo>
                <a:lnTo>
                  <a:pt x="123765" y="298757"/>
                </a:lnTo>
                <a:lnTo>
                  <a:pt x="130397" y="287750"/>
                </a:lnTo>
                <a:lnTo>
                  <a:pt x="137313" y="277025"/>
                </a:lnTo>
                <a:lnTo>
                  <a:pt x="144510" y="266018"/>
                </a:lnTo>
                <a:lnTo>
                  <a:pt x="151707" y="255150"/>
                </a:lnTo>
                <a:lnTo>
                  <a:pt x="159328" y="244284"/>
                </a:lnTo>
                <a:lnTo>
                  <a:pt x="167090" y="233558"/>
                </a:lnTo>
                <a:lnTo>
                  <a:pt x="175275" y="222692"/>
                </a:lnTo>
                <a:lnTo>
                  <a:pt x="183319" y="212109"/>
                </a:lnTo>
                <a:lnTo>
                  <a:pt x="191928" y="201382"/>
                </a:lnTo>
                <a:lnTo>
                  <a:pt x="200676" y="190657"/>
                </a:lnTo>
                <a:lnTo>
                  <a:pt x="209568" y="180214"/>
                </a:lnTo>
                <a:lnTo>
                  <a:pt x="218882" y="169487"/>
                </a:lnTo>
                <a:lnTo>
                  <a:pt x="228337" y="159045"/>
                </a:lnTo>
                <a:lnTo>
                  <a:pt x="237792" y="148461"/>
                </a:lnTo>
                <a:lnTo>
                  <a:pt x="247952" y="138018"/>
                </a:lnTo>
                <a:lnTo>
                  <a:pt x="257973" y="127575"/>
                </a:lnTo>
                <a:lnTo>
                  <a:pt x="257973" y="127575"/>
                </a:lnTo>
                <a:lnTo>
                  <a:pt x="268275" y="117273"/>
                </a:lnTo>
                <a:lnTo>
                  <a:pt x="278436" y="107395"/>
                </a:lnTo>
                <a:lnTo>
                  <a:pt x="288597" y="97798"/>
                </a:lnTo>
                <a:lnTo>
                  <a:pt x="298757" y="88483"/>
                </a:lnTo>
                <a:lnTo>
                  <a:pt x="308918" y="79593"/>
                </a:lnTo>
                <a:lnTo>
                  <a:pt x="318938" y="70843"/>
                </a:lnTo>
                <a:lnTo>
                  <a:pt x="328958" y="62235"/>
                </a:lnTo>
                <a:lnTo>
                  <a:pt x="338979" y="54050"/>
                </a:lnTo>
                <a:lnTo>
                  <a:pt x="349138" y="46287"/>
                </a:lnTo>
                <a:lnTo>
                  <a:pt x="359016" y="38667"/>
                </a:lnTo>
                <a:lnTo>
                  <a:pt x="368896" y="31470"/>
                </a:lnTo>
                <a:lnTo>
                  <a:pt x="378915" y="24696"/>
                </a:lnTo>
                <a:lnTo>
                  <a:pt x="388794" y="18063"/>
                </a:lnTo>
                <a:lnTo>
                  <a:pt x="398673" y="11712"/>
                </a:lnTo>
                <a:lnTo>
                  <a:pt x="408268" y="5643"/>
                </a:lnTo>
                <a:lnTo>
                  <a:pt x="418148" y="0"/>
                </a:lnTo>
                <a:close/>
              </a:path>
            </a:pathLst>
          </a:custGeom>
          <a:solidFill>
            <a:schemeClr val="bg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13" name="TextBox 12">
            <a:extLst>
              <a:ext uri="{FF2B5EF4-FFF2-40B4-BE49-F238E27FC236}">
                <a16:creationId xmlns:a16="http://schemas.microsoft.com/office/drawing/2014/main" id="{2311F3E3-830C-467F-AA22-85E5A80168B2}"/>
              </a:ext>
            </a:extLst>
          </p:cNvPr>
          <p:cNvSpPr txBox="1"/>
          <p:nvPr/>
        </p:nvSpPr>
        <p:spPr>
          <a:xfrm>
            <a:off x="417513" y="645704"/>
            <a:ext cx="8134304" cy="1092243"/>
          </a:xfrm>
          <a:prstGeom prst="rect">
            <a:avLst/>
          </a:prstGeom>
          <a:noFill/>
          <a:ln>
            <a:noFill/>
          </a:ln>
        </p:spPr>
        <p:txBody>
          <a:bodyPr wrap="square" lIns="90000" tIns="90000" rIns="72000" bIns="46800" rtlCol="0">
            <a:spAutoFit/>
          </a:bodyPr>
          <a:lstStyle/>
          <a:p>
            <a:pPr marL="0" marR="0" lvl="0" indent="0" algn="l" defTabSz="914400" rtl="0" eaLnBrk="1" fontAlgn="base" latinLnBrk="0" hangingPunct="1">
              <a:lnSpc>
                <a:spcPct val="100000"/>
              </a:lnSpc>
              <a:spcBef>
                <a:spcPts val="0"/>
              </a:spcBef>
              <a:spcAft>
                <a:spcPct val="0"/>
              </a:spcAft>
              <a:buClr>
                <a:srgbClr val="001135"/>
              </a:buClr>
              <a:buSzTx/>
              <a:buFontTx/>
              <a:buNone/>
              <a:tabLst/>
              <a:defRPr/>
            </a:pPr>
            <a:r>
              <a:rPr kumimoji="0" lang="en-US" sz="1400" b="1" i="0" u="none" strike="noStrike" kern="1200" cap="none" spc="0" normalizeH="0" baseline="0" noProof="0" dirty="0">
                <a:ln>
                  <a:noFill/>
                </a:ln>
                <a:solidFill>
                  <a:srgbClr val="124191"/>
                </a:solidFill>
                <a:effectLst/>
                <a:uLnTx/>
                <a:uFillTx/>
                <a:latin typeface="Nokia Pure Text Light"/>
                <a:ea typeface="Nokia Pure Text" panose="020B0503020202020204" pitchFamily="34" charset="0"/>
                <a:cs typeface="Nokia Pure Headline Light"/>
              </a:rPr>
              <a:t>Offer </a:t>
            </a:r>
            <a:r>
              <a:rPr kumimoji="0" lang="en-US" sz="1400" b="1" i="0" u="none" strike="noStrike" kern="1200" cap="none" spc="0" normalizeH="0" baseline="0" noProof="0" dirty="0" err="1">
                <a:ln>
                  <a:noFill/>
                </a:ln>
                <a:solidFill>
                  <a:srgbClr val="124191"/>
                </a:solidFill>
                <a:effectLst/>
                <a:uLnTx/>
                <a:uFillTx/>
                <a:latin typeface="Nokia Pure Text Light"/>
                <a:ea typeface="Nokia Pure Text" panose="020B0503020202020204" pitchFamily="34" charset="0"/>
                <a:cs typeface="Nokia Pure Headline Light"/>
              </a:rPr>
              <a:t>AirScale</a:t>
            </a:r>
            <a:r>
              <a:rPr kumimoji="0" lang="en-US" sz="1400" b="1" i="0" u="none" strike="noStrike" kern="1200" cap="none" spc="0" normalizeH="0" baseline="0" noProof="0" dirty="0">
                <a:ln>
                  <a:noFill/>
                </a:ln>
                <a:solidFill>
                  <a:srgbClr val="124191"/>
                </a:solidFill>
                <a:effectLst/>
                <a:uLnTx/>
                <a:uFillTx/>
                <a:latin typeface="Nokia Pure Text Light"/>
                <a:ea typeface="Nokia Pure Text" panose="020B0503020202020204" pitchFamily="34" charset="0"/>
                <a:cs typeface="Nokia Pure Headline Light"/>
              </a:rPr>
              <a:t> when </a:t>
            </a:r>
          </a:p>
          <a:p>
            <a:pPr marL="228600" marR="0" lvl="0" indent="-228600" algn="l" defTabSz="914400" rtl="0" eaLnBrk="1" fontAlgn="base" latinLnBrk="0" hangingPunct="1">
              <a:lnSpc>
                <a:spcPct val="100000"/>
              </a:lnSpc>
              <a:spcBef>
                <a:spcPts val="0"/>
              </a:spcBef>
              <a:spcAft>
                <a:spcPct val="0"/>
              </a:spcAft>
              <a:buClr>
                <a:srgbClr val="001135"/>
              </a:buClr>
              <a:buSzTx/>
              <a:buFont typeface="+mj-lt"/>
              <a:buAutoNum type="arabicPeriod"/>
              <a:tabLst/>
              <a:defRPr/>
            </a:pPr>
            <a:r>
              <a:rPr kumimoji="0" lang="en-US" sz="1200" b="0" i="0" u="none" strike="noStrike" kern="1200" cap="none" spc="0" normalizeH="0" baseline="0" noProof="0" dirty="0">
                <a:ln>
                  <a:noFill/>
                </a:ln>
                <a:solidFill>
                  <a:srgbClr val="124191"/>
                </a:solidFill>
                <a:effectLst/>
                <a:uLnTx/>
                <a:uFillTx/>
                <a:latin typeface="Nokia Pure Text Light"/>
                <a:ea typeface="Nokia Pure Text" panose="020B0503020202020204" pitchFamily="34" charset="0"/>
                <a:cs typeface="Nokia Pure Headline Light"/>
              </a:rPr>
              <a:t>When full FSMF (FSMF+2x extension cards) required for LTE</a:t>
            </a:r>
          </a:p>
          <a:p>
            <a:pPr marL="228600" marR="0" lvl="0" indent="-228600" algn="l" defTabSz="914400" rtl="0" eaLnBrk="1" fontAlgn="base" latinLnBrk="0" hangingPunct="1">
              <a:lnSpc>
                <a:spcPct val="100000"/>
              </a:lnSpc>
              <a:spcBef>
                <a:spcPts val="0"/>
              </a:spcBef>
              <a:spcAft>
                <a:spcPct val="0"/>
              </a:spcAft>
              <a:buClr>
                <a:srgbClr val="001135"/>
              </a:buClr>
              <a:buSzTx/>
              <a:buFont typeface="+mj-lt"/>
              <a:buAutoNum type="arabicPeriod"/>
              <a:tabLst/>
              <a:defRPr/>
            </a:pPr>
            <a:r>
              <a:rPr kumimoji="0" lang="en-US" sz="1200" b="0" i="0" u="none" strike="noStrike" kern="1200" cap="none" spc="0" normalizeH="0" baseline="0" noProof="0" dirty="0">
                <a:ln>
                  <a:noFill/>
                </a:ln>
                <a:solidFill>
                  <a:srgbClr val="124191"/>
                </a:solidFill>
                <a:effectLst/>
                <a:uLnTx/>
                <a:uFillTx/>
                <a:latin typeface="Nokia Pure Text Light"/>
                <a:ea typeface="Nokia Pure Text" panose="020B0503020202020204" pitchFamily="34" charset="0"/>
                <a:cs typeface="Nokia Pure Headline Light"/>
              </a:rPr>
              <a:t>More than 2xFSMF (w/o extensions) required until SRAN17A. When full FSMF (FSMF+2x extension cards) required after SRAN17A.</a:t>
            </a:r>
          </a:p>
          <a:p>
            <a:pPr marL="228600" marR="0" lvl="0" indent="-228600" algn="l" defTabSz="914400" rtl="0" eaLnBrk="1" fontAlgn="base" latinLnBrk="0" hangingPunct="1">
              <a:lnSpc>
                <a:spcPct val="100000"/>
              </a:lnSpc>
              <a:spcBef>
                <a:spcPts val="0"/>
              </a:spcBef>
              <a:spcAft>
                <a:spcPct val="0"/>
              </a:spcAft>
              <a:buClr>
                <a:srgbClr val="001135"/>
              </a:buClr>
              <a:buSzTx/>
              <a:buFont typeface="+mj-lt"/>
              <a:buAutoNum type="arabicPeriod"/>
              <a:tabLst/>
              <a:defRPr/>
            </a:pPr>
            <a:r>
              <a:rPr kumimoji="0" lang="en-US" sz="1200" b="0" i="0" u="none" strike="noStrike" kern="1200" cap="none" spc="0" normalizeH="0" baseline="0" noProof="0" dirty="0">
                <a:ln>
                  <a:noFill/>
                </a:ln>
                <a:solidFill>
                  <a:srgbClr val="124191"/>
                </a:solidFill>
                <a:effectLst/>
                <a:uLnTx/>
                <a:uFillTx/>
                <a:latin typeface="Nokia Pure Text Light"/>
                <a:ea typeface="Nokia Pure Text" panose="020B0503020202020204" pitchFamily="34" charset="0"/>
                <a:cs typeface="Nokia Pure Headline Light"/>
              </a:rPr>
              <a:t>Technical requirements like LTE4.5Pro or 5G readiness requires always </a:t>
            </a:r>
            <a:r>
              <a:rPr kumimoji="0" lang="en-US" sz="1200" b="0" i="0" u="none" strike="noStrike" kern="1200" cap="none" spc="0" normalizeH="0" baseline="0" noProof="0" dirty="0" err="1">
                <a:ln>
                  <a:noFill/>
                </a:ln>
                <a:solidFill>
                  <a:srgbClr val="124191"/>
                </a:solidFill>
                <a:effectLst/>
                <a:uLnTx/>
                <a:uFillTx/>
                <a:latin typeface="Nokia Pure Text Light"/>
                <a:ea typeface="Nokia Pure Text" panose="020B0503020202020204" pitchFamily="34" charset="0"/>
                <a:cs typeface="Nokia Pure Headline Light"/>
              </a:rPr>
              <a:t>AirScale</a:t>
            </a:r>
            <a:r>
              <a:rPr kumimoji="0" lang="en-US" sz="1200" b="0" i="0" u="none" strike="noStrike" kern="1200" cap="none" spc="0" normalizeH="0" baseline="0" noProof="0" dirty="0">
                <a:ln>
                  <a:noFill/>
                </a:ln>
                <a:solidFill>
                  <a:srgbClr val="124191"/>
                </a:solidFill>
                <a:effectLst/>
                <a:uLnTx/>
                <a:uFillTx/>
                <a:latin typeface="Nokia Pure Text Light"/>
                <a:ea typeface="Nokia Pure Text" panose="020B0503020202020204" pitchFamily="34" charset="0"/>
                <a:cs typeface="Nokia Pure Headline Light"/>
              </a:rPr>
              <a:t> </a:t>
            </a:r>
          </a:p>
        </p:txBody>
      </p:sp>
      <p:sp>
        <p:nvSpPr>
          <p:cNvPr id="14" name="Freeform 16">
            <a:extLst>
              <a:ext uri="{FF2B5EF4-FFF2-40B4-BE49-F238E27FC236}">
                <a16:creationId xmlns:a16="http://schemas.microsoft.com/office/drawing/2014/main" id="{7C7A4468-6AC2-4F93-9550-75A0F683A6FE}"/>
              </a:ext>
            </a:extLst>
          </p:cNvPr>
          <p:cNvSpPr/>
          <p:nvPr/>
        </p:nvSpPr>
        <p:spPr>
          <a:xfrm>
            <a:off x="6006650" y="3745408"/>
            <a:ext cx="208125" cy="139987"/>
          </a:xfrm>
          <a:custGeom>
            <a:avLst/>
            <a:gdLst/>
            <a:ahLst/>
            <a:cxnLst/>
            <a:rect l="0" t="0" r="0" b="0"/>
            <a:pathLst>
              <a:path w="429015" h="407000">
                <a:moveTo>
                  <a:pt x="418148" y="0"/>
                </a:moveTo>
                <a:lnTo>
                  <a:pt x="418148" y="0"/>
                </a:lnTo>
                <a:lnTo>
                  <a:pt x="429014" y="15381"/>
                </a:lnTo>
                <a:lnTo>
                  <a:pt x="429014" y="15381"/>
                </a:lnTo>
                <a:lnTo>
                  <a:pt x="420687" y="21873"/>
                </a:lnTo>
                <a:lnTo>
                  <a:pt x="412360" y="28647"/>
                </a:lnTo>
                <a:lnTo>
                  <a:pt x="403613" y="36127"/>
                </a:lnTo>
                <a:lnTo>
                  <a:pt x="395003" y="43606"/>
                </a:lnTo>
                <a:lnTo>
                  <a:pt x="386113" y="51791"/>
                </a:lnTo>
                <a:lnTo>
                  <a:pt x="377222" y="60400"/>
                </a:lnTo>
                <a:lnTo>
                  <a:pt x="368331" y="69291"/>
                </a:lnTo>
                <a:lnTo>
                  <a:pt x="359158" y="78605"/>
                </a:lnTo>
                <a:lnTo>
                  <a:pt x="349845" y="88483"/>
                </a:lnTo>
                <a:lnTo>
                  <a:pt x="340530" y="98644"/>
                </a:lnTo>
                <a:lnTo>
                  <a:pt x="331075" y="109369"/>
                </a:lnTo>
                <a:lnTo>
                  <a:pt x="321337" y="120376"/>
                </a:lnTo>
                <a:lnTo>
                  <a:pt x="311741" y="131808"/>
                </a:lnTo>
                <a:lnTo>
                  <a:pt x="301863" y="143663"/>
                </a:lnTo>
                <a:lnTo>
                  <a:pt x="291702" y="156083"/>
                </a:lnTo>
                <a:lnTo>
                  <a:pt x="281682" y="168783"/>
                </a:lnTo>
                <a:lnTo>
                  <a:pt x="281682" y="168783"/>
                </a:lnTo>
                <a:lnTo>
                  <a:pt x="271803" y="181625"/>
                </a:lnTo>
                <a:lnTo>
                  <a:pt x="262207" y="194326"/>
                </a:lnTo>
                <a:lnTo>
                  <a:pt x="252609" y="207168"/>
                </a:lnTo>
                <a:lnTo>
                  <a:pt x="243718" y="219588"/>
                </a:lnTo>
                <a:lnTo>
                  <a:pt x="234829" y="232147"/>
                </a:lnTo>
                <a:lnTo>
                  <a:pt x="226502" y="244566"/>
                </a:lnTo>
                <a:lnTo>
                  <a:pt x="218176" y="256703"/>
                </a:lnTo>
                <a:lnTo>
                  <a:pt x="210273" y="268840"/>
                </a:lnTo>
                <a:lnTo>
                  <a:pt x="202794" y="280976"/>
                </a:lnTo>
                <a:lnTo>
                  <a:pt x="195456" y="292971"/>
                </a:lnTo>
                <a:lnTo>
                  <a:pt x="188540" y="304685"/>
                </a:lnTo>
                <a:lnTo>
                  <a:pt x="181907" y="316398"/>
                </a:lnTo>
                <a:lnTo>
                  <a:pt x="175416" y="327969"/>
                </a:lnTo>
                <a:lnTo>
                  <a:pt x="169348" y="339401"/>
                </a:lnTo>
                <a:lnTo>
                  <a:pt x="163703" y="350832"/>
                </a:lnTo>
                <a:lnTo>
                  <a:pt x="158058" y="362263"/>
                </a:lnTo>
                <a:lnTo>
                  <a:pt x="135196" y="377645"/>
                </a:lnTo>
                <a:lnTo>
                  <a:pt x="135196" y="377645"/>
                </a:lnTo>
                <a:lnTo>
                  <a:pt x="122071" y="386817"/>
                </a:lnTo>
                <a:lnTo>
                  <a:pt x="111205" y="394862"/>
                </a:lnTo>
                <a:lnTo>
                  <a:pt x="102738" y="401495"/>
                </a:lnTo>
                <a:lnTo>
                  <a:pt x="99351" y="404600"/>
                </a:lnTo>
                <a:lnTo>
                  <a:pt x="96387" y="406999"/>
                </a:lnTo>
                <a:lnTo>
                  <a:pt x="96387" y="406999"/>
                </a:lnTo>
                <a:lnTo>
                  <a:pt x="95258" y="403048"/>
                </a:lnTo>
                <a:lnTo>
                  <a:pt x="93988" y="398673"/>
                </a:lnTo>
                <a:lnTo>
                  <a:pt x="90178" y="387806"/>
                </a:lnTo>
                <a:lnTo>
                  <a:pt x="85096" y="374682"/>
                </a:lnTo>
                <a:lnTo>
                  <a:pt x="79028" y="359299"/>
                </a:lnTo>
                <a:lnTo>
                  <a:pt x="70279" y="339260"/>
                </a:lnTo>
                <a:lnTo>
                  <a:pt x="70279" y="339260"/>
                </a:lnTo>
                <a:lnTo>
                  <a:pt x="65622" y="328816"/>
                </a:lnTo>
                <a:lnTo>
                  <a:pt x="61106" y="319079"/>
                </a:lnTo>
                <a:lnTo>
                  <a:pt x="56590" y="310047"/>
                </a:lnTo>
                <a:lnTo>
                  <a:pt x="52357" y="301580"/>
                </a:lnTo>
                <a:lnTo>
                  <a:pt x="47982" y="294100"/>
                </a:lnTo>
                <a:lnTo>
                  <a:pt x="43889" y="287044"/>
                </a:lnTo>
                <a:lnTo>
                  <a:pt x="39656" y="280976"/>
                </a:lnTo>
                <a:lnTo>
                  <a:pt x="35704" y="275190"/>
                </a:lnTo>
                <a:lnTo>
                  <a:pt x="35704" y="275190"/>
                </a:lnTo>
                <a:lnTo>
                  <a:pt x="31753" y="270250"/>
                </a:lnTo>
                <a:lnTo>
                  <a:pt x="27518" y="266018"/>
                </a:lnTo>
                <a:lnTo>
                  <a:pt x="23144" y="261783"/>
                </a:lnTo>
                <a:lnTo>
                  <a:pt x="18769" y="258114"/>
                </a:lnTo>
                <a:lnTo>
                  <a:pt x="14253" y="255009"/>
                </a:lnTo>
                <a:lnTo>
                  <a:pt x="9737" y="252045"/>
                </a:lnTo>
                <a:lnTo>
                  <a:pt x="4939" y="249787"/>
                </a:lnTo>
                <a:lnTo>
                  <a:pt x="0" y="247953"/>
                </a:lnTo>
                <a:lnTo>
                  <a:pt x="0" y="247953"/>
                </a:lnTo>
                <a:lnTo>
                  <a:pt x="4234" y="243578"/>
                </a:lnTo>
                <a:lnTo>
                  <a:pt x="8326" y="239627"/>
                </a:lnTo>
                <a:lnTo>
                  <a:pt x="12279" y="235957"/>
                </a:lnTo>
                <a:lnTo>
                  <a:pt x="16370" y="232288"/>
                </a:lnTo>
                <a:lnTo>
                  <a:pt x="20322" y="229325"/>
                </a:lnTo>
                <a:lnTo>
                  <a:pt x="24273" y="226502"/>
                </a:lnTo>
                <a:lnTo>
                  <a:pt x="28084" y="223821"/>
                </a:lnTo>
                <a:lnTo>
                  <a:pt x="32034" y="221281"/>
                </a:lnTo>
                <a:lnTo>
                  <a:pt x="35845" y="219445"/>
                </a:lnTo>
                <a:lnTo>
                  <a:pt x="39656" y="217611"/>
                </a:lnTo>
                <a:lnTo>
                  <a:pt x="43325" y="216060"/>
                </a:lnTo>
                <a:lnTo>
                  <a:pt x="46853" y="214931"/>
                </a:lnTo>
                <a:lnTo>
                  <a:pt x="50663" y="213942"/>
                </a:lnTo>
                <a:lnTo>
                  <a:pt x="54332" y="213238"/>
                </a:lnTo>
                <a:lnTo>
                  <a:pt x="57719" y="212813"/>
                </a:lnTo>
                <a:lnTo>
                  <a:pt x="61247" y="212672"/>
                </a:lnTo>
                <a:lnTo>
                  <a:pt x="61247" y="212672"/>
                </a:lnTo>
                <a:lnTo>
                  <a:pt x="62659" y="212672"/>
                </a:lnTo>
                <a:lnTo>
                  <a:pt x="64212" y="212813"/>
                </a:lnTo>
                <a:lnTo>
                  <a:pt x="65622" y="213238"/>
                </a:lnTo>
                <a:lnTo>
                  <a:pt x="67176" y="213520"/>
                </a:lnTo>
                <a:lnTo>
                  <a:pt x="70420" y="214931"/>
                </a:lnTo>
                <a:lnTo>
                  <a:pt x="73526" y="216624"/>
                </a:lnTo>
                <a:lnTo>
                  <a:pt x="76631" y="218882"/>
                </a:lnTo>
                <a:lnTo>
                  <a:pt x="79876" y="221703"/>
                </a:lnTo>
                <a:lnTo>
                  <a:pt x="83120" y="224950"/>
                </a:lnTo>
                <a:lnTo>
                  <a:pt x="86368" y="228760"/>
                </a:lnTo>
                <a:lnTo>
                  <a:pt x="89754" y="233135"/>
                </a:lnTo>
                <a:lnTo>
                  <a:pt x="93000" y="237792"/>
                </a:lnTo>
                <a:lnTo>
                  <a:pt x="96387" y="243155"/>
                </a:lnTo>
                <a:lnTo>
                  <a:pt x="99915" y="248800"/>
                </a:lnTo>
                <a:lnTo>
                  <a:pt x="103443" y="255291"/>
                </a:lnTo>
                <a:lnTo>
                  <a:pt x="106830" y="262206"/>
                </a:lnTo>
                <a:lnTo>
                  <a:pt x="110499" y="269405"/>
                </a:lnTo>
                <a:lnTo>
                  <a:pt x="114027" y="277164"/>
                </a:lnTo>
                <a:lnTo>
                  <a:pt x="123765" y="298757"/>
                </a:lnTo>
                <a:lnTo>
                  <a:pt x="123765" y="298757"/>
                </a:lnTo>
                <a:lnTo>
                  <a:pt x="130397" y="287750"/>
                </a:lnTo>
                <a:lnTo>
                  <a:pt x="137313" y="277025"/>
                </a:lnTo>
                <a:lnTo>
                  <a:pt x="144510" y="266018"/>
                </a:lnTo>
                <a:lnTo>
                  <a:pt x="151707" y="255150"/>
                </a:lnTo>
                <a:lnTo>
                  <a:pt x="159328" y="244284"/>
                </a:lnTo>
                <a:lnTo>
                  <a:pt x="167090" y="233558"/>
                </a:lnTo>
                <a:lnTo>
                  <a:pt x="175275" y="222692"/>
                </a:lnTo>
                <a:lnTo>
                  <a:pt x="183319" y="212109"/>
                </a:lnTo>
                <a:lnTo>
                  <a:pt x="191928" y="201382"/>
                </a:lnTo>
                <a:lnTo>
                  <a:pt x="200676" y="190657"/>
                </a:lnTo>
                <a:lnTo>
                  <a:pt x="209568" y="180214"/>
                </a:lnTo>
                <a:lnTo>
                  <a:pt x="218882" y="169487"/>
                </a:lnTo>
                <a:lnTo>
                  <a:pt x="228337" y="159045"/>
                </a:lnTo>
                <a:lnTo>
                  <a:pt x="237792" y="148461"/>
                </a:lnTo>
                <a:lnTo>
                  <a:pt x="247952" y="138018"/>
                </a:lnTo>
                <a:lnTo>
                  <a:pt x="257973" y="127575"/>
                </a:lnTo>
                <a:lnTo>
                  <a:pt x="257973" y="127575"/>
                </a:lnTo>
                <a:lnTo>
                  <a:pt x="268275" y="117273"/>
                </a:lnTo>
                <a:lnTo>
                  <a:pt x="278436" y="107395"/>
                </a:lnTo>
                <a:lnTo>
                  <a:pt x="288597" y="97798"/>
                </a:lnTo>
                <a:lnTo>
                  <a:pt x="298757" y="88483"/>
                </a:lnTo>
                <a:lnTo>
                  <a:pt x="308918" y="79593"/>
                </a:lnTo>
                <a:lnTo>
                  <a:pt x="318938" y="70843"/>
                </a:lnTo>
                <a:lnTo>
                  <a:pt x="328958" y="62235"/>
                </a:lnTo>
                <a:lnTo>
                  <a:pt x="338979" y="54050"/>
                </a:lnTo>
                <a:lnTo>
                  <a:pt x="349138" y="46287"/>
                </a:lnTo>
                <a:lnTo>
                  <a:pt x="359016" y="38667"/>
                </a:lnTo>
                <a:lnTo>
                  <a:pt x="368896" y="31470"/>
                </a:lnTo>
                <a:lnTo>
                  <a:pt x="378915" y="24696"/>
                </a:lnTo>
                <a:lnTo>
                  <a:pt x="388794" y="18063"/>
                </a:lnTo>
                <a:lnTo>
                  <a:pt x="398673" y="11712"/>
                </a:lnTo>
                <a:lnTo>
                  <a:pt x="408268" y="5643"/>
                </a:lnTo>
                <a:lnTo>
                  <a:pt x="418148" y="0"/>
                </a:lnTo>
                <a:close/>
              </a:path>
            </a:pathLst>
          </a:custGeom>
          <a:solidFill>
            <a:schemeClr val="bg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15" name="Footer Placeholder 3">
            <a:extLst>
              <a:ext uri="{FF2B5EF4-FFF2-40B4-BE49-F238E27FC236}">
                <a16:creationId xmlns:a16="http://schemas.microsoft.com/office/drawing/2014/main" id="{C501909E-7210-4C84-AE21-814212FBB7AC}"/>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2990313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5CCED-E1A6-46B8-80AE-C9CA7C1AE1C5}"/>
              </a:ext>
            </a:extLst>
          </p:cNvPr>
          <p:cNvSpPr txBox="1">
            <a:spLocks/>
          </p:cNvSpPr>
          <p:nvPr/>
        </p:nvSpPr>
        <p:spPr>
          <a:xfrm>
            <a:off x="417600" y="279249"/>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IN"/>
              <a:t>SRAN use Case and capacity definition for FSMF and AirScale SMs</a:t>
            </a:r>
            <a:endParaRPr lang="en-IN" dirty="0"/>
          </a:p>
        </p:txBody>
      </p:sp>
      <p:sp>
        <p:nvSpPr>
          <p:cNvPr id="3" name="Footer Placeholder 2">
            <a:extLst>
              <a:ext uri="{FF2B5EF4-FFF2-40B4-BE49-F238E27FC236}">
                <a16:creationId xmlns:a16="http://schemas.microsoft.com/office/drawing/2014/main" id="{B0C56E30-2EFD-4625-80AC-1C130FFEE58B}"/>
              </a:ext>
            </a:extLst>
          </p:cNvPr>
          <p:cNvSpPr>
            <a:spLocks noGrp="1"/>
          </p:cNvSpPr>
          <p:nvPr>
            <p:ph type="ftr" sz="quarter" idx="3"/>
          </p:nvPr>
        </p:nvSpPr>
        <p:spPr>
          <a:xfrm>
            <a:off x="2692800" y="4816800"/>
            <a:ext cx="2581200" cy="122400"/>
          </a:xfrm>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Arial" panose="020B0604020202020204" pitchFamily="34" charset="0"/>
              </a:rPr>
              <a:t>Nokia Internal Use</a:t>
            </a:r>
          </a:p>
        </p:txBody>
      </p:sp>
      <p:sp>
        <p:nvSpPr>
          <p:cNvPr id="4" name="Rectangle 3">
            <a:extLst>
              <a:ext uri="{FF2B5EF4-FFF2-40B4-BE49-F238E27FC236}">
                <a16:creationId xmlns:a16="http://schemas.microsoft.com/office/drawing/2014/main" id="{A4539C6D-6643-4293-95DE-5EC0AC5C2C3F}"/>
              </a:ext>
            </a:extLst>
          </p:cNvPr>
          <p:cNvSpPr/>
          <p:nvPr/>
        </p:nvSpPr>
        <p:spPr bwMode="gray">
          <a:xfrm>
            <a:off x="438628" y="1265262"/>
            <a:ext cx="3879373" cy="1008000"/>
          </a:xfrm>
          <a:prstGeom prst="rect">
            <a:avLst/>
          </a:prstGeom>
          <a:noFill/>
          <a:ln w="28575" algn="ctr">
            <a:noFill/>
            <a:round/>
            <a:headEnd/>
            <a:tailEnd/>
          </a:ln>
          <a:effectLst/>
        </p:spPr>
        <p:txBody>
          <a:bodyPr lIns="0" tIns="0" rIns="72000" bIns="72557" rtlCol="0" anchor="t" anchorCtr="0"/>
          <a:lstStyle/>
          <a:p>
            <a:pPr marL="180000" marR="0" lvl="0" indent="-180000" algn="l" defTabSz="457200" rtl="0" eaLnBrk="1" fontAlgn="base" latinLnBrk="0" hangingPunct="1">
              <a:lnSpc>
                <a:spcPct val="100000"/>
              </a:lnSpc>
              <a:spcBef>
                <a:spcPts val="0"/>
              </a:spcBef>
              <a:spcAft>
                <a:spcPts val="600"/>
              </a:spcAft>
              <a:buClr>
                <a:srgbClr val="001135"/>
              </a:buClr>
              <a:buSzPct val="100000"/>
              <a:buFont typeface="Arial" pitchFamily="34" charset="0"/>
              <a:buChar char="•"/>
              <a:tabLst/>
              <a:defRPr/>
            </a:pPr>
            <a:r>
              <a:rPr kumimoji="0" lang="en-US"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rPr>
              <a:t>Typical deployment in a  Distributed network architecture</a:t>
            </a:r>
          </a:p>
          <a:p>
            <a:pPr marL="180000" marR="0" lvl="0" indent="-180000" algn="l" defTabSz="457200" rtl="0" eaLnBrk="1" fontAlgn="base" latinLnBrk="0" hangingPunct="1">
              <a:lnSpc>
                <a:spcPct val="100000"/>
              </a:lnSpc>
              <a:spcBef>
                <a:spcPts val="0"/>
              </a:spcBef>
              <a:spcAft>
                <a:spcPts val="600"/>
              </a:spcAft>
              <a:buClr>
                <a:srgbClr val="001135"/>
              </a:buClr>
              <a:buSzPct val="100000"/>
              <a:buFont typeface="Arial" pitchFamily="34" charset="0"/>
              <a:buChar char="•"/>
              <a:tabLst/>
              <a:defRPr/>
            </a:pPr>
            <a:r>
              <a:rPr kumimoji="0" lang="en-US"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rPr>
              <a:t>Ideal for building SRAN coverage and basic capacity</a:t>
            </a:r>
          </a:p>
          <a:p>
            <a:pPr marL="180000" marR="0" lvl="0" indent="-180000" algn="l" defTabSz="457200" rtl="0" eaLnBrk="1" fontAlgn="base" latinLnBrk="0" hangingPunct="1">
              <a:lnSpc>
                <a:spcPct val="100000"/>
              </a:lnSpc>
              <a:spcBef>
                <a:spcPts val="0"/>
              </a:spcBef>
              <a:spcAft>
                <a:spcPts val="600"/>
              </a:spcAft>
              <a:buClr>
                <a:srgbClr val="001135"/>
              </a:buClr>
              <a:buSzPct val="100000"/>
              <a:buFont typeface="Arial" pitchFamily="34" charset="0"/>
              <a:buChar char="•"/>
              <a:tabLst/>
              <a:defRPr/>
            </a:pPr>
            <a:r>
              <a:rPr kumimoji="0" lang="en-US"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rPr>
              <a:t>Typical deployment: 2-3 band </a:t>
            </a:r>
            <a:r>
              <a:rPr kumimoji="0" lang="en-US" sz="1200" b="0" i="0" u="none" strike="noStrike" kern="1200" cap="none" spc="0" normalizeH="0" baseline="0" noProof="0" dirty="0" err="1">
                <a:ln>
                  <a:noFill/>
                </a:ln>
                <a:solidFill>
                  <a:srgbClr val="001135"/>
                </a:solidFill>
                <a:effectLst/>
                <a:uLnTx/>
                <a:uFillTx/>
                <a:latin typeface="Nokia Pure Text Light"/>
                <a:ea typeface="Nokia Pure Text" pitchFamily="34" charset="0"/>
                <a:cs typeface="Nokia Pure Text" pitchFamily="34" charset="0"/>
              </a:rPr>
              <a:t>MultiRAT</a:t>
            </a:r>
            <a:r>
              <a:rPr kumimoji="0" lang="en-US"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rPr>
              <a:t> sites</a:t>
            </a:r>
          </a:p>
          <a:p>
            <a:pPr marL="180000" marR="0" lvl="0" indent="-180000" algn="l" defTabSz="457200" rtl="0" eaLnBrk="1" fontAlgn="base" latinLnBrk="0" hangingPunct="1">
              <a:lnSpc>
                <a:spcPct val="100000"/>
              </a:lnSpc>
              <a:spcBef>
                <a:spcPts val="0"/>
              </a:spcBef>
              <a:spcAft>
                <a:spcPts val="600"/>
              </a:spcAft>
              <a:buClr>
                <a:srgbClr val="001135"/>
              </a:buClr>
              <a:buSzPct val="100000"/>
              <a:buFont typeface="Arial" pitchFamily="34" charset="0"/>
              <a:buChar char="•"/>
              <a:tabLst/>
              <a:defRPr/>
            </a:pPr>
            <a:r>
              <a:rPr kumimoji="0" lang="en-US"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rPr>
              <a:t>Optimized for outdoor deployments  </a:t>
            </a:r>
          </a:p>
          <a:p>
            <a:pPr marL="180000" marR="0" lvl="0" indent="-180000" algn="l" defTabSz="457200" rtl="0" eaLnBrk="1" fontAlgn="base" latinLnBrk="0" hangingPunct="1">
              <a:lnSpc>
                <a:spcPct val="100000"/>
              </a:lnSpc>
              <a:spcBef>
                <a:spcPts val="0"/>
              </a:spcBef>
              <a:spcAft>
                <a:spcPts val="600"/>
              </a:spcAft>
              <a:buClr>
                <a:srgbClr val="001135"/>
              </a:buClr>
              <a:buSzPct val="100000"/>
              <a:buFont typeface="Arial" pitchFamily="34" charset="0"/>
              <a:buChar char="•"/>
              <a:tabLst/>
              <a:defRPr/>
            </a:pPr>
            <a:endParaRPr kumimoji="0" lang="en-US"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endParaRPr>
          </a:p>
        </p:txBody>
      </p:sp>
      <p:sp>
        <p:nvSpPr>
          <p:cNvPr id="5" name="Rectangle 4">
            <a:extLst>
              <a:ext uri="{FF2B5EF4-FFF2-40B4-BE49-F238E27FC236}">
                <a16:creationId xmlns:a16="http://schemas.microsoft.com/office/drawing/2014/main" id="{2F435C8F-2739-4323-8F12-394518ABB579}"/>
              </a:ext>
            </a:extLst>
          </p:cNvPr>
          <p:cNvSpPr/>
          <p:nvPr/>
        </p:nvSpPr>
        <p:spPr bwMode="gray">
          <a:xfrm>
            <a:off x="4532079" y="1282068"/>
            <a:ext cx="4503856" cy="1008000"/>
          </a:xfrm>
          <a:prstGeom prst="rect">
            <a:avLst/>
          </a:prstGeom>
          <a:noFill/>
          <a:ln w="28575" algn="ctr">
            <a:noFill/>
            <a:round/>
            <a:headEnd/>
            <a:tailEnd/>
          </a:ln>
          <a:effectLst/>
        </p:spPr>
        <p:txBody>
          <a:bodyPr lIns="0" tIns="0" rIns="72000" bIns="72557" rtlCol="0" anchor="t" anchorCtr="0"/>
          <a:lstStyle/>
          <a:p>
            <a:pPr marL="180000" marR="0" lvl="0" indent="-180000" algn="l" defTabSz="457200" rtl="0" eaLnBrk="1" fontAlgn="base" latinLnBrk="0" hangingPunct="1">
              <a:lnSpc>
                <a:spcPct val="100000"/>
              </a:lnSpc>
              <a:spcBef>
                <a:spcPts val="0"/>
              </a:spcBef>
              <a:spcAft>
                <a:spcPts val="600"/>
              </a:spcAft>
              <a:buClr>
                <a:srgbClr val="001135"/>
              </a:buClr>
              <a:buSzPct val="100000"/>
              <a:buFont typeface="Arial" pitchFamily="34" charset="0"/>
              <a:buChar char="•"/>
              <a:tabLst/>
              <a:defRPr/>
            </a:pPr>
            <a:r>
              <a:rPr kumimoji="0" lang="en-US"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rPr>
              <a:t>Can be deployed in a Distributed or Centralized network architecture requiring capacity baseband pool</a:t>
            </a:r>
          </a:p>
          <a:p>
            <a:pPr marL="180000" marR="0" lvl="0" indent="-180000" algn="l" defTabSz="457200" rtl="0" eaLnBrk="1" fontAlgn="base" latinLnBrk="0" hangingPunct="1">
              <a:lnSpc>
                <a:spcPct val="100000"/>
              </a:lnSpc>
              <a:spcBef>
                <a:spcPts val="0"/>
              </a:spcBef>
              <a:spcAft>
                <a:spcPts val="600"/>
              </a:spcAft>
              <a:buClr>
                <a:srgbClr val="001135"/>
              </a:buClr>
              <a:buSzPct val="100000"/>
              <a:buFont typeface="Arial" pitchFamily="34" charset="0"/>
              <a:buChar char="•"/>
              <a:tabLst/>
              <a:defRPr/>
            </a:pPr>
            <a:r>
              <a:rPr kumimoji="0" lang="en-US"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rPr>
              <a:t>Optimized for high capacity LTE/SRAN deployments</a:t>
            </a:r>
          </a:p>
          <a:p>
            <a:pPr marL="180000" marR="0" lvl="0" indent="-180000" algn="l" defTabSz="457200" rtl="0" eaLnBrk="1" fontAlgn="base" latinLnBrk="0" hangingPunct="1">
              <a:lnSpc>
                <a:spcPct val="100000"/>
              </a:lnSpc>
              <a:spcBef>
                <a:spcPts val="0"/>
              </a:spcBef>
              <a:spcAft>
                <a:spcPts val="600"/>
              </a:spcAft>
              <a:buClr>
                <a:srgbClr val="001135"/>
              </a:buClr>
              <a:buSzPct val="100000"/>
              <a:buFont typeface="Arial" pitchFamily="34" charset="0"/>
              <a:buChar char="•"/>
              <a:tabLst/>
              <a:defRPr/>
            </a:pPr>
            <a:r>
              <a:rPr kumimoji="0" lang="en-US"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rPr>
              <a:t>Default option for 3-RAT deployments with 4x4 MIMO</a:t>
            </a:r>
          </a:p>
          <a:p>
            <a:pPr marL="180000" marR="0" lvl="0" indent="-180000" algn="l" defTabSz="457200" rtl="0" eaLnBrk="1" fontAlgn="base" latinLnBrk="0" hangingPunct="1">
              <a:lnSpc>
                <a:spcPct val="100000"/>
              </a:lnSpc>
              <a:spcBef>
                <a:spcPts val="0"/>
              </a:spcBef>
              <a:spcAft>
                <a:spcPts val="600"/>
              </a:spcAft>
              <a:buClr>
                <a:srgbClr val="001135"/>
              </a:buClr>
              <a:buSzPct val="100000"/>
              <a:buFont typeface="Arial" pitchFamily="34" charset="0"/>
              <a:buChar char="•"/>
              <a:tabLst/>
              <a:defRPr/>
            </a:pPr>
            <a:r>
              <a:rPr kumimoji="0" lang="fi-FI"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rPr>
              <a:t>LTE4.5Pro, 5G </a:t>
            </a:r>
            <a:r>
              <a:rPr kumimoji="0" lang="fi-FI" sz="1200" b="0" i="0" u="none" strike="noStrike" kern="1200" cap="none" spc="0" normalizeH="0" baseline="0" noProof="0" dirty="0" err="1">
                <a:ln>
                  <a:noFill/>
                </a:ln>
                <a:solidFill>
                  <a:srgbClr val="001135"/>
                </a:solidFill>
                <a:effectLst/>
                <a:uLnTx/>
                <a:uFillTx/>
                <a:latin typeface="Nokia Pure Text Light"/>
                <a:ea typeface="Nokia Pure Text" pitchFamily="34" charset="0"/>
                <a:cs typeface="Nokia Pure Text" pitchFamily="34" charset="0"/>
              </a:rPr>
              <a:t>future</a:t>
            </a:r>
            <a:r>
              <a:rPr kumimoji="0" lang="fi-FI"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rPr>
              <a:t> </a:t>
            </a:r>
            <a:r>
              <a:rPr kumimoji="0" lang="fi-FI" sz="1200" b="0" i="0" u="none" strike="noStrike" kern="1200" cap="none" spc="0" normalizeH="0" baseline="0" noProof="0" dirty="0" err="1">
                <a:ln>
                  <a:noFill/>
                </a:ln>
                <a:solidFill>
                  <a:srgbClr val="001135"/>
                </a:solidFill>
                <a:effectLst/>
                <a:uLnTx/>
                <a:uFillTx/>
                <a:latin typeface="Nokia Pure Text Light"/>
                <a:ea typeface="Nokia Pure Text" pitchFamily="34" charset="0"/>
                <a:cs typeface="Nokia Pure Text" pitchFamily="34" charset="0"/>
              </a:rPr>
              <a:t>evolution</a:t>
            </a:r>
            <a:endParaRPr kumimoji="0" lang="en-US" sz="1200" b="0" i="0" u="none" strike="noStrike" kern="1200" cap="none" spc="0" normalizeH="0" baseline="0" noProof="0" dirty="0">
              <a:ln>
                <a:noFill/>
              </a:ln>
              <a:solidFill>
                <a:srgbClr val="001135"/>
              </a:solidFill>
              <a:effectLst/>
              <a:uLnTx/>
              <a:uFillTx/>
              <a:latin typeface="Nokia Pure Text Light"/>
              <a:ea typeface="Nokia Pure Text" pitchFamily="34" charset="0"/>
              <a:cs typeface="Nokia Pure Text" pitchFamily="34" charset="0"/>
            </a:endParaRPr>
          </a:p>
        </p:txBody>
      </p:sp>
      <p:cxnSp>
        <p:nvCxnSpPr>
          <p:cNvPr id="6" name="Straight Connector 5">
            <a:extLst>
              <a:ext uri="{FF2B5EF4-FFF2-40B4-BE49-F238E27FC236}">
                <a16:creationId xmlns:a16="http://schemas.microsoft.com/office/drawing/2014/main" id="{78F06222-A8F0-410E-B116-1CC264D94151}"/>
              </a:ext>
            </a:extLst>
          </p:cNvPr>
          <p:cNvCxnSpPr/>
          <p:nvPr/>
        </p:nvCxnSpPr>
        <p:spPr>
          <a:xfrm flipH="1">
            <a:off x="4407132" y="1250403"/>
            <a:ext cx="8214" cy="3394937"/>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8B28BD4-B4F4-4697-926B-16A5E0FDD728}"/>
              </a:ext>
            </a:extLst>
          </p:cNvPr>
          <p:cNvSpPr/>
          <p:nvPr/>
        </p:nvSpPr>
        <p:spPr>
          <a:xfrm>
            <a:off x="438628" y="829279"/>
            <a:ext cx="3935657" cy="360000"/>
          </a:xfrm>
          <a:prstGeom prst="rect">
            <a:avLst/>
          </a:prstGeom>
          <a:solidFill>
            <a:srgbClr val="00B0F0"/>
          </a:solidFill>
          <a:ln w="9525"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Nokia Pure Text Light"/>
                <a:ea typeface="ＭＳ Ｐゴシック"/>
                <a:cs typeface="+mn-cs"/>
              </a:rPr>
              <a:t>Flexi Multiradio 10 System Module </a:t>
            </a:r>
          </a:p>
        </p:txBody>
      </p:sp>
      <p:sp>
        <p:nvSpPr>
          <p:cNvPr id="8" name="Rectangle 7">
            <a:extLst>
              <a:ext uri="{FF2B5EF4-FFF2-40B4-BE49-F238E27FC236}">
                <a16:creationId xmlns:a16="http://schemas.microsoft.com/office/drawing/2014/main" id="{DCBA9247-6161-457C-9D18-9F2F85C8296E}"/>
              </a:ext>
            </a:extLst>
          </p:cNvPr>
          <p:cNvSpPr/>
          <p:nvPr/>
        </p:nvSpPr>
        <p:spPr>
          <a:xfrm>
            <a:off x="4480047" y="826004"/>
            <a:ext cx="3935657" cy="360000"/>
          </a:xfrm>
          <a:prstGeom prst="rect">
            <a:avLst/>
          </a:prstGeom>
          <a:solidFill>
            <a:schemeClr val="tx1"/>
          </a:solidFill>
          <a:ln w="9525"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Nokia Pure Text Light"/>
                <a:ea typeface="ＭＳ Ｐゴシック"/>
                <a:cs typeface="+mn-cs"/>
              </a:rPr>
              <a:t>AirScale System Module</a:t>
            </a:r>
          </a:p>
        </p:txBody>
      </p:sp>
      <p:sp>
        <p:nvSpPr>
          <p:cNvPr id="9" name="TextBox 19">
            <a:extLst>
              <a:ext uri="{FF2B5EF4-FFF2-40B4-BE49-F238E27FC236}">
                <a16:creationId xmlns:a16="http://schemas.microsoft.com/office/drawing/2014/main" id="{09785ADF-759A-4EA1-A7B7-86B2D5019147}"/>
              </a:ext>
            </a:extLst>
          </p:cNvPr>
          <p:cNvSpPr>
            <a:spLocks noChangeArrowheads="1"/>
          </p:cNvSpPr>
          <p:nvPr/>
        </p:nvSpPr>
        <p:spPr bwMode="auto">
          <a:xfrm>
            <a:off x="2148840" y="2538828"/>
            <a:ext cx="2225445" cy="2172002"/>
          </a:xfrm>
          <a:prstGeom prst="rect">
            <a:avLst/>
          </a:prstGeom>
          <a:noFill/>
          <a:ln w="28575">
            <a:noFill/>
            <a:round/>
            <a:headEnd/>
            <a:tailEnd/>
          </a:ln>
        </p:spPr>
        <p:txBody>
          <a:bodyPr wrap="square" lIns="72557" tIns="72557" rIns="72557" bIns="36279" anchor="t">
            <a:spAutoFit/>
          </a:bodyPr>
          <a:lstStyle/>
          <a:p>
            <a:pPr marL="0" marR="0" lvl="0" indent="0" algn="l" defTabSz="457200"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1135"/>
                </a:solidFill>
                <a:effectLst/>
                <a:uLnTx/>
                <a:uFillTx/>
                <a:latin typeface="Nokia Pure Text Light"/>
                <a:ea typeface="ＭＳ Ｐゴシック"/>
                <a:cs typeface="+mn-cs"/>
              </a:rPr>
              <a:t>Min capacity </a:t>
            </a:r>
            <a:r>
              <a:rPr kumimoji="0" lang="en-US" sz="1100" b="0" i="0" u="none" strike="noStrike" kern="1200" cap="none" spc="0" normalizeH="0" baseline="0" noProof="0" dirty="0">
                <a:ln>
                  <a:noFill/>
                </a:ln>
                <a:solidFill>
                  <a:srgbClr val="001135"/>
                </a:solidFill>
                <a:effectLst/>
                <a:uLnTx/>
                <a:uFillTx/>
                <a:latin typeface="Nokia Pure Text Light"/>
                <a:ea typeface="ＭＳ Ｐゴシック"/>
              </a:rPr>
              <a:t>with one FSMF</a:t>
            </a:r>
          </a:p>
          <a:p>
            <a:pPr marL="171450" marR="0" lvl="0" indent="-171450" algn="l" defTabSz="457200" rtl="0" eaLnBrk="1" fontAlgn="base" latinLnBrk="0" hangingPunct="1">
              <a:lnSpc>
                <a:spcPct val="100000"/>
              </a:lnSpc>
              <a:spcBef>
                <a:spcPct val="0"/>
              </a:spcBef>
              <a:spcAft>
                <a:spcPts val="600"/>
              </a:spcAft>
              <a:buClrTx/>
              <a:buSzTx/>
              <a:buFontTx/>
              <a:buChar char="-"/>
              <a:tabLst/>
              <a:defRPr/>
            </a:pPr>
            <a:r>
              <a:rPr kumimoji="0" lang="en-US" sz="1100" b="0" i="0" u="none" strike="noStrike" kern="1200" cap="none" spc="0" normalizeH="0" baseline="0" noProof="0" dirty="0">
                <a:ln>
                  <a:noFill/>
                </a:ln>
                <a:solidFill>
                  <a:srgbClr val="001135"/>
                </a:solidFill>
                <a:effectLst/>
                <a:uLnTx/>
                <a:uFillTx/>
                <a:latin typeface="Nokia Pure Text Light"/>
                <a:ea typeface="ＭＳ Ｐゴシック"/>
                <a:cs typeface="+mn-cs"/>
              </a:rPr>
              <a:t>1-RAT or 2-RAT(G/L, G/W)</a:t>
            </a:r>
          </a:p>
          <a:p>
            <a:pPr marL="0" marR="0" lvl="0" indent="0" algn="l" defTabSz="457200" rtl="0" eaLnBrk="1" fontAlgn="base" latinLnBrk="0" hangingPunct="1">
              <a:lnSpc>
                <a:spcPct val="10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srgbClr val="001135"/>
              </a:solidFill>
              <a:effectLst/>
              <a:uLnTx/>
              <a:uFillTx/>
              <a:latin typeface="Nokia Pure Text Light"/>
              <a:ea typeface="ＭＳ Ｐゴシック"/>
              <a:cs typeface="+mn-cs"/>
            </a:endParaRPr>
          </a:p>
          <a:p>
            <a:pPr marL="0" marR="0" lvl="0" indent="0" algn="l" defTabSz="457200" rtl="0" eaLnBrk="1" fontAlgn="base" latinLnBrk="0" hangingPunct="1">
              <a:lnSpc>
                <a:spcPct val="10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srgbClr val="001135"/>
              </a:solidFill>
              <a:effectLst/>
              <a:uLnTx/>
              <a:uFillTx/>
              <a:latin typeface="Nokia Pure Text Light"/>
              <a:ea typeface="ＭＳ Ｐゴシック"/>
              <a:cs typeface="+mn-cs"/>
            </a:endParaRPr>
          </a:p>
          <a:p>
            <a:pPr marL="0" marR="0" lvl="0" indent="0" algn="l" defTabSz="457200" rtl="0" eaLnBrk="1" fontAlgn="base" latinLnBrk="0" hangingPunct="1">
              <a:lnSpc>
                <a:spcPct val="10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srgbClr val="001135"/>
              </a:solidFill>
              <a:effectLst/>
              <a:uLnTx/>
              <a:uFillTx/>
              <a:latin typeface="Nokia Pure Text Light"/>
              <a:ea typeface="ＭＳ Ｐゴシック"/>
              <a:cs typeface="+mn-cs"/>
            </a:endParaRPr>
          </a:p>
          <a:p>
            <a:pPr marL="0" marR="0" lvl="0" indent="0" algn="l" defTabSz="457200"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1135"/>
                </a:solidFill>
                <a:effectLst/>
                <a:uLnTx/>
                <a:uFillTx/>
                <a:latin typeface="Nokia Pure Text Light"/>
                <a:ea typeface="ＭＳ Ｐゴシック"/>
                <a:cs typeface="+mn-cs"/>
              </a:rPr>
              <a:t>Typical  capacity with extensions</a:t>
            </a:r>
          </a:p>
          <a:p>
            <a:pPr marL="171450" marR="0" lvl="0" indent="-171450" algn="l" defTabSz="457200" rtl="0" eaLnBrk="1" fontAlgn="base" latinLnBrk="0" hangingPunct="1">
              <a:lnSpc>
                <a:spcPct val="100000"/>
              </a:lnSpc>
              <a:spcBef>
                <a:spcPct val="0"/>
              </a:spcBef>
              <a:spcAft>
                <a:spcPts val="600"/>
              </a:spcAft>
              <a:buClrTx/>
              <a:buSzTx/>
              <a:buFontTx/>
              <a:buChar char="-"/>
              <a:tabLst/>
              <a:defRPr/>
            </a:pPr>
            <a:r>
              <a:rPr kumimoji="0" lang="en-US" sz="1100" b="0" i="0" u="none" strike="noStrike" kern="1200" cap="none" spc="0" normalizeH="0" baseline="0" noProof="0" dirty="0">
                <a:ln>
                  <a:noFill/>
                </a:ln>
                <a:solidFill>
                  <a:srgbClr val="001135"/>
                </a:solidFill>
                <a:effectLst/>
                <a:uLnTx/>
                <a:uFillTx/>
                <a:latin typeface="Nokia Pure Text Light"/>
                <a:ea typeface="ＭＳ Ｐゴシック"/>
                <a:cs typeface="+mn-cs"/>
              </a:rPr>
              <a:t>2 to 3-RAT site with G/W, G/L Sharing</a:t>
            </a:r>
          </a:p>
          <a:p>
            <a:pPr marL="171450" marR="0" lvl="0" indent="-171450" algn="l" defTabSz="457200" rtl="0" eaLnBrk="1" fontAlgn="base" latinLnBrk="0" hangingPunct="1">
              <a:lnSpc>
                <a:spcPct val="100000"/>
              </a:lnSpc>
              <a:spcBef>
                <a:spcPct val="0"/>
              </a:spcBef>
              <a:spcAft>
                <a:spcPts val="600"/>
              </a:spcAft>
              <a:buClrTx/>
              <a:buSzTx/>
              <a:buFontTx/>
              <a:buChar char="-"/>
              <a:tabLst/>
              <a:defRPr/>
            </a:pPr>
            <a:r>
              <a:rPr kumimoji="0" lang="en-US" sz="1100" b="0" i="0" u="none" strike="noStrike" kern="1200" cap="none" spc="0" normalizeH="0" baseline="0" noProof="0" dirty="0">
                <a:ln>
                  <a:noFill/>
                </a:ln>
                <a:solidFill>
                  <a:srgbClr val="001135"/>
                </a:solidFill>
                <a:effectLst/>
                <a:uLnTx/>
                <a:uFillTx/>
                <a:latin typeface="Nokia Pure Text Light"/>
                <a:ea typeface="ＭＳ Ｐゴシック"/>
                <a:cs typeface="+mn-cs"/>
              </a:rPr>
              <a:t>LTE 2x2MIMO in 2 layers</a:t>
            </a:r>
          </a:p>
        </p:txBody>
      </p:sp>
      <p:sp>
        <p:nvSpPr>
          <p:cNvPr id="10" name="TextBox 19">
            <a:extLst>
              <a:ext uri="{FF2B5EF4-FFF2-40B4-BE49-F238E27FC236}">
                <a16:creationId xmlns:a16="http://schemas.microsoft.com/office/drawing/2014/main" id="{8558CEFE-390D-4CF7-98CF-0465F8BBF101}"/>
              </a:ext>
            </a:extLst>
          </p:cNvPr>
          <p:cNvSpPr>
            <a:spLocks noChangeArrowheads="1"/>
          </p:cNvSpPr>
          <p:nvPr/>
        </p:nvSpPr>
        <p:spPr bwMode="auto">
          <a:xfrm>
            <a:off x="6803393" y="2541402"/>
            <a:ext cx="1897830" cy="2195085"/>
          </a:xfrm>
          <a:prstGeom prst="rect">
            <a:avLst/>
          </a:prstGeom>
          <a:noFill/>
          <a:ln w="28575">
            <a:noFill/>
            <a:round/>
            <a:headEnd/>
            <a:tailEnd/>
          </a:ln>
        </p:spPr>
        <p:txBody>
          <a:bodyPr wrap="square" lIns="72557" tIns="72557" rIns="72557" bIns="36279" anchor="t">
            <a:spAutoFit/>
          </a:bodyPr>
          <a:lstStyle/>
          <a:p>
            <a:pPr marL="0" marR="0" lvl="0" indent="0" algn="l" defTabSz="457200" rtl="0" eaLnBrk="1" fontAlgn="base"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dirty="0">
                <a:ln>
                  <a:noFill/>
                </a:ln>
                <a:solidFill>
                  <a:srgbClr val="001135"/>
                </a:solidFill>
                <a:effectLst/>
                <a:uLnTx/>
                <a:uFillTx/>
                <a:latin typeface="Nokia Pure Text Light"/>
                <a:ea typeface="ＭＳ Ｐゴシック"/>
                <a:cs typeface="+mn-cs"/>
              </a:rPr>
              <a:t>Typical  capacity (1 to 3 -RAT)</a:t>
            </a:r>
          </a:p>
          <a:p>
            <a:pPr marL="171450" marR="0" lvl="0" indent="-171450" algn="l" defTabSz="457200" rtl="0" eaLnBrk="1" fontAlgn="base" latinLnBrk="0" hangingPunct="1">
              <a:lnSpc>
                <a:spcPct val="100000"/>
              </a:lnSpc>
              <a:spcBef>
                <a:spcPct val="0"/>
              </a:spcBef>
              <a:spcAft>
                <a:spcPts val="600"/>
              </a:spcAft>
              <a:buClrTx/>
              <a:buSzTx/>
              <a:buFontTx/>
              <a:buChar char="-"/>
              <a:tabLst/>
              <a:defRPr/>
            </a:pPr>
            <a:r>
              <a:rPr kumimoji="0" lang="en-US" sz="1050" b="0" i="0" u="none" strike="noStrike" kern="1200" cap="none" spc="0" normalizeH="0" baseline="0" noProof="0" dirty="0">
                <a:ln>
                  <a:noFill/>
                </a:ln>
                <a:solidFill>
                  <a:srgbClr val="001135"/>
                </a:solidFill>
                <a:effectLst/>
                <a:uLnTx/>
                <a:uFillTx/>
                <a:latin typeface="Nokia Pure Text Light"/>
                <a:ea typeface="ＭＳ Ｐゴシック"/>
                <a:cs typeface="+mn-cs"/>
              </a:rPr>
              <a:t>Low WCDMA utilization, </a:t>
            </a:r>
            <a:r>
              <a:rPr kumimoji="0" lang="en-US" sz="1050" b="0" i="0" u="none" strike="noStrike" kern="1200" cap="none" spc="0" normalizeH="0" baseline="0" noProof="0" dirty="0">
                <a:ln>
                  <a:noFill/>
                </a:ln>
                <a:solidFill>
                  <a:srgbClr val="001135"/>
                </a:solidFill>
                <a:effectLst/>
                <a:uLnTx/>
                <a:uFillTx/>
                <a:latin typeface="Nokia Pure Text Light"/>
                <a:ea typeface="ＭＳ Ｐゴシック"/>
              </a:rPr>
              <a:t>FDD LTE 4x4 MIMO at high FDD bands, 2x2 MIMO at low FDD bands</a:t>
            </a:r>
            <a:endParaRPr kumimoji="0" lang="en-US" sz="1050" b="0" i="0" u="none" strike="noStrike" kern="1200" cap="none" spc="0" normalizeH="0" baseline="0" noProof="0" dirty="0">
              <a:ln>
                <a:noFill/>
              </a:ln>
              <a:solidFill>
                <a:srgbClr val="001135"/>
              </a:solidFill>
              <a:effectLst/>
              <a:uLnTx/>
              <a:uFillTx/>
              <a:latin typeface="Nokia Pure Text Light"/>
              <a:ea typeface="ＭＳ Ｐゴシック"/>
              <a:cs typeface="+mn-cs"/>
            </a:endParaRPr>
          </a:p>
          <a:p>
            <a:pPr marL="0" marR="0" lvl="0" indent="0" algn="l" defTabSz="457200" rtl="0" eaLnBrk="1" fontAlgn="base" latinLnBrk="0" hangingPunct="1">
              <a:lnSpc>
                <a:spcPct val="100000"/>
              </a:lnSpc>
              <a:spcBef>
                <a:spcPct val="0"/>
              </a:spcBef>
              <a:spcAft>
                <a:spcPts val="600"/>
              </a:spcAft>
              <a:buClrTx/>
              <a:buSzTx/>
              <a:buFontTx/>
              <a:buNone/>
              <a:tabLst/>
              <a:defRPr/>
            </a:pPr>
            <a:endParaRPr kumimoji="0" lang="en-US" sz="1050" b="0" i="0" u="none" strike="noStrike" kern="1200" cap="none" spc="0" normalizeH="0" baseline="0" noProof="0" dirty="0">
              <a:ln>
                <a:noFill/>
              </a:ln>
              <a:solidFill>
                <a:srgbClr val="001135"/>
              </a:solidFill>
              <a:effectLst/>
              <a:uLnTx/>
              <a:uFillTx/>
              <a:latin typeface="Nokia Pure Text Light"/>
              <a:ea typeface="ＭＳ Ｐゴシック"/>
              <a:cs typeface="+mn-cs"/>
            </a:endParaRPr>
          </a:p>
          <a:p>
            <a:pPr marL="0" marR="0" lvl="0" indent="0" algn="l" defTabSz="457200" rtl="0" eaLnBrk="1" fontAlgn="base"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dirty="0">
                <a:ln>
                  <a:noFill/>
                </a:ln>
                <a:solidFill>
                  <a:srgbClr val="001135"/>
                </a:solidFill>
                <a:effectLst/>
                <a:uLnTx/>
                <a:uFillTx/>
                <a:latin typeface="Nokia Pure Text Light"/>
                <a:ea typeface="ＭＳ Ｐゴシック"/>
                <a:cs typeface="+mn-cs"/>
              </a:rPr>
              <a:t>Typical  capacity (3-RAT)</a:t>
            </a:r>
          </a:p>
          <a:p>
            <a:pPr marL="171450" marR="0" lvl="0" indent="-171450" algn="l" defTabSz="457200" rtl="0" eaLnBrk="1" fontAlgn="base" latinLnBrk="0" hangingPunct="1">
              <a:lnSpc>
                <a:spcPct val="100000"/>
              </a:lnSpc>
              <a:spcBef>
                <a:spcPct val="0"/>
              </a:spcBef>
              <a:spcAft>
                <a:spcPts val="600"/>
              </a:spcAft>
              <a:buClrTx/>
              <a:buSzTx/>
              <a:buFontTx/>
              <a:buChar char="-"/>
              <a:tabLst/>
              <a:defRPr/>
            </a:pPr>
            <a:r>
              <a:rPr kumimoji="0" lang="en-US" sz="1050" b="0" i="0" u="none" strike="noStrike" kern="1200" cap="none" spc="0" normalizeH="0" baseline="0" noProof="0" dirty="0">
                <a:ln>
                  <a:noFill/>
                </a:ln>
                <a:solidFill>
                  <a:srgbClr val="001135"/>
                </a:solidFill>
                <a:effectLst/>
                <a:uLnTx/>
                <a:uFillTx/>
                <a:latin typeface="Nokia Pure Text Light"/>
                <a:ea typeface="ＭＳ Ｐゴシック"/>
                <a:cs typeface="+mn-cs"/>
              </a:rPr>
              <a:t>High WCDMA utilization, FDD LTE 4x4 MIMO at high FDD bands, 2x2 MIMO at low FDD bands</a:t>
            </a:r>
          </a:p>
        </p:txBody>
      </p:sp>
      <p:pic>
        <p:nvPicPr>
          <p:cNvPr id="11" name="Picture 4">
            <a:extLst>
              <a:ext uri="{FF2B5EF4-FFF2-40B4-BE49-F238E27FC236}">
                <a16:creationId xmlns:a16="http://schemas.microsoft.com/office/drawing/2014/main" id="{18B3A8FB-FAA9-4D52-8CA5-DE2EE8223FE2}"/>
              </a:ext>
            </a:extLst>
          </p:cNvPr>
          <p:cNvPicPr>
            <a:picLocks noChangeAspect="1" noChangeArrowheads="1"/>
          </p:cNvPicPr>
          <p:nvPr/>
        </p:nvPicPr>
        <p:blipFill>
          <a:blip r:embed="rId2" cstate="print"/>
          <a:srcRect/>
          <a:stretch>
            <a:fillRect/>
          </a:stretch>
        </p:blipFill>
        <p:spPr bwMode="auto">
          <a:xfrm>
            <a:off x="376786" y="3800391"/>
            <a:ext cx="1548000" cy="438324"/>
          </a:xfrm>
          <a:prstGeom prst="rect">
            <a:avLst/>
          </a:prstGeom>
          <a:noFill/>
          <a:ln w="9525">
            <a:noFill/>
            <a:miter lim="800000"/>
            <a:headEnd/>
            <a:tailEnd/>
          </a:ln>
        </p:spPr>
      </p:pic>
      <p:pic>
        <p:nvPicPr>
          <p:cNvPr id="12" name="Picture 2">
            <a:extLst>
              <a:ext uri="{FF2B5EF4-FFF2-40B4-BE49-F238E27FC236}">
                <a16:creationId xmlns:a16="http://schemas.microsoft.com/office/drawing/2014/main" id="{331D5249-B8ED-4331-8131-2CBA24BDB35F}"/>
              </a:ext>
            </a:extLst>
          </p:cNvPr>
          <p:cNvPicPr>
            <a:picLocks noChangeAspect="1" noChangeArrowheads="1"/>
          </p:cNvPicPr>
          <p:nvPr/>
        </p:nvPicPr>
        <p:blipFill>
          <a:blip r:embed="rId3" cstate="print"/>
          <a:srcRect/>
          <a:stretch>
            <a:fillRect/>
          </a:stretch>
        </p:blipFill>
        <p:spPr bwMode="auto">
          <a:xfrm>
            <a:off x="376786" y="2649470"/>
            <a:ext cx="1548000" cy="438547"/>
          </a:xfrm>
          <a:prstGeom prst="rect">
            <a:avLst/>
          </a:prstGeom>
          <a:noFill/>
          <a:ln w="9525">
            <a:noFill/>
            <a:miter lim="800000"/>
            <a:headEnd/>
            <a:tailEnd/>
          </a:ln>
        </p:spPr>
      </p:pic>
      <p:grpSp>
        <p:nvGrpSpPr>
          <p:cNvPr id="13" name="Group 12">
            <a:extLst>
              <a:ext uri="{FF2B5EF4-FFF2-40B4-BE49-F238E27FC236}">
                <a16:creationId xmlns:a16="http://schemas.microsoft.com/office/drawing/2014/main" id="{BE15DF4D-9CC7-46BF-B240-D534232F7B5F}"/>
              </a:ext>
            </a:extLst>
          </p:cNvPr>
          <p:cNvGrpSpPr/>
          <p:nvPr/>
        </p:nvGrpSpPr>
        <p:grpSpPr>
          <a:xfrm>
            <a:off x="4554581" y="2589252"/>
            <a:ext cx="1866977" cy="894832"/>
            <a:chOff x="3533633" y="2200747"/>
            <a:chExt cx="4141770" cy="2098924"/>
          </a:xfrm>
        </p:grpSpPr>
        <p:pic>
          <p:nvPicPr>
            <p:cNvPr id="14" name="Picture 13">
              <a:extLst>
                <a:ext uri="{FF2B5EF4-FFF2-40B4-BE49-F238E27FC236}">
                  <a16:creationId xmlns:a16="http://schemas.microsoft.com/office/drawing/2014/main" id="{6EE79E63-3283-46B9-92FE-89007387CE5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33633" y="2200747"/>
              <a:ext cx="4141770" cy="2098924"/>
            </a:xfrm>
            <a:prstGeom prst="rect">
              <a:avLst/>
            </a:prstGeom>
          </p:spPr>
        </p:pic>
        <p:pic>
          <p:nvPicPr>
            <p:cNvPr id="15" name="Picture 14">
              <a:extLst>
                <a:ext uri="{FF2B5EF4-FFF2-40B4-BE49-F238E27FC236}">
                  <a16:creationId xmlns:a16="http://schemas.microsoft.com/office/drawing/2014/main" id="{AA89FFC1-1E58-423A-95FE-B0080F8517E4}"/>
                </a:ext>
              </a:extLst>
            </p:cNvPr>
            <p:cNvPicPr>
              <a:picLocks noChangeAspect="1"/>
            </p:cNvPicPr>
            <p:nvPr/>
          </p:nvPicPr>
          <p:blipFill>
            <a:blip r:embed="rId5"/>
            <a:stretch>
              <a:fillRect/>
            </a:stretch>
          </p:blipFill>
          <p:spPr>
            <a:xfrm>
              <a:off x="3801078" y="2675596"/>
              <a:ext cx="1831649" cy="203517"/>
            </a:xfrm>
            <a:prstGeom prst="rect">
              <a:avLst/>
            </a:prstGeom>
          </p:spPr>
        </p:pic>
      </p:grpSp>
      <p:grpSp>
        <p:nvGrpSpPr>
          <p:cNvPr id="16" name="Group 15">
            <a:extLst>
              <a:ext uri="{FF2B5EF4-FFF2-40B4-BE49-F238E27FC236}">
                <a16:creationId xmlns:a16="http://schemas.microsoft.com/office/drawing/2014/main" id="{F500C2B0-B24E-450A-B70D-45C079A6EAD0}"/>
              </a:ext>
            </a:extLst>
          </p:cNvPr>
          <p:cNvGrpSpPr/>
          <p:nvPr/>
        </p:nvGrpSpPr>
        <p:grpSpPr>
          <a:xfrm>
            <a:off x="4580357" y="3729542"/>
            <a:ext cx="1867518" cy="509173"/>
            <a:chOff x="4580357" y="3646350"/>
            <a:chExt cx="2058024" cy="592365"/>
          </a:xfrm>
        </p:grpSpPr>
        <p:pic>
          <p:nvPicPr>
            <p:cNvPr id="17" name="Picture 16">
              <a:extLst>
                <a:ext uri="{FF2B5EF4-FFF2-40B4-BE49-F238E27FC236}">
                  <a16:creationId xmlns:a16="http://schemas.microsoft.com/office/drawing/2014/main" id="{20526934-9538-4719-8C10-B12B2FDB71C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80357" y="3667338"/>
              <a:ext cx="2029022" cy="571377"/>
            </a:xfrm>
            <a:prstGeom prst="rect">
              <a:avLst/>
            </a:prstGeom>
          </p:spPr>
        </p:pic>
        <p:pic>
          <p:nvPicPr>
            <p:cNvPr id="18" name="Picture 17">
              <a:extLst>
                <a:ext uri="{FF2B5EF4-FFF2-40B4-BE49-F238E27FC236}">
                  <a16:creationId xmlns:a16="http://schemas.microsoft.com/office/drawing/2014/main" id="{23967593-34A6-4D0C-B88F-4B9A1161583A}"/>
                </a:ext>
              </a:extLst>
            </p:cNvPr>
            <p:cNvPicPr>
              <a:picLocks noChangeAspect="1"/>
            </p:cNvPicPr>
            <p:nvPr/>
          </p:nvPicPr>
          <p:blipFill>
            <a:blip r:embed="rId7"/>
            <a:stretch>
              <a:fillRect/>
            </a:stretch>
          </p:blipFill>
          <p:spPr>
            <a:xfrm>
              <a:off x="5588320" y="3646350"/>
              <a:ext cx="1050061" cy="276706"/>
            </a:xfrm>
            <a:prstGeom prst="rect">
              <a:avLst/>
            </a:prstGeom>
          </p:spPr>
        </p:pic>
      </p:grpSp>
    </p:spTree>
    <p:extLst>
      <p:ext uri="{BB962C8B-B14F-4D97-AF65-F5344CB8AC3E}">
        <p14:creationId xmlns:p14="http://schemas.microsoft.com/office/powerpoint/2010/main" val="1192221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3">
            <a:extLst>
              <a:ext uri="{FF2B5EF4-FFF2-40B4-BE49-F238E27FC236}">
                <a16:creationId xmlns:a16="http://schemas.microsoft.com/office/drawing/2014/main" id="{0789541B-152A-4A67-9E7C-9153F4D0F76C}"/>
              </a:ext>
            </a:extLst>
          </p:cNvPr>
          <p:cNvSpPr txBox="1">
            <a:spLocks noChangeArrowheads="1"/>
          </p:cNvSpPr>
          <p:nvPr/>
        </p:nvSpPr>
        <p:spPr>
          <a:xfrm>
            <a:off x="417513" y="179716"/>
            <a:ext cx="8229600" cy="31115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pl-PL"/>
              <a:t>Typical SRAN deployment scenarios</a:t>
            </a:r>
            <a:endParaRPr lang="en-US" dirty="0"/>
          </a:p>
        </p:txBody>
      </p:sp>
      <p:sp>
        <p:nvSpPr>
          <p:cNvPr id="112" name="Freeform 4">
            <a:extLst>
              <a:ext uri="{FF2B5EF4-FFF2-40B4-BE49-F238E27FC236}">
                <a16:creationId xmlns:a16="http://schemas.microsoft.com/office/drawing/2014/main" id="{CE31E451-9BC5-423B-856E-F8E7AFE292A5}"/>
              </a:ext>
            </a:extLst>
          </p:cNvPr>
          <p:cNvSpPr>
            <a:spLocks/>
          </p:cNvSpPr>
          <p:nvPr/>
        </p:nvSpPr>
        <p:spPr bwMode="auto">
          <a:xfrm>
            <a:off x="7243763" y="3909608"/>
            <a:ext cx="230187" cy="169863"/>
          </a:xfrm>
          <a:custGeom>
            <a:avLst/>
            <a:gdLst/>
            <a:ahLst/>
            <a:cxnLst>
              <a:cxn ang="0">
                <a:pos x="0" y="99"/>
              </a:cxn>
              <a:cxn ang="0">
                <a:pos x="24" y="78"/>
              </a:cxn>
              <a:cxn ang="0">
                <a:pos x="111" y="24"/>
              </a:cxn>
              <a:cxn ang="0">
                <a:pos x="156" y="0"/>
              </a:cxn>
              <a:cxn ang="0">
                <a:pos x="321" y="111"/>
              </a:cxn>
              <a:cxn ang="0">
                <a:pos x="291" y="114"/>
              </a:cxn>
              <a:cxn ang="0">
                <a:pos x="294" y="204"/>
              </a:cxn>
              <a:cxn ang="0">
                <a:pos x="42" y="210"/>
              </a:cxn>
              <a:cxn ang="0">
                <a:pos x="42" y="111"/>
              </a:cxn>
              <a:cxn ang="0">
                <a:pos x="0" y="99"/>
              </a:cxn>
            </a:cxnLst>
            <a:rect l="0" t="0" r="r" b="b"/>
            <a:pathLst>
              <a:path w="321" h="210">
                <a:moveTo>
                  <a:pt x="0" y="99"/>
                </a:moveTo>
                <a:cubicBezTo>
                  <a:pt x="10" y="92"/>
                  <a:pt x="14" y="85"/>
                  <a:pt x="24" y="78"/>
                </a:cubicBezTo>
                <a:cubicBezTo>
                  <a:pt x="36" y="59"/>
                  <a:pt x="88" y="34"/>
                  <a:pt x="111" y="24"/>
                </a:cubicBezTo>
                <a:cubicBezTo>
                  <a:pt x="120" y="20"/>
                  <a:pt x="156" y="14"/>
                  <a:pt x="156" y="0"/>
                </a:cubicBezTo>
                <a:lnTo>
                  <a:pt x="321" y="111"/>
                </a:lnTo>
                <a:lnTo>
                  <a:pt x="291" y="114"/>
                </a:lnTo>
                <a:lnTo>
                  <a:pt x="294" y="204"/>
                </a:lnTo>
                <a:lnTo>
                  <a:pt x="42" y="210"/>
                </a:lnTo>
                <a:lnTo>
                  <a:pt x="42" y="111"/>
                </a:lnTo>
                <a:lnTo>
                  <a:pt x="0" y="99"/>
                </a:lnTo>
                <a:close/>
              </a:path>
            </a:pathLst>
          </a:custGeom>
          <a:gradFill rotWithShape="1">
            <a:gsLst>
              <a:gs pos="0">
                <a:srgbClr val="FFAF00"/>
              </a:gs>
              <a:gs pos="100000">
                <a:srgbClr val="FFFFFF"/>
              </a:gs>
            </a:gsLst>
            <a:lin ang="5400000" scaled="1"/>
          </a:gradFill>
          <a:ln w="9525" cap="flat" cmpd="sng">
            <a:no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13" name="Oval 5">
            <a:extLst>
              <a:ext uri="{FF2B5EF4-FFF2-40B4-BE49-F238E27FC236}">
                <a16:creationId xmlns:a16="http://schemas.microsoft.com/office/drawing/2014/main" id="{A529C5E9-F57B-42E6-A340-51478B963310}"/>
              </a:ext>
            </a:extLst>
          </p:cNvPr>
          <p:cNvSpPr>
            <a:spLocks noChangeArrowheads="1"/>
          </p:cNvSpPr>
          <p:nvPr/>
        </p:nvSpPr>
        <p:spPr bwMode="auto">
          <a:xfrm>
            <a:off x="7488238" y="3738158"/>
            <a:ext cx="249237" cy="193675"/>
          </a:xfrm>
          <a:prstGeom prst="ellipse">
            <a:avLst/>
          </a:prstGeom>
          <a:gradFill rotWithShape="1">
            <a:gsLst>
              <a:gs pos="0">
                <a:srgbClr val="FFAF00"/>
              </a:gs>
              <a:gs pos="100000">
                <a:srgbClr val="FFFFFF"/>
              </a:gs>
            </a:gsLst>
            <a:lin ang="5400000" scaled="1"/>
          </a:gradFill>
          <a:ln w="9525" algn="ctr">
            <a:noFill/>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14" name="Rectangle 6">
            <a:extLst>
              <a:ext uri="{FF2B5EF4-FFF2-40B4-BE49-F238E27FC236}">
                <a16:creationId xmlns:a16="http://schemas.microsoft.com/office/drawing/2014/main" id="{3C194FAD-B8D4-447F-B981-59DA46F80BE6}"/>
              </a:ext>
            </a:extLst>
          </p:cNvPr>
          <p:cNvSpPr>
            <a:spLocks noChangeArrowheads="1"/>
          </p:cNvSpPr>
          <p:nvPr/>
        </p:nvSpPr>
        <p:spPr bwMode="auto">
          <a:xfrm>
            <a:off x="7893050" y="3057121"/>
            <a:ext cx="23813" cy="1012825"/>
          </a:xfrm>
          <a:prstGeom prst="rect">
            <a:avLst/>
          </a:prstGeom>
          <a:solidFill>
            <a:srgbClr val="FFFFFF"/>
          </a:solidFill>
          <a:ln w="2857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15" name="Line 7">
            <a:extLst>
              <a:ext uri="{FF2B5EF4-FFF2-40B4-BE49-F238E27FC236}">
                <a16:creationId xmlns:a16="http://schemas.microsoft.com/office/drawing/2014/main" id="{7FF6D245-6E1F-4FD9-9B2F-014BAB628709}"/>
              </a:ext>
            </a:extLst>
          </p:cNvPr>
          <p:cNvSpPr>
            <a:spLocks noChangeShapeType="1"/>
          </p:cNvSpPr>
          <p:nvPr/>
        </p:nvSpPr>
        <p:spPr bwMode="auto">
          <a:xfrm flipH="1">
            <a:off x="7812088" y="3596871"/>
            <a:ext cx="80962" cy="471487"/>
          </a:xfrm>
          <a:prstGeom prst="line">
            <a:avLst/>
          </a:prstGeom>
          <a:noFill/>
          <a:ln w="12700">
            <a:solidFill>
              <a:srgbClr val="000000"/>
            </a:solidFill>
            <a:round/>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16" name="Line 8">
            <a:extLst>
              <a:ext uri="{FF2B5EF4-FFF2-40B4-BE49-F238E27FC236}">
                <a16:creationId xmlns:a16="http://schemas.microsoft.com/office/drawing/2014/main" id="{D80F9BAC-3A11-4718-A015-DBB156BA2DE6}"/>
              </a:ext>
            </a:extLst>
          </p:cNvPr>
          <p:cNvSpPr>
            <a:spLocks noChangeShapeType="1"/>
          </p:cNvSpPr>
          <p:nvPr/>
        </p:nvSpPr>
        <p:spPr bwMode="auto">
          <a:xfrm>
            <a:off x="7916863" y="3596871"/>
            <a:ext cx="79375" cy="471487"/>
          </a:xfrm>
          <a:prstGeom prst="line">
            <a:avLst/>
          </a:prstGeom>
          <a:noFill/>
          <a:ln w="12700">
            <a:solidFill>
              <a:srgbClr val="000000"/>
            </a:solidFill>
            <a:round/>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17" name="Freeform 9">
            <a:extLst>
              <a:ext uri="{FF2B5EF4-FFF2-40B4-BE49-F238E27FC236}">
                <a16:creationId xmlns:a16="http://schemas.microsoft.com/office/drawing/2014/main" id="{FC86CF62-E359-4D47-A881-1CE57F790237}"/>
              </a:ext>
            </a:extLst>
          </p:cNvPr>
          <p:cNvSpPr>
            <a:spLocks/>
          </p:cNvSpPr>
          <p:nvPr/>
        </p:nvSpPr>
        <p:spPr bwMode="auto">
          <a:xfrm>
            <a:off x="5930900" y="3734983"/>
            <a:ext cx="2162175" cy="338138"/>
          </a:xfrm>
          <a:custGeom>
            <a:avLst/>
            <a:gdLst/>
            <a:ahLst/>
            <a:cxnLst>
              <a:cxn ang="0">
                <a:pos x="0" y="414"/>
              </a:cxn>
              <a:cxn ang="0">
                <a:pos x="1879" y="419"/>
              </a:cxn>
              <a:cxn ang="0">
                <a:pos x="1876" y="325"/>
              </a:cxn>
              <a:cxn ang="0">
                <a:pos x="1836" y="321"/>
              </a:cxn>
              <a:cxn ang="0">
                <a:pos x="1999" y="209"/>
              </a:cxn>
              <a:cxn ang="0">
                <a:pos x="2162" y="325"/>
              </a:cxn>
              <a:cxn ang="0">
                <a:pos x="2118" y="329"/>
              </a:cxn>
              <a:cxn ang="0">
                <a:pos x="2125" y="408"/>
              </a:cxn>
              <a:cxn ang="0">
                <a:pos x="2339" y="413"/>
              </a:cxn>
              <a:cxn ang="0">
                <a:pos x="2339" y="261"/>
              </a:cxn>
              <a:cxn ang="0">
                <a:pos x="2243" y="234"/>
              </a:cxn>
              <a:cxn ang="0">
                <a:pos x="2183" y="158"/>
              </a:cxn>
              <a:cxn ang="0">
                <a:pos x="2203" y="70"/>
              </a:cxn>
              <a:cxn ang="0">
                <a:pos x="2283" y="10"/>
              </a:cxn>
              <a:cxn ang="0">
                <a:pos x="2400" y="8"/>
              </a:cxn>
              <a:cxn ang="0">
                <a:pos x="2505" y="80"/>
              </a:cxn>
              <a:cxn ang="0">
                <a:pos x="2523" y="163"/>
              </a:cxn>
              <a:cxn ang="0">
                <a:pos x="2467" y="226"/>
              </a:cxn>
              <a:cxn ang="0">
                <a:pos x="2371" y="260"/>
              </a:cxn>
              <a:cxn ang="0">
                <a:pos x="2382" y="416"/>
              </a:cxn>
              <a:cxn ang="0">
                <a:pos x="3019" y="413"/>
              </a:cxn>
            </a:cxnLst>
            <a:rect l="0" t="0" r="r" b="b"/>
            <a:pathLst>
              <a:path w="3019" h="419">
                <a:moveTo>
                  <a:pt x="0" y="414"/>
                </a:moveTo>
                <a:lnTo>
                  <a:pt x="1879" y="419"/>
                </a:lnTo>
                <a:lnTo>
                  <a:pt x="1876" y="325"/>
                </a:lnTo>
                <a:lnTo>
                  <a:pt x="1836" y="321"/>
                </a:lnTo>
                <a:lnTo>
                  <a:pt x="1999" y="209"/>
                </a:lnTo>
                <a:lnTo>
                  <a:pt x="2162" y="325"/>
                </a:lnTo>
                <a:lnTo>
                  <a:pt x="2118" y="329"/>
                </a:lnTo>
                <a:lnTo>
                  <a:pt x="2125" y="408"/>
                </a:lnTo>
                <a:lnTo>
                  <a:pt x="2339" y="413"/>
                </a:lnTo>
                <a:lnTo>
                  <a:pt x="2339" y="261"/>
                </a:lnTo>
                <a:cubicBezTo>
                  <a:pt x="2323" y="231"/>
                  <a:pt x="2269" y="251"/>
                  <a:pt x="2243" y="234"/>
                </a:cubicBezTo>
                <a:cubicBezTo>
                  <a:pt x="2217" y="217"/>
                  <a:pt x="2190" y="185"/>
                  <a:pt x="2183" y="158"/>
                </a:cubicBezTo>
                <a:cubicBezTo>
                  <a:pt x="2176" y="131"/>
                  <a:pt x="2186" y="95"/>
                  <a:pt x="2203" y="70"/>
                </a:cubicBezTo>
                <a:cubicBezTo>
                  <a:pt x="2220" y="45"/>
                  <a:pt x="2247" y="18"/>
                  <a:pt x="2283" y="10"/>
                </a:cubicBezTo>
                <a:cubicBezTo>
                  <a:pt x="2319" y="2"/>
                  <a:pt x="2357" y="0"/>
                  <a:pt x="2400" y="8"/>
                </a:cubicBezTo>
                <a:cubicBezTo>
                  <a:pt x="2445" y="15"/>
                  <a:pt x="2485" y="59"/>
                  <a:pt x="2505" y="80"/>
                </a:cubicBezTo>
                <a:cubicBezTo>
                  <a:pt x="2526" y="106"/>
                  <a:pt x="2529" y="139"/>
                  <a:pt x="2523" y="163"/>
                </a:cubicBezTo>
                <a:cubicBezTo>
                  <a:pt x="2514" y="189"/>
                  <a:pt x="2492" y="210"/>
                  <a:pt x="2467" y="226"/>
                </a:cubicBezTo>
                <a:cubicBezTo>
                  <a:pt x="2442" y="242"/>
                  <a:pt x="2385" y="228"/>
                  <a:pt x="2371" y="260"/>
                </a:cubicBezTo>
                <a:lnTo>
                  <a:pt x="2382" y="416"/>
                </a:lnTo>
                <a:lnTo>
                  <a:pt x="3019" y="413"/>
                </a:lnTo>
              </a:path>
            </a:pathLst>
          </a:custGeom>
          <a:noFill/>
          <a:ln w="28575" cap="flat" cmpd="sng">
            <a:solidFill>
              <a:srgbClr val="000000"/>
            </a:solid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nvGrpSpPr>
          <p:cNvPr id="118" name="Group 10">
            <a:extLst>
              <a:ext uri="{FF2B5EF4-FFF2-40B4-BE49-F238E27FC236}">
                <a16:creationId xmlns:a16="http://schemas.microsoft.com/office/drawing/2014/main" id="{241C217B-2E5F-404A-A993-44B6105CCC27}"/>
              </a:ext>
            </a:extLst>
          </p:cNvPr>
          <p:cNvGrpSpPr>
            <a:grpSpLocks/>
          </p:cNvGrpSpPr>
          <p:nvPr/>
        </p:nvGrpSpPr>
        <p:grpSpPr bwMode="auto">
          <a:xfrm>
            <a:off x="1898650" y="3057121"/>
            <a:ext cx="4148138" cy="1022350"/>
            <a:chOff x="1274" y="3153"/>
            <a:chExt cx="2613" cy="644"/>
          </a:xfrm>
        </p:grpSpPr>
        <p:grpSp>
          <p:nvGrpSpPr>
            <p:cNvPr id="119" name="Group 11">
              <a:extLst>
                <a:ext uri="{FF2B5EF4-FFF2-40B4-BE49-F238E27FC236}">
                  <a16:creationId xmlns:a16="http://schemas.microsoft.com/office/drawing/2014/main" id="{BD6CA2EF-EC4F-40F0-9C41-171B444484C2}"/>
                </a:ext>
              </a:extLst>
            </p:cNvPr>
            <p:cNvGrpSpPr>
              <a:grpSpLocks/>
            </p:cNvGrpSpPr>
            <p:nvPr/>
          </p:nvGrpSpPr>
          <p:grpSpPr bwMode="auto">
            <a:xfrm>
              <a:off x="1274" y="3153"/>
              <a:ext cx="1802" cy="644"/>
              <a:chOff x="1274" y="3153"/>
              <a:chExt cx="1802" cy="644"/>
            </a:xfrm>
          </p:grpSpPr>
          <p:sp>
            <p:nvSpPr>
              <p:cNvPr id="132" name="Freeform 12">
                <a:extLst>
                  <a:ext uri="{FF2B5EF4-FFF2-40B4-BE49-F238E27FC236}">
                    <a16:creationId xmlns:a16="http://schemas.microsoft.com/office/drawing/2014/main" id="{19CC90A6-0BD5-462D-84DA-C336628A26AF}"/>
                  </a:ext>
                </a:extLst>
              </p:cNvPr>
              <p:cNvSpPr>
                <a:spLocks/>
              </p:cNvSpPr>
              <p:nvPr/>
            </p:nvSpPr>
            <p:spPr bwMode="auto">
              <a:xfrm>
                <a:off x="2541" y="3690"/>
                <a:ext cx="145" cy="107"/>
              </a:xfrm>
              <a:custGeom>
                <a:avLst/>
                <a:gdLst/>
                <a:ahLst/>
                <a:cxnLst>
                  <a:cxn ang="0">
                    <a:pos x="0" y="99"/>
                  </a:cxn>
                  <a:cxn ang="0">
                    <a:pos x="24" y="78"/>
                  </a:cxn>
                  <a:cxn ang="0">
                    <a:pos x="111" y="24"/>
                  </a:cxn>
                  <a:cxn ang="0">
                    <a:pos x="156" y="0"/>
                  </a:cxn>
                  <a:cxn ang="0">
                    <a:pos x="321" y="111"/>
                  </a:cxn>
                  <a:cxn ang="0">
                    <a:pos x="291" y="114"/>
                  </a:cxn>
                  <a:cxn ang="0">
                    <a:pos x="294" y="204"/>
                  </a:cxn>
                  <a:cxn ang="0">
                    <a:pos x="42" y="210"/>
                  </a:cxn>
                  <a:cxn ang="0">
                    <a:pos x="42" y="111"/>
                  </a:cxn>
                  <a:cxn ang="0">
                    <a:pos x="0" y="99"/>
                  </a:cxn>
                </a:cxnLst>
                <a:rect l="0" t="0" r="r" b="b"/>
                <a:pathLst>
                  <a:path w="321" h="210">
                    <a:moveTo>
                      <a:pt x="0" y="99"/>
                    </a:moveTo>
                    <a:cubicBezTo>
                      <a:pt x="10" y="92"/>
                      <a:pt x="14" y="85"/>
                      <a:pt x="24" y="78"/>
                    </a:cubicBezTo>
                    <a:cubicBezTo>
                      <a:pt x="36" y="59"/>
                      <a:pt x="88" y="34"/>
                      <a:pt x="111" y="24"/>
                    </a:cubicBezTo>
                    <a:cubicBezTo>
                      <a:pt x="120" y="20"/>
                      <a:pt x="156" y="14"/>
                      <a:pt x="156" y="0"/>
                    </a:cubicBezTo>
                    <a:lnTo>
                      <a:pt x="321" y="111"/>
                    </a:lnTo>
                    <a:lnTo>
                      <a:pt x="291" y="114"/>
                    </a:lnTo>
                    <a:lnTo>
                      <a:pt x="294" y="204"/>
                    </a:lnTo>
                    <a:lnTo>
                      <a:pt x="42" y="210"/>
                    </a:lnTo>
                    <a:lnTo>
                      <a:pt x="42" y="111"/>
                    </a:lnTo>
                    <a:lnTo>
                      <a:pt x="0" y="99"/>
                    </a:lnTo>
                    <a:close/>
                  </a:path>
                </a:pathLst>
              </a:custGeom>
              <a:gradFill rotWithShape="1">
                <a:gsLst>
                  <a:gs pos="0">
                    <a:srgbClr val="FFAF00"/>
                  </a:gs>
                  <a:gs pos="100000">
                    <a:srgbClr val="FFFFFF"/>
                  </a:gs>
                </a:gsLst>
                <a:lin ang="5400000" scaled="1"/>
              </a:gradFill>
              <a:ln w="9525" cap="flat" cmpd="sng">
                <a:no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33" name="Oval 13">
                <a:extLst>
                  <a:ext uri="{FF2B5EF4-FFF2-40B4-BE49-F238E27FC236}">
                    <a16:creationId xmlns:a16="http://schemas.microsoft.com/office/drawing/2014/main" id="{5F3A0747-128D-4AA3-AA70-A6B07226B44E}"/>
                  </a:ext>
                </a:extLst>
              </p:cNvPr>
              <p:cNvSpPr>
                <a:spLocks noChangeArrowheads="1"/>
              </p:cNvSpPr>
              <p:nvPr/>
            </p:nvSpPr>
            <p:spPr bwMode="auto">
              <a:xfrm>
                <a:off x="2695" y="3582"/>
                <a:ext cx="157" cy="122"/>
              </a:xfrm>
              <a:prstGeom prst="ellipse">
                <a:avLst/>
              </a:prstGeom>
              <a:gradFill rotWithShape="1">
                <a:gsLst>
                  <a:gs pos="0">
                    <a:srgbClr val="FFAF00"/>
                  </a:gs>
                  <a:gs pos="100000">
                    <a:srgbClr val="FFFFFF"/>
                  </a:gs>
                </a:gsLst>
                <a:lin ang="5400000" scaled="1"/>
              </a:gradFill>
              <a:ln w="9525" algn="ctr">
                <a:noFill/>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34" name="Rectangle 14">
                <a:extLst>
                  <a:ext uri="{FF2B5EF4-FFF2-40B4-BE49-F238E27FC236}">
                    <a16:creationId xmlns:a16="http://schemas.microsoft.com/office/drawing/2014/main" id="{195AA568-9C94-4D99-9E63-508A672BB3E1}"/>
                  </a:ext>
                </a:extLst>
              </p:cNvPr>
              <p:cNvSpPr>
                <a:spLocks noChangeArrowheads="1"/>
              </p:cNvSpPr>
              <p:nvPr/>
            </p:nvSpPr>
            <p:spPr bwMode="auto">
              <a:xfrm>
                <a:off x="2950" y="3153"/>
                <a:ext cx="15" cy="638"/>
              </a:xfrm>
              <a:prstGeom prst="rect">
                <a:avLst/>
              </a:prstGeom>
              <a:solidFill>
                <a:srgbClr val="FFFFFF"/>
              </a:solidFill>
              <a:ln w="2857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35" name="Line 15">
                <a:extLst>
                  <a:ext uri="{FF2B5EF4-FFF2-40B4-BE49-F238E27FC236}">
                    <a16:creationId xmlns:a16="http://schemas.microsoft.com/office/drawing/2014/main" id="{69CEE305-3762-48D9-AD60-DF1272F44DAC}"/>
                  </a:ext>
                </a:extLst>
              </p:cNvPr>
              <p:cNvSpPr>
                <a:spLocks noChangeShapeType="1"/>
              </p:cNvSpPr>
              <p:nvPr/>
            </p:nvSpPr>
            <p:spPr bwMode="auto">
              <a:xfrm flipH="1">
                <a:off x="2899" y="3493"/>
                <a:ext cx="51" cy="297"/>
              </a:xfrm>
              <a:prstGeom prst="line">
                <a:avLst/>
              </a:prstGeom>
              <a:noFill/>
              <a:ln w="12700">
                <a:solidFill>
                  <a:srgbClr val="000000"/>
                </a:solidFill>
                <a:round/>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36" name="Line 16">
                <a:extLst>
                  <a:ext uri="{FF2B5EF4-FFF2-40B4-BE49-F238E27FC236}">
                    <a16:creationId xmlns:a16="http://schemas.microsoft.com/office/drawing/2014/main" id="{572D8049-C5B9-46B7-AE22-8B950868E32C}"/>
                  </a:ext>
                </a:extLst>
              </p:cNvPr>
              <p:cNvSpPr>
                <a:spLocks noChangeShapeType="1"/>
              </p:cNvSpPr>
              <p:nvPr/>
            </p:nvSpPr>
            <p:spPr bwMode="auto">
              <a:xfrm>
                <a:off x="2965" y="3493"/>
                <a:ext cx="50" cy="297"/>
              </a:xfrm>
              <a:prstGeom prst="line">
                <a:avLst/>
              </a:prstGeom>
              <a:noFill/>
              <a:ln w="12700">
                <a:solidFill>
                  <a:srgbClr val="000000"/>
                </a:solidFill>
                <a:round/>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37" name="Freeform 17">
                <a:extLst>
                  <a:ext uri="{FF2B5EF4-FFF2-40B4-BE49-F238E27FC236}">
                    <a16:creationId xmlns:a16="http://schemas.microsoft.com/office/drawing/2014/main" id="{5FA289DC-86BB-4B85-B6FD-41AACC5B11EB}"/>
                  </a:ext>
                </a:extLst>
              </p:cNvPr>
              <p:cNvSpPr>
                <a:spLocks/>
              </p:cNvSpPr>
              <p:nvPr/>
            </p:nvSpPr>
            <p:spPr bwMode="auto">
              <a:xfrm>
                <a:off x="1274" y="3580"/>
                <a:ext cx="1802" cy="213"/>
              </a:xfrm>
              <a:custGeom>
                <a:avLst/>
                <a:gdLst/>
                <a:ahLst/>
                <a:cxnLst>
                  <a:cxn ang="0">
                    <a:pos x="0" y="208"/>
                  </a:cxn>
                  <a:cxn ang="0">
                    <a:pos x="1288" y="213"/>
                  </a:cxn>
                  <a:cxn ang="0">
                    <a:pos x="1286" y="165"/>
                  </a:cxn>
                  <a:cxn ang="0">
                    <a:pos x="1268" y="163"/>
                  </a:cxn>
                  <a:cxn ang="0">
                    <a:pos x="1342" y="106"/>
                  </a:cxn>
                  <a:cxn ang="0">
                    <a:pos x="1415" y="165"/>
                  </a:cxn>
                  <a:cxn ang="0">
                    <a:pos x="1396" y="167"/>
                  </a:cxn>
                  <a:cxn ang="0">
                    <a:pos x="1399" y="207"/>
                  </a:cxn>
                  <a:cxn ang="0">
                    <a:pos x="1495" y="210"/>
                  </a:cxn>
                  <a:cxn ang="0">
                    <a:pos x="1495" y="133"/>
                  </a:cxn>
                  <a:cxn ang="0">
                    <a:pos x="1452" y="119"/>
                  </a:cxn>
                  <a:cxn ang="0">
                    <a:pos x="1425" y="80"/>
                  </a:cxn>
                  <a:cxn ang="0">
                    <a:pos x="1434" y="36"/>
                  </a:cxn>
                  <a:cxn ang="0">
                    <a:pos x="1470" y="5"/>
                  </a:cxn>
                  <a:cxn ang="0">
                    <a:pos x="1523" y="4"/>
                  </a:cxn>
                  <a:cxn ang="0">
                    <a:pos x="1570" y="41"/>
                  </a:cxn>
                  <a:cxn ang="0">
                    <a:pos x="1578" y="83"/>
                  </a:cxn>
                  <a:cxn ang="0">
                    <a:pos x="1553" y="115"/>
                  </a:cxn>
                  <a:cxn ang="0">
                    <a:pos x="1510" y="132"/>
                  </a:cxn>
                  <a:cxn ang="0">
                    <a:pos x="1515" y="211"/>
                  </a:cxn>
                  <a:cxn ang="0">
                    <a:pos x="1802" y="210"/>
                  </a:cxn>
                </a:cxnLst>
                <a:rect l="0" t="0" r="r" b="b"/>
                <a:pathLst>
                  <a:path w="1802" h="213">
                    <a:moveTo>
                      <a:pt x="0" y="208"/>
                    </a:moveTo>
                    <a:lnTo>
                      <a:pt x="1288" y="213"/>
                    </a:lnTo>
                    <a:lnTo>
                      <a:pt x="1286" y="165"/>
                    </a:lnTo>
                    <a:lnTo>
                      <a:pt x="1268" y="163"/>
                    </a:lnTo>
                    <a:lnTo>
                      <a:pt x="1342" y="106"/>
                    </a:lnTo>
                    <a:lnTo>
                      <a:pt x="1415" y="165"/>
                    </a:lnTo>
                    <a:lnTo>
                      <a:pt x="1396" y="167"/>
                    </a:lnTo>
                    <a:lnTo>
                      <a:pt x="1399" y="207"/>
                    </a:lnTo>
                    <a:lnTo>
                      <a:pt x="1495" y="210"/>
                    </a:lnTo>
                    <a:lnTo>
                      <a:pt x="1495" y="133"/>
                    </a:lnTo>
                    <a:cubicBezTo>
                      <a:pt x="1488" y="117"/>
                      <a:pt x="1464" y="128"/>
                      <a:pt x="1452" y="119"/>
                    </a:cubicBezTo>
                    <a:cubicBezTo>
                      <a:pt x="1440" y="110"/>
                      <a:pt x="1428" y="94"/>
                      <a:pt x="1425" y="80"/>
                    </a:cubicBezTo>
                    <a:cubicBezTo>
                      <a:pt x="1422" y="67"/>
                      <a:pt x="1426" y="48"/>
                      <a:pt x="1434" y="36"/>
                    </a:cubicBezTo>
                    <a:cubicBezTo>
                      <a:pt x="1442" y="23"/>
                      <a:pt x="1454" y="9"/>
                      <a:pt x="1470" y="5"/>
                    </a:cubicBezTo>
                    <a:cubicBezTo>
                      <a:pt x="1486" y="1"/>
                      <a:pt x="1503" y="0"/>
                      <a:pt x="1523" y="4"/>
                    </a:cubicBezTo>
                    <a:cubicBezTo>
                      <a:pt x="1543" y="8"/>
                      <a:pt x="1561" y="30"/>
                      <a:pt x="1570" y="41"/>
                    </a:cubicBezTo>
                    <a:cubicBezTo>
                      <a:pt x="1580" y="54"/>
                      <a:pt x="1581" y="71"/>
                      <a:pt x="1578" y="83"/>
                    </a:cubicBezTo>
                    <a:cubicBezTo>
                      <a:pt x="1574" y="96"/>
                      <a:pt x="1564" y="107"/>
                      <a:pt x="1553" y="115"/>
                    </a:cubicBezTo>
                    <a:cubicBezTo>
                      <a:pt x="1542" y="123"/>
                      <a:pt x="1516" y="116"/>
                      <a:pt x="1510" y="132"/>
                    </a:cubicBezTo>
                    <a:lnTo>
                      <a:pt x="1515" y="211"/>
                    </a:lnTo>
                    <a:lnTo>
                      <a:pt x="1802" y="210"/>
                    </a:lnTo>
                  </a:path>
                </a:pathLst>
              </a:custGeom>
              <a:noFill/>
              <a:ln w="28575" cap="flat" cmpd="sng">
                <a:solidFill>
                  <a:srgbClr val="000000"/>
                </a:solid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grpSp>
          <p:nvGrpSpPr>
            <p:cNvPr id="120" name="Group 18">
              <a:extLst>
                <a:ext uri="{FF2B5EF4-FFF2-40B4-BE49-F238E27FC236}">
                  <a16:creationId xmlns:a16="http://schemas.microsoft.com/office/drawing/2014/main" id="{0D48B397-BAFC-46B7-9EB9-EB1CF1844E22}"/>
                </a:ext>
              </a:extLst>
            </p:cNvPr>
            <p:cNvGrpSpPr>
              <a:grpSpLocks/>
            </p:cNvGrpSpPr>
            <p:nvPr/>
          </p:nvGrpSpPr>
          <p:grpSpPr bwMode="auto">
            <a:xfrm flipH="1">
              <a:off x="3029" y="3580"/>
              <a:ext cx="438" cy="217"/>
              <a:chOff x="2873" y="3580"/>
              <a:chExt cx="438" cy="217"/>
            </a:xfrm>
          </p:grpSpPr>
          <p:sp>
            <p:nvSpPr>
              <p:cNvPr id="129" name="Freeform 19">
                <a:extLst>
                  <a:ext uri="{FF2B5EF4-FFF2-40B4-BE49-F238E27FC236}">
                    <a16:creationId xmlns:a16="http://schemas.microsoft.com/office/drawing/2014/main" id="{44F5082D-7CA4-466A-881F-F53F2179601C}"/>
                  </a:ext>
                </a:extLst>
              </p:cNvPr>
              <p:cNvSpPr>
                <a:spLocks/>
              </p:cNvSpPr>
              <p:nvPr/>
            </p:nvSpPr>
            <p:spPr bwMode="auto">
              <a:xfrm>
                <a:off x="2958" y="3690"/>
                <a:ext cx="145" cy="107"/>
              </a:xfrm>
              <a:custGeom>
                <a:avLst/>
                <a:gdLst/>
                <a:ahLst/>
                <a:cxnLst>
                  <a:cxn ang="0">
                    <a:pos x="0" y="99"/>
                  </a:cxn>
                  <a:cxn ang="0">
                    <a:pos x="24" y="78"/>
                  </a:cxn>
                  <a:cxn ang="0">
                    <a:pos x="111" y="24"/>
                  </a:cxn>
                  <a:cxn ang="0">
                    <a:pos x="156" y="0"/>
                  </a:cxn>
                  <a:cxn ang="0">
                    <a:pos x="321" y="111"/>
                  </a:cxn>
                  <a:cxn ang="0">
                    <a:pos x="291" y="114"/>
                  </a:cxn>
                  <a:cxn ang="0">
                    <a:pos x="294" y="204"/>
                  </a:cxn>
                  <a:cxn ang="0">
                    <a:pos x="42" y="210"/>
                  </a:cxn>
                  <a:cxn ang="0">
                    <a:pos x="42" y="111"/>
                  </a:cxn>
                  <a:cxn ang="0">
                    <a:pos x="0" y="99"/>
                  </a:cxn>
                </a:cxnLst>
                <a:rect l="0" t="0" r="r" b="b"/>
                <a:pathLst>
                  <a:path w="321" h="210">
                    <a:moveTo>
                      <a:pt x="0" y="99"/>
                    </a:moveTo>
                    <a:cubicBezTo>
                      <a:pt x="10" y="92"/>
                      <a:pt x="14" y="85"/>
                      <a:pt x="24" y="78"/>
                    </a:cubicBezTo>
                    <a:cubicBezTo>
                      <a:pt x="36" y="59"/>
                      <a:pt x="88" y="34"/>
                      <a:pt x="111" y="24"/>
                    </a:cubicBezTo>
                    <a:cubicBezTo>
                      <a:pt x="120" y="20"/>
                      <a:pt x="156" y="14"/>
                      <a:pt x="156" y="0"/>
                    </a:cubicBezTo>
                    <a:lnTo>
                      <a:pt x="321" y="111"/>
                    </a:lnTo>
                    <a:lnTo>
                      <a:pt x="291" y="114"/>
                    </a:lnTo>
                    <a:lnTo>
                      <a:pt x="294" y="204"/>
                    </a:lnTo>
                    <a:lnTo>
                      <a:pt x="42" y="210"/>
                    </a:lnTo>
                    <a:lnTo>
                      <a:pt x="42" y="111"/>
                    </a:lnTo>
                    <a:lnTo>
                      <a:pt x="0" y="99"/>
                    </a:lnTo>
                    <a:close/>
                  </a:path>
                </a:pathLst>
              </a:custGeom>
              <a:gradFill rotWithShape="1">
                <a:gsLst>
                  <a:gs pos="0">
                    <a:srgbClr val="FFAF00"/>
                  </a:gs>
                  <a:gs pos="100000">
                    <a:srgbClr val="FFFFFF"/>
                  </a:gs>
                </a:gsLst>
                <a:lin ang="5400000" scaled="1"/>
              </a:gradFill>
              <a:ln w="9525" cap="flat" cmpd="sng">
                <a:no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30" name="Oval 20">
                <a:extLst>
                  <a:ext uri="{FF2B5EF4-FFF2-40B4-BE49-F238E27FC236}">
                    <a16:creationId xmlns:a16="http://schemas.microsoft.com/office/drawing/2014/main" id="{2EF56B41-1D9B-42FE-BC20-20BDC4990139}"/>
                  </a:ext>
                </a:extLst>
              </p:cNvPr>
              <p:cNvSpPr>
                <a:spLocks noChangeArrowheads="1"/>
              </p:cNvSpPr>
              <p:nvPr/>
            </p:nvSpPr>
            <p:spPr bwMode="auto">
              <a:xfrm>
                <a:off x="3112" y="3582"/>
                <a:ext cx="157" cy="122"/>
              </a:xfrm>
              <a:prstGeom prst="ellipse">
                <a:avLst/>
              </a:prstGeom>
              <a:gradFill rotWithShape="1">
                <a:gsLst>
                  <a:gs pos="0">
                    <a:srgbClr val="FFAF00"/>
                  </a:gs>
                  <a:gs pos="100000">
                    <a:srgbClr val="FFFFFF"/>
                  </a:gs>
                </a:gsLst>
                <a:lin ang="5400000" scaled="1"/>
              </a:gradFill>
              <a:ln w="9525" algn="ctr">
                <a:noFill/>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31" name="Freeform 21">
                <a:extLst>
                  <a:ext uri="{FF2B5EF4-FFF2-40B4-BE49-F238E27FC236}">
                    <a16:creationId xmlns:a16="http://schemas.microsoft.com/office/drawing/2014/main" id="{857EAC33-948F-4C62-89A4-2CB255A5B28A}"/>
                  </a:ext>
                </a:extLst>
              </p:cNvPr>
              <p:cNvSpPr>
                <a:spLocks/>
              </p:cNvSpPr>
              <p:nvPr/>
            </p:nvSpPr>
            <p:spPr bwMode="auto">
              <a:xfrm>
                <a:off x="2873" y="3580"/>
                <a:ext cx="438" cy="213"/>
              </a:xfrm>
              <a:custGeom>
                <a:avLst/>
                <a:gdLst/>
                <a:ahLst/>
                <a:cxnLst>
                  <a:cxn ang="0">
                    <a:pos x="0" y="212"/>
                  </a:cxn>
                  <a:cxn ang="0">
                    <a:pos x="106" y="213"/>
                  </a:cxn>
                  <a:cxn ang="0">
                    <a:pos x="104" y="165"/>
                  </a:cxn>
                  <a:cxn ang="0">
                    <a:pos x="86" y="163"/>
                  </a:cxn>
                  <a:cxn ang="0">
                    <a:pos x="160" y="106"/>
                  </a:cxn>
                  <a:cxn ang="0">
                    <a:pos x="233" y="165"/>
                  </a:cxn>
                  <a:cxn ang="0">
                    <a:pos x="214" y="167"/>
                  </a:cxn>
                  <a:cxn ang="0">
                    <a:pos x="217" y="207"/>
                  </a:cxn>
                  <a:cxn ang="0">
                    <a:pos x="313" y="210"/>
                  </a:cxn>
                  <a:cxn ang="0">
                    <a:pos x="313" y="133"/>
                  </a:cxn>
                  <a:cxn ang="0">
                    <a:pos x="270" y="119"/>
                  </a:cxn>
                  <a:cxn ang="0">
                    <a:pos x="243" y="80"/>
                  </a:cxn>
                  <a:cxn ang="0">
                    <a:pos x="252" y="36"/>
                  </a:cxn>
                  <a:cxn ang="0">
                    <a:pos x="288" y="5"/>
                  </a:cxn>
                  <a:cxn ang="0">
                    <a:pos x="341" y="4"/>
                  </a:cxn>
                  <a:cxn ang="0">
                    <a:pos x="388" y="41"/>
                  </a:cxn>
                  <a:cxn ang="0">
                    <a:pos x="396" y="83"/>
                  </a:cxn>
                  <a:cxn ang="0">
                    <a:pos x="371" y="115"/>
                  </a:cxn>
                  <a:cxn ang="0">
                    <a:pos x="328" y="132"/>
                  </a:cxn>
                  <a:cxn ang="0">
                    <a:pos x="333" y="211"/>
                  </a:cxn>
                  <a:cxn ang="0">
                    <a:pos x="438" y="209"/>
                  </a:cxn>
                </a:cxnLst>
                <a:rect l="0" t="0" r="r" b="b"/>
                <a:pathLst>
                  <a:path w="438" h="213">
                    <a:moveTo>
                      <a:pt x="0" y="212"/>
                    </a:moveTo>
                    <a:lnTo>
                      <a:pt x="106" y="213"/>
                    </a:lnTo>
                    <a:lnTo>
                      <a:pt x="104" y="165"/>
                    </a:lnTo>
                    <a:lnTo>
                      <a:pt x="86" y="163"/>
                    </a:lnTo>
                    <a:lnTo>
                      <a:pt x="160" y="106"/>
                    </a:lnTo>
                    <a:lnTo>
                      <a:pt x="233" y="165"/>
                    </a:lnTo>
                    <a:lnTo>
                      <a:pt x="214" y="167"/>
                    </a:lnTo>
                    <a:lnTo>
                      <a:pt x="217" y="207"/>
                    </a:lnTo>
                    <a:lnTo>
                      <a:pt x="313" y="210"/>
                    </a:lnTo>
                    <a:lnTo>
                      <a:pt x="313" y="133"/>
                    </a:lnTo>
                    <a:cubicBezTo>
                      <a:pt x="306" y="117"/>
                      <a:pt x="282" y="128"/>
                      <a:pt x="270" y="119"/>
                    </a:cubicBezTo>
                    <a:cubicBezTo>
                      <a:pt x="258" y="110"/>
                      <a:pt x="246" y="94"/>
                      <a:pt x="243" y="80"/>
                    </a:cubicBezTo>
                    <a:cubicBezTo>
                      <a:pt x="240" y="67"/>
                      <a:pt x="244" y="48"/>
                      <a:pt x="252" y="36"/>
                    </a:cubicBezTo>
                    <a:cubicBezTo>
                      <a:pt x="260" y="23"/>
                      <a:pt x="272" y="9"/>
                      <a:pt x="288" y="5"/>
                    </a:cubicBezTo>
                    <a:cubicBezTo>
                      <a:pt x="304" y="1"/>
                      <a:pt x="321" y="0"/>
                      <a:pt x="341" y="4"/>
                    </a:cubicBezTo>
                    <a:cubicBezTo>
                      <a:pt x="361" y="8"/>
                      <a:pt x="379" y="30"/>
                      <a:pt x="388" y="41"/>
                    </a:cubicBezTo>
                    <a:cubicBezTo>
                      <a:pt x="398" y="54"/>
                      <a:pt x="399" y="71"/>
                      <a:pt x="396" y="83"/>
                    </a:cubicBezTo>
                    <a:cubicBezTo>
                      <a:pt x="392" y="96"/>
                      <a:pt x="382" y="107"/>
                      <a:pt x="371" y="115"/>
                    </a:cubicBezTo>
                    <a:cubicBezTo>
                      <a:pt x="360" y="123"/>
                      <a:pt x="334" y="116"/>
                      <a:pt x="328" y="132"/>
                    </a:cubicBezTo>
                    <a:lnTo>
                      <a:pt x="333" y="211"/>
                    </a:lnTo>
                    <a:lnTo>
                      <a:pt x="438" y="209"/>
                    </a:lnTo>
                  </a:path>
                </a:pathLst>
              </a:custGeom>
              <a:noFill/>
              <a:ln w="28575" cap="flat" cmpd="sng">
                <a:solidFill>
                  <a:srgbClr val="000000"/>
                </a:solid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grpSp>
          <p:nvGrpSpPr>
            <p:cNvPr id="121" name="Group 22">
              <a:extLst>
                <a:ext uri="{FF2B5EF4-FFF2-40B4-BE49-F238E27FC236}">
                  <a16:creationId xmlns:a16="http://schemas.microsoft.com/office/drawing/2014/main" id="{63C4BB59-CE59-4661-89BB-D17F2D792272}"/>
                </a:ext>
              </a:extLst>
            </p:cNvPr>
            <p:cNvGrpSpPr>
              <a:grpSpLocks/>
            </p:cNvGrpSpPr>
            <p:nvPr/>
          </p:nvGrpSpPr>
          <p:grpSpPr bwMode="auto">
            <a:xfrm>
              <a:off x="3449" y="3580"/>
              <a:ext cx="438" cy="217"/>
              <a:chOff x="2873" y="3580"/>
              <a:chExt cx="438" cy="217"/>
            </a:xfrm>
          </p:grpSpPr>
          <p:sp>
            <p:nvSpPr>
              <p:cNvPr id="126" name="Freeform 23">
                <a:extLst>
                  <a:ext uri="{FF2B5EF4-FFF2-40B4-BE49-F238E27FC236}">
                    <a16:creationId xmlns:a16="http://schemas.microsoft.com/office/drawing/2014/main" id="{8A875A33-906E-46D2-AB7C-DEFDD3E88933}"/>
                  </a:ext>
                </a:extLst>
              </p:cNvPr>
              <p:cNvSpPr>
                <a:spLocks/>
              </p:cNvSpPr>
              <p:nvPr/>
            </p:nvSpPr>
            <p:spPr bwMode="auto">
              <a:xfrm>
                <a:off x="2958" y="3690"/>
                <a:ext cx="145" cy="107"/>
              </a:xfrm>
              <a:custGeom>
                <a:avLst/>
                <a:gdLst/>
                <a:ahLst/>
                <a:cxnLst>
                  <a:cxn ang="0">
                    <a:pos x="0" y="99"/>
                  </a:cxn>
                  <a:cxn ang="0">
                    <a:pos x="24" y="78"/>
                  </a:cxn>
                  <a:cxn ang="0">
                    <a:pos x="111" y="24"/>
                  </a:cxn>
                  <a:cxn ang="0">
                    <a:pos x="156" y="0"/>
                  </a:cxn>
                  <a:cxn ang="0">
                    <a:pos x="321" y="111"/>
                  </a:cxn>
                  <a:cxn ang="0">
                    <a:pos x="291" y="114"/>
                  </a:cxn>
                  <a:cxn ang="0">
                    <a:pos x="294" y="204"/>
                  </a:cxn>
                  <a:cxn ang="0">
                    <a:pos x="42" y="210"/>
                  </a:cxn>
                  <a:cxn ang="0">
                    <a:pos x="42" y="111"/>
                  </a:cxn>
                  <a:cxn ang="0">
                    <a:pos x="0" y="99"/>
                  </a:cxn>
                </a:cxnLst>
                <a:rect l="0" t="0" r="r" b="b"/>
                <a:pathLst>
                  <a:path w="321" h="210">
                    <a:moveTo>
                      <a:pt x="0" y="99"/>
                    </a:moveTo>
                    <a:cubicBezTo>
                      <a:pt x="10" y="92"/>
                      <a:pt x="14" y="85"/>
                      <a:pt x="24" y="78"/>
                    </a:cubicBezTo>
                    <a:cubicBezTo>
                      <a:pt x="36" y="59"/>
                      <a:pt x="88" y="34"/>
                      <a:pt x="111" y="24"/>
                    </a:cubicBezTo>
                    <a:cubicBezTo>
                      <a:pt x="120" y="20"/>
                      <a:pt x="156" y="14"/>
                      <a:pt x="156" y="0"/>
                    </a:cubicBezTo>
                    <a:lnTo>
                      <a:pt x="321" y="111"/>
                    </a:lnTo>
                    <a:lnTo>
                      <a:pt x="291" y="114"/>
                    </a:lnTo>
                    <a:lnTo>
                      <a:pt x="294" y="204"/>
                    </a:lnTo>
                    <a:lnTo>
                      <a:pt x="42" y="210"/>
                    </a:lnTo>
                    <a:lnTo>
                      <a:pt x="42" y="111"/>
                    </a:lnTo>
                    <a:lnTo>
                      <a:pt x="0" y="99"/>
                    </a:lnTo>
                    <a:close/>
                  </a:path>
                </a:pathLst>
              </a:custGeom>
              <a:gradFill rotWithShape="1">
                <a:gsLst>
                  <a:gs pos="0">
                    <a:srgbClr val="FFAF00"/>
                  </a:gs>
                  <a:gs pos="100000">
                    <a:srgbClr val="FFFFFF"/>
                  </a:gs>
                </a:gsLst>
                <a:lin ang="5400000" scaled="1"/>
              </a:gradFill>
              <a:ln w="9525" cap="flat" cmpd="sng">
                <a:no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27" name="Oval 24">
                <a:extLst>
                  <a:ext uri="{FF2B5EF4-FFF2-40B4-BE49-F238E27FC236}">
                    <a16:creationId xmlns:a16="http://schemas.microsoft.com/office/drawing/2014/main" id="{6FFD1BAA-C127-46D4-BB18-A95CEBBA666E}"/>
                  </a:ext>
                </a:extLst>
              </p:cNvPr>
              <p:cNvSpPr>
                <a:spLocks noChangeArrowheads="1"/>
              </p:cNvSpPr>
              <p:nvPr/>
            </p:nvSpPr>
            <p:spPr bwMode="auto">
              <a:xfrm>
                <a:off x="3112" y="3582"/>
                <a:ext cx="157" cy="122"/>
              </a:xfrm>
              <a:prstGeom prst="ellipse">
                <a:avLst/>
              </a:prstGeom>
              <a:gradFill rotWithShape="1">
                <a:gsLst>
                  <a:gs pos="0">
                    <a:srgbClr val="FFAF00"/>
                  </a:gs>
                  <a:gs pos="100000">
                    <a:srgbClr val="FFFFFF"/>
                  </a:gs>
                </a:gsLst>
                <a:lin ang="5400000" scaled="1"/>
              </a:gradFill>
              <a:ln w="9525" algn="ctr">
                <a:noFill/>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28" name="Freeform 25">
                <a:extLst>
                  <a:ext uri="{FF2B5EF4-FFF2-40B4-BE49-F238E27FC236}">
                    <a16:creationId xmlns:a16="http://schemas.microsoft.com/office/drawing/2014/main" id="{59477B91-FEB2-452F-948B-952F8613D687}"/>
                  </a:ext>
                </a:extLst>
              </p:cNvPr>
              <p:cNvSpPr>
                <a:spLocks/>
              </p:cNvSpPr>
              <p:nvPr/>
            </p:nvSpPr>
            <p:spPr bwMode="auto">
              <a:xfrm>
                <a:off x="2873" y="3580"/>
                <a:ext cx="438" cy="213"/>
              </a:xfrm>
              <a:custGeom>
                <a:avLst/>
                <a:gdLst/>
                <a:ahLst/>
                <a:cxnLst>
                  <a:cxn ang="0">
                    <a:pos x="0" y="212"/>
                  </a:cxn>
                  <a:cxn ang="0">
                    <a:pos x="106" y="213"/>
                  </a:cxn>
                  <a:cxn ang="0">
                    <a:pos x="104" y="165"/>
                  </a:cxn>
                  <a:cxn ang="0">
                    <a:pos x="86" y="163"/>
                  </a:cxn>
                  <a:cxn ang="0">
                    <a:pos x="160" y="106"/>
                  </a:cxn>
                  <a:cxn ang="0">
                    <a:pos x="233" y="165"/>
                  </a:cxn>
                  <a:cxn ang="0">
                    <a:pos x="214" y="167"/>
                  </a:cxn>
                  <a:cxn ang="0">
                    <a:pos x="217" y="207"/>
                  </a:cxn>
                  <a:cxn ang="0">
                    <a:pos x="313" y="210"/>
                  </a:cxn>
                  <a:cxn ang="0">
                    <a:pos x="313" y="133"/>
                  </a:cxn>
                  <a:cxn ang="0">
                    <a:pos x="270" y="119"/>
                  </a:cxn>
                  <a:cxn ang="0">
                    <a:pos x="243" y="80"/>
                  </a:cxn>
                  <a:cxn ang="0">
                    <a:pos x="252" y="36"/>
                  </a:cxn>
                  <a:cxn ang="0">
                    <a:pos x="288" y="5"/>
                  </a:cxn>
                  <a:cxn ang="0">
                    <a:pos x="341" y="4"/>
                  </a:cxn>
                  <a:cxn ang="0">
                    <a:pos x="388" y="41"/>
                  </a:cxn>
                  <a:cxn ang="0">
                    <a:pos x="396" y="83"/>
                  </a:cxn>
                  <a:cxn ang="0">
                    <a:pos x="371" y="115"/>
                  </a:cxn>
                  <a:cxn ang="0">
                    <a:pos x="328" y="132"/>
                  </a:cxn>
                  <a:cxn ang="0">
                    <a:pos x="333" y="211"/>
                  </a:cxn>
                  <a:cxn ang="0">
                    <a:pos x="438" y="209"/>
                  </a:cxn>
                </a:cxnLst>
                <a:rect l="0" t="0" r="r" b="b"/>
                <a:pathLst>
                  <a:path w="438" h="213">
                    <a:moveTo>
                      <a:pt x="0" y="212"/>
                    </a:moveTo>
                    <a:lnTo>
                      <a:pt x="106" y="213"/>
                    </a:lnTo>
                    <a:lnTo>
                      <a:pt x="104" y="165"/>
                    </a:lnTo>
                    <a:lnTo>
                      <a:pt x="86" y="163"/>
                    </a:lnTo>
                    <a:lnTo>
                      <a:pt x="160" y="106"/>
                    </a:lnTo>
                    <a:lnTo>
                      <a:pt x="233" y="165"/>
                    </a:lnTo>
                    <a:lnTo>
                      <a:pt x="214" y="167"/>
                    </a:lnTo>
                    <a:lnTo>
                      <a:pt x="217" y="207"/>
                    </a:lnTo>
                    <a:lnTo>
                      <a:pt x="313" y="210"/>
                    </a:lnTo>
                    <a:lnTo>
                      <a:pt x="313" y="133"/>
                    </a:lnTo>
                    <a:cubicBezTo>
                      <a:pt x="306" y="117"/>
                      <a:pt x="282" y="128"/>
                      <a:pt x="270" y="119"/>
                    </a:cubicBezTo>
                    <a:cubicBezTo>
                      <a:pt x="258" y="110"/>
                      <a:pt x="246" y="94"/>
                      <a:pt x="243" y="80"/>
                    </a:cubicBezTo>
                    <a:cubicBezTo>
                      <a:pt x="240" y="67"/>
                      <a:pt x="244" y="48"/>
                      <a:pt x="252" y="36"/>
                    </a:cubicBezTo>
                    <a:cubicBezTo>
                      <a:pt x="260" y="23"/>
                      <a:pt x="272" y="9"/>
                      <a:pt x="288" y="5"/>
                    </a:cubicBezTo>
                    <a:cubicBezTo>
                      <a:pt x="304" y="1"/>
                      <a:pt x="321" y="0"/>
                      <a:pt x="341" y="4"/>
                    </a:cubicBezTo>
                    <a:cubicBezTo>
                      <a:pt x="361" y="8"/>
                      <a:pt x="379" y="30"/>
                      <a:pt x="388" y="41"/>
                    </a:cubicBezTo>
                    <a:cubicBezTo>
                      <a:pt x="398" y="54"/>
                      <a:pt x="399" y="71"/>
                      <a:pt x="396" y="83"/>
                    </a:cubicBezTo>
                    <a:cubicBezTo>
                      <a:pt x="392" y="96"/>
                      <a:pt x="382" y="107"/>
                      <a:pt x="371" y="115"/>
                    </a:cubicBezTo>
                    <a:cubicBezTo>
                      <a:pt x="360" y="123"/>
                      <a:pt x="334" y="116"/>
                      <a:pt x="328" y="132"/>
                    </a:cubicBezTo>
                    <a:lnTo>
                      <a:pt x="333" y="211"/>
                    </a:lnTo>
                    <a:lnTo>
                      <a:pt x="438" y="209"/>
                    </a:lnTo>
                  </a:path>
                </a:pathLst>
              </a:custGeom>
              <a:noFill/>
              <a:ln w="28575" cap="flat" cmpd="sng">
                <a:solidFill>
                  <a:srgbClr val="000000"/>
                </a:solid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grpSp>
          <p:nvGrpSpPr>
            <p:cNvPr id="122" name="Group 26">
              <a:extLst>
                <a:ext uri="{FF2B5EF4-FFF2-40B4-BE49-F238E27FC236}">
                  <a16:creationId xmlns:a16="http://schemas.microsoft.com/office/drawing/2014/main" id="{4BF01D22-4529-4166-9112-218978531BEC}"/>
                </a:ext>
              </a:extLst>
            </p:cNvPr>
            <p:cNvGrpSpPr>
              <a:grpSpLocks/>
            </p:cNvGrpSpPr>
            <p:nvPr/>
          </p:nvGrpSpPr>
          <p:grpSpPr bwMode="auto">
            <a:xfrm flipH="1">
              <a:off x="2081" y="3580"/>
              <a:ext cx="438" cy="217"/>
              <a:chOff x="2873" y="3580"/>
              <a:chExt cx="438" cy="217"/>
            </a:xfrm>
          </p:grpSpPr>
          <p:sp>
            <p:nvSpPr>
              <p:cNvPr id="123" name="Freeform 27">
                <a:extLst>
                  <a:ext uri="{FF2B5EF4-FFF2-40B4-BE49-F238E27FC236}">
                    <a16:creationId xmlns:a16="http://schemas.microsoft.com/office/drawing/2014/main" id="{4C44514E-B71D-4744-8B97-72145FCA06C5}"/>
                  </a:ext>
                </a:extLst>
              </p:cNvPr>
              <p:cNvSpPr>
                <a:spLocks/>
              </p:cNvSpPr>
              <p:nvPr/>
            </p:nvSpPr>
            <p:spPr bwMode="auto">
              <a:xfrm>
                <a:off x="2958" y="3690"/>
                <a:ext cx="145" cy="107"/>
              </a:xfrm>
              <a:custGeom>
                <a:avLst/>
                <a:gdLst/>
                <a:ahLst/>
                <a:cxnLst>
                  <a:cxn ang="0">
                    <a:pos x="0" y="99"/>
                  </a:cxn>
                  <a:cxn ang="0">
                    <a:pos x="24" y="78"/>
                  </a:cxn>
                  <a:cxn ang="0">
                    <a:pos x="111" y="24"/>
                  </a:cxn>
                  <a:cxn ang="0">
                    <a:pos x="156" y="0"/>
                  </a:cxn>
                  <a:cxn ang="0">
                    <a:pos x="321" y="111"/>
                  </a:cxn>
                  <a:cxn ang="0">
                    <a:pos x="291" y="114"/>
                  </a:cxn>
                  <a:cxn ang="0">
                    <a:pos x="294" y="204"/>
                  </a:cxn>
                  <a:cxn ang="0">
                    <a:pos x="42" y="210"/>
                  </a:cxn>
                  <a:cxn ang="0">
                    <a:pos x="42" y="111"/>
                  </a:cxn>
                  <a:cxn ang="0">
                    <a:pos x="0" y="99"/>
                  </a:cxn>
                </a:cxnLst>
                <a:rect l="0" t="0" r="r" b="b"/>
                <a:pathLst>
                  <a:path w="321" h="210">
                    <a:moveTo>
                      <a:pt x="0" y="99"/>
                    </a:moveTo>
                    <a:cubicBezTo>
                      <a:pt x="10" y="92"/>
                      <a:pt x="14" y="85"/>
                      <a:pt x="24" y="78"/>
                    </a:cubicBezTo>
                    <a:cubicBezTo>
                      <a:pt x="36" y="59"/>
                      <a:pt x="88" y="34"/>
                      <a:pt x="111" y="24"/>
                    </a:cubicBezTo>
                    <a:cubicBezTo>
                      <a:pt x="120" y="20"/>
                      <a:pt x="156" y="14"/>
                      <a:pt x="156" y="0"/>
                    </a:cubicBezTo>
                    <a:lnTo>
                      <a:pt x="321" y="111"/>
                    </a:lnTo>
                    <a:lnTo>
                      <a:pt x="291" y="114"/>
                    </a:lnTo>
                    <a:lnTo>
                      <a:pt x="294" y="204"/>
                    </a:lnTo>
                    <a:lnTo>
                      <a:pt x="42" y="210"/>
                    </a:lnTo>
                    <a:lnTo>
                      <a:pt x="42" y="111"/>
                    </a:lnTo>
                    <a:lnTo>
                      <a:pt x="0" y="99"/>
                    </a:lnTo>
                    <a:close/>
                  </a:path>
                </a:pathLst>
              </a:custGeom>
              <a:gradFill rotWithShape="1">
                <a:gsLst>
                  <a:gs pos="0">
                    <a:srgbClr val="FFAF00"/>
                  </a:gs>
                  <a:gs pos="100000">
                    <a:srgbClr val="FFFFFF"/>
                  </a:gs>
                </a:gsLst>
                <a:lin ang="5400000" scaled="1"/>
              </a:gradFill>
              <a:ln w="9525" cap="flat" cmpd="sng">
                <a:no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24" name="Oval 28">
                <a:extLst>
                  <a:ext uri="{FF2B5EF4-FFF2-40B4-BE49-F238E27FC236}">
                    <a16:creationId xmlns:a16="http://schemas.microsoft.com/office/drawing/2014/main" id="{975ED9C6-6E21-4AAC-B44E-7143F163E3FD}"/>
                  </a:ext>
                </a:extLst>
              </p:cNvPr>
              <p:cNvSpPr>
                <a:spLocks noChangeArrowheads="1"/>
              </p:cNvSpPr>
              <p:nvPr/>
            </p:nvSpPr>
            <p:spPr bwMode="auto">
              <a:xfrm>
                <a:off x="3112" y="3582"/>
                <a:ext cx="157" cy="122"/>
              </a:xfrm>
              <a:prstGeom prst="ellipse">
                <a:avLst/>
              </a:prstGeom>
              <a:gradFill rotWithShape="1">
                <a:gsLst>
                  <a:gs pos="0">
                    <a:srgbClr val="FFAF00"/>
                  </a:gs>
                  <a:gs pos="100000">
                    <a:srgbClr val="FFFFFF"/>
                  </a:gs>
                </a:gsLst>
                <a:lin ang="5400000" scaled="1"/>
              </a:gradFill>
              <a:ln w="9525" algn="ctr">
                <a:noFill/>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25" name="Freeform 29">
                <a:extLst>
                  <a:ext uri="{FF2B5EF4-FFF2-40B4-BE49-F238E27FC236}">
                    <a16:creationId xmlns:a16="http://schemas.microsoft.com/office/drawing/2014/main" id="{C2700684-E1D6-403B-942D-4841B7AAA618}"/>
                  </a:ext>
                </a:extLst>
              </p:cNvPr>
              <p:cNvSpPr>
                <a:spLocks/>
              </p:cNvSpPr>
              <p:nvPr/>
            </p:nvSpPr>
            <p:spPr bwMode="auto">
              <a:xfrm>
                <a:off x="2873" y="3580"/>
                <a:ext cx="438" cy="213"/>
              </a:xfrm>
              <a:custGeom>
                <a:avLst/>
                <a:gdLst/>
                <a:ahLst/>
                <a:cxnLst>
                  <a:cxn ang="0">
                    <a:pos x="0" y="212"/>
                  </a:cxn>
                  <a:cxn ang="0">
                    <a:pos x="106" y="213"/>
                  </a:cxn>
                  <a:cxn ang="0">
                    <a:pos x="104" y="165"/>
                  </a:cxn>
                  <a:cxn ang="0">
                    <a:pos x="86" y="163"/>
                  </a:cxn>
                  <a:cxn ang="0">
                    <a:pos x="160" y="106"/>
                  </a:cxn>
                  <a:cxn ang="0">
                    <a:pos x="233" y="165"/>
                  </a:cxn>
                  <a:cxn ang="0">
                    <a:pos x="214" y="167"/>
                  </a:cxn>
                  <a:cxn ang="0">
                    <a:pos x="217" y="207"/>
                  </a:cxn>
                  <a:cxn ang="0">
                    <a:pos x="313" y="210"/>
                  </a:cxn>
                  <a:cxn ang="0">
                    <a:pos x="313" y="133"/>
                  </a:cxn>
                  <a:cxn ang="0">
                    <a:pos x="270" y="119"/>
                  </a:cxn>
                  <a:cxn ang="0">
                    <a:pos x="243" y="80"/>
                  </a:cxn>
                  <a:cxn ang="0">
                    <a:pos x="252" y="36"/>
                  </a:cxn>
                  <a:cxn ang="0">
                    <a:pos x="288" y="5"/>
                  </a:cxn>
                  <a:cxn ang="0">
                    <a:pos x="341" y="4"/>
                  </a:cxn>
                  <a:cxn ang="0">
                    <a:pos x="388" y="41"/>
                  </a:cxn>
                  <a:cxn ang="0">
                    <a:pos x="396" y="83"/>
                  </a:cxn>
                  <a:cxn ang="0">
                    <a:pos x="371" y="115"/>
                  </a:cxn>
                  <a:cxn ang="0">
                    <a:pos x="328" y="132"/>
                  </a:cxn>
                  <a:cxn ang="0">
                    <a:pos x="333" y="211"/>
                  </a:cxn>
                  <a:cxn ang="0">
                    <a:pos x="438" y="209"/>
                  </a:cxn>
                </a:cxnLst>
                <a:rect l="0" t="0" r="r" b="b"/>
                <a:pathLst>
                  <a:path w="438" h="213">
                    <a:moveTo>
                      <a:pt x="0" y="212"/>
                    </a:moveTo>
                    <a:lnTo>
                      <a:pt x="106" y="213"/>
                    </a:lnTo>
                    <a:lnTo>
                      <a:pt x="104" y="165"/>
                    </a:lnTo>
                    <a:lnTo>
                      <a:pt x="86" y="163"/>
                    </a:lnTo>
                    <a:lnTo>
                      <a:pt x="160" y="106"/>
                    </a:lnTo>
                    <a:lnTo>
                      <a:pt x="233" y="165"/>
                    </a:lnTo>
                    <a:lnTo>
                      <a:pt x="214" y="167"/>
                    </a:lnTo>
                    <a:lnTo>
                      <a:pt x="217" y="207"/>
                    </a:lnTo>
                    <a:lnTo>
                      <a:pt x="313" y="210"/>
                    </a:lnTo>
                    <a:lnTo>
                      <a:pt x="313" y="133"/>
                    </a:lnTo>
                    <a:cubicBezTo>
                      <a:pt x="306" y="117"/>
                      <a:pt x="282" y="128"/>
                      <a:pt x="270" y="119"/>
                    </a:cubicBezTo>
                    <a:cubicBezTo>
                      <a:pt x="258" y="110"/>
                      <a:pt x="246" y="94"/>
                      <a:pt x="243" y="80"/>
                    </a:cubicBezTo>
                    <a:cubicBezTo>
                      <a:pt x="240" y="67"/>
                      <a:pt x="244" y="48"/>
                      <a:pt x="252" y="36"/>
                    </a:cubicBezTo>
                    <a:cubicBezTo>
                      <a:pt x="260" y="23"/>
                      <a:pt x="272" y="9"/>
                      <a:pt x="288" y="5"/>
                    </a:cubicBezTo>
                    <a:cubicBezTo>
                      <a:pt x="304" y="1"/>
                      <a:pt x="321" y="0"/>
                      <a:pt x="341" y="4"/>
                    </a:cubicBezTo>
                    <a:cubicBezTo>
                      <a:pt x="361" y="8"/>
                      <a:pt x="379" y="30"/>
                      <a:pt x="388" y="41"/>
                    </a:cubicBezTo>
                    <a:cubicBezTo>
                      <a:pt x="398" y="54"/>
                      <a:pt x="399" y="71"/>
                      <a:pt x="396" y="83"/>
                    </a:cubicBezTo>
                    <a:cubicBezTo>
                      <a:pt x="392" y="96"/>
                      <a:pt x="382" y="107"/>
                      <a:pt x="371" y="115"/>
                    </a:cubicBezTo>
                    <a:cubicBezTo>
                      <a:pt x="360" y="123"/>
                      <a:pt x="334" y="116"/>
                      <a:pt x="328" y="132"/>
                    </a:cubicBezTo>
                    <a:lnTo>
                      <a:pt x="333" y="211"/>
                    </a:lnTo>
                    <a:lnTo>
                      <a:pt x="438" y="209"/>
                    </a:lnTo>
                  </a:path>
                </a:pathLst>
              </a:custGeom>
              <a:noFill/>
              <a:ln w="28575" cap="flat" cmpd="sng">
                <a:solidFill>
                  <a:srgbClr val="000000"/>
                </a:solid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grpSp>
      <p:grpSp>
        <p:nvGrpSpPr>
          <p:cNvPr id="138" name="Group 30">
            <a:extLst>
              <a:ext uri="{FF2B5EF4-FFF2-40B4-BE49-F238E27FC236}">
                <a16:creationId xmlns:a16="http://schemas.microsoft.com/office/drawing/2014/main" id="{412198C4-D1A1-4D4B-B256-3FEFEE296A92}"/>
              </a:ext>
            </a:extLst>
          </p:cNvPr>
          <p:cNvGrpSpPr>
            <a:grpSpLocks/>
          </p:cNvGrpSpPr>
          <p:nvPr/>
        </p:nvGrpSpPr>
        <p:grpSpPr bwMode="auto">
          <a:xfrm>
            <a:off x="2066925" y="2985683"/>
            <a:ext cx="1047750" cy="1101725"/>
            <a:chOff x="1190" y="2444"/>
            <a:chExt cx="1297" cy="1363"/>
          </a:xfrm>
        </p:grpSpPr>
        <p:grpSp>
          <p:nvGrpSpPr>
            <p:cNvPr id="139" name="Group 31">
              <a:extLst>
                <a:ext uri="{FF2B5EF4-FFF2-40B4-BE49-F238E27FC236}">
                  <a16:creationId xmlns:a16="http://schemas.microsoft.com/office/drawing/2014/main" id="{E933973A-AA8D-4A0C-BB4C-B6473FB5CC32}"/>
                </a:ext>
              </a:extLst>
            </p:cNvPr>
            <p:cNvGrpSpPr>
              <a:grpSpLocks/>
            </p:cNvGrpSpPr>
            <p:nvPr/>
          </p:nvGrpSpPr>
          <p:grpSpPr bwMode="auto">
            <a:xfrm>
              <a:off x="1190" y="2447"/>
              <a:ext cx="1297" cy="1360"/>
              <a:chOff x="883" y="822"/>
              <a:chExt cx="1464" cy="1360"/>
            </a:xfrm>
          </p:grpSpPr>
          <p:sp>
            <p:nvSpPr>
              <p:cNvPr id="161" name="Rectangle 32">
                <a:extLst>
                  <a:ext uri="{FF2B5EF4-FFF2-40B4-BE49-F238E27FC236}">
                    <a16:creationId xmlns:a16="http://schemas.microsoft.com/office/drawing/2014/main" id="{C4300D29-47A8-41CE-9E2C-5CD3AF1EC8B5}"/>
                  </a:ext>
                </a:extLst>
              </p:cNvPr>
              <p:cNvSpPr>
                <a:spLocks noChangeArrowheads="1"/>
              </p:cNvSpPr>
              <p:nvPr/>
            </p:nvSpPr>
            <p:spPr bwMode="auto">
              <a:xfrm>
                <a:off x="883" y="1965"/>
                <a:ext cx="1447" cy="217"/>
              </a:xfrm>
              <a:prstGeom prst="rect">
                <a:avLst/>
              </a:prstGeom>
              <a:solidFill>
                <a:srgbClr val="FFFFFF"/>
              </a:solidFill>
              <a:ln w="9525">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62" name="Freeform 33">
                <a:extLst>
                  <a:ext uri="{FF2B5EF4-FFF2-40B4-BE49-F238E27FC236}">
                    <a16:creationId xmlns:a16="http://schemas.microsoft.com/office/drawing/2014/main" id="{F9CDA9F9-973E-49C4-ACEE-5786CADC65EE}"/>
                  </a:ext>
                </a:extLst>
              </p:cNvPr>
              <p:cNvSpPr>
                <a:spLocks/>
              </p:cNvSpPr>
              <p:nvPr/>
            </p:nvSpPr>
            <p:spPr bwMode="auto">
              <a:xfrm>
                <a:off x="894" y="822"/>
                <a:ext cx="1453" cy="1146"/>
              </a:xfrm>
              <a:custGeom>
                <a:avLst/>
                <a:gdLst/>
                <a:ahLst/>
                <a:cxnLst>
                  <a:cxn ang="0">
                    <a:pos x="60" y="490"/>
                  </a:cxn>
                  <a:cxn ang="0">
                    <a:pos x="56" y="932"/>
                  </a:cxn>
                  <a:cxn ang="0">
                    <a:pos x="159" y="922"/>
                  </a:cxn>
                  <a:cxn ang="0">
                    <a:pos x="157" y="148"/>
                  </a:cxn>
                  <a:cxn ang="0">
                    <a:pos x="461" y="101"/>
                  </a:cxn>
                  <a:cxn ang="0">
                    <a:pos x="450" y="501"/>
                  </a:cxn>
                  <a:cxn ang="0">
                    <a:pos x="572" y="511"/>
                  </a:cxn>
                  <a:cxn ang="0">
                    <a:pos x="581" y="802"/>
                  </a:cxn>
                  <a:cxn ang="0">
                    <a:pos x="658" y="812"/>
                  </a:cxn>
                  <a:cxn ang="0">
                    <a:pos x="655" y="301"/>
                  </a:cxn>
                  <a:cxn ang="0">
                    <a:pos x="786" y="304"/>
                  </a:cxn>
                  <a:cxn ang="0">
                    <a:pos x="789" y="444"/>
                  </a:cxn>
                  <a:cxn ang="0">
                    <a:pos x="884" y="437"/>
                  </a:cxn>
                  <a:cxn ang="0">
                    <a:pos x="864" y="0"/>
                  </a:cxn>
                  <a:cxn ang="0">
                    <a:pos x="1012" y="23"/>
                  </a:cxn>
                  <a:cxn ang="0">
                    <a:pos x="994" y="749"/>
                  </a:cxn>
                  <a:cxn ang="0">
                    <a:pos x="1048" y="760"/>
                  </a:cxn>
                  <a:cxn ang="0">
                    <a:pos x="1039" y="480"/>
                  </a:cxn>
                  <a:cxn ang="0">
                    <a:pos x="1146" y="474"/>
                  </a:cxn>
                  <a:cxn ang="0">
                    <a:pos x="1100" y="1020"/>
                  </a:cxn>
                  <a:cxn ang="0">
                    <a:pos x="1232" y="1021"/>
                  </a:cxn>
                  <a:cxn ang="0">
                    <a:pos x="1231" y="1088"/>
                  </a:cxn>
                  <a:cxn ang="0">
                    <a:pos x="1327" y="1048"/>
                  </a:cxn>
                  <a:cxn ang="0">
                    <a:pos x="1290" y="645"/>
                  </a:cxn>
                  <a:cxn ang="0">
                    <a:pos x="1445" y="655"/>
                  </a:cxn>
                  <a:cxn ang="0">
                    <a:pos x="1453" y="1146"/>
                  </a:cxn>
                  <a:cxn ang="0">
                    <a:pos x="0" y="1146"/>
                  </a:cxn>
                  <a:cxn ang="0">
                    <a:pos x="2" y="490"/>
                  </a:cxn>
                  <a:cxn ang="0">
                    <a:pos x="60" y="490"/>
                  </a:cxn>
                </a:cxnLst>
                <a:rect l="0" t="0" r="r" b="b"/>
                <a:pathLst>
                  <a:path w="1453" h="1146">
                    <a:moveTo>
                      <a:pt x="60" y="490"/>
                    </a:moveTo>
                    <a:lnTo>
                      <a:pt x="56" y="932"/>
                    </a:lnTo>
                    <a:lnTo>
                      <a:pt x="159" y="922"/>
                    </a:lnTo>
                    <a:lnTo>
                      <a:pt x="157" y="148"/>
                    </a:lnTo>
                    <a:lnTo>
                      <a:pt x="461" y="101"/>
                    </a:lnTo>
                    <a:lnTo>
                      <a:pt x="450" y="501"/>
                    </a:lnTo>
                    <a:lnTo>
                      <a:pt x="572" y="511"/>
                    </a:lnTo>
                    <a:lnTo>
                      <a:pt x="581" y="802"/>
                    </a:lnTo>
                    <a:lnTo>
                      <a:pt x="658" y="812"/>
                    </a:lnTo>
                    <a:lnTo>
                      <a:pt x="655" y="301"/>
                    </a:lnTo>
                    <a:lnTo>
                      <a:pt x="786" y="304"/>
                    </a:lnTo>
                    <a:lnTo>
                      <a:pt x="789" y="444"/>
                    </a:lnTo>
                    <a:lnTo>
                      <a:pt x="884" y="437"/>
                    </a:lnTo>
                    <a:lnTo>
                      <a:pt x="864" y="0"/>
                    </a:lnTo>
                    <a:lnTo>
                      <a:pt x="1012" y="23"/>
                    </a:lnTo>
                    <a:lnTo>
                      <a:pt x="994" y="749"/>
                    </a:lnTo>
                    <a:lnTo>
                      <a:pt x="1048" y="760"/>
                    </a:lnTo>
                    <a:lnTo>
                      <a:pt x="1039" y="480"/>
                    </a:lnTo>
                    <a:lnTo>
                      <a:pt x="1146" y="474"/>
                    </a:lnTo>
                    <a:lnTo>
                      <a:pt x="1100" y="1020"/>
                    </a:lnTo>
                    <a:lnTo>
                      <a:pt x="1232" y="1021"/>
                    </a:lnTo>
                    <a:lnTo>
                      <a:pt x="1231" y="1088"/>
                    </a:lnTo>
                    <a:lnTo>
                      <a:pt x="1327" y="1048"/>
                    </a:lnTo>
                    <a:lnTo>
                      <a:pt x="1290" y="645"/>
                    </a:lnTo>
                    <a:lnTo>
                      <a:pt x="1445" y="655"/>
                    </a:lnTo>
                    <a:lnTo>
                      <a:pt x="1453" y="1146"/>
                    </a:lnTo>
                    <a:lnTo>
                      <a:pt x="0" y="1146"/>
                    </a:lnTo>
                    <a:lnTo>
                      <a:pt x="2" y="490"/>
                    </a:lnTo>
                    <a:lnTo>
                      <a:pt x="60" y="490"/>
                    </a:lnTo>
                    <a:close/>
                  </a:path>
                </a:pathLst>
              </a:custGeom>
              <a:gradFill rotWithShape="1">
                <a:gsLst>
                  <a:gs pos="0">
                    <a:srgbClr val="FFAF00"/>
                  </a:gs>
                  <a:gs pos="100000">
                    <a:srgbClr val="FFFFFF"/>
                  </a:gs>
                </a:gsLst>
                <a:lin ang="5400000" scaled="1"/>
              </a:gradFill>
              <a:ln w="9525" cap="flat" cmpd="sng">
                <a:no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sp>
          <p:nvSpPr>
            <p:cNvPr id="140" name="Rectangle 34">
              <a:extLst>
                <a:ext uri="{FF2B5EF4-FFF2-40B4-BE49-F238E27FC236}">
                  <a16:creationId xmlns:a16="http://schemas.microsoft.com/office/drawing/2014/main" id="{9024925D-56C8-4B8A-B556-270D1C10AF49}"/>
                </a:ext>
              </a:extLst>
            </p:cNvPr>
            <p:cNvSpPr>
              <a:spLocks noChangeArrowheads="1"/>
            </p:cNvSpPr>
            <p:nvPr/>
          </p:nvSpPr>
          <p:spPr bwMode="auto">
            <a:xfrm>
              <a:off x="1371" y="2637"/>
              <a:ext cx="31"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41" name="Rectangle 35">
              <a:extLst>
                <a:ext uri="{FF2B5EF4-FFF2-40B4-BE49-F238E27FC236}">
                  <a16:creationId xmlns:a16="http://schemas.microsoft.com/office/drawing/2014/main" id="{4B5CC1AF-660E-4F7C-AAB0-2B9190FA5741}"/>
                </a:ext>
              </a:extLst>
            </p:cNvPr>
            <p:cNvSpPr>
              <a:spLocks noChangeArrowheads="1"/>
            </p:cNvSpPr>
            <p:nvPr/>
          </p:nvSpPr>
          <p:spPr bwMode="auto">
            <a:xfrm>
              <a:off x="1505" y="2721"/>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42" name="Rectangle 36">
              <a:extLst>
                <a:ext uri="{FF2B5EF4-FFF2-40B4-BE49-F238E27FC236}">
                  <a16:creationId xmlns:a16="http://schemas.microsoft.com/office/drawing/2014/main" id="{D2EC83DA-EDF0-44B9-AC72-3D0C9766E02A}"/>
                </a:ext>
              </a:extLst>
            </p:cNvPr>
            <p:cNvSpPr>
              <a:spLocks noChangeArrowheads="1"/>
            </p:cNvSpPr>
            <p:nvPr/>
          </p:nvSpPr>
          <p:spPr bwMode="auto">
            <a:xfrm>
              <a:off x="1810" y="2789"/>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43" name="Rectangle 37">
              <a:extLst>
                <a:ext uri="{FF2B5EF4-FFF2-40B4-BE49-F238E27FC236}">
                  <a16:creationId xmlns:a16="http://schemas.microsoft.com/office/drawing/2014/main" id="{36A75860-BA04-47D3-8DB4-7F4B8AF8D71A}"/>
                </a:ext>
              </a:extLst>
            </p:cNvPr>
            <p:cNvSpPr>
              <a:spLocks noChangeArrowheads="1"/>
            </p:cNvSpPr>
            <p:nvPr/>
          </p:nvSpPr>
          <p:spPr bwMode="auto">
            <a:xfrm>
              <a:off x="1371" y="2793"/>
              <a:ext cx="31"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44" name="Rectangle 38">
              <a:extLst>
                <a:ext uri="{FF2B5EF4-FFF2-40B4-BE49-F238E27FC236}">
                  <a16:creationId xmlns:a16="http://schemas.microsoft.com/office/drawing/2014/main" id="{2CE62457-7A5D-4FC3-9F41-0078E9312E06}"/>
                </a:ext>
              </a:extLst>
            </p:cNvPr>
            <p:cNvSpPr>
              <a:spLocks noChangeArrowheads="1"/>
            </p:cNvSpPr>
            <p:nvPr/>
          </p:nvSpPr>
          <p:spPr bwMode="auto">
            <a:xfrm>
              <a:off x="1931" y="2925"/>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45" name="Rectangle 39">
              <a:extLst>
                <a:ext uri="{FF2B5EF4-FFF2-40B4-BE49-F238E27FC236}">
                  <a16:creationId xmlns:a16="http://schemas.microsoft.com/office/drawing/2014/main" id="{8E4A4767-E0E1-41B1-9797-A9E03D085314}"/>
                </a:ext>
              </a:extLst>
            </p:cNvPr>
            <p:cNvSpPr>
              <a:spLocks noChangeArrowheads="1"/>
            </p:cNvSpPr>
            <p:nvPr/>
          </p:nvSpPr>
          <p:spPr bwMode="auto">
            <a:xfrm>
              <a:off x="1810" y="3025"/>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46" name="Rectangle 40">
              <a:extLst>
                <a:ext uri="{FF2B5EF4-FFF2-40B4-BE49-F238E27FC236}">
                  <a16:creationId xmlns:a16="http://schemas.microsoft.com/office/drawing/2014/main" id="{625BFC5A-1824-4E3B-999F-6756D279DC23}"/>
                </a:ext>
              </a:extLst>
            </p:cNvPr>
            <p:cNvSpPr>
              <a:spLocks noChangeArrowheads="1"/>
            </p:cNvSpPr>
            <p:nvPr/>
          </p:nvSpPr>
          <p:spPr bwMode="auto">
            <a:xfrm>
              <a:off x="2033" y="2633"/>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47" name="Rectangle 41">
              <a:extLst>
                <a:ext uri="{FF2B5EF4-FFF2-40B4-BE49-F238E27FC236}">
                  <a16:creationId xmlns:a16="http://schemas.microsoft.com/office/drawing/2014/main" id="{BFC482CE-55C0-4B66-AE9B-78BAF1D45051}"/>
                </a:ext>
              </a:extLst>
            </p:cNvPr>
            <p:cNvSpPr>
              <a:spLocks noChangeArrowheads="1"/>
            </p:cNvSpPr>
            <p:nvPr/>
          </p:nvSpPr>
          <p:spPr bwMode="auto">
            <a:xfrm>
              <a:off x="1994" y="2497"/>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48" name="Rectangle 42">
              <a:extLst>
                <a:ext uri="{FF2B5EF4-FFF2-40B4-BE49-F238E27FC236}">
                  <a16:creationId xmlns:a16="http://schemas.microsoft.com/office/drawing/2014/main" id="{36864A89-E750-42CF-82CF-0BC2C9A92906}"/>
                </a:ext>
              </a:extLst>
            </p:cNvPr>
            <p:cNvSpPr>
              <a:spLocks noChangeArrowheads="1"/>
            </p:cNvSpPr>
            <p:nvPr/>
          </p:nvSpPr>
          <p:spPr bwMode="auto">
            <a:xfrm>
              <a:off x="2374" y="3125"/>
              <a:ext cx="33"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49" name="Freeform 43">
              <a:extLst>
                <a:ext uri="{FF2B5EF4-FFF2-40B4-BE49-F238E27FC236}">
                  <a16:creationId xmlns:a16="http://schemas.microsoft.com/office/drawing/2014/main" id="{DDEA9003-8C05-43D7-91FD-6324896920D6}"/>
                </a:ext>
              </a:extLst>
            </p:cNvPr>
            <p:cNvSpPr>
              <a:spLocks/>
            </p:cNvSpPr>
            <p:nvPr/>
          </p:nvSpPr>
          <p:spPr bwMode="auto">
            <a:xfrm>
              <a:off x="1192" y="2444"/>
              <a:ext cx="1292" cy="1342"/>
            </a:xfrm>
            <a:custGeom>
              <a:avLst/>
              <a:gdLst/>
              <a:ahLst/>
              <a:cxnLst>
                <a:cxn ang="0">
                  <a:pos x="0" y="1332"/>
                </a:cxn>
                <a:cxn ang="0">
                  <a:pos x="5" y="486"/>
                </a:cxn>
                <a:cxn ang="0">
                  <a:pos x="70" y="486"/>
                </a:cxn>
                <a:cxn ang="0">
                  <a:pos x="70" y="931"/>
                </a:cxn>
                <a:cxn ang="0">
                  <a:pos x="169" y="921"/>
                </a:cxn>
                <a:cxn ang="0">
                  <a:pos x="162" y="144"/>
                </a:cxn>
                <a:cxn ang="0">
                  <a:pos x="473" y="99"/>
                </a:cxn>
                <a:cxn ang="0">
                  <a:pos x="465" y="501"/>
                </a:cxn>
                <a:cxn ang="0">
                  <a:pos x="586" y="508"/>
                </a:cxn>
                <a:cxn ang="0">
                  <a:pos x="589" y="802"/>
                </a:cxn>
                <a:cxn ang="0">
                  <a:pos x="661" y="812"/>
                </a:cxn>
                <a:cxn ang="0">
                  <a:pos x="661" y="297"/>
                </a:cxn>
                <a:cxn ang="0">
                  <a:pos x="797" y="301"/>
                </a:cxn>
                <a:cxn ang="0">
                  <a:pos x="797" y="445"/>
                </a:cxn>
                <a:cxn ang="0">
                  <a:pos x="892" y="441"/>
                </a:cxn>
                <a:cxn ang="0">
                  <a:pos x="872" y="0"/>
                </a:cxn>
                <a:cxn ang="0">
                  <a:pos x="1019" y="22"/>
                </a:cxn>
                <a:cxn ang="0">
                  <a:pos x="1009" y="753"/>
                </a:cxn>
                <a:cxn ang="0">
                  <a:pos x="1050" y="759"/>
                </a:cxn>
                <a:cxn ang="0">
                  <a:pos x="1046" y="476"/>
                </a:cxn>
                <a:cxn ang="0">
                  <a:pos x="1156" y="473"/>
                </a:cxn>
                <a:cxn ang="0">
                  <a:pos x="1111" y="1012"/>
                </a:cxn>
                <a:cxn ang="0">
                  <a:pos x="1248" y="1015"/>
                </a:cxn>
                <a:cxn ang="0">
                  <a:pos x="1248" y="1092"/>
                </a:cxn>
                <a:cxn ang="0">
                  <a:pos x="1330" y="1051"/>
                </a:cxn>
                <a:cxn ang="0">
                  <a:pos x="1292" y="641"/>
                </a:cxn>
                <a:cxn ang="0">
                  <a:pos x="1459" y="651"/>
                </a:cxn>
                <a:cxn ang="0">
                  <a:pos x="1458" y="1338"/>
                </a:cxn>
              </a:cxnLst>
              <a:rect l="0" t="0" r="r" b="b"/>
              <a:pathLst>
                <a:path w="1459" h="1338">
                  <a:moveTo>
                    <a:pt x="0" y="1332"/>
                  </a:moveTo>
                  <a:lnTo>
                    <a:pt x="5" y="486"/>
                  </a:lnTo>
                  <a:lnTo>
                    <a:pt x="70" y="486"/>
                  </a:lnTo>
                  <a:lnTo>
                    <a:pt x="70" y="931"/>
                  </a:lnTo>
                  <a:lnTo>
                    <a:pt x="169" y="921"/>
                  </a:lnTo>
                  <a:lnTo>
                    <a:pt x="162" y="144"/>
                  </a:lnTo>
                  <a:lnTo>
                    <a:pt x="473" y="99"/>
                  </a:lnTo>
                  <a:lnTo>
                    <a:pt x="465" y="501"/>
                  </a:lnTo>
                  <a:lnTo>
                    <a:pt x="586" y="508"/>
                  </a:lnTo>
                  <a:lnTo>
                    <a:pt x="589" y="802"/>
                  </a:lnTo>
                  <a:lnTo>
                    <a:pt x="661" y="812"/>
                  </a:lnTo>
                  <a:lnTo>
                    <a:pt x="661" y="297"/>
                  </a:lnTo>
                  <a:lnTo>
                    <a:pt x="797" y="301"/>
                  </a:lnTo>
                  <a:lnTo>
                    <a:pt x="797" y="445"/>
                  </a:lnTo>
                  <a:lnTo>
                    <a:pt x="892" y="441"/>
                  </a:lnTo>
                  <a:lnTo>
                    <a:pt x="872" y="0"/>
                  </a:lnTo>
                  <a:lnTo>
                    <a:pt x="1019" y="22"/>
                  </a:lnTo>
                  <a:lnTo>
                    <a:pt x="1009" y="753"/>
                  </a:lnTo>
                  <a:lnTo>
                    <a:pt x="1050" y="759"/>
                  </a:lnTo>
                  <a:lnTo>
                    <a:pt x="1046" y="476"/>
                  </a:lnTo>
                  <a:lnTo>
                    <a:pt x="1156" y="473"/>
                  </a:lnTo>
                  <a:lnTo>
                    <a:pt x="1111" y="1012"/>
                  </a:lnTo>
                  <a:lnTo>
                    <a:pt x="1248" y="1015"/>
                  </a:lnTo>
                  <a:lnTo>
                    <a:pt x="1248" y="1092"/>
                  </a:lnTo>
                  <a:lnTo>
                    <a:pt x="1330" y="1051"/>
                  </a:lnTo>
                  <a:lnTo>
                    <a:pt x="1292" y="641"/>
                  </a:lnTo>
                  <a:lnTo>
                    <a:pt x="1459" y="651"/>
                  </a:lnTo>
                  <a:lnTo>
                    <a:pt x="1458" y="1338"/>
                  </a:lnTo>
                </a:path>
              </a:pathLst>
            </a:custGeom>
            <a:noFill/>
            <a:ln w="28575" cap="flat" cmpd="sng">
              <a:solidFill>
                <a:srgbClr val="000000"/>
              </a:solid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50" name="Rectangle 44">
              <a:extLst>
                <a:ext uri="{FF2B5EF4-FFF2-40B4-BE49-F238E27FC236}">
                  <a16:creationId xmlns:a16="http://schemas.microsoft.com/office/drawing/2014/main" id="{0A08F795-53F3-4D0F-853E-C508398F937C}"/>
                </a:ext>
              </a:extLst>
            </p:cNvPr>
            <p:cNvSpPr>
              <a:spLocks noChangeArrowheads="1"/>
            </p:cNvSpPr>
            <p:nvPr/>
          </p:nvSpPr>
          <p:spPr bwMode="auto">
            <a:xfrm>
              <a:off x="1998" y="3161"/>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51" name="Rectangle 45">
              <a:extLst>
                <a:ext uri="{FF2B5EF4-FFF2-40B4-BE49-F238E27FC236}">
                  <a16:creationId xmlns:a16="http://schemas.microsoft.com/office/drawing/2014/main" id="{7FD5FBBF-3152-429C-82EC-30B5D68357B8}"/>
                </a:ext>
              </a:extLst>
            </p:cNvPr>
            <p:cNvSpPr>
              <a:spLocks noChangeArrowheads="1"/>
            </p:cNvSpPr>
            <p:nvPr/>
          </p:nvSpPr>
          <p:spPr bwMode="auto">
            <a:xfrm>
              <a:off x="2118" y="3297"/>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52" name="Rectangle 46">
              <a:extLst>
                <a:ext uri="{FF2B5EF4-FFF2-40B4-BE49-F238E27FC236}">
                  <a16:creationId xmlns:a16="http://schemas.microsoft.com/office/drawing/2014/main" id="{DE141072-9C23-480D-BA7A-817FE24520EA}"/>
                </a:ext>
              </a:extLst>
            </p:cNvPr>
            <p:cNvSpPr>
              <a:spLocks noChangeArrowheads="1"/>
            </p:cNvSpPr>
            <p:nvPr/>
          </p:nvSpPr>
          <p:spPr bwMode="auto">
            <a:xfrm>
              <a:off x="1834" y="3270"/>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53" name="Rectangle 47">
              <a:extLst>
                <a:ext uri="{FF2B5EF4-FFF2-40B4-BE49-F238E27FC236}">
                  <a16:creationId xmlns:a16="http://schemas.microsoft.com/office/drawing/2014/main" id="{9F25A3C8-BD0B-4B13-B5F3-4779741A1B79}"/>
                </a:ext>
              </a:extLst>
            </p:cNvPr>
            <p:cNvSpPr>
              <a:spLocks noChangeArrowheads="1"/>
            </p:cNvSpPr>
            <p:nvPr/>
          </p:nvSpPr>
          <p:spPr bwMode="auto">
            <a:xfrm>
              <a:off x="1639" y="3000"/>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54" name="Rectangle 48">
              <a:extLst>
                <a:ext uri="{FF2B5EF4-FFF2-40B4-BE49-F238E27FC236}">
                  <a16:creationId xmlns:a16="http://schemas.microsoft.com/office/drawing/2014/main" id="{6FDF1E62-6F0B-479F-A034-D6CEFFA09678}"/>
                </a:ext>
              </a:extLst>
            </p:cNvPr>
            <p:cNvSpPr>
              <a:spLocks noChangeArrowheads="1"/>
            </p:cNvSpPr>
            <p:nvPr/>
          </p:nvSpPr>
          <p:spPr bwMode="auto">
            <a:xfrm>
              <a:off x="1458" y="3040"/>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55" name="Rectangle 49">
              <a:extLst>
                <a:ext uri="{FF2B5EF4-FFF2-40B4-BE49-F238E27FC236}">
                  <a16:creationId xmlns:a16="http://schemas.microsoft.com/office/drawing/2014/main" id="{4F8BC323-796E-40CB-BB33-6817F0BDB37A}"/>
                </a:ext>
              </a:extLst>
            </p:cNvPr>
            <p:cNvSpPr>
              <a:spLocks noChangeArrowheads="1"/>
            </p:cNvSpPr>
            <p:nvPr/>
          </p:nvSpPr>
          <p:spPr bwMode="auto">
            <a:xfrm>
              <a:off x="2378" y="3228"/>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56" name="Rectangle 50">
              <a:extLst>
                <a:ext uri="{FF2B5EF4-FFF2-40B4-BE49-F238E27FC236}">
                  <a16:creationId xmlns:a16="http://schemas.microsoft.com/office/drawing/2014/main" id="{DB80358C-DE86-4DA0-A1F2-7587F7FC9511}"/>
                </a:ext>
              </a:extLst>
            </p:cNvPr>
            <p:cNvSpPr>
              <a:spLocks noChangeArrowheads="1"/>
            </p:cNvSpPr>
            <p:nvPr/>
          </p:nvSpPr>
          <p:spPr bwMode="auto">
            <a:xfrm>
              <a:off x="2033" y="2737"/>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57" name="Rectangle 51">
              <a:extLst>
                <a:ext uri="{FF2B5EF4-FFF2-40B4-BE49-F238E27FC236}">
                  <a16:creationId xmlns:a16="http://schemas.microsoft.com/office/drawing/2014/main" id="{228695E5-5677-44CD-9C6B-77201E7423F9}"/>
                </a:ext>
              </a:extLst>
            </p:cNvPr>
            <p:cNvSpPr>
              <a:spLocks noChangeArrowheads="1"/>
            </p:cNvSpPr>
            <p:nvPr/>
          </p:nvSpPr>
          <p:spPr bwMode="auto">
            <a:xfrm>
              <a:off x="1378" y="3040"/>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58" name="Rectangle 52">
              <a:extLst>
                <a:ext uri="{FF2B5EF4-FFF2-40B4-BE49-F238E27FC236}">
                  <a16:creationId xmlns:a16="http://schemas.microsoft.com/office/drawing/2014/main" id="{52574AAB-2E21-47FD-8C55-C49EE2D936DD}"/>
                </a:ext>
              </a:extLst>
            </p:cNvPr>
            <p:cNvSpPr>
              <a:spLocks noChangeArrowheads="1"/>
            </p:cNvSpPr>
            <p:nvPr/>
          </p:nvSpPr>
          <p:spPr bwMode="auto">
            <a:xfrm>
              <a:off x="1505" y="2629"/>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59" name="Rectangle 53">
              <a:extLst>
                <a:ext uri="{FF2B5EF4-FFF2-40B4-BE49-F238E27FC236}">
                  <a16:creationId xmlns:a16="http://schemas.microsoft.com/office/drawing/2014/main" id="{F9E80C48-17D1-4FE5-B770-59B9BED845CA}"/>
                </a:ext>
              </a:extLst>
            </p:cNvPr>
            <p:cNvSpPr>
              <a:spLocks noChangeArrowheads="1"/>
            </p:cNvSpPr>
            <p:nvPr/>
          </p:nvSpPr>
          <p:spPr bwMode="auto">
            <a:xfrm>
              <a:off x="1539" y="3040"/>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60" name="Rectangle 54">
              <a:extLst>
                <a:ext uri="{FF2B5EF4-FFF2-40B4-BE49-F238E27FC236}">
                  <a16:creationId xmlns:a16="http://schemas.microsoft.com/office/drawing/2014/main" id="{38DDC95F-1C80-4331-BFD5-5E9A6BE935E7}"/>
                </a:ext>
              </a:extLst>
            </p:cNvPr>
            <p:cNvSpPr>
              <a:spLocks noChangeArrowheads="1"/>
            </p:cNvSpPr>
            <p:nvPr/>
          </p:nvSpPr>
          <p:spPr bwMode="auto">
            <a:xfrm>
              <a:off x="1931" y="3025"/>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grpSp>
        <p:nvGrpSpPr>
          <p:cNvPr id="163" name="Group 55">
            <a:extLst>
              <a:ext uri="{FF2B5EF4-FFF2-40B4-BE49-F238E27FC236}">
                <a16:creationId xmlns:a16="http://schemas.microsoft.com/office/drawing/2014/main" id="{736F92B1-86C7-4C34-BAAF-5D46930813D5}"/>
              </a:ext>
            </a:extLst>
          </p:cNvPr>
          <p:cNvGrpSpPr>
            <a:grpSpLocks/>
          </p:cNvGrpSpPr>
          <p:nvPr/>
        </p:nvGrpSpPr>
        <p:grpSpPr bwMode="auto">
          <a:xfrm>
            <a:off x="877888" y="2949171"/>
            <a:ext cx="1047750" cy="1101725"/>
            <a:chOff x="1190" y="2444"/>
            <a:chExt cx="1297" cy="1363"/>
          </a:xfrm>
        </p:grpSpPr>
        <p:grpSp>
          <p:nvGrpSpPr>
            <p:cNvPr id="164" name="Group 56">
              <a:extLst>
                <a:ext uri="{FF2B5EF4-FFF2-40B4-BE49-F238E27FC236}">
                  <a16:creationId xmlns:a16="http://schemas.microsoft.com/office/drawing/2014/main" id="{F332BFFD-F328-4173-BCB4-1958258430D9}"/>
                </a:ext>
              </a:extLst>
            </p:cNvPr>
            <p:cNvGrpSpPr>
              <a:grpSpLocks/>
            </p:cNvGrpSpPr>
            <p:nvPr/>
          </p:nvGrpSpPr>
          <p:grpSpPr bwMode="auto">
            <a:xfrm>
              <a:off x="1190" y="2447"/>
              <a:ext cx="1297" cy="1360"/>
              <a:chOff x="883" y="822"/>
              <a:chExt cx="1464" cy="1360"/>
            </a:xfrm>
          </p:grpSpPr>
          <p:sp>
            <p:nvSpPr>
              <p:cNvPr id="186" name="Rectangle 57">
                <a:extLst>
                  <a:ext uri="{FF2B5EF4-FFF2-40B4-BE49-F238E27FC236}">
                    <a16:creationId xmlns:a16="http://schemas.microsoft.com/office/drawing/2014/main" id="{E823D5D6-DC37-418F-91F5-3AC2AD320C62}"/>
                  </a:ext>
                </a:extLst>
              </p:cNvPr>
              <p:cNvSpPr>
                <a:spLocks noChangeArrowheads="1"/>
              </p:cNvSpPr>
              <p:nvPr/>
            </p:nvSpPr>
            <p:spPr bwMode="auto">
              <a:xfrm>
                <a:off x="883" y="1965"/>
                <a:ext cx="1447" cy="217"/>
              </a:xfrm>
              <a:prstGeom prst="rect">
                <a:avLst/>
              </a:prstGeom>
              <a:solidFill>
                <a:srgbClr val="FFFFFF"/>
              </a:solidFill>
              <a:ln w="9525">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87" name="Freeform 58">
                <a:extLst>
                  <a:ext uri="{FF2B5EF4-FFF2-40B4-BE49-F238E27FC236}">
                    <a16:creationId xmlns:a16="http://schemas.microsoft.com/office/drawing/2014/main" id="{97886B69-3968-4FEB-A814-66ECF30FACF2}"/>
                  </a:ext>
                </a:extLst>
              </p:cNvPr>
              <p:cNvSpPr>
                <a:spLocks/>
              </p:cNvSpPr>
              <p:nvPr/>
            </p:nvSpPr>
            <p:spPr bwMode="auto">
              <a:xfrm>
                <a:off x="894" y="822"/>
                <a:ext cx="1453" cy="1146"/>
              </a:xfrm>
              <a:custGeom>
                <a:avLst/>
                <a:gdLst/>
                <a:ahLst/>
                <a:cxnLst>
                  <a:cxn ang="0">
                    <a:pos x="60" y="490"/>
                  </a:cxn>
                  <a:cxn ang="0">
                    <a:pos x="56" y="932"/>
                  </a:cxn>
                  <a:cxn ang="0">
                    <a:pos x="159" y="922"/>
                  </a:cxn>
                  <a:cxn ang="0">
                    <a:pos x="157" y="148"/>
                  </a:cxn>
                  <a:cxn ang="0">
                    <a:pos x="461" y="101"/>
                  </a:cxn>
                  <a:cxn ang="0">
                    <a:pos x="450" y="501"/>
                  </a:cxn>
                  <a:cxn ang="0">
                    <a:pos x="572" y="511"/>
                  </a:cxn>
                  <a:cxn ang="0">
                    <a:pos x="581" y="802"/>
                  </a:cxn>
                  <a:cxn ang="0">
                    <a:pos x="658" y="812"/>
                  </a:cxn>
                  <a:cxn ang="0">
                    <a:pos x="655" y="301"/>
                  </a:cxn>
                  <a:cxn ang="0">
                    <a:pos x="786" y="304"/>
                  </a:cxn>
                  <a:cxn ang="0">
                    <a:pos x="789" y="444"/>
                  </a:cxn>
                  <a:cxn ang="0">
                    <a:pos x="884" y="437"/>
                  </a:cxn>
                  <a:cxn ang="0">
                    <a:pos x="864" y="0"/>
                  </a:cxn>
                  <a:cxn ang="0">
                    <a:pos x="1012" y="23"/>
                  </a:cxn>
                  <a:cxn ang="0">
                    <a:pos x="994" y="749"/>
                  </a:cxn>
                  <a:cxn ang="0">
                    <a:pos x="1048" y="760"/>
                  </a:cxn>
                  <a:cxn ang="0">
                    <a:pos x="1039" y="480"/>
                  </a:cxn>
                  <a:cxn ang="0">
                    <a:pos x="1146" y="474"/>
                  </a:cxn>
                  <a:cxn ang="0">
                    <a:pos x="1100" y="1020"/>
                  </a:cxn>
                  <a:cxn ang="0">
                    <a:pos x="1232" y="1021"/>
                  </a:cxn>
                  <a:cxn ang="0">
                    <a:pos x="1231" y="1088"/>
                  </a:cxn>
                  <a:cxn ang="0">
                    <a:pos x="1327" y="1048"/>
                  </a:cxn>
                  <a:cxn ang="0">
                    <a:pos x="1290" y="645"/>
                  </a:cxn>
                  <a:cxn ang="0">
                    <a:pos x="1445" y="655"/>
                  </a:cxn>
                  <a:cxn ang="0">
                    <a:pos x="1453" y="1146"/>
                  </a:cxn>
                  <a:cxn ang="0">
                    <a:pos x="0" y="1146"/>
                  </a:cxn>
                  <a:cxn ang="0">
                    <a:pos x="2" y="490"/>
                  </a:cxn>
                  <a:cxn ang="0">
                    <a:pos x="60" y="490"/>
                  </a:cxn>
                </a:cxnLst>
                <a:rect l="0" t="0" r="r" b="b"/>
                <a:pathLst>
                  <a:path w="1453" h="1146">
                    <a:moveTo>
                      <a:pt x="60" y="490"/>
                    </a:moveTo>
                    <a:lnTo>
                      <a:pt x="56" y="932"/>
                    </a:lnTo>
                    <a:lnTo>
                      <a:pt x="159" y="922"/>
                    </a:lnTo>
                    <a:lnTo>
                      <a:pt x="157" y="148"/>
                    </a:lnTo>
                    <a:lnTo>
                      <a:pt x="461" y="101"/>
                    </a:lnTo>
                    <a:lnTo>
                      <a:pt x="450" y="501"/>
                    </a:lnTo>
                    <a:lnTo>
                      <a:pt x="572" y="511"/>
                    </a:lnTo>
                    <a:lnTo>
                      <a:pt x="581" y="802"/>
                    </a:lnTo>
                    <a:lnTo>
                      <a:pt x="658" y="812"/>
                    </a:lnTo>
                    <a:lnTo>
                      <a:pt x="655" y="301"/>
                    </a:lnTo>
                    <a:lnTo>
                      <a:pt x="786" y="304"/>
                    </a:lnTo>
                    <a:lnTo>
                      <a:pt x="789" y="444"/>
                    </a:lnTo>
                    <a:lnTo>
                      <a:pt x="884" y="437"/>
                    </a:lnTo>
                    <a:lnTo>
                      <a:pt x="864" y="0"/>
                    </a:lnTo>
                    <a:lnTo>
                      <a:pt x="1012" y="23"/>
                    </a:lnTo>
                    <a:lnTo>
                      <a:pt x="994" y="749"/>
                    </a:lnTo>
                    <a:lnTo>
                      <a:pt x="1048" y="760"/>
                    </a:lnTo>
                    <a:lnTo>
                      <a:pt x="1039" y="480"/>
                    </a:lnTo>
                    <a:lnTo>
                      <a:pt x="1146" y="474"/>
                    </a:lnTo>
                    <a:lnTo>
                      <a:pt x="1100" y="1020"/>
                    </a:lnTo>
                    <a:lnTo>
                      <a:pt x="1232" y="1021"/>
                    </a:lnTo>
                    <a:lnTo>
                      <a:pt x="1231" y="1088"/>
                    </a:lnTo>
                    <a:lnTo>
                      <a:pt x="1327" y="1048"/>
                    </a:lnTo>
                    <a:lnTo>
                      <a:pt x="1290" y="645"/>
                    </a:lnTo>
                    <a:lnTo>
                      <a:pt x="1445" y="655"/>
                    </a:lnTo>
                    <a:lnTo>
                      <a:pt x="1453" y="1146"/>
                    </a:lnTo>
                    <a:lnTo>
                      <a:pt x="0" y="1146"/>
                    </a:lnTo>
                    <a:lnTo>
                      <a:pt x="2" y="490"/>
                    </a:lnTo>
                    <a:lnTo>
                      <a:pt x="60" y="490"/>
                    </a:lnTo>
                    <a:close/>
                  </a:path>
                </a:pathLst>
              </a:custGeom>
              <a:gradFill rotWithShape="1">
                <a:gsLst>
                  <a:gs pos="0">
                    <a:srgbClr val="FFAF00"/>
                  </a:gs>
                  <a:gs pos="100000">
                    <a:srgbClr val="FFFFFF"/>
                  </a:gs>
                </a:gsLst>
                <a:lin ang="5400000" scaled="1"/>
              </a:gradFill>
              <a:ln w="9525" cap="flat" cmpd="sng">
                <a:no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sp>
          <p:nvSpPr>
            <p:cNvPr id="165" name="Rectangle 59">
              <a:extLst>
                <a:ext uri="{FF2B5EF4-FFF2-40B4-BE49-F238E27FC236}">
                  <a16:creationId xmlns:a16="http://schemas.microsoft.com/office/drawing/2014/main" id="{8E334D76-0948-4714-8DA1-549B3FDAB721}"/>
                </a:ext>
              </a:extLst>
            </p:cNvPr>
            <p:cNvSpPr>
              <a:spLocks noChangeArrowheads="1"/>
            </p:cNvSpPr>
            <p:nvPr/>
          </p:nvSpPr>
          <p:spPr bwMode="auto">
            <a:xfrm>
              <a:off x="1371" y="2637"/>
              <a:ext cx="31"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66" name="Rectangle 60">
              <a:extLst>
                <a:ext uri="{FF2B5EF4-FFF2-40B4-BE49-F238E27FC236}">
                  <a16:creationId xmlns:a16="http://schemas.microsoft.com/office/drawing/2014/main" id="{352EAAA0-336B-462A-AC0D-0029CA493698}"/>
                </a:ext>
              </a:extLst>
            </p:cNvPr>
            <p:cNvSpPr>
              <a:spLocks noChangeArrowheads="1"/>
            </p:cNvSpPr>
            <p:nvPr/>
          </p:nvSpPr>
          <p:spPr bwMode="auto">
            <a:xfrm>
              <a:off x="1505" y="2721"/>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67" name="Rectangle 61">
              <a:extLst>
                <a:ext uri="{FF2B5EF4-FFF2-40B4-BE49-F238E27FC236}">
                  <a16:creationId xmlns:a16="http://schemas.microsoft.com/office/drawing/2014/main" id="{6F11E616-B947-4D89-AF99-79A06DE65073}"/>
                </a:ext>
              </a:extLst>
            </p:cNvPr>
            <p:cNvSpPr>
              <a:spLocks noChangeArrowheads="1"/>
            </p:cNvSpPr>
            <p:nvPr/>
          </p:nvSpPr>
          <p:spPr bwMode="auto">
            <a:xfrm>
              <a:off x="1810" y="2789"/>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68" name="Rectangle 62">
              <a:extLst>
                <a:ext uri="{FF2B5EF4-FFF2-40B4-BE49-F238E27FC236}">
                  <a16:creationId xmlns:a16="http://schemas.microsoft.com/office/drawing/2014/main" id="{C1DBC488-0929-4F3B-B9EA-17B6B54ECA40}"/>
                </a:ext>
              </a:extLst>
            </p:cNvPr>
            <p:cNvSpPr>
              <a:spLocks noChangeArrowheads="1"/>
            </p:cNvSpPr>
            <p:nvPr/>
          </p:nvSpPr>
          <p:spPr bwMode="auto">
            <a:xfrm>
              <a:off x="1371" y="2793"/>
              <a:ext cx="31"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69" name="Rectangle 63">
              <a:extLst>
                <a:ext uri="{FF2B5EF4-FFF2-40B4-BE49-F238E27FC236}">
                  <a16:creationId xmlns:a16="http://schemas.microsoft.com/office/drawing/2014/main" id="{04089D28-53D5-47C5-8981-A9CA6DB6E618}"/>
                </a:ext>
              </a:extLst>
            </p:cNvPr>
            <p:cNvSpPr>
              <a:spLocks noChangeArrowheads="1"/>
            </p:cNvSpPr>
            <p:nvPr/>
          </p:nvSpPr>
          <p:spPr bwMode="auto">
            <a:xfrm>
              <a:off x="1931" y="2925"/>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70" name="Rectangle 64">
              <a:extLst>
                <a:ext uri="{FF2B5EF4-FFF2-40B4-BE49-F238E27FC236}">
                  <a16:creationId xmlns:a16="http://schemas.microsoft.com/office/drawing/2014/main" id="{69B780C6-24C5-4B88-A846-D14FCF1B77C4}"/>
                </a:ext>
              </a:extLst>
            </p:cNvPr>
            <p:cNvSpPr>
              <a:spLocks noChangeArrowheads="1"/>
            </p:cNvSpPr>
            <p:nvPr/>
          </p:nvSpPr>
          <p:spPr bwMode="auto">
            <a:xfrm>
              <a:off x="1810" y="3025"/>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71" name="Rectangle 65">
              <a:extLst>
                <a:ext uri="{FF2B5EF4-FFF2-40B4-BE49-F238E27FC236}">
                  <a16:creationId xmlns:a16="http://schemas.microsoft.com/office/drawing/2014/main" id="{116C0F33-BBF5-44DC-8C85-BB66E8C9E64B}"/>
                </a:ext>
              </a:extLst>
            </p:cNvPr>
            <p:cNvSpPr>
              <a:spLocks noChangeArrowheads="1"/>
            </p:cNvSpPr>
            <p:nvPr/>
          </p:nvSpPr>
          <p:spPr bwMode="auto">
            <a:xfrm>
              <a:off x="2033" y="2633"/>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72" name="Rectangle 66">
              <a:extLst>
                <a:ext uri="{FF2B5EF4-FFF2-40B4-BE49-F238E27FC236}">
                  <a16:creationId xmlns:a16="http://schemas.microsoft.com/office/drawing/2014/main" id="{89BCFAA3-6BC5-4969-A55F-7C5BD7DC801E}"/>
                </a:ext>
              </a:extLst>
            </p:cNvPr>
            <p:cNvSpPr>
              <a:spLocks noChangeArrowheads="1"/>
            </p:cNvSpPr>
            <p:nvPr/>
          </p:nvSpPr>
          <p:spPr bwMode="auto">
            <a:xfrm>
              <a:off x="1994" y="2497"/>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73" name="Rectangle 67">
              <a:extLst>
                <a:ext uri="{FF2B5EF4-FFF2-40B4-BE49-F238E27FC236}">
                  <a16:creationId xmlns:a16="http://schemas.microsoft.com/office/drawing/2014/main" id="{50F64FCC-02BA-4256-A074-8D57F3E81F7E}"/>
                </a:ext>
              </a:extLst>
            </p:cNvPr>
            <p:cNvSpPr>
              <a:spLocks noChangeArrowheads="1"/>
            </p:cNvSpPr>
            <p:nvPr/>
          </p:nvSpPr>
          <p:spPr bwMode="auto">
            <a:xfrm>
              <a:off x="2374" y="3125"/>
              <a:ext cx="33"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74" name="Freeform 68">
              <a:extLst>
                <a:ext uri="{FF2B5EF4-FFF2-40B4-BE49-F238E27FC236}">
                  <a16:creationId xmlns:a16="http://schemas.microsoft.com/office/drawing/2014/main" id="{13CF74BE-8F1B-4251-B2B7-9288DE2B361F}"/>
                </a:ext>
              </a:extLst>
            </p:cNvPr>
            <p:cNvSpPr>
              <a:spLocks/>
            </p:cNvSpPr>
            <p:nvPr/>
          </p:nvSpPr>
          <p:spPr bwMode="auto">
            <a:xfrm>
              <a:off x="1192" y="2444"/>
              <a:ext cx="1292" cy="1342"/>
            </a:xfrm>
            <a:custGeom>
              <a:avLst/>
              <a:gdLst/>
              <a:ahLst/>
              <a:cxnLst>
                <a:cxn ang="0">
                  <a:pos x="0" y="1332"/>
                </a:cxn>
                <a:cxn ang="0">
                  <a:pos x="5" y="486"/>
                </a:cxn>
                <a:cxn ang="0">
                  <a:pos x="70" y="486"/>
                </a:cxn>
                <a:cxn ang="0">
                  <a:pos x="70" y="931"/>
                </a:cxn>
                <a:cxn ang="0">
                  <a:pos x="169" y="921"/>
                </a:cxn>
                <a:cxn ang="0">
                  <a:pos x="162" y="144"/>
                </a:cxn>
                <a:cxn ang="0">
                  <a:pos x="473" y="99"/>
                </a:cxn>
                <a:cxn ang="0">
                  <a:pos x="465" y="501"/>
                </a:cxn>
                <a:cxn ang="0">
                  <a:pos x="586" y="508"/>
                </a:cxn>
                <a:cxn ang="0">
                  <a:pos x="589" y="802"/>
                </a:cxn>
                <a:cxn ang="0">
                  <a:pos x="661" y="812"/>
                </a:cxn>
                <a:cxn ang="0">
                  <a:pos x="661" y="297"/>
                </a:cxn>
                <a:cxn ang="0">
                  <a:pos x="797" y="301"/>
                </a:cxn>
                <a:cxn ang="0">
                  <a:pos x="797" y="445"/>
                </a:cxn>
                <a:cxn ang="0">
                  <a:pos x="892" y="441"/>
                </a:cxn>
                <a:cxn ang="0">
                  <a:pos x="872" y="0"/>
                </a:cxn>
                <a:cxn ang="0">
                  <a:pos x="1019" y="22"/>
                </a:cxn>
                <a:cxn ang="0">
                  <a:pos x="1009" y="753"/>
                </a:cxn>
                <a:cxn ang="0">
                  <a:pos x="1050" y="759"/>
                </a:cxn>
                <a:cxn ang="0">
                  <a:pos x="1046" y="476"/>
                </a:cxn>
                <a:cxn ang="0">
                  <a:pos x="1156" y="473"/>
                </a:cxn>
                <a:cxn ang="0">
                  <a:pos x="1111" y="1012"/>
                </a:cxn>
                <a:cxn ang="0">
                  <a:pos x="1248" y="1015"/>
                </a:cxn>
                <a:cxn ang="0">
                  <a:pos x="1248" y="1092"/>
                </a:cxn>
                <a:cxn ang="0">
                  <a:pos x="1330" y="1051"/>
                </a:cxn>
                <a:cxn ang="0">
                  <a:pos x="1292" y="641"/>
                </a:cxn>
                <a:cxn ang="0">
                  <a:pos x="1459" y="651"/>
                </a:cxn>
                <a:cxn ang="0">
                  <a:pos x="1458" y="1338"/>
                </a:cxn>
              </a:cxnLst>
              <a:rect l="0" t="0" r="r" b="b"/>
              <a:pathLst>
                <a:path w="1459" h="1338">
                  <a:moveTo>
                    <a:pt x="0" y="1332"/>
                  </a:moveTo>
                  <a:lnTo>
                    <a:pt x="5" y="486"/>
                  </a:lnTo>
                  <a:lnTo>
                    <a:pt x="70" y="486"/>
                  </a:lnTo>
                  <a:lnTo>
                    <a:pt x="70" y="931"/>
                  </a:lnTo>
                  <a:lnTo>
                    <a:pt x="169" y="921"/>
                  </a:lnTo>
                  <a:lnTo>
                    <a:pt x="162" y="144"/>
                  </a:lnTo>
                  <a:lnTo>
                    <a:pt x="473" y="99"/>
                  </a:lnTo>
                  <a:lnTo>
                    <a:pt x="465" y="501"/>
                  </a:lnTo>
                  <a:lnTo>
                    <a:pt x="586" y="508"/>
                  </a:lnTo>
                  <a:lnTo>
                    <a:pt x="589" y="802"/>
                  </a:lnTo>
                  <a:lnTo>
                    <a:pt x="661" y="812"/>
                  </a:lnTo>
                  <a:lnTo>
                    <a:pt x="661" y="297"/>
                  </a:lnTo>
                  <a:lnTo>
                    <a:pt x="797" y="301"/>
                  </a:lnTo>
                  <a:lnTo>
                    <a:pt x="797" y="445"/>
                  </a:lnTo>
                  <a:lnTo>
                    <a:pt x="892" y="441"/>
                  </a:lnTo>
                  <a:lnTo>
                    <a:pt x="872" y="0"/>
                  </a:lnTo>
                  <a:lnTo>
                    <a:pt x="1019" y="22"/>
                  </a:lnTo>
                  <a:lnTo>
                    <a:pt x="1009" y="753"/>
                  </a:lnTo>
                  <a:lnTo>
                    <a:pt x="1050" y="759"/>
                  </a:lnTo>
                  <a:lnTo>
                    <a:pt x="1046" y="476"/>
                  </a:lnTo>
                  <a:lnTo>
                    <a:pt x="1156" y="473"/>
                  </a:lnTo>
                  <a:lnTo>
                    <a:pt x="1111" y="1012"/>
                  </a:lnTo>
                  <a:lnTo>
                    <a:pt x="1248" y="1015"/>
                  </a:lnTo>
                  <a:lnTo>
                    <a:pt x="1248" y="1092"/>
                  </a:lnTo>
                  <a:lnTo>
                    <a:pt x="1330" y="1051"/>
                  </a:lnTo>
                  <a:lnTo>
                    <a:pt x="1292" y="641"/>
                  </a:lnTo>
                  <a:lnTo>
                    <a:pt x="1459" y="651"/>
                  </a:lnTo>
                  <a:lnTo>
                    <a:pt x="1458" y="1338"/>
                  </a:lnTo>
                </a:path>
              </a:pathLst>
            </a:custGeom>
            <a:noFill/>
            <a:ln w="28575" cap="flat" cmpd="sng">
              <a:solidFill>
                <a:srgbClr val="000000"/>
              </a:solidFill>
              <a:prstDash val="solid"/>
              <a:round/>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75" name="Rectangle 69">
              <a:extLst>
                <a:ext uri="{FF2B5EF4-FFF2-40B4-BE49-F238E27FC236}">
                  <a16:creationId xmlns:a16="http://schemas.microsoft.com/office/drawing/2014/main" id="{0AF5AA52-9070-43A1-8C45-C1CA3DD7331B}"/>
                </a:ext>
              </a:extLst>
            </p:cNvPr>
            <p:cNvSpPr>
              <a:spLocks noChangeArrowheads="1"/>
            </p:cNvSpPr>
            <p:nvPr/>
          </p:nvSpPr>
          <p:spPr bwMode="auto">
            <a:xfrm>
              <a:off x="1998" y="3161"/>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76" name="Rectangle 70">
              <a:extLst>
                <a:ext uri="{FF2B5EF4-FFF2-40B4-BE49-F238E27FC236}">
                  <a16:creationId xmlns:a16="http://schemas.microsoft.com/office/drawing/2014/main" id="{3E03D5D9-FB7D-498B-A8E5-E15F48A28CD0}"/>
                </a:ext>
              </a:extLst>
            </p:cNvPr>
            <p:cNvSpPr>
              <a:spLocks noChangeArrowheads="1"/>
            </p:cNvSpPr>
            <p:nvPr/>
          </p:nvSpPr>
          <p:spPr bwMode="auto">
            <a:xfrm>
              <a:off x="2118" y="3297"/>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77" name="Rectangle 71">
              <a:extLst>
                <a:ext uri="{FF2B5EF4-FFF2-40B4-BE49-F238E27FC236}">
                  <a16:creationId xmlns:a16="http://schemas.microsoft.com/office/drawing/2014/main" id="{4C02BDA1-407D-4797-9952-E8F77CD40CC2}"/>
                </a:ext>
              </a:extLst>
            </p:cNvPr>
            <p:cNvSpPr>
              <a:spLocks noChangeArrowheads="1"/>
            </p:cNvSpPr>
            <p:nvPr/>
          </p:nvSpPr>
          <p:spPr bwMode="auto">
            <a:xfrm>
              <a:off x="1834" y="3270"/>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78" name="Rectangle 72">
              <a:extLst>
                <a:ext uri="{FF2B5EF4-FFF2-40B4-BE49-F238E27FC236}">
                  <a16:creationId xmlns:a16="http://schemas.microsoft.com/office/drawing/2014/main" id="{080CEF26-22A8-4A33-B8D7-4356C7944E41}"/>
                </a:ext>
              </a:extLst>
            </p:cNvPr>
            <p:cNvSpPr>
              <a:spLocks noChangeArrowheads="1"/>
            </p:cNvSpPr>
            <p:nvPr/>
          </p:nvSpPr>
          <p:spPr bwMode="auto">
            <a:xfrm>
              <a:off x="1639" y="3000"/>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79" name="Rectangle 73">
              <a:extLst>
                <a:ext uri="{FF2B5EF4-FFF2-40B4-BE49-F238E27FC236}">
                  <a16:creationId xmlns:a16="http://schemas.microsoft.com/office/drawing/2014/main" id="{559F86C1-775C-496E-8F3A-0902EF08FFFC}"/>
                </a:ext>
              </a:extLst>
            </p:cNvPr>
            <p:cNvSpPr>
              <a:spLocks noChangeArrowheads="1"/>
            </p:cNvSpPr>
            <p:nvPr/>
          </p:nvSpPr>
          <p:spPr bwMode="auto">
            <a:xfrm>
              <a:off x="1458" y="3040"/>
              <a:ext cx="32" cy="55"/>
            </a:xfrm>
            <a:prstGeom prst="rect">
              <a:avLst/>
            </a:prstGeom>
            <a:solidFill>
              <a:srgbClr val="000000"/>
            </a:solidFill>
            <a:ln w="9525" algn="ctr">
              <a:solidFill>
                <a:srgbClr val="000000"/>
              </a:solid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80" name="Rectangle 74">
              <a:extLst>
                <a:ext uri="{FF2B5EF4-FFF2-40B4-BE49-F238E27FC236}">
                  <a16:creationId xmlns:a16="http://schemas.microsoft.com/office/drawing/2014/main" id="{1BC01E7A-7EF5-475E-B889-7D37ECB89303}"/>
                </a:ext>
              </a:extLst>
            </p:cNvPr>
            <p:cNvSpPr>
              <a:spLocks noChangeArrowheads="1"/>
            </p:cNvSpPr>
            <p:nvPr/>
          </p:nvSpPr>
          <p:spPr bwMode="auto">
            <a:xfrm>
              <a:off x="2378" y="3228"/>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81" name="Rectangle 75">
              <a:extLst>
                <a:ext uri="{FF2B5EF4-FFF2-40B4-BE49-F238E27FC236}">
                  <a16:creationId xmlns:a16="http://schemas.microsoft.com/office/drawing/2014/main" id="{F7F1FE77-F088-40D7-8D9C-526FE3E685F5}"/>
                </a:ext>
              </a:extLst>
            </p:cNvPr>
            <p:cNvSpPr>
              <a:spLocks noChangeArrowheads="1"/>
            </p:cNvSpPr>
            <p:nvPr/>
          </p:nvSpPr>
          <p:spPr bwMode="auto">
            <a:xfrm>
              <a:off x="2033" y="2737"/>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82" name="Rectangle 76">
              <a:extLst>
                <a:ext uri="{FF2B5EF4-FFF2-40B4-BE49-F238E27FC236}">
                  <a16:creationId xmlns:a16="http://schemas.microsoft.com/office/drawing/2014/main" id="{EE57D975-7473-40E0-9551-E7490DF3EDCE}"/>
                </a:ext>
              </a:extLst>
            </p:cNvPr>
            <p:cNvSpPr>
              <a:spLocks noChangeArrowheads="1"/>
            </p:cNvSpPr>
            <p:nvPr/>
          </p:nvSpPr>
          <p:spPr bwMode="auto">
            <a:xfrm>
              <a:off x="1378" y="3040"/>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83" name="Rectangle 77">
              <a:extLst>
                <a:ext uri="{FF2B5EF4-FFF2-40B4-BE49-F238E27FC236}">
                  <a16:creationId xmlns:a16="http://schemas.microsoft.com/office/drawing/2014/main" id="{60A85788-8BB6-443C-AF5E-DFEDE01913EE}"/>
                </a:ext>
              </a:extLst>
            </p:cNvPr>
            <p:cNvSpPr>
              <a:spLocks noChangeArrowheads="1"/>
            </p:cNvSpPr>
            <p:nvPr/>
          </p:nvSpPr>
          <p:spPr bwMode="auto">
            <a:xfrm>
              <a:off x="1505" y="2629"/>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84" name="Rectangle 78">
              <a:extLst>
                <a:ext uri="{FF2B5EF4-FFF2-40B4-BE49-F238E27FC236}">
                  <a16:creationId xmlns:a16="http://schemas.microsoft.com/office/drawing/2014/main" id="{E4DE796E-349B-4BCD-BFB1-D433A28636AB}"/>
                </a:ext>
              </a:extLst>
            </p:cNvPr>
            <p:cNvSpPr>
              <a:spLocks noChangeArrowheads="1"/>
            </p:cNvSpPr>
            <p:nvPr/>
          </p:nvSpPr>
          <p:spPr bwMode="auto">
            <a:xfrm>
              <a:off x="1539" y="3040"/>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85" name="Rectangle 79">
              <a:extLst>
                <a:ext uri="{FF2B5EF4-FFF2-40B4-BE49-F238E27FC236}">
                  <a16:creationId xmlns:a16="http://schemas.microsoft.com/office/drawing/2014/main" id="{3FEDD9DD-A842-4B59-92E6-880FDED81E90}"/>
                </a:ext>
              </a:extLst>
            </p:cNvPr>
            <p:cNvSpPr>
              <a:spLocks noChangeArrowheads="1"/>
            </p:cNvSpPr>
            <p:nvPr/>
          </p:nvSpPr>
          <p:spPr bwMode="auto">
            <a:xfrm>
              <a:off x="1931" y="3025"/>
              <a:ext cx="32" cy="55"/>
            </a:xfrm>
            <a:prstGeom prst="rect">
              <a:avLst/>
            </a:prstGeom>
            <a:solidFill>
              <a:srgbClr val="D6D6D6"/>
            </a:solidFill>
            <a:ln w="9525" algn="ctr">
              <a:noFill/>
              <a:miter lim="800000"/>
              <a:headEnd/>
              <a:tailEnd/>
            </a:ln>
            <a:effectLst/>
          </p:spPr>
          <p:txBody>
            <a:bodyPr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sp>
        <p:nvSpPr>
          <p:cNvPr id="188" name="Oval 80">
            <a:extLst>
              <a:ext uri="{FF2B5EF4-FFF2-40B4-BE49-F238E27FC236}">
                <a16:creationId xmlns:a16="http://schemas.microsoft.com/office/drawing/2014/main" id="{C17DD201-E0D5-4D53-BAC1-B03512343203}"/>
              </a:ext>
            </a:extLst>
          </p:cNvPr>
          <p:cNvSpPr>
            <a:spLocks noChangeArrowheads="1"/>
          </p:cNvSpPr>
          <p:nvPr/>
        </p:nvSpPr>
        <p:spPr bwMode="auto">
          <a:xfrm>
            <a:off x="460024" y="2005214"/>
            <a:ext cx="2084626" cy="763381"/>
          </a:xfrm>
          <a:prstGeom prst="ellipse">
            <a:avLst/>
          </a:prstGeom>
          <a:solidFill>
            <a:schemeClr val="tx1"/>
          </a:solidFill>
          <a:ln w="38100" algn="ctr">
            <a:solidFill>
              <a:schemeClr val="tx1"/>
            </a:solidFill>
            <a:round/>
            <a:headEnd/>
            <a:tailEnd/>
          </a:ln>
          <a:effectLst/>
        </p:spPr>
        <p:txBody>
          <a:bodyPr lIns="90000" tIns="46800" rIns="90000" bIns="46800" anchor="ctr"/>
          <a:lstStyle/>
          <a:p>
            <a:pPr marL="0" marR="0" lvl="0" indent="0" algn="ctr" defTabSz="762000" rtl="0" eaLnBrk="0" fontAlgn="auto" latinLnBrk="0" hangingPunct="0">
              <a:lnSpc>
                <a:spcPct val="90000"/>
              </a:lnSpc>
              <a:spcBef>
                <a:spcPts val="0"/>
              </a:spcBef>
              <a:spcAft>
                <a:spcPts val="0"/>
              </a:spcAft>
              <a:buClr>
                <a:srgbClr val="FFD308"/>
              </a:buClr>
              <a:buSzTx/>
              <a:buFontTx/>
              <a:buNone/>
              <a:tabLst/>
              <a:defRPr/>
            </a:pPr>
            <a:r>
              <a:rPr kumimoji="0" lang="en-US" sz="1100" b="1" i="0" u="none" strike="noStrike" kern="0" cap="none" spc="0" normalizeH="0" baseline="0" noProof="0" dirty="0">
                <a:ln>
                  <a:noFill/>
                </a:ln>
                <a:solidFill>
                  <a:srgbClr val="FFFFFF"/>
                </a:solidFill>
                <a:effectLst/>
                <a:uLnTx/>
                <a:uFillTx/>
                <a:latin typeface="Arial" charset="0"/>
                <a:ea typeface="ＭＳ Ｐゴシック"/>
                <a:cs typeface="+mn-cs"/>
              </a:rPr>
              <a:t>Very high capacity D-RAN</a:t>
            </a:r>
          </a:p>
          <a:p>
            <a:pPr marL="85725" marR="0" lvl="0" indent="-85725" algn="ctr" defTabSz="762000" rtl="0" eaLnBrk="0" fontAlgn="auto" latinLnBrk="0" hangingPunct="0">
              <a:lnSpc>
                <a:spcPct val="90000"/>
              </a:lnSpc>
              <a:spcBef>
                <a:spcPts val="0"/>
              </a:spcBef>
              <a:spcAft>
                <a:spcPts val="0"/>
              </a:spcAft>
              <a:buClr>
                <a:srgbClr val="FFFFFF"/>
              </a:buClr>
              <a:buSzTx/>
              <a:buFont typeface="Arial" pitchFamily="34" charset="0"/>
              <a:buChar char="•"/>
              <a:tabLst/>
              <a:defRPr/>
            </a:pPr>
            <a:r>
              <a:rPr kumimoji="0" lang="en-US" sz="1100" b="1" i="0" u="none" strike="noStrike" kern="0" cap="none" spc="0" normalizeH="0" baseline="0" noProof="0" dirty="0">
                <a:ln>
                  <a:noFill/>
                </a:ln>
                <a:solidFill>
                  <a:srgbClr val="FFFFFF"/>
                </a:solidFill>
                <a:effectLst/>
                <a:uLnTx/>
                <a:uFillTx/>
                <a:latin typeface="Arial" charset="0"/>
                <a:ea typeface="ＭＳ Ｐゴシック"/>
                <a:cs typeface="+mn-cs"/>
              </a:rPr>
              <a:t>6+ bands, 4 RATs</a:t>
            </a:r>
          </a:p>
        </p:txBody>
      </p:sp>
      <p:grpSp>
        <p:nvGrpSpPr>
          <p:cNvPr id="189" name="Group 86">
            <a:extLst>
              <a:ext uri="{FF2B5EF4-FFF2-40B4-BE49-F238E27FC236}">
                <a16:creationId xmlns:a16="http://schemas.microsoft.com/office/drawing/2014/main" id="{F8829888-E0C6-4046-9B20-8C36CF0FEC09}"/>
              </a:ext>
            </a:extLst>
          </p:cNvPr>
          <p:cNvGrpSpPr>
            <a:grpSpLocks/>
          </p:cNvGrpSpPr>
          <p:nvPr/>
        </p:nvGrpSpPr>
        <p:grpSpPr bwMode="auto">
          <a:xfrm>
            <a:off x="1311012" y="2959411"/>
            <a:ext cx="144462" cy="215900"/>
            <a:chOff x="1791" y="1933"/>
            <a:chExt cx="91" cy="136"/>
          </a:xfrm>
        </p:grpSpPr>
        <p:sp>
          <p:nvSpPr>
            <p:cNvPr id="190" name="Line 87">
              <a:extLst>
                <a:ext uri="{FF2B5EF4-FFF2-40B4-BE49-F238E27FC236}">
                  <a16:creationId xmlns:a16="http://schemas.microsoft.com/office/drawing/2014/main" id="{2DEE0FAD-DB03-47B8-ABC7-CEDBB6DE03E9}"/>
                </a:ext>
              </a:extLst>
            </p:cNvPr>
            <p:cNvSpPr>
              <a:spLocks noChangeShapeType="1"/>
            </p:cNvSpPr>
            <p:nvPr/>
          </p:nvSpPr>
          <p:spPr bwMode="auto">
            <a:xfrm flipV="1">
              <a:off x="1837" y="1933"/>
              <a:ext cx="0" cy="13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91" name="Line 88">
              <a:extLst>
                <a:ext uri="{FF2B5EF4-FFF2-40B4-BE49-F238E27FC236}">
                  <a16:creationId xmlns:a16="http://schemas.microsoft.com/office/drawing/2014/main" id="{19A9FE6D-AC6F-4C30-A564-EB9841701A30}"/>
                </a:ext>
              </a:extLst>
            </p:cNvPr>
            <p:cNvSpPr>
              <a:spLocks noChangeShapeType="1"/>
            </p:cNvSpPr>
            <p:nvPr/>
          </p:nvSpPr>
          <p:spPr bwMode="auto">
            <a:xfrm flipH="1" flipV="1">
              <a:off x="1791" y="1933"/>
              <a:ext cx="46" cy="4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92" name="Line 89">
              <a:extLst>
                <a:ext uri="{FF2B5EF4-FFF2-40B4-BE49-F238E27FC236}">
                  <a16:creationId xmlns:a16="http://schemas.microsoft.com/office/drawing/2014/main" id="{0BD77449-729A-41A7-BAD8-04998FBE8A2C}"/>
                </a:ext>
              </a:extLst>
            </p:cNvPr>
            <p:cNvSpPr>
              <a:spLocks noChangeShapeType="1"/>
            </p:cNvSpPr>
            <p:nvPr/>
          </p:nvSpPr>
          <p:spPr bwMode="auto">
            <a:xfrm flipV="1">
              <a:off x="1837" y="1933"/>
              <a:ext cx="45" cy="4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grpSp>
        <p:nvGrpSpPr>
          <p:cNvPr id="193" name="Group 90">
            <a:extLst>
              <a:ext uri="{FF2B5EF4-FFF2-40B4-BE49-F238E27FC236}">
                <a16:creationId xmlns:a16="http://schemas.microsoft.com/office/drawing/2014/main" id="{311E60B2-682C-4DF6-BE12-FED1BF7012B6}"/>
              </a:ext>
            </a:extLst>
          </p:cNvPr>
          <p:cNvGrpSpPr>
            <a:grpSpLocks/>
          </p:cNvGrpSpPr>
          <p:nvPr/>
        </p:nvGrpSpPr>
        <p:grpSpPr bwMode="auto">
          <a:xfrm>
            <a:off x="7821613" y="2793596"/>
            <a:ext cx="144462" cy="215900"/>
            <a:chOff x="1791" y="1933"/>
            <a:chExt cx="91" cy="136"/>
          </a:xfrm>
        </p:grpSpPr>
        <p:sp>
          <p:nvSpPr>
            <p:cNvPr id="194" name="Line 91">
              <a:extLst>
                <a:ext uri="{FF2B5EF4-FFF2-40B4-BE49-F238E27FC236}">
                  <a16:creationId xmlns:a16="http://schemas.microsoft.com/office/drawing/2014/main" id="{B2F863CB-5276-4A43-8699-39B749558768}"/>
                </a:ext>
              </a:extLst>
            </p:cNvPr>
            <p:cNvSpPr>
              <a:spLocks noChangeShapeType="1"/>
            </p:cNvSpPr>
            <p:nvPr/>
          </p:nvSpPr>
          <p:spPr bwMode="auto">
            <a:xfrm flipV="1">
              <a:off x="1837" y="1933"/>
              <a:ext cx="0" cy="13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95" name="Line 92">
              <a:extLst>
                <a:ext uri="{FF2B5EF4-FFF2-40B4-BE49-F238E27FC236}">
                  <a16:creationId xmlns:a16="http://schemas.microsoft.com/office/drawing/2014/main" id="{8ECA132C-F61A-491B-8BD2-64B47EC67624}"/>
                </a:ext>
              </a:extLst>
            </p:cNvPr>
            <p:cNvSpPr>
              <a:spLocks noChangeShapeType="1"/>
            </p:cNvSpPr>
            <p:nvPr/>
          </p:nvSpPr>
          <p:spPr bwMode="auto">
            <a:xfrm flipH="1" flipV="1">
              <a:off x="1791" y="1933"/>
              <a:ext cx="46" cy="4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96" name="Line 93">
              <a:extLst>
                <a:ext uri="{FF2B5EF4-FFF2-40B4-BE49-F238E27FC236}">
                  <a16:creationId xmlns:a16="http://schemas.microsoft.com/office/drawing/2014/main" id="{FD8645F9-2C3E-42E2-8D26-B231F6D7ACB6}"/>
                </a:ext>
              </a:extLst>
            </p:cNvPr>
            <p:cNvSpPr>
              <a:spLocks noChangeShapeType="1"/>
            </p:cNvSpPr>
            <p:nvPr/>
          </p:nvSpPr>
          <p:spPr bwMode="auto">
            <a:xfrm flipV="1">
              <a:off x="1837" y="1933"/>
              <a:ext cx="45" cy="4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grpSp>
        <p:nvGrpSpPr>
          <p:cNvPr id="197" name="Group 98">
            <a:extLst>
              <a:ext uri="{FF2B5EF4-FFF2-40B4-BE49-F238E27FC236}">
                <a16:creationId xmlns:a16="http://schemas.microsoft.com/office/drawing/2014/main" id="{7C572450-D3B2-43B3-B516-9C8CBD425709}"/>
              </a:ext>
            </a:extLst>
          </p:cNvPr>
          <p:cNvGrpSpPr>
            <a:grpSpLocks/>
          </p:cNvGrpSpPr>
          <p:nvPr/>
        </p:nvGrpSpPr>
        <p:grpSpPr bwMode="auto">
          <a:xfrm>
            <a:off x="4486275" y="2815821"/>
            <a:ext cx="144463" cy="215900"/>
            <a:chOff x="1791" y="1933"/>
            <a:chExt cx="91" cy="136"/>
          </a:xfrm>
        </p:grpSpPr>
        <p:sp>
          <p:nvSpPr>
            <p:cNvPr id="198" name="Line 99">
              <a:extLst>
                <a:ext uri="{FF2B5EF4-FFF2-40B4-BE49-F238E27FC236}">
                  <a16:creationId xmlns:a16="http://schemas.microsoft.com/office/drawing/2014/main" id="{C0DDB69C-6078-4392-A6B7-A0045B146551}"/>
                </a:ext>
              </a:extLst>
            </p:cNvPr>
            <p:cNvSpPr>
              <a:spLocks noChangeShapeType="1"/>
            </p:cNvSpPr>
            <p:nvPr/>
          </p:nvSpPr>
          <p:spPr bwMode="auto">
            <a:xfrm flipV="1">
              <a:off x="1837" y="1933"/>
              <a:ext cx="0" cy="13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199" name="Line 100">
              <a:extLst>
                <a:ext uri="{FF2B5EF4-FFF2-40B4-BE49-F238E27FC236}">
                  <a16:creationId xmlns:a16="http://schemas.microsoft.com/office/drawing/2014/main" id="{F551C693-88EC-4571-BF89-EF0C78AAA268}"/>
                </a:ext>
              </a:extLst>
            </p:cNvPr>
            <p:cNvSpPr>
              <a:spLocks noChangeShapeType="1"/>
            </p:cNvSpPr>
            <p:nvPr/>
          </p:nvSpPr>
          <p:spPr bwMode="auto">
            <a:xfrm flipH="1" flipV="1">
              <a:off x="1791" y="1933"/>
              <a:ext cx="46" cy="4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200" name="Line 101">
              <a:extLst>
                <a:ext uri="{FF2B5EF4-FFF2-40B4-BE49-F238E27FC236}">
                  <a16:creationId xmlns:a16="http://schemas.microsoft.com/office/drawing/2014/main" id="{0EEE6931-8F06-4257-8966-2606D82DD827}"/>
                </a:ext>
              </a:extLst>
            </p:cNvPr>
            <p:cNvSpPr>
              <a:spLocks noChangeShapeType="1"/>
            </p:cNvSpPr>
            <p:nvPr/>
          </p:nvSpPr>
          <p:spPr bwMode="auto">
            <a:xfrm flipV="1">
              <a:off x="1837" y="1933"/>
              <a:ext cx="45" cy="4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sp>
        <p:nvSpPr>
          <p:cNvPr id="201" name="Oval 80">
            <a:extLst>
              <a:ext uri="{FF2B5EF4-FFF2-40B4-BE49-F238E27FC236}">
                <a16:creationId xmlns:a16="http://schemas.microsoft.com/office/drawing/2014/main" id="{984949EF-E66D-4936-B8F0-5AF490753DB2}"/>
              </a:ext>
            </a:extLst>
          </p:cNvPr>
          <p:cNvSpPr>
            <a:spLocks noChangeArrowheads="1"/>
          </p:cNvSpPr>
          <p:nvPr/>
        </p:nvSpPr>
        <p:spPr bwMode="auto">
          <a:xfrm>
            <a:off x="6531429" y="1164817"/>
            <a:ext cx="2279632" cy="1106899"/>
          </a:xfrm>
          <a:prstGeom prst="ellipse">
            <a:avLst/>
          </a:prstGeom>
          <a:solidFill>
            <a:schemeClr val="tx1"/>
          </a:solidFill>
          <a:ln w="38100" algn="ctr">
            <a:solidFill>
              <a:schemeClr val="tx1"/>
            </a:solidFill>
            <a:round/>
            <a:headEnd/>
            <a:tailEnd/>
          </a:ln>
          <a:effectLst/>
        </p:spPr>
        <p:txBody>
          <a:bodyPr lIns="90000" tIns="46800" rIns="90000" bIns="46800" anchor="ctr"/>
          <a:lstStyle/>
          <a:p>
            <a:pPr marL="0" marR="0" lvl="0" indent="0" algn="ctr" defTabSz="762000" rtl="0" eaLnBrk="0" fontAlgn="auto" latinLnBrk="0" hangingPunct="0">
              <a:lnSpc>
                <a:spcPct val="90000"/>
              </a:lnSpc>
              <a:spcBef>
                <a:spcPts val="0"/>
              </a:spcBef>
              <a:spcAft>
                <a:spcPts val="0"/>
              </a:spcAft>
              <a:buClr>
                <a:srgbClr val="FFD308"/>
              </a:buClr>
              <a:buSzTx/>
              <a:buFontTx/>
              <a:buNone/>
              <a:tabLst/>
              <a:defRPr/>
            </a:pPr>
            <a:r>
              <a:rPr kumimoji="0" lang="en-US" sz="1100" b="1" i="0" u="none" strike="noStrike" kern="0" cap="none" spc="0" normalizeH="0" baseline="0" noProof="0" dirty="0">
                <a:ln>
                  <a:noFill/>
                </a:ln>
                <a:solidFill>
                  <a:srgbClr val="FFFFFF"/>
                </a:solidFill>
                <a:effectLst/>
                <a:uLnTx/>
                <a:uFillTx/>
                <a:latin typeface="Arial" charset="0"/>
                <a:ea typeface="ＭＳ Ｐゴシック"/>
                <a:cs typeface="+mn-cs"/>
              </a:rPr>
              <a:t>Coverage D-RAN</a:t>
            </a:r>
          </a:p>
          <a:p>
            <a:pPr marL="85725" marR="0" lvl="0" indent="-85725" algn="ctr" defTabSz="762000" rtl="0" eaLnBrk="0" fontAlgn="auto" latinLnBrk="0" hangingPunct="0">
              <a:lnSpc>
                <a:spcPct val="90000"/>
              </a:lnSpc>
              <a:spcBef>
                <a:spcPts val="0"/>
              </a:spcBef>
              <a:spcAft>
                <a:spcPts val="0"/>
              </a:spcAft>
              <a:buClr>
                <a:srgbClr val="FFFFFF"/>
              </a:buClr>
              <a:buSzTx/>
              <a:buFont typeface="Arial" pitchFamily="34" charset="0"/>
              <a:buChar char="•"/>
              <a:tabLst/>
              <a:defRPr/>
            </a:pPr>
            <a:r>
              <a:rPr kumimoji="0" lang="en-US" sz="1100" b="1" i="0" u="none" strike="noStrike" kern="0" cap="none" spc="0" normalizeH="0" baseline="0" noProof="0" dirty="0">
                <a:ln>
                  <a:noFill/>
                </a:ln>
                <a:solidFill>
                  <a:srgbClr val="FFFFFF"/>
                </a:solidFill>
                <a:effectLst/>
                <a:uLnTx/>
                <a:uFillTx/>
                <a:latin typeface="Arial" charset="0"/>
                <a:ea typeface="ＭＳ Ｐゴシック"/>
                <a:cs typeface="+mn-cs"/>
              </a:rPr>
              <a:t>1-2 low frequency bands</a:t>
            </a:r>
          </a:p>
          <a:p>
            <a:pPr marL="0" marR="0" lvl="0" indent="0" algn="ctr" defTabSz="762000" rtl="0" eaLnBrk="0" fontAlgn="auto" latinLnBrk="0" hangingPunct="0">
              <a:lnSpc>
                <a:spcPct val="90000"/>
              </a:lnSpc>
              <a:spcBef>
                <a:spcPts val="0"/>
              </a:spcBef>
              <a:spcAft>
                <a:spcPts val="0"/>
              </a:spcAft>
              <a:buClr>
                <a:srgbClr val="FFFFFF"/>
              </a:buClr>
              <a:buSzTx/>
              <a:buFontTx/>
              <a:buNone/>
              <a:tabLst/>
              <a:defRPr/>
            </a:pPr>
            <a:endParaRPr kumimoji="0" lang="fi-FI" sz="1100" b="1" i="0" u="none" strike="noStrike" kern="0" cap="none" spc="0" normalizeH="0" baseline="0" noProof="0" dirty="0">
              <a:ln>
                <a:noFill/>
              </a:ln>
              <a:solidFill>
                <a:srgbClr val="FFFFFF"/>
              </a:solidFill>
              <a:effectLst/>
              <a:uLnTx/>
              <a:uFillTx/>
              <a:latin typeface="Arial" charset="0"/>
              <a:ea typeface="ＭＳ Ｐゴシック"/>
              <a:cs typeface="+mn-cs"/>
            </a:endParaRPr>
          </a:p>
          <a:p>
            <a:pPr marL="0" marR="0" lvl="0" indent="0" algn="ctr" defTabSz="762000" rtl="0" eaLnBrk="0" fontAlgn="auto" latinLnBrk="0" hangingPunct="0">
              <a:lnSpc>
                <a:spcPct val="90000"/>
              </a:lnSpc>
              <a:spcBef>
                <a:spcPts val="0"/>
              </a:spcBef>
              <a:spcAft>
                <a:spcPts val="0"/>
              </a:spcAft>
              <a:buClr>
                <a:srgbClr val="FFFFFF"/>
              </a:buClr>
              <a:buSzTx/>
              <a:buFontTx/>
              <a:buNone/>
              <a:tabLst/>
              <a:defRPr/>
            </a:pPr>
            <a:r>
              <a:rPr kumimoji="0" lang="fi-FI" sz="1100" b="1" i="0" u="none" strike="noStrike" kern="0" cap="none" spc="0" normalizeH="0" baseline="0" noProof="0" dirty="0" err="1">
                <a:ln>
                  <a:noFill/>
                </a:ln>
                <a:solidFill>
                  <a:srgbClr val="FFFFFF"/>
                </a:solidFill>
                <a:effectLst/>
                <a:uLnTx/>
                <a:uFillTx/>
                <a:latin typeface="Arial" charset="0"/>
                <a:ea typeface="ＭＳ Ｐゴシック"/>
                <a:cs typeface="+mn-cs"/>
              </a:rPr>
              <a:t>All</a:t>
            </a:r>
            <a:r>
              <a:rPr kumimoji="0" lang="fi-FI" sz="1100" b="1" i="0" u="none" strike="noStrike" kern="0" cap="none" spc="0" normalizeH="0" baseline="0" noProof="0" dirty="0">
                <a:ln>
                  <a:noFill/>
                </a:ln>
                <a:solidFill>
                  <a:srgbClr val="FFFFFF"/>
                </a:solidFill>
                <a:effectLst/>
                <a:uLnTx/>
                <a:uFillTx/>
                <a:latin typeface="Arial" charset="0"/>
                <a:ea typeface="ＭＳ Ｐゴシック"/>
                <a:cs typeface="+mn-cs"/>
              </a:rPr>
              <a:t> </a:t>
            </a:r>
            <a:r>
              <a:rPr kumimoji="0" lang="fi-FI" sz="1100" b="1" i="0" u="none" strike="noStrike" kern="0" cap="none" spc="0" normalizeH="0" baseline="0" noProof="0" dirty="0" err="1">
                <a:ln>
                  <a:noFill/>
                </a:ln>
                <a:solidFill>
                  <a:srgbClr val="FFFFFF"/>
                </a:solidFill>
                <a:effectLst/>
                <a:uLnTx/>
                <a:uFillTx/>
                <a:latin typeface="Arial" charset="0"/>
                <a:ea typeface="ＭＳ Ｐゴシック"/>
                <a:cs typeface="+mn-cs"/>
              </a:rPr>
              <a:t>outdoor</a:t>
            </a:r>
            <a:r>
              <a:rPr kumimoji="0" lang="fi-FI" sz="1100" b="1" i="0" u="none" strike="noStrike" kern="0" cap="none" spc="0" normalizeH="0" baseline="0" noProof="0" dirty="0">
                <a:ln>
                  <a:noFill/>
                </a:ln>
                <a:solidFill>
                  <a:srgbClr val="FFFFFF"/>
                </a:solidFill>
                <a:effectLst/>
                <a:uLnTx/>
                <a:uFillTx/>
                <a:latin typeface="Arial" charset="0"/>
                <a:ea typeface="ＭＳ Ｐゴシック"/>
                <a:cs typeface="+mn-cs"/>
              </a:rPr>
              <a:t> </a:t>
            </a:r>
            <a:r>
              <a:rPr kumimoji="0" lang="fi-FI" sz="1100" b="1" i="0" u="none" strike="noStrike" kern="0" cap="none" spc="0" normalizeH="0" baseline="0" noProof="0" dirty="0" err="1">
                <a:ln>
                  <a:noFill/>
                </a:ln>
                <a:solidFill>
                  <a:srgbClr val="FFFFFF"/>
                </a:solidFill>
                <a:effectLst/>
                <a:uLnTx/>
                <a:uFillTx/>
                <a:latin typeface="Arial" charset="0"/>
                <a:ea typeface="ＭＳ Ｐゴシック"/>
                <a:cs typeface="+mn-cs"/>
              </a:rPr>
              <a:t>site</a:t>
            </a:r>
            <a:endParaRPr kumimoji="0" lang="en-US" sz="1100" b="1" i="0" u="none" strike="noStrike" kern="0" cap="none" spc="0" normalizeH="0" baseline="0" noProof="0" dirty="0">
              <a:ln>
                <a:noFill/>
              </a:ln>
              <a:solidFill>
                <a:srgbClr val="FFFFFF"/>
              </a:solidFill>
              <a:effectLst/>
              <a:uLnTx/>
              <a:uFillTx/>
              <a:latin typeface="Arial" charset="0"/>
              <a:ea typeface="ＭＳ Ｐゴシック"/>
              <a:cs typeface="+mn-cs"/>
            </a:endParaRPr>
          </a:p>
        </p:txBody>
      </p:sp>
      <p:sp>
        <p:nvSpPr>
          <p:cNvPr id="202" name="Oval 80">
            <a:extLst>
              <a:ext uri="{FF2B5EF4-FFF2-40B4-BE49-F238E27FC236}">
                <a16:creationId xmlns:a16="http://schemas.microsoft.com/office/drawing/2014/main" id="{E989879B-1AFE-407E-B5E7-E4036E82D897}"/>
              </a:ext>
            </a:extLst>
          </p:cNvPr>
          <p:cNvSpPr>
            <a:spLocks noChangeArrowheads="1"/>
          </p:cNvSpPr>
          <p:nvPr/>
        </p:nvSpPr>
        <p:spPr bwMode="auto">
          <a:xfrm>
            <a:off x="975993" y="1056016"/>
            <a:ext cx="2129875" cy="735082"/>
          </a:xfrm>
          <a:prstGeom prst="ellipse">
            <a:avLst/>
          </a:prstGeom>
          <a:solidFill>
            <a:schemeClr val="tx1"/>
          </a:solidFill>
          <a:ln w="38100" algn="ctr">
            <a:solidFill>
              <a:schemeClr val="tx1"/>
            </a:solidFill>
            <a:round/>
            <a:headEnd/>
            <a:tailEnd/>
          </a:ln>
          <a:effectLst/>
        </p:spPr>
        <p:txBody>
          <a:bodyPr lIns="36000" tIns="36000" rIns="36000" bIns="36000" anchor="ctr"/>
          <a:lstStyle/>
          <a:p>
            <a:pPr marL="0" marR="0" lvl="0" indent="0" algn="ctr" defTabSz="762000" rtl="0" eaLnBrk="0" fontAlgn="auto" latinLnBrk="0" hangingPunct="0">
              <a:lnSpc>
                <a:spcPct val="90000"/>
              </a:lnSpc>
              <a:spcBef>
                <a:spcPts val="0"/>
              </a:spcBef>
              <a:spcAft>
                <a:spcPts val="0"/>
              </a:spcAft>
              <a:buClr>
                <a:srgbClr val="FFD308"/>
              </a:buClr>
              <a:buSzTx/>
              <a:buFontTx/>
              <a:buNone/>
              <a:tabLst/>
              <a:defRPr/>
            </a:pPr>
            <a:r>
              <a:rPr kumimoji="0" lang="en-US" sz="1100" b="1" i="0" u="none" strike="noStrike" kern="0" cap="none" spc="0" normalizeH="0" baseline="0" noProof="0" dirty="0">
                <a:ln>
                  <a:noFill/>
                </a:ln>
                <a:solidFill>
                  <a:srgbClr val="FFFFFF"/>
                </a:solidFill>
                <a:effectLst/>
                <a:uLnTx/>
                <a:uFillTx/>
                <a:latin typeface="Arial" charset="0"/>
                <a:ea typeface="ＭＳ Ｐゴシック"/>
                <a:cs typeface="+mn-cs"/>
              </a:rPr>
              <a:t>High capacity D-RAN</a:t>
            </a:r>
          </a:p>
          <a:p>
            <a:pPr marL="85725" marR="0" lvl="0" indent="-85725" algn="ctr" defTabSz="762000" rtl="0" eaLnBrk="0" fontAlgn="auto" latinLnBrk="0" hangingPunct="0">
              <a:lnSpc>
                <a:spcPct val="90000"/>
              </a:lnSpc>
              <a:spcBef>
                <a:spcPts val="0"/>
              </a:spcBef>
              <a:spcAft>
                <a:spcPts val="0"/>
              </a:spcAft>
              <a:buClr>
                <a:srgbClr val="FFFFFF"/>
              </a:buClr>
              <a:buSzTx/>
              <a:buFont typeface="Arial" pitchFamily="34" charset="0"/>
              <a:buChar char="•"/>
              <a:tabLst/>
              <a:defRPr/>
            </a:pPr>
            <a:r>
              <a:rPr kumimoji="0" lang="en-US" sz="1100" b="1" i="0" u="none" strike="noStrike" kern="0" cap="none" spc="0" normalizeH="0" baseline="0" noProof="0" dirty="0">
                <a:ln>
                  <a:noFill/>
                </a:ln>
                <a:solidFill>
                  <a:srgbClr val="FFFFFF"/>
                </a:solidFill>
                <a:effectLst/>
                <a:uLnTx/>
                <a:uFillTx/>
                <a:latin typeface="Arial" charset="0"/>
                <a:ea typeface="ＭＳ Ｐゴシック"/>
                <a:cs typeface="+mn-cs"/>
              </a:rPr>
              <a:t>4-5 bands</a:t>
            </a:r>
          </a:p>
        </p:txBody>
      </p:sp>
      <p:grpSp>
        <p:nvGrpSpPr>
          <p:cNvPr id="203" name="Group 98">
            <a:extLst>
              <a:ext uri="{FF2B5EF4-FFF2-40B4-BE49-F238E27FC236}">
                <a16:creationId xmlns:a16="http://schemas.microsoft.com/office/drawing/2014/main" id="{BE833A91-69EE-4EFA-9110-A3FE68C12247}"/>
              </a:ext>
            </a:extLst>
          </p:cNvPr>
          <p:cNvGrpSpPr>
            <a:grpSpLocks/>
          </p:cNvGrpSpPr>
          <p:nvPr/>
        </p:nvGrpSpPr>
        <p:grpSpPr bwMode="auto">
          <a:xfrm>
            <a:off x="2978198" y="3273021"/>
            <a:ext cx="144463" cy="215900"/>
            <a:chOff x="1791" y="1933"/>
            <a:chExt cx="91" cy="136"/>
          </a:xfrm>
        </p:grpSpPr>
        <p:sp>
          <p:nvSpPr>
            <p:cNvPr id="204" name="Line 99">
              <a:extLst>
                <a:ext uri="{FF2B5EF4-FFF2-40B4-BE49-F238E27FC236}">
                  <a16:creationId xmlns:a16="http://schemas.microsoft.com/office/drawing/2014/main" id="{290D22B9-B1F6-413C-B191-4511E18697C3}"/>
                </a:ext>
              </a:extLst>
            </p:cNvPr>
            <p:cNvSpPr>
              <a:spLocks noChangeShapeType="1"/>
            </p:cNvSpPr>
            <p:nvPr/>
          </p:nvSpPr>
          <p:spPr bwMode="auto">
            <a:xfrm flipV="1">
              <a:off x="1837" y="1933"/>
              <a:ext cx="0" cy="13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205" name="Line 100">
              <a:extLst>
                <a:ext uri="{FF2B5EF4-FFF2-40B4-BE49-F238E27FC236}">
                  <a16:creationId xmlns:a16="http://schemas.microsoft.com/office/drawing/2014/main" id="{4D562A36-ABB5-4868-BD46-437630851958}"/>
                </a:ext>
              </a:extLst>
            </p:cNvPr>
            <p:cNvSpPr>
              <a:spLocks noChangeShapeType="1"/>
            </p:cNvSpPr>
            <p:nvPr/>
          </p:nvSpPr>
          <p:spPr bwMode="auto">
            <a:xfrm flipH="1" flipV="1">
              <a:off x="1791" y="1933"/>
              <a:ext cx="46" cy="4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sp>
          <p:nvSpPr>
            <p:cNvPr id="206" name="Line 101">
              <a:extLst>
                <a:ext uri="{FF2B5EF4-FFF2-40B4-BE49-F238E27FC236}">
                  <a16:creationId xmlns:a16="http://schemas.microsoft.com/office/drawing/2014/main" id="{B772F8D7-03BF-48D0-993C-6571F1CEB7D7}"/>
                </a:ext>
              </a:extLst>
            </p:cNvPr>
            <p:cNvSpPr>
              <a:spLocks noChangeShapeType="1"/>
            </p:cNvSpPr>
            <p:nvPr/>
          </p:nvSpPr>
          <p:spPr bwMode="auto">
            <a:xfrm flipV="1">
              <a:off x="1837" y="1933"/>
              <a:ext cx="45" cy="46"/>
            </a:xfrm>
            <a:prstGeom prst="line">
              <a:avLst/>
            </a:prstGeom>
            <a:noFill/>
            <a:ln w="19050">
              <a:solidFill>
                <a:srgbClr val="89929B"/>
              </a:solidFill>
              <a:round/>
              <a:headEnd/>
              <a:tailEnd/>
            </a:ln>
            <a:effectLst/>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grpSp>
      <p:sp>
        <p:nvSpPr>
          <p:cNvPr id="207" name="Oval 80">
            <a:extLst>
              <a:ext uri="{FF2B5EF4-FFF2-40B4-BE49-F238E27FC236}">
                <a16:creationId xmlns:a16="http://schemas.microsoft.com/office/drawing/2014/main" id="{CC7B0267-F94E-4864-A2B1-E91CEAD5EC2C}"/>
              </a:ext>
            </a:extLst>
          </p:cNvPr>
          <p:cNvSpPr>
            <a:spLocks noChangeArrowheads="1"/>
          </p:cNvSpPr>
          <p:nvPr/>
        </p:nvSpPr>
        <p:spPr bwMode="auto">
          <a:xfrm>
            <a:off x="3475183" y="1699387"/>
            <a:ext cx="2333433" cy="721549"/>
          </a:xfrm>
          <a:prstGeom prst="ellipse">
            <a:avLst/>
          </a:prstGeom>
          <a:solidFill>
            <a:schemeClr val="tx1"/>
          </a:solidFill>
          <a:ln w="38100" algn="ctr">
            <a:solidFill>
              <a:schemeClr val="tx1"/>
            </a:solidFill>
            <a:round/>
            <a:headEnd/>
            <a:tailEnd/>
          </a:ln>
          <a:effectLst/>
        </p:spPr>
        <p:txBody>
          <a:bodyPr lIns="90000" tIns="46800" rIns="90000" bIns="46800" anchor="ctr"/>
          <a:lstStyle/>
          <a:p>
            <a:pPr marL="0" marR="0" lvl="0" indent="0" algn="ctr" defTabSz="762000" rtl="0" eaLnBrk="0" fontAlgn="auto" latinLnBrk="0" hangingPunct="0">
              <a:lnSpc>
                <a:spcPct val="90000"/>
              </a:lnSpc>
              <a:spcBef>
                <a:spcPts val="0"/>
              </a:spcBef>
              <a:spcAft>
                <a:spcPts val="0"/>
              </a:spcAft>
              <a:buClr>
                <a:srgbClr val="FFD308"/>
              </a:buClr>
              <a:buSzTx/>
              <a:buFontTx/>
              <a:buNone/>
              <a:tabLst/>
              <a:defRPr/>
            </a:pPr>
            <a:r>
              <a:rPr kumimoji="0" lang="en-US" sz="1100" b="1" i="0" u="none" strike="noStrike" kern="0" cap="none" spc="0" normalizeH="0" baseline="0" noProof="0" dirty="0">
                <a:ln>
                  <a:noFill/>
                </a:ln>
                <a:solidFill>
                  <a:srgbClr val="FFFFFF"/>
                </a:solidFill>
                <a:effectLst/>
                <a:uLnTx/>
                <a:uFillTx/>
                <a:latin typeface="Arial" charset="0"/>
                <a:ea typeface="ＭＳ Ｐゴシック"/>
                <a:cs typeface="+mn-cs"/>
              </a:rPr>
              <a:t>Basic capacity D-RAN</a:t>
            </a:r>
          </a:p>
          <a:p>
            <a:pPr marL="85725" marR="0" lvl="0" indent="-85725" algn="ctr" defTabSz="762000" rtl="0" eaLnBrk="0" fontAlgn="auto" latinLnBrk="0" hangingPunct="0">
              <a:lnSpc>
                <a:spcPct val="90000"/>
              </a:lnSpc>
              <a:spcBef>
                <a:spcPts val="0"/>
              </a:spcBef>
              <a:spcAft>
                <a:spcPts val="0"/>
              </a:spcAft>
              <a:buClr>
                <a:srgbClr val="FFFFFF"/>
              </a:buClr>
              <a:buSzTx/>
              <a:buFont typeface="Arial" pitchFamily="34" charset="0"/>
              <a:buChar char="•"/>
              <a:tabLst/>
              <a:defRPr/>
            </a:pPr>
            <a:r>
              <a:rPr kumimoji="0" lang="en-US" sz="1100" b="1" i="0" u="none" strike="noStrike" kern="0" cap="none" spc="0" normalizeH="0" baseline="0" noProof="0" dirty="0">
                <a:ln>
                  <a:noFill/>
                </a:ln>
                <a:solidFill>
                  <a:srgbClr val="FFFFFF"/>
                </a:solidFill>
                <a:effectLst/>
                <a:uLnTx/>
                <a:uFillTx/>
                <a:latin typeface="Arial" charset="0"/>
                <a:ea typeface="ＭＳ Ｐゴシック"/>
                <a:cs typeface="+mn-cs"/>
              </a:rPr>
              <a:t>1-3 bands</a:t>
            </a:r>
          </a:p>
        </p:txBody>
      </p:sp>
      <p:sp>
        <p:nvSpPr>
          <p:cNvPr id="208" name="Footer Placeholder 105">
            <a:extLst>
              <a:ext uri="{FF2B5EF4-FFF2-40B4-BE49-F238E27FC236}">
                <a16:creationId xmlns:a16="http://schemas.microsoft.com/office/drawing/2014/main" id="{070AF8D1-4673-4278-8C11-854B80E38CC3}"/>
              </a:ext>
            </a:extLst>
          </p:cNvPr>
          <p:cNvSpPr>
            <a:spLocks noGrp="1"/>
          </p:cNvSpPr>
          <p:nvPr>
            <p:ph type="ftr" sz="quarter" idx="10"/>
          </p:nvPr>
        </p:nvSpPr>
        <p:spPr>
          <a:xfrm>
            <a:off x="2692800" y="4816800"/>
            <a:ext cx="2581200" cy="122400"/>
          </a:xfrm>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Nokia Pure Text" panose="020B0503020202020204" pitchFamily="34" charset="0"/>
                <a:ea typeface="Nokia Pure Text" panose="020B0503020202020204" pitchFamily="34" charset="0"/>
              </a:rPr>
              <a:t>Nokia Internal Use</a:t>
            </a:r>
          </a:p>
        </p:txBody>
      </p:sp>
      <p:pic>
        <p:nvPicPr>
          <p:cNvPr id="209" name="Picture 4">
            <a:extLst>
              <a:ext uri="{FF2B5EF4-FFF2-40B4-BE49-F238E27FC236}">
                <a16:creationId xmlns:a16="http://schemas.microsoft.com/office/drawing/2014/main" id="{4F5FBB3B-57AB-4195-BEAB-0B97DFEEDFC3}"/>
              </a:ext>
            </a:extLst>
          </p:cNvPr>
          <p:cNvPicPr>
            <a:picLocks noChangeAspect="1" noChangeArrowheads="1"/>
          </p:cNvPicPr>
          <p:nvPr/>
        </p:nvPicPr>
        <p:blipFill>
          <a:blip r:embed="rId2" cstate="print"/>
          <a:srcRect/>
          <a:stretch>
            <a:fillRect/>
          </a:stretch>
        </p:blipFill>
        <p:spPr bwMode="auto">
          <a:xfrm>
            <a:off x="6948244" y="4242983"/>
            <a:ext cx="986164" cy="279237"/>
          </a:xfrm>
          <a:prstGeom prst="rect">
            <a:avLst/>
          </a:prstGeom>
          <a:noFill/>
          <a:ln w="9525">
            <a:noFill/>
            <a:miter lim="800000"/>
            <a:headEnd/>
            <a:tailEnd/>
          </a:ln>
        </p:spPr>
      </p:pic>
      <p:pic>
        <p:nvPicPr>
          <p:cNvPr id="210" name="Picture 4">
            <a:extLst>
              <a:ext uri="{FF2B5EF4-FFF2-40B4-BE49-F238E27FC236}">
                <a16:creationId xmlns:a16="http://schemas.microsoft.com/office/drawing/2014/main" id="{B8983311-B667-472F-82FF-B6F1A3656D59}"/>
              </a:ext>
            </a:extLst>
          </p:cNvPr>
          <p:cNvPicPr>
            <a:picLocks noChangeAspect="1" noChangeArrowheads="1"/>
          </p:cNvPicPr>
          <p:nvPr/>
        </p:nvPicPr>
        <p:blipFill>
          <a:blip r:embed="rId2" cstate="print"/>
          <a:srcRect/>
          <a:stretch>
            <a:fillRect/>
          </a:stretch>
        </p:blipFill>
        <p:spPr bwMode="auto">
          <a:xfrm>
            <a:off x="4849626" y="4228325"/>
            <a:ext cx="978794" cy="277150"/>
          </a:xfrm>
          <a:prstGeom prst="rect">
            <a:avLst/>
          </a:prstGeom>
          <a:noFill/>
          <a:ln w="9525">
            <a:noFill/>
            <a:miter lim="800000"/>
            <a:headEnd/>
            <a:tailEnd/>
          </a:ln>
        </p:spPr>
      </p:pic>
      <p:pic>
        <p:nvPicPr>
          <p:cNvPr id="211" name="Picture 210">
            <a:extLst>
              <a:ext uri="{FF2B5EF4-FFF2-40B4-BE49-F238E27FC236}">
                <a16:creationId xmlns:a16="http://schemas.microsoft.com/office/drawing/2014/main" id="{C2F52B38-D727-4321-990F-881B40D4B30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97425" y="4153845"/>
            <a:ext cx="1197594" cy="606904"/>
          </a:xfrm>
          <a:prstGeom prst="rect">
            <a:avLst/>
          </a:prstGeom>
        </p:spPr>
      </p:pic>
      <p:pic>
        <p:nvPicPr>
          <p:cNvPr id="212" name="Picture 211">
            <a:extLst>
              <a:ext uri="{FF2B5EF4-FFF2-40B4-BE49-F238E27FC236}">
                <a16:creationId xmlns:a16="http://schemas.microsoft.com/office/drawing/2014/main" id="{E96FE632-7F73-4F5D-A329-9B88D0C977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8130" y="4212599"/>
            <a:ext cx="1124895" cy="316773"/>
          </a:xfrm>
          <a:prstGeom prst="rect">
            <a:avLst/>
          </a:prstGeom>
        </p:spPr>
      </p:pic>
      <p:sp>
        <p:nvSpPr>
          <p:cNvPr id="213" name="TextBox 212">
            <a:extLst>
              <a:ext uri="{FF2B5EF4-FFF2-40B4-BE49-F238E27FC236}">
                <a16:creationId xmlns:a16="http://schemas.microsoft.com/office/drawing/2014/main" id="{E7B990AE-4D1C-4B60-A316-E606B94CC9C9}"/>
              </a:ext>
            </a:extLst>
          </p:cNvPr>
          <p:cNvSpPr txBox="1"/>
          <p:nvPr/>
        </p:nvSpPr>
        <p:spPr>
          <a:xfrm>
            <a:off x="4610893" y="4194386"/>
            <a:ext cx="280989" cy="322802"/>
          </a:xfrm>
          <a:prstGeom prst="rect">
            <a:avLst/>
          </a:prstGeom>
          <a:noFill/>
        </p:spPr>
        <p:txBody>
          <a:bodyPr wrap="square" lIns="90000" tIns="90000" rIns="72000" bIns="46800" rtlCol="0">
            <a:spAutoFit/>
          </a:bodyPr>
          <a:lstStyle/>
          <a:p>
            <a:pPr marL="171450" marR="0" lvl="0" indent="-171450" algn="l" defTabSz="457200" rtl="0" eaLnBrk="1" fontAlgn="base" latinLnBrk="0" hangingPunct="1">
              <a:lnSpc>
                <a:spcPct val="100000"/>
              </a:lnSpc>
              <a:spcBef>
                <a:spcPts val="0"/>
              </a:spcBef>
              <a:spcAft>
                <a:spcPct val="0"/>
              </a:spcAft>
              <a:buClr>
                <a:srgbClr val="001135"/>
              </a:buClr>
              <a:buSzTx/>
              <a:buFontTx/>
              <a:buNone/>
              <a:tabLst/>
              <a:defRPr/>
            </a:pPr>
            <a:r>
              <a:rPr kumimoji="0" lang="en-US" sz="12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a:t>
            </a:r>
            <a:endParaRPr kumimoji="0" lang="pl-PL" sz="12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endParaRPr>
          </a:p>
        </p:txBody>
      </p:sp>
      <p:sp>
        <p:nvSpPr>
          <p:cNvPr id="214" name="Rectangle 4">
            <a:extLst>
              <a:ext uri="{FF2B5EF4-FFF2-40B4-BE49-F238E27FC236}">
                <a16:creationId xmlns:a16="http://schemas.microsoft.com/office/drawing/2014/main" id="{A85153CD-E2EF-4269-8C3D-6C1FA825ABD6}"/>
              </a:ext>
            </a:extLst>
          </p:cNvPr>
          <p:cNvSpPr txBox="1">
            <a:spLocks/>
          </p:cNvSpPr>
          <p:nvPr/>
        </p:nvSpPr>
        <p:spPr>
          <a:xfrm>
            <a:off x="3983400" y="4586850"/>
            <a:ext cx="1351874" cy="1692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95262" marR="0" lvl="2" indent="0" algn="l" defTabSz="895350" rtl="0" eaLnBrk="1" fontAlgn="base" latinLnBrk="0" hangingPunct="1">
              <a:lnSpc>
                <a:spcPct val="100000"/>
              </a:lnSpc>
              <a:spcBef>
                <a:spcPct val="30000"/>
              </a:spcBef>
              <a:spcAft>
                <a:spcPct val="0"/>
              </a:spcAft>
              <a:buClr>
                <a:srgbClr val="124191"/>
              </a:buClr>
              <a:buSzPct val="120000"/>
              <a:buFont typeface="Arial" charset="0"/>
              <a:buNone/>
              <a:tabLst/>
              <a:defRPr/>
            </a:pPr>
            <a:r>
              <a:rPr kumimoji="0" lang="fi-FI" sz="1100" b="1" i="0" u="none" strike="noStrike" kern="1200" cap="none" spc="0" normalizeH="0" baseline="0" noProof="0" dirty="0" err="1">
                <a:ln>
                  <a:noFill/>
                </a:ln>
                <a:solidFill>
                  <a:srgbClr val="124192"/>
                </a:solidFill>
                <a:effectLst/>
                <a:uLnTx/>
                <a:uFillTx/>
                <a:latin typeface="Nokia Pure Text Light"/>
                <a:ea typeface="Arial Unicode MS" pitchFamily="34" charset="-128"/>
                <a:cs typeface="Arial Unicode MS" pitchFamily="34" charset="-128"/>
              </a:rPr>
              <a:t>AirScale</a:t>
            </a:r>
            <a:r>
              <a:rPr kumimoji="0" lang="fi-FI" sz="1100" b="1" i="0" u="none" strike="noStrike" kern="1200" cap="none" spc="0" normalizeH="0" baseline="0" noProof="0" dirty="0">
                <a:ln>
                  <a:noFill/>
                </a:ln>
                <a:solidFill>
                  <a:srgbClr val="124192"/>
                </a:solidFill>
                <a:effectLst/>
                <a:uLnTx/>
                <a:uFillTx/>
                <a:latin typeface="Nokia Pure Text Light"/>
                <a:ea typeface="Arial Unicode MS" pitchFamily="34" charset="-128"/>
                <a:cs typeface="Arial Unicode MS" pitchFamily="34" charset="-128"/>
              </a:rPr>
              <a:t> </a:t>
            </a:r>
            <a:r>
              <a:rPr kumimoji="0" lang="fi-FI" sz="1100" b="1" i="0" u="none" strike="noStrike" kern="1200" cap="none" spc="0" normalizeH="0" baseline="0" noProof="0" dirty="0" err="1">
                <a:ln>
                  <a:noFill/>
                </a:ln>
                <a:solidFill>
                  <a:srgbClr val="124192"/>
                </a:solidFill>
                <a:effectLst/>
                <a:uLnTx/>
                <a:uFillTx/>
                <a:latin typeface="Nokia Pure Text Light"/>
                <a:ea typeface="Arial Unicode MS" pitchFamily="34" charset="-128"/>
                <a:cs typeface="Arial Unicode MS" pitchFamily="34" charset="-128"/>
              </a:rPr>
              <a:t>or</a:t>
            </a:r>
            <a:r>
              <a:rPr kumimoji="0" lang="fi-FI" sz="1100" b="1" i="0" u="none" strike="noStrike" kern="1200" cap="none" spc="0" normalizeH="0" baseline="0" noProof="0" dirty="0">
                <a:ln>
                  <a:noFill/>
                </a:ln>
                <a:solidFill>
                  <a:srgbClr val="124192"/>
                </a:solidFill>
                <a:effectLst/>
                <a:uLnTx/>
                <a:uFillTx/>
                <a:latin typeface="Nokia Pure Text Light"/>
                <a:ea typeface="Arial Unicode MS" pitchFamily="34" charset="-128"/>
                <a:cs typeface="Arial Unicode MS" pitchFamily="34" charset="-128"/>
              </a:rPr>
              <a:t> FSMF</a:t>
            </a:r>
            <a:endParaRPr kumimoji="0" lang="en-US" sz="1100" b="1" i="0" u="none" strike="noStrike" kern="1200" cap="none" spc="0" normalizeH="0" baseline="0" noProof="0" dirty="0">
              <a:ln>
                <a:noFill/>
              </a:ln>
              <a:solidFill>
                <a:srgbClr val="124192"/>
              </a:solidFill>
              <a:effectLst/>
              <a:uLnTx/>
              <a:uFillTx/>
              <a:latin typeface="Nokia Pure Text Light"/>
              <a:ea typeface="Arial Unicode MS" pitchFamily="34" charset="-128"/>
              <a:cs typeface="Arial Unicode MS" pitchFamily="34" charset="-128"/>
            </a:endParaRPr>
          </a:p>
        </p:txBody>
      </p:sp>
      <p:sp>
        <p:nvSpPr>
          <p:cNvPr id="215" name="Rectangle 4">
            <a:extLst>
              <a:ext uri="{FF2B5EF4-FFF2-40B4-BE49-F238E27FC236}">
                <a16:creationId xmlns:a16="http://schemas.microsoft.com/office/drawing/2014/main" id="{7ED7867E-DD76-4817-B2CC-281B5492FDDC}"/>
              </a:ext>
            </a:extLst>
          </p:cNvPr>
          <p:cNvSpPr txBox="1">
            <a:spLocks/>
          </p:cNvSpPr>
          <p:nvPr/>
        </p:nvSpPr>
        <p:spPr>
          <a:xfrm>
            <a:off x="7108887" y="4584582"/>
            <a:ext cx="758701" cy="1692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95262" marR="0" lvl="2" indent="0" algn="l" defTabSz="895350" rtl="0" eaLnBrk="1" fontAlgn="base" latinLnBrk="0" hangingPunct="1">
              <a:lnSpc>
                <a:spcPct val="100000"/>
              </a:lnSpc>
              <a:spcBef>
                <a:spcPct val="30000"/>
              </a:spcBef>
              <a:spcAft>
                <a:spcPct val="0"/>
              </a:spcAft>
              <a:buClr>
                <a:srgbClr val="124191"/>
              </a:buClr>
              <a:buSzPct val="120000"/>
              <a:buFont typeface="Arial" charset="0"/>
              <a:buNone/>
              <a:tabLst/>
              <a:defRPr/>
            </a:pPr>
            <a:r>
              <a:rPr kumimoji="0" lang="fi-FI" sz="1100" b="1" i="0" u="none" strike="noStrike" kern="1200" cap="none" spc="0" normalizeH="0" baseline="0" noProof="0" dirty="0">
                <a:ln>
                  <a:noFill/>
                </a:ln>
                <a:solidFill>
                  <a:srgbClr val="124192"/>
                </a:solidFill>
                <a:effectLst/>
                <a:uLnTx/>
                <a:uFillTx/>
                <a:latin typeface="Nokia Pure Text Light"/>
                <a:ea typeface="Arial Unicode MS" pitchFamily="34" charset="-128"/>
                <a:cs typeface="Arial Unicode MS" pitchFamily="34" charset="-128"/>
              </a:rPr>
              <a:t>FSMF</a:t>
            </a:r>
            <a:endParaRPr kumimoji="0" lang="en-US" sz="1100" b="1" i="0" u="none" strike="noStrike" kern="1200" cap="none" spc="0" normalizeH="0" baseline="0" noProof="0" dirty="0">
              <a:ln>
                <a:noFill/>
              </a:ln>
              <a:solidFill>
                <a:srgbClr val="124192"/>
              </a:solidFill>
              <a:effectLst/>
              <a:uLnTx/>
              <a:uFillTx/>
              <a:latin typeface="Nokia Pure Text Light"/>
              <a:ea typeface="Arial Unicode MS" pitchFamily="34" charset="-128"/>
              <a:cs typeface="Arial Unicode MS" pitchFamily="34" charset="-128"/>
            </a:endParaRPr>
          </a:p>
        </p:txBody>
      </p:sp>
      <p:sp>
        <p:nvSpPr>
          <p:cNvPr id="216" name="Rectangle 4">
            <a:extLst>
              <a:ext uri="{FF2B5EF4-FFF2-40B4-BE49-F238E27FC236}">
                <a16:creationId xmlns:a16="http://schemas.microsoft.com/office/drawing/2014/main" id="{2E41A1F9-B580-4EF6-A12E-93BD494BB9E3}"/>
              </a:ext>
            </a:extLst>
          </p:cNvPr>
          <p:cNvSpPr txBox="1">
            <a:spLocks/>
          </p:cNvSpPr>
          <p:nvPr/>
        </p:nvSpPr>
        <p:spPr>
          <a:xfrm>
            <a:off x="1414724" y="4590397"/>
            <a:ext cx="1045194" cy="17035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95262" marR="0" lvl="2" indent="0" algn="l" defTabSz="895350" rtl="0" eaLnBrk="1" fontAlgn="base" latinLnBrk="0" hangingPunct="1">
              <a:lnSpc>
                <a:spcPct val="100000"/>
              </a:lnSpc>
              <a:spcBef>
                <a:spcPct val="30000"/>
              </a:spcBef>
              <a:spcAft>
                <a:spcPct val="0"/>
              </a:spcAft>
              <a:buClr>
                <a:srgbClr val="124191"/>
              </a:buClr>
              <a:buSzPct val="120000"/>
              <a:buFont typeface="Arial" charset="0"/>
              <a:buNone/>
              <a:tabLst/>
              <a:defRPr/>
            </a:pPr>
            <a:r>
              <a:rPr kumimoji="0" lang="fi-FI" sz="1100" b="1" i="0" u="none" strike="noStrike" kern="1200" cap="none" spc="0" normalizeH="0" baseline="0" noProof="0" dirty="0" err="1">
                <a:ln>
                  <a:noFill/>
                </a:ln>
                <a:solidFill>
                  <a:srgbClr val="124192"/>
                </a:solidFill>
                <a:effectLst/>
                <a:uLnTx/>
                <a:uFillTx/>
                <a:latin typeface="Nokia Pure Text Light"/>
                <a:ea typeface="Arial Unicode MS" pitchFamily="34" charset="-128"/>
                <a:cs typeface="Arial Unicode MS" pitchFamily="34" charset="-128"/>
              </a:rPr>
              <a:t>AirScale</a:t>
            </a:r>
            <a:r>
              <a:rPr kumimoji="0" lang="fi-FI" sz="1100" b="1" i="0" u="none" strike="noStrike" kern="1200" cap="none" spc="0" normalizeH="0" baseline="0" noProof="0" dirty="0">
                <a:ln>
                  <a:noFill/>
                </a:ln>
                <a:solidFill>
                  <a:srgbClr val="124192"/>
                </a:solidFill>
                <a:effectLst/>
                <a:uLnTx/>
                <a:uFillTx/>
                <a:latin typeface="Nokia Pure Text Light"/>
                <a:ea typeface="Arial Unicode MS" pitchFamily="34" charset="-128"/>
                <a:cs typeface="Arial Unicode MS" pitchFamily="34" charset="-128"/>
              </a:rPr>
              <a:t> </a:t>
            </a:r>
            <a:endParaRPr kumimoji="0" lang="en-US" sz="1100" b="1" i="0" u="none" strike="noStrike" kern="1200" cap="none" spc="0" normalizeH="0" baseline="0" noProof="0" dirty="0">
              <a:ln>
                <a:noFill/>
              </a:ln>
              <a:solidFill>
                <a:srgbClr val="124192"/>
              </a:solidFill>
              <a:effectLst/>
              <a:uLnTx/>
              <a:uFillTx/>
              <a:latin typeface="Nokia Pure Text Light"/>
              <a:ea typeface="Arial Unicode MS" pitchFamily="34" charset="-128"/>
              <a:cs typeface="Arial Unicode MS" pitchFamily="34" charset="-128"/>
            </a:endParaRPr>
          </a:p>
        </p:txBody>
      </p:sp>
      <p:cxnSp>
        <p:nvCxnSpPr>
          <p:cNvPr id="217" name="Straight Connector 216">
            <a:extLst>
              <a:ext uri="{FF2B5EF4-FFF2-40B4-BE49-F238E27FC236}">
                <a16:creationId xmlns:a16="http://schemas.microsoft.com/office/drawing/2014/main" id="{0E0A9D43-F54B-4A7D-9C34-2A25CFF99030}"/>
              </a:ext>
            </a:extLst>
          </p:cNvPr>
          <p:cNvCxnSpPr/>
          <p:nvPr/>
        </p:nvCxnSpPr>
        <p:spPr>
          <a:xfrm>
            <a:off x="3162859" y="863497"/>
            <a:ext cx="2342" cy="37315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14F8BFD-63DF-4401-9D2D-BAE7E77D5415}"/>
              </a:ext>
            </a:extLst>
          </p:cNvPr>
          <p:cNvCxnSpPr/>
          <p:nvPr/>
        </p:nvCxnSpPr>
        <p:spPr>
          <a:xfrm>
            <a:off x="6476548" y="863497"/>
            <a:ext cx="2342" cy="37315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9" name="Rectangle 4">
            <a:extLst>
              <a:ext uri="{FF2B5EF4-FFF2-40B4-BE49-F238E27FC236}">
                <a16:creationId xmlns:a16="http://schemas.microsoft.com/office/drawing/2014/main" id="{584BB3A0-DFB6-4C2A-83C5-C8D47D21FAB3}"/>
              </a:ext>
            </a:extLst>
          </p:cNvPr>
          <p:cNvSpPr txBox="1">
            <a:spLocks/>
          </p:cNvSpPr>
          <p:nvPr/>
        </p:nvSpPr>
        <p:spPr>
          <a:xfrm>
            <a:off x="4984842" y="611441"/>
            <a:ext cx="2827246" cy="12311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95262" marR="0" lvl="2" indent="0" algn="l" defTabSz="895350" rtl="0" eaLnBrk="1" fontAlgn="base" latinLnBrk="0" hangingPunct="1">
              <a:lnSpc>
                <a:spcPct val="100000"/>
              </a:lnSpc>
              <a:spcBef>
                <a:spcPct val="30000"/>
              </a:spcBef>
              <a:spcAft>
                <a:spcPct val="0"/>
              </a:spcAft>
              <a:buClr>
                <a:srgbClr val="124191"/>
              </a:buClr>
              <a:buSzPct val="120000"/>
              <a:buFont typeface="Arial" charset="0"/>
              <a:buNone/>
              <a:tabLst/>
              <a:defRPr/>
            </a:pPr>
            <a:r>
              <a:rPr kumimoji="0" lang="en-US" sz="800" b="1" i="0" u="none" strike="noStrike" kern="1200" cap="none" spc="0" normalizeH="0" baseline="0" noProof="0" dirty="0">
                <a:ln>
                  <a:noFill/>
                </a:ln>
                <a:solidFill>
                  <a:srgbClr val="124192"/>
                </a:solidFill>
                <a:effectLst/>
                <a:uLnTx/>
                <a:uFillTx/>
                <a:latin typeface="Nokia Pure Text Light"/>
                <a:ea typeface="Arial Unicode MS" pitchFamily="34" charset="-128"/>
                <a:cs typeface="Arial Unicode MS" pitchFamily="34" charset="-128"/>
              </a:rPr>
              <a:t>D-RAN = Distributed RAN. System Module on each site  </a:t>
            </a:r>
          </a:p>
        </p:txBody>
      </p:sp>
    </p:spTree>
    <p:extLst>
      <p:ext uri="{BB962C8B-B14F-4D97-AF65-F5344CB8AC3E}">
        <p14:creationId xmlns:p14="http://schemas.microsoft.com/office/powerpoint/2010/main" val="3299665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BD76-EB49-4127-AEBD-71D2513CF6C2}"/>
              </a:ext>
            </a:extLst>
          </p:cNvPr>
          <p:cNvSpPr txBox="1">
            <a:spLocks/>
          </p:cNvSpPr>
          <p:nvPr/>
        </p:nvSpPr>
        <p:spPr>
          <a:xfrm>
            <a:off x="417600" y="280800"/>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fi-FI"/>
              <a:t>SRAN System Module Positioning Table for Single RAN Sites</a:t>
            </a:r>
            <a:endParaRPr lang="en-US" dirty="0"/>
          </a:p>
        </p:txBody>
      </p:sp>
      <p:graphicFrame>
        <p:nvGraphicFramePr>
          <p:cNvPr id="3" name="Table 2">
            <a:extLst>
              <a:ext uri="{FF2B5EF4-FFF2-40B4-BE49-F238E27FC236}">
                <a16:creationId xmlns:a16="http://schemas.microsoft.com/office/drawing/2014/main" id="{C00BB98C-EE44-4399-821C-BA3DFC77D5DD}"/>
              </a:ext>
            </a:extLst>
          </p:cNvPr>
          <p:cNvGraphicFramePr>
            <a:graphicFrameLocks noGrp="1"/>
          </p:cNvGraphicFramePr>
          <p:nvPr>
            <p:extLst/>
          </p:nvPr>
        </p:nvGraphicFramePr>
        <p:xfrm>
          <a:off x="417600" y="746121"/>
          <a:ext cx="7772400" cy="2176272"/>
        </p:xfrm>
        <a:graphic>
          <a:graphicData uri="http://schemas.openxmlformats.org/drawingml/2006/table">
            <a:tbl>
              <a:tblPr firstRow="1" bandRow="1">
                <a:tableStyleId>{5C22544A-7EE6-4342-B048-85BDC9FD1C3A}</a:tableStyleId>
              </a:tblPr>
              <a:tblGrid>
                <a:gridCol w="1731449">
                  <a:extLst>
                    <a:ext uri="{9D8B030D-6E8A-4147-A177-3AD203B41FA5}">
                      <a16:colId xmlns:a16="http://schemas.microsoft.com/office/drawing/2014/main" val="20000"/>
                    </a:ext>
                  </a:extLst>
                </a:gridCol>
                <a:gridCol w="3691734">
                  <a:extLst>
                    <a:ext uri="{9D8B030D-6E8A-4147-A177-3AD203B41FA5}">
                      <a16:colId xmlns:a16="http://schemas.microsoft.com/office/drawing/2014/main" val="20001"/>
                    </a:ext>
                  </a:extLst>
                </a:gridCol>
                <a:gridCol w="931652">
                  <a:extLst>
                    <a:ext uri="{9D8B030D-6E8A-4147-A177-3AD203B41FA5}">
                      <a16:colId xmlns:a16="http://schemas.microsoft.com/office/drawing/2014/main" val="20002"/>
                    </a:ext>
                  </a:extLst>
                </a:gridCol>
                <a:gridCol w="1417565">
                  <a:extLst>
                    <a:ext uri="{9D8B030D-6E8A-4147-A177-3AD203B41FA5}">
                      <a16:colId xmlns:a16="http://schemas.microsoft.com/office/drawing/2014/main" val="20003"/>
                    </a:ext>
                  </a:extLst>
                </a:gridCol>
              </a:tblGrid>
              <a:tr h="432763">
                <a:tc>
                  <a:txBody>
                    <a:bodyPr/>
                    <a:lstStyle/>
                    <a:p>
                      <a:pPr algn="ctr"/>
                      <a:r>
                        <a:rPr lang="en-US" sz="1200" dirty="0"/>
                        <a:t>Configuration</a:t>
                      </a:r>
                      <a:r>
                        <a:rPr lang="en-US" sz="1200" baseline="0" dirty="0"/>
                        <a:t> type</a:t>
                      </a:r>
                      <a:endParaRPr lang="en-US" sz="1200" dirty="0"/>
                    </a:p>
                  </a:txBody>
                  <a:tcPr anchor="ctr"/>
                </a:tc>
                <a:tc>
                  <a:txBody>
                    <a:bodyPr/>
                    <a:lstStyle/>
                    <a:p>
                      <a:pPr algn="ctr"/>
                      <a:r>
                        <a:rPr lang="en-US" sz="1200" dirty="0"/>
                        <a:t>Typical/exemplary configuration</a:t>
                      </a:r>
                    </a:p>
                  </a:txBody>
                  <a:tcPr anchor="ctr"/>
                </a:tc>
                <a:tc>
                  <a:txBody>
                    <a:bodyPr/>
                    <a:lstStyle/>
                    <a:p>
                      <a:pPr algn="ctr"/>
                      <a:r>
                        <a:rPr lang="en-US" sz="1200" dirty="0"/>
                        <a:t>FSMF</a:t>
                      </a:r>
                    </a:p>
                  </a:txBody>
                  <a:tcPr anchor="ctr"/>
                </a:tc>
                <a:tc>
                  <a:txBody>
                    <a:bodyPr/>
                    <a:lstStyle/>
                    <a:p>
                      <a:pPr algn="ctr"/>
                      <a:r>
                        <a:rPr lang="en-US" sz="1200" dirty="0" err="1"/>
                        <a:t>AirScale</a:t>
                      </a:r>
                      <a:r>
                        <a:rPr lang="en-US" sz="1200" dirty="0"/>
                        <a:t> System Module</a:t>
                      </a:r>
                    </a:p>
                  </a:txBody>
                  <a:tcPr anchor="ctr"/>
                </a:tc>
                <a:extLst>
                  <a:ext uri="{0D108BD9-81ED-4DB2-BD59-A6C34878D82A}">
                    <a16:rowId xmlns:a16="http://schemas.microsoft.com/office/drawing/2014/main" val="10000"/>
                  </a:ext>
                </a:extLst>
              </a:tr>
              <a:tr h="310719">
                <a:tc>
                  <a:txBody>
                    <a:bodyPr/>
                    <a:lstStyle/>
                    <a:p>
                      <a:pPr lvl="1" algn="r"/>
                      <a:r>
                        <a:rPr lang="en-US" sz="1000" dirty="0"/>
                        <a:t>Coverage</a:t>
                      </a:r>
                    </a:p>
                  </a:txBody>
                  <a:tcPr anchor="ctr"/>
                </a:tc>
                <a:tc>
                  <a:txBody>
                    <a:bodyPr/>
                    <a:lstStyle/>
                    <a:p>
                      <a:pPr>
                        <a:lnSpc>
                          <a:spcPct val="80000"/>
                        </a:lnSpc>
                      </a:pPr>
                      <a:r>
                        <a:rPr lang="en-US" sz="900" dirty="0"/>
                        <a:t>Coverage</a:t>
                      </a:r>
                    </a:p>
                    <a:p>
                      <a:pPr marL="180975" indent="-92075">
                        <a:lnSpc>
                          <a:spcPct val="80000"/>
                        </a:lnSpc>
                        <a:buFont typeface="Arial" pitchFamily="34" charset="0"/>
                        <a:buChar char="•"/>
                      </a:pPr>
                      <a:r>
                        <a:rPr lang="en-US" sz="900" dirty="0"/>
                        <a:t>2 bands, LTE 2x2 MIMO</a:t>
                      </a:r>
                    </a:p>
                  </a:txBody>
                  <a:tcPr/>
                </a:tc>
                <a:tc>
                  <a:txBody>
                    <a:bodyPr/>
                    <a:lstStyle/>
                    <a:p>
                      <a:pPr algn="ctr"/>
                      <a:r>
                        <a:rPr lang="en-US" sz="800" b="1" dirty="0">
                          <a:solidFill>
                            <a:schemeClr val="bg1"/>
                          </a:solidFill>
                        </a:rPr>
                        <a:t>Recommended</a:t>
                      </a:r>
                    </a:p>
                  </a:txBody>
                  <a:tcPr anchor="ctr">
                    <a:solidFill>
                      <a:srgbClr val="00B050"/>
                    </a:solidFill>
                  </a:tcPr>
                </a:tc>
                <a:tc>
                  <a:txBody>
                    <a:bodyPr/>
                    <a:lstStyle/>
                    <a:p>
                      <a:pPr algn="ctr"/>
                      <a:endParaRPr lang="en-US" sz="800" b="1" dirty="0">
                        <a:solidFill>
                          <a:schemeClr val="bg1"/>
                        </a:solidFill>
                      </a:endParaRPr>
                    </a:p>
                  </a:txBody>
                  <a:tcPr anchor="ctr">
                    <a:solidFill>
                      <a:schemeClr val="bg1">
                        <a:lumMod val="50000"/>
                      </a:schemeClr>
                    </a:solidFill>
                  </a:tcPr>
                </a:tc>
                <a:extLst>
                  <a:ext uri="{0D108BD9-81ED-4DB2-BD59-A6C34878D82A}">
                    <a16:rowId xmlns:a16="http://schemas.microsoft.com/office/drawing/2014/main" val="10001"/>
                  </a:ext>
                </a:extLst>
              </a:tr>
              <a:tr h="355107">
                <a:tc>
                  <a:txBody>
                    <a:bodyPr/>
                    <a:lstStyle/>
                    <a:p>
                      <a:pPr lvl="1" algn="r"/>
                      <a:r>
                        <a:rPr lang="en-US" sz="1000" dirty="0"/>
                        <a:t>Basic capacity</a:t>
                      </a:r>
                    </a:p>
                  </a:txBody>
                  <a:tcPr anchor="ctr"/>
                </a:tc>
                <a:tc>
                  <a:txBody>
                    <a:bodyPr/>
                    <a:lstStyle/>
                    <a:p>
                      <a:pPr>
                        <a:lnSpc>
                          <a:spcPct val="80000"/>
                        </a:lnSpc>
                      </a:pPr>
                      <a:r>
                        <a:rPr lang="en-US" sz="900" dirty="0"/>
                        <a:t>Basic capacity</a:t>
                      </a:r>
                    </a:p>
                    <a:p>
                      <a:pPr marL="180975" indent="-92075">
                        <a:lnSpc>
                          <a:spcPct val="80000"/>
                        </a:lnSpc>
                        <a:buFont typeface="Arial" pitchFamily="34" charset="0"/>
                        <a:buChar char="•"/>
                      </a:pPr>
                      <a:r>
                        <a:rPr lang="en-US" sz="900" dirty="0"/>
                        <a:t>3 bands, LTE 2x2 MIMO</a:t>
                      </a:r>
                    </a:p>
                  </a:txBody>
                  <a:tcPr/>
                </a:tc>
                <a:tc>
                  <a:txBody>
                    <a:bodyPr/>
                    <a:lstStyle/>
                    <a:p>
                      <a:pPr algn="ctr"/>
                      <a:r>
                        <a:rPr lang="en-US" sz="800" b="1" dirty="0">
                          <a:solidFill>
                            <a:schemeClr val="bg1"/>
                          </a:solidFill>
                        </a:rPr>
                        <a:t>Recommended</a:t>
                      </a:r>
                    </a:p>
                  </a:txBody>
                  <a:tcPr anchor="ctr">
                    <a:solidFill>
                      <a:srgbClr val="00B050"/>
                    </a:solidFill>
                  </a:tcPr>
                </a:tc>
                <a:tc>
                  <a:txBody>
                    <a:bodyPr/>
                    <a:lstStyle/>
                    <a:p>
                      <a:pPr algn="ctr"/>
                      <a:r>
                        <a:rPr lang="en-US" sz="800" b="1" dirty="0">
                          <a:solidFill>
                            <a:schemeClr val="bg1"/>
                          </a:solidFill>
                        </a:rPr>
                        <a:t>Recommended if capacity</a:t>
                      </a:r>
                      <a:r>
                        <a:rPr lang="en-US" sz="800" b="1" baseline="0" dirty="0">
                          <a:solidFill>
                            <a:schemeClr val="bg1"/>
                          </a:solidFill>
                        </a:rPr>
                        <a:t> evolution or 4x4 MIMO is foreseen in near future</a:t>
                      </a:r>
                      <a:endParaRPr lang="en-US" sz="800" b="1" dirty="0">
                        <a:solidFill>
                          <a:schemeClr val="bg1"/>
                        </a:solidFill>
                      </a:endParaRPr>
                    </a:p>
                  </a:txBody>
                  <a:tcPr anchor="ctr">
                    <a:solidFill>
                      <a:srgbClr val="FFC000"/>
                    </a:solidFill>
                  </a:tcPr>
                </a:tc>
                <a:extLst>
                  <a:ext uri="{0D108BD9-81ED-4DB2-BD59-A6C34878D82A}">
                    <a16:rowId xmlns:a16="http://schemas.microsoft.com/office/drawing/2014/main" val="10002"/>
                  </a:ext>
                </a:extLst>
              </a:tr>
              <a:tr h="355106">
                <a:tc>
                  <a:txBody>
                    <a:bodyPr/>
                    <a:lstStyle/>
                    <a:p>
                      <a:pPr lvl="1" algn="r"/>
                      <a:r>
                        <a:rPr lang="en-US" sz="1000" dirty="0"/>
                        <a:t>High</a:t>
                      </a:r>
                      <a:r>
                        <a:rPr lang="en-US" sz="1000" baseline="0" dirty="0"/>
                        <a:t> Capacity</a:t>
                      </a:r>
                      <a:endParaRPr lang="en-US" sz="1000" dirty="0"/>
                    </a:p>
                  </a:txBody>
                  <a:tcPr anchor="ctr"/>
                </a:tc>
                <a:tc>
                  <a:txBody>
                    <a:bodyPr/>
                    <a:lstStyle/>
                    <a:p>
                      <a:pPr>
                        <a:lnSpc>
                          <a:spcPct val="80000"/>
                        </a:lnSpc>
                      </a:pPr>
                      <a:r>
                        <a:rPr lang="en-US" sz="900" dirty="0"/>
                        <a:t>High Capacity</a:t>
                      </a:r>
                    </a:p>
                    <a:p>
                      <a:pPr marL="180975" indent="-92075">
                        <a:lnSpc>
                          <a:spcPct val="80000"/>
                        </a:lnSpc>
                        <a:buFont typeface="Arial" pitchFamily="34" charset="0"/>
                        <a:buChar char="•"/>
                      </a:pPr>
                      <a:r>
                        <a:rPr lang="en-US" sz="900" dirty="0"/>
                        <a:t>3 to 5 bands,</a:t>
                      </a:r>
                      <a:r>
                        <a:rPr lang="en-US" sz="900" baseline="0" dirty="0"/>
                        <a:t> </a:t>
                      </a:r>
                      <a:r>
                        <a:rPr lang="en-US" sz="900" dirty="0"/>
                        <a:t>LTE 4x4 MIMO at high bands, 2x2 MIMO at low bands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800" kern="1200" dirty="0">
                        <a:solidFill>
                          <a:schemeClr val="dk1"/>
                        </a:solidFill>
                        <a:latin typeface="+mn-lt"/>
                        <a:ea typeface="+mn-ea"/>
                        <a:cs typeface="+mn-cs"/>
                      </a:endParaRPr>
                    </a:p>
                  </a:txBody>
                  <a:tcPr anchor="ctr">
                    <a:solidFill>
                      <a:schemeClr val="bg1">
                        <a:lumMod val="50000"/>
                      </a:schemeClr>
                    </a:solidFill>
                  </a:tcPr>
                </a:tc>
                <a:tc>
                  <a:txBody>
                    <a:bodyPr/>
                    <a:lstStyle/>
                    <a:p>
                      <a:pPr algn="ctr"/>
                      <a:r>
                        <a:rPr lang="en-US" sz="800" b="1" dirty="0">
                          <a:solidFill>
                            <a:schemeClr val="bg1"/>
                          </a:solidFill>
                        </a:rPr>
                        <a:t>Recommended</a:t>
                      </a:r>
                    </a:p>
                  </a:txBody>
                  <a:tcPr anchor="ctr">
                    <a:solidFill>
                      <a:srgbClr val="00B050"/>
                    </a:solidFill>
                  </a:tcPr>
                </a:tc>
                <a:extLst>
                  <a:ext uri="{0D108BD9-81ED-4DB2-BD59-A6C34878D82A}">
                    <a16:rowId xmlns:a16="http://schemas.microsoft.com/office/drawing/2014/main" val="10003"/>
                  </a:ext>
                </a:extLst>
              </a:tr>
              <a:tr h="372863">
                <a:tc>
                  <a:txBody>
                    <a:bodyPr/>
                    <a:lstStyle/>
                    <a:p>
                      <a:pPr marL="457200" marR="0" lvl="1" indent="0" algn="r"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Very High Capacity</a:t>
                      </a:r>
                    </a:p>
                  </a:txBody>
                  <a:tcPr anchor="ctr"/>
                </a:tc>
                <a:tc>
                  <a:txBody>
                    <a:bodyPr/>
                    <a:lstStyle/>
                    <a:p>
                      <a:pPr>
                        <a:lnSpc>
                          <a:spcPct val="80000"/>
                        </a:lnSpc>
                      </a:pPr>
                      <a:r>
                        <a:rPr lang="en-US" sz="900" dirty="0"/>
                        <a:t>Very high capacity</a:t>
                      </a:r>
                    </a:p>
                    <a:p>
                      <a:pPr marL="180975" indent="-92075">
                        <a:lnSpc>
                          <a:spcPct val="80000"/>
                        </a:lnSpc>
                        <a:buFont typeface="Arial" pitchFamily="34" charset="0"/>
                        <a:buChar char="•"/>
                      </a:pPr>
                      <a:r>
                        <a:rPr lang="en-US" sz="900" dirty="0"/>
                        <a:t>Up to 7 bands, FDD LTE 4x4 MIMO at high FDD bands, 2x2 MIMO at low FDD bands</a:t>
                      </a:r>
                    </a:p>
                    <a:p>
                      <a:pPr marL="180975" indent="-92075">
                        <a:lnSpc>
                          <a:spcPct val="80000"/>
                        </a:lnSpc>
                        <a:buFont typeface="Arial" pitchFamily="34" charset="0"/>
                        <a:buChar char="•"/>
                      </a:pPr>
                      <a:r>
                        <a:rPr lang="en-US" sz="900" dirty="0"/>
                        <a:t>TD-LTE 8x8 MIMO future expansion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800" dirty="0"/>
                    </a:p>
                  </a:txBody>
                  <a:tcPr anchor="ctr">
                    <a:solidFill>
                      <a:schemeClr val="bg1">
                        <a:lumMod val="50000"/>
                      </a:schemeClr>
                    </a:solidFill>
                  </a:tcPr>
                </a:tc>
                <a:tc>
                  <a:txBody>
                    <a:bodyPr/>
                    <a:lstStyle/>
                    <a:p>
                      <a:pPr algn="ctr"/>
                      <a:r>
                        <a:rPr lang="en-US" sz="800" b="1" dirty="0">
                          <a:solidFill>
                            <a:schemeClr val="bg1"/>
                          </a:solidFill>
                        </a:rPr>
                        <a:t>Recommended</a:t>
                      </a:r>
                    </a:p>
                  </a:txBody>
                  <a:tcPr anchor="ctr">
                    <a:solidFill>
                      <a:srgbClr val="00B050"/>
                    </a:solidFill>
                  </a:tcPr>
                </a:tc>
                <a:extLst>
                  <a:ext uri="{0D108BD9-81ED-4DB2-BD59-A6C34878D82A}">
                    <a16:rowId xmlns:a16="http://schemas.microsoft.com/office/drawing/2014/main" val="10004"/>
                  </a:ext>
                </a:extLst>
              </a:tr>
            </a:tbl>
          </a:graphicData>
        </a:graphic>
      </p:graphicFrame>
      <p:sp>
        <p:nvSpPr>
          <p:cNvPr id="4" name="Rectangle 3">
            <a:extLst>
              <a:ext uri="{FF2B5EF4-FFF2-40B4-BE49-F238E27FC236}">
                <a16:creationId xmlns:a16="http://schemas.microsoft.com/office/drawing/2014/main" id="{0D5AFE10-7E0B-454A-9B04-BF04674484E0}"/>
              </a:ext>
            </a:extLst>
          </p:cNvPr>
          <p:cNvSpPr/>
          <p:nvPr/>
        </p:nvSpPr>
        <p:spPr bwMode="gray">
          <a:xfrm>
            <a:off x="415995" y="3012656"/>
            <a:ext cx="7772400" cy="1666023"/>
          </a:xfrm>
          <a:prstGeom prst="rect">
            <a:avLst/>
          </a:prstGeom>
          <a:solidFill>
            <a:schemeClr val="tx1"/>
          </a:solidFill>
          <a:ln w="12700" algn="ctr">
            <a:solidFill>
              <a:schemeClr val="tx1"/>
            </a:solidFill>
            <a:round/>
            <a:headEnd/>
            <a:tailEnd/>
          </a:ln>
          <a:effectLst/>
        </p:spPr>
        <p:txBody>
          <a:bodyPr lIns="0" tIns="0" rIns="72000" bIns="72557" rtlCol="0" anchor="t" anchorCtr="0"/>
          <a:lstStyle/>
          <a:p>
            <a:pPr marL="179388" marR="0" lvl="0" indent="-93663" algn="l" defTabSz="457200" rtl="0" eaLnBrk="1" fontAlgn="base" latinLnBrk="0" hangingPunct="1">
              <a:lnSpc>
                <a:spcPct val="100000"/>
              </a:lnSpc>
              <a:spcBef>
                <a:spcPts val="0"/>
              </a:spcBef>
              <a:spcAft>
                <a:spcPts val="600"/>
              </a:spcAft>
              <a:buClr>
                <a:srgbClr val="FFFFFF"/>
              </a:buClr>
              <a:buSzPct val="100000"/>
              <a:buFont typeface="Arial" pitchFamily="34" charset="0"/>
              <a:buChar char="•"/>
              <a:tabLst/>
              <a:defRPr/>
            </a:pPr>
            <a:r>
              <a:rPr kumimoji="0" lang="en-US" sz="110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Flexi MR 10 System Module should be the default offering for Single RAT sites and for Basic Capacity SRAN Sites</a:t>
            </a:r>
          </a:p>
          <a:p>
            <a:pPr marL="179388" marR="0" lvl="0" indent="-93663" algn="l" defTabSz="457200" rtl="0" eaLnBrk="1" fontAlgn="base" latinLnBrk="0" hangingPunct="1">
              <a:lnSpc>
                <a:spcPct val="100000"/>
              </a:lnSpc>
              <a:spcBef>
                <a:spcPts val="0"/>
              </a:spcBef>
              <a:spcAft>
                <a:spcPts val="600"/>
              </a:spcAft>
              <a:buClr>
                <a:srgbClr val="FFFFFF"/>
              </a:buClr>
              <a:buSzPct val="100000"/>
              <a:buFont typeface="Arial" pitchFamily="34" charset="0"/>
              <a:buChar char="•"/>
              <a:tabLst/>
              <a:defRPr/>
            </a:pPr>
            <a:r>
              <a:rPr kumimoji="0" lang="en-US" sz="110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AirScale system Module  is a Premium Product and should be offered mainly for : </a:t>
            </a:r>
          </a:p>
          <a:p>
            <a:pPr marL="637200" marR="0" lvl="1" indent="-180000" algn="l" defTabSz="457200" rtl="0" eaLnBrk="1" fontAlgn="base" latinLnBrk="0" hangingPunct="1">
              <a:lnSpc>
                <a:spcPct val="100000"/>
              </a:lnSpc>
              <a:spcBef>
                <a:spcPts val="0"/>
              </a:spcBef>
              <a:spcAft>
                <a:spcPts val="600"/>
              </a:spcAft>
              <a:buClr>
                <a:srgbClr val="FFFFFF"/>
              </a:buClr>
              <a:buSzPct val="100000"/>
              <a:buFont typeface="Arial" pitchFamily="34" charset="0"/>
              <a:buChar char="•"/>
              <a:tabLst/>
              <a:defRPr/>
            </a:pPr>
            <a:r>
              <a:rPr kumimoji="0" lang="en-US" sz="105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High Capacity Single RAN Sites</a:t>
            </a:r>
          </a:p>
          <a:p>
            <a:pPr marL="637200" marR="0" lvl="1" indent="-180000" algn="l" defTabSz="457200" rtl="0" eaLnBrk="1" fontAlgn="base" latinLnBrk="0" hangingPunct="1">
              <a:lnSpc>
                <a:spcPct val="100000"/>
              </a:lnSpc>
              <a:spcBef>
                <a:spcPts val="0"/>
              </a:spcBef>
              <a:spcAft>
                <a:spcPts val="600"/>
              </a:spcAft>
              <a:buClr>
                <a:srgbClr val="FFFFFF"/>
              </a:buClr>
              <a:buSzPct val="100000"/>
              <a:buFont typeface="Arial" pitchFamily="34" charset="0"/>
              <a:buChar char="•"/>
              <a:tabLst/>
              <a:defRPr/>
            </a:pPr>
            <a:r>
              <a:rPr kumimoji="0" lang="en-US" sz="105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Sites with 3-RAT and TD-LTE Baseband Sharing</a:t>
            </a:r>
          </a:p>
          <a:p>
            <a:pPr marL="637200" marR="0" lvl="1" indent="-180000" algn="l" defTabSz="457200" rtl="0" eaLnBrk="1" fontAlgn="base" latinLnBrk="0" hangingPunct="1">
              <a:lnSpc>
                <a:spcPct val="100000"/>
              </a:lnSpc>
              <a:spcBef>
                <a:spcPts val="0"/>
              </a:spcBef>
              <a:spcAft>
                <a:spcPts val="600"/>
              </a:spcAft>
              <a:buClr>
                <a:srgbClr val="FFFFFF"/>
              </a:buClr>
              <a:buSzPct val="100000"/>
              <a:buFont typeface="Arial" pitchFamily="34" charset="0"/>
              <a:buChar char="•"/>
              <a:tabLst/>
              <a:defRPr/>
            </a:pPr>
            <a:r>
              <a:rPr kumimoji="0" lang="en-US" sz="105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Sites Requiring Common CPRI with </a:t>
            </a:r>
            <a:r>
              <a:rPr kumimoji="0" lang="en-US" sz="1050" b="1"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fALU</a:t>
            </a:r>
            <a:r>
              <a:rPr kumimoji="0" lang="en-US" sz="105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LTE Radios</a:t>
            </a:r>
          </a:p>
          <a:p>
            <a:pPr marL="637200" marR="0" lvl="1" indent="-180000" algn="l" defTabSz="457200" rtl="0" eaLnBrk="1" fontAlgn="base" latinLnBrk="0" hangingPunct="1">
              <a:lnSpc>
                <a:spcPct val="100000"/>
              </a:lnSpc>
              <a:spcBef>
                <a:spcPts val="0"/>
              </a:spcBef>
              <a:spcAft>
                <a:spcPts val="600"/>
              </a:spcAft>
              <a:buClr>
                <a:srgbClr val="FFFFFF"/>
              </a:buClr>
              <a:buSzPct val="100000"/>
              <a:buFont typeface="Arial" pitchFamily="34" charset="0"/>
              <a:buChar char="•"/>
              <a:tabLst/>
              <a:defRPr/>
            </a:pPr>
            <a:r>
              <a:rPr kumimoji="0" lang="en-US" sz="105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LTE4.5Pro or 5G as a mandatory requirement</a:t>
            </a:r>
          </a:p>
          <a:p>
            <a:pPr marL="637200" marR="0" lvl="1" indent="-180000" algn="l" defTabSz="457200" rtl="0" eaLnBrk="1" fontAlgn="base" latinLnBrk="0" hangingPunct="1">
              <a:lnSpc>
                <a:spcPct val="100000"/>
              </a:lnSpc>
              <a:spcBef>
                <a:spcPts val="0"/>
              </a:spcBef>
              <a:spcAft>
                <a:spcPts val="600"/>
              </a:spcAft>
              <a:buClr>
                <a:srgbClr val="FFFFFF"/>
              </a:buClr>
              <a:buSzPct val="100000"/>
              <a:buFont typeface="Arial" pitchFamily="34" charset="0"/>
              <a:buChar char="•"/>
              <a:tabLst/>
              <a:defRPr/>
            </a:pPr>
            <a:r>
              <a:rPr kumimoji="0" lang="en-US" sz="1050" b="1"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AirScale radio unit support</a:t>
            </a:r>
          </a:p>
          <a:p>
            <a:pPr marL="0" marR="0" lvl="0" indent="0" algn="l" defTabSz="457200" rtl="0" eaLnBrk="1" fontAlgn="base" latinLnBrk="0" hangingPunct="1">
              <a:lnSpc>
                <a:spcPct val="100000"/>
              </a:lnSpc>
              <a:spcBef>
                <a:spcPts val="0"/>
              </a:spcBef>
              <a:spcAft>
                <a:spcPts val="600"/>
              </a:spcAft>
              <a:buClr>
                <a:srgbClr val="FFFFFF"/>
              </a:buClr>
              <a:buSzPct val="100000"/>
              <a:buFontTx/>
              <a:buNone/>
              <a:tabLst/>
              <a:defRPr/>
            </a:pPr>
            <a:endParaRPr kumimoji="0" lang="en-US" sz="11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endParaRPr>
          </a:p>
          <a:p>
            <a:pPr marL="180000" marR="0" lvl="0" indent="-180000" algn="l" defTabSz="457200" rtl="0" eaLnBrk="1" fontAlgn="base" latinLnBrk="0" hangingPunct="1">
              <a:lnSpc>
                <a:spcPct val="100000"/>
              </a:lnSpc>
              <a:spcBef>
                <a:spcPts val="0"/>
              </a:spcBef>
              <a:spcAft>
                <a:spcPts val="600"/>
              </a:spcAft>
              <a:buClr>
                <a:srgbClr val="FFFFFF"/>
              </a:buClr>
              <a:buSzPct val="100000"/>
              <a:buFont typeface="Arial" pitchFamily="34" charset="0"/>
              <a:buChar char="•"/>
              <a:tabLst/>
              <a:defRPr/>
            </a:pPr>
            <a:endParaRPr kumimoji="0" lang="en-US" sz="11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endParaRPr>
          </a:p>
        </p:txBody>
      </p:sp>
      <p:sp>
        <p:nvSpPr>
          <p:cNvPr id="5" name="Footer Placeholder 105">
            <a:extLst>
              <a:ext uri="{FF2B5EF4-FFF2-40B4-BE49-F238E27FC236}">
                <a16:creationId xmlns:a16="http://schemas.microsoft.com/office/drawing/2014/main" id="{E9E8C46F-26F0-49BE-B2B1-630E8DD23659}"/>
              </a:ext>
            </a:extLst>
          </p:cNvPr>
          <p:cNvSpPr txBox="1">
            <a:spLocks/>
          </p:cNvSpPr>
          <p:nvPr/>
        </p:nvSpPr>
        <p:spPr>
          <a:xfrm>
            <a:off x="2692800" y="4786320"/>
            <a:ext cx="2581200" cy="122400"/>
          </a:xfrm>
          <a:prstGeom prst="rect">
            <a:avLst/>
          </a:prstGeom>
        </p:spPr>
        <p:txBody>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Nokia Pure Text Light"/>
              </a:rPr>
              <a:t>Nokia Internal Use</a:t>
            </a:r>
          </a:p>
        </p:txBody>
      </p:sp>
    </p:spTree>
    <p:extLst>
      <p:ext uri="{BB962C8B-B14F-4D97-AF65-F5344CB8AC3E}">
        <p14:creationId xmlns:p14="http://schemas.microsoft.com/office/powerpoint/2010/main" val="3023452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4D344A-2F44-42A3-A636-69DA0A94B1F8}"/>
              </a:ext>
            </a:extLst>
          </p:cNvPr>
          <p:cNvSpPr/>
          <p:nvPr/>
        </p:nvSpPr>
        <p:spPr>
          <a:xfrm>
            <a:off x="4268899" y="2959018"/>
            <a:ext cx="3927837" cy="1799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6800" tIns="36000" rIns="36000" rtlCol="0" anchor="t" anchorCtr="0"/>
          <a:lstStyle/>
          <a:p>
            <a:pPr marL="87313" marR="0" lvl="0" indent="-87313" algn="l" defTabSz="604723" rtl="0" eaLnBrk="1" fontAlgn="base" latinLnBrk="0" hangingPunct="1">
              <a:lnSpc>
                <a:spcPct val="100000"/>
              </a:lnSpc>
              <a:spcBef>
                <a:spcPct val="15000"/>
              </a:spcBef>
              <a:spcAft>
                <a:spcPct val="15000"/>
              </a:spcAft>
              <a:buClr>
                <a:srgbClr val="124191"/>
              </a:buClr>
              <a:buSzTx/>
              <a:buFontTx/>
              <a:buNone/>
              <a:tabLst>
                <a:tab pos="141102" algn="l"/>
              </a:tabLst>
              <a:defRPr/>
            </a:pPr>
            <a:r>
              <a:rPr kumimoji="0" lang="en-GB" sz="1100" b="1" i="0" u="none" strike="noStrike" kern="1200" cap="none" spc="0" normalizeH="0" baseline="0" noProof="0" dirty="0">
                <a:ln>
                  <a:noFill/>
                </a:ln>
                <a:solidFill>
                  <a:srgbClr val="124191"/>
                </a:solidFill>
                <a:effectLst/>
                <a:uLnTx/>
                <a:uFillTx/>
                <a:latin typeface="Nokia Pure Text Light"/>
                <a:ea typeface="MS PGothic" pitchFamily="34" charset="-128"/>
                <a:cs typeface="+mn-cs"/>
              </a:rPr>
              <a:t>Future evolution</a:t>
            </a:r>
          </a:p>
        </p:txBody>
      </p:sp>
      <p:sp>
        <p:nvSpPr>
          <p:cNvPr id="3" name="Title 1">
            <a:extLst>
              <a:ext uri="{FF2B5EF4-FFF2-40B4-BE49-F238E27FC236}">
                <a16:creationId xmlns:a16="http://schemas.microsoft.com/office/drawing/2014/main" id="{2D1E8CFD-E3D5-4E9E-93F8-346CBD78FEAF}"/>
              </a:ext>
            </a:extLst>
          </p:cNvPr>
          <p:cNvSpPr txBox="1">
            <a:spLocks/>
          </p:cNvSpPr>
          <p:nvPr/>
        </p:nvSpPr>
        <p:spPr>
          <a:xfrm>
            <a:off x="408285" y="205349"/>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Options for outdoor sites </a:t>
            </a:r>
            <a:endParaRPr lang="en-IN" dirty="0"/>
          </a:p>
        </p:txBody>
      </p:sp>
      <p:sp>
        <p:nvSpPr>
          <p:cNvPr id="4" name="TextBox 3">
            <a:extLst>
              <a:ext uri="{FF2B5EF4-FFF2-40B4-BE49-F238E27FC236}">
                <a16:creationId xmlns:a16="http://schemas.microsoft.com/office/drawing/2014/main" id="{D7BF1A78-EE26-4E90-8364-4103B1C85AFB}"/>
              </a:ext>
            </a:extLst>
          </p:cNvPr>
          <p:cNvSpPr txBox="1"/>
          <p:nvPr/>
        </p:nvSpPr>
        <p:spPr>
          <a:xfrm>
            <a:off x="4263694" y="1955507"/>
            <a:ext cx="1969124" cy="507468"/>
          </a:xfrm>
          <a:prstGeom prst="rect">
            <a:avLst/>
          </a:prstGeom>
          <a:noFill/>
        </p:spPr>
        <p:txBody>
          <a:bodyPr wrap="square" lIns="90000" tIns="90000" rIns="72000" bIns="468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en-US" sz="12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2-8 Plug-in units in 7U Outdoor </a:t>
            </a:r>
            <a:r>
              <a:rPr kumimoji="0" lang="en-US" sz="1200" b="0" i="0" u="none" strike="noStrike" kern="120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Subrack</a:t>
            </a:r>
            <a:endParaRPr kumimoji="0" lang="en-US" sz="12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endParaRPr>
          </a:p>
        </p:txBody>
      </p:sp>
      <p:sp>
        <p:nvSpPr>
          <p:cNvPr id="5" name="TextBox 4">
            <a:extLst>
              <a:ext uri="{FF2B5EF4-FFF2-40B4-BE49-F238E27FC236}">
                <a16:creationId xmlns:a16="http://schemas.microsoft.com/office/drawing/2014/main" id="{2C4D9103-1FFE-4256-98FC-1B9D8A520133}"/>
              </a:ext>
            </a:extLst>
          </p:cNvPr>
          <p:cNvSpPr txBox="1"/>
          <p:nvPr/>
        </p:nvSpPr>
        <p:spPr>
          <a:xfrm>
            <a:off x="4561597" y="4156651"/>
            <a:ext cx="1969124" cy="507468"/>
          </a:xfrm>
          <a:prstGeom prst="rect">
            <a:avLst/>
          </a:prstGeom>
          <a:noFill/>
        </p:spPr>
        <p:txBody>
          <a:bodyPr wrap="square" lIns="90000" tIns="90000" rIns="72000" bIns="468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en-US" sz="12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2-4 Plug-in units in 4U Outdoor </a:t>
            </a:r>
            <a:r>
              <a:rPr kumimoji="0" lang="en-US" sz="1200" b="0" i="0" u="none" strike="noStrike" kern="1200" cap="none" spc="0" normalizeH="0" baseline="0" noProof="0" dirty="0" err="1">
                <a:ln>
                  <a:noFill/>
                </a:ln>
                <a:solidFill>
                  <a:srgbClr val="001135"/>
                </a:solidFill>
                <a:effectLst/>
                <a:uLnTx/>
                <a:uFillTx/>
                <a:latin typeface="Nokia Pure Text Light"/>
                <a:ea typeface="Nokia Pure Text" panose="020B0503020202020204" pitchFamily="34" charset="0"/>
                <a:cs typeface="Nokia Pure Headline Light"/>
              </a:rPr>
              <a:t>Subrack</a:t>
            </a:r>
            <a:endParaRPr kumimoji="0" lang="en-US" sz="12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endParaRPr>
          </a:p>
        </p:txBody>
      </p:sp>
      <p:pic>
        <p:nvPicPr>
          <p:cNvPr id="6" name="Picture 2">
            <a:extLst>
              <a:ext uri="{FF2B5EF4-FFF2-40B4-BE49-F238E27FC236}">
                <a16:creationId xmlns:a16="http://schemas.microsoft.com/office/drawing/2014/main" id="{2CAA2E35-F175-4DD3-B6D7-3FA0F44A81D8}"/>
              </a:ext>
            </a:extLst>
          </p:cNvPr>
          <p:cNvPicPr>
            <a:picLocks noChangeAspect="1" noChangeArrowheads="1"/>
          </p:cNvPicPr>
          <p:nvPr/>
        </p:nvPicPr>
        <p:blipFill>
          <a:blip r:embed="rId2" cstate="email"/>
          <a:stretch>
            <a:fillRect/>
          </a:stretch>
        </p:blipFill>
        <p:spPr bwMode="auto">
          <a:xfrm>
            <a:off x="6500227" y="4200256"/>
            <a:ext cx="1298742" cy="460844"/>
          </a:xfrm>
          <a:prstGeom prst="rect">
            <a:avLst/>
          </a:prstGeom>
          <a:noFill/>
          <a:ln w="9525">
            <a:noFill/>
            <a:miter lim="800000"/>
            <a:headEnd/>
            <a:tailEnd/>
          </a:ln>
        </p:spPr>
      </p:pic>
      <p:sp>
        <p:nvSpPr>
          <p:cNvPr id="7" name="TextBox 6">
            <a:extLst>
              <a:ext uri="{FF2B5EF4-FFF2-40B4-BE49-F238E27FC236}">
                <a16:creationId xmlns:a16="http://schemas.microsoft.com/office/drawing/2014/main" id="{08A4CC33-D28E-4148-AEE3-1ECD6BC6E794}"/>
              </a:ext>
            </a:extLst>
          </p:cNvPr>
          <p:cNvSpPr txBox="1"/>
          <p:nvPr/>
        </p:nvSpPr>
        <p:spPr>
          <a:xfrm>
            <a:off x="4450154" y="3200763"/>
            <a:ext cx="3544551" cy="964294"/>
          </a:xfrm>
          <a:prstGeom prst="rect">
            <a:avLst/>
          </a:prstGeom>
          <a:solidFill>
            <a:schemeClr val="accent1">
              <a:lumMod val="75000"/>
            </a:schemeClr>
          </a:solidFill>
        </p:spPr>
        <p:txBody>
          <a:bodyPr wrap="square" lIns="72000" tIns="36000" rIns="72000" bIns="36000" rtlCol="0">
            <a:noAutofit/>
          </a:bodyPr>
          <a:lstStyle>
            <a:defPPr>
              <a:defRPr lang="en-GB"/>
            </a:defPPr>
            <a:lvl1pPr>
              <a:spcBef>
                <a:spcPts val="0"/>
              </a:spcBef>
              <a:defRPr sz="1400" b="1">
                <a:solidFill>
                  <a:srgbClr val="FFFFFF"/>
                </a:solidFill>
                <a:latin typeface="Nokia Pure Text Light"/>
                <a:ea typeface="ＭＳ Ｐゴシック"/>
                <a:cs typeface="Nokia Pure Headline Light"/>
              </a:defRPr>
            </a:lvl1pPr>
          </a:lstStyle>
          <a:p>
            <a:pPr marL="0" marR="0" lvl="0" indent="0" algn="l" defTabSz="457200" rtl="0" eaLnBrk="1" fontAlgn="base" latinLnBrk="0" hangingPunct="1">
              <a:lnSpc>
                <a:spcPct val="100000"/>
              </a:lnSpc>
              <a:spcBef>
                <a:spcPts val="0"/>
              </a:spcBef>
              <a:spcAft>
                <a:spcPct val="0"/>
              </a:spcAft>
              <a:buClrTx/>
              <a:buSzTx/>
              <a:buFontTx/>
              <a:buNone/>
              <a:tabLst/>
              <a:defRPr/>
            </a:pPr>
            <a:r>
              <a:rPr kumimoji="0" lang="fi-FI" sz="1200" b="1" i="0" u="none" strike="noStrike" kern="1200" cap="none" spc="0" normalizeH="0" baseline="0" noProof="0" dirty="0">
                <a:ln>
                  <a:noFill/>
                </a:ln>
                <a:solidFill>
                  <a:srgbClr val="FFFFFF"/>
                </a:solidFill>
                <a:effectLst/>
                <a:uLnTx/>
                <a:uFillTx/>
                <a:latin typeface="Nokia Pure Text Light"/>
                <a:ea typeface="ＭＳ Ｐゴシック"/>
              </a:rPr>
              <a:t>Basic </a:t>
            </a:r>
            <a:r>
              <a:rPr kumimoji="0" lang="fi-FI" sz="1200" b="1" i="0" u="none" strike="noStrike" kern="1200" cap="none" spc="0" normalizeH="0" baseline="0" noProof="0" dirty="0" err="1">
                <a:ln>
                  <a:noFill/>
                </a:ln>
                <a:solidFill>
                  <a:srgbClr val="FFFFFF"/>
                </a:solidFill>
                <a:effectLst/>
                <a:uLnTx/>
                <a:uFillTx/>
                <a:latin typeface="Nokia Pure Text Light"/>
                <a:ea typeface="ＭＳ Ｐゴシック"/>
              </a:rPr>
              <a:t>Capacity</a:t>
            </a:r>
            <a:r>
              <a:rPr kumimoji="0" lang="fi-FI" sz="1200" b="1"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200" b="1" i="0" u="none" strike="noStrike" kern="1200" cap="none" spc="0" normalizeH="0" baseline="0" noProof="0" dirty="0" err="1">
                <a:ln>
                  <a:noFill/>
                </a:ln>
                <a:solidFill>
                  <a:srgbClr val="FFFFFF"/>
                </a:solidFill>
                <a:effectLst/>
                <a:uLnTx/>
                <a:uFillTx/>
                <a:latin typeface="Nokia Pure Text Light"/>
                <a:ea typeface="ＭＳ Ｐゴシック"/>
              </a:rPr>
              <a:t>Outdoor</a:t>
            </a:r>
            <a:r>
              <a:rPr kumimoji="0" lang="fi-FI" sz="1200" b="1"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200" b="1" i="0" u="none" strike="noStrike" kern="1200" cap="none" spc="0" normalizeH="0" baseline="0" noProof="0" dirty="0" err="1">
                <a:ln>
                  <a:noFill/>
                </a:ln>
                <a:solidFill>
                  <a:srgbClr val="FFFFFF"/>
                </a:solidFill>
                <a:effectLst/>
                <a:uLnTx/>
                <a:uFillTx/>
                <a:latin typeface="Nokia Pure Text Light"/>
                <a:ea typeface="ＭＳ Ｐゴシック"/>
              </a:rPr>
              <a:t>subrack</a:t>
            </a:r>
            <a:r>
              <a:rPr kumimoji="0" lang="fi-FI" sz="1200" b="1" i="0" u="none" strike="noStrike" kern="1200" cap="none" spc="0" normalizeH="0" baseline="0" noProof="0" dirty="0">
                <a:ln>
                  <a:noFill/>
                </a:ln>
                <a:solidFill>
                  <a:srgbClr val="FFFFFF"/>
                </a:solidFill>
                <a:effectLst/>
                <a:uLnTx/>
                <a:uFillTx/>
                <a:latin typeface="Nokia Pure Text Light"/>
                <a:ea typeface="ＭＳ Ｐゴシック"/>
              </a:rPr>
              <a:t> (AMOC)</a:t>
            </a:r>
          </a:p>
          <a:p>
            <a:pPr marL="171450" marR="0" lvl="0" indent="-171450" algn="l" defTabSz="4572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fi-FI" sz="1200" b="1" i="0" u="none" strike="noStrike" kern="1200" cap="none" spc="0" normalizeH="0" baseline="0" noProof="0" dirty="0" err="1">
                <a:ln>
                  <a:noFill/>
                </a:ln>
                <a:solidFill>
                  <a:srgbClr val="FFFFFF"/>
                </a:solidFill>
                <a:effectLst/>
                <a:uLnTx/>
                <a:uFillTx/>
                <a:latin typeface="Nokia Pure Text Light"/>
                <a:ea typeface="ＭＳ Ｐゴシック"/>
              </a:rPr>
              <a:t>From</a:t>
            </a:r>
            <a:r>
              <a:rPr kumimoji="0" lang="fi-FI" sz="1200" b="1"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200" b="1" i="0" u="none" strike="noStrike" kern="1200" cap="none" spc="0" normalizeH="0" baseline="0" noProof="0" dirty="0" err="1">
                <a:ln>
                  <a:noFill/>
                </a:ln>
                <a:solidFill>
                  <a:srgbClr val="FFFFFF"/>
                </a:solidFill>
                <a:effectLst/>
                <a:uLnTx/>
                <a:uFillTx/>
                <a:latin typeface="Nokia Pure Text Light"/>
                <a:ea typeface="ＭＳ Ｐゴシック"/>
              </a:rPr>
              <a:t>low</a:t>
            </a:r>
            <a:r>
              <a:rPr kumimoji="0" lang="fi-FI" sz="1200" b="1" i="0" u="none" strike="noStrike" kern="1200" cap="none" spc="0" normalizeH="0" baseline="0" noProof="0" dirty="0">
                <a:ln>
                  <a:noFill/>
                </a:ln>
                <a:solidFill>
                  <a:srgbClr val="FFFFFF"/>
                </a:solidFill>
                <a:effectLst/>
                <a:uLnTx/>
                <a:uFillTx/>
                <a:latin typeface="Nokia Pure Text Light"/>
                <a:ea typeface="ＭＳ Ｐゴシック"/>
              </a:rPr>
              <a:t> to </a:t>
            </a:r>
            <a:r>
              <a:rPr kumimoji="0" lang="fi-FI" sz="1200" b="1" i="0" u="none" strike="noStrike" kern="1200" cap="none" spc="0" normalizeH="0" baseline="0" noProof="0" dirty="0" err="1">
                <a:ln>
                  <a:noFill/>
                </a:ln>
                <a:solidFill>
                  <a:srgbClr val="FFFFFF"/>
                </a:solidFill>
                <a:effectLst/>
                <a:uLnTx/>
                <a:uFillTx/>
                <a:latin typeface="Nokia Pure Text Light"/>
                <a:ea typeface="ＭＳ Ｐゴシック"/>
              </a:rPr>
              <a:t>high</a:t>
            </a:r>
            <a:r>
              <a:rPr kumimoji="0" lang="fi-FI" sz="1200" b="1"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200" b="1" i="0" u="none" strike="noStrike" kern="1200" cap="none" spc="0" normalizeH="0" baseline="0" noProof="0" dirty="0" err="1">
                <a:ln>
                  <a:noFill/>
                </a:ln>
                <a:solidFill>
                  <a:srgbClr val="FFFFFF"/>
                </a:solidFill>
                <a:effectLst/>
                <a:uLnTx/>
                <a:uFillTx/>
                <a:latin typeface="Nokia Pure Text Light"/>
                <a:ea typeface="ＭＳ Ｐゴシック"/>
              </a:rPr>
              <a:t>capacity</a:t>
            </a:r>
            <a:r>
              <a:rPr kumimoji="0" lang="fi-FI" sz="1200" b="1"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200" b="1" i="0" u="none" strike="noStrike" kern="1200" cap="none" spc="0" normalizeH="0" baseline="0" noProof="0" dirty="0" err="1">
                <a:ln>
                  <a:noFill/>
                </a:ln>
                <a:solidFill>
                  <a:srgbClr val="FFFFFF"/>
                </a:solidFill>
                <a:effectLst/>
                <a:uLnTx/>
                <a:uFillTx/>
                <a:latin typeface="Nokia Pure Text Light"/>
                <a:ea typeface="ＭＳ Ｐゴシック"/>
              </a:rPr>
              <a:t>configurations</a:t>
            </a:r>
            <a:endParaRPr kumimoji="0" lang="fi-FI" sz="1200" b="1" i="0" u="none" strike="noStrike" kern="1200" cap="none" spc="0" normalizeH="0" baseline="0" noProof="0" dirty="0">
              <a:ln>
                <a:noFill/>
              </a:ln>
              <a:solidFill>
                <a:srgbClr val="FFFFFF"/>
              </a:solidFill>
              <a:effectLst/>
              <a:uLnTx/>
              <a:uFillTx/>
              <a:latin typeface="Nokia Pure Text Light"/>
              <a:ea typeface="ＭＳ Ｐゴシック"/>
            </a:endParaRPr>
          </a:p>
          <a:p>
            <a:pPr marL="171450" marR="0" lvl="0" indent="-171450" algn="l" defTabSz="4572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fi-FI" sz="1200" b="1" i="0" u="none" strike="noStrike" kern="1200" cap="none" spc="0" normalizeH="0" baseline="0" noProof="0" dirty="0">
                <a:ln>
                  <a:noFill/>
                </a:ln>
                <a:solidFill>
                  <a:srgbClr val="FFFFFF"/>
                </a:solidFill>
                <a:effectLst/>
                <a:uLnTx/>
                <a:uFillTx/>
                <a:latin typeface="Nokia Pure Text Light"/>
                <a:ea typeface="ＭＳ Ｐゴシック"/>
              </a:rPr>
              <a:t>Distributed RAN</a:t>
            </a:r>
          </a:p>
          <a:p>
            <a:pPr marL="171450" marR="0" lvl="0" indent="-171450" algn="l" defTabSz="4572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FFFFFF"/>
                </a:solidFill>
                <a:effectLst/>
                <a:uLnTx/>
                <a:uFillTx/>
                <a:latin typeface="Nokia Pure Text Light"/>
                <a:ea typeface="ＭＳ Ｐゴシック"/>
              </a:rPr>
              <a:t>Installation in outdoor conditions without any additional protection</a:t>
            </a:r>
          </a:p>
        </p:txBody>
      </p:sp>
      <p:sp>
        <p:nvSpPr>
          <p:cNvPr id="8" name="TextBox 7">
            <a:extLst>
              <a:ext uri="{FF2B5EF4-FFF2-40B4-BE49-F238E27FC236}">
                <a16:creationId xmlns:a16="http://schemas.microsoft.com/office/drawing/2014/main" id="{6C20798E-7AEC-4441-B8A9-AF8922B139EF}"/>
              </a:ext>
            </a:extLst>
          </p:cNvPr>
          <p:cNvSpPr txBox="1"/>
          <p:nvPr/>
        </p:nvSpPr>
        <p:spPr>
          <a:xfrm>
            <a:off x="4263694" y="777537"/>
            <a:ext cx="3535275" cy="1090851"/>
          </a:xfrm>
          <a:prstGeom prst="rect">
            <a:avLst/>
          </a:prstGeom>
          <a:solidFill>
            <a:schemeClr val="tx1"/>
          </a:solidFill>
        </p:spPr>
        <p:txBody>
          <a:bodyPr wrap="square" lIns="72000" tIns="36000" rIns="72000" bIns="36000" rtlCol="0">
            <a:noAutofit/>
          </a:bodyPr>
          <a:lstStyle>
            <a:defPPr>
              <a:defRPr lang="en-GB"/>
            </a:defPPr>
            <a:lvl1pPr marL="92075" indent="-92075">
              <a:spcBef>
                <a:spcPts val="0"/>
              </a:spcBef>
              <a:buFont typeface="Arial" panose="020B0604020202020204" pitchFamily="34" charset="0"/>
              <a:buChar char="•"/>
              <a:defRPr sz="1400">
                <a:solidFill>
                  <a:schemeClr val="bg1"/>
                </a:solidFill>
                <a:latin typeface="+mn-lt"/>
                <a:cs typeface="Nokia Pure Headline Light"/>
              </a:defRPr>
            </a:lvl1pPr>
          </a:lstStyle>
          <a:p>
            <a:pPr marL="0" marR="0" lvl="0" indent="0" algn="l" defTabSz="457200" rtl="0" eaLnBrk="1" fontAlgn="base" latinLnBrk="0" hangingPunct="1">
              <a:lnSpc>
                <a:spcPct val="100000"/>
              </a:lnSpc>
              <a:spcBef>
                <a:spcPts val="0"/>
              </a:spcBef>
              <a:spcAft>
                <a:spcPct val="0"/>
              </a:spcAft>
              <a:buClrTx/>
              <a:buSzTx/>
              <a:buFont typeface="Arial" panose="020B0604020202020204" pitchFamily="34" charset="0"/>
              <a:buNone/>
              <a:tabLst/>
              <a:defRPr/>
            </a:pPr>
            <a:r>
              <a:rPr kumimoji="0" lang="fi-FI" sz="1400" b="1" i="0" u="none" strike="noStrike" kern="1200" cap="none" spc="0" normalizeH="0" baseline="0" noProof="0" dirty="0" err="1">
                <a:ln>
                  <a:noFill/>
                </a:ln>
                <a:solidFill>
                  <a:srgbClr val="FFFFFF"/>
                </a:solidFill>
                <a:effectLst/>
                <a:uLnTx/>
                <a:uFillTx/>
                <a:latin typeface="Nokia Pure Text Light"/>
                <a:ea typeface="ＭＳ Ｐゴシック"/>
              </a:rPr>
              <a:t>High</a:t>
            </a:r>
            <a:r>
              <a:rPr kumimoji="0" lang="fi-FI" sz="1400" b="1"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400" b="1" i="0" u="none" strike="noStrike" kern="1200" cap="none" spc="0" normalizeH="0" baseline="0" noProof="0" dirty="0" err="1">
                <a:ln>
                  <a:noFill/>
                </a:ln>
                <a:solidFill>
                  <a:srgbClr val="FFFFFF"/>
                </a:solidFill>
                <a:effectLst/>
                <a:uLnTx/>
                <a:uFillTx/>
                <a:latin typeface="Nokia Pure Text Light"/>
                <a:ea typeface="ＭＳ Ｐゴシック"/>
              </a:rPr>
              <a:t>Capacity</a:t>
            </a:r>
            <a:r>
              <a:rPr kumimoji="0" lang="fi-FI" sz="1400" b="1"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400" b="1" i="0" u="none" strike="noStrike" kern="1200" cap="none" spc="0" normalizeH="0" baseline="0" noProof="0" dirty="0" err="1">
                <a:ln>
                  <a:noFill/>
                </a:ln>
                <a:solidFill>
                  <a:srgbClr val="FFFFFF"/>
                </a:solidFill>
                <a:effectLst/>
                <a:uLnTx/>
                <a:uFillTx/>
                <a:latin typeface="Nokia Pure Text Light"/>
                <a:ea typeface="ＭＳ Ｐゴシック"/>
              </a:rPr>
              <a:t>Outdoor</a:t>
            </a:r>
            <a:r>
              <a:rPr kumimoji="0" lang="fi-FI" sz="1400" b="1"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400" b="1" i="0" u="none" strike="noStrike" kern="1200" cap="none" spc="0" normalizeH="0" baseline="0" noProof="0" dirty="0" err="1">
                <a:ln>
                  <a:noFill/>
                </a:ln>
                <a:solidFill>
                  <a:srgbClr val="FFFFFF"/>
                </a:solidFill>
                <a:effectLst/>
                <a:uLnTx/>
                <a:uFillTx/>
                <a:latin typeface="Nokia Pure Text Light"/>
                <a:ea typeface="ＭＳ Ｐゴシック"/>
              </a:rPr>
              <a:t>subrack</a:t>
            </a:r>
            <a:r>
              <a:rPr kumimoji="0" lang="fi-FI" sz="1400" b="1" i="0" u="none" strike="noStrike" kern="1200" cap="none" spc="0" normalizeH="0" baseline="0" noProof="0" dirty="0">
                <a:ln>
                  <a:noFill/>
                </a:ln>
                <a:solidFill>
                  <a:srgbClr val="FFFFFF"/>
                </a:solidFill>
                <a:effectLst/>
                <a:uLnTx/>
                <a:uFillTx/>
                <a:latin typeface="Nokia Pure Text Light"/>
                <a:ea typeface="ＭＳ Ｐゴシック"/>
              </a:rPr>
              <a:t> (AMOB)</a:t>
            </a:r>
          </a:p>
          <a:p>
            <a:pPr marL="92075" marR="0" lvl="0" indent="-92075" algn="l" defTabSz="4572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From</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low</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to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very</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high</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capacity</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configurations</a:t>
            </a:r>
            <a:endParaRPr kumimoji="0" lang="fi-FI" sz="1100" b="0" i="0" u="none" strike="noStrike" kern="1200" cap="none" spc="0" normalizeH="0" baseline="0" noProof="0" dirty="0">
              <a:ln>
                <a:noFill/>
              </a:ln>
              <a:solidFill>
                <a:srgbClr val="FFFFFF"/>
              </a:solidFill>
              <a:effectLst/>
              <a:uLnTx/>
              <a:uFillTx/>
              <a:latin typeface="Nokia Pure Text Light"/>
              <a:ea typeface="ＭＳ Ｐゴシック"/>
            </a:endParaRPr>
          </a:p>
          <a:p>
            <a:pPr marL="92075" marR="0" lvl="0" indent="-92075" algn="l" defTabSz="4572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Distributed RAN</a:t>
            </a:r>
          </a:p>
          <a:p>
            <a:pPr marL="92075" marR="0" lvl="0" indent="-92075" algn="l" defTabSz="4572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Installation</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in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outdoor</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conditions</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without</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any</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additional</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protection</a:t>
            </a:r>
            <a:endParaRPr kumimoji="0" lang="fi-FI" sz="1100" b="0" i="0" u="none" strike="noStrike" kern="1200" cap="none" spc="0" normalizeH="0" baseline="0" noProof="0" dirty="0">
              <a:ln>
                <a:noFill/>
              </a:ln>
              <a:solidFill>
                <a:srgbClr val="FFFFFF"/>
              </a:solidFill>
              <a:effectLst/>
              <a:uLnTx/>
              <a:uFillTx/>
              <a:latin typeface="Nokia Pure Text Light"/>
              <a:ea typeface="ＭＳ Ｐゴシック"/>
            </a:endParaRPr>
          </a:p>
          <a:p>
            <a:pPr marL="92075" marR="0" lvl="0" indent="-92075" algn="l" defTabSz="4572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Full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resiliency</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rPr>
              <a:t>support</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rPr>
              <a:t> </a:t>
            </a:r>
            <a:endParaRPr kumimoji="0" lang="en-US" sz="1100" b="0" i="0" u="none" strike="noStrike" kern="1200" cap="none" spc="0" normalizeH="0" baseline="0" noProof="0" dirty="0">
              <a:ln>
                <a:noFill/>
              </a:ln>
              <a:solidFill>
                <a:srgbClr val="FFFFFF"/>
              </a:solidFill>
              <a:effectLst/>
              <a:uLnTx/>
              <a:uFillTx/>
              <a:latin typeface="Nokia Pure Text Light"/>
              <a:ea typeface="ＭＳ Ｐゴシック"/>
            </a:endParaRPr>
          </a:p>
        </p:txBody>
      </p:sp>
      <p:pic>
        <p:nvPicPr>
          <p:cNvPr id="9" name="Picture 8">
            <a:extLst>
              <a:ext uri="{FF2B5EF4-FFF2-40B4-BE49-F238E27FC236}">
                <a16:creationId xmlns:a16="http://schemas.microsoft.com/office/drawing/2014/main" id="{FF33BB11-36B9-4252-AFD2-0B6938C252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44944" y="1868168"/>
            <a:ext cx="1254025" cy="1070713"/>
          </a:xfrm>
          <a:prstGeom prst="rect">
            <a:avLst/>
          </a:prstGeom>
        </p:spPr>
      </p:pic>
      <p:sp>
        <p:nvSpPr>
          <p:cNvPr id="10" name="TextBox 9">
            <a:extLst>
              <a:ext uri="{FF2B5EF4-FFF2-40B4-BE49-F238E27FC236}">
                <a16:creationId xmlns:a16="http://schemas.microsoft.com/office/drawing/2014/main" id="{B34B4BDC-3F45-48CE-950A-740DB8B86BCD}"/>
              </a:ext>
            </a:extLst>
          </p:cNvPr>
          <p:cNvSpPr txBox="1"/>
          <p:nvPr/>
        </p:nvSpPr>
        <p:spPr>
          <a:xfrm>
            <a:off x="519728" y="1733425"/>
            <a:ext cx="1969124" cy="507468"/>
          </a:xfrm>
          <a:prstGeom prst="rect">
            <a:avLst/>
          </a:prstGeom>
          <a:noFill/>
        </p:spPr>
        <p:txBody>
          <a:bodyPr wrap="square" lIns="90000" tIns="90000" rIns="72000" bIns="468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en-US" sz="1200" b="0" i="0" u="none" strike="noStrike" kern="120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rPr>
              <a:t>1-3 capacity sub-modules in 3U</a:t>
            </a:r>
          </a:p>
        </p:txBody>
      </p:sp>
      <p:pic>
        <p:nvPicPr>
          <p:cNvPr id="11" name="Picture 2">
            <a:extLst>
              <a:ext uri="{FF2B5EF4-FFF2-40B4-BE49-F238E27FC236}">
                <a16:creationId xmlns:a16="http://schemas.microsoft.com/office/drawing/2014/main" id="{A5CB7529-1A3C-4838-83BA-5FAA6032D36C}"/>
              </a:ext>
            </a:extLst>
          </p:cNvPr>
          <p:cNvPicPr>
            <a:picLocks noChangeAspect="1" noChangeArrowheads="1"/>
          </p:cNvPicPr>
          <p:nvPr/>
        </p:nvPicPr>
        <p:blipFill>
          <a:blip r:embed="rId2" cstate="email"/>
          <a:stretch>
            <a:fillRect/>
          </a:stretch>
        </p:blipFill>
        <p:spPr bwMode="auto">
          <a:xfrm>
            <a:off x="2386685" y="1735352"/>
            <a:ext cx="1298742" cy="460844"/>
          </a:xfrm>
          <a:prstGeom prst="rect">
            <a:avLst/>
          </a:prstGeom>
          <a:noFill/>
          <a:ln w="9525">
            <a:noFill/>
            <a:miter lim="800000"/>
            <a:headEnd/>
            <a:tailEnd/>
          </a:ln>
        </p:spPr>
      </p:pic>
      <p:sp>
        <p:nvSpPr>
          <p:cNvPr id="12" name="TextBox 11">
            <a:extLst>
              <a:ext uri="{FF2B5EF4-FFF2-40B4-BE49-F238E27FC236}">
                <a16:creationId xmlns:a16="http://schemas.microsoft.com/office/drawing/2014/main" id="{3FC8C73B-6CDC-4951-B696-E7CFDDED70A3}"/>
              </a:ext>
            </a:extLst>
          </p:cNvPr>
          <p:cNvSpPr txBox="1"/>
          <p:nvPr/>
        </p:nvSpPr>
        <p:spPr>
          <a:xfrm>
            <a:off x="408285" y="777537"/>
            <a:ext cx="3544551" cy="964294"/>
          </a:xfrm>
          <a:prstGeom prst="rect">
            <a:avLst/>
          </a:prstGeom>
          <a:solidFill>
            <a:schemeClr val="accent1">
              <a:lumMod val="75000"/>
            </a:schemeClr>
          </a:solidFill>
        </p:spPr>
        <p:txBody>
          <a:bodyPr wrap="square" lIns="72000" tIns="36000" rIns="72000" bIns="36000" rtlCol="0">
            <a:noAutofit/>
          </a:bodyPr>
          <a:lstStyle/>
          <a:p>
            <a:pPr marL="0" marR="0" lvl="0" indent="0" algn="l" defTabSz="457200" rtl="0" eaLnBrk="1" fontAlgn="base" latinLnBrk="0" hangingPunct="1">
              <a:lnSpc>
                <a:spcPct val="100000"/>
              </a:lnSpc>
              <a:spcBef>
                <a:spcPts val="0"/>
              </a:spcBef>
              <a:spcAft>
                <a:spcPct val="0"/>
              </a:spcAft>
              <a:buClrTx/>
              <a:buSzTx/>
              <a:buFontTx/>
              <a:buNone/>
              <a:tabLst/>
              <a:defRPr/>
            </a:pPr>
            <a:r>
              <a:rPr kumimoji="0" lang="fi-FI" sz="1400" b="1" i="0" u="none" strike="noStrike" kern="1200" cap="none" spc="0" normalizeH="0" baseline="0" noProof="0" dirty="0" err="1">
                <a:ln>
                  <a:noFill/>
                </a:ln>
                <a:solidFill>
                  <a:srgbClr val="FFFFFF"/>
                </a:solidFill>
                <a:effectLst/>
                <a:uLnTx/>
                <a:uFillTx/>
                <a:latin typeface="Nokia Pure Text Light"/>
                <a:ea typeface="ＭＳ Ｐゴシック"/>
                <a:cs typeface="Nokia Pure Headline Light"/>
              </a:rPr>
              <a:t>Flexi</a:t>
            </a:r>
            <a:r>
              <a:rPr kumimoji="0" lang="fi-FI" sz="1400" b="1" i="0" u="none" strike="noStrike" kern="1200" cap="none" spc="0" normalizeH="0" baseline="0" noProof="0" dirty="0">
                <a:ln>
                  <a:noFill/>
                </a:ln>
                <a:solidFill>
                  <a:srgbClr val="FFFFFF"/>
                </a:solidFill>
                <a:effectLst/>
                <a:uLnTx/>
                <a:uFillTx/>
                <a:latin typeface="Nokia Pure Text Light"/>
                <a:ea typeface="ＭＳ Ｐゴシック"/>
                <a:cs typeface="Nokia Pure Headline Light"/>
              </a:rPr>
              <a:t> Multiradio 10  </a:t>
            </a:r>
          </a:p>
          <a:p>
            <a:pPr marL="92075" marR="0" lvl="0" indent="-92075" algn="l" defTabSz="4572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cs typeface="Nokia Pure Headline Light"/>
              </a:rPr>
              <a:t>Ideal</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cs typeface="Nokia Pure Headline Light"/>
              </a:rPr>
              <a:t> for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cs typeface="Nokia Pure Headline Light"/>
              </a:rPr>
              <a:t>basic</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cs typeface="Nokia Pure Headline Light"/>
              </a:rPr>
              <a:t> SRAN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cs typeface="Nokia Pure Headline Light"/>
              </a:rPr>
              <a:t>coverage</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cs typeface="Nokia Pure Headline Light"/>
              </a:rPr>
              <a:t> and medium </a:t>
            </a:r>
            <a:r>
              <a:rPr kumimoji="0" lang="fi-FI" sz="1100" b="0" i="0" u="none" strike="noStrike" kern="1200" cap="none" spc="0" normalizeH="0" baseline="0" noProof="0" dirty="0" err="1">
                <a:ln>
                  <a:noFill/>
                </a:ln>
                <a:solidFill>
                  <a:srgbClr val="FFFFFF"/>
                </a:solidFill>
                <a:effectLst/>
                <a:uLnTx/>
                <a:uFillTx/>
                <a:latin typeface="Nokia Pure Text Light"/>
                <a:ea typeface="ＭＳ Ｐゴシック"/>
                <a:cs typeface="Nokia Pure Headline Light"/>
              </a:rPr>
              <a:t>capacity</a:t>
            </a:r>
            <a:r>
              <a:rPr kumimoji="0" lang="fi-FI" sz="1100" b="0" i="0" u="none" strike="noStrike" kern="1200" cap="none" spc="0" normalizeH="0" baseline="0" noProof="0" dirty="0">
                <a:ln>
                  <a:noFill/>
                </a:ln>
                <a:solidFill>
                  <a:srgbClr val="FFFFFF"/>
                </a:solidFill>
                <a:effectLst/>
                <a:uLnTx/>
                <a:uFillTx/>
                <a:latin typeface="Nokia Pure Text Light"/>
                <a:ea typeface="ＭＳ Ｐゴシック"/>
                <a:cs typeface="Nokia Pure Headline Light"/>
              </a:rPr>
              <a:t> </a:t>
            </a:r>
          </a:p>
          <a:p>
            <a:pPr marL="92075" marR="0" lvl="0" indent="-92075" algn="l" defTabSz="4572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Nokia Pure Text Light"/>
                <a:ea typeface="ＭＳ Ｐゴシック"/>
                <a:cs typeface="Nokia Pure Headline Light"/>
              </a:rPr>
              <a:t>Installation in outdoor conditions without any additional protection</a:t>
            </a:r>
          </a:p>
        </p:txBody>
      </p:sp>
      <p:cxnSp>
        <p:nvCxnSpPr>
          <p:cNvPr id="13" name="Straight Connector 12">
            <a:extLst>
              <a:ext uri="{FF2B5EF4-FFF2-40B4-BE49-F238E27FC236}">
                <a16:creationId xmlns:a16="http://schemas.microsoft.com/office/drawing/2014/main" id="{E28C35A2-D719-4DDA-AFB2-1F0C908550C3}"/>
              </a:ext>
            </a:extLst>
          </p:cNvPr>
          <p:cNvCxnSpPr/>
          <p:nvPr/>
        </p:nvCxnSpPr>
        <p:spPr>
          <a:xfrm>
            <a:off x="4043865" y="605586"/>
            <a:ext cx="29298" cy="4152926"/>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Footer Placeholder 105">
            <a:extLst>
              <a:ext uri="{FF2B5EF4-FFF2-40B4-BE49-F238E27FC236}">
                <a16:creationId xmlns:a16="http://schemas.microsoft.com/office/drawing/2014/main" id="{32912E3B-1017-458A-9F5F-F7D9E9FBBAAA}"/>
              </a:ext>
            </a:extLst>
          </p:cNvPr>
          <p:cNvSpPr>
            <a:spLocks noGrp="1"/>
          </p:cNvSpPr>
          <p:nvPr>
            <p:ph type="ftr" sz="quarter" idx="10"/>
          </p:nvPr>
        </p:nvSpPr>
        <p:spPr>
          <a:xfrm>
            <a:off x="2692800" y="4816800"/>
            <a:ext cx="2581200" cy="122400"/>
          </a:xfrm>
        </p:spPr>
        <p:txBody>
          <a:bodyPr/>
          <a:lstStyle/>
          <a:p>
            <a:pPr marL="0" marR="0" lvl="0" indent="0" algn="l" defTabSz="457200" rtl="0" eaLnBrk="1" fontAlgn="base" latinLnBrk="0" hangingPunct="1">
              <a:lnSpc>
                <a:spcPct val="100000"/>
              </a:lnSpc>
              <a:spcBef>
                <a:spcPct val="0"/>
              </a:spcBef>
              <a:spcAft>
                <a:spcPts val="0"/>
              </a:spcAft>
              <a:buClrTx/>
              <a:buSzTx/>
              <a:buFont typeface="Arial" charset="0"/>
              <a:buNone/>
              <a:tabLst/>
              <a:defRPr/>
            </a:pPr>
            <a:r>
              <a:rPr kumimoji="0" lang="en-US" sz="800" b="0" i="0" u="none" strike="noStrike" kern="1200" cap="none" spc="0" normalizeH="0" baseline="0" noProof="0" dirty="0">
                <a:ln>
                  <a:noFill/>
                </a:ln>
                <a:solidFill>
                  <a:srgbClr val="000000"/>
                </a:solidFill>
                <a:effectLst/>
                <a:uLnTx/>
                <a:uFillTx/>
                <a:latin typeface="Nokia Pure Headline Light"/>
                <a:ea typeface="+mn-ea"/>
                <a:cs typeface="+mn-cs"/>
              </a:rPr>
              <a:t>Nokia Internal Use</a:t>
            </a:r>
          </a:p>
        </p:txBody>
      </p:sp>
      <p:sp>
        <p:nvSpPr>
          <p:cNvPr id="15" name="Isosceles Triangle 14">
            <a:extLst>
              <a:ext uri="{FF2B5EF4-FFF2-40B4-BE49-F238E27FC236}">
                <a16:creationId xmlns:a16="http://schemas.microsoft.com/office/drawing/2014/main" id="{1424BB76-EF04-4EBA-9400-57AD667C19BE}"/>
              </a:ext>
            </a:extLst>
          </p:cNvPr>
          <p:cNvSpPr/>
          <p:nvPr/>
        </p:nvSpPr>
        <p:spPr>
          <a:xfrm>
            <a:off x="8446820" y="1611991"/>
            <a:ext cx="476820" cy="411480"/>
          </a:xfrm>
          <a:prstGeom prst="triangle">
            <a:avLst/>
          </a:prstGeom>
          <a:solidFill>
            <a:schemeClr val="bg1"/>
          </a:solidFill>
          <a:ln>
            <a:noFill/>
          </a:ln>
          <a:effectLst/>
          <a:scene3d>
            <a:camera prst="orthographicFront" fov="0">
              <a:rot lat="0" lon="0" rev="0"/>
            </a:camera>
            <a:lightRig rig="threePt" dir="t">
              <a:rot lat="0" lon="0" rev="0"/>
            </a:lightRig>
          </a:scene3d>
          <a:sp3d extrusionH="76200" contourW="9525" prstMaterial="matte">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lIns="46800" tIns="36000" rIns="36000" rtlCol="0" anchor="t" anchorCtr="0"/>
          <a:lstStyle/>
          <a:p>
            <a:pPr marL="87313" marR="0" lvl="0" indent="-87313" algn="ctr" defTabSz="604723" rtl="0" eaLnBrk="1" fontAlgn="base" latinLnBrk="0" hangingPunct="1">
              <a:lnSpc>
                <a:spcPct val="100000"/>
              </a:lnSpc>
              <a:spcBef>
                <a:spcPct val="15000"/>
              </a:spcBef>
              <a:spcAft>
                <a:spcPct val="15000"/>
              </a:spcAft>
              <a:buClr>
                <a:srgbClr val="124191"/>
              </a:buClr>
              <a:buSzTx/>
              <a:buFontTx/>
              <a:buNone/>
              <a:tabLst>
                <a:tab pos="141102" algn="l"/>
              </a:tabLst>
              <a:defRPr/>
            </a:pPr>
            <a:endParaRPr kumimoji="0" lang="en-US" sz="1100" b="1" i="0" u="none" strike="noStrike" kern="1200" cap="none" spc="0" normalizeH="0" baseline="0" noProof="0" dirty="0">
              <a:ln>
                <a:noFill/>
              </a:ln>
              <a:solidFill>
                <a:srgbClr val="124191"/>
              </a:solidFill>
              <a:effectLst/>
              <a:uLnTx/>
              <a:uFillTx/>
              <a:latin typeface="Nokia Pure Text Light"/>
              <a:ea typeface="MS PGothic" pitchFamily="34" charset="-128"/>
              <a:cs typeface="+mn-cs"/>
            </a:endParaRPr>
          </a:p>
        </p:txBody>
      </p:sp>
    </p:spTree>
    <p:extLst>
      <p:ext uri="{BB962C8B-B14F-4D97-AF65-F5344CB8AC3E}">
        <p14:creationId xmlns:p14="http://schemas.microsoft.com/office/powerpoint/2010/main" val="713080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181D2-37B8-4834-8D48-B9D2F3C5B615}"/>
              </a:ext>
            </a:extLst>
          </p:cNvPr>
          <p:cNvSpPr>
            <a:spLocks noGrp="1"/>
          </p:cNvSpPr>
          <p:nvPr>
            <p:ph type="body" sz="quarter" idx="11"/>
          </p:nvPr>
        </p:nvSpPr>
        <p:spPr>
          <a:xfrm>
            <a:off x="481894" y="573692"/>
            <a:ext cx="8308800" cy="1426557"/>
          </a:xfrm>
        </p:spPr>
        <p:txBody>
          <a:bodyPr/>
          <a:lstStyle/>
          <a:p>
            <a:r>
              <a:rPr lang="en-US" dirty="0"/>
              <a:t>SBTS Support for Radio Modules</a:t>
            </a:r>
          </a:p>
          <a:p>
            <a:r>
              <a:rPr lang="en-US" sz="3500" dirty="0"/>
              <a:t>(MRS Mode)</a:t>
            </a:r>
          </a:p>
        </p:txBody>
      </p:sp>
      <p:sp>
        <p:nvSpPr>
          <p:cNvPr id="3" name="Text Placeholder 2">
            <a:extLst>
              <a:ext uri="{FF2B5EF4-FFF2-40B4-BE49-F238E27FC236}">
                <a16:creationId xmlns:a16="http://schemas.microsoft.com/office/drawing/2014/main" id="{B63DE996-28A5-4CAA-A3E8-804CB608AEA2}"/>
              </a:ext>
            </a:extLst>
          </p:cNvPr>
          <p:cNvSpPr>
            <a:spLocks noGrp="1"/>
          </p:cNvSpPr>
          <p:nvPr>
            <p:ph type="body" sz="quarter" idx="12"/>
          </p:nvPr>
        </p:nvSpPr>
        <p:spPr>
          <a:xfrm>
            <a:off x="546188" y="2937375"/>
            <a:ext cx="8308800" cy="648788"/>
          </a:xfrm>
        </p:spPr>
        <p:txBody>
          <a:bodyPr>
            <a:normAutofit fontScale="40000" lnSpcReduction="20000"/>
          </a:bodyPr>
          <a:lstStyle/>
          <a:p>
            <a:r>
              <a:rPr lang="en-US" sz="4800" dirty="0">
                <a:latin typeface="+mn-lt"/>
                <a:ea typeface="Nokia Pure Text" panose="020B0504040602060303" pitchFamily="34" charset="0"/>
                <a:cs typeface="Nokia Pure Text" panose="020B0504040602060303" pitchFamily="34" charset="0"/>
              </a:rPr>
              <a:t>SRAN17A and onwards</a:t>
            </a:r>
          </a:p>
          <a:p>
            <a:r>
              <a:rPr lang="en-US" sz="4800" dirty="0">
                <a:latin typeface="+mn-lt"/>
                <a:ea typeface="Nokia Pure Text" panose="020B0504040602060303" pitchFamily="34" charset="0"/>
                <a:cs typeface="Nokia Pure Text" panose="020B0504040602060303" pitchFamily="34" charset="0"/>
              </a:rPr>
              <a:t>FSMF and </a:t>
            </a:r>
            <a:r>
              <a:rPr lang="en-US" sz="4800" dirty="0" err="1">
                <a:latin typeface="+mn-lt"/>
                <a:ea typeface="Nokia Pure Text" panose="020B0504040602060303" pitchFamily="34" charset="0"/>
                <a:cs typeface="Nokia Pure Text" panose="020B0504040602060303" pitchFamily="34" charset="0"/>
              </a:rPr>
              <a:t>AirScale</a:t>
            </a:r>
            <a:r>
              <a:rPr lang="en-US" sz="4800" dirty="0">
                <a:latin typeface="+mn-lt"/>
                <a:ea typeface="Nokia Pure Text" panose="020B0504040602060303" pitchFamily="34" charset="0"/>
                <a:cs typeface="Nokia Pure Text" panose="020B0504040602060303" pitchFamily="34" charset="0"/>
              </a:rPr>
              <a:t> System Module</a:t>
            </a:r>
            <a:endParaRPr lang="en-US" dirty="0">
              <a:latin typeface="Nokia Pure Text" panose="020B0504040602060303" pitchFamily="34" charset="0"/>
              <a:ea typeface="Nokia Pure Text" panose="020B0504040602060303" pitchFamily="34" charset="0"/>
              <a:cs typeface="Nokia Pure Text" panose="020B0504040602060303" pitchFamily="34" charset="0"/>
            </a:endParaRPr>
          </a:p>
          <a:p>
            <a:endParaRPr lang="en-US" dirty="0">
              <a:latin typeface="Nokia Pure Text" panose="020B0504040602060303" pitchFamily="34" charset="0"/>
              <a:ea typeface="Nokia Pure Text" panose="020B0504040602060303" pitchFamily="34" charset="0"/>
              <a:cs typeface="Nokia Pure Text" panose="020B0504040602060303" pitchFamily="34" charset="0"/>
            </a:endParaRPr>
          </a:p>
          <a:p>
            <a:endParaRPr lang="en-US" dirty="0"/>
          </a:p>
        </p:txBody>
      </p:sp>
      <p:sp>
        <p:nvSpPr>
          <p:cNvPr id="4" name="TextBox 3">
            <a:extLst>
              <a:ext uri="{FF2B5EF4-FFF2-40B4-BE49-F238E27FC236}">
                <a16:creationId xmlns:a16="http://schemas.microsoft.com/office/drawing/2014/main" id="{D70F285D-CB0E-48C9-B8AD-B8245C89EE60}"/>
              </a:ext>
            </a:extLst>
          </p:cNvPr>
          <p:cNvSpPr txBox="1"/>
          <p:nvPr/>
        </p:nvSpPr>
        <p:spPr>
          <a:xfrm>
            <a:off x="389024" y="3786188"/>
            <a:ext cx="8247770" cy="846386"/>
          </a:xfrm>
          <a:prstGeom prst="rect">
            <a:avLst/>
          </a:prstGeom>
          <a:noFill/>
        </p:spPr>
        <p:txBody>
          <a:bodyPr wrap="square" rtlCol="0">
            <a:spAutoFit/>
          </a:bodyPr>
          <a:lstStyle/>
          <a:p>
            <a:r>
              <a:rPr lang="en-US" sz="1400" dirty="0">
                <a:solidFill>
                  <a:schemeClr val="bg1"/>
                </a:solidFill>
              </a:rPr>
              <a:t>Always check the latest available material using the below link. </a:t>
            </a:r>
          </a:p>
          <a:p>
            <a:endParaRPr lang="en-IN" sz="1050" u="sng" dirty="0">
              <a:hlinkClick r:id="rId3"/>
            </a:endParaRPr>
          </a:p>
          <a:p>
            <a:r>
              <a:rPr lang="en-IN" sz="1050" u="sng" dirty="0">
                <a:hlinkClick r:id="rId3"/>
              </a:rPr>
              <a:t>https://intranet.nokia.com/global/work/marketing/portfolio/mbbsalesportal/singleran/pages/sran17.aspx</a:t>
            </a:r>
            <a:endParaRPr lang="en-US" sz="1050" dirty="0"/>
          </a:p>
          <a:p>
            <a:r>
              <a:rPr lang="en-IN" sz="1400" dirty="0">
                <a:solidFill>
                  <a:schemeClr val="bg1"/>
                </a:solidFill>
              </a:rPr>
              <a:t>SRAN17 Tab </a:t>
            </a:r>
            <a:r>
              <a:rPr lang="en-IN" sz="1400" dirty="0">
                <a:solidFill>
                  <a:schemeClr val="bg1"/>
                </a:solidFill>
                <a:sym typeface="Wingdings" panose="05000000000000000000" pitchFamily="2" charset="2"/>
              </a:rPr>
              <a:t> </a:t>
            </a:r>
            <a:r>
              <a:rPr lang="en-IN" sz="1400" dirty="0">
                <a:solidFill>
                  <a:schemeClr val="bg1"/>
                </a:solidFill>
              </a:rPr>
              <a:t>sales guides and technical documentation </a:t>
            </a:r>
            <a:r>
              <a:rPr lang="en-IN" sz="1400" dirty="0">
                <a:solidFill>
                  <a:schemeClr val="bg1"/>
                </a:solidFill>
                <a:sym typeface="Wingdings" panose="05000000000000000000" pitchFamily="2" charset="2"/>
              </a:rPr>
              <a:t> </a:t>
            </a:r>
            <a:r>
              <a:rPr lang="en-IN" sz="1400" dirty="0">
                <a:solidFill>
                  <a:schemeClr val="bg1"/>
                </a:solidFill>
              </a:rPr>
              <a:t>SBTS supported RF configurations (PPT)</a:t>
            </a:r>
            <a:endParaRPr lang="en-US" sz="1400" dirty="0">
              <a:solidFill>
                <a:schemeClr val="bg1"/>
              </a:solidFill>
            </a:endParaRPr>
          </a:p>
        </p:txBody>
      </p:sp>
    </p:spTree>
    <p:extLst>
      <p:ext uri="{BB962C8B-B14F-4D97-AF65-F5344CB8AC3E}">
        <p14:creationId xmlns:p14="http://schemas.microsoft.com/office/powerpoint/2010/main" val="651588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3CD61F0-851F-486D-BB02-9B6C631DE882}"/>
              </a:ext>
            </a:extLst>
          </p:cNvPr>
          <p:cNvGraphicFramePr/>
          <p:nvPr>
            <p:extLst>
              <p:ext uri="{D42A27DB-BD31-4B8C-83A1-F6EECF244321}">
                <p14:modId xmlns:p14="http://schemas.microsoft.com/office/powerpoint/2010/main" val="2852002274"/>
              </p:ext>
            </p:extLst>
          </p:nvPr>
        </p:nvGraphicFramePr>
        <p:xfrm>
          <a:off x="182656" y="611766"/>
          <a:ext cx="8658432" cy="4041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ounded Rectangle 6">
            <a:extLst>
              <a:ext uri="{FF2B5EF4-FFF2-40B4-BE49-F238E27FC236}">
                <a16:creationId xmlns:a16="http://schemas.microsoft.com/office/drawing/2014/main" id="{2AD941F2-CBD6-4BCB-B4C6-C8D91175CF1D}"/>
              </a:ext>
            </a:extLst>
          </p:cNvPr>
          <p:cNvSpPr/>
          <p:nvPr/>
        </p:nvSpPr>
        <p:spPr>
          <a:xfrm>
            <a:off x="1488888" y="154021"/>
            <a:ext cx="4457593" cy="4509600"/>
          </a:xfrm>
          <a:prstGeom prst="roundRect">
            <a:avLst/>
          </a:prstGeom>
          <a:noFill/>
          <a:ln w="25400" cap="flat" cmpd="sng" algn="ctr">
            <a:solidFill>
              <a:srgbClr val="68717A"/>
            </a:solidFill>
            <a:prstDash val="dash"/>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Headline" pitchFamily="34" charset="0"/>
              <a:ea typeface="+mn-ea"/>
              <a:cs typeface="+mn-cs"/>
            </a:endParaRPr>
          </a:p>
        </p:txBody>
      </p:sp>
      <p:grpSp>
        <p:nvGrpSpPr>
          <p:cNvPr id="4" name="Group 3">
            <a:extLst>
              <a:ext uri="{FF2B5EF4-FFF2-40B4-BE49-F238E27FC236}">
                <a16:creationId xmlns:a16="http://schemas.microsoft.com/office/drawing/2014/main" id="{C49F278F-6DF4-4094-A6CC-0F8A469C3702}"/>
              </a:ext>
            </a:extLst>
          </p:cNvPr>
          <p:cNvGrpSpPr/>
          <p:nvPr/>
        </p:nvGrpSpPr>
        <p:grpSpPr>
          <a:xfrm>
            <a:off x="2464755" y="1944085"/>
            <a:ext cx="720000" cy="432000"/>
            <a:chOff x="2768160" y="3204652"/>
            <a:chExt cx="841792" cy="527773"/>
          </a:xfrm>
        </p:grpSpPr>
        <p:sp>
          <p:nvSpPr>
            <p:cNvPr id="5" name="TextBox 4">
              <a:extLst>
                <a:ext uri="{FF2B5EF4-FFF2-40B4-BE49-F238E27FC236}">
                  <a16:creationId xmlns:a16="http://schemas.microsoft.com/office/drawing/2014/main" id="{1DAA8DF9-30A5-488F-AF94-6EC23EA60BE6}"/>
                </a:ext>
              </a:extLst>
            </p:cNvPr>
            <p:cNvSpPr txBox="1"/>
            <p:nvPr/>
          </p:nvSpPr>
          <p:spPr>
            <a:xfrm>
              <a:off x="2828288" y="3593926"/>
              <a:ext cx="664769" cy="138499"/>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FXDB(3T6R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6" name="Group 303">
              <a:extLst>
                <a:ext uri="{FF2B5EF4-FFF2-40B4-BE49-F238E27FC236}">
                  <a16:creationId xmlns:a16="http://schemas.microsoft.com/office/drawing/2014/main" id="{CD0AA61A-EFFC-4BCF-A340-83CBE6F63B97}"/>
                </a:ext>
              </a:extLst>
            </p:cNvPr>
            <p:cNvGrpSpPr/>
            <p:nvPr/>
          </p:nvGrpSpPr>
          <p:grpSpPr>
            <a:xfrm>
              <a:off x="2768160" y="3204652"/>
              <a:ext cx="841792" cy="383837"/>
              <a:chOff x="539440" y="1367337"/>
              <a:chExt cx="1152128" cy="536454"/>
            </a:xfrm>
          </p:grpSpPr>
          <p:sp>
            <p:nvSpPr>
              <p:cNvPr id="10" name="Rectangle 86">
                <a:extLst>
                  <a:ext uri="{FF2B5EF4-FFF2-40B4-BE49-F238E27FC236}">
                    <a16:creationId xmlns:a16="http://schemas.microsoft.com/office/drawing/2014/main" id="{4AA2B3B0-CB02-481D-A469-CCE9636CFC99}"/>
                  </a:ext>
                </a:extLst>
              </p:cNvPr>
              <p:cNvSpPr>
                <a:spLocks noChangeArrowheads="1"/>
              </p:cNvSpPr>
              <p:nvPr/>
            </p:nvSpPr>
            <p:spPr bwMode="auto">
              <a:xfrm>
                <a:off x="539440" y="1476465"/>
                <a:ext cx="1152128" cy="427326"/>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1" name="Rectangle 93">
                <a:extLst>
                  <a:ext uri="{FF2B5EF4-FFF2-40B4-BE49-F238E27FC236}">
                    <a16:creationId xmlns:a16="http://schemas.microsoft.com/office/drawing/2014/main" id="{EF116E2A-4293-4866-ABBD-DA4C2ACC4974}"/>
                  </a:ext>
                </a:extLst>
              </p:cNvPr>
              <p:cNvSpPr>
                <a:spLocks noChangeArrowheads="1"/>
              </p:cNvSpPr>
              <p:nvPr/>
            </p:nvSpPr>
            <p:spPr bwMode="auto">
              <a:xfrm>
                <a:off x="1002180" y="1374330"/>
                <a:ext cx="107421"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2" name="Rectangle 94">
                <a:extLst>
                  <a:ext uri="{FF2B5EF4-FFF2-40B4-BE49-F238E27FC236}">
                    <a16:creationId xmlns:a16="http://schemas.microsoft.com/office/drawing/2014/main" id="{221AAF8B-B230-4112-B45D-39291AE04AAA}"/>
                  </a:ext>
                </a:extLst>
              </p:cNvPr>
              <p:cNvSpPr>
                <a:spLocks noChangeArrowheads="1"/>
              </p:cNvSpPr>
              <p:nvPr/>
            </p:nvSpPr>
            <p:spPr bwMode="auto">
              <a:xfrm>
                <a:off x="1326806" y="1379815"/>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3" name="Rectangle 94">
                <a:extLst>
                  <a:ext uri="{FF2B5EF4-FFF2-40B4-BE49-F238E27FC236}">
                    <a16:creationId xmlns:a16="http://schemas.microsoft.com/office/drawing/2014/main" id="{CF39E770-E447-4C1D-A18F-2B178394822D}"/>
                  </a:ext>
                </a:extLst>
              </p:cNvPr>
              <p:cNvSpPr>
                <a:spLocks noChangeArrowheads="1"/>
              </p:cNvSpPr>
              <p:nvPr/>
            </p:nvSpPr>
            <p:spPr bwMode="auto">
              <a:xfrm>
                <a:off x="1475570" y="1379815"/>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4" name="Rectangle 94">
                <a:extLst>
                  <a:ext uri="{FF2B5EF4-FFF2-40B4-BE49-F238E27FC236}">
                    <a16:creationId xmlns:a16="http://schemas.microsoft.com/office/drawing/2014/main" id="{DB2C0204-13EC-4811-A697-6B55BD977C2A}"/>
                  </a:ext>
                </a:extLst>
              </p:cNvPr>
              <p:cNvSpPr>
                <a:spLocks noChangeArrowheads="1"/>
              </p:cNvSpPr>
              <p:nvPr/>
            </p:nvSpPr>
            <p:spPr bwMode="auto">
              <a:xfrm>
                <a:off x="1163778" y="1374331"/>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5" name="Rectangle 93">
                <a:extLst>
                  <a:ext uri="{FF2B5EF4-FFF2-40B4-BE49-F238E27FC236}">
                    <a16:creationId xmlns:a16="http://schemas.microsoft.com/office/drawing/2014/main" id="{957D7DF2-5AEF-447A-BF28-F4221610A392}"/>
                  </a:ext>
                </a:extLst>
              </p:cNvPr>
              <p:cNvSpPr>
                <a:spLocks noChangeArrowheads="1"/>
              </p:cNvSpPr>
              <p:nvPr/>
            </p:nvSpPr>
            <p:spPr bwMode="auto">
              <a:xfrm>
                <a:off x="845293" y="1368844"/>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6" name="Rectangle 92">
                <a:extLst>
                  <a:ext uri="{FF2B5EF4-FFF2-40B4-BE49-F238E27FC236}">
                    <a16:creationId xmlns:a16="http://schemas.microsoft.com/office/drawing/2014/main" id="{D3AAA9AB-D180-48E4-9221-616A203DB1DD}"/>
                  </a:ext>
                </a:extLst>
              </p:cNvPr>
              <p:cNvSpPr>
                <a:spLocks noChangeArrowheads="1"/>
              </p:cNvSpPr>
              <p:nvPr/>
            </p:nvSpPr>
            <p:spPr bwMode="auto">
              <a:xfrm>
                <a:off x="677553" y="1367337"/>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7" name="Rectangle 86">
              <a:extLst>
                <a:ext uri="{FF2B5EF4-FFF2-40B4-BE49-F238E27FC236}">
                  <a16:creationId xmlns:a16="http://schemas.microsoft.com/office/drawing/2014/main" id="{2D7F8B86-84F7-4E4D-92A6-F693BEF2A02C}"/>
                </a:ext>
              </a:extLst>
            </p:cNvPr>
            <p:cNvSpPr>
              <a:spLocks noChangeArrowheads="1"/>
            </p:cNvSpPr>
            <p:nvPr/>
          </p:nvSpPr>
          <p:spPr bwMode="auto">
            <a:xfrm>
              <a:off x="2777611" y="3293085"/>
              <a:ext cx="269594" cy="283965"/>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8" name="Rectangle 86">
              <a:extLst>
                <a:ext uri="{FF2B5EF4-FFF2-40B4-BE49-F238E27FC236}">
                  <a16:creationId xmlns:a16="http://schemas.microsoft.com/office/drawing/2014/main" id="{805CEF40-62F5-4BFD-B03B-8A5078F55F98}"/>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9" name="TextBox 8">
              <a:extLst>
                <a:ext uri="{FF2B5EF4-FFF2-40B4-BE49-F238E27FC236}">
                  <a16:creationId xmlns:a16="http://schemas.microsoft.com/office/drawing/2014/main" id="{1FEE2349-1BFB-4D97-B948-EC206EC656AF}"/>
                </a:ext>
              </a:extLst>
            </p:cNvPr>
            <p:cNvSpPr txBox="1"/>
            <p:nvPr/>
          </p:nvSpPr>
          <p:spPr>
            <a:xfrm>
              <a:off x="2838459"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3x80W</a:t>
              </a:r>
            </a:p>
          </p:txBody>
        </p:sp>
      </p:grpSp>
      <p:grpSp>
        <p:nvGrpSpPr>
          <p:cNvPr id="17" name="Group 16">
            <a:extLst>
              <a:ext uri="{FF2B5EF4-FFF2-40B4-BE49-F238E27FC236}">
                <a16:creationId xmlns:a16="http://schemas.microsoft.com/office/drawing/2014/main" id="{BFB400FC-3091-4D73-9FF1-C88D7489AA60}"/>
              </a:ext>
            </a:extLst>
          </p:cNvPr>
          <p:cNvGrpSpPr/>
          <p:nvPr/>
        </p:nvGrpSpPr>
        <p:grpSpPr>
          <a:xfrm>
            <a:off x="2328748" y="2440989"/>
            <a:ext cx="601200" cy="432000"/>
            <a:chOff x="2768160" y="3204652"/>
            <a:chExt cx="841792" cy="520877"/>
          </a:xfrm>
        </p:grpSpPr>
        <p:sp>
          <p:nvSpPr>
            <p:cNvPr id="18" name="TextBox 17">
              <a:extLst>
                <a:ext uri="{FF2B5EF4-FFF2-40B4-BE49-F238E27FC236}">
                  <a16:creationId xmlns:a16="http://schemas.microsoft.com/office/drawing/2014/main" id="{BA7BDD76-F348-4B5D-8773-5FC2C20CBB0C}"/>
                </a:ext>
              </a:extLst>
            </p:cNvPr>
            <p:cNvSpPr txBox="1"/>
            <p:nvPr/>
          </p:nvSpPr>
          <p:spPr>
            <a:xfrm>
              <a:off x="2828289" y="3593925"/>
              <a:ext cx="664769" cy="1316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124191">
                      <a:lumMod val="50000"/>
                    </a:srgbClr>
                  </a:solidFill>
                  <a:effectLst/>
                  <a:uLnTx/>
                  <a:uFillTx/>
                  <a:latin typeface="Nokia Pure Headline" pitchFamily="34" charset="0"/>
                </a:rPr>
                <a:t>FHDB(2T2R)</a:t>
              </a:r>
            </a:p>
          </p:txBody>
        </p:sp>
        <p:grpSp>
          <p:nvGrpSpPr>
            <p:cNvPr id="19" name="Group 303">
              <a:extLst>
                <a:ext uri="{FF2B5EF4-FFF2-40B4-BE49-F238E27FC236}">
                  <a16:creationId xmlns:a16="http://schemas.microsoft.com/office/drawing/2014/main" id="{F40853B7-6686-44D7-BDEB-2C47B0344B2F}"/>
                </a:ext>
              </a:extLst>
            </p:cNvPr>
            <p:cNvGrpSpPr/>
            <p:nvPr/>
          </p:nvGrpSpPr>
          <p:grpSpPr>
            <a:xfrm>
              <a:off x="2768160" y="3204652"/>
              <a:ext cx="841792" cy="383837"/>
              <a:chOff x="539440" y="1367337"/>
              <a:chExt cx="1152128" cy="536454"/>
            </a:xfrm>
          </p:grpSpPr>
          <p:sp>
            <p:nvSpPr>
              <p:cNvPr id="23" name="Rectangle 86">
                <a:extLst>
                  <a:ext uri="{FF2B5EF4-FFF2-40B4-BE49-F238E27FC236}">
                    <a16:creationId xmlns:a16="http://schemas.microsoft.com/office/drawing/2014/main" id="{58EBBBB9-2E51-426F-A7CB-FE613C58BBEE}"/>
                  </a:ext>
                </a:extLst>
              </p:cNvPr>
              <p:cNvSpPr>
                <a:spLocks noChangeArrowheads="1"/>
              </p:cNvSpPr>
              <p:nvPr/>
            </p:nvSpPr>
            <p:spPr bwMode="auto">
              <a:xfrm>
                <a:off x="539440" y="1476465"/>
                <a:ext cx="1152128" cy="427326"/>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4" name="Rectangle 94">
                <a:extLst>
                  <a:ext uri="{FF2B5EF4-FFF2-40B4-BE49-F238E27FC236}">
                    <a16:creationId xmlns:a16="http://schemas.microsoft.com/office/drawing/2014/main" id="{EEA96F3B-C7B8-48AB-8D6F-9D65E078A435}"/>
                  </a:ext>
                </a:extLst>
              </p:cNvPr>
              <p:cNvSpPr>
                <a:spLocks noChangeArrowheads="1"/>
              </p:cNvSpPr>
              <p:nvPr/>
            </p:nvSpPr>
            <p:spPr bwMode="auto">
              <a:xfrm>
                <a:off x="1238508" y="1379815"/>
                <a:ext cx="107422" cy="107423"/>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5" name="Rectangle 92">
                <a:extLst>
                  <a:ext uri="{FF2B5EF4-FFF2-40B4-BE49-F238E27FC236}">
                    <a16:creationId xmlns:a16="http://schemas.microsoft.com/office/drawing/2014/main" id="{2295C29E-6AD7-42DF-9F91-B59281E12576}"/>
                  </a:ext>
                </a:extLst>
              </p:cNvPr>
              <p:cNvSpPr>
                <a:spLocks noChangeArrowheads="1"/>
              </p:cNvSpPr>
              <p:nvPr/>
            </p:nvSpPr>
            <p:spPr bwMode="auto">
              <a:xfrm>
                <a:off x="892869" y="1367337"/>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20" name="Rectangle 86">
              <a:extLst>
                <a:ext uri="{FF2B5EF4-FFF2-40B4-BE49-F238E27FC236}">
                  <a16:creationId xmlns:a16="http://schemas.microsoft.com/office/drawing/2014/main" id="{03346273-4A03-4641-BA70-BB67C8E47E9E}"/>
                </a:ext>
              </a:extLst>
            </p:cNvPr>
            <p:cNvSpPr>
              <a:spLocks noChangeArrowheads="1"/>
            </p:cNvSpPr>
            <p:nvPr/>
          </p:nvSpPr>
          <p:spPr bwMode="auto">
            <a:xfrm>
              <a:off x="2777611" y="3293085"/>
              <a:ext cx="269595" cy="285251"/>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1" name="Rectangle 86">
              <a:extLst>
                <a:ext uri="{FF2B5EF4-FFF2-40B4-BE49-F238E27FC236}">
                  <a16:creationId xmlns:a16="http://schemas.microsoft.com/office/drawing/2014/main" id="{A2BC833A-9D9D-4123-8E9C-483327BFF86A}"/>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2" name="TextBox 21">
              <a:extLst>
                <a:ext uri="{FF2B5EF4-FFF2-40B4-BE49-F238E27FC236}">
                  <a16:creationId xmlns:a16="http://schemas.microsoft.com/office/drawing/2014/main" id="{1B648AD3-617B-482D-B042-2A48FCAB21F7}"/>
                </a:ext>
              </a:extLst>
            </p:cNvPr>
            <p:cNvSpPr txBox="1"/>
            <p:nvPr/>
          </p:nvSpPr>
          <p:spPr>
            <a:xfrm>
              <a:off x="2852339"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2x60W</a:t>
              </a:r>
            </a:p>
          </p:txBody>
        </p:sp>
      </p:grpSp>
      <p:grpSp>
        <p:nvGrpSpPr>
          <p:cNvPr id="26" name="Group 25">
            <a:extLst>
              <a:ext uri="{FF2B5EF4-FFF2-40B4-BE49-F238E27FC236}">
                <a16:creationId xmlns:a16="http://schemas.microsoft.com/office/drawing/2014/main" id="{AD19B036-646D-4F6C-A7CD-81D994B13E07}"/>
              </a:ext>
            </a:extLst>
          </p:cNvPr>
          <p:cNvGrpSpPr/>
          <p:nvPr/>
        </p:nvGrpSpPr>
        <p:grpSpPr>
          <a:xfrm>
            <a:off x="182656" y="1850214"/>
            <a:ext cx="8658432" cy="1097955"/>
            <a:chOff x="0" y="33736"/>
            <a:chExt cx="8658432" cy="1319411"/>
          </a:xfrm>
        </p:grpSpPr>
        <p:sp>
          <p:nvSpPr>
            <p:cNvPr id="27" name="Rounded Rectangle 215">
              <a:extLst>
                <a:ext uri="{FF2B5EF4-FFF2-40B4-BE49-F238E27FC236}">
                  <a16:creationId xmlns:a16="http://schemas.microsoft.com/office/drawing/2014/main" id="{CB81890F-DFAA-4535-AB05-9952679BCD07}"/>
                </a:ext>
              </a:extLst>
            </p:cNvPr>
            <p:cNvSpPr/>
            <p:nvPr/>
          </p:nvSpPr>
          <p:spPr>
            <a:xfrm>
              <a:off x="0" y="33736"/>
              <a:ext cx="8658432" cy="1261385"/>
            </a:xfrm>
            <a:prstGeom prst="roundRect">
              <a:avLst/>
            </a:prstGeom>
            <a:noFill/>
            <a:ln w="25400" cap="flat" cmpd="sng" algn="ctr">
              <a:solidFill>
                <a:srgbClr val="124191"/>
              </a:solidFill>
              <a:prstDash val="solid"/>
            </a:ln>
            <a:effectLst/>
          </p:spPr>
        </p:sp>
        <p:sp>
          <p:nvSpPr>
            <p:cNvPr id="28" name="Rounded Rectangle 4">
              <a:extLst>
                <a:ext uri="{FF2B5EF4-FFF2-40B4-BE49-F238E27FC236}">
                  <a16:creationId xmlns:a16="http://schemas.microsoft.com/office/drawing/2014/main" id="{40B4D740-4604-4036-BFA6-9187D59C0066}"/>
                </a:ext>
              </a:extLst>
            </p:cNvPr>
            <p:cNvSpPr/>
            <p:nvPr/>
          </p:nvSpPr>
          <p:spPr>
            <a:xfrm>
              <a:off x="63534" y="178714"/>
              <a:ext cx="8531364" cy="1174433"/>
            </a:xfrm>
            <a:prstGeom prst="rect">
              <a:avLst/>
            </a:prstGeom>
            <a:noFill/>
            <a:ln>
              <a:noFill/>
            </a:ln>
            <a:effectLst/>
          </p:spPr>
          <p:txBody>
            <a:bodyPr spcFirstLastPara="0" vert="horz" wrap="square" lIns="68580" tIns="68580" rIns="68580" bIns="68580" numCol="1" spcCol="1270" anchor="ctr" anchorCtr="0">
              <a:noAutofit/>
            </a:bodyPr>
            <a:lstStyle/>
            <a:p>
              <a:pPr marL="0" marR="0" lvl="0" indent="0" defTabSz="800100" eaLnBrk="1" fontAlgn="base"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124191"/>
                  </a:solidFill>
                  <a:effectLst/>
                  <a:uLnTx/>
                  <a:uFillTx/>
                  <a:latin typeface="Nokia Pure Text Light"/>
                  <a:ea typeface="+mn-ea"/>
                  <a:cs typeface="+mn-cs"/>
                </a:rPr>
                <a:t>900/900J</a:t>
              </a:r>
            </a:p>
            <a:p>
              <a:pPr marL="0" marR="0" lvl="0" indent="0" defTabSz="800100" eaLnBrk="1" fontAlgn="base" latinLnBrk="0" hangingPunct="1">
                <a:lnSpc>
                  <a:spcPct val="90000"/>
                </a:lnSpc>
                <a:spcBef>
                  <a:spcPct val="0"/>
                </a:spcBef>
                <a:spcAft>
                  <a:spcPct val="35000"/>
                </a:spcAft>
                <a:buClrTx/>
                <a:buSzTx/>
                <a:buFontTx/>
                <a:buNone/>
                <a:tabLst/>
                <a:defRPr/>
              </a:pPr>
              <a:endParaRPr kumimoji="0" lang="en-US" sz="1600" b="1" i="0" u="none" strike="noStrike" kern="0" cap="none" spc="0" normalizeH="0" baseline="0" noProof="0" dirty="0">
                <a:ln>
                  <a:noFill/>
                </a:ln>
                <a:solidFill>
                  <a:srgbClr val="124191"/>
                </a:solidFill>
                <a:effectLst/>
                <a:uLnTx/>
                <a:uFillTx/>
                <a:latin typeface="Nokia Pure Text Light"/>
                <a:ea typeface="+mn-ea"/>
                <a:cs typeface="+mn-cs"/>
              </a:endParaRPr>
            </a:p>
          </p:txBody>
        </p:sp>
      </p:grpSp>
      <p:grpSp>
        <p:nvGrpSpPr>
          <p:cNvPr id="29" name="Group 136">
            <a:extLst>
              <a:ext uri="{FF2B5EF4-FFF2-40B4-BE49-F238E27FC236}">
                <a16:creationId xmlns:a16="http://schemas.microsoft.com/office/drawing/2014/main" id="{B1BEA162-342E-47B8-9F99-5D420F56DCED}"/>
              </a:ext>
            </a:extLst>
          </p:cNvPr>
          <p:cNvGrpSpPr/>
          <p:nvPr/>
        </p:nvGrpSpPr>
        <p:grpSpPr>
          <a:xfrm>
            <a:off x="2402200" y="3162518"/>
            <a:ext cx="720000" cy="524964"/>
            <a:chOff x="723808" y="1369189"/>
            <a:chExt cx="1006734" cy="505635"/>
          </a:xfrm>
        </p:grpSpPr>
        <p:sp>
          <p:nvSpPr>
            <p:cNvPr id="30" name="TextBox 29">
              <a:extLst>
                <a:ext uri="{FF2B5EF4-FFF2-40B4-BE49-F238E27FC236}">
                  <a16:creationId xmlns:a16="http://schemas.microsoft.com/office/drawing/2014/main" id="{96473B02-4C23-48B1-AFD6-DFE597C2CCF8}"/>
                </a:ext>
              </a:extLst>
            </p:cNvPr>
            <p:cNvSpPr txBox="1"/>
            <p:nvPr/>
          </p:nvSpPr>
          <p:spPr>
            <a:xfrm>
              <a:off x="837383" y="1716774"/>
              <a:ext cx="795025" cy="158050"/>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FXEB(3T6R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31" name="Group 303">
              <a:extLst>
                <a:ext uri="{FF2B5EF4-FFF2-40B4-BE49-F238E27FC236}">
                  <a16:creationId xmlns:a16="http://schemas.microsoft.com/office/drawing/2014/main" id="{793330CD-6BD8-4C2B-9157-B01FBCA28BE0}"/>
                </a:ext>
              </a:extLst>
            </p:cNvPr>
            <p:cNvGrpSpPr/>
            <p:nvPr/>
          </p:nvGrpSpPr>
          <p:grpSpPr>
            <a:xfrm>
              <a:off x="723808" y="1369189"/>
              <a:ext cx="1006734" cy="328305"/>
              <a:chOff x="539440" y="1412720"/>
              <a:chExt cx="1152128" cy="491071"/>
            </a:xfrm>
          </p:grpSpPr>
          <p:sp>
            <p:nvSpPr>
              <p:cNvPr id="34" name="Rectangle 86">
                <a:extLst>
                  <a:ext uri="{FF2B5EF4-FFF2-40B4-BE49-F238E27FC236}">
                    <a16:creationId xmlns:a16="http://schemas.microsoft.com/office/drawing/2014/main" id="{9EF2747B-0FE4-4256-9BAE-61FF1500AB57}"/>
                  </a:ext>
                </a:extLst>
              </p:cNvPr>
              <p:cNvSpPr>
                <a:spLocks noChangeArrowheads="1"/>
              </p:cNvSpPr>
              <p:nvPr/>
            </p:nvSpPr>
            <p:spPr bwMode="auto">
              <a:xfrm>
                <a:off x="539440" y="1476465"/>
                <a:ext cx="1152128" cy="427326"/>
              </a:xfrm>
              <a:prstGeom prst="rect">
                <a:avLst/>
              </a:prstGeom>
              <a:solidFill>
                <a:srgbClr val="A8BBC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5" name="Rectangle 92">
                <a:extLst>
                  <a:ext uri="{FF2B5EF4-FFF2-40B4-BE49-F238E27FC236}">
                    <a16:creationId xmlns:a16="http://schemas.microsoft.com/office/drawing/2014/main" id="{D6D7770A-5ACC-47D8-B1B5-060DA273376A}"/>
                  </a:ext>
                </a:extLst>
              </p:cNvPr>
              <p:cNvSpPr>
                <a:spLocks noChangeArrowheads="1"/>
              </p:cNvSpPr>
              <p:nvPr/>
            </p:nvSpPr>
            <p:spPr bwMode="auto">
              <a:xfrm>
                <a:off x="677553"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36" name="Rectangle 93">
                <a:extLst>
                  <a:ext uri="{FF2B5EF4-FFF2-40B4-BE49-F238E27FC236}">
                    <a16:creationId xmlns:a16="http://schemas.microsoft.com/office/drawing/2014/main" id="{30AD9AF1-239C-49EA-B0A7-423A0B9B61D7}"/>
                  </a:ext>
                </a:extLst>
              </p:cNvPr>
              <p:cNvSpPr>
                <a:spLocks noChangeArrowheads="1"/>
              </p:cNvSpPr>
              <p:nvPr/>
            </p:nvSpPr>
            <p:spPr bwMode="auto">
              <a:xfrm>
                <a:off x="1002180"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37" name="Rectangle 94">
                <a:extLst>
                  <a:ext uri="{FF2B5EF4-FFF2-40B4-BE49-F238E27FC236}">
                    <a16:creationId xmlns:a16="http://schemas.microsoft.com/office/drawing/2014/main" id="{E2D97E78-ECF1-455A-B130-144D94763117}"/>
                  </a:ext>
                </a:extLst>
              </p:cNvPr>
              <p:cNvSpPr>
                <a:spLocks noChangeArrowheads="1"/>
              </p:cNvSpPr>
              <p:nvPr/>
            </p:nvSpPr>
            <p:spPr bwMode="auto">
              <a:xfrm>
                <a:off x="1326806"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38" name="Rectangle 37">
                <a:extLst>
                  <a:ext uri="{FF2B5EF4-FFF2-40B4-BE49-F238E27FC236}">
                    <a16:creationId xmlns:a16="http://schemas.microsoft.com/office/drawing/2014/main" id="{9C494826-12EA-4456-A54D-CE6045C1EB44}"/>
                  </a:ext>
                </a:extLst>
              </p:cNvPr>
              <p:cNvSpPr>
                <a:spLocks noChangeArrowheads="1"/>
              </p:cNvSpPr>
              <p:nvPr/>
            </p:nvSpPr>
            <p:spPr bwMode="auto">
              <a:xfrm>
                <a:off x="1475570"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39" name="Rectangle 94">
                <a:extLst>
                  <a:ext uri="{FF2B5EF4-FFF2-40B4-BE49-F238E27FC236}">
                    <a16:creationId xmlns:a16="http://schemas.microsoft.com/office/drawing/2014/main" id="{C47D80E1-3A53-4B23-B9F0-74D9ED717DCA}"/>
                  </a:ext>
                </a:extLst>
              </p:cNvPr>
              <p:cNvSpPr>
                <a:spLocks noChangeArrowheads="1"/>
              </p:cNvSpPr>
              <p:nvPr/>
            </p:nvSpPr>
            <p:spPr bwMode="auto">
              <a:xfrm>
                <a:off x="1163778"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40" name="Rectangle 93">
                <a:extLst>
                  <a:ext uri="{FF2B5EF4-FFF2-40B4-BE49-F238E27FC236}">
                    <a16:creationId xmlns:a16="http://schemas.microsoft.com/office/drawing/2014/main" id="{09F7D5D4-ADC4-4453-B3AB-2982A92F6443}"/>
                  </a:ext>
                </a:extLst>
              </p:cNvPr>
              <p:cNvSpPr>
                <a:spLocks noChangeArrowheads="1"/>
              </p:cNvSpPr>
              <p:nvPr/>
            </p:nvSpPr>
            <p:spPr bwMode="auto">
              <a:xfrm>
                <a:off x="845294" y="1412720"/>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32" name="Right Triangle 31">
              <a:extLst>
                <a:ext uri="{FF2B5EF4-FFF2-40B4-BE49-F238E27FC236}">
                  <a16:creationId xmlns:a16="http://schemas.microsoft.com/office/drawing/2014/main" id="{4D708C9A-1A93-404B-A242-8DAAF1B62EFB}"/>
                </a:ext>
              </a:extLst>
            </p:cNvPr>
            <p:cNvSpPr/>
            <p:nvPr/>
          </p:nvSpPr>
          <p:spPr>
            <a:xfrm flipH="1">
              <a:off x="763562" y="1429317"/>
              <a:ext cx="966519" cy="264671"/>
            </a:xfrm>
            <a:prstGeom prst="rtTriangle">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a typeface="ヒラギノ角ゴ Pro W3"/>
                <a:cs typeface="ヒラギノ角ゴ Pro W3"/>
              </a:endParaRPr>
            </a:p>
          </p:txBody>
        </p:sp>
        <p:sp>
          <p:nvSpPr>
            <p:cNvPr id="33" name="TextBox 32">
              <a:extLst>
                <a:ext uri="{FF2B5EF4-FFF2-40B4-BE49-F238E27FC236}">
                  <a16:creationId xmlns:a16="http://schemas.microsoft.com/office/drawing/2014/main" id="{1C15DA2A-9D40-4CAD-968A-FABEAC84664F}"/>
                </a:ext>
              </a:extLst>
            </p:cNvPr>
            <p:cNvSpPr txBox="1"/>
            <p:nvPr/>
          </p:nvSpPr>
          <p:spPr>
            <a:xfrm>
              <a:off x="837383" y="1499533"/>
              <a:ext cx="795025" cy="118578"/>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3x80W</a:t>
              </a:r>
            </a:p>
          </p:txBody>
        </p:sp>
      </p:grpSp>
      <p:grpSp>
        <p:nvGrpSpPr>
          <p:cNvPr id="41" name="Group 136">
            <a:extLst>
              <a:ext uri="{FF2B5EF4-FFF2-40B4-BE49-F238E27FC236}">
                <a16:creationId xmlns:a16="http://schemas.microsoft.com/office/drawing/2014/main" id="{CD12D34F-B089-4CA0-A962-2C37A80CA563}"/>
              </a:ext>
            </a:extLst>
          </p:cNvPr>
          <p:cNvGrpSpPr/>
          <p:nvPr/>
        </p:nvGrpSpPr>
        <p:grpSpPr>
          <a:xfrm>
            <a:off x="3194926" y="3170356"/>
            <a:ext cx="720000" cy="524964"/>
            <a:chOff x="723808" y="1369189"/>
            <a:chExt cx="1006734" cy="505635"/>
          </a:xfrm>
        </p:grpSpPr>
        <p:sp>
          <p:nvSpPr>
            <p:cNvPr id="42" name="TextBox 41">
              <a:extLst>
                <a:ext uri="{FF2B5EF4-FFF2-40B4-BE49-F238E27FC236}">
                  <a16:creationId xmlns:a16="http://schemas.microsoft.com/office/drawing/2014/main" id="{34A52B30-80C8-4485-83C1-EADEFEBE813E}"/>
                </a:ext>
              </a:extLst>
            </p:cNvPr>
            <p:cNvSpPr txBox="1"/>
            <p:nvPr/>
          </p:nvSpPr>
          <p:spPr>
            <a:xfrm>
              <a:off x="837383" y="1716774"/>
              <a:ext cx="795025" cy="158050"/>
            </a:xfrm>
            <a:prstGeom prst="rect">
              <a:avLst/>
            </a:prstGeom>
            <a:noFill/>
          </p:spPr>
          <p:txBody>
            <a:bodyPr wrap="square" lIns="0" tIns="0" rIns="0" bIns="0" rtlCol="0">
              <a:spAutoFit/>
            </a:bodyPr>
            <a:lstStyle/>
            <a:p>
              <a:pPr algn="ctr" defTabSz="457200" fontAlgn="base">
                <a:spcBef>
                  <a:spcPct val="0"/>
                </a:spcBef>
                <a:spcAft>
                  <a:spcPct val="0"/>
                </a:spcAft>
              </a:pPr>
              <a:r>
                <a:rPr lang="en-US" sz="800" b="1" dirty="0">
                  <a:solidFill>
                    <a:srgbClr val="124191">
                      <a:lumMod val="50000"/>
                    </a:srgbClr>
                  </a:solidFill>
                  <a:latin typeface="Nokia Pure Headline" pitchFamily="34" charset="0"/>
                </a:rPr>
                <a:t>FXED(6T6R</a:t>
              </a:r>
              <a:r>
                <a:rPr lang="en-US" sz="900" b="1" dirty="0">
                  <a:solidFill>
                    <a:srgbClr val="124191">
                      <a:lumMod val="50000"/>
                    </a:srgbClr>
                  </a:solidFill>
                  <a:latin typeface="Nokia Pure Headline" pitchFamily="34" charset="0"/>
                </a:rPr>
                <a:t>)</a:t>
              </a:r>
            </a:p>
          </p:txBody>
        </p:sp>
        <p:grpSp>
          <p:nvGrpSpPr>
            <p:cNvPr id="43" name="Group 303">
              <a:extLst>
                <a:ext uri="{FF2B5EF4-FFF2-40B4-BE49-F238E27FC236}">
                  <a16:creationId xmlns:a16="http://schemas.microsoft.com/office/drawing/2014/main" id="{CF56AAE5-E3A8-475E-9293-8470DA8FE8B8}"/>
                </a:ext>
              </a:extLst>
            </p:cNvPr>
            <p:cNvGrpSpPr/>
            <p:nvPr/>
          </p:nvGrpSpPr>
          <p:grpSpPr>
            <a:xfrm>
              <a:off x="723808" y="1369189"/>
              <a:ext cx="1006734" cy="328305"/>
              <a:chOff x="539440" y="1412720"/>
              <a:chExt cx="1152128" cy="491071"/>
            </a:xfrm>
          </p:grpSpPr>
          <p:sp>
            <p:nvSpPr>
              <p:cNvPr id="46" name="Rectangle 86">
                <a:extLst>
                  <a:ext uri="{FF2B5EF4-FFF2-40B4-BE49-F238E27FC236}">
                    <a16:creationId xmlns:a16="http://schemas.microsoft.com/office/drawing/2014/main" id="{CD425B36-40E6-42B0-90A7-4532BC21E7B7}"/>
                  </a:ext>
                </a:extLst>
              </p:cNvPr>
              <p:cNvSpPr>
                <a:spLocks noChangeArrowheads="1"/>
              </p:cNvSpPr>
              <p:nvPr/>
            </p:nvSpPr>
            <p:spPr bwMode="auto">
              <a:xfrm>
                <a:off x="539440" y="1476465"/>
                <a:ext cx="1152128" cy="427326"/>
              </a:xfrm>
              <a:prstGeom prst="rect">
                <a:avLst/>
              </a:prstGeom>
              <a:solidFill>
                <a:srgbClr val="A8BBC0"/>
              </a:solid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US" sz="1100" b="1" kern="0" dirty="0">
                  <a:solidFill>
                    <a:srgbClr val="000000"/>
                  </a:solidFill>
                  <a:latin typeface="Arial" charset="0"/>
                </a:endParaRPr>
              </a:p>
            </p:txBody>
          </p:sp>
          <p:sp>
            <p:nvSpPr>
              <p:cNvPr id="47" name="Rectangle 92">
                <a:extLst>
                  <a:ext uri="{FF2B5EF4-FFF2-40B4-BE49-F238E27FC236}">
                    <a16:creationId xmlns:a16="http://schemas.microsoft.com/office/drawing/2014/main" id="{B61329E8-242D-4BFA-9299-8B12CAD1232C}"/>
                  </a:ext>
                </a:extLst>
              </p:cNvPr>
              <p:cNvSpPr>
                <a:spLocks noChangeArrowheads="1"/>
              </p:cNvSpPr>
              <p:nvPr/>
            </p:nvSpPr>
            <p:spPr bwMode="auto">
              <a:xfrm>
                <a:off x="677553"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GB" sz="1100" b="1" kern="0">
                  <a:solidFill>
                    <a:srgbClr val="000000"/>
                  </a:solidFill>
                  <a:latin typeface="Arial" charset="0"/>
                </a:endParaRPr>
              </a:p>
            </p:txBody>
          </p:sp>
          <p:sp>
            <p:nvSpPr>
              <p:cNvPr id="48" name="Rectangle 93">
                <a:extLst>
                  <a:ext uri="{FF2B5EF4-FFF2-40B4-BE49-F238E27FC236}">
                    <a16:creationId xmlns:a16="http://schemas.microsoft.com/office/drawing/2014/main" id="{51CE6C0C-875A-4975-B4A2-FA37B03D108A}"/>
                  </a:ext>
                </a:extLst>
              </p:cNvPr>
              <p:cNvSpPr>
                <a:spLocks noChangeArrowheads="1"/>
              </p:cNvSpPr>
              <p:nvPr/>
            </p:nvSpPr>
            <p:spPr bwMode="auto">
              <a:xfrm>
                <a:off x="1002180"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GB" sz="1100" b="1" kern="0">
                  <a:solidFill>
                    <a:srgbClr val="000000"/>
                  </a:solidFill>
                  <a:latin typeface="Arial" charset="0"/>
                </a:endParaRPr>
              </a:p>
            </p:txBody>
          </p:sp>
          <p:sp>
            <p:nvSpPr>
              <p:cNvPr id="49" name="Rectangle 94">
                <a:extLst>
                  <a:ext uri="{FF2B5EF4-FFF2-40B4-BE49-F238E27FC236}">
                    <a16:creationId xmlns:a16="http://schemas.microsoft.com/office/drawing/2014/main" id="{68027DF7-DA71-49BE-B80E-AA5C9CFB0A51}"/>
                  </a:ext>
                </a:extLst>
              </p:cNvPr>
              <p:cNvSpPr>
                <a:spLocks noChangeArrowheads="1"/>
              </p:cNvSpPr>
              <p:nvPr/>
            </p:nvSpPr>
            <p:spPr bwMode="auto">
              <a:xfrm>
                <a:off x="1326806"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GB" sz="1100" b="1" kern="0">
                  <a:solidFill>
                    <a:srgbClr val="000000"/>
                  </a:solidFill>
                  <a:latin typeface="Arial" charset="0"/>
                </a:endParaRPr>
              </a:p>
            </p:txBody>
          </p:sp>
          <p:sp>
            <p:nvSpPr>
              <p:cNvPr id="50" name="Rectangle 49">
                <a:extLst>
                  <a:ext uri="{FF2B5EF4-FFF2-40B4-BE49-F238E27FC236}">
                    <a16:creationId xmlns:a16="http://schemas.microsoft.com/office/drawing/2014/main" id="{3285D24A-BF09-4EE0-B7EC-C1E96E08DB6D}"/>
                  </a:ext>
                </a:extLst>
              </p:cNvPr>
              <p:cNvSpPr>
                <a:spLocks noChangeArrowheads="1"/>
              </p:cNvSpPr>
              <p:nvPr/>
            </p:nvSpPr>
            <p:spPr bwMode="auto">
              <a:xfrm>
                <a:off x="1475570"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GB" sz="1100" b="1" kern="0">
                  <a:solidFill>
                    <a:srgbClr val="000000"/>
                  </a:solidFill>
                  <a:latin typeface="Arial" charset="0"/>
                </a:endParaRPr>
              </a:p>
            </p:txBody>
          </p:sp>
          <p:sp>
            <p:nvSpPr>
              <p:cNvPr id="51" name="Rectangle 94">
                <a:extLst>
                  <a:ext uri="{FF2B5EF4-FFF2-40B4-BE49-F238E27FC236}">
                    <a16:creationId xmlns:a16="http://schemas.microsoft.com/office/drawing/2014/main" id="{A2AF04FB-F210-49F8-A795-C1C3AC583D90}"/>
                  </a:ext>
                </a:extLst>
              </p:cNvPr>
              <p:cNvSpPr>
                <a:spLocks noChangeArrowheads="1"/>
              </p:cNvSpPr>
              <p:nvPr/>
            </p:nvSpPr>
            <p:spPr bwMode="auto">
              <a:xfrm>
                <a:off x="1163778"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GB" sz="1100" b="1" kern="0">
                  <a:solidFill>
                    <a:srgbClr val="000000"/>
                  </a:solidFill>
                  <a:latin typeface="Arial" charset="0"/>
                </a:endParaRPr>
              </a:p>
            </p:txBody>
          </p:sp>
          <p:sp>
            <p:nvSpPr>
              <p:cNvPr id="52" name="Rectangle 93">
                <a:extLst>
                  <a:ext uri="{FF2B5EF4-FFF2-40B4-BE49-F238E27FC236}">
                    <a16:creationId xmlns:a16="http://schemas.microsoft.com/office/drawing/2014/main" id="{EE36DB5A-F545-4882-AC5B-3FE62408DA8C}"/>
                  </a:ext>
                </a:extLst>
              </p:cNvPr>
              <p:cNvSpPr>
                <a:spLocks noChangeArrowheads="1"/>
              </p:cNvSpPr>
              <p:nvPr/>
            </p:nvSpPr>
            <p:spPr bwMode="auto">
              <a:xfrm>
                <a:off x="845294"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GB" sz="1100" b="1" kern="0">
                  <a:solidFill>
                    <a:srgbClr val="000000"/>
                  </a:solidFill>
                  <a:latin typeface="Arial" charset="0"/>
                </a:endParaRPr>
              </a:p>
            </p:txBody>
          </p:sp>
        </p:grpSp>
        <p:sp>
          <p:nvSpPr>
            <p:cNvPr id="44" name="Right Triangle 43">
              <a:extLst>
                <a:ext uri="{FF2B5EF4-FFF2-40B4-BE49-F238E27FC236}">
                  <a16:creationId xmlns:a16="http://schemas.microsoft.com/office/drawing/2014/main" id="{7CD8FC7C-ACB3-4D1A-BC1D-B4962F9588CE}"/>
                </a:ext>
              </a:extLst>
            </p:cNvPr>
            <p:cNvSpPr/>
            <p:nvPr/>
          </p:nvSpPr>
          <p:spPr>
            <a:xfrm flipH="1">
              <a:off x="763562" y="1429317"/>
              <a:ext cx="966519" cy="264671"/>
            </a:xfrm>
            <a:prstGeom prst="rtTriangle">
              <a:avLst/>
            </a:prstGeom>
            <a:solidFill>
              <a:srgbClr val="124192"/>
            </a:solidFill>
            <a:ln w="19050" algn="ctr">
              <a:no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US" sz="1100" b="1" kern="0" dirty="0">
                <a:solidFill>
                  <a:srgbClr val="000000"/>
                </a:solidFill>
                <a:latin typeface="Arial" charset="0"/>
                <a:ea typeface="ヒラギノ角ゴ Pro W3"/>
                <a:cs typeface="ヒラギノ角ゴ Pro W3"/>
              </a:endParaRPr>
            </a:p>
          </p:txBody>
        </p:sp>
        <p:sp>
          <p:nvSpPr>
            <p:cNvPr id="45" name="TextBox 44">
              <a:extLst>
                <a:ext uri="{FF2B5EF4-FFF2-40B4-BE49-F238E27FC236}">
                  <a16:creationId xmlns:a16="http://schemas.microsoft.com/office/drawing/2014/main" id="{93DEB301-7041-4BF6-BC7D-3AD5D9CA2D7D}"/>
                </a:ext>
              </a:extLst>
            </p:cNvPr>
            <p:cNvSpPr txBox="1"/>
            <p:nvPr/>
          </p:nvSpPr>
          <p:spPr>
            <a:xfrm>
              <a:off x="837383" y="1499533"/>
              <a:ext cx="795025" cy="118578"/>
            </a:xfrm>
            <a:prstGeom prst="rect">
              <a:avLst/>
            </a:prstGeom>
            <a:noFill/>
          </p:spPr>
          <p:txBody>
            <a:bodyPr wrap="square" lIns="0" tIns="0" rIns="0" bIns="0" rtlCol="0">
              <a:spAutoFit/>
            </a:bodyPr>
            <a:lstStyle/>
            <a:p>
              <a:pPr algn="ctr" defTabSz="457200" fontAlgn="base">
                <a:spcBef>
                  <a:spcPct val="0"/>
                </a:spcBef>
                <a:spcAft>
                  <a:spcPct val="0"/>
                </a:spcAft>
              </a:pPr>
              <a:r>
                <a:rPr lang="en-US" sz="800" b="1" dirty="0">
                  <a:solidFill>
                    <a:srgbClr val="FFFFFF"/>
                  </a:solidFill>
                  <a:latin typeface="Nokia Pure Headline" pitchFamily="34" charset="0"/>
                </a:rPr>
                <a:t>6x60W</a:t>
              </a:r>
            </a:p>
          </p:txBody>
        </p:sp>
      </p:grpSp>
      <p:grpSp>
        <p:nvGrpSpPr>
          <p:cNvPr id="53" name="Group 136">
            <a:extLst>
              <a:ext uri="{FF2B5EF4-FFF2-40B4-BE49-F238E27FC236}">
                <a16:creationId xmlns:a16="http://schemas.microsoft.com/office/drawing/2014/main" id="{2DAF6094-9869-4AED-AE53-A90378E7E1DD}"/>
              </a:ext>
            </a:extLst>
          </p:cNvPr>
          <p:cNvGrpSpPr/>
          <p:nvPr/>
        </p:nvGrpSpPr>
        <p:grpSpPr>
          <a:xfrm>
            <a:off x="3995060" y="3179887"/>
            <a:ext cx="720000" cy="524964"/>
            <a:chOff x="723808" y="1369189"/>
            <a:chExt cx="1006734" cy="505635"/>
          </a:xfrm>
        </p:grpSpPr>
        <p:sp>
          <p:nvSpPr>
            <p:cNvPr id="54" name="TextBox 53">
              <a:extLst>
                <a:ext uri="{FF2B5EF4-FFF2-40B4-BE49-F238E27FC236}">
                  <a16:creationId xmlns:a16="http://schemas.microsoft.com/office/drawing/2014/main" id="{17B29FAE-2CE3-4528-AD9B-7F610352EE64}"/>
                </a:ext>
              </a:extLst>
            </p:cNvPr>
            <p:cNvSpPr txBox="1"/>
            <p:nvPr/>
          </p:nvSpPr>
          <p:spPr>
            <a:xfrm>
              <a:off x="837383" y="1716774"/>
              <a:ext cx="795025" cy="158050"/>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FXEE(3T6R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55" name="Group 303">
              <a:extLst>
                <a:ext uri="{FF2B5EF4-FFF2-40B4-BE49-F238E27FC236}">
                  <a16:creationId xmlns:a16="http://schemas.microsoft.com/office/drawing/2014/main" id="{8CA54CA5-9CE0-47C5-AB81-7D126811B694}"/>
                </a:ext>
              </a:extLst>
            </p:cNvPr>
            <p:cNvGrpSpPr/>
            <p:nvPr/>
          </p:nvGrpSpPr>
          <p:grpSpPr>
            <a:xfrm>
              <a:off x="723808" y="1369189"/>
              <a:ext cx="1006734" cy="328305"/>
              <a:chOff x="539440" y="1412720"/>
              <a:chExt cx="1152128" cy="491071"/>
            </a:xfrm>
          </p:grpSpPr>
          <p:sp>
            <p:nvSpPr>
              <p:cNvPr id="58" name="Rectangle 86">
                <a:extLst>
                  <a:ext uri="{FF2B5EF4-FFF2-40B4-BE49-F238E27FC236}">
                    <a16:creationId xmlns:a16="http://schemas.microsoft.com/office/drawing/2014/main" id="{391D88E2-570E-43D0-9F6C-367622416350}"/>
                  </a:ext>
                </a:extLst>
              </p:cNvPr>
              <p:cNvSpPr>
                <a:spLocks noChangeArrowheads="1"/>
              </p:cNvSpPr>
              <p:nvPr/>
            </p:nvSpPr>
            <p:spPr bwMode="auto">
              <a:xfrm>
                <a:off x="539440" y="1476464"/>
                <a:ext cx="1152128" cy="427327"/>
              </a:xfrm>
              <a:prstGeom prst="rect">
                <a:avLst/>
              </a:prstGeom>
              <a:solidFill>
                <a:srgbClr val="A8BBC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59" name="Rectangle 92">
                <a:extLst>
                  <a:ext uri="{FF2B5EF4-FFF2-40B4-BE49-F238E27FC236}">
                    <a16:creationId xmlns:a16="http://schemas.microsoft.com/office/drawing/2014/main" id="{473CC571-412D-4684-AF84-EE7CFBA9DE1B}"/>
                  </a:ext>
                </a:extLst>
              </p:cNvPr>
              <p:cNvSpPr>
                <a:spLocks noChangeArrowheads="1"/>
              </p:cNvSpPr>
              <p:nvPr/>
            </p:nvSpPr>
            <p:spPr bwMode="auto">
              <a:xfrm>
                <a:off x="677553"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60" name="Rectangle 93">
                <a:extLst>
                  <a:ext uri="{FF2B5EF4-FFF2-40B4-BE49-F238E27FC236}">
                    <a16:creationId xmlns:a16="http://schemas.microsoft.com/office/drawing/2014/main" id="{B30E3487-07B2-46A2-8282-A4B49FEA3162}"/>
                  </a:ext>
                </a:extLst>
              </p:cNvPr>
              <p:cNvSpPr>
                <a:spLocks noChangeArrowheads="1"/>
              </p:cNvSpPr>
              <p:nvPr/>
            </p:nvSpPr>
            <p:spPr bwMode="auto">
              <a:xfrm>
                <a:off x="1002180"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61" name="Rectangle 94">
                <a:extLst>
                  <a:ext uri="{FF2B5EF4-FFF2-40B4-BE49-F238E27FC236}">
                    <a16:creationId xmlns:a16="http://schemas.microsoft.com/office/drawing/2014/main" id="{C793E289-C1FE-4AE4-BE12-AF5758B41C8A}"/>
                  </a:ext>
                </a:extLst>
              </p:cNvPr>
              <p:cNvSpPr>
                <a:spLocks noChangeArrowheads="1"/>
              </p:cNvSpPr>
              <p:nvPr/>
            </p:nvSpPr>
            <p:spPr bwMode="auto">
              <a:xfrm>
                <a:off x="1326806"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62" name="Rectangle 61">
                <a:extLst>
                  <a:ext uri="{FF2B5EF4-FFF2-40B4-BE49-F238E27FC236}">
                    <a16:creationId xmlns:a16="http://schemas.microsoft.com/office/drawing/2014/main" id="{0F7BA88F-BDB6-4A6C-8D10-3B08F26361C0}"/>
                  </a:ext>
                </a:extLst>
              </p:cNvPr>
              <p:cNvSpPr>
                <a:spLocks noChangeArrowheads="1"/>
              </p:cNvSpPr>
              <p:nvPr/>
            </p:nvSpPr>
            <p:spPr bwMode="auto">
              <a:xfrm>
                <a:off x="1475570"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63" name="Rectangle 94">
                <a:extLst>
                  <a:ext uri="{FF2B5EF4-FFF2-40B4-BE49-F238E27FC236}">
                    <a16:creationId xmlns:a16="http://schemas.microsoft.com/office/drawing/2014/main" id="{71161BE4-1458-4E67-923E-3F885BBE52CA}"/>
                  </a:ext>
                </a:extLst>
              </p:cNvPr>
              <p:cNvSpPr>
                <a:spLocks noChangeArrowheads="1"/>
              </p:cNvSpPr>
              <p:nvPr/>
            </p:nvSpPr>
            <p:spPr bwMode="auto">
              <a:xfrm>
                <a:off x="1163778"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64" name="Rectangle 93">
                <a:extLst>
                  <a:ext uri="{FF2B5EF4-FFF2-40B4-BE49-F238E27FC236}">
                    <a16:creationId xmlns:a16="http://schemas.microsoft.com/office/drawing/2014/main" id="{E86C4FBB-05D9-4774-AEED-E0094D47425A}"/>
                  </a:ext>
                </a:extLst>
              </p:cNvPr>
              <p:cNvSpPr>
                <a:spLocks noChangeArrowheads="1"/>
              </p:cNvSpPr>
              <p:nvPr/>
            </p:nvSpPr>
            <p:spPr bwMode="auto">
              <a:xfrm>
                <a:off x="845294" y="1412720"/>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56" name="Right Triangle 55">
              <a:extLst>
                <a:ext uri="{FF2B5EF4-FFF2-40B4-BE49-F238E27FC236}">
                  <a16:creationId xmlns:a16="http://schemas.microsoft.com/office/drawing/2014/main" id="{76B5BB3E-CA35-47B5-BBD5-24BA29CB26C1}"/>
                </a:ext>
              </a:extLst>
            </p:cNvPr>
            <p:cNvSpPr/>
            <p:nvPr/>
          </p:nvSpPr>
          <p:spPr>
            <a:xfrm flipH="1">
              <a:off x="763562" y="1429317"/>
              <a:ext cx="966519" cy="264671"/>
            </a:xfrm>
            <a:prstGeom prst="rtTriangle">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a typeface="ヒラギノ角ゴ Pro W3"/>
                <a:cs typeface="ヒラギノ角ゴ Pro W3"/>
              </a:endParaRPr>
            </a:p>
          </p:txBody>
        </p:sp>
        <p:sp>
          <p:nvSpPr>
            <p:cNvPr id="57" name="TextBox 56">
              <a:extLst>
                <a:ext uri="{FF2B5EF4-FFF2-40B4-BE49-F238E27FC236}">
                  <a16:creationId xmlns:a16="http://schemas.microsoft.com/office/drawing/2014/main" id="{A04029BD-3C84-4F6B-9F54-FAD6FED9B2EE}"/>
                </a:ext>
              </a:extLst>
            </p:cNvPr>
            <p:cNvSpPr txBox="1"/>
            <p:nvPr/>
          </p:nvSpPr>
          <p:spPr>
            <a:xfrm>
              <a:off x="837383" y="1499533"/>
              <a:ext cx="795025" cy="118578"/>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3x80W</a:t>
              </a:r>
            </a:p>
          </p:txBody>
        </p:sp>
      </p:grpSp>
      <p:grpSp>
        <p:nvGrpSpPr>
          <p:cNvPr id="65" name="Group 116">
            <a:extLst>
              <a:ext uri="{FF2B5EF4-FFF2-40B4-BE49-F238E27FC236}">
                <a16:creationId xmlns:a16="http://schemas.microsoft.com/office/drawing/2014/main" id="{B55C1998-C272-4EBC-A95B-0C4FC7136A64}"/>
              </a:ext>
            </a:extLst>
          </p:cNvPr>
          <p:cNvGrpSpPr/>
          <p:nvPr/>
        </p:nvGrpSpPr>
        <p:grpSpPr>
          <a:xfrm>
            <a:off x="2218829" y="3745913"/>
            <a:ext cx="549331" cy="432000"/>
            <a:chOff x="844064" y="2812262"/>
            <a:chExt cx="856339" cy="671958"/>
          </a:xfrm>
        </p:grpSpPr>
        <p:grpSp>
          <p:nvGrpSpPr>
            <p:cNvPr id="66" name="Group 253">
              <a:extLst>
                <a:ext uri="{FF2B5EF4-FFF2-40B4-BE49-F238E27FC236}">
                  <a16:creationId xmlns:a16="http://schemas.microsoft.com/office/drawing/2014/main" id="{9FD97278-0699-433F-A6C3-E3248E282DE3}"/>
                </a:ext>
              </a:extLst>
            </p:cNvPr>
            <p:cNvGrpSpPr/>
            <p:nvPr/>
          </p:nvGrpSpPr>
          <p:grpSpPr>
            <a:xfrm>
              <a:off x="844064" y="2812262"/>
              <a:ext cx="745495" cy="467056"/>
              <a:chOff x="6711865" y="2667287"/>
              <a:chExt cx="827936" cy="518703"/>
            </a:xfrm>
          </p:grpSpPr>
          <p:sp>
            <p:nvSpPr>
              <p:cNvPr id="70" name="Rectangle 87">
                <a:extLst>
                  <a:ext uri="{FF2B5EF4-FFF2-40B4-BE49-F238E27FC236}">
                    <a16:creationId xmlns:a16="http://schemas.microsoft.com/office/drawing/2014/main" id="{DFB839C9-BA07-4EE8-9614-34D7A62E4906}"/>
                  </a:ext>
                </a:extLst>
              </p:cNvPr>
              <p:cNvSpPr>
                <a:spLocks noChangeArrowheads="1"/>
              </p:cNvSpPr>
              <p:nvPr/>
            </p:nvSpPr>
            <p:spPr bwMode="auto">
              <a:xfrm>
                <a:off x="6711865" y="2734618"/>
                <a:ext cx="827936" cy="451372"/>
              </a:xfrm>
              <a:prstGeom prst="rect">
                <a:avLst/>
              </a:prstGeom>
              <a:solidFill>
                <a:srgbClr val="A8BBC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71" name="Rectangle 88">
                <a:extLst>
                  <a:ext uri="{FF2B5EF4-FFF2-40B4-BE49-F238E27FC236}">
                    <a16:creationId xmlns:a16="http://schemas.microsoft.com/office/drawing/2014/main" id="{B4E1E0E5-0783-4FB8-BA55-6D01E3DB3B23}"/>
                  </a:ext>
                </a:extLst>
              </p:cNvPr>
              <p:cNvSpPr>
                <a:spLocks noChangeArrowheads="1"/>
              </p:cNvSpPr>
              <p:nvPr/>
            </p:nvSpPr>
            <p:spPr bwMode="auto">
              <a:xfrm>
                <a:off x="6987934" y="2667287"/>
                <a:ext cx="113466" cy="11346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72" name="Rectangle 90">
                <a:extLst>
                  <a:ext uri="{FF2B5EF4-FFF2-40B4-BE49-F238E27FC236}">
                    <a16:creationId xmlns:a16="http://schemas.microsoft.com/office/drawing/2014/main" id="{EB36D28F-B4CD-4486-A663-7D169439EDB3}"/>
                  </a:ext>
                </a:extLst>
              </p:cNvPr>
              <p:cNvSpPr>
                <a:spLocks noChangeArrowheads="1"/>
              </p:cNvSpPr>
              <p:nvPr/>
            </p:nvSpPr>
            <p:spPr bwMode="auto">
              <a:xfrm>
                <a:off x="7257213" y="2667289"/>
                <a:ext cx="113469" cy="11346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67" name="Right Triangle 66">
              <a:extLst>
                <a:ext uri="{FF2B5EF4-FFF2-40B4-BE49-F238E27FC236}">
                  <a16:creationId xmlns:a16="http://schemas.microsoft.com/office/drawing/2014/main" id="{3338FB1B-B8C8-4F5A-A81A-1F0B1F9781D7}"/>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68" name="TextBox 67">
              <a:extLst>
                <a:ext uri="{FF2B5EF4-FFF2-40B4-BE49-F238E27FC236}">
                  <a16:creationId xmlns:a16="http://schemas.microsoft.com/office/drawing/2014/main" id="{9A5AC8D5-15A2-40B9-8AAB-E693DEEF7C02}"/>
                </a:ext>
              </a:extLst>
            </p:cNvPr>
            <p:cNvSpPr txBox="1"/>
            <p:nvPr/>
          </p:nvSpPr>
          <p:spPr>
            <a:xfrm>
              <a:off x="858610" y="3293284"/>
              <a:ext cx="841793" cy="190936"/>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FHEB(2T2R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69" name="TextBox 68">
              <a:extLst>
                <a:ext uri="{FF2B5EF4-FFF2-40B4-BE49-F238E27FC236}">
                  <a16:creationId xmlns:a16="http://schemas.microsoft.com/office/drawing/2014/main" id="{C8B181F2-D6E7-4DD3-8CE6-D2F7417B6AB5}"/>
                </a:ext>
              </a:extLst>
            </p:cNvPr>
            <p:cNvSpPr txBox="1"/>
            <p:nvPr/>
          </p:nvSpPr>
          <p:spPr>
            <a:xfrm>
              <a:off x="844064" y="2992647"/>
              <a:ext cx="841792" cy="19149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2x60W</a:t>
              </a:r>
            </a:p>
          </p:txBody>
        </p:sp>
      </p:grpSp>
      <p:grpSp>
        <p:nvGrpSpPr>
          <p:cNvPr id="73" name="Group 136">
            <a:extLst>
              <a:ext uri="{FF2B5EF4-FFF2-40B4-BE49-F238E27FC236}">
                <a16:creationId xmlns:a16="http://schemas.microsoft.com/office/drawing/2014/main" id="{5A1B8099-64EB-4D24-95A2-5AE082D33B02}"/>
              </a:ext>
            </a:extLst>
          </p:cNvPr>
          <p:cNvGrpSpPr/>
          <p:nvPr/>
        </p:nvGrpSpPr>
        <p:grpSpPr>
          <a:xfrm>
            <a:off x="4765854" y="3194451"/>
            <a:ext cx="720000" cy="478857"/>
            <a:chOff x="723808" y="1369189"/>
            <a:chExt cx="1006734" cy="505635"/>
          </a:xfrm>
        </p:grpSpPr>
        <p:sp>
          <p:nvSpPr>
            <p:cNvPr id="74" name="TextBox 73">
              <a:extLst>
                <a:ext uri="{FF2B5EF4-FFF2-40B4-BE49-F238E27FC236}">
                  <a16:creationId xmlns:a16="http://schemas.microsoft.com/office/drawing/2014/main" id="{CC43F247-B371-41CB-9820-E0EC708506D9}"/>
                </a:ext>
              </a:extLst>
            </p:cNvPr>
            <p:cNvSpPr txBox="1"/>
            <p:nvPr/>
          </p:nvSpPr>
          <p:spPr>
            <a:xfrm>
              <a:off x="837383" y="1716774"/>
              <a:ext cx="795025" cy="158050"/>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FXEF(3T6R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75" name="Group 303">
              <a:extLst>
                <a:ext uri="{FF2B5EF4-FFF2-40B4-BE49-F238E27FC236}">
                  <a16:creationId xmlns:a16="http://schemas.microsoft.com/office/drawing/2014/main" id="{686E8DBD-D607-463B-9B03-801CC63338BB}"/>
                </a:ext>
              </a:extLst>
            </p:cNvPr>
            <p:cNvGrpSpPr/>
            <p:nvPr/>
          </p:nvGrpSpPr>
          <p:grpSpPr>
            <a:xfrm>
              <a:off x="723808" y="1369189"/>
              <a:ext cx="1006734" cy="328305"/>
              <a:chOff x="539440" y="1412720"/>
              <a:chExt cx="1152128" cy="491071"/>
            </a:xfrm>
          </p:grpSpPr>
          <p:sp>
            <p:nvSpPr>
              <p:cNvPr id="78" name="Rectangle 86">
                <a:extLst>
                  <a:ext uri="{FF2B5EF4-FFF2-40B4-BE49-F238E27FC236}">
                    <a16:creationId xmlns:a16="http://schemas.microsoft.com/office/drawing/2014/main" id="{A2DB5139-2E1B-4F69-BB86-035DE51385F5}"/>
                  </a:ext>
                </a:extLst>
              </p:cNvPr>
              <p:cNvSpPr>
                <a:spLocks noChangeArrowheads="1"/>
              </p:cNvSpPr>
              <p:nvPr/>
            </p:nvSpPr>
            <p:spPr bwMode="auto">
              <a:xfrm>
                <a:off x="539440" y="1476465"/>
                <a:ext cx="1152128" cy="427326"/>
              </a:xfrm>
              <a:prstGeom prst="rect">
                <a:avLst/>
              </a:prstGeom>
              <a:solidFill>
                <a:srgbClr val="A8BBC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79" name="Rectangle 92">
                <a:extLst>
                  <a:ext uri="{FF2B5EF4-FFF2-40B4-BE49-F238E27FC236}">
                    <a16:creationId xmlns:a16="http://schemas.microsoft.com/office/drawing/2014/main" id="{E25A0F14-8101-4B59-AD4E-CC474366CCA9}"/>
                  </a:ext>
                </a:extLst>
              </p:cNvPr>
              <p:cNvSpPr>
                <a:spLocks noChangeArrowheads="1"/>
              </p:cNvSpPr>
              <p:nvPr/>
            </p:nvSpPr>
            <p:spPr bwMode="auto">
              <a:xfrm>
                <a:off x="677553"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80" name="Rectangle 93">
                <a:extLst>
                  <a:ext uri="{FF2B5EF4-FFF2-40B4-BE49-F238E27FC236}">
                    <a16:creationId xmlns:a16="http://schemas.microsoft.com/office/drawing/2014/main" id="{401D3E8C-E3F3-4A4F-8307-32F3CD08FFCD}"/>
                  </a:ext>
                </a:extLst>
              </p:cNvPr>
              <p:cNvSpPr>
                <a:spLocks noChangeArrowheads="1"/>
              </p:cNvSpPr>
              <p:nvPr/>
            </p:nvSpPr>
            <p:spPr bwMode="auto">
              <a:xfrm>
                <a:off x="1002180"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81" name="Rectangle 94">
                <a:extLst>
                  <a:ext uri="{FF2B5EF4-FFF2-40B4-BE49-F238E27FC236}">
                    <a16:creationId xmlns:a16="http://schemas.microsoft.com/office/drawing/2014/main" id="{25468403-97AE-49CA-8A0F-E4EF863DB085}"/>
                  </a:ext>
                </a:extLst>
              </p:cNvPr>
              <p:cNvSpPr>
                <a:spLocks noChangeArrowheads="1"/>
              </p:cNvSpPr>
              <p:nvPr/>
            </p:nvSpPr>
            <p:spPr bwMode="auto">
              <a:xfrm>
                <a:off x="1326806"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82" name="Rectangle 81">
                <a:extLst>
                  <a:ext uri="{FF2B5EF4-FFF2-40B4-BE49-F238E27FC236}">
                    <a16:creationId xmlns:a16="http://schemas.microsoft.com/office/drawing/2014/main" id="{AA3936B9-E0BB-457C-B4BF-C3A374829CEF}"/>
                  </a:ext>
                </a:extLst>
              </p:cNvPr>
              <p:cNvSpPr>
                <a:spLocks noChangeArrowheads="1"/>
              </p:cNvSpPr>
              <p:nvPr/>
            </p:nvSpPr>
            <p:spPr bwMode="auto">
              <a:xfrm>
                <a:off x="1475570"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83" name="Rectangle 94">
                <a:extLst>
                  <a:ext uri="{FF2B5EF4-FFF2-40B4-BE49-F238E27FC236}">
                    <a16:creationId xmlns:a16="http://schemas.microsoft.com/office/drawing/2014/main" id="{0C58C90E-535C-4B5B-8E5A-C07FE70A9AAF}"/>
                  </a:ext>
                </a:extLst>
              </p:cNvPr>
              <p:cNvSpPr>
                <a:spLocks noChangeArrowheads="1"/>
              </p:cNvSpPr>
              <p:nvPr/>
            </p:nvSpPr>
            <p:spPr bwMode="auto">
              <a:xfrm>
                <a:off x="1163778"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84" name="Rectangle 93">
                <a:extLst>
                  <a:ext uri="{FF2B5EF4-FFF2-40B4-BE49-F238E27FC236}">
                    <a16:creationId xmlns:a16="http://schemas.microsoft.com/office/drawing/2014/main" id="{03013CD1-6D04-41AE-A150-0072C6081B9F}"/>
                  </a:ext>
                </a:extLst>
              </p:cNvPr>
              <p:cNvSpPr>
                <a:spLocks noChangeArrowheads="1"/>
              </p:cNvSpPr>
              <p:nvPr/>
            </p:nvSpPr>
            <p:spPr bwMode="auto">
              <a:xfrm>
                <a:off x="845294" y="1412720"/>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76" name="Right Triangle 75">
              <a:extLst>
                <a:ext uri="{FF2B5EF4-FFF2-40B4-BE49-F238E27FC236}">
                  <a16:creationId xmlns:a16="http://schemas.microsoft.com/office/drawing/2014/main" id="{B747FF3C-67FC-4A13-A392-7D6DDAC910F7}"/>
                </a:ext>
              </a:extLst>
            </p:cNvPr>
            <p:cNvSpPr/>
            <p:nvPr/>
          </p:nvSpPr>
          <p:spPr>
            <a:xfrm flipH="1">
              <a:off x="763562" y="1429317"/>
              <a:ext cx="966519" cy="264671"/>
            </a:xfrm>
            <a:prstGeom prst="rtTriangle">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a typeface="ヒラギノ角ゴ Pro W3"/>
                <a:cs typeface="ヒラギノ角ゴ Pro W3"/>
              </a:endParaRPr>
            </a:p>
          </p:txBody>
        </p:sp>
        <p:sp>
          <p:nvSpPr>
            <p:cNvPr id="77" name="TextBox 76">
              <a:extLst>
                <a:ext uri="{FF2B5EF4-FFF2-40B4-BE49-F238E27FC236}">
                  <a16:creationId xmlns:a16="http://schemas.microsoft.com/office/drawing/2014/main" id="{84DB73E0-BE32-4072-8DFB-39FF7578A8ED}"/>
                </a:ext>
              </a:extLst>
            </p:cNvPr>
            <p:cNvSpPr txBox="1"/>
            <p:nvPr/>
          </p:nvSpPr>
          <p:spPr>
            <a:xfrm>
              <a:off x="837383" y="1499533"/>
              <a:ext cx="795025" cy="129995"/>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3x80W</a:t>
              </a:r>
            </a:p>
          </p:txBody>
        </p:sp>
      </p:grpSp>
      <p:grpSp>
        <p:nvGrpSpPr>
          <p:cNvPr id="85" name="Group 116">
            <a:extLst>
              <a:ext uri="{FF2B5EF4-FFF2-40B4-BE49-F238E27FC236}">
                <a16:creationId xmlns:a16="http://schemas.microsoft.com/office/drawing/2014/main" id="{CE6F989E-3A87-4AC9-A32E-AFCE0C722BB8}"/>
              </a:ext>
            </a:extLst>
          </p:cNvPr>
          <p:cNvGrpSpPr/>
          <p:nvPr/>
        </p:nvGrpSpPr>
        <p:grpSpPr>
          <a:xfrm>
            <a:off x="2828288" y="3756974"/>
            <a:ext cx="540000" cy="432000"/>
            <a:chOff x="844064" y="2812262"/>
            <a:chExt cx="841792" cy="671958"/>
          </a:xfrm>
        </p:grpSpPr>
        <p:grpSp>
          <p:nvGrpSpPr>
            <p:cNvPr id="86" name="Group 253">
              <a:extLst>
                <a:ext uri="{FF2B5EF4-FFF2-40B4-BE49-F238E27FC236}">
                  <a16:creationId xmlns:a16="http://schemas.microsoft.com/office/drawing/2014/main" id="{17FEC624-DC62-4331-8DB8-65B5145EE90B}"/>
                </a:ext>
              </a:extLst>
            </p:cNvPr>
            <p:cNvGrpSpPr/>
            <p:nvPr/>
          </p:nvGrpSpPr>
          <p:grpSpPr>
            <a:xfrm>
              <a:off x="844064" y="2812262"/>
              <a:ext cx="745495" cy="467056"/>
              <a:chOff x="6711865" y="2667287"/>
              <a:chExt cx="827936" cy="518703"/>
            </a:xfrm>
          </p:grpSpPr>
          <p:sp>
            <p:nvSpPr>
              <p:cNvPr id="90" name="Rectangle 87">
                <a:extLst>
                  <a:ext uri="{FF2B5EF4-FFF2-40B4-BE49-F238E27FC236}">
                    <a16:creationId xmlns:a16="http://schemas.microsoft.com/office/drawing/2014/main" id="{57E44949-EDFE-41B0-B725-3C25E08639A5}"/>
                  </a:ext>
                </a:extLst>
              </p:cNvPr>
              <p:cNvSpPr>
                <a:spLocks noChangeArrowheads="1"/>
              </p:cNvSpPr>
              <p:nvPr/>
            </p:nvSpPr>
            <p:spPr bwMode="auto">
              <a:xfrm>
                <a:off x="6711865" y="2734618"/>
                <a:ext cx="827936" cy="451372"/>
              </a:xfrm>
              <a:prstGeom prst="rect">
                <a:avLst/>
              </a:prstGeom>
              <a:solidFill>
                <a:srgbClr val="A8BBC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91" name="Rectangle 88">
                <a:extLst>
                  <a:ext uri="{FF2B5EF4-FFF2-40B4-BE49-F238E27FC236}">
                    <a16:creationId xmlns:a16="http://schemas.microsoft.com/office/drawing/2014/main" id="{A43242CE-0D41-4021-A71B-2F8BFB0282AB}"/>
                  </a:ext>
                </a:extLst>
              </p:cNvPr>
              <p:cNvSpPr>
                <a:spLocks noChangeArrowheads="1"/>
              </p:cNvSpPr>
              <p:nvPr/>
            </p:nvSpPr>
            <p:spPr bwMode="auto">
              <a:xfrm>
                <a:off x="6987934" y="2667287"/>
                <a:ext cx="113466" cy="11346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92" name="Rectangle 90">
                <a:extLst>
                  <a:ext uri="{FF2B5EF4-FFF2-40B4-BE49-F238E27FC236}">
                    <a16:creationId xmlns:a16="http://schemas.microsoft.com/office/drawing/2014/main" id="{4DDBB7B0-47E5-44A6-9D97-31AE68DB7960}"/>
                  </a:ext>
                </a:extLst>
              </p:cNvPr>
              <p:cNvSpPr>
                <a:spLocks noChangeArrowheads="1"/>
              </p:cNvSpPr>
              <p:nvPr/>
            </p:nvSpPr>
            <p:spPr bwMode="auto">
              <a:xfrm>
                <a:off x="7257213" y="2667289"/>
                <a:ext cx="113469" cy="11346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87" name="Right Triangle 86">
              <a:extLst>
                <a:ext uri="{FF2B5EF4-FFF2-40B4-BE49-F238E27FC236}">
                  <a16:creationId xmlns:a16="http://schemas.microsoft.com/office/drawing/2014/main" id="{3F9C97DE-B3F1-44F2-8DDE-F85617A420DF}"/>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88" name="TextBox 87">
              <a:extLst>
                <a:ext uri="{FF2B5EF4-FFF2-40B4-BE49-F238E27FC236}">
                  <a16:creationId xmlns:a16="http://schemas.microsoft.com/office/drawing/2014/main" id="{63BC804B-726A-4C41-BDDC-CE2A34D04CB4}"/>
                </a:ext>
              </a:extLst>
            </p:cNvPr>
            <p:cNvSpPr txBox="1"/>
            <p:nvPr/>
          </p:nvSpPr>
          <p:spPr>
            <a:xfrm>
              <a:off x="844064" y="3293285"/>
              <a:ext cx="841792" cy="190935"/>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FHEL(2T2R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89" name="TextBox 88">
              <a:extLst>
                <a:ext uri="{FF2B5EF4-FFF2-40B4-BE49-F238E27FC236}">
                  <a16:creationId xmlns:a16="http://schemas.microsoft.com/office/drawing/2014/main" id="{E3CCC301-3EEF-4FB5-91A7-D77330E8B5CD}"/>
                </a:ext>
              </a:extLst>
            </p:cNvPr>
            <p:cNvSpPr txBox="1"/>
            <p:nvPr/>
          </p:nvSpPr>
          <p:spPr>
            <a:xfrm>
              <a:off x="844064" y="2992647"/>
              <a:ext cx="841792" cy="19149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2x60W</a:t>
              </a:r>
            </a:p>
          </p:txBody>
        </p:sp>
      </p:grpSp>
      <p:sp>
        <p:nvSpPr>
          <p:cNvPr id="93" name="TextBox 92">
            <a:extLst>
              <a:ext uri="{FF2B5EF4-FFF2-40B4-BE49-F238E27FC236}">
                <a16:creationId xmlns:a16="http://schemas.microsoft.com/office/drawing/2014/main" id="{76DAD259-44B9-402F-8C53-EB58F2E2F0C0}"/>
              </a:ext>
            </a:extLst>
          </p:cNvPr>
          <p:cNvSpPr txBox="1"/>
          <p:nvPr/>
        </p:nvSpPr>
        <p:spPr>
          <a:xfrm>
            <a:off x="2692973" y="153615"/>
            <a:ext cx="2049422" cy="338554"/>
          </a:xfrm>
          <a:prstGeom prst="rect">
            <a:avLst/>
          </a:prstGeom>
          <a:noFill/>
        </p:spPr>
        <p:txBody>
          <a:bodyPr wrap="square" lIns="0" tIns="0" rIns="0" bIns="0" rtlCol="0">
            <a:spAutoFit/>
          </a:bodyPr>
          <a:lstStyle/>
          <a:p>
            <a:pPr algn="ctr" defTabSz="457200" fontAlgn="base">
              <a:spcBef>
                <a:spcPct val="0"/>
              </a:spcBef>
              <a:spcAft>
                <a:spcPct val="0"/>
              </a:spcAft>
            </a:pPr>
            <a:endParaRPr lang="en-US" sz="1100" b="1" dirty="0">
              <a:solidFill>
                <a:srgbClr val="124191">
                  <a:lumMod val="50000"/>
                </a:srgbClr>
              </a:solidFill>
              <a:latin typeface="Nokia Pure Headline" pitchFamily="34" charset="0"/>
            </a:endParaRPr>
          </a:p>
          <a:p>
            <a:pPr algn="ctr" defTabSz="457200" fontAlgn="base">
              <a:spcBef>
                <a:spcPct val="0"/>
              </a:spcBef>
              <a:spcAft>
                <a:spcPct val="0"/>
              </a:spcAft>
            </a:pPr>
            <a:r>
              <a:rPr lang="en-US" sz="1100" b="1" dirty="0">
                <a:solidFill>
                  <a:srgbClr val="124191">
                    <a:lumMod val="50000"/>
                  </a:srgbClr>
                </a:solidFill>
                <a:latin typeface="Nokia Pure Headline" pitchFamily="34" charset="0"/>
              </a:rPr>
              <a:t>SRAN17A </a:t>
            </a:r>
          </a:p>
        </p:txBody>
      </p:sp>
      <p:grpSp>
        <p:nvGrpSpPr>
          <p:cNvPr id="94" name="Group 116">
            <a:extLst>
              <a:ext uri="{FF2B5EF4-FFF2-40B4-BE49-F238E27FC236}">
                <a16:creationId xmlns:a16="http://schemas.microsoft.com/office/drawing/2014/main" id="{87F8CB38-000A-4B02-9A8A-C998E7DCB9A4}"/>
              </a:ext>
            </a:extLst>
          </p:cNvPr>
          <p:cNvGrpSpPr/>
          <p:nvPr/>
        </p:nvGrpSpPr>
        <p:grpSpPr>
          <a:xfrm>
            <a:off x="3430720" y="3766122"/>
            <a:ext cx="540000" cy="447746"/>
            <a:chOff x="844064" y="2812262"/>
            <a:chExt cx="841792" cy="696451"/>
          </a:xfrm>
        </p:grpSpPr>
        <p:grpSp>
          <p:nvGrpSpPr>
            <p:cNvPr id="95" name="Group 253">
              <a:extLst>
                <a:ext uri="{FF2B5EF4-FFF2-40B4-BE49-F238E27FC236}">
                  <a16:creationId xmlns:a16="http://schemas.microsoft.com/office/drawing/2014/main" id="{4C805B73-8BA9-4DCD-9296-30292B4CE57F}"/>
                </a:ext>
              </a:extLst>
            </p:cNvPr>
            <p:cNvGrpSpPr/>
            <p:nvPr/>
          </p:nvGrpSpPr>
          <p:grpSpPr>
            <a:xfrm>
              <a:off x="844064" y="2812262"/>
              <a:ext cx="745495" cy="467056"/>
              <a:chOff x="6711865" y="2667287"/>
              <a:chExt cx="827936" cy="518703"/>
            </a:xfrm>
          </p:grpSpPr>
          <p:sp>
            <p:nvSpPr>
              <p:cNvPr id="99" name="Rectangle 87">
                <a:extLst>
                  <a:ext uri="{FF2B5EF4-FFF2-40B4-BE49-F238E27FC236}">
                    <a16:creationId xmlns:a16="http://schemas.microsoft.com/office/drawing/2014/main" id="{EF7EC14E-E919-478B-B07D-3EFD36F114E6}"/>
                  </a:ext>
                </a:extLst>
              </p:cNvPr>
              <p:cNvSpPr>
                <a:spLocks noChangeArrowheads="1"/>
              </p:cNvSpPr>
              <p:nvPr/>
            </p:nvSpPr>
            <p:spPr bwMode="auto">
              <a:xfrm>
                <a:off x="6711865" y="2734618"/>
                <a:ext cx="827936" cy="451372"/>
              </a:xfrm>
              <a:prstGeom prst="rect">
                <a:avLst/>
              </a:prstGeom>
              <a:solidFill>
                <a:srgbClr val="A8BBC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00" name="Rectangle 88">
                <a:extLst>
                  <a:ext uri="{FF2B5EF4-FFF2-40B4-BE49-F238E27FC236}">
                    <a16:creationId xmlns:a16="http://schemas.microsoft.com/office/drawing/2014/main" id="{DCE89626-753B-4E66-A2EE-F21626047487}"/>
                  </a:ext>
                </a:extLst>
              </p:cNvPr>
              <p:cNvSpPr>
                <a:spLocks noChangeArrowheads="1"/>
              </p:cNvSpPr>
              <p:nvPr/>
            </p:nvSpPr>
            <p:spPr bwMode="auto">
              <a:xfrm>
                <a:off x="6987934" y="2667287"/>
                <a:ext cx="113466" cy="11346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01" name="Rectangle 90">
                <a:extLst>
                  <a:ext uri="{FF2B5EF4-FFF2-40B4-BE49-F238E27FC236}">
                    <a16:creationId xmlns:a16="http://schemas.microsoft.com/office/drawing/2014/main" id="{C321A8D8-6743-4126-AA2E-E6DFB11335E7}"/>
                  </a:ext>
                </a:extLst>
              </p:cNvPr>
              <p:cNvSpPr>
                <a:spLocks noChangeArrowheads="1"/>
              </p:cNvSpPr>
              <p:nvPr/>
            </p:nvSpPr>
            <p:spPr bwMode="auto">
              <a:xfrm>
                <a:off x="7257213" y="2667289"/>
                <a:ext cx="113469" cy="11346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96" name="Right Triangle 95">
              <a:extLst>
                <a:ext uri="{FF2B5EF4-FFF2-40B4-BE49-F238E27FC236}">
                  <a16:creationId xmlns:a16="http://schemas.microsoft.com/office/drawing/2014/main" id="{8F7C28C7-383B-4BDD-B7A6-85ACB48CCCBB}"/>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97" name="TextBox 96">
              <a:extLst>
                <a:ext uri="{FF2B5EF4-FFF2-40B4-BE49-F238E27FC236}">
                  <a16:creationId xmlns:a16="http://schemas.microsoft.com/office/drawing/2014/main" id="{F5BC170C-5A27-46B2-A697-DE2C34762209}"/>
                </a:ext>
              </a:extLst>
            </p:cNvPr>
            <p:cNvSpPr txBox="1"/>
            <p:nvPr/>
          </p:nvSpPr>
          <p:spPr>
            <a:xfrm>
              <a:off x="844064" y="3293284"/>
              <a:ext cx="841792" cy="215429"/>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FHEF(2T2R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98" name="TextBox 97">
              <a:extLst>
                <a:ext uri="{FF2B5EF4-FFF2-40B4-BE49-F238E27FC236}">
                  <a16:creationId xmlns:a16="http://schemas.microsoft.com/office/drawing/2014/main" id="{0CE829F4-020A-4DDA-96C9-C2C2A062B8BE}"/>
                </a:ext>
              </a:extLst>
            </p:cNvPr>
            <p:cNvSpPr txBox="1"/>
            <p:nvPr/>
          </p:nvSpPr>
          <p:spPr>
            <a:xfrm>
              <a:off x="844064" y="2992647"/>
              <a:ext cx="841792" cy="19149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2x60W</a:t>
              </a:r>
            </a:p>
          </p:txBody>
        </p:sp>
      </p:grpSp>
      <p:sp>
        <p:nvSpPr>
          <p:cNvPr id="102" name="Rectangle 92">
            <a:extLst>
              <a:ext uri="{FF2B5EF4-FFF2-40B4-BE49-F238E27FC236}">
                <a16:creationId xmlns:a16="http://schemas.microsoft.com/office/drawing/2014/main" id="{7B9A4092-2979-401A-82D1-C840FA746FC5}"/>
              </a:ext>
            </a:extLst>
          </p:cNvPr>
          <p:cNvSpPr>
            <a:spLocks noChangeArrowheads="1"/>
          </p:cNvSpPr>
          <p:nvPr/>
        </p:nvSpPr>
        <p:spPr bwMode="auto">
          <a:xfrm>
            <a:off x="3892899" y="4831456"/>
            <a:ext cx="67131" cy="6135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r>
              <a:rPr kumimoji="0" lang="en-GB" sz="1100" b="1" i="0" u="none" strike="noStrike" kern="0" cap="none" spc="0" normalizeH="0" baseline="0" noProof="0" dirty="0">
                <a:ln>
                  <a:noFill/>
                </a:ln>
                <a:solidFill>
                  <a:srgbClr val="000000"/>
                </a:solidFill>
                <a:effectLst/>
                <a:uLnTx/>
                <a:uFillTx/>
              </a:rPr>
              <a:t>              </a:t>
            </a:r>
            <a:r>
              <a:rPr kumimoji="0" lang="en-GB" sz="800" b="1" i="0" u="none" strike="noStrike" kern="0" cap="none" spc="0" normalizeH="0" baseline="0" noProof="0" dirty="0" err="1">
                <a:ln>
                  <a:noFill/>
                </a:ln>
                <a:solidFill>
                  <a:srgbClr val="000000"/>
                </a:solidFill>
                <a:effectLst/>
                <a:uLnTx/>
                <a:uFillTx/>
              </a:rPr>
              <a:t>Tx</a:t>
            </a:r>
            <a:r>
              <a:rPr kumimoji="0" lang="en-GB" sz="800" b="1" i="0" u="none" strike="noStrike" kern="0" cap="none" spc="0" normalizeH="0" baseline="0" noProof="0" dirty="0">
                <a:ln>
                  <a:noFill/>
                </a:ln>
                <a:solidFill>
                  <a:srgbClr val="000000"/>
                </a:solidFill>
                <a:effectLst/>
                <a:uLnTx/>
                <a:uFillTx/>
              </a:rPr>
              <a:t> Rx</a:t>
            </a:r>
          </a:p>
        </p:txBody>
      </p:sp>
      <p:sp>
        <p:nvSpPr>
          <p:cNvPr id="103" name="Rectangle 93">
            <a:extLst>
              <a:ext uri="{FF2B5EF4-FFF2-40B4-BE49-F238E27FC236}">
                <a16:creationId xmlns:a16="http://schemas.microsoft.com/office/drawing/2014/main" id="{FE60C245-6E9E-48EC-A467-DA8B1B1DB7BC}"/>
              </a:ext>
            </a:extLst>
          </p:cNvPr>
          <p:cNvSpPr>
            <a:spLocks noChangeArrowheads="1"/>
          </p:cNvSpPr>
          <p:nvPr/>
        </p:nvSpPr>
        <p:spPr bwMode="auto">
          <a:xfrm>
            <a:off x="3890143" y="4926801"/>
            <a:ext cx="67131" cy="61358"/>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r>
              <a:rPr kumimoji="0" lang="en-GB" sz="1100" b="1" i="0" u="none" strike="noStrike" kern="0" cap="none" spc="0" normalizeH="0" baseline="0" noProof="0" dirty="0">
                <a:ln>
                  <a:noFill/>
                </a:ln>
                <a:solidFill>
                  <a:srgbClr val="000000"/>
                </a:solidFill>
                <a:effectLst/>
                <a:uLnTx/>
                <a:uFillTx/>
                <a:latin typeface="Nokia Pure Headline Light"/>
              </a:rPr>
              <a:t>            </a:t>
            </a:r>
            <a:r>
              <a:rPr kumimoji="0" lang="en-GB" sz="800" b="1" i="0" u="none" strike="noStrike" kern="0" cap="none" spc="0" normalizeH="0" baseline="0" noProof="0" dirty="0">
                <a:ln>
                  <a:noFill/>
                </a:ln>
                <a:solidFill>
                  <a:srgbClr val="000000"/>
                </a:solidFill>
                <a:effectLst/>
                <a:uLnTx/>
                <a:uFillTx/>
                <a:latin typeface="Nokia Pure Headline Light"/>
              </a:rPr>
              <a:t>Rx</a:t>
            </a:r>
          </a:p>
        </p:txBody>
      </p:sp>
      <p:grpSp>
        <p:nvGrpSpPr>
          <p:cNvPr id="104" name="Group 103">
            <a:extLst>
              <a:ext uri="{FF2B5EF4-FFF2-40B4-BE49-F238E27FC236}">
                <a16:creationId xmlns:a16="http://schemas.microsoft.com/office/drawing/2014/main" id="{22EDFD44-BFE9-4CCB-A105-BA430BB92036}"/>
              </a:ext>
            </a:extLst>
          </p:cNvPr>
          <p:cNvGrpSpPr/>
          <p:nvPr/>
        </p:nvGrpSpPr>
        <p:grpSpPr>
          <a:xfrm>
            <a:off x="2998692" y="4743780"/>
            <a:ext cx="592788" cy="120256"/>
            <a:chOff x="3230268" y="4796486"/>
            <a:chExt cx="592788" cy="120256"/>
          </a:xfrm>
        </p:grpSpPr>
        <p:sp>
          <p:nvSpPr>
            <p:cNvPr id="105" name="Rectangle 104">
              <a:extLst>
                <a:ext uri="{FF2B5EF4-FFF2-40B4-BE49-F238E27FC236}">
                  <a16:creationId xmlns:a16="http://schemas.microsoft.com/office/drawing/2014/main" id="{EEA8ED7C-7848-4BA9-8C30-A4260AD1DAC8}"/>
                </a:ext>
              </a:extLst>
            </p:cNvPr>
            <p:cNvSpPr/>
            <p:nvPr/>
          </p:nvSpPr>
          <p:spPr>
            <a:xfrm>
              <a:off x="3230268" y="4796486"/>
              <a:ext cx="319556" cy="120256"/>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A8BBC0"/>
                  </a:solidFill>
                  <a:effectLst/>
                  <a:uLnTx/>
                  <a:uFillTx/>
                  <a:latin typeface="Nokia Pure Text Light"/>
                  <a:ea typeface="+mn-ea"/>
                  <a:cs typeface="+mn-cs"/>
                </a:rPr>
                <a:t>      </a:t>
              </a:r>
              <a:endParaRPr kumimoji="0" lang="en-IN" sz="500" b="1" i="0" u="none" strike="noStrike" kern="0" cap="none" spc="0" normalizeH="0" baseline="0" noProof="0" dirty="0">
                <a:ln>
                  <a:noFill/>
                </a:ln>
                <a:solidFill>
                  <a:srgbClr val="000000"/>
                </a:solidFill>
                <a:effectLst/>
                <a:uLnTx/>
                <a:uFillTx/>
                <a:latin typeface="Nokia Pure Text Light"/>
                <a:ea typeface="+mn-ea"/>
                <a:cs typeface="+mn-cs"/>
              </a:endParaRPr>
            </a:p>
          </p:txBody>
        </p:sp>
        <p:sp>
          <p:nvSpPr>
            <p:cNvPr id="106" name="TextBox 105">
              <a:extLst>
                <a:ext uri="{FF2B5EF4-FFF2-40B4-BE49-F238E27FC236}">
                  <a16:creationId xmlns:a16="http://schemas.microsoft.com/office/drawing/2014/main" id="{16CEA360-EEB4-47CB-AB6A-EF6651018102}"/>
                </a:ext>
              </a:extLst>
            </p:cNvPr>
            <p:cNvSpPr txBox="1"/>
            <p:nvPr/>
          </p:nvSpPr>
          <p:spPr>
            <a:xfrm>
              <a:off x="3489696" y="4806936"/>
              <a:ext cx="333360" cy="9233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124191">
                      <a:lumMod val="50000"/>
                    </a:srgbClr>
                  </a:solidFill>
                  <a:effectLst/>
                  <a:uLnTx/>
                  <a:uFillTx/>
                  <a:latin typeface="Nokia Pure Headline" pitchFamily="34" charset="0"/>
                </a:rPr>
                <a:t>GSM</a:t>
              </a:r>
            </a:p>
          </p:txBody>
        </p:sp>
      </p:grpSp>
      <p:grpSp>
        <p:nvGrpSpPr>
          <p:cNvPr id="107" name="Group 106">
            <a:extLst>
              <a:ext uri="{FF2B5EF4-FFF2-40B4-BE49-F238E27FC236}">
                <a16:creationId xmlns:a16="http://schemas.microsoft.com/office/drawing/2014/main" id="{5C7B91EE-E008-42DD-BD6B-00B9EEA7D76B}"/>
              </a:ext>
            </a:extLst>
          </p:cNvPr>
          <p:cNvGrpSpPr/>
          <p:nvPr/>
        </p:nvGrpSpPr>
        <p:grpSpPr>
          <a:xfrm>
            <a:off x="3008672" y="4878353"/>
            <a:ext cx="660794" cy="120256"/>
            <a:chOff x="3230268" y="4796486"/>
            <a:chExt cx="660794" cy="120256"/>
          </a:xfrm>
        </p:grpSpPr>
        <p:sp>
          <p:nvSpPr>
            <p:cNvPr id="108" name="Rectangle 107">
              <a:extLst>
                <a:ext uri="{FF2B5EF4-FFF2-40B4-BE49-F238E27FC236}">
                  <a16:creationId xmlns:a16="http://schemas.microsoft.com/office/drawing/2014/main" id="{7D292409-C088-4A27-BB2E-85A55B83A39F}"/>
                </a:ext>
              </a:extLst>
            </p:cNvPr>
            <p:cNvSpPr/>
            <p:nvPr/>
          </p:nvSpPr>
          <p:spPr>
            <a:xfrm>
              <a:off x="3230268" y="4796486"/>
              <a:ext cx="319556" cy="120256"/>
            </a:xfrm>
            <a:prstGeom prst="rect">
              <a:avLst/>
            </a:prstGeom>
            <a:solidFill>
              <a:srgbClr val="00C9FF"/>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A8BBC0"/>
                  </a:solidFill>
                  <a:effectLst/>
                  <a:uLnTx/>
                  <a:uFillTx/>
                  <a:latin typeface="Nokia Pure Text Light"/>
                  <a:ea typeface="+mn-ea"/>
                  <a:cs typeface="+mn-cs"/>
                </a:rPr>
                <a:t>      </a:t>
              </a:r>
              <a:endParaRPr kumimoji="0" lang="en-IN" sz="500" b="1" i="0" u="none" strike="noStrike" kern="0" cap="none" spc="0" normalizeH="0" baseline="0" noProof="0" dirty="0">
                <a:ln>
                  <a:noFill/>
                </a:ln>
                <a:solidFill>
                  <a:srgbClr val="000000"/>
                </a:solidFill>
                <a:effectLst/>
                <a:uLnTx/>
                <a:uFillTx/>
                <a:latin typeface="Nokia Pure Text Light"/>
                <a:ea typeface="+mn-ea"/>
                <a:cs typeface="+mn-cs"/>
              </a:endParaRPr>
            </a:p>
          </p:txBody>
        </p:sp>
        <p:sp>
          <p:nvSpPr>
            <p:cNvPr id="109" name="TextBox 108">
              <a:extLst>
                <a:ext uri="{FF2B5EF4-FFF2-40B4-BE49-F238E27FC236}">
                  <a16:creationId xmlns:a16="http://schemas.microsoft.com/office/drawing/2014/main" id="{C7DD76C6-C235-446C-A70E-1D9FA1C919AE}"/>
                </a:ext>
              </a:extLst>
            </p:cNvPr>
            <p:cNvSpPr txBox="1"/>
            <p:nvPr/>
          </p:nvSpPr>
          <p:spPr>
            <a:xfrm>
              <a:off x="3557702" y="4806936"/>
              <a:ext cx="333360" cy="9233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124191">
                      <a:lumMod val="50000"/>
                    </a:srgbClr>
                  </a:solidFill>
                  <a:effectLst/>
                  <a:uLnTx/>
                  <a:uFillTx/>
                  <a:latin typeface="Nokia Pure Headline" pitchFamily="34" charset="0"/>
                </a:rPr>
                <a:t>WCDMA</a:t>
              </a:r>
            </a:p>
          </p:txBody>
        </p:sp>
      </p:grpSp>
      <p:grpSp>
        <p:nvGrpSpPr>
          <p:cNvPr id="110" name="Group 109">
            <a:extLst>
              <a:ext uri="{FF2B5EF4-FFF2-40B4-BE49-F238E27FC236}">
                <a16:creationId xmlns:a16="http://schemas.microsoft.com/office/drawing/2014/main" id="{856E4D36-5110-4BC8-8EC4-3AB08B8AC6F3}"/>
              </a:ext>
            </a:extLst>
          </p:cNvPr>
          <p:cNvGrpSpPr/>
          <p:nvPr/>
        </p:nvGrpSpPr>
        <p:grpSpPr>
          <a:xfrm>
            <a:off x="3010042" y="5014284"/>
            <a:ext cx="592788" cy="120256"/>
            <a:chOff x="3230268" y="4796486"/>
            <a:chExt cx="592788" cy="120256"/>
          </a:xfrm>
        </p:grpSpPr>
        <p:sp>
          <p:nvSpPr>
            <p:cNvPr id="111" name="Rectangle 110">
              <a:extLst>
                <a:ext uri="{FF2B5EF4-FFF2-40B4-BE49-F238E27FC236}">
                  <a16:creationId xmlns:a16="http://schemas.microsoft.com/office/drawing/2014/main" id="{FA5E0186-6B61-4B76-9295-3363565D81DB}"/>
                </a:ext>
              </a:extLst>
            </p:cNvPr>
            <p:cNvSpPr/>
            <p:nvPr/>
          </p:nvSpPr>
          <p:spPr>
            <a:xfrm>
              <a:off x="3230268" y="4796486"/>
              <a:ext cx="319556" cy="120256"/>
            </a:xfrm>
            <a:prstGeom prst="rect">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A8BBC0"/>
                  </a:solidFill>
                  <a:effectLst/>
                  <a:uLnTx/>
                  <a:uFillTx/>
                  <a:latin typeface="Nokia Pure Text Light"/>
                  <a:ea typeface="+mn-ea"/>
                  <a:cs typeface="+mn-cs"/>
                </a:rPr>
                <a:t>      </a:t>
              </a:r>
              <a:endParaRPr kumimoji="0" lang="en-IN" sz="500" b="1" i="0" u="none" strike="noStrike" kern="0" cap="none" spc="0" normalizeH="0" baseline="0" noProof="0" dirty="0">
                <a:ln>
                  <a:noFill/>
                </a:ln>
                <a:solidFill>
                  <a:srgbClr val="000000"/>
                </a:solidFill>
                <a:effectLst/>
                <a:uLnTx/>
                <a:uFillTx/>
                <a:latin typeface="Nokia Pure Text Light"/>
                <a:ea typeface="+mn-ea"/>
                <a:cs typeface="+mn-cs"/>
              </a:endParaRPr>
            </a:p>
          </p:txBody>
        </p:sp>
        <p:sp>
          <p:nvSpPr>
            <p:cNvPr id="112" name="TextBox 111">
              <a:extLst>
                <a:ext uri="{FF2B5EF4-FFF2-40B4-BE49-F238E27FC236}">
                  <a16:creationId xmlns:a16="http://schemas.microsoft.com/office/drawing/2014/main" id="{8F8A4BEB-419E-4F2B-93DB-3C7EC70AA3E4}"/>
                </a:ext>
              </a:extLst>
            </p:cNvPr>
            <p:cNvSpPr txBox="1"/>
            <p:nvPr/>
          </p:nvSpPr>
          <p:spPr>
            <a:xfrm>
              <a:off x="3489696" y="4806936"/>
              <a:ext cx="333360" cy="9233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124191">
                      <a:lumMod val="50000"/>
                    </a:srgbClr>
                  </a:solidFill>
                  <a:effectLst/>
                  <a:uLnTx/>
                  <a:uFillTx/>
                  <a:latin typeface="Nokia Pure Headline" pitchFamily="34" charset="0"/>
                </a:rPr>
                <a:t>LTE</a:t>
              </a:r>
            </a:p>
          </p:txBody>
        </p:sp>
      </p:grpSp>
      <p:sp>
        <p:nvSpPr>
          <p:cNvPr id="113" name="TextBox 112">
            <a:extLst>
              <a:ext uri="{FF2B5EF4-FFF2-40B4-BE49-F238E27FC236}">
                <a16:creationId xmlns:a16="http://schemas.microsoft.com/office/drawing/2014/main" id="{F622482F-DF5B-49C2-9BCB-4B9A8921F746}"/>
              </a:ext>
            </a:extLst>
          </p:cNvPr>
          <p:cNvSpPr txBox="1"/>
          <p:nvPr/>
        </p:nvSpPr>
        <p:spPr>
          <a:xfrm>
            <a:off x="5317433" y="4779964"/>
            <a:ext cx="1299251" cy="369332"/>
          </a:xfrm>
          <a:prstGeom prst="rect">
            <a:avLst/>
          </a:prstGeom>
          <a:noFill/>
        </p:spPr>
        <p:txBody>
          <a:bodyPr wrap="square" lIns="0" tIns="0" rIns="0" bIns="0" rtlCol="0">
            <a:spAutoFit/>
          </a:bodyPr>
          <a:lstStyle/>
          <a:p>
            <a:pPr defTabSz="457200" fontAlgn="base">
              <a:spcBef>
                <a:spcPct val="0"/>
              </a:spcBef>
              <a:spcAft>
                <a:spcPct val="0"/>
              </a:spcAft>
            </a:pPr>
            <a:r>
              <a:rPr lang="en-US" sz="800" b="1" dirty="0">
                <a:solidFill>
                  <a:srgbClr val="124191">
                    <a:lumMod val="50000"/>
                  </a:srgbClr>
                </a:solidFill>
                <a:latin typeface="Nokia Pure Headline" pitchFamily="34" charset="0"/>
              </a:rPr>
              <a:t>3 RAT simultaneous Sharing based on configuration request</a:t>
            </a:r>
          </a:p>
        </p:txBody>
      </p:sp>
      <p:grpSp>
        <p:nvGrpSpPr>
          <p:cNvPr id="114" name="Group 113">
            <a:extLst>
              <a:ext uri="{FF2B5EF4-FFF2-40B4-BE49-F238E27FC236}">
                <a16:creationId xmlns:a16="http://schemas.microsoft.com/office/drawing/2014/main" id="{CAF6D9DE-FC71-4713-B8F5-C2185259F24F}"/>
              </a:ext>
            </a:extLst>
          </p:cNvPr>
          <p:cNvGrpSpPr/>
          <p:nvPr/>
        </p:nvGrpSpPr>
        <p:grpSpPr>
          <a:xfrm>
            <a:off x="4572000" y="4800267"/>
            <a:ext cx="720000" cy="253212"/>
            <a:chOff x="4511872" y="4740139"/>
            <a:chExt cx="720000" cy="253212"/>
          </a:xfrm>
        </p:grpSpPr>
        <p:sp>
          <p:nvSpPr>
            <p:cNvPr id="115" name="Rectangle 86">
              <a:extLst>
                <a:ext uri="{FF2B5EF4-FFF2-40B4-BE49-F238E27FC236}">
                  <a16:creationId xmlns:a16="http://schemas.microsoft.com/office/drawing/2014/main" id="{1759CC3E-E673-4C9F-9F00-ED2C26907BDF}"/>
                </a:ext>
              </a:extLst>
            </p:cNvPr>
            <p:cNvSpPr>
              <a:spLocks noChangeArrowheads="1"/>
            </p:cNvSpPr>
            <p:nvPr/>
          </p:nvSpPr>
          <p:spPr bwMode="auto">
            <a:xfrm>
              <a:off x="4511872" y="4740139"/>
              <a:ext cx="720000" cy="250270"/>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16" name="Rectangle 86">
              <a:extLst>
                <a:ext uri="{FF2B5EF4-FFF2-40B4-BE49-F238E27FC236}">
                  <a16:creationId xmlns:a16="http://schemas.microsoft.com/office/drawing/2014/main" id="{8F34A2E3-A2AC-4FEC-9D37-AE3749081753}"/>
                </a:ext>
              </a:extLst>
            </p:cNvPr>
            <p:cNvSpPr>
              <a:spLocks noChangeArrowheads="1"/>
            </p:cNvSpPr>
            <p:nvPr/>
          </p:nvSpPr>
          <p:spPr bwMode="auto">
            <a:xfrm>
              <a:off x="4519956" y="4748615"/>
              <a:ext cx="230589" cy="236309"/>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17" name="Rectangle 86">
              <a:extLst>
                <a:ext uri="{FF2B5EF4-FFF2-40B4-BE49-F238E27FC236}">
                  <a16:creationId xmlns:a16="http://schemas.microsoft.com/office/drawing/2014/main" id="{F915093E-5A6B-410B-8CB1-8075E8342C20}"/>
                </a:ext>
              </a:extLst>
            </p:cNvPr>
            <p:cNvSpPr>
              <a:spLocks noChangeArrowheads="1"/>
            </p:cNvSpPr>
            <p:nvPr/>
          </p:nvSpPr>
          <p:spPr bwMode="auto">
            <a:xfrm>
              <a:off x="4996091" y="4748780"/>
              <a:ext cx="230589" cy="244571"/>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grpSp>
      <p:grpSp>
        <p:nvGrpSpPr>
          <p:cNvPr id="118" name="Group 117">
            <a:extLst>
              <a:ext uri="{FF2B5EF4-FFF2-40B4-BE49-F238E27FC236}">
                <a16:creationId xmlns:a16="http://schemas.microsoft.com/office/drawing/2014/main" id="{2C6FEC6F-5BD6-4725-A483-F2AEE9075DD5}"/>
              </a:ext>
            </a:extLst>
          </p:cNvPr>
          <p:cNvGrpSpPr/>
          <p:nvPr/>
        </p:nvGrpSpPr>
        <p:grpSpPr>
          <a:xfrm>
            <a:off x="1625728" y="1946286"/>
            <a:ext cx="720000" cy="457133"/>
            <a:chOff x="2768160" y="3204652"/>
            <a:chExt cx="841792" cy="558478"/>
          </a:xfrm>
        </p:grpSpPr>
        <p:sp>
          <p:nvSpPr>
            <p:cNvPr id="119" name="TextBox 118">
              <a:extLst>
                <a:ext uri="{FF2B5EF4-FFF2-40B4-BE49-F238E27FC236}">
                  <a16:creationId xmlns:a16="http://schemas.microsoft.com/office/drawing/2014/main" id="{41B9D055-53AF-45CA-9767-0CC01080F9CF}"/>
                </a:ext>
              </a:extLst>
            </p:cNvPr>
            <p:cNvSpPr txBox="1"/>
            <p:nvPr/>
          </p:nvSpPr>
          <p:spPr>
            <a:xfrm>
              <a:off x="2828289" y="3593926"/>
              <a:ext cx="664769" cy="1692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FXDA(3T6R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120" name="Group 303">
              <a:extLst>
                <a:ext uri="{FF2B5EF4-FFF2-40B4-BE49-F238E27FC236}">
                  <a16:creationId xmlns:a16="http://schemas.microsoft.com/office/drawing/2014/main" id="{4C88A6C7-F1A1-4A97-87A7-04389ECC01A5}"/>
                </a:ext>
              </a:extLst>
            </p:cNvPr>
            <p:cNvGrpSpPr/>
            <p:nvPr/>
          </p:nvGrpSpPr>
          <p:grpSpPr>
            <a:xfrm>
              <a:off x="2768160" y="3204652"/>
              <a:ext cx="841792" cy="383837"/>
              <a:chOff x="539440" y="1367337"/>
              <a:chExt cx="1152128" cy="536454"/>
            </a:xfrm>
          </p:grpSpPr>
          <p:sp>
            <p:nvSpPr>
              <p:cNvPr id="124" name="Rectangle 86">
                <a:extLst>
                  <a:ext uri="{FF2B5EF4-FFF2-40B4-BE49-F238E27FC236}">
                    <a16:creationId xmlns:a16="http://schemas.microsoft.com/office/drawing/2014/main" id="{50044895-FE05-490D-B2B2-ABC2B21120C3}"/>
                  </a:ext>
                </a:extLst>
              </p:cNvPr>
              <p:cNvSpPr>
                <a:spLocks noChangeArrowheads="1"/>
              </p:cNvSpPr>
              <p:nvPr/>
            </p:nvSpPr>
            <p:spPr bwMode="auto">
              <a:xfrm>
                <a:off x="539440" y="1476465"/>
                <a:ext cx="1152128" cy="427326"/>
              </a:xfrm>
              <a:prstGeom prst="rect">
                <a:avLst/>
              </a:prstGeom>
              <a:solidFill>
                <a:srgbClr val="00C9FF"/>
              </a:solidFill>
              <a:ln w="19050" algn="ctr">
                <a:solidFill>
                  <a:srgbClr val="C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25" name="Rectangle 93">
                <a:extLst>
                  <a:ext uri="{FF2B5EF4-FFF2-40B4-BE49-F238E27FC236}">
                    <a16:creationId xmlns:a16="http://schemas.microsoft.com/office/drawing/2014/main" id="{B20548FB-E2F4-4173-8B6A-2FD879552373}"/>
                  </a:ext>
                </a:extLst>
              </p:cNvPr>
              <p:cNvSpPr>
                <a:spLocks noChangeArrowheads="1"/>
              </p:cNvSpPr>
              <p:nvPr/>
            </p:nvSpPr>
            <p:spPr bwMode="auto">
              <a:xfrm>
                <a:off x="1002180" y="1374330"/>
                <a:ext cx="107421"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26" name="Rectangle 94">
                <a:extLst>
                  <a:ext uri="{FF2B5EF4-FFF2-40B4-BE49-F238E27FC236}">
                    <a16:creationId xmlns:a16="http://schemas.microsoft.com/office/drawing/2014/main" id="{C03A3438-FEFE-47D9-9345-0FEC99205FE8}"/>
                  </a:ext>
                </a:extLst>
              </p:cNvPr>
              <p:cNvSpPr>
                <a:spLocks noChangeArrowheads="1"/>
              </p:cNvSpPr>
              <p:nvPr/>
            </p:nvSpPr>
            <p:spPr bwMode="auto">
              <a:xfrm>
                <a:off x="1326806" y="1379815"/>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27" name="Rectangle 94">
                <a:extLst>
                  <a:ext uri="{FF2B5EF4-FFF2-40B4-BE49-F238E27FC236}">
                    <a16:creationId xmlns:a16="http://schemas.microsoft.com/office/drawing/2014/main" id="{EB095FC9-95EB-4804-9690-D2A533E8B158}"/>
                  </a:ext>
                </a:extLst>
              </p:cNvPr>
              <p:cNvSpPr>
                <a:spLocks noChangeArrowheads="1"/>
              </p:cNvSpPr>
              <p:nvPr/>
            </p:nvSpPr>
            <p:spPr bwMode="auto">
              <a:xfrm>
                <a:off x="1490389" y="1379815"/>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28" name="Rectangle 94">
                <a:extLst>
                  <a:ext uri="{FF2B5EF4-FFF2-40B4-BE49-F238E27FC236}">
                    <a16:creationId xmlns:a16="http://schemas.microsoft.com/office/drawing/2014/main" id="{DCD6B251-2DE1-4083-8278-31F18F6A2A34}"/>
                  </a:ext>
                </a:extLst>
              </p:cNvPr>
              <p:cNvSpPr>
                <a:spLocks noChangeArrowheads="1"/>
              </p:cNvSpPr>
              <p:nvPr/>
            </p:nvSpPr>
            <p:spPr bwMode="auto">
              <a:xfrm>
                <a:off x="1163778" y="1374331"/>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29" name="Rectangle 93">
                <a:extLst>
                  <a:ext uri="{FF2B5EF4-FFF2-40B4-BE49-F238E27FC236}">
                    <a16:creationId xmlns:a16="http://schemas.microsoft.com/office/drawing/2014/main" id="{7467DE40-9CA4-4CF6-B651-6057FBB71433}"/>
                  </a:ext>
                </a:extLst>
              </p:cNvPr>
              <p:cNvSpPr>
                <a:spLocks noChangeArrowheads="1"/>
              </p:cNvSpPr>
              <p:nvPr/>
            </p:nvSpPr>
            <p:spPr bwMode="auto">
              <a:xfrm>
                <a:off x="845293" y="1368844"/>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30" name="Rectangle 92">
                <a:extLst>
                  <a:ext uri="{FF2B5EF4-FFF2-40B4-BE49-F238E27FC236}">
                    <a16:creationId xmlns:a16="http://schemas.microsoft.com/office/drawing/2014/main" id="{98C2D3D1-E492-4D81-83D9-671FBFF12141}"/>
                  </a:ext>
                </a:extLst>
              </p:cNvPr>
              <p:cNvSpPr>
                <a:spLocks noChangeArrowheads="1"/>
              </p:cNvSpPr>
              <p:nvPr/>
            </p:nvSpPr>
            <p:spPr bwMode="auto">
              <a:xfrm>
                <a:off x="677553" y="1367337"/>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21" name="Rectangle 86">
              <a:extLst>
                <a:ext uri="{FF2B5EF4-FFF2-40B4-BE49-F238E27FC236}">
                  <a16:creationId xmlns:a16="http://schemas.microsoft.com/office/drawing/2014/main" id="{EC49F6A8-E647-452E-9720-B742AFF8806A}"/>
                </a:ext>
              </a:extLst>
            </p:cNvPr>
            <p:cNvSpPr>
              <a:spLocks noChangeArrowheads="1"/>
            </p:cNvSpPr>
            <p:nvPr/>
          </p:nvSpPr>
          <p:spPr bwMode="auto">
            <a:xfrm>
              <a:off x="2777611" y="3293085"/>
              <a:ext cx="304322" cy="270095"/>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22" name="Rectangle 86">
              <a:extLst>
                <a:ext uri="{FF2B5EF4-FFF2-40B4-BE49-F238E27FC236}">
                  <a16:creationId xmlns:a16="http://schemas.microsoft.com/office/drawing/2014/main" id="{045F6CE2-BC60-458A-8543-4FDD2743D6D4}"/>
                </a:ext>
              </a:extLst>
            </p:cNvPr>
            <p:cNvSpPr>
              <a:spLocks noChangeArrowheads="1"/>
            </p:cNvSpPr>
            <p:nvPr/>
          </p:nvSpPr>
          <p:spPr bwMode="auto">
            <a:xfrm>
              <a:off x="3334287" y="3293286"/>
              <a:ext cx="269594" cy="291111"/>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23" name="TextBox 122">
              <a:extLst>
                <a:ext uri="{FF2B5EF4-FFF2-40B4-BE49-F238E27FC236}">
                  <a16:creationId xmlns:a16="http://schemas.microsoft.com/office/drawing/2014/main" id="{D3D1790E-D379-40B5-926D-6CF19AAD5A98}"/>
                </a:ext>
              </a:extLst>
            </p:cNvPr>
            <p:cNvSpPr txBox="1"/>
            <p:nvPr/>
          </p:nvSpPr>
          <p:spPr>
            <a:xfrm>
              <a:off x="2876680"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3x60W</a:t>
              </a:r>
            </a:p>
          </p:txBody>
        </p:sp>
      </p:grpSp>
      <p:grpSp>
        <p:nvGrpSpPr>
          <p:cNvPr id="131" name="Group 130">
            <a:extLst>
              <a:ext uri="{FF2B5EF4-FFF2-40B4-BE49-F238E27FC236}">
                <a16:creationId xmlns:a16="http://schemas.microsoft.com/office/drawing/2014/main" id="{686CFA31-0DF8-4497-9D39-835587CE679E}"/>
              </a:ext>
            </a:extLst>
          </p:cNvPr>
          <p:cNvGrpSpPr/>
          <p:nvPr/>
        </p:nvGrpSpPr>
        <p:grpSpPr>
          <a:xfrm>
            <a:off x="1641461" y="2446962"/>
            <a:ext cx="601280" cy="426355"/>
            <a:chOff x="2768160" y="3204652"/>
            <a:chExt cx="841792" cy="520877"/>
          </a:xfrm>
        </p:grpSpPr>
        <p:sp>
          <p:nvSpPr>
            <p:cNvPr id="132" name="TextBox 131">
              <a:extLst>
                <a:ext uri="{FF2B5EF4-FFF2-40B4-BE49-F238E27FC236}">
                  <a16:creationId xmlns:a16="http://schemas.microsoft.com/office/drawing/2014/main" id="{4847A46B-A3C5-4D3E-8F71-EE486AE62703}"/>
                </a:ext>
              </a:extLst>
            </p:cNvPr>
            <p:cNvSpPr txBox="1"/>
            <p:nvPr/>
          </p:nvSpPr>
          <p:spPr>
            <a:xfrm>
              <a:off x="2828289" y="3593925"/>
              <a:ext cx="767585" cy="1316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124191">
                      <a:lumMod val="50000"/>
                    </a:srgbClr>
                  </a:solidFill>
                  <a:effectLst/>
                  <a:uLnTx/>
                  <a:uFillTx/>
                  <a:latin typeface="Nokia Pure Headline" pitchFamily="34" charset="0"/>
                </a:rPr>
                <a:t>FHDA(2T2R) </a:t>
              </a:r>
            </a:p>
          </p:txBody>
        </p:sp>
        <p:grpSp>
          <p:nvGrpSpPr>
            <p:cNvPr id="133" name="Group 303">
              <a:extLst>
                <a:ext uri="{FF2B5EF4-FFF2-40B4-BE49-F238E27FC236}">
                  <a16:creationId xmlns:a16="http://schemas.microsoft.com/office/drawing/2014/main" id="{CF6827B7-0C3F-4DAA-84C1-C3F3325009D5}"/>
                </a:ext>
              </a:extLst>
            </p:cNvPr>
            <p:cNvGrpSpPr/>
            <p:nvPr/>
          </p:nvGrpSpPr>
          <p:grpSpPr>
            <a:xfrm>
              <a:off x="2768160" y="3204652"/>
              <a:ext cx="841792" cy="383837"/>
              <a:chOff x="539440" y="1367337"/>
              <a:chExt cx="1152128" cy="536454"/>
            </a:xfrm>
          </p:grpSpPr>
          <p:sp>
            <p:nvSpPr>
              <p:cNvPr id="137" name="Rectangle 86">
                <a:extLst>
                  <a:ext uri="{FF2B5EF4-FFF2-40B4-BE49-F238E27FC236}">
                    <a16:creationId xmlns:a16="http://schemas.microsoft.com/office/drawing/2014/main" id="{34C2A06B-A9BA-4B69-A579-F572F3C7E3DA}"/>
                  </a:ext>
                </a:extLst>
              </p:cNvPr>
              <p:cNvSpPr>
                <a:spLocks noChangeArrowheads="1"/>
              </p:cNvSpPr>
              <p:nvPr/>
            </p:nvSpPr>
            <p:spPr bwMode="auto">
              <a:xfrm>
                <a:off x="539440" y="1476465"/>
                <a:ext cx="1152128" cy="427326"/>
              </a:xfrm>
              <a:prstGeom prst="rect">
                <a:avLst/>
              </a:prstGeom>
              <a:solidFill>
                <a:srgbClr val="00C9FF"/>
              </a:solidFill>
              <a:ln w="19050" algn="ctr">
                <a:solidFill>
                  <a:srgbClr val="C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38" name="Rectangle 94">
                <a:extLst>
                  <a:ext uri="{FF2B5EF4-FFF2-40B4-BE49-F238E27FC236}">
                    <a16:creationId xmlns:a16="http://schemas.microsoft.com/office/drawing/2014/main" id="{BC855D24-3341-4A69-BAE3-7F81F3482F1C}"/>
                  </a:ext>
                </a:extLst>
              </p:cNvPr>
              <p:cNvSpPr>
                <a:spLocks noChangeArrowheads="1"/>
              </p:cNvSpPr>
              <p:nvPr/>
            </p:nvSpPr>
            <p:spPr bwMode="auto">
              <a:xfrm>
                <a:off x="1238508" y="1379815"/>
                <a:ext cx="107422" cy="107423"/>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39" name="Rectangle 92">
                <a:extLst>
                  <a:ext uri="{FF2B5EF4-FFF2-40B4-BE49-F238E27FC236}">
                    <a16:creationId xmlns:a16="http://schemas.microsoft.com/office/drawing/2014/main" id="{D3E7F096-62D0-4783-9A46-0B57320A4BB4}"/>
                  </a:ext>
                </a:extLst>
              </p:cNvPr>
              <p:cNvSpPr>
                <a:spLocks noChangeArrowheads="1"/>
              </p:cNvSpPr>
              <p:nvPr/>
            </p:nvSpPr>
            <p:spPr bwMode="auto">
              <a:xfrm>
                <a:off x="892869" y="1367337"/>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34" name="Rectangle 86">
              <a:extLst>
                <a:ext uri="{FF2B5EF4-FFF2-40B4-BE49-F238E27FC236}">
                  <a16:creationId xmlns:a16="http://schemas.microsoft.com/office/drawing/2014/main" id="{2BD1D351-7690-4586-B6D4-CDD4233337A5}"/>
                </a:ext>
              </a:extLst>
            </p:cNvPr>
            <p:cNvSpPr>
              <a:spLocks noChangeArrowheads="1"/>
            </p:cNvSpPr>
            <p:nvPr/>
          </p:nvSpPr>
          <p:spPr bwMode="auto">
            <a:xfrm>
              <a:off x="2777613" y="3293085"/>
              <a:ext cx="258139" cy="276870"/>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35" name="Rectangle 86">
              <a:extLst>
                <a:ext uri="{FF2B5EF4-FFF2-40B4-BE49-F238E27FC236}">
                  <a16:creationId xmlns:a16="http://schemas.microsoft.com/office/drawing/2014/main" id="{FD103FEC-E06C-41F4-854E-54ECB71BDC46}"/>
                </a:ext>
              </a:extLst>
            </p:cNvPr>
            <p:cNvSpPr>
              <a:spLocks noChangeArrowheads="1"/>
            </p:cNvSpPr>
            <p:nvPr/>
          </p:nvSpPr>
          <p:spPr bwMode="auto">
            <a:xfrm>
              <a:off x="3334286" y="3293286"/>
              <a:ext cx="269594" cy="281837"/>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36" name="TextBox 135">
              <a:extLst>
                <a:ext uri="{FF2B5EF4-FFF2-40B4-BE49-F238E27FC236}">
                  <a16:creationId xmlns:a16="http://schemas.microsoft.com/office/drawing/2014/main" id="{DA28F266-056F-4F79-84B6-6720AC904E1D}"/>
                </a:ext>
              </a:extLst>
            </p:cNvPr>
            <p:cNvSpPr txBox="1"/>
            <p:nvPr/>
          </p:nvSpPr>
          <p:spPr>
            <a:xfrm>
              <a:off x="2852339"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2x40W</a:t>
              </a:r>
            </a:p>
          </p:txBody>
        </p:sp>
      </p:grpSp>
      <p:grpSp>
        <p:nvGrpSpPr>
          <p:cNvPr id="140" name="Group 136">
            <a:extLst>
              <a:ext uri="{FF2B5EF4-FFF2-40B4-BE49-F238E27FC236}">
                <a16:creationId xmlns:a16="http://schemas.microsoft.com/office/drawing/2014/main" id="{C3D6AA33-0F33-4A67-846D-D6112EE2929C}"/>
              </a:ext>
            </a:extLst>
          </p:cNvPr>
          <p:cNvGrpSpPr/>
          <p:nvPr/>
        </p:nvGrpSpPr>
        <p:grpSpPr>
          <a:xfrm>
            <a:off x="1625611" y="3168201"/>
            <a:ext cx="720000" cy="514573"/>
            <a:chOff x="723808" y="1369189"/>
            <a:chExt cx="1006734" cy="505635"/>
          </a:xfrm>
        </p:grpSpPr>
        <p:sp>
          <p:nvSpPr>
            <p:cNvPr id="141" name="TextBox 140">
              <a:extLst>
                <a:ext uri="{FF2B5EF4-FFF2-40B4-BE49-F238E27FC236}">
                  <a16:creationId xmlns:a16="http://schemas.microsoft.com/office/drawing/2014/main" id="{0D195774-0AE0-48BD-9954-7FC39739B36F}"/>
                </a:ext>
              </a:extLst>
            </p:cNvPr>
            <p:cNvSpPr txBox="1"/>
            <p:nvPr/>
          </p:nvSpPr>
          <p:spPr>
            <a:xfrm>
              <a:off x="837383" y="1716774"/>
              <a:ext cx="795025" cy="158050"/>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FXEA(3T6R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142" name="Group 303">
              <a:extLst>
                <a:ext uri="{FF2B5EF4-FFF2-40B4-BE49-F238E27FC236}">
                  <a16:creationId xmlns:a16="http://schemas.microsoft.com/office/drawing/2014/main" id="{E0BB9FC1-1EB7-486B-9B8D-0627C6F60767}"/>
                </a:ext>
              </a:extLst>
            </p:cNvPr>
            <p:cNvGrpSpPr/>
            <p:nvPr/>
          </p:nvGrpSpPr>
          <p:grpSpPr>
            <a:xfrm>
              <a:off x="723808" y="1369189"/>
              <a:ext cx="1006734" cy="328305"/>
              <a:chOff x="539440" y="1412720"/>
              <a:chExt cx="1152128" cy="491071"/>
            </a:xfrm>
          </p:grpSpPr>
          <p:sp>
            <p:nvSpPr>
              <p:cNvPr id="145" name="Rectangle 86">
                <a:extLst>
                  <a:ext uri="{FF2B5EF4-FFF2-40B4-BE49-F238E27FC236}">
                    <a16:creationId xmlns:a16="http://schemas.microsoft.com/office/drawing/2014/main" id="{BBF7ABEB-911E-47B6-BED5-95A80863FEAD}"/>
                  </a:ext>
                </a:extLst>
              </p:cNvPr>
              <p:cNvSpPr>
                <a:spLocks noChangeArrowheads="1"/>
              </p:cNvSpPr>
              <p:nvPr/>
            </p:nvSpPr>
            <p:spPr bwMode="auto">
              <a:xfrm>
                <a:off x="539440" y="1476465"/>
                <a:ext cx="1152128" cy="427326"/>
              </a:xfrm>
              <a:prstGeom prst="rect">
                <a:avLst/>
              </a:prstGeom>
              <a:solidFill>
                <a:srgbClr val="A8BBC0"/>
              </a:solidFill>
              <a:ln w="19050" algn="ctr">
                <a:solidFill>
                  <a:srgbClr val="C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46" name="Rectangle 92">
                <a:extLst>
                  <a:ext uri="{FF2B5EF4-FFF2-40B4-BE49-F238E27FC236}">
                    <a16:creationId xmlns:a16="http://schemas.microsoft.com/office/drawing/2014/main" id="{01AD1426-66F4-4792-91E7-31396E41647A}"/>
                  </a:ext>
                </a:extLst>
              </p:cNvPr>
              <p:cNvSpPr>
                <a:spLocks noChangeArrowheads="1"/>
              </p:cNvSpPr>
              <p:nvPr/>
            </p:nvSpPr>
            <p:spPr bwMode="auto">
              <a:xfrm>
                <a:off x="677553"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47" name="Rectangle 93">
                <a:extLst>
                  <a:ext uri="{FF2B5EF4-FFF2-40B4-BE49-F238E27FC236}">
                    <a16:creationId xmlns:a16="http://schemas.microsoft.com/office/drawing/2014/main" id="{691EDFF7-E86A-41A1-BEE9-EB845267EC4B}"/>
                  </a:ext>
                </a:extLst>
              </p:cNvPr>
              <p:cNvSpPr>
                <a:spLocks noChangeArrowheads="1"/>
              </p:cNvSpPr>
              <p:nvPr/>
            </p:nvSpPr>
            <p:spPr bwMode="auto">
              <a:xfrm>
                <a:off x="1002180"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48" name="Rectangle 94">
                <a:extLst>
                  <a:ext uri="{FF2B5EF4-FFF2-40B4-BE49-F238E27FC236}">
                    <a16:creationId xmlns:a16="http://schemas.microsoft.com/office/drawing/2014/main" id="{F04450AC-8F33-46C7-B686-8670D31E433C}"/>
                  </a:ext>
                </a:extLst>
              </p:cNvPr>
              <p:cNvSpPr>
                <a:spLocks noChangeArrowheads="1"/>
              </p:cNvSpPr>
              <p:nvPr/>
            </p:nvSpPr>
            <p:spPr bwMode="auto">
              <a:xfrm>
                <a:off x="1326806"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49" name="Rectangle 148">
                <a:extLst>
                  <a:ext uri="{FF2B5EF4-FFF2-40B4-BE49-F238E27FC236}">
                    <a16:creationId xmlns:a16="http://schemas.microsoft.com/office/drawing/2014/main" id="{9B38D274-2525-4A50-A282-123E519BA158}"/>
                  </a:ext>
                </a:extLst>
              </p:cNvPr>
              <p:cNvSpPr>
                <a:spLocks noChangeArrowheads="1"/>
              </p:cNvSpPr>
              <p:nvPr/>
            </p:nvSpPr>
            <p:spPr bwMode="auto">
              <a:xfrm>
                <a:off x="1475570"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50" name="Rectangle 94">
                <a:extLst>
                  <a:ext uri="{FF2B5EF4-FFF2-40B4-BE49-F238E27FC236}">
                    <a16:creationId xmlns:a16="http://schemas.microsoft.com/office/drawing/2014/main" id="{CEFBC25E-E1E0-4D67-A211-0AAD1B770CDB}"/>
                  </a:ext>
                </a:extLst>
              </p:cNvPr>
              <p:cNvSpPr>
                <a:spLocks noChangeArrowheads="1"/>
              </p:cNvSpPr>
              <p:nvPr/>
            </p:nvSpPr>
            <p:spPr bwMode="auto">
              <a:xfrm>
                <a:off x="1163778"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51" name="Rectangle 93">
                <a:extLst>
                  <a:ext uri="{FF2B5EF4-FFF2-40B4-BE49-F238E27FC236}">
                    <a16:creationId xmlns:a16="http://schemas.microsoft.com/office/drawing/2014/main" id="{02ACB053-5540-49BD-9D28-7D668FDDBC08}"/>
                  </a:ext>
                </a:extLst>
              </p:cNvPr>
              <p:cNvSpPr>
                <a:spLocks noChangeArrowheads="1"/>
              </p:cNvSpPr>
              <p:nvPr/>
            </p:nvSpPr>
            <p:spPr bwMode="auto">
              <a:xfrm>
                <a:off x="845294" y="1412720"/>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43" name="Right Triangle 142">
              <a:extLst>
                <a:ext uri="{FF2B5EF4-FFF2-40B4-BE49-F238E27FC236}">
                  <a16:creationId xmlns:a16="http://schemas.microsoft.com/office/drawing/2014/main" id="{3B9E7C66-84DE-40F9-A973-FACA9335BDED}"/>
                </a:ext>
              </a:extLst>
            </p:cNvPr>
            <p:cNvSpPr/>
            <p:nvPr/>
          </p:nvSpPr>
          <p:spPr>
            <a:xfrm flipH="1">
              <a:off x="763562" y="1429317"/>
              <a:ext cx="966519" cy="264671"/>
            </a:xfrm>
            <a:prstGeom prst="rtTriangle">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a typeface="ヒラギノ角ゴ Pro W3"/>
                <a:cs typeface="ヒラギノ角ゴ Pro W3"/>
              </a:endParaRPr>
            </a:p>
          </p:txBody>
        </p:sp>
        <p:sp>
          <p:nvSpPr>
            <p:cNvPr id="144" name="TextBox 143">
              <a:extLst>
                <a:ext uri="{FF2B5EF4-FFF2-40B4-BE49-F238E27FC236}">
                  <a16:creationId xmlns:a16="http://schemas.microsoft.com/office/drawing/2014/main" id="{F71EFAC6-E847-45E0-AD68-CF40456836E1}"/>
                </a:ext>
              </a:extLst>
            </p:cNvPr>
            <p:cNvSpPr txBox="1"/>
            <p:nvPr/>
          </p:nvSpPr>
          <p:spPr>
            <a:xfrm>
              <a:off x="837383" y="1499533"/>
              <a:ext cx="795025" cy="12097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3x60W</a:t>
              </a:r>
            </a:p>
          </p:txBody>
        </p:sp>
      </p:grpSp>
      <p:grpSp>
        <p:nvGrpSpPr>
          <p:cNvPr id="152" name="Group 116">
            <a:extLst>
              <a:ext uri="{FF2B5EF4-FFF2-40B4-BE49-F238E27FC236}">
                <a16:creationId xmlns:a16="http://schemas.microsoft.com/office/drawing/2014/main" id="{338BCFFA-B91A-4B3A-85CE-7167B01163BE}"/>
              </a:ext>
            </a:extLst>
          </p:cNvPr>
          <p:cNvGrpSpPr/>
          <p:nvPr/>
        </p:nvGrpSpPr>
        <p:grpSpPr>
          <a:xfrm>
            <a:off x="1604356" y="3738918"/>
            <a:ext cx="613206" cy="447746"/>
            <a:chOff x="812526" y="2812262"/>
            <a:chExt cx="955911" cy="696450"/>
          </a:xfrm>
        </p:grpSpPr>
        <p:grpSp>
          <p:nvGrpSpPr>
            <p:cNvPr id="153" name="Group 253">
              <a:extLst>
                <a:ext uri="{FF2B5EF4-FFF2-40B4-BE49-F238E27FC236}">
                  <a16:creationId xmlns:a16="http://schemas.microsoft.com/office/drawing/2014/main" id="{09FAAECE-CAE8-4BE2-AF5C-DE75690AD392}"/>
                </a:ext>
              </a:extLst>
            </p:cNvPr>
            <p:cNvGrpSpPr/>
            <p:nvPr/>
          </p:nvGrpSpPr>
          <p:grpSpPr>
            <a:xfrm>
              <a:off x="844064" y="2812262"/>
              <a:ext cx="745495" cy="467056"/>
              <a:chOff x="6711865" y="2667287"/>
              <a:chExt cx="827936" cy="518703"/>
            </a:xfrm>
          </p:grpSpPr>
          <p:sp>
            <p:nvSpPr>
              <p:cNvPr id="157" name="Rectangle 87">
                <a:extLst>
                  <a:ext uri="{FF2B5EF4-FFF2-40B4-BE49-F238E27FC236}">
                    <a16:creationId xmlns:a16="http://schemas.microsoft.com/office/drawing/2014/main" id="{0C2D39A4-80FD-45A8-B003-FEC1CEDB4A3F}"/>
                  </a:ext>
                </a:extLst>
              </p:cNvPr>
              <p:cNvSpPr>
                <a:spLocks noChangeArrowheads="1"/>
              </p:cNvSpPr>
              <p:nvPr/>
            </p:nvSpPr>
            <p:spPr bwMode="auto">
              <a:xfrm>
                <a:off x="6711865" y="2734618"/>
                <a:ext cx="827936" cy="451372"/>
              </a:xfrm>
              <a:prstGeom prst="rect">
                <a:avLst/>
              </a:prstGeom>
              <a:solidFill>
                <a:srgbClr val="A8BBC0"/>
              </a:solidFill>
              <a:ln w="19050" algn="ctr">
                <a:solidFill>
                  <a:srgbClr val="C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58" name="Rectangle 88">
                <a:extLst>
                  <a:ext uri="{FF2B5EF4-FFF2-40B4-BE49-F238E27FC236}">
                    <a16:creationId xmlns:a16="http://schemas.microsoft.com/office/drawing/2014/main" id="{89C0FC8F-F056-4DA7-9426-2B721E0C7F4D}"/>
                  </a:ext>
                </a:extLst>
              </p:cNvPr>
              <p:cNvSpPr>
                <a:spLocks noChangeArrowheads="1"/>
              </p:cNvSpPr>
              <p:nvPr/>
            </p:nvSpPr>
            <p:spPr bwMode="auto">
              <a:xfrm>
                <a:off x="6987934" y="2667287"/>
                <a:ext cx="113466" cy="11346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59" name="Rectangle 90">
                <a:extLst>
                  <a:ext uri="{FF2B5EF4-FFF2-40B4-BE49-F238E27FC236}">
                    <a16:creationId xmlns:a16="http://schemas.microsoft.com/office/drawing/2014/main" id="{46C30152-0356-4963-9E17-129EE14095CD}"/>
                  </a:ext>
                </a:extLst>
              </p:cNvPr>
              <p:cNvSpPr>
                <a:spLocks noChangeArrowheads="1"/>
              </p:cNvSpPr>
              <p:nvPr/>
            </p:nvSpPr>
            <p:spPr bwMode="auto">
              <a:xfrm>
                <a:off x="7257213" y="2667289"/>
                <a:ext cx="113469" cy="11346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54" name="Right Triangle 153">
              <a:extLst>
                <a:ext uri="{FF2B5EF4-FFF2-40B4-BE49-F238E27FC236}">
                  <a16:creationId xmlns:a16="http://schemas.microsoft.com/office/drawing/2014/main" id="{B0B0C743-8658-4D15-ABE6-D078A7B5B04C}"/>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155" name="TextBox 154">
              <a:extLst>
                <a:ext uri="{FF2B5EF4-FFF2-40B4-BE49-F238E27FC236}">
                  <a16:creationId xmlns:a16="http://schemas.microsoft.com/office/drawing/2014/main" id="{613978F7-304A-42E0-9F03-AE445D1B78C2}"/>
                </a:ext>
              </a:extLst>
            </p:cNvPr>
            <p:cNvSpPr txBox="1"/>
            <p:nvPr/>
          </p:nvSpPr>
          <p:spPr>
            <a:xfrm>
              <a:off x="812526" y="3293283"/>
              <a:ext cx="955911" cy="215429"/>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FHEA(2T2R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156" name="TextBox 155">
              <a:extLst>
                <a:ext uri="{FF2B5EF4-FFF2-40B4-BE49-F238E27FC236}">
                  <a16:creationId xmlns:a16="http://schemas.microsoft.com/office/drawing/2014/main" id="{02585EEB-FC9A-4672-91D9-D85FA33D3C43}"/>
                </a:ext>
              </a:extLst>
            </p:cNvPr>
            <p:cNvSpPr txBox="1"/>
            <p:nvPr/>
          </p:nvSpPr>
          <p:spPr>
            <a:xfrm>
              <a:off x="844064" y="2992647"/>
              <a:ext cx="841792" cy="19149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2x40W</a:t>
              </a:r>
            </a:p>
          </p:txBody>
        </p:sp>
      </p:grpSp>
      <p:sp>
        <p:nvSpPr>
          <p:cNvPr id="160" name="Rectangle 87">
            <a:extLst>
              <a:ext uri="{FF2B5EF4-FFF2-40B4-BE49-F238E27FC236}">
                <a16:creationId xmlns:a16="http://schemas.microsoft.com/office/drawing/2014/main" id="{6510A7A2-03AA-4E60-BDAB-4F2085E24385}"/>
              </a:ext>
            </a:extLst>
          </p:cNvPr>
          <p:cNvSpPr>
            <a:spLocks noChangeArrowheads="1"/>
          </p:cNvSpPr>
          <p:nvPr/>
        </p:nvSpPr>
        <p:spPr bwMode="auto">
          <a:xfrm>
            <a:off x="6828911" y="4711506"/>
            <a:ext cx="178067" cy="100529"/>
          </a:xfrm>
          <a:prstGeom prst="rect">
            <a:avLst/>
          </a:prstGeom>
          <a:noFill/>
          <a:ln w="19050" algn="ctr">
            <a:solidFill>
              <a:srgbClr val="C00000"/>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US" sz="1100" b="1" kern="0" dirty="0">
              <a:solidFill>
                <a:srgbClr val="000000"/>
              </a:solidFill>
              <a:latin typeface="Arial" charset="0"/>
            </a:endParaRPr>
          </a:p>
        </p:txBody>
      </p:sp>
      <p:sp>
        <p:nvSpPr>
          <p:cNvPr id="161" name="Rectangle 87">
            <a:extLst>
              <a:ext uri="{FF2B5EF4-FFF2-40B4-BE49-F238E27FC236}">
                <a16:creationId xmlns:a16="http://schemas.microsoft.com/office/drawing/2014/main" id="{E8A27576-C2E9-43AB-8A84-AE6993CD799F}"/>
              </a:ext>
            </a:extLst>
          </p:cNvPr>
          <p:cNvSpPr>
            <a:spLocks noChangeArrowheads="1"/>
          </p:cNvSpPr>
          <p:nvPr/>
        </p:nvSpPr>
        <p:spPr bwMode="auto">
          <a:xfrm>
            <a:off x="6839493" y="4867821"/>
            <a:ext cx="167486" cy="102750"/>
          </a:xfrm>
          <a:prstGeom prst="rect">
            <a:avLst/>
          </a:prstGeom>
          <a:no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US" sz="1100" b="1" kern="0" dirty="0">
              <a:solidFill>
                <a:srgbClr val="000000"/>
              </a:solidFill>
              <a:latin typeface="Arial" charset="0"/>
            </a:endParaRPr>
          </a:p>
        </p:txBody>
      </p:sp>
      <p:sp>
        <p:nvSpPr>
          <p:cNvPr id="162" name="TextBox 161">
            <a:extLst>
              <a:ext uri="{FF2B5EF4-FFF2-40B4-BE49-F238E27FC236}">
                <a16:creationId xmlns:a16="http://schemas.microsoft.com/office/drawing/2014/main" id="{D6DDBDFC-6030-4142-B6A1-60E560509E2D}"/>
              </a:ext>
            </a:extLst>
          </p:cNvPr>
          <p:cNvSpPr txBox="1"/>
          <p:nvPr/>
        </p:nvSpPr>
        <p:spPr>
          <a:xfrm>
            <a:off x="7010349" y="4722815"/>
            <a:ext cx="507923" cy="92333"/>
          </a:xfrm>
          <a:prstGeom prst="rect">
            <a:avLst/>
          </a:prstGeom>
          <a:noFill/>
        </p:spPr>
        <p:txBody>
          <a:bodyPr wrap="square" lIns="0" tIns="0" rIns="0" bIns="0" rtlCol="0">
            <a:spAutoFit/>
          </a:bodyPr>
          <a:lstStyle/>
          <a:p>
            <a:pPr algn="ctr" defTabSz="457200" fontAlgn="base">
              <a:spcBef>
                <a:spcPct val="0"/>
              </a:spcBef>
              <a:spcAft>
                <a:spcPct val="0"/>
              </a:spcAft>
            </a:pPr>
            <a:r>
              <a:rPr lang="en-US" sz="600" b="1" dirty="0">
                <a:solidFill>
                  <a:srgbClr val="124191">
                    <a:lumMod val="50000"/>
                  </a:srgbClr>
                </a:solidFill>
                <a:latin typeface="Nokia Pure Headline" pitchFamily="34" charset="0"/>
              </a:rPr>
              <a:t>3Gbps OBSAI</a:t>
            </a:r>
          </a:p>
        </p:txBody>
      </p:sp>
      <p:sp>
        <p:nvSpPr>
          <p:cNvPr id="163" name="TextBox 162">
            <a:extLst>
              <a:ext uri="{FF2B5EF4-FFF2-40B4-BE49-F238E27FC236}">
                <a16:creationId xmlns:a16="http://schemas.microsoft.com/office/drawing/2014/main" id="{AF656869-6242-47CD-93B9-0192C0C9FA7F}"/>
              </a:ext>
            </a:extLst>
          </p:cNvPr>
          <p:cNvSpPr txBox="1"/>
          <p:nvPr/>
        </p:nvSpPr>
        <p:spPr>
          <a:xfrm>
            <a:off x="7016468" y="4879328"/>
            <a:ext cx="507923" cy="92333"/>
          </a:xfrm>
          <a:prstGeom prst="rect">
            <a:avLst/>
          </a:prstGeom>
          <a:noFill/>
        </p:spPr>
        <p:txBody>
          <a:bodyPr wrap="square" lIns="0" tIns="0" rIns="0" bIns="0" rtlCol="0">
            <a:spAutoFit/>
          </a:bodyPr>
          <a:lstStyle/>
          <a:p>
            <a:pPr algn="ctr" defTabSz="457200" fontAlgn="base">
              <a:spcBef>
                <a:spcPct val="0"/>
              </a:spcBef>
              <a:spcAft>
                <a:spcPct val="0"/>
              </a:spcAft>
            </a:pPr>
            <a:r>
              <a:rPr lang="en-US" sz="600" b="1" dirty="0">
                <a:solidFill>
                  <a:srgbClr val="124191">
                    <a:lumMod val="50000"/>
                  </a:srgbClr>
                </a:solidFill>
                <a:latin typeface="Nokia Pure Headline" pitchFamily="34" charset="0"/>
              </a:rPr>
              <a:t>6Gbps OBSAI</a:t>
            </a:r>
          </a:p>
        </p:txBody>
      </p:sp>
      <p:grpSp>
        <p:nvGrpSpPr>
          <p:cNvPr id="164" name="Group 163">
            <a:extLst>
              <a:ext uri="{FF2B5EF4-FFF2-40B4-BE49-F238E27FC236}">
                <a16:creationId xmlns:a16="http://schemas.microsoft.com/office/drawing/2014/main" id="{2BCB7897-D610-4B63-9998-598058615A75}"/>
              </a:ext>
            </a:extLst>
          </p:cNvPr>
          <p:cNvGrpSpPr/>
          <p:nvPr/>
        </p:nvGrpSpPr>
        <p:grpSpPr>
          <a:xfrm>
            <a:off x="2486182" y="792759"/>
            <a:ext cx="720000" cy="457133"/>
            <a:chOff x="2768160" y="3204652"/>
            <a:chExt cx="841792" cy="558478"/>
          </a:xfrm>
        </p:grpSpPr>
        <p:sp>
          <p:nvSpPr>
            <p:cNvPr id="165" name="TextBox 164">
              <a:extLst>
                <a:ext uri="{FF2B5EF4-FFF2-40B4-BE49-F238E27FC236}">
                  <a16:creationId xmlns:a16="http://schemas.microsoft.com/office/drawing/2014/main" id="{E16D1BFC-B931-44FD-9DD8-5B38AF757CD0}"/>
                </a:ext>
              </a:extLst>
            </p:cNvPr>
            <p:cNvSpPr txBox="1"/>
            <p:nvPr/>
          </p:nvSpPr>
          <p:spPr>
            <a:xfrm>
              <a:off x="2828289" y="3593926"/>
              <a:ext cx="664769" cy="1692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FXCB(3T6R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166" name="Group 303">
              <a:extLst>
                <a:ext uri="{FF2B5EF4-FFF2-40B4-BE49-F238E27FC236}">
                  <a16:creationId xmlns:a16="http://schemas.microsoft.com/office/drawing/2014/main" id="{22FAA52F-30DD-4D30-95C4-A55FDDD30741}"/>
                </a:ext>
              </a:extLst>
            </p:cNvPr>
            <p:cNvGrpSpPr/>
            <p:nvPr/>
          </p:nvGrpSpPr>
          <p:grpSpPr>
            <a:xfrm>
              <a:off x="2768160" y="3204652"/>
              <a:ext cx="841792" cy="383837"/>
              <a:chOff x="539440" y="1367337"/>
              <a:chExt cx="1152128" cy="536454"/>
            </a:xfrm>
          </p:grpSpPr>
          <p:sp>
            <p:nvSpPr>
              <p:cNvPr id="170" name="Rectangle 86">
                <a:extLst>
                  <a:ext uri="{FF2B5EF4-FFF2-40B4-BE49-F238E27FC236}">
                    <a16:creationId xmlns:a16="http://schemas.microsoft.com/office/drawing/2014/main" id="{BD19F433-374E-4527-A668-3342C7CF4110}"/>
                  </a:ext>
                </a:extLst>
              </p:cNvPr>
              <p:cNvSpPr>
                <a:spLocks noChangeArrowheads="1"/>
              </p:cNvSpPr>
              <p:nvPr/>
            </p:nvSpPr>
            <p:spPr bwMode="auto">
              <a:xfrm>
                <a:off x="539440" y="1476465"/>
                <a:ext cx="1152128" cy="427326"/>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71" name="Rectangle 93">
                <a:extLst>
                  <a:ext uri="{FF2B5EF4-FFF2-40B4-BE49-F238E27FC236}">
                    <a16:creationId xmlns:a16="http://schemas.microsoft.com/office/drawing/2014/main" id="{ADADCD42-429C-459B-B56D-9AEC2CA323B0}"/>
                  </a:ext>
                </a:extLst>
              </p:cNvPr>
              <p:cNvSpPr>
                <a:spLocks noChangeArrowheads="1"/>
              </p:cNvSpPr>
              <p:nvPr/>
            </p:nvSpPr>
            <p:spPr bwMode="auto">
              <a:xfrm>
                <a:off x="1002180" y="1374330"/>
                <a:ext cx="107421"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72" name="Rectangle 94">
                <a:extLst>
                  <a:ext uri="{FF2B5EF4-FFF2-40B4-BE49-F238E27FC236}">
                    <a16:creationId xmlns:a16="http://schemas.microsoft.com/office/drawing/2014/main" id="{B81EB1CF-CD7F-44E5-A5F1-319B0F2EBE78}"/>
                  </a:ext>
                </a:extLst>
              </p:cNvPr>
              <p:cNvSpPr>
                <a:spLocks noChangeArrowheads="1"/>
              </p:cNvSpPr>
              <p:nvPr/>
            </p:nvSpPr>
            <p:spPr bwMode="auto">
              <a:xfrm>
                <a:off x="1326806" y="1379815"/>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73" name="Rectangle 94">
                <a:extLst>
                  <a:ext uri="{FF2B5EF4-FFF2-40B4-BE49-F238E27FC236}">
                    <a16:creationId xmlns:a16="http://schemas.microsoft.com/office/drawing/2014/main" id="{D6E978CF-C1DD-412E-B44E-624BC74D0BFF}"/>
                  </a:ext>
                </a:extLst>
              </p:cNvPr>
              <p:cNvSpPr>
                <a:spLocks noChangeArrowheads="1"/>
              </p:cNvSpPr>
              <p:nvPr/>
            </p:nvSpPr>
            <p:spPr bwMode="auto">
              <a:xfrm>
                <a:off x="1505128" y="1379815"/>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74" name="Rectangle 94">
                <a:extLst>
                  <a:ext uri="{FF2B5EF4-FFF2-40B4-BE49-F238E27FC236}">
                    <a16:creationId xmlns:a16="http://schemas.microsoft.com/office/drawing/2014/main" id="{CCDFF029-2A28-4781-B6A2-A7095072E2BC}"/>
                  </a:ext>
                </a:extLst>
              </p:cNvPr>
              <p:cNvSpPr>
                <a:spLocks noChangeArrowheads="1"/>
              </p:cNvSpPr>
              <p:nvPr/>
            </p:nvSpPr>
            <p:spPr bwMode="auto">
              <a:xfrm>
                <a:off x="1163778" y="1374331"/>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75" name="Rectangle 93">
                <a:extLst>
                  <a:ext uri="{FF2B5EF4-FFF2-40B4-BE49-F238E27FC236}">
                    <a16:creationId xmlns:a16="http://schemas.microsoft.com/office/drawing/2014/main" id="{BEA3FA4A-9300-4B56-8E3E-176ACC17B205}"/>
                  </a:ext>
                </a:extLst>
              </p:cNvPr>
              <p:cNvSpPr>
                <a:spLocks noChangeArrowheads="1"/>
              </p:cNvSpPr>
              <p:nvPr/>
            </p:nvSpPr>
            <p:spPr bwMode="auto">
              <a:xfrm>
                <a:off x="845293" y="1368844"/>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76" name="Rectangle 92">
                <a:extLst>
                  <a:ext uri="{FF2B5EF4-FFF2-40B4-BE49-F238E27FC236}">
                    <a16:creationId xmlns:a16="http://schemas.microsoft.com/office/drawing/2014/main" id="{200FC950-D17C-4383-BF29-EF8EAA21C2EF}"/>
                  </a:ext>
                </a:extLst>
              </p:cNvPr>
              <p:cNvSpPr>
                <a:spLocks noChangeArrowheads="1"/>
              </p:cNvSpPr>
              <p:nvPr/>
            </p:nvSpPr>
            <p:spPr bwMode="auto">
              <a:xfrm>
                <a:off x="677553" y="1367337"/>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67" name="Rectangle 86">
              <a:extLst>
                <a:ext uri="{FF2B5EF4-FFF2-40B4-BE49-F238E27FC236}">
                  <a16:creationId xmlns:a16="http://schemas.microsoft.com/office/drawing/2014/main" id="{1612A4D2-891B-4037-B127-2F3C2C2331CE}"/>
                </a:ext>
              </a:extLst>
            </p:cNvPr>
            <p:cNvSpPr>
              <a:spLocks noChangeArrowheads="1"/>
            </p:cNvSpPr>
            <p:nvPr/>
          </p:nvSpPr>
          <p:spPr bwMode="auto">
            <a:xfrm>
              <a:off x="2777611" y="3293086"/>
              <a:ext cx="269594" cy="279510"/>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68" name="Rectangle 86">
              <a:extLst>
                <a:ext uri="{FF2B5EF4-FFF2-40B4-BE49-F238E27FC236}">
                  <a16:creationId xmlns:a16="http://schemas.microsoft.com/office/drawing/2014/main" id="{74A20C83-20FC-4FDC-93F1-CF1ADEE62483}"/>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69" name="TextBox 168">
              <a:extLst>
                <a:ext uri="{FF2B5EF4-FFF2-40B4-BE49-F238E27FC236}">
                  <a16:creationId xmlns:a16="http://schemas.microsoft.com/office/drawing/2014/main" id="{1F45834F-9491-482B-8412-7C11FF71266C}"/>
                </a:ext>
              </a:extLst>
            </p:cNvPr>
            <p:cNvSpPr txBox="1"/>
            <p:nvPr/>
          </p:nvSpPr>
          <p:spPr>
            <a:xfrm>
              <a:off x="2874884"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3x80W</a:t>
              </a:r>
            </a:p>
          </p:txBody>
        </p:sp>
      </p:grpSp>
      <p:grpSp>
        <p:nvGrpSpPr>
          <p:cNvPr id="177" name="Group 176">
            <a:extLst>
              <a:ext uri="{FF2B5EF4-FFF2-40B4-BE49-F238E27FC236}">
                <a16:creationId xmlns:a16="http://schemas.microsoft.com/office/drawing/2014/main" id="{B3631AC5-AD6E-4048-B05B-5A7DD6875C8B}"/>
              </a:ext>
            </a:extLst>
          </p:cNvPr>
          <p:cNvGrpSpPr/>
          <p:nvPr/>
        </p:nvGrpSpPr>
        <p:grpSpPr>
          <a:xfrm>
            <a:off x="1644390" y="794037"/>
            <a:ext cx="720000" cy="457133"/>
            <a:chOff x="2768160" y="3204652"/>
            <a:chExt cx="841792" cy="558478"/>
          </a:xfrm>
        </p:grpSpPr>
        <p:sp>
          <p:nvSpPr>
            <p:cNvPr id="178" name="TextBox 177">
              <a:extLst>
                <a:ext uri="{FF2B5EF4-FFF2-40B4-BE49-F238E27FC236}">
                  <a16:creationId xmlns:a16="http://schemas.microsoft.com/office/drawing/2014/main" id="{901EBB99-4DF2-4346-A59B-19D6748CB10F}"/>
                </a:ext>
              </a:extLst>
            </p:cNvPr>
            <p:cNvSpPr txBox="1"/>
            <p:nvPr/>
          </p:nvSpPr>
          <p:spPr>
            <a:xfrm>
              <a:off x="2828289" y="3593926"/>
              <a:ext cx="664769" cy="1692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FXCA(3T6R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179" name="Group 303">
              <a:extLst>
                <a:ext uri="{FF2B5EF4-FFF2-40B4-BE49-F238E27FC236}">
                  <a16:creationId xmlns:a16="http://schemas.microsoft.com/office/drawing/2014/main" id="{8AF6BB64-AA00-4028-BE6B-0B5AF08168E7}"/>
                </a:ext>
              </a:extLst>
            </p:cNvPr>
            <p:cNvGrpSpPr/>
            <p:nvPr/>
          </p:nvGrpSpPr>
          <p:grpSpPr>
            <a:xfrm>
              <a:off x="2768160" y="3204652"/>
              <a:ext cx="841792" cy="383837"/>
              <a:chOff x="539440" y="1367337"/>
              <a:chExt cx="1152128" cy="536454"/>
            </a:xfrm>
          </p:grpSpPr>
          <p:sp>
            <p:nvSpPr>
              <p:cNvPr id="183" name="Rectangle 86">
                <a:extLst>
                  <a:ext uri="{FF2B5EF4-FFF2-40B4-BE49-F238E27FC236}">
                    <a16:creationId xmlns:a16="http://schemas.microsoft.com/office/drawing/2014/main" id="{3708B4BF-8750-4A46-8911-D5F48A84642A}"/>
                  </a:ext>
                </a:extLst>
              </p:cNvPr>
              <p:cNvSpPr>
                <a:spLocks noChangeArrowheads="1"/>
              </p:cNvSpPr>
              <p:nvPr/>
            </p:nvSpPr>
            <p:spPr bwMode="auto">
              <a:xfrm>
                <a:off x="539440" y="1476465"/>
                <a:ext cx="1152128" cy="427326"/>
              </a:xfrm>
              <a:prstGeom prst="rect">
                <a:avLst/>
              </a:prstGeom>
              <a:solidFill>
                <a:srgbClr val="00C9FF"/>
              </a:solidFill>
              <a:ln w="19050" algn="ctr">
                <a:solidFill>
                  <a:srgbClr val="C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84" name="Rectangle 93">
                <a:extLst>
                  <a:ext uri="{FF2B5EF4-FFF2-40B4-BE49-F238E27FC236}">
                    <a16:creationId xmlns:a16="http://schemas.microsoft.com/office/drawing/2014/main" id="{37D0FC8B-AF50-46A4-9B47-EC511EDF1DDD}"/>
                  </a:ext>
                </a:extLst>
              </p:cNvPr>
              <p:cNvSpPr>
                <a:spLocks noChangeArrowheads="1"/>
              </p:cNvSpPr>
              <p:nvPr/>
            </p:nvSpPr>
            <p:spPr bwMode="auto">
              <a:xfrm>
                <a:off x="1002180" y="1374330"/>
                <a:ext cx="107421"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85" name="Rectangle 94">
                <a:extLst>
                  <a:ext uri="{FF2B5EF4-FFF2-40B4-BE49-F238E27FC236}">
                    <a16:creationId xmlns:a16="http://schemas.microsoft.com/office/drawing/2014/main" id="{E01E6157-BA5E-47B5-A753-63FA400470FF}"/>
                  </a:ext>
                </a:extLst>
              </p:cNvPr>
              <p:cNvSpPr>
                <a:spLocks noChangeArrowheads="1"/>
              </p:cNvSpPr>
              <p:nvPr/>
            </p:nvSpPr>
            <p:spPr bwMode="auto">
              <a:xfrm>
                <a:off x="1326806" y="1379815"/>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86" name="Rectangle 94">
                <a:extLst>
                  <a:ext uri="{FF2B5EF4-FFF2-40B4-BE49-F238E27FC236}">
                    <a16:creationId xmlns:a16="http://schemas.microsoft.com/office/drawing/2014/main" id="{81CC036E-A15D-45EC-97FD-F75F03FD938F}"/>
                  </a:ext>
                </a:extLst>
              </p:cNvPr>
              <p:cNvSpPr>
                <a:spLocks noChangeArrowheads="1"/>
              </p:cNvSpPr>
              <p:nvPr/>
            </p:nvSpPr>
            <p:spPr bwMode="auto">
              <a:xfrm>
                <a:off x="1475570" y="1379815"/>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87" name="Rectangle 94">
                <a:extLst>
                  <a:ext uri="{FF2B5EF4-FFF2-40B4-BE49-F238E27FC236}">
                    <a16:creationId xmlns:a16="http://schemas.microsoft.com/office/drawing/2014/main" id="{B9856C56-1FFB-4F99-BF58-69BC6085A42E}"/>
                  </a:ext>
                </a:extLst>
              </p:cNvPr>
              <p:cNvSpPr>
                <a:spLocks noChangeArrowheads="1"/>
              </p:cNvSpPr>
              <p:nvPr/>
            </p:nvSpPr>
            <p:spPr bwMode="auto">
              <a:xfrm>
                <a:off x="1163778" y="1374331"/>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88" name="Rectangle 93">
                <a:extLst>
                  <a:ext uri="{FF2B5EF4-FFF2-40B4-BE49-F238E27FC236}">
                    <a16:creationId xmlns:a16="http://schemas.microsoft.com/office/drawing/2014/main" id="{9BC09410-969D-4A83-977E-7D346AA19529}"/>
                  </a:ext>
                </a:extLst>
              </p:cNvPr>
              <p:cNvSpPr>
                <a:spLocks noChangeArrowheads="1"/>
              </p:cNvSpPr>
              <p:nvPr/>
            </p:nvSpPr>
            <p:spPr bwMode="auto">
              <a:xfrm>
                <a:off x="845293" y="1368844"/>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89" name="Rectangle 92">
                <a:extLst>
                  <a:ext uri="{FF2B5EF4-FFF2-40B4-BE49-F238E27FC236}">
                    <a16:creationId xmlns:a16="http://schemas.microsoft.com/office/drawing/2014/main" id="{7C28843D-A496-4AB2-9C03-2C630F3CC59E}"/>
                  </a:ext>
                </a:extLst>
              </p:cNvPr>
              <p:cNvSpPr>
                <a:spLocks noChangeArrowheads="1"/>
              </p:cNvSpPr>
              <p:nvPr/>
            </p:nvSpPr>
            <p:spPr bwMode="auto">
              <a:xfrm>
                <a:off x="677553" y="1367337"/>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80" name="Rectangle 86">
              <a:extLst>
                <a:ext uri="{FF2B5EF4-FFF2-40B4-BE49-F238E27FC236}">
                  <a16:creationId xmlns:a16="http://schemas.microsoft.com/office/drawing/2014/main" id="{29D5A313-C992-4D30-8DF9-96044157F235}"/>
                </a:ext>
              </a:extLst>
            </p:cNvPr>
            <p:cNvSpPr>
              <a:spLocks noChangeArrowheads="1"/>
            </p:cNvSpPr>
            <p:nvPr/>
          </p:nvSpPr>
          <p:spPr bwMode="auto">
            <a:xfrm>
              <a:off x="2786990" y="3299468"/>
              <a:ext cx="265958" cy="273179"/>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81" name="Rectangle 86">
              <a:extLst>
                <a:ext uri="{FF2B5EF4-FFF2-40B4-BE49-F238E27FC236}">
                  <a16:creationId xmlns:a16="http://schemas.microsoft.com/office/drawing/2014/main" id="{EE3D9520-F3E6-443A-BC75-A17691EA4E26}"/>
                </a:ext>
              </a:extLst>
            </p:cNvPr>
            <p:cNvSpPr>
              <a:spLocks noChangeArrowheads="1"/>
            </p:cNvSpPr>
            <p:nvPr/>
          </p:nvSpPr>
          <p:spPr bwMode="auto">
            <a:xfrm>
              <a:off x="3334287" y="3282003"/>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82" name="TextBox 181">
              <a:extLst>
                <a:ext uri="{FF2B5EF4-FFF2-40B4-BE49-F238E27FC236}">
                  <a16:creationId xmlns:a16="http://schemas.microsoft.com/office/drawing/2014/main" id="{CF48A1AC-1D46-47EC-AB31-A3E969A54A70}"/>
                </a:ext>
              </a:extLst>
            </p:cNvPr>
            <p:cNvSpPr txBox="1"/>
            <p:nvPr/>
          </p:nvSpPr>
          <p:spPr>
            <a:xfrm>
              <a:off x="2768160"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3x60W</a:t>
              </a:r>
            </a:p>
          </p:txBody>
        </p:sp>
      </p:grpSp>
      <p:grpSp>
        <p:nvGrpSpPr>
          <p:cNvPr id="190" name="Group 189">
            <a:extLst>
              <a:ext uri="{FF2B5EF4-FFF2-40B4-BE49-F238E27FC236}">
                <a16:creationId xmlns:a16="http://schemas.microsoft.com/office/drawing/2014/main" id="{8904264E-E80A-4547-8438-586C4A93398D}"/>
              </a:ext>
            </a:extLst>
          </p:cNvPr>
          <p:cNvGrpSpPr/>
          <p:nvPr/>
        </p:nvGrpSpPr>
        <p:grpSpPr>
          <a:xfrm>
            <a:off x="4881352" y="1951237"/>
            <a:ext cx="717896" cy="481942"/>
            <a:chOff x="4847755" y="1897528"/>
            <a:chExt cx="717896" cy="481942"/>
          </a:xfrm>
        </p:grpSpPr>
        <p:sp>
          <p:nvSpPr>
            <p:cNvPr id="191" name="TextBox 429">
              <a:extLst>
                <a:ext uri="{FF2B5EF4-FFF2-40B4-BE49-F238E27FC236}">
                  <a16:creationId xmlns:a16="http://schemas.microsoft.com/office/drawing/2014/main" id="{8F52DFFA-B51A-4E95-A95B-C0327FEEB808}"/>
                </a:ext>
              </a:extLst>
            </p:cNvPr>
            <p:cNvSpPr txBox="1"/>
            <p:nvPr/>
          </p:nvSpPr>
          <p:spPr>
            <a:xfrm>
              <a:off x="4899034" y="2267957"/>
              <a:ext cx="666617" cy="111513"/>
            </a:xfrm>
            <a:prstGeom prst="rect">
              <a:avLst/>
            </a:prstGeom>
            <a:noFill/>
          </p:spPr>
          <p:txBody>
            <a:bodyPr wrap="square" lIns="0" tIns="0" rIns="0" bIns="0" rtlCol="0">
              <a:spAutoFit/>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24191">
                      <a:lumMod val="50000"/>
                    </a:srgbClr>
                  </a:solidFill>
                  <a:effectLst/>
                  <a:uLnTx/>
                  <a:uFillTx/>
                  <a:latin typeface="Nokia Pure Headline" pitchFamily="34" charset="0"/>
                </a:rPr>
                <a:t>FXDD(6T6R)</a:t>
              </a:r>
            </a:p>
          </p:txBody>
        </p:sp>
        <p:grpSp>
          <p:nvGrpSpPr>
            <p:cNvPr id="192" name="Group 191">
              <a:extLst>
                <a:ext uri="{FF2B5EF4-FFF2-40B4-BE49-F238E27FC236}">
                  <a16:creationId xmlns:a16="http://schemas.microsoft.com/office/drawing/2014/main" id="{21D614A5-3FB4-477A-990A-5C268408D9F6}"/>
                </a:ext>
              </a:extLst>
            </p:cNvPr>
            <p:cNvGrpSpPr/>
            <p:nvPr/>
          </p:nvGrpSpPr>
          <p:grpSpPr>
            <a:xfrm>
              <a:off x="4847755" y="1899238"/>
              <a:ext cx="717896" cy="325239"/>
              <a:chOff x="539440" y="1367337"/>
              <a:chExt cx="1152128" cy="536454"/>
            </a:xfrm>
          </p:grpSpPr>
          <p:sp>
            <p:nvSpPr>
              <p:cNvPr id="200" name="Rectangle 199">
                <a:extLst>
                  <a:ext uri="{FF2B5EF4-FFF2-40B4-BE49-F238E27FC236}">
                    <a16:creationId xmlns:a16="http://schemas.microsoft.com/office/drawing/2014/main" id="{B91A795E-A2D2-41A3-ABED-91EFE5F3A9B6}"/>
                  </a:ext>
                </a:extLst>
              </p:cNvPr>
              <p:cNvSpPr>
                <a:spLocks noChangeArrowheads="1"/>
              </p:cNvSpPr>
              <p:nvPr/>
            </p:nvSpPr>
            <p:spPr bwMode="auto">
              <a:xfrm>
                <a:off x="539440" y="1476465"/>
                <a:ext cx="1152128" cy="427326"/>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762000" rtl="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01" name="Rectangle 200">
                <a:extLst>
                  <a:ext uri="{FF2B5EF4-FFF2-40B4-BE49-F238E27FC236}">
                    <a16:creationId xmlns:a16="http://schemas.microsoft.com/office/drawing/2014/main" id="{672E757D-333E-4DDB-A4D0-DC9389222AD2}"/>
                  </a:ext>
                </a:extLst>
              </p:cNvPr>
              <p:cNvSpPr>
                <a:spLocks noChangeArrowheads="1"/>
              </p:cNvSpPr>
              <p:nvPr/>
            </p:nvSpPr>
            <p:spPr bwMode="auto">
              <a:xfrm>
                <a:off x="1002993" y="1379815"/>
                <a:ext cx="107422" cy="107423"/>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762000" rtl="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02" name="Rectangle 201">
                <a:extLst>
                  <a:ext uri="{FF2B5EF4-FFF2-40B4-BE49-F238E27FC236}">
                    <a16:creationId xmlns:a16="http://schemas.microsoft.com/office/drawing/2014/main" id="{53D1176E-D843-4945-9E52-4D348AF91F85}"/>
                  </a:ext>
                </a:extLst>
              </p:cNvPr>
              <p:cNvSpPr>
                <a:spLocks noChangeArrowheads="1"/>
              </p:cNvSpPr>
              <p:nvPr/>
            </p:nvSpPr>
            <p:spPr bwMode="auto">
              <a:xfrm>
                <a:off x="809998" y="1367337"/>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762000" rtl="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93" name="Rectangle 192">
              <a:extLst>
                <a:ext uri="{FF2B5EF4-FFF2-40B4-BE49-F238E27FC236}">
                  <a16:creationId xmlns:a16="http://schemas.microsoft.com/office/drawing/2014/main" id="{4EDD1589-70F5-49C3-8848-167FF1080BFA}"/>
                </a:ext>
              </a:extLst>
            </p:cNvPr>
            <p:cNvSpPr>
              <a:spLocks noChangeArrowheads="1"/>
            </p:cNvSpPr>
            <p:nvPr/>
          </p:nvSpPr>
          <p:spPr bwMode="auto">
            <a:xfrm>
              <a:off x="4855815" y="1974170"/>
              <a:ext cx="229915" cy="239106"/>
            </a:xfrm>
            <a:prstGeom prst="rect">
              <a:avLst/>
            </a:prstGeom>
            <a:solidFill>
              <a:srgbClr val="A8BBC0"/>
            </a:solidFill>
            <a:ln w="19050" algn="ctr">
              <a:noFill/>
              <a:miter lim="800000"/>
              <a:headEnd/>
              <a:tailEnd/>
            </a:ln>
          </p:spPr>
          <p:txBody>
            <a:bodyPr wrap="none" lIns="90000" tIns="46800" rIns="90000" bIns="46800" anchor="ctr">
              <a:noAutofit/>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762000" rtl="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94" name="Rectangle 193">
              <a:extLst>
                <a:ext uri="{FF2B5EF4-FFF2-40B4-BE49-F238E27FC236}">
                  <a16:creationId xmlns:a16="http://schemas.microsoft.com/office/drawing/2014/main" id="{CB07B22C-2905-4684-98ED-40E28D76B0CA}"/>
                </a:ext>
              </a:extLst>
            </p:cNvPr>
            <p:cNvSpPr>
              <a:spLocks noChangeArrowheads="1"/>
            </p:cNvSpPr>
            <p:nvPr/>
          </p:nvSpPr>
          <p:spPr bwMode="auto">
            <a:xfrm>
              <a:off x="5330559" y="1974340"/>
              <a:ext cx="229915" cy="253177"/>
            </a:xfrm>
            <a:prstGeom prst="rect">
              <a:avLst/>
            </a:prstGeom>
            <a:solidFill>
              <a:srgbClr val="124192"/>
            </a:solidFill>
            <a:ln w="19050" algn="ctr">
              <a:noFill/>
              <a:miter lim="800000"/>
              <a:headEnd/>
              <a:tailEnd/>
            </a:ln>
          </p:spPr>
          <p:txBody>
            <a:bodyPr wrap="none" lIns="90000" tIns="46800" rIns="90000" bIns="46800" anchor="ctr">
              <a:noAutofit/>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762000" rtl="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95" name="TextBox 433">
              <a:extLst>
                <a:ext uri="{FF2B5EF4-FFF2-40B4-BE49-F238E27FC236}">
                  <a16:creationId xmlns:a16="http://schemas.microsoft.com/office/drawing/2014/main" id="{0014D5F7-9A2E-4A02-BCEB-7BC378106F28}"/>
                </a:ext>
              </a:extLst>
            </p:cNvPr>
            <p:cNvSpPr txBox="1"/>
            <p:nvPr/>
          </p:nvSpPr>
          <p:spPr>
            <a:xfrm>
              <a:off x="4919544" y="2025289"/>
              <a:ext cx="566927" cy="127443"/>
            </a:xfrm>
            <a:prstGeom prst="rect">
              <a:avLst/>
            </a:prstGeom>
            <a:noFill/>
          </p:spPr>
          <p:txBody>
            <a:bodyPr wrap="square" lIns="0" tIns="0" rIns="0" bIns="0" rtlCol="0">
              <a:spAutoFit/>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Nokia Pure Headline" pitchFamily="34" charset="0"/>
                </a:rPr>
                <a:t>6x60W</a:t>
              </a:r>
            </a:p>
          </p:txBody>
        </p:sp>
        <p:sp>
          <p:nvSpPr>
            <p:cNvPr id="196" name="Rectangle 195">
              <a:extLst>
                <a:ext uri="{FF2B5EF4-FFF2-40B4-BE49-F238E27FC236}">
                  <a16:creationId xmlns:a16="http://schemas.microsoft.com/office/drawing/2014/main" id="{43041B33-36AE-4766-815E-B6F614C5F300}"/>
                </a:ext>
              </a:extLst>
            </p:cNvPr>
            <p:cNvSpPr>
              <a:spLocks noChangeArrowheads="1"/>
            </p:cNvSpPr>
            <p:nvPr/>
          </p:nvSpPr>
          <p:spPr bwMode="auto">
            <a:xfrm>
              <a:off x="4896085" y="1897528"/>
              <a:ext cx="66935" cy="6512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762000" rtl="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97" name="Rectangle 196">
              <a:extLst>
                <a:ext uri="{FF2B5EF4-FFF2-40B4-BE49-F238E27FC236}">
                  <a16:creationId xmlns:a16="http://schemas.microsoft.com/office/drawing/2014/main" id="{96C44846-9A94-4572-B5FC-3B5176BB1C2D}"/>
                </a:ext>
              </a:extLst>
            </p:cNvPr>
            <p:cNvSpPr>
              <a:spLocks noChangeArrowheads="1"/>
            </p:cNvSpPr>
            <p:nvPr/>
          </p:nvSpPr>
          <p:spPr bwMode="auto">
            <a:xfrm>
              <a:off x="5241223" y="1910342"/>
              <a:ext cx="66935" cy="6512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762000" rtl="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98" name="Rectangle 197">
              <a:extLst>
                <a:ext uri="{FF2B5EF4-FFF2-40B4-BE49-F238E27FC236}">
                  <a16:creationId xmlns:a16="http://schemas.microsoft.com/office/drawing/2014/main" id="{CD5B91AD-89F1-4452-A889-552014E460EE}"/>
                </a:ext>
              </a:extLst>
            </p:cNvPr>
            <p:cNvSpPr>
              <a:spLocks noChangeArrowheads="1"/>
            </p:cNvSpPr>
            <p:nvPr/>
          </p:nvSpPr>
          <p:spPr bwMode="auto">
            <a:xfrm>
              <a:off x="5346857" y="1910342"/>
              <a:ext cx="66935" cy="6512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762000" rtl="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99" name="Rectangle 198">
              <a:extLst>
                <a:ext uri="{FF2B5EF4-FFF2-40B4-BE49-F238E27FC236}">
                  <a16:creationId xmlns:a16="http://schemas.microsoft.com/office/drawing/2014/main" id="{F5DE385C-FDFB-46E0-A4F2-964EC50AC6D4}"/>
                </a:ext>
              </a:extLst>
            </p:cNvPr>
            <p:cNvSpPr>
              <a:spLocks noChangeArrowheads="1"/>
            </p:cNvSpPr>
            <p:nvPr/>
          </p:nvSpPr>
          <p:spPr bwMode="auto">
            <a:xfrm>
              <a:off x="5459298" y="1905343"/>
              <a:ext cx="66935" cy="6512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ctr" defTabSz="762000" rtl="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214" name="Rectangle 87">
            <a:extLst>
              <a:ext uri="{FF2B5EF4-FFF2-40B4-BE49-F238E27FC236}">
                <a16:creationId xmlns:a16="http://schemas.microsoft.com/office/drawing/2014/main" id="{0F67806E-3562-4A05-8F0F-125E3872C1E2}"/>
              </a:ext>
            </a:extLst>
          </p:cNvPr>
          <p:cNvSpPr>
            <a:spLocks noChangeArrowheads="1"/>
          </p:cNvSpPr>
          <p:nvPr/>
        </p:nvSpPr>
        <p:spPr bwMode="auto">
          <a:xfrm>
            <a:off x="6833393" y="5012146"/>
            <a:ext cx="178067" cy="100529"/>
          </a:xfrm>
          <a:prstGeom prst="rect">
            <a:avLst/>
          </a:prstGeom>
          <a:noFill/>
          <a:ln w="19050" algn="ctr">
            <a:solidFill>
              <a:srgbClr val="000000"/>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US" sz="1100" b="1" kern="0" dirty="0">
              <a:solidFill>
                <a:srgbClr val="000000"/>
              </a:solidFill>
              <a:latin typeface="Arial" charset="0"/>
            </a:endParaRPr>
          </a:p>
        </p:txBody>
      </p:sp>
      <p:sp>
        <p:nvSpPr>
          <p:cNvPr id="215" name="TextBox 214">
            <a:extLst>
              <a:ext uri="{FF2B5EF4-FFF2-40B4-BE49-F238E27FC236}">
                <a16:creationId xmlns:a16="http://schemas.microsoft.com/office/drawing/2014/main" id="{3D4909E8-9996-40B2-8B5B-D86F5E27D7F7}"/>
              </a:ext>
            </a:extLst>
          </p:cNvPr>
          <p:cNvSpPr txBox="1"/>
          <p:nvPr/>
        </p:nvSpPr>
        <p:spPr>
          <a:xfrm>
            <a:off x="7048137" y="5023455"/>
            <a:ext cx="507923" cy="92333"/>
          </a:xfrm>
          <a:prstGeom prst="rect">
            <a:avLst/>
          </a:prstGeom>
          <a:noFill/>
        </p:spPr>
        <p:txBody>
          <a:bodyPr wrap="square" lIns="0" tIns="0" rIns="0" bIns="0" rtlCol="0">
            <a:spAutoFit/>
          </a:bodyPr>
          <a:lstStyle/>
          <a:p>
            <a:pPr algn="ctr" defTabSz="457200" fontAlgn="base">
              <a:spcBef>
                <a:spcPct val="0"/>
              </a:spcBef>
              <a:spcAft>
                <a:spcPct val="0"/>
              </a:spcAft>
            </a:pPr>
            <a:r>
              <a:rPr lang="en-US" sz="600" b="1" dirty="0">
                <a:solidFill>
                  <a:srgbClr val="124191">
                    <a:lumMod val="50000"/>
                  </a:srgbClr>
                </a:solidFill>
                <a:latin typeface="Nokia Pure Headline" pitchFamily="34" charset="0"/>
              </a:rPr>
              <a:t>9.8Gbps CPRI</a:t>
            </a:r>
          </a:p>
        </p:txBody>
      </p:sp>
      <p:sp>
        <p:nvSpPr>
          <p:cNvPr id="216" name="Rounded Rectangle 491">
            <a:extLst>
              <a:ext uri="{FF2B5EF4-FFF2-40B4-BE49-F238E27FC236}">
                <a16:creationId xmlns:a16="http://schemas.microsoft.com/office/drawing/2014/main" id="{679DB716-5566-4218-90CD-93643C21CC35}"/>
              </a:ext>
            </a:extLst>
          </p:cNvPr>
          <p:cNvSpPr/>
          <p:nvPr/>
        </p:nvSpPr>
        <p:spPr>
          <a:xfrm>
            <a:off x="6081150" y="176707"/>
            <a:ext cx="2633355" cy="4467505"/>
          </a:xfrm>
          <a:prstGeom prst="roundRect">
            <a:avLst/>
          </a:prstGeom>
          <a:noFill/>
          <a:ln w="25400" cap="flat" cmpd="sng" algn="ctr">
            <a:solidFill>
              <a:srgbClr val="68717A"/>
            </a:solidFill>
            <a:prstDash val="dash"/>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Headline" pitchFamily="34" charset="0"/>
              <a:ea typeface="+mn-ea"/>
              <a:cs typeface="+mn-cs"/>
            </a:endParaRPr>
          </a:p>
        </p:txBody>
      </p:sp>
      <p:sp>
        <p:nvSpPr>
          <p:cNvPr id="217" name="TextBox 216">
            <a:extLst>
              <a:ext uri="{FF2B5EF4-FFF2-40B4-BE49-F238E27FC236}">
                <a16:creationId xmlns:a16="http://schemas.microsoft.com/office/drawing/2014/main" id="{3131D47A-982A-4C80-9B89-D3D900453D4E}"/>
              </a:ext>
            </a:extLst>
          </p:cNvPr>
          <p:cNvSpPr txBox="1"/>
          <p:nvPr/>
        </p:nvSpPr>
        <p:spPr>
          <a:xfrm>
            <a:off x="6339439" y="175401"/>
            <a:ext cx="2049422" cy="338554"/>
          </a:xfrm>
          <a:prstGeom prst="rect">
            <a:avLst/>
          </a:prstGeom>
          <a:noFill/>
        </p:spPr>
        <p:txBody>
          <a:bodyPr wrap="square" lIns="0" tIns="0" rIns="0" bIns="0" rtlCol="0">
            <a:spAutoFit/>
          </a:bodyPr>
          <a:lstStyle/>
          <a:p>
            <a:pPr algn="ctr" defTabSz="457200" fontAlgn="base">
              <a:spcBef>
                <a:spcPct val="0"/>
              </a:spcBef>
              <a:spcAft>
                <a:spcPct val="0"/>
              </a:spcAft>
            </a:pPr>
            <a:endParaRPr lang="en-US" sz="1100" b="1" dirty="0">
              <a:solidFill>
                <a:srgbClr val="124191">
                  <a:lumMod val="50000"/>
                </a:srgbClr>
              </a:solidFill>
              <a:latin typeface="Nokia Pure Headline" pitchFamily="34" charset="0"/>
            </a:endParaRPr>
          </a:p>
          <a:p>
            <a:pPr algn="ctr" defTabSz="457200" fontAlgn="base">
              <a:spcBef>
                <a:spcPct val="0"/>
              </a:spcBef>
              <a:spcAft>
                <a:spcPct val="0"/>
              </a:spcAft>
            </a:pPr>
            <a:r>
              <a:rPr lang="en-US" sz="1100" b="1" dirty="0">
                <a:solidFill>
                  <a:srgbClr val="124191">
                    <a:lumMod val="50000"/>
                  </a:srgbClr>
                </a:solidFill>
                <a:latin typeface="Nokia Pure Headline" pitchFamily="34" charset="0"/>
              </a:rPr>
              <a:t>SRAN18/SRAN18A</a:t>
            </a:r>
          </a:p>
        </p:txBody>
      </p:sp>
      <p:grpSp>
        <p:nvGrpSpPr>
          <p:cNvPr id="229" name="Group 228">
            <a:extLst>
              <a:ext uri="{FF2B5EF4-FFF2-40B4-BE49-F238E27FC236}">
                <a16:creationId xmlns:a16="http://schemas.microsoft.com/office/drawing/2014/main" id="{C9C5EBBC-9333-4E81-9998-DF4A978E7731}"/>
              </a:ext>
            </a:extLst>
          </p:cNvPr>
          <p:cNvGrpSpPr/>
          <p:nvPr/>
        </p:nvGrpSpPr>
        <p:grpSpPr>
          <a:xfrm>
            <a:off x="3008672" y="2454024"/>
            <a:ext cx="601200" cy="432000"/>
            <a:chOff x="2768160" y="3204652"/>
            <a:chExt cx="841792" cy="520877"/>
          </a:xfrm>
        </p:grpSpPr>
        <p:sp>
          <p:nvSpPr>
            <p:cNvPr id="230" name="TextBox 229">
              <a:extLst>
                <a:ext uri="{FF2B5EF4-FFF2-40B4-BE49-F238E27FC236}">
                  <a16:creationId xmlns:a16="http://schemas.microsoft.com/office/drawing/2014/main" id="{E1D13492-D82A-48B5-BA3D-F68B333ADE56}"/>
                </a:ext>
              </a:extLst>
            </p:cNvPr>
            <p:cNvSpPr txBox="1"/>
            <p:nvPr/>
          </p:nvSpPr>
          <p:spPr>
            <a:xfrm>
              <a:off x="2828289" y="3593925"/>
              <a:ext cx="664769" cy="1316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124191">
                      <a:lumMod val="50000"/>
                    </a:srgbClr>
                  </a:solidFill>
                  <a:effectLst/>
                  <a:uLnTx/>
                  <a:uFillTx/>
                  <a:latin typeface="Nokia Pure Headline" pitchFamily="34" charset="0"/>
                </a:rPr>
                <a:t>FHDI(2T2R)</a:t>
              </a:r>
            </a:p>
          </p:txBody>
        </p:sp>
        <p:grpSp>
          <p:nvGrpSpPr>
            <p:cNvPr id="231" name="Group 303">
              <a:extLst>
                <a:ext uri="{FF2B5EF4-FFF2-40B4-BE49-F238E27FC236}">
                  <a16:creationId xmlns:a16="http://schemas.microsoft.com/office/drawing/2014/main" id="{F2860E97-1EB2-4414-B0DA-503FE219CCC8}"/>
                </a:ext>
              </a:extLst>
            </p:cNvPr>
            <p:cNvGrpSpPr/>
            <p:nvPr/>
          </p:nvGrpSpPr>
          <p:grpSpPr>
            <a:xfrm>
              <a:off x="2768160" y="3204652"/>
              <a:ext cx="841792" cy="383837"/>
              <a:chOff x="539440" y="1367337"/>
              <a:chExt cx="1152128" cy="536454"/>
            </a:xfrm>
          </p:grpSpPr>
          <p:sp>
            <p:nvSpPr>
              <p:cNvPr id="235" name="Rectangle 86">
                <a:extLst>
                  <a:ext uri="{FF2B5EF4-FFF2-40B4-BE49-F238E27FC236}">
                    <a16:creationId xmlns:a16="http://schemas.microsoft.com/office/drawing/2014/main" id="{6FE2E347-D36F-4634-8194-DA27AF0DFFD3}"/>
                  </a:ext>
                </a:extLst>
              </p:cNvPr>
              <p:cNvSpPr>
                <a:spLocks noChangeArrowheads="1"/>
              </p:cNvSpPr>
              <p:nvPr/>
            </p:nvSpPr>
            <p:spPr bwMode="auto">
              <a:xfrm>
                <a:off x="539440" y="1476465"/>
                <a:ext cx="1152128" cy="427326"/>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36" name="Rectangle 94">
                <a:extLst>
                  <a:ext uri="{FF2B5EF4-FFF2-40B4-BE49-F238E27FC236}">
                    <a16:creationId xmlns:a16="http://schemas.microsoft.com/office/drawing/2014/main" id="{84A9C5CF-B1D4-459D-8DDF-18D12D406ACA}"/>
                  </a:ext>
                </a:extLst>
              </p:cNvPr>
              <p:cNvSpPr>
                <a:spLocks noChangeArrowheads="1"/>
              </p:cNvSpPr>
              <p:nvPr/>
            </p:nvSpPr>
            <p:spPr bwMode="auto">
              <a:xfrm>
                <a:off x="1238508" y="1379815"/>
                <a:ext cx="107422" cy="107423"/>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37" name="Rectangle 92">
                <a:extLst>
                  <a:ext uri="{FF2B5EF4-FFF2-40B4-BE49-F238E27FC236}">
                    <a16:creationId xmlns:a16="http://schemas.microsoft.com/office/drawing/2014/main" id="{F9C5C2AA-4EFB-46C1-AECD-E6274B97749C}"/>
                  </a:ext>
                </a:extLst>
              </p:cNvPr>
              <p:cNvSpPr>
                <a:spLocks noChangeArrowheads="1"/>
              </p:cNvSpPr>
              <p:nvPr/>
            </p:nvSpPr>
            <p:spPr bwMode="auto">
              <a:xfrm>
                <a:off x="892869" y="1367337"/>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232" name="Rectangle 86">
              <a:extLst>
                <a:ext uri="{FF2B5EF4-FFF2-40B4-BE49-F238E27FC236}">
                  <a16:creationId xmlns:a16="http://schemas.microsoft.com/office/drawing/2014/main" id="{0CFB0940-6620-4648-9AF0-F10219AEEDC2}"/>
                </a:ext>
              </a:extLst>
            </p:cNvPr>
            <p:cNvSpPr>
              <a:spLocks noChangeArrowheads="1"/>
            </p:cNvSpPr>
            <p:nvPr/>
          </p:nvSpPr>
          <p:spPr bwMode="auto">
            <a:xfrm>
              <a:off x="2777611" y="3293085"/>
              <a:ext cx="269595" cy="285251"/>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33" name="Rectangle 86">
              <a:extLst>
                <a:ext uri="{FF2B5EF4-FFF2-40B4-BE49-F238E27FC236}">
                  <a16:creationId xmlns:a16="http://schemas.microsoft.com/office/drawing/2014/main" id="{057EBC40-A173-422E-B22B-02795F883427}"/>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34" name="TextBox 233">
              <a:extLst>
                <a:ext uri="{FF2B5EF4-FFF2-40B4-BE49-F238E27FC236}">
                  <a16:creationId xmlns:a16="http://schemas.microsoft.com/office/drawing/2014/main" id="{3E14795D-F30A-479B-9CC0-AE34521FA310}"/>
                </a:ext>
              </a:extLst>
            </p:cNvPr>
            <p:cNvSpPr txBox="1"/>
            <p:nvPr/>
          </p:nvSpPr>
          <p:spPr>
            <a:xfrm>
              <a:off x="2852339"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2x60W</a:t>
              </a:r>
            </a:p>
          </p:txBody>
        </p:sp>
      </p:grpSp>
      <p:grpSp>
        <p:nvGrpSpPr>
          <p:cNvPr id="238" name="Group 237">
            <a:extLst>
              <a:ext uri="{FF2B5EF4-FFF2-40B4-BE49-F238E27FC236}">
                <a16:creationId xmlns:a16="http://schemas.microsoft.com/office/drawing/2014/main" id="{A3467ED6-A499-49A2-A223-E4F89EEACEA1}"/>
              </a:ext>
            </a:extLst>
          </p:cNvPr>
          <p:cNvGrpSpPr/>
          <p:nvPr/>
        </p:nvGrpSpPr>
        <p:grpSpPr>
          <a:xfrm>
            <a:off x="3271688" y="1949450"/>
            <a:ext cx="720000" cy="457133"/>
            <a:chOff x="2768160" y="3204652"/>
            <a:chExt cx="841792" cy="558478"/>
          </a:xfrm>
        </p:grpSpPr>
        <p:sp>
          <p:nvSpPr>
            <p:cNvPr id="239" name="TextBox 238">
              <a:extLst>
                <a:ext uri="{FF2B5EF4-FFF2-40B4-BE49-F238E27FC236}">
                  <a16:creationId xmlns:a16="http://schemas.microsoft.com/office/drawing/2014/main" id="{2F7B6B41-A45D-4CBC-8723-29D68ACD49F1}"/>
                </a:ext>
              </a:extLst>
            </p:cNvPr>
            <p:cNvSpPr txBox="1"/>
            <p:nvPr/>
          </p:nvSpPr>
          <p:spPr>
            <a:xfrm>
              <a:off x="2828289" y="3593926"/>
              <a:ext cx="664769" cy="1692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FXDJ(3T6R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240" name="Group 303">
              <a:extLst>
                <a:ext uri="{FF2B5EF4-FFF2-40B4-BE49-F238E27FC236}">
                  <a16:creationId xmlns:a16="http://schemas.microsoft.com/office/drawing/2014/main" id="{C0DD2015-D24B-4FCE-B4F5-26D9E5025D69}"/>
                </a:ext>
              </a:extLst>
            </p:cNvPr>
            <p:cNvGrpSpPr/>
            <p:nvPr/>
          </p:nvGrpSpPr>
          <p:grpSpPr>
            <a:xfrm>
              <a:off x="2768160" y="3204652"/>
              <a:ext cx="841792" cy="383837"/>
              <a:chOff x="539440" y="1367337"/>
              <a:chExt cx="1152128" cy="536454"/>
            </a:xfrm>
          </p:grpSpPr>
          <p:sp>
            <p:nvSpPr>
              <p:cNvPr id="244" name="Rectangle 86">
                <a:extLst>
                  <a:ext uri="{FF2B5EF4-FFF2-40B4-BE49-F238E27FC236}">
                    <a16:creationId xmlns:a16="http://schemas.microsoft.com/office/drawing/2014/main" id="{C5045D79-E9D6-463A-A11C-1FEEC12B391E}"/>
                  </a:ext>
                </a:extLst>
              </p:cNvPr>
              <p:cNvSpPr>
                <a:spLocks noChangeArrowheads="1"/>
              </p:cNvSpPr>
              <p:nvPr/>
            </p:nvSpPr>
            <p:spPr bwMode="auto">
              <a:xfrm>
                <a:off x="539440" y="1476465"/>
                <a:ext cx="1152128" cy="427326"/>
              </a:xfrm>
              <a:prstGeom prst="rect">
                <a:avLst/>
              </a:prstGeom>
              <a:solidFill>
                <a:srgbClr val="00C9FF"/>
              </a:solidFill>
              <a:ln w="19050" algn="ctr">
                <a:solidFill>
                  <a:srgbClr val="C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45" name="Rectangle 93">
                <a:extLst>
                  <a:ext uri="{FF2B5EF4-FFF2-40B4-BE49-F238E27FC236}">
                    <a16:creationId xmlns:a16="http://schemas.microsoft.com/office/drawing/2014/main" id="{9546364A-2651-4FF1-9147-DB05F8A20C17}"/>
                  </a:ext>
                </a:extLst>
              </p:cNvPr>
              <p:cNvSpPr>
                <a:spLocks noChangeArrowheads="1"/>
              </p:cNvSpPr>
              <p:nvPr/>
            </p:nvSpPr>
            <p:spPr bwMode="auto">
              <a:xfrm>
                <a:off x="1002180" y="1374330"/>
                <a:ext cx="107421"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46" name="Rectangle 94">
                <a:extLst>
                  <a:ext uri="{FF2B5EF4-FFF2-40B4-BE49-F238E27FC236}">
                    <a16:creationId xmlns:a16="http://schemas.microsoft.com/office/drawing/2014/main" id="{F678CF2A-DC5F-4683-A319-57B910D2E030}"/>
                  </a:ext>
                </a:extLst>
              </p:cNvPr>
              <p:cNvSpPr>
                <a:spLocks noChangeArrowheads="1"/>
              </p:cNvSpPr>
              <p:nvPr/>
            </p:nvSpPr>
            <p:spPr bwMode="auto">
              <a:xfrm>
                <a:off x="1326806" y="1379815"/>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47" name="Rectangle 94">
                <a:extLst>
                  <a:ext uri="{FF2B5EF4-FFF2-40B4-BE49-F238E27FC236}">
                    <a16:creationId xmlns:a16="http://schemas.microsoft.com/office/drawing/2014/main" id="{713C18EC-D1CA-46C2-9D8F-EAF9451C45DD}"/>
                  </a:ext>
                </a:extLst>
              </p:cNvPr>
              <p:cNvSpPr>
                <a:spLocks noChangeArrowheads="1"/>
              </p:cNvSpPr>
              <p:nvPr/>
            </p:nvSpPr>
            <p:spPr bwMode="auto">
              <a:xfrm>
                <a:off x="1490389" y="1379815"/>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48" name="Rectangle 94">
                <a:extLst>
                  <a:ext uri="{FF2B5EF4-FFF2-40B4-BE49-F238E27FC236}">
                    <a16:creationId xmlns:a16="http://schemas.microsoft.com/office/drawing/2014/main" id="{77988B7B-60DB-4322-98B2-EE6849CB9DF9}"/>
                  </a:ext>
                </a:extLst>
              </p:cNvPr>
              <p:cNvSpPr>
                <a:spLocks noChangeArrowheads="1"/>
              </p:cNvSpPr>
              <p:nvPr/>
            </p:nvSpPr>
            <p:spPr bwMode="auto">
              <a:xfrm>
                <a:off x="1163778" y="1374331"/>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49" name="Rectangle 93">
                <a:extLst>
                  <a:ext uri="{FF2B5EF4-FFF2-40B4-BE49-F238E27FC236}">
                    <a16:creationId xmlns:a16="http://schemas.microsoft.com/office/drawing/2014/main" id="{E5E83611-5173-4FBB-92C1-3ECC08419C0F}"/>
                  </a:ext>
                </a:extLst>
              </p:cNvPr>
              <p:cNvSpPr>
                <a:spLocks noChangeArrowheads="1"/>
              </p:cNvSpPr>
              <p:nvPr/>
            </p:nvSpPr>
            <p:spPr bwMode="auto">
              <a:xfrm>
                <a:off x="845293" y="1368844"/>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50" name="Rectangle 92">
                <a:extLst>
                  <a:ext uri="{FF2B5EF4-FFF2-40B4-BE49-F238E27FC236}">
                    <a16:creationId xmlns:a16="http://schemas.microsoft.com/office/drawing/2014/main" id="{0CCAA120-D605-4F24-8D35-6B9B038F3DE7}"/>
                  </a:ext>
                </a:extLst>
              </p:cNvPr>
              <p:cNvSpPr>
                <a:spLocks noChangeArrowheads="1"/>
              </p:cNvSpPr>
              <p:nvPr/>
            </p:nvSpPr>
            <p:spPr bwMode="auto">
              <a:xfrm>
                <a:off x="677553" y="1367337"/>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241" name="Rectangle 86">
              <a:extLst>
                <a:ext uri="{FF2B5EF4-FFF2-40B4-BE49-F238E27FC236}">
                  <a16:creationId xmlns:a16="http://schemas.microsoft.com/office/drawing/2014/main" id="{5C9389FA-6D67-4275-9E57-4C81AD0EAF7B}"/>
                </a:ext>
              </a:extLst>
            </p:cNvPr>
            <p:cNvSpPr>
              <a:spLocks noChangeArrowheads="1"/>
            </p:cNvSpPr>
            <p:nvPr/>
          </p:nvSpPr>
          <p:spPr bwMode="auto">
            <a:xfrm>
              <a:off x="2777611" y="3293085"/>
              <a:ext cx="304322" cy="270095"/>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42" name="Rectangle 86">
              <a:extLst>
                <a:ext uri="{FF2B5EF4-FFF2-40B4-BE49-F238E27FC236}">
                  <a16:creationId xmlns:a16="http://schemas.microsoft.com/office/drawing/2014/main" id="{64084EE2-7311-45A9-98AB-B8A6341FC9B1}"/>
                </a:ext>
              </a:extLst>
            </p:cNvPr>
            <p:cNvSpPr>
              <a:spLocks noChangeArrowheads="1"/>
            </p:cNvSpPr>
            <p:nvPr/>
          </p:nvSpPr>
          <p:spPr bwMode="auto">
            <a:xfrm>
              <a:off x="3334287" y="3293286"/>
              <a:ext cx="269594" cy="291111"/>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43" name="TextBox 242">
              <a:extLst>
                <a:ext uri="{FF2B5EF4-FFF2-40B4-BE49-F238E27FC236}">
                  <a16:creationId xmlns:a16="http://schemas.microsoft.com/office/drawing/2014/main" id="{E16CC793-9C28-4B03-A8BD-CF0D339C4847}"/>
                </a:ext>
              </a:extLst>
            </p:cNvPr>
            <p:cNvSpPr txBox="1"/>
            <p:nvPr/>
          </p:nvSpPr>
          <p:spPr>
            <a:xfrm>
              <a:off x="2876680"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3x60W</a:t>
              </a:r>
            </a:p>
          </p:txBody>
        </p:sp>
      </p:grpSp>
      <p:grpSp>
        <p:nvGrpSpPr>
          <p:cNvPr id="251" name="Group 250">
            <a:extLst>
              <a:ext uri="{FF2B5EF4-FFF2-40B4-BE49-F238E27FC236}">
                <a16:creationId xmlns:a16="http://schemas.microsoft.com/office/drawing/2014/main" id="{E82398A5-D22C-4C35-9138-228EEF026E07}"/>
              </a:ext>
            </a:extLst>
          </p:cNvPr>
          <p:cNvGrpSpPr/>
          <p:nvPr/>
        </p:nvGrpSpPr>
        <p:grpSpPr>
          <a:xfrm>
            <a:off x="4090976" y="1959366"/>
            <a:ext cx="720000" cy="457133"/>
            <a:chOff x="2768160" y="3204652"/>
            <a:chExt cx="841792" cy="558478"/>
          </a:xfrm>
        </p:grpSpPr>
        <p:sp>
          <p:nvSpPr>
            <p:cNvPr id="252" name="TextBox 251">
              <a:extLst>
                <a:ext uri="{FF2B5EF4-FFF2-40B4-BE49-F238E27FC236}">
                  <a16:creationId xmlns:a16="http://schemas.microsoft.com/office/drawing/2014/main" id="{F7C74AFA-DB7D-4B61-A62A-F57512982CC4}"/>
                </a:ext>
              </a:extLst>
            </p:cNvPr>
            <p:cNvSpPr txBox="1"/>
            <p:nvPr/>
          </p:nvSpPr>
          <p:spPr>
            <a:xfrm>
              <a:off x="2828289" y="3593926"/>
              <a:ext cx="664769" cy="1692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FXJB(3T6R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253" name="Group 303">
              <a:extLst>
                <a:ext uri="{FF2B5EF4-FFF2-40B4-BE49-F238E27FC236}">
                  <a16:creationId xmlns:a16="http://schemas.microsoft.com/office/drawing/2014/main" id="{A03D7C10-7288-4CB5-98FC-8B6F65B0A0C9}"/>
                </a:ext>
              </a:extLst>
            </p:cNvPr>
            <p:cNvGrpSpPr/>
            <p:nvPr/>
          </p:nvGrpSpPr>
          <p:grpSpPr>
            <a:xfrm>
              <a:off x="2768160" y="3204652"/>
              <a:ext cx="841792" cy="383837"/>
              <a:chOff x="539440" y="1367337"/>
              <a:chExt cx="1152128" cy="536454"/>
            </a:xfrm>
          </p:grpSpPr>
          <p:sp>
            <p:nvSpPr>
              <p:cNvPr id="257" name="Rectangle 86">
                <a:extLst>
                  <a:ext uri="{FF2B5EF4-FFF2-40B4-BE49-F238E27FC236}">
                    <a16:creationId xmlns:a16="http://schemas.microsoft.com/office/drawing/2014/main" id="{67B8A7AD-3883-4CDE-9514-19A7E34B7DCC}"/>
                  </a:ext>
                </a:extLst>
              </p:cNvPr>
              <p:cNvSpPr>
                <a:spLocks noChangeArrowheads="1"/>
              </p:cNvSpPr>
              <p:nvPr/>
            </p:nvSpPr>
            <p:spPr bwMode="auto">
              <a:xfrm>
                <a:off x="539440" y="1476465"/>
                <a:ext cx="1152128" cy="427326"/>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58" name="Rectangle 93">
                <a:extLst>
                  <a:ext uri="{FF2B5EF4-FFF2-40B4-BE49-F238E27FC236}">
                    <a16:creationId xmlns:a16="http://schemas.microsoft.com/office/drawing/2014/main" id="{5252E103-8238-4DF3-8A13-1AA18DF6F797}"/>
                  </a:ext>
                </a:extLst>
              </p:cNvPr>
              <p:cNvSpPr>
                <a:spLocks noChangeArrowheads="1"/>
              </p:cNvSpPr>
              <p:nvPr/>
            </p:nvSpPr>
            <p:spPr bwMode="auto">
              <a:xfrm>
                <a:off x="1002180" y="1374330"/>
                <a:ext cx="107421"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59" name="Rectangle 94">
                <a:extLst>
                  <a:ext uri="{FF2B5EF4-FFF2-40B4-BE49-F238E27FC236}">
                    <a16:creationId xmlns:a16="http://schemas.microsoft.com/office/drawing/2014/main" id="{9DC12FF1-E499-4D79-AAD3-7A2DCB5BDA02}"/>
                  </a:ext>
                </a:extLst>
              </p:cNvPr>
              <p:cNvSpPr>
                <a:spLocks noChangeArrowheads="1"/>
              </p:cNvSpPr>
              <p:nvPr/>
            </p:nvSpPr>
            <p:spPr bwMode="auto">
              <a:xfrm>
                <a:off x="1326806" y="1379815"/>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60" name="Rectangle 94">
                <a:extLst>
                  <a:ext uri="{FF2B5EF4-FFF2-40B4-BE49-F238E27FC236}">
                    <a16:creationId xmlns:a16="http://schemas.microsoft.com/office/drawing/2014/main" id="{0AEA75DA-4AC6-4959-8261-5C238C01E112}"/>
                  </a:ext>
                </a:extLst>
              </p:cNvPr>
              <p:cNvSpPr>
                <a:spLocks noChangeArrowheads="1"/>
              </p:cNvSpPr>
              <p:nvPr/>
            </p:nvSpPr>
            <p:spPr bwMode="auto">
              <a:xfrm>
                <a:off x="1475570" y="1379815"/>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61" name="Rectangle 94">
                <a:extLst>
                  <a:ext uri="{FF2B5EF4-FFF2-40B4-BE49-F238E27FC236}">
                    <a16:creationId xmlns:a16="http://schemas.microsoft.com/office/drawing/2014/main" id="{6965CA29-456C-43E4-B2D2-453708C55321}"/>
                  </a:ext>
                </a:extLst>
              </p:cNvPr>
              <p:cNvSpPr>
                <a:spLocks noChangeArrowheads="1"/>
              </p:cNvSpPr>
              <p:nvPr/>
            </p:nvSpPr>
            <p:spPr bwMode="auto">
              <a:xfrm>
                <a:off x="1163778" y="1374331"/>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62" name="Rectangle 93">
                <a:extLst>
                  <a:ext uri="{FF2B5EF4-FFF2-40B4-BE49-F238E27FC236}">
                    <a16:creationId xmlns:a16="http://schemas.microsoft.com/office/drawing/2014/main" id="{D9A76AFB-01A2-41FC-850C-1120D9BEBFEA}"/>
                  </a:ext>
                </a:extLst>
              </p:cNvPr>
              <p:cNvSpPr>
                <a:spLocks noChangeArrowheads="1"/>
              </p:cNvSpPr>
              <p:nvPr/>
            </p:nvSpPr>
            <p:spPr bwMode="auto">
              <a:xfrm>
                <a:off x="845293" y="1368844"/>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263" name="Rectangle 92">
                <a:extLst>
                  <a:ext uri="{FF2B5EF4-FFF2-40B4-BE49-F238E27FC236}">
                    <a16:creationId xmlns:a16="http://schemas.microsoft.com/office/drawing/2014/main" id="{3EB7E49A-A9FD-417E-AA58-E2FB8993E9B3}"/>
                  </a:ext>
                </a:extLst>
              </p:cNvPr>
              <p:cNvSpPr>
                <a:spLocks noChangeArrowheads="1"/>
              </p:cNvSpPr>
              <p:nvPr/>
            </p:nvSpPr>
            <p:spPr bwMode="auto">
              <a:xfrm>
                <a:off x="677553" y="1367337"/>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254" name="Rectangle 86">
              <a:extLst>
                <a:ext uri="{FF2B5EF4-FFF2-40B4-BE49-F238E27FC236}">
                  <a16:creationId xmlns:a16="http://schemas.microsoft.com/office/drawing/2014/main" id="{F2065E37-6210-4406-B585-F31A2B4B6B99}"/>
                </a:ext>
              </a:extLst>
            </p:cNvPr>
            <p:cNvSpPr>
              <a:spLocks noChangeArrowheads="1"/>
            </p:cNvSpPr>
            <p:nvPr/>
          </p:nvSpPr>
          <p:spPr bwMode="auto">
            <a:xfrm>
              <a:off x="2777611" y="3293085"/>
              <a:ext cx="269594" cy="283965"/>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55" name="Rectangle 86">
              <a:extLst>
                <a:ext uri="{FF2B5EF4-FFF2-40B4-BE49-F238E27FC236}">
                  <a16:creationId xmlns:a16="http://schemas.microsoft.com/office/drawing/2014/main" id="{1278F4BF-55A7-480E-B6C1-38DAC2821230}"/>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56" name="TextBox 255">
              <a:extLst>
                <a:ext uri="{FF2B5EF4-FFF2-40B4-BE49-F238E27FC236}">
                  <a16:creationId xmlns:a16="http://schemas.microsoft.com/office/drawing/2014/main" id="{A14C7F92-7E62-4349-861B-128E585357DC}"/>
                </a:ext>
              </a:extLst>
            </p:cNvPr>
            <p:cNvSpPr txBox="1"/>
            <p:nvPr/>
          </p:nvSpPr>
          <p:spPr>
            <a:xfrm>
              <a:off x="2838459"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3x80W</a:t>
              </a:r>
            </a:p>
          </p:txBody>
        </p:sp>
      </p:grpSp>
      <p:grpSp>
        <p:nvGrpSpPr>
          <p:cNvPr id="310" name="Group 126">
            <a:extLst>
              <a:ext uri="{FF2B5EF4-FFF2-40B4-BE49-F238E27FC236}">
                <a16:creationId xmlns:a16="http://schemas.microsoft.com/office/drawing/2014/main" id="{D551C365-1092-427C-A46F-3A8CEEFEE288}"/>
              </a:ext>
            </a:extLst>
          </p:cNvPr>
          <p:cNvGrpSpPr/>
          <p:nvPr/>
        </p:nvGrpSpPr>
        <p:grpSpPr>
          <a:xfrm>
            <a:off x="3326712" y="814220"/>
            <a:ext cx="648000" cy="441912"/>
            <a:chOff x="844064" y="2812262"/>
            <a:chExt cx="841792" cy="700597"/>
          </a:xfrm>
        </p:grpSpPr>
        <p:grpSp>
          <p:nvGrpSpPr>
            <p:cNvPr id="311" name="Group 253">
              <a:extLst>
                <a:ext uri="{FF2B5EF4-FFF2-40B4-BE49-F238E27FC236}">
                  <a16:creationId xmlns:a16="http://schemas.microsoft.com/office/drawing/2014/main" id="{081BD9D0-68A1-4C62-98A5-4386B71C9205}"/>
                </a:ext>
              </a:extLst>
            </p:cNvPr>
            <p:cNvGrpSpPr/>
            <p:nvPr/>
          </p:nvGrpSpPr>
          <p:grpSpPr>
            <a:xfrm>
              <a:off x="844064" y="2812262"/>
              <a:ext cx="745495" cy="467056"/>
              <a:chOff x="6711865" y="2667287"/>
              <a:chExt cx="827936" cy="518703"/>
            </a:xfrm>
          </p:grpSpPr>
          <p:sp>
            <p:nvSpPr>
              <p:cNvPr id="315" name="Rectangle 87">
                <a:extLst>
                  <a:ext uri="{FF2B5EF4-FFF2-40B4-BE49-F238E27FC236}">
                    <a16:creationId xmlns:a16="http://schemas.microsoft.com/office/drawing/2014/main" id="{101BAA33-2750-44BF-B858-94684ED086B6}"/>
                  </a:ext>
                </a:extLst>
              </p:cNvPr>
              <p:cNvSpPr>
                <a:spLocks noChangeArrowheads="1"/>
              </p:cNvSpPr>
              <p:nvPr/>
            </p:nvSpPr>
            <p:spPr bwMode="auto">
              <a:xfrm>
                <a:off x="6711865" y="2734618"/>
                <a:ext cx="827936" cy="451372"/>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16" name="Rectangle 88">
                <a:extLst>
                  <a:ext uri="{FF2B5EF4-FFF2-40B4-BE49-F238E27FC236}">
                    <a16:creationId xmlns:a16="http://schemas.microsoft.com/office/drawing/2014/main" id="{3A051237-2CDC-4E4F-9055-85A5808AEF5A}"/>
                  </a:ext>
                </a:extLst>
              </p:cNvPr>
              <p:cNvSpPr>
                <a:spLocks noChangeArrowheads="1"/>
              </p:cNvSpPr>
              <p:nvPr/>
            </p:nvSpPr>
            <p:spPr bwMode="auto">
              <a:xfrm>
                <a:off x="6938356" y="2667287"/>
                <a:ext cx="113467"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317" name="Rectangle 111">
                <a:extLst>
                  <a:ext uri="{FF2B5EF4-FFF2-40B4-BE49-F238E27FC236}">
                    <a16:creationId xmlns:a16="http://schemas.microsoft.com/office/drawing/2014/main" id="{D760DEE3-4277-44D7-9B7E-F3ACF6628EBB}"/>
                  </a:ext>
                </a:extLst>
              </p:cNvPr>
              <p:cNvSpPr>
                <a:spLocks noChangeArrowheads="1"/>
              </p:cNvSpPr>
              <p:nvPr/>
            </p:nvSpPr>
            <p:spPr bwMode="auto">
              <a:xfrm>
                <a:off x="7136811" y="2667289"/>
                <a:ext cx="113468"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312" name="Right Triangle 311">
              <a:extLst>
                <a:ext uri="{FF2B5EF4-FFF2-40B4-BE49-F238E27FC236}">
                  <a16:creationId xmlns:a16="http://schemas.microsoft.com/office/drawing/2014/main" id="{93FBE672-B887-40C8-A90B-C0B8E6971CD1}"/>
                </a:ext>
              </a:extLst>
            </p:cNvPr>
            <p:cNvSpPr/>
            <p:nvPr/>
          </p:nvSpPr>
          <p:spPr>
            <a:xfrm flipH="1">
              <a:off x="862147" y="2924011"/>
              <a:ext cx="721536" cy="351244"/>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313" name="TextBox 312">
              <a:extLst>
                <a:ext uri="{FF2B5EF4-FFF2-40B4-BE49-F238E27FC236}">
                  <a16:creationId xmlns:a16="http://schemas.microsoft.com/office/drawing/2014/main" id="{01374774-8EBC-47E0-A9E2-7DC050C8C844}"/>
                </a:ext>
              </a:extLst>
            </p:cNvPr>
            <p:cNvSpPr txBox="1"/>
            <p:nvPr/>
          </p:nvSpPr>
          <p:spPr>
            <a:xfrm>
              <a:off x="844064" y="3293286"/>
              <a:ext cx="841792" cy="21957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FRCG(2T2R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314" name="TextBox 313">
              <a:extLst>
                <a:ext uri="{FF2B5EF4-FFF2-40B4-BE49-F238E27FC236}">
                  <a16:creationId xmlns:a16="http://schemas.microsoft.com/office/drawing/2014/main" id="{51D727FA-532B-42E5-BFC7-619D0C4A1B08}"/>
                </a:ext>
              </a:extLst>
            </p:cNvPr>
            <p:cNvSpPr txBox="1"/>
            <p:nvPr/>
          </p:nvSpPr>
          <p:spPr>
            <a:xfrm>
              <a:off x="844064" y="2992645"/>
              <a:ext cx="841792" cy="195177"/>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2x60W</a:t>
              </a:r>
            </a:p>
          </p:txBody>
        </p:sp>
      </p:grpSp>
      <p:sp>
        <p:nvSpPr>
          <p:cNvPr id="318" name="Footer Placeholder 3">
            <a:extLst>
              <a:ext uri="{FF2B5EF4-FFF2-40B4-BE49-F238E27FC236}">
                <a16:creationId xmlns:a16="http://schemas.microsoft.com/office/drawing/2014/main" id="{FC54A02A-4E0C-480A-BAA1-1E15FBBDD442}"/>
              </a:ext>
            </a:extLst>
          </p:cNvPr>
          <p:cNvSpPr txBox="1">
            <a:spLocks/>
          </p:cNvSpPr>
          <p:nvPr/>
        </p:nvSpPr>
        <p:spPr>
          <a:xfrm>
            <a:off x="726403" y="495981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grpSp>
        <p:nvGrpSpPr>
          <p:cNvPr id="343" name="Group 342">
            <a:extLst>
              <a:ext uri="{FF2B5EF4-FFF2-40B4-BE49-F238E27FC236}">
                <a16:creationId xmlns:a16="http://schemas.microsoft.com/office/drawing/2014/main" id="{7D9241A0-38DE-45A6-8F03-97EAD69629C4}"/>
              </a:ext>
            </a:extLst>
          </p:cNvPr>
          <p:cNvGrpSpPr/>
          <p:nvPr/>
        </p:nvGrpSpPr>
        <p:grpSpPr>
          <a:xfrm>
            <a:off x="6277095" y="2392220"/>
            <a:ext cx="642106" cy="434983"/>
            <a:chOff x="6775803" y="2391366"/>
            <a:chExt cx="642106" cy="434983"/>
          </a:xfrm>
        </p:grpSpPr>
        <p:grpSp>
          <p:nvGrpSpPr>
            <p:cNvPr id="344" name="Group 343">
              <a:extLst>
                <a:ext uri="{FF2B5EF4-FFF2-40B4-BE49-F238E27FC236}">
                  <a16:creationId xmlns:a16="http://schemas.microsoft.com/office/drawing/2014/main" id="{007DC725-ED97-4927-B53B-71B3E9F450F1}"/>
                </a:ext>
              </a:extLst>
            </p:cNvPr>
            <p:cNvGrpSpPr/>
            <p:nvPr/>
          </p:nvGrpSpPr>
          <p:grpSpPr>
            <a:xfrm>
              <a:off x="6775803" y="2394302"/>
              <a:ext cx="642106" cy="432047"/>
              <a:chOff x="2768160" y="3202876"/>
              <a:chExt cx="899068" cy="520933"/>
            </a:xfrm>
          </p:grpSpPr>
          <p:sp>
            <p:nvSpPr>
              <p:cNvPr id="347" name="TextBox 346">
                <a:extLst>
                  <a:ext uri="{FF2B5EF4-FFF2-40B4-BE49-F238E27FC236}">
                    <a16:creationId xmlns:a16="http://schemas.microsoft.com/office/drawing/2014/main" id="{503406C4-37BD-49A5-A1ED-1EE50AEC9BAB}"/>
                  </a:ext>
                </a:extLst>
              </p:cNvPr>
              <p:cNvSpPr txBox="1"/>
              <p:nvPr/>
            </p:nvSpPr>
            <p:spPr>
              <a:xfrm>
                <a:off x="2828290" y="3593925"/>
                <a:ext cx="838938" cy="12988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124191">
                        <a:lumMod val="50000"/>
                      </a:srgbClr>
                    </a:solidFill>
                    <a:effectLst/>
                    <a:uLnTx/>
                    <a:uFillTx/>
                    <a:latin typeface="Nokia Pure Headline" pitchFamily="34" charset="0"/>
                  </a:rPr>
                  <a:t>AHDA(2T4R)</a:t>
                </a:r>
              </a:p>
            </p:txBody>
          </p:sp>
          <p:grpSp>
            <p:nvGrpSpPr>
              <p:cNvPr id="348" name="Group 303">
                <a:extLst>
                  <a:ext uri="{FF2B5EF4-FFF2-40B4-BE49-F238E27FC236}">
                    <a16:creationId xmlns:a16="http://schemas.microsoft.com/office/drawing/2014/main" id="{8BC7C1CD-782E-4430-BF25-E740D40E9403}"/>
                  </a:ext>
                </a:extLst>
              </p:cNvPr>
              <p:cNvGrpSpPr/>
              <p:nvPr/>
            </p:nvGrpSpPr>
            <p:grpSpPr>
              <a:xfrm>
                <a:off x="2768160" y="3202876"/>
                <a:ext cx="841792" cy="385613"/>
                <a:chOff x="539440" y="1364855"/>
                <a:chExt cx="1152128" cy="538936"/>
              </a:xfrm>
            </p:grpSpPr>
            <p:sp>
              <p:nvSpPr>
                <p:cNvPr id="352" name="Rectangle 86">
                  <a:extLst>
                    <a:ext uri="{FF2B5EF4-FFF2-40B4-BE49-F238E27FC236}">
                      <a16:creationId xmlns:a16="http://schemas.microsoft.com/office/drawing/2014/main" id="{734CE20E-30A4-4B1D-A94E-8F2070475648}"/>
                    </a:ext>
                  </a:extLst>
                </p:cNvPr>
                <p:cNvSpPr>
                  <a:spLocks noChangeArrowheads="1"/>
                </p:cNvSpPr>
                <p:nvPr/>
              </p:nvSpPr>
              <p:spPr bwMode="auto">
                <a:xfrm>
                  <a:off x="539440" y="1476465"/>
                  <a:ext cx="1152128" cy="427326"/>
                </a:xfrm>
                <a:prstGeom prst="rect">
                  <a:avLst/>
                </a:prstGeom>
                <a:solidFill>
                  <a:srgbClr val="00C9FF"/>
                </a:solidFill>
                <a:ln w="19050" algn="ctr">
                  <a:solidFill>
                    <a:srgbClr val="0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53" name="Rectangle 94">
                  <a:extLst>
                    <a:ext uri="{FF2B5EF4-FFF2-40B4-BE49-F238E27FC236}">
                      <a16:creationId xmlns:a16="http://schemas.microsoft.com/office/drawing/2014/main" id="{512C5243-7ED3-42C6-8C05-EB468787DFAB}"/>
                    </a:ext>
                  </a:extLst>
                </p:cNvPr>
                <p:cNvSpPr>
                  <a:spLocks noChangeArrowheads="1"/>
                </p:cNvSpPr>
                <p:nvPr/>
              </p:nvSpPr>
              <p:spPr bwMode="auto">
                <a:xfrm>
                  <a:off x="1238509" y="1364855"/>
                  <a:ext cx="107423" cy="107423"/>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354" name="Rectangle 92">
                  <a:extLst>
                    <a:ext uri="{FF2B5EF4-FFF2-40B4-BE49-F238E27FC236}">
                      <a16:creationId xmlns:a16="http://schemas.microsoft.com/office/drawing/2014/main" id="{930C35A1-771C-492F-8DF3-1E212DE12890}"/>
                    </a:ext>
                  </a:extLst>
                </p:cNvPr>
                <p:cNvSpPr>
                  <a:spLocks noChangeArrowheads="1"/>
                </p:cNvSpPr>
                <p:nvPr/>
              </p:nvSpPr>
              <p:spPr bwMode="auto">
                <a:xfrm>
                  <a:off x="694784" y="1367337"/>
                  <a:ext cx="107423"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349" name="Rectangle 86">
                <a:extLst>
                  <a:ext uri="{FF2B5EF4-FFF2-40B4-BE49-F238E27FC236}">
                    <a16:creationId xmlns:a16="http://schemas.microsoft.com/office/drawing/2014/main" id="{CEEC0C7E-AC8D-4E05-ADAD-2CC8D63171C1}"/>
                  </a:ext>
                </a:extLst>
              </p:cNvPr>
              <p:cNvSpPr>
                <a:spLocks noChangeArrowheads="1"/>
              </p:cNvSpPr>
              <p:nvPr/>
            </p:nvSpPr>
            <p:spPr bwMode="auto">
              <a:xfrm>
                <a:off x="2777611" y="3293085"/>
                <a:ext cx="269595" cy="285251"/>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50" name="Rectangle 86">
                <a:extLst>
                  <a:ext uri="{FF2B5EF4-FFF2-40B4-BE49-F238E27FC236}">
                    <a16:creationId xmlns:a16="http://schemas.microsoft.com/office/drawing/2014/main" id="{D9EA890F-5ACB-46B1-8688-01A4351A3383}"/>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51" name="TextBox 350">
                <a:extLst>
                  <a:ext uri="{FF2B5EF4-FFF2-40B4-BE49-F238E27FC236}">
                    <a16:creationId xmlns:a16="http://schemas.microsoft.com/office/drawing/2014/main" id="{D1161A20-ED79-41C5-8E54-89E447106586}"/>
                  </a:ext>
                </a:extLst>
              </p:cNvPr>
              <p:cNvSpPr txBox="1"/>
              <p:nvPr/>
            </p:nvSpPr>
            <p:spPr>
              <a:xfrm>
                <a:off x="2852339"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2x60W</a:t>
                </a:r>
              </a:p>
            </p:txBody>
          </p:sp>
        </p:grpSp>
        <p:sp>
          <p:nvSpPr>
            <p:cNvPr id="345" name="Rectangle 88">
              <a:extLst>
                <a:ext uri="{FF2B5EF4-FFF2-40B4-BE49-F238E27FC236}">
                  <a16:creationId xmlns:a16="http://schemas.microsoft.com/office/drawing/2014/main" id="{8D97DED7-5068-4CB0-BA1A-919090D1078A}"/>
                </a:ext>
              </a:extLst>
            </p:cNvPr>
            <p:cNvSpPr>
              <a:spLocks noChangeArrowheads="1"/>
            </p:cNvSpPr>
            <p:nvPr/>
          </p:nvSpPr>
          <p:spPr bwMode="auto">
            <a:xfrm>
              <a:off x="6977120" y="2391366"/>
              <a:ext cx="72037" cy="76937"/>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346" name="Rectangle 88">
              <a:extLst>
                <a:ext uri="{FF2B5EF4-FFF2-40B4-BE49-F238E27FC236}">
                  <a16:creationId xmlns:a16="http://schemas.microsoft.com/office/drawing/2014/main" id="{9A42CE97-13DC-46AA-9C47-6016C3AD1BFA}"/>
                </a:ext>
              </a:extLst>
            </p:cNvPr>
            <p:cNvSpPr>
              <a:spLocks noChangeArrowheads="1"/>
            </p:cNvSpPr>
            <p:nvPr/>
          </p:nvSpPr>
          <p:spPr bwMode="auto">
            <a:xfrm>
              <a:off x="7277760" y="2393344"/>
              <a:ext cx="63375" cy="76938"/>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grpSp>
      <p:grpSp>
        <p:nvGrpSpPr>
          <p:cNvPr id="355" name="Group 354">
            <a:extLst>
              <a:ext uri="{FF2B5EF4-FFF2-40B4-BE49-F238E27FC236}">
                <a16:creationId xmlns:a16="http://schemas.microsoft.com/office/drawing/2014/main" id="{61BC88C2-C723-4505-91E2-A64318368D3B}"/>
              </a:ext>
            </a:extLst>
          </p:cNvPr>
          <p:cNvGrpSpPr/>
          <p:nvPr/>
        </p:nvGrpSpPr>
        <p:grpSpPr>
          <a:xfrm>
            <a:off x="6996422" y="2403419"/>
            <a:ext cx="642106" cy="434983"/>
            <a:chOff x="6775803" y="2391366"/>
            <a:chExt cx="642106" cy="434983"/>
          </a:xfrm>
        </p:grpSpPr>
        <p:grpSp>
          <p:nvGrpSpPr>
            <p:cNvPr id="356" name="Group 355">
              <a:extLst>
                <a:ext uri="{FF2B5EF4-FFF2-40B4-BE49-F238E27FC236}">
                  <a16:creationId xmlns:a16="http://schemas.microsoft.com/office/drawing/2014/main" id="{24A0871F-2BE9-47D5-808E-D7D10214422E}"/>
                </a:ext>
              </a:extLst>
            </p:cNvPr>
            <p:cNvGrpSpPr/>
            <p:nvPr/>
          </p:nvGrpSpPr>
          <p:grpSpPr>
            <a:xfrm>
              <a:off x="6775803" y="2394302"/>
              <a:ext cx="642106" cy="432047"/>
              <a:chOff x="2768160" y="3202876"/>
              <a:chExt cx="899068" cy="520933"/>
            </a:xfrm>
          </p:grpSpPr>
          <p:sp>
            <p:nvSpPr>
              <p:cNvPr id="359" name="TextBox 358">
                <a:extLst>
                  <a:ext uri="{FF2B5EF4-FFF2-40B4-BE49-F238E27FC236}">
                    <a16:creationId xmlns:a16="http://schemas.microsoft.com/office/drawing/2014/main" id="{CD50C71D-B948-467D-9CCF-EE3A80A36D05}"/>
                  </a:ext>
                </a:extLst>
              </p:cNvPr>
              <p:cNvSpPr txBox="1"/>
              <p:nvPr/>
            </p:nvSpPr>
            <p:spPr>
              <a:xfrm>
                <a:off x="2828290" y="3593925"/>
                <a:ext cx="838938" cy="12988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124191">
                        <a:lumMod val="50000"/>
                      </a:srgbClr>
                    </a:solidFill>
                    <a:effectLst/>
                    <a:uLnTx/>
                    <a:uFillTx/>
                    <a:latin typeface="Nokia Pure Headline" pitchFamily="34" charset="0"/>
                  </a:rPr>
                  <a:t>AHDB(2T4R)</a:t>
                </a:r>
              </a:p>
            </p:txBody>
          </p:sp>
          <p:grpSp>
            <p:nvGrpSpPr>
              <p:cNvPr id="360" name="Group 303">
                <a:extLst>
                  <a:ext uri="{FF2B5EF4-FFF2-40B4-BE49-F238E27FC236}">
                    <a16:creationId xmlns:a16="http://schemas.microsoft.com/office/drawing/2014/main" id="{867276A0-031A-4DE4-8F44-8B804DFA8DCD}"/>
                  </a:ext>
                </a:extLst>
              </p:cNvPr>
              <p:cNvGrpSpPr/>
              <p:nvPr/>
            </p:nvGrpSpPr>
            <p:grpSpPr>
              <a:xfrm>
                <a:off x="2768160" y="3202876"/>
                <a:ext cx="841792" cy="385613"/>
                <a:chOff x="539440" y="1364855"/>
                <a:chExt cx="1152128" cy="538936"/>
              </a:xfrm>
            </p:grpSpPr>
            <p:sp>
              <p:nvSpPr>
                <p:cNvPr id="364" name="Rectangle 86">
                  <a:extLst>
                    <a:ext uri="{FF2B5EF4-FFF2-40B4-BE49-F238E27FC236}">
                      <a16:creationId xmlns:a16="http://schemas.microsoft.com/office/drawing/2014/main" id="{E278552F-C377-443C-B497-9147E0333576}"/>
                    </a:ext>
                  </a:extLst>
                </p:cNvPr>
                <p:cNvSpPr>
                  <a:spLocks noChangeArrowheads="1"/>
                </p:cNvSpPr>
                <p:nvPr/>
              </p:nvSpPr>
              <p:spPr bwMode="auto">
                <a:xfrm>
                  <a:off x="539440" y="1476465"/>
                  <a:ext cx="1152128" cy="427326"/>
                </a:xfrm>
                <a:prstGeom prst="rect">
                  <a:avLst/>
                </a:prstGeom>
                <a:solidFill>
                  <a:srgbClr val="00C9FF"/>
                </a:solidFill>
                <a:ln w="19050" algn="ctr">
                  <a:solidFill>
                    <a:srgbClr val="0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65" name="Rectangle 94">
                  <a:extLst>
                    <a:ext uri="{FF2B5EF4-FFF2-40B4-BE49-F238E27FC236}">
                      <a16:creationId xmlns:a16="http://schemas.microsoft.com/office/drawing/2014/main" id="{B1ED1EB6-4413-4BE3-BA4F-3FD9B50E2204}"/>
                    </a:ext>
                  </a:extLst>
                </p:cNvPr>
                <p:cNvSpPr>
                  <a:spLocks noChangeArrowheads="1"/>
                </p:cNvSpPr>
                <p:nvPr/>
              </p:nvSpPr>
              <p:spPr bwMode="auto">
                <a:xfrm>
                  <a:off x="1238509" y="1364855"/>
                  <a:ext cx="107423" cy="107423"/>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366" name="Rectangle 92">
                  <a:extLst>
                    <a:ext uri="{FF2B5EF4-FFF2-40B4-BE49-F238E27FC236}">
                      <a16:creationId xmlns:a16="http://schemas.microsoft.com/office/drawing/2014/main" id="{A5800558-8918-4E12-B572-9F926C3E450C}"/>
                    </a:ext>
                  </a:extLst>
                </p:cNvPr>
                <p:cNvSpPr>
                  <a:spLocks noChangeArrowheads="1"/>
                </p:cNvSpPr>
                <p:nvPr/>
              </p:nvSpPr>
              <p:spPr bwMode="auto">
                <a:xfrm>
                  <a:off x="694784" y="1367337"/>
                  <a:ext cx="107423"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361" name="Rectangle 86">
                <a:extLst>
                  <a:ext uri="{FF2B5EF4-FFF2-40B4-BE49-F238E27FC236}">
                    <a16:creationId xmlns:a16="http://schemas.microsoft.com/office/drawing/2014/main" id="{EDC3DE28-245A-4486-A042-189FF9E6B340}"/>
                  </a:ext>
                </a:extLst>
              </p:cNvPr>
              <p:cNvSpPr>
                <a:spLocks noChangeArrowheads="1"/>
              </p:cNvSpPr>
              <p:nvPr/>
            </p:nvSpPr>
            <p:spPr bwMode="auto">
              <a:xfrm>
                <a:off x="2777611" y="3293085"/>
                <a:ext cx="269595" cy="285251"/>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62" name="Rectangle 86">
                <a:extLst>
                  <a:ext uri="{FF2B5EF4-FFF2-40B4-BE49-F238E27FC236}">
                    <a16:creationId xmlns:a16="http://schemas.microsoft.com/office/drawing/2014/main" id="{D135690B-532D-48B7-9736-99CA1334F00C}"/>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63" name="TextBox 362">
                <a:extLst>
                  <a:ext uri="{FF2B5EF4-FFF2-40B4-BE49-F238E27FC236}">
                    <a16:creationId xmlns:a16="http://schemas.microsoft.com/office/drawing/2014/main" id="{EF10D8BC-FCD7-4948-81A1-A4669DD0E94E}"/>
                  </a:ext>
                </a:extLst>
              </p:cNvPr>
              <p:cNvSpPr txBox="1"/>
              <p:nvPr/>
            </p:nvSpPr>
            <p:spPr>
              <a:xfrm>
                <a:off x="2852339"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2x60W</a:t>
                </a:r>
              </a:p>
            </p:txBody>
          </p:sp>
        </p:grpSp>
        <p:sp>
          <p:nvSpPr>
            <p:cNvPr id="357" name="Rectangle 88">
              <a:extLst>
                <a:ext uri="{FF2B5EF4-FFF2-40B4-BE49-F238E27FC236}">
                  <a16:creationId xmlns:a16="http://schemas.microsoft.com/office/drawing/2014/main" id="{9535D5A7-6F6D-4659-84DB-3DBE8AB6440E}"/>
                </a:ext>
              </a:extLst>
            </p:cNvPr>
            <p:cNvSpPr>
              <a:spLocks noChangeArrowheads="1"/>
            </p:cNvSpPr>
            <p:nvPr/>
          </p:nvSpPr>
          <p:spPr bwMode="auto">
            <a:xfrm>
              <a:off x="6977120" y="2391366"/>
              <a:ext cx="72037" cy="76937"/>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358" name="Rectangle 88">
              <a:extLst>
                <a:ext uri="{FF2B5EF4-FFF2-40B4-BE49-F238E27FC236}">
                  <a16:creationId xmlns:a16="http://schemas.microsoft.com/office/drawing/2014/main" id="{D6604613-4BC1-49FF-B065-47C496EE9DCD}"/>
                </a:ext>
              </a:extLst>
            </p:cNvPr>
            <p:cNvSpPr>
              <a:spLocks noChangeArrowheads="1"/>
            </p:cNvSpPr>
            <p:nvPr/>
          </p:nvSpPr>
          <p:spPr bwMode="auto">
            <a:xfrm>
              <a:off x="7277760" y="2393344"/>
              <a:ext cx="63375" cy="76938"/>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grpSp>
      <p:grpSp>
        <p:nvGrpSpPr>
          <p:cNvPr id="367" name="Group 366">
            <a:extLst>
              <a:ext uri="{FF2B5EF4-FFF2-40B4-BE49-F238E27FC236}">
                <a16:creationId xmlns:a16="http://schemas.microsoft.com/office/drawing/2014/main" id="{2CB54747-0392-45B6-8B84-FBDB9405D455}"/>
              </a:ext>
            </a:extLst>
          </p:cNvPr>
          <p:cNvGrpSpPr/>
          <p:nvPr/>
        </p:nvGrpSpPr>
        <p:grpSpPr>
          <a:xfrm>
            <a:off x="6856864" y="3749193"/>
            <a:ext cx="613808" cy="492958"/>
            <a:chOff x="6776713" y="3545004"/>
            <a:chExt cx="613808" cy="439564"/>
          </a:xfrm>
        </p:grpSpPr>
        <p:grpSp>
          <p:nvGrpSpPr>
            <p:cNvPr id="368" name="Group 116">
              <a:extLst>
                <a:ext uri="{FF2B5EF4-FFF2-40B4-BE49-F238E27FC236}">
                  <a16:creationId xmlns:a16="http://schemas.microsoft.com/office/drawing/2014/main" id="{0863019F-B131-41EB-BAFF-47FCBF85015C}"/>
                </a:ext>
              </a:extLst>
            </p:cNvPr>
            <p:cNvGrpSpPr/>
            <p:nvPr/>
          </p:nvGrpSpPr>
          <p:grpSpPr>
            <a:xfrm>
              <a:off x="6776713" y="3545004"/>
              <a:ext cx="613808" cy="439564"/>
              <a:chOff x="844064" y="2801203"/>
              <a:chExt cx="841792" cy="683513"/>
            </a:xfrm>
          </p:grpSpPr>
          <p:grpSp>
            <p:nvGrpSpPr>
              <p:cNvPr id="371" name="Group 253">
                <a:extLst>
                  <a:ext uri="{FF2B5EF4-FFF2-40B4-BE49-F238E27FC236}">
                    <a16:creationId xmlns:a16="http://schemas.microsoft.com/office/drawing/2014/main" id="{6853CFC9-8CC5-4C4D-823C-C64161F7163B}"/>
                  </a:ext>
                </a:extLst>
              </p:cNvPr>
              <p:cNvGrpSpPr/>
              <p:nvPr/>
            </p:nvGrpSpPr>
            <p:grpSpPr>
              <a:xfrm>
                <a:off x="844064" y="2801203"/>
                <a:ext cx="745495" cy="478114"/>
                <a:chOff x="6711865" y="2655006"/>
                <a:chExt cx="827936" cy="530984"/>
              </a:xfrm>
            </p:grpSpPr>
            <p:sp>
              <p:nvSpPr>
                <p:cNvPr id="375" name="Rectangle 87">
                  <a:extLst>
                    <a:ext uri="{FF2B5EF4-FFF2-40B4-BE49-F238E27FC236}">
                      <a16:creationId xmlns:a16="http://schemas.microsoft.com/office/drawing/2014/main" id="{BBD44BFA-91B6-46C9-ADEB-024426FF18B6}"/>
                    </a:ext>
                  </a:extLst>
                </p:cNvPr>
                <p:cNvSpPr>
                  <a:spLocks noChangeArrowheads="1"/>
                </p:cNvSpPr>
                <p:nvPr/>
              </p:nvSpPr>
              <p:spPr bwMode="auto">
                <a:xfrm>
                  <a:off x="6711865" y="2734618"/>
                  <a:ext cx="827936" cy="451372"/>
                </a:xfrm>
                <a:prstGeom prst="rect">
                  <a:avLst/>
                </a:prstGeom>
                <a:solidFill>
                  <a:srgbClr val="A8BBC0"/>
                </a:solidFill>
                <a:ln w="19050" algn="ctr">
                  <a:solidFill>
                    <a:srgbClr val="0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76" name="Rectangle 88">
                  <a:extLst>
                    <a:ext uri="{FF2B5EF4-FFF2-40B4-BE49-F238E27FC236}">
                      <a16:creationId xmlns:a16="http://schemas.microsoft.com/office/drawing/2014/main" id="{5BEB38C0-407D-4C81-B022-49D0A471B760}"/>
                    </a:ext>
                  </a:extLst>
                </p:cNvPr>
                <p:cNvSpPr>
                  <a:spLocks noChangeArrowheads="1"/>
                </p:cNvSpPr>
                <p:nvPr/>
              </p:nvSpPr>
              <p:spPr bwMode="auto">
                <a:xfrm>
                  <a:off x="6999272" y="2655006"/>
                  <a:ext cx="113467"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377" name="Rectangle 90">
                  <a:extLst>
                    <a:ext uri="{FF2B5EF4-FFF2-40B4-BE49-F238E27FC236}">
                      <a16:creationId xmlns:a16="http://schemas.microsoft.com/office/drawing/2014/main" id="{B42CEEBF-D811-4EF7-AFF6-4116A2A0E575}"/>
                    </a:ext>
                  </a:extLst>
                </p:cNvPr>
                <p:cNvSpPr>
                  <a:spLocks noChangeArrowheads="1"/>
                </p:cNvSpPr>
                <p:nvPr/>
              </p:nvSpPr>
              <p:spPr bwMode="auto">
                <a:xfrm>
                  <a:off x="7196698" y="2655008"/>
                  <a:ext cx="113469"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372" name="Right Triangle 371">
                <a:extLst>
                  <a:ext uri="{FF2B5EF4-FFF2-40B4-BE49-F238E27FC236}">
                    <a16:creationId xmlns:a16="http://schemas.microsoft.com/office/drawing/2014/main" id="{6572E830-4AE9-4D0F-81EB-932B60202EB8}"/>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373" name="TextBox 372">
                <a:extLst>
                  <a:ext uri="{FF2B5EF4-FFF2-40B4-BE49-F238E27FC236}">
                    <a16:creationId xmlns:a16="http://schemas.microsoft.com/office/drawing/2014/main" id="{E4ABF355-F63B-4F28-BCDF-E44C4E414671}"/>
                  </a:ext>
                </a:extLst>
              </p:cNvPr>
              <p:cNvSpPr txBox="1"/>
              <p:nvPr/>
            </p:nvSpPr>
            <p:spPr>
              <a:xfrm>
                <a:off x="844064" y="3293281"/>
                <a:ext cx="841792" cy="191435"/>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AHEB(4T4R)</a:t>
                </a:r>
              </a:p>
            </p:txBody>
          </p:sp>
          <p:sp>
            <p:nvSpPr>
              <p:cNvPr id="374" name="TextBox 373">
                <a:extLst>
                  <a:ext uri="{FF2B5EF4-FFF2-40B4-BE49-F238E27FC236}">
                    <a16:creationId xmlns:a16="http://schemas.microsoft.com/office/drawing/2014/main" id="{AC998EBE-6E9E-4C8B-A9B6-ED9B9BA7DC5E}"/>
                  </a:ext>
                </a:extLst>
              </p:cNvPr>
              <p:cNvSpPr txBox="1"/>
              <p:nvPr/>
            </p:nvSpPr>
            <p:spPr>
              <a:xfrm>
                <a:off x="844064" y="2992647"/>
                <a:ext cx="841792" cy="191435"/>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4x40W</a:t>
                </a:r>
              </a:p>
            </p:txBody>
          </p:sp>
        </p:grpSp>
        <p:sp>
          <p:nvSpPr>
            <p:cNvPr id="369" name="Rectangle 88">
              <a:extLst>
                <a:ext uri="{FF2B5EF4-FFF2-40B4-BE49-F238E27FC236}">
                  <a16:creationId xmlns:a16="http://schemas.microsoft.com/office/drawing/2014/main" id="{A499F968-8B81-4151-9467-DFA8855E036F}"/>
                </a:ext>
              </a:extLst>
            </p:cNvPr>
            <p:cNvSpPr>
              <a:spLocks noChangeArrowheads="1"/>
            </p:cNvSpPr>
            <p:nvPr/>
          </p:nvSpPr>
          <p:spPr bwMode="auto">
            <a:xfrm>
              <a:off x="7212220" y="3546692"/>
              <a:ext cx="65540" cy="6570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370" name="Rectangle 90">
              <a:extLst>
                <a:ext uri="{FF2B5EF4-FFF2-40B4-BE49-F238E27FC236}">
                  <a16:creationId xmlns:a16="http://schemas.microsoft.com/office/drawing/2014/main" id="{08A03D72-AB08-4DF2-A53F-81FCFA4137A8}"/>
                </a:ext>
              </a:extLst>
            </p:cNvPr>
            <p:cNvSpPr>
              <a:spLocks noChangeArrowheads="1"/>
            </p:cNvSpPr>
            <p:nvPr/>
          </p:nvSpPr>
          <p:spPr bwMode="auto">
            <a:xfrm>
              <a:off x="6851451" y="3546693"/>
              <a:ext cx="65541" cy="6570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grpSp>
        <p:nvGrpSpPr>
          <p:cNvPr id="378" name="Group 377">
            <a:extLst>
              <a:ext uri="{FF2B5EF4-FFF2-40B4-BE49-F238E27FC236}">
                <a16:creationId xmlns:a16="http://schemas.microsoft.com/office/drawing/2014/main" id="{04FD4DF3-FF67-4EE3-BB55-8A12D0CA3BE5}"/>
              </a:ext>
            </a:extLst>
          </p:cNvPr>
          <p:cNvGrpSpPr/>
          <p:nvPr/>
        </p:nvGrpSpPr>
        <p:grpSpPr>
          <a:xfrm>
            <a:off x="7487527" y="3738918"/>
            <a:ext cx="593528" cy="493665"/>
            <a:chOff x="6776713" y="3545003"/>
            <a:chExt cx="613808" cy="421590"/>
          </a:xfrm>
        </p:grpSpPr>
        <p:grpSp>
          <p:nvGrpSpPr>
            <p:cNvPr id="379" name="Group 116">
              <a:extLst>
                <a:ext uri="{FF2B5EF4-FFF2-40B4-BE49-F238E27FC236}">
                  <a16:creationId xmlns:a16="http://schemas.microsoft.com/office/drawing/2014/main" id="{690BE8A3-BBC9-4284-8888-C5F7EC2003F1}"/>
                </a:ext>
              </a:extLst>
            </p:cNvPr>
            <p:cNvGrpSpPr/>
            <p:nvPr/>
          </p:nvGrpSpPr>
          <p:grpSpPr>
            <a:xfrm>
              <a:off x="6776713" y="3545003"/>
              <a:ext cx="613808" cy="421590"/>
              <a:chOff x="844064" y="2801203"/>
              <a:chExt cx="841792" cy="655564"/>
            </a:xfrm>
          </p:grpSpPr>
          <p:grpSp>
            <p:nvGrpSpPr>
              <p:cNvPr id="382" name="Group 253">
                <a:extLst>
                  <a:ext uri="{FF2B5EF4-FFF2-40B4-BE49-F238E27FC236}">
                    <a16:creationId xmlns:a16="http://schemas.microsoft.com/office/drawing/2014/main" id="{72E3665D-C730-441B-B71C-C28562657507}"/>
                  </a:ext>
                </a:extLst>
              </p:cNvPr>
              <p:cNvGrpSpPr/>
              <p:nvPr/>
            </p:nvGrpSpPr>
            <p:grpSpPr>
              <a:xfrm>
                <a:off x="844064" y="2801203"/>
                <a:ext cx="745495" cy="478114"/>
                <a:chOff x="6711865" y="2655006"/>
                <a:chExt cx="827936" cy="530984"/>
              </a:xfrm>
            </p:grpSpPr>
            <p:sp>
              <p:nvSpPr>
                <p:cNvPr id="386" name="Rectangle 87">
                  <a:extLst>
                    <a:ext uri="{FF2B5EF4-FFF2-40B4-BE49-F238E27FC236}">
                      <a16:creationId xmlns:a16="http://schemas.microsoft.com/office/drawing/2014/main" id="{CF239442-9BA2-4A7E-AFA3-FCBD92F86680}"/>
                    </a:ext>
                  </a:extLst>
                </p:cNvPr>
                <p:cNvSpPr>
                  <a:spLocks noChangeArrowheads="1"/>
                </p:cNvSpPr>
                <p:nvPr/>
              </p:nvSpPr>
              <p:spPr bwMode="auto">
                <a:xfrm>
                  <a:off x="6711865" y="2734618"/>
                  <a:ext cx="827936" cy="451372"/>
                </a:xfrm>
                <a:prstGeom prst="rect">
                  <a:avLst/>
                </a:prstGeom>
                <a:solidFill>
                  <a:srgbClr val="A8BBC0"/>
                </a:solidFill>
                <a:ln w="19050" algn="ctr">
                  <a:solidFill>
                    <a:srgbClr val="0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87" name="Rectangle 88">
                  <a:extLst>
                    <a:ext uri="{FF2B5EF4-FFF2-40B4-BE49-F238E27FC236}">
                      <a16:creationId xmlns:a16="http://schemas.microsoft.com/office/drawing/2014/main" id="{CEA18ACA-3621-4D26-9A62-5D13D2041C9B}"/>
                    </a:ext>
                  </a:extLst>
                </p:cNvPr>
                <p:cNvSpPr>
                  <a:spLocks noChangeArrowheads="1"/>
                </p:cNvSpPr>
                <p:nvPr/>
              </p:nvSpPr>
              <p:spPr bwMode="auto">
                <a:xfrm>
                  <a:off x="6999272" y="2655006"/>
                  <a:ext cx="113467" cy="113467"/>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388" name="Rectangle 90">
                  <a:extLst>
                    <a:ext uri="{FF2B5EF4-FFF2-40B4-BE49-F238E27FC236}">
                      <a16:creationId xmlns:a16="http://schemas.microsoft.com/office/drawing/2014/main" id="{1BFA4E5C-3CAC-4B4B-87DE-58E0EEC5E8E5}"/>
                    </a:ext>
                  </a:extLst>
                </p:cNvPr>
                <p:cNvSpPr>
                  <a:spLocks noChangeArrowheads="1"/>
                </p:cNvSpPr>
                <p:nvPr/>
              </p:nvSpPr>
              <p:spPr bwMode="auto">
                <a:xfrm>
                  <a:off x="7196698" y="2655008"/>
                  <a:ext cx="113469"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383" name="Right Triangle 382">
                <a:extLst>
                  <a:ext uri="{FF2B5EF4-FFF2-40B4-BE49-F238E27FC236}">
                    <a16:creationId xmlns:a16="http://schemas.microsoft.com/office/drawing/2014/main" id="{EEE3129D-C92A-416D-9126-5786F82A1A27}"/>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384" name="TextBox 383">
                <a:extLst>
                  <a:ext uri="{FF2B5EF4-FFF2-40B4-BE49-F238E27FC236}">
                    <a16:creationId xmlns:a16="http://schemas.microsoft.com/office/drawing/2014/main" id="{E903958B-AEB3-4751-B3B4-49D95FE9CD93}"/>
                  </a:ext>
                </a:extLst>
              </p:cNvPr>
              <p:cNvSpPr txBox="1"/>
              <p:nvPr/>
            </p:nvSpPr>
            <p:spPr>
              <a:xfrm>
                <a:off x="844064" y="3293281"/>
                <a:ext cx="841792" cy="163486"/>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AHED(2T4R)</a:t>
                </a:r>
              </a:p>
            </p:txBody>
          </p:sp>
          <p:sp>
            <p:nvSpPr>
              <p:cNvPr id="385" name="TextBox 384">
                <a:extLst>
                  <a:ext uri="{FF2B5EF4-FFF2-40B4-BE49-F238E27FC236}">
                    <a16:creationId xmlns:a16="http://schemas.microsoft.com/office/drawing/2014/main" id="{0EFA4DDC-DF91-4C66-8B70-57409C6E1EAF}"/>
                  </a:ext>
                </a:extLst>
              </p:cNvPr>
              <p:cNvSpPr txBox="1"/>
              <p:nvPr/>
            </p:nvSpPr>
            <p:spPr>
              <a:xfrm>
                <a:off x="844064" y="2992647"/>
                <a:ext cx="841792" cy="163486"/>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2x80W</a:t>
                </a:r>
              </a:p>
            </p:txBody>
          </p:sp>
        </p:grpSp>
        <p:sp>
          <p:nvSpPr>
            <p:cNvPr id="380" name="Rectangle 88">
              <a:extLst>
                <a:ext uri="{FF2B5EF4-FFF2-40B4-BE49-F238E27FC236}">
                  <a16:creationId xmlns:a16="http://schemas.microsoft.com/office/drawing/2014/main" id="{85AD0A77-DBA9-4F53-9917-09341F77B448}"/>
                </a:ext>
              </a:extLst>
            </p:cNvPr>
            <p:cNvSpPr>
              <a:spLocks noChangeArrowheads="1"/>
            </p:cNvSpPr>
            <p:nvPr/>
          </p:nvSpPr>
          <p:spPr bwMode="auto">
            <a:xfrm>
              <a:off x="7212220" y="3546692"/>
              <a:ext cx="65540" cy="65705"/>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381" name="Rectangle 90">
              <a:extLst>
                <a:ext uri="{FF2B5EF4-FFF2-40B4-BE49-F238E27FC236}">
                  <a16:creationId xmlns:a16="http://schemas.microsoft.com/office/drawing/2014/main" id="{85E5067D-69D5-409C-AE33-98773DA21807}"/>
                </a:ext>
              </a:extLst>
            </p:cNvPr>
            <p:cNvSpPr>
              <a:spLocks noChangeArrowheads="1"/>
            </p:cNvSpPr>
            <p:nvPr/>
          </p:nvSpPr>
          <p:spPr bwMode="auto">
            <a:xfrm>
              <a:off x="6851451" y="3546693"/>
              <a:ext cx="65541" cy="6570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grpSp>
        <p:nvGrpSpPr>
          <p:cNvPr id="389" name="Group 388">
            <a:extLst>
              <a:ext uri="{FF2B5EF4-FFF2-40B4-BE49-F238E27FC236}">
                <a16:creationId xmlns:a16="http://schemas.microsoft.com/office/drawing/2014/main" id="{C36AAF71-D325-4071-B36E-31ED8F1B69ED}"/>
              </a:ext>
            </a:extLst>
          </p:cNvPr>
          <p:cNvGrpSpPr/>
          <p:nvPr/>
        </p:nvGrpSpPr>
        <p:grpSpPr>
          <a:xfrm>
            <a:off x="8081055" y="3714182"/>
            <a:ext cx="593528" cy="493665"/>
            <a:chOff x="6776713" y="3545003"/>
            <a:chExt cx="613808" cy="421590"/>
          </a:xfrm>
        </p:grpSpPr>
        <p:grpSp>
          <p:nvGrpSpPr>
            <p:cNvPr id="390" name="Group 116">
              <a:extLst>
                <a:ext uri="{FF2B5EF4-FFF2-40B4-BE49-F238E27FC236}">
                  <a16:creationId xmlns:a16="http://schemas.microsoft.com/office/drawing/2014/main" id="{A6A0360D-83C2-4598-918C-CEBC1FA547AD}"/>
                </a:ext>
              </a:extLst>
            </p:cNvPr>
            <p:cNvGrpSpPr/>
            <p:nvPr/>
          </p:nvGrpSpPr>
          <p:grpSpPr>
            <a:xfrm>
              <a:off x="6776713" y="3545003"/>
              <a:ext cx="613808" cy="421590"/>
              <a:chOff x="844064" y="2801203"/>
              <a:chExt cx="841792" cy="655564"/>
            </a:xfrm>
          </p:grpSpPr>
          <p:grpSp>
            <p:nvGrpSpPr>
              <p:cNvPr id="393" name="Group 253">
                <a:extLst>
                  <a:ext uri="{FF2B5EF4-FFF2-40B4-BE49-F238E27FC236}">
                    <a16:creationId xmlns:a16="http://schemas.microsoft.com/office/drawing/2014/main" id="{0AF590BB-7A57-4084-AB01-8F82B4ABA6CA}"/>
                  </a:ext>
                </a:extLst>
              </p:cNvPr>
              <p:cNvGrpSpPr/>
              <p:nvPr/>
            </p:nvGrpSpPr>
            <p:grpSpPr>
              <a:xfrm>
                <a:off x="844064" y="2801203"/>
                <a:ext cx="745495" cy="478114"/>
                <a:chOff x="6711865" y="2655006"/>
                <a:chExt cx="827936" cy="530984"/>
              </a:xfrm>
            </p:grpSpPr>
            <p:sp>
              <p:nvSpPr>
                <p:cNvPr id="397" name="Rectangle 87">
                  <a:extLst>
                    <a:ext uri="{FF2B5EF4-FFF2-40B4-BE49-F238E27FC236}">
                      <a16:creationId xmlns:a16="http://schemas.microsoft.com/office/drawing/2014/main" id="{ABE2AD37-CF2C-4C30-A3FF-E355991E6760}"/>
                    </a:ext>
                  </a:extLst>
                </p:cNvPr>
                <p:cNvSpPr>
                  <a:spLocks noChangeArrowheads="1"/>
                </p:cNvSpPr>
                <p:nvPr/>
              </p:nvSpPr>
              <p:spPr bwMode="auto">
                <a:xfrm>
                  <a:off x="6711865" y="2734618"/>
                  <a:ext cx="827936" cy="451372"/>
                </a:xfrm>
                <a:prstGeom prst="rect">
                  <a:avLst/>
                </a:prstGeom>
                <a:solidFill>
                  <a:srgbClr val="A8BBC0"/>
                </a:solidFill>
                <a:ln w="19050" algn="ctr">
                  <a:solidFill>
                    <a:srgbClr val="0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98" name="Rectangle 88">
                  <a:extLst>
                    <a:ext uri="{FF2B5EF4-FFF2-40B4-BE49-F238E27FC236}">
                      <a16:creationId xmlns:a16="http://schemas.microsoft.com/office/drawing/2014/main" id="{E32EDF9A-0E94-41B7-B694-A7D7D4E79C93}"/>
                    </a:ext>
                  </a:extLst>
                </p:cNvPr>
                <p:cNvSpPr>
                  <a:spLocks noChangeArrowheads="1"/>
                </p:cNvSpPr>
                <p:nvPr/>
              </p:nvSpPr>
              <p:spPr bwMode="auto">
                <a:xfrm>
                  <a:off x="6999272" y="2655006"/>
                  <a:ext cx="113467" cy="113467"/>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399" name="Rectangle 90">
                  <a:extLst>
                    <a:ext uri="{FF2B5EF4-FFF2-40B4-BE49-F238E27FC236}">
                      <a16:creationId xmlns:a16="http://schemas.microsoft.com/office/drawing/2014/main" id="{4ED46A81-5F32-4392-A2DA-85C08DD810BF}"/>
                    </a:ext>
                  </a:extLst>
                </p:cNvPr>
                <p:cNvSpPr>
                  <a:spLocks noChangeArrowheads="1"/>
                </p:cNvSpPr>
                <p:nvPr/>
              </p:nvSpPr>
              <p:spPr bwMode="auto">
                <a:xfrm>
                  <a:off x="7196698" y="2655008"/>
                  <a:ext cx="113469"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394" name="Right Triangle 393">
                <a:extLst>
                  <a:ext uri="{FF2B5EF4-FFF2-40B4-BE49-F238E27FC236}">
                    <a16:creationId xmlns:a16="http://schemas.microsoft.com/office/drawing/2014/main" id="{DA5445F4-BA9A-496E-AAA8-817DBB2CA2FE}"/>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395" name="TextBox 394">
                <a:extLst>
                  <a:ext uri="{FF2B5EF4-FFF2-40B4-BE49-F238E27FC236}">
                    <a16:creationId xmlns:a16="http://schemas.microsoft.com/office/drawing/2014/main" id="{882606FB-6B3B-4E35-9555-5EC11B84C957}"/>
                  </a:ext>
                </a:extLst>
              </p:cNvPr>
              <p:cNvSpPr txBox="1"/>
              <p:nvPr/>
            </p:nvSpPr>
            <p:spPr>
              <a:xfrm>
                <a:off x="844064" y="3293281"/>
                <a:ext cx="841792" cy="163486"/>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AHEC(2T4R)</a:t>
                </a:r>
              </a:p>
            </p:txBody>
          </p:sp>
          <p:sp>
            <p:nvSpPr>
              <p:cNvPr id="396" name="TextBox 395">
                <a:extLst>
                  <a:ext uri="{FF2B5EF4-FFF2-40B4-BE49-F238E27FC236}">
                    <a16:creationId xmlns:a16="http://schemas.microsoft.com/office/drawing/2014/main" id="{A2AF3D83-623C-4C58-939B-468B96C879C4}"/>
                  </a:ext>
                </a:extLst>
              </p:cNvPr>
              <p:cNvSpPr txBox="1"/>
              <p:nvPr/>
            </p:nvSpPr>
            <p:spPr>
              <a:xfrm>
                <a:off x="844064" y="2992647"/>
                <a:ext cx="841792" cy="163486"/>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2x80W</a:t>
                </a:r>
              </a:p>
            </p:txBody>
          </p:sp>
        </p:grpSp>
        <p:sp>
          <p:nvSpPr>
            <p:cNvPr id="391" name="Rectangle 88">
              <a:extLst>
                <a:ext uri="{FF2B5EF4-FFF2-40B4-BE49-F238E27FC236}">
                  <a16:creationId xmlns:a16="http://schemas.microsoft.com/office/drawing/2014/main" id="{FCFE0BDA-58B7-499A-B7AF-8BDB37FDCE12}"/>
                </a:ext>
              </a:extLst>
            </p:cNvPr>
            <p:cNvSpPr>
              <a:spLocks noChangeArrowheads="1"/>
            </p:cNvSpPr>
            <p:nvPr/>
          </p:nvSpPr>
          <p:spPr bwMode="auto">
            <a:xfrm>
              <a:off x="7212220" y="3546692"/>
              <a:ext cx="65540" cy="65705"/>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392" name="Rectangle 90">
              <a:extLst>
                <a:ext uri="{FF2B5EF4-FFF2-40B4-BE49-F238E27FC236}">
                  <a16:creationId xmlns:a16="http://schemas.microsoft.com/office/drawing/2014/main" id="{10DEAAB9-278E-49D0-9532-01D4BCE2F801}"/>
                </a:ext>
              </a:extLst>
            </p:cNvPr>
            <p:cNvSpPr>
              <a:spLocks noChangeArrowheads="1"/>
            </p:cNvSpPr>
            <p:nvPr/>
          </p:nvSpPr>
          <p:spPr bwMode="auto">
            <a:xfrm>
              <a:off x="6851451" y="3546693"/>
              <a:ext cx="65541" cy="6570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grpSp>
        <p:nvGrpSpPr>
          <p:cNvPr id="400" name="Group 399">
            <a:extLst>
              <a:ext uri="{FF2B5EF4-FFF2-40B4-BE49-F238E27FC236}">
                <a16:creationId xmlns:a16="http://schemas.microsoft.com/office/drawing/2014/main" id="{787AFE89-AF1D-4DA4-A0E7-B71F607BBD3F}"/>
              </a:ext>
            </a:extLst>
          </p:cNvPr>
          <p:cNvGrpSpPr/>
          <p:nvPr/>
        </p:nvGrpSpPr>
        <p:grpSpPr>
          <a:xfrm>
            <a:off x="6243056" y="3749694"/>
            <a:ext cx="613808" cy="478003"/>
            <a:chOff x="6776713" y="3545002"/>
            <a:chExt cx="613808" cy="426229"/>
          </a:xfrm>
        </p:grpSpPr>
        <p:grpSp>
          <p:nvGrpSpPr>
            <p:cNvPr id="401" name="Group 116">
              <a:extLst>
                <a:ext uri="{FF2B5EF4-FFF2-40B4-BE49-F238E27FC236}">
                  <a16:creationId xmlns:a16="http://schemas.microsoft.com/office/drawing/2014/main" id="{DC69411B-94CC-450D-9769-B920C01C975E}"/>
                </a:ext>
              </a:extLst>
            </p:cNvPr>
            <p:cNvGrpSpPr/>
            <p:nvPr/>
          </p:nvGrpSpPr>
          <p:grpSpPr>
            <a:xfrm>
              <a:off x="6776713" y="3545002"/>
              <a:ext cx="613808" cy="426229"/>
              <a:chOff x="844064" y="2801203"/>
              <a:chExt cx="841792" cy="662778"/>
            </a:xfrm>
          </p:grpSpPr>
          <p:grpSp>
            <p:nvGrpSpPr>
              <p:cNvPr id="404" name="Group 253">
                <a:extLst>
                  <a:ext uri="{FF2B5EF4-FFF2-40B4-BE49-F238E27FC236}">
                    <a16:creationId xmlns:a16="http://schemas.microsoft.com/office/drawing/2014/main" id="{1E2C13CD-A4AE-44F7-9889-11E8AB95138F}"/>
                  </a:ext>
                </a:extLst>
              </p:cNvPr>
              <p:cNvGrpSpPr/>
              <p:nvPr/>
            </p:nvGrpSpPr>
            <p:grpSpPr>
              <a:xfrm>
                <a:off x="844064" y="2801203"/>
                <a:ext cx="745495" cy="478114"/>
                <a:chOff x="6711865" y="2655006"/>
                <a:chExt cx="827936" cy="530984"/>
              </a:xfrm>
            </p:grpSpPr>
            <p:sp>
              <p:nvSpPr>
                <p:cNvPr id="408" name="Rectangle 87">
                  <a:extLst>
                    <a:ext uri="{FF2B5EF4-FFF2-40B4-BE49-F238E27FC236}">
                      <a16:creationId xmlns:a16="http://schemas.microsoft.com/office/drawing/2014/main" id="{67DB0436-248E-4843-AE44-B36DDBDD9002}"/>
                    </a:ext>
                  </a:extLst>
                </p:cNvPr>
                <p:cNvSpPr>
                  <a:spLocks noChangeArrowheads="1"/>
                </p:cNvSpPr>
                <p:nvPr/>
              </p:nvSpPr>
              <p:spPr bwMode="auto">
                <a:xfrm>
                  <a:off x="6711865" y="2734618"/>
                  <a:ext cx="827936" cy="451372"/>
                </a:xfrm>
                <a:prstGeom prst="rect">
                  <a:avLst/>
                </a:prstGeom>
                <a:solidFill>
                  <a:srgbClr val="A8BBC0"/>
                </a:solidFill>
                <a:ln w="19050" algn="ctr">
                  <a:solidFill>
                    <a:srgbClr val="FFFFFF">
                      <a:lumMod val="50000"/>
                    </a:srgbClr>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409" name="Rectangle 88">
                  <a:extLst>
                    <a:ext uri="{FF2B5EF4-FFF2-40B4-BE49-F238E27FC236}">
                      <a16:creationId xmlns:a16="http://schemas.microsoft.com/office/drawing/2014/main" id="{AE3227E8-A4E2-449A-8168-B83A13C03460}"/>
                    </a:ext>
                  </a:extLst>
                </p:cNvPr>
                <p:cNvSpPr>
                  <a:spLocks noChangeArrowheads="1"/>
                </p:cNvSpPr>
                <p:nvPr/>
              </p:nvSpPr>
              <p:spPr bwMode="auto">
                <a:xfrm>
                  <a:off x="6999272" y="2655006"/>
                  <a:ext cx="113467"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410" name="Rectangle 90">
                  <a:extLst>
                    <a:ext uri="{FF2B5EF4-FFF2-40B4-BE49-F238E27FC236}">
                      <a16:creationId xmlns:a16="http://schemas.microsoft.com/office/drawing/2014/main" id="{BA93BEA1-CE7B-4A87-B7C3-4A90E7DCE9C9}"/>
                    </a:ext>
                  </a:extLst>
                </p:cNvPr>
                <p:cNvSpPr>
                  <a:spLocks noChangeArrowheads="1"/>
                </p:cNvSpPr>
                <p:nvPr/>
              </p:nvSpPr>
              <p:spPr bwMode="auto">
                <a:xfrm>
                  <a:off x="7196698" y="2655008"/>
                  <a:ext cx="113469"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405" name="Right Triangle 404">
                <a:extLst>
                  <a:ext uri="{FF2B5EF4-FFF2-40B4-BE49-F238E27FC236}">
                    <a16:creationId xmlns:a16="http://schemas.microsoft.com/office/drawing/2014/main" id="{7E73B27C-D337-4DEA-A096-A8466961E87E}"/>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406" name="TextBox 405">
                <a:extLst>
                  <a:ext uri="{FF2B5EF4-FFF2-40B4-BE49-F238E27FC236}">
                    <a16:creationId xmlns:a16="http://schemas.microsoft.com/office/drawing/2014/main" id="{1CE6736B-CCBB-4FC1-B5A8-C456AE744FF9}"/>
                  </a:ext>
                </a:extLst>
              </p:cNvPr>
              <p:cNvSpPr txBox="1"/>
              <p:nvPr/>
            </p:nvSpPr>
            <p:spPr>
              <a:xfrm>
                <a:off x="844064" y="3293281"/>
                <a:ext cx="841792" cy="170700"/>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FHED(4T4R)</a:t>
                </a:r>
              </a:p>
            </p:txBody>
          </p:sp>
          <p:sp>
            <p:nvSpPr>
              <p:cNvPr id="407" name="TextBox 406">
                <a:extLst>
                  <a:ext uri="{FF2B5EF4-FFF2-40B4-BE49-F238E27FC236}">
                    <a16:creationId xmlns:a16="http://schemas.microsoft.com/office/drawing/2014/main" id="{18530446-AC10-4E86-B396-A44DD9C986CC}"/>
                  </a:ext>
                </a:extLst>
              </p:cNvPr>
              <p:cNvSpPr txBox="1"/>
              <p:nvPr/>
            </p:nvSpPr>
            <p:spPr>
              <a:xfrm>
                <a:off x="844064" y="2992647"/>
                <a:ext cx="841792" cy="191435"/>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4x40W</a:t>
                </a:r>
              </a:p>
            </p:txBody>
          </p:sp>
        </p:grpSp>
        <p:sp>
          <p:nvSpPr>
            <p:cNvPr id="402" name="Rectangle 88">
              <a:extLst>
                <a:ext uri="{FF2B5EF4-FFF2-40B4-BE49-F238E27FC236}">
                  <a16:creationId xmlns:a16="http://schemas.microsoft.com/office/drawing/2014/main" id="{91AE10C4-5A2D-43B1-AE71-CC73E96EADF8}"/>
                </a:ext>
              </a:extLst>
            </p:cNvPr>
            <p:cNvSpPr>
              <a:spLocks noChangeArrowheads="1"/>
            </p:cNvSpPr>
            <p:nvPr/>
          </p:nvSpPr>
          <p:spPr bwMode="auto">
            <a:xfrm>
              <a:off x="7212220" y="3546692"/>
              <a:ext cx="65540" cy="6570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403" name="Rectangle 90">
              <a:extLst>
                <a:ext uri="{FF2B5EF4-FFF2-40B4-BE49-F238E27FC236}">
                  <a16:creationId xmlns:a16="http://schemas.microsoft.com/office/drawing/2014/main" id="{8779BDB9-E4A2-4836-82C1-64D66B00C8B4}"/>
                </a:ext>
              </a:extLst>
            </p:cNvPr>
            <p:cNvSpPr>
              <a:spLocks noChangeArrowheads="1"/>
            </p:cNvSpPr>
            <p:nvPr/>
          </p:nvSpPr>
          <p:spPr bwMode="auto">
            <a:xfrm>
              <a:off x="6851451" y="3546693"/>
              <a:ext cx="65541" cy="6570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Tree>
    <p:extLst>
      <p:ext uri="{BB962C8B-B14F-4D97-AF65-F5344CB8AC3E}">
        <p14:creationId xmlns:p14="http://schemas.microsoft.com/office/powerpoint/2010/main" val="1704292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1B97C32-9665-4990-9300-EB1F29767F75}"/>
              </a:ext>
            </a:extLst>
          </p:cNvPr>
          <p:cNvGraphicFramePr/>
          <p:nvPr>
            <p:extLst>
              <p:ext uri="{D42A27DB-BD31-4B8C-83A1-F6EECF244321}">
                <p14:modId xmlns:p14="http://schemas.microsoft.com/office/powerpoint/2010/main" val="350665540"/>
              </p:ext>
            </p:extLst>
          </p:nvPr>
        </p:nvGraphicFramePr>
        <p:xfrm>
          <a:off x="242784" y="576237"/>
          <a:ext cx="8658432" cy="4088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F5287DF0-6382-42C0-9977-5C092984F2CC}"/>
              </a:ext>
            </a:extLst>
          </p:cNvPr>
          <p:cNvGrpSpPr/>
          <p:nvPr/>
        </p:nvGrpSpPr>
        <p:grpSpPr>
          <a:xfrm>
            <a:off x="3282370" y="851929"/>
            <a:ext cx="720000" cy="457133"/>
            <a:chOff x="2768160" y="3204652"/>
            <a:chExt cx="841792" cy="558478"/>
          </a:xfrm>
        </p:grpSpPr>
        <p:sp>
          <p:nvSpPr>
            <p:cNvPr id="4" name="TextBox 3">
              <a:extLst>
                <a:ext uri="{FF2B5EF4-FFF2-40B4-BE49-F238E27FC236}">
                  <a16:creationId xmlns:a16="http://schemas.microsoft.com/office/drawing/2014/main" id="{BFBBFC2D-AAA0-4BD0-A70D-8CEA68625EAC}"/>
                </a:ext>
              </a:extLst>
            </p:cNvPr>
            <p:cNvSpPr txBox="1"/>
            <p:nvPr/>
          </p:nvSpPr>
          <p:spPr>
            <a:xfrm>
              <a:off x="2828289" y="3593926"/>
              <a:ext cx="664769" cy="1692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FXFC(3T6R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5" name="Group 303">
              <a:extLst>
                <a:ext uri="{FF2B5EF4-FFF2-40B4-BE49-F238E27FC236}">
                  <a16:creationId xmlns:a16="http://schemas.microsoft.com/office/drawing/2014/main" id="{381B86A6-A648-4E51-BC15-858605B8734A}"/>
                </a:ext>
              </a:extLst>
            </p:cNvPr>
            <p:cNvGrpSpPr/>
            <p:nvPr/>
          </p:nvGrpSpPr>
          <p:grpSpPr>
            <a:xfrm>
              <a:off x="2768160" y="3204652"/>
              <a:ext cx="841792" cy="383837"/>
              <a:chOff x="539440" y="1367337"/>
              <a:chExt cx="1152128" cy="536454"/>
            </a:xfrm>
          </p:grpSpPr>
          <p:sp>
            <p:nvSpPr>
              <p:cNvPr id="9" name="Rectangle 86">
                <a:extLst>
                  <a:ext uri="{FF2B5EF4-FFF2-40B4-BE49-F238E27FC236}">
                    <a16:creationId xmlns:a16="http://schemas.microsoft.com/office/drawing/2014/main" id="{7D43B9C6-66B5-471A-836A-7A6776EC8105}"/>
                  </a:ext>
                </a:extLst>
              </p:cNvPr>
              <p:cNvSpPr>
                <a:spLocks noChangeArrowheads="1"/>
              </p:cNvSpPr>
              <p:nvPr/>
            </p:nvSpPr>
            <p:spPr bwMode="auto">
              <a:xfrm>
                <a:off x="539440" y="1476465"/>
                <a:ext cx="1152128" cy="427326"/>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0" name="Rectangle 93">
                <a:extLst>
                  <a:ext uri="{FF2B5EF4-FFF2-40B4-BE49-F238E27FC236}">
                    <a16:creationId xmlns:a16="http://schemas.microsoft.com/office/drawing/2014/main" id="{D9C93518-DCC7-4050-B974-CB2CC016D2C5}"/>
                  </a:ext>
                </a:extLst>
              </p:cNvPr>
              <p:cNvSpPr>
                <a:spLocks noChangeArrowheads="1"/>
              </p:cNvSpPr>
              <p:nvPr/>
            </p:nvSpPr>
            <p:spPr bwMode="auto">
              <a:xfrm>
                <a:off x="1002180" y="1374330"/>
                <a:ext cx="107421"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1" name="Rectangle 94">
                <a:extLst>
                  <a:ext uri="{FF2B5EF4-FFF2-40B4-BE49-F238E27FC236}">
                    <a16:creationId xmlns:a16="http://schemas.microsoft.com/office/drawing/2014/main" id="{4A5D0725-79F0-4163-8EA9-15DF6D614C81}"/>
                  </a:ext>
                </a:extLst>
              </p:cNvPr>
              <p:cNvSpPr>
                <a:spLocks noChangeArrowheads="1"/>
              </p:cNvSpPr>
              <p:nvPr/>
            </p:nvSpPr>
            <p:spPr bwMode="auto">
              <a:xfrm>
                <a:off x="1326806" y="1379815"/>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2" name="Rectangle 94">
                <a:extLst>
                  <a:ext uri="{FF2B5EF4-FFF2-40B4-BE49-F238E27FC236}">
                    <a16:creationId xmlns:a16="http://schemas.microsoft.com/office/drawing/2014/main" id="{25A251D2-1F51-4615-9412-C6600A8FB806}"/>
                  </a:ext>
                </a:extLst>
              </p:cNvPr>
              <p:cNvSpPr>
                <a:spLocks noChangeArrowheads="1"/>
              </p:cNvSpPr>
              <p:nvPr/>
            </p:nvSpPr>
            <p:spPr bwMode="auto">
              <a:xfrm>
                <a:off x="1519907" y="1379815"/>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3" name="Rectangle 94">
                <a:extLst>
                  <a:ext uri="{FF2B5EF4-FFF2-40B4-BE49-F238E27FC236}">
                    <a16:creationId xmlns:a16="http://schemas.microsoft.com/office/drawing/2014/main" id="{63537B0A-3245-43B9-A826-5D46FCA61669}"/>
                  </a:ext>
                </a:extLst>
              </p:cNvPr>
              <p:cNvSpPr>
                <a:spLocks noChangeArrowheads="1"/>
              </p:cNvSpPr>
              <p:nvPr/>
            </p:nvSpPr>
            <p:spPr bwMode="auto">
              <a:xfrm>
                <a:off x="1163778" y="1374331"/>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4" name="Rectangle 93">
                <a:extLst>
                  <a:ext uri="{FF2B5EF4-FFF2-40B4-BE49-F238E27FC236}">
                    <a16:creationId xmlns:a16="http://schemas.microsoft.com/office/drawing/2014/main" id="{09A519A7-58CC-48F2-8D30-A84495AE7355}"/>
                  </a:ext>
                </a:extLst>
              </p:cNvPr>
              <p:cNvSpPr>
                <a:spLocks noChangeArrowheads="1"/>
              </p:cNvSpPr>
              <p:nvPr/>
            </p:nvSpPr>
            <p:spPr bwMode="auto">
              <a:xfrm>
                <a:off x="845293" y="1368844"/>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5" name="Rectangle 92">
                <a:extLst>
                  <a:ext uri="{FF2B5EF4-FFF2-40B4-BE49-F238E27FC236}">
                    <a16:creationId xmlns:a16="http://schemas.microsoft.com/office/drawing/2014/main" id="{DD7A6CAE-FF98-4958-B9C1-C03ADECA5E3E}"/>
                  </a:ext>
                </a:extLst>
              </p:cNvPr>
              <p:cNvSpPr>
                <a:spLocks noChangeArrowheads="1"/>
              </p:cNvSpPr>
              <p:nvPr/>
            </p:nvSpPr>
            <p:spPr bwMode="auto">
              <a:xfrm>
                <a:off x="677553" y="1367337"/>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6" name="Rectangle 86">
              <a:extLst>
                <a:ext uri="{FF2B5EF4-FFF2-40B4-BE49-F238E27FC236}">
                  <a16:creationId xmlns:a16="http://schemas.microsoft.com/office/drawing/2014/main" id="{8A77E041-5018-4733-9CB0-2794072F33C5}"/>
                </a:ext>
              </a:extLst>
            </p:cNvPr>
            <p:cNvSpPr>
              <a:spLocks noChangeArrowheads="1"/>
            </p:cNvSpPr>
            <p:nvPr/>
          </p:nvSpPr>
          <p:spPr bwMode="auto">
            <a:xfrm>
              <a:off x="2777611" y="3286474"/>
              <a:ext cx="269594" cy="289879"/>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7" name="Rectangle 86">
              <a:extLst>
                <a:ext uri="{FF2B5EF4-FFF2-40B4-BE49-F238E27FC236}">
                  <a16:creationId xmlns:a16="http://schemas.microsoft.com/office/drawing/2014/main" id="{9D02A1D9-13DF-47AA-A0A2-C14BD279AFE8}"/>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8" name="TextBox 7">
              <a:extLst>
                <a:ext uri="{FF2B5EF4-FFF2-40B4-BE49-F238E27FC236}">
                  <a16:creationId xmlns:a16="http://schemas.microsoft.com/office/drawing/2014/main" id="{BABDF48B-5448-49BF-8EB3-35FC586ABB92}"/>
                </a:ext>
              </a:extLst>
            </p:cNvPr>
            <p:cNvSpPr txBox="1"/>
            <p:nvPr/>
          </p:nvSpPr>
          <p:spPr>
            <a:xfrm>
              <a:off x="2876680"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3x80W</a:t>
              </a:r>
            </a:p>
          </p:txBody>
        </p:sp>
      </p:grpSp>
      <p:sp>
        <p:nvSpPr>
          <p:cNvPr id="26" name="Rectangle 92">
            <a:extLst>
              <a:ext uri="{FF2B5EF4-FFF2-40B4-BE49-F238E27FC236}">
                <a16:creationId xmlns:a16="http://schemas.microsoft.com/office/drawing/2014/main" id="{73EC6615-6AC0-4C74-9DE9-B4A437F704DA}"/>
              </a:ext>
            </a:extLst>
          </p:cNvPr>
          <p:cNvSpPr>
            <a:spLocks noChangeArrowheads="1"/>
          </p:cNvSpPr>
          <p:nvPr/>
        </p:nvSpPr>
        <p:spPr bwMode="auto">
          <a:xfrm>
            <a:off x="3913179" y="4703778"/>
            <a:ext cx="67131" cy="6135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r>
              <a:rPr kumimoji="0" lang="en-GB" sz="1100" b="1" i="0" u="none" strike="noStrike" kern="0" cap="none" spc="0" normalizeH="0" baseline="0" noProof="0" dirty="0">
                <a:ln>
                  <a:noFill/>
                </a:ln>
                <a:solidFill>
                  <a:srgbClr val="000000"/>
                </a:solidFill>
                <a:effectLst/>
                <a:uLnTx/>
                <a:uFillTx/>
              </a:rPr>
              <a:t>              </a:t>
            </a:r>
            <a:r>
              <a:rPr kumimoji="0" lang="en-GB" sz="800" b="1" i="0" u="none" strike="noStrike" kern="0" cap="none" spc="0" normalizeH="0" baseline="0" noProof="0" dirty="0" err="1">
                <a:ln>
                  <a:noFill/>
                </a:ln>
                <a:solidFill>
                  <a:srgbClr val="000000"/>
                </a:solidFill>
                <a:effectLst/>
                <a:uLnTx/>
                <a:uFillTx/>
              </a:rPr>
              <a:t>Tx</a:t>
            </a:r>
            <a:r>
              <a:rPr kumimoji="0" lang="en-GB" sz="800" b="1" i="0" u="none" strike="noStrike" kern="0" cap="none" spc="0" normalizeH="0" baseline="0" noProof="0" dirty="0">
                <a:ln>
                  <a:noFill/>
                </a:ln>
                <a:solidFill>
                  <a:srgbClr val="000000"/>
                </a:solidFill>
                <a:effectLst/>
                <a:uLnTx/>
                <a:uFillTx/>
              </a:rPr>
              <a:t> Rx</a:t>
            </a:r>
          </a:p>
        </p:txBody>
      </p:sp>
      <p:sp>
        <p:nvSpPr>
          <p:cNvPr id="27" name="Rectangle 93">
            <a:extLst>
              <a:ext uri="{FF2B5EF4-FFF2-40B4-BE49-F238E27FC236}">
                <a16:creationId xmlns:a16="http://schemas.microsoft.com/office/drawing/2014/main" id="{88EEE035-3BE3-43D4-968E-390B344D18B6}"/>
              </a:ext>
            </a:extLst>
          </p:cNvPr>
          <p:cNvSpPr>
            <a:spLocks noChangeArrowheads="1"/>
          </p:cNvSpPr>
          <p:nvPr/>
        </p:nvSpPr>
        <p:spPr bwMode="auto">
          <a:xfrm>
            <a:off x="3909978" y="4808359"/>
            <a:ext cx="67131" cy="61358"/>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r>
              <a:rPr kumimoji="0" lang="en-GB" sz="1100" b="1" i="0" u="none" strike="noStrike" kern="0" cap="none" spc="0" normalizeH="0" baseline="0" noProof="0" dirty="0">
                <a:ln>
                  <a:noFill/>
                </a:ln>
                <a:solidFill>
                  <a:srgbClr val="000000"/>
                </a:solidFill>
                <a:effectLst/>
                <a:uLnTx/>
                <a:uFillTx/>
                <a:latin typeface="Nokia Pure Headline Light"/>
              </a:rPr>
              <a:t>            </a:t>
            </a:r>
            <a:r>
              <a:rPr kumimoji="0" lang="en-GB" sz="800" b="1" i="0" u="none" strike="noStrike" kern="0" cap="none" spc="0" normalizeH="0" baseline="0" noProof="0" dirty="0">
                <a:ln>
                  <a:noFill/>
                </a:ln>
                <a:solidFill>
                  <a:srgbClr val="000000"/>
                </a:solidFill>
                <a:effectLst/>
                <a:uLnTx/>
                <a:uFillTx/>
                <a:latin typeface="Nokia Pure Headline Light"/>
              </a:rPr>
              <a:t>Rx</a:t>
            </a:r>
          </a:p>
        </p:txBody>
      </p:sp>
      <p:grpSp>
        <p:nvGrpSpPr>
          <p:cNvPr id="28" name="Group 27">
            <a:extLst>
              <a:ext uri="{FF2B5EF4-FFF2-40B4-BE49-F238E27FC236}">
                <a16:creationId xmlns:a16="http://schemas.microsoft.com/office/drawing/2014/main" id="{FCB6639E-9F97-4C7E-BF39-959718380B1D}"/>
              </a:ext>
            </a:extLst>
          </p:cNvPr>
          <p:cNvGrpSpPr/>
          <p:nvPr/>
        </p:nvGrpSpPr>
        <p:grpSpPr>
          <a:xfrm>
            <a:off x="3010042" y="4616102"/>
            <a:ext cx="592788" cy="120256"/>
            <a:chOff x="3230268" y="4796486"/>
            <a:chExt cx="592788" cy="120256"/>
          </a:xfrm>
        </p:grpSpPr>
        <p:sp>
          <p:nvSpPr>
            <p:cNvPr id="29" name="Rectangle 28">
              <a:extLst>
                <a:ext uri="{FF2B5EF4-FFF2-40B4-BE49-F238E27FC236}">
                  <a16:creationId xmlns:a16="http://schemas.microsoft.com/office/drawing/2014/main" id="{EEE924D5-31FE-481D-AA06-B1D144D30777}"/>
                </a:ext>
              </a:extLst>
            </p:cNvPr>
            <p:cNvSpPr/>
            <p:nvPr/>
          </p:nvSpPr>
          <p:spPr>
            <a:xfrm>
              <a:off x="3230268" y="4796486"/>
              <a:ext cx="319556" cy="120256"/>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A8BBC0"/>
                  </a:solidFill>
                  <a:effectLst/>
                  <a:uLnTx/>
                  <a:uFillTx/>
                  <a:latin typeface="Nokia Pure Text Light"/>
                  <a:ea typeface="+mn-ea"/>
                  <a:cs typeface="+mn-cs"/>
                </a:rPr>
                <a:t>      </a:t>
              </a:r>
              <a:endParaRPr kumimoji="0" lang="en-IN" sz="500" b="1" i="0" u="none" strike="noStrike" kern="0" cap="none" spc="0" normalizeH="0" baseline="0" noProof="0" dirty="0">
                <a:ln>
                  <a:noFill/>
                </a:ln>
                <a:solidFill>
                  <a:srgbClr val="000000"/>
                </a:solidFill>
                <a:effectLst/>
                <a:uLnTx/>
                <a:uFillTx/>
                <a:latin typeface="Nokia Pure Text Light"/>
                <a:ea typeface="+mn-ea"/>
                <a:cs typeface="+mn-cs"/>
              </a:endParaRPr>
            </a:p>
          </p:txBody>
        </p:sp>
        <p:sp>
          <p:nvSpPr>
            <p:cNvPr id="30" name="TextBox 29">
              <a:extLst>
                <a:ext uri="{FF2B5EF4-FFF2-40B4-BE49-F238E27FC236}">
                  <a16:creationId xmlns:a16="http://schemas.microsoft.com/office/drawing/2014/main" id="{385B1E60-0A3E-4BB5-A4AD-C3BB7FC4CAD4}"/>
                </a:ext>
              </a:extLst>
            </p:cNvPr>
            <p:cNvSpPr txBox="1"/>
            <p:nvPr/>
          </p:nvSpPr>
          <p:spPr>
            <a:xfrm>
              <a:off x="3489696" y="4806936"/>
              <a:ext cx="333360" cy="9233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124191">
                      <a:lumMod val="50000"/>
                    </a:srgbClr>
                  </a:solidFill>
                  <a:effectLst/>
                  <a:uLnTx/>
                  <a:uFillTx/>
                  <a:latin typeface="Nokia Pure Headline" pitchFamily="34" charset="0"/>
                </a:rPr>
                <a:t>GSM</a:t>
              </a:r>
            </a:p>
          </p:txBody>
        </p:sp>
      </p:grpSp>
      <p:grpSp>
        <p:nvGrpSpPr>
          <p:cNvPr id="31" name="Group 30">
            <a:extLst>
              <a:ext uri="{FF2B5EF4-FFF2-40B4-BE49-F238E27FC236}">
                <a16:creationId xmlns:a16="http://schemas.microsoft.com/office/drawing/2014/main" id="{20139E50-9F60-4C70-9C25-612D7FAF1F6B}"/>
              </a:ext>
            </a:extLst>
          </p:cNvPr>
          <p:cNvGrpSpPr/>
          <p:nvPr/>
        </p:nvGrpSpPr>
        <p:grpSpPr>
          <a:xfrm>
            <a:off x="3008672" y="4759911"/>
            <a:ext cx="660794" cy="120256"/>
            <a:chOff x="3230268" y="4796486"/>
            <a:chExt cx="660794" cy="120256"/>
          </a:xfrm>
        </p:grpSpPr>
        <p:sp>
          <p:nvSpPr>
            <p:cNvPr id="32" name="Rectangle 31">
              <a:extLst>
                <a:ext uri="{FF2B5EF4-FFF2-40B4-BE49-F238E27FC236}">
                  <a16:creationId xmlns:a16="http://schemas.microsoft.com/office/drawing/2014/main" id="{3288032D-4DAE-4028-A275-EF3008340459}"/>
                </a:ext>
              </a:extLst>
            </p:cNvPr>
            <p:cNvSpPr/>
            <p:nvPr/>
          </p:nvSpPr>
          <p:spPr>
            <a:xfrm>
              <a:off x="3230268" y="4796486"/>
              <a:ext cx="319556" cy="120256"/>
            </a:xfrm>
            <a:prstGeom prst="rect">
              <a:avLst/>
            </a:prstGeom>
            <a:solidFill>
              <a:srgbClr val="00C9FF"/>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A8BBC0"/>
                  </a:solidFill>
                  <a:effectLst/>
                  <a:uLnTx/>
                  <a:uFillTx/>
                  <a:latin typeface="Nokia Pure Text Light"/>
                  <a:ea typeface="+mn-ea"/>
                  <a:cs typeface="+mn-cs"/>
                </a:rPr>
                <a:t>      </a:t>
              </a:r>
              <a:endParaRPr kumimoji="0" lang="en-IN" sz="500" b="1" i="0" u="none" strike="noStrike" kern="0" cap="none" spc="0" normalizeH="0" baseline="0" noProof="0" dirty="0">
                <a:ln>
                  <a:noFill/>
                </a:ln>
                <a:solidFill>
                  <a:srgbClr val="000000"/>
                </a:solidFill>
                <a:effectLst/>
                <a:uLnTx/>
                <a:uFillTx/>
                <a:latin typeface="Nokia Pure Text Light"/>
                <a:ea typeface="+mn-ea"/>
                <a:cs typeface="+mn-cs"/>
              </a:endParaRPr>
            </a:p>
          </p:txBody>
        </p:sp>
        <p:sp>
          <p:nvSpPr>
            <p:cNvPr id="33" name="TextBox 32">
              <a:extLst>
                <a:ext uri="{FF2B5EF4-FFF2-40B4-BE49-F238E27FC236}">
                  <a16:creationId xmlns:a16="http://schemas.microsoft.com/office/drawing/2014/main" id="{CC64AA6C-10D9-4D31-BB2F-9F47EB3D1A48}"/>
                </a:ext>
              </a:extLst>
            </p:cNvPr>
            <p:cNvSpPr txBox="1"/>
            <p:nvPr/>
          </p:nvSpPr>
          <p:spPr>
            <a:xfrm>
              <a:off x="3557702" y="4806936"/>
              <a:ext cx="333360" cy="9233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124191">
                      <a:lumMod val="50000"/>
                    </a:srgbClr>
                  </a:solidFill>
                  <a:effectLst/>
                  <a:uLnTx/>
                  <a:uFillTx/>
                  <a:latin typeface="Nokia Pure Headline" pitchFamily="34" charset="0"/>
                </a:rPr>
                <a:t>WCDMA</a:t>
              </a:r>
            </a:p>
          </p:txBody>
        </p:sp>
      </p:grpSp>
      <p:grpSp>
        <p:nvGrpSpPr>
          <p:cNvPr id="34" name="Group 33">
            <a:extLst>
              <a:ext uri="{FF2B5EF4-FFF2-40B4-BE49-F238E27FC236}">
                <a16:creationId xmlns:a16="http://schemas.microsoft.com/office/drawing/2014/main" id="{4764B176-4D6F-4FF2-A504-E2AC2D6783B5}"/>
              </a:ext>
            </a:extLst>
          </p:cNvPr>
          <p:cNvGrpSpPr/>
          <p:nvPr/>
        </p:nvGrpSpPr>
        <p:grpSpPr>
          <a:xfrm>
            <a:off x="3010042" y="4895842"/>
            <a:ext cx="592788" cy="120256"/>
            <a:chOff x="3230268" y="4796486"/>
            <a:chExt cx="592788" cy="120256"/>
          </a:xfrm>
        </p:grpSpPr>
        <p:sp>
          <p:nvSpPr>
            <p:cNvPr id="35" name="Rectangle 34">
              <a:extLst>
                <a:ext uri="{FF2B5EF4-FFF2-40B4-BE49-F238E27FC236}">
                  <a16:creationId xmlns:a16="http://schemas.microsoft.com/office/drawing/2014/main" id="{01CF579B-686C-4EF6-BFF4-FC8C3375D74C}"/>
                </a:ext>
              </a:extLst>
            </p:cNvPr>
            <p:cNvSpPr/>
            <p:nvPr/>
          </p:nvSpPr>
          <p:spPr>
            <a:xfrm>
              <a:off x="3230268" y="4796486"/>
              <a:ext cx="319556" cy="120256"/>
            </a:xfrm>
            <a:prstGeom prst="rect">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A8BBC0"/>
                  </a:solidFill>
                  <a:effectLst/>
                  <a:uLnTx/>
                  <a:uFillTx/>
                  <a:latin typeface="Nokia Pure Text Light"/>
                  <a:ea typeface="+mn-ea"/>
                  <a:cs typeface="+mn-cs"/>
                </a:rPr>
                <a:t>      </a:t>
              </a:r>
              <a:endParaRPr kumimoji="0" lang="en-IN" sz="500" b="1" i="0" u="none" strike="noStrike" kern="0" cap="none" spc="0" normalizeH="0" baseline="0" noProof="0" dirty="0">
                <a:ln>
                  <a:noFill/>
                </a:ln>
                <a:solidFill>
                  <a:srgbClr val="000000"/>
                </a:solidFill>
                <a:effectLst/>
                <a:uLnTx/>
                <a:uFillTx/>
                <a:latin typeface="Nokia Pure Text Light"/>
                <a:ea typeface="+mn-ea"/>
                <a:cs typeface="+mn-cs"/>
              </a:endParaRPr>
            </a:p>
          </p:txBody>
        </p:sp>
        <p:sp>
          <p:nvSpPr>
            <p:cNvPr id="36" name="TextBox 35">
              <a:extLst>
                <a:ext uri="{FF2B5EF4-FFF2-40B4-BE49-F238E27FC236}">
                  <a16:creationId xmlns:a16="http://schemas.microsoft.com/office/drawing/2014/main" id="{0C317A8C-CC8C-46E9-9ED1-7391F08C0CDB}"/>
                </a:ext>
              </a:extLst>
            </p:cNvPr>
            <p:cNvSpPr txBox="1"/>
            <p:nvPr/>
          </p:nvSpPr>
          <p:spPr>
            <a:xfrm>
              <a:off x="3489696" y="4806936"/>
              <a:ext cx="333360" cy="9233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124191">
                      <a:lumMod val="50000"/>
                    </a:srgbClr>
                  </a:solidFill>
                  <a:effectLst/>
                  <a:uLnTx/>
                  <a:uFillTx/>
                  <a:latin typeface="Nokia Pure Headline" pitchFamily="34" charset="0"/>
                </a:rPr>
                <a:t>LTE</a:t>
              </a:r>
            </a:p>
          </p:txBody>
        </p:sp>
      </p:grpSp>
      <p:grpSp>
        <p:nvGrpSpPr>
          <p:cNvPr id="37" name="Group 36">
            <a:extLst>
              <a:ext uri="{FF2B5EF4-FFF2-40B4-BE49-F238E27FC236}">
                <a16:creationId xmlns:a16="http://schemas.microsoft.com/office/drawing/2014/main" id="{9F5A846E-C1F8-4E9C-82C9-152F8D94BE5F}"/>
              </a:ext>
            </a:extLst>
          </p:cNvPr>
          <p:cNvGrpSpPr/>
          <p:nvPr/>
        </p:nvGrpSpPr>
        <p:grpSpPr>
          <a:xfrm>
            <a:off x="4513408" y="4681825"/>
            <a:ext cx="720000" cy="253212"/>
            <a:chOff x="4511872" y="4740139"/>
            <a:chExt cx="720000" cy="253212"/>
          </a:xfrm>
        </p:grpSpPr>
        <p:sp>
          <p:nvSpPr>
            <p:cNvPr id="38" name="Rectangle 86">
              <a:extLst>
                <a:ext uri="{FF2B5EF4-FFF2-40B4-BE49-F238E27FC236}">
                  <a16:creationId xmlns:a16="http://schemas.microsoft.com/office/drawing/2014/main" id="{E7D048B9-BE06-4A08-B4AD-89532F7922D0}"/>
                </a:ext>
              </a:extLst>
            </p:cNvPr>
            <p:cNvSpPr>
              <a:spLocks noChangeArrowheads="1"/>
            </p:cNvSpPr>
            <p:nvPr/>
          </p:nvSpPr>
          <p:spPr bwMode="auto">
            <a:xfrm>
              <a:off x="4511872" y="4740139"/>
              <a:ext cx="720000" cy="250270"/>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9" name="Rectangle 86">
              <a:extLst>
                <a:ext uri="{FF2B5EF4-FFF2-40B4-BE49-F238E27FC236}">
                  <a16:creationId xmlns:a16="http://schemas.microsoft.com/office/drawing/2014/main" id="{311D02BE-B55F-4B7D-8D05-8D69AA929E42}"/>
                </a:ext>
              </a:extLst>
            </p:cNvPr>
            <p:cNvSpPr>
              <a:spLocks noChangeArrowheads="1"/>
            </p:cNvSpPr>
            <p:nvPr/>
          </p:nvSpPr>
          <p:spPr bwMode="auto">
            <a:xfrm>
              <a:off x="4519956" y="4753840"/>
              <a:ext cx="230589" cy="228295"/>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40" name="Rectangle 86">
              <a:extLst>
                <a:ext uri="{FF2B5EF4-FFF2-40B4-BE49-F238E27FC236}">
                  <a16:creationId xmlns:a16="http://schemas.microsoft.com/office/drawing/2014/main" id="{3059809A-7A0E-4722-B29B-0B7329CD272B}"/>
                </a:ext>
              </a:extLst>
            </p:cNvPr>
            <p:cNvSpPr>
              <a:spLocks noChangeArrowheads="1"/>
            </p:cNvSpPr>
            <p:nvPr/>
          </p:nvSpPr>
          <p:spPr bwMode="auto">
            <a:xfrm>
              <a:off x="4996091" y="4748780"/>
              <a:ext cx="230589" cy="244571"/>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grpSp>
      <p:grpSp>
        <p:nvGrpSpPr>
          <p:cNvPr id="41" name="Group 40">
            <a:extLst>
              <a:ext uri="{FF2B5EF4-FFF2-40B4-BE49-F238E27FC236}">
                <a16:creationId xmlns:a16="http://schemas.microsoft.com/office/drawing/2014/main" id="{7EDC2BB7-D5F7-402F-920B-EC798E13AB39}"/>
              </a:ext>
            </a:extLst>
          </p:cNvPr>
          <p:cNvGrpSpPr/>
          <p:nvPr/>
        </p:nvGrpSpPr>
        <p:grpSpPr>
          <a:xfrm>
            <a:off x="1625728" y="842496"/>
            <a:ext cx="720000" cy="457133"/>
            <a:chOff x="2768160" y="3204652"/>
            <a:chExt cx="841792" cy="558478"/>
          </a:xfrm>
        </p:grpSpPr>
        <p:sp>
          <p:nvSpPr>
            <p:cNvPr id="42" name="TextBox 41">
              <a:extLst>
                <a:ext uri="{FF2B5EF4-FFF2-40B4-BE49-F238E27FC236}">
                  <a16:creationId xmlns:a16="http://schemas.microsoft.com/office/drawing/2014/main" id="{9FEE0F63-9012-4E3E-97E1-15A80023F8B7}"/>
                </a:ext>
              </a:extLst>
            </p:cNvPr>
            <p:cNvSpPr txBox="1"/>
            <p:nvPr/>
          </p:nvSpPr>
          <p:spPr>
            <a:xfrm>
              <a:off x="2828289" y="3593926"/>
              <a:ext cx="664769" cy="1692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FXFA(3T6R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43" name="Group 303">
              <a:extLst>
                <a:ext uri="{FF2B5EF4-FFF2-40B4-BE49-F238E27FC236}">
                  <a16:creationId xmlns:a16="http://schemas.microsoft.com/office/drawing/2014/main" id="{574068BD-E9AD-443F-AD3A-C5B096D6A2EC}"/>
                </a:ext>
              </a:extLst>
            </p:cNvPr>
            <p:cNvGrpSpPr/>
            <p:nvPr/>
          </p:nvGrpSpPr>
          <p:grpSpPr>
            <a:xfrm>
              <a:off x="2768160" y="3204652"/>
              <a:ext cx="841792" cy="383837"/>
              <a:chOff x="539440" y="1367337"/>
              <a:chExt cx="1152128" cy="536454"/>
            </a:xfrm>
          </p:grpSpPr>
          <p:sp>
            <p:nvSpPr>
              <p:cNvPr id="47" name="Rectangle 86">
                <a:extLst>
                  <a:ext uri="{FF2B5EF4-FFF2-40B4-BE49-F238E27FC236}">
                    <a16:creationId xmlns:a16="http://schemas.microsoft.com/office/drawing/2014/main" id="{DE35D350-2439-410F-B255-D9D70FC8F9BC}"/>
                  </a:ext>
                </a:extLst>
              </p:cNvPr>
              <p:cNvSpPr>
                <a:spLocks noChangeArrowheads="1"/>
              </p:cNvSpPr>
              <p:nvPr/>
            </p:nvSpPr>
            <p:spPr bwMode="auto">
              <a:xfrm>
                <a:off x="539440" y="1476465"/>
                <a:ext cx="1152128" cy="427326"/>
              </a:xfrm>
              <a:prstGeom prst="rect">
                <a:avLst/>
              </a:prstGeom>
              <a:solidFill>
                <a:srgbClr val="00C9FF"/>
              </a:solidFill>
              <a:ln w="19050" algn="ctr">
                <a:solidFill>
                  <a:srgbClr val="C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48" name="Rectangle 93">
                <a:extLst>
                  <a:ext uri="{FF2B5EF4-FFF2-40B4-BE49-F238E27FC236}">
                    <a16:creationId xmlns:a16="http://schemas.microsoft.com/office/drawing/2014/main" id="{A5C1CE54-A69D-4F1E-8042-0D6C60857723}"/>
                  </a:ext>
                </a:extLst>
              </p:cNvPr>
              <p:cNvSpPr>
                <a:spLocks noChangeArrowheads="1"/>
              </p:cNvSpPr>
              <p:nvPr/>
            </p:nvSpPr>
            <p:spPr bwMode="auto">
              <a:xfrm>
                <a:off x="1002180" y="1374330"/>
                <a:ext cx="107421"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49" name="Rectangle 94">
                <a:extLst>
                  <a:ext uri="{FF2B5EF4-FFF2-40B4-BE49-F238E27FC236}">
                    <a16:creationId xmlns:a16="http://schemas.microsoft.com/office/drawing/2014/main" id="{2563E1AF-2D01-4255-B3AE-1D9AD610B894}"/>
                  </a:ext>
                </a:extLst>
              </p:cNvPr>
              <p:cNvSpPr>
                <a:spLocks noChangeArrowheads="1"/>
              </p:cNvSpPr>
              <p:nvPr/>
            </p:nvSpPr>
            <p:spPr bwMode="auto">
              <a:xfrm>
                <a:off x="1326806" y="1379815"/>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50" name="Rectangle 94">
                <a:extLst>
                  <a:ext uri="{FF2B5EF4-FFF2-40B4-BE49-F238E27FC236}">
                    <a16:creationId xmlns:a16="http://schemas.microsoft.com/office/drawing/2014/main" id="{B8024793-DF6A-43DE-AE5F-0B18B79E87F8}"/>
                  </a:ext>
                </a:extLst>
              </p:cNvPr>
              <p:cNvSpPr>
                <a:spLocks noChangeArrowheads="1"/>
              </p:cNvSpPr>
              <p:nvPr/>
            </p:nvSpPr>
            <p:spPr bwMode="auto">
              <a:xfrm>
                <a:off x="1533432" y="1379815"/>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51" name="Rectangle 94">
                <a:extLst>
                  <a:ext uri="{FF2B5EF4-FFF2-40B4-BE49-F238E27FC236}">
                    <a16:creationId xmlns:a16="http://schemas.microsoft.com/office/drawing/2014/main" id="{5E4F65B3-44F0-43D4-806F-C2F7CBE2735C}"/>
                  </a:ext>
                </a:extLst>
              </p:cNvPr>
              <p:cNvSpPr>
                <a:spLocks noChangeArrowheads="1"/>
              </p:cNvSpPr>
              <p:nvPr/>
            </p:nvSpPr>
            <p:spPr bwMode="auto">
              <a:xfrm>
                <a:off x="1163778" y="1374331"/>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52" name="Rectangle 93">
                <a:extLst>
                  <a:ext uri="{FF2B5EF4-FFF2-40B4-BE49-F238E27FC236}">
                    <a16:creationId xmlns:a16="http://schemas.microsoft.com/office/drawing/2014/main" id="{FA9508FE-F56F-4AF0-B11B-9FB83BE54F52}"/>
                  </a:ext>
                </a:extLst>
              </p:cNvPr>
              <p:cNvSpPr>
                <a:spLocks noChangeArrowheads="1"/>
              </p:cNvSpPr>
              <p:nvPr/>
            </p:nvSpPr>
            <p:spPr bwMode="auto">
              <a:xfrm>
                <a:off x="845293" y="1368844"/>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53" name="Rectangle 92">
                <a:extLst>
                  <a:ext uri="{FF2B5EF4-FFF2-40B4-BE49-F238E27FC236}">
                    <a16:creationId xmlns:a16="http://schemas.microsoft.com/office/drawing/2014/main" id="{E2846028-7C5D-490B-A630-627ABE834762}"/>
                  </a:ext>
                </a:extLst>
              </p:cNvPr>
              <p:cNvSpPr>
                <a:spLocks noChangeArrowheads="1"/>
              </p:cNvSpPr>
              <p:nvPr/>
            </p:nvSpPr>
            <p:spPr bwMode="auto">
              <a:xfrm>
                <a:off x="677553" y="1367337"/>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44" name="Rectangle 86">
              <a:extLst>
                <a:ext uri="{FF2B5EF4-FFF2-40B4-BE49-F238E27FC236}">
                  <a16:creationId xmlns:a16="http://schemas.microsoft.com/office/drawing/2014/main" id="{407D986A-96AF-4F35-B503-0C19D42E31D5}"/>
                </a:ext>
              </a:extLst>
            </p:cNvPr>
            <p:cNvSpPr>
              <a:spLocks noChangeArrowheads="1"/>
            </p:cNvSpPr>
            <p:nvPr/>
          </p:nvSpPr>
          <p:spPr bwMode="auto">
            <a:xfrm>
              <a:off x="2777611" y="3293085"/>
              <a:ext cx="269594" cy="281872"/>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45" name="Rectangle 86">
              <a:extLst>
                <a:ext uri="{FF2B5EF4-FFF2-40B4-BE49-F238E27FC236}">
                  <a16:creationId xmlns:a16="http://schemas.microsoft.com/office/drawing/2014/main" id="{80444A2A-DD72-4CD8-A8B9-52AEAC7B80A0}"/>
                </a:ext>
              </a:extLst>
            </p:cNvPr>
            <p:cNvSpPr>
              <a:spLocks noChangeArrowheads="1"/>
            </p:cNvSpPr>
            <p:nvPr/>
          </p:nvSpPr>
          <p:spPr bwMode="auto">
            <a:xfrm>
              <a:off x="3334287" y="3293286"/>
              <a:ext cx="269594" cy="28625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46" name="TextBox 45">
              <a:extLst>
                <a:ext uri="{FF2B5EF4-FFF2-40B4-BE49-F238E27FC236}">
                  <a16:creationId xmlns:a16="http://schemas.microsoft.com/office/drawing/2014/main" id="{86833E87-B5C9-4685-8344-8111689FCFB6}"/>
                </a:ext>
              </a:extLst>
            </p:cNvPr>
            <p:cNvSpPr txBox="1"/>
            <p:nvPr/>
          </p:nvSpPr>
          <p:spPr>
            <a:xfrm>
              <a:off x="2869563"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3x60W</a:t>
              </a:r>
            </a:p>
          </p:txBody>
        </p:sp>
      </p:grpSp>
      <p:grpSp>
        <p:nvGrpSpPr>
          <p:cNvPr id="54" name="Group 53">
            <a:extLst>
              <a:ext uri="{FF2B5EF4-FFF2-40B4-BE49-F238E27FC236}">
                <a16:creationId xmlns:a16="http://schemas.microsoft.com/office/drawing/2014/main" id="{17AA9290-75FB-4D47-8268-B0D773BB7995}"/>
              </a:ext>
            </a:extLst>
          </p:cNvPr>
          <p:cNvGrpSpPr/>
          <p:nvPr/>
        </p:nvGrpSpPr>
        <p:grpSpPr>
          <a:xfrm>
            <a:off x="2458811" y="851205"/>
            <a:ext cx="720000" cy="457133"/>
            <a:chOff x="2768160" y="3204652"/>
            <a:chExt cx="841792" cy="558478"/>
          </a:xfrm>
        </p:grpSpPr>
        <p:sp>
          <p:nvSpPr>
            <p:cNvPr id="55" name="TextBox 54">
              <a:extLst>
                <a:ext uri="{FF2B5EF4-FFF2-40B4-BE49-F238E27FC236}">
                  <a16:creationId xmlns:a16="http://schemas.microsoft.com/office/drawing/2014/main" id="{6C92C15B-9D23-49FC-AF25-E581217D487A}"/>
                </a:ext>
              </a:extLst>
            </p:cNvPr>
            <p:cNvSpPr txBox="1"/>
            <p:nvPr/>
          </p:nvSpPr>
          <p:spPr>
            <a:xfrm>
              <a:off x="2828289" y="3593926"/>
              <a:ext cx="664769" cy="1692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FXFB(3T6R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56" name="Group 303">
              <a:extLst>
                <a:ext uri="{FF2B5EF4-FFF2-40B4-BE49-F238E27FC236}">
                  <a16:creationId xmlns:a16="http://schemas.microsoft.com/office/drawing/2014/main" id="{E3FF68EA-533F-488C-B848-B59ED3330347}"/>
                </a:ext>
              </a:extLst>
            </p:cNvPr>
            <p:cNvGrpSpPr/>
            <p:nvPr/>
          </p:nvGrpSpPr>
          <p:grpSpPr>
            <a:xfrm>
              <a:off x="2768160" y="3204652"/>
              <a:ext cx="841792" cy="383837"/>
              <a:chOff x="539440" y="1367337"/>
              <a:chExt cx="1152128" cy="536454"/>
            </a:xfrm>
          </p:grpSpPr>
          <p:sp>
            <p:nvSpPr>
              <p:cNvPr id="60" name="Rectangle 86">
                <a:extLst>
                  <a:ext uri="{FF2B5EF4-FFF2-40B4-BE49-F238E27FC236}">
                    <a16:creationId xmlns:a16="http://schemas.microsoft.com/office/drawing/2014/main" id="{C8F7F00E-2948-4882-8AE9-3F4D8A6EE8B4}"/>
                  </a:ext>
                </a:extLst>
              </p:cNvPr>
              <p:cNvSpPr>
                <a:spLocks noChangeArrowheads="1"/>
              </p:cNvSpPr>
              <p:nvPr/>
            </p:nvSpPr>
            <p:spPr bwMode="auto">
              <a:xfrm>
                <a:off x="539440" y="1476465"/>
                <a:ext cx="1152128" cy="427326"/>
              </a:xfrm>
              <a:prstGeom prst="rect">
                <a:avLst/>
              </a:prstGeom>
              <a:solidFill>
                <a:srgbClr val="00C9FF"/>
              </a:solidFill>
              <a:ln w="19050" algn="ctr">
                <a:solidFill>
                  <a:srgbClr val="C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61" name="Rectangle 93">
                <a:extLst>
                  <a:ext uri="{FF2B5EF4-FFF2-40B4-BE49-F238E27FC236}">
                    <a16:creationId xmlns:a16="http://schemas.microsoft.com/office/drawing/2014/main" id="{489170FF-D053-499A-ADB3-71CD47503309}"/>
                  </a:ext>
                </a:extLst>
              </p:cNvPr>
              <p:cNvSpPr>
                <a:spLocks noChangeArrowheads="1"/>
              </p:cNvSpPr>
              <p:nvPr/>
            </p:nvSpPr>
            <p:spPr bwMode="auto">
              <a:xfrm>
                <a:off x="1002180" y="1374330"/>
                <a:ext cx="107421"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62" name="Rectangle 94">
                <a:extLst>
                  <a:ext uri="{FF2B5EF4-FFF2-40B4-BE49-F238E27FC236}">
                    <a16:creationId xmlns:a16="http://schemas.microsoft.com/office/drawing/2014/main" id="{1BA9A1CD-EC5B-4D05-8BCA-5DDA21F99017}"/>
                  </a:ext>
                </a:extLst>
              </p:cNvPr>
              <p:cNvSpPr>
                <a:spLocks noChangeArrowheads="1"/>
              </p:cNvSpPr>
              <p:nvPr/>
            </p:nvSpPr>
            <p:spPr bwMode="auto">
              <a:xfrm>
                <a:off x="1326806" y="1379815"/>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63" name="Rectangle 94">
                <a:extLst>
                  <a:ext uri="{FF2B5EF4-FFF2-40B4-BE49-F238E27FC236}">
                    <a16:creationId xmlns:a16="http://schemas.microsoft.com/office/drawing/2014/main" id="{7F3A82BB-46C1-414A-BC55-83D9D75DE660}"/>
                  </a:ext>
                </a:extLst>
              </p:cNvPr>
              <p:cNvSpPr>
                <a:spLocks noChangeArrowheads="1"/>
              </p:cNvSpPr>
              <p:nvPr/>
            </p:nvSpPr>
            <p:spPr bwMode="auto">
              <a:xfrm>
                <a:off x="1504325" y="1379815"/>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64" name="Rectangle 94">
                <a:extLst>
                  <a:ext uri="{FF2B5EF4-FFF2-40B4-BE49-F238E27FC236}">
                    <a16:creationId xmlns:a16="http://schemas.microsoft.com/office/drawing/2014/main" id="{97DE5525-4E85-423B-AF00-552DEA195C89}"/>
                  </a:ext>
                </a:extLst>
              </p:cNvPr>
              <p:cNvSpPr>
                <a:spLocks noChangeArrowheads="1"/>
              </p:cNvSpPr>
              <p:nvPr/>
            </p:nvSpPr>
            <p:spPr bwMode="auto">
              <a:xfrm>
                <a:off x="1163778" y="1374331"/>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65" name="Rectangle 93">
                <a:extLst>
                  <a:ext uri="{FF2B5EF4-FFF2-40B4-BE49-F238E27FC236}">
                    <a16:creationId xmlns:a16="http://schemas.microsoft.com/office/drawing/2014/main" id="{64E93A49-FD58-4BA0-8B67-12C022A632AF}"/>
                  </a:ext>
                </a:extLst>
              </p:cNvPr>
              <p:cNvSpPr>
                <a:spLocks noChangeArrowheads="1"/>
              </p:cNvSpPr>
              <p:nvPr/>
            </p:nvSpPr>
            <p:spPr bwMode="auto">
              <a:xfrm>
                <a:off x="845293" y="1368844"/>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66" name="Rectangle 92">
                <a:extLst>
                  <a:ext uri="{FF2B5EF4-FFF2-40B4-BE49-F238E27FC236}">
                    <a16:creationId xmlns:a16="http://schemas.microsoft.com/office/drawing/2014/main" id="{CCF661C8-33E0-46E6-A5D1-48BE4ECFC2AB}"/>
                  </a:ext>
                </a:extLst>
              </p:cNvPr>
              <p:cNvSpPr>
                <a:spLocks noChangeArrowheads="1"/>
              </p:cNvSpPr>
              <p:nvPr/>
            </p:nvSpPr>
            <p:spPr bwMode="auto">
              <a:xfrm>
                <a:off x="677553" y="1367337"/>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57" name="Rectangle 86">
              <a:extLst>
                <a:ext uri="{FF2B5EF4-FFF2-40B4-BE49-F238E27FC236}">
                  <a16:creationId xmlns:a16="http://schemas.microsoft.com/office/drawing/2014/main" id="{B01DAAA9-AD08-45D2-B1B0-138277569790}"/>
                </a:ext>
              </a:extLst>
            </p:cNvPr>
            <p:cNvSpPr>
              <a:spLocks noChangeArrowheads="1"/>
            </p:cNvSpPr>
            <p:nvPr/>
          </p:nvSpPr>
          <p:spPr bwMode="auto">
            <a:xfrm>
              <a:off x="2788410" y="3292339"/>
              <a:ext cx="269594" cy="280070"/>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58" name="Rectangle 86">
              <a:extLst>
                <a:ext uri="{FF2B5EF4-FFF2-40B4-BE49-F238E27FC236}">
                  <a16:creationId xmlns:a16="http://schemas.microsoft.com/office/drawing/2014/main" id="{9FC1D243-B411-40A1-A128-71F22F5CCD29}"/>
                </a:ext>
              </a:extLst>
            </p:cNvPr>
            <p:cNvSpPr>
              <a:spLocks noChangeArrowheads="1"/>
            </p:cNvSpPr>
            <p:nvPr/>
          </p:nvSpPr>
          <p:spPr bwMode="auto">
            <a:xfrm>
              <a:off x="3334287" y="3301265"/>
              <a:ext cx="269594" cy="28625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59" name="TextBox 58">
              <a:extLst>
                <a:ext uri="{FF2B5EF4-FFF2-40B4-BE49-F238E27FC236}">
                  <a16:creationId xmlns:a16="http://schemas.microsoft.com/office/drawing/2014/main" id="{97C6EE28-1BBF-4CDF-8293-AB7E365EF010}"/>
                </a:ext>
              </a:extLst>
            </p:cNvPr>
            <p:cNvSpPr txBox="1"/>
            <p:nvPr/>
          </p:nvSpPr>
          <p:spPr>
            <a:xfrm>
              <a:off x="2877034"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3x60W</a:t>
              </a:r>
            </a:p>
          </p:txBody>
        </p:sp>
      </p:grpSp>
      <p:sp>
        <p:nvSpPr>
          <p:cNvPr id="67" name="Rectangle 87">
            <a:extLst>
              <a:ext uri="{FF2B5EF4-FFF2-40B4-BE49-F238E27FC236}">
                <a16:creationId xmlns:a16="http://schemas.microsoft.com/office/drawing/2014/main" id="{D0FA72A7-5849-4FF4-9E06-031206EBF377}"/>
              </a:ext>
            </a:extLst>
          </p:cNvPr>
          <p:cNvSpPr>
            <a:spLocks noChangeArrowheads="1"/>
          </p:cNvSpPr>
          <p:nvPr/>
        </p:nvSpPr>
        <p:spPr bwMode="auto">
          <a:xfrm>
            <a:off x="6796736" y="4616102"/>
            <a:ext cx="178067" cy="100529"/>
          </a:xfrm>
          <a:prstGeom prst="rect">
            <a:avLst/>
          </a:prstGeom>
          <a:noFill/>
          <a:ln w="19050" algn="ctr">
            <a:solidFill>
              <a:srgbClr val="C00000"/>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US" sz="1100" b="1" kern="0" dirty="0">
              <a:solidFill>
                <a:srgbClr val="000000"/>
              </a:solidFill>
              <a:latin typeface="Arial" charset="0"/>
            </a:endParaRPr>
          </a:p>
        </p:txBody>
      </p:sp>
      <p:sp>
        <p:nvSpPr>
          <p:cNvPr id="68" name="Rectangle 87">
            <a:extLst>
              <a:ext uri="{FF2B5EF4-FFF2-40B4-BE49-F238E27FC236}">
                <a16:creationId xmlns:a16="http://schemas.microsoft.com/office/drawing/2014/main" id="{1A483AE5-8086-4B3E-B3C2-8FB3E129F6FD}"/>
              </a:ext>
            </a:extLst>
          </p:cNvPr>
          <p:cNvSpPr>
            <a:spLocks noChangeArrowheads="1"/>
          </p:cNvSpPr>
          <p:nvPr/>
        </p:nvSpPr>
        <p:spPr bwMode="auto">
          <a:xfrm>
            <a:off x="6802255" y="4772416"/>
            <a:ext cx="183059" cy="109105"/>
          </a:xfrm>
          <a:prstGeom prst="rect">
            <a:avLst/>
          </a:prstGeom>
          <a:no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US" sz="1100" b="1" kern="0" dirty="0">
              <a:solidFill>
                <a:srgbClr val="000000"/>
              </a:solidFill>
              <a:latin typeface="Arial" charset="0"/>
            </a:endParaRPr>
          </a:p>
        </p:txBody>
      </p:sp>
      <p:sp>
        <p:nvSpPr>
          <p:cNvPr id="69" name="TextBox 68">
            <a:extLst>
              <a:ext uri="{FF2B5EF4-FFF2-40B4-BE49-F238E27FC236}">
                <a16:creationId xmlns:a16="http://schemas.microsoft.com/office/drawing/2014/main" id="{EAD1C9DC-026E-4756-A052-519F3C0E6F62}"/>
              </a:ext>
            </a:extLst>
          </p:cNvPr>
          <p:cNvSpPr txBox="1"/>
          <p:nvPr/>
        </p:nvSpPr>
        <p:spPr>
          <a:xfrm>
            <a:off x="6978174" y="4627411"/>
            <a:ext cx="507923" cy="92333"/>
          </a:xfrm>
          <a:prstGeom prst="rect">
            <a:avLst/>
          </a:prstGeom>
          <a:noFill/>
        </p:spPr>
        <p:txBody>
          <a:bodyPr wrap="square" lIns="0" tIns="0" rIns="0" bIns="0" rtlCol="0">
            <a:spAutoFit/>
          </a:bodyPr>
          <a:lstStyle/>
          <a:p>
            <a:pPr algn="ctr" defTabSz="457200" fontAlgn="base">
              <a:spcBef>
                <a:spcPct val="0"/>
              </a:spcBef>
              <a:spcAft>
                <a:spcPct val="0"/>
              </a:spcAft>
            </a:pPr>
            <a:r>
              <a:rPr lang="en-US" sz="600" b="1" dirty="0">
                <a:solidFill>
                  <a:srgbClr val="124191">
                    <a:lumMod val="50000"/>
                  </a:srgbClr>
                </a:solidFill>
                <a:latin typeface="Nokia Pure Headline" pitchFamily="34" charset="0"/>
              </a:rPr>
              <a:t>3Gbps OBSAI</a:t>
            </a:r>
          </a:p>
        </p:txBody>
      </p:sp>
      <p:sp>
        <p:nvSpPr>
          <p:cNvPr id="70" name="TextBox 69">
            <a:extLst>
              <a:ext uri="{FF2B5EF4-FFF2-40B4-BE49-F238E27FC236}">
                <a16:creationId xmlns:a16="http://schemas.microsoft.com/office/drawing/2014/main" id="{297AD498-7D3E-4C2A-ACBC-866FF04581CD}"/>
              </a:ext>
            </a:extLst>
          </p:cNvPr>
          <p:cNvSpPr txBox="1"/>
          <p:nvPr/>
        </p:nvSpPr>
        <p:spPr>
          <a:xfrm>
            <a:off x="6984293" y="4783924"/>
            <a:ext cx="507923" cy="92333"/>
          </a:xfrm>
          <a:prstGeom prst="rect">
            <a:avLst/>
          </a:prstGeom>
          <a:noFill/>
        </p:spPr>
        <p:txBody>
          <a:bodyPr wrap="square" lIns="0" tIns="0" rIns="0" bIns="0" rtlCol="0">
            <a:spAutoFit/>
          </a:bodyPr>
          <a:lstStyle/>
          <a:p>
            <a:pPr algn="ctr" defTabSz="457200" fontAlgn="base">
              <a:spcBef>
                <a:spcPct val="0"/>
              </a:spcBef>
              <a:spcAft>
                <a:spcPct val="0"/>
              </a:spcAft>
            </a:pPr>
            <a:r>
              <a:rPr lang="en-US" sz="600" b="1" dirty="0">
                <a:solidFill>
                  <a:srgbClr val="124191">
                    <a:lumMod val="50000"/>
                  </a:srgbClr>
                </a:solidFill>
                <a:latin typeface="Nokia Pure Headline" pitchFamily="34" charset="0"/>
              </a:rPr>
              <a:t>6Gbps OBSAI</a:t>
            </a:r>
          </a:p>
        </p:txBody>
      </p:sp>
      <p:grpSp>
        <p:nvGrpSpPr>
          <p:cNvPr id="71" name="Group 104">
            <a:extLst>
              <a:ext uri="{FF2B5EF4-FFF2-40B4-BE49-F238E27FC236}">
                <a16:creationId xmlns:a16="http://schemas.microsoft.com/office/drawing/2014/main" id="{D6A61A34-B4D6-4F1D-95D8-1AF063D0AA6C}"/>
              </a:ext>
            </a:extLst>
          </p:cNvPr>
          <p:cNvGrpSpPr/>
          <p:nvPr/>
        </p:nvGrpSpPr>
        <p:grpSpPr>
          <a:xfrm>
            <a:off x="3224548" y="2064304"/>
            <a:ext cx="720000" cy="432000"/>
            <a:chOff x="723808" y="1369189"/>
            <a:chExt cx="1006734" cy="486084"/>
          </a:xfrm>
        </p:grpSpPr>
        <p:sp>
          <p:nvSpPr>
            <p:cNvPr id="72" name="TextBox 71">
              <a:extLst>
                <a:ext uri="{FF2B5EF4-FFF2-40B4-BE49-F238E27FC236}">
                  <a16:creationId xmlns:a16="http://schemas.microsoft.com/office/drawing/2014/main" id="{560F3627-DE21-4FB9-A831-481591E6CA7E}"/>
                </a:ext>
              </a:extLst>
            </p:cNvPr>
            <p:cNvSpPr txBox="1"/>
            <p:nvPr/>
          </p:nvSpPr>
          <p:spPr>
            <a:xfrm>
              <a:off x="837383" y="1716774"/>
              <a:ext cx="795026" cy="138499"/>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FRGT(3T6R)</a:t>
              </a:r>
            </a:p>
          </p:txBody>
        </p:sp>
        <p:grpSp>
          <p:nvGrpSpPr>
            <p:cNvPr id="73" name="Group 303">
              <a:extLst>
                <a:ext uri="{FF2B5EF4-FFF2-40B4-BE49-F238E27FC236}">
                  <a16:creationId xmlns:a16="http://schemas.microsoft.com/office/drawing/2014/main" id="{27D2C82F-B7F4-4443-92C3-718DF3331245}"/>
                </a:ext>
              </a:extLst>
            </p:cNvPr>
            <p:cNvGrpSpPr/>
            <p:nvPr/>
          </p:nvGrpSpPr>
          <p:grpSpPr>
            <a:xfrm>
              <a:off x="723808" y="1369189"/>
              <a:ext cx="1006734" cy="328305"/>
              <a:chOff x="539440" y="1412720"/>
              <a:chExt cx="1152128" cy="491071"/>
            </a:xfrm>
          </p:grpSpPr>
          <p:sp>
            <p:nvSpPr>
              <p:cNvPr id="76" name="Rectangle 86">
                <a:extLst>
                  <a:ext uri="{FF2B5EF4-FFF2-40B4-BE49-F238E27FC236}">
                    <a16:creationId xmlns:a16="http://schemas.microsoft.com/office/drawing/2014/main" id="{7183BFFE-F686-4574-A3DD-14AF0B2CFA30}"/>
                  </a:ext>
                </a:extLst>
              </p:cNvPr>
              <p:cNvSpPr>
                <a:spLocks noChangeArrowheads="1"/>
              </p:cNvSpPr>
              <p:nvPr/>
            </p:nvSpPr>
            <p:spPr bwMode="auto">
              <a:xfrm>
                <a:off x="539440" y="1476465"/>
                <a:ext cx="1152128" cy="427326"/>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77" name="Rectangle 92">
                <a:extLst>
                  <a:ext uri="{FF2B5EF4-FFF2-40B4-BE49-F238E27FC236}">
                    <a16:creationId xmlns:a16="http://schemas.microsoft.com/office/drawing/2014/main" id="{9D1A7BB1-102E-4226-AB09-64B7739F3051}"/>
                  </a:ext>
                </a:extLst>
              </p:cNvPr>
              <p:cNvSpPr>
                <a:spLocks noChangeArrowheads="1"/>
              </p:cNvSpPr>
              <p:nvPr/>
            </p:nvSpPr>
            <p:spPr bwMode="auto">
              <a:xfrm>
                <a:off x="677553"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78" name="Rectangle 93">
                <a:extLst>
                  <a:ext uri="{FF2B5EF4-FFF2-40B4-BE49-F238E27FC236}">
                    <a16:creationId xmlns:a16="http://schemas.microsoft.com/office/drawing/2014/main" id="{7BDA93AB-2FA6-4803-835F-29688DAA51EC}"/>
                  </a:ext>
                </a:extLst>
              </p:cNvPr>
              <p:cNvSpPr>
                <a:spLocks noChangeArrowheads="1"/>
              </p:cNvSpPr>
              <p:nvPr/>
            </p:nvSpPr>
            <p:spPr bwMode="auto">
              <a:xfrm>
                <a:off x="1002180"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79" name="Rectangle 94">
                <a:extLst>
                  <a:ext uri="{FF2B5EF4-FFF2-40B4-BE49-F238E27FC236}">
                    <a16:creationId xmlns:a16="http://schemas.microsoft.com/office/drawing/2014/main" id="{F95CE9CA-5B30-448E-9147-D7633379B8DF}"/>
                  </a:ext>
                </a:extLst>
              </p:cNvPr>
              <p:cNvSpPr>
                <a:spLocks noChangeArrowheads="1"/>
              </p:cNvSpPr>
              <p:nvPr/>
            </p:nvSpPr>
            <p:spPr bwMode="auto">
              <a:xfrm>
                <a:off x="1326806"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80" name="Rectangle 79">
                <a:extLst>
                  <a:ext uri="{FF2B5EF4-FFF2-40B4-BE49-F238E27FC236}">
                    <a16:creationId xmlns:a16="http://schemas.microsoft.com/office/drawing/2014/main" id="{949F9D23-1C4A-40AD-B850-EBC43CDCDEB0}"/>
                  </a:ext>
                </a:extLst>
              </p:cNvPr>
              <p:cNvSpPr>
                <a:spLocks noChangeArrowheads="1"/>
              </p:cNvSpPr>
              <p:nvPr/>
            </p:nvSpPr>
            <p:spPr bwMode="auto">
              <a:xfrm>
                <a:off x="1491303" y="1412720"/>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81" name="Rectangle 94">
                <a:extLst>
                  <a:ext uri="{FF2B5EF4-FFF2-40B4-BE49-F238E27FC236}">
                    <a16:creationId xmlns:a16="http://schemas.microsoft.com/office/drawing/2014/main" id="{D21ED04C-6BC1-40EE-A5CB-63E909861163}"/>
                  </a:ext>
                </a:extLst>
              </p:cNvPr>
              <p:cNvSpPr>
                <a:spLocks noChangeArrowheads="1"/>
              </p:cNvSpPr>
              <p:nvPr/>
            </p:nvSpPr>
            <p:spPr bwMode="auto">
              <a:xfrm>
                <a:off x="1163778"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82" name="Rectangle 93">
                <a:extLst>
                  <a:ext uri="{FF2B5EF4-FFF2-40B4-BE49-F238E27FC236}">
                    <a16:creationId xmlns:a16="http://schemas.microsoft.com/office/drawing/2014/main" id="{7988DC85-A607-41C4-940B-821A3EFFA563}"/>
                  </a:ext>
                </a:extLst>
              </p:cNvPr>
              <p:cNvSpPr>
                <a:spLocks noChangeArrowheads="1"/>
              </p:cNvSpPr>
              <p:nvPr/>
            </p:nvSpPr>
            <p:spPr bwMode="auto">
              <a:xfrm>
                <a:off x="845294" y="1412720"/>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74" name="Right Triangle 73">
              <a:extLst>
                <a:ext uri="{FF2B5EF4-FFF2-40B4-BE49-F238E27FC236}">
                  <a16:creationId xmlns:a16="http://schemas.microsoft.com/office/drawing/2014/main" id="{2681068E-2CF0-4004-B50D-D2B51DDC7A4C}"/>
                </a:ext>
              </a:extLst>
            </p:cNvPr>
            <p:cNvSpPr/>
            <p:nvPr/>
          </p:nvSpPr>
          <p:spPr>
            <a:xfrm flipH="1">
              <a:off x="763562" y="1429317"/>
              <a:ext cx="966519" cy="264671"/>
            </a:xfrm>
            <a:prstGeom prst="rtTriangle">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a typeface="ヒラギノ角ゴ Pro W3"/>
                <a:cs typeface="ヒラギノ角ゴ Pro W3"/>
              </a:endParaRPr>
            </a:p>
          </p:txBody>
        </p:sp>
        <p:sp>
          <p:nvSpPr>
            <p:cNvPr id="75" name="TextBox 74">
              <a:extLst>
                <a:ext uri="{FF2B5EF4-FFF2-40B4-BE49-F238E27FC236}">
                  <a16:creationId xmlns:a16="http://schemas.microsoft.com/office/drawing/2014/main" id="{EB068A4E-64E4-4048-951B-86A6DE35BEB6}"/>
                </a:ext>
              </a:extLst>
            </p:cNvPr>
            <p:cNvSpPr txBox="1"/>
            <p:nvPr/>
          </p:nvSpPr>
          <p:spPr>
            <a:xfrm>
              <a:off x="837383" y="1499534"/>
              <a:ext cx="795026" cy="155838"/>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Nokia Pure Headline" pitchFamily="34" charset="0"/>
                </a:rPr>
                <a:t>3x80W</a:t>
              </a:r>
            </a:p>
          </p:txBody>
        </p:sp>
      </p:grpSp>
      <p:grpSp>
        <p:nvGrpSpPr>
          <p:cNvPr id="83" name="Group 126">
            <a:extLst>
              <a:ext uri="{FF2B5EF4-FFF2-40B4-BE49-F238E27FC236}">
                <a16:creationId xmlns:a16="http://schemas.microsoft.com/office/drawing/2014/main" id="{8B359DC0-18AE-489B-A2DA-A15946BBD397}"/>
              </a:ext>
            </a:extLst>
          </p:cNvPr>
          <p:cNvGrpSpPr/>
          <p:nvPr/>
        </p:nvGrpSpPr>
        <p:grpSpPr>
          <a:xfrm>
            <a:off x="2289181" y="2544977"/>
            <a:ext cx="648000" cy="432000"/>
            <a:chOff x="844064" y="2812262"/>
            <a:chExt cx="841792" cy="684883"/>
          </a:xfrm>
        </p:grpSpPr>
        <p:grpSp>
          <p:nvGrpSpPr>
            <p:cNvPr id="84" name="Group 253">
              <a:extLst>
                <a:ext uri="{FF2B5EF4-FFF2-40B4-BE49-F238E27FC236}">
                  <a16:creationId xmlns:a16="http://schemas.microsoft.com/office/drawing/2014/main" id="{3B1346A7-C377-4E64-B23C-07C1F6FCD129}"/>
                </a:ext>
              </a:extLst>
            </p:cNvPr>
            <p:cNvGrpSpPr/>
            <p:nvPr/>
          </p:nvGrpSpPr>
          <p:grpSpPr>
            <a:xfrm>
              <a:off x="844064" y="2812262"/>
              <a:ext cx="745495" cy="467056"/>
              <a:chOff x="6711865" y="2667287"/>
              <a:chExt cx="827936" cy="518703"/>
            </a:xfrm>
          </p:grpSpPr>
          <p:sp>
            <p:nvSpPr>
              <p:cNvPr id="88" name="Rectangle 87">
                <a:extLst>
                  <a:ext uri="{FF2B5EF4-FFF2-40B4-BE49-F238E27FC236}">
                    <a16:creationId xmlns:a16="http://schemas.microsoft.com/office/drawing/2014/main" id="{9DA12F86-8FF9-4A36-99CC-495FA9F72AF5}"/>
                  </a:ext>
                </a:extLst>
              </p:cNvPr>
              <p:cNvSpPr>
                <a:spLocks noChangeArrowheads="1"/>
              </p:cNvSpPr>
              <p:nvPr/>
            </p:nvSpPr>
            <p:spPr bwMode="auto">
              <a:xfrm>
                <a:off x="6711865" y="2734618"/>
                <a:ext cx="827936" cy="451372"/>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89" name="Rectangle 88">
                <a:extLst>
                  <a:ext uri="{FF2B5EF4-FFF2-40B4-BE49-F238E27FC236}">
                    <a16:creationId xmlns:a16="http://schemas.microsoft.com/office/drawing/2014/main" id="{61041EDF-5787-484A-AA56-49A7E8C1AE56}"/>
                  </a:ext>
                </a:extLst>
              </p:cNvPr>
              <p:cNvSpPr>
                <a:spLocks noChangeArrowheads="1"/>
              </p:cNvSpPr>
              <p:nvPr/>
            </p:nvSpPr>
            <p:spPr bwMode="auto">
              <a:xfrm>
                <a:off x="6938356" y="2667287"/>
                <a:ext cx="113467"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90" name="Rectangle 111">
                <a:extLst>
                  <a:ext uri="{FF2B5EF4-FFF2-40B4-BE49-F238E27FC236}">
                    <a16:creationId xmlns:a16="http://schemas.microsoft.com/office/drawing/2014/main" id="{1F26D04F-242C-4901-A8D8-9BDEF5D70CCE}"/>
                  </a:ext>
                </a:extLst>
              </p:cNvPr>
              <p:cNvSpPr>
                <a:spLocks noChangeArrowheads="1"/>
              </p:cNvSpPr>
              <p:nvPr/>
            </p:nvSpPr>
            <p:spPr bwMode="auto">
              <a:xfrm>
                <a:off x="7136811" y="2667289"/>
                <a:ext cx="113468"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85" name="Right Triangle 84">
              <a:extLst>
                <a:ext uri="{FF2B5EF4-FFF2-40B4-BE49-F238E27FC236}">
                  <a16:creationId xmlns:a16="http://schemas.microsoft.com/office/drawing/2014/main" id="{7878C298-97B0-44BD-BA01-318821C66E5E}"/>
                </a:ext>
              </a:extLst>
            </p:cNvPr>
            <p:cNvSpPr/>
            <p:nvPr/>
          </p:nvSpPr>
          <p:spPr>
            <a:xfrm flipH="1">
              <a:off x="862147" y="2924011"/>
              <a:ext cx="721536" cy="351244"/>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86" name="TextBox 85">
              <a:extLst>
                <a:ext uri="{FF2B5EF4-FFF2-40B4-BE49-F238E27FC236}">
                  <a16:creationId xmlns:a16="http://schemas.microsoft.com/office/drawing/2014/main" id="{71E7FA9A-C3E0-440C-A978-418A97665AB3}"/>
                </a:ext>
              </a:extLst>
            </p:cNvPr>
            <p:cNvSpPr txBox="1"/>
            <p:nvPr/>
          </p:nvSpPr>
          <p:spPr>
            <a:xfrm>
              <a:off x="844064" y="3293286"/>
              <a:ext cx="841792" cy="203859"/>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FRGY(2T2R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87" name="TextBox 86">
              <a:extLst>
                <a:ext uri="{FF2B5EF4-FFF2-40B4-BE49-F238E27FC236}">
                  <a16:creationId xmlns:a16="http://schemas.microsoft.com/office/drawing/2014/main" id="{DFA1FC9D-E9FB-4EAC-BFF1-F7BA51317DE7}"/>
                </a:ext>
              </a:extLst>
            </p:cNvPr>
            <p:cNvSpPr txBox="1"/>
            <p:nvPr/>
          </p:nvSpPr>
          <p:spPr>
            <a:xfrm>
              <a:off x="844064" y="2992645"/>
              <a:ext cx="841792" cy="195177"/>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2x60W</a:t>
              </a:r>
            </a:p>
          </p:txBody>
        </p:sp>
      </p:grpSp>
      <p:grpSp>
        <p:nvGrpSpPr>
          <p:cNvPr id="91" name="Group 136">
            <a:extLst>
              <a:ext uri="{FF2B5EF4-FFF2-40B4-BE49-F238E27FC236}">
                <a16:creationId xmlns:a16="http://schemas.microsoft.com/office/drawing/2014/main" id="{7BE59C60-E7F8-4C47-A457-9839AF1F9804}"/>
              </a:ext>
            </a:extLst>
          </p:cNvPr>
          <p:cNvGrpSpPr/>
          <p:nvPr/>
        </p:nvGrpSpPr>
        <p:grpSpPr>
          <a:xfrm>
            <a:off x="4024684" y="2070128"/>
            <a:ext cx="720000" cy="432000"/>
            <a:chOff x="723808" y="1369189"/>
            <a:chExt cx="1006734" cy="486084"/>
          </a:xfrm>
        </p:grpSpPr>
        <p:sp>
          <p:nvSpPr>
            <p:cNvPr id="92" name="TextBox 91">
              <a:extLst>
                <a:ext uri="{FF2B5EF4-FFF2-40B4-BE49-F238E27FC236}">
                  <a16:creationId xmlns:a16="http://schemas.microsoft.com/office/drawing/2014/main" id="{F6CC344B-C061-4B80-9C3C-BDC9AB7DF8A7}"/>
                </a:ext>
              </a:extLst>
            </p:cNvPr>
            <p:cNvSpPr txBox="1"/>
            <p:nvPr/>
          </p:nvSpPr>
          <p:spPr>
            <a:xfrm>
              <a:off x="837383" y="1716774"/>
              <a:ext cx="795026" cy="138499"/>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FRGU(6T6R)</a:t>
              </a:r>
            </a:p>
          </p:txBody>
        </p:sp>
        <p:grpSp>
          <p:nvGrpSpPr>
            <p:cNvPr id="93" name="Group 303">
              <a:extLst>
                <a:ext uri="{FF2B5EF4-FFF2-40B4-BE49-F238E27FC236}">
                  <a16:creationId xmlns:a16="http://schemas.microsoft.com/office/drawing/2014/main" id="{9D02687C-57A2-48CA-A20D-BCA8E589A1F0}"/>
                </a:ext>
              </a:extLst>
            </p:cNvPr>
            <p:cNvGrpSpPr/>
            <p:nvPr/>
          </p:nvGrpSpPr>
          <p:grpSpPr>
            <a:xfrm>
              <a:off x="723808" y="1369189"/>
              <a:ext cx="1006734" cy="328305"/>
              <a:chOff x="539440" y="1412720"/>
              <a:chExt cx="1152128" cy="491071"/>
            </a:xfrm>
          </p:grpSpPr>
          <p:sp>
            <p:nvSpPr>
              <p:cNvPr id="96" name="Rectangle 86">
                <a:extLst>
                  <a:ext uri="{FF2B5EF4-FFF2-40B4-BE49-F238E27FC236}">
                    <a16:creationId xmlns:a16="http://schemas.microsoft.com/office/drawing/2014/main" id="{18EA3F5B-564E-45E0-A3BC-C759C34302C2}"/>
                  </a:ext>
                </a:extLst>
              </p:cNvPr>
              <p:cNvSpPr>
                <a:spLocks noChangeArrowheads="1"/>
              </p:cNvSpPr>
              <p:nvPr/>
            </p:nvSpPr>
            <p:spPr bwMode="auto">
              <a:xfrm>
                <a:off x="539440" y="1476465"/>
                <a:ext cx="1152128" cy="427326"/>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97" name="Rectangle 92">
                <a:extLst>
                  <a:ext uri="{FF2B5EF4-FFF2-40B4-BE49-F238E27FC236}">
                    <a16:creationId xmlns:a16="http://schemas.microsoft.com/office/drawing/2014/main" id="{E90F0A04-BC85-4C1C-B208-24CACFB96076}"/>
                  </a:ext>
                </a:extLst>
              </p:cNvPr>
              <p:cNvSpPr>
                <a:spLocks noChangeArrowheads="1"/>
              </p:cNvSpPr>
              <p:nvPr/>
            </p:nvSpPr>
            <p:spPr bwMode="auto">
              <a:xfrm>
                <a:off x="677553" y="1412720"/>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98" name="Rectangle 93">
                <a:extLst>
                  <a:ext uri="{FF2B5EF4-FFF2-40B4-BE49-F238E27FC236}">
                    <a16:creationId xmlns:a16="http://schemas.microsoft.com/office/drawing/2014/main" id="{9F8AF006-45EC-46F1-8329-1E1516F1C0DC}"/>
                  </a:ext>
                </a:extLst>
              </p:cNvPr>
              <p:cNvSpPr>
                <a:spLocks noChangeArrowheads="1"/>
              </p:cNvSpPr>
              <p:nvPr/>
            </p:nvSpPr>
            <p:spPr bwMode="auto">
              <a:xfrm>
                <a:off x="1002180"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99" name="Rectangle 94">
                <a:extLst>
                  <a:ext uri="{FF2B5EF4-FFF2-40B4-BE49-F238E27FC236}">
                    <a16:creationId xmlns:a16="http://schemas.microsoft.com/office/drawing/2014/main" id="{C131A46A-ABA7-4B31-B70A-3C5AA0F259AE}"/>
                  </a:ext>
                </a:extLst>
              </p:cNvPr>
              <p:cNvSpPr>
                <a:spLocks noChangeArrowheads="1"/>
              </p:cNvSpPr>
              <p:nvPr/>
            </p:nvSpPr>
            <p:spPr bwMode="auto">
              <a:xfrm>
                <a:off x="1326806"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00" name="Rectangle 99">
                <a:extLst>
                  <a:ext uri="{FF2B5EF4-FFF2-40B4-BE49-F238E27FC236}">
                    <a16:creationId xmlns:a16="http://schemas.microsoft.com/office/drawing/2014/main" id="{361C5665-875F-4DE6-BC39-7E536CF84743}"/>
                  </a:ext>
                </a:extLst>
              </p:cNvPr>
              <p:cNvSpPr>
                <a:spLocks noChangeArrowheads="1"/>
              </p:cNvSpPr>
              <p:nvPr/>
            </p:nvSpPr>
            <p:spPr bwMode="auto">
              <a:xfrm>
                <a:off x="1483436" y="1412720"/>
                <a:ext cx="107422" cy="107422"/>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01" name="Rectangle 94">
                <a:extLst>
                  <a:ext uri="{FF2B5EF4-FFF2-40B4-BE49-F238E27FC236}">
                    <a16:creationId xmlns:a16="http://schemas.microsoft.com/office/drawing/2014/main" id="{FA4359FE-655B-42A5-9A3C-E9AF729F5245}"/>
                  </a:ext>
                </a:extLst>
              </p:cNvPr>
              <p:cNvSpPr>
                <a:spLocks noChangeArrowheads="1"/>
              </p:cNvSpPr>
              <p:nvPr/>
            </p:nvSpPr>
            <p:spPr bwMode="auto">
              <a:xfrm>
                <a:off x="1163778"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02" name="Rectangle 93">
                <a:extLst>
                  <a:ext uri="{FF2B5EF4-FFF2-40B4-BE49-F238E27FC236}">
                    <a16:creationId xmlns:a16="http://schemas.microsoft.com/office/drawing/2014/main" id="{44A8D60C-F190-452D-B713-052ECFD21871}"/>
                  </a:ext>
                </a:extLst>
              </p:cNvPr>
              <p:cNvSpPr>
                <a:spLocks noChangeArrowheads="1"/>
              </p:cNvSpPr>
              <p:nvPr/>
            </p:nvSpPr>
            <p:spPr bwMode="auto">
              <a:xfrm>
                <a:off x="845294"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94" name="Right Triangle 93">
              <a:extLst>
                <a:ext uri="{FF2B5EF4-FFF2-40B4-BE49-F238E27FC236}">
                  <a16:creationId xmlns:a16="http://schemas.microsoft.com/office/drawing/2014/main" id="{070EB426-0517-4DA0-8441-A542CB58FD58}"/>
                </a:ext>
              </a:extLst>
            </p:cNvPr>
            <p:cNvSpPr/>
            <p:nvPr/>
          </p:nvSpPr>
          <p:spPr>
            <a:xfrm flipH="1">
              <a:off x="763562" y="1429317"/>
              <a:ext cx="966519" cy="264671"/>
            </a:xfrm>
            <a:prstGeom prst="rtTriangle">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a typeface="ヒラギノ角ゴ Pro W3"/>
                <a:cs typeface="ヒラギノ角ゴ Pro W3"/>
              </a:endParaRPr>
            </a:p>
          </p:txBody>
        </p:sp>
        <p:sp>
          <p:nvSpPr>
            <p:cNvPr id="95" name="TextBox 94">
              <a:extLst>
                <a:ext uri="{FF2B5EF4-FFF2-40B4-BE49-F238E27FC236}">
                  <a16:creationId xmlns:a16="http://schemas.microsoft.com/office/drawing/2014/main" id="{B1508785-F115-4273-B67C-FF4C69B6DED3}"/>
                </a:ext>
              </a:extLst>
            </p:cNvPr>
            <p:cNvSpPr txBox="1"/>
            <p:nvPr/>
          </p:nvSpPr>
          <p:spPr>
            <a:xfrm>
              <a:off x="837383" y="1499534"/>
              <a:ext cx="795026" cy="155838"/>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Nokia Pure Headline" pitchFamily="34" charset="0"/>
                </a:rPr>
                <a:t>6x60W</a:t>
              </a:r>
            </a:p>
          </p:txBody>
        </p:sp>
      </p:grpSp>
      <p:grpSp>
        <p:nvGrpSpPr>
          <p:cNvPr id="103" name="Group 148">
            <a:extLst>
              <a:ext uri="{FF2B5EF4-FFF2-40B4-BE49-F238E27FC236}">
                <a16:creationId xmlns:a16="http://schemas.microsoft.com/office/drawing/2014/main" id="{AD345C1C-D5D0-433D-B106-E1F246261EEF}"/>
              </a:ext>
            </a:extLst>
          </p:cNvPr>
          <p:cNvGrpSpPr/>
          <p:nvPr/>
        </p:nvGrpSpPr>
        <p:grpSpPr>
          <a:xfrm>
            <a:off x="2441892" y="2079622"/>
            <a:ext cx="720000" cy="432000"/>
            <a:chOff x="723808" y="1369189"/>
            <a:chExt cx="1006734" cy="486084"/>
          </a:xfrm>
        </p:grpSpPr>
        <p:sp>
          <p:nvSpPr>
            <p:cNvPr id="104" name="TextBox 103">
              <a:extLst>
                <a:ext uri="{FF2B5EF4-FFF2-40B4-BE49-F238E27FC236}">
                  <a16:creationId xmlns:a16="http://schemas.microsoft.com/office/drawing/2014/main" id="{07A67CA4-8A6C-49E0-A4E4-FBAF8522A544}"/>
                </a:ext>
              </a:extLst>
            </p:cNvPr>
            <p:cNvSpPr txBox="1"/>
            <p:nvPr/>
          </p:nvSpPr>
          <p:spPr>
            <a:xfrm>
              <a:off x="837383" y="1716774"/>
              <a:ext cx="795026" cy="138499"/>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FRGS(3T6R)</a:t>
              </a:r>
            </a:p>
          </p:txBody>
        </p:sp>
        <p:grpSp>
          <p:nvGrpSpPr>
            <p:cNvPr id="105" name="Group 303">
              <a:extLst>
                <a:ext uri="{FF2B5EF4-FFF2-40B4-BE49-F238E27FC236}">
                  <a16:creationId xmlns:a16="http://schemas.microsoft.com/office/drawing/2014/main" id="{7B567DD0-2853-49D5-8C49-2EC268D6A529}"/>
                </a:ext>
              </a:extLst>
            </p:cNvPr>
            <p:cNvGrpSpPr/>
            <p:nvPr/>
          </p:nvGrpSpPr>
          <p:grpSpPr>
            <a:xfrm>
              <a:off x="723808" y="1369189"/>
              <a:ext cx="1006734" cy="328305"/>
              <a:chOff x="539440" y="1412720"/>
              <a:chExt cx="1152128" cy="491071"/>
            </a:xfrm>
          </p:grpSpPr>
          <p:sp>
            <p:nvSpPr>
              <p:cNvPr id="108" name="Rectangle 86">
                <a:extLst>
                  <a:ext uri="{FF2B5EF4-FFF2-40B4-BE49-F238E27FC236}">
                    <a16:creationId xmlns:a16="http://schemas.microsoft.com/office/drawing/2014/main" id="{0B3A83E8-1BA9-4CB5-BC85-FA3EFFE6F799}"/>
                  </a:ext>
                </a:extLst>
              </p:cNvPr>
              <p:cNvSpPr>
                <a:spLocks noChangeArrowheads="1"/>
              </p:cNvSpPr>
              <p:nvPr/>
            </p:nvSpPr>
            <p:spPr bwMode="auto">
              <a:xfrm>
                <a:off x="539440" y="1476465"/>
                <a:ext cx="1152128" cy="427326"/>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09" name="Rectangle 92">
                <a:extLst>
                  <a:ext uri="{FF2B5EF4-FFF2-40B4-BE49-F238E27FC236}">
                    <a16:creationId xmlns:a16="http://schemas.microsoft.com/office/drawing/2014/main" id="{2869FF7A-968C-43FD-BF54-BFFFC935DB0F}"/>
                  </a:ext>
                </a:extLst>
              </p:cNvPr>
              <p:cNvSpPr>
                <a:spLocks noChangeArrowheads="1"/>
              </p:cNvSpPr>
              <p:nvPr/>
            </p:nvSpPr>
            <p:spPr bwMode="auto">
              <a:xfrm>
                <a:off x="677553"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10" name="Rectangle 93">
                <a:extLst>
                  <a:ext uri="{FF2B5EF4-FFF2-40B4-BE49-F238E27FC236}">
                    <a16:creationId xmlns:a16="http://schemas.microsoft.com/office/drawing/2014/main" id="{C062614F-C90A-4FA4-BB1D-B8C5F5C75996}"/>
                  </a:ext>
                </a:extLst>
              </p:cNvPr>
              <p:cNvSpPr>
                <a:spLocks noChangeArrowheads="1"/>
              </p:cNvSpPr>
              <p:nvPr/>
            </p:nvSpPr>
            <p:spPr bwMode="auto">
              <a:xfrm>
                <a:off x="1002180"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11" name="Rectangle 94">
                <a:extLst>
                  <a:ext uri="{FF2B5EF4-FFF2-40B4-BE49-F238E27FC236}">
                    <a16:creationId xmlns:a16="http://schemas.microsoft.com/office/drawing/2014/main" id="{53EF6119-F269-4EA7-8872-A25F10E358C9}"/>
                  </a:ext>
                </a:extLst>
              </p:cNvPr>
              <p:cNvSpPr>
                <a:spLocks noChangeArrowheads="1"/>
              </p:cNvSpPr>
              <p:nvPr/>
            </p:nvSpPr>
            <p:spPr bwMode="auto">
              <a:xfrm>
                <a:off x="1326806"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12" name="Rectangle 111">
                <a:extLst>
                  <a:ext uri="{FF2B5EF4-FFF2-40B4-BE49-F238E27FC236}">
                    <a16:creationId xmlns:a16="http://schemas.microsoft.com/office/drawing/2014/main" id="{95213984-1202-481D-A13C-15B7995BA6F0}"/>
                  </a:ext>
                </a:extLst>
              </p:cNvPr>
              <p:cNvSpPr>
                <a:spLocks noChangeArrowheads="1"/>
              </p:cNvSpPr>
              <p:nvPr/>
            </p:nvSpPr>
            <p:spPr bwMode="auto">
              <a:xfrm>
                <a:off x="1490389" y="1412720"/>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13" name="Rectangle 94">
                <a:extLst>
                  <a:ext uri="{FF2B5EF4-FFF2-40B4-BE49-F238E27FC236}">
                    <a16:creationId xmlns:a16="http://schemas.microsoft.com/office/drawing/2014/main" id="{163E4D10-D92A-40E2-BA0C-2E546DE3B065}"/>
                  </a:ext>
                </a:extLst>
              </p:cNvPr>
              <p:cNvSpPr>
                <a:spLocks noChangeArrowheads="1"/>
              </p:cNvSpPr>
              <p:nvPr/>
            </p:nvSpPr>
            <p:spPr bwMode="auto">
              <a:xfrm>
                <a:off x="1163778"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14" name="Rectangle 93">
                <a:extLst>
                  <a:ext uri="{FF2B5EF4-FFF2-40B4-BE49-F238E27FC236}">
                    <a16:creationId xmlns:a16="http://schemas.microsoft.com/office/drawing/2014/main" id="{867FA6D2-95BC-4837-8BEA-629A5C488D38}"/>
                  </a:ext>
                </a:extLst>
              </p:cNvPr>
              <p:cNvSpPr>
                <a:spLocks noChangeArrowheads="1"/>
              </p:cNvSpPr>
              <p:nvPr/>
            </p:nvSpPr>
            <p:spPr bwMode="auto">
              <a:xfrm>
                <a:off x="845294" y="1412720"/>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06" name="Right Triangle 105">
              <a:extLst>
                <a:ext uri="{FF2B5EF4-FFF2-40B4-BE49-F238E27FC236}">
                  <a16:creationId xmlns:a16="http://schemas.microsoft.com/office/drawing/2014/main" id="{4BE4A07E-F9C7-4C88-BEC8-F2DDB167D4A9}"/>
                </a:ext>
              </a:extLst>
            </p:cNvPr>
            <p:cNvSpPr/>
            <p:nvPr/>
          </p:nvSpPr>
          <p:spPr>
            <a:xfrm flipH="1">
              <a:off x="763562" y="1429317"/>
              <a:ext cx="966519" cy="264671"/>
            </a:xfrm>
            <a:prstGeom prst="rtTriangle">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a typeface="ヒラギノ角ゴ Pro W3"/>
                <a:cs typeface="ヒラギノ角ゴ Pro W3"/>
              </a:endParaRPr>
            </a:p>
          </p:txBody>
        </p:sp>
        <p:sp>
          <p:nvSpPr>
            <p:cNvPr id="107" name="TextBox 106">
              <a:extLst>
                <a:ext uri="{FF2B5EF4-FFF2-40B4-BE49-F238E27FC236}">
                  <a16:creationId xmlns:a16="http://schemas.microsoft.com/office/drawing/2014/main" id="{102BC99B-55FB-4778-96AD-5037D27FE246}"/>
                </a:ext>
              </a:extLst>
            </p:cNvPr>
            <p:cNvSpPr txBox="1"/>
            <p:nvPr/>
          </p:nvSpPr>
          <p:spPr>
            <a:xfrm>
              <a:off x="837383" y="1499534"/>
              <a:ext cx="795026" cy="155838"/>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Nokia Pure Headline" pitchFamily="34" charset="0"/>
                </a:rPr>
                <a:t>3x80W</a:t>
              </a:r>
            </a:p>
          </p:txBody>
        </p:sp>
      </p:grpSp>
      <p:grpSp>
        <p:nvGrpSpPr>
          <p:cNvPr id="115" name="Group 160">
            <a:extLst>
              <a:ext uri="{FF2B5EF4-FFF2-40B4-BE49-F238E27FC236}">
                <a16:creationId xmlns:a16="http://schemas.microsoft.com/office/drawing/2014/main" id="{8AA1EE5D-13D4-4BA0-8DF6-C8C87671CC0B}"/>
              </a:ext>
            </a:extLst>
          </p:cNvPr>
          <p:cNvGrpSpPr/>
          <p:nvPr/>
        </p:nvGrpSpPr>
        <p:grpSpPr>
          <a:xfrm>
            <a:off x="4814048" y="2074694"/>
            <a:ext cx="720000" cy="432000"/>
            <a:chOff x="723808" y="1369189"/>
            <a:chExt cx="1006734" cy="486084"/>
          </a:xfrm>
        </p:grpSpPr>
        <p:sp>
          <p:nvSpPr>
            <p:cNvPr id="116" name="TextBox 115">
              <a:extLst>
                <a:ext uri="{FF2B5EF4-FFF2-40B4-BE49-F238E27FC236}">
                  <a16:creationId xmlns:a16="http://schemas.microsoft.com/office/drawing/2014/main" id="{7114BCB8-8A93-447B-8763-E8CFEF62C6FE}"/>
                </a:ext>
              </a:extLst>
            </p:cNvPr>
            <p:cNvSpPr txBox="1"/>
            <p:nvPr/>
          </p:nvSpPr>
          <p:spPr>
            <a:xfrm>
              <a:off x="837383" y="1716774"/>
              <a:ext cx="795026" cy="138499"/>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FRGX(3T6R)</a:t>
              </a:r>
            </a:p>
          </p:txBody>
        </p:sp>
        <p:grpSp>
          <p:nvGrpSpPr>
            <p:cNvPr id="117" name="Group 303">
              <a:extLst>
                <a:ext uri="{FF2B5EF4-FFF2-40B4-BE49-F238E27FC236}">
                  <a16:creationId xmlns:a16="http://schemas.microsoft.com/office/drawing/2014/main" id="{04CCDEC8-0CB7-4BF7-8F13-EC874A389E62}"/>
                </a:ext>
              </a:extLst>
            </p:cNvPr>
            <p:cNvGrpSpPr/>
            <p:nvPr/>
          </p:nvGrpSpPr>
          <p:grpSpPr>
            <a:xfrm>
              <a:off x="723808" y="1369189"/>
              <a:ext cx="1006734" cy="328305"/>
              <a:chOff x="539440" y="1412720"/>
              <a:chExt cx="1152128" cy="491071"/>
            </a:xfrm>
          </p:grpSpPr>
          <p:sp>
            <p:nvSpPr>
              <p:cNvPr id="120" name="Rectangle 86">
                <a:extLst>
                  <a:ext uri="{FF2B5EF4-FFF2-40B4-BE49-F238E27FC236}">
                    <a16:creationId xmlns:a16="http://schemas.microsoft.com/office/drawing/2014/main" id="{5F574605-C851-45D6-B724-0B25AF1FD99B}"/>
                  </a:ext>
                </a:extLst>
              </p:cNvPr>
              <p:cNvSpPr>
                <a:spLocks noChangeArrowheads="1"/>
              </p:cNvSpPr>
              <p:nvPr/>
            </p:nvSpPr>
            <p:spPr bwMode="auto">
              <a:xfrm>
                <a:off x="539440" y="1476465"/>
                <a:ext cx="1152128" cy="427326"/>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21" name="Rectangle 92">
                <a:extLst>
                  <a:ext uri="{FF2B5EF4-FFF2-40B4-BE49-F238E27FC236}">
                    <a16:creationId xmlns:a16="http://schemas.microsoft.com/office/drawing/2014/main" id="{58D10D22-A8FE-475D-9EE6-E5807DD5A2C5}"/>
                  </a:ext>
                </a:extLst>
              </p:cNvPr>
              <p:cNvSpPr>
                <a:spLocks noChangeArrowheads="1"/>
              </p:cNvSpPr>
              <p:nvPr/>
            </p:nvSpPr>
            <p:spPr bwMode="auto">
              <a:xfrm>
                <a:off x="677553"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22" name="Rectangle 93">
                <a:extLst>
                  <a:ext uri="{FF2B5EF4-FFF2-40B4-BE49-F238E27FC236}">
                    <a16:creationId xmlns:a16="http://schemas.microsoft.com/office/drawing/2014/main" id="{60108E12-1A18-4305-9D14-CB03ADFC74AF}"/>
                  </a:ext>
                </a:extLst>
              </p:cNvPr>
              <p:cNvSpPr>
                <a:spLocks noChangeArrowheads="1"/>
              </p:cNvSpPr>
              <p:nvPr/>
            </p:nvSpPr>
            <p:spPr bwMode="auto">
              <a:xfrm>
                <a:off x="1002180"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23" name="Rectangle 94">
                <a:extLst>
                  <a:ext uri="{FF2B5EF4-FFF2-40B4-BE49-F238E27FC236}">
                    <a16:creationId xmlns:a16="http://schemas.microsoft.com/office/drawing/2014/main" id="{3415B86B-1978-410A-A512-BC5799E22E11}"/>
                  </a:ext>
                </a:extLst>
              </p:cNvPr>
              <p:cNvSpPr>
                <a:spLocks noChangeArrowheads="1"/>
              </p:cNvSpPr>
              <p:nvPr/>
            </p:nvSpPr>
            <p:spPr bwMode="auto">
              <a:xfrm>
                <a:off x="1326806"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24" name="Rectangle 123">
                <a:extLst>
                  <a:ext uri="{FF2B5EF4-FFF2-40B4-BE49-F238E27FC236}">
                    <a16:creationId xmlns:a16="http://schemas.microsoft.com/office/drawing/2014/main" id="{CC837B4A-2543-4B97-842B-AC027C57FF04}"/>
                  </a:ext>
                </a:extLst>
              </p:cNvPr>
              <p:cNvSpPr>
                <a:spLocks noChangeArrowheads="1"/>
              </p:cNvSpPr>
              <p:nvPr/>
            </p:nvSpPr>
            <p:spPr bwMode="auto">
              <a:xfrm>
                <a:off x="1483436" y="1412720"/>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25" name="Rectangle 94">
                <a:extLst>
                  <a:ext uri="{FF2B5EF4-FFF2-40B4-BE49-F238E27FC236}">
                    <a16:creationId xmlns:a16="http://schemas.microsoft.com/office/drawing/2014/main" id="{6AE764D4-7252-4B1B-92D3-C5D7C8779DE0}"/>
                  </a:ext>
                </a:extLst>
              </p:cNvPr>
              <p:cNvSpPr>
                <a:spLocks noChangeArrowheads="1"/>
              </p:cNvSpPr>
              <p:nvPr/>
            </p:nvSpPr>
            <p:spPr bwMode="auto">
              <a:xfrm>
                <a:off x="1163778"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26" name="Rectangle 93">
                <a:extLst>
                  <a:ext uri="{FF2B5EF4-FFF2-40B4-BE49-F238E27FC236}">
                    <a16:creationId xmlns:a16="http://schemas.microsoft.com/office/drawing/2014/main" id="{3839AC94-02A7-4BF5-8770-5249E45D702E}"/>
                  </a:ext>
                </a:extLst>
              </p:cNvPr>
              <p:cNvSpPr>
                <a:spLocks noChangeArrowheads="1"/>
              </p:cNvSpPr>
              <p:nvPr/>
            </p:nvSpPr>
            <p:spPr bwMode="auto">
              <a:xfrm>
                <a:off x="845294" y="1412720"/>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18" name="Right Triangle 117">
              <a:extLst>
                <a:ext uri="{FF2B5EF4-FFF2-40B4-BE49-F238E27FC236}">
                  <a16:creationId xmlns:a16="http://schemas.microsoft.com/office/drawing/2014/main" id="{9E431508-FD98-44D6-85DA-64DA62C5DAD4}"/>
                </a:ext>
              </a:extLst>
            </p:cNvPr>
            <p:cNvSpPr/>
            <p:nvPr/>
          </p:nvSpPr>
          <p:spPr>
            <a:xfrm flipH="1">
              <a:off x="763562" y="1429317"/>
              <a:ext cx="966519" cy="264671"/>
            </a:xfrm>
            <a:prstGeom prst="rtTriangle">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a typeface="ヒラギノ角ゴ Pro W3"/>
                <a:cs typeface="ヒラギノ角ゴ Pro W3"/>
              </a:endParaRPr>
            </a:p>
          </p:txBody>
        </p:sp>
        <p:sp>
          <p:nvSpPr>
            <p:cNvPr id="119" name="TextBox 118">
              <a:extLst>
                <a:ext uri="{FF2B5EF4-FFF2-40B4-BE49-F238E27FC236}">
                  <a16:creationId xmlns:a16="http://schemas.microsoft.com/office/drawing/2014/main" id="{F0AB119C-16A8-454F-8A2C-15712122EF8C}"/>
                </a:ext>
              </a:extLst>
            </p:cNvPr>
            <p:cNvSpPr txBox="1"/>
            <p:nvPr/>
          </p:nvSpPr>
          <p:spPr>
            <a:xfrm>
              <a:off x="837383" y="1499534"/>
              <a:ext cx="795026" cy="155838"/>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Nokia Pure Headline" pitchFamily="34" charset="0"/>
                </a:rPr>
                <a:t>3x80W</a:t>
              </a:r>
            </a:p>
          </p:txBody>
        </p:sp>
      </p:grpSp>
      <p:grpSp>
        <p:nvGrpSpPr>
          <p:cNvPr id="127" name="Group 126">
            <a:extLst>
              <a:ext uri="{FF2B5EF4-FFF2-40B4-BE49-F238E27FC236}">
                <a16:creationId xmlns:a16="http://schemas.microsoft.com/office/drawing/2014/main" id="{E5FCED11-C2A1-4A63-8550-5E0328E8F24C}"/>
              </a:ext>
            </a:extLst>
          </p:cNvPr>
          <p:cNvGrpSpPr/>
          <p:nvPr/>
        </p:nvGrpSpPr>
        <p:grpSpPr>
          <a:xfrm>
            <a:off x="1625728" y="2556011"/>
            <a:ext cx="648000" cy="436635"/>
            <a:chOff x="5774560" y="2916779"/>
            <a:chExt cx="648000" cy="436635"/>
          </a:xfrm>
        </p:grpSpPr>
        <p:grpSp>
          <p:nvGrpSpPr>
            <p:cNvPr id="128" name="Group 116">
              <a:extLst>
                <a:ext uri="{FF2B5EF4-FFF2-40B4-BE49-F238E27FC236}">
                  <a16:creationId xmlns:a16="http://schemas.microsoft.com/office/drawing/2014/main" id="{A479BEF7-03A8-41DB-8753-022C01295398}"/>
                </a:ext>
              </a:extLst>
            </p:cNvPr>
            <p:cNvGrpSpPr/>
            <p:nvPr/>
          </p:nvGrpSpPr>
          <p:grpSpPr>
            <a:xfrm>
              <a:off x="5774560" y="2944651"/>
              <a:ext cx="648000" cy="408763"/>
              <a:chOff x="844064" y="2872897"/>
              <a:chExt cx="841792" cy="635816"/>
            </a:xfrm>
          </p:grpSpPr>
          <p:sp>
            <p:nvSpPr>
              <p:cNvPr id="131" name="Rectangle 87">
                <a:extLst>
                  <a:ext uri="{FF2B5EF4-FFF2-40B4-BE49-F238E27FC236}">
                    <a16:creationId xmlns:a16="http://schemas.microsoft.com/office/drawing/2014/main" id="{F8DF5B8C-B0C4-4B63-8986-75556F378B3D}"/>
                  </a:ext>
                </a:extLst>
              </p:cNvPr>
              <p:cNvSpPr>
                <a:spLocks noChangeArrowheads="1"/>
              </p:cNvSpPr>
              <p:nvPr/>
            </p:nvSpPr>
            <p:spPr bwMode="auto">
              <a:xfrm>
                <a:off x="844064" y="2872897"/>
                <a:ext cx="745495" cy="406430"/>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32" name="Right Triangle 131">
                <a:extLst>
                  <a:ext uri="{FF2B5EF4-FFF2-40B4-BE49-F238E27FC236}">
                    <a16:creationId xmlns:a16="http://schemas.microsoft.com/office/drawing/2014/main" id="{65B716E1-E730-4F96-AF04-A188AA81B9E3}"/>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133" name="TextBox 132">
                <a:extLst>
                  <a:ext uri="{FF2B5EF4-FFF2-40B4-BE49-F238E27FC236}">
                    <a16:creationId xmlns:a16="http://schemas.microsoft.com/office/drawing/2014/main" id="{D9F32B8B-5492-4572-8A01-90CB7FF1836A}"/>
                  </a:ext>
                </a:extLst>
              </p:cNvPr>
              <p:cNvSpPr txBox="1"/>
              <p:nvPr/>
            </p:nvSpPr>
            <p:spPr>
              <a:xfrm>
                <a:off x="844064" y="3293284"/>
                <a:ext cx="841792" cy="215429"/>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FRGB(2T2R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134" name="TextBox 133">
                <a:extLst>
                  <a:ext uri="{FF2B5EF4-FFF2-40B4-BE49-F238E27FC236}">
                    <a16:creationId xmlns:a16="http://schemas.microsoft.com/office/drawing/2014/main" id="{E559572F-E683-4DB5-96B3-1DACA2649435}"/>
                  </a:ext>
                </a:extLst>
              </p:cNvPr>
              <p:cNvSpPr txBox="1"/>
              <p:nvPr/>
            </p:nvSpPr>
            <p:spPr>
              <a:xfrm>
                <a:off x="844064" y="2992647"/>
                <a:ext cx="841792" cy="19149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2x60W</a:t>
                </a:r>
              </a:p>
            </p:txBody>
          </p:sp>
        </p:grpSp>
        <p:sp>
          <p:nvSpPr>
            <p:cNvPr id="129" name="Rectangle 88">
              <a:extLst>
                <a:ext uri="{FF2B5EF4-FFF2-40B4-BE49-F238E27FC236}">
                  <a16:creationId xmlns:a16="http://schemas.microsoft.com/office/drawing/2014/main" id="{9B7DBC5D-D455-4DF5-99DD-FB9D99A14DC4}"/>
                </a:ext>
              </a:extLst>
            </p:cNvPr>
            <p:cNvSpPr>
              <a:spLocks noChangeArrowheads="1"/>
            </p:cNvSpPr>
            <p:nvPr/>
          </p:nvSpPr>
          <p:spPr bwMode="auto">
            <a:xfrm>
              <a:off x="5936425" y="2916779"/>
              <a:ext cx="78647" cy="6568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30" name="Rectangle 88">
              <a:extLst>
                <a:ext uri="{FF2B5EF4-FFF2-40B4-BE49-F238E27FC236}">
                  <a16:creationId xmlns:a16="http://schemas.microsoft.com/office/drawing/2014/main" id="{F4B16D97-23D0-438E-BE66-5F1CD014386E}"/>
                </a:ext>
              </a:extLst>
            </p:cNvPr>
            <p:cNvSpPr>
              <a:spLocks noChangeArrowheads="1"/>
            </p:cNvSpPr>
            <p:nvPr/>
          </p:nvSpPr>
          <p:spPr bwMode="auto">
            <a:xfrm>
              <a:off x="6075200" y="2916779"/>
              <a:ext cx="78647" cy="6568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grpSp>
      <p:grpSp>
        <p:nvGrpSpPr>
          <p:cNvPr id="135" name="Group 92">
            <a:extLst>
              <a:ext uri="{FF2B5EF4-FFF2-40B4-BE49-F238E27FC236}">
                <a16:creationId xmlns:a16="http://schemas.microsoft.com/office/drawing/2014/main" id="{6E86A526-F6BA-41D9-A072-E6705264823E}"/>
              </a:ext>
            </a:extLst>
          </p:cNvPr>
          <p:cNvGrpSpPr/>
          <p:nvPr/>
        </p:nvGrpSpPr>
        <p:grpSpPr>
          <a:xfrm>
            <a:off x="1625728" y="2083676"/>
            <a:ext cx="720000" cy="432000"/>
            <a:chOff x="723808" y="1369189"/>
            <a:chExt cx="1006734" cy="505635"/>
          </a:xfrm>
        </p:grpSpPr>
        <p:sp>
          <p:nvSpPr>
            <p:cNvPr id="136" name="TextBox 135">
              <a:extLst>
                <a:ext uri="{FF2B5EF4-FFF2-40B4-BE49-F238E27FC236}">
                  <a16:creationId xmlns:a16="http://schemas.microsoft.com/office/drawing/2014/main" id="{11CAC9A1-3300-464F-8587-35FFBA032437}"/>
                </a:ext>
              </a:extLst>
            </p:cNvPr>
            <p:cNvSpPr txBox="1"/>
            <p:nvPr/>
          </p:nvSpPr>
          <p:spPr>
            <a:xfrm>
              <a:off x="837383" y="1716774"/>
              <a:ext cx="795025" cy="158050"/>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FRGP(3T6R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grpSp>
          <p:nvGrpSpPr>
            <p:cNvPr id="137" name="Group 303">
              <a:extLst>
                <a:ext uri="{FF2B5EF4-FFF2-40B4-BE49-F238E27FC236}">
                  <a16:creationId xmlns:a16="http://schemas.microsoft.com/office/drawing/2014/main" id="{48EFB0B8-7A74-4173-9C8E-D0DAB7DD31CD}"/>
                </a:ext>
              </a:extLst>
            </p:cNvPr>
            <p:cNvGrpSpPr/>
            <p:nvPr/>
          </p:nvGrpSpPr>
          <p:grpSpPr>
            <a:xfrm>
              <a:off x="723808" y="1369189"/>
              <a:ext cx="1006734" cy="328305"/>
              <a:chOff x="539440" y="1412720"/>
              <a:chExt cx="1152128" cy="491071"/>
            </a:xfrm>
          </p:grpSpPr>
          <p:sp>
            <p:nvSpPr>
              <p:cNvPr id="140" name="Rectangle 86">
                <a:extLst>
                  <a:ext uri="{FF2B5EF4-FFF2-40B4-BE49-F238E27FC236}">
                    <a16:creationId xmlns:a16="http://schemas.microsoft.com/office/drawing/2014/main" id="{F7622DA6-2F86-49B0-A62C-0598214096F8}"/>
                  </a:ext>
                </a:extLst>
              </p:cNvPr>
              <p:cNvSpPr>
                <a:spLocks noChangeArrowheads="1"/>
              </p:cNvSpPr>
              <p:nvPr/>
            </p:nvSpPr>
            <p:spPr bwMode="auto">
              <a:xfrm>
                <a:off x="539440" y="1476465"/>
                <a:ext cx="1152128" cy="427326"/>
              </a:xfrm>
              <a:prstGeom prst="rect">
                <a:avLst/>
              </a:prstGeom>
              <a:solidFill>
                <a:srgbClr val="00C9FF"/>
              </a:solidFill>
              <a:ln w="19050" algn="ctr">
                <a:solidFill>
                  <a:srgbClr val="C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41" name="Rectangle 92">
                <a:extLst>
                  <a:ext uri="{FF2B5EF4-FFF2-40B4-BE49-F238E27FC236}">
                    <a16:creationId xmlns:a16="http://schemas.microsoft.com/office/drawing/2014/main" id="{7B2C5C23-48FE-411C-8FFE-0520AEB3172C}"/>
                  </a:ext>
                </a:extLst>
              </p:cNvPr>
              <p:cNvSpPr>
                <a:spLocks noChangeArrowheads="1"/>
              </p:cNvSpPr>
              <p:nvPr/>
            </p:nvSpPr>
            <p:spPr bwMode="auto">
              <a:xfrm>
                <a:off x="677553"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42" name="Rectangle 93">
                <a:extLst>
                  <a:ext uri="{FF2B5EF4-FFF2-40B4-BE49-F238E27FC236}">
                    <a16:creationId xmlns:a16="http://schemas.microsoft.com/office/drawing/2014/main" id="{E5B485A4-64C0-4F8A-8D16-1AA3D012906A}"/>
                  </a:ext>
                </a:extLst>
              </p:cNvPr>
              <p:cNvSpPr>
                <a:spLocks noChangeArrowheads="1"/>
              </p:cNvSpPr>
              <p:nvPr/>
            </p:nvSpPr>
            <p:spPr bwMode="auto">
              <a:xfrm>
                <a:off x="1002180" y="1412720"/>
                <a:ext cx="107421"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43" name="Rectangle 94">
                <a:extLst>
                  <a:ext uri="{FF2B5EF4-FFF2-40B4-BE49-F238E27FC236}">
                    <a16:creationId xmlns:a16="http://schemas.microsoft.com/office/drawing/2014/main" id="{2BB21D9D-1800-4E9A-A6F6-83ECEAB1A185}"/>
                  </a:ext>
                </a:extLst>
              </p:cNvPr>
              <p:cNvSpPr>
                <a:spLocks noChangeArrowheads="1"/>
              </p:cNvSpPr>
              <p:nvPr/>
            </p:nvSpPr>
            <p:spPr bwMode="auto">
              <a:xfrm>
                <a:off x="1326806" y="1412720"/>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44" name="Rectangle 94">
                <a:extLst>
                  <a:ext uri="{FF2B5EF4-FFF2-40B4-BE49-F238E27FC236}">
                    <a16:creationId xmlns:a16="http://schemas.microsoft.com/office/drawing/2014/main" id="{E2A17577-1C6B-4C15-803F-53F8D362F0FA}"/>
                  </a:ext>
                </a:extLst>
              </p:cNvPr>
              <p:cNvSpPr>
                <a:spLocks noChangeArrowheads="1"/>
              </p:cNvSpPr>
              <p:nvPr/>
            </p:nvSpPr>
            <p:spPr bwMode="auto">
              <a:xfrm>
                <a:off x="1500456" y="1412720"/>
                <a:ext cx="107422" cy="107422"/>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45" name="Rectangle 94">
                <a:extLst>
                  <a:ext uri="{FF2B5EF4-FFF2-40B4-BE49-F238E27FC236}">
                    <a16:creationId xmlns:a16="http://schemas.microsoft.com/office/drawing/2014/main" id="{95F76F87-5327-483F-AEB7-795155AE7A4F}"/>
                  </a:ext>
                </a:extLst>
              </p:cNvPr>
              <p:cNvSpPr>
                <a:spLocks noChangeArrowheads="1"/>
              </p:cNvSpPr>
              <p:nvPr/>
            </p:nvSpPr>
            <p:spPr bwMode="auto">
              <a:xfrm>
                <a:off x="1163778" y="1412720"/>
                <a:ext cx="107422"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146" name="Rectangle 93">
                <a:extLst>
                  <a:ext uri="{FF2B5EF4-FFF2-40B4-BE49-F238E27FC236}">
                    <a16:creationId xmlns:a16="http://schemas.microsoft.com/office/drawing/2014/main" id="{A6401B2F-9080-4DC7-AED7-6A4D8C3F7480}"/>
                  </a:ext>
                </a:extLst>
              </p:cNvPr>
              <p:cNvSpPr>
                <a:spLocks noChangeArrowheads="1"/>
              </p:cNvSpPr>
              <p:nvPr/>
            </p:nvSpPr>
            <p:spPr bwMode="auto">
              <a:xfrm>
                <a:off x="845294" y="1412720"/>
                <a:ext cx="107421" cy="107421"/>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38" name="Right Triangle 137">
              <a:extLst>
                <a:ext uri="{FF2B5EF4-FFF2-40B4-BE49-F238E27FC236}">
                  <a16:creationId xmlns:a16="http://schemas.microsoft.com/office/drawing/2014/main" id="{ACFAA924-9F79-4A8E-BC8C-D92B9CBE3FF8}"/>
                </a:ext>
              </a:extLst>
            </p:cNvPr>
            <p:cNvSpPr/>
            <p:nvPr/>
          </p:nvSpPr>
          <p:spPr>
            <a:xfrm flipH="1">
              <a:off x="763562" y="1429317"/>
              <a:ext cx="966519" cy="264671"/>
            </a:xfrm>
            <a:prstGeom prst="rtTriangle">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a typeface="ヒラギノ角ゴ Pro W3"/>
                <a:cs typeface="ヒラギノ角ゴ Pro W3"/>
              </a:endParaRPr>
            </a:p>
          </p:txBody>
        </p:sp>
        <p:sp>
          <p:nvSpPr>
            <p:cNvPr id="139" name="TextBox 138">
              <a:extLst>
                <a:ext uri="{FF2B5EF4-FFF2-40B4-BE49-F238E27FC236}">
                  <a16:creationId xmlns:a16="http://schemas.microsoft.com/office/drawing/2014/main" id="{4A8EBB32-AFD0-42F5-A334-6B8994710AE4}"/>
                </a:ext>
              </a:extLst>
            </p:cNvPr>
            <p:cNvSpPr txBox="1"/>
            <p:nvPr/>
          </p:nvSpPr>
          <p:spPr>
            <a:xfrm>
              <a:off x="837383" y="1499533"/>
              <a:ext cx="795025" cy="144095"/>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3x60W</a:t>
              </a:r>
            </a:p>
          </p:txBody>
        </p:sp>
      </p:grpSp>
      <p:grpSp>
        <p:nvGrpSpPr>
          <p:cNvPr id="147" name="Group 116">
            <a:extLst>
              <a:ext uri="{FF2B5EF4-FFF2-40B4-BE49-F238E27FC236}">
                <a16:creationId xmlns:a16="http://schemas.microsoft.com/office/drawing/2014/main" id="{05AD1066-5C96-40CE-8394-3A22AFA3F671}"/>
              </a:ext>
            </a:extLst>
          </p:cNvPr>
          <p:cNvGrpSpPr/>
          <p:nvPr/>
        </p:nvGrpSpPr>
        <p:grpSpPr>
          <a:xfrm>
            <a:off x="2973748" y="2550865"/>
            <a:ext cx="648000" cy="432000"/>
            <a:chOff x="844064" y="2812262"/>
            <a:chExt cx="841792" cy="663135"/>
          </a:xfrm>
        </p:grpSpPr>
        <p:grpSp>
          <p:nvGrpSpPr>
            <p:cNvPr id="148" name="Group 253">
              <a:extLst>
                <a:ext uri="{FF2B5EF4-FFF2-40B4-BE49-F238E27FC236}">
                  <a16:creationId xmlns:a16="http://schemas.microsoft.com/office/drawing/2014/main" id="{554FF1ED-847F-4341-A52E-7B1F8E911AD8}"/>
                </a:ext>
              </a:extLst>
            </p:cNvPr>
            <p:cNvGrpSpPr/>
            <p:nvPr/>
          </p:nvGrpSpPr>
          <p:grpSpPr>
            <a:xfrm>
              <a:off x="844064" y="2812262"/>
              <a:ext cx="745495" cy="467056"/>
              <a:chOff x="6711865" y="2667287"/>
              <a:chExt cx="827936" cy="518703"/>
            </a:xfrm>
          </p:grpSpPr>
          <p:sp>
            <p:nvSpPr>
              <p:cNvPr id="152" name="Rectangle 87">
                <a:extLst>
                  <a:ext uri="{FF2B5EF4-FFF2-40B4-BE49-F238E27FC236}">
                    <a16:creationId xmlns:a16="http://schemas.microsoft.com/office/drawing/2014/main" id="{81251448-EC03-47C1-B171-F9A938F5D59E}"/>
                  </a:ext>
                </a:extLst>
              </p:cNvPr>
              <p:cNvSpPr>
                <a:spLocks noChangeArrowheads="1"/>
              </p:cNvSpPr>
              <p:nvPr/>
            </p:nvSpPr>
            <p:spPr bwMode="auto">
              <a:xfrm>
                <a:off x="6711865" y="2734618"/>
                <a:ext cx="827936" cy="451372"/>
              </a:xfrm>
              <a:prstGeom prst="rect">
                <a:avLst/>
              </a:prstGeom>
              <a:solidFill>
                <a:srgbClr val="00C9FF"/>
              </a:solidFill>
              <a:ln w="19050" algn="ctr">
                <a:solidFill>
                  <a:srgbClr val="C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53" name="Rectangle 88">
                <a:extLst>
                  <a:ext uri="{FF2B5EF4-FFF2-40B4-BE49-F238E27FC236}">
                    <a16:creationId xmlns:a16="http://schemas.microsoft.com/office/drawing/2014/main" id="{92390336-2277-4A64-B109-CF1F7BF84D58}"/>
                  </a:ext>
                </a:extLst>
              </p:cNvPr>
              <p:cNvSpPr>
                <a:spLocks noChangeArrowheads="1"/>
              </p:cNvSpPr>
              <p:nvPr/>
            </p:nvSpPr>
            <p:spPr bwMode="auto">
              <a:xfrm>
                <a:off x="6987934" y="2667287"/>
                <a:ext cx="113466" cy="11346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54" name="Rectangle 90">
                <a:extLst>
                  <a:ext uri="{FF2B5EF4-FFF2-40B4-BE49-F238E27FC236}">
                    <a16:creationId xmlns:a16="http://schemas.microsoft.com/office/drawing/2014/main" id="{4A5A08CB-8159-4D75-AC73-335A6D17E1AE}"/>
                  </a:ext>
                </a:extLst>
              </p:cNvPr>
              <p:cNvSpPr>
                <a:spLocks noChangeArrowheads="1"/>
              </p:cNvSpPr>
              <p:nvPr/>
            </p:nvSpPr>
            <p:spPr bwMode="auto">
              <a:xfrm>
                <a:off x="7257213" y="2667289"/>
                <a:ext cx="113469" cy="11346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49" name="Right Triangle 148">
              <a:extLst>
                <a:ext uri="{FF2B5EF4-FFF2-40B4-BE49-F238E27FC236}">
                  <a16:creationId xmlns:a16="http://schemas.microsoft.com/office/drawing/2014/main" id="{365F03D4-2242-4D4C-95C9-F7BC93A84EE4}"/>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150" name="TextBox 149">
              <a:extLst>
                <a:ext uri="{FF2B5EF4-FFF2-40B4-BE49-F238E27FC236}">
                  <a16:creationId xmlns:a16="http://schemas.microsoft.com/office/drawing/2014/main" id="{99E80743-ACE9-4AB0-8587-E2EF2EFDF305}"/>
                </a:ext>
              </a:extLst>
            </p:cNvPr>
            <p:cNvSpPr txBox="1"/>
            <p:nvPr/>
          </p:nvSpPr>
          <p:spPr>
            <a:xfrm>
              <a:off x="844064" y="3293281"/>
              <a:ext cx="841792" cy="182116"/>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FRGQ(2T2R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151" name="TextBox 150">
              <a:extLst>
                <a:ext uri="{FF2B5EF4-FFF2-40B4-BE49-F238E27FC236}">
                  <a16:creationId xmlns:a16="http://schemas.microsoft.com/office/drawing/2014/main" id="{7AB8E27D-38FA-4096-B073-38716D9338A2}"/>
                </a:ext>
              </a:extLst>
            </p:cNvPr>
            <p:cNvSpPr txBox="1"/>
            <p:nvPr/>
          </p:nvSpPr>
          <p:spPr>
            <a:xfrm>
              <a:off x="844064" y="2992645"/>
              <a:ext cx="841792" cy="188980"/>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2x40W</a:t>
              </a:r>
            </a:p>
          </p:txBody>
        </p:sp>
      </p:grpSp>
      <p:grpSp>
        <p:nvGrpSpPr>
          <p:cNvPr id="155" name="Group 154">
            <a:extLst>
              <a:ext uri="{FF2B5EF4-FFF2-40B4-BE49-F238E27FC236}">
                <a16:creationId xmlns:a16="http://schemas.microsoft.com/office/drawing/2014/main" id="{1DD732F0-1EE7-4E38-8190-64E02AD1BEAD}"/>
              </a:ext>
            </a:extLst>
          </p:cNvPr>
          <p:cNvGrpSpPr/>
          <p:nvPr/>
        </p:nvGrpSpPr>
        <p:grpSpPr>
          <a:xfrm>
            <a:off x="242784" y="3233158"/>
            <a:ext cx="8658432" cy="889716"/>
            <a:chOff x="0" y="1385721"/>
            <a:chExt cx="8658432" cy="1199083"/>
          </a:xfrm>
        </p:grpSpPr>
        <p:sp>
          <p:nvSpPr>
            <p:cNvPr id="156" name="Rounded Rectangle 208">
              <a:extLst>
                <a:ext uri="{FF2B5EF4-FFF2-40B4-BE49-F238E27FC236}">
                  <a16:creationId xmlns:a16="http://schemas.microsoft.com/office/drawing/2014/main" id="{4F6CA308-817E-4251-B5C7-BB9AE54A7F05}"/>
                </a:ext>
              </a:extLst>
            </p:cNvPr>
            <p:cNvSpPr/>
            <p:nvPr/>
          </p:nvSpPr>
          <p:spPr>
            <a:xfrm>
              <a:off x="0" y="1385721"/>
              <a:ext cx="8658432" cy="1199083"/>
            </a:xfrm>
            <a:prstGeom prst="roundRect">
              <a:avLst/>
            </a:prstGeom>
            <a:noFill/>
            <a:ln w="25400" cap="flat" cmpd="sng" algn="ctr">
              <a:solidFill>
                <a:srgbClr val="124191"/>
              </a:solidFill>
              <a:prstDash val="solid"/>
            </a:ln>
            <a:effectLst/>
          </p:spPr>
        </p:sp>
        <p:sp>
          <p:nvSpPr>
            <p:cNvPr id="157" name="Rounded Rectangle 4">
              <a:extLst>
                <a:ext uri="{FF2B5EF4-FFF2-40B4-BE49-F238E27FC236}">
                  <a16:creationId xmlns:a16="http://schemas.microsoft.com/office/drawing/2014/main" id="{6537FF86-23D3-4324-B454-FFB42E85709C}"/>
                </a:ext>
              </a:extLst>
            </p:cNvPr>
            <p:cNvSpPr/>
            <p:nvPr/>
          </p:nvSpPr>
          <p:spPr>
            <a:xfrm>
              <a:off x="58534" y="1444255"/>
              <a:ext cx="8541364" cy="1082015"/>
            </a:xfrm>
            <a:prstGeom prst="rect">
              <a:avLst/>
            </a:prstGeom>
            <a:noFill/>
            <a:ln>
              <a:noFill/>
            </a:ln>
            <a:effectLst/>
          </p:spPr>
          <p:txBody>
            <a:bodyPr spcFirstLastPara="0" vert="horz" wrap="square" lIns="60960" tIns="60960" rIns="60960" bIns="60960" numCol="1" spcCol="1270" anchor="ctr" anchorCtr="0">
              <a:noAutofit/>
            </a:bodyPr>
            <a:lstStyle/>
            <a:p>
              <a:pPr marL="0" marR="0" lvl="0" indent="0" defTabSz="711200" eaLnBrk="1" fontAlgn="base"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124191"/>
                  </a:solidFill>
                  <a:effectLst/>
                  <a:uLnTx/>
                  <a:uFillTx/>
                  <a:latin typeface="Nokia Pure Text Light"/>
                  <a:ea typeface="+mn-ea"/>
                  <a:cs typeface="+mn-cs"/>
                </a:rPr>
                <a:t>1.7/2.1</a:t>
              </a:r>
            </a:p>
            <a:p>
              <a:pPr marL="0" marR="0" lvl="0" indent="0" defTabSz="711200" eaLnBrk="1" fontAlgn="base" latinLnBrk="0" hangingPunct="1">
                <a:lnSpc>
                  <a:spcPct val="90000"/>
                </a:lnSpc>
                <a:spcBef>
                  <a:spcPct val="0"/>
                </a:spcBef>
                <a:spcAft>
                  <a:spcPct val="35000"/>
                </a:spcAft>
                <a:buClrTx/>
                <a:buSzTx/>
                <a:buFontTx/>
                <a:buNone/>
                <a:tabLst/>
                <a:defRPr/>
              </a:pPr>
              <a:endParaRPr kumimoji="0" lang="en-US" sz="1600" b="1" i="0" u="none" strike="noStrike" kern="0" cap="none" spc="0" normalizeH="0" baseline="0" noProof="0" dirty="0">
                <a:ln>
                  <a:noFill/>
                </a:ln>
                <a:solidFill>
                  <a:srgbClr val="124191"/>
                </a:solidFill>
                <a:effectLst/>
                <a:uLnTx/>
                <a:uFillTx/>
                <a:latin typeface="Nokia Pure Text Light"/>
                <a:ea typeface="+mn-ea"/>
                <a:cs typeface="+mn-cs"/>
              </a:endParaRPr>
            </a:p>
          </p:txBody>
        </p:sp>
      </p:grpSp>
      <p:grpSp>
        <p:nvGrpSpPr>
          <p:cNvPr id="158" name="Group 157">
            <a:extLst>
              <a:ext uri="{FF2B5EF4-FFF2-40B4-BE49-F238E27FC236}">
                <a16:creationId xmlns:a16="http://schemas.microsoft.com/office/drawing/2014/main" id="{353AE65F-344A-445C-A914-494E746A2B4C}"/>
              </a:ext>
            </a:extLst>
          </p:cNvPr>
          <p:cNvGrpSpPr/>
          <p:nvPr/>
        </p:nvGrpSpPr>
        <p:grpSpPr>
          <a:xfrm>
            <a:off x="6195456" y="3654054"/>
            <a:ext cx="648000" cy="441912"/>
            <a:chOff x="3152680" y="3349096"/>
            <a:chExt cx="648000" cy="441912"/>
          </a:xfrm>
        </p:grpSpPr>
        <p:grpSp>
          <p:nvGrpSpPr>
            <p:cNvPr id="159" name="Group 126">
              <a:extLst>
                <a:ext uri="{FF2B5EF4-FFF2-40B4-BE49-F238E27FC236}">
                  <a16:creationId xmlns:a16="http://schemas.microsoft.com/office/drawing/2014/main" id="{F3E4B505-FA47-4059-ADE0-BD36E9CD80CB}"/>
                </a:ext>
              </a:extLst>
            </p:cNvPr>
            <p:cNvGrpSpPr/>
            <p:nvPr/>
          </p:nvGrpSpPr>
          <p:grpSpPr>
            <a:xfrm>
              <a:off x="3152680" y="3349096"/>
              <a:ext cx="648000" cy="441912"/>
              <a:chOff x="844064" y="2812262"/>
              <a:chExt cx="841792" cy="700597"/>
            </a:xfrm>
          </p:grpSpPr>
          <p:grpSp>
            <p:nvGrpSpPr>
              <p:cNvPr id="162" name="Group 253">
                <a:extLst>
                  <a:ext uri="{FF2B5EF4-FFF2-40B4-BE49-F238E27FC236}">
                    <a16:creationId xmlns:a16="http://schemas.microsoft.com/office/drawing/2014/main" id="{507C8A22-AF8A-4D37-93F8-614565567FFC}"/>
                  </a:ext>
                </a:extLst>
              </p:cNvPr>
              <p:cNvGrpSpPr/>
              <p:nvPr/>
            </p:nvGrpSpPr>
            <p:grpSpPr>
              <a:xfrm>
                <a:off x="844064" y="2812262"/>
                <a:ext cx="745495" cy="467056"/>
                <a:chOff x="6711865" y="2667287"/>
                <a:chExt cx="827936" cy="518703"/>
              </a:xfrm>
            </p:grpSpPr>
            <p:sp>
              <p:nvSpPr>
                <p:cNvPr id="166" name="Rectangle 87">
                  <a:extLst>
                    <a:ext uri="{FF2B5EF4-FFF2-40B4-BE49-F238E27FC236}">
                      <a16:creationId xmlns:a16="http://schemas.microsoft.com/office/drawing/2014/main" id="{C7EEFAF3-996B-495C-AA4C-07CA93AB717D}"/>
                    </a:ext>
                  </a:extLst>
                </p:cNvPr>
                <p:cNvSpPr>
                  <a:spLocks noChangeArrowheads="1"/>
                </p:cNvSpPr>
                <p:nvPr/>
              </p:nvSpPr>
              <p:spPr bwMode="auto">
                <a:xfrm>
                  <a:off x="6711865" y="2734618"/>
                  <a:ext cx="827936" cy="451372"/>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67" name="Rectangle 88">
                  <a:extLst>
                    <a:ext uri="{FF2B5EF4-FFF2-40B4-BE49-F238E27FC236}">
                      <a16:creationId xmlns:a16="http://schemas.microsoft.com/office/drawing/2014/main" id="{B34532BA-3460-412A-8B24-DBBC16088A02}"/>
                    </a:ext>
                  </a:extLst>
                </p:cNvPr>
                <p:cNvSpPr>
                  <a:spLocks noChangeArrowheads="1"/>
                </p:cNvSpPr>
                <p:nvPr/>
              </p:nvSpPr>
              <p:spPr bwMode="auto">
                <a:xfrm>
                  <a:off x="6814337" y="2667287"/>
                  <a:ext cx="113467"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68" name="Rectangle 111">
                  <a:extLst>
                    <a:ext uri="{FF2B5EF4-FFF2-40B4-BE49-F238E27FC236}">
                      <a16:creationId xmlns:a16="http://schemas.microsoft.com/office/drawing/2014/main" id="{D9B2A4C7-127C-444D-9207-99D217B938B6}"/>
                    </a:ext>
                  </a:extLst>
                </p:cNvPr>
                <p:cNvSpPr>
                  <a:spLocks noChangeArrowheads="1"/>
                </p:cNvSpPr>
                <p:nvPr/>
              </p:nvSpPr>
              <p:spPr bwMode="auto">
                <a:xfrm>
                  <a:off x="7012792" y="2667289"/>
                  <a:ext cx="113468"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63" name="Right Triangle 162">
                <a:extLst>
                  <a:ext uri="{FF2B5EF4-FFF2-40B4-BE49-F238E27FC236}">
                    <a16:creationId xmlns:a16="http://schemas.microsoft.com/office/drawing/2014/main" id="{F399A2F4-156D-4830-BA31-043E7098EE93}"/>
                  </a:ext>
                </a:extLst>
              </p:cNvPr>
              <p:cNvSpPr/>
              <p:nvPr/>
            </p:nvSpPr>
            <p:spPr>
              <a:xfrm flipH="1">
                <a:off x="862147" y="2924011"/>
                <a:ext cx="721536" cy="351244"/>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164" name="TextBox 163">
                <a:extLst>
                  <a:ext uri="{FF2B5EF4-FFF2-40B4-BE49-F238E27FC236}">
                    <a16:creationId xmlns:a16="http://schemas.microsoft.com/office/drawing/2014/main" id="{B6D2BBC3-2349-4715-A692-7EAB030BEC54}"/>
                  </a:ext>
                </a:extLst>
              </p:cNvPr>
              <p:cNvSpPr txBox="1"/>
              <p:nvPr/>
            </p:nvSpPr>
            <p:spPr>
              <a:xfrm>
                <a:off x="844064" y="3293286"/>
                <a:ext cx="841792" cy="21957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FRIJ (4T4R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165" name="TextBox 164">
                <a:extLst>
                  <a:ext uri="{FF2B5EF4-FFF2-40B4-BE49-F238E27FC236}">
                    <a16:creationId xmlns:a16="http://schemas.microsoft.com/office/drawing/2014/main" id="{DDE3F4EF-C018-460A-A27B-24FA4603AA28}"/>
                  </a:ext>
                </a:extLst>
              </p:cNvPr>
              <p:cNvSpPr txBox="1"/>
              <p:nvPr/>
            </p:nvSpPr>
            <p:spPr>
              <a:xfrm>
                <a:off x="844064" y="2992645"/>
                <a:ext cx="841792" cy="195177"/>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4x40W</a:t>
                </a:r>
              </a:p>
            </p:txBody>
          </p:sp>
        </p:grpSp>
        <p:sp>
          <p:nvSpPr>
            <p:cNvPr id="160" name="Rectangle 88">
              <a:extLst>
                <a:ext uri="{FF2B5EF4-FFF2-40B4-BE49-F238E27FC236}">
                  <a16:creationId xmlns:a16="http://schemas.microsoft.com/office/drawing/2014/main" id="{9A7CFA0B-90E2-4596-91E2-8FA6C95369B9}"/>
                </a:ext>
              </a:extLst>
            </p:cNvPr>
            <p:cNvSpPr>
              <a:spLocks noChangeArrowheads="1"/>
            </p:cNvSpPr>
            <p:nvPr/>
          </p:nvSpPr>
          <p:spPr bwMode="auto">
            <a:xfrm>
              <a:off x="3489696" y="3349096"/>
              <a:ext cx="78648" cy="6444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61" name="Rectangle 111">
              <a:extLst>
                <a:ext uri="{FF2B5EF4-FFF2-40B4-BE49-F238E27FC236}">
                  <a16:creationId xmlns:a16="http://schemas.microsoft.com/office/drawing/2014/main" id="{838D7F1E-ABAC-48A1-9EC4-7F8F7A664768}"/>
                </a:ext>
              </a:extLst>
            </p:cNvPr>
            <p:cNvSpPr>
              <a:spLocks noChangeArrowheads="1"/>
            </p:cNvSpPr>
            <p:nvPr/>
          </p:nvSpPr>
          <p:spPr bwMode="auto">
            <a:xfrm>
              <a:off x="3627252" y="3349097"/>
              <a:ext cx="78649" cy="6444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69" name="Rectangle 87">
            <a:extLst>
              <a:ext uri="{FF2B5EF4-FFF2-40B4-BE49-F238E27FC236}">
                <a16:creationId xmlns:a16="http://schemas.microsoft.com/office/drawing/2014/main" id="{BD680F50-77C5-4D37-8FC9-6AAEA6F7AF7A}"/>
              </a:ext>
            </a:extLst>
          </p:cNvPr>
          <p:cNvSpPr>
            <a:spLocks noChangeArrowheads="1"/>
          </p:cNvSpPr>
          <p:nvPr/>
        </p:nvSpPr>
        <p:spPr bwMode="auto">
          <a:xfrm>
            <a:off x="6796736" y="4936385"/>
            <a:ext cx="178067" cy="100529"/>
          </a:xfrm>
          <a:prstGeom prst="rect">
            <a:avLst/>
          </a:prstGeom>
          <a:noFill/>
          <a:ln w="19050" algn="ctr">
            <a:solidFill>
              <a:srgbClr val="000000"/>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US" sz="1100" b="1" kern="0" dirty="0">
              <a:solidFill>
                <a:srgbClr val="000000"/>
              </a:solidFill>
              <a:latin typeface="Arial" charset="0"/>
            </a:endParaRPr>
          </a:p>
        </p:txBody>
      </p:sp>
      <p:sp>
        <p:nvSpPr>
          <p:cNvPr id="170" name="TextBox 169">
            <a:extLst>
              <a:ext uri="{FF2B5EF4-FFF2-40B4-BE49-F238E27FC236}">
                <a16:creationId xmlns:a16="http://schemas.microsoft.com/office/drawing/2014/main" id="{6BF514DC-860D-4600-B02A-EF7579F5D04C}"/>
              </a:ext>
            </a:extLst>
          </p:cNvPr>
          <p:cNvSpPr txBox="1"/>
          <p:nvPr/>
        </p:nvSpPr>
        <p:spPr>
          <a:xfrm>
            <a:off x="7011480" y="4947694"/>
            <a:ext cx="507923" cy="92333"/>
          </a:xfrm>
          <a:prstGeom prst="rect">
            <a:avLst/>
          </a:prstGeom>
          <a:noFill/>
        </p:spPr>
        <p:txBody>
          <a:bodyPr wrap="square" lIns="0" tIns="0" rIns="0" bIns="0" rtlCol="0">
            <a:spAutoFit/>
          </a:bodyPr>
          <a:lstStyle/>
          <a:p>
            <a:pPr algn="ctr" defTabSz="457200" fontAlgn="base">
              <a:spcBef>
                <a:spcPct val="0"/>
              </a:spcBef>
              <a:spcAft>
                <a:spcPct val="0"/>
              </a:spcAft>
            </a:pPr>
            <a:r>
              <a:rPr lang="en-US" sz="600" b="1" dirty="0">
                <a:solidFill>
                  <a:srgbClr val="124191">
                    <a:lumMod val="50000"/>
                  </a:srgbClr>
                </a:solidFill>
                <a:latin typeface="Nokia Pure Headline" pitchFamily="34" charset="0"/>
              </a:rPr>
              <a:t>9.8Gbps CPRI</a:t>
            </a:r>
          </a:p>
        </p:txBody>
      </p:sp>
      <p:grpSp>
        <p:nvGrpSpPr>
          <p:cNvPr id="171" name="Group 170">
            <a:extLst>
              <a:ext uri="{FF2B5EF4-FFF2-40B4-BE49-F238E27FC236}">
                <a16:creationId xmlns:a16="http://schemas.microsoft.com/office/drawing/2014/main" id="{2DF89EAB-33DD-441F-BC44-DD7227AC6B6B}"/>
              </a:ext>
            </a:extLst>
          </p:cNvPr>
          <p:cNvGrpSpPr/>
          <p:nvPr/>
        </p:nvGrpSpPr>
        <p:grpSpPr>
          <a:xfrm>
            <a:off x="3685679" y="2564002"/>
            <a:ext cx="648000" cy="436638"/>
            <a:chOff x="5774560" y="2916779"/>
            <a:chExt cx="648000" cy="436638"/>
          </a:xfrm>
        </p:grpSpPr>
        <p:grpSp>
          <p:nvGrpSpPr>
            <p:cNvPr id="172" name="Group 116">
              <a:extLst>
                <a:ext uri="{FF2B5EF4-FFF2-40B4-BE49-F238E27FC236}">
                  <a16:creationId xmlns:a16="http://schemas.microsoft.com/office/drawing/2014/main" id="{F605E3D3-42A4-40D9-A454-757184ECB156}"/>
                </a:ext>
              </a:extLst>
            </p:cNvPr>
            <p:cNvGrpSpPr/>
            <p:nvPr/>
          </p:nvGrpSpPr>
          <p:grpSpPr>
            <a:xfrm>
              <a:off x="5774560" y="2944653"/>
              <a:ext cx="648000" cy="408764"/>
              <a:chOff x="844064" y="2872897"/>
              <a:chExt cx="841792" cy="635817"/>
            </a:xfrm>
          </p:grpSpPr>
          <p:sp>
            <p:nvSpPr>
              <p:cNvPr id="175" name="Rectangle 87">
                <a:extLst>
                  <a:ext uri="{FF2B5EF4-FFF2-40B4-BE49-F238E27FC236}">
                    <a16:creationId xmlns:a16="http://schemas.microsoft.com/office/drawing/2014/main" id="{2B07B1DF-6275-4EEC-9BA7-47B532667562}"/>
                  </a:ext>
                </a:extLst>
              </p:cNvPr>
              <p:cNvSpPr>
                <a:spLocks noChangeArrowheads="1"/>
              </p:cNvSpPr>
              <p:nvPr/>
            </p:nvSpPr>
            <p:spPr bwMode="auto">
              <a:xfrm>
                <a:off x="844064" y="2872897"/>
                <a:ext cx="745495" cy="406430"/>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76" name="Right Triangle 175">
                <a:extLst>
                  <a:ext uri="{FF2B5EF4-FFF2-40B4-BE49-F238E27FC236}">
                    <a16:creationId xmlns:a16="http://schemas.microsoft.com/office/drawing/2014/main" id="{4E265743-F97B-4550-BC60-D7BA713C0224}"/>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177" name="TextBox 176">
                <a:extLst>
                  <a:ext uri="{FF2B5EF4-FFF2-40B4-BE49-F238E27FC236}">
                    <a16:creationId xmlns:a16="http://schemas.microsoft.com/office/drawing/2014/main" id="{A850769A-3D7D-4103-B83F-ECD51820EB65}"/>
                  </a:ext>
                </a:extLst>
              </p:cNvPr>
              <p:cNvSpPr txBox="1"/>
              <p:nvPr/>
            </p:nvSpPr>
            <p:spPr>
              <a:xfrm>
                <a:off x="844064" y="3293284"/>
                <a:ext cx="841792" cy="215430"/>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FHGA(2T2R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178" name="TextBox 177">
                <a:extLst>
                  <a:ext uri="{FF2B5EF4-FFF2-40B4-BE49-F238E27FC236}">
                    <a16:creationId xmlns:a16="http://schemas.microsoft.com/office/drawing/2014/main" id="{BC553919-79FB-4288-BE3D-0A080749E1BA}"/>
                  </a:ext>
                </a:extLst>
              </p:cNvPr>
              <p:cNvSpPr txBox="1"/>
              <p:nvPr/>
            </p:nvSpPr>
            <p:spPr>
              <a:xfrm>
                <a:off x="844064" y="2992647"/>
                <a:ext cx="841792" cy="19149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2x5W</a:t>
                </a:r>
              </a:p>
            </p:txBody>
          </p:sp>
        </p:grpSp>
        <p:sp>
          <p:nvSpPr>
            <p:cNvPr id="173" name="Rectangle 88">
              <a:extLst>
                <a:ext uri="{FF2B5EF4-FFF2-40B4-BE49-F238E27FC236}">
                  <a16:creationId xmlns:a16="http://schemas.microsoft.com/office/drawing/2014/main" id="{A1315237-6E74-4034-AA12-BBBF98E18045}"/>
                </a:ext>
              </a:extLst>
            </p:cNvPr>
            <p:cNvSpPr>
              <a:spLocks noChangeArrowheads="1"/>
            </p:cNvSpPr>
            <p:nvPr/>
          </p:nvSpPr>
          <p:spPr bwMode="auto">
            <a:xfrm>
              <a:off x="5936425" y="2916779"/>
              <a:ext cx="78647" cy="6568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74" name="Rectangle 88">
              <a:extLst>
                <a:ext uri="{FF2B5EF4-FFF2-40B4-BE49-F238E27FC236}">
                  <a16:creationId xmlns:a16="http://schemas.microsoft.com/office/drawing/2014/main" id="{AB767E80-7311-4C6C-BE75-0F1066C650A1}"/>
                </a:ext>
              </a:extLst>
            </p:cNvPr>
            <p:cNvSpPr>
              <a:spLocks noChangeArrowheads="1"/>
            </p:cNvSpPr>
            <p:nvPr/>
          </p:nvSpPr>
          <p:spPr bwMode="auto">
            <a:xfrm>
              <a:off x="6075200" y="2916779"/>
              <a:ext cx="78647" cy="6568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grpSp>
      <p:sp>
        <p:nvSpPr>
          <p:cNvPr id="179" name="TextBox 178">
            <a:extLst>
              <a:ext uri="{FF2B5EF4-FFF2-40B4-BE49-F238E27FC236}">
                <a16:creationId xmlns:a16="http://schemas.microsoft.com/office/drawing/2014/main" id="{F3C444BE-7F25-41BB-8EB4-F379D6993A2B}"/>
              </a:ext>
            </a:extLst>
          </p:cNvPr>
          <p:cNvSpPr txBox="1"/>
          <p:nvPr/>
        </p:nvSpPr>
        <p:spPr>
          <a:xfrm>
            <a:off x="5317433" y="4667666"/>
            <a:ext cx="1299251" cy="369332"/>
          </a:xfrm>
          <a:prstGeom prst="rect">
            <a:avLst/>
          </a:prstGeom>
          <a:noFill/>
        </p:spPr>
        <p:txBody>
          <a:bodyPr wrap="square" lIns="0" tIns="0" rIns="0" bIns="0" rtlCol="0">
            <a:spAutoFit/>
          </a:bodyPr>
          <a:lstStyle/>
          <a:p>
            <a:pPr defTabSz="457200" fontAlgn="base">
              <a:spcBef>
                <a:spcPct val="0"/>
              </a:spcBef>
              <a:spcAft>
                <a:spcPct val="0"/>
              </a:spcAft>
            </a:pPr>
            <a:r>
              <a:rPr lang="en-US" sz="800" b="1" dirty="0">
                <a:solidFill>
                  <a:srgbClr val="124191">
                    <a:lumMod val="50000"/>
                  </a:srgbClr>
                </a:solidFill>
                <a:latin typeface="Nokia Pure Headline" pitchFamily="34" charset="0"/>
              </a:rPr>
              <a:t>3 RAT simultaneous Sharing based on configuration request</a:t>
            </a:r>
          </a:p>
        </p:txBody>
      </p:sp>
      <p:grpSp>
        <p:nvGrpSpPr>
          <p:cNvPr id="180" name="Group 126">
            <a:extLst>
              <a:ext uri="{FF2B5EF4-FFF2-40B4-BE49-F238E27FC236}">
                <a16:creationId xmlns:a16="http://schemas.microsoft.com/office/drawing/2014/main" id="{1FAEA36C-3BF5-4FEB-BB80-BBC1DDAD4F1B}"/>
              </a:ext>
            </a:extLst>
          </p:cNvPr>
          <p:cNvGrpSpPr/>
          <p:nvPr/>
        </p:nvGrpSpPr>
        <p:grpSpPr>
          <a:xfrm>
            <a:off x="6213556" y="2555538"/>
            <a:ext cx="648000" cy="441912"/>
            <a:chOff x="844064" y="2812262"/>
            <a:chExt cx="841792" cy="700597"/>
          </a:xfrm>
        </p:grpSpPr>
        <p:grpSp>
          <p:nvGrpSpPr>
            <p:cNvPr id="181" name="Group 253">
              <a:extLst>
                <a:ext uri="{FF2B5EF4-FFF2-40B4-BE49-F238E27FC236}">
                  <a16:creationId xmlns:a16="http://schemas.microsoft.com/office/drawing/2014/main" id="{4095F6F2-3278-4FFE-8479-4402D9471B82}"/>
                </a:ext>
              </a:extLst>
            </p:cNvPr>
            <p:cNvGrpSpPr/>
            <p:nvPr/>
          </p:nvGrpSpPr>
          <p:grpSpPr>
            <a:xfrm>
              <a:off x="844064" y="2812262"/>
              <a:ext cx="745495" cy="467056"/>
              <a:chOff x="6711865" y="2667287"/>
              <a:chExt cx="827936" cy="518703"/>
            </a:xfrm>
          </p:grpSpPr>
          <p:sp>
            <p:nvSpPr>
              <p:cNvPr id="185" name="Rectangle 87">
                <a:extLst>
                  <a:ext uri="{FF2B5EF4-FFF2-40B4-BE49-F238E27FC236}">
                    <a16:creationId xmlns:a16="http://schemas.microsoft.com/office/drawing/2014/main" id="{9A12F417-1143-44FC-8A30-F53CEBB325A4}"/>
                  </a:ext>
                </a:extLst>
              </p:cNvPr>
              <p:cNvSpPr>
                <a:spLocks noChangeArrowheads="1"/>
              </p:cNvSpPr>
              <p:nvPr/>
            </p:nvSpPr>
            <p:spPr bwMode="auto">
              <a:xfrm>
                <a:off x="6711865" y="2734618"/>
                <a:ext cx="827936" cy="451372"/>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86" name="Rectangle 88">
                <a:extLst>
                  <a:ext uri="{FF2B5EF4-FFF2-40B4-BE49-F238E27FC236}">
                    <a16:creationId xmlns:a16="http://schemas.microsoft.com/office/drawing/2014/main" id="{2AB64CCF-9DD7-48AF-9B62-CD3F2DCCC04D}"/>
                  </a:ext>
                </a:extLst>
              </p:cNvPr>
              <p:cNvSpPr>
                <a:spLocks noChangeArrowheads="1"/>
              </p:cNvSpPr>
              <p:nvPr/>
            </p:nvSpPr>
            <p:spPr bwMode="auto">
              <a:xfrm>
                <a:off x="6772500" y="2667287"/>
                <a:ext cx="113467"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87" name="Rectangle 111">
                <a:extLst>
                  <a:ext uri="{FF2B5EF4-FFF2-40B4-BE49-F238E27FC236}">
                    <a16:creationId xmlns:a16="http://schemas.microsoft.com/office/drawing/2014/main" id="{D037AB57-8722-42C0-948E-6BB9D49263C4}"/>
                  </a:ext>
                </a:extLst>
              </p:cNvPr>
              <p:cNvSpPr>
                <a:spLocks noChangeArrowheads="1"/>
              </p:cNvSpPr>
              <p:nvPr/>
            </p:nvSpPr>
            <p:spPr bwMode="auto">
              <a:xfrm>
                <a:off x="7157916" y="2667289"/>
                <a:ext cx="113468" cy="113467"/>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182" name="Right Triangle 181">
              <a:extLst>
                <a:ext uri="{FF2B5EF4-FFF2-40B4-BE49-F238E27FC236}">
                  <a16:creationId xmlns:a16="http://schemas.microsoft.com/office/drawing/2014/main" id="{B8E1FCEB-F084-4EAB-81D1-7CF0D32B4671}"/>
                </a:ext>
              </a:extLst>
            </p:cNvPr>
            <p:cNvSpPr/>
            <p:nvPr/>
          </p:nvSpPr>
          <p:spPr>
            <a:xfrm flipH="1">
              <a:off x="862147" y="2924011"/>
              <a:ext cx="721536" cy="351244"/>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183" name="TextBox 182">
              <a:extLst>
                <a:ext uri="{FF2B5EF4-FFF2-40B4-BE49-F238E27FC236}">
                  <a16:creationId xmlns:a16="http://schemas.microsoft.com/office/drawing/2014/main" id="{DB3A8913-C2CF-4AE0-BD52-85635D874A92}"/>
                </a:ext>
              </a:extLst>
            </p:cNvPr>
            <p:cNvSpPr txBox="1"/>
            <p:nvPr/>
          </p:nvSpPr>
          <p:spPr>
            <a:xfrm>
              <a:off x="844064" y="3293286"/>
              <a:ext cx="841792" cy="21957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AHGA(2T4R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184" name="TextBox 183">
              <a:extLst>
                <a:ext uri="{FF2B5EF4-FFF2-40B4-BE49-F238E27FC236}">
                  <a16:creationId xmlns:a16="http://schemas.microsoft.com/office/drawing/2014/main" id="{41A08EA7-D007-4A78-858F-9EF06D5CBCE5}"/>
                </a:ext>
              </a:extLst>
            </p:cNvPr>
            <p:cNvSpPr txBox="1"/>
            <p:nvPr/>
          </p:nvSpPr>
          <p:spPr>
            <a:xfrm>
              <a:off x="844064" y="2992645"/>
              <a:ext cx="841792" cy="195177"/>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2x60W</a:t>
              </a:r>
            </a:p>
          </p:txBody>
        </p:sp>
      </p:grpSp>
      <p:sp>
        <p:nvSpPr>
          <p:cNvPr id="188" name="Rectangle 88">
            <a:extLst>
              <a:ext uri="{FF2B5EF4-FFF2-40B4-BE49-F238E27FC236}">
                <a16:creationId xmlns:a16="http://schemas.microsoft.com/office/drawing/2014/main" id="{67CB21FC-8B1B-4B9B-BF93-F57C062D74BC}"/>
              </a:ext>
            </a:extLst>
          </p:cNvPr>
          <p:cNvSpPr>
            <a:spLocks noChangeArrowheads="1"/>
          </p:cNvSpPr>
          <p:nvPr/>
        </p:nvSpPr>
        <p:spPr bwMode="auto">
          <a:xfrm>
            <a:off x="6375840" y="2554941"/>
            <a:ext cx="72037" cy="76937"/>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89" name="Rectangle 88">
            <a:extLst>
              <a:ext uri="{FF2B5EF4-FFF2-40B4-BE49-F238E27FC236}">
                <a16:creationId xmlns:a16="http://schemas.microsoft.com/office/drawing/2014/main" id="{60167A65-D794-4902-98AD-D2B80CDE45D9}"/>
              </a:ext>
            </a:extLst>
          </p:cNvPr>
          <p:cNvSpPr>
            <a:spLocks noChangeArrowheads="1"/>
          </p:cNvSpPr>
          <p:nvPr/>
        </p:nvSpPr>
        <p:spPr bwMode="auto">
          <a:xfrm>
            <a:off x="6676480" y="2554940"/>
            <a:ext cx="63375" cy="76938"/>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90" name="Rounded Rectangle 289">
            <a:extLst>
              <a:ext uri="{FF2B5EF4-FFF2-40B4-BE49-F238E27FC236}">
                <a16:creationId xmlns:a16="http://schemas.microsoft.com/office/drawing/2014/main" id="{21392D11-4542-4642-843B-C98DBD9939B8}"/>
              </a:ext>
            </a:extLst>
          </p:cNvPr>
          <p:cNvSpPr/>
          <p:nvPr/>
        </p:nvSpPr>
        <p:spPr>
          <a:xfrm>
            <a:off x="1488888" y="154021"/>
            <a:ext cx="4457593" cy="4274674"/>
          </a:xfrm>
          <a:prstGeom prst="roundRect">
            <a:avLst/>
          </a:prstGeom>
          <a:noFill/>
          <a:ln w="25400" cap="flat" cmpd="sng" algn="ctr">
            <a:solidFill>
              <a:srgbClr val="68717A"/>
            </a:solidFill>
            <a:prstDash val="dash"/>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Headline" pitchFamily="34" charset="0"/>
              <a:ea typeface="+mn-ea"/>
              <a:cs typeface="+mn-cs"/>
            </a:endParaRPr>
          </a:p>
        </p:txBody>
      </p:sp>
      <p:sp>
        <p:nvSpPr>
          <p:cNvPr id="191" name="Rounded Rectangle 290">
            <a:extLst>
              <a:ext uri="{FF2B5EF4-FFF2-40B4-BE49-F238E27FC236}">
                <a16:creationId xmlns:a16="http://schemas.microsoft.com/office/drawing/2014/main" id="{002687A6-5C68-4676-96BF-4D13D6275E11}"/>
              </a:ext>
            </a:extLst>
          </p:cNvPr>
          <p:cNvSpPr/>
          <p:nvPr/>
        </p:nvSpPr>
        <p:spPr>
          <a:xfrm>
            <a:off x="6081150" y="176708"/>
            <a:ext cx="2633355" cy="4251988"/>
          </a:xfrm>
          <a:prstGeom prst="roundRect">
            <a:avLst/>
          </a:prstGeom>
          <a:noFill/>
          <a:ln w="25400" cap="flat" cmpd="sng" algn="ctr">
            <a:solidFill>
              <a:srgbClr val="68717A"/>
            </a:solidFill>
            <a:prstDash val="dash"/>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Headline" pitchFamily="34" charset="0"/>
              <a:ea typeface="+mn-ea"/>
              <a:cs typeface="+mn-cs"/>
            </a:endParaRPr>
          </a:p>
        </p:txBody>
      </p:sp>
      <p:sp>
        <p:nvSpPr>
          <p:cNvPr id="192" name="TextBox 191">
            <a:extLst>
              <a:ext uri="{FF2B5EF4-FFF2-40B4-BE49-F238E27FC236}">
                <a16:creationId xmlns:a16="http://schemas.microsoft.com/office/drawing/2014/main" id="{2C7D2EA0-AFED-4692-9F63-A5726379D32A}"/>
              </a:ext>
            </a:extLst>
          </p:cNvPr>
          <p:cNvSpPr txBox="1"/>
          <p:nvPr/>
        </p:nvSpPr>
        <p:spPr>
          <a:xfrm>
            <a:off x="2692973" y="153615"/>
            <a:ext cx="2049422" cy="338554"/>
          </a:xfrm>
          <a:prstGeom prst="rect">
            <a:avLst/>
          </a:prstGeom>
          <a:noFill/>
        </p:spPr>
        <p:txBody>
          <a:bodyPr wrap="square" lIns="0" tIns="0" rIns="0" bIns="0" rtlCol="0">
            <a:spAutoFit/>
          </a:bodyPr>
          <a:lstStyle/>
          <a:p>
            <a:pPr algn="ctr" defTabSz="457200" fontAlgn="base">
              <a:spcBef>
                <a:spcPct val="0"/>
              </a:spcBef>
              <a:spcAft>
                <a:spcPct val="0"/>
              </a:spcAft>
            </a:pPr>
            <a:endParaRPr lang="en-US" sz="1100" b="1" dirty="0">
              <a:solidFill>
                <a:srgbClr val="124191">
                  <a:lumMod val="50000"/>
                </a:srgbClr>
              </a:solidFill>
              <a:latin typeface="Nokia Pure Headline" pitchFamily="34" charset="0"/>
            </a:endParaRPr>
          </a:p>
          <a:p>
            <a:pPr algn="ctr" defTabSz="457200" fontAlgn="base">
              <a:spcBef>
                <a:spcPct val="0"/>
              </a:spcBef>
              <a:spcAft>
                <a:spcPct val="0"/>
              </a:spcAft>
            </a:pPr>
            <a:r>
              <a:rPr lang="en-US" sz="1100" b="1" dirty="0">
                <a:solidFill>
                  <a:srgbClr val="124191">
                    <a:lumMod val="50000"/>
                  </a:srgbClr>
                </a:solidFill>
                <a:latin typeface="Nokia Pure Headline" pitchFamily="34" charset="0"/>
              </a:rPr>
              <a:t>SRAN17A </a:t>
            </a:r>
          </a:p>
        </p:txBody>
      </p:sp>
      <p:sp>
        <p:nvSpPr>
          <p:cNvPr id="193" name="TextBox 192">
            <a:extLst>
              <a:ext uri="{FF2B5EF4-FFF2-40B4-BE49-F238E27FC236}">
                <a16:creationId xmlns:a16="http://schemas.microsoft.com/office/drawing/2014/main" id="{56F33006-B8CF-4109-AB57-036A2879E4D0}"/>
              </a:ext>
            </a:extLst>
          </p:cNvPr>
          <p:cNvSpPr txBox="1"/>
          <p:nvPr/>
        </p:nvSpPr>
        <p:spPr>
          <a:xfrm>
            <a:off x="6339439" y="175401"/>
            <a:ext cx="2049422" cy="338554"/>
          </a:xfrm>
          <a:prstGeom prst="rect">
            <a:avLst/>
          </a:prstGeom>
          <a:noFill/>
        </p:spPr>
        <p:txBody>
          <a:bodyPr wrap="square" lIns="0" tIns="0" rIns="0" bIns="0" rtlCol="0">
            <a:spAutoFit/>
          </a:bodyPr>
          <a:lstStyle/>
          <a:p>
            <a:pPr algn="ctr" defTabSz="457200" fontAlgn="base">
              <a:spcBef>
                <a:spcPct val="0"/>
              </a:spcBef>
              <a:spcAft>
                <a:spcPct val="0"/>
              </a:spcAft>
            </a:pPr>
            <a:endParaRPr lang="en-US" sz="1100" b="1" dirty="0">
              <a:solidFill>
                <a:srgbClr val="124191">
                  <a:lumMod val="50000"/>
                </a:srgbClr>
              </a:solidFill>
              <a:latin typeface="Nokia Pure Headline" pitchFamily="34" charset="0"/>
            </a:endParaRPr>
          </a:p>
          <a:p>
            <a:pPr algn="ctr" defTabSz="457200" fontAlgn="base">
              <a:spcBef>
                <a:spcPct val="0"/>
              </a:spcBef>
              <a:spcAft>
                <a:spcPct val="0"/>
              </a:spcAft>
            </a:pPr>
            <a:r>
              <a:rPr lang="en-US" sz="1100" b="1" dirty="0">
                <a:solidFill>
                  <a:srgbClr val="124191">
                    <a:lumMod val="50000"/>
                  </a:srgbClr>
                </a:solidFill>
                <a:latin typeface="Nokia Pure Headline" pitchFamily="34" charset="0"/>
              </a:rPr>
              <a:t>SRAN18/SRAN18A</a:t>
            </a:r>
          </a:p>
        </p:txBody>
      </p:sp>
      <p:sp>
        <p:nvSpPr>
          <p:cNvPr id="194" name="Footer Placeholder 3">
            <a:extLst>
              <a:ext uri="{FF2B5EF4-FFF2-40B4-BE49-F238E27FC236}">
                <a16:creationId xmlns:a16="http://schemas.microsoft.com/office/drawing/2014/main" id="{98E34D93-359C-47C8-A6B3-C1C99FA26934}"/>
              </a:ext>
            </a:extLst>
          </p:cNvPr>
          <p:cNvSpPr txBox="1">
            <a:spLocks/>
          </p:cNvSpPr>
          <p:nvPr/>
        </p:nvSpPr>
        <p:spPr>
          <a:xfrm>
            <a:off x="725525" y="4953045"/>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grpSp>
        <p:nvGrpSpPr>
          <p:cNvPr id="195" name="Group 194">
            <a:extLst>
              <a:ext uri="{FF2B5EF4-FFF2-40B4-BE49-F238E27FC236}">
                <a16:creationId xmlns:a16="http://schemas.microsoft.com/office/drawing/2014/main" id="{1915B08D-AEE7-4027-81F1-A60A3DD5C535}"/>
              </a:ext>
            </a:extLst>
          </p:cNvPr>
          <p:cNvGrpSpPr/>
          <p:nvPr/>
        </p:nvGrpSpPr>
        <p:grpSpPr>
          <a:xfrm>
            <a:off x="6380145" y="837378"/>
            <a:ext cx="648000" cy="436638"/>
            <a:chOff x="5774560" y="2916779"/>
            <a:chExt cx="648000" cy="436638"/>
          </a:xfrm>
        </p:grpSpPr>
        <p:grpSp>
          <p:nvGrpSpPr>
            <p:cNvPr id="196" name="Group 116">
              <a:extLst>
                <a:ext uri="{FF2B5EF4-FFF2-40B4-BE49-F238E27FC236}">
                  <a16:creationId xmlns:a16="http://schemas.microsoft.com/office/drawing/2014/main" id="{504466D6-0C06-4A17-A9B6-598643BA9DDC}"/>
                </a:ext>
              </a:extLst>
            </p:cNvPr>
            <p:cNvGrpSpPr/>
            <p:nvPr/>
          </p:nvGrpSpPr>
          <p:grpSpPr>
            <a:xfrm>
              <a:off x="5774560" y="2944653"/>
              <a:ext cx="648000" cy="408764"/>
              <a:chOff x="844064" y="2872897"/>
              <a:chExt cx="841792" cy="635817"/>
            </a:xfrm>
          </p:grpSpPr>
          <p:sp>
            <p:nvSpPr>
              <p:cNvPr id="201" name="Rectangle 87">
                <a:extLst>
                  <a:ext uri="{FF2B5EF4-FFF2-40B4-BE49-F238E27FC236}">
                    <a16:creationId xmlns:a16="http://schemas.microsoft.com/office/drawing/2014/main" id="{E9D4C52B-845B-477F-AC49-6EEA73780BAB}"/>
                  </a:ext>
                </a:extLst>
              </p:cNvPr>
              <p:cNvSpPr>
                <a:spLocks noChangeArrowheads="1"/>
              </p:cNvSpPr>
              <p:nvPr/>
            </p:nvSpPr>
            <p:spPr bwMode="auto">
              <a:xfrm>
                <a:off x="844064" y="2872897"/>
                <a:ext cx="745495" cy="406430"/>
              </a:xfrm>
              <a:prstGeom prst="rect">
                <a:avLst/>
              </a:prstGeom>
              <a:solidFill>
                <a:srgbClr val="00C9FF"/>
              </a:solidFill>
              <a:ln w="19050" algn="ctr">
                <a:solidFill>
                  <a:srgbClr val="FFFFFF">
                    <a:lumMod val="50000"/>
                  </a:srgbClr>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02" name="Right Triangle 201">
                <a:extLst>
                  <a:ext uri="{FF2B5EF4-FFF2-40B4-BE49-F238E27FC236}">
                    <a16:creationId xmlns:a16="http://schemas.microsoft.com/office/drawing/2014/main" id="{D96CB851-36AF-4FCE-B97C-1CDB5F9C04DB}"/>
                  </a:ext>
                </a:extLst>
              </p:cNvPr>
              <p:cNvSpPr/>
              <p:nvPr/>
            </p:nvSpPr>
            <p:spPr>
              <a:xfrm flipH="1">
                <a:off x="867179" y="2921431"/>
                <a:ext cx="721536" cy="351243"/>
              </a:xfrm>
              <a:prstGeom prst="rtTriangle">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203" name="TextBox 202">
                <a:extLst>
                  <a:ext uri="{FF2B5EF4-FFF2-40B4-BE49-F238E27FC236}">
                    <a16:creationId xmlns:a16="http://schemas.microsoft.com/office/drawing/2014/main" id="{DEA263A3-F84E-4FB6-80AC-357A4FF4AEBD}"/>
                  </a:ext>
                </a:extLst>
              </p:cNvPr>
              <p:cNvSpPr txBox="1"/>
              <p:nvPr/>
            </p:nvSpPr>
            <p:spPr>
              <a:xfrm>
                <a:off x="844064" y="3293284"/>
                <a:ext cx="841792" cy="215430"/>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124191">
                        <a:lumMod val="50000"/>
                      </a:srgbClr>
                    </a:solidFill>
                    <a:effectLst/>
                    <a:uLnTx/>
                    <a:uFillTx/>
                    <a:latin typeface="Nokia Pure Headline" pitchFamily="34" charset="0"/>
                  </a:rPr>
                  <a:t>FHFB(4T4R</a:t>
                </a:r>
                <a:r>
                  <a:rPr kumimoji="0" lang="en-US" sz="900" b="1" i="0" u="none" strike="noStrike" kern="0" cap="none" spc="0" normalizeH="0" baseline="0" noProof="0" dirty="0">
                    <a:ln>
                      <a:noFill/>
                    </a:ln>
                    <a:solidFill>
                      <a:srgbClr val="124191">
                        <a:lumMod val="50000"/>
                      </a:srgbClr>
                    </a:solidFill>
                    <a:effectLst/>
                    <a:uLnTx/>
                    <a:uFillTx/>
                    <a:latin typeface="Nokia Pure Headline" pitchFamily="34" charset="0"/>
                  </a:rPr>
                  <a:t>)</a:t>
                </a:r>
              </a:p>
            </p:txBody>
          </p:sp>
          <p:sp>
            <p:nvSpPr>
              <p:cNvPr id="204" name="TextBox 203">
                <a:extLst>
                  <a:ext uri="{FF2B5EF4-FFF2-40B4-BE49-F238E27FC236}">
                    <a16:creationId xmlns:a16="http://schemas.microsoft.com/office/drawing/2014/main" id="{E74A2505-4349-4563-A708-D3733907B6FA}"/>
                  </a:ext>
                </a:extLst>
              </p:cNvPr>
              <p:cNvSpPr txBox="1"/>
              <p:nvPr/>
            </p:nvSpPr>
            <p:spPr>
              <a:xfrm>
                <a:off x="844064" y="2992647"/>
                <a:ext cx="841792" cy="19149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4x40W</a:t>
                </a:r>
              </a:p>
            </p:txBody>
          </p:sp>
        </p:grpSp>
        <p:sp>
          <p:nvSpPr>
            <p:cNvPr id="197" name="Rectangle 88">
              <a:extLst>
                <a:ext uri="{FF2B5EF4-FFF2-40B4-BE49-F238E27FC236}">
                  <a16:creationId xmlns:a16="http://schemas.microsoft.com/office/drawing/2014/main" id="{9AB5AF46-FAFA-459E-B7F4-E07DE78F578A}"/>
                </a:ext>
              </a:extLst>
            </p:cNvPr>
            <p:cNvSpPr>
              <a:spLocks noChangeArrowheads="1"/>
            </p:cNvSpPr>
            <p:nvPr/>
          </p:nvSpPr>
          <p:spPr bwMode="auto">
            <a:xfrm>
              <a:off x="5816169" y="2916779"/>
              <a:ext cx="78647" cy="6568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98" name="Rectangle 88">
              <a:extLst>
                <a:ext uri="{FF2B5EF4-FFF2-40B4-BE49-F238E27FC236}">
                  <a16:creationId xmlns:a16="http://schemas.microsoft.com/office/drawing/2014/main" id="{8D9BABF1-FDF9-4160-8BC7-F4EDFE2703C3}"/>
                </a:ext>
              </a:extLst>
            </p:cNvPr>
            <p:cNvSpPr>
              <a:spLocks noChangeArrowheads="1"/>
            </p:cNvSpPr>
            <p:nvPr/>
          </p:nvSpPr>
          <p:spPr bwMode="auto">
            <a:xfrm>
              <a:off x="5936425" y="2916779"/>
              <a:ext cx="78647" cy="6568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199" name="Rectangle 88">
              <a:extLst>
                <a:ext uri="{FF2B5EF4-FFF2-40B4-BE49-F238E27FC236}">
                  <a16:creationId xmlns:a16="http://schemas.microsoft.com/office/drawing/2014/main" id="{DAB8ED12-202E-47A1-ADA6-570F530FDCA6}"/>
                </a:ext>
              </a:extLst>
            </p:cNvPr>
            <p:cNvSpPr>
              <a:spLocks noChangeArrowheads="1"/>
            </p:cNvSpPr>
            <p:nvPr/>
          </p:nvSpPr>
          <p:spPr bwMode="auto">
            <a:xfrm>
              <a:off x="6075200" y="2916779"/>
              <a:ext cx="78647" cy="6568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sp>
          <p:nvSpPr>
            <p:cNvPr id="200" name="Rectangle 88">
              <a:extLst>
                <a:ext uri="{FF2B5EF4-FFF2-40B4-BE49-F238E27FC236}">
                  <a16:creationId xmlns:a16="http://schemas.microsoft.com/office/drawing/2014/main" id="{6B7CCD01-5E19-4288-93E0-1C7C068DEA01}"/>
                </a:ext>
              </a:extLst>
            </p:cNvPr>
            <p:cNvSpPr>
              <a:spLocks noChangeArrowheads="1"/>
            </p:cNvSpPr>
            <p:nvPr/>
          </p:nvSpPr>
          <p:spPr bwMode="auto">
            <a:xfrm>
              <a:off x="6195456" y="2916779"/>
              <a:ext cx="78647" cy="65685"/>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Pct val="110000"/>
                <a:buFontTx/>
                <a:buNone/>
                <a:tabLst/>
                <a:defRPr/>
              </a:pPr>
              <a:endParaRPr kumimoji="0" lang="en-GB" sz="1100" b="1" i="0" u="none" strike="noStrike" kern="0" cap="none" spc="0" normalizeH="0" baseline="0" noProof="0" dirty="0">
                <a:ln>
                  <a:noFill/>
                </a:ln>
                <a:solidFill>
                  <a:srgbClr val="000000"/>
                </a:solidFill>
                <a:effectLst/>
                <a:uLnTx/>
                <a:uFillTx/>
                <a:latin typeface="Arial" charset="0"/>
              </a:endParaRPr>
            </a:p>
          </p:txBody>
        </p:sp>
      </p:grpSp>
    </p:spTree>
    <p:extLst>
      <p:ext uri="{BB962C8B-B14F-4D97-AF65-F5344CB8AC3E}">
        <p14:creationId xmlns:p14="http://schemas.microsoft.com/office/powerpoint/2010/main" val="3423248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3ED207E-6362-4D4A-82D8-261D61E1B92F}"/>
              </a:ext>
            </a:extLst>
          </p:cNvPr>
          <p:cNvGraphicFramePr/>
          <p:nvPr>
            <p:extLst>
              <p:ext uri="{D42A27DB-BD31-4B8C-83A1-F6EECF244321}">
                <p14:modId xmlns:p14="http://schemas.microsoft.com/office/powerpoint/2010/main" val="190413291"/>
              </p:ext>
            </p:extLst>
          </p:nvPr>
        </p:nvGraphicFramePr>
        <p:xfrm>
          <a:off x="242784" y="576237"/>
          <a:ext cx="8658432" cy="4088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92">
            <a:extLst>
              <a:ext uri="{FF2B5EF4-FFF2-40B4-BE49-F238E27FC236}">
                <a16:creationId xmlns:a16="http://schemas.microsoft.com/office/drawing/2014/main" id="{2BF473F1-0692-49BC-9E75-B75BB127B3DD}"/>
              </a:ext>
            </a:extLst>
          </p:cNvPr>
          <p:cNvSpPr>
            <a:spLocks noChangeArrowheads="1"/>
          </p:cNvSpPr>
          <p:nvPr/>
        </p:nvSpPr>
        <p:spPr bwMode="auto">
          <a:xfrm>
            <a:off x="3913179" y="4724678"/>
            <a:ext cx="67131" cy="61358"/>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r>
              <a:rPr kumimoji="0" lang="en-GB" sz="1100" b="1" i="0" u="none" strike="noStrike" kern="0" cap="none" spc="0" normalizeH="0" baseline="0" noProof="0" dirty="0">
                <a:ln>
                  <a:noFill/>
                </a:ln>
                <a:solidFill>
                  <a:srgbClr val="000000"/>
                </a:solidFill>
                <a:effectLst/>
                <a:uLnTx/>
                <a:uFillTx/>
              </a:rPr>
              <a:t>              </a:t>
            </a:r>
            <a:r>
              <a:rPr kumimoji="0" lang="en-GB" sz="800" b="1" i="0" u="none" strike="noStrike" kern="0" cap="none" spc="0" normalizeH="0" baseline="0" noProof="0" dirty="0" err="1">
                <a:ln>
                  <a:noFill/>
                </a:ln>
                <a:solidFill>
                  <a:srgbClr val="000000"/>
                </a:solidFill>
                <a:effectLst/>
                <a:uLnTx/>
                <a:uFillTx/>
              </a:rPr>
              <a:t>Tx</a:t>
            </a:r>
            <a:r>
              <a:rPr kumimoji="0" lang="en-GB" sz="800" b="1" i="0" u="none" strike="noStrike" kern="0" cap="none" spc="0" normalizeH="0" baseline="0" noProof="0" dirty="0">
                <a:ln>
                  <a:noFill/>
                </a:ln>
                <a:solidFill>
                  <a:srgbClr val="000000"/>
                </a:solidFill>
                <a:effectLst/>
                <a:uLnTx/>
                <a:uFillTx/>
              </a:rPr>
              <a:t> Rx</a:t>
            </a:r>
          </a:p>
        </p:txBody>
      </p:sp>
      <p:sp>
        <p:nvSpPr>
          <p:cNvPr id="4" name="Rectangle 93">
            <a:extLst>
              <a:ext uri="{FF2B5EF4-FFF2-40B4-BE49-F238E27FC236}">
                <a16:creationId xmlns:a16="http://schemas.microsoft.com/office/drawing/2014/main" id="{E23E8815-17F8-4DC8-94FB-4082298CC0A8}"/>
              </a:ext>
            </a:extLst>
          </p:cNvPr>
          <p:cNvSpPr>
            <a:spLocks noChangeArrowheads="1"/>
          </p:cNvSpPr>
          <p:nvPr/>
        </p:nvSpPr>
        <p:spPr bwMode="auto">
          <a:xfrm>
            <a:off x="3909978" y="4829259"/>
            <a:ext cx="67131" cy="61358"/>
          </a:xfrm>
          <a:prstGeom prst="rect">
            <a:avLst/>
          </a:prstGeom>
          <a:solidFill>
            <a:srgbClr val="124191">
              <a:lumMod val="20000"/>
              <a:lumOff val="80000"/>
            </a:srgbClr>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r>
              <a:rPr kumimoji="0" lang="en-GB" sz="1100" b="1" i="0" u="none" strike="noStrike" kern="0" cap="none" spc="0" normalizeH="0" baseline="0" noProof="0" dirty="0">
                <a:ln>
                  <a:noFill/>
                </a:ln>
                <a:solidFill>
                  <a:srgbClr val="000000"/>
                </a:solidFill>
                <a:effectLst/>
                <a:uLnTx/>
                <a:uFillTx/>
                <a:latin typeface="Nokia Pure Headline Light"/>
              </a:rPr>
              <a:t>            </a:t>
            </a:r>
            <a:r>
              <a:rPr kumimoji="0" lang="en-GB" sz="800" b="1" i="0" u="none" strike="noStrike" kern="0" cap="none" spc="0" normalizeH="0" baseline="0" noProof="0" dirty="0">
                <a:ln>
                  <a:noFill/>
                </a:ln>
                <a:solidFill>
                  <a:srgbClr val="000000"/>
                </a:solidFill>
                <a:effectLst/>
                <a:uLnTx/>
                <a:uFillTx/>
                <a:latin typeface="Nokia Pure Headline Light"/>
              </a:rPr>
              <a:t>Rx</a:t>
            </a:r>
          </a:p>
        </p:txBody>
      </p:sp>
      <p:grpSp>
        <p:nvGrpSpPr>
          <p:cNvPr id="5" name="Group 4">
            <a:extLst>
              <a:ext uri="{FF2B5EF4-FFF2-40B4-BE49-F238E27FC236}">
                <a16:creationId xmlns:a16="http://schemas.microsoft.com/office/drawing/2014/main" id="{E98C5DC7-C6D7-4FBD-9E74-97FE3FC71AA4}"/>
              </a:ext>
            </a:extLst>
          </p:cNvPr>
          <p:cNvGrpSpPr/>
          <p:nvPr/>
        </p:nvGrpSpPr>
        <p:grpSpPr>
          <a:xfrm>
            <a:off x="3010042" y="4637002"/>
            <a:ext cx="592788" cy="120256"/>
            <a:chOff x="3230268" y="4796486"/>
            <a:chExt cx="592788" cy="120256"/>
          </a:xfrm>
        </p:grpSpPr>
        <p:sp>
          <p:nvSpPr>
            <p:cNvPr id="6" name="Rectangle 5">
              <a:extLst>
                <a:ext uri="{FF2B5EF4-FFF2-40B4-BE49-F238E27FC236}">
                  <a16:creationId xmlns:a16="http://schemas.microsoft.com/office/drawing/2014/main" id="{4B4C9BB6-1EBE-4042-9AB2-0CFCEB8B2C27}"/>
                </a:ext>
              </a:extLst>
            </p:cNvPr>
            <p:cNvSpPr/>
            <p:nvPr/>
          </p:nvSpPr>
          <p:spPr>
            <a:xfrm>
              <a:off x="3230268" y="4796486"/>
              <a:ext cx="319556" cy="120256"/>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A8BBC0"/>
                  </a:solidFill>
                  <a:effectLst/>
                  <a:uLnTx/>
                  <a:uFillTx/>
                  <a:latin typeface="Nokia Pure Text Light"/>
                  <a:ea typeface="+mn-ea"/>
                  <a:cs typeface="+mn-cs"/>
                </a:rPr>
                <a:t>      </a:t>
              </a:r>
              <a:endParaRPr kumimoji="0" lang="en-IN" sz="500" b="1" i="0" u="none" strike="noStrike" kern="0" cap="none" spc="0" normalizeH="0" baseline="0" noProof="0" dirty="0">
                <a:ln>
                  <a:noFill/>
                </a:ln>
                <a:solidFill>
                  <a:srgbClr val="000000"/>
                </a:solidFill>
                <a:effectLst/>
                <a:uLnTx/>
                <a:uFillTx/>
                <a:latin typeface="Nokia Pure Text Light"/>
                <a:ea typeface="+mn-ea"/>
                <a:cs typeface="+mn-cs"/>
              </a:endParaRPr>
            </a:p>
          </p:txBody>
        </p:sp>
        <p:sp>
          <p:nvSpPr>
            <p:cNvPr id="7" name="TextBox 6">
              <a:extLst>
                <a:ext uri="{FF2B5EF4-FFF2-40B4-BE49-F238E27FC236}">
                  <a16:creationId xmlns:a16="http://schemas.microsoft.com/office/drawing/2014/main" id="{573FB437-EAAE-456E-B48E-0E08109159B8}"/>
                </a:ext>
              </a:extLst>
            </p:cNvPr>
            <p:cNvSpPr txBox="1"/>
            <p:nvPr/>
          </p:nvSpPr>
          <p:spPr>
            <a:xfrm>
              <a:off x="3489696" y="4806936"/>
              <a:ext cx="333360" cy="9233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124191">
                      <a:lumMod val="50000"/>
                    </a:srgbClr>
                  </a:solidFill>
                  <a:effectLst/>
                  <a:uLnTx/>
                  <a:uFillTx/>
                  <a:latin typeface="Nokia Pure Headline" pitchFamily="34" charset="0"/>
                </a:rPr>
                <a:t>GSM</a:t>
              </a:r>
            </a:p>
          </p:txBody>
        </p:sp>
      </p:grpSp>
      <p:grpSp>
        <p:nvGrpSpPr>
          <p:cNvPr id="8" name="Group 7">
            <a:extLst>
              <a:ext uri="{FF2B5EF4-FFF2-40B4-BE49-F238E27FC236}">
                <a16:creationId xmlns:a16="http://schemas.microsoft.com/office/drawing/2014/main" id="{FCB6956D-3BA8-4599-9428-2BD848CEA87C}"/>
              </a:ext>
            </a:extLst>
          </p:cNvPr>
          <p:cNvGrpSpPr/>
          <p:nvPr/>
        </p:nvGrpSpPr>
        <p:grpSpPr>
          <a:xfrm>
            <a:off x="3008672" y="4780811"/>
            <a:ext cx="660794" cy="120256"/>
            <a:chOff x="3230268" y="4796486"/>
            <a:chExt cx="660794" cy="120256"/>
          </a:xfrm>
        </p:grpSpPr>
        <p:sp>
          <p:nvSpPr>
            <p:cNvPr id="9" name="Rectangle 8">
              <a:extLst>
                <a:ext uri="{FF2B5EF4-FFF2-40B4-BE49-F238E27FC236}">
                  <a16:creationId xmlns:a16="http://schemas.microsoft.com/office/drawing/2014/main" id="{9C5091B6-A9CF-4840-BA2C-0AE7B5CC1A20}"/>
                </a:ext>
              </a:extLst>
            </p:cNvPr>
            <p:cNvSpPr/>
            <p:nvPr/>
          </p:nvSpPr>
          <p:spPr>
            <a:xfrm>
              <a:off x="3230268" y="4796486"/>
              <a:ext cx="319556" cy="120256"/>
            </a:xfrm>
            <a:prstGeom prst="rect">
              <a:avLst/>
            </a:prstGeom>
            <a:solidFill>
              <a:srgbClr val="00C9FF"/>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A8BBC0"/>
                  </a:solidFill>
                  <a:effectLst/>
                  <a:uLnTx/>
                  <a:uFillTx/>
                  <a:latin typeface="Nokia Pure Text Light"/>
                  <a:ea typeface="+mn-ea"/>
                  <a:cs typeface="+mn-cs"/>
                </a:rPr>
                <a:t>      </a:t>
              </a:r>
              <a:endParaRPr kumimoji="0" lang="en-IN" sz="500" b="1" i="0" u="none" strike="noStrike" kern="0" cap="none" spc="0" normalizeH="0" baseline="0" noProof="0" dirty="0">
                <a:ln>
                  <a:noFill/>
                </a:ln>
                <a:solidFill>
                  <a:srgbClr val="000000"/>
                </a:solidFill>
                <a:effectLst/>
                <a:uLnTx/>
                <a:uFillTx/>
                <a:latin typeface="Nokia Pure Text Light"/>
                <a:ea typeface="+mn-ea"/>
                <a:cs typeface="+mn-cs"/>
              </a:endParaRPr>
            </a:p>
          </p:txBody>
        </p:sp>
        <p:sp>
          <p:nvSpPr>
            <p:cNvPr id="10" name="TextBox 9">
              <a:extLst>
                <a:ext uri="{FF2B5EF4-FFF2-40B4-BE49-F238E27FC236}">
                  <a16:creationId xmlns:a16="http://schemas.microsoft.com/office/drawing/2014/main" id="{49D004F9-5163-411B-8FF9-F9C3C38BA029}"/>
                </a:ext>
              </a:extLst>
            </p:cNvPr>
            <p:cNvSpPr txBox="1"/>
            <p:nvPr/>
          </p:nvSpPr>
          <p:spPr>
            <a:xfrm>
              <a:off x="3557702" y="4806936"/>
              <a:ext cx="333360" cy="9233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124191">
                      <a:lumMod val="50000"/>
                    </a:srgbClr>
                  </a:solidFill>
                  <a:effectLst/>
                  <a:uLnTx/>
                  <a:uFillTx/>
                  <a:latin typeface="Nokia Pure Headline" pitchFamily="34" charset="0"/>
                </a:rPr>
                <a:t>WCDMA</a:t>
              </a:r>
            </a:p>
          </p:txBody>
        </p:sp>
      </p:grpSp>
      <p:grpSp>
        <p:nvGrpSpPr>
          <p:cNvPr id="11" name="Group 10">
            <a:extLst>
              <a:ext uri="{FF2B5EF4-FFF2-40B4-BE49-F238E27FC236}">
                <a16:creationId xmlns:a16="http://schemas.microsoft.com/office/drawing/2014/main" id="{794BCC4A-E2ED-4DFD-AB5A-AACF434020F6}"/>
              </a:ext>
            </a:extLst>
          </p:cNvPr>
          <p:cNvGrpSpPr/>
          <p:nvPr/>
        </p:nvGrpSpPr>
        <p:grpSpPr>
          <a:xfrm>
            <a:off x="3010042" y="4916742"/>
            <a:ext cx="592788" cy="120256"/>
            <a:chOff x="3230268" y="4796486"/>
            <a:chExt cx="592788" cy="120256"/>
          </a:xfrm>
        </p:grpSpPr>
        <p:sp>
          <p:nvSpPr>
            <p:cNvPr id="12" name="Rectangle 11">
              <a:extLst>
                <a:ext uri="{FF2B5EF4-FFF2-40B4-BE49-F238E27FC236}">
                  <a16:creationId xmlns:a16="http://schemas.microsoft.com/office/drawing/2014/main" id="{174A9BD3-A8CA-4E85-A36F-CEEED7F6DC2E}"/>
                </a:ext>
              </a:extLst>
            </p:cNvPr>
            <p:cNvSpPr/>
            <p:nvPr/>
          </p:nvSpPr>
          <p:spPr>
            <a:xfrm>
              <a:off x="3230268" y="4796486"/>
              <a:ext cx="319556" cy="120256"/>
            </a:xfrm>
            <a:prstGeom prst="rect">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A8BBC0"/>
                  </a:solidFill>
                  <a:effectLst/>
                  <a:uLnTx/>
                  <a:uFillTx/>
                  <a:latin typeface="Nokia Pure Text Light"/>
                  <a:ea typeface="+mn-ea"/>
                  <a:cs typeface="+mn-cs"/>
                </a:rPr>
                <a:t>      </a:t>
              </a:r>
              <a:endParaRPr kumimoji="0" lang="en-IN" sz="500" b="1" i="0" u="none" strike="noStrike" kern="0" cap="none" spc="0" normalizeH="0" baseline="0" noProof="0" dirty="0">
                <a:ln>
                  <a:noFill/>
                </a:ln>
                <a:solidFill>
                  <a:srgbClr val="000000"/>
                </a:solidFill>
                <a:effectLst/>
                <a:uLnTx/>
                <a:uFillTx/>
                <a:latin typeface="Nokia Pure Text Light"/>
                <a:ea typeface="+mn-ea"/>
                <a:cs typeface="+mn-cs"/>
              </a:endParaRPr>
            </a:p>
          </p:txBody>
        </p:sp>
        <p:sp>
          <p:nvSpPr>
            <p:cNvPr id="13" name="TextBox 12">
              <a:extLst>
                <a:ext uri="{FF2B5EF4-FFF2-40B4-BE49-F238E27FC236}">
                  <a16:creationId xmlns:a16="http://schemas.microsoft.com/office/drawing/2014/main" id="{21BF98DF-DD3B-440B-97D9-AFA3210E7A8A}"/>
                </a:ext>
              </a:extLst>
            </p:cNvPr>
            <p:cNvSpPr txBox="1"/>
            <p:nvPr/>
          </p:nvSpPr>
          <p:spPr>
            <a:xfrm>
              <a:off x="3489696" y="4806936"/>
              <a:ext cx="333360" cy="92333"/>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124191">
                      <a:lumMod val="50000"/>
                    </a:srgbClr>
                  </a:solidFill>
                  <a:effectLst/>
                  <a:uLnTx/>
                  <a:uFillTx/>
                  <a:latin typeface="Nokia Pure Headline" pitchFamily="34" charset="0"/>
                </a:rPr>
                <a:t>LTE</a:t>
              </a:r>
            </a:p>
          </p:txBody>
        </p:sp>
      </p:grpSp>
      <p:grpSp>
        <p:nvGrpSpPr>
          <p:cNvPr id="14" name="Group 13">
            <a:extLst>
              <a:ext uri="{FF2B5EF4-FFF2-40B4-BE49-F238E27FC236}">
                <a16:creationId xmlns:a16="http://schemas.microsoft.com/office/drawing/2014/main" id="{17BAB3A6-4F29-4BA8-BF9B-62D7B7C990CB}"/>
              </a:ext>
            </a:extLst>
          </p:cNvPr>
          <p:cNvGrpSpPr/>
          <p:nvPr/>
        </p:nvGrpSpPr>
        <p:grpSpPr>
          <a:xfrm>
            <a:off x="4522382" y="4702725"/>
            <a:ext cx="720000" cy="253212"/>
            <a:chOff x="4511872" y="4740139"/>
            <a:chExt cx="720000" cy="253212"/>
          </a:xfrm>
        </p:grpSpPr>
        <p:sp>
          <p:nvSpPr>
            <p:cNvPr id="15" name="Rectangle 86">
              <a:extLst>
                <a:ext uri="{FF2B5EF4-FFF2-40B4-BE49-F238E27FC236}">
                  <a16:creationId xmlns:a16="http://schemas.microsoft.com/office/drawing/2014/main" id="{7E3787DD-1AFC-4D65-82D8-1C398D20168F}"/>
                </a:ext>
              </a:extLst>
            </p:cNvPr>
            <p:cNvSpPr>
              <a:spLocks noChangeArrowheads="1"/>
            </p:cNvSpPr>
            <p:nvPr/>
          </p:nvSpPr>
          <p:spPr bwMode="auto">
            <a:xfrm>
              <a:off x="4511872" y="4740139"/>
              <a:ext cx="720000" cy="250270"/>
            </a:xfrm>
            <a:prstGeom prst="rect">
              <a:avLst/>
            </a:prstGeom>
            <a:solidFill>
              <a:srgbClr val="00C9FF"/>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6" name="Rectangle 86">
              <a:extLst>
                <a:ext uri="{FF2B5EF4-FFF2-40B4-BE49-F238E27FC236}">
                  <a16:creationId xmlns:a16="http://schemas.microsoft.com/office/drawing/2014/main" id="{DA83ABBA-9255-4B8E-AA9A-29818FA90D15}"/>
                </a:ext>
              </a:extLst>
            </p:cNvPr>
            <p:cNvSpPr>
              <a:spLocks noChangeArrowheads="1"/>
            </p:cNvSpPr>
            <p:nvPr/>
          </p:nvSpPr>
          <p:spPr bwMode="auto">
            <a:xfrm>
              <a:off x="4519956" y="4753840"/>
              <a:ext cx="230589" cy="228295"/>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17" name="Rectangle 86">
              <a:extLst>
                <a:ext uri="{FF2B5EF4-FFF2-40B4-BE49-F238E27FC236}">
                  <a16:creationId xmlns:a16="http://schemas.microsoft.com/office/drawing/2014/main" id="{E8CB846A-DF3C-407F-A7CB-AA5B8FD22ED8}"/>
                </a:ext>
              </a:extLst>
            </p:cNvPr>
            <p:cNvSpPr>
              <a:spLocks noChangeArrowheads="1"/>
            </p:cNvSpPr>
            <p:nvPr/>
          </p:nvSpPr>
          <p:spPr bwMode="auto">
            <a:xfrm>
              <a:off x="4996091" y="4748780"/>
              <a:ext cx="230589" cy="244571"/>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grpSp>
      <p:sp>
        <p:nvSpPr>
          <p:cNvPr id="18" name="Rectangle 87">
            <a:extLst>
              <a:ext uri="{FF2B5EF4-FFF2-40B4-BE49-F238E27FC236}">
                <a16:creationId xmlns:a16="http://schemas.microsoft.com/office/drawing/2014/main" id="{8E5084A6-BD41-41F0-A695-D4395016C284}"/>
              </a:ext>
            </a:extLst>
          </p:cNvPr>
          <p:cNvSpPr>
            <a:spLocks noChangeArrowheads="1"/>
          </p:cNvSpPr>
          <p:nvPr/>
        </p:nvSpPr>
        <p:spPr bwMode="auto">
          <a:xfrm>
            <a:off x="6796736" y="4616102"/>
            <a:ext cx="178067" cy="100529"/>
          </a:xfrm>
          <a:prstGeom prst="rect">
            <a:avLst/>
          </a:prstGeom>
          <a:noFill/>
          <a:ln w="19050" algn="ctr">
            <a:solidFill>
              <a:srgbClr val="C00000"/>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US" sz="1100" b="1" kern="0" dirty="0">
              <a:solidFill>
                <a:srgbClr val="000000"/>
              </a:solidFill>
              <a:latin typeface="Arial" charset="0"/>
            </a:endParaRPr>
          </a:p>
        </p:txBody>
      </p:sp>
      <p:sp>
        <p:nvSpPr>
          <p:cNvPr id="19" name="Rectangle 87">
            <a:extLst>
              <a:ext uri="{FF2B5EF4-FFF2-40B4-BE49-F238E27FC236}">
                <a16:creationId xmlns:a16="http://schemas.microsoft.com/office/drawing/2014/main" id="{1618633B-72A7-4B87-B63D-B77DEFEA5A99}"/>
              </a:ext>
            </a:extLst>
          </p:cNvPr>
          <p:cNvSpPr>
            <a:spLocks noChangeArrowheads="1"/>
          </p:cNvSpPr>
          <p:nvPr/>
        </p:nvSpPr>
        <p:spPr bwMode="auto">
          <a:xfrm>
            <a:off x="6797879" y="4781355"/>
            <a:ext cx="187434" cy="99754"/>
          </a:xfrm>
          <a:prstGeom prst="rect">
            <a:avLst/>
          </a:prstGeom>
          <a:no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US" sz="1100" b="1" kern="0" dirty="0">
              <a:solidFill>
                <a:srgbClr val="000000"/>
              </a:solidFill>
              <a:latin typeface="Arial" charset="0"/>
            </a:endParaRPr>
          </a:p>
        </p:txBody>
      </p:sp>
      <p:sp>
        <p:nvSpPr>
          <p:cNvPr id="20" name="TextBox 19">
            <a:extLst>
              <a:ext uri="{FF2B5EF4-FFF2-40B4-BE49-F238E27FC236}">
                <a16:creationId xmlns:a16="http://schemas.microsoft.com/office/drawing/2014/main" id="{561DF9E1-EB31-467F-A019-41807A411BDF}"/>
              </a:ext>
            </a:extLst>
          </p:cNvPr>
          <p:cNvSpPr txBox="1"/>
          <p:nvPr/>
        </p:nvSpPr>
        <p:spPr>
          <a:xfrm>
            <a:off x="6978174" y="4627411"/>
            <a:ext cx="507923" cy="92333"/>
          </a:xfrm>
          <a:prstGeom prst="rect">
            <a:avLst/>
          </a:prstGeom>
          <a:noFill/>
        </p:spPr>
        <p:txBody>
          <a:bodyPr wrap="square" lIns="0" tIns="0" rIns="0" bIns="0" rtlCol="0">
            <a:spAutoFit/>
          </a:bodyPr>
          <a:lstStyle/>
          <a:p>
            <a:pPr algn="ctr" defTabSz="457200" fontAlgn="base">
              <a:spcBef>
                <a:spcPct val="0"/>
              </a:spcBef>
              <a:spcAft>
                <a:spcPct val="0"/>
              </a:spcAft>
            </a:pPr>
            <a:r>
              <a:rPr lang="en-US" sz="600" b="1" dirty="0">
                <a:solidFill>
                  <a:srgbClr val="124191">
                    <a:lumMod val="50000"/>
                  </a:srgbClr>
                </a:solidFill>
                <a:latin typeface="Nokia Pure Headline" pitchFamily="34" charset="0"/>
              </a:rPr>
              <a:t>3Gbps OBSAI</a:t>
            </a:r>
          </a:p>
        </p:txBody>
      </p:sp>
      <p:sp>
        <p:nvSpPr>
          <p:cNvPr id="21" name="TextBox 20">
            <a:extLst>
              <a:ext uri="{FF2B5EF4-FFF2-40B4-BE49-F238E27FC236}">
                <a16:creationId xmlns:a16="http://schemas.microsoft.com/office/drawing/2014/main" id="{912F832E-FEA2-4196-9372-9F53C5F4E0C2}"/>
              </a:ext>
            </a:extLst>
          </p:cNvPr>
          <p:cNvSpPr txBox="1"/>
          <p:nvPr/>
        </p:nvSpPr>
        <p:spPr>
          <a:xfrm>
            <a:off x="6984293" y="4783924"/>
            <a:ext cx="507923" cy="92333"/>
          </a:xfrm>
          <a:prstGeom prst="rect">
            <a:avLst/>
          </a:prstGeom>
          <a:noFill/>
        </p:spPr>
        <p:txBody>
          <a:bodyPr wrap="square" lIns="0" tIns="0" rIns="0" bIns="0" rtlCol="0">
            <a:spAutoFit/>
          </a:bodyPr>
          <a:lstStyle/>
          <a:p>
            <a:pPr algn="ctr" defTabSz="457200" fontAlgn="base">
              <a:spcBef>
                <a:spcPct val="0"/>
              </a:spcBef>
              <a:spcAft>
                <a:spcPct val="0"/>
              </a:spcAft>
            </a:pPr>
            <a:r>
              <a:rPr lang="en-US" sz="600" b="1" dirty="0">
                <a:solidFill>
                  <a:srgbClr val="124191">
                    <a:lumMod val="50000"/>
                  </a:srgbClr>
                </a:solidFill>
                <a:latin typeface="Nokia Pure Headline" pitchFamily="34" charset="0"/>
              </a:rPr>
              <a:t>6Gbps OBSAI</a:t>
            </a:r>
          </a:p>
        </p:txBody>
      </p:sp>
      <p:grpSp>
        <p:nvGrpSpPr>
          <p:cNvPr id="22" name="Group 21">
            <a:extLst>
              <a:ext uri="{FF2B5EF4-FFF2-40B4-BE49-F238E27FC236}">
                <a16:creationId xmlns:a16="http://schemas.microsoft.com/office/drawing/2014/main" id="{86A75D1D-8202-4B2D-98EC-A16B244D3DBD}"/>
              </a:ext>
            </a:extLst>
          </p:cNvPr>
          <p:cNvGrpSpPr/>
          <p:nvPr/>
        </p:nvGrpSpPr>
        <p:grpSpPr>
          <a:xfrm>
            <a:off x="6212827" y="1237828"/>
            <a:ext cx="601280" cy="430574"/>
            <a:chOff x="2768048" y="3204652"/>
            <a:chExt cx="841904" cy="519158"/>
          </a:xfrm>
        </p:grpSpPr>
        <p:sp>
          <p:nvSpPr>
            <p:cNvPr id="23" name="TextBox 22">
              <a:extLst>
                <a:ext uri="{FF2B5EF4-FFF2-40B4-BE49-F238E27FC236}">
                  <a16:creationId xmlns:a16="http://schemas.microsoft.com/office/drawing/2014/main" id="{308C389F-650E-4709-A021-89567A358737}"/>
                </a:ext>
              </a:extLst>
            </p:cNvPr>
            <p:cNvSpPr txBox="1"/>
            <p:nvPr/>
          </p:nvSpPr>
          <p:spPr>
            <a:xfrm>
              <a:off x="2768048" y="3593926"/>
              <a:ext cx="775593" cy="12988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124191">
                      <a:lumMod val="50000"/>
                    </a:srgbClr>
                  </a:solidFill>
                  <a:effectLst/>
                  <a:uLnTx/>
                  <a:uFillTx/>
                  <a:latin typeface="Nokia Pure Headline" pitchFamily="34" charset="0"/>
                </a:rPr>
                <a:t>AHEGA(2T4R)</a:t>
              </a:r>
            </a:p>
          </p:txBody>
        </p:sp>
        <p:grpSp>
          <p:nvGrpSpPr>
            <p:cNvPr id="24" name="Group 303">
              <a:extLst>
                <a:ext uri="{FF2B5EF4-FFF2-40B4-BE49-F238E27FC236}">
                  <a16:creationId xmlns:a16="http://schemas.microsoft.com/office/drawing/2014/main" id="{E762F429-68D3-4519-BB69-41391F24EC56}"/>
                </a:ext>
              </a:extLst>
            </p:cNvPr>
            <p:cNvGrpSpPr/>
            <p:nvPr/>
          </p:nvGrpSpPr>
          <p:grpSpPr>
            <a:xfrm>
              <a:off x="2768160" y="3204652"/>
              <a:ext cx="841792" cy="383837"/>
              <a:chOff x="539440" y="1367337"/>
              <a:chExt cx="1152128" cy="536454"/>
            </a:xfrm>
          </p:grpSpPr>
          <p:sp>
            <p:nvSpPr>
              <p:cNvPr id="28" name="Rectangle 86">
                <a:extLst>
                  <a:ext uri="{FF2B5EF4-FFF2-40B4-BE49-F238E27FC236}">
                    <a16:creationId xmlns:a16="http://schemas.microsoft.com/office/drawing/2014/main" id="{AB976A00-1CD4-4DA3-B10C-82B6042A356D}"/>
                  </a:ext>
                </a:extLst>
              </p:cNvPr>
              <p:cNvSpPr>
                <a:spLocks noChangeArrowheads="1"/>
              </p:cNvSpPr>
              <p:nvPr/>
            </p:nvSpPr>
            <p:spPr bwMode="auto">
              <a:xfrm>
                <a:off x="539440" y="1476465"/>
                <a:ext cx="1152128" cy="427326"/>
              </a:xfrm>
              <a:prstGeom prst="rect">
                <a:avLst/>
              </a:prstGeom>
              <a:solidFill>
                <a:srgbClr val="00C9FF"/>
              </a:solidFill>
              <a:ln w="19050" algn="ctr">
                <a:solidFill>
                  <a:srgbClr val="0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9" name="Rectangle 94">
                <a:extLst>
                  <a:ext uri="{FF2B5EF4-FFF2-40B4-BE49-F238E27FC236}">
                    <a16:creationId xmlns:a16="http://schemas.microsoft.com/office/drawing/2014/main" id="{31281462-98D0-42E6-83E6-7D995A61283C}"/>
                  </a:ext>
                </a:extLst>
              </p:cNvPr>
              <p:cNvSpPr>
                <a:spLocks noChangeArrowheads="1"/>
              </p:cNvSpPr>
              <p:nvPr/>
            </p:nvSpPr>
            <p:spPr bwMode="auto">
              <a:xfrm>
                <a:off x="1238508" y="1379815"/>
                <a:ext cx="107422" cy="107423"/>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30" name="Rectangle 92">
                <a:extLst>
                  <a:ext uri="{FF2B5EF4-FFF2-40B4-BE49-F238E27FC236}">
                    <a16:creationId xmlns:a16="http://schemas.microsoft.com/office/drawing/2014/main" id="{61E0E79A-8E2E-4D9D-892F-7828F0B3C902}"/>
                  </a:ext>
                </a:extLst>
              </p:cNvPr>
              <p:cNvSpPr>
                <a:spLocks noChangeArrowheads="1"/>
              </p:cNvSpPr>
              <p:nvPr/>
            </p:nvSpPr>
            <p:spPr bwMode="auto">
              <a:xfrm>
                <a:off x="892869" y="1367337"/>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25" name="Rectangle 86">
              <a:extLst>
                <a:ext uri="{FF2B5EF4-FFF2-40B4-BE49-F238E27FC236}">
                  <a16:creationId xmlns:a16="http://schemas.microsoft.com/office/drawing/2014/main" id="{B893CC3E-6B34-41A2-BCCB-D6EB48F50B93}"/>
                </a:ext>
              </a:extLst>
            </p:cNvPr>
            <p:cNvSpPr>
              <a:spLocks noChangeArrowheads="1"/>
            </p:cNvSpPr>
            <p:nvPr/>
          </p:nvSpPr>
          <p:spPr bwMode="auto">
            <a:xfrm>
              <a:off x="2777611" y="3293085"/>
              <a:ext cx="269595" cy="285251"/>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6" name="Rectangle 86">
              <a:extLst>
                <a:ext uri="{FF2B5EF4-FFF2-40B4-BE49-F238E27FC236}">
                  <a16:creationId xmlns:a16="http://schemas.microsoft.com/office/drawing/2014/main" id="{0944B728-F2C9-46B3-89BE-EB3E0AF3E563}"/>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27" name="TextBox 26">
              <a:extLst>
                <a:ext uri="{FF2B5EF4-FFF2-40B4-BE49-F238E27FC236}">
                  <a16:creationId xmlns:a16="http://schemas.microsoft.com/office/drawing/2014/main" id="{8EAA2F14-9EE7-4389-A57B-BD2F08FB65C0}"/>
                </a:ext>
              </a:extLst>
            </p:cNvPr>
            <p:cNvSpPr txBox="1"/>
            <p:nvPr/>
          </p:nvSpPr>
          <p:spPr>
            <a:xfrm>
              <a:off x="2852339"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2x120W</a:t>
              </a:r>
            </a:p>
          </p:txBody>
        </p:sp>
      </p:grpSp>
      <p:grpSp>
        <p:nvGrpSpPr>
          <p:cNvPr id="31" name="Group 30">
            <a:extLst>
              <a:ext uri="{FF2B5EF4-FFF2-40B4-BE49-F238E27FC236}">
                <a16:creationId xmlns:a16="http://schemas.microsoft.com/office/drawing/2014/main" id="{6C1CC306-BC16-4A0B-B5F3-21E022134235}"/>
              </a:ext>
            </a:extLst>
          </p:cNvPr>
          <p:cNvGrpSpPr/>
          <p:nvPr/>
        </p:nvGrpSpPr>
        <p:grpSpPr>
          <a:xfrm>
            <a:off x="6195456" y="3656294"/>
            <a:ext cx="678779" cy="418656"/>
            <a:chOff x="2753231" y="3213580"/>
            <a:chExt cx="950417" cy="504787"/>
          </a:xfrm>
        </p:grpSpPr>
        <p:sp>
          <p:nvSpPr>
            <p:cNvPr id="32" name="TextBox 31">
              <a:extLst>
                <a:ext uri="{FF2B5EF4-FFF2-40B4-BE49-F238E27FC236}">
                  <a16:creationId xmlns:a16="http://schemas.microsoft.com/office/drawing/2014/main" id="{0E0C3C0F-161A-4291-91EF-01247820F374}"/>
                </a:ext>
              </a:extLst>
            </p:cNvPr>
            <p:cNvSpPr txBox="1"/>
            <p:nvPr/>
          </p:nvSpPr>
          <p:spPr>
            <a:xfrm>
              <a:off x="2753231" y="3588483"/>
              <a:ext cx="950417" cy="12988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124191">
                      <a:lumMod val="50000"/>
                    </a:srgbClr>
                  </a:solidFill>
                  <a:effectLst/>
                  <a:uLnTx/>
                  <a:uFillTx/>
                  <a:latin typeface="Nokia Pure Headline" pitchFamily="34" charset="0"/>
                </a:rPr>
                <a:t>AHPMDA(2T2R)</a:t>
              </a:r>
            </a:p>
          </p:txBody>
        </p:sp>
        <p:grpSp>
          <p:nvGrpSpPr>
            <p:cNvPr id="33" name="Group 303">
              <a:extLst>
                <a:ext uri="{FF2B5EF4-FFF2-40B4-BE49-F238E27FC236}">
                  <a16:creationId xmlns:a16="http://schemas.microsoft.com/office/drawing/2014/main" id="{14EC010A-BA22-46BC-9AC4-013EF6CC6575}"/>
                </a:ext>
              </a:extLst>
            </p:cNvPr>
            <p:cNvGrpSpPr/>
            <p:nvPr/>
          </p:nvGrpSpPr>
          <p:grpSpPr>
            <a:xfrm>
              <a:off x="2768160" y="3213580"/>
              <a:ext cx="841792" cy="374909"/>
              <a:chOff x="539440" y="1379815"/>
              <a:chExt cx="1152128" cy="523976"/>
            </a:xfrm>
          </p:grpSpPr>
          <p:sp>
            <p:nvSpPr>
              <p:cNvPr id="37" name="Rectangle 86">
                <a:extLst>
                  <a:ext uri="{FF2B5EF4-FFF2-40B4-BE49-F238E27FC236}">
                    <a16:creationId xmlns:a16="http://schemas.microsoft.com/office/drawing/2014/main" id="{16158A5C-D506-4FEE-B68A-279EFF03F36C}"/>
                  </a:ext>
                </a:extLst>
              </p:cNvPr>
              <p:cNvSpPr>
                <a:spLocks noChangeArrowheads="1"/>
              </p:cNvSpPr>
              <p:nvPr/>
            </p:nvSpPr>
            <p:spPr bwMode="auto">
              <a:xfrm>
                <a:off x="539440" y="1476465"/>
                <a:ext cx="1152128" cy="427326"/>
              </a:xfrm>
              <a:prstGeom prst="rect">
                <a:avLst/>
              </a:prstGeom>
              <a:solidFill>
                <a:srgbClr val="00C9FF"/>
              </a:solidFill>
              <a:ln w="19050" algn="ctr">
                <a:solidFill>
                  <a:srgbClr val="0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8" name="Rectangle 94">
                <a:extLst>
                  <a:ext uri="{FF2B5EF4-FFF2-40B4-BE49-F238E27FC236}">
                    <a16:creationId xmlns:a16="http://schemas.microsoft.com/office/drawing/2014/main" id="{ED2B5E58-75B6-4BF3-B5FC-06D7D764B9E7}"/>
                  </a:ext>
                </a:extLst>
              </p:cNvPr>
              <p:cNvSpPr>
                <a:spLocks noChangeArrowheads="1"/>
              </p:cNvSpPr>
              <p:nvPr/>
            </p:nvSpPr>
            <p:spPr bwMode="auto">
              <a:xfrm>
                <a:off x="1178796" y="1379815"/>
                <a:ext cx="107423" cy="107423"/>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39" name="Rectangle 92">
                <a:extLst>
                  <a:ext uri="{FF2B5EF4-FFF2-40B4-BE49-F238E27FC236}">
                    <a16:creationId xmlns:a16="http://schemas.microsoft.com/office/drawing/2014/main" id="{24EB3A69-238B-47EB-BAF5-FB172EE3E061}"/>
                  </a:ext>
                </a:extLst>
              </p:cNvPr>
              <p:cNvSpPr>
                <a:spLocks noChangeArrowheads="1"/>
              </p:cNvSpPr>
              <p:nvPr/>
            </p:nvSpPr>
            <p:spPr bwMode="auto">
              <a:xfrm>
                <a:off x="918123" y="1383061"/>
                <a:ext cx="107423"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34" name="Rectangle 86">
              <a:extLst>
                <a:ext uri="{FF2B5EF4-FFF2-40B4-BE49-F238E27FC236}">
                  <a16:creationId xmlns:a16="http://schemas.microsoft.com/office/drawing/2014/main" id="{DF654787-EBD4-4239-9568-3A73848CBAB1}"/>
                </a:ext>
              </a:extLst>
            </p:cNvPr>
            <p:cNvSpPr>
              <a:spLocks noChangeArrowheads="1"/>
            </p:cNvSpPr>
            <p:nvPr/>
          </p:nvSpPr>
          <p:spPr bwMode="auto">
            <a:xfrm>
              <a:off x="2777611" y="3293085"/>
              <a:ext cx="269595" cy="285251"/>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5" name="Rectangle 86">
              <a:extLst>
                <a:ext uri="{FF2B5EF4-FFF2-40B4-BE49-F238E27FC236}">
                  <a16:creationId xmlns:a16="http://schemas.microsoft.com/office/drawing/2014/main" id="{8A360730-651C-4FC4-84CD-102163D82720}"/>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36" name="TextBox 35">
              <a:extLst>
                <a:ext uri="{FF2B5EF4-FFF2-40B4-BE49-F238E27FC236}">
                  <a16:creationId xmlns:a16="http://schemas.microsoft.com/office/drawing/2014/main" id="{71E6BF13-F075-47C9-85A5-76849A7552BE}"/>
                </a:ext>
              </a:extLst>
            </p:cNvPr>
            <p:cNvSpPr txBox="1"/>
            <p:nvPr/>
          </p:nvSpPr>
          <p:spPr>
            <a:xfrm>
              <a:off x="2852339"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2x120W</a:t>
              </a:r>
            </a:p>
          </p:txBody>
        </p:sp>
      </p:grpSp>
      <p:sp>
        <p:nvSpPr>
          <p:cNvPr id="40" name="Rectangle 87">
            <a:extLst>
              <a:ext uri="{FF2B5EF4-FFF2-40B4-BE49-F238E27FC236}">
                <a16:creationId xmlns:a16="http://schemas.microsoft.com/office/drawing/2014/main" id="{C0958626-85EE-4677-9E50-55C47A6B8B8F}"/>
              </a:ext>
            </a:extLst>
          </p:cNvPr>
          <p:cNvSpPr>
            <a:spLocks noChangeArrowheads="1"/>
          </p:cNvSpPr>
          <p:nvPr/>
        </p:nvSpPr>
        <p:spPr bwMode="auto">
          <a:xfrm>
            <a:off x="6796736" y="4925402"/>
            <a:ext cx="178067" cy="100529"/>
          </a:xfrm>
          <a:prstGeom prst="rect">
            <a:avLst/>
          </a:prstGeom>
          <a:noFill/>
          <a:ln w="19050" algn="ctr">
            <a:solidFill>
              <a:srgbClr val="000000"/>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US" sz="1100" b="1" kern="0" dirty="0">
              <a:solidFill>
                <a:srgbClr val="000000"/>
              </a:solidFill>
              <a:latin typeface="Arial" charset="0"/>
            </a:endParaRPr>
          </a:p>
        </p:txBody>
      </p:sp>
      <p:sp>
        <p:nvSpPr>
          <p:cNvPr id="41" name="TextBox 40">
            <a:extLst>
              <a:ext uri="{FF2B5EF4-FFF2-40B4-BE49-F238E27FC236}">
                <a16:creationId xmlns:a16="http://schemas.microsoft.com/office/drawing/2014/main" id="{84ED8DE2-1BC3-42CA-B6D4-1AA6B3A40500}"/>
              </a:ext>
            </a:extLst>
          </p:cNvPr>
          <p:cNvSpPr txBox="1"/>
          <p:nvPr/>
        </p:nvSpPr>
        <p:spPr>
          <a:xfrm>
            <a:off x="7020811" y="4947694"/>
            <a:ext cx="507923" cy="92333"/>
          </a:xfrm>
          <a:prstGeom prst="rect">
            <a:avLst/>
          </a:prstGeom>
          <a:noFill/>
        </p:spPr>
        <p:txBody>
          <a:bodyPr wrap="square" lIns="0" tIns="0" rIns="0" bIns="0" rtlCol="0">
            <a:spAutoFit/>
          </a:bodyPr>
          <a:lstStyle/>
          <a:p>
            <a:pPr algn="ctr" defTabSz="457200" fontAlgn="base">
              <a:spcBef>
                <a:spcPct val="0"/>
              </a:spcBef>
              <a:spcAft>
                <a:spcPct val="0"/>
              </a:spcAft>
            </a:pPr>
            <a:r>
              <a:rPr lang="en-US" sz="600" b="1" dirty="0">
                <a:solidFill>
                  <a:srgbClr val="124191">
                    <a:lumMod val="50000"/>
                  </a:srgbClr>
                </a:solidFill>
                <a:latin typeface="Nokia Pure Headline" pitchFamily="34" charset="0"/>
              </a:rPr>
              <a:t>9.8Gbps CPRI</a:t>
            </a:r>
          </a:p>
        </p:txBody>
      </p:sp>
      <p:sp>
        <p:nvSpPr>
          <p:cNvPr id="42" name="TextBox 41">
            <a:extLst>
              <a:ext uri="{FF2B5EF4-FFF2-40B4-BE49-F238E27FC236}">
                <a16:creationId xmlns:a16="http://schemas.microsoft.com/office/drawing/2014/main" id="{C4240CFF-51BF-4B50-B2AA-34104ADDEEA6}"/>
              </a:ext>
            </a:extLst>
          </p:cNvPr>
          <p:cNvSpPr txBox="1"/>
          <p:nvPr/>
        </p:nvSpPr>
        <p:spPr>
          <a:xfrm>
            <a:off x="5317433" y="4667666"/>
            <a:ext cx="1299251" cy="369332"/>
          </a:xfrm>
          <a:prstGeom prst="rect">
            <a:avLst/>
          </a:prstGeom>
          <a:noFill/>
        </p:spPr>
        <p:txBody>
          <a:bodyPr wrap="square" lIns="0" tIns="0" rIns="0" bIns="0" rtlCol="0">
            <a:spAutoFit/>
          </a:bodyPr>
          <a:lstStyle/>
          <a:p>
            <a:pPr defTabSz="457200" fontAlgn="base">
              <a:spcBef>
                <a:spcPct val="0"/>
              </a:spcBef>
              <a:spcAft>
                <a:spcPct val="0"/>
              </a:spcAft>
            </a:pPr>
            <a:r>
              <a:rPr lang="en-US" sz="800" b="1" dirty="0">
                <a:solidFill>
                  <a:srgbClr val="124191">
                    <a:lumMod val="50000"/>
                  </a:srgbClr>
                </a:solidFill>
                <a:latin typeface="Nokia Pure Headline" pitchFamily="34" charset="0"/>
              </a:rPr>
              <a:t>* 3 RAT simultaneous Sharing based on configuration request</a:t>
            </a:r>
          </a:p>
        </p:txBody>
      </p:sp>
      <p:grpSp>
        <p:nvGrpSpPr>
          <p:cNvPr id="43" name="Group 42">
            <a:extLst>
              <a:ext uri="{FF2B5EF4-FFF2-40B4-BE49-F238E27FC236}">
                <a16:creationId xmlns:a16="http://schemas.microsoft.com/office/drawing/2014/main" id="{8636BA7F-0C3B-4D8F-B1B8-DC32B6C794A2}"/>
              </a:ext>
            </a:extLst>
          </p:cNvPr>
          <p:cNvGrpSpPr/>
          <p:nvPr/>
        </p:nvGrpSpPr>
        <p:grpSpPr>
          <a:xfrm>
            <a:off x="242784" y="3112779"/>
            <a:ext cx="8658432" cy="1142555"/>
            <a:chOff x="0" y="1314838"/>
            <a:chExt cx="8658432" cy="1244924"/>
          </a:xfrm>
        </p:grpSpPr>
        <p:sp>
          <p:nvSpPr>
            <p:cNvPr id="44" name="Rounded Rectangle 51">
              <a:extLst>
                <a:ext uri="{FF2B5EF4-FFF2-40B4-BE49-F238E27FC236}">
                  <a16:creationId xmlns:a16="http://schemas.microsoft.com/office/drawing/2014/main" id="{1F3F6073-A378-4C2E-A8C9-E582CEEA1D8B}"/>
                </a:ext>
              </a:extLst>
            </p:cNvPr>
            <p:cNvSpPr/>
            <p:nvPr/>
          </p:nvSpPr>
          <p:spPr>
            <a:xfrm>
              <a:off x="0" y="1314838"/>
              <a:ext cx="8658432" cy="1244924"/>
            </a:xfrm>
            <a:prstGeom prst="roundRect">
              <a:avLst/>
            </a:prstGeom>
            <a:noFill/>
            <a:ln w="25400" cap="flat" cmpd="sng" algn="ctr">
              <a:solidFill>
                <a:srgbClr val="124191"/>
              </a:solidFill>
              <a:prstDash val="solid"/>
            </a:ln>
            <a:effectLst/>
          </p:spPr>
        </p:sp>
        <p:sp>
          <p:nvSpPr>
            <p:cNvPr id="45" name="Rounded Rectangle 4">
              <a:extLst>
                <a:ext uri="{FF2B5EF4-FFF2-40B4-BE49-F238E27FC236}">
                  <a16:creationId xmlns:a16="http://schemas.microsoft.com/office/drawing/2014/main" id="{BD6E34A2-E458-4569-956F-11BC2164CFF6}"/>
                </a:ext>
              </a:extLst>
            </p:cNvPr>
            <p:cNvSpPr txBox="1"/>
            <p:nvPr/>
          </p:nvSpPr>
          <p:spPr>
            <a:xfrm>
              <a:off x="28532" y="1375609"/>
              <a:ext cx="1682940" cy="1123380"/>
            </a:xfrm>
            <a:prstGeom prst="rect">
              <a:avLst/>
            </a:prstGeom>
            <a:noFill/>
            <a:ln>
              <a:noFill/>
            </a:ln>
            <a:effectLst/>
          </p:spPr>
          <p:txBody>
            <a:bodyPr spcFirstLastPara="0" vert="horz" wrap="square" lIns="60960" tIns="60960" rIns="60960" bIns="60960" numCol="1" spcCol="1270" anchor="ctr" anchorCtr="0">
              <a:noAutofit/>
            </a:bodyPr>
            <a:lstStyle/>
            <a:p>
              <a:pPr marL="0" marR="0" lvl="0" indent="0" defTabSz="711200" eaLnBrk="1" fontAlgn="base"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124191"/>
                  </a:solidFill>
                  <a:effectLst/>
                  <a:uLnTx/>
                  <a:uFillTx/>
                  <a:latin typeface="Nokia Pure Text Light"/>
                  <a:ea typeface="+mn-ea"/>
                  <a:cs typeface="+mn-cs"/>
                </a:rPr>
                <a:t>Triple Band</a:t>
              </a:r>
            </a:p>
            <a:p>
              <a:pPr marL="0" marR="0" lvl="0" indent="0" defTabSz="711200" eaLnBrk="1" fontAlgn="base"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124191"/>
                  </a:solidFill>
                  <a:effectLst/>
                  <a:uLnTx/>
                  <a:uFillTx/>
                  <a:latin typeface="Nokia Pure Text Light"/>
                  <a:ea typeface="+mn-ea"/>
                  <a:cs typeface="+mn-cs"/>
                </a:rPr>
                <a:t>(700/800/900*)</a:t>
              </a:r>
            </a:p>
            <a:p>
              <a:pPr marL="0" marR="0" lvl="0" indent="0" defTabSz="711200" eaLnBrk="1" fontAlgn="base" latinLnBrk="0" hangingPunct="1">
                <a:lnSpc>
                  <a:spcPct val="90000"/>
                </a:lnSpc>
                <a:spcBef>
                  <a:spcPct val="0"/>
                </a:spcBef>
                <a:spcAft>
                  <a:spcPct val="35000"/>
                </a:spcAft>
                <a:buClrTx/>
                <a:buSzTx/>
                <a:buFontTx/>
                <a:buNone/>
                <a:tabLst/>
                <a:defRPr/>
              </a:pPr>
              <a:endParaRPr kumimoji="0" lang="en-US" sz="1600" b="1" i="0" u="none" strike="noStrike" kern="0" cap="none" spc="0" normalizeH="0" baseline="0" noProof="0" dirty="0">
                <a:ln>
                  <a:noFill/>
                </a:ln>
                <a:solidFill>
                  <a:srgbClr val="124191"/>
                </a:solidFill>
                <a:effectLst/>
                <a:uLnTx/>
                <a:uFillTx/>
                <a:latin typeface="Nokia Pure Text Light"/>
                <a:ea typeface="+mn-ea"/>
                <a:cs typeface="+mn-cs"/>
              </a:endParaRPr>
            </a:p>
          </p:txBody>
        </p:sp>
      </p:grpSp>
      <p:grpSp>
        <p:nvGrpSpPr>
          <p:cNvPr id="46" name="Group 45">
            <a:extLst>
              <a:ext uri="{FF2B5EF4-FFF2-40B4-BE49-F238E27FC236}">
                <a16:creationId xmlns:a16="http://schemas.microsoft.com/office/drawing/2014/main" id="{C9FAD24D-3B02-498B-8B8B-E87A0398DC2E}"/>
              </a:ext>
            </a:extLst>
          </p:cNvPr>
          <p:cNvGrpSpPr/>
          <p:nvPr/>
        </p:nvGrpSpPr>
        <p:grpSpPr>
          <a:xfrm>
            <a:off x="6874235" y="1248934"/>
            <a:ext cx="601280" cy="430574"/>
            <a:chOff x="2768048" y="3204652"/>
            <a:chExt cx="841904" cy="519158"/>
          </a:xfrm>
        </p:grpSpPr>
        <p:sp>
          <p:nvSpPr>
            <p:cNvPr id="47" name="TextBox 46">
              <a:extLst>
                <a:ext uri="{FF2B5EF4-FFF2-40B4-BE49-F238E27FC236}">
                  <a16:creationId xmlns:a16="http://schemas.microsoft.com/office/drawing/2014/main" id="{B7F381A4-1E96-4238-8EBD-273270006C9B}"/>
                </a:ext>
              </a:extLst>
            </p:cNvPr>
            <p:cNvSpPr txBox="1"/>
            <p:nvPr/>
          </p:nvSpPr>
          <p:spPr>
            <a:xfrm>
              <a:off x="2768048" y="3593926"/>
              <a:ext cx="775593" cy="12988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124191">
                      <a:lumMod val="50000"/>
                    </a:srgbClr>
                  </a:solidFill>
                  <a:effectLst/>
                  <a:uLnTx/>
                  <a:uFillTx/>
                  <a:latin typeface="Nokia Pure Headline" pitchFamily="34" charset="0"/>
                </a:rPr>
                <a:t>AHEGB(4T4R)</a:t>
              </a:r>
            </a:p>
          </p:txBody>
        </p:sp>
        <p:grpSp>
          <p:nvGrpSpPr>
            <p:cNvPr id="48" name="Group 303">
              <a:extLst>
                <a:ext uri="{FF2B5EF4-FFF2-40B4-BE49-F238E27FC236}">
                  <a16:creationId xmlns:a16="http://schemas.microsoft.com/office/drawing/2014/main" id="{28F2FA55-F53E-4791-9300-AB7C49C67B8E}"/>
                </a:ext>
              </a:extLst>
            </p:cNvPr>
            <p:cNvGrpSpPr/>
            <p:nvPr/>
          </p:nvGrpSpPr>
          <p:grpSpPr>
            <a:xfrm>
              <a:off x="2768160" y="3204652"/>
              <a:ext cx="841792" cy="383837"/>
              <a:chOff x="539440" y="1367337"/>
              <a:chExt cx="1152128" cy="536454"/>
            </a:xfrm>
          </p:grpSpPr>
          <p:sp>
            <p:nvSpPr>
              <p:cNvPr id="52" name="Rectangle 86">
                <a:extLst>
                  <a:ext uri="{FF2B5EF4-FFF2-40B4-BE49-F238E27FC236}">
                    <a16:creationId xmlns:a16="http://schemas.microsoft.com/office/drawing/2014/main" id="{75CF4003-8363-4746-9C95-42739B24BFDA}"/>
                  </a:ext>
                </a:extLst>
              </p:cNvPr>
              <p:cNvSpPr>
                <a:spLocks noChangeArrowheads="1"/>
              </p:cNvSpPr>
              <p:nvPr/>
            </p:nvSpPr>
            <p:spPr bwMode="auto">
              <a:xfrm>
                <a:off x="539440" y="1476465"/>
                <a:ext cx="1152128" cy="427326"/>
              </a:xfrm>
              <a:prstGeom prst="rect">
                <a:avLst/>
              </a:prstGeom>
              <a:solidFill>
                <a:srgbClr val="00C9FF"/>
              </a:solidFill>
              <a:ln w="19050" algn="ctr">
                <a:solidFill>
                  <a:srgbClr val="0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53" name="Rectangle 94">
                <a:extLst>
                  <a:ext uri="{FF2B5EF4-FFF2-40B4-BE49-F238E27FC236}">
                    <a16:creationId xmlns:a16="http://schemas.microsoft.com/office/drawing/2014/main" id="{3A210ABA-F362-415D-B458-7B5C2E763FDB}"/>
                  </a:ext>
                </a:extLst>
              </p:cNvPr>
              <p:cNvSpPr>
                <a:spLocks noChangeArrowheads="1"/>
              </p:cNvSpPr>
              <p:nvPr/>
            </p:nvSpPr>
            <p:spPr bwMode="auto">
              <a:xfrm>
                <a:off x="1238508" y="1379815"/>
                <a:ext cx="107422" cy="107423"/>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54" name="Rectangle 92">
                <a:extLst>
                  <a:ext uri="{FF2B5EF4-FFF2-40B4-BE49-F238E27FC236}">
                    <a16:creationId xmlns:a16="http://schemas.microsoft.com/office/drawing/2014/main" id="{566CEA43-BCF6-47CB-A701-62CFB20AC181}"/>
                  </a:ext>
                </a:extLst>
              </p:cNvPr>
              <p:cNvSpPr>
                <a:spLocks noChangeArrowheads="1"/>
              </p:cNvSpPr>
              <p:nvPr/>
            </p:nvSpPr>
            <p:spPr bwMode="auto">
              <a:xfrm>
                <a:off x="892869" y="1367337"/>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49" name="Rectangle 86">
              <a:extLst>
                <a:ext uri="{FF2B5EF4-FFF2-40B4-BE49-F238E27FC236}">
                  <a16:creationId xmlns:a16="http://schemas.microsoft.com/office/drawing/2014/main" id="{D5AC3312-453D-4ED6-912B-5805A339EFDF}"/>
                </a:ext>
              </a:extLst>
            </p:cNvPr>
            <p:cNvSpPr>
              <a:spLocks noChangeArrowheads="1"/>
            </p:cNvSpPr>
            <p:nvPr/>
          </p:nvSpPr>
          <p:spPr bwMode="auto">
            <a:xfrm>
              <a:off x="2777611" y="3293085"/>
              <a:ext cx="269595" cy="285251"/>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50" name="Rectangle 86">
              <a:extLst>
                <a:ext uri="{FF2B5EF4-FFF2-40B4-BE49-F238E27FC236}">
                  <a16:creationId xmlns:a16="http://schemas.microsoft.com/office/drawing/2014/main" id="{01EAB4C2-B2EA-4FE6-865D-D192C4F56006}"/>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51" name="TextBox 50">
              <a:extLst>
                <a:ext uri="{FF2B5EF4-FFF2-40B4-BE49-F238E27FC236}">
                  <a16:creationId xmlns:a16="http://schemas.microsoft.com/office/drawing/2014/main" id="{7CA062AD-734C-4C5F-8E1C-7A3B5BD24CDA}"/>
                </a:ext>
              </a:extLst>
            </p:cNvPr>
            <p:cNvSpPr txBox="1"/>
            <p:nvPr/>
          </p:nvSpPr>
          <p:spPr>
            <a:xfrm>
              <a:off x="2852339"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2x4x40W</a:t>
              </a:r>
            </a:p>
          </p:txBody>
        </p:sp>
      </p:grpSp>
      <p:sp>
        <p:nvSpPr>
          <p:cNvPr id="55" name="Rectangle 92">
            <a:extLst>
              <a:ext uri="{FF2B5EF4-FFF2-40B4-BE49-F238E27FC236}">
                <a16:creationId xmlns:a16="http://schemas.microsoft.com/office/drawing/2014/main" id="{1733FB7A-B2C5-4660-B558-B6581BC6F939}"/>
              </a:ext>
            </a:extLst>
          </p:cNvPr>
          <p:cNvSpPr>
            <a:spLocks noChangeArrowheads="1"/>
          </p:cNvSpPr>
          <p:nvPr/>
        </p:nvSpPr>
        <p:spPr bwMode="auto">
          <a:xfrm>
            <a:off x="6938436" y="1245316"/>
            <a:ext cx="56055" cy="63746"/>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GB" sz="1100" b="1" kern="0">
              <a:solidFill>
                <a:srgbClr val="000000"/>
              </a:solidFill>
              <a:latin typeface="Arial" charset="0"/>
            </a:endParaRPr>
          </a:p>
        </p:txBody>
      </p:sp>
      <p:sp>
        <p:nvSpPr>
          <p:cNvPr id="56" name="Rectangle 92">
            <a:extLst>
              <a:ext uri="{FF2B5EF4-FFF2-40B4-BE49-F238E27FC236}">
                <a16:creationId xmlns:a16="http://schemas.microsoft.com/office/drawing/2014/main" id="{DF1BCEAE-D175-4427-8767-A39F27A06E3C}"/>
              </a:ext>
            </a:extLst>
          </p:cNvPr>
          <p:cNvSpPr>
            <a:spLocks noChangeArrowheads="1"/>
          </p:cNvSpPr>
          <p:nvPr/>
        </p:nvSpPr>
        <p:spPr bwMode="auto">
          <a:xfrm>
            <a:off x="7359332" y="1245316"/>
            <a:ext cx="56055" cy="63746"/>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algn="ctr" defTabSz="762000" eaLnBrk="0" hangingPunct="0">
              <a:lnSpc>
                <a:spcPct val="90000"/>
              </a:lnSpc>
              <a:buClr>
                <a:srgbClr val="FFCC00"/>
              </a:buClr>
              <a:defRPr/>
            </a:pPr>
            <a:endParaRPr lang="en-GB" sz="1100" b="1" kern="0">
              <a:solidFill>
                <a:srgbClr val="000000"/>
              </a:solidFill>
              <a:latin typeface="Arial" charset="0"/>
            </a:endParaRPr>
          </a:p>
        </p:txBody>
      </p:sp>
      <p:grpSp>
        <p:nvGrpSpPr>
          <p:cNvPr id="57" name="Group 56">
            <a:extLst>
              <a:ext uri="{FF2B5EF4-FFF2-40B4-BE49-F238E27FC236}">
                <a16:creationId xmlns:a16="http://schemas.microsoft.com/office/drawing/2014/main" id="{E52DEA68-389C-47B6-B4C7-F5C4C0DA2AA6}"/>
              </a:ext>
            </a:extLst>
          </p:cNvPr>
          <p:cNvGrpSpPr/>
          <p:nvPr/>
        </p:nvGrpSpPr>
        <p:grpSpPr>
          <a:xfrm>
            <a:off x="6212827" y="2501944"/>
            <a:ext cx="601280" cy="430574"/>
            <a:chOff x="2768048" y="3204652"/>
            <a:chExt cx="841904" cy="519158"/>
          </a:xfrm>
        </p:grpSpPr>
        <p:sp>
          <p:nvSpPr>
            <p:cNvPr id="58" name="TextBox 57">
              <a:extLst>
                <a:ext uri="{FF2B5EF4-FFF2-40B4-BE49-F238E27FC236}">
                  <a16:creationId xmlns:a16="http://schemas.microsoft.com/office/drawing/2014/main" id="{06716E47-CB9E-4E87-A8DD-D907778FD036}"/>
                </a:ext>
              </a:extLst>
            </p:cNvPr>
            <p:cNvSpPr txBox="1"/>
            <p:nvPr/>
          </p:nvSpPr>
          <p:spPr>
            <a:xfrm>
              <a:off x="2768048" y="3593926"/>
              <a:ext cx="775593" cy="12988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124191">
                      <a:lumMod val="50000"/>
                    </a:srgbClr>
                  </a:solidFill>
                  <a:effectLst/>
                  <a:uLnTx/>
                  <a:uFillTx/>
                  <a:latin typeface="Nokia Pure Headline" pitchFamily="34" charset="0"/>
                </a:rPr>
                <a:t>AHFIB(4T4R)</a:t>
              </a:r>
            </a:p>
          </p:txBody>
        </p:sp>
        <p:grpSp>
          <p:nvGrpSpPr>
            <p:cNvPr id="59" name="Group 303">
              <a:extLst>
                <a:ext uri="{FF2B5EF4-FFF2-40B4-BE49-F238E27FC236}">
                  <a16:creationId xmlns:a16="http://schemas.microsoft.com/office/drawing/2014/main" id="{4ACC941B-4D57-4DD9-A93C-612FFEDB6C1A}"/>
                </a:ext>
              </a:extLst>
            </p:cNvPr>
            <p:cNvGrpSpPr/>
            <p:nvPr/>
          </p:nvGrpSpPr>
          <p:grpSpPr>
            <a:xfrm>
              <a:off x="2768160" y="3204652"/>
              <a:ext cx="841792" cy="383837"/>
              <a:chOff x="539440" y="1367337"/>
              <a:chExt cx="1152128" cy="536454"/>
            </a:xfrm>
          </p:grpSpPr>
          <p:sp>
            <p:nvSpPr>
              <p:cNvPr id="63" name="Rectangle 86">
                <a:extLst>
                  <a:ext uri="{FF2B5EF4-FFF2-40B4-BE49-F238E27FC236}">
                    <a16:creationId xmlns:a16="http://schemas.microsoft.com/office/drawing/2014/main" id="{75C0C2FE-1330-445D-971A-3457257A84D7}"/>
                  </a:ext>
                </a:extLst>
              </p:cNvPr>
              <p:cNvSpPr>
                <a:spLocks noChangeArrowheads="1"/>
              </p:cNvSpPr>
              <p:nvPr/>
            </p:nvSpPr>
            <p:spPr bwMode="auto">
              <a:xfrm>
                <a:off x="539440" y="1476465"/>
                <a:ext cx="1152128" cy="427326"/>
              </a:xfrm>
              <a:prstGeom prst="rect">
                <a:avLst/>
              </a:prstGeom>
              <a:solidFill>
                <a:srgbClr val="00C9FF"/>
              </a:solidFill>
              <a:ln w="19050" algn="ctr">
                <a:solidFill>
                  <a:srgbClr val="000000"/>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64" name="Rectangle 94">
                <a:extLst>
                  <a:ext uri="{FF2B5EF4-FFF2-40B4-BE49-F238E27FC236}">
                    <a16:creationId xmlns:a16="http://schemas.microsoft.com/office/drawing/2014/main" id="{32885557-D186-4278-8E57-4424C2DBA8D0}"/>
                  </a:ext>
                </a:extLst>
              </p:cNvPr>
              <p:cNvSpPr>
                <a:spLocks noChangeArrowheads="1"/>
              </p:cNvSpPr>
              <p:nvPr/>
            </p:nvSpPr>
            <p:spPr bwMode="auto">
              <a:xfrm>
                <a:off x="1238508" y="1379815"/>
                <a:ext cx="107422" cy="107423"/>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sp>
            <p:nvSpPr>
              <p:cNvPr id="65" name="Rectangle 92">
                <a:extLst>
                  <a:ext uri="{FF2B5EF4-FFF2-40B4-BE49-F238E27FC236}">
                    <a16:creationId xmlns:a16="http://schemas.microsoft.com/office/drawing/2014/main" id="{B1D9EEA2-F8E0-45FE-8DDB-32EC03F2FA13}"/>
                  </a:ext>
                </a:extLst>
              </p:cNvPr>
              <p:cNvSpPr>
                <a:spLocks noChangeArrowheads="1"/>
              </p:cNvSpPr>
              <p:nvPr/>
            </p:nvSpPr>
            <p:spPr bwMode="auto">
              <a:xfrm>
                <a:off x="892869" y="1367337"/>
                <a:ext cx="107422" cy="107421"/>
              </a:xfrm>
              <a:prstGeom prst="rect">
                <a:avLst/>
              </a:prstGeom>
              <a:solidFill>
                <a:srgbClr val="000000"/>
              </a:solidFill>
              <a:ln w="19050" algn="ctr">
                <a:solidFill>
                  <a:srgbClr val="68717A"/>
                </a:solid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GB" sz="1100" b="1" i="0" u="none" strike="noStrike" kern="0" cap="none" spc="0" normalizeH="0" baseline="0" noProof="0">
                  <a:ln>
                    <a:noFill/>
                  </a:ln>
                  <a:solidFill>
                    <a:srgbClr val="000000"/>
                  </a:solidFill>
                  <a:effectLst/>
                  <a:uLnTx/>
                  <a:uFillTx/>
                  <a:latin typeface="Arial" charset="0"/>
                </a:endParaRPr>
              </a:p>
            </p:txBody>
          </p:sp>
        </p:grpSp>
        <p:sp>
          <p:nvSpPr>
            <p:cNvPr id="60" name="Rectangle 86">
              <a:extLst>
                <a:ext uri="{FF2B5EF4-FFF2-40B4-BE49-F238E27FC236}">
                  <a16:creationId xmlns:a16="http://schemas.microsoft.com/office/drawing/2014/main" id="{3ACA9C00-A610-4F2A-A692-35B7962DBC0E}"/>
                </a:ext>
              </a:extLst>
            </p:cNvPr>
            <p:cNvSpPr>
              <a:spLocks noChangeArrowheads="1"/>
            </p:cNvSpPr>
            <p:nvPr/>
          </p:nvSpPr>
          <p:spPr bwMode="auto">
            <a:xfrm>
              <a:off x="2777611" y="3293085"/>
              <a:ext cx="269595" cy="285251"/>
            </a:xfrm>
            <a:prstGeom prst="rect">
              <a:avLst/>
            </a:prstGeom>
            <a:solidFill>
              <a:srgbClr val="A8BBC0"/>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61" name="Rectangle 86">
              <a:extLst>
                <a:ext uri="{FF2B5EF4-FFF2-40B4-BE49-F238E27FC236}">
                  <a16:creationId xmlns:a16="http://schemas.microsoft.com/office/drawing/2014/main" id="{AA5C605B-C152-4412-BA0C-4ACA896ABDFC}"/>
                </a:ext>
              </a:extLst>
            </p:cNvPr>
            <p:cNvSpPr>
              <a:spLocks noChangeArrowheads="1"/>
            </p:cNvSpPr>
            <p:nvPr/>
          </p:nvSpPr>
          <p:spPr bwMode="auto">
            <a:xfrm>
              <a:off x="3334287" y="3293286"/>
              <a:ext cx="269594" cy="298792"/>
            </a:xfrm>
            <a:prstGeom prst="rect">
              <a:avLst/>
            </a:prstGeom>
            <a:solidFill>
              <a:srgbClr val="124192"/>
            </a:solidFill>
            <a:ln w="19050" algn="ctr">
              <a:noFill/>
              <a:miter lim="800000"/>
              <a:headEnd/>
              <a:tailEnd/>
            </a:ln>
          </p:spPr>
          <p:txBody>
            <a:bodyPr wrap="none" lIns="90000" tIns="46800" rIns="90000" bIns="46800" anchor="ctr">
              <a:noAutofit/>
            </a:bodyPr>
            <a:lstStyle/>
            <a:p>
              <a:pPr marL="0" marR="0" lvl="0" indent="0" algn="ctr" defTabSz="762000" eaLnBrk="0" fontAlgn="auto" latinLnBrk="0" hangingPunct="0">
                <a:lnSpc>
                  <a:spcPct val="90000"/>
                </a:lnSpc>
                <a:spcBef>
                  <a:spcPts val="0"/>
                </a:spcBef>
                <a:spcAft>
                  <a:spcPts val="0"/>
                </a:spcAft>
                <a:buClr>
                  <a:srgbClr val="FFCC00"/>
                </a:buClr>
                <a:buSzTx/>
                <a:buFontTx/>
                <a:buNone/>
                <a:tabLst/>
                <a:defRPr/>
              </a:pPr>
              <a:endParaRPr kumimoji="0" lang="en-US" sz="1100" b="1" i="0" u="none" strike="noStrike" kern="0" cap="none" spc="0" normalizeH="0" baseline="0" noProof="0" dirty="0">
                <a:ln>
                  <a:noFill/>
                </a:ln>
                <a:solidFill>
                  <a:srgbClr val="000000"/>
                </a:solidFill>
                <a:effectLst/>
                <a:uLnTx/>
                <a:uFillTx/>
                <a:latin typeface="Arial" charset="0"/>
              </a:endParaRPr>
            </a:p>
          </p:txBody>
        </p:sp>
        <p:sp>
          <p:nvSpPr>
            <p:cNvPr id="62" name="TextBox 61">
              <a:extLst>
                <a:ext uri="{FF2B5EF4-FFF2-40B4-BE49-F238E27FC236}">
                  <a16:creationId xmlns:a16="http://schemas.microsoft.com/office/drawing/2014/main" id="{A4ACCA19-CE9A-4168-B984-9F4F0FC34B76}"/>
                </a:ext>
              </a:extLst>
            </p:cNvPr>
            <p:cNvSpPr txBox="1"/>
            <p:nvPr/>
          </p:nvSpPr>
          <p:spPr>
            <a:xfrm>
              <a:off x="2852339" y="3353414"/>
              <a:ext cx="664769" cy="150404"/>
            </a:xfrm>
            <a:prstGeom prst="rect">
              <a:avLst/>
            </a:prstGeom>
            <a:noFill/>
          </p:spPr>
          <p:txBody>
            <a:bodyPr wrap="square" lIns="0" tIns="0" rIns="0" bIns="0"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Nokia Pure Headline" pitchFamily="34" charset="0"/>
                </a:rPr>
                <a:t>2x4x40W</a:t>
              </a:r>
            </a:p>
          </p:txBody>
        </p:sp>
      </p:grpSp>
      <p:sp>
        <p:nvSpPr>
          <p:cNvPr id="66" name="Rounded Rectangle 73">
            <a:extLst>
              <a:ext uri="{FF2B5EF4-FFF2-40B4-BE49-F238E27FC236}">
                <a16:creationId xmlns:a16="http://schemas.microsoft.com/office/drawing/2014/main" id="{13CAE870-8C1B-42FF-8F81-FA27FEE91002}"/>
              </a:ext>
            </a:extLst>
          </p:cNvPr>
          <p:cNvSpPr/>
          <p:nvPr/>
        </p:nvSpPr>
        <p:spPr>
          <a:xfrm>
            <a:off x="1488888" y="154021"/>
            <a:ext cx="4457593" cy="4356661"/>
          </a:xfrm>
          <a:prstGeom prst="roundRect">
            <a:avLst/>
          </a:prstGeom>
          <a:noFill/>
          <a:ln w="25400" cap="flat" cmpd="sng" algn="ctr">
            <a:solidFill>
              <a:srgbClr val="68717A"/>
            </a:solidFill>
            <a:prstDash val="dash"/>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Headline" pitchFamily="34" charset="0"/>
              <a:ea typeface="+mn-ea"/>
              <a:cs typeface="+mn-cs"/>
            </a:endParaRPr>
          </a:p>
        </p:txBody>
      </p:sp>
      <p:sp>
        <p:nvSpPr>
          <p:cNvPr id="67" name="Rounded Rectangle 74">
            <a:extLst>
              <a:ext uri="{FF2B5EF4-FFF2-40B4-BE49-F238E27FC236}">
                <a16:creationId xmlns:a16="http://schemas.microsoft.com/office/drawing/2014/main" id="{E54EC926-6200-4B07-B75F-0A5BAF6DC20B}"/>
              </a:ext>
            </a:extLst>
          </p:cNvPr>
          <p:cNvSpPr/>
          <p:nvPr/>
        </p:nvSpPr>
        <p:spPr>
          <a:xfrm>
            <a:off x="6081150" y="176708"/>
            <a:ext cx="2633355" cy="4347078"/>
          </a:xfrm>
          <a:prstGeom prst="roundRect">
            <a:avLst/>
          </a:prstGeom>
          <a:noFill/>
          <a:ln w="25400" cap="flat" cmpd="sng" algn="ctr">
            <a:solidFill>
              <a:srgbClr val="68717A"/>
            </a:solidFill>
            <a:prstDash val="dash"/>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Headline" pitchFamily="34" charset="0"/>
              <a:ea typeface="+mn-ea"/>
              <a:cs typeface="+mn-cs"/>
            </a:endParaRPr>
          </a:p>
        </p:txBody>
      </p:sp>
      <p:sp>
        <p:nvSpPr>
          <p:cNvPr id="68" name="TextBox 67">
            <a:extLst>
              <a:ext uri="{FF2B5EF4-FFF2-40B4-BE49-F238E27FC236}">
                <a16:creationId xmlns:a16="http://schemas.microsoft.com/office/drawing/2014/main" id="{78F11ADB-B131-44ED-BE98-68460844A210}"/>
              </a:ext>
            </a:extLst>
          </p:cNvPr>
          <p:cNvSpPr txBox="1"/>
          <p:nvPr/>
        </p:nvSpPr>
        <p:spPr>
          <a:xfrm>
            <a:off x="2692973" y="153615"/>
            <a:ext cx="2049422" cy="338554"/>
          </a:xfrm>
          <a:prstGeom prst="rect">
            <a:avLst/>
          </a:prstGeom>
          <a:noFill/>
        </p:spPr>
        <p:txBody>
          <a:bodyPr wrap="square" lIns="0" tIns="0" rIns="0" bIns="0" rtlCol="0">
            <a:spAutoFit/>
          </a:bodyPr>
          <a:lstStyle/>
          <a:p>
            <a:pPr algn="ctr" defTabSz="457200" fontAlgn="base">
              <a:spcBef>
                <a:spcPct val="0"/>
              </a:spcBef>
              <a:spcAft>
                <a:spcPct val="0"/>
              </a:spcAft>
            </a:pPr>
            <a:endParaRPr lang="en-US" sz="1100" b="1" dirty="0">
              <a:solidFill>
                <a:srgbClr val="124191">
                  <a:lumMod val="50000"/>
                </a:srgbClr>
              </a:solidFill>
              <a:latin typeface="Nokia Pure Headline" pitchFamily="34" charset="0"/>
            </a:endParaRPr>
          </a:p>
          <a:p>
            <a:pPr algn="ctr" defTabSz="457200" fontAlgn="base">
              <a:spcBef>
                <a:spcPct val="0"/>
              </a:spcBef>
              <a:spcAft>
                <a:spcPct val="0"/>
              </a:spcAft>
            </a:pPr>
            <a:r>
              <a:rPr lang="en-US" sz="1100" b="1" dirty="0">
                <a:solidFill>
                  <a:srgbClr val="124191">
                    <a:lumMod val="50000"/>
                  </a:srgbClr>
                </a:solidFill>
                <a:latin typeface="Nokia Pure Headline" pitchFamily="34" charset="0"/>
              </a:rPr>
              <a:t>SRAN17A </a:t>
            </a:r>
          </a:p>
        </p:txBody>
      </p:sp>
      <p:sp>
        <p:nvSpPr>
          <p:cNvPr id="69" name="TextBox 68">
            <a:extLst>
              <a:ext uri="{FF2B5EF4-FFF2-40B4-BE49-F238E27FC236}">
                <a16:creationId xmlns:a16="http://schemas.microsoft.com/office/drawing/2014/main" id="{16A50097-AC57-41EF-B6C0-AEC0C311D5D9}"/>
              </a:ext>
            </a:extLst>
          </p:cNvPr>
          <p:cNvSpPr txBox="1"/>
          <p:nvPr/>
        </p:nvSpPr>
        <p:spPr>
          <a:xfrm>
            <a:off x="6339439" y="175401"/>
            <a:ext cx="2049422" cy="338554"/>
          </a:xfrm>
          <a:prstGeom prst="rect">
            <a:avLst/>
          </a:prstGeom>
          <a:noFill/>
        </p:spPr>
        <p:txBody>
          <a:bodyPr wrap="square" lIns="0" tIns="0" rIns="0" bIns="0" rtlCol="0">
            <a:spAutoFit/>
          </a:bodyPr>
          <a:lstStyle/>
          <a:p>
            <a:pPr algn="ctr" defTabSz="457200" fontAlgn="base">
              <a:spcBef>
                <a:spcPct val="0"/>
              </a:spcBef>
              <a:spcAft>
                <a:spcPct val="0"/>
              </a:spcAft>
            </a:pPr>
            <a:endParaRPr lang="en-US" sz="1100" b="1" dirty="0">
              <a:solidFill>
                <a:srgbClr val="124191">
                  <a:lumMod val="50000"/>
                </a:srgbClr>
              </a:solidFill>
              <a:latin typeface="Nokia Pure Headline" pitchFamily="34" charset="0"/>
            </a:endParaRPr>
          </a:p>
          <a:p>
            <a:pPr algn="ctr" defTabSz="457200" fontAlgn="base">
              <a:spcBef>
                <a:spcPct val="0"/>
              </a:spcBef>
              <a:spcAft>
                <a:spcPct val="0"/>
              </a:spcAft>
            </a:pPr>
            <a:r>
              <a:rPr lang="en-US" sz="1100" b="1" dirty="0">
                <a:solidFill>
                  <a:srgbClr val="124191">
                    <a:lumMod val="50000"/>
                  </a:srgbClr>
                </a:solidFill>
                <a:latin typeface="Nokia Pure Headline" pitchFamily="34" charset="0"/>
              </a:rPr>
              <a:t>SRAN18/SRAN18A</a:t>
            </a:r>
          </a:p>
        </p:txBody>
      </p:sp>
      <p:sp>
        <p:nvSpPr>
          <p:cNvPr id="70" name="Footer Placeholder 3">
            <a:extLst>
              <a:ext uri="{FF2B5EF4-FFF2-40B4-BE49-F238E27FC236}">
                <a16:creationId xmlns:a16="http://schemas.microsoft.com/office/drawing/2014/main" id="{5A8F5DAE-F94B-40EB-BB76-0C63517A23D7}"/>
              </a:ext>
            </a:extLst>
          </p:cNvPr>
          <p:cNvSpPr txBox="1">
            <a:spLocks/>
          </p:cNvSpPr>
          <p:nvPr/>
        </p:nvSpPr>
        <p:spPr>
          <a:xfrm>
            <a:off x="684228" y="4945911"/>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3755850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9FFFEA2A-2E34-45FD-9654-28AC2A9D6079}"/>
              </a:ext>
            </a:extLst>
          </p:cNvPr>
          <p:cNvSpPr>
            <a:spLocks noGrp="1"/>
          </p:cNvSpPr>
          <p:nvPr>
            <p:ph type="body" sz="quarter" idx="11"/>
          </p:nvPr>
        </p:nvSpPr>
        <p:spPr>
          <a:xfrm>
            <a:off x="472464" y="884304"/>
            <a:ext cx="8308800" cy="634766"/>
          </a:xfrm>
        </p:spPr>
        <p:txBody>
          <a:bodyPr/>
          <a:lstStyle/>
          <a:p>
            <a:r>
              <a:rPr lang="pl-PL" sz="3800" dirty="0">
                <a:solidFill>
                  <a:schemeClr val="bg1"/>
                </a:solidFill>
                <a:latin typeface="Nokia Pure Headline" panose="020B0504040602060303" pitchFamily="34" charset="0"/>
              </a:rPr>
              <a:t>From </a:t>
            </a:r>
            <a:r>
              <a:rPr lang="fi-FI" sz="3800" dirty="0">
                <a:solidFill>
                  <a:schemeClr val="bg1"/>
                </a:solidFill>
                <a:latin typeface="Nokia Pure Headline" panose="020B0504040602060303" pitchFamily="34" charset="0"/>
              </a:rPr>
              <a:t>SRAN </a:t>
            </a:r>
            <a:r>
              <a:rPr lang="pl-PL" sz="3800" dirty="0" err="1">
                <a:solidFill>
                  <a:schemeClr val="bg1"/>
                </a:solidFill>
                <a:latin typeface="Nokia Pure Headline" panose="020B0504040602060303" pitchFamily="34" charset="0"/>
              </a:rPr>
              <a:t>profiles</a:t>
            </a:r>
            <a:r>
              <a:rPr lang="pl-PL" sz="3800" dirty="0">
                <a:solidFill>
                  <a:schemeClr val="bg1"/>
                </a:solidFill>
                <a:latin typeface="Nokia Pure Headline" panose="020B0504040602060303" pitchFamily="34" charset="0"/>
              </a:rPr>
              <a:t> to cell sets</a:t>
            </a:r>
            <a:endParaRPr lang="en-US" sz="3800" dirty="0">
              <a:solidFill>
                <a:schemeClr val="bg1"/>
              </a:solidFill>
              <a:latin typeface="Nokia Pure Headline" panose="020B0504040602060303" pitchFamily="34" charset="0"/>
            </a:endParaRPr>
          </a:p>
        </p:txBody>
      </p:sp>
      <p:sp>
        <p:nvSpPr>
          <p:cNvPr id="4" name="Text Placeholder 6">
            <a:extLst>
              <a:ext uri="{FF2B5EF4-FFF2-40B4-BE49-F238E27FC236}">
                <a16:creationId xmlns:a16="http://schemas.microsoft.com/office/drawing/2014/main" id="{A5C9C0BD-4678-48FE-999E-B074C4D7419C}"/>
              </a:ext>
            </a:extLst>
          </p:cNvPr>
          <p:cNvSpPr txBox="1">
            <a:spLocks/>
          </p:cNvSpPr>
          <p:nvPr/>
        </p:nvSpPr>
        <p:spPr>
          <a:xfrm>
            <a:off x="4626864" y="3334320"/>
            <a:ext cx="4489704" cy="497016"/>
          </a:xfrm>
          <a:prstGeom prst="rect">
            <a:avLst/>
          </a:prstGeom>
        </p:spPr>
        <p:txBody>
          <a:bodyPr lIns="0" tIns="0" rIns="0" bIns="0"/>
          <a:lstStyle>
            <a:lvl1pPr marL="230400" indent="-230400" algn="l" defTabSz="914400" rtl="0" eaLnBrk="1" latinLnBrk="0" hangingPunct="1">
              <a:spcBef>
                <a:spcPts val="0"/>
              </a:spcBef>
              <a:spcAft>
                <a:spcPts val="600"/>
              </a:spcAft>
              <a:buFont typeface="Arial" panose="020B0604020202020204" pitchFamily="34" charset="0"/>
              <a:buChar char="•"/>
              <a:defRPr sz="1600" kern="1200">
                <a:solidFill>
                  <a:schemeClr val="bg1"/>
                </a:solidFill>
                <a:latin typeface="Nokia Pure Text Light" panose="020B0403020202020204" pitchFamily="34" charset="0"/>
                <a:ea typeface="Nokia Pure Text Light" panose="020B0403020202020204" pitchFamily="34" charset="0"/>
                <a:cs typeface="+mn-cs"/>
              </a:defRPr>
            </a:lvl1pPr>
            <a:lvl2pPr marL="460800" indent="-230400" algn="l" defTabSz="914400" rtl="0" eaLnBrk="1" latinLnBrk="0" hangingPunct="1">
              <a:spcBef>
                <a:spcPts val="0"/>
              </a:spcBef>
              <a:spcAft>
                <a:spcPts val="600"/>
              </a:spcAft>
              <a:buFont typeface="Arial" panose="020B0604020202020204" pitchFamily="34" charset="0"/>
              <a:buChar char="–"/>
              <a:defRPr sz="1400" kern="1200">
                <a:solidFill>
                  <a:schemeClr val="bg1"/>
                </a:solidFill>
                <a:latin typeface="Nokia Pure Text Light" panose="020B0403020202020204" pitchFamily="34" charset="0"/>
                <a:ea typeface="Nokia Pure Text Light" panose="020B0403020202020204" pitchFamily="34" charset="0"/>
                <a:cs typeface="+mn-cs"/>
              </a:defRPr>
            </a:lvl2pPr>
            <a:lvl3pPr marL="691200" indent="-228600" algn="l" defTabSz="914400" rtl="0" eaLnBrk="1" latinLnBrk="0" hangingPunct="1">
              <a:spcBef>
                <a:spcPts val="0"/>
              </a:spcBef>
              <a:spcAft>
                <a:spcPts val="600"/>
              </a:spcAft>
              <a:buFont typeface="Arial" panose="020B0604020202020204" pitchFamily="34" charset="0"/>
              <a:buChar char="•"/>
              <a:defRPr sz="1200" kern="1200">
                <a:solidFill>
                  <a:schemeClr val="bg1"/>
                </a:solidFill>
                <a:latin typeface="Nokia Pure Text Light" panose="020B0403020202020204" pitchFamily="34" charset="0"/>
                <a:ea typeface="Nokia Pure Text Light" panose="020B0403020202020204" pitchFamily="34" charset="0"/>
                <a:cs typeface="+mn-cs"/>
              </a:defRPr>
            </a:lvl3pPr>
            <a:lvl4pPr marL="921600" indent="-228600" algn="l" defTabSz="914400" rtl="0" eaLnBrk="1" latinLnBrk="0" hangingPunct="1">
              <a:spcBef>
                <a:spcPts val="0"/>
              </a:spcBef>
              <a:spcAft>
                <a:spcPts val="600"/>
              </a:spcAft>
              <a:buFont typeface="Arial" panose="020B0604020202020204" pitchFamily="34" charset="0"/>
              <a:buChar char="–"/>
              <a:defRPr sz="1000" kern="1200">
                <a:solidFill>
                  <a:schemeClr val="bg1"/>
                </a:solidFill>
                <a:latin typeface="Nokia Pure Text Light" panose="020B0403020202020204" pitchFamily="34" charset="0"/>
                <a:ea typeface="Nokia Pure Text Light" panose="020B0403020202020204" pitchFamily="34" charset="0"/>
                <a:cs typeface="+mn-cs"/>
              </a:defRPr>
            </a:lvl4pPr>
            <a:lvl5pPr marL="1152000" indent="-228600" algn="l" defTabSz="914400" rtl="0" eaLnBrk="1" latinLnBrk="0" hangingPunct="1">
              <a:spcBef>
                <a:spcPts val="0"/>
              </a:spcBef>
              <a:spcAft>
                <a:spcPts val="600"/>
              </a:spcAft>
              <a:buFont typeface="Arial" panose="020B0604020202020204" pitchFamily="34" charset="0"/>
              <a:buChar char="•"/>
              <a:defRPr sz="900" kern="1200">
                <a:solidFill>
                  <a:schemeClr val="bg1"/>
                </a:solidFill>
                <a:latin typeface="Nokia Pure Text Light" panose="020B0403020202020204" pitchFamily="34" charset="0"/>
                <a:ea typeface="Nokia Pure Text Light" panose="020B0403020202020204" pitchFamily="34" charset="0"/>
                <a:cs typeface="+mn-cs"/>
              </a:defRPr>
            </a:lvl5pPr>
            <a:lvl6pPr marL="1382400" indent="-228600" algn="l" defTabSz="914400" rtl="0" eaLnBrk="1" latinLnBrk="0" hangingPunct="1">
              <a:spcBef>
                <a:spcPts val="0"/>
              </a:spcBef>
              <a:spcAft>
                <a:spcPts val="600"/>
              </a:spcAft>
              <a:buFont typeface="Nokia Pure Text" panose="020B0503020202020204" pitchFamily="34" charset="0"/>
              <a:buChar char="‒"/>
              <a:defRPr sz="800" kern="1200" baseline="0">
                <a:solidFill>
                  <a:schemeClr val="bg1"/>
                </a:solidFill>
                <a:latin typeface="Nokia Pure Text Light" panose="020B0403020202020204" pitchFamily="34" charset="0"/>
                <a:ea typeface="Nokia Pure Text Light" panose="020B0403020202020204" pitchFamily="34" charset="0"/>
                <a:cs typeface="+mn-cs"/>
              </a:defRPr>
            </a:lvl6pPr>
            <a:lvl7pPr marL="1612800" indent="-228600" algn="l" defTabSz="914400" rtl="0" eaLnBrk="1" latinLnBrk="0" hangingPunct="1">
              <a:spcBef>
                <a:spcPts val="0"/>
              </a:spcBef>
              <a:spcAft>
                <a:spcPts val="600"/>
              </a:spcAft>
              <a:buFont typeface="Arial" panose="020B0604020202020204" pitchFamily="34" charset="0"/>
              <a:buChar char="•"/>
              <a:defRPr sz="700" kern="1200">
                <a:solidFill>
                  <a:schemeClr val="bg1"/>
                </a:solidFill>
                <a:latin typeface="Nokia Pure Text Light" panose="020B0403020202020204" pitchFamily="34" charset="0"/>
                <a:ea typeface="Nokia Pure Text Light" panose="020B0403020202020204" pitchFamily="34" charset="0"/>
                <a:cs typeface="+mn-cs"/>
              </a:defRPr>
            </a:lvl7pPr>
            <a:lvl8pPr marL="1843200" indent="-228600" algn="l" defTabSz="914400" rtl="0" eaLnBrk="1" latinLnBrk="0" hangingPunct="1">
              <a:spcBef>
                <a:spcPts val="0"/>
              </a:spcBef>
              <a:spcAft>
                <a:spcPts val="600"/>
              </a:spcAft>
              <a:buFont typeface="Arial" panose="020B0604020202020204" pitchFamily="34" charset="0"/>
              <a:buChar char="•"/>
              <a:defRPr sz="600" kern="1200">
                <a:solidFill>
                  <a:schemeClr val="bg1"/>
                </a:solidFill>
                <a:latin typeface="Nokia Pure Text Light" panose="020B0403020202020204" pitchFamily="34" charset="0"/>
                <a:ea typeface="Nokia Pure Text Light" panose="020B0403020202020204" pitchFamily="34" charset="0"/>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None/>
              <a:tabLst/>
              <a:defRPr/>
            </a:pPr>
            <a:r>
              <a:rPr kumimoji="0" lang="en-US" sz="2000" b="0" i="0" u="none" strike="noStrike" kern="1200" cap="none" spc="0" normalizeH="0" baseline="0">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Improved BTS configuration concept</a:t>
            </a:r>
          </a:p>
        </p:txBody>
      </p:sp>
    </p:spTree>
    <p:extLst>
      <p:ext uri="{BB962C8B-B14F-4D97-AF65-F5344CB8AC3E}">
        <p14:creationId xmlns:p14="http://schemas.microsoft.com/office/powerpoint/2010/main" val="516057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 Placeholder 1">
            <a:extLst>
              <a:ext uri="{FF2B5EF4-FFF2-40B4-BE49-F238E27FC236}">
                <a16:creationId xmlns:a16="http://schemas.microsoft.com/office/drawing/2014/main" id="{F0A151C1-2083-4BCA-9862-595E2B5E97D2}"/>
              </a:ext>
            </a:extLst>
          </p:cNvPr>
          <p:cNvSpPr>
            <a:spLocks noGrp="1"/>
          </p:cNvSpPr>
          <p:nvPr>
            <p:ph type="body" sz="quarter" idx="10"/>
          </p:nvPr>
        </p:nvSpPr>
        <p:spPr>
          <a:xfrm>
            <a:off x="417600" y="590400"/>
            <a:ext cx="8308800" cy="309600"/>
          </a:xfrm>
        </p:spPr>
        <p:txBody>
          <a:bodyPr/>
          <a:lstStyle/>
          <a:p>
            <a:r>
              <a:rPr lang="en-US" dirty="0"/>
              <a:t>The future just got simpler</a:t>
            </a:r>
          </a:p>
        </p:txBody>
      </p:sp>
      <p:sp>
        <p:nvSpPr>
          <p:cNvPr id="174" name="Text Placeholder 2">
            <a:extLst>
              <a:ext uri="{FF2B5EF4-FFF2-40B4-BE49-F238E27FC236}">
                <a16:creationId xmlns:a16="http://schemas.microsoft.com/office/drawing/2014/main" id="{967414BC-50A7-4F9E-92C1-99B2DCAF1B94}"/>
              </a:ext>
            </a:extLst>
          </p:cNvPr>
          <p:cNvSpPr>
            <a:spLocks noGrp="1"/>
          </p:cNvSpPr>
          <p:nvPr>
            <p:ph type="body" sz="quarter" idx="11"/>
          </p:nvPr>
        </p:nvSpPr>
        <p:spPr>
          <a:xfrm>
            <a:off x="417600" y="280800"/>
            <a:ext cx="8308800" cy="309600"/>
          </a:xfrm>
        </p:spPr>
        <p:txBody>
          <a:bodyPr/>
          <a:lstStyle/>
          <a:p>
            <a:r>
              <a:rPr lang="en-US" dirty="0"/>
              <a:t>Nokia Single RAN Advanced Product Portfolio</a:t>
            </a:r>
          </a:p>
        </p:txBody>
      </p:sp>
      <p:sp>
        <p:nvSpPr>
          <p:cNvPr id="176" name="Rectangle 175">
            <a:hlinkClick r:id="" action="ppaction://noaction"/>
            <a:extLst>
              <a:ext uri="{FF2B5EF4-FFF2-40B4-BE49-F238E27FC236}">
                <a16:creationId xmlns:a16="http://schemas.microsoft.com/office/drawing/2014/main" id="{DD05FD8A-6003-41A7-90EC-46506B23CB6C}"/>
              </a:ext>
            </a:extLst>
          </p:cNvPr>
          <p:cNvSpPr/>
          <p:nvPr/>
        </p:nvSpPr>
        <p:spPr>
          <a:xfrm>
            <a:off x="317940" y="1010146"/>
            <a:ext cx="2456824" cy="390716"/>
          </a:xfrm>
          <a:prstGeom prst="rect">
            <a:avLst/>
          </a:prstGeom>
          <a:noFill/>
          <a:ln w="9525" cap="flat" cmpd="sng" algn="ctr">
            <a:noFill/>
            <a:prstDash val="solid"/>
          </a:ln>
          <a:effectLst/>
        </p:spPr>
        <p:txBody>
          <a:bodyPr lIns="108000" tIns="46800" rIns="108000" bIns="46800" rtlCol="0" anchor="t" anchorCtr="0">
            <a:noAutofit/>
          </a:bodyPr>
          <a:lstStyle/>
          <a:p>
            <a:pPr marL="0" marR="0" lvl="0" indent="0" algn="l" defTabSz="575998" rtl="0" eaLnBrk="1" fontAlgn="auto" latinLnBrk="0" hangingPunct="1">
              <a:lnSpc>
                <a:spcPct val="100000"/>
              </a:lnSpc>
              <a:spcBef>
                <a:spcPts val="0"/>
              </a:spcBef>
              <a:spcAft>
                <a:spcPts val="0"/>
              </a:spcAft>
              <a:buClrTx/>
              <a:buSzTx/>
              <a:buFontTx/>
              <a:buNone/>
              <a:tabLst/>
              <a:defRPr/>
            </a:pPr>
            <a:r>
              <a:rPr kumimoji="0" lang="fi-FI" sz="1600" b="0" i="0" u="none" strike="noStrike" kern="0" cap="none" spc="0" normalizeH="0" baseline="0" noProof="0" dirty="0" err="1">
                <a:ln>
                  <a:noFill/>
                </a:ln>
                <a:solidFill>
                  <a:srgbClr val="001135"/>
                </a:solidFill>
                <a:effectLst/>
                <a:uLnTx/>
                <a:uFillTx/>
                <a:latin typeface="Nokia Pure Text Light"/>
                <a:ea typeface="+mn-ea"/>
                <a:cs typeface="Arial"/>
              </a:rPr>
              <a:t>Common</a:t>
            </a:r>
            <a:r>
              <a:rPr kumimoji="0" lang="fi-FI" sz="1600" b="0" i="0" u="none" strike="noStrike" kern="0" cap="none" spc="0" normalizeH="0" baseline="0" noProof="0" dirty="0">
                <a:ln>
                  <a:noFill/>
                </a:ln>
                <a:solidFill>
                  <a:srgbClr val="001135"/>
                </a:solidFill>
                <a:effectLst/>
                <a:uLnTx/>
                <a:uFillTx/>
                <a:latin typeface="Nokia Pure Text Light"/>
                <a:ea typeface="+mn-ea"/>
                <a:cs typeface="Arial"/>
              </a:rPr>
              <a:t> Software</a:t>
            </a:r>
          </a:p>
          <a:p>
            <a:pPr marL="0" marR="0" lvl="0" indent="0" algn="r" defTabSz="575998" rtl="0" eaLnBrk="1" fontAlgn="auto" latinLnBrk="0" hangingPunct="1">
              <a:lnSpc>
                <a:spcPct val="100000"/>
              </a:lnSpc>
              <a:spcBef>
                <a:spcPts val="0"/>
              </a:spcBef>
              <a:spcAft>
                <a:spcPts val="0"/>
              </a:spcAft>
              <a:buClrTx/>
              <a:buSzTx/>
              <a:buFontTx/>
              <a:buNone/>
              <a:tabLst/>
              <a:defRPr/>
            </a:pPr>
            <a:r>
              <a:rPr kumimoji="0" lang="fi-FI" sz="1600" b="1" i="0" u="none" strike="noStrike" kern="0" cap="none" spc="0" normalizeH="0" baseline="0" noProof="0" dirty="0">
                <a:ln>
                  <a:noFill/>
                </a:ln>
                <a:solidFill>
                  <a:srgbClr val="001135"/>
                </a:solidFill>
                <a:effectLst/>
                <a:uLnTx/>
                <a:uFillTx/>
                <a:latin typeface="Nokia Pure Text Light"/>
                <a:ea typeface="+mn-ea"/>
                <a:cs typeface="Arial"/>
              </a:rPr>
              <a:t>	</a:t>
            </a:r>
          </a:p>
          <a:p>
            <a:pPr marL="0" marR="0" lvl="0" indent="0" algn="l" defTabSz="575998" rtl="0" eaLnBrk="1" fontAlgn="auto" latinLnBrk="0" hangingPunct="1">
              <a:lnSpc>
                <a:spcPct val="100000"/>
              </a:lnSpc>
              <a:spcBef>
                <a:spcPts val="0"/>
              </a:spcBef>
              <a:spcAft>
                <a:spcPts val="0"/>
              </a:spcAft>
              <a:buClrTx/>
              <a:buSzTx/>
              <a:buFontTx/>
              <a:buNone/>
              <a:tabLst/>
              <a:defRPr/>
            </a:pPr>
            <a:endParaRPr kumimoji="0" lang="fi-FI" sz="1600" b="1" i="0" u="none" strike="noStrike" kern="0" cap="none" spc="0" normalizeH="0" baseline="0" noProof="0" dirty="0">
              <a:ln>
                <a:noFill/>
              </a:ln>
              <a:solidFill>
                <a:srgbClr val="001135"/>
              </a:solidFill>
              <a:effectLst/>
              <a:uLnTx/>
              <a:uFillTx/>
              <a:latin typeface="Nokia Pure Text Light"/>
              <a:ea typeface="+mn-ea"/>
              <a:cs typeface="Arial"/>
            </a:endParaRPr>
          </a:p>
        </p:txBody>
      </p:sp>
      <p:sp>
        <p:nvSpPr>
          <p:cNvPr id="177" name="Rectangle 176">
            <a:extLst>
              <a:ext uri="{FF2B5EF4-FFF2-40B4-BE49-F238E27FC236}">
                <a16:creationId xmlns:a16="http://schemas.microsoft.com/office/drawing/2014/main" id="{451C4582-30C4-4DBA-B19F-6BC8DB1ECFAA}"/>
              </a:ext>
            </a:extLst>
          </p:cNvPr>
          <p:cNvSpPr/>
          <p:nvPr/>
        </p:nvSpPr>
        <p:spPr>
          <a:xfrm>
            <a:off x="317940" y="2564526"/>
            <a:ext cx="2820158" cy="360041"/>
          </a:xfrm>
          <a:prstGeom prst="rect">
            <a:avLst/>
          </a:prstGeom>
          <a:noFill/>
          <a:ln w="25400" cap="flat" cmpd="sng" algn="ctr">
            <a:noFill/>
            <a:prstDash val="solid"/>
          </a:ln>
          <a:effectLst/>
        </p:spPr>
        <p:txBody>
          <a:bodyPr lIns="108000" tIns="46800" rIns="108000" bIns="468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1135"/>
                </a:solidFill>
                <a:effectLst/>
                <a:uLnTx/>
                <a:uFillTx/>
                <a:latin typeface="Nokia Pure Text Light"/>
                <a:ea typeface="+mn-ea"/>
                <a:cs typeface="Arial" panose="020B0604020202020204" pitchFamily="34" charset="0"/>
              </a:rPr>
              <a:t>Multipurpose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001135"/>
              </a:solidFill>
              <a:effectLst/>
              <a:uLnTx/>
              <a:uFillTx/>
              <a:latin typeface="Nokia Pure Text Ligh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001135"/>
              </a:solidFill>
              <a:effectLst/>
              <a:uLnTx/>
              <a:uFillTx/>
              <a:latin typeface="Nokia Pure Text Light"/>
              <a:ea typeface="+mn-ea"/>
              <a:cs typeface="Arial" panose="020B0604020202020204" pitchFamily="34" charset="0"/>
            </a:endParaRPr>
          </a:p>
        </p:txBody>
      </p:sp>
      <p:sp>
        <p:nvSpPr>
          <p:cNvPr id="178" name="Rectangle 177">
            <a:extLst>
              <a:ext uri="{FF2B5EF4-FFF2-40B4-BE49-F238E27FC236}">
                <a16:creationId xmlns:a16="http://schemas.microsoft.com/office/drawing/2014/main" id="{2B01FDE2-CD2B-4A80-BD24-217168DF53E4}"/>
              </a:ext>
            </a:extLst>
          </p:cNvPr>
          <p:cNvSpPr/>
          <p:nvPr/>
        </p:nvSpPr>
        <p:spPr>
          <a:xfrm>
            <a:off x="1439553" y="1345646"/>
            <a:ext cx="7291917" cy="1162596"/>
          </a:xfrm>
          <a:prstGeom prst="rect">
            <a:avLst/>
          </a:prstGeom>
          <a:solidFill>
            <a:schemeClr val="tx2"/>
          </a:solidFill>
          <a:ln w="952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76213" marR="0" lvl="0" indent="-176213" algn="l"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0" cap="none" spc="0" normalizeH="0" baseline="0" noProof="0" dirty="0">
                <a:ln>
                  <a:noFill/>
                </a:ln>
                <a:solidFill>
                  <a:srgbClr val="FFFFFF"/>
                </a:solidFill>
                <a:effectLst/>
                <a:uLnTx/>
                <a:uFillTx/>
                <a:latin typeface="Nokia Pure Text Light"/>
                <a:ea typeface="+mn-ea"/>
                <a:cs typeface="+mn-cs"/>
              </a:rPr>
              <a:t>SBTS software</a:t>
            </a:r>
          </a:p>
        </p:txBody>
      </p:sp>
      <p:sp>
        <p:nvSpPr>
          <p:cNvPr id="179" name="Rectangle 178">
            <a:extLst>
              <a:ext uri="{FF2B5EF4-FFF2-40B4-BE49-F238E27FC236}">
                <a16:creationId xmlns:a16="http://schemas.microsoft.com/office/drawing/2014/main" id="{4F065A8C-F5D4-4988-83B6-E5386D0A74B8}"/>
              </a:ext>
            </a:extLst>
          </p:cNvPr>
          <p:cNvSpPr/>
          <p:nvPr/>
        </p:nvSpPr>
        <p:spPr>
          <a:xfrm>
            <a:off x="1649152" y="2911130"/>
            <a:ext cx="1136076" cy="1665660"/>
          </a:xfrm>
          <a:prstGeom prst="rect">
            <a:avLst/>
          </a:prstGeom>
          <a:solidFill>
            <a:schemeClr val="bg2"/>
          </a:solidFill>
          <a:ln w="25400" cap="flat" cmpd="sng" algn="ctr">
            <a:noFill/>
            <a:prstDash val="solid"/>
          </a:ln>
          <a:effectLst/>
        </p:spPr>
        <p:txBody>
          <a:bodyPr lIns="72000" tIns="72000" rIns="72000" bIns="72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latin typeface="Nokia Pure Text Light"/>
                <a:ea typeface="+mn-ea"/>
                <a:cs typeface="Arial" panose="020B0604020202020204" pitchFamily="34" charset="0"/>
              </a:rPr>
              <a:t>Flexi </a:t>
            </a:r>
            <a:r>
              <a:rPr kumimoji="0" lang="en-GB" sz="1000" b="0" i="0" u="none" strike="noStrike" kern="0" cap="none" spc="0" normalizeH="0" baseline="0" noProof="0" dirty="0" err="1">
                <a:ln>
                  <a:noFill/>
                </a:ln>
                <a:solidFill>
                  <a:srgbClr val="FFFFFF"/>
                </a:solidFill>
                <a:effectLst/>
                <a:uLnTx/>
                <a:uFillTx/>
                <a:latin typeface="Nokia Pure Text Light"/>
                <a:ea typeface="+mn-ea"/>
                <a:cs typeface="Arial" panose="020B0604020202020204" pitchFamily="34" charset="0"/>
              </a:rPr>
              <a:t>Multiradio</a:t>
            </a:r>
            <a:r>
              <a:rPr kumimoji="0" lang="en-GB" sz="1000" b="0" i="0" u="none" strike="noStrike" kern="0" cap="none" spc="0" normalizeH="0" baseline="0" noProof="0" dirty="0">
                <a:ln>
                  <a:noFill/>
                </a:ln>
                <a:solidFill>
                  <a:srgbClr val="FFFFFF"/>
                </a:solidFill>
                <a:effectLst/>
                <a:uLnTx/>
                <a:uFillTx/>
                <a:latin typeface="Nokia Pure Text Light"/>
                <a:ea typeface="+mn-ea"/>
                <a:cs typeface="Arial" panose="020B0604020202020204" pitchFamily="34" charset="0"/>
              </a:rPr>
              <a:t> 10 Base Station</a:t>
            </a:r>
            <a:endParaRPr kumimoji="0" lang="en-GB" sz="1000" b="1" i="0" u="none" strike="noStrike" kern="0" cap="none" spc="0" normalizeH="0" baseline="0" noProof="0" dirty="0">
              <a:ln>
                <a:noFill/>
              </a:ln>
              <a:solidFill>
                <a:srgbClr val="FFFFFF"/>
              </a:solidFill>
              <a:effectLst/>
              <a:uLnTx/>
              <a:uFillTx/>
              <a:latin typeface="Nokia Pure Text Light"/>
              <a:ea typeface="+mn-ea"/>
              <a:cs typeface="Arial" panose="020B0604020202020204" pitchFamily="34" charset="0"/>
            </a:endParaRPr>
          </a:p>
        </p:txBody>
      </p:sp>
      <p:grpSp>
        <p:nvGrpSpPr>
          <p:cNvPr id="180" name="Group 124">
            <a:extLst>
              <a:ext uri="{FF2B5EF4-FFF2-40B4-BE49-F238E27FC236}">
                <a16:creationId xmlns:a16="http://schemas.microsoft.com/office/drawing/2014/main" id="{2AC12ABF-2D80-4C67-BA5A-D595469ABB56}"/>
              </a:ext>
            </a:extLst>
          </p:cNvPr>
          <p:cNvGrpSpPr/>
          <p:nvPr/>
        </p:nvGrpSpPr>
        <p:grpSpPr>
          <a:xfrm>
            <a:off x="2337258" y="3845707"/>
            <a:ext cx="249137" cy="596864"/>
            <a:chOff x="675067" y="1694375"/>
            <a:chExt cx="512493" cy="1179453"/>
          </a:xfrm>
        </p:grpSpPr>
        <p:sp>
          <p:nvSpPr>
            <p:cNvPr id="181" name="Line 145">
              <a:extLst>
                <a:ext uri="{FF2B5EF4-FFF2-40B4-BE49-F238E27FC236}">
                  <a16:creationId xmlns:a16="http://schemas.microsoft.com/office/drawing/2014/main" id="{78C43A28-D155-49C4-953A-9CBC28007E5F}"/>
                </a:ext>
              </a:extLst>
            </p:cNvPr>
            <p:cNvSpPr>
              <a:spLocks noChangeShapeType="1"/>
            </p:cNvSpPr>
            <p:nvPr/>
          </p:nvSpPr>
          <p:spPr bwMode="auto">
            <a:xfrm flipV="1">
              <a:off x="812897" y="2184299"/>
              <a:ext cx="3400" cy="160126"/>
            </a:xfrm>
            <a:prstGeom prst="line">
              <a:avLst/>
            </a:prstGeom>
            <a:noFill/>
            <a:ln w="9525" cap="rnd">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57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98A2AE"/>
                </a:solidFill>
                <a:effectLst/>
                <a:uLnTx/>
                <a:uFillTx/>
                <a:latin typeface="Nokia Pure Text Light"/>
              </a:endParaRPr>
            </a:p>
          </p:txBody>
        </p:sp>
        <p:sp>
          <p:nvSpPr>
            <p:cNvPr id="182" name="Oval 181">
              <a:extLst>
                <a:ext uri="{FF2B5EF4-FFF2-40B4-BE49-F238E27FC236}">
                  <a16:creationId xmlns:a16="http://schemas.microsoft.com/office/drawing/2014/main" id="{E0FEA2FB-D44A-442A-9E6D-1DDCC9555533}"/>
                </a:ext>
              </a:extLst>
            </p:cNvPr>
            <p:cNvSpPr>
              <a:spLocks noChangeArrowheads="1"/>
            </p:cNvSpPr>
            <p:nvPr/>
          </p:nvSpPr>
          <p:spPr bwMode="auto">
            <a:xfrm>
              <a:off x="883193" y="2180517"/>
              <a:ext cx="149521" cy="167749"/>
            </a:xfrm>
            <a:prstGeom prst="ellipse">
              <a:avLst/>
            </a:prstGeom>
            <a:noFill/>
            <a:ln w="9525" cap="rnd">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57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98A2AE"/>
                </a:solidFill>
                <a:effectLst/>
                <a:uLnTx/>
                <a:uFillTx/>
                <a:latin typeface="Nokia Pure Text Light"/>
              </a:endParaRPr>
            </a:p>
          </p:txBody>
        </p:sp>
        <p:grpSp>
          <p:nvGrpSpPr>
            <p:cNvPr id="183" name="Group 196">
              <a:extLst>
                <a:ext uri="{FF2B5EF4-FFF2-40B4-BE49-F238E27FC236}">
                  <a16:creationId xmlns:a16="http://schemas.microsoft.com/office/drawing/2014/main" id="{B9E2BCB3-B854-4306-82D7-8176D584CD40}"/>
                </a:ext>
              </a:extLst>
            </p:cNvPr>
            <p:cNvGrpSpPr/>
            <p:nvPr/>
          </p:nvGrpSpPr>
          <p:grpSpPr>
            <a:xfrm rot="16200000">
              <a:off x="341587" y="2027855"/>
              <a:ext cx="1179453" cy="512493"/>
              <a:chOff x="4902361" y="270829"/>
              <a:chExt cx="280988" cy="133354"/>
            </a:xfrm>
          </p:grpSpPr>
          <p:sp>
            <p:nvSpPr>
              <p:cNvPr id="184" name="Rounded Rectangle 216">
                <a:extLst>
                  <a:ext uri="{FF2B5EF4-FFF2-40B4-BE49-F238E27FC236}">
                    <a16:creationId xmlns:a16="http://schemas.microsoft.com/office/drawing/2014/main" id="{E1907114-5FEF-4374-B069-1FFA83753DA2}"/>
                  </a:ext>
                </a:extLst>
              </p:cNvPr>
              <p:cNvSpPr/>
              <p:nvPr/>
            </p:nvSpPr>
            <p:spPr>
              <a:xfrm>
                <a:off x="4902361" y="270829"/>
                <a:ext cx="280988" cy="133354"/>
              </a:xfrm>
              <a:prstGeom prst="roundRect">
                <a:avLst/>
              </a:prstGeom>
              <a:noFill/>
              <a:ln w="9525" cap="flat" cmpd="sng" algn="ctr">
                <a:solidFill>
                  <a:srgbClr val="FFFFFF"/>
                </a:solid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cxnSp>
            <p:nvCxnSpPr>
              <p:cNvPr id="185" name="Straight Connector 184">
                <a:extLst>
                  <a:ext uri="{FF2B5EF4-FFF2-40B4-BE49-F238E27FC236}">
                    <a16:creationId xmlns:a16="http://schemas.microsoft.com/office/drawing/2014/main" id="{CA3DA9CB-D374-42CA-B782-B6C703FCD701}"/>
                  </a:ext>
                </a:extLst>
              </p:cNvPr>
              <p:cNvCxnSpPr/>
              <p:nvPr/>
            </p:nvCxnSpPr>
            <p:spPr>
              <a:xfrm flipH="1">
                <a:off x="5147630" y="292262"/>
                <a:ext cx="1" cy="90485"/>
              </a:xfrm>
              <a:prstGeom prst="line">
                <a:avLst/>
              </a:prstGeom>
              <a:noFill/>
              <a:ln w="9525" cap="rnd" cmpd="sng" algn="ctr">
                <a:solidFill>
                  <a:srgbClr val="FFFFFF"/>
                </a:solidFill>
                <a:prstDash val="solid"/>
              </a:ln>
              <a:effectLst/>
            </p:spPr>
          </p:cxnSp>
          <p:cxnSp>
            <p:nvCxnSpPr>
              <p:cNvPr id="186" name="Straight Connector 185">
                <a:extLst>
                  <a:ext uri="{FF2B5EF4-FFF2-40B4-BE49-F238E27FC236}">
                    <a16:creationId xmlns:a16="http://schemas.microsoft.com/office/drawing/2014/main" id="{C1FCF871-37F7-4DE2-A223-2A14E7B0B5C4}"/>
                  </a:ext>
                </a:extLst>
              </p:cNvPr>
              <p:cNvCxnSpPr/>
              <p:nvPr/>
            </p:nvCxnSpPr>
            <p:spPr>
              <a:xfrm flipH="1">
                <a:off x="4938081" y="292262"/>
                <a:ext cx="1" cy="90485"/>
              </a:xfrm>
              <a:prstGeom prst="line">
                <a:avLst/>
              </a:prstGeom>
              <a:noFill/>
              <a:ln w="9525" cap="rnd" cmpd="sng" algn="ctr">
                <a:solidFill>
                  <a:srgbClr val="FFFFFF"/>
                </a:solidFill>
                <a:prstDash val="solid"/>
              </a:ln>
              <a:effectLst/>
            </p:spPr>
          </p:cxnSp>
          <p:cxnSp>
            <p:nvCxnSpPr>
              <p:cNvPr id="187" name="Straight Connector 186">
                <a:extLst>
                  <a:ext uri="{FF2B5EF4-FFF2-40B4-BE49-F238E27FC236}">
                    <a16:creationId xmlns:a16="http://schemas.microsoft.com/office/drawing/2014/main" id="{06EC0670-1568-4AA0-8D35-255859D45BEE}"/>
                  </a:ext>
                </a:extLst>
              </p:cNvPr>
              <p:cNvCxnSpPr/>
              <p:nvPr/>
            </p:nvCxnSpPr>
            <p:spPr>
              <a:xfrm flipH="1">
                <a:off x="5117697" y="292262"/>
                <a:ext cx="1" cy="90485"/>
              </a:xfrm>
              <a:prstGeom prst="line">
                <a:avLst/>
              </a:prstGeom>
              <a:noFill/>
              <a:ln w="9525" cap="rnd" cmpd="sng" algn="ctr">
                <a:solidFill>
                  <a:srgbClr val="FFFFFF"/>
                </a:solidFill>
                <a:prstDash val="solid"/>
              </a:ln>
              <a:effectLst/>
            </p:spPr>
          </p:cxnSp>
          <p:cxnSp>
            <p:nvCxnSpPr>
              <p:cNvPr id="188" name="Straight Connector 187">
                <a:extLst>
                  <a:ext uri="{FF2B5EF4-FFF2-40B4-BE49-F238E27FC236}">
                    <a16:creationId xmlns:a16="http://schemas.microsoft.com/office/drawing/2014/main" id="{1E2F2C3E-2C38-4E90-A145-EE5C6D58BBDB}"/>
                  </a:ext>
                </a:extLst>
              </p:cNvPr>
              <p:cNvCxnSpPr/>
              <p:nvPr/>
            </p:nvCxnSpPr>
            <p:spPr>
              <a:xfrm flipH="1">
                <a:off x="4997953" y="292262"/>
                <a:ext cx="1" cy="90485"/>
              </a:xfrm>
              <a:prstGeom prst="line">
                <a:avLst/>
              </a:prstGeom>
              <a:noFill/>
              <a:ln w="9525" cap="rnd" cmpd="sng" algn="ctr">
                <a:solidFill>
                  <a:srgbClr val="FFFFFF"/>
                </a:solidFill>
                <a:prstDash val="solid"/>
              </a:ln>
              <a:effectLst/>
            </p:spPr>
          </p:cxnSp>
          <p:cxnSp>
            <p:nvCxnSpPr>
              <p:cNvPr id="189" name="Straight Connector 188">
                <a:extLst>
                  <a:ext uri="{FF2B5EF4-FFF2-40B4-BE49-F238E27FC236}">
                    <a16:creationId xmlns:a16="http://schemas.microsoft.com/office/drawing/2014/main" id="{A9D09F0E-EB4E-4BE2-B419-C53D1E2AA71F}"/>
                  </a:ext>
                </a:extLst>
              </p:cNvPr>
              <p:cNvCxnSpPr/>
              <p:nvPr/>
            </p:nvCxnSpPr>
            <p:spPr>
              <a:xfrm flipH="1">
                <a:off x="4968017" y="292262"/>
                <a:ext cx="1" cy="90485"/>
              </a:xfrm>
              <a:prstGeom prst="line">
                <a:avLst/>
              </a:prstGeom>
              <a:noFill/>
              <a:ln w="9525" cap="rnd" cmpd="sng" algn="ctr">
                <a:solidFill>
                  <a:srgbClr val="FFFFFF"/>
                </a:solidFill>
                <a:prstDash val="solid"/>
              </a:ln>
              <a:effectLst/>
            </p:spPr>
          </p:cxnSp>
          <p:cxnSp>
            <p:nvCxnSpPr>
              <p:cNvPr id="190" name="Straight Connector 189">
                <a:extLst>
                  <a:ext uri="{FF2B5EF4-FFF2-40B4-BE49-F238E27FC236}">
                    <a16:creationId xmlns:a16="http://schemas.microsoft.com/office/drawing/2014/main" id="{37CCC1F4-F705-4F4E-BDC1-A4AF5C5EAA78}"/>
                  </a:ext>
                </a:extLst>
              </p:cNvPr>
              <p:cNvCxnSpPr/>
              <p:nvPr/>
            </p:nvCxnSpPr>
            <p:spPr>
              <a:xfrm flipH="1">
                <a:off x="5087761" y="292262"/>
                <a:ext cx="1" cy="90485"/>
              </a:xfrm>
              <a:prstGeom prst="line">
                <a:avLst/>
              </a:prstGeom>
              <a:noFill/>
              <a:ln w="9525" cap="rnd" cmpd="sng" algn="ctr">
                <a:solidFill>
                  <a:srgbClr val="FFFFFF"/>
                </a:solidFill>
                <a:prstDash val="solid"/>
              </a:ln>
              <a:effectLst/>
            </p:spPr>
          </p:cxnSp>
        </p:grpSp>
      </p:grpSp>
      <p:sp>
        <p:nvSpPr>
          <p:cNvPr id="191" name="Rectangle 190">
            <a:extLst>
              <a:ext uri="{FF2B5EF4-FFF2-40B4-BE49-F238E27FC236}">
                <a16:creationId xmlns:a16="http://schemas.microsoft.com/office/drawing/2014/main" id="{5ACA5E06-0944-4555-8CDF-E090335D2582}"/>
              </a:ext>
            </a:extLst>
          </p:cNvPr>
          <p:cNvSpPr/>
          <p:nvPr/>
        </p:nvSpPr>
        <p:spPr>
          <a:xfrm>
            <a:off x="2858378" y="2911130"/>
            <a:ext cx="1088338" cy="1665660"/>
          </a:xfrm>
          <a:prstGeom prst="rect">
            <a:avLst/>
          </a:prstGeom>
          <a:solidFill>
            <a:schemeClr val="bg2"/>
          </a:solidFill>
          <a:ln w="25400" cap="flat" cmpd="sng" algn="ctr">
            <a:noFill/>
            <a:prstDash val="solid"/>
          </a:ln>
          <a:effectLst/>
        </p:spPr>
        <p:txBody>
          <a:bodyPr lIns="72000" tIns="72000" rIns="72000" bIns="72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err="1">
                <a:ln>
                  <a:noFill/>
                </a:ln>
                <a:solidFill>
                  <a:srgbClr val="FFFFFF"/>
                </a:solidFill>
                <a:effectLst/>
                <a:uLnTx/>
                <a:uFillTx/>
                <a:latin typeface="Nokia Pure Text Light"/>
                <a:ea typeface="+mn-ea"/>
                <a:cs typeface="Arial" panose="020B0604020202020204" pitchFamily="34" charset="0"/>
              </a:rPr>
              <a:t>Multicontroller</a:t>
            </a:r>
            <a:endParaRPr kumimoji="0" lang="en-GB" sz="1000" b="1" i="0" u="none" strike="noStrike" kern="0" cap="none" spc="0" normalizeH="0" baseline="0" noProof="0" dirty="0">
              <a:ln>
                <a:noFill/>
              </a:ln>
              <a:solidFill>
                <a:srgbClr val="FFFFFF"/>
              </a:solidFill>
              <a:effectLst/>
              <a:uLnTx/>
              <a:uFillTx/>
              <a:latin typeface="Nokia Pure Text Light"/>
              <a:ea typeface="+mn-ea"/>
              <a:cs typeface="Arial" panose="020B0604020202020204" pitchFamily="34" charset="0"/>
            </a:endParaRPr>
          </a:p>
        </p:txBody>
      </p:sp>
      <p:grpSp>
        <p:nvGrpSpPr>
          <p:cNvPr id="192" name="Group 165">
            <a:extLst>
              <a:ext uri="{FF2B5EF4-FFF2-40B4-BE49-F238E27FC236}">
                <a16:creationId xmlns:a16="http://schemas.microsoft.com/office/drawing/2014/main" id="{AF1C2A65-243A-42CB-B897-699A2755AABE}"/>
              </a:ext>
            </a:extLst>
          </p:cNvPr>
          <p:cNvGrpSpPr/>
          <p:nvPr/>
        </p:nvGrpSpPr>
        <p:grpSpPr>
          <a:xfrm>
            <a:off x="3089792" y="4049970"/>
            <a:ext cx="724621" cy="392601"/>
            <a:chOff x="5840651" y="2264614"/>
            <a:chExt cx="598514" cy="284152"/>
          </a:xfrm>
        </p:grpSpPr>
        <p:sp>
          <p:nvSpPr>
            <p:cNvPr id="193" name="Rounded Rectangle 225">
              <a:extLst>
                <a:ext uri="{FF2B5EF4-FFF2-40B4-BE49-F238E27FC236}">
                  <a16:creationId xmlns:a16="http://schemas.microsoft.com/office/drawing/2014/main" id="{1ED708E0-6705-4134-BBB7-82C8E9D5CD1E}"/>
                </a:ext>
              </a:extLst>
            </p:cNvPr>
            <p:cNvSpPr/>
            <p:nvPr/>
          </p:nvSpPr>
          <p:spPr>
            <a:xfrm>
              <a:off x="5840651" y="2264614"/>
              <a:ext cx="598514" cy="284152"/>
            </a:xfrm>
            <a:prstGeom prst="roundRect">
              <a:avLst/>
            </a:prstGeom>
            <a:noFill/>
            <a:ln w="9525" cap="flat" cmpd="sng" algn="ctr">
              <a:solidFill>
                <a:srgbClr val="FFFFFF"/>
              </a:solid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cxnSp>
          <p:nvCxnSpPr>
            <p:cNvPr id="194" name="Straight Connector 193">
              <a:extLst>
                <a:ext uri="{FF2B5EF4-FFF2-40B4-BE49-F238E27FC236}">
                  <a16:creationId xmlns:a16="http://schemas.microsoft.com/office/drawing/2014/main" id="{C6861FAA-C410-4ADF-A892-E0C86C67397D}"/>
                </a:ext>
              </a:extLst>
            </p:cNvPr>
            <p:cNvCxnSpPr/>
            <p:nvPr/>
          </p:nvCxnSpPr>
          <p:spPr>
            <a:xfrm flipV="1">
              <a:off x="5967454" y="2332135"/>
              <a:ext cx="344906" cy="4"/>
            </a:xfrm>
            <a:prstGeom prst="line">
              <a:avLst/>
            </a:prstGeom>
            <a:noFill/>
            <a:ln w="9525" cap="rnd" cmpd="sng" algn="ctr">
              <a:solidFill>
                <a:srgbClr val="FFFFFF"/>
              </a:solidFill>
              <a:prstDash val="solid"/>
            </a:ln>
            <a:effectLst/>
          </p:spPr>
        </p:cxnSp>
        <p:cxnSp>
          <p:nvCxnSpPr>
            <p:cNvPr id="195" name="Straight Connector 194">
              <a:extLst>
                <a:ext uri="{FF2B5EF4-FFF2-40B4-BE49-F238E27FC236}">
                  <a16:creationId xmlns:a16="http://schemas.microsoft.com/office/drawing/2014/main" id="{A675F29C-5511-4F42-AC99-B6D99E2D076D}"/>
                </a:ext>
              </a:extLst>
            </p:cNvPr>
            <p:cNvCxnSpPr/>
            <p:nvPr/>
          </p:nvCxnSpPr>
          <p:spPr>
            <a:xfrm flipV="1">
              <a:off x="5967454" y="2380524"/>
              <a:ext cx="344906" cy="4"/>
            </a:xfrm>
            <a:prstGeom prst="line">
              <a:avLst/>
            </a:prstGeom>
            <a:noFill/>
            <a:ln w="9525" cap="rnd" cmpd="sng" algn="ctr">
              <a:solidFill>
                <a:srgbClr val="FFFFFF"/>
              </a:solidFill>
              <a:prstDash val="solid"/>
            </a:ln>
            <a:effectLst/>
          </p:spPr>
        </p:cxnSp>
        <p:cxnSp>
          <p:nvCxnSpPr>
            <p:cNvPr id="196" name="Straight Connector 195">
              <a:extLst>
                <a:ext uri="{FF2B5EF4-FFF2-40B4-BE49-F238E27FC236}">
                  <a16:creationId xmlns:a16="http://schemas.microsoft.com/office/drawing/2014/main" id="{192C5DA4-D3BF-47D6-92D6-C83F92B5662C}"/>
                </a:ext>
              </a:extLst>
            </p:cNvPr>
            <p:cNvCxnSpPr/>
            <p:nvPr/>
          </p:nvCxnSpPr>
          <p:spPr>
            <a:xfrm flipV="1">
              <a:off x="5967454" y="2431292"/>
              <a:ext cx="344906" cy="4"/>
            </a:xfrm>
            <a:prstGeom prst="line">
              <a:avLst/>
            </a:prstGeom>
            <a:noFill/>
            <a:ln w="9525" cap="rnd" cmpd="sng" algn="ctr">
              <a:solidFill>
                <a:srgbClr val="FFFFFF"/>
              </a:solidFill>
              <a:prstDash val="solid"/>
            </a:ln>
            <a:effectLst/>
          </p:spPr>
        </p:cxnSp>
        <p:cxnSp>
          <p:nvCxnSpPr>
            <p:cNvPr id="197" name="Straight Connector 196">
              <a:extLst>
                <a:ext uri="{FF2B5EF4-FFF2-40B4-BE49-F238E27FC236}">
                  <a16:creationId xmlns:a16="http://schemas.microsoft.com/office/drawing/2014/main" id="{D4B67A83-5B3C-474F-ACEE-9018E635130F}"/>
                </a:ext>
              </a:extLst>
            </p:cNvPr>
            <p:cNvCxnSpPr/>
            <p:nvPr/>
          </p:nvCxnSpPr>
          <p:spPr>
            <a:xfrm flipH="1">
              <a:off x="6387512" y="2317222"/>
              <a:ext cx="2" cy="126851"/>
            </a:xfrm>
            <a:prstGeom prst="line">
              <a:avLst/>
            </a:prstGeom>
            <a:noFill/>
            <a:ln w="9525" cap="rnd" cmpd="sng" algn="ctr">
              <a:solidFill>
                <a:srgbClr val="FFFFFF"/>
              </a:solidFill>
              <a:prstDash val="solid"/>
            </a:ln>
            <a:effectLst/>
          </p:spPr>
        </p:cxnSp>
        <p:cxnSp>
          <p:nvCxnSpPr>
            <p:cNvPr id="198" name="Straight Connector 197">
              <a:extLst>
                <a:ext uri="{FF2B5EF4-FFF2-40B4-BE49-F238E27FC236}">
                  <a16:creationId xmlns:a16="http://schemas.microsoft.com/office/drawing/2014/main" id="{437F5D26-1E01-4EA8-8E00-5A7F94B56C39}"/>
                </a:ext>
              </a:extLst>
            </p:cNvPr>
            <p:cNvCxnSpPr/>
            <p:nvPr/>
          </p:nvCxnSpPr>
          <p:spPr>
            <a:xfrm flipH="1">
              <a:off x="5906593" y="2317226"/>
              <a:ext cx="2" cy="126851"/>
            </a:xfrm>
            <a:prstGeom prst="line">
              <a:avLst/>
            </a:prstGeom>
            <a:noFill/>
            <a:ln w="9525" cap="rnd" cmpd="sng" algn="ctr">
              <a:solidFill>
                <a:srgbClr val="FFFFFF"/>
              </a:solidFill>
              <a:prstDash val="solid"/>
            </a:ln>
            <a:effectLst/>
          </p:spPr>
        </p:cxnSp>
        <p:sp>
          <p:nvSpPr>
            <p:cNvPr id="199" name="Rectangle 198">
              <a:extLst>
                <a:ext uri="{FF2B5EF4-FFF2-40B4-BE49-F238E27FC236}">
                  <a16:creationId xmlns:a16="http://schemas.microsoft.com/office/drawing/2014/main" id="{3719A0EF-5CCD-4B25-B92B-21183F71184C}"/>
                </a:ext>
              </a:extLst>
            </p:cNvPr>
            <p:cNvSpPr/>
            <p:nvPr/>
          </p:nvSpPr>
          <p:spPr>
            <a:xfrm>
              <a:off x="5951193" y="2484780"/>
              <a:ext cx="23004" cy="23013"/>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sp>
          <p:nvSpPr>
            <p:cNvPr id="200" name="Rectangle 199">
              <a:extLst>
                <a:ext uri="{FF2B5EF4-FFF2-40B4-BE49-F238E27FC236}">
                  <a16:creationId xmlns:a16="http://schemas.microsoft.com/office/drawing/2014/main" id="{D6C4B52C-5990-498D-8CC8-B3F7F4593664}"/>
                </a:ext>
              </a:extLst>
            </p:cNvPr>
            <p:cNvSpPr/>
            <p:nvPr/>
          </p:nvSpPr>
          <p:spPr>
            <a:xfrm>
              <a:off x="6000410" y="2484780"/>
              <a:ext cx="23004" cy="23013"/>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sp>
          <p:nvSpPr>
            <p:cNvPr id="201" name="Rectangle 200">
              <a:extLst>
                <a:ext uri="{FF2B5EF4-FFF2-40B4-BE49-F238E27FC236}">
                  <a16:creationId xmlns:a16="http://schemas.microsoft.com/office/drawing/2014/main" id="{B813C468-0DA7-4F0B-8C4B-C55BD19925E8}"/>
                </a:ext>
              </a:extLst>
            </p:cNvPr>
            <p:cNvSpPr/>
            <p:nvPr/>
          </p:nvSpPr>
          <p:spPr>
            <a:xfrm>
              <a:off x="6044862" y="2484780"/>
              <a:ext cx="23004" cy="23013"/>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sp>
          <p:nvSpPr>
            <p:cNvPr id="202" name="Rectangle 201">
              <a:extLst>
                <a:ext uri="{FF2B5EF4-FFF2-40B4-BE49-F238E27FC236}">
                  <a16:creationId xmlns:a16="http://schemas.microsoft.com/office/drawing/2014/main" id="{B00C8B0B-7146-4EF7-A5BD-7BC11DD0FB78}"/>
                </a:ext>
              </a:extLst>
            </p:cNvPr>
            <p:cNvSpPr/>
            <p:nvPr/>
          </p:nvSpPr>
          <p:spPr>
            <a:xfrm>
              <a:off x="6089313" y="2484780"/>
              <a:ext cx="23004" cy="23013"/>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sp>
          <p:nvSpPr>
            <p:cNvPr id="203" name="Rectangle 202">
              <a:extLst>
                <a:ext uri="{FF2B5EF4-FFF2-40B4-BE49-F238E27FC236}">
                  <a16:creationId xmlns:a16="http://schemas.microsoft.com/office/drawing/2014/main" id="{E73C754C-C4B2-40E4-853A-62C17AA0500A}"/>
                </a:ext>
              </a:extLst>
            </p:cNvPr>
            <p:cNvSpPr/>
            <p:nvPr/>
          </p:nvSpPr>
          <p:spPr>
            <a:xfrm>
              <a:off x="6181388" y="2484780"/>
              <a:ext cx="23004" cy="23013"/>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sp>
          <p:nvSpPr>
            <p:cNvPr id="204" name="Rectangle 203">
              <a:extLst>
                <a:ext uri="{FF2B5EF4-FFF2-40B4-BE49-F238E27FC236}">
                  <a16:creationId xmlns:a16="http://schemas.microsoft.com/office/drawing/2014/main" id="{55EB1DC0-B8C2-4BA2-88C4-E7687D3B56CB}"/>
                </a:ext>
              </a:extLst>
            </p:cNvPr>
            <p:cNvSpPr/>
            <p:nvPr/>
          </p:nvSpPr>
          <p:spPr>
            <a:xfrm>
              <a:off x="6228221" y="2484780"/>
              <a:ext cx="23004" cy="23013"/>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sp>
          <p:nvSpPr>
            <p:cNvPr id="205" name="Rectangle 204">
              <a:extLst>
                <a:ext uri="{FF2B5EF4-FFF2-40B4-BE49-F238E27FC236}">
                  <a16:creationId xmlns:a16="http://schemas.microsoft.com/office/drawing/2014/main" id="{8D416C15-883D-4251-B077-91202F1DA2E7}"/>
                </a:ext>
              </a:extLst>
            </p:cNvPr>
            <p:cNvSpPr/>
            <p:nvPr/>
          </p:nvSpPr>
          <p:spPr>
            <a:xfrm>
              <a:off x="6270292" y="2484780"/>
              <a:ext cx="23004" cy="23013"/>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sp>
          <p:nvSpPr>
            <p:cNvPr id="206" name="Rectangle 205">
              <a:extLst>
                <a:ext uri="{FF2B5EF4-FFF2-40B4-BE49-F238E27FC236}">
                  <a16:creationId xmlns:a16="http://schemas.microsoft.com/office/drawing/2014/main" id="{85C1A401-F81A-4DD2-A22A-058A4F00D7AE}"/>
                </a:ext>
              </a:extLst>
            </p:cNvPr>
            <p:cNvSpPr/>
            <p:nvPr/>
          </p:nvSpPr>
          <p:spPr>
            <a:xfrm>
              <a:off x="6315286" y="2484780"/>
              <a:ext cx="23004" cy="23013"/>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sp>
          <p:nvSpPr>
            <p:cNvPr id="207" name="Rectangle 206">
              <a:extLst>
                <a:ext uri="{FF2B5EF4-FFF2-40B4-BE49-F238E27FC236}">
                  <a16:creationId xmlns:a16="http://schemas.microsoft.com/office/drawing/2014/main" id="{02BF184D-D928-4570-889A-CF512220C8CA}"/>
                </a:ext>
              </a:extLst>
            </p:cNvPr>
            <p:cNvSpPr/>
            <p:nvPr/>
          </p:nvSpPr>
          <p:spPr>
            <a:xfrm>
              <a:off x="6133784" y="2484780"/>
              <a:ext cx="23004" cy="23013"/>
            </a:xfrm>
            <a:prstGeom prst="rect">
              <a:avLst/>
            </a:prstGeom>
            <a:solidFill>
              <a:srgbClr val="FFFFFF"/>
            </a:soli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grpSp>
      <p:sp>
        <p:nvSpPr>
          <p:cNvPr id="208" name="Rectangle 207">
            <a:extLst>
              <a:ext uri="{FF2B5EF4-FFF2-40B4-BE49-F238E27FC236}">
                <a16:creationId xmlns:a16="http://schemas.microsoft.com/office/drawing/2014/main" id="{7CFF4982-9919-4365-B23D-C5602390C42B}"/>
              </a:ext>
            </a:extLst>
          </p:cNvPr>
          <p:cNvSpPr/>
          <p:nvPr/>
        </p:nvSpPr>
        <p:spPr>
          <a:xfrm>
            <a:off x="5181352" y="2911130"/>
            <a:ext cx="1088338" cy="1665660"/>
          </a:xfrm>
          <a:prstGeom prst="rect">
            <a:avLst/>
          </a:prstGeom>
          <a:solidFill>
            <a:schemeClr val="bg2"/>
          </a:solidFill>
          <a:ln w="25400" cap="flat" cmpd="sng" algn="ctr">
            <a:noFill/>
            <a:prstDash val="solid"/>
          </a:ln>
          <a:effectLst/>
        </p:spPr>
        <p:txBody>
          <a:bodyPr lIns="72000" tIns="72000" rIns="72000" bIns="72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err="1">
                <a:ln>
                  <a:noFill/>
                </a:ln>
                <a:solidFill>
                  <a:srgbClr val="FFFFFF"/>
                </a:solidFill>
                <a:effectLst/>
                <a:uLnTx/>
                <a:uFillTx/>
                <a:latin typeface="Nokia Pure Text Light"/>
                <a:ea typeface="+mn-ea"/>
                <a:cs typeface="Arial" panose="020B0604020202020204" pitchFamily="34" charset="0"/>
              </a:rPr>
              <a:t>AirScale</a:t>
            </a:r>
            <a:r>
              <a:rPr kumimoji="0" lang="en-GB" sz="1000" b="0" i="0" u="none" strike="noStrike" kern="0" cap="none" spc="0" normalizeH="0" baseline="0" noProof="0" dirty="0">
                <a:ln>
                  <a:noFill/>
                </a:ln>
                <a:solidFill>
                  <a:srgbClr val="FFFFFF"/>
                </a:solidFill>
                <a:effectLst/>
                <a:uLnTx/>
                <a:uFillTx/>
                <a:latin typeface="Nokia Pure Text Light"/>
                <a:ea typeface="+mn-ea"/>
                <a:cs typeface="Arial" panose="020B0604020202020204" pitchFamily="34" charset="0"/>
              </a:rPr>
              <a:t> Active Antennas</a:t>
            </a:r>
            <a:endParaRPr kumimoji="0" lang="en-GB" sz="1000" b="1" i="0" u="none" strike="noStrike" kern="0" cap="none" spc="0" normalizeH="0" baseline="0" noProof="0" dirty="0">
              <a:ln>
                <a:noFill/>
              </a:ln>
              <a:solidFill>
                <a:srgbClr val="FFFFFF"/>
              </a:solidFill>
              <a:effectLst/>
              <a:uLnTx/>
              <a:uFillTx/>
              <a:latin typeface="Nokia Pure Text Light"/>
              <a:ea typeface="+mn-ea"/>
              <a:cs typeface="Arial" panose="020B0604020202020204" pitchFamily="34" charset="0"/>
            </a:endParaRPr>
          </a:p>
        </p:txBody>
      </p:sp>
      <p:grpSp>
        <p:nvGrpSpPr>
          <p:cNvPr id="331" name="Group 330">
            <a:extLst>
              <a:ext uri="{FF2B5EF4-FFF2-40B4-BE49-F238E27FC236}">
                <a16:creationId xmlns:a16="http://schemas.microsoft.com/office/drawing/2014/main" id="{4A9746B4-0BC8-4772-B083-0EACD3D3051C}"/>
              </a:ext>
            </a:extLst>
          </p:cNvPr>
          <p:cNvGrpSpPr/>
          <p:nvPr/>
        </p:nvGrpSpPr>
        <p:grpSpPr>
          <a:xfrm>
            <a:off x="5877925" y="3845707"/>
            <a:ext cx="249137" cy="596864"/>
            <a:chOff x="5784196" y="3611209"/>
            <a:chExt cx="296166" cy="709533"/>
          </a:xfrm>
        </p:grpSpPr>
        <p:sp>
          <p:nvSpPr>
            <p:cNvPr id="333" name="Rounded Rectangle 242">
              <a:extLst>
                <a:ext uri="{FF2B5EF4-FFF2-40B4-BE49-F238E27FC236}">
                  <a16:creationId xmlns:a16="http://schemas.microsoft.com/office/drawing/2014/main" id="{91E6B073-F76A-4037-87B5-64F91C650365}"/>
                </a:ext>
              </a:extLst>
            </p:cNvPr>
            <p:cNvSpPr/>
            <p:nvPr/>
          </p:nvSpPr>
          <p:spPr>
            <a:xfrm rot="16200000">
              <a:off x="5577512" y="3817893"/>
              <a:ext cx="709533" cy="296166"/>
            </a:xfrm>
            <a:prstGeom prst="roundRect">
              <a:avLst/>
            </a:prstGeom>
            <a:noFill/>
            <a:ln w="9525" cap="flat" cmpd="sng" algn="ctr">
              <a:solidFill>
                <a:srgbClr val="FFFFFF"/>
              </a:solid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sp>
          <p:nvSpPr>
            <p:cNvPr id="335" name="TextBox 334">
              <a:extLst>
                <a:ext uri="{FF2B5EF4-FFF2-40B4-BE49-F238E27FC236}">
                  <a16:creationId xmlns:a16="http://schemas.microsoft.com/office/drawing/2014/main" id="{6111776D-1581-4634-8BCC-8B25DCBC2337}"/>
                </a:ext>
              </a:extLst>
            </p:cNvPr>
            <p:cNvSpPr txBox="1"/>
            <p:nvPr/>
          </p:nvSpPr>
          <p:spPr>
            <a:xfrm>
              <a:off x="5816192" y="3888682"/>
              <a:ext cx="236295" cy="1646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w="6350">
                    <a:noFill/>
                  </a:ln>
                  <a:solidFill>
                    <a:srgbClr val="FFFFFF"/>
                  </a:solidFill>
                  <a:effectLst/>
                  <a:uLnTx/>
                  <a:uFillTx/>
                  <a:latin typeface="Nokia Pure Text Light"/>
                </a:rPr>
                <a:t>RAS</a:t>
              </a:r>
            </a:p>
          </p:txBody>
        </p:sp>
      </p:grpSp>
      <p:grpSp>
        <p:nvGrpSpPr>
          <p:cNvPr id="336" name="Group 335">
            <a:extLst>
              <a:ext uri="{FF2B5EF4-FFF2-40B4-BE49-F238E27FC236}">
                <a16:creationId xmlns:a16="http://schemas.microsoft.com/office/drawing/2014/main" id="{EE6142DD-185C-45C8-ACF7-B59B8DC363A8}"/>
              </a:ext>
            </a:extLst>
          </p:cNvPr>
          <p:cNvGrpSpPr/>
          <p:nvPr/>
        </p:nvGrpSpPr>
        <p:grpSpPr>
          <a:xfrm>
            <a:off x="434750" y="1345646"/>
            <a:ext cx="936000" cy="1160393"/>
            <a:chOff x="401943" y="1407532"/>
            <a:chExt cx="936000" cy="1160393"/>
          </a:xfrm>
        </p:grpSpPr>
        <p:sp>
          <p:nvSpPr>
            <p:cNvPr id="337" name="Rectangle 336">
              <a:extLst>
                <a:ext uri="{FF2B5EF4-FFF2-40B4-BE49-F238E27FC236}">
                  <a16:creationId xmlns:a16="http://schemas.microsoft.com/office/drawing/2014/main" id="{B6324500-5B74-4B84-A4CA-E160528EFACE}"/>
                </a:ext>
              </a:extLst>
            </p:cNvPr>
            <p:cNvSpPr/>
            <p:nvPr/>
          </p:nvSpPr>
          <p:spPr>
            <a:xfrm>
              <a:off x="401943" y="1407532"/>
              <a:ext cx="936000" cy="1160393"/>
            </a:xfrm>
            <a:prstGeom prst="rect">
              <a:avLst/>
            </a:prstGeom>
            <a:solidFill>
              <a:srgbClr val="BEC8D2"/>
            </a:solidFill>
            <a:ln w="9525" cap="flat" cmpd="sng" algn="ctr">
              <a:noFill/>
              <a:prstDash val="solid"/>
            </a:ln>
            <a:effectLst/>
          </p:spPr>
          <p:txBody>
            <a:bodyPr lIns="72000" tIns="72000" r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SRAN release</a:t>
              </a:r>
            </a:p>
          </p:txBody>
        </p:sp>
        <p:grpSp>
          <p:nvGrpSpPr>
            <p:cNvPr id="338" name="Group 337">
              <a:extLst>
                <a:ext uri="{FF2B5EF4-FFF2-40B4-BE49-F238E27FC236}">
                  <a16:creationId xmlns:a16="http://schemas.microsoft.com/office/drawing/2014/main" id="{035A5809-0FF1-4638-B586-8172ABA96C8B}"/>
                </a:ext>
              </a:extLst>
            </p:cNvPr>
            <p:cNvGrpSpPr/>
            <p:nvPr/>
          </p:nvGrpSpPr>
          <p:grpSpPr>
            <a:xfrm>
              <a:off x="589116" y="1815775"/>
              <a:ext cx="571464" cy="684474"/>
              <a:chOff x="618612" y="1786279"/>
              <a:chExt cx="571464" cy="684474"/>
            </a:xfrm>
          </p:grpSpPr>
          <p:sp>
            <p:nvSpPr>
              <p:cNvPr id="347" name="Rounded Rectangle 220">
                <a:extLst>
                  <a:ext uri="{FF2B5EF4-FFF2-40B4-BE49-F238E27FC236}">
                    <a16:creationId xmlns:a16="http://schemas.microsoft.com/office/drawing/2014/main" id="{462A0BD2-D684-4DA6-9DFF-C2081BCC9A21}"/>
                  </a:ext>
                </a:extLst>
              </p:cNvPr>
              <p:cNvSpPr/>
              <p:nvPr/>
            </p:nvSpPr>
            <p:spPr>
              <a:xfrm>
                <a:off x="618612" y="1786279"/>
                <a:ext cx="571464" cy="179345"/>
              </a:xfrm>
              <a:prstGeom prst="rect">
                <a:avLst/>
              </a:prstGeom>
              <a:solidFill>
                <a:schemeClr val="tx2"/>
              </a:solidFill>
              <a:ln w="9525" cap="flat" cmpd="sng" algn="ctr">
                <a:no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9525">
                      <a:noFill/>
                    </a:ln>
                    <a:solidFill>
                      <a:srgbClr val="FFFFFF"/>
                    </a:solidFill>
                    <a:effectLst/>
                    <a:uLnTx/>
                    <a:uFillTx/>
                    <a:latin typeface="Nokia Pure Text Light"/>
                  </a:rPr>
                  <a:t>SBTS</a:t>
                </a:r>
              </a:p>
            </p:txBody>
          </p:sp>
          <p:sp>
            <p:nvSpPr>
              <p:cNvPr id="349" name="Rounded Rectangle 221">
                <a:extLst>
                  <a:ext uri="{FF2B5EF4-FFF2-40B4-BE49-F238E27FC236}">
                    <a16:creationId xmlns:a16="http://schemas.microsoft.com/office/drawing/2014/main" id="{51780075-002F-40EC-909E-B23F28ECE261}"/>
                  </a:ext>
                </a:extLst>
              </p:cNvPr>
              <p:cNvSpPr/>
              <p:nvPr/>
            </p:nvSpPr>
            <p:spPr>
              <a:xfrm>
                <a:off x="618612" y="1995853"/>
                <a:ext cx="571464" cy="179345"/>
              </a:xfrm>
              <a:prstGeom prst="rect">
                <a:avLst/>
              </a:prstGeom>
              <a:solidFill>
                <a:schemeClr val="bg2"/>
              </a:solidFill>
              <a:ln w="9525" cap="flat" cmpd="sng" algn="ctr">
                <a:no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err="1">
                    <a:ln w="9525">
                      <a:noFill/>
                    </a:ln>
                    <a:solidFill>
                      <a:srgbClr val="FFFFFF"/>
                    </a:solidFill>
                    <a:effectLst/>
                    <a:uLnTx/>
                    <a:uFillTx/>
                    <a:latin typeface="Nokia Pure Text Light"/>
                  </a:rPr>
                  <a:t>mcBSC/BSC</a:t>
                </a:r>
                <a:endParaRPr kumimoji="0" lang="fi-FI" sz="700" b="0" i="0" u="none" strike="noStrike" kern="0" cap="none" spc="0" normalizeH="0" baseline="0" noProof="0" dirty="0">
                  <a:ln w="9525">
                    <a:noFill/>
                  </a:ln>
                  <a:solidFill>
                    <a:srgbClr val="FFFFFF"/>
                  </a:solidFill>
                  <a:effectLst/>
                  <a:uLnTx/>
                  <a:uFillTx/>
                  <a:latin typeface="Nokia Pure Text Light"/>
                </a:endParaRPr>
              </a:p>
            </p:txBody>
          </p:sp>
          <p:sp>
            <p:nvSpPr>
              <p:cNvPr id="350" name="Rounded Rectangle 222">
                <a:extLst>
                  <a:ext uri="{FF2B5EF4-FFF2-40B4-BE49-F238E27FC236}">
                    <a16:creationId xmlns:a16="http://schemas.microsoft.com/office/drawing/2014/main" id="{265E407B-9F3A-42F1-B43A-8B7C25ACED98}"/>
                  </a:ext>
                </a:extLst>
              </p:cNvPr>
              <p:cNvSpPr/>
              <p:nvPr/>
            </p:nvSpPr>
            <p:spPr>
              <a:xfrm>
                <a:off x="618612" y="2205426"/>
                <a:ext cx="571464" cy="265327"/>
              </a:xfrm>
              <a:prstGeom prst="rect">
                <a:avLst/>
              </a:prstGeom>
              <a:solidFill>
                <a:schemeClr val="bg2"/>
              </a:solidFill>
              <a:ln w="9525" cap="flat" cmpd="sng" algn="ctr">
                <a:no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err="1">
                    <a:ln w="9525">
                      <a:noFill/>
                    </a:ln>
                    <a:solidFill>
                      <a:srgbClr val="FFFFFF"/>
                    </a:solidFill>
                    <a:effectLst/>
                    <a:uLnTx/>
                    <a:uFillTx/>
                    <a:latin typeface="Nokia Pure Text Light"/>
                  </a:rPr>
                  <a:t>mcRNC/RNC/OMS</a:t>
                </a:r>
                <a:endParaRPr kumimoji="0" lang="fi-FI" sz="700" b="0" i="0" u="none" strike="noStrike" kern="0" cap="none" spc="0" normalizeH="0" baseline="0" noProof="0" dirty="0">
                  <a:ln w="9525">
                    <a:noFill/>
                  </a:ln>
                  <a:solidFill>
                    <a:srgbClr val="FFFFFF"/>
                  </a:solidFill>
                  <a:effectLst/>
                  <a:uLnTx/>
                  <a:uFillTx/>
                  <a:latin typeface="Nokia Pure Text Light"/>
                </a:endParaRPr>
              </a:p>
            </p:txBody>
          </p:sp>
        </p:grpSp>
      </p:grpSp>
      <p:grpSp>
        <p:nvGrpSpPr>
          <p:cNvPr id="351" name="Group 350">
            <a:extLst>
              <a:ext uri="{FF2B5EF4-FFF2-40B4-BE49-F238E27FC236}">
                <a16:creationId xmlns:a16="http://schemas.microsoft.com/office/drawing/2014/main" id="{BAEDF0EC-86FB-4227-901D-78A56F1BC1B4}"/>
              </a:ext>
            </a:extLst>
          </p:cNvPr>
          <p:cNvGrpSpPr/>
          <p:nvPr/>
        </p:nvGrpSpPr>
        <p:grpSpPr>
          <a:xfrm>
            <a:off x="5720609" y="1705376"/>
            <a:ext cx="910373" cy="720000"/>
            <a:chOff x="3149358" y="1767262"/>
            <a:chExt cx="910373" cy="720000"/>
          </a:xfrm>
        </p:grpSpPr>
        <p:sp>
          <p:nvSpPr>
            <p:cNvPr id="352" name="Rectangle 351">
              <a:extLst>
                <a:ext uri="{FF2B5EF4-FFF2-40B4-BE49-F238E27FC236}">
                  <a16:creationId xmlns:a16="http://schemas.microsoft.com/office/drawing/2014/main" id="{AE3C348C-9F71-412A-A44C-73AF285B25ED}"/>
                </a:ext>
              </a:extLst>
            </p:cNvPr>
            <p:cNvSpPr/>
            <p:nvPr/>
          </p:nvSpPr>
          <p:spPr>
            <a:xfrm>
              <a:off x="3149358" y="1767262"/>
              <a:ext cx="910373" cy="720000"/>
            </a:xfrm>
            <a:prstGeom prst="rect">
              <a:avLst/>
            </a:prstGeom>
            <a:solidFill>
              <a:schemeClr val="accent2"/>
            </a:solidFill>
            <a:ln w="9525" cap="flat" cmpd="sng" algn="ctr">
              <a:noFill/>
              <a:prstDash val="solid"/>
            </a:ln>
            <a:effectLst/>
          </p:spPr>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RF Sharing</a:t>
              </a:r>
            </a:p>
          </p:txBody>
        </p:sp>
        <p:grpSp>
          <p:nvGrpSpPr>
            <p:cNvPr id="361" name="Group 180">
              <a:extLst>
                <a:ext uri="{FF2B5EF4-FFF2-40B4-BE49-F238E27FC236}">
                  <a16:creationId xmlns:a16="http://schemas.microsoft.com/office/drawing/2014/main" id="{25E9D07F-4AB2-4D97-A8CE-8FA4477115AB}"/>
                </a:ext>
              </a:extLst>
            </p:cNvPr>
            <p:cNvGrpSpPr>
              <a:grpSpLocks noChangeAspect="1"/>
            </p:cNvGrpSpPr>
            <p:nvPr/>
          </p:nvGrpSpPr>
          <p:grpSpPr>
            <a:xfrm>
              <a:off x="3365852" y="2142475"/>
              <a:ext cx="515202" cy="228315"/>
              <a:chOff x="5176609" y="4082874"/>
              <a:chExt cx="849309" cy="452438"/>
            </a:xfrm>
            <a:solidFill>
              <a:schemeClr val="tx2"/>
            </a:solidFill>
          </p:grpSpPr>
          <p:sp>
            <p:nvSpPr>
              <p:cNvPr id="363" name="Freeform 189">
                <a:extLst>
                  <a:ext uri="{FF2B5EF4-FFF2-40B4-BE49-F238E27FC236}">
                    <a16:creationId xmlns:a16="http://schemas.microsoft.com/office/drawing/2014/main" id="{2097EC92-7A4C-442C-95BE-35E25E8D30CB}"/>
                  </a:ext>
                </a:extLst>
              </p:cNvPr>
              <p:cNvSpPr>
                <a:spLocks/>
              </p:cNvSpPr>
              <p:nvPr/>
            </p:nvSpPr>
            <p:spPr bwMode="auto">
              <a:xfrm>
                <a:off x="5367106" y="4317825"/>
                <a:ext cx="174625" cy="217487"/>
              </a:xfrm>
              <a:custGeom>
                <a:avLst/>
                <a:gdLst>
                  <a:gd name="T0" fmla="*/ 77 w 156"/>
                  <a:gd name="T1" fmla="*/ 193 h 193"/>
                  <a:gd name="T2" fmla="*/ 0 w 156"/>
                  <a:gd name="T3" fmla="*/ 14 h 193"/>
                  <a:gd name="T4" fmla="*/ 12 w 156"/>
                  <a:gd name="T5" fmla="*/ 0 h 193"/>
                  <a:gd name="T6" fmla="*/ 25 w 156"/>
                  <a:gd name="T7" fmla="*/ 12 h 193"/>
                  <a:gd name="T8" fmla="*/ 77 w 156"/>
                  <a:gd name="T9" fmla="*/ 168 h 193"/>
                  <a:gd name="T10" fmla="*/ 131 w 156"/>
                  <a:gd name="T11" fmla="*/ 12 h 193"/>
                  <a:gd name="T12" fmla="*/ 145 w 156"/>
                  <a:gd name="T13" fmla="*/ 1 h 193"/>
                  <a:gd name="T14" fmla="*/ 156 w 156"/>
                  <a:gd name="T15" fmla="*/ 14 h 193"/>
                  <a:gd name="T16" fmla="*/ 77 w 156"/>
                  <a:gd name="T1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93">
                    <a:moveTo>
                      <a:pt x="77" y="193"/>
                    </a:moveTo>
                    <a:cubicBezTo>
                      <a:pt x="37" y="193"/>
                      <a:pt x="11" y="135"/>
                      <a:pt x="0" y="14"/>
                    </a:cubicBezTo>
                    <a:cubicBezTo>
                      <a:pt x="0" y="7"/>
                      <a:pt x="5" y="1"/>
                      <a:pt x="12" y="0"/>
                    </a:cubicBezTo>
                    <a:cubicBezTo>
                      <a:pt x="19" y="0"/>
                      <a:pt x="25" y="5"/>
                      <a:pt x="25" y="12"/>
                    </a:cubicBezTo>
                    <a:cubicBezTo>
                      <a:pt x="39" y="157"/>
                      <a:pt x="69" y="168"/>
                      <a:pt x="77" y="168"/>
                    </a:cubicBezTo>
                    <a:cubicBezTo>
                      <a:pt x="86" y="168"/>
                      <a:pt x="116" y="157"/>
                      <a:pt x="131" y="12"/>
                    </a:cubicBezTo>
                    <a:cubicBezTo>
                      <a:pt x="131" y="5"/>
                      <a:pt x="138" y="0"/>
                      <a:pt x="145" y="1"/>
                    </a:cubicBezTo>
                    <a:cubicBezTo>
                      <a:pt x="151" y="1"/>
                      <a:pt x="156" y="7"/>
                      <a:pt x="156" y="14"/>
                    </a:cubicBezTo>
                    <a:cubicBezTo>
                      <a:pt x="144" y="135"/>
                      <a:pt x="118" y="193"/>
                      <a:pt x="7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ndParaRPr>
              </a:p>
            </p:txBody>
          </p:sp>
          <p:sp>
            <p:nvSpPr>
              <p:cNvPr id="364" name="Freeform 190">
                <a:extLst>
                  <a:ext uri="{FF2B5EF4-FFF2-40B4-BE49-F238E27FC236}">
                    <a16:creationId xmlns:a16="http://schemas.microsoft.com/office/drawing/2014/main" id="{7995FE65-E164-4425-BF4E-02D082DC0072}"/>
                  </a:ext>
                </a:extLst>
              </p:cNvPr>
              <p:cNvSpPr>
                <a:spLocks/>
              </p:cNvSpPr>
              <p:nvPr/>
            </p:nvSpPr>
            <p:spPr bwMode="auto">
              <a:xfrm>
                <a:off x="5513156" y="4082876"/>
                <a:ext cx="176211" cy="217487"/>
              </a:xfrm>
              <a:custGeom>
                <a:avLst/>
                <a:gdLst>
                  <a:gd name="T0" fmla="*/ 13 w 157"/>
                  <a:gd name="T1" fmla="*/ 193 h 193"/>
                  <a:gd name="T2" fmla="*/ 12 w 157"/>
                  <a:gd name="T3" fmla="*/ 193 h 193"/>
                  <a:gd name="T4" fmla="*/ 1 w 157"/>
                  <a:gd name="T5" fmla="*/ 179 h 193"/>
                  <a:gd name="T6" fmla="*/ 79 w 157"/>
                  <a:gd name="T7" fmla="*/ 0 h 193"/>
                  <a:gd name="T8" fmla="*/ 156 w 157"/>
                  <a:gd name="T9" fmla="*/ 179 h 193"/>
                  <a:gd name="T10" fmla="*/ 145 w 157"/>
                  <a:gd name="T11" fmla="*/ 193 h 193"/>
                  <a:gd name="T12" fmla="*/ 131 w 157"/>
                  <a:gd name="T13" fmla="*/ 181 h 193"/>
                  <a:gd name="T14" fmla="*/ 79 w 157"/>
                  <a:gd name="T15" fmla="*/ 25 h 193"/>
                  <a:gd name="T16" fmla="*/ 26 w 157"/>
                  <a:gd name="T17" fmla="*/ 181 h 193"/>
                  <a:gd name="T18" fmla="*/ 13 w 157"/>
                  <a:gd name="T1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93">
                    <a:moveTo>
                      <a:pt x="13" y="193"/>
                    </a:moveTo>
                    <a:cubicBezTo>
                      <a:pt x="13" y="193"/>
                      <a:pt x="12" y="193"/>
                      <a:pt x="12" y="193"/>
                    </a:cubicBezTo>
                    <a:cubicBezTo>
                      <a:pt x="5" y="192"/>
                      <a:pt x="0" y="186"/>
                      <a:pt x="1" y="179"/>
                    </a:cubicBezTo>
                    <a:cubicBezTo>
                      <a:pt x="13" y="59"/>
                      <a:pt x="39" y="0"/>
                      <a:pt x="79" y="0"/>
                    </a:cubicBezTo>
                    <a:cubicBezTo>
                      <a:pt x="120" y="0"/>
                      <a:pt x="145" y="59"/>
                      <a:pt x="156" y="179"/>
                    </a:cubicBezTo>
                    <a:cubicBezTo>
                      <a:pt x="157" y="186"/>
                      <a:pt x="152" y="192"/>
                      <a:pt x="145" y="193"/>
                    </a:cubicBezTo>
                    <a:cubicBezTo>
                      <a:pt x="138" y="193"/>
                      <a:pt x="132" y="188"/>
                      <a:pt x="131" y="181"/>
                    </a:cubicBezTo>
                    <a:cubicBezTo>
                      <a:pt x="118" y="36"/>
                      <a:pt x="88" y="25"/>
                      <a:pt x="79" y="25"/>
                    </a:cubicBezTo>
                    <a:cubicBezTo>
                      <a:pt x="70" y="25"/>
                      <a:pt x="40" y="36"/>
                      <a:pt x="26" y="181"/>
                    </a:cubicBezTo>
                    <a:cubicBezTo>
                      <a:pt x="25" y="188"/>
                      <a:pt x="20" y="193"/>
                      <a:pt x="13"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ndParaRPr>
              </a:p>
            </p:txBody>
          </p:sp>
          <p:sp>
            <p:nvSpPr>
              <p:cNvPr id="365" name="Freeform 191">
                <a:extLst>
                  <a:ext uri="{FF2B5EF4-FFF2-40B4-BE49-F238E27FC236}">
                    <a16:creationId xmlns:a16="http://schemas.microsoft.com/office/drawing/2014/main" id="{1F3A7A76-8144-40BB-A950-954F298CF498}"/>
                  </a:ext>
                </a:extLst>
              </p:cNvPr>
              <p:cNvSpPr>
                <a:spLocks/>
              </p:cNvSpPr>
              <p:nvPr/>
            </p:nvSpPr>
            <p:spPr bwMode="auto">
              <a:xfrm>
                <a:off x="5659207" y="4317819"/>
                <a:ext cx="176211" cy="217487"/>
              </a:xfrm>
              <a:custGeom>
                <a:avLst/>
                <a:gdLst>
                  <a:gd name="T0" fmla="*/ 78 w 157"/>
                  <a:gd name="T1" fmla="*/ 193 h 193"/>
                  <a:gd name="T2" fmla="*/ 1 w 157"/>
                  <a:gd name="T3" fmla="*/ 14 h 193"/>
                  <a:gd name="T4" fmla="*/ 12 w 157"/>
                  <a:gd name="T5" fmla="*/ 0 h 193"/>
                  <a:gd name="T6" fmla="*/ 26 w 157"/>
                  <a:gd name="T7" fmla="*/ 12 h 193"/>
                  <a:gd name="T8" fmla="*/ 78 w 157"/>
                  <a:gd name="T9" fmla="*/ 168 h 193"/>
                  <a:gd name="T10" fmla="*/ 131 w 157"/>
                  <a:gd name="T11" fmla="*/ 12 h 193"/>
                  <a:gd name="T12" fmla="*/ 145 w 157"/>
                  <a:gd name="T13" fmla="*/ 1 h 193"/>
                  <a:gd name="T14" fmla="*/ 156 w 157"/>
                  <a:gd name="T15" fmla="*/ 14 h 193"/>
                  <a:gd name="T16" fmla="*/ 78 w 157"/>
                  <a:gd name="T1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93">
                    <a:moveTo>
                      <a:pt x="78" y="193"/>
                    </a:moveTo>
                    <a:cubicBezTo>
                      <a:pt x="37" y="193"/>
                      <a:pt x="12" y="135"/>
                      <a:pt x="1" y="14"/>
                    </a:cubicBezTo>
                    <a:cubicBezTo>
                      <a:pt x="0" y="7"/>
                      <a:pt x="6" y="1"/>
                      <a:pt x="12" y="0"/>
                    </a:cubicBezTo>
                    <a:cubicBezTo>
                      <a:pt x="19" y="0"/>
                      <a:pt x="25" y="5"/>
                      <a:pt x="26" y="12"/>
                    </a:cubicBezTo>
                    <a:cubicBezTo>
                      <a:pt x="39" y="157"/>
                      <a:pt x="69" y="168"/>
                      <a:pt x="78" y="168"/>
                    </a:cubicBezTo>
                    <a:cubicBezTo>
                      <a:pt x="87" y="168"/>
                      <a:pt x="117" y="157"/>
                      <a:pt x="131" y="12"/>
                    </a:cubicBezTo>
                    <a:cubicBezTo>
                      <a:pt x="132" y="5"/>
                      <a:pt x="138" y="0"/>
                      <a:pt x="145" y="1"/>
                    </a:cubicBezTo>
                    <a:cubicBezTo>
                      <a:pt x="152" y="1"/>
                      <a:pt x="157" y="7"/>
                      <a:pt x="156" y="14"/>
                    </a:cubicBezTo>
                    <a:cubicBezTo>
                      <a:pt x="144" y="135"/>
                      <a:pt x="119" y="193"/>
                      <a:pt x="78"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ndParaRPr>
              </a:p>
            </p:txBody>
          </p:sp>
          <p:sp>
            <p:nvSpPr>
              <p:cNvPr id="366" name="Freeform 192">
                <a:extLst>
                  <a:ext uri="{FF2B5EF4-FFF2-40B4-BE49-F238E27FC236}">
                    <a16:creationId xmlns:a16="http://schemas.microsoft.com/office/drawing/2014/main" id="{A7B31519-E72D-48EC-A0E7-4D86B6FAF303}"/>
                  </a:ext>
                </a:extLst>
              </p:cNvPr>
              <p:cNvSpPr>
                <a:spLocks/>
              </p:cNvSpPr>
              <p:nvPr/>
            </p:nvSpPr>
            <p:spPr bwMode="auto">
              <a:xfrm>
                <a:off x="5952893" y="4271780"/>
                <a:ext cx="73025" cy="82549"/>
              </a:xfrm>
              <a:custGeom>
                <a:avLst/>
                <a:gdLst>
                  <a:gd name="T0" fmla="*/ 53 w 65"/>
                  <a:gd name="T1" fmla="*/ 73 h 73"/>
                  <a:gd name="T2" fmla="*/ 1 w 65"/>
                  <a:gd name="T3" fmla="*/ 15 h 73"/>
                  <a:gd name="T4" fmla="*/ 12 w 65"/>
                  <a:gd name="T5" fmla="*/ 1 h 73"/>
                  <a:gd name="T6" fmla="*/ 26 w 65"/>
                  <a:gd name="T7" fmla="*/ 12 h 73"/>
                  <a:gd name="T8" fmla="*/ 53 w 65"/>
                  <a:gd name="T9" fmla="*/ 48 h 73"/>
                  <a:gd name="T10" fmla="*/ 65 w 65"/>
                  <a:gd name="T11" fmla="*/ 60 h 73"/>
                  <a:gd name="T12" fmla="*/ 53 w 65"/>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65" h="73">
                    <a:moveTo>
                      <a:pt x="53" y="73"/>
                    </a:moveTo>
                    <a:cubicBezTo>
                      <a:pt x="22" y="73"/>
                      <a:pt x="5" y="53"/>
                      <a:pt x="1" y="15"/>
                    </a:cubicBezTo>
                    <a:cubicBezTo>
                      <a:pt x="0" y="8"/>
                      <a:pt x="5" y="1"/>
                      <a:pt x="12" y="1"/>
                    </a:cubicBezTo>
                    <a:cubicBezTo>
                      <a:pt x="19" y="0"/>
                      <a:pt x="25" y="5"/>
                      <a:pt x="26" y="12"/>
                    </a:cubicBezTo>
                    <a:cubicBezTo>
                      <a:pt x="30" y="48"/>
                      <a:pt x="45" y="48"/>
                      <a:pt x="53" y="48"/>
                    </a:cubicBezTo>
                    <a:cubicBezTo>
                      <a:pt x="59" y="48"/>
                      <a:pt x="65" y="53"/>
                      <a:pt x="65" y="60"/>
                    </a:cubicBezTo>
                    <a:cubicBezTo>
                      <a:pt x="65" y="67"/>
                      <a:pt x="59" y="73"/>
                      <a:pt x="53"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ndParaRPr>
              </a:p>
            </p:txBody>
          </p:sp>
          <p:sp>
            <p:nvSpPr>
              <p:cNvPr id="375" name="Freeform 193">
                <a:extLst>
                  <a:ext uri="{FF2B5EF4-FFF2-40B4-BE49-F238E27FC236}">
                    <a16:creationId xmlns:a16="http://schemas.microsoft.com/office/drawing/2014/main" id="{EFDFC890-9DAA-4866-8A05-B4499FAC12D7}"/>
                  </a:ext>
                </a:extLst>
              </p:cNvPr>
              <p:cNvSpPr>
                <a:spLocks/>
              </p:cNvSpPr>
              <p:nvPr/>
            </p:nvSpPr>
            <p:spPr bwMode="auto">
              <a:xfrm>
                <a:off x="5806844" y="4082874"/>
                <a:ext cx="174625" cy="217487"/>
              </a:xfrm>
              <a:custGeom>
                <a:avLst/>
                <a:gdLst>
                  <a:gd name="T0" fmla="*/ 13 w 156"/>
                  <a:gd name="T1" fmla="*/ 193 h 193"/>
                  <a:gd name="T2" fmla="*/ 12 w 156"/>
                  <a:gd name="T3" fmla="*/ 193 h 193"/>
                  <a:gd name="T4" fmla="*/ 0 w 156"/>
                  <a:gd name="T5" fmla="*/ 179 h 193"/>
                  <a:gd name="T6" fmla="*/ 79 w 156"/>
                  <a:gd name="T7" fmla="*/ 0 h 193"/>
                  <a:gd name="T8" fmla="*/ 156 w 156"/>
                  <a:gd name="T9" fmla="*/ 179 h 193"/>
                  <a:gd name="T10" fmla="*/ 144 w 156"/>
                  <a:gd name="T11" fmla="*/ 193 h 193"/>
                  <a:gd name="T12" fmla="*/ 131 w 156"/>
                  <a:gd name="T13" fmla="*/ 181 h 193"/>
                  <a:gd name="T14" fmla="*/ 79 w 156"/>
                  <a:gd name="T15" fmla="*/ 25 h 193"/>
                  <a:gd name="T16" fmla="*/ 25 w 156"/>
                  <a:gd name="T17" fmla="*/ 181 h 193"/>
                  <a:gd name="T18" fmla="*/ 13 w 156"/>
                  <a:gd name="T1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93">
                    <a:moveTo>
                      <a:pt x="13" y="193"/>
                    </a:moveTo>
                    <a:cubicBezTo>
                      <a:pt x="13" y="193"/>
                      <a:pt x="12" y="193"/>
                      <a:pt x="12" y="193"/>
                    </a:cubicBezTo>
                    <a:cubicBezTo>
                      <a:pt x="5" y="192"/>
                      <a:pt x="0" y="186"/>
                      <a:pt x="0" y="179"/>
                    </a:cubicBezTo>
                    <a:cubicBezTo>
                      <a:pt x="13" y="59"/>
                      <a:pt x="38" y="0"/>
                      <a:pt x="79" y="0"/>
                    </a:cubicBezTo>
                    <a:cubicBezTo>
                      <a:pt x="120" y="0"/>
                      <a:pt x="145" y="59"/>
                      <a:pt x="156" y="179"/>
                    </a:cubicBezTo>
                    <a:cubicBezTo>
                      <a:pt x="156" y="186"/>
                      <a:pt x="151" y="192"/>
                      <a:pt x="144" y="193"/>
                    </a:cubicBezTo>
                    <a:cubicBezTo>
                      <a:pt x="138" y="193"/>
                      <a:pt x="131" y="188"/>
                      <a:pt x="131" y="181"/>
                    </a:cubicBezTo>
                    <a:cubicBezTo>
                      <a:pt x="117" y="36"/>
                      <a:pt x="88" y="25"/>
                      <a:pt x="79" y="25"/>
                    </a:cubicBezTo>
                    <a:cubicBezTo>
                      <a:pt x="70" y="25"/>
                      <a:pt x="40" y="36"/>
                      <a:pt x="25" y="181"/>
                    </a:cubicBezTo>
                    <a:cubicBezTo>
                      <a:pt x="25" y="188"/>
                      <a:pt x="19" y="193"/>
                      <a:pt x="13"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ndParaRPr>
              </a:p>
            </p:txBody>
          </p:sp>
          <p:sp>
            <p:nvSpPr>
              <p:cNvPr id="377" name="Freeform 194">
                <a:extLst>
                  <a:ext uri="{FF2B5EF4-FFF2-40B4-BE49-F238E27FC236}">
                    <a16:creationId xmlns:a16="http://schemas.microsoft.com/office/drawing/2014/main" id="{CBB55B95-B77A-493E-B448-6EB106AC258A}"/>
                  </a:ext>
                </a:extLst>
              </p:cNvPr>
              <p:cNvSpPr>
                <a:spLocks/>
              </p:cNvSpPr>
              <p:nvPr/>
            </p:nvSpPr>
            <p:spPr bwMode="auto">
              <a:xfrm>
                <a:off x="5176609" y="4271780"/>
                <a:ext cx="73025" cy="82549"/>
              </a:xfrm>
              <a:custGeom>
                <a:avLst/>
                <a:gdLst>
                  <a:gd name="T0" fmla="*/ 12 w 65"/>
                  <a:gd name="T1" fmla="*/ 73 h 73"/>
                  <a:gd name="T2" fmla="*/ 0 w 65"/>
                  <a:gd name="T3" fmla="*/ 60 h 73"/>
                  <a:gd name="T4" fmla="*/ 12 w 65"/>
                  <a:gd name="T5" fmla="*/ 48 h 73"/>
                  <a:gd name="T6" fmla="*/ 39 w 65"/>
                  <a:gd name="T7" fmla="*/ 12 h 73"/>
                  <a:gd name="T8" fmla="*/ 53 w 65"/>
                  <a:gd name="T9" fmla="*/ 1 h 73"/>
                  <a:gd name="T10" fmla="*/ 64 w 65"/>
                  <a:gd name="T11" fmla="*/ 15 h 73"/>
                  <a:gd name="T12" fmla="*/ 12 w 65"/>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65" h="73">
                    <a:moveTo>
                      <a:pt x="12" y="73"/>
                    </a:moveTo>
                    <a:cubicBezTo>
                      <a:pt x="5" y="73"/>
                      <a:pt x="0" y="67"/>
                      <a:pt x="0" y="60"/>
                    </a:cubicBezTo>
                    <a:cubicBezTo>
                      <a:pt x="0" y="53"/>
                      <a:pt x="5" y="48"/>
                      <a:pt x="12" y="48"/>
                    </a:cubicBezTo>
                    <a:cubicBezTo>
                      <a:pt x="20" y="48"/>
                      <a:pt x="35" y="48"/>
                      <a:pt x="39" y="12"/>
                    </a:cubicBezTo>
                    <a:cubicBezTo>
                      <a:pt x="40" y="5"/>
                      <a:pt x="46" y="0"/>
                      <a:pt x="53" y="1"/>
                    </a:cubicBezTo>
                    <a:cubicBezTo>
                      <a:pt x="60" y="1"/>
                      <a:pt x="65" y="8"/>
                      <a:pt x="64" y="15"/>
                    </a:cubicBezTo>
                    <a:cubicBezTo>
                      <a:pt x="60" y="53"/>
                      <a:pt x="42" y="73"/>
                      <a:pt x="1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ndParaRPr>
              </a:p>
            </p:txBody>
          </p:sp>
          <p:sp>
            <p:nvSpPr>
              <p:cNvPr id="378" name="Freeform 195">
                <a:extLst>
                  <a:ext uri="{FF2B5EF4-FFF2-40B4-BE49-F238E27FC236}">
                    <a16:creationId xmlns:a16="http://schemas.microsoft.com/office/drawing/2014/main" id="{D61C552D-D95D-49CC-860A-8D78FF7436F9}"/>
                  </a:ext>
                </a:extLst>
              </p:cNvPr>
              <p:cNvSpPr>
                <a:spLocks/>
              </p:cNvSpPr>
              <p:nvPr/>
            </p:nvSpPr>
            <p:spPr bwMode="auto">
              <a:xfrm>
                <a:off x="5219465" y="4082876"/>
                <a:ext cx="176211" cy="217487"/>
              </a:xfrm>
              <a:custGeom>
                <a:avLst/>
                <a:gdLst>
                  <a:gd name="T0" fmla="*/ 144 w 157"/>
                  <a:gd name="T1" fmla="*/ 193 h 193"/>
                  <a:gd name="T2" fmla="*/ 131 w 157"/>
                  <a:gd name="T3" fmla="*/ 181 h 193"/>
                  <a:gd name="T4" fmla="*/ 78 w 157"/>
                  <a:gd name="T5" fmla="*/ 25 h 193"/>
                  <a:gd name="T6" fmla="*/ 26 w 157"/>
                  <a:gd name="T7" fmla="*/ 181 h 193"/>
                  <a:gd name="T8" fmla="*/ 12 w 157"/>
                  <a:gd name="T9" fmla="*/ 193 h 193"/>
                  <a:gd name="T10" fmla="*/ 1 w 157"/>
                  <a:gd name="T11" fmla="*/ 179 h 193"/>
                  <a:gd name="T12" fmla="*/ 78 w 157"/>
                  <a:gd name="T13" fmla="*/ 0 h 193"/>
                  <a:gd name="T14" fmla="*/ 156 w 157"/>
                  <a:gd name="T15" fmla="*/ 179 h 193"/>
                  <a:gd name="T16" fmla="*/ 145 w 157"/>
                  <a:gd name="T17" fmla="*/ 193 h 193"/>
                  <a:gd name="T18" fmla="*/ 144 w 157"/>
                  <a:gd name="T1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93">
                    <a:moveTo>
                      <a:pt x="144" y="193"/>
                    </a:moveTo>
                    <a:cubicBezTo>
                      <a:pt x="138" y="193"/>
                      <a:pt x="132" y="188"/>
                      <a:pt x="131" y="181"/>
                    </a:cubicBezTo>
                    <a:cubicBezTo>
                      <a:pt x="117" y="36"/>
                      <a:pt x="87" y="25"/>
                      <a:pt x="78" y="25"/>
                    </a:cubicBezTo>
                    <a:cubicBezTo>
                      <a:pt x="69" y="25"/>
                      <a:pt x="39" y="36"/>
                      <a:pt x="26" y="181"/>
                    </a:cubicBezTo>
                    <a:cubicBezTo>
                      <a:pt x="25" y="188"/>
                      <a:pt x="19" y="193"/>
                      <a:pt x="12" y="193"/>
                    </a:cubicBezTo>
                    <a:cubicBezTo>
                      <a:pt x="6" y="192"/>
                      <a:pt x="0" y="186"/>
                      <a:pt x="1" y="179"/>
                    </a:cubicBezTo>
                    <a:cubicBezTo>
                      <a:pt x="12" y="59"/>
                      <a:pt x="37" y="0"/>
                      <a:pt x="78" y="0"/>
                    </a:cubicBezTo>
                    <a:cubicBezTo>
                      <a:pt x="119" y="0"/>
                      <a:pt x="144" y="59"/>
                      <a:pt x="156" y="179"/>
                    </a:cubicBezTo>
                    <a:cubicBezTo>
                      <a:pt x="157" y="186"/>
                      <a:pt x="152" y="192"/>
                      <a:pt x="145" y="193"/>
                    </a:cubicBezTo>
                    <a:cubicBezTo>
                      <a:pt x="145" y="193"/>
                      <a:pt x="144" y="193"/>
                      <a:pt x="144"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Nokia Pure Text Light"/>
                </a:endParaRPr>
              </a:p>
            </p:txBody>
          </p:sp>
        </p:grpSp>
      </p:grpSp>
      <p:grpSp>
        <p:nvGrpSpPr>
          <p:cNvPr id="379" name="Group 378">
            <a:extLst>
              <a:ext uri="{FF2B5EF4-FFF2-40B4-BE49-F238E27FC236}">
                <a16:creationId xmlns:a16="http://schemas.microsoft.com/office/drawing/2014/main" id="{5719CEFF-12C5-42CB-BC71-822A14F6DE09}"/>
              </a:ext>
            </a:extLst>
          </p:cNvPr>
          <p:cNvGrpSpPr/>
          <p:nvPr/>
        </p:nvGrpSpPr>
        <p:grpSpPr>
          <a:xfrm>
            <a:off x="2586862" y="1705376"/>
            <a:ext cx="1054245" cy="720000"/>
            <a:chOff x="6319226" y="1767262"/>
            <a:chExt cx="1054245" cy="720000"/>
          </a:xfrm>
        </p:grpSpPr>
        <p:sp>
          <p:nvSpPr>
            <p:cNvPr id="380" name="Rectangle 379">
              <a:extLst>
                <a:ext uri="{FF2B5EF4-FFF2-40B4-BE49-F238E27FC236}">
                  <a16:creationId xmlns:a16="http://schemas.microsoft.com/office/drawing/2014/main" id="{295922E6-70BB-4E99-BF85-28AB3B334F54}"/>
                </a:ext>
              </a:extLst>
            </p:cNvPr>
            <p:cNvSpPr/>
            <p:nvPr/>
          </p:nvSpPr>
          <p:spPr>
            <a:xfrm>
              <a:off x="6319226" y="1767262"/>
              <a:ext cx="1054245" cy="720000"/>
            </a:xfrm>
            <a:prstGeom prst="rect">
              <a:avLst/>
            </a:prstGeom>
            <a:solidFill>
              <a:schemeClr val="accent2"/>
            </a:solidFill>
            <a:ln w="9525" cap="flat" cmpd="sng" algn="ctr">
              <a:noFill/>
              <a:prstDash val="solid"/>
            </a:ln>
            <a:effectLst/>
          </p:spPr>
          <p:txBody>
            <a:bodyPr lIns="36000" tIns="72000" rIns="36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Common Backhaul</a:t>
              </a:r>
            </a:p>
          </p:txBody>
        </p:sp>
        <p:grpSp>
          <p:nvGrpSpPr>
            <p:cNvPr id="381" name="Group 240">
              <a:extLst>
                <a:ext uri="{FF2B5EF4-FFF2-40B4-BE49-F238E27FC236}">
                  <a16:creationId xmlns:a16="http://schemas.microsoft.com/office/drawing/2014/main" id="{38F5C56C-22D6-4E11-9C35-802C34E3E933}"/>
                </a:ext>
              </a:extLst>
            </p:cNvPr>
            <p:cNvGrpSpPr/>
            <p:nvPr/>
          </p:nvGrpSpPr>
          <p:grpSpPr>
            <a:xfrm>
              <a:off x="6646706" y="2039873"/>
              <a:ext cx="426870" cy="368134"/>
              <a:chOff x="4994544" y="1896385"/>
              <a:chExt cx="508354" cy="538561"/>
            </a:xfrm>
          </p:grpSpPr>
          <p:sp>
            <p:nvSpPr>
              <p:cNvPr id="393" name="Rounded Rectangle 264">
                <a:extLst>
                  <a:ext uri="{FF2B5EF4-FFF2-40B4-BE49-F238E27FC236}">
                    <a16:creationId xmlns:a16="http://schemas.microsoft.com/office/drawing/2014/main" id="{2C28E228-53D2-4567-8D0B-2A4A664D8C50}"/>
                  </a:ext>
                </a:extLst>
              </p:cNvPr>
              <p:cNvSpPr/>
              <p:nvPr/>
            </p:nvSpPr>
            <p:spPr>
              <a:xfrm>
                <a:off x="4994544" y="1896385"/>
                <a:ext cx="327775" cy="179344"/>
              </a:xfrm>
              <a:prstGeom prst="roundRect">
                <a:avLst/>
              </a:prstGeom>
              <a:noFill/>
              <a:ln w="9525"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rPr>
                  <a:t>S1/X2</a:t>
                </a:r>
              </a:p>
            </p:txBody>
          </p:sp>
          <p:sp>
            <p:nvSpPr>
              <p:cNvPr id="394" name="Rounded Rectangle 265">
                <a:extLst>
                  <a:ext uri="{FF2B5EF4-FFF2-40B4-BE49-F238E27FC236}">
                    <a16:creationId xmlns:a16="http://schemas.microsoft.com/office/drawing/2014/main" id="{4914E8AA-D5CF-4CC9-AF69-90B4A6177B93}"/>
                  </a:ext>
                </a:extLst>
              </p:cNvPr>
              <p:cNvSpPr/>
              <p:nvPr/>
            </p:nvSpPr>
            <p:spPr>
              <a:xfrm>
                <a:off x="4994544" y="2075993"/>
                <a:ext cx="327775" cy="179344"/>
              </a:xfrm>
              <a:prstGeom prst="roundRect">
                <a:avLst/>
              </a:prstGeom>
              <a:noFill/>
              <a:ln w="9525"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err="1">
                    <a:ln w="6350">
                      <a:noFill/>
                    </a:ln>
                    <a:solidFill>
                      <a:srgbClr val="001135"/>
                    </a:solidFill>
                    <a:effectLst/>
                    <a:uLnTx/>
                    <a:uFillTx/>
                    <a:latin typeface="Nokia Pure Text Light"/>
                  </a:rPr>
                  <a:t>Iub</a:t>
                </a:r>
                <a:endParaRPr kumimoji="0" lang="fi-FI" sz="700" b="0" i="0" u="none" strike="noStrike" kern="0" cap="none" spc="0" normalizeH="0" baseline="0" noProof="0" dirty="0">
                  <a:ln w="6350">
                    <a:noFill/>
                  </a:ln>
                  <a:solidFill>
                    <a:srgbClr val="001135"/>
                  </a:solidFill>
                  <a:effectLst/>
                  <a:uLnTx/>
                  <a:uFillTx/>
                  <a:latin typeface="Nokia Pure Text Light"/>
                </a:endParaRPr>
              </a:p>
            </p:txBody>
          </p:sp>
          <p:sp>
            <p:nvSpPr>
              <p:cNvPr id="395" name="Rounded Rectangle 266">
                <a:extLst>
                  <a:ext uri="{FF2B5EF4-FFF2-40B4-BE49-F238E27FC236}">
                    <a16:creationId xmlns:a16="http://schemas.microsoft.com/office/drawing/2014/main" id="{D8B61C11-AF19-4CC4-BC91-FD4C910CB154}"/>
                  </a:ext>
                </a:extLst>
              </p:cNvPr>
              <p:cNvSpPr/>
              <p:nvPr/>
            </p:nvSpPr>
            <p:spPr>
              <a:xfrm>
                <a:off x="4994544" y="2255602"/>
                <a:ext cx="327775" cy="179344"/>
              </a:xfrm>
              <a:prstGeom prst="roundRect">
                <a:avLst/>
              </a:prstGeom>
              <a:noFill/>
              <a:ln w="9525"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err="1">
                    <a:ln w="6350">
                      <a:noFill/>
                    </a:ln>
                    <a:solidFill>
                      <a:srgbClr val="001135"/>
                    </a:solidFill>
                    <a:effectLst/>
                    <a:uLnTx/>
                    <a:uFillTx/>
                    <a:latin typeface="Nokia Pure Text Light"/>
                  </a:rPr>
                  <a:t>PAbis</a:t>
                </a:r>
                <a:endParaRPr kumimoji="0" lang="fi-FI" sz="700" b="0" i="0" u="none" strike="noStrike" kern="0" cap="none" spc="0" normalizeH="0" baseline="0" noProof="0" dirty="0">
                  <a:ln w="6350">
                    <a:noFill/>
                  </a:ln>
                  <a:solidFill>
                    <a:srgbClr val="001135"/>
                  </a:solidFill>
                  <a:effectLst/>
                  <a:uLnTx/>
                  <a:uFillTx/>
                  <a:latin typeface="Nokia Pure Text Light"/>
                </a:endParaRPr>
              </a:p>
            </p:txBody>
          </p:sp>
          <p:sp>
            <p:nvSpPr>
              <p:cNvPr id="396" name="Rounded Rectangle 267">
                <a:extLst>
                  <a:ext uri="{FF2B5EF4-FFF2-40B4-BE49-F238E27FC236}">
                    <a16:creationId xmlns:a16="http://schemas.microsoft.com/office/drawing/2014/main" id="{AB3E3799-8C05-492B-A2FD-5A74A4759297}"/>
                  </a:ext>
                </a:extLst>
              </p:cNvPr>
              <p:cNvSpPr/>
              <p:nvPr/>
            </p:nvSpPr>
            <p:spPr>
              <a:xfrm rot="16200000">
                <a:off x="5143946" y="2075993"/>
                <a:ext cx="538560" cy="179345"/>
              </a:xfrm>
              <a:prstGeom prst="roundRect">
                <a:avLst/>
              </a:prstGeom>
              <a:noFill/>
              <a:ln w="9525"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700" b="0" i="0" u="none" strike="noStrike" kern="0" cap="none" spc="0" normalizeH="0" baseline="0" noProof="0" dirty="0">
                  <a:ln w="9525">
                    <a:solidFill>
                      <a:srgbClr val="FFFFFF"/>
                    </a:solidFill>
                  </a:ln>
                  <a:solidFill>
                    <a:srgbClr val="001135"/>
                  </a:solidFill>
                  <a:effectLst/>
                  <a:uLnTx/>
                  <a:uFillTx/>
                  <a:latin typeface="Nokia Pure Text Light"/>
                </a:endParaRPr>
              </a:p>
            </p:txBody>
          </p:sp>
        </p:grpSp>
        <p:sp>
          <p:nvSpPr>
            <p:cNvPr id="392" name="TextBox 391">
              <a:extLst>
                <a:ext uri="{FF2B5EF4-FFF2-40B4-BE49-F238E27FC236}">
                  <a16:creationId xmlns:a16="http://schemas.microsoft.com/office/drawing/2014/main" id="{530789A4-5D8D-4223-9B38-1DFF5DF0C15C}"/>
                </a:ext>
              </a:extLst>
            </p:cNvPr>
            <p:cNvSpPr txBox="1"/>
            <p:nvPr/>
          </p:nvSpPr>
          <p:spPr>
            <a:xfrm>
              <a:off x="6960894" y="2177534"/>
              <a:ext cx="73738" cy="107722"/>
            </a:xfrm>
            <a:prstGeom prst="rect">
              <a:avLst/>
            </a:prstGeom>
            <a:noFill/>
            <a:ln w="28575">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w="6350">
                    <a:noFill/>
                  </a:ln>
                  <a:solidFill>
                    <a:srgbClr val="001135"/>
                  </a:solidFill>
                  <a:effectLst/>
                  <a:uLnTx/>
                  <a:uFillTx/>
                  <a:latin typeface="Nokia Pure Text Light"/>
                </a:rPr>
                <a:t>IP</a:t>
              </a:r>
            </a:p>
          </p:txBody>
        </p:sp>
      </p:grpSp>
      <p:grpSp>
        <p:nvGrpSpPr>
          <p:cNvPr id="397" name="Group 396">
            <a:extLst>
              <a:ext uri="{FF2B5EF4-FFF2-40B4-BE49-F238E27FC236}">
                <a16:creationId xmlns:a16="http://schemas.microsoft.com/office/drawing/2014/main" id="{82B1F84F-61DD-466F-B860-51F4B0FC7748}"/>
              </a:ext>
            </a:extLst>
          </p:cNvPr>
          <p:cNvGrpSpPr/>
          <p:nvPr/>
        </p:nvGrpSpPr>
        <p:grpSpPr>
          <a:xfrm>
            <a:off x="6653942" y="1705376"/>
            <a:ext cx="974067" cy="720000"/>
            <a:chOff x="6621135" y="1767262"/>
            <a:chExt cx="974067" cy="720000"/>
          </a:xfrm>
        </p:grpSpPr>
        <p:sp>
          <p:nvSpPr>
            <p:cNvPr id="398" name="Rectangle 397">
              <a:extLst>
                <a:ext uri="{FF2B5EF4-FFF2-40B4-BE49-F238E27FC236}">
                  <a16:creationId xmlns:a16="http://schemas.microsoft.com/office/drawing/2014/main" id="{1894BB5B-7FEB-44A1-B508-4965EA618176}"/>
                </a:ext>
              </a:extLst>
            </p:cNvPr>
            <p:cNvSpPr/>
            <p:nvPr/>
          </p:nvSpPr>
          <p:spPr>
            <a:xfrm>
              <a:off x="6621135" y="1767262"/>
              <a:ext cx="974067" cy="720000"/>
            </a:xfrm>
            <a:prstGeom prst="rect">
              <a:avLst/>
            </a:prstGeom>
            <a:solidFill>
              <a:schemeClr val="accent2"/>
            </a:solidFill>
            <a:ln w="9525" cap="flat" cmpd="sng" algn="ctr">
              <a:noFill/>
              <a:prstDash val="solid"/>
            </a:ln>
            <a:effectLst/>
          </p:spPr>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System Module Sharing</a:t>
              </a:r>
            </a:p>
          </p:txBody>
        </p:sp>
        <p:grpSp>
          <p:nvGrpSpPr>
            <p:cNvPr id="399" name="Group 269">
              <a:extLst>
                <a:ext uri="{FF2B5EF4-FFF2-40B4-BE49-F238E27FC236}">
                  <a16:creationId xmlns:a16="http://schemas.microsoft.com/office/drawing/2014/main" id="{5945A47C-2C66-4ADB-90D6-75A188337920}"/>
                </a:ext>
              </a:extLst>
            </p:cNvPr>
            <p:cNvGrpSpPr/>
            <p:nvPr/>
          </p:nvGrpSpPr>
          <p:grpSpPr>
            <a:xfrm>
              <a:off x="6837178" y="2197350"/>
              <a:ext cx="588597" cy="219076"/>
              <a:chOff x="2677395" y="2199622"/>
              <a:chExt cx="700953" cy="219076"/>
            </a:xfrm>
          </p:grpSpPr>
          <p:grpSp>
            <p:nvGrpSpPr>
              <p:cNvPr id="400" name="Group 196">
                <a:extLst>
                  <a:ext uri="{FF2B5EF4-FFF2-40B4-BE49-F238E27FC236}">
                    <a16:creationId xmlns:a16="http://schemas.microsoft.com/office/drawing/2014/main" id="{A8F02873-9CD1-43BC-A772-8646EB49B64C}"/>
                  </a:ext>
                </a:extLst>
              </p:cNvPr>
              <p:cNvGrpSpPr/>
              <p:nvPr/>
            </p:nvGrpSpPr>
            <p:grpSpPr>
              <a:xfrm>
                <a:off x="2677395" y="2199622"/>
                <a:ext cx="700953" cy="219076"/>
                <a:chOff x="4902361" y="270829"/>
                <a:chExt cx="280988" cy="133354"/>
              </a:xfrm>
            </p:grpSpPr>
            <p:sp>
              <p:nvSpPr>
                <p:cNvPr id="402" name="Rounded Rectangle 273">
                  <a:extLst>
                    <a:ext uri="{FF2B5EF4-FFF2-40B4-BE49-F238E27FC236}">
                      <a16:creationId xmlns:a16="http://schemas.microsoft.com/office/drawing/2014/main" id="{78F83D48-F1F5-4B54-B778-4057615B15D3}"/>
                    </a:ext>
                  </a:extLst>
                </p:cNvPr>
                <p:cNvSpPr/>
                <p:nvPr/>
              </p:nvSpPr>
              <p:spPr>
                <a:xfrm>
                  <a:off x="4902361" y="270829"/>
                  <a:ext cx="280988" cy="133354"/>
                </a:xfrm>
                <a:prstGeom prst="roundRect">
                  <a:avLst/>
                </a:prstGeom>
                <a:noFill/>
                <a:ln w="9525" cap="flat" cmpd="sng" algn="ctr">
                  <a:solidFill>
                    <a:schemeClr val="tx2"/>
                  </a:solid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cxnSp>
              <p:nvCxnSpPr>
                <p:cNvPr id="403" name="Straight Connector 402">
                  <a:extLst>
                    <a:ext uri="{FF2B5EF4-FFF2-40B4-BE49-F238E27FC236}">
                      <a16:creationId xmlns:a16="http://schemas.microsoft.com/office/drawing/2014/main" id="{F5DED02B-A548-40D5-9117-6A7619D127BA}"/>
                    </a:ext>
                  </a:extLst>
                </p:cNvPr>
                <p:cNvCxnSpPr/>
                <p:nvPr/>
              </p:nvCxnSpPr>
              <p:spPr>
                <a:xfrm flipH="1">
                  <a:off x="5155173" y="292262"/>
                  <a:ext cx="1" cy="90485"/>
                </a:xfrm>
                <a:prstGeom prst="line">
                  <a:avLst/>
                </a:prstGeom>
                <a:noFill/>
                <a:ln w="9525" cap="rnd" cmpd="sng" algn="ctr">
                  <a:solidFill>
                    <a:schemeClr val="tx2"/>
                  </a:solidFill>
                  <a:prstDash val="solid"/>
                </a:ln>
                <a:effectLst/>
              </p:spPr>
            </p:cxnSp>
            <p:cxnSp>
              <p:nvCxnSpPr>
                <p:cNvPr id="404" name="Straight Connector 403">
                  <a:extLst>
                    <a:ext uri="{FF2B5EF4-FFF2-40B4-BE49-F238E27FC236}">
                      <a16:creationId xmlns:a16="http://schemas.microsoft.com/office/drawing/2014/main" id="{E586DEF7-F958-4BCF-8C70-7BD563B42E33}"/>
                    </a:ext>
                  </a:extLst>
                </p:cNvPr>
                <p:cNvCxnSpPr/>
                <p:nvPr/>
              </p:nvCxnSpPr>
              <p:spPr>
                <a:xfrm flipH="1">
                  <a:off x="4931481" y="292262"/>
                  <a:ext cx="1" cy="90485"/>
                </a:xfrm>
                <a:prstGeom prst="line">
                  <a:avLst/>
                </a:prstGeom>
                <a:noFill/>
                <a:ln w="9525" cap="rnd" cmpd="sng" algn="ctr">
                  <a:solidFill>
                    <a:schemeClr val="tx2"/>
                  </a:solidFill>
                  <a:prstDash val="solid"/>
                </a:ln>
                <a:effectLst/>
              </p:spPr>
            </p:cxnSp>
            <p:cxnSp>
              <p:nvCxnSpPr>
                <p:cNvPr id="405" name="Straight Connector 404">
                  <a:extLst>
                    <a:ext uri="{FF2B5EF4-FFF2-40B4-BE49-F238E27FC236}">
                      <a16:creationId xmlns:a16="http://schemas.microsoft.com/office/drawing/2014/main" id="{667B7DDF-D869-4321-B501-3EE1CB9BD405}"/>
                    </a:ext>
                  </a:extLst>
                </p:cNvPr>
                <p:cNvCxnSpPr/>
                <p:nvPr/>
              </p:nvCxnSpPr>
              <p:spPr>
                <a:xfrm flipH="1">
                  <a:off x="5127126" y="292262"/>
                  <a:ext cx="1" cy="90485"/>
                </a:xfrm>
                <a:prstGeom prst="line">
                  <a:avLst/>
                </a:prstGeom>
                <a:noFill/>
                <a:ln w="9525" cap="rnd" cmpd="sng" algn="ctr">
                  <a:solidFill>
                    <a:schemeClr val="tx2"/>
                  </a:solidFill>
                  <a:prstDash val="solid"/>
                </a:ln>
                <a:effectLst/>
              </p:spPr>
            </p:cxnSp>
            <p:cxnSp>
              <p:nvCxnSpPr>
                <p:cNvPr id="406" name="Straight Connector 405">
                  <a:extLst>
                    <a:ext uri="{FF2B5EF4-FFF2-40B4-BE49-F238E27FC236}">
                      <a16:creationId xmlns:a16="http://schemas.microsoft.com/office/drawing/2014/main" id="{F52D0B42-946F-47FE-BB65-6B4DF5A50355}"/>
                    </a:ext>
                  </a:extLst>
                </p:cNvPr>
                <p:cNvCxnSpPr/>
                <p:nvPr/>
              </p:nvCxnSpPr>
              <p:spPr>
                <a:xfrm flipH="1">
                  <a:off x="4987581" y="292262"/>
                  <a:ext cx="1" cy="90485"/>
                </a:xfrm>
                <a:prstGeom prst="line">
                  <a:avLst/>
                </a:prstGeom>
                <a:noFill/>
                <a:ln w="9525" cap="rnd" cmpd="sng" algn="ctr">
                  <a:solidFill>
                    <a:schemeClr val="tx2"/>
                  </a:solidFill>
                  <a:prstDash val="solid"/>
                </a:ln>
                <a:effectLst/>
              </p:spPr>
            </p:cxnSp>
            <p:cxnSp>
              <p:nvCxnSpPr>
                <p:cNvPr id="407" name="Straight Connector 406">
                  <a:extLst>
                    <a:ext uri="{FF2B5EF4-FFF2-40B4-BE49-F238E27FC236}">
                      <a16:creationId xmlns:a16="http://schemas.microsoft.com/office/drawing/2014/main" id="{6CF4311F-8536-4869-B743-5518A2893B5F}"/>
                    </a:ext>
                  </a:extLst>
                </p:cNvPr>
                <p:cNvCxnSpPr/>
                <p:nvPr/>
              </p:nvCxnSpPr>
              <p:spPr>
                <a:xfrm flipH="1">
                  <a:off x="4959531" y="292262"/>
                  <a:ext cx="1" cy="90485"/>
                </a:xfrm>
                <a:prstGeom prst="line">
                  <a:avLst/>
                </a:prstGeom>
                <a:noFill/>
                <a:ln w="9525" cap="rnd" cmpd="sng" algn="ctr">
                  <a:solidFill>
                    <a:schemeClr val="tx2"/>
                  </a:solidFill>
                  <a:prstDash val="solid"/>
                </a:ln>
                <a:effectLst/>
              </p:spPr>
            </p:cxnSp>
            <p:cxnSp>
              <p:nvCxnSpPr>
                <p:cNvPr id="408" name="Straight Connector 407">
                  <a:extLst>
                    <a:ext uri="{FF2B5EF4-FFF2-40B4-BE49-F238E27FC236}">
                      <a16:creationId xmlns:a16="http://schemas.microsoft.com/office/drawing/2014/main" id="{E0242B27-F5C0-4048-A4EC-7640BCA7E86E}"/>
                    </a:ext>
                  </a:extLst>
                </p:cNvPr>
                <p:cNvCxnSpPr/>
                <p:nvPr/>
              </p:nvCxnSpPr>
              <p:spPr>
                <a:xfrm flipH="1">
                  <a:off x="5099076" y="292262"/>
                  <a:ext cx="1" cy="90485"/>
                </a:xfrm>
                <a:prstGeom prst="line">
                  <a:avLst/>
                </a:prstGeom>
                <a:noFill/>
                <a:ln w="9525" cap="rnd" cmpd="sng" algn="ctr">
                  <a:solidFill>
                    <a:schemeClr val="tx2"/>
                  </a:solidFill>
                  <a:prstDash val="solid"/>
                </a:ln>
                <a:effectLst/>
              </p:spPr>
            </p:cxnSp>
          </p:grpSp>
          <p:sp>
            <p:nvSpPr>
              <p:cNvPr id="401" name="TextBox 400">
                <a:extLst>
                  <a:ext uri="{FF2B5EF4-FFF2-40B4-BE49-F238E27FC236}">
                    <a16:creationId xmlns:a16="http://schemas.microsoft.com/office/drawing/2014/main" id="{BCBB596A-6BBA-4C1F-B662-4748FF30EC96}"/>
                  </a:ext>
                </a:extLst>
              </p:cNvPr>
              <p:cNvSpPr txBox="1"/>
              <p:nvPr/>
            </p:nvSpPr>
            <p:spPr>
              <a:xfrm>
                <a:off x="2923983" y="2258516"/>
                <a:ext cx="208081" cy="107722"/>
              </a:xfrm>
              <a:prstGeom prst="rect">
                <a:avLst/>
              </a:prstGeom>
              <a:noFill/>
              <a:ln w="28575">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w="6350">
                      <a:noFill/>
                    </a:ln>
                    <a:solidFill>
                      <a:srgbClr val="001135"/>
                    </a:solidFill>
                    <a:effectLst/>
                    <a:uLnTx/>
                    <a:uFillTx/>
                    <a:latin typeface="Nokia Pure Text Light"/>
                  </a:rPr>
                  <a:t>GWL</a:t>
                </a:r>
              </a:p>
            </p:txBody>
          </p:sp>
        </p:grpSp>
      </p:grpSp>
      <p:sp>
        <p:nvSpPr>
          <p:cNvPr id="409" name="Rectangle 408">
            <a:extLst>
              <a:ext uri="{FF2B5EF4-FFF2-40B4-BE49-F238E27FC236}">
                <a16:creationId xmlns:a16="http://schemas.microsoft.com/office/drawing/2014/main" id="{52A030E3-32FC-434C-8AD8-5EEAC4AEE958}"/>
              </a:ext>
            </a:extLst>
          </p:cNvPr>
          <p:cNvSpPr/>
          <p:nvPr/>
        </p:nvSpPr>
        <p:spPr>
          <a:xfrm>
            <a:off x="7650971" y="1705376"/>
            <a:ext cx="1042074" cy="720000"/>
          </a:xfrm>
          <a:prstGeom prst="rect">
            <a:avLst/>
          </a:prstGeom>
          <a:solidFill>
            <a:schemeClr val="accent2"/>
          </a:solidFill>
          <a:ln w="9525" cap="flat" cmpd="sng" algn="ctr">
            <a:noFill/>
            <a:prstDash val="solid"/>
          </a:ln>
          <a:effectLst/>
        </p:spPr>
        <p:txBody>
          <a:bodyPr lIns="72000" tIns="72000" rIns="36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Fronthaul Sharing</a:t>
            </a:r>
          </a:p>
        </p:txBody>
      </p:sp>
      <p:grpSp>
        <p:nvGrpSpPr>
          <p:cNvPr id="410" name="Group 278">
            <a:extLst>
              <a:ext uri="{FF2B5EF4-FFF2-40B4-BE49-F238E27FC236}">
                <a16:creationId xmlns:a16="http://schemas.microsoft.com/office/drawing/2014/main" id="{187F3876-685E-41A1-ABF3-0A76971DB63E}"/>
              </a:ext>
            </a:extLst>
          </p:cNvPr>
          <p:cNvGrpSpPr/>
          <p:nvPr/>
        </p:nvGrpSpPr>
        <p:grpSpPr>
          <a:xfrm>
            <a:off x="7955069" y="1993452"/>
            <a:ext cx="461349" cy="368964"/>
            <a:chOff x="5763056" y="1872959"/>
            <a:chExt cx="549415" cy="538561"/>
          </a:xfrm>
        </p:grpSpPr>
        <p:grpSp>
          <p:nvGrpSpPr>
            <p:cNvPr id="411" name="Group 279">
              <a:extLst>
                <a:ext uri="{FF2B5EF4-FFF2-40B4-BE49-F238E27FC236}">
                  <a16:creationId xmlns:a16="http://schemas.microsoft.com/office/drawing/2014/main" id="{3A65B0B4-718B-4484-8450-45F9F3541C11}"/>
                </a:ext>
              </a:extLst>
            </p:cNvPr>
            <p:cNvGrpSpPr/>
            <p:nvPr/>
          </p:nvGrpSpPr>
          <p:grpSpPr>
            <a:xfrm>
              <a:off x="5763056" y="1872959"/>
              <a:ext cx="549415" cy="538561"/>
              <a:chOff x="5270799" y="1914523"/>
              <a:chExt cx="549415" cy="538561"/>
            </a:xfrm>
          </p:grpSpPr>
          <p:sp>
            <p:nvSpPr>
              <p:cNvPr id="413" name="Rounded Rectangle 284">
                <a:extLst>
                  <a:ext uri="{FF2B5EF4-FFF2-40B4-BE49-F238E27FC236}">
                    <a16:creationId xmlns:a16="http://schemas.microsoft.com/office/drawing/2014/main" id="{3DCAC5EC-E624-4B51-BDB4-FEF3B76CC8E4}"/>
                  </a:ext>
                </a:extLst>
              </p:cNvPr>
              <p:cNvSpPr/>
              <p:nvPr/>
            </p:nvSpPr>
            <p:spPr>
              <a:xfrm>
                <a:off x="5270799" y="1914524"/>
                <a:ext cx="252000" cy="179345"/>
              </a:xfrm>
              <a:prstGeom prst="roundRect">
                <a:avLst/>
              </a:prstGeom>
              <a:noFill/>
              <a:ln w="9525"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rPr>
                  <a:t>G</a:t>
                </a:r>
              </a:p>
            </p:txBody>
          </p:sp>
          <p:sp>
            <p:nvSpPr>
              <p:cNvPr id="414" name="Rounded Rectangle 285">
                <a:extLst>
                  <a:ext uri="{FF2B5EF4-FFF2-40B4-BE49-F238E27FC236}">
                    <a16:creationId xmlns:a16="http://schemas.microsoft.com/office/drawing/2014/main" id="{9B903631-EAB6-43FD-906A-B64CF8FD3F1D}"/>
                  </a:ext>
                </a:extLst>
              </p:cNvPr>
              <p:cNvSpPr/>
              <p:nvPr/>
            </p:nvSpPr>
            <p:spPr>
              <a:xfrm>
                <a:off x="5270799" y="2094132"/>
                <a:ext cx="252000" cy="179345"/>
              </a:xfrm>
              <a:prstGeom prst="roundRect">
                <a:avLst/>
              </a:prstGeom>
              <a:noFill/>
              <a:ln w="9525"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rPr>
                  <a:t>W</a:t>
                </a:r>
              </a:p>
            </p:txBody>
          </p:sp>
          <p:sp>
            <p:nvSpPr>
              <p:cNvPr id="415" name="Rounded Rectangle 286">
                <a:extLst>
                  <a:ext uri="{FF2B5EF4-FFF2-40B4-BE49-F238E27FC236}">
                    <a16:creationId xmlns:a16="http://schemas.microsoft.com/office/drawing/2014/main" id="{3007F2EE-8682-45A5-8F35-5282688E239C}"/>
                  </a:ext>
                </a:extLst>
              </p:cNvPr>
              <p:cNvSpPr/>
              <p:nvPr/>
            </p:nvSpPr>
            <p:spPr>
              <a:xfrm>
                <a:off x="5270799" y="2273739"/>
                <a:ext cx="252000" cy="179345"/>
              </a:xfrm>
              <a:prstGeom prst="roundRect">
                <a:avLst/>
              </a:prstGeom>
              <a:noFill/>
              <a:ln w="9525"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rPr>
                  <a:t>L</a:t>
                </a:r>
              </a:p>
            </p:txBody>
          </p:sp>
          <p:sp>
            <p:nvSpPr>
              <p:cNvPr id="416" name="Rounded Rectangle 287">
                <a:extLst>
                  <a:ext uri="{FF2B5EF4-FFF2-40B4-BE49-F238E27FC236}">
                    <a16:creationId xmlns:a16="http://schemas.microsoft.com/office/drawing/2014/main" id="{092CE6B0-4C03-4DC1-9388-0FF9EE52A212}"/>
                  </a:ext>
                </a:extLst>
              </p:cNvPr>
              <p:cNvSpPr/>
              <p:nvPr/>
            </p:nvSpPr>
            <p:spPr>
              <a:xfrm rot="16200000">
                <a:off x="5402089" y="2034957"/>
                <a:ext cx="538560" cy="297691"/>
              </a:xfrm>
              <a:prstGeom prst="roundRect">
                <a:avLst/>
              </a:prstGeom>
              <a:noFill/>
              <a:ln w="9525"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700" b="0" i="0" u="none" strike="noStrike" kern="0" cap="none" spc="0" normalizeH="0" baseline="0" noProof="0" dirty="0">
                  <a:ln w="9525">
                    <a:solidFill>
                      <a:srgbClr val="FFFFFF"/>
                    </a:solidFill>
                  </a:ln>
                  <a:solidFill>
                    <a:srgbClr val="FFFFFF"/>
                  </a:solidFill>
                  <a:effectLst/>
                  <a:uLnTx/>
                  <a:uFillTx/>
                  <a:latin typeface="Nokia Pure Text Light"/>
                </a:endParaRPr>
              </a:p>
            </p:txBody>
          </p:sp>
        </p:grpSp>
        <p:sp>
          <p:nvSpPr>
            <p:cNvPr id="412" name="TextBox 411">
              <a:extLst>
                <a:ext uri="{FF2B5EF4-FFF2-40B4-BE49-F238E27FC236}">
                  <a16:creationId xmlns:a16="http://schemas.microsoft.com/office/drawing/2014/main" id="{F2C85180-2BAD-44F1-B1CE-FD27A866F17A}"/>
                </a:ext>
              </a:extLst>
            </p:cNvPr>
            <p:cNvSpPr txBox="1"/>
            <p:nvPr/>
          </p:nvSpPr>
          <p:spPr>
            <a:xfrm>
              <a:off x="6024168" y="2000145"/>
              <a:ext cx="278713" cy="303242"/>
            </a:xfrm>
            <a:prstGeom prst="rect">
              <a:avLst/>
            </a:prstGeom>
            <a:noFill/>
            <a:ln w="28575">
              <a:noFill/>
            </a:ln>
            <a:effectLst/>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w="6350">
                    <a:noFill/>
                  </a:ln>
                  <a:solidFill>
                    <a:srgbClr val="001135"/>
                  </a:solidFill>
                  <a:effectLst/>
                  <a:uLnTx/>
                  <a:uFillTx/>
                  <a:latin typeface="Nokia Pure Text Light"/>
                </a:rPr>
                <a:t>OBSAI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675" b="0" i="0" u="none" strike="noStrike" kern="0" cap="none" spc="0" normalizeH="0" baseline="0" noProof="0" dirty="0">
                  <a:ln w="6350">
                    <a:noFill/>
                  </a:ln>
                  <a:solidFill>
                    <a:srgbClr val="001135"/>
                  </a:solidFill>
                  <a:effectLst/>
                  <a:uLnTx/>
                  <a:uFillTx/>
                  <a:latin typeface="Nokia Pure Text Light"/>
                </a:rPr>
                <a:t>CPRI</a:t>
              </a:r>
              <a:endParaRPr kumimoji="0" lang="en-US" sz="675" b="0" i="0" u="none" strike="noStrike" kern="0" cap="none" spc="0" normalizeH="0" baseline="0" noProof="0" dirty="0">
                <a:ln w="6350">
                  <a:noFill/>
                </a:ln>
                <a:solidFill>
                  <a:srgbClr val="001135"/>
                </a:solidFill>
                <a:effectLst/>
                <a:uLnTx/>
                <a:uFillTx/>
                <a:latin typeface="Nokia Pure Text Light"/>
              </a:endParaRPr>
            </a:p>
          </p:txBody>
        </p:sp>
      </p:grpSp>
      <p:sp>
        <p:nvSpPr>
          <p:cNvPr id="417" name="Rectangle 416">
            <a:extLst>
              <a:ext uri="{FF2B5EF4-FFF2-40B4-BE49-F238E27FC236}">
                <a16:creationId xmlns:a16="http://schemas.microsoft.com/office/drawing/2014/main" id="{4ACF501E-C4AA-4541-A249-4C99569E67D7}"/>
              </a:ext>
            </a:extLst>
          </p:cNvPr>
          <p:cNvSpPr/>
          <p:nvPr/>
        </p:nvSpPr>
        <p:spPr>
          <a:xfrm>
            <a:off x="439926" y="2911130"/>
            <a:ext cx="1136076" cy="1665660"/>
          </a:xfrm>
          <a:prstGeom prst="rect">
            <a:avLst/>
          </a:prstGeom>
          <a:solidFill>
            <a:schemeClr val="bg2"/>
          </a:solidFill>
          <a:ln w="25400" cap="flat" cmpd="sng" algn="ctr">
            <a:noFill/>
            <a:prstDash val="solid"/>
          </a:ln>
          <a:effectLst/>
        </p:spPr>
        <p:txBody>
          <a:bodyPr lIns="72000" tIns="72000" rIns="72000" bIns="72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err="1">
                <a:ln>
                  <a:noFill/>
                </a:ln>
                <a:solidFill>
                  <a:srgbClr val="FFFFFF"/>
                </a:solidFill>
                <a:effectLst/>
                <a:uLnTx/>
                <a:uFillTx/>
                <a:latin typeface="Nokia Pure Text Light"/>
                <a:ea typeface="+mn-ea"/>
                <a:cs typeface="Arial" panose="020B0604020202020204" pitchFamily="34" charset="0"/>
              </a:rPr>
              <a:t>AirScale</a:t>
            </a:r>
            <a:endParaRPr kumimoji="0" lang="en-GB" sz="1000" b="0" i="0" u="none" strike="noStrike" kern="0" cap="none" spc="0" normalizeH="0" baseline="0" noProof="0" dirty="0">
              <a:ln>
                <a:noFill/>
              </a:ln>
              <a:solidFill>
                <a:srgbClr val="FFFFFF"/>
              </a:solidFill>
              <a:effectLst/>
              <a:uLnTx/>
              <a:uFillTx/>
              <a:latin typeface="Nokia Pure Text Ligh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latin typeface="Nokia Pure Text Light"/>
                <a:ea typeface="+mn-ea"/>
                <a:cs typeface="Arial" panose="020B0604020202020204" pitchFamily="34" charset="0"/>
              </a:rPr>
              <a:t>Base Station</a:t>
            </a:r>
          </a:p>
        </p:txBody>
      </p:sp>
      <p:grpSp>
        <p:nvGrpSpPr>
          <p:cNvPr id="418" name="Group 257">
            <a:extLst>
              <a:ext uri="{FF2B5EF4-FFF2-40B4-BE49-F238E27FC236}">
                <a16:creationId xmlns:a16="http://schemas.microsoft.com/office/drawing/2014/main" id="{C664BB32-FAC3-49B3-A6AD-EEB81BB6212D}"/>
              </a:ext>
            </a:extLst>
          </p:cNvPr>
          <p:cNvGrpSpPr/>
          <p:nvPr/>
        </p:nvGrpSpPr>
        <p:grpSpPr>
          <a:xfrm>
            <a:off x="888914" y="4300322"/>
            <a:ext cx="591409" cy="142249"/>
            <a:chOff x="946448" y="4051330"/>
            <a:chExt cx="591409" cy="142249"/>
          </a:xfrm>
        </p:grpSpPr>
        <p:sp>
          <p:nvSpPr>
            <p:cNvPr id="419" name="Rounded Rectangle 290">
              <a:extLst>
                <a:ext uri="{FF2B5EF4-FFF2-40B4-BE49-F238E27FC236}">
                  <a16:creationId xmlns:a16="http://schemas.microsoft.com/office/drawing/2014/main" id="{2908CA08-2FA4-4C8F-8989-5B58EC4F4623}"/>
                </a:ext>
              </a:extLst>
            </p:cNvPr>
            <p:cNvSpPr/>
            <p:nvPr/>
          </p:nvSpPr>
          <p:spPr>
            <a:xfrm>
              <a:off x="946448" y="4051330"/>
              <a:ext cx="591409" cy="142249"/>
            </a:xfrm>
            <a:prstGeom prst="roundRect">
              <a:avLst/>
            </a:prstGeom>
            <a:noFill/>
            <a:ln w="9525" cap="flat" cmpd="sng" algn="ctr">
              <a:solidFill>
                <a:schemeClr val="bg1"/>
              </a:solid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grpSp>
          <p:nvGrpSpPr>
            <p:cNvPr id="420" name="Group 256">
              <a:extLst>
                <a:ext uri="{FF2B5EF4-FFF2-40B4-BE49-F238E27FC236}">
                  <a16:creationId xmlns:a16="http://schemas.microsoft.com/office/drawing/2014/main" id="{C17301BC-CCAE-46CE-8AEF-D792A61870CB}"/>
                </a:ext>
              </a:extLst>
            </p:cNvPr>
            <p:cNvGrpSpPr/>
            <p:nvPr/>
          </p:nvGrpSpPr>
          <p:grpSpPr>
            <a:xfrm>
              <a:off x="1021630" y="4096558"/>
              <a:ext cx="441049" cy="52727"/>
              <a:chOff x="1021630" y="4074193"/>
              <a:chExt cx="441049" cy="96521"/>
            </a:xfrm>
          </p:grpSpPr>
          <p:cxnSp>
            <p:nvCxnSpPr>
              <p:cNvPr id="421" name="Straight Connector 420">
                <a:extLst>
                  <a:ext uri="{FF2B5EF4-FFF2-40B4-BE49-F238E27FC236}">
                    <a16:creationId xmlns:a16="http://schemas.microsoft.com/office/drawing/2014/main" id="{C7984A47-B526-4B0A-831A-306F35481F4D}"/>
                  </a:ext>
                </a:extLst>
              </p:cNvPr>
              <p:cNvCxnSpPr/>
              <p:nvPr/>
            </p:nvCxnSpPr>
            <p:spPr>
              <a:xfrm flipH="1">
                <a:off x="1462677" y="4074193"/>
                <a:ext cx="2" cy="96521"/>
              </a:xfrm>
              <a:prstGeom prst="line">
                <a:avLst/>
              </a:prstGeom>
              <a:noFill/>
              <a:ln w="9525" cap="rnd" cmpd="sng" algn="ctr">
                <a:solidFill>
                  <a:schemeClr val="bg1"/>
                </a:solidFill>
                <a:prstDash val="solid"/>
              </a:ln>
              <a:effectLst/>
            </p:spPr>
          </p:cxnSp>
          <p:cxnSp>
            <p:nvCxnSpPr>
              <p:cNvPr id="422" name="Straight Connector 421">
                <a:extLst>
                  <a:ext uri="{FF2B5EF4-FFF2-40B4-BE49-F238E27FC236}">
                    <a16:creationId xmlns:a16="http://schemas.microsoft.com/office/drawing/2014/main" id="{B2BC96C1-32BB-46E8-A439-98FBEC678985}"/>
                  </a:ext>
                </a:extLst>
              </p:cNvPr>
              <p:cNvCxnSpPr/>
              <p:nvPr/>
            </p:nvCxnSpPr>
            <p:spPr>
              <a:xfrm flipH="1">
                <a:off x="1021630" y="4074193"/>
                <a:ext cx="2" cy="96521"/>
              </a:xfrm>
              <a:prstGeom prst="line">
                <a:avLst/>
              </a:prstGeom>
              <a:noFill/>
              <a:ln w="9525" cap="rnd" cmpd="sng" algn="ctr">
                <a:solidFill>
                  <a:schemeClr val="bg1"/>
                </a:solidFill>
                <a:prstDash val="solid"/>
              </a:ln>
              <a:effectLst/>
            </p:spPr>
          </p:cxnSp>
          <p:cxnSp>
            <p:nvCxnSpPr>
              <p:cNvPr id="423" name="Straight Connector 422">
                <a:extLst>
                  <a:ext uri="{FF2B5EF4-FFF2-40B4-BE49-F238E27FC236}">
                    <a16:creationId xmlns:a16="http://schemas.microsoft.com/office/drawing/2014/main" id="{AAA6BFFF-1943-4298-BB46-FB3F15FB6EEC}"/>
                  </a:ext>
                </a:extLst>
              </p:cNvPr>
              <p:cNvCxnSpPr/>
              <p:nvPr/>
            </p:nvCxnSpPr>
            <p:spPr>
              <a:xfrm flipH="1">
                <a:off x="1399676" y="4074193"/>
                <a:ext cx="2" cy="96521"/>
              </a:xfrm>
              <a:prstGeom prst="line">
                <a:avLst/>
              </a:prstGeom>
              <a:noFill/>
              <a:ln w="9525" cap="rnd" cmpd="sng" algn="ctr">
                <a:solidFill>
                  <a:schemeClr val="bg1"/>
                </a:solidFill>
                <a:prstDash val="solid"/>
              </a:ln>
              <a:effectLst/>
            </p:spPr>
          </p:cxnSp>
          <p:cxnSp>
            <p:nvCxnSpPr>
              <p:cNvPr id="424" name="Straight Connector 423">
                <a:extLst>
                  <a:ext uri="{FF2B5EF4-FFF2-40B4-BE49-F238E27FC236}">
                    <a16:creationId xmlns:a16="http://schemas.microsoft.com/office/drawing/2014/main" id="{8D574F38-9259-4995-98E6-3AF6DB5B7086}"/>
                  </a:ext>
                </a:extLst>
              </p:cNvPr>
              <p:cNvCxnSpPr/>
              <p:nvPr/>
            </p:nvCxnSpPr>
            <p:spPr>
              <a:xfrm flipH="1">
                <a:off x="1147645" y="4074193"/>
                <a:ext cx="2" cy="96521"/>
              </a:xfrm>
              <a:prstGeom prst="line">
                <a:avLst/>
              </a:prstGeom>
              <a:noFill/>
              <a:ln w="9525" cap="rnd" cmpd="sng" algn="ctr">
                <a:solidFill>
                  <a:schemeClr val="bg1"/>
                </a:solidFill>
                <a:prstDash val="solid"/>
              </a:ln>
              <a:effectLst/>
            </p:spPr>
          </p:cxnSp>
          <p:cxnSp>
            <p:nvCxnSpPr>
              <p:cNvPr id="425" name="Straight Connector 424">
                <a:extLst>
                  <a:ext uri="{FF2B5EF4-FFF2-40B4-BE49-F238E27FC236}">
                    <a16:creationId xmlns:a16="http://schemas.microsoft.com/office/drawing/2014/main" id="{7D2F9C2C-EA1F-47AD-92B8-FAB978992E51}"/>
                  </a:ext>
                </a:extLst>
              </p:cNvPr>
              <p:cNvCxnSpPr/>
              <p:nvPr/>
            </p:nvCxnSpPr>
            <p:spPr>
              <a:xfrm flipH="1">
                <a:off x="1084637" y="4074193"/>
                <a:ext cx="2" cy="96521"/>
              </a:xfrm>
              <a:prstGeom prst="line">
                <a:avLst/>
              </a:prstGeom>
              <a:noFill/>
              <a:ln w="9525" cap="rnd" cmpd="sng" algn="ctr">
                <a:solidFill>
                  <a:schemeClr val="bg1"/>
                </a:solidFill>
                <a:prstDash val="solid"/>
              </a:ln>
              <a:effectLst/>
            </p:spPr>
          </p:cxnSp>
          <p:cxnSp>
            <p:nvCxnSpPr>
              <p:cNvPr id="426" name="Straight Connector 425">
                <a:extLst>
                  <a:ext uri="{FF2B5EF4-FFF2-40B4-BE49-F238E27FC236}">
                    <a16:creationId xmlns:a16="http://schemas.microsoft.com/office/drawing/2014/main" id="{3B77C619-DFDB-4E0F-8A9C-A68496712DCF}"/>
                  </a:ext>
                </a:extLst>
              </p:cNvPr>
              <p:cNvCxnSpPr/>
              <p:nvPr/>
            </p:nvCxnSpPr>
            <p:spPr>
              <a:xfrm flipH="1">
                <a:off x="1336668" y="4074193"/>
                <a:ext cx="2" cy="96521"/>
              </a:xfrm>
              <a:prstGeom prst="line">
                <a:avLst/>
              </a:prstGeom>
              <a:noFill/>
              <a:ln w="9525" cap="rnd" cmpd="sng" algn="ctr">
                <a:solidFill>
                  <a:schemeClr val="bg1"/>
                </a:solidFill>
                <a:prstDash val="solid"/>
              </a:ln>
              <a:effectLst/>
            </p:spPr>
          </p:cxnSp>
        </p:grpSp>
      </p:grpSp>
      <p:sp>
        <p:nvSpPr>
          <p:cNvPr id="427" name="Rectangle 426">
            <a:extLst>
              <a:ext uri="{FF2B5EF4-FFF2-40B4-BE49-F238E27FC236}">
                <a16:creationId xmlns:a16="http://schemas.microsoft.com/office/drawing/2014/main" id="{62C3CEA9-7475-4A64-AFC6-E802D543BCD2}"/>
              </a:ext>
            </a:extLst>
          </p:cNvPr>
          <p:cNvSpPr/>
          <p:nvPr/>
        </p:nvSpPr>
        <p:spPr>
          <a:xfrm>
            <a:off x="4617649" y="1705376"/>
            <a:ext cx="1080000" cy="720000"/>
          </a:xfrm>
          <a:prstGeom prst="rect">
            <a:avLst/>
          </a:prstGeom>
          <a:solidFill>
            <a:schemeClr val="accent2"/>
          </a:solidFill>
          <a:ln w="9525" cap="flat" cmpd="sng" algn="ctr">
            <a:noFill/>
            <a:prstDash val="solid"/>
          </a:ln>
          <a:effectLst/>
        </p:spPr>
        <p:txBody>
          <a:bodyPr lIns="36000" tIns="72000" rIns="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Power Management</a:t>
            </a:r>
          </a:p>
        </p:txBody>
      </p:sp>
      <p:sp>
        <p:nvSpPr>
          <p:cNvPr id="428" name="Rectangle 427">
            <a:extLst>
              <a:ext uri="{FF2B5EF4-FFF2-40B4-BE49-F238E27FC236}">
                <a16:creationId xmlns:a16="http://schemas.microsoft.com/office/drawing/2014/main" id="{E7659E62-A5D5-4D20-8B6A-18414F031E16}"/>
              </a:ext>
            </a:extLst>
          </p:cNvPr>
          <p:cNvSpPr/>
          <p:nvPr/>
        </p:nvSpPr>
        <p:spPr>
          <a:xfrm>
            <a:off x="6352034" y="2911129"/>
            <a:ext cx="2404571" cy="1677765"/>
          </a:xfrm>
          <a:prstGeom prst="rect">
            <a:avLst/>
          </a:prstGeom>
          <a:solidFill>
            <a:schemeClr val="accent6">
              <a:lumMod val="50000"/>
            </a:schemeClr>
          </a:solidFill>
          <a:ln w="9525" cap="flat" cmpd="sng" algn="ctr">
            <a:noFill/>
            <a:prstDash val="solid"/>
          </a:ln>
          <a:effectLst/>
        </p:spPr>
        <p:txBody>
          <a:bodyPr lIns="108000" tIns="36000" rIns="72000" b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Nokia Pure Text Light"/>
                <a:ea typeface="+mn-ea"/>
                <a:cs typeface="Arial"/>
              </a:rPr>
              <a:t>Zero emission 2.0</a:t>
            </a:r>
          </a:p>
        </p:txBody>
      </p:sp>
      <p:grpSp>
        <p:nvGrpSpPr>
          <p:cNvPr id="429" name="Group 82">
            <a:extLst>
              <a:ext uri="{FF2B5EF4-FFF2-40B4-BE49-F238E27FC236}">
                <a16:creationId xmlns:a16="http://schemas.microsoft.com/office/drawing/2014/main" id="{2D5562B4-6DBB-4805-882C-140E5F3FC107}"/>
              </a:ext>
            </a:extLst>
          </p:cNvPr>
          <p:cNvGrpSpPr/>
          <p:nvPr/>
        </p:nvGrpSpPr>
        <p:grpSpPr>
          <a:xfrm>
            <a:off x="6992022" y="3549433"/>
            <a:ext cx="1470615" cy="920769"/>
            <a:chOff x="5188806" y="2382680"/>
            <a:chExt cx="3943658" cy="2852273"/>
          </a:xfrm>
        </p:grpSpPr>
        <p:pic>
          <p:nvPicPr>
            <p:cNvPr id="430" name="Picture 429">
              <a:extLst>
                <a:ext uri="{FF2B5EF4-FFF2-40B4-BE49-F238E27FC236}">
                  <a16:creationId xmlns:a16="http://schemas.microsoft.com/office/drawing/2014/main" id="{DE2F8A75-2C79-4192-B856-6BD23361C82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88806" y="2382680"/>
              <a:ext cx="1818418" cy="2846955"/>
            </a:xfrm>
            <a:prstGeom prst="rect">
              <a:avLst/>
            </a:prstGeom>
          </p:spPr>
        </p:pic>
        <p:pic>
          <p:nvPicPr>
            <p:cNvPr id="431" name="Picture 430">
              <a:extLst>
                <a:ext uri="{FF2B5EF4-FFF2-40B4-BE49-F238E27FC236}">
                  <a16:creationId xmlns:a16="http://schemas.microsoft.com/office/drawing/2014/main" id="{02FF2F09-10D9-4540-81CF-B0CE84EE749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5642" y="3489532"/>
              <a:ext cx="808750" cy="1731196"/>
            </a:xfrm>
            <a:prstGeom prst="rect">
              <a:avLst/>
            </a:prstGeom>
          </p:spPr>
        </p:pic>
        <p:pic>
          <p:nvPicPr>
            <p:cNvPr id="432" name="Picture 431">
              <a:extLst>
                <a:ext uri="{FF2B5EF4-FFF2-40B4-BE49-F238E27FC236}">
                  <a16:creationId xmlns:a16="http://schemas.microsoft.com/office/drawing/2014/main" id="{E73A3CD1-7B33-409E-9E22-C551F63CF7F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04083" y="4622801"/>
              <a:ext cx="371709" cy="596017"/>
            </a:xfrm>
            <a:prstGeom prst="rect">
              <a:avLst/>
            </a:prstGeom>
          </p:spPr>
        </p:pic>
        <p:pic>
          <p:nvPicPr>
            <p:cNvPr id="433" name="Picture 432">
              <a:extLst>
                <a:ext uri="{FF2B5EF4-FFF2-40B4-BE49-F238E27FC236}">
                  <a16:creationId xmlns:a16="http://schemas.microsoft.com/office/drawing/2014/main" id="{6CB0392F-4B3B-44A0-91F7-C79301F0966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20549" y="4312952"/>
              <a:ext cx="798980" cy="899927"/>
            </a:xfrm>
            <a:prstGeom prst="rect">
              <a:avLst/>
            </a:prstGeom>
          </p:spPr>
        </p:pic>
        <p:pic>
          <p:nvPicPr>
            <p:cNvPr id="434" name="Picture 433">
              <a:extLst>
                <a:ext uri="{FF2B5EF4-FFF2-40B4-BE49-F238E27FC236}">
                  <a16:creationId xmlns:a16="http://schemas.microsoft.com/office/drawing/2014/main" id="{78492C4F-B0AA-4E7B-BB85-91723A95174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27802" y="4572003"/>
              <a:ext cx="350408" cy="592665"/>
            </a:xfrm>
            <a:prstGeom prst="rect">
              <a:avLst/>
            </a:prstGeom>
          </p:spPr>
        </p:pic>
        <p:pic>
          <p:nvPicPr>
            <p:cNvPr id="435" name="Picture 434">
              <a:extLst>
                <a:ext uri="{FF2B5EF4-FFF2-40B4-BE49-F238E27FC236}">
                  <a16:creationId xmlns:a16="http://schemas.microsoft.com/office/drawing/2014/main" id="{5913C6B4-EB0A-4B14-8416-6FCA119E93E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49836" y="4851402"/>
              <a:ext cx="223099" cy="322735"/>
            </a:xfrm>
            <a:prstGeom prst="rect">
              <a:avLst/>
            </a:prstGeom>
          </p:spPr>
        </p:pic>
        <p:pic>
          <p:nvPicPr>
            <p:cNvPr id="436" name="Picture 435">
              <a:extLst>
                <a:ext uri="{FF2B5EF4-FFF2-40B4-BE49-F238E27FC236}">
                  <a16:creationId xmlns:a16="http://schemas.microsoft.com/office/drawing/2014/main" id="{30538207-42B0-4285-8FED-C9E7BB3508D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35309" y="4834469"/>
              <a:ext cx="352815" cy="342499"/>
            </a:xfrm>
            <a:prstGeom prst="rect">
              <a:avLst/>
            </a:prstGeom>
          </p:spPr>
        </p:pic>
        <p:pic>
          <p:nvPicPr>
            <p:cNvPr id="437" name="Picture 436">
              <a:extLst>
                <a:ext uri="{FF2B5EF4-FFF2-40B4-BE49-F238E27FC236}">
                  <a16:creationId xmlns:a16="http://schemas.microsoft.com/office/drawing/2014/main" id="{3B231ADA-21DA-46DE-92AD-7282BE741F7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99401" y="4798520"/>
              <a:ext cx="263785" cy="366150"/>
            </a:xfrm>
            <a:prstGeom prst="rect">
              <a:avLst/>
            </a:prstGeom>
          </p:spPr>
        </p:pic>
        <p:pic>
          <p:nvPicPr>
            <p:cNvPr id="438" name="Picture 437">
              <a:extLst>
                <a:ext uri="{FF2B5EF4-FFF2-40B4-BE49-F238E27FC236}">
                  <a16:creationId xmlns:a16="http://schemas.microsoft.com/office/drawing/2014/main" id="{E74A4852-1D89-456C-A570-1567580311C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265312" y="5206505"/>
              <a:ext cx="2867152" cy="28448"/>
            </a:xfrm>
            <a:prstGeom prst="rect">
              <a:avLst/>
            </a:prstGeom>
          </p:spPr>
        </p:pic>
      </p:grpSp>
      <p:sp>
        <p:nvSpPr>
          <p:cNvPr id="439" name="Rectangle 438">
            <a:extLst>
              <a:ext uri="{FF2B5EF4-FFF2-40B4-BE49-F238E27FC236}">
                <a16:creationId xmlns:a16="http://schemas.microsoft.com/office/drawing/2014/main" id="{2A24220B-C0D9-45F0-9753-029FE23CD1A4}"/>
              </a:ext>
            </a:extLst>
          </p:cNvPr>
          <p:cNvSpPr/>
          <p:nvPr/>
        </p:nvSpPr>
        <p:spPr>
          <a:xfrm>
            <a:off x="4019866" y="2911130"/>
            <a:ext cx="1088338" cy="1665660"/>
          </a:xfrm>
          <a:prstGeom prst="rect">
            <a:avLst/>
          </a:prstGeom>
          <a:solidFill>
            <a:schemeClr val="bg2"/>
          </a:solidFill>
          <a:ln w="25400" cap="flat" cmpd="sng" algn="ctr">
            <a:noFill/>
            <a:prstDash val="solid"/>
          </a:ln>
          <a:effectLst/>
        </p:spPr>
        <p:txBody>
          <a:bodyPr lIns="72000" tIns="72000" rIns="72000" bIns="72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latin typeface="Nokia Pure Text Light"/>
                <a:ea typeface="+mn-ea"/>
                <a:cs typeface="Arial" panose="020B0604020202020204" pitchFamily="34" charset="0"/>
              </a:rPr>
              <a:t>Power Battery, Power Rectifier, Power </a:t>
            </a:r>
            <a:r>
              <a:rPr kumimoji="0" lang="en-GB" sz="1000" b="0" i="0" u="none" strike="noStrike" kern="0" cap="none" spc="0" normalizeH="0" baseline="0" noProof="0" dirty="0" err="1">
                <a:ln>
                  <a:noFill/>
                </a:ln>
                <a:solidFill>
                  <a:srgbClr val="FFFFFF"/>
                </a:solidFill>
                <a:effectLst/>
                <a:uLnTx/>
                <a:uFillTx/>
                <a:latin typeface="Nokia Pure Text Light"/>
                <a:ea typeface="+mn-ea"/>
                <a:cs typeface="Arial" panose="020B0604020202020204" pitchFamily="34" charset="0"/>
              </a:rPr>
              <a:t>Prioritizer</a:t>
            </a:r>
            <a:endParaRPr kumimoji="0" lang="en-GB" sz="1000" b="0" i="0" u="none" strike="noStrike" kern="0" cap="none" spc="0" normalizeH="0" baseline="0" noProof="0" dirty="0">
              <a:ln>
                <a:noFill/>
              </a:ln>
              <a:solidFill>
                <a:srgbClr val="FFFFFF"/>
              </a:solidFill>
              <a:effectLst/>
              <a:uLnTx/>
              <a:uFillTx/>
              <a:latin typeface="Nokia Pure Text Light"/>
              <a:ea typeface="+mn-ea"/>
              <a:cs typeface="Arial" panose="020B0604020202020204" pitchFamily="34" charset="0"/>
            </a:endParaRPr>
          </a:p>
        </p:txBody>
      </p:sp>
      <p:grpSp>
        <p:nvGrpSpPr>
          <p:cNvPr id="440" name="Group 439">
            <a:extLst>
              <a:ext uri="{FF2B5EF4-FFF2-40B4-BE49-F238E27FC236}">
                <a16:creationId xmlns:a16="http://schemas.microsoft.com/office/drawing/2014/main" id="{C7547A33-8BC3-4530-8E9B-D4FFCCA49174}"/>
              </a:ext>
            </a:extLst>
          </p:cNvPr>
          <p:cNvGrpSpPr/>
          <p:nvPr/>
        </p:nvGrpSpPr>
        <p:grpSpPr>
          <a:xfrm>
            <a:off x="4699503" y="3845707"/>
            <a:ext cx="251271" cy="596864"/>
            <a:chOff x="4653310" y="3611209"/>
            <a:chExt cx="298703" cy="709533"/>
          </a:xfrm>
        </p:grpSpPr>
        <p:grpSp>
          <p:nvGrpSpPr>
            <p:cNvPr id="441" name="Group 196">
              <a:extLst>
                <a:ext uri="{FF2B5EF4-FFF2-40B4-BE49-F238E27FC236}">
                  <a16:creationId xmlns:a16="http://schemas.microsoft.com/office/drawing/2014/main" id="{E15CE6AE-406F-49B6-9E2F-94A973E5842A}"/>
                </a:ext>
              </a:extLst>
            </p:cNvPr>
            <p:cNvGrpSpPr/>
            <p:nvPr/>
          </p:nvGrpSpPr>
          <p:grpSpPr>
            <a:xfrm rot="16200000">
              <a:off x="4446626" y="3817893"/>
              <a:ext cx="709533" cy="296166"/>
              <a:chOff x="4902361" y="270829"/>
              <a:chExt cx="280988" cy="133354"/>
            </a:xfrm>
          </p:grpSpPr>
          <p:sp>
            <p:nvSpPr>
              <p:cNvPr id="443" name="Rounded Rectangle 314">
                <a:extLst>
                  <a:ext uri="{FF2B5EF4-FFF2-40B4-BE49-F238E27FC236}">
                    <a16:creationId xmlns:a16="http://schemas.microsoft.com/office/drawing/2014/main" id="{72207FC4-0773-4B89-BAD7-DF16E7BA8AB0}"/>
                  </a:ext>
                </a:extLst>
              </p:cNvPr>
              <p:cNvSpPr/>
              <p:nvPr/>
            </p:nvSpPr>
            <p:spPr>
              <a:xfrm>
                <a:off x="4902361" y="270829"/>
                <a:ext cx="280988" cy="133354"/>
              </a:xfrm>
              <a:prstGeom prst="roundRect">
                <a:avLst/>
              </a:prstGeom>
              <a:noFill/>
              <a:ln w="9525" cap="flat" cmpd="sng" algn="ctr">
                <a:solidFill>
                  <a:schemeClr val="bg1"/>
                </a:solid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200" b="1" i="0" u="none" strike="noStrike" kern="0" cap="none" spc="0" normalizeH="0" baseline="0" noProof="0" dirty="0">
                  <a:ln>
                    <a:noFill/>
                  </a:ln>
                  <a:solidFill>
                    <a:srgbClr val="FF3154"/>
                  </a:solidFill>
                  <a:effectLst/>
                  <a:uLnTx/>
                  <a:uFillTx/>
                  <a:latin typeface="Nokia Pure Text Light"/>
                  <a:ea typeface="+mn-ea"/>
                  <a:cs typeface="+mn-cs"/>
                </a:endParaRPr>
              </a:p>
            </p:txBody>
          </p:sp>
          <p:cxnSp>
            <p:nvCxnSpPr>
              <p:cNvPr id="444" name="Straight Connector 443">
                <a:extLst>
                  <a:ext uri="{FF2B5EF4-FFF2-40B4-BE49-F238E27FC236}">
                    <a16:creationId xmlns:a16="http://schemas.microsoft.com/office/drawing/2014/main" id="{A415B28E-E539-4758-ADE9-7967B6383168}"/>
                  </a:ext>
                </a:extLst>
              </p:cNvPr>
              <p:cNvCxnSpPr/>
              <p:nvPr/>
            </p:nvCxnSpPr>
            <p:spPr>
              <a:xfrm flipH="1">
                <a:off x="5147630" y="292262"/>
                <a:ext cx="1" cy="90485"/>
              </a:xfrm>
              <a:prstGeom prst="line">
                <a:avLst/>
              </a:prstGeom>
              <a:noFill/>
              <a:ln w="9525" cap="rnd" cmpd="sng" algn="ctr">
                <a:solidFill>
                  <a:schemeClr val="bg1"/>
                </a:solidFill>
                <a:prstDash val="solid"/>
              </a:ln>
              <a:effectLst/>
            </p:spPr>
          </p:cxnSp>
          <p:cxnSp>
            <p:nvCxnSpPr>
              <p:cNvPr id="445" name="Straight Connector 444">
                <a:extLst>
                  <a:ext uri="{FF2B5EF4-FFF2-40B4-BE49-F238E27FC236}">
                    <a16:creationId xmlns:a16="http://schemas.microsoft.com/office/drawing/2014/main" id="{80B97165-ED8A-4AA1-B1F7-BAF35E5532D7}"/>
                  </a:ext>
                </a:extLst>
              </p:cNvPr>
              <p:cNvCxnSpPr/>
              <p:nvPr/>
            </p:nvCxnSpPr>
            <p:spPr>
              <a:xfrm flipH="1">
                <a:off x="4938081" y="292262"/>
                <a:ext cx="1" cy="90485"/>
              </a:xfrm>
              <a:prstGeom prst="line">
                <a:avLst/>
              </a:prstGeom>
              <a:noFill/>
              <a:ln w="9525" cap="rnd" cmpd="sng" algn="ctr">
                <a:solidFill>
                  <a:schemeClr val="bg1"/>
                </a:solidFill>
                <a:prstDash val="solid"/>
              </a:ln>
              <a:effectLst/>
            </p:spPr>
          </p:cxnSp>
          <p:cxnSp>
            <p:nvCxnSpPr>
              <p:cNvPr id="446" name="Straight Connector 445">
                <a:extLst>
                  <a:ext uri="{FF2B5EF4-FFF2-40B4-BE49-F238E27FC236}">
                    <a16:creationId xmlns:a16="http://schemas.microsoft.com/office/drawing/2014/main" id="{453FD6C6-C1BF-4DBE-822E-28BF42847377}"/>
                  </a:ext>
                </a:extLst>
              </p:cNvPr>
              <p:cNvCxnSpPr/>
              <p:nvPr/>
            </p:nvCxnSpPr>
            <p:spPr>
              <a:xfrm flipH="1">
                <a:off x="5117697" y="292262"/>
                <a:ext cx="1" cy="90485"/>
              </a:xfrm>
              <a:prstGeom prst="line">
                <a:avLst/>
              </a:prstGeom>
              <a:noFill/>
              <a:ln w="9525" cap="rnd" cmpd="sng" algn="ctr">
                <a:solidFill>
                  <a:schemeClr val="bg1"/>
                </a:solidFill>
                <a:prstDash val="solid"/>
              </a:ln>
              <a:effectLst/>
            </p:spPr>
          </p:cxnSp>
          <p:cxnSp>
            <p:nvCxnSpPr>
              <p:cNvPr id="447" name="Straight Connector 446">
                <a:extLst>
                  <a:ext uri="{FF2B5EF4-FFF2-40B4-BE49-F238E27FC236}">
                    <a16:creationId xmlns:a16="http://schemas.microsoft.com/office/drawing/2014/main" id="{87BDD37A-8D14-4538-82A5-C0DA9B6C6936}"/>
                  </a:ext>
                </a:extLst>
              </p:cNvPr>
              <p:cNvCxnSpPr/>
              <p:nvPr/>
            </p:nvCxnSpPr>
            <p:spPr>
              <a:xfrm flipH="1">
                <a:off x="4997953" y="292262"/>
                <a:ext cx="1" cy="90485"/>
              </a:xfrm>
              <a:prstGeom prst="line">
                <a:avLst/>
              </a:prstGeom>
              <a:noFill/>
              <a:ln w="9525" cap="rnd" cmpd="sng" algn="ctr">
                <a:solidFill>
                  <a:schemeClr val="bg1"/>
                </a:solidFill>
                <a:prstDash val="solid"/>
              </a:ln>
              <a:effectLst/>
            </p:spPr>
          </p:cxnSp>
          <p:cxnSp>
            <p:nvCxnSpPr>
              <p:cNvPr id="448" name="Straight Connector 447">
                <a:extLst>
                  <a:ext uri="{FF2B5EF4-FFF2-40B4-BE49-F238E27FC236}">
                    <a16:creationId xmlns:a16="http://schemas.microsoft.com/office/drawing/2014/main" id="{27021299-276C-493C-8AFA-E553D3479604}"/>
                  </a:ext>
                </a:extLst>
              </p:cNvPr>
              <p:cNvCxnSpPr/>
              <p:nvPr/>
            </p:nvCxnSpPr>
            <p:spPr>
              <a:xfrm flipH="1">
                <a:off x="4968017" y="292262"/>
                <a:ext cx="1" cy="90485"/>
              </a:xfrm>
              <a:prstGeom prst="line">
                <a:avLst/>
              </a:prstGeom>
              <a:noFill/>
              <a:ln w="9525" cap="rnd" cmpd="sng" algn="ctr">
                <a:solidFill>
                  <a:schemeClr val="bg1"/>
                </a:solidFill>
                <a:prstDash val="solid"/>
              </a:ln>
              <a:effectLst/>
            </p:spPr>
          </p:cxnSp>
          <p:cxnSp>
            <p:nvCxnSpPr>
              <p:cNvPr id="449" name="Straight Connector 448">
                <a:extLst>
                  <a:ext uri="{FF2B5EF4-FFF2-40B4-BE49-F238E27FC236}">
                    <a16:creationId xmlns:a16="http://schemas.microsoft.com/office/drawing/2014/main" id="{6340A5A9-4394-4C60-BA13-12ACAA8474AA}"/>
                  </a:ext>
                </a:extLst>
              </p:cNvPr>
              <p:cNvCxnSpPr/>
              <p:nvPr/>
            </p:nvCxnSpPr>
            <p:spPr>
              <a:xfrm flipH="1">
                <a:off x="5087761" y="292262"/>
                <a:ext cx="1" cy="90485"/>
              </a:xfrm>
              <a:prstGeom prst="line">
                <a:avLst/>
              </a:prstGeom>
              <a:noFill/>
              <a:ln w="9525" cap="rnd" cmpd="sng" algn="ctr">
                <a:solidFill>
                  <a:schemeClr val="bg1"/>
                </a:solidFill>
                <a:prstDash val="solid"/>
              </a:ln>
              <a:effectLst/>
            </p:spPr>
          </p:cxnSp>
        </p:grpSp>
        <p:sp>
          <p:nvSpPr>
            <p:cNvPr id="442" name="TextBox 441">
              <a:extLst>
                <a:ext uri="{FF2B5EF4-FFF2-40B4-BE49-F238E27FC236}">
                  <a16:creationId xmlns:a16="http://schemas.microsoft.com/office/drawing/2014/main" id="{99A8FAB2-50F1-4ADC-95FC-39197FE7866C}"/>
                </a:ext>
              </a:extLst>
            </p:cNvPr>
            <p:cNvSpPr txBox="1"/>
            <p:nvPr/>
          </p:nvSpPr>
          <p:spPr>
            <a:xfrm>
              <a:off x="4660456" y="3909286"/>
              <a:ext cx="291557" cy="146350"/>
            </a:xfrm>
            <a:prstGeom prst="rect">
              <a:avLst/>
            </a:prstGeom>
            <a:noFill/>
            <a:ln w="9525">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800" b="0" i="0" u="none" strike="noStrike" kern="0" cap="none" spc="0" normalizeH="0" baseline="0" noProof="0" dirty="0">
                  <a:ln w="6350">
                    <a:noFill/>
                  </a:ln>
                  <a:solidFill>
                    <a:srgbClr val="FFFFFF"/>
                  </a:solidFill>
                  <a:effectLst/>
                  <a:uLnTx/>
                  <a:uFillTx/>
                  <a:latin typeface="Nokia Pure Text Light"/>
                </a:rPr>
                <a:t>POW</a:t>
              </a:r>
              <a:endParaRPr kumimoji="0" lang="en-US" sz="800" b="0" i="0" u="none" strike="noStrike" kern="0" cap="none" spc="0" normalizeH="0" baseline="0" noProof="0" dirty="0">
                <a:ln w="6350">
                  <a:noFill/>
                </a:ln>
                <a:solidFill>
                  <a:srgbClr val="FFFFFF"/>
                </a:solidFill>
                <a:effectLst/>
                <a:uLnTx/>
                <a:uFillTx/>
                <a:latin typeface="Nokia Pure Text Light"/>
              </a:endParaRPr>
            </a:p>
          </p:txBody>
        </p:sp>
      </p:grpSp>
      <p:grpSp>
        <p:nvGrpSpPr>
          <p:cNvPr id="450" name="Group 449">
            <a:extLst>
              <a:ext uri="{FF2B5EF4-FFF2-40B4-BE49-F238E27FC236}">
                <a16:creationId xmlns:a16="http://schemas.microsoft.com/office/drawing/2014/main" id="{F65F8761-A781-4535-9573-6D6B75E07CA5}"/>
              </a:ext>
            </a:extLst>
          </p:cNvPr>
          <p:cNvGrpSpPr/>
          <p:nvPr/>
        </p:nvGrpSpPr>
        <p:grpSpPr>
          <a:xfrm>
            <a:off x="1510428" y="1705376"/>
            <a:ext cx="1053474" cy="720000"/>
            <a:chOff x="7455527" y="1767262"/>
            <a:chExt cx="1053474" cy="720000"/>
          </a:xfrm>
        </p:grpSpPr>
        <p:sp>
          <p:nvSpPr>
            <p:cNvPr id="451" name="Rectangle 450">
              <a:extLst>
                <a:ext uri="{FF2B5EF4-FFF2-40B4-BE49-F238E27FC236}">
                  <a16:creationId xmlns:a16="http://schemas.microsoft.com/office/drawing/2014/main" id="{126BE71F-5006-4DB5-BE01-FF09A427F136}"/>
                </a:ext>
              </a:extLst>
            </p:cNvPr>
            <p:cNvSpPr/>
            <p:nvPr/>
          </p:nvSpPr>
          <p:spPr>
            <a:xfrm>
              <a:off x="7455527" y="1767262"/>
              <a:ext cx="1053474" cy="720000"/>
            </a:xfrm>
            <a:prstGeom prst="rect">
              <a:avLst/>
            </a:prstGeom>
            <a:solidFill>
              <a:schemeClr val="accent2"/>
            </a:solidFill>
            <a:ln w="9525" cap="flat" cmpd="sng" algn="ctr">
              <a:noFill/>
              <a:prstDash val="solid"/>
            </a:ln>
            <a:effectLst/>
          </p:spPr>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Single  BTS OAM</a:t>
              </a:r>
            </a:p>
          </p:txBody>
        </p:sp>
        <p:sp>
          <p:nvSpPr>
            <p:cNvPr id="452" name="TextBox 451">
              <a:extLst>
                <a:ext uri="{FF2B5EF4-FFF2-40B4-BE49-F238E27FC236}">
                  <a16:creationId xmlns:a16="http://schemas.microsoft.com/office/drawing/2014/main" id="{891C7B93-13E2-47DE-BE40-B5A3AE6980AE}"/>
                </a:ext>
              </a:extLst>
            </p:cNvPr>
            <p:cNvSpPr txBox="1"/>
            <p:nvPr/>
          </p:nvSpPr>
          <p:spPr>
            <a:xfrm>
              <a:off x="7949195" y="2092956"/>
              <a:ext cx="407000" cy="237739"/>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
                  <a:srgbClr val="001135"/>
                </a:buClr>
                <a:buSzTx/>
                <a:buFontTx/>
                <a:buNone/>
                <a:tabLst/>
                <a:defRPr/>
              </a:pPr>
              <a:r>
                <a:rPr kumimoji="0" lang="en-US" sz="600" b="0" i="0" u="none" strike="noStrike" kern="0" cap="none" spc="0" normalizeH="0" baseline="0" noProof="0" dirty="0">
                  <a:ln w="6350">
                    <a:noFill/>
                  </a:ln>
                  <a:solidFill>
                    <a:srgbClr val="001135"/>
                  </a:solidFill>
                  <a:effectLst/>
                  <a:uLnTx/>
                  <a:uFillTx/>
                  <a:latin typeface="Nokia Pure Text Light"/>
                </a:rPr>
                <a:t>Web UI</a:t>
              </a:r>
            </a:p>
          </p:txBody>
        </p:sp>
        <p:grpSp>
          <p:nvGrpSpPr>
            <p:cNvPr id="453" name="Group 12">
              <a:extLst>
                <a:ext uri="{FF2B5EF4-FFF2-40B4-BE49-F238E27FC236}">
                  <a16:creationId xmlns:a16="http://schemas.microsoft.com/office/drawing/2014/main" id="{C391E537-F06F-42B1-AE9C-13513B31A0C6}"/>
                </a:ext>
              </a:extLst>
            </p:cNvPr>
            <p:cNvGrpSpPr>
              <a:grpSpLocks noChangeAspect="1"/>
            </p:cNvGrpSpPr>
            <p:nvPr/>
          </p:nvGrpSpPr>
          <p:grpSpPr bwMode="auto">
            <a:xfrm>
              <a:off x="7978775" y="2001838"/>
              <a:ext cx="482600" cy="441325"/>
              <a:chOff x="5026" y="1261"/>
              <a:chExt cx="304" cy="278"/>
            </a:xfrm>
          </p:grpSpPr>
          <p:sp>
            <p:nvSpPr>
              <p:cNvPr id="454" name="AutoShape 11">
                <a:extLst>
                  <a:ext uri="{FF2B5EF4-FFF2-40B4-BE49-F238E27FC236}">
                    <a16:creationId xmlns:a16="http://schemas.microsoft.com/office/drawing/2014/main" id="{DF601441-95D9-4EC3-85BE-5AF3FF05CB50}"/>
                  </a:ext>
                </a:extLst>
              </p:cNvPr>
              <p:cNvSpPr>
                <a:spLocks noChangeAspect="1" noChangeArrowheads="1" noTextEdit="1"/>
              </p:cNvSpPr>
              <p:nvPr/>
            </p:nvSpPr>
            <p:spPr bwMode="auto">
              <a:xfrm>
                <a:off x="5052" y="1261"/>
                <a:ext cx="27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latin typeface="Arial" charset="0"/>
                </a:endParaRPr>
              </a:p>
            </p:txBody>
          </p:sp>
          <p:sp>
            <p:nvSpPr>
              <p:cNvPr id="455" name="Freeform 14">
                <a:extLst>
                  <a:ext uri="{FF2B5EF4-FFF2-40B4-BE49-F238E27FC236}">
                    <a16:creationId xmlns:a16="http://schemas.microsoft.com/office/drawing/2014/main" id="{9750D23D-7A12-40CB-9D88-56C6D13F45BB}"/>
                  </a:ext>
                </a:extLst>
              </p:cNvPr>
              <p:cNvSpPr>
                <a:spLocks/>
              </p:cNvSpPr>
              <p:nvPr/>
            </p:nvSpPr>
            <p:spPr bwMode="auto">
              <a:xfrm>
                <a:off x="5026" y="1320"/>
                <a:ext cx="185" cy="138"/>
              </a:xfrm>
              <a:custGeom>
                <a:avLst/>
                <a:gdLst>
                  <a:gd name="T0" fmla="*/ 116 w 126"/>
                  <a:gd name="T1" fmla="*/ 94 h 94"/>
                  <a:gd name="T2" fmla="*/ 10 w 126"/>
                  <a:gd name="T3" fmla="*/ 94 h 94"/>
                  <a:gd name="T4" fmla="*/ 0 w 126"/>
                  <a:gd name="T5" fmla="*/ 84 h 94"/>
                  <a:gd name="T6" fmla="*/ 0 w 126"/>
                  <a:gd name="T7" fmla="*/ 10 h 94"/>
                  <a:gd name="T8" fmla="*/ 10 w 126"/>
                  <a:gd name="T9" fmla="*/ 0 h 94"/>
                  <a:gd name="T10" fmla="*/ 116 w 126"/>
                  <a:gd name="T11" fmla="*/ 0 h 94"/>
                  <a:gd name="T12" fmla="*/ 126 w 126"/>
                  <a:gd name="T13" fmla="*/ 10 h 94"/>
                  <a:gd name="T14" fmla="*/ 126 w 126"/>
                  <a:gd name="T15" fmla="*/ 84 h 94"/>
                  <a:gd name="T16" fmla="*/ 116 w 126"/>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4">
                    <a:moveTo>
                      <a:pt x="116" y="94"/>
                    </a:moveTo>
                    <a:cubicBezTo>
                      <a:pt x="10" y="94"/>
                      <a:pt x="10" y="94"/>
                      <a:pt x="10" y="94"/>
                    </a:cubicBezTo>
                    <a:cubicBezTo>
                      <a:pt x="5" y="94"/>
                      <a:pt x="0" y="90"/>
                      <a:pt x="0" y="84"/>
                    </a:cubicBezTo>
                    <a:cubicBezTo>
                      <a:pt x="0" y="10"/>
                      <a:pt x="0" y="10"/>
                      <a:pt x="0" y="10"/>
                    </a:cubicBezTo>
                    <a:cubicBezTo>
                      <a:pt x="0" y="4"/>
                      <a:pt x="5" y="0"/>
                      <a:pt x="10" y="0"/>
                    </a:cubicBezTo>
                    <a:cubicBezTo>
                      <a:pt x="116" y="0"/>
                      <a:pt x="116" y="0"/>
                      <a:pt x="116" y="0"/>
                    </a:cubicBezTo>
                    <a:cubicBezTo>
                      <a:pt x="122" y="0"/>
                      <a:pt x="126" y="4"/>
                      <a:pt x="126" y="10"/>
                    </a:cubicBezTo>
                    <a:cubicBezTo>
                      <a:pt x="126" y="84"/>
                      <a:pt x="126" y="84"/>
                      <a:pt x="126" y="84"/>
                    </a:cubicBezTo>
                    <a:cubicBezTo>
                      <a:pt x="126" y="90"/>
                      <a:pt x="122" y="94"/>
                      <a:pt x="116" y="94"/>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latin typeface="Arial" charset="0"/>
                </a:endParaRPr>
              </a:p>
            </p:txBody>
          </p:sp>
          <p:sp>
            <p:nvSpPr>
              <p:cNvPr id="456" name="Line 15">
                <a:extLst>
                  <a:ext uri="{FF2B5EF4-FFF2-40B4-BE49-F238E27FC236}">
                    <a16:creationId xmlns:a16="http://schemas.microsoft.com/office/drawing/2014/main" id="{02A22FD7-8A17-4A03-B285-845CD3433CCF}"/>
                  </a:ext>
                </a:extLst>
              </p:cNvPr>
              <p:cNvSpPr>
                <a:spLocks noChangeShapeType="1"/>
              </p:cNvSpPr>
              <p:nvPr/>
            </p:nvSpPr>
            <p:spPr bwMode="auto">
              <a:xfrm>
                <a:off x="5073" y="1483"/>
                <a:ext cx="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latin typeface="Arial" charset="0"/>
                </a:endParaRPr>
              </a:p>
            </p:txBody>
          </p:sp>
          <p:sp>
            <p:nvSpPr>
              <p:cNvPr id="457" name="Line 16">
                <a:extLst>
                  <a:ext uri="{FF2B5EF4-FFF2-40B4-BE49-F238E27FC236}">
                    <a16:creationId xmlns:a16="http://schemas.microsoft.com/office/drawing/2014/main" id="{943A7B38-587F-45BF-A46D-59EF80A22AD2}"/>
                  </a:ext>
                </a:extLst>
              </p:cNvPr>
              <p:cNvSpPr>
                <a:spLocks noChangeShapeType="1"/>
              </p:cNvSpPr>
              <p:nvPr/>
            </p:nvSpPr>
            <p:spPr bwMode="auto">
              <a:xfrm flipV="1">
                <a:off x="5118" y="1458"/>
                <a:ext cx="0" cy="25"/>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latin typeface="Arial" charset="0"/>
                </a:endParaRPr>
              </a:p>
            </p:txBody>
          </p:sp>
          <p:sp>
            <p:nvSpPr>
              <p:cNvPr id="458" name="Oval 17">
                <a:extLst>
                  <a:ext uri="{FF2B5EF4-FFF2-40B4-BE49-F238E27FC236}">
                    <a16:creationId xmlns:a16="http://schemas.microsoft.com/office/drawing/2014/main" id="{0AEFF017-B20F-41B6-8DE3-21035047A13E}"/>
                  </a:ext>
                </a:extLst>
              </p:cNvPr>
              <p:cNvSpPr>
                <a:spLocks noChangeArrowheads="1"/>
              </p:cNvSpPr>
              <p:nvPr/>
            </p:nvSpPr>
            <p:spPr bwMode="auto">
              <a:xfrm>
                <a:off x="5112" y="1337"/>
                <a:ext cx="12" cy="1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latin typeface="Arial" charset="0"/>
                </a:endParaRPr>
              </a:p>
            </p:txBody>
          </p:sp>
        </p:grpSp>
      </p:grpSp>
      <p:sp>
        <p:nvSpPr>
          <p:cNvPr id="459" name="Rectangle 458">
            <a:extLst>
              <a:ext uri="{FF2B5EF4-FFF2-40B4-BE49-F238E27FC236}">
                <a16:creationId xmlns:a16="http://schemas.microsoft.com/office/drawing/2014/main" id="{5BE68161-FF7E-4B85-BA98-363AA276DCD6}"/>
              </a:ext>
            </a:extLst>
          </p:cNvPr>
          <p:cNvSpPr/>
          <p:nvPr/>
        </p:nvSpPr>
        <p:spPr>
          <a:xfrm>
            <a:off x="3664067" y="1705376"/>
            <a:ext cx="930622" cy="720000"/>
          </a:xfrm>
          <a:prstGeom prst="rect">
            <a:avLst/>
          </a:prstGeom>
          <a:solidFill>
            <a:schemeClr val="accent2"/>
          </a:solidFill>
          <a:ln w="9525" cap="flat" cmpd="sng" algn="ctr">
            <a:noFill/>
            <a:prstDash val="solid"/>
          </a:ln>
          <a:effectLst/>
        </p:spPr>
        <p:txBody>
          <a:bodyPr lIns="72000" tIns="72000" rIns="72000" bIns="72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1135"/>
                </a:solidFill>
                <a:effectLst/>
                <a:uLnTx/>
                <a:uFillTx/>
                <a:latin typeface="Nokia Pure Text Light"/>
                <a:ea typeface="+mn-ea"/>
                <a:cs typeface="+mn-cs"/>
              </a:rPr>
              <a:t>Application SW</a:t>
            </a:r>
          </a:p>
        </p:txBody>
      </p:sp>
      <p:sp>
        <p:nvSpPr>
          <p:cNvPr id="460" name="Rounded Rectangle 225">
            <a:extLst>
              <a:ext uri="{FF2B5EF4-FFF2-40B4-BE49-F238E27FC236}">
                <a16:creationId xmlns:a16="http://schemas.microsoft.com/office/drawing/2014/main" id="{ED9A0EEA-EA51-47D5-A95D-321F7B1CD893}"/>
              </a:ext>
            </a:extLst>
          </p:cNvPr>
          <p:cNvSpPr/>
          <p:nvPr/>
        </p:nvSpPr>
        <p:spPr>
          <a:xfrm>
            <a:off x="4157320" y="1920731"/>
            <a:ext cx="432000" cy="144000"/>
          </a:xfrm>
          <a:prstGeom prst="rect">
            <a:avLst/>
          </a:prstGeom>
          <a:noFill/>
          <a:ln w="9525" cap="flat" cmpd="sng" algn="ctr">
            <a:noFill/>
            <a:prstDash val="solid"/>
          </a:ln>
          <a:effectLst/>
        </p:spPr>
        <p:txBody>
          <a:bodyPr lIns="0" tIns="36000" rIns="0" bIns="3600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rPr>
              <a:t>FDD-LTE</a:t>
            </a:r>
          </a:p>
        </p:txBody>
      </p:sp>
      <p:sp>
        <p:nvSpPr>
          <p:cNvPr id="461" name="Flowchart: Terminator 460">
            <a:extLst>
              <a:ext uri="{FF2B5EF4-FFF2-40B4-BE49-F238E27FC236}">
                <a16:creationId xmlns:a16="http://schemas.microsoft.com/office/drawing/2014/main" id="{9E4C5644-D6A6-4094-8EF1-034647093CC4}"/>
              </a:ext>
            </a:extLst>
          </p:cNvPr>
          <p:cNvSpPr/>
          <p:nvPr/>
        </p:nvSpPr>
        <p:spPr>
          <a:xfrm>
            <a:off x="3837998" y="1959016"/>
            <a:ext cx="198000" cy="76147"/>
          </a:xfrm>
          <a:prstGeom prst="flowChartTerminator">
            <a:avLst/>
          </a:prstGeom>
          <a:solidFill>
            <a:schemeClr val="tx2"/>
          </a:solid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700" b="0" i="0" u="none" strike="noStrike" kern="0" cap="none" spc="0" normalizeH="0" baseline="0" noProof="0" dirty="0" err="1">
              <a:ln w="9525">
                <a:solidFill>
                  <a:srgbClr val="FFFFFF"/>
                </a:solidFill>
              </a:ln>
              <a:solidFill>
                <a:srgbClr val="001135"/>
              </a:solidFill>
              <a:effectLst/>
              <a:uLnTx/>
              <a:uFillTx/>
              <a:latin typeface="Arial" charset="0"/>
              <a:ea typeface="ヒラギノ角ゴ Pro W3"/>
              <a:cs typeface="ヒラギノ角ゴ Pro W3"/>
            </a:endParaRPr>
          </a:p>
        </p:txBody>
      </p:sp>
      <p:sp>
        <p:nvSpPr>
          <p:cNvPr id="462" name="Oval 461">
            <a:extLst>
              <a:ext uri="{FF2B5EF4-FFF2-40B4-BE49-F238E27FC236}">
                <a16:creationId xmlns:a16="http://schemas.microsoft.com/office/drawing/2014/main" id="{2F0FDE4F-6083-4007-B15D-2B221A7D2A78}"/>
              </a:ext>
            </a:extLst>
          </p:cNvPr>
          <p:cNvSpPr>
            <a:spLocks noChangeAspect="1"/>
          </p:cNvSpPr>
          <p:nvPr/>
        </p:nvSpPr>
        <p:spPr>
          <a:xfrm>
            <a:off x="3841696" y="1961089"/>
            <a:ext cx="72000" cy="72000"/>
          </a:xfrm>
          <a:prstGeom prst="ellipse">
            <a:avLst/>
          </a:prstGeom>
          <a:solidFill>
            <a:schemeClr val="bg1"/>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63" name="Rectangle: Rounded Corners 9">
            <a:extLst>
              <a:ext uri="{FF2B5EF4-FFF2-40B4-BE49-F238E27FC236}">
                <a16:creationId xmlns:a16="http://schemas.microsoft.com/office/drawing/2014/main" id="{257225EF-C903-4A12-892F-A0EBA20A7D03}"/>
              </a:ext>
            </a:extLst>
          </p:cNvPr>
          <p:cNvSpPr/>
          <p:nvPr/>
        </p:nvSpPr>
        <p:spPr>
          <a:xfrm>
            <a:off x="3760624" y="1986135"/>
            <a:ext cx="45719" cy="45719"/>
          </a:xfrm>
          <a:prstGeom prst="roundRect">
            <a:avLst/>
          </a:prstGeom>
          <a:solidFill>
            <a:schemeClr val="tx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64" name="Rectangle: Rounded Corners 244">
            <a:extLst>
              <a:ext uri="{FF2B5EF4-FFF2-40B4-BE49-F238E27FC236}">
                <a16:creationId xmlns:a16="http://schemas.microsoft.com/office/drawing/2014/main" id="{1D6B7267-5CD5-4881-92CE-FCA3EC65A18B}"/>
              </a:ext>
            </a:extLst>
          </p:cNvPr>
          <p:cNvSpPr>
            <a:spLocks/>
          </p:cNvSpPr>
          <p:nvPr/>
        </p:nvSpPr>
        <p:spPr>
          <a:xfrm>
            <a:off x="3769083" y="1962325"/>
            <a:ext cx="28800" cy="36000"/>
          </a:xfrm>
          <a:prstGeom prst="roundRect">
            <a:avLst/>
          </a:prstGeom>
          <a:noFill/>
          <a:ln w="6350">
            <a:solidFill>
              <a:srgbClr val="001135"/>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grpSp>
        <p:nvGrpSpPr>
          <p:cNvPr id="465" name="Group 464">
            <a:extLst>
              <a:ext uri="{FF2B5EF4-FFF2-40B4-BE49-F238E27FC236}">
                <a16:creationId xmlns:a16="http://schemas.microsoft.com/office/drawing/2014/main" id="{6E5E8C18-1092-4F73-826A-84DD950983A5}"/>
              </a:ext>
            </a:extLst>
          </p:cNvPr>
          <p:cNvGrpSpPr/>
          <p:nvPr/>
        </p:nvGrpSpPr>
        <p:grpSpPr>
          <a:xfrm>
            <a:off x="4066953" y="1962325"/>
            <a:ext cx="45719" cy="69529"/>
            <a:chOff x="4031758" y="2035688"/>
            <a:chExt cx="45719" cy="69529"/>
          </a:xfrm>
        </p:grpSpPr>
        <p:sp>
          <p:nvSpPr>
            <p:cNvPr id="466" name="Rectangle: Rounded Corners 246">
              <a:extLst>
                <a:ext uri="{FF2B5EF4-FFF2-40B4-BE49-F238E27FC236}">
                  <a16:creationId xmlns:a16="http://schemas.microsoft.com/office/drawing/2014/main" id="{69E8DA1B-97E7-4DAC-9436-A193C7F40A9D}"/>
                </a:ext>
              </a:extLst>
            </p:cNvPr>
            <p:cNvSpPr/>
            <p:nvPr/>
          </p:nvSpPr>
          <p:spPr>
            <a:xfrm>
              <a:off x="4031758" y="2059498"/>
              <a:ext cx="45719" cy="45719"/>
            </a:xfrm>
            <a:prstGeom prst="roundRect">
              <a:avLst/>
            </a:prstGeom>
            <a:solidFill>
              <a:schemeClr val="tx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67" name="Rectangle: Rounded Corners 247">
              <a:extLst>
                <a:ext uri="{FF2B5EF4-FFF2-40B4-BE49-F238E27FC236}">
                  <a16:creationId xmlns:a16="http://schemas.microsoft.com/office/drawing/2014/main" id="{25CDA929-2CB4-4042-8A77-4C633322B03A}"/>
                </a:ext>
              </a:extLst>
            </p:cNvPr>
            <p:cNvSpPr>
              <a:spLocks/>
            </p:cNvSpPr>
            <p:nvPr/>
          </p:nvSpPr>
          <p:spPr>
            <a:xfrm>
              <a:off x="4040217" y="2035688"/>
              <a:ext cx="28800" cy="36000"/>
            </a:xfrm>
            <a:prstGeom prst="roundRect">
              <a:avLst/>
            </a:prstGeom>
            <a:noFill/>
            <a:ln w="6350">
              <a:solidFill>
                <a:srgbClr val="001135"/>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grpSp>
      <p:sp>
        <p:nvSpPr>
          <p:cNvPr id="468" name="Rectangle: Rounded Corners 13">
            <a:extLst>
              <a:ext uri="{FF2B5EF4-FFF2-40B4-BE49-F238E27FC236}">
                <a16:creationId xmlns:a16="http://schemas.microsoft.com/office/drawing/2014/main" id="{F0BB0562-5886-4E92-83C1-DFE79BBB1B5E}"/>
              </a:ext>
            </a:extLst>
          </p:cNvPr>
          <p:cNvSpPr/>
          <p:nvPr/>
        </p:nvSpPr>
        <p:spPr>
          <a:xfrm>
            <a:off x="4099702" y="1950300"/>
            <a:ext cx="18000" cy="36000"/>
          </a:xfrm>
          <a:prstGeom prst="roundRect">
            <a:avLst/>
          </a:prstGeom>
          <a:solidFill>
            <a:srgbClr val="BEC8D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69" name="Rounded Rectangle 224">
            <a:extLst>
              <a:ext uri="{FF2B5EF4-FFF2-40B4-BE49-F238E27FC236}">
                <a16:creationId xmlns:a16="http://schemas.microsoft.com/office/drawing/2014/main" id="{07E46412-DAE0-45BD-9DD9-B17C4F33F39A}"/>
              </a:ext>
            </a:extLst>
          </p:cNvPr>
          <p:cNvSpPr/>
          <p:nvPr/>
        </p:nvSpPr>
        <p:spPr>
          <a:xfrm>
            <a:off x="4157320" y="2032389"/>
            <a:ext cx="432000" cy="144000"/>
          </a:xfrm>
          <a:prstGeom prst="rect">
            <a:avLst/>
          </a:prstGeom>
          <a:noFill/>
          <a:ln w="9525" cap="flat" cmpd="sng" algn="ctr">
            <a:noFill/>
            <a:prstDash val="solid"/>
          </a:ln>
          <a:effectLst/>
        </p:spPr>
        <p:txBody>
          <a:bodyPr lIns="0" tIns="36000" rIns="0" bIns="3600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rPr>
              <a:t>TDD-LTE</a:t>
            </a:r>
          </a:p>
        </p:txBody>
      </p:sp>
      <p:sp>
        <p:nvSpPr>
          <p:cNvPr id="470" name="Flowchart: Terminator 469">
            <a:extLst>
              <a:ext uri="{FF2B5EF4-FFF2-40B4-BE49-F238E27FC236}">
                <a16:creationId xmlns:a16="http://schemas.microsoft.com/office/drawing/2014/main" id="{823CE488-2024-4602-9C36-D1CBD093E67E}"/>
              </a:ext>
            </a:extLst>
          </p:cNvPr>
          <p:cNvSpPr/>
          <p:nvPr/>
        </p:nvSpPr>
        <p:spPr>
          <a:xfrm>
            <a:off x="3837998" y="2070674"/>
            <a:ext cx="198000" cy="76147"/>
          </a:xfrm>
          <a:prstGeom prst="flowChartTerminator">
            <a:avLst/>
          </a:prstGeom>
          <a:solidFill>
            <a:schemeClr val="tx2"/>
          </a:solid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700" b="0" i="0" u="none" strike="noStrike" kern="0" cap="none" spc="0" normalizeH="0" baseline="0" noProof="0" dirty="0" err="1">
              <a:ln w="9525">
                <a:solidFill>
                  <a:srgbClr val="FFFFFF"/>
                </a:solidFill>
              </a:ln>
              <a:solidFill>
                <a:srgbClr val="001135"/>
              </a:solidFill>
              <a:effectLst/>
              <a:uLnTx/>
              <a:uFillTx/>
              <a:latin typeface="Arial" charset="0"/>
              <a:ea typeface="ヒラギノ角ゴ Pro W3"/>
              <a:cs typeface="ヒラギノ角ゴ Pro W3"/>
            </a:endParaRPr>
          </a:p>
        </p:txBody>
      </p:sp>
      <p:sp>
        <p:nvSpPr>
          <p:cNvPr id="471" name="Oval 470">
            <a:extLst>
              <a:ext uri="{FF2B5EF4-FFF2-40B4-BE49-F238E27FC236}">
                <a16:creationId xmlns:a16="http://schemas.microsoft.com/office/drawing/2014/main" id="{35B0A1C8-F093-4BF6-94E8-8984C821D9F1}"/>
              </a:ext>
            </a:extLst>
          </p:cNvPr>
          <p:cNvSpPr>
            <a:spLocks noChangeAspect="1"/>
          </p:cNvSpPr>
          <p:nvPr/>
        </p:nvSpPr>
        <p:spPr>
          <a:xfrm>
            <a:off x="3841696" y="2072747"/>
            <a:ext cx="72000" cy="72000"/>
          </a:xfrm>
          <a:prstGeom prst="ellipse">
            <a:avLst/>
          </a:prstGeom>
          <a:solidFill>
            <a:schemeClr val="bg1"/>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72" name="Rectangle: Rounded Corners 256">
            <a:extLst>
              <a:ext uri="{FF2B5EF4-FFF2-40B4-BE49-F238E27FC236}">
                <a16:creationId xmlns:a16="http://schemas.microsoft.com/office/drawing/2014/main" id="{95E0B25D-BBD8-4048-B0E4-44433CA9F99F}"/>
              </a:ext>
            </a:extLst>
          </p:cNvPr>
          <p:cNvSpPr/>
          <p:nvPr/>
        </p:nvSpPr>
        <p:spPr>
          <a:xfrm>
            <a:off x="3760624" y="2097793"/>
            <a:ext cx="45719" cy="45719"/>
          </a:xfrm>
          <a:prstGeom prst="roundRect">
            <a:avLst/>
          </a:prstGeom>
          <a:solidFill>
            <a:schemeClr val="tx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73" name="Rectangle: Rounded Corners 257">
            <a:extLst>
              <a:ext uri="{FF2B5EF4-FFF2-40B4-BE49-F238E27FC236}">
                <a16:creationId xmlns:a16="http://schemas.microsoft.com/office/drawing/2014/main" id="{B8B7D63F-C39C-40FB-B0B0-76B997AE9B03}"/>
              </a:ext>
            </a:extLst>
          </p:cNvPr>
          <p:cNvSpPr>
            <a:spLocks/>
          </p:cNvSpPr>
          <p:nvPr/>
        </p:nvSpPr>
        <p:spPr>
          <a:xfrm>
            <a:off x="3769083" y="2073983"/>
            <a:ext cx="28800" cy="36000"/>
          </a:xfrm>
          <a:prstGeom prst="roundRect">
            <a:avLst/>
          </a:prstGeom>
          <a:noFill/>
          <a:ln w="6350">
            <a:solidFill>
              <a:srgbClr val="001135"/>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grpSp>
        <p:nvGrpSpPr>
          <p:cNvPr id="474" name="Group 473">
            <a:extLst>
              <a:ext uri="{FF2B5EF4-FFF2-40B4-BE49-F238E27FC236}">
                <a16:creationId xmlns:a16="http://schemas.microsoft.com/office/drawing/2014/main" id="{0DA908B6-C61C-432A-825A-C9982C6C52A6}"/>
              </a:ext>
            </a:extLst>
          </p:cNvPr>
          <p:cNvGrpSpPr/>
          <p:nvPr/>
        </p:nvGrpSpPr>
        <p:grpSpPr>
          <a:xfrm>
            <a:off x="4066953" y="2073983"/>
            <a:ext cx="45719" cy="69529"/>
            <a:chOff x="4031758" y="2035688"/>
            <a:chExt cx="45719" cy="69529"/>
          </a:xfrm>
        </p:grpSpPr>
        <p:sp>
          <p:nvSpPr>
            <p:cNvPr id="475" name="Rectangle: Rounded Corners 254">
              <a:extLst>
                <a:ext uri="{FF2B5EF4-FFF2-40B4-BE49-F238E27FC236}">
                  <a16:creationId xmlns:a16="http://schemas.microsoft.com/office/drawing/2014/main" id="{80ADBBF1-4606-4E7A-B374-5E50F99F59DD}"/>
                </a:ext>
              </a:extLst>
            </p:cNvPr>
            <p:cNvSpPr/>
            <p:nvPr/>
          </p:nvSpPr>
          <p:spPr>
            <a:xfrm>
              <a:off x="4031758" y="2059498"/>
              <a:ext cx="45719" cy="45719"/>
            </a:xfrm>
            <a:prstGeom prst="roundRect">
              <a:avLst/>
            </a:prstGeom>
            <a:solidFill>
              <a:schemeClr val="tx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76" name="Rectangle: Rounded Corners 255">
              <a:extLst>
                <a:ext uri="{FF2B5EF4-FFF2-40B4-BE49-F238E27FC236}">
                  <a16:creationId xmlns:a16="http://schemas.microsoft.com/office/drawing/2014/main" id="{CE2284F9-51A5-4D2B-8C73-769B668B27F7}"/>
                </a:ext>
              </a:extLst>
            </p:cNvPr>
            <p:cNvSpPr>
              <a:spLocks/>
            </p:cNvSpPr>
            <p:nvPr/>
          </p:nvSpPr>
          <p:spPr>
            <a:xfrm>
              <a:off x="4040217" y="2035688"/>
              <a:ext cx="28800" cy="36000"/>
            </a:xfrm>
            <a:prstGeom prst="roundRect">
              <a:avLst/>
            </a:prstGeom>
            <a:noFill/>
            <a:ln w="6350">
              <a:solidFill>
                <a:srgbClr val="001135"/>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grpSp>
      <p:sp>
        <p:nvSpPr>
          <p:cNvPr id="477" name="Rectangle: Rounded Corners 253">
            <a:extLst>
              <a:ext uri="{FF2B5EF4-FFF2-40B4-BE49-F238E27FC236}">
                <a16:creationId xmlns:a16="http://schemas.microsoft.com/office/drawing/2014/main" id="{27F503BF-74D0-4876-ABAE-0C99F74F52CA}"/>
              </a:ext>
            </a:extLst>
          </p:cNvPr>
          <p:cNvSpPr/>
          <p:nvPr/>
        </p:nvSpPr>
        <p:spPr>
          <a:xfrm>
            <a:off x="4099702" y="2061958"/>
            <a:ext cx="18000" cy="36000"/>
          </a:xfrm>
          <a:prstGeom prst="roundRect">
            <a:avLst/>
          </a:prstGeom>
          <a:solidFill>
            <a:srgbClr val="BEC8D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78" name="Rounded Rectangle 226">
            <a:extLst>
              <a:ext uri="{FF2B5EF4-FFF2-40B4-BE49-F238E27FC236}">
                <a16:creationId xmlns:a16="http://schemas.microsoft.com/office/drawing/2014/main" id="{8CAE529E-3A54-4DA0-8FDA-E58BF86FA376}"/>
              </a:ext>
            </a:extLst>
          </p:cNvPr>
          <p:cNvSpPr/>
          <p:nvPr/>
        </p:nvSpPr>
        <p:spPr>
          <a:xfrm>
            <a:off x="4157320" y="2144047"/>
            <a:ext cx="432000" cy="144000"/>
          </a:xfrm>
          <a:prstGeom prst="rect">
            <a:avLst/>
          </a:prstGeom>
          <a:noFill/>
          <a:ln w="9525" cap="flat" cmpd="sng" algn="ctr">
            <a:noFill/>
            <a:prstDash val="solid"/>
          </a:ln>
          <a:effectLst/>
        </p:spPr>
        <p:txBody>
          <a:bodyPr lIns="0" tIns="36000" rIns="0" bIns="3600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rPr>
              <a:t>WCDMA</a:t>
            </a:r>
          </a:p>
        </p:txBody>
      </p:sp>
      <p:sp>
        <p:nvSpPr>
          <p:cNvPr id="479" name="Flowchart: Terminator 478">
            <a:extLst>
              <a:ext uri="{FF2B5EF4-FFF2-40B4-BE49-F238E27FC236}">
                <a16:creationId xmlns:a16="http://schemas.microsoft.com/office/drawing/2014/main" id="{E12F625B-AF5C-4FD2-9EDB-A1047FF71CFF}"/>
              </a:ext>
            </a:extLst>
          </p:cNvPr>
          <p:cNvSpPr/>
          <p:nvPr/>
        </p:nvSpPr>
        <p:spPr>
          <a:xfrm>
            <a:off x="3837998" y="2182332"/>
            <a:ext cx="198000" cy="76147"/>
          </a:xfrm>
          <a:prstGeom prst="flowChartTerminator">
            <a:avLst/>
          </a:prstGeom>
          <a:solidFill>
            <a:schemeClr val="tx2"/>
          </a:solid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700" b="0" i="0" u="none" strike="noStrike" kern="0" cap="none" spc="0" normalizeH="0" baseline="0" noProof="0" dirty="0" err="1">
              <a:ln w="9525">
                <a:solidFill>
                  <a:srgbClr val="FFFFFF"/>
                </a:solidFill>
              </a:ln>
              <a:solidFill>
                <a:srgbClr val="001135"/>
              </a:solidFill>
              <a:effectLst/>
              <a:uLnTx/>
              <a:uFillTx/>
              <a:latin typeface="Arial" charset="0"/>
              <a:ea typeface="ヒラギノ角ゴ Pro W3"/>
              <a:cs typeface="ヒラギノ角ゴ Pro W3"/>
            </a:endParaRPr>
          </a:p>
        </p:txBody>
      </p:sp>
      <p:sp>
        <p:nvSpPr>
          <p:cNvPr id="480" name="Oval 479">
            <a:extLst>
              <a:ext uri="{FF2B5EF4-FFF2-40B4-BE49-F238E27FC236}">
                <a16:creationId xmlns:a16="http://schemas.microsoft.com/office/drawing/2014/main" id="{64E92F9E-4E6D-45C1-8A0D-0A3B68DA0585}"/>
              </a:ext>
            </a:extLst>
          </p:cNvPr>
          <p:cNvSpPr>
            <a:spLocks noChangeAspect="1"/>
          </p:cNvSpPr>
          <p:nvPr/>
        </p:nvSpPr>
        <p:spPr>
          <a:xfrm>
            <a:off x="3841696" y="2184405"/>
            <a:ext cx="72000" cy="72000"/>
          </a:xfrm>
          <a:prstGeom prst="ellipse">
            <a:avLst/>
          </a:prstGeom>
          <a:solidFill>
            <a:schemeClr val="bg1"/>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81" name="Rectangle: Rounded Corners 331">
            <a:extLst>
              <a:ext uri="{FF2B5EF4-FFF2-40B4-BE49-F238E27FC236}">
                <a16:creationId xmlns:a16="http://schemas.microsoft.com/office/drawing/2014/main" id="{81DE86B7-21AC-4732-B747-731C3BB01ECC}"/>
              </a:ext>
            </a:extLst>
          </p:cNvPr>
          <p:cNvSpPr/>
          <p:nvPr/>
        </p:nvSpPr>
        <p:spPr>
          <a:xfrm>
            <a:off x="3760624" y="2209451"/>
            <a:ext cx="45719" cy="45719"/>
          </a:xfrm>
          <a:prstGeom prst="roundRect">
            <a:avLst/>
          </a:prstGeom>
          <a:solidFill>
            <a:schemeClr val="tx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82" name="Rectangle: Rounded Corners 332">
            <a:extLst>
              <a:ext uri="{FF2B5EF4-FFF2-40B4-BE49-F238E27FC236}">
                <a16:creationId xmlns:a16="http://schemas.microsoft.com/office/drawing/2014/main" id="{496E74AD-AD0D-424A-AA1B-E585307FE3C5}"/>
              </a:ext>
            </a:extLst>
          </p:cNvPr>
          <p:cNvSpPr>
            <a:spLocks/>
          </p:cNvSpPr>
          <p:nvPr/>
        </p:nvSpPr>
        <p:spPr>
          <a:xfrm>
            <a:off x="3769083" y="2185641"/>
            <a:ext cx="28800" cy="36000"/>
          </a:xfrm>
          <a:prstGeom prst="roundRect">
            <a:avLst/>
          </a:prstGeom>
          <a:noFill/>
          <a:ln w="6350">
            <a:solidFill>
              <a:srgbClr val="001135"/>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grpSp>
        <p:nvGrpSpPr>
          <p:cNvPr id="483" name="Group 482">
            <a:extLst>
              <a:ext uri="{FF2B5EF4-FFF2-40B4-BE49-F238E27FC236}">
                <a16:creationId xmlns:a16="http://schemas.microsoft.com/office/drawing/2014/main" id="{78112714-5E33-41C8-B768-E10ED571AD0E}"/>
              </a:ext>
            </a:extLst>
          </p:cNvPr>
          <p:cNvGrpSpPr/>
          <p:nvPr/>
        </p:nvGrpSpPr>
        <p:grpSpPr>
          <a:xfrm>
            <a:off x="4066953" y="2185641"/>
            <a:ext cx="45719" cy="69529"/>
            <a:chOff x="4031758" y="2035688"/>
            <a:chExt cx="45719" cy="69529"/>
          </a:xfrm>
        </p:grpSpPr>
        <p:sp>
          <p:nvSpPr>
            <p:cNvPr id="484" name="Rectangle: Rounded Corners 329">
              <a:extLst>
                <a:ext uri="{FF2B5EF4-FFF2-40B4-BE49-F238E27FC236}">
                  <a16:creationId xmlns:a16="http://schemas.microsoft.com/office/drawing/2014/main" id="{DB13D051-347C-4358-9F6E-8B9E888EA80D}"/>
                </a:ext>
              </a:extLst>
            </p:cNvPr>
            <p:cNvSpPr/>
            <p:nvPr/>
          </p:nvSpPr>
          <p:spPr>
            <a:xfrm>
              <a:off x="4031758" y="2059498"/>
              <a:ext cx="45719" cy="45719"/>
            </a:xfrm>
            <a:prstGeom prst="roundRect">
              <a:avLst/>
            </a:prstGeom>
            <a:solidFill>
              <a:schemeClr val="tx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85" name="Rectangle: Rounded Corners 330">
              <a:extLst>
                <a:ext uri="{FF2B5EF4-FFF2-40B4-BE49-F238E27FC236}">
                  <a16:creationId xmlns:a16="http://schemas.microsoft.com/office/drawing/2014/main" id="{4E01D7D8-E74B-4EF3-B5C3-3CE129ADFFB3}"/>
                </a:ext>
              </a:extLst>
            </p:cNvPr>
            <p:cNvSpPr>
              <a:spLocks/>
            </p:cNvSpPr>
            <p:nvPr/>
          </p:nvSpPr>
          <p:spPr>
            <a:xfrm>
              <a:off x="4040217" y="2035688"/>
              <a:ext cx="28800" cy="36000"/>
            </a:xfrm>
            <a:prstGeom prst="roundRect">
              <a:avLst/>
            </a:prstGeom>
            <a:noFill/>
            <a:ln w="6350">
              <a:solidFill>
                <a:srgbClr val="001135"/>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grpSp>
      <p:sp>
        <p:nvSpPr>
          <p:cNvPr id="486" name="Rectangle: Rounded Corners 328">
            <a:extLst>
              <a:ext uri="{FF2B5EF4-FFF2-40B4-BE49-F238E27FC236}">
                <a16:creationId xmlns:a16="http://schemas.microsoft.com/office/drawing/2014/main" id="{1EBF88D4-F13F-45BA-8FEF-C332E7D6B158}"/>
              </a:ext>
            </a:extLst>
          </p:cNvPr>
          <p:cNvSpPr/>
          <p:nvPr/>
        </p:nvSpPr>
        <p:spPr>
          <a:xfrm>
            <a:off x="4099702" y="2173616"/>
            <a:ext cx="18000" cy="36000"/>
          </a:xfrm>
          <a:prstGeom prst="roundRect">
            <a:avLst/>
          </a:prstGeom>
          <a:solidFill>
            <a:srgbClr val="BEC8D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87" name="Rounded Rectangle 227">
            <a:extLst>
              <a:ext uri="{FF2B5EF4-FFF2-40B4-BE49-F238E27FC236}">
                <a16:creationId xmlns:a16="http://schemas.microsoft.com/office/drawing/2014/main" id="{1AC47B30-1DE5-41DD-951E-6831727B337F}"/>
              </a:ext>
            </a:extLst>
          </p:cNvPr>
          <p:cNvSpPr/>
          <p:nvPr/>
        </p:nvSpPr>
        <p:spPr>
          <a:xfrm>
            <a:off x="4157320" y="2255706"/>
            <a:ext cx="432000" cy="144000"/>
          </a:xfrm>
          <a:prstGeom prst="rect">
            <a:avLst/>
          </a:prstGeom>
          <a:noFill/>
          <a:ln w="9525" cap="flat" cmpd="sng" algn="ctr">
            <a:noFill/>
            <a:prstDash val="solid"/>
          </a:ln>
          <a:effectLst/>
        </p:spPr>
        <p:txBody>
          <a:bodyPr lIns="0" tIns="36000" rIns="0" bIns="3600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w="6350">
                  <a:noFill/>
                </a:ln>
                <a:solidFill>
                  <a:srgbClr val="001135"/>
                </a:solidFill>
                <a:effectLst/>
                <a:uLnTx/>
                <a:uFillTx/>
                <a:latin typeface="Nokia Pure Text Light"/>
              </a:rPr>
              <a:t>GSM</a:t>
            </a:r>
          </a:p>
        </p:txBody>
      </p:sp>
      <p:sp>
        <p:nvSpPr>
          <p:cNvPr id="488" name="Flowchart: Terminator 487">
            <a:extLst>
              <a:ext uri="{FF2B5EF4-FFF2-40B4-BE49-F238E27FC236}">
                <a16:creationId xmlns:a16="http://schemas.microsoft.com/office/drawing/2014/main" id="{76D18B7C-69B1-486D-AF5C-D3238C98D191}"/>
              </a:ext>
            </a:extLst>
          </p:cNvPr>
          <p:cNvSpPr/>
          <p:nvPr/>
        </p:nvSpPr>
        <p:spPr>
          <a:xfrm>
            <a:off x="3837998" y="2293991"/>
            <a:ext cx="198000" cy="76147"/>
          </a:xfrm>
          <a:prstGeom prst="flowChartTerminator">
            <a:avLst/>
          </a:prstGeom>
          <a:solidFill>
            <a:schemeClr val="tx2"/>
          </a:solidFill>
          <a:ln w="19050" cap="flat" cmpd="sng" algn="ctr">
            <a:solidFill>
              <a:schemeClr val="tx2"/>
            </a:solidFill>
            <a:prstDash val="solid"/>
          </a:ln>
          <a:effectLst/>
        </p:spPr>
        <p:txBody>
          <a:bodyPr lIns="0" tIns="36000" rIns="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700" b="0" i="0" u="none" strike="noStrike" kern="0" cap="none" spc="0" normalizeH="0" baseline="0" noProof="0" dirty="0" err="1">
              <a:ln w="9525">
                <a:solidFill>
                  <a:srgbClr val="FFFFFF"/>
                </a:solidFill>
              </a:ln>
              <a:solidFill>
                <a:srgbClr val="001135"/>
              </a:solidFill>
              <a:effectLst/>
              <a:uLnTx/>
              <a:uFillTx/>
              <a:latin typeface="Arial" charset="0"/>
              <a:ea typeface="ヒラギノ角ゴ Pro W3"/>
              <a:cs typeface="ヒラギノ角ゴ Pro W3"/>
            </a:endParaRPr>
          </a:p>
        </p:txBody>
      </p:sp>
      <p:sp>
        <p:nvSpPr>
          <p:cNvPr id="489" name="Oval 488">
            <a:extLst>
              <a:ext uri="{FF2B5EF4-FFF2-40B4-BE49-F238E27FC236}">
                <a16:creationId xmlns:a16="http://schemas.microsoft.com/office/drawing/2014/main" id="{D37C899F-4871-4AB3-973F-4B9DA44422FF}"/>
              </a:ext>
            </a:extLst>
          </p:cNvPr>
          <p:cNvSpPr>
            <a:spLocks noChangeAspect="1"/>
          </p:cNvSpPr>
          <p:nvPr/>
        </p:nvSpPr>
        <p:spPr>
          <a:xfrm>
            <a:off x="3841696" y="2296064"/>
            <a:ext cx="72000" cy="72000"/>
          </a:xfrm>
          <a:prstGeom prst="ellipse">
            <a:avLst/>
          </a:prstGeom>
          <a:solidFill>
            <a:schemeClr val="bg1"/>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90" name="Rectangle: Rounded Corners 343">
            <a:extLst>
              <a:ext uri="{FF2B5EF4-FFF2-40B4-BE49-F238E27FC236}">
                <a16:creationId xmlns:a16="http://schemas.microsoft.com/office/drawing/2014/main" id="{05B913C9-2855-45E8-8EDF-4E51E8CC40B8}"/>
              </a:ext>
            </a:extLst>
          </p:cNvPr>
          <p:cNvSpPr/>
          <p:nvPr/>
        </p:nvSpPr>
        <p:spPr>
          <a:xfrm>
            <a:off x="3760624" y="2321110"/>
            <a:ext cx="45719" cy="45719"/>
          </a:xfrm>
          <a:prstGeom prst="roundRect">
            <a:avLst/>
          </a:prstGeom>
          <a:solidFill>
            <a:schemeClr val="tx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91" name="Rectangle: Rounded Corners 344">
            <a:extLst>
              <a:ext uri="{FF2B5EF4-FFF2-40B4-BE49-F238E27FC236}">
                <a16:creationId xmlns:a16="http://schemas.microsoft.com/office/drawing/2014/main" id="{A5FECAE4-6C2F-4A27-B5AE-100713EDA4C7}"/>
              </a:ext>
            </a:extLst>
          </p:cNvPr>
          <p:cNvSpPr>
            <a:spLocks/>
          </p:cNvSpPr>
          <p:nvPr/>
        </p:nvSpPr>
        <p:spPr>
          <a:xfrm>
            <a:off x="3769083" y="2297300"/>
            <a:ext cx="28800" cy="36000"/>
          </a:xfrm>
          <a:prstGeom prst="roundRect">
            <a:avLst/>
          </a:prstGeom>
          <a:noFill/>
          <a:ln w="6350">
            <a:solidFill>
              <a:srgbClr val="001135"/>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92" name="Rectangle: Rounded Corners 341">
            <a:extLst>
              <a:ext uri="{FF2B5EF4-FFF2-40B4-BE49-F238E27FC236}">
                <a16:creationId xmlns:a16="http://schemas.microsoft.com/office/drawing/2014/main" id="{0A50F9E2-45CD-4A3C-8E46-E6C9A6DC72C4}"/>
              </a:ext>
            </a:extLst>
          </p:cNvPr>
          <p:cNvSpPr/>
          <p:nvPr/>
        </p:nvSpPr>
        <p:spPr>
          <a:xfrm>
            <a:off x="4066953" y="2321110"/>
            <a:ext cx="45719" cy="45719"/>
          </a:xfrm>
          <a:prstGeom prst="roundRect">
            <a:avLst/>
          </a:prstGeom>
          <a:solidFill>
            <a:schemeClr val="tx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93" name="Rectangle: Rounded Corners 342">
            <a:extLst>
              <a:ext uri="{FF2B5EF4-FFF2-40B4-BE49-F238E27FC236}">
                <a16:creationId xmlns:a16="http://schemas.microsoft.com/office/drawing/2014/main" id="{6E496817-A3C6-46F2-A461-C5D234AFC7F3}"/>
              </a:ext>
            </a:extLst>
          </p:cNvPr>
          <p:cNvSpPr>
            <a:spLocks/>
          </p:cNvSpPr>
          <p:nvPr/>
        </p:nvSpPr>
        <p:spPr>
          <a:xfrm>
            <a:off x="4075412" y="2297300"/>
            <a:ext cx="28800" cy="36000"/>
          </a:xfrm>
          <a:prstGeom prst="roundRect">
            <a:avLst/>
          </a:prstGeom>
          <a:noFill/>
          <a:ln w="6350">
            <a:solidFill>
              <a:srgbClr val="001135"/>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94" name="Rectangle: Rounded Corners 340">
            <a:extLst>
              <a:ext uri="{FF2B5EF4-FFF2-40B4-BE49-F238E27FC236}">
                <a16:creationId xmlns:a16="http://schemas.microsoft.com/office/drawing/2014/main" id="{71D2A23E-FD62-4950-8230-A55B1380FEC2}"/>
              </a:ext>
            </a:extLst>
          </p:cNvPr>
          <p:cNvSpPr/>
          <p:nvPr/>
        </p:nvSpPr>
        <p:spPr>
          <a:xfrm>
            <a:off x="4099702" y="2285275"/>
            <a:ext cx="18000" cy="36000"/>
          </a:xfrm>
          <a:prstGeom prst="roundRect">
            <a:avLst/>
          </a:prstGeom>
          <a:solidFill>
            <a:srgbClr val="BEC8D2"/>
          </a:solidFill>
          <a:ln>
            <a:no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495" name="Freeform 183">
            <a:extLst>
              <a:ext uri="{FF2B5EF4-FFF2-40B4-BE49-F238E27FC236}">
                <a16:creationId xmlns:a16="http://schemas.microsoft.com/office/drawing/2014/main" id="{7E51CCA9-A394-4586-8FE9-AAA143C7DF99}"/>
              </a:ext>
            </a:extLst>
          </p:cNvPr>
          <p:cNvSpPr>
            <a:spLocks noEditPoints="1"/>
          </p:cNvSpPr>
          <p:nvPr/>
        </p:nvSpPr>
        <p:spPr bwMode="auto">
          <a:xfrm>
            <a:off x="5017376" y="2021684"/>
            <a:ext cx="320372" cy="320373"/>
          </a:xfrm>
          <a:custGeom>
            <a:avLst/>
            <a:gdLst>
              <a:gd name="T0" fmla="*/ 30 w 95"/>
              <a:gd name="T1" fmla="*/ 93 h 95"/>
              <a:gd name="T2" fmla="*/ 37 w 95"/>
              <a:gd name="T3" fmla="*/ 76 h 95"/>
              <a:gd name="T4" fmla="*/ 58 w 95"/>
              <a:gd name="T5" fmla="*/ 19 h 95"/>
              <a:gd name="T6" fmla="*/ 65 w 95"/>
              <a:gd name="T7" fmla="*/ 3 h 95"/>
              <a:gd name="T8" fmla="*/ 93 w 95"/>
              <a:gd name="T9" fmla="*/ 65 h 95"/>
              <a:gd name="T10" fmla="*/ 76 w 95"/>
              <a:gd name="T11" fmla="*/ 58 h 95"/>
              <a:gd name="T12" fmla="*/ 19 w 95"/>
              <a:gd name="T13" fmla="*/ 37 h 95"/>
              <a:gd name="T14" fmla="*/ 2 w 95"/>
              <a:gd name="T15" fmla="*/ 30 h 95"/>
              <a:gd name="T16" fmla="*/ 11 w 95"/>
              <a:gd name="T17" fmla="*/ 80 h 95"/>
              <a:gd name="T18" fmla="*/ 25 w 95"/>
              <a:gd name="T19" fmla="*/ 68 h 95"/>
              <a:gd name="T20" fmla="*/ 70 w 95"/>
              <a:gd name="T21" fmla="*/ 28 h 95"/>
              <a:gd name="T22" fmla="*/ 84 w 95"/>
              <a:gd name="T23" fmla="*/ 16 h 95"/>
              <a:gd name="T24" fmla="*/ 79 w 95"/>
              <a:gd name="T25" fmla="*/ 84 h 95"/>
              <a:gd name="T26" fmla="*/ 67 w 95"/>
              <a:gd name="T27" fmla="*/ 70 h 95"/>
              <a:gd name="T28" fmla="*/ 27 w 95"/>
              <a:gd name="T29" fmla="*/ 25 h 95"/>
              <a:gd name="T30" fmla="*/ 15 w 95"/>
              <a:gd name="T31" fmla="*/ 11 h 95"/>
              <a:gd name="T32" fmla="*/ 0 w 95"/>
              <a:gd name="T33" fmla="*/ 55 h 95"/>
              <a:gd name="T34" fmla="*/ 17 w 95"/>
              <a:gd name="T35" fmla="*/ 52 h 95"/>
              <a:gd name="T36" fmla="*/ 77 w 95"/>
              <a:gd name="T37" fmla="*/ 43 h 95"/>
              <a:gd name="T38" fmla="*/ 95 w 95"/>
              <a:gd name="T39" fmla="*/ 41 h 95"/>
              <a:gd name="T40" fmla="*/ 54 w 95"/>
              <a:gd name="T41" fmla="*/ 95 h 95"/>
              <a:gd name="T42" fmla="*/ 52 w 95"/>
              <a:gd name="T43" fmla="*/ 78 h 95"/>
              <a:gd name="T44" fmla="*/ 43 w 95"/>
              <a:gd name="T45" fmla="*/ 18 h 95"/>
              <a:gd name="T46" fmla="*/ 40 w 95"/>
              <a:gd name="T47" fmla="*/ 0 h 95"/>
              <a:gd name="T48" fmla="*/ 71 w 95"/>
              <a:gd name="T49" fmla="*/ 44 h 95"/>
              <a:gd name="T50" fmla="*/ 51 w 95"/>
              <a:gd name="T51" fmla="*/ 71 h 95"/>
              <a:gd name="T52" fmla="*/ 24 w 95"/>
              <a:gd name="T53" fmla="*/ 51 h 95"/>
              <a:gd name="T54" fmla="*/ 44 w 95"/>
              <a:gd name="T55" fmla="*/ 24 h 95"/>
              <a:gd name="T56" fmla="*/ 71 w 95"/>
              <a:gd name="T57"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95">
                <a:moveTo>
                  <a:pt x="30" y="93"/>
                </a:moveTo>
                <a:cubicBezTo>
                  <a:pt x="37" y="76"/>
                  <a:pt x="37" y="76"/>
                  <a:pt x="37" y="76"/>
                </a:cubicBezTo>
                <a:moveTo>
                  <a:pt x="58" y="19"/>
                </a:moveTo>
                <a:cubicBezTo>
                  <a:pt x="65" y="3"/>
                  <a:pt x="65" y="3"/>
                  <a:pt x="65" y="3"/>
                </a:cubicBezTo>
                <a:moveTo>
                  <a:pt x="93" y="65"/>
                </a:moveTo>
                <a:cubicBezTo>
                  <a:pt x="76" y="58"/>
                  <a:pt x="76" y="58"/>
                  <a:pt x="76" y="58"/>
                </a:cubicBezTo>
                <a:moveTo>
                  <a:pt x="19" y="37"/>
                </a:moveTo>
                <a:cubicBezTo>
                  <a:pt x="2" y="30"/>
                  <a:pt x="2" y="30"/>
                  <a:pt x="2" y="30"/>
                </a:cubicBezTo>
                <a:moveTo>
                  <a:pt x="11" y="80"/>
                </a:moveTo>
                <a:cubicBezTo>
                  <a:pt x="25" y="68"/>
                  <a:pt x="25" y="68"/>
                  <a:pt x="25" y="68"/>
                </a:cubicBezTo>
                <a:moveTo>
                  <a:pt x="70" y="28"/>
                </a:moveTo>
                <a:cubicBezTo>
                  <a:pt x="84" y="16"/>
                  <a:pt x="84" y="16"/>
                  <a:pt x="84" y="16"/>
                </a:cubicBezTo>
                <a:moveTo>
                  <a:pt x="79" y="84"/>
                </a:moveTo>
                <a:cubicBezTo>
                  <a:pt x="67" y="70"/>
                  <a:pt x="67" y="70"/>
                  <a:pt x="67" y="70"/>
                </a:cubicBezTo>
                <a:moveTo>
                  <a:pt x="27" y="25"/>
                </a:moveTo>
                <a:cubicBezTo>
                  <a:pt x="15" y="11"/>
                  <a:pt x="15" y="11"/>
                  <a:pt x="15" y="11"/>
                </a:cubicBezTo>
                <a:moveTo>
                  <a:pt x="0" y="55"/>
                </a:moveTo>
                <a:cubicBezTo>
                  <a:pt x="17" y="52"/>
                  <a:pt x="17" y="52"/>
                  <a:pt x="17" y="52"/>
                </a:cubicBezTo>
                <a:moveTo>
                  <a:pt x="77" y="43"/>
                </a:moveTo>
                <a:cubicBezTo>
                  <a:pt x="95" y="41"/>
                  <a:pt x="95" y="41"/>
                  <a:pt x="95" y="41"/>
                </a:cubicBezTo>
                <a:moveTo>
                  <a:pt x="54" y="95"/>
                </a:moveTo>
                <a:cubicBezTo>
                  <a:pt x="52" y="78"/>
                  <a:pt x="52" y="78"/>
                  <a:pt x="52" y="78"/>
                </a:cubicBezTo>
                <a:moveTo>
                  <a:pt x="43" y="18"/>
                </a:moveTo>
                <a:cubicBezTo>
                  <a:pt x="40" y="0"/>
                  <a:pt x="40" y="0"/>
                  <a:pt x="40" y="0"/>
                </a:cubicBezTo>
                <a:moveTo>
                  <a:pt x="71" y="44"/>
                </a:moveTo>
                <a:cubicBezTo>
                  <a:pt x="73" y="57"/>
                  <a:pt x="64" y="69"/>
                  <a:pt x="51" y="71"/>
                </a:cubicBezTo>
                <a:cubicBezTo>
                  <a:pt x="38" y="73"/>
                  <a:pt x="26" y="64"/>
                  <a:pt x="24" y="51"/>
                </a:cubicBezTo>
                <a:cubicBezTo>
                  <a:pt x="22" y="38"/>
                  <a:pt x="31" y="26"/>
                  <a:pt x="44" y="24"/>
                </a:cubicBezTo>
                <a:cubicBezTo>
                  <a:pt x="57" y="22"/>
                  <a:pt x="69" y="31"/>
                  <a:pt x="71" y="44"/>
                </a:cubicBezTo>
                <a:close/>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496" name="Freeform 57">
            <a:extLst>
              <a:ext uri="{FF2B5EF4-FFF2-40B4-BE49-F238E27FC236}">
                <a16:creationId xmlns:a16="http://schemas.microsoft.com/office/drawing/2014/main" id="{907F5160-BEBB-464D-AFAF-C905CAB5E191}"/>
              </a:ext>
            </a:extLst>
          </p:cNvPr>
          <p:cNvSpPr>
            <a:spLocks/>
          </p:cNvSpPr>
          <p:nvPr/>
        </p:nvSpPr>
        <p:spPr bwMode="auto">
          <a:xfrm>
            <a:off x="1728514" y="2073983"/>
            <a:ext cx="182542" cy="199543"/>
          </a:xfrm>
          <a:custGeom>
            <a:avLst/>
            <a:gdLst>
              <a:gd name="T0" fmla="*/ 93 w 93"/>
              <a:gd name="T1" fmla="*/ 93 h 93"/>
              <a:gd name="T2" fmla="*/ 66 w 93"/>
              <a:gd name="T3" fmla="*/ 50 h 93"/>
              <a:gd name="T4" fmla="*/ 75 w 93"/>
              <a:gd name="T5" fmla="*/ 29 h 93"/>
              <a:gd name="T6" fmla="*/ 46 w 93"/>
              <a:gd name="T7" fmla="*/ 0 h 93"/>
              <a:gd name="T8" fmla="*/ 17 w 93"/>
              <a:gd name="T9" fmla="*/ 29 h 93"/>
              <a:gd name="T10" fmla="*/ 27 w 93"/>
              <a:gd name="T11" fmla="*/ 5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93" y="93"/>
                </a:moveTo>
                <a:cubicBezTo>
                  <a:pt x="93" y="74"/>
                  <a:pt x="82" y="58"/>
                  <a:pt x="66" y="50"/>
                </a:cubicBezTo>
                <a:cubicBezTo>
                  <a:pt x="72" y="45"/>
                  <a:pt x="75" y="37"/>
                  <a:pt x="75" y="29"/>
                </a:cubicBezTo>
                <a:cubicBezTo>
                  <a:pt x="75" y="13"/>
                  <a:pt x="62" y="0"/>
                  <a:pt x="46" y="0"/>
                </a:cubicBezTo>
                <a:cubicBezTo>
                  <a:pt x="30" y="0"/>
                  <a:pt x="17" y="13"/>
                  <a:pt x="17" y="29"/>
                </a:cubicBezTo>
                <a:cubicBezTo>
                  <a:pt x="17" y="37"/>
                  <a:pt x="21" y="45"/>
                  <a:pt x="27" y="50"/>
                </a:cubicBezTo>
                <a:cubicBezTo>
                  <a:pt x="11" y="58"/>
                  <a:pt x="0" y="74"/>
                  <a:pt x="0" y="93"/>
                </a:cubicBezTo>
              </a:path>
            </a:pathLst>
          </a:custGeom>
          <a:noFill/>
          <a:ln w="12700"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497" name="Freeform 183">
            <a:extLst>
              <a:ext uri="{FF2B5EF4-FFF2-40B4-BE49-F238E27FC236}">
                <a16:creationId xmlns:a16="http://schemas.microsoft.com/office/drawing/2014/main" id="{2FC2D66B-B5CC-4CF0-ABFA-53DC65C857D9}"/>
              </a:ext>
            </a:extLst>
          </p:cNvPr>
          <p:cNvSpPr>
            <a:spLocks noEditPoints="1"/>
          </p:cNvSpPr>
          <p:nvPr/>
        </p:nvSpPr>
        <p:spPr bwMode="auto">
          <a:xfrm>
            <a:off x="6544887" y="3326925"/>
            <a:ext cx="320372" cy="320373"/>
          </a:xfrm>
          <a:custGeom>
            <a:avLst/>
            <a:gdLst>
              <a:gd name="T0" fmla="*/ 30 w 95"/>
              <a:gd name="T1" fmla="*/ 93 h 95"/>
              <a:gd name="T2" fmla="*/ 37 w 95"/>
              <a:gd name="T3" fmla="*/ 76 h 95"/>
              <a:gd name="T4" fmla="*/ 58 w 95"/>
              <a:gd name="T5" fmla="*/ 19 h 95"/>
              <a:gd name="T6" fmla="*/ 65 w 95"/>
              <a:gd name="T7" fmla="*/ 3 h 95"/>
              <a:gd name="T8" fmla="*/ 93 w 95"/>
              <a:gd name="T9" fmla="*/ 65 h 95"/>
              <a:gd name="T10" fmla="*/ 76 w 95"/>
              <a:gd name="T11" fmla="*/ 58 h 95"/>
              <a:gd name="T12" fmla="*/ 19 w 95"/>
              <a:gd name="T13" fmla="*/ 37 h 95"/>
              <a:gd name="T14" fmla="*/ 2 w 95"/>
              <a:gd name="T15" fmla="*/ 30 h 95"/>
              <a:gd name="T16" fmla="*/ 11 w 95"/>
              <a:gd name="T17" fmla="*/ 80 h 95"/>
              <a:gd name="T18" fmla="*/ 25 w 95"/>
              <a:gd name="T19" fmla="*/ 68 h 95"/>
              <a:gd name="T20" fmla="*/ 70 w 95"/>
              <a:gd name="T21" fmla="*/ 28 h 95"/>
              <a:gd name="T22" fmla="*/ 84 w 95"/>
              <a:gd name="T23" fmla="*/ 16 h 95"/>
              <a:gd name="T24" fmla="*/ 79 w 95"/>
              <a:gd name="T25" fmla="*/ 84 h 95"/>
              <a:gd name="T26" fmla="*/ 67 w 95"/>
              <a:gd name="T27" fmla="*/ 70 h 95"/>
              <a:gd name="T28" fmla="*/ 27 w 95"/>
              <a:gd name="T29" fmla="*/ 25 h 95"/>
              <a:gd name="T30" fmla="*/ 15 w 95"/>
              <a:gd name="T31" fmla="*/ 11 h 95"/>
              <a:gd name="T32" fmla="*/ 0 w 95"/>
              <a:gd name="T33" fmla="*/ 55 h 95"/>
              <a:gd name="T34" fmla="*/ 17 w 95"/>
              <a:gd name="T35" fmla="*/ 52 h 95"/>
              <a:gd name="T36" fmla="*/ 77 w 95"/>
              <a:gd name="T37" fmla="*/ 43 h 95"/>
              <a:gd name="T38" fmla="*/ 95 w 95"/>
              <a:gd name="T39" fmla="*/ 41 h 95"/>
              <a:gd name="T40" fmla="*/ 54 w 95"/>
              <a:gd name="T41" fmla="*/ 95 h 95"/>
              <a:gd name="T42" fmla="*/ 52 w 95"/>
              <a:gd name="T43" fmla="*/ 78 h 95"/>
              <a:gd name="T44" fmla="*/ 43 w 95"/>
              <a:gd name="T45" fmla="*/ 18 h 95"/>
              <a:gd name="T46" fmla="*/ 40 w 95"/>
              <a:gd name="T47" fmla="*/ 0 h 95"/>
              <a:gd name="T48" fmla="*/ 71 w 95"/>
              <a:gd name="T49" fmla="*/ 44 h 95"/>
              <a:gd name="T50" fmla="*/ 51 w 95"/>
              <a:gd name="T51" fmla="*/ 71 h 95"/>
              <a:gd name="T52" fmla="*/ 24 w 95"/>
              <a:gd name="T53" fmla="*/ 51 h 95"/>
              <a:gd name="T54" fmla="*/ 44 w 95"/>
              <a:gd name="T55" fmla="*/ 24 h 95"/>
              <a:gd name="T56" fmla="*/ 71 w 95"/>
              <a:gd name="T57"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95">
                <a:moveTo>
                  <a:pt x="30" y="93"/>
                </a:moveTo>
                <a:cubicBezTo>
                  <a:pt x="37" y="76"/>
                  <a:pt x="37" y="76"/>
                  <a:pt x="37" y="76"/>
                </a:cubicBezTo>
                <a:moveTo>
                  <a:pt x="58" y="19"/>
                </a:moveTo>
                <a:cubicBezTo>
                  <a:pt x="65" y="3"/>
                  <a:pt x="65" y="3"/>
                  <a:pt x="65" y="3"/>
                </a:cubicBezTo>
                <a:moveTo>
                  <a:pt x="93" y="65"/>
                </a:moveTo>
                <a:cubicBezTo>
                  <a:pt x="76" y="58"/>
                  <a:pt x="76" y="58"/>
                  <a:pt x="76" y="58"/>
                </a:cubicBezTo>
                <a:moveTo>
                  <a:pt x="19" y="37"/>
                </a:moveTo>
                <a:cubicBezTo>
                  <a:pt x="2" y="30"/>
                  <a:pt x="2" y="30"/>
                  <a:pt x="2" y="30"/>
                </a:cubicBezTo>
                <a:moveTo>
                  <a:pt x="11" y="80"/>
                </a:moveTo>
                <a:cubicBezTo>
                  <a:pt x="25" y="68"/>
                  <a:pt x="25" y="68"/>
                  <a:pt x="25" y="68"/>
                </a:cubicBezTo>
                <a:moveTo>
                  <a:pt x="70" y="28"/>
                </a:moveTo>
                <a:cubicBezTo>
                  <a:pt x="84" y="16"/>
                  <a:pt x="84" y="16"/>
                  <a:pt x="84" y="16"/>
                </a:cubicBezTo>
                <a:moveTo>
                  <a:pt x="79" y="84"/>
                </a:moveTo>
                <a:cubicBezTo>
                  <a:pt x="67" y="70"/>
                  <a:pt x="67" y="70"/>
                  <a:pt x="67" y="70"/>
                </a:cubicBezTo>
                <a:moveTo>
                  <a:pt x="27" y="25"/>
                </a:moveTo>
                <a:cubicBezTo>
                  <a:pt x="15" y="11"/>
                  <a:pt x="15" y="11"/>
                  <a:pt x="15" y="11"/>
                </a:cubicBezTo>
                <a:moveTo>
                  <a:pt x="0" y="55"/>
                </a:moveTo>
                <a:cubicBezTo>
                  <a:pt x="17" y="52"/>
                  <a:pt x="17" y="52"/>
                  <a:pt x="17" y="52"/>
                </a:cubicBezTo>
                <a:moveTo>
                  <a:pt x="77" y="43"/>
                </a:moveTo>
                <a:cubicBezTo>
                  <a:pt x="95" y="41"/>
                  <a:pt x="95" y="41"/>
                  <a:pt x="95" y="41"/>
                </a:cubicBezTo>
                <a:moveTo>
                  <a:pt x="54" y="95"/>
                </a:moveTo>
                <a:cubicBezTo>
                  <a:pt x="52" y="78"/>
                  <a:pt x="52" y="78"/>
                  <a:pt x="52" y="78"/>
                </a:cubicBezTo>
                <a:moveTo>
                  <a:pt x="43" y="18"/>
                </a:moveTo>
                <a:cubicBezTo>
                  <a:pt x="40" y="0"/>
                  <a:pt x="40" y="0"/>
                  <a:pt x="40" y="0"/>
                </a:cubicBezTo>
                <a:moveTo>
                  <a:pt x="71" y="44"/>
                </a:moveTo>
                <a:cubicBezTo>
                  <a:pt x="73" y="57"/>
                  <a:pt x="64" y="69"/>
                  <a:pt x="51" y="71"/>
                </a:cubicBezTo>
                <a:cubicBezTo>
                  <a:pt x="38" y="73"/>
                  <a:pt x="26" y="64"/>
                  <a:pt x="24" y="51"/>
                </a:cubicBezTo>
                <a:cubicBezTo>
                  <a:pt x="22" y="38"/>
                  <a:pt x="31" y="26"/>
                  <a:pt x="44" y="24"/>
                </a:cubicBezTo>
                <a:cubicBezTo>
                  <a:pt x="57" y="22"/>
                  <a:pt x="69" y="31"/>
                  <a:pt x="71" y="44"/>
                </a:cubicBezTo>
                <a:close/>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grpSp>
        <p:nvGrpSpPr>
          <p:cNvPr id="498" name="Group 497">
            <a:extLst>
              <a:ext uri="{FF2B5EF4-FFF2-40B4-BE49-F238E27FC236}">
                <a16:creationId xmlns:a16="http://schemas.microsoft.com/office/drawing/2014/main" id="{9A1160DC-90FF-4FE1-82CA-D7CB30A2A8AB}"/>
              </a:ext>
            </a:extLst>
          </p:cNvPr>
          <p:cNvGrpSpPr>
            <a:grpSpLocks noChangeAspect="1"/>
          </p:cNvGrpSpPr>
          <p:nvPr/>
        </p:nvGrpSpPr>
        <p:grpSpPr>
          <a:xfrm>
            <a:off x="792772" y="3482438"/>
            <a:ext cx="792000" cy="633264"/>
            <a:chOff x="2580820" y="1014483"/>
            <a:chExt cx="1080570" cy="864000"/>
          </a:xfrm>
        </p:grpSpPr>
        <p:sp>
          <p:nvSpPr>
            <p:cNvPr id="499" name="Oval 498">
              <a:extLst>
                <a:ext uri="{FF2B5EF4-FFF2-40B4-BE49-F238E27FC236}">
                  <a16:creationId xmlns:a16="http://schemas.microsoft.com/office/drawing/2014/main" id="{3C3E6C6D-7836-4175-801E-F8A87D8C20EF}"/>
                </a:ext>
              </a:extLst>
            </p:cNvPr>
            <p:cNvSpPr>
              <a:spLocks noChangeAspect="1"/>
            </p:cNvSpPr>
            <p:nvPr/>
          </p:nvSpPr>
          <p:spPr>
            <a:xfrm>
              <a:off x="2689105" y="1014483"/>
              <a:ext cx="864000" cy="864000"/>
            </a:xfrm>
            <a:prstGeom prst="ellipse">
              <a:avLst/>
            </a:prstGeom>
            <a:solidFill>
              <a:schemeClr val="tx2"/>
            </a:solidFill>
            <a:ln w="25400" cap="flat" cmpd="sng" algn="ctr">
              <a:solidFill>
                <a:schemeClr val="bg1"/>
              </a:solid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a:ea typeface="Nokia Pure Text Light" panose="020B0403020202020204" pitchFamily="34" charset="0"/>
                <a:cs typeface="+mn-cs"/>
              </a:endParaRPr>
            </a:p>
          </p:txBody>
        </p:sp>
        <p:sp>
          <p:nvSpPr>
            <p:cNvPr id="500" name="Rectangle 499">
              <a:extLst>
                <a:ext uri="{FF2B5EF4-FFF2-40B4-BE49-F238E27FC236}">
                  <a16:creationId xmlns:a16="http://schemas.microsoft.com/office/drawing/2014/main" id="{348055F6-652B-4E32-A63D-76ACB2AE7730}"/>
                </a:ext>
              </a:extLst>
            </p:cNvPr>
            <p:cNvSpPr/>
            <p:nvPr/>
          </p:nvSpPr>
          <p:spPr>
            <a:xfrm>
              <a:off x="2580820" y="1134859"/>
              <a:ext cx="1080570" cy="598384"/>
            </a:xfrm>
            <a:prstGeom prst="rect">
              <a:avLst/>
            </a:prstGeom>
          </p:spPr>
          <p:txBody>
            <a:bodyPr wrap="square">
              <a:spAutoFit/>
            </a:bodyPr>
            <a:lstStyle/>
            <a:p>
              <a:pPr marL="0" marR="0" lvl="0" indent="0" algn="ctr" defTabSz="360000" rtl="0" eaLnBrk="1" fontAlgn="auto" latinLnBrk="0" hangingPunct="1">
                <a:lnSpc>
                  <a:spcPct val="75000"/>
                </a:lnSpc>
                <a:spcBef>
                  <a:spcPts val="0"/>
                </a:spcBef>
                <a:spcAft>
                  <a:spcPts val="0"/>
                </a:spcAft>
                <a:buClrTx/>
                <a:buSzTx/>
                <a:buFontTx/>
                <a:buNone/>
                <a:tabLst>
                  <a:tab pos="360000" algn="l"/>
                </a:tabLst>
                <a:defRPr/>
              </a:pPr>
              <a:r>
                <a:rPr kumimoji="0" lang="en-US" sz="1600" b="0" i="0" u="none" strike="noStrike" kern="0" cap="none" spc="0" normalizeH="0" baseline="0" noProof="0" dirty="0">
                  <a:ln>
                    <a:noFill/>
                  </a:ln>
                  <a:solidFill>
                    <a:srgbClr val="FFFFFF"/>
                  </a:solidFill>
                  <a:effectLst/>
                  <a:uLnTx/>
                  <a:uFillTx/>
                  <a:latin typeface="Nokia Pure Headline Ultra Light" panose="020B0204040602060303" pitchFamily="34" charset="0"/>
                  <a:ea typeface="Nokia Pure Text Light" panose="020B0403020202020204" pitchFamily="34" charset="0"/>
                  <a:cs typeface="+mn-cs"/>
                </a:rPr>
                <a:t>5G</a:t>
              </a:r>
            </a:p>
            <a:p>
              <a:pPr marL="0" marR="0" lvl="0" indent="0" algn="ctr" defTabSz="360000" rtl="0" eaLnBrk="1" fontAlgn="auto" latinLnBrk="0" hangingPunct="1">
                <a:lnSpc>
                  <a:spcPct val="75000"/>
                </a:lnSpc>
                <a:spcBef>
                  <a:spcPts val="0"/>
                </a:spcBef>
                <a:spcAft>
                  <a:spcPts val="0"/>
                </a:spcAft>
                <a:buClrTx/>
                <a:buSzTx/>
                <a:buFontTx/>
                <a:buNone/>
                <a:tabLst>
                  <a:tab pos="360000" algn="l"/>
                </a:tabLst>
                <a:defRPr/>
              </a:pPr>
              <a:r>
                <a:rPr kumimoji="0" lang="en-US" sz="1400" b="0" i="0" u="none" strike="noStrike" kern="0" cap="none" spc="0" normalizeH="0" baseline="0" noProof="0" dirty="0">
                  <a:ln>
                    <a:noFill/>
                  </a:ln>
                  <a:solidFill>
                    <a:srgbClr val="FFFFFF"/>
                  </a:solidFill>
                  <a:effectLst/>
                  <a:uLnTx/>
                  <a:uFillTx/>
                  <a:latin typeface="Nokia Pure Headline Ultra Light" panose="020B0204040602060303" pitchFamily="34" charset="0"/>
                  <a:ea typeface="Nokia Pure Text Light" panose="020B0403020202020204" pitchFamily="34" charset="0"/>
                  <a:cs typeface="+mn-cs"/>
                </a:rPr>
                <a:t>FIRST</a:t>
              </a:r>
            </a:p>
          </p:txBody>
        </p:sp>
      </p:grpSp>
      <p:sp>
        <p:nvSpPr>
          <p:cNvPr id="231" name="Footer Placeholder 3">
            <a:extLst>
              <a:ext uri="{FF2B5EF4-FFF2-40B4-BE49-F238E27FC236}">
                <a16:creationId xmlns:a16="http://schemas.microsoft.com/office/drawing/2014/main" id="{4B3FCD95-5862-4662-8F5C-C289E9199995}"/>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171197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291F71AA-F886-4460-96BA-2BA143B1FA0E}"/>
              </a:ext>
            </a:extLst>
          </p:cNvPr>
          <p:cNvSpPr>
            <a:spLocks noGrp="1"/>
          </p:cNvSpPr>
          <p:nvPr>
            <p:ph type="body" sz="quarter" idx="10"/>
          </p:nvPr>
        </p:nvSpPr>
        <p:spPr>
          <a:xfrm>
            <a:off x="417600" y="280950"/>
            <a:ext cx="8308800" cy="309600"/>
          </a:xfrm>
        </p:spPr>
        <p:txBody>
          <a:bodyPr/>
          <a:lstStyle/>
          <a:p>
            <a:r>
              <a:rPr lang="en-US" dirty="0">
                <a:solidFill>
                  <a:schemeClr val="tx1"/>
                </a:solidFill>
              </a:rPr>
              <a:t>From profiles to cell sets</a:t>
            </a:r>
          </a:p>
        </p:txBody>
      </p:sp>
      <p:sp>
        <p:nvSpPr>
          <p:cNvPr id="16" name="Footer Placeholder 3">
            <a:extLst>
              <a:ext uri="{FF2B5EF4-FFF2-40B4-BE49-F238E27FC236}">
                <a16:creationId xmlns:a16="http://schemas.microsoft.com/office/drawing/2014/main" id="{7A304529-7652-47A2-AA82-2A54FBD2B1A2}"/>
              </a:ext>
            </a:extLst>
          </p:cNvPr>
          <p:cNvSpPr>
            <a:spLocks noGrp="1"/>
          </p:cNvSpPr>
          <p:nvPr>
            <p:ph type="ftr" sz="quarter" idx="3"/>
          </p:nvPr>
        </p:nvSpPr>
        <p:spPr>
          <a:xfrm>
            <a:off x="2692800" y="4816800"/>
            <a:ext cx="2581200" cy="1224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grpSp>
        <p:nvGrpSpPr>
          <p:cNvPr id="17" name="Group 1">
            <a:extLst>
              <a:ext uri="{FF2B5EF4-FFF2-40B4-BE49-F238E27FC236}">
                <a16:creationId xmlns:a16="http://schemas.microsoft.com/office/drawing/2014/main" id="{708D6860-E3ED-457A-B78B-D0BD0323B166}"/>
              </a:ext>
            </a:extLst>
          </p:cNvPr>
          <p:cNvGrpSpPr/>
          <p:nvPr/>
        </p:nvGrpSpPr>
        <p:grpSpPr>
          <a:xfrm>
            <a:off x="417600" y="825627"/>
            <a:ext cx="8349477" cy="3169797"/>
            <a:chOff x="577322" y="1333997"/>
            <a:chExt cx="11027937" cy="3454944"/>
          </a:xfrm>
        </p:grpSpPr>
        <p:sp>
          <p:nvSpPr>
            <p:cNvPr id="18" name="TextBox 45">
              <a:extLst>
                <a:ext uri="{FF2B5EF4-FFF2-40B4-BE49-F238E27FC236}">
                  <a16:creationId xmlns:a16="http://schemas.microsoft.com/office/drawing/2014/main" id="{92D052A3-10A9-42CA-899D-A2FCC0BB9896}"/>
                </a:ext>
              </a:extLst>
            </p:cNvPr>
            <p:cNvSpPr txBox="1">
              <a:spLocks noChangeArrowheads="1"/>
            </p:cNvSpPr>
            <p:nvPr/>
          </p:nvSpPr>
          <p:spPr bwMode="auto">
            <a:xfrm>
              <a:off x="8055608" y="3349608"/>
              <a:ext cx="3549651" cy="1439333"/>
            </a:xfrm>
            <a:prstGeom prst="rect">
              <a:avLst/>
            </a:prstGeom>
            <a:noFill/>
            <a:ln w="9525">
              <a:noFill/>
              <a:miter lim="800000"/>
              <a:headEnd/>
              <a:tailEnd/>
            </a:ln>
          </p:spPr>
          <p:txBody>
            <a:bodyPr lIns="62400" rIns="6240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FFFFF"/>
                  </a:solidFill>
                  <a:effectLst/>
                  <a:uLnTx/>
                  <a:uFillTx/>
                  <a:latin typeface="Nokia Pure Headline Light"/>
                  <a:ea typeface="+mn-ea"/>
                  <a:cs typeface="Arial" charset="0"/>
                </a:rPr>
                <a:t>99.9</a:t>
              </a:r>
            </a:p>
          </p:txBody>
        </p:sp>
        <p:sp>
          <p:nvSpPr>
            <p:cNvPr id="19" name="Rectangle 18">
              <a:extLst>
                <a:ext uri="{FF2B5EF4-FFF2-40B4-BE49-F238E27FC236}">
                  <a16:creationId xmlns:a16="http://schemas.microsoft.com/office/drawing/2014/main" id="{04C3148C-7841-402A-9542-D777F91F7BA6}"/>
                </a:ext>
              </a:extLst>
            </p:cNvPr>
            <p:cNvSpPr/>
            <p:nvPr/>
          </p:nvSpPr>
          <p:spPr>
            <a:xfrm>
              <a:off x="577322" y="1800324"/>
              <a:ext cx="4887386" cy="2621616"/>
            </a:xfrm>
            <a:prstGeom prst="rect">
              <a:avLst/>
            </a:prstGeom>
            <a:solidFill>
              <a:srgbClr val="68717A"/>
            </a:solidFill>
            <a:ln w="25400" cap="flat" cmpd="sng" algn="ctr">
              <a:noFill/>
              <a:prstDash val="solid"/>
            </a:ln>
            <a:effectLst>
              <a:outerShdw blurRad="50800" dist="38100" dir="2700000" algn="tl" rotWithShape="0">
                <a:prstClr val="black">
                  <a:alpha val="40000"/>
                </a:prstClr>
              </a:outerShdw>
            </a:effectLst>
          </p:spPr>
          <p:txBody>
            <a:bodyPr tIns="120000" bIns="120000"/>
            <a:lstStyle/>
            <a:p>
              <a:pPr marL="307192" marR="0" lvl="0" indent="-307192" algn="l" defTabSz="914400" rtl="0" eaLnBrk="1" fontAlgn="auto" latinLnBrk="0" hangingPunct="1">
                <a:lnSpc>
                  <a:spcPct val="100000"/>
                </a:lnSpc>
                <a:spcBef>
                  <a:spcPts val="0"/>
                </a:spcBef>
                <a:spcAft>
                  <a:spcPts val="800"/>
                </a:spcAft>
                <a:buClr>
                  <a:srgbClr val="A8BBC0"/>
                </a:buClr>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Nokia Pure Text Light"/>
                  <a:ea typeface="+mn-ea"/>
                  <a:cs typeface="+mn-cs"/>
                </a:rPr>
                <a:t>Fixed</a:t>
              </a:r>
              <a:r>
                <a:rPr kumimoji="0" lang="en-US" sz="900" b="0" i="0" u="none" strike="noStrike" kern="0" cap="none" spc="0" normalizeH="0" baseline="0" noProof="0" dirty="0">
                  <a:ln>
                    <a:noFill/>
                  </a:ln>
                  <a:solidFill>
                    <a:srgbClr val="FFFFFF"/>
                  </a:solidFill>
                  <a:effectLst/>
                  <a:uLnTx/>
                  <a:uFillTx/>
                  <a:latin typeface="Nokia Pure Text Light"/>
                  <a:ea typeface="+mn-ea"/>
                  <a:cs typeface="+mn-cs"/>
                </a:rPr>
                <a:t> configurations described by profiles</a:t>
              </a:r>
            </a:p>
            <a:p>
              <a:pPr marL="307192" marR="0" lvl="0" indent="-307192" algn="l" defTabSz="914400" rtl="0" eaLnBrk="1" fontAlgn="auto" latinLnBrk="0" hangingPunct="1">
                <a:lnSpc>
                  <a:spcPct val="100000"/>
                </a:lnSpc>
                <a:spcBef>
                  <a:spcPts val="0"/>
                </a:spcBef>
                <a:spcAft>
                  <a:spcPts val="800"/>
                </a:spcAft>
                <a:buClr>
                  <a:srgbClr val="A8BBC0"/>
                </a:buClr>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Nokia Pure Text Light"/>
                  <a:ea typeface="+mn-ea"/>
                  <a:cs typeface="+mn-cs"/>
                </a:rPr>
                <a:t>Profile</a:t>
              </a:r>
              <a:r>
                <a:rPr kumimoji="0" lang="en-US" sz="900" b="0" i="0" u="none" strike="noStrike" kern="0" cap="none" spc="0" normalizeH="0" baseline="0" noProof="0" dirty="0">
                  <a:ln>
                    <a:noFill/>
                  </a:ln>
                  <a:solidFill>
                    <a:srgbClr val="FFFFFF"/>
                  </a:solidFill>
                  <a:effectLst/>
                  <a:uLnTx/>
                  <a:uFillTx/>
                  <a:latin typeface="Nokia Pure Text Light"/>
                  <a:ea typeface="+mn-ea"/>
                  <a:cs typeface="+mn-cs"/>
                </a:rPr>
                <a:t> defines configuration on BTS level</a:t>
              </a:r>
            </a:p>
            <a:p>
              <a:pPr marL="307192" marR="0" lvl="0" indent="-307192" algn="l" defTabSz="914400" rtl="0" eaLnBrk="1" fontAlgn="auto" latinLnBrk="0" hangingPunct="1">
                <a:lnSpc>
                  <a:spcPct val="100000"/>
                </a:lnSpc>
                <a:spcBef>
                  <a:spcPts val="0"/>
                </a:spcBef>
                <a:spcAft>
                  <a:spcPts val="800"/>
                </a:spcAft>
                <a:buClr>
                  <a:srgbClr val="A8BBC0"/>
                </a:buClr>
                <a:buSzTx/>
                <a:buFont typeface="Arial" panose="020B0604020202020204" pitchFamily="34" charset="0"/>
                <a:buChar char="•"/>
                <a:tabLst/>
                <a:defRPr/>
              </a:pPr>
              <a:r>
                <a:rPr kumimoji="0" lang="en-US" sz="900" b="0" i="0" u="none" strike="noStrike" kern="0" cap="none" spc="0" normalizeH="0" baseline="0" noProof="0" dirty="0">
                  <a:ln>
                    <a:noFill/>
                  </a:ln>
                  <a:solidFill>
                    <a:srgbClr val="FFFFFF"/>
                  </a:solidFill>
                  <a:effectLst/>
                  <a:uLnTx/>
                  <a:uFillTx/>
                  <a:latin typeface="Nokia Pure Text Light"/>
                  <a:ea typeface="+mn-ea"/>
                  <a:cs typeface="+mn-cs"/>
                </a:rPr>
                <a:t>Profiles have (too) detailed information about the maximum system module HW, radio HW setup, OBSAI cabling, baseband allocations, RAT multiplexing rules in the fiber.</a:t>
              </a:r>
            </a:p>
            <a:p>
              <a:pPr marL="307192" marR="0" lvl="0" indent="-307192" algn="l" defTabSz="914400" rtl="0" eaLnBrk="1" fontAlgn="auto" latinLnBrk="0" hangingPunct="1">
                <a:lnSpc>
                  <a:spcPct val="100000"/>
                </a:lnSpc>
                <a:spcBef>
                  <a:spcPts val="0"/>
                </a:spcBef>
                <a:spcAft>
                  <a:spcPts val="800"/>
                </a:spcAft>
                <a:buClr>
                  <a:srgbClr val="A8BBC0"/>
                </a:buClr>
                <a:buSzTx/>
                <a:buFont typeface="Arial" panose="020B0604020202020204" pitchFamily="34" charset="0"/>
                <a:buChar char="•"/>
                <a:tabLst/>
                <a:defRPr/>
              </a:pPr>
              <a:r>
                <a:rPr kumimoji="0" lang="en-US" sz="900" b="0" i="0" u="none" strike="noStrike" kern="0" cap="none" spc="0" normalizeH="0" baseline="0" noProof="0" dirty="0">
                  <a:ln>
                    <a:noFill/>
                  </a:ln>
                  <a:solidFill>
                    <a:srgbClr val="FFFFFF"/>
                  </a:solidFill>
                  <a:effectLst/>
                  <a:uLnTx/>
                  <a:uFillTx/>
                  <a:latin typeface="Nokia Pure Text Light"/>
                  <a:ea typeface="+mn-ea"/>
                  <a:cs typeface="+mn-cs"/>
                </a:rPr>
                <a:t>Therefore even small configuration changes require new profile </a:t>
              </a:r>
            </a:p>
            <a:p>
              <a:pPr marL="538163" marR="0" lvl="1" indent="-269875" algn="l" defTabSz="914400" rtl="0" eaLnBrk="1" fontAlgn="auto" latinLnBrk="0" hangingPunct="1">
                <a:lnSpc>
                  <a:spcPct val="100000"/>
                </a:lnSpc>
                <a:spcBef>
                  <a:spcPts val="0"/>
                </a:spcBef>
                <a:spcAft>
                  <a:spcPts val="800"/>
                </a:spcAft>
                <a:buClr>
                  <a:srgbClr val="A8BBC0"/>
                </a:buClr>
                <a:buSzTx/>
                <a:buFont typeface="Wingdings" panose="05000000000000000000" pitchFamily="2" charset="2"/>
                <a:buChar char="Ø"/>
                <a:tabLst/>
                <a:defRPr/>
              </a:pPr>
              <a:r>
                <a:rPr kumimoji="0" lang="en-US" sz="900" b="0" i="0" u="none" strike="noStrike" kern="0" cap="none" spc="0" normalizeH="0" baseline="0" noProof="0" dirty="0">
                  <a:ln>
                    <a:noFill/>
                  </a:ln>
                  <a:solidFill>
                    <a:srgbClr val="FFFFFF"/>
                  </a:solidFill>
                  <a:effectLst/>
                  <a:uLnTx/>
                  <a:uFillTx/>
                  <a:latin typeface="Nokia Pure Text Light"/>
                  <a:ea typeface="+mn-ea"/>
                  <a:cs typeface="+mn-cs"/>
                  <a:sym typeface="Wingdings" panose="05000000000000000000" pitchFamily="2" charset="2"/>
                </a:rPr>
                <a:t>Means additional test effort, often even coding effort.</a:t>
              </a:r>
            </a:p>
            <a:p>
              <a:pPr marL="538163" marR="0" lvl="1" indent="-269875" algn="l" defTabSz="914400" rtl="0" eaLnBrk="1" fontAlgn="auto" latinLnBrk="0" hangingPunct="1">
                <a:lnSpc>
                  <a:spcPct val="100000"/>
                </a:lnSpc>
                <a:spcBef>
                  <a:spcPts val="0"/>
                </a:spcBef>
                <a:spcAft>
                  <a:spcPts val="800"/>
                </a:spcAft>
                <a:buClr>
                  <a:srgbClr val="A8BBC0"/>
                </a:buClr>
                <a:buSzTx/>
                <a:buFont typeface="Wingdings" panose="05000000000000000000" pitchFamily="2" charset="2"/>
                <a:buChar char="Ø"/>
                <a:tabLst/>
                <a:defRPr/>
              </a:pPr>
              <a:r>
                <a:rPr kumimoji="0" lang="en-US" sz="900" b="0" i="0" u="none" strike="noStrike" kern="0" cap="none" spc="0" normalizeH="0" baseline="0" noProof="0" dirty="0">
                  <a:ln>
                    <a:noFill/>
                  </a:ln>
                  <a:solidFill>
                    <a:srgbClr val="FFFFFF"/>
                  </a:solidFill>
                  <a:effectLst/>
                  <a:uLnTx/>
                  <a:uFillTx/>
                  <a:latin typeface="Nokia Pure Text Light"/>
                  <a:ea typeface="+mn-ea"/>
                  <a:cs typeface="+mn-cs"/>
                  <a:sym typeface="Wingdings" panose="05000000000000000000" pitchFamily="2" charset="2"/>
                </a:rPr>
                <a:t>Limited number of configurations released, while hundreds are needed.</a:t>
              </a:r>
            </a:p>
            <a:p>
              <a:pPr marL="538163" marR="0" lvl="1" indent="-269875" algn="l" defTabSz="914400" rtl="0" eaLnBrk="1" fontAlgn="auto" latinLnBrk="0" hangingPunct="1">
                <a:lnSpc>
                  <a:spcPct val="100000"/>
                </a:lnSpc>
                <a:spcBef>
                  <a:spcPts val="0"/>
                </a:spcBef>
                <a:spcAft>
                  <a:spcPts val="800"/>
                </a:spcAft>
                <a:buClr>
                  <a:srgbClr val="A8BBC0"/>
                </a:buClr>
                <a:buSzTx/>
                <a:buFont typeface="Wingdings" panose="05000000000000000000" pitchFamily="2" charset="2"/>
                <a:buChar char="Ø"/>
                <a:tabLst/>
                <a:defRPr/>
              </a:pPr>
              <a:r>
                <a:rPr kumimoji="0" lang="en-US" sz="900" b="0" i="0" u="none" strike="noStrike" kern="0" cap="none" spc="0" normalizeH="0" baseline="0" noProof="0" dirty="0">
                  <a:ln>
                    <a:noFill/>
                  </a:ln>
                  <a:solidFill>
                    <a:srgbClr val="FFFFFF"/>
                  </a:solidFill>
                  <a:effectLst/>
                  <a:uLnTx/>
                  <a:uFillTx/>
                  <a:latin typeface="Nokia Pure Text Light"/>
                  <a:ea typeface="+mn-ea"/>
                  <a:cs typeface="+mn-cs"/>
                  <a:sym typeface="Wingdings" panose="05000000000000000000" pitchFamily="2" charset="2"/>
                </a:rPr>
                <a:t>Higher effort on site migration from legacy RAT to SRAN</a:t>
              </a:r>
              <a:endParaRPr kumimoji="0" lang="en-US" sz="900" b="0" i="0" u="none" strike="noStrike" kern="0" cap="none" spc="0" normalizeH="0" baseline="0" noProof="0" dirty="0">
                <a:ln>
                  <a:noFill/>
                </a:ln>
                <a:solidFill>
                  <a:srgbClr val="FFFFFF"/>
                </a:solidFill>
                <a:effectLst/>
                <a:uLnTx/>
                <a:uFillTx/>
                <a:latin typeface="Nokia Pure Text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Nokia Pure Text Light"/>
                <a:ea typeface="+mn-ea"/>
                <a:cs typeface="Arial" panose="020B0604020202020204" pitchFamily="34" charset="0"/>
              </a:endParaRPr>
            </a:p>
          </p:txBody>
        </p:sp>
        <p:sp>
          <p:nvSpPr>
            <p:cNvPr id="20" name="Rectangle 19">
              <a:extLst>
                <a:ext uri="{FF2B5EF4-FFF2-40B4-BE49-F238E27FC236}">
                  <a16:creationId xmlns:a16="http://schemas.microsoft.com/office/drawing/2014/main" id="{24F2E6D0-6345-4D0A-9BC9-0FE8EA128E2A}"/>
                </a:ext>
              </a:extLst>
            </p:cNvPr>
            <p:cNvSpPr/>
            <p:nvPr/>
          </p:nvSpPr>
          <p:spPr>
            <a:xfrm>
              <a:off x="6464828" y="1798876"/>
              <a:ext cx="5140430" cy="2621616"/>
            </a:xfrm>
            <a:prstGeom prst="rect">
              <a:avLst/>
            </a:prstGeom>
            <a:solidFill>
              <a:schemeClr val="tx1"/>
            </a:solidFill>
            <a:ln w="25400" cap="flat" cmpd="sng" algn="ctr">
              <a:noFill/>
              <a:prstDash val="solid"/>
            </a:ln>
            <a:effectLst>
              <a:outerShdw blurRad="50800" dist="38100" dir="2700000" algn="tl" rotWithShape="0">
                <a:prstClr val="black">
                  <a:alpha val="40000"/>
                </a:prstClr>
              </a:outerShdw>
            </a:effectLst>
          </p:spPr>
          <p:txBody>
            <a:bodyPr lIns="216000" tIns="144000" rIns="216000" bIns="144000"/>
            <a:lstStyle/>
            <a:p>
              <a:pPr marL="0" marR="0" lvl="0" indent="0" algn="l" defTabSz="914400" rtl="0" eaLnBrk="1" fontAlgn="auto" latinLnBrk="0" hangingPunct="1">
                <a:lnSpc>
                  <a:spcPct val="100000"/>
                </a:lnSpc>
                <a:spcBef>
                  <a:spcPts val="0"/>
                </a:spcBef>
                <a:spcAft>
                  <a:spcPts val="800"/>
                </a:spcAft>
                <a:buClr>
                  <a:srgbClr val="A8BBC0"/>
                </a:buClr>
                <a:buSzTx/>
                <a:buFontTx/>
                <a:buNone/>
                <a:tabLst/>
                <a:defRPr/>
              </a:pPr>
              <a:r>
                <a:rPr kumimoji="0" lang="pl-PL" sz="900" b="0" i="0" u="none" strike="noStrike" kern="0" cap="none" spc="0" normalizeH="0" baseline="0" noProof="0">
                  <a:ln>
                    <a:noFill/>
                  </a:ln>
                  <a:solidFill>
                    <a:srgbClr val="FFFFFF"/>
                  </a:solidFill>
                  <a:effectLst/>
                  <a:uLnTx/>
                  <a:uFillTx/>
                  <a:latin typeface="Nokia Pure Text Light"/>
                  <a:ea typeface="+mn-ea"/>
                  <a:cs typeface="+mn-cs"/>
                </a:rPr>
                <a:t>SBTS </a:t>
              </a:r>
              <a:r>
                <a:rPr kumimoji="0" lang="pl-PL" sz="900" b="0" i="0" u="none" strike="noStrike" kern="0" cap="none" spc="0" normalizeH="0" baseline="0" noProof="0" err="1">
                  <a:ln>
                    <a:noFill/>
                  </a:ln>
                  <a:solidFill>
                    <a:srgbClr val="FFFFFF"/>
                  </a:solidFill>
                  <a:effectLst/>
                  <a:uLnTx/>
                  <a:uFillTx/>
                  <a:latin typeface="Nokia Pure Text Light"/>
                  <a:ea typeface="+mn-ea"/>
                  <a:cs typeface="+mn-cs"/>
                </a:rPr>
                <a:t>Configuration</a:t>
              </a:r>
              <a:r>
                <a:rPr kumimoji="0" lang="pl-PL" sz="900" b="0" i="0" u="none" strike="noStrike" kern="0" cap="none" spc="0" normalizeH="0" baseline="0" noProof="0">
                  <a:ln>
                    <a:noFill/>
                  </a:ln>
                  <a:solidFill>
                    <a:srgbClr val="FFFFFF"/>
                  </a:solidFill>
                  <a:effectLst/>
                  <a:uLnTx/>
                  <a:uFillTx/>
                  <a:latin typeface="Nokia Pure Text Light"/>
                  <a:ea typeface="+mn-ea"/>
                  <a:cs typeface="+mn-cs"/>
                </a:rPr>
                <a:t> </a:t>
              </a:r>
              <a:r>
                <a:rPr kumimoji="0" lang="en-US" sz="900" b="0" i="0" u="none" strike="noStrike" kern="0" cap="none" spc="0" normalizeH="0" baseline="0" noProof="0">
                  <a:ln>
                    <a:noFill/>
                  </a:ln>
                  <a:solidFill>
                    <a:srgbClr val="FFFFFF"/>
                  </a:solidFill>
                  <a:effectLst/>
                  <a:uLnTx/>
                  <a:uFillTx/>
                  <a:latin typeface="Nokia Pure Text Light"/>
                  <a:ea typeface="+mn-ea"/>
                  <a:cs typeface="+mn-cs"/>
                </a:rPr>
                <a:t>„Cell Set” approach:</a:t>
              </a:r>
            </a:p>
            <a:p>
              <a:pPr marL="307192" marR="0" lvl="0" indent="-307192" algn="l" defTabSz="914400" rtl="0" eaLnBrk="1" fontAlgn="auto" latinLnBrk="0" hangingPunct="1">
                <a:lnSpc>
                  <a:spcPct val="100000"/>
                </a:lnSpc>
                <a:spcBef>
                  <a:spcPts val="0"/>
                </a:spcBef>
                <a:spcAft>
                  <a:spcPts val="800"/>
                </a:spcAft>
                <a:buClr>
                  <a:srgbClr val="A8BBC0"/>
                </a:buClr>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Nokia Pure Text Light"/>
                  <a:ea typeface="+mn-ea"/>
                  <a:cs typeface="+mn-cs"/>
                </a:rPr>
                <a:t>Cell sets defined on sub-baseband module level are combined as independent building blocks to build an SBTS configuration</a:t>
              </a:r>
            </a:p>
            <a:p>
              <a:pPr marL="307192" marR="0" lvl="0" indent="-307192" algn="l" defTabSz="914400" rtl="0" eaLnBrk="1" fontAlgn="auto" latinLnBrk="0" hangingPunct="1">
                <a:lnSpc>
                  <a:spcPct val="100000"/>
                </a:lnSpc>
                <a:spcBef>
                  <a:spcPts val="0"/>
                </a:spcBef>
                <a:spcAft>
                  <a:spcPts val="800"/>
                </a:spcAft>
                <a:buClr>
                  <a:srgbClr val="A8BBC0"/>
                </a:buClr>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Nokia Pure Text Light"/>
                  <a:ea typeface="+mn-ea"/>
                  <a:cs typeface="+mn-cs"/>
                </a:rPr>
                <a:t>System module – Radio Module connection topology is auto detected. Commissioning rules, Baseband allocation and data routing are calculated based on detected topology.</a:t>
              </a:r>
              <a:endParaRPr kumimoji="0" lang="pl-PL" sz="900" b="0" i="0" u="none" strike="noStrike" kern="0" cap="none" spc="0" normalizeH="0" baseline="0" noProof="0">
                <a:ln>
                  <a:noFill/>
                </a:ln>
                <a:solidFill>
                  <a:srgbClr val="FFFFFF"/>
                </a:solidFill>
                <a:effectLst/>
                <a:uLnTx/>
                <a:uFillTx/>
                <a:latin typeface="Nokia Pure Text Light"/>
                <a:ea typeface="+mn-ea"/>
                <a:cs typeface="+mn-cs"/>
              </a:endParaRPr>
            </a:p>
            <a:p>
              <a:pPr marL="307192" marR="0" lvl="0" indent="-307192" algn="l" defTabSz="914400" rtl="0" eaLnBrk="1" fontAlgn="auto" latinLnBrk="0" hangingPunct="1">
                <a:lnSpc>
                  <a:spcPct val="100000"/>
                </a:lnSpc>
                <a:spcBef>
                  <a:spcPts val="0"/>
                </a:spcBef>
                <a:spcAft>
                  <a:spcPts val="800"/>
                </a:spcAft>
                <a:buClr>
                  <a:srgbClr val="A8BBC0"/>
                </a:buClr>
                <a:buSzTx/>
                <a:buFont typeface="Arial" panose="020B0604020202020204" pitchFamily="34" charset="0"/>
                <a:buChar char="•"/>
                <a:tabLst/>
                <a:defRPr/>
              </a:pPr>
              <a:r>
                <a:rPr kumimoji="0" lang="en-US" sz="900" b="1" i="0" u="none" strike="noStrike" kern="0" cap="none" spc="0" normalizeH="0" baseline="0" noProof="0">
                  <a:ln>
                    <a:noFill/>
                  </a:ln>
                  <a:solidFill>
                    <a:srgbClr val="FFFFFF"/>
                  </a:solidFill>
                  <a:effectLst/>
                  <a:uLnTx/>
                  <a:uFillTx/>
                  <a:latin typeface="Nokia Pure Text Light"/>
                  <a:ea typeface="+mn-ea"/>
                  <a:cs typeface="+mn-cs"/>
                </a:rPr>
                <a:t>LTE </a:t>
              </a:r>
              <a:r>
                <a:rPr kumimoji="0" lang="en-US" sz="900" b="0" i="0" u="none" strike="noStrike" kern="0" cap="none" spc="0" normalizeH="0" baseline="0" noProof="0">
                  <a:ln>
                    <a:noFill/>
                  </a:ln>
                  <a:solidFill>
                    <a:srgbClr val="FFFFFF"/>
                  </a:solidFill>
                  <a:effectLst/>
                  <a:uLnTx/>
                  <a:uFillTx/>
                  <a:latin typeface="Nokia Pure Text Light"/>
                  <a:ea typeface="+mn-ea"/>
                  <a:cs typeface="+mn-cs"/>
                </a:rPr>
                <a:t>cell sets </a:t>
              </a:r>
              <a:r>
                <a:rPr kumimoji="0" lang="pl-PL" sz="900" b="0" i="0" u="none" strike="noStrike" kern="0" cap="none" spc="0" normalizeH="0" baseline="0" noProof="0">
                  <a:ln>
                    <a:noFill/>
                  </a:ln>
                  <a:solidFill>
                    <a:srgbClr val="FFFFFF"/>
                  </a:solidFill>
                  <a:effectLst/>
                  <a:uLnTx/>
                  <a:uFillTx/>
                  <a:latin typeface="Nokia Pure Text Light"/>
                  <a:ea typeface="+mn-ea"/>
                  <a:cs typeface="+mn-cs"/>
                </a:rPr>
                <a:t>to be </a:t>
              </a:r>
              <a:r>
                <a:rPr kumimoji="0" lang="pl-PL" sz="900" b="0" i="0" u="none" strike="noStrike" kern="0" cap="none" spc="0" normalizeH="0" baseline="0" noProof="0" err="1">
                  <a:ln>
                    <a:noFill/>
                  </a:ln>
                  <a:solidFill>
                    <a:srgbClr val="FFFFFF"/>
                  </a:solidFill>
                  <a:effectLst/>
                  <a:uLnTx/>
                  <a:uFillTx/>
                  <a:latin typeface="Nokia Pure Text Light"/>
                  <a:ea typeface="+mn-ea"/>
                  <a:cs typeface="+mn-cs"/>
                </a:rPr>
                <a:t>supported</a:t>
              </a:r>
              <a:r>
                <a:rPr kumimoji="0" lang="pl-PL" sz="900" b="0" i="0" u="none" strike="noStrike" kern="0" cap="none" spc="0" normalizeH="0" baseline="0" noProof="0">
                  <a:ln>
                    <a:noFill/>
                  </a:ln>
                  <a:solidFill>
                    <a:srgbClr val="FFFFFF"/>
                  </a:solidFill>
                  <a:effectLst/>
                  <a:uLnTx/>
                  <a:uFillTx/>
                  <a:latin typeface="Nokia Pure Text Light"/>
                  <a:ea typeface="+mn-ea"/>
                  <a:cs typeface="+mn-cs"/>
                </a:rPr>
                <a:t> in SBTS</a:t>
              </a:r>
              <a:endParaRPr kumimoji="0" lang="en-US" sz="900" b="0" i="0" u="none" strike="noStrike" kern="0" cap="none" spc="0" normalizeH="0" baseline="0" noProof="0">
                <a:ln>
                  <a:noFill/>
                </a:ln>
                <a:solidFill>
                  <a:srgbClr val="FFFFFF"/>
                </a:solidFill>
                <a:effectLst/>
                <a:uLnTx/>
                <a:uFillTx/>
                <a:latin typeface="Nokia Pure Text Light"/>
                <a:ea typeface="+mn-ea"/>
                <a:cs typeface="+mn-cs"/>
              </a:endParaRPr>
            </a:p>
            <a:p>
              <a:pPr marL="307192" marR="0" lvl="0" indent="-307192" algn="l" defTabSz="914400" rtl="0" eaLnBrk="1" fontAlgn="auto" latinLnBrk="0" hangingPunct="1">
                <a:lnSpc>
                  <a:spcPct val="100000"/>
                </a:lnSpc>
                <a:spcBef>
                  <a:spcPts val="0"/>
                </a:spcBef>
                <a:spcAft>
                  <a:spcPts val="800"/>
                </a:spcAft>
                <a:buClr>
                  <a:srgbClr val="A8BBC0"/>
                </a:buClr>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Nokia Pure Text Light"/>
                  <a:ea typeface="+mn-ea"/>
                  <a:cs typeface="+mn-cs"/>
                </a:rPr>
                <a:t>New </a:t>
              </a:r>
              <a:r>
                <a:rPr kumimoji="0" lang="en-US" sz="900" b="1" i="0" u="none" strike="noStrike" kern="0" cap="none" spc="0" normalizeH="0" baseline="0" noProof="0">
                  <a:ln>
                    <a:noFill/>
                  </a:ln>
                  <a:solidFill>
                    <a:srgbClr val="FFFFFF"/>
                  </a:solidFill>
                  <a:effectLst/>
                  <a:uLnTx/>
                  <a:uFillTx/>
                  <a:latin typeface="Nokia Pure Text Light"/>
                  <a:ea typeface="+mn-ea"/>
                  <a:cs typeface="+mn-cs"/>
                </a:rPr>
                <a:t>SRAN cell sets </a:t>
              </a:r>
              <a:r>
                <a:rPr kumimoji="0" lang="en-US" sz="900" b="0" i="0" u="none" strike="noStrike" kern="0" cap="none" spc="0" normalizeH="0" baseline="0" noProof="0">
                  <a:ln>
                    <a:noFill/>
                  </a:ln>
                  <a:solidFill>
                    <a:srgbClr val="FFFFFF"/>
                  </a:solidFill>
                  <a:effectLst/>
                  <a:uLnTx/>
                  <a:uFillTx/>
                  <a:latin typeface="Nokia Pure Text Light"/>
                  <a:ea typeface="+mn-ea"/>
                  <a:cs typeface="+mn-cs"/>
                </a:rPr>
                <a:t>for shared operation (LTE-WCDMA, LTE-GSM, GSM-WCDMA) and dedicated RAT operation for GSM and WCDMA are defined.</a:t>
              </a:r>
            </a:p>
            <a:p>
              <a:pPr marL="307192" marR="0" lvl="0" indent="-307192" algn="l" defTabSz="914400" rtl="0" eaLnBrk="1" fontAlgn="auto" latinLnBrk="0" hangingPunct="1">
                <a:lnSpc>
                  <a:spcPct val="100000"/>
                </a:lnSpc>
                <a:spcBef>
                  <a:spcPts val="0"/>
                </a:spcBef>
                <a:spcAft>
                  <a:spcPts val="800"/>
                </a:spcAft>
                <a:buClr>
                  <a:srgbClr val="A8BBC0"/>
                </a:buClr>
                <a:buSzTx/>
                <a:buFont typeface="Arial" panose="020B0604020202020204" pitchFamily="34" charset="0"/>
                <a:buChar char="•"/>
                <a:tabLst/>
                <a:defRPr/>
              </a:pPr>
              <a:r>
                <a:rPr kumimoji="0" lang="en-US" sz="900" b="1" i="0" u="none" strike="noStrike" kern="0" cap="none" spc="0" normalizeH="0" baseline="0" noProof="0">
                  <a:ln>
                    <a:noFill/>
                  </a:ln>
                  <a:solidFill>
                    <a:srgbClr val="FFFFFF"/>
                  </a:solidFill>
                  <a:effectLst/>
                  <a:uLnTx/>
                  <a:uFillTx/>
                  <a:latin typeface="Nokia Pure Text Light"/>
                  <a:ea typeface="+mn-ea"/>
                  <a:cs typeface="+mn-cs"/>
                </a:rPr>
                <a:t>LTE and SRAN </a:t>
              </a:r>
              <a:r>
                <a:rPr kumimoji="0" lang="en-US" sz="900" b="0" i="0" u="none" strike="noStrike" kern="0" cap="none" spc="0" normalizeH="0" baseline="0" noProof="0">
                  <a:ln>
                    <a:noFill/>
                  </a:ln>
                  <a:solidFill>
                    <a:srgbClr val="FFFFFF"/>
                  </a:solidFill>
                  <a:effectLst/>
                  <a:uLnTx/>
                  <a:uFillTx/>
                  <a:latin typeface="Nokia Pure Text Light"/>
                  <a:ea typeface="+mn-ea"/>
                  <a:cs typeface="+mn-cs"/>
                </a:rPr>
                <a:t>cell sets can be flexibly combined to build target configuration.</a:t>
              </a:r>
            </a:p>
          </p:txBody>
        </p:sp>
        <p:sp>
          <p:nvSpPr>
            <p:cNvPr id="21" name="Right Arrow 7">
              <a:extLst>
                <a:ext uri="{FF2B5EF4-FFF2-40B4-BE49-F238E27FC236}">
                  <a16:creationId xmlns:a16="http://schemas.microsoft.com/office/drawing/2014/main" id="{5982C115-3FFA-48DD-89F6-BF4E96ECF117}"/>
                </a:ext>
              </a:extLst>
            </p:cNvPr>
            <p:cNvSpPr/>
            <p:nvPr/>
          </p:nvSpPr>
          <p:spPr>
            <a:xfrm>
              <a:off x="5571067" y="3423098"/>
              <a:ext cx="787400" cy="646176"/>
            </a:xfrm>
            <a:prstGeom prst="rightArrow">
              <a:avLst/>
            </a:prstGeom>
            <a:solidFill>
              <a:srgbClr val="00C9FF"/>
            </a:solidFill>
            <a:ln w="95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234945" marR="0" lvl="0" indent="-234945"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22" name="TextBox 21">
              <a:extLst>
                <a:ext uri="{FF2B5EF4-FFF2-40B4-BE49-F238E27FC236}">
                  <a16:creationId xmlns:a16="http://schemas.microsoft.com/office/drawing/2014/main" id="{74A5E2FA-46DE-49E7-BEBF-8A0DD590D2A9}"/>
                </a:ext>
              </a:extLst>
            </p:cNvPr>
            <p:cNvSpPr txBox="1"/>
            <p:nvPr/>
          </p:nvSpPr>
          <p:spPr>
            <a:xfrm>
              <a:off x="929578" y="1333997"/>
              <a:ext cx="3869265" cy="335464"/>
            </a:xfrm>
            <a:prstGeom prst="rect">
              <a:avLst/>
            </a:prstGeom>
            <a:solidFill>
              <a:srgbClr val="00C9FF"/>
            </a:solidFill>
            <a:ln w="38100" cap="flat" cmpd="sng" algn="ctr">
              <a:solidFill>
                <a:srgbClr val="FFFFFF"/>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Nokia Pure Text Light"/>
                  <a:ea typeface="+mn-ea"/>
                  <a:cs typeface="+mn-cs"/>
                </a:rPr>
                <a:t>SRAN 16.</a:t>
              </a:r>
              <a:r>
                <a:rPr kumimoji="0" lang="pl-PL" sz="1400" b="0" i="0" u="none" strike="noStrike" kern="0" cap="none" spc="0" normalizeH="0" baseline="0" noProof="0" dirty="0">
                  <a:ln>
                    <a:noFill/>
                  </a:ln>
                  <a:solidFill>
                    <a:srgbClr val="FFFFFF"/>
                  </a:solidFill>
                  <a:effectLst/>
                  <a:uLnTx/>
                  <a:uFillTx/>
                  <a:latin typeface="Nokia Pure Text Light"/>
                  <a:ea typeface="+mn-ea"/>
                  <a:cs typeface="+mn-cs"/>
                </a:rPr>
                <a:t>x</a:t>
              </a:r>
              <a:endParaRPr kumimoji="0" lang="en-US" sz="1400" b="0" i="0" u="none" strike="noStrike" kern="0" cap="none" spc="0" normalizeH="0" baseline="0" noProof="0" dirty="0">
                <a:ln>
                  <a:noFill/>
                </a:ln>
                <a:solidFill>
                  <a:srgbClr val="FFFFFF"/>
                </a:solidFill>
                <a:effectLst/>
                <a:uLnTx/>
                <a:uFillTx/>
                <a:latin typeface="Nokia Pure Text Light"/>
                <a:ea typeface="+mn-ea"/>
                <a:cs typeface="+mn-cs"/>
              </a:endParaRPr>
            </a:p>
          </p:txBody>
        </p:sp>
        <p:sp>
          <p:nvSpPr>
            <p:cNvPr id="23" name="TextBox 22">
              <a:extLst>
                <a:ext uri="{FF2B5EF4-FFF2-40B4-BE49-F238E27FC236}">
                  <a16:creationId xmlns:a16="http://schemas.microsoft.com/office/drawing/2014/main" id="{84069320-1A57-4404-A295-D9EB51FE6820}"/>
                </a:ext>
              </a:extLst>
            </p:cNvPr>
            <p:cNvSpPr txBox="1"/>
            <p:nvPr/>
          </p:nvSpPr>
          <p:spPr>
            <a:xfrm>
              <a:off x="6991625" y="1336242"/>
              <a:ext cx="4097844" cy="335464"/>
            </a:xfrm>
            <a:prstGeom prst="rect">
              <a:avLst/>
            </a:prstGeom>
            <a:solidFill>
              <a:srgbClr val="00C9FF"/>
            </a:solidFill>
            <a:ln w="38100" cap="flat" cmpd="sng" algn="ctr">
              <a:solidFill>
                <a:srgbClr val="FFFFFF"/>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Nokia Pure Text Light"/>
                  <a:ea typeface="+mn-ea"/>
                  <a:cs typeface="+mn-cs"/>
                </a:rPr>
                <a:t>SRAN 17</a:t>
              </a:r>
              <a:r>
                <a:rPr kumimoji="0" lang="pl-PL" sz="1400" b="0" i="0" u="none" strike="noStrike" kern="0" cap="none" spc="0" normalizeH="0" baseline="0" noProof="0" dirty="0">
                  <a:ln>
                    <a:noFill/>
                  </a:ln>
                  <a:solidFill>
                    <a:srgbClr val="FFFFFF"/>
                  </a:solidFill>
                  <a:effectLst/>
                  <a:uLnTx/>
                  <a:uFillTx/>
                  <a:latin typeface="Nokia Pure Text Light"/>
                  <a:ea typeface="+mn-ea"/>
                  <a:cs typeface="+mn-cs"/>
                </a:rPr>
                <a:t>.x</a:t>
              </a:r>
              <a:r>
                <a:rPr kumimoji="0" lang="en-US" sz="1400" b="0" i="0" u="none" strike="noStrike" kern="0" cap="none" spc="0" normalizeH="0" baseline="0" noProof="0" dirty="0">
                  <a:ln>
                    <a:noFill/>
                  </a:ln>
                  <a:solidFill>
                    <a:srgbClr val="FFFFFF"/>
                  </a:solidFill>
                  <a:effectLst/>
                  <a:uLnTx/>
                  <a:uFillTx/>
                  <a:latin typeface="Nokia Pure Text Light"/>
                  <a:ea typeface="+mn-ea"/>
                  <a:cs typeface="+mn-cs"/>
                </a:rPr>
                <a:t> onwards</a:t>
              </a:r>
            </a:p>
          </p:txBody>
        </p:sp>
      </p:grpSp>
      <p:pic>
        <p:nvPicPr>
          <p:cNvPr id="24" name="Picture 23">
            <a:extLst>
              <a:ext uri="{FF2B5EF4-FFF2-40B4-BE49-F238E27FC236}">
                <a16:creationId xmlns:a16="http://schemas.microsoft.com/office/drawing/2014/main" id="{FF988730-DC32-4397-A177-361BFE992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449" y="3737305"/>
            <a:ext cx="1042978" cy="1042978"/>
          </a:xfrm>
          <a:prstGeom prst="rect">
            <a:avLst/>
          </a:prstGeom>
        </p:spPr>
      </p:pic>
      <p:pic>
        <p:nvPicPr>
          <p:cNvPr id="25" name="Picture 24">
            <a:extLst>
              <a:ext uri="{FF2B5EF4-FFF2-40B4-BE49-F238E27FC236}">
                <a16:creationId xmlns:a16="http://schemas.microsoft.com/office/drawing/2014/main" id="{F25CED0E-C874-495A-805F-ACB5085943CE}"/>
              </a:ext>
            </a:extLst>
          </p:cNvPr>
          <p:cNvPicPr>
            <a:picLocks noChangeAspect="1"/>
          </p:cNvPicPr>
          <p:nvPr/>
        </p:nvPicPr>
        <p:blipFill>
          <a:blip r:embed="rId3"/>
          <a:stretch>
            <a:fillRect/>
          </a:stretch>
        </p:blipFill>
        <p:spPr>
          <a:xfrm>
            <a:off x="6412234" y="3796843"/>
            <a:ext cx="991206" cy="904625"/>
          </a:xfrm>
          <a:prstGeom prst="rect">
            <a:avLst/>
          </a:prstGeom>
        </p:spPr>
      </p:pic>
    </p:spTree>
    <p:extLst>
      <p:ext uri="{BB962C8B-B14F-4D97-AF65-F5344CB8AC3E}">
        <p14:creationId xmlns:p14="http://schemas.microsoft.com/office/powerpoint/2010/main" val="3174812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398946C2-B26E-4CE1-9DE7-4A2CD2AA5940}"/>
              </a:ext>
            </a:extLst>
          </p:cNvPr>
          <p:cNvSpPr>
            <a:spLocks noGrp="1"/>
          </p:cNvSpPr>
          <p:nvPr>
            <p:ph type="body" sz="quarter" idx="10"/>
          </p:nvPr>
        </p:nvSpPr>
        <p:spPr>
          <a:xfrm>
            <a:off x="417600" y="590400"/>
            <a:ext cx="8308800" cy="309600"/>
          </a:xfrm>
        </p:spPr>
        <p:txBody>
          <a:bodyPr/>
          <a:lstStyle/>
          <a:p>
            <a:r>
              <a:rPr lang="en-US"/>
              <a:t>What configuration</a:t>
            </a:r>
            <a:r>
              <a:rPr lang="pl-PL"/>
              <a:t>s</a:t>
            </a:r>
            <a:r>
              <a:rPr lang="en-US"/>
              <a:t> </a:t>
            </a:r>
            <a:r>
              <a:rPr lang="pl-PL"/>
              <a:t>are</a:t>
            </a:r>
            <a:r>
              <a:rPr lang="en-US"/>
              <a:t> supported?</a:t>
            </a:r>
          </a:p>
        </p:txBody>
      </p:sp>
      <p:sp>
        <p:nvSpPr>
          <p:cNvPr id="3" name="Text Placeholder 6">
            <a:extLst>
              <a:ext uri="{FF2B5EF4-FFF2-40B4-BE49-F238E27FC236}">
                <a16:creationId xmlns:a16="http://schemas.microsoft.com/office/drawing/2014/main" id="{B585B833-1FE5-4637-9789-9B2F5F272AC3}"/>
              </a:ext>
            </a:extLst>
          </p:cNvPr>
          <p:cNvSpPr>
            <a:spLocks noGrp="1"/>
          </p:cNvSpPr>
          <p:nvPr>
            <p:ph type="body" sz="quarter" idx="11"/>
          </p:nvPr>
        </p:nvSpPr>
        <p:spPr>
          <a:xfrm>
            <a:off x="417600" y="280800"/>
            <a:ext cx="8308800" cy="309600"/>
          </a:xfrm>
        </p:spPr>
        <p:txBody>
          <a:bodyPr/>
          <a:lstStyle/>
          <a:p>
            <a:r>
              <a:rPr lang="pl-PL"/>
              <a:t>Why do we need cell sets</a:t>
            </a:r>
            <a:endParaRPr lang="en-US"/>
          </a:p>
        </p:txBody>
      </p:sp>
      <p:sp>
        <p:nvSpPr>
          <p:cNvPr id="4" name="Footer Placeholder 3">
            <a:extLst>
              <a:ext uri="{FF2B5EF4-FFF2-40B4-BE49-F238E27FC236}">
                <a16:creationId xmlns:a16="http://schemas.microsoft.com/office/drawing/2014/main" id="{4B07D85D-2E3D-46CA-9ECA-0BF6EE93EF18}"/>
              </a:ext>
            </a:extLst>
          </p:cNvPr>
          <p:cNvSpPr>
            <a:spLocks noGrp="1"/>
          </p:cNvSpPr>
          <p:nvPr>
            <p:ph type="ftr" sz="quarter" idx="3"/>
          </p:nvPr>
        </p:nvSpPr>
        <p:spPr>
          <a:xfrm>
            <a:off x="2692800" y="4816800"/>
            <a:ext cx="2581200" cy="1224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
        <p:nvSpPr>
          <p:cNvPr id="5" name="Rectangle 4">
            <a:extLst>
              <a:ext uri="{FF2B5EF4-FFF2-40B4-BE49-F238E27FC236}">
                <a16:creationId xmlns:a16="http://schemas.microsoft.com/office/drawing/2014/main" id="{141D52B1-5882-4567-8E1D-675752FDF0A9}"/>
              </a:ext>
            </a:extLst>
          </p:cNvPr>
          <p:cNvSpPr/>
          <p:nvPr/>
        </p:nvSpPr>
        <p:spPr>
          <a:xfrm>
            <a:off x="228600" y="1183523"/>
            <a:ext cx="1371600" cy="167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Nokia </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to </a:t>
            </a: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publish supported configurations</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a:t>
            </a: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that are described by sub-configurations called „cell sets”</a:t>
            </a:r>
          </a:p>
        </p:txBody>
      </p:sp>
      <p:sp>
        <p:nvSpPr>
          <p:cNvPr id="6" name="Rectangle 5">
            <a:extLst>
              <a:ext uri="{FF2B5EF4-FFF2-40B4-BE49-F238E27FC236}">
                <a16:creationId xmlns:a16="http://schemas.microsoft.com/office/drawing/2014/main" id="{4C560042-15D1-4216-8320-9FFFC314E2A5}"/>
              </a:ext>
            </a:extLst>
          </p:cNvPr>
          <p:cNvSpPr/>
          <p:nvPr/>
        </p:nvSpPr>
        <p:spPr>
          <a:xfrm>
            <a:off x="2133600" y="1183523"/>
            <a:ext cx="1371600" cy="167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Customer, based on published cell sets</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ia able to </a:t>
            </a: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plan BTS configuration</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a:t>
            </a: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and connect HW (RF and SM) accordingly</a:t>
            </a:r>
          </a:p>
        </p:txBody>
      </p:sp>
      <p:sp>
        <p:nvSpPr>
          <p:cNvPr id="7" name="Rectangle 6">
            <a:extLst>
              <a:ext uri="{FF2B5EF4-FFF2-40B4-BE49-F238E27FC236}">
                <a16:creationId xmlns:a16="http://schemas.microsoft.com/office/drawing/2014/main" id="{28BFCB21-AB3F-4DE7-AA2D-8AE81A0E7BD8}"/>
              </a:ext>
            </a:extLst>
          </p:cNvPr>
          <p:cNvSpPr/>
          <p:nvPr/>
        </p:nvSpPr>
        <p:spPr>
          <a:xfrm>
            <a:off x="4038600" y="1183523"/>
            <a:ext cx="1371600" cy="167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BTS during first start-up detects RF on specific ports, Customer creates </a:t>
            </a:r>
            <a:r>
              <a:rPr kumimoji="0" lang="en-US" sz="1200" b="0" i="0" u="none" strike="noStrike" kern="1200" cap="none" spc="0" normalizeH="0" baseline="0" noProof="0" err="1">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carrie</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r configuration</a:t>
            </a: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and assigns to detected RF HW.</a:t>
            </a:r>
          </a:p>
        </p:txBody>
      </p:sp>
      <p:sp>
        <p:nvSpPr>
          <p:cNvPr id="8" name="Rectangle 7">
            <a:extLst>
              <a:ext uri="{FF2B5EF4-FFF2-40B4-BE49-F238E27FC236}">
                <a16:creationId xmlns:a16="http://schemas.microsoft.com/office/drawing/2014/main" id="{6EE55EBE-FDD8-42BA-B75F-3CCB71FF0827}"/>
              </a:ext>
            </a:extLst>
          </p:cNvPr>
          <p:cNvSpPr/>
          <p:nvPr/>
        </p:nvSpPr>
        <p:spPr>
          <a:xfrm>
            <a:off x="5943600" y="1183523"/>
            <a:ext cx="1371600" cy="167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BTS (DCS) calculate RAT allocation to BB</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a:t>
            </a: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IQ data routing</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etc.</a:t>
            </a: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9" name="Right Arrow 12">
            <a:extLst>
              <a:ext uri="{FF2B5EF4-FFF2-40B4-BE49-F238E27FC236}">
                <a16:creationId xmlns:a16="http://schemas.microsoft.com/office/drawing/2014/main" id="{309ACEA1-9B0C-4426-B89E-4BAB94A3F5F9}"/>
              </a:ext>
            </a:extLst>
          </p:cNvPr>
          <p:cNvSpPr/>
          <p:nvPr/>
        </p:nvSpPr>
        <p:spPr>
          <a:xfrm>
            <a:off x="1600200" y="1793123"/>
            <a:ext cx="53340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10" name="Right Arrow 13">
            <a:extLst>
              <a:ext uri="{FF2B5EF4-FFF2-40B4-BE49-F238E27FC236}">
                <a16:creationId xmlns:a16="http://schemas.microsoft.com/office/drawing/2014/main" id="{11D6D0BF-25C7-46BC-A65E-A11819F9BD15}"/>
              </a:ext>
            </a:extLst>
          </p:cNvPr>
          <p:cNvSpPr/>
          <p:nvPr/>
        </p:nvSpPr>
        <p:spPr>
          <a:xfrm>
            <a:off x="3505200" y="1793123"/>
            <a:ext cx="53340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11" name="Right Arrow 14">
            <a:extLst>
              <a:ext uri="{FF2B5EF4-FFF2-40B4-BE49-F238E27FC236}">
                <a16:creationId xmlns:a16="http://schemas.microsoft.com/office/drawing/2014/main" id="{68D7866F-7973-4886-AC2B-D88EDB1E0B4F}"/>
              </a:ext>
            </a:extLst>
          </p:cNvPr>
          <p:cNvSpPr/>
          <p:nvPr/>
        </p:nvSpPr>
        <p:spPr>
          <a:xfrm>
            <a:off x="5410200" y="1793123"/>
            <a:ext cx="53340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12" name="Right Arrow 15">
            <a:extLst>
              <a:ext uri="{FF2B5EF4-FFF2-40B4-BE49-F238E27FC236}">
                <a16:creationId xmlns:a16="http://schemas.microsoft.com/office/drawing/2014/main" id="{15C05E66-14D6-4568-99E6-336A5130F7B8}"/>
              </a:ext>
            </a:extLst>
          </p:cNvPr>
          <p:cNvSpPr/>
          <p:nvPr/>
        </p:nvSpPr>
        <p:spPr>
          <a:xfrm>
            <a:off x="7258627" y="1793123"/>
            <a:ext cx="53340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13" name="Rectangle 12">
            <a:extLst>
              <a:ext uri="{FF2B5EF4-FFF2-40B4-BE49-F238E27FC236}">
                <a16:creationId xmlns:a16="http://schemas.microsoft.com/office/drawing/2014/main" id="{22558174-A2C7-4AC1-AE7B-F1BDA8E7BEAB}"/>
              </a:ext>
            </a:extLst>
          </p:cNvPr>
          <p:cNvSpPr/>
          <p:nvPr/>
        </p:nvSpPr>
        <p:spPr>
          <a:xfrm>
            <a:off x="7759700" y="1183523"/>
            <a:ext cx="1079500" cy="1676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BTS capacity and performance</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are</a:t>
            </a: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at the level described by cell sets. BTS is </a:t>
            </a:r>
            <a:r>
              <a:rPr kumimoji="0" lang="en-US" sz="1200" b="0" i="0" u="none" strike="noStrike" kern="1200" cap="none" spc="0" normalizeH="0" baseline="0" noProof="0" err="1">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OnAir</a:t>
            </a: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a:t>
            </a:r>
          </a:p>
        </p:txBody>
      </p:sp>
      <p:sp>
        <p:nvSpPr>
          <p:cNvPr id="14" name="Text Placeholder 7">
            <a:extLst>
              <a:ext uri="{FF2B5EF4-FFF2-40B4-BE49-F238E27FC236}">
                <a16:creationId xmlns:a16="http://schemas.microsoft.com/office/drawing/2014/main" id="{298608E6-3797-4123-8B45-3BE156956C68}"/>
              </a:ext>
            </a:extLst>
          </p:cNvPr>
          <p:cNvSpPr txBox="1">
            <a:spLocks/>
          </p:cNvSpPr>
          <p:nvPr/>
        </p:nvSpPr>
        <p:spPr>
          <a:xfrm>
            <a:off x="403532" y="3169523"/>
            <a:ext cx="8308800" cy="17685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200"/>
              <a:t>Cell sets is a way to describe supported configurations</a:t>
            </a:r>
            <a:r>
              <a:rPr lang="pl-PL" sz="1200"/>
              <a:t> </a:t>
            </a:r>
            <a:r>
              <a:rPr lang="en-US" sz="1200"/>
              <a:t>towards customer</a:t>
            </a:r>
            <a:endParaRPr lang="pl-PL" sz="1200"/>
          </a:p>
          <a:p>
            <a:r>
              <a:rPr lang="en-US" sz="1200"/>
              <a:t>Customer plans and dimensions</a:t>
            </a:r>
            <a:r>
              <a:rPr lang="pl-PL" sz="1200"/>
              <a:t> </a:t>
            </a:r>
            <a:r>
              <a:rPr lang="en-US" sz="1200"/>
              <a:t>configurations based on the cell sets provided by Nokia</a:t>
            </a:r>
            <a:endParaRPr lang="pl-PL" sz="1200"/>
          </a:p>
          <a:p>
            <a:r>
              <a:rPr lang="en-US" sz="1200"/>
              <a:t>Cell sets are described on sub-baseband level</a:t>
            </a:r>
            <a:r>
              <a:rPr lang="pl-PL" sz="1200"/>
              <a:t> and </a:t>
            </a:r>
            <a:r>
              <a:rPr lang="en-US" sz="1200"/>
              <a:t>can be combined together to achieve full configuration.</a:t>
            </a:r>
            <a:endParaRPr lang="pl-PL" sz="1200"/>
          </a:p>
          <a:p>
            <a:r>
              <a:rPr lang="en-US" sz="1200"/>
              <a:t>There is no direct indication about particular cell sets in the SW code</a:t>
            </a:r>
            <a:endParaRPr lang="pl-PL" sz="1200"/>
          </a:p>
          <a:p>
            <a:r>
              <a:rPr lang="en-US" sz="1200"/>
              <a:t>SW has to provide capacity and performance at least as it is described by the cell sets</a:t>
            </a:r>
            <a:endParaRPr lang="pl-PL" sz="1200"/>
          </a:p>
          <a:p>
            <a:endParaRPr lang="en-US" sz="1200"/>
          </a:p>
        </p:txBody>
      </p:sp>
    </p:spTree>
    <p:extLst>
      <p:ext uri="{BB962C8B-B14F-4D97-AF65-F5344CB8AC3E}">
        <p14:creationId xmlns:p14="http://schemas.microsoft.com/office/powerpoint/2010/main" val="2956809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1FFCE7-0486-4559-AE6B-13603D1FD120}"/>
              </a:ext>
            </a:extLst>
          </p:cNvPr>
          <p:cNvSpPr>
            <a:spLocks noChangeAspect="1"/>
          </p:cNvSpPr>
          <p:nvPr/>
        </p:nvSpPr>
        <p:spPr>
          <a:xfrm>
            <a:off x="2871530" y="1892973"/>
            <a:ext cx="454006" cy="281596"/>
          </a:xfrm>
          <a:prstGeom prst="rect">
            <a:avLst/>
          </a:prstGeom>
          <a:solidFill>
            <a:schemeClr val="tx1">
              <a:lumMod val="60000"/>
              <a:lumOff val="40000"/>
            </a:schemeClr>
          </a:solidFill>
          <a:ln w="9525" cap="flat" cmpd="sng" algn="ctr">
            <a:solidFill>
              <a:srgbClr val="68717A"/>
            </a:solidFill>
            <a:prstDash val="solid"/>
          </a:ln>
          <a:effectLst/>
        </p:spPr>
        <p:txBody>
          <a:bodyPr lIns="0" tIns="0" rIns="0" bIns="0" rtlCol="0" anchor="ctr" anchorCtr="0"/>
          <a:lstStyle/>
          <a:p>
            <a:pPr marL="0" marR="0" lvl="0" indent="0" algn="ctr" defTabSz="457178"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dirty="0">
                <a:ln>
                  <a:noFill/>
                </a:ln>
                <a:solidFill>
                  <a:srgbClr val="D8D9DA">
                    <a:lumMod val="10000"/>
                  </a:srgbClr>
                </a:solidFill>
                <a:effectLst/>
                <a:uLnTx/>
                <a:uFillTx/>
                <a:latin typeface="Arial"/>
              </a:rPr>
              <a:t>LTE</a:t>
            </a:r>
            <a:endParaRPr kumimoji="0" lang="en-GB" sz="1000" b="0" i="0" u="none" strike="noStrike" kern="0" cap="none" spc="0" normalizeH="0" baseline="0" noProof="0" dirty="0">
              <a:ln>
                <a:noFill/>
              </a:ln>
              <a:solidFill>
                <a:srgbClr val="D8D9DA">
                  <a:lumMod val="10000"/>
                </a:srgbClr>
              </a:solidFill>
              <a:effectLst/>
              <a:uLnTx/>
              <a:uFillTx/>
              <a:latin typeface="Arial"/>
            </a:endParaRPr>
          </a:p>
        </p:txBody>
      </p:sp>
      <p:sp>
        <p:nvSpPr>
          <p:cNvPr id="3" name="Title 1">
            <a:extLst>
              <a:ext uri="{FF2B5EF4-FFF2-40B4-BE49-F238E27FC236}">
                <a16:creationId xmlns:a16="http://schemas.microsoft.com/office/drawing/2014/main" id="{2A70CA4F-2565-4ED5-AF10-3D70BC2F5A9C}"/>
              </a:ext>
            </a:extLst>
          </p:cNvPr>
          <p:cNvSpPr txBox="1">
            <a:spLocks/>
          </p:cNvSpPr>
          <p:nvPr/>
        </p:nvSpPr>
        <p:spPr>
          <a:xfrm>
            <a:off x="417600" y="279249"/>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dirty="0">
                <a:ea typeface="Nokia Pure Headline" pitchFamily="34" charset="0"/>
              </a:rPr>
              <a:t>Cell Set based Configurations in SRAN 17A: more configurations per SRAN release </a:t>
            </a:r>
            <a:endParaRPr lang="en-US" dirty="0"/>
          </a:p>
        </p:txBody>
      </p:sp>
      <p:sp>
        <p:nvSpPr>
          <p:cNvPr id="4" name="TextBox 45">
            <a:extLst>
              <a:ext uri="{FF2B5EF4-FFF2-40B4-BE49-F238E27FC236}">
                <a16:creationId xmlns:a16="http://schemas.microsoft.com/office/drawing/2014/main" id="{29AE34CC-0273-4AC0-A30D-65612E00F323}"/>
              </a:ext>
            </a:extLst>
          </p:cNvPr>
          <p:cNvSpPr txBox="1">
            <a:spLocks noChangeArrowheads="1"/>
          </p:cNvSpPr>
          <p:nvPr/>
        </p:nvSpPr>
        <p:spPr bwMode="auto">
          <a:xfrm>
            <a:off x="6041707" y="2512206"/>
            <a:ext cx="2662238" cy="1079500"/>
          </a:xfrm>
          <a:prstGeom prst="rect">
            <a:avLst/>
          </a:prstGeom>
          <a:noFill/>
          <a:ln w="9525">
            <a:noFill/>
            <a:miter lim="800000"/>
            <a:headEnd/>
            <a:tailEnd/>
          </a:ln>
        </p:spPr>
        <p:txBody>
          <a:bodyPr lIns="46800" rIns="46800" anchor="b"/>
          <a:lstStyle/>
          <a:p>
            <a:pPr marL="0" marR="0" lvl="0" indent="0" algn="r" defTabSz="685783" rtl="0" eaLnBrk="1" fontAlgn="base" latinLnBrk="0" hangingPunct="1">
              <a:lnSpc>
                <a:spcPct val="100000"/>
              </a:lnSpc>
              <a:spcBef>
                <a:spcPct val="0"/>
              </a:spcBef>
              <a:spcAft>
                <a:spcPct val="0"/>
              </a:spcAft>
              <a:buClrTx/>
              <a:buSzTx/>
              <a:buFontTx/>
              <a:buNone/>
              <a:tabLst/>
              <a:defRPr/>
            </a:pPr>
            <a:r>
              <a:rPr kumimoji="0" lang="en-US" sz="7800" b="1" i="0" u="none" strike="noStrike" kern="1200" cap="none" spc="0" normalizeH="0" baseline="0" noProof="0" dirty="0">
                <a:ln>
                  <a:noFill/>
                </a:ln>
                <a:solidFill>
                  <a:srgbClr val="FFFFFF"/>
                </a:solidFill>
                <a:effectLst/>
                <a:uLnTx/>
                <a:uFillTx/>
                <a:latin typeface="Nokia Pure Headline Light"/>
                <a:cs typeface="Arial" charset="0"/>
              </a:rPr>
              <a:t>99.9</a:t>
            </a:r>
          </a:p>
        </p:txBody>
      </p:sp>
      <p:sp>
        <p:nvSpPr>
          <p:cNvPr id="5" name="Rectangle 4">
            <a:extLst>
              <a:ext uri="{FF2B5EF4-FFF2-40B4-BE49-F238E27FC236}">
                <a16:creationId xmlns:a16="http://schemas.microsoft.com/office/drawing/2014/main" id="{A96DA052-06AF-4D05-AEFC-A035DAD17BA5}"/>
              </a:ext>
            </a:extLst>
          </p:cNvPr>
          <p:cNvSpPr/>
          <p:nvPr/>
        </p:nvSpPr>
        <p:spPr>
          <a:xfrm>
            <a:off x="4398265" y="1148862"/>
            <a:ext cx="4305681" cy="3337169"/>
          </a:xfrm>
          <a:prstGeom prst="rect">
            <a:avLst/>
          </a:prstGeom>
          <a:solidFill>
            <a:srgbClr val="12419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000" tIns="108000" rIns="162000" bIns="108000"/>
          <a:lstStyle/>
          <a:p>
            <a:pPr marL="0" marR="0" lvl="0" indent="0" algn="l" defTabSz="685783" rtl="0" eaLnBrk="1" fontAlgn="base" latinLnBrk="0" hangingPunct="1">
              <a:lnSpc>
                <a:spcPct val="100000"/>
              </a:lnSpc>
              <a:spcBef>
                <a:spcPct val="0"/>
              </a:spcBef>
              <a:spcAft>
                <a:spcPts val="600"/>
              </a:spcAft>
              <a:buClr>
                <a:srgbClr val="A8BBC0"/>
              </a:buClr>
              <a:buSzTx/>
              <a:buFontTx/>
              <a:buNone/>
              <a:tabLst/>
              <a:defRPr/>
            </a:pPr>
            <a:r>
              <a:rPr kumimoji="0" lang="en-US" sz="1400" b="0" i="0" u="none" strike="noStrike" kern="1200" cap="none" spc="0" normalizeH="0" baseline="0" noProof="0" dirty="0">
                <a:ln>
                  <a:noFill/>
                </a:ln>
                <a:solidFill>
                  <a:srgbClr val="FFFFFF"/>
                </a:solidFill>
                <a:effectLst/>
                <a:uLnTx/>
                <a:uFillTx/>
                <a:latin typeface="Nokia Pure Text Light"/>
                <a:ea typeface="+mn-ea"/>
                <a:cs typeface="+mn-cs"/>
              </a:rPr>
              <a:t>Profiles are replaced by Cell Set approach for both </a:t>
            </a:r>
            <a:r>
              <a:rPr kumimoji="0" lang="en-US" sz="1400" b="0" i="0" u="none" strike="noStrike" kern="1200" cap="none" spc="0" normalizeH="0" baseline="0" noProof="0" dirty="0" err="1">
                <a:ln>
                  <a:noFill/>
                </a:ln>
                <a:solidFill>
                  <a:srgbClr val="FFFFFF"/>
                </a:solidFill>
                <a:effectLst/>
                <a:uLnTx/>
                <a:uFillTx/>
                <a:latin typeface="Nokia Pure Text Light"/>
                <a:ea typeface="+mn-ea"/>
                <a:cs typeface="+mn-cs"/>
              </a:rPr>
              <a:t>AirScale</a:t>
            </a:r>
            <a:r>
              <a:rPr kumimoji="0" lang="en-US" sz="1400" b="0" i="0" u="none" strike="noStrike" kern="1200" cap="none" spc="0" normalizeH="0" baseline="0" noProof="0" dirty="0">
                <a:ln>
                  <a:noFill/>
                </a:ln>
                <a:solidFill>
                  <a:srgbClr val="FFFFFF"/>
                </a:solidFill>
                <a:effectLst/>
                <a:uLnTx/>
                <a:uFillTx/>
                <a:latin typeface="Nokia Pure Text Light"/>
                <a:ea typeface="+mn-ea"/>
                <a:cs typeface="+mn-cs"/>
              </a:rPr>
              <a:t> and FSMF System Modules:</a:t>
            </a:r>
          </a:p>
          <a:p>
            <a:pPr marL="230388" marR="0" lvl="0" indent="-230388" algn="l" defTabSz="685783" rtl="0" eaLnBrk="1" fontAlgn="base" latinLnBrk="0" hangingPunct="1">
              <a:lnSpc>
                <a:spcPct val="100000"/>
              </a:lnSpc>
              <a:spcBef>
                <a:spcPct val="0"/>
              </a:spcBef>
              <a:spcAft>
                <a:spcPts val="6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Nokia Pure Text Light"/>
                <a:ea typeface="+mn-ea"/>
                <a:cs typeface="+mn-cs"/>
              </a:rPr>
              <a:t>Cell sets defined on sub-baseband module level are combined as independent building blocks to build an SBTS configuration</a:t>
            </a:r>
          </a:p>
          <a:p>
            <a:pPr marL="230388" marR="0" lvl="0" indent="-230388" algn="l" defTabSz="685783" rtl="0" eaLnBrk="1" fontAlgn="base" latinLnBrk="0" hangingPunct="1">
              <a:lnSpc>
                <a:spcPct val="100000"/>
              </a:lnSpc>
              <a:spcBef>
                <a:spcPct val="0"/>
              </a:spcBef>
              <a:spcAft>
                <a:spcPts val="600"/>
              </a:spcAft>
              <a:buClr>
                <a:srgbClr val="FFFFFF"/>
              </a:buClr>
              <a:buSzTx/>
              <a:buFont typeface="Arial" panose="020B0604020202020204" pitchFamily="34" charset="0"/>
              <a:buChar char="•"/>
              <a:tabLst/>
              <a:defRPr/>
            </a:pPr>
            <a:r>
              <a:rPr kumimoji="0" lang="fi-FI" sz="1400" b="0" i="0" u="none" strike="noStrike" kern="1200" cap="none" spc="0" normalizeH="0" baseline="0" noProof="0" dirty="0" err="1">
                <a:ln>
                  <a:noFill/>
                </a:ln>
                <a:solidFill>
                  <a:srgbClr val="FFFFFF"/>
                </a:solidFill>
                <a:effectLst/>
                <a:uLnTx/>
                <a:uFillTx/>
                <a:latin typeface="Nokia Pure Text Light"/>
                <a:ea typeface="+mn-ea"/>
                <a:cs typeface="+mn-cs"/>
              </a:rPr>
              <a:t>Testing</a:t>
            </a:r>
            <a:r>
              <a:rPr kumimoji="0" lang="fi-FI" sz="1400" b="0" i="0" u="none" strike="noStrike" kern="1200" cap="none" spc="0" normalizeH="0" baseline="0" noProof="0" dirty="0">
                <a:ln>
                  <a:noFill/>
                </a:ln>
                <a:solidFill>
                  <a:srgbClr val="FFFFFF"/>
                </a:solidFill>
                <a:effectLst/>
                <a:uLnTx/>
                <a:uFillTx/>
                <a:latin typeface="Nokia Pure Text Light"/>
                <a:ea typeface="+mn-ea"/>
                <a:cs typeface="+mn-cs"/>
              </a:rPr>
              <a:t> and </a:t>
            </a:r>
            <a:r>
              <a:rPr kumimoji="0" lang="fi-FI" sz="1400" b="0" i="0" u="none" strike="noStrike" kern="1200" cap="none" spc="0" normalizeH="0" baseline="0" noProof="0" dirty="0" err="1">
                <a:ln>
                  <a:noFill/>
                </a:ln>
                <a:solidFill>
                  <a:srgbClr val="FFFFFF"/>
                </a:solidFill>
                <a:effectLst/>
                <a:uLnTx/>
                <a:uFillTx/>
                <a:latin typeface="Nokia Pure Text Light"/>
                <a:ea typeface="+mn-ea"/>
                <a:cs typeface="+mn-cs"/>
              </a:rPr>
              <a:t>releasing</a:t>
            </a:r>
            <a:r>
              <a:rPr kumimoji="0" lang="fi-FI" sz="1400" b="0" i="0" u="none" strike="noStrike" kern="1200" cap="none" spc="0" normalizeH="0" baseline="0" noProof="0" dirty="0">
                <a:ln>
                  <a:noFill/>
                </a:ln>
                <a:solidFill>
                  <a:srgbClr val="FFFFFF"/>
                </a:solidFill>
                <a:effectLst/>
                <a:uLnTx/>
                <a:uFillTx/>
                <a:latin typeface="Nokia Pure Text Light"/>
                <a:ea typeface="+mn-ea"/>
                <a:cs typeface="+mn-cs"/>
              </a:rPr>
              <a:t> is </a:t>
            </a:r>
            <a:r>
              <a:rPr kumimoji="0" lang="fi-FI" sz="1400" b="0" i="0" u="none" strike="noStrike" kern="1200" cap="none" spc="0" normalizeH="0" baseline="0" noProof="0" dirty="0" err="1">
                <a:ln>
                  <a:noFill/>
                </a:ln>
                <a:solidFill>
                  <a:srgbClr val="FFFFFF"/>
                </a:solidFill>
                <a:effectLst/>
                <a:uLnTx/>
                <a:uFillTx/>
                <a:latin typeface="Nokia Pure Text Light"/>
                <a:ea typeface="+mn-ea"/>
                <a:cs typeface="+mn-cs"/>
              </a:rPr>
              <a:t>done</a:t>
            </a:r>
            <a:r>
              <a:rPr kumimoji="0" lang="fi-FI" sz="1400" b="0" i="0" u="none" strike="noStrike" kern="1200" cap="none" spc="0" normalizeH="0" baseline="0" noProof="0" dirty="0">
                <a:ln>
                  <a:noFill/>
                </a:ln>
                <a:solidFill>
                  <a:srgbClr val="FFFFFF"/>
                </a:solidFill>
                <a:effectLst/>
                <a:uLnTx/>
                <a:uFillTx/>
                <a:latin typeface="Nokia Pure Text Light"/>
                <a:ea typeface="+mn-ea"/>
                <a:cs typeface="+mn-cs"/>
              </a:rPr>
              <a:t> on </a:t>
            </a:r>
            <a:r>
              <a:rPr kumimoji="0" lang="fi-FI" sz="1400" b="0" i="0" u="none" strike="noStrike" kern="1200" cap="none" spc="0" normalizeH="0" baseline="0" noProof="0" dirty="0" err="1">
                <a:ln>
                  <a:noFill/>
                </a:ln>
                <a:solidFill>
                  <a:srgbClr val="FFFFFF"/>
                </a:solidFill>
                <a:effectLst/>
                <a:uLnTx/>
                <a:uFillTx/>
                <a:latin typeface="Nokia Pure Text Light"/>
                <a:ea typeface="+mn-ea"/>
                <a:cs typeface="+mn-cs"/>
              </a:rPr>
              <a:t>cell</a:t>
            </a:r>
            <a:r>
              <a:rPr kumimoji="0" lang="fi-FI" sz="1400" b="0" i="0" u="none" strike="noStrike" kern="1200" cap="none" spc="0" normalizeH="0" baseline="0" noProof="0" dirty="0">
                <a:ln>
                  <a:noFill/>
                </a:ln>
                <a:solidFill>
                  <a:srgbClr val="FFFFFF"/>
                </a:solidFill>
                <a:effectLst/>
                <a:uLnTx/>
                <a:uFillTx/>
                <a:latin typeface="Nokia Pure Text Light"/>
                <a:ea typeface="+mn-ea"/>
                <a:cs typeface="+mn-cs"/>
              </a:rPr>
              <a:t>-set </a:t>
            </a:r>
            <a:r>
              <a:rPr kumimoji="0" lang="fi-FI" sz="1400" b="0" i="0" u="none" strike="noStrike" kern="1200" cap="none" spc="0" normalizeH="0" baseline="0" noProof="0" dirty="0" err="1">
                <a:ln>
                  <a:noFill/>
                </a:ln>
                <a:solidFill>
                  <a:srgbClr val="FFFFFF"/>
                </a:solidFill>
                <a:effectLst/>
                <a:uLnTx/>
                <a:uFillTx/>
                <a:latin typeface="Nokia Pure Text Light"/>
                <a:ea typeface="+mn-ea"/>
                <a:cs typeface="+mn-cs"/>
              </a:rPr>
              <a:t>level</a:t>
            </a:r>
            <a:endParaRPr kumimoji="0" lang="en-US" sz="1400" b="0" i="0" u="none" strike="noStrike" kern="1200" cap="none" spc="0" normalizeH="0" baseline="0" noProof="0" dirty="0">
              <a:ln>
                <a:noFill/>
              </a:ln>
              <a:solidFill>
                <a:srgbClr val="FFFFFF"/>
              </a:solidFill>
              <a:effectLst/>
              <a:uLnTx/>
              <a:uFillTx/>
              <a:latin typeface="Nokia Pure Text Light"/>
              <a:ea typeface="+mn-ea"/>
              <a:cs typeface="+mn-cs"/>
            </a:endParaRPr>
          </a:p>
          <a:p>
            <a:pPr marL="230388" marR="0" lvl="0" indent="-230388" algn="l" defTabSz="685783" rtl="0" eaLnBrk="1" fontAlgn="base" latinLnBrk="0" hangingPunct="1">
              <a:lnSpc>
                <a:spcPct val="100000"/>
              </a:lnSpc>
              <a:spcBef>
                <a:spcPct val="0"/>
              </a:spcBef>
              <a:spcAft>
                <a:spcPts val="6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Nokia Pure Text Light"/>
                <a:ea typeface="+mn-ea"/>
                <a:cs typeface="+mn-cs"/>
              </a:rPr>
              <a:t>System module – Radio Module connection topology is auto detected. Commissioning rules, Baseband allocation and data routing are calculated based on detected topology.</a:t>
            </a:r>
          </a:p>
          <a:p>
            <a:pPr marL="230388" marR="0" lvl="0" indent="-230388" algn="l" defTabSz="685783" rtl="0" eaLnBrk="1" fontAlgn="base" latinLnBrk="0" hangingPunct="1">
              <a:lnSpc>
                <a:spcPct val="100000"/>
              </a:lnSpc>
              <a:spcBef>
                <a:spcPct val="0"/>
              </a:spcBef>
              <a:spcAft>
                <a:spcPts val="6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Nokia Pure Text Light"/>
                <a:ea typeface="+mn-ea"/>
                <a:cs typeface="+mn-cs"/>
              </a:rPr>
              <a:t>LTE and SRAN cell sets can be flexibly combined</a:t>
            </a:r>
          </a:p>
        </p:txBody>
      </p:sp>
      <p:grpSp>
        <p:nvGrpSpPr>
          <p:cNvPr id="6" name="Group 5">
            <a:extLst>
              <a:ext uri="{FF2B5EF4-FFF2-40B4-BE49-F238E27FC236}">
                <a16:creationId xmlns:a16="http://schemas.microsoft.com/office/drawing/2014/main" id="{DCED47E5-446B-4C6E-810A-D6A4E2E5AFFD}"/>
              </a:ext>
            </a:extLst>
          </p:cNvPr>
          <p:cNvGrpSpPr/>
          <p:nvPr/>
        </p:nvGrpSpPr>
        <p:grpSpPr>
          <a:xfrm>
            <a:off x="2335319" y="1466500"/>
            <a:ext cx="1981001" cy="1502013"/>
            <a:chOff x="6383887" y="816555"/>
            <a:chExt cx="1981001" cy="1440160"/>
          </a:xfrm>
        </p:grpSpPr>
        <p:grpSp>
          <p:nvGrpSpPr>
            <p:cNvPr id="7" name="Group 199">
              <a:extLst>
                <a:ext uri="{FF2B5EF4-FFF2-40B4-BE49-F238E27FC236}">
                  <a16:creationId xmlns:a16="http://schemas.microsoft.com/office/drawing/2014/main" id="{C511D7F4-6E27-467B-B7E8-EB3B99E7BB05}"/>
                </a:ext>
              </a:extLst>
            </p:cNvPr>
            <p:cNvGrpSpPr/>
            <p:nvPr/>
          </p:nvGrpSpPr>
          <p:grpSpPr>
            <a:xfrm>
              <a:off x="6446755" y="1566875"/>
              <a:ext cx="900000" cy="293969"/>
              <a:chOff x="1686585" y="2541031"/>
              <a:chExt cx="900000" cy="293969"/>
            </a:xfrm>
          </p:grpSpPr>
          <p:sp>
            <p:nvSpPr>
              <p:cNvPr id="121" name="Rectangle 120">
                <a:extLst>
                  <a:ext uri="{FF2B5EF4-FFF2-40B4-BE49-F238E27FC236}">
                    <a16:creationId xmlns:a16="http://schemas.microsoft.com/office/drawing/2014/main" id="{1C1F1F00-F7CF-4479-9C8E-CD5C8BCA9DB8}"/>
                  </a:ext>
                </a:extLst>
              </p:cNvPr>
              <p:cNvSpPr>
                <a:spLocks noChangeAspect="1"/>
              </p:cNvSpPr>
              <p:nvPr/>
            </p:nvSpPr>
            <p:spPr>
              <a:xfrm>
                <a:off x="1686585" y="2565000"/>
                <a:ext cx="900000" cy="270000"/>
              </a:xfrm>
              <a:prstGeom prst="rect">
                <a:avLst/>
              </a:prstGeom>
              <a:solidFill>
                <a:schemeClr val="tx1">
                  <a:lumMod val="60000"/>
                  <a:lumOff val="40000"/>
                </a:schemeClr>
              </a:solidFill>
              <a:ln w="9525" cap="flat" cmpd="sng" algn="ctr">
                <a:solidFill>
                  <a:srgbClr val="68717A"/>
                </a:solidFill>
                <a:prstDash val="solid"/>
              </a:ln>
              <a:effectLst/>
            </p:spPr>
            <p:txBody>
              <a:bodyPr lIns="0" tIns="0" rIns="0" bIns="0" rtlCol="0" anchor="ctr" anchorCtr="0"/>
              <a:lstStyle/>
              <a:p>
                <a:pPr marL="0" marR="0" lvl="0" indent="0" algn="ctr" defTabSz="457178"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dirty="0">
                    <a:ln>
                      <a:noFill/>
                    </a:ln>
                    <a:solidFill>
                      <a:srgbClr val="D8D9DA">
                        <a:lumMod val="10000"/>
                      </a:srgbClr>
                    </a:solidFill>
                    <a:effectLst/>
                    <a:uLnTx/>
                    <a:uFillTx/>
                    <a:latin typeface="Arial"/>
                  </a:rPr>
                  <a:t>LTE</a:t>
                </a:r>
                <a:endParaRPr kumimoji="0" lang="en-GB" sz="1000" b="0" i="0" u="none" strike="noStrike" kern="0" cap="none" spc="0" normalizeH="0" baseline="0" noProof="0" dirty="0">
                  <a:ln>
                    <a:noFill/>
                  </a:ln>
                  <a:solidFill>
                    <a:srgbClr val="D8D9DA">
                      <a:lumMod val="10000"/>
                    </a:srgbClr>
                  </a:solidFill>
                  <a:effectLst/>
                  <a:uLnTx/>
                  <a:uFillTx/>
                  <a:latin typeface="Arial"/>
                </a:endParaRPr>
              </a:p>
            </p:txBody>
          </p:sp>
          <p:grpSp>
            <p:nvGrpSpPr>
              <p:cNvPr id="122" name="Group 201">
                <a:extLst>
                  <a:ext uri="{FF2B5EF4-FFF2-40B4-BE49-F238E27FC236}">
                    <a16:creationId xmlns:a16="http://schemas.microsoft.com/office/drawing/2014/main" id="{115D8ADE-1467-4430-BB7B-6EA0BD1E5E50}"/>
                  </a:ext>
                </a:extLst>
              </p:cNvPr>
              <p:cNvGrpSpPr/>
              <p:nvPr/>
            </p:nvGrpSpPr>
            <p:grpSpPr>
              <a:xfrm>
                <a:off x="1771769" y="2541032"/>
                <a:ext cx="169391" cy="45719"/>
                <a:chOff x="1771769" y="2541032"/>
                <a:chExt cx="169391" cy="45719"/>
              </a:xfrm>
            </p:grpSpPr>
            <p:grpSp>
              <p:nvGrpSpPr>
                <p:cNvPr id="133" name="Group 212">
                  <a:extLst>
                    <a:ext uri="{FF2B5EF4-FFF2-40B4-BE49-F238E27FC236}">
                      <a16:creationId xmlns:a16="http://schemas.microsoft.com/office/drawing/2014/main" id="{54214A28-81FE-4DDD-8E35-8EAEA3D2CC47}"/>
                    </a:ext>
                  </a:extLst>
                </p:cNvPr>
                <p:cNvGrpSpPr>
                  <a:grpSpLocks noChangeAspect="1"/>
                </p:cNvGrpSpPr>
                <p:nvPr/>
              </p:nvGrpSpPr>
              <p:grpSpPr>
                <a:xfrm rot="5400000">
                  <a:off x="1833605" y="2542746"/>
                  <a:ext cx="45719" cy="42291"/>
                  <a:chOff x="971601" y="2260482"/>
                  <a:chExt cx="405043" cy="405045"/>
                </a:xfrm>
              </p:grpSpPr>
              <p:sp>
                <p:nvSpPr>
                  <p:cNvPr id="140" name="Freeform 147">
                    <a:extLst>
                      <a:ext uri="{FF2B5EF4-FFF2-40B4-BE49-F238E27FC236}">
                        <a16:creationId xmlns:a16="http://schemas.microsoft.com/office/drawing/2014/main" id="{6B29D7BC-0B63-468A-95C8-7AB7D54E5C8C}"/>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41" name="Rectangle 140">
                    <a:extLst>
                      <a:ext uri="{FF2B5EF4-FFF2-40B4-BE49-F238E27FC236}">
                        <a16:creationId xmlns:a16="http://schemas.microsoft.com/office/drawing/2014/main" id="{057E1B49-C27F-41B7-B3F1-8B2EBFD941A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134" name="Group 213">
                  <a:extLst>
                    <a:ext uri="{FF2B5EF4-FFF2-40B4-BE49-F238E27FC236}">
                      <a16:creationId xmlns:a16="http://schemas.microsoft.com/office/drawing/2014/main" id="{DCE4A937-F6B5-46B8-9629-31F7AF3E7F80}"/>
                    </a:ext>
                  </a:extLst>
                </p:cNvPr>
                <p:cNvGrpSpPr>
                  <a:grpSpLocks noChangeAspect="1"/>
                </p:cNvGrpSpPr>
                <p:nvPr/>
              </p:nvGrpSpPr>
              <p:grpSpPr>
                <a:xfrm rot="5400000">
                  <a:off x="1770055" y="2542746"/>
                  <a:ext cx="45719" cy="42291"/>
                  <a:chOff x="971601" y="2260482"/>
                  <a:chExt cx="405043" cy="405045"/>
                </a:xfrm>
              </p:grpSpPr>
              <p:sp>
                <p:nvSpPr>
                  <p:cNvPr id="138" name="Freeform 145">
                    <a:extLst>
                      <a:ext uri="{FF2B5EF4-FFF2-40B4-BE49-F238E27FC236}">
                        <a16:creationId xmlns:a16="http://schemas.microsoft.com/office/drawing/2014/main" id="{DCBC22F1-43E2-49B7-BD83-374762E90E80}"/>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39" name="Rectangle 138">
                    <a:extLst>
                      <a:ext uri="{FF2B5EF4-FFF2-40B4-BE49-F238E27FC236}">
                        <a16:creationId xmlns:a16="http://schemas.microsoft.com/office/drawing/2014/main" id="{570632AB-F1B1-4F34-BA43-BFB458F8C5DB}"/>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135" name="Group 214">
                  <a:extLst>
                    <a:ext uri="{FF2B5EF4-FFF2-40B4-BE49-F238E27FC236}">
                      <a16:creationId xmlns:a16="http://schemas.microsoft.com/office/drawing/2014/main" id="{5392036B-CAF1-496D-9637-C5F0EDF6D09B}"/>
                    </a:ext>
                  </a:extLst>
                </p:cNvPr>
                <p:cNvGrpSpPr>
                  <a:grpSpLocks noChangeAspect="1"/>
                </p:cNvGrpSpPr>
                <p:nvPr/>
              </p:nvGrpSpPr>
              <p:grpSpPr>
                <a:xfrm rot="5400000">
                  <a:off x="1897155" y="2542746"/>
                  <a:ext cx="45719" cy="42291"/>
                  <a:chOff x="971601" y="2260482"/>
                  <a:chExt cx="405043" cy="405045"/>
                </a:xfrm>
              </p:grpSpPr>
              <p:sp>
                <p:nvSpPr>
                  <p:cNvPr id="136" name="Freeform 143">
                    <a:extLst>
                      <a:ext uri="{FF2B5EF4-FFF2-40B4-BE49-F238E27FC236}">
                        <a16:creationId xmlns:a16="http://schemas.microsoft.com/office/drawing/2014/main" id="{E2B2A30E-1326-43D0-AE5F-780C443DDF3B}"/>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37" name="Rectangle 136">
                    <a:extLst>
                      <a:ext uri="{FF2B5EF4-FFF2-40B4-BE49-F238E27FC236}">
                        <a16:creationId xmlns:a16="http://schemas.microsoft.com/office/drawing/2014/main" id="{4E60605B-373F-4C4C-8362-6530CDAED9E9}"/>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nvGrpSpPr>
              <p:cNvPr id="123" name="Group 202">
                <a:extLst>
                  <a:ext uri="{FF2B5EF4-FFF2-40B4-BE49-F238E27FC236}">
                    <a16:creationId xmlns:a16="http://schemas.microsoft.com/office/drawing/2014/main" id="{51B5ED00-1999-4315-9549-89509CDC5AAD}"/>
                  </a:ext>
                </a:extLst>
              </p:cNvPr>
              <p:cNvGrpSpPr/>
              <p:nvPr/>
            </p:nvGrpSpPr>
            <p:grpSpPr>
              <a:xfrm>
                <a:off x="2332379" y="2541031"/>
                <a:ext cx="169391" cy="45719"/>
                <a:chOff x="1962419" y="2541032"/>
                <a:chExt cx="169391" cy="45719"/>
              </a:xfrm>
            </p:grpSpPr>
            <p:grpSp>
              <p:nvGrpSpPr>
                <p:cNvPr id="124" name="Group 203">
                  <a:extLst>
                    <a:ext uri="{FF2B5EF4-FFF2-40B4-BE49-F238E27FC236}">
                      <a16:creationId xmlns:a16="http://schemas.microsoft.com/office/drawing/2014/main" id="{1F3463D8-16BD-444B-9B96-5656FE91939C}"/>
                    </a:ext>
                  </a:extLst>
                </p:cNvPr>
                <p:cNvGrpSpPr>
                  <a:grpSpLocks noChangeAspect="1"/>
                </p:cNvGrpSpPr>
                <p:nvPr/>
              </p:nvGrpSpPr>
              <p:grpSpPr>
                <a:xfrm rot="5400000">
                  <a:off x="1960705" y="2542746"/>
                  <a:ext cx="45719" cy="42291"/>
                  <a:chOff x="971601" y="2260482"/>
                  <a:chExt cx="405043" cy="405045"/>
                </a:xfrm>
              </p:grpSpPr>
              <p:sp>
                <p:nvSpPr>
                  <p:cNvPr id="131" name="Freeform 138">
                    <a:extLst>
                      <a:ext uri="{FF2B5EF4-FFF2-40B4-BE49-F238E27FC236}">
                        <a16:creationId xmlns:a16="http://schemas.microsoft.com/office/drawing/2014/main" id="{5D49B01D-FB0D-4D39-A805-D58700FFBDA0}"/>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32" name="Rectangle 131">
                    <a:extLst>
                      <a:ext uri="{FF2B5EF4-FFF2-40B4-BE49-F238E27FC236}">
                        <a16:creationId xmlns:a16="http://schemas.microsoft.com/office/drawing/2014/main" id="{6C5E877C-6FFF-4D3A-8D07-C0A1BBFA3897}"/>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125" name="Group 204">
                  <a:extLst>
                    <a:ext uri="{FF2B5EF4-FFF2-40B4-BE49-F238E27FC236}">
                      <a16:creationId xmlns:a16="http://schemas.microsoft.com/office/drawing/2014/main" id="{298616F3-8C3C-49FA-8D3F-ACB44B25CC79}"/>
                    </a:ext>
                  </a:extLst>
                </p:cNvPr>
                <p:cNvGrpSpPr>
                  <a:grpSpLocks noChangeAspect="1"/>
                </p:cNvGrpSpPr>
                <p:nvPr/>
              </p:nvGrpSpPr>
              <p:grpSpPr>
                <a:xfrm rot="5400000">
                  <a:off x="2087805" y="2542746"/>
                  <a:ext cx="45719" cy="42291"/>
                  <a:chOff x="971601" y="2260482"/>
                  <a:chExt cx="405043" cy="405045"/>
                </a:xfrm>
              </p:grpSpPr>
              <p:sp>
                <p:nvSpPr>
                  <p:cNvPr id="129" name="Freeform 136">
                    <a:extLst>
                      <a:ext uri="{FF2B5EF4-FFF2-40B4-BE49-F238E27FC236}">
                        <a16:creationId xmlns:a16="http://schemas.microsoft.com/office/drawing/2014/main" id="{AE01AB45-3BDE-4091-8C52-730CB36BD93A}"/>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30" name="Rectangle 129">
                    <a:extLst>
                      <a:ext uri="{FF2B5EF4-FFF2-40B4-BE49-F238E27FC236}">
                        <a16:creationId xmlns:a16="http://schemas.microsoft.com/office/drawing/2014/main" id="{C37723E9-E845-498A-B35E-F3226156DE6B}"/>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126" name="Group 205">
                  <a:extLst>
                    <a:ext uri="{FF2B5EF4-FFF2-40B4-BE49-F238E27FC236}">
                      <a16:creationId xmlns:a16="http://schemas.microsoft.com/office/drawing/2014/main" id="{0D6D66AA-D2FF-48FF-AF06-8FF183DD5634}"/>
                    </a:ext>
                  </a:extLst>
                </p:cNvPr>
                <p:cNvGrpSpPr>
                  <a:grpSpLocks noChangeAspect="1"/>
                </p:cNvGrpSpPr>
                <p:nvPr/>
              </p:nvGrpSpPr>
              <p:grpSpPr>
                <a:xfrm rot="5400000">
                  <a:off x="2024255" y="2542746"/>
                  <a:ext cx="45719" cy="42291"/>
                  <a:chOff x="971601" y="2260482"/>
                  <a:chExt cx="405043" cy="405045"/>
                </a:xfrm>
              </p:grpSpPr>
              <p:sp>
                <p:nvSpPr>
                  <p:cNvPr id="127" name="Freeform 134">
                    <a:extLst>
                      <a:ext uri="{FF2B5EF4-FFF2-40B4-BE49-F238E27FC236}">
                        <a16:creationId xmlns:a16="http://schemas.microsoft.com/office/drawing/2014/main" id="{9BFF2149-8594-46F8-85AE-FE513330C86B}"/>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28" name="Rectangle 127">
                    <a:extLst>
                      <a:ext uri="{FF2B5EF4-FFF2-40B4-BE49-F238E27FC236}">
                        <a16:creationId xmlns:a16="http://schemas.microsoft.com/office/drawing/2014/main" id="{354BB8D1-3775-4866-B35C-0C3831762709}"/>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sp>
          <p:nvSpPr>
            <p:cNvPr id="8" name="Rectangle 7">
              <a:extLst>
                <a:ext uri="{FF2B5EF4-FFF2-40B4-BE49-F238E27FC236}">
                  <a16:creationId xmlns:a16="http://schemas.microsoft.com/office/drawing/2014/main" id="{E4F401C1-39B9-413D-9AF0-E49BC8EF8D51}"/>
                </a:ext>
              </a:extLst>
            </p:cNvPr>
            <p:cNvSpPr>
              <a:spLocks noChangeAspect="1"/>
            </p:cNvSpPr>
            <p:nvPr/>
          </p:nvSpPr>
          <p:spPr>
            <a:xfrm>
              <a:off x="6446755" y="1912629"/>
              <a:ext cx="900000" cy="270000"/>
            </a:xfrm>
            <a:prstGeom prst="rect">
              <a:avLst/>
            </a:prstGeom>
            <a:solidFill>
              <a:srgbClr val="124191"/>
            </a:solidFill>
            <a:ln w="9525" cap="flat" cmpd="sng" algn="ctr">
              <a:solidFill>
                <a:srgbClr val="68717A"/>
              </a:solidFill>
              <a:prstDash val="solid"/>
            </a:ln>
            <a:effectLst/>
          </p:spPr>
          <p:txBody>
            <a:bodyPr lIns="0" tIns="0" rIns="0" bIns="0" rtlCol="0" anchor="ctr" anchorCtr="0"/>
            <a:lstStyle/>
            <a:p>
              <a:pPr marL="0" marR="0" lvl="0" indent="0" algn="ctr" defTabSz="457178"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dirty="0">
                  <a:ln>
                    <a:noFill/>
                  </a:ln>
                  <a:solidFill>
                    <a:srgbClr val="FFFFFF"/>
                  </a:solidFill>
                  <a:effectLst/>
                  <a:uLnTx/>
                  <a:uFillTx/>
                  <a:latin typeface="Arial"/>
                </a:rPr>
                <a:t>ASIA</a:t>
              </a:r>
              <a:endParaRPr kumimoji="0" lang="en-GB" sz="1000" b="0" i="0" u="none" strike="noStrike" kern="0" cap="none" spc="0" normalizeH="0" baseline="0" noProof="0" dirty="0">
                <a:ln>
                  <a:noFill/>
                </a:ln>
                <a:solidFill>
                  <a:srgbClr val="FFFFFF"/>
                </a:solidFill>
                <a:effectLst/>
                <a:uLnTx/>
                <a:uFillTx/>
                <a:latin typeface="Arial"/>
              </a:endParaRPr>
            </a:p>
          </p:txBody>
        </p:sp>
        <p:grpSp>
          <p:nvGrpSpPr>
            <p:cNvPr id="9" name="Group 222">
              <a:extLst>
                <a:ext uri="{FF2B5EF4-FFF2-40B4-BE49-F238E27FC236}">
                  <a16:creationId xmlns:a16="http://schemas.microsoft.com/office/drawing/2014/main" id="{F7954D98-641A-4A2E-952F-4F928407ED75}"/>
                </a:ext>
              </a:extLst>
            </p:cNvPr>
            <p:cNvGrpSpPr/>
            <p:nvPr/>
          </p:nvGrpSpPr>
          <p:grpSpPr>
            <a:xfrm>
              <a:off x="6446755" y="1222960"/>
              <a:ext cx="815185" cy="293969"/>
              <a:chOff x="1686585" y="2541031"/>
              <a:chExt cx="815185" cy="293969"/>
            </a:xfrm>
          </p:grpSpPr>
          <p:sp>
            <p:nvSpPr>
              <p:cNvPr id="100" name="Rectangle 99">
                <a:extLst>
                  <a:ext uri="{FF2B5EF4-FFF2-40B4-BE49-F238E27FC236}">
                    <a16:creationId xmlns:a16="http://schemas.microsoft.com/office/drawing/2014/main" id="{E4E65177-01E1-4C33-8E45-0A70712936A4}"/>
                  </a:ext>
                </a:extLst>
              </p:cNvPr>
              <p:cNvSpPr>
                <a:spLocks noChangeAspect="1"/>
              </p:cNvSpPr>
              <p:nvPr/>
            </p:nvSpPr>
            <p:spPr>
              <a:xfrm>
                <a:off x="1686585" y="2565000"/>
                <a:ext cx="454006" cy="270000"/>
              </a:xfrm>
              <a:prstGeom prst="rect">
                <a:avLst/>
              </a:prstGeom>
              <a:solidFill>
                <a:schemeClr val="bg1">
                  <a:lumMod val="50000"/>
                </a:schemeClr>
              </a:solidFill>
              <a:ln w="9525" cap="flat" cmpd="sng" algn="ctr">
                <a:solidFill>
                  <a:srgbClr val="68717A"/>
                </a:solidFill>
                <a:prstDash val="solid"/>
              </a:ln>
              <a:effectLst/>
            </p:spPr>
            <p:txBody>
              <a:bodyPr lIns="0" tIns="0" rIns="0" bIns="0" rtlCol="0" anchor="ctr" anchorCtr="0"/>
              <a:lstStyle/>
              <a:p>
                <a:pPr marL="0" marR="0" lvl="0" indent="0" algn="ctr" defTabSz="457178"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dirty="0">
                    <a:ln>
                      <a:noFill/>
                    </a:ln>
                    <a:solidFill>
                      <a:srgbClr val="D8D9DA">
                        <a:lumMod val="10000"/>
                      </a:srgbClr>
                    </a:solidFill>
                    <a:effectLst/>
                    <a:uLnTx/>
                    <a:uFillTx/>
                    <a:latin typeface="Arial"/>
                  </a:rPr>
                  <a:t>LTE</a:t>
                </a:r>
                <a:endParaRPr kumimoji="0" lang="en-GB" sz="1000" b="0" i="0" u="none" strike="noStrike" kern="0" cap="none" spc="0" normalizeH="0" baseline="0" noProof="0" dirty="0">
                  <a:ln>
                    <a:noFill/>
                  </a:ln>
                  <a:solidFill>
                    <a:srgbClr val="D8D9DA">
                      <a:lumMod val="10000"/>
                    </a:srgbClr>
                  </a:solidFill>
                  <a:effectLst/>
                  <a:uLnTx/>
                  <a:uFillTx/>
                  <a:latin typeface="Arial"/>
                </a:endParaRPr>
              </a:p>
            </p:txBody>
          </p:sp>
          <p:grpSp>
            <p:nvGrpSpPr>
              <p:cNvPr id="101" name="Group 224">
                <a:extLst>
                  <a:ext uri="{FF2B5EF4-FFF2-40B4-BE49-F238E27FC236}">
                    <a16:creationId xmlns:a16="http://schemas.microsoft.com/office/drawing/2014/main" id="{9FF690B6-083E-4DCE-B243-A57574712E32}"/>
                  </a:ext>
                </a:extLst>
              </p:cNvPr>
              <p:cNvGrpSpPr/>
              <p:nvPr/>
            </p:nvGrpSpPr>
            <p:grpSpPr>
              <a:xfrm>
                <a:off x="1771769" y="2541032"/>
                <a:ext cx="169391" cy="45719"/>
                <a:chOff x="1771769" y="2541032"/>
                <a:chExt cx="169391" cy="45719"/>
              </a:xfrm>
            </p:grpSpPr>
            <p:grpSp>
              <p:nvGrpSpPr>
                <p:cNvPr id="112" name="Group 235">
                  <a:extLst>
                    <a:ext uri="{FF2B5EF4-FFF2-40B4-BE49-F238E27FC236}">
                      <a16:creationId xmlns:a16="http://schemas.microsoft.com/office/drawing/2014/main" id="{35E21F35-6BC7-430F-AA6E-8FC3885D3793}"/>
                    </a:ext>
                  </a:extLst>
                </p:cNvPr>
                <p:cNvGrpSpPr>
                  <a:grpSpLocks noChangeAspect="1"/>
                </p:cNvGrpSpPr>
                <p:nvPr/>
              </p:nvGrpSpPr>
              <p:grpSpPr>
                <a:xfrm rot="5400000">
                  <a:off x="1833605" y="2542746"/>
                  <a:ext cx="45719" cy="42291"/>
                  <a:chOff x="971601" y="2260482"/>
                  <a:chExt cx="405043" cy="405045"/>
                </a:xfrm>
              </p:grpSpPr>
              <p:sp>
                <p:nvSpPr>
                  <p:cNvPr id="119" name="Freeform 126">
                    <a:extLst>
                      <a:ext uri="{FF2B5EF4-FFF2-40B4-BE49-F238E27FC236}">
                        <a16:creationId xmlns:a16="http://schemas.microsoft.com/office/drawing/2014/main" id="{A62E46EC-4E04-433B-9CC4-5E45C4C4628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20" name="Rectangle 119">
                    <a:extLst>
                      <a:ext uri="{FF2B5EF4-FFF2-40B4-BE49-F238E27FC236}">
                        <a16:creationId xmlns:a16="http://schemas.microsoft.com/office/drawing/2014/main" id="{6B4B7C3A-76C5-49BB-A63F-C62DF034A9D3}"/>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113" name="Group 236">
                  <a:extLst>
                    <a:ext uri="{FF2B5EF4-FFF2-40B4-BE49-F238E27FC236}">
                      <a16:creationId xmlns:a16="http://schemas.microsoft.com/office/drawing/2014/main" id="{D8735ECA-BF66-42C4-959A-12E18C9530BE}"/>
                    </a:ext>
                  </a:extLst>
                </p:cNvPr>
                <p:cNvGrpSpPr>
                  <a:grpSpLocks noChangeAspect="1"/>
                </p:cNvGrpSpPr>
                <p:nvPr/>
              </p:nvGrpSpPr>
              <p:grpSpPr>
                <a:xfrm rot="5400000">
                  <a:off x="1770055" y="2542746"/>
                  <a:ext cx="45719" cy="42291"/>
                  <a:chOff x="971601" y="2260482"/>
                  <a:chExt cx="405043" cy="405045"/>
                </a:xfrm>
              </p:grpSpPr>
              <p:sp>
                <p:nvSpPr>
                  <p:cNvPr id="117" name="Freeform 124">
                    <a:extLst>
                      <a:ext uri="{FF2B5EF4-FFF2-40B4-BE49-F238E27FC236}">
                        <a16:creationId xmlns:a16="http://schemas.microsoft.com/office/drawing/2014/main" id="{685AEB24-9DF2-4719-9738-64814D8C9FF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18" name="Rectangle 117">
                    <a:extLst>
                      <a:ext uri="{FF2B5EF4-FFF2-40B4-BE49-F238E27FC236}">
                        <a16:creationId xmlns:a16="http://schemas.microsoft.com/office/drawing/2014/main" id="{48D6919C-B7E3-4B73-B8E3-AF6CD96E75BA}"/>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114" name="Group 237">
                  <a:extLst>
                    <a:ext uri="{FF2B5EF4-FFF2-40B4-BE49-F238E27FC236}">
                      <a16:creationId xmlns:a16="http://schemas.microsoft.com/office/drawing/2014/main" id="{E65C3EAD-6AD4-4390-A7E2-87C5C351FDDF}"/>
                    </a:ext>
                  </a:extLst>
                </p:cNvPr>
                <p:cNvGrpSpPr>
                  <a:grpSpLocks noChangeAspect="1"/>
                </p:cNvGrpSpPr>
                <p:nvPr/>
              </p:nvGrpSpPr>
              <p:grpSpPr>
                <a:xfrm rot="5400000">
                  <a:off x="1897155" y="2542746"/>
                  <a:ext cx="45719" cy="42291"/>
                  <a:chOff x="971601" y="2260482"/>
                  <a:chExt cx="405043" cy="405045"/>
                </a:xfrm>
              </p:grpSpPr>
              <p:sp>
                <p:nvSpPr>
                  <p:cNvPr id="115" name="Freeform 122">
                    <a:extLst>
                      <a:ext uri="{FF2B5EF4-FFF2-40B4-BE49-F238E27FC236}">
                        <a16:creationId xmlns:a16="http://schemas.microsoft.com/office/drawing/2014/main" id="{4CB6656F-EBEB-4560-AA9E-C7BC7DBF1B73}"/>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16" name="Rectangle 115">
                    <a:extLst>
                      <a:ext uri="{FF2B5EF4-FFF2-40B4-BE49-F238E27FC236}">
                        <a16:creationId xmlns:a16="http://schemas.microsoft.com/office/drawing/2014/main" id="{BA4EDF04-E962-49D4-86B9-92CB5E36489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nvGrpSpPr>
              <p:cNvPr id="102" name="Group 225">
                <a:extLst>
                  <a:ext uri="{FF2B5EF4-FFF2-40B4-BE49-F238E27FC236}">
                    <a16:creationId xmlns:a16="http://schemas.microsoft.com/office/drawing/2014/main" id="{3290AAAD-AF95-47DF-A986-8231229FAAE8}"/>
                  </a:ext>
                </a:extLst>
              </p:cNvPr>
              <p:cNvGrpSpPr/>
              <p:nvPr/>
            </p:nvGrpSpPr>
            <p:grpSpPr>
              <a:xfrm>
                <a:off x="2332379" y="2541031"/>
                <a:ext cx="169391" cy="45719"/>
                <a:chOff x="1962419" y="2541032"/>
                <a:chExt cx="169391" cy="45719"/>
              </a:xfrm>
            </p:grpSpPr>
            <p:grpSp>
              <p:nvGrpSpPr>
                <p:cNvPr id="103" name="Group 226">
                  <a:extLst>
                    <a:ext uri="{FF2B5EF4-FFF2-40B4-BE49-F238E27FC236}">
                      <a16:creationId xmlns:a16="http://schemas.microsoft.com/office/drawing/2014/main" id="{86453BAD-05D6-41BD-B52D-98F78C447C3C}"/>
                    </a:ext>
                  </a:extLst>
                </p:cNvPr>
                <p:cNvGrpSpPr>
                  <a:grpSpLocks noChangeAspect="1"/>
                </p:cNvGrpSpPr>
                <p:nvPr/>
              </p:nvGrpSpPr>
              <p:grpSpPr>
                <a:xfrm rot="5400000">
                  <a:off x="1960705" y="2542746"/>
                  <a:ext cx="45719" cy="42291"/>
                  <a:chOff x="971601" y="2260482"/>
                  <a:chExt cx="405043" cy="405045"/>
                </a:xfrm>
              </p:grpSpPr>
              <p:sp>
                <p:nvSpPr>
                  <p:cNvPr id="110" name="Freeform 117">
                    <a:extLst>
                      <a:ext uri="{FF2B5EF4-FFF2-40B4-BE49-F238E27FC236}">
                        <a16:creationId xmlns:a16="http://schemas.microsoft.com/office/drawing/2014/main" id="{FFA2B7C3-EB8A-4887-8A61-EF836A364853}"/>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11" name="Rectangle 110">
                    <a:extLst>
                      <a:ext uri="{FF2B5EF4-FFF2-40B4-BE49-F238E27FC236}">
                        <a16:creationId xmlns:a16="http://schemas.microsoft.com/office/drawing/2014/main" id="{A6D54C90-3128-40D8-87B7-9A2F3300A87E}"/>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104" name="Group 227">
                  <a:extLst>
                    <a:ext uri="{FF2B5EF4-FFF2-40B4-BE49-F238E27FC236}">
                      <a16:creationId xmlns:a16="http://schemas.microsoft.com/office/drawing/2014/main" id="{6C515CAC-D473-4B4E-9D76-B6553E007398}"/>
                    </a:ext>
                  </a:extLst>
                </p:cNvPr>
                <p:cNvGrpSpPr>
                  <a:grpSpLocks noChangeAspect="1"/>
                </p:cNvGrpSpPr>
                <p:nvPr/>
              </p:nvGrpSpPr>
              <p:grpSpPr>
                <a:xfrm rot="5400000">
                  <a:off x="2087805" y="2542746"/>
                  <a:ext cx="45719" cy="42291"/>
                  <a:chOff x="971601" y="2260482"/>
                  <a:chExt cx="405043" cy="405045"/>
                </a:xfrm>
              </p:grpSpPr>
              <p:sp>
                <p:nvSpPr>
                  <p:cNvPr id="108" name="Freeform 115">
                    <a:extLst>
                      <a:ext uri="{FF2B5EF4-FFF2-40B4-BE49-F238E27FC236}">
                        <a16:creationId xmlns:a16="http://schemas.microsoft.com/office/drawing/2014/main" id="{0016192A-092F-4D93-89DA-A391AFC6B370}"/>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09" name="Rectangle 108">
                    <a:extLst>
                      <a:ext uri="{FF2B5EF4-FFF2-40B4-BE49-F238E27FC236}">
                        <a16:creationId xmlns:a16="http://schemas.microsoft.com/office/drawing/2014/main" id="{7A966145-00AA-4AB7-BD23-D71C550CC9F1}"/>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105" name="Group 228">
                  <a:extLst>
                    <a:ext uri="{FF2B5EF4-FFF2-40B4-BE49-F238E27FC236}">
                      <a16:creationId xmlns:a16="http://schemas.microsoft.com/office/drawing/2014/main" id="{24DBEDDC-A5CE-42BE-8816-1221B57C4403}"/>
                    </a:ext>
                  </a:extLst>
                </p:cNvPr>
                <p:cNvGrpSpPr>
                  <a:grpSpLocks noChangeAspect="1"/>
                </p:cNvGrpSpPr>
                <p:nvPr/>
              </p:nvGrpSpPr>
              <p:grpSpPr>
                <a:xfrm rot="5400000">
                  <a:off x="2024255" y="2542746"/>
                  <a:ext cx="45719" cy="42291"/>
                  <a:chOff x="971601" y="2260482"/>
                  <a:chExt cx="405043" cy="405045"/>
                </a:xfrm>
              </p:grpSpPr>
              <p:sp>
                <p:nvSpPr>
                  <p:cNvPr id="106" name="Freeform 113">
                    <a:extLst>
                      <a:ext uri="{FF2B5EF4-FFF2-40B4-BE49-F238E27FC236}">
                        <a16:creationId xmlns:a16="http://schemas.microsoft.com/office/drawing/2014/main" id="{37E07B75-408A-458B-87BC-CA1B32765126}"/>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107" name="Rectangle 106">
                    <a:extLst>
                      <a:ext uri="{FF2B5EF4-FFF2-40B4-BE49-F238E27FC236}">
                        <a16:creationId xmlns:a16="http://schemas.microsoft.com/office/drawing/2014/main" id="{3AE152CA-9BD1-4FC2-A244-742F6E158807}"/>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grpSp>
          <p:nvGrpSpPr>
            <p:cNvPr id="10" name="Group 244">
              <a:extLst>
                <a:ext uri="{FF2B5EF4-FFF2-40B4-BE49-F238E27FC236}">
                  <a16:creationId xmlns:a16="http://schemas.microsoft.com/office/drawing/2014/main" id="{13CA0BAB-B89A-4651-BCE6-72BA0EE3C474}"/>
                </a:ext>
              </a:extLst>
            </p:cNvPr>
            <p:cNvGrpSpPr/>
            <p:nvPr/>
          </p:nvGrpSpPr>
          <p:grpSpPr>
            <a:xfrm>
              <a:off x="6446755" y="877514"/>
              <a:ext cx="815185" cy="293969"/>
              <a:chOff x="1686585" y="2541031"/>
              <a:chExt cx="815185" cy="293969"/>
            </a:xfrm>
          </p:grpSpPr>
          <p:sp>
            <p:nvSpPr>
              <p:cNvPr id="79" name="Rectangle 78">
                <a:extLst>
                  <a:ext uri="{FF2B5EF4-FFF2-40B4-BE49-F238E27FC236}">
                    <a16:creationId xmlns:a16="http://schemas.microsoft.com/office/drawing/2014/main" id="{F7963AD4-D2F1-4C61-8616-420D71AFD283}"/>
                  </a:ext>
                </a:extLst>
              </p:cNvPr>
              <p:cNvSpPr>
                <a:spLocks noChangeAspect="1"/>
              </p:cNvSpPr>
              <p:nvPr/>
            </p:nvSpPr>
            <p:spPr>
              <a:xfrm>
                <a:off x="1686585" y="2565000"/>
                <a:ext cx="632182"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marL="0" marR="0" lvl="0" indent="0" algn="ctr" defTabSz="457178" rtl="0" eaLnBrk="1" fontAlgn="base" latinLnBrk="0" hangingPunct="1">
                  <a:lnSpc>
                    <a:spcPct val="100000"/>
                  </a:lnSpc>
                  <a:spcBef>
                    <a:spcPct val="0"/>
                  </a:spcBef>
                  <a:spcAft>
                    <a:spcPct val="0"/>
                  </a:spcAft>
                  <a:buClrTx/>
                  <a:buSzTx/>
                  <a:buFontTx/>
                  <a:buNone/>
                  <a:tabLst/>
                  <a:defRPr/>
                </a:pPr>
                <a:r>
                  <a:rPr kumimoji="0" lang="de-DE" sz="900" b="0" i="0" u="none" strike="noStrike" kern="0" cap="none" spc="0" normalizeH="0" baseline="0" noProof="0" dirty="0">
                    <a:ln>
                      <a:noFill/>
                    </a:ln>
                    <a:solidFill>
                      <a:srgbClr val="D8D9DA">
                        <a:lumMod val="10000"/>
                      </a:srgbClr>
                    </a:solidFill>
                    <a:effectLst/>
                    <a:uLnTx/>
                    <a:uFillTx/>
                    <a:latin typeface="Arial"/>
                  </a:rPr>
                  <a:t>WCDMA</a:t>
                </a:r>
                <a:endParaRPr kumimoji="0" lang="en-GB" sz="900" b="0" i="0" u="none" strike="noStrike" kern="0" cap="none" spc="0" normalizeH="0" baseline="0" noProof="0" dirty="0">
                  <a:ln>
                    <a:noFill/>
                  </a:ln>
                  <a:solidFill>
                    <a:srgbClr val="D8D9DA">
                      <a:lumMod val="10000"/>
                    </a:srgbClr>
                  </a:solidFill>
                  <a:effectLst/>
                  <a:uLnTx/>
                  <a:uFillTx/>
                  <a:latin typeface="Arial"/>
                </a:endParaRPr>
              </a:p>
            </p:txBody>
          </p:sp>
          <p:grpSp>
            <p:nvGrpSpPr>
              <p:cNvPr id="80" name="Group 246">
                <a:extLst>
                  <a:ext uri="{FF2B5EF4-FFF2-40B4-BE49-F238E27FC236}">
                    <a16:creationId xmlns:a16="http://schemas.microsoft.com/office/drawing/2014/main" id="{4273EE77-23C0-4836-B43D-2C34F9407380}"/>
                  </a:ext>
                </a:extLst>
              </p:cNvPr>
              <p:cNvGrpSpPr/>
              <p:nvPr/>
            </p:nvGrpSpPr>
            <p:grpSpPr>
              <a:xfrm>
                <a:off x="1771769" y="2541032"/>
                <a:ext cx="169391" cy="45719"/>
                <a:chOff x="1771769" y="2541032"/>
                <a:chExt cx="169391" cy="45719"/>
              </a:xfrm>
            </p:grpSpPr>
            <p:grpSp>
              <p:nvGrpSpPr>
                <p:cNvPr id="91" name="Group 257">
                  <a:extLst>
                    <a:ext uri="{FF2B5EF4-FFF2-40B4-BE49-F238E27FC236}">
                      <a16:creationId xmlns:a16="http://schemas.microsoft.com/office/drawing/2014/main" id="{A597304F-A82B-4F82-ACF4-3B870C1E91D0}"/>
                    </a:ext>
                  </a:extLst>
                </p:cNvPr>
                <p:cNvGrpSpPr>
                  <a:grpSpLocks noChangeAspect="1"/>
                </p:cNvGrpSpPr>
                <p:nvPr/>
              </p:nvGrpSpPr>
              <p:grpSpPr>
                <a:xfrm rot="5400000">
                  <a:off x="1833605" y="2542746"/>
                  <a:ext cx="45719" cy="42291"/>
                  <a:chOff x="971601" y="2260482"/>
                  <a:chExt cx="405043" cy="405045"/>
                </a:xfrm>
              </p:grpSpPr>
              <p:sp>
                <p:nvSpPr>
                  <p:cNvPr id="98" name="Freeform 105">
                    <a:extLst>
                      <a:ext uri="{FF2B5EF4-FFF2-40B4-BE49-F238E27FC236}">
                        <a16:creationId xmlns:a16="http://schemas.microsoft.com/office/drawing/2014/main" id="{DDAD3AF3-80D2-427D-AADB-1F47B8C0BEF6}"/>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99" name="Rectangle 98">
                    <a:extLst>
                      <a:ext uri="{FF2B5EF4-FFF2-40B4-BE49-F238E27FC236}">
                        <a16:creationId xmlns:a16="http://schemas.microsoft.com/office/drawing/2014/main" id="{2AC0493B-4C90-41CA-814D-F549C690C6DB}"/>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92" name="Group 258">
                  <a:extLst>
                    <a:ext uri="{FF2B5EF4-FFF2-40B4-BE49-F238E27FC236}">
                      <a16:creationId xmlns:a16="http://schemas.microsoft.com/office/drawing/2014/main" id="{09AFF2B5-DD17-4E25-B450-D71A397E7219}"/>
                    </a:ext>
                  </a:extLst>
                </p:cNvPr>
                <p:cNvGrpSpPr>
                  <a:grpSpLocks noChangeAspect="1"/>
                </p:cNvGrpSpPr>
                <p:nvPr/>
              </p:nvGrpSpPr>
              <p:grpSpPr>
                <a:xfrm rot="5400000">
                  <a:off x="1770055" y="2542746"/>
                  <a:ext cx="45719" cy="42291"/>
                  <a:chOff x="971601" y="2260482"/>
                  <a:chExt cx="405043" cy="405045"/>
                </a:xfrm>
              </p:grpSpPr>
              <p:sp>
                <p:nvSpPr>
                  <p:cNvPr id="96" name="Freeform 103">
                    <a:extLst>
                      <a:ext uri="{FF2B5EF4-FFF2-40B4-BE49-F238E27FC236}">
                        <a16:creationId xmlns:a16="http://schemas.microsoft.com/office/drawing/2014/main" id="{70629312-86C4-4978-A959-9FE57AA94AA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97" name="Rectangle 96">
                    <a:extLst>
                      <a:ext uri="{FF2B5EF4-FFF2-40B4-BE49-F238E27FC236}">
                        <a16:creationId xmlns:a16="http://schemas.microsoft.com/office/drawing/2014/main" id="{BA974890-705E-47C0-8880-C0191EAC097A}"/>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93" name="Group 259">
                  <a:extLst>
                    <a:ext uri="{FF2B5EF4-FFF2-40B4-BE49-F238E27FC236}">
                      <a16:creationId xmlns:a16="http://schemas.microsoft.com/office/drawing/2014/main" id="{5527EBF6-B24A-4243-A6B9-DDC47359F162}"/>
                    </a:ext>
                  </a:extLst>
                </p:cNvPr>
                <p:cNvGrpSpPr>
                  <a:grpSpLocks noChangeAspect="1"/>
                </p:cNvGrpSpPr>
                <p:nvPr/>
              </p:nvGrpSpPr>
              <p:grpSpPr>
                <a:xfrm rot="5400000">
                  <a:off x="1897155" y="2542746"/>
                  <a:ext cx="45719" cy="42291"/>
                  <a:chOff x="971601" y="2260482"/>
                  <a:chExt cx="405043" cy="405045"/>
                </a:xfrm>
              </p:grpSpPr>
              <p:sp>
                <p:nvSpPr>
                  <p:cNvPr id="94" name="Freeform 101">
                    <a:extLst>
                      <a:ext uri="{FF2B5EF4-FFF2-40B4-BE49-F238E27FC236}">
                        <a16:creationId xmlns:a16="http://schemas.microsoft.com/office/drawing/2014/main" id="{A88FA6D2-B35E-4E28-BDD4-75E925577353}"/>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95" name="Rectangle 94">
                    <a:extLst>
                      <a:ext uri="{FF2B5EF4-FFF2-40B4-BE49-F238E27FC236}">
                        <a16:creationId xmlns:a16="http://schemas.microsoft.com/office/drawing/2014/main" id="{06503677-3372-4F36-82D7-52D32C42AD2C}"/>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nvGrpSpPr>
              <p:cNvPr id="81" name="Group 247">
                <a:extLst>
                  <a:ext uri="{FF2B5EF4-FFF2-40B4-BE49-F238E27FC236}">
                    <a16:creationId xmlns:a16="http://schemas.microsoft.com/office/drawing/2014/main" id="{9AB95151-40E7-4E43-B3BF-3E30890C7D32}"/>
                  </a:ext>
                </a:extLst>
              </p:cNvPr>
              <p:cNvGrpSpPr/>
              <p:nvPr/>
            </p:nvGrpSpPr>
            <p:grpSpPr>
              <a:xfrm>
                <a:off x="2332379" y="2541031"/>
                <a:ext cx="169391" cy="45719"/>
                <a:chOff x="1962419" y="2541032"/>
                <a:chExt cx="169391" cy="45719"/>
              </a:xfrm>
            </p:grpSpPr>
            <p:grpSp>
              <p:nvGrpSpPr>
                <p:cNvPr id="82" name="Group 248">
                  <a:extLst>
                    <a:ext uri="{FF2B5EF4-FFF2-40B4-BE49-F238E27FC236}">
                      <a16:creationId xmlns:a16="http://schemas.microsoft.com/office/drawing/2014/main" id="{41052409-C530-4DEC-87D1-F7FDE9691756}"/>
                    </a:ext>
                  </a:extLst>
                </p:cNvPr>
                <p:cNvGrpSpPr>
                  <a:grpSpLocks noChangeAspect="1"/>
                </p:cNvGrpSpPr>
                <p:nvPr/>
              </p:nvGrpSpPr>
              <p:grpSpPr>
                <a:xfrm rot="5400000">
                  <a:off x="1960705" y="2542746"/>
                  <a:ext cx="45719" cy="42291"/>
                  <a:chOff x="971601" y="2260482"/>
                  <a:chExt cx="405043" cy="405045"/>
                </a:xfrm>
              </p:grpSpPr>
              <p:sp>
                <p:nvSpPr>
                  <p:cNvPr id="89" name="Freeform 96">
                    <a:extLst>
                      <a:ext uri="{FF2B5EF4-FFF2-40B4-BE49-F238E27FC236}">
                        <a16:creationId xmlns:a16="http://schemas.microsoft.com/office/drawing/2014/main" id="{E6A4E8CF-1680-4AA9-8E6D-DDB7223A88DA}"/>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90" name="Rectangle 89">
                    <a:extLst>
                      <a:ext uri="{FF2B5EF4-FFF2-40B4-BE49-F238E27FC236}">
                        <a16:creationId xmlns:a16="http://schemas.microsoft.com/office/drawing/2014/main" id="{81F45FA3-C342-4EBC-A36B-1CF539DAEE8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83" name="Group 249">
                  <a:extLst>
                    <a:ext uri="{FF2B5EF4-FFF2-40B4-BE49-F238E27FC236}">
                      <a16:creationId xmlns:a16="http://schemas.microsoft.com/office/drawing/2014/main" id="{4D0246B8-1842-4B49-9338-19A061DDD456}"/>
                    </a:ext>
                  </a:extLst>
                </p:cNvPr>
                <p:cNvGrpSpPr>
                  <a:grpSpLocks noChangeAspect="1"/>
                </p:cNvGrpSpPr>
                <p:nvPr/>
              </p:nvGrpSpPr>
              <p:grpSpPr>
                <a:xfrm rot="5400000">
                  <a:off x="2087805" y="2542746"/>
                  <a:ext cx="45719" cy="42291"/>
                  <a:chOff x="971601" y="2260482"/>
                  <a:chExt cx="405043" cy="405045"/>
                </a:xfrm>
              </p:grpSpPr>
              <p:sp>
                <p:nvSpPr>
                  <p:cNvPr id="87" name="Freeform 94">
                    <a:extLst>
                      <a:ext uri="{FF2B5EF4-FFF2-40B4-BE49-F238E27FC236}">
                        <a16:creationId xmlns:a16="http://schemas.microsoft.com/office/drawing/2014/main" id="{18453344-20F5-4202-BDDC-69C46301FC38}"/>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88" name="Rectangle 87">
                    <a:extLst>
                      <a:ext uri="{FF2B5EF4-FFF2-40B4-BE49-F238E27FC236}">
                        <a16:creationId xmlns:a16="http://schemas.microsoft.com/office/drawing/2014/main" id="{1EC0AFA0-7C3C-44C0-AAEB-F0662BD4A1CF}"/>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84" name="Group 250">
                  <a:extLst>
                    <a:ext uri="{FF2B5EF4-FFF2-40B4-BE49-F238E27FC236}">
                      <a16:creationId xmlns:a16="http://schemas.microsoft.com/office/drawing/2014/main" id="{713B2F96-CC8E-403F-9C1E-66E5F0009242}"/>
                    </a:ext>
                  </a:extLst>
                </p:cNvPr>
                <p:cNvGrpSpPr>
                  <a:grpSpLocks noChangeAspect="1"/>
                </p:cNvGrpSpPr>
                <p:nvPr/>
              </p:nvGrpSpPr>
              <p:grpSpPr>
                <a:xfrm rot="5400000">
                  <a:off x="2024255" y="2542746"/>
                  <a:ext cx="45719" cy="42291"/>
                  <a:chOff x="971601" y="2260482"/>
                  <a:chExt cx="405043" cy="405045"/>
                </a:xfrm>
              </p:grpSpPr>
              <p:sp>
                <p:nvSpPr>
                  <p:cNvPr id="85" name="Freeform 92">
                    <a:extLst>
                      <a:ext uri="{FF2B5EF4-FFF2-40B4-BE49-F238E27FC236}">
                        <a16:creationId xmlns:a16="http://schemas.microsoft.com/office/drawing/2014/main" id="{96A3EF20-7A04-42BE-9DF2-40530230B20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86" name="Rectangle 85">
                    <a:extLst>
                      <a:ext uri="{FF2B5EF4-FFF2-40B4-BE49-F238E27FC236}">
                        <a16:creationId xmlns:a16="http://schemas.microsoft.com/office/drawing/2014/main" id="{9862E9FB-D2B8-4BBB-92E8-08CEDDC1264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grpSp>
          <p:nvGrpSpPr>
            <p:cNvPr id="11" name="Group 199">
              <a:extLst>
                <a:ext uri="{FF2B5EF4-FFF2-40B4-BE49-F238E27FC236}">
                  <a16:creationId xmlns:a16="http://schemas.microsoft.com/office/drawing/2014/main" id="{B7C79AFD-8BBD-4525-967B-74553E22A8FD}"/>
                </a:ext>
              </a:extLst>
            </p:cNvPr>
            <p:cNvGrpSpPr/>
            <p:nvPr/>
          </p:nvGrpSpPr>
          <p:grpSpPr>
            <a:xfrm>
              <a:off x="7404158" y="1566875"/>
              <a:ext cx="900000" cy="293969"/>
              <a:chOff x="1686585" y="2541031"/>
              <a:chExt cx="900000" cy="293969"/>
            </a:xfrm>
          </p:grpSpPr>
          <p:sp>
            <p:nvSpPr>
              <p:cNvPr id="58" name="Rectangle 57">
                <a:extLst>
                  <a:ext uri="{FF2B5EF4-FFF2-40B4-BE49-F238E27FC236}">
                    <a16:creationId xmlns:a16="http://schemas.microsoft.com/office/drawing/2014/main" id="{7A5A65DA-B451-4A86-B00B-ECA115F65D72}"/>
                  </a:ext>
                </a:extLst>
              </p:cNvPr>
              <p:cNvSpPr>
                <a:spLocks noChangeAspect="1"/>
              </p:cNvSpPr>
              <p:nvPr/>
            </p:nvSpPr>
            <p:spPr>
              <a:xfrm>
                <a:off x="1686585" y="2565000"/>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marL="0" marR="0" lvl="0" indent="0" algn="ctr" defTabSz="457178"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dirty="0">
                    <a:ln>
                      <a:noFill/>
                    </a:ln>
                    <a:solidFill>
                      <a:srgbClr val="D8D9DA">
                        <a:lumMod val="10000"/>
                      </a:srgbClr>
                    </a:solidFill>
                    <a:effectLst/>
                    <a:uLnTx/>
                    <a:uFillTx/>
                    <a:latin typeface="Arial"/>
                  </a:rPr>
                  <a:t>Future </a:t>
                </a:r>
                <a:r>
                  <a:rPr kumimoji="0" lang="de-DE" sz="1000" b="0" i="0" u="none" strike="noStrike" kern="0" cap="none" spc="0" normalizeH="0" baseline="0" noProof="0" dirty="0" err="1">
                    <a:ln>
                      <a:noFill/>
                    </a:ln>
                    <a:solidFill>
                      <a:srgbClr val="D8D9DA">
                        <a:lumMod val="10000"/>
                      </a:srgbClr>
                    </a:solidFill>
                    <a:effectLst/>
                    <a:uLnTx/>
                    <a:uFillTx/>
                    <a:latin typeface="Arial"/>
                  </a:rPr>
                  <a:t>expansion</a:t>
                </a:r>
                <a:endParaRPr kumimoji="0" lang="en-GB" sz="1000" b="0" i="0" u="none" strike="noStrike" kern="0" cap="none" spc="0" normalizeH="0" baseline="0" noProof="0" dirty="0">
                  <a:ln>
                    <a:noFill/>
                  </a:ln>
                  <a:solidFill>
                    <a:srgbClr val="D8D9DA">
                      <a:lumMod val="10000"/>
                    </a:srgbClr>
                  </a:solidFill>
                  <a:effectLst/>
                  <a:uLnTx/>
                  <a:uFillTx/>
                  <a:latin typeface="Arial"/>
                </a:endParaRPr>
              </a:p>
            </p:txBody>
          </p:sp>
          <p:grpSp>
            <p:nvGrpSpPr>
              <p:cNvPr id="59" name="Group 201">
                <a:extLst>
                  <a:ext uri="{FF2B5EF4-FFF2-40B4-BE49-F238E27FC236}">
                    <a16:creationId xmlns:a16="http://schemas.microsoft.com/office/drawing/2014/main" id="{E6634EFB-C430-4330-A24D-CB4FEDBC7521}"/>
                  </a:ext>
                </a:extLst>
              </p:cNvPr>
              <p:cNvGrpSpPr/>
              <p:nvPr/>
            </p:nvGrpSpPr>
            <p:grpSpPr>
              <a:xfrm>
                <a:off x="1771769" y="2541032"/>
                <a:ext cx="169391" cy="45719"/>
                <a:chOff x="1771769" y="2541032"/>
                <a:chExt cx="169391" cy="45719"/>
              </a:xfrm>
            </p:grpSpPr>
            <p:grpSp>
              <p:nvGrpSpPr>
                <p:cNvPr id="70" name="Group 212">
                  <a:extLst>
                    <a:ext uri="{FF2B5EF4-FFF2-40B4-BE49-F238E27FC236}">
                      <a16:creationId xmlns:a16="http://schemas.microsoft.com/office/drawing/2014/main" id="{B1467628-1096-485D-AB71-F5ED7E30D200}"/>
                    </a:ext>
                  </a:extLst>
                </p:cNvPr>
                <p:cNvGrpSpPr>
                  <a:grpSpLocks noChangeAspect="1"/>
                </p:cNvGrpSpPr>
                <p:nvPr/>
              </p:nvGrpSpPr>
              <p:grpSpPr>
                <a:xfrm rot="5400000">
                  <a:off x="1833605" y="2542746"/>
                  <a:ext cx="45719" cy="42291"/>
                  <a:chOff x="971601" y="2260482"/>
                  <a:chExt cx="405043" cy="405045"/>
                </a:xfrm>
              </p:grpSpPr>
              <p:sp>
                <p:nvSpPr>
                  <p:cNvPr id="77" name="Freeform 84">
                    <a:extLst>
                      <a:ext uri="{FF2B5EF4-FFF2-40B4-BE49-F238E27FC236}">
                        <a16:creationId xmlns:a16="http://schemas.microsoft.com/office/drawing/2014/main" id="{9C0852B9-F60C-452F-82B6-73A9C3DFB991}"/>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78" name="Rectangle 77">
                    <a:extLst>
                      <a:ext uri="{FF2B5EF4-FFF2-40B4-BE49-F238E27FC236}">
                        <a16:creationId xmlns:a16="http://schemas.microsoft.com/office/drawing/2014/main" id="{7B91A83D-A437-4A95-85DE-159CE8141F51}"/>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71" name="Group 213">
                  <a:extLst>
                    <a:ext uri="{FF2B5EF4-FFF2-40B4-BE49-F238E27FC236}">
                      <a16:creationId xmlns:a16="http://schemas.microsoft.com/office/drawing/2014/main" id="{931FC775-A3D0-4295-854F-516DA96E009F}"/>
                    </a:ext>
                  </a:extLst>
                </p:cNvPr>
                <p:cNvGrpSpPr>
                  <a:grpSpLocks noChangeAspect="1"/>
                </p:cNvGrpSpPr>
                <p:nvPr/>
              </p:nvGrpSpPr>
              <p:grpSpPr>
                <a:xfrm rot="5400000">
                  <a:off x="1770055" y="2542746"/>
                  <a:ext cx="45719" cy="42291"/>
                  <a:chOff x="971601" y="2260482"/>
                  <a:chExt cx="405043" cy="405045"/>
                </a:xfrm>
              </p:grpSpPr>
              <p:sp>
                <p:nvSpPr>
                  <p:cNvPr id="75" name="Freeform 82">
                    <a:extLst>
                      <a:ext uri="{FF2B5EF4-FFF2-40B4-BE49-F238E27FC236}">
                        <a16:creationId xmlns:a16="http://schemas.microsoft.com/office/drawing/2014/main" id="{318AD083-4847-410F-90D9-8ACA7F819CBF}"/>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76" name="Rectangle 75">
                    <a:extLst>
                      <a:ext uri="{FF2B5EF4-FFF2-40B4-BE49-F238E27FC236}">
                        <a16:creationId xmlns:a16="http://schemas.microsoft.com/office/drawing/2014/main" id="{E26B2612-85F4-40C1-8474-AA998FAFB190}"/>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72" name="Group 214">
                  <a:extLst>
                    <a:ext uri="{FF2B5EF4-FFF2-40B4-BE49-F238E27FC236}">
                      <a16:creationId xmlns:a16="http://schemas.microsoft.com/office/drawing/2014/main" id="{6B033F1F-1422-4795-80CA-06FF4274979A}"/>
                    </a:ext>
                  </a:extLst>
                </p:cNvPr>
                <p:cNvGrpSpPr>
                  <a:grpSpLocks noChangeAspect="1"/>
                </p:cNvGrpSpPr>
                <p:nvPr/>
              </p:nvGrpSpPr>
              <p:grpSpPr>
                <a:xfrm rot="5400000">
                  <a:off x="1897155" y="2542746"/>
                  <a:ext cx="45719" cy="42291"/>
                  <a:chOff x="971601" y="2260482"/>
                  <a:chExt cx="405043" cy="405045"/>
                </a:xfrm>
              </p:grpSpPr>
              <p:sp>
                <p:nvSpPr>
                  <p:cNvPr id="73" name="Freeform 80">
                    <a:extLst>
                      <a:ext uri="{FF2B5EF4-FFF2-40B4-BE49-F238E27FC236}">
                        <a16:creationId xmlns:a16="http://schemas.microsoft.com/office/drawing/2014/main" id="{B4D51B70-A2D3-4A0B-9059-BB030A88B4E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74" name="Rectangle 73">
                    <a:extLst>
                      <a:ext uri="{FF2B5EF4-FFF2-40B4-BE49-F238E27FC236}">
                        <a16:creationId xmlns:a16="http://schemas.microsoft.com/office/drawing/2014/main" id="{E7B4BEFD-8F8F-423A-98F3-D50C529E8B8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nvGrpSpPr>
              <p:cNvPr id="60" name="Group 202">
                <a:extLst>
                  <a:ext uri="{FF2B5EF4-FFF2-40B4-BE49-F238E27FC236}">
                    <a16:creationId xmlns:a16="http://schemas.microsoft.com/office/drawing/2014/main" id="{0D5C1BDD-B4CD-468F-83E8-778F041B3AFF}"/>
                  </a:ext>
                </a:extLst>
              </p:cNvPr>
              <p:cNvGrpSpPr/>
              <p:nvPr/>
            </p:nvGrpSpPr>
            <p:grpSpPr>
              <a:xfrm>
                <a:off x="2332379" y="2541031"/>
                <a:ext cx="169391" cy="45719"/>
                <a:chOff x="1962419" y="2541032"/>
                <a:chExt cx="169391" cy="45719"/>
              </a:xfrm>
            </p:grpSpPr>
            <p:grpSp>
              <p:nvGrpSpPr>
                <p:cNvPr id="61" name="Group 203">
                  <a:extLst>
                    <a:ext uri="{FF2B5EF4-FFF2-40B4-BE49-F238E27FC236}">
                      <a16:creationId xmlns:a16="http://schemas.microsoft.com/office/drawing/2014/main" id="{06D0E237-7281-4CEF-84A1-1BF7EA6E9581}"/>
                    </a:ext>
                  </a:extLst>
                </p:cNvPr>
                <p:cNvGrpSpPr>
                  <a:grpSpLocks noChangeAspect="1"/>
                </p:cNvGrpSpPr>
                <p:nvPr/>
              </p:nvGrpSpPr>
              <p:grpSpPr>
                <a:xfrm rot="5400000">
                  <a:off x="1960705" y="2542746"/>
                  <a:ext cx="45719" cy="42291"/>
                  <a:chOff x="971601" y="2260482"/>
                  <a:chExt cx="405043" cy="405045"/>
                </a:xfrm>
              </p:grpSpPr>
              <p:sp>
                <p:nvSpPr>
                  <p:cNvPr id="68" name="Freeform 75">
                    <a:extLst>
                      <a:ext uri="{FF2B5EF4-FFF2-40B4-BE49-F238E27FC236}">
                        <a16:creationId xmlns:a16="http://schemas.microsoft.com/office/drawing/2014/main" id="{18FC64EF-7B63-4963-A119-9653F58E6B4D}"/>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69" name="Rectangle 68">
                    <a:extLst>
                      <a:ext uri="{FF2B5EF4-FFF2-40B4-BE49-F238E27FC236}">
                        <a16:creationId xmlns:a16="http://schemas.microsoft.com/office/drawing/2014/main" id="{AAF43A51-39B0-46CE-B7F4-D63CE90A5C7E}"/>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62" name="Group 204">
                  <a:extLst>
                    <a:ext uri="{FF2B5EF4-FFF2-40B4-BE49-F238E27FC236}">
                      <a16:creationId xmlns:a16="http://schemas.microsoft.com/office/drawing/2014/main" id="{10DEA5B2-00A9-4882-80C9-786A852C7D19}"/>
                    </a:ext>
                  </a:extLst>
                </p:cNvPr>
                <p:cNvGrpSpPr>
                  <a:grpSpLocks noChangeAspect="1"/>
                </p:cNvGrpSpPr>
                <p:nvPr/>
              </p:nvGrpSpPr>
              <p:grpSpPr>
                <a:xfrm rot="5400000">
                  <a:off x="2087805" y="2542746"/>
                  <a:ext cx="45719" cy="42291"/>
                  <a:chOff x="971601" y="2260482"/>
                  <a:chExt cx="405043" cy="405045"/>
                </a:xfrm>
              </p:grpSpPr>
              <p:sp>
                <p:nvSpPr>
                  <p:cNvPr id="66" name="Freeform 73">
                    <a:extLst>
                      <a:ext uri="{FF2B5EF4-FFF2-40B4-BE49-F238E27FC236}">
                        <a16:creationId xmlns:a16="http://schemas.microsoft.com/office/drawing/2014/main" id="{C7522BDF-EE78-46C0-984F-C043AED11AF0}"/>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67" name="Rectangle 66">
                    <a:extLst>
                      <a:ext uri="{FF2B5EF4-FFF2-40B4-BE49-F238E27FC236}">
                        <a16:creationId xmlns:a16="http://schemas.microsoft.com/office/drawing/2014/main" id="{3C992759-F6A8-4860-97C0-B9507832686B}"/>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63" name="Group 205">
                  <a:extLst>
                    <a:ext uri="{FF2B5EF4-FFF2-40B4-BE49-F238E27FC236}">
                      <a16:creationId xmlns:a16="http://schemas.microsoft.com/office/drawing/2014/main" id="{E2128441-D258-4F6C-98CE-FC0C4B752307}"/>
                    </a:ext>
                  </a:extLst>
                </p:cNvPr>
                <p:cNvGrpSpPr>
                  <a:grpSpLocks noChangeAspect="1"/>
                </p:cNvGrpSpPr>
                <p:nvPr/>
              </p:nvGrpSpPr>
              <p:grpSpPr>
                <a:xfrm rot="5400000">
                  <a:off x="2024255" y="2542746"/>
                  <a:ext cx="45719" cy="42291"/>
                  <a:chOff x="971601" y="2260482"/>
                  <a:chExt cx="405043" cy="405045"/>
                </a:xfrm>
              </p:grpSpPr>
              <p:sp>
                <p:nvSpPr>
                  <p:cNvPr id="64" name="Freeform 71">
                    <a:extLst>
                      <a:ext uri="{FF2B5EF4-FFF2-40B4-BE49-F238E27FC236}">
                        <a16:creationId xmlns:a16="http://schemas.microsoft.com/office/drawing/2014/main" id="{25AC07A4-DF9A-494C-9216-963CB145C5C2}"/>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65" name="Rectangle 64">
                    <a:extLst>
                      <a:ext uri="{FF2B5EF4-FFF2-40B4-BE49-F238E27FC236}">
                        <a16:creationId xmlns:a16="http://schemas.microsoft.com/office/drawing/2014/main" id="{CF38902C-77EB-42E6-A608-3809E0DE210E}"/>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sp>
          <p:nvSpPr>
            <p:cNvPr id="12" name="Rectangle 11">
              <a:extLst>
                <a:ext uri="{FF2B5EF4-FFF2-40B4-BE49-F238E27FC236}">
                  <a16:creationId xmlns:a16="http://schemas.microsoft.com/office/drawing/2014/main" id="{C86402FA-2E50-4609-B5FA-91DEE578C2A7}"/>
                </a:ext>
              </a:extLst>
            </p:cNvPr>
            <p:cNvSpPr>
              <a:spLocks noChangeAspect="1"/>
            </p:cNvSpPr>
            <p:nvPr/>
          </p:nvSpPr>
          <p:spPr>
            <a:xfrm>
              <a:off x="7404158" y="1912629"/>
              <a:ext cx="900000" cy="270000"/>
            </a:xfrm>
            <a:prstGeom prst="rect">
              <a:avLst/>
            </a:prstGeom>
            <a:solidFill>
              <a:srgbClr val="124191"/>
            </a:solidFill>
            <a:ln w="9525" cap="flat" cmpd="sng" algn="ctr">
              <a:solidFill>
                <a:srgbClr val="68717A"/>
              </a:solidFill>
              <a:prstDash val="solid"/>
            </a:ln>
            <a:effectLst/>
          </p:spPr>
          <p:txBody>
            <a:bodyPr lIns="0" tIns="0" rIns="0" bIns="0" rtlCol="0" anchor="ctr" anchorCtr="0"/>
            <a:lstStyle/>
            <a:p>
              <a:pPr marL="0" marR="0" lvl="0" indent="0" algn="ctr" defTabSz="457178"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dirty="0">
                  <a:ln>
                    <a:noFill/>
                  </a:ln>
                  <a:solidFill>
                    <a:srgbClr val="FFFFFF"/>
                  </a:solidFill>
                  <a:effectLst/>
                  <a:uLnTx/>
                  <a:uFillTx/>
                  <a:latin typeface="Arial"/>
                </a:rPr>
                <a:t>Future </a:t>
              </a:r>
              <a:r>
                <a:rPr kumimoji="0" lang="de-DE" sz="1000" b="0" i="0" u="none" strike="noStrike" kern="0" cap="none" spc="0" normalizeH="0" baseline="0" noProof="0" dirty="0" err="1">
                  <a:ln>
                    <a:noFill/>
                  </a:ln>
                  <a:solidFill>
                    <a:srgbClr val="FFFFFF"/>
                  </a:solidFill>
                  <a:effectLst/>
                  <a:uLnTx/>
                  <a:uFillTx/>
                  <a:latin typeface="Arial"/>
                </a:rPr>
                <a:t>expansion</a:t>
              </a:r>
              <a:endParaRPr kumimoji="0" lang="en-GB" sz="1000" b="0" i="0" u="none" strike="noStrike" kern="0" cap="none" spc="0" normalizeH="0" baseline="0" noProof="0" dirty="0">
                <a:ln>
                  <a:noFill/>
                </a:ln>
                <a:solidFill>
                  <a:srgbClr val="FFFFFF"/>
                </a:solidFill>
                <a:effectLst/>
                <a:uLnTx/>
                <a:uFillTx/>
                <a:latin typeface="Arial"/>
              </a:endParaRPr>
            </a:p>
          </p:txBody>
        </p:sp>
        <p:grpSp>
          <p:nvGrpSpPr>
            <p:cNvPr id="13" name="Group 222">
              <a:extLst>
                <a:ext uri="{FF2B5EF4-FFF2-40B4-BE49-F238E27FC236}">
                  <a16:creationId xmlns:a16="http://schemas.microsoft.com/office/drawing/2014/main" id="{DBDEC033-B492-4322-9C18-9C8965396567}"/>
                </a:ext>
              </a:extLst>
            </p:cNvPr>
            <p:cNvGrpSpPr/>
            <p:nvPr/>
          </p:nvGrpSpPr>
          <p:grpSpPr>
            <a:xfrm>
              <a:off x="7404158" y="1222960"/>
              <a:ext cx="900000" cy="293969"/>
              <a:chOff x="1686585" y="2541031"/>
              <a:chExt cx="900000" cy="293969"/>
            </a:xfrm>
          </p:grpSpPr>
          <p:sp>
            <p:nvSpPr>
              <p:cNvPr id="37" name="Rectangle 36">
                <a:extLst>
                  <a:ext uri="{FF2B5EF4-FFF2-40B4-BE49-F238E27FC236}">
                    <a16:creationId xmlns:a16="http://schemas.microsoft.com/office/drawing/2014/main" id="{D1726CED-884F-4309-9360-2306956C9FE6}"/>
                  </a:ext>
                </a:extLst>
              </p:cNvPr>
              <p:cNvSpPr>
                <a:spLocks noChangeAspect="1"/>
              </p:cNvSpPr>
              <p:nvPr/>
            </p:nvSpPr>
            <p:spPr>
              <a:xfrm>
                <a:off x="1686585" y="2565000"/>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marL="0" marR="0" lvl="0" indent="0" algn="ctr" defTabSz="457178"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dirty="0">
                    <a:ln>
                      <a:noFill/>
                    </a:ln>
                    <a:solidFill>
                      <a:srgbClr val="D8D9DA">
                        <a:lumMod val="10000"/>
                      </a:srgbClr>
                    </a:solidFill>
                    <a:effectLst/>
                    <a:uLnTx/>
                    <a:uFillTx/>
                    <a:latin typeface="Arial"/>
                  </a:rPr>
                  <a:t>Future </a:t>
                </a:r>
                <a:r>
                  <a:rPr kumimoji="0" lang="de-DE" sz="1000" b="0" i="0" u="none" strike="noStrike" kern="0" cap="none" spc="0" normalizeH="0" baseline="0" noProof="0" dirty="0" err="1">
                    <a:ln>
                      <a:noFill/>
                    </a:ln>
                    <a:solidFill>
                      <a:srgbClr val="D8D9DA">
                        <a:lumMod val="10000"/>
                      </a:srgbClr>
                    </a:solidFill>
                    <a:effectLst/>
                    <a:uLnTx/>
                    <a:uFillTx/>
                    <a:latin typeface="Arial"/>
                  </a:rPr>
                  <a:t>expansion</a:t>
                </a:r>
                <a:endParaRPr kumimoji="0" lang="en-GB" sz="1000" b="0" i="0" u="none" strike="noStrike" kern="0" cap="none" spc="0" normalizeH="0" baseline="0" noProof="0" dirty="0">
                  <a:ln>
                    <a:noFill/>
                  </a:ln>
                  <a:solidFill>
                    <a:srgbClr val="D8D9DA">
                      <a:lumMod val="10000"/>
                    </a:srgbClr>
                  </a:solidFill>
                  <a:effectLst/>
                  <a:uLnTx/>
                  <a:uFillTx/>
                  <a:latin typeface="Arial"/>
                </a:endParaRPr>
              </a:p>
            </p:txBody>
          </p:sp>
          <p:grpSp>
            <p:nvGrpSpPr>
              <p:cNvPr id="38" name="Group 224">
                <a:extLst>
                  <a:ext uri="{FF2B5EF4-FFF2-40B4-BE49-F238E27FC236}">
                    <a16:creationId xmlns:a16="http://schemas.microsoft.com/office/drawing/2014/main" id="{5092D72A-351E-42D9-B2B8-A60AB1665E44}"/>
                  </a:ext>
                </a:extLst>
              </p:cNvPr>
              <p:cNvGrpSpPr/>
              <p:nvPr/>
            </p:nvGrpSpPr>
            <p:grpSpPr>
              <a:xfrm>
                <a:off x="1771769" y="2541032"/>
                <a:ext cx="169391" cy="45719"/>
                <a:chOff x="1771769" y="2541032"/>
                <a:chExt cx="169391" cy="45719"/>
              </a:xfrm>
            </p:grpSpPr>
            <p:grpSp>
              <p:nvGrpSpPr>
                <p:cNvPr id="49" name="Group 235">
                  <a:extLst>
                    <a:ext uri="{FF2B5EF4-FFF2-40B4-BE49-F238E27FC236}">
                      <a16:creationId xmlns:a16="http://schemas.microsoft.com/office/drawing/2014/main" id="{93EC5DC5-080A-4FAB-8526-14A944BAFDFA}"/>
                    </a:ext>
                  </a:extLst>
                </p:cNvPr>
                <p:cNvGrpSpPr>
                  <a:grpSpLocks noChangeAspect="1"/>
                </p:cNvGrpSpPr>
                <p:nvPr/>
              </p:nvGrpSpPr>
              <p:grpSpPr>
                <a:xfrm rot="5400000">
                  <a:off x="1833605" y="2542746"/>
                  <a:ext cx="45719" cy="42291"/>
                  <a:chOff x="971601" y="2260482"/>
                  <a:chExt cx="405043" cy="405045"/>
                </a:xfrm>
              </p:grpSpPr>
              <p:sp>
                <p:nvSpPr>
                  <p:cNvPr id="56" name="Freeform 63">
                    <a:extLst>
                      <a:ext uri="{FF2B5EF4-FFF2-40B4-BE49-F238E27FC236}">
                        <a16:creationId xmlns:a16="http://schemas.microsoft.com/office/drawing/2014/main" id="{8946785A-FA63-40AF-AA06-185AD6E0CACC}"/>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57" name="Rectangle 56">
                    <a:extLst>
                      <a:ext uri="{FF2B5EF4-FFF2-40B4-BE49-F238E27FC236}">
                        <a16:creationId xmlns:a16="http://schemas.microsoft.com/office/drawing/2014/main" id="{7A40A77C-FBFD-4A3B-B64E-D26A67B2A188}"/>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50" name="Group 236">
                  <a:extLst>
                    <a:ext uri="{FF2B5EF4-FFF2-40B4-BE49-F238E27FC236}">
                      <a16:creationId xmlns:a16="http://schemas.microsoft.com/office/drawing/2014/main" id="{43ACD90E-183D-4E32-9EF1-38421A45A4D4}"/>
                    </a:ext>
                  </a:extLst>
                </p:cNvPr>
                <p:cNvGrpSpPr>
                  <a:grpSpLocks noChangeAspect="1"/>
                </p:cNvGrpSpPr>
                <p:nvPr/>
              </p:nvGrpSpPr>
              <p:grpSpPr>
                <a:xfrm rot="5400000">
                  <a:off x="1770055" y="2542746"/>
                  <a:ext cx="45719" cy="42291"/>
                  <a:chOff x="971601" y="2260482"/>
                  <a:chExt cx="405043" cy="405045"/>
                </a:xfrm>
              </p:grpSpPr>
              <p:sp>
                <p:nvSpPr>
                  <p:cNvPr id="54" name="Freeform 61">
                    <a:extLst>
                      <a:ext uri="{FF2B5EF4-FFF2-40B4-BE49-F238E27FC236}">
                        <a16:creationId xmlns:a16="http://schemas.microsoft.com/office/drawing/2014/main" id="{1959309A-4A66-4D4B-A378-E41B6A76F74D}"/>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55" name="Rectangle 54">
                    <a:extLst>
                      <a:ext uri="{FF2B5EF4-FFF2-40B4-BE49-F238E27FC236}">
                        <a16:creationId xmlns:a16="http://schemas.microsoft.com/office/drawing/2014/main" id="{53086311-A261-49E7-91E9-B80CCBDA38EF}"/>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51" name="Group 237">
                  <a:extLst>
                    <a:ext uri="{FF2B5EF4-FFF2-40B4-BE49-F238E27FC236}">
                      <a16:creationId xmlns:a16="http://schemas.microsoft.com/office/drawing/2014/main" id="{0CB54086-41DF-488C-AA0E-39C8D93E4F07}"/>
                    </a:ext>
                  </a:extLst>
                </p:cNvPr>
                <p:cNvGrpSpPr>
                  <a:grpSpLocks noChangeAspect="1"/>
                </p:cNvGrpSpPr>
                <p:nvPr/>
              </p:nvGrpSpPr>
              <p:grpSpPr>
                <a:xfrm rot="5400000">
                  <a:off x="1897155" y="2542746"/>
                  <a:ext cx="45719" cy="42291"/>
                  <a:chOff x="971601" y="2260482"/>
                  <a:chExt cx="405043" cy="405045"/>
                </a:xfrm>
              </p:grpSpPr>
              <p:sp>
                <p:nvSpPr>
                  <p:cNvPr id="52" name="Freeform 59">
                    <a:extLst>
                      <a:ext uri="{FF2B5EF4-FFF2-40B4-BE49-F238E27FC236}">
                        <a16:creationId xmlns:a16="http://schemas.microsoft.com/office/drawing/2014/main" id="{63799D53-6470-417E-87FA-6C8A767A300D}"/>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53" name="Rectangle 52">
                    <a:extLst>
                      <a:ext uri="{FF2B5EF4-FFF2-40B4-BE49-F238E27FC236}">
                        <a16:creationId xmlns:a16="http://schemas.microsoft.com/office/drawing/2014/main" id="{8BDCAA77-ED39-40C2-A8E3-4CF768B223FF}"/>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nvGrpSpPr>
              <p:cNvPr id="39" name="Group 225">
                <a:extLst>
                  <a:ext uri="{FF2B5EF4-FFF2-40B4-BE49-F238E27FC236}">
                    <a16:creationId xmlns:a16="http://schemas.microsoft.com/office/drawing/2014/main" id="{3AA277ED-9614-4F6E-8BA9-432CCD63E91B}"/>
                  </a:ext>
                </a:extLst>
              </p:cNvPr>
              <p:cNvGrpSpPr/>
              <p:nvPr/>
            </p:nvGrpSpPr>
            <p:grpSpPr>
              <a:xfrm>
                <a:off x="2332379" y="2541031"/>
                <a:ext cx="169391" cy="45719"/>
                <a:chOff x="1962419" y="2541032"/>
                <a:chExt cx="169391" cy="45719"/>
              </a:xfrm>
            </p:grpSpPr>
            <p:grpSp>
              <p:nvGrpSpPr>
                <p:cNvPr id="40" name="Group 226">
                  <a:extLst>
                    <a:ext uri="{FF2B5EF4-FFF2-40B4-BE49-F238E27FC236}">
                      <a16:creationId xmlns:a16="http://schemas.microsoft.com/office/drawing/2014/main" id="{E1FF68A1-EB0C-4FCC-9CE7-63FA45A96A66}"/>
                    </a:ext>
                  </a:extLst>
                </p:cNvPr>
                <p:cNvGrpSpPr>
                  <a:grpSpLocks noChangeAspect="1"/>
                </p:cNvGrpSpPr>
                <p:nvPr/>
              </p:nvGrpSpPr>
              <p:grpSpPr>
                <a:xfrm rot="5400000">
                  <a:off x="1960705" y="2542746"/>
                  <a:ext cx="45719" cy="42291"/>
                  <a:chOff x="971601" y="2260482"/>
                  <a:chExt cx="405043" cy="405045"/>
                </a:xfrm>
              </p:grpSpPr>
              <p:sp>
                <p:nvSpPr>
                  <p:cNvPr id="47" name="Freeform 54">
                    <a:extLst>
                      <a:ext uri="{FF2B5EF4-FFF2-40B4-BE49-F238E27FC236}">
                        <a16:creationId xmlns:a16="http://schemas.microsoft.com/office/drawing/2014/main" id="{BA3A084C-1F57-4B9F-B3A7-31453302C645}"/>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48" name="Rectangle 47">
                    <a:extLst>
                      <a:ext uri="{FF2B5EF4-FFF2-40B4-BE49-F238E27FC236}">
                        <a16:creationId xmlns:a16="http://schemas.microsoft.com/office/drawing/2014/main" id="{7F95E3D7-C22B-4054-9547-17FE8EE7C3CE}"/>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41" name="Group 227">
                  <a:extLst>
                    <a:ext uri="{FF2B5EF4-FFF2-40B4-BE49-F238E27FC236}">
                      <a16:creationId xmlns:a16="http://schemas.microsoft.com/office/drawing/2014/main" id="{2D19A294-C054-41C9-B88E-76F2428B1B79}"/>
                    </a:ext>
                  </a:extLst>
                </p:cNvPr>
                <p:cNvGrpSpPr>
                  <a:grpSpLocks noChangeAspect="1"/>
                </p:cNvGrpSpPr>
                <p:nvPr/>
              </p:nvGrpSpPr>
              <p:grpSpPr>
                <a:xfrm rot="5400000">
                  <a:off x="2087805" y="2542746"/>
                  <a:ext cx="45719" cy="42291"/>
                  <a:chOff x="971601" y="2260482"/>
                  <a:chExt cx="405043" cy="405045"/>
                </a:xfrm>
              </p:grpSpPr>
              <p:sp>
                <p:nvSpPr>
                  <p:cNvPr id="45" name="Freeform 52">
                    <a:extLst>
                      <a:ext uri="{FF2B5EF4-FFF2-40B4-BE49-F238E27FC236}">
                        <a16:creationId xmlns:a16="http://schemas.microsoft.com/office/drawing/2014/main" id="{936DBC66-6212-4FF3-8949-6440211C8C2F}"/>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46" name="Rectangle 45">
                    <a:extLst>
                      <a:ext uri="{FF2B5EF4-FFF2-40B4-BE49-F238E27FC236}">
                        <a16:creationId xmlns:a16="http://schemas.microsoft.com/office/drawing/2014/main" id="{605F03C2-362B-4767-94A1-33813046CA5F}"/>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42" name="Group 228">
                  <a:extLst>
                    <a:ext uri="{FF2B5EF4-FFF2-40B4-BE49-F238E27FC236}">
                      <a16:creationId xmlns:a16="http://schemas.microsoft.com/office/drawing/2014/main" id="{856E8F78-EBEF-4581-81BA-783672FBBECA}"/>
                    </a:ext>
                  </a:extLst>
                </p:cNvPr>
                <p:cNvGrpSpPr>
                  <a:grpSpLocks noChangeAspect="1"/>
                </p:cNvGrpSpPr>
                <p:nvPr/>
              </p:nvGrpSpPr>
              <p:grpSpPr>
                <a:xfrm rot="5400000">
                  <a:off x="2024255" y="2542746"/>
                  <a:ext cx="45719" cy="42291"/>
                  <a:chOff x="971601" y="2260482"/>
                  <a:chExt cx="405043" cy="405045"/>
                </a:xfrm>
              </p:grpSpPr>
              <p:sp>
                <p:nvSpPr>
                  <p:cNvPr id="43" name="Freeform 50">
                    <a:extLst>
                      <a:ext uri="{FF2B5EF4-FFF2-40B4-BE49-F238E27FC236}">
                        <a16:creationId xmlns:a16="http://schemas.microsoft.com/office/drawing/2014/main" id="{B1199144-1C8A-48C1-B601-AB9C26278C13}"/>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44" name="Rectangle 43">
                    <a:extLst>
                      <a:ext uri="{FF2B5EF4-FFF2-40B4-BE49-F238E27FC236}">
                        <a16:creationId xmlns:a16="http://schemas.microsoft.com/office/drawing/2014/main" id="{A2F9B8C3-3945-4BE8-8F95-C121A7A02FB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grpSp>
          <p:nvGrpSpPr>
            <p:cNvPr id="14" name="Group 244">
              <a:extLst>
                <a:ext uri="{FF2B5EF4-FFF2-40B4-BE49-F238E27FC236}">
                  <a16:creationId xmlns:a16="http://schemas.microsoft.com/office/drawing/2014/main" id="{C6083E06-428E-4F41-BE96-023D48AEAA56}"/>
                </a:ext>
              </a:extLst>
            </p:cNvPr>
            <p:cNvGrpSpPr/>
            <p:nvPr/>
          </p:nvGrpSpPr>
          <p:grpSpPr>
            <a:xfrm>
              <a:off x="7404158" y="877514"/>
              <a:ext cx="900000" cy="293969"/>
              <a:chOff x="1686585" y="2541031"/>
              <a:chExt cx="900000" cy="293969"/>
            </a:xfrm>
          </p:grpSpPr>
          <p:sp>
            <p:nvSpPr>
              <p:cNvPr id="16" name="Rectangle 15">
                <a:extLst>
                  <a:ext uri="{FF2B5EF4-FFF2-40B4-BE49-F238E27FC236}">
                    <a16:creationId xmlns:a16="http://schemas.microsoft.com/office/drawing/2014/main" id="{C1B5B2DB-611F-4A47-AB67-AC788C250B7F}"/>
                  </a:ext>
                </a:extLst>
              </p:cNvPr>
              <p:cNvSpPr>
                <a:spLocks noChangeAspect="1"/>
              </p:cNvSpPr>
              <p:nvPr/>
            </p:nvSpPr>
            <p:spPr>
              <a:xfrm>
                <a:off x="1686585" y="2565000"/>
                <a:ext cx="900000" cy="270000"/>
              </a:xfrm>
              <a:prstGeom prst="rect">
                <a:avLst/>
              </a:prstGeom>
              <a:solidFill>
                <a:srgbClr val="00C9FF"/>
              </a:solidFill>
              <a:ln w="9525" cap="flat" cmpd="sng" algn="ctr">
                <a:solidFill>
                  <a:srgbClr val="68717A"/>
                </a:solidFill>
                <a:prstDash val="solid"/>
              </a:ln>
              <a:effectLst/>
            </p:spPr>
            <p:txBody>
              <a:bodyPr lIns="0" tIns="0" rIns="0" bIns="0" rtlCol="0" anchor="ctr" anchorCtr="0"/>
              <a:lstStyle/>
              <a:p>
                <a:pPr marL="0" marR="0" lvl="0" indent="0" algn="ctr" defTabSz="457178"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dirty="0">
                    <a:ln>
                      <a:noFill/>
                    </a:ln>
                    <a:solidFill>
                      <a:srgbClr val="D8D9DA">
                        <a:lumMod val="10000"/>
                      </a:srgbClr>
                    </a:solidFill>
                    <a:effectLst/>
                    <a:uLnTx/>
                    <a:uFillTx/>
                    <a:latin typeface="Arial"/>
                  </a:rPr>
                  <a:t>Future </a:t>
                </a:r>
                <a:r>
                  <a:rPr kumimoji="0" lang="de-DE" sz="1000" b="0" i="0" u="none" strike="noStrike" kern="0" cap="none" spc="0" normalizeH="0" baseline="0" noProof="0" dirty="0" err="1">
                    <a:ln>
                      <a:noFill/>
                    </a:ln>
                    <a:solidFill>
                      <a:srgbClr val="D8D9DA">
                        <a:lumMod val="10000"/>
                      </a:srgbClr>
                    </a:solidFill>
                    <a:effectLst/>
                    <a:uLnTx/>
                    <a:uFillTx/>
                    <a:latin typeface="Arial"/>
                  </a:rPr>
                  <a:t>expansion</a:t>
                </a:r>
                <a:endParaRPr kumimoji="0" lang="en-GB" sz="1000" b="0" i="0" u="none" strike="noStrike" kern="0" cap="none" spc="0" normalizeH="0" baseline="0" noProof="0" dirty="0">
                  <a:ln>
                    <a:noFill/>
                  </a:ln>
                  <a:solidFill>
                    <a:srgbClr val="D8D9DA">
                      <a:lumMod val="10000"/>
                    </a:srgbClr>
                  </a:solidFill>
                  <a:effectLst/>
                  <a:uLnTx/>
                  <a:uFillTx/>
                  <a:latin typeface="Arial"/>
                </a:endParaRPr>
              </a:p>
            </p:txBody>
          </p:sp>
          <p:grpSp>
            <p:nvGrpSpPr>
              <p:cNvPr id="17" name="Group 246">
                <a:extLst>
                  <a:ext uri="{FF2B5EF4-FFF2-40B4-BE49-F238E27FC236}">
                    <a16:creationId xmlns:a16="http://schemas.microsoft.com/office/drawing/2014/main" id="{8A87DD27-8835-4CFD-B8F8-895DF3597BB2}"/>
                  </a:ext>
                </a:extLst>
              </p:cNvPr>
              <p:cNvGrpSpPr/>
              <p:nvPr/>
            </p:nvGrpSpPr>
            <p:grpSpPr>
              <a:xfrm>
                <a:off x="1771769" y="2541032"/>
                <a:ext cx="169391" cy="45719"/>
                <a:chOff x="1771769" y="2541032"/>
                <a:chExt cx="169391" cy="45719"/>
              </a:xfrm>
            </p:grpSpPr>
            <p:grpSp>
              <p:nvGrpSpPr>
                <p:cNvPr id="28" name="Group 257">
                  <a:extLst>
                    <a:ext uri="{FF2B5EF4-FFF2-40B4-BE49-F238E27FC236}">
                      <a16:creationId xmlns:a16="http://schemas.microsoft.com/office/drawing/2014/main" id="{C4FDD43B-6F6A-4672-9934-DDD15752624D}"/>
                    </a:ext>
                  </a:extLst>
                </p:cNvPr>
                <p:cNvGrpSpPr>
                  <a:grpSpLocks noChangeAspect="1"/>
                </p:cNvGrpSpPr>
                <p:nvPr/>
              </p:nvGrpSpPr>
              <p:grpSpPr>
                <a:xfrm rot="5400000">
                  <a:off x="1833605" y="2542746"/>
                  <a:ext cx="45719" cy="42291"/>
                  <a:chOff x="971601" y="2260482"/>
                  <a:chExt cx="405043" cy="405045"/>
                </a:xfrm>
              </p:grpSpPr>
              <p:sp>
                <p:nvSpPr>
                  <p:cNvPr id="35" name="Freeform 42">
                    <a:extLst>
                      <a:ext uri="{FF2B5EF4-FFF2-40B4-BE49-F238E27FC236}">
                        <a16:creationId xmlns:a16="http://schemas.microsoft.com/office/drawing/2014/main" id="{9D8E9C18-A788-47EE-AC85-F4E02016DF0F}"/>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36" name="Rectangle 35">
                    <a:extLst>
                      <a:ext uri="{FF2B5EF4-FFF2-40B4-BE49-F238E27FC236}">
                        <a16:creationId xmlns:a16="http://schemas.microsoft.com/office/drawing/2014/main" id="{6F9D8C5D-8C56-4BD1-AB3E-35C331801450}"/>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29" name="Group 258">
                  <a:extLst>
                    <a:ext uri="{FF2B5EF4-FFF2-40B4-BE49-F238E27FC236}">
                      <a16:creationId xmlns:a16="http://schemas.microsoft.com/office/drawing/2014/main" id="{FA7FC4E6-C519-41FE-ACC7-C9255F9CB4D9}"/>
                    </a:ext>
                  </a:extLst>
                </p:cNvPr>
                <p:cNvGrpSpPr>
                  <a:grpSpLocks noChangeAspect="1"/>
                </p:cNvGrpSpPr>
                <p:nvPr/>
              </p:nvGrpSpPr>
              <p:grpSpPr>
                <a:xfrm rot="5400000">
                  <a:off x="1770055" y="2542746"/>
                  <a:ext cx="45719" cy="42291"/>
                  <a:chOff x="971601" y="2260482"/>
                  <a:chExt cx="405043" cy="405045"/>
                </a:xfrm>
              </p:grpSpPr>
              <p:sp>
                <p:nvSpPr>
                  <p:cNvPr id="33" name="Freeform 40">
                    <a:extLst>
                      <a:ext uri="{FF2B5EF4-FFF2-40B4-BE49-F238E27FC236}">
                        <a16:creationId xmlns:a16="http://schemas.microsoft.com/office/drawing/2014/main" id="{A55A65F4-4313-4AF7-BA5A-86972130748C}"/>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34" name="Rectangle 33">
                    <a:extLst>
                      <a:ext uri="{FF2B5EF4-FFF2-40B4-BE49-F238E27FC236}">
                        <a16:creationId xmlns:a16="http://schemas.microsoft.com/office/drawing/2014/main" id="{2B8CBBD9-4364-47E7-8E17-480935327CF9}"/>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30" name="Group 259">
                  <a:extLst>
                    <a:ext uri="{FF2B5EF4-FFF2-40B4-BE49-F238E27FC236}">
                      <a16:creationId xmlns:a16="http://schemas.microsoft.com/office/drawing/2014/main" id="{E01839ED-8865-4001-820B-48D734E4130F}"/>
                    </a:ext>
                  </a:extLst>
                </p:cNvPr>
                <p:cNvGrpSpPr>
                  <a:grpSpLocks noChangeAspect="1"/>
                </p:cNvGrpSpPr>
                <p:nvPr/>
              </p:nvGrpSpPr>
              <p:grpSpPr>
                <a:xfrm rot="5400000">
                  <a:off x="1897155" y="2542746"/>
                  <a:ext cx="45719" cy="42291"/>
                  <a:chOff x="971601" y="2260482"/>
                  <a:chExt cx="405043" cy="405045"/>
                </a:xfrm>
              </p:grpSpPr>
              <p:sp>
                <p:nvSpPr>
                  <p:cNvPr id="31" name="Freeform 38">
                    <a:extLst>
                      <a:ext uri="{FF2B5EF4-FFF2-40B4-BE49-F238E27FC236}">
                        <a16:creationId xmlns:a16="http://schemas.microsoft.com/office/drawing/2014/main" id="{F2E08FAA-D444-4513-87B0-7FA4B962A598}"/>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32" name="Rectangle 31">
                    <a:extLst>
                      <a:ext uri="{FF2B5EF4-FFF2-40B4-BE49-F238E27FC236}">
                        <a16:creationId xmlns:a16="http://schemas.microsoft.com/office/drawing/2014/main" id="{FAFBFFD0-1ED1-4DFC-BF42-52106B4BE76F}"/>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nvGrpSpPr>
              <p:cNvPr id="18" name="Group 247">
                <a:extLst>
                  <a:ext uri="{FF2B5EF4-FFF2-40B4-BE49-F238E27FC236}">
                    <a16:creationId xmlns:a16="http://schemas.microsoft.com/office/drawing/2014/main" id="{DCF904BE-B310-4228-8AF2-F80E1B0F03C2}"/>
                  </a:ext>
                </a:extLst>
              </p:cNvPr>
              <p:cNvGrpSpPr/>
              <p:nvPr/>
            </p:nvGrpSpPr>
            <p:grpSpPr>
              <a:xfrm>
                <a:off x="2332379" y="2541031"/>
                <a:ext cx="169391" cy="45719"/>
                <a:chOff x="1962419" y="2541032"/>
                <a:chExt cx="169391" cy="45719"/>
              </a:xfrm>
            </p:grpSpPr>
            <p:grpSp>
              <p:nvGrpSpPr>
                <p:cNvPr id="19" name="Group 248">
                  <a:extLst>
                    <a:ext uri="{FF2B5EF4-FFF2-40B4-BE49-F238E27FC236}">
                      <a16:creationId xmlns:a16="http://schemas.microsoft.com/office/drawing/2014/main" id="{9806DCEB-DE35-4F6D-834F-BAF63F2932E8}"/>
                    </a:ext>
                  </a:extLst>
                </p:cNvPr>
                <p:cNvGrpSpPr>
                  <a:grpSpLocks noChangeAspect="1"/>
                </p:cNvGrpSpPr>
                <p:nvPr/>
              </p:nvGrpSpPr>
              <p:grpSpPr>
                <a:xfrm rot="5400000">
                  <a:off x="1960705" y="2542746"/>
                  <a:ext cx="45719" cy="42291"/>
                  <a:chOff x="971601" y="2260482"/>
                  <a:chExt cx="405043" cy="405045"/>
                </a:xfrm>
              </p:grpSpPr>
              <p:sp>
                <p:nvSpPr>
                  <p:cNvPr id="26" name="Freeform 33">
                    <a:extLst>
                      <a:ext uri="{FF2B5EF4-FFF2-40B4-BE49-F238E27FC236}">
                        <a16:creationId xmlns:a16="http://schemas.microsoft.com/office/drawing/2014/main" id="{90F116C1-2D0B-4BCC-B480-D5249CDEEE4E}"/>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27" name="Rectangle 26">
                    <a:extLst>
                      <a:ext uri="{FF2B5EF4-FFF2-40B4-BE49-F238E27FC236}">
                        <a16:creationId xmlns:a16="http://schemas.microsoft.com/office/drawing/2014/main" id="{31C0BB90-4F8E-44E2-93A2-6BCAFEE89D86}"/>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20" name="Group 249">
                  <a:extLst>
                    <a:ext uri="{FF2B5EF4-FFF2-40B4-BE49-F238E27FC236}">
                      <a16:creationId xmlns:a16="http://schemas.microsoft.com/office/drawing/2014/main" id="{4FADDA7E-E10F-4775-AA25-8FF1888E58E0}"/>
                    </a:ext>
                  </a:extLst>
                </p:cNvPr>
                <p:cNvGrpSpPr>
                  <a:grpSpLocks noChangeAspect="1"/>
                </p:cNvGrpSpPr>
                <p:nvPr/>
              </p:nvGrpSpPr>
              <p:grpSpPr>
                <a:xfrm rot="5400000">
                  <a:off x="2087805" y="2542746"/>
                  <a:ext cx="45719" cy="42291"/>
                  <a:chOff x="971601" y="2260482"/>
                  <a:chExt cx="405043" cy="405045"/>
                </a:xfrm>
              </p:grpSpPr>
              <p:sp>
                <p:nvSpPr>
                  <p:cNvPr id="24" name="Freeform 31">
                    <a:extLst>
                      <a:ext uri="{FF2B5EF4-FFF2-40B4-BE49-F238E27FC236}">
                        <a16:creationId xmlns:a16="http://schemas.microsoft.com/office/drawing/2014/main" id="{324042BB-ACFC-4E5C-98A0-E912375B2961}"/>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25" name="Rectangle 24">
                    <a:extLst>
                      <a:ext uri="{FF2B5EF4-FFF2-40B4-BE49-F238E27FC236}">
                        <a16:creationId xmlns:a16="http://schemas.microsoft.com/office/drawing/2014/main" id="{3E20ED3B-F467-403C-AC3E-14DEA5AB27F2}"/>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nvGrpSpPr>
                <p:cNvPr id="21" name="Group 250">
                  <a:extLst>
                    <a:ext uri="{FF2B5EF4-FFF2-40B4-BE49-F238E27FC236}">
                      <a16:creationId xmlns:a16="http://schemas.microsoft.com/office/drawing/2014/main" id="{98345EBE-85BF-4146-820A-A4931194653F}"/>
                    </a:ext>
                  </a:extLst>
                </p:cNvPr>
                <p:cNvGrpSpPr>
                  <a:grpSpLocks noChangeAspect="1"/>
                </p:cNvGrpSpPr>
                <p:nvPr/>
              </p:nvGrpSpPr>
              <p:grpSpPr>
                <a:xfrm rot="5400000">
                  <a:off x="2024255" y="2542746"/>
                  <a:ext cx="45719" cy="42291"/>
                  <a:chOff x="971601" y="2260482"/>
                  <a:chExt cx="405043" cy="405045"/>
                </a:xfrm>
              </p:grpSpPr>
              <p:sp>
                <p:nvSpPr>
                  <p:cNvPr id="22" name="Freeform 29">
                    <a:extLst>
                      <a:ext uri="{FF2B5EF4-FFF2-40B4-BE49-F238E27FC236}">
                        <a16:creationId xmlns:a16="http://schemas.microsoft.com/office/drawing/2014/main" id="{A27D4049-DD9A-4660-B802-44C9D439CC4B}"/>
                      </a:ext>
                    </a:extLst>
                  </p:cNvPr>
                  <p:cNvSpPr/>
                  <p:nvPr/>
                </p:nvSpPr>
                <p:spPr>
                  <a:xfrm flipH="1" flipV="1">
                    <a:off x="971601" y="2260482"/>
                    <a:ext cx="405043" cy="405045"/>
                  </a:xfrm>
                  <a:custGeom>
                    <a:avLst/>
                    <a:gdLst>
                      <a:gd name="connsiteX0" fmla="*/ 0 w 225026"/>
                      <a:gd name="connsiteY0" fmla="*/ 0 h 210283"/>
                      <a:gd name="connsiteX1" fmla="*/ 225026 w 225026"/>
                      <a:gd name="connsiteY1" fmla="*/ 0 h 210283"/>
                      <a:gd name="connsiteX2" fmla="*/ 225026 w 225026"/>
                      <a:gd name="connsiteY2" fmla="*/ 210283 h 210283"/>
                      <a:gd name="connsiteX3" fmla="*/ 0 w 225026"/>
                      <a:gd name="connsiteY3" fmla="*/ 210283 h 210283"/>
                      <a:gd name="connsiteX4" fmla="*/ 0 w 225026"/>
                      <a:gd name="connsiteY4" fmla="*/ 0 h 210283"/>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 name="connsiteX0" fmla="*/ 0 w 225026"/>
                      <a:gd name="connsiteY0" fmla="*/ 0 h 211476"/>
                      <a:gd name="connsiteX1" fmla="*/ 225026 w 225026"/>
                      <a:gd name="connsiteY1" fmla="*/ 0 h 211476"/>
                      <a:gd name="connsiteX2" fmla="*/ 225026 w 225026"/>
                      <a:gd name="connsiteY2" fmla="*/ 210283 h 211476"/>
                      <a:gd name="connsiteX3" fmla="*/ 113156 w 225026"/>
                      <a:gd name="connsiteY3" fmla="*/ 211476 h 211476"/>
                      <a:gd name="connsiteX4" fmla="*/ 0 w 225026"/>
                      <a:gd name="connsiteY4" fmla="*/ 210283 h 211476"/>
                      <a:gd name="connsiteX5" fmla="*/ 0 w 225026"/>
                      <a:gd name="connsiteY5" fmla="*/ 0 h 21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26" h="211476">
                        <a:moveTo>
                          <a:pt x="0" y="0"/>
                        </a:moveTo>
                        <a:lnTo>
                          <a:pt x="225026" y="0"/>
                        </a:lnTo>
                        <a:lnTo>
                          <a:pt x="225026" y="210283"/>
                        </a:lnTo>
                        <a:lnTo>
                          <a:pt x="113156" y="211476"/>
                        </a:lnTo>
                        <a:lnTo>
                          <a:pt x="0" y="210283"/>
                        </a:lnTo>
                        <a:lnTo>
                          <a:pt x="0" y="0"/>
                        </a:lnTo>
                        <a:close/>
                      </a:path>
                    </a:pathLst>
                  </a:custGeom>
                  <a:solidFill>
                    <a:srgbClr val="D8D9DA"/>
                  </a:solidFill>
                  <a:ln w="9525" cap="flat" cmpd="sng" algn="ctr">
                    <a:solidFill>
                      <a:srgbClr val="68717A"/>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sp>
                <p:nvSpPr>
                  <p:cNvPr id="23" name="Rectangle 22">
                    <a:extLst>
                      <a:ext uri="{FF2B5EF4-FFF2-40B4-BE49-F238E27FC236}">
                        <a16:creationId xmlns:a16="http://schemas.microsoft.com/office/drawing/2014/main" id="{7057DA13-3D99-49B5-A9C7-B519AE029644}"/>
                      </a:ext>
                    </a:extLst>
                  </p:cNvPr>
                  <p:cNvSpPr/>
                  <p:nvPr/>
                </p:nvSpPr>
                <p:spPr>
                  <a:xfrm>
                    <a:off x="1150906" y="2436735"/>
                    <a:ext cx="45719" cy="45719"/>
                  </a:xfrm>
                  <a:prstGeom prst="rect">
                    <a:avLst/>
                  </a:prstGeom>
                  <a:solidFill>
                    <a:srgbClr val="A8BBC0"/>
                  </a:solidFill>
                  <a:ln w="9525" cap="flat" cmpd="sng" algn="ctr">
                    <a:no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grpSp>
        </p:grpSp>
        <p:sp>
          <p:nvSpPr>
            <p:cNvPr id="15" name="Rectangle 14">
              <a:extLst>
                <a:ext uri="{FF2B5EF4-FFF2-40B4-BE49-F238E27FC236}">
                  <a16:creationId xmlns:a16="http://schemas.microsoft.com/office/drawing/2014/main" id="{EC1033FD-845F-46D9-884F-D54550E5413C}"/>
                </a:ext>
              </a:extLst>
            </p:cNvPr>
            <p:cNvSpPr/>
            <p:nvPr/>
          </p:nvSpPr>
          <p:spPr>
            <a:xfrm>
              <a:off x="6383887" y="816555"/>
              <a:ext cx="1981001" cy="1440160"/>
            </a:xfrm>
            <a:prstGeom prst="rect">
              <a:avLst/>
            </a:prstGeom>
            <a:noFill/>
            <a:ln w="28575" cap="flat" cmpd="sng" algn="ctr">
              <a:solidFill>
                <a:srgbClr val="124191"/>
              </a:solidFill>
              <a:prstDash val="solid"/>
            </a:ln>
            <a:effectLst/>
          </p:spPr>
          <p:txBody>
            <a:bodyPr tIns="90000" bIns="90000" rtlCol="0" anchor="t" anchorCtr="0"/>
            <a:lstStyle/>
            <a:p>
              <a:pPr marL="0" marR="0" lvl="0" indent="0" algn="ctr" defTabSz="457178"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A8BBC0"/>
                </a:solidFill>
                <a:effectLst/>
                <a:uLnTx/>
                <a:uFillTx/>
                <a:latin typeface="Arial"/>
              </a:endParaRPr>
            </a:p>
          </p:txBody>
        </p:sp>
      </p:grpSp>
      <p:sp>
        <p:nvSpPr>
          <p:cNvPr id="142" name="TextBox 141">
            <a:extLst>
              <a:ext uri="{FF2B5EF4-FFF2-40B4-BE49-F238E27FC236}">
                <a16:creationId xmlns:a16="http://schemas.microsoft.com/office/drawing/2014/main" id="{D3AD45EE-DBB4-40E5-BE09-794F4DB24B55}"/>
              </a:ext>
            </a:extLst>
          </p:cNvPr>
          <p:cNvSpPr txBox="1"/>
          <p:nvPr/>
        </p:nvSpPr>
        <p:spPr>
          <a:xfrm>
            <a:off x="418121" y="2049183"/>
            <a:ext cx="1506023" cy="535442"/>
          </a:xfrm>
          <a:prstGeom prst="rect">
            <a:avLst/>
          </a:prstGeom>
          <a:noFill/>
          <a:ln w="19050">
            <a:solidFill>
              <a:srgbClr val="124191"/>
            </a:solidFill>
            <a:prstDash val="dash"/>
          </a:ln>
        </p:spPr>
        <p:txBody>
          <a:bodyPr wrap="square" rtlCol="0" anchor="b">
            <a:noAutofit/>
          </a:bodyPr>
          <a:lstStyle/>
          <a:p>
            <a:pPr marL="0" marR="0" lvl="0" indent="0" algn="l" defTabSz="685783" rtl="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124191"/>
                </a:solidFill>
                <a:effectLst/>
                <a:uLnTx/>
                <a:uFillTx/>
                <a:latin typeface="Arial"/>
              </a:rPr>
              <a:t>Current LTE Cell Sets </a:t>
            </a:r>
          </a:p>
        </p:txBody>
      </p:sp>
      <p:sp>
        <p:nvSpPr>
          <p:cNvPr id="143" name="Rectangle 142">
            <a:extLst>
              <a:ext uri="{FF2B5EF4-FFF2-40B4-BE49-F238E27FC236}">
                <a16:creationId xmlns:a16="http://schemas.microsoft.com/office/drawing/2014/main" id="{3442A01B-270F-40B5-A267-270D59B698D1}"/>
              </a:ext>
            </a:extLst>
          </p:cNvPr>
          <p:cNvSpPr>
            <a:spLocks noChangeAspect="1"/>
          </p:cNvSpPr>
          <p:nvPr/>
        </p:nvSpPr>
        <p:spPr>
          <a:xfrm>
            <a:off x="3053909" y="1555013"/>
            <a:ext cx="233167" cy="281596"/>
          </a:xfrm>
          <a:prstGeom prst="rect">
            <a:avLst/>
          </a:prstGeom>
          <a:solidFill>
            <a:schemeClr val="accent1"/>
          </a:solidFill>
          <a:ln w="9525" cap="flat" cmpd="sng" algn="ctr">
            <a:solidFill>
              <a:srgbClr val="68717A"/>
            </a:solidFill>
            <a:prstDash val="solid"/>
          </a:ln>
          <a:effectLst/>
        </p:spPr>
        <p:txBody>
          <a:bodyPr lIns="0" tIns="0" rIns="0" bIns="0" rtlCol="0" anchor="ctr" anchorCtr="0"/>
          <a:lstStyle/>
          <a:p>
            <a:pPr marL="0" marR="0" lvl="0" indent="0" algn="ctr" defTabSz="457178" rtl="0" eaLnBrk="1" fontAlgn="base" latinLnBrk="0" hangingPunct="1">
              <a:lnSpc>
                <a:spcPct val="100000"/>
              </a:lnSpc>
              <a:spcBef>
                <a:spcPct val="0"/>
              </a:spcBef>
              <a:spcAft>
                <a:spcPct val="0"/>
              </a:spcAft>
              <a:buClrTx/>
              <a:buSzTx/>
              <a:buFontTx/>
              <a:buNone/>
              <a:tabLst/>
              <a:defRPr/>
            </a:pPr>
            <a:r>
              <a:rPr kumimoji="0" lang="de-DE" sz="900" b="0" i="0" u="none" strike="noStrike" kern="0" cap="none" spc="0" normalizeH="0" baseline="0" noProof="0" dirty="0">
                <a:ln>
                  <a:noFill/>
                </a:ln>
                <a:solidFill>
                  <a:srgbClr val="D8D9DA">
                    <a:lumMod val="10000"/>
                  </a:srgbClr>
                </a:solidFill>
                <a:effectLst/>
                <a:uLnTx/>
                <a:uFillTx/>
                <a:latin typeface="Arial"/>
              </a:rPr>
              <a:t>GSM</a:t>
            </a:r>
            <a:endParaRPr kumimoji="0" lang="en-GB" sz="900" b="0" i="0" u="none" strike="noStrike" kern="0" cap="none" spc="0" normalizeH="0" baseline="0" noProof="0" dirty="0">
              <a:ln>
                <a:noFill/>
              </a:ln>
              <a:solidFill>
                <a:srgbClr val="D8D9DA">
                  <a:lumMod val="10000"/>
                </a:srgbClr>
              </a:solidFill>
              <a:effectLst/>
              <a:uLnTx/>
              <a:uFillTx/>
              <a:latin typeface="Arial"/>
            </a:endParaRPr>
          </a:p>
        </p:txBody>
      </p:sp>
      <p:cxnSp>
        <p:nvCxnSpPr>
          <p:cNvPr id="144" name="Straight Connector 143">
            <a:extLst>
              <a:ext uri="{FF2B5EF4-FFF2-40B4-BE49-F238E27FC236}">
                <a16:creationId xmlns:a16="http://schemas.microsoft.com/office/drawing/2014/main" id="{D60DBAB0-7744-4328-8D91-3BEB922451A8}"/>
              </a:ext>
            </a:extLst>
          </p:cNvPr>
          <p:cNvCxnSpPr/>
          <p:nvPr/>
        </p:nvCxnSpPr>
        <p:spPr>
          <a:xfrm>
            <a:off x="2210663" y="1347574"/>
            <a:ext cx="1144927" cy="0"/>
          </a:xfrm>
          <a:prstGeom prst="line">
            <a:avLst/>
          </a:prstGeom>
          <a:ln w="19050" cmpd="sng">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877EB44F-FFE3-414B-A8F4-29CD0D52397F}"/>
              </a:ext>
            </a:extLst>
          </p:cNvPr>
          <p:cNvCxnSpPr/>
          <p:nvPr/>
        </p:nvCxnSpPr>
        <p:spPr>
          <a:xfrm>
            <a:off x="2210662" y="2216821"/>
            <a:ext cx="0" cy="37333"/>
          </a:xfrm>
          <a:prstGeom prst="line">
            <a:avLst/>
          </a:prstGeom>
          <a:ln w="19050" cmpd="sng">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D6F0470-37AE-4D05-A770-F0B1CEA30603}"/>
              </a:ext>
            </a:extLst>
          </p:cNvPr>
          <p:cNvCxnSpPr/>
          <p:nvPr/>
        </p:nvCxnSpPr>
        <p:spPr>
          <a:xfrm>
            <a:off x="2211193" y="2216820"/>
            <a:ext cx="641000" cy="0"/>
          </a:xfrm>
          <a:prstGeom prst="line">
            <a:avLst/>
          </a:prstGeom>
          <a:ln w="19050" cmpd="sng">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1E19BF3E-CE31-420D-A8C0-A549838F6002}"/>
              </a:ext>
            </a:extLst>
          </p:cNvPr>
          <p:cNvCxnSpPr/>
          <p:nvPr/>
        </p:nvCxnSpPr>
        <p:spPr>
          <a:xfrm>
            <a:off x="3329416" y="1897932"/>
            <a:ext cx="0" cy="23424"/>
          </a:xfrm>
          <a:prstGeom prst="line">
            <a:avLst/>
          </a:prstGeom>
          <a:ln w="19050" cmpd="sng">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FCCD0425-A111-46BA-BC23-29620590AD64}"/>
              </a:ext>
            </a:extLst>
          </p:cNvPr>
          <p:cNvCxnSpPr/>
          <p:nvPr/>
        </p:nvCxnSpPr>
        <p:spPr>
          <a:xfrm flipV="1">
            <a:off x="2871529" y="1870566"/>
            <a:ext cx="456902" cy="2341"/>
          </a:xfrm>
          <a:prstGeom prst="line">
            <a:avLst/>
          </a:prstGeom>
          <a:ln w="19050" cmpd="sng">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B955B6FC-5110-4A42-84E7-E24D7033E0F2}"/>
              </a:ext>
            </a:extLst>
          </p:cNvPr>
          <p:cNvCxnSpPr/>
          <p:nvPr/>
        </p:nvCxnSpPr>
        <p:spPr>
          <a:xfrm flipH="1">
            <a:off x="2847943" y="2216821"/>
            <a:ext cx="29775" cy="15444"/>
          </a:xfrm>
          <a:prstGeom prst="line">
            <a:avLst/>
          </a:prstGeom>
          <a:ln w="19050" cmpd="sng">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sp>
        <p:nvSpPr>
          <p:cNvPr id="150" name="TextBox 149">
            <a:extLst>
              <a:ext uri="{FF2B5EF4-FFF2-40B4-BE49-F238E27FC236}">
                <a16:creationId xmlns:a16="http://schemas.microsoft.com/office/drawing/2014/main" id="{71CED62E-43E9-4F2B-9AA0-43499485BED0}"/>
              </a:ext>
            </a:extLst>
          </p:cNvPr>
          <p:cNvSpPr txBox="1"/>
          <p:nvPr/>
        </p:nvSpPr>
        <p:spPr>
          <a:xfrm>
            <a:off x="419726" y="1335498"/>
            <a:ext cx="1506023" cy="535442"/>
          </a:xfrm>
          <a:prstGeom prst="rect">
            <a:avLst/>
          </a:prstGeom>
          <a:noFill/>
          <a:ln w="19050">
            <a:solidFill>
              <a:srgbClr val="124191"/>
            </a:solidFill>
            <a:prstDash val="dash"/>
          </a:ln>
        </p:spPr>
        <p:txBody>
          <a:bodyPr wrap="square" rtlCol="0" anchor="b">
            <a:noAutofit/>
          </a:bodyPr>
          <a:lstStyle/>
          <a:p>
            <a:pPr marL="0" marR="0" lvl="0" indent="0" algn="l" defTabSz="685783" rtl="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124191"/>
                </a:solidFill>
                <a:effectLst/>
                <a:uLnTx/>
                <a:uFillTx/>
                <a:latin typeface="Arial"/>
              </a:rPr>
              <a:t>New SRAN Cell Sets </a:t>
            </a:r>
          </a:p>
        </p:txBody>
      </p:sp>
      <p:sp>
        <p:nvSpPr>
          <p:cNvPr id="151" name="TextBox 150">
            <a:extLst>
              <a:ext uri="{FF2B5EF4-FFF2-40B4-BE49-F238E27FC236}">
                <a16:creationId xmlns:a16="http://schemas.microsoft.com/office/drawing/2014/main" id="{68188CF2-8992-41C5-A99D-CA2207E26BD7}"/>
              </a:ext>
            </a:extLst>
          </p:cNvPr>
          <p:cNvSpPr txBox="1"/>
          <p:nvPr/>
        </p:nvSpPr>
        <p:spPr>
          <a:xfrm>
            <a:off x="2458161" y="846488"/>
            <a:ext cx="999622" cy="523220"/>
          </a:xfrm>
          <a:prstGeom prst="rect">
            <a:avLst/>
          </a:prstGeom>
          <a:noFill/>
        </p:spPr>
        <p:txBody>
          <a:bodyPr wrap="square" rtlCol="0">
            <a:spAutoFit/>
          </a:bodyPr>
          <a:lstStyle/>
          <a:p>
            <a:pPr marL="0" marR="0" lvl="0" indent="0" algn="l" defTabSz="457189" rtl="0" eaLnBrk="1" fontAlgn="base" latinLnBrk="0" hangingPunct="1">
              <a:lnSpc>
                <a:spcPct val="100000"/>
              </a:lnSpc>
              <a:spcBef>
                <a:spcPct val="0"/>
              </a:spcBef>
              <a:spcAft>
                <a:spcPct val="0"/>
              </a:spcAft>
              <a:buClrTx/>
              <a:buSzTx/>
              <a:buFontTx/>
              <a:buNone/>
              <a:tabLst/>
              <a:defRPr/>
            </a:pPr>
            <a:r>
              <a:rPr kumimoji="0" lang="fi-FI" sz="1400" b="0" i="0" u="none" strike="noStrike" kern="1200" cap="none" spc="0" normalizeH="0" baseline="0" noProof="0" dirty="0">
                <a:ln>
                  <a:noFill/>
                </a:ln>
                <a:solidFill>
                  <a:srgbClr val="C00000"/>
                </a:solidFill>
                <a:effectLst/>
                <a:uLnTx/>
                <a:uFillTx/>
                <a:latin typeface="Arial" charset="0"/>
              </a:rPr>
              <a:t>SRAN Cell Set</a:t>
            </a:r>
            <a:endParaRPr kumimoji="0" lang="en-US" sz="1400" b="0" i="0" u="none" strike="noStrike" kern="1200" cap="none" spc="0" normalizeH="0" baseline="0" noProof="0" dirty="0">
              <a:ln>
                <a:noFill/>
              </a:ln>
              <a:solidFill>
                <a:srgbClr val="C00000"/>
              </a:solidFill>
              <a:effectLst/>
              <a:uLnTx/>
              <a:uFillTx/>
              <a:latin typeface="Arial" charset="0"/>
            </a:endParaRPr>
          </a:p>
        </p:txBody>
      </p:sp>
      <p:sp>
        <p:nvSpPr>
          <p:cNvPr id="152" name="Right Arrow 175">
            <a:extLst>
              <a:ext uri="{FF2B5EF4-FFF2-40B4-BE49-F238E27FC236}">
                <a16:creationId xmlns:a16="http://schemas.microsoft.com/office/drawing/2014/main" id="{D2E43285-4B07-49C6-8357-80D4289EDC5C}"/>
              </a:ext>
            </a:extLst>
          </p:cNvPr>
          <p:cNvSpPr/>
          <p:nvPr/>
        </p:nvSpPr>
        <p:spPr>
          <a:xfrm>
            <a:off x="1967849" y="2216819"/>
            <a:ext cx="195384" cy="408519"/>
          </a:xfrm>
          <a:prstGeom prst="rightArrow">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153" name="Right Arrow 176">
            <a:extLst>
              <a:ext uri="{FF2B5EF4-FFF2-40B4-BE49-F238E27FC236}">
                <a16:creationId xmlns:a16="http://schemas.microsoft.com/office/drawing/2014/main" id="{9385F1B6-12FE-40E4-B0D6-D1087C9CE038}"/>
              </a:ext>
            </a:extLst>
          </p:cNvPr>
          <p:cNvSpPr/>
          <p:nvPr/>
        </p:nvSpPr>
        <p:spPr>
          <a:xfrm>
            <a:off x="1964511" y="1465505"/>
            <a:ext cx="195384" cy="408519"/>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A8BBC0"/>
              </a:solidFill>
              <a:effectLst/>
              <a:uLnTx/>
              <a:uFillTx/>
              <a:latin typeface="Nokia Pure Text Light"/>
              <a:ea typeface="+mn-ea"/>
              <a:cs typeface="+mn-cs"/>
            </a:endParaRPr>
          </a:p>
        </p:txBody>
      </p:sp>
      <p:sp>
        <p:nvSpPr>
          <p:cNvPr id="154" name="Rectangle 153">
            <a:extLst>
              <a:ext uri="{FF2B5EF4-FFF2-40B4-BE49-F238E27FC236}">
                <a16:creationId xmlns:a16="http://schemas.microsoft.com/office/drawing/2014/main" id="{D5A33B37-19B0-4E09-91E1-057EBEA4CC57}"/>
              </a:ext>
            </a:extLst>
          </p:cNvPr>
          <p:cNvSpPr/>
          <p:nvPr/>
        </p:nvSpPr>
        <p:spPr>
          <a:xfrm>
            <a:off x="251419" y="3109191"/>
            <a:ext cx="4086119" cy="1385977"/>
          </a:xfrm>
          <a:prstGeom prst="rect">
            <a:avLst/>
          </a:prstGeom>
          <a:solidFill>
            <a:srgbClr val="124192"/>
          </a:solidFill>
          <a:ln w="11429" cap="flat" cmpd="sng" algn="ctr">
            <a:noFill/>
            <a:prstDash val="sysDash"/>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71446" marR="0" lvl="0" indent="-171446"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pl-PL"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LTE cell sets:</a:t>
            </a:r>
          </a:p>
          <a:p>
            <a:pPr marL="628634" marR="0" lvl="1" indent="-171446"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pl-PL"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LTE configurations from LTE SW </a:t>
            </a:r>
            <a:r>
              <a:rPr kumimoji="0" lang="fi-FI" sz="1200" b="0" i="0" u="none" strike="noStrike" kern="0" cap="none" spc="0" normalizeH="0" baseline="0" noProof="0" dirty="0" err="1">
                <a:ln>
                  <a:noFill/>
                </a:ln>
                <a:solidFill>
                  <a:srgbClr val="FFFFFF"/>
                </a:solidFill>
                <a:effectLst/>
                <a:uLnTx/>
                <a:uFillTx/>
                <a:latin typeface="Arial" charset="0"/>
                <a:ea typeface="Nokia Pure Text Light" panose="020B0403020202020204" pitchFamily="34" charset="0"/>
              </a:rPr>
              <a:t>will</a:t>
            </a:r>
            <a:r>
              <a:rPr kumimoji="0" lang="fi-FI"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 </a:t>
            </a:r>
            <a:r>
              <a:rPr kumimoji="0" lang="fi-FI" sz="1200" b="0" i="0" u="none" strike="noStrike" kern="0" cap="none" spc="0" normalizeH="0" baseline="0" noProof="0" dirty="0" err="1">
                <a:ln>
                  <a:noFill/>
                </a:ln>
                <a:solidFill>
                  <a:srgbClr val="FFFFFF"/>
                </a:solidFill>
                <a:effectLst/>
                <a:uLnTx/>
                <a:uFillTx/>
                <a:latin typeface="Arial" charset="0"/>
                <a:ea typeface="Nokia Pure Text Light" panose="020B0403020202020204" pitchFamily="34" charset="0"/>
              </a:rPr>
              <a:t>be</a:t>
            </a:r>
            <a:r>
              <a:rPr kumimoji="0" lang="fi-FI"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 </a:t>
            </a:r>
            <a:r>
              <a:rPr kumimoji="0" lang="pl-PL"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supported in SRAN 17 </a:t>
            </a:r>
          </a:p>
          <a:p>
            <a:pPr marL="628634" marR="0" lvl="1" indent="-171446"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pl-PL"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Part of SRAN17</a:t>
            </a:r>
            <a:r>
              <a:rPr kumimoji="0" lang="fi-FI"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A</a:t>
            </a:r>
            <a:r>
              <a:rPr kumimoji="0" lang="pl-PL"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 parity with LTE</a:t>
            </a:r>
          </a:p>
          <a:p>
            <a:pPr marL="171446" marR="0" lvl="0" indent="-171446"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pl-PL"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SRAN cell sets:</a:t>
            </a:r>
          </a:p>
          <a:p>
            <a:pPr marL="628634" marR="0" lvl="1" indent="-171446"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pl-PL"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GSM, WCDMA, RAT shar</a:t>
            </a:r>
            <a:r>
              <a:rPr kumimoji="0" lang="fi-FI" sz="1200" b="0" i="0" u="none" strike="noStrike" kern="0" cap="none" spc="0" normalizeH="0" baseline="0" noProof="0" dirty="0" err="1">
                <a:ln>
                  <a:noFill/>
                </a:ln>
                <a:solidFill>
                  <a:srgbClr val="FFFFFF"/>
                </a:solidFill>
                <a:effectLst/>
                <a:uLnTx/>
                <a:uFillTx/>
                <a:latin typeface="Arial" charset="0"/>
                <a:ea typeface="Nokia Pure Text Light" panose="020B0403020202020204" pitchFamily="34" charset="0"/>
              </a:rPr>
              <a:t>ing</a:t>
            </a:r>
            <a:br>
              <a:rPr kumimoji="0" lang="fi-FI"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br>
            <a:r>
              <a:rPr kumimoji="0" lang="pl-PL"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 (LTE-GSM, WCDMA- GSM, LTE-WCDMA</a:t>
            </a:r>
            <a:r>
              <a:rPr kumimoji="0" lang="fi-FI"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rPr>
              <a:t>)</a:t>
            </a:r>
            <a:endParaRPr kumimoji="0" lang="pl-PL" sz="1200" b="0" i="0" u="none" strike="noStrike" kern="0" cap="none" spc="0" normalizeH="0" baseline="0" noProof="0" dirty="0">
              <a:ln>
                <a:noFill/>
              </a:ln>
              <a:solidFill>
                <a:srgbClr val="FFFFFF"/>
              </a:solidFill>
              <a:effectLst/>
              <a:uLnTx/>
              <a:uFillTx/>
              <a:latin typeface="Arial" charset="0"/>
              <a:ea typeface="Nokia Pure Text Light" panose="020B0403020202020204" pitchFamily="34" charset="0"/>
            </a:endParaRPr>
          </a:p>
        </p:txBody>
      </p:sp>
      <p:sp>
        <p:nvSpPr>
          <p:cNvPr id="155" name="Footer Placeholder 3">
            <a:extLst>
              <a:ext uri="{FF2B5EF4-FFF2-40B4-BE49-F238E27FC236}">
                <a16:creationId xmlns:a16="http://schemas.microsoft.com/office/drawing/2014/main" id="{48EA819D-98A7-4CDA-92F2-211DB6A10708}"/>
              </a:ext>
            </a:extLst>
          </p:cNvPr>
          <p:cNvSpPr>
            <a:spLocks noGrp="1"/>
          </p:cNvSpPr>
          <p:nvPr>
            <p:ph type="ftr" sz="quarter" idx="3"/>
          </p:nvPr>
        </p:nvSpPr>
        <p:spPr>
          <a:xfrm>
            <a:off x="2692800" y="4816800"/>
            <a:ext cx="2581200" cy="122400"/>
          </a:xfrm>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Tree>
    <p:extLst>
      <p:ext uri="{BB962C8B-B14F-4D97-AF65-F5344CB8AC3E}">
        <p14:creationId xmlns:p14="http://schemas.microsoft.com/office/powerpoint/2010/main" val="372161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FDEB84-23C8-470C-9DFA-3B662C998789}"/>
              </a:ext>
            </a:extLst>
          </p:cNvPr>
          <p:cNvSpPr/>
          <p:nvPr/>
        </p:nvSpPr>
        <p:spPr>
          <a:xfrm>
            <a:off x="2269954" y="1059927"/>
            <a:ext cx="2170565" cy="969881"/>
          </a:xfrm>
          <a:prstGeom prst="rect">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SBTS</a:t>
            </a:r>
            <a:r>
              <a:rPr kumimoji="0" lang="pl-PL"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err="1">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configuration</a:t>
            </a:r>
            <a:endParaRPr kumimoji="0" lang="en-US"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endParaRPr>
          </a:p>
        </p:txBody>
      </p:sp>
      <p:sp>
        <p:nvSpPr>
          <p:cNvPr id="3" name="Text Placeholder 5">
            <a:extLst>
              <a:ext uri="{FF2B5EF4-FFF2-40B4-BE49-F238E27FC236}">
                <a16:creationId xmlns:a16="http://schemas.microsoft.com/office/drawing/2014/main" id="{B6CC812A-4566-4DA8-B6F1-E7B061A1CE08}"/>
              </a:ext>
            </a:extLst>
          </p:cNvPr>
          <p:cNvSpPr>
            <a:spLocks noGrp="1"/>
          </p:cNvSpPr>
          <p:nvPr>
            <p:ph type="body" sz="quarter" idx="10"/>
          </p:nvPr>
        </p:nvSpPr>
        <p:spPr>
          <a:xfrm>
            <a:off x="417600" y="590400"/>
            <a:ext cx="8308800" cy="309600"/>
          </a:xfrm>
        </p:spPr>
        <p:txBody>
          <a:bodyPr/>
          <a:lstStyle/>
          <a:p>
            <a:r>
              <a:rPr lang="pl-PL"/>
              <a:t>LTE and SRAN </a:t>
            </a:r>
            <a:r>
              <a:rPr lang="en-US"/>
              <a:t> cell sets</a:t>
            </a:r>
          </a:p>
        </p:txBody>
      </p:sp>
      <p:sp>
        <p:nvSpPr>
          <p:cNvPr id="4" name="Text Placeholder 6">
            <a:extLst>
              <a:ext uri="{FF2B5EF4-FFF2-40B4-BE49-F238E27FC236}">
                <a16:creationId xmlns:a16="http://schemas.microsoft.com/office/drawing/2014/main" id="{9F879E81-7296-4A31-B5E7-12CBFAD16A30}"/>
              </a:ext>
            </a:extLst>
          </p:cNvPr>
          <p:cNvSpPr>
            <a:spLocks noGrp="1"/>
          </p:cNvSpPr>
          <p:nvPr>
            <p:ph type="body" sz="quarter" idx="11"/>
          </p:nvPr>
        </p:nvSpPr>
        <p:spPr>
          <a:xfrm>
            <a:off x="417600" y="280800"/>
            <a:ext cx="8308800" cy="309600"/>
          </a:xfrm>
        </p:spPr>
        <p:txBody>
          <a:bodyPr/>
          <a:lstStyle/>
          <a:p>
            <a:r>
              <a:rPr lang="pl-PL"/>
              <a:t>SBTS </a:t>
            </a:r>
            <a:r>
              <a:rPr lang="pl-PL" err="1"/>
              <a:t>configurations</a:t>
            </a:r>
            <a:endParaRPr lang="en-US"/>
          </a:p>
        </p:txBody>
      </p:sp>
      <p:sp>
        <p:nvSpPr>
          <p:cNvPr id="5" name="Footer Placeholder 3">
            <a:extLst>
              <a:ext uri="{FF2B5EF4-FFF2-40B4-BE49-F238E27FC236}">
                <a16:creationId xmlns:a16="http://schemas.microsoft.com/office/drawing/2014/main" id="{E632C97E-CA76-4C56-B3D6-E7385EEB739C}"/>
              </a:ext>
            </a:extLst>
          </p:cNvPr>
          <p:cNvSpPr>
            <a:spLocks noGrp="1"/>
          </p:cNvSpPr>
          <p:nvPr>
            <p:ph type="ftr" sz="quarter" idx="3"/>
          </p:nvPr>
        </p:nvSpPr>
        <p:spPr>
          <a:xfrm>
            <a:off x="2692800" y="4816800"/>
            <a:ext cx="2581200" cy="1224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
        <p:nvSpPr>
          <p:cNvPr id="6" name="Rectangle 5">
            <a:extLst>
              <a:ext uri="{FF2B5EF4-FFF2-40B4-BE49-F238E27FC236}">
                <a16:creationId xmlns:a16="http://schemas.microsoft.com/office/drawing/2014/main" id="{45B88C9C-CC25-436C-A2FE-F5E85213391C}"/>
              </a:ext>
            </a:extLst>
          </p:cNvPr>
          <p:cNvSpPr/>
          <p:nvPr/>
        </p:nvSpPr>
        <p:spPr>
          <a:xfrm>
            <a:off x="1143000" y="3360705"/>
            <a:ext cx="1752600" cy="3284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LTE cell set</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N</a:t>
            </a: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7" name="Rectangle 6">
            <a:extLst>
              <a:ext uri="{FF2B5EF4-FFF2-40B4-BE49-F238E27FC236}">
                <a16:creationId xmlns:a16="http://schemas.microsoft.com/office/drawing/2014/main" id="{267DB3C9-9124-4FA8-B0AD-6506D5953FC5}"/>
              </a:ext>
            </a:extLst>
          </p:cNvPr>
          <p:cNvSpPr/>
          <p:nvPr/>
        </p:nvSpPr>
        <p:spPr>
          <a:xfrm>
            <a:off x="3429000" y="3373837"/>
            <a:ext cx="1752600" cy="3284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SRAN cell set</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N</a:t>
            </a: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cxnSp>
        <p:nvCxnSpPr>
          <p:cNvPr id="8" name="Straight Connector 7">
            <a:extLst>
              <a:ext uri="{FF2B5EF4-FFF2-40B4-BE49-F238E27FC236}">
                <a16:creationId xmlns:a16="http://schemas.microsoft.com/office/drawing/2014/main" id="{7473ED14-0074-42F1-A564-6110FA3BBED9}"/>
              </a:ext>
            </a:extLst>
          </p:cNvPr>
          <p:cNvCxnSpPr/>
          <p:nvPr/>
        </p:nvCxnSpPr>
        <p:spPr>
          <a:xfrm>
            <a:off x="1045800" y="3806038"/>
            <a:ext cx="7336200" cy="973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17F62E-A589-497E-8F0E-916B219A6033}"/>
              </a:ext>
            </a:extLst>
          </p:cNvPr>
          <p:cNvSpPr txBox="1"/>
          <p:nvPr/>
        </p:nvSpPr>
        <p:spPr>
          <a:xfrm>
            <a:off x="5980139" y="3424077"/>
            <a:ext cx="3163861" cy="330072"/>
          </a:xfrm>
          <a:prstGeom prst="rect">
            <a:avLst/>
          </a:prstGeom>
          <a:noFill/>
        </p:spPr>
        <p:txBody>
          <a:bodyPr wrap="none" lIns="72000" tIns="72000" rIns="72000" bIns="72000" rtlCol="0">
            <a:spAutoFit/>
          </a:bodyPr>
          <a:lstStyle/>
          <a:p>
            <a:pPr marL="0" marR="0" lvl="0" indent="0" algn="l" defTabSz="360000" rtl="0" eaLnBrk="1" fontAlgn="auto" latinLnBrk="0" hangingPunct="1">
              <a:lnSpc>
                <a:spcPct val="100000"/>
              </a:lnSpc>
              <a:spcBef>
                <a:spcPts val="0"/>
              </a:spcBef>
              <a:spcAft>
                <a:spcPts val="600"/>
              </a:spcAft>
              <a:buClrTx/>
              <a:buSzTx/>
              <a:buFontTx/>
              <a:buNone/>
              <a:tabLst>
                <a:tab pos="360000" algn="l"/>
              </a:tabLst>
              <a:defRPr/>
            </a:pPr>
            <a:r>
              <a:rPr kumimoji="0" lang="en-US"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Compatibility level of SRAN and LTE cell sets</a:t>
            </a:r>
          </a:p>
        </p:txBody>
      </p:sp>
      <p:cxnSp>
        <p:nvCxnSpPr>
          <p:cNvPr id="10" name="Straight Arrow Connector 9">
            <a:extLst>
              <a:ext uri="{FF2B5EF4-FFF2-40B4-BE49-F238E27FC236}">
                <a16:creationId xmlns:a16="http://schemas.microsoft.com/office/drawing/2014/main" id="{D59CC03C-1B1B-4F27-A8F0-D80200326245}"/>
              </a:ext>
            </a:extLst>
          </p:cNvPr>
          <p:cNvCxnSpPr>
            <a:stCxn id="11" idx="1"/>
            <a:endCxn id="7" idx="2"/>
          </p:cNvCxnSpPr>
          <p:nvPr/>
        </p:nvCxnSpPr>
        <p:spPr>
          <a:xfrm flipH="1" flipV="1">
            <a:off x="4305300" y="3702259"/>
            <a:ext cx="1174173" cy="320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1C89985A-16C0-495C-A81B-9FBD671E6F0F}"/>
              </a:ext>
            </a:extLst>
          </p:cNvPr>
          <p:cNvSpPr/>
          <p:nvPr/>
        </p:nvSpPr>
        <p:spPr>
          <a:xfrm rot="16200000">
            <a:off x="5298686" y="2222612"/>
            <a:ext cx="361574" cy="3962400"/>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24191"/>
              </a:solidFill>
              <a:effectLst/>
              <a:uLnTx/>
              <a:uFillTx/>
              <a:latin typeface="Nokia Pure Text Light"/>
              <a:ea typeface="+mn-ea"/>
              <a:cs typeface="+mn-cs"/>
            </a:endParaRPr>
          </a:p>
        </p:txBody>
      </p:sp>
      <p:sp>
        <p:nvSpPr>
          <p:cNvPr id="12" name="Rectangle 11">
            <a:extLst>
              <a:ext uri="{FF2B5EF4-FFF2-40B4-BE49-F238E27FC236}">
                <a16:creationId xmlns:a16="http://schemas.microsoft.com/office/drawing/2014/main" id="{C9CD61BD-D55A-49F8-AD5C-49A614861172}"/>
              </a:ext>
            </a:extLst>
          </p:cNvPr>
          <p:cNvSpPr/>
          <p:nvPr/>
        </p:nvSpPr>
        <p:spPr>
          <a:xfrm>
            <a:off x="3595473" y="4463387"/>
            <a:ext cx="914400" cy="3344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BB cell set</a:t>
            </a:r>
          </a:p>
        </p:txBody>
      </p:sp>
      <p:sp>
        <p:nvSpPr>
          <p:cNvPr id="13" name="Rectangle 12">
            <a:extLst>
              <a:ext uri="{FF2B5EF4-FFF2-40B4-BE49-F238E27FC236}">
                <a16:creationId xmlns:a16="http://schemas.microsoft.com/office/drawing/2014/main" id="{42971525-5DB6-4B71-A5FA-092645C46ED0}"/>
              </a:ext>
            </a:extLst>
          </p:cNvPr>
          <p:cNvSpPr/>
          <p:nvPr/>
        </p:nvSpPr>
        <p:spPr>
          <a:xfrm>
            <a:off x="4812412" y="4463387"/>
            <a:ext cx="914400" cy="3344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RF set 1</a:t>
            </a:r>
          </a:p>
        </p:txBody>
      </p:sp>
      <p:sp>
        <p:nvSpPr>
          <p:cNvPr id="14" name="TextBox 13">
            <a:extLst>
              <a:ext uri="{FF2B5EF4-FFF2-40B4-BE49-F238E27FC236}">
                <a16:creationId xmlns:a16="http://schemas.microsoft.com/office/drawing/2014/main" id="{D2E2DEC7-84A4-4B4B-8E79-A74411E90745}"/>
              </a:ext>
            </a:extLst>
          </p:cNvPr>
          <p:cNvSpPr txBox="1"/>
          <p:nvPr/>
        </p:nvSpPr>
        <p:spPr>
          <a:xfrm>
            <a:off x="4575634" y="4517088"/>
            <a:ext cx="236778" cy="330072"/>
          </a:xfrm>
          <a:prstGeom prst="rect">
            <a:avLst/>
          </a:prstGeom>
          <a:noFill/>
        </p:spPr>
        <p:txBody>
          <a:bodyPr wrap="none" lIns="72000" tIns="72000" rIns="72000" bIns="72000" rtlCol="0">
            <a:spAutoFit/>
          </a:bodyPr>
          <a:lstStyle/>
          <a:p>
            <a:pPr marL="0" marR="0" lvl="0" indent="0" algn="l" defTabSz="360000" rtl="0" eaLnBrk="1" fontAlgn="auto" latinLnBrk="0" hangingPunct="1">
              <a:lnSpc>
                <a:spcPct val="100000"/>
              </a:lnSpc>
              <a:spcBef>
                <a:spcPts val="0"/>
              </a:spcBef>
              <a:spcAft>
                <a:spcPts val="600"/>
              </a:spcAft>
              <a:buClrTx/>
              <a:buSzTx/>
              <a:buFontTx/>
              <a:buNone/>
              <a:tabLst>
                <a:tab pos="360000" algn="l"/>
              </a:tabLst>
              <a:defRPr/>
            </a:pPr>
            <a:r>
              <a:rPr kumimoji="0" lang="en-US"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a:t>
            </a:r>
          </a:p>
        </p:txBody>
      </p:sp>
      <p:sp>
        <p:nvSpPr>
          <p:cNvPr id="15" name="Rectangle 14">
            <a:extLst>
              <a:ext uri="{FF2B5EF4-FFF2-40B4-BE49-F238E27FC236}">
                <a16:creationId xmlns:a16="http://schemas.microsoft.com/office/drawing/2014/main" id="{70BFC6D3-0EBB-492E-BF27-9758D23A3A8F}"/>
              </a:ext>
            </a:extLst>
          </p:cNvPr>
          <p:cNvSpPr/>
          <p:nvPr/>
        </p:nvSpPr>
        <p:spPr>
          <a:xfrm>
            <a:off x="6310746" y="4463386"/>
            <a:ext cx="914400" cy="3344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RF set n</a:t>
            </a:r>
          </a:p>
        </p:txBody>
      </p:sp>
      <p:sp>
        <p:nvSpPr>
          <p:cNvPr id="16" name="TextBox 15">
            <a:extLst>
              <a:ext uri="{FF2B5EF4-FFF2-40B4-BE49-F238E27FC236}">
                <a16:creationId xmlns:a16="http://schemas.microsoft.com/office/drawing/2014/main" id="{D6D00B89-B710-45FE-988E-16C74A3AB1D0}"/>
              </a:ext>
            </a:extLst>
          </p:cNvPr>
          <p:cNvSpPr txBox="1"/>
          <p:nvPr/>
        </p:nvSpPr>
        <p:spPr>
          <a:xfrm>
            <a:off x="5782987" y="4437368"/>
            <a:ext cx="453183" cy="330072"/>
          </a:xfrm>
          <a:prstGeom prst="rect">
            <a:avLst/>
          </a:prstGeom>
          <a:noFill/>
        </p:spPr>
        <p:txBody>
          <a:bodyPr wrap="none" lIns="72000" tIns="72000" rIns="72000" bIns="72000" rtlCol="0">
            <a:spAutoFit/>
          </a:bodyPr>
          <a:lstStyle/>
          <a:p>
            <a:pPr marL="0" marR="0" lvl="0" indent="0" algn="l" defTabSz="360000" rtl="0" eaLnBrk="1" fontAlgn="auto" latinLnBrk="0" hangingPunct="1">
              <a:lnSpc>
                <a:spcPct val="100000"/>
              </a:lnSpc>
              <a:spcBef>
                <a:spcPts val="0"/>
              </a:spcBef>
              <a:spcAft>
                <a:spcPts val="600"/>
              </a:spcAft>
              <a:buClrTx/>
              <a:buSzTx/>
              <a:buFontTx/>
              <a:buNone/>
              <a:tabLst>
                <a:tab pos="360000" algn="l"/>
              </a:tabLst>
              <a:defRPr/>
            </a:pPr>
            <a:r>
              <a:rPr kumimoji="0" lang="en-US"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a:t>
            </a:r>
          </a:p>
        </p:txBody>
      </p:sp>
      <p:sp>
        <p:nvSpPr>
          <p:cNvPr id="17" name="TextBox 16">
            <a:extLst>
              <a:ext uri="{FF2B5EF4-FFF2-40B4-BE49-F238E27FC236}">
                <a16:creationId xmlns:a16="http://schemas.microsoft.com/office/drawing/2014/main" id="{36766A50-66B9-4D3D-874A-DEB104EC3D2A}"/>
              </a:ext>
            </a:extLst>
          </p:cNvPr>
          <p:cNvSpPr txBox="1"/>
          <p:nvPr/>
        </p:nvSpPr>
        <p:spPr>
          <a:xfrm>
            <a:off x="300994" y="1899792"/>
            <a:ext cx="1030264" cy="330072"/>
          </a:xfrm>
          <a:prstGeom prst="rect">
            <a:avLst/>
          </a:prstGeom>
          <a:noFill/>
        </p:spPr>
        <p:txBody>
          <a:bodyPr wrap="none" lIns="72000" tIns="72000" rIns="72000" bIns="72000" rtlCol="0">
            <a:spAutoFit/>
          </a:bodyPr>
          <a:lstStyle/>
          <a:p>
            <a:pPr marL="0" marR="0" lvl="0" indent="0" algn="l" defTabSz="360000" rtl="0" eaLnBrk="1" fontAlgn="auto" latinLnBrk="0" hangingPunct="1">
              <a:lnSpc>
                <a:spcPct val="100000"/>
              </a:lnSpc>
              <a:spcBef>
                <a:spcPts val="0"/>
              </a:spcBef>
              <a:spcAft>
                <a:spcPts val="600"/>
              </a:spcAft>
              <a:buClrTx/>
              <a:buSzTx/>
              <a:buFontTx/>
              <a:buNone/>
              <a:tabLst>
                <a:tab pos="360000" algn="l"/>
              </a:tabLst>
              <a:defRPr/>
            </a:pPr>
            <a:r>
              <a:rPr kumimoji="0" lang="en-US"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Full BTS level</a:t>
            </a:r>
          </a:p>
        </p:txBody>
      </p:sp>
      <p:cxnSp>
        <p:nvCxnSpPr>
          <p:cNvPr id="18" name="Straight Connector 17">
            <a:extLst>
              <a:ext uri="{FF2B5EF4-FFF2-40B4-BE49-F238E27FC236}">
                <a16:creationId xmlns:a16="http://schemas.microsoft.com/office/drawing/2014/main" id="{CED4B01C-2A51-4046-8509-B3CF1EB501FC}"/>
              </a:ext>
            </a:extLst>
          </p:cNvPr>
          <p:cNvCxnSpPr/>
          <p:nvPr/>
        </p:nvCxnSpPr>
        <p:spPr>
          <a:xfrm flipV="1">
            <a:off x="1045800" y="2299190"/>
            <a:ext cx="4228200" cy="4396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C39159-5575-4DAE-B91B-E420B26D96FD}"/>
              </a:ext>
            </a:extLst>
          </p:cNvPr>
          <p:cNvSpPr txBox="1"/>
          <p:nvPr/>
        </p:nvSpPr>
        <p:spPr>
          <a:xfrm>
            <a:off x="309632" y="2299190"/>
            <a:ext cx="993395" cy="330072"/>
          </a:xfrm>
          <a:prstGeom prst="rect">
            <a:avLst/>
          </a:prstGeom>
          <a:noFill/>
        </p:spPr>
        <p:txBody>
          <a:bodyPr wrap="none" lIns="72000" tIns="72000" rIns="72000" bIns="72000" rtlCol="0">
            <a:spAutoFit/>
          </a:bodyPr>
          <a:lstStyle/>
          <a:p>
            <a:pPr marL="0" marR="0" lvl="0" indent="0" algn="l" defTabSz="360000" rtl="0" eaLnBrk="1" fontAlgn="auto" latinLnBrk="0" hangingPunct="1">
              <a:lnSpc>
                <a:spcPct val="100000"/>
              </a:lnSpc>
              <a:spcBef>
                <a:spcPts val="0"/>
              </a:spcBef>
              <a:spcAft>
                <a:spcPts val="600"/>
              </a:spcAft>
              <a:buClrTx/>
              <a:buSzTx/>
              <a:buFontTx/>
              <a:buNone/>
              <a:tabLst>
                <a:tab pos="360000" algn="l"/>
              </a:tabLst>
              <a:defRPr/>
            </a:pPr>
            <a:r>
              <a:rPr kumimoji="0" lang="en-US"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Cell set level</a:t>
            </a:r>
          </a:p>
        </p:txBody>
      </p:sp>
      <p:sp>
        <p:nvSpPr>
          <p:cNvPr id="20" name="Rectangle 19">
            <a:extLst>
              <a:ext uri="{FF2B5EF4-FFF2-40B4-BE49-F238E27FC236}">
                <a16:creationId xmlns:a16="http://schemas.microsoft.com/office/drawing/2014/main" id="{EB5FAFBF-8745-4634-BFD4-0448093C8D4A}"/>
              </a:ext>
            </a:extLst>
          </p:cNvPr>
          <p:cNvSpPr/>
          <p:nvPr/>
        </p:nvSpPr>
        <p:spPr>
          <a:xfrm>
            <a:off x="2420368" y="1446176"/>
            <a:ext cx="856231" cy="2242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LTE cell set X</a:t>
            </a:r>
          </a:p>
        </p:txBody>
      </p:sp>
      <p:sp>
        <p:nvSpPr>
          <p:cNvPr id="21" name="Rectangle 20">
            <a:extLst>
              <a:ext uri="{FF2B5EF4-FFF2-40B4-BE49-F238E27FC236}">
                <a16:creationId xmlns:a16="http://schemas.microsoft.com/office/drawing/2014/main" id="{5D57439E-D94E-4860-B8A6-D5D95B04CB3D}"/>
              </a:ext>
            </a:extLst>
          </p:cNvPr>
          <p:cNvSpPr/>
          <p:nvPr/>
        </p:nvSpPr>
        <p:spPr>
          <a:xfrm>
            <a:off x="2420368" y="1156037"/>
            <a:ext cx="856231" cy="2242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SRAN cell set X</a:t>
            </a:r>
          </a:p>
        </p:txBody>
      </p:sp>
      <p:sp>
        <p:nvSpPr>
          <p:cNvPr id="22" name="Rectangle 21">
            <a:extLst>
              <a:ext uri="{FF2B5EF4-FFF2-40B4-BE49-F238E27FC236}">
                <a16:creationId xmlns:a16="http://schemas.microsoft.com/office/drawing/2014/main" id="{35512F3A-33A5-4183-A46D-222BD51DAC64}"/>
              </a:ext>
            </a:extLst>
          </p:cNvPr>
          <p:cNvSpPr/>
          <p:nvPr/>
        </p:nvSpPr>
        <p:spPr>
          <a:xfrm>
            <a:off x="2420368" y="1736315"/>
            <a:ext cx="856231" cy="2242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LTE cell set </a:t>
            </a:r>
            <a:r>
              <a:rPr kumimoji="0" lang="pl-PL" sz="8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Y</a:t>
            </a:r>
            <a:endParaRPr kumimoji="0" lang="en-US" sz="8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23" name="Rectangle 22">
            <a:extLst>
              <a:ext uri="{FF2B5EF4-FFF2-40B4-BE49-F238E27FC236}">
                <a16:creationId xmlns:a16="http://schemas.microsoft.com/office/drawing/2014/main" id="{21A2434B-32AF-4493-BC37-7DCD1E443A6D}"/>
              </a:ext>
            </a:extLst>
          </p:cNvPr>
          <p:cNvSpPr/>
          <p:nvPr/>
        </p:nvSpPr>
        <p:spPr>
          <a:xfrm>
            <a:off x="1143000" y="2941212"/>
            <a:ext cx="1752600" cy="3284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LTE cell set</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Y</a:t>
            </a: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24" name="Rectangle 23">
            <a:extLst>
              <a:ext uri="{FF2B5EF4-FFF2-40B4-BE49-F238E27FC236}">
                <a16:creationId xmlns:a16="http://schemas.microsoft.com/office/drawing/2014/main" id="{D21B57DE-C396-4393-8452-A15A3B2A211C}"/>
              </a:ext>
            </a:extLst>
          </p:cNvPr>
          <p:cNvSpPr/>
          <p:nvPr/>
        </p:nvSpPr>
        <p:spPr>
          <a:xfrm>
            <a:off x="1143000" y="2572177"/>
            <a:ext cx="1752600" cy="3284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LTE cell set</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X</a:t>
            </a: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25" name="TextBox 24">
            <a:extLst>
              <a:ext uri="{FF2B5EF4-FFF2-40B4-BE49-F238E27FC236}">
                <a16:creationId xmlns:a16="http://schemas.microsoft.com/office/drawing/2014/main" id="{3A053753-3B51-477B-8F5E-236C42BB18AA}"/>
              </a:ext>
            </a:extLst>
          </p:cNvPr>
          <p:cNvSpPr txBox="1"/>
          <p:nvPr/>
        </p:nvSpPr>
        <p:spPr>
          <a:xfrm>
            <a:off x="1783772" y="3101187"/>
            <a:ext cx="270440" cy="330072"/>
          </a:xfrm>
          <a:prstGeom prst="rect">
            <a:avLst/>
          </a:prstGeom>
          <a:noFill/>
        </p:spPr>
        <p:txBody>
          <a:bodyPr wrap="none" lIns="72000" tIns="72000" rIns="72000" bIns="72000" rtlCol="0">
            <a:spAutoFit/>
          </a:bodyPr>
          <a:lstStyle/>
          <a:p>
            <a:pPr marL="0" marR="0" lvl="0" indent="0" algn="l" defTabSz="360000" rtl="0" eaLnBrk="1" fontAlgn="auto" latinLnBrk="0" hangingPunct="1">
              <a:lnSpc>
                <a:spcPct val="100000"/>
              </a:lnSpc>
              <a:spcBef>
                <a:spcPts val="0"/>
              </a:spcBef>
              <a:spcAft>
                <a:spcPts val="600"/>
              </a:spcAft>
              <a:buClrTx/>
              <a:buSzTx/>
              <a:buFontTx/>
              <a:buNone/>
              <a:tabLst>
                <a:tab pos="360000" algn="l"/>
              </a:tabLst>
              <a:defRPr/>
            </a:pPr>
            <a:r>
              <a:rPr kumimoji="0" lang="pl-PL"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a:t>
            </a:r>
            <a:endParaRPr kumimoji="0" lang="en-US"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endParaRPr>
          </a:p>
        </p:txBody>
      </p:sp>
      <p:sp>
        <p:nvSpPr>
          <p:cNvPr id="26" name="Rectangle 25">
            <a:extLst>
              <a:ext uri="{FF2B5EF4-FFF2-40B4-BE49-F238E27FC236}">
                <a16:creationId xmlns:a16="http://schemas.microsoft.com/office/drawing/2014/main" id="{8509A07A-5C7E-4EAC-BB56-B0C466A9A88E}"/>
              </a:ext>
            </a:extLst>
          </p:cNvPr>
          <p:cNvSpPr/>
          <p:nvPr/>
        </p:nvSpPr>
        <p:spPr>
          <a:xfrm>
            <a:off x="3429000" y="2572177"/>
            <a:ext cx="1752600" cy="3284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SRAN cell set</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X</a:t>
            </a: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27" name="Rectangle 26">
            <a:extLst>
              <a:ext uri="{FF2B5EF4-FFF2-40B4-BE49-F238E27FC236}">
                <a16:creationId xmlns:a16="http://schemas.microsoft.com/office/drawing/2014/main" id="{BC1B8C35-D65D-4A2D-8E07-6C8AFA0A3DA5}"/>
              </a:ext>
            </a:extLst>
          </p:cNvPr>
          <p:cNvSpPr/>
          <p:nvPr/>
        </p:nvSpPr>
        <p:spPr>
          <a:xfrm>
            <a:off x="3429000" y="2933228"/>
            <a:ext cx="1752600" cy="3284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SRAN cell set</a:t>
            </a: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 Y</a:t>
            </a: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28" name="TextBox 27">
            <a:extLst>
              <a:ext uri="{FF2B5EF4-FFF2-40B4-BE49-F238E27FC236}">
                <a16:creationId xmlns:a16="http://schemas.microsoft.com/office/drawing/2014/main" id="{E7410A45-583A-4C02-847E-B3D97AB0651A}"/>
              </a:ext>
            </a:extLst>
          </p:cNvPr>
          <p:cNvSpPr txBox="1"/>
          <p:nvPr/>
        </p:nvSpPr>
        <p:spPr>
          <a:xfrm>
            <a:off x="4170080" y="3103985"/>
            <a:ext cx="270440" cy="330072"/>
          </a:xfrm>
          <a:prstGeom prst="rect">
            <a:avLst/>
          </a:prstGeom>
          <a:noFill/>
        </p:spPr>
        <p:txBody>
          <a:bodyPr wrap="none" lIns="72000" tIns="72000" rIns="72000" bIns="72000" rtlCol="0">
            <a:spAutoFit/>
          </a:bodyPr>
          <a:lstStyle/>
          <a:p>
            <a:pPr marL="0" marR="0" lvl="0" indent="0" algn="l" defTabSz="360000" rtl="0" eaLnBrk="1" fontAlgn="auto" latinLnBrk="0" hangingPunct="1">
              <a:lnSpc>
                <a:spcPct val="100000"/>
              </a:lnSpc>
              <a:spcBef>
                <a:spcPts val="0"/>
              </a:spcBef>
              <a:spcAft>
                <a:spcPts val="600"/>
              </a:spcAft>
              <a:buClrTx/>
              <a:buSzTx/>
              <a:buFontTx/>
              <a:buNone/>
              <a:tabLst>
                <a:tab pos="360000" algn="l"/>
              </a:tabLst>
              <a:defRPr/>
            </a:pPr>
            <a:r>
              <a:rPr kumimoji="0" lang="pl-PL"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a:t>
            </a:r>
            <a:endParaRPr kumimoji="0" lang="en-US"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endParaRPr>
          </a:p>
        </p:txBody>
      </p:sp>
      <p:cxnSp>
        <p:nvCxnSpPr>
          <p:cNvPr id="29" name="Straight Arrow Connector 28">
            <a:extLst>
              <a:ext uri="{FF2B5EF4-FFF2-40B4-BE49-F238E27FC236}">
                <a16:creationId xmlns:a16="http://schemas.microsoft.com/office/drawing/2014/main" id="{155488EC-038F-42CC-97B5-F0EC0242CED9}"/>
              </a:ext>
            </a:extLst>
          </p:cNvPr>
          <p:cNvCxnSpPr/>
          <p:nvPr/>
        </p:nvCxnSpPr>
        <p:spPr>
          <a:xfrm flipH="1" flipV="1">
            <a:off x="3352800" y="2108596"/>
            <a:ext cx="838201" cy="341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680999-B609-47EC-871F-A1E454CE2A3F}"/>
              </a:ext>
            </a:extLst>
          </p:cNvPr>
          <p:cNvCxnSpPr/>
          <p:nvPr/>
        </p:nvCxnSpPr>
        <p:spPr>
          <a:xfrm flipV="1">
            <a:off x="2007340" y="2120520"/>
            <a:ext cx="685460" cy="309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F41E4A63-3F30-4BEA-9EF7-5D097D429605}"/>
              </a:ext>
            </a:extLst>
          </p:cNvPr>
          <p:cNvSpPr txBox="1">
            <a:spLocks/>
          </p:cNvSpPr>
          <p:nvPr/>
        </p:nvSpPr>
        <p:spPr>
          <a:xfrm>
            <a:off x="6010169" y="1110362"/>
            <a:ext cx="2769007" cy="2312024"/>
          </a:xfrm>
          <a:prstGeom prst="rect">
            <a:avLst/>
          </a:prstGeom>
          <a:solidFill>
            <a:schemeClr val="tx1"/>
          </a:solidFill>
        </p:spPr>
        <p:txBody>
          <a:bodyPr lIns="91440" tIns="108000" rIns="91440"/>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06910" indent="-306910" defTabSz="609585" fontAlgn="base">
              <a:spcBef>
                <a:spcPct val="0"/>
              </a:spcBef>
              <a:spcAft>
                <a:spcPts val="800"/>
              </a:spcAft>
              <a:buFont typeface="Arial" charset="0"/>
              <a:buChar char="•"/>
            </a:pPr>
            <a:r>
              <a:rPr lang="en-US" sz="1050">
                <a:solidFill>
                  <a:schemeClr val="bg1"/>
                </a:solidFill>
                <a:latin typeface="Nokia Pure Text Light"/>
              </a:rPr>
              <a:t>Cell sets are defined in such a way that they describe sub-configurations, which are independent from each other</a:t>
            </a:r>
          </a:p>
          <a:p>
            <a:pPr marL="306910" indent="-306910" defTabSz="609585" fontAlgn="base">
              <a:spcBef>
                <a:spcPct val="0"/>
              </a:spcBef>
              <a:spcAft>
                <a:spcPts val="800"/>
              </a:spcAft>
              <a:buFont typeface="Arial" charset="0"/>
              <a:buChar char="•"/>
            </a:pPr>
            <a:r>
              <a:rPr lang="en-US" sz="1050">
                <a:solidFill>
                  <a:schemeClr val="bg1"/>
                </a:solidFill>
                <a:latin typeface="Nokia Pure Text Light"/>
              </a:rPr>
              <a:t>Testing and releasing happens on cell set level </a:t>
            </a:r>
          </a:p>
          <a:p>
            <a:pPr marL="306910" indent="-306910" defTabSz="609585" fontAlgn="base">
              <a:spcBef>
                <a:spcPct val="0"/>
              </a:spcBef>
              <a:spcAft>
                <a:spcPts val="800"/>
              </a:spcAft>
              <a:buFont typeface="Arial" charset="0"/>
              <a:buChar char="•"/>
            </a:pPr>
            <a:r>
              <a:rPr lang="en-US" sz="1050">
                <a:solidFill>
                  <a:schemeClr val="bg1"/>
                </a:solidFill>
                <a:latin typeface="Nokia Pure Text Light"/>
              </a:rPr>
              <a:t>These cell sets can be combined in various ways, like Lego blocks.</a:t>
            </a:r>
          </a:p>
          <a:p>
            <a:pPr marL="306910" indent="-306910" defTabSz="609585" fontAlgn="base">
              <a:spcBef>
                <a:spcPct val="0"/>
              </a:spcBef>
              <a:spcAft>
                <a:spcPts val="800"/>
              </a:spcAft>
              <a:buFont typeface="Arial" charset="0"/>
              <a:buChar char="•"/>
            </a:pPr>
            <a:r>
              <a:rPr lang="en-US" sz="1050">
                <a:solidFill>
                  <a:schemeClr val="bg1"/>
                </a:solidFill>
                <a:latin typeface="Nokia Pure Text Light"/>
              </a:rPr>
              <a:t>This flexibility with </a:t>
            </a:r>
            <a:r>
              <a:rPr lang="pl-PL" sz="1050">
                <a:solidFill>
                  <a:schemeClr val="bg1"/>
                </a:solidFill>
                <a:latin typeface="Nokia Pure Text Light"/>
              </a:rPr>
              <a:t>c</a:t>
            </a:r>
            <a:r>
              <a:rPr lang="en-US" sz="1050">
                <a:solidFill>
                  <a:schemeClr val="bg1"/>
                </a:solidFill>
                <a:latin typeface="Nokia Pure Text Light"/>
              </a:rPr>
              <a:t>ell sets allows higher number of configurations per SRAN release</a:t>
            </a:r>
          </a:p>
          <a:p>
            <a:endParaRPr lang="en-US" sz="1000" dirty="0">
              <a:solidFill>
                <a:schemeClr val="bg1"/>
              </a:solidFill>
            </a:endParaRPr>
          </a:p>
        </p:txBody>
      </p:sp>
      <p:sp>
        <p:nvSpPr>
          <p:cNvPr id="32" name="Rectangle 31">
            <a:extLst>
              <a:ext uri="{FF2B5EF4-FFF2-40B4-BE49-F238E27FC236}">
                <a16:creationId xmlns:a16="http://schemas.microsoft.com/office/drawing/2014/main" id="{8BA7C33A-9CE9-4CD8-B5EF-64117E74DAB7}"/>
              </a:ext>
            </a:extLst>
          </p:cNvPr>
          <p:cNvSpPr/>
          <p:nvPr/>
        </p:nvSpPr>
        <p:spPr>
          <a:xfrm>
            <a:off x="6010168" y="166325"/>
            <a:ext cx="2769007" cy="923553"/>
          </a:xfrm>
          <a:prstGeom prst="rect">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Cell Set -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description</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 of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building</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blocks</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LTE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cell</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sets</a:t>
            </a:r>
            <a:endPar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Pure</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 LTE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configurations</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 from LTE SW to be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supported</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 in SRAN as part of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parity</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 with LTE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SRAN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cell</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sets</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GSM, WCDMA, RAT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shared</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building</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 </a:t>
            </a:r>
            <a:r>
              <a:rPr kumimoji="0" lang="pl-PL" sz="700" b="0" i="0" u="none" strike="noStrike" kern="1200" cap="none" spc="0" normalizeH="0" baseline="0" noProof="0" dirty="0" err="1">
                <a:ln>
                  <a:noFill/>
                </a:ln>
                <a:solidFill>
                  <a:schemeClr val="tx1"/>
                </a:solidFill>
                <a:effectLst/>
                <a:uLnTx/>
                <a:uFillTx/>
                <a:latin typeface="Nokia Pure Text Light" panose="020B0403020202020204" pitchFamily="34" charset="0"/>
                <a:ea typeface="Nokia Pure Text Light" panose="020B0403020202020204" pitchFamily="34" charset="0"/>
                <a:cs typeface="+mn-cs"/>
              </a:rPr>
              <a:t>blocks</a:t>
            </a:r>
            <a:r>
              <a:rPr kumimoji="0" lang="pl-PL" sz="700" b="0" i="0" u="none" strike="noStrike" kern="1200" cap="none" spc="0" normalizeH="0" baseline="0" noProof="0" dirty="0">
                <a:ln>
                  <a:noFill/>
                </a:ln>
                <a:solidFill>
                  <a:schemeClr val="tx1"/>
                </a:solidFill>
                <a:effectLst/>
                <a:uLnTx/>
                <a:uFillTx/>
                <a:latin typeface="Nokia Pure Text Light" panose="020B0403020202020204" pitchFamily="34" charset="0"/>
                <a:ea typeface="Nokia Pure Text Light" panose="020B0403020202020204" pitchFamily="34" charset="0"/>
                <a:cs typeface="+mn-cs"/>
              </a:rPr>
              <a:t> (LTE-GSM, WCDMA- GSM, LTE-WCDMA)</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700" b="0" i="0" u="none" strike="noStrike" kern="120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Tree>
    <p:extLst>
      <p:ext uri="{BB962C8B-B14F-4D97-AF65-F5344CB8AC3E}">
        <p14:creationId xmlns:p14="http://schemas.microsoft.com/office/powerpoint/2010/main" val="2100596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AA9FC125-F992-44E7-832D-5D433F5B3F83}"/>
              </a:ext>
            </a:extLst>
          </p:cNvPr>
          <p:cNvSpPr>
            <a:spLocks noGrp="1"/>
          </p:cNvSpPr>
          <p:nvPr>
            <p:ph type="body" sz="quarter" idx="11"/>
          </p:nvPr>
        </p:nvSpPr>
        <p:spPr>
          <a:xfrm>
            <a:off x="417600" y="280800"/>
            <a:ext cx="8308800" cy="309600"/>
          </a:xfrm>
        </p:spPr>
        <p:txBody>
          <a:bodyPr/>
          <a:lstStyle/>
          <a:p>
            <a:r>
              <a:rPr lang="pl-PL"/>
              <a:t>SRAN </a:t>
            </a:r>
            <a:r>
              <a:rPr lang="pl-PL" err="1"/>
              <a:t>profiles</a:t>
            </a:r>
            <a:r>
              <a:rPr lang="pl-PL"/>
              <a:t> vs SRAN </a:t>
            </a:r>
            <a:r>
              <a:rPr lang="pl-PL" err="1"/>
              <a:t>cell</a:t>
            </a:r>
            <a:r>
              <a:rPr lang="pl-PL"/>
              <a:t> set </a:t>
            </a:r>
            <a:r>
              <a:rPr lang="pl-PL" err="1"/>
              <a:t>concept</a:t>
            </a:r>
            <a:r>
              <a:rPr lang="pl-PL"/>
              <a:t> with </a:t>
            </a:r>
            <a:r>
              <a:rPr lang="pl-PL" err="1"/>
              <a:t>sample</a:t>
            </a:r>
            <a:r>
              <a:rPr lang="pl-PL"/>
              <a:t> spectrum</a:t>
            </a:r>
            <a:endParaRPr lang="en-US"/>
          </a:p>
        </p:txBody>
      </p:sp>
      <p:sp>
        <p:nvSpPr>
          <p:cNvPr id="3" name="Footer Placeholder 3">
            <a:extLst>
              <a:ext uri="{FF2B5EF4-FFF2-40B4-BE49-F238E27FC236}">
                <a16:creationId xmlns:a16="http://schemas.microsoft.com/office/drawing/2014/main" id="{B40A57C6-E62C-43E4-B8DA-EA0AD5C6FC17}"/>
              </a:ext>
            </a:extLst>
          </p:cNvPr>
          <p:cNvSpPr>
            <a:spLocks noGrp="1"/>
          </p:cNvSpPr>
          <p:nvPr>
            <p:ph type="ftr" sz="quarter" idx="3"/>
          </p:nvPr>
        </p:nvSpPr>
        <p:spPr>
          <a:xfrm>
            <a:off x="2692800" y="4816800"/>
            <a:ext cx="2581200" cy="1224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panose="020B0503020202020204" pitchFamily="34" charset="0"/>
                <a:ea typeface="Nokia Pure Text" panose="020B0503020202020204" pitchFamily="34" charset="0"/>
                <a:cs typeface="Arial" panose="020B0604020202020204" pitchFamily="34" charset="0"/>
              </a:rPr>
              <a:t>Nokia Internal Use</a:t>
            </a:r>
          </a:p>
        </p:txBody>
      </p:sp>
      <p:sp>
        <p:nvSpPr>
          <p:cNvPr id="4" name="Rectangle 3">
            <a:extLst>
              <a:ext uri="{FF2B5EF4-FFF2-40B4-BE49-F238E27FC236}">
                <a16:creationId xmlns:a16="http://schemas.microsoft.com/office/drawing/2014/main" id="{37BEA581-F059-4B4E-8FA7-0DACC0E3AB2F}"/>
              </a:ext>
            </a:extLst>
          </p:cNvPr>
          <p:cNvSpPr/>
          <p:nvPr/>
        </p:nvSpPr>
        <p:spPr>
          <a:xfrm>
            <a:off x="423658" y="2328408"/>
            <a:ext cx="3758227" cy="2334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SRAN16: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BTS profiles – predefined BTS configuration: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BTS level configuration definition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HW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Cabling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BB allocation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Cell amount</a:t>
            </a: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Antenna Configuration type</a:t>
            </a:r>
          </a:p>
        </p:txBody>
      </p:sp>
      <p:sp>
        <p:nvSpPr>
          <p:cNvPr id="5" name="Rectangle 4">
            <a:extLst>
              <a:ext uri="{FF2B5EF4-FFF2-40B4-BE49-F238E27FC236}">
                <a16:creationId xmlns:a16="http://schemas.microsoft.com/office/drawing/2014/main" id="{42DE41E1-BFA4-425C-B2A5-5403C4D51A97}"/>
              </a:ext>
            </a:extLst>
          </p:cNvPr>
          <p:cNvSpPr/>
          <p:nvPr/>
        </p:nvSpPr>
        <p:spPr>
          <a:xfrm>
            <a:off x="152400" y="483528"/>
            <a:ext cx="5638800" cy="4603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graphicFrame>
        <p:nvGraphicFramePr>
          <p:cNvPr id="6" name="Table 5">
            <a:extLst>
              <a:ext uri="{FF2B5EF4-FFF2-40B4-BE49-F238E27FC236}">
                <a16:creationId xmlns:a16="http://schemas.microsoft.com/office/drawing/2014/main" id="{400A3400-BD16-46E3-AA93-B7D4FA9264CA}"/>
              </a:ext>
            </a:extLst>
          </p:cNvPr>
          <p:cNvGraphicFramePr>
            <a:graphicFrameLocks noGrp="1"/>
          </p:cNvGraphicFramePr>
          <p:nvPr>
            <p:extLst>
              <p:ext uri="{D42A27DB-BD31-4B8C-83A1-F6EECF244321}">
                <p14:modId xmlns:p14="http://schemas.microsoft.com/office/powerpoint/2010/main" val="751633567"/>
              </p:ext>
            </p:extLst>
          </p:nvPr>
        </p:nvGraphicFramePr>
        <p:xfrm>
          <a:off x="417600" y="749000"/>
          <a:ext cx="8250900" cy="1376680"/>
        </p:xfrm>
        <a:graphic>
          <a:graphicData uri="http://schemas.openxmlformats.org/drawingml/2006/table">
            <a:tbl>
              <a:tblPr firstRow="1" bandRow="1">
                <a:tableStyleId>{EB344D84-9AFB-497E-A393-DC336BA19D2E}</a:tableStyleId>
              </a:tblPr>
              <a:tblGrid>
                <a:gridCol w="1495475">
                  <a:extLst>
                    <a:ext uri="{9D8B030D-6E8A-4147-A177-3AD203B41FA5}">
                      <a16:colId xmlns:a16="http://schemas.microsoft.com/office/drawing/2014/main" val="20000"/>
                    </a:ext>
                  </a:extLst>
                </a:gridCol>
                <a:gridCol w="1804885">
                  <a:extLst>
                    <a:ext uri="{9D8B030D-6E8A-4147-A177-3AD203B41FA5}">
                      <a16:colId xmlns:a16="http://schemas.microsoft.com/office/drawing/2014/main" val="20001"/>
                    </a:ext>
                  </a:extLst>
                </a:gridCol>
                <a:gridCol w="1650180">
                  <a:extLst>
                    <a:ext uri="{9D8B030D-6E8A-4147-A177-3AD203B41FA5}">
                      <a16:colId xmlns:a16="http://schemas.microsoft.com/office/drawing/2014/main" val="20002"/>
                    </a:ext>
                  </a:extLst>
                </a:gridCol>
                <a:gridCol w="1650180">
                  <a:extLst>
                    <a:ext uri="{9D8B030D-6E8A-4147-A177-3AD203B41FA5}">
                      <a16:colId xmlns:a16="http://schemas.microsoft.com/office/drawing/2014/main" val="20003"/>
                    </a:ext>
                  </a:extLst>
                </a:gridCol>
                <a:gridCol w="1650180">
                  <a:extLst>
                    <a:ext uri="{9D8B030D-6E8A-4147-A177-3AD203B41FA5}">
                      <a16:colId xmlns:a16="http://schemas.microsoft.com/office/drawing/2014/main" val="20004"/>
                    </a:ext>
                  </a:extLst>
                </a:gridCol>
              </a:tblGrid>
              <a:tr h="370840">
                <a:tc>
                  <a:txBody>
                    <a:bodyPr/>
                    <a:lstStyle/>
                    <a:p>
                      <a:r>
                        <a:rPr lang="pl-PL" sz="1000" dirty="0"/>
                        <a:t>800</a:t>
                      </a:r>
                    </a:p>
                  </a:txBody>
                  <a:tcPr>
                    <a:solidFill>
                      <a:schemeClr val="tx1"/>
                    </a:solidFill>
                  </a:tcPr>
                </a:tc>
                <a:tc>
                  <a:txBody>
                    <a:bodyPr/>
                    <a:lstStyle/>
                    <a:p>
                      <a:r>
                        <a:rPr lang="pl-PL" sz="1000" dirty="0"/>
                        <a:t>900</a:t>
                      </a:r>
                      <a:endParaRPr lang="en-US" sz="1000" dirty="0"/>
                    </a:p>
                  </a:txBody>
                  <a:tcPr>
                    <a:solidFill>
                      <a:schemeClr val="tx1"/>
                    </a:solidFill>
                  </a:tcPr>
                </a:tc>
                <a:tc>
                  <a:txBody>
                    <a:bodyPr/>
                    <a:lstStyle/>
                    <a:p>
                      <a:r>
                        <a:rPr lang="pl-PL" sz="1000" dirty="0"/>
                        <a:t>1800</a:t>
                      </a:r>
                      <a:endParaRPr lang="en-US" sz="1000" dirty="0"/>
                    </a:p>
                  </a:txBody>
                  <a:tcPr>
                    <a:solidFill>
                      <a:schemeClr val="tx1"/>
                    </a:solidFill>
                  </a:tcPr>
                </a:tc>
                <a:tc>
                  <a:txBody>
                    <a:bodyPr/>
                    <a:lstStyle/>
                    <a:p>
                      <a:r>
                        <a:rPr lang="pl-PL" sz="1000" dirty="0"/>
                        <a:t>2100</a:t>
                      </a:r>
                      <a:endParaRPr lang="en-US" sz="1000" dirty="0"/>
                    </a:p>
                  </a:txBody>
                  <a:tcPr>
                    <a:solidFill>
                      <a:schemeClr val="tx1"/>
                    </a:solidFill>
                  </a:tcPr>
                </a:tc>
                <a:tc>
                  <a:txBody>
                    <a:bodyPr/>
                    <a:lstStyle/>
                    <a:p>
                      <a:r>
                        <a:rPr lang="pl-PL" sz="1000" dirty="0"/>
                        <a:t>2600</a:t>
                      </a:r>
                      <a:endParaRPr lang="en-US" sz="1000" dirty="0"/>
                    </a:p>
                  </a:txBody>
                  <a:tcPr>
                    <a:solidFill>
                      <a:schemeClr val="tx1"/>
                    </a:solidFill>
                  </a:tcPr>
                </a:tc>
                <a:extLst>
                  <a:ext uri="{0D108BD9-81ED-4DB2-BD59-A6C34878D82A}">
                    <a16:rowId xmlns:a16="http://schemas.microsoft.com/office/drawing/2014/main" val="10000"/>
                  </a:ext>
                </a:extLst>
              </a:tr>
              <a:tr h="370840">
                <a:tc>
                  <a:txBody>
                    <a:bodyPr/>
                    <a:lstStyle/>
                    <a:p>
                      <a:pPr marL="171450" indent="-171450" algn="l">
                        <a:buFontTx/>
                        <a:buChar char="-"/>
                      </a:pPr>
                      <a:r>
                        <a:rPr lang="pl-PL" sz="1000"/>
                        <a:t>2xFRMA</a:t>
                      </a:r>
                    </a:p>
                    <a:p>
                      <a:pPr marL="171450" indent="-171450" algn="l">
                        <a:buFontTx/>
                        <a:buChar char="-"/>
                      </a:pPr>
                      <a:r>
                        <a:rPr lang="pl-PL" sz="1000"/>
                        <a:t>1xFRMC</a:t>
                      </a:r>
                    </a:p>
                    <a:p>
                      <a:pPr marL="171450" indent="-171450" algn="l">
                        <a:buFontTx/>
                        <a:buChar char="-"/>
                      </a:pPr>
                      <a:r>
                        <a:rPr lang="pl-PL" sz="1000"/>
                        <a:t>3xFRMB</a:t>
                      </a:r>
                    </a:p>
                    <a:p>
                      <a:endParaRPr lang="en-US" sz="1000"/>
                    </a:p>
                  </a:txBody>
                  <a:tcPr/>
                </a:tc>
                <a:tc>
                  <a:txBody>
                    <a:bodyPr/>
                    <a:lstStyle/>
                    <a:p>
                      <a:pPr marL="171450" indent="-171450">
                        <a:buFontTx/>
                        <a:buChar char="-"/>
                      </a:pPr>
                      <a:r>
                        <a:rPr lang="pl-PL" sz="1000"/>
                        <a:t>2xFXDB GSM</a:t>
                      </a:r>
                    </a:p>
                    <a:p>
                      <a:pPr marL="171450" indent="-171450" algn="l">
                        <a:buFontTx/>
                        <a:buChar char="-"/>
                      </a:pPr>
                      <a:r>
                        <a:rPr lang="pl-PL" sz="1000"/>
                        <a:t>2xFXDB 2T2R@LTE-GSM</a:t>
                      </a:r>
                    </a:p>
                    <a:p>
                      <a:pPr marL="171450" indent="-171450">
                        <a:buFontTx/>
                        <a:buChar char="-"/>
                      </a:pPr>
                      <a:r>
                        <a:rPr lang="pl-PL" sz="1000"/>
                        <a:t>2xFXDB 2T4R@LTE-GSM</a:t>
                      </a:r>
                    </a:p>
                    <a:p>
                      <a:pPr marL="171450" indent="-171450">
                        <a:buFontTx/>
                        <a:buChar char="-"/>
                      </a:pPr>
                      <a:r>
                        <a:rPr lang="pl-PL" sz="1000"/>
                        <a:t>3xFHDB2T2R@LTE-GSM</a:t>
                      </a:r>
                    </a:p>
                    <a:p>
                      <a:pPr marL="171450" indent="-171450">
                        <a:buFontTx/>
                        <a:buChar char="-"/>
                      </a:pPr>
                      <a:r>
                        <a:rPr lang="pl-PL" sz="1000"/>
                        <a:t>2xFXDB 2T4R@LTE-GSM</a:t>
                      </a:r>
                    </a:p>
                    <a:p>
                      <a:endParaRPr lang="en-US" sz="1000"/>
                    </a:p>
                  </a:txBody>
                  <a:tcPr/>
                </a:tc>
                <a:tc>
                  <a:txBody>
                    <a:bodyPr/>
                    <a:lstStyle/>
                    <a:p>
                      <a:pPr marL="171450" indent="-171450" algn="l">
                        <a:buFontTx/>
                        <a:buChar char="-"/>
                      </a:pPr>
                      <a:r>
                        <a:rPr lang="pl-PL" sz="1000"/>
                        <a:t>1xFXED 2T2R@LTE</a:t>
                      </a:r>
                    </a:p>
                    <a:p>
                      <a:pPr marL="171450" indent="-171450">
                        <a:buFontTx/>
                        <a:buChar char="-"/>
                      </a:pPr>
                      <a:r>
                        <a:rPr lang="pl-PL" sz="1000"/>
                        <a:t>2xFXED 4T4R@LTE</a:t>
                      </a:r>
                    </a:p>
                    <a:p>
                      <a:pPr marL="171450" indent="-171450">
                        <a:buFontTx/>
                        <a:buChar char="-"/>
                      </a:pPr>
                      <a:r>
                        <a:rPr lang="pl-PL" sz="1000"/>
                        <a:t>3xFHED 2T2R@LTE</a:t>
                      </a:r>
                    </a:p>
                    <a:p>
                      <a:pPr marL="171450" indent="-171450">
                        <a:buFontTx/>
                        <a:buChar char="-"/>
                      </a:pPr>
                      <a:r>
                        <a:rPr lang="pl-PL" sz="1000"/>
                        <a:t>3xFHED 4T4R@LTE</a:t>
                      </a:r>
                    </a:p>
                    <a:p>
                      <a:endParaRPr lang="en-US" sz="1000"/>
                    </a:p>
                  </a:txBody>
                  <a:tcPr/>
                </a:tc>
                <a:tc>
                  <a:txBody>
                    <a:bodyPr/>
                    <a:lstStyle/>
                    <a:p>
                      <a:pPr marL="171450" indent="-171450" algn="l">
                        <a:buFontTx/>
                        <a:buChar char="-"/>
                      </a:pPr>
                      <a:r>
                        <a:rPr lang="pl-PL" sz="1000"/>
                        <a:t>1xFRGU</a:t>
                      </a:r>
                    </a:p>
                    <a:p>
                      <a:pPr marL="171450" indent="-171450" algn="l">
                        <a:buFontTx/>
                        <a:buChar char="-"/>
                      </a:pPr>
                      <a:r>
                        <a:rPr lang="pl-PL" sz="1000"/>
                        <a:t>3xFRGY</a:t>
                      </a:r>
                    </a:p>
                    <a:p>
                      <a:endParaRPr lang="en-US" sz="1000"/>
                    </a:p>
                  </a:txBody>
                  <a:tcPr/>
                </a:tc>
                <a:tc>
                  <a:txBody>
                    <a:bodyPr/>
                    <a:lstStyle/>
                    <a:p>
                      <a:pPr marL="171450" indent="-171450" algn="l">
                        <a:buFontTx/>
                        <a:buChar char="-"/>
                      </a:pPr>
                      <a:r>
                        <a:rPr lang="pl-PL" sz="1000" dirty="0"/>
                        <a:t>2xFRHA</a:t>
                      </a:r>
                    </a:p>
                    <a:p>
                      <a:pPr marL="171450" indent="-171450" algn="l">
                        <a:buFontTx/>
                        <a:buChar char="-"/>
                      </a:pPr>
                      <a:r>
                        <a:rPr lang="pl-PL" sz="1000" dirty="0"/>
                        <a:t>1xFRHC</a:t>
                      </a:r>
                    </a:p>
                    <a:p>
                      <a:pPr marL="171450" indent="-171450" algn="l">
                        <a:buFontTx/>
                        <a:buChar char="-"/>
                      </a:pPr>
                      <a:r>
                        <a:rPr lang="pl-PL" sz="1000" dirty="0"/>
                        <a:t>3xFRHB</a:t>
                      </a:r>
                    </a:p>
                    <a:p>
                      <a:pPr marL="171450" indent="-171450" algn="l">
                        <a:buFontTx/>
                        <a:buChar char="-"/>
                      </a:pPr>
                      <a:r>
                        <a:rPr lang="pl-PL" sz="1000" dirty="0"/>
                        <a:t>3xFRHG</a:t>
                      </a:r>
                    </a:p>
                    <a:p>
                      <a:endParaRPr lang="en-US" sz="1000" dirty="0"/>
                    </a:p>
                  </a:txBody>
                  <a:tcP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84E085BD-C586-4629-8EDC-65C44C2F2D7A}"/>
              </a:ext>
            </a:extLst>
          </p:cNvPr>
          <p:cNvSpPr txBox="1"/>
          <p:nvPr/>
        </p:nvSpPr>
        <p:spPr>
          <a:xfrm>
            <a:off x="2286000" y="4296993"/>
            <a:ext cx="1895885" cy="330072"/>
          </a:xfrm>
          <a:prstGeom prst="rect">
            <a:avLst/>
          </a:prstGeom>
          <a:solidFill>
            <a:schemeClr val="bg1">
              <a:lumMod val="85000"/>
            </a:schemeClr>
          </a:solidFill>
        </p:spPr>
        <p:txBody>
          <a:bodyPr wrap="none" lIns="72000" tIns="72000" rIns="72000" bIns="72000" rtlCol="0">
            <a:spAutoFit/>
          </a:bodyPr>
          <a:lstStyle>
            <a:defPPr>
              <a:defRPr lang="en-US"/>
            </a:defPPr>
            <a:lvl1pPr defTabSz="360000">
              <a:spcAft>
                <a:spcPts val="600"/>
              </a:spcAft>
              <a:tabLst>
                <a:tab pos="360000" algn="l"/>
              </a:tabLst>
              <a:defRPr sz="1200">
                <a:solidFill>
                  <a:schemeClr val="tx2"/>
                </a:solidFill>
                <a:latin typeface="Nokia Pure Text Light" panose="020B0403020202020204" pitchFamily="34" charset="0"/>
                <a:ea typeface="Nokia Pure Text Light" panose="020B0403020202020204" pitchFamily="34" charset="0"/>
              </a:defRPr>
            </a:lvl1pPr>
          </a:lstStyle>
          <a:p>
            <a:pPr marL="0" marR="0" lvl="0" indent="0" algn="l" defTabSz="360000" rtl="0" eaLnBrk="1" fontAlgn="auto" latinLnBrk="0" hangingPunct="1">
              <a:lnSpc>
                <a:spcPct val="100000"/>
              </a:lnSpc>
              <a:spcBef>
                <a:spcPts val="0"/>
              </a:spcBef>
              <a:spcAft>
                <a:spcPts val="600"/>
              </a:spcAft>
              <a:buClrTx/>
              <a:buSzTx/>
              <a:buFontTx/>
              <a:buNone/>
              <a:tabLst>
                <a:tab pos="360000" algn="l"/>
              </a:tabLst>
              <a:defRPr/>
            </a:pPr>
            <a:r>
              <a:rPr kumimoji="0" lang="pl-PL"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3x5x4x2x4 = 480 profiles</a:t>
            </a:r>
            <a:endParaRPr kumimoji="0" lang="en-US"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endParaRPr>
          </a:p>
        </p:txBody>
      </p:sp>
      <p:sp>
        <p:nvSpPr>
          <p:cNvPr id="8" name="Rectangle 7">
            <a:extLst>
              <a:ext uri="{FF2B5EF4-FFF2-40B4-BE49-F238E27FC236}">
                <a16:creationId xmlns:a16="http://schemas.microsoft.com/office/drawing/2014/main" id="{FF75F223-E0B7-4359-81CB-F4EA30C0E045}"/>
              </a:ext>
            </a:extLst>
          </p:cNvPr>
          <p:cNvSpPr/>
          <p:nvPr/>
        </p:nvSpPr>
        <p:spPr>
          <a:xfrm>
            <a:off x="4748758" y="2319029"/>
            <a:ext cx="3919742" cy="2349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SRAN17: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Cell sets - description of building blocks: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LTE cell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Pure LTE configurations from LTE SW to be supported in SRAN 17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Part of SRAN17 parity with LTE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SRAN cell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200" b="0" i="0" u="none" strike="noStrike" kern="1200" cap="none" spc="0" normalizeH="0" baseline="0" noProof="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GSM, WCDMA, RAT shared building blocks (LTE-GSM, WCDMA- GSM, LTE-WCDMA</a:t>
            </a:r>
          </a:p>
        </p:txBody>
      </p:sp>
      <p:sp>
        <p:nvSpPr>
          <p:cNvPr id="9" name="TextBox 8">
            <a:extLst>
              <a:ext uri="{FF2B5EF4-FFF2-40B4-BE49-F238E27FC236}">
                <a16:creationId xmlns:a16="http://schemas.microsoft.com/office/drawing/2014/main" id="{4B243120-DBC1-4122-917B-8A8CD62A5DC2}"/>
              </a:ext>
            </a:extLst>
          </p:cNvPr>
          <p:cNvSpPr txBox="1"/>
          <p:nvPr/>
        </p:nvSpPr>
        <p:spPr>
          <a:xfrm>
            <a:off x="6841543" y="4071433"/>
            <a:ext cx="1826957" cy="591682"/>
          </a:xfrm>
          <a:prstGeom prst="rect">
            <a:avLst/>
          </a:prstGeom>
          <a:solidFill>
            <a:schemeClr val="bg1">
              <a:lumMod val="85000"/>
            </a:schemeClr>
          </a:solidFill>
        </p:spPr>
        <p:txBody>
          <a:bodyPr wrap="none" lIns="72000" tIns="72000" rIns="72000" bIns="72000" rtlCol="0">
            <a:spAutoFit/>
          </a:bodyPr>
          <a:lstStyle>
            <a:defPPr>
              <a:defRPr lang="en-US"/>
            </a:defPPr>
            <a:lvl1pPr defTabSz="360000">
              <a:spcAft>
                <a:spcPts val="600"/>
              </a:spcAft>
              <a:tabLst>
                <a:tab pos="360000" algn="l"/>
              </a:tabLst>
              <a:defRPr sz="1200">
                <a:solidFill>
                  <a:schemeClr val="tx2"/>
                </a:solidFill>
                <a:latin typeface="Nokia Pure Text Light" panose="020B0403020202020204" pitchFamily="34" charset="0"/>
                <a:ea typeface="Nokia Pure Text Light" panose="020B0403020202020204" pitchFamily="34" charset="0"/>
              </a:defRPr>
            </a:lvl1pPr>
          </a:lstStyle>
          <a:p>
            <a:pPr marL="0" marR="0" lvl="0" indent="0" algn="l" defTabSz="360000" rtl="0" eaLnBrk="1" fontAlgn="auto" latinLnBrk="0" hangingPunct="1">
              <a:lnSpc>
                <a:spcPct val="100000"/>
              </a:lnSpc>
              <a:spcBef>
                <a:spcPts val="0"/>
              </a:spcBef>
              <a:spcAft>
                <a:spcPts val="600"/>
              </a:spcAft>
              <a:buClrTx/>
              <a:buSzTx/>
              <a:buFontTx/>
              <a:buNone/>
              <a:tabLst>
                <a:tab pos="360000" algn="l"/>
              </a:tabLst>
              <a:defRPr/>
            </a:pPr>
            <a:r>
              <a:rPr kumimoji="0" lang="pl-PL"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3+4+4 = 11 LTE cell sets</a:t>
            </a:r>
          </a:p>
          <a:p>
            <a:pPr marL="0" marR="0" lvl="0" indent="0" algn="l" defTabSz="360000" rtl="0" eaLnBrk="1" fontAlgn="auto" latinLnBrk="0" hangingPunct="1">
              <a:lnSpc>
                <a:spcPct val="100000"/>
              </a:lnSpc>
              <a:spcBef>
                <a:spcPts val="0"/>
              </a:spcBef>
              <a:spcAft>
                <a:spcPts val="600"/>
              </a:spcAft>
              <a:buClrTx/>
              <a:buSzTx/>
              <a:buFontTx/>
              <a:buNone/>
              <a:tabLst>
                <a:tab pos="360000" algn="l"/>
              </a:tabLst>
              <a:defRPr/>
            </a:pPr>
            <a:r>
              <a:rPr kumimoji="0" lang="pl-PL"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rPr>
              <a:t>5+2 = 7 SRAN cell sets</a:t>
            </a:r>
            <a:endParaRPr kumimoji="0" lang="en-US" sz="1200" b="0" i="0" u="none" strike="noStrike" kern="1200" cap="none" spc="0" normalizeH="0" baseline="0" noProof="0">
              <a:ln>
                <a:noFill/>
              </a:ln>
              <a:solidFill>
                <a:srgbClr val="001135"/>
              </a:solidFill>
              <a:effectLst/>
              <a:uLnTx/>
              <a:uFillTx/>
              <a:latin typeface="Nokia Pure Text Light" panose="020B0403020202020204" pitchFamily="34" charset="0"/>
              <a:ea typeface="Nokia Pure Text Light" panose="020B0403020202020204" pitchFamily="34" charset="0"/>
              <a:cs typeface="+mn-cs"/>
            </a:endParaRPr>
          </a:p>
        </p:txBody>
      </p:sp>
    </p:spTree>
    <p:extLst>
      <p:ext uri="{BB962C8B-B14F-4D97-AF65-F5344CB8AC3E}">
        <p14:creationId xmlns:p14="http://schemas.microsoft.com/office/powerpoint/2010/main" val="2470586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46382760-D4D8-46C4-BA81-36E0620A5DD3}"/>
              </a:ext>
            </a:extLst>
          </p:cNvPr>
          <p:cNvSpPr txBox="1">
            <a:spLocks/>
          </p:cNvSpPr>
          <p:nvPr/>
        </p:nvSpPr>
        <p:spPr>
          <a:xfrm>
            <a:off x="623340" y="843156"/>
            <a:ext cx="8308800" cy="634766"/>
          </a:xfrm>
          <a:prstGeom prst="rect">
            <a:avLst/>
          </a:prstGeom>
        </p:spPr>
        <p:txBody>
          <a:bodyPr lIns="0" tIns="0" rIns="0" bIns="0"/>
          <a:lstStyle>
            <a:lvl1pPr marL="0" indent="0" algn="l" defTabSz="914400" rtl="0" eaLnBrk="1" latinLnBrk="0" hangingPunct="1">
              <a:spcBef>
                <a:spcPct val="20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4400" b="0" i="0" u="none" strike="noStrike" kern="1200" cap="none" spc="0" normalizeH="0" baseline="0">
                <a:ln>
                  <a:noFill/>
                </a:ln>
                <a:solidFill>
                  <a:schemeClr val="tx2"/>
                </a:solidFill>
                <a:effectLst/>
                <a:uLnTx/>
                <a:uFillTx/>
                <a:latin typeface="Nokia Pure Headline" panose="020B0504040602060303" pitchFamily="34" charset="0"/>
              </a:rPr>
              <a:t>SRAN Feature Parity</a:t>
            </a:r>
          </a:p>
        </p:txBody>
      </p:sp>
    </p:spTree>
    <p:extLst>
      <p:ext uri="{BB962C8B-B14F-4D97-AF65-F5344CB8AC3E}">
        <p14:creationId xmlns:p14="http://schemas.microsoft.com/office/powerpoint/2010/main" val="1684793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2">
            <a:extLst>
              <a:ext uri="{FF2B5EF4-FFF2-40B4-BE49-F238E27FC236}">
                <a16:creationId xmlns:a16="http://schemas.microsoft.com/office/drawing/2014/main" id="{6B9C9A17-9DEA-4471-A667-143AD8549680}"/>
              </a:ext>
            </a:extLst>
          </p:cNvPr>
          <p:cNvSpPr>
            <a:spLocks noGrp="1"/>
          </p:cNvSpPr>
          <p:nvPr>
            <p:ph type="body" sz="quarter" idx="11"/>
          </p:nvPr>
        </p:nvSpPr>
        <p:spPr>
          <a:xfrm>
            <a:off x="417600" y="280800"/>
            <a:ext cx="8308800" cy="309600"/>
          </a:xfrm>
        </p:spPr>
        <p:txBody>
          <a:bodyPr/>
          <a:lstStyle/>
          <a:p>
            <a:pPr defTabSz="457189" fontAlgn="base">
              <a:spcBef>
                <a:spcPct val="0"/>
              </a:spcBef>
              <a:spcAft>
                <a:spcPct val="0"/>
              </a:spcAft>
            </a:pPr>
            <a:r>
              <a:rPr lang="en-US" dirty="0">
                <a:solidFill>
                  <a:srgbClr val="124191"/>
                </a:solidFill>
                <a:latin typeface="Nokia Pure Headline Ultra Light" panose="020B0204040602060303" pitchFamily="34" charset="0"/>
              </a:rPr>
              <a:t>SRAN Release Content</a:t>
            </a:r>
          </a:p>
        </p:txBody>
      </p:sp>
      <p:sp>
        <p:nvSpPr>
          <p:cNvPr id="39" name="Rectangle 4">
            <a:extLst>
              <a:ext uri="{FF2B5EF4-FFF2-40B4-BE49-F238E27FC236}">
                <a16:creationId xmlns:a16="http://schemas.microsoft.com/office/drawing/2014/main" id="{FB565CB7-46A4-4F15-AD82-99758EF95E9D}"/>
              </a:ext>
            </a:extLst>
          </p:cNvPr>
          <p:cNvSpPr txBox="1">
            <a:spLocks/>
          </p:cNvSpPr>
          <p:nvPr/>
        </p:nvSpPr>
        <p:spPr>
          <a:xfrm>
            <a:off x="113231" y="1503721"/>
            <a:ext cx="8478547" cy="2563446"/>
          </a:xfrm>
          <a:prstGeom prst="rect">
            <a:avLst/>
          </a:prstGeom>
          <a:solidFill>
            <a:schemeClr val="bg2"/>
          </a:solidFill>
          <a:ln>
            <a:noFill/>
            <a:headEnd/>
            <a:tailEnd/>
          </a:ln>
          <a:effectLst/>
        </p:spPr>
        <p:style>
          <a:lnRef idx="1">
            <a:schemeClr val="accent2"/>
          </a:lnRef>
          <a:fillRef idx="3">
            <a:schemeClr val="accent2"/>
          </a:fillRef>
          <a:effectRef idx="2">
            <a:schemeClr val="accent2"/>
          </a:effectRef>
          <a:fontRef idx="minor">
            <a:schemeClr val="lt1"/>
          </a:fontRef>
        </p:style>
        <p:txBody>
          <a:bodyPr vert="horz" wrap="square" lIns="36000" tIns="76200" rIns="36000" bIns="76200" numCol="1" anchor="ctr" anchorCtr="0" compatLnSpc="1">
            <a:prstTxWarp prst="textNoShape">
              <a:avLst/>
            </a:prstTxWarp>
            <a:noAutofit/>
          </a:bodyPr>
          <a:lstStyle>
            <a:defPPr>
              <a:defRPr lang="en-US"/>
            </a:defPPr>
            <a:lvl1pPr marL="0" lvl="0" indent="0" defTabSz="895350" eaLnBrk="1" hangingPunct="1">
              <a:buClr>
                <a:schemeClr val="tx2"/>
              </a:buClr>
              <a:defRPr sz="900" b="1" baseline="0">
                <a:solidFill>
                  <a:schemeClr val="bg1"/>
                </a:solidFill>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83" rtl="0" eaLnBrk="1" fontAlgn="auto" latinLnBrk="0" hangingPunct="1">
              <a:lnSpc>
                <a:spcPct val="100000"/>
              </a:lnSpc>
              <a:spcBef>
                <a:spcPts val="0"/>
              </a:spcBef>
              <a:spcAft>
                <a:spcPts val="0"/>
              </a:spcAft>
              <a:buClr>
                <a:srgbClr val="124191"/>
              </a:buClr>
              <a:buSzTx/>
              <a:buFontTx/>
              <a:buNone/>
              <a:tabLst/>
              <a:defRPr/>
            </a:pPr>
            <a:r>
              <a:rPr kumimoji="0" lang="en-US" sz="1000" b="1" i="0" u="none" strike="noStrike" kern="0" cap="none" spc="0" normalizeH="0" baseline="0" noProof="0" dirty="0">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  </a:t>
            </a:r>
            <a:r>
              <a:rPr kumimoji="0" lang="en-US" sz="1200" b="0" i="0" u="none" strike="noStrike" kern="0" cap="none" spc="0" normalizeH="0" baseline="0" noProof="0" dirty="0">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SRAN </a:t>
            </a:r>
          </a:p>
          <a:p>
            <a:pPr marL="0" marR="0" lvl="0" indent="0" algn="l" defTabSz="895283" rtl="0" eaLnBrk="1" fontAlgn="auto" latinLnBrk="0" hangingPunct="1">
              <a:lnSpc>
                <a:spcPct val="100000"/>
              </a:lnSpc>
              <a:spcBef>
                <a:spcPts val="0"/>
              </a:spcBef>
              <a:spcAft>
                <a:spcPts val="0"/>
              </a:spcAft>
              <a:buClr>
                <a:srgbClr val="124191"/>
              </a:buClr>
              <a:buSzTx/>
              <a:buFontTx/>
              <a:buNone/>
              <a:tabLst/>
              <a:defRPr/>
            </a:pPr>
            <a:r>
              <a:rPr kumimoji="0" lang="fi-FI" sz="1200" b="0" i="0" u="none" strike="noStrike" kern="0" cap="none" spc="0" normalizeH="0" baseline="0" noProof="0" dirty="0" err="1">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Releases</a:t>
            </a:r>
            <a:endParaRPr kumimoji="0" lang="en-US" sz="1000" b="0" i="0" u="none" strike="noStrike" kern="0" cap="none" spc="0" normalizeH="0" baseline="0" noProof="0" dirty="0">
              <a:ln>
                <a:noFill/>
              </a:ln>
              <a:solidFill>
                <a:srgbClr val="FFFFFF"/>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p:txBody>
      </p:sp>
      <p:grpSp>
        <p:nvGrpSpPr>
          <p:cNvPr id="40" name="Group 39">
            <a:extLst>
              <a:ext uri="{FF2B5EF4-FFF2-40B4-BE49-F238E27FC236}">
                <a16:creationId xmlns:a16="http://schemas.microsoft.com/office/drawing/2014/main" id="{C114436C-80EC-4099-BB8D-882E3CADF285}"/>
              </a:ext>
            </a:extLst>
          </p:cNvPr>
          <p:cNvGrpSpPr/>
          <p:nvPr/>
        </p:nvGrpSpPr>
        <p:grpSpPr>
          <a:xfrm>
            <a:off x="771645" y="1187856"/>
            <a:ext cx="7821667" cy="3156195"/>
            <a:chOff x="629562" y="907611"/>
            <a:chExt cx="7884876" cy="3999472"/>
          </a:xfrm>
        </p:grpSpPr>
        <p:sp>
          <p:nvSpPr>
            <p:cNvPr id="41" name="Right Triangle 40">
              <a:extLst>
                <a:ext uri="{FF2B5EF4-FFF2-40B4-BE49-F238E27FC236}">
                  <a16:creationId xmlns:a16="http://schemas.microsoft.com/office/drawing/2014/main" id="{A5925E00-308A-4929-BC94-98AE034E90EF}"/>
                </a:ext>
              </a:extLst>
            </p:cNvPr>
            <p:cNvSpPr/>
            <p:nvPr/>
          </p:nvSpPr>
          <p:spPr>
            <a:xfrm flipH="1">
              <a:off x="629562" y="907611"/>
              <a:ext cx="7884876" cy="3999472"/>
            </a:xfrm>
            <a:prstGeom prst="rtTriangle">
              <a:avLst/>
            </a:prstGeom>
            <a:solidFill>
              <a:srgbClr val="BEC8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p:txBody>
        </p:sp>
        <p:grpSp>
          <p:nvGrpSpPr>
            <p:cNvPr id="42" name="Group 41">
              <a:extLst>
                <a:ext uri="{FF2B5EF4-FFF2-40B4-BE49-F238E27FC236}">
                  <a16:creationId xmlns:a16="http://schemas.microsoft.com/office/drawing/2014/main" id="{D716FD61-7FF1-4588-812F-50241072F5F2}"/>
                </a:ext>
              </a:extLst>
            </p:cNvPr>
            <p:cNvGrpSpPr/>
            <p:nvPr/>
          </p:nvGrpSpPr>
          <p:grpSpPr>
            <a:xfrm>
              <a:off x="1835696" y="1266006"/>
              <a:ext cx="6472086" cy="3425670"/>
              <a:chOff x="6111103" y="3071369"/>
              <a:chExt cx="2466452" cy="1391119"/>
            </a:xfrm>
          </p:grpSpPr>
          <p:cxnSp>
            <p:nvCxnSpPr>
              <p:cNvPr id="43" name="Straight Arrow Connector 42">
                <a:extLst>
                  <a:ext uri="{FF2B5EF4-FFF2-40B4-BE49-F238E27FC236}">
                    <a16:creationId xmlns:a16="http://schemas.microsoft.com/office/drawing/2014/main" id="{5FE770D7-CF52-47E8-9B4F-5000FCC13A93}"/>
                  </a:ext>
                </a:extLst>
              </p:cNvPr>
              <p:cNvCxnSpPr/>
              <p:nvPr/>
            </p:nvCxnSpPr>
            <p:spPr>
              <a:xfrm>
                <a:off x="6111103" y="4460867"/>
                <a:ext cx="2466452" cy="1621"/>
              </a:xfrm>
              <a:prstGeom prst="straightConnector1">
                <a:avLst/>
              </a:prstGeom>
              <a:ln>
                <a:no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A17C47F-9566-4F6E-BCD6-907DC8F57E8E}"/>
                  </a:ext>
                </a:extLst>
              </p:cNvPr>
              <p:cNvCxnSpPr/>
              <p:nvPr/>
            </p:nvCxnSpPr>
            <p:spPr>
              <a:xfrm flipV="1">
                <a:off x="6111103" y="3071369"/>
                <a:ext cx="2419977" cy="1312984"/>
              </a:xfrm>
              <a:prstGeom prst="straightConnector1">
                <a:avLst/>
              </a:prstGeom>
              <a:ln>
                <a:no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B50452F-A49B-4EDB-9DA5-D3D8A06AA966}"/>
                  </a:ext>
                </a:extLst>
              </p:cNvPr>
              <p:cNvCxnSpPr/>
              <p:nvPr/>
            </p:nvCxnSpPr>
            <p:spPr>
              <a:xfrm>
                <a:off x="8577555" y="3104509"/>
                <a:ext cx="0" cy="1279843"/>
              </a:xfrm>
              <a:prstGeom prst="straightConnector1">
                <a:avLst/>
              </a:prstGeom>
              <a:ln>
                <a:no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46" name="Rectangle 45">
            <a:extLst>
              <a:ext uri="{FF2B5EF4-FFF2-40B4-BE49-F238E27FC236}">
                <a16:creationId xmlns:a16="http://schemas.microsoft.com/office/drawing/2014/main" id="{5F6D4B82-60AD-48DD-BD70-CE5AB35B8E76}"/>
              </a:ext>
            </a:extLst>
          </p:cNvPr>
          <p:cNvSpPr/>
          <p:nvPr/>
        </p:nvSpPr>
        <p:spPr>
          <a:xfrm>
            <a:off x="771646" y="1222642"/>
            <a:ext cx="2465360" cy="3121409"/>
          </a:xfrm>
          <a:prstGeom prst="rect">
            <a:avLst/>
          </a:prstGeom>
          <a:solidFill>
            <a:srgbClr val="FFFFFF">
              <a:alpha val="65098"/>
            </a:srgbClr>
          </a:solidFill>
          <a:ln>
            <a:solidFill>
              <a:srgbClr val="A8BB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p:txBody>
      </p:sp>
      <p:sp>
        <p:nvSpPr>
          <p:cNvPr id="47" name="Rectangle 46">
            <a:extLst>
              <a:ext uri="{FF2B5EF4-FFF2-40B4-BE49-F238E27FC236}">
                <a16:creationId xmlns:a16="http://schemas.microsoft.com/office/drawing/2014/main" id="{B7719A61-029C-4145-8E21-4DC1B7E9B64F}"/>
              </a:ext>
            </a:extLst>
          </p:cNvPr>
          <p:cNvSpPr/>
          <p:nvPr/>
        </p:nvSpPr>
        <p:spPr>
          <a:xfrm>
            <a:off x="3372484" y="1222859"/>
            <a:ext cx="2454099" cy="3125174"/>
          </a:xfrm>
          <a:prstGeom prst="rect">
            <a:avLst/>
          </a:prstGeom>
          <a:solidFill>
            <a:srgbClr val="FFFFFF">
              <a:alpha val="65098"/>
            </a:srgbClr>
          </a:solidFill>
          <a:ln>
            <a:solidFill>
              <a:srgbClr val="A8BB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 </a:t>
            </a:r>
            <a:endParaRPr kumimoji="0" lang="fi-FI" sz="1200" b="0" i="0" u="none" strike="noStrike" kern="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p:txBody>
      </p:sp>
      <p:sp>
        <p:nvSpPr>
          <p:cNvPr id="48" name="Rectangle 47">
            <a:extLst>
              <a:ext uri="{FF2B5EF4-FFF2-40B4-BE49-F238E27FC236}">
                <a16:creationId xmlns:a16="http://schemas.microsoft.com/office/drawing/2014/main" id="{1E72A80E-048C-4478-B338-6C9C8E1FB35C}"/>
              </a:ext>
            </a:extLst>
          </p:cNvPr>
          <p:cNvSpPr/>
          <p:nvPr/>
        </p:nvSpPr>
        <p:spPr>
          <a:xfrm>
            <a:off x="5946425" y="1223531"/>
            <a:ext cx="2454490" cy="3121205"/>
          </a:xfrm>
          <a:prstGeom prst="rect">
            <a:avLst/>
          </a:prstGeom>
          <a:solidFill>
            <a:srgbClr val="FFFFFF">
              <a:alpha val="65098"/>
            </a:srgbClr>
          </a:solidFill>
          <a:ln>
            <a:solidFill>
              <a:srgbClr val="A8BBC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fi-FI" sz="1200" b="0" i="0" u="none" strike="noStrike" kern="0" cap="none" spc="0" normalizeH="0" baseline="0" noProof="0" dirty="0">
              <a:ln>
                <a:noFill/>
              </a:ln>
              <a:solidFill>
                <a:srgbClr val="124191"/>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p:txBody>
      </p:sp>
      <p:sp>
        <p:nvSpPr>
          <p:cNvPr id="49" name="TextBox 48">
            <a:extLst>
              <a:ext uri="{FF2B5EF4-FFF2-40B4-BE49-F238E27FC236}">
                <a16:creationId xmlns:a16="http://schemas.microsoft.com/office/drawing/2014/main" id="{96496DD6-E018-4F5A-A090-8121BA71641F}"/>
              </a:ext>
            </a:extLst>
          </p:cNvPr>
          <p:cNvSpPr txBox="1"/>
          <p:nvPr/>
        </p:nvSpPr>
        <p:spPr>
          <a:xfrm>
            <a:off x="792370" y="1491630"/>
            <a:ext cx="2439032" cy="2631490"/>
          </a:xfrm>
          <a:prstGeom prst="rect">
            <a:avLst/>
          </a:prstGeom>
          <a:noFill/>
        </p:spPr>
        <p:txBody>
          <a:bodyPr wrap="square" rtlCol="0">
            <a:spAutoFit/>
          </a:bodyPr>
          <a:lstStyle>
            <a:defPPr>
              <a:defRPr lang="en-GB"/>
            </a:defPPr>
            <a:lvl1pPr>
              <a:defRPr sz="1200" b="1">
                <a:solidFill>
                  <a:srgbClr val="001135"/>
                </a:solidFill>
                <a:latin typeface="+mn-lt"/>
              </a:defRPr>
            </a:lvl1pPr>
          </a:lstStyle>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4D5766"/>
                </a:solidFill>
                <a:effectLst/>
                <a:uLnTx/>
                <a:uFillTx/>
                <a:latin typeface="Nokia Pure Headline Light"/>
                <a:ea typeface="Nokia Pure Text Light" panose="020B0304040602060303" pitchFamily="34" charset="0"/>
                <a:cs typeface="Nokia Pure Text Light" panose="020B0304040602060303" pitchFamily="34" charset="0"/>
              </a:rPr>
              <a:t>Single BTS OAM, AirScale </a:t>
            </a:r>
            <a:r>
              <a:rPr lang="en-US" sz="1100" kern="0" dirty="0">
                <a:solidFill>
                  <a:srgbClr val="4D5766"/>
                </a:solidFill>
                <a:latin typeface="Nokia Pure Headline Light"/>
                <a:ea typeface="Nokia Pure Text Light" panose="020B0304040602060303" pitchFamily="34" charset="0"/>
                <a:cs typeface="Nokia Pure Text Light" panose="020B0304040602060303" pitchFamily="34" charset="0"/>
              </a:rPr>
              <a:t>BB</a:t>
            </a:r>
            <a:r>
              <a:rPr kumimoji="0" lang="en-US" sz="1100" b="1" i="0" u="none" strike="noStrike" kern="0" cap="none" spc="0" normalizeH="0" baseline="0" noProof="0" dirty="0">
                <a:ln>
                  <a:noFill/>
                </a:ln>
                <a:solidFill>
                  <a:srgbClr val="4D5766"/>
                </a:solidFill>
                <a:effectLst/>
                <a:uLnTx/>
                <a:uFillTx/>
                <a:latin typeface="Nokia Pure Headline Light"/>
                <a:ea typeface="Nokia Pure Text Light" panose="020B0304040602060303" pitchFamily="34" charset="0"/>
                <a:cs typeface="Nokia Pure Text Light" panose="020B0304040602060303" pitchFamily="34" charset="0"/>
              </a:rPr>
              <a:t>, IoT</a:t>
            </a:r>
          </a:p>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ysClr val="windowText" lastClr="000000"/>
              </a:solidFill>
              <a:effectLst/>
              <a:uLnTx/>
              <a:uFillTx/>
              <a:latin typeface="Nokia Pure Text Light"/>
              <a:ea typeface="+mn-ea"/>
              <a:cs typeface="+mn-cs"/>
            </a:endParaRPr>
          </a:p>
          <a:p>
            <a:pPr marL="214313" marR="0" lvl="0"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0" dirty="0">
                <a:solidFill>
                  <a:srgbClr val="4D5766"/>
                </a:solidFill>
                <a:latin typeface="Nokia Pure Text Light"/>
                <a:ea typeface="Nokia Pure Text" panose="020B0504040602060303" pitchFamily="34" charset="0"/>
                <a:cs typeface="Nokia Pure Text" panose="020B0504040602060303" pitchFamily="34" charset="0"/>
              </a:rPr>
              <a:t>Parity with LTE17A, GSM17, WCDMA17</a:t>
            </a:r>
          </a:p>
          <a:p>
            <a:pPr marL="214313" marR="0" lvl="0"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0" dirty="0">
                <a:solidFill>
                  <a:srgbClr val="4D5766"/>
                </a:solidFill>
                <a:latin typeface="Nokia Pure Text Light"/>
                <a:ea typeface="Nokia Pure Text" panose="020B0504040602060303" pitchFamily="34" charset="0"/>
                <a:cs typeface="Nokia Pure Text" panose="020B0504040602060303" pitchFamily="34" charset="0"/>
              </a:rPr>
              <a:t>High Capacity SRAN deployments with AirScale Radios and Baseband</a:t>
            </a:r>
          </a:p>
          <a:p>
            <a:pPr marL="467916" marR="0" lvl="1"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0" dirty="0">
                <a:solidFill>
                  <a:srgbClr val="4D5766"/>
                </a:solidFill>
                <a:latin typeface="Nokia Pure Text Light"/>
                <a:ea typeface="Nokia Pure Text" panose="020B0504040602060303" pitchFamily="34" charset="0"/>
                <a:cs typeface="Nokia Pure Text" panose="020B0504040602060303" pitchFamily="34" charset="0"/>
              </a:rPr>
              <a:t>AirScale SM support (3-RAT)</a:t>
            </a:r>
          </a:p>
          <a:p>
            <a:pPr marL="467916" marR="0" lvl="1"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0" dirty="0">
                <a:solidFill>
                  <a:srgbClr val="4D5766"/>
                </a:solidFill>
                <a:latin typeface="Nokia Pure Text Light"/>
                <a:ea typeface="Nokia Pure Text" panose="020B0504040602060303" pitchFamily="34" charset="0"/>
                <a:cs typeface="Nokia Pure Text" panose="020B0504040602060303" pitchFamily="34" charset="0"/>
              </a:rPr>
              <a:t>4-RAT site solution including TD-LTE</a:t>
            </a:r>
          </a:p>
          <a:p>
            <a:pPr marL="467916" marR="0" lvl="1"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0" dirty="0">
                <a:solidFill>
                  <a:srgbClr val="4D5766"/>
                </a:solidFill>
                <a:latin typeface="Nokia Pure Text Light"/>
                <a:ea typeface="Nokia Pure Text" panose="020B0504040602060303" pitchFamily="34" charset="0"/>
                <a:cs typeface="Nokia Pure Text" panose="020B0504040602060303" pitchFamily="34" charset="0"/>
              </a:rPr>
              <a:t>Outdoor sub-rack AMOB</a:t>
            </a:r>
          </a:p>
          <a:p>
            <a:pPr marL="214313" marR="0" lvl="0"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0" dirty="0">
                <a:solidFill>
                  <a:srgbClr val="4D5766"/>
                </a:solidFill>
                <a:latin typeface="Nokia Pure Text Light"/>
                <a:ea typeface="Nokia Pure Text" panose="020B0504040602060303" pitchFamily="34" charset="0"/>
                <a:cs typeface="Nokia Pure Text" panose="020B0504040602060303" pitchFamily="34" charset="0"/>
              </a:rPr>
              <a:t>Narrow Band IoT, CAT-M</a:t>
            </a:r>
          </a:p>
          <a:p>
            <a:pPr marL="214313" marR="0" lvl="0"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0" dirty="0">
                <a:solidFill>
                  <a:srgbClr val="4D5766"/>
                </a:solidFill>
                <a:latin typeface="Nokia Pure Text Light"/>
                <a:ea typeface="Nokia Pure Text" panose="020B0504040602060303" pitchFamily="34" charset="0"/>
                <a:cs typeface="Nokia Pure Text" panose="020B0504040602060303" pitchFamily="34" charset="0"/>
              </a:rPr>
              <a:t>New Radios : FXDD, FHDI, FHGA</a:t>
            </a:r>
          </a:p>
          <a:p>
            <a:pPr marL="214313" marR="0" lvl="0"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0" dirty="0">
                <a:solidFill>
                  <a:srgbClr val="4D5766"/>
                </a:solidFill>
                <a:latin typeface="Nokia Pure Text Light"/>
                <a:ea typeface="Nokia Pure Text" panose="020B0504040602060303" pitchFamily="34" charset="0"/>
                <a:cs typeface="Nokia Pure Text" panose="020B0504040602060303" pitchFamily="34" charset="0"/>
              </a:rPr>
              <a:t>GSM: 36TRX, MOBSS, MCPA Power pooling, Extended cell range</a:t>
            </a:r>
          </a:p>
          <a:p>
            <a:pPr marL="214313" marR="0" lvl="0"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0" dirty="0">
                <a:solidFill>
                  <a:srgbClr val="4D5766"/>
                </a:solidFill>
                <a:latin typeface="Nokia Pure Text Light"/>
                <a:ea typeface="Nokia Pure Text" panose="020B0504040602060303" pitchFamily="34" charset="0"/>
                <a:cs typeface="Nokia Pure Text" panose="020B0504040602060303" pitchFamily="34" charset="0"/>
              </a:rPr>
              <a:t>Improved Account Management</a:t>
            </a:r>
          </a:p>
          <a:p>
            <a:pPr marL="214313" marR="0" lvl="0"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0" dirty="0">
                <a:solidFill>
                  <a:srgbClr val="4D5766"/>
                </a:solidFill>
                <a:latin typeface="Nokia Pure Text Light"/>
                <a:ea typeface="Nokia Pure Text" panose="020B0504040602060303" pitchFamily="34" charset="0"/>
                <a:cs typeface="Nokia Pure Text" panose="020B0504040602060303" pitchFamily="34" charset="0"/>
              </a:rPr>
              <a:t>BTS Mediator Resiliency</a:t>
            </a:r>
          </a:p>
          <a:p>
            <a:pPr marL="214313" marR="0" lvl="0"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0" dirty="0">
                <a:solidFill>
                  <a:srgbClr val="4D5766"/>
                </a:solidFill>
                <a:latin typeface="Nokia Pure Text Light"/>
                <a:ea typeface="Nokia Pure Text" panose="020B0504040602060303" pitchFamily="34" charset="0"/>
                <a:cs typeface="Nokia Pure Text" panose="020B0504040602060303" pitchFamily="34" charset="0"/>
              </a:rPr>
              <a:t>RF sharing and chaining</a:t>
            </a:r>
          </a:p>
          <a:p>
            <a:pPr marL="214313" marR="0" lvl="0" indent="-214313" defTabSz="51435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0" dirty="0">
                <a:solidFill>
                  <a:srgbClr val="4D5766"/>
                </a:solidFill>
                <a:latin typeface="Nokia Pure Text Light"/>
                <a:ea typeface="Nokia Pure Text" panose="020B0504040602060303" pitchFamily="34" charset="0"/>
                <a:cs typeface="Nokia Pure Text" panose="020B0504040602060303" pitchFamily="34" charset="0"/>
              </a:rPr>
              <a:t>Extended sync capabilities</a:t>
            </a:r>
          </a:p>
        </p:txBody>
      </p:sp>
      <p:sp>
        <p:nvSpPr>
          <p:cNvPr id="50" name="TextBox 49">
            <a:extLst>
              <a:ext uri="{FF2B5EF4-FFF2-40B4-BE49-F238E27FC236}">
                <a16:creationId xmlns:a16="http://schemas.microsoft.com/office/drawing/2014/main" id="{EDC8DCA5-1F1B-49EE-99BB-C6915C7FEC69}"/>
              </a:ext>
            </a:extLst>
          </p:cNvPr>
          <p:cNvSpPr txBox="1"/>
          <p:nvPr/>
        </p:nvSpPr>
        <p:spPr>
          <a:xfrm>
            <a:off x="3370821" y="1491630"/>
            <a:ext cx="2449007" cy="2762295"/>
          </a:xfrm>
          <a:prstGeom prst="rect">
            <a:avLst/>
          </a:prstGeom>
          <a:noFill/>
        </p:spPr>
        <p:txBody>
          <a:bodyPr wrap="square" rtlCol="0">
            <a:sp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4D5766"/>
                </a:solidFill>
                <a:effectLst/>
                <a:uLnTx/>
                <a:uFillTx/>
                <a:latin typeface="Nokia Pure Headline Light"/>
                <a:ea typeface="Nokia Pure Text Light" panose="020B0304040602060303" pitchFamily="34" charset="0"/>
                <a:cs typeface="Nokia Pure Text Light" panose="020B0304040602060303" pitchFamily="34" charset="0"/>
              </a:rPr>
              <a:t>New AirScale Radios and</a:t>
            </a:r>
            <a:r>
              <a:rPr lang="en-US" sz="1100" b="1" kern="0" dirty="0">
                <a:solidFill>
                  <a:srgbClr val="4D5766"/>
                </a:solidFill>
                <a:latin typeface="Nokia Pure Headline Light"/>
                <a:ea typeface="Nokia Pure Text Light" panose="020B0304040602060303" pitchFamily="34" charset="0"/>
                <a:cs typeface="Nokia Pure Text Light" panose="020B0304040602060303" pitchFamily="34" charset="0"/>
              </a:rPr>
              <a:t> </a:t>
            </a:r>
            <a:r>
              <a:rPr kumimoji="0" lang="en-US" sz="1100" b="1" i="0" u="none" strike="noStrike" kern="0" cap="none" spc="0" normalizeH="0" baseline="0" noProof="0" dirty="0">
                <a:ln>
                  <a:noFill/>
                </a:ln>
                <a:solidFill>
                  <a:srgbClr val="4D5766"/>
                </a:solidFill>
                <a:effectLst/>
                <a:uLnTx/>
                <a:uFillTx/>
                <a:latin typeface="Nokia Pure Headline Light"/>
                <a:ea typeface="Nokia Pure Text Light" panose="020B0304040602060303" pitchFamily="34" charset="0"/>
                <a:cs typeface="Nokia Pure Text Light" panose="020B0304040602060303" pitchFamily="34" charset="0"/>
              </a:rPr>
              <a:t>site solutions</a:t>
            </a: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4D5766"/>
              </a:solidFill>
              <a:effectLst/>
              <a:uLnTx/>
              <a:uFillTx/>
              <a:latin typeface="Nokia Pure Text Light"/>
              <a:ea typeface="Nokia Pure Text" panose="020B0504040602060303" pitchFamily="34" charset="0"/>
              <a:cs typeface="Nokia Pure Text" panose="020B0504040602060303" pitchFamily="34" charset="0"/>
            </a:endParaRPr>
          </a:p>
          <a:p>
            <a:pPr marL="214313" lvl="0" indent="-214313" defTabSz="514350" fontAlgn="auto">
              <a:spcBef>
                <a:spcPts val="0"/>
              </a:spcBef>
              <a:spcAft>
                <a:spcPts val="0"/>
              </a:spcAft>
              <a:buFont typeface="Arial" panose="020B0604020202020204" pitchFamily="34" charset="0"/>
              <a:buChar char="•"/>
              <a:defRPr/>
            </a:pPr>
            <a:r>
              <a:rPr lang="en-US" sz="1000" kern="0" dirty="0" err="1">
                <a:solidFill>
                  <a:srgbClr val="4D5766"/>
                </a:solidFill>
                <a:latin typeface="Nokia Pure Text Light"/>
                <a:ea typeface="Nokia Pure Text" panose="020B0504040602060303" pitchFamily="34" charset="0"/>
                <a:cs typeface="Nokia Pure Text" panose="020B0504040602060303" pitchFamily="34" charset="0"/>
              </a:rPr>
              <a:t>AirScale</a:t>
            </a:r>
            <a:r>
              <a:rPr lang="en-US" sz="1000" kern="0" dirty="0">
                <a:solidFill>
                  <a:srgbClr val="4D5766"/>
                </a:solidFill>
                <a:latin typeface="Nokia Pure Text Light"/>
                <a:ea typeface="Nokia Pure Text" panose="020B0504040602060303" pitchFamily="34" charset="0"/>
                <a:cs typeface="Nokia Pure Text" panose="020B0504040602060303" pitchFamily="34" charset="0"/>
              </a:rPr>
              <a:t> RF evolution</a:t>
            </a:r>
          </a:p>
          <a:p>
            <a:pPr marL="467916" lvl="1" indent="-125016" defTabSz="514350" fontAlgn="auto">
              <a:spcBef>
                <a:spcPts val="0"/>
              </a:spcBef>
              <a:spcAft>
                <a:spcPts val="0"/>
              </a:spcAft>
              <a:buFont typeface="Arial" panose="020B0604020202020204" pitchFamily="34" charset="0"/>
              <a:buChar char="•"/>
              <a:defRPr/>
            </a:pPr>
            <a:r>
              <a:rPr lang="en-US" sz="800" kern="0" dirty="0">
                <a:solidFill>
                  <a:srgbClr val="4D5766"/>
                </a:solidFill>
                <a:latin typeface="Nokia Pure Text Light"/>
                <a:ea typeface="Nokia Pure Text" panose="020B0504040602060303" pitchFamily="34" charset="0"/>
                <a:cs typeface="Nokia Pure Text" panose="020B0504040602060303" pitchFamily="34" charset="0"/>
              </a:rPr>
              <a:t>Higher </a:t>
            </a:r>
            <a:r>
              <a:rPr lang="en-US" sz="800" kern="0" dirty="0" err="1">
                <a:solidFill>
                  <a:srgbClr val="4D5766"/>
                </a:solidFill>
                <a:latin typeface="Nokia Pure Text Light"/>
                <a:ea typeface="Nokia Pure Text" panose="020B0504040602060303" pitchFamily="34" charset="0"/>
                <a:cs typeface="Nokia Pure Text" panose="020B0504040602060303" pitchFamily="34" charset="0"/>
              </a:rPr>
              <a:t>iBW</a:t>
            </a:r>
            <a:r>
              <a:rPr lang="en-US" sz="800" kern="0" dirty="0">
                <a:solidFill>
                  <a:srgbClr val="4D5766"/>
                </a:solidFill>
                <a:latin typeface="Nokia Pure Text Light"/>
                <a:ea typeface="Nokia Pure Text" panose="020B0504040602060303" pitchFamily="34" charset="0"/>
                <a:cs typeface="Nokia Pure Text" panose="020B0504040602060303" pitchFamily="34" charset="0"/>
              </a:rPr>
              <a:t>, Multiband Radios</a:t>
            </a:r>
          </a:p>
          <a:p>
            <a:pPr marL="467916" lvl="1" indent="-125016" defTabSz="514350" fontAlgn="auto">
              <a:spcBef>
                <a:spcPts val="0"/>
              </a:spcBef>
              <a:spcAft>
                <a:spcPts val="0"/>
              </a:spcAft>
              <a:buFont typeface="Arial" panose="020B0604020202020204" pitchFamily="34" charset="0"/>
              <a:buChar char="•"/>
              <a:defRPr/>
            </a:pPr>
            <a:r>
              <a:rPr lang="en-US" sz="800" kern="0" dirty="0">
                <a:solidFill>
                  <a:srgbClr val="4D5766"/>
                </a:solidFill>
                <a:latin typeface="Nokia Pure Text Light"/>
                <a:ea typeface="Nokia Pure Text" panose="020B0504040602060303" pitchFamily="34" charset="0"/>
                <a:cs typeface="Nokia Pure Text" panose="020B0504040602060303" pitchFamily="34" charset="0"/>
              </a:rPr>
              <a:t>Single Band Radios : AHEB, AHED, AHDB</a:t>
            </a:r>
          </a:p>
          <a:p>
            <a:pPr marL="467916" lvl="1" indent="-125016" defTabSz="514350" fontAlgn="auto">
              <a:spcBef>
                <a:spcPts val="0"/>
              </a:spcBef>
              <a:spcAft>
                <a:spcPts val="0"/>
              </a:spcAft>
              <a:buFont typeface="Arial" panose="020B0604020202020204" pitchFamily="34" charset="0"/>
              <a:buChar char="•"/>
              <a:defRPr/>
            </a:pPr>
            <a:r>
              <a:rPr lang="en-US" sz="800" kern="0" dirty="0">
                <a:solidFill>
                  <a:srgbClr val="4D5766"/>
                </a:solidFill>
                <a:latin typeface="Nokia Pure Text Light"/>
                <a:ea typeface="Nokia Pure Text" panose="020B0504040602060303" pitchFamily="34" charset="0"/>
                <a:cs typeface="Nokia Pure Text" panose="020B0504040602060303" pitchFamily="34" charset="0"/>
              </a:rPr>
              <a:t>Multi Band Radios: AHEGA, AHEGB, AHFIB. AHMPDA</a:t>
            </a:r>
            <a:endParaRPr kumimoji="0" lang="en-US" sz="800" b="0" i="0" u="none" strike="noStrike" kern="0" cap="none" spc="0" normalizeH="0" baseline="0" noProof="0" dirty="0">
              <a:ln>
                <a:noFill/>
              </a:ln>
              <a:solidFill>
                <a:srgbClr val="4D5766"/>
              </a:solidFill>
              <a:effectLst/>
              <a:uLnTx/>
              <a:uFillTx/>
              <a:latin typeface="Nokia Pure Text Light"/>
              <a:ea typeface="Nokia Pure Text" panose="020B0504040602060303" pitchFamily="34" charset="0"/>
              <a:cs typeface="Nokia Pure Text" panose="020B0504040602060303" pitchFamily="34" charset="0"/>
            </a:endParaRPr>
          </a:p>
          <a:p>
            <a:pPr marL="214313" marR="0" lvl="0" indent="-214313"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4D5766"/>
                </a:solidFill>
                <a:effectLst/>
                <a:uLnTx/>
                <a:uFillTx/>
                <a:latin typeface="Nokia Pure Text Light"/>
                <a:ea typeface="Nokia Pure Text" panose="020B0504040602060303" pitchFamily="34" charset="0"/>
                <a:cs typeface="Nokia Pure Text" panose="020B0504040602060303" pitchFamily="34" charset="0"/>
              </a:rPr>
              <a:t>Parity with LTE, WCDMA and GSM releases</a:t>
            </a:r>
          </a:p>
          <a:p>
            <a:pPr marL="214313" marR="0" lvl="0" indent="-214313"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4D5766"/>
                </a:solidFill>
                <a:effectLst/>
                <a:uLnTx/>
                <a:uFillTx/>
                <a:latin typeface="Nokia Pure Text Light"/>
                <a:ea typeface="Nokia Pure Text" panose="020B0504040602060303" pitchFamily="34" charset="0"/>
                <a:cs typeface="Nokia Pure Text" panose="020B0504040602060303" pitchFamily="34" charset="0"/>
              </a:rPr>
              <a:t>X2 mesh Connectivity </a:t>
            </a:r>
          </a:p>
          <a:p>
            <a:pPr marL="214313" marR="0" lvl="0" indent="-214313"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4D5766"/>
                </a:solidFill>
                <a:effectLst/>
                <a:uLnTx/>
                <a:uFillTx/>
                <a:latin typeface="Nokia Pure Text Light"/>
                <a:ea typeface="Nokia Pure Text" panose="020B0504040602060303" pitchFamily="34" charset="0"/>
                <a:cs typeface="Nokia Pure Text" panose="020B0504040602060303" pitchFamily="34" charset="0"/>
              </a:rPr>
              <a:t>SRAN Lean GSM Solution</a:t>
            </a:r>
          </a:p>
          <a:p>
            <a:pPr marL="214313" lvl="0" indent="-214313" defTabSz="514350" fontAlgn="auto">
              <a:spcBef>
                <a:spcPts val="0"/>
              </a:spcBef>
              <a:spcAft>
                <a:spcPts val="0"/>
              </a:spcAft>
              <a:buFont typeface="Arial" panose="020B0604020202020204" pitchFamily="34" charset="0"/>
              <a:buChar char="•"/>
              <a:defRPr/>
            </a:pPr>
            <a:r>
              <a:rPr lang="en-US" sz="1000" kern="0" dirty="0" err="1">
                <a:solidFill>
                  <a:srgbClr val="4D5766"/>
                </a:solidFill>
                <a:latin typeface="Nokia Pure Text Light"/>
                <a:ea typeface="Nokia Pure Text" panose="020B0504040602060303" pitchFamily="34" charset="0"/>
                <a:cs typeface="Nokia Pure Text" panose="020B0504040602060303" pitchFamily="34" charset="0"/>
              </a:rPr>
              <a:t>SBTS</a:t>
            </a:r>
            <a:r>
              <a:rPr lang="en-US" sz="1000" kern="0" dirty="0">
                <a:solidFill>
                  <a:srgbClr val="4D5766"/>
                </a:solidFill>
                <a:latin typeface="Nokia Pure Text Light"/>
                <a:ea typeface="Nokia Pure Text" panose="020B0504040602060303" pitchFamily="34" charset="0"/>
                <a:cs typeface="Nokia Pure Text" panose="020B0504040602060303" pitchFamily="34" charset="0"/>
              </a:rPr>
              <a:t> Nokia </a:t>
            </a:r>
            <a:r>
              <a:rPr lang="en-US" sz="1000" kern="0" dirty="0" err="1">
                <a:solidFill>
                  <a:srgbClr val="4D5766"/>
                </a:solidFill>
                <a:latin typeface="Nokia Pure Text Light"/>
                <a:ea typeface="Nokia Pure Text" panose="020B0504040602060303" pitchFamily="34" charset="0"/>
                <a:cs typeface="Nokia Pure Text" panose="020B0504040602060303" pitchFamily="34" charset="0"/>
              </a:rPr>
              <a:t>CPRI</a:t>
            </a:r>
            <a:r>
              <a:rPr lang="en-US" sz="1000" kern="0" dirty="0">
                <a:solidFill>
                  <a:srgbClr val="4D5766"/>
                </a:solidFill>
                <a:latin typeface="Nokia Pure Text Light"/>
                <a:ea typeface="Nokia Pure Text" panose="020B0504040602060303" pitchFamily="34" charset="0"/>
                <a:cs typeface="Nokia Pure Text" panose="020B0504040602060303" pitchFamily="34" charset="0"/>
              </a:rPr>
              <a:t> Chaining and Sharing</a:t>
            </a:r>
          </a:p>
          <a:p>
            <a:pPr marL="214313" lvl="0" indent="-214313" defTabSz="514350" fontAlgn="auto">
              <a:spcBef>
                <a:spcPts val="0"/>
              </a:spcBef>
              <a:spcAft>
                <a:spcPts val="0"/>
              </a:spcAft>
              <a:buFont typeface="Arial" panose="020B0604020202020204" pitchFamily="34" charset="0"/>
              <a:buChar char="•"/>
              <a:defRPr/>
            </a:pPr>
            <a:r>
              <a:rPr lang="en-US" sz="1000" kern="0" dirty="0" err="1">
                <a:solidFill>
                  <a:srgbClr val="4D5766"/>
                </a:solidFill>
                <a:latin typeface="Nokia Pure Text Light"/>
                <a:ea typeface="Nokia Pure Text" panose="020B0504040602060303" pitchFamily="34" charset="0"/>
                <a:cs typeface="Nokia Pure Text" panose="020B0504040602060303" pitchFamily="34" charset="0"/>
              </a:rPr>
              <a:t>FDD</a:t>
            </a:r>
            <a:r>
              <a:rPr lang="en-US" sz="1000" kern="0" dirty="0">
                <a:solidFill>
                  <a:srgbClr val="4D5766"/>
                </a:solidFill>
                <a:latin typeface="Nokia Pure Text Light"/>
                <a:ea typeface="Nokia Pure Text" panose="020B0504040602060303" pitchFamily="34" charset="0"/>
                <a:cs typeface="Nokia Pure Text" panose="020B0504040602060303" pitchFamily="34" charset="0"/>
              </a:rPr>
              <a:t>/</a:t>
            </a:r>
            <a:r>
              <a:rPr lang="en-US" sz="1000" kern="0" dirty="0" err="1">
                <a:solidFill>
                  <a:srgbClr val="4D5766"/>
                </a:solidFill>
                <a:latin typeface="Nokia Pure Text Light"/>
                <a:ea typeface="Nokia Pure Text" panose="020B0504040602060303" pitchFamily="34" charset="0"/>
                <a:cs typeface="Nokia Pure Text" panose="020B0504040602060303" pitchFamily="34" charset="0"/>
              </a:rPr>
              <a:t>TDD</a:t>
            </a:r>
            <a:r>
              <a:rPr lang="en-US" sz="1000" kern="0" dirty="0">
                <a:solidFill>
                  <a:srgbClr val="4D5766"/>
                </a:solidFill>
                <a:latin typeface="Nokia Pure Text Light"/>
                <a:ea typeface="Nokia Pure Text" panose="020B0504040602060303" pitchFamily="34" charset="0"/>
                <a:cs typeface="Nokia Pure Text" panose="020B0504040602060303" pitchFamily="34" charset="0"/>
              </a:rPr>
              <a:t> CA-support for </a:t>
            </a:r>
            <a:r>
              <a:rPr lang="en-US" sz="1000" kern="0" dirty="0" err="1">
                <a:solidFill>
                  <a:srgbClr val="4D5766"/>
                </a:solidFill>
                <a:latin typeface="Nokia Pure Text Light"/>
                <a:ea typeface="Nokia Pure Text" panose="020B0504040602060303" pitchFamily="34" charset="0"/>
                <a:cs typeface="Nokia Pure Text" panose="020B0504040602060303" pitchFamily="34" charset="0"/>
              </a:rPr>
              <a:t>SBTS</a:t>
            </a:r>
            <a:r>
              <a:rPr lang="en-US" sz="1000" kern="0" dirty="0">
                <a:solidFill>
                  <a:srgbClr val="4D5766"/>
                </a:solidFill>
                <a:latin typeface="Nokia Pure Text Light"/>
                <a:ea typeface="Nokia Pure Text" panose="020B0504040602060303" pitchFamily="34" charset="0"/>
                <a:cs typeface="Nokia Pure Text" panose="020B0504040602060303" pitchFamily="34" charset="0"/>
              </a:rPr>
              <a:t> with </a:t>
            </a:r>
            <a:r>
              <a:rPr lang="en-US" sz="1000" kern="0" dirty="0" err="1">
                <a:solidFill>
                  <a:srgbClr val="4D5766"/>
                </a:solidFill>
                <a:latin typeface="Nokia Pure Text Light"/>
                <a:ea typeface="Nokia Pure Text" panose="020B0504040602060303" pitchFamily="34" charset="0"/>
                <a:cs typeface="Nokia Pure Text" panose="020B0504040602060303" pitchFamily="34" charset="0"/>
              </a:rPr>
              <a:t>2x</a:t>
            </a:r>
            <a:r>
              <a:rPr lang="en-US" sz="1000" kern="0" dirty="0">
                <a:solidFill>
                  <a:srgbClr val="4D5766"/>
                </a:solidFill>
                <a:latin typeface="Nokia Pure Text Light"/>
                <a:ea typeface="Nokia Pure Text" panose="020B0504040602060303" pitchFamily="34" charset="0"/>
                <a:cs typeface="Nokia Pure Text" panose="020B0504040602060303" pitchFamily="34" charset="0"/>
              </a:rPr>
              <a:t> </a:t>
            </a:r>
            <a:r>
              <a:rPr lang="en-US" sz="1000" kern="0" dirty="0" err="1">
                <a:solidFill>
                  <a:srgbClr val="4D5766"/>
                </a:solidFill>
                <a:latin typeface="Nokia Pure Text Light"/>
                <a:ea typeface="Nokia Pure Text" panose="020B0504040602060303" pitchFamily="34" charset="0"/>
                <a:cs typeface="Nokia Pure Text" panose="020B0504040602060303" pitchFamily="34" charset="0"/>
              </a:rPr>
              <a:t>FSMF</a:t>
            </a:r>
            <a:endParaRPr lang="en-US" sz="1000" kern="0" dirty="0">
              <a:solidFill>
                <a:srgbClr val="4D5766"/>
              </a:solidFill>
              <a:latin typeface="Nokia Pure Text Light"/>
              <a:ea typeface="Nokia Pure Text" panose="020B0504040602060303" pitchFamily="34" charset="0"/>
              <a:cs typeface="Nokia Pure Text" panose="020B0504040602060303" pitchFamily="34" charset="0"/>
            </a:endParaRPr>
          </a:p>
          <a:p>
            <a:pPr marL="214313" lvl="0" indent="-214313" defTabSz="514350" fontAlgn="auto">
              <a:spcBef>
                <a:spcPts val="0"/>
              </a:spcBef>
              <a:spcAft>
                <a:spcPts val="0"/>
              </a:spcAft>
              <a:buFont typeface="Arial" panose="020B0604020202020204" pitchFamily="34" charset="0"/>
              <a:buChar char="•"/>
              <a:defRPr/>
            </a:pPr>
            <a:r>
              <a:rPr lang="en-US" sz="1000" kern="0" dirty="0">
                <a:solidFill>
                  <a:srgbClr val="4D5766"/>
                </a:solidFill>
                <a:latin typeface="Nokia Pure Text Light"/>
                <a:ea typeface="Nokia Pure Text" panose="020B0504040602060303" pitchFamily="34" charset="0"/>
                <a:cs typeface="Nokia Pure Text" panose="020B0504040602060303" pitchFamily="34" charset="0"/>
              </a:rPr>
              <a:t>Inter-site carrier aggregation</a:t>
            </a:r>
          </a:p>
          <a:p>
            <a:pPr marL="214313" lvl="0" indent="-214313" defTabSz="514350" fontAlgn="auto">
              <a:spcBef>
                <a:spcPts val="0"/>
              </a:spcBef>
              <a:spcAft>
                <a:spcPts val="0"/>
              </a:spcAft>
              <a:buFont typeface="Arial" panose="020B0604020202020204" pitchFamily="34" charset="0"/>
              <a:buChar char="•"/>
              <a:defRPr/>
            </a:pPr>
            <a:r>
              <a:rPr lang="en-US" sz="1000" kern="0" dirty="0">
                <a:solidFill>
                  <a:srgbClr val="4D5766"/>
                </a:solidFill>
                <a:latin typeface="Nokia Pure Text Light"/>
                <a:ea typeface="Nokia Pure Text" panose="020B0504040602060303" pitchFamily="34" charset="0"/>
                <a:cs typeface="Nokia Pure Text" panose="020B0504040602060303" pitchFamily="34" charset="0"/>
              </a:rPr>
              <a:t>Latest LTE IoT features</a:t>
            </a:r>
          </a:p>
          <a:p>
            <a:pPr marL="214313" lvl="0" indent="-214313" defTabSz="514350" fontAlgn="auto">
              <a:spcBef>
                <a:spcPts val="0"/>
              </a:spcBef>
              <a:spcAft>
                <a:spcPts val="0"/>
              </a:spcAft>
              <a:buFont typeface="Arial" panose="020B0604020202020204" pitchFamily="34" charset="0"/>
              <a:buChar char="•"/>
              <a:defRPr/>
            </a:pPr>
            <a:endParaRPr kumimoji="0" lang="en-US" sz="1000" b="0" i="0" u="none" strike="noStrike" kern="0" cap="none" spc="0" normalizeH="0" baseline="0" noProof="0" dirty="0">
              <a:ln>
                <a:noFill/>
              </a:ln>
              <a:solidFill>
                <a:srgbClr val="4D5766"/>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51" name="TextBox 50">
            <a:extLst>
              <a:ext uri="{FF2B5EF4-FFF2-40B4-BE49-F238E27FC236}">
                <a16:creationId xmlns:a16="http://schemas.microsoft.com/office/drawing/2014/main" id="{BD320DEE-28AF-45E1-ACBB-B5CFCB73C990}"/>
              </a:ext>
            </a:extLst>
          </p:cNvPr>
          <p:cNvSpPr txBox="1"/>
          <p:nvPr/>
        </p:nvSpPr>
        <p:spPr>
          <a:xfrm>
            <a:off x="1483154" y="828856"/>
            <a:ext cx="894797" cy="307777"/>
          </a:xfrm>
          <a:prstGeom prst="rect">
            <a:avLst/>
          </a:prstGeom>
          <a:noFill/>
        </p:spPr>
        <p:txBody>
          <a:bodyPr wrap="none"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124191"/>
                </a:solidFill>
                <a:effectLst/>
                <a:uLnTx/>
                <a:uFillTx/>
                <a:latin typeface="Nokia Pure Headline Light" panose="020B0304040602060303" pitchFamily="34" charset="0"/>
                <a:ea typeface="+mn-ea"/>
                <a:cs typeface="+mn-cs"/>
              </a:rPr>
              <a:t>SRAN</a:t>
            </a:r>
            <a:r>
              <a:rPr kumimoji="0" lang="en-US" sz="1400" b="0" i="0" u="none" strike="noStrike" kern="0" cap="none" spc="0" normalizeH="0" baseline="0" noProof="0" dirty="0">
                <a:ln>
                  <a:noFill/>
                </a:ln>
                <a:solidFill>
                  <a:srgbClr val="124191"/>
                </a:solidFill>
                <a:effectLst/>
                <a:uLnTx/>
                <a:uFillTx/>
                <a:latin typeface="Nokia Pure Headline Light" panose="020B0304040602060303" pitchFamily="34" charset="0"/>
                <a:ea typeface="+mn-ea"/>
                <a:cs typeface="+mn-cs"/>
              </a:rPr>
              <a:t> </a:t>
            </a:r>
            <a:r>
              <a:rPr kumimoji="0" lang="en-US" sz="1400" b="0" i="0" u="none" strike="noStrike" kern="0" cap="none" spc="0" normalizeH="0" baseline="0" noProof="0" dirty="0" err="1">
                <a:ln>
                  <a:noFill/>
                </a:ln>
                <a:solidFill>
                  <a:srgbClr val="124191"/>
                </a:solidFill>
                <a:effectLst/>
                <a:uLnTx/>
                <a:uFillTx/>
                <a:latin typeface="Nokia Pure Headline Light" panose="020B0304040602060303" pitchFamily="34" charset="0"/>
                <a:ea typeface="+mn-ea"/>
                <a:cs typeface="+mn-cs"/>
              </a:rPr>
              <a:t>17A</a:t>
            </a:r>
            <a:endParaRPr kumimoji="0" lang="en-US" sz="1400" b="0" i="0" u="none" strike="noStrike" kern="0" cap="none" spc="0" normalizeH="0" baseline="0" noProof="0" dirty="0">
              <a:ln>
                <a:noFill/>
              </a:ln>
              <a:solidFill>
                <a:srgbClr val="4D5766"/>
              </a:solidFill>
              <a:effectLst/>
              <a:uLnTx/>
              <a:uFillTx/>
              <a:latin typeface="Nokia Pure Headline Light" panose="020B0304040602060303" pitchFamily="34" charset="0"/>
              <a:ea typeface="+mn-ea"/>
              <a:cs typeface="+mn-cs"/>
            </a:endParaRPr>
          </a:p>
        </p:txBody>
      </p:sp>
      <p:sp>
        <p:nvSpPr>
          <p:cNvPr id="52" name="TextBox 51">
            <a:extLst>
              <a:ext uri="{FF2B5EF4-FFF2-40B4-BE49-F238E27FC236}">
                <a16:creationId xmlns:a16="http://schemas.microsoft.com/office/drawing/2014/main" id="{635CF8C1-89DB-4E49-B808-AAF0B1BAEA0E}"/>
              </a:ext>
            </a:extLst>
          </p:cNvPr>
          <p:cNvSpPr txBox="1"/>
          <p:nvPr/>
        </p:nvSpPr>
        <p:spPr>
          <a:xfrm>
            <a:off x="4005600" y="853522"/>
            <a:ext cx="811441" cy="307777"/>
          </a:xfrm>
          <a:prstGeom prst="rect">
            <a:avLst/>
          </a:prstGeom>
          <a:noFill/>
        </p:spPr>
        <p:txBody>
          <a:bodyPr wrap="none"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124191"/>
                </a:solidFill>
                <a:effectLst/>
                <a:uLnTx/>
                <a:uFillTx/>
                <a:latin typeface="Nokia Pure Headline Light" panose="020B0304040602060303" pitchFamily="34" charset="0"/>
                <a:ea typeface="+mn-ea"/>
                <a:cs typeface="+mn-cs"/>
              </a:rPr>
              <a:t>SRAN</a:t>
            </a:r>
            <a:r>
              <a:rPr kumimoji="0" lang="en-US" sz="1400" b="0" i="0" u="none" strike="noStrike" kern="0" cap="none" spc="0" normalizeH="0" baseline="0" noProof="0" dirty="0">
                <a:ln>
                  <a:noFill/>
                </a:ln>
                <a:solidFill>
                  <a:srgbClr val="124191"/>
                </a:solidFill>
                <a:effectLst/>
                <a:uLnTx/>
                <a:uFillTx/>
                <a:latin typeface="Nokia Pure Headline Light" panose="020B0304040602060303" pitchFamily="34" charset="0"/>
                <a:ea typeface="+mn-ea"/>
                <a:cs typeface="+mn-cs"/>
              </a:rPr>
              <a:t> 18</a:t>
            </a:r>
            <a:endParaRPr kumimoji="0" lang="en-US" sz="1400" b="0" i="0" u="none" strike="noStrike" kern="0" cap="none" spc="0" normalizeH="0" baseline="0" noProof="0" dirty="0">
              <a:ln>
                <a:noFill/>
              </a:ln>
              <a:solidFill>
                <a:srgbClr val="4D5766"/>
              </a:solidFill>
              <a:effectLst/>
              <a:uLnTx/>
              <a:uFillTx/>
              <a:latin typeface="Nokia Pure Headline Light" panose="020B0304040602060303" pitchFamily="34" charset="0"/>
              <a:ea typeface="+mn-ea"/>
              <a:cs typeface="+mn-cs"/>
            </a:endParaRPr>
          </a:p>
        </p:txBody>
      </p:sp>
      <p:sp>
        <p:nvSpPr>
          <p:cNvPr id="53" name="TextBox 52">
            <a:extLst>
              <a:ext uri="{FF2B5EF4-FFF2-40B4-BE49-F238E27FC236}">
                <a16:creationId xmlns:a16="http://schemas.microsoft.com/office/drawing/2014/main" id="{825C4681-314F-48AC-898C-5614F1C05D06}"/>
              </a:ext>
            </a:extLst>
          </p:cNvPr>
          <p:cNvSpPr txBox="1"/>
          <p:nvPr/>
        </p:nvSpPr>
        <p:spPr>
          <a:xfrm>
            <a:off x="6532338" y="828856"/>
            <a:ext cx="1087156" cy="307777"/>
          </a:xfrm>
          <a:prstGeom prst="rect">
            <a:avLst/>
          </a:prstGeom>
          <a:noFill/>
        </p:spPr>
        <p:txBody>
          <a:bodyPr wrap="non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24191"/>
                </a:solidFill>
                <a:effectLst/>
                <a:uLnTx/>
                <a:uFillTx/>
                <a:latin typeface="Nokia Pure Headline Light" panose="020B0304040602060303" pitchFamily="34" charset="0"/>
                <a:ea typeface="+mn-ea"/>
                <a:cs typeface="+mn-cs"/>
              </a:rPr>
              <a:t>SRAN 18A</a:t>
            </a:r>
            <a:r>
              <a:rPr kumimoji="0" lang="en-US" sz="1400" b="0" i="0" u="none" strike="noStrike" kern="0" cap="none" spc="0" normalizeH="0" baseline="0" noProof="0" dirty="0">
                <a:ln>
                  <a:noFill/>
                </a:ln>
                <a:solidFill>
                  <a:srgbClr val="124191"/>
                </a:solidFill>
                <a:effectLst/>
                <a:uLnTx/>
                <a:uFillTx/>
                <a:latin typeface="Nokia Pure Headline Light" panose="020B0304040602060303" pitchFamily="34" charset="0"/>
                <a:ea typeface="+mn-ea"/>
                <a:cs typeface="+mn-cs"/>
                <a:sym typeface="Wingdings" panose="05000000000000000000" pitchFamily="2" charset="2"/>
              </a:rPr>
              <a:t></a:t>
            </a:r>
            <a:endParaRPr kumimoji="0" lang="en-US" sz="1200" b="0" i="0" u="none" strike="noStrike" kern="0" cap="none" spc="0" normalizeH="0" baseline="0" noProof="0" dirty="0">
              <a:ln>
                <a:noFill/>
              </a:ln>
              <a:solidFill>
                <a:srgbClr val="124191"/>
              </a:solidFill>
              <a:effectLst/>
              <a:uLnTx/>
              <a:uFillTx/>
              <a:latin typeface="Nokia Pure Headline Light" panose="020B0304040602060303" pitchFamily="34" charset="0"/>
              <a:ea typeface="+mn-ea"/>
              <a:cs typeface="+mn-cs"/>
            </a:endParaRPr>
          </a:p>
        </p:txBody>
      </p:sp>
      <p:sp>
        <p:nvSpPr>
          <p:cNvPr id="54" name="TextBox 53">
            <a:extLst>
              <a:ext uri="{FF2B5EF4-FFF2-40B4-BE49-F238E27FC236}">
                <a16:creationId xmlns:a16="http://schemas.microsoft.com/office/drawing/2014/main" id="{FF8DEDAB-8ED6-4FDA-ACE6-45A862BF01B7}"/>
              </a:ext>
            </a:extLst>
          </p:cNvPr>
          <p:cNvSpPr txBox="1"/>
          <p:nvPr/>
        </p:nvSpPr>
        <p:spPr>
          <a:xfrm>
            <a:off x="5951908" y="1486780"/>
            <a:ext cx="2449007" cy="2585323"/>
          </a:xfrm>
          <a:prstGeom prst="rect">
            <a:avLst/>
          </a:prstGeom>
          <a:noFill/>
        </p:spPr>
        <p:txBody>
          <a:bodyPr wrap="square" rtlCol="0">
            <a:spAutoFit/>
          </a:bodyPr>
          <a:lstStyle/>
          <a:p>
            <a:pPr lvl="0" defTabSz="457166" fontAlgn="auto">
              <a:spcBef>
                <a:spcPts val="0"/>
              </a:spcBef>
              <a:spcAft>
                <a:spcPts val="0"/>
              </a:spcAft>
              <a:defRPr/>
            </a:pPr>
            <a:r>
              <a:rPr lang="en-US" sz="1100" b="1" kern="0" dirty="0">
                <a:solidFill>
                  <a:srgbClr val="4D5766"/>
                </a:solidFill>
                <a:latin typeface="Nokia Pure Headline Light"/>
                <a:ea typeface="Nokia Pure Text Light" panose="020B0304040602060303" pitchFamily="34" charset="0"/>
                <a:cs typeface="Nokia Pure Text Light" panose="020B0304040602060303" pitchFamily="34" charset="0"/>
              </a:rPr>
              <a:t>Harmonized Radio OAM platform</a:t>
            </a:r>
          </a:p>
          <a:p>
            <a:pPr lvl="0" defTabSz="457166" fontAlgn="auto">
              <a:spcBef>
                <a:spcPts val="0"/>
              </a:spcBef>
              <a:spcAft>
                <a:spcPts val="0"/>
              </a:spcAft>
              <a:defRPr/>
            </a:pPr>
            <a:endParaRPr kumimoji="0" lang="en-US" sz="1100" b="1" i="0" u="none" strike="noStrike" kern="0" cap="none" spc="0" normalizeH="0" baseline="0" noProof="0" dirty="0">
              <a:ln>
                <a:noFill/>
              </a:ln>
              <a:solidFill>
                <a:srgbClr val="4D5766"/>
              </a:solidFill>
              <a:effectLst/>
              <a:uLnTx/>
              <a:uFillTx/>
              <a:latin typeface="Nokia Pure Headline Light"/>
              <a:ea typeface="Nokia Pure Text Light" panose="020B0304040602060303" pitchFamily="34" charset="0"/>
              <a:cs typeface="Nokia Pure Text Light" panose="020B0304040602060303" pitchFamily="34" charset="0"/>
            </a:endParaRPr>
          </a:p>
          <a:p>
            <a:pPr marL="214313" marR="0" lvl="0" indent="-214313"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4D5766"/>
                </a:solidFill>
                <a:effectLst/>
                <a:uLnTx/>
                <a:uFillTx/>
                <a:latin typeface="Nokia Pure Text Light"/>
                <a:ea typeface="Nokia Pure Text" panose="020B0504040602060303" pitchFamily="34" charset="0"/>
                <a:cs typeface="Nokia Pure Text" panose="020B0504040602060303" pitchFamily="34" charset="0"/>
              </a:rPr>
              <a:t>Latest RAT features (G/W/L)</a:t>
            </a:r>
          </a:p>
          <a:p>
            <a:pPr marL="214313" marR="0" lvl="0" indent="-214313"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4D5766"/>
                </a:solidFill>
                <a:effectLst/>
                <a:uLnTx/>
                <a:uFillTx/>
                <a:latin typeface="Nokia Pure Text Light"/>
                <a:ea typeface="Nokia Pure Text" panose="020B0504040602060303" pitchFamily="34" charset="0"/>
                <a:cs typeface="Nokia Pure Text" panose="020B0504040602060303" pitchFamily="34" charset="0"/>
              </a:rPr>
              <a:t>TDLTE support in SRAN</a:t>
            </a:r>
          </a:p>
          <a:p>
            <a:pPr marL="214313" marR="0" lvl="0" indent="-214313"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err="1">
                <a:ln>
                  <a:noFill/>
                </a:ln>
                <a:solidFill>
                  <a:srgbClr val="4D5766"/>
                </a:solidFill>
                <a:effectLst/>
                <a:uLnTx/>
                <a:uFillTx/>
                <a:latin typeface="Nokia Pure Text Light"/>
                <a:ea typeface="Nokia Pure Text" panose="020B0504040602060303" pitchFamily="34" charset="0"/>
                <a:cs typeface="Nokia Pure Text" panose="020B0504040602060303" pitchFamily="34" charset="0"/>
              </a:rPr>
              <a:t>AirScale</a:t>
            </a:r>
            <a:r>
              <a:rPr kumimoji="0" lang="en-US" sz="1000" b="0" i="0" u="none" strike="noStrike" kern="0" cap="none" spc="0" normalizeH="0" baseline="0" noProof="0" dirty="0">
                <a:ln>
                  <a:noFill/>
                </a:ln>
                <a:solidFill>
                  <a:srgbClr val="4D5766"/>
                </a:solidFill>
                <a:effectLst/>
                <a:uLnTx/>
                <a:uFillTx/>
                <a:latin typeface="Nokia Pure Text Light"/>
                <a:ea typeface="Nokia Pure Text" panose="020B0504040602060303" pitchFamily="34" charset="0"/>
                <a:cs typeface="Nokia Pure Text" panose="020B0504040602060303" pitchFamily="34" charset="0"/>
              </a:rPr>
              <a:t> and </a:t>
            </a:r>
            <a:r>
              <a:rPr lang="en-US" sz="1000" kern="0" dirty="0" err="1">
                <a:solidFill>
                  <a:srgbClr val="4D5766"/>
                </a:solidFill>
                <a:latin typeface="Nokia Pure Text Light"/>
              </a:rPr>
              <a:t>FSMF</a:t>
            </a:r>
            <a:r>
              <a:rPr lang="en-US" sz="1000" kern="0" dirty="0">
                <a:solidFill>
                  <a:srgbClr val="4D5766"/>
                </a:solidFill>
                <a:latin typeface="Nokia Pure Text Light"/>
              </a:rPr>
              <a:t> Chaining</a:t>
            </a:r>
          </a:p>
          <a:p>
            <a:pPr marL="214313" indent="-214313" defTabSz="514350" fontAlgn="auto">
              <a:spcBef>
                <a:spcPts val="0"/>
              </a:spcBef>
              <a:spcAft>
                <a:spcPts val="0"/>
              </a:spcAft>
              <a:buFont typeface="Arial" panose="020B0604020202020204" pitchFamily="34" charset="0"/>
              <a:buChar char="•"/>
              <a:defRPr/>
            </a:pPr>
            <a:r>
              <a:rPr lang="en-US" sz="1000" kern="0" dirty="0">
                <a:solidFill>
                  <a:srgbClr val="4D5766"/>
                </a:solidFill>
                <a:latin typeface="Nokia Pure Text Light"/>
                <a:ea typeface="Nokia Pure Text" panose="020B0504040602060303" pitchFamily="34" charset="0"/>
                <a:cs typeface="Nokia Pure Text" panose="020B0504040602060303" pitchFamily="34" charset="0"/>
              </a:rPr>
              <a:t>MSR PIM Cancellation for AirScale Radios</a:t>
            </a:r>
          </a:p>
          <a:p>
            <a:pPr marL="214313" indent="-214313" defTabSz="514350" fontAlgn="auto">
              <a:spcBef>
                <a:spcPts val="0"/>
              </a:spcBef>
              <a:spcAft>
                <a:spcPts val="0"/>
              </a:spcAft>
              <a:buFont typeface="Arial" panose="020B0604020202020204" pitchFamily="34" charset="0"/>
              <a:buChar char="•"/>
              <a:defRPr/>
            </a:pPr>
            <a:r>
              <a:rPr lang="en-US" sz="1000" kern="0" dirty="0">
                <a:solidFill>
                  <a:srgbClr val="4D5766"/>
                </a:solidFill>
                <a:latin typeface="Nokia Pure Text Light"/>
              </a:rPr>
              <a:t>Support for New AirScale Radios</a:t>
            </a:r>
          </a:p>
          <a:p>
            <a:pPr marL="214313" indent="-214313" defTabSz="514350" fontAlgn="auto">
              <a:spcBef>
                <a:spcPts val="0"/>
              </a:spcBef>
              <a:spcAft>
                <a:spcPts val="0"/>
              </a:spcAft>
              <a:buFont typeface="Arial" panose="020B0604020202020204" pitchFamily="34" charset="0"/>
              <a:buChar char="•"/>
              <a:defRPr/>
            </a:pPr>
            <a:r>
              <a:rPr lang="en-US" sz="1000" kern="0" dirty="0">
                <a:solidFill>
                  <a:srgbClr val="4D5766"/>
                </a:solidFill>
                <a:latin typeface="Nokia Pure Text Light"/>
              </a:rPr>
              <a:t>New BB Platform support</a:t>
            </a:r>
          </a:p>
          <a:p>
            <a:pPr marL="214313" indent="-214313" defTabSz="514350" fontAlgn="auto">
              <a:spcBef>
                <a:spcPts val="0"/>
              </a:spcBef>
              <a:spcAft>
                <a:spcPts val="0"/>
              </a:spcAft>
              <a:buFont typeface="Arial" panose="020B0604020202020204" pitchFamily="34" charset="0"/>
              <a:buChar char="•"/>
              <a:defRPr/>
            </a:pPr>
            <a:r>
              <a:rPr lang="en-US" sz="1000" kern="0" dirty="0">
                <a:solidFill>
                  <a:srgbClr val="4D5766"/>
                </a:solidFill>
                <a:latin typeface="Nokia Pure Text Light"/>
              </a:rPr>
              <a:t>BTSMED Support for BTS Plug and Play</a:t>
            </a:r>
          </a:p>
          <a:p>
            <a:pPr marL="214313" indent="-214313" defTabSz="514350" fontAlgn="auto">
              <a:spcBef>
                <a:spcPts val="0"/>
              </a:spcBef>
              <a:spcAft>
                <a:spcPts val="0"/>
              </a:spcAft>
              <a:buFont typeface="Arial" panose="020B0604020202020204" pitchFamily="34" charset="0"/>
              <a:buChar char="•"/>
              <a:defRPr/>
            </a:pPr>
            <a:r>
              <a:rPr lang="en-US" sz="1000" kern="0" dirty="0">
                <a:solidFill>
                  <a:srgbClr val="4D5766"/>
                </a:solidFill>
                <a:latin typeface="Nokia Pure Text Light"/>
              </a:rPr>
              <a:t>Dynamic Spectrum Sharing</a:t>
            </a:r>
          </a:p>
          <a:p>
            <a:pPr marL="214313" indent="-214313" defTabSz="514350" fontAlgn="auto">
              <a:spcBef>
                <a:spcPts val="0"/>
              </a:spcBef>
              <a:spcAft>
                <a:spcPts val="0"/>
              </a:spcAft>
              <a:buFont typeface="Arial" panose="020B0604020202020204" pitchFamily="34" charset="0"/>
              <a:buChar char="•"/>
              <a:defRPr/>
            </a:pPr>
            <a:r>
              <a:rPr lang="en-US" sz="1000" kern="0" dirty="0">
                <a:solidFill>
                  <a:srgbClr val="4D5766"/>
                </a:solidFill>
                <a:latin typeface="Nokia Pure Text Light"/>
              </a:rPr>
              <a:t>Remote Mass migration from Single RAT to Single RAN</a:t>
            </a:r>
          </a:p>
          <a:p>
            <a:pPr marL="214313" indent="-214313" defTabSz="514350" fontAlgn="auto">
              <a:spcBef>
                <a:spcPts val="0"/>
              </a:spcBef>
              <a:spcAft>
                <a:spcPts val="0"/>
              </a:spcAft>
              <a:buFont typeface="Arial" panose="020B0604020202020204" pitchFamily="34" charset="0"/>
              <a:buChar char="•"/>
              <a:defRPr/>
            </a:pPr>
            <a:r>
              <a:rPr lang="en-US" sz="1000" kern="0" dirty="0">
                <a:solidFill>
                  <a:srgbClr val="4D5766"/>
                </a:solidFill>
                <a:latin typeface="Nokia Pure Text Light"/>
              </a:rPr>
              <a:t>5G interworking</a:t>
            </a:r>
          </a:p>
          <a:p>
            <a:pPr marL="214313" marR="0" lvl="0" indent="-214313"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dirty="0">
              <a:ln>
                <a:noFill/>
              </a:ln>
              <a:solidFill>
                <a:srgbClr val="4D5766"/>
              </a:solidFill>
              <a:effectLst/>
              <a:uLnTx/>
              <a:uFillTx/>
              <a:latin typeface="Nokia Pure Text Light"/>
              <a:ea typeface="Nokia Pure Text" panose="020B0504040602060303" pitchFamily="34" charset="0"/>
              <a:cs typeface="Nokia Pure Text" panose="020B0504040602060303" pitchFamily="34" charset="0"/>
            </a:endParaRPr>
          </a:p>
        </p:txBody>
      </p:sp>
    </p:spTree>
    <p:extLst>
      <p:ext uri="{BB962C8B-B14F-4D97-AF65-F5344CB8AC3E}">
        <p14:creationId xmlns:p14="http://schemas.microsoft.com/office/powerpoint/2010/main" val="1636371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64B5DAD-0E22-4B17-99FD-65A811A8D426}"/>
              </a:ext>
            </a:extLst>
          </p:cNvPr>
          <p:cNvSpPr txBox="1">
            <a:spLocks/>
          </p:cNvSpPr>
          <p:nvPr/>
        </p:nvSpPr>
        <p:spPr bwMode="auto">
          <a:xfrm>
            <a:off x="417513" y="279400"/>
            <a:ext cx="8229600" cy="3111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r>
              <a:rPr lang="en-US" dirty="0">
                <a:cs typeface="Arial" charset="0"/>
              </a:rPr>
              <a:t>SRAN 17A Release Highlights</a:t>
            </a:r>
          </a:p>
        </p:txBody>
      </p:sp>
      <p:sp>
        <p:nvSpPr>
          <p:cNvPr id="12" name="Rectangle 11">
            <a:extLst>
              <a:ext uri="{FF2B5EF4-FFF2-40B4-BE49-F238E27FC236}">
                <a16:creationId xmlns:a16="http://schemas.microsoft.com/office/drawing/2014/main" id="{6BCB89AA-7A8F-4B94-A4D2-12109F00C267}"/>
              </a:ext>
            </a:extLst>
          </p:cNvPr>
          <p:cNvSpPr/>
          <p:nvPr/>
        </p:nvSpPr>
        <p:spPr>
          <a:xfrm>
            <a:off x="400049" y="885190"/>
            <a:ext cx="2889588" cy="3561167"/>
          </a:xfrm>
          <a:prstGeom prst="rect">
            <a:avLst/>
          </a:prstGeom>
          <a:solidFill>
            <a:srgbClr val="124191"/>
          </a:solidFill>
          <a:ln w="25400" cap="flat" cmpd="sng" algn="ctr">
            <a:noFill/>
            <a:prstDash val="solid"/>
          </a:ln>
          <a:effectLst/>
        </p:spPr>
        <p:txBody>
          <a:bodyPr tIns="90000" bIns="90000"/>
          <a:lstStyle/>
          <a:p>
            <a:pPr marL="0" marR="0" lvl="0" indent="0" defTabSz="604684" eaLnBrk="1" fontAlgn="base" latinLnBrk="0" hangingPunct="1">
              <a:lnSpc>
                <a:spcPct val="100000"/>
              </a:lnSpc>
              <a:spcBef>
                <a:spcPct val="0"/>
              </a:spcBef>
              <a:spcAft>
                <a:spcPct val="0"/>
              </a:spcAft>
              <a:buClr>
                <a:srgbClr val="FFFFFF"/>
              </a:buClr>
              <a:buSzTx/>
              <a:buFontTx/>
              <a:buNone/>
              <a:tabLst/>
              <a:defRPr/>
            </a:pPr>
            <a:r>
              <a:rPr kumimoji="0" lang="en-US" sz="1400" b="1" i="0" u="none" strike="noStrike" kern="0" cap="none" spc="0" normalizeH="0" baseline="0" noProof="0" dirty="0">
                <a:ln>
                  <a:noFill/>
                </a:ln>
                <a:solidFill>
                  <a:srgbClr val="FFFFFF"/>
                </a:solidFill>
                <a:effectLst/>
                <a:uLnTx/>
                <a:uFillTx/>
                <a:latin typeface="Nokia Pure Headline Light"/>
                <a:ea typeface="+mn-ea"/>
                <a:cs typeface="+mn-cs"/>
              </a:rPr>
              <a:t>AirScale Base Station Support </a:t>
            </a:r>
          </a:p>
          <a:p>
            <a:pPr marL="0" marR="0" lvl="0" indent="0" defTabSz="604684" eaLnBrk="1" fontAlgn="base" latinLnBrk="0" hangingPunct="1">
              <a:lnSpc>
                <a:spcPct val="100000"/>
              </a:lnSpc>
              <a:spcBef>
                <a:spcPct val="0"/>
              </a:spcBef>
              <a:spcAft>
                <a:spcPct val="0"/>
              </a:spcAft>
              <a:buClr>
                <a:srgbClr val="FFFFFF"/>
              </a:buClr>
              <a:buSzTx/>
              <a:buFontTx/>
              <a:buNone/>
              <a:tabLst/>
              <a:defRPr/>
            </a:pPr>
            <a:endParaRPr kumimoji="0" lang="en-US" sz="1400" b="1" i="0" u="none" strike="noStrike" kern="0" cap="none" spc="0" normalizeH="0" baseline="0" noProof="0" dirty="0">
              <a:ln>
                <a:noFill/>
              </a:ln>
              <a:solidFill>
                <a:srgbClr val="FFFFFF"/>
              </a:solidFill>
              <a:effectLst/>
              <a:uLnTx/>
              <a:uFillTx/>
              <a:latin typeface="Nokia Pure Headline Light"/>
              <a:ea typeface="+mn-ea"/>
              <a:cs typeface="+mn-cs"/>
            </a:endParaRPr>
          </a:p>
          <a:p>
            <a:pPr marL="0" marR="0" lvl="0" indent="0" defTabSz="604684"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0" cap="none" spc="0" normalizeH="0" baseline="0" noProof="0" dirty="0">
                <a:ln>
                  <a:noFill/>
                </a:ln>
                <a:solidFill>
                  <a:srgbClr val="FFFFFF"/>
                </a:solidFill>
                <a:effectLst/>
                <a:uLnTx/>
                <a:uFillTx/>
                <a:latin typeface="Nokia Pure Headline Light"/>
                <a:ea typeface="+mn-ea"/>
                <a:cs typeface="+mn-cs"/>
              </a:rPr>
              <a:t>New AirScale System Module</a:t>
            </a:r>
          </a:p>
          <a:p>
            <a:pPr marL="171450" marR="0" lvl="0"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Higher Capacity Single RAN sites </a:t>
            </a:r>
          </a:p>
          <a:p>
            <a:pPr marL="171450" marR="0" lvl="0"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3-RAT capability (GSM, WCDMA, FDD-LTE) in one system module</a:t>
            </a:r>
          </a:p>
          <a:p>
            <a:pPr marL="171450" marR="0" lvl="0"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4-RAT site solution to enable TD-LTE</a:t>
            </a:r>
          </a:p>
          <a:p>
            <a:pPr marL="171450" marR="0" lvl="0"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Outdoor sub-rack AMOB/ Indoor AMIA</a:t>
            </a:r>
          </a:p>
          <a:p>
            <a:pPr marL="0" marR="0" lvl="0" indent="0" defTabSz="604684" eaLnBrk="1" fontAlgn="base" latinLnBrk="0" hangingPunct="1">
              <a:lnSpc>
                <a:spcPct val="100000"/>
              </a:lnSpc>
              <a:spcBef>
                <a:spcPct val="0"/>
              </a:spcBef>
              <a:spcAft>
                <a:spcPct val="0"/>
              </a:spcAft>
              <a:buClr>
                <a:srgbClr val="FFFFFF"/>
              </a:buClr>
              <a:buSzTx/>
              <a:buFontTx/>
              <a:buNone/>
              <a:tabLst/>
              <a:defRPr/>
            </a:pPr>
            <a:endParaRPr kumimoji="0" lang="en-US" sz="1200" b="1" i="0" u="none" strike="noStrike" kern="0" cap="none" spc="0" normalizeH="0" baseline="0" noProof="0" dirty="0">
              <a:ln>
                <a:noFill/>
              </a:ln>
              <a:solidFill>
                <a:srgbClr val="FFFFFF"/>
              </a:solidFill>
              <a:effectLst/>
              <a:uLnTx/>
              <a:uFillTx/>
              <a:latin typeface="Nokia Pure Text Light"/>
              <a:ea typeface="+mn-ea"/>
              <a:cs typeface="+mn-cs"/>
            </a:endParaRPr>
          </a:p>
          <a:p>
            <a:pPr marL="0" marR="0" lvl="0" indent="0" defTabSz="604684"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0" cap="none" spc="0" normalizeH="0" baseline="0" noProof="0" dirty="0">
                <a:ln>
                  <a:noFill/>
                </a:ln>
                <a:solidFill>
                  <a:srgbClr val="FFFFFF"/>
                </a:solidFill>
                <a:effectLst/>
                <a:uLnTx/>
                <a:uFillTx/>
                <a:latin typeface="Nokia Pure Headline Light"/>
                <a:ea typeface="+mn-ea"/>
                <a:cs typeface="+mn-cs"/>
              </a:rPr>
              <a:t>New AirScale Radio Units</a:t>
            </a:r>
          </a:p>
          <a:p>
            <a:pPr marL="171450" marR="0" lvl="0"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rPr>
              <a:t>6T/6R Radio in 900 band (FXDD)</a:t>
            </a:r>
          </a:p>
          <a:p>
            <a:pPr marL="171450" marR="0" lvl="0"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rPr>
              <a:t>2T/2R Radio in 900J band (FHDI)</a:t>
            </a:r>
          </a:p>
          <a:p>
            <a:pPr marL="171450" marR="0" lvl="0"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Arial" charset="0"/>
              </a:rPr>
              <a:t>Low power Radios (LTE/WCDMA) (FHGA)</a:t>
            </a:r>
          </a:p>
        </p:txBody>
      </p:sp>
      <p:sp>
        <p:nvSpPr>
          <p:cNvPr id="13" name="Rectangle 12">
            <a:extLst>
              <a:ext uri="{FF2B5EF4-FFF2-40B4-BE49-F238E27FC236}">
                <a16:creationId xmlns:a16="http://schemas.microsoft.com/office/drawing/2014/main" id="{D0E4915F-A59C-43E6-B6B2-E1B5C8F7E32E}"/>
              </a:ext>
            </a:extLst>
          </p:cNvPr>
          <p:cNvSpPr/>
          <p:nvPr/>
        </p:nvSpPr>
        <p:spPr>
          <a:xfrm>
            <a:off x="6157609" y="886847"/>
            <a:ext cx="2529190" cy="1875537"/>
          </a:xfrm>
          <a:prstGeom prst="rect">
            <a:avLst/>
          </a:prstGeom>
          <a:solidFill>
            <a:srgbClr val="00C9FF"/>
          </a:solidFill>
          <a:ln w="25400" cap="flat" cmpd="sng" algn="ctr">
            <a:noFill/>
            <a:prstDash val="solid"/>
          </a:ln>
          <a:effectLst/>
        </p:spPr>
        <p:txBody>
          <a:bodyPr tIns="90000" bIns="90000"/>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Nokia Pure Headline Light"/>
                <a:ea typeface="+mn-ea"/>
                <a:cs typeface="+mn-cs"/>
              </a:rPr>
              <a:t>Site Solution Evolution</a:t>
            </a: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New configurations with flexible SRAN cell set approach</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OBSAI RF Sharing and Chaining </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Support for selected </a:t>
            </a:r>
            <a:r>
              <a:rPr kumimoji="0" lang="en-US" sz="1100" b="0" i="0" u="none" strike="noStrike" kern="0" cap="none" spc="0" normalizeH="0" baseline="0" noProof="0" dirty="0" err="1">
                <a:ln>
                  <a:noFill/>
                </a:ln>
                <a:solidFill>
                  <a:srgbClr val="FFFFFF"/>
                </a:solidFill>
                <a:effectLst/>
                <a:uLnTx/>
                <a:uFillTx/>
                <a:latin typeface="Nokia Pure Headline Light"/>
                <a:ea typeface="+mn-ea"/>
                <a:cs typeface="+mn-cs"/>
              </a:rPr>
              <a:t>fALU</a:t>
            </a: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 LTE Radios</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Inter-eNB CA SBTS(FDD) – LBTS(TD)</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MORAN/MOCN/MOBSS support</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36 GSM TRXs</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GSM extended cell range</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a:p>
            <a:pPr marL="0" marR="0" lvl="0" indent="0" defTabSz="4572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p:txBody>
      </p:sp>
      <p:sp>
        <p:nvSpPr>
          <p:cNvPr id="14" name="Rectangle 13">
            <a:extLst>
              <a:ext uri="{FF2B5EF4-FFF2-40B4-BE49-F238E27FC236}">
                <a16:creationId xmlns:a16="http://schemas.microsoft.com/office/drawing/2014/main" id="{CFF1A7F6-DAE5-4D85-A74C-AC559A21898A}"/>
              </a:ext>
            </a:extLst>
          </p:cNvPr>
          <p:cNvSpPr/>
          <p:nvPr/>
        </p:nvSpPr>
        <p:spPr>
          <a:xfrm>
            <a:off x="3413295" y="2261569"/>
            <a:ext cx="2624536" cy="1377294"/>
          </a:xfrm>
          <a:prstGeom prst="rect">
            <a:avLst/>
          </a:prstGeom>
          <a:solidFill>
            <a:srgbClr val="D8D9DA"/>
          </a:solidFill>
          <a:ln w="25400" cap="flat" cmpd="sng" algn="ctr">
            <a:noFill/>
            <a:prstDash val="solid"/>
          </a:ln>
          <a:effectLst/>
        </p:spPr>
        <p:txBody>
          <a:bodyPr tIns="90000" bIns="90000"/>
          <a:lstStyle/>
          <a:p>
            <a:pPr marL="119055" marR="0" lvl="2" indent="-119055" defTabSz="457200" eaLnBrk="1" fontAlgn="base" latinLnBrk="0" hangingPunct="1">
              <a:lnSpc>
                <a:spcPct val="100000"/>
              </a:lnSpc>
              <a:spcBef>
                <a:spcPct val="0"/>
              </a:spcBef>
              <a:spcAft>
                <a:spcPct val="0"/>
              </a:spcAft>
              <a:buClr>
                <a:srgbClr val="FFFFFF"/>
              </a:buClr>
              <a:buSzTx/>
              <a:buFontTx/>
              <a:buNone/>
              <a:tabLst>
                <a:tab pos="68027" algn="l"/>
              </a:tabLst>
              <a:defRPr/>
            </a:pPr>
            <a:r>
              <a:rPr kumimoji="0" lang="en-US" sz="1400" b="1" i="0" u="none" strike="noStrike" kern="0" cap="none" spc="0" normalizeH="0" baseline="0" noProof="0" dirty="0">
                <a:ln>
                  <a:noFill/>
                </a:ln>
                <a:solidFill>
                  <a:srgbClr val="124191"/>
                </a:solidFill>
                <a:effectLst/>
                <a:uLnTx/>
                <a:uFillTx/>
                <a:latin typeface="Nokia Pure Headline Light"/>
                <a:ea typeface="+mn-ea"/>
                <a:cs typeface="+mn-cs"/>
              </a:rPr>
              <a:t>IoT/M2M communication </a:t>
            </a:r>
            <a:endParaRPr kumimoji="0" lang="en-US" sz="1100" b="0" i="0" u="none" strike="noStrike" kern="0" cap="none" spc="0" normalizeH="0" baseline="0" noProof="0" dirty="0">
              <a:ln>
                <a:noFill/>
              </a:ln>
              <a:solidFill>
                <a:srgbClr val="124191"/>
              </a:solidFill>
              <a:effectLst/>
              <a:uLnTx/>
              <a:uFillTx/>
              <a:latin typeface="Nokia Pure Headline Light"/>
              <a:ea typeface="+mn-ea"/>
              <a:cs typeface="+mn-cs"/>
            </a:endParaRPr>
          </a:p>
          <a:p>
            <a:pPr marL="171450" marR="0" lvl="2" indent="-171450" defTabSz="457200" eaLnBrk="1" fontAlgn="base" latinLnBrk="0" hangingPunct="1">
              <a:lnSpc>
                <a:spcPct val="100000"/>
              </a:lnSpc>
              <a:spcBef>
                <a:spcPct val="0"/>
              </a:spcBef>
              <a:spcAft>
                <a:spcPct val="0"/>
              </a:spcAft>
              <a:buClr>
                <a:srgbClr val="124191"/>
              </a:buClr>
              <a:buSzTx/>
              <a:buFont typeface="Arial" panose="020B0604020202020204" pitchFamily="34" charset="0"/>
              <a:buChar char="•"/>
              <a:tabLst>
                <a:tab pos="68027" algn="l"/>
              </a:tabLst>
              <a:defRPr/>
            </a:pPr>
            <a:r>
              <a:rPr kumimoji="0" lang="en-US" sz="1100" b="0" i="0" u="none" strike="noStrike" kern="0" cap="none" spc="0" normalizeH="0" baseline="0" noProof="0" dirty="0">
                <a:ln>
                  <a:noFill/>
                </a:ln>
                <a:solidFill>
                  <a:srgbClr val="124191"/>
                </a:solidFill>
                <a:effectLst/>
                <a:uLnTx/>
                <a:uFillTx/>
                <a:latin typeface="Nokia Pure Headline Light"/>
                <a:ea typeface="+mn-ea"/>
                <a:cs typeface="+mn-cs"/>
              </a:rPr>
              <a:t>NB-IoT In-band support</a:t>
            </a:r>
          </a:p>
          <a:p>
            <a:pPr marL="171450" marR="0" lvl="2" indent="-171450" defTabSz="457200" eaLnBrk="1" fontAlgn="base" latinLnBrk="0" hangingPunct="1">
              <a:lnSpc>
                <a:spcPct val="100000"/>
              </a:lnSpc>
              <a:spcBef>
                <a:spcPct val="0"/>
              </a:spcBef>
              <a:spcAft>
                <a:spcPct val="0"/>
              </a:spcAft>
              <a:buClr>
                <a:srgbClr val="124191"/>
              </a:buClr>
              <a:buSzTx/>
              <a:buFont typeface="Arial" panose="020B0604020202020204" pitchFamily="34" charset="0"/>
              <a:buChar char="•"/>
              <a:tabLst>
                <a:tab pos="68027" algn="l"/>
              </a:tabLst>
              <a:defRPr/>
            </a:pPr>
            <a:r>
              <a:rPr kumimoji="0" lang="en-US" sz="1100" b="0" i="0" u="none" strike="noStrike" kern="0" cap="none" spc="0" normalizeH="0" baseline="0" noProof="0" dirty="0">
                <a:ln>
                  <a:noFill/>
                </a:ln>
                <a:solidFill>
                  <a:srgbClr val="124191"/>
                </a:solidFill>
                <a:effectLst/>
                <a:uLnTx/>
                <a:uFillTx/>
                <a:latin typeface="Nokia Pure Headline Light"/>
                <a:ea typeface="+mn-ea"/>
                <a:cs typeface="+mn-cs"/>
              </a:rPr>
              <a:t>LTE-M support</a:t>
            </a:r>
            <a:endParaRPr kumimoji="0" lang="en-US" sz="1100" b="0" i="0" u="none" strike="noStrike" kern="0" cap="none" spc="0" normalizeH="0" baseline="0" noProof="0" dirty="0">
              <a:ln>
                <a:noFill/>
              </a:ln>
              <a:solidFill>
                <a:srgbClr val="FF0000"/>
              </a:solidFill>
              <a:effectLst/>
              <a:uLnTx/>
              <a:uFillTx/>
              <a:latin typeface="Nokia Pure Headline Light"/>
              <a:ea typeface="+mn-ea"/>
              <a:cs typeface="+mn-cs"/>
            </a:endParaRPr>
          </a:p>
        </p:txBody>
      </p:sp>
      <p:sp>
        <p:nvSpPr>
          <p:cNvPr id="15" name="Rectangle 14">
            <a:extLst>
              <a:ext uri="{FF2B5EF4-FFF2-40B4-BE49-F238E27FC236}">
                <a16:creationId xmlns:a16="http://schemas.microsoft.com/office/drawing/2014/main" id="{76FC67BE-D651-44AB-A930-C13A89C83E89}"/>
              </a:ext>
            </a:extLst>
          </p:cNvPr>
          <p:cNvSpPr/>
          <p:nvPr/>
        </p:nvSpPr>
        <p:spPr>
          <a:xfrm>
            <a:off x="3413294" y="885190"/>
            <a:ext cx="2624537" cy="1285637"/>
          </a:xfrm>
          <a:prstGeom prst="rect">
            <a:avLst/>
          </a:prstGeom>
          <a:solidFill>
            <a:srgbClr val="68717A"/>
          </a:solidFill>
          <a:ln w="25400" cap="flat" cmpd="sng" algn="ctr">
            <a:noFill/>
            <a:prstDash val="solid"/>
          </a:ln>
          <a:effectLst/>
        </p:spPr>
        <p:txBody>
          <a:bodyPr tIns="90000" bIns="90000"/>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Nokia Pure Headline Light"/>
                <a:ea typeface="+mn-ea"/>
                <a:cs typeface="+mn-cs"/>
              </a:rPr>
              <a:t>Operability evolution</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Single BTS O&amp;M unified architecture</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New BTS Mediator with resiliency</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Common Web Element Manager</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Dedicated RAT to SBTS Migration</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Remote ALDs SW </a:t>
            </a:r>
            <a:r>
              <a:rPr kumimoji="0" lang="en-US" sz="1100" b="0" i="0" u="none" strike="noStrike" kern="0" cap="none" spc="0" normalizeH="0" baseline="0" noProof="0" dirty="0" err="1">
                <a:ln>
                  <a:noFill/>
                </a:ln>
                <a:solidFill>
                  <a:srgbClr val="FFFFFF"/>
                </a:solidFill>
                <a:effectLst/>
                <a:uLnTx/>
                <a:uFillTx/>
                <a:latin typeface="Nokia Pure Headline Light"/>
                <a:ea typeface="+mn-ea"/>
                <a:cs typeface="+mn-cs"/>
              </a:rPr>
              <a:t>Mngt</a:t>
            </a: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p:txBody>
      </p:sp>
      <p:sp>
        <p:nvSpPr>
          <p:cNvPr id="16" name="Rectangle 15">
            <a:extLst>
              <a:ext uri="{FF2B5EF4-FFF2-40B4-BE49-F238E27FC236}">
                <a16:creationId xmlns:a16="http://schemas.microsoft.com/office/drawing/2014/main" id="{53417649-AF91-4A61-85F3-A5E7DB91A3D2}"/>
              </a:ext>
            </a:extLst>
          </p:cNvPr>
          <p:cNvSpPr/>
          <p:nvPr/>
        </p:nvSpPr>
        <p:spPr>
          <a:xfrm>
            <a:off x="6156459" y="2897111"/>
            <a:ext cx="2530340" cy="1549246"/>
          </a:xfrm>
          <a:prstGeom prst="rect">
            <a:avLst/>
          </a:prstGeom>
          <a:solidFill>
            <a:srgbClr val="FFFFFF">
              <a:lumMod val="65000"/>
            </a:srgbClr>
          </a:solidFill>
          <a:ln w="25400" cap="flat" cmpd="sng" algn="ctr">
            <a:noFill/>
            <a:prstDash val="solid"/>
          </a:ln>
          <a:effectLst/>
        </p:spPr>
        <p:txBody>
          <a:bodyPr tIns="90000" bIns="90000"/>
          <a:lstStyle/>
          <a:p>
            <a:pPr marL="0" marR="0" lvl="0" indent="0" defTabSz="604684" eaLnBrk="1" fontAlgn="base" latinLnBrk="0" hangingPunct="1">
              <a:lnSpc>
                <a:spcPct val="100000"/>
              </a:lnSpc>
              <a:spcBef>
                <a:spcPct val="0"/>
              </a:spcBef>
              <a:spcAft>
                <a:spcPct val="0"/>
              </a:spcAft>
              <a:buClr>
                <a:srgbClr val="FFFFFF"/>
              </a:buClr>
              <a:buSzTx/>
              <a:buFontTx/>
              <a:buNone/>
              <a:tabLst/>
              <a:defRPr/>
            </a:pPr>
            <a:r>
              <a:rPr kumimoji="0" lang="en-US" sz="1400" b="0" i="0" u="none" strike="noStrike" kern="0" cap="none" spc="0" normalizeH="0" baseline="0" noProof="0" dirty="0">
                <a:ln>
                  <a:noFill/>
                </a:ln>
                <a:solidFill>
                  <a:srgbClr val="FFFFFF"/>
                </a:solidFill>
                <a:effectLst/>
                <a:uLnTx/>
                <a:uFillTx/>
                <a:latin typeface="Nokia Pure Headline" pitchFamily="34" charset="0"/>
                <a:ea typeface="+mn-ea"/>
                <a:cs typeface="Arial" charset="0"/>
              </a:rPr>
              <a:t>Transport and Security</a:t>
            </a:r>
          </a:p>
          <a:p>
            <a:pPr marL="171450" marR="0" lvl="2"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Dynamic X2 and S1 Firewall configs</a:t>
            </a:r>
          </a:p>
          <a:p>
            <a:pPr marL="171450" marR="0" lvl="2"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err="1">
                <a:ln>
                  <a:noFill/>
                </a:ln>
                <a:solidFill>
                  <a:srgbClr val="FFFFFF"/>
                </a:solidFill>
                <a:effectLst/>
                <a:uLnTx/>
                <a:uFillTx/>
                <a:latin typeface="Nokia Pure Headline Light"/>
                <a:ea typeface="+mn-ea"/>
                <a:cs typeface="+mn-cs"/>
              </a:rPr>
              <a:t>Fronthaul</a:t>
            </a: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 Passive/Active WDM</a:t>
            </a:r>
          </a:p>
          <a:p>
            <a:pPr marL="171450" marR="0" lvl="2"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Extended synchronization capabilities</a:t>
            </a:r>
          </a:p>
          <a:p>
            <a:pPr marL="171450" marR="0" lvl="0"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Enhanced security access control</a:t>
            </a:r>
          </a:p>
          <a:p>
            <a:pPr marL="171450" marR="0" lvl="0"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Efficient transport of Small IP packets</a:t>
            </a:r>
          </a:p>
          <a:p>
            <a:pPr marL="171450" marR="0" lvl="2"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a:p>
            <a:pPr marL="0" marR="0" lvl="0" indent="0" defTabSz="604684" eaLnBrk="1" fontAlgn="base" latinLnBrk="0" hangingPunct="1">
              <a:lnSpc>
                <a:spcPct val="100000"/>
              </a:lnSpc>
              <a:spcBef>
                <a:spcPct val="0"/>
              </a:spcBef>
              <a:spcAft>
                <a:spcPct val="0"/>
              </a:spcAft>
              <a:buClr>
                <a:srgbClr val="FFFFFF"/>
              </a:buClr>
              <a:buSzTx/>
              <a:buFontTx/>
              <a:buNone/>
              <a:tabLst/>
              <a:defRPr/>
            </a:pPr>
            <a:endParaRPr kumimoji="0" lang="en-US" sz="1400" b="0" i="0" u="none" strike="noStrike" kern="0" cap="none" spc="0" normalizeH="0" baseline="0" noProof="0" dirty="0">
              <a:ln>
                <a:noFill/>
              </a:ln>
              <a:solidFill>
                <a:srgbClr val="FFFFFF"/>
              </a:solidFill>
              <a:effectLst/>
              <a:uLnTx/>
              <a:uFillTx/>
              <a:latin typeface="Nokia Pure Headline" pitchFamily="34" charset="0"/>
              <a:ea typeface="+mn-ea"/>
              <a:cs typeface="Arial" charset="0"/>
            </a:endParaRPr>
          </a:p>
        </p:txBody>
      </p:sp>
      <p:sp>
        <p:nvSpPr>
          <p:cNvPr id="17" name="Rectangle 16">
            <a:extLst>
              <a:ext uri="{FF2B5EF4-FFF2-40B4-BE49-F238E27FC236}">
                <a16:creationId xmlns:a16="http://schemas.microsoft.com/office/drawing/2014/main" id="{5E85E8A0-8CC6-45AC-9B3F-63924EE2E307}"/>
              </a:ext>
            </a:extLst>
          </p:cNvPr>
          <p:cNvSpPr/>
          <p:nvPr/>
        </p:nvSpPr>
        <p:spPr>
          <a:xfrm>
            <a:off x="3413295" y="3729635"/>
            <a:ext cx="2624536" cy="716722"/>
          </a:xfrm>
          <a:prstGeom prst="rect">
            <a:avLst/>
          </a:prstGeom>
          <a:solidFill>
            <a:srgbClr val="124191">
              <a:lumMod val="60000"/>
              <a:lumOff val="40000"/>
            </a:srgbClr>
          </a:solidFill>
          <a:ln w="25400" cap="flat" cmpd="sng" algn="ctr">
            <a:noFill/>
            <a:prstDash val="solid"/>
          </a:ln>
          <a:effectLst/>
        </p:spPr>
        <p:txBody>
          <a:bodyPr tIns="90000" bIns="90000"/>
          <a:lstStyle/>
          <a:p>
            <a:pPr marL="119055" marR="0" lvl="2" indent="-119055" defTabSz="457200" eaLnBrk="1" fontAlgn="base" latinLnBrk="0" hangingPunct="1">
              <a:lnSpc>
                <a:spcPct val="100000"/>
              </a:lnSpc>
              <a:spcBef>
                <a:spcPct val="0"/>
              </a:spcBef>
              <a:spcAft>
                <a:spcPct val="0"/>
              </a:spcAft>
              <a:buClr>
                <a:srgbClr val="FFFFFF"/>
              </a:buClr>
              <a:buSzTx/>
              <a:buFontTx/>
              <a:buNone/>
              <a:tabLst>
                <a:tab pos="68027" algn="l"/>
              </a:tabLst>
              <a:defRPr/>
            </a:pPr>
            <a:r>
              <a:rPr kumimoji="0" lang="en-US" sz="1400" b="1" i="0" u="none" strike="noStrike" kern="0" cap="none" spc="0" normalizeH="0" baseline="0" noProof="0" dirty="0">
                <a:ln>
                  <a:noFill/>
                </a:ln>
                <a:solidFill>
                  <a:srgbClr val="FFFFFF"/>
                </a:solidFill>
                <a:effectLst/>
                <a:uLnTx/>
                <a:uFillTx/>
                <a:latin typeface="Nokia Pure Headline Light"/>
                <a:ea typeface="+mn-ea"/>
                <a:cs typeface="+mn-cs"/>
              </a:rPr>
              <a:t>Latest RAT features</a:t>
            </a: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a:p>
            <a:pPr marL="171450" marR="0" lvl="2" indent="-171450" defTabSz="457200" eaLnBrk="1" fontAlgn="base" latinLnBrk="0" hangingPunct="1">
              <a:lnSpc>
                <a:spcPct val="100000"/>
              </a:lnSpc>
              <a:spcBef>
                <a:spcPct val="0"/>
              </a:spcBef>
              <a:spcAft>
                <a:spcPct val="0"/>
              </a:spcAft>
              <a:buClr>
                <a:srgbClr val="FFFFFF"/>
              </a:buClr>
              <a:buSzTx/>
              <a:buFont typeface="Arial" panose="020B0604020202020204" pitchFamily="34" charset="0"/>
              <a:buChar char="•"/>
              <a:tabLst>
                <a:tab pos="68027" algn="l"/>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LTE-FDD 17A, WCDMA 17, GSM 17</a:t>
            </a:r>
          </a:p>
        </p:txBody>
      </p:sp>
    </p:spTree>
    <p:extLst>
      <p:ext uri="{BB962C8B-B14F-4D97-AF65-F5344CB8AC3E}">
        <p14:creationId xmlns:p14="http://schemas.microsoft.com/office/powerpoint/2010/main" val="2459394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FAF493-4B00-4885-B475-567309CF972F}"/>
              </a:ext>
            </a:extLst>
          </p:cNvPr>
          <p:cNvSpPr txBox="1">
            <a:spLocks/>
          </p:cNvSpPr>
          <p:nvPr/>
        </p:nvSpPr>
        <p:spPr bwMode="auto">
          <a:xfrm>
            <a:off x="417513" y="279400"/>
            <a:ext cx="8229600" cy="3111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24191"/>
                </a:solidFill>
                <a:effectLst/>
                <a:uLnTx/>
                <a:uFillTx/>
                <a:latin typeface="Nokia Pure Headline Light"/>
                <a:cs typeface="Arial"/>
              </a:rPr>
              <a:t>SRAN 18 Release Highlights</a:t>
            </a:r>
          </a:p>
        </p:txBody>
      </p:sp>
      <p:sp>
        <p:nvSpPr>
          <p:cNvPr id="7" name="Rectangle 6">
            <a:extLst>
              <a:ext uri="{FF2B5EF4-FFF2-40B4-BE49-F238E27FC236}">
                <a16:creationId xmlns:a16="http://schemas.microsoft.com/office/drawing/2014/main" id="{3F8566FC-BF20-4F81-B7D9-28A97EE00800}"/>
              </a:ext>
            </a:extLst>
          </p:cNvPr>
          <p:cNvSpPr/>
          <p:nvPr/>
        </p:nvSpPr>
        <p:spPr>
          <a:xfrm>
            <a:off x="417600" y="885190"/>
            <a:ext cx="2877066" cy="3561167"/>
          </a:xfrm>
          <a:prstGeom prst="rect">
            <a:avLst/>
          </a:prstGeom>
          <a:solidFill>
            <a:srgbClr val="00C9FF"/>
          </a:solidFill>
          <a:ln w="25400" cap="flat" cmpd="sng" algn="ctr">
            <a:noFill/>
            <a:prstDash val="solid"/>
          </a:ln>
          <a:effectLst/>
        </p:spPr>
        <p:txBody>
          <a:bodyPr tIns="90000" bIns="90000"/>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Nokia Pure Headline Light"/>
                <a:ea typeface="+mn-ea"/>
                <a:cs typeface="+mn-cs"/>
              </a:rPr>
              <a:t>Site Solution Evolution</a:t>
            </a: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Additional configurations with flexible SRAN cell set approach</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Lean GSM opening up new </a:t>
            </a:r>
            <a:r>
              <a:rPr kumimoji="0" lang="en-US" sz="1100" b="0" i="0" u="none" strike="noStrike" kern="0" cap="none" spc="0" normalizeH="0" baseline="0" noProof="0" dirty="0" err="1">
                <a:ln>
                  <a:noFill/>
                </a:ln>
                <a:solidFill>
                  <a:srgbClr val="FFFFFF"/>
                </a:solidFill>
                <a:effectLst/>
                <a:uLnTx/>
                <a:uFillTx/>
                <a:latin typeface="Nokia Pure Text Light"/>
                <a:ea typeface="+mn-ea"/>
                <a:cs typeface="+mn-cs"/>
              </a:rPr>
              <a:t>refarming</a:t>
            </a: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 possibilities</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Nokia Pure Text Light"/>
              <a:ea typeface="+mn-ea"/>
              <a:cs typeface="+mn-cs"/>
            </a:endParaRPr>
          </a:p>
          <a:p>
            <a:pPr marL="0" marR="0" lvl="0" indent="0" defTabSz="4572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Nokia Pure Headline Light"/>
                <a:ea typeface="+mn-ea"/>
                <a:cs typeface="+mn-cs"/>
              </a:rPr>
              <a:t>New </a:t>
            </a:r>
            <a:r>
              <a:rPr kumimoji="0" lang="en-US" sz="1400" b="1" i="0" u="none" strike="noStrike" kern="0" cap="none" spc="0" normalizeH="0" baseline="0" noProof="0" dirty="0" err="1">
                <a:ln>
                  <a:noFill/>
                </a:ln>
                <a:solidFill>
                  <a:srgbClr val="FFFFFF"/>
                </a:solidFill>
                <a:effectLst/>
                <a:uLnTx/>
                <a:uFillTx/>
                <a:latin typeface="Nokia Pure Headline Light"/>
                <a:ea typeface="+mn-ea"/>
                <a:cs typeface="+mn-cs"/>
              </a:rPr>
              <a:t>AirScale</a:t>
            </a:r>
            <a:r>
              <a:rPr kumimoji="0" lang="en-US" sz="1400" b="1" i="0" u="none" strike="noStrike" kern="0" cap="none" spc="0" normalizeH="0" baseline="0" noProof="0" dirty="0">
                <a:ln>
                  <a:noFill/>
                </a:ln>
                <a:solidFill>
                  <a:srgbClr val="FFFFFF"/>
                </a:solidFill>
                <a:effectLst/>
                <a:uLnTx/>
                <a:uFillTx/>
                <a:latin typeface="Nokia Pure Headline Light"/>
                <a:ea typeface="+mn-ea"/>
                <a:cs typeface="+mn-cs"/>
              </a:rPr>
              <a:t> Radio Units</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pl-PL" sz="1100" b="0" i="0" u="none" strike="noStrike" kern="0" cap="none" spc="0" normalizeH="0" baseline="0" noProof="0" dirty="0" err="1">
                <a:ln>
                  <a:noFill/>
                </a:ln>
                <a:solidFill>
                  <a:srgbClr val="FFFFFF"/>
                </a:solidFill>
                <a:effectLst/>
                <a:uLnTx/>
                <a:uFillTx/>
                <a:latin typeface="Nokia Pure Text Light"/>
                <a:ea typeface="+mn-ea"/>
                <a:cs typeface="+mn-cs"/>
              </a:rPr>
              <a:t>RRH</a:t>
            </a:r>
            <a:r>
              <a:rPr kumimoji="0" lang="pl-PL" sz="1100" b="0" i="0" u="none" strike="noStrike" kern="0" cap="none" spc="0" normalizeH="0" baseline="0" noProof="0" dirty="0">
                <a:ln>
                  <a:noFill/>
                </a:ln>
                <a:solidFill>
                  <a:srgbClr val="FFFFFF"/>
                </a:solidFill>
                <a:effectLst/>
                <a:uLnTx/>
                <a:uFillTx/>
                <a:latin typeface="Nokia Pure Text Light"/>
                <a:ea typeface="+mn-ea"/>
                <a:cs typeface="+mn-cs"/>
              </a:rPr>
              <a:t> </a:t>
            </a:r>
            <a:r>
              <a:rPr kumimoji="0" lang="pl-PL" sz="1100" b="0" i="0" u="none" strike="noStrike" kern="0" cap="none" spc="0" normalizeH="0" baseline="0" noProof="0" dirty="0" err="1">
                <a:ln>
                  <a:noFill/>
                </a:ln>
                <a:solidFill>
                  <a:srgbClr val="FFFFFF"/>
                </a:solidFill>
                <a:effectLst/>
                <a:uLnTx/>
                <a:uFillTx/>
                <a:latin typeface="Nokia Pure Text Light"/>
                <a:ea typeface="+mn-ea"/>
                <a:cs typeface="+mn-cs"/>
              </a:rPr>
              <a:t>4T4R</a:t>
            </a:r>
            <a:r>
              <a:rPr kumimoji="0" lang="pl-PL" sz="1100" b="0" i="0" u="none" strike="noStrike" kern="0" cap="none" spc="0" normalizeH="0" baseline="0" noProof="0" dirty="0">
                <a:ln>
                  <a:noFill/>
                </a:ln>
                <a:solidFill>
                  <a:srgbClr val="FFFFFF"/>
                </a:solidFill>
                <a:effectLst/>
                <a:uLnTx/>
                <a:uFillTx/>
                <a:latin typeface="Nokia Pure Text Light"/>
                <a:ea typeface="+mn-ea"/>
                <a:cs typeface="+mn-cs"/>
              </a:rPr>
              <a:t> </a:t>
            </a:r>
            <a:r>
              <a:rPr kumimoji="0" lang="pl-PL" sz="1100" b="0" i="0" u="none" strike="noStrike" kern="0" cap="none" spc="0" normalizeH="0" baseline="0" noProof="0" dirty="0" err="1">
                <a:ln>
                  <a:noFill/>
                </a:ln>
                <a:solidFill>
                  <a:srgbClr val="FFFFFF"/>
                </a:solidFill>
                <a:effectLst/>
                <a:uLnTx/>
                <a:uFillTx/>
                <a:latin typeface="Nokia Pure Text Light"/>
                <a:ea typeface="+mn-ea"/>
                <a:cs typeface="+mn-cs"/>
              </a:rPr>
              <a:t>B3</a:t>
            </a:r>
            <a:r>
              <a:rPr kumimoji="0" lang="pl-PL" sz="1100" b="0" i="0" u="none" strike="noStrike" kern="0" cap="none" spc="0" normalizeH="0" baseline="0" noProof="0" dirty="0">
                <a:ln>
                  <a:noFill/>
                </a:ln>
                <a:solidFill>
                  <a:srgbClr val="FFFFFF"/>
                </a:solidFill>
                <a:effectLst/>
                <a:uLnTx/>
                <a:uFillTx/>
                <a:latin typeface="Nokia Pure Text Light"/>
                <a:ea typeface="+mn-ea"/>
                <a:cs typeface="+mn-cs"/>
              </a:rPr>
              <a:t> </a:t>
            </a:r>
            <a:r>
              <a:rPr kumimoji="0" lang="pl-PL" sz="1100" b="0" i="0" u="none" strike="noStrike" kern="0" cap="none" spc="0" normalizeH="0" baseline="0" noProof="0" dirty="0" err="1">
                <a:ln>
                  <a:noFill/>
                </a:ln>
                <a:solidFill>
                  <a:srgbClr val="FFFFFF"/>
                </a:solidFill>
                <a:effectLst/>
                <a:uLnTx/>
                <a:uFillTx/>
                <a:latin typeface="Nokia Pure Text Light"/>
                <a:ea typeface="+mn-ea"/>
                <a:cs typeface="+mn-cs"/>
              </a:rPr>
              <a:t>160W</a:t>
            </a:r>
            <a:r>
              <a:rPr kumimoji="0" lang="pl-PL" sz="1100" b="0" i="0" u="none" strike="noStrike" kern="0" cap="none" spc="0" normalizeH="0" baseline="0" noProof="0" dirty="0">
                <a:ln>
                  <a:noFill/>
                </a:ln>
                <a:solidFill>
                  <a:srgbClr val="FFFFFF"/>
                </a:solidFill>
                <a:effectLst/>
                <a:uLnTx/>
                <a:uFillTx/>
                <a:latin typeface="Nokia Pure Text Light"/>
                <a:ea typeface="+mn-ea"/>
                <a:cs typeface="+mn-cs"/>
              </a:rPr>
              <a:t> </a:t>
            </a:r>
            <a:r>
              <a:rPr kumimoji="0" lang="pl-PL" sz="1100" b="0" i="0" u="none" strike="noStrike" kern="0" cap="none" spc="0" normalizeH="0" baseline="0" noProof="0" dirty="0" err="1">
                <a:ln>
                  <a:noFill/>
                </a:ln>
                <a:solidFill>
                  <a:srgbClr val="FFFFFF"/>
                </a:solidFill>
                <a:effectLst/>
                <a:uLnTx/>
                <a:uFillTx/>
                <a:latin typeface="Nokia Pure Text Light"/>
                <a:ea typeface="+mn-ea"/>
                <a:cs typeface="+mn-cs"/>
              </a:rPr>
              <a:t>AHEB</a:t>
            </a:r>
            <a:endParaRPr kumimoji="0" lang="de-DE" sz="1100" b="0" i="0" u="none" strike="noStrike" kern="0" cap="none" spc="0" normalizeH="0" baseline="0" noProof="0" dirty="0">
              <a:ln>
                <a:noFill/>
              </a:ln>
              <a:solidFill>
                <a:srgbClr val="FFFFFF"/>
              </a:solidFill>
              <a:effectLst/>
              <a:uLnTx/>
              <a:uFillTx/>
              <a:latin typeface="Nokia Pure Text Light"/>
              <a:ea typeface="+mn-ea"/>
              <a:cs typeface="+mn-cs"/>
            </a:endParaRP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RRH 4T4R B66 160W FRIJ</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RRH 2T4R B3 160W AHED</a:t>
            </a:r>
            <a:endParaRPr kumimoji="0" lang="fi-FI" sz="1100" b="0" i="0" u="none" strike="noStrike" kern="0" cap="none" spc="0" normalizeH="0" baseline="0" noProof="0" dirty="0">
              <a:ln>
                <a:noFill/>
              </a:ln>
              <a:solidFill>
                <a:srgbClr val="FFFFFF"/>
              </a:solidFill>
              <a:effectLst/>
              <a:uLnTx/>
              <a:uFillTx/>
              <a:latin typeface="Nokia Pure Text Light"/>
              <a:ea typeface="+mn-ea"/>
              <a:cs typeface="+mn-cs"/>
            </a:endParaRP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RRH 2T4R B8 120W AHDB</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pt-BR" sz="1100" b="0" i="0" u="none" strike="noStrike" kern="0" cap="none" spc="0" normalizeH="0" baseline="0" noProof="0" dirty="0">
                <a:ln>
                  <a:noFill/>
                </a:ln>
                <a:solidFill>
                  <a:srgbClr val="FFFFFF"/>
                </a:solidFill>
                <a:effectLst/>
                <a:uLnTx/>
                <a:uFillTx/>
                <a:latin typeface="Nokia Pure Text Light"/>
                <a:ea typeface="+mn-ea"/>
                <a:cs typeface="+mn-cs"/>
              </a:rPr>
              <a:t>Dual RRH 2T4R B1/3 240W AHEGA</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Dual RRH 4T4R B1/3 320W AHEGB</a:t>
            </a:r>
            <a:endParaRPr kumimoji="0" lang="pt-BR" sz="1100" b="0" i="0" u="none" strike="noStrike" kern="0" cap="none" spc="0" normalizeH="0" baseline="0" noProof="0" dirty="0">
              <a:ln>
                <a:noFill/>
              </a:ln>
              <a:solidFill>
                <a:srgbClr val="FFFFFF"/>
              </a:solidFill>
              <a:effectLst/>
              <a:uLnTx/>
              <a:uFillTx/>
              <a:latin typeface="Nokia Pure Text Light"/>
              <a:ea typeface="+mn-ea"/>
              <a:cs typeface="+mn-cs"/>
            </a:endParaRP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Dual RRH 4T4R B25/B66 320W AHFIB</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Text Light"/>
                <a:ea typeface="+mn-ea"/>
                <a:cs typeface="+mn-cs"/>
              </a:rPr>
              <a:t>Tri RRH 2T2R B8/20/28 240W AHPMDA</a:t>
            </a: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fi-FI" sz="1100" b="0" i="0" u="none" strike="noStrike" kern="0" cap="none" spc="0" normalizeH="0" baseline="0" noProof="0" dirty="0">
              <a:ln>
                <a:noFill/>
              </a:ln>
              <a:solidFill>
                <a:srgbClr val="FFFFFF"/>
              </a:solidFill>
              <a:effectLst/>
              <a:uLnTx/>
              <a:uFillTx/>
              <a:latin typeface="Nokia Pure Text Light"/>
              <a:ea typeface="+mn-ea"/>
              <a:cs typeface="+mn-cs"/>
            </a:endParaRP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Nokia Pure Text Light"/>
              <a:ea typeface="+mn-ea"/>
              <a:cs typeface="+mn-cs"/>
            </a:endParaRP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a:p>
            <a:pPr marL="171450" marR="0" lvl="0" indent="-171450" defTabSz="4572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a:p>
            <a:pPr marL="0" marR="0" lvl="0" indent="0" defTabSz="4572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p:txBody>
      </p:sp>
      <p:sp>
        <p:nvSpPr>
          <p:cNvPr id="8" name="Rectangle 7">
            <a:extLst>
              <a:ext uri="{FF2B5EF4-FFF2-40B4-BE49-F238E27FC236}">
                <a16:creationId xmlns:a16="http://schemas.microsoft.com/office/drawing/2014/main" id="{5D7CBC72-A89E-4658-85CC-7C96B920F7B3}"/>
              </a:ext>
            </a:extLst>
          </p:cNvPr>
          <p:cNvSpPr/>
          <p:nvPr/>
        </p:nvSpPr>
        <p:spPr>
          <a:xfrm>
            <a:off x="3413294" y="872832"/>
            <a:ext cx="2624536" cy="2049982"/>
          </a:xfrm>
          <a:prstGeom prst="rect">
            <a:avLst/>
          </a:prstGeom>
          <a:solidFill>
            <a:srgbClr val="D8D9DA"/>
          </a:solidFill>
          <a:ln w="25400" cap="flat" cmpd="sng" algn="ctr">
            <a:noFill/>
            <a:prstDash val="solid"/>
          </a:ln>
          <a:effectLst/>
        </p:spPr>
        <p:txBody>
          <a:bodyPr tIns="90000" bIns="90000"/>
          <a:lstStyle/>
          <a:p>
            <a:pPr marL="119055" marR="0" lvl="2" indent="-119055" defTabSz="457200" eaLnBrk="1" fontAlgn="base" latinLnBrk="0" hangingPunct="1">
              <a:lnSpc>
                <a:spcPct val="100000"/>
              </a:lnSpc>
              <a:spcBef>
                <a:spcPct val="0"/>
              </a:spcBef>
              <a:spcAft>
                <a:spcPct val="0"/>
              </a:spcAft>
              <a:buClr>
                <a:srgbClr val="FFFFFF"/>
              </a:buClr>
              <a:buSzTx/>
              <a:buFontTx/>
              <a:buNone/>
              <a:tabLst>
                <a:tab pos="68027" algn="l"/>
              </a:tabLst>
              <a:defRPr/>
            </a:pPr>
            <a:r>
              <a:rPr kumimoji="0" lang="en-US" sz="1400" b="1" i="0" u="none" strike="noStrike" kern="0" cap="none" spc="0" normalizeH="0" baseline="0" noProof="0" dirty="0">
                <a:ln>
                  <a:noFill/>
                </a:ln>
                <a:solidFill>
                  <a:srgbClr val="124191"/>
                </a:solidFill>
                <a:effectLst/>
                <a:uLnTx/>
                <a:uFillTx/>
                <a:latin typeface="Nokia Pure Headline Light"/>
                <a:ea typeface="+mn-ea"/>
                <a:cs typeface="+mn-cs"/>
              </a:rPr>
              <a:t>IoT/M2M communication </a:t>
            </a:r>
            <a:endParaRPr kumimoji="0" lang="en-US" sz="1100" b="0" i="0" u="none" strike="noStrike" kern="0" cap="none" spc="0" normalizeH="0" baseline="0" noProof="0" dirty="0">
              <a:ln>
                <a:noFill/>
              </a:ln>
              <a:solidFill>
                <a:srgbClr val="124191"/>
              </a:solidFill>
              <a:effectLst/>
              <a:uLnTx/>
              <a:uFillTx/>
              <a:latin typeface="Nokia Pure Headline Light"/>
              <a:ea typeface="+mn-ea"/>
              <a:cs typeface="+mn-cs"/>
            </a:endParaRPr>
          </a:p>
          <a:p>
            <a:pPr marL="171450" marR="0" lvl="2" indent="-171450" defTabSz="457200" eaLnBrk="1" fontAlgn="base" latinLnBrk="0" hangingPunct="1">
              <a:lnSpc>
                <a:spcPct val="100000"/>
              </a:lnSpc>
              <a:spcBef>
                <a:spcPct val="0"/>
              </a:spcBef>
              <a:spcAft>
                <a:spcPct val="0"/>
              </a:spcAft>
              <a:buClr>
                <a:srgbClr val="124191"/>
              </a:buClr>
              <a:buSzTx/>
              <a:buFont typeface="Arial" panose="020B0604020202020204" pitchFamily="34" charset="0"/>
              <a:buChar char="•"/>
              <a:tabLst>
                <a:tab pos="68027" algn="l"/>
              </a:tabLst>
              <a:defRPr/>
            </a:pPr>
            <a:r>
              <a:rPr kumimoji="0" lang="en-US" sz="1100" b="0" i="0" u="none" strike="noStrike" kern="0" cap="none" spc="0" normalizeH="0" baseline="0" noProof="0" dirty="0">
                <a:ln>
                  <a:noFill/>
                </a:ln>
                <a:solidFill>
                  <a:srgbClr val="124191"/>
                </a:solidFill>
                <a:effectLst/>
                <a:uLnTx/>
                <a:uFillTx/>
                <a:latin typeface="Nokia Pure Headline Light"/>
                <a:ea typeface="+mn-ea"/>
                <a:cs typeface="+mn-cs"/>
              </a:rPr>
              <a:t>NB-</a:t>
            </a:r>
            <a:r>
              <a:rPr kumimoji="0" lang="en-US" sz="1100" b="0" i="0" u="none" strike="noStrike" kern="0" cap="none" spc="0" normalizeH="0" baseline="0" noProof="0" dirty="0" err="1">
                <a:ln>
                  <a:noFill/>
                </a:ln>
                <a:solidFill>
                  <a:srgbClr val="124191"/>
                </a:solidFill>
                <a:effectLst/>
                <a:uLnTx/>
                <a:uFillTx/>
                <a:latin typeface="Nokia Pure Headline Light"/>
                <a:ea typeface="+mn-ea"/>
                <a:cs typeface="+mn-cs"/>
              </a:rPr>
              <a:t>IoT</a:t>
            </a:r>
            <a:r>
              <a:rPr kumimoji="0" lang="en-US" sz="1100" b="0" i="0" u="none" strike="noStrike" kern="0" cap="none" spc="0" normalizeH="0" baseline="0" noProof="0" dirty="0">
                <a:ln>
                  <a:noFill/>
                </a:ln>
                <a:solidFill>
                  <a:srgbClr val="124191"/>
                </a:solidFill>
                <a:effectLst/>
                <a:uLnTx/>
                <a:uFillTx/>
                <a:latin typeface="Nokia Pure Headline Light"/>
                <a:ea typeface="+mn-ea"/>
                <a:cs typeface="+mn-cs"/>
              </a:rPr>
              <a:t> Standalone</a:t>
            </a:r>
          </a:p>
          <a:p>
            <a:pPr marL="171450" marR="0" lvl="2" indent="-171450" defTabSz="457200" eaLnBrk="1" fontAlgn="base" latinLnBrk="0" hangingPunct="1">
              <a:lnSpc>
                <a:spcPct val="100000"/>
              </a:lnSpc>
              <a:spcBef>
                <a:spcPct val="0"/>
              </a:spcBef>
              <a:spcAft>
                <a:spcPct val="0"/>
              </a:spcAft>
              <a:buClr>
                <a:srgbClr val="124191"/>
              </a:buClr>
              <a:buSzTx/>
              <a:buFont typeface="Arial" panose="020B0604020202020204" pitchFamily="34" charset="0"/>
              <a:buChar char="•"/>
              <a:tabLst>
                <a:tab pos="68027" algn="l"/>
              </a:tabLst>
              <a:defRPr/>
            </a:pPr>
            <a:r>
              <a:rPr kumimoji="0" lang="en-US" sz="1100" b="0" i="0" u="none" strike="noStrike" kern="0" cap="none" spc="0" normalizeH="0" baseline="0" noProof="0" dirty="0">
                <a:ln>
                  <a:noFill/>
                </a:ln>
                <a:solidFill>
                  <a:srgbClr val="124191"/>
                </a:solidFill>
                <a:effectLst/>
                <a:uLnTx/>
                <a:uFillTx/>
                <a:latin typeface="Nokia Pure Headline Light"/>
                <a:ea typeface="+mn-ea"/>
                <a:cs typeface="+mn-cs"/>
              </a:rPr>
              <a:t>Loose Phase and Time Synchronization</a:t>
            </a:r>
          </a:p>
          <a:p>
            <a:pPr marL="0" marR="0" lvl="2" indent="0" defTabSz="457200" eaLnBrk="1" fontAlgn="base" latinLnBrk="0" hangingPunct="1">
              <a:lnSpc>
                <a:spcPct val="100000"/>
              </a:lnSpc>
              <a:spcBef>
                <a:spcPct val="0"/>
              </a:spcBef>
              <a:spcAft>
                <a:spcPct val="0"/>
              </a:spcAft>
              <a:buClr>
                <a:srgbClr val="124191"/>
              </a:buClr>
              <a:buSzTx/>
              <a:buFontTx/>
              <a:buNone/>
              <a:tabLst>
                <a:tab pos="68027" algn="l"/>
              </a:tabLst>
              <a:defRPr/>
            </a:pPr>
            <a:endParaRPr kumimoji="0" lang="en-US" sz="1100" b="0" i="0" u="none" strike="noStrike" kern="0" cap="none" spc="0" normalizeH="0" baseline="0" noProof="0" dirty="0">
              <a:ln>
                <a:noFill/>
              </a:ln>
              <a:solidFill>
                <a:srgbClr val="124191"/>
              </a:solidFill>
              <a:effectLst/>
              <a:uLnTx/>
              <a:uFillTx/>
              <a:latin typeface="Nokia Pure Headline Light"/>
              <a:ea typeface="+mn-ea"/>
              <a:cs typeface="+mn-cs"/>
            </a:endParaRPr>
          </a:p>
          <a:p>
            <a:pPr marL="171450" marR="0" lvl="2" indent="-171450" defTabSz="457200" eaLnBrk="1" fontAlgn="base" latinLnBrk="0" hangingPunct="1">
              <a:lnSpc>
                <a:spcPct val="100000"/>
              </a:lnSpc>
              <a:spcBef>
                <a:spcPct val="0"/>
              </a:spcBef>
              <a:spcAft>
                <a:spcPct val="0"/>
              </a:spcAft>
              <a:buClr>
                <a:srgbClr val="124191"/>
              </a:buClr>
              <a:buSzTx/>
              <a:buFont typeface="Arial" panose="020B0604020202020204" pitchFamily="34" charset="0"/>
              <a:buChar char="•"/>
              <a:tabLst>
                <a:tab pos="68027" algn="l"/>
              </a:tabLst>
              <a:defRPr/>
            </a:pPr>
            <a:endParaRPr kumimoji="0" lang="en-US" sz="1100" b="0" i="0" u="none" strike="noStrike" kern="0" cap="none" spc="0" normalizeH="0" baseline="0" noProof="0" dirty="0">
              <a:ln>
                <a:noFill/>
              </a:ln>
              <a:solidFill>
                <a:srgbClr val="FF0000"/>
              </a:solidFill>
              <a:effectLst/>
              <a:uLnTx/>
              <a:uFillTx/>
              <a:latin typeface="Nokia Pure Headline Light"/>
              <a:ea typeface="+mn-ea"/>
              <a:cs typeface="+mn-cs"/>
            </a:endParaRPr>
          </a:p>
        </p:txBody>
      </p:sp>
      <p:sp>
        <p:nvSpPr>
          <p:cNvPr id="9" name="Rectangle 8">
            <a:extLst>
              <a:ext uri="{FF2B5EF4-FFF2-40B4-BE49-F238E27FC236}">
                <a16:creationId xmlns:a16="http://schemas.microsoft.com/office/drawing/2014/main" id="{8D11A705-3F5D-46E4-ACA8-03D57298688C}"/>
              </a:ext>
            </a:extLst>
          </p:cNvPr>
          <p:cNvSpPr/>
          <p:nvPr/>
        </p:nvSpPr>
        <p:spPr>
          <a:xfrm>
            <a:off x="6156459" y="2502243"/>
            <a:ext cx="2624536" cy="1046500"/>
          </a:xfrm>
          <a:prstGeom prst="rect">
            <a:avLst/>
          </a:prstGeom>
          <a:solidFill>
            <a:srgbClr val="FFFFFF">
              <a:lumMod val="65000"/>
            </a:srgbClr>
          </a:solidFill>
          <a:ln w="25400" cap="flat" cmpd="sng" algn="ctr">
            <a:noFill/>
            <a:prstDash val="solid"/>
          </a:ln>
          <a:effectLst/>
        </p:spPr>
        <p:txBody>
          <a:bodyPr tIns="90000" bIns="90000"/>
          <a:lstStyle/>
          <a:p>
            <a:pPr marL="0" marR="0" lvl="0" indent="0" defTabSz="604684" eaLnBrk="1" fontAlgn="base" latinLnBrk="0" hangingPunct="1">
              <a:lnSpc>
                <a:spcPct val="100000"/>
              </a:lnSpc>
              <a:spcBef>
                <a:spcPct val="0"/>
              </a:spcBef>
              <a:spcAft>
                <a:spcPct val="0"/>
              </a:spcAft>
              <a:buClr>
                <a:srgbClr val="FFFFFF"/>
              </a:buClr>
              <a:buSzTx/>
              <a:buFontTx/>
              <a:buNone/>
              <a:tabLst/>
              <a:defRPr/>
            </a:pPr>
            <a:r>
              <a:rPr kumimoji="0" lang="en-US" sz="1400" b="0" i="0" u="none" strike="noStrike" kern="0" cap="none" spc="0" normalizeH="0" baseline="0" noProof="0" dirty="0">
                <a:ln>
                  <a:noFill/>
                </a:ln>
                <a:solidFill>
                  <a:srgbClr val="FFFFFF"/>
                </a:solidFill>
                <a:effectLst/>
                <a:uLnTx/>
                <a:uFillTx/>
                <a:latin typeface="Nokia Pure Headline" pitchFamily="34" charset="0"/>
                <a:ea typeface="+mn-ea"/>
                <a:cs typeface="Arial" charset="0"/>
              </a:rPr>
              <a:t>Transport and Security</a:t>
            </a:r>
          </a:p>
          <a:p>
            <a:pPr marL="171450" marR="0" lvl="2" indent="-171450" defTabSz="604684"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X2 Mesh connectivity with IPsec</a:t>
            </a:r>
          </a:p>
          <a:p>
            <a:pPr marL="0" marR="0" lvl="0" indent="0" defTabSz="604684" eaLnBrk="1" fontAlgn="base" latinLnBrk="0" hangingPunct="1">
              <a:lnSpc>
                <a:spcPct val="100000"/>
              </a:lnSpc>
              <a:spcBef>
                <a:spcPct val="0"/>
              </a:spcBef>
              <a:spcAft>
                <a:spcPct val="0"/>
              </a:spcAft>
              <a:buClr>
                <a:srgbClr val="FFFFFF"/>
              </a:buClr>
              <a:buSzTx/>
              <a:buFontTx/>
              <a:buNone/>
              <a:tabLst/>
              <a:defRPr/>
            </a:pPr>
            <a:endParaRPr kumimoji="0" lang="en-US" sz="1400" b="0" i="0" u="none" strike="noStrike" kern="0" cap="none" spc="0" normalizeH="0" baseline="0" noProof="0" dirty="0">
              <a:ln>
                <a:noFill/>
              </a:ln>
              <a:solidFill>
                <a:srgbClr val="FFFFFF"/>
              </a:solidFill>
              <a:effectLst/>
              <a:uLnTx/>
              <a:uFillTx/>
              <a:latin typeface="Nokia Pure Headline" pitchFamily="34" charset="0"/>
              <a:ea typeface="+mn-ea"/>
              <a:cs typeface="Arial" charset="0"/>
            </a:endParaRPr>
          </a:p>
        </p:txBody>
      </p:sp>
      <p:sp>
        <p:nvSpPr>
          <p:cNvPr id="10" name="Rectangle 9">
            <a:extLst>
              <a:ext uri="{FF2B5EF4-FFF2-40B4-BE49-F238E27FC236}">
                <a16:creationId xmlns:a16="http://schemas.microsoft.com/office/drawing/2014/main" id="{16AF29AD-205D-497F-9F93-E407BCE2C7E6}"/>
              </a:ext>
            </a:extLst>
          </p:cNvPr>
          <p:cNvSpPr/>
          <p:nvPr/>
        </p:nvSpPr>
        <p:spPr>
          <a:xfrm>
            <a:off x="6156459" y="885189"/>
            <a:ext cx="2624536" cy="1474952"/>
          </a:xfrm>
          <a:prstGeom prst="rect">
            <a:avLst/>
          </a:prstGeom>
          <a:solidFill>
            <a:srgbClr val="124191">
              <a:lumMod val="60000"/>
              <a:lumOff val="40000"/>
            </a:srgbClr>
          </a:solidFill>
          <a:ln w="25400" cap="flat" cmpd="sng" algn="ctr">
            <a:noFill/>
            <a:prstDash val="solid"/>
          </a:ln>
          <a:effectLst/>
        </p:spPr>
        <p:txBody>
          <a:bodyPr tIns="90000" bIns="90000"/>
          <a:lstStyle/>
          <a:p>
            <a:pPr marL="119055" marR="0" lvl="2" indent="-119055" defTabSz="457200" eaLnBrk="1" fontAlgn="base" latinLnBrk="0" hangingPunct="1">
              <a:lnSpc>
                <a:spcPct val="100000"/>
              </a:lnSpc>
              <a:spcBef>
                <a:spcPct val="0"/>
              </a:spcBef>
              <a:spcAft>
                <a:spcPct val="0"/>
              </a:spcAft>
              <a:buClr>
                <a:srgbClr val="FFFFFF"/>
              </a:buClr>
              <a:buSzTx/>
              <a:buFontTx/>
              <a:buNone/>
              <a:tabLst>
                <a:tab pos="68027" algn="l"/>
              </a:tabLst>
              <a:defRPr/>
            </a:pPr>
            <a:r>
              <a:rPr kumimoji="0" lang="en-US" sz="1400" b="1" i="0" u="none" strike="noStrike" kern="0" cap="none" spc="0" normalizeH="0" baseline="0" noProof="0" dirty="0">
                <a:ln>
                  <a:noFill/>
                </a:ln>
                <a:solidFill>
                  <a:srgbClr val="FFFFFF"/>
                </a:solidFill>
                <a:effectLst/>
                <a:uLnTx/>
                <a:uFillTx/>
                <a:latin typeface="Nokia Pure Headline Light"/>
                <a:ea typeface="+mn-ea"/>
                <a:cs typeface="+mn-cs"/>
              </a:rPr>
              <a:t>Latest RAT features</a:t>
            </a:r>
            <a:endParaRPr kumimoji="0" lang="en-US" sz="1100" b="0" i="0" u="none" strike="noStrike" kern="0" cap="none" spc="0" normalizeH="0" baseline="0" noProof="0" dirty="0">
              <a:ln>
                <a:noFill/>
              </a:ln>
              <a:solidFill>
                <a:srgbClr val="FFFFFF"/>
              </a:solidFill>
              <a:effectLst/>
              <a:uLnTx/>
              <a:uFillTx/>
              <a:latin typeface="Nokia Pure Headline Light"/>
              <a:ea typeface="+mn-ea"/>
              <a:cs typeface="+mn-cs"/>
            </a:endParaRPr>
          </a:p>
          <a:p>
            <a:pPr marL="171450" marR="0" lvl="2" indent="-171450" defTabSz="457200" eaLnBrk="1" fontAlgn="base" latinLnBrk="0" hangingPunct="1">
              <a:lnSpc>
                <a:spcPct val="100000"/>
              </a:lnSpc>
              <a:spcBef>
                <a:spcPct val="0"/>
              </a:spcBef>
              <a:spcAft>
                <a:spcPct val="0"/>
              </a:spcAft>
              <a:buClr>
                <a:srgbClr val="FFFFFF"/>
              </a:buClr>
              <a:buSzTx/>
              <a:buFont typeface="Arial" panose="020B0604020202020204" pitchFamily="34" charset="0"/>
              <a:buChar char="•"/>
              <a:tabLst>
                <a:tab pos="68027" algn="l"/>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GSM 18</a:t>
            </a:r>
          </a:p>
          <a:p>
            <a:pPr marL="171450" marR="0" lvl="2" indent="-171450" defTabSz="457200" eaLnBrk="1" fontAlgn="base" latinLnBrk="0" hangingPunct="1">
              <a:lnSpc>
                <a:spcPct val="100000"/>
              </a:lnSpc>
              <a:spcBef>
                <a:spcPct val="0"/>
              </a:spcBef>
              <a:spcAft>
                <a:spcPct val="0"/>
              </a:spcAft>
              <a:buClr>
                <a:srgbClr val="FFFFFF"/>
              </a:buClr>
              <a:buSzTx/>
              <a:buFont typeface="Arial" panose="020B0604020202020204" pitchFamily="34" charset="0"/>
              <a:buChar char="•"/>
              <a:tabLst>
                <a:tab pos="68027" algn="l"/>
              </a:tabLst>
              <a:defRPr/>
            </a:pPr>
            <a:r>
              <a:rPr kumimoji="0" lang="en-US" sz="1100" b="0" i="0" u="none" strike="noStrike" kern="0" cap="none" spc="0" normalizeH="0" baseline="0" noProof="0" dirty="0" err="1">
                <a:ln>
                  <a:noFill/>
                </a:ln>
                <a:solidFill>
                  <a:srgbClr val="FFFFFF"/>
                </a:solidFill>
                <a:effectLst/>
                <a:uLnTx/>
                <a:uFillTx/>
                <a:latin typeface="Nokia Pure Headline Light"/>
                <a:ea typeface="+mn-ea"/>
                <a:cs typeface="+mn-cs"/>
              </a:rPr>
              <a:t>WCDMA</a:t>
            </a: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 18</a:t>
            </a:r>
          </a:p>
          <a:p>
            <a:pPr marL="171450" marR="0" lvl="2" indent="-171450" defTabSz="457200" eaLnBrk="1" fontAlgn="base" latinLnBrk="0" hangingPunct="1">
              <a:lnSpc>
                <a:spcPct val="100000"/>
              </a:lnSpc>
              <a:spcBef>
                <a:spcPct val="0"/>
              </a:spcBef>
              <a:spcAft>
                <a:spcPct val="0"/>
              </a:spcAft>
              <a:buClr>
                <a:srgbClr val="FFFFFF"/>
              </a:buClr>
              <a:buSzTx/>
              <a:buFont typeface="Arial" panose="020B0604020202020204" pitchFamily="34" charset="0"/>
              <a:buChar char="•"/>
              <a:tabLst>
                <a:tab pos="68027" algn="l"/>
              </a:tabLst>
              <a:defRPr/>
            </a:pPr>
            <a:r>
              <a:rPr kumimoji="0" lang="en-US" sz="1100" b="0" i="0" u="none" strike="noStrike" kern="0" cap="none" spc="0" normalizeH="0" baseline="0" noProof="0" dirty="0">
                <a:ln>
                  <a:noFill/>
                </a:ln>
                <a:solidFill>
                  <a:srgbClr val="FFFFFF"/>
                </a:solidFill>
                <a:effectLst/>
                <a:uLnTx/>
                <a:uFillTx/>
                <a:latin typeface="Nokia Pure Headline Light"/>
                <a:ea typeface="+mn-ea"/>
                <a:cs typeface="+mn-cs"/>
              </a:rPr>
              <a:t>LTE-FDD 18</a:t>
            </a:r>
          </a:p>
        </p:txBody>
      </p:sp>
    </p:spTree>
    <p:extLst>
      <p:ext uri="{BB962C8B-B14F-4D97-AF65-F5344CB8AC3E}">
        <p14:creationId xmlns:p14="http://schemas.microsoft.com/office/powerpoint/2010/main" val="83057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AA0E-CD4C-4C46-8AB0-0BEDAA9E8FBC}"/>
              </a:ext>
            </a:extLst>
          </p:cNvPr>
          <p:cNvSpPr txBox="1">
            <a:spLocks/>
          </p:cNvSpPr>
          <p:nvPr/>
        </p:nvSpPr>
        <p:spPr bwMode="auto">
          <a:xfrm>
            <a:off x="417600" y="279249"/>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2000" b="0" kern="1200">
                <a:solidFill>
                  <a:schemeClr val="tx1"/>
                </a:solidFill>
                <a:latin typeface="+mj-lt"/>
                <a:ea typeface="Nokia Pure Headline Ultra Light" panose="020B0204020202020204" pitchFamily="34" charset="0"/>
                <a:cs typeface="Arial"/>
              </a:defRPr>
            </a:lvl1pPr>
            <a:lvl2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189" algn="l" defTabSz="457189" rtl="0" eaLnBrk="1" fontAlgn="base" hangingPunct="1">
              <a:spcBef>
                <a:spcPct val="0"/>
              </a:spcBef>
              <a:spcAft>
                <a:spcPct val="0"/>
              </a:spcAft>
              <a:defRPr b="1">
                <a:solidFill>
                  <a:schemeClr val="bg2"/>
                </a:solidFill>
                <a:latin typeface="Arial" charset="0"/>
                <a:ea typeface="ヒラギノ角ゴ Pro W3" charset="0"/>
              </a:defRPr>
            </a:lvl6pPr>
            <a:lvl7pPr marL="914378" algn="l" defTabSz="457189" rtl="0" eaLnBrk="1" fontAlgn="base" hangingPunct="1">
              <a:spcBef>
                <a:spcPct val="0"/>
              </a:spcBef>
              <a:spcAft>
                <a:spcPct val="0"/>
              </a:spcAft>
              <a:defRPr b="1">
                <a:solidFill>
                  <a:schemeClr val="bg2"/>
                </a:solidFill>
                <a:latin typeface="Arial" charset="0"/>
                <a:ea typeface="ヒラギノ角ゴ Pro W3" charset="0"/>
              </a:defRPr>
            </a:lvl7pPr>
            <a:lvl8pPr marL="1371566" algn="l" defTabSz="457189" rtl="0" eaLnBrk="1" fontAlgn="base" hangingPunct="1">
              <a:spcBef>
                <a:spcPct val="0"/>
              </a:spcBef>
              <a:spcAft>
                <a:spcPct val="0"/>
              </a:spcAft>
              <a:defRPr b="1">
                <a:solidFill>
                  <a:schemeClr val="bg2"/>
                </a:solidFill>
                <a:latin typeface="Arial" charset="0"/>
                <a:ea typeface="ヒラギノ角ゴ Pro W3" charset="0"/>
              </a:defRPr>
            </a:lvl8pPr>
            <a:lvl9pPr marL="1828754" algn="l" defTabSz="457189" rtl="0" eaLnBrk="1" fontAlgn="base" hangingPunct="1">
              <a:spcBef>
                <a:spcPct val="0"/>
              </a:spcBef>
              <a:spcAft>
                <a:spcPct val="0"/>
              </a:spcAft>
              <a:defRPr b="1">
                <a:solidFill>
                  <a:schemeClr val="bg2"/>
                </a:solidFill>
                <a:latin typeface="Arial" charset="0"/>
                <a:ea typeface="ヒラギノ角ゴ Pro W3" charset="0"/>
              </a:defRPr>
            </a:lvl9pPr>
          </a:lstStyle>
          <a:p>
            <a:r>
              <a:rPr lang="en-US" dirty="0">
                <a:latin typeface="Nokia Pure Headline" pitchFamily="34" charset="0"/>
              </a:rPr>
              <a:t>RAT Feature Parity Plan in SRAN Releases</a:t>
            </a:r>
          </a:p>
        </p:txBody>
      </p:sp>
      <p:sp>
        <p:nvSpPr>
          <p:cNvPr id="3" name="Content Placeholder 5">
            <a:extLst>
              <a:ext uri="{FF2B5EF4-FFF2-40B4-BE49-F238E27FC236}">
                <a16:creationId xmlns:a16="http://schemas.microsoft.com/office/drawing/2014/main" id="{AA73C34D-6F4E-4235-810F-92C825707A0D}"/>
              </a:ext>
            </a:extLst>
          </p:cNvPr>
          <p:cNvSpPr txBox="1">
            <a:spLocks/>
          </p:cNvSpPr>
          <p:nvPr/>
        </p:nvSpPr>
        <p:spPr>
          <a:xfrm>
            <a:off x="417512" y="590400"/>
            <a:ext cx="8308800" cy="309600"/>
          </a:xfrm>
          <a:prstGeom prst="rect">
            <a:avLst/>
          </a:prstGeom>
        </p:spPr>
        <p:txBody>
          <a:bodyPr lIns="0" tIns="0" rIns="0" bIns="0"/>
          <a:lstStyle>
            <a:lvl1pPr marL="0" marR="0" indent="0" algn="l" defTabSz="457189" rtl="0" eaLnBrk="1" fontAlgn="base" latinLnBrk="0" hangingPunct="1">
              <a:lnSpc>
                <a:spcPct val="100000"/>
              </a:lnSpc>
              <a:spcBef>
                <a:spcPct val="0"/>
              </a:spcBef>
              <a:spcAft>
                <a:spcPts val="0"/>
              </a:spcAft>
              <a:buClrTx/>
              <a:buSzTx/>
              <a:buFont typeface="Arial" charset="0"/>
              <a:buNone/>
              <a:tabLst/>
              <a:defRPr sz="2000" kern="1200">
                <a:solidFill>
                  <a:schemeClr val="bg2"/>
                </a:solidFill>
                <a:latin typeface="+mj-lt"/>
                <a:ea typeface="ヒラギノ角ゴ Pro W3" charset="0"/>
                <a:cs typeface="ヒラギノ角ゴ Pro W3" charset="0"/>
              </a:defRPr>
            </a:lvl1pPr>
            <a:lvl2pPr marL="458777" indent="-228594" algn="l" defTabSz="457189" rtl="0" eaLnBrk="1" fontAlgn="base" hangingPunct="1">
              <a:spcBef>
                <a:spcPct val="0"/>
              </a:spcBef>
              <a:spcAft>
                <a:spcPts val="600"/>
              </a:spcAft>
              <a:buFont typeface="Lucida Grande"/>
              <a:buChar char="-"/>
              <a:defRPr sz="2800" kern="1200">
                <a:solidFill>
                  <a:schemeClr val="tx2"/>
                </a:solidFill>
                <a:latin typeface="+mn-lt"/>
                <a:ea typeface="ヒラギノ角ゴ Pro W3" charset="0"/>
                <a:cs typeface="ヒラギノ角ゴ Pro W3"/>
              </a:defRPr>
            </a:lvl2pPr>
            <a:lvl3pPr marL="684196" indent="-225419" algn="l" defTabSz="457189" rtl="0" eaLnBrk="1" fontAlgn="base" hangingPunct="1">
              <a:spcBef>
                <a:spcPct val="0"/>
              </a:spcBef>
              <a:spcAft>
                <a:spcPts val="600"/>
              </a:spcAft>
              <a:buFont typeface="Arial" charset="0"/>
              <a:buChar char="•"/>
              <a:defRPr sz="2400" kern="1200">
                <a:solidFill>
                  <a:schemeClr val="tx2"/>
                </a:solidFill>
                <a:latin typeface="+mn-lt"/>
                <a:ea typeface="ヒラギノ角ゴ Pro W3" charset="0"/>
                <a:cs typeface="ヒラギノ角ゴ Pro W3"/>
              </a:defRPr>
            </a:lvl3pPr>
            <a:lvl4pPr marL="912791" indent="-228594" algn="l" defTabSz="457189" rtl="0" eaLnBrk="1" fontAlgn="base" hangingPunct="1">
              <a:spcBef>
                <a:spcPct val="0"/>
              </a:spcBef>
              <a:spcAft>
                <a:spcPts val="600"/>
              </a:spcAft>
              <a:buFont typeface="Lucida Grande"/>
              <a:buChar char="-"/>
              <a:defRPr sz="2000" kern="1200">
                <a:solidFill>
                  <a:schemeClr val="tx2"/>
                </a:solidFill>
                <a:latin typeface="+mn-lt"/>
                <a:ea typeface="ヒラギノ角ゴ Pro W3" charset="0"/>
                <a:cs typeface="ヒラギノ角ゴ Pro W3"/>
              </a:defRPr>
            </a:lvl4pPr>
            <a:lvl5pPr marL="1142972" indent="-230183" algn="l" defTabSz="457189" rtl="0" eaLnBrk="1" fontAlgn="base" hangingPunct="1">
              <a:spcBef>
                <a:spcPct val="0"/>
              </a:spcBef>
              <a:spcAft>
                <a:spcPts val="600"/>
              </a:spcAft>
              <a:buFont typeface="Arial" charset="0"/>
              <a:buChar char="•"/>
              <a:defRPr sz="2000" kern="1200">
                <a:solidFill>
                  <a:schemeClr val="tx2"/>
                </a:solidFill>
                <a:latin typeface="+mn-lt"/>
                <a:ea typeface="ヒラギノ角ゴ Pro W3" charset="0"/>
                <a:cs typeface="ヒラギノ角ゴ Pro W3"/>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base" latinLnBrk="0" hangingPunct="1">
              <a:lnSpc>
                <a:spcPct val="100000"/>
              </a:lnSpc>
              <a:spcBef>
                <a:spcPct val="0"/>
              </a:spcBef>
              <a:spcAft>
                <a:spcPts val="0"/>
              </a:spcAft>
              <a:buClrTx/>
              <a:buSzTx/>
              <a:buFont typeface="Arial" charset="0"/>
              <a:buNone/>
              <a:tabLst/>
              <a:defRPr/>
            </a:pPr>
            <a:r>
              <a:rPr kumimoji="0" lang="en-US" sz="1600" b="0" i="0" u="none" strike="noStrike" kern="1200" cap="none" spc="0" normalizeH="0" baseline="0" noProof="0" dirty="0">
                <a:ln>
                  <a:noFill/>
                </a:ln>
                <a:solidFill>
                  <a:srgbClr val="4D5766"/>
                </a:solidFill>
                <a:effectLst/>
                <a:uLnTx/>
                <a:uFillTx/>
                <a:latin typeface="Nokia Pure Headline Light"/>
              </a:rPr>
              <a:t>Radio Resource Management / Telecom </a:t>
            </a:r>
            <a:r>
              <a:rPr kumimoji="0" lang="pl-PL" sz="1600" b="0" i="0" u="none" strike="noStrike" kern="1200" cap="none" spc="0" normalizeH="0" baseline="0" noProof="0" dirty="0">
                <a:ln>
                  <a:noFill/>
                </a:ln>
                <a:solidFill>
                  <a:srgbClr val="4D5766"/>
                </a:solidFill>
                <a:effectLst/>
                <a:uLnTx/>
                <a:uFillTx/>
                <a:latin typeface="Nokia Pure Headline Light"/>
              </a:rPr>
              <a:t>and</a:t>
            </a:r>
            <a:r>
              <a:rPr kumimoji="0" lang="en-US" sz="1600" b="0" i="0" u="none" strike="noStrike" kern="1200" cap="none" spc="0" normalizeH="0" baseline="0" noProof="0" dirty="0">
                <a:ln>
                  <a:noFill/>
                </a:ln>
                <a:solidFill>
                  <a:srgbClr val="4D5766"/>
                </a:solidFill>
                <a:effectLst/>
                <a:uLnTx/>
                <a:uFillTx/>
                <a:latin typeface="Nokia Pure Headline Light"/>
              </a:rPr>
              <a:t> selected other features</a:t>
            </a:r>
          </a:p>
          <a:p>
            <a:pPr marL="0" marR="0" lvl="0" indent="0" algn="l" defTabSz="457189" rtl="0" eaLnBrk="1" fontAlgn="base" latinLnBrk="0" hangingPunct="1">
              <a:lnSpc>
                <a:spcPct val="100000"/>
              </a:lnSpc>
              <a:spcBef>
                <a:spcPct val="0"/>
              </a:spcBef>
              <a:spcAft>
                <a:spcPts val="0"/>
              </a:spcAft>
              <a:buClrTx/>
              <a:buSzTx/>
              <a:buFont typeface="Arial" charset="0"/>
              <a:buNone/>
              <a:tabLst/>
              <a:defRPr/>
            </a:pPr>
            <a:endParaRPr kumimoji="0" lang="pl-PL" sz="2000" b="0" i="0" u="none" strike="noStrike" kern="1200" cap="none" spc="0" normalizeH="0" baseline="0" noProof="0" dirty="0">
              <a:ln>
                <a:noFill/>
              </a:ln>
              <a:solidFill>
                <a:srgbClr val="4D5766"/>
              </a:solidFill>
              <a:effectLst/>
              <a:uLnTx/>
              <a:uFillTx/>
              <a:latin typeface="Nokia Pure Headline Light"/>
            </a:endParaRPr>
          </a:p>
        </p:txBody>
      </p:sp>
      <p:graphicFrame>
        <p:nvGraphicFramePr>
          <p:cNvPr id="4" name="Table 3">
            <a:extLst>
              <a:ext uri="{FF2B5EF4-FFF2-40B4-BE49-F238E27FC236}">
                <a16:creationId xmlns:a16="http://schemas.microsoft.com/office/drawing/2014/main" id="{8FBB3524-2AC7-4809-8F37-C8F4670F00E1}"/>
              </a:ext>
            </a:extLst>
          </p:cNvPr>
          <p:cNvGraphicFramePr>
            <a:graphicFrameLocks noGrp="1"/>
          </p:cNvGraphicFramePr>
          <p:nvPr>
            <p:extLst>
              <p:ext uri="{D42A27DB-BD31-4B8C-83A1-F6EECF244321}">
                <p14:modId xmlns:p14="http://schemas.microsoft.com/office/powerpoint/2010/main" val="2256964571"/>
              </p:ext>
            </p:extLst>
          </p:nvPr>
        </p:nvGraphicFramePr>
        <p:xfrm>
          <a:off x="417424" y="877709"/>
          <a:ext cx="7961378" cy="3604871"/>
        </p:xfrm>
        <a:graphic>
          <a:graphicData uri="http://schemas.openxmlformats.org/drawingml/2006/table">
            <a:tbl>
              <a:tblPr/>
              <a:tblGrid>
                <a:gridCol w="576225">
                  <a:extLst>
                    <a:ext uri="{9D8B030D-6E8A-4147-A177-3AD203B41FA5}">
                      <a16:colId xmlns:a16="http://schemas.microsoft.com/office/drawing/2014/main" val="20000"/>
                    </a:ext>
                  </a:extLst>
                </a:gridCol>
                <a:gridCol w="1758544">
                  <a:extLst>
                    <a:ext uri="{9D8B030D-6E8A-4147-A177-3AD203B41FA5}">
                      <a16:colId xmlns:a16="http://schemas.microsoft.com/office/drawing/2014/main" val="20001"/>
                    </a:ext>
                  </a:extLst>
                </a:gridCol>
                <a:gridCol w="1895856">
                  <a:extLst>
                    <a:ext uri="{9D8B030D-6E8A-4147-A177-3AD203B41FA5}">
                      <a16:colId xmlns:a16="http://schemas.microsoft.com/office/drawing/2014/main" val="20002"/>
                    </a:ext>
                  </a:extLst>
                </a:gridCol>
                <a:gridCol w="2011680">
                  <a:extLst>
                    <a:ext uri="{9D8B030D-6E8A-4147-A177-3AD203B41FA5}">
                      <a16:colId xmlns:a16="http://schemas.microsoft.com/office/drawing/2014/main" val="20004"/>
                    </a:ext>
                  </a:extLst>
                </a:gridCol>
                <a:gridCol w="1719073">
                  <a:extLst>
                    <a:ext uri="{9D8B030D-6E8A-4147-A177-3AD203B41FA5}">
                      <a16:colId xmlns:a16="http://schemas.microsoft.com/office/drawing/2014/main" val="3999145339"/>
                    </a:ext>
                  </a:extLst>
                </a:gridCol>
              </a:tblGrid>
              <a:tr h="263507">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900" b="1" u="none" strike="noStrike" cap="none" normalizeH="0" baseline="0" dirty="0">
                          <a:ln>
                            <a:noFill/>
                          </a:ln>
                          <a:solidFill>
                            <a:schemeClr val="bg1"/>
                          </a:solidFill>
                          <a:effectLst/>
                          <a:latin typeface="Nokia Pure Headline" pitchFamily="34" charset="0"/>
                        </a:rPr>
                        <a:t>RAT</a:t>
                      </a:r>
                      <a:endParaRPr kumimoji="0" lang="en-US" sz="900" b="1" i="0" u="none" strike="noStrike" cap="none" normalizeH="0" baseline="0" dirty="0">
                        <a:ln>
                          <a:noFill/>
                        </a:ln>
                        <a:solidFill>
                          <a:schemeClr val="bg1"/>
                        </a:solidFill>
                        <a:effectLst/>
                        <a:latin typeface="Nokia Pure Headline" pitchFamily="34" charset="0"/>
                        <a:cs typeface="Arial" charset="0"/>
                      </a:endParaRPr>
                    </a:p>
                  </a:txBody>
                  <a:tcPr marL="45720" marR="6229" marT="6230" marB="0" anchor="ctr"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68717A"/>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Nokia Pure Headline" pitchFamily="34" charset="0"/>
                          <a:cs typeface="Arial" charset="0"/>
                        </a:rPr>
                        <a:t>S</a:t>
                      </a:r>
                      <a:r>
                        <a:rPr kumimoji="0" lang="pl-PL" sz="900" b="1" i="0" u="none" strike="noStrike" cap="none" normalizeH="0" baseline="0" dirty="0">
                          <a:ln>
                            <a:noFill/>
                          </a:ln>
                          <a:solidFill>
                            <a:schemeClr val="bg1"/>
                          </a:solidFill>
                          <a:effectLst/>
                          <a:latin typeface="Nokia Pure Headline" pitchFamily="34" charset="0"/>
                          <a:cs typeface="Arial" charset="0"/>
                        </a:rPr>
                        <a:t>RAN</a:t>
                      </a:r>
                      <a:r>
                        <a:rPr kumimoji="0" lang="en-US" sz="900" b="1" i="0" u="none" strike="noStrike" cap="none" normalizeH="0" baseline="0" dirty="0">
                          <a:ln>
                            <a:noFill/>
                          </a:ln>
                          <a:solidFill>
                            <a:schemeClr val="bg1"/>
                          </a:solidFill>
                          <a:effectLst/>
                          <a:latin typeface="Nokia Pure Headline" pitchFamily="34" charset="0"/>
                          <a:cs typeface="Arial" charset="0"/>
                        </a:rPr>
                        <a:t> 16.10</a:t>
                      </a:r>
                    </a:p>
                  </a:txBody>
                  <a:tcPr marL="45720" marR="6229" marT="6230" marB="0" anchor="ctr"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68717A"/>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Nokia Pure Headline" pitchFamily="34" charset="0"/>
                          <a:cs typeface="Arial" charset="0"/>
                        </a:rPr>
                        <a:t>S</a:t>
                      </a:r>
                      <a:r>
                        <a:rPr kumimoji="0" lang="pl-PL" sz="900" b="1" i="0" u="none" strike="noStrike" cap="none" normalizeH="0" baseline="0" dirty="0">
                          <a:ln>
                            <a:noFill/>
                          </a:ln>
                          <a:solidFill>
                            <a:schemeClr val="bg1"/>
                          </a:solidFill>
                          <a:effectLst/>
                          <a:latin typeface="Nokia Pure Headline" pitchFamily="34" charset="0"/>
                          <a:cs typeface="Arial" charset="0"/>
                        </a:rPr>
                        <a:t>RAN </a:t>
                      </a:r>
                      <a:r>
                        <a:rPr kumimoji="0" lang="en-US" sz="900" b="1" i="0" u="none" strike="noStrike" cap="none" normalizeH="0" baseline="0" dirty="0">
                          <a:ln>
                            <a:noFill/>
                          </a:ln>
                          <a:solidFill>
                            <a:schemeClr val="bg1"/>
                          </a:solidFill>
                          <a:effectLst/>
                          <a:latin typeface="Nokia Pure Headline" pitchFamily="34" charset="0"/>
                          <a:cs typeface="Arial" charset="0"/>
                        </a:rPr>
                        <a:t>17</a:t>
                      </a:r>
                      <a:r>
                        <a:rPr kumimoji="0" lang="pl-PL" sz="900" b="1" i="0" u="none" strike="noStrike" cap="none" normalizeH="0" baseline="0" dirty="0">
                          <a:ln>
                            <a:noFill/>
                          </a:ln>
                          <a:solidFill>
                            <a:schemeClr val="bg1"/>
                          </a:solidFill>
                          <a:effectLst/>
                          <a:latin typeface="Nokia Pure Headline" pitchFamily="34" charset="0"/>
                          <a:cs typeface="Arial" charset="0"/>
                        </a:rPr>
                        <a:t>A</a:t>
                      </a:r>
                      <a:endParaRPr kumimoji="0" lang="en-US" sz="900" b="1" i="0" u="none" strike="noStrike" cap="none" normalizeH="0" baseline="0" dirty="0">
                        <a:ln>
                          <a:noFill/>
                        </a:ln>
                        <a:solidFill>
                          <a:schemeClr val="bg1"/>
                        </a:solidFill>
                        <a:effectLst/>
                        <a:latin typeface="Nokia Pure Headline" pitchFamily="34" charset="0"/>
                        <a:cs typeface="Arial" charset="0"/>
                      </a:endParaRPr>
                    </a:p>
                  </a:txBody>
                  <a:tcPr marL="45720" marR="6229" marT="6230" marB="0" anchor="ctr"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68717A"/>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pl-PL" sz="900" b="1" i="0" u="none" strike="noStrike" cap="none" normalizeH="0" baseline="0" dirty="0">
                          <a:ln>
                            <a:noFill/>
                          </a:ln>
                          <a:solidFill>
                            <a:schemeClr val="bg1"/>
                          </a:solidFill>
                          <a:effectLst/>
                          <a:latin typeface="Nokia Pure Headline" pitchFamily="34" charset="0"/>
                          <a:cs typeface="Arial" charset="0"/>
                        </a:rPr>
                        <a:t>SRAN 18</a:t>
                      </a:r>
                      <a:endParaRPr kumimoji="0" lang="en-US" sz="900" b="1" i="0" u="none" strike="noStrike" cap="none" normalizeH="0" baseline="0" dirty="0">
                        <a:ln>
                          <a:noFill/>
                        </a:ln>
                        <a:solidFill>
                          <a:schemeClr val="bg1"/>
                        </a:solidFill>
                        <a:effectLst/>
                        <a:latin typeface="Nokia Pure Headline" pitchFamily="34" charset="0"/>
                        <a:cs typeface="Arial" charset="0"/>
                      </a:endParaRPr>
                    </a:p>
                  </a:txBody>
                  <a:tcPr marL="45720" marR="6229" marT="6230" marB="0" anchor="ctr"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68717A"/>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0" lang="pl-PL" sz="900" b="1" i="0" u="none" strike="noStrike" cap="none" normalizeH="0" baseline="0" dirty="0">
                          <a:ln>
                            <a:noFill/>
                          </a:ln>
                          <a:solidFill>
                            <a:schemeClr val="bg1"/>
                          </a:solidFill>
                          <a:effectLst/>
                          <a:latin typeface="Nokia Pure Headline" pitchFamily="34" charset="0"/>
                          <a:cs typeface="Arial" charset="0"/>
                        </a:rPr>
                        <a:t>SRAN 18A</a:t>
                      </a:r>
                      <a:endParaRPr kumimoji="0" lang="en-US" sz="900" b="1" i="0" u="none" strike="noStrike" cap="none" normalizeH="0" baseline="0" dirty="0">
                        <a:ln>
                          <a:noFill/>
                        </a:ln>
                        <a:solidFill>
                          <a:schemeClr val="bg1"/>
                        </a:solidFill>
                        <a:effectLst/>
                        <a:latin typeface="Nokia Pure Headline" pitchFamily="34" charset="0"/>
                        <a:cs typeface="Arial" charset="0"/>
                      </a:endParaRPr>
                    </a:p>
                  </a:txBody>
                  <a:tcPr marL="45720" marR="6229" marT="6230" marB="0" anchor="ctr"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68717A"/>
                    </a:solidFill>
                  </a:tcPr>
                </a:tc>
                <a:extLst>
                  <a:ext uri="{0D108BD9-81ED-4DB2-BD59-A6C34878D82A}">
                    <a16:rowId xmlns:a16="http://schemas.microsoft.com/office/drawing/2014/main" val="10000"/>
                  </a:ext>
                </a:extLst>
              </a:tr>
              <a:tr h="910588">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900" b="1" u="none" strike="noStrike" cap="none" normalizeH="0" baseline="0" dirty="0">
                        <a:ln>
                          <a:noFill/>
                        </a:ln>
                        <a:solidFill>
                          <a:schemeClr val="tx1"/>
                        </a:solidFill>
                        <a:effectLst/>
                        <a:latin typeface="Nokia Pure Headline" pitchFamily="34" charset="0"/>
                      </a:endParaRPr>
                    </a:p>
                    <a:p>
                      <a:pPr marL="0" marR="0" lvl="0" indent="0" algn="ctr" defTabSz="914400" rtl="0" eaLnBrk="1" fontAlgn="ctr" latinLnBrk="0" hangingPunct="1">
                        <a:lnSpc>
                          <a:spcPct val="100000"/>
                        </a:lnSpc>
                        <a:spcBef>
                          <a:spcPct val="0"/>
                        </a:spcBef>
                        <a:spcAft>
                          <a:spcPct val="0"/>
                        </a:spcAft>
                        <a:buClrTx/>
                        <a:buSzTx/>
                        <a:buFontTx/>
                        <a:buNone/>
                        <a:tabLst/>
                      </a:pPr>
                      <a:r>
                        <a:rPr kumimoji="0" lang="en-US" sz="900" b="1" u="none" strike="noStrike" cap="none" normalizeH="0" baseline="0" dirty="0">
                          <a:ln>
                            <a:noFill/>
                          </a:ln>
                          <a:solidFill>
                            <a:schemeClr val="tx1"/>
                          </a:solidFill>
                          <a:effectLst/>
                          <a:latin typeface="Nokia Pure Headline" pitchFamily="34" charset="0"/>
                        </a:rPr>
                        <a:t>GSM </a:t>
                      </a:r>
                      <a:endParaRPr kumimoji="0" lang="en-US" sz="900" b="1" i="0" u="none" strike="noStrike" cap="none" normalizeH="0" baseline="0" dirty="0">
                        <a:ln>
                          <a:noFill/>
                        </a:ln>
                        <a:solidFill>
                          <a:schemeClr val="tx1"/>
                        </a:solidFill>
                        <a:effectLst/>
                        <a:latin typeface="Nokia Pure Headline" pitchFamily="34" charset="0"/>
                        <a:cs typeface="Arial" charset="0"/>
                      </a:endParaRPr>
                    </a:p>
                  </a:txBody>
                  <a:tcPr marL="45720" marR="6229" marT="27432" marB="0"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A8BBC0"/>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u="none" strike="noStrike" cap="none" normalizeH="0" baseline="0" dirty="0">
                          <a:ln>
                            <a:noFill/>
                          </a:ln>
                          <a:solidFill>
                            <a:schemeClr val="tx1"/>
                          </a:solidFill>
                          <a:effectLst/>
                          <a:latin typeface="Nokia Pure Headline" pitchFamily="34" charset="0"/>
                        </a:rPr>
                        <a:t>SRAN 16.2 supported GSM features</a:t>
                      </a:r>
                    </a:p>
                    <a:p>
                      <a:pPr marL="0" marR="0" lvl="0" indent="0" algn="l" defTabSz="914400" rtl="0" eaLnBrk="1" fontAlgn="ctr" latinLnBrk="0" hangingPunct="1">
                        <a:lnSpc>
                          <a:spcPct val="100000"/>
                        </a:lnSpc>
                        <a:spcBef>
                          <a:spcPct val="0"/>
                        </a:spcBef>
                        <a:spcAft>
                          <a:spcPct val="0"/>
                        </a:spcAft>
                        <a:buClrTx/>
                        <a:buSzTx/>
                        <a:buFontTx/>
                        <a:buNone/>
                        <a:tabLst/>
                      </a:pPr>
                      <a:endParaRPr kumimoji="0" lang="en-US" sz="800" b="1" u="none" strike="noStrike" cap="none" normalizeH="0" baseline="0" dirty="0">
                        <a:ln>
                          <a:noFill/>
                        </a:ln>
                        <a:solidFill>
                          <a:schemeClr val="tx1"/>
                        </a:solidFill>
                        <a:effectLst/>
                        <a:latin typeface="Nokia Pure Headline" pitchFamily="34" charset="0"/>
                      </a:endParaRPr>
                    </a:p>
                    <a:p>
                      <a:pPr marL="0" marR="0" lvl="0" indent="0" algn="l" defTabSz="914400" rtl="0" eaLnBrk="1" fontAlgn="ctr" latinLnBrk="0" hangingPunct="1">
                        <a:lnSpc>
                          <a:spcPct val="100000"/>
                        </a:lnSpc>
                        <a:spcBef>
                          <a:spcPct val="0"/>
                        </a:spcBef>
                        <a:spcAft>
                          <a:spcPct val="0"/>
                        </a:spcAft>
                        <a:buClrTx/>
                        <a:buSzTx/>
                        <a:buFontTx/>
                        <a:buNone/>
                        <a:tabLst/>
                      </a:pPr>
                      <a:r>
                        <a:rPr kumimoji="0" lang="en-US" sz="800" b="1" u="none" strike="noStrike" cap="none" normalizeH="0" baseline="0" dirty="0">
                          <a:ln>
                            <a:noFill/>
                          </a:ln>
                          <a:solidFill>
                            <a:schemeClr val="tx1"/>
                          </a:solidFill>
                          <a:effectLst/>
                          <a:latin typeface="Nokia Pure Headline" pitchFamily="34" charset="0"/>
                        </a:rPr>
                        <a:t>Additional GSM feature parity introduced</a:t>
                      </a:r>
                      <a:endParaRPr kumimoji="0" lang="pl-PL" sz="800" b="1" u="none" strike="noStrike" cap="none" normalizeH="0" baseline="0" dirty="0">
                        <a:ln>
                          <a:noFill/>
                        </a:ln>
                        <a:solidFill>
                          <a:schemeClr val="tx1"/>
                        </a:solidFill>
                        <a:effectLst/>
                        <a:latin typeface="Nokia Pure Headline" pitchFamily="34" charset="0"/>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pPr>
                      <a:r>
                        <a:rPr kumimoji="0" lang="en-US" sz="800" u="none" strike="noStrike" kern="1200" cap="none" normalizeH="0" baseline="0" dirty="0">
                          <a:ln>
                            <a:noFill/>
                          </a:ln>
                          <a:solidFill>
                            <a:schemeClr val="tx1"/>
                          </a:solidFill>
                          <a:effectLst/>
                          <a:latin typeface="Nokia Pure Headline" pitchFamily="34" charset="0"/>
                          <a:ea typeface="+mn-ea"/>
                          <a:cs typeface="+mn-cs"/>
                        </a:rPr>
                        <a:t>DFCA features</a:t>
                      </a:r>
                      <a:r>
                        <a:rPr kumimoji="0" lang="pl-PL" sz="800" u="none" strike="noStrike" kern="1200" cap="none" normalizeH="0" baseline="30000" dirty="0">
                          <a:ln>
                            <a:noFill/>
                          </a:ln>
                          <a:solidFill>
                            <a:schemeClr val="tx1"/>
                          </a:solidFill>
                          <a:effectLst/>
                          <a:latin typeface="Nokia Pure Headline" pitchFamily="34" charset="0"/>
                          <a:ea typeface="+mn-ea"/>
                          <a:cs typeface="+mn-cs"/>
                        </a:rPr>
                        <a:t>1</a:t>
                      </a: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pPr>
                      <a:r>
                        <a:rPr kumimoji="0" lang="en-US" sz="800" u="none" strike="noStrike" kern="1200" cap="none" normalizeH="0" baseline="0" dirty="0">
                          <a:ln>
                            <a:noFill/>
                          </a:ln>
                          <a:solidFill>
                            <a:schemeClr val="tx1"/>
                          </a:solidFill>
                          <a:effectLst/>
                          <a:latin typeface="Nokia Pure Headline" pitchFamily="34" charset="0"/>
                          <a:ea typeface="+mn-ea"/>
                          <a:cs typeface="+mn-cs"/>
                        </a:rPr>
                        <a:t>Phase sync for DFCA</a:t>
                      </a:r>
                      <a:r>
                        <a:rPr kumimoji="0" lang="pl-PL" sz="800" u="none" strike="noStrike" kern="1200" cap="none" normalizeH="0" baseline="30000" dirty="0">
                          <a:ln>
                            <a:noFill/>
                          </a:ln>
                          <a:solidFill>
                            <a:schemeClr val="tx1"/>
                          </a:solidFill>
                          <a:effectLst/>
                          <a:latin typeface="Nokia Pure Headline" pitchFamily="34" charset="0"/>
                          <a:ea typeface="+mn-ea"/>
                          <a:cs typeface="+mn-cs"/>
                        </a:rPr>
                        <a:t>1</a:t>
                      </a:r>
                      <a:r>
                        <a:rPr kumimoji="0" lang="pl-PL" sz="800" u="none" strike="noStrike" kern="1200" cap="none" normalizeH="0" baseline="0" dirty="0">
                          <a:ln>
                            <a:noFill/>
                          </a:ln>
                          <a:solidFill>
                            <a:schemeClr val="tx1"/>
                          </a:solidFill>
                          <a:effectLst/>
                          <a:latin typeface="Nokia Pure Headline" pitchFamily="34" charset="0"/>
                          <a:ea typeface="+mn-ea"/>
                          <a:cs typeface="+mn-cs"/>
                        </a:rPr>
                        <a:t> </a:t>
                      </a: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pPr>
                      <a:r>
                        <a:rPr kumimoji="0" lang="en-US" sz="800" u="none" strike="noStrike" kern="1200" cap="none" normalizeH="0" baseline="0" dirty="0">
                          <a:ln>
                            <a:noFill/>
                          </a:ln>
                          <a:solidFill>
                            <a:schemeClr val="tx1"/>
                          </a:solidFill>
                          <a:effectLst/>
                          <a:latin typeface="Nokia Pure Headline" pitchFamily="34" charset="0"/>
                        </a:rPr>
                        <a:t>Flexible MCPA TX Power Pooling</a:t>
                      </a: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pPr>
                      <a:r>
                        <a:rPr kumimoji="0" lang="en-US" sz="800" u="none" strike="noStrike" kern="1200" cap="none" normalizeH="0" baseline="0" dirty="0">
                          <a:ln>
                            <a:noFill/>
                          </a:ln>
                          <a:solidFill>
                            <a:schemeClr val="tx1"/>
                          </a:solidFill>
                          <a:effectLst/>
                          <a:latin typeface="Nokia Pure Headline" pitchFamily="34" charset="0"/>
                        </a:rPr>
                        <a:t>Energy efficient coverage</a:t>
                      </a:r>
                    </a:p>
                    <a:p>
                      <a:pPr marL="173038" marR="0" lvl="0" indent="-111125" algn="l" defTabSz="914400" rtl="0" eaLnBrk="1" fontAlgn="ctr" latinLnBrk="0" hangingPunct="1">
                        <a:lnSpc>
                          <a:spcPct val="100000"/>
                        </a:lnSpc>
                        <a:spcBef>
                          <a:spcPct val="0"/>
                        </a:spcBef>
                        <a:spcAft>
                          <a:spcPct val="0"/>
                        </a:spcAft>
                        <a:buClrTx/>
                        <a:buSzTx/>
                        <a:buFont typeface="Arial" charset="0"/>
                        <a:buNone/>
                        <a:tabLst/>
                      </a:pPr>
                      <a:endParaRPr kumimoji="0" lang="en-US" sz="800" u="none" strike="noStrike" kern="1200" cap="none" normalizeH="0" baseline="0" dirty="0">
                        <a:ln>
                          <a:noFill/>
                        </a:ln>
                        <a:solidFill>
                          <a:schemeClr val="tx1"/>
                        </a:solidFill>
                        <a:effectLst/>
                        <a:latin typeface="Nokia Pure Headline" pitchFamily="34" charset="0"/>
                      </a:endParaRP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G</a:t>
                      </a:r>
                      <a:r>
                        <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rPr>
                        <a:t>SM</a:t>
                      </a: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 17 level features</a:t>
                      </a:r>
                    </a:p>
                    <a:p>
                      <a:pPr marL="173038" marR="0" lvl="0" indent="-111125" algn="l" defTabSz="914400" rtl="0" eaLnBrk="1" fontAlgn="ctr" latinLnBrk="0" hangingPunct="1">
                        <a:lnSpc>
                          <a:spcPct val="100000"/>
                        </a:lnSpc>
                        <a:spcBef>
                          <a:spcPct val="0"/>
                        </a:spcBef>
                        <a:spcAft>
                          <a:spcPct val="0"/>
                        </a:spcAft>
                        <a:buClrTx/>
                        <a:buSzTx/>
                        <a:buFont typeface="Arial" charset="0"/>
                        <a:buNone/>
                        <a:tabLst/>
                      </a:pPr>
                      <a:endParaRPr kumimoji="0" lang="en-US" sz="800" u="none" strike="noStrike" kern="1200" cap="none" normalizeH="0" baseline="0" dirty="0">
                        <a:ln>
                          <a:noFill/>
                        </a:ln>
                        <a:solidFill>
                          <a:schemeClr val="tx1"/>
                        </a:solidFill>
                        <a:effectLst/>
                        <a:latin typeface="Nokia Pure Headline" pitchFamily="34" charset="0"/>
                        <a:ea typeface="+mn-ea"/>
                        <a:cs typeface="+mn-cs"/>
                      </a:endParaRPr>
                    </a:p>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ea typeface="+mn-ea"/>
                          <a:cs typeface="+mn-cs"/>
                        </a:rPr>
                        <a:t>Available via new SBTS O&amp;M features</a:t>
                      </a:r>
                      <a:endParaRPr kumimoji="0" lang="pl-PL" sz="800" b="1" i="0" u="none" strike="noStrike" kern="1200" cap="none" spc="0" normalizeH="0" baseline="0" noProof="0" dirty="0">
                        <a:ln>
                          <a:noFill/>
                        </a:ln>
                        <a:solidFill>
                          <a:srgbClr val="124191"/>
                        </a:solidFill>
                        <a:effectLst/>
                        <a:uLnTx/>
                        <a:uFillTx/>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pPr>
                      <a:r>
                        <a:rPr kumimoji="0" lang="pl-PL" sz="800" u="none" strike="noStrike" kern="1200" cap="none" normalizeH="0" baseline="0" dirty="0">
                          <a:ln>
                            <a:noFill/>
                          </a:ln>
                          <a:solidFill>
                            <a:schemeClr val="tx1"/>
                          </a:solidFill>
                          <a:effectLst/>
                          <a:latin typeface="Nokia Pure Headline" pitchFamily="34" charset="0"/>
                          <a:ea typeface="+mn-ea"/>
                          <a:cs typeface="+mn-cs"/>
                        </a:rPr>
                        <a:t>MOCN/MOBSS</a:t>
                      </a: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pPr>
                      <a:r>
                        <a:rPr kumimoji="0" lang="pl-PL" sz="800" u="none" strike="noStrike" kern="1200" cap="none" normalizeH="0" baseline="0" dirty="0">
                          <a:ln>
                            <a:noFill/>
                          </a:ln>
                          <a:solidFill>
                            <a:schemeClr val="tx1"/>
                          </a:solidFill>
                          <a:effectLst/>
                          <a:latin typeface="Nokia Pure Headline" pitchFamily="34" charset="0"/>
                        </a:rPr>
                        <a:t>36 </a:t>
                      </a:r>
                      <a:r>
                        <a:rPr kumimoji="0" lang="pl-PL" sz="800" u="none" strike="noStrike" kern="1200" cap="none" normalizeH="0" baseline="0" dirty="0" err="1">
                          <a:ln>
                            <a:noFill/>
                          </a:ln>
                          <a:solidFill>
                            <a:schemeClr val="tx1"/>
                          </a:solidFill>
                          <a:effectLst/>
                          <a:latin typeface="Nokia Pure Headline" pitchFamily="34" charset="0"/>
                        </a:rPr>
                        <a:t>TRXs</a:t>
                      </a:r>
                      <a:r>
                        <a:rPr kumimoji="0" lang="pl-PL" sz="800" u="none" strike="noStrike" kern="1200" cap="none" normalizeH="0" baseline="0" dirty="0">
                          <a:ln>
                            <a:noFill/>
                          </a:ln>
                          <a:solidFill>
                            <a:schemeClr val="tx1"/>
                          </a:solidFill>
                          <a:effectLst/>
                          <a:latin typeface="Nokia Pure Headline" pitchFamily="34" charset="0"/>
                        </a:rPr>
                        <a:t> </a:t>
                      </a:r>
                      <a:r>
                        <a:rPr kumimoji="0" lang="pl-PL" sz="800" u="none" strike="noStrike" kern="1200" cap="none" normalizeH="0" baseline="0" dirty="0" err="1">
                          <a:ln>
                            <a:noFill/>
                          </a:ln>
                          <a:solidFill>
                            <a:schemeClr val="tx1"/>
                          </a:solidFill>
                          <a:effectLst/>
                          <a:latin typeface="Nokia Pure Headline" pitchFamily="34" charset="0"/>
                        </a:rPr>
                        <a:t>support</a:t>
                      </a:r>
                      <a:endParaRPr kumimoji="0" lang="pl-PL" sz="800" u="none" strike="noStrike" kern="1200" cap="none" normalizeH="0" baseline="0" dirty="0">
                        <a:ln>
                          <a:noFill/>
                        </a:ln>
                        <a:solidFill>
                          <a:schemeClr val="tx1"/>
                        </a:solidFill>
                        <a:effectLst/>
                        <a:latin typeface="Nokia Pure Headline" pitchFamily="34" charset="0"/>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r>
                        <a:rPr kumimoji="0" lang="en-US" sz="800" u="none" strike="noStrike" kern="1200" cap="none" normalizeH="0" baseline="0" dirty="0">
                          <a:ln>
                            <a:noFill/>
                          </a:ln>
                          <a:solidFill>
                            <a:schemeClr val="tx1"/>
                          </a:solidFill>
                          <a:effectLst/>
                          <a:latin typeface="Nokia Pure Headline" pitchFamily="34" charset="0"/>
                        </a:rPr>
                        <a:t>Extended Cell support</a:t>
                      </a:r>
                      <a:endParaRPr kumimoji="0" lang="en-US" sz="800" u="none" strike="noStrike" kern="1200" cap="none" normalizeH="0" baseline="0" dirty="0">
                        <a:ln>
                          <a:noFill/>
                        </a:ln>
                        <a:solidFill>
                          <a:srgbClr val="FF0000"/>
                        </a:solidFill>
                        <a:effectLst/>
                        <a:latin typeface="Nokia Pure Headline" pitchFamily="34" charset="0"/>
                      </a:endParaRP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G</a:t>
                      </a:r>
                      <a:r>
                        <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rPr>
                        <a:t>SM</a:t>
                      </a: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 1</a:t>
                      </a:r>
                      <a:r>
                        <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rPr>
                        <a:t>8</a:t>
                      </a: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 level features</a:t>
                      </a:r>
                      <a:endParaRPr kumimoji="0" lang="pl-PL" sz="800" u="none" strike="noStrike" kern="1200" cap="none" normalizeH="0" baseline="0" dirty="0">
                        <a:ln>
                          <a:noFill/>
                        </a:ln>
                        <a:solidFill>
                          <a:schemeClr val="tx1"/>
                        </a:solidFill>
                        <a:effectLst/>
                        <a:latin typeface="Nokia Pure Headline" pitchFamily="34" charset="0"/>
                      </a:endParaRPr>
                    </a:p>
                    <a:p>
                      <a:pPr marL="0" marR="0" lvl="0" indent="0" algn="l" defTabSz="914400" rtl="0" eaLnBrk="1" fontAlgn="ctr" latinLnBrk="0" hangingPunct="1">
                        <a:lnSpc>
                          <a:spcPct val="100000"/>
                        </a:lnSpc>
                        <a:spcBef>
                          <a:spcPct val="0"/>
                        </a:spcBef>
                        <a:spcAft>
                          <a:spcPct val="0"/>
                        </a:spcAft>
                        <a:buClrTx/>
                        <a:buSzTx/>
                        <a:buFontTx/>
                        <a:buNone/>
                        <a:tabLst/>
                        <a:defRPr/>
                      </a:pPr>
                      <a:endParaRPr kumimoji="0" lang="pl-PL" sz="800" b="1" i="0" u="none" strike="noStrike" kern="1200" cap="none" spc="0" normalizeH="0" baseline="0" noProof="0" dirty="0">
                        <a:ln>
                          <a:noFill/>
                        </a:ln>
                        <a:solidFill>
                          <a:srgbClr val="124191"/>
                        </a:solidFill>
                        <a:effectLst/>
                        <a:uLnTx/>
                        <a:uFillTx/>
                        <a:latin typeface="Nokia Pure Headline" pitchFamily="34" charset="0"/>
                        <a:ea typeface="+mn-ea"/>
                        <a:cs typeface="+mn-cs"/>
                      </a:endParaRPr>
                    </a:p>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ea typeface="+mn-ea"/>
                          <a:cs typeface="+mn-cs"/>
                        </a:rPr>
                        <a:t>Available via new SBTS O&amp;M features</a:t>
                      </a:r>
                      <a:endParaRPr kumimoji="0" lang="pl-PL" sz="800" b="1" i="0" u="none" strike="noStrike" kern="1200" cap="none" spc="0" normalizeH="0" baseline="0" noProof="0" dirty="0">
                        <a:ln>
                          <a:noFill/>
                        </a:ln>
                        <a:solidFill>
                          <a:srgbClr val="124191"/>
                        </a:solidFill>
                        <a:effectLst/>
                        <a:uLnTx/>
                        <a:uFillTx/>
                        <a:latin typeface="Nokia Pure Headline" pitchFamily="34" charset="0"/>
                        <a:ea typeface="+mn-ea"/>
                        <a:cs typeface="+mn-cs"/>
                      </a:endParaRPr>
                    </a:p>
                    <a:p>
                      <a:pPr marL="171450" marR="0" lvl="0" indent="-171450" algn="l" defTabSz="914400" rtl="0" eaLnBrk="1" fontAlgn="ctr" latinLnBrk="0" hangingPunct="1">
                        <a:lnSpc>
                          <a:spcPct val="100000"/>
                        </a:lnSpc>
                        <a:spcBef>
                          <a:spcPct val="0"/>
                        </a:spcBef>
                        <a:spcAft>
                          <a:spcPct val="0"/>
                        </a:spcAft>
                        <a:buClrTx/>
                        <a:buSzTx/>
                        <a:buFont typeface="Arial" panose="020B0604020202020204" pitchFamily="34" charset="0"/>
                        <a:buChar char="•"/>
                        <a:tabLst/>
                        <a:defRPr/>
                      </a:pPr>
                      <a:r>
                        <a:rPr kumimoji="0" lang="en-US" sz="800" u="none" strike="noStrike" kern="1200" cap="none" normalizeH="0" baseline="0" dirty="0">
                          <a:ln>
                            <a:noFill/>
                          </a:ln>
                          <a:solidFill>
                            <a:schemeClr val="tx1"/>
                          </a:solidFill>
                          <a:effectLst/>
                          <a:latin typeface="Nokia Pure Headline" pitchFamily="34" charset="0"/>
                          <a:ea typeface="+mn-ea"/>
                          <a:cs typeface="+mn-cs"/>
                        </a:rPr>
                        <a:t>CMST</a:t>
                      </a:r>
                      <a:endParaRPr kumimoji="0" lang="pl-PL" sz="800" u="none" strike="noStrike" kern="1200" cap="none" normalizeH="0" baseline="0" dirty="0">
                        <a:ln>
                          <a:noFill/>
                        </a:ln>
                        <a:solidFill>
                          <a:schemeClr val="tx1"/>
                        </a:solidFill>
                        <a:effectLst/>
                        <a:latin typeface="Nokia Pure Headline" pitchFamily="34" charset="0"/>
                        <a:ea typeface="+mn-ea"/>
                        <a:cs typeface="+mn-cs"/>
                      </a:endParaRPr>
                    </a:p>
                    <a:p>
                      <a:pPr marL="171450" marR="0" lvl="0" indent="-171450" algn="l" defTabSz="914400" rtl="0" eaLnBrk="1" fontAlgn="ctr" latinLnBrk="0" hangingPunct="1">
                        <a:lnSpc>
                          <a:spcPct val="100000"/>
                        </a:lnSpc>
                        <a:spcBef>
                          <a:spcPct val="0"/>
                        </a:spcBef>
                        <a:spcAft>
                          <a:spcPct val="0"/>
                        </a:spcAft>
                        <a:buClrTx/>
                        <a:buSzTx/>
                        <a:buFont typeface="Arial" panose="020B0604020202020204" pitchFamily="34" charset="0"/>
                        <a:buChar char="•"/>
                        <a:tabLst/>
                        <a:defRPr/>
                      </a:pPr>
                      <a:r>
                        <a:rPr kumimoji="0" lang="en-US" sz="800" u="none" strike="noStrike" kern="1200" cap="none" normalizeH="0" baseline="0" dirty="0">
                          <a:ln>
                            <a:noFill/>
                          </a:ln>
                          <a:solidFill>
                            <a:schemeClr val="tx1"/>
                          </a:solidFill>
                          <a:effectLst/>
                          <a:latin typeface="Nokia Pure Headline" pitchFamily="34" charset="0"/>
                        </a:rPr>
                        <a:t>Satellite </a:t>
                      </a:r>
                      <a:r>
                        <a:rPr kumimoji="0" lang="en-US" sz="800" u="none" strike="noStrike" kern="1200" cap="none" normalizeH="0" baseline="0" dirty="0" err="1">
                          <a:ln>
                            <a:noFill/>
                          </a:ln>
                          <a:solidFill>
                            <a:schemeClr val="tx1"/>
                          </a:solidFill>
                          <a:effectLst/>
                          <a:latin typeface="Nokia Pure Headline" pitchFamily="34" charset="0"/>
                        </a:rPr>
                        <a:t>Abis</a:t>
                      </a:r>
                      <a:endParaRPr kumimoji="0" lang="pl-PL" sz="800" u="none" strike="noStrike" kern="1200" cap="none" normalizeH="0" baseline="0" dirty="0">
                        <a:ln>
                          <a:noFill/>
                        </a:ln>
                        <a:solidFill>
                          <a:schemeClr val="tx1"/>
                        </a:solidFill>
                        <a:effectLst/>
                        <a:latin typeface="Nokia Pure Headline" pitchFamily="34" charset="0"/>
                      </a:endParaRPr>
                    </a:p>
                    <a:p>
                      <a:pPr marL="171450" marR="0" lvl="0" indent="-171450" algn="l" defTabSz="914400" rtl="0" eaLnBrk="1" fontAlgn="ctr" latinLnBrk="0" hangingPunct="1">
                        <a:lnSpc>
                          <a:spcPct val="100000"/>
                        </a:lnSpc>
                        <a:spcBef>
                          <a:spcPct val="0"/>
                        </a:spcBef>
                        <a:spcAft>
                          <a:spcPct val="0"/>
                        </a:spcAft>
                        <a:buClrTx/>
                        <a:buSzTx/>
                        <a:buFont typeface="Arial" panose="020B0604020202020204" pitchFamily="34" charset="0"/>
                        <a:buChar char="•"/>
                        <a:tabLst/>
                        <a:defRPr/>
                      </a:pPr>
                      <a:endParaRPr kumimoji="0" lang="en-US" sz="800" u="none" strike="noStrike" kern="1200" cap="none" normalizeH="0" baseline="0" dirty="0">
                        <a:ln>
                          <a:noFill/>
                        </a:ln>
                        <a:solidFill>
                          <a:schemeClr val="tx1"/>
                        </a:solidFill>
                        <a:effectLst/>
                        <a:latin typeface="Nokia Pure Headline" pitchFamily="34" charset="0"/>
                        <a:ea typeface="+mn-ea"/>
                        <a:cs typeface="+mn-cs"/>
                      </a:endParaRPr>
                    </a:p>
                    <a:p>
                      <a:pPr marL="171450" marR="0" lvl="0" indent="-171450" algn="l" defTabSz="914400" rtl="0" eaLnBrk="1" fontAlgn="ctr" latinLnBrk="0" hangingPunct="1">
                        <a:lnSpc>
                          <a:spcPct val="100000"/>
                        </a:lnSpc>
                        <a:spcBef>
                          <a:spcPct val="0"/>
                        </a:spcBef>
                        <a:spcAft>
                          <a:spcPct val="0"/>
                        </a:spcAft>
                        <a:buClrTx/>
                        <a:buSzTx/>
                        <a:buFont typeface="Arial" panose="020B0604020202020204" pitchFamily="34" charset="0"/>
                        <a:buChar char="•"/>
                        <a:tabLst/>
                        <a:defRPr/>
                      </a:pPr>
                      <a:endParaRPr kumimoji="0" lang="pl-PL" sz="800" u="none" strike="noStrike" kern="1200" cap="none" normalizeH="0" baseline="0" dirty="0">
                        <a:ln>
                          <a:noFill/>
                        </a:ln>
                        <a:solidFill>
                          <a:schemeClr val="tx1"/>
                        </a:solidFill>
                        <a:effectLst/>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pPr>
                      <a:endParaRPr kumimoji="0" lang="en-US" sz="800" u="none" strike="noStrike" kern="1200" cap="none" normalizeH="0" baseline="0" dirty="0">
                        <a:ln>
                          <a:noFill/>
                        </a:ln>
                        <a:solidFill>
                          <a:schemeClr val="tx1"/>
                        </a:solidFill>
                        <a:effectLst/>
                        <a:latin typeface="Nokia Pure Headline" pitchFamily="34" charset="0"/>
                      </a:endParaRP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G</a:t>
                      </a:r>
                      <a:r>
                        <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rPr>
                        <a:t>SM</a:t>
                      </a: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 1</a:t>
                      </a:r>
                      <a:r>
                        <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rPr>
                        <a:t>8</a:t>
                      </a: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 level features</a:t>
                      </a:r>
                      <a:endParaRPr kumimoji="0" lang="pl-PL" sz="800" u="none" strike="noStrike" kern="1200" cap="none" normalizeH="0" baseline="0" dirty="0">
                        <a:ln>
                          <a:noFill/>
                        </a:ln>
                        <a:solidFill>
                          <a:schemeClr val="tx1"/>
                        </a:solidFill>
                        <a:effectLst/>
                        <a:latin typeface="Nokia Pure Headline" pitchFamily="34" charset="0"/>
                      </a:endParaRPr>
                    </a:p>
                    <a:p>
                      <a:pPr marL="0" marR="0" lvl="0" indent="0" algn="l" defTabSz="914400" rtl="0" eaLnBrk="1" fontAlgn="ctr" latinLnBrk="0" hangingPunct="1">
                        <a:lnSpc>
                          <a:spcPct val="100000"/>
                        </a:lnSpc>
                        <a:spcBef>
                          <a:spcPct val="0"/>
                        </a:spcBef>
                        <a:spcAft>
                          <a:spcPct val="0"/>
                        </a:spcAft>
                        <a:buClrTx/>
                        <a:buSzTx/>
                        <a:buFontTx/>
                        <a:buNone/>
                        <a:tabLst/>
                        <a:defRPr/>
                      </a:pPr>
                      <a:endParaRPr kumimoji="0" lang="pl-PL" sz="800" b="1" i="0" u="none" strike="noStrike" kern="1200" cap="none" spc="0" normalizeH="0" baseline="0" noProof="0" dirty="0">
                        <a:ln>
                          <a:noFill/>
                        </a:ln>
                        <a:solidFill>
                          <a:srgbClr val="124191"/>
                        </a:solidFill>
                        <a:effectLst/>
                        <a:uLnTx/>
                        <a:uFillTx/>
                        <a:latin typeface="Nokia Pure Headline" pitchFamily="34" charset="0"/>
                        <a:ea typeface="+mn-ea"/>
                        <a:cs typeface="+mn-cs"/>
                      </a:endParaRPr>
                    </a:p>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ea typeface="+mn-ea"/>
                          <a:cs typeface="+mn-cs"/>
                        </a:rPr>
                        <a:t>Available via new SBTS O&amp;M features</a:t>
                      </a:r>
                      <a:endParaRPr kumimoji="0" lang="pl-PL" sz="800" b="1" i="0" u="none" strike="noStrike" kern="1200" cap="none" spc="0" normalizeH="0" baseline="0" noProof="0" dirty="0">
                        <a:ln>
                          <a:noFill/>
                        </a:ln>
                        <a:solidFill>
                          <a:srgbClr val="124191"/>
                        </a:solidFill>
                        <a:effectLst/>
                        <a:uLnTx/>
                        <a:uFillTx/>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r>
                        <a:rPr kumimoji="0" lang="en-US" sz="800" u="none" strike="noStrike" kern="1200" cap="none" normalizeH="0" baseline="0" dirty="0">
                          <a:ln>
                            <a:noFill/>
                          </a:ln>
                          <a:solidFill>
                            <a:schemeClr val="tx1"/>
                          </a:solidFill>
                          <a:effectLst/>
                          <a:latin typeface="Nokia Pure Headline" pitchFamily="34" charset="0"/>
                          <a:ea typeface="+mn-ea"/>
                          <a:cs typeface="+mn-cs"/>
                        </a:rPr>
                        <a:t>Smart Dual Beam</a:t>
                      </a:r>
                      <a:r>
                        <a:rPr kumimoji="0" lang="pl-PL" sz="800" u="none" strike="noStrike" kern="1200" cap="none" normalizeH="0" baseline="0" dirty="0">
                          <a:ln>
                            <a:noFill/>
                          </a:ln>
                          <a:solidFill>
                            <a:schemeClr val="tx1"/>
                          </a:solidFill>
                          <a:effectLst/>
                          <a:latin typeface="Nokia Pure Headline" pitchFamily="34" charset="0"/>
                          <a:ea typeface="+mn-ea"/>
                          <a:cs typeface="+mn-cs"/>
                        </a:rPr>
                        <a:t> </a:t>
                      </a: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extLst>
                  <a:ext uri="{0D108BD9-81ED-4DB2-BD59-A6C34878D82A}">
                    <a16:rowId xmlns:a16="http://schemas.microsoft.com/office/drawing/2014/main" val="10001"/>
                  </a:ext>
                </a:extLst>
              </a:tr>
              <a:tr h="717290">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pl-PL" sz="900" b="1" i="0" u="none" strike="noStrike" cap="none" normalizeH="0" baseline="0" dirty="0">
                        <a:ln>
                          <a:noFill/>
                        </a:ln>
                        <a:solidFill>
                          <a:schemeClr val="tx1"/>
                        </a:solidFill>
                        <a:effectLst/>
                        <a:latin typeface="Nokia Pure Headline" pitchFamily="34" charset="0"/>
                      </a:endParaRPr>
                    </a:p>
                    <a:p>
                      <a:pPr marL="0" marR="0" lvl="0" indent="0" algn="ctr" defTabSz="914400" rtl="0" eaLnBrk="1" fontAlgn="ctr"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tx1"/>
                          </a:solidFill>
                          <a:effectLst/>
                          <a:latin typeface="Nokia Pure Headline" pitchFamily="34" charset="0"/>
                        </a:rPr>
                        <a:t>WCDMA </a:t>
                      </a:r>
                      <a:endParaRPr kumimoji="0" lang="en-US" sz="900" b="1" i="0" u="none" strike="noStrike" cap="none" normalizeH="0" baseline="0" dirty="0">
                        <a:ln>
                          <a:noFill/>
                        </a:ln>
                        <a:solidFill>
                          <a:schemeClr val="tx1"/>
                        </a:solidFill>
                        <a:effectLst/>
                        <a:latin typeface="Nokia Pure Headline" pitchFamily="34" charset="0"/>
                        <a:cs typeface="Arial" charset="0"/>
                      </a:endParaRPr>
                    </a:p>
                  </a:txBody>
                  <a:tcPr marL="45720" marR="6229" marT="27432" marB="0"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A8BBC0"/>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u="none" strike="noStrike" kern="1200" cap="none" normalizeH="0" baseline="0" dirty="0">
                          <a:ln>
                            <a:noFill/>
                          </a:ln>
                          <a:solidFill>
                            <a:schemeClr val="tx1"/>
                          </a:solidFill>
                          <a:effectLst/>
                          <a:latin typeface="Nokia Pure Headline" pitchFamily="34" charset="0"/>
                          <a:ea typeface="+mn-ea"/>
                          <a:cs typeface="+mn-cs"/>
                        </a:rPr>
                        <a:t>SRAN 16.2 supported </a:t>
                      </a:r>
                      <a:r>
                        <a:rPr kumimoji="0" lang="pl-PL" sz="800" b="1" u="none" strike="noStrike" kern="1200" cap="none" normalizeH="0" baseline="0" dirty="0">
                          <a:ln>
                            <a:noFill/>
                          </a:ln>
                          <a:solidFill>
                            <a:schemeClr val="tx1"/>
                          </a:solidFill>
                          <a:effectLst/>
                          <a:latin typeface="Nokia Pure Headline" pitchFamily="34" charset="0"/>
                          <a:ea typeface="+mn-ea"/>
                          <a:cs typeface="+mn-cs"/>
                        </a:rPr>
                        <a:t>WCDMA features</a:t>
                      </a:r>
                    </a:p>
                    <a:p>
                      <a:pPr marL="0" marR="0" lvl="0" indent="0" algn="l" defTabSz="914400" rtl="0" eaLnBrk="1" fontAlgn="ctr" latinLnBrk="0" hangingPunct="1">
                        <a:lnSpc>
                          <a:spcPct val="100000"/>
                        </a:lnSpc>
                        <a:spcBef>
                          <a:spcPct val="0"/>
                        </a:spcBef>
                        <a:spcAft>
                          <a:spcPct val="0"/>
                        </a:spcAft>
                        <a:buClrTx/>
                        <a:buSzTx/>
                        <a:buFontTx/>
                        <a:buNone/>
                        <a:tabLst/>
                        <a:defRPr/>
                      </a:pPr>
                      <a:endParaRPr kumimoji="0" lang="pl-PL" sz="800" b="1" u="none" strike="noStrike" kern="1200" cap="none" normalizeH="0" baseline="0" dirty="0">
                        <a:ln>
                          <a:noFill/>
                        </a:ln>
                        <a:solidFill>
                          <a:schemeClr val="tx1"/>
                        </a:solidFill>
                        <a:effectLst/>
                        <a:latin typeface="Nokia Pure Headline" pitchFamily="34" charset="0"/>
                        <a:ea typeface="+mn-ea"/>
                        <a:cs typeface="+mn-cs"/>
                      </a:endParaRPr>
                    </a:p>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sz="800" u="none" strike="noStrike" kern="1200" cap="none" normalizeH="0" baseline="0" dirty="0">
                        <a:ln>
                          <a:noFill/>
                        </a:ln>
                        <a:solidFill>
                          <a:schemeClr val="tx1"/>
                        </a:solidFill>
                        <a:effectLst/>
                        <a:latin typeface="Nokia Pure Headline" pitchFamily="34" charset="0"/>
                        <a:ea typeface="+mn-ea"/>
                        <a:cs typeface="+mn-cs"/>
                      </a:endParaRP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WCDMA 17 level Features</a:t>
                      </a:r>
                    </a:p>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ea typeface="+mn-ea"/>
                          <a:cs typeface="+mn-cs"/>
                        </a:rPr>
                        <a:t>Available via new SBTS O&amp;M features</a:t>
                      </a: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pPr>
                      <a:r>
                        <a:rPr kumimoji="0" lang="en-US" sz="800" u="none" strike="noStrike" kern="1200" cap="none" normalizeH="0" baseline="0" noProof="0" dirty="0">
                          <a:ln>
                            <a:noFill/>
                          </a:ln>
                          <a:solidFill>
                            <a:schemeClr val="tx1"/>
                          </a:solidFill>
                          <a:effectLst/>
                          <a:latin typeface="Nokia Pure Headline" pitchFamily="34" charset="0"/>
                          <a:ea typeface="+mn-ea"/>
                          <a:cs typeface="+mn-cs"/>
                        </a:rPr>
                        <a:t>MOCN/MORAN</a:t>
                      </a: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pPr>
                      <a:r>
                        <a:rPr kumimoji="0" lang="en-US" sz="800" u="none" strike="noStrike" kern="1200" cap="none" normalizeH="0" baseline="0" noProof="0" dirty="0">
                          <a:ln>
                            <a:noFill/>
                          </a:ln>
                          <a:solidFill>
                            <a:schemeClr val="tx1"/>
                          </a:solidFill>
                          <a:effectLst/>
                          <a:latin typeface="Nokia Pure Headline" pitchFamily="34" charset="0"/>
                          <a:ea typeface="+mn-ea"/>
                          <a:cs typeface="+mn-cs"/>
                        </a:rPr>
                        <a:t>Efficient transport for Small IP packets</a:t>
                      </a: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61913" marR="0" lvl="0" indent="0" algn="l" defTabSz="914400" rtl="0" eaLnBrk="1" fontAlgn="ctr" latinLnBrk="0" hangingPunct="1">
                        <a:lnSpc>
                          <a:spcPct val="100000"/>
                        </a:lnSpc>
                        <a:spcBef>
                          <a:spcPct val="0"/>
                        </a:spcBef>
                        <a:spcAft>
                          <a:spcPct val="0"/>
                        </a:spcAft>
                        <a:buClrTx/>
                        <a:buSzTx/>
                        <a:buFont typeface="Arial" charset="0"/>
                        <a:buNone/>
                        <a:tabLst/>
                        <a:defRPr/>
                      </a:pP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WCDMA 1</a:t>
                      </a:r>
                      <a:r>
                        <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rPr>
                        <a:t>8</a:t>
                      </a: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 level Features</a:t>
                      </a:r>
                      <a:endPar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61913" marR="0" lvl="0" indent="0" algn="l" defTabSz="914400" rtl="0" eaLnBrk="1" fontAlgn="ctr" latinLnBrk="0" hangingPunct="1">
                        <a:lnSpc>
                          <a:spcPct val="100000"/>
                        </a:lnSpc>
                        <a:spcBef>
                          <a:spcPct val="0"/>
                        </a:spcBef>
                        <a:spcAft>
                          <a:spcPct val="0"/>
                        </a:spcAft>
                        <a:buClrTx/>
                        <a:buSzTx/>
                        <a:buFont typeface="Arial" charset="0"/>
                        <a:buNone/>
                        <a:tabLst/>
                      </a:pPr>
                      <a:endParaRPr kumimoji="0" lang="en-US" sz="800" u="none" strike="noStrike" kern="1200" cap="none" normalizeH="0" baseline="0" noProof="0" dirty="0">
                        <a:ln>
                          <a:noFill/>
                        </a:ln>
                        <a:solidFill>
                          <a:schemeClr val="tx1"/>
                        </a:solidFill>
                        <a:effectLst/>
                        <a:latin typeface="Nokia Pure Headline" pitchFamily="34" charset="0"/>
                        <a:ea typeface="+mn-ea"/>
                        <a:cs typeface="+mn-cs"/>
                      </a:endParaRP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61913" marR="0" lvl="0" indent="0" algn="l" defTabSz="914400" rtl="0" eaLnBrk="1" fontAlgn="ctr" latinLnBrk="0" hangingPunct="1">
                        <a:lnSpc>
                          <a:spcPct val="100000"/>
                        </a:lnSpc>
                        <a:spcBef>
                          <a:spcPct val="0"/>
                        </a:spcBef>
                        <a:spcAft>
                          <a:spcPct val="0"/>
                        </a:spcAft>
                        <a:buClrTx/>
                        <a:buSzTx/>
                        <a:buFont typeface="Arial" charset="0"/>
                        <a:buNone/>
                        <a:tabLst/>
                        <a:defRPr/>
                      </a:pP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WCDMA 1</a:t>
                      </a:r>
                      <a:r>
                        <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rPr>
                        <a:t>8</a:t>
                      </a: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 level Features</a:t>
                      </a:r>
                      <a:endPar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61913" marR="0" lvl="0" indent="0" algn="l" defTabSz="914400" rtl="0" eaLnBrk="1" fontAlgn="ctr" latinLnBrk="0" hangingPunct="1">
                        <a:lnSpc>
                          <a:spcPct val="100000"/>
                        </a:lnSpc>
                        <a:spcBef>
                          <a:spcPct val="0"/>
                        </a:spcBef>
                        <a:spcAft>
                          <a:spcPct val="0"/>
                        </a:spcAft>
                        <a:buClrTx/>
                        <a:buSzTx/>
                        <a:buFont typeface="Arial" charset="0"/>
                        <a:buNone/>
                        <a:tabLst/>
                      </a:pPr>
                      <a:endParaRPr kumimoji="0" lang="en-US" sz="800" u="none" strike="noStrike" kern="1200" cap="none" normalizeH="0" baseline="0" noProof="0" dirty="0">
                        <a:ln>
                          <a:noFill/>
                        </a:ln>
                        <a:solidFill>
                          <a:schemeClr val="tx1"/>
                        </a:solidFill>
                        <a:effectLst/>
                        <a:latin typeface="Nokia Pure Headline" pitchFamily="34" charset="0"/>
                        <a:ea typeface="+mn-ea"/>
                        <a:cs typeface="+mn-cs"/>
                      </a:endParaRP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extLst>
                  <a:ext uri="{0D108BD9-81ED-4DB2-BD59-A6C34878D82A}">
                    <a16:rowId xmlns:a16="http://schemas.microsoft.com/office/drawing/2014/main" val="10002"/>
                  </a:ext>
                </a:extLst>
              </a:tr>
              <a:tr h="1230628">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900" b="1" i="0" u="none" strike="noStrike" cap="none" normalizeH="0" baseline="0" dirty="0">
                        <a:ln>
                          <a:noFill/>
                        </a:ln>
                        <a:solidFill>
                          <a:schemeClr val="tx1"/>
                        </a:solidFill>
                        <a:effectLst/>
                        <a:latin typeface="Nokia Pure Headline" pitchFamily="34" charset="0"/>
                      </a:endParaRPr>
                    </a:p>
                    <a:p>
                      <a:pPr marL="0" marR="0" lvl="0" indent="0" algn="ctr" defTabSz="914400" rtl="0" eaLnBrk="1" fontAlgn="ctr"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tx1"/>
                          </a:solidFill>
                          <a:effectLst/>
                          <a:latin typeface="Nokia Pure Headline" pitchFamily="34" charset="0"/>
                        </a:rPr>
                        <a:t>LTE</a:t>
                      </a:r>
                      <a:endParaRPr kumimoji="0" lang="en-US" sz="900" b="1" i="0" u="none" strike="noStrike" cap="none" normalizeH="0" baseline="0" dirty="0">
                        <a:ln>
                          <a:noFill/>
                        </a:ln>
                        <a:solidFill>
                          <a:schemeClr val="tx1"/>
                        </a:solidFill>
                        <a:effectLst/>
                        <a:latin typeface="Nokia Pure Headline" pitchFamily="34" charset="0"/>
                        <a:cs typeface="Arial" charset="0"/>
                      </a:endParaRPr>
                    </a:p>
                  </a:txBody>
                  <a:tcPr marL="45720" marR="6229" marT="27432" marB="0"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A8BBC0"/>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u="none" strike="noStrike" kern="1200" cap="none" normalizeH="0" baseline="0" noProof="0" dirty="0">
                          <a:ln>
                            <a:noFill/>
                          </a:ln>
                          <a:solidFill>
                            <a:schemeClr val="tx1"/>
                          </a:solidFill>
                          <a:effectLst/>
                          <a:latin typeface="Nokia Pure Headline" pitchFamily="34" charset="0"/>
                          <a:ea typeface="+mn-ea"/>
                          <a:cs typeface="+mn-cs"/>
                        </a:rPr>
                        <a:t>SRAN 16.2 supported FDD-LTE features</a:t>
                      </a:r>
                    </a:p>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FDD-LTE 16A and FDD-LTE 17A level Features</a:t>
                      </a:r>
                    </a:p>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ea typeface="+mn-ea"/>
                          <a:cs typeface="+mn-cs"/>
                        </a:rPr>
                        <a:t>Available via own SBTS O&amp;M features</a:t>
                      </a:r>
                      <a:endParaRPr kumimoji="0" lang="en-US"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r>
                        <a:rPr kumimoji="0" lang="en-US" sz="800" b="0" i="0" u="none" strike="noStrike" kern="1200" cap="none" spc="0" normalizeH="0" baseline="0" noProof="0" dirty="0">
                          <a:ln>
                            <a:noFill/>
                          </a:ln>
                          <a:solidFill>
                            <a:schemeClr val="tx1"/>
                          </a:solidFill>
                          <a:effectLst/>
                          <a:uLnTx/>
                          <a:uFillTx/>
                          <a:latin typeface="Nokia Pure Headline" pitchFamily="34" charset="0"/>
                          <a:ea typeface="+mn-ea"/>
                          <a:cs typeface="+mn-cs"/>
                        </a:rPr>
                        <a:t>MORAN/MOCN</a:t>
                      </a: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r>
                        <a:rPr kumimoji="0" lang="en-US" sz="800" b="0" i="0" u="none" strike="noStrike" kern="1200" cap="none" spc="0" normalizeH="0" baseline="0" noProof="0" dirty="0">
                          <a:ln>
                            <a:noFill/>
                          </a:ln>
                          <a:solidFill>
                            <a:schemeClr val="tx1"/>
                          </a:solidFill>
                          <a:effectLst/>
                          <a:uLnTx/>
                          <a:uFillTx/>
                          <a:latin typeface="Nokia Pure Headline" pitchFamily="34" charset="0"/>
                          <a:ea typeface="+mn-ea"/>
                          <a:cs typeface="+mn-cs"/>
                        </a:rPr>
                        <a:t>In-band NB-</a:t>
                      </a:r>
                      <a:r>
                        <a:rPr kumimoji="0" lang="en-US" sz="800" b="0" i="0" u="none" strike="noStrike" kern="1200" cap="none" spc="0" normalizeH="0" baseline="0" noProof="0" dirty="0" err="1">
                          <a:ln>
                            <a:noFill/>
                          </a:ln>
                          <a:solidFill>
                            <a:schemeClr val="tx1"/>
                          </a:solidFill>
                          <a:effectLst/>
                          <a:uLnTx/>
                          <a:uFillTx/>
                          <a:latin typeface="Nokia Pure Headline" pitchFamily="34" charset="0"/>
                          <a:ea typeface="+mn-ea"/>
                          <a:cs typeface="+mn-cs"/>
                        </a:rPr>
                        <a:t>IoT</a:t>
                      </a:r>
                      <a:endParaRPr kumimoji="0" lang="en-US"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r>
                        <a:rPr kumimoji="0" lang="en-US" sz="800" b="0" i="0" u="none" strike="noStrike" kern="1200" cap="none" spc="0" normalizeH="0" baseline="0" noProof="0" dirty="0">
                          <a:ln>
                            <a:noFill/>
                          </a:ln>
                          <a:solidFill>
                            <a:schemeClr val="tx1"/>
                          </a:solidFill>
                          <a:effectLst/>
                          <a:uLnTx/>
                          <a:uFillTx/>
                          <a:latin typeface="Nokia Pure Headline" pitchFamily="34" charset="0"/>
                          <a:ea typeface="+mn-ea"/>
                          <a:cs typeface="+mn-cs"/>
                        </a:rPr>
                        <a:t>Cat-M</a:t>
                      </a: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r>
                        <a:rPr kumimoji="0" lang="en-US" sz="800" b="0" i="0" u="none" strike="noStrike" kern="1200" cap="none" spc="0" normalizeH="0" baseline="0" noProof="0" dirty="0" err="1">
                          <a:ln>
                            <a:noFill/>
                          </a:ln>
                          <a:solidFill>
                            <a:schemeClr val="tx1"/>
                          </a:solidFill>
                          <a:effectLst/>
                          <a:uLnTx/>
                          <a:uFillTx/>
                          <a:latin typeface="Nokia Pure Headline" pitchFamily="34" charset="0"/>
                          <a:ea typeface="+mn-ea"/>
                          <a:cs typeface="+mn-cs"/>
                        </a:rPr>
                        <a:t>fALU</a:t>
                      </a:r>
                      <a:r>
                        <a:rPr kumimoji="0" lang="en-US" sz="800" b="0" i="0" u="none" strike="noStrike" kern="1200" cap="none" spc="0" normalizeH="0" baseline="0" noProof="0" dirty="0">
                          <a:ln>
                            <a:noFill/>
                          </a:ln>
                          <a:solidFill>
                            <a:schemeClr val="tx1"/>
                          </a:solidFill>
                          <a:effectLst/>
                          <a:uLnTx/>
                          <a:uFillTx/>
                          <a:latin typeface="Nokia Pure Headline" pitchFamily="34" charset="0"/>
                          <a:ea typeface="+mn-ea"/>
                          <a:cs typeface="+mn-cs"/>
                        </a:rPr>
                        <a:t> RFs support</a:t>
                      </a:r>
                    </a:p>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Additional FDD-LTE feature parity  </a:t>
                      </a: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r>
                        <a:rPr kumimoji="0" lang="en-US" sz="800" b="0" i="0" u="none" strike="noStrike" kern="1200" cap="none" spc="0" normalizeH="0" baseline="0" noProof="0" dirty="0">
                          <a:ln>
                            <a:noFill/>
                          </a:ln>
                          <a:solidFill>
                            <a:schemeClr val="tx1"/>
                          </a:solidFill>
                          <a:effectLst/>
                          <a:uLnTx/>
                          <a:uFillTx/>
                          <a:latin typeface="Nokia Pure Headline" pitchFamily="34" charset="0"/>
                          <a:ea typeface="+mn-ea"/>
                          <a:cs typeface="+mn-cs"/>
                        </a:rPr>
                        <a:t>Inter </a:t>
                      </a:r>
                      <a:r>
                        <a:rPr kumimoji="0" lang="en-US" sz="800" b="0" i="0" u="none" strike="noStrike" kern="1200" cap="none" spc="0" normalizeH="0" baseline="0" noProof="0" dirty="0" err="1">
                          <a:ln>
                            <a:noFill/>
                          </a:ln>
                          <a:solidFill>
                            <a:schemeClr val="tx1"/>
                          </a:solidFill>
                          <a:effectLst/>
                          <a:uLnTx/>
                          <a:uFillTx/>
                          <a:latin typeface="Nokia Pure Headline" pitchFamily="34" charset="0"/>
                          <a:ea typeface="+mn-ea"/>
                          <a:cs typeface="+mn-cs"/>
                        </a:rPr>
                        <a:t>eNB</a:t>
                      </a:r>
                      <a:r>
                        <a:rPr kumimoji="0" lang="en-US" sz="800" b="0" i="0" u="none" strike="noStrike" kern="1200" cap="none" spc="0" normalizeH="0" baseline="0" noProof="0" dirty="0">
                          <a:ln>
                            <a:noFill/>
                          </a:ln>
                          <a:solidFill>
                            <a:schemeClr val="tx1"/>
                          </a:solidFill>
                          <a:effectLst/>
                          <a:uLnTx/>
                          <a:uFillTx/>
                          <a:latin typeface="Nokia Pure Headline" pitchFamily="34" charset="0"/>
                          <a:ea typeface="+mn-ea"/>
                          <a:cs typeface="+mn-cs"/>
                        </a:rPr>
                        <a:t> TDD-FDD CA</a:t>
                      </a: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61913" marR="0" lvl="0" indent="0" algn="l" defTabSz="914400" rtl="0" eaLnBrk="1" fontAlgn="ctr" latinLnBrk="0" hangingPunct="1">
                        <a:lnSpc>
                          <a:spcPct val="100000"/>
                        </a:lnSpc>
                        <a:spcBef>
                          <a:spcPct val="0"/>
                        </a:spcBef>
                        <a:spcAft>
                          <a:spcPct val="0"/>
                        </a:spcAft>
                        <a:buClrTx/>
                        <a:buSzTx/>
                        <a:buFont typeface="Arial" charset="0"/>
                        <a:buNone/>
                        <a:tabLst/>
                        <a:defRPr/>
                      </a:pPr>
                      <a:r>
                        <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rPr>
                        <a:t>FDD-LTE 18 </a:t>
                      </a: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level Features</a:t>
                      </a:r>
                      <a:endPar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endParaRPr kumimoji="0" lang="pl-PL"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61913" marR="0" lvl="0" indent="0" algn="l" defTabSz="914400" rtl="0" eaLnBrk="1" fontAlgn="ctr" latinLnBrk="0" hangingPunct="1">
                        <a:lnSpc>
                          <a:spcPct val="100000"/>
                        </a:lnSpc>
                        <a:spcBef>
                          <a:spcPct val="0"/>
                        </a:spcBef>
                        <a:spcAft>
                          <a:spcPct val="0"/>
                        </a:spcAft>
                        <a:buClrTx/>
                        <a:buSzTx/>
                        <a:buFont typeface="Arial" charset="0"/>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ea typeface="+mn-ea"/>
                          <a:cs typeface="+mn-cs"/>
                        </a:rPr>
                        <a:t>Available via own SBTS O&amp;M features</a:t>
                      </a:r>
                      <a:endParaRPr kumimoji="0" lang="pl-PL"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r>
                        <a:rPr kumimoji="0" lang="pl-PL" sz="800" b="0" i="0" u="none" strike="noStrike" kern="1200" cap="none" spc="0" normalizeH="0" baseline="0" noProof="0" dirty="0">
                          <a:ln>
                            <a:noFill/>
                          </a:ln>
                          <a:solidFill>
                            <a:schemeClr val="tx1"/>
                          </a:solidFill>
                          <a:effectLst/>
                          <a:uLnTx/>
                          <a:uFillTx/>
                          <a:latin typeface="Nokia Pure Headline" pitchFamily="34" charset="0"/>
                          <a:ea typeface="+mn-ea"/>
                          <a:cs typeface="+mn-cs"/>
                        </a:rPr>
                        <a:t>Inter eNB</a:t>
                      </a:r>
                      <a:r>
                        <a:rPr kumimoji="0" lang="en-US" sz="800" b="0" i="0" u="none" strike="noStrike" kern="1200" cap="none" spc="0" normalizeH="0" baseline="0" noProof="0" dirty="0">
                          <a:ln>
                            <a:noFill/>
                          </a:ln>
                          <a:solidFill>
                            <a:schemeClr val="tx1"/>
                          </a:solidFill>
                          <a:effectLst/>
                          <a:uLnTx/>
                          <a:uFillTx/>
                          <a:latin typeface="Nokia Pure Headline" pitchFamily="34" charset="0"/>
                          <a:ea typeface="+mn-ea"/>
                          <a:cs typeface="+mn-cs"/>
                        </a:rPr>
                        <a:t> RF sharing</a:t>
                      </a:r>
                      <a:endParaRPr kumimoji="0" lang="pl-PL"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endParaRPr kumimoji="0" lang="pl-PL"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endParaRPr kumimoji="0" lang="pl-PL"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tc>
                  <a:txBody>
                    <a:bodyPr/>
                    <a:lstStyle>
                      <a:lvl1pPr marL="0" algn="l" defTabSz="914400" rtl="0" eaLnBrk="1" latinLnBrk="0" hangingPunct="1">
                        <a:defRPr sz="1800" kern="1200">
                          <a:solidFill>
                            <a:schemeClr val="dk1"/>
                          </a:solidFill>
                          <a:latin typeface="Nokia Pure Text Light"/>
                        </a:defRPr>
                      </a:lvl1pPr>
                      <a:lvl2pPr marL="457200" algn="l" defTabSz="914400" rtl="0" eaLnBrk="1" latinLnBrk="0" hangingPunct="1">
                        <a:defRPr sz="1800" kern="1200">
                          <a:solidFill>
                            <a:schemeClr val="dk1"/>
                          </a:solidFill>
                          <a:latin typeface="Nokia Pure Text Light"/>
                        </a:defRPr>
                      </a:lvl2pPr>
                      <a:lvl3pPr marL="914400" algn="l" defTabSz="914400" rtl="0" eaLnBrk="1" latinLnBrk="0" hangingPunct="1">
                        <a:defRPr sz="1800" kern="1200">
                          <a:solidFill>
                            <a:schemeClr val="dk1"/>
                          </a:solidFill>
                          <a:latin typeface="Nokia Pure Text Light"/>
                        </a:defRPr>
                      </a:lvl3pPr>
                      <a:lvl4pPr marL="1371600" algn="l" defTabSz="914400" rtl="0" eaLnBrk="1" latinLnBrk="0" hangingPunct="1">
                        <a:defRPr sz="1800" kern="1200">
                          <a:solidFill>
                            <a:schemeClr val="dk1"/>
                          </a:solidFill>
                          <a:latin typeface="Nokia Pure Text Light"/>
                        </a:defRPr>
                      </a:lvl4pPr>
                      <a:lvl5pPr marL="1828800" algn="l" defTabSz="914400" rtl="0" eaLnBrk="1" latinLnBrk="0" hangingPunct="1">
                        <a:defRPr sz="1800" kern="1200">
                          <a:solidFill>
                            <a:schemeClr val="dk1"/>
                          </a:solidFill>
                          <a:latin typeface="Nokia Pure Text Light"/>
                        </a:defRPr>
                      </a:lvl5pPr>
                      <a:lvl6pPr marL="2286000" algn="l" defTabSz="914400" rtl="0" eaLnBrk="1" latinLnBrk="0" hangingPunct="1">
                        <a:defRPr sz="1800" kern="1200">
                          <a:solidFill>
                            <a:schemeClr val="dk1"/>
                          </a:solidFill>
                          <a:latin typeface="Nokia Pure Text Light"/>
                        </a:defRPr>
                      </a:lvl6pPr>
                      <a:lvl7pPr marL="2743200" algn="l" defTabSz="914400" rtl="0" eaLnBrk="1" latinLnBrk="0" hangingPunct="1">
                        <a:defRPr sz="1800" kern="1200">
                          <a:solidFill>
                            <a:schemeClr val="dk1"/>
                          </a:solidFill>
                          <a:latin typeface="Nokia Pure Text Light"/>
                        </a:defRPr>
                      </a:lvl7pPr>
                      <a:lvl8pPr marL="3200400" algn="l" defTabSz="914400" rtl="0" eaLnBrk="1" latinLnBrk="0" hangingPunct="1">
                        <a:defRPr sz="1800" kern="1200">
                          <a:solidFill>
                            <a:schemeClr val="dk1"/>
                          </a:solidFill>
                          <a:latin typeface="Nokia Pure Text Light"/>
                        </a:defRPr>
                      </a:lvl8pPr>
                      <a:lvl9pPr marL="3657600" algn="l" defTabSz="914400" rtl="0" eaLnBrk="1" latinLnBrk="0" hangingPunct="1">
                        <a:defRPr sz="1800" kern="1200">
                          <a:solidFill>
                            <a:schemeClr val="dk1"/>
                          </a:solidFill>
                          <a:latin typeface="Nokia Pure Text Light"/>
                        </a:defRPr>
                      </a:lvl9pPr>
                    </a:lstStyle>
                    <a:p>
                      <a:pPr marL="61913" marR="0" lvl="0" indent="0" algn="l" defTabSz="914400" rtl="0" eaLnBrk="1" fontAlgn="ctr" latinLnBrk="0" hangingPunct="1">
                        <a:lnSpc>
                          <a:spcPct val="100000"/>
                        </a:lnSpc>
                        <a:spcBef>
                          <a:spcPct val="0"/>
                        </a:spcBef>
                        <a:spcAft>
                          <a:spcPct val="0"/>
                        </a:spcAft>
                        <a:buClrTx/>
                        <a:buSzTx/>
                        <a:buFont typeface="Arial" charset="0"/>
                        <a:buNone/>
                        <a:tabLst/>
                        <a:defRPr/>
                      </a:pPr>
                      <a:r>
                        <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rPr>
                        <a:t>FDD-LTE 18A </a:t>
                      </a:r>
                      <a:r>
                        <a:rPr kumimoji="0" lang="en-US" sz="800" b="1" i="0" u="none" strike="noStrike" kern="1200" cap="none" spc="0" normalizeH="0" baseline="0" noProof="0" dirty="0">
                          <a:ln>
                            <a:noFill/>
                          </a:ln>
                          <a:solidFill>
                            <a:schemeClr val="tx1"/>
                          </a:solidFill>
                          <a:effectLst/>
                          <a:uLnTx/>
                          <a:uFillTx/>
                          <a:latin typeface="Nokia Pure Headline" pitchFamily="34" charset="0"/>
                          <a:ea typeface="+mn-ea"/>
                          <a:cs typeface="+mn-cs"/>
                        </a:rPr>
                        <a:t>level Features</a:t>
                      </a:r>
                      <a:endParaRPr kumimoji="0" lang="pl-PL" sz="800" b="1"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endParaRPr kumimoji="0" lang="pl-PL"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61913" marR="0" lvl="0" indent="0" algn="l" defTabSz="914400" rtl="0" eaLnBrk="1" fontAlgn="ctr" latinLnBrk="0" hangingPunct="1">
                        <a:lnSpc>
                          <a:spcPct val="100000"/>
                        </a:lnSpc>
                        <a:spcBef>
                          <a:spcPct val="0"/>
                        </a:spcBef>
                        <a:spcAft>
                          <a:spcPct val="0"/>
                        </a:spcAft>
                        <a:buClrTx/>
                        <a:buSzTx/>
                        <a:buFont typeface="Arial" charset="0"/>
                        <a:buNone/>
                        <a:tabLst/>
                        <a:defRPr/>
                      </a:pPr>
                      <a:r>
                        <a:rPr kumimoji="0" lang="en-US" sz="800" b="1" i="0" u="none" strike="noStrike" kern="1200" cap="none" spc="0" normalizeH="0" baseline="0" noProof="0" dirty="0">
                          <a:ln>
                            <a:noFill/>
                          </a:ln>
                          <a:solidFill>
                            <a:srgbClr val="124191"/>
                          </a:solidFill>
                          <a:effectLst/>
                          <a:uLnTx/>
                          <a:uFillTx/>
                          <a:latin typeface="Nokia Pure Headline" pitchFamily="34" charset="0"/>
                          <a:ea typeface="+mn-ea"/>
                          <a:cs typeface="+mn-cs"/>
                        </a:rPr>
                        <a:t>Available via own SBTS O&amp;M features</a:t>
                      </a:r>
                      <a:endParaRPr kumimoji="0" lang="pl-PL"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r>
                        <a:rPr kumimoji="0" lang="en-US" sz="800" b="0" i="0" u="none" strike="noStrike" kern="1200" cap="none" spc="0" normalizeH="0" baseline="0" noProof="0" dirty="0">
                          <a:ln>
                            <a:noFill/>
                          </a:ln>
                          <a:solidFill>
                            <a:schemeClr val="tx1"/>
                          </a:solidFill>
                          <a:effectLst/>
                          <a:uLnTx/>
                          <a:uFillTx/>
                          <a:latin typeface="Nokia Pure Headline" pitchFamily="34" charset="0"/>
                          <a:ea typeface="+mn-ea"/>
                          <a:cs typeface="+mn-cs"/>
                        </a:rPr>
                        <a:t>LTE MBMS</a:t>
                      </a:r>
                      <a:endParaRPr kumimoji="0" lang="pl-PL"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p>
                      <a:pPr marL="173038" marR="0" lvl="0" indent="-111125" algn="l" defTabSz="914400" rtl="0" eaLnBrk="1" fontAlgn="ctr" latinLnBrk="0" hangingPunct="1">
                        <a:lnSpc>
                          <a:spcPct val="100000"/>
                        </a:lnSpc>
                        <a:spcBef>
                          <a:spcPct val="0"/>
                        </a:spcBef>
                        <a:spcAft>
                          <a:spcPct val="0"/>
                        </a:spcAft>
                        <a:buClrTx/>
                        <a:buSzTx/>
                        <a:buFont typeface="Arial" charset="0"/>
                        <a:buChar char="•"/>
                        <a:tabLst/>
                        <a:defRPr/>
                      </a:pPr>
                      <a:endParaRPr kumimoji="0" lang="pl-PL" sz="800" b="0" i="0" u="none" strike="noStrike" kern="1200" cap="none" spc="0" normalizeH="0" baseline="0" noProof="0" dirty="0">
                        <a:ln>
                          <a:noFill/>
                        </a:ln>
                        <a:solidFill>
                          <a:schemeClr val="tx1"/>
                        </a:solidFill>
                        <a:effectLst/>
                        <a:uLnTx/>
                        <a:uFillTx/>
                        <a:latin typeface="Nokia Pure Headline" pitchFamily="34" charset="0"/>
                        <a:ea typeface="+mn-ea"/>
                        <a:cs typeface="+mn-cs"/>
                      </a:endParaRPr>
                    </a:p>
                  </a:txBody>
                  <a:tcPr marL="45720" marR="57140" marT="28574" marB="28574" horzOverflow="overflow">
                    <a:lnL w="12700" cmpd="sng">
                      <a:solidFill>
                        <a:srgbClr val="124191"/>
                      </a:solidFill>
                    </a:lnL>
                    <a:lnR w="12700" cmpd="sng">
                      <a:solidFill>
                        <a:srgbClr val="124191"/>
                      </a:solidFill>
                    </a:lnR>
                    <a:lnT w="12700" cmpd="sng">
                      <a:solidFill>
                        <a:srgbClr val="124191"/>
                      </a:solidFill>
                    </a:lnT>
                    <a:lnB w="12700" cmpd="sng">
                      <a:solidFill>
                        <a:srgbClr val="124191"/>
                      </a:solidFill>
                    </a:lnB>
                    <a:lnTlToBr w="12700" cmpd="sng">
                      <a:noFill/>
                      <a:prstDash val="solid"/>
                    </a:lnTlToBr>
                    <a:lnBlToTr w="12700" cmpd="sng">
                      <a:noFill/>
                      <a:prstDash val="solid"/>
                    </a:lnBlToTr>
                    <a:solidFill>
                      <a:srgbClr val="124191">
                        <a:tint val="20000"/>
                      </a:srgbClr>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D23D01DC-B9AC-43F2-873D-21BCCBBD38E2}"/>
              </a:ext>
            </a:extLst>
          </p:cNvPr>
          <p:cNvSpPr/>
          <p:nvPr/>
        </p:nvSpPr>
        <p:spPr>
          <a:xfrm>
            <a:off x="417512" y="4648728"/>
            <a:ext cx="7081735" cy="215444"/>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124191"/>
                </a:solidFill>
                <a:effectLst/>
                <a:uLnTx/>
                <a:uFillTx/>
              </a:rPr>
              <a:t>For details in SRAN 16.2 1.0 feature and functionality restrictions, please refer to Impact Document in </a:t>
            </a:r>
            <a:r>
              <a:rPr kumimoji="0" lang="en-US" sz="800" b="0" i="0" u="none" strike="noStrike" kern="0" cap="none" spc="0" normalizeH="0" baseline="0" noProof="0" dirty="0">
                <a:ln>
                  <a:noFill/>
                </a:ln>
                <a:solidFill>
                  <a:srgbClr val="124191"/>
                </a:solidFill>
                <a:effectLst/>
                <a:uLnTx/>
                <a:uFillTx/>
                <a:hlinkClick r:id="rId2"/>
              </a:rPr>
              <a:t>NOLS Software Supply Tool</a:t>
            </a:r>
            <a:r>
              <a:rPr kumimoji="0" lang="en-US" sz="800" b="0" i="0" u="none" strike="noStrike" kern="0" cap="none" spc="0" normalizeH="0" baseline="0" noProof="0" dirty="0">
                <a:ln>
                  <a:noFill/>
                </a:ln>
                <a:solidFill>
                  <a:srgbClr val="124191"/>
                </a:solidFill>
                <a:effectLst/>
                <a:uLnTx/>
                <a:uFillTx/>
              </a:rPr>
              <a:t>.</a:t>
            </a:r>
          </a:p>
        </p:txBody>
      </p:sp>
      <p:sp>
        <p:nvSpPr>
          <p:cNvPr id="6" name="TextBox 5">
            <a:extLst>
              <a:ext uri="{FF2B5EF4-FFF2-40B4-BE49-F238E27FC236}">
                <a16:creationId xmlns:a16="http://schemas.microsoft.com/office/drawing/2014/main" id="{428B37DE-C782-447B-8FBF-398E2194DE76}"/>
              </a:ext>
            </a:extLst>
          </p:cNvPr>
          <p:cNvSpPr txBox="1"/>
          <p:nvPr/>
        </p:nvSpPr>
        <p:spPr>
          <a:xfrm>
            <a:off x="417424" y="4482580"/>
            <a:ext cx="1048121" cy="215444"/>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30000" noProof="0" dirty="0">
                <a:ln>
                  <a:noFill/>
                </a:ln>
                <a:solidFill>
                  <a:srgbClr val="124191"/>
                </a:solidFill>
                <a:effectLst/>
                <a:uLnTx/>
                <a:uFillTx/>
              </a:rPr>
              <a:t>1</a:t>
            </a:r>
            <a:r>
              <a:rPr kumimoji="0" lang="en-US" sz="800" b="0" i="0" u="none" strike="noStrike" kern="0" cap="none" spc="0" normalizeH="0" baseline="0" noProof="0" dirty="0">
                <a:ln>
                  <a:noFill/>
                </a:ln>
                <a:solidFill>
                  <a:srgbClr val="124191"/>
                </a:solidFill>
                <a:effectLst/>
                <a:uLnTx/>
                <a:uFillTx/>
              </a:rPr>
              <a:t> SRAN 16.10 1.0</a:t>
            </a:r>
          </a:p>
        </p:txBody>
      </p:sp>
      <p:sp>
        <p:nvSpPr>
          <p:cNvPr id="7" name="Footer Placeholder 3">
            <a:extLst>
              <a:ext uri="{FF2B5EF4-FFF2-40B4-BE49-F238E27FC236}">
                <a16:creationId xmlns:a16="http://schemas.microsoft.com/office/drawing/2014/main" id="{42598BE2-38D7-4058-9911-7B83B3BDAF95}"/>
              </a:ext>
            </a:extLst>
          </p:cNvPr>
          <p:cNvSpPr txBox="1">
            <a:spLocks/>
          </p:cNvSpPr>
          <p:nvPr/>
        </p:nvSpPr>
        <p:spPr>
          <a:xfrm>
            <a:off x="2957119" y="490792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1704850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840FB08-3392-4764-AAA7-1270A7FE0693}"/>
              </a:ext>
            </a:extLst>
          </p:cNvPr>
          <p:cNvSpPr>
            <a:spLocks noGrp="1"/>
          </p:cNvSpPr>
          <p:nvPr>
            <p:ph type="body" sz="quarter" idx="10"/>
          </p:nvPr>
        </p:nvSpPr>
        <p:spPr>
          <a:xfrm>
            <a:off x="417600" y="590400"/>
            <a:ext cx="8308800" cy="309600"/>
          </a:xfrm>
        </p:spPr>
        <p:txBody>
          <a:bodyPr/>
          <a:lstStyle/>
          <a:p>
            <a:r>
              <a:rPr lang="en-US" dirty="0"/>
              <a:t>The future just got simpler</a:t>
            </a:r>
          </a:p>
          <a:p>
            <a:endParaRPr lang="en-US" dirty="0"/>
          </a:p>
        </p:txBody>
      </p:sp>
      <p:sp>
        <p:nvSpPr>
          <p:cNvPr id="9" name="Text Placeholder 2">
            <a:extLst>
              <a:ext uri="{FF2B5EF4-FFF2-40B4-BE49-F238E27FC236}">
                <a16:creationId xmlns:a16="http://schemas.microsoft.com/office/drawing/2014/main" id="{7CC1CCBE-AE2B-4624-A203-6C11EDDC601A}"/>
              </a:ext>
            </a:extLst>
          </p:cNvPr>
          <p:cNvSpPr>
            <a:spLocks noGrp="1"/>
          </p:cNvSpPr>
          <p:nvPr>
            <p:ph type="body" sz="quarter" idx="11"/>
          </p:nvPr>
        </p:nvSpPr>
        <p:spPr>
          <a:xfrm>
            <a:off x="417600" y="280800"/>
            <a:ext cx="8308800" cy="309600"/>
          </a:xfrm>
        </p:spPr>
        <p:txBody>
          <a:bodyPr/>
          <a:lstStyle/>
          <a:p>
            <a:r>
              <a:rPr lang="en-US" dirty="0"/>
              <a:t>Single RAN Advanced Portfolio – Key Offering</a:t>
            </a:r>
          </a:p>
        </p:txBody>
      </p:sp>
      <p:grpSp>
        <p:nvGrpSpPr>
          <p:cNvPr id="11" name="Group 18">
            <a:extLst>
              <a:ext uri="{FF2B5EF4-FFF2-40B4-BE49-F238E27FC236}">
                <a16:creationId xmlns:a16="http://schemas.microsoft.com/office/drawing/2014/main" id="{E4E04FE7-D5DF-42CB-83CB-572AF88572BE}"/>
              </a:ext>
            </a:extLst>
          </p:cNvPr>
          <p:cNvGrpSpPr/>
          <p:nvPr/>
        </p:nvGrpSpPr>
        <p:grpSpPr>
          <a:xfrm>
            <a:off x="456210" y="3666588"/>
            <a:ext cx="1436612" cy="737062"/>
            <a:chOff x="1486624" y="2412334"/>
            <a:chExt cx="1298431" cy="666168"/>
          </a:xfrm>
        </p:grpSpPr>
        <p:pic>
          <p:nvPicPr>
            <p:cNvPr id="12" name="Picture 11" descr="flexi_bts-transparent.png">
              <a:hlinkClick r:id="" action="ppaction://noaction"/>
              <a:extLst>
                <a:ext uri="{FF2B5EF4-FFF2-40B4-BE49-F238E27FC236}">
                  <a16:creationId xmlns:a16="http://schemas.microsoft.com/office/drawing/2014/main" id="{AA764C69-AD4D-4C8C-9127-5BCE81C4B7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75406" y="2412334"/>
              <a:ext cx="813434" cy="411650"/>
            </a:xfrm>
            <a:prstGeom prst="rect">
              <a:avLst/>
            </a:prstGeom>
          </p:spPr>
        </p:pic>
        <p:sp>
          <p:nvSpPr>
            <p:cNvPr id="13" name="TextBox 12">
              <a:extLst>
                <a:ext uri="{FF2B5EF4-FFF2-40B4-BE49-F238E27FC236}">
                  <a16:creationId xmlns:a16="http://schemas.microsoft.com/office/drawing/2014/main" id="{4AC3574D-45B4-497B-9B5B-07B2AF66D988}"/>
                </a:ext>
              </a:extLst>
            </p:cNvPr>
            <p:cNvSpPr txBox="1"/>
            <p:nvPr/>
          </p:nvSpPr>
          <p:spPr>
            <a:xfrm>
              <a:off x="1486624" y="2849009"/>
              <a:ext cx="1298431" cy="22949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050" b="0" i="0" u="none" strike="noStrike" kern="0" cap="none" spc="0" normalizeH="0" baseline="0" noProof="0" dirty="0" err="1">
                  <a:ln>
                    <a:noFill/>
                  </a:ln>
                  <a:solidFill>
                    <a:srgbClr val="4D5766">
                      <a:lumMod val="50000"/>
                    </a:srgbClr>
                  </a:solidFill>
                  <a:effectLst/>
                  <a:uLnTx/>
                  <a:uFillTx/>
                  <a:latin typeface="Nokia Pure Text Light"/>
                </a:rPr>
                <a:t>Flexi</a:t>
              </a:r>
              <a:r>
                <a:rPr kumimoji="0" lang="fi-FI" sz="1050" b="0" i="0" u="none" strike="noStrike" kern="0" cap="none" spc="0" normalizeH="0" baseline="0" noProof="0" dirty="0">
                  <a:ln>
                    <a:noFill/>
                  </a:ln>
                  <a:solidFill>
                    <a:srgbClr val="4D5766">
                      <a:lumMod val="50000"/>
                    </a:srgbClr>
                  </a:solidFill>
                  <a:effectLst/>
                  <a:uLnTx/>
                  <a:uFillTx/>
                  <a:latin typeface="Nokia Pure Text Light"/>
                </a:rPr>
                <a:t> System </a:t>
              </a:r>
              <a:r>
                <a:rPr kumimoji="0" lang="fi-FI" sz="1050" b="0" i="0" u="none" strike="noStrike" kern="0" cap="none" spc="0" normalizeH="0" baseline="0" noProof="0" dirty="0" err="1">
                  <a:ln>
                    <a:noFill/>
                  </a:ln>
                  <a:solidFill>
                    <a:srgbClr val="4D5766">
                      <a:lumMod val="50000"/>
                    </a:srgbClr>
                  </a:solidFill>
                  <a:effectLst/>
                  <a:uLnTx/>
                  <a:uFillTx/>
                  <a:latin typeface="Nokia Pure Text Light"/>
                </a:rPr>
                <a:t>Module</a:t>
              </a:r>
              <a:endParaRPr kumimoji="0" lang="fi-FI" sz="1050" b="0" i="0" u="none" strike="noStrike" kern="0" cap="none" spc="0" normalizeH="0" baseline="0" noProof="0" dirty="0">
                <a:ln>
                  <a:noFill/>
                </a:ln>
                <a:solidFill>
                  <a:srgbClr val="4D5766">
                    <a:lumMod val="50000"/>
                  </a:srgbClr>
                </a:solidFill>
                <a:effectLst/>
                <a:uLnTx/>
                <a:uFillTx/>
                <a:latin typeface="Nokia Pure Text Light"/>
              </a:endParaRPr>
            </a:p>
          </p:txBody>
        </p:sp>
      </p:grpSp>
      <p:grpSp>
        <p:nvGrpSpPr>
          <p:cNvPr id="14" name="Group 18">
            <a:extLst>
              <a:ext uri="{FF2B5EF4-FFF2-40B4-BE49-F238E27FC236}">
                <a16:creationId xmlns:a16="http://schemas.microsoft.com/office/drawing/2014/main" id="{FB0FAAC0-F7F5-4A0C-BF4F-55593985B401}"/>
              </a:ext>
            </a:extLst>
          </p:cNvPr>
          <p:cNvGrpSpPr/>
          <p:nvPr/>
        </p:nvGrpSpPr>
        <p:grpSpPr>
          <a:xfrm>
            <a:off x="2590176" y="3632931"/>
            <a:ext cx="1167306" cy="757198"/>
            <a:chOff x="1355560" y="2355837"/>
            <a:chExt cx="1055030" cy="684367"/>
          </a:xfrm>
        </p:grpSpPr>
        <p:pic>
          <p:nvPicPr>
            <p:cNvPr id="15" name="Picture 14" descr="flexi_bts-transparent.png">
              <a:hlinkClick r:id="" action="ppaction://noaction"/>
              <a:extLst>
                <a:ext uri="{FF2B5EF4-FFF2-40B4-BE49-F238E27FC236}">
                  <a16:creationId xmlns:a16="http://schemas.microsoft.com/office/drawing/2014/main" id="{E70752B2-4CD6-4D94-AF74-16A9D116144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13719" y="2355837"/>
              <a:ext cx="813434" cy="411651"/>
            </a:xfrm>
            <a:prstGeom prst="rect">
              <a:avLst/>
            </a:prstGeom>
          </p:spPr>
        </p:pic>
        <p:sp>
          <p:nvSpPr>
            <p:cNvPr id="16" name="TextBox 15">
              <a:extLst>
                <a:ext uri="{FF2B5EF4-FFF2-40B4-BE49-F238E27FC236}">
                  <a16:creationId xmlns:a16="http://schemas.microsoft.com/office/drawing/2014/main" id="{B61DFEEA-E57E-4EE7-8082-0D161F1579B4}"/>
                </a:ext>
              </a:extLst>
            </p:cNvPr>
            <p:cNvSpPr txBox="1"/>
            <p:nvPr/>
          </p:nvSpPr>
          <p:spPr>
            <a:xfrm>
              <a:off x="1355560" y="2810711"/>
              <a:ext cx="1055030" cy="22949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050" b="0" i="0" u="none" strike="noStrike" kern="0" cap="none" spc="0" normalizeH="0" baseline="0" noProof="0" dirty="0" err="1">
                  <a:ln>
                    <a:noFill/>
                  </a:ln>
                  <a:solidFill>
                    <a:srgbClr val="4D5766">
                      <a:lumMod val="50000"/>
                    </a:srgbClr>
                  </a:solidFill>
                  <a:effectLst/>
                  <a:uLnTx/>
                  <a:uFillTx/>
                  <a:latin typeface="Nokia Pure Text Light"/>
                </a:rPr>
                <a:t>Flexi</a:t>
              </a:r>
              <a:r>
                <a:rPr kumimoji="0" lang="fi-FI" sz="1050" b="0" i="0" u="none" strike="noStrike" kern="0" cap="none" spc="0" normalizeH="0" baseline="0" noProof="0" dirty="0">
                  <a:ln>
                    <a:noFill/>
                  </a:ln>
                  <a:solidFill>
                    <a:srgbClr val="4D5766">
                      <a:lumMod val="50000"/>
                    </a:srgbClr>
                  </a:solidFill>
                  <a:effectLst/>
                  <a:uLnTx/>
                  <a:uFillTx/>
                  <a:latin typeface="Nokia Pure Text Light"/>
                </a:rPr>
                <a:t> RF </a:t>
              </a:r>
              <a:r>
                <a:rPr kumimoji="0" lang="fi-FI" sz="1050" b="0" i="0" u="none" strike="noStrike" kern="0" cap="none" spc="0" normalizeH="0" baseline="0" noProof="0" dirty="0" err="1">
                  <a:ln>
                    <a:noFill/>
                  </a:ln>
                  <a:solidFill>
                    <a:srgbClr val="4D5766">
                      <a:lumMod val="50000"/>
                    </a:srgbClr>
                  </a:solidFill>
                  <a:effectLst/>
                  <a:uLnTx/>
                  <a:uFillTx/>
                  <a:latin typeface="Nokia Pure Text Light"/>
                </a:rPr>
                <a:t>Module</a:t>
              </a:r>
              <a:endParaRPr kumimoji="0" lang="fi-FI" sz="1050" b="0" i="0" u="none" strike="noStrike" kern="0" cap="none" spc="0" normalizeH="0" baseline="0" noProof="0" dirty="0">
                <a:ln>
                  <a:noFill/>
                </a:ln>
                <a:solidFill>
                  <a:srgbClr val="4D5766">
                    <a:lumMod val="50000"/>
                  </a:srgbClr>
                </a:solidFill>
                <a:effectLst/>
                <a:uLnTx/>
                <a:uFillTx/>
                <a:latin typeface="Nokia Pure Text Light"/>
              </a:endParaRPr>
            </a:p>
          </p:txBody>
        </p:sp>
      </p:grpSp>
      <p:grpSp>
        <p:nvGrpSpPr>
          <p:cNvPr id="17" name="Group 16">
            <a:extLst>
              <a:ext uri="{FF2B5EF4-FFF2-40B4-BE49-F238E27FC236}">
                <a16:creationId xmlns:a16="http://schemas.microsoft.com/office/drawing/2014/main" id="{1D15ED71-BD67-418F-8C1C-1D0849D3D5B4}"/>
              </a:ext>
            </a:extLst>
          </p:cNvPr>
          <p:cNvGrpSpPr/>
          <p:nvPr/>
        </p:nvGrpSpPr>
        <p:grpSpPr>
          <a:xfrm>
            <a:off x="4956272" y="3621610"/>
            <a:ext cx="967148" cy="785106"/>
            <a:chOff x="3268129" y="3756141"/>
            <a:chExt cx="967148" cy="785106"/>
          </a:xfrm>
        </p:grpSpPr>
        <p:pic>
          <p:nvPicPr>
            <p:cNvPr id="18" name="Picture 17" descr="flexi_bts-transparent.png">
              <a:hlinkClick r:id="" action="ppaction://noaction"/>
              <a:extLst>
                <a:ext uri="{FF2B5EF4-FFF2-40B4-BE49-F238E27FC236}">
                  <a16:creationId xmlns:a16="http://schemas.microsoft.com/office/drawing/2014/main" id="{432C270D-8A43-4F8A-9E0A-E226665AC7A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68129" y="3756141"/>
              <a:ext cx="900000" cy="455458"/>
            </a:xfrm>
            <a:prstGeom prst="rect">
              <a:avLst/>
            </a:prstGeom>
          </p:spPr>
        </p:pic>
        <p:sp>
          <p:nvSpPr>
            <p:cNvPr id="19" name="TextBox 18">
              <a:extLst>
                <a:ext uri="{FF2B5EF4-FFF2-40B4-BE49-F238E27FC236}">
                  <a16:creationId xmlns:a16="http://schemas.microsoft.com/office/drawing/2014/main" id="{FC870E50-E511-4D7E-8AA4-38D542D50573}"/>
                </a:ext>
              </a:extLst>
            </p:cNvPr>
            <p:cNvSpPr txBox="1"/>
            <p:nvPr/>
          </p:nvSpPr>
          <p:spPr>
            <a:xfrm>
              <a:off x="3377350" y="4287331"/>
              <a:ext cx="857927"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050" b="0" i="0" u="none" strike="noStrike" kern="0" cap="none" spc="0" normalizeH="0" baseline="0" noProof="0" dirty="0" err="1">
                  <a:ln>
                    <a:noFill/>
                  </a:ln>
                  <a:solidFill>
                    <a:srgbClr val="4D5766">
                      <a:lumMod val="50000"/>
                    </a:srgbClr>
                  </a:solidFill>
                  <a:effectLst/>
                  <a:uLnTx/>
                  <a:uFillTx/>
                  <a:latin typeface="Nokia Pure Text Light"/>
                </a:rPr>
                <a:t>Flexi</a:t>
              </a:r>
              <a:r>
                <a:rPr kumimoji="0" lang="fi-FI" sz="1050" b="0" i="0" u="none" strike="noStrike" kern="0" cap="none" spc="0" normalizeH="0" baseline="0" noProof="0" dirty="0">
                  <a:ln>
                    <a:noFill/>
                  </a:ln>
                  <a:solidFill>
                    <a:srgbClr val="4D5766">
                      <a:lumMod val="50000"/>
                    </a:srgbClr>
                  </a:solidFill>
                  <a:effectLst/>
                  <a:uLnTx/>
                  <a:uFillTx/>
                  <a:latin typeface="Nokia Pure Text Light"/>
                </a:rPr>
                <a:t> Power</a:t>
              </a:r>
            </a:p>
          </p:txBody>
        </p:sp>
      </p:grpSp>
      <p:grpSp>
        <p:nvGrpSpPr>
          <p:cNvPr id="20" name="Group 19">
            <a:extLst>
              <a:ext uri="{FF2B5EF4-FFF2-40B4-BE49-F238E27FC236}">
                <a16:creationId xmlns:a16="http://schemas.microsoft.com/office/drawing/2014/main" id="{5AD1FED5-57DA-48EA-85ED-A68D857849E9}"/>
              </a:ext>
            </a:extLst>
          </p:cNvPr>
          <p:cNvGrpSpPr/>
          <p:nvPr/>
        </p:nvGrpSpPr>
        <p:grpSpPr>
          <a:xfrm>
            <a:off x="624526" y="2304938"/>
            <a:ext cx="1099981" cy="1021583"/>
            <a:chOff x="1336288" y="2312092"/>
            <a:chExt cx="994179" cy="923322"/>
          </a:xfrm>
        </p:grpSpPr>
        <p:sp>
          <p:nvSpPr>
            <p:cNvPr id="21" name="TextBox 20">
              <a:extLst>
                <a:ext uri="{FF2B5EF4-FFF2-40B4-BE49-F238E27FC236}">
                  <a16:creationId xmlns:a16="http://schemas.microsoft.com/office/drawing/2014/main" id="{8CD71117-C0D1-42CD-9270-827D5849113B}"/>
                </a:ext>
              </a:extLst>
            </p:cNvPr>
            <p:cNvSpPr txBox="1"/>
            <p:nvPr/>
          </p:nvSpPr>
          <p:spPr>
            <a:xfrm>
              <a:off x="1336288" y="3005921"/>
              <a:ext cx="994179" cy="22949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050" b="0" i="0" u="none" strike="noStrike" kern="0" cap="none" spc="0" normalizeH="0" baseline="0" noProof="0" dirty="0">
                  <a:ln>
                    <a:noFill/>
                  </a:ln>
                  <a:solidFill>
                    <a:srgbClr val="4D5766">
                      <a:lumMod val="50000"/>
                    </a:srgbClr>
                  </a:solidFill>
                  <a:effectLst/>
                  <a:uLnTx/>
                  <a:uFillTx/>
                  <a:latin typeface="Nokia Pure Text Light"/>
                </a:rPr>
                <a:t>SBTS Software </a:t>
              </a:r>
              <a:endParaRPr kumimoji="0" lang="en-US" sz="1050" b="0" i="0" u="none" strike="noStrike" kern="0" cap="none" spc="0" normalizeH="0" baseline="0" noProof="0" dirty="0" err="1">
                <a:ln>
                  <a:noFill/>
                </a:ln>
                <a:solidFill>
                  <a:srgbClr val="4D5766">
                    <a:lumMod val="50000"/>
                  </a:srgbClr>
                </a:solidFill>
                <a:effectLst/>
                <a:uLnTx/>
                <a:uFillTx/>
                <a:latin typeface="Nokia Pure Text Light"/>
              </a:endParaRPr>
            </a:p>
          </p:txBody>
        </p:sp>
        <p:pic>
          <p:nvPicPr>
            <p:cNvPr id="22" name="Picture 21">
              <a:extLst>
                <a:ext uri="{FF2B5EF4-FFF2-40B4-BE49-F238E27FC236}">
                  <a16:creationId xmlns:a16="http://schemas.microsoft.com/office/drawing/2014/main" id="{12864CE6-649F-484C-8156-D0093EB587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0365" y="2312092"/>
              <a:ext cx="489368" cy="688244"/>
            </a:xfrm>
            <a:prstGeom prst="rect">
              <a:avLst/>
            </a:prstGeom>
          </p:spPr>
        </p:pic>
      </p:grpSp>
      <p:grpSp>
        <p:nvGrpSpPr>
          <p:cNvPr id="23" name="Group 22">
            <a:extLst>
              <a:ext uri="{FF2B5EF4-FFF2-40B4-BE49-F238E27FC236}">
                <a16:creationId xmlns:a16="http://schemas.microsoft.com/office/drawing/2014/main" id="{F5512515-2195-40DC-A150-D8E359538379}"/>
              </a:ext>
            </a:extLst>
          </p:cNvPr>
          <p:cNvGrpSpPr/>
          <p:nvPr/>
        </p:nvGrpSpPr>
        <p:grpSpPr>
          <a:xfrm>
            <a:off x="2674334" y="2311762"/>
            <a:ext cx="998991" cy="1022119"/>
            <a:chOff x="6984560" y="977821"/>
            <a:chExt cx="902903" cy="923806"/>
          </a:xfrm>
        </p:grpSpPr>
        <p:sp>
          <p:nvSpPr>
            <p:cNvPr id="24" name="TextBox 23">
              <a:extLst>
                <a:ext uri="{FF2B5EF4-FFF2-40B4-BE49-F238E27FC236}">
                  <a16:creationId xmlns:a16="http://schemas.microsoft.com/office/drawing/2014/main" id="{26BBEAF6-242F-498D-9C70-A2C00048886E}"/>
                </a:ext>
              </a:extLst>
            </p:cNvPr>
            <p:cNvSpPr txBox="1"/>
            <p:nvPr/>
          </p:nvSpPr>
          <p:spPr>
            <a:xfrm>
              <a:off x="6984560" y="1672134"/>
              <a:ext cx="902903" cy="229493"/>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050" b="0" i="0" u="none" strike="noStrike" kern="0" cap="none" spc="0" normalizeH="0" baseline="0" noProof="0" dirty="0">
                  <a:ln>
                    <a:noFill/>
                  </a:ln>
                  <a:solidFill>
                    <a:srgbClr val="4D5766">
                      <a:lumMod val="50000"/>
                    </a:srgbClr>
                  </a:solidFill>
                  <a:effectLst/>
                  <a:uLnTx/>
                  <a:uFillTx/>
                  <a:latin typeface="Nokia Pure Text Light"/>
                </a:rPr>
                <a:t>SRAN Release</a:t>
              </a:r>
              <a:endParaRPr kumimoji="0" lang="en-US" sz="1050" b="0" i="0" u="none" strike="noStrike" kern="0" cap="none" spc="0" normalizeH="0" baseline="0" noProof="0" dirty="0" err="1">
                <a:ln>
                  <a:noFill/>
                </a:ln>
                <a:solidFill>
                  <a:srgbClr val="4D5766">
                    <a:lumMod val="50000"/>
                  </a:srgbClr>
                </a:solidFill>
                <a:effectLst/>
                <a:uLnTx/>
                <a:uFillTx/>
                <a:latin typeface="Nokia Pure Text Light"/>
              </a:endParaRPr>
            </a:p>
          </p:txBody>
        </p:sp>
        <p:pic>
          <p:nvPicPr>
            <p:cNvPr id="25" name="Picture 24">
              <a:extLst>
                <a:ext uri="{FF2B5EF4-FFF2-40B4-BE49-F238E27FC236}">
                  <a16:creationId xmlns:a16="http://schemas.microsoft.com/office/drawing/2014/main" id="{A53E11F5-F00D-4FC3-AA3C-7CBD8B5D52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01652" y="977821"/>
              <a:ext cx="489368" cy="688244"/>
            </a:xfrm>
            <a:prstGeom prst="rect">
              <a:avLst/>
            </a:prstGeom>
            <a:ln>
              <a:noFill/>
            </a:ln>
          </p:spPr>
        </p:pic>
      </p:grpSp>
      <p:grpSp>
        <p:nvGrpSpPr>
          <p:cNvPr id="26" name="Group 25">
            <a:extLst>
              <a:ext uri="{FF2B5EF4-FFF2-40B4-BE49-F238E27FC236}">
                <a16:creationId xmlns:a16="http://schemas.microsoft.com/office/drawing/2014/main" id="{8997A7AB-2147-4126-A186-5A1178496C73}"/>
              </a:ext>
            </a:extLst>
          </p:cNvPr>
          <p:cNvGrpSpPr/>
          <p:nvPr/>
        </p:nvGrpSpPr>
        <p:grpSpPr>
          <a:xfrm>
            <a:off x="6702517" y="1217082"/>
            <a:ext cx="1514838" cy="1490957"/>
            <a:chOff x="6308957" y="1351713"/>
            <a:chExt cx="1597487" cy="1534263"/>
          </a:xfrm>
        </p:grpSpPr>
        <p:sp>
          <p:nvSpPr>
            <p:cNvPr id="27" name="TextBox 26">
              <a:extLst>
                <a:ext uri="{FF2B5EF4-FFF2-40B4-BE49-F238E27FC236}">
                  <a16:creationId xmlns:a16="http://schemas.microsoft.com/office/drawing/2014/main" id="{584D0FD1-D1F8-4D73-AAFF-E2AA0DD529E2}"/>
                </a:ext>
              </a:extLst>
            </p:cNvPr>
            <p:cNvSpPr txBox="1"/>
            <p:nvPr/>
          </p:nvSpPr>
          <p:spPr>
            <a:xfrm>
              <a:off x="6308957" y="1351713"/>
              <a:ext cx="1597487" cy="16627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50" b="0" i="0" u="none" strike="noStrike" kern="0" cap="none" spc="0" normalizeH="0" baseline="0" noProof="0" dirty="0" err="1">
                  <a:ln>
                    <a:noFill/>
                  </a:ln>
                  <a:solidFill>
                    <a:srgbClr val="4D5766">
                      <a:lumMod val="50000"/>
                    </a:srgbClr>
                  </a:solidFill>
                  <a:effectLst/>
                  <a:uLnTx/>
                  <a:uFillTx/>
                  <a:latin typeface="Nokia Pure Text Light"/>
                </a:rPr>
                <a:t>AirScale</a:t>
              </a:r>
              <a:r>
                <a:rPr kumimoji="0" lang="fi-FI" sz="1050" b="0" i="0" u="none" strike="noStrike" kern="0" cap="none" spc="0" normalizeH="0" baseline="0" noProof="0" dirty="0">
                  <a:ln>
                    <a:noFill/>
                  </a:ln>
                  <a:solidFill>
                    <a:srgbClr val="4D5766">
                      <a:lumMod val="50000"/>
                    </a:srgbClr>
                  </a:solidFill>
                  <a:effectLst/>
                  <a:uLnTx/>
                  <a:uFillTx/>
                  <a:latin typeface="Nokia Pure Text Light"/>
                </a:rPr>
                <a:t> Active </a:t>
              </a:r>
              <a:r>
                <a:rPr kumimoji="0" lang="fi-FI" sz="1050" b="0" i="0" u="none" strike="noStrike" kern="0" cap="none" spc="0" normalizeH="0" baseline="0" noProof="0" dirty="0" err="1">
                  <a:ln>
                    <a:noFill/>
                  </a:ln>
                  <a:solidFill>
                    <a:srgbClr val="4D5766">
                      <a:lumMod val="50000"/>
                    </a:srgbClr>
                  </a:solidFill>
                  <a:effectLst/>
                  <a:uLnTx/>
                  <a:uFillTx/>
                  <a:latin typeface="Nokia Pure Text Light"/>
                </a:rPr>
                <a:t>Antennas</a:t>
              </a:r>
              <a:endParaRPr kumimoji="0" lang="en-US" sz="1050" b="0" i="0" u="none" strike="noStrike" kern="0" cap="none" spc="0" normalizeH="0" baseline="0" noProof="0" dirty="0" err="1">
                <a:ln>
                  <a:noFill/>
                </a:ln>
                <a:solidFill>
                  <a:srgbClr val="4D5766">
                    <a:lumMod val="50000"/>
                  </a:srgbClr>
                </a:solidFill>
                <a:effectLst/>
                <a:uLnTx/>
                <a:uFillTx/>
                <a:latin typeface="Nokia Pure Text Light"/>
              </a:endParaRPr>
            </a:p>
          </p:txBody>
        </p:sp>
        <p:pic>
          <p:nvPicPr>
            <p:cNvPr id="28" name="Picture 27">
              <a:extLst>
                <a:ext uri="{FF2B5EF4-FFF2-40B4-BE49-F238E27FC236}">
                  <a16:creationId xmlns:a16="http://schemas.microsoft.com/office/drawing/2014/main" id="{6E1F337B-5B7F-4C8D-9951-51747C50E47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89936" y="1566984"/>
              <a:ext cx="635530" cy="1318992"/>
            </a:xfrm>
            <a:prstGeom prst="rect">
              <a:avLst/>
            </a:prstGeom>
          </p:spPr>
        </p:pic>
      </p:grpSp>
      <p:grpSp>
        <p:nvGrpSpPr>
          <p:cNvPr id="29" name="Group 28">
            <a:extLst>
              <a:ext uri="{FF2B5EF4-FFF2-40B4-BE49-F238E27FC236}">
                <a16:creationId xmlns:a16="http://schemas.microsoft.com/office/drawing/2014/main" id="{B757D849-75F9-40EC-A805-ED262B0BFB6D}"/>
              </a:ext>
            </a:extLst>
          </p:cNvPr>
          <p:cNvGrpSpPr/>
          <p:nvPr/>
        </p:nvGrpSpPr>
        <p:grpSpPr>
          <a:xfrm>
            <a:off x="2272432" y="1217083"/>
            <a:ext cx="1825639" cy="881873"/>
            <a:chOff x="2370695" y="1362631"/>
            <a:chExt cx="1825639" cy="881873"/>
          </a:xfrm>
        </p:grpSpPr>
        <p:sp>
          <p:nvSpPr>
            <p:cNvPr id="30" name="TextBox 29">
              <a:extLst>
                <a:ext uri="{FF2B5EF4-FFF2-40B4-BE49-F238E27FC236}">
                  <a16:creationId xmlns:a16="http://schemas.microsoft.com/office/drawing/2014/main" id="{737EF0E8-2BBE-4C8A-85BB-ED4420E84236}"/>
                </a:ext>
              </a:extLst>
            </p:cNvPr>
            <p:cNvSpPr txBox="1"/>
            <p:nvPr/>
          </p:nvSpPr>
          <p:spPr>
            <a:xfrm>
              <a:off x="2370695" y="1362631"/>
              <a:ext cx="182563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050" b="0" i="0" u="none" strike="noStrike" kern="0" cap="none" spc="0" normalizeH="0" baseline="0" noProof="0" dirty="0" err="1">
                  <a:ln>
                    <a:noFill/>
                  </a:ln>
                  <a:solidFill>
                    <a:srgbClr val="4D5766">
                      <a:lumMod val="50000"/>
                    </a:srgbClr>
                  </a:solidFill>
                  <a:effectLst/>
                  <a:uLnTx/>
                  <a:uFillTx/>
                  <a:latin typeface="Nokia Pure Text Light"/>
                </a:rPr>
                <a:t>AirScale</a:t>
              </a:r>
              <a:r>
                <a:rPr kumimoji="0" lang="fi-FI" sz="1050" b="0" i="0" u="none" strike="noStrike" kern="0" cap="none" spc="0" normalizeH="0" baseline="0" noProof="0" dirty="0">
                  <a:ln>
                    <a:noFill/>
                  </a:ln>
                  <a:solidFill>
                    <a:srgbClr val="4D5766">
                      <a:lumMod val="50000"/>
                    </a:srgbClr>
                  </a:solidFill>
                  <a:effectLst/>
                  <a:uLnTx/>
                  <a:uFillTx/>
                  <a:latin typeface="Nokia Pure Text Light"/>
                </a:rPr>
                <a:t> Remote Radio </a:t>
              </a:r>
              <a:r>
                <a:rPr kumimoji="0" lang="fi-FI" sz="1050" b="0" i="0" u="none" strike="noStrike" kern="0" cap="none" spc="0" normalizeH="0" baseline="0" noProof="0" dirty="0" err="1">
                  <a:ln>
                    <a:noFill/>
                  </a:ln>
                  <a:solidFill>
                    <a:srgbClr val="4D5766">
                      <a:lumMod val="50000"/>
                    </a:srgbClr>
                  </a:solidFill>
                  <a:effectLst/>
                  <a:uLnTx/>
                  <a:uFillTx/>
                  <a:latin typeface="Nokia Pure Text Light"/>
                </a:rPr>
                <a:t>Head</a:t>
              </a:r>
              <a:endParaRPr kumimoji="0" lang="en-US" sz="1050" b="0" i="0" u="none" strike="noStrike" kern="0" cap="none" spc="0" normalizeH="0" baseline="0" noProof="0" dirty="0" err="1">
                <a:ln>
                  <a:noFill/>
                </a:ln>
                <a:solidFill>
                  <a:srgbClr val="4D5766">
                    <a:lumMod val="50000"/>
                  </a:srgbClr>
                </a:solidFill>
                <a:effectLst/>
                <a:uLnTx/>
                <a:uFillTx/>
                <a:latin typeface="Nokia Pure Text Light"/>
              </a:endParaRPr>
            </a:p>
          </p:txBody>
        </p:sp>
        <p:grpSp>
          <p:nvGrpSpPr>
            <p:cNvPr id="31" name="Group 30">
              <a:extLst>
                <a:ext uri="{FF2B5EF4-FFF2-40B4-BE49-F238E27FC236}">
                  <a16:creationId xmlns:a16="http://schemas.microsoft.com/office/drawing/2014/main" id="{F7CAAEB4-58CA-4043-991D-528671838792}"/>
                </a:ext>
              </a:extLst>
            </p:cNvPr>
            <p:cNvGrpSpPr/>
            <p:nvPr/>
          </p:nvGrpSpPr>
          <p:grpSpPr>
            <a:xfrm>
              <a:off x="2662710" y="1749765"/>
              <a:ext cx="795371" cy="306989"/>
              <a:chOff x="523590" y="2383919"/>
              <a:chExt cx="718868" cy="277461"/>
            </a:xfrm>
          </p:grpSpPr>
          <p:pic>
            <p:nvPicPr>
              <p:cNvPr id="33" name="Picture 32">
                <a:extLst>
                  <a:ext uri="{FF2B5EF4-FFF2-40B4-BE49-F238E27FC236}">
                    <a16:creationId xmlns:a16="http://schemas.microsoft.com/office/drawing/2014/main" id="{6023C46A-441A-4C82-9D90-C809750F16F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523590" y="2415871"/>
                <a:ext cx="192740" cy="232649"/>
              </a:xfrm>
              <a:prstGeom prst="rect">
                <a:avLst/>
              </a:prstGeom>
            </p:spPr>
          </p:pic>
          <p:sp>
            <p:nvSpPr>
              <p:cNvPr id="34" name="TextBox 33">
                <a:extLst>
                  <a:ext uri="{FF2B5EF4-FFF2-40B4-BE49-F238E27FC236}">
                    <a16:creationId xmlns:a16="http://schemas.microsoft.com/office/drawing/2014/main" id="{8575EDC6-E68C-4094-9B59-7A762ABF115B}"/>
                  </a:ext>
                </a:extLst>
              </p:cNvPr>
              <p:cNvSpPr txBox="1"/>
              <p:nvPr/>
            </p:nvSpPr>
            <p:spPr>
              <a:xfrm>
                <a:off x="685085" y="2383919"/>
                <a:ext cx="557373" cy="277461"/>
              </a:xfrm>
              <a:prstGeom prst="rect">
                <a:avLst/>
              </a:prstGeom>
              <a:noFill/>
            </p:spPr>
            <p:txBody>
              <a:bodyPr wrap="non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
                    <a:srgbClr val="001135"/>
                  </a:buClr>
                  <a:buSzTx/>
                  <a:buFontTx/>
                  <a:buNone/>
                  <a:tabLst/>
                  <a:defRPr/>
                </a:pPr>
                <a:r>
                  <a:rPr kumimoji="0" lang="fi-FI" sz="1050" b="0" i="0" u="none" strike="noStrike" kern="0" cap="none" spc="0" normalizeH="0" baseline="0" noProof="0" dirty="0" err="1">
                    <a:ln>
                      <a:noFill/>
                    </a:ln>
                    <a:solidFill>
                      <a:srgbClr val="4D5766">
                        <a:lumMod val="50000"/>
                      </a:srgbClr>
                    </a:solidFill>
                    <a:effectLst/>
                    <a:uLnTx/>
                    <a:uFillTx/>
                    <a:latin typeface="Nokia Pure Text Light"/>
                  </a:rPr>
                  <a:t>OneClip</a:t>
                </a:r>
                <a:endParaRPr kumimoji="0" lang="en-US" sz="1050" b="0" i="0" u="none" strike="noStrike" kern="0" cap="none" spc="0" normalizeH="0" baseline="0" noProof="0" dirty="0">
                  <a:ln>
                    <a:noFill/>
                  </a:ln>
                  <a:solidFill>
                    <a:srgbClr val="4D5766">
                      <a:lumMod val="50000"/>
                    </a:srgbClr>
                  </a:solidFill>
                  <a:effectLst/>
                  <a:uLnTx/>
                  <a:uFillTx/>
                  <a:latin typeface="Nokia Pure Text Light"/>
                </a:endParaRPr>
              </a:p>
            </p:txBody>
          </p:sp>
        </p:grpSp>
        <p:pic>
          <p:nvPicPr>
            <p:cNvPr id="32" name="Picture 31">
              <a:extLst>
                <a:ext uri="{FF2B5EF4-FFF2-40B4-BE49-F238E27FC236}">
                  <a16:creationId xmlns:a16="http://schemas.microsoft.com/office/drawing/2014/main" id="{8332FE7B-967F-4CCF-AC25-AD2255E65C0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3472278" y="1630500"/>
              <a:ext cx="408851" cy="614004"/>
            </a:xfrm>
            <a:prstGeom prst="rect">
              <a:avLst/>
            </a:prstGeom>
          </p:spPr>
        </p:pic>
      </p:grpSp>
      <p:grpSp>
        <p:nvGrpSpPr>
          <p:cNvPr id="35" name="Group 34">
            <a:extLst>
              <a:ext uri="{FF2B5EF4-FFF2-40B4-BE49-F238E27FC236}">
                <a16:creationId xmlns:a16="http://schemas.microsoft.com/office/drawing/2014/main" id="{33075F0E-283C-445F-8D0C-7BD08ACF40C0}"/>
              </a:ext>
            </a:extLst>
          </p:cNvPr>
          <p:cNvGrpSpPr/>
          <p:nvPr/>
        </p:nvGrpSpPr>
        <p:grpSpPr>
          <a:xfrm>
            <a:off x="468111" y="1204819"/>
            <a:ext cx="1506823" cy="879709"/>
            <a:chOff x="568186" y="1351356"/>
            <a:chExt cx="1506823" cy="879709"/>
          </a:xfrm>
        </p:grpSpPr>
        <p:sp>
          <p:nvSpPr>
            <p:cNvPr id="36" name="TextBox 35">
              <a:extLst>
                <a:ext uri="{FF2B5EF4-FFF2-40B4-BE49-F238E27FC236}">
                  <a16:creationId xmlns:a16="http://schemas.microsoft.com/office/drawing/2014/main" id="{A9F8504E-FC16-4787-81D3-D7B0F849667A}"/>
                </a:ext>
              </a:extLst>
            </p:cNvPr>
            <p:cNvSpPr txBox="1"/>
            <p:nvPr/>
          </p:nvSpPr>
          <p:spPr>
            <a:xfrm>
              <a:off x="568186" y="1351356"/>
              <a:ext cx="150682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50" b="0" i="0" u="none" strike="noStrike" kern="0" cap="none" spc="0" normalizeH="0" baseline="0" noProof="0" dirty="0" err="1">
                  <a:ln>
                    <a:noFill/>
                  </a:ln>
                  <a:solidFill>
                    <a:srgbClr val="4D5766">
                      <a:lumMod val="50000"/>
                    </a:srgbClr>
                  </a:solidFill>
                  <a:effectLst/>
                  <a:uLnTx/>
                  <a:uFillTx/>
                  <a:latin typeface="Nokia Pure Text Light"/>
                </a:rPr>
                <a:t>AirScale</a:t>
              </a:r>
              <a:r>
                <a:rPr kumimoji="0" lang="fi-FI" sz="1050" b="0" i="0" u="none" strike="noStrike" kern="0" cap="none" spc="0" normalizeH="0" baseline="0" noProof="0" dirty="0">
                  <a:ln>
                    <a:noFill/>
                  </a:ln>
                  <a:solidFill>
                    <a:srgbClr val="4D5766">
                      <a:lumMod val="50000"/>
                    </a:srgbClr>
                  </a:solidFill>
                  <a:effectLst/>
                  <a:uLnTx/>
                  <a:uFillTx/>
                  <a:latin typeface="Nokia Pure Text Light"/>
                </a:rPr>
                <a:t> System </a:t>
              </a:r>
              <a:r>
                <a:rPr kumimoji="0" lang="fi-FI" sz="1050" b="0" i="0" u="none" strike="noStrike" kern="0" cap="none" spc="0" normalizeH="0" baseline="0" noProof="0" dirty="0" err="1">
                  <a:ln>
                    <a:noFill/>
                  </a:ln>
                  <a:solidFill>
                    <a:srgbClr val="4D5766">
                      <a:lumMod val="50000"/>
                    </a:srgbClr>
                  </a:solidFill>
                  <a:effectLst/>
                  <a:uLnTx/>
                  <a:uFillTx/>
                  <a:latin typeface="Nokia Pure Text Light"/>
                </a:rPr>
                <a:t>Module</a:t>
              </a:r>
              <a:endParaRPr kumimoji="0" lang="en-US" sz="1050" b="0" i="0" u="none" strike="noStrike" kern="0" cap="none" spc="0" normalizeH="0" baseline="0" noProof="0" dirty="0" err="1">
                <a:ln>
                  <a:noFill/>
                </a:ln>
                <a:solidFill>
                  <a:srgbClr val="4D5766">
                    <a:lumMod val="50000"/>
                  </a:srgbClr>
                </a:solidFill>
                <a:effectLst/>
                <a:uLnTx/>
                <a:uFillTx/>
                <a:latin typeface="Nokia Pure Text Light"/>
              </a:endParaRPr>
            </a:p>
          </p:txBody>
        </p:sp>
        <p:pic>
          <p:nvPicPr>
            <p:cNvPr id="37" name="Picture 36">
              <a:extLst>
                <a:ext uri="{FF2B5EF4-FFF2-40B4-BE49-F238E27FC236}">
                  <a16:creationId xmlns:a16="http://schemas.microsoft.com/office/drawing/2014/main" id="{1D0DC3C8-A657-4FA6-95F1-DC983704179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4591" y="1648472"/>
              <a:ext cx="1080000" cy="582593"/>
            </a:xfrm>
            <a:prstGeom prst="rect">
              <a:avLst/>
            </a:prstGeom>
          </p:spPr>
        </p:pic>
      </p:grpSp>
      <p:grpSp>
        <p:nvGrpSpPr>
          <p:cNvPr id="38" name="Group 37">
            <a:extLst>
              <a:ext uri="{FF2B5EF4-FFF2-40B4-BE49-F238E27FC236}">
                <a16:creationId xmlns:a16="http://schemas.microsoft.com/office/drawing/2014/main" id="{424D0FC2-0B4E-4737-A180-30C9426C5EAC}"/>
              </a:ext>
            </a:extLst>
          </p:cNvPr>
          <p:cNvGrpSpPr/>
          <p:nvPr/>
        </p:nvGrpSpPr>
        <p:grpSpPr>
          <a:xfrm>
            <a:off x="4629659" y="2442852"/>
            <a:ext cx="1631390" cy="907056"/>
            <a:chOff x="3385007" y="2577383"/>
            <a:chExt cx="1631390" cy="907056"/>
          </a:xfrm>
        </p:grpSpPr>
        <p:pic>
          <p:nvPicPr>
            <p:cNvPr id="39" name="Picture 3" descr="D:\Varad\New WORK\PROCESSING\NOKIA\3.6.2014\5484.PNG">
              <a:extLst>
                <a:ext uri="{FF2B5EF4-FFF2-40B4-BE49-F238E27FC236}">
                  <a16:creationId xmlns:a16="http://schemas.microsoft.com/office/drawing/2014/main" id="{7AC2D16B-9EBF-4233-AD96-E54B55E4B530}"/>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685283" y="2577383"/>
              <a:ext cx="1008000" cy="656729"/>
            </a:xfrm>
            <a:prstGeom prst="rect">
              <a:avLst/>
            </a:prstGeom>
            <a:noFill/>
          </p:spPr>
        </p:pic>
        <p:sp>
          <p:nvSpPr>
            <p:cNvPr id="40" name="TextBox 39">
              <a:extLst>
                <a:ext uri="{FF2B5EF4-FFF2-40B4-BE49-F238E27FC236}">
                  <a16:creationId xmlns:a16="http://schemas.microsoft.com/office/drawing/2014/main" id="{C16F3027-5CEB-4609-80F7-F404A6F1EA92}"/>
                </a:ext>
              </a:extLst>
            </p:cNvPr>
            <p:cNvSpPr txBox="1"/>
            <p:nvPr/>
          </p:nvSpPr>
          <p:spPr>
            <a:xfrm>
              <a:off x="3385007" y="3177450"/>
              <a:ext cx="1631390" cy="306989"/>
            </a:xfrm>
            <a:prstGeom prst="rect">
              <a:avLst/>
            </a:prstGeom>
            <a:noFill/>
          </p:spPr>
          <p:txBody>
            <a:bodyPr wrap="non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
                  <a:srgbClr val="001135"/>
                </a:buClr>
                <a:buSzTx/>
                <a:buFontTx/>
                <a:buNone/>
                <a:tabLst/>
                <a:defRPr/>
              </a:pPr>
              <a:r>
                <a:rPr kumimoji="0" lang="fi-FI" sz="1050" b="0" i="0" u="none" strike="noStrike" kern="0" cap="none" spc="0" normalizeH="0" baseline="0" noProof="0" dirty="0" err="1">
                  <a:ln>
                    <a:noFill/>
                  </a:ln>
                  <a:solidFill>
                    <a:srgbClr val="4D5766">
                      <a:lumMod val="50000"/>
                    </a:srgbClr>
                  </a:solidFill>
                  <a:effectLst/>
                  <a:uLnTx/>
                  <a:uFillTx/>
                  <a:latin typeface="Nokia Pure Text Light"/>
                </a:rPr>
                <a:t>Multicontroller</a:t>
              </a:r>
              <a:r>
                <a:rPr kumimoji="0" lang="fi-FI" sz="1050" b="0" i="0" u="none" strike="noStrike" kern="0" cap="none" spc="0" normalizeH="0" baseline="0" noProof="0" dirty="0">
                  <a:ln>
                    <a:noFill/>
                  </a:ln>
                  <a:solidFill>
                    <a:srgbClr val="4D5766">
                      <a:lumMod val="50000"/>
                    </a:srgbClr>
                  </a:solidFill>
                  <a:effectLst/>
                  <a:uLnTx/>
                  <a:uFillTx/>
                  <a:latin typeface="Nokia Pure Text Light"/>
                </a:rPr>
                <a:t> BSC/RNC</a:t>
              </a:r>
              <a:endParaRPr kumimoji="0" lang="en-US" sz="1400" b="0" i="0" u="none" strike="noStrike" kern="0" cap="none" spc="0" normalizeH="0" baseline="0" noProof="0" dirty="0">
                <a:ln>
                  <a:noFill/>
                </a:ln>
                <a:solidFill>
                  <a:srgbClr val="001135"/>
                </a:solidFill>
                <a:effectLst/>
                <a:uLnTx/>
                <a:uFillTx/>
                <a:latin typeface="Nokia Pure Text Light"/>
                <a:ea typeface="Nokia Pure Text" panose="020B0503020202020204" pitchFamily="34" charset="0"/>
                <a:cs typeface="Nokia Pure Headline Light"/>
              </a:endParaRPr>
            </a:p>
          </p:txBody>
        </p:sp>
      </p:grpSp>
      <p:sp>
        <p:nvSpPr>
          <p:cNvPr id="41" name="TextBox 40">
            <a:extLst>
              <a:ext uri="{FF2B5EF4-FFF2-40B4-BE49-F238E27FC236}">
                <a16:creationId xmlns:a16="http://schemas.microsoft.com/office/drawing/2014/main" id="{AE534440-A994-4672-8C00-57BDBC766224}"/>
              </a:ext>
            </a:extLst>
          </p:cNvPr>
          <p:cNvSpPr txBox="1"/>
          <p:nvPr/>
        </p:nvSpPr>
        <p:spPr>
          <a:xfrm>
            <a:off x="6943601" y="4174834"/>
            <a:ext cx="1040670"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050" b="0" i="0" u="none" strike="noStrike" kern="0" cap="none" spc="0" normalizeH="0" baseline="0" noProof="0" dirty="0" err="1">
                <a:ln>
                  <a:noFill/>
                </a:ln>
                <a:solidFill>
                  <a:srgbClr val="4D5766">
                    <a:lumMod val="50000"/>
                  </a:srgbClr>
                </a:solidFill>
                <a:effectLst/>
                <a:uLnTx/>
                <a:uFillTx/>
                <a:latin typeface="Nokia Pure Text Light"/>
              </a:rPr>
              <a:t>Flexi</a:t>
            </a:r>
            <a:r>
              <a:rPr kumimoji="0" lang="fi-FI" sz="1050" b="0" i="0" u="none" strike="noStrike" kern="0" cap="none" spc="0" normalizeH="0" baseline="0" noProof="0" dirty="0">
                <a:ln>
                  <a:noFill/>
                </a:ln>
                <a:solidFill>
                  <a:srgbClr val="4D5766">
                    <a:lumMod val="50000"/>
                  </a:srgbClr>
                </a:solidFill>
                <a:effectLst/>
                <a:uLnTx/>
                <a:uFillTx/>
                <a:latin typeface="Nokia Pure Text Light"/>
              </a:rPr>
              <a:t> </a:t>
            </a:r>
            <a:r>
              <a:rPr kumimoji="0" lang="fi-FI" sz="1050" b="0" i="0" u="none" strike="noStrike" kern="0" cap="none" spc="0" normalizeH="0" baseline="0" noProof="0" dirty="0" err="1">
                <a:ln>
                  <a:noFill/>
                </a:ln>
                <a:solidFill>
                  <a:srgbClr val="4D5766">
                    <a:lumMod val="50000"/>
                  </a:srgbClr>
                </a:solidFill>
                <a:effectLst/>
                <a:uLnTx/>
                <a:uFillTx/>
                <a:latin typeface="Nokia Pure Text Light"/>
              </a:rPr>
              <a:t>Cabinets</a:t>
            </a:r>
            <a:endParaRPr kumimoji="0" lang="fi-FI" sz="1050" b="0" i="0" u="none" strike="noStrike" kern="0" cap="none" spc="0" normalizeH="0" baseline="0" noProof="0" dirty="0">
              <a:ln>
                <a:noFill/>
              </a:ln>
              <a:solidFill>
                <a:srgbClr val="4D5766">
                  <a:lumMod val="50000"/>
                </a:srgbClr>
              </a:solidFill>
              <a:effectLst/>
              <a:uLnTx/>
              <a:uFillTx/>
              <a:latin typeface="Nokia Pure Text Light"/>
            </a:endParaRPr>
          </a:p>
        </p:txBody>
      </p:sp>
      <p:grpSp>
        <p:nvGrpSpPr>
          <p:cNvPr id="42" name="Group 41">
            <a:extLst>
              <a:ext uri="{FF2B5EF4-FFF2-40B4-BE49-F238E27FC236}">
                <a16:creationId xmlns:a16="http://schemas.microsoft.com/office/drawing/2014/main" id="{02EF6AA4-C262-45CB-AFDF-E5DD6D579761}"/>
              </a:ext>
            </a:extLst>
          </p:cNvPr>
          <p:cNvGrpSpPr/>
          <p:nvPr/>
        </p:nvGrpSpPr>
        <p:grpSpPr>
          <a:xfrm>
            <a:off x="4658280" y="1217376"/>
            <a:ext cx="1598194" cy="977024"/>
            <a:chOff x="4115352" y="1362924"/>
            <a:chExt cx="1598194" cy="977024"/>
          </a:xfrm>
        </p:grpSpPr>
        <p:sp>
          <p:nvSpPr>
            <p:cNvPr id="43" name="TextBox 42">
              <a:extLst>
                <a:ext uri="{FF2B5EF4-FFF2-40B4-BE49-F238E27FC236}">
                  <a16:creationId xmlns:a16="http://schemas.microsoft.com/office/drawing/2014/main" id="{24E65EC3-1232-48B1-B3EB-022A1A62E745}"/>
                </a:ext>
              </a:extLst>
            </p:cNvPr>
            <p:cNvSpPr txBox="1"/>
            <p:nvPr/>
          </p:nvSpPr>
          <p:spPr>
            <a:xfrm>
              <a:off x="4115352" y="1362924"/>
              <a:ext cx="1598194"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50" b="0" i="0" u="none" strike="noStrike" kern="0" cap="none" spc="0" normalizeH="0" baseline="0" noProof="0" dirty="0" err="1">
                  <a:ln>
                    <a:noFill/>
                  </a:ln>
                  <a:solidFill>
                    <a:srgbClr val="4D5766">
                      <a:lumMod val="50000"/>
                    </a:srgbClr>
                  </a:solidFill>
                  <a:effectLst/>
                  <a:uLnTx/>
                  <a:uFillTx/>
                  <a:latin typeface="Nokia Pure Text Light"/>
                </a:rPr>
                <a:t>AirScale</a:t>
              </a:r>
              <a:r>
                <a:rPr kumimoji="0" lang="fi-FI" sz="1050" b="0" i="0" u="none" strike="noStrike" kern="0" cap="none" spc="0" normalizeH="0" baseline="0" noProof="0" dirty="0">
                  <a:ln>
                    <a:noFill/>
                  </a:ln>
                  <a:solidFill>
                    <a:srgbClr val="4D5766">
                      <a:lumMod val="50000"/>
                    </a:srgbClr>
                  </a:solidFill>
                  <a:effectLst/>
                  <a:uLnTx/>
                  <a:uFillTx/>
                  <a:latin typeface="Nokia Pure Text Light"/>
                </a:rPr>
                <a:t> </a:t>
              </a:r>
              <a:r>
                <a:rPr kumimoji="0" lang="fi-FI" sz="1050" b="0" i="0" u="none" strike="noStrike" kern="0" cap="none" spc="0" normalizeH="0" baseline="0" noProof="0" dirty="0" err="1">
                  <a:ln>
                    <a:noFill/>
                  </a:ln>
                  <a:solidFill>
                    <a:srgbClr val="4D5766">
                      <a:lumMod val="50000"/>
                    </a:srgbClr>
                  </a:solidFill>
                  <a:effectLst/>
                  <a:uLnTx/>
                  <a:uFillTx/>
                  <a:latin typeface="Nokia Pure Text Light"/>
                </a:rPr>
                <a:t>Outdoor</a:t>
              </a:r>
              <a:r>
                <a:rPr kumimoji="0" lang="fi-FI" sz="1050" b="0" i="0" u="none" strike="noStrike" kern="0" cap="none" spc="0" normalizeH="0" baseline="0" noProof="0" dirty="0">
                  <a:ln>
                    <a:noFill/>
                  </a:ln>
                  <a:solidFill>
                    <a:srgbClr val="4D5766">
                      <a:lumMod val="50000"/>
                    </a:srgbClr>
                  </a:solidFill>
                  <a:effectLst/>
                  <a:uLnTx/>
                  <a:uFillTx/>
                  <a:latin typeface="Nokia Pure Text Light"/>
                </a:rPr>
                <a:t> </a:t>
              </a:r>
              <a:r>
                <a:rPr kumimoji="0" lang="fi-FI" sz="1050" b="0" i="0" u="none" strike="noStrike" kern="0" cap="none" spc="0" normalizeH="0" baseline="0" noProof="0" dirty="0" err="1">
                  <a:ln>
                    <a:noFill/>
                  </a:ln>
                  <a:solidFill>
                    <a:srgbClr val="4D5766">
                      <a:lumMod val="50000"/>
                    </a:srgbClr>
                  </a:solidFill>
                  <a:effectLst/>
                  <a:uLnTx/>
                  <a:uFillTx/>
                  <a:latin typeface="Nokia Pure Text Light"/>
                </a:rPr>
                <a:t>Cabinets</a:t>
              </a:r>
              <a:endParaRPr kumimoji="0" lang="en-US" sz="1050" b="0" i="0" u="none" strike="noStrike" kern="0" cap="none" spc="0" normalizeH="0" baseline="0" noProof="0" dirty="0" err="1">
                <a:ln>
                  <a:noFill/>
                </a:ln>
                <a:solidFill>
                  <a:srgbClr val="4D5766">
                    <a:lumMod val="50000"/>
                  </a:srgbClr>
                </a:solidFill>
                <a:effectLst/>
                <a:uLnTx/>
                <a:uFillTx/>
                <a:latin typeface="Nokia Pure Text Light"/>
              </a:endParaRPr>
            </a:p>
          </p:txBody>
        </p:sp>
        <p:pic>
          <p:nvPicPr>
            <p:cNvPr id="44" name="Picture 2">
              <a:extLst>
                <a:ext uri="{FF2B5EF4-FFF2-40B4-BE49-F238E27FC236}">
                  <a16:creationId xmlns:a16="http://schemas.microsoft.com/office/drawing/2014/main" id="{D3C25E3A-942B-4936-8FC9-FCC957E963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373688" y="1616660"/>
              <a:ext cx="939656" cy="72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5" name="Picture 44">
            <a:extLst>
              <a:ext uri="{FF2B5EF4-FFF2-40B4-BE49-F238E27FC236}">
                <a16:creationId xmlns:a16="http://schemas.microsoft.com/office/drawing/2014/main" id="{5933E255-BEB4-418F-8DAF-BBFEE2E3401B}"/>
              </a:ext>
            </a:extLst>
          </p:cNvPr>
          <p:cNvPicPr>
            <a:picLocks noChangeAspect="1"/>
          </p:cNvPicPr>
          <p:nvPr/>
        </p:nvPicPr>
        <p:blipFill>
          <a:blip r:embed="rId10"/>
          <a:stretch>
            <a:fillRect/>
          </a:stretch>
        </p:blipFill>
        <p:spPr>
          <a:xfrm>
            <a:off x="6858000" y="2708040"/>
            <a:ext cx="1131098" cy="1491280"/>
          </a:xfrm>
          <a:prstGeom prst="rect">
            <a:avLst/>
          </a:prstGeom>
        </p:spPr>
      </p:pic>
      <p:sp>
        <p:nvSpPr>
          <p:cNvPr id="46" name="Footer Placeholder 3">
            <a:extLst>
              <a:ext uri="{FF2B5EF4-FFF2-40B4-BE49-F238E27FC236}">
                <a16:creationId xmlns:a16="http://schemas.microsoft.com/office/drawing/2014/main" id="{1141E57B-1075-42D2-99C1-D5336750CC1B}"/>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432143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2879-4122-45CC-B678-419569917992}"/>
              </a:ext>
            </a:extLst>
          </p:cNvPr>
          <p:cNvSpPr txBox="1">
            <a:spLocks/>
          </p:cNvSpPr>
          <p:nvPr/>
        </p:nvSpPr>
        <p:spPr bwMode="auto">
          <a:xfrm>
            <a:off x="417600" y="279249"/>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2000" b="0" kern="1200">
                <a:solidFill>
                  <a:schemeClr val="tx1"/>
                </a:solidFill>
                <a:latin typeface="+mj-lt"/>
                <a:ea typeface="Nokia Pure Headline Ultra Light" panose="020B0204020202020204" pitchFamily="34" charset="0"/>
                <a:cs typeface="Arial"/>
              </a:defRPr>
            </a:lvl1pPr>
            <a:lvl2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189"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189" algn="l" defTabSz="457189" rtl="0" eaLnBrk="1" fontAlgn="base" hangingPunct="1">
              <a:spcBef>
                <a:spcPct val="0"/>
              </a:spcBef>
              <a:spcAft>
                <a:spcPct val="0"/>
              </a:spcAft>
              <a:defRPr b="1">
                <a:solidFill>
                  <a:schemeClr val="bg2"/>
                </a:solidFill>
                <a:latin typeface="Arial" charset="0"/>
                <a:ea typeface="ヒラギノ角ゴ Pro W3" charset="0"/>
              </a:defRPr>
            </a:lvl6pPr>
            <a:lvl7pPr marL="914378" algn="l" defTabSz="457189" rtl="0" eaLnBrk="1" fontAlgn="base" hangingPunct="1">
              <a:spcBef>
                <a:spcPct val="0"/>
              </a:spcBef>
              <a:spcAft>
                <a:spcPct val="0"/>
              </a:spcAft>
              <a:defRPr b="1">
                <a:solidFill>
                  <a:schemeClr val="bg2"/>
                </a:solidFill>
                <a:latin typeface="Arial" charset="0"/>
                <a:ea typeface="ヒラギノ角ゴ Pro W3" charset="0"/>
              </a:defRPr>
            </a:lvl7pPr>
            <a:lvl8pPr marL="1371566" algn="l" defTabSz="457189" rtl="0" eaLnBrk="1" fontAlgn="base" hangingPunct="1">
              <a:spcBef>
                <a:spcPct val="0"/>
              </a:spcBef>
              <a:spcAft>
                <a:spcPct val="0"/>
              </a:spcAft>
              <a:defRPr b="1">
                <a:solidFill>
                  <a:schemeClr val="bg2"/>
                </a:solidFill>
                <a:latin typeface="Arial" charset="0"/>
                <a:ea typeface="ヒラギノ角ゴ Pro W3" charset="0"/>
              </a:defRPr>
            </a:lvl8pPr>
            <a:lvl9pPr marL="1828754" algn="l" defTabSz="457189" rtl="0" eaLnBrk="1" fontAlgn="base" hangingPunct="1">
              <a:spcBef>
                <a:spcPct val="0"/>
              </a:spcBef>
              <a:spcAft>
                <a:spcPct val="0"/>
              </a:spcAft>
              <a:defRPr b="1">
                <a:solidFill>
                  <a:schemeClr val="bg2"/>
                </a:solidFill>
                <a:latin typeface="Arial" charset="0"/>
                <a:ea typeface="ヒラギノ角ゴ Pro W3" charset="0"/>
              </a:defRPr>
            </a:lvl9pPr>
          </a:lstStyle>
          <a:p>
            <a:pPr marL="0" marR="0" lvl="0" indent="0" algn="l" defTabSz="457189"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124191"/>
                </a:solidFill>
                <a:effectLst/>
                <a:uLnTx/>
                <a:uFillTx/>
                <a:latin typeface="Nokia Pure Headline Light"/>
                <a:cs typeface="Arial"/>
              </a:rPr>
              <a:t>SRAN17A feature parity</a:t>
            </a:r>
            <a:endParaRPr kumimoji="0" lang="en-GB" sz="2000" b="0" i="0" u="none" strike="noStrike" kern="1200" cap="none" spc="0" normalizeH="0" baseline="0" noProof="0" dirty="0">
              <a:ln>
                <a:noFill/>
              </a:ln>
              <a:solidFill>
                <a:srgbClr val="124191"/>
              </a:solidFill>
              <a:effectLst/>
              <a:uLnTx/>
              <a:uFillTx/>
              <a:latin typeface="Nokia Pure Headline Light"/>
              <a:cs typeface="Arial"/>
            </a:endParaRPr>
          </a:p>
        </p:txBody>
      </p:sp>
      <p:sp>
        <p:nvSpPr>
          <p:cNvPr id="3" name="Text Placeholder 10">
            <a:extLst>
              <a:ext uri="{FF2B5EF4-FFF2-40B4-BE49-F238E27FC236}">
                <a16:creationId xmlns:a16="http://schemas.microsoft.com/office/drawing/2014/main" id="{2EE1E876-E334-4940-A6E0-FF539D52334D}"/>
              </a:ext>
            </a:extLst>
          </p:cNvPr>
          <p:cNvSpPr txBox="1">
            <a:spLocks/>
          </p:cNvSpPr>
          <p:nvPr/>
        </p:nvSpPr>
        <p:spPr>
          <a:xfrm>
            <a:off x="417512" y="590400"/>
            <a:ext cx="8308800" cy="309600"/>
          </a:xfrm>
          <a:prstGeom prst="rect">
            <a:avLst/>
          </a:prstGeom>
        </p:spPr>
        <p:txBody>
          <a:bodyPr lIns="0" tIns="0" rIns="0" bIns="0"/>
          <a:lstStyle>
            <a:lvl1pPr marL="0" marR="0" indent="0" algn="l" defTabSz="457189" rtl="0" eaLnBrk="1" fontAlgn="base" latinLnBrk="0" hangingPunct="1">
              <a:lnSpc>
                <a:spcPct val="100000"/>
              </a:lnSpc>
              <a:spcBef>
                <a:spcPct val="0"/>
              </a:spcBef>
              <a:spcAft>
                <a:spcPts val="0"/>
              </a:spcAft>
              <a:buClrTx/>
              <a:buSzTx/>
              <a:buFont typeface="Arial" charset="0"/>
              <a:buNone/>
              <a:tabLst/>
              <a:defRPr sz="2000" kern="1200">
                <a:solidFill>
                  <a:schemeClr val="bg2"/>
                </a:solidFill>
                <a:latin typeface="+mj-lt"/>
                <a:ea typeface="ヒラギノ角ゴ Pro W3" charset="0"/>
                <a:cs typeface="ヒラギノ角ゴ Pro W3" charset="0"/>
              </a:defRPr>
            </a:lvl1pPr>
            <a:lvl2pPr marL="458777" indent="-228594" algn="l" defTabSz="457189" rtl="0" eaLnBrk="1" fontAlgn="base" hangingPunct="1">
              <a:spcBef>
                <a:spcPct val="0"/>
              </a:spcBef>
              <a:spcAft>
                <a:spcPts val="600"/>
              </a:spcAft>
              <a:buFont typeface="Lucida Grande"/>
              <a:buChar char="-"/>
              <a:defRPr sz="2800" kern="1200">
                <a:solidFill>
                  <a:schemeClr val="tx2"/>
                </a:solidFill>
                <a:latin typeface="+mn-lt"/>
                <a:ea typeface="ヒラギノ角ゴ Pro W3" charset="0"/>
                <a:cs typeface="ヒラギノ角ゴ Pro W3"/>
              </a:defRPr>
            </a:lvl2pPr>
            <a:lvl3pPr marL="684196" indent="-225419" algn="l" defTabSz="457189" rtl="0" eaLnBrk="1" fontAlgn="base" hangingPunct="1">
              <a:spcBef>
                <a:spcPct val="0"/>
              </a:spcBef>
              <a:spcAft>
                <a:spcPts val="600"/>
              </a:spcAft>
              <a:buFont typeface="Arial" charset="0"/>
              <a:buChar char="•"/>
              <a:defRPr sz="2400" kern="1200">
                <a:solidFill>
                  <a:schemeClr val="tx2"/>
                </a:solidFill>
                <a:latin typeface="+mn-lt"/>
                <a:ea typeface="ヒラギノ角ゴ Pro W3" charset="0"/>
                <a:cs typeface="ヒラギノ角ゴ Pro W3"/>
              </a:defRPr>
            </a:lvl3pPr>
            <a:lvl4pPr marL="912791" indent="-228594" algn="l" defTabSz="457189" rtl="0" eaLnBrk="1" fontAlgn="base" hangingPunct="1">
              <a:spcBef>
                <a:spcPct val="0"/>
              </a:spcBef>
              <a:spcAft>
                <a:spcPts val="600"/>
              </a:spcAft>
              <a:buFont typeface="Lucida Grande"/>
              <a:buChar char="-"/>
              <a:defRPr sz="2000" kern="1200">
                <a:solidFill>
                  <a:schemeClr val="tx2"/>
                </a:solidFill>
                <a:latin typeface="+mn-lt"/>
                <a:ea typeface="ヒラギノ角ゴ Pro W3" charset="0"/>
                <a:cs typeface="ヒラギノ角ゴ Pro W3"/>
              </a:defRPr>
            </a:lvl4pPr>
            <a:lvl5pPr marL="1142972" indent="-230183" algn="l" defTabSz="457189" rtl="0" eaLnBrk="1" fontAlgn="base" hangingPunct="1">
              <a:spcBef>
                <a:spcPct val="0"/>
              </a:spcBef>
              <a:spcAft>
                <a:spcPts val="600"/>
              </a:spcAft>
              <a:buFont typeface="Arial" charset="0"/>
              <a:buChar char="•"/>
              <a:defRPr sz="2000" kern="1200">
                <a:solidFill>
                  <a:schemeClr val="tx2"/>
                </a:solidFill>
                <a:latin typeface="+mn-lt"/>
                <a:ea typeface="ヒラギノ角ゴ Pro W3" charset="0"/>
                <a:cs typeface="ヒラギノ角ゴ Pro W3"/>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base" latinLnBrk="0" hangingPunct="1">
              <a:lnSpc>
                <a:spcPct val="100000"/>
              </a:lnSpc>
              <a:spcBef>
                <a:spcPct val="0"/>
              </a:spcBef>
              <a:spcAft>
                <a:spcPts val="0"/>
              </a:spcAft>
              <a:buClrTx/>
              <a:buSzTx/>
              <a:buFont typeface="Arial" charset="0"/>
              <a:buNone/>
              <a:tabLst/>
              <a:defRPr/>
            </a:pPr>
            <a:endParaRPr kumimoji="0" lang="en-GB" sz="2000" b="0" i="0" u="none" strike="noStrike" kern="1200" cap="none" spc="0" normalizeH="0" baseline="0" noProof="0" dirty="0">
              <a:ln>
                <a:noFill/>
              </a:ln>
              <a:solidFill>
                <a:srgbClr val="4D5766"/>
              </a:solidFill>
              <a:effectLst/>
              <a:uLnTx/>
              <a:uFillTx/>
              <a:latin typeface="Nokia Pure Headline Light"/>
            </a:endParaRPr>
          </a:p>
        </p:txBody>
      </p:sp>
      <p:graphicFrame>
        <p:nvGraphicFramePr>
          <p:cNvPr id="5" name="Content Placeholder 7">
            <a:extLst>
              <a:ext uri="{FF2B5EF4-FFF2-40B4-BE49-F238E27FC236}">
                <a16:creationId xmlns:a16="http://schemas.microsoft.com/office/drawing/2014/main" id="{82D08313-EF98-476A-9ABE-157638ACDF89}"/>
              </a:ext>
            </a:extLst>
          </p:cNvPr>
          <p:cNvGraphicFramePr>
            <a:graphicFrameLocks/>
          </p:cNvGraphicFramePr>
          <p:nvPr/>
        </p:nvGraphicFramePr>
        <p:xfrm>
          <a:off x="4946747" y="1540559"/>
          <a:ext cx="3779566" cy="2595208"/>
        </p:xfrm>
        <a:graphic>
          <a:graphicData uri="http://schemas.openxmlformats.org/drawingml/2006/table">
            <a:tbl>
              <a:tblPr/>
              <a:tblGrid>
                <a:gridCol w="615111">
                  <a:extLst>
                    <a:ext uri="{9D8B030D-6E8A-4147-A177-3AD203B41FA5}">
                      <a16:colId xmlns:a16="http://schemas.microsoft.com/office/drawing/2014/main" val="4292736343"/>
                    </a:ext>
                  </a:extLst>
                </a:gridCol>
                <a:gridCol w="3164455">
                  <a:extLst>
                    <a:ext uri="{9D8B030D-6E8A-4147-A177-3AD203B41FA5}">
                      <a16:colId xmlns:a16="http://schemas.microsoft.com/office/drawing/2014/main" val="964799053"/>
                    </a:ext>
                  </a:extLst>
                </a:gridCol>
              </a:tblGrid>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fi-FI" sz="900" b="1" i="0" u="none" strike="noStrike" dirty="0">
                          <a:solidFill>
                            <a:srgbClr val="FFFFFF"/>
                          </a:solidFill>
                          <a:effectLst/>
                          <a:latin typeface="Nokia Pure Headline Light" panose="020B0304040602060303" pitchFamily="34" charset="0"/>
                        </a:rPr>
                        <a:t>Feature ID</a:t>
                      </a:r>
                    </a:p>
                  </a:txBody>
                  <a:tcPr marL="628" marR="628" marT="628"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fi-FI" sz="900" b="1" i="0" u="none" strike="noStrike" dirty="0">
                          <a:solidFill>
                            <a:srgbClr val="FFFFFF"/>
                          </a:solidFill>
                          <a:effectLst/>
                          <a:latin typeface="Nokia Pure Headline Light" panose="020B0304040602060303" pitchFamily="34" charset="0"/>
                        </a:rPr>
                        <a:t>SRAN17A </a:t>
                      </a:r>
                      <a:r>
                        <a:rPr lang="fi-FI" sz="900" b="1" i="0" u="none" strike="noStrike" dirty="0" err="1">
                          <a:solidFill>
                            <a:srgbClr val="FFFFFF"/>
                          </a:solidFill>
                          <a:effectLst/>
                          <a:latin typeface="Nokia Pure Headline Light" panose="020B0304040602060303" pitchFamily="34" charset="0"/>
                        </a:rPr>
                        <a:t>Exclusion</a:t>
                      </a:r>
                      <a:r>
                        <a:rPr lang="fi-FI" sz="900" b="1" i="0" u="none" strike="noStrike" dirty="0">
                          <a:solidFill>
                            <a:srgbClr val="FFFFFF"/>
                          </a:solidFill>
                          <a:effectLst/>
                          <a:latin typeface="Nokia Pure Headline Light" panose="020B0304040602060303" pitchFamily="34" charset="0"/>
                        </a:rPr>
                        <a:t> Feature Component </a:t>
                      </a:r>
                      <a:r>
                        <a:rPr lang="fi-FI" sz="900" b="1" i="0" u="none" strike="noStrike" dirty="0" err="1">
                          <a:solidFill>
                            <a:srgbClr val="FFFFFF"/>
                          </a:solidFill>
                          <a:effectLst/>
                          <a:latin typeface="Nokia Pure Headline Light" panose="020B0304040602060303" pitchFamily="34" charset="0"/>
                        </a:rPr>
                        <a:t>Title</a:t>
                      </a:r>
                      <a:endParaRPr lang="fi-FI" sz="900" b="1" i="0" u="none" strike="noStrike" dirty="0">
                        <a:solidFill>
                          <a:srgbClr val="FFFFFF"/>
                        </a:solidFill>
                        <a:effectLst/>
                        <a:latin typeface="Nokia Pure Headline Light" panose="020B0304040602060303" pitchFamily="34" charset="0"/>
                      </a:endParaRPr>
                    </a:p>
                  </a:txBody>
                  <a:tcPr marL="628" marR="628" marT="628"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245676691"/>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dirty="0">
                          <a:solidFill>
                            <a:srgbClr val="000000"/>
                          </a:solidFill>
                          <a:effectLst/>
                          <a:latin typeface="Calibri" panose="020F0502020204030204" pitchFamily="34" charset="0"/>
                        </a:rPr>
                        <a:t>LTE2483</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en-US" sz="800" b="0" i="0" u="none" strike="noStrike" dirty="0">
                          <a:solidFill>
                            <a:srgbClr val="000000"/>
                          </a:solidFill>
                          <a:effectLst/>
                          <a:latin typeface="Calibri" panose="020F0502020204030204" pitchFamily="34" charset="0"/>
                        </a:rPr>
                        <a:t>Classical WCDMA/LTE RF-sharing on AirScale SM Indoor</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419047765"/>
                  </a:ext>
                </a:extLst>
              </a:tr>
              <a:tr h="229228">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a:solidFill>
                            <a:srgbClr val="000000"/>
                          </a:solidFill>
                          <a:effectLst/>
                          <a:latin typeface="Calibri" panose="020F0502020204030204" pitchFamily="34" charset="0"/>
                        </a:rPr>
                        <a:t>LTE2881</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en-US" sz="800" b="0" i="0" u="none" strike="noStrike" dirty="0">
                          <a:solidFill>
                            <a:srgbClr val="000000"/>
                          </a:solidFill>
                          <a:effectLst/>
                          <a:latin typeface="Calibri" panose="020F0502020204030204" pitchFamily="34" charset="0"/>
                        </a:rPr>
                        <a:t>Support of classical WCDMA/LTE RF-sharing on 3Tx/6Rx RF-module (Rel. 3.3-family)</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30050053"/>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a:solidFill>
                            <a:srgbClr val="000000"/>
                          </a:solidFill>
                          <a:effectLst/>
                          <a:latin typeface="Calibri" panose="020F0502020204030204" pitchFamily="34" charset="0"/>
                        </a:rPr>
                        <a:t>LTE2998</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en-US" sz="800" b="0" i="0" u="none" strike="noStrike" dirty="0">
                          <a:solidFill>
                            <a:srgbClr val="000000"/>
                          </a:solidFill>
                          <a:effectLst/>
                          <a:latin typeface="Calibri" panose="020F0502020204030204" pitchFamily="34" charset="0"/>
                        </a:rPr>
                        <a:t>4- and 6-sector support for classical WCDMA/LTE RF-sharing</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2718473269"/>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dirty="0">
                          <a:solidFill>
                            <a:srgbClr val="000000"/>
                          </a:solidFill>
                          <a:effectLst/>
                          <a:latin typeface="Calibri" panose="020F0502020204030204" pitchFamily="34" charset="0"/>
                        </a:rPr>
                        <a:t>LTE3129</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en-US" sz="800" b="0" i="0" u="none" strike="noStrike" dirty="0">
                          <a:solidFill>
                            <a:srgbClr val="000000"/>
                          </a:solidFill>
                          <a:effectLst/>
                          <a:latin typeface="Calibri" panose="020F0502020204030204" pitchFamily="34" charset="0"/>
                        </a:rPr>
                        <a:t>Classical WCDMA/LTE RF-sharing with 40 MHz occupied bandwidth</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249607686"/>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1" i="0" u="none" strike="noStrike" dirty="0">
                          <a:solidFill>
                            <a:srgbClr val="000000"/>
                          </a:solidFill>
                          <a:effectLst/>
                          <a:latin typeface="Calibri" panose="020F0502020204030204" pitchFamily="34" charset="0"/>
                        </a:rPr>
                        <a:t>LTE3688</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en-US" sz="800" b="1" i="0" u="none" strike="noStrike" dirty="0">
                          <a:solidFill>
                            <a:srgbClr val="000000"/>
                          </a:solidFill>
                          <a:effectLst/>
                          <a:latin typeface="Calibri" panose="020F0502020204030204" pitchFamily="34" charset="0"/>
                        </a:rPr>
                        <a:t>Additional FDD-TDD Carrier Aggregation band combinations - V</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2503748968"/>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dirty="0">
                          <a:solidFill>
                            <a:srgbClr val="000000"/>
                          </a:solidFill>
                          <a:effectLst/>
                          <a:latin typeface="Calibri" panose="020F0502020204030204" pitchFamily="34" charset="0"/>
                        </a:rPr>
                        <a:t>LTE3778</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en-US" sz="800" b="0" i="0" u="none" strike="noStrike" dirty="0">
                          <a:solidFill>
                            <a:srgbClr val="000000"/>
                          </a:solidFill>
                          <a:effectLst/>
                          <a:latin typeface="Calibri" panose="020F0502020204030204" pitchFamily="34" charset="0"/>
                        </a:rPr>
                        <a:t>User throughput to include the Initial Burst Delay</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1547758260"/>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dirty="0">
                          <a:solidFill>
                            <a:srgbClr val="000000"/>
                          </a:solidFill>
                          <a:effectLst/>
                          <a:latin typeface="Calibri" panose="020F0502020204030204" pitchFamily="34" charset="0"/>
                        </a:rPr>
                        <a:t>RAN1273</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fi-FI" sz="800" b="0" i="0" u="none" strike="noStrike" dirty="0">
                          <a:solidFill>
                            <a:srgbClr val="000000"/>
                          </a:solidFill>
                          <a:effectLst/>
                          <a:latin typeface="Calibri" panose="020F0502020204030204" pitchFamily="34" charset="0"/>
                        </a:rPr>
                        <a:t>HSPA </a:t>
                      </a:r>
                      <a:r>
                        <a:rPr lang="fi-FI" sz="800" b="0" i="0" u="none" strike="noStrike" dirty="0" err="1">
                          <a:solidFill>
                            <a:srgbClr val="000000"/>
                          </a:solidFill>
                          <a:effectLst/>
                          <a:latin typeface="Calibri" panose="020F0502020204030204" pitchFamily="34" charset="0"/>
                        </a:rPr>
                        <a:t>Pre-emption</a:t>
                      </a:r>
                      <a:r>
                        <a:rPr lang="fi-FI" sz="800" b="0" i="0" u="none" strike="noStrike" dirty="0">
                          <a:solidFill>
                            <a:srgbClr val="000000"/>
                          </a:solidFill>
                          <a:effectLst/>
                          <a:latin typeface="Calibri" panose="020F0502020204030204" pitchFamily="34" charset="0"/>
                        </a:rPr>
                        <a:t> for NRT-</a:t>
                      </a:r>
                      <a:r>
                        <a:rPr lang="fi-FI" sz="800" b="0" i="0" u="none" strike="noStrike" dirty="0" err="1">
                          <a:solidFill>
                            <a:srgbClr val="000000"/>
                          </a:solidFill>
                          <a:effectLst/>
                          <a:latin typeface="Calibri" panose="020F0502020204030204" pitchFamily="34" charset="0"/>
                        </a:rPr>
                        <a:t>over</a:t>
                      </a:r>
                      <a:r>
                        <a:rPr lang="fi-FI" sz="800" b="0" i="0" u="none" strike="noStrike" dirty="0">
                          <a:solidFill>
                            <a:srgbClr val="000000"/>
                          </a:solidFill>
                          <a:effectLst/>
                          <a:latin typeface="Calibri" panose="020F0502020204030204" pitchFamily="34" charset="0"/>
                        </a:rPr>
                        <a:t>-NRT</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156097053"/>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dirty="0">
                          <a:solidFill>
                            <a:srgbClr val="000000"/>
                          </a:solidFill>
                          <a:effectLst/>
                          <a:latin typeface="Calibri" panose="020F0502020204030204" pitchFamily="34" charset="0"/>
                        </a:rPr>
                        <a:t>RAN3353</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fi-FI" sz="800" b="0" i="0" u="none" strike="noStrike">
                          <a:solidFill>
                            <a:srgbClr val="000000"/>
                          </a:solidFill>
                          <a:effectLst/>
                          <a:latin typeface="Calibri" panose="020F0502020204030204" pitchFamily="34" charset="0"/>
                        </a:rPr>
                        <a:t>Online management of MHA</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1843059709"/>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dirty="0">
                          <a:solidFill>
                            <a:srgbClr val="000000"/>
                          </a:solidFill>
                          <a:effectLst/>
                          <a:latin typeface="Calibri" panose="020F0502020204030204" pitchFamily="34" charset="0"/>
                        </a:rPr>
                        <a:t>RAN3354</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en-US" sz="800" b="0" i="0" u="none" strike="noStrike" dirty="0">
                          <a:solidFill>
                            <a:srgbClr val="000000"/>
                          </a:solidFill>
                          <a:effectLst/>
                          <a:latin typeface="Calibri" panose="020F0502020204030204" pitchFamily="34" charset="0"/>
                        </a:rPr>
                        <a:t>Online management of Antenna Line Devices</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1177618444"/>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dirty="0">
                          <a:solidFill>
                            <a:srgbClr val="000000"/>
                          </a:solidFill>
                          <a:effectLst/>
                          <a:latin typeface="Calibri" panose="020F0502020204030204" pitchFamily="34" charset="0"/>
                        </a:rPr>
                        <a:t>RAN3358</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fi-FI" sz="800" b="0" i="0" u="none" strike="noStrike" dirty="0">
                          <a:solidFill>
                            <a:srgbClr val="000000"/>
                          </a:solidFill>
                          <a:effectLst/>
                          <a:latin typeface="Calibri" panose="020F0502020204030204" pitchFamily="34" charset="0"/>
                        </a:rPr>
                        <a:t>OMS for Nokia CBIS</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1002750281"/>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dirty="0">
                          <a:solidFill>
                            <a:srgbClr val="000000"/>
                          </a:solidFill>
                          <a:effectLst/>
                          <a:latin typeface="Calibri" panose="020F0502020204030204" pitchFamily="34" charset="0"/>
                        </a:rPr>
                        <a:t>RAN3107</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en-US" sz="800" b="0" i="0" u="none" strike="noStrike" dirty="0">
                          <a:solidFill>
                            <a:srgbClr val="000000"/>
                          </a:solidFill>
                          <a:effectLst/>
                          <a:latin typeface="Calibri" panose="020F0502020204030204" pitchFamily="34" charset="0"/>
                        </a:rPr>
                        <a:t>RF sharing with RF unit chaining</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1385538743"/>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dirty="0">
                          <a:solidFill>
                            <a:srgbClr val="000000"/>
                          </a:solidFill>
                          <a:effectLst/>
                          <a:latin typeface="Calibri" panose="020F0502020204030204" pitchFamily="34" charset="0"/>
                        </a:rPr>
                        <a:t>RAN3331</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en-US" sz="800" b="0" i="0" u="none" strike="noStrike" dirty="0">
                          <a:solidFill>
                            <a:srgbClr val="000000"/>
                          </a:solidFill>
                          <a:effectLst/>
                          <a:latin typeface="Calibri" panose="020F0502020204030204" pitchFamily="34" charset="0"/>
                        </a:rPr>
                        <a:t>WCDMA-support for RF-sharing with LTE AirScale</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819686532"/>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dirty="0">
                          <a:solidFill>
                            <a:srgbClr val="000000"/>
                          </a:solidFill>
                          <a:effectLst/>
                          <a:latin typeface="Calibri" panose="020F0502020204030204" pitchFamily="34" charset="0"/>
                        </a:rPr>
                        <a:t>RG302513</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fi-FI" sz="800" b="0" i="0" u="none" strike="noStrike" dirty="0" err="1">
                          <a:solidFill>
                            <a:srgbClr val="000000"/>
                          </a:solidFill>
                          <a:effectLst/>
                          <a:latin typeface="Calibri" panose="020F0502020204030204" pitchFamily="34" charset="0"/>
                        </a:rPr>
                        <a:t>Non</a:t>
                      </a:r>
                      <a:r>
                        <a:rPr lang="fi-FI" sz="800" b="0" i="0" u="none" strike="noStrike" dirty="0">
                          <a:solidFill>
                            <a:srgbClr val="000000"/>
                          </a:solidFill>
                          <a:effectLst/>
                          <a:latin typeface="Calibri" panose="020F0502020204030204" pitchFamily="34" charset="0"/>
                        </a:rPr>
                        <a:t>-GSM BTS SW </a:t>
                      </a:r>
                      <a:r>
                        <a:rPr lang="fi-FI" sz="800" b="0" i="0" u="none" strike="noStrike" dirty="0" err="1">
                          <a:solidFill>
                            <a:srgbClr val="000000"/>
                          </a:solidFill>
                          <a:effectLst/>
                          <a:latin typeface="Calibri" panose="020F0502020204030204" pitchFamily="34" charset="0"/>
                        </a:rPr>
                        <a:t>upgrade</a:t>
                      </a:r>
                      <a:r>
                        <a:rPr lang="fi-FI" sz="800" b="0" i="0" u="none" strike="noStrike" dirty="0">
                          <a:solidFill>
                            <a:srgbClr val="000000"/>
                          </a:solidFill>
                          <a:effectLst/>
                          <a:latin typeface="Calibri" panose="020F0502020204030204" pitchFamily="34" charset="0"/>
                        </a:rPr>
                        <a:t> </a:t>
                      </a:r>
                      <a:r>
                        <a:rPr lang="fi-FI" sz="800" b="0" i="0" u="none" strike="noStrike" dirty="0" err="1">
                          <a:solidFill>
                            <a:srgbClr val="000000"/>
                          </a:solidFill>
                          <a:effectLst/>
                          <a:latin typeface="Calibri" panose="020F0502020204030204" pitchFamily="34" charset="0"/>
                        </a:rPr>
                        <a:t>with</a:t>
                      </a:r>
                      <a:r>
                        <a:rPr lang="fi-FI" sz="800" b="0" i="0" u="none" strike="noStrike" dirty="0">
                          <a:solidFill>
                            <a:srgbClr val="000000"/>
                          </a:solidFill>
                          <a:effectLst/>
                          <a:latin typeface="Calibri" panose="020F0502020204030204" pitchFamily="34" charset="0"/>
                        </a:rPr>
                        <a:t> GSM BTS EM</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516879899"/>
                  </a:ext>
                </a:extLst>
              </a:tr>
              <a:tr h="167910">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ctr" fontAlgn="b"/>
                      <a:r>
                        <a:rPr lang="fi-FI" sz="800" b="0" i="0" u="none" strike="noStrike" dirty="0">
                          <a:solidFill>
                            <a:srgbClr val="000000"/>
                          </a:solidFill>
                          <a:effectLst/>
                          <a:latin typeface="Calibri" panose="020F0502020204030204" pitchFamily="34" charset="0"/>
                        </a:rPr>
                        <a:t>RG602507</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algn="l" fontAlgn="b"/>
                      <a:r>
                        <a:rPr lang="en-US" sz="800" b="0" i="0" u="none" strike="noStrike" dirty="0">
                          <a:solidFill>
                            <a:srgbClr val="000000"/>
                          </a:solidFill>
                          <a:effectLst/>
                          <a:latin typeface="Calibri" panose="020F0502020204030204" pitchFamily="34" charset="0"/>
                        </a:rPr>
                        <a:t>Automatic output power adjustment for Multi-Carrier configurations</a:t>
                      </a:r>
                    </a:p>
                  </a:txBody>
                  <a:tcPr marL="628" marR="628" marT="6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31566130"/>
                  </a:ext>
                </a:extLst>
              </a:tr>
            </a:tbl>
          </a:graphicData>
        </a:graphic>
      </p:graphicFrame>
      <p:sp>
        <p:nvSpPr>
          <p:cNvPr id="6" name="Rectangle 5">
            <a:extLst>
              <a:ext uri="{FF2B5EF4-FFF2-40B4-BE49-F238E27FC236}">
                <a16:creationId xmlns:a16="http://schemas.microsoft.com/office/drawing/2014/main" id="{AD465A2D-41FD-4188-BC6F-D54BBD4F6073}"/>
              </a:ext>
            </a:extLst>
          </p:cNvPr>
          <p:cNvSpPr/>
          <p:nvPr/>
        </p:nvSpPr>
        <p:spPr>
          <a:xfrm>
            <a:off x="242096" y="3999953"/>
            <a:ext cx="4169720" cy="347186"/>
          </a:xfrm>
          <a:prstGeom prst="rect">
            <a:avLst/>
          </a:prstGeom>
          <a:solidFill>
            <a:srgbClr val="00C9FF"/>
          </a:solidFill>
          <a:ln w="25400" cap="flat" cmpd="sng" algn="ctr">
            <a:noFill/>
            <a:prstDash val="solid"/>
          </a:ln>
          <a:effectLst/>
        </p:spPr>
        <p:txBody>
          <a:bodyPr lIns="137160" tIns="137160" bIns="67500" rtlCol="0" anchor="ctr"/>
          <a:lstStyle/>
          <a:p>
            <a:pPr marL="0" marR="0" lvl="1" indent="0" algn="ctr" defTabSz="685800" eaLnBrk="1" fontAlgn="auto" latinLnBrk="0" hangingPunct="1">
              <a:lnSpc>
                <a:spcPct val="100000"/>
              </a:lnSpc>
              <a:spcBef>
                <a:spcPts val="238"/>
              </a:spcBef>
              <a:spcAft>
                <a:spcPts val="0"/>
              </a:spcAft>
              <a:buClr>
                <a:srgbClr val="124192"/>
              </a:buClr>
              <a:buSzTx/>
              <a:buFontTx/>
              <a:buNone/>
              <a:tabLst>
                <a:tab pos="3093537" algn="l"/>
              </a:tabLst>
              <a:defRPr/>
            </a:pPr>
            <a:r>
              <a:rPr kumimoji="0" lang="en-US" sz="1200" b="0" i="0" u="none" strike="noStrike" kern="0" cap="none" spc="0" normalizeH="0" baseline="0" noProof="0" dirty="0">
                <a:ln>
                  <a:noFill/>
                </a:ln>
                <a:solidFill>
                  <a:srgbClr val="FFFFFF"/>
                </a:solidFill>
                <a:effectLst/>
                <a:uLnTx/>
                <a:uFillTx/>
                <a:latin typeface="Nokia Pure Text Light"/>
                <a:ea typeface="+mn-ea"/>
                <a:cs typeface="+mn-cs"/>
              </a:rPr>
              <a:t>Link to: </a:t>
            </a:r>
            <a:r>
              <a:rPr kumimoji="0" lang="en-US" sz="1200" b="0" i="0" u="none" strike="noStrike" kern="0" cap="none" spc="0" normalizeH="0" baseline="0" noProof="0" dirty="0">
                <a:ln>
                  <a:noFill/>
                </a:ln>
                <a:solidFill>
                  <a:srgbClr val="FFFFFF"/>
                </a:solidFill>
                <a:effectLst/>
                <a:uLnTx/>
                <a:uFillTx/>
                <a:latin typeface="Nokia Pure Text Light"/>
                <a:ea typeface="+mn-ea"/>
                <a:cs typeface="+mn-cs"/>
                <a:hlinkClick r:id="rId2"/>
              </a:rPr>
              <a:t>RAT Feature parity with SBTS </a:t>
            </a:r>
            <a:r>
              <a:rPr kumimoji="0" lang="en-US" sz="1200" b="0" i="0" u="none" strike="noStrike" kern="0" cap="none" spc="0" normalizeH="0" baseline="0" noProof="0" dirty="0">
                <a:ln>
                  <a:noFill/>
                </a:ln>
                <a:solidFill>
                  <a:srgbClr val="FFFFFF"/>
                </a:solidFill>
                <a:effectLst/>
                <a:uLnTx/>
                <a:uFillTx/>
                <a:latin typeface="Nokia Pure Text Light"/>
                <a:ea typeface="+mn-ea"/>
                <a:cs typeface="+mn-cs"/>
                <a:hlinkClick r:id="rId3"/>
              </a:rPr>
              <a:t>–</a:t>
            </a:r>
            <a:r>
              <a:rPr kumimoji="0" lang="en-US" sz="1200" b="0" i="0" u="none" strike="noStrike" kern="0" cap="none" spc="0" normalizeH="0" baseline="0" noProof="0" dirty="0">
                <a:ln>
                  <a:noFill/>
                </a:ln>
                <a:solidFill>
                  <a:srgbClr val="FFFFFF"/>
                </a:solidFill>
                <a:effectLst/>
                <a:uLnTx/>
                <a:uFillTx/>
                <a:latin typeface="Nokia Pure Text Light"/>
                <a:ea typeface="+mn-ea"/>
                <a:cs typeface="+mn-cs"/>
                <a:hlinkClick r:id="rId2"/>
              </a:rPr>
              <a:t>material</a:t>
            </a:r>
            <a:r>
              <a:rPr kumimoji="0" lang="en-US" sz="1200" b="0" i="0" u="none" strike="noStrike" kern="0" cap="none" spc="0" normalizeH="0" baseline="0" noProof="0" dirty="0">
                <a:ln>
                  <a:noFill/>
                </a:ln>
                <a:solidFill>
                  <a:srgbClr val="FFFFFF"/>
                </a:solidFill>
                <a:effectLst/>
                <a:uLnTx/>
                <a:uFillTx/>
                <a:latin typeface="Nokia Pure Text Light"/>
                <a:ea typeface="+mn-ea"/>
                <a:cs typeface="+mn-cs"/>
              </a:rPr>
              <a:t> :</a:t>
            </a:r>
            <a:endParaRPr kumimoji="0" lang="en-US" sz="1200" b="0" i="0" u="none" strike="noStrike" kern="0" cap="none" spc="0" normalizeH="0" baseline="0" noProof="0" dirty="0">
              <a:ln>
                <a:noFill/>
              </a:ln>
              <a:solidFill>
                <a:srgbClr val="FFFFFF"/>
              </a:solidFill>
              <a:effectLst/>
              <a:uLnTx/>
              <a:uFillTx/>
              <a:latin typeface="Nokia Pure Text Light"/>
              <a:ea typeface="+mn-ea"/>
              <a:cs typeface="+mn-cs"/>
              <a:hlinkClick r:id="rId3"/>
            </a:endParaRPr>
          </a:p>
        </p:txBody>
      </p:sp>
      <p:pic>
        <p:nvPicPr>
          <p:cNvPr id="7" name="Picture 6">
            <a:extLst>
              <a:ext uri="{FF2B5EF4-FFF2-40B4-BE49-F238E27FC236}">
                <a16:creationId xmlns:a16="http://schemas.microsoft.com/office/drawing/2014/main" id="{BB93F8DB-F830-4F7A-8942-DA8EB4A10BDF}"/>
              </a:ext>
            </a:extLst>
          </p:cNvPr>
          <p:cNvPicPr>
            <a:picLocks noChangeAspect="1"/>
          </p:cNvPicPr>
          <p:nvPr/>
        </p:nvPicPr>
        <p:blipFill>
          <a:blip r:embed="rId4"/>
          <a:stretch>
            <a:fillRect/>
          </a:stretch>
        </p:blipFill>
        <p:spPr>
          <a:xfrm>
            <a:off x="242095" y="1513632"/>
            <a:ext cx="4588985" cy="2400988"/>
          </a:xfrm>
          <a:prstGeom prst="rect">
            <a:avLst/>
          </a:prstGeom>
        </p:spPr>
      </p:pic>
      <p:sp>
        <p:nvSpPr>
          <p:cNvPr id="8" name="Footer Placeholder 3">
            <a:extLst>
              <a:ext uri="{FF2B5EF4-FFF2-40B4-BE49-F238E27FC236}">
                <a16:creationId xmlns:a16="http://schemas.microsoft.com/office/drawing/2014/main" id="{EDC9A205-EF1A-4F57-A0D6-90C7FB4B1A26}"/>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2359406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CB7299A-3478-4F4C-9D65-761F8FA5F862}"/>
              </a:ext>
            </a:extLst>
          </p:cNvPr>
          <p:cNvSpPr txBox="1"/>
          <p:nvPr/>
        </p:nvSpPr>
        <p:spPr>
          <a:xfrm>
            <a:off x="588111"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1</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9" name="TextBox 8">
            <a:extLst>
              <a:ext uri="{FF2B5EF4-FFF2-40B4-BE49-F238E27FC236}">
                <a16:creationId xmlns:a16="http://schemas.microsoft.com/office/drawing/2014/main" id="{D767DFB1-92FA-45B3-A601-FFE5BA625352}"/>
              </a:ext>
            </a:extLst>
          </p:cNvPr>
          <p:cNvSpPr txBox="1"/>
          <p:nvPr/>
        </p:nvSpPr>
        <p:spPr>
          <a:xfrm>
            <a:off x="2728179"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2</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0" name="TextBox 9">
            <a:extLst>
              <a:ext uri="{FF2B5EF4-FFF2-40B4-BE49-F238E27FC236}">
                <a16:creationId xmlns:a16="http://schemas.microsoft.com/office/drawing/2014/main" id="{5E6AB0C9-B6D3-45A8-B649-1B70FA5984E9}"/>
              </a:ext>
            </a:extLst>
          </p:cNvPr>
          <p:cNvSpPr txBox="1"/>
          <p:nvPr/>
        </p:nvSpPr>
        <p:spPr>
          <a:xfrm>
            <a:off x="4868247"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3</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1" name="TextBox 10">
            <a:extLst>
              <a:ext uri="{FF2B5EF4-FFF2-40B4-BE49-F238E27FC236}">
                <a16:creationId xmlns:a16="http://schemas.microsoft.com/office/drawing/2014/main" id="{3B6953A4-5D29-4DE7-93A3-5D21EF2F3289}"/>
              </a:ext>
            </a:extLst>
          </p:cNvPr>
          <p:cNvSpPr txBox="1"/>
          <p:nvPr/>
        </p:nvSpPr>
        <p:spPr>
          <a:xfrm>
            <a:off x="7008313"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chemeClr val="accent2"/>
                </a:solidFill>
                <a:effectLst/>
                <a:uLnTx/>
                <a:uFillTx/>
                <a:latin typeface="Nokia Pure Text Light"/>
                <a:ea typeface="+mn-ea"/>
                <a:cs typeface="+mn-cs"/>
              </a:rPr>
              <a:t>4</a:t>
            </a:r>
            <a:endParaRPr kumimoji="0" lang="en-US" sz="6600" b="0" i="0" u="none" strike="noStrike" kern="1200" cap="none" spc="0" normalizeH="0" baseline="0" noProof="0" dirty="0" err="1">
              <a:ln>
                <a:noFill/>
              </a:ln>
              <a:solidFill>
                <a:schemeClr val="accent2"/>
              </a:solidFill>
              <a:effectLst/>
              <a:uLnTx/>
              <a:uFillTx/>
              <a:latin typeface="Nokia Pure Text Light"/>
              <a:ea typeface="+mn-ea"/>
              <a:cs typeface="+mn-cs"/>
            </a:endParaRPr>
          </a:p>
        </p:txBody>
      </p:sp>
      <p:cxnSp>
        <p:nvCxnSpPr>
          <p:cNvPr id="12" name="Straight Connector 11">
            <a:extLst>
              <a:ext uri="{FF2B5EF4-FFF2-40B4-BE49-F238E27FC236}">
                <a16:creationId xmlns:a16="http://schemas.microsoft.com/office/drawing/2014/main" id="{98943E84-688F-42E8-BC54-374A4F20CC0B}"/>
              </a:ext>
            </a:extLst>
          </p:cNvPr>
          <p:cNvCxnSpPr/>
          <p:nvPr/>
        </p:nvCxnSpPr>
        <p:spPr>
          <a:xfrm>
            <a:off x="2615510"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BB76C77D-2A49-46D9-9938-E59DFAC010D4}"/>
              </a:ext>
            </a:extLst>
          </p:cNvPr>
          <p:cNvCxnSpPr/>
          <p:nvPr/>
        </p:nvCxnSpPr>
        <p:spPr>
          <a:xfrm>
            <a:off x="4755578"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E4BE0E86-3104-458E-A192-FED6329C0EF4}"/>
              </a:ext>
            </a:extLst>
          </p:cNvPr>
          <p:cNvCxnSpPr/>
          <p:nvPr/>
        </p:nvCxnSpPr>
        <p:spPr>
          <a:xfrm>
            <a:off x="6895646"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6435812C-116A-41E4-B86F-E1DA2E31D051}"/>
              </a:ext>
            </a:extLst>
          </p:cNvPr>
          <p:cNvSpPr txBox="1"/>
          <p:nvPr/>
        </p:nvSpPr>
        <p:spPr>
          <a:xfrm>
            <a:off x="590383"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effectLst/>
                <a:uLnTx/>
                <a:uFillTx/>
                <a:latin typeface="Nokia Pure Text Light"/>
                <a:ea typeface="+mn-ea"/>
                <a:cs typeface="+mn-cs"/>
              </a:rPr>
              <a:t>5</a:t>
            </a:r>
            <a:endParaRPr kumimoji="0" lang="en-US" sz="6600" b="0" i="0" u="none" strike="noStrike" kern="1200" cap="none" spc="0" normalizeH="0" baseline="0" noProof="0" dirty="0" err="1">
              <a:ln>
                <a:noFill/>
              </a:ln>
              <a:effectLst/>
              <a:uLnTx/>
              <a:uFillTx/>
              <a:latin typeface="Nokia Pure Text Light"/>
              <a:ea typeface="+mn-ea"/>
              <a:cs typeface="+mn-cs"/>
            </a:endParaRPr>
          </a:p>
        </p:txBody>
      </p:sp>
      <p:sp>
        <p:nvSpPr>
          <p:cNvPr id="16" name="TextBox 15">
            <a:extLst>
              <a:ext uri="{FF2B5EF4-FFF2-40B4-BE49-F238E27FC236}">
                <a16:creationId xmlns:a16="http://schemas.microsoft.com/office/drawing/2014/main" id="{B6045391-9B4F-4B83-88A5-32AEC2ED63AB}"/>
              </a:ext>
            </a:extLst>
          </p:cNvPr>
          <p:cNvSpPr txBox="1"/>
          <p:nvPr/>
        </p:nvSpPr>
        <p:spPr>
          <a:xfrm>
            <a:off x="2730451"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6</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7" name="TextBox 16">
            <a:extLst>
              <a:ext uri="{FF2B5EF4-FFF2-40B4-BE49-F238E27FC236}">
                <a16:creationId xmlns:a16="http://schemas.microsoft.com/office/drawing/2014/main" id="{0E1B0A91-F91D-414B-84E4-77C4F0528871}"/>
              </a:ext>
            </a:extLst>
          </p:cNvPr>
          <p:cNvSpPr txBox="1"/>
          <p:nvPr/>
        </p:nvSpPr>
        <p:spPr>
          <a:xfrm>
            <a:off x="4870519"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7</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8" name="TextBox 17">
            <a:extLst>
              <a:ext uri="{FF2B5EF4-FFF2-40B4-BE49-F238E27FC236}">
                <a16:creationId xmlns:a16="http://schemas.microsoft.com/office/drawing/2014/main" id="{9C7F3ED9-238C-4DD0-A81E-EB5CB0ABFD88}"/>
              </a:ext>
            </a:extLst>
          </p:cNvPr>
          <p:cNvSpPr txBox="1"/>
          <p:nvPr/>
        </p:nvSpPr>
        <p:spPr>
          <a:xfrm>
            <a:off x="7010585"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8</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cxnSp>
        <p:nvCxnSpPr>
          <p:cNvPr id="19" name="Straight Connector 18">
            <a:extLst>
              <a:ext uri="{FF2B5EF4-FFF2-40B4-BE49-F238E27FC236}">
                <a16:creationId xmlns:a16="http://schemas.microsoft.com/office/drawing/2014/main" id="{FC208A53-7102-408E-BFD0-E0E58BAA5D6D}"/>
              </a:ext>
            </a:extLst>
          </p:cNvPr>
          <p:cNvCxnSpPr/>
          <p:nvPr/>
        </p:nvCxnSpPr>
        <p:spPr>
          <a:xfrm>
            <a:off x="2615510"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840360D3-B939-4F42-95BE-4498A38F07A1}"/>
              </a:ext>
            </a:extLst>
          </p:cNvPr>
          <p:cNvCxnSpPr/>
          <p:nvPr/>
        </p:nvCxnSpPr>
        <p:spPr>
          <a:xfrm>
            <a:off x="4755578"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F3039DC9-C449-4A0C-8BE3-C3E7BE671AFE}"/>
              </a:ext>
            </a:extLst>
          </p:cNvPr>
          <p:cNvCxnSpPr/>
          <p:nvPr/>
        </p:nvCxnSpPr>
        <p:spPr>
          <a:xfrm>
            <a:off x="6895646"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55FEE5EC-E8FA-4D9C-8FFF-F0A2CE3AEE6D}"/>
              </a:ext>
            </a:extLst>
          </p:cNvPr>
          <p:cNvSpPr txBox="1"/>
          <p:nvPr/>
        </p:nvSpPr>
        <p:spPr>
          <a:xfrm>
            <a:off x="740713"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Executive Summary</a:t>
            </a:r>
          </a:p>
        </p:txBody>
      </p:sp>
      <p:cxnSp>
        <p:nvCxnSpPr>
          <p:cNvPr id="23" name="Straight Connector 22">
            <a:extLst>
              <a:ext uri="{FF2B5EF4-FFF2-40B4-BE49-F238E27FC236}">
                <a16:creationId xmlns:a16="http://schemas.microsoft.com/office/drawing/2014/main" id="{7DD6AC73-FFB4-4F09-AA03-90866F90FB38}"/>
              </a:ext>
            </a:extLst>
          </p:cNvPr>
          <p:cNvCxnSpPr/>
          <p:nvPr/>
        </p:nvCxnSpPr>
        <p:spPr>
          <a:xfrm flipV="1">
            <a:off x="588111"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DC2750D6-053F-40A8-A383-DBEEA552791F}"/>
              </a:ext>
            </a:extLst>
          </p:cNvPr>
          <p:cNvCxnSpPr/>
          <p:nvPr/>
        </p:nvCxnSpPr>
        <p:spPr>
          <a:xfrm flipV="1">
            <a:off x="2767246"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38A01707-54CB-4D7E-A6D8-AF03869CA029}"/>
              </a:ext>
            </a:extLst>
          </p:cNvPr>
          <p:cNvCxnSpPr/>
          <p:nvPr/>
        </p:nvCxnSpPr>
        <p:spPr>
          <a:xfrm flipV="1">
            <a:off x="4907314"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DFF96715-E43E-43BD-83F7-C443C1C40240}"/>
              </a:ext>
            </a:extLst>
          </p:cNvPr>
          <p:cNvCxnSpPr/>
          <p:nvPr/>
        </p:nvCxnSpPr>
        <p:spPr>
          <a:xfrm flipV="1">
            <a:off x="7008313" y="2612235"/>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56C86FAD-FE3B-4E8A-AEEE-2B557BC58632}"/>
              </a:ext>
            </a:extLst>
          </p:cNvPr>
          <p:cNvSpPr txBox="1"/>
          <p:nvPr/>
        </p:nvSpPr>
        <p:spPr>
          <a:xfrm>
            <a:off x="2767246"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Single RAN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Portfolio</a:t>
            </a:r>
          </a:p>
        </p:txBody>
      </p:sp>
      <p:sp>
        <p:nvSpPr>
          <p:cNvPr id="28" name="TextBox 27">
            <a:extLst>
              <a:ext uri="{FF2B5EF4-FFF2-40B4-BE49-F238E27FC236}">
                <a16:creationId xmlns:a16="http://schemas.microsoft.com/office/drawing/2014/main" id="{E08151F2-44AA-4B43-9544-C67B1FB43E4C}"/>
              </a:ext>
            </a:extLst>
          </p:cNvPr>
          <p:cNvSpPr txBox="1"/>
          <p:nvPr/>
        </p:nvSpPr>
        <p:spPr>
          <a:xfrm>
            <a:off x="4915273"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Benefits</a:t>
            </a:r>
          </a:p>
        </p:txBody>
      </p:sp>
      <p:sp>
        <p:nvSpPr>
          <p:cNvPr id="29" name="TextBox 28">
            <a:extLst>
              <a:ext uri="{FF2B5EF4-FFF2-40B4-BE49-F238E27FC236}">
                <a16:creationId xmlns:a16="http://schemas.microsoft.com/office/drawing/2014/main" id="{EDB9F1F9-2EA9-4E4E-B44C-8595ABE838F0}"/>
              </a:ext>
            </a:extLst>
          </p:cNvPr>
          <p:cNvSpPr txBox="1"/>
          <p:nvPr/>
        </p:nvSpPr>
        <p:spPr>
          <a:xfrm>
            <a:off x="7055340"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accent2"/>
                </a:solidFill>
                <a:effectLst/>
                <a:uLnTx/>
                <a:uFillTx/>
                <a:latin typeface="Nokia Pure Headline Light"/>
                <a:ea typeface="+mn-ea"/>
                <a:cs typeface="+mn-cs"/>
              </a:rPr>
              <a:t>Sales Guidance</a:t>
            </a:r>
          </a:p>
        </p:txBody>
      </p:sp>
      <p:sp>
        <p:nvSpPr>
          <p:cNvPr id="30" name="TextBox 29">
            <a:extLst>
              <a:ext uri="{FF2B5EF4-FFF2-40B4-BE49-F238E27FC236}">
                <a16:creationId xmlns:a16="http://schemas.microsoft.com/office/drawing/2014/main" id="{40C6D51E-CDF4-452D-91A4-C78BF5F191EE}"/>
              </a:ext>
            </a:extLst>
          </p:cNvPr>
          <p:cNvSpPr txBox="1"/>
          <p:nvPr/>
        </p:nvSpPr>
        <p:spPr>
          <a:xfrm>
            <a:off x="695092" y="3805566"/>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Nokia Pure Headline Light"/>
                <a:ea typeface="+mn-ea"/>
                <a:cs typeface="+mn-cs"/>
              </a:rPr>
              <a:t>Pricing</a:t>
            </a:r>
          </a:p>
        </p:txBody>
      </p:sp>
      <p:sp>
        <p:nvSpPr>
          <p:cNvPr id="31" name="TextBox 30">
            <a:extLst>
              <a:ext uri="{FF2B5EF4-FFF2-40B4-BE49-F238E27FC236}">
                <a16:creationId xmlns:a16="http://schemas.microsoft.com/office/drawing/2014/main" id="{AE5347D3-5AA7-469B-B913-076580E954DE}"/>
              </a:ext>
            </a:extLst>
          </p:cNvPr>
          <p:cNvSpPr txBox="1"/>
          <p:nvPr/>
        </p:nvSpPr>
        <p:spPr>
          <a:xfrm>
            <a:off x="2878510" y="3805565"/>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CI</a:t>
            </a:r>
          </a:p>
        </p:txBody>
      </p:sp>
      <p:sp>
        <p:nvSpPr>
          <p:cNvPr id="32" name="TextBox 31">
            <a:extLst>
              <a:ext uri="{FF2B5EF4-FFF2-40B4-BE49-F238E27FC236}">
                <a16:creationId xmlns:a16="http://schemas.microsoft.com/office/drawing/2014/main" id="{D435BD30-2B93-4D32-99BE-D04170D9F7E1}"/>
              </a:ext>
            </a:extLst>
          </p:cNvPr>
          <p:cNvSpPr txBox="1"/>
          <p:nvPr/>
        </p:nvSpPr>
        <p:spPr>
          <a:xfrm>
            <a:off x="4975226"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References</a:t>
            </a:r>
          </a:p>
        </p:txBody>
      </p:sp>
      <p:sp>
        <p:nvSpPr>
          <p:cNvPr id="33" name="TextBox 32">
            <a:extLst>
              <a:ext uri="{FF2B5EF4-FFF2-40B4-BE49-F238E27FC236}">
                <a16:creationId xmlns:a16="http://schemas.microsoft.com/office/drawing/2014/main" id="{3415854B-FDE5-4E88-8486-D7D0E3D83472}"/>
              </a:ext>
            </a:extLst>
          </p:cNvPr>
          <p:cNvSpPr txBox="1"/>
          <p:nvPr/>
        </p:nvSpPr>
        <p:spPr>
          <a:xfrm>
            <a:off x="7115293"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Contacts</a:t>
            </a:r>
          </a:p>
        </p:txBody>
      </p:sp>
    </p:spTree>
    <p:extLst>
      <p:ext uri="{BB962C8B-B14F-4D97-AF65-F5344CB8AC3E}">
        <p14:creationId xmlns:p14="http://schemas.microsoft.com/office/powerpoint/2010/main" val="18116174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ingle Corner Rectangle 33">
            <a:extLst>
              <a:ext uri="{FF2B5EF4-FFF2-40B4-BE49-F238E27FC236}">
                <a16:creationId xmlns:a16="http://schemas.microsoft.com/office/drawing/2014/main" id="{0C930363-6870-4ADA-8EE0-D6B5ED5DC1DA}"/>
              </a:ext>
            </a:extLst>
          </p:cNvPr>
          <p:cNvSpPr/>
          <p:nvPr/>
        </p:nvSpPr>
        <p:spPr>
          <a:xfrm>
            <a:off x="559722" y="2771319"/>
            <a:ext cx="4246238" cy="1626114"/>
          </a:xfrm>
          <a:prstGeom prst="round1Rect">
            <a:avLst>
              <a:gd name="adj" fmla="val 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en-US" dirty="0">
              <a:solidFill>
                <a:srgbClr val="A8BBC0"/>
              </a:solidFill>
            </a:endParaRPr>
          </a:p>
        </p:txBody>
      </p:sp>
      <p:sp>
        <p:nvSpPr>
          <p:cNvPr id="3" name="Rectangle 2">
            <a:extLst>
              <a:ext uri="{FF2B5EF4-FFF2-40B4-BE49-F238E27FC236}">
                <a16:creationId xmlns:a16="http://schemas.microsoft.com/office/drawing/2014/main" id="{AD250D91-8530-4CB1-B582-4F1E04B9D745}"/>
              </a:ext>
            </a:extLst>
          </p:cNvPr>
          <p:cNvSpPr/>
          <p:nvPr/>
        </p:nvSpPr>
        <p:spPr>
          <a:xfrm>
            <a:off x="566460" y="1159207"/>
            <a:ext cx="2160000" cy="1440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fontAlgn="auto">
              <a:spcBef>
                <a:spcPts val="0"/>
              </a:spcBef>
              <a:spcAft>
                <a:spcPts val="0"/>
              </a:spcAft>
            </a:pPr>
            <a:endParaRPr lang="en-US" sz="1200" dirty="0">
              <a:solidFill>
                <a:srgbClr val="FFFFFF"/>
              </a:solidFill>
            </a:endParaRPr>
          </a:p>
        </p:txBody>
      </p:sp>
      <p:sp>
        <p:nvSpPr>
          <p:cNvPr id="4" name="Rectangle 3">
            <a:extLst>
              <a:ext uri="{FF2B5EF4-FFF2-40B4-BE49-F238E27FC236}">
                <a16:creationId xmlns:a16="http://schemas.microsoft.com/office/drawing/2014/main" id="{D1DD241F-5258-46D2-902E-C8A0BD22EBAA}"/>
              </a:ext>
            </a:extLst>
          </p:cNvPr>
          <p:cNvSpPr/>
          <p:nvPr/>
        </p:nvSpPr>
        <p:spPr>
          <a:xfrm>
            <a:off x="566460" y="1519207"/>
            <a:ext cx="1620000" cy="108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fontAlgn="auto">
              <a:spcBef>
                <a:spcPts val="0"/>
              </a:spcBef>
              <a:spcAft>
                <a:spcPts val="0"/>
              </a:spcAft>
            </a:pPr>
            <a:endParaRPr lang="en-US" sz="1200" dirty="0">
              <a:solidFill>
                <a:srgbClr val="FFFFFF"/>
              </a:solidFill>
            </a:endParaRPr>
          </a:p>
        </p:txBody>
      </p:sp>
      <p:sp>
        <p:nvSpPr>
          <p:cNvPr id="5" name="Rectangle 4">
            <a:extLst>
              <a:ext uri="{FF2B5EF4-FFF2-40B4-BE49-F238E27FC236}">
                <a16:creationId xmlns:a16="http://schemas.microsoft.com/office/drawing/2014/main" id="{79276798-4AC0-4F8E-9DEC-77944E698D72}"/>
              </a:ext>
            </a:extLst>
          </p:cNvPr>
          <p:cNvSpPr/>
          <p:nvPr/>
        </p:nvSpPr>
        <p:spPr>
          <a:xfrm>
            <a:off x="566460" y="1879207"/>
            <a:ext cx="1080000" cy="720000"/>
          </a:xfrm>
          <a:prstGeom prst="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fontAlgn="auto">
              <a:spcBef>
                <a:spcPts val="0"/>
              </a:spcBef>
              <a:spcAft>
                <a:spcPts val="0"/>
              </a:spcAft>
            </a:pPr>
            <a:endParaRPr lang="en-US" sz="1200" dirty="0">
              <a:solidFill>
                <a:srgbClr val="FFFFFF"/>
              </a:solidFill>
            </a:endParaRPr>
          </a:p>
        </p:txBody>
      </p:sp>
      <p:sp>
        <p:nvSpPr>
          <p:cNvPr id="6" name="Rectangle 5">
            <a:extLst>
              <a:ext uri="{FF2B5EF4-FFF2-40B4-BE49-F238E27FC236}">
                <a16:creationId xmlns:a16="http://schemas.microsoft.com/office/drawing/2014/main" id="{45520A9B-E9A0-4C61-9E88-79AB86DB3002}"/>
              </a:ext>
            </a:extLst>
          </p:cNvPr>
          <p:cNvSpPr>
            <a:spLocks/>
          </p:cNvSpPr>
          <p:nvPr/>
        </p:nvSpPr>
        <p:spPr>
          <a:xfrm>
            <a:off x="5200946" y="657617"/>
            <a:ext cx="3525454" cy="4292751"/>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7" name="Rectangle 6">
            <a:extLst>
              <a:ext uri="{FF2B5EF4-FFF2-40B4-BE49-F238E27FC236}">
                <a16:creationId xmlns:a16="http://schemas.microsoft.com/office/drawing/2014/main" id="{BA05A29E-2251-4D14-8302-D01243B7710E}"/>
              </a:ext>
            </a:extLst>
          </p:cNvPr>
          <p:cNvSpPr>
            <a:spLocks/>
          </p:cNvSpPr>
          <p:nvPr/>
        </p:nvSpPr>
        <p:spPr>
          <a:xfrm>
            <a:off x="5306971" y="1113485"/>
            <a:ext cx="3317394" cy="1174719"/>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pPr algn="ctr"/>
            <a:endParaRPr lang="en-US" sz="1400" b="1" dirty="0">
              <a:solidFill>
                <a:srgbClr val="124191"/>
              </a:solidFill>
              <a:cs typeface="Arial" charset="0"/>
            </a:endParaRPr>
          </a:p>
        </p:txBody>
      </p:sp>
      <p:sp>
        <p:nvSpPr>
          <p:cNvPr id="8" name="Text Placeholder 2">
            <a:extLst>
              <a:ext uri="{FF2B5EF4-FFF2-40B4-BE49-F238E27FC236}">
                <a16:creationId xmlns:a16="http://schemas.microsoft.com/office/drawing/2014/main" id="{9FBEEB8F-C5FC-4ED1-9783-00E3A2B0A4B3}"/>
              </a:ext>
            </a:extLst>
          </p:cNvPr>
          <p:cNvSpPr txBox="1">
            <a:spLocks/>
          </p:cNvSpPr>
          <p:nvPr/>
        </p:nvSpPr>
        <p:spPr bwMode="auto">
          <a:xfrm>
            <a:off x="5347858" y="1108428"/>
            <a:ext cx="3109687" cy="1354149"/>
          </a:xfrm>
          <a:prstGeom prst="rect">
            <a:avLst/>
          </a:prstGeom>
          <a:solidFill>
            <a:schemeClr val="accent1">
              <a:alpha val="0"/>
            </a:schemeClr>
          </a:solidFill>
          <a:ln w="9525">
            <a:noFill/>
            <a:miter lim="800000"/>
            <a:headEnd/>
            <a:tailEnd/>
          </a:ln>
        </p:spPr>
        <p:txBody>
          <a:bodyPr vert="horz" wrap="square" lIns="0" tIns="45702" rIns="0" bIns="45702" numCol="1" anchor="t" anchorCtr="0" compatLnSpc="1">
            <a:prstTxWarp prst="textNoShape">
              <a:avLst/>
            </a:prstTxWarp>
          </a:bodyPr>
          <a:lstStyle/>
          <a:p>
            <a:pPr marL="230098" indent="-230098" algn="ctr">
              <a:defRPr/>
            </a:pPr>
            <a:r>
              <a:rPr lang="fi-FI" sz="1400" b="1" u="sng" dirty="0" err="1">
                <a:solidFill>
                  <a:srgbClr val="124191"/>
                </a:solidFill>
                <a:latin typeface="Nokia Pure Text Light"/>
              </a:rPr>
              <a:t>Capacity</a:t>
            </a:r>
            <a:endParaRPr lang="en-US" sz="1400" b="1" u="sng" dirty="0">
              <a:solidFill>
                <a:srgbClr val="124191"/>
              </a:solidFill>
              <a:latin typeface="Nokia Pure Text Light"/>
            </a:endParaRPr>
          </a:p>
          <a:p>
            <a:pPr marL="230098" indent="-230098" algn="ctr">
              <a:defRPr/>
            </a:pPr>
            <a:r>
              <a:rPr lang="en-US" sz="1400" dirty="0">
                <a:solidFill>
                  <a:srgbClr val="124191"/>
                </a:solidFill>
                <a:latin typeface="Nokia Pure Text Light"/>
              </a:rPr>
              <a:t>SBTS Data User (WCDMA, LTE) </a:t>
            </a:r>
          </a:p>
          <a:p>
            <a:pPr marL="230098" indent="-230098" algn="ctr">
              <a:defRPr/>
            </a:pPr>
            <a:r>
              <a:rPr lang="en-US" sz="1400" dirty="0">
                <a:solidFill>
                  <a:srgbClr val="124191"/>
                </a:solidFill>
                <a:latin typeface="Nokia Pure Text Light"/>
              </a:rPr>
              <a:t>Data Volume GB</a:t>
            </a:r>
          </a:p>
          <a:p>
            <a:pPr marL="230098" indent="-230098" algn="ctr">
              <a:defRPr/>
            </a:pPr>
            <a:r>
              <a:rPr lang="en-US" sz="1400" dirty="0">
                <a:solidFill>
                  <a:srgbClr val="124191"/>
                </a:solidFill>
                <a:latin typeface="Nokia Pure Text Light"/>
              </a:rPr>
              <a:t>Busy Hour Throughput Mbps</a:t>
            </a:r>
          </a:p>
          <a:p>
            <a:pPr marL="230098" indent="-230098" algn="ctr">
              <a:defRPr/>
            </a:pPr>
            <a:r>
              <a:rPr lang="fi-FI" sz="1400" dirty="0">
                <a:solidFill>
                  <a:srgbClr val="124191"/>
                </a:solidFill>
                <a:latin typeface="Nokia Pure Text Light"/>
              </a:rPr>
              <a:t>WCDMA R99 CE</a:t>
            </a:r>
          </a:p>
        </p:txBody>
      </p:sp>
      <p:sp>
        <p:nvSpPr>
          <p:cNvPr id="9" name="Text Placeholder 2">
            <a:extLst>
              <a:ext uri="{FF2B5EF4-FFF2-40B4-BE49-F238E27FC236}">
                <a16:creationId xmlns:a16="http://schemas.microsoft.com/office/drawing/2014/main" id="{FF38A5F4-D17D-4129-A187-E14D12B93CEE}"/>
              </a:ext>
            </a:extLst>
          </p:cNvPr>
          <p:cNvSpPr txBox="1">
            <a:spLocks/>
          </p:cNvSpPr>
          <p:nvPr/>
        </p:nvSpPr>
        <p:spPr bwMode="auto">
          <a:xfrm>
            <a:off x="5352340" y="696682"/>
            <a:ext cx="3100161" cy="318561"/>
          </a:xfrm>
          <a:prstGeom prst="rect">
            <a:avLst/>
          </a:prstGeom>
          <a:solidFill>
            <a:schemeClr val="accent1">
              <a:alpha val="0"/>
            </a:schemeClr>
          </a:solidFill>
          <a:ln w="9525">
            <a:noFill/>
            <a:miter lim="800000"/>
            <a:headEnd/>
            <a:tailEnd/>
          </a:ln>
        </p:spPr>
        <p:txBody>
          <a:bodyPr vert="horz" wrap="square" lIns="0" tIns="45702" rIns="0" bIns="45702" numCol="1" anchor="t" anchorCtr="0" compatLnSpc="1">
            <a:prstTxWarp prst="textNoShape">
              <a:avLst/>
            </a:prstTxWarp>
          </a:bodyPr>
          <a:lstStyle/>
          <a:p>
            <a:pPr algn="ctr"/>
            <a:r>
              <a:rPr lang="fi-FI" b="1" dirty="0">
                <a:solidFill>
                  <a:srgbClr val="124191"/>
                </a:solidFill>
                <a:latin typeface="Nokia Pure Text Light"/>
                <a:cs typeface="Arial" charset="0"/>
              </a:rPr>
              <a:t>Single RAN SBTS</a:t>
            </a:r>
            <a:endParaRPr lang="en-US" sz="2000" dirty="0">
              <a:solidFill>
                <a:srgbClr val="68717A"/>
              </a:solidFill>
              <a:latin typeface="Nokia Pure Text Light"/>
              <a:cs typeface="+mn-cs"/>
            </a:endParaRPr>
          </a:p>
          <a:p>
            <a:pPr marL="687124" lvl="1" indent="-230098">
              <a:buFont typeface="Arial" pitchFamily="34" charset="0"/>
              <a:buChar char="•"/>
              <a:defRPr/>
            </a:pPr>
            <a:endParaRPr lang="en-US" dirty="0">
              <a:solidFill>
                <a:srgbClr val="68717A"/>
              </a:solidFill>
              <a:latin typeface="Nokia Pure Text Light"/>
              <a:cs typeface="+mn-cs"/>
            </a:endParaRPr>
          </a:p>
          <a:p>
            <a:pPr marL="1144324" lvl="2" indent="-230098">
              <a:buFont typeface="Arial" pitchFamily="34" charset="0"/>
              <a:buChar char="•"/>
              <a:defRPr/>
            </a:pPr>
            <a:endParaRPr lang="en-US" dirty="0">
              <a:solidFill>
                <a:srgbClr val="68717A"/>
              </a:solidFill>
              <a:latin typeface="Nokia Pure Text Light"/>
              <a:cs typeface="+mn-cs"/>
            </a:endParaRPr>
          </a:p>
        </p:txBody>
      </p:sp>
      <p:sp>
        <p:nvSpPr>
          <p:cNvPr id="10" name="Titel 1">
            <a:extLst>
              <a:ext uri="{FF2B5EF4-FFF2-40B4-BE49-F238E27FC236}">
                <a16:creationId xmlns:a16="http://schemas.microsoft.com/office/drawing/2014/main" id="{711209FD-D598-41FF-BD1D-E223B03F740A}"/>
              </a:ext>
            </a:extLst>
          </p:cNvPr>
          <p:cNvSpPr txBox="1">
            <a:spLocks/>
          </p:cNvSpPr>
          <p:nvPr/>
        </p:nvSpPr>
        <p:spPr bwMode="auto">
          <a:xfrm>
            <a:off x="542817" y="266157"/>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r>
              <a:rPr lang="en-US" sz="2000" dirty="0">
                <a:solidFill>
                  <a:srgbClr val="124191"/>
                </a:solidFill>
                <a:latin typeface="Nokia Pure Headline Light"/>
                <a:ea typeface="Nokia Pure Headline Ultra Light" panose="020B0204020202020204" pitchFamily="34" charset="0"/>
                <a:cs typeface="Arial"/>
              </a:rPr>
              <a:t>Pricing for SRAN introduces new triggers </a:t>
            </a:r>
            <a:br>
              <a:rPr lang="en-US" sz="2000" dirty="0">
                <a:solidFill>
                  <a:srgbClr val="124191"/>
                </a:solidFill>
                <a:latin typeface="Nokia Pure Headline Light"/>
                <a:ea typeface="Nokia Pure Headline Ultra Light" panose="020B0204020202020204" pitchFamily="34" charset="0"/>
                <a:cs typeface="Arial"/>
              </a:rPr>
            </a:br>
            <a:endParaRPr lang="en-US" altLang="zh-CN" sz="2000" dirty="0">
              <a:solidFill>
                <a:srgbClr val="124191"/>
              </a:solidFill>
              <a:latin typeface="Nokia Pure Headline Light"/>
              <a:ea typeface="Nokia Pure Headline Ultra Light" panose="020B0204020202020204" pitchFamily="34" charset="0"/>
              <a:cs typeface="Arial"/>
            </a:endParaRPr>
          </a:p>
        </p:txBody>
      </p:sp>
      <p:sp>
        <p:nvSpPr>
          <p:cNvPr id="11" name="Rectangle 10">
            <a:extLst>
              <a:ext uri="{FF2B5EF4-FFF2-40B4-BE49-F238E27FC236}">
                <a16:creationId xmlns:a16="http://schemas.microsoft.com/office/drawing/2014/main" id="{DAAA1A24-B10F-4DA4-BDCE-4132E8CB8465}"/>
              </a:ext>
            </a:extLst>
          </p:cNvPr>
          <p:cNvSpPr/>
          <p:nvPr/>
        </p:nvSpPr>
        <p:spPr>
          <a:xfrm>
            <a:off x="566460" y="2780553"/>
            <a:ext cx="4331970" cy="1522325"/>
          </a:xfrm>
          <a:prstGeom prst="rect">
            <a:avLst/>
          </a:prstGeom>
          <a:noFill/>
          <a:ln w="28575" algn="ctr">
            <a:noFill/>
            <a:round/>
            <a:headEnd/>
            <a:tailEnd/>
          </a:ln>
          <a:effectLst/>
        </p:spPr>
        <p:txBody>
          <a:bodyPr wrap="square" lIns="91428" tIns="72000" rIns="91428" bIns="45714" anchor="t">
            <a:spAutoFit/>
          </a:bodyPr>
          <a:lstStyle/>
          <a:p>
            <a:pPr marL="180952" indent="-180952" defTabSz="761902" eaLnBrk="0" fontAlgn="auto" hangingPunct="0">
              <a:lnSpc>
                <a:spcPct val="80000"/>
              </a:lnSpc>
              <a:spcBef>
                <a:spcPct val="30000"/>
              </a:spcBef>
              <a:spcAft>
                <a:spcPts val="0"/>
              </a:spcAft>
              <a:buClr>
                <a:srgbClr val="FFFFFF"/>
              </a:buClr>
              <a:buSzPct val="110000"/>
              <a:defRPr/>
            </a:pPr>
            <a:r>
              <a:rPr lang="en-US" sz="1400" u="sng" kern="0" dirty="0">
                <a:solidFill>
                  <a:srgbClr val="124191"/>
                </a:solidFill>
                <a:latin typeface="Nokia Pure Text Light"/>
                <a:ea typeface="ＭＳ Ｐゴシック"/>
                <a:cs typeface="+mn-cs"/>
              </a:rPr>
              <a:t>Essential Pack (2G, 3G, LTE SW Releases)</a:t>
            </a:r>
          </a:p>
          <a:p>
            <a:pPr marL="180952" indent="-180952" defTabSz="761902" eaLnBrk="0" fontAlgn="auto" hangingPunct="0">
              <a:lnSpc>
                <a:spcPct val="80000"/>
              </a:lnSpc>
              <a:spcBef>
                <a:spcPct val="30000"/>
              </a:spcBef>
              <a:spcAft>
                <a:spcPts val="0"/>
              </a:spcAft>
              <a:buClr>
                <a:srgbClr val="124191"/>
              </a:buClr>
              <a:buSzPct val="110000"/>
              <a:buFont typeface="Arial" pitchFamily="34" charset="0"/>
              <a:buChar char="•"/>
              <a:defRPr/>
            </a:pPr>
            <a:r>
              <a:rPr lang="en-US" sz="1200" kern="0" dirty="0">
                <a:solidFill>
                  <a:srgbClr val="124191"/>
                </a:solidFill>
                <a:latin typeface="Nokia Pure Text Light"/>
                <a:ea typeface="ＭＳ Ｐゴシック"/>
                <a:cs typeface="+mn-cs"/>
              </a:rPr>
              <a:t>Price per SRAN Cell</a:t>
            </a:r>
          </a:p>
          <a:p>
            <a:pPr marL="180952" indent="-180952" defTabSz="761902" eaLnBrk="0" fontAlgn="auto" hangingPunct="0">
              <a:lnSpc>
                <a:spcPct val="80000"/>
              </a:lnSpc>
              <a:spcBef>
                <a:spcPct val="30000"/>
              </a:spcBef>
              <a:spcAft>
                <a:spcPts val="0"/>
              </a:spcAft>
              <a:buClr>
                <a:srgbClr val="FFFFFF"/>
              </a:buClr>
              <a:buSzPct val="110000"/>
              <a:defRPr/>
            </a:pPr>
            <a:r>
              <a:rPr lang="en-US" sz="1400" u="sng" kern="0" dirty="0">
                <a:solidFill>
                  <a:srgbClr val="124191"/>
                </a:solidFill>
                <a:latin typeface="Nokia Pure Text Light"/>
                <a:ea typeface="ＭＳ Ｐゴシック"/>
                <a:cs typeface="+mn-cs"/>
              </a:rPr>
              <a:t>ASW</a:t>
            </a:r>
          </a:p>
          <a:p>
            <a:pPr marL="180952" indent="-180952" defTabSz="761902" eaLnBrk="0" fontAlgn="auto" hangingPunct="0">
              <a:lnSpc>
                <a:spcPct val="80000"/>
              </a:lnSpc>
              <a:spcBef>
                <a:spcPct val="30000"/>
              </a:spcBef>
              <a:spcAft>
                <a:spcPts val="0"/>
              </a:spcAft>
              <a:buClr>
                <a:srgbClr val="124191"/>
              </a:buClr>
              <a:buSzPct val="110000"/>
              <a:buFont typeface="Arial" pitchFamily="34" charset="0"/>
              <a:buChar char="•"/>
              <a:defRPr/>
            </a:pPr>
            <a:r>
              <a:rPr lang="en-US" sz="1200" kern="0" dirty="0">
                <a:solidFill>
                  <a:srgbClr val="124191"/>
                </a:solidFill>
                <a:latin typeface="Nokia Pure Text Light"/>
                <a:ea typeface="ＭＳ Ｐゴシック"/>
                <a:cs typeface="+mn-cs"/>
              </a:rPr>
              <a:t>Price per SRAN Cell, per SBTS and per share</a:t>
            </a:r>
          </a:p>
          <a:p>
            <a:pPr defTabSz="761902" eaLnBrk="0" fontAlgn="auto" hangingPunct="0">
              <a:lnSpc>
                <a:spcPct val="80000"/>
              </a:lnSpc>
              <a:spcBef>
                <a:spcPct val="30000"/>
              </a:spcBef>
              <a:spcAft>
                <a:spcPts val="0"/>
              </a:spcAft>
              <a:buClr>
                <a:srgbClr val="124191"/>
              </a:buClr>
              <a:buSzPct val="110000"/>
              <a:defRPr/>
            </a:pPr>
            <a:r>
              <a:rPr lang="en-US" sz="1400" u="sng" kern="0" dirty="0">
                <a:solidFill>
                  <a:srgbClr val="124191"/>
                </a:solidFill>
                <a:latin typeface="Nokia Pure Text Light"/>
                <a:ea typeface="ＭＳ Ｐゴシック"/>
                <a:cs typeface="+mn-cs"/>
              </a:rPr>
              <a:t>Capacity/HWA</a:t>
            </a:r>
          </a:p>
          <a:p>
            <a:pPr marL="180952" indent="-180952" defTabSz="761902" eaLnBrk="0" fontAlgn="auto" hangingPunct="0">
              <a:lnSpc>
                <a:spcPct val="80000"/>
              </a:lnSpc>
              <a:spcBef>
                <a:spcPct val="30000"/>
              </a:spcBef>
              <a:spcAft>
                <a:spcPts val="0"/>
              </a:spcAft>
              <a:buClr>
                <a:srgbClr val="124191"/>
              </a:buClr>
              <a:buSzPct val="110000"/>
              <a:buFont typeface="Arial" pitchFamily="34" charset="0"/>
              <a:buChar char="•"/>
              <a:defRPr/>
            </a:pPr>
            <a:r>
              <a:rPr lang="en-US" sz="1200" kern="0" dirty="0">
                <a:solidFill>
                  <a:srgbClr val="124191"/>
                </a:solidFill>
                <a:latin typeface="Nokia Pure Text Light"/>
              </a:rPr>
              <a:t>Price per R99CE, TRX, SBTS Data User, Data Volume, Busy Hour Throughput, Channel Bandwidth (HWA), Watts</a:t>
            </a:r>
            <a:endParaRPr lang="en-US" sz="1200" kern="0" dirty="0">
              <a:solidFill>
                <a:srgbClr val="124191"/>
              </a:solidFill>
              <a:latin typeface="Nokia Pure Text Light"/>
              <a:ea typeface="ＭＳ Ｐゴシック"/>
              <a:cs typeface="+mn-cs"/>
            </a:endParaRPr>
          </a:p>
        </p:txBody>
      </p:sp>
      <p:sp>
        <p:nvSpPr>
          <p:cNvPr id="12" name="Rectangle 11">
            <a:extLst>
              <a:ext uri="{FF2B5EF4-FFF2-40B4-BE49-F238E27FC236}">
                <a16:creationId xmlns:a16="http://schemas.microsoft.com/office/drawing/2014/main" id="{81163658-C06A-4CD8-AC9B-5C1C911A5042}"/>
              </a:ext>
            </a:extLst>
          </p:cNvPr>
          <p:cNvSpPr/>
          <p:nvPr/>
        </p:nvSpPr>
        <p:spPr>
          <a:xfrm>
            <a:off x="566460" y="2239207"/>
            <a:ext cx="540000"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fontAlgn="auto">
              <a:spcBef>
                <a:spcPts val="0"/>
              </a:spcBef>
              <a:spcAft>
                <a:spcPts val="0"/>
              </a:spcAft>
            </a:pPr>
            <a:endParaRPr lang="en-US" sz="1200" dirty="0">
              <a:solidFill>
                <a:srgbClr val="FFFFFF"/>
              </a:solidFill>
            </a:endParaRPr>
          </a:p>
        </p:txBody>
      </p:sp>
      <p:sp>
        <p:nvSpPr>
          <p:cNvPr id="13" name="TextBox 12">
            <a:extLst>
              <a:ext uri="{FF2B5EF4-FFF2-40B4-BE49-F238E27FC236}">
                <a16:creationId xmlns:a16="http://schemas.microsoft.com/office/drawing/2014/main" id="{5FB649AF-1DDE-4077-9B87-18462F7687F9}"/>
              </a:ext>
            </a:extLst>
          </p:cNvPr>
          <p:cNvSpPr txBox="1"/>
          <p:nvPr/>
        </p:nvSpPr>
        <p:spPr>
          <a:xfrm>
            <a:off x="725853" y="2352913"/>
            <a:ext cx="237244" cy="184666"/>
          </a:xfrm>
          <a:prstGeom prst="rect">
            <a:avLst/>
          </a:prstGeom>
          <a:noFill/>
        </p:spPr>
        <p:txBody>
          <a:bodyPr wrap="none" lIns="0" tIns="0" rIns="0" bIns="0" rtlCol="0">
            <a:spAutoFit/>
          </a:bodyPr>
          <a:lstStyle/>
          <a:p>
            <a:pPr>
              <a:spcBef>
                <a:spcPts val="0"/>
              </a:spcBef>
            </a:pPr>
            <a:r>
              <a:rPr lang="en-US" sz="1200" b="1" dirty="0">
                <a:solidFill>
                  <a:srgbClr val="FFFFFF"/>
                </a:solidFill>
                <a:latin typeface="Nokia Pure Text Light"/>
                <a:cs typeface="Nokia Pure Headline Light"/>
              </a:rPr>
              <a:t>HW</a:t>
            </a:r>
          </a:p>
        </p:txBody>
      </p:sp>
      <p:sp>
        <p:nvSpPr>
          <p:cNvPr id="14" name="TextBox 13">
            <a:extLst>
              <a:ext uri="{FF2B5EF4-FFF2-40B4-BE49-F238E27FC236}">
                <a16:creationId xmlns:a16="http://schemas.microsoft.com/office/drawing/2014/main" id="{0747A6E9-5DA0-44BD-A2FE-EDF98CB86F65}"/>
              </a:ext>
            </a:extLst>
          </p:cNvPr>
          <p:cNvSpPr txBox="1"/>
          <p:nvPr/>
        </p:nvSpPr>
        <p:spPr>
          <a:xfrm>
            <a:off x="725853" y="1988247"/>
            <a:ext cx="333425" cy="184666"/>
          </a:xfrm>
          <a:prstGeom prst="rect">
            <a:avLst/>
          </a:prstGeom>
          <a:noFill/>
        </p:spPr>
        <p:txBody>
          <a:bodyPr wrap="none" lIns="0" tIns="0" rIns="0" bIns="0" rtlCol="0">
            <a:spAutoFit/>
          </a:bodyPr>
          <a:lstStyle/>
          <a:p>
            <a:pPr>
              <a:spcBef>
                <a:spcPts val="0"/>
              </a:spcBef>
            </a:pPr>
            <a:r>
              <a:rPr lang="en-US" sz="1200" b="1" dirty="0">
                <a:solidFill>
                  <a:srgbClr val="FFFFFF"/>
                </a:solidFill>
                <a:latin typeface="Nokia Pure Text Light"/>
                <a:cs typeface="Nokia Pure Headline Light"/>
              </a:rPr>
              <a:t>HWA</a:t>
            </a:r>
          </a:p>
        </p:txBody>
      </p:sp>
      <p:sp>
        <p:nvSpPr>
          <p:cNvPr id="15" name="TextBox 14">
            <a:extLst>
              <a:ext uri="{FF2B5EF4-FFF2-40B4-BE49-F238E27FC236}">
                <a16:creationId xmlns:a16="http://schemas.microsoft.com/office/drawing/2014/main" id="{25046103-E6E8-4D19-A801-9EDD65F9D288}"/>
              </a:ext>
            </a:extLst>
          </p:cNvPr>
          <p:cNvSpPr txBox="1"/>
          <p:nvPr/>
        </p:nvSpPr>
        <p:spPr>
          <a:xfrm>
            <a:off x="728683" y="1592804"/>
            <a:ext cx="315792" cy="184666"/>
          </a:xfrm>
          <a:prstGeom prst="rect">
            <a:avLst/>
          </a:prstGeom>
          <a:noFill/>
        </p:spPr>
        <p:txBody>
          <a:bodyPr wrap="none" lIns="0" tIns="0" rIns="0" bIns="0" rtlCol="0">
            <a:spAutoFit/>
          </a:bodyPr>
          <a:lstStyle/>
          <a:p>
            <a:pPr>
              <a:spcBef>
                <a:spcPts val="0"/>
              </a:spcBef>
            </a:pPr>
            <a:r>
              <a:rPr lang="en-US" sz="1200" b="1" dirty="0">
                <a:solidFill>
                  <a:srgbClr val="001135"/>
                </a:solidFill>
                <a:latin typeface="Nokia Pure Text Light"/>
                <a:cs typeface="Nokia Pure Headline Light"/>
              </a:rPr>
              <a:t>ASW</a:t>
            </a:r>
          </a:p>
        </p:txBody>
      </p:sp>
      <p:sp>
        <p:nvSpPr>
          <p:cNvPr id="16" name="TextBox 15">
            <a:extLst>
              <a:ext uri="{FF2B5EF4-FFF2-40B4-BE49-F238E27FC236}">
                <a16:creationId xmlns:a16="http://schemas.microsoft.com/office/drawing/2014/main" id="{253C5114-1E53-46A1-B0E0-9CF615C6CA6B}"/>
              </a:ext>
            </a:extLst>
          </p:cNvPr>
          <p:cNvSpPr txBox="1"/>
          <p:nvPr/>
        </p:nvSpPr>
        <p:spPr>
          <a:xfrm>
            <a:off x="734351" y="1255471"/>
            <a:ext cx="610745" cy="184666"/>
          </a:xfrm>
          <a:prstGeom prst="rect">
            <a:avLst/>
          </a:prstGeom>
          <a:noFill/>
        </p:spPr>
        <p:txBody>
          <a:bodyPr wrap="none" lIns="0" tIns="0" rIns="0" bIns="0" rtlCol="0">
            <a:spAutoFit/>
          </a:bodyPr>
          <a:lstStyle/>
          <a:p>
            <a:pPr>
              <a:spcBef>
                <a:spcPts val="0"/>
              </a:spcBef>
            </a:pPr>
            <a:r>
              <a:rPr lang="en-US" sz="1200" b="1" dirty="0">
                <a:solidFill>
                  <a:srgbClr val="001135"/>
                </a:solidFill>
                <a:latin typeface="Nokia Pure Text Light"/>
                <a:cs typeface="Nokia Pure Headline Light"/>
              </a:rPr>
              <a:t>Capacity</a:t>
            </a:r>
          </a:p>
        </p:txBody>
      </p:sp>
      <p:sp>
        <p:nvSpPr>
          <p:cNvPr id="17" name="Rectangle 16">
            <a:extLst>
              <a:ext uri="{FF2B5EF4-FFF2-40B4-BE49-F238E27FC236}">
                <a16:creationId xmlns:a16="http://schemas.microsoft.com/office/drawing/2014/main" id="{BD34E94B-7F55-4D49-B69D-46FB1DEB40EC}"/>
              </a:ext>
            </a:extLst>
          </p:cNvPr>
          <p:cNvSpPr/>
          <p:nvPr/>
        </p:nvSpPr>
        <p:spPr>
          <a:xfrm>
            <a:off x="3005959" y="2239207"/>
            <a:ext cx="1800000"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fontAlgn="auto">
              <a:spcBef>
                <a:spcPts val="0"/>
              </a:spcBef>
              <a:spcAft>
                <a:spcPts val="0"/>
              </a:spcAft>
            </a:pPr>
            <a:endParaRPr lang="en-US" sz="1200" dirty="0">
              <a:solidFill>
                <a:srgbClr val="FFFFFF"/>
              </a:solidFill>
            </a:endParaRPr>
          </a:p>
        </p:txBody>
      </p:sp>
      <p:sp>
        <p:nvSpPr>
          <p:cNvPr id="18" name="Rectangle 17">
            <a:extLst>
              <a:ext uri="{FF2B5EF4-FFF2-40B4-BE49-F238E27FC236}">
                <a16:creationId xmlns:a16="http://schemas.microsoft.com/office/drawing/2014/main" id="{DCB2245C-16C7-41CB-9D97-BC1FF5C1805E}"/>
              </a:ext>
            </a:extLst>
          </p:cNvPr>
          <p:cNvSpPr/>
          <p:nvPr/>
        </p:nvSpPr>
        <p:spPr>
          <a:xfrm>
            <a:off x="3005959" y="1879207"/>
            <a:ext cx="1800000" cy="360000"/>
          </a:xfrm>
          <a:prstGeom prst="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fontAlgn="auto">
              <a:spcBef>
                <a:spcPts val="0"/>
              </a:spcBef>
              <a:spcAft>
                <a:spcPts val="0"/>
              </a:spcAft>
            </a:pPr>
            <a:endParaRPr lang="en-US" sz="1200" dirty="0">
              <a:solidFill>
                <a:srgbClr val="FFFFFF"/>
              </a:solidFill>
            </a:endParaRPr>
          </a:p>
        </p:txBody>
      </p:sp>
      <p:sp>
        <p:nvSpPr>
          <p:cNvPr id="19" name="Rectangle 18">
            <a:extLst>
              <a:ext uri="{FF2B5EF4-FFF2-40B4-BE49-F238E27FC236}">
                <a16:creationId xmlns:a16="http://schemas.microsoft.com/office/drawing/2014/main" id="{60282D57-FB3D-4129-8E27-83572AA4149C}"/>
              </a:ext>
            </a:extLst>
          </p:cNvPr>
          <p:cNvSpPr/>
          <p:nvPr/>
        </p:nvSpPr>
        <p:spPr>
          <a:xfrm>
            <a:off x="3005959" y="1519207"/>
            <a:ext cx="1800000" cy="3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fontAlgn="auto">
              <a:spcBef>
                <a:spcPts val="0"/>
              </a:spcBef>
              <a:spcAft>
                <a:spcPts val="0"/>
              </a:spcAft>
            </a:pPr>
            <a:endParaRPr lang="en-US" sz="1200" dirty="0">
              <a:solidFill>
                <a:srgbClr val="FFFFFF"/>
              </a:solidFill>
            </a:endParaRPr>
          </a:p>
        </p:txBody>
      </p:sp>
      <p:sp>
        <p:nvSpPr>
          <p:cNvPr id="20" name="Rectangle 19">
            <a:extLst>
              <a:ext uri="{FF2B5EF4-FFF2-40B4-BE49-F238E27FC236}">
                <a16:creationId xmlns:a16="http://schemas.microsoft.com/office/drawing/2014/main" id="{27437F49-DC7C-4432-A0A6-A2F0B62315D4}"/>
              </a:ext>
            </a:extLst>
          </p:cNvPr>
          <p:cNvSpPr/>
          <p:nvPr/>
        </p:nvSpPr>
        <p:spPr>
          <a:xfrm>
            <a:off x="3005959" y="1159207"/>
            <a:ext cx="1800000" cy="360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fontAlgn="auto">
              <a:spcBef>
                <a:spcPts val="0"/>
              </a:spcBef>
              <a:spcAft>
                <a:spcPts val="0"/>
              </a:spcAft>
            </a:pPr>
            <a:endParaRPr lang="en-US" sz="1200" dirty="0">
              <a:solidFill>
                <a:srgbClr val="FFFFFF"/>
              </a:solidFill>
            </a:endParaRPr>
          </a:p>
        </p:txBody>
      </p:sp>
      <p:sp>
        <p:nvSpPr>
          <p:cNvPr id="21" name="TextBox 20">
            <a:extLst>
              <a:ext uri="{FF2B5EF4-FFF2-40B4-BE49-F238E27FC236}">
                <a16:creationId xmlns:a16="http://schemas.microsoft.com/office/drawing/2014/main" id="{06927FC6-0358-46B3-B55D-AA856349B4F0}"/>
              </a:ext>
            </a:extLst>
          </p:cNvPr>
          <p:cNvSpPr txBox="1"/>
          <p:nvPr/>
        </p:nvSpPr>
        <p:spPr>
          <a:xfrm>
            <a:off x="3100626" y="1272796"/>
            <a:ext cx="1319272" cy="184666"/>
          </a:xfrm>
          <a:prstGeom prst="rect">
            <a:avLst/>
          </a:prstGeom>
          <a:noFill/>
        </p:spPr>
        <p:txBody>
          <a:bodyPr wrap="none" lIns="0" tIns="0" rIns="0" bIns="0" rtlCol="0">
            <a:spAutoFit/>
          </a:bodyPr>
          <a:lstStyle/>
          <a:p>
            <a:pPr>
              <a:spcBef>
                <a:spcPts val="0"/>
              </a:spcBef>
            </a:pPr>
            <a:r>
              <a:rPr lang="en-US" sz="1200" b="1" dirty="0">
                <a:solidFill>
                  <a:srgbClr val="001135"/>
                </a:solidFill>
                <a:latin typeface="Nokia Pure Text Light"/>
                <a:cs typeface="Nokia Pure Headline Light"/>
              </a:rPr>
              <a:t>Users, Throughput</a:t>
            </a:r>
          </a:p>
        </p:txBody>
      </p:sp>
      <p:sp>
        <p:nvSpPr>
          <p:cNvPr id="22" name="TextBox 21">
            <a:extLst>
              <a:ext uri="{FF2B5EF4-FFF2-40B4-BE49-F238E27FC236}">
                <a16:creationId xmlns:a16="http://schemas.microsoft.com/office/drawing/2014/main" id="{BAFCF421-ED32-4597-9C47-DAFA47864AF4}"/>
              </a:ext>
            </a:extLst>
          </p:cNvPr>
          <p:cNvSpPr txBox="1"/>
          <p:nvPr/>
        </p:nvSpPr>
        <p:spPr>
          <a:xfrm>
            <a:off x="3100626" y="1635229"/>
            <a:ext cx="1596591" cy="184666"/>
          </a:xfrm>
          <a:prstGeom prst="rect">
            <a:avLst/>
          </a:prstGeom>
          <a:noFill/>
        </p:spPr>
        <p:txBody>
          <a:bodyPr wrap="none" lIns="0" tIns="0" rIns="0" bIns="0" rtlCol="0">
            <a:spAutoFit/>
          </a:bodyPr>
          <a:lstStyle/>
          <a:p>
            <a:pPr>
              <a:spcBef>
                <a:spcPts val="0"/>
              </a:spcBef>
            </a:pPr>
            <a:r>
              <a:rPr lang="en-US" sz="1200" b="1" dirty="0">
                <a:solidFill>
                  <a:srgbClr val="001135"/>
                </a:solidFill>
                <a:latin typeface="Nokia Pure Text Light"/>
                <a:cs typeface="Nokia Pure Headline Light"/>
              </a:rPr>
              <a:t>New Features, Release</a:t>
            </a:r>
          </a:p>
        </p:txBody>
      </p:sp>
      <p:sp>
        <p:nvSpPr>
          <p:cNvPr id="23" name="TextBox 22">
            <a:extLst>
              <a:ext uri="{FF2B5EF4-FFF2-40B4-BE49-F238E27FC236}">
                <a16:creationId xmlns:a16="http://schemas.microsoft.com/office/drawing/2014/main" id="{057690CC-FDEC-4C5C-81D5-1D28BAC05120}"/>
              </a:ext>
            </a:extLst>
          </p:cNvPr>
          <p:cNvSpPr txBox="1"/>
          <p:nvPr/>
        </p:nvSpPr>
        <p:spPr>
          <a:xfrm>
            <a:off x="3100626" y="1966874"/>
            <a:ext cx="746999" cy="184666"/>
          </a:xfrm>
          <a:prstGeom prst="rect">
            <a:avLst/>
          </a:prstGeom>
          <a:noFill/>
        </p:spPr>
        <p:txBody>
          <a:bodyPr wrap="none" lIns="0" tIns="0" rIns="0" bIns="0" rtlCol="0">
            <a:spAutoFit/>
          </a:bodyPr>
          <a:lstStyle/>
          <a:p>
            <a:pPr>
              <a:spcBef>
                <a:spcPts val="0"/>
              </a:spcBef>
            </a:pPr>
            <a:r>
              <a:rPr lang="en-US" sz="1200" b="1" dirty="0">
                <a:solidFill>
                  <a:srgbClr val="FFFFFF"/>
                </a:solidFill>
                <a:latin typeface="Nokia Pure Text Light"/>
                <a:cs typeface="Nokia Pure Headline Light"/>
              </a:rPr>
              <a:t>BW, Power</a:t>
            </a:r>
          </a:p>
        </p:txBody>
      </p:sp>
      <p:sp>
        <p:nvSpPr>
          <p:cNvPr id="24" name="TextBox 23">
            <a:extLst>
              <a:ext uri="{FF2B5EF4-FFF2-40B4-BE49-F238E27FC236}">
                <a16:creationId xmlns:a16="http://schemas.microsoft.com/office/drawing/2014/main" id="{A669B1E3-903C-4128-BBC7-902DA20686AF}"/>
              </a:ext>
            </a:extLst>
          </p:cNvPr>
          <p:cNvSpPr txBox="1"/>
          <p:nvPr/>
        </p:nvSpPr>
        <p:spPr>
          <a:xfrm>
            <a:off x="3100626" y="2326874"/>
            <a:ext cx="870431" cy="184666"/>
          </a:xfrm>
          <a:prstGeom prst="rect">
            <a:avLst/>
          </a:prstGeom>
          <a:noFill/>
        </p:spPr>
        <p:txBody>
          <a:bodyPr wrap="none" lIns="0" tIns="0" rIns="0" bIns="0" rtlCol="0">
            <a:spAutoFit/>
          </a:bodyPr>
          <a:lstStyle/>
          <a:p>
            <a:pPr>
              <a:spcBef>
                <a:spcPts val="0"/>
              </a:spcBef>
            </a:pPr>
            <a:r>
              <a:rPr lang="en-US" sz="1200" b="1" dirty="0">
                <a:solidFill>
                  <a:srgbClr val="FFFFFF"/>
                </a:solidFill>
                <a:latin typeface="Nokia Pure Text Light"/>
                <a:cs typeface="Nokia Pure Headline Light"/>
              </a:rPr>
              <a:t>Nodes, Cells</a:t>
            </a:r>
          </a:p>
        </p:txBody>
      </p:sp>
      <p:cxnSp>
        <p:nvCxnSpPr>
          <p:cNvPr id="25" name="Straight Arrow Connector 24">
            <a:extLst>
              <a:ext uri="{FF2B5EF4-FFF2-40B4-BE49-F238E27FC236}">
                <a16:creationId xmlns:a16="http://schemas.microsoft.com/office/drawing/2014/main" id="{9073D3F5-05C4-4D55-9DB0-60B18E62C3FA}"/>
              </a:ext>
            </a:extLst>
          </p:cNvPr>
          <p:cNvCxnSpPr/>
          <p:nvPr/>
        </p:nvCxnSpPr>
        <p:spPr>
          <a:xfrm>
            <a:off x="1082196" y="2251047"/>
            <a:ext cx="1944000" cy="0"/>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4B6D9DB-BBFA-482E-A15C-0E7E49E2F7E4}"/>
              </a:ext>
            </a:extLst>
          </p:cNvPr>
          <p:cNvCxnSpPr/>
          <p:nvPr/>
        </p:nvCxnSpPr>
        <p:spPr>
          <a:xfrm>
            <a:off x="1111717" y="1888440"/>
            <a:ext cx="1899499" cy="0"/>
          </a:xfrm>
          <a:prstGeom prst="straightConnector1">
            <a:avLst/>
          </a:prstGeom>
          <a:ln w="28575" cmpd="sng">
            <a:solidFill>
              <a:schemeClr val="tx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787E5C-CEC4-4220-B5B8-9A571A223A8C}"/>
              </a:ext>
            </a:extLst>
          </p:cNvPr>
          <p:cNvCxnSpPr/>
          <p:nvPr/>
        </p:nvCxnSpPr>
        <p:spPr>
          <a:xfrm>
            <a:off x="1111717" y="1529717"/>
            <a:ext cx="1899499" cy="0"/>
          </a:xfrm>
          <a:prstGeom prst="straightConnector1">
            <a:avLst/>
          </a:prstGeom>
          <a:ln w="28575" cmpd="sng">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986775D-6888-436A-8ACB-7D4001B6DC00}"/>
              </a:ext>
            </a:extLst>
          </p:cNvPr>
          <p:cNvCxnSpPr/>
          <p:nvPr/>
        </p:nvCxnSpPr>
        <p:spPr>
          <a:xfrm>
            <a:off x="1111717" y="1169717"/>
            <a:ext cx="1899499" cy="0"/>
          </a:xfrm>
          <a:prstGeom prst="straightConnector1">
            <a:avLst/>
          </a:prstGeom>
          <a:ln w="28575" cmpd="sng">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CEFD9277-9D19-4A2B-97CA-C78CF86B9B22}"/>
              </a:ext>
            </a:extLst>
          </p:cNvPr>
          <p:cNvSpPr txBox="1"/>
          <p:nvPr/>
        </p:nvSpPr>
        <p:spPr>
          <a:xfrm>
            <a:off x="566460" y="872804"/>
            <a:ext cx="3603551" cy="184666"/>
          </a:xfrm>
          <a:prstGeom prst="rect">
            <a:avLst/>
          </a:prstGeom>
          <a:noFill/>
        </p:spPr>
        <p:txBody>
          <a:bodyPr wrap="none" lIns="0" tIns="0" rIns="0" bIns="0" rtlCol="0">
            <a:spAutoFit/>
          </a:bodyPr>
          <a:lstStyle/>
          <a:p>
            <a:pPr>
              <a:spcBef>
                <a:spcPts val="0"/>
              </a:spcBef>
            </a:pPr>
            <a:r>
              <a:rPr lang="en-US" sz="1200" b="1" dirty="0">
                <a:solidFill>
                  <a:srgbClr val="001135"/>
                </a:solidFill>
                <a:latin typeface="Nokia Pure Text Light"/>
                <a:cs typeface="Nokia Pure Headline Light"/>
              </a:rPr>
              <a:t>Monetization Triggers	                   Growth Levers</a:t>
            </a:r>
          </a:p>
        </p:txBody>
      </p:sp>
      <p:sp>
        <p:nvSpPr>
          <p:cNvPr id="30" name="Rectangle 29">
            <a:extLst>
              <a:ext uri="{FF2B5EF4-FFF2-40B4-BE49-F238E27FC236}">
                <a16:creationId xmlns:a16="http://schemas.microsoft.com/office/drawing/2014/main" id="{B1BCA588-215E-4F1B-ADD7-03FF266AED1E}"/>
              </a:ext>
            </a:extLst>
          </p:cNvPr>
          <p:cNvSpPr>
            <a:spLocks/>
          </p:cNvSpPr>
          <p:nvPr/>
        </p:nvSpPr>
        <p:spPr>
          <a:xfrm>
            <a:off x="5306971" y="2333995"/>
            <a:ext cx="3317394" cy="1382962"/>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pPr algn="ctr"/>
            <a:endParaRPr lang="en-US" sz="1400" b="1" dirty="0">
              <a:solidFill>
                <a:srgbClr val="124191"/>
              </a:solidFill>
              <a:cs typeface="Arial" charset="0"/>
            </a:endParaRPr>
          </a:p>
        </p:txBody>
      </p:sp>
      <p:sp>
        <p:nvSpPr>
          <p:cNvPr id="31" name="Text Placeholder 2">
            <a:extLst>
              <a:ext uri="{FF2B5EF4-FFF2-40B4-BE49-F238E27FC236}">
                <a16:creationId xmlns:a16="http://schemas.microsoft.com/office/drawing/2014/main" id="{15A7CAFF-C5EF-4AA9-B178-A5CA5A415094}"/>
              </a:ext>
            </a:extLst>
          </p:cNvPr>
          <p:cNvSpPr txBox="1">
            <a:spLocks/>
          </p:cNvSpPr>
          <p:nvPr/>
        </p:nvSpPr>
        <p:spPr bwMode="auto">
          <a:xfrm>
            <a:off x="5347858" y="2328938"/>
            <a:ext cx="3109687" cy="1244579"/>
          </a:xfrm>
          <a:prstGeom prst="rect">
            <a:avLst/>
          </a:prstGeom>
          <a:solidFill>
            <a:schemeClr val="accent1">
              <a:alpha val="0"/>
            </a:schemeClr>
          </a:solidFill>
          <a:ln w="9525">
            <a:noFill/>
            <a:miter lim="800000"/>
            <a:headEnd/>
            <a:tailEnd/>
          </a:ln>
        </p:spPr>
        <p:txBody>
          <a:bodyPr vert="horz" wrap="square" lIns="0" tIns="45702" rIns="0" bIns="45702" numCol="1" anchor="t" anchorCtr="0" compatLnSpc="1">
            <a:prstTxWarp prst="textNoShape">
              <a:avLst/>
            </a:prstTxWarp>
          </a:bodyPr>
          <a:lstStyle/>
          <a:p>
            <a:pPr marL="230098" indent="-230098" algn="ctr">
              <a:defRPr/>
            </a:pPr>
            <a:r>
              <a:rPr lang="en-US" sz="1400" b="1" u="sng" dirty="0">
                <a:solidFill>
                  <a:srgbClr val="124191"/>
                </a:solidFill>
                <a:latin typeface="Nokia Pure Text Light"/>
              </a:rPr>
              <a:t>ASW</a:t>
            </a:r>
          </a:p>
          <a:p>
            <a:pPr marL="230098" indent="-230098" algn="ctr">
              <a:defRPr/>
            </a:pPr>
            <a:r>
              <a:rPr lang="en-US" sz="1400" dirty="0">
                <a:solidFill>
                  <a:srgbClr val="124191"/>
                </a:solidFill>
                <a:latin typeface="Nokia Pure Text Light"/>
              </a:rPr>
              <a:t>Essential Pack</a:t>
            </a:r>
          </a:p>
          <a:p>
            <a:pPr marL="230098" indent="-230098" algn="ctr">
              <a:defRPr/>
            </a:pPr>
            <a:r>
              <a:rPr lang="en-US" sz="1400" dirty="0">
                <a:solidFill>
                  <a:srgbClr val="124191"/>
                </a:solidFill>
                <a:latin typeface="Nokia Pure Text Light"/>
              </a:rPr>
              <a:t>SM-Module Sharing</a:t>
            </a:r>
          </a:p>
          <a:p>
            <a:pPr marL="230098" indent="-230098" algn="ctr">
              <a:defRPr/>
            </a:pPr>
            <a:r>
              <a:rPr lang="en-US" sz="1400" dirty="0">
                <a:solidFill>
                  <a:srgbClr val="124191"/>
                </a:solidFill>
                <a:latin typeface="Nokia Pure Text Light"/>
              </a:rPr>
              <a:t>RF-Module sharing</a:t>
            </a:r>
          </a:p>
          <a:p>
            <a:pPr marL="230098" indent="-230098" algn="ctr">
              <a:defRPr/>
            </a:pPr>
            <a:r>
              <a:rPr lang="en-US" sz="1400" dirty="0">
                <a:solidFill>
                  <a:srgbClr val="124191"/>
                </a:solidFill>
                <a:latin typeface="Nokia Pure Text Light"/>
              </a:rPr>
              <a:t>Multi-RAT operation</a:t>
            </a:r>
          </a:p>
          <a:p>
            <a:pPr marL="230098" indent="-230098" algn="ctr">
              <a:defRPr/>
            </a:pPr>
            <a:r>
              <a:rPr lang="en-US" sz="1400" dirty="0">
                <a:solidFill>
                  <a:srgbClr val="124191"/>
                </a:solidFill>
                <a:latin typeface="Nokia Pure Text Light"/>
              </a:rPr>
              <a:t>Others</a:t>
            </a:r>
          </a:p>
          <a:p>
            <a:pPr marL="230098" indent="-230098" algn="ctr">
              <a:defRPr/>
            </a:pPr>
            <a:endParaRPr lang="en-US" sz="1400" dirty="0">
              <a:solidFill>
                <a:srgbClr val="124191"/>
              </a:solidFill>
              <a:latin typeface="Nokia Pure Text Light"/>
            </a:endParaRPr>
          </a:p>
        </p:txBody>
      </p:sp>
      <p:sp>
        <p:nvSpPr>
          <p:cNvPr id="32" name="Rectangle 31">
            <a:extLst>
              <a:ext uri="{FF2B5EF4-FFF2-40B4-BE49-F238E27FC236}">
                <a16:creationId xmlns:a16="http://schemas.microsoft.com/office/drawing/2014/main" id="{1D839B88-AA9C-4B54-B862-7F55E414EC3A}"/>
              </a:ext>
            </a:extLst>
          </p:cNvPr>
          <p:cNvSpPr>
            <a:spLocks/>
          </p:cNvSpPr>
          <p:nvPr/>
        </p:nvSpPr>
        <p:spPr>
          <a:xfrm>
            <a:off x="5311453" y="3785725"/>
            <a:ext cx="3317394" cy="1077408"/>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pPr algn="ctr"/>
            <a:endParaRPr lang="en-US" sz="1400" b="1" dirty="0">
              <a:solidFill>
                <a:srgbClr val="124191"/>
              </a:solidFill>
              <a:cs typeface="Arial" charset="0"/>
            </a:endParaRPr>
          </a:p>
        </p:txBody>
      </p:sp>
      <p:sp>
        <p:nvSpPr>
          <p:cNvPr id="33" name="Text Placeholder 2">
            <a:extLst>
              <a:ext uri="{FF2B5EF4-FFF2-40B4-BE49-F238E27FC236}">
                <a16:creationId xmlns:a16="http://schemas.microsoft.com/office/drawing/2014/main" id="{FAAD573B-13B5-4D17-9220-C10BC9D090F9}"/>
              </a:ext>
            </a:extLst>
          </p:cNvPr>
          <p:cNvSpPr txBox="1">
            <a:spLocks/>
          </p:cNvSpPr>
          <p:nvPr/>
        </p:nvSpPr>
        <p:spPr bwMode="auto">
          <a:xfrm>
            <a:off x="5352340" y="3780668"/>
            <a:ext cx="3109687" cy="1082465"/>
          </a:xfrm>
          <a:prstGeom prst="rect">
            <a:avLst/>
          </a:prstGeom>
          <a:solidFill>
            <a:schemeClr val="accent1">
              <a:alpha val="0"/>
            </a:schemeClr>
          </a:solidFill>
          <a:ln w="9525">
            <a:noFill/>
            <a:miter lim="800000"/>
            <a:headEnd/>
            <a:tailEnd/>
          </a:ln>
        </p:spPr>
        <p:txBody>
          <a:bodyPr vert="horz" wrap="square" lIns="0" tIns="45702" rIns="0" bIns="45702" numCol="1" anchor="t" anchorCtr="0" compatLnSpc="1">
            <a:prstTxWarp prst="textNoShape">
              <a:avLst/>
            </a:prstTxWarp>
          </a:bodyPr>
          <a:lstStyle/>
          <a:p>
            <a:pPr marL="230098" indent="-230098" algn="ctr">
              <a:defRPr/>
            </a:pPr>
            <a:r>
              <a:rPr lang="en-US" sz="1400" b="1" u="sng" dirty="0">
                <a:solidFill>
                  <a:srgbClr val="124191"/>
                </a:solidFill>
                <a:latin typeface="Nokia Pure Text Light"/>
              </a:rPr>
              <a:t>HWA</a:t>
            </a:r>
          </a:p>
          <a:p>
            <a:pPr marL="230098" indent="-230098" algn="ctr">
              <a:defRPr/>
            </a:pPr>
            <a:r>
              <a:rPr lang="fi-FI" sz="1400" dirty="0">
                <a:solidFill>
                  <a:srgbClr val="124191"/>
                </a:solidFill>
                <a:latin typeface="Nokia Pure Text Light"/>
              </a:rPr>
              <a:t>GSM TRX </a:t>
            </a:r>
          </a:p>
          <a:p>
            <a:pPr marL="230098" indent="-230098" algn="ctr">
              <a:defRPr/>
            </a:pPr>
            <a:r>
              <a:rPr lang="en-US" sz="1400" dirty="0">
                <a:solidFill>
                  <a:srgbClr val="124191"/>
                </a:solidFill>
                <a:latin typeface="Nokia Pure Text Light"/>
              </a:rPr>
              <a:t>Channel bandwidth </a:t>
            </a:r>
          </a:p>
          <a:p>
            <a:pPr marL="230098" indent="-230098" algn="ctr">
              <a:defRPr/>
            </a:pPr>
            <a:r>
              <a:rPr lang="en-US" sz="1400" dirty="0">
                <a:solidFill>
                  <a:srgbClr val="124191"/>
                </a:solidFill>
                <a:latin typeface="Nokia Pure Text Light"/>
              </a:rPr>
              <a:t>Incremental Power</a:t>
            </a:r>
          </a:p>
        </p:txBody>
      </p:sp>
      <p:sp>
        <p:nvSpPr>
          <p:cNvPr id="34" name="Footer Placeholder 27">
            <a:extLst>
              <a:ext uri="{FF2B5EF4-FFF2-40B4-BE49-F238E27FC236}">
                <a16:creationId xmlns:a16="http://schemas.microsoft.com/office/drawing/2014/main" id="{0521FEEC-776C-42CB-832F-C6985722F9D6}"/>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4053718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D027D2-FD52-4125-8C34-74E0379BE4C2}"/>
              </a:ext>
            </a:extLst>
          </p:cNvPr>
          <p:cNvSpPr>
            <a:spLocks/>
          </p:cNvSpPr>
          <p:nvPr/>
        </p:nvSpPr>
        <p:spPr>
          <a:xfrm>
            <a:off x="105823" y="796562"/>
            <a:ext cx="2880000" cy="3897358"/>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3" name="Rectangle 4">
            <a:extLst>
              <a:ext uri="{FF2B5EF4-FFF2-40B4-BE49-F238E27FC236}">
                <a16:creationId xmlns:a16="http://schemas.microsoft.com/office/drawing/2014/main" id="{37AA3D0F-8708-4B99-8783-A63D58880B38}"/>
              </a:ext>
            </a:extLst>
          </p:cNvPr>
          <p:cNvSpPr txBox="1">
            <a:spLocks/>
          </p:cNvSpPr>
          <p:nvPr/>
        </p:nvSpPr>
        <p:spPr>
          <a:xfrm>
            <a:off x="151067" y="932463"/>
            <a:ext cx="2834755" cy="359021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pPr>
            <a:r>
              <a:rPr lang="en-US" sz="1200" dirty="0">
                <a:solidFill>
                  <a:srgbClr val="124192"/>
                </a:solidFill>
              </a:rPr>
              <a:t>Max number of Data Users connected per</a:t>
            </a:r>
            <a:r>
              <a:rPr lang="en-US" sz="1200" dirty="0">
                <a:solidFill>
                  <a:srgbClr val="FF0000"/>
                </a:solidFill>
              </a:rPr>
              <a:t> </a:t>
            </a:r>
            <a:r>
              <a:rPr lang="en-US" sz="1200" dirty="0">
                <a:solidFill>
                  <a:srgbClr val="124191"/>
                </a:solidFill>
              </a:rPr>
              <a:t>SRAN SBTS </a:t>
            </a:r>
            <a:r>
              <a:rPr lang="en-US" sz="1200" dirty="0">
                <a:solidFill>
                  <a:srgbClr val="124192"/>
                </a:solidFill>
              </a:rPr>
              <a:t>during the measured time</a:t>
            </a:r>
          </a:p>
          <a:p>
            <a:pPr lvl="1">
              <a:spcBef>
                <a:spcPct val="30000"/>
              </a:spcBef>
              <a:buClr>
                <a:srgbClr val="001135"/>
              </a:buClr>
            </a:pPr>
            <a:r>
              <a:rPr lang="en-US" sz="1200" dirty="0">
                <a:solidFill>
                  <a:srgbClr val="124192"/>
                </a:solidFill>
              </a:rPr>
              <a:t>Data User counts WCDMA and LTE Data users including LTE </a:t>
            </a:r>
            <a:r>
              <a:rPr lang="en-US" sz="1200" dirty="0" err="1">
                <a:solidFill>
                  <a:srgbClr val="124192"/>
                </a:solidFill>
              </a:rPr>
              <a:t>VoLTE</a:t>
            </a:r>
            <a:r>
              <a:rPr lang="en-US" sz="1200" dirty="0">
                <a:solidFill>
                  <a:srgbClr val="124192"/>
                </a:solidFill>
              </a:rPr>
              <a:t> users</a:t>
            </a:r>
          </a:p>
          <a:p>
            <a:pPr lvl="2">
              <a:spcBef>
                <a:spcPct val="30000"/>
              </a:spcBef>
              <a:buClr>
                <a:srgbClr val="001135"/>
              </a:buClr>
            </a:pPr>
            <a:r>
              <a:rPr lang="en-US" sz="1100" dirty="0">
                <a:solidFill>
                  <a:srgbClr val="124192"/>
                </a:solidFill>
              </a:rPr>
              <a:t>GSM users and WCDMA R99 voice excluded</a:t>
            </a:r>
          </a:p>
          <a:p>
            <a:pPr lvl="1">
              <a:spcBef>
                <a:spcPct val="30000"/>
              </a:spcBef>
              <a:buClr>
                <a:srgbClr val="001135"/>
              </a:buClr>
            </a:pPr>
            <a:r>
              <a:rPr lang="en-US" sz="1200" dirty="0">
                <a:solidFill>
                  <a:srgbClr val="124192"/>
                </a:solidFill>
              </a:rPr>
              <a:t>Following data user states included</a:t>
            </a:r>
          </a:p>
          <a:p>
            <a:pPr lvl="2">
              <a:spcBef>
                <a:spcPct val="30000"/>
              </a:spcBef>
              <a:buClr>
                <a:srgbClr val="001135"/>
              </a:buClr>
            </a:pPr>
            <a:r>
              <a:rPr lang="en-US" sz="1100" dirty="0">
                <a:solidFill>
                  <a:srgbClr val="124192"/>
                </a:solidFill>
              </a:rPr>
              <a:t>LTE Connected UE (secondary cell coming later)</a:t>
            </a:r>
          </a:p>
          <a:p>
            <a:pPr lvl="2">
              <a:spcBef>
                <a:spcPct val="30000"/>
              </a:spcBef>
              <a:buClr>
                <a:srgbClr val="001135"/>
              </a:buClr>
            </a:pPr>
            <a:r>
              <a:rPr lang="en-US" sz="1100" dirty="0">
                <a:solidFill>
                  <a:srgbClr val="124191"/>
                </a:solidFill>
              </a:rPr>
              <a:t>WCDMA HSDPA and HSUPA users in Cell DCH or (High Speed) Cell FACH state</a:t>
            </a:r>
          </a:p>
          <a:p>
            <a:pPr lvl="1">
              <a:spcBef>
                <a:spcPct val="30000"/>
              </a:spcBef>
              <a:buClr>
                <a:srgbClr val="001135"/>
              </a:buClr>
            </a:pPr>
            <a:r>
              <a:rPr lang="en-US" sz="1200" dirty="0">
                <a:solidFill>
                  <a:srgbClr val="124192"/>
                </a:solidFill>
              </a:rPr>
              <a:t>Data User license is freely configurable with 1 data user steps</a:t>
            </a:r>
          </a:p>
          <a:p>
            <a:pPr lvl="1">
              <a:spcBef>
                <a:spcPct val="30000"/>
              </a:spcBef>
              <a:buClr>
                <a:srgbClr val="001135"/>
              </a:buClr>
            </a:pPr>
            <a:r>
              <a:rPr lang="en-US" sz="1200" dirty="0">
                <a:solidFill>
                  <a:srgbClr val="124191"/>
                </a:solidFill>
              </a:rPr>
              <a:t>Data Users </a:t>
            </a:r>
            <a:r>
              <a:rPr lang="en-US" sz="1200" u="sng" dirty="0">
                <a:solidFill>
                  <a:srgbClr val="124191"/>
                </a:solidFill>
              </a:rPr>
              <a:t>only in SRAN SBTS</a:t>
            </a:r>
            <a:r>
              <a:rPr lang="en-US" sz="1200" dirty="0">
                <a:solidFill>
                  <a:srgbClr val="124191"/>
                </a:solidFill>
              </a:rPr>
              <a:t> because trigger includes both LTE and WCDMA users</a:t>
            </a:r>
          </a:p>
        </p:txBody>
      </p:sp>
      <p:sp>
        <p:nvSpPr>
          <p:cNvPr id="4" name="Rectangle 155">
            <a:extLst>
              <a:ext uri="{FF2B5EF4-FFF2-40B4-BE49-F238E27FC236}">
                <a16:creationId xmlns:a16="http://schemas.microsoft.com/office/drawing/2014/main" id="{12DFC20B-CC79-4E54-8937-27303CFD330E}"/>
              </a:ext>
            </a:extLst>
          </p:cNvPr>
          <p:cNvSpPr txBox="1">
            <a:spLocks/>
          </p:cNvSpPr>
          <p:nvPr/>
        </p:nvSpPr>
        <p:spPr>
          <a:xfrm>
            <a:off x="311629" y="543115"/>
            <a:ext cx="3933353" cy="2154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1135"/>
              </a:buClr>
            </a:pPr>
            <a:r>
              <a:rPr lang="en-US" sz="1400" b="1" dirty="0">
                <a:solidFill>
                  <a:srgbClr val="124191"/>
                </a:solidFill>
              </a:rPr>
              <a:t> SBTS Data User</a:t>
            </a:r>
          </a:p>
        </p:txBody>
      </p:sp>
      <p:sp>
        <p:nvSpPr>
          <p:cNvPr id="5" name="Rectangle 4">
            <a:extLst>
              <a:ext uri="{FF2B5EF4-FFF2-40B4-BE49-F238E27FC236}">
                <a16:creationId xmlns:a16="http://schemas.microsoft.com/office/drawing/2014/main" id="{31F26098-4890-40BF-9627-0D39A5B0584D}"/>
              </a:ext>
            </a:extLst>
          </p:cNvPr>
          <p:cNvSpPr>
            <a:spLocks/>
          </p:cNvSpPr>
          <p:nvPr/>
        </p:nvSpPr>
        <p:spPr>
          <a:xfrm>
            <a:off x="3128087" y="796562"/>
            <a:ext cx="2880000" cy="3897358"/>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6" name="Rectangle 4">
            <a:extLst>
              <a:ext uri="{FF2B5EF4-FFF2-40B4-BE49-F238E27FC236}">
                <a16:creationId xmlns:a16="http://schemas.microsoft.com/office/drawing/2014/main" id="{B46D8456-86D5-4DA2-A9A4-FF298FDB8088}"/>
              </a:ext>
            </a:extLst>
          </p:cNvPr>
          <p:cNvSpPr txBox="1">
            <a:spLocks/>
          </p:cNvSpPr>
          <p:nvPr/>
        </p:nvSpPr>
        <p:spPr>
          <a:xfrm>
            <a:off x="3178439" y="932463"/>
            <a:ext cx="2829648" cy="225292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pPr>
            <a:r>
              <a:rPr lang="en-US" sz="1200" dirty="0">
                <a:solidFill>
                  <a:srgbClr val="124191"/>
                </a:solidFill>
              </a:rPr>
              <a:t>Data Volume is linked to an operator’s revenue stream and not to e.g. network elements </a:t>
            </a:r>
          </a:p>
          <a:p>
            <a:pPr lvl="1">
              <a:spcBef>
                <a:spcPct val="30000"/>
              </a:spcBef>
              <a:buClr>
                <a:srgbClr val="001135"/>
              </a:buClr>
            </a:pPr>
            <a:r>
              <a:rPr lang="en-US" sz="1200" dirty="0">
                <a:solidFill>
                  <a:srgbClr val="124192"/>
                </a:solidFill>
              </a:rPr>
              <a:t>Measured on SBTS level, charged on Network level</a:t>
            </a:r>
          </a:p>
          <a:p>
            <a:pPr lvl="1">
              <a:spcBef>
                <a:spcPct val="30000"/>
              </a:spcBef>
              <a:buClr>
                <a:srgbClr val="001135"/>
              </a:buClr>
            </a:pPr>
            <a:r>
              <a:rPr lang="en-US" sz="1200" dirty="0">
                <a:solidFill>
                  <a:srgbClr val="124191"/>
                </a:solidFill>
              </a:rPr>
              <a:t>SBTS Data Volume measurement is technology agnostic </a:t>
            </a:r>
          </a:p>
          <a:p>
            <a:pPr lvl="2">
              <a:spcBef>
                <a:spcPct val="30000"/>
              </a:spcBef>
              <a:buClr>
                <a:srgbClr val="001135"/>
              </a:buClr>
            </a:pPr>
            <a:r>
              <a:rPr lang="en-US" sz="1200" dirty="0">
                <a:solidFill>
                  <a:srgbClr val="124191"/>
                </a:solidFill>
              </a:rPr>
              <a:t>No separation between LTE , WCDMA or GSM</a:t>
            </a:r>
          </a:p>
          <a:p>
            <a:pPr lvl="1">
              <a:spcBef>
                <a:spcPct val="30000"/>
              </a:spcBef>
              <a:buClr>
                <a:srgbClr val="001135"/>
              </a:buClr>
            </a:pPr>
            <a:r>
              <a:rPr lang="en-US" sz="1200" dirty="0">
                <a:solidFill>
                  <a:srgbClr val="124192"/>
                </a:solidFill>
              </a:rPr>
              <a:t>Data Volume introduction </a:t>
            </a:r>
            <a:r>
              <a:rPr lang="en-US" sz="1200" u="sng" dirty="0">
                <a:solidFill>
                  <a:srgbClr val="124192"/>
                </a:solidFill>
              </a:rPr>
              <a:t>in SRAN SBTS and LTE</a:t>
            </a:r>
          </a:p>
        </p:txBody>
      </p:sp>
      <p:sp>
        <p:nvSpPr>
          <p:cNvPr id="7" name="Rectangle 155">
            <a:extLst>
              <a:ext uri="{FF2B5EF4-FFF2-40B4-BE49-F238E27FC236}">
                <a16:creationId xmlns:a16="http://schemas.microsoft.com/office/drawing/2014/main" id="{5211C66B-225F-4E8E-BF15-8B99EC009142}"/>
              </a:ext>
            </a:extLst>
          </p:cNvPr>
          <p:cNvSpPr txBox="1">
            <a:spLocks/>
          </p:cNvSpPr>
          <p:nvPr/>
        </p:nvSpPr>
        <p:spPr>
          <a:xfrm>
            <a:off x="3316115" y="543115"/>
            <a:ext cx="3933353" cy="2154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1135"/>
              </a:buClr>
            </a:pPr>
            <a:r>
              <a:rPr lang="en-US" sz="1400" b="1" dirty="0">
                <a:solidFill>
                  <a:srgbClr val="124191"/>
                </a:solidFill>
              </a:rPr>
              <a:t> SBTS Data Volume</a:t>
            </a:r>
          </a:p>
        </p:txBody>
      </p:sp>
      <p:sp>
        <p:nvSpPr>
          <p:cNvPr id="8" name="Rectangle 7">
            <a:extLst>
              <a:ext uri="{FF2B5EF4-FFF2-40B4-BE49-F238E27FC236}">
                <a16:creationId xmlns:a16="http://schemas.microsoft.com/office/drawing/2014/main" id="{7A26BEE5-F506-4E54-A807-BB0773AA5579}"/>
              </a:ext>
            </a:extLst>
          </p:cNvPr>
          <p:cNvSpPr>
            <a:spLocks/>
          </p:cNvSpPr>
          <p:nvPr/>
        </p:nvSpPr>
        <p:spPr>
          <a:xfrm>
            <a:off x="6150351" y="796562"/>
            <a:ext cx="2880000" cy="3897358"/>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9" name="Rectangle 4">
            <a:extLst>
              <a:ext uri="{FF2B5EF4-FFF2-40B4-BE49-F238E27FC236}">
                <a16:creationId xmlns:a16="http://schemas.microsoft.com/office/drawing/2014/main" id="{3692A6A7-1CC8-4FBD-B757-BD8E2FFE36B8}"/>
              </a:ext>
            </a:extLst>
          </p:cNvPr>
          <p:cNvSpPr txBox="1">
            <a:spLocks/>
          </p:cNvSpPr>
          <p:nvPr/>
        </p:nvSpPr>
        <p:spPr>
          <a:xfrm>
            <a:off x="6183722" y="932463"/>
            <a:ext cx="2782148" cy="328705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pPr>
            <a:r>
              <a:rPr lang="en-US" sz="1200" dirty="0">
                <a:solidFill>
                  <a:srgbClr val="124192"/>
                </a:solidFill>
              </a:rPr>
              <a:t>Busy Hour Throughput is an option for Data Volume  </a:t>
            </a:r>
          </a:p>
          <a:p>
            <a:pPr lvl="1">
              <a:spcBef>
                <a:spcPct val="30000"/>
              </a:spcBef>
              <a:buClr>
                <a:srgbClr val="001135"/>
              </a:buClr>
            </a:pPr>
            <a:r>
              <a:rPr lang="en-US" sz="1200" dirty="0">
                <a:solidFill>
                  <a:srgbClr val="124192"/>
                </a:solidFill>
              </a:rPr>
              <a:t>Measured on SBTS level, charged on Network level</a:t>
            </a:r>
          </a:p>
          <a:p>
            <a:pPr lvl="1">
              <a:spcBef>
                <a:spcPct val="30000"/>
              </a:spcBef>
              <a:buClr>
                <a:srgbClr val="001135"/>
              </a:buClr>
            </a:pPr>
            <a:r>
              <a:rPr lang="en-US" sz="1200" dirty="0">
                <a:solidFill>
                  <a:srgbClr val="124191"/>
                </a:solidFill>
              </a:rPr>
              <a:t>SBTS Busy Hour Throughput measurement is technology agnostic </a:t>
            </a:r>
          </a:p>
          <a:p>
            <a:pPr lvl="2">
              <a:spcBef>
                <a:spcPct val="30000"/>
              </a:spcBef>
              <a:buClr>
                <a:srgbClr val="001135"/>
              </a:buClr>
            </a:pPr>
            <a:r>
              <a:rPr lang="en-US" sz="1200" dirty="0">
                <a:solidFill>
                  <a:srgbClr val="124191"/>
                </a:solidFill>
              </a:rPr>
              <a:t>No separation between LTE , WCDMA or GSM</a:t>
            </a:r>
          </a:p>
          <a:p>
            <a:pPr lvl="1">
              <a:spcBef>
                <a:spcPct val="30000"/>
              </a:spcBef>
              <a:buClr>
                <a:srgbClr val="001135"/>
              </a:buClr>
            </a:pPr>
            <a:r>
              <a:rPr lang="en-US" sz="1200" dirty="0">
                <a:solidFill>
                  <a:srgbClr val="124192"/>
                </a:solidFill>
              </a:rPr>
              <a:t>SBTS Busy Hour Throughput introduction in SRAN SBTS </a:t>
            </a:r>
          </a:p>
          <a:p>
            <a:pPr lvl="2">
              <a:spcBef>
                <a:spcPct val="30000"/>
              </a:spcBef>
              <a:buClr>
                <a:srgbClr val="001135"/>
              </a:buClr>
            </a:pPr>
            <a:r>
              <a:rPr lang="en-US" sz="1200" dirty="0">
                <a:solidFill>
                  <a:srgbClr val="124192"/>
                </a:solidFill>
              </a:rPr>
              <a:t>also usable capacity trigger for all Single RATs as the trigger counts all traffic coming through SBTS. </a:t>
            </a:r>
          </a:p>
          <a:p>
            <a:pPr lvl="2">
              <a:spcBef>
                <a:spcPct val="30000"/>
              </a:spcBef>
              <a:buClr>
                <a:srgbClr val="001135"/>
              </a:buClr>
            </a:pPr>
            <a:r>
              <a:rPr lang="en-US" sz="1200" dirty="0">
                <a:solidFill>
                  <a:srgbClr val="124192"/>
                </a:solidFill>
              </a:rPr>
              <a:t>If SBTS is in e.g. WCDMA-only mode, all busy hour throughput traffic is WCDMA related</a:t>
            </a:r>
          </a:p>
        </p:txBody>
      </p:sp>
      <p:sp>
        <p:nvSpPr>
          <p:cNvPr id="10" name="Rectangle 155">
            <a:extLst>
              <a:ext uri="{FF2B5EF4-FFF2-40B4-BE49-F238E27FC236}">
                <a16:creationId xmlns:a16="http://schemas.microsoft.com/office/drawing/2014/main" id="{B20AAAD6-CAF1-4286-8591-0B8167AE4EFB}"/>
              </a:ext>
            </a:extLst>
          </p:cNvPr>
          <p:cNvSpPr txBox="1">
            <a:spLocks/>
          </p:cNvSpPr>
          <p:nvPr/>
        </p:nvSpPr>
        <p:spPr>
          <a:xfrm>
            <a:off x="6332406" y="543115"/>
            <a:ext cx="3136149" cy="2154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1135"/>
              </a:buClr>
            </a:pPr>
            <a:r>
              <a:rPr lang="en-US" sz="1400" b="1" dirty="0">
                <a:solidFill>
                  <a:srgbClr val="124191"/>
                </a:solidFill>
              </a:rPr>
              <a:t> SBTS Busy Hour Throughput</a:t>
            </a:r>
          </a:p>
        </p:txBody>
      </p:sp>
      <p:sp>
        <p:nvSpPr>
          <p:cNvPr id="11" name="Titel 1">
            <a:extLst>
              <a:ext uri="{FF2B5EF4-FFF2-40B4-BE49-F238E27FC236}">
                <a16:creationId xmlns:a16="http://schemas.microsoft.com/office/drawing/2014/main" id="{2D1CD6C4-52B8-42A9-A654-F64939BA057F}"/>
              </a:ext>
            </a:extLst>
          </p:cNvPr>
          <p:cNvSpPr txBox="1">
            <a:spLocks/>
          </p:cNvSpPr>
          <p:nvPr/>
        </p:nvSpPr>
        <p:spPr bwMode="auto">
          <a:xfrm>
            <a:off x="319574" y="162437"/>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r>
              <a:rPr lang="en-US" sz="2000" dirty="0">
                <a:solidFill>
                  <a:srgbClr val="124191"/>
                </a:solidFill>
                <a:latin typeface="Nokia Pure Headline Light"/>
                <a:ea typeface="Nokia Pure Headline Ultra Light" panose="020B0204020202020204" pitchFamily="34" charset="0"/>
                <a:cs typeface="Arial"/>
              </a:rPr>
              <a:t>SRAN Pricing: New SBTS capacity triggers</a:t>
            </a:r>
            <a:endParaRPr lang="en-US" altLang="zh-CN" sz="2000" dirty="0">
              <a:solidFill>
                <a:srgbClr val="124191"/>
              </a:solidFill>
              <a:latin typeface="Nokia Pure Headline Light"/>
              <a:ea typeface="Nokia Pure Headline Ultra Light" panose="020B0204020202020204" pitchFamily="34" charset="0"/>
              <a:cs typeface="Arial"/>
            </a:endParaRPr>
          </a:p>
        </p:txBody>
      </p:sp>
      <p:sp>
        <p:nvSpPr>
          <p:cNvPr id="12" name="Footer Placeholder 27">
            <a:extLst>
              <a:ext uri="{FF2B5EF4-FFF2-40B4-BE49-F238E27FC236}">
                <a16:creationId xmlns:a16="http://schemas.microsoft.com/office/drawing/2014/main" id="{9A4B080F-2CDB-4516-8D9F-51DF33D9DFC6}"/>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8286781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8803A1-337F-43EA-BB19-0EF33C1CA683}"/>
              </a:ext>
            </a:extLst>
          </p:cNvPr>
          <p:cNvSpPr>
            <a:spLocks/>
          </p:cNvSpPr>
          <p:nvPr/>
        </p:nvSpPr>
        <p:spPr>
          <a:xfrm>
            <a:off x="105823" y="956582"/>
            <a:ext cx="2880000" cy="3996000"/>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3" name="Rectangle 2">
            <a:extLst>
              <a:ext uri="{FF2B5EF4-FFF2-40B4-BE49-F238E27FC236}">
                <a16:creationId xmlns:a16="http://schemas.microsoft.com/office/drawing/2014/main" id="{5645382B-3B38-48C8-B7E4-CD2F746B98A2}"/>
              </a:ext>
            </a:extLst>
          </p:cNvPr>
          <p:cNvSpPr>
            <a:spLocks/>
          </p:cNvSpPr>
          <p:nvPr/>
        </p:nvSpPr>
        <p:spPr>
          <a:xfrm>
            <a:off x="3128087" y="956582"/>
            <a:ext cx="2880000" cy="3996000"/>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4" name="Rectangle 3">
            <a:extLst>
              <a:ext uri="{FF2B5EF4-FFF2-40B4-BE49-F238E27FC236}">
                <a16:creationId xmlns:a16="http://schemas.microsoft.com/office/drawing/2014/main" id="{9865A156-4756-4390-B9B3-482111E3AB62}"/>
              </a:ext>
            </a:extLst>
          </p:cNvPr>
          <p:cNvSpPr>
            <a:spLocks/>
          </p:cNvSpPr>
          <p:nvPr/>
        </p:nvSpPr>
        <p:spPr>
          <a:xfrm>
            <a:off x="6150351" y="956582"/>
            <a:ext cx="2880000" cy="3996000"/>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5" name="Rectangle 4">
            <a:extLst>
              <a:ext uri="{FF2B5EF4-FFF2-40B4-BE49-F238E27FC236}">
                <a16:creationId xmlns:a16="http://schemas.microsoft.com/office/drawing/2014/main" id="{19012029-6855-472B-8F40-55327D96E6C1}"/>
              </a:ext>
            </a:extLst>
          </p:cNvPr>
          <p:cNvSpPr txBox="1">
            <a:spLocks/>
          </p:cNvSpPr>
          <p:nvPr/>
        </p:nvSpPr>
        <p:spPr>
          <a:xfrm>
            <a:off x="174808" y="1048030"/>
            <a:ext cx="2770274" cy="365638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pPr>
            <a:r>
              <a:rPr lang="en-US" sz="1200" dirty="0">
                <a:solidFill>
                  <a:srgbClr val="124192"/>
                </a:solidFill>
              </a:rPr>
              <a:t>Channel Bandwidth is an essential new HW Activation trigger as it captures both used bandwidth and number of cells under one SI</a:t>
            </a:r>
          </a:p>
          <a:p>
            <a:pPr lvl="2">
              <a:spcBef>
                <a:spcPct val="30000"/>
              </a:spcBef>
              <a:buClr>
                <a:srgbClr val="001135"/>
              </a:buClr>
            </a:pPr>
            <a:r>
              <a:rPr lang="en-US" sz="1200" dirty="0">
                <a:solidFill>
                  <a:srgbClr val="124192"/>
                </a:solidFill>
              </a:rPr>
              <a:t>Easy to understand as both bandwidth and cells are commonly understood among operators</a:t>
            </a:r>
          </a:p>
          <a:p>
            <a:pPr lvl="2">
              <a:spcBef>
                <a:spcPct val="30000"/>
              </a:spcBef>
              <a:buClr>
                <a:srgbClr val="001135"/>
              </a:buClr>
            </a:pPr>
            <a:r>
              <a:rPr lang="en-US" sz="1200" dirty="0">
                <a:solidFill>
                  <a:srgbClr val="124192"/>
                </a:solidFill>
              </a:rPr>
              <a:t>Gives good upsell when networks grow</a:t>
            </a:r>
          </a:p>
          <a:p>
            <a:pPr lvl="1">
              <a:spcBef>
                <a:spcPct val="30000"/>
              </a:spcBef>
              <a:buClr>
                <a:srgbClr val="001135"/>
              </a:buClr>
            </a:pPr>
            <a:r>
              <a:rPr lang="en-US" sz="1200" dirty="0">
                <a:solidFill>
                  <a:srgbClr val="124192"/>
                </a:solidFill>
              </a:rPr>
              <a:t>Channel Bandwidth is configured per SRAN SBTS</a:t>
            </a:r>
          </a:p>
          <a:p>
            <a:pPr lvl="1">
              <a:spcBef>
                <a:spcPct val="30000"/>
              </a:spcBef>
              <a:buClr>
                <a:srgbClr val="001135"/>
              </a:buClr>
            </a:pPr>
            <a:r>
              <a:rPr lang="en-US" sz="1200" dirty="0">
                <a:solidFill>
                  <a:srgbClr val="124192"/>
                </a:solidFill>
              </a:rPr>
              <a:t>Channel Bandwidth counts activated bandwidths and cells per WCDMA , LTE and bandwidth and TRXs on GSM</a:t>
            </a:r>
          </a:p>
          <a:p>
            <a:pPr lvl="1">
              <a:spcBef>
                <a:spcPct val="30000"/>
              </a:spcBef>
              <a:buClr>
                <a:srgbClr val="001135"/>
              </a:buClr>
            </a:pPr>
            <a:r>
              <a:rPr lang="en-US" sz="1200" u="sng" dirty="0">
                <a:solidFill>
                  <a:srgbClr val="124192"/>
                </a:solidFill>
              </a:rPr>
              <a:t>Mandatory SI per SRAN BTS</a:t>
            </a:r>
          </a:p>
          <a:p>
            <a:pPr lvl="2">
              <a:spcBef>
                <a:spcPct val="30000"/>
              </a:spcBef>
              <a:buClr>
                <a:srgbClr val="001135"/>
              </a:buClr>
            </a:pPr>
            <a:r>
              <a:rPr lang="en-US" sz="1200" dirty="0">
                <a:solidFill>
                  <a:srgbClr val="124192"/>
                </a:solidFill>
              </a:rPr>
              <a:t>Channel Bandwidth is HW Activation license </a:t>
            </a:r>
            <a:endParaRPr lang="fi-FI" sz="1200" dirty="0">
              <a:solidFill>
                <a:srgbClr val="124192"/>
              </a:solidFill>
            </a:endParaRPr>
          </a:p>
        </p:txBody>
      </p:sp>
      <p:sp>
        <p:nvSpPr>
          <p:cNvPr id="6" name="Rectangle 155">
            <a:extLst>
              <a:ext uri="{FF2B5EF4-FFF2-40B4-BE49-F238E27FC236}">
                <a16:creationId xmlns:a16="http://schemas.microsoft.com/office/drawing/2014/main" id="{146C0515-9024-476E-8E67-6F772796FB52}"/>
              </a:ext>
            </a:extLst>
          </p:cNvPr>
          <p:cNvSpPr txBox="1">
            <a:spLocks/>
          </p:cNvSpPr>
          <p:nvPr/>
        </p:nvSpPr>
        <p:spPr>
          <a:xfrm>
            <a:off x="200818" y="700562"/>
            <a:ext cx="3933353" cy="2154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1135"/>
              </a:buClr>
            </a:pPr>
            <a:r>
              <a:rPr lang="en-US" sz="1400" b="1" dirty="0">
                <a:solidFill>
                  <a:srgbClr val="124191"/>
                </a:solidFill>
              </a:rPr>
              <a:t> SBTS Channel Bandwidth</a:t>
            </a:r>
          </a:p>
        </p:txBody>
      </p:sp>
      <p:sp>
        <p:nvSpPr>
          <p:cNvPr id="7" name="Rectangle 4">
            <a:extLst>
              <a:ext uri="{FF2B5EF4-FFF2-40B4-BE49-F238E27FC236}">
                <a16:creationId xmlns:a16="http://schemas.microsoft.com/office/drawing/2014/main" id="{3E937919-E8E8-4574-B599-1847040677C3}"/>
              </a:ext>
            </a:extLst>
          </p:cNvPr>
          <p:cNvSpPr txBox="1">
            <a:spLocks/>
          </p:cNvSpPr>
          <p:nvPr/>
        </p:nvSpPr>
        <p:spPr>
          <a:xfrm>
            <a:off x="3130084" y="1048030"/>
            <a:ext cx="2890706" cy="31393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pPr>
            <a:r>
              <a:rPr lang="en-US" sz="1200" dirty="0">
                <a:solidFill>
                  <a:srgbClr val="124192"/>
                </a:solidFill>
              </a:rPr>
              <a:t>Measured and priced in 1MHz steps</a:t>
            </a:r>
          </a:p>
          <a:p>
            <a:pPr lvl="1">
              <a:spcBef>
                <a:spcPct val="30000"/>
              </a:spcBef>
              <a:buClr>
                <a:srgbClr val="001135"/>
              </a:buClr>
            </a:pPr>
            <a:r>
              <a:rPr lang="en-US" sz="1200" dirty="0">
                <a:solidFill>
                  <a:srgbClr val="124192"/>
                </a:solidFill>
              </a:rPr>
              <a:t>Channel Bandwidth per RAT</a:t>
            </a:r>
          </a:p>
          <a:p>
            <a:pPr lvl="2">
              <a:spcBef>
                <a:spcPct val="30000"/>
              </a:spcBef>
              <a:buClr>
                <a:srgbClr val="001135"/>
              </a:buClr>
            </a:pPr>
            <a:r>
              <a:rPr lang="en-US" sz="1200" dirty="0">
                <a:solidFill>
                  <a:srgbClr val="124192"/>
                </a:solidFill>
              </a:rPr>
              <a:t>LTE BW: 20MHz, 15MHz, 10MHz, 5MHz, 3MHz, 1.4MHz</a:t>
            </a:r>
          </a:p>
          <a:p>
            <a:pPr lvl="2">
              <a:spcBef>
                <a:spcPct val="30000"/>
              </a:spcBef>
              <a:buClr>
                <a:srgbClr val="001135"/>
              </a:buClr>
            </a:pPr>
            <a:r>
              <a:rPr lang="en-US" sz="1200" dirty="0">
                <a:solidFill>
                  <a:srgbClr val="124192"/>
                </a:solidFill>
              </a:rPr>
              <a:t>WCDMA: 5MHz </a:t>
            </a:r>
          </a:p>
          <a:p>
            <a:pPr lvl="2">
              <a:spcBef>
                <a:spcPct val="30000"/>
              </a:spcBef>
              <a:buClr>
                <a:srgbClr val="001135"/>
              </a:buClr>
            </a:pPr>
            <a:r>
              <a:rPr lang="en-US" sz="1200" dirty="0">
                <a:solidFill>
                  <a:srgbClr val="124192"/>
                </a:solidFill>
              </a:rPr>
              <a:t>GSM: 200kHz </a:t>
            </a:r>
          </a:p>
          <a:p>
            <a:pPr lvl="1">
              <a:spcBef>
                <a:spcPct val="30000"/>
              </a:spcBef>
              <a:buClr>
                <a:srgbClr val="001135"/>
              </a:buClr>
            </a:pPr>
            <a:r>
              <a:rPr lang="en-US" sz="1200" dirty="0">
                <a:solidFill>
                  <a:srgbClr val="124192"/>
                </a:solidFill>
              </a:rPr>
              <a:t>Cell definition with Channel Bandwidth is the same for all RATs</a:t>
            </a:r>
          </a:p>
          <a:p>
            <a:pPr lvl="2">
              <a:spcBef>
                <a:spcPct val="30000"/>
              </a:spcBef>
              <a:buClr>
                <a:srgbClr val="001135"/>
              </a:buClr>
            </a:pPr>
            <a:r>
              <a:rPr lang="en-US" sz="1200" dirty="0">
                <a:solidFill>
                  <a:srgbClr val="124192"/>
                </a:solidFill>
              </a:rPr>
              <a:t>1+1+1 equals 3 Cells</a:t>
            </a:r>
          </a:p>
          <a:p>
            <a:pPr lvl="2">
              <a:spcBef>
                <a:spcPct val="30000"/>
              </a:spcBef>
              <a:buClr>
                <a:srgbClr val="001135"/>
              </a:buClr>
            </a:pPr>
            <a:r>
              <a:rPr lang="en-US" sz="1200" dirty="0">
                <a:solidFill>
                  <a:srgbClr val="124192"/>
                </a:solidFill>
              </a:rPr>
              <a:t>2+2+2 equals 6 Cells</a:t>
            </a:r>
          </a:p>
          <a:p>
            <a:pPr lvl="2">
              <a:spcBef>
                <a:spcPct val="30000"/>
              </a:spcBef>
              <a:buClr>
                <a:srgbClr val="001135"/>
              </a:buClr>
            </a:pPr>
            <a:r>
              <a:rPr lang="en-US" sz="1200" dirty="0">
                <a:solidFill>
                  <a:srgbClr val="124192"/>
                </a:solidFill>
              </a:rPr>
              <a:t>2+2+2 MIMO equals 6 Cells</a:t>
            </a:r>
          </a:p>
          <a:p>
            <a:pPr lvl="2">
              <a:spcBef>
                <a:spcPct val="30000"/>
              </a:spcBef>
              <a:buClr>
                <a:srgbClr val="001135"/>
              </a:buClr>
            </a:pPr>
            <a:r>
              <a:rPr lang="en-US" sz="1200" dirty="0">
                <a:solidFill>
                  <a:srgbClr val="124192"/>
                </a:solidFill>
              </a:rPr>
              <a:t>Etc.</a:t>
            </a:r>
          </a:p>
          <a:p>
            <a:pPr lvl="1">
              <a:spcBef>
                <a:spcPct val="30000"/>
              </a:spcBef>
              <a:buClr>
                <a:srgbClr val="001135"/>
              </a:buClr>
            </a:pPr>
            <a:r>
              <a:rPr lang="en-US" sz="1200" dirty="0">
                <a:solidFill>
                  <a:srgbClr val="124192"/>
                </a:solidFill>
              </a:rPr>
              <a:t>Channel Bandwidth introduction </a:t>
            </a:r>
            <a:r>
              <a:rPr lang="en-US" sz="1200" u="sng" dirty="0">
                <a:solidFill>
                  <a:srgbClr val="124192"/>
                </a:solidFill>
              </a:rPr>
              <a:t>in SRAN SBTS </a:t>
            </a:r>
          </a:p>
        </p:txBody>
      </p:sp>
      <p:sp>
        <p:nvSpPr>
          <p:cNvPr id="8" name="Titel 1">
            <a:extLst>
              <a:ext uri="{FF2B5EF4-FFF2-40B4-BE49-F238E27FC236}">
                <a16:creationId xmlns:a16="http://schemas.microsoft.com/office/drawing/2014/main" id="{984B995A-3ABF-4F01-9E09-F5C772C27AA4}"/>
              </a:ext>
            </a:extLst>
          </p:cNvPr>
          <p:cNvSpPr txBox="1">
            <a:spLocks/>
          </p:cNvSpPr>
          <p:nvPr/>
        </p:nvSpPr>
        <p:spPr bwMode="auto">
          <a:xfrm>
            <a:off x="417600" y="279249"/>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r>
              <a:rPr lang="en-US" sz="2000" dirty="0">
                <a:solidFill>
                  <a:srgbClr val="124191"/>
                </a:solidFill>
                <a:latin typeface="Nokia Pure Headline Light"/>
                <a:ea typeface="Nokia Pure Headline Ultra Light" panose="020B0204020202020204" pitchFamily="34" charset="0"/>
                <a:cs typeface="Arial"/>
              </a:rPr>
              <a:t>SRAN Pricing: New HW Activation</a:t>
            </a:r>
            <a:endParaRPr lang="en-US" altLang="zh-CN" sz="2000" dirty="0">
              <a:solidFill>
                <a:srgbClr val="124191"/>
              </a:solidFill>
              <a:latin typeface="Nokia Pure Headline Light"/>
              <a:ea typeface="Nokia Pure Headline Ultra Light" panose="020B0204020202020204" pitchFamily="34" charset="0"/>
              <a:cs typeface="Arial"/>
            </a:endParaRPr>
          </a:p>
        </p:txBody>
      </p:sp>
      <p:sp>
        <p:nvSpPr>
          <p:cNvPr id="9" name="Rectangle 4">
            <a:extLst>
              <a:ext uri="{FF2B5EF4-FFF2-40B4-BE49-F238E27FC236}">
                <a16:creationId xmlns:a16="http://schemas.microsoft.com/office/drawing/2014/main" id="{56C312FE-66A7-4D62-AB03-5DD7D559E1EA}"/>
              </a:ext>
            </a:extLst>
          </p:cNvPr>
          <p:cNvSpPr txBox="1">
            <a:spLocks/>
          </p:cNvSpPr>
          <p:nvPr/>
        </p:nvSpPr>
        <p:spPr>
          <a:xfrm>
            <a:off x="6170168" y="1048030"/>
            <a:ext cx="2819453" cy="36679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pPr>
            <a:r>
              <a:rPr lang="en-US" sz="1050" dirty="0">
                <a:solidFill>
                  <a:srgbClr val="124192"/>
                </a:solidFill>
              </a:rPr>
              <a:t>Examples</a:t>
            </a:r>
          </a:p>
          <a:p>
            <a:pPr lvl="2">
              <a:spcBef>
                <a:spcPct val="30000"/>
              </a:spcBef>
              <a:buClr>
                <a:srgbClr val="001135"/>
              </a:buClr>
              <a:buFont typeface="+mj-lt"/>
              <a:buAutoNum type="arabicPeriod"/>
            </a:pPr>
            <a:r>
              <a:rPr lang="en-US" sz="1050" dirty="0">
                <a:solidFill>
                  <a:srgbClr val="124192"/>
                </a:solidFill>
              </a:rPr>
              <a:t>LTE 111@20MHz = (3 cells x 20MHz) x 1MHz license =60 licenses</a:t>
            </a:r>
          </a:p>
          <a:p>
            <a:pPr lvl="2">
              <a:spcBef>
                <a:spcPct val="30000"/>
              </a:spcBef>
              <a:buClr>
                <a:srgbClr val="001135"/>
              </a:buClr>
              <a:buFont typeface="+mj-lt"/>
              <a:buAutoNum type="arabicPeriod"/>
            </a:pPr>
            <a:r>
              <a:rPr lang="en-US" sz="1050" dirty="0">
                <a:solidFill>
                  <a:srgbClr val="124192"/>
                </a:solidFill>
              </a:rPr>
              <a:t>LTE 111@10MHz = (3 cells x 10MHz) x 1 MHz license = 30 licenses</a:t>
            </a:r>
          </a:p>
          <a:p>
            <a:pPr lvl="2">
              <a:spcBef>
                <a:spcPct val="30000"/>
              </a:spcBef>
              <a:buClr>
                <a:srgbClr val="001135"/>
              </a:buClr>
              <a:buFont typeface="+mj-lt"/>
              <a:buAutoNum type="arabicPeriod"/>
            </a:pPr>
            <a:r>
              <a:rPr lang="en-US" sz="1050" dirty="0">
                <a:solidFill>
                  <a:srgbClr val="124192"/>
                </a:solidFill>
              </a:rPr>
              <a:t>LTE 222@20MHz = ( 6 cells x 20MHz) x 1 MHz license = 120 licenses</a:t>
            </a:r>
          </a:p>
          <a:p>
            <a:pPr lvl="2">
              <a:spcBef>
                <a:spcPct val="30000"/>
              </a:spcBef>
              <a:buClr>
                <a:srgbClr val="001135"/>
              </a:buClr>
              <a:buFont typeface="+mj-lt"/>
              <a:buAutoNum type="arabicPeriod"/>
            </a:pPr>
            <a:r>
              <a:rPr lang="en-US" sz="1050" dirty="0">
                <a:solidFill>
                  <a:srgbClr val="124192"/>
                </a:solidFill>
              </a:rPr>
              <a:t>WCDMA 222 = (6 cells x 5MHz) x 1MHz license = 30 licenses</a:t>
            </a:r>
          </a:p>
          <a:p>
            <a:pPr lvl="2">
              <a:spcBef>
                <a:spcPct val="30000"/>
              </a:spcBef>
              <a:buClr>
                <a:srgbClr val="001135"/>
              </a:buClr>
              <a:buFont typeface="+mj-lt"/>
              <a:buAutoNum type="arabicPeriod"/>
            </a:pPr>
            <a:r>
              <a:rPr lang="en-US" sz="1050" dirty="0">
                <a:solidFill>
                  <a:srgbClr val="124192"/>
                </a:solidFill>
              </a:rPr>
              <a:t>GSM 222 = (6 TRXs x 200kHz) x 1MHz license = 1 license</a:t>
            </a:r>
          </a:p>
          <a:p>
            <a:pPr lvl="2">
              <a:spcBef>
                <a:spcPct val="30000"/>
              </a:spcBef>
              <a:buClr>
                <a:srgbClr val="001135"/>
              </a:buClr>
              <a:buFont typeface="+mj-lt"/>
              <a:buAutoNum type="arabicPeriod"/>
            </a:pPr>
            <a:endParaRPr lang="en-US" sz="1050" dirty="0">
              <a:solidFill>
                <a:srgbClr val="124192"/>
              </a:solidFill>
            </a:endParaRPr>
          </a:p>
          <a:p>
            <a:pPr lvl="1">
              <a:spcBef>
                <a:spcPct val="30000"/>
              </a:spcBef>
              <a:buClr>
                <a:srgbClr val="001135"/>
              </a:buClr>
            </a:pPr>
            <a:r>
              <a:rPr lang="en-US" sz="1050" dirty="0">
                <a:solidFill>
                  <a:srgbClr val="124192"/>
                </a:solidFill>
              </a:rPr>
              <a:t>Number of required licenses is rounded down to the closest integer (example 5 above)</a:t>
            </a:r>
          </a:p>
          <a:p>
            <a:pPr lvl="1">
              <a:spcBef>
                <a:spcPct val="30000"/>
              </a:spcBef>
              <a:buClr>
                <a:srgbClr val="001135"/>
              </a:buClr>
            </a:pPr>
            <a:r>
              <a:rPr lang="en-US" sz="1050" dirty="0">
                <a:solidFill>
                  <a:srgbClr val="124192"/>
                </a:solidFill>
              </a:rPr>
              <a:t>Investment’s value not vanishing over the coming years</a:t>
            </a:r>
          </a:p>
          <a:p>
            <a:pPr lvl="2">
              <a:spcBef>
                <a:spcPct val="30000"/>
              </a:spcBef>
              <a:buClr>
                <a:srgbClr val="001135"/>
              </a:buClr>
            </a:pPr>
            <a:r>
              <a:rPr lang="en-US" sz="1050" dirty="0">
                <a:solidFill>
                  <a:srgbClr val="124192"/>
                </a:solidFill>
              </a:rPr>
              <a:t>Even if # of  e.g. # of WCDMA Cells decreases, licenses are available for LTE</a:t>
            </a:r>
          </a:p>
        </p:txBody>
      </p:sp>
      <p:sp>
        <p:nvSpPr>
          <p:cNvPr id="10" name="Footer Placeholder 27">
            <a:extLst>
              <a:ext uri="{FF2B5EF4-FFF2-40B4-BE49-F238E27FC236}">
                <a16:creationId xmlns:a16="http://schemas.microsoft.com/office/drawing/2014/main" id="{81950EF1-7FBA-4BA2-A36B-65204B350D42}"/>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30425330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A646DC4E-83C8-49AA-A3A0-F70B95313DB6}"/>
              </a:ext>
            </a:extLst>
          </p:cNvPr>
          <p:cNvSpPr txBox="1">
            <a:spLocks/>
          </p:cNvSpPr>
          <p:nvPr/>
        </p:nvSpPr>
        <p:spPr>
          <a:xfrm>
            <a:off x="489842" y="327032"/>
            <a:ext cx="8229600" cy="31115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fi-FI"/>
              <a:t>SRAN configuration tool for preparing SW offer </a:t>
            </a:r>
            <a:endParaRPr lang="en-US" dirty="0"/>
          </a:p>
        </p:txBody>
      </p:sp>
      <p:pic>
        <p:nvPicPr>
          <p:cNvPr id="3" name="Picture 2">
            <a:extLst>
              <a:ext uri="{FF2B5EF4-FFF2-40B4-BE49-F238E27FC236}">
                <a16:creationId xmlns:a16="http://schemas.microsoft.com/office/drawing/2014/main" id="{65621445-443D-472D-8061-BBEE1285AA5C}"/>
              </a:ext>
            </a:extLst>
          </p:cNvPr>
          <p:cNvPicPr>
            <a:picLocks noChangeAspect="1"/>
          </p:cNvPicPr>
          <p:nvPr/>
        </p:nvPicPr>
        <p:blipFill>
          <a:blip r:embed="rId2"/>
          <a:stretch>
            <a:fillRect/>
          </a:stretch>
        </p:blipFill>
        <p:spPr>
          <a:xfrm>
            <a:off x="417600" y="1025652"/>
            <a:ext cx="6724998" cy="3699482"/>
          </a:xfrm>
          <a:prstGeom prst="rect">
            <a:avLst/>
          </a:prstGeom>
        </p:spPr>
      </p:pic>
      <p:sp>
        <p:nvSpPr>
          <p:cNvPr id="4" name="Footer Placeholder 27">
            <a:extLst>
              <a:ext uri="{FF2B5EF4-FFF2-40B4-BE49-F238E27FC236}">
                <a16:creationId xmlns:a16="http://schemas.microsoft.com/office/drawing/2014/main" id="{D3A06C53-36B7-45DB-BA87-3FFD83A75B00}"/>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701342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379D7C-27CE-4605-ACCF-ED50D84F21A2}"/>
              </a:ext>
            </a:extLst>
          </p:cNvPr>
          <p:cNvSpPr/>
          <p:nvPr/>
        </p:nvSpPr>
        <p:spPr>
          <a:xfrm>
            <a:off x="1092020" y="1140287"/>
            <a:ext cx="3240000" cy="540000"/>
          </a:xfrm>
          <a:prstGeom prst="rect">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3" name="Rectangle 2">
            <a:extLst>
              <a:ext uri="{FF2B5EF4-FFF2-40B4-BE49-F238E27FC236}">
                <a16:creationId xmlns:a16="http://schemas.microsoft.com/office/drawing/2014/main" id="{06E8BC66-0670-447C-AD59-09CD3848117E}"/>
              </a:ext>
            </a:extLst>
          </p:cNvPr>
          <p:cNvSpPr/>
          <p:nvPr/>
        </p:nvSpPr>
        <p:spPr>
          <a:xfrm>
            <a:off x="1092020" y="539483"/>
            <a:ext cx="3240000" cy="540000"/>
          </a:xfrm>
          <a:prstGeom prst="rect">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4" name="Rectangle 3">
            <a:extLst>
              <a:ext uri="{FF2B5EF4-FFF2-40B4-BE49-F238E27FC236}">
                <a16:creationId xmlns:a16="http://schemas.microsoft.com/office/drawing/2014/main" id="{0A37B069-7274-4E55-B1BA-6C7705D8DE5B}"/>
              </a:ext>
            </a:extLst>
          </p:cNvPr>
          <p:cNvSpPr/>
          <p:nvPr/>
        </p:nvSpPr>
        <p:spPr>
          <a:xfrm>
            <a:off x="4772001" y="611483"/>
            <a:ext cx="3780000" cy="396000"/>
          </a:xfrm>
          <a:prstGeom prst="rect">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5" name="Rectangle 4">
            <a:extLst>
              <a:ext uri="{FF2B5EF4-FFF2-40B4-BE49-F238E27FC236}">
                <a16:creationId xmlns:a16="http://schemas.microsoft.com/office/drawing/2014/main" id="{D7D9BA74-4272-45AA-9FFA-AD5C00C7B11A}"/>
              </a:ext>
            </a:extLst>
          </p:cNvPr>
          <p:cNvSpPr txBox="1">
            <a:spLocks/>
          </p:cNvSpPr>
          <p:nvPr/>
        </p:nvSpPr>
        <p:spPr>
          <a:xfrm>
            <a:off x="4631095" y="689433"/>
            <a:ext cx="4442533" cy="31854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2">
              <a:spcBef>
                <a:spcPct val="30000"/>
              </a:spcBef>
              <a:buClr>
                <a:srgbClr val="001135"/>
              </a:buClr>
              <a:buFont typeface="Arial" charset="0"/>
              <a:buNone/>
            </a:pPr>
            <a:r>
              <a:rPr lang="en-US" sz="900" b="1" dirty="0">
                <a:solidFill>
                  <a:srgbClr val="4D5766">
                    <a:lumMod val="50000"/>
                  </a:srgbClr>
                </a:solidFill>
              </a:rPr>
              <a:t>SI: SR00100LK SBTS RF Module HW Sharing RLK (License controlled)</a:t>
            </a:r>
          </a:p>
          <a:p>
            <a:pPr lvl="2">
              <a:spcBef>
                <a:spcPct val="30000"/>
              </a:spcBef>
              <a:buClr>
                <a:srgbClr val="001135"/>
              </a:buClr>
              <a:buFont typeface="Arial" charset="0"/>
              <a:buNone/>
            </a:pPr>
            <a:r>
              <a:rPr lang="en-US" sz="900" b="1" dirty="0">
                <a:solidFill>
                  <a:srgbClr val="4D5766">
                    <a:lumMod val="50000"/>
                  </a:srgbClr>
                </a:solidFill>
              </a:rPr>
              <a:t>SI: SR00100.T SBTS RF Module sharing LTU (SWAM controlled)</a:t>
            </a:r>
          </a:p>
        </p:txBody>
      </p:sp>
      <p:sp>
        <p:nvSpPr>
          <p:cNvPr id="6" name="Rectangle 4">
            <a:extLst>
              <a:ext uri="{FF2B5EF4-FFF2-40B4-BE49-F238E27FC236}">
                <a16:creationId xmlns:a16="http://schemas.microsoft.com/office/drawing/2014/main" id="{9D1C2E78-ED04-432C-8E9D-58C69F6D8066}"/>
              </a:ext>
            </a:extLst>
          </p:cNvPr>
          <p:cNvSpPr txBox="1">
            <a:spLocks/>
          </p:cNvSpPr>
          <p:nvPr/>
        </p:nvSpPr>
        <p:spPr>
          <a:xfrm>
            <a:off x="1076956" y="565124"/>
            <a:ext cx="2917149" cy="49859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2">
              <a:spcBef>
                <a:spcPct val="30000"/>
              </a:spcBef>
              <a:buClr>
                <a:srgbClr val="001135"/>
              </a:buClr>
              <a:buFont typeface="Arial" charset="0"/>
              <a:buNone/>
            </a:pPr>
            <a:r>
              <a:rPr lang="en-US" sz="900" b="1" dirty="0">
                <a:solidFill>
                  <a:srgbClr val="4D5766">
                    <a:lumMod val="50000"/>
                  </a:srgbClr>
                </a:solidFill>
              </a:rPr>
              <a:t>SI: RL000094.T RF-Sharing LTE - GSM LTU</a:t>
            </a:r>
          </a:p>
          <a:p>
            <a:pPr lvl="2">
              <a:spcBef>
                <a:spcPct val="30000"/>
              </a:spcBef>
              <a:buClr>
                <a:srgbClr val="001135"/>
              </a:buClr>
              <a:buFont typeface="Arial" charset="0"/>
              <a:buNone/>
            </a:pPr>
            <a:r>
              <a:rPr lang="en-US" sz="900" b="1" dirty="0">
                <a:solidFill>
                  <a:srgbClr val="4D5766">
                    <a:lumMod val="50000"/>
                  </a:srgbClr>
                </a:solidFill>
              </a:rPr>
              <a:t>SI: RL000123.T RF-Sharing LTE - WCDMA LTE</a:t>
            </a:r>
          </a:p>
          <a:p>
            <a:pPr lvl="2">
              <a:spcBef>
                <a:spcPct val="30000"/>
              </a:spcBef>
              <a:buClr>
                <a:srgbClr val="001135"/>
              </a:buClr>
              <a:buFont typeface="Arial" charset="0"/>
              <a:buNone/>
            </a:pPr>
            <a:r>
              <a:rPr lang="en-US" sz="900" b="1" dirty="0">
                <a:solidFill>
                  <a:srgbClr val="4D5766">
                    <a:lumMod val="50000"/>
                  </a:srgbClr>
                </a:solidFill>
              </a:rPr>
              <a:t>SI: RAN1770C.T RF-Sharing WCDMA – GSM</a:t>
            </a:r>
          </a:p>
        </p:txBody>
      </p:sp>
      <p:sp>
        <p:nvSpPr>
          <p:cNvPr id="7" name="Rectangle 6">
            <a:extLst>
              <a:ext uri="{FF2B5EF4-FFF2-40B4-BE49-F238E27FC236}">
                <a16:creationId xmlns:a16="http://schemas.microsoft.com/office/drawing/2014/main" id="{D7ABA3D5-1ED5-44D7-B328-4412EA122EB1}"/>
              </a:ext>
            </a:extLst>
          </p:cNvPr>
          <p:cNvSpPr/>
          <p:nvPr/>
        </p:nvSpPr>
        <p:spPr>
          <a:xfrm>
            <a:off x="4772001" y="1212287"/>
            <a:ext cx="3780000" cy="396000"/>
          </a:xfrm>
          <a:prstGeom prst="rect">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8" name="Rectangle 4">
            <a:extLst>
              <a:ext uri="{FF2B5EF4-FFF2-40B4-BE49-F238E27FC236}">
                <a16:creationId xmlns:a16="http://schemas.microsoft.com/office/drawing/2014/main" id="{0C8DDDA3-68C2-442A-B40E-0F224C778C92}"/>
              </a:ext>
            </a:extLst>
          </p:cNvPr>
          <p:cNvSpPr txBox="1">
            <a:spLocks/>
          </p:cNvSpPr>
          <p:nvPr/>
        </p:nvSpPr>
        <p:spPr>
          <a:xfrm>
            <a:off x="4632426" y="1242679"/>
            <a:ext cx="4442533" cy="31854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2">
              <a:spcBef>
                <a:spcPct val="30000"/>
              </a:spcBef>
              <a:buClr>
                <a:srgbClr val="001135"/>
              </a:buClr>
              <a:buFont typeface="Arial" charset="0"/>
              <a:buNone/>
            </a:pPr>
            <a:r>
              <a:rPr lang="en-US" sz="900" b="1" dirty="0">
                <a:solidFill>
                  <a:srgbClr val="4D5766">
                    <a:lumMod val="50000"/>
                  </a:srgbClr>
                </a:solidFill>
              </a:rPr>
              <a:t>SI: SR001015LK SBTS  Incremental Power RTU (License controlled)</a:t>
            </a:r>
          </a:p>
          <a:p>
            <a:pPr lvl="2">
              <a:spcBef>
                <a:spcPct val="30000"/>
              </a:spcBef>
              <a:buClr>
                <a:srgbClr val="001135"/>
              </a:buClr>
              <a:buFont typeface="Arial" charset="0"/>
              <a:buNone/>
            </a:pPr>
            <a:r>
              <a:rPr lang="en-US" sz="900" b="1" dirty="0">
                <a:solidFill>
                  <a:srgbClr val="4D5766">
                    <a:lumMod val="50000"/>
                  </a:srgbClr>
                </a:solidFill>
              </a:rPr>
              <a:t>SI: SR001015.T SBTS  Incremental Power LTU (SWAM controlled)</a:t>
            </a:r>
          </a:p>
        </p:txBody>
      </p:sp>
      <p:sp>
        <p:nvSpPr>
          <p:cNvPr id="9" name="Rectangle 4">
            <a:extLst>
              <a:ext uri="{FF2B5EF4-FFF2-40B4-BE49-F238E27FC236}">
                <a16:creationId xmlns:a16="http://schemas.microsoft.com/office/drawing/2014/main" id="{2F43777C-07B4-416E-A41B-275E50542222}"/>
              </a:ext>
            </a:extLst>
          </p:cNvPr>
          <p:cNvSpPr txBox="1">
            <a:spLocks/>
          </p:cNvSpPr>
          <p:nvPr/>
        </p:nvSpPr>
        <p:spPr>
          <a:xfrm>
            <a:off x="1076956" y="1157919"/>
            <a:ext cx="3376994" cy="49859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2">
              <a:spcBef>
                <a:spcPct val="30000"/>
              </a:spcBef>
              <a:buClr>
                <a:srgbClr val="001135"/>
              </a:buClr>
              <a:buFont typeface="Arial" charset="0"/>
              <a:buNone/>
            </a:pPr>
            <a:r>
              <a:rPr lang="en-US" sz="900" b="1" dirty="0">
                <a:solidFill>
                  <a:srgbClr val="4D5766">
                    <a:lumMod val="50000"/>
                  </a:srgbClr>
                </a:solidFill>
              </a:rPr>
              <a:t>SI: BSC00548 GSM BTS Power License 20W Step</a:t>
            </a:r>
          </a:p>
          <a:p>
            <a:pPr lvl="2">
              <a:spcBef>
                <a:spcPct val="30000"/>
              </a:spcBef>
              <a:buClr>
                <a:srgbClr val="001135"/>
              </a:buClr>
              <a:buFont typeface="Arial" charset="0"/>
              <a:buNone/>
            </a:pPr>
            <a:r>
              <a:rPr lang="fi-FI" sz="900" b="1" dirty="0">
                <a:solidFill>
                  <a:srgbClr val="4D5766">
                    <a:lumMod val="50000"/>
                  </a:srgbClr>
                </a:solidFill>
              </a:rPr>
              <a:t>SI: </a:t>
            </a:r>
            <a:r>
              <a:rPr lang="en-US" sz="900" b="1" dirty="0">
                <a:solidFill>
                  <a:srgbClr val="4D5766">
                    <a:lumMod val="50000"/>
                  </a:srgbClr>
                </a:solidFill>
              </a:rPr>
              <a:t>RAN2225.T 20W incremental power license </a:t>
            </a:r>
          </a:p>
          <a:p>
            <a:pPr lvl="2">
              <a:spcBef>
                <a:spcPct val="30000"/>
              </a:spcBef>
              <a:buClr>
                <a:srgbClr val="001135"/>
              </a:buClr>
              <a:buFont typeface="Arial" charset="0"/>
              <a:buNone/>
            </a:pPr>
            <a:r>
              <a:rPr lang="en-US" sz="900" b="1" dirty="0">
                <a:solidFill>
                  <a:srgbClr val="4D5766">
                    <a:lumMod val="50000"/>
                  </a:srgbClr>
                </a:solidFill>
              </a:rPr>
              <a:t>SI: RL000144.T 20W Incremental Power extension </a:t>
            </a:r>
          </a:p>
        </p:txBody>
      </p:sp>
      <p:sp>
        <p:nvSpPr>
          <p:cNvPr id="10" name="Rectangle 4">
            <a:extLst>
              <a:ext uri="{FF2B5EF4-FFF2-40B4-BE49-F238E27FC236}">
                <a16:creationId xmlns:a16="http://schemas.microsoft.com/office/drawing/2014/main" id="{07944A60-CEAF-4B27-9C33-EBBEA7CCEFCE}"/>
              </a:ext>
            </a:extLst>
          </p:cNvPr>
          <p:cNvSpPr txBox="1">
            <a:spLocks/>
          </p:cNvSpPr>
          <p:nvPr/>
        </p:nvSpPr>
        <p:spPr>
          <a:xfrm>
            <a:off x="1169721" y="364814"/>
            <a:ext cx="1503147"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buFont typeface="Arial" pitchFamily="34" charset="0"/>
              <a:buNone/>
            </a:pPr>
            <a:r>
              <a:rPr lang="en-US" sz="1000" b="1" dirty="0">
                <a:solidFill>
                  <a:srgbClr val="124191"/>
                </a:solidFill>
              </a:rPr>
              <a:t>Single RAT</a:t>
            </a:r>
          </a:p>
        </p:txBody>
      </p:sp>
      <p:sp>
        <p:nvSpPr>
          <p:cNvPr id="11" name="Rectangle 4">
            <a:extLst>
              <a:ext uri="{FF2B5EF4-FFF2-40B4-BE49-F238E27FC236}">
                <a16:creationId xmlns:a16="http://schemas.microsoft.com/office/drawing/2014/main" id="{8D40AC0B-FAF1-434F-96E3-0D52F0F6CB29}"/>
              </a:ext>
            </a:extLst>
          </p:cNvPr>
          <p:cNvSpPr txBox="1">
            <a:spLocks/>
          </p:cNvSpPr>
          <p:nvPr/>
        </p:nvSpPr>
        <p:spPr>
          <a:xfrm>
            <a:off x="178125" y="1321820"/>
            <a:ext cx="1503147"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buFont typeface="Arial" pitchFamily="34" charset="0"/>
              <a:buNone/>
            </a:pPr>
            <a:r>
              <a:rPr lang="fi-FI" sz="1000" b="1" dirty="0">
                <a:solidFill>
                  <a:srgbClr val="124191"/>
                </a:solidFill>
              </a:rPr>
              <a:t>20W Power </a:t>
            </a:r>
            <a:endParaRPr lang="en-US" sz="1000" b="1" dirty="0">
              <a:solidFill>
                <a:srgbClr val="124191"/>
              </a:solidFill>
            </a:endParaRPr>
          </a:p>
        </p:txBody>
      </p:sp>
      <p:sp>
        <p:nvSpPr>
          <p:cNvPr id="12" name="Rectangle 4">
            <a:extLst>
              <a:ext uri="{FF2B5EF4-FFF2-40B4-BE49-F238E27FC236}">
                <a16:creationId xmlns:a16="http://schemas.microsoft.com/office/drawing/2014/main" id="{A0FEA34A-C731-4038-8A08-1EF77BE3E8D0}"/>
              </a:ext>
            </a:extLst>
          </p:cNvPr>
          <p:cNvSpPr txBox="1">
            <a:spLocks/>
          </p:cNvSpPr>
          <p:nvPr/>
        </p:nvSpPr>
        <p:spPr>
          <a:xfrm>
            <a:off x="4788757" y="364814"/>
            <a:ext cx="1503147"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buFont typeface="Arial" pitchFamily="34" charset="0"/>
              <a:buNone/>
            </a:pPr>
            <a:r>
              <a:rPr lang="en-US" sz="1000" b="1" dirty="0">
                <a:solidFill>
                  <a:srgbClr val="124191"/>
                </a:solidFill>
              </a:rPr>
              <a:t>Single RAN</a:t>
            </a:r>
          </a:p>
        </p:txBody>
      </p:sp>
      <p:sp>
        <p:nvSpPr>
          <p:cNvPr id="13" name="Right Arrow 27">
            <a:extLst>
              <a:ext uri="{FF2B5EF4-FFF2-40B4-BE49-F238E27FC236}">
                <a16:creationId xmlns:a16="http://schemas.microsoft.com/office/drawing/2014/main" id="{8A1A232A-00CB-45B5-8F89-8BB701D12088}"/>
              </a:ext>
            </a:extLst>
          </p:cNvPr>
          <p:cNvSpPr/>
          <p:nvPr/>
        </p:nvSpPr>
        <p:spPr>
          <a:xfrm>
            <a:off x="4399615" y="745873"/>
            <a:ext cx="198782" cy="127221"/>
          </a:xfrm>
          <a:prstGeom prst="rightArrow">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14" name="Right Arrow 28">
            <a:extLst>
              <a:ext uri="{FF2B5EF4-FFF2-40B4-BE49-F238E27FC236}">
                <a16:creationId xmlns:a16="http://schemas.microsoft.com/office/drawing/2014/main" id="{63AFBB9C-206A-4F00-9735-6B9409180C8F}"/>
              </a:ext>
            </a:extLst>
          </p:cNvPr>
          <p:cNvSpPr/>
          <p:nvPr/>
        </p:nvSpPr>
        <p:spPr>
          <a:xfrm>
            <a:off x="4399615" y="1346677"/>
            <a:ext cx="198782" cy="127221"/>
          </a:xfrm>
          <a:prstGeom prst="rightArrow">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15" name="Titel 1">
            <a:extLst>
              <a:ext uri="{FF2B5EF4-FFF2-40B4-BE49-F238E27FC236}">
                <a16:creationId xmlns:a16="http://schemas.microsoft.com/office/drawing/2014/main" id="{77E8CD26-2766-4050-8A3B-D2FE8E059FC8}"/>
              </a:ext>
            </a:extLst>
          </p:cNvPr>
          <p:cNvSpPr txBox="1">
            <a:spLocks/>
          </p:cNvSpPr>
          <p:nvPr/>
        </p:nvSpPr>
        <p:spPr bwMode="auto">
          <a:xfrm>
            <a:off x="417600" y="17999"/>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r>
              <a:rPr lang="en-US" sz="2000" dirty="0">
                <a:solidFill>
                  <a:srgbClr val="124191"/>
                </a:solidFill>
                <a:latin typeface="Nokia Pure Headline Light"/>
                <a:ea typeface="Nokia Pure Headline Ultra Light" panose="020B0204020202020204" pitchFamily="34" charset="0"/>
                <a:cs typeface="Arial"/>
              </a:rPr>
              <a:t>SRAN Pricing: SBTS SI and license mapping table </a:t>
            </a:r>
            <a:endParaRPr lang="en-US" altLang="zh-CN" sz="2000" dirty="0">
              <a:solidFill>
                <a:srgbClr val="124191"/>
              </a:solidFill>
              <a:latin typeface="Nokia Pure Headline Light"/>
              <a:ea typeface="Nokia Pure Headline Ultra Light" panose="020B0204020202020204" pitchFamily="34" charset="0"/>
              <a:cs typeface="Arial"/>
            </a:endParaRPr>
          </a:p>
        </p:txBody>
      </p:sp>
      <p:sp>
        <p:nvSpPr>
          <p:cNvPr id="16" name="Rectangle 15">
            <a:extLst>
              <a:ext uri="{FF2B5EF4-FFF2-40B4-BE49-F238E27FC236}">
                <a16:creationId xmlns:a16="http://schemas.microsoft.com/office/drawing/2014/main" id="{B703C286-74D8-48E7-94BF-E085CE3DDFB2}"/>
              </a:ext>
            </a:extLst>
          </p:cNvPr>
          <p:cNvSpPr/>
          <p:nvPr/>
        </p:nvSpPr>
        <p:spPr>
          <a:xfrm>
            <a:off x="1092020" y="1741091"/>
            <a:ext cx="3240000" cy="1656000"/>
          </a:xfrm>
          <a:prstGeom prst="rect">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17" name="Rectangle 4">
            <a:extLst>
              <a:ext uri="{FF2B5EF4-FFF2-40B4-BE49-F238E27FC236}">
                <a16:creationId xmlns:a16="http://schemas.microsoft.com/office/drawing/2014/main" id="{671DA9CF-9C40-4553-AED3-124D99895E64}"/>
              </a:ext>
            </a:extLst>
          </p:cNvPr>
          <p:cNvSpPr txBox="1">
            <a:spLocks/>
          </p:cNvSpPr>
          <p:nvPr/>
        </p:nvSpPr>
        <p:spPr>
          <a:xfrm>
            <a:off x="1076956" y="1797772"/>
            <a:ext cx="2917149" cy="15788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2">
              <a:spcBef>
                <a:spcPct val="30000"/>
              </a:spcBef>
              <a:buClr>
                <a:srgbClr val="001135"/>
              </a:buClr>
              <a:buFont typeface="Arial" charset="0"/>
              <a:buNone/>
            </a:pPr>
            <a:r>
              <a:rPr lang="en-US" sz="900" b="1" dirty="0">
                <a:solidFill>
                  <a:srgbClr val="4D5766">
                    <a:lumMod val="50000"/>
                  </a:srgbClr>
                </a:solidFill>
              </a:rPr>
              <a:t>SI: BSC00311 TRX HW Activation license</a:t>
            </a:r>
          </a:p>
          <a:p>
            <a:pPr lvl="2">
              <a:spcBef>
                <a:spcPct val="30000"/>
              </a:spcBef>
              <a:buClr>
                <a:srgbClr val="001135"/>
              </a:buClr>
              <a:buFont typeface="Arial" charset="0"/>
              <a:buNone/>
            </a:pPr>
            <a:r>
              <a:rPr lang="en-US" sz="900" b="1" dirty="0">
                <a:solidFill>
                  <a:srgbClr val="4D5766">
                    <a:lumMod val="50000"/>
                  </a:srgbClr>
                </a:solidFill>
              </a:rPr>
              <a:t>SI: RAN2123.4T WCDMA R99 CE</a:t>
            </a:r>
          </a:p>
          <a:p>
            <a:pPr lvl="2">
              <a:spcBef>
                <a:spcPct val="30000"/>
              </a:spcBef>
              <a:buClr>
                <a:srgbClr val="001135"/>
              </a:buClr>
              <a:buFont typeface="Arial" charset="0"/>
              <a:buNone/>
            </a:pPr>
            <a:r>
              <a:rPr lang="en-US" sz="900" b="1" dirty="0">
                <a:solidFill>
                  <a:srgbClr val="4D5766">
                    <a:lumMod val="50000"/>
                  </a:srgbClr>
                </a:solidFill>
              </a:rPr>
              <a:t>SI: RAN2123.2T HSDPA Processing Set 2</a:t>
            </a:r>
          </a:p>
          <a:p>
            <a:pPr lvl="2">
              <a:spcBef>
                <a:spcPct val="30000"/>
              </a:spcBef>
              <a:buClr>
                <a:srgbClr val="001135"/>
              </a:buClr>
              <a:buFont typeface="Arial" charset="0"/>
              <a:buNone/>
            </a:pPr>
            <a:r>
              <a:rPr lang="en-US" sz="900" b="1" dirty="0">
                <a:solidFill>
                  <a:srgbClr val="4D5766">
                    <a:lumMod val="50000"/>
                  </a:srgbClr>
                </a:solidFill>
              </a:rPr>
              <a:t>SI: RAN2123.3T HSDPA Processing Set 3</a:t>
            </a:r>
          </a:p>
          <a:p>
            <a:pPr lvl="2">
              <a:spcBef>
                <a:spcPct val="30000"/>
              </a:spcBef>
              <a:buClr>
                <a:srgbClr val="001135"/>
              </a:buClr>
              <a:buFont typeface="Arial" charset="0"/>
              <a:buNone/>
            </a:pPr>
            <a:r>
              <a:rPr lang="en-US" sz="900" b="1" dirty="0">
                <a:solidFill>
                  <a:srgbClr val="4D5766">
                    <a:lumMod val="50000"/>
                  </a:srgbClr>
                </a:solidFill>
              </a:rPr>
              <a:t>SI: RAN2123.5T HSUPA Processing Set</a:t>
            </a:r>
          </a:p>
          <a:p>
            <a:pPr lvl="2">
              <a:spcBef>
                <a:spcPct val="30000"/>
              </a:spcBef>
              <a:buClr>
                <a:srgbClr val="001135"/>
              </a:buClr>
              <a:buFont typeface="Arial" charset="0"/>
              <a:buNone/>
            </a:pPr>
            <a:r>
              <a:rPr lang="en-US" sz="900" b="1" dirty="0">
                <a:solidFill>
                  <a:srgbClr val="4D5766">
                    <a:lumMod val="50000"/>
                  </a:srgbClr>
                </a:solidFill>
              </a:rPr>
              <a:t>SI: RAN2123.6T CCCH Processing Set</a:t>
            </a:r>
          </a:p>
          <a:p>
            <a:pPr lvl="2">
              <a:spcBef>
                <a:spcPct val="30000"/>
              </a:spcBef>
              <a:buClr>
                <a:srgbClr val="001135"/>
              </a:buClr>
              <a:buFont typeface="Arial" charset="0"/>
              <a:buNone/>
            </a:pPr>
            <a:r>
              <a:rPr lang="en-US" sz="900" b="1" dirty="0">
                <a:solidFill>
                  <a:srgbClr val="4D5766">
                    <a:lumMod val="50000"/>
                  </a:srgbClr>
                </a:solidFill>
              </a:rPr>
              <a:t>SI: RL000042.T LTE Connected UE</a:t>
            </a:r>
          </a:p>
          <a:p>
            <a:pPr lvl="2">
              <a:spcBef>
                <a:spcPct val="30000"/>
              </a:spcBef>
              <a:buClr>
                <a:srgbClr val="001135"/>
              </a:buClr>
              <a:buFont typeface="Arial" charset="0"/>
              <a:buNone/>
            </a:pPr>
            <a:r>
              <a:rPr lang="en-US" sz="900" b="1" dirty="0">
                <a:solidFill>
                  <a:srgbClr val="4D5766">
                    <a:lumMod val="50000"/>
                  </a:srgbClr>
                </a:solidFill>
              </a:rPr>
              <a:t>SI: RL000148.T LTE Throughput capacity DL</a:t>
            </a:r>
          </a:p>
          <a:p>
            <a:pPr lvl="2">
              <a:spcBef>
                <a:spcPct val="30000"/>
              </a:spcBef>
              <a:buClr>
                <a:srgbClr val="001135"/>
              </a:buClr>
              <a:buFont typeface="Arial" charset="0"/>
              <a:buNone/>
            </a:pPr>
            <a:r>
              <a:rPr lang="en-US" sz="900" b="1" dirty="0">
                <a:solidFill>
                  <a:srgbClr val="4D5766">
                    <a:lumMod val="50000"/>
                  </a:srgbClr>
                </a:solidFill>
              </a:rPr>
              <a:t>SI: RL000149.T LTE Throughput capacity UL</a:t>
            </a:r>
          </a:p>
        </p:txBody>
      </p:sp>
      <p:sp>
        <p:nvSpPr>
          <p:cNvPr id="18" name="Rectangle 4">
            <a:extLst>
              <a:ext uri="{FF2B5EF4-FFF2-40B4-BE49-F238E27FC236}">
                <a16:creationId xmlns:a16="http://schemas.microsoft.com/office/drawing/2014/main" id="{030CFB43-B36F-46DB-9CB7-22720B9E43DB}"/>
              </a:ext>
            </a:extLst>
          </p:cNvPr>
          <p:cNvSpPr txBox="1">
            <a:spLocks/>
          </p:cNvSpPr>
          <p:nvPr/>
        </p:nvSpPr>
        <p:spPr>
          <a:xfrm>
            <a:off x="178125" y="2472088"/>
            <a:ext cx="1503147"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buFont typeface="Arial" pitchFamily="34" charset="0"/>
              <a:buNone/>
            </a:pPr>
            <a:r>
              <a:rPr lang="en-US" sz="1000" b="1" dirty="0">
                <a:solidFill>
                  <a:srgbClr val="124191"/>
                </a:solidFill>
              </a:rPr>
              <a:t>Capacity</a:t>
            </a:r>
          </a:p>
        </p:txBody>
      </p:sp>
      <p:sp>
        <p:nvSpPr>
          <p:cNvPr id="19" name="Rectangle 18">
            <a:extLst>
              <a:ext uri="{FF2B5EF4-FFF2-40B4-BE49-F238E27FC236}">
                <a16:creationId xmlns:a16="http://schemas.microsoft.com/office/drawing/2014/main" id="{2F2B1E1A-4E42-4BDB-8ECE-DF01EF68F23B}"/>
              </a:ext>
            </a:extLst>
          </p:cNvPr>
          <p:cNvSpPr/>
          <p:nvPr/>
        </p:nvSpPr>
        <p:spPr>
          <a:xfrm>
            <a:off x="4772001" y="1903091"/>
            <a:ext cx="3780000" cy="1332000"/>
          </a:xfrm>
          <a:prstGeom prst="rect">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20" name="Rectangle 4">
            <a:extLst>
              <a:ext uri="{FF2B5EF4-FFF2-40B4-BE49-F238E27FC236}">
                <a16:creationId xmlns:a16="http://schemas.microsoft.com/office/drawing/2014/main" id="{A85E6A9D-66A6-439C-A8FF-E06C208A75E2}"/>
              </a:ext>
            </a:extLst>
          </p:cNvPr>
          <p:cNvSpPr txBox="1">
            <a:spLocks/>
          </p:cNvSpPr>
          <p:nvPr/>
        </p:nvSpPr>
        <p:spPr>
          <a:xfrm>
            <a:off x="4769004" y="1791459"/>
            <a:ext cx="3234022" cy="13988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2">
              <a:spcBef>
                <a:spcPct val="30000"/>
              </a:spcBef>
              <a:buClr>
                <a:srgbClr val="001135"/>
              </a:buClr>
              <a:buFont typeface="Arial" charset="0"/>
              <a:buNone/>
            </a:pPr>
            <a:endParaRPr lang="en-US" sz="900" b="1" dirty="0">
              <a:solidFill>
                <a:srgbClr val="FFFFFF"/>
              </a:solidFill>
            </a:endParaRPr>
          </a:p>
          <a:p>
            <a:pPr lvl="2">
              <a:spcBef>
                <a:spcPct val="30000"/>
              </a:spcBef>
              <a:buClr>
                <a:srgbClr val="001135"/>
              </a:buClr>
              <a:buFont typeface="Arial" charset="0"/>
              <a:buNone/>
            </a:pPr>
            <a:r>
              <a:rPr lang="en-US" sz="900" b="1" dirty="0">
                <a:solidFill>
                  <a:srgbClr val="4D5766">
                    <a:lumMod val="50000"/>
                  </a:srgbClr>
                </a:solidFill>
              </a:rPr>
              <a:t>SI: BSC00311 TRX HW Activation License</a:t>
            </a:r>
          </a:p>
          <a:p>
            <a:pPr lvl="2">
              <a:spcBef>
                <a:spcPct val="30000"/>
              </a:spcBef>
              <a:buClr>
                <a:srgbClr val="001135"/>
              </a:buClr>
              <a:buFont typeface="Arial" charset="0"/>
              <a:buNone/>
            </a:pPr>
            <a:r>
              <a:rPr lang="en-US" sz="900" b="1" dirty="0">
                <a:solidFill>
                  <a:srgbClr val="4D5766">
                    <a:lumMod val="50000"/>
                  </a:srgbClr>
                </a:solidFill>
              </a:rPr>
              <a:t>SI: RAN2123.4T WCDMA R99 CE</a:t>
            </a:r>
          </a:p>
          <a:p>
            <a:pPr lvl="2">
              <a:spcBef>
                <a:spcPct val="30000"/>
              </a:spcBef>
              <a:buClr>
                <a:srgbClr val="001135"/>
              </a:buClr>
              <a:buFont typeface="Arial" charset="0"/>
              <a:buNone/>
            </a:pPr>
            <a:r>
              <a:rPr lang="en-US" sz="900" b="1" dirty="0">
                <a:solidFill>
                  <a:srgbClr val="4D5766">
                    <a:lumMod val="50000"/>
                  </a:srgbClr>
                </a:solidFill>
              </a:rPr>
              <a:t>SI: RAN2123.6T CCCH Processing Set</a:t>
            </a:r>
          </a:p>
          <a:p>
            <a:pPr lvl="2">
              <a:spcBef>
                <a:spcPct val="30000"/>
              </a:spcBef>
              <a:buClr>
                <a:srgbClr val="001135"/>
              </a:buClr>
              <a:buFont typeface="Arial" charset="0"/>
              <a:buNone/>
            </a:pPr>
            <a:r>
              <a:rPr lang="en-US" sz="900" b="1" dirty="0">
                <a:solidFill>
                  <a:srgbClr val="4D5766">
                    <a:lumMod val="50000"/>
                  </a:srgbClr>
                </a:solidFill>
              </a:rPr>
              <a:t>SI: SR001004.T SBTS Data User</a:t>
            </a:r>
          </a:p>
          <a:p>
            <a:pPr lvl="2">
              <a:spcBef>
                <a:spcPct val="30000"/>
              </a:spcBef>
              <a:buClr>
                <a:srgbClr val="001135"/>
              </a:buClr>
              <a:buFont typeface="Arial" charset="0"/>
              <a:buNone/>
            </a:pPr>
            <a:r>
              <a:rPr lang="en-US" sz="900" b="1" dirty="0">
                <a:solidFill>
                  <a:srgbClr val="4D5766">
                    <a:lumMod val="50000"/>
                  </a:srgbClr>
                </a:solidFill>
              </a:rPr>
              <a:t>SI: SR000384.1.T SBTS Daily UP Data Volume</a:t>
            </a:r>
          </a:p>
          <a:p>
            <a:pPr lvl="2">
              <a:spcBef>
                <a:spcPct val="30000"/>
              </a:spcBef>
              <a:buClr>
                <a:srgbClr val="001135"/>
              </a:buClr>
              <a:buFont typeface="Arial" charset="0"/>
              <a:buNone/>
            </a:pPr>
            <a:r>
              <a:rPr lang="en-US" sz="900" b="1" dirty="0">
                <a:solidFill>
                  <a:srgbClr val="4D5766">
                    <a:lumMod val="50000"/>
                  </a:srgbClr>
                </a:solidFill>
              </a:rPr>
              <a:t>SI: SR000384.3.T SBTS Quarterly UP Data Volume</a:t>
            </a:r>
          </a:p>
          <a:p>
            <a:pPr lvl="2">
              <a:spcBef>
                <a:spcPct val="30000"/>
              </a:spcBef>
              <a:buClr>
                <a:srgbClr val="001135"/>
              </a:buClr>
              <a:buFont typeface="Arial" charset="0"/>
              <a:buNone/>
            </a:pPr>
            <a:r>
              <a:rPr lang="en-US" sz="900" b="1" dirty="0">
                <a:solidFill>
                  <a:srgbClr val="4D5766">
                    <a:lumMod val="50000"/>
                  </a:srgbClr>
                </a:solidFill>
              </a:rPr>
              <a:t>SI: SR000384.2.T SBTS Busy Hour UP Throughput</a:t>
            </a:r>
          </a:p>
        </p:txBody>
      </p:sp>
      <p:sp>
        <p:nvSpPr>
          <p:cNvPr id="21" name="Right Arrow 35">
            <a:extLst>
              <a:ext uri="{FF2B5EF4-FFF2-40B4-BE49-F238E27FC236}">
                <a16:creationId xmlns:a16="http://schemas.microsoft.com/office/drawing/2014/main" id="{C89950C7-FA36-4B27-8824-AF4C057E7622}"/>
              </a:ext>
            </a:extLst>
          </p:cNvPr>
          <p:cNvSpPr/>
          <p:nvPr/>
        </p:nvSpPr>
        <p:spPr>
          <a:xfrm>
            <a:off x="4399615" y="2505481"/>
            <a:ext cx="198782" cy="127221"/>
          </a:xfrm>
          <a:prstGeom prst="rightArrow">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22" name="Rectangle 21">
            <a:extLst>
              <a:ext uri="{FF2B5EF4-FFF2-40B4-BE49-F238E27FC236}">
                <a16:creationId xmlns:a16="http://schemas.microsoft.com/office/drawing/2014/main" id="{54344BEB-1331-46FE-8AAC-2653F91B1BE8}"/>
              </a:ext>
            </a:extLst>
          </p:cNvPr>
          <p:cNvSpPr/>
          <p:nvPr/>
        </p:nvSpPr>
        <p:spPr>
          <a:xfrm>
            <a:off x="106875" y="665171"/>
            <a:ext cx="910827" cy="246221"/>
          </a:xfrm>
          <a:prstGeom prst="rect">
            <a:avLst/>
          </a:prstGeom>
        </p:spPr>
        <p:txBody>
          <a:bodyPr wrap="none">
            <a:spAutoFit/>
          </a:bodyPr>
          <a:lstStyle/>
          <a:p>
            <a:r>
              <a:rPr lang="en-US" sz="1000" b="1" dirty="0">
                <a:solidFill>
                  <a:srgbClr val="124191"/>
                </a:solidFill>
              </a:rPr>
              <a:t>RF-Sharing </a:t>
            </a:r>
            <a:endParaRPr lang="en-US" sz="1000" dirty="0">
              <a:solidFill>
                <a:srgbClr val="124191"/>
              </a:solidFill>
            </a:endParaRPr>
          </a:p>
        </p:txBody>
      </p:sp>
      <p:sp>
        <p:nvSpPr>
          <p:cNvPr id="23" name="Rectangle 22">
            <a:extLst>
              <a:ext uri="{FF2B5EF4-FFF2-40B4-BE49-F238E27FC236}">
                <a16:creationId xmlns:a16="http://schemas.microsoft.com/office/drawing/2014/main" id="{01C9372E-7491-4C82-A62E-12DFC1663D6F}"/>
              </a:ext>
            </a:extLst>
          </p:cNvPr>
          <p:cNvSpPr/>
          <p:nvPr/>
        </p:nvSpPr>
        <p:spPr>
          <a:xfrm>
            <a:off x="1092020" y="3457896"/>
            <a:ext cx="3240000" cy="1620000"/>
          </a:xfrm>
          <a:prstGeom prst="rect">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24" name="Rectangle 23">
            <a:extLst>
              <a:ext uri="{FF2B5EF4-FFF2-40B4-BE49-F238E27FC236}">
                <a16:creationId xmlns:a16="http://schemas.microsoft.com/office/drawing/2014/main" id="{92C46C58-6A62-4737-8095-54782122C0D9}"/>
              </a:ext>
            </a:extLst>
          </p:cNvPr>
          <p:cNvSpPr/>
          <p:nvPr/>
        </p:nvSpPr>
        <p:spPr>
          <a:xfrm>
            <a:off x="4772001" y="4123896"/>
            <a:ext cx="3780000" cy="288000"/>
          </a:xfrm>
          <a:prstGeom prst="rect">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25" name="Rectangle 4">
            <a:extLst>
              <a:ext uri="{FF2B5EF4-FFF2-40B4-BE49-F238E27FC236}">
                <a16:creationId xmlns:a16="http://schemas.microsoft.com/office/drawing/2014/main" id="{A36C657B-97ED-4DB2-86CE-AFD64CBA978E}"/>
              </a:ext>
            </a:extLst>
          </p:cNvPr>
          <p:cNvSpPr txBox="1">
            <a:spLocks/>
          </p:cNvSpPr>
          <p:nvPr/>
        </p:nvSpPr>
        <p:spPr>
          <a:xfrm>
            <a:off x="4901927" y="4195714"/>
            <a:ext cx="3884655"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2">
              <a:spcBef>
                <a:spcPct val="30000"/>
              </a:spcBef>
              <a:buClr>
                <a:srgbClr val="001135"/>
              </a:buClr>
              <a:buFont typeface="Arial" charset="0"/>
              <a:buNone/>
            </a:pPr>
            <a:r>
              <a:rPr lang="en-US" sz="1000" b="1" dirty="0">
                <a:solidFill>
                  <a:srgbClr val="4D5766">
                    <a:lumMod val="50000"/>
                  </a:srgbClr>
                </a:solidFill>
              </a:rPr>
              <a:t>SI: SR001005.T SBTS Channel Bandwidth</a:t>
            </a:r>
          </a:p>
        </p:txBody>
      </p:sp>
      <p:sp>
        <p:nvSpPr>
          <p:cNvPr id="26" name="Rectangle 4">
            <a:extLst>
              <a:ext uri="{FF2B5EF4-FFF2-40B4-BE49-F238E27FC236}">
                <a16:creationId xmlns:a16="http://schemas.microsoft.com/office/drawing/2014/main" id="{3CE77BFB-D455-4792-8FAD-123E0AD57B02}"/>
              </a:ext>
            </a:extLst>
          </p:cNvPr>
          <p:cNvSpPr txBox="1">
            <a:spLocks/>
          </p:cNvSpPr>
          <p:nvPr/>
        </p:nvSpPr>
        <p:spPr>
          <a:xfrm>
            <a:off x="1076956" y="3502342"/>
            <a:ext cx="3663241" cy="15788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2">
              <a:spcBef>
                <a:spcPct val="30000"/>
              </a:spcBef>
              <a:buClr>
                <a:srgbClr val="001135"/>
              </a:buClr>
              <a:buFont typeface="Arial" charset="0"/>
              <a:buNone/>
            </a:pPr>
            <a:r>
              <a:rPr lang="en-US" sz="900" b="1" dirty="0">
                <a:solidFill>
                  <a:srgbClr val="4D5766">
                    <a:lumMod val="50000"/>
                  </a:srgbClr>
                </a:solidFill>
              </a:rPr>
              <a:t>SI: RAN1001.T Flexi WCDMA BTS Multi-Carrier</a:t>
            </a:r>
          </a:p>
          <a:p>
            <a:pPr lvl="2">
              <a:spcBef>
                <a:spcPct val="30000"/>
              </a:spcBef>
              <a:buClr>
                <a:srgbClr val="001135"/>
              </a:buClr>
              <a:buFont typeface="Arial" charset="0"/>
              <a:buNone/>
            </a:pPr>
            <a:r>
              <a:rPr lang="en-US" sz="900" b="1" dirty="0">
                <a:solidFill>
                  <a:srgbClr val="4D5766">
                    <a:lumMod val="50000"/>
                  </a:srgbClr>
                </a:solidFill>
              </a:rPr>
              <a:t>SI: RAN3017.T Additional 6 WCDMA cell activation</a:t>
            </a:r>
          </a:p>
          <a:p>
            <a:pPr lvl="2">
              <a:spcBef>
                <a:spcPct val="30000"/>
              </a:spcBef>
              <a:buClr>
                <a:srgbClr val="001135"/>
              </a:buClr>
              <a:buFont typeface="Arial" charset="0"/>
              <a:buNone/>
            </a:pPr>
            <a:r>
              <a:rPr lang="en-US" sz="900" b="1" dirty="0">
                <a:solidFill>
                  <a:srgbClr val="4D5766">
                    <a:lumMod val="50000"/>
                  </a:srgbClr>
                </a:solidFill>
              </a:rPr>
              <a:t>SI: RAN2964 Flexi WCDMA BTS 6-sector solution</a:t>
            </a:r>
          </a:p>
          <a:p>
            <a:pPr lvl="2">
              <a:spcBef>
                <a:spcPct val="30000"/>
              </a:spcBef>
              <a:buClr>
                <a:srgbClr val="001135"/>
              </a:buClr>
              <a:buFont typeface="Arial" charset="0"/>
              <a:buNone/>
            </a:pPr>
            <a:r>
              <a:rPr lang="en-US" sz="900" b="1" dirty="0">
                <a:solidFill>
                  <a:srgbClr val="4D5766">
                    <a:lumMod val="50000"/>
                  </a:srgbClr>
                </a:solidFill>
              </a:rPr>
              <a:t>SI: RL000049.T Cell Bandwidth 1,4MHz</a:t>
            </a:r>
          </a:p>
          <a:p>
            <a:pPr lvl="2">
              <a:spcBef>
                <a:spcPct val="30000"/>
              </a:spcBef>
              <a:buClr>
                <a:srgbClr val="001135"/>
              </a:buClr>
              <a:buFont typeface="Arial" charset="0"/>
              <a:buNone/>
            </a:pPr>
            <a:r>
              <a:rPr lang="en-US" sz="900" b="1" dirty="0">
                <a:solidFill>
                  <a:srgbClr val="4D5766">
                    <a:lumMod val="50000"/>
                  </a:srgbClr>
                </a:solidFill>
              </a:rPr>
              <a:t>SI: RL000048.T Cell Bandwidth 3MHz</a:t>
            </a:r>
          </a:p>
          <a:p>
            <a:pPr lvl="2">
              <a:spcBef>
                <a:spcPct val="30000"/>
              </a:spcBef>
              <a:buClr>
                <a:srgbClr val="001135"/>
              </a:buClr>
              <a:buFont typeface="Arial" charset="0"/>
              <a:buNone/>
            </a:pPr>
            <a:r>
              <a:rPr lang="en-US" sz="900" b="1" dirty="0">
                <a:solidFill>
                  <a:srgbClr val="4D5766">
                    <a:lumMod val="50000"/>
                  </a:srgbClr>
                </a:solidFill>
              </a:rPr>
              <a:t>SI: RL000026.T Cell Bandwidth 5MHz</a:t>
            </a:r>
          </a:p>
          <a:p>
            <a:pPr lvl="2">
              <a:spcBef>
                <a:spcPct val="30000"/>
              </a:spcBef>
              <a:buClr>
                <a:srgbClr val="001135"/>
              </a:buClr>
              <a:buFont typeface="Arial" charset="0"/>
              <a:buNone/>
            </a:pPr>
            <a:r>
              <a:rPr lang="en-US" sz="900" b="1" dirty="0">
                <a:solidFill>
                  <a:srgbClr val="4D5766">
                    <a:lumMod val="50000"/>
                  </a:srgbClr>
                </a:solidFill>
              </a:rPr>
              <a:t>SI: RL000027.T Cell Bandwidth 10MHz</a:t>
            </a:r>
          </a:p>
          <a:p>
            <a:pPr lvl="2">
              <a:spcBef>
                <a:spcPct val="30000"/>
              </a:spcBef>
              <a:buClr>
                <a:srgbClr val="001135"/>
              </a:buClr>
              <a:buFont typeface="Arial" charset="0"/>
              <a:buNone/>
            </a:pPr>
            <a:r>
              <a:rPr lang="en-US" sz="900" b="1" dirty="0">
                <a:solidFill>
                  <a:srgbClr val="4D5766">
                    <a:lumMod val="50000"/>
                  </a:srgbClr>
                </a:solidFill>
              </a:rPr>
              <a:t>SI: RL000047.T Cell Bandwidth 15MHz</a:t>
            </a:r>
          </a:p>
          <a:p>
            <a:pPr lvl="2">
              <a:spcBef>
                <a:spcPct val="30000"/>
              </a:spcBef>
              <a:buClr>
                <a:srgbClr val="001135"/>
              </a:buClr>
              <a:buFont typeface="Arial" charset="0"/>
              <a:buNone/>
            </a:pPr>
            <a:r>
              <a:rPr lang="en-US" sz="900" b="1" dirty="0">
                <a:solidFill>
                  <a:srgbClr val="4D5766">
                    <a:lumMod val="50000"/>
                  </a:srgbClr>
                </a:solidFill>
              </a:rPr>
              <a:t>SI: RL000028.T Cell Bandwidth 20MHz</a:t>
            </a:r>
          </a:p>
        </p:txBody>
      </p:sp>
      <p:sp>
        <p:nvSpPr>
          <p:cNvPr id="27" name="Rectangle 4">
            <a:extLst>
              <a:ext uri="{FF2B5EF4-FFF2-40B4-BE49-F238E27FC236}">
                <a16:creationId xmlns:a16="http://schemas.microsoft.com/office/drawing/2014/main" id="{FB550911-F67B-4938-943C-663B42F878E9}"/>
              </a:ext>
            </a:extLst>
          </p:cNvPr>
          <p:cNvSpPr txBox="1">
            <a:spLocks/>
          </p:cNvSpPr>
          <p:nvPr/>
        </p:nvSpPr>
        <p:spPr>
          <a:xfrm>
            <a:off x="178125" y="4188543"/>
            <a:ext cx="2463913"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buFont typeface="Arial" pitchFamily="34" charset="0"/>
              <a:buNone/>
            </a:pPr>
            <a:r>
              <a:rPr lang="en-US" sz="1000" b="1" dirty="0">
                <a:solidFill>
                  <a:srgbClr val="124191"/>
                </a:solidFill>
              </a:rPr>
              <a:t>BTS Site</a:t>
            </a:r>
          </a:p>
        </p:txBody>
      </p:sp>
      <p:sp>
        <p:nvSpPr>
          <p:cNvPr id="28" name="Right Arrow 52">
            <a:extLst>
              <a:ext uri="{FF2B5EF4-FFF2-40B4-BE49-F238E27FC236}">
                <a16:creationId xmlns:a16="http://schemas.microsoft.com/office/drawing/2014/main" id="{135CAF7A-9187-423A-AC4A-5F8AA29AA486}"/>
              </a:ext>
            </a:extLst>
          </p:cNvPr>
          <p:cNvSpPr/>
          <p:nvPr/>
        </p:nvSpPr>
        <p:spPr>
          <a:xfrm>
            <a:off x="4399615" y="4204286"/>
            <a:ext cx="198782" cy="127221"/>
          </a:xfrm>
          <a:prstGeom prst="rightArrow">
            <a:avLst/>
          </a:prstGeom>
          <a:solidFill>
            <a:schemeClr val="accent1"/>
          </a:solidFill>
          <a:ln w="95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1135"/>
              </a:solidFill>
            </a:endParaRPr>
          </a:p>
        </p:txBody>
      </p:sp>
      <p:sp>
        <p:nvSpPr>
          <p:cNvPr id="29" name="Footer Placeholder 27">
            <a:extLst>
              <a:ext uri="{FF2B5EF4-FFF2-40B4-BE49-F238E27FC236}">
                <a16:creationId xmlns:a16="http://schemas.microsoft.com/office/drawing/2014/main" id="{A9B7349A-D467-440B-A4C2-BA0D66AF3178}"/>
              </a:ext>
            </a:extLst>
          </p:cNvPr>
          <p:cNvSpPr>
            <a:spLocks noGrp="1"/>
          </p:cNvSpPr>
          <p:nvPr>
            <p:ph type="ftr" sz="quarter" idx="3"/>
          </p:nvPr>
        </p:nvSpPr>
        <p:spPr>
          <a:xfrm>
            <a:off x="6386015" y="483204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36231733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784208A-359C-4DE4-881B-1416391DE232}"/>
              </a:ext>
            </a:extLst>
          </p:cNvPr>
          <p:cNvSpPr>
            <a:spLocks noGrp="1"/>
          </p:cNvSpPr>
          <p:nvPr>
            <p:ph type="body" sz="quarter" idx="10"/>
          </p:nvPr>
        </p:nvSpPr>
        <p:spPr>
          <a:xfrm>
            <a:off x="417600" y="590400"/>
            <a:ext cx="8308800" cy="309600"/>
          </a:xfrm>
        </p:spPr>
        <p:txBody>
          <a:bodyPr/>
          <a:lstStyle/>
          <a:p>
            <a:r>
              <a:rPr lang="en-US" dirty="0"/>
              <a:t>SRAN data volume is the sum of LTE and WCDMA data volume</a:t>
            </a:r>
          </a:p>
        </p:txBody>
      </p:sp>
      <p:sp>
        <p:nvSpPr>
          <p:cNvPr id="3" name="Title 1">
            <a:extLst>
              <a:ext uri="{FF2B5EF4-FFF2-40B4-BE49-F238E27FC236}">
                <a16:creationId xmlns:a16="http://schemas.microsoft.com/office/drawing/2014/main" id="{87FE573F-56A7-424A-BCAF-DAC4EB859387}"/>
              </a:ext>
            </a:extLst>
          </p:cNvPr>
          <p:cNvSpPr txBox="1">
            <a:spLocks/>
          </p:cNvSpPr>
          <p:nvPr/>
        </p:nvSpPr>
        <p:spPr>
          <a:xfrm>
            <a:off x="410467" y="189323"/>
            <a:ext cx="8308975" cy="309562"/>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Data Volume dimensioning allows TCO calculation with realistic scenario</a:t>
            </a:r>
            <a:endParaRPr lang="en-US" dirty="0"/>
          </a:p>
        </p:txBody>
      </p:sp>
      <p:sp>
        <p:nvSpPr>
          <p:cNvPr id="4" name="Rectangle 3">
            <a:extLst>
              <a:ext uri="{FF2B5EF4-FFF2-40B4-BE49-F238E27FC236}">
                <a16:creationId xmlns:a16="http://schemas.microsoft.com/office/drawing/2014/main" id="{7C8EBB55-F847-434E-B245-7BB20470E7D9}"/>
              </a:ext>
            </a:extLst>
          </p:cNvPr>
          <p:cNvSpPr>
            <a:spLocks/>
          </p:cNvSpPr>
          <p:nvPr/>
        </p:nvSpPr>
        <p:spPr>
          <a:xfrm>
            <a:off x="4591076" y="1437941"/>
            <a:ext cx="4289153" cy="3020880"/>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5" name="Rectangle 155">
            <a:extLst>
              <a:ext uri="{FF2B5EF4-FFF2-40B4-BE49-F238E27FC236}">
                <a16:creationId xmlns:a16="http://schemas.microsoft.com/office/drawing/2014/main" id="{62B1444F-7BC1-432C-9EB9-C97F580427FD}"/>
              </a:ext>
            </a:extLst>
          </p:cNvPr>
          <p:cNvSpPr txBox="1">
            <a:spLocks/>
          </p:cNvSpPr>
          <p:nvPr/>
        </p:nvSpPr>
        <p:spPr>
          <a:xfrm>
            <a:off x="4732068" y="1146296"/>
            <a:ext cx="4294486" cy="2154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FFFFFF"/>
              </a:buClr>
            </a:pPr>
            <a:r>
              <a:rPr lang="en-US" sz="1400" b="1" dirty="0">
                <a:solidFill>
                  <a:srgbClr val="124191"/>
                </a:solidFill>
              </a:rPr>
              <a:t>Understanding WCDMA Data volumes  - today</a:t>
            </a:r>
          </a:p>
        </p:txBody>
      </p:sp>
      <p:sp>
        <p:nvSpPr>
          <p:cNvPr id="6" name="Rectangle 4">
            <a:extLst>
              <a:ext uri="{FF2B5EF4-FFF2-40B4-BE49-F238E27FC236}">
                <a16:creationId xmlns:a16="http://schemas.microsoft.com/office/drawing/2014/main" id="{1A77EBAA-F753-45A9-89E4-D31CCFF24D13}"/>
              </a:ext>
            </a:extLst>
          </p:cNvPr>
          <p:cNvSpPr txBox="1">
            <a:spLocks/>
          </p:cNvSpPr>
          <p:nvPr/>
        </p:nvSpPr>
        <p:spPr>
          <a:xfrm>
            <a:off x="4722321" y="1525671"/>
            <a:ext cx="4115373" cy="15958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lvl="1" indent="1588">
              <a:spcBef>
                <a:spcPct val="30000"/>
              </a:spcBef>
              <a:buClr>
                <a:srgbClr val="124191"/>
              </a:buClr>
              <a:buFont typeface="Arial" pitchFamily="34" charset="0"/>
              <a:buNone/>
            </a:pPr>
            <a:r>
              <a:rPr lang="en-US" sz="1400" dirty="0">
                <a:solidFill>
                  <a:srgbClr val="124192"/>
                </a:solidFill>
              </a:rPr>
              <a:t>Examples of WCDMA customers BTS:</a:t>
            </a:r>
          </a:p>
          <a:p>
            <a:pPr lvl="2">
              <a:spcBef>
                <a:spcPct val="30000"/>
              </a:spcBef>
              <a:buClr>
                <a:srgbClr val="FFFFFF"/>
              </a:buClr>
            </a:pPr>
            <a:r>
              <a:rPr lang="en-US" sz="1100" dirty="0">
                <a:solidFill>
                  <a:srgbClr val="124192"/>
                </a:solidFill>
              </a:rPr>
              <a:t>Highest capacity sites &gt; 100 GB daily</a:t>
            </a:r>
          </a:p>
          <a:p>
            <a:pPr lvl="2">
              <a:spcBef>
                <a:spcPct val="30000"/>
              </a:spcBef>
              <a:buClr>
                <a:srgbClr val="FFFFFF"/>
              </a:buClr>
            </a:pPr>
            <a:r>
              <a:rPr lang="en-US" sz="1100" dirty="0">
                <a:solidFill>
                  <a:srgbClr val="124192"/>
                </a:solidFill>
              </a:rPr>
              <a:t>Average capacity sites ~ 26 GB per day</a:t>
            </a:r>
          </a:p>
          <a:p>
            <a:pPr lvl="2">
              <a:spcBef>
                <a:spcPct val="30000"/>
              </a:spcBef>
              <a:buClr>
                <a:srgbClr val="FFFFFF"/>
              </a:buClr>
            </a:pPr>
            <a:r>
              <a:rPr lang="en-US" sz="1100" dirty="0">
                <a:solidFill>
                  <a:srgbClr val="124192"/>
                </a:solidFill>
              </a:rPr>
              <a:t>Low capacity sites &lt;2 GB per day</a:t>
            </a:r>
          </a:p>
          <a:p>
            <a:pPr lvl="1">
              <a:spcBef>
                <a:spcPct val="30000"/>
              </a:spcBef>
              <a:buClr>
                <a:srgbClr val="124191"/>
              </a:buClr>
              <a:buFont typeface="Arial" pitchFamily="34" charset="0"/>
              <a:buNone/>
            </a:pPr>
            <a:r>
              <a:rPr lang="en-US" sz="1400" dirty="0">
                <a:solidFill>
                  <a:srgbClr val="124192"/>
                </a:solidFill>
                <a:sym typeface="Wingdings" pitchFamily="2" charset="2"/>
              </a:rPr>
              <a:t>On N</a:t>
            </a:r>
            <a:r>
              <a:rPr lang="en-US" sz="1400" dirty="0">
                <a:solidFill>
                  <a:srgbClr val="124192"/>
                </a:solidFill>
              </a:rPr>
              <a:t>etwork level </a:t>
            </a:r>
          </a:p>
          <a:p>
            <a:pPr lvl="1">
              <a:spcBef>
                <a:spcPct val="30000"/>
              </a:spcBef>
              <a:buClr>
                <a:srgbClr val="124191"/>
              </a:buClr>
            </a:pPr>
            <a:r>
              <a:rPr lang="en-US" sz="1100" dirty="0">
                <a:solidFill>
                  <a:srgbClr val="124192"/>
                </a:solidFill>
              </a:rPr>
              <a:t>1-31,500 TB monthly </a:t>
            </a:r>
          </a:p>
          <a:p>
            <a:pPr lvl="1">
              <a:spcBef>
                <a:spcPct val="30000"/>
              </a:spcBef>
              <a:buClr>
                <a:srgbClr val="124191"/>
              </a:buClr>
            </a:pPr>
            <a:r>
              <a:rPr lang="en-US" sz="1100" dirty="0">
                <a:solidFill>
                  <a:srgbClr val="124192"/>
                </a:solidFill>
                <a:sym typeface="Wingdings" pitchFamily="2" charset="2"/>
              </a:rPr>
              <a:t> 1-94,500 TB quarterly</a:t>
            </a:r>
            <a:endParaRPr lang="en-US" sz="1100" dirty="0">
              <a:solidFill>
                <a:srgbClr val="124192"/>
              </a:solidFill>
            </a:endParaRPr>
          </a:p>
        </p:txBody>
      </p:sp>
      <p:sp>
        <p:nvSpPr>
          <p:cNvPr id="7" name="Rectangle 6">
            <a:extLst>
              <a:ext uri="{FF2B5EF4-FFF2-40B4-BE49-F238E27FC236}">
                <a16:creationId xmlns:a16="http://schemas.microsoft.com/office/drawing/2014/main" id="{37BBE6BD-3F54-487F-AA8E-60BE08CED9FE}"/>
              </a:ext>
            </a:extLst>
          </p:cNvPr>
          <p:cNvSpPr>
            <a:spLocks/>
          </p:cNvSpPr>
          <p:nvPr/>
        </p:nvSpPr>
        <p:spPr>
          <a:xfrm>
            <a:off x="170073" y="1436732"/>
            <a:ext cx="4289153" cy="3020880"/>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pPr defTabSz="914400"/>
            <a:endParaRPr lang="en-US" sz="1400" dirty="0">
              <a:solidFill>
                <a:srgbClr val="000000"/>
              </a:solidFill>
              <a:ea typeface="ＭＳ Ｐゴシック"/>
              <a:cs typeface="Arial" charset="0"/>
            </a:endParaRPr>
          </a:p>
        </p:txBody>
      </p:sp>
      <p:sp>
        <p:nvSpPr>
          <p:cNvPr id="8" name="Rectangle 155">
            <a:extLst>
              <a:ext uri="{FF2B5EF4-FFF2-40B4-BE49-F238E27FC236}">
                <a16:creationId xmlns:a16="http://schemas.microsoft.com/office/drawing/2014/main" id="{896E4035-3748-4E15-B2EE-2E91237E6DAE}"/>
              </a:ext>
            </a:extLst>
          </p:cNvPr>
          <p:cNvSpPr txBox="1">
            <a:spLocks/>
          </p:cNvSpPr>
          <p:nvPr/>
        </p:nvSpPr>
        <p:spPr>
          <a:xfrm>
            <a:off x="311064" y="1145087"/>
            <a:ext cx="4075949" cy="2154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124191"/>
              </a:buClr>
            </a:pPr>
            <a:r>
              <a:rPr lang="en-US" sz="1400" b="1" dirty="0">
                <a:solidFill>
                  <a:srgbClr val="124191"/>
                </a:solidFill>
              </a:rPr>
              <a:t>Understanding of LTE Data volumes - today</a:t>
            </a:r>
          </a:p>
        </p:txBody>
      </p:sp>
      <p:sp>
        <p:nvSpPr>
          <p:cNvPr id="9" name="Rectangle 4">
            <a:extLst>
              <a:ext uri="{FF2B5EF4-FFF2-40B4-BE49-F238E27FC236}">
                <a16:creationId xmlns:a16="http://schemas.microsoft.com/office/drawing/2014/main" id="{6F313A0A-E54F-4736-A7DD-7C94D4E5579E}"/>
              </a:ext>
            </a:extLst>
          </p:cNvPr>
          <p:cNvSpPr txBox="1">
            <a:spLocks/>
          </p:cNvSpPr>
          <p:nvPr/>
        </p:nvSpPr>
        <p:spPr>
          <a:xfrm>
            <a:off x="301318" y="1524462"/>
            <a:ext cx="4115373" cy="23160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lvl="1" indent="1588">
              <a:spcBef>
                <a:spcPct val="30000"/>
              </a:spcBef>
              <a:buClr>
                <a:srgbClr val="124191"/>
              </a:buClr>
              <a:buFont typeface="Arial" pitchFamily="34" charset="0"/>
              <a:buNone/>
            </a:pPr>
            <a:r>
              <a:rPr lang="en-US" sz="1400" dirty="0">
                <a:solidFill>
                  <a:srgbClr val="124192"/>
                </a:solidFill>
              </a:rPr>
              <a:t>Examples of LTE customers </a:t>
            </a:r>
            <a:r>
              <a:rPr lang="en-US" sz="1400" dirty="0" err="1">
                <a:solidFill>
                  <a:srgbClr val="124192"/>
                </a:solidFill>
              </a:rPr>
              <a:t>eNodeBs</a:t>
            </a:r>
            <a:r>
              <a:rPr lang="en-US" sz="1400" dirty="0">
                <a:solidFill>
                  <a:srgbClr val="124192"/>
                </a:solidFill>
              </a:rPr>
              <a:t>:</a:t>
            </a:r>
          </a:p>
          <a:p>
            <a:pPr lvl="1">
              <a:spcBef>
                <a:spcPct val="30000"/>
              </a:spcBef>
              <a:buClr>
                <a:srgbClr val="124191"/>
              </a:buClr>
            </a:pPr>
            <a:r>
              <a:rPr lang="en-US" sz="1100" dirty="0">
                <a:solidFill>
                  <a:srgbClr val="124192"/>
                </a:solidFill>
              </a:rPr>
              <a:t>Highest capacity sites: &gt;500 GB daily</a:t>
            </a:r>
          </a:p>
          <a:p>
            <a:pPr lvl="1">
              <a:spcBef>
                <a:spcPct val="30000"/>
              </a:spcBef>
              <a:buClr>
                <a:srgbClr val="124191"/>
              </a:buClr>
            </a:pPr>
            <a:r>
              <a:rPr lang="en-US" sz="1100" dirty="0">
                <a:solidFill>
                  <a:srgbClr val="124192"/>
                </a:solidFill>
              </a:rPr>
              <a:t>Average capacity sites: 100 GB daily</a:t>
            </a:r>
          </a:p>
          <a:p>
            <a:pPr lvl="1">
              <a:spcBef>
                <a:spcPct val="30000"/>
              </a:spcBef>
              <a:buClr>
                <a:srgbClr val="124191"/>
              </a:buClr>
            </a:pPr>
            <a:r>
              <a:rPr lang="en-US" sz="1100" dirty="0">
                <a:solidFill>
                  <a:srgbClr val="124192"/>
                </a:solidFill>
              </a:rPr>
              <a:t>Low capacity sites: &lt;10 GB daily</a:t>
            </a:r>
          </a:p>
          <a:p>
            <a:pPr lvl="1">
              <a:spcBef>
                <a:spcPct val="30000"/>
              </a:spcBef>
              <a:buClr>
                <a:srgbClr val="124191"/>
              </a:buClr>
              <a:buFont typeface="Arial" pitchFamily="34" charset="0"/>
              <a:buNone/>
            </a:pPr>
            <a:r>
              <a:rPr lang="en-US" sz="1400" dirty="0">
                <a:solidFill>
                  <a:srgbClr val="124192"/>
                </a:solidFill>
                <a:sym typeface="Wingdings" pitchFamily="2" charset="2"/>
              </a:rPr>
              <a:t>On N</a:t>
            </a:r>
            <a:r>
              <a:rPr lang="en-US" sz="1400" dirty="0">
                <a:solidFill>
                  <a:srgbClr val="124192"/>
                </a:solidFill>
              </a:rPr>
              <a:t>etwork level </a:t>
            </a:r>
          </a:p>
          <a:p>
            <a:pPr lvl="1">
              <a:spcBef>
                <a:spcPct val="30000"/>
              </a:spcBef>
              <a:buClr>
                <a:srgbClr val="124191"/>
              </a:buClr>
            </a:pPr>
            <a:r>
              <a:rPr lang="en-US" sz="1100" dirty="0">
                <a:solidFill>
                  <a:srgbClr val="124192"/>
                </a:solidFill>
              </a:rPr>
              <a:t>1-12,000 TB monthly </a:t>
            </a:r>
          </a:p>
          <a:p>
            <a:pPr lvl="1">
              <a:spcBef>
                <a:spcPct val="30000"/>
              </a:spcBef>
              <a:buClr>
                <a:srgbClr val="124191"/>
              </a:buClr>
            </a:pPr>
            <a:r>
              <a:rPr lang="en-US" sz="1100" dirty="0">
                <a:solidFill>
                  <a:srgbClr val="124192"/>
                </a:solidFill>
                <a:sym typeface="Wingdings" pitchFamily="2" charset="2"/>
              </a:rPr>
              <a:t> 1-36,000 TB quarterly</a:t>
            </a:r>
            <a:endParaRPr lang="en-US" sz="1100" dirty="0">
              <a:solidFill>
                <a:srgbClr val="124192"/>
              </a:solidFill>
            </a:endParaRPr>
          </a:p>
          <a:p>
            <a:pPr lvl="1">
              <a:spcBef>
                <a:spcPct val="30000"/>
              </a:spcBef>
              <a:buClr>
                <a:srgbClr val="124191"/>
              </a:buClr>
              <a:buFont typeface="Arial" pitchFamily="34" charset="0"/>
              <a:buNone/>
            </a:pPr>
            <a:r>
              <a:rPr lang="en-US" sz="1400" dirty="0">
                <a:solidFill>
                  <a:srgbClr val="124192"/>
                </a:solidFill>
              </a:rPr>
              <a:t>Data volume per user varies as well</a:t>
            </a:r>
          </a:p>
          <a:p>
            <a:pPr lvl="1">
              <a:spcBef>
                <a:spcPct val="30000"/>
              </a:spcBef>
              <a:buClr>
                <a:srgbClr val="124191"/>
              </a:buClr>
            </a:pPr>
            <a:r>
              <a:rPr lang="en-US" sz="1100" dirty="0">
                <a:solidFill>
                  <a:srgbClr val="124192"/>
                </a:solidFill>
              </a:rPr>
              <a:t>Heavy LTE users: ~10-20 GB per month</a:t>
            </a:r>
          </a:p>
          <a:p>
            <a:pPr lvl="1">
              <a:spcBef>
                <a:spcPct val="30000"/>
              </a:spcBef>
              <a:buClr>
                <a:srgbClr val="124191"/>
              </a:buClr>
            </a:pPr>
            <a:r>
              <a:rPr lang="en-US" sz="1100" dirty="0">
                <a:solidFill>
                  <a:srgbClr val="124192"/>
                </a:solidFill>
              </a:rPr>
              <a:t>Av.  LTE users: ~1-5 GB per month</a:t>
            </a:r>
          </a:p>
        </p:txBody>
      </p:sp>
      <p:sp>
        <p:nvSpPr>
          <p:cNvPr id="10" name="TextBox 9">
            <a:extLst>
              <a:ext uri="{FF2B5EF4-FFF2-40B4-BE49-F238E27FC236}">
                <a16:creationId xmlns:a16="http://schemas.microsoft.com/office/drawing/2014/main" id="{ADF96AC2-F883-4F5B-8A68-FE42BE610DD2}"/>
              </a:ext>
            </a:extLst>
          </p:cNvPr>
          <p:cNvSpPr txBox="1"/>
          <p:nvPr/>
        </p:nvSpPr>
        <p:spPr>
          <a:xfrm>
            <a:off x="3404795" y="1883450"/>
            <a:ext cx="1025294" cy="769441"/>
          </a:xfrm>
          <a:prstGeom prst="rect">
            <a:avLst/>
          </a:prstGeom>
          <a:solidFill>
            <a:schemeClr val="accent2"/>
          </a:solidFill>
        </p:spPr>
        <p:txBody>
          <a:bodyPr wrap="square" rtlCol="0">
            <a:spAutoFit/>
          </a:bodyPr>
          <a:lstStyle/>
          <a:p>
            <a:r>
              <a:rPr lang="en-US" sz="1100" dirty="0">
                <a:solidFill>
                  <a:srgbClr val="273142"/>
                </a:solidFill>
                <a:latin typeface="+mn-lt"/>
              </a:rPr>
              <a:t>Existing data volume usage varies a lot</a:t>
            </a:r>
          </a:p>
        </p:txBody>
      </p:sp>
      <p:sp>
        <p:nvSpPr>
          <p:cNvPr id="11" name="Left Brace 10">
            <a:extLst>
              <a:ext uri="{FF2B5EF4-FFF2-40B4-BE49-F238E27FC236}">
                <a16:creationId xmlns:a16="http://schemas.microsoft.com/office/drawing/2014/main" id="{7FA95EF7-231E-4887-9815-0F762CB29E03}"/>
              </a:ext>
            </a:extLst>
          </p:cNvPr>
          <p:cNvSpPr/>
          <p:nvPr/>
        </p:nvSpPr>
        <p:spPr>
          <a:xfrm>
            <a:off x="4597167" y="1495339"/>
            <a:ext cx="151002" cy="1510018"/>
          </a:xfrm>
          <a:prstGeom prst="leftBrac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124191"/>
              </a:solidFill>
            </a:endParaRPr>
          </a:p>
        </p:txBody>
      </p:sp>
      <p:sp>
        <p:nvSpPr>
          <p:cNvPr id="12" name="Left Brace 11">
            <a:extLst>
              <a:ext uri="{FF2B5EF4-FFF2-40B4-BE49-F238E27FC236}">
                <a16:creationId xmlns:a16="http://schemas.microsoft.com/office/drawing/2014/main" id="{07C2D99E-CA95-4AE6-A5CC-CF5A0C288F5D}"/>
              </a:ext>
            </a:extLst>
          </p:cNvPr>
          <p:cNvSpPr/>
          <p:nvPr/>
        </p:nvSpPr>
        <p:spPr>
          <a:xfrm flipH="1">
            <a:off x="3213598" y="1513162"/>
            <a:ext cx="151002" cy="1510018"/>
          </a:xfrm>
          <a:prstGeom prst="leftBrac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124191"/>
              </a:solidFill>
            </a:endParaRPr>
          </a:p>
        </p:txBody>
      </p:sp>
      <p:sp>
        <p:nvSpPr>
          <p:cNvPr id="13" name="Footer Placeholder 27">
            <a:extLst>
              <a:ext uri="{FF2B5EF4-FFF2-40B4-BE49-F238E27FC236}">
                <a16:creationId xmlns:a16="http://schemas.microsoft.com/office/drawing/2014/main" id="{0D67C9E2-7473-4322-A211-860C973105EA}"/>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2603360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E2C2EF-2E51-4204-9857-5AE026848537}"/>
              </a:ext>
            </a:extLst>
          </p:cNvPr>
          <p:cNvSpPr>
            <a:spLocks/>
          </p:cNvSpPr>
          <p:nvPr/>
        </p:nvSpPr>
        <p:spPr>
          <a:xfrm>
            <a:off x="4680547" y="1244295"/>
            <a:ext cx="4113986" cy="3020880"/>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3" name="Rectangle 155">
            <a:extLst>
              <a:ext uri="{FF2B5EF4-FFF2-40B4-BE49-F238E27FC236}">
                <a16:creationId xmlns:a16="http://schemas.microsoft.com/office/drawing/2014/main" id="{4FD7BA9F-714B-43CF-AED3-E5A1DD57390D}"/>
              </a:ext>
            </a:extLst>
          </p:cNvPr>
          <p:cNvSpPr txBox="1">
            <a:spLocks/>
          </p:cNvSpPr>
          <p:nvPr/>
        </p:nvSpPr>
        <p:spPr>
          <a:xfrm>
            <a:off x="4724181" y="952650"/>
            <a:ext cx="4110825" cy="2154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FFFFFF"/>
              </a:buClr>
            </a:pPr>
            <a:r>
              <a:rPr lang="en-US" sz="1400" b="1" dirty="0">
                <a:solidFill>
                  <a:srgbClr val="124191"/>
                </a:solidFill>
              </a:rPr>
              <a:t>Performance </a:t>
            </a:r>
            <a:r>
              <a:rPr lang="en-US" sz="1400" b="1" dirty="0" err="1">
                <a:solidFill>
                  <a:srgbClr val="124191"/>
                </a:solidFill>
              </a:rPr>
              <a:t>Benchmarker</a:t>
            </a:r>
            <a:r>
              <a:rPr lang="en-US" sz="1400" b="1" dirty="0">
                <a:solidFill>
                  <a:srgbClr val="124191"/>
                </a:solidFill>
              </a:rPr>
              <a:t>  KPIs for Data Volume</a:t>
            </a:r>
          </a:p>
        </p:txBody>
      </p:sp>
      <p:sp>
        <p:nvSpPr>
          <p:cNvPr id="4" name="Content Placeholder 2">
            <a:extLst>
              <a:ext uri="{FF2B5EF4-FFF2-40B4-BE49-F238E27FC236}">
                <a16:creationId xmlns:a16="http://schemas.microsoft.com/office/drawing/2014/main" id="{0E55AD6E-D401-40F5-9741-835175E30DE5}"/>
              </a:ext>
            </a:extLst>
          </p:cNvPr>
          <p:cNvSpPr>
            <a:spLocks noGrp="1"/>
          </p:cNvSpPr>
          <p:nvPr>
            <p:ph type="body" sz="quarter" idx="10"/>
          </p:nvPr>
        </p:nvSpPr>
        <p:spPr>
          <a:xfrm>
            <a:off x="417600" y="590400"/>
            <a:ext cx="8308800" cy="309600"/>
          </a:xfrm>
        </p:spPr>
        <p:txBody>
          <a:bodyPr/>
          <a:lstStyle/>
          <a:p>
            <a:r>
              <a:rPr lang="en-US" dirty="0"/>
              <a:t>Available from NetAct measurements or MINT/Performance </a:t>
            </a:r>
            <a:r>
              <a:rPr lang="en-US" dirty="0" err="1"/>
              <a:t>Benchmarker</a:t>
            </a:r>
            <a:endParaRPr lang="en-US" dirty="0"/>
          </a:p>
        </p:txBody>
      </p:sp>
      <p:sp>
        <p:nvSpPr>
          <p:cNvPr id="5" name="Title 1">
            <a:extLst>
              <a:ext uri="{FF2B5EF4-FFF2-40B4-BE49-F238E27FC236}">
                <a16:creationId xmlns:a16="http://schemas.microsoft.com/office/drawing/2014/main" id="{98BFA84F-86A6-4D0D-A362-9896D5B34E2E}"/>
              </a:ext>
            </a:extLst>
          </p:cNvPr>
          <p:cNvSpPr txBox="1">
            <a:spLocks/>
          </p:cNvSpPr>
          <p:nvPr/>
        </p:nvSpPr>
        <p:spPr>
          <a:xfrm>
            <a:off x="417600" y="228187"/>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Current data traffic is a good reference for existing Nokia customers</a:t>
            </a:r>
            <a:endParaRPr lang="en-US" dirty="0"/>
          </a:p>
        </p:txBody>
      </p:sp>
      <p:sp>
        <p:nvSpPr>
          <p:cNvPr id="6" name="Rectangle 5">
            <a:extLst>
              <a:ext uri="{FF2B5EF4-FFF2-40B4-BE49-F238E27FC236}">
                <a16:creationId xmlns:a16="http://schemas.microsoft.com/office/drawing/2014/main" id="{5EC7FA7B-312C-418F-80CE-5F50C9B39E8C}"/>
              </a:ext>
            </a:extLst>
          </p:cNvPr>
          <p:cNvSpPr>
            <a:spLocks/>
          </p:cNvSpPr>
          <p:nvPr/>
        </p:nvSpPr>
        <p:spPr>
          <a:xfrm>
            <a:off x="450199" y="1251286"/>
            <a:ext cx="4113986" cy="3020880"/>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7" name="Rectangle 4">
            <a:extLst>
              <a:ext uri="{FF2B5EF4-FFF2-40B4-BE49-F238E27FC236}">
                <a16:creationId xmlns:a16="http://schemas.microsoft.com/office/drawing/2014/main" id="{F30DCD7A-F94E-48D9-BC4B-3A2FB1EEF106}"/>
              </a:ext>
            </a:extLst>
          </p:cNvPr>
          <p:cNvSpPr txBox="1">
            <a:spLocks/>
          </p:cNvSpPr>
          <p:nvPr/>
        </p:nvSpPr>
        <p:spPr>
          <a:xfrm>
            <a:off x="531067" y="1295346"/>
            <a:ext cx="3954963" cy="30315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FFFFFF"/>
              </a:buClr>
            </a:pPr>
            <a:r>
              <a:rPr lang="en-US" sz="1400" dirty="0">
                <a:solidFill>
                  <a:srgbClr val="124192"/>
                </a:solidFill>
              </a:rPr>
              <a:t>Get operator specific, current Data traffic load by using measurements </a:t>
            </a:r>
          </a:p>
          <a:p>
            <a:pPr lvl="2">
              <a:spcBef>
                <a:spcPct val="30000"/>
              </a:spcBef>
              <a:buClr>
                <a:srgbClr val="FFFFFF"/>
              </a:buClr>
            </a:pPr>
            <a:r>
              <a:rPr lang="en-US" sz="1000" dirty="0">
                <a:solidFill>
                  <a:srgbClr val="124192"/>
                </a:solidFill>
              </a:rPr>
              <a:t>LTE</a:t>
            </a:r>
          </a:p>
          <a:p>
            <a:pPr lvl="3">
              <a:spcBef>
                <a:spcPct val="30000"/>
              </a:spcBef>
              <a:buClr>
                <a:srgbClr val="FFFFFF"/>
              </a:buClr>
            </a:pPr>
            <a:r>
              <a:rPr lang="en-US" sz="1000" dirty="0">
                <a:solidFill>
                  <a:srgbClr val="124192"/>
                </a:solidFill>
              </a:rPr>
              <a:t>PDCP SDU Volume UL per day (M8012C19)</a:t>
            </a:r>
          </a:p>
          <a:p>
            <a:pPr lvl="3">
              <a:spcBef>
                <a:spcPct val="30000"/>
              </a:spcBef>
              <a:buClr>
                <a:srgbClr val="FFFFFF"/>
              </a:buClr>
            </a:pPr>
            <a:r>
              <a:rPr lang="en-US" sz="1000" dirty="0">
                <a:solidFill>
                  <a:srgbClr val="124192"/>
                </a:solidFill>
              </a:rPr>
              <a:t>PDCP SDU Volume DL per day (M8012C20)</a:t>
            </a:r>
          </a:p>
          <a:p>
            <a:pPr lvl="3">
              <a:spcBef>
                <a:spcPct val="30000"/>
              </a:spcBef>
              <a:buClr>
                <a:srgbClr val="FFFFFF"/>
              </a:buClr>
            </a:pPr>
            <a:r>
              <a:rPr lang="en-US" sz="1000" dirty="0">
                <a:solidFill>
                  <a:srgbClr val="124192"/>
                </a:solidFill>
              </a:rPr>
              <a:t>Number of active </a:t>
            </a:r>
            <a:r>
              <a:rPr lang="en-US" sz="1000" dirty="0" err="1">
                <a:solidFill>
                  <a:srgbClr val="124192"/>
                </a:solidFill>
              </a:rPr>
              <a:t>eNBs</a:t>
            </a:r>
            <a:endParaRPr lang="en-US" sz="1000" dirty="0">
              <a:solidFill>
                <a:srgbClr val="124192"/>
              </a:solidFill>
            </a:endParaRPr>
          </a:p>
          <a:p>
            <a:pPr lvl="2">
              <a:spcBef>
                <a:spcPct val="30000"/>
              </a:spcBef>
              <a:buClr>
                <a:srgbClr val="FFFFFF"/>
              </a:buClr>
            </a:pPr>
            <a:r>
              <a:rPr lang="en-US" sz="1000" dirty="0">
                <a:solidFill>
                  <a:srgbClr val="124192"/>
                </a:solidFill>
              </a:rPr>
              <a:t>WCDMA </a:t>
            </a:r>
          </a:p>
          <a:p>
            <a:pPr lvl="3">
              <a:spcBef>
                <a:spcPct val="30000"/>
              </a:spcBef>
              <a:buClr>
                <a:srgbClr val="FFFFFF"/>
              </a:buClr>
            </a:pPr>
            <a:r>
              <a:rPr lang="en-US" sz="1000" dirty="0">
                <a:solidFill>
                  <a:srgbClr val="124192"/>
                </a:solidFill>
              </a:rPr>
              <a:t>HSUPA Data Volume per day(</a:t>
            </a:r>
            <a:r>
              <a:rPr lang="en-US" sz="1000" dirty="0">
                <a:solidFill>
                  <a:srgbClr val="124191"/>
                </a:solidFill>
              </a:rPr>
              <a:t>M1023C10 </a:t>
            </a:r>
            <a:r>
              <a:rPr lang="en-US" sz="1000" dirty="0">
                <a:solidFill>
                  <a:srgbClr val="124192"/>
                </a:solidFill>
              </a:rPr>
              <a:t>)</a:t>
            </a:r>
          </a:p>
          <a:p>
            <a:pPr lvl="3">
              <a:spcBef>
                <a:spcPct val="30000"/>
              </a:spcBef>
              <a:buClr>
                <a:srgbClr val="FFFFFF"/>
              </a:buClr>
            </a:pPr>
            <a:r>
              <a:rPr lang="en-US" sz="1000" dirty="0">
                <a:solidFill>
                  <a:srgbClr val="124192"/>
                </a:solidFill>
              </a:rPr>
              <a:t>HSDPA Data Volume per day (</a:t>
            </a:r>
            <a:r>
              <a:rPr lang="en-US" sz="1000" dirty="0">
                <a:solidFill>
                  <a:srgbClr val="124191"/>
                </a:solidFill>
              </a:rPr>
              <a:t>M5000C126</a:t>
            </a:r>
            <a:r>
              <a:rPr lang="en-US" sz="1000" dirty="0">
                <a:solidFill>
                  <a:srgbClr val="124192"/>
                </a:solidFill>
              </a:rPr>
              <a:t>) </a:t>
            </a:r>
          </a:p>
          <a:p>
            <a:pPr lvl="3">
              <a:spcBef>
                <a:spcPct val="30000"/>
              </a:spcBef>
              <a:buClr>
                <a:srgbClr val="FFFFFF"/>
              </a:buClr>
            </a:pPr>
            <a:r>
              <a:rPr lang="en-US" sz="1000" dirty="0">
                <a:solidFill>
                  <a:srgbClr val="124192"/>
                </a:solidFill>
              </a:rPr>
              <a:t>Number of active WBTSs</a:t>
            </a:r>
          </a:p>
          <a:p>
            <a:pPr lvl="2">
              <a:spcBef>
                <a:spcPct val="30000"/>
              </a:spcBef>
              <a:buClr>
                <a:srgbClr val="FFFFFF"/>
              </a:buClr>
            </a:pPr>
            <a:r>
              <a:rPr lang="en-US" sz="1000" dirty="0">
                <a:solidFill>
                  <a:srgbClr val="124192"/>
                </a:solidFill>
              </a:rPr>
              <a:t>GSM</a:t>
            </a:r>
          </a:p>
          <a:p>
            <a:pPr lvl="3">
              <a:spcBef>
                <a:spcPct val="30000"/>
              </a:spcBef>
              <a:buClr>
                <a:srgbClr val="FFFFFF"/>
              </a:buClr>
            </a:pPr>
            <a:r>
              <a:rPr lang="en-US" sz="1000" dirty="0">
                <a:solidFill>
                  <a:srgbClr val="124192"/>
                </a:solidFill>
              </a:rPr>
              <a:t>GPRS UL Payload data</a:t>
            </a:r>
          </a:p>
          <a:p>
            <a:pPr lvl="3">
              <a:spcBef>
                <a:spcPct val="30000"/>
              </a:spcBef>
              <a:buClr>
                <a:srgbClr val="FFFFFF"/>
              </a:buClr>
            </a:pPr>
            <a:r>
              <a:rPr lang="en-US" sz="1000" dirty="0">
                <a:solidFill>
                  <a:srgbClr val="124192"/>
                </a:solidFill>
              </a:rPr>
              <a:t>GPRS DL Payload data</a:t>
            </a:r>
          </a:p>
          <a:p>
            <a:pPr lvl="3">
              <a:spcBef>
                <a:spcPct val="30000"/>
              </a:spcBef>
              <a:buClr>
                <a:srgbClr val="FFFFFF"/>
              </a:buClr>
            </a:pPr>
            <a:r>
              <a:rPr lang="en-US" sz="1000" dirty="0">
                <a:solidFill>
                  <a:srgbClr val="124192"/>
                </a:solidFill>
              </a:rPr>
              <a:t>EGPRS UL Payload data</a:t>
            </a:r>
          </a:p>
          <a:p>
            <a:pPr lvl="3">
              <a:spcBef>
                <a:spcPct val="30000"/>
              </a:spcBef>
              <a:buClr>
                <a:srgbClr val="FFFFFF"/>
              </a:buClr>
            </a:pPr>
            <a:r>
              <a:rPr lang="en-US" sz="1000" dirty="0">
                <a:solidFill>
                  <a:srgbClr val="124192"/>
                </a:solidFill>
              </a:rPr>
              <a:t>EGPRS DL Payload data</a:t>
            </a:r>
          </a:p>
        </p:txBody>
      </p:sp>
      <p:sp>
        <p:nvSpPr>
          <p:cNvPr id="8" name="Rectangle 155">
            <a:extLst>
              <a:ext uri="{FF2B5EF4-FFF2-40B4-BE49-F238E27FC236}">
                <a16:creationId xmlns:a16="http://schemas.microsoft.com/office/drawing/2014/main" id="{4D0A4344-4E66-4AF9-9140-62984A7487E9}"/>
              </a:ext>
            </a:extLst>
          </p:cNvPr>
          <p:cNvSpPr txBox="1">
            <a:spLocks/>
          </p:cNvSpPr>
          <p:nvPr/>
        </p:nvSpPr>
        <p:spPr>
          <a:xfrm>
            <a:off x="461175" y="959641"/>
            <a:ext cx="4110825" cy="2154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FFFFFF"/>
              </a:buClr>
            </a:pPr>
            <a:r>
              <a:rPr lang="en-US" sz="1400" b="1" dirty="0">
                <a:solidFill>
                  <a:srgbClr val="124191"/>
                </a:solidFill>
              </a:rPr>
              <a:t>Data Volume counters </a:t>
            </a:r>
          </a:p>
        </p:txBody>
      </p:sp>
      <p:sp>
        <p:nvSpPr>
          <p:cNvPr id="9" name="TextBox 8">
            <a:extLst>
              <a:ext uri="{FF2B5EF4-FFF2-40B4-BE49-F238E27FC236}">
                <a16:creationId xmlns:a16="http://schemas.microsoft.com/office/drawing/2014/main" id="{11CAD669-DF24-4D7E-9537-495B8127BAF1}"/>
              </a:ext>
            </a:extLst>
          </p:cNvPr>
          <p:cNvSpPr txBox="1"/>
          <p:nvPr/>
        </p:nvSpPr>
        <p:spPr>
          <a:xfrm>
            <a:off x="4813164" y="1264699"/>
            <a:ext cx="3900879" cy="2522229"/>
          </a:xfrm>
          <a:prstGeom prst="rect">
            <a:avLst/>
          </a:prstGeom>
          <a:noFill/>
        </p:spPr>
        <p:txBody>
          <a:bodyPr wrap="square" rtlCol="0">
            <a:spAutoFit/>
          </a:bodyPr>
          <a:lstStyle/>
          <a:p>
            <a:r>
              <a:rPr lang="en-US" sz="1100" dirty="0">
                <a:solidFill>
                  <a:srgbClr val="124192"/>
                </a:solidFill>
                <a:latin typeface="Nokia Pure Text Light"/>
                <a:ea typeface="Arial Unicode MS" pitchFamily="34" charset="-128"/>
                <a:cs typeface="Arial Unicode MS" pitchFamily="34" charset="-128"/>
              </a:rPr>
              <a:t>LTE</a:t>
            </a:r>
          </a:p>
          <a:p>
            <a:pPr marL="157163" lvl="2" indent="-155575" defTabSz="895350">
              <a:spcBef>
                <a:spcPct val="30000"/>
              </a:spcBef>
              <a:buClr>
                <a:srgbClr val="FFFFFF"/>
              </a:buClr>
              <a:buSzPct val="100000"/>
              <a:buFont typeface="Arial" pitchFamily="34" charset="0"/>
              <a:buChar char="•"/>
            </a:pPr>
            <a:r>
              <a:rPr lang="en-US" sz="1100" dirty="0">
                <a:solidFill>
                  <a:srgbClr val="124192"/>
                </a:solidFill>
                <a:latin typeface="Nokia Pure Text Light"/>
                <a:ea typeface="Arial Unicode MS" pitchFamily="34" charset="-128"/>
                <a:cs typeface="Arial Unicode MS" pitchFamily="34" charset="-128"/>
              </a:rPr>
              <a:t>LTE</a:t>
            </a:r>
            <a:r>
              <a:rPr lang="en-US" sz="1000" dirty="0">
                <a:solidFill>
                  <a:srgbClr val="124192"/>
                </a:solidFill>
                <a:latin typeface="Nokia Pure Text Light"/>
                <a:ea typeface="Arial Unicode MS" pitchFamily="34" charset="-128"/>
                <a:cs typeface="Arial Unicode MS" pitchFamily="34" charset="-128"/>
              </a:rPr>
              <a:t>: PDCP SDU Volume DL per day (LTE_5212) </a:t>
            </a:r>
          </a:p>
          <a:p>
            <a:pPr marL="157163" lvl="2" indent="-155575" defTabSz="895350">
              <a:spcBef>
                <a:spcPct val="30000"/>
              </a:spcBef>
              <a:buClr>
                <a:srgbClr val="FFFFFF"/>
              </a:buClr>
              <a:buSzPct val="100000"/>
              <a:buFont typeface="Arial" pitchFamily="34" charset="0"/>
              <a:buChar char="•"/>
            </a:pPr>
            <a:r>
              <a:rPr lang="en-US" sz="1000" dirty="0">
                <a:solidFill>
                  <a:srgbClr val="124192"/>
                </a:solidFill>
                <a:latin typeface="Nokia Pure Text Light"/>
                <a:ea typeface="Arial Unicode MS" pitchFamily="34" charset="-128"/>
                <a:cs typeface="Arial Unicode MS" pitchFamily="34" charset="-128"/>
              </a:rPr>
              <a:t>LTE: PDCP </a:t>
            </a:r>
            <a:r>
              <a:rPr lang="en-US" sz="1100" dirty="0">
                <a:solidFill>
                  <a:srgbClr val="124192"/>
                </a:solidFill>
                <a:latin typeface="Nokia Pure Text Light"/>
                <a:ea typeface="Arial Unicode MS" pitchFamily="34" charset="-128"/>
                <a:cs typeface="Arial Unicode MS" pitchFamily="34" charset="-128"/>
              </a:rPr>
              <a:t>SDU Volume UL per day (LTE_5213) </a:t>
            </a:r>
          </a:p>
          <a:p>
            <a:r>
              <a:rPr lang="en-US" sz="1100" dirty="0">
                <a:solidFill>
                  <a:srgbClr val="124192"/>
                </a:solidFill>
                <a:latin typeface="Nokia Pure Text Light"/>
                <a:ea typeface="Arial Unicode MS" pitchFamily="34" charset="-128"/>
                <a:cs typeface="Arial Unicode MS" pitchFamily="34" charset="-128"/>
              </a:rPr>
              <a:t>WCDMA </a:t>
            </a:r>
          </a:p>
          <a:p>
            <a:pPr marL="157163" lvl="2" indent="-155575" defTabSz="895350">
              <a:spcBef>
                <a:spcPct val="30000"/>
              </a:spcBef>
              <a:buClr>
                <a:srgbClr val="FFFFFF"/>
              </a:buClr>
              <a:buSzPct val="100000"/>
              <a:buFont typeface="Arial" pitchFamily="34" charset="0"/>
              <a:buChar char="•"/>
            </a:pPr>
            <a:r>
              <a:rPr lang="en-US" sz="1100" dirty="0">
                <a:solidFill>
                  <a:srgbClr val="124192"/>
                </a:solidFill>
                <a:latin typeface="Nokia Pure Text Light"/>
                <a:ea typeface="Arial Unicode MS" pitchFamily="34" charset="-128"/>
                <a:cs typeface="Arial Unicode MS" pitchFamily="34" charset="-128"/>
              </a:rPr>
              <a:t>HSDPA Data Volume per day (RNC_608)</a:t>
            </a:r>
          </a:p>
          <a:p>
            <a:pPr marL="157163" lvl="2" indent="-155575" defTabSz="895350">
              <a:spcBef>
                <a:spcPct val="30000"/>
              </a:spcBef>
              <a:buClr>
                <a:srgbClr val="FFFFFF"/>
              </a:buClr>
              <a:buSzPct val="100000"/>
              <a:buFont typeface="Arial" pitchFamily="34" charset="0"/>
              <a:buChar char="•"/>
            </a:pPr>
            <a:r>
              <a:rPr lang="en-US" sz="1100" dirty="0">
                <a:solidFill>
                  <a:srgbClr val="124192"/>
                </a:solidFill>
                <a:latin typeface="Nokia Pure Text Light"/>
                <a:ea typeface="Arial Unicode MS" pitchFamily="34" charset="-128"/>
                <a:cs typeface="Arial Unicode MS" pitchFamily="34" charset="-128"/>
              </a:rPr>
              <a:t>HSUPA Data Volume per day (RNC_931)</a:t>
            </a:r>
          </a:p>
          <a:p>
            <a:r>
              <a:rPr lang="en-US" sz="1100" dirty="0">
                <a:solidFill>
                  <a:srgbClr val="124192"/>
                </a:solidFill>
                <a:latin typeface="Nokia Pure Text Light"/>
                <a:ea typeface="Arial Unicode MS" pitchFamily="34" charset="-128"/>
                <a:cs typeface="Arial Unicode MS" pitchFamily="34" charset="-128"/>
              </a:rPr>
              <a:t>GSM:</a:t>
            </a:r>
          </a:p>
          <a:p>
            <a:pPr marL="157163" lvl="2" indent="-155575" defTabSz="895350">
              <a:spcBef>
                <a:spcPct val="30000"/>
              </a:spcBef>
              <a:buClr>
                <a:srgbClr val="FFFFFF"/>
              </a:buClr>
              <a:buSzPct val="100000"/>
              <a:buFont typeface="Arial" pitchFamily="34" charset="0"/>
              <a:buChar char="•"/>
            </a:pPr>
            <a:r>
              <a:rPr lang="en-US" sz="1100" dirty="0">
                <a:solidFill>
                  <a:srgbClr val="124192"/>
                </a:solidFill>
                <a:latin typeface="Nokia Pure Text Light"/>
                <a:ea typeface="Arial Unicode MS" pitchFamily="34" charset="-128"/>
                <a:cs typeface="Arial Unicode MS" pitchFamily="34" charset="-128"/>
              </a:rPr>
              <a:t>GSM: GPRS UL Payload Data (TRF_212)</a:t>
            </a:r>
          </a:p>
          <a:p>
            <a:pPr marL="157163" lvl="2" indent="-155575" defTabSz="895350">
              <a:spcBef>
                <a:spcPct val="30000"/>
              </a:spcBef>
              <a:buClr>
                <a:srgbClr val="FFFFFF"/>
              </a:buClr>
              <a:buSzPct val="100000"/>
              <a:buFont typeface="Arial" pitchFamily="34" charset="0"/>
              <a:buChar char="•"/>
            </a:pPr>
            <a:r>
              <a:rPr lang="en-US" sz="1100" dirty="0">
                <a:solidFill>
                  <a:srgbClr val="124192"/>
                </a:solidFill>
                <a:latin typeface="Nokia Pure Text Light"/>
                <a:ea typeface="Arial Unicode MS" pitchFamily="34" charset="-128"/>
                <a:cs typeface="Arial Unicode MS" pitchFamily="34" charset="-128"/>
              </a:rPr>
              <a:t>GSM: GPRS DL Payload Data (TRF_213)</a:t>
            </a:r>
          </a:p>
          <a:p>
            <a:pPr marL="157163" lvl="2" indent="-155575" defTabSz="895350">
              <a:spcBef>
                <a:spcPct val="30000"/>
              </a:spcBef>
              <a:buClr>
                <a:srgbClr val="FFFFFF"/>
              </a:buClr>
              <a:buSzPct val="100000"/>
              <a:buFont typeface="Arial" pitchFamily="34" charset="0"/>
              <a:buChar char="•"/>
            </a:pPr>
            <a:r>
              <a:rPr lang="en-US" sz="1100" dirty="0">
                <a:solidFill>
                  <a:srgbClr val="124192"/>
                </a:solidFill>
                <a:latin typeface="Nokia Pure Text Light"/>
                <a:ea typeface="Arial Unicode MS" pitchFamily="34" charset="-128"/>
                <a:cs typeface="Arial Unicode MS" pitchFamily="34" charset="-128"/>
              </a:rPr>
              <a:t>GSM: EGPRS UL Payload Data (TRF_214)</a:t>
            </a:r>
          </a:p>
          <a:p>
            <a:pPr marL="157163" lvl="2" indent="-155575" defTabSz="895350">
              <a:spcBef>
                <a:spcPct val="30000"/>
              </a:spcBef>
              <a:buClr>
                <a:srgbClr val="FFFFFF"/>
              </a:buClr>
              <a:buSzPct val="100000"/>
              <a:buFont typeface="Arial" pitchFamily="34" charset="0"/>
              <a:buChar char="•"/>
            </a:pPr>
            <a:r>
              <a:rPr lang="en-US" sz="1100" dirty="0">
                <a:solidFill>
                  <a:srgbClr val="124192"/>
                </a:solidFill>
                <a:latin typeface="Nokia Pure Text Light"/>
                <a:ea typeface="Arial Unicode MS" pitchFamily="34" charset="-128"/>
                <a:cs typeface="Arial Unicode MS" pitchFamily="34" charset="-128"/>
              </a:rPr>
              <a:t>GSM: EGPRS DL payload data (TRF_215)</a:t>
            </a:r>
          </a:p>
          <a:p>
            <a:pPr>
              <a:buFont typeface="Arial" pitchFamily="34" charset="0"/>
              <a:buChar char="•"/>
            </a:pPr>
            <a:endParaRPr lang="en-US" sz="1050" dirty="0">
              <a:solidFill>
                <a:srgbClr val="FF0000"/>
              </a:solidFill>
            </a:endParaRPr>
          </a:p>
        </p:txBody>
      </p:sp>
      <p:pic>
        <p:nvPicPr>
          <p:cNvPr id="10" name="Picture 3">
            <a:extLst>
              <a:ext uri="{FF2B5EF4-FFF2-40B4-BE49-F238E27FC236}">
                <a16:creationId xmlns:a16="http://schemas.microsoft.com/office/drawing/2014/main" id="{23AFAD80-0629-49A8-85D0-C4E928F08C81}"/>
              </a:ext>
            </a:extLst>
          </p:cNvPr>
          <p:cNvPicPr>
            <a:picLocks noChangeAspect="1" noChangeArrowheads="1"/>
          </p:cNvPicPr>
          <p:nvPr/>
        </p:nvPicPr>
        <p:blipFill>
          <a:blip r:embed="rId2"/>
          <a:srcRect/>
          <a:stretch>
            <a:fillRect/>
          </a:stretch>
        </p:blipFill>
        <p:spPr bwMode="auto">
          <a:xfrm>
            <a:off x="4884420" y="3572025"/>
            <a:ext cx="3714193" cy="848337"/>
          </a:xfrm>
          <a:prstGeom prst="rect">
            <a:avLst/>
          </a:prstGeom>
          <a:noFill/>
          <a:ln w="9525">
            <a:noFill/>
            <a:miter lim="800000"/>
            <a:headEnd/>
            <a:tailEnd/>
          </a:ln>
        </p:spPr>
      </p:pic>
      <p:sp>
        <p:nvSpPr>
          <p:cNvPr id="11" name="TextBox 10">
            <a:extLst>
              <a:ext uri="{FF2B5EF4-FFF2-40B4-BE49-F238E27FC236}">
                <a16:creationId xmlns:a16="http://schemas.microsoft.com/office/drawing/2014/main" id="{CEDCCFDA-F653-42B1-B3C1-17406A5ECD48}"/>
              </a:ext>
            </a:extLst>
          </p:cNvPr>
          <p:cNvSpPr txBox="1"/>
          <p:nvPr/>
        </p:nvSpPr>
        <p:spPr>
          <a:xfrm>
            <a:off x="447832" y="4455386"/>
            <a:ext cx="7446208" cy="600164"/>
          </a:xfrm>
          <a:prstGeom prst="rect">
            <a:avLst/>
          </a:prstGeom>
          <a:solidFill>
            <a:schemeClr val="bg1"/>
          </a:solidFill>
        </p:spPr>
        <p:txBody>
          <a:bodyPr wrap="square" rtlCol="0">
            <a:spAutoFit/>
          </a:bodyPr>
          <a:lstStyle/>
          <a:p>
            <a:r>
              <a:rPr lang="en-US" sz="1100" b="1" dirty="0">
                <a:solidFill>
                  <a:srgbClr val="124191"/>
                </a:solidFill>
              </a:rPr>
              <a:t>Note: </a:t>
            </a:r>
            <a:r>
              <a:rPr lang="en-US" sz="1100" dirty="0">
                <a:solidFill>
                  <a:srgbClr val="124191"/>
                </a:solidFill>
              </a:rPr>
              <a:t>Performance </a:t>
            </a:r>
            <a:r>
              <a:rPr lang="en-US" sz="1100" dirty="0" err="1">
                <a:solidFill>
                  <a:srgbClr val="124191"/>
                </a:solidFill>
              </a:rPr>
              <a:t>Benchmarker</a:t>
            </a:r>
            <a:r>
              <a:rPr lang="en-US" sz="1100" dirty="0">
                <a:solidFill>
                  <a:srgbClr val="124191"/>
                </a:solidFill>
              </a:rPr>
              <a:t> KPIs provide a reference but will not be identical to SWAM numbers due to 14 day averaging. In urban sites the variance is in the range of some percents, in remote sites e.g. in business areas this can be tens of percents.</a:t>
            </a:r>
          </a:p>
        </p:txBody>
      </p:sp>
      <p:sp>
        <p:nvSpPr>
          <p:cNvPr id="12" name="Footer Placeholder 3">
            <a:extLst>
              <a:ext uri="{FF2B5EF4-FFF2-40B4-BE49-F238E27FC236}">
                <a16:creationId xmlns:a16="http://schemas.microsoft.com/office/drawing/2014/main" id="{5ACD180A-CC92-4F2A-8BB0-6EC808F8D4EE}"/>
              </a:ext>
            </a:extLst>
          </p:cNvPr>
          <p:cNvSpPr txBox="1">
            <a:spLocks/>
          </p:cNvSpPr>
          <p:nvPr/>
        </p:nvSpPr>
        <p:spPr>
          <a:xfrm>
            <a:off x="3389947" y="4968174"/>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23698518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26F5E3-F838-4141-B5DC-55EEBAAFA7E7}"/>
              </a:ext>
            </a:extLst>
          </p:cNvPr>
          <p:cNvSpPr>
            <a:spLocks/>
          </p:cNvSpPr>
          <p:nvPr/>
        </p:nvSpPr>
        <p:spPr>
          <a:xfrm>
            <a:off x="450199" y="1360343"/>
            <a:ext cx="4113986" cy="3204000"/>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3" name="Rectangle 4">
            <a:extLst>
              <a:ext uri="{FF2B5EF4-FFF2-40B4-BE49-F238E27FC236}">
                <a16:creationId xmlns:a16="http://schemas.microsoft.com/office/drawing/2014/main" id="{0EACACF4-CB45-47C2-BBD6-A0CB04F8E41C}"/>
              </a:ext>
            </a:extLst>
          </p:cNvPr>
          <p:cNvSpPr txBox="1">
            <a:spLocks/>
          </p:cNvSpPr>
          <p:nvPr/>
        </p:nvSpPr>
        <p:spPr>
          <a:xfrm>
            <a:off x="531067" y="1404403"/>
            <a:ext cx="3954963" cy="272536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pPr>
            <a:r>
              <a:rPr lang="en-US" sz="1100" dirty="0">
                <a:solidFill>
                  <a:srgbClr val="124192"/>
                </a:solidFill>
              </a:rPr>
              <a:t>SBTS Capacity triggers will be used in Greenfield SRAN cases</a:t>
            </a:r>
          </a:p>
          <a:p>
            <a:pPr lvl="1">
              <a:spcBef>
                <a:spcPct val="30000"/>
              </a:spcBef>
              <a:buClr>
                <a:srgbClr val="001135"/>
              </a:buClr>
            </a:pPr>
            <a:endParaRPr lang="en-US" sz="1100" dirty="0">
              <a:solidFill>
                <a:srgbClr val="124192"/>
              </a:solidFill>
            </a:endParaRPr>
          </a:p>
          <a:p>
            <a:pPr lvl="1">
              <a:spcBef>
                <a:spcPct val="30000"/>
              </a:spcBef>
              <a:buClr>
                <a:srgbClr val="001135"/>
              </a:buClr>
            </a:pPr>
            <a:r>
              <a:rPr lang="en-US" sz="1100" b="1" dirty="0">
                <a:solidFill>
                  <a:srgbClr val="124192"/>
                </a:solidFill>
              </a:rPr>
              <a:t>Data volume and Busy Hour Throughput </a:t>
            </a:r>
            <a:r>
              <a:rPr lang="en-US" sz="1100" dirty="0">
                <a:solidFill>
                  <a:srgbClr val="124192"/>
                </a:solidFill>
              </a:rPr>
              <a:t>capacity triggers can be used also directly with Single RAT BTS</a:t>
            </a:r>
          </a:p>
          <a:p>
            <a:pPr lvl="2">
              <a:spcBef>
                <a:spcPct val="30000"/>
              </a:spcBef>
              <a:buClr>
                <a:srgbClr val="001135"/>
              </a:buClr>
            </a:pPr>
            <a:r>
              <a:rPr lang="en-US" sz="1100" dirty="0">
                <a:solidFill>
                  <a:srgbClr val="124192"/>
                </a:solidFill>
              </a:rPr>
              <a:t>Data Volume and Busy Hour Throughput measure the total IP traffic volume or BH Throughput and are therefore directly usable also on Single RAT mode</a:t>
            </a:r>
          </a:p>
          <a:p>
            <a:pPr lvl="2">
              <a:spcBef>
                <a:spcPct val="30000"/>
              </a:spcBef>
              <a:buClr>
                <a:srgbClr val="001135"/>
              </a:buClr>
            </a:pPr>
            <a:r>
              <a:rPr lang="en-GB" sz="1100" dirty="0">
                <a:solidFill>
                  <a:srgbClr val="124191"/>
                </a:solidFill>
              </a:rPr>
              <a:t>Data Volume trigger for dedicated LTE (available since 2015) has different SI than SRAN</a:t>
            </a:r>
            <a:endParaRPr lang="en-US" sz="1100" dirty="0">
              <a:solidFill>
                <a:srgbClr val="124192"/>
              </a:solidFill>
            </a:endParaRPr>
          </a:p>
          <a:p>
            <a:pPr lvl="2">
              <a:spcBef>
                <a:spcPct val="30000"/>
              </a:spcBef>
              <a:buClr>
                <a:srgbClr val="001135"/>
              </a:buClr>
            </a:pPr>
            <a:r>
              <a:rPr lang="en-US" sz="1100" dirty="0">
                <a:solidFill>
                  <a:srgbClr val="124192"/>
                </a:solidFill>
              </a:rPr>
              <a:t>WCDMA voice with R99 CE and GSM with TRX(HWA)</a:t>
            </a:r>
          </a:p>
          <a:p>
            <a:pPr lvl="2">
              <a:spcBef>
                <a:spcPct val="30000"/>
              </a:spcBef>
              <a:buClr>
                <a:srgbClr val="001135"/>
              </a:buClr>
            </a:pPr>
            <a:endParaRPr lang="en-US" sz="1100" dirty="0">
              <a:solidFill>
                <a:srgbClr val="124192"/>
              </a:solidFill>
            </a:endParaRPr>
          </a:p>
          <a:p>
            <a:pPr lvl="1">
              <a:spcBef>
                <a:spcPct val="30000"/>
              </a:spcBef>
              <a:buClr>
                <a:srgbClr val="001135"/>
              </a:buClr>
            </a:pPr>
            <a:r>
              <a:rPr lang="en-US" sz="1100" b="1" dirty="0">
                <a:solidFill>
                  <a:srgbClr val="124192"/>
                </a:solidFill>
              </a:rPr>
              <a:t>SBTS Data User </a:t>
            </a:r>
            <a:r>
              <a:rPr lang="en-US" sz="1100" dirty="0">
                <a:solidFill>
                  <a:srgbClr val="124192"/>
                </a:solidFill>
              </a:rPr>
              <a:t>is not directly usable for Single RAT case because it is based on total number of WCDMA and LTE Data Users (taken into account also in IRP price) </a:t>
            </a:r>
          </a:p>
        </p:txBody>
      </p:sp>
      <p:sp>
        <p:nvSpPr>
          <p:cNvPr id="4" name="Rectangle 3">
            <a:extLst>
              <a:ext uri="{FF2B5EF4-FFF2-40B4-BE49-F238E27FC236}">
                <a16:creationId xmlns:a16="http://schemas.microsoft.com/office/drawing/2014/main" id="{54CBB726-2CD5-4E1E-8C92-3F03EF7E66E3}"/>
              </a:ext>
            </a:extLst>
          </p:cNvPr>
          <p:cNvSpPr>
            <a:spLocks/>
          </p:cNvSpPr>
          <p:nvPr/>
        </p:nvSpPr>
        <p:spPr>
          <a:xfrm>
            <a:off x="4780137" y="1360343"/>
            <a:ext cx="4082495" cy="3204000"/>
          </a:xfrm>
          <a:prstGeom prst="rect">
            <a:avLst/>
          </a:prstGeom>
          <a:solidFill>
            <a:schemeClr val="bg1"/>
          </a:solid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5" name="Rectangle 155">
            <a:extLst>
              <a:ext uri="{FF2B5EF4-FFF2-40B4-BE49-F238E27FC236}">
                <a16:creationId xmlns:a16="http://schemas.microsoft.com/office/drawing/2014/main" id="{337D2E20-8A4F-4080-AE18-A436E33B8E2B}"/>
              </a:ext>
            </a:extLst>
          </p:cNvPr>
          <p:cNvSpPr txBox="1">
            <a:spLocks/>
          </p:cNvSpPr>
          <p:nvPr/>
        </p:nvSpPr>
        <p:spPr>
          <a:xfrm>
            <a:off x="437322" y="1068698"/>
            <a:ext cx="4118776" cy="2154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1135"/>
              </a:buClr>
            </a:pPr>
            <a:r>
              <a:rPr lang="en-US" sz="1400" b="1" dirty="0">
                <a:solidFill>
                  <a:srgbClr val="124191"/>
                </a:solidFill>
              </a:rPr>
              <a:t> Greenfield case </a:t>
            </a:r>
          </a:p>
        </p:txBody>
      </p:sp>
      <p:sp>
        <p:nvSpPr>
          <p:cNvPr id="6" name="Rectangle 155">
            <a:extLst>
              <a:ext uri="{FF2B5EF4-FFF2-40B4-BE49-F238E27FC236}">
                <a16:creationId xmlns:a16="http://schemas.microsoft.com/office/drawing/2014/main" id="{ECAC1CF2-1CAA-4CA4-AC2D-04B759B8F6FE}"/>
              </a:ext>
            </a:extLst>
          </p:cNvPr>
          <p:cNvSpPr txBox="1">
            <a:spLocks/>
          </p:cNvSpPr>
          <p:nvPr/>
        </p:nvSpPr>
        <p:spPr>
          <a:xfrm>
            <a:off x="4778734" y="1068698"/>
            <a:ext cx="4102873" cy="2154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1135"/>
              </a:buClr>
            </a:pPr>
            <a:r>
              <a:rPr lang="en-US" sz="1400" b="1" dirty="0">
                <a:solidFill>
                  <a:srgbClr val="124191"/>
                </a:solidFill>
              </a:rPr>
              <a:t>Typical case having both SBTS and single RAT BTS</a:t>
            </a:r>
          </a:p>
        </p:txBody>
      </p:sp>
      <p:sp>
        <p:nvSpPr>
          <p:cNvPr id="7" name="Rectangle 4">
            <a:extLst>
              <a:ext uri="{FF2B5EF4-FFF2-40B4-BE49-F238E27FC236}">
                <a16:creationId xmlns:a16="http://schemas.microsoft.com/office/drawing/2014/main" id="{7D967BED-300E-46CD-AB67-C6BE1B4B8B8E}"/>
              </a:ext>
            </a:extLst>
          </p:cNvPr>
          <p:cNvSpPr txBox="1">
            <a:spLocks/>
          </p:cNvSpPr>
          <p:nvPr/>
        </p:nvSpPr>
        <p:spPr>
          <a:xfrm>
            <a:off x="4850296" y="1368563"/>
            <a:ext cx="3981089" cy="30369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001135"/>
              </a:buClr>
            </a:pPr>
            <a:r>
              <a:rPr lang="en-US" sz="1100" dirty="0">
                <a:solidFill>
                  <a:srgbClr val="124192"/>
                </a:solidFill>
              </a:rPr>
              <a:t>Typical case is where operator has single RAT sites and Single RAN sites at the same time</a:t>
            </a:r>
          </a:p>
          <a:p>
            <a:pPr lvl="1">
              <a:spcBef>
                <a:spcPct val="30000"/>
              </a:spcBef>
              <a:buClr>
                <a:srgbClr val="001135"/>
              </a:buClr>
            </a:pPr>
            <a:r>
              <a:rPr lang="en-US" sz="1100" dirty="0">
                <a:solidFill>
                  <a:srgbClr val="124192"/>
                </a:solidFill>
              </a:rPr>
              <a:t>Parallel SBTS and Single RAT capacity models possible</a:t>
            </a:r>
          </a:p>
          <a:p>
            <a:pPr lvl="1">
              <a:spcBef>
                <a:spcPct val="30000"/>
              </a:spcBef>
              <a:buClr>
                <a:srgbClr val="001135"/>
              </a:buClr>
            </a:pPr>
            <a:r>
              <a:rPr lang="en-US" sz="1100" dirty="0">
                <a:solidFill>
                  <a:srgbClr val="124192"/>
                </a:solidFill>
              </a:rPr>
              <a:t>There might be pressure to convert all sites to support the same capacity pricing model</a:t>
            </a:r>
          </a:p>
          <a:p>
            <a:pPr lvl="1">
              <a:spcBef>
                <a:spcPct val="30000"/>
              </a:spcBef>
              <a:buClr>
                <a:srgbClr val="001135"/>
              </a:buClr>
            </a:pPr>
            <a:endParaRPr lang="en-US" sz="1100" dirty="0">
              <a:solidFill>
                <a:srgbClr val="124192"/>
              </a:solidFill>
            </a:endParaRPr>
          </a:p>
          <a:p>
            <a:pPr lvl="1">
              <a:spcBef>
                <a:spcPct val="30000"/>
              </a:spcBef>
              <a:buClr>
                <a:srgbClr val="001135"/>
              </a:buClr>
            </a:pPr>
            <a:r>
              <a:rPr lang="en-US" sz="1100" b="1" dirty="0">
                <a:solidFill>
                  <a:srgbClr val="124192"/>
                </a:solidFill>
              </a:rPr>
              <a:t>Conversions require careful planning  because wrong pricing can jeopardize monetization</a:t>
            </a:r>
          </a:p>
          <a:p>
            <a:pPr lvl="1">
              <a:spcBef>
                <a:spcPct val="30000"/>
              </a:spcBef>
              <a:buClr>
                <a:srgbClr val="001135"/>
              </a:buClr>
            </a:pPr>
            <a:endParaRPr lang="en-US" sz="1100" b="1" dirty="0">
              <a:solidFill>
                <a:srgbClr val="124192"/>
              </a:solidFill>
            </a:endParaRPr>
          </a:p>
          <a:p>
            <a:pPr lvl="1">
              <a:spcBef>
                <a:spcPct val="30000"/>
              </a:spcBef>
              <a:buClr>
                <a:srgbClr val="001135"/>
              </a:buClr>
            </a:pPr>
            <a:r>
              <a:rPr lang="en-US" sz="1100" dirty="0">
                <a:solidFill>
                  <a:srgbClr val="124192"/>
                </a:solidFill>
              </a:rPr>
              <a:t>SBTS Capacity triggers include existing GSM TRX and WCDMA R99CE</a:t>
            </a:r>
          </a:p>
          <a:p>
            <a:pPr lvl="2">
              <a:spcBef>
                <a:spcPct val="30000"/>
              </a:spcBef>
              <a:buClr>
                <a:srgbClr val="001135"/>
              </a:buClr>
            </a:pPr>
            <a:r>
              <a:rPr lang="en-US" sz="1050" dirty="0">
                <a:solidFill>
                  <a:srgbClr val="124192"/>
                </a:solidFill>
              </a:rPr>
              <a:t>No conversion needed</a:t>
            </a:r>
          </a:p>
          <a:p>
            <a:pPr lvl="1">
              <a:spcBef>
                <a:spcPct val="30000"/>
              </a:spcBef>
              <a:buClr>
                <a:srgbClr val="001135"/>
              </a:buClr>
            </a:pPr>
            <a:r>
              <a:rPr lang="en-US" sz="1100" dirty="0">
                <a:solidFill>
                  <a:srgbClr val="124192"/>
                </a:solidFill>
              </a:rPr>
              <a:t>Conversion needed with</a:t>
            </a:r>
          </a:p>
          <a:p>
            <a:pPr lvl="2">
              <a:spcBef>
                <a:spcPct val="30000"/>
              </a:spcBef>
              <a:buClr>
                <a:srgbClr val="001135"/>
              </a:buClr>
            </a:pPr>
            <a:r>
              <a:rPr lang="en-US" sz="1100" dirty="0">
                <a:solidFill>
                  <a:srgbClr val="124192"/>
                </a:solidFill>
              </a:rPr>
              <a:t>WCDMA Processing Set</a:t>
            </a:r>
          </a:p>
          <a:p>
            <a:pPr lvl="2">
              <a:spcBef>
                <a:spcPct val="30000"/>
              </a:spcBef>
              <a:buClr>
                <a:srgbClr val="001135"/>
              </a:buClr>
            </a:pPr>
            <a:r>
              <a:rPr lang="en-US" sz="1100" dirty="0">
                <a:solidFill>
                  <a:srgbClr val="124192"/>
                </a:solidFill>
              </a:rPr>
              <a:t>LTE Connected UE and UL/DL Throughput</a:t>
            </a:r>
          </a:p>
        </p:txBody>
      </p:sp>
      <p:sp>
        <p:nvSpPr>
          <p:cNvPr id="8" name="Titel 1">
            <a:extLst>
              <a:ext uri="{FF2B5EF4-FFF2-40B4-BE49-F238E27FC236}">
                <a16:creationId xmlns:a16="http://schemas.microsoft.com/office/drawing/2014/main" id="{73944A68-2578-4A50-977B-E6BAA6EB6E0C}"/>
              </a:ext>
            </a:extLst>
          </p:cNvPr>
          <p:cNvSpPr txBox="1">
            <a:spLocks/>
          </p:cNvSpPr>
          <p:nvPr/>
        </p:nvSpPr>
        <p:spPr bwMode="auto">
          <a:xfrm>
            <a:off x="450199" y="263382"/>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r>
              <a:rPr lang="en-US" sz="2000" dirty="0">
                <a:solidFill>
                  <a:srgbClr val="124191"/>
                </a:solidFill>
                <a:latin typeface="Nokia Pure Headline Light"/>
                <a:ea typeface="Nokia Pure Headline Ultra Light" panose="020B0204020202020204" pitchFamily="34" charset="0"/>
                <a:cs typeface="Arial"/>
              </a:rPr>
              <a:t>Single RAN SBTS Capacity trigger deployment </a:t>
            </a:r>
            <a:br>
              <a:rPr lang="en-US" sz="2000" dirty="0">
                <a:solidFill>
                  <a:srgbClr val="124191"/>
                </a:solidFill>
                <a:latin typeface="Nokia Pure Headline Light"/>
                <a:ea typeface="Nokia Pure Headline Ultra Light" panose="020B0204020202020204" pitchFamily="34" charset="0"/>
                <a:cs typeface="Arial"/>
              </a:rPr>
            </a:br>
            <a:endParaRPr lang="en-US" altLang="zh-CN" sz="2000" dirty="0">
              <a:solidFill>
                <a:srgbClr val="124191"/>
              </a:solidFill>
              <a:latin typeface="Nokia Pure Headline Light"/>
              <a:ea typeface="Nokia Pure Headline Ultra Light" panose="020B0204020202020204" pitchFamily="34" charset="0"/>
              <a:cs typeface="Arial"/>
            </a:endParaRPr>
          </a:p>
        </p:txBody>
      </p:sp>
      <p:sp>
        <p:nvSpPr>
          <p:cNvPr id="9" name="Footer Placeholder 27">
            <a:extLst>
              <a:ext uri="{FF2B5EF4-FFF2-40B4-BE49-F238E27FC236}">
                <a16:creationId xmlns:a16="http://schemas.microsoft.com/office/drawing/2014/main" id="{C81BBEE4-1862-45A4-B172-754B7D729A67}"/>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3602959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type="body" sz="quarter" idx="10"/>
          </p:nvPr>
        </p:nvSpPr>
        <p:spPr/>
        <p:txBody>
          <a:bodyPr/>
          <a:lstStyle/>
          <a:p>
            <a:r>
              <a:rPr lang="en-US" dirty="0"/>
              <a:t>Boost your network performance</a:t>
            </a:r>
          </a:p>
        </p:txBody>
      </p:sp>
      <p:sp>
        <p:nvSpPr>
          <p:cNvPr id="8" name="Text Placeholder 7"/>
          <p:cNvSpPr>
            <a:spLocks noGrp="1"/>
          </p:cNvSpPr>
          <p:nvPr>
            <p:ph type="body" sz="quarter" idx="11"/>
          </p:nvPr>
        </p:nvSpPr>
        <p:spPr/>
        <p:txBody>
          <a:bodyPr/>
          <a:lstStyle/>
          <a:p>
            <a:r>
              <a:rPr lang="en-US" dirty="0"/>
              <a:t>SRAN17A: Our next SRAN release</a:t>
            </a:r>
            <a:endParaRPr lang="fi-FI" dirty="0"/>
          </a:p>
        </p:txBody>
      </p:sp>
      <p:sp>
        <p:nvSpPr>
          <p:cNvPr id="13" name="Footer Placeholder 3"/>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
        <p:nvSpPr>
          <p:cNvPr id="23" name="Rechteck 17"/>
          <p:cNvSpPr/>
          <p:nvPr/>
        </p:nvSpPr>
        <p:spPr>
          <a:xfrm>
            <a:off x="419100" y="1095375"/>
            <a:ext cx="7013058" cy="3276000"/>
          </a:xfrm>
          <a:prstGeom prst="rect">
            <a:avLst/>
          </a:prstGeom>
          <a:gradFill flip="none" rotWithShape="1">
            <a:gsLst>
              <a:gs pos="0">
                <a:srgbClr val="68717A"/>
              </a:gs>
              <a:gs pos="40000">
                <a:srgbClr val="68717A"/>
              </a:gs>
              <a:gs pos="100000">
                <a:srgbClr val="00C9FF">
                  <a:lumMod val="60000"/>
                  <a:lumOff val="40000"/>
                </a:srgbClr>
              </a:gs>
            </a:gsLst>
            <a:lin ang="0" scaled="1"/>
            <a:tileRect/>
          </a:gradFill>
          <a:ln w="9525" cap="flat" cmpd="sng" algn="ctr">
            <a:noFill/>
            <a:prstDash val="solid"/>
          </a:ln>
          <a:effectLst/>
        </p:spPr>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pic>
        <p:nvPicPr>
          <p:cNvPr id="24" name="Picture 23"/>
          <p:cNvPicPr>
            <a:picLocks noChangeAspect="1"/>
          </p:cNvPicPr>
          <p:nvPr/>
        </p:nvPicPr>
        <p:blipFill>
          <a:blip r:embed="rId2"/>
          <a:stretch>
            <a:fillRect/>
          </a:stretch>
        </p:blipFill>
        <p:spPr>
          <a:xfrm>
            <a:off x="5049514" y="1095375"/>
            <a:ext cx="3708000" cy="3286276"/>
          </a:xfrm>
          <a:prstGeom prst="rect">
            <a:avLst/>
          </a:prstGeom>
        </p:spPr>
      </p:pic>
      <p:sp>
        <p:nvSpPr>
          <p:cNvPr id="25" name="Round Single Corner Rectangle 3"/>
          <p:cNvSpPr/>
          <p:nvPr/>
        </p:nvSpPr>
        <p:spPr>
          <a:xfrm>
            <a:off x="419100" y="2362679"/>
            <a:ext cx="5148000" cy="324000"/>
          </a:xfrm>
          <a:prstGeom prst="rect">
            <a:avLst/>
          </a:prstGeom>
          <a:solidFill>
            <a:srgbClr val="124191"/>
          </a:solidFill>
          <a:ln w="28575" cap="flat" cmpd="sng" algn="ctr">
            <a:noFill/>
            <a:prstDash val="solid"/>
          </a:ln>
          <a:effectLst/>
          <a:extLst>
            <a:ext uri="{91240B29-F687-4F45-9708-019B960494DF}">
              <a14:hiddenLine xmlns:a14="http://schemas.microsoft.com/office/drawing/2010/main" w="28575" cap="flat" cmpd="sng" algn="ctr">
                <a:solidFill>
                  <a:schemeClr val="tx1"/>
                </a:solidFill>
                <a:prstDash val="solid"/>
              </a14:hiddenLine>
            </a:ext>
          </a:extLst>
        </p:spPr>
        <p:txBody>
          <a:bodyPr lIns="89992" tIns="71996" rIns="89992" bIns="71996" rtlCol="0" anchor="ctr">
            <a:no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rPr>
              <a:t>New cell set concept for considerably faster site roll-out</a:t>
            </a:r>
            <a:endParaRPr kumimoji="0" lang="en-US" sz="1400" b="0" i="0" u="none" strike="noStrike" kern="1200" cap="none" spc="0" normalizeH="0" baseline="0" noProof="0" dirty="0">
              <a:ln>
                <a:noFill/>
              </a:ln>
              <a:solidFill>
                <a:srgbClr val="FFFFFF"/>
              </a:solidFill>
              <a:effectLst/>
              <a:uLnTx/>
              <a:uFillTx/>
              <a:latin typeface="Arial" charset="0"/>
              <a:cs typeface="Arial"/>
            </a:endParaRPr>
          </a:p>
        </p:txBody>
      </p:sp>
      <p:sp>
        <p:nvSpPr>
          <p:cNvPr id="26" name="Round Single Corner Rectangle 4"/>
          <p:cNvSpPr/>
          <p:nvPr/>
        </p:nvSpPr>
        <p:spPr>
          <a:xfrm>
            <a:off x="419100" y="3116819"/>
            <a:ext cx="5148000" cy="324000"/>
          </a:xfrm>
          <a:prstGeom prst="rect">
            <a:avLst/>
          </a:prstGeom>
          <a:solidFill>
            <a:srgbClr val="124191"/>
          </a:solidFill>
          <a:ln w="28575" cap="flat" cmpd="sng" algn="ctr">
            <a:noFill/>
            <a:prstDash val="solid"/>
          </a:ln>
          <a:effectLst/>
          <a:extLst>
            <a:ext uri="{91240B29-F687-4F45-9708-019B960494DF}">
              <a14:hiddenLine xmlns:a14="http://schemas.microsoft.com/office/drawing/2010/main" w="28575" cap="flat" cmpd="sng" algn="ctr">
                <a:solidFill>
                  <a:schemeClr val="tx1"/>
                </a:solidFill>
                <a:prstDash val="solid"/>
              </a14:hiddenLine>
            </a:ext>
          </a:extLst>
        </p:spPr>
        <p:txBody>
          <a:bodyPr lIns="89992" tIns="71996" rIns="89992" bIns="71996"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mn-ea"/>
                <a:cs typeface="+mn-cs"/>
              </a:rPr>
              <a:t>Improved security</a:t>
            </a:r>
            <a:endParaRPr kumimoji="0" lang="en-US" sz="1400" b="0" i="0" u="none" strike="noStrike" kern="0" cap="none" spc="0" normalizeH="0" baseline="0" noProof="0" dirty="0">
              <a:ln>
                <a:noFill/>
              </a:ln>
              <a:solidFill>
                <a:srgbClr val="FFFFFF"/>
              </a:solidFill>
              <a:effectLst/>
              <a:uLnTx/>
              <a:uFillTx/>
              <a:latin typeface="Arial" charset="0"/>
              <a:ea typeface="+mn-ea"/>
              <a:cs typeface="Arial"/>
            </a:endParaRPr>
          </a:p>
        </p:txBody>
      </p:sp>
      <p:sp>
        <p:nvSpPr>
          <p:cNvPr id="27" name="Round Single Corner Rectangle 5"/>
          <p:cNvSpPr/>
          <p:nvPr/>
        </p:nvSpPr>
        <p:spPr>
          <a:xfrm>
            <a:off x="419100" y="1608539"/>
            <a:ext cx="5148000" cy="324000"/>
          </a:xfrm>
          <a:prstGeom prst="rect">
            <a:avLst/>
          </a:prstGeom>
          <a:solidFill>
            <a:srgbClr val="124191"/>
          </a:solidFill>
          <a:ln w="28575" cap="flat" cmpd="sng" algn="ctr">
            <a:noFill/>
            <a:prstDash val="solid"/>
          </a:ln>
          <a:effectLst/>
          <a:extLst>
            <a:ext uri="{91240B29-F687-4F45-9708-019B960494DF}">
              <a14:hiddenLine xmlns:a14="http://schemas.microsoft.com/office/drawing/2010/main" w="28575" cap="flat" cmpd="sng" algn="ctr">
                <a:solidFill>
                  <a:schemeClr val="tx1"/>
                </a:solidFill>
                <a:prstDash val="solid"/>
              </a14:hiddenLine>
            </a:ext>
          </a:extLst>
        </p:spPr>
        <p:txBody>
          <a:bodyPr lIns="89992" tIns="71996" rIns="89992" bIns="71996" rtlCol="0" anchor="ctr">
            <a:noAutofit/>
          </a:bodyPr>
          <a:lstStyle/>
          <a:p>
            <a:pPr marL="180975" marR="0" lvl="0" indent="-180975" algn="l" defTabSz="609585" rtl="0" eaLnBrk="1" fontAlgn="base" latinLnBrk="0" hangingPunct="1">
              <a:lnSpc>
                <a:spcPct val="100000"/>
              </a:lnSpc>
              <a:spcBef>
                <a:spcPct val="0"/>
              </a:spcBef>
              <a:spcAft>
                <a:spcPts val="300"/>
              </a:spcAft>
              <a:buClrTx/>
              <a:buSzTx/>
              <a:buFontTx/>
              <a:buNone/>
              <a:tabLst/>
              <a:defRPr/>
            </a:pPr>
            <a:r>
              <a:rPr kumimoji="0" lang="fi-FI" sz="1400" b="0" i="0" u="none" strike="noStrike" kern="1200" cap="none" spc="0" normalizeH="0" baseline="0" noProof="0" dirty="0" err="1">
                <a:ln>
                  <a:noFill/>
                </a:ln>
                <a:solidFill>
                  <a:srgbClr val="FFFFFF"/>
                </a:solidFill>
                <a:effectLst/>
                <a:uLnTx/>
                <a:uFillTx/>
                <a:latin typeface="Arial" charset="0"/>
                <a:cs typeface="Arial"/>
              </a:rPr>
              <a:t>Increased</a:t>
            </a:r>
            <a:r>
              <a:rPr kumimoji="0" lang="fi-FI" sz="1400" b="0" i="0" u="none" strike="noStrike" kern="1200" cap="none" spc="0" normalizeH="0" baseline="0" noProof="0" dirty="0">
                <a:ln>
                  <a:noFill/>
                </a:ln>
                <a:solidFill>
                  <a:srgbClr val="FFFFFF"/>
                </a:solidFill>
                <a:effectLst/>
                <a:uLnTx/>
                <a:uFillTx/>
                <a:latin typeface="Arial" charset="0"/>
                <a:cs typeface="Arial"/>
              </a:rPr>
              <a:t> </a:t>
            </a:r>
            <a:r>
              <a:rPr kumimoji="0" lang="fi-FI" sz="1400" b="0" i="0" u="none" strike="noStrike" kern="1200" cap="none" spc="0" normalizeH="0" baseline="0" noProof="0" dirty="0" err="1">
                <a:ln>
                  <a:noFill/>
                </a:ln>
                <a:solidFill>
                  <a:srgbClr val="FFFFFF"/>
                </a:solidFill>
                <a:effectLst/>
                <a:uLnTx/>
                <a:uFillTx/>
                <a:latin typeface="Arial" charset="0"/>
                <a:cs typeface="Arial"/>
              </a:rPr>
              <a:t>resource</a:t>
            </a:r>
            <a:r>
              <a:rPr kumimoji="0" lang="fi-FI" sz="1400" b="0" i="0" u="none" strike="noStrike" kern="1200" cap="none" spc="0" normalizeH="0" baseline="0" noProof="0" dirty="0">
                <a:ln>
                  <a:noFill/>
                </a:ln>
                <a:solidFill>
                  <a:srgbClr val="FFFFFF"/>
                </a:solidFill>
                <a:effectLst/>
                <a:uLnTx/>
                <a:uFillTx/>
                <a:latin typeface="Arial" charset="0"/>
                <a:cs typeface="Arial"/>
              </a:rPr>
              <a:t> </a:t>
            </a:r>
            <a:r>
              <a:rPr kumimoji="0" lang="fi-FI" sz="1400" b="0" i="0" u="none" strike="noStrike" kern="1200" cap="none" spc="0" normalizeH="0" baseline="0" noProof="0" dirty="0" err="1">
                <a:ln>
                  <a:noFill/>
                </a:ln>
                <a:solidFill>
                  <a:srgbClr val="FFFFFF"/>
                </a:solidFill>
                <a:effectLst/>
                <a:uLnTx/>
                <a:uFillTx/>
                <a:latin typeface="Arial" charset="0"/>
                <a:cs typeface="Arial"/>
              </a:rPr>
              <a:t>sharing</a:t>
            </a:r>
            <a:endParaRPr kumimoji="0" lang="fi-FI" sz="1400" b="0" i="0" u="none" strike="noStrike" kern="1200" cap="none" spc="0" normalizeH="0" baseline="0" noProof="0" dirty="0">
              <a:ln>
                <a:noFill/>
              </a:ln>
              <a:solidFill>
                <a:srgbClr val="FFFFFF"/>
              </a:solidFill>
              <a:effectLst/>
              <a:uLnTx/>
              <a:uFillTx/>
              <a:latin typeface="Arial" charset="0"/>
              <a:cs typeface="Arial"/>
            </a:endParaRPr>
          </a:p>
        </p:txBody>
      </p:sp>
      <p:sp>
        <p:nvSpPr>
          <p:cNvPr id="28" name="Round Single Corner Rectangle 7"/>
          <p:cNvSpPr/>
          <p:nvPr/>
        </p:nvSpPr>
        <p:spPr>
          <a:xfrm>
            <a:off x="419100" y="1985609"/>
            <a:ext cx="5148000" cy="324000"/>
          </a:xfrm>
          <a:prstGeom prst="rect">
            <a:avLst/>
          </a:prstGeom>
          <a:solidFill>
            <a:srgbClr val="124191"/>
          </a:solidFill>
          <a:ln w="28575" cap="flat" cmpd="sng" algn="ctr">
            <a:noFill/>
            <a:prstDash val="solid"/>
          </a:ln>
          <a:effectLst/>
          <a:extLst>
            <a:ext uri="{91240B29-F687-4F45-9708-019B960494DF}">
              <a14:hiddenLine xmlns:a14="http://schemas.microsoft.com/office/drawing/2010/main" w="28575" cap="flat" cmpd="sng" algn="ctr">
                <a:solidFill>
                  <a:schemeClr val="tx1"/>
                </a:solidFill>
                <a:prstDash val="solid"/>
              </a14:hiddenLine>
            </a:ext>
          </a:extLst>
        </p:spPr>
        <p:txBody>
          <a:bodyPr lIns="89992" tIns="71996" rIns="89992" bIns="71996" rtlCol="0" anchor="ctr">
            <a:no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fi-FI" sz="1400" b="0" i="0" u="none" strike="noStrike" kern="1200" cap="none" spc="0" normalizeH="0" baseline="0" noProof="0" dirty="0">
                <a:ln>
                  <a:noFill/>
                </a:ln>
                <a:solidFill>
                  <a:srgbClr val="FFFFFF"/>
                </a:solidFill>
                <a:effectLst/>
                <a:uLnTx/>
                <a:uFillTx/>
                <a:latin typeface="Arial" charset="0"/>
                <a:cs typeface="Arial"/>
              </a:rPr>
              <a:t>New BTS O&amp;M </a:t>
            </a:r>
            <a:r>
              <a:rPr kumimoji="0" lang="fi-FI" sz="1400" b="0" i="0" u="none" strike="noStrike" kern="1200" cap="none" spc="0" normalizeH="0" baseline="0" noProof="0" dirty="0" err="1">
                <a:ln>
                  <a:noFill/>
                </a:ln>
                <a:solidFill>
                  <a:srgbClr val="FFFFFF"/>
                </a:solidFill>
                <a:effectLst/>
                <a:uLnTx/>
                <a:uFillTx/>
                <a:latin typeface="Arial" charset="0"/>
                <a:cs typeface="Arial"/>
              </a:rPr>
              <a:t>architecture</a:t>
            </a:r>
            <a:r>
              <a:rPr kumimoji="0" lang="fi-FI" sz="1400" b="0" i="0" u="none" strike="noStrike" kern="1200" cap="none" spc="0" normalizeH="0" baseline="0" noProof="0" dirty="0">
                <a:ln>
                  <a:noFill/>
                </a:ln>
                <a:solidFill>
                  <a:srgbClr val="FFFFFF"/>
                </a:solidFill>
                <a:effectLst/>
                <a:uLnTx/>
                <a:uFillTx/>
                <a:latin typeface="Arial" charset="0"/>
                <a:cs typeface="Arial"/>
              </a:rPr>
              <a:t> </a:t>
            </a:r>
            <a:r>
              <a:rPr kumimoji="0" lang="fi-FI" sz="1400" b="0" i="0" u="none" strike="noStrike" kern="1200" cap="none" spc="0" normalizeH="0" baseline="0" noProof="0" dirty="0" err="1">
                <a:ln>
                  <a:noFill/>
                </a:ln>
                <a:solidFill>
                  <a:srgbClr val="FFFFFF"/>
                </a:solidFill>
                <a:effectLst/>
                <a:uLnTx/>
                <a:uFillTx/>
                <a:latin typeface="Arial" charset="0"/>
                <a:cs typeface="Arial"/>
              </a:rPr>
              <a:t>reducing</a:t>
            </a:r>
            <a:r>
              <a:rPr kumimoji="0" lang="fi-FI" sz="1400" b="0" i="0" u="none" strike="noStrike" kern="1200" cap="none" spc="0" normalizeH="0" baseline="0" noProof="0" dirty="0">
                <a:ln>
                  <a:noFill/>
                </a:ln>
                <a:solidFill>
                  <a:srgbClr val="FFFFFF"/>
                </a:solidFill>
                <a:effectLst/>
                <a:uLnTx/>
                <a:uFillTx/>
                <a:latin typeface="Arial" charset="0"/>
                <a:cs typeface="Arial"/>
              </a:rPr>
              <a:t> </a:t>
            </a:r>
            <a:r>
              <a:rPr kumimoji="0" lang="fi-FI" sz="1400" b="0" i="0" u="none" strike="noStrike" kern="1200" cap="none" spc="0" normalizeH="0" baseline="0" noProof="0" dirty="0" err="1">
                <a:ln>
                  <a:noFill/>
                </a:ln>
                <a:solidFill>
                  <a:srgbClr val="FFFFFF"/>
                </a:solidFill>
                <a:effectLst/>
                <a:uLnTx/>
                <a:uFillTx/>
                <a:latin typeface="Arial" charset="0"/>
                <a:cs typeface="Arial"/>
              </a:rPr>
              <a:t>work</a:t>
            </a:r>
            <a:r>
              <a:rPr kumimoji="0" lang="fi-FI" sz="1400" b="0" i="0" u="none" strike="noStrike" kern="1200" cap="none" spc="0" normalizeH="0" baseline="0" noProof="0" dirty="0">
                <a:ln>
                  <a:noFill/>
                </a:ln>
                <a:solidFill>
                  <a:srgbClr val="FFFFFF"/>
                </a:solidFill>
                <a:effectLst/>
                <a:uLnTx/>
                <a:uFillTx/>
                <a:latin typeface="Arial" charset="0"/>
                <a:cs typeface="Arial"/>
              </a:rPr>
              <a:t> </a:t>
            </a:r>
            <a:r>
              <a:rPr kumimoji="0" lang="fi-FI" sz="1400" b="0" i="0" u="none" strike="noStrike" kern="1200" cap="none" spc="0" normalizeH="0" baseline="0" noProof="0" dirty="0" err="1">
                <a:ln>
                  <a:noFill/>
                </a:ln>
                <a:solidFill>
                  <a:srgbClr val="FFFFFF"/>
                </a:solidFill>
                <a:effectLst/>
                <a:uLnTx/>
                <a:uFillTx/>
                <a:latin typeface="Arial" charset="0"/>
                <a:cs typeface="Arial"/>
              </a:rPr>
              <a:t>load</a:t>
            </a:r>
            <a:endParaRPr kumimoji="0" lang="en-US" sz="1400" b="0" i="0" u="none" strike="noStrike" kern="1200" cap="none" spc="0" normalizeH="0" baseline="0" noProof="0" dirty="0">
              <a:ln>
                <a:noFill/>
              </a:ln>
              <a:solidFill>
                <a:srgbClr val="FFFFFF"/>
              </a:solidFill>
              <a:effectLst/>
              <a:uLnTx/>
              <a:uFillTx/>
              <a:latin typeface="Arial" charset="0"/>
              <a:cs typeface="Arial"/>
            </a:endParaRPr>
          </a:p>
        </p:txBody>
      </p:sp>
      <p:sp>
        <p:nvSpPr>
          <p:cNvPr id="29" name="Round Single Corner Rectangle 9"/>
          <p:cNvSpPr/>
          <p:nvPr/>
        </p:nvSpPr>
        <p:spPr>
          <a:xfrm>
            <a:off x="419100" y="3870959"/>
            <a:ext cx="5148000" cy="324000"/>
          </a:xfrm>
          <a:prstGeom prst="rect">
            <a:avLst/>
          </a:prstGeom>
          <a:solidFill>
            <a:srgbClr val="124191"/>
          </a:solidFill>
          <a:ln w="28575" cap="flat" cmpd="sng" algn="ctr">
            <a:noFill/>
            <a:prstDash val="solid"/>
          </a:ln>
          <a:effectLst/>
          <a:extLst>
            <a:ext uri="{91240B29-F687-4F45-9708-019B960494DF}">
              <a14:hiddenLine xmlns:a14="http://schemas.microsoft.com/office/drawing/2010/main" w="28575" cap="flat" cmpd="sng" algn="ctr">
                <a:solidFill>
                  <a:schemeClr val="tx1"/>
                </a:solidFill>
                <a:prstDash val="solid"/>
              </a14:hiddenLine>
            </a:ext>
          </a:extLst>
        </p:spPr>
        <p:txBody>
          <a:bodyPr lIns="89992" tIns="71996" rIns="89992" bIns="7199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mn-ea"/>
                <a:cs typeface="Arial"/>
              </a:rPr>
              <a:t>Huge number of added value LTE, WCDMA and GSM features</a:t>
            </a:r>
          </a:p>
        </p:txBody>
      </p:sp>
      <p:sp>
        <p:nvSpPr>
          <p:cNvPr id="30" name="Round Single Corner Rectangle 4"/>
          <p:cNvSpPr/>
          <p:nvPr/>
        </p:nvSpPr>
        <p:spPr>
          <a:xfrm>
            <a:off x="419100" y="3493889"/>
            <a:ext cx="5148000" cy="324000"/>
          </a:xfrm>
          <a:prstGeom prst="rect">
            <a:avLst/>
          </a:prstGeom>
          <a:solidFill>
            <a:srgbClr val="124191"/>
          </a:solidFill>
          <a:ln w="28575" cap="flat" cmpd="sng" algn="ctr">
            <a:noFill/>
            <a:prstDash val="solid"/>
          </a:ln>
          <a:effectLst/>
          <a:extLst>
            <a:ext uri="{91240B29-F687-4F45-9708-019B960494DF}">
              <a14:hiddenLine xmlns:a14="http://schemas.microsoft.com/office/drawing/2010/main" w="28575" cap="flat" cmpd="sng" algn="ctr">
                <a:solidFill>
                  <a:schemeClr val="tx1"/>
                </a:solidFill>
                <a:prstDash val="solid"/>
              </a14:hiddenLine>
            </a:ext>
          </a:extLst>
        </p:spPr>
        <p:txBody>
          <a:bodyPr lIns="89992" tIns="71996" rIns="89992" bIns="71996"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mn-ea"/>
                <a:cs typeface="+mn-cs"/>
              </a:rPr>
              <a:t>Improved backhaul transport</a:t>
            </a:r>
            <a:endParaRPr kumimoji="0" lang="en-US" sz="1400" b="0" i="0" u="none" strike="noStrike" kern="0" cap="none" spc="0" normalizeH="0" baseline="0" noProof="0" dirty="0">
              <a:ln>
                <a:noFill/>
              </a:ln>
              <a:solidFill>
                <a:srgbClr val="FFFFFF"/>
              </a:solidFill>
              <a:effectLst/>
              <a:uLnTx/>
              <a:uFillTx/>
              <a:latin typeface="Arial" charset="0"/>
              <a:ea typeface="+mn-ea"/>
              <a:cs typeface="Arial"/>
            </a:endParaRPr>
          </a:p>
        </p:txBody>
      </p:sp>
      <p:sp>
        <p:nvSpPr>
          <p:cNvPr id="14" name="Round Single Corner Rectangle 5"/>
          <p:cNvSpPr/>
          <p:nvPr/>
        </p:nvSpPr>
        <p:spPr>
          <a:xfrm>
            <a:off x="419100" y="1231469"/>
            <a:ext cx="5148000" cy="324000"/>
          </a:xfrm>
          <a:prstGeom prst="rect">
            <a:avLst/>
          </a:prstGeom>
          <a:solidFill>
            <a:srgbClr val="124191"/>
          </a:solidFill>
          <a:ln w="28575" cap="flat" cmpd="sng" algn="ctr">
            <a:noFill/>
            <a:prstDash val="solid"/>
          </a:ln>
          <a:effectLst/>
          <a:extLst>
            <a:ext uri="{91240B29-F687-4F45-9708-019B960494DF}">
              <a14:hiddenLine xmlns:a14="http://schemas.microsoft.com/office/drawing/2010/main" w="28575" cap="flat" cmpd="sng" algn="ctr">
                <a:solidFill>
                  <a:schemeClr val="tx1"/>
                </a:solidFill>
                <a:prstDash val="solid"/>
              </a14:hiddenLine>
            </a:ext>
          </a:extLst>
        </p:spPr>
        <p:txBody>
          <a:bodyPr lIns="89992" tIns="71996" rIns="89992" bIns="71996"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rial" charset="0"/>
                <a:ea typeface="+mn-ea"/>
                <a:cs typeface="+mn-cs"/>
              </a:rPr>
              <a:t>AirScale</a:t>
            </a:r>
            <a:r>
              <a:rPr kumimoji="0" lang="en-US" sz="1400" b="0" i="0" u="none" strike="noStrike" kern="0" cap="none" spc="0" normalizeH="0" baseline="0" noProof="0" dirty="0">
                <a:ln>
                  <a:noFill/>
                </a:ln>
                <a:solidFill>
                  <a:srgbClr val="FFFFFF"/>
                </a:solidFill>
                <a:effectLst/>
                <a:uLnTx/>
                <a:uFillTx/>
                <a:latin typeface="Arial" charset="0"/>
                <a:ea typeface="+mn-ea"/>
                <a:cs typeface="+mn-cs"/>
              </a:rPr>
              <a:t> Indoor System Module support</a:t>
            </a:r>
          </a:p>
        </p:txBody>
      </p:sp>
      <p:sp>
        <p:nvSpPr>
          <p:cNvPr id="15" name="Round Single Corner Rectangle 3"/>
          <p:cNvSpPr/>
          <p:nvPr/>
        </p:nvSpPr>
        <p:spPr>
          <a:xfrm>
            <a:off x="419100" y="2739749"/>
            <a:ext cx="5148000" cy="324000"/>
          </a:xfrm>
          <a:prstGeom prst="rect">
            <a:avLst/>
          </a:prstGeom>
          <a:solidFill>
            <a:srgbClr val="124191"/>
          </a:solidFill>
          <a:ln w="28575" cap="flat" cmpd="sng" algn="ctr">
            <a:noFill/>
            <a:prstDash val="solid"/>
          </a:ln>
          <a:effectLst/>
          <a:extLst>
            <a:ext uri="{91240B29-F687-4F45-9708-019B960494DF}">
              <a14:hiddenLine xmlns:a14="http://schemas.microsoft.com/office/drawing/2010/main" w="28575" cap="flat" cmpd="sng" algn="ctr">
                <a:solidFill>
                  <a:schemeClr val="tx1"/>
                </a:solidFill>
                <a:prstDash val="solid"/>
              </a14:hiddenLine>
            </a:ext>
          </a:extLst>
        </p:spPr>
        <p:txBody>
          <a:bodyPr lIns="89992" tIns="71996" rIns="89992" bIns="71996"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i-FI" sz="1400" b="0" i="0" u="none" strike="noStrike" kern="0" cap="none" spc="0" normalizeH="0" baseline="0" noProof="0" dirty="0">
                <a:ln>
                  <a:noFill/>
                </a:ln>
                <a:solidFill>
                  <a:srgbClr val="FFFFFF"/>
                </a:solidFill>
                <a:effectLst/>
                <a:uLnTx/>
                <a:uFillTx/>
                <a:latin typeface="Arial" charset="0"/>
                <a:ea typeface="+mn-ea"/>
                <a:cs typeface="Arial"/>
              </a:rPr>
              <a:t>New </a:t>
            </a:r>
            <a:r>
              <a:rPr kumimoji="0" lang="fi-FI" sz="1400" b="0" i="0" u="none" strike="noStrike" kern="0" cap="none" spc="0" normalizeH="0" baseline="0" noProof="0" dirty="0" err="1">
                <a:ln>
                  <a:noFill/>
                </a:ln>
                <a:solidFill>
                  <a:srgbClr val="FFFFFF"/>
                </a:solidFill>
                <a:effectLst/>
                <a:uLnTx/>
                <a:uFillTx/>
                <a:latin typeface="Arial" charset="0"/>
                <a:ea typeface="+mn-ea"/>
                <a:cs typeface="Arial"/>
              </a:rPr>
              <a:t>radios</a:t>
            </a:r>
            <a:r>
              <a:rPr kumimoji="0" lang="fi-FI" sz="1400" b="0" i="0" u="none" strike="noStrike" kern="0" cap="none" spc="0" normalizeH="0" baseline="0" noProof="0" dirty="0">
                <a:ln>
                  <a:noFill/>
                </a:ln>
                <a:solidFill>
                  <a:srgbClr val="FFFFFF"/>
                </a:solidFill>
                <a:effectLst/>
                <a:uLnTx/>
                <a:uFillTx/>
                <a:latin typeface="Arial" charset="0"/>
                <a:ea typeface="+mn-ea"/>
                <a:cs typeface="Arial"/>
              </a:rPr>
              <a:t> </a:t>
            </a:r>
            <a:r>
              <a:rPr kumimoji="0" lang="fi-FI" sz="1400" b="0" i="0" u="none" strike="noStrike" kern="0" cap="none" spc="0" normalizeH="0" baseline="0" noProof="0" dirty="0" err="1">
                <a:ln>
                  <a:noFill/>
                </a:ln>
                <a:solidFill>
                  <a:srgbClr val="FFFFFF"/>
                </a:solidFill>
                <a:effectLst/>
                <a:uLnTx/>
                <a:uFillTx/>
                <a:latin typeface="Arial" charset="0"/>
                <a:ea typeface="+mn-ea"/>
                <a:cs typeface="Arial"/>
              </a:rPr>
              <a:t>supported</a:t>
            </a:r>
            <a:endParaRPr kumimoji="0" lang="en-US" sz="1400" b="0" i="0" u="none" strike="noStrike" kern="0" cap="none" spc="0" normalizeH="0" baseline="0" noProof="0" dirty="0">
              <a:ln>
                <a:noFill/>
              </a:ln>
              <a:solidFill>
                <a:srgbClr val="FFFFFF"/>
              </a:solidFill>
              <a:effectLst/>
              <a:uLnTx/>
              <a:uFillTx/>
              <a:latin typeface="Arial" charset="0"/>
              <a:ea typeface="+mn-ea"/>
              <a:cs typeface="Arial"/>
            </a:endParaRPr>
          </a:p>
        </p:txBody>
      </p:sp>
    </p:spTree>
    <p:extLst>
      <p:ext uri="{BB962C8B-B14F-4D97-AF65-F5344CB8AC3E}">
        <p14:creationId xmlns:p14="http://schemas.microsoft.com/office/powerpoint/2010/main" val="431009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7BA4-F7D8-44EB-BC30-B3143003AD75}"/>
              </a:ext>
            </a:extLst>
          </p:cNvPr>
          <p:cNvSpPr txBox="1">
            <a:spLocks/>
          </p:cNvSpPr>
          <p:nvPr/>
        </p:nvSpPr>
        <p:spPr>
          <a:xfrm>
            <a:off x="573088" y="251151"/>
            <a:ext cx="8229600" cy="307975"/>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SM-Module Sharing customer pricing</a:t>
            </a:r>
            <a:endParaRPr lang="en-US" dirty="0"/>
          </a:p>
        </p:txBody>
      </p:sp>
      <p:pic>
        <p:nvPicPr>
          <p:cNvPr id="3" name="Picture 2">
            <a:extLst>
              <a:ext uri="{FF2B5EF4-FFF2-40B4-BE49-F238E27FC236}">
                <a16:creationId xmlns:a16="http://schemas.microsoft.com/office/drawing/2014/main" id="{102A6C9D-FB66-4ACF-8A01-48D101540670}"/>
              </a:ext>
            </a:extLst>
          </p:cNvPr>
          <p:cNvPicPr>
            <a:picLocks noChangeAspect="1" noChangeArrowheads="1"/>
          </p:cNvPicPr>
          <p:nvPr/>
        </p:nvPicPr>
        <p:blipFill>
          <a:blip r:embed="rId2" cstate="print"/>
          <a:srcRect/>
          <a:stretch>
            <a:fillRect/>
          </a:stretch>
        </p:blipFill>
        <p:spPr bwMode="auto">
          <a:xfrm>
            <a:off x="706441" y="1408474"/>
            <a:ext cx="1637011" cy="3154561"/>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BA608E23-078D-4914-A777-FB4C42D54BC3}"/>
              </a:ext>
            </a:extLst>
          </p:cNvPr>
          <p:cNvPicPr>
            <a:picLocks noChangeAspect="1" noChangeArrowheads="1"/>
          </p:cNvPicPr>
          <p:nvPr/>
        </p:nvPicPr>
        <p:blipFill>
          <a:blip r:embed="rId3" cstate="print"/>
          <a:srcRect/>
          <a:stretch>
            <a:fillRect/>
          </a:stretch>
        </p:blipFill>
        <p:spPr bwMode="auto">
          <a:xfrm>
            <a:off x="4910992" y="1408474"/>
            <a:ext cx="1637011" cy="3154561"/>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FE5136E6-7EBB-4E7B-8A4B-FD7CA3D0B462}"/>
              </a:ext>
            </a:extLst>
          </p:cNvPr>
          <p:cNvSpPr txBox="1">
            <a:spLocks/>
          </p:cNvSpPr>
          <p:nvPr/>
        </p:nvSpPr>
        <p:spPr>
          <a:xfrm>
            <a:off x="2672667" y="2090560"/>
            <a:ext cx="1867896" cy="7109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124191"/>
              </a:buClr>
            </a:pPr>
            <a:r>
              <a:rPr lang="en-US" sz="1400" dirty="0">
                <a:solidFill>
                  <a:srgbClr val="124192"/>
                </a:solidFill>
              </a:rPr>
              <a:t>SM-Sharing: n/a</a:t>
            </a:r>
          </a:p>
          <a:p>
            <a:pPr lvl="1">
              <a:spcBef>
                <a:spcPct val="30000"/>
              </a:spcBef>
              <a:buClr>
                <a:srgbClr val="124191"/>
              </a:buClr>
            </a:pPr>
            <a:r>
              <a:rPr lang="en-US" sz="1400" dirty="0">
                <a:solidFill>
                  <a:srgbClr val="124192"/>
                </a:solidFill>
              </a:rPr>
              <a:t>SBTS Multi-RAT Operation: n/a</a:t>
            </a:r>
            <a:endParaRPr lang="en-US" sz="1400" dirty="0">
              <a:solidFill>
                <a:srgbClr val="124191"/>
              </a:solidFill>
            </a:endParaRPr>
          </a:p>
        </p:txBody>
      </p:sp>
      <p:sp>
        <p:nvSpPr>
          <p:cNvPr id="6" name="Rectangle 4">
            <a:extLst>
              <a:ext uri="{FF2B5EF4-FFF2-40B4-BE49-F238E27FC236}">
                <a16:creationId xmlns:a16="http://schemas.microsoft.com/office/drawing/2014/main" id="{4771A2ED-56C1-42CB-819F-2E69755A799B}"/>
              </a:ext>
            </a:extLst>
          </p:cNvPr>
          <p:cNvSpPr txBox="1">
            <a:spLocks/>
          </p:cNvSpPr>
          <p:nvPr/>
        </p:nvSpPr>
        <p:spPr>
          <a:xfrm>
            <a:off x="2375510" y="3452654"/>
            <a:ext cx="2470041" cy="4247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124191"/>
              </a:buClr>
            </a:pPr>
            <a:r>
              <a:rPr lang="en-US" sz="1200" dirty="0">
                <a:solidFill>
                  <a:srgbClr val="124192"/>
                </a:solidFill>
              </a:rPr>
              <a:t>SM-Sharing: n/a</a:t>
            </a:r>
          </a:p>
          <a:p>
            <a:pPr lvl="1">
              <a:spcBef>
                <a:spcPct val="30000"/>
              </a:spcBef>
              <a:buClr>
                <a:srgbClr val="124191"/>
              </a:buClr>
            </a:pPr>
            <a:r>
              <a:rPr lang="en-US" sz="1200" dirty="0">
                <a:solidFill>
                  <a:srgbClr val="124192"/>
                </a:solidFill>
              </a:rPr>
              <a:t>SBTS Multi-RAT Operation: x1</a:t>
            </a:r>
            <a:endParaRPr lang="en-US" sz="1200" dirty="0">
              <a:solidFill>
                <a:srgbClr val="124191"/>
              </a:solidFill>
            </a:endParaRPr>
          </a:p>
        </p:txBody>
      </p:sp>
      <p:sp>
        <p:nvSpPr>
          <p:cNvPr id="7" name="Rectangle 4">
            <a:extLst>
              <a:ext uri="{FF2B5EF4-FFF2-40B4-BE49-F238E27FC236}">
                <a16:creationId xmlns:a16="http://schemas.microsoft.com/office/drawing/2014/main" id="{A129F0D0-1E75-42F3-B50B-472D10EF6A1C}"/>
              </a:ext>
            </a:extLst>
          </p:cNvPr>
          <p:cNvSpPr txBox="1">
            <a:spLocks/>
          </p:cNvSpPr>
          <p:nvPr/>
        </p:nvSpPr>
        <p:spPr>
          <a:xfrm>
            <a:off x="2371595" y="4120829"/>
            <a:ext cx="2470041" cy="4247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124191"/>
              </a:buClr>
            </a:pPr>
            <a:r>
              <a:rPr lang="en-US" sz="1200" dirty="0">
                <a:solidFill>
                  <a:srgbClr val="124192"/>
                </a:solidFill>
              </a:rPr>
              <a:t>SM-Sharing: n/a</a:t>
            </a:r>
          </a:p>
          <a:p>
            <a:pPr lvl="1">
              <a:spcBef>
                <a:spcPct val="30000"/>
              </a:spcBef>
              <a:buClr>
                <a:srgbClr val="124191"/>
              </a:buClr>
            </a:pPr>
            <a:r>
              <a:rPr lang="en-US" sz="1200" dirty="0">
                <a:solidFill>
                  <a:srgbClr val="124192"/>
                </a:solidFill>
              </a:rPr>
              <a:t>SBTS Multi-RAT Operation: x1</a:t>
            </a:r>
            <a:endParaRPr lang="en-US" sz="1200" dirty="0">
              <a:solidFill>
                <a:srgbClr val="124191"/>
              </a:solidFill>
            </a:endParaRPr>
          </a:p>
        </p:txBody>
      </p:sp>
      <p:sp>
        <p:nvSpPr>
          <p:cNvPr id="8" name="Rectangle 4">
            <a:extLst>
              <a:ext uri="{FF2B5EF4-FFF2-40B4-BE49-F238E27FC236}">
                <a16:creationId xmlns:a16="http://schemas.microsoft.com/office/drawing/2014/main" id="{575ED328-9B3D-4BD9-B9A8-0FD5B6976C9C}"/>
              </a:ext>
            </a:extLst>
          </p:cNvPr>
          <p:cNvSpPr txBox="1">
            <a:spLocks/>
          </p:cNvSpPr>
          <p:nvPr/>
        </p:nvSpPr>
        <p:spPr>
          <a:xfrm>
            <a:off x="6613444" y="1428115"/>
            <a:ext cx="2470041" cy="4247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124191"/>
              </a:buClr>
            </a:pPr>
            <a:r>
              <a:rPr lang="en-US" sz="1200" dirty="0">
                <a:solidFill>
                  <a:srgbClr val="124192"/>
                </a:solidFill>
              </a:rPr>
              <a:t>SM-Sharing: x1</a:t>
            </a:r>
          </a:p>
          <a:p>
            <a:pPr lvl="1">
              <a:spcBef>
                <a:spcPct val="30000"/>
              </a:spcBef>
              <a:buClr>
                <a:srgbClr val="124191"/>
              </a:buClr>
            </a:pPr>
            <a:r>
              <a:rPr lang="en-US" sz="1200" dirty="0">
                <a:solidFill>
                  <a:srgbClr val="124192"/>
                </a:solidFill>
              </a:rPr>
              <a:t>SBTS Multi-RAT Operation: x1</a:t>
            </a:r>
            <a:endParaRPr lang="en-US" sz="1200" dirty="0">
              <a:solidFill>
                <a:srgbClr val="124191"/>
              </a:solidFill>
            </a:endParaRPr>
          </a:p>
        </p:txBody>
      </p:sp>
      <p:sp>
        <p:nvSpPr>
          <p:cNvPr id="9" name="Rectangle 4">
            <a:extLst>
              <a:ext uri="{FF2B5EF4-FFF2-40B4-BE49-F238E27FC236}">
                <a16:creationId xmlns:a16="http://schemas.microsoft.com/office/drawing/2014/main" id="{9A5BEFBE-D1D6-4854-B06F-395835A5F481}"/>
              </a:ext>
            </a:extLst>
          </p:cNvPr>
          <p:cNvSpPr txBox="1">
            <a:spLocks/>
          </p:cNvSpPr>
          <p:nvPr/>
        </p:nvSpPr>
        <p:spPr>
          <a:xfrm>
            <a:off x="6579980" y="2147549"/>
            <a:ext cx="2470041" cy="4247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124191"/>
              </a:buClr>
            </a:pPr>
            <a:r>
              <a:rPr lang="en-US" sz="1200" dirty="0">
                <a:solidFill>
                  <a:srgbClr val="124192"/>
                </a:solidFill>
              </a:rPr>
              <a:t>SM-Sharing: x1</a:t>
            </a:r>
          </a:p>
          <a:p>
            <a:pPr lvl="1">
              <a:spcBef>
                <a:spcPct val="30000"/>
              </a:spcBef>
              <a:buClr>
                <a:srgbClr val="124191"/>
              </a:buClr>
            </a:pPr>
            <a:r>
              <a:rPr lang="en-US" sz="1200" dirty="0">
                <a:solidFill>
                  <a:srgbClr val="124192"/>
                </a:solidFill>
              </a:rPr>
              <a:t>SBTS Multi-RAT Operation: x1</a:t>
            </a:r>
            <a:endParaRPr lang="en-US" sz="1200" dirty="0">
              <a:solidFill>
                <a:srgbClr val="124191"/>
              </a:solidFill>
            </a:endParaRPr>
          </a:p>
        </p:txBody>
      </p:sp>
      <p:sp>
        <p:nvSpPr>
          <p:cNvPr id="10" name="Rectangle 4">
            <a:extLst>
              <a:ext uri="{FF2B5EF4-FFF2-40B4-BE49-F238E27FC236}">
                <a16:creationId xmlns:a16="http://schemas.microsoft.com/office/drawing/2014/main" id="{6F778481-C749-49FF-AC90-9B93DF4996F2}"/>
              </a:ext>
            </a:extLst>
          </p:cNvPr>
          <p:cNvSpPr txBox="1">
            <a:spLocks/>
          </p:cNvSpPr>
          <p:nvPr/>
        </p:nvSpPr>
        <p:spPr>
          <a:xfrm>
            <a:off x="6579980" y="2811824"/>
            <a:ext cx="2470041" cy="4247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124191"/>
              </a:buClr>
            </a:pPr>
            <a:r>
              <a:rPr lang="en-US" sz="1200" dirty="0">
                <a:solidFill>
                  <a:srgbClr val="124192"/>
                </a:solidFill>
              </a:rPr>
              <a:t>SM-Sharing: x1</a:t>
            </a:r>
          </a:p>
          <a:p>
            <a:pPr lvl="1">
              <a:spcBef>
                <a:spcPct val="30000"/>
              </a:spcBef>
              <a:buClr>
                <a:srgbClr val="124191"/>
              </a:buClr>
            </a:pPr>
            <a:r>
              <a:rPr lang="en-US" sz="1200" dirty="0">
                <a:solidFill>
                  <a:srgbClr val="124192"/>
                </a:solidFill>
              </a:rPr>
              <a:t>SBTS Multi-RAT Operation: x1</a:t>
            </a:r>
            <a:endParaRPr lang="en-US" sz="1200" dirty="0">
              <a:solidFill>
                <a:srgbClr val="124191"/>
              </a:solidFill>
            </a:endParaRPr>
          </a:p>
        </p:txBody>
      </p:sp>
      <p:sp>
        <p:nvSpPr>
          <p:cNvPr id="11" name="Rectangle 4">
            <a:extLst>
              <a:ext uri="{FF2B5EF4-FFF2-40B4-BE49-F238E27FC236}">
                <a16:creationId xmlns:a16="http://schemas.microsoft.com/office/drawing/2014/main" id="{883833A0-68AD-4BCE-8F57-263BE175E01B}"/>
              </a:ext>
            </a:extLst>
          </p:cNvPr>
          <p:cNvSpPr txBox="1">
            <a:spLocks/>
          </p:cNvSpPr>
          <p:nvPr/>
        </p:nvSpPr>
        <p:spPr>
          <a:xfrm>
            <a:off x="6583895" y="3456569"/>
            <a:ext cx="2470041" cy="4247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124191"/>
              </a:buClr>
            </a:pPr>
            <a:r>
              <a:rPr lang="en-US" sz="1200" dirty="0">
                <a:solidFill>
                  <a:srgbClr val="124192"/>
                </a:solidFill>
              </a:rPr>
              <a:t>SM-Sharing: x1</a:t>
            </a:r>
          </a:p>
          <a:p>
            <a:pPr lvl="1">
              <a:spcBef>
                <a:spcPct val="30000"/>
              </a:spcBef>
              <a:buClr>
                <a:srgbClr val="124191"/>
              </a:buClr>
            </a:pPr>
            <a:r>
              <a:rPr lang="en-US" sz="1200" dirty="0">
                <a:solidFill>
                  <a:srgbClr val="124192"/>
                </a:solidFill>
              </a:rPr>
              <a:t>SBTS Multi-RAT Operation: x1</a:t>
            </a:r>
            <a:endParaRPr lang="en-US" sz="1200" dirty="0">
              <a:solidFill>
                <a:srgbClr val="124191"/>
              </a:solidFill>
            </a:endParaRPr>
          </a:p>
        </p:txBody>
      </p:sp>
      <p:sp>
        <p:nvSpPr>
          <p:cNvPr id="12" name="Rectangle 4">
            <a:extLst>
              <a:ext uri="{FF2B5EF4-FFF2-40B4-BE49-F238E27FC236}">
                <a16:creationId xmlns:a16="http://schemas.microsoft.com/office/drawing/2014/main" id="{21A5EE88-7D99-41A1-8327-0356F3A27FEA}"/>
              </a:ext>
            </a:extLst>
          </p:cNvPr>
          <p:cNvSpPr txBox="1">
            <a:spLocks/>
          </p:cNvSpPr>
          <p:nvPr/>
        </p:nvSpPr>
        <p:spPr>
          <a:xfrm>
            <a:off x="6579980" y="4124744"/>
            <a:ext cx="2470041" cy="4247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124191"/>
              </a:buClr>
            </a:pPr>
            <a:r>
              <a:rPr lang="en-US" sz="1200" dirty="0">
                <a:solidFill>
                  <a:srgbClr val="124192"/>
                </a:solidFill>
              </a:rPr>
              <a:t>SM-Sharing: x1</a:t>
            </a:r>
          </a:p>
          <a:p>
            <a:pPr lvl="1">
              <a:spcBef>
                <a:spcPct val="30000"/>
              </a:spcBef>
              <a:buClr>
                <a:srgbClr val="124191"/>
              </a:buClr>
            </a:pPr>
            <a:r>
              <a:rPr lang="en-US" sz="1200" dirty="0">
                <a:solidFill>
                  <a:srgbClr val="124192"/>
                </a:solidFill>
              </a:rPr>
              <a:t>SBTS Multi-RAT Operation: x1</a:t>
            </a:r>
            <a:endParaRPr lang="en-US" sz="1200" dirty="0">
              <a:solidFill>
                <a:srgbClr val="124191"/>
              </a:solidFill>
            </a:endParaRPr>
          </a:p>
        </p:txBody>
      </p:sp>
      <p:sp>
        <p:nvSpPr>
          <p:cNvPr id="13" name="Rectangle 4">
            <a:extLst>
              <a:ext uri="{FF2B5EF4-FFF2-40B4-BE49-F238E27FC236}">
                <a16:creationId xmlns:a16="http://schemas.microsoft.com/office/drawing/2014/main" id="{7C8469A6-85B0-4ACF-BF91-3F543D011806}"/>
              </a:ext>
            </a:extLst>
          </p:cNvPr>
          <p:cNvSpPr txBox="1">
            <a:spLocks/>
          </p:cNvSpPr>
          <p:nvPr/>
        </p:nvSpPr>
        <p:spPr>
          <a:xfrm>
            <a:off x="547069" y="756438"/>
            <a:ext cx="7932616" cy="49552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rgbClr val="124191"/>
              </a:buClr>
            </a:pPr>
            <a:r>
              <a:rPr lang="en-US" sz="1400" b="1" dirty="0">
                <a:solidFill>
                  <a:srgbClr val="124191"/>
                </a:solidFill>
              </a:rPr>
              <a:t>SM-Sharing fee </a:t>
            </a:r>
            <a:r>
              <a:rPr lang="en-US" sz="1400" dirty="0">
                <a:solidFill>
                  <a:srgbClr val="124191"/>
                </a:solidFill>
              </a:rPr>
              <a:t>will be charged when more than one RAT shares the same plug-in unit (IRP/share)</a:t>
            </a:r>
          </a:p>
          <a:p>
            <a:pPr lvl="1">
              <a:spcBef>
                <a:spcPct val="30000"/>
              </a:spcBef>
              <a:buClr>
                <a:srgbClr val="124191"/>
              </a:buClr>
            </a:pPr>
            <a:r>
              <a:rPr lang="en-US" sz="1400" b="1" dirty="0">
                <a:solidFill>
                  <a:srgbClr val="124191"/>
                </a:solidFill>
              </a:rPr>
              <a:t>SBTS Multi-RAT Operation </a:t>
            </a:r>
            <a:r>
              <a:rPr lang="en-US" sz="1400" dirty="0">
                <a:solidFill>
                  <a:srgbClr val="124191"/>
                </a:solidFill>
              </a:rPr>
              <a:t>feature is needed when 2 or more RATs in the same SBTS (IRP/SBTS)</a:t>
            </a:r>
            <a:endParaRPr lang="en-US" sz="1200" dirty="0">
              <a:solidFill>
                <a:srgbClr val="124192"/>
              </a:solidFill>
            </a:endParaRPr>
          </a:p>
        </p:txBody>
      </p:sp>
      <p:sp>
        <p:nvSpPr>
          <p:cNvPr id="14" name="Right Brace 13">
            <a:extLst>
              <a:ext uri="{FF2B5EF4-FFF2-40B4-BE49-F238E27FC236}">
                <a16:creationId xmlns:a16="http://schemas.microsoft.com/office/drawing/2014/main" id="{3A2684DE-50F1-472E-9032-E05CA048EAB6}"/>
              </a:ext>
            </a:extLst>
          </p:cNvPr>
          <p:cNvSpPr/>
          <p:nvPr/>
        </p:nvSpPr>
        <p:spPr>
          <a:xfrm>
            <a:off x="2384182" y="1520824"/>
            <a:ext cx="219336" cy="1662963"/>
          </a:xfrm>
          <a:prstGeom prst="rightBrace">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124191"/>
              </a:solidFill>
            </a:endParaRPr>
          </a:p>
        </p:txBody>
      </p:sp>
      <p:sp>
        <p:nvSpPr>
          <p:cNvPr id="15" name="Footer Placeholder 27">
            <a:extLst>
              <a:ext uri="{FF2B5EF4-FFF2-40B4-BE49-F238E27FC236}">
                <a16:creationId xmlns:a16="http://schemas.microsoft.com/office/drawing/2014/main" id="{488D95A5-C949-4973-BD46-FF8CF740BDB8}"/>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13522802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1624-919D-4F03-8F02-5CD85000B525}"/>
              </a:ext>
            </a:extLst>
          </p:cNvPr>
          <p:cNvSpPr txBox="1">
            <a:spLocks/>
          </p:cNvSpPr>
          <p:nvPr/>
        </p:nvSpPr>
        <p:spPr>
          <a:xfrm>
            <a:off x="573088" y="407957"/>
            <a:ext cx="8229600" cy="307975"/>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pPr marL="342900" indent="-342900"/>
            <a:r>
              <a:rPr lang="en-US"/>
              <a:t>Single RAN ASW pricing</a:t>
            </a:r>
            <a:endParaRPr lang="en-US" dirty="0"/>
          </a:p>
        </p:txBody>
      </p:sp>
      <p:sp>
        <p:nvSpPr>
          <p:cNvPr id="3" name="Rectangle 2">
            <a:extLst>
              <a:ext uri="{FF2B5EF4-FFF2-40B4-BE49-F238E27FC236}">
                <a16:creationId xmlns:a16="http://schemas.microsoft.com/office/drawing/2014/main" id="{2762CBEB-C6E7-4819-9188-751050EBD6BE}"/>
              </a:ext>
            </a:extLst>
          </p:cNvPr>
          <p:cNvSpPr>
            <a:spLocks/>
          </p:cNvSpPr>
          <p:nvPr/>
        </p:nvSpPr>
        <p:spPr>
          <a:xfrm>
            <a:off x="472222" y="1034409"/>
            <a:ext cx="8174891" cy="3541366"/>
          </a:xfrm>
          <a:prstGeom prst="rect">
            <a:avLst/>
          </a:prstGeom>
          <a:noFill/>
          <a:ln w="12700" algn="ctr">
            <a:noFill/>
            <a:miter lim="800000"/>
            <a:headEnd/>
            <a:tailEnd/>
          </a:ln>
          <a:effectLst>
            <a:outerShdw blurRad="101600" dist="25400" dir="5400000" sx="101000" sy="101000" algn="ctr" rotWithShape="0">
              <a:schemeClr val="bg1">
                <a:lumMod val="50000"/>
                <a:alpha val="33000"/>
              </a:schemeClr>
            </a:outerShdw>
          </a:effectLst>
        </p:spPr>
        <p:txBody>
          <a:bodyPr vert="horz" wrap="square" lIns="89601" tIns="44802" rIns="89601" bIns="44802" numCol="1" anchor="ctr" anchorCtr="0" compatLnSpc="1">
            <a:prstTxWarp prst="textNoShape">
              <a:avLst/>
            </a:prstTxWarp>
            <a:noAutofit/>
          </a:bodyPr>
          <a:lstStyle/>
          <a:p>
            <a:endParaRPr lang="en-US" sz="1400" dirty="0">
              <a:solidFill>
                <a:srgbClr val="000000"/>
              </a:solidFill>
              <a:cs typeface="Arial" charset="0"/>
            </a:endParaRPr>
          </a:p>
        </p:txBody>
      </p:sp>
      <p:sp>
        <p:nvSpPr>
          <p:cNvPr id="4" name="Rectangle 4">
            <a:extLst>
              <a:ext uri="{FF2B5EF4-FFF2-40B4-BE49-F238E27FC236}">
                <a16:creationId xmlns:a16="http://schemas.microsoft.com/office/drawing/2014/main" id="{4A8CD403-5951-4A2F-871F-DC1BABE6B037}"/>
              </a:ext>
            </a:extLst>
          </p:cNvPr>
          <p:cNvSpPr txBox="1">
            <a:spLocks/>
          </p:cNvSpPr>
          <p:nvPr/>
        </p:nvSpPr>
        <p:spPr>
          <a:xfrm>
            <a:off x="326442" y="909727"/>
            <a:ext cx="4226365" cy="357020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30083" indent="-230083">
              <a:buClr>
                <a:srgbClr val="124191"/>
              </a:buClr>
              <a:buFont typeface="Arial" pitchFamily="34" charset="0"/>
              <a:buChar char="•"/>
              <a:defRPr/>
            </a:pPr>
            <a:r>
              <a:rPr lang="en-US" sz="1400" b="1" dirty="0">
                <a:solidFill>
                  <a:srgbClr val="124191"/>
                </a:solidFill>
              </a:rPr>
              <a:t>Single RAN ASW feature pricing</a:t>
            </a:r>
          </a:p>
          <a:p>
            <a:pPr marL="539965" lvl="3" indent="-230083">
              <a:buClr>
                <a:srgbClr val="124191"/>
              </a:buClr>
              <a:defRPr/>
            </a:pPr>
            <a:r>
              <a:rPr lang="en-US" sz="1200" dirty="0">
                <a:solidFill>
                  <a:srgbClr val="124191"/>
                </a:solidFill>
              </a:rPr>
              <a:t>Single RAN ASW pricing model follows Single RAT model</a:t>
            </a:r>
          </a:p>
          <a:p>
            <a:pPr marL="539965" lvl="3" indent="-230083">
              <a:buClr>
                <a:srgbClr val="124191"/>
              </a:buClr>
              <a:defRPr/>
            </a:pPr>
            <a:r>
              <a:rPr lang="en-US" sz="1200" dirty="0">
                <a:solidFill>
                  <a:srgbClr val="124191"/>
                </a:solidFill>
              </a:rPr>
              <a:t>Single RAN ASW is priced per SRAN Cells or SBTS</a:t>
            </a:r>
          </a:p>
          <a:p>
            <a:pPr marL="539965" lvl="3" indent="-230083">
              <a:buClr>
                <a:srgbClr val="124191"/>
              </a:buClr>
              <a:defRPr/>
            </a:pPr>
            <a:r>
              <a:rPr lang="en-US" sz="1200" dirty="0">
                <a:solidFill>
                  <a:srgbClr val="124191"/>
                </a:solidFill>
              </a:rPr>
              <a:t>Separation to SDT (Standard) and HVF (High Value Features) categories based on the value </a:t>
            </a:r>
          </a:p>
          <a:p>
            <a:pPr marL="539965" lvl="3" indent="-230083">
              <a:buClr>
                <a:srgbClr val="124191"/>
              </a:buClr>
              <a:defRPr/>
            </a:pPr>
            <a:r>
              <a:rPr lang="en-US" sz="1200" dirty="0">
                <a:solidFill>
                  <a:srgbClr val="124191"/>
                </a:solidFill>
              </a:rPr>
              <a:t>SDT features activated normally to all Cells but HVF only on need bases</a:t>
            </a:r>
          </a:p>
          <a:p>
            <a:pPr marL="539965" lvl="3" indent="-230083">
              <a:buClr>
                <a:srgbClr val="124191"/>
              </a:buClr>
              <a:defRPr/>
            </a:pPr>
            <a:endParaRPr lang="en-US" sz="1200" dirty="0">
              <a:solidFill>
                <a:srgbClr val="124191"/>
              </a:solidFill>
            </a:endParaRPr>
          </a:p>
          <a:p>
            <a:pPr marL="251984" lvl="2" indent="-230083">
              <a:buClr>
                <a:srgbClr val="124191"/>
              </a:buClr>
              <a:buFont typeface="Arial" pitchFamily="34" charset="0"/>
              <a:buChar char="•"/>
              <a:defRPr/>
            </a:pPr>
            <a:r>
              <a:rPr lang="en-US" sz="1400" b="1" dirty="0">
                <a:solidFill>
                  <a:srgbClr val="124191"/>
                </a:solidFill>
              </a:rPr>
              <a:t>Definition of Single RAN Cell</a:t>
            </a:r>
          </a:p>
          <a:p>
            <a:pPr marL="539965" lvl="3" indent="-230083">
              <a:buClr>
                <a:srgbClr val="124191"/>
              </a:buClr>
              <a:defRPr/>
            </a:pPr>
            <a:r>
              <a:rPr lang="en-US" sz="1200" dirty="0">
                <a:solidFill>
                  <a:srgbClr val="124191"/>
                </a:solidFill>
              </a:rPr>
              <a:t>Single RAN Cell counts all cells on GSM, WCDMA and </a:t>
            </a:r>
            <a:r>
              <a:rPr lang="en-US" sz="1200" dirty="0">
                <a:solidFill>
                  <a:srgbClr val="124192"/>
                </a:solidFill>
              </a:rPr>
              <a:t>LTE side where functionality</a:t>
            </a:r>
            <a:br>
              <a:rPr lang="en-US" sz="1200" dirty="0">
                <a:solidFill>
                  <a:srgbClr val="124192"/>
                </a:solidFill>
              </a:rPr>
            </a:br>
            <a:r>
              <a:rPr lang="en-US" sz="1200" dirty="0">
                <a:solidFill>
                  <a:srgbClr val="124192"/>
                </a:solidFill>
              </a:rPr>
              <a:t>is activated</a:t>
            </a:r>
          </a:p>
          <a:p>
            <a:pPr marL="539965" lvl="3" indent="-230083">
              <a:buClr>
                <a:srgbClr val="124191"/>
              </a:buClr>
              <a:defRPr/>
            </a:pPr>
            <a:r>
              <a:rPr lang="en-US" sz="1200" dirty="0">
                <a:solidFill>
                  <a:srgbClr val="124192"/>
                </a:solidFill>
              </a:rPr>
              <a:t>Note: Simplified method, to convert GSM TRXs, if no other approach =&gt; </a:t>
            </a:r>
            <a:br>
              <a:rPr lang="en-US" sz="1200" dirty="0">
                <a:solidFill>
                  <a:srgbClr val="124192"/>
                </a:solidFill>
              </a:rPr>
            </a:br>
            <a:r>
              <a:rPr lang="en-US" sz="1200" dirty="0">
                <a:solidFill>
                  <a:srgbClr val="124192"/>
                </a:solidFill>
              </a:rPr>
              <a:t>GSM 3+3+3 =3 cells </a:t>
            </a:r>
            <a:br>
              <a:rPr lang="en-US" sz="1200" dirty="0">
                <a:solidFill>
                  <a:srgbClr val="124192"/>
                </a:solidFill>
              </a:rPr>
            </a:br>
            <a:r>
              <a:rPr lang="en-US" sz="1200" dirty="0">
                <a:solidFill>
                  <a:srgbClr val="124192"/>
                </a:solidFill>
              </a:rPr>
              <a:t>GSM 5+5+5=5 cells</a:t>
            </a:r>
          </a:p>
          <a:p>
            <a:pPr marL="309882" lvl="3" indent="0">
              <a:buClr>
                <a:srgbClr val="124191"/>
              </a:buClr>
              <a:buNone/>
              <a:defRPr/>
            </a:pPr>
            <a:r>
              <a:rPr lang="en-US" sz="1200" dirty="0">
                <a:solidFill>
                  <a:srgbClr val="124192"/>
                </a:solidFill>
              </a:rPr>
              <a:t>	Etc.</a:t>
            </a:r>
          </a:p>
          <a:p>
            <a:pPr lvl="1">
              <a:buClr>
                <a:srgbClr val="124191"/>
              </a:buClr>
            </a:pPr>
            <a:endParaRPr lang="en-US" sz="1200" dirty="0">
              <a:solidFill>
                <a:srgbClr val="124191"/>
              </a:solidFill>
            </a:endParaRPr>
          </a:p>
        </p:txBody>
      </p:sp>
      <p:graphicFrame>
        <p:nvGraphicFramePr>
          <p:cNvPr id="5" name="Table 4">
            <a:extLst>
              <a:ext uri="{FF2B5EF4-FFF2-40B4-BE49-F238E27FC236}">
                <a16:creationId xmlns:a16="http://schemas.microsoft.com/office/drawing/2014/main" id="{25CAEA0D-FCA1-411B-9708-5A371AAB6A30}"/>
              </a:ext>
            </a:extLst>
          </p:cNvPr>
          <p:cNvGraphicFramePr>
            <a:graphicFrameLocks noGrp="1" noChangeAspect="1"/>
          </p:cNvGraphicFramePr>
          <p:nvPr>
            <p:extLst>
              <p:ext uri="{D42A27DB-BD31-4B8C-83A1-F6EECF244321}">
                <p14:modId xmlns:p14="http://schemas.microsoft.com/office/powerpoint/2010/main" val="2737942093"/>
              </p:ext>
            </p:extLst>
          </p:nvPr>
        </p:nvGraphicFramePr>
        <p:xfrm>
          <a:off x="5529295" y="3229602"/>
          <a:ext cx="854756" cy="932560"/>
        </p:xfrm>
        <a:graphic>
          <a:graphicData uri="http://schemas.openxmlformats.org/drawingml/2006/table">
            <a:tbl>
              <a:tblPr firstRow="1" bandRow="1">
                <a:tableStyleId>{5C22544A-7EE6-4342-B048-85BDC9FD1C3A}</a:tableStyleId>
              </a:tblPr>
              <a:tblGrid>
                <a:gridCol w="854756">
                  <a:extLst>
                    <a:ext uri="{9D8B030D-6E8A-4147-A177-3AD203B41FA5}">
                      <a16:colId xmlns:a16="http://schemas.microsoft.com/office/drawing/2014/main" val="20000"/>
                    </a:ext>
                  </a:extLst>
                </a:gridCol>
              </a:tblGrid>
              <a:tr h="233140">
                <a:tc>
                  <a:txBody>
                    <a:bodyPr/>
                    <a:lstStyle/>
                    <a:p>
                      <a:pPr algn="ctr"/>
                      <a:r>
                        <a:rPr lang="fi-FI" sz="800" dirty="0">
                          <a:solidFill>
                            <a:schemeClr val="tx1"/>
                          </a:solidFill>
                        </a:rPr>
                        <a:t>WCDMA</a:t>
                      </a:r>
                      <a:endParaRPr lang="en-US" sz="800" dirty="0">
                        <a:solidFill>
                          <a:schemeClr val="tx1"/>
                        </a:solidFill>
                      </a:endParaRPr>
                    </a:p>
                  </a:txBody>
                  <a:tcPr anchor="ctr">
                    <a:solidFill>
                      <a:schemeClr val="accent3"/>
                    </a:solidFill>
                  </a:tcPr>
                </a:tc>
                <a:extLst>
                  <a:ext uri="{0D108BD9-81ED-4DB2-BD59-A6C34878D82A}">
                    <a16:rowId xmlns:a16="http://schemas.microsoft.com/office/drawing/2014/main" val="10000"/>
                  </a:ext>
                </a:extLst>
              </a:tr>
              <a:tr h="233140">
                <a:tc>
                  <a:txBody>
                    <a:bodyPr/>
                    <a:lstStyle/>
                    <a:p>
                      <a:pPr algn="ctr"/>
                      <a:r>
                        <a:rPr lang="en-US" sz="800" noProof="0" dirty="0"/>
                        <a:t>3</a:t>
                      </a:r>
                      <a:r>
                        <a:rPr lang="en-US" sz="800" baseline="0" noProof="0" dirty="0"/>
                        <a:t> Cells</a:t>
                      </a:r>
                      <a:endParaRPr lang="en-US" sz="800" noProof="0" dirty="0"/>
                    </a:p>
                  </a:txBody>
                  <a:tcPr anchor="ctr">
                    <a:solidFill>
                      <a:schemeClr val="bg1">
                        <a:lumMod val="85000"/>
                      </a:schemeClr>
                    </a:solidFill>
                  </a:tcPr>
                </a:tc>
                <a:extLst>
                  <a:ext uri="{0D108BD9-81ED-4DB2-BD59-A6C34878D82A}">
                    <a16:rowId xmlns:a16="http://schemas.microsoft.com/office/drawing/2014/main" val="10001"/>
                  </a:ext>
                </a:extLst>
              </a:tr>
              <a:tr h="233140">
                <a:tc>
                  <a:txBody>
                    <a:bodyPr/>
                    <a:lstStyle/>
                    <a:p>
                      <a:pPr algn="ctr"/>
                      <a:r>
                        <a:rPr lang="en-US" sz="800" noProof="0" dirty="0"/>
                        <a:t>6 Cells</a:t>
                      </a:r>
                    </a:p>
                  </a:txBody>
                  <a:tcPr anchor="ctr">
                    <a:solidFill>
                      <a:schemeClr val="bg1"/>
                    </a:solidFill>
                  </a:tcPr>
                </a:tc>
                <a:extLst>
                  <a:ext uri="{0D108BD9-81ED-4DB2-BD59-A6C34878D82A}">
                    <a16:rowId xmlns:a16="http://schemas.microsoft.com/office/drawing/2014/main" val="10002"/>
                  </a:ext>
                </a:extLst>
              </a:tr>
              <a:tr h="233140">
                <a:tc>
                  <a:txBody>
                    <a:bodyPr/>
                    <a:lstStyle/>
                    <a:p>
                      <a:pPr algn="ctr"/>
                      <a:r>
                        <a:rPr lang="en-US" sz="800" noProof="0" dirty="0"/>
                        <a:t>9 Cells</a:t>
                      </a: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F566F0D2-35D6-4C93-B4A2-6F95C79A8A80}"/>
              </a:ext>
            </a:extLst>
          </p:cNvPr>
          <p:cNvSpPr txBox="1">
            <a:spLocks noChangeAspect="1"/>
          </p:cNvSpPr>
          <p:nvPr/>
        </p:nvSpPr>
        <p:spPr>
          <a:xfrm>
            <a:off x="6346634" y="3558572"/>
            <a:ext cx="274434" cy="276999"/>
          </a:xfrm>
          <a:prstGeom prst="rect">
            <a:avLst/>
          </a:prstGeom>
          <a:noFill/>
        </p:spPr>
        <p:txBody>
          <a:bodyPr wrap="none" lIns="91434" tIns="45717" rIns="91434" bIns="45717" rtlCol="0">
            <a:spAutoFit/>
          </a:bodyPr>
          <a:lstStyle/>
          <a:p>
            <a:r>
              <a:rPr lang="fi-FI" sz="1200" dirty="0">
                <a:solidFill>
                  <a:srgbClr val="124191"/>
                </a:solidFill>
              </a:rPr>
              <a:t>+</a:t>
            </a:r>
            <a:endParaRPr lang="en-US" sz="1200" dirty="0">
              <a:solidFill>
                <a:srgbClr val="124191"/>
              </a:solidFill>
            </a:endParaRPr>
          </a:p>
        </p:txBody>
      </p:sp>
      <p:sp>
        <p:nvSpPr>
          <p:cNvPr id="7" name="TextBox 6">
            <a:extLst>
              <a:ext uri="{FF2B5EF4-FFF2-40B4-BE49-F238E27FC236}">
                <a16:creationId xmlns:a16="http://schemas.microsoft.com/office/drawing/2014/main" id="{64A7C7F5-5829-4F0E-81AB-39CCEDB0C4F0}"/>
              </a:ext>
            </a:extLst>
          </p:cNvPr>
          <p:cNvSpPr txBox="1">
            <a:spLocks noChangeAspect="1"/>
          </p:cNvSpPr>
          <p:nvPr/>
        </p:nvSpPr>
        <p:spPr>
          <a:xfrm flipH="1">
            <a:off x="7393139" y="3558572"/>
            <a:ext cx="340406" cy="276999"/>
          </a:xfrm>
          <a:prstGeom prst="rect">
            <a:avLst/>
          </a:prstGeom>
          <a:noFill/>
        </p:spPr>
        <p:txBody>
          <a:bodyPr wrap="square" lIns="91434" tIns="45717" rIns="91434" bIns="45717" rtlCol="0">
            <a:spAutoFit/>
          </a:bodyPr>
          <a:lstStyle/>
          <a:p>
            <a:r>
              <a:rPr lang="fi-FI" sz="1200" dirty="0">
                <a:solidFill>
                  <a:srgbClr val="124191"/>
                </a:solidFill>
              </a:rPr>
              <a:t>=</a:t>
            </a:r>
            <a:endParaRPr lang="en-US" sz="1200" dirty="0">
              <a:solidFill>
                <a:srgbClr val="124191"/>
              </a:solidFill>
            </a:endParaRPr>
          </a:p>
        </p:txBody>
      </p:sp>
      <p:sp>
        <p:nvSpPr>
          <p:cNvPr id="8" name="Rectangle 7">
            <a:extLst>
              <a:ext uri="{FF2B5EF4-FFF2-40B4-BE49-F238E27FC236}">
                <a16:creationId xmlns:a16="http://schemas.microsoft.com/office/drawing/2014/main" id="{BE8EEA8A-64FF-4DB8-99EE-C0B68DC6DB20}"/>
              </a:ext>
            </a:extLst>
          </p:cNvPr>
          <p:cNvSpPr>
            <a:spLocks/>
          </p:cNvSpPr>
          <p:nvPr/>
        </p:nvSpPr>
        <p:spPr>
          <a:xfrm>
            <a:off x="5529294" y="3229602"/>
            <a:ext cx="864000" cy="93600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a:solidFill>
                <a:srgbClr val="FFFFFF"/>
              </a:solidFill>
            </a:endParaRPr>
          </a:p>
        </p:txBody>
      </p:sp>
      <p:graphicFrame>
        <p:nvGraphicFramePr>
          <p:cNvPr id="9" name="Table 8">
            <a:extLst>
              <a:ext uri="{FF2B5EF4-FFF2-40B4-BE49-F238E27FC236}">
                <a16:creationId xmlns:a16="http://schemas.microsoft.com/office/drawing/2014/main" id="{1839A16A-DC69-4046-A042-813FDD52E549}"/>
              </a:ext>
            </a:extLst>
          </p:cNvPr>
          <p:cNvGraphicFramePr>
            <a:graphicFrameLocks noGrp="1" noChangeAspect="1"/>
          </p:cNvGraphicFramePr>
          <p:nvPr>
            <p:extLst>
              <p:ext uri="{D42A27DB-BD31-4B8C-83A1-F6EECF244321}">
                <p14:modId xmlns:p14="http://schemas.microsoft.com/office/powerpoint/2010/main" val="1736768989"/>
              </p:ext>
            </p:extLst>
          </p:nvPr>
        </p:nvGraphicFramePr>
        <p:xfrm>
          <a:off x="6567722" y="3230125"/>
          <a:ext cx="854756" cy="942085"/>
        </p:xfrm>
        <a:graphic>
          <a:graphicData uri="http://schemas.openxmlformats.org/drawingml/2006/table">
            <a:tbl>
              <a:tblPr firstRow="1" bandRow="1">
                <a:tableStyleId>{5C22544A-7EE6-4342-B048-85BDC9FD1C3A}</a:tableStyleId>
              </a:tblPr>
              <a:tblGrid>
                <a:gridCol w="854756">
                  <a:extLst>
                    <a:ext uri="{9D8B030D-6E8A-4147-A177-3AD203B41FA5}">
                      <a16:colId xmlns:a16="http://schemas.microsoft.com/office/drawing/2014/main" val="20000"/>
                    </a:ext>
                  </a:extLst>
                </a:gridCol>
              </a:tblGrid>
              <a:tr h="242665">
                <a:tc>
                  <a:txBody>
                    <a:bodyPr/>
                    <a:lstStyle/>
                    <a:p>
                      <a:pPr algn="ctr"/>
                      <a:r>
                        <a:rPr lang="fi-FI" sz="800" dirty="0">
                          <a:solidFill>
                            <a:schemeClr val="tx1"/>
                          </a:solidFill>
                        </a:rPr>
                        <a:t>LTE</a:t>
                      </a:r>
                      <a:endParaRPr lang="en-US" sz="800" dirty="0">
                        <a:solidFill>
                          <a:schemeClr val="tx1"/>
                        </a:solidFill>
                      </a:endParaRPr>
                    </a:p>
                  </a:txBody>
                  <a:tcPr anchor="ctr">
                    <a:solidFill>
                      <a:schemeClr val="accent3"/>
                    </a:solidFill>
                  </a:tcPr>
                </a:tc>
                <a:extLst>
                  <a:ext uri="{0D108BD9-81ED-4DB2-BD59-A6C34878D82A}">
                    <a16:rowId xmlns:a16="http://schemas.microsoft.com/office/drawing/2014/main" val="10000"/>
                  </a:ext>
                </a:extLst>
              </a:tr>
              <a:tr h="233140">
                <a:tc>
                  <a:txBody>
                    <a:bodyPr/>
                    <a:lstStyle/>
                    <a:p>
                      <a:pPr algn="ctr"/>
                      <a:r>
                        <a:rPr lang="en-US" sz="800" noProof="0" dirty="0"/>
                        <a:t>3</a:t>
                      </a:r>
                      <a:r>
                        <a:rPr lang="en-US" sz="800" baseline="0" noProof="0" dirty="0"/>
                        <a:t> Cells</a:t>
                      </a:r>
                      <a:endParaRPr lang="en-US" sz="800" noProof="0" dirty="0"/>
                    </a:p>
                  </a:txBody>
                  <a:tcPr anchor="ctr">
                    <a:solidFill>
                      <a:schemeClr val="bg1">
                        <a:lumMod val="85000"/>
                      </a:schemeClr>
                    </a:solidFill>
                  </a:tcPr>
                </a:tc>
                <a:extLst>
                  <a:ext uri="{0D108BD9-81ED-4DB2-BD59-A6C34878D82A}">
                    <a16:rowId xmlns:a16="http://schemas.microsoft.com/office/drawing/2014/main" val="10001"/>
                  </a:ext>
                </a:extLst>
              </a:tr>
              <a:tr h="233140">
                <a:tc>
                  <a:txBody>
                    <a:bodyPr/>
                    <a:lstStyle/>
                    <a:p>
                      <a:pPr algn="ctr"/>
                      <a:r>
                        <a:rPr lang="en-US" sz="800" noProof="0" dirty="0"/>
                        <a:t>3 Cells</a:t>
                      </a:r>
                    </a:p>
                  </a:txBody>
                  <a:tcPr anchor="ctr">
                    <a:solidFill>
                      <a:schemeClr val="bg1"/>
                    </a:solidFill>
                  </a:tcPr>
                </a:tc>
                <a:extLst>
                  <a:ext uri="{0D108BD9-81ED-4DB2-BD59-A6C34878D82A}">
                    <a16:rowId xmlns:a16="http://schemas.microsoft.com/office/drawing/2014/main" val="10002"/>
                  </a:ext>
                </a:extLst>
              </a:tr>
              <a:tr h="233140">
                <a:tc>
                  <a:txBody>
                    <a:bodyPr/>
                    <a:lstStyle/>
                    <a:p>
                      <a:pPr algn="ctr"/>
                      <a:r>
                        <a:rPr lang="en-US" sz="800" noProof="0" dirty="0"/>
                        <a:t>6 Cells</a:t>
                      </a: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graphicFrame>
        <p:nvGraphicFramePr>
          <p:cNvPr id="10" name="Table 9">
            <a:extLst>
              <a:ext uri="{FF2B5EF4-FFF2-40B4-BE49-F238E27FC236}">
                <a16:creationId xmlns:a16="http://schemas.microsoft.com/office/drawing/2014/main" id="{746C5423-B138-4FA6-B249-986CC9C57EE2}"/>
              </a:ext>
            </a:extLst>
          </p:cNvPr>
          <p:cNvGraphicFramePr>
            <a:graphicFrameLocks noGrp="1" noChangeAspect="1"/>
          </p:cNvGraphicFramePr>
          <p:nvPr>
            <p:extLst>
              <p:ext uri="{D42A27DB-BD31-4B8C-83A1-F6EECF244321}">
                <p14:modId xmlns:p14="http://schemas.microsoft.com/office/powerpoint/2010/main" val="542122668"/>
              </p:ext>
            </p:extLst>
          </p:nvPr>
        </p:nvGraphicFramePr>
        <p:xfrm>
          <a:off x="7621506" y="3229602"/>
          <a:ext cx="854756" cy="932560"/>
        </p:xfrm>
        <a:graphic>
          <a:graphicData uri="http://schemas.openxmlformats.org/drawingml/2006/table">
            <a:tbl>
              <a:tblPr firstRow="1" bandRow="1">
                <a:tableStyleId>{5C22544A-7EE6-4342-B048-85BDC9FD1C3A}</a:tableStyleId>
              </a:tblPr>
              <a:tblGrid>
                <a:gridCol w="854756">
                  <a:extLst>
                    <a:ext uri="{9D8B030D-6E8A-4147-A177-3AD203B41FA5}">
                      <a16:colId xmlns:a16="http://schemas.microsoft.com/office/drawing/2014/main" val="20000"/>
                    </a:ext>
                  </a:extLst>
                </a:gridCol>
              </a:tblGrid>
              <a:tr h="233140">
                <a:tc>
                  <a:txBody>
                    <a:bodyPr/>
                    <a:lstStyle/>
                    <a:p>
                      <a:pPr algn="ctr"/>
                      <a:r>
                        <a:rPr lang="fi-FI" sz="800" dirty="0">
                          <a:solidFill>
                            <a:schemeClr val="tx1"/>
                          </a:solidFill>
                        </a:rPr>
                        <a:t>SRAN</a:t>
                      </a:r>
                      <a:endParaRPr lang="en-US" sz="800" dirty="0">
                        <a:solidFill>
                          <a:schemeClr val="tx1"/>
                        </a:solidFill>
                      </a:endParaRPr>
                    </a:p>
                  </a:txBody>
                  <a:tcPr anchor="ctr">
                    <a:solidFill>
                      <a:schemeClr val="accent3"/>
                    </a:solidFill>
                  </a:tcPr>
                </a:tc>
                <a:extLst>
                  <a:ext uri="{0D108BD9-81ED-4DB2-BD59-A6C34878D82A}">
                    <a16:rowId xmlns:a16="http://schemas.microsoft.com/office/drawing/2014/main" val="10000"/>
                  </a:ext>
                </a:extLst>
              </a:tr>
              <a:tr h="233140">
                <a:tc>
                  <a:txBody>
                    <a:bodyPr/>
                    <a:lstStyle/>
                    <a:p>
                      <a:pPr algn="ctr"/>
                      <a:r>
                        <a:rPr lang="en-US" sz="800" baseline="0" noProof="0" dirty="0"/>
                        <a:t>9 Cells</a:t>
                      </a:r>
                      <a:endParaRPr lang="en-US" sz="800" noProof="0" dirty="0"/>
                    </a:p>
                  </a:txBody>
                  <a:tcPr anchor="ctr">
                    <a:solidFill>
                      <a:schemeClr val="bg1">
                        <a:lumMod val="85000"/>
                      </a:schemeClr>
                    </a:solidFill>
                  </a:tcPr>
                </a:tc>
                <a:extLst>
                  <a:ext uri="{0D108BD9-81ED-4DB2-BD59-A6C34878D82A}">
                    <a16:rowId xmlns:a16="http://schemas.microsoft.com/office/drawing/2014/main" val="10001"/>
                  </a:ext>
                </a:extLst>
              </a:tr>
              <a:tr h="233140">
                <a:tc>
                  <a:txBody>
                    <a:bodyPr/>
                    <a:lstStyle/>
                    <a:p>
                      <a:pPr algn="ctr"/>
                      <a:r>
                        <a:rPr lang="en-US" sz="800" noProof="0" dirty="0"/>
                        <a:t>12 Cells</a:t>
                      </a:r>
                    </a:p>
                  </a:txBody>
                  <a:tcPr anchor="ctr">
                    <a:solidFill>
                      <a:schemeClr val="bg1"/>
                    </a:solidFill>
                  </a:tcPr>
                </a:tc>
                <a:extLst>
                  <a:ext uri="{0D108BD9-81ED-4DB2-BD59-A6C34878D82A}">
                    <a16:rowId xmlns:a16="http://schemas.microsoft.com/office/drawing/2014/main" val="10002"/>
                  </a:ext>
                </a:extLst>
              </a:tr>
              <a:tr h="233140">
                <a:tc>
                  <a:txBody>
                    <a:bodyPr/>
                    <a:lstStyle/>
                    <a:p>
                      <a:pPr algn="ctr"/>
                      <a:r>
                        <a:rPr lang="en-US" sz="800" noProof="0" dirty="0"/>
                        <a:t>18 Cells</a:t>
                      </a: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11" name="Rectangle 10">
            <a:extLst>
              <a:ext uri="{FF2B5EF4-FFF2-40B4-BE49-F238E27FC236}">
                <a16:creationId xmlns:a16="http://schemas.microsoft.com/office/drawing/2014/main" id="{DD2C5552-D8B1-4FBD-B564-766F6BDBB942}"/>
              </a:ext>
            </a:extLst>
          </p:cNvPr>
          <p:cNvSpPr>
            <a:spLocks/>
          </p:cNvSpPr>
          <p:nvPr/>
        </p:nvSpPr>
        <p:spPr>
          <a:xfrm>
            <a:off x="6557540" y="3230125"/>
            <a:ext cx="876875" cy="93600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BD820FC-2A66-4857-8AC8-7B92F742C93D}"/>
              </a:ext>
            </a:extLst>
          </p:cNvPr>
          <p:cNvSpPr>
            <a:spLocks/>
          </p:cNvSpPr>
          <p:nvPr/>
        </p:nvSpPr>
        <p:spPr>
          <a:xfrm>
            <a:off x="7614260" y="3231805"/>
            <a:ext cx="876875" cy="93600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a:solidFill>
                <a:srgbClr val="FFFFFF"/>
              </a:solidFill>
            </a:endParaRPr>
          </a:p>
        </p:txBody>
      </p:sp>
      <p:sp>
        <p:nvSpPr>
          <p:cNvPr id="13" name="Title 1">
            <a:extLst>
              <a:ext uri="{FF2B5EF4-FFF2-40B4-BE49-F238E27FC236}">
                <a16:creationId xmlns:a16="http://schemas.microsoft.com/office/drawing/2014/main" id="{BBB71C9D-73D0-45BC-A92A-FD57DD8F87BD}"/>
              </a:ext>
            </a:extLst>
          </p:cNvPr>
          <p:cNvSpPr txBox="1">
            <a:spLocks/>
          </p:cNvSpPr>
          <p:nvPr/>
        </p:nvSpPr>
        <p:spPr bwMode="auto">
          <a:xfrm>
            <a:off x="6131052" y="1069449"/>
            <a:ext cx="2038182" cy="234553"/>
          </a:xfrm>
          <a:prstGeom prst="rect">
            <a:avLst/>
          </a:prstGeom>
          <a:noFill/>
          <a:ln w="9525">
            <a:noFill/>
            <a:miter lim="800000"/>
            <a:headEnd/>
            <a:tailEnd/>
          </a:ln>
        </p:spPr>
        <p:txBody>
          <a:bodyPr vert="horz" wrap="square" lIns="0" tIns="45699" rIns="0" bIns="45699" numCol="1" anchor="t" anchorCtr="0" compatLnSpc="1">
            <a:prstTxWarp prst="textNoShape">
              <a:avLst/>
            </a:prstTxWarp>
          </a:bodyPr>
          <a:lstStyle/>
          <a:p>
            <a:pPr>
              <a:defRPr/>
            </a:pPr>
            <a:r>
              <a:rPr lang="en-US" sz="1100" b="1" dirty="0">
                <a:solidFill>
                  <a:srgbClr val="124191"/>
                </a:solidFill>
                <a:latin typeface="Arial"/>
                <a:ea typeface="ＭＳ Ｐゴシック"/>
                <a:cs typeface="Arial"/>
              </a:rPr>
              <a:t>Definition of Single RAN Cell</a:t>
            </a:r>
            <a:r>
              <a:rPr lang="fi-FI" sz="1100" b="1" dirty="0">
                <a:solidFill>
                  <a:srgbClr val="124191"/>
                </a:solidFill>
                <a:latin typeface="Arial"/>
                <a:ea typeface="ＭＳ Ｐゴシック"/>
                <a:cs typeface="Arial"/>
              </a:rPr>
              <a:t> </a:t>
            </a:r>
            <a:endParaRPr lang="en-US" sz="1100" b="1" dirty="0">
              <a:solidFill>
                <a:srgbClr val="124191"/>
              </a:solidFill>
              <a:latin typeface="Arial"/>
              <a:ea typeface="ＭＳ Ｐゴシック"/>
              <a:cs typeface="Arial"/>
            </a:endParaRPr>
          </a:p>
        </p:txBody>
      </p:sp>
      <p:graphicFrame>
        <p:nvGraphicFramePr>
          <p:cNvPr id="14" name="Table 13">
            <a:extLst>
              <a:ext uri="{FF2B5EF4-FFF2-40B4-BE49-F238E27FC236}">
                <a16:creationId xmlns:a16="http://schemas.microsoft.com/office/drawing/2014/main" id="{DE3D8821-A314-469A-A15A-7C13A3636BBA}"/>
              </a:ext>
            </a:extLst>
          </p:cNvPr>
          <p:cNvGraphicFramePr>
            <a:graphicFrameLocks noGrp="1" noChangeAspect="1"/>
          </p:cNvGraphicFramePr>
          <p:nvPr>
            <p:extLst>
              <p:ext uri="{D42A27DB-BD31-4B8C-83A1-F6EECF244321}">
                <p14:modId xmlns:p14="http://schemas.microsoft.com/office/powerpoint/2010/main" val="1667723159"/>
              </p:ext>
            </p:extLst>
          </p:nvPr>
        </p:nvGraphicFramePr>
        <p:xfrm>
          <a:off x="4478126" y="3225693"/>
          <a:ext cx="854756" cy="932560"/>
        </p:xfrm>
        <a:graphic>
          <a:graphicData uri="http://schemas.openxmlformats.org/drawingml/2006/table">
            <a:tbl>
              <a:tblPr firstRow="1" bandRow="1">
                <a:tableStyleId>{5C22544A-7EE6-4342-B048-85BDC9FD1C3A}</a:tableStyleId>
              </a:tblPr>
              <a:tblGrid>
                <a:gridCol w="854756">
                  <a:extLst>
                    <a:ext uri="{9D8B030D-6E8A-4147-A177-3AD203B41FA5}">
                      <a16:colId xmlns:a16="http://schemas.microsoft.com/office/drawing/2014/main" val="20000"/>
                    </a:ext>
                  </a:extLst>
                </a:gridCol>
              </a:tblGrid>
              <a:tr h="233140">
                <a:tc>
                  <a:txBody>
                    <a:bodyPr/>
                    <a:lstStyle/>
                    <a:p>
                      <a:pPr algn="ctr"/>
                      <a:r>
                        <a:rPr lang="fi-FI" sz="800" dirty="0">
                          <a:solidFill>
                            <a:schemeClr val="tx1"/>
                          </a:solidFill>
                        </a:rPr>
                        <a:t>GSM</a:t>
                      </a:r>
                      <a:endParaRPr lang="en-US" sz="800" dirty="0">
                        <a:solidFill>
                          <a:schemeClr val="tx1"/>
                        </a:solidFill>
                      </a:endParaRPr>
                    </a:p>
                  </a:txBody>
                  <a:tcPr anchor="ctr">
                    <a:solidFill>
                      <a:schemeClr val="accent3"/>
                    </a:solidFill>
                  </a:tcPr>
                </a:tc>
                <a:extLst>
                  <a:ext uri="{0D108BD9-81ED-4DB2-BD59-A6C34878D82A}">
                    <a16:rowId xmlns:a16="http://schemas.microsoft.com/office/drawing/2014/main" val="10000"/>
                  </a:ext>
                </a:extLst>
              </a:tr>
              <a:tr h="233140">
                <a:tc>
                  <a:txBody>
                    <a:bodyPr/>
                    <a:lstStyle/>
                    <a:p>
                      <a:pPr algn="ctr"/>
                      <a:r>
                        <a:rPr lang="en-US" sz="800" noProof="0" dirty="0"/>
                        <a:t>3</a:t>
                      </a:r>
                      <a:r>
                        <a:rPr lang="en-US" sz="800" baseline="0" noProof="0" dirty="0"/>
                        <a:t> Cells</a:t>
                      </a:r>
                      <a:endParaRPr lang="en-US" sz="800" noProof="0" dirty="0"/>
                    </a:p>
                  </a:txBody>
                  <a:tcPr anchor="ctr">
                    <a:solidFill>
                      <a:schemeClr val="bg1">
                        <a:lumMod val="85000"/>
                      </a:schemeClr>
                    </a:solidFill>
                  </a:tcPr>
                </a:tc>
                <a:extLst>
                  <a:ext uri="{0D108BD9-81ED-4DB2-BD59-A6C34878D82A}">
                    <a16:rowId xmlns:a16="http://schemas.microsoft.com/office/drawing/2014/main" val="10001"/>
                  </a:ext>
                </a:extLst>
              </a:tr>
              <a:tr h="233140">
                <a:tc>
                  <a:txBody>
                    <a:bodyPr/>
                    <a:lstStyle/>
                    <a:p>
                      <a:pPr algn="ctr"/>
                      <a:r>
                        <a:rPr lang="en-US" sz="800" noProof="0" dirty="0"/>
                        <a:t>3 Cells</a:t>
                      </a:r>
                    </a:p>
                  </a:txBody>
                  <a:tcPr anchor="ctr">
                    <a:solidFill>
                      <a:schemeClr val="bg1"/>
                    </a:solidFill>
                  </a:tcPr>
                </a:tc>
                <a:extLst>
                  <a:ext uri="{0D108BD9-81ED-4DB2-BD59-A6C34878D82A}">
                    <a16:rowId xmlns:a16="http://schemas.microsoft.com/office/drawing/2014/main" val="10002"/>
                  </a:ext>
                </a:extLst>
              </a:tr>
              <a:tr h="233140">
                <a:tc>
                  <a:txBody>
                    <a:bodyPr/>
                    <a:lstStyle/>
                    <a:p>
                      <a:pPr algn="ctr"/>
                      <a:r>
                        <a:rPr lang="en-US" sz="800" noProof="0" dirty="0"/>
                        <a:t>3 Cells</a:t>
                      </a: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15" name="Rectangle 14">
            <a:extLst>
              <a:ext uri="{FF2B5EF4-FFF2-40B4-BE49-F238E27FC236}">
                <a16:creationId xmlns:a16="http://schemas.microsoft.com/office/drawing/2014/main" id="{4689CDE2-995E-4330-A81E-9B322239B3D9}"/>
              </a:ext>
            </a:extLst>
          </p:cNvPr>
          <p:cNvSpPr>
            <a:spLocks/>
          </p:cNvSpPr>
          <p:nvPr/>
        </p:nvSpPr>
        <p:spPr>
          <a:xfrm>
            <a:off x="4470369" y="3225702"/>
            <a:ext cx="864000" cy="93600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a:solidFill>
                <a:srgbClr val="FFFFFF"/>
              </a:solidFill>
            </a:endParaRPr>
          </a:p>
        </p:txBody>
      </p:sp>
      <p:sp>
        <p:nvSpPr>
          <p:cNvPr id="16" name="TextBox 15">
            <a:extLst>
              <a:ext uri="{FF2B5EF4-FFF2-40B4-BE49-F238E27FC236}">
                <a16:creationId xmlns:a16="http://schemas.microsoft.com/office/drawing/2014/main" id="{F4905CBD-AF96-4772-8E07-739052865530}"/>
              </a:ext>
            </a:extLst>
          </p:cNvPr>
          <p:cNvSpPr txBox="1">
            <a:spLocks noChangeAspect="1"/>
          </p:cNvSpPr>
          <p:nvPr/>
        </p:nvSpPr>
        <p:spPr>
          <a:xfrm>
            <a:off x="5295524" y="3554672"/>
            <a:ext cx="274434" cy="276999"/>
          </a:xfrm>
          <a:prstGeom prst="rect">
            <a:avLst/>
          </a:prstGeom>
          <a:noFill/>
        </p:spPr>
        <p:txBody>
          <a:bodyPr wrap="none" lIns="91434" tIns="45717" rIns="91434" bIns="45717" rtlCol="0">
            <a:spAutoFit/>
          </a:bodyPr>
          <a:lstStyle/>
          <a:p>
            <a:r>
              <a:rPr lang="fi-FI" sz="1200" dirty="0">
                <a:solidFill>
                  <a:srgbClr val="124191"/>
                </a:solidFill>
              </a:rPr>
              <a:t>+</a:t>
            </a:r>
            <a:endParaRPr lang="en-US" sz="1200" dirty="0">
              <a:solidFill>
                <a:srgbClr val="124191"/>
              </a:solidFill>
            </a:endParaRPr>
          </a:p>
        </p:txBody>
      </p:sp>
      <p:grpSp>
        <p:nvGrpSpPr>
          <p:cNvPr id="17" name="Group 54">
            <a:extLst>
              <a:ext uri="{FF2B5EF4-FFF2-40B4-BE49-F238E27FC236}">
                <a16:creationId xmlns:a16="http://schemas.microsoft.com/office/drawing/2014/main" id="{7270846B-A08D-4E67-8D19-42658C2B8F10}"/>
              </a:ext>
            </a:extLst>
          </p:cNvPr>
          <p:cNvGrpSpPr/>
          <p:nvPr/>
        </p:nvGrpSpPr>
        <p:grpSpPr>
          <a:xfrm>
            <a:off x="5751169" y="1434396"/>
            <a:ext cx="2551501" cy="1470724"/>
            <a:chOff x="6259144" y="1590696"/>
            <a:chExt cx="2551501" cy="1470724"/>
          </a:xfrm>
        </p:grpSpPr>
        <p:grpSp>
          <p:nvGrpSpPr>
            <p:cNvPr id="18" name="Group 5">
              <a:extLst>
                <a:ext uri="{FF2B5EF4-FFF2-40B4-BE49-F238E27FC236}">
                  <a16:creationId xmlns:a16="http://schemas.microsoft.com/office/drawing/2014/main" id="{DF785706-3B29-42C5-BD57-D34598BCB348}"/>
                </a:ext>
              </a:extLst>
            </p:cNvPr>
            <p:cNvGrpSpPr>
              <a:grpSpLocks noChangeAspect="1"/>
            </p:cNvGrpSpPr>
            <p:nvPr/>
          </p:nvGrpSpPr>
          <p:grpSpPr>
            <a:xfrm>
              <a:off x="6259159" y="1590696"/>
              <a:ext cx="932845" cy="694449"/>
              <a:chOff x="125040" y="1000126"/>
              <a:chExt cx="1865685" cy="1388898"/>
            </a:xfrm>
          </p:grpSpPr>
          <p:sp>
            <p:nvSpPr>
              <p:cNvPr id="46" name="Oval 45">
                <a:extLst>
                  <a:ext uri="{FF2B5EF4-FFF2-40B4-BE49-F238E27FC236}">
                    <a16:creationId xmlns:a16="http://schemas.microsoft.com/office/drawing/2014/main" id="{AA6EDF13-5C88-4A8A-8548-B4B636F17E4C}"/>
                  </a:ext>
                </a:extLst>
              </p:cNvPr>
              <p:cNvSpPr/>
              <p:nvPr/>
            </p:nvSpPr>
            <p:spPr>
              <a:xfrm>
                <a:off x="125040" y="1000126"/>
                <a:ext cx="1865685" cy="704849"/>
              </a:xfrm>
              <a:prstGeom prst="ellipse">
                <a:avLst/>
              </a:prstGeom>
              <a:solidFill>
                <a:srgbClr val="68717A"/>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47" name="Isosceles Triangle 46">
                <a:extLst>
                  <a:ext uri="{FF2B5EF4-FFF2-40B4-BE49-F238E27FC236}">
                    <a16:creationId xmlns:a16="http://schemas.microsoft.com/office/drawing/2014/main" id="{4AC05AA2-863E-4405-8698-E43C3B770AEC}"/>
                  </a:ext>
                </a:extLst>
              </p:cNvPr>
              <p:cNvSpPr/>
              <p:nvPr/>
            </p:nvSpPr>
            <p:spPr>
              <a:xfrm rot="932787">
                <a:off x="638175" y="1409700"/>
                <a:ext cx="695325" cy="885825"/>
              </a:xfrm>
              <a:prstGeom prst="triangle">
                <a:avLst/>
              </a:prstGeom>
              <a:solidFill>
                <a:srgbClr val="FFFF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48" name="Isosceles Triangle 47">
                <a:extLst>
                  <a:ext uri="{FF2B5EF4-FFF2-40B4-BE49-F238E27FC236}">
                    <a16:creationId xmlns:a16="http://schemas.microsoft.com/office/drawing/2014/main" id="{09B3107E-BEF3-423D-BEA3-7900E64BE318}"/>
                  </a:ext>
                </a:extLst>
              </p:cNvPr>
              <p:cNvSpPr/>
              <p:nvPr/>
            </p:nvSpPr>
            <p:spPr>
              <a:xfrm rot="20519459">
                <a:off x="1043387" y="1363690"/>
                <a:ext cx="397164" cy="969910"/>
              </a:xfrm>
              <a:prstGeom prst="triangle">
                <a:avLst/>
              </a:prstGeom>
              <a:solidFill>
                <a:srgbClr val="FFFF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49" name="Oval 48">
                <a:extLst>
                  <a:ext uri="{FF2B5EF4-FFF2-40B4-BE49-F238E27FC236}">
                    <a16:creationId xmlns:a16="http://schemas.microsoft.com/office/drawing/2014/main" id="{8BFBD0A0-370F-4D4F-AF40-C19A605394E0}"/>
                  </a:ext>
                </a:extLst>
              </p:cNvPr>
              <p:cNvSpPr/>
              <p:nvPr/>
            </p:nvSpPr>
            <p:spPr>
              <a:xfrm>
                <a:off x="742950" y="1304925"/>
                <a:ext cx="847725" cy="333375"/>
              </a:xfrm>
              <a:prstGeom prst="ellipse">
                <a:avLst/>
              </a:prstGeom>
              <a:solidFill>
                <a:srgbClr val="00C9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50" name="Oval 49">
                <a:extLst>
                  <a:ext uri="{FF2B5EF4-FFF2-40B4-BE49-F238E27FC236}">
                    <a16:creationId xmlns:a16="http://schemas.microsoft.com/office/drawing/2014/main" id="{F814C0AA-387C-4CE0-92CA-65D23421F70F}"/>
                  </a:ext>
                </a:extLst>
              </p:cNvPr>
              <p:cNvSpPr/>
              <p:nvPr/>
            </p:nvSpPr>
            <p:spPr>
              <a:xfrm>
                <a:off x="319087" y="1138237"/>
                <a:ext cx="847725" cy="333375"/>
              </a:xfrm>
              <a:prstGeom prst="ellipse">
                <a:avLst/>
              </a:prstGeom>
              <a:solidFill>
                <a:srgbClr val="00C9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51" name="Oval 50">
                <a:extLst>
                  <a:ext uri="{FF2B5EF4-FFF2-40B4-BE49-F238E27FC236}">
                    <a16:creationId xmlns:a16="http://schemas.microsoft.com/office/drawing/2014/main" id="{93D55533-16CD-41FE-92F8-20D0C306A158}"/>
                  </a:ext>
                </a:extLst>
              </p:cNvPr>
              <p:cNvSpPr/>
              <p:nvPr/>
            </p:nvSpPr>
            <p:spPr>
              <a:xfrm>
                <a:off x="895350" y="1138237"/>
                <a:ext cx="847725" cy="333375"/>
              </a:xfrm>
              <a:prstGeom prst="ellipse">
                <a:avLst/>
              </a:prstGeom>
              <a:solidFill>
                <a:srgbClr val="00C9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52" name="TextBox 51">
                <a:extLst>
                  <a:ext uri="{FF2B5EF4-FFF2-40B4-BE49-F238E27FC236}">
                    <a16:creationId xmlns:a16="http://schemas.microsoft.com/office/drawing/2014/main" id="{94742D65-976F-4ACE-8708-7B859AC3788F}"/>
                  </a:ext>
                </a:extLst>
              </p:cNvPr>
              <p:cNvSpPr txBox="1"/>
              <p:nvPr/>
            </p:nvSpPr>
            <p:spPr>
              <a:xfrm rot="948756">
                <a:off x="351381" y="1988914"/>
                <a:ext cx="10650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a:noFill/>
                    </a:ln>
                    <a:solidFill>
                      <a:srgbClr val="124191"/>
                    </a:solidFill>
                    <a:effectLst/>
                    <a:uLnTx/>
                    <a:uFillTx/>
                  </a:rPr>
                  <a:t>WCDMA</a:t>
                </a:r>
                <a:endParaRPr kumimoji="0" lang="en-US" sz="700" b="0" i="0" u="none" strike="noStrike" kern="0" cap="none" spc="0" normalizeH="0" baseline="0" noProof="0" dirty="0">
                  <a:ln>
                    <a:noFill/>
                  </a:ln>
                  <a:solidFill>
                    <a:srgbClr val="124191"/>
                  </a:solidFill>
                  <a:effectLst/>
                  <a:uLnTx/>
                  <a:uFillTx/>
                </a:endParaRPr>
              </a:p>
            </p:txBody>
          </p:sp>
          <p:sp>
            <p:nvSpPr>
              <p:cNvPr id="53" name="TextBox 52">
                <a:extLst>
                  <a:ext uri="{FF2B5EF4-FFF2-40B4-BE49-F238E27FC236}">
                    <a16:creationId xmlns:a16="http://schemas.microsoft.com/office/drawing/2014/main" id="{36F08130-28F2-4E23-91F1-FD2C2716B3C2}"/>
                  </a:ext>
                </a:extLst>
              </p:cNvPr>
              <p:cNvSpPr txBox="1"/>
              <p:nvPr/>
            </p:nvSpPr>
            <p:spPr>
              <a:xfrm>
                <a:off x="497041" y="1097920"/>
                <a:ext cx="484747" cy="4308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124191"/>
                    </a:solidFill>
                    <a:effectLst/>
                    <a:uLnTx/>
                    <a:uFillTx/>
                  </a:rPr>
                  <a:t>1</a:t>
                </a:r>
                <a:endParaRPr kumimoji="0" lang="en-US" sz="800" b="1" i="0" u="none" strike="noStrike" kern="0" cap="none" spc="0" normalizeH="0" baseline="0" noProof="0" dirty="0">
                  <a:ln>
                    <a:noFill/>
                  </a:ln>
                  <a:solidFill>
                    <a:srgbClr val="124191"/>
                  </a:solidFill>
                  <a:effectLst/>
                  <a:uLnTx/>
                  <a:uFillTx/>
                </a:endParaRPr>
              </a:p>
            </p:txBody>
          </p:sp>
          <p:sp>
            <p:nvSpPr>
              <p:cNvPr id="54" name="TextBox 53">
                <a:extLst>
                  <a:ext uri="{FF2B5EF4-FFF2-40B4-BE49-F238E27FC236}">
                    <a16:creationId xmlns:a16="http://schemas.microsoft.com/office/drawing/2014/main" id="{07297051-44A8-4511-AC38-BDE47B7C2657}"/>
                  </a:ext>
                </a:extLst>
              </p:cNvPr>
              <p:cNvSpPr txBox="1"/>
              <p:nvPr/>
            </p:nvSpPr>
            <p:spPr>
              <a:xfrm>
                <a:off x="858994" y="1355096"/>
                <a:ext cx="484747" cy="4308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124191"/>
                    </a:solidFill>
                    <a:effectLst/>
                    <a:uLnTx/>
                    <a:uFillTx/>
                  </a:rPr>
                  <a:t>3</a:t>
                </a:r>
                <a:endParaRPr kumimoji="0" lang="en-US" sz="800" b="1" i="0" u="none" strike="noStrike" kern="0" cap="none" spc="0" normalizeH="0" baseline="0" noProof="0" dirty="0">
                  <a:ln>
                    <a:noFill/>
                  </a:ln>
                  <a:solidFill>
                    <a:srgbClr val="124191"/>
                  </a:solidFill>
                  <a:effectLst/>
                  <a:uLnTx/>
                  <a:uFillTx/>
                </a:endParaRPr>
              </a:p>
            </p:txBody>
          </p:sp>
          <p:sp>
            <p:nvSpPr>
              <p:cNvPr id="55" name="TextBox 54">
                <a:extLst>
                  <a:ext uri="{FF2B5EF4-FFF2-40B4-BE49-F238E27FC236}">
                    <a16:creationId xmlns:a16="http://schemas.microsoft.com/office/drawing/2014/main" id="{491F3A84-2634-4475-8EF4-AED4CCD04D1D}"/>
                  </a:ext>
                </a:extLst>
              </p:cNvPr>
              <p:cNvSpPr txBox="1"/>
              <p:nvPr/>
            </p:nvSpPr>
            <p:spPr>
              <a:xfrm>
                <a:off x="1116167" y="1116972"/>
                <a:ext cx="484747" cy="4308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124191"/>
                    </a:solidFill>
                    <a:effectLst/>
                    <a:uLnTx/>
                    <a:uFillTx/>
                  </a:rPr>
                  <a:t>2</a:t>
                </a:r>
                <a:endParaRPr kumimoji="0" lang="en-US" sz="800" b="1" i="0" u="none" strike="noStrike" kern="0" cap="none" spc="0" normalizeH="0" baseline="0" noProof="0" dirty="0">
                  <a:ln>
                    <a:noFill/>
                  </a:ln>
                  <a:solidFill>
                    <a:srgbClr val="124191"/>
                  </a:solidFill>
                  <a:effectLst/>
                  <a:uLnTx/>
                  <a:uFillTx/>
                </a:endParaRPr>
              </a:p>
            </p:txBody>
          </p:sp>
        </p:grpSp>
        <p:sp>
          <p:nvSpPr>
            <p:cNvPr id="19" name="Oval 18">
              <a:extLst>
                <a:ext uri="{FF2B5EF4-FFF2-40B4-BE49-F238E27FC236}">
                  <a16:creationId xmlns:a16="http://schemas.microsoft.com/office/drawing/2014/main" id="{4FF01679-2108-44DB-BFCF-266A9FEBC6DD}"/>
                </a:ext>
              </a:extLst>
            </p:cNvPr>
            <p:cNvSpPr/>
            <p:nvPr/>
          </p:nvSpPr>
          <p:spPr>
            <a:xfrm>
              <a:off x="6259144" y="2381258"/>
              <a:ext cx="932842" cy="352425"/>
            </a:xfrm>
            <a:prstGeom prst="ellipse">
              <a:avLst/>
            </a:prstGeom>
            <a:solidFill>
              <a:srgbClr val="68717A"/>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20" name="Isosceles Triangle 19">
              <a:extLst>
                <a:ext uri="{FF2B5EF4-FFF2-40B4-BE49-F238E27FC236}">
                  <a16:creationId xmlns:a16="http://schemas.microsoft.com/office/drawing/2014/main" id="{75D700DD-9AF8-4F0D-A164-9F37191599E9}"/>
                </a:ext>
              </a:extLst>
            </p:cNvPr>
            <p:cNvSpPr/>
            <p:nvPr/>
          </p:nvSpPr>
          <p:spPr>
            <a:xfrm rot="932787">
              <a:off x="6515711" y="2586045"/>
              <a:ext cx="347662" cy="442913"/>
            </a:xfrm>
            <a:prstGeom prst="triangle">
              <a:avLst/>
            </a:prstGeom>
            <a:solidFill>
              <a:srgbClr val="FFFF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21" name="Isosceles Triangle 20">
              <a:extLst>
                <a:ext uri="{FF2B5EF4-FFF2-40B4-BE49-F238E27FC236}">
                  <a16:creationId xmlns:a16="http://schemas.microsoft.com/office/drawing/2014/main" id="{08696043-532F-47E8-B3D1-C44F8556D3C2}"/>
                </a:ext>
              </a:extLst>
            </p:cNvPr>
            <p:cNvSpPr/>
            <p:nvPr/>
          </p:nvSpPr>
          <p:spPr>
            <a:xfrm rot="20519459">
              <a:off x="6718317" y="2563040"/>
              <a:ext cx="198582" cy="484955"/>
            </a:xfrm>
            <a:prstGeom prst="triangle">
              <a:avLst/>
            </a:prstGeom>
            <a:solidFill>
              <a:srgbClr val="FFFF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22" name="Oval 21">
              <a:extLst>
                <a:ext uri="{FF2B5EF4-FFF2-40B4-BE49-F238E27FC236}">
                  <a16:creationId xmlns:a16="http://schemas.microsoft.com/office/drawing/2014/main" id="{3CB82BEA-5619-4CB8-8EDA-6FD86896D19A}"/>
                </a:ext>
              </a:extLst>
            </p:cNvPr>
            <p:cNvSpPr/>
            <p:nvPr/>
          </p:nvSpPr>
          <p:spPr>
            <a:xfrm>
              <a:off x="6568099" y="2533658"/>
              <a:ext cx="423862" cy="166688"/>
            </a:xfrm>
            <a:prstGeom prst="ellipse">
              <a:avLst/>
            </a:prstGeom>
            <a:solidFill>
              <a:srgbClr val="00C9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23" name="Oval 22">
              <a:extLst>
                <a:ext uri="{FF2B5EF4-FFF2-40B4-BE49-F238E27FC236}">
                  <a16:creationId xmlns:a16="http://schemas.microsoft.com/office/drawing/2014/main" id="{E3FD9BD0-41F2-4CBC-825F-4E3B334BBE55}"/>
                </a:ext>
              </a:extLst>
            </p:cNvPr>
            <p:cNvSpPr/>
            <p:nvPr/>
          </p:nvSpPr>
          <p:spPr>
            <a:xfrm>
              <a:off x="6356167" y="2450314"/>
              <a:ext cx="423862" cy="166688"/>
            </a:xfrm>
            <a:prstGeom prst="ellipse">
              <a:avLst/>
            </a:prstGeom>
            <a:solidFill>
              <a:srgbClr val="00C9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24" name="Oval 23">
              <a:extLst>
                <a:ext uri="{FF2B5EF4-FFF2-40B4-BE49-F238E27FC236}">
                  <a16:creationId xmlns:a16="http://schemas.microsoft.com/office/drawing/2014/main" id="{D07C942E-60C7-49DC-8343-C3B25894E9EC}"/>
                </a:ext>
              </a:extLst>
            </p:cNvPr>
            <p:cNvSpPr/>
            <p:nvPr/>
          </p:nvSpPr>
          <p:spPr>
            <a:xfrm>
              <a:off x="6644299" y="2450314"/>
              <a:ext cx="423862" cy="166688"/>
            </a:xfrm>
            <a:prstGeom prst="ellipse">
              <a:avLst/>
            </a:prstGeom>
            <a:solidFill>
              <a:srgbClr val="00C9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25" name="TextBox 24">
              <a:extLst>
                <a:ext uri="{FF2B5EF4-FFF2-40B4-BE49-F238E27FC236}">
                  <a16:creationId xmlns:a16="http://schemas.microsoft.com/office/drawing/2014/main" id="{F8E95DC2-1B86-4B97-B873-790C61462A85}"/>
                </a:ext>
              </a:extLst>
            </p:cNvPr>
            <p:cNvSpPr txBox="1"/>
            <p:nvPr/>
          </p:nvSpPr>
          <p:spPr>
            <a:xfrm rot="948756">
              <a:off x="6483537" y="2861365"/>
              <a:ext cx="348172" cy="2000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a:noFill/>
                  </a:ln>
                  <a:solidFill>
                    <a:srgbClr val="124191"/>
                  </a:solidFill>
                  <a:effectLst/>
                  <a:uLnTx/>
                  <a:uFillTx/>
                </a:rPr>
                <a:t>LTE</a:t>
              </a:r>
              <a:endParaRPr kumimoji="0" lang="en-US" sz="700" b="0" i="0" u="none" strike="noStrike" kern="0" cap="none" spc="0" normalizeH="0" baseline="0" noProof="0" dirty="0">
                <a:ln>
                  <a:noFill/>
                </a:ln>
                <a:solidFill>
                  <a:srgbClr val="124191"/>
                </a:solidFill>
                <a:effectLst/>
                <a:uLnTx/>
                <a:uFillTx/>
              </a:endParaRPr>
            </a:p>
          </p:txBody>
        </p:sp>
        <p:sp>
          <p:nvSpPr>
            <p:cNvPr id="26" name="TextBox 25">
              <a:extLst>
                <a:ext uri="{FF2B5EF4-FFF2-40B4-BE49-F238E27FC236}">
                  <a16:creationId xmlns:a16="http://schemas.microsoft.com/office/drawing/2014/main" id="{C4B7A943-52EE-4A37-AF37-9F39055F3DCB}"/>
                </a:ext>
              </a:extLst>
            </p:cNvPr>
            <p:cNvSpPr txBox="1"/>
            <p:nvPr/>
          </p:nvSpPr>
          <p:spPr>
            <a:xfrm>
              <a:off x="6464194" y="2430155"/>
              <a:ext cx="24237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FFFFFF"/>
                  </a:solidFill>
                  <a:effectLst/>
                  <a:uLnTx/>
                  <a:uFillTx/>
                </a:rPr>
                <a:t>1</a:t>
              </a:r>
              <a:endParaRPr kumimoji="0" lang="en-US" sz="800" b="1" i="0" u="none" strike="noStrike" kern="0" cap="none" spc="0" normalizeH="0" baseline="0" noProof="0" dirty="0">
                <a:ln>
                  <a:noFill/>
                </a:ln>
                <a:solidFill>
                  <a:srgbClr val="FFFFFF"/>
                </a:solidFill>
                <a:effectLst/>
                <a:uLnTx/>
                <a:uFillTx/>
              </a:endParaRPr>
            </a:p>
          </p:txBody>
        </p:sp>
        <p:sp>
          <p:nvSpPr>
            <p:cNvPr id="27" name="TextBox 26">
              <a:extLst>
                <a:ext uri="{FF2B5EF4-FFF2-40B4-BE49-F238E27FC236}">
                  <a16:creationId xmlns:a16="http://schemas.microsoft.com/office/drawing/2014/main" id="{74FA5DF6-3774-46F1-B555-2C0DFF8F34C6}"/>
                </a:ext>
              </a:extLst>
            </p:cNvPr>
            <p:cNvSpPr txBox="1"/>
            <p:nvPr/>
          </p:nvSpPr>
          <p:spPr>
            <a:xfrm>
              <a:off x="6635645" y="2558743"/>
              <a:ext cx="24237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FFFFFF"/>
                  </a:solidFill>
                  <a:effectLst/>
                  <a:uLnTx/>
                  <a:uFillTx/>
                </a:rPr>
                <a:t>3</a:t>
              </a:r>
              <a:endParaRPr kumimoji="0" lang="en-US" sz="800" b="1" i="0" u="none" strike="noStrike" kern="0" cap="none" spc="0" normalizeH="0" baseline="0" noProof="0" dirty="0">
                <a:ln>
                  <a:noFill/>
                </a:ln>
                <a:solidFill>
                  <a:srgbClr val="FFFFFF"/>
                </a:solidFill>
                <a:effectLst/>
                <a:uLnTx/>
                <a:uFillTx/>
              </a:endParaRPr>
            </a:p>
          </p:txBody>
        </p:sp>
        <p:sp>
          <p:nvSpPr>
            <p:cNvPr id="28" name="TextBox 27">
              <a:extLst>
                <a:ext uri="{FF2B5EF4-FFF2-40B4-BE49-F238E27FC236}">
                  <a16:creationId xmlns:a16="http://schemas.microsoft.com/office/drawing/2014/main" id="{3D299D7D-2016-44E4-84EB-0DA09ABED7A0}"/>
                </a:ext>
              </a:extLst>
            </p:cNvPr>
            <p:cNvSpPr txBox="1"/>
            <p:nvPr/>
          </p:nvSpPr>
          <p:spPr>
            <a:xfrm>
              <a:off x="6773758" y="2430155"/>
              <a:ext cx="24237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FFFFFF"/>
                  </a:solidFill>
                  <a:effectLst/>
                  <a:uLnTx/>
                  <a:uFillTx/>
                </a:rPr>
                <a:t>2</a:t>
              </a:r>
              <a:endParaRPr kumimoji="0" lang="en-US" sz="800" b="1" i="0" u="none" strike="noStrike" kern="0" cap="none" spc="0" normalizeH="0" baseline="0" noProof="0" dirty="0">
                <a:ln>
                  <a:noFill/>
                </a:ln>
                <a:solidFill>
                  <a:srgbClr val="FFFFFF"/>
                </a:solidFill>
                <a:effectLst/>
                <a:uLnTx/>
                <a:uFillTx/>
              </a:endParaRPr>
            </a:p>
          </p:txBody>
        </p:sp>
        <p:sp>
          <p:nvSpPr>
            <p:cNvPr id="29" name="Oval 28">
              <a:extLst>
                <a:ext uri="{FF2B5EF4-FFF2-40B4-BE49-F238E27FC236}">
                  <a16:creationId xmlns:a16="http://schemas.microsoft.com/office/drawing/2014/main" id="{C523CEE3-0EC0-4E34-A5FE-11A2594889BA}"/>
                </a:ext>
              </a:extLst>
            </p:cNvPr>
            <p:cNvSpPr/>
            <p:nvPr/>
          </p:nvSpPr>
          <p:spPr>
            <a:xfrm>
              <a:off x="7658118" y="2058305"/>
              <a:ext cx="1152527" cy="399606"/>
            </a:xfrm>
            <a:prstGeom prst="ellipse">
              <a:avLst/>
            </a:prstGeom>
            <a:solidFill>
              <a:srgbClr val="68717A"/>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30" name="Isosceles Triangle 29">
              <a:extLst>
                <a:ext uri="{FF2B5EF4-FFF2-40B4-BE49-F238E27FC236}">
                  <a16:creationId xmlns:a16="http://schemas.microsoft.com/office/drawing/2014/main" id="{5816D6EB-BCC3-451B-8878-93864BD94958}"/>
                </a:ext>
              </a:extLst>
            </p:cNvPr>
            <p:cNvSpPr/>
            <p:nvPr/>
          </p:nvSpPr>
          <p:spPr>
            <a:xfrm rot="932787">
              <a:off x="8034356" y="2253123"/>
              <a:ext cx="347663" cy="442913"/>
            </a:xfrm>
            <a:prstGeom prst="triangle">
              <a:avLst/>
            </a:prstGeom>
            <a:solidFill>
              <a:srgbClr val="FFFF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31" name="Isosceles Triangle 30">
              <a:extLst>
                <a:ext uri="{FF2B5EF4-FFF2-40B4-BE49-F238E27FC236}">
                  <a16:creationId xmlns:a16="http://schemas.microsoft.com/office/drawing/2014/main" id="{89FD802C-5FEB-40AA-9F1A-62ED208C2113}"/>
                </a:ext>
              </a:extLst>
            </p:cNvPr>
            <p:cNvSpPr/>
            <p:nvPr/>
          </p:nvSpPr>
          <p:spPr>
            <a:xfrm rot="20519459">
              <a:off x="8236963" y="2230118"/>
              <a:ext cx="198582" cy="484955"/>
            </a:xfrm>
            <a:prstGeom prst="triangle">
              <a:avLst/>
            </a:prstGeom>
            <a:solidFill>
              <a:srgbClr val="FFFF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32" name="Oval 31">
              <a:extLst>
                <a:ext uri="{FF2B5EF4-FFF2-40B4-BE49-F238E27FC236}">
                  <a16:creationId xmlns:a16="http://schemas.microsoft.com/office/drawing/2014/main" id="{555216DC-345A-4107-9BEE-851DDE155FE3}"/>
                </a:ext>
              </a:extLst>
            </p:cNvPr>
            <p:cNvSpPr/>
            <p:nvPr/>
          </p:nvSpPr>
          <p:spPr>
            <a:xfrm>
              <a:off x="7783717" y="2113738"/>
              <a:ext cx="423863" cy="166688"/>
            </a:xfrm>
            <a:prstGeom prst="ellipse">
              <a:avLst/>
            </a:prstGeom>
            <a:solidFill>
              <a:srgbClr val="A8BBC0"/>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33" name="Oval 32">
              <a:extLst>
                <a:ext uri="{FF2B5EF4-FFF2-40B4-BE49-F238E27FC236}">
                  <a16:creationId xmlns:a16="http://schemas.microsoft.com/office/drawing/2014/main" id="{3D6A1F54-19E3-4EDC-A369-6206625E620D}"/>
                </a:ext>
              </a:extLst>
            </p:cNvPr>
            <p:cNvSpPr/>
            <p:nvPr/>
          </p:nvSpPr>
          <p:spPr>
            <a:xfrm>
              <a:off x="8083755" y="2266138"/>
              <a:ext cx="423863" cy="166688"/>
            </a:xfrm>
            <a:prstGeom prst="ellipse">
              <a:avLst/>
            </a:prstGeom>
            <a:solidFill>
              <a:srgbClr val="A8BBC0"/>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34" name="Oval 33">
              <a:extLst>
                <a:ext uri="{FF2B5EF4-FFF2-40B4-BE49-F238E27FC236}">
                  <a16:creationId xmlns:a16="http://schemas.microsoft.com/office/drawing/2014/main" id="{78D96BA8-B034-41FD-BE2D-4DE7CB3FDBF6}"/>
                </a:ext>
              </a:extLst>
            </p:cNvPr>
            <p:cNvSpPr/>
            <p:nvPr/>
          </p:nvSpPr>
          <p:spPr>
            <a:xfrm>
              <a:off x="8086744" y="2200736"/>
              <a:ext cx="423863" cy="166688"/>
            </a:xfrm>
            <a:prstGeom prst="ellipse">
              <a:avLst/>
            </a:prstGeom>
            <a:solidFill>
              <a:srgbClr val="00C9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35" name="TextBox 34">
              <a:extLst>
                <a:ext uri="{FF2B5EF4-FFF2-40B4-BE49-F238E27FC236}">
                  <a16:creationId xmlns:a16="http://schemas.microsoft.com/office/drawing/2014/main" id="{439C4086-7DEA-4764-9BC3-342F4E3DBC56}"/>
                </a:ext>
              </a:extLst>
            </p:cNvPr>
            <p:cNvSpPr txBox="1"/>
            <p:nvPr/>
          </p:nvSpPr>
          <p:spPr>
            <a:xfrm rot="948756">
              <a:off x="7976153" y="2512455"/>
              <a:ext cx="431528" cy="2000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700" b="0" i="0" u="none" strike="noStrike" kern="0" cap="none" spc="0" normalizeH="0" baseline="0" noProof="0" dirty="0">
                  <a:ln>
                    <a:noFill/>
                  </a:ln>
                  <a:solidFill>
                    <a:srgbClr val="124191"/>
                  </a:solidFill>
                  <a:effectLst/>
                  <a:uLnTx/>
                  <a:uFillTx/>
                </a:rPr>
                <a:t>SRAN</a:t>
              </a:r>
              <a:endParaRPr kumimoji="0" lang="en-US" sz="700" b="0" i="0" u="none" strike="noStrike" kern="0" cap="none" spc="0" normalizeH="0" baseline="0" noProof="0" dirty="0">
                <a:ln>
                  <a:noFill/>
                </a:ln>
                <a:solidFill>
                  <a:srgbClr val="124191"/>
                </a:solidFill>
                <a:effectLst/>
                <a:uLnTx/>
                <a:uFillTx/>
              </a:endParaRPr>
            </a:p>
          </p:txBody>
        </p:sp>
        <p:sp>
          <p:nvSpPr>
            <p:cNvPr id="36" name="Oval 35">
              <a:extLst>
                <a:ext uri="{FF2B5EF4-FFF2-40B4-BE49-F238E27FC236}">
                  <a16:creationId xmlns:a16="http://schemas.microsoft.com/office/drawing/2014/main" id="{A6ABF21C-E990-4885-989E-AE48EE5A66E8}"/>
                </a:ext>
              </a:extLst>
            </p:cNvPr>
            <p:cNvSpPr/>
            <p:nvPr/>
          </p:nvSpPr>
          <p:spPr>
            <a:xfrm>
              <a:off x="7874812" y="2117392"/>
              <a:ext cx="423863" cy="166688"/>
            </a:xfrm>
            <a:prstGeom prst="ellipse">
              <a:avLst/>
            </a:prstGeom>
            <a:solidFill>
              <a:srgbClr val="00C9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37" name="Oval 36">
              <a:extLst>
                <a:ext uri="{FF2B5EF4-FFF2-40B4-BE49-F238E27FC236}">
                  <a16:creationId xmlns:a16="http://schemas.microsoft.com/office/drawing/2014/main" id="{9184EB9B-6992-4F0C-AA7F-338A86B68F1A}"/>
                </a:ext>
              </a:extLst>
            </p:cNvPr>
            <p:cNvSpPr/>
            <p:nvPr/>
          </p:nvSpPr>
          <p:spPr>
            <a:xfrm>
              <a:off x="8239144" y="2117392"/>
              <a:ext cx="423863" cy="166688"/>
            </a:xfrm>
            <a:prstGeom prst="ellipse">
              <a:avLst/>
            </a:prstGeom>
            <a:solidFill>
              <a:srgbClr val="A8BBC0"/>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38" name="Oval 37">
              <a:extLst>
                <a:ext uri="{FF2B5EF4-FFF2-40B4-BE49-F238E27FC236}">
                  <a16:creationId xmlns:a16="http://schemas.microsoft.com/office/drawing/2014/main" id="{3C40F12A-DEC9-463A-9502-6A17A721E7B1}"/>
                </a:ext>
              </a:extLst>
            </p:cNvPr>
            <p:cNvSpPr/>
            <p:nvPr/>
          </p:nvSpPr>
          <p:spPr>
            <a:xfrm>
              <a:off x="8162944" y="2117392"/>
              <a:ext cx="423863" cy="166688"/>
            </a:xfrm>
            <a:prstGeom prst="ellipse">
              <a:avLst/>
            </a:prstGeom>
            <a:solidFill>
              <a:srgbClr val="00C9FF"/>
            </a:solidFill>
            <a:ln w="9525" cap="flat" cmpd="sng" algn="ctr">
              <a:solidFill>
                <a:srgbClr val="12419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sp>
          <p:nvSpPr>
            <p:cNvPr id="39" name="TextBox 38">
              <a:extLst>
                <a:ext uri="{FF2B5EF4-FFF2-40B4-BE49-F238E27FC236}">
                  <a16:creationId xmlns:a16="http://schemas.microsoft.com/office/drawing/2014/main" id="{9AD4908D-AA2F-4181-BB45-DC86B5D17D5D}"/>
                </a:ext>
              </a:extLst>
            </p:cNvPr>
            <p:cNvSpPr txBox="1"/>
            <p:nvPr/>
          </p:nvSpPr>
          <p:spPr>
            <a:xfrm>
              <a:off x="8159759" y="2209126"/>
              <a:ext cx="24237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124191"/>
                  </a:solidFill>
                  <a:effectLst/>
                  <a:uLnTx/>
                  <a:uFillTx/>
                </a:rPr>
                <a:t>3</a:t>
              </a:r>
              <a:endParaRPr kumimoji="0" lang="en-US" sz="800" b="1" i="0" u="none" strike="noStrike" kern="0" cap="none" spc="0" normalizeH="0" baseline="0" noProof="0" dirty="0">
                <a:ln>
                  <a:noFill/>
                </a:ln>
                <a:solidFill>
                  <a:srgbClr val="124191"/>
                </a:solidFill>
                <a:effectLst/>
                <a:uLnTx/>
                <a:uFillTx/>
              </a:endParaRPr>
            </a:p>
          </p:txBody>
        </p:sp>
        <p:sp>
          <p:nvSpPr>
            <p:cNvPr id="40" name="TextBox 39">
              <a:extLst>
                <a:ext uri="{FF2B5EF4-FFF2-40B4-BE49-F238E27FC236}">
                  <a16:creationId xmlns:a16="http://schemas.microsoft.com/office/drawing/2014/main" id="{0F8D9CB3-6D1A-4473-878C-B63C62B1A260}"/>
                </a:ext>
              </a:extLst>
            </p:cNvPr>
            <p:cNvSpPr txBox="1"/>
            <p:nvPr/>
          </p:nvSpPr>
          <p:spPr>
            <a:xfrm>
              <a:off x="8282878" y="2097233"/>
              <a:ext cx="24237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124191"/>
                  </a:solidFill>
                  <a:effectLst/>
                  <a:uLnTx/>
                  <a:uFillTx/>
                </a:rPr>
                <a:t>2</a:t>
              </a:r>
              <a:endParaRPr kumimoji="0" lang="en-US" sz="800" b="1" i="0" u="none" strike="noStrike" kern="0" cap="none" spc="0" normalizeH="0" baseline="0" noProof="0" dirty="0">
                <a:ln>
                  <a:noFill/>
                </a:ln>
                <a:solidFill>
                  <a:srgbClr val="124191"/>
                </a:solidFill>
                <a:effectLst/>
                <a:uLnTx/>
                <a:uFillTx/>
              </a:endParaRPr>
            </a:p>
          </p:txBody>
        </p:sp>
        <p:sp>
          <p:nvSpPr>
            <p:cNvPr id="41" name="TextBox 40">
              <a:extLst>
                <a:ext uri="{FF2B5EF4-FFF2-40B4-BE49-F238E27FC236}">
                  <a16:creationId xmlns:a16="http://schemas.microsoft.com/office/drawing/2014/main" id="{E7DDD06E-1A9A-4E62-9921-96ADC6933C14}"/>
                </a:ext>
              </a:extLst>
            </p:cNvPr>
            <p:cNvSpPr txBox="1"/>
            <p:nvPr/>
          </p:nvSpPr>
          <p:spPr>
            <a:xfrm>
              <a:off x="8530529" y="2106758"/>
              <a:ext cx="24237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FFFFFF"/>
                  </a:solidFill>
                  <a:effectLst/>
                  <a:uLnTx/>
                  <a:uFillTx/>
                </a:rPr>
                <a:t>5</a:t>
              </a:r>
              <a:endParaRPr kumimoji="0" lang="en-US" sz="800" b="1" i="0" u="none" strike="noStrike" kern="0" cap="none" spc="0" normalizeH="0" baseline="0" noProof="0" dirty="0">
                <a:ln>
                  <a:noFill/>
                </a:ln>
                <a:solidFill>
                  <a:srgbClr val="FFFFFF"/>
                </a:solidFill>
                <a:effectLst/>
                <a:uLnTx/>
                <a:uFillTx/>
              </a:endParaRPr>
            </a:p>
          </p:txBody>
        </p:sp>
        <p:sp>
          <p:nvSpPr>
            <p:cNvPr id="42" name="TextBox 41">
              <a:extLst>
                <a:ext uri="{FF2B5EF4-FFF2-40B4-BE49-F238E27FC236}">
                  <a16:creationId xmlns:a16="http://schemas.microsoft.com/office/drawing/2014/main" id="{6C487F4D-BCF7-470B-96F8-73F33B086D14}"/>
                </a:ext>
              </a:extLst>
            </p:cNvPr>
            <p:cNvSpPr txBox="1"/>
            <p:nvPr/>
          </p:nvSpPr>
          <p:spPr>
            <a:xfrm>
              <a:off x="7954265" y="2106758"/>
              <a:ext cx="24237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124191"/>
                  </a:solidFill>
                  <a:effectLst/>
                  <a:uLnTx/>
                  <a:uFillTx/>
                </a:rPr>
                <a:t>1</a:t>
              </a:r>
              <a:endParaRPr kumimoji="0" lang="en-US" sz="800" b="1" i="0" u="none" strike="noStrike" kern="0" cap="none" spc="0" normalizeH="0" baseline="0" noProof="0" dirty="0">
                <a:ln>
                  <a:noFill/>
                </a:ln>
                <a:solidFill>
                  <a:srgbClr val="124191"/>
                </a:solidFill>
                <a:effectLst/>
                <a:uLnTx/>
                <a:uFillTx/>
              </a:endParaRPr>
            </a:p>
          </p:txBody>
        </p:sp>
        <p:sp>
          <p:nvSpPr>
            <p:cNvPr id="43" name="TextBox 42">
              <a:extLst>
                <a:ext uri="{FF2B5EF4-FFF2-40B4-BE49-F238E27FC236}">
                  <a16:creationId xmlns:a16="http://schemas.microsoft.com/office/drawing/2014/main" id="{765E001C-A881-479D-B383-31C54C64055D}"/>
                </a:ext>
              </a:extLst>
            </p:cNvPr>
            <p:cNvSpPr txBox="1"/>
            <p:nvPr/>
          </p:nvSpPr>
          <p:spPr>
            <a:xfrm>
              <a:off x="7763765" y="2092471"/>
              <a:ext cx="24237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FFFFFF"/>
                  </a:solidFill>
                  <a:effectLst/>
                  <a:uLnTx/>
                  <a:uFillTx/>
                </a:rPr>
                <a:t>4</a:t>
              </a:r>
              <a:endParaRPr kumimoji="0" lang="en-US" sz="800" b="1" i="0" u="none" strike="noStrike" kern="0" cap="none" spc="0" normalizeH="0" baseline="0" noProof="0" dirty="0">
                <a:ln>
                  <a:noFill/>
                </a:ln>
                <a:solidFill>
                  <a:srgbClr val="FFFFFF"/>
                </a:solidFill>
                <a:effectLst/>
                <a:uLnTx/>
                <a:uFillTx/>
              </a:endParaRPr>
            </a:p>
          </p:txBody>
        </p:sp>
        <p:sp>
          <p:nvSpPr>
            <p:cNvPr id="44" name="TextBox 43">
              <a:extLst>
                <a:ext uri="{FF2B5EF4-FFF2-40B4-BE49-F238E27FC236}">
                  <a16:creationId xmlns:a16="http://schemas.microsoft.com/office/drawing/2014/main" id="{3DC7B95D-DE16-44F7-A73F-F25A6013D973}"/>
                </a:ext>
              </a:extLst>
            </p:cNvPr>
            <p:cNvSpPr txBox="1"/>
            <p:nvPr/>
          </p:nvSpPr>
          <p:spPr>
            <a:xfrm>
              <a:off x="8206678" y="2283677"/>
              <a:ext cx="242374"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i-FI" sz="800" b="1" i="0" u="none" strike="noStrike" kern="0" cap="none" spc="0" normalizeH="0" baseline="0" noProof="0" dirty="0">
                  <a:ln>
                    <a:noFill/>
                  </a:ln>
                  <a:solidFill>
                    <a:srgbClr val="FFFFFF"/>
                  </a:solidFill>
                  <a:effectLst/>
                  <a:uLnTx/>
                  <a:uFillTx/>
                </a:rPr>
                <a:t>6</a:t>
              </a:r>
              <a:endParaRPr kumimoji="0" lang="en-US" sz="800" b="1" i="0" u="none" strike="noStrike" kern="0" cap="none" spc="0" normalizeH="0" baseline="0" noProof="0" dirty="0">
                <a:ln>
                  <a:noFill/>
                </a:ln>
                <a:solidFill>
                  <a:srgbClr val="FFFFFF"/>
                </a:solidFill>
                <a:effectLst/>
                <a:uLnTx/>
                <a:uFillTx/>
              </a:endParaRPr>
            </a:p>
          </p:txBody>
        </p:sp>
        <p:sp>
          <p:nvSpPr>
            <p:cNvPr id="45" name="Right Arrow 87">
              <a:extLst>
                <a:ext uri="{FF2B5EF4-FFF2-40B4-BE49-F238E27FC236}">
                  <a16:creationId xmlns:a16="http://schemas.microsoft.com/office/drawing/2014/main" id="{1E253509-BC8C-4582-AA46-11C7AA0E60B8}"/>
                </a:ext>
              </a:extLst>
            </p:cNvPr>
            <p:cNvSpPr/>
            <p:nvPr/>
          </p:nvSpPr>
          <p:spPr>
            <a:xfrm>
              <a:off x="7334251" y="2081213"/>
              <a:ext cx="157789" cy="452833"/>
            </a:xfrm>
            <a:prstGeom prst="rightArrow">
              <a:avLst/>
            </a:prstGeom>
            <a:solidFill>
              <a:srgbClr val="00C9FF"/>
            </a:solidFill>
            <a:ln w="9525" cap="flat" cmpd="sng" algn="ctr">
              <a:noFill/>
              <a:prstDash val="solid"/>
            </a:ln>
            <a:effectLst/>
          </p:spPr>
          <p:txBody>
            <a:bodyPr lIns="91434" tIns="45717" rIns="91434" bIns="45717"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ＭＳ Ｐゴシック"/>
                <a:cs typeface="+mn-cs"/>
              </a:endParaRPr>
            </a:p>
          </p:txBody>
        </p:sp>
      </p:grpSp>
      <p:sp>
        <p:nvSpPr>
          <p:cNvPr id="56" name="Footer Placeholder 27">
            <a:extLst>
              <a:ext uri="{FF2B5EF4-FFF2-40B4-BE49-F238E27FC236}">
                <a16:creationId xmlns:a16="http://schemas.microsoft.com/office/drawing/2014/main" id="{3600FC26-5572-409D-B5E8-4C80D07A17B1}"/>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31250033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E4D7-6F14-4F7C-8077-6E43F74A0DBC}"/>
              </a:ext>
            </a:extLst>
          </p:cNvPr>
          <p:cNvSpPr txBox="1">
            <a:spLocks/>
          </p:cNvSpPr>
          <p:nvPr/>
        </p:nvSpPr>
        <p:spPr>
          <a:xfrm>
            <a:off x="417513" y="337505"/>
            <a:ext cx="8229600" cy="307975"/>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pPr marL="342900" indent="-342900"/>
            <a:r>
              <a:rPr lang="en-US"/>
              <a:t>SRAN Release Upgrade Pricing </a:t>
            </a:r>
            <a:endParaRPr lang="en-US" dirty="0"/>
          </a:p>
        </p:txBody>
      </p:sp>
      <p:sp>
        <p:nvSpPr>
          <p:cNvPr id="3" name="Rectangle 2">
            <a:extLst>
              <a:ext uri="{FF2B5EF4-FFF2-40B4-BE49-F238E27FC236}">
                <a16:creationId xmlns:a16="http://schemas.microsoft.com/office/drawing/2014/main" id="{2E140591-4DD3-41EE-B739-DADE3792D066}"/>
              </a:ext>
            </a:extLst>
          </p:cNvPr>
          <p:cNvSpPr>
            <a:spLocks/>
          </p:cNvSpPr>
          <p:nvPr/>
        </p:nvSpPr>
        <p:spPr>
          <a:xfrm>
            <a:off x="417513" y="857048"/>
            <a:ext cx="4112923" cy="3764828"/>
          </a:xfrm>
          <a:prstGeom prst="rect">
            <a:avLst/>
          </a:prstGeom>
          <a:solidFill>
            <a:schemeClr val="accent2"/>
          </a:solidFill>
          <a:ln w="12700" algn="ctr">
            <a:noFill/>
            <a:miter lim="800000"/>
            <a:headEnd/>
            <a:tailEnd/>
          </a:ln>
          <a:effectLst/>
        </p:spPr>
        <p:txBody>
          <a:bodyPr vert="horz" wrap="square" lIns="89601" tIns="44802" rIns="89601" bIns="44802" numCol="1" anchor="ctr" anchorCtr="0" compatLnSpc="1">
            <a:prstTxWarp prst="textNoShape">
              <a:avLst/>
            </a:prstTxWarp>
            <a:noAutofit/>
          </a:bodyPr>
          <a:lstStyle/>
          <a:p>
            <a:pPr defTabSz="914400"/>
            <a:endParaRPr lang="en-US" sz="1400" dirty="0">
              <a:solidFill>
                <a:srgbClr val="000000"/>
              </a:solidFill>
              <a:ea typeface="ＭＳ Ｐゴシック"/>
              <a:cs typeface="Arial" charset="0"/>
            </a:endParaRPr>
          </a:p>
        </p:txBody>
      </p:sp>
      <p:sp>
        <p:nvSpPr>
          <p:cNvPr id="4" name="Rectangle 4">
            <a:extLst>
              <a:ext uri="{FF2B5EF4-FFF2-40B4-BE49-F238E27FC236}">
                <a16:creationId xmlns:a16="http://schemas.microsoft.com/office/drawing/2014/main" id="{760733A3-AF21-42E0-8442-7300178322DC}"/>
              </a:ext>
            </a:extLst>
          </p:cNvPr>
          <p:cNvSpPr txBox="1">
            <a:spLocks/>
          </p:cNvSpPr>
          <p:nvPr/>
        </p:nvSpPr>
        <p:spPr>
          <a:xfrm>
            <a:off x="501037" y="964838"/>
            <a:ext cx="3929647" cy="31393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124191"/>
              </a:buClr>
            </a:pPr>
            <a:r>
              <a:rPr lang="en-US" sz="1400" dirty="0">
                <a:solidFill>
                  <a:srgbClr val="124191"/>
                </a:solidFill>
              </a:rPr>
              <a:t>First SRAN release, SRAN16.2, is called and priced as SRAN Essential Pack.</a:t>
            </a:r>
          </a:p>
          <a:p>
            <a:pPr lvl="1">
              <a:buClr>
                <a:srgbClr val="124191"/>
              </a:buClr>
            </a:pPr>
            <a:r>
              <a:rPr lang="en-US" sz="1400" dirty="0">
                <a:solidFill>
                  <a:srgbClr val="124191"/>
                </a:solidFill>
              </a:rPr>
              <a:t>Next SRAN releases will be sold as Release Upgrades.</a:t>
            </a:r>
          </a:p>
          <a:p>
            <a:pPr marL="1587" lvl="1" indent="0">
              <a:buClr>
                <a:srgbClr val="124191"/>
              </a:buClr>
              <a:buFont typeface="Arial" pitchFamily="34" charset="0"/>
              <a:buNone/>
            </a:pPr>
            <a:r>
              <a:rPr lang="en-US" sz="1400" dirty="0">
                <a:solidFill>
                  <a:srgbClr val="124191"/>
                </a:solidFill>
              </a:rPr>
              <a:t> </a:t>
            </a:r>
          </a:p>
          <a:p>
            <a:pPr lvl="1">
              <a:buClr>
                <a:srgbClr val="124191"/>
              </a:buClr>
            </a:pPr>
            <a:r>
              <a:rPr lang="en-US" sz="1400" dirty="0">
                <a:solidFill>
                  <a:srgbClr val="124191"/>
                </a:solidFill>
              </a:rPr>
              <a:t>SRAN Release Upgrade includes, with few exceptions*</a:t>
            </a:r>
          </a:p>
          <a:p>
            <a:pPr lvl="2">
              <a:buClr>
                <a:srgbClr val="124191"/>
              </a:buClr>
            </a:pPr>
            <a:r>
              <a:rPr lang="en-US" sz="1400" dirty="0">
                <a:solidFill>
                  <a:srgbClr val="124191"/>
                </a:solidFill>
              </a:rPr>
              <a:t>GSM Release</a:t>
            </a:r>
          </a:p>
          <a:p>
            <a:pPr lvl="2">
              <a:buClr>
                <a:srgbClr val="124191"/>
              </a:buClr>
            </a:pPr>
            <a:r>
              <a:rPr lang="en-US" sz="1400" dirty="0">
                <a:solidFill>
                  <a:srgbClr val="124191"/>
                </a:solidFill>
              </a:rPr>
              <a:t>WCDMA Release</a:t>
            </a:r>
          </a:p>
          <a:p>
            <a:pPr lvl="2">
              <a:buClr>
                <a:srgbClr val="124191"/>
              </a:buClr>
            </a:pPr>
            <a:r>
              <a:rPr lang="en-US" sz="1400" dirty="0">
                <a:solidFill>
                  <a:srgbClr val="124191"/>
                </a:solidFill>
              </a:rPr>
              <a:t>FDD-LTE Release</a:t>
            </a:r>
          </a:p>
          <a:p>
            <a:pPr lvl="2">
              <a:buClr>
                <a:srgbClr val="124191"/>
              </a:buClr>
            </a:pPr>
            <a:r>
              <a:rPr lang="en-US" sz="1400" dirty="0">
                <a:solidFill>
                  <a:srgbClr val="124191"/>
                </a:solidFill>
              </a:rPr>
              <a:t>SRAN specific functionalities</a:t>
            </a:r>
          </a:p>
          <a:p>
            <a:pPr lvl="3">
              <a:buClr>
                <a:srgbClr val="124191"/>
              </a:buClr>
              <a:buFont typeface="Arial" pitchFamily="34" charset="0"/>
              <a:buNone/>
            </a:pPr>
            <a:r>
              <a:rPr lang="en-US" sz="1000" i="1" dirty="0">
                <a:solidFill>
                  <a:srgbClr val="124191"/>
                </a:solidFill>
              </a:rPr>
              <a:t>*Exceptions are described in Feature parity material</a:t>
            </a:r>
          </a:p>
          <a:p>
            <a:pPr lvl="1">
              <a:buClr>
                <a:srgbClr val="124191"/>
              </a:buClr>
              <a:buFont typeface="Arial" pitchFamily="34" charset="0"/>
              <a:buNone/>
            </a:pPr>
            <a:endParaRPr lang="en-US" sz="1400" dirty="0">
              <a:solidFill>
                <a:srgbClr val="124191"/>
              </a:solidFill>
            </a:endParaRPr>
          </a:p>
          <a:p>
            <a:pPr lvl="1">
              <a:buClr>
                <a:srgbClr val="124191"/>
              </a:buClr>
            </a:pPr>
            <a:r>
              <a:rPr lang="en-US" sz="1400" dirty="0">
                <a:solidFill>
                  <a:srgbClr val="124191"/>
                </a:solidFill>
              </a:rPr>
              <a:t>TDD-LTE will be part of coming SRAN releases</a:t>
            </a:r>
          </a:p>
          <a:p>
            <a:pPr marL="1587" lvl="1" indent="0">
              <a:buClr>
                <a:srgbClr val="124191"/>
              </a:buClr>
              <a:buFont typeface="Arial" pitchFamily="34" charset="0"/>
              <a:buNone/>
            </a:pPr>
            <a:endParaRPr lang="en-US" sz="1200" dirty="0">
              <a:solidFill>
                <a:srgbClr val="124191"/>
              </a:solidFill>
            </a:endParaRPr>
          </a:p>
        </p:txBody>
      </p:sp>
      <p:sp>
        <p:nvSpPr>
          <p:cNvPr id="5" name="Rectangle 4">
            <a:extLst>
              <a:ext uri="{FF2B5EF4-FFF2-40B4-BE49-F238E27FC236}">
                <a16:creationId xmlns:a16="http://schemas.microsoft.com/office/drawing/2014/main" id="{E46CD5E8-9365-4B62-8728-60405244321C}"/>
              </a:ext>
            </a:extLst>
          </p:cNvPr>
          <p:cNvSpPr>
            <a:spLocks/>
          </p:cNvSpPr>
          <p:nvPr/>
        </p:nvSpPr>
        <p:spPr>
          <a:xfrm>
            <a:off x="4613960" y="857048"/>
            <a:ext cx="4112923" cy="3764828"/>
          </a:xfrm>
          <a:prstGeom prst="rect">
            <a:avLst/>
          </a:prstGeom>
          <a:solidFill>
            <a:schemeClr val="tx1"/>
          </a:solidFill>
          <a:ln w="12700" algn="ctr">
            <a:noFill/>
            <a:miter lim="800000"/>
            <a:headEnd/>
            <a:tailEnd/>
          </a:ln>
          <a:effectLst/>
        </p:spPr>
        <p:txBody>
          <a:bodyPr vert="horz" wrap="square" lIns="89601" tIns="44802" rIns="89601" bIns="44802" numCol="1" anchor="ctr" anchorCtr="0" compatLnSpc="1">
            <a:prstTxWarp prst="textNoShape">
              <a:avLst/>
            </a:prstTxWarp>
            <a:noAutofit/>
          </a:bodyPr>
          <a:lstStyle/>
          <a:p>
            <a:pPr defTabSz="914400"/>
            <a:endParaRPr lang="en-US" sz="1400" dirty="0">
              <a:solidFill>
                <a:srgbClr val="000000"/>
              </a:solidFill>
              <a:ea typeface="ＭＳ Ｐゴシック"/>
              <a:cs typeface="Arial" charset="0"/>
            </a:endParaRPr>
          </a:p>
        </p:txBody>
      </p:sp>
      <p:sp>
        <p:nvSpPr>
          <p:cNvPr id="6" name="Rectangle 4">
            <a:extLst>
              <a:ext uri="{FF2B5EF4-FFF2-40B4-BE49-F238E27FC236}">
                <a16:creationId xmlns:a16="http://schemas.microsoft.com/office/drawing/2014/main" id="{9B90ED3D-3416-4A56-8E5B-76E2CDF3BF14}"/>
              </a:ext>
            </a:extLst>
          </p:cNvPr>
          <p:cNvSpPr txBox="1">
            <a:spLocks/>
          </p:cNvSpPr>
          <p:nvPr/>
        </p:nvSpPr>
        <p:spPr>
          <a:xfrm>
            <a:off x="4721498" y="964838"/>
            <a:ext cx="3925615" cy="38779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Tx/>
            </a:pPr>
            <a:r>
              <a:rPr lang="en-GB" sz="1400" dirty="0">
                <a:solidFill>
                  <a:schemeClr val="bg1"/>
                </a:solidFill>
                <a:cs typeface="Arial" panose="020B0604020202020204" pitchFamily="34" charset="0"/>
              </a:rPr>
              <a:t>SRAN  Release Upgrade has a price € / SRAN Cell </a:t>
            </a:r>
          </a:p>
          <a:p>
            <a:pPr lvl="2">
              <a:buClrTx/>
            </a:pPr>
            <a:r>
              <a:rPr lang="en-GB" sz="1400" dirty="0">
                <a:solidFill>
                  <a:schemeClr val="bg1"/>
                </a:solidFill>
                <a:cs typeface="Arial" panose="020B0604020202020204" pitchFamily="34" charset="0"/>
              </a:rPr>
              <a:t>SRAN Cell counts all activated cells (GSM, WCDMA and LTE cells)</a:t>
            </a:r>
          </a:p>
          <a:p>
            <a:pPr lvl="2">
              <a:buClrTx/>
            </a:pPr>
            <a:r>
              <a:rPr lang="en-GB" sz="1400" dirty="0">
                <a:solidFill>
                  <a:schemeClr val="bg1"/>
                </a:solidFill>
                <a:cs typeface="Arial" panose="020B0604020202020204" pitchFamily="34" charset="0"/>
              </a:rPr>
              <a:t>The price includes SRAN specific Basic SW functionalities and valuable features </a:t>
            </a:r>
          </a:p>
          <a:p>
            <a:pPr marL="1587" lvl="1" indent="0">
              <a:buClrTx/>
              <a:buFont typeface="Arial" pitchFamily="34" charset="0"/>
              <a:buNone/>
            </a:pPr>
            <a:endParaRPr lang="en-GB" sz="1400" dirty="0">
              <a:solidFill>
                <a:schemeClr val="bg1"/>
              </a:solidFill>
              <a:cs typeface="Arial" panose="020B0604020202020204" pitchFamily="34" charset="0"/>
            </a:endParaRPr>
          </a:p>
          <a:p>
            <a:pPr lvl="1">
              <a:buClrTx/>
            </a:pPr>
            <a:r>
              <a:rPr lang="en-GB" sz="1400" dirty="0">
                <a:solidFill>
                  <a:schemeClr val="bg1"/>
                </a:solidFill>
                <a:cs typeface="Arial" panose="020B0604020202020204" pitchFamily="34" charset="0"/>
              </a:rPr>
              <a:t>Next SRAN Releases are an upgrade on top of Essential Pack. When existing GSM/WCDMA/ LTE are upgraded to SRAN NW, the following upgrades are needed: </a:t>
            </a:r>
            <a:br>
              <a:rPr lang="en-GB" sz="1400" dirty="0">
                <a:solidFill>
                  <a:schemeClr val="bg1"/>
                </a:solidFill>
                <a:cs typeface="Arial" panose="020B0604020202020204" pitchFamily="34" charset="0"/>
              </a:rPr>
            </a:br>
            <a:r>
              <a:rPr lang="en-US" sz="1400" b="1" dirty="0">
                <a:solidFill>
                  <a:schemeClr val="bg1"/>
                </a:solidFill>
              </a:rPr>
              <a:t>SRAN Essential Pack</a:t>
            </a:r>
            <a:r>
              <a:rPr lang="en-US" sz="1400" dirty="0">
                <a:solidFill>
                  <a:schemeClr val="bg1"/>
                </a:solidFill>
              </a:rPr>
              <a:t> (€/SRAN Cell) + </a:t>
            </a:r>
            <a:r>
              <a:rPr lang="en-US" sz="1400" b="1" dirty="0" err="1">
                <a:solidFill>
                  <a:schemeClr val="bg1"/>
                </a:solidFill>
              </a:rPr>
              <a:t>GSMxx</a:t>
            </a:r>
            <a:r>
              <a:rPr lang="en-US" sz="1400" b="1" dirty="0">
                <a:solidFill>
                  <a:schemeClr val="bg1"/>
                </a:solidFill>
              </a:rPr>
              <a:t> RU </a:t>
            </a:r>
            <a:r>
              <a:rPr lang="en-US" sz="1400" dirty="0">
                <a:solidFill>
                  <a:schemeClr val="bg1"/>
                </a:solidFill>
              </a:rPr>
              <a:t>(€/TRX) + </a:t>
            </a:r>
            <a:br>
              <a:rPr lang="en-US" sz="1400" dirty="0">
                <a:solidFill>
                  <a:schemeClr val="bg1"/>
                </a:solidFill>
              </a:rPr>
            </a:br>
            <a:r>
              <a:rPr lang="en-US" sz="1400" b="1" dirty="0" err="1">
                <a:solidFill>
                  <a:schemeClr val="bg1"/>
                </a:solidFill>
              </a:rPr>
              <a:t>WCDMAxx</a:t>
            </a:r>
            <a:r>
              <a:rPr lang="en-US" sz="1400" b="1" dirty="0">
                <a:solidFill>
                  <a:schemeClr val="bg1"/>
                </a:solidFill>
              </a:rPr>
              <a:t> RU </a:t>
            </a:r>
            <a:r>
              <a:rPr lang="en-US" sz="1400" dirty="0">
                <a:solidFill>
                  <a:schemeClr val="bg1"/>
                </a:solidFill>
              </a:rPr>
              <a:t>(€/cell) + </a:t>
            </a:r>
            <a:br>
              <a:rPr lang="en-US" sz="1400" dirty="0">
                <a:solidFill>
                  <a:schemeClr val="bg1"/>
                </a:solidFill>
              </a:rPr>
            </a:br>
            <a:r>
              <a:rPr lang="en-US" sz="1400" b="1" dirty="0">
                <a:solidFill>
                  <a:schemeClr val="bg1"/>
                </a:solidFill>
              </a:rPr>
              <a:t>FDD-</a:t>
            </a:r>
            <a:r>
              <a:rPr lang="en-US" sz="1400" b="1" dirty="0" err="1">
                <a:solidFill>
                  <a:schemeClr val="bg1"/>
                </a:solidFill>
              </a:rPr>
              <a:t>LTExx</a:t>
            </a:r>
            <a:r>
              <a:rPr lang="en-US" sz="1400" b="1" dirty="0">
                <a:solidFill>
                  <a:schemeClr val="bg1"/>
                </a:solidFill>
              </a:rPr>
              <a:t> RU </a:t>
            </a:r>
            <a:r>
              <a:rPr lang="en-US" sz="1400" dirty="0">
                <a:solidFill>
                  <a:schemeClr val="bg1"/>
                </a:solidFill>
              </a:rPr>
              <a:t>(€/cell)</a:t>
            </a:r>
          </a:p>
          <a:p>
            <a:pPr marL="195262" lvl="2" indent="0">
              <a:buClrTx/>
              <a:buFont typeface="Arial" charset="0"/>
              <a:buNone/>
            </a:pPr>
            <a:endParaRPr lang="en-US" sz="1400" dirty="0">
              <a:solidFill>
                <a:schemeClr val="bg1"/>
              </a:solidFill>
            </a:endParaRPr>
          </a:p>
          <a:p>
            <a:pPr lvl="1">
              <a:buClrTx/>
            </a:pPr>
            <a:r>
              <a:rPr lang="en-US" sz="1400" dirty="0">
                <a:solidFill>
                  <a:schemeClr val="bg1"/>
                </a:solidFill>
                <a:cs typeface="Arial" panose="020B0604020202020204" pitchFamily="34" charset="0"/>
              </a:rPr>
              <a:t>Operators pay for single RAT RUs which they activate as SRAN</a:t>
            </a:r>
            <a:endParaRPr lang="en-US" sz="1400" dirty="0">
              <a:solidFill>
                <a:schemeClr val="bg1"/>
              </a:solidFill>
            </a:endParaRPr>
          </a:p>
        </p:txBody>
      </p:sp>
      <p:sp>
        <p:nvSpPr>
          <p:cNvPr id="7" name="Footer Placeholder 27">
            <a:extLst>
              <a:ext uri="{FF2B5EF4-FFF2-40B4-BE49-F238E27FC236}">
                <a16:creationId xmlns:a16="http://schemas.microsoft.com/office/drawing/2014/main" id="{EA1A5534-93C5-43FC-83FC-2CFDF23F0304}"/>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340400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0966AF5-3B0D-4489-B5D4-5AC4BB866E01}"/>
              </a:ext>
            </a:extLst>
          </p:cNvPr>
          <p:cNvGrpSpPr/>
          <p:nvPr/>
        </p:nvGrpSpPr>
        <p:grpSpPr>
          <a:xfrm>
            <a:off x="949600" y="751932"/>
            <a:ext cx="5682476" cy="1581109"/>
            <a:chOff x="1314824" y="1611333"/>
            <a:chExt cx="5543430" cy="1698523"/>
          </a:xfrm>
        </p:grpSpPr>
        <p:sp>
          <p:nvSpPr>
            <p:cNvPr id="3" name="TextBox 2">
              <a:extLst>
                <a:ext uri="{FF2B5EF4-FFF2-40B4-BE49-F238E27FC236}">
                  <a16:creationId xmlns:a16="http://schemas.microsoft.com/office/drawing/2014/main" id="{36D2D714-9C6F-462B-87A5-EE1F287A8565}"/>
                </a:ext>
              </a:extLst>
            </p:cNvPr>
            <p:cNvSpPr txBox="1"/>
            <p:nvPr/>
          </p:nvSpPr>
          <p:spPr>
            <a:xfrm>
              <a:off x="1314824" y="1834776"/>
              <a:ext cx="985306" cy="297569"/>
            </a:xfrm>
            <a:prstGeom prst="rect">
              <a:avLst/>
            </a:prstGeom>
            <a:noFill/>
            <a:ln>
              <a:solidFill>
                <a:schemeClr val="tx1"/>
              </a:solidFill>
            </a:ln>
          </p:spPr>
          <p:txBody>
            <a:bodyPr wrap="none" rtlCol="0">
              <a:spAutoFit/>
            </a:bodyPr>
            <a:lstStyle/>
            <a:p>
              <a:r>
                <a:rPr lang="fi-FI" sz="1200" dirty="0"/>
                <a:t>RAT[Rel.16]</a:t>
              </a:r>
              <a:endParaRPr lang="en-US" sz="1200" dirty="0"/>
            </a:p>
          </p:txBody>
        </p:sp>
        <p:cxnSp>
          <p:nvCxnSpPr>
            <p:cNvPr id="4" name="Straight Arrow Connector 3">
              <a:extLst>
                <a:ext uri="{FF2B5EF4-FFF2-40B4-BE49-F238E27FC236}">
                  <a16:creationId xmlns:a16="http://schemas.microsoft.com/office/drawing/2014/main" id="{42A8059E-213D-4503-9C48-4B08F32931FA}"/>
                </a:ext>
              </a:extLst>
            </p:cNvPr>
            <p:cNvCxnSpPr/>
            <p:nvPr/>
          </p:nvCxnSpPr>
          <p:spPr>
            <a:xfrm>
              <a:off x="2542516" y="2019441"/>
              <a:ext cx="463648" cy="0"/>
            </a:xfrm>
            <a:prstGeom prst="straightConnector1">
              <a:avLst/>
            </a:prstGeom>
            <a:ln w="19050" cmpd="sng">
              <a:solidFill>
                <a:schemeClr val="tx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DD9697E-357D-45A1-86BD-C408E9D1B93D}"/>
                </a:ext>
              </a:extLst>
            </p:cNvPr>
            <p:cNvSpPr txBox="1"/>
            <p:nvPr/>
          </p:nvSpPr>
          <p:spPr>
            <a:xfrm>
              <a:off x="3006165" y="1834776"/>
              <a:ext cx="1389449" cy="396759"/>
            </a:xfrm>
            <a:prstGeom prst="rect">
              <a:avLst/>
            </a:prstGeom>
            <a:noFill/>
            <a:ln>
              <a:solidFill>
                <a:schemeClr val="tx1"/>
              </a:solidFill>
            </a:ln>
          </p:spPr>
          <p:txBody>
            <a:bodyPr wrap="none" rtlCol="0">
              <a:spAutoFit/>
            </a:bodyPr>
            <a:lstStyle/>
            <a:p>
              <a:r>
                <a:rPr lang="fi-FI" dirty="0"/>
                <a:t>RAT[Rel.17]</a:t>
              </a:r>
              <a:endParaRPr lang="en-US" dirty="0"/>
            </a:p>
          </p:txBody>
        </p:sp>
        <p:cxnSp>
          <p:nvCxnSpPr>
            <p:cNvPr id="6" name="Straight Arrow Connector 5">
              <a:extLst>
                <a:ext uri="{FF2B5EF4-FFF2-40B4-BE49-F238E27FC236}">
                  <a16:creationId xmlns:a16="http://schemas.microsoft.com/office/drawing/2014/main" id="{50436496-E9AD-4732-AC4F-15D89DC6BC99}"/>
                </a:ext>
              </a:extLst>
            </p:cNvPr>
            <p:cNvCxnSpPr>
              <a:stCxn id="5" idx="3"/>
            </p:cNvCxnSpPr>
            <p:nvPr/>
          </p:nvCxnSpPr>
          <p:spPr>
            <a:xfrm flipV="1">
              <a:off x="4395614" y="2029095"/>
              <a:ext cx="1297308" cy="4061"/>
            </a:xfrm>
            <a:prstGeom prst="straightConnector1">
              <a:avLst/>
            </a:prstGeom>
            <a:ln w="19050" cmpd="sng">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17B80FF-DAB2-46C8-8D9E-CB43CBE20346}"/>
                </a:ext>
              </a:extLst>
            </p:cNvPr>
            <p:cNvSpPr txBox="1"/>
            <p:nvPr/>
          </p:nvSpPr>
          <p:spPr>
            <a:xfrm>
              <a:off x="5652268" y="1946967"/>
              <a:ext cx="1205986" cy="396759"/>
            </a:xfrm>
            <a:prstGeom prst="rect">
              <a:avLst/>
            </a:prstGeom>
            <a:noFill/>
            <a:ln>
              <a:solidFill>
                <a:schemeClr val="tx1"/>
              </a:solidFill>
            </a:ln>
          </p:spPr>
          <p:txBody>
            <a:bodyPr wrap="none" rtlCol="0">
              <a:spAutoFit/>
            </a:bodyPr>
            <a:lstStyle/>
            <a:p>
              <a:r>
                <a:rPr lang="fi-FI" dirty="0"/>
                <a:t>SRAN17A</a:t>
              </a:r>
              <a:endParaRPr lang="en-US" dirty="0"/>
            </a:p>
          </p:txBody>
        </p:sp>
        <p:sp>
          <p:nvSpPr>
            <p:cNvPr id="8" name="TextBox 7">
              <a:extLst>
                <a:ext uri="{FF2B5EF4-FFF2-40B4-BE49-F238E27FC236}">
                  <a16:creationId xmlns:a16="http://schemas.microsoft.com/office/drawing/2014/main" id="{DEC8B5BA-76C1-490A-A007-C2455D71D99A}"/>
                </a:ext>
              </a:extLst>
            </p:cNvPr>
            <p:cNvSpPr txBox="1"/>
            <p:nvPr/>
          </p:nvSpPr>
          <p:spPr>
            <a:xfrm>
              <a:off x="1322438" y="2342428"/>
              <a:ext cx="2569078" cy="396759"/>
            </a:xfrm>
            <a:prstGeom prst="rect">
              <a:avLst/>
            </a:prstGeom>
            <a:noFill/>
            <a:ln>
              <a:solidFill>
                <a:schemeClr val="tx1"/>
              </a:solidFill>
            </a:ln>
          </p:spPr>
          <p:txBody>
            <a:bodyPr wrap="square" rtlCol="0">
              <a:spAutoFit/>
            </a:bodyPr>
            <a:lstStyle/>
            <a:p>
              <a:r>
                <a:rPr lang="fi-FI" dirty="0"/>
                <a:t>RAT[Rel.17]</a:t>
              </a:r>
              <a:endParaRPr lang="en-US" dirty="0"/>
            </a:p>
          </p:txBody>
        </p:sp>
        <p:cxnSp>
          <p:nvCxnSpPr>
            <p:cNvPr id="9" name="Elbow Connector 15">
              <a:extLst>
                <a:ext uri="{FF2B5EF4-FFF2-40B4-BE49-F238E27FC236}">
                  <a16:creationId xmlns:a16="http://schemas.microsoft.com/office/drawing/2014/main" id="{9D44A9A5-F308-4E0E-A969-FE127D9D9E3A}"/>
                </a:ext>
              </a:extLst>
            </p:cNvPr>
            <p:cNvCxnSpPr>
              <a:stCxn id="7" idx="2"/>
            </p:cNvCxnSpPr>
            <p:nvPr/>
          </p:nvCxnSpPr>
          <p:spPr>
            <a:xfrm rot="5400000">
              <a:off x="4946025" y="1289230"/>
              <a:ext cx="254740" cy="2363732"/>
            </a:xfrm>
            <a:prstGeom prst="bentConnector2">
              <a:avLst/>
            </a:prstGeom>
            <a:ln w="19050" cmpd="sng">
              <a:solidFill>
                <a:srgbClr val="00B05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FF7AEC5-F030-4F06-B6F6-1E0A2BF8E125}"/>
                </a:ext>
              </a:extLst>
            </p:cNvPr>
            <p:cNvSpPr txBox="1"/>
            <p:nvPr/>
          </p:nvSpPr>
          <p:spPr>
            <a:xfrm>
              <a:off x="1314824" y="2913097"/>
              <a:ext cx="2576692" cy="396759"/>
            </a:xfrm>
            <a:prstGeom prst="rect">
              <a:avLst/>
            </a:prstGeom>
            <a:noFill/>
            <a:ln>
              <a:solidFill>
                <a:schemeClr val="tx1"/>
              </a:solidFill>
            </a:ln>
          </p:spPr>
          <p:txBody>
            <a:bodyPr wrap="square" rtlCol="0">
              <a:spAutoFit/>
            </a:bodyPr>
            <a:lstStyle/>
            <a:p>
              <a:r>
                <a:rPr lang="fi-FI" dirty="0"/>
                <a:t>SRAN16.xx</a:t>
              </a:r>
              <a:endParaRPr lang="en-US" dirty="0"/>
            </a:p>
          </p:txBody>
        </p:sp>
        <p:sp>
          <p:nvSpPr>
            <p:cNvPr id="11" name="TextBox 10">
              <a:extLst>
                <a:ext uri="{FF2B5EF4-FFF2-40B4-BE49-F238E27FC236}">
                  <a16:creationId xmlns:a16="http://schemas.microsoft.com/office/drawing/2014/main" id="{DD653AE3-CFAA-49EB-A8FE-BEBE426A17B5}"/>
                </a:ext>
              </a:extLst>
            </p:cNvPr>
            <p:cNvSpPr txBox="1"/>
            <p:nvPr/>
          </p:nvSpPr>
          <p:spPr>
            <a:xfrm>
              <a:off x="3951015" y="2241174"/>
              <a:ext cx="856077" cy="429822"/>
            </a:xfrm>
            <a:prstGeom prst="rect">
              <a:avLst/>
            </a:prstGeom>
            <a:noFill/>
            <a:ln>
              <a:noFill/>
            </a:ln>
          </p:spPr>
          <p:txBody>
            <a:bodyPr wrap="square" rtlCol="0">
              <a:spAutoFit/>
            </a:bodyPr>
            <a:lstStyle/>
            <a:p>
              <a:r>
                <a:rPr lang="fi-FI" sz="1000" dirty="0">
                  <a:solidFill>
                    <a:srgbClr val="00B050"/>
                  </a:solidFill>
                  <a:latin typeface="+mn-lt"/>
                </a:rPr>
                <a:t>Conversion to SRAN</a:t>
              </a:r>
              <a:endParaRPr lang="en-US" sz="1000" dirty="0">
                <a:solidFill>
                  <a:srgbClr val="00B050"/>
                </a:solidFill>
                <a:latin typeface="+mn-lt"/>
              </a:endParaRPr>
            </a:p>
          </p:txBody>
        </p:sp>
        <p:sp>
          <p:nvSpPr>
            <p:cNvPr id="12" name="TextBox 11">
              <a:extLst>
                <a:ext uri="{FF2B5EF4-FFF2-40B4-BE49-F238E27FC236}">
                  <a16:creationId xmlns:a16="http://schemas.microsoft.com/office/drawing/2014/main" id="{8D0F76FD-7A2D-4414-A140-A5074F495BDF}"/>
                </a:ext>
              </a:extLst>
            </p:cNvPr>
            <p:cNvSpPr txBox="1"/>
            <p:nvPr/>
          </p:nvSpPr>
          <p:spPr>
            <a:xfrm>
              <a:off x="4558912" y="1611333"/>
              <a:ext cx="856077" cy="387528"/>
            </a:xfrm>
            <a:prstGeom prst="rect">
              <a:avLst/>
            </a:prstGeom>
            <a:noFill/>
            <a:ln>
              <a:noFill/>
            </a:ln>
          </p:spPr>
          <p:txBody>
            <a:bodyPr wrap="square" rtlCol="0">
              <a:spAutoFit/>
            </a:bodyPr>
            <a:lstStyle/>
            <a:p>
              <a:r>
                <a:rPr lang="fi-FI" sz="1000" dirty="0">
                  <a:solidFill>
                    <a:srgbClr val="00B050"/>
                  </a:solidFill>
                  <a:latin typeface="+mn-lt"/>
                </a:rPr>
                <a:t>Conversion to SRAN</a:t>
              </a:r>
              <a:endParaRPr lang="en-US" sz="1000" dirty="0">
                <a:solidFill>
                  <a:srgbClr val="00B050"/>
                </a:solidFill>
                <a:latin typeface="+mn-lt"/>
              </a:endParaRPr>
            </a:p>
          </p:txBody>
        </p:sp>
        <p:cxnSp>
          <p:nvCxnSpPr>
            <p:cNvPr id="13" name="Elbow Connector 48">
              <a:extLst>
                <a:ext uri="{FF2B5EF4-FFF2-40B4-BE49-F238E27FC236}">
                  <a16:creationId xmlns:a16="http://schemas.microsoft.com/office/drawing/2014/main" id="{CEF67690-DE1D-4769-B865-05A98021159E}"/>
                </a:ext>
              </a:extLst>
            </p:cNvPr>
            <p:cNvCxnSpPr/>
            <p:nvPr/>
          </p:nvCxnSpPr>
          <p:spPr>
            <a:xfrm rot="10800000" flipV="1">
              <a:off x="3891516" y="2195106"/>
              <a:ext cx="1765007" cy="897764"/>
            </a:xfrm>
            <a:prstGeom prst="bentConnector3">
              <a:avLst>
                <a:gd name="adj1" fmla="val 50000"/>
              </a:avLst>
            </a:prstGeom>
            <a:ln w="19050" cmpd="sng">
              <a:solidFill>
                <a:schemeClr val="accent3"/>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A9FEDE1-2143-491A-B601-DA17411E380F}"/>
                </a:ext>
              </a:extLst>
            </p:cNvPr>
            <p:cNvSpPr txBox="1"/>
            <p:nvPr/>
          </p:nvSpPr>
          <p:spPr>
            <a:xfrm>
              <a:off x="5097677" y="2141794"/>
              <a:ext cx="492691" cy="429822"/>
            </a:xfrm>
            <a:prstGeom prst="rect">
              <a:avLst/>
            </a:prstGeom>
            <a:noFill/>
            <a:ln>
              <a:noFill/>
            </a:ln>
          </p:spPr>
          <p:txBody>
            <a:bodyPr wrap="square" rtlCol="0">
              <a:spAutoFit/>
            </a:bodyPr>
            <a:lstStyle/>
            <a:p>
              <a:r>
                <a:rPr lang="fi-FI" sz="1000" b="1" dirty="0">
                  <a:solidFill>
                    <a:schemeClr val="tx1">
                      <a:lumMod val="60000"/>
                      <a:lumOff val="40000"/>
                    </a:schemeClr>
                  </a:solidFill>
                  <a:latin typeface="+mn-lt"/>
                </a:rPr>
                <a:t>SRAN </a:t>
              </a:r>
              <a:br>
                <a:rPr lang="fi-FI" sz="1000" b="1" dirty="0">
                  <a:solidFill>
                    <a:schemeClr val="tx1">
                      <a:lumMod val="60000"/>
                      <a:lumOff val="40000"/>
                    </a:schemeClr>
                  </a:solidFill>
                  <a:latin typeface="+mn-lt"/>
                </a:rPr>
              </a:br>
              <a:r>
                <a:rPr lang="fi-FI" sz="1000" b="1" dirty="0">
                  <a:solidFill>
                    <a:schemeClr val="tx1">
                      <a:lumMod val="60000"/>
                      <a:lumOff val="40000"/>
                    </a:schemeClr>
                  </a:solidFill>
                  <a:latin typeface="+mn-lt"/>
                </a:rPr>
                <a:t>RU</a:t>
              </a:r>
              <a:endParaRPr lang="en-US" sz="1000" b="1" dirty="0">
                <a:solidFill>
                  <a:schemeClr val="tx1">
                    <a:lumMod val="60000"/>
                    <a:lumOff val="40000"/>
                  </a:schemeClr>
                </a:solidFill>
                <a:latin typeface="+mn-lt"/>
              </a:endParaRPr>
            </a:p>
          </p:txBody>
        </p:sp>
        <p:sp>
          <p:nvSpPr>
            <p:cNvPr id="15" name="TextBox 14">
              <a:extLst>
                <a:ext uri="{FF2B5EF4-FFF2-40B4-BE49-F238E27FC236}">
                  <a16:creationId xmlns:a16="http://schemas.microsoft.com/office/drawing/2014/main" id="{C8BD08AD-B828-4B2B-8E14-B368F4F50CE7}"/>
                </a:ext>
              </a:extLst>
            </p:cNvPr>
            <p:cNvSpPr txBox="1"/>
            <p:nvPr/>
          </p:nvSpPr>
          <p:spPr>
            <a:xfrm>
              <a:off x="2463427" y="1686789"/>
              <a:ext cx="856077" cy="400110"/>
            </a:xfrm>
            <a:prstGeom prst="rect">
              <a:avLst/>
            </a:prstGeom>
            <a:noFill/>
            <a:ln>
              <a:noFill/>
            </a:ln>
          </p:spPr>
          <p:txBody>
            <a:bodyPr wrap="square" rtlCol="0">
              <a:spAutoFit/>
            </a:bodyPr>
            <a:lstStyle/>
            <a:p>
              <a:r>
                <a:rPr lang="fi-FI" sz="1000" b="1" dirty="0">
                  <a:solidFill>
                    <a:schemeClr val="tx1">
                      <a:lumMod val="60000"/>
                      <a:lumOff val="40000"/>
                    </a:schemeClr>
                  </a:solidFill>
                  <a:latin typeface="+mn-lt"/>
                </a:rPr>
                <a:t>RAT </a:t>
              </a:r>
              <a:br>
                <a:rPr lang="fi-FI" sz="1000" b="1" dirty="0">
                  <a:solidFill>
                    <a:schemeClr val="tx1">
                      <a:lumMod val="60000"/>
                      <a:lumOff val="40000"/>
                    </a:schemeClr>
                  </a:solidFill>
                  <a:latin typeface="+mn-lt"/>
                </a:rPr>
              </a:br>
              <a:r>
                <a:rPr lang="fi-FI" sz="1000" b="1" dirty="0">
                  <a:solidFill>
                    <a:schemeClr val="tx1">
                      <a:lumMod val="60000"/>
                      <a:lumOff val="40000"/>
                    </a:schemeClr>
                  </a:solidFill>
                  <a:latin typeface="+mn-lt"/>
                </a:rPr>
                <a:t>RU</a:t>
              </a:r>
              <a:endParaRPr lang="en-US" sz="1000" b="1" dirty="0">
                <a:solidFill>
                  <a:schemeClr val="tx1">
                    <a:lumMod val="60000"/>
                    <a:lumOff val="40000"/>
                  </a:schemeClr>
                </a:solidFill>
                <a:latin typeface="+mn-lt"/>
              </a:endParaRPr>
            </a:p>
          </p:txBody>
        </p:sp>
      </p:grpSp>
      <p:sp>
        <p:nvSpPr>
          <p:cNvPr id="16" name="TextBox 15">
            <a:extLst>
              <a:ext uri="{FF2B5EF4-FFF2-40B4-BE49-F238E27FC236}">
                <a16:creationId xmlns:a16="http://schemas.microsoft.com/office/drawing/2014/main" id="{F40148AF-1EBD-4F33-B550-6C3147FFD9E2}"/>
              </a:ext>
            </a:extLst>
          </p:cNvPr>
          <p:cNvSpPr txBox="1"/>
          <p:nvPr/>
        </p:nvSpPr>
        <p:spPr>
          <a:xfrm>
            <a:off x="418120" y="2570906"/>
            <a:ext cx="7928392" cy="2092881"/>
          </a:xfrm>
          <a:prstGeom prst="rect">
            <a:avLst/>
          </a:prstGeom>
          <a:noFill/>
        </p:spPr>
        <p:txBody>
          <a:bodyPr wrap="square" rtlCol="0">
            <a:spAutoFit/>
          </a:bodyPr>
          <a:lstStyle/>
          <a:p>
            <a:r>
              <a:rPr lang="fi-FI" dirty="0">
                <a:latin typeface="+mn-lt"/>
              </a:rPr>
              <a:t>1. </a:t>
            </a:r>
            <a:r>
              <a:rPr lang="fi-FI" sz="1600" dirty="0" err="1">
                <a:latin typeface="+mn-lt"/>
              </a:rPr>
              <a:t>Operator</a:t>
            </a:r>
            <a:r>
              <a:rPr lang="fi-FI" sz="1600" dirty="0">
                <a:latin typeface="+mn-lt"/>
              </a:rPr>
              <a:t> </a:t>
            </a:r>
            <a:r>
              <a:rPr lang="fi-FI" sz="1600" dirty="0" err="1">
                <a:latin typeface="+mn-lt"/>
              </a:rPr>
              <a:t>has</a:t>
            </a:r>
            <a:r>
              <a:rPr lang="fi-FI" sz="1600" dirty="0">
                <a:latin typeface="+mn-lt"/>
              </a:rPr>
              <a:t> ”</a:t>
            </a:r>
            <a:r>
              <a:rPr lang="fi-FI" sz="1600" dirty="0" err="1">
                <a:latin typeface="+mn-lt"/>
              </a:rPr>
              <a:t>older</a:t>
            </a:r>
            <a:r>
              <a:rPr lang="fi-FI" sz="1600" dirty="0">
                <a:latin typeface="+mn-lt"/>
              </a:rPr>
              <a:t> </a:t>
            </a:r>
            <a:r>
              <a:rPr lang="fi-FI" sz="1600" dirty="0" err="1">
                <a:latin typeface="+mn-lt"/>
              </a:rPr>
              <a:t>level</a:t>
            </a:r>
            <a:r>
              <a:rPr lang="fi-FI" sz="1600" dirty="0">
                <a:latin typeface="+mn-lt"/>
              </a:rPr>
              <a:t>” </a:t>
            </a:r>
            <a:r>
              <a:rPr lang="fi-FI" sz="1600" b="1" dirty="0">
                <a:latin typeface="+mn-lt"/>
              </a:rPr>
              <a:t>N-1</a:t>
            </a:r>
            <a:r>
              <a:rPr lang="fi-FI" sz="1600" dirty="0">
                <a:latin typeface="+mn-lt"/>
              </a:rPr>
              <a:t> Single </a:t>
            </a:r>
            <a:r>
              <a:rPr lang="fi-FI" sz="1600" b="1" dirty="0">
                <a:latin typeface="+mn-lt"/>
              </a:rPr>
              <a:t>RAT</a:t>
            </a:r>
            <a:r>
              <a:rPr lang="fi-FI" sz="1600" dirty="0">
                <a:latin typeface="+mn-lt"/>
              </a:rPr>
              <a:t> </a:t>
            </a:r>
            <a:r>
              <a:rPr lang="fi-FI" sz="1600" dirty="0" err="1">
                <a:latin typeface="+mn-lt"/>
              </a:rPr>
              <a:t>releases</a:t>
            </a:r>
            <a:r>
              <a:rPr lang="fi-FI" sz="1600" dirty="0">
                <a:latin typeface="+mn-lt"/>
              </a:rPr>
              <a:t>: GSM 16, WCDMA 16, LTE 17</a:t>
            </a:r>
          </a:p>
          <a:p>
            <a:pPr lvl="1"/>
            <a:r>
              <a:rPr lang="fi-FI" sz="1200" dirty="0" err="1">
                <a:latin typeface="+mn-lt"/>
              </a:rPr>
              <a:t>Step</a:t>
            </a:r>
            <a:r>
              <a:rPr lang="fi-FI" sz="1200" dirty="0">
                <a:latin typeface="+mn-lt"/>
              </a:rPr>
              <a:t> 1: Single RAT release </a:t>
            </a:r>
            <a:r>
              <a:rPr lang="fi-FI" sz="1200" dirty="0" err="1">
                <a:latin typeface="+mn-lt"/>
              </a:rPr>
              <a:t>upgrade</a:t>
            </a:r>
            <a:r>
              <a:rPr lang="fi-FI" sz="1200" dirty="0">
                <a:latin typeface="+mn-lt"/>
              </a:rPr>
              <a:t> to GSM17, WCDMA17, LTE17A</a:t>
            </a:r>
          </a:p>
          <a:p>
            <a:pPr lvl="1"/>
            <a:r>
              <a:rPr lang="fi-FI" sz="1200" dirty="0" err="1">
                <a:latin typeface="+mn-lt"/>
              </a:rPr>
              <a:t>Step</a:t>
            </a:r>
            <a:r>
              <a:rPr lang="fi-FI" sz="1200" dirty="0">
                <a:latin typeface="+mn-lt"/>
              </a:rPr>
              <a:t> 2: Conversion to SRAN 17A (</a:t>
            </a:r>
            <a:r>
              <a:rPr lang="fi-FI" sz="1200" dirty="0" err="1">
                <a:latin typeface="+mn-lt"/>
              </a:rPr>
              <a:t>conversion</a:t>
            </a:r>
            <a:r>
              <a:rPr lang="fi-FI" sz="1200" dirty="0">
                <a:latin typeface="+mn-lt"/>
              </a:rPr>
              <a:t> </a:t>
            </a:r>
            <a:r>
              <a:rPr lang="fi-FI" sz="1200" dirty="0" err="1">
                <a:latin typeface="+mn-lt"/>
              </a:rPr>
              <a:t>pricing</a:t>
            </a:r>
            <a:r>
              <a:rPr lang="fi-FI" sz="1200" dirty="0">
                <a:latin typeface="+mn-lt"/>
              </a:rPr>
              <a:t>: EUR 200/ SRAN </a:t>
            </a:r>
            <a:r>
              <a:rPr lang="fi-FI" sz="1200" dirty="0" err="1">
                <a:latin typeface="+mn-lt"/>
              </a:rPr>
              <a:t>cell</a:t>
            </a:r>
            <a:r>
              <a:rPr lang="fi-FI" sz="1200" dirty="0">
                <a:latin typeface="+mn-lt"/>
              </a:rPr>
              <a:t>)</a:t>
            </a:r>
          </a:p>
          <a:p>
            <a:pPr lvl="1"/>
            <a:endParaRPr lang="fi-FI" sz="1200" dirty="0">
              <a:latin typeface="+mn-lt"/>
            </a:endParaRPr>
          </a:p>
          <a:p>
            <a:r>
              <a:rPr lang="fi-FI" dirty="0">
                <a:latin typeface="+mn-lt"/>
              </a:rPr>
              <a:t>2. </a:t>
            </a:r>
            <a:r>
              <a:rPr lang="fi-FI" sz="1600" dirty="0" err="1">
                <a:latin typeface="+mn-lt"/>
              </a:rPr>
              <a:t>Operator</a:t>
            </a:r>
            <a:r>
              <a:rPr lang="fi-FI" sz="1600" dirty="0">
                <a:latin typeface="+mn-lt"/>
              </a:rPr>
              <a:t> </a:t>
            </a:r>
            <a:r>
              <a:rPr lang="fi-FI" sz="1600" dirty="0" err="1">
                <a:latin typeface="+mn-lt"/>
              </a:rPr>
              <a:t>has</a:t>
            </a:r>
            <a:r>
              <a:rPr lang="fi-FI" sz="1600" dirty="0">
                <a:latin typeface="+mn-lt"/>
              </a:rPr>
              <a:t> ”</a:t>
            </a:r>
            <a:r>
              <a:rPr lang="fi-FI" sz="1600" dirty="0" err="1">
                <a:latin typeface="+mn-lt"/>
              </a:rPr>
              <a:t>same</a:t>
            </a:r>
            <a:r>
              <a:rPr lang="fi-FI" sz="1600" dirty="0">
                <a:latin typeface="+mn-lt"/>
              </a:rPr>
              <a:t> </a:t>
            </a:r>
            <a:r>
              <a:rPr lang="fi-FI" sz="1600" dirty="0" err="1">
                <a:latin typeface="+mn-lt"/>
              </a:rPr>
              <a:t>level</a:t>
            </a:r>
            <a:r>
              <a:rPr lang="fi-FI" sz="1600" dirty="0">
                <a:latin typeface="+mn-lt"/>
              </a:rPr>
              <a:t> ” </a:t>
            </a:r>
            <a:r>
              <a:rPr lang="fi-FI" sz="1600" b="1" dirty="0">
                <a:latin typeface="+mn-lt"/>
              </a:rPr>
              <a:t>N </a:t>
            </a:r>
            <a:r>
              <a:rPr lang="fi-FI" sz="1600" dirty="0">
                <a:latin typeface="+mn-lt"/>
              </a:rPr>
              <a:t> Single</a:t>
            </a:r>
            <a:r>
              <a:rPr lang="fi-FI" sz="1600" b="1" dirty="0">
                <a:latin typeface="+mn-lt"/>
              </a:rPr>
              <a:t> RAT Rel.17: </a:t>
            </a:r>
            <a:r>
              <a:rPr lang="fi-FI" sz="1600" dirty="0">
                <a:latin typeface="+mn-lt"/>
              </a:rPr>
              <a:t>GSM 17, WCDMA 17, LTE 17A</a:t>
            </a:r>
          </a:p>
          <a:p>
            <a:r>
              <a:rPr lang="fi-FI" sz="1200" dirty="0">
                <a:latin typeface="+mn-lt"/>
              </a:rPr>
              <a:t>	</a:t>
            </a:r>
            <a:r>
              <a:rPr lang="fi-FI" sz="1200" dirty="0" err="1">
                <a:latin typeface="+mn-lt"/>
              </a:rPr>
              <a:t>Step</a:t>
            </a:r>
            <a:r>
              <a:rPr lang="fi-FI" sz="1200" dirty="0">
                <a:latin typeface="+mn-lt"/>
              </a:rPr>
              <a:t> 1: </a:t>
            </a:r>
            <a:r>
              <a:rPr lang="fi-FI" sz="1200" dirty="0" err="1">
                <a:latin typeface="+mn-lt"/>
              </a:rPr>
              <a:t>Converson</a:t>
            </a:r>
            <a:r>
              <a:rPr lang="fi-FI" sz="1200" dirty="0">
                <a:latin typeface="+mn-lt"/>
              </a:rPr>
              <a:t> to SRAN 17A (</a:t>
            </a:r>
            <a:r>
              <a:rPr lang="fi-FI" sz="1200" dirty="0" err="1">
                <a:latin typeface="+mn-lt"/>
              </a:rPr>
              <a:t>conversion</a:t>
            </a:r>
            <a:r>
              <a:rPr lang="fi-FI" sz="1200" dirty="0">
                <a:latin typeface="+mn-lt"/>
              </a:rPr>
              <a:t> </a:t>
            </a:r>
            <a:r>
              <a:rPr lang="fi-FI" sz="1200" dirty="0" err="1">
                <a:latin typeface="+mn-lt"/>
              </a:rPr>
              <a:t>pricing</a:t>
            </a:r>
            <a:r>
              <a:rPr lang="fi-FI" sz="1200" dirty="0">
                <a:latin typeface="+mn-lt"/>
              </a:rPr>
              <a:t>: EUR 200/ SRAN </a:t>
            </a:r>
            <a:r>
              <a:rPr lang="fi-FI" sz="1200" dirty="0" err="1">
                <a:latin typeface="+mn-lt"/>
              </a:rPr>
              <a:t>cell</a:t>
            </a:r>
            <a:r>
              <a:rPr lang="fi-FI" sz="1200" dirty="0">
                <a:latin typeface="+mn-lt"/>
              </a:rPr>
              <a:t>)</a:t>
            </a:r>
          </a:p>
          <a:p>
            <a:endParaRPr lang="fi-FI" sz="1400" dirty="0">
              <a:latin typeface="+mn-lt"/>
            </a:endParaRPr>
          </a:p>
          <a:p>
            <a:r>
              <a:rPr lang="fi-FI" dirty="0">
                <a:latin typeface="+mn-lt"/>
              </a:rPr>
              <a:t>3. </a:t>
            </a:r>
            <a:r>
              <a:rPr lang="fi-FI" sz="1600" dirty="0" err="1">
                <a:latin typeface="+mn-lt"/>
              </a:rPr>
              <a:t>Operator</a:t>
            </a:r>
            <a:r>
              <a:rPr lang="fi-FI" sz="1600" dirty="0">
                <a:latin typeface="+mn-lt"/>
              </a:rPr>
              <a:t> </a:t>
            </a:r>
            <a:r>
              <a:rPr lang="fi-FI" sz="1600" dirty="0" err="1">
                <a:latin typeface="+mn-lt"/>
              </a:rPr>
              <a:t>has</a:t>
            </a:r>
            <a:r>
              <a:rPr lang="fi-FI" sz="1600" dirty="0">
                <a:latin typeface="+mn-lt"/>
              </a:rPr>
              <a:t> </a:t>
            </a:r>
            <a:r>
              <a:rPr lang="fi-FI" sz="1600" b="1" dirty="0">
                <a:latin typeface="+mn-lt"/>
              </a:rPr>
              <a:t>SRAN 16.xx </a:t>
            </a:r>
          </a:p>
          <a:p>
            <a:r>
              <a:rPr lang="fi-FI" sz="1200" dirty="0">
                <a:latin typeface="+mn-lt"/>
              </a:rPr>
              <a:t>	</a:t>
            </a:r>
            <a:r>
              <a:rPr lang="fi-FI" sz="1200" dirty="0" err="1">
                <a:latin typeface="+mn-lt"/>
              </a:rPr>
              <a:t>Step</a:t>
            </a:r>
            <a:r>
              <a:rPr lang="fi-FI" sz="1200" dirty="0">
                <a:latin typeface="+mn-lt"/>
              </a:rPr>
              <a:t> 1: Release </a:t>
            </a:r>
            <a:r>
              <a:rPr lang="fi-FI" sz="1200" dirty="0" err="1">
                <a:latin typeface="+mn-lt"/>
              </a:rPr>
              <a:t>upgrade</a:t>
            </a:r>
            <a:r>
              <a:rPr lang="fi-FI" sz="1200" dirty="0">
                <a:latin typeface="+mn-lt"/>
              </a:rPr>
              <a:t> to SRAN 17A (SRAN RU </a:t>
            </a:r>
            <a:r>
              <a:rPr lang="fi-FI" sz="1200" dirty="0" err="1">
                <a:latin typeface="+mn-lt"/>
              </a:rPr>
              <a:t>pricing</a:t>
            </a:r>
            <a:r>
              <a:rPr lang="fi-FI" sz="1200" dirty="0">
                <a:latin typeface="+mn-lt"/>
              </a:rPr>
              <a:t>: EUR 600/ SRAN </a:t>
            </a:r>
            <a:r>
              <a:rPr lang="fi-FI" sz="1200" dirty="0" err="1">
                <a:latin typeface="+mn-lt"/>
              </a:rPr>
              <a:t>cell</a:t>
            </a:r>
            <a:r>
              <a:rPr lang="fi-FI" sz="1200" dirty="0">
                <a:latin typeface="+mn-lt"/>
              </a:rPr>
              <a:t>) </a:t>
            </a:r>
            <a:endParaRPr lang="en-US" sz="1200" dirty="0">
              <a:latin typeface="+mn-lt"/>
            </a:endParaRPr>
          </a:p>
        </p:txBody>
      </p:sp>
      <p:sp>
        <p:nvSpPr>
          <p:cNvPr id="17" name="TextBox 16">
            <a:extLst>
              <a:ext uri="{FF2B5EF4-FFF2-40B4-BE49-F238E27FC236}">
                <a16:creationId xmlns:a16="http://schemas.microsoft.com/office/drawing/2014/main" id="{3B311564-D85A-4458-B19D-12C884EE87A0}"/>
              </a:ext>
            </a:extLst>
          </p:cNvPr>
          <p:cNvSpPr txBox="1"/>
          <p:nvPr/>
        </p:nvSpPr>
        <p:spPr>
          <a:xfrm>
            <a:off x="7032377" y="697647"/>
            <a:ext cx="1546572" cy="1169551"/>
          </a:xfrm>
          <a:prstGeom prst="rect">
            <a:avLst/>
          </a:prstGeom>
          <a:noFill/>
        </p:spPr>
        <p:txBody>
          <a:bodyPr wrap="square" rtlCol="0">
            <a:spAutoFit/>
          </a:bodyPr>
          <a:lstStyle/>
          <a:p>
            <a:r>
              <a:rPr lang="fi-FI" sz="1400" i="1" dirty="0"/>
              <a:t>RAT = LTE / WCDMA / GSM</a:t>
            </a:r>
          </a:p>
          <a:p>
            <a:endParaRPr lang="fi-FI" sz="1400" i="1" dirty="0"/>
          </a:p>
          <a:p>
            <a:r>
              <a:rPr lang="fi-FI" sz="1400" i="1" dirty="0"/>
              <a:t>3 </a:t>
            </a:r>
            <a:r>
              <a:rPr lang="fi-FI" sz="1400" i="1" dirty="0" err="1"/>
              <a:t>options</a:t>
            </a:r>
            <a:r>
              <a:rPr lang="fi-FI" sz="1400" i="1" dirty="0"/>
              <a:t> for </a:t>
            </a:r>
            <a:r>
              <a:rPr lang="fi-FI" sz="1400" i="1" dirty="0" err="1"/>
              <a:t>pricing</a:t>
            </a:r>
            <a:r>
              <a:rPr lang="fi-FI" sz="1400" i="1" dirty="0"/>
              <a:t> </a:t>
            </a:r>
            <a:r>
              <a:rPr lang="fi-FI" sz="1400" i="1" dirty="0" err="1"/>
              <a:t>steps</a:t>
            </a:r>
            <a:r>
              <a:rPr lang="fi-FI" sz="1400" i="1" dirty="0"/>
              <a:t> </a:t>
            </a:r>
            <a:endParaRPr lang="en-US" sz="1400" i="1" dirty="0"/>
          </a:p>
        </p:txBody>
      </p:sp>
      <p:sp>
        <p:nvSpPr>
          <p:cNvPr id="18" name="Oval 17">
            <a:extLst>
              <a:ext uri="{FF2B5EF4-FFF2-40B4-BE49-F238E27FC236}">
                <a16:creationId xmlns:a16="http://schemas.microsoft.com/office/drawing/2014/main" id="{A507A5C4-31DB-4661-98D1-AE712E154B53}"/>
              </a:ext>
            </a:extLst>
          </p:cNvPr>
          <p:cNvSpPr/>
          <p:nvPr/>
        </p:nvSpPr>
        <p:spPr>
          <a:xfrm>
            <a:off x="556951" y="955272"/>
            <a:ext cx="348091" cy="342882"/>
          </a:xfrm>
          <a:prstGeom prst="ellipse">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dirty="0">
                <a:solidFill>
                  <a:schemeClr val="tx2"/>
                </a:solidFill>
              </a:rPr>
              <a:t>1</a:t>
            </a:r>
            <a:endParaRPr lang="en-US" sz="1200" b="1" dirty="0">
              <a:solidFill>
                <a:schemeClr val="tx2"/>
              </a:solidFill>
            </a:endParaRPr>
          </a:p>
        </p:txBody>
      </p:sp>
      <p:sp>
        <p:nvSpPr>
          <p:cNvPr id="19" name="Oval 18">
            <a:extLst>
              <a:ext uri="{FF2B5EF4-FFF2-40B4-BE49-F238E27FC236}">
                <a16:creationId xmlns:a16="http://schemas.microsoft.com/office/drawing/2014/main" id="{938E49C7-0858-48B7-8638-185CD4209999}"/>
              </a:ext>
            </a:extLst>
          </p:cNvPr>
          <p:cNvSpPr/>
          <p:nvPr/>
        </p:nvSpPr>
        <p:spPr>
          <a:xfrm>
            <a:off x="556950" y="1427371"/>
            <a:ext cx="348091" cy="342882"/>
          </a:xfrm>
          <a:prstGeom prst="ellipse">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dirty="0">
                <a:solidFill>
                  <a:schemeClr val="tx2"/>
                </a:solidFill>
              </a:rPr>
              <a:t>2</a:t>
            </a:r>
            <a:endParaRPr lang="en-US" sz="1200" b="1" dirty="0">
              <a:solidFill>
                <a:schemeClr val="tx2"/>
              </a:solidFill>
            </a:endParaRPr>
          </a:p>
        </p:txBody>
      </p:sp>
      <p:sp>
        <p:nvSpPr>
          <p:cNvPr id="20" name="Oval 19">
            <a:extLst>
              <a:ext uri="{FF2B5EF4-FFF2-40B4-BE49-F238E27FC236}">
                <a16:creationId xmlns:a16="http://schemas.microsoft.com/office/drawing/2014/main" id="{654435CE-4CED-491B-8D25-5A6E059716A0}"/>
              </a:ext>
            </a:extLst>
          </p:cNvPr>
          <p:cNvSpPr/>
          <p:nvPr/>
        </p:nvSpPr>
        <p:spPr>
          <a:xfrm>
            <a:off x="548113" y="1951772"/>
            <a:ext cx="348091" cy="342882"/>
          </a:xfrm>
          <a:prstGeom prst="ellipse">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dirty="0">
                <a:solidFill>
                  <a:schemeClr val="tx2"/>
                </a:solidFill>
              </a:rPr>
              <a:t>3</a:t>
            </a:r>
            <a:endParaRPr lang="en-US" sz="1200" b="1" dirty="0">
              <a:solidFill>
                <a:schemeClr val="tx2"/>
              </a:solidFill>
            </a:endParaRPr>
          </a:p>
        </p:txBody>
      </p:sp>
      <p:sp>
        <p:nvSpPr>
          <p:cNvPr id="21" name="Title 1">
            <a:extLst>
              <a:ext uri="{FF2B5EF4-FFF2-40B4-BE49-F238E27FC236}">
                <a16:creationId xmlns:a16="http://schemas.microsoft.com/office/drawing/2014/main" id="{93B76D31-9A10-415A-A3AE-4021539CF8CE}"/>
              </a:ext>
            </a:extLst>
          </p:cNvPr>
          <p:cNvSpPr txBox="1">
            <a:spLocks/>
          </p:cNvSpPr>
          <p:nvPr/>
        </p:nvSpPr>
        <p:spPr>
          <a:xfrm>
            <a:off x="545022" y="279278"/>
            <a:ext cx="8229600" cy="307975"/>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pPr fontAlgn="auto">
              <a:spcAft>
                <a:spcPts val="0"/>
              </a:spcAft>
            </a:pPr>
            <a:r>
              <a:rPr lang="en-GB"/>
              <a:t>Pricing options for SRAN 17A Release Upgrade </a:t>
            </a:r>
            <a:endParaRPr lang="en-US" dirty="0"/>
          </a:p>
        </p:txBody>
      </p:sp>
      <p:sp>
        <p:nvSpPr>
          <p:cNvPr id="22" name="Footer Placeholder 3">
            <a:extLst>
              <a:ext uri="{FF2B5EF4-FFF2-40B4-BE49-F238E27FC236}">
                <a16:creationId xmlns:a16="http://schemas.microsoft.com/office/drawing/2014/main" id="{B9349482-B614-48E4-9DEF-A678764A1299}"/>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16025124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F66431-52A3-4314-9690-5D1B7A7FD08A}"/>
              </a:ext>
            </a:extLst>
          </p:cNvPr>
          <p:cNvPicPr>
            <a:picLocks noChangeAspect="1"/>
          </p:cNvPicPr>
          <p:nvPr/>
        </p:nvPicPr>
        <p:blipFill>
          <a:blip r:embed="rId2"/>
          <a:stretch>
            <a:fillRect/>
          </a:stretch>
        </p:blipFill>
        <p:spPr>
          <a:xfrm>
            <a:off x="5038016" y="928220"/>
            <a:ext cx="3184126" cy="1623382"/>
          </a:xfrm>
          <a:prstGeom prst="rect">
            <a:avLst/>
          </a:prstGeom>
        </p:spPr>
      </p:pic>
      <p:sp>
        <p:nvSpPr>
          <p:cNvPr id="3" name="Title 1">
            <a:extLst>
              <a:ext uri="{FF2B5EF4-FFF2-40B4-BE49-F238E27FC236}">
                <a16:creationId xmlns:a16="http://schemas.microsoft.com/office/drawing/2014/main" id="{CF54C5A4-BDE3-4DFE-BDE8-F881F50D334C}"/>
              </a:ext>
            </a:extLst>
          </p:cNvPr>
          <p:cNvSpPr txBox="1">
            <a:spLocks/>
          </p:cNvSpPr>
          <p:nvPr/>
        </p:nvSpPr>
        <p:spPr>
          <a:xfrm>
            <a:off x="410467" y="159556"/>
            <a:ext cx="8308975" cy="648099"/>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GB"/>
              <a:t>Scenarios: SRAN configurations Pricing SRAN</a:t>
            </a:r>
            <a:br>
              <a:rPr lang="en-GB"/>
            </a:br>
            <a:r>
              <a:rPr lang="en-GB">
                <a:solidFill>
                  <a:srgbClr val="68717A"/>
                </a:solidFill>
              </a:rPr>
              <a:t>Case: SRAN and/or SRAN conversion =&gt; SRAN [N+1]</a:t>
            </a:r>
            <a:br>
              <a:rPr lang="en-GB"/>
            </a:br>
            <a:endParaRPr lang="en-US" dirty="0"/>
          </a:p>
        </p:txBody>
      </p:sp>
      <p:sp>
        <p:nvSpPr>
          <p:cNvPr id="4" name="TextBox 3">
            <a:extLst>
              <a:ext uri="{FF2B5EF4-FFF2-40B4-BE49-F238E27FC236}">
                <a16:creationId xmlns:a16="http://schemas.microsoft.com/office/drawing/2014/main" id="{2ACDC170-DBF5-45FF-8164-A1512F1BB5F9}"/>
              </a:ext>
            </a:extLst>
          </p:cNvPr>
          <p:cNvSpPr txBox="1"/>
          <p:nvPr/>
        </p:nvSpPr>
        <p:spPr>
          <a:xfrm>
            <a:off x="361615" y="914661"/>
            <a:ext cx="3188035" cy="2739211"/>
          </a:xfrm>
          <a:prstGeom prst="rect">
            <a:avLst/>
          </a:prstGeom>
          <a:noFill/>
        </p:spPr>
        <p:txBody>
          <a:bodyPr wrap="square" rtlCol="0">
            <a:spAutoFit/>
          </a:bodyPr>
          <a:lstStyle/>
          <a:p>
            <a:pPr marL="171450" indent="-171450">
              <a:buFont typeface="Arial" panose="020B0604020202020204" pitchFamily="34" charset="0"/>
              <a:buChar char="•"/>
            </a:pPr>
            <a:r>
              <a:rPr lang="fi-FI" sz="1000" dirty="0" err="1">
                <a:solidFill>
                  <a:srgbClr val="68717A"/>
                </a:solidFill>
                <a:latin typeface="Nokia Pure Text Light"/>
              </a:rPr>
              <a:t>The</a:t>
            </a:r>
            <a:r>
              <a:rPr lang="fi-FI" sz="1000" dirty="0">
                <a:solidFill>
                  <a:srgbClr val="68717A"/>
                </a:solidFill>
                <a:latin typeface="Nokia Pure Text Light"/>
              </a:rPr>
              <a:t> </a:t>
            </a:r>
            <a:r>
              <a:rPr lang="fi-FI" sz="1000" dirty="0" err="1">
                <a:solidFill>
                  <a:srgbClr val="68717A"/>
                </a:solidFill>
                <a:latin typeface="Nokia Pure Text Light"/>
              </a:rPr>
              <a:t>scenarios</a:t>
            </a:r>
            <a:r>
              <a:rPr lang="fi-FI" sz="1000" dirty="0">
                <a:solidFill>
                  <a:srgbClr val="68717A"/>
                </a:solidFill>
                <a:latin typeface="Nokia Pure Text Light"/>
              </a:rPr>
              <a:t> </a:t>
            </a:r>
            <a:r>
              <a:rPr lang="fi-FI" sz="1000" dirty="0" err="1">
                <a:solidFill>
                  <a:srgbClr val="68717A"/>
                </a:solidFill>
                <a:latin typeface="Nokia Pure Text Light"/>
              </a:rPr>
              <a:t>are</a:t>
            </a:r>
            <a:r>
              <a:rPr lang="fi-FI" sz="1000" dirty="0">
                <a:solidFill>
                  <a:srgbClr val="68717A"/>
                </a:solidFill>
                <a:latin typeface="Nokia Pure Text Light"/>
              </a:rPr>
              <a:t> </a:t>
            </a:r>
            <a:r>
              <a:rPr lang="fi-FI" sz="1000" dirty="0" err="1">
                <a:solidFill>
                  <a:srgbClr val="68717A"/>
                </a:solidFill>
                <a:latin typeface="Nokia Pure Text Light"/>
              </a:rPr>
              <a:t>based</a:t>
            </a:r>
            <a:r>
              <a:rPr lang="fi-FI" sz="1000" dirty="0">
                <a:solidFill>
                  <a:srgbClr val="68717A"/>
                </a:solidFill>
                <a:latin typeface="Nokia Pure Text Light"/>
              </a:rPr>
              <a:t> on 3-RAT </a:t>
            </a:r>
            <a:r>
              <a:rPr lang="fi-FI" sz="1000" dirty="0" err="1">
                <a:solidFill>
                  <a:srgbClr val="68717A"/>
                </a:solidFill>
                <a:latin typeface="Nokia Pure Text Light"/>
              </a:rPr>
              <a:t>configuration</a:t>
            </a:r>
            <a:r>
              <a:rPr lang="fi-FI" sz="1000" dirty="0">
                <a:solidFill>
                  <a:srgbClr val="68717A"/>
                </a:solidFill>
                <a:latin typeface="Nokia Pure Text Light"/>
              </a:rPr>
              <a:t>:</a:t>
            </a:r>
            <a:br>
              <a:rPr lang="fi-FI" sz="1000" dirty="0">
                <a:solidFill>
                  <a:srgbClr val="68717A"/>
                </a:solidFill>
                <a:latin typeface="Nokia Pure Text Light"/>
              </a:rPr>
            </a:br>
            <a:r>
              <a:rPr lang="fi-FI" sz="600" i="1" dirty="0" err="1">
                <a:solidFill>
                  <a:srgbClr val="FFFFFF"/>
                </a:solidFill>
                <a:latin typeface="Nokia Pure Text Light"/>
              </a:rPr>
              <a:t>Source</a:t>
            </a:r>
            <a:r>
              <a:rPr lang="fi-FI" sz="600" i="1" dirty="0">
                <a:solidFill>
                  <a:srgbClr val="FFFFFF"/>
                </a:solidFill>
                <a:latin typeface="Nokia Pure Text Light"/>
              </a:rPr>
              <a:t>: </a:t>
            </a:r>
            <a:r>
              <a:rPr lang="en-GB" sz="600" i="1" noProof="1">
                <a:solidFill>
                  <a:srgbClr val="FFFFFF"/>
                </a:solidFill>
                <a:latin typeface="Nokia Pure Text Light"/>
              </a:rPr>
              <a:t>SRAN Sales Playbook v.4.1</a:t>
            </a:r>
          </a:p>
          <a:p>
            <a:endParaRPr lang="fi-FI" sz="1000" dirty="0">
              <a:solidFill>
                <a:srgbClr val="68717A"/>
              </a:solidFill>
              <a:latin typeface="Nokia Pure Text Light"/>
            </a:endParaRPr>
          </a:p>
          <a:p>
            <a:r>
              <a:rPr lang="fi-FI" sz="1000" dirty="0">
                <a:solidFill>
                  <a:srgbClr val="68717A"/>
                </a:solidFill>
                <a:latin typeface="Nokia Pure Text Light"/>
              </a:rPr>
              <a:t> </a:t>
            </a:r>
          </a:p>
          <a:p>
            <a:endParaRPr lang="fi-FI" sz="1000" dirty="0">
              <a:solidFill>
                <a:srgbClr val="68717A"/>
              </a:solidFill>
              <a:latin typeface="Nokia Pure Text Light"/>
            </a:endParaRPr>
          </a:p>
          <a:p>
            <a:endParaRPr lang="fi-FI" sz="1000" dirty="0">
              <a:solidFill>
                <a:srgbClr val="68717A"/>
              </a:solidFill>
              <a:latin typeface="Nokia Pure Text Light"/>
            </a:endParaRPr>
          </a:p>
          <a:p>
            <a:endParaRPr lang="fi-FI" sz="1000" dirty="0">
              <a:solidFill>
                <a:srgbClr val="68717A"/>
              </a:solidFill>
              <a:latin typeface="Nokia Pure Text Light"/>
            </a:endParaRPr>
          </a:p>
          <a:p>
            <a:endParaRPr lang="fi-FI" sz="1000" dirty="0">
              <a:solidFill>
                <a:srgbClr val="68717A"/>
              </a:solidFill>
              <a:latin typeface="Nokia Pure Text Light"/>
            </a:endParaRPr>
          </a:p>
          <a:p>
            <a:endParaRPr lang="fi-FI" sz="1000" dirty="0">
              <a:solidFill>
                <a:srgbClr val="68717A"/>
              </a:solidFill>
              <a:latin typeface="Nokia Pure Text Light"/>
            </a:endParaRPr>
          </a:p>
          <a:p>
            <a:endParaRPr lang="fi-FI" sz="1000" dirty="0">
              <a:solidFill>
                <a:srgbClr val="68717A"/>
              </a:solidFill>
              <a:latin typeface="Nokia Pure Text Light"/>
            </a:endParaRPr>
          </a:p>
          <a:p>
            <a:endParaRPr lang="fi-FI" sz="1000" dirty="0">
              <a:solidFill>
                <a:srgbClr val="68717A"/>
              </a:solidFill>
              <a:latin typeface="Nokia Pure Text Light"/>
            </a:endParaRPr>
          </a:p>
          <a:p>
            <a:endParaRPr lang="fi-FI" sz="1000" dirty="0">
              <a:solidFill>
                <a:srgbClr val="68717A"/>
              </a:solidFill>
              <a:latin typeface="Nokia Pure Text Light"/>
            </a:endParaRPr>
          </a:p>
          <a:p>
            <a:endParaRPr lang="fi-FI" sz="1000" dirty="0">
              <a:solidFill>
                <a:srgbClr val="68717A"/>
              </a:solidFill>
              <a:latin typeface="Nokia Pure Text Light"/>
            </a:endParaRPr>
          </a:p>
          <a:p>
            <a:endParaRPr lang="fi-FI" sz="1000" dirty="0">
              <a:solidFill>
                <a:srgbClr val="68717A"/>
              </a:solidFill>
              <a:latin typeface="Nokia Pure Text Light"/>
            </a:endParaRPr>
          </a:p>
          <a:p>
            <a:endParaRPr lang="fi-FI" sz="1000" dirty="0">
              <a:solidFill>
                <a:srgbClr val="68717A"/>
              </a:solidFill>
              <a:latin typeface="Nokia Pure Text Light"/>
            </a:endParaRPr>
          </a:p>
          <a:p>
            <a:pPr marL="171450" indent="-171450">
              <a:buFont typeface="Arial" panose="020B0604020202020204" pitchFamily="34" charset="0"/>
              <a:buChar char="•"/>
            </a:pPr>
            <a:endParaRPr lang="fi-FI" sz="1200" dirty="0">
              <a:solidFill>
                <a:srgbClr val="68717A"/>
              </a:solidFill>
            </a:endParaRPr>
          </a:p>
          <a:p>
            <a:endParaRPr lang="en-US" sz="1200" dirty="0">
              <a:solidFill>
                <a:srgbClr val="68717A"/>
              </a:solidFill>
            </a:endParaRPr>
          </a:p>
        </p:txBody>
      </p:sp>
      <p:grpSp>
        <p:nvGrpSpPr>
          <p:cNvPr id="5" name="Group 4">
            <a:extLst>
              <a:ext uri="{FF2B5EF4-FFF2-40B4-BE49-F238E27FC236}">
                <a16:creationId xmlns:a16="http://schemas.microsoft.com/office/drawing/2014/main" id="{84A4951A-CC4E-45CD-9E44-A31B4B968217}"/>
              </a:ext>
            </a:extLst>
          </p:cNvPr>
          <p:cNvGrpSpPr/>
          <p:nvPr/>
        </p:nvGrpSpPr>
        <p:grpSpPr>
          <a:xfrm>
            <a:off x="648056" y="1156344"/>
            <a:ext cx="2226632" cy="1441399"/>
            <a:chOff x="0" y="0"/>
            <a:chExt cx="2157435" cy="1256125"/>
          </a:xfrm>
        </p:grpSpPr>
        <p:sp>
          <p:nvSpPr>
            <p:cNvPr id="6" name="TextBox 40">
              <a:extLst>
                <a:ext uri="{FF2B5EF4-FFF2-40B4-BE49-F238E27FC236}">
                  <a16:creationId xmlns:a16="http://schemas.microsoft.com/office/drawing/2014/main" id="{85FF25DC-B117-4679-846B-EF22A14FEF28}"/>
                </a:ext>
              </a:extLst>
            </p:cNvPr>
            <p:cNvSpPr txBox="1"/>
            <p:nvPr/>
          </p:nvSpPr>
          <p:spPr>
            <a:xfrm>
              <a:off x="0" y="704288"/>
              <a:ext cx="2157435" cy="551837"/>
            </a:xfrm>
            <a:prstGeom prst="rect">
              <a:avLst/>
            </a:prstGeom>
            <a:solidFill>
              <a:schemeClr val="accent2"/>
            </a:solidFill>
            <a:ln>
              <a:solidFill>
                <a:schemeClr val="bg2"/>
              </a:solidFill>
            </a:ln>
            <a:effectLst/>
          </p:spPr>
          <p:style>
            <a:lnRef idx="1">
              <a:schemeClr val="accent2"/>
            </a:lnRef>
            <a:fillRef idx="2">
              <a:schemeClr val="accent2"/>
            </a:fillRef>
            <a:effectRef idx="1">
              <a:schemeClr val="accent2"/>
            </a:effectRef>
            <a:fontRef idx="minor">
              <a:schemeClr val="dk1"/>
            </a:fontRef>
          </p:style>
          <p:txBody>
            <a:bodyPr wrap="square" lIns="91422" tIns="45711" rIns="91422" bIns="45711" rtlCol="0">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180942" indent="-180942">
                <a:buFont typeface="Arial" pitchFamily="34" charset="0"/>
                <a:buChar char="•"/>
              </a:pPr>
              <a:r>
                <a:rPr lang="en-US" sz="800">
                  <a:solidFill>
                    <a:srgbClr val="124191"/>
                  </a:solidFill>
                  <a:latin typeface="Nokia Pure Text" pitchFamily="34" charset="0"/>
                  <a:ea typeface="Nokia Pure Text" pitchFamily="34" charset="0"/>
                  <a:cs typeface="Nokia Pure Text" pitchFamily="34" charset="0"/>
                </a:rPr>
                <a:t>GSM 24 TRXs</a:t>
              </a:r>
            </a:p>
            <a:p>
              <a:pPr marL="180942" indent="-180942">
                <a:buFont typeface="Arial" pitchFamily="34" charset="0"/>
                <a:buChar char="•"/>
              </a:pPr>
              <a:r>
                <a:rPr lang="en-US" sz="800">
                  <a:solidFill>
                    <a:srgbClr val="124191"/>
                  </a:solidFill>
                  <a:latin typeface="Nokia Pure Text" pitchFamily="34" charset="0"/>
                  <a:ea typeface="Nokia Pure Text" pitchFamily="34" charset="0"/>
                  <a:cs typeface="Nokia Pure Text" pitchFamily="34" charset="0"/>
                </a:rPr>
                <a:t>WCDMA 10 cells</a:t>
              </a:r>
            </a:p>
            <a:p>
              <a:pPr marL="180942" indent="-180942">
                <a:buFont typeface="Arial" pitchFamily="34" charset="0"/>
                <a:buChar char="•"/>
              </a:pPr>
              <a:r>
                <a:rPr lang="en-US" sz="800">
                  <a:solidFill>
                    <a:srgbClr val="124191"/>
                  </a:solidFill>
                  <a:latin typeface="Nokia Pure Text" pitchFamily="34" charset="0"/>
                  <a:ea typeface="Nokia Pure Text" pitchFamily="34" charset="0"/>
                  <a:cs typeface="Nokia Pure Text" pitchFamily="34" charset="0"/>
                </a:rPr>
                <a:t>LTE 3 cells @20MHz 2x2 MIMO equivalent</a:t>
              </a:r>
            </a:p>
          </p:txBody>
        </p:sp>
        <p:sp>
          <p:nvSpPr>
            <p:cNvPr id="7" name="TextBox 41">
              <a:extLst>
                <a:ext uri="{FF2B5EF4-FFF2-40B4-BE49-F238E27FC236}">
                  <a16:creationId xmlns:a16="http://schemas.microsoft.com/office/drawing/2014/main" id="{89DC2015-34E8-4452-B4F2-4976CA87806A}"/>
                </a:ext>
              </a:extLst>
            </p:cNvPr>
            <p:cNvSpPr txBox="1"/>
            <p:nvPr/>
          </p:nvSpPr>
          <p:spPr>
            <a:xfrm>
              <a:off x="531394" y="96431"/>
              <a:ext cx="840270" cy="215431"/>
            </a:xfrm>
            <a:prstGeom prst="rect">
              <a:avLst/>
            </a:prstGeom>
            <a:noFill/>
          </p:spPr>
          <p:txBody>
            <a:bodyPr wrap="square" lIns="91428" tIns="45714" rIns="91428" bIns="4571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800" i="1">
                  <a:solidFill>
                    <a:srgbClr val="124191"/>
                  </a:solidFill>
                </a:rPr>
                <a:t>WCDMA&amp;LTE</a:t>
              </a:r>
            </a:p>
          </p:txBody>
        </p:sp>
        <p:sp>
          <p:nvSpPr>
            <p:cNvPr id="8" name="Rounded Rectangle 18">
              <a:extLst>
                <a:ext uri="{FF2B5EF4-FFF2-40B4-BE49-F238E27FC236}">
                  <a16:creationId xmlns:a16="http://schemas.microsoft.com/office/drawing/2014/main" id="{3BED6A1C-3DDE-4370-8CDD-49D8241BE770}"/>
                </a:ext>
              </a:extLst>
            </p:cNvPr>
            <p:cNvSpPr/>
            <p:nvPr/>
          </p:nvSpPr>
          <p:spPr bwMode="auto">
            <a:xfrm>
              <a:off x="4413" y="166504"/>
              <a:ext cx="2106997" cy="494838"/>
            </a:xfrm>
            <a:prstGeom prst="roundRect">
              <a:avLst>
                <a:gd name="adj" fmla="val 12035"/>
              </a:avLst>
            </a:prstGeom>
            <a:gradFill flip="none" rotWithShape="1">
              <a:gsLst>
                <a:gs pos="0">
                  <a:srgbClr val="666666"/>
                </a:gs>
                <a:gs pos="100000">
                  <a:srgbClr val="000000">
                    <a:lumMod val="75000"/>
                    <a:lumOff val="25000"/>
                  </a:srgbClr>
                </a:gs>
              </a:gsLst>
              <a:lin ang="5400000" scaled="1"/>
              <a:tileRect/>
            </a:gradFill>
            <a:ln w="28575" algn="ctr">
              <a:solidFill>
                <a:srgbClr val="000000">
                  <a:lumMod val="65000"/>
                  <a:lumOff val="35000"/>
                </a:srgbClr>
              </a:solidFill>
              <a:round/>
              <a:headEnd/>
              <a:tailEnd/>
            </a:ln>
            <a:effectLst>
              <a:outerShdw blurRad="127000" dist="63500" dir="2700000" algn="tl" rotWithShape="0">
                <a:prstClr val="black">
                  <a:alpha val="52000"/>
                </a:prstClr>
              </a:outerShdw>
            </a:effectLst>
          </p:spPr>
          <p:txBody>
            <a:bodyPr wrap="square" lIns="91428" tIns="45714" rIns="91428" bIns="45714"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761902" eaLnBrk="0" hangingPunct="0">
                <a:lnSpc>
                  <a:spcPct val="90000"/>
                </a:lnSpc>
                <a:spcBef>
                  <a:spcPct val="30000"/>
                </a:spcBef>
                <a:buClr>
                  <a:srgbClr val="FFCC00"/>
                </a:buClr>
                <a:defRPr/>
              </a:pPr>
              <a:endParaRPr lang="en-US" sz="800" b="1" kern="0">
                <a:solidFill>
                  <a:srgbClr val="FFFFFF"/>
                </a:solidFill>
                <a:latin typeface="Arial"/>
              </a:endParaRPr>
            </a:p>
          </p:txBody>
        </p:sp>
        <p:sp>
          <p:nvSpPr>
            <p:cNvPr id="9" name="Abgerundetes Rechteck 46">
              <a:extLst>
                <a:ext uri="{FF2B5EF4-FFF2-40B4-BE49-F238E27FC236}">
                  <a16:creationId xmlns:a16="http://schemas.microsoft.com/office/drawing/2014/main" id="{1ABA19D6-C703-4596-891B-7284182EBE2A}"/>
                </a:ext>
              </a:extLst>
            </p:cNvPr>
            <p:cNvSpPr/>
            <p:nvPr/>
          </p:nvSpPr>
          <p:spPr bwMode="auto">
            <a:xfrm>
              <a:off x="144033" y="441957"/>
              <a:ext cx="905646" cy="206267"/>
            </a:xfrm>
            <a:prstGeom prst="roundRect">
              <a:avLst>
                <a:gd name="adj" fmla="val 21952"/>
              </a:avLst>
            </a:prstGeom>
            <a:solidFill>
              <a:schemeClr val="accent3"/>
            </a:solidFill>
            <a:ln w="19050" algn="ctr">
              <a:solidFill>
                <a:schemeClr val="bg2"/>
              </a:solidFill>
              <a:round/>
              <a:headEnd/>
              <a:tailEnd/>
            </a:ln>
            <a:effectLst/>
          </p:spPr>
          <p:txBody>
            <a:bodyPr wrap="square" lIns="89988" tIns="46794" rIns="89988" bIns="46794"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761902" eaLnBrk="0" hangingPunct="0">
                <a:lnSpc>
                  <a:spcPct val="90000"/>
                </a:lnSpc>
                <a:spcBef>
                  <a:spcPts val="504"/>
                </a:spcBef>
                <a:buClr>
                  <a:srgbClr val="FFCC00"/>
                </a:buClr>
                <a:defRPr/>
              </a:pPr>
              <a:r>
                <a:rPr lang="en-US" sz="800" kern="0" dirty="0">
                  <a:solidFill>
                    <a:srgbClr val="FFFFFF"/>
                  </a:solidFill>
                </a:rPr>
                <a:t>WCDMA</a:t>
              </a:r>
            </a:p>
          </p:txBody>
        </p:sp>
        <p:sp>
          <p:nvSpPr>
            <p:cNvPr id="10" name="Abgerundetes Rechteck 46">
              <a:extLst>
                <a:ext uri="{FF2B5EF4-FFF2-40B4-BE49-F238E27FC236}">
                  <a16:creationId xmlns:a16="http://schemas.microsoft.com/office/drawing/2014/main" id="{615CA560-CC27-437B-AC66-0DF7977A29C5}"/>
                </a:ext>
              </a:extLst>
            </p:cNvPr>
            <p:cNvSpPr/>
            <p:nvPr/>
          </p:nvSpPr>
          <p:spPr bwMode="auto">
            <a:xfrm>
              <a:off x="136392" y="189201"/>
              <a:ext cx="1880999" cy="206267"/>
            </a:xfrm>
            <a:prstGeom prst="roundRect">
              <a:avLst>
                <a:gd name="adj" fmla="val 21952"/>
              </a:avLst>
            </a:prstGeom>
            <a:gradFill flip="none" rotWithShape="1">
              <a:gsLst>
                <a:gs pos="73000">
                  <a:schemeClr val="accent3"/>
                </a:gs>
                <a:gs pos="44000">
                  <a:schemeClr val="accent2"/>
                </a:gs>
              </a:gsLst>
              <a:lin ang="0" scaled="1"/>
              <a:tileRect/>
            </a:gradFill>
            <a:ln w="19050" algn="ctr">
              <a:solidFill>
                <a:schemeClr val="bg2"/>
              </a:solidFill>
              <a:round/>
              <a:headEnd/>
              <a:tailEnd/>
            </a:ln>
            <a:effectLst/>
          </p:spPr>
          <p:txBody>
            <a:bodyPr wrap="square" lIns="89994" tIns="46796" rIns="89994" bIns="46796"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4645" eaLnBrk="0" fontAlgn="auto" hangingPunct="0">
                <a:lnSpc>
                  <a:spcPct val="90000"/>
                </a:lnSpc>
                <a:spcBef>
                  <a:spcPts val="400"/>
                </a:spcBef>
                <a:spcAft>
                  <a:spcPts val="0"/>
                </a:spcAft>
                <a:buClr>
                  <a:srgbClr val="FFCC00"/>
                </a:buClr>
                <a:defRPr/>
              </a:pPr>
              <a:r>
                <a:rPr lang="en-US" sz="800" kern="0">
                  <a:solidFill>
                    <a:srgbClr val="000000"/>
                  </a:solidFill>
                </a:rPr>
                <a:t>GSM&amp;WCDMA</a:t>
              </a:r>
            </a:p>
          </p:txBody>
        </p:sp>
        <p:sp>
          <p:nvSpPr>
            <p:cNvPr id="11" name="Abgerundetes Rechteck 46">
              <a:extLst>
                <a:ext uri="{FF2B5EF4-FFF2-40B4-BE49-F238E27FC236}">
                  <a16:creationId xmlns:a16="http://schemas.microsoft.com/office/drawing/2014/main" id="{9B498FB8-9339-4F14-8BEE-71BFA7B6F68B}"/>
                </a:ext>
              </a:extLst>
            </p:cNvPr>
            <p:cNvSpPr/>
            <p:nvPr/>
          </p:nvSpPr>
          <p:spPr bwMode="auto">
            <a:xfrm>
              <a:off x="1111743" y="441957"/>
              <a:ext cx="905646" cy="206267"/>
            </a:xfrm>
            <a:prstGeom prst="roundRect">
              <a:avLst>
                <a:gd name="adj" fmla="val 21952"/>
              </a:avLst>
            </a:prstGeom>
            <a:solidFill>
              <a:schemeClr val="tx1"/>
            </a:solidFill>
            <a:ln w="19050" algn="ctr">
              <a:solidFill>
                <a:schemeClr val="bg2"/>
              </a:solidFill>
              <a:round/>
              <a:headEnd/>
              <a:tailEnd/>
            </a:ln>
            <a:effectLst/>
          </p:spPr>
          <p:txBody>
            <a:bodyPr wrap="square" lIns="89988" tIns="46794" rIns="89988" bIns="46794"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761902" eaLnBrk="0" hangingPunct="0">
                <a:lnSpc>
                  <a:spcPct val="90000"/>
                </a:lnSpc>
                <a:spcBef>
                  <a:spcPts val="504"/>
                </a:spcBef>
                <a:buClr>
                  <a:srgbClr val="FFCC00"/>
                </a:buClr>
                <a:defRPr/>
              </a:pPr>
              <a:r>
                <a:rPr lang="en-US" sz="800" kern="0">
                  <a:solidFill>
                    <a:srgbClr val="FFFFFF"/>
                  </a:solidFill>
                </a:rPr>
                <a:t>LTE</a:t>
              </a:r>
            </a:p>
          </p:txBody>
        </p:sp>
        <p:sp>
          <p:nvSpPr>
            <p:cNvPr id="12" name="TextBox 50">
              <a:extLst>
                <a:ext uri="{FF2B5EF4-FFF2-40B4-BE49-F238E27FC236}">
                  <a16:creationId xmlns:a16="http://schemas.microsoft.com/office/drawing/2014/main" id="{A1EC6F86-7A91-4C35-AA7D-FD0C8F45C8EE}"/>
                </a:ext>
              </a:extLst>
            </p:cNvPr>
            <p:cNvSpPr txBox="1"/>
            <p:nvPr/>
          </p:nvSpPr>
          <p:spPr>
            <a:xfrm>
              <a:off x="275659" y="0"/>
              <a:ext cx="1521546" cy="215431"/>
            </a:xfrm>
            <a:prstGeom prst="rect">
              <a:avLst/>
            </a:prstGeom>
            <a:noFill/>
          </p:spPr>
          <p:txBody>
            <a:bodyPr wrap="square" lIns="91428" tIns="45714" rIns="91428" bIns="4571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800" b="1" i="1" dirty="0">
                  <a:solidFill>
                    <a:srgbClr val="124191"/>
                  </a:solidFill>
                </a:rPr>
                <a:t>3- RAT GSM&amp;WCDMA&amp;LTE</a:t>
              </a:r>
            </a:p>
          </p:txBody>
        </p:sp>
      </p:grpSp>
      <p:sp>
        <p:nvSpPr>
          <p:cNvPr id="13" name="TextBox 12">
            <a:extLst>
              <a:ext uri="{FF2B5EF4-FFF2-40B4-BE49-F238E27FC236}">
                <a16:creationId xmlns:a16="http://schemas.microsoft.com/office/drawing/2014/main" id="{493D9DB6-9059-4F0C-9091-4B3C22F1D885}"/>
              </a:ext>
            </a:extLst>
          </p:cNvPr>
          <p:cNvSpPr txBox="1"/>
          <p:nvPr/>
        </p:nvSpPr>
        <p:spPr>
          <a:xfrm>
            <a:off x="3661780" y="928220"/>
            <a:ext cx="1222007" cy="3416320"/>
          </a:xfrm>
          <a:prstGeom prst="rect">
            <a:avLst/>
          </a:prstGeom>
          <a:noFill/>
        </p:spPr>
        <p:txBody>
          <a:bodyPr wrap="square" rtlCol="0">
            <a:spAutoFit/>
          </a:bodyPr>
          <a:lstStyle/>
          <a:p>
            <a:r>
              <a:rPr lang="fi-FI" sz="800" b="1" i="1" u="sng" dirty="0">
                <a:solidFill>
                  <a:srgbClr val="00B050"/>
                </a:solidFill>
                <a:latin typeface="Nokia Pure Text Light"/>
              </a:rPr>
              <a:t>Case 2a: </a:t>
            </a:r>
            <a:br>
              <a:rPr lang="fi-FI" sz="800" dirty="0">
                <a:solidFill>
                  <a:srgbClr val="00B050"/>
                </a:solidFill>
                <a:latin typeface="Nokia Pure Text Light"/>
              </a:rPr>
            </a:br>
            <a:r>
              <a:rPr lang="fi-FI" sz="800" dirty="0">
                <a:solidFill>
                  <a:srgbClr val="00B050"/>
                </a:solidFill>
                <a:latin typeface="Nokia Pure Text Light"/>
              </a:rPr>
              <a:t>WCDMA/GSM/LTE  </a:t>
            </a:r>
            <a:br>
              <a:rPr lang="fi-FI" sz="800" dirty="0">
                <a:solidFill>
                  <a:srgbClr val="00B050"/>
                </a:solidFill>
                <a:latin typeface="Nokia Pure Text Light"/>
              </a:rPr>
            </a:br>
            <a:r>
              <a:rPr lang="fi-FI" sz="800" dirty="0" err="1">
                <a:solidFill>
                  <a:srgbClr val="00B050"/>
                </a:solidFill>
                <a:latin typeface="Nokia Pure Text Light"/>
              </a:rPr>
              <a:t>are</a:t>
            </a:r>
            <a:r>
              <a:rPr lang="fi-FI" sz="800" dirty="0">
                <a:solidFill>
                  <a:srgbClr val="00B050"/>
                </a:solidFill>
                <a:latin typeface="Nokia Pure Text Light"/>
              </a:rPr>
              <a:t> </a:t>
            </a:r>
            <a:r>
              <a:rPr lang="fi-FI" sz="800" b="1" dirty="0" err="1">
                <a:solidFill>
                  <a:srgbClr val="00B050"/>
                </a:solidFill>
                <a:latin typeface="Nokia Pure Text Light"/>
              </a:rPr>
              <a:t>below</a:t>
            </a:r>
            <a:r>
              <a:rPr lang="fi-FI" sz="800" dirty="0">
                <a:solidFill>
                  <a:srgbClr val="00B050"/>
                </a:solidFill>
                <a:latin typeface="Nokia Pure Text Light"/>
              </a:rPr>
              <a:t> N+1</a:t>
            </a:r>
          </a:p>
          <a:p>
            <a:endParaRPr lang="fi-FI" sz="800" dirty="0">
              <a:solidFill>
                <a:srgbClr val="00B050"/>
              </a:solidFill>
              <a:latin typeface="Nokia Pure Text Light"/>
            </a:endParaRPr>
          </a:p>
          <a:p>
            <a:endParaRPr lang="fi-FI" sz="800" dirty="0">
              <a:solidFill>
                <a:srgbClr val="00B050"/>
              </a:solidFill>
              <a:latin typeface="Nokia Pure Text Light"/>
            </a:endParaRPr>
          </a:p>
          <a:p>
            <a:endParaRPr lang="fi-FI" sz="800" dirty="0">
              <a:solidFill>
                <a:srgbClr val="00B050"/>
              </a:solidFill>
              <a:latin typeface="Nokia Pure Text Light"/>
            </a:endParaRPr>
          </a:p>
          <a:p>
            <a:r>
              <a:rPr lang="fi-FI" sz="800" dirty="0">
                <a:solidFill>
                  <a:srgbClr val="00B050"/>
                </a:solidFill>
                <a:latin typeface="Nokia Pure Text Light"/>
              </a:rPr>
              <a:t>=&gt;</a:t>
            </a:r>
            <a:br>
              <a:rPr lang="fi-FI" sz="800" dirty="0">
                <a:solidFill>
                  <a:srgbClr val="00B050"/>
                </a:solidFill>
                <a:latin typeface="Nokia Pure Text Light"/>
              </a:rPr>
            </a:br>
            <a:r>
              <a:rPr lang="fi-FI" sz="800" dirty="0" err="1">
                <a:solidFill>
                  <a:srgbClr val="00B050"/>
                </a:solidFill>
                <a:latin typeface="Nokia Pure Text Light"/>
              </a:rPr>
              <a:t>Needed</a:t>
            </a:r>
            <a:r>
              <a:rPr lang="fi-FI" sz="800" dirty="0">
                <a:solidFill>
                  <a:srgbClr val="00B050"/>
                </a:solidFill>
                <a:latin typeface="Nokia Pure Text Light"/>
              </a:rPr>
              <a:t> </a:t>
            </a:r>
            <a:r>
              <a:rPr lang="fi-FI" sz="800" dirty="0" err="1">
                <a:solidFill>
                  <a:srgbClr val="00B050"/>
                </a:solidFill>
                <a:latin typeface="Nokia Pure Text Light"/>
              </a:rPr>
              <a:t>upgrades</a:t>
            </a:r>
            <a:r>
              <a:rPr lang="fi-FI" sz="800" dirty="0">
                <a:solidFill>
                  <a:srgbClr val="00B050"/>
                </a:solidFill>
                <a:latin typeface="Nokia Pure Text Light"/>
              </a:rPr>
              <a:t>:</a:t>
            </a:r>
          </a:p>
          <a:p>
            <a:pPr marL="228600" indent="-228600">
              <a:buFont typeface="+mj-lt"/>
              <a:buAutoNum type="arabicPeriod"/>
            </a:pPr>
            <a:r>
              <a:rPr lang="fi-FI" sz="800" dirty="0">
                <a:solidFill>
                  <a:srgbClr val="00B050"/>
                </a:solidFill>
                <a:latin typeface="Nokia Pure Text Light"/>
              </a:rPr>
              <a:t>WCDMA/GSM/LTE to N+1 </a:t>
            </a:r>
          </a:p>
          <a:p>
            <a:pPr marL="228600" indent="-228600">
              <a:buFont typeface="+mj-lt"/>
              <a:buAutoNum type="arabicPeriod"/>
            </a:pPr>
            <a:r>
              <a:rPr lang="fi-FI" sz="800" dirty="0">
                <a:solidFill>
                  <a:srgbClr val="00B050"/>
                </a:solidFill>
                <a:latin typeface="Nokia Pure Text Light"/>
              </a:rPr>
              <a:t>SRAN </a:t>
            </a:r>
            <a:r>
              <a:rPr lang="fi-FI" sz="800" dirty="0" err="1">
                <a:solidFill>
                  <a:srgbClr val="00B050"/>
                </a:solidFill>
                <a:latin typeface="Nokia Pure Text Light"/>
              </a:rPr>
              <a:t>conversion</a:t>
            </a:r>
            <a:endParaRPr lang="fi-FI" sz="800" dirty="0">
              <a:solidFill>
                <a:srgbClr val="00B050"/>
              </a:solidFill>
              <a:latin typeface="Nokia Pure Text Light"/>
            </a:endParaRPr>
          </a:p>
          <a:p>
            <a:endParaRPr lang="fi-FI" sz="800" dirty="0">
              <a:solidFill>
                <a:srgbClr val="00B050"/>
              </a:solidFill>
              <a:latin typeface="Nokia Pure Text Light"/>
            </a:endParaRPr>
          </a:p>
          <a:p>
            <a:endParaRPr lang="fi-FI" sz="800" dirty="0">
              <a:solidFill>
                <a:srgbClr val="00B050"/>
              </a:solidFill>
              <a:latin typeface="Nokia Pure Text Light"/>
            </a:endParaRPr>
          </a:p>
          <a:p>
            <a:endParaRPr lang="fi-FI" sz="800" dirty="0">
              <a:solidFill>
                <a:srgbClr val="00B050"/>
              </a:solidFill>
              <a:latin typeface="Nokia Pure Text Light"/>
            </a:endParaRPr>
          </a:p>
          <a:p>
            <a:endParaRPr lang="fi-FI" sz="800" dirty="0">
              <a:solidFill>
                <a:srgbClr val="00B050"/>
              </a:solidFill>
              <a:latin typeface="Nokia Pure Text Light"/>
            </a:endParaRPr>
          </a:p>
          <a:p>
            <a:endParaRPr lang="fi-FI" sz="800" dirty="0">
              <a:solidFill>
                <a:srgbClr val="00B050"/>
              </a:solidFill>
              <a:latin typeface="Nokia Pure Text Light"/>
            </a:endParaRPr>
          </a:p>
          <a:p>
            <a:r>
              <a:rPr lang="fi-FI" sz="800" b="1" i="1" u="sng" dirty="0">
                <a:solidFill>
                  <a:srgbClr val="00B050"/>
                </a:solidFill>
                <a:latin typeface="Nokia Pure Text Light"/>
              </a:rPr>
              <a:t>Case 2b: </a:t>
            </a:r>
            <a:br>
              <a:rPr lang="fi-FI" sz="800" dirty="0">
                <a:solidFill>
                  <a:srgbClr val="00B050"/>
                </a:solidFill>
                <a:latin typeface="Nokia Pure Text Light"/>
              </a:rPr>
            </a:br>
            <a:r>
              <a:rPr lang="fi-FI" sz="800" dirty="0">
                <a:solidFill>
                  <a:srgbClr val="00B050"/>
                </a:solidFill>
                <a:latin typeface="Nokia Pure Text Light"/>
              </a:rPr>
              <a:t>SRAN in </a:t>
            </a:r>
            <a:r>
              <a:rPr lang="fi-FI" sz="800" dirty="0" err="1">
                <a:solidFill>
                  <a:srgbClr val="00B050"/>
                </a:solidFill>
                <a:latin typeface="Nokia Pure Text Light"/>
              </a:rPr>
              <a:t>level</a:t>
            </a:r>
            <a:r>
              <a:rPr lang="fi-FI" sz="800" dirty="0">
                <a:solidFill>
                  <a:srgbClr val="00B050"/>
                </a:solidFill>
                <a:latin typeface="Nokia Pure Text Light"/>
              </a:rPr>
              <a:t> N </a:t>
            </a:r>
          </a:p>
          <a:p>
            <a:endParaRPr lang="fi-FI" sz="800" dirty="0">
              <a:solidFill>
                <a:srgbClr val="00B050"/>
              </a:solidFill>
              <a:latin typeface="Nokia Pure Text Light"/>
            </a:endParaRPr>
          </a:p>
          <a:p>
            <a:endParaRPr lang="fi-FI" sz="800" dirty="0">
              <a:solidFill>
                <a:srgbClr val="00B050"/>
              </a:solidFill>
              <a:latin typeface="Nokia Pure Text Light"/>
            </a:endParaRPr>
          </a:p>
          <a:p>
            <a:endParaRPr lang="fi-FI" sz="800" dirty="0">
              <a:solidFill>
                <a:srgbClr val="00B050"/>
              </a:solidFill>
              <a:latin typeface="Nokia Pure Text Light"/>
            </a:endParaRPr>
          </a:p>
          <a:p>
            <a:endParaRPr lang="fi-FI" sz="800" dirty="0">
              <a:solidFill>
                <a:srgbClr val="00B050"/>
              </a:solidFill>
              <a:latin typeface="Nokia Pure Text Light"/>
            </a:endParaRPr>
          </a:p>
          <a:p>
            <a:r>
              <a:rPr lang="fi-FI" sz="800" dirty="0">
                <a:solidFill>
                  <a:srgbClr val="00B050"/>
                </a:solidFill>
                <a:latin typeface="Nokia Pure Text Light"/>
              </a:rPr>
              <a:t>=&gt;</a:t>
            </a:r>
            <a:br>
              <a:rPr lang="fi-FI" sz="800" dirty="0">
                <a:solidFill>
                  <a:srgbClr val="00B050"/>
                </a:solidFill>
                <a:latin typeface="Nokia Pure Text Light"/>
              </a:rPr>
            </a:br>
            <a:r>
              <a:rPr lang="fi-FI" sz="800" dirty="0" err="1">
                <a:solidFill>
                  <a:srgbClr val="00B050"/>
                </a:solidFill>
                <a:latin typeface="Nokia Pure Text Light"/>
              </a:rPr>
              <a:t>Needed</a:t>
            </a:r>
            <a:r>
              <a:rPr lang="fi-FI" sz="800" dirty="0">
                <a:solidFill>
                  <a:srgbClr val="00B050"/>
                </a:solidFill>
                <a:latin typeface="Nokia Pure Text Light"/>
              </a:rPr>
              <a:t> </a:t>
            </a:r>
            <a:r>
              <a:rPr lang="fi-FI" sz="800" dirty="0" err="1">
                <a:solidFill>
                  <a:srgbClr val="00B050"/>
                </a:solidFill>
                <a:latin typeface="Nokia Pure Text Light"/>
              </a:rPr>
              <a:t>upgrades</a:t>
            </a:r>
            <a:r>
              <a:rPr lang="fi-FI" sz="800" dirty="0">
                <a:solidFill>
                  <a:srgbClr val="00B050"/>
                </a:solidFill>
                <a:latin typeface="Nokia Pure Text Light"/>
              </a:rPr>
              <a:t>:</a:t>
            </a:r>
          </a:p>
          <a:p>
            <a:pPr marL="228600" indent="-228600">
              <a:buFont typeface="+mj-lt"/>
              <a:buAutoNum type="arabicPeriod"/>
            </a:pPr>
            <a:r>
              <a:rPr lang="fi-FI" sz="800" dirty="0">
                <a:solidFill>
                  <a:srgbClr val="00B050"/>
                </a:solidFill>
                <a:latin typeface="Nokia Pure Text Light"/>
              </a:rPr>
              <a:t>SRAN to N+1 </a:t>
            </a:r>
            <a:br>
              <a:rPr lang="fi-FI" sz="800" dirty="0">
                <a:solidFill>
                  <a:srgbClr val="00B050"/>
                </a:solidFill>
                <a:latin typeface="Nokia Pure Text Light"/>
              </a:rPr>
            </a:br>
            <a:endParaRPr lang="fi-FI" sz="800" dirty="0">
              <a:solidFill>
                <a:srgbClr val="FF0000"/>
              </a:solidFill>
              <a:latin typeface="Nokia Pure Text Light"/>
            </a:endParaRPr>
          </a:p>
          <a:p>
            <a:endParaRPr lang="fi-FI" sz="800" dirty="0">
              <a:solidFill>
                <a:srgbClr val="124191"/>
              </a:solidFill>
              <a:latin typeface="Nokia Pure Text Light"/>
            </a:endParaRPr>
          </a:p>
        </p:txBody>
      </p:sp>
      <p:sp>
        <p:nvSpPr>
          <p:cNvPr id="14" name="Oval 13">
            <a:extLst>
              <a:ext uri="{FF2B5EF4-FFF2-40B4-BE49-F238E27FC236}">
                <a16:creationId xmlns:a16="http://schemas.microsoft.com/office/drawing/2014/main" id="{B51B488C-7C39-4E11-9AAB-B21A8BEF7F7D}"/>
              </a:ext>
            </a:extLst>
          </p:cNvPr>
          <p:cNvSpPr/>
          <p:nvPr/>
        </p:nvSpPr>
        <p:spPr>
          <a:xfrm flipV="1">
            <a:off x="5035046" y="1134091"/>
            <a:ext cx="2388920" cy="476049"/>
          </a:xfrm>
          <a:prstGeom prst="ellipse">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en-US" dirty="0">
              <a:solidFill>
                <a:srgbClr val="A8BBC0"/>
              </a:solidFill>
            </a:endParaRPr>
          </a:p>
        </p:txBody>
      </p:sp>
      <p:pic>
        <p:nvPicPr>
          <p:cNvPr id="15" name="Picture 14">
            <a:extLst>
              <a:ext uri="{FF2B5EF4-FFF2-40B4-BE49-F238E27FC236}">
                <a16:creationId xmlns:a16="http://schemas.microsoft.com/office/drawing/2014/main" id="{BD955EB2-03E5-43F8-BBE7-FC115224363B}"/>
              </a:ext>
            </a:extLst>
          </p:cNvPr>
          <p:cNvPicPr>
            <a:picLocks noChangeAspect="1"/>
          </p:cNvPicPr>
          <p:nvPr/>
        </p:nvPicPr>
        <p:blipFill>
          <a:blip r:embed="rId3"/>
          <a:stretch>
            <a:fillRect/>
          </a:stretch>
        </p:blipFill>
        <p:spPr>
          <a:xfrm>
            <a:off x="401299" y="2934925"/>
            <a:ext cx="3256065" cy="1309974"/>
          </a:xfrm>
          <a:prstGeom prst="rect">
            <a:avLst/>
          </a:prstGeom>
        </p:spPr>
      </p:pic>
      <p:pic>
        <p:nvPicPr>
          <p:cNvPr id="16" name="Picture 15">
            <a:extLst>
              <a:ext uri="{FF2B5EF4-FFF2-40B4-BE49-F238E27FC236}">
                <a16:creationId xmlns:a16="http://schemas.microsoft.com/office/drawing/2014/main" id="{0B4C8609-9384-4993-9CCD-79317990F2E9}"/>
              </a:ext>
            </a:extLst>
          </p:cNvPr>
          <p:cNvPicPr>
            <a:picLocks noChangeAspect="1"/>
          </p:cNvPicPr>
          <p:nvPr/>
        </p:nvPicPr>
        <p:blipFill>
          <a:blip r:embed="rId4"/>
          <a:stretch>
            <a:fillRect/>
          </a:stretch>
        </p:blipFill>
        <p:spPr>
          <a:xfrm>
            <a:off x="5035047" y="2825123"/>
            <a:ext cx="3187096" cy="1641038"/>
          </a:xfrm>
          <a:prstGeom prst="rect">
            <a:avLst/>
          </a:prstGeom>
        </p:spPr>
      </p:pic>
      <p:sp>
        <p:nvSpPr>
          <p:cNvPr id="17" name="Oval 16">
            <a:extLst>
              <a:ext uri="{FF2B5EF4-FFF2-40B4-BE49-F238E27FC236}">
                <a16:creationId xmlns:a16="http://schemas.microsoft.com/office/drawing/2014/main" id="{C9BCEC93-93C1-4F3C-B0B7-6B55737A453B}"/>
              </a:ext>
            </a:extLst>
          </p:cNvPr>
          <p:cNvSpPr/>
          <p:nvPr/>
        </p:nvSpPr>
        <p:spPr>
          <a:xfrm flipV="1">
            <a:off x="4991501" y="3047806"/>
            <a:ext cx="2388920" cy="346133"/>
          </a:xfrm>
          <a:prstGeom prst="ellipse">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en-US" dirty="0">
              <a:solidFill>
                <a:srgbClr val="A8BBC0"/>
              </a:solidFill>
            </a:endParaRPr>
          </a:p>
        </p:txBody>
      </p:sp>
      <p:sp>
        <p:nvSpPr>
          <p:cNvPr id="18" name="Footer Placeholder 27">
            <a:extLst>
              <a:ext uri="{FF2B5EF4-FFF2-40B4-BE49-F238E27FC236}">
                <a16:creationId xmlns:a16="http://schemas.microsoft.com/office/drawing/2014/main" id="{FF7BC797-634A-454F-AB29-99F29E15BD88}"/>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1351276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CB7299A-3478-4F4C-9D65-761F8FA5F862}"/>
              </a:ext>
            </a:extLst>
          </p:cNvPr>
          <p:cNvSpPr txBox="1"/>
          <p:nvPr/>
        </p:nvSpPr>
        <p:spPr>
          <a:xfrm>
            <a:off x="588111"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1</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9" name="TextBox 8">
            <a:extLst>
              <a:ext uri="{FF2B5EF4-FFF2-40B4-BE49-F238E27FC236}">
                <a16:creationId xmlns:a16="http://schemas.microsoft.com/office/drawing/2014/main" id="{D767DFB1-92FA-45B3-A601-FFE5BA625352}"/>
              </a:ext>
            </a:extLst>
          </p:cNvPr>
          <p:cNvSpPr txBox="1"/>
          <p:nvPr/>
        </p:nvSpPr>
        <p:spPr>
          <a:xfrm>
            <a:off x="2728179"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2</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0" name="TextBox 9">
            <a:extLst>
              <a:ext uri="{FF2B5EF4-FFF2-40B4-BE49-F238E27FC236}">
                <a16:creationId xmlns:a16="http://schemas.microsoft.com/office/drawing/2014/main" id="{5E6AB0C9-B6D3-45A8-B649-1B70FA5984E9}"/>
              </a:ext>
            </a:extLst>
          </p:cNvPr>
          <p:cNvSpPr txBox="1"/>
          <p:nvPr/>
        </p:nvSpPr>
        <p:spPr>
          <a:xfrm>
            <a:off x="4868247"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3</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1" name="TextBox 10">
            <a:extLst>
              <a:ext uri="{FF2B5EF4-FFF2-40B4-BE49-F238E27FC236}">
                <a16:creationId xmlns:a16="http://schemas.microsoft.com/office/drawing/2014/main" id="{3B6953A4-5D29-4DE7-93A3-5D21EF2F3289}"/>
              </a:ext>
            </a:extLst>
          </p:cNvPr>
          <p:cNvSpPr txBox="1"/>
          <p:nvPr/>
        </p:nvSpPr>
        <p:spPr>
          <a:xfrm>
            <a:off x="7008313"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4</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cxnSp>
        <p:nvCxnSpPr>
          <p:cNvPr id="12" name="Straight Connector 11">
            <a:extLst>
              <a:ext uri="{FF2B5EF4-FFF2-40B4-BE49-F238E27FC236}">
                <a16:creationId xmlns:a16="http://schemas.microsoft.com/office/drawing/2014/main" id="{98943E84-688F-42E8-BC54-374A4F20CC0B}"/>
              </a:ext>
            </a:extLst>
          </p:cNvPr>
          <p:cNvCxnSpPr/>
          <p:nvPr/>
        </p:nvCxnSpPr>
        <p:spPr>
          <a:xfrm>
            <a:off x="2615510"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BB76C77D-2A49-46D9-9938-E59DFAC010D4}"/>
              </a:ext>
            </a:extLst>
          </p:cNvPr>
          <p:cNvCxnSpPr/>
          <p:nvPr/>
        </p:nvCxnSpPr>
        <p:spPr>
          <a:xfrm>
            <a:off x="4755578"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E4BE0E86-3104-458E-A192-FED6329C0EF4}"/>
              </a:ext>
            </a:extLst>
          </p:cNvPr>
          <p:cNvCxnSpPr/>
          <p:nvPr/>
        </p:nvCxnSpPr>
        <p:spPr>
          <a:xfrm>
            <a:off x="6895646"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6435812C-116A-41E4-B86F-E1DA2E31D051}"/>
              </a:ext>
            </a:extLst>
          </p:cNvPr>
          <p:cNvSpPr txBox="1"/>
          <p:nvPr/>
        </p:nvSpPr>
        <p:spPr>
          <a:xfrm>
            <a:off x="590383"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chemeClr val="accent2"/>
                </a:solidFill>
                <a:effectLst/>
                <a:uLnTx/>
                <a:uFillTx/>
                <a:latin typeface="Nokia Pure Text Light"/>
                <a:ea typeface="+mn-ea"/>
                <a:cs typeface="+mn-cs"/>
              </a:rPr>
              <a:t>5</a:t>
            </a:r>
            <a:endParaRPr kumimoji="0" lang="en-US" sz="6600" b="0" i="0" u="none" strike="noStrike" kern="1200" cap="none" spc="0" normalizeH="0" baseline="0" noProof="0" dirty="0" err="1">
              <a:ln>
                <a:noFill/>
              </a:ln>
              <a:solidFill>
                <a:schemeClr val="accent2"/>
              </a:solidFill>
              <a:effectLst/>
              <a:uLnTx/>
              <a:uFillTx/>
              <a:latin typeface="Nokia Pure Text Light"/>
              <a:ea typeface="+mn-ea"/>
              <a:cs typeface="+mn-cs"/>
            </a:endParaRPr>
          </a:p>
        </p:txBody>
      </p:sp>
      <p:sp>
        <p:nvSpPr>
          <p:cNvPr id="16" name="TextBox 15">
            <a:extLst>
              <a:ext uri="{FF2B5EF4-FFF2-40B4-BE49-F238E27FC236}">
                <a16:creationId xmlns:a16="http://schemas.microsoft.com/office/drawing/2014/main" id="{B6045391-9B4F-4B83-88A5-32AEC2ED63AB}"/>
              </a:ext>
            </a:extLst>
          </p:cNvPr>
          <p:cNvSpPr txBox="1"/>
          <p:nvPr/>
        </p:nvSpPr>
        <p:spPr>
          <a:xfrm>
            <a:off x="2730451"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effectLst/>
                <a:uLnTx/>
                <a:uFillTx/>
                <a:latin typeface="Nokia Pure Text Light"/>
                <a:ea typeface="+mn-ea"/>
                <a:cs typeface="+mn-cs"/>
              </a:rPr>
              <a:t>6</a:t>
            </a:r>
            <a:endParaRPr kumimoji="0" lang="en-US" sz="6600" b="0" i="0" u="none" strike="noStrike" kern="1200" cap="none" spc="0" normalizeH="0" baseline="0" noProof="0" dirty="0" err="1">
              <a:ln>
                <a:noFill/>
              </a:ln>
              <a:effectLst/>
              <a:uLnTx/>
              <a:uFillTx/>
              <a:latin typeface="Nokia Pure Text Light"/>
              <a:ea typeface="+mn-ea"/>
              <a:cs typeface="+mn-cs"/>
            </a:endParaRPr>
          </a:p>
        </p:txBody>
      </p:sp>
      <p:sp>
        <p:nvSpPr>
          <p:cNvPr id="17" name="TextBox 16">
            <a:extLst>
              <a:ext uri="{FF2B5EF4-FFF2-40B4-BE49-F238E27FC236}">
                <a16:creationId xmlns:a16="http://schemas.microsoft.com/office/drawing/2014/main" id="{0E1B0A91-F91D-414B-84E4-77C4F0528871}"/>
              </a:ext>
            </a:extLst>
          </p:cNvPr>
          <p:cNvSpPr txBox="1"/>
          <p:nvPr/>
        </p:nvSpPr>
        <p:spPr>
          <a:xfrm>
            <a:off x="4870519"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7</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8" name="TextBox 17">
            <a:extLst>
              <a:ext uri="{FF2B5EF4-FFF2-40B4-BE49-F238E27FC236}">
                <a16:creationId xmlns:a16="http://schemas.microsoft.com/office/drawing/2014/main" id="{9C7F3ED9-238C-4DD0-A81E-EB5CB0ABFD88}"/>
              </a:ext>
            </a:extLst>
          </p:cNvPr>
          <p:cNvSpPr txBox="1"/>
          <p:nvPr/>
        </p:nvSpPr>
        <p:spPr>
          <a:xfrm>
            <a:off x="7010585"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8</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cxnSp>
        <p:nvCxnSpPr>
          <p:cNvPr id="19" name="Straight Connector 18">
            <a:extLst>
              <a:ext uri="{FF2B5EF4-FFF2-40B4-BE49-F238E27FC236}">
                <a16:creationId xmlns:a16="http://schemas.microsoft.com/office/drawing/2014/main" id="{FC208A53-7102-408E-BFD0-E0E58BAA5D6D}"/>
              </a:ext>
            </a:extLst>
          </p:cNvPr>
          <p:cNvCxnSpPr/>
          <p:nvPr/>
        </p:nvCxnSpPr>
        <p:spPr>
          <a:xfrm>
            <a:off x="2615510"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840360D3-B939-4F42-95BE-4498A38F07A1}"/>
              </a:ext>
            </a:extLst>
          </p:cNvPr>
          <p:cNvCxnSpPr/>
          <p:nvPr/>
        </p:nvCxnSpPr>
        <p:spPr>
          <a:xfrm>
            <a:off x="4755578"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F3039DC9-C449-4A0C-8BE3-C3E7BE671AFE}"/>
              </a:ext>
            </a:extLst>
          </p:cNvPr>
          <p:cNvCxnSpPr/>
          <p:nvPr/>
        </p:nvCxnSpPr>
        <p:spPr>
          <a:xfrm>
            <a:off x="6895646"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55FEE5EC-E8FA-4D9C-8FFF-F0A2CE3AEE6D}"/>
              </a:ext>
            </a:extLst>
          </p:cNvPr>
          <p:cNvSpPr txBox="1"/>
          <p:nvPr/>
        </p:nvSpPr>
        <p:spPr>
          <a:xfrm>
            <a:off x="740713"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Executive Summary</a:t>
            </a:r>
          </a:p>
        </p:txBody>
      </p:sp>
      <p:cxnSp>
        <p:nvCxnSpPr>
          <p:cNvPr id="23" name="Straight Connector 22">
            <a:extLst>
              <a:ext uri="{FF2B5EF4-FFF2-40B4-BE49-F238E27FC236}">
                <a16:creationId xmlns:a16="http://schemas.microsoft.com/office/drawing/2014/main" id="{7DD6AC73-FFB4-4F09-AA03-90866F90FB38}"/>
              </a:ext>
            </a:extLst>
          </p:cNvPr>
          <p:cNvCxnSpPr/>
          <p:nvPr/>
        </p:nvCxnSpPr>
        <p:spPr>
          <a:xfrm flipV="1">
            <a:off x="588111"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DC2750D6-053F-40A8-A383-DBEEA552791F}"/>
              </a:ext>
            </a:extLst>
          </p:cNvPr>
          <p:cNvCxnSpPr/>
          <p:nvPr/>
        </p:nvCxnSpPr>
        <p:spPr>
          <a:xfrm flipV="1">
            <a:off x="2767246"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38A01707-54CB-4D7E-A6D8-AF03869CA029}"/>
              </a:ext>
            </a:extLst>
          </p:cNvPr>
          <p:cNvCxnSpPr/>
          <p:nvPr/>
        </p:nvCxnSpPr>
        <p:spPr>
          <a:xfrm flipV="1">
            <a:off x="4907314"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DFF96715-E43E-43BD-83F7-C443C1C40240}"/>
              </a:ext>
            </a:extLst>
          </p:cNvPr>
          <p:cNvCxnSpPr/>
          <p:nvPr/>
        </p:nvCxnSpPr>
        <p:spPr>
          <a:xfrm flipV="1">
            <a:off x="7008313" y="2612235"/>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56C86FAD-FE3B-4E8A-AEEE-2B557BC58632}"/>
              </a:ext>
            </a:extLst>
          </p:cNvPr>
          <p:cNvSpPr txBox="1"/>
          <p:nvPr/>
        </p:nvSpPr>
        <p:spPr>
          <a:xfrm>
            <a:off x="2767246"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Single RAN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Portfolio</a:t>
            </a:r>
          </a:p>
        </p:txBody>
      </p:sp>
      <p:sp>
        <p:nvSpPr>
          <p:cNvPr id="28" name="TextBox 27">
            <a:extLst>
              <a:ext uri="{FF2B5EF4-FFF2-40B4-BE49-F238E27FC236}">
                <a16:creationId xmlns:a16="http://schemas.microsoft.com/office/drawing/2014/main" id="{E08151F2-44AA-4B43-9544-C67B1FB43E4C}"/>
              </a:ext>
            </a:extLst>
          </p:cNvPr>
          <p:cNvSpPr txBox="1"/>
          <p:nvPr/>
        </p:nvSpPr>
        <p:spPr>
          <a:xfrm>
            <a:off x="4915273"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Benefits</a:t>
            </a:r>
          </a:p>
        </p:txBody>
      </p:sp>
      <p:sp>
        <p:nvSpPr>
          <p:cNvPr id="29" name="TextBox 28">
            <a:extLst>
              <a:ext uri="{FF2B5EF4-FFF2-40B4-BE49-F238E27FC236}">
                <a16:creationId xmlns:a16="http://schemas.microsoft.com/office/drawing/2014/main" id="{EDB9F1F9-2EA9-4E4E-B44C-8595ABE838F0}"/>
              </a:ext>
            </a:extLst>
          </p:cNvPr>
          <p:cNvSpPr txBox="1"/>
          <p:nvPr/>
        </p:nvSpPr>
        <p:spPr>
          <a:xfrm>
            <a:off x="7055340"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Sales Guidance</a:t>
            </a:r>
          </a:p>
        </p:txBody>
      </p:sp>
      <p:sp>
        <p:nvSpPr>
          <p:cNvPr id="30" name="TextBox 29">
            <a:extLst>
              <a:ext uri="{FF2B5EF4-FFF2-40B4-BE49-F238E27FC236}">
                <a16:creationId xmlns:a16="http://schemas.microsoft.com/office/drawing/2014/main" id="{40C6D51E-CDF4-452D-91A4-C78BF5F191EE}"/>
              </a:ext>
            </a:extLst>
          </p:cNvPr>
          <p:cNvSpPr txBox="1"/>
          <p:nvPr/>
        </p:nvSpPr>
        <p:spPr>
          <a:xfrm>
            <a:off x="695092" y="3805566"/>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accent2"/>
                </a:solidFill>
                <a:effectLst/>
                <a:uLnTx/>
                <a:uFillTx/>
                <a:latin typeface="Nokia Pure Headline Light"/>
                <a:ea typeface="+mn-ea"/>
                <a:cs typeface="+mn-cs"/>
              </a:rPr>
              <a:t>Pricing</a:t>
            </a:r>
          </a:p>
        </p:txBody>
      </p:sp>
      <p:sp>
        <p:nvSpPr>
          <p:cNvPr id="31" name="TextBox 30">
            <a:extLst>
              <a:ext uri="{FF2B5EF4-FFF2-40B4-BE49-F238E27FC236}">
                <a16:creationId xmlns:a16="http://schemas.microsoft.com/office/drawing/2014/main" id="{AE5347D3-5AA7-469B-B913-076580E954DE}"/>
              </a:ext>
            </a:extLst>
          </p:cNvPr>
          <p:cNvSpPr txBox="1"/>
          <p:nvPr/>
        </p:nvSpPr>
        <p:spPr>
          <a:xfrm>
            <a:off x="2878510" y="3805565"/>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Nokia Pure Headline Light"/>
                <a:ea typeface="+mn-ea"/>
                <a:cs typeface="+mn-cs"/>
              </a:rPr>
              <a:t>CI</a:t>
            </a:r>
          </a:p>
        </p:txBody>
      </p:sp>
      <p:sp>
        <p:nvSpPr>
          <p:cNvPr id="32" name="TextBox 31">
            <a:extLst>
              <a:ext uri="{FF2B5EF4-FFF2-40B4-BE49-F238E27FC236}">
                <a16:creationId xmlns:a16="http://schemas.microsoft.com/office/drawing/2014/main" id="{D435BD30-2B93-4D32-99BE-D04170D9F7E1}"/>
              </a:ext>
            </a:extLst>
          </p:cNvPr>
          <p:cNvSpPr txBox="1"/>
          <p:nvPr/>
        </p:nvSpPr>
        <p:spPr>
          <a:xfrm>
            <a:off x="4975226"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References</a:t>
            </a:r>
          </a:p>
        </p:txBody>
      </p:sp>
      <p:sp>
        <p:nvSpPr>
          <p:cNvPr id="33" name="TextBox 32">
            <a:extLst>
              <a:ext uri="{FF2B5EF4-FFF2-40B4-BE49-F238E27FC236}">
                <a16:creationId xmlns:a16="http://schemas.microsoft.com/office/drawing/2014/main" id="{3415854B-FDE5-4E88-8486-D7D0E3D83472}"/>
              </a:ext>
            </a:extLst>
          </p:cNvPr>
          <p:cNvSpPr txBox="1"/>
          <p:nvPr/>
        </p:nvSpPr>
        <p:spPr>
          <a:xfrm>
            <a:off x="7115293"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Contacts</a:t>
            </a:r>
          </a:p>
        </p:txBody>
      </p:sp>
    </p:spTree>
    <p:extLst>
      <p:ext uri="{BB962C8B-B14F-4D97-AF65-F5344CB8AC3E}">
        <p14:creationId xmlns:p14="http://schemas.microsoft.com/office/powerpoint/2010/main" val="4217788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E96CE0-C052-4C1A-841E-A8E931A4A33B}"/>
              </a:ext>
            </a:extLst>
          </p:cNvPr>
          <p:cNvGraphicFramePr>
            <a:graphicFrameLocks noGrp="1"/>
          </p:cNvGraphicFramePr>
          <p:nvPr>
            <p:extLst>
              <p:ext uri="{D42A27DB-BD31-4B8C-83A1-F6EECF244321}">
                <p14:modId xmlns:p14="http://schemas.microsoft.com/office/powerpoint/2010/main" val="2496643623"/>
              </p:ext>
            </p:extLst>
          </p:nvPr>
        </p:nvGraphicFramePr>
        <p:xfrm>
          <a:off x="417600" y="935256"/>
          <a:ext cx="8428819" cy="3253454"/>
        </p:xfrm>
        <a:graphic>
          <a:graphicData uri="http://schemas.openxmlformats.org/drawingml/2006/table">
            <a:tbl>
              <a:tblPr firstRow="1" bandRow="1">
                <a:tableStyleId>{912C8C85-51F0-491E-9774-3900AFEF0FD7}</a:tableStyleId>
              </a:tblPr>
              <a:tblGrid>
                <a:gridCol w="3299764">
                  <a:extLst>
                    <a:ext uri="{9D8B030D-6E8A-4147-A177-3AD203B41FA5}">
                      <a16:colId xmlns:a16="http://schemas.microsoft.com/office/drawing/2014/main" val="20000"/>
                    </a:ext>
                  </a:extLst>
                </a:gridCol>
                <a:gridCol w="727512">
                  <a:extLst>
                    <a:ext uri="{9D8B030D-6E8A-4147-A177-3AD203B41FA5}">
                      <a16:colId xmlns:a16="http://schemas.microsoft.com/office/drawing/2014/main" val="20001"/>
                    </a:ext>
                  </a:extLst>
                </a:gridCol>
                <a:gridCol w="938750">
                  <a:extLst>
                    <a:ext uri="{9D8B030D-6E8A-4147-A177-3AD203B41FA5}">
                      <a16:colId xmlns:a16="http://schemas.microsoft.com/office/drawing/2014/main" val="20002"/>
                    </a:ext>
                  </a:extLst>
                </a:gridCol>
                <a:gridCol w="819673">
                  <a:extLst>
                    <a:ext uri="{9D8B030D-6E8A-4147-A177-3AD203B41FA5}">
                      <a16:colId xmlns:a16="http://schemas.microsoft.com/office/drawing/2014/main" val="20003"/>
                    </a:ext>
                  </a:extLst>
                </a:gridCol>
                <a:gridCol w="881040">
                  <a:extLst>
                    <a:ext uri="{9D8B030D-6E8A-4147-A177-3AD203B41FA5}">
                      <a16:colId xmlns:a16="http://schemas.microsoft.com/office/drawing/2014/main" val="20004"/>
                    </a:ext>
                  </a:extLst>
                </a:gridCol>
                <a:gridCol w="881040">
                  <a:extLst>
                    <a:ext uri="{9D8B030D-6E8A-4147-A177-3AD203B41FA5}">
                      <a16:colId xmlns:a16="http://schemas.microsoft.com/office/drawing/2014/main" val="20005"/>
                    </a:ext>
                  </a:extLst>
                </a:gridCol>
                <a:gridCol w="881040">
                  <a:extLst>
                    <a:ext uri="{9D8B030D-6E8A-4147-A177-3AD203B41FA5}">
                      <a16:colId xmlns:a16="http://schemas.microsoft.com/office/drawing/2014/main" val="20006"/>
                    </a:ext>
                  </a:extLst>
                </a:gridCol>
              </a:tblGrid>
              <a:tr h="266640">
                <a:tc gridSpan="5">
                  <a:txBody>
                    <a:bodyPr/>
                    <a:lstStyle/>
                    <a:p>
                      <a:pPr marL="0" algn="l" defTabSz="457200" rtl="0" eaLnBrk="1" latinLnBrk="0" hangingPunct="1"/>
                      <a:r>
                        <a:rPr lang="en-US" sz="1100" b="0" kern="1200" dirty="0">
                          <a:solidFill>
                            <a:schemeClr val="bg1"/>
                          </a:solidFill>
                          <a:latin typeface="+mn-lt"/>
                          <a:ea typeface="+mn-ea"/>
                          <a:cs typeface="+mn-cs"/>
                        </a:rPr>
                        <a:t>Single RAN key differentiators</a:t>
                      </a:r>
                    </a:p>
                  </a:txBody>
                  <a:tcPr marL="90000" marR="90000" marT="54000" marB="54000" anchor="ctr">
                    <a:lnL w="9525" cap="flat" cmpd="sng" algn="ctr">
                      <a:noFill/>
                      <a:prstDash val="soli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dirty="0">
                        <a:ln>
                          <a:solidFill>
                            <a:schemeClr val="tx1"/>
                          </a:solidFill>
                        </a:ln>
                        <a:solidFill>
                          <a:schemeClr val="accent6">
                            <a:lumMod val="50000"/>
                          </a:schemeClr>
                        </a:solidFill>
                      </a:endParaRPr>
                    </a:p>
                  </a:txBody>
                  <a:tcPr>
                    <a:lnB w="12700" cap="flat" cmpd="sng" algn="ctr">
                      <a:solidFill>
                        <a:schemeClr val="tx1"/>
                      </a:solidFill>
                      <a:prstDash val="solid"/>
                      <a:round/>
                      <a:headEnd type="none" w="med" len="med"/>
                      <a:tailEnd type="none" w="med" len="med"/>
                    </a:lnB>
                    <a:noFill/>
                  </a:tcPr>
                </a:tc>
                <a:tc hMerge="1">
                  <a:txBody>
                    <a:bodyPr/>
                    <a:lstStyle/>
                    <a:p>
                      <a:endParaRPr lang="en-US" dirty="0">
                        <a:ln>
                          <a:solidFill>
                            <a:schemeClr val="tx1"/>
                          </a:solidFill>
                        </a:ln>
                        <a:solidFill>
                          <a:schemeClr val="accent6">
                            <a:lumMod val="50000"/>
                          </a:schemeClr>
                        </a:solidFill>
                      </a:endParaRPr>
                    </a:p>
                  </a:txBody>
                  <a:tcPr>
                    <a:lnB w="12700" cap="flat" cmpd="sng" algn="ctr">
                      <a:solidFill>
                        <a:schemeClr val="tx1"/>
                      </a:solidFill>
                      <a:prstDash val="solid"/>
                      <a:round/>
                      <a:headEnd type="none" w="med" len="med"/>
                      <a:tailEnd type="none" w="med" len="med"/>
                    </a:lnB>
                    <a:noFill/>
                  </a:tcPr>
                </a:tc>
                <a:tc hMerge="1">
                  <a:txBody>
                    <a:bodyPr/>
                    <a:lstStyle/>
                    <a:p>
                      <a:endParaRPr lang="en-US" dirty="0">
                        <a:ln>
                          <a:solidFill>
                            <a:schemeClr val="tx1"/>
                          </a:solidFill>
                        </a:ln>
                        <a:solidFill>
                          <a:schemeClr val="accent6">
                            <a:lumMod val="50000"/>
                          </a:schemeClr>
                        </a:solidFill>
                      </a:endParaRPr>
                    </a:p>
                  </a:txBody>
                  <a:tcPr>
                    <a:lnB w="12700" cap="flat" cmpd="sng" algn="ctr">
                      <a:solidFill>
                        <a:schemeClr val="tx1"/>
                      </a:solidFill>
                      <a:prstDash val="solid"/>
                      <a:round/>
                      <a:headEnd type="none" w="med" len="med"/>
                      <a:tailEnd type="none" w="med" len="med"/>
                    </a:lnB>
                    <a:noFill/>
                  </a:tcPr>
                </a:tc>
                <a:tc hMerge="1">
                  <a:txBody>
                    <a:bodyPr/>
                    <a:lstStyle/>
                    <a:p>
                      <a:endParaRPr lang="en-US" dirty="0">
                        <a:ln>
                          <a:solidFill>
                            <a:schemeClr val="tx1"/>
                          </a:solidFill>
                        </a:ln>
                        <a:solidFill>
                          <a:schemeClr val="accent6">
                            <a:lumMod val="50000"/>
                          </a:schemeClr>
                        </a:solidFill>
                      </a:endParaRPr>
                    </a:p>
                  </a:txBody>
                  <a:tcPr>
                    <a:lnB w="12700" cap="flat" cmpd="sng" algn="ctr">
                      <a:solidFill>
                        <a:schemeClr val="tx1"/>
                      </a:solidFill>
                      <a:prstDash val="solid"/>
                      <a:round/>
                      <a:headEnd type="none" w="med" len="med"/>
                      <a:tailEnd type="none" w="med" len="med"/>
                    </a:lnB>
                    <a:noFill/>
                  </a:tcPr>
                </a:tc>
                <a:tc>
                  <a:txBody>
                    <a:bodyPr/>
                    <a:lstStyle/>
                    <a:p>
                      <a:pPr marL="0" algn="l" defTabSz="457200" rtl="0" eaLnBrk="1" latinLnBrk="0" hangingPunct="1"/>
                      <a:endParaRPr lang="en-US" sz="1100" b="0" kern="1200" dirty="0">
                        <a:solidFill>
                          <a:schemeClr val="bg1"/>
                        </a:solidFill>
                        <a:latin typeface="+mn-lt"/>
                        <a:ea typeface="+mn-ea"/>
                        <a:cs typeface="+mn-cs"/>
                      </a:endParaRPr>
                    </a:p>
                  </a:txBody>
                  <a:tcPr marL="90000" marR="90000" marT="54000" marB="54000" anchor="ctr">
                    <a:lnL w="9525" cap="flat" cmpd="sng" algn="ctr">
                      <a:noFill/>
                      <a:prstDash val="soli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457200" rtl="0" eaLnBrk="1" latinLnBrk="0" hangingPunct="1"/>
                      <a:endParaRPr lang="en-US" sz="1100" b="0" kern="1200" dirty="0">
                        <a:solidFill>
                          <a:schemeClr val="bg1"/>
                        </a:solidFill>
                        <a:latin typeface="+mn-lt"/>
                        <a:ea typeface="+mn-ea"/>
                        <a:cs typeface="+mn-cs"/>
                      </a:endParaRPr>
                    </a:p>
                  </a:txBody>
                  <a:tcPr marL="90000" marR="90000" marT="54000" marB="54000" anchor="ctr">
                    <a:lnL w="9525" cap="flat" cmpd="sng" algn="ctr">
                      <a:noFill/>
                      <a:prstDash val="soli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37155">
                <a:tc>
                  <a:txBody>
                    <a:bodyPr/>
                    <a:lstStyle/>
                    <a:p>
                      <a:endParaRPr lang="en-US" sz="700" b="0" dirty="0">
                        <a:ln>
                          <a:solidFill>
                            <a:schemeClr val="tx1"/>
                          </a:solidFill>
                        </a:ln>
                        <a:solidFill>
                          <a:schemeClr val="tx1"/>
                        </a:solidFill>
                        <a:latin typeface="+mn-lt"/>
                      </a:endParaRPr>
                    </a:p>
                  </a:txBody>
                  <a:tcPr marL="90000" marR="90000" marT="54000" marB="54000" anchor="ctr">
                    <a:lnL w="9525" cap="flat" cmpd="sng" algn="ctr">
                      <a:noFill/>
                      <a:prstDash val="soli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0" dirty="0">
                        <a:ln>
                          <a:solidFill>
                            <a:schemeClr val="tx1"/>
                          </a:solidFill>
                        </a:ln>
                        <a:solidFill>
                          <a:schemeClr val="accent6">
                            <a:lumMod val="50000"/>
                          </a:schemeClr>
                        </a:solidFill>
                        <a:latin typeface="+mn-lt"/>
                      </a:endParaRPr>
                    </a:p>
                  </a:txBody>
                  <a:tcPr marL="90000" marR="90000" marT="54000" marB="540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0" dirty="0">
                        <a:ln>
                          <a:solidFill>
                            <a:schemeClr val="tx1"/>
                          </a:solidFill>
                        </a:ln>
                        <a:solidFill>
                          <a:schemeClr val="accent6">
                            <a:lumMod val="50000"/>
                          </a:schemeClr>
                        </a:solidFill>
                        <a:latin typeface="+mn-lt"/>
                      </a:endParaRPr>
                    </a:p>
                  </a:txBody>
                  <a:tcPr marL="90000" marR="90000" marT="54000" marB="540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0" dirty="0">
                        <a:ln>
                          <a:solidFill>
                            <a:schemeClr val="tx1"/>
                          </a:solidFill>
                        </a:ln>
                        <a:solidFill>
                          <a:schemeClr val="accent6">
                            <a:lumMod val="50000"/>
                          </a:schemeClr>
                        </a:solidFill>
                        <a:latin typeface="+mn-lt"/>
                      </a:endParaRPr>
                    </a:p>
                  </a:txBody>
                  <a:tcPr marL="90000" marR="90000" marT="54000" marB="540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0" dirty="0">
                        <a:ln>
                          <a:solidFill>
                            <a:schemeClr val="tx1"/>
                          </a:solidFill>
                        </a:ln>
                        <a:solidFill>
                          <a:schemeClr val="accent6">
                            <a:lumMod val="50000"/>
                          </a:schemeClr>
                        </a:solidFill>
                        <a:latin typeface="+mn-lt"/>
                      </a:endParaRPr>
                    </a:p>
                  </a:txBody>
                  <a:tcPr marL="90000" marR="90000" marT="54000" marB="540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0" dirty="0">
                        <a:ln>
                          <a:solidFill>
                            <a:schemeClr val="tx1"/>
                          </a:solidFill>
                        </a:ln>
                        <a:solidFill>
                          <a:schemeClr val="accent6">
                            <a:lumMod val="50000"/>
                          </a:schemeClr>
                        </a:solidFill>
                        <a:latin typeface="+mn-lt"/>
                      </a:endParaRPr>
                    </a:p>
                  </a:txBody>
                  <a:tcPr marL="90000" marR="90000" marT="54000" marB="540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900" b="0" dirty="0">
                        <a:ln>
                          <a:solidFill>
                            <a:schemeClr val="tx1"/>
                          </a:solidFill>
                        </a:ln>
                        <a:solidFill>
                          <a:schemeClr val="accent6">
                            <a:lumMod val="50000"/>
                          </a:schemeClr>
                        </a:solidFill>
                        <a:latin typeface="+mn-lt"/>
                      </a:endParaRPr>
                    </a:p>
                  </a:txBody>
                  <a:tcPr marL="90000" marR="90000" marT="54000" marB="54000" anchor="ctr">
                    <a:lnL w="9525" cap="flat" cmpd="sng" algn="ctr">
                      <a:solidFill>
                        <a:schemeClr val="accent2"/>
                      </a:solidFill>
                      <a:prstDash val="solid"/>
                      <a:round/>
                      <a:headEnd type="none" w="med" len="med"/>
                      <a:tailEnd type="none" w="med" len="med"/>
                    </a:lnL>
                    <a:lnR w="9525" cap="flat" cmpd="sng" algn="ctr">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37155">
                <a:tc>
                  <a:txBody>
                    <a:bodyPr/>
                    <a:lstStyle/>
                    <a:p>
                      <a:r>
                        <a:rPr lang="en-US" sz="1000" b="0" dirty="0">
                          <a:solidFill>
                            <a:schemeClr val="accent6">
                              <a:lumMod val="10000"/>
                            </a:schemeClr>
                          </a:solidFill>
                        </a:rPr>
                        <a:t>Single RAN capable</a:t>
                      </a:r>
                      <a:r>
                        <a:rPr lang="en-US" sz="1000" b="0" baseline="0" dirty="0">
                          <a:solidFill>
                            <a:schemeClr val="accent6">
                              <a:lumMod val="10000"/>
                            </a:schemeClr>
                          </a:solidFill>
                        </a:rPr>
                        <a:t> hardware</a:t>
                      </a:r>
                      <a:endParaRPr lang="en-US" sz="1000" b="0" dirty="0">
                        <a:solidFill>
                          <a:schemeClr val="accent6">
                            <a:lumMod val="10000"/>
                          </a:schemeClr>
                        </a:solidFill>
                      </a:endParaRPr>
                    </a:p>
                  </a:txBody>
                  <a:tcPr marL="36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chemeClr val="accent6"/>
                          </a:solidFill>
                          <a:sym typeface="Wingdings"/>
                        </a:rPr>
                        <a:t></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chemeClr val="accent6"/>
                          </a:solidFill>
                          <a:sym typeface="Wingdings"/>
                        </a:rPr>
                        <a:t></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a:solidFill>
                            <a:schemeClr val="accent6"/>
                          </a:solidFill>
                          <a:sym typeface="Wingdings"/>
                        </a:rPr>
                        <a:t> </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 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chemeClr val="accent6"/>
                          </a:solidFill>
                          <a:sym typeface="Wingdings"/>
                        </a:rPr>
                        <a:t></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5509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aseline="0" noProof="0" dirty="0">
                          <a:solidFill>
                            <a:schemeClr val="accent6">
                              <a:lumMod val="10000"/>
                            </a:schemeClr>
                          </a:solidFill>
                        </a:rPr>
                        <a:t>Unique six-pipe RF Module</a:t>
                      </a:r>
                    </a:p>
                    <a:p>
                      <a:pPr marL="0" marR="0" indent="0" algn="l" defTabSz="457200" rtl="0" eaLnBrk="1" fontAlgn="auto" latinLnBrk="0" hangingPunct="1">
                        <a:lnSpc>
                          <a:spcPct val="100000"/>
                        </a:lnSpc>
                        <a:spcBef>
                          <a:spcPts val="0"/>
                        </a:spcBef>
                        <a:spcAft>
                          <a:spcPts val="0"/>
                        </a:spcAft>
                        <a:buClrTx/>
                        <a:buSzTx/>
                        <a:buFontTx/>
                        <a:buNone/>
                        <a:tabLst/>
                        <a:defRPr/>
                      </a:pPr>
                      <a:r>
                        <a:rPr lang="en-US" sz="900" baseline="0" noProof="0" dirty="0"/>
                        <a:t>world leading macro site compactness</a:t>
                      </a:r>
                      <a:endParaRPr lang="en-US" sz="900" noProof="0" dirty="0"/>
                    </a:p>
                  </a:txBody>
                  <a:tcPr marL="36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accent6"/>
                          </a:solidFill>
                          <a:sym typeface="Wingdings"/>
                        </a:rPr>
                        <a:t></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ym typeface="Wingdings"/>
                        </a:rPr>
                        <a:t> </a:t>
                      </a: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ym typeface="Wingdings"/>
                        </a:rPr>
                        <a:t> </a:t>
                      </a:r>
                      <a:r>
                        <a:rPr lang="en-US" sz="1000" dirty="0">
                          <a:solidFill>
                            <a:srgbClr val="FF0000"/>
                          </a:solidFill>
                          <a:sym typeface="Wingdings"/>
                        </a:rPr>
                        <a:t>x</a:t>
                      </a:r>
                      <a:endParaRPr lang="en-US" sz="1000" b="1" dirty="0">
                        <a:solidFill>
                          <a:srgbClr val="008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 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37155">
                <a:tc>
                  <a:txBody>
                    <a:bodyPr/>
                    <a:lstStyle/>
                    <a:p>
                      <a:r>
                        <a:rPr lang="en-US" sz="1000" kern="1200" baseline="0" noProof="0" dirty="0">
                          <a:solidFill>
                            <a:schemeClr val="accent6">
                              <a:lumMod val="10000"/>
                            </a:schemeClr>
                          </a:solidFill>
                          <a:latin typeface="+mn-lt"/>
                          <a:ea typeface="+mn-ea"/>
                          <a:cs typeface="+mn-cs"/>
                        </a:rPr>
                        <a:t>High capacity 3RAT outdoor baseband</a:t>
                      </a:r>
                      <a:endParaRPr lang="en-US" sz="1000" kern="1200" baseline="0" noProof="0" dirty="0">
                        <a:solidFill>
                          <a:schemeClr val="tx1"/>
                        </a:solidFill>
                        <a:latin typeface="+mn-lt"/>
                        <a:ea typeface="+mn-ea"/>
                        <a:cs typeface="+mn-cs"/>
                      </a:endParaRPr>
                    </a:p>
                    <a:p>
                      <a:r>
                        <a:rPr lang="en-US" sz="900" kern="1200" baseline="0" noProof="0" dirty="0">
                          <a:solidFill>
                            <a:schemeClr val="tx1"/>
                          </a:solidFill>
                          <a:latin typeface="+mn-lt"/>
                          <a:ea typeface="+mn-ea"/>
                          <a:cs typeface="+mn-cs"/>
                        </a:rPr>
                        <a:t>IP65 protected casing, zero-footprint</a:t>
                      </a:r>
                      <a:r>
                        <a:rPr lang="en-US" sz="900" baseline="0" noProof="0" dirty="0"/>
                        <a:t>, high-capacity</a:t>
                      </a:r>
                      <a:endParaRPr lang="en-US" sz="900" strike="sngStrike" baseline="0" noProof="0" dirty="0">
                        <a:solidFill>
                          <a:srgbClr val="FF0000"/>
                        </a:solidFill>
                      </a:endParaRPr>
                    </a:p>
                  </a:txBody>
                  <a:tcPr marL="36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chemeClr val="accent6"/>
                          </a:solidFill>
                          <a:sym typeface="Wingdings"/>
                        </a:rPr>
                        <a:t></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dirty="0">
                          <a:solidFill>
                            <a:srgbClr val="FFC000"/>
                          </a:solidFill>
                          <a:sym typeface="Wingdings"/>
                        </a:rPr>
                        <a:t></a:t>
                      </a:r>
                      <a:r>
                        <a:rPr lang="en-US" sz="1000" dirty="0">
                          <a:solidFill>
                            <a:srgbClr val="FFC000"/>
                          </a:solidFill>
                          <a:sym typeface="Wingdings"/>
                        </a:rPr>
                        <a:t> </a:t>
                      </a:r>
                      <a:r>
                        <a:rPr lang="en-US" sz="1000" dirty="0">
                          <a:solidFill>
                            <a:schemeClr val="tx2"/>
                          </a:solidFill>
                          <a:sym typeface="Wingdings"/>
                        </a:rPr>
                        <a:t>(low</a:t>
                      </a:r>
                      <a:r>
                        <a:rPr lang="en-US" sz="1000" baseline="0" dirty="0">
                          <a:solidFill>
                            <a:schemeClr val="tx2"/>
                          </a:solidFill>
                          <a:sym typeface="Wingdings"/>
                        </a:rPr>
                        <a:t> capacity variant)</a:t>
                      </a:r>
                      <a:endParaRPr lang="en-US" sz="1000" b="1" dirty="0">
                        <a:solidFill>
                          <a:schemeClr val="tx2"/>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accent6"/>
                          </a:solidFill>
                          <a:sym typeface="Wingdings"/>
                        </a:rPr>
                        <a:t></a:t>
                      </a:r>
                      <a:r>
                        <a:rPr lang="en-US" sz="1000" b="0" dirty="0">
                          <a:solidFill>
                            <a:schemeClr val="tx2"/>
                          </a:solidFill>
                          <a:latin typeface="+mn-lt"/>
                          <a:sym typeface="Wingdings"/>
                        </a:rPr>
                        <a:t>(Assumed w/RBS6303)</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 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37155">
                <a:tc>
                  <a:txBody>
                    <a:bodyPr/>
                    <a:lstStyle/>
                    <a:p>
                      <a:r>
                        <a:rPr lang="en-US" sz="1000" noProof="0" dirty="0">
                          <a:solidFill>
                            <a:schemeClr val="accent6">
                              <a:lumMod val="10000"/>
                            </a:schemeClr>
                          </a:solidFill>
                        </a:rPr>
                        <a:t>Unique advanced</a:t>
                      </a:r>
                      <a:r>
                        <a:rPr lang="en-US" sz="1000" baseline="0" noProof="0" dirty="0">
                          <a:solidFill>
                            <a:schemeClr val="accent6">
                              <a:lumMod val="10000"/>
                            </a:schemeClr>
                          </a:solidFill>
                        </a:rPr>
                        <a:t> spectral efficiency features</a:t>
                      </a:r>
                    </a:p>
                    <a:p>
                      <a:pPr marL="0" algn="l" defTabSz="457200" rtl="0" eaLnBrk="1" latinLnBrk="0" hangingPunct="1"/>
                      <a:r>
                        <a:rPr lang="en-US" sz="900" kern="1200" baseline="0" noProof="0" dirty="0">
                          <a:solidFill>
                            <a:schemeClr val="tx1"/>
                          </a:solidFill>
                          <a:latin typeface="+mn-lt"/>
                          <a:ea typeface="+mn-ea"/>
                          <a:cs typeface="+mn-cs"/>
                        </a:rPr>
                        <a:t>Liquid Radio SW suites are re-farming enablers, field proven in heavy traffic networks</a:t>
                      </a:r>
                      <a:r>
                        <a:rPr lang="en-US" sz="1050" kern="1200" baseline="0" noProof="0" dirty="0">
                          <a:solidFill>
                            <a:schemeClr val="tx1"/>
                          </a:solidFill>
                          <a:latin typeface="+mn-lt"/>
                          <a:ea typeface="+mn-ea"/>
                          <a:cs typeface="+mn-cs"/>
                        </a:rPr>
                        <a:t> </a:t>
                      </a:r>
                    </a:p>
                  </a:txBody>
                  <a:tcPr marL="36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chemeClr val="accent6"/>
                          </a:solidFill>
                          <a:sym typeface="Wingdings"/>
                        </a:rPr>
                        <a:t></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dirty="0">
                          <a:solidFill>
                            <a:srgbClr val="FFC000"/>
                          </a:solidFill>
                          <a:sym typeface="Wingdings"/>
                        </a:rPr>
                        <a:t></a:t>
                      </a:r>
                      <a:r>
                        <a:rPr lang="en-US" sz="900" b="0" dirty="0">
                          <a:solidFill>
                            <a:schemeClr val="tx2"/>
                          </a:solidFill>
                          <a:sym typeface="Wingdings"/>
                        </a:rPr>
                        <a:t>(VAMOS)</a:t>
                      </a:r>
                      <a:endParaRPr lang="en-US" sz="900" b="0" dirty="0">
                        <a:solidFill>
                          <a:schemeClr val="tx2"/>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kern="1200" dirty="0">
                          <a:solidFill>
                            <a:srgbClr val="FFC000"/>
                          </a:solidFill>
                          <a:latin typeface="+mn-lt"/>
                          <a:ea typeface="+mn-ea"/>
                          <a:cs typeface="+mn-cs"/>
                          <a:sym typeface="Wingdings"/>
                        </a:rPr>
                        <a:t></a:t>
                      </a:r>
                      <a:r>
                        <a:rPr lang="en-US" sz="900" b="0" kern="1200" dirty="0">
                          <a:solidFill>
                            <a:schemeClr val="bg2"/>
                          </a:solidFill>
                          <a:latin typeface="+mn-lt"/>
                          <a:ea typeface="+mn-ea"/>
                          <a:cs typeface="+mn-cs"/>
                          <a:sym typeface="Wingdings"/>
                        </a:rPr>
                        <a:t>(VAMOS)</a:t>
                      </a: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 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37155">
                <a:tc>
                  <a:txBody>
                    <a:bodyPr/>
                    <a:lstStyle/>
                    <a:p>
                      <a:pPr marL="0" algn="l" defTabSz="457200" rtl="0" eaLnBrk="1" latinLnBrk="0" hangingPunct="1"/>
                      <a:r>
                        <a:rPr lang="fi-FI" sz="1000" kern="1200" baseline="0" noProof="0" dirty="0">
                          <a:solidFill>
                            <a:schemeClr val="accent6">
                              <a:lumMod val="10000"/>
                            </a:schemeClr>
                          </a:solidFill>
                          <a:latin typeface="+mn-lt"/>
                          <a:ea typeface="+mn-ea"/>
                          <a:cs typeface="+mn-cs"/>
                        </a:rPr>
                        <a:t>Energy </a:t>
                      </a:r>
                      <a:r>
                        <a:rPr lang="fi-FI" sz="1000" kern="1200" baseline="0" noProof="0" dirty="0" err="1">
                          <a:solidFill>
                            <a:schemeClr val="accent6">
                              <a:lumMod val="10000"/>
                            </a:schemeClr>
                          </a:solidFill>
                          <a:latin typeface="+mn-lt"/>
                          <a:ea typeface="+mn-ea"/>
                          <a:cs typeface="+mn-cs"/>
                        </a:rPr>
                        <a:t>efficient</a:t>
                      </a:r>
                      <a:r>
                        <a:rPr lang="fi-FI" sz="1000" kern="1200" baseline="0" noProof="0" dirty="0">
                          <a:solidFill>
                            <a:schemeClr val="accent6">
                              <a:lumMod val="10000"/>
                            </a:schemeClr>
                          </a:solidFill>
                          <a:latin typeface="+mn-lt"/>
                          <a:ea typeface="+mn-ea"/>
                          <a:cs typeface="+mn-cs"/>
                        </a:rPr>
                        <a:t> </a:t>
                      </a:r>
                      <a:r>
                        <a:rPr lang="fi-FI" sz="1000" kern="1200" baseline="0" noProof="0" dirty="0" err="1">
                          <a:solidFill>
                            <a:schemeClr val="accent6">
                              <a:lumMod val="10000"/>
                            </a:schemeClr>
                          </a:solidFill>
                          <a:latin typeface="+mn-lt"/>
                          <a:ea typeface="+mn-ea"/>
                          <a:cs typeface="+mn-cs"/>
                        </a:rPr>
                        <a:t>base</a:t>
                      </a:r>
                      <a:r>
                        <a:rPr lang="fi-FI" sz="1000" kern="1200" baseline="0" noProof="0" dirty="0">
                          <a:solidFill>
                            <a:schemeClr val="accent6">
                              <a:lumMod val="10000"/>
                            </a:schemeClr>
                          </a:solidFill>
                          <a:latin typeface="+mn-lt"/>
                          <a:ea typeface="+mn-ea"/>
                          <a:cs typeface="+mn-cs"/>
                        </a:rPr>
                        <a:t> </a:t>
                      </a:r>
                      <a:r>
                        <a:rPr lang="fi-FI" sz="1000" kern="1200" baseline="0" noProof="0" dirty="0" err="1">
                          <a:solidFill>
                            <a:schemeClr val="accent6">
                              <a:lumMod val="10000"/>
                            </a:schemeClr>
                          </a:solidFill>
                          <a:latin typeface="+mn-lt"/>
                          <a:ea typeface="+mn-ea"/>
                          <a:cs typeface="+mn-cs"/>
                        </a:rPr>
                        <a:t>station</a:t>
                      </a:r>
                      <a:endParaRPr lang="fi-FI" sz="1000" kern="1200" baseline="0" noProof="0" dirty="0">
                        <a:solidFill>
                          <a:schemeClr val="accent6">
                            <a:lumMod val="10000"/>
                          </a:schemeClr>
                        </a:solidFill>
                        <a:latin typeface="+mn-lt"/>
                        <a:ea typeface="+mn-ea"/>
                        <a:cs typeface="+mn-cs"/>
                      </a:endParaRPr>
                    </a:p>
                    <a:p>
                      <a:pPr marL="0" algn="l" defTabSz="457200" rtl="0" eaLnBrk="1" latinLnBrk="0" hangingPunct="1"/>
                      <a:r>
                        <a:rPr lang="fi-FI" sz="900" kern="1200" noProof="0" dirty="0">
                          <a:solidFill>
                            <a:schemeClr val="tx1"/>
                          </a:solidFill>
                          <a:latin typeface="+mn-lt"/>
                          <a:ea typeface="+mn-ea"/>
                          <a:cs typeface="+mn-cs"/>
                        </a:rPr>
                        <a:t>3RAT BB </a:t>
                      </a:r>
                      <a:r>
                        <a:rPr lang="fi-FI" sz="900" kern="1200" noProof="0" dirty="0" err="1">
                          <a:solidFill>
                            <a:schemeClr val="tx1"/>
                          </a:solidFill>
                          <a:latin typeface="+mn-lt"/>
                          <a:ea typeface="+mn-ea"/>
                          <a:cs typeface="+mn-cs"/>
                        </a:rPr>
                        <a:t>sharing</a:t>
                      </a:r>
                      <a:r>
                        <a:rPr lang="fi-FI" sz="900" kern="1200" noProof="0" dirty="0">
                          <a:solidFill>
                            <a:schemeClr val="tx1"/>
                          </a:solidFill>
                          <a:latin typeface="+mn-lt"/>
                          <a:ea typeface="+mn-ea"/>
                          <a:cs typeface="+mn-cs"/>
                        </a:rPr>
                        <a:t>, RFM, EE SW </a:t>
                      </a:r>
                      <a:r>
                        <a:rPr lang="fi-FI" sz="900" kern="1200" noProof="0" dirty="0" err="1">
                          <a:solidFill>
                            <a:schemeClr val="tx1"/>
                          </a:solidFill>
                          <a:latin typeface="+mn-lt"/>
                          <a:ea typeface="+mn-ea"/>
                          <a:cs typeface="+mn-cs"/>
                        </a:rPr>
                        <a:t>features</a:t>
                      </a:r>
                      <a:endParaRPr lang="en-US" sz="900" kern="1200" noProof="0" dirty="0">
                        <a:solidFill>
                          <a:schemeClr val="tx1"/>
                        </a:solidFill>
                        <a:latin typeface="+mn-lt"/>
                        <a:ea typeface="+mn-ea"/>
                        <a:cs typeface="+mn-cs"/>
                      </a:endParaRPr>
                    </a:p>
                  </a:txBody>
                  <a:tcPr marL="36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a:solidFill>
                            <a:schemeClr val="accent6"/>
                          </a:solidFill>
                          <a:sym typeface="Wingdings"/>
                        </a:rPr>
                        <a:t></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dirty="0">
                          <a:solidFill>
                            <a:srgbClr val="FFC000"/>
                          </a:solidFill>
                          <a:sym typeface="Wingdings"/>
                        </a:rPr>
                        <a:t></a:t>
                      </a:r>
                      <a:r>
                        <a:rPr lang="en-US" sz="1000" dirty="0">
                          <a:solidFill>
                            <a:srgbClr val="FFC000"/>
                          </a:solidFill>
                          <a:sym typeface="Wingdings"/>
                        </a:rPr>
                        <a:t> </a:t>
                      </a:r>
                      <a:r>
                        <a:rPr lang="en-US" sz="1000" dirty="0">
                          <a:solidFill>
                            <a:schemeClr val="tx2"/>
                          </a:solidFill>
                          <a:sym typeface="Wingdings"/>
                        </a:rPr>
                        <a:t>(low</a:t>
                      </a:r>
                      <a:r>
                        <a:rPr lang="en-US" sz="1000" baseline="0" dirty="0">
                          <a:solidFill>
                            <a:schemeClr val="tx2"/>
                          </a:solidFill>
                          <a:sym typeface="Wingdings"/>
                        </a:rPr>
                        <a:t> capacity variant)</a:t>
                      </a:r>
                      <a:endParaRPr lang="en-US" sz="1000" b="1" dirty="0">
                        <a:solidFill>
                          <a:schemeClr val="tx2"/>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accent6"/>
                          </a:solidFill>
                          <a:sym typeface="Wingdings"/>
                        </a:rPr>
                        <a:t></a:t>
                      </a:r>
                      <a:r>
                        <a:rPr lang="en-US" sz="1000" b="0" dirty="0">
                          <a:solidFill>
                            <a:schemeClr val="tx2"/>
                          </a:solidFill>
                          <a:latin typeface="+mn-lt"/>
                          <a:sym typeface="Wingdings"/>
                        </a:rPr>
                        <a:t>(Assumed w/RBS6303)</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rgbClr val="FF0000"/>
                          </a:solidFill>
                          <a:sym typeface="Wingdings"/>
                        </a:rPr>
                        <a:t> </a:t>
                      </a: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kern="1200" dirty="0">
                          <a:solidFill>
                            <a:srgbClr val="FFC000"/>
                          </a:solidFill>
                          <a:latin typeface="+mn-lt"/>
                          <a:ea typeface="+mn-ea"/>
                          <a:cs typeface="+mn-cs"/>
                          <a:sym typeface="Wingdings"/>
                        </a:rPr>
                        <a:t></a:t>
                      </a:r>
                      <a:r>
                        <a:rPr lang="en-US" sz="1000" kern="1200" dirty="0">
                          <a:solidFill>
                            <a:schemeClr val="bg2">
                              <a:lumMod val="75000"/>
                            </a:schemeClr>
                          </a:solidFill>
                          <a:latin typeface="+mn-lt"/>
                          <a:ea typeface="+mn-ea"/>
                          <a:cs typeface="+mn-cs"/>
                          <a:sym typeface="Wingdings"/>
                        </a:rPr>
                        <a:t>(cabinet cooling)</a:t>
                      </a: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371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baseline="0" noProof="0" dirty="0">
                          <a:solidFill>
                            <a:schemeClr val="accent6">
                              <a:lumMod val="10000"/>
                            </a:schemeClr>
                          </a:solidFill>
                          <a:latin typeface="+mn-lt"/>
                          <a:ea typeface="+mn-ea"/>
                          <a:cs typeface="+mn-cs"/>
                        </a:rPr>
                        <a:t>Synchronized SW releases</a:t>
                      </a:r>
                      <a:br>
                        <a:rPr lang="en-US" sz="1600" kern="1200" baseline="0" noProof="0" dirty="0">
                          <a:solidFill>
                            <a:schemeClr val="tx1"/>
                          </a:solidFill>
                          <a:latin typeface="+mn-lt"/>
                          <a:ea typeface="+mn-ea"/>
                          <a:cs typeface="+mn-cs"/>
                        </a:rPr>
                      </a:br>
                      <a:r>
                        <a:rPr lang="en-US" sz="900" b="0" baseline="0" noProof="0" dirty="0">
                          <a:solidFill>
                            <a:schemeClr val="tx1"/>
                          </a:solidFill>
                        </a:rPr>
                        <a:t>Single RAN functionality across 2G/3G/4G</a:t>
                      </a:r>
                      <a:endParaRPr lang="en-US" sz="900" b="0" noProof="0" dirty="0">
                        <a:solidFill>
                          <a:schemeClr val="tx1"/>
                        </a:solidFill>
                      </a:endParaRPr>
                    </a:p>
                  </a:txBody>
                  <a:tcPr marL="36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chemeClr val="accent6"/>
                          </a:solidFill>
                          <a:sym typeface="Wingdings"/>
                        </a:rPr>
                        <a:t></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chemeClr val="accent6"/>
                          </a:solidFill>
                          <a:sym typeface="Wingdings"/>
                        </a:rPr>
                        <a:t></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chemeClr val="accent6"/>
                          </a:solidFill>
                          <a:sym typeface="Wingdings"/>
                        </a:rPr>
                        <a:t> </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a:solidFill>
                            <a:srgbClr val="FF0000"/>
                          </a:solidFill>
                          <a:sym typeface="Wingdings"/>
                        </a:rPr>
                        <a:t> x</a:t>
                      </a:r>
                      <a:endParaRPr lang="en-US" sz="1000" dirty="0">
                        <a:solidFill>
                          <a:srgbClr val="FF0000"/>
                        </a:solidFill>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FF0000"/>
                          </a:solidFill>
                          <a:sym typeface="Wingdings"/>
                        </a:rPr>
                        <a:t>x</a:t>
                      </a:r>
                      <a:endParaRPr lang="en-US" sz="1000" b="1" dirty="0">
                        <a:solidFill>
                          <a:srgbClr val="FF0000"/>
                        </a:solidFill>
                        <a:latin typeface="+mn-lt"/>
                        <a:sym typeface="Wingdings"/>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371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noProof="0" dirty="0">
                          <a:solidFill>
                            <a:srgbClr val="000000"/>
                          </a:solidFill>
                        </a:rPr>
                        <a:t>Modular </a:t>
                      </a:r>
                      <a:r>
                        <a:rPr lang="en-US" sz="1050" b="0" noProof="0" dirty="0" err="1">
                          <a:solidFill>
                            <a:srgbClr val="000000"/>
                          </a:solidFill>
                        </a:rPr>
                        <a:t>SingleRAN</a:t>
                      </a:r>
                      <a:r>
                        <a:rPr lang="en-US" sz="1050" b="0" noProof="0" dirty="0">
                          <a:solidFill>
                            <a:srgbClr val="000000"/>
                          </a:solidFill>
                        </a:rPr>
                        <a:t> controller for GSM and WCDMA</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noProof="0" dirty="0">
                          <a:solidFill>
                            <a:schemeClr val="tx1"/>
                          </a:solidFill>
                        </a:rPr>
                        <a:t>80% same HW, re-purposing from GSM to WCDMA possible </a:t>
                      </a:r>
                    </a:p>
                  </a:txBody>
                  <a:tcPr marL="36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a:solidFill>
                            <a:schemeClr val="accent6"/>
                          </a:solidFill>
                          <a:sym typeface="Wingdings"/>
                        </a:rPr>
                        <a:t></a:t>
                      </a:r>
                      <a:endParaRPr lang="en-US" sz="10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kern="1200" dirty="0">
                          <a:solidFill>
                            <a:srgbClr val="FFC000"/>
                          </a:solidFill>
                          <a:latin typeface="+mn-lt"/>
                          <a:ea typeface="+mn-ea"/>
                          <a:cs typeface="+mn-cs"/>
                          <a:sym typeface="Wingdings"/>
                        </a:rPr>
                        <a:t> </a:t>
                      </a:r>
                      <a:r>
                        <a:rPr lang="en-US" sz="1400" b="1" kern="1200" dirty="0">
                          <a:solidFill>
                            <a:srgbClr val="FFC000"/>
                          </a:solidFill>
                          <a:latin typeface="+mn-lt"/>
                          <a:ea typeface="+mn-ea"/>
                          <a:cs typeface="+mn-cs"/>
                          <a:sym typeface="Wingdings"/>
                        </a:rPr>
                        <a:t> </a:t>
                      </a:r>
                      <a:r>
                        <a:rPr lang="en-US" sz="1000" kern="1200" dirty="0">
                          <a:solidFill>
                            <a:schemeClr val="bg2">
                              <a:lumMod val="75000"/>
                            </a:schemeClr>
                          </a:solidFill>
                          <a:latin typeface="+mn-lt"/>
                          <a:ea typeface="+mn-ea"/>
                          <a:cs typeface="+mn-cs"/>
                          <a:sym typeface="Wingdings"/>
                        </a:rPr>
                        <a:t>(not modular)</a:t>
                      </a:r>
                      <a:endParaRPr lang="en-US" sz="14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kern="1200" dirty="0">
                          <a:solidFill>
                            <a:srgbClr val="FFC000"/>
                          </a:solidFill>
                          <a:latin typeface="+mn-lt"/>
                          <a:ea typeface="+mn-ea"/>
                          <a:cs typeface="+mn-cs"/>
                          <a:sym typeface="Wingdings"/>
                        </a:rPr>
                        <a:t> </a:t>
                      </a:r>
                      <a:r>
                        <a:rPr lang="en-US" sz="1400" b="1" kern="1200" dirty="0">
                          <a:solidFill>
                            <a:srgbClr val="FFC000"/>
                          </a:solidFill>
                          <a:latin typeface="+mn-lt"/>
                          <a:ea typeface="+mn-ea"/>
                          <a:cs typeface="+mn-cs"/>
                          <a:sym typeface="Wingdings"/>
                        </a:rPr>
                        <a:t> </a:t>
                      </a:r>
                      <a:r>
                        <a:rPr lang="en-US" sz="1000" kern="1200" dirty="0">
                          <a:solidFill>
                            <a:schemeClr val="bg2">
                              <a:lumMod val="75000"/>
                            </a:schemeClr>
                          </a:solidFill>
                          <a:latin typeface="+mn-lt"/>
                          <a:ea typeface="+mn-ea"/>
                          <a:cs typeface="+mn-cs"/>
                          <a:sym typeface="Wingdings"/>
                        </a:rPr>
                        <a:t>(not modular)</a:t>
                      </a:r>
                      <a:endParaRPr lang="en-US" sz="1400" b="1" dirty="0">
                        <a:solidFill>
                          <a:schemeClr val="accent6"/>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a:solidFill>
                            <a:srgbClr val="FF0000"/>
                          </a:solidFill>
                          <a:sym typeface="Wingdings"/>
                        </a:rPr>
                        <a:t> x</a:t>
                      </a:r>
                      <a:endParaRPr lang="en-US" sz="1000" dirty="0">
                        <a:solidFill>
                          <a:srgbClr val="FF0000"/>
                        </a:solidFill>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FF0000"/>
                          </a:solidFill>
                          <a:sym typeface="Wingdings"/>
                        </a:rPr>
                        <a:t>x</a:t>
                      </a:r>
                      <a:endParaRPr lang="en-US" sz="1000" b="1" dirty="0">
                        <a:solidFill>
                          <a:srgbClr val="FF0000"/>
                        </a:solidFill>
                        <a:latin typeface="+mn-lt"/>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FF0000"/>
                          </a:solidFill>
                          <a:sym typeface="Wingdings"/>
                        </a:rPr>
                        <a:t>x</a:t>
                      </a:r>
                      <a:endParaRPr lang="en-US" sz="1000" b="1" dirty="0">
                        <a:solidFill>
                          <a:srgbClr val="FF0000"/>
                        </a:solidFill>
                        <a:latin typeface="+mn-lt"/>
                        <a:sym typeface="Wingdings"/>
                      </a:endParaRPr>
                    </a:p>
                  </a:txBody>
                  <a:tcPr marL="29027" marR="29027" marT="29017" marB="29017"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
        <p:nvSpPr>
          <p:cNvPr id="3" name="Title 1">
            <a:extLst>
              <a:ext uri="{FF2B5EF4-FFF2-40B4-BE49-F238E27FC236}">
                <a16:creationId xmlns:a16="http://schemas.microsoft.com/office/drawing/2014/main" id="{E14195B0-FF9C-46A6-836C-EBF062FF7234}"/>
              </a:ext>
            </a:extLst>
          </p:cNvPr>
          <p:cNvSpPr txBox="1">
            <a:spLocks/>
          </p:cNvSpPr>
          <p:nvPr/>
        </p:nvSpPr>
        <p:spPr>
          <a:xfrm>
            <a:off x="417600" y="218961"/>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Nokia Single RAN differentiators</a:t>
            </a:r>
            <a:br>
              <a:rPr lang="en-US"/>
            </a:br>
            <a:r>
              <a:rPr lang="en-US">
                <a:solidFill>
                  <a:schemeClr val="bg2"/>
                </a:solidFill>
              </a:rPr>
              <a:t>Positive effect on power consumption and OPEX</a:t>
            </a:r>
            <a:endParaRPr lang="en-US" dirty="0">
              <a:solidFill>
                <a:schemeClr val="bg2"/>
              </a:solidFill>
            </a:endParaRPr>
          </a:p>
        </p:txBody>
      </p:sp>
      <p:pic>
        <p:nvPicPr>
          <p:cNvPr id="4" name="Picture 1">
            <a:extLst>
              <a:ext uri="{FF2B5EF4-FFF2-40B4-BE49-F238E27FC236}">
                <a16:creationId xmlns:a16="http://schemas.microsoft.com/office/drawing/2014/main" id="{9E5F389A-112A-4741-8BA2-8E81E2DB03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gray">
          <a:xfrm>
            <a:off x="5432541" y="1254251"/>
            <a:ext cx="740920" cy="148184"/>
          </a:xfrm>
          <a:prstGeom prst="rect">
            <a:avLst/>
          </a:prstGeom>
          <a:noFill/>
          <a:ln>
            <a:noFill/>
          </a:ln>
        </p:spPr>
      </p:pic>
      <p:pic>
        <p:nvPicPr>
          <p:cNvPr id="5" name="Picture 4">
            <a:extLst>
              <a:ext uri="{FF2B5EF4-FFF2-40B4-BE49-F238E27FC236}">
                <a16:creationId xmlns:a16="http://schemas.microsoft.com/office/drawing/2014/main" id="{753C23D5-3420-4CBA-8D00-417C84A8F39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tretch/>
        </p:blipFill>
        <p:spPr bwMode="gray">
          <a:xfrm>
            <a:off x="4498660" y="1223343"/>
            <a:ext cx="804152" cy="210001"/>
          </a:xfrm>
          <a:prstGeom prst="rect">
            <a:avLst/>
          </a:prstGeom>
          <a:noFill/>
          <a:ln>
            <a:noFill/>
          </a:ln>
        </p:spPr>
      </p:pic>
      <p:pic>
        <p:nvPicPr>
          <p:cNvPr id="6" name="Picture 3" descr="D:\USERS\MO\NOKIA_LOGO_RGB_HR.png">
            <a:extLst>
              <a:ext uri="{FF2B5EF4-FFF2-40B4-BE49-F238E27FC236}">
                <a16:creationId xmlns:a16="http://schemas.microsoft.com/office/drawing/2014/main" id="{98A40C86-4FAD-4133-BDBC-E38FB9DFBF5C}"/>
              </a:ext>
            </a:extLst>
          </p:cNvPr>
          <p:cNvPicPr>
            <a:picLocks noChangeAspect="1" noChangeArrowheads="1"/>
          </p:cNvPicPr>
          <p:nvPr/>
        </p:nvPicPr>
        <p:blipFill>
          <a:blip r:embed="rId4"/>
          <a:stretch>
            <a:fillRect/>
          </a:stretch>
        </p:blipFill>
        <p:spPr bwMode="auto">
          <a:xfrm>
            <a:off x="3583561" y="869284"/>
            <a:ext cx="1006740" cy="424199"/>
          </a:xfrm>
          <a:prstGeom prst="rect">
            <a:avLst/>
          </a:prstGeom>
          <a:noFill/>
          <a:ln>
            <a:noFill/>
          </a:ln>
        </p:spPr>
      </p:pic>
      <p:sp>
        <p:nvSpPr>
          <p:cNvPr id="7" name="Footer Placeholder 7">
            <a:extLst>
              <a:ext uri="{FF2B5EF4-FFF2-40B4-BE49-F238E27FC236}">
                <a16:creationId xmlns:a16="http://schemas.microsoft.com/office/drawing/2014/main" id="{C3ADBBD8-4DB0-4813-94F6-B823D4C1D6DF}"/>
              </a:ext>
            </a:extLst>
          </p:cNvPr>
          <p:cNvSpPr>
            <a:spLocks noGrp="1"/>
          </p:cNvSpPr>
          <p:nvPr>
            <p:ph type="ftr" sz="quarter" idx="3"/>
          </p:nvPr>
        </p:nvSpPr>
        <p:spPr>
          <a:xfrm>
            <a:off x="3375810" y="4953464"/>
            <a:ext cx="2581200" cy="122400"/>
          </a:xfrm>
        </p:spPr>
        <p:txBody>
          <a:bodyPr/>
          <a:lstStyle/>
          <a:p>
            <a:r>
              <a:rPr lang="en-US" dirty="0">
                <a:solidFill>
                  <a:srgbClr val="001135"/>
                </a:solidFill>
                <a:cs typeface="Arial" panose="020B0604020202020204" pitchFamily="34" charset="0"/>
              </a:rPr>
              <a:t>Nokia Internal Use</a:t>
            </a:r>
          </a:p>
        </p:txBody>
      </p:sp>
      <p:pic>
        <p:nvPicPr>
          <p:cNvPr id="8" name="Picture 7">
            <a:extLst>
              <a:ext uri="{FF2B5EF4-FFF2-40B4-BE49-F238E27FC236}">
                <a16:creationId xmlns:a16="http://schemas.microsoft.com/office/drawing/2014/main" id="{C39A7ED6-C4CE-4E2B-898F-0B6BEEA867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1730" y="1251056"/>
            <a:ext cx="316420" cy="154573"/>
          </a:xfrm>
          <a:prstGeom prst="rect">
            <a:avLst/>
          </a:prstGeom>
        </p:spPr>
      </p:pic>
      <p:pic>
        <p:nvPicPr>
          <p:cNvPr id="9" name="Picture 8">
            <a:extLst>
              <a:ext uri="{FF2B5EF4-FFF2-40B4-BE49-F238E27FC236}">
                <a16:creationId xmlns:a16="http://schemas.microsoft.com/office/drawing/2014/main" id="{0DC59F4C-E26E-44AE-A8BF-8DE5BCBEE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3190" y="1225107"/>
            <a:ext cx="683486" cy="208237"/>
          </a:xfrm>
          <a:prstGeom prst="rect">
            <a:avLst/>
          </a:prstGeom>
        </p:spPr>
      </p:pic>
      <p:pic>
        <p:nvPicPr>
          <p:cNvPr id="10" name="Picture 9">
            <a:extLst>
              <a:ext uri="{FF2B5EF4-FFF2-40B4-BE49-F238E27FC236}">
                <a16:creationId xmlns:a16="http://schemas.microsoft.com/office/drawing/2014/main" id="{057491EC-CDC0-4DF8-BB8C-70EA845CF7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4607" y="1210918"/>
            <a:ext cx="395919" cy="222426"/>
          </a:xfrm>
          <a:prstGeom prst="rect">
            <a:avLst/>
          </a:prstGeom>
        </p:spPr>
      </p:pic>
      <p:pic>
        <p:nvPicPr>
          <p:cNvPr id="11" name="Picture 3" descr="D:\USERS\MO\NOKIA_LOGO_RGB_HR.png">
            <a:extLst>
              <a:ext uri="{FF2B5EF4-FFF2-40B4-BE49-F238E27FC236}">
                <a16:creationId xmlns:a16="http://schemas.microsoft.com/office/drawing/2014/main" id="{57672AF0-4DA7-4165-9FF9-8D7F8E83CF26}"/>
              </a:ext>
            </a:extLst>
          </p:cNvPr>
          <p:cNvPicPr>
            <a:picLocks noChangeAspect="1" noChangeArrowheads="1"/>
          </p:cNvPicPr>
          <p:nvPr/>
        </p:nvPicPr>
        <p:blipFill>
          <a:blip r:embed="rId4"/>
          <a:stretch>
            <a:fillRect/>
          </a:stretch>
        </p:blipFill>
        <p:spPr bwMode="auto">
          <a:xfrm>
            <a:off x="3764914" y="1188305"/>
            <a:ext cx="668881" cy="281839"/>
          </a:xfrm>
          <a:prstGeom prst="rect">
            <a:avLst/>
          </a:prstGeom>
          <a:noFill/>
          <a:ln>
            <a:noFill/>
          </a:ln>
        </p:spPr>
      </p:pic>
    </p:spTree>
    <p:extLst>
      <p:ext uri="{BB962C8B-B14F-4D97-AF65-F5344CB8AC3E}">
        <p14:creationId xmlns:p14="http://schemas.microsoft.com/office/powerpoint/2010/main" val="1920724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A5411EB-E2D7-442A-B9DB-117D5F2A36BB}"/>
              </a:ext>
            </a:extLst>
          </p:cNvPr>
          <p:cNvGraphicFramePr>
            <a:graphicFrameLocks noGrp="1"/>
          </p:cNvGraphicFramePr>
          <p:nvPr>
            <p:extLst>
              <p:ext uri="{D42A27DB-BD31-4B8C-83A1-F6EECF244321}">
                <p14:modId xmlns:p14="http://schemas.microsoft.com/office/powerpoint/2010/main" val="3155086774"/>
              </p:ext>
            </p:extLst>
          </p:nvPr>
        </p:nvGraphicFramePr>
        <p:xfrm>
          <a:off x="415925" y="599016"/>
          <a:ext cx="8428817" cy="4054680"/>
        </p:xfrm>
        <a:graphic>
          <a:graphicData uri="http://schemas.openxmlformats.org/drawingml/2006/table">
            <a:tbl>
              <a:tblPr firstRow="1" bandRow="1">
                <a:tableStyleId>{912C8C85-51F0-491E-9774-3900AFEF0FD7}</a:tableStyleId>
              </a:tblPr>
              <a:tblGrid>
                <a:gridCol w="4171921">
                  <a:extLst>
                    <a:ext uri="{9D8B030D-6E8A-4147-A177-3AD203B41FA5}">
                      <a16:colId xmlns:a16="http://schemas.microsoft.com/office/drawing/2014/main" val="20000"/>
                    </a:ext>
                  </a:extLst>
                </a:gridCol>
                <a:gridCol w="919800">
                  <a:extLst>
                    <a:ext uri="{9D8B030D-6E8A-4147-A177-3AD203B41FA5}">
                      <a16:colId xmlns:a16="http://schemas.microsoft.com/office/drawing/2014/main" val="20001"/>
                    </a:ext>
                  </a:extLst>
                </a:gridCol>
                <a:gridCol w="1186870">
                  <a:extLst>
                    <a:ext uri="{9D8B030D-6E8A-4147-A177-3AD203B41FA5}">
                      <a16:colId xmlns:a16="http://schemas.microsoft.com/office/drawing/2014/main" val="20002"/>
                    </a:ext>
                  </a:extLst>
                </a:gridCol>
                <a:gridCol w="1036320">
                  <a:extLst>
                    <a:ext uri="{9D8B030D-6E8A-4147-A177-3AD203B41FA5}">
                      <a16:colId xmlns:a16="http://schemas.microsoft.com/office/drawing/2014/main" val="20003"/>
                    </a:ext>
                  </a:extLst>
                </a:gridCol>
                <a:gridCol w="1113906">
                  <a:extLst>
                    <a:ext uri="{9D8B030D-6E8A-4147-A177-3AD203B41FA5}">
                      <a16:colId xmlns:a16="http://schemas.microsoft.com/office/drawing/2014/main" val="20004"/>
                    </a:ext>
                  </a:extLst>
                </a:gridCol>
              </a:tblGrid>
              <a:tr h="266640">
                <a:tc gridSpan="5">
                  <a:txBody>
                    <a:bodyPr/>
                    <a:lstStyle/>
                    <a:p>
                      <a:pPr marL="0" algn="l" defTabSz="457200" rtl="0" eaLnBrk="1" latinLnBrk="0" hangingPunct="1"/>
                      <a:r>
                        <a:rPr lang="en-US" sz="1100" b="0" kern="1200" dirty="0">
                          <a:solidFill>
                            <a:schemeClr val="bg1"/>
                          </a:solidFill>
                          <a:latin typeface="+mn-lt"/>
                          <a:ea typeface="+mn-ea"/>
                          <a:cs typeface="+mn-cs"/>
                        </a:rPr>
                        <a:t>Single RAN key differentiators</a:t>
                      </a:r>
                    </a:p>
                  </a:txBody>
                  <a:tcPr marL="90000" marR="90000" marT="54000" marB="54000" anchor="ctr">
                    <a:lnL w="9525" cap="flat" cmpd="sng" algn="ctr">
                      <a:noFill/>
                      <a:prstDash val="soli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dirty="0">
                        <a:ln>
                          <a:solidFill>
                            <a:schemeClr val="tx1"/>
                          </a:solidFill>
                        </a:ln>
                        <a:solidFill>
                          <a:schemeClr val="accent6">
                            <a:lumMod val="50000"/>
                          </a:schemeClr>
                        </a:solidFill>
                      </a:endParaRPr>
                    </a:p>
                  </a:txBody>
                  <a:tcPr>
                    <a:lnB w="12700" cap="flat" cmpd="sng" algn="ctr">
                      <a:solidFill>
                        <a:schemeClr val="tx1"/>
                      </a:solidFill>
                      <a:prstDash val="solid"/>
                      <a:round/>
                      <a:headEnd type="none" w="med" len="med"/>
                      <a:tailEnd type="none" w="med" len="med"/>
                    </a:lnB>
                    <a:noFill/>
                  </a:tcPr>
                </a:tc>
                <a:tc hMerge="1">
                  <a:txBody>
                    <a:bodyPr/>
                    <a:lstStyle/>
                    <a:p>
                      <a:endParaRPr lang="en-US" dirty="0">
                        <a:ln>
                          <a:solidFill>
                            <a:schemeClr val="tx1"/>
                          </a:solidFill>
                        </a:ln>
                        <a:solidFill>
                          <a:schemeClr val="accent6">
                            <a:lumMod val="50000"/>
                          </a:schemeClr>
                        </a:solidFill>
                      </a:endParaRPr>
                    </a:p>
                  </a:txBody>
                  <a:tcPr>
                    <a:lnB w="12700" cap="flat" cmpd="sng" algn="ctr">
                      <a:solidFill>
                        <a:schemeClr val="tx1"/>
                      </a:solidFill>
                      <a:prstDash val="solid"/>
                      <a:round/>
                      <a:headEnd type="none" w="med" len="med"/>
                      <a:tailEnd type="none" w="med" len="med"/>
                    </a:lnB>
                    <a:noFill/>
                  </a:tcPr>
                </a:tc>
                <a:tc hMerge="1">
                  <a:txBody>
                    <a:bodyPr/>
                    <a:lstStyle/>
                    <a:p>
                      <a:endParaRPr lang="en-US" dirty="0">
                        <a:ln>
                          <a:solidFill>
                            <a:schemeClr val="tx1"/>
                          </a:solidFill>
                        </a:ln>
                        <a:solidFill>
                          <a:schemeClr val="accent6">
                            <a:lumMod val="50000"/>
                          </a:schemeClr>
                        </a:solidFill>
                      </a:endParaRPr>
                    </a:p>
                  </a:txBody>
                  <a:tcPr>
                    <a:lnB w="12700" cap="flat" cmpd="sng" algn="ctr">
                      <a:solidFill>
                        <a:schemeClr val="tx1"/>
                      </a:solidFill>
                      <a:prstDash val="solid"/>
                      <a:round/>
                      <a:headEnd type="none" w="med" len="med"/>
                      <a:tailEnd type="none" w="med" len="med"/>
                    </a:lnB>
                    <a:noFill/>
                  </a:tcPr>
                </a:tc>
                <a:tc hMerge="1">
                  <a:txBody>
                    <a:bodyPr/>
                    <a:lstStyle/>
                    <a:p>
                      <a:endParaRPr lang="en-US" dirty="0">
                        <a:ln>
                          <a:solidFill>
                            <a:schemeClr val="tx1"/>
                          </a:solidFill>
                        </a:ln>
                        <a:solidFill>
                          <a:schemeClr val="accent6">
                            <a:lumMod val="50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7155">
                <a:tc>
                  <a:txBody>
                    <a:bodyPr/>
                    <a:lstStyle/>
                    <a:p>
                      <a:endParaRPr lang="en-US" sz="700" b="0" dirty="0">
                        <a:ln>
                          <a:solidFill>
                            <a:schemeClr val="tx1"/>
                          </a:solidFill>
                        </a:ln>
                        <a:solidFill>
                          <a:schemeClr val="tx1"/>
                        </a:solidFill>
                        <a:latin typeface="+mn-lt"/>
                      </a:endParaRPr>
                    </a:p>
                  </a:txBody>
                  <a:tcPr marL="90000" marR="90000" marT="54000" marB="54000" anchor="ctr">
                    <a:lnL w="9525" cap="flat" cmpd="sng" algn="ctr">
                      <a:noFill/>
                      <a:prstDash val="soli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b="0" dirty="0">
                        <a:ln>
                          <a:solidFill>
                            <a:schemeClr val="tx1"/>
                          </a:solidFill>
                        </a:ln>
                        <a:solidFill>
                          <a:schemeClr val="accent6">
                            <a:lumMod val="50000"/>
                          </a:schemeClr>
                        </a:solidFill>
                        <a:latin typeface="+mn-lt"/>
                      </a:endParaRPr>
                    </a:p>
                  </a:txBody>
                  <a:tcPr marL="90000" marR="90000" marT="54000" marB="540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b="0" dirty="0">
                        <a:ln>
                          <a:solidFill>
                            <a:schemeClr val="tx1"/>
                          </a:solidFill>
                        </a:ln>
                        <a:solidFill>
                          <a:schemeClr val="accent6">
                            <a:lumMod val="50000"/>
                          </a:schemeClr>
                        </a:solidFill>
                        <a:latin typeface="+mn-lt"/>
                      </a:endParaRPr>
                    </a:p>
                  </a:txBody>
                  <a:tcPr marL="90000" marR="90000" marT="54000" marB="540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b="0" dirty="0">
                        <a:ln>
                          <a:solidFill>
                            <a:schemeClr val="tx1"/>
                          </a:solidFill>
                        </a:ln>
                        <a:solidFill>
                          <a:schemeClr val="accent6">
                            <a:lumMod val="50000"/>
                          </a:schemeClr>
                        </a:solidFill>
                        <a:latin typeface="+mn-lt"/>
                      </a:endParaRPr>
                    </a:p>
                  </a:txBody>
                  <a:tcPr marL="90000" marR="90000" marT="54000" marB="540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b="0" dirty="0">
                        <a:ln>
                          <a:solidFill>
                            <a:schemeClr val="tx1"/>
                          </a:solidFill>
                        </a:ln>
                        <a:solidFill>
                          <a:schemeClr val="accent6">
                            <a:lumMod val="50000"/>
                          </a:schemeClr>
                        </a:solidFill>
                        <a:latin typeface="+mn-lt"/>
                      </a:endParaRPr>
                    </a:p>
                  </a:txBody>
                  <a:tcPr marL="90000" marR="90000" marT="54000" marB="54000" anchor="ctr">
                    <a:lnL w="9525" cap="flat" cmpd="sng" algn="ctr">
                      <a:solidFill>
                        <a:schemeClr val="accent2"/>
                      </a:solidFill>
                      <a:prstDash val="solid"/>
                      <a:round/>
                      <a:headEnd type="none" w="med" len="med"/>
                      <a:tailEnd type="none" w="med" len="med"/>
                    </a:lnL>
                    <a:lnR w="9525" cap="flat" cmpd="sng" algn="ctr">
                      <a:noFill/>
                      <a:prstDash val="soli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371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b="0" kern="1200" baseline="0" noProof="0" dirty="0">
                          <a:solidFill>
                            <a:schemeClr val="tx2"/>
                          </a:solidFill>
                          <a:latin typeface="+mn-lt"/>
                          <a:ea typeface="+mn-ea"/>
                          <a:cs typeface="+mn-cs"/>
                        </a:rPr>
                        <a:t>SM sharing with Outdoor baseband</a:t>
                      </a:r>
                      <a:br>
                        <a:rPr lang="en-US" sz="1050" b="0" kern="1200" baseline="0" noProof="0" dirty="0">
                          <a:solidFill>
                            <a:schemeClr val="tx2"/>
                          </a:solidFill>
                          <a:latin typeface="+mn-lt"/>
                          <a:ea typeface="+mn-ea"/>
                          <a:cs typeface="+mn-cs"/>
                        </a:rPr>
                      </a:br>
                      <a:r>
                        <a:rPr lang="en-US" sz="1000" b="0" kern="1200" baseline="0" noProof="0" dirty="0">
                          <a:solidFill>
                            <a:schemeClr val="tx1"/>
                          </a:solidFill>
                          <a:latin typeface="+mn-lt"/>
                          <a:ea typeface="+mn-ea"/>
                          <a:cs typeface="+mn-cs"/>
                        </a:rPr>
                        <a:t>3RAT with single module, no cabinet with cooling needed</a:t>
                      </a:r>
                    </a:p>
                  </a:txBody>
                  <a:tcPr marL="90000" marR="216000" marT="54000" marB="54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rgbClr val="FFC000"/>
                          </a:solidFill>
                          <a:sym typeface="Wingdings"/>
                        </a:rPr>
                        <a:t></a:t>
                      </a:r>
                      <a:r>
                        <a:rPr lang="en-US" sz="1050" dirty="0">
                          <a:solidFill>
                            <a:srgbClr val="FFC000"/>
                          </a:solidFill>
                          <a:sym typeface="Wingdings"/>
                        </a:rPr>
                        <a:t> </a:t>
                      </a:r>
                      <a:r>
                        <a:rPr lang="en-US" sz="1050" dirty="0">
                          <a:solidFill>
                            <a:schemeClr val="tx2"/>
                          </a:solidFill>
                          <a:sym typeface="Wingdings"/>
                        </a:rPr>
                        <a:t>(low</a:t>
                      </a:r>
                      <a:r>
                        <a:rPr lang="en-US" sz="1050" baseline="0" dirty="0">
                          <a:solidFill>
                            <a:schemeClr val="tx2"/>
                          </a:solidFill>
                          <a:sym typeface="Wingdings"/>
                        </a:rPr>
                        <a:t> capacity variant)</a:t>
                      </a:r>
                      <a:endParaRPr lang="en-US" sz="1050" b="1" dirty="0">
                        <a:solidFill>
                          <a:schemeClr val="tx2"/>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r>
                        <a:rPr lang="en-US" sz="1050" b="0" dirty="0">
                          <a:solidFill>
                            <a:schemeClr val="tx2"/>
                          </a:solidFill>
                          <a:latin typeface="+mn-lt"/>
                          <a:sym typeface="Wingdings"/>
                        </a:rPr>
                        <a:t>(Assumed w/RBS6303)</a:t>
                      </a:r>
                      <a:endParaRPr lang="en-US" sz="1050" b="0" dirty="0">
                        <a:solidFill>
                          <a:schemeClr val="tx2"/>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x</a:t>
                      </a:r>
                      <a:endParaRPr lang="en-IN" sz="1050" dirty="0">
                        <a:solidFill>
                          <a:schemeClr val="accent4"/>
                        </a:solidFill>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5509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b="0" kern="1200" baseline="0" noProof="0" dirty="0">
                          <a:solidFill>
                            <a:schemeClr val="tx2"/>
                          </a:solidFill>
                          <a:latin typeface="+mn-lt"/>
                          <a:ea typeface="+mn-ea"/>
                          <a:cs typeface="+mn-cs"/>
                        </a:rPr>
                        <a:t>RF sharing</a:t>
                      </a:r>
                      <a:br>
                        <a:rPr lang="en-US" sz="1050" b="0" kern="1200" baseline="0" noProof="0" dirty="0">
                          <a:solidFill>
                            <a:schemeClr val="tx2"/>
                          </a:solidFill>
                          <a:latin typeface="+mn-lt"/>
                          <a:ea typeface="+mn-ea"/>
                          <a:cs typeface="+mn-cs"/>
                        </a:rPr>
                      </a:br>
                      <a:r>
                        <a:rPr lang="en-US" sz="1000" b="0" kern="1200" baseline="0" noProof="0" dirty="0">
                          <a:solidFill>
                            <a:schemeClr val="tx1"/>
                          </a:solidFill>
                          <a:latin typeface="+mn-lt"/>
                          <a:ea typeface="+mn-ea"/>
                          <a:cs typeface="+mn-cs"/>
                        </a:rPr>
                        <a:t>6 pipe RFM, 3RAT sharing supported by platform</a:t>
                      </a:r>
                    </a:p>
                  </a:txBody>
                  <a:tcPr marL="90000" marR="216000" marT="54000" marB="54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No</a:t>
                      </a:r>
                      <a:r>
                        <a:rPr lang="en-US" sz="1050" baseline="0" dirty="0">
                          <a:solidFill>
                            <a:schemeClr val="accent4"/>
                          </a:solidFill>
                        </a:rPr>
                        <a:t> 6 pipe,</a:t>
                      </a:r>
                      <a:r>
                        <a:rPr lang="en-US" sz="1050" dirty="0">
                          <a:solidFill>
                            <a:schemeClr val="accent4"/>
                          </a:solidFill>
                        </a:rPr>
                        <a:t> </a:t>
                      </a:r>
                      <a:r>
                        <a:rPr lang="en-US" sz="1050" b="0" kern="1200" dirty="0">
                          <a:solidFill>
                            <a:schemeClr val="accent6"/>
                          </a:solidFill>
                          <a:latin typeface="+mn-lt"/>
                          <a:ea typeface="+mn-ea"/>
                          <a:cs typeface="+mn-cs"/>
                        </a:rPr>
                        <a:t>3RAT supported</a:t>
                      </a:r>
                      <a:r>
                        <a:rPr lang="en-US" sz="1050" b="0" kern="1200" baseline="0" dirty="0">
                          <a:solidFill>
                            <a:schemeClr val="accent6"/>
                          </a:solidFill>
                          <a:latin typeface="+mn-lt"/>
                          <a:ea typeface="+mn-ea"/>
                          <a:cs typeface="+mn-cs"/>
                        </a:rPr>
                        <a:t> by platform</a:t>
                      </a:r>
                      <a:endParaRPr lang="en-IN" sz="1050" b="0" kern="1200" dirty="0">
                        <a:solidFill>
                          <a:schemeClr val="accent6"/>
                        </a:solidFill>
                        <a:latin typeface="+mn-lt"/>
                        <a:ea typeface="+mn-ea"/>
                        <a:cs typeface="+mn-cs"/>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No</a:t>
                      </a:r>
                      <a:r>
                        <a:rPr lang="en-US" sz="1050" baseline="0" dirty="0">
                          <a:solidFill>
                            <a:schemeClr val="accent4"/>
                          </a:solidFill>
                        </a:rPr>
                        <a:t> 6 pipe,</a:t>
                      </a:r>
                      <a:r>
                        <a:rPr lang="en-US" sz="1050" dirty="0">
                          <a:solidFill>
                            <a:schemeClr val="accent4"/>
                          </a:solidFill>
                        </a:rPr>
                        <a:t> </a:t>
                      </a:r>
                      <a:r>
                        <a:rPr lang="en-US" sz="1050" dirty="0">
                          <a:solidFill>
                            <a:schemeClr val="accent6"/>
                          </a:solidFill>
                        </a:rPr>
                        <a:t>3RAT supported by</a:t>
                      </a:r>
                      <a:r>
                        <a:rPr lang="en-US" sz="1050" baseline="0" dirty="0">
                          <a:solidFill>
                            <a:schemeClr val="accent6"/>
                          </a:solidFill>
                        </a:rPr>
                        <a:t> platform </a:t>
                      </a:r>
                      <a:endParaRPr lang="en-IN" sz="1050" dirty="0">
                        <a:solidFill>
                          <a:schemeClr val="accent6"/>
                        </a:solidFill>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No</a:t>
                      </a:r>
                      <a:r>
                        <a:rPr lang="en-US" sz="1050" baseline="0" dirty="0">
                          <a:solidFill>
                            <a:schemeClr val="accent4"/>
                          </a:solidFill>
                        </a:rPr>
                        <a:t> 6 pipe,</a:t>
                      </a:r>
                      <a:r>
                        <a:rPr lang="en-US" sz="1050" dirty="0">
                          <a:solidFill>
                            <a:schemeClr val="accent4"/>
                          </a:solidFill>
                        </a:rPr>
                        <a:t> </a:t>
                      </a:r>
                      <a:r>
                        <a:rPr lang="en-US" sz="1050" b="0" kern="1200" dirty="0">
                          <a:solidFill>
                            <a:schemeClr val="accent6"/>
                          </a:solidFill>
                          <a:latin typeface="+mn-lt"/>
                          <a:ea typeface="+mn-ea"/>
                          <a:cs typeface="+mn-cs"/>
                        </a:rPr>
                        <a:t>3RAT supported</a:t>
                      </a:r>
                      <a:r>
                        <a:rPr lang="en-US" sz="1050" b="0" kern="1200" baseline="0" dirty="0">
                          <a:solidFill>
                            <a:schemeClr val="accent6"/>
                          </a:solidFill>
                          <a:latin typeface="+mn-lt"/>
                          <a:ea typeface="+mn-ea"/>
                          <a:cs typeface="+mn-cs"/>
                        </a:rPr>
                        <a:t> by platform</a:t>
                      </a:r>
                      <a:endParaRPr lang="en-IN" sz="1050" b="0" kern="1200" dirty="0">
                        <a:solidFill>
                          <a:schemeClr val="accent6"/>
                        </a:solidFill>
                        <a:latin typeface="+mn-lt"/>
                        <a:ea typeface="+mn-ea"/>
                        <a:cs typeface="+mn-cs"/>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371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b="0" kern="1200" baseline="0" noProof="0" dirty="0">
                          <a:solidFill>
                            <a:schemeClr val="tx2"/>
                          </a:solidFill>
                          <a:latin typeface="+mn-lt"/>
                          <a:ea typeface="+mn-ea"/>
                          <a:cs typeface="+mn-cs"/>
                        </a:rPr>
                        <a:t>Common BTS OAM</a:t>
                      </a:r>
                    </a:p>
                    <a:p>
                      <a:pPr marL="0" marR="0" indent="0" algn="l" defTabSz="457200" rtl="0" eaLnBrk="1" fontAlgn="auto" latinLnBrk="0" hangingPunct="1">
                        <a:lnSpc>
                          <a:spcPct val="100000"/>
                        </a:lnSpc>
                        <a:spcBef>
                          <a:spcPts val="0"/>
                        </a:spcBef>
                        <a:spcAft>
                          <a:spcPts val="0"/>
                        </a:spcAft>
                        <a:buClrTx/>
                        <a:buSzTx/>
                        <a:buFontTx/>
                        <a:buNone/>
                        <a:tabLst/>
                        <a:defRPr/>
                      </a:pPr>
                      <a:r>
                        <a:rPr lang="fi-FI" sz="1000" b="0" kern="1200" baseline="0" noProof="0" dirty="0">
                          <a:solidFill>
                            <a:schemeClr val="tx1"/>
                          </a:solidFill>
                          <a:latin typeface="+mn-lt"/>
                          <a:ea typeface="+mn-ea"/>
                          <a:cs typeface="+mn-cs"/>
                        </a:rPr>
                        <a:t>Single SBTS SW, Single </a:t>
                      </a:r>
                      <a:r>
                        <a:rPr lang="fi-FI" sz="1000" b="0" kern="1200" baseline="0" noProof="0" dirty="0" err="1">
                          <a:solidFill>
                            <a:schemeClr val="tx1"/>
                          </a:solidFill>
                          <a:latin typeface="+mn-lt"/>
                          <a:ea typeface="+mn-ea"/>
                          <a:cs typeface="+mn-cs"/>
                        </a:rPr>
                        <a:t>logical</a:t>
                      </a:r>
                      <a:r>
                        <a:rPr lang="fi-FI" sz="1000" b="0" kern="1200" baseline="0" noProof="0" dirty="0">
                          <a:solidFill>
                            <a:schemeClr val="tx1"/>
                          </a:solidFill>
                          <a:latin typeface="+mn-lt"/>
                          <a:ea typeface="+mn-ea"/>
                          <a:cs typeface="+mn-cs"/>
                        </a:rPr>
                        <a:t> BTS, </a:t>
                      </a:r>
                      <a:r>
                        <a:rPr lang="fi-FI" sz="1000" b="0" kern="1200" baseline="0" noProof="0" dirty="0" err="1">
                          <a:solidFill>
                            <a:schemeClr val="tx1"/>
                          </a:solidFill>
                          <a:latin typeface="+mn-lt"/>
                          <a:ea typeface="+mn-ea"/>
                          <a:cs typeface="+mn-cs"/>
                        </a:rPr>
                        <a:t>remote</a:t>
                      </a:r>
                      <a:r>
                        <a:rPr lang="fi-FI" sz="1000" b="0" kern="1200" baseline="0" noProof="0" dirty="0">
                          <a:solidFill>
                            <a:schemeClr val="tx1"/>
                          </a:solidFill>
                          <a:latin typeface="+mn-lt"/>
                          <a:ea typeface="+mn-ea"/>
                          <a:cs typeface="+mn-cs"/>
                        </a:rPr>
                        <a:t> BTS SW </a:t>
                      </a:r>
                      <a:r>
                        <a:rPr lang="fi-FI" sz="1000" b="0" kern="1200" baseline="0" noProof="0" dirty="0" err="1">
                          <a:solidFill>
                            <a:schemeClr val="tx1"/>
                          </a:solidFill>
                          <a:latin typeface="+mn-lt"/>
                          <a:ea typeface="+mn-ea"/>
                          <a:cs typeface="+mn-cs"/>
                        </a:rPr>
                        <a:t>upgrade</a:t>
                      </a:r>
                      <a:r>
                        <a:rPr lang="fi-FI" sz="1000" b="0" kern="1200" baseline="0" noProof="0" dirty="0">
                          <a:solidFill>
                            <a:schemeClr val="tx1"/>
                          </a:solidFill>
                          <a:latin typeface="+mn-lt"/>
                          <a:ea typeface="+mn-ea"/>
                          <a:cs typeface="+mn-cs"/>
                        </a:rPr>
                        <a:t> to SBTS SW</a:t>
                      </a:r>
                    </a:p>
                  </a:txBody>
                  <a:tcPr marL="90000" marR="216000" marT="54000" marB="54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x</a:t>
                      </a:r>
                      <a:endParaRPr lang="en-IN" sz="1050" dirty="0">
                        <a:solidFill>
                          <a:schemeClr val="accent4"/>
                        </a:solidFill>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x</a:t>
                      </a:r>
                      <a:endParaRPr lang="en-IN" sz="1050" dirty="0">
                        <a:solidFill>
                          <a:schemeClr val="accent4"/>
                        </a:solidFill>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x</a:t>
                      </a:r>
                      <a:endParaRPr lang="en-IN" sz="1050" dirty="0">
                        <a:solidFill>
                          <a:schemeClr val="accent4"/>
                        </a:solidFill>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371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b="0" kern="1200" baseline="0" noProof="0" dirty="0" err="1">
                          <a:solidFill>
                            <a:schemeClr val="tx2"/>
                          </a:solidFill>
                          <a:latin typeface="+mn-lt"/>
                          <a:ea typeface="+mn-ea"/>
                          <a:cs typeface="+mn-cs"/>
                        </a:rPr>
                        <a:t>Fronthaul</a:t>
                      </a:r>
                      <a:r>
                        <a:rPr lang="en-US" sz="1050" b="0" kern="1200" baseline="0" noProof="0" dirty="0">
                          <a:solidFill>
                            <a:schemeClr val="tx2"/>
                          </a:solidFill>
                          <a:latin typeface="+mn-lt"/>
                          <a:ea typeface="+mn-ea"/>
                          <a:cs typeface="+mn-cs"/>
                        </a:rPr>
                        <a:t> sharing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b="0" kern="1200" baseline="0" noProof="0" dirty="0">
                          <a:solidFill>
                            <a:schemeClr val="tx1"/>
                          </a:solidFill>
                          <a:latin typeface="+mn-lt"/>
                          <a:ea typeface="+mn-ea"/>
                          <a:cs typeface="+mn-cs"/>
                        </a:rPr>
                        <a:t>3RAT supported, capacity 80MHz @ 6Gbps</a:t>
                      </a:r>
                    </a:p>
                  </a:txBody>
                  <a:tcPr marL="90000" marR="216000" marT="54000" marB="54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x</a:t>
                      </a:r>
                      <a:endParaRPr lang="en-IN" sz="1050" dirty="0">
                        <a:solidFill>
                          <a:schemeClr val="accent4"/>
                        </a:solidFill>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371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b="0" kern="1200" baseline="0" noProof="0" dirty="0">
                          <a:solidFill>
                            <a:schemeClr val="tx2"/>
                          </a:solidFill>
                          <a:latin typeface="+mn-lt"/>
                          <a:ea typeface="+mn-ea"/>
                          <a:cs typeface="+mn-cs"/>
                        </a:rPr>
                        <a:t>FDD/TDD-LTE unique features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b="0" kern="1200" baseline="0" noProof="0" dirty="0">
                          <a:solidFill>
                            <a:schemeClr val="tx1"/>
                          </a:solidFill>
                          <a:latin typeface="+mn-lt"/>
                          <a:ea typeface="+mn-ea"/>
                          <a:cs typeface="+mn-cs"/>
                        </a:rPr>
                        <a:t>Frequency Selective Scheduler (FSS)</a:t>
                      </a:r>
                    </a:p>
                  </a:txBody>
                  <a:tcPr marL="90000" marR="216000" marT="54000" marB="54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x</a:t>
                      </a:r>
                      <a:endParaRPr lang="en-IN" sz="1050" dirty="0">
                        <a:solidFill>
                          <a:schemeClr val="accent4"/>
                        </a:solidFill>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x</a:t>
                      </a:r>
                      <a:endParaRPr lang="en-IN" sz="1050" dirty="0">
                        <a:solidFill>
                          <a:schemeClr val="accent4"/>
                        </a:solidFill>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371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b="0" kern="1200" baseline="0" noProof="0" dirty="0">
                          <a:solidFill>
                            <a:schemeClr val="tx2"/>
                          </a:solidFill>
                          <a:latin typeface="+mn-lt"/>
                          <a:ea typeface="+mn-ea"/>
                          <a:cs typeface="+mn-cs"/>
                        </a:rPr>
                        <a:t>WCDMA unique features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b="0" kern="1200" baseline="0" noProof="0" dirty="0">
                          <a:solidFill>
                            <a:schemeClr val="tx1"/>
                          </a:solidFill>
                          <a:latin typeface="+mn-lt"/>
                          <a:ea typeface="+mn-ea"/>
                          <a:cs typeface="+mn-cs"/>
                        </a:rPr>
                        <a:t>Mass event handling</a:t>
                      </a:r>
                    </a:p>
                  </a:txBody>
                  <a:tcPr marL="90000" marR="216000" marT="54000" marB="54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x</a:t>
                      </a:r>
                      <a:endParaRPr lang="en-IN" sz="1050" dirty="0">
                        <a:solidFill>
                          <a:schemeClr val="accent4"/>
                        </a:solidFill>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371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b="0" kern="1200" baseline="0" noProof="0" dirty="0">
                          <a:solidFill>
                            <a:schemeClr val="tx2"/>
                          </a:solidFill>
                          <a:latin typeface="+mn-lt"/>
                          <a:ea typeface="+mn-ea"/>
                          <a:cs typeface="+mn-cs"/>
                        </a:rPr>
                        <a:t>GSM unique features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b="0" kern="1200" baseline="0" noProof="0" dirty="0">
                          <a:solidFill>
                            <a:schemeClr val="tx1"/>
                          </a:solidFill>
                          <a:latin typeface="+mn-lt"/>
                          <a:ea typeface="+mn-ea"/>
                          <a:cs typeface="+mn-cs"/>
                        </a:rPr>
                        <a:t>DFCA, SRA, EC-EGPRS</a:t>
                      </a:r>
                    </a:p>
                  </a:txBody>
                  <a:tcPr marL="90000" marR="216000" marT="54000" marB="54000" anchor="ctr">
                    <a:lnL w="9525" cap="flat" cmpd="sng" algn="ctr">
                      <a:noFill/>
                      <a:prstDash val="soli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b="0" dirty="0">
                          <a:solidFill>
                            <a:schemeClr val="accent6"/>
                          </a:solidFill>
                          <a:latin typeface="+mn-lt"/>
                          <a:sym typeface="Wingdings"/>
                        </a:rPr>
                        <a:t></a:t>
                      </a:r>
                      <a:endParaRPr lang="en-US" sz="1050" b="0" dirty="0">
                        <a:solidFill>
                          <a:schemeClr val="accent6"/>
                        </a:solidFill>
                        <a:latin typeface="+mn-lt"/>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No</a:t>
                      </a:r>
                      <a:r>
                        <a:rPr lang="en-US" sz="1050" baseline="0" dirty="0">
                          <a:solidFill>
                            <a:schemeClr val="accent4"/>
                          </a:solidFill>
                        </a:rPr>
                        <a:t> </a:t>
                      </a:r>
                      <a:r>
                        <a:rPr lang="en-US" sz="1050" dirty="0">
                          <a:solidFill>
                            <a:schemeClr val="accent4"/>
                          </a:solidFill>
                        </a:rPr>
                        <a:t>SRA,</a:t>
                      </a:r>
                      <a:r>
                        <a:rPr lang="en-US" sz="1050" baseline="0" dirty="0">
                          <a:solidFill>
                            <a:schemeClr val="accent4"/>
                          </a:solidFill>
                        </a:rPr>
                        <a:t> </a:t>
                      </a:r>
                      <a:r>
                        <a:rPr lang="en-US" sz="1050" b="0" kern="1200" dirty="0">
                          <a:solidFill>
                            <a:schemeClr val="accent6"/>
                          </a:solidFill>
                          <a:latin typeface="+mn-lt"/>
                          <a:ea typeface="+mn-ea"/>
                          <a:cs typeface="+mn-cs"/>
                        </a:rPr>
                        <a:t>one IBCA reference, EC-EGPRS</a:t>
                      </a:r>
                      <a:endParaRPr lang="en-IN" sz="1050" b="0" kern="1200" dirty="0">
                        <a:solidFill>
                          <a:schemeClr val="accent6"/>
                        </a:solidFill>
                        <a:latin typeface="+mn-lt"/>
                        <a:ea typeface="+mn-ea"/>
                        <a:cs typeface="+mn-cs"/>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x</a:t>
                      </a:r>
                      <a:endParaRPr lang="en-IN" sz="1050" dirty="0">
                        <a:solidFill>
                          <a:schemeClr val="accent4"/>
                        </a:solidFill>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050" dirty="0">
                          <a:solidFill>
                            <a:schemeClr val="accent4"/>
                          </a:solidFill>
                        </a:rPr>
                        <a:t>x</a:t>
                      </a:r>
                      <a:endParaRPr lang="en-IN" sz="1050" dirty="0">
                        <a:solidFill>
                          <a:schemeClr val="accent4"/>
                        </a:solidFill>
                      </a:endParaRPr>
                    </a:p>
                  </a:txBody>
                  <a:tcPr marL="90000" marR="90000" marT="72000" marB="0" anchor="ctr">
                    <a:lnL w="9525" cap="flat" cmpd="sng" algn="ctr">
                      <a:solidFill>
                        <a:schemeClr val="accent2"/>
                      </a:solidFill>
                      <a:prstDash val="solid"/>
                      <a:round/>
                      <a:headEnd type="none" w="med" len="med"/>
                      <a:tailEnd type="none" w="med" len="med"/>
                    </a:lnL>
                    <a:lnR w="9525" cap="flat" cmpd="sng" algn="ctr">
                      <a:noFill/>
                      <a:prstDash val="solid"/>
                    </a:lnR>
                    <a:lnT w="9525"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
        <p:nvSpPr>
          <p:cNvPr id="3" name="Title 1">
            <a:extLst>
              <a:ext uri="{FF2B5EF4-FFF2-40B4-BE49-F238E27FC236}">
                <a16:creationId xmlns:a16="http://schemas.microsoft.com/office/drawing/2014/main" id="{CD5ED7E9-7806-4907-9C28-150613FFBF5B}"/>
              </a:ext>
            </a:extLst>
          </p:cNvPr>
          <p:cNvSpPr txBox="1">
            <a:spLocks/>
          </p:cNvSpPr>
          <p:nvPr/>
        </p:nvSpPr>
        <p:spPr>
          <a:xfrm>
            <a:off x="417600" y="218961"/>
            <a:ext cx="8308800" cy="309600"/>
          </a:xfrm>
          <a:prstGeom prst="rect">
            <a:avLst/>
          </a:prstGeom>
        </p:spPr>
        <p:txBody>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Nokia SRAN17 release differentiators</a:t>
            </a:r>
            <a:endParaRPr lang="en-US" dirty="0"/>
          </a:p>
        </p:txBody>
      </p:sp>
      <p:pic>
        <p:nvPicPr>
          <p:cNvPr id="4" name="Picture 6">
            <a:extLst>
              <a:ext uri="{FF2B5EF4-FFF2-40B4-BE49-F238E27FC236}">
                <a16:creationId xmlns:a16="http://schemas.microsoft.com/office/drawing/2014/main" id="{906F1699-CA59-477E-8CA4-A6251010482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gray">
          <a:xfrm>
            <a:off x="7981839" y="938659"/>
            <a:ext cx="444554" cy="148185"/>
          </a:xfrm>
          <a:prstGeom prst="rect">
            <a:avLst/>
          </a:prstGeom>
          <a:noFill/>
          <a:ln>
            <a:noFill/>
          </a:ln>
        </p:spPr>
      </p:pic>
      <p:pic>
        <p:nvPicPr>
          <p:cNvPr id="5" name="Picture 1">
            <a:extLst>
              <a:ext uri="{FF2B5EF4-FFF2-40B4-BE49-F238E27FC236}">
                <a16:creationId xmlns:a16="http://schemas.microsoft.com/office/drawing/2014/main" id="{FD5815A0-B26F-4ED8-B720-8BF1FC56FFE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gray">
          <a:xfrm>
            <a:off x="6837672" y="938660"/>
            <a:ext cx="740920" cy="148184"/>
          </a:xfrm>
          <a:prstGeom prst="rect">
            <a:avLst/>
          </a:prstGeom>
          <a:noFill/>
          <a:ln>
            <a:noFill/>
          </a:ln>
        </p:spPr>
      </p:pic>
      <p:pic>
        <p:nvPicPr>
          <p:cNvPr id="6" name="Picture 4">
            <a:extLst>
              <a:ext uri="{FF2B5EF4-FFF2-40B4-BE49-F238E27FC236}">
                <a16:creationId xmlns:a16="http://schemas.microsoft.com/office/drawing/2014/main" id="{FA4297CA-461E-4F85-8A1B-0921D71B6CF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tretch/>
        </p:blipFill>
        <p:spPr bwMode="gray">
          <a:xfrm>
            <a:off x="5707746" y="903232"/>
            <a:ext cx="804152" cy="210001"/>
          </a:xfrm>
          <a:prstGeom prst="rect">
            <a:avLst/>
          </a:prstGeom>
          <a:noFill/>
          <a:ln>
            <a:noFill/>
          </a:ln>
        </p:spPr>
      </p:pic>
      <p:pic>
        <p:nvPicPr>
          <p:cNvPr id="7" name="Picture 3" descr="D:\USERS\MO\NOKIA_LOGO_RGB_HR.png">
            <a:extLst>
              <a:ext uri="{FF2B5EF4-FFF2-40B4-BE49-F238E27FC236}">
                <a16:creationId xmlns:a16="http://schemas.microsoft.com/office/drawing/2014/main" id="{18073C32-6EF1-4408-B5EA-326BF2402C41}"/>
              </a:ext>
            </a:extLst>
          </p:cNvPr>
          <p:cNvPicPr>
            <a:picLocks noChangeAspect="1" noChangeArrowheads="1"/>
          </p:cNvPicPr>
          <p:nvPr/>
        </p:nvPicPr>
        <p:blipFill>
          <a:blip r:embed="rId5"/>
          <a:stretch>
            <a:fillRect/>
          </a:stretch>
        </p:blipFill>
        <p:spPr bwMode="auto">
          <a:xfrm>
            <a:off x="4537912" y="792107"/>
            <a:ext cx="1006740" cy="424199"/>
          </a:xfrm>
          <a:prstGeom prst="rect">
            <a:avLst/>
          </a:prstGeom>
          <a:noFill/>
          <a:ln>
            <a:noFill/>
          </a:ln>
        </p:spPr>
      </p:pic>
      <p:sp>
        <p:nvSpPr>
          <p:cNvPr id="8" name="Footer Placeholder 7">
            <a:extLst>
              <a:ext uri="{FF2B5EF4-FFF2-40B4-BE49-F238E27FC236}">
                <a16:creationId xmlns:a16="http://schemas.microsoft.com/office/drawing/2014/main" id="{E31D4534-701C-4B82-BBCB-C6F25BA0B05B}"/>
              </a:ext>
            </a:extLst>
          </p:cNvPr>
          <p:cNvSpPr>
            <a:spLocks noGrp="1"/>
          </p:cNvSpPr>
          <p:nvPr>
            <p:ph type="ftr" sz="quarter" idx="3"/>
          </p:nvPr>
        </p:nvSpPr>
        <p:spPr>
          <a:xfrm>
            <a:off x="3355338" y="4953464"/>
            <a:ext cx="2581200" cy="122400"/>
          </a:xfrm>
        </p:spPr>
        <p:txBody>
          <a:bodyPr/>
          <a:lstStyle/>
          <a:p>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3541576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E2F35-99DE-45AF-96DF-5B9DDE513DC5}"/>
              </a:ext>
            </a:extLst>
          </p:cNvPr>
          <p:cNvSpPr txBox="1">
            <a:spLocks/>
          </p:cNvSpPr>
          <p:nvPr/>
        </p:nvSpPr>
        <p:spPr>
          <a:xfrm>
            <a:off x="633064" y="354870"/>
            <a:ext cx="8229600" cy="31115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pPr>
              <a:tabLst>
                <a:tab pos="4665663" algn="l"/>
              </a:tabLst>
            </a:pPr>
            <a:r>
              <a:rPr lang="en-US">
                <a:solidFill>
                  <a:srgbClr val="124192"/>
                </a:solidFill>
                <a:ea typeface="ＭＳ Ｐゴシック" pitchFamily="34" charset="-128"/>
              </a:rPr>
              <a:t>Nokia 2x2 MIMO site with only 1 RF module - Only vendor with a 6-pipe radio</a:t>
            </a:r>
            <a:endParaRPr lang="en-US" dirty="0">
              <a:solidFill>
                <a:srgbClr val="124192"/>
              </a:solidFill>
              <a:ea typeface="ＭＳ Ｐゴシック" pitchFamily="34" charset="-128"/>
            </a:endParaRPr>
          </a:p>
        </p:txBody>
      </p:sp>
      <p:sp>
        <p:nvSpPr>
          <p:cNvPr id="3" name="AutoShape 69">
            <a:extLst>
              <a:ext uri="{FF2B5EF4-FFF2-40B4-BE49-F238E27FC236}">
                <a16:creationId xmlns:a16="http://schemas.microsoft.com/office/drawing/2014/main" id="{0F204B48-C08D-4D51-B2C3-DD5BF051DC4C}"/>
              </a:ext>
            </a:extLst>
          </p:cNvPr>
          <p:cNvSpPr>
            <a:spLocks noChangeArrowheads="1"/>
          </p:cNvSpPr>
          <p:nvPr/>
        </p:nvSpPr>
        <p:spPr bwMode="auto">
          <a:xfrm>
            <a:off x="633064" y="1037493"/>
            <a:ext cx="1869811" cy="491062"/>
          </a:xfrm>
          <a:prstGeom prst="rect">
            <a:avLst/>
          </a:prstGeom>
          <a:solidFill>
            <a:schemeClr val="bg2"/>
          </a:solidFill>
          <a:ln w="28575" algn="ctr">
            <a:noFill/>
            <a:round/>
            <a:headEnd/>
            <a:tailEnd/>
          </a:ln>
        </p:spPr>
        <p:txBody>
          <a:bodyPr lIns="91440" tIns="45720" rIns="71424" bIns="37140" anchor="t" anchorCtr="0"/>
          <a:lstStyle/>
          <a:p>
            <a:pPr>
              <a:lnSpc>
                <a:spcPct val="90000"/>
              </a:lnSpc>
              <a:buClr>
                <a:srgbClr val="FF8200"/>
              </a:buClr>
              <a:buSzPct val="110000"/>
              <a:defRPr/>
            </a:pPr>
            <a:r>
              <a:rPr lang="en-GB" sz="1200" b="1" dirty="0">
                <a:solidFill>
                  <a:srgbClr val="FFFFFF"/>
                </a:solidFill>
                <a:latin typeface="Nokia Pure Text Light"/>
                <a:ea typeface="MS PGothic" pitchFamily="34" charset="-128"/>
              </a:rPr>
              <a:t>Nokia</a:t>
            </a:r>
          </a:p>
          <a:p>
            <a:pPr>
              <a:lnSpc>
                <a:spcPct val="90000"/>
              </a:lnSpc>
              <a:buClr>
                <a:srgbClr val="FFFFFF"/>
              </a:buClr>
              <a:buSzPct val="110000"/>
              <a:tabLst>
                <a:tab pos="115888" algn="l"/>
              </a:tabLst>
              <a:defRPr/>
            </a:pPr>
            <a:r>
              <a:rPr lang="en-GB" sz="1000" dirty="0">
                <a:solidFill>
                  <a:srgbClr val="FFFFFF"/>
                </a:solidFill>
                <a:latin typeface="Nokia Pure Text Light"/>
                <a:ea typeface="MS PGothic" pitchFamily="34" charset="-128"/>
              </a:rPr>
              <a:t>1x Radio module </a:t>
            </a:r>
            <a:r>
              <a:rPr lang="en-GB" sz="1000" dirty="0">
                <a:solidFill>
                  <a:srgbClr val="FFFFFF"/>
                </a:solidFill>
                <a:ea typeface="ＭＳ Ｐゴシック" pitchFamily="34" charset="-128"/>
              </a:rPr>
              <a:t>6-pipe 240/360W</a:t>
            </a:r>
            <a:endParaRPr lang="en-GB" sz="1000" dirty="0">
              <a:solidFill>
                <a:srgbClr val="FFFFFF"/>
              </a:solidFill>
              <a:latin typeface="Nokia Pure Text Light"/>
              <a:ea typeface="MS PGothic" pitchFamily="34" charset="-128"/>
            </a:endParaRPr>
          </a:p>
          <a:p>
            <a:pPr>
              <a:lnSpc>
                <a:spcPct val="90000"/>
              </a:lnSpc>
              <a:buClr>
                <a:srgbClr val="FF8200"/>
              </a:buClr>
              <a:buSzPct val="110000"/>
              <a:defRPr/>
            </a:pPr>
            <a:endParaRPr lang="en-GB" sz="1200" b="1" dirty="0">
              <a:solidFill>
                <a:srgbClr val="FFFFFF"/>
              </a:solidFill>
              <a:latin typeface="Nokia Pure Text Light"/>
              <a:ea typeface="MS PGothic" pitchFamily="34" charset="-128"/>
            </a:endParaRPr>
          </a:p>
        </p:txBody>
      </p:sp>
      <p:pic>
        <p:nvPicPr>
          <p:cNvPr id="4" name="Picture 2" descr="D:\userdata\psundber\My Documents\My Pictures\8.51.jpg">
            <a:extLst>
              <a:ext uri="{FF2B5EF4-FFF2-40B4-BE49-F238E27FC236}">
                <a16:creationId xmlns:a16="http://schemas.microsoft.com/office/drawing/2014/main" id="{A7EB62EC-38DD-46B8-A0F8-31CA9CADE5C6}"/>
              </a:ext>
            </a:extLst>
          </p:cNvPr>
          <p:cNvPicPr>
            <a:picLocks noChangeAspect="1" noChangeArrowheads="1"/>
          </p:cNvPicPr>
          <p:nvPr/>
        </p:nvPicPr>
        <p:blipFill>
          <a:blip r:embed="rId2" cstate="email"/>
          <a:srcRect/>
          <a:stretch>
            <a:fillRect/>
          </a:stretch>
        </p:blipFill>
        <p:spPr bwMode="auto">
          <a:xfrm>
            <a:off x="635527" y="1575086"/>
            <a:ext cx="1861552" cy="2299391"/>
          </a:xfrm>
          <a:prstGeom prst="rect">
            <a:avLst/>
          </a:prstGeom>
          <a:noFill/>
        </p:spPr>
      </p:pic>
      <p:sp>
        <p:nvSpPr>
          <p:cNvPr id="5" name="Rounded Rectangle 25">
            <a:extLst>
              <a:ext uri="{FF2B5EF4-FFF2-40B4-BE49-F238E27FC236}">
                <a16:creationId xmlns:a16="http://schemas.microsoft.com/office/drawing/2014/main" id="{8300265D-B67A-4529-BAC7-C7074E2CF3F4}"/>
              </a:ext>
            </a:extLst>
          </p:cNvPr>
          <p:cNvSpPr/>
          <p:nvPr/>
        </p:nvSpPr>
        <p:spPr>
          <a:xfrm>
            <a:off x="1088709" y="2817484"/>
            <a:ext cx="587689" cy="922177"/>
          </a:xfrm>
          <a:prstGeom prst="roundRect">
            <a:avLst>
              <a:gd name="adj" fmla="val 7456"/>
            </a:avLst>
          </a:prstGeom>
          <a:noFill/>
          <a:ln w="25400">
            <a:solidFill>
              <a:srgbClr val="00C9FF"/>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fi-FI" dirty="0">
              <a:solidFill>
                <a:srgbClr val="A8BBC0"/>
              </a:solidFill>
            </a:endParaRPr>
          </a:p>
        </p:txBody>
      </p:sp>
      <p:pic>
        <p:nvPicPr>
          <p:cNvPr id="6" name="Picture 3">
            <a:extLst>
              <a:ext uri="{FF2B5EF4-FFF2-40B4-BE49-F238E27FC236}">
                <a16:creationId xmlns:a16="http://schemas.microsoft.com/office/drawing/2014/main" id="{340E66C4-AAA1-49F7-9E7F-71F4A91D141A}"/>
              </a:ext>
            </a:extLst>
          </p:cNvPr>
          <p:cNvPicPr>
            <a:picLocks noChangeAspect="1" noChangeArrowheads="1"/>
          </p:cNvPicPr>
          <p:nvPr/>
        </p:nvPicPr>
        <p:blipFill>
          <a:blip r:embed="rId3" cstate="email"/>
          <a:srcRect/>
          <a:stretch>
            <a:fillRect/>
          </a:stretch>
        </p:blipFill>
        <p:spPr bwMode="auto">
          <a:xfrm>
            <a:off x="2550027" y="1573616"/>
            <a:ext cx="1519810" cy="2289138"/>
          </a:xfrm>
          <a:prstGeom prst="rect">
            <a:avLst/>
          </a:prstGeom>
          <a:solidFill>
            <a:schemeClr val="bg1"/>
          </a:solidFill>
          <a:ln w="9525">
            <a:noFill/>
            <a:miter lim="800000"/>
            <a:headEnd/>
            <a:tailEnd/>
          </a:ln>
        </p:spPr>
      </p:pic>
      <p:sp>
        <p:nvSpPr>
          <p:cNvPr id="7" name="AutoShape 69">
            <a:extLst>
              <a:ext uri="{FF2B5EF4-FFF2-40B4-BE49-F238E27FC236}">
                <a16:creationId xmlns:a16="http://schemas.microsoft.com/office/drawing/2014/main" id="{65646D0C-BBCE-4685-ABF0-A9ED99BCECB0}"/>
              </a:ext>
            </a:extLst>
          </p:cNvPr>
          <p:cNvSpPr>
            <a:spLocks noChangeArrowheads="1"/>
          </p:cNvSpPr>
          <p:nvPr/>
        </p:nvSpPr>
        <p:spPr bwMode="auto">
          <a:xfrm>
            <a:off x="2546081" y="1046234"/>
            <a:ext cx="1521825" cy="477766"/>
          </a:xfrm>
          <a:prstGeom prst="rect">
            <a:avLst/>
          </a:prstGeom>
          <a:solidFill>
            <a:schemeClr val="bg2"/>
          </a:solidFill>
          <a:ln w="28575" algn="ctr">
            <a:noFill/>
            <a:round/>
            <a:headEnd/>
            <a:tailEnd/>
          </a:ln>
        </p:spPr>
        <p:txBody>
          <a:bodyPr lIns="91440" tIns="45720" rIns="71424" bIns="37140" anchor="t" anchorCtr="0"/>
          <a:lstStyle/>
          <a:p>
            <a:pPr>
              <a:lnSpc>
                <a:spcPct val="90000"/>
              </a:lnSpc>
              <a:buClr>
                <a:srgbClr val="FF8200"/>
              </a:buClr>
              <a:buSzPct val="110000"/>
              <a:defRPr/>
            </a:pPr>
            <a:r>
              <a:rPr lang="en-GB" sz="1200" b="1" dirty="0">
                <a:solidFill>
                  <a:srgbClr val="FFFFFF"/>
                </a:solidFill>
                <a:latin typeface="Nokia Pure Text Light"/>
                <a:ea typeface="MS PGothic" pitchFamily="34" charset="-128"/>
              </a:rPr>
              <a:t>Huawei</a:t>
            </a:r>
          </a:p>
          <a:p>
            <a:pPr marL="115888" indent="-115888">
              <a:lnSpc>
                <a:spcPct val="90000"/>
              </a:lnSpc>
              <a:buClr>
                <a:srgbClr val="FFFFFF"/>
              </a:buClr>
              <a:buSzPct val="110000"/>
              <a:tabLst>
                <a:tab pos="115888" algn="l"/>
              </a:tabLst>
              <a:defRPr/>
            </a:pPr>
            <a:r>
              <a:rPr lang="en-GB" sz="1000" dirty="0">
                <a:solidFill>
                  <a:srgbClr val="FFFFFF"/>
                </a:solidFill>
                <a:latin typeface="Nokia Pure Text Light"/>
                <a:ea typeface="MS PGothic" pitchFamily="34" charset="-128"/>
              </a:rPr>
              <a:t>3x Blade RRU</a:t>
            </a:r>
          </a:p>
          <a:p>
            <a:pPr>
              <a:lnSpc>
                <a:spcPct val="90000"/>
              </a:lnSpc>
              <a:buClr>
                <a:srgbClr val="FF8200"/>
              </a:buClr>
              <a:buSzPct val="110000"/>
              <a:defRPr/>
            </a:pPr>
            <a:endParaRPr lang="en-GB" sz="1200" b="1" dirty="0">
              <a:solidFill>
                <a:srgbClr val="FFFFFF"/>
              </a:solidFill>
              <a:latin typeface="Nokia Pure Text Light"/>
              <a:ea typeface="MS PGothic" pitchFamily="34" charset="-128"/>
            </a:endParaRPr>
          </a:p>
        </p:txBody>
      </p:sp>
      <p:sp>
        <p:nvSpPr>
          <p:cNvPr id="8" name="Rounded Rectangle 36">
            <a:extLst>
              <a:ext uri="{FF2B5EF4-FFF2-40B4-BE49-F238E27FC236}">
                <a16:creationId xmlns:a16="http://schemas.microsoft.com/office/drawing/2014/main" id="{49FF805D-BA2B-4629-976B-012532550746}"/>
              </a:ext>
            </a:extLst>
          </p:cNvPr>
          <p:cNvSpPr/>
          <p:nvPr/>
        </p:nvSpPr>
        <p:spPr>
          <a:xfrm>
            <a:off x="3058305" y="2995842"/>
            <a:ext cx="669632" cy="773127"/>
          </a:xfrm>
          <a:prstGeom prst="roundRect">
            <a:avLst>
              <a:gd name="adj" fmla="val 4599"/>
            </a:avLst>
          </a:prstGeom>
          <a:noFill/>
          <a:ln w="25400">
            <a:solidFill>
              <a:srgbClr val="00C9FF"/>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fi-FI" dirty="0">
              <a:solidFill>
                <a:srgbClr val="A8BBC0"/>
              </a:solidFill>
            </a:endParaRPr>
          </a:p>
        </p:txBody>
      </p:sp>
      <p:pic>
        <p:nvPicPr>
          <p:cNvPr id="9" name="Picture 8" descr="11-3-2015 8-53-15b.jpg">
            <a:extLst>
              <a:ext uri="{FF2B5EF4-FFF2-40B4-BE49-F238E27FC236}">
                <a16:creationId xmlns:a16="http://schemas.microsoft.com/office/drawing/2014/main" id="{BD4498D7-D40C-4ACA-BF4E-337DC99E8ABB}"/>
              </a:ext>
            </a:extLst>
          </p:cNvPr>
          <p:cNvPicPr>
            <a:picLocks noChangeAspect="1"/>
          </p:cNvPicPr>
          <p:nvPr/>
        </p:nvPicPr>
        <p:blipFill>
          <a:blip r:embed="rId4" cstate="email"/>
          <a:stretch>
            <a:fillRect/>
          </a:stretch>
        </p:blipFill>
        <p:spPr>
          <a:xfrm>
            <a:off x="4119990" y="1573163"/>
            <a:ext cx="1901080" cy="2295452"/>
          </a:xfrm>
          <a:prstGeom prst="rect">
            <a:avLst/>
          </a:prstGeom>
        </p:spPr>
      </p:pic>
      <p:sp>
        <p:nvSpPr>
          <p:cNvPr id="10" name="AutoShape 69">
            <a:extLst>
              <a:ext uri="{FF2B5EF4-FFF2-40B4-BE49-F238E27FC236}">
                <a16:creationId xmlns:a16="http://schemas.microsoft.com/office/drawing/2014/main" id="{41B8B61E-7A77-4F78-B447-2164F07DFF8D}"/>
              </a:ext>
            </a:extLst>
          </p:cNvPr>
          <p:cNvSpPr>
            <a:spLocks noChangeArrowheads="1"/>
          </p:cNvSpPr>
          <p:nvPr/>
        </p:nvSpPr>
        <p:spPr bwMode="auto">
          <a:xfrm>
            <a:off x="4122116" y="1048986"/>
            <a:ext cx="1897681" cy="469152"/>
          </a:xfrm>
          <a:prstGeom prst="rect">
            <a:avLst/>
          </a:prstGeom>
          <a:solidFill>
            <a:schemeClr val="bg2"/>
          </a:solidFill>
          <a:ln w="28575" algn="ctr">
            <a:noFill/>
            <a:round/>
            <a:headEnd/>
            <a:tailEnd/>
          </a:ln>
        </p:spPr>
        <p:txBody>
          <a:bodyPr lIns="91440" tIns="45720" rIns="71424" bIns="37140" anchor="t" anchorCtr="0"/>
          <a:lstStyle/>
          <a:p>
            <a:pPr>
              <a:lnSpc>
                <a:spcPct val="90000"/>
              </a:lnSpc>
              <a:buClr>
                <a:srgbClr val="FF8200"/>
              </a:buClr>
              <a:buSzPct val="110000"/>
              <a:defRPr/>
            </a:pPr>
            <a:r>
              <a:rPr lang="en-GB" sz="1200" b="1" dirty="0">
                <a:solidFill>
                  <a:srgbClr val="FFFFFF"/>
                </a:solidFill>
                <a:latin typeface="Nokia Pure Text Light"/>
                <a:ea typeface="MS PGothic" pitchFamily="34" charset="-128"/>
              </a:rPr>
              <a:t>Ericsson</a:t>
            </a:r>
          </a:p>
          <a:p>
            <a:pPr marL="115888" indent="-115888">
              <a:lnSpc>
                <a:spcPct val="90000"/>
              </a:lnSpc>
              <a:buClr>
                <a:srgbClr val="FFFFFF"/>
              </a:buClr>
              <a:buSzPct val="110000"/>
              <a:tabLst>
                <a:tab pos="115888" algn="l"/>
              </a:tabLst>
              <a:defRPr/>
            </a:pPr>
            <a:r>
              <a:rPr lang="en-GB" sz="1000" dirty="0">
                <a:solidFill>
                  <a:srgbClr val="FFFFFF"/>
                </a:solidFill>
                <a:latin typeface="Nokia Pure Text Light"/>
                <a:ea typeface="MS PGothic" pitchFamily="34" charset="-128"/>
              </a:rPr>
              <a:t>3x Radio System RRU (2016)</a:t>
            </a:r>
          </a:p>
          <a:p>
            <a:pPr>
              <a:lnSpc>
                <a:spcPct val="90000"/>
              </a:lnSpc>
              <a:buClr>
                <a:srgbClr val="FF8200"/>
              </a:buClr>
              <a:buSzPct val="110000"/>
              <a:defRPr/>
            </a:pPr>
            <a:endParaRPr lang="en-GB" sz="1200" b="1" dirty="0">
              <a:solidFill>
                <a:srgbClr val="FFFFFF"/>
              </a:solidFill>
              <a:latin typeface="Nokia Pure Text Light"/>
              <a:ea typeface="MS PGothic" pitchFamily="34" charset="-128"/>
            </a:endParaRPr>
          </a:p>
        </p:txBody>
      </p:sp>
      <p:pic>
        <p:nvPicPr>
          <p:cNvPr id="11" name="Picture 10" descr="Stackable-eNodeB_01.jpg">
            <a:extLst>
              <a:ext uri="{FF2B5EF4-FFF2-40B4-BE49-F238E27FC236}">
                <a16:creationId xmlns:a16="http://schemas.microsoft.com/office/drawing/2014/main" id="{DE54885D-BB5E-47D7-BD54-ABF1EAE24EE2}"/>
              </a:ext>
            </a:extLst>
          </p:cNvPr>
          <p:cNvPicPr>
            <a:picLocks noChangeAspect="1"/>
          </p:cNvPicPr>
          <p:nvPr/>
        </p:nvPicPr>
        <p:blipFill>
          <a:blip r:embed="rId5" cstate="email"/>
          <a:stretch>
            <a:fillRect/>
          </a:stretch>
        </p:blipFill>
        <p:spPr>
          <a:xfrm>
            <a:off x="6068040" y="1582251"/>
            <a:ext cx="2467956" cy="2274642"/>
          </a:xfrm>
          <a:prstGeom prst="rect">
            <a:avLst/>
          </a:prstGeom>
          <a:effectLst>
            <a:outerShdw blurRad="50800" dist="38100" dir="2700000" algn="tl" rotWithShape="0">
              <a:prstClr val="black">
                <a:alpha val="40000"/>
              </a:prstClr>
            </a:outerShdw>
          </a:effectLst>
        </p:spPr>
      </p:pic>
      <p:sp>
        <p:nvSpPr>
          <p:cNvPr id="12" name="AutoShape 69">
            <a:extLst>
              <a:ext uri="{FF2B5EF4-FFF2-40B4-BE49-F238E27FC236}">
                <a16:creationId xmlns:a16="http://schemas.microsoft.com/office/drawing/2014/main" id="{E1579416-50FE-4602-AF22-534CA669FB33}"/>
              </a:ext>
            </a:extLst>
          </p:cNvPr>
          <p:cNvSpPr>
            <a:spLocks noChangeArrowheads="1"/>
          </p:cNvSpPr>
          <p:nvPr/>
        </p:nvSpPr>
        <p:spPr bwMode="auto">
          <a:xfrm>
            <a:off x="6062285" y="1048986"/>
            <a:ext cx="2466251" cy="469152"/>
          </a:xfrm>
          <a:prstGeom prst="rect">
            <a:avLst/>
          </a:prstGeom>
          <a:solidFill>
            <a:schemeClr val="bg2"/>
          </a:solidFill>
          <a:ln w="28575" algn="ctr">
            <a:noFill/>
            <a:round/>
            <a:headEnd/>
            <a:tailEnd/>
          </a:ln>
        </p:spPr>
        <p:txBody>
          <a:bodyPr lIns="91440" tIns="45720" rIns="71424" bIns="37140" anchor="t" anchorCtr="0"/>
          <a:lstStyle/>
          <a:p>
            <a:pPr>
              <a:lnSpc>
                <a:spcPct val="90000"/>
              </a:lnSpc>
              <a:buClr>
                <a:srgbClr val="FF8200"/>
              </a:buClr>
              <a:buSzPct val="110000"/>
              <a:defRPr/>
            </a:pPr>
            <a:r>
              <a:rPr lang="en-GB" sz="1200" b="1" dirty="0">
                <a:solidFill>
                  <a:srgbClr val="FFFFFF"/>
                </a:solidFill>
                <a:latin typeface="Nokia Pure Text Light"/>
                <a:ea typeface="MS PGothic" pitchFamily="34" charset="-128"/>
              </a:rPr>
              <a:t>Samsung </a:t>
            </a:r>
          </a:p>
          <a:p>
            <a:pPr marL="115888" indent="-115888">
              <a:lnSpc>
                <a:spcPct val="90000"/>
              </a:lnSpc>
              <a:buClr>
                <a:srgbClr val="FFFFFF"/>
              </a:buClr>
              <a:buSzPct val="110000"/>
              <a:tabLst>
                <a:tab pos="115888" algn="l"/>
              </a:tabLst>
              <a:defRPr/>
            </a:pPr>
            <a:r>
              <a:rPr lang="en-GB" sz="1000" dirty="0">
                <a:solidFill>
                  <a:srgbClr val="FFFFFF"/>
                </a:solidFill>
                <a:latin typeface="Nokia Pure Text Light"/>
                <a:ea typeface="MS PGothic" pitchFamily="34" charset="-128"/>
              </a:rPr>
              <a:t>3x SRU</a:t>
            </a:r>
          </a:p>
          <a:p>
            <a:pPr>
              <a:lnSpc>
                <a:spcPct val="90000"/>
              </a:lnSpc>
              <a:buClr>
                <a:srgbClr val="FF8200"/>
              </a:buClr>
              <a:buSzPct val="110000"/>
              <a:defRPr/>
            </a:pPr>
            <a:endParaRPr lang="en-GB" sz="1200" b="1" dirty="0">
              <a:solidFill>
                <a:srgbClr val="FFFFFF"/>
              </a:solidFill>
              <a:latin typeface="Nokia Pure Text Light"/>
              <a:ea typeface="MS PGothic" pitchFamily="34" charset="-128"/>
            </a:endParaRPr>
          </a:p>
        </p:txBody>
      </p:sp>
      <p:sp>
        <p:nvSpPr>
          <p:cNvPr id="13" name="Rounded Rectangle 14">
            <a:extLst>
              <a:ext uri="{FF2B5EF4-FFF2-40B4-BE49-F238E27FC236}">
                <a16:creationId xmlns:a16="http://schemas.microsoft.com/office/drawing/2014/main" id="{A793BB8B-1A91-42D7-8FE8-BBE76A5B6C6D}"/>
              </a:ext>
            </a:extLst>
          </p:cNvPr>
          <p:cNvSpPr/>
          <p:nvPr/>
        </p:nvSpPr>
        <p:spPr>
          <a:xfrm>
            <a:off x="4535413" y="2157642"/>
            <a:ext cx="1296816" cy="1664081"/>
          </a:xfrm>
          <a:prstGeom prst="roundRect">
            <a:avLst>
              <a:gd name="adj" fmla="val 4599"/>
            </a:avLst>
          </a:prstGeom>
          <a:noFill/>
          <a:ln w="25400">
            <a:solidFill>
              <a:srgbClr val="00C9FF"/>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fi-FI" dirty="0">
              <a:solidFill>
                <a:srgbClr val="A8BBC0"/>
              </a:solidFill>
            </a:endParaRPr>
          </a:p>
        </p:txBody>
      </p:sp>
      <p:sp>
        <p:nvSpPr>
          <p:cNvPr id="14" name="Rounded Rectangle 15">
            <a:extLst>
              <a:ext uri="{FF2B5EF4-FFF2-40B4-BE49-F238E27FC236}">
                <a16:creationId xmlns:a16="http://schemas.microsoft.com/office/drawing/2014/main" id="{7977D117-E8AC-47DF-81D1-238A8587520D}"/>
              </a:ext>
            </a:extLst>
          </p:cNvPr>
          <p:cNvSpPr/>
          <p:nvPr/>
        </p:nvSpPr>
        <p:spPr>
          <a:xfrm>
            <a:off x="6248400" y="1635370"/>
            <a:ext cx="2186351" cy="1301260"/>
          </a:xfrm>
          <a:prstGeom prst="roundRect">
            <a:avLst>
              <a:gd name="adj" fmla="val 4599"/>
            </a:avLst>
          </a:prstGeom>
          <a:noFill/>
          <a:ln w="25400">
            <a:solidFill>
              <a:srgbClr val="00C9FF"/>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fi-FI" dirty="0">
              <a:solidFill>
                <a:srgbClr val="A8BBC0"/>
              </a:solidFill>
            </a:endParaRPr>
          </a:p>
        </p:txBody>
      </p:sp>
      <p:sp>
        <p:nvSpPr>
          <p:cNvPr id="15" name="Footer Placeholder 27">
            <a:extLst>
              <a:ext uri="{FF2B5EF4-FFF2-40B4-BE49-F238E27FC236}">
                <a16:creationId xmlns:a16="http://schemas.microsoft.com/office/drawing/2014/main" id="{DE1E7FB1-2F6E-401C-B374-630E2D480B01}"/>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161488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4367C-4291-4883-A246-46B9A5531379}"/>
              </a:ext>
            </a:extLst>
          </p:cNvPr>
          <p:cNvSpPr/>
          <p:nvPr/>
        </p:nvSpPr>
        <p:spPr>
          <a:xfrm>
            <a:off x="415925" y="1750902"/>
            <a:ext cx="2034000" cy="2197256"/>
          </a:xfrm>
          <a:prstGeom prst="rect">
            <a:avLst/>
          </a:prstGeom>
          <a:solidFill>
            <a:srgbClr val="EDF2F5"/>
          </a:solidFill>
          <a:ln w="28575" algn="ctr">
            <a:noFill/>
            <a:round/>
            <a:headEnd/>
            <a:tailEnd/>
          </a:ln>
        </p:spPr>
        <p:txBody>
          <a:bodyPr lIns="91440" tIns="90000" rIns="90000" bIns="90000" anchor="t" anchorCtr="0"/>
          <a:lstStyle/>
          <a:p>
            <a:pPr>
              <a:spcAft>
                <a:spcPts val="200"/>
              </a:spcAft>
              <a:buClr>
                <a:srgbClr val="FF8200"/>
              </a:buClr>
              <a:buSzPct val="110000"/>
            </a:pPr>
            <a:r>
              <a:rPr lang="en-US" sz="1000" dirty="0">
                <a:solidFill>
                  <a:srgbClr val="001135"/>
                </a:solidFill>
                <a:latin typeface="Nokia Pure Text Light"/>
              </a:rPr>
              <a:t>3RAT configuration, example</a:t>
            </a:r>
          </a:p>
          <a:p>
            <a:pPr>
              <a:spcAft>
                <a:spcPts val="200"/>
              </a:spcAft>
              <a:buClr>
                <a:srgbClr val="FF8200"/>
              </a:buClr>
              <a:buSzPct val="110000"/>
            </a:pPr>
            <a:r>
              <a:rPr lang="en-US" sz="1000" dirty="0">
                <a:solidFill>
                  <a:srgbClr val="001135"/>
                </a:solidFill>
                <a:latin typeface="Nokia Pure Text Light"/>
              </a:rPr>
              <a:t>3 LTE cells 20MHz, and</a:t>
            </a:r>
          </a:p>
          <a:p>
            <a:pPr>
              <a:spcAft>
                <a:spcPts val="200"/>
              </a:spcAft>
              <a:buClr>
                <a:srgbClr val="FF8200"/>
              </a:buClr>
              <a:buSzPct val="110000"/>
            </a:pPr>
            <a:r>
              <a:rPr lang="en-US" sz="1000" dirty="0">
                <a:solidFill>
                  <a:srgbClr val="001135"/>
                </a:solidFill>
                <a:latin typeface="Nokia Pure Text Light"/>
              </a:rPr>
              <a:t>9 WCDMA cells, and</a:t>
            </a:r>
          </a:p>
          <a:p>
            <a:pPr>
              <a:spcAft>
                <a:spcPts val="200"/>
              </a:spcAft>
              <a:buClr>
                <a:srgbClr val="FF8200"/>
              </a:buClr>
              <a:buSzPct val="110000"/>
            </a:pPr>
            <a:r>
              <a:rPr lang="en-US" sz="1000" dirty="0">
                <a:solidFill>
                  <a:srgbClr val="001135"/>
                </a:solidFill>
                <a:latin typeface="Nokia Pure Text Light"/>
              </a:rPr>
              <a:t>12 GSM TRX’s</a:t>
            </a:r>
          </a:p>
          <a:p>
            <a:pPr>
              <a:spcAft>
                <a:spcPts val="200"/>
              </a:spcAft>
              <a:buClr>
                <a:srgbClr val="FF8200"/>
              </a:buClr>
              <a:buSzPct val="110000"/>
            </a:pPr>
            <a:r>
              <a:rPr lang="en-US" sz="1000" dirty="0">
                <a:solidFill>
                  <a:srgbClr val="001135"/>
                </a:solidFill>
                <a:latin typeface="Nokia Pure Text Light"/>
              </a:rPr>
              <a:t>RF connectivity up to 12 ports</a:t>
            </a:r>
          </a:p>
        </p:txBody>
      </p:sp>
      <p:sp>
        <p:nvSpPr>
          <p:cNvPr id="3" name="Title 1">
            <a:extLst>
              <a:ext uri="{FF2B5EF4-FFF2-40B4-BE49-F238E27FC236}">
                <a16:creationId xmlns:a16="http://schemas.microsoft.com/office/drawing/2014/main" id="{60D56FBE-A76D-4F20-9462-8C465A1B8F70}"/>
              </a:ext>
            </a:extLst>
          </p:cNvPr>
          <p:cNvSpPr txBox="1">
            <a:spLocks/>
          </p:cNvSpPr>
          <p:nvPr/>
        </p:nvSpPr>
        <p:spPr>
          <a:xfrm>
            <a:off x="451953" y="263400"/>
            <a:ext cx="8308975" cy="309563"/>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solidFill>
                  <a:srgbClr val="124192"/>
                </a:solidFill>
                <a:ea typeface="ＭＳ Ｐゴシック" pitchFamily="34" charset="-128"/>
              </a:rPr>
              <a:t>Nokia 3RAT outdoor baseband - unique</a:t>
            </a:r>
            <a:endParaRPr lang="en-US" dirty="0"/>
          </a:p>
        </p:txBody>
      </p:sp>
      <p:sp>
        <p:nvSpPr>
          <p:cNvPr id="4" name="Rectangle 3">
            <a:extLst>
              <a:ext uri="{FF2B5EF4-FFF2-40B4-BE49-F238E27FC236}">
                <a16:creationId xmlns:a16="http://schemas.microsoft.com/office/drawing/2014/main" id="{2415F98C-C2E6-4C5D-B178-A8AAE0A20C70}"/>
              </a:ext>
            </a:extLst>
          </p:cNvPr>
          <p:cNvSpPr/>
          <p:nvPr/>
        </p:nvSpPr>
        <p:spPr>
          <a:xfrm>
            <a:off x="2507583" y="4043375"/>
            <a:ext cx="1969167" cy="507831"/>
          </a:xfrm>
          <a:prstGeom prst="rect">
            <a:avLst/>
          </a:prstGeom>
        </p:spPr>
        <p:txBody>
          <a:bodyPr wrap="square" lIns="0" tIns="0" rIns="0" bIns="0">
            <a:spAutoFit/>
          </a:bodyPr>
          <a:lstStyle/>
          <a:p>
            <a:pPr marL="85725" indent="-85725"/>
            <a:r>
              <a:rPr lang="en-US" sz="1100" dirty="0">
                <a:solidFill>
                  <a:srgbClr val="001135"/>
                </a:solidFill>
                <a:latin typeface="Nokia Pure Text Light"/>
              </a:rPr>
              <a:t>LTE or WCDMA</a:t>
            </a:r>
          </a:p>
          <a:p>
            <a:r>
              <a:rPr lang="en-US" sz="1100" dirty="0" err="1">
                <a:solidFill>
                  <a:srgbClr val="001135"/>
                </a:solidFill>
                <a:latin typeface="Nokia Pure Text Light"/>
              </a:rPr>
              <a:t>Eri</a:t>
            </a:r>
            <a:r>
              <a:rPr lang="en-US" sz="1100" dirty="0">
                <a:solidFill>
                  <a:srgbClr val="001135"/>
                </a:solidFill>
                <a:latin typeface="Nokia Pure Text Light"/>
              </a:rPr>
              <a:t> Radio System has only indoor BB</a:t>
            </a:r>
            <a:endParaRPr lang="en-US" sz="1100" dirty="0">
              <a:solidFill>
                <a:srgbClr val="4D5766"/>
              </a:solidFill>
              <a:latin typeface="Nokia Pure Text Light"/>
            </a:endParaRPr>
          </a:p>
        </p:txBody>
      </p:sp>
      <p:sp>
        <p:nvSpPr>
          <p:cNvPr id="5" name="Rectangle 4">
            <a:extLst>
              <a:ext uri="{FF2B5EF4-FFF2-40B4-BE49-F238E27FC236}">
                <a16:creationId xmlns:a16="http://schemas.microsoft.com/office/drawing/2014/main" id="{480C6655-D0F7-4252-A062-50BD1BACF104}"/>
              </a:ext>
            </a:extLst>
          </p:cNvPr>
          <p:cNvSpPr/>
          <p:nvPr/>
        </p:nvSpPr>
        <p:spPr>
          <a:xfrm>
            <a:off x="415925" y="4043375"/>
            <a:ext cx="2026800" cy="169277"/>
          </a:xfrm>
          <a:prstGeom prst="rect">
            <a:avLst/>
          </a:prstGeom>
        </p:spPr>
        <p:txBody>
          <a:bodyPr wrap="square" lIns="0" tIns="0" rIns="0" bIns="0">
            <a:spAutoFit/>
          </a:bodyPr>
          <a:lstStyle/>
          <a:p>
            <a:r>
              <a:rPr lang="en-US" sz="1100" dirty="0">
                <a:solidFill>
                  <a:srgbClr val="001135"/>
                </a:solidFill>
                <a:latin typeface="Nokia Pure Text Light"/>
              </a:rPr>
              <a:t>3 RAT	</a:t>
            </a:r>
          </a:p>
        </p:txBody>
      </p:sp>
      <p:sp>
        <p:nvSpPr>
          <p:cNvPr id="6" name="Rectangle 5">
            <a:extLst>
              <a:ext uri="{FF2B5EF4-FFF2-40B4-BE49-F238E27FC236}">
                <a16:creationId xmlns:a16="http://schemas.microsoft.com/office/drawing/2014/main" id="{CAD830EC-2198-4BA8-976D-7EB49FC5E8BC}"/>
              </a:ext>
            </a:extLst>
          </p:cNvPr>
          <p:cNvSpPr/>
          <p:nvPr/>
        </p:nvSpPr>
        <p:spPr>
          <a:xfrm>
            <a:off x="2507583" y="1753935"/>
            <a:ext cx="2026800" cy="2197256"/>
          </a:xfrm>
          <a:prstGeom prst="rect">
            <a:avLst/>
          </a:prstGeom>
          <a:solidFill>
            <a:srgbClr val="EDF2F5"/>
          </a:solidFill>
          <a:ln w="28575" algn="ctr">
            <a:noFill/>
            <a:round/>
            <a:headEnd/>
            <a:tailEnd/>
          </a:ln>
        </p:spPr>
        <p:txBody>
          <a:bodyPr lIns="91440" tIns="90000" rIns="90000" bIns="90000" anchor="t" anchorCtr="0"/>
          <a:lstStyle/>
          <a:p>
            <a:pPr>
              <a:spcAft>
                <a:spcPts val="200"/>
              </a:spcAft>
              <a:buClr>
                <a:srgbClr val="FF8200"/>
              </a:buClr>
              <a:buSzPct val="110000"/>
            </a:pPr>
            <a:endParaRPr lang="en-US" sz="1000" dirty="0">
              <a:solidFill>
                <a:srgbClr val="4D5766"/>
              </a:solidFill>
              <a:latin typeface="Nokia Pure Text Light"/>
            </a:endParaRPr>
          </a:p>
        </p:txBody>
      </p:sp>
      <p:sp>
        <p:nvSpPr>
          <p:cNvPr id="7" name="Rectangle 6">
            <a:extLst>
              <a:ext uri="{FF2B5EF4-FFF2-40B4-BE49-F238E27FC236}">
                <a16:creationId xmlns:a16="http://schemas.microsoft.com/office/drawing/2014/main" id="{BAC47947-8209-4440-B13B-E48D2E11BE3D}"/>
              </a:ext>
            </a:extLst>
          </p:cNvPr>
          <p:cNvSpPr/>
          <p:nvPr/>
        </p:nvSpPr>
        <p:spPr>
          <a:xfrm>
            <a:off x="4606441" y="4043375"/>
            <a:ext cx="2026800" cy="507831"/>
          </a:xfrm>
          <a:prstGeom prst="rect">
            <a:avLst/>
          </a:prstGeom>
        </p:spPr>
        <p:txBody>
          <a:bodyPr wrap="square" lIns="0" tIns="0" rIns="0" bIns="0">
            <a:spAutoFit/>
          </a:bodyPr>
          <a:lstStyle/>
          <a:p>
            <a:r>
              <a:rPr lang="en-US" sz="1100" dirty="0">
                <a:solidFill>
                  <a:srgbClr val="001135"/>
                </a:solidFill>
                <a:latin typeface="Nokia Pure Text Light"/>
              </a:rPr>
              <a:t>LTE/GSM or WCDMA/GSM</a:t>
            </a:r>
          </a:p>
          <a:p>
            <a:r>
              <a:rPr lang="en-US" sz="1100" dirty="0">
                <a:solidFill>
                  <a:srgbClr val="001135"/>
                </a:solidFill>
                <a:latin typeface="Nokia Pure Text Light"/>
              </a:rPr>
              <a:t>GSM not confirmed</a:t>
            </a:r>
          </a:p>
          <a:p>
            <a:r>
              <a:rPr lang="en-US" sz="1100" dirty="0">
                <a:solidFill>
                  <a:srgbClr val="001135"/>
                </a:solidFill>
                <a:latin typeface="Nokia Pure Text Light"/>
              </a:rPr>
              <a:t>		</a:t>
            </a:r>
          </a:p>
        </p:txBody>
      </p:sp>
      <p:sp>
        <p:nvSpPr>
          <p:cNvPr id="8" name="Rectangle 7">
            <a:extLst>
              <a:ext uri="{FF2B5EF4-FFF2-40B4-BE49-F238E27FC236}">
                <a16:creationId xmlns:a16="http://schemas.microsoft.com/office/drawing/2014/main" id="{3EB228D2-5F00-45F9-85E4-077394CCDB8F}"/>
              </a:ext>
            </a:extLst>
          </p:cNvPr>
          <p:cNvSpPr/>
          <p:nvPr/>
        </p:nvSpPr>
        <p:spPr>
          <a:xfrm>
            <a:off x="4599241" y="1750902"/>
            <a:ext cx="2034000" cy="2197256"/>
          </a:xfrm>
          <a:prstGeom prst="rect">
            <a:avLst/>
          </a:prstGeom>
          <a:solidFill>
            <a:srgbClr val="EDF2F5"/>
          </a:solidFill>
          <a:ln w="28575" algn="ctr">
            <a:noFill/>
            <a:round/>
            <a:headEnd/>
            <a:tailEnd/>
          </a:ln>
        </p:spPr>
        <p:txBody>
          <a:bodyPr lIns="91440" tIns="90000" rIns="90000" bIns="90000" anchor="t" anchorCtr="0"/>
          <a:lstStyle/>
          <a:p>
            <a:pPr>
              <a:spcAft>
                <a:spcPts val="200"/>
              </a:spcAft>
              <a:buClr>
                <a:srgbClr val="FF8200"/>
              </a:buClr>
              <a:buSzPct val="110000"/>
            </a:pPr>
            <a:r>
              <a:rPr lang="en-US" sz="1000" dirty="0">
                <a:solidFill>
                  <a:srgbClr val="001135"/>
                </a:solidFill>
                <a:latin typeface="Nokia Pure Text Light"/>
              </a:rPr>
              <a:t>Only one BBU PIU due to limited cooling</a:t>
            </a:r>
          </a:p>
          <a:p>
            <a:pPr>
              <a:spcAft>
                <a:spcPts val="200"/>
              </a:spcAft>
              <a:buClr>
                <a:srgbClr val="FF8200"/>
              </a:buClr>
              <a:buSzPct val="110000"/>
            </a:pPr>
            <a:r>
              <a:rPr lang="en-US" sz="1000" dirty="0">
                <a:solidFill>
                  <a:srgbClr val="001135"/>
                </a:solidFill>
                <a:latin typeface="Nokia Pure Text Light"/>
              </a:rPr>
              <a:t>6 LTE cells 20MHz, or</a:t>
            </a:r>
          </a:p>
          <a:p>
            <a:pPr>
              <a:spcAft>
                <a:spcPts val="200"/>
              </a:spcAft>
              <a:buClr>
                <a:srgbClr val="FF8200"/>
              </a:buClr>
              <a:buSzPct val="110000"/>
            </a:pPr>
            <a:r>
              <a:rPr lang="en-US" sz="1000" dirty="0">
                <a:solidFill>
                  <a:srgbClr val="001135"/>
                </a:solidFill>
                <a:latin typeface="Nokia Pure Text Light"/>
              </a:rPr>
              <a:t>6 WCDMA cells, possibly </a:t>
            </a:r>
          </a:p>
          <a:p>
            <a:pPr>
              <a:spcAft>
                <a:spcPts val="200"/>
              </a:spcAft>
              <a:buClr>
                <a:srgbClr val="FF8200"/>
              </a:buClr>
              <a:buSzPct val="110000"/>
            </a:pPr>
            <a:r>
              <a:rPr lang="en-US" sz="1000" dirty="0">
                <a:solidFill>
                  <a:srgbClr val="001135"/>
                </a:solidFill>
                <a:latin typeface="Nokia Pure Text Light"/>
              </a:rPr>
              <a:t>64 GSM TRX’s</a:t>
            </a:r>
          </a:p>
          <a:p>
            <a:pPr>
              <a:spcAft>
                <a:spcPts val="200"/>
              </a:spcAft>
              <a:buClr>
                <a:srgbClr val="FF8200"/>
              </a:buClr>
              <a:buSzPct val="110000"/>
            </a:pPr>
            <a:r>
              <a:rPr lang="en-US" sz="1000" dirty="0">
                <a:solidFill>
                  <a:srgbClr val="001135"/>
                </a:solidFill>
                <a:latin typeface="Nokia Pure Text Light"/>
              </a:rPr>
              <a:t>RF connectivity 6 ports</a:t>
            </a:r>
          </a:p>
        </p:txBody>
      </p:sp>
      <p:sp>
        <p:nvSpPr>
          <p:cNvPr id="9" name="AutoShape 69">
            <a:extLst>
              <a:ext uri="{FF2B5EF4-FFF2-40B4-BE49-F238E27FC236}">
                <a16:creationId xmlns:a16="http://schemas.microsoft.com/office/drawing/2014/main" id="{12679272-AC12-43CE-9953-CAF86852A692}"/>
              </a:ext>
            </a:extLst>
          </p:cNvPr>
          <p:cNvSpPr>
            <a:spLocks noChangeArrowheads="1"/>
          </p:cNvSpPr>
          <p:nvPr/>
        </p:nvSpPr>
        <p:spPr bwMode="auto">
          <a:xfrm>
            <a:off x="415925" y="1058863"/>
            <a:ext cx="2026800" cy="638806"/>
          </a:xfrm>
          <a:prstGeom prst="rect">
            <a:avLst/>
          </a:prstGeom>
          <a:solidFill>
            <a:schemeClr val="tx1"/>
          </a:solidFill>
          <a:ln w="28575" algn="ctr">
            <a:noFill/>
            <a:round/>
            <a:headEnd/>
            <a:tailEnd/>
          </a:ln>
        </p:spPr>
        <p:txBody>
          <a:bodyPr lIns="91440" tIns="90000" rIns="90000" bIns="90000" anchor="t" anchorCtr="0">
            <a:noAutofit/>
          </a:bodyPr>
          <a:lstStyle/>
          <a:p>
            <a:pPr>
              <a:buClr>
                <a:srgbClr val="FF8200"/>
              </a:buClr>
              <a:buSzPct val="110000"/>
              <a:defRPr/>
            </a:pPr>
            <a:r>
              <a:rPr lang="en-US" sz="1100" b="1" dirty="0">
                <a:solidFill>
                  <a:srgbClr val="FFFFFF"/>
                </a:solidFill>
                <a:latin typeface="Nokia Pure Text Light"/>
                <a:ea typeface="MS PGothic" pitchFamily="34" charset="-128"/>
              </a:rPr>
              <a:t>Nokia</a:t>
            </a:r>
          </a:p>
          <a:p>
            <a:pPr>
              <a:buClr>
                <a:srgbClr val="FF8200"/>
              </a:buClr>
              <a:buSzPct val="110000"/>
              <a:defRPr/>
            </a:pPr>
            <a:r>
              <a:rPr lang="en-US" sz="1100" dirty="0">
                <a:solidFill>
                  <a:srgbClr val="FFFFFF"/>
                </a:solidFill>
                <a:latin typeface="Nokia Pure Text Light"/>
                <a:ea typeface="MS PGothic" pitchFamily="34" charset="-128"/>
              </a:rPr>
              <a:t>FSMF with 2xFBBA/C and SBTS Software in SRAN16.2</a:t>
            </a:r>
          </a:p>
        </p:txBody>
      </p:sp>
      <p:sp>
        <p:nvSpPr>
          <p:cNvPr id="10" name="AutoShape 69">
            <a:extLst>
              <a:ext uri="{FF2B5EF4-FFF2-40B4-BE49-F238E27FC236}">
                <a16:creationId xmlns:a16="http://schemas.microsoft.com/office/drawing/2014/main" id="{B80C37A9-C895-4C4D-837E-3991986A684F}"/>
              </a:ext>
            </a:extLst>
          </p:cNvPr>
          <p:cNvSpPr>
            <a:spLocks noChangeArrowheads="1"/>
          </p:cNvSpPr>
          <p:nvPr/>
        </p:nvSpPr>
        <p:spPr bwMode="auto">
          <a:xfrm>
            <a:off x="2514783" y="1058863"/>
            <a:ext cx="2026800" cy="638806"/>
          </a:xfrm>
          <a:prstGeom prst="rect">
            <a:avLst/>
          </a:prstGeom>
          <a:solidFill>
            <a:schemeClr val="tx1"/>
          </a:solidFill>
          <a:ln w="28575" algn="ctr">
            <a:noFill/>
            <a:round/>
            <a:headEnd/>
            <a:tailEnd/>
          </a:ln>
        </p:spPr>
        <p:txBody>
          <a:bodyPr lIns="91440" tIns="90000" rIns="90000" bIns="90000" anchor="t" anchorCtr="0">
            <a:noAutofit/>
          </a:bodyPr>
          <a:lstStyle/>
          <a:p>
            <a:pPr>
              <a:buClr>
                <a:srgbClr val="FF8200"/>
              </a:buClr>
              <a:buSzPct val="110000"/>
            </a:pPr>
            <a:r>
              <a:rPr lang="en-US" sz="1100" b="1" dirty="0">
                <a:solidFill>
                  <a:srgbClr val="FFFFFF"/>
                </a:solidFill>
                <a:latin typeface="Nokia Pure Text Light"/>
                <a:ea typeface="MS PGothic" pitchFamily="34" charset="-128"/>
              </a:rPr>
              <a:t>Ericsson</a:t>
            </a:r>
          </a:p>
          <a:p>
            <a:pPr>
              <a:buClr>
                <a:srgbClr val="FF8200"/>
              </a:buClr>
              <a:buSzPct val="110000"/>
            </a:pPr>
            <a:r>
              <a:rPr lang="en-US" sz="1100" dirty="0">
                <a:solidFill>
                  <a:srgbClr val="FFFFFF"/>
                </a:solidFill>
                <a:latin typeface="Nokia Pure Text Light"/>
                <a:ea typeface="MS PGothic" pitchFamily="34" charset="-128"/>
              </a:rPr>
              <a:t>RBS6302, WCDMA SW 4Q2012, LTE SW 2Q2013</a:t>
            </a:r>
          </a:p>
        </p:txBody>
      </p:sp>
      <p:sp>
        <p:nvSpPr>
          <p:cNvPr id="11" name="AutoShape 69">
            <a:extLst>
              <a:ext uri="{FF2B5EF4-FFF2-40B4-BE49-F238E27FC236}">
                <a16:creationId xmlns:a16="http://schemas.microsoft.com/office/drawing/2014/main" id="{FF045C63-73F5-4316-B543-C8264504CF58}"/>
              </a:ext>
            </a:extLst>
          </p:cNvPr>
          <p:cNvSpPr>
            <a:spLocks noChangeArrowheads="1"/>
          </p:cNvSpPr>
          <p:nvPr/>
        </p:nvSpPr>
        <p:spPr bwMode="auto">
          <a:xfrm>
            <a:off x="4606441" y="1058863"/>
            <a:ext cx="2026800" cy="638806"/>
          </a:xfrm>
          <a:prstGeom prst="rect">
            <a:avLst/>
          </a:prstGeom>
          <a:solidFill>
            <a:schemeClr val="tx1"/>
          </a:solidFill>
          <a:ln w="28575" algn="ctr">
            <a:noFill/>
            <a:round/>
            <a:headEnd/>
            <a:tailEnd/>
          </a:ln>
        </p:spPr>
        <p:txBody>
          <a:bodyPr lIns="91440" tIns="90000" rIns="90000" bIns="90000" anchor="t" anchorCtr="0">
            <a:noAutofit/>
          </a:bodyPr>
          <a:lstStyle/>
          <a:p>
            <a:pPr>
              <a:buClr>
                <a:srgbClr val="FF8200"/>
              </a:buClr>
              <a:buSzPct val="110000"/>
            </a:pPr>
            <a:r>
              <a:rPr lang="en-US" sz="1100" b="1" dirty="0">
                <a:solidFill>
                  <a:srgbClr val="FFFFFF"/>
                </a:solidFill>
                <a:latin typeface="Nokia Pure Text Light"/>
                <a:ea typeface="MS PGothic" pitchFamily="34" charset="-128"/>
              </a:rPr>
              <a:t>Huawei</a:t>
            </a:r>
          </a:p>
          <a:p>
            <a:pPr>
              <a:buClr>
                <a:srgbClr val="FF8200"/>
              </a:buClr>
              <a:buSzPct val="110000"/>
            </a:pPr>
            <a:r>
              <a:rPr lang="en-US" sz="1100" dirty="0">
                <a:solidFill>
                  <a:srgbClr val="FFFFFF"/>
                </a:solidFill>
                <a:latin typeface="Nokia Pure Text Light"/>
                <a:ea typeface="MS PGothic" pitchFamily="34" charset="-128"/>
              </a:rPr>
              <a:t>BBU3900 with OMB cabinet and UMPT, </a:t>
            </a:r>
            <a:r>
              <a:rPr lang="en-US" sz="1100" dirty="0" err="1">
                <a:solidFill>
                  <a:srgbClr val="FFFFFF"/>
                </a:solidFill>
                <a:latin typeface="Nokia Pure Text Light"/>
                <a:ea typeface="MS PGothic" pitchFamily="34" charset="-128"/>
              </a:rPr>
              <a:t>UBBPd_U</a:t>
            </a:r>
            <a:r>
              <a:rPr lang="en-US" sz="1100" dirty="0">
                <a:solidFill>
                  <a:srgbClr val="FFFFFF"/>
                </a:solidFill>
                <a:latin typeface="Nokia Pure Text Light"/>
                <a:ea typeface="MS PGothic" pitchFamily="34" charset="-128"/>
              </a:rPr>
              <a:t> and L</a:t>
            </a:r>
          </a:p>
        </p:txBody>
      </p:sp>
      <p:sp>
        <p:nvSpPr>
          <p:cNvPr id="12" name="AutoShape 69">
            <a:extLst>
              <a:ext uri="{FF2B5EF4-FFF2-40B4-BE49-F238E27FC236}">
                <a16:creationId xmlns:a16="http://schemas.microsoft.com/office/drawing/2014/main" id="{746F5516-E724-4E48-B1DE-936CF96FCB8A}"/>
              </a:ext>
            </a:extLst>
          </p:cNvPr>
          <p:cNvSpPr>
            <a:spLocks noChangeArrowheads="1"/>
          </p:cNvSpPr>
          <p:nvPr/>
        </p:nvSpPr>
        <p:spPr bwMode="auto">
          <a:xfrm>
            <a:off x="6698282" y="1058863"/>
            <a:ext cx="2026800" cy="638806"/>
          </a:xfrm>
          <a:prstGeom prst="rect">
            <a:avLst/>
          </a:prstGeom>
          <a:solidFill>
            <a:schemeClr val="tx1"/>
          </a:solidFill>
          <a:ln w="28575" algn="ctr">
            <a:noFill/>
            <a:round/>
            <a:headEnd/>
            <a:tailEnd/>
          </a:ln>
        </p:spPr>
        <p:txBody>
          <a:bodyPr lIns="91440" tIns="90000" rIns="90000" bIns="90000" anchor="t" anchorCtr="0">
            <a:noAutofit/>
          </a:bodyPr>
          <a:lstStyle/>
          <a:p>
            <a:pPr>
              <a:buClr>
                <a:srgbClr val="FF8200"/>
              </a:buClr>
              <a:buSzPct val="110000"/>
            </a:pPr>
            <a:r>
              <a:rPr lang="en-US" sz="1100" b="1" dirty="0">
                <a:solidFill>
                  <a:srgbClr val="FFFFFF"/>
                </a:solidFill>
                <a:latin typeface="Nokia Pure Text Light"/>
                <a:ea typeface="MS PGothic" pitchFamily="34" charset="-128"/>
              </a:rPr>
              <a:t>Huawei Blade BBU</a:t>
            </a:r>
          </a:p>
          <a:p>
            <a:pPr>
              <a:buClr>
                <a:srgbClr val="FF8200"/>
              </a:buClr>
              <a:buSzPct val="110000"/>
            </a:pPr>
            <a:r>
              <a:rPr lang="en-US" sz="1100" dirty="0">
                <a:solidFill>
                  <a:srgbClr val="FFFFFF"/>
                </a:solidFill>
                <a:latin typeface="Nokia Pure Text Light"/>
                <a:ea typeface="MS PGothic" pitchFamily="34" charset="-128"/>
              </a:rPr>
              <a:t>BBU3910A3</a:t>
            </a:r>
          </a:p>
        </p:txBody>
      </p:sp>
      <p:sp>
        <p:nvSpPr>
          <p:cNvPr id="13" name="Rectangle 12">
            <a:extLst>
              <a:ext uri="{FF2B5EF4-FFF2-40B4-BE49-F238E27FC236}">
                <a16:creationId xmlns:a16="http://schemas.microsoft.com/office/drawing/2014/main" id="{23CB268E-8A9C-4C37-AE8E-CD63697419BF}"/>
              </a:ext>
            </a:extLst>
          </p:cNvPr>
          <p:cNvSpPr/>
          <p:nvPr/>
        </p:nvSpPr>
        <p:spPr>
          <a:xfrm>
            <a:off x="6690900" y="1750902"/>
            <a:ext cx="2034000" cy="2197256"/>
          </a:xfrm>
          <a:prstGeom prst="rect">
            <a:avLst/>
          </a:prstGeom>
          <a:solidFill>
            <a:srgbClr val="EDF2F5"/>
          </a:solidFill>
          <a:ln w="28575" algn="ctr">
            <a:noFill/>
            <a:round/>
            <a:headEnd/>
            <a:tailEnd/>
          </a:ln>
        </p:spPr>
        <p:txBody>
          <a:bodyPr lIns="91440" tIns="90000" rIns="90000" bIns="90000" anchor="t" anchorCtr="0"/>
          <a:lstStyle/>
          <a:p>
            <a:pPr>
              <a:spcAft>
                <a:spcPts val="200"/>
              </a:spcAft>
              <a:buClr>
                <a:srgbClr val="FF8200"/>
              </a:buClr>
              <a:buSzPct val="110000"/>
            </a:pPr>
            <a:r>
              <a:rPr lang="en-US" sz="1000" dirty="0">
                <a:solidFill>
                  <a:srgbClr val="001135"/>
                </a:solidFill>
                <a:latin typeface="Nokia Pure Text Light"/>
              </a:rPr>
              <a:t>6 LTE cells 20MHz</a:t>
            </a:r>
          </a:p>
          <a:p>
            <a:pPr>
              <a:spcAft>
                <a:spcPts val="200"/>
              </a:spcAft>
              <a:buClr>
                <a:srgbClr val="FF8200"/>
              </a:buClr>
              <a:buSzPct val="110000"/>
            </a:pPr>
            <a:r>
              <a:rPr lang="en-US" sz="1000" dirty="0">
                <a:solidFill>
                  <a:srgbClr val="001135"/>
                </a:solidFill>
                <a:latin typeface="Nokia Pure Text Light"/>
              </a:rPr>
              <a:t>RF connectivity 6 ports</a:t>
            </a:r>
          </a:p>
        </p:txBody>
      </p:sp>
      <p:sp>
        <p:nvSpPr>
          <p:cNvPr id="14" name="TextBox 13">
            <a:extLst>
              <a:ext uri="{FF2B5EF4-FFF2-40B4-BE49-F238E27FC236}">
                <a16:creationId xmlns:a16="http://schemas.microsoft.com/office/drawing/2014/main" id="{42D1E432-8E92-4877-A4C8-31158BC0A392}"/>
              </a:ext>
            </a:extLst>
          </p:cNvPr>
          <p:cNvSpPr txBox="1"/>
          <p:nvPr/>
        </p:nvSpPr>
        <p:spPr>
          <a:xfrm>
            <a:off x="2528297" y="1796182"/>
            <a:ext cx="1831425" cy="400110"/>
          </a:xfrm>
          <a:prstGeom prst="rect">
            <a:avLst/>
          </a:prstGeom>
          <a:noFill/>
        </p:spPr>
        <p:txBody>
          <a:bodyPr wrap="square" rtlCol="0">
            <a:spAutoFit/>
          </a:bodyPr>
          <a:lstStyle/>
          <a:p>
            <a:pPr>
              <a:spcBef>
                <a:spcPts val="0"/>
              </a:spcBef>
              <a:spcAft>
                <a:spcPts val="0"/>
              </a:spcAft>
            </a:pPr>
            <a:r>
              <a:rPr lang="en-US" sz="1000" dirty="0">
                <a:solidFill>
                  <a:srgbClr val="001135"/>
                </a:solidFill>
                <a:latin typeface="Nokia Pure Text Light"/>
              </a:rPr>
              <a:t>WCDMA &amp; LTE are different variants</a:t>
            </a:r>
          </a:p>
        </p:txBody>
      </p:sp>
      <p:sp>
        <p:nvSpPr>
          <p:cNvPr id="15" name="Rectangle 14">
            <a:extLst>
              <a:ext uri="{FF2B5EF4-FFF2-40B4-BE49-F238E27FC236}">
                <a16:creationId xmlns:a16="http://schemas.microsoft.com/office/drawing/2014/main" id="{F8C3A4C8-BCAE-4752-8ACE-D1CBED385CB8}"/>
              </a:ext>
            </a:extLst>
          </p:cNvPr>
          <p:cNvSpPr/>
          <p:nvPr/>
        </p:nvSpPr>
        <p:spPr>
          <a:xfrm>
            <a:off x="6698100" y="4043375"/>
            <a:ext cx="2325320" cy="338554"/>
          </a:xfrm>
          <a:prstGeom prst="rect">
            <a:avLst/>
          </a:prstGeom>
        </p:spPr>
        <p:txBody>
          <a:bodyPr wrap="square" lIns="0" tIns="0" rIns="0" bIns="0">
            <a:spAutoFit/>
          </a:bodyPr>
          <a:lstStyle/>
          <a:p>
            <a:r>
              <a:rPr lang="en-US" sz="1100" dirty="0">
                <a:solidFill>
                  <a:srgbClr val="001135"/>
                </a:solidFill>
                <a:latin typeface="Nokia Pure Text Light"/>
              </a:rPr>
              <a:t>LTE</a:t>
            </a:r>
          </a:p>
          <a:p>
            <a:r>
              <a:rPr lang="en-US" sz="1100" dirty="0">
                <a:solidFill>
                  <a:srgbClr val="001135"/>
                </a:solidFill>
                <a:latin typeface="Nokia Pure Text Light"/>
              </a:rPr>
              <a:t>not seen in field</a:t>
            </a:r>
          </a:p>
        </p:txBody>
      </p:sp>
      <p:pic>
        <p:nvPicPr>
          <p:cNvPr id="16" name="Picture 15" descr="flexi_bts-transparent.png">
            <a:hlinkClick r:id="" action="ppaction://noaction"/>
            <a:extLst>
              <a:ext uri="{FF2B5EF4-FFF2-40B4-BE49-F238E27FC236}">
                <a16:creationId xmlns:a16="http://schemas.microsoft.com/office/drawing/2014/main" id="{05C2D47E-3D54-4321-A659-E37C04B7EA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823416" y="3114553"/>
            <a:ext cx="1022377" cy="517388"/>
          </a:xfrm>
          <a:prstGeom prst="rect">
            <a:avLst/>
          </a:prstGeom>
        </p:spPr>
      </p:pic>
      <p:pic>
        <p:nvPicPr>
          <p:cNvPr id="17" name="Picture 2">
            <a:extLst>
              <a:ext uri="{FF2B5EF4-FFF2-40B4-BE49-F238E27FC236}">
                <a16:creationId xmlns:a16="http://schemas.microsoft.com/office/drawing/2014/main" id="{361F3470-5B1B-4C29-A856-0B5B13697837}"/>
              </a:ext>
            </a:extLst>
          </p:cNvPr>
          <p:cNvPicPr>
            <a:picLocks noChangeAspect="1" noChangeArrowheads="1"/>
          </p:cNvPicPr>
          <p:nvPr/>
        </p:nvPicPr>
        <p:blipFill>
          <a:blip r:embed="rId3" cstate="email"/>
          <a:srcRect/>
          <a:stretch>
            <a:fillRect/>
          </a:stretch>
        </p:blipFill>
        <p:spPr bwMode="auto">
          <a:xfrm>
            <a:off x="3080574" y="2523295"/>
            <a:ext cx="868452" cy="1163476"/>
          </a:xfrm>
          <a:prstGeom prst="rect">
            <a:avLst/>
          </a:prstGeom>
          <a:noFill/>
          <a:ln w="9525">
            <a:noFill/>
            <a:miter lim="800000"/>
            <a:headEnd/>
            <a:tailEnd/>
          </a:ln>
        </p:spPr>
      </p:pic>
      <p:pic>
        <p:nvPicPr>
          <p:cNvPr id="18" name="Picture 1" descr="P:\Projects\Huawei\Hua_BTS_Site_Equipment\2015_OMB_Outdoor_Mini_Box_offer\04_Photos\OMB_IMG_0235_transpatrent.png">
            <a:extLst>
              <a:ext uri="{FF2B5EF4-FFF2-40B4-BE49-F238E27FC236}">
                <a16:creationId xmlns:a16="http://schemas.microsoft.com/office/drawing/2014/main" id="{CE50836D-3470-4F71-B9B0-7E76938B8C3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74000" y="2923221"/>
            <a:ext cx="557402" cy="924369"/>
          </a:xfrm>
          <a:prstGeom prst="rect">
            <a:avLst/>
          </a:prstGeom>
          <a:noFill/>
        </p:spPr>
      </p:pic>
      <p:pic>
        <p:nvPicPr>
          <p:cNvPr id="19" name="Picture 18">
            <a:extLst>
              <a:ext uri="{FF2B5EF4-FFF2-40B4-BE49-F238E27FC236}">
                <a16:creationId xmlns:a16="http://schemas.microsoft.com/office/drawing/2014/main" id="{A471FDAB-A932-4C01-9389-4FC3F808ACB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33246" y="2396390"/>
            <a:ext cx="549308" cy="1076330"/>
          </a:xfrm>
          <a:prstGeom prst="rect">
            <a:avLst/>
          </a:prstGeom>
          <a:noFill/>
          <a:ln w="9525">
            <a:noFill/>
            <a:miter lim="800000"/>
            <a:headEnd/>
            <a:tailEnd/>
          </a:ln>
        </p:spPr>
      </p:pic>
      <p:sp>
        <p:nvSpPr>
          <p:cNvPr id="20" name="Footer Placeholder 27">
            <a:extLst>
              <a:ext uri="{FF2B5EF4-FFF2-40B4-BE49-F238E27FC236}">
                <a16:creationId xmlns:a16="http://schemas.microsoft.com/office/drawing/2014/main" id="{251C8B09-786D-4E1B-83B1-548DD6575214}"/>
              </a:ext>
            </a:extLst>
          </p:cNvPr>
          <p:cNvSpPr txBox="1">
            <a:spLocks/>
          </p:cNvSpPr>
          <p:nvPr/>
        </p:nvSpPr>
        <p:spPr>
          <a:xfrm>
            <a:off x="2860440" y="485909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1712333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3" name="think-cell Slide" r:id="rId5" imgW="360" imgH="360" progId="">
                  <p:embed/>
                </p:oleObj>
              </mc:Choice>
              <mc:Fallback>
                <p:oleObj name="think-cell Slide" r:id="rId5" imgW="360" imgH="360" progId="">
                  <p:embed/>
                  <p:pic>
                    <p:nvPicPr>
                      <p:cNvPr id="8" name="Objec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Rectangle 29"/>
          <p:cNvSpPr/>
          <p:nvPr/>
        </p:nvSpPr>
        <p:spPr>
          <a:xfrm>
            <a:off x="415925" y="3069822"/>
            <a:ext cx="2276875" cy="889344"/>
          </a:xfrm>
          <a:prstGeom prst="rect">
            <a:avLst/>
          </a:prstGeom>
          <a:solidFill>
            <a:schemeClr val="bg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7" name="Rectangle 6"/>
          <p:cNvSpPr/>
          <p:nvPr/>
        </p:nvSpPr>
        <p:spPr>
          <a:xfrm>
            <a:off x="415925" y="1779074"/>
            <a:ext cx="2276875" cy="906382"/>
          </a:xfrm>
          <a:prstGeom prst="rect">
            <a:avLst/>
          </a:prstGeom>
          <a:solidFill>
            <a:schemeClr val="bg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FFFFFF"/>
              </a:solidFill>
              <a:effectLst/>
              <a:uLnTx/>
              <a:uFillTx/>
              <a:latin typeface="Nokia Pure Text Light"/>
              <a:ea typeface="+mn-ea"/>
              <a:cs typeface="+mn-cs"/>
            </a:endParaRPr>
          </a:p>
        </p:txBody>
      </p:sp>
      <p:sp>
        <p:nvSpPr>
          <p:cNvPr id="2" name="Title 1"/>
          <p:cNvSpPr>
            <a:spLocks noGrp="1"/>
          </p:cNvSpPr>
          <p:nvPr>
            <p:ph type="title"/>
          </p:nvPr>
        </p:nvSpPr>
        <p:spPr/>
        <p:txBody>
          <a:bodyPr/>
          <a:lstStyle/>
          <a:p>
            <a:r>
              <a:rPr lang="en-US"/>
              <a:t>Nokia </a:t>
            </a:r>
            <a:r>
              <a:rPr lang="en-US" dirty="0" err="1"/>
              <a:t>AirScale</a:t>
            </a:r>
            <a:r>
              <a:rPr lang="en-US"/>
              <a:t> Base Station</a:t>
            </a:r>
            <a:r>
              <a:rPr lang="en-US" dirty="0"/>
              <a:t> Platform</a:t>
            </a:r>
          </a:p>
        </p:txBody>
      </p:sp>
      <p:sp>
        <p:nvSpPr>
          <p:cNvPr id="3" name="Text Placeholder 2"/>
          <p:cNvSpPr>
            <a:spLocks noGrp="1"/>
          </p:cNvSpPr>
          <p:nvPr>
            <p:ph type="body" sz="quarter" idx="10"/>
          </p:nvPr>
        </p:nvSpPr>
        <p:spPr>
          <a:xfrm>
            <a:off x="417512" y="590400"/>
            <a:ext cx="7600157" cy="309600"/>
          </a:xfrm>
        </p:spPr>
        <p:txBody>
          <a:bodyPr/>
          <a:lstStyle/>
          <a:p>
            <a:r>
              <a:rPr lang="fi-FI" dirty="0" err="1"/>
              <a:t>Efficiently</a:t>
            </a:r>
            <a:r>
              <a:rPr lang="fi-FI"/>
              <a:t> </a:t>
            </a:r>
            <a:r>
              <a:rPr lang="fi-FI" dirty="0" err="1"/>
              <a:t>enriching</a:t>
            </a:r>
            <a:r>
              <a:rPr lang="fi-FI"/>
              <a:t> </a:t>
            </a:r>
            <a:r>
              <a:rPr lang="fi-FI" dirty="0" err="1"/>
              <a:t>user</a:t>
            </a:r>
            <a:r>
              <a:rPr lang="fi-FI"/>
              <a:t> </a:t>
            </a:r>
            <a:r>
              <a:rPr lang="fi-FI" dirty="0" err="1"/>
              <a:t>experience</a:t>
            </a:r>
            <a:endParaRPr lang="en-US" dirty="0"/>
          </a:p>
        </p:txBody>
      </p:sp>
      <p:sp>
        <p:nvSpPr>
          <p:cNvPr id="29" name="TextBox 28"/>
          <p:cNvSpPr txBox="1"/>
          <p:nvPr/>
        </p:nvSpPr>
        <p:spPr>
          <a:xfrm>
            <a:off x="511635" y="3146421"/>
            <a:ext cx="979435" cy="553998"/>
          </a:xfrm>
          <a:prstGeom prst="rect">
            <a:avLst/>
          </a:prstGeom>
          <a:noFill/>
        </p:spPr>
        <p:txBody>
          <a:bodyPr wrap="none" lIns="0" tIns="0" rIns="0" bIns="0"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a:ln>
                  <a:noFill/>
                </a:ln>
                <a:solidFill>
                  <a:srgbClr val="001135"/>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Nokia AirScale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a:ln>
                  <a:noFill/>
                </a:ln>
                <a:solidFill>
                  <a:srgbClr val="001135"/>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System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err="1">
                <a:ln>
                  <a:noFill/>
                </a:ln>
                <a:solidFill>
                  <a:srgbClr val="001135"/>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Module</a:t>
            </a:r>
            <a:endParaRPr kumimoji="0" lang="fi-FI" sz="1200" b="0" i="0" u="none" strike="noStrike" kern="1200" cap="none" spc="0" normalizeH="0" baseline="0" noProof="0" dirty="0">
              <a:ln>
                <a:noFill/>
              </a:ln>
              <a:solidFill>
                <a:srgbClr val="001135"/>
              </a:solidFill>
              <a:effectLst/>
              <a:uLnTx/>
              <a:uFillTx/>
              <a:latin typeface="Nokia Pure Text" panose="020B0504040602060303" pitchFamily="34" charset="0"/>
              <a:ea typeface="Nokia Pure Text" panose="020B0504040602060303" pitchFamily="34" charset="0"/>
              <a:cs typeface="Nokia Pure Text" panose="020B0504040602060303" pitchFamily="34" charset="0"/>
            </a:endParaRPr>
          </a:p>
        </p:txBody>
      </p:sp>
      <p:sp>
        <p:nvSpPr>
          <p:cNvPr id="35" name="TextBox 34"/>
          <p:cNvSpPr txBox="1"/>
          <p:nvPr/>
        </p:nvSpPr>
        <p:spPr>
          <a:xfrm>
            <a:off x="2929336" y="3505938"/>
            <a:ext cx="2880000" cy="547456"/>
          </a:xfrm>
          <a:prstGeom prst="rect">
            <a:avLst/>
          </a:prstGeom>
          <a:solidFill>
            <a:schemeClr val="tx1">
              <a:alpha val="85000"/>
            </a:schemeClr>
          </a:solidFill>
        </p:spPr>
        <p:txBody>
          <a:bodyPr wrap="square" lIns="90000" tIns="90000" rIns="90000" bIns="90000"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Multiband</a:t>
            </a:r>
            <a:r>
              <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a:t>
            </a:r>
            <a:r>
              <a:rPr kumimoji="0" lang="fi-FI"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radios</a:t>
            </a:r>
            <a:r>
              <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  </a:t>
            </a:r>
            <a:r>
              <a:rPr kumimoji="0" lang="fi-FI"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including</a:t>
            </a:r>
            <a:r>
              <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a:t>
            </a:r>
            <a:r>
              <a:rPr kumimoji="0" lang="fi-FI"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World’s</a:t>
            </a:r>
            <a:r>
              <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a:t>
            </a:r>
            <a:r>
              <a:rPr kumimoji="0" lang="fi-FI"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first</a:t>
            </a:r>
            <a:r>
              <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a:t>
            </a:r>
            <a:r>
              <a:rPr kumimoji="0" lang="fi-FI"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Triple</a:t>
            </a:r>
            <a:r>
              <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a:t>
            </a:r>
            <a:r>
              <a:rPr kumimoji="0" lang="fi-FI"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band</a:t>
            </a:r>
            <a:r>
              <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radio</a:t>
            </a:r>
            <a:endPar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endParaRPr>
          </a:p>
        </p:txBody>
      </p:sp>
      <p:sp>
        <p:nvSpPr>
          <p:cNvPr id="36" name="TextBox 35"/>
          <p:cNvSpPr txBox="1"/>
          <p:nvPr/>
        </p:nvSpPr>
        <p:spPr>
          <a:xfrm>
            <a:off x="2929336" y="2286369"/>
            <a:ext cx="2880000" cy="547456"/>
          </a:xfrm>
          <a:prstGeom prst="rect">
            <a:avLst/>
          </a:prstGeom>
          <a:solidFill>
            <a:schemeClr val="tx1">
              <a:alpha val="85000"/>
            </a:schemeClr>
          </a:solidFill>
        </p:spPr>
        <p:txBody>
          <a:bodyPr wrap="square" lIns="90000" tIns="90000" rIns="90000" bIns="90000" rtlCol="0">
            <a:noAutofit/>
          </a:body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System module chaining  </a:t>
            </a:r>
          </a:p>
          <a:p>
            <a:pPr marL="0" marR="0" lvl="1" indent="0" algn="l" defTabSz="4572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endParaRPr>
          </a:p>
        </p:txBody>
      </p:sp>
      <p:sp>
        <p:nvSpPr>
          <p:cNvPr id="39" name="TextBox 38"/>
          <p:cNvSpPr txBox="1"/>
          <p:nvPr/>
        </p:nvSpPr>
        <p:spPr>
          <a:xfrm>
            <a:off x="2929336" y="2896154"/>
            <a:ext cx="2880000" cy="547456"/>
          </a:xfrm>
          <a:prstGeom prst="rect">
            <a:avLst/>
          </a:prstGeom>
          <a:solidFill>
            <a:schemeClr val="tx1">
              <a:alpha val="85000"/>
            </a:schemeClr>
          </a:solidFill>
        </p:spPr>
        <p:txBody>
          <a:bodyPr wrap="square" lIns="90000" tIns="90000" rIns="90000" bIns="90000" rtlCol="0">
            <a:noAutofit/>
          </a:body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Highly resilient and redundant</a:t>
            </a:r>
          </a:p>
        </p:txBody>
      </p:sp>
      <p:sp>
        <p:nvSpPr>
          <p:cNvPr id="19" name="TextBox 18"/>
          <p:cNvSpPr txBox="1"/>
          <p:nvPr/>
        </p:nvSpPr>
        <p:spPr>
          <a:xfrm>
            <a:off x="2929336" y="4115721"/>
            <a:ext cx="2880000" cy="547456"/>
          </a:xfrm>
          <a:prstGeom prst="rect">
            <a:avLst/>
          </a:prstGeom>
          <a:solidFill>
            <a:schemeClr val="tx1">
              <a:alpha val="85000"/>
            </a:schemeClr>
          </a:solidFill>
        </p:spPr>
        <p:txBody>
          <a:bodyPr wrap="square" lIns="90000" tIns="90000" rIns="90000" bIns="90000" rtlCol="0">
            <a:noAutofit/>
          </a:body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Zero Emission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a:t>
            </a:r>
          </a:p>
        </p:txBody>
      </p:sp>
      <p:sp>
        <p:nvSpPr>
          <p:cNvPr id="17" name="TextBox 16"/>
          <p:cNvSpPr txBox="1"/>
          <p:nvPr/>
        </p:nvSpPr>
        <p:spPr>
          <a:xfrm>
            <a:off x="2929336" y="1066800"/>
            <a:ext cx="2880792" cy="547456"/>
          </a:xfrm>
          <a:prstGeom prst="rect">
            <a:avLst/>
          </a:prstGeom>
          <a:solidFill>
            <a:schemeClr val="tx1">
              <a:alpha val="85000"/>
            </a:schemeClr>
          </a:solidFill>
        </p:spPr>
        <p:txBody>
          <a:bodyPr wrap="square" lIns="90000" tIns="90000" rIns="90000" bIns="90000"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5 RAT, 4.5G Pro, 4.9G, 5G &amp; Cloud enhanced</a:t>
            </a:r>
          </a:p>
        </p:txBody>
      </p:sp>
      <p:sp>
        <p:nvSpPr>
          <p:cNvPr id="18" name="TextBox 17"/>
          <p:cNvSpPr txBox="1"/>
          <p:nvPr/>
        </p:nvSpPr>
        <p:spPr>
          <a:xfrm>
            <a:off x="2929336" y="1676585"/>
            <a:ext cx="2880000" cy="547456"/>
          </a:xfrm>
          <a:prstGeom prst="rect">
            <a:avLst/>
          </a:prstGeom>
          <a:solidFill>
            <a:schemeClr val="tx1">
              <a:alpha val="85000"/>
            </a:schemeClr>
          </a:solidFill>
        </p:spPr>
        <p:txBody>
          <a:bodyPr wrap="square" lIns="90000" tIns="90000" rIns="90000" bIns="90000" rtlCol="0">
            <a:noAutofit/>
          </a:body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28 </a:t>
            </a:r>
            <a:r>
              <a:rPr kumimoji="0" lang="en-US"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Gbps</a:t>
            </a:r>
            <a:r>
              <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capacity per system module</a:t>
            </a:r>
          </a:p>
        </p:txBody>
      </p:sp>
      <p:sp>
        <p:nvSpPr>
          <p:cNvPr id="38" name="TextBox 37"/>
          <p:cNvSpPr txBox="1"/>
          <p:nvPr/>
        </p:nvSpPr>
        <p:spPr>
          <a:xfrm>
            <a:off x="5868713" y="2892772"/>
            <a:ext cx="2880000" cy="547456"/>
          </a:xfrm>
          <a:prstGeom prst="rect">
            <a:avLst/>
          </a:prstGeom>
          <a:solidFill>
            <a:schemeClr val="bg2">
              <a:alpha val="90000"/>
            </a:schemeClr>
          </a:solidFill>
        </p:spPr>
        <p:txBody>
          <a:bodyPr wrap="square" lIns="90000" tIns="90000" rIns="90000" bIns="90000"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Highest</a:t>
            </a:r>
            <a:r>
              <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a:t>
            </a:r>
            <a:r>
              <a:rPr kumimoji="0" lang="fi-FI"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possible</a:t>
            </a:r>
            <a:r>
              <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 </a:t>
            </a:r>
            <a:r>
              <a:rPr kumimoji="0" lang="fi-FI"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availability</a:t>
            </a:r>
            <a:endPar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endParaRPr>
          </a:p>
        </p:txBody>
      </p:sp>
      <p:sp>
        <p:nvSpPr>
          <p:cNvPr id="20" name="TextBox 19"/>
          <p:cNvSpPr txBox="1"/>
          <p:nvPr/>
        </p:nvSpPr>
        <p:spPr>
          <a:xfrm>
            <a:off x="5868713" y="4110084"/>
            <a:ext cx="2880000" cy="547456"/>
          </a:xfrm>
          <a:prstGeom prst="rect">
            <a:avLst/>
          </a:prstGeom>
          <a:solidFill>
            <a:schemeClr val="bg2">
              <a:alpha val="90000"/>
            </a:schemeClr>
          </a:solidFill>
        </p:spPr>
        <p:txBody>
          <a:bodyPr wrap="square" lIns="90000" tIns="90000" rIns="90000" bIns="90000"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Power meter, control and management for greener world</a:t>
            </a:r>
          </a:p>
        </p:txBody>
      </p:sp>
      <p:sp>
        <p:nvSpPr>
          <p:cNvPr id="21" name="TextBox 20"/>
          <p:cNvSpPr txBox="1"/>
          <p:nvPr/>
        </p:nvSpPr>
        <p:spPr>
          <a:xfrm>
            <a:off x="5868713" y="1675457"/>
            <a:ext cx="2880000" cy="547456"/>
          </a:xfrm>
          <a:prstGeom prst="rect">
            <a:avLst/>
          </a:prstGeom>
          <a:solidFill>
            <a:schemeClr val="bg2">
              <a:alpha val="90000"/>
            </a:schemeClr>
          </a:solidFill>
        </p:spPr>
        <p:txBody>
          <a:bodyPr wrap="square" lIns="90000" tIns="90000" rIns="90000" bIns="90000"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5G, LTE, TD-LTE, WCDMA, GSM </a:t>
            </a:r>
            <a:r>
              <a:rPr kumimoji="0" lang="fi-FI" sz="1200" b="0" i="0" u="none" strike="noStrike" kern="1200" cap="none" spc="0" normalizeH="0" baseline="0" noProof="0" dirty="0" err="1">
                <a:ln>
                  <a:noFill/>
                </a:ln>
                <a:solidFill>
                  <a:srgbClr val="FFFFFF"/>
                </a:solidFill>
                <a:effectLst/>
                <a:uLnTx/>
                <a:uFillTx/>
                <a:latin typeface="Nokia Pure Text Light"/>
                <a:ea typeface="Nokia Pure Text" pitchFamily="34" charset="0"/>
                <a:cs typeface="Nokia Pure Text" pitchFamily="34" charset="0"/>
              </a:rPr>
              <a:t>configurations</a:t>
            </a:r>
            <a:endPar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endParaRPr>
          </a:p>
        </p:txBody>
      </p:sp>
      <p:sp>
        <p:nvSpPr>
          <p:cNvPr id="22" name="TextBox 21"/>
          <p:cNvSpPr txBox="1"/>
          <p:nvPr/>
        </p:nvSpPr>
        <p:spPr>
          <a:xfrm>
            <a:off x="5868713" y="2284115"/>
            <a:ext cx="2880000" cy="547456"/>
          </a:xfrm>
          <a:prstGeom prst="rect">
            <a:avLst/>
          </a:prstGeom>
          <a:solidFill>
            <a:schemeClr val="bg2">
              <a:alpha val="90000"/>
            </a:schemeClr>
          </a:solidFill>
        </p:spPr>
        <p:txBody>
          <a:bodyPr wrap="square" lIns="90000" tIns="90000" rIns="90000" bIns="90000"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Unlimited capacity and connectivity</a:t>
            </a:r>
          </a:p>
        </p:txBody>
      </p:sp>
      <p:sp>
        <p:nvSpPr>
          <p:cNvPr id="25" name="TextBox 24"/>
          <p:cNvSpPr txBox="1"/>
          <p:nvPr/>
        </p:nvSpPr>
        <p:spPr>
          <a:xfrm>
            <a:off x="5868713" y="3501429"/>
            <a:ext cx="2880000" cy="547456"/>
          </a:xfrm>
          <a:prstGeom prst="rect">
            <a:avLst/>
          </a:prstGeom>
          <a:solidFill>
            <a:schemeClr val="bg2">
              <a:alpha val="90000"/>
            </a:schemeClr>
          </a:solidFill>
        </p:spPr>
        <p:txBody>
          <a:bodyPr wrap="square" lIns="90000" tIns="90000" rIns="90000" bIns="90000"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Ultra lean and efficient sites </a:t>
            </a:r>
          </a:p>
        </p:txBody>
      </p:sp>
      <p:sp>
        <p:nvSpPr>
          <p:cNvPr id="26" name="TextBox 25"/>
          <p:cNvSpPr txBox="1"/>
          <p:nvPr/>
        </p:nvSpPr>
        <p:spPr>
          <a:xfrm>
            <a:off x="5868713" y="1066800"/>
            <a:ext cx="2880000" cy="547456"/>
          </a:xfrm>
          <a:prstGeom prst="rect">
            <a:avLst/>
          </a:prstGeom>
          <a:solidFill>
            <a:schemeClr val="bg2">
              <a:alpha val="90000"/>
            </a:schemeClr>
          </a:solidFill>
        </p:spPr>
        <p:txBody>
          <a:bodyPr wrap="square" lIns="90000" tIns="90000" rIns="90000" bIns="90000"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rPr>
              <a:t>One stop shop</a:t>
            </a:r>
            <a:endParaRPr kumimoji="0" lang="en-US" sz="1200" b="0" i="0" u="none" strike="noStrike" kern="1200" cap="none" spc="0" normalizeH="0" baseline="0" noProof="0" dirty="0">
              <a:ln>
                <a:noFill/>
              </a:ln>
              <a:solidFill>
                <a:srgbClr val="FFFFFF"/>
              </a:solidFill>
              <a:effectLst/>
              <a:uLnTx/>
              <a:uFillTx/>
              <a:latin typeface="Nokia Pure Text Light"/>
              <a:ea typeface="Nokia Pure Text" pitchFamily="34" charset="0"/>
              <a:cs typeface="Nokia Pure Text" pitchFamily="34" charset="0"/>
            </a:endParaRPr>
          </a:p>
        </p:txBody>
      </p:sp>
      <p:sp>
        <p:nvSpPr>
          <p:cNvPr id="37" name="TextBox 36"/>
          <p:cNvSpPr txBox="1"/>
          <p:nvPr/>
        </p:nvSpPr>
        <p:spPr>
          <a:xfrm>
            <a:off x="536384" y="1982143"/>
            <a:ext cx="979435" cy="369332"/>
          </a:xfrm>
          <a:prstGeom prst="rect">
            <a:avLst/>
          </a:prstGeom>
          <a:noFill/>
        </p:spPr>
        <p:txBody>
          <a:bodyPr wrap="none" lIns="0" tIns="0" rIns="0" bIns="0"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a:ln>
                  <a:noFill/>
                </a:ln>
                <a:solidFill>
                  <a:srgbClr val="001135"/>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Nokia AirScale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fi-FI" sz="1200" b="0" i="0" u="none" strike="noStrike" kern="1200" cap="none" spc="0" normalizeH="0" baseline="0" noProof="0" dirty="0">
                <a:ln>
                  <a:noFill/>
                </a:ln>
                <a:solidFill>
                  <a:srgbClr val="001135"/>
                </a:solidFill>
                <a:effectLst/>
                <a:uLnTx/>
                <a:uFillTx/>
                <a:latin typeface="Nokia Pure Text" panose="020B0504040602060303" pitchFamily="34" charset="0"/>
                <a:ea typeface="Nokia Pure Text" panose="020B0504040602060303" pitchFamily="34" charset="0"/>
                <a:cs typeface="Nokia Pure Text" panose="020B0504040602060303" pitchFamily="34" charset="0"/>
              </a:rPr>
              <a:t>Radio</a:t>
            </a:r>
          </a:p>
        </p:txBody>
      </p:sp>
      <p:pic>
        <p:nvPicPr>
          <p:cNvPr id="27" name="Picture 26"/>
          <p:cNvPicPr>
            <a:picLocks noChangeAspect="1"/>
          </p:cNvPicPr>
          <p:nvPr/>
        </p:nvPicPr>
        <p:blipFill>
          <a:blip r:embed="rId7"/>
          <a:stretch>
            <a:fillRect/>
          </a:stretch>
        </p:blipFill>
        <p:spPr>
          <a:xfrm>
            <a:off x="1748382" y="1841997"/>
            <a:ext cx="519740" cy="780535"/>
          </a:xfrm>
          <a:prstGeom prst="rect">
            <a:avLst/>
          </a:prstGeom>
        </p:spPr>
      </p:pic>
      <p:pic>
        <p:nvPicPr>
          <p:cNvPr id="24" name="Picture 23"/>
          <p:cNvPicPr>
            <a:picLocks noChangeAspect="1"/>
          </p:cNvPicPr>
          <p:nvPr/>
        </p:nvPicPr>
        <p:blipFill>
          <a:blip r:embed="rId8" cstate="email">
            <a:extLst>
              <a:ext uri="{BEBA8EAE-BF5A-486C-A8C5-ECC9F3942E4B}">
                <a14:imgProps xmlns:a14="http://schemas.microsoft.com/office/drawing/2010/main">
                  <a14:imgLayer r:embed="rId9">
                    <a14:imgEffect>
                      <a14:brightnessContrast bright="3000"/>
                    </a14:imgEffect>
                  </a14:imgLayer>
                </a14:imgProps>
              </a:ext>
              <a:ext uri="{28A0092B-C50C-407E-A947-70E740481C1C}">
                <a14:useLocalDpi xmlns:a14="http://schemas.microsoft.com/office/drawing/2010/main"/>
              </a:ext>
            </a:extLst>
          </a:blip>
          <a:stretch>
            <a:fillRect/>
          </a:stretch>
        </p:blipFill>
        <p:spPr>
          <a:xfrm>
            <a:off x="1454606" y="3215558"/>
            <a:ext cx="1107291" cy="571741"/>
          </a:xfrm>
          <a:prstGeom prst="rect">
            <a:avLst/>
          </a:prstGeom>
        </p:spPr>
      </p:pic>
      <p:grpSp>
        <p:nvGrpSpPr>
          <p:cNvPr id="5" name="Group 4"/>
          <p:cNvGrpSpPr/>
          <p:nvPr/>
        </p:nvGrpSpPr>
        <p:grpSpPr>
          <a:xfrm>
            <a:off x="7817838" y="119400"/>
            <a:ext cx="1080570" cy="864000"/>
            <a:chOff x="2580820" y="1014483"/>
            <a:chExt cx="1080570" cy="864000"/>
          </a:xfrm>
        </p:grpSpPr>
        <p:sp>
          <p:nvSpPr>
            <p:cNvPr id="28" name="Oval 27"/>
            <p:cNvSpPr>
              <a:spLocks noChangeAspect="1"/>
            </p:cNvSpPr>
            <p:nvPr/>
          </p:nvSpPr>
          <p:spPr>
            <a:xfrm>
              <a:off x="2689105" y="1014483"/>
              <a:ext cx="864000" cy="864000"/>
            </a:xfrm>
            <a:prstGeom prst="ellipse">
              <a:avLst/>
            </a:prstGeom>
            <a:solidFill>
              <a:schemeClr val="tx2"/>
            </a:solidFill>
            <a:ln w="25400" cap="flat" cmpd="sng" algn="ctr">
              <a:solidFill>
                <a:schemeClr val="bg1"/>
              </a:solid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Nokia Pure Text Light"/>
                <a:ea typeface="Nokia Pure Text Light" panose="020B0403020202020204" pitchFamily="34" charset="0"/>
                <a:cs typeface="+mn-cs"/>
              </a:endParaRPr>
            </a:p>
          </p:txBody>
        </p:sp>
        <p:sp>
          <p:nvSpPr>
            <p:cNvPr id="31" name="Rectangle 30"/>
            <p:cNvSpPr/>
            <p:nvPr/>
          </p:nvSpPr>
          <p:spPr>
            <a:xfrm>
              <a:off x="2580820" y="1134859"/>
              <a:ext cx="1080570" cy="623248"/>
            </a:xfrm>
            <a:prstGeom prst="rect">
              <a:avLst/>
            </a:prstGeom>
          </p:spPr>
          <p:txBody>
            <a:bodyPr wrap="square">
              <a:spAutoFit/>
            </a:bodyPr>
            <a:lstStyle/>
            <a:p>
              <a:pPr marL="0" marR="0" lvl="0" indent="0" algn="ctr" defTabSz="360000" rtl="0" eaLnBrk="1" fontAlgn="auto" latinLnBrk="0" hangingPunct="1">
                <a:lnSpc>
                  <a:spcPct val="75000"/>
                </a:lnSpc>
                <a:spcBef>
                  <a:spcPts val="0"/>
                </a:spcBef>
                <a:spcAft>
                  <a:spcPts val="0"/>
                </a:spcAft>
                <a:buClrTx/>
                <a:buSzTx/>
                <a:buFontTx/>
                <a:buNone/>
                <a:tabLst>
                  <a:tab pos="360000" algn="l"/>
                </a:tabLst>
                <a:defRPr/>
              </a:pPr>
              <a:r>
                <a:rPr kumimoji="0" lang="en-US" sz="2500" b="0" i="0" u="none" strike="noStrike" kern="0" cap="none" spc="0" normalizeH="0" baseline="0" noProof="0" dirty="0">
                  <a:ln>
                    <a:noFill/>
                  </a:ln>
                  <a:solidFill>
                    <a:srgbClr val="FFFFFF"/>
                  </a:solidFill>
                  <a:effectLst/>
                  <a:uLnTx/>
                  <a:uFillTx/>
                  <a:latin typeface="Nokia Pure Headline Ultra Light" panose="020B0204040602060303" pitchFamily="34" charset="0"/>
                  <a:ea typeface="Nokia Pure Text Light" panose="020B0403020202020204" pitchFamily="34" charset="0"/>
                  <a:cs typeface="+mn-cs"/>
                </a:rPr>
                <a:t>5G</a:t>
              </a:r>
            </a:p>
            <a:p>
              <a:pPr marL="0" marR="0" lvl="0" indent="0" algn="ctr" defTabSz="360000" rtl="0" eaLnBrk="1" fontAlgn="auto" latinLnBrk="0" hangingPunct="1">
                <a:lnSpc>
                  <a:spcPct val="75000"/>
                </a:lnSpc>
                <a:spcBef>
                  <a:spcPts val="0"/>
                </a:spcBef>
                <a:spcAft>
                  <a:spcPts val="0"/>
                </a:spcAft>
                <a:buClrTx/>
                <a:buSzTx/>
                <a:buFontTx/>
                <a:buNone/>
                <a:tabLst>
                  <a:tab pos="360000" algn="l"/>
                </a:tabLst>
                <a:defRPr/>
              </a:pPr>
              <a:r>
                <a:rPr kumimoji="0" lang="en-US" sz="2100" b="0" i="0" u="none" strike="noStrike" kern="0" cap="none" spc="0" normalizeH="0" baseline="0" noProof="0" dirty="0">
                  <a:ln>
                    <a:noFill/>
                  </a:ln>
                  <a:solidFill>
                    <a:srgbClr val="FFFFFF"/>
                  </a:solidFill>
                  <a:effectLst/>
                  <a:uLnTx/>
                  <a:uFillTx/>
                  <a:latin typeface="Nokia Pure Headline Ultra Light" panose="020B0204040602060303" pitchFamily="34" charset="0"/>
                  <a:ea typeface="Nokia Pure Text Light" panose="020B0403020202020204" pitchFamily="34" charset="0"/>
                  <a:cs typeface="+mn-cs"/>
                </a:rPr>
                <a:t>FIRST</a:t>
              </a:r>
            </a:p>
          </p:txBody>
        </p:sp>
      </p:grpSp>
      <p:sp>
        <p:nvSpPr>
          <p:cNvPr id="32" name="Footer Placeholder 3">
            <a:extLst>
              <a:ext uri="{FF2B5EF4-FFF2-40B4-BE49-F238E27FC236}">
                <a16:creationId xmlns:a16="http://schemas.microsoft.com/office/drawing/2014/main" id="{DBB6BDAE-BD41-4CB8-80E2-7E02E6CE4ACB}"/>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Nokia Pure Text" panose="020B0503020202020204" pitchFamily="34" charset="0"/>
                <a:ea typeface="Nokia Pure Text" panose="020B0503020202020204" pitchFamily="34" charset="0"/>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ea typeface="ヒラギノ角ゴ Pro W3"/>
                <a:cs typeface="Arial" charset="0"/>
              </a:rPr>
              <a:t>Nokia Internal Use</a:t>
            </a:r>
          </a:p>
        </p:txBody>
      </p:sp>
    </p:spTree>
    <p:extLst>
      <p:ext uri="{BB962C8B-B14F-4D97-AF65-F5344CB8AC3E}">
        <p14:creationId xmlns:p14="http://schemas.microsoft.com/office/powerpoint/2010/main" val="646420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10A989-0D92-447E-94EC-A21103C0753B}"/>
              </a:ext>
            </a:extLst>
          </p:cNvPr>
          <p:cNvSpPr>
            <a:spLocks noGrp="1"/>
          </p:cNvSpPr>
          <p:nvPr>
            <p:ph type="body" sz="quarter" idx="10"/>
          </p:nvPr>
        </p:nvSpPr>
        <p:spPr>
          <a:xfrm>
            <a:off x="417600" y="590400"/>
            <a:ext cx="8308800" cy="309600"/>
          </a:xfrm>
        </p:spPr>
        <p:txBody>
          <a:bodyPr/>
          <a:lstStyle/>
          <a:p>
            <a:r>
              <a:rPr lang="en-US" dirty="0"/>
              <a:t>Flexi BTS </a:t>
            </a:r>
            <a:r>
              <a:rPr lang="en-US" dirty="0" err="1"/>
              <a:t>feederless</a:t>
            </a:r>
            <a:r>
              <a:rPr lang="en-US" dirty="0"/>
              <a:t> site vs. Ericsson- 3 band example</a:t>
            </a:r>
          </a:p>
        </p:txBody>
      </p:sp>
      <p:sp>
        <p:nvSpPr>
          <p:cNvPr id="3" name="Title 2">
            <a:extLst>
              <a:ext uri="{FF2B5EF4-FFF2-40B4-BE49-F238E27FC236}">
                <a16:creationId xmlns:a16="http://schemas.microsoft.com/office/drawing/2014/main" id="{7904F4D3-F5B1-451C-A118-97635C6204B7}"/>
              </a:ext>
            </a:extLst>
          </p:cNvPr>
          <p:cNvSpPr txBox="1">
            <a:spLocks/>
          </p:cNvSpPr>
          <p:nvPr/>
        </p:nvSpPr>
        <p:spPr>
          <a:xfrm>
            <a:off x="417600" y="166425"/>
            <a:ext cx="8229600" cy="31115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Superior site solution with Flexi BTS</a:t>
            </a:r>
            <a:endParaRPr lang="en-US" dirty="0"/>
          </a:p>
        </p:txBody>
      </p:sp>
      <p:pic>
        <p:nvPicPr>
          <p:cNvPr id="4" name="Picture 3" descr="IMG_1505.JPG">
            <a:extLst>
              <a:ext uri="{FF2B5EF4-FFF2-40B4-BE49-F238E27FC236}">
                <a16:creationId xmlns:a16="http://schemas.microsoft.com/office/drawing/2014/main" id="{75F17489-5B8D-4F38-86DC-887E8655A100}"/>
              </a:ext>
            </a:extLst>
          </p:cNvPr>
          <p:cNvPicPr>
            <a:picLocks noChangeAspect="1"/>
          </p:cNvPicPr>
          <p:nvPr/>
        </p:nvPicPr>
        <p:blipFill>
          <a:blip r:embed="rId2" cstate="print"/>
          <a:srcRect/>
          <a:stretch>
            <a:fillRect/>
          </a:stretch>
        </p:blipFill>
        <p:spPr>
          <a:xfrm>
            <a:off x="457200" y="1000125"/>
            <a:ext cx="4533900" cy="3530613"/>
          </a:xfrm>
          <a:prstGeom prst="rect">
            <a:avLst/>
          </a:prstGeom>
          <a:ln>
            <a:solidFill>
              <a:schemeClr val="bg1"/>
            </a:solidFill>
          </a:ln>
        </p:spPr>
      </p:pic>
      <p:sp>
        <p:nvSpPr>
          <p:cNvPr id="5" name="TextBox 4">
            <a:extLst>
              <a:ext uri="{FF2B5EF4-FFF2-40B4-BE49-F238E27FC236}">
                <a16:creationId xmlns:a16="http://schemas.microsoft.com/office/drawing/2014/main" id="{714AB5F9-D92A-4DC8-93E0-527BF9BA0B27}"/>
              </a:ext>
            </a:extLst>
          </p:cNvPr>
          <p:cNvSpPr txBox="1"/>
          <p:nvPr/>
        </p:nvSpPr>
        <p:spPr>
          <a:xfrm>
            <a:off x="523875" y="1062017"/>
            <a:ext cx="1857375" cy="954107"/>
          </a:xfrm>
          <a:prstGeom prst="rect">
            <a:avLst/>
          </a:prstGeom>
          <a:noFill/>
        </p:spPr>
        <p:txBody>
          <a:bodyPr wrap="square" rtlCol="0">
            <a:spAutoFit/>
          </a:bodyPr>
          <a:lstStyle/>
          <a:p>
            <a:pPr>
              <a:buFont typeface="Arial" pitchFamily="34" charset="0"/>
              <a:buChar char="•"/>
            </a:pPr>
            <a:r>
              <a:rPr lang="fi-FI" sz="1400" dirty="0">
                <a:solidFill>
                  <a:srgbClr val="FFFFFF"/>
                </a:solidFill>
                <a:latin typeface="Nokia Pure Text Light"/>
              </a:rPr>
              <a:t> </a:t>
            </a:r>
            <a:r>
              <a:rPr lang="en-US" sz="1400" dirty="0">
                <a:solidFill>
                  <a:srgbClr val="FFFFFF"/>
                </a:solidFill>
                <a:latin typeface="Nokia Pure Text Light"/>
              </a:rPr>
              <a:t>3- sectors</a:t>
            </a:r>
          </a:p>
          <a:p>
            <a:pPr>
              <a:buFont typeface="Arial" pitchFamily="34" charset="0"/>
              <a:buChar char="•"/>
            </a:pPr>
            <a:r>
              <a:rPr lang="en-US" sz="1400" dirty="0">
                <a:solidFill>
                  <a:srgbClr val="FFFFFF"/>
                </a:solidFill>
                <a:latin typeface="Nokia Pure Text Light"/>
              </a:rPr>
              <a:t> 3 x bands</a:t>
            </a:r>
          </a:p>
          <a:p>
            <a:pPr>
              <a:buFont typeface="Arial" pitchFamily="34" charset="0"/>
              <a:buChar char="•"/>
            </a:pPr>
            <a:r>
              <a:rPr lang="en-US" sz="1400" dirty="0">
                <a:solidFill>
                  <a:srgbClr val="FFFFFF"/>
                </a:solidFill>
                <a:latin typeface="Nokia Pure Text Light"/>
              </a:rPr>
              <a:t> MIMO</a:t>
            </a:r>
          </a:p>
          <a:p>
            <a:pPr>
              <a:buFont typeface="Arial" pitchFamily="34" charset="0"/>
              <a:buChar char="•"/>
            </a:pPr>
            <a:r>
              <a:rPr lang="en-US" sz="1400" dirty="0">
                <a:solidFill>
                  <a:srgbClr val="FFFFFF"/>
                </a:solidFill>
                <a:latin typeface="Nokia Pure Text Light"/>
              </a:rPr>
              <a:t> RF sharing</a:t>
            </a:r>
          </a:p>
        </p:txBody>
      </p:sp>
      <p:sp>
        <p:nvSpPr>
          <p:cNvPr id="6" name="TextBox 5">
            <a:extLst>
              <a:ext uri="{FF2B5EF4-FFF2-40B4-BE49-F238E27FC236}">
                <a16:creationId xmlns:a16="http://schemas.microsoft.com/office/drawing/2014/main" id="{982A016C-AC85-43F0-B128-8A557BF4EFC8}"/>
              </a:ext>
            </a:extLst>
          </p:cNvPr>
          <p:cNvSpPr txBox="1"/>
          <p:nvPr/>
        </p:nvSpPr>
        <p:spPr>
          <a:xfrm>
            <a:off x="3133725" y="1038225"/>
            <a:ext cx="2076450" cy="738664"/>
          </a:xfrm>
          <a:prstGeom prst="rect">
            <a:avLst/>
          </a:prstGeom>
          <a:noFill/>
        </p:spPr>
        <p:txBody>
          <a:bodyPr wrap="square" rtlCol="0">
            <a:spAutoFit/>
          </a:bodyPr>
          <a:lstStyle/>
          <a:p>
            <a:pPr>
              <a:buFont typeface="Arial" pitchFamily="34" charset="0"/>
              <a:buChar char="•"/>
            </a:pPr>
            <a:r>
              <a:rPr lang="fi-FI" sz="1400" dirty="0">
                <a:solidFill>
                  <a:srgbClr val="FFFFFF"/>
                </a:solidFill>
              </a:rPr>
              <a:t> </a:t>
            </a:r>
            <a:r>
              <a:rPr lang="en-US" sz="1400" dirty="0">
                <a:solidFill>
                  <a:srgbClr val="FFFFFF"/>
                </a:solidFill>
                <a:latin typeface="Nokia Pure Text Light"/>
              </a:rPr>
              <a:t>Flexi RFM</a:t>
            </a:r>
          </a:p>
          <a:p>
            <a:pPr>
              <a:buFont typeface="Arial" pitchFamily="34" charset="0"/>
              <a:buChar char="•"/>
            </a:pPr>
            <a:r>
              <a:rPr lang="en-US" sz="1400" dirty="0">
                <a:solidFill>
                  <a:srgbClr val="FFFFFF"/>
                </a:solidFill>
                <a:latin typeface="Nokia Pure Text Light"/>
              </a:rPr>
              <a:t> 6 TX/MIMO, 6x60W</a:t>
            </a:r>
          </a:p>
          <a:p>
            <a:pPr>
              <a:buFont typeface="Arial" pitchFamily="34" charset="0"/>
              <a:buChar char="•"/>
            </a:pPr>
            <a:r>
              <a:rPr lang="en-US" sz="1400" dirty="0">
                <a:solidFill>
                  <a:srgbClr val="FFFFFF"/>
                </a:solidFill>
                <a:latin typeface="Nokia Pure Text Light"/>
              </a:rPr>
              <a:t> 3 TX, 3x80W </a:t>
            </a:r>
          </a:p>
        </p:txBody>
      </p:sp>
      <p:sp>
        <p:nvSpPr>
          <p:cNvPr id="7" name="TextBox 6">
            <a:extLst>
              <a:ext uri="{FF2B5EF4-FFF2-40B4-BE49-F238E27FC236}">
                <a16:creationId xmlns:a16="http://schemas.microsoft.com/office/drawing/2014/main" id="{531943A8-CB1A-49AD-A0DE-804B51806059}"/>
              </a:ext>
            </a:extLst>
          </p:cNvPr>
          <p:cNvSpPr txBox="1"/>
          <p:nvPr/>
        </p:nvSpPr>
        <p:spPr>
          <a:xfrm>
            <a:off x="1276350" y="2181225"/>
            <a:ext cx="1107996" cy="276999"/>
          </a:xfrm>
          <a:prstGeom prst="rect">
            <a:avLst/>
          </a:prstGeom>
          <a:noFill/>
        </p:spPr>
        <p:txBody>
          <a:bodyPr wrap="none" rtlCol="0">
            <a:spAutoFit/>
          </a:bodyPr>
          <a:lstStyle/>
          <a:p>
            <a:r>
              <a:rPr lang="en-US" sz="1200" dirty="0">
                <a:solidFill>
                  <a:srgbClr val="FFFFFF"/>
                </a:solidFill>
                <a:latin typeface="Nokia Pure Text Light"/>
              </a:rPr>
              <a:t>2 x RFM stack</a:t>
            </a:r>
          </a:p>
        </p:txBody>
      </p:sp>
      <p:sp>
        <p:nvSpPr>
          <p:cNvPr id="8" name="TextBox 7">
            <a:extLst>
              <a:ext uri="{FF2B5EF4-FFF2-40B4-BE49-F238E27FC236}">
                <a16:creationId xmlns:a16="http://schemas.microsoft.com/office/drawing/2014/main" id="{9D5CC2A2-311E-435D-813B-ABDE53C1C4C9}"/>
              </a:ext>
            </a:extLst>
          </p:cNvPr>
          <p:cNvSpPr txBox="1"/>
          <p:nvPr/>
        </p:nvSpPr>
        <p:spPr>
          <a:xfrm>
            <a:off x="3181350" y="1943100"/>
            <a:ext cx="1765300" cy="646331"/>
          </a:xfrm>
          <a:prstGeom prst="rect">
            <a:avLst/>
          </a:prstGeom>
          <a:noFill/>
        </p:spPr>
        <p:txBody>
          <a:bodyPr wrap="square" rtlCol="0">
            <a:spAutoFit/>
          </a:bodyPr>
          <a:lstStyle/>
          <a:p>
            <a:r>
              <a:rPr lang="en-US" sz="1200" dirty="0">
                <a:solidFill>
                  <a:srgbClr val="FFFFFF"/>
                </a:solidFill>
                <a:latin typeface="Nokia Pure Text Light"/>
              </a:rPr>
              <a:t>1 x RFM</a:t>
            </a:r>
          </a:p>
          <a:p>
            <a:pPr marL="88900" indent="-88900">
              <a:buFont typeface="Arial" pitchFamily="34" charset="0"/>
              <a:buChar char="•"/>
            </a:pPr>
            <a:r>
              <a:rPr lang="en-US" sz="1200" dirty="0">
                <a:solidFill>
                  <a:srgbClr val="FFFFFF"/>
                </a:solidFill>
                <a:latin typeface="Nokia Pure Text Light"/>
              </a:rPr>
              <a:t>1 more can be added on same plinth </a:t>
            </a:r>
          </a:p>
        </p:txBody>
      </p:sp>
      <p:cxnSp>
        <p:nvCxnSpPr>
          <p:cNvPr id="9" name="Straight Arrow Connector 8">
            <a:extLst>
              <a:ext uri="{FF2B5EF4-FFF2-40B4-BE49-F238E27FC236}">
                <a16:creationId xmlns:a16="http://schemas.microsoft.com/office/drawing/2014/main" id="{27724601-EB53-4165-9FBF-5FED21F5B61C}"/>
              </a:ext>
            </a:extLst>
          </p:cNvPr>
          <p:cNvCxnSpPr/>
          <p:nvPr/>
        </p:nvCxnSpPr>
        <p:spPr>
          <a:xfrm flipH="1" flipV="1">
            <a:off x="2905126" y="1771650"/>
            <a:ext cx="295274" cy="285750"/>
          </a:xfrm>
          <a:prstGeom prst="straightConnector1">
            <a:avLst/>
          </a:prstGeom>
          <a:ln w="19050" cmpd="sng">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F27466-FD15-4BB1-AA0A-5B986AA22914}"/>
              </a:ext>
            </a:extLst>
          </p:cNvPr>
          <p:cNvSpPr txBox="1"/>
          <p:nvPr/>
        </p:nvSpPr>
        <p:spPr>
          <a:xfrm>
            <a:off x="3026229" y="3566432"/>
            <a:ext cx="1920421" cy="600164"/>
          </a:xfrm>
          <a:prstGeom prst="rect">
            <a:avLst/>
          </a:prstGeom>
          <a:solidFill>
            <a:schemeClr val="bg1"/>
          </a:solidFill>
        </p:spPr>
        <p:txBody>
          <a:bodyPr wrap="square" rtlCol="0">
            <a:spAutoFit/>
          </a:bodyPr>
          <a:lstStyle/>
          <a:p>
            <a:pPr marL="88900" indent="-88900">
              <a:buFont typeface="Arial" pitchFamily="34" charset="0"/>
              <a:buChar char="•"/>
            </a:pPr>
            <a:r>
              <a:rPr lang="en-US" sz="1100" dirty="0">
                <a:solidFill>
                  <a:srgbClr val="124191"/>
                </a:solidFill>
                <a:latin typeface="Nokia Pure Text Light"/>
              </a:rPr>
              <a:t>Traditional RRUs</a:t>
            </a:r>
          </a:p>
          <a:p>
            <a:pPr marL="88900" indent="-88900">
              <a:buFont typeface="Arial" pitchFamily="34" charset="0"/>
              <a:buChar char="•"/>
            </a:pPr>
            <a:r>
              <a:rPr lang="en-US" sz="1100" dirty="0">
                <a:solidFill>
                  <a:srgbClr val="124191"/>
                </a:solidFill>
                <a:latin typeface="Nokia Pure Text Light"/>
              </a:rPr>
              <a:t>Highest distance 10-20m from antenna</a:t>
            </a:r>
          </a:p>
        </p:txBody>
      </p:sp>
      <p:cxnSp>
        <p:nvCxnSpPr>
          <p:cNvPr id="11" name="Straight Arrow Connector 10">
            <a:extLst>
              <a:ext uri="{FF2B5EF4-FFF2-40B4-BE49-F238E27FC236}">
                <a16:creationId xmlns:a16="http://schemas.microsoft.com/office/drawing/2014/main" id="{4DFB18F4-F13E-4F75-AED3-FFD75A38F064}"/>
              </a:ext>
            </a:extLst>
          </p:cNvPr>
          <p:cNvCxnSpPr/>
          <p:nvPr/>
        </p:nvCxnSpPr>
        <p:spPr>
          <a:xfrm flipH="1" flipV="1">
            <a:off x="2809875" y="3457575"/>
            <a:ext cx="323850" cy="171451"/>
          </a:xfrm>
          <a:prstGeom prst="straightConnector1">
            <a:avLst/>
          </a:prstGeom>
          <a:ln w="190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23D7D8D-1A64-4AAE-AACF-051DA7E64F8A}"/>
              </a:ext>
            </a:extLst>
          </p:cNvPr>
          <p:cNvSpPr txBox="1"/>
          <p:nvPr/>
        </p:nvSpPr>
        <p:spPr>
          <a:xfrm>
            <a:off x="5057775" y="991308"/>
            <a:ext cx="3587994" cy="3539430"/>
          </a:xfrm>
          <a:prstGeom prst="rect">
            <a:avLst/>
          </a:prstGeom>
          <a:solidFill>
            <a:srgbClr val="124192"/>
          </a:solidFill>
        </p:spPr>
        <p:txBody>
          <a:bodyPr wrap="square" rtlCol="0">
            <a:spAutoFit/>
          </a:bodyPr>
          <a:lstStyle/>
          <a:p>
            <a:r>
              <a:rPr lang="en-US" sz="1400" b="1" dirty="0">
                <a:solidFill>
                  <a:srgbClr val="FFFFFF"/>
                </a:solidFill>
                <a:latin typeface="Nokia Pure Text Light"/>
              </a:rPr>
              <a:t>Flexi BTS site solution</a:t>
            </a:r>
          </a:p>
          <a:p>
            <a:pPr marL="177800" indent="-177800">
              <a:buFont typeface="Arial" pitchFamily="34" charset="0"/>
              <a:buChar char="•"/>
            </a:pPr>
            <a:r>
              <a:rPr lang="en-US" sz="1400" dirty="0">
                <a:solidFill>
                  <a:srgbClr val="FFFFFF"/>
                </a:solidFill>
                <a:latin typeface="Nokia Pure Text Light"/>
              </a:rPr>
              <a:t>Less space needed</a:t>
            </a:r>
          </a:p>
          <a:p>
            <a:pPr marL="177800" indent="-177800">
              <a:buFont typeface="Arial" pitchFamily="34" charset="0"/>
              <a:buChar char="•"/>
            </a:pPr>
            <a:r>
              <a:rPr lang="en-US" sz="1400" dirty="0">
                <a:solidFill>
                  <a:srgbClr val="FFFFFF"/>
                </a:solidFill>
                <a:latin typeface="Nokia Pure Text Light"/>
              </a:rPr>
              <a:t>Less installation</a:t>
            </a:r>
          </a:p>
          <a:p>
            <a:pPr marL="177800" indent="-177800">
              <a:buFont typeface="Arial" pitchFamily="34" charset="0"/>
              <a:buChar char="•"/>
            </a:pPr>
            <a:r>
              <a:rPr lang="en-US" sz="1400" dirty="0">
                <a:solidFill>
                  <a:srgbClr val="FFFFFF"/>
                </a:solidFill>
                <a:latin typeface="Nokia Pure Text Light"/>
              </a:rPr>
              <a:t>Less site rent</a:t>
            </a:r>
          </a:p>
          <a:p>
            <a:pPr marL="177800" indent="-177800">
              <a:buFont typeface="Arial" pitchFamily="34" charset="0"/>
              <a:buChar char="•"/>
            </a:pPr>
            <a:r>
              <a:rPr lang="en-US" sz="1400" dirty="0">
                <a:solidFill>
                  <a:srgbClr val="FFFFFF"/>
                </a:solidFill>
                <a:latin typeface="Nokia Pure Text Light"/>
              </a:rPr>
              <a:t>Less wind load</a:t>
            </a:r>
          </a:p>
          <a:p>
            <a:pPr marL="177800" indent="-177800">
              <a:buFont typeface="Arial" pitchFamily="34" charset="0"/>
              <a:buChar char="•"/>
            </a:pPr>
            <a:r>
              <a:rPr lang="en-US" sz="1400" dirty="0">
                <a:solidFill>
                  <a:srgbClr val="FFFFFF"/>
                </a:solidFill>
                <a:latin typeface="Nokia Pure Text Light"/>
              </a:rPr>
              <a:t>Less weight</a:t>
            </a:r>
          </a:p>
          <a:p>
            <a:pPr marL="177800" indent="-177800">
              <a:buFont typeface="Arial" pitchFamily="34" charset="0"/>
              <a:buChar char="•"/>
            </a:pPr>
            <a:r>
              <a:rPr lang="en-US" sz="1400" dirty="0">
                <a:solidFill>
                  <a:srgbClr val="FFFFFF"/>
                </a:solidFill>
                <a:latin typeface="Nokia Pure Text Light"/>
              </a:rPr>
              <a:t>Easier installation</a:t>
            </a:r>
          </a:p>
          <a:p>
            <a:pPr marL="177800" indent="-177800">
              <a:buFont typeface="Arial" pitchFamily="34" charset="0"/>
              <a:buChar char="•"/>
            </a:pPr>
            <a:r>
              <a:rPr lang="en-US" sz="1400" dirty="0">
                <a:solidFill>
                  <a:srgbClr val="FFFFFF"/>
                </a:solidFill>
                <a:latin typeface="Nokia Pure Text Light"/>
              </a:rPr>
              <a:t>Space left for antennas</a:t>
            </a:r>
          </a:p>
          <a:p>
            <a:pPr marL="177800" indent="-177800">
              <a:buFont typeface="Arial" pitchFamily="34" charset="0"/>
              <a:buChar char="•"/>
            </a:pPr>
            <a:r>
              <a:rPr lang="en-US" sz="1400" dirty="0">
                <a:solidFill>
                  <a:srgbClr val="FFFFFF"/>
                </a:solidFill>
                <a:latin typeface="Nokia Pure Text Light"/>
              </a:rPr>
              <a:t>Space left for site evolution</a:t>
            </a:r>
          </a:p>
          <a:p>
            <a:pPr marL="177800" indent="-177800">
              <a:buFont typeface="Arial" pitchFamily="34" charset="0"/>
              <a:buChar char="•"/>
            </a:pPr>
            <a:r>
              <a:rPr lang="en-US" sz="1400" dirty="0">
                <a:solidFill>
                  <a:srgbClr val="FFFFFF"/>
                </a:solidFill>
                <a:latin typeface="Nokia Pure Text Light"/>
              </a:rPr>
              <a:t>Space left for tower &amp; site sharing with other operators</a:t>
            </a:r>
          </a:p>
          <a:p>
            <a:pPr marL="177800" indent="-177800">
              <a:buFont typeface="Arial" pitchFamily="34" charset="0"/>
              <a:buChar char="•"/>
            </a:pPr>
            <a:r>
              <a:rPr lang="en-US" sz="1400" dirty="0">
                <a:solidFill>
                  <a:srgbClr val="FFFFFF"/>
                </a:solidFill>
                <a:latin typeface="Nokia Pure Text Light"/>
              </a:rPr>
              <a:t>More output power available</a:t>
            </a:r>
          </a:p>
          <a:p>
            <a:pPr marL="177800" indent="-177800">
              <a:buFont typeface="Arial" pitchFamily="34" charset="0"/>
              <a:buChar char="•"/>
            </a:pPr>
            <a:r>
              <a:rPr lang="en-US" sz="1400" dirty="0">
                <a:solidFill>
                  <a:srgbClr val="FFFFFF"/>
                </a:solidFill>
                <a:latin typeface="Nokia Pure Text Light"/>
              </a:rPr>
              <a:t>Better performance</a:t>
            </a:r>
          </a:p>
          <a:p>
            <a:pPr marL="177800" indent="-177800">
              <a:buFont typeface="Arial" pitchFamily="34" charset="0"/>
              <a:buChar char="•"/>
            </a:pPr>
            <a:r>
              <a:rPr lang="en-US" sz="1400" dirty="0">
                <a:solidFill>
                  <a:srgbClr val="FFFFFF"/>
                </a:solidFill>
                <a:latin typeface="Nokia Pure Text Light"/>
              </a:rPr>
              <a:t>More power for RF sharing</a:t>
            </a:r>
          </a:p>
          <a:p>
            <a:pPr marL="177800" indent="-177800">
              <a:buFont typeface="Arial" pitchFamily="34" charset="0"/>
              <a:buChar char="•"/>
            </a:pPr>
            <a:r>
              <a:rPr lang="en-US" sz="1400" dirty="0">
                <a:solidFill>
                  <a:srgbClr val="FFFFFF"/>
                </a:solidFill>
                <a:latin typeface="Nokia Pure Text Light"/>
              </a:rPr>
              <a:t>10 years field proven including OD baseband</a:t>
            </a:r>
          </a:p>
        </p:txBody>
      </p:sp>
      <p:cxnSp>
        <p:nvCxnSpPr>
          <p:cNvPr id="13" name="Straight Arrow Connector 12">
            <a:extLst>
              <a:ext uri="{FF2B5EF4-FFF2-40B4-BE49-F238E27FC236}">
                <a16:creationId xmlns:a16="http://schemas.microsoft.com/office/drawing/2014/main" id="{C21FC07C-851F-4F23-B4E6-BB3CC67ECBA2}"/>
              </a:ext>
            </a:extLst>
          </p:cNvPr>
          <p:cNvCxnSpPr/>
          <p:nvPr/>
        </p:nvCxnSpPr>
        <p:spPr>
          <a:xfrm flipV="1">
            <a:off x="2019300" y="1790700"/>
            <a:ext cx="314325" cy="409575"/>
          </a:xfrm>
          <a:prstGeom prst="straightConnector1">
            <a:avLst/>
          </a:prstGeom>
          <a:ln w="19050" cmpd="sng">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Footer Placeholder 27">
            <a:extLst>
              <a:ext uri="{FF2B5EF4-FFF2-40B4-BE49-F238E27FC236}">
                <a16:creationId xmlns:a16="http://schemas.microsoft.com/office/drawing/2014/main" id="{715E7382-5931-4B7F-B1B9-44B98A393FD0}"/>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6940200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A3F3087-2586-431D-B831-58E89A5433F3}"/>
              </a:ext>
            </a:extLst>
          </p:cNvPr>
          <p:cNvSpPr>
            <a:spLocks noGrp="1"/>
          </p:cNvSpPr>
          <p:nvPr>
            <p:ph type="body" sz="quarter" idx="10"/>
          </p:nvPr>
        </p:nvSpPr>
        <p:spPr>
          <a:xfrm>
            <a:off x="417600" y="476039"/>
            <a:ext cx="8308800" cy="309600"/>
          </a:xfrm>
        </p:spPr>
        <p:txBody>
          <a:bodyPr/>
          <a:lstStyle/>
          <a:p>
            <a:r>
              <a:rPr lang="en-US" dirty="0"/>
              <a:t>Flexi BTS </a:t>
            </a:r>
            <a:r>
              <a:rPr lang="en-US" dirty="0" err="1"/>
              <a:t>feederless</a:t>
            </a:r>
            <a:r>
              <a:rPr lang="en-US" dirty="0"/>
              <a:t> site vs. Huawei- 3 band example</a:t>
            </a:r>
          </a:p>
        </p:txBody>
      </p:sp>
      <p:sp>
        <p:nvSpPr>
          <p:cNvPr id="3" name="Title 2">
            <a:extLst>
              <a:ext uri="{FF2B5EF4-FFF2-40B4-BE49-F238E27FC236}">
                <a16:creationId xmlns:a16="http://schemas.microsoft.com/office/drawing/2014/main" id="{47A72E37-B6F6-47A1-83DF-8598A00415BF}"/>
              </a:ext>
            </a:extLst>
          </p:cNvPr>
          <p:cNvSpPr txBox="1">
            <a:spLocks/>
          </p:cNvSpPr>
          <p:nvPr/>
        </p:nvSpPr>
        <p:spPr>
          <a:xfrm>
            <a:off x="417600" y="156944"/>
            <a:ext cx="8229600" cy="31115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a:t>Superior site solution with Flexi BTS</a:t>
            </a:r>
            <a:endParaRPr lang="en-US" dirty="0"/>
          </a:p>
        </p:txBody>
      </p:sp>
      <p:pic>
        <p:nvPicPr>
          <p:cNvPr id="4" name="Picture 3" descr="IMG_1505.JPG">
            <a:extLst>
              <a:ext uri="{FF2B5EF4-FFF2-40B4-BE49-F238E27FC236}">
                <a16:creationId xmlns:a16="http://schemas.microsoft.com/office/drawing/2014/main" id="{EBCC51D4-D1B6-4234-89B5-6F8CF2DA320E}"/>
              </a:ext>
            </a:extLst>
          </p:cNvPr>
          <p:cNvPicPr>
            <a:picLocks noChangeAspect="1"/>
          </p:cNvPicPr>
          <p:nvPr/>
        </p:nvPicPr>
        <p:blipFill>
          <a:blip r:embed="rId2" cstate="print"/>
          <a:srcRect/>
          <a:stretch>
            <a:fillRect/>
          </a:stretch>
        </p:blipFill>
        <p:spPr>
          <a:xfrm>
            <a:off x="457200" y="1000125"/>
            <a:ext cx="4533900" cy="3530613"/>
          </a:xfrm>
          <a:prstGeom prst="rect">
            <a:avLst/>
          </a:prstGeom>
          <a:ln>
            <a:solidFill>
              <a:schemeClr val="bg1"/>
            </a:solidFill>
          </a:ln>
        </p:spPr>
      </p:pic>
      <p:pic>
        <p:nvPicPr>
          <p:cNvPr id="5" name="Picture 3">
            <a:extLst>
              <a:ext uri="{FF2B5EF4-FFF2-40B4-BE49-F238E27FC236}">
                <a16:creationId xmlns:a16="http://schemas.microsoft.com/office/drawing/2014/main" id="{4BC4DA22-C4F1-403B-99F0-A11C663B37E6}"/>
              </a:ext>
            </a:extLst>
          </p:cNvPr>
          <p:cNvPicPr>
            <a:picLocks noChangeAspect="1" noChangeArrowheads="1"/>
          </p:cNvPicPr>
          <p:nvPr/>
        </p:nvPicPr>
        <p:blipFill>
          <a:blip r:embed="rId3" cstate="screen"/>
          <a:srcRect/>
          <a:stretch>
            <a:fillRect/>
          </a:stretch>
        </p:blipFill>
        <p:spPr bwMode="auto">
          <a:xfrm>
            <a:off x="2581275" y="2133600"/>
            <a:ext cx="428624" cy="371475"/>
          </a:xfrm>
          <a:prstGeom prst="rect">
            <a:avLst/>
          </a:prstGeom>
          <a:solidFill>
            <a:schemeClr val="bg1"/>
          </a:solidFill>
          <a:ln w="9525">
            <a:noFill/>
            <a:miter lim="800000"/>
            <a:headEnd/>
            <a:tailEnd/>
          </a:ln>
        </p:spPr>
      </p:pic>
      <p:sp>
        <p:nvSpPr>
          <p:cNvPr id="6" name="TextBox 5">
            <a:extLst>
              <a:ext uri="{FF2B5EF4-FFF2-40B4-BE49-F238E27FC236}">
                <a16:creationId xmlns:a16="http://schemas.microsoft.com/office/drawing/2014/main" id="{6B7AA33A-FE78-4EFA-AF7E-F0FAE5DEA70B}"/>
              </a:ext>
            </a:extLst>
          </p:cNvPr>
          <p:cNvSpPr txBox="1"/>
          <p:nvPr/>
        </p:nvSpPr>
        <p:spPr>
          <a:xfrm>
            <a:off x="1276350" y="2181225"/>
            <a:ext cx="1107996" cy="276999"/>
          </a:xfrm>
          <a:prstGeom prst="rect">
            <a:avLst/>
          </a:prstGeom>
          <a:noFill/>
        </p:spPr>
        <p:txBody>
          <a:bodyPr wrap="none" rtlCol="0">
            <a:spAutoFit/>
          </a:bodyPr>
          <a:lstStyle/>
          <a:p>
            <a:r>
              <a:rPr lang="en-US" sz="1200" dirty="0">
                <a:solidFill>
                  <a:srgbClr val="FFFFFF"/>
                </a:solidFill>
                <a:latin typeface="Nokia Pure Text Light"/>
              </a:rPr>
              <a:t>2 x RFM stack</a:t>
            </a:r>
          </a:p>
        </p:txBody>
      </p:sp>
      <p:cxnSp>
        <p:nvCxnSpPr>
          <p:cNvPr id="7" name="Straight Arrow Connector 6">
            <a:extLst>
              <a:ext uri="{FF2B5EF4-FFF2-40B4-BE49-F238E27FC236}">
                <a16:creationId xmlns:a16="http://schemas.microsoft.com/office/drawing/2014/main" id="{337DD80C-18D4-4E12-82DF-116AD5B27AB8}"/>
              </a:ext>
            </a:extLst>
          </p:cNvPr>
          <p:cNvCxnSpPr/>
          <p:nvPr/>
        </p:nvCxnSpPr>
        <p:spPr>
          <a:xfrm flipH="1" flipV="1">
            <a:off x="2905126" y="1771650"/>
            <a:ext cx="295274" cy="285750"/>
          </a:xfrm>
          <a:prstGeom prst="straightConnector1">
            <a:avLst/>
          </a:prstGeom>
          <a:ln w="19050" cmpd="sng">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96FB511-C75E-4CFF-BE66-9DB1953492AF}"/>
              </a:ext>
            </a:extLst>
          </p:cNvPr>
          <p:cNvSpPr txBox="1"/>
          <p:nvPr/>
        </p:nvSpPr>
        <p:spPr>
          <a:xfrm>
            <a:off x="3026228" y="3566432"/>
            <a:ext cx="2517321" cy="261610"/>
          </a:xfrm>
          <a:prstGeom prst="rect">
            <a:avLst/>
          </a:prstGeom>
          <a:noFill/>
        </p:spPr>
        <p:txBody>
          <a:bodyPr wrap="square" rtlCol="0">
            <a:spAutoFit/>
          </a:bodyPr>
          <a:lstStyle/>
          <a:p>
            <a:r>
              <a:rPr lang="fi-FI" sz="1100" dirty="0">
                <a:solidFill>
                  <a:srgbClr val="FF0000"/>
                </a:solidFill>
              </a:rPr>
              <a:t> </a:t>
            </a:r>
            <a:endParaRPr lang="en-US" sz="1100" dirty="0">
              <a:solidFill>
                <a:srgbClr val="FFFF00"/>
              </a:solidFill>
            </a:endParaRPr>
          </a:p>
        </p:txBody>
      </p:sp>
      <p:cxnSp>
        <p:nvCxnSpPr>
          <p:cNvPr id="9" name="Straight Arrow Connector 8">
            <a:extLst>
              <a:ext uri="{FF2B5EF4-FFF2-40B4-BE49-F238E27FC236}">
                <a16:creationId xmlns:a16="http://schemas.microsoft.com/office/drawing/2014/main" id="{2539750F-DF07-416C-B91A-03E34D7C5539}"/>
              </a:ext>
            </a:extLst>
          </p:cNvPr>
          <p:cNvCxnSpPr/>
          <p:nvPr/>
        </p:nvCxnSpPr>
        <p:spPr>
          <a:xfrm flipV="1">
            <a:off x="2019300" y="1790700"/>
            <a:ext cx="314325" cy="409575"/>
          </a:xfrm>
          <a:prstGeom prst="straightConnector1">
            <a:avLst/>
          </a:prstGeom>
          <a:ln w="19050" cmpd="sng">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pic>
        <p:nvPicPr>
          <p:cNvPr id="10" name="Picture 3">
            <a:extLst>
              <a:ext uri="{FF2B5EF4-FFF2-40B4-BE49-F238E27FC236}">
                <a16:creationId xmlns:a16="http://schemas.microsoft.com/office/drawing/2014/main" id="{BDDCE22D-9294-4A9E-A2C5-75EF312C915A}"/>
              </a:ext>
            </a:extLst>
          </p:cNvPr>
          <p:cNvPicPr>
            <a:picLocks noChangeAspect="1" noChangeArrowheads="1"/>
          </p:cNvPicPr>
          <p:nvPr/>
        </p:nvPicPr>
        <p:blipFill>
          <a:blip r:embed="rId3" cstate="screen"/>
          <a:srcRect/>
          <a:stretch>
            <a:fillRect/>
          </a:stretch>
        </p:blipFill>
        <p:spPr bwMode="auto">
          <a:xfrm>
            <a:off x="2581275" y="2676525"/>
            <a:ext cx="428624" cy="371475"/>
          </a:xfrm>
          <a:prstGeom prst="rect">
            <a:avLst/>
          </a:prstGeom>
          <a:solidFill>
            <a:schemeClr val="bg1"/>
          </a:solidFill>
          <a:ln w="9525">
            <a:noFill/>
            <a:miter lim="800000"/>
            <a:headEnd/>
            <a:tailEnd/>
          </a:ln>
        </p:spPr>
      </p:pic>
      <p:pic>
        <p:nvPicPr>
          <p:cNvPr id="11" name="Picture 3">
            <a:extLst>
              <a:ext uri="{FF2B5EF4-FFF2-40B4-BE49-F238E27FC236}">
                <a16:creationId xmlns:a16="http://schemas.microsoft.com/office/drawing/2014/main" id="{0B4E3032-5FB8-4DDE-BE2D-BDDCE2A45791}"/>
              </a:ext>
            </a:extLst>
          </p:cNvPr>
          <p:cNvPicPr>
            <a:picLocks noChangeAspect="1" noChangeArrowheads="1"/>
          </p:cNvPicPr>
          <p:nvPr/>
        </p:nvPicPr>
        <p:blipFill>
          <a:blip r:embed="rId3" cstate="screen"/>
          <a:srcRect/>
          <a:stretch>
            <a:fillRect/>
          </a:stretch>
        </p:blipFill>
        <p:spPr bwMode="auto">
          <a:xfrm>
            <a:off x="2543175" y="3238500"/>
            <a:ext cx="428624" cy="371475"/>
          </a:xfrm>
          <a:prstGeom prst="rect">
            <a:avLst/>
          </a:prstGeom>
          <a:solidFill>
            <a:schemeClr val="bg1"/>
          </a:solidFill>
          <a:ln w="9525">
            <a:noFill/>
            <a:miter lim="800000"/>
            <a:headEnd/>
            <a:tailEnd/>
          </a:ln>
        </p:spPr>
      </p:pic>
      <p:sp>
        <p:nvSpPr>
          <p:cNvPr id="12" name="TextBox 11">
            <a:extLst>
              <a:ext uri="{FF2B5EF4-FFF2-40B4-BE49-F238E27FC236}">
                <a16:creationId xmlns:a16="http://schemas.microsoft.com/office/drawing/2014/main" id="{3D7F23EF-1B4A-4436-B041-B35BE077FBF2}"/>
              </a:ext>
            </a:extLst>
          </p:cNvPr>
          <p:cNvSpPr txBox="1"/>
          <p:nvPr/>
        </p:nvSpPr>
        <p:spPr>
          <a:xfrm>
            <a:off x="5057775" y="991308"/>
            <a:ext cx="3587994" cy="3539430"/>
          </a:xfrm>
          <a:prstGeom prst="rect">
            <a:avLst/>
          </a:prstGeom>
          <a:solidFill>
            <a:srgbClr val="124192"/>
          </a:solidFill>
        </p:spPr>
        <p:txBody>
          <a:bodyPr wrap="square" rtlCol="0">
            <a:spAutoFit/>
          </a:bodyPr>
          <a:lstStyle/>
          <a:p>
            <a:r>
              <a:rPr lang="en-US" sz="1400" b="1" dirty="0">
                <a:solidFill>
                  <a:srgbClr val="FFFFFF"/>
                </a:solidFill>
                <a:latin typeface="Nokia Pure Text Light"/>
              </a:rPr>
              <a:t>Flexi BTS site solution</a:t>
            </a:r>
          </a:p>
          <a:p>
            <a:pPr marL="177800" indent="-177800">
              <a:buFont typeface="Arial" pitchFamily="34" charset="0"/>
              <a:buChar char="•"/>
            </a:pPr>
            <a:r>
              <a:rPr lang="en-US" sz="1400" dirty="0">
                <a:solidFill>
                  <a:srgbClr val="FFFFFF"/>
                </a:solidFill>
                <a:latin typeface="Nokia Pure Text Light"/>
              </a:rPr>
              <a:t>Less space needed</a:t>
            </a:r>
          </a:p>
          <a:p>
            <a:pPr marL="177800" indent="-177800">
              <a:buFont typeface="Arial" pitchFamily="34" charset="0"/>
              <a:buChar char="•"/>
            </a:pPr>
            <a:r>
              <a:rPr lang="en-US" sz="1400" dirty="0">
                <a:solidFill>
                  <a:srgbClr val="FFFFFF"/>
                </a:solidFill>
                <a:latin typeface="Nokia Pure Text Light"/>
              </a:rPr>
              <a:t>Less installation</a:t>
            </a:r>
          </a:p>
          <a:p>
            <a:pPr marL="177800" indent="-177800">
              <a:buFont typeface="Arial" pitchFamily="34" charset="0"/>
              <a:buChar char="•"/>
            </a:pPr>
            <a:r>
              <a:rPr lang="en-US" sz="1400" dirty="0">
                <a:solidFill>
                  <a:srgbClr val="FFFFFF"/>
                </a:solidFill>
                <a:latin typeface="Nokia Pure Text Light"/>
              </a:rPr>
              <a:t>Less site rent</a:t>
            </a:r>
          </a:p>
          <a:p>
            <a:pPr marL="177800" indent="-177800">
              <a:buFont typeface="Arial" pitchFamily="34" charset="0"/>
              <a:buChar char="•"/>
            </a:pPr>
            <a:r>
              <a:rPr lang="en-US" sz="1400" dirty="0">
                <a:solidFill>
                  <a:srgbClr val="FFFFFF"/>
                </a:solidFill>
                <a:latin typeface="Nokia Pure Text Light"/>
              </a:rPr>
              <a:t>Less wind load</a:t>
            </a:r>
          </a:p>
          <a:p>
            <a:pPr marL="177800" indent="-177800">
              <a:buFont typeface="Arial" pitchFamily="34" charset="0"/>
              <a:buChar char="•"/>
            </a:pPr>
            <a:r>
              <a:rPr lang="en-US" sz="1400" dirty="0">
                <a:solidFill>
                  <a:srgbClr val="FFFFFF"/>
                </a:solidFill>
                <a:latin typeface="Nokia Pure Text Light"/>
              </a:rPr>
              <a:t>Less weight</a:t>
            </a:r>
          </a:p>
          <a:p>
            <a:pPr marL="177800" indent="-177800">
              <a:buFont typeface="Arial" pitchFamily="34" charset="0"/>
              <a:buChar char="•"/>
            </a:pPr>
            <a:r>
              <a:rPr lang="en-US" sz="1400" dirty="0">
                <a:solidFill>
                  <a:srgbClr val="FFFFFF"/>
                </a:solidFill>
                <a:latin typeface="Nokia Pure Text Light"/>
              </a:rPr>
              <a:t>Easier installation</a:t>
            </a:r>
          </a:p>
          <a:p>
            <a:pPr marL="177800" indent="-177800">
              <a:buFont typeface="Arial" pitchFamily="34" charset="0"/>
              <a:buChar char="•"/>
            </a:pPr>
            <a:r>
              <a:rPr lang="en-US" sz="1400" dirty="0">
                <a:solidFill>
                  <a:srgbClr val="FFFFFF"/>
                </a:solidFill>
                <a:latin typeface="Nokia Pure Text Light"/>
              </a:rPr>
              <a:t>Space left for antennas</a:t>
            </a:r>
          </a:p>
          <a:p>
            <a:pPr marL="177800" indent="-177800">
              <a:buFont typeface="Arial" pitchFamily="34" charset="0"/>
              <a:buChar char="•"/>
            </a:pPr>
            <a:r>
              <a:rPr lang="en-US" sz="1400" dirty="0">
                <a:solidFill>
                  <a:srgbClr val="FFFFFF"/>
                </a:solidFill>
                <a:latin typeface="Nokia Pure Text Light"/>
              </a:rPr>
              <a:t>Space left for site evolution</a:t>
            </a:r>
          </a:p>
          <a:p>
            <a:pPr marL="177800" indent="-177800">
              <a:buFont typeface="Arial" pitchFamily="34" charset="0"/>
              <a:buChar char="•"/>
            </a:pPr>
            <a:r>
              <a:rPr lang="en-US" sz="1400" dirty="0">
                <a:solidFill>
                  <a:srgbClr val="FFFFFF"/>
                </a:solidFill>
                <a:latin typeface="Nokia Pure Text Light"/>
              </a:rPr>
              <a:t>Space left for tower &amp; site sharing with other operators</a:t>
            </a:r>
          </a:p>
          <a:p>
            <a:pPr marL="177800" indent="-177800">
              <a:buFont typeface="Arial" pitchFamily="34" charset="0"/>
              <a:buChar char="•"/>
            </a:pPr>
            <a:r>
              <a:rPr lang="en-US" sz="1400" dirty="0">
                <a:solidFill>
                  <a:srgbClr val="FFFFFF"/>
                </a:solidFill>
                <a:latin typeface="Nokia Pure Text Light"/>
              </a:rPr>
              <a:t>More output power available</a:t>
            </a:r>
          </a:p>
          <a:p>
            <a:pPr marL="177800" indent="-177800">
              <a:buFont typeface="Arial" pitchFamily="34" charset="0"/>
              <a:buChar char="•"/>
            </a:pPr>
            <a:r>
              <a:rPr lang="en-US" sz="1400" dirty="0">
                <a:solidFill>
                  <a:srgbClr val="FFFFFF"/>
                </a:solidFill>
                <a:latin typeface="Nokia Pure Text Light"/>
              </a:rPr>
              <a:t>Better performance</a:t>
            </a:r>
          </a:p>
          <a:p>
            <a:pPr marL="177800" indent="-177800">
              <a:buFont typeface="Arial" pitchFamily="34" charset="0"/>
              <a:buChar char="•"/>
            </a:pPr>
            <a:r>
              <a:rPr lang="en-US" sz="1400" dirty="0">
                <a:solidFill>
                  <a:srgbClr val="FFFFFF"/>
                </a:solidFill>
                <a:latin typeface="Nokia Pure Text Light"/>
              </a:rPr>
              <a:t>More power for RF sharing</a:t>
            </a:r>
          </a:p>
          <a:p>
            <a:pPr marL="177800" indent="-177800">
              <a:buFont typeface="Arial" pitchFamily="34" charset="0"/>
              <a:buChar char="•"/>
            </a:pPr>
            <a:r>
              <a:rPr lang="en-US" sz="1400" dirty="0">
                <a:solidFill>
                  <a:srgbClr val="FFFFFF"/>
                </a:solidFill>
                <a:latin typeface="Nokia Pure Text Light"/>
              </a:rPr>
              <a:t>10 years field proven including OD baseband</a:t>
            </a:r>
          </a:p>
        </p:txBody>
      </p:sp>
      <p:sp>
        <p:nvSpPr>
          <p:cNvPr id="13" name="TextBox 12">
            <a:extLst>
              <a:ext uri="{FF2B5EF4-FFF2-40B4-BE49-F238E27FC236}">
                <a16:creationId xmlns:a16="http://schemas.microsoft.com/office/drawing/2014/main" id="{D5CDBE8C-2E85-44AD-A951-0B51C69A5585}"/>
              </a:ext>
            </a:extLst>
          </p:cNvPr>
          <p:cNvSpPr txBox="1"/>
          <p:nvPr/>
        </p:nvSpPr>
        <p:spPr>
          <a:xfrm>
            <a:off x="2971799" y="3635376"/>
            <a:ext cx="1984743" cy="707886"/>
          </a:xfrm>
          <a:prstGeom prst="rect">
            <a:avLst/>
          </a:prstGeom>
          <a:solidFill>
            <a:schemeClr val="bg1"/>
          </a:solidFill>
        </p:spPr>
        <p:txBody>
          <a:bodyPr wrap="square" rtlCol="0">
            <a:spAutoFit/>
          </a:bodyPr>
          <a:lstStyle/>
          <a:p>
            <a:pPr marL="88900" indent="-88900">
              <a:buFont typeface="Arial" pitchFamily="34" charset="0"/>
              <a:buChar char="•"/>
            </a:pPr>
            <a:r>
              <a:rPr lang="en-US" sz="1000" dirty="0">
                <a:solidFill>
                  <a:srgbClr val="124191"/>
                </a:solidFill>
                <a:latin typeface="Nokia Pure Text Light"/>
              </a:rPr>
              <a:t> 1 x Band</a:t>
            </a:r>
          </a:p>
          <a:p>
            <a:pPr marL="88900" indent="-88900">
              <a:buFont typeface="Arial" pitchFamily="34" charset="0"/>
              <a:buChar char="•"/>
            </a:pPr>
            <a:r>
              <a:rPr lang="en-US" sz="1000" dirty="0">
                <a:solidFill>
                  <a:srgbClr val="124191"/>
                </a:solidFill>
                <a:latin typeface="Nokia Pure Text Light"/>
              </a:rPr>
              <a:t> 3 x Blade RRU</a:t>
            </a:r>
          </a:p>
          <a:p>
            <a:pPr marL="88900" indent="-88900">
              <a:buFont typeface="Arial" pitchFamily="34" charset="0"/>
              <a:buChar char="•"/>
            </a:pPr>
            <a:r>
              <a:rPr lang="en-US" sz="1000" dirty="0">
                <a:solidFill>
                  <a:srgbClr val="124191"/>
                </a:solidFill>
                <a:latin typeface="Nokia Pure Text Light"/>
              </a:rPr>
              <a:t> 2x60W 1800 (fat- blade)</a:t>
            </a:r>
          </a:p>
          <a:p>
            <a:pPr marL="88900" indent="-88900">
              <a:buFont typeface="Arial" pitchFamily="34" charset="0"/>
              <a:buChar char="•"/>
            </a:pPr>
            <a:r>
              <a:rPr lang="en-US" sz="1000" dirty="0">
                <a:solidFill>
                  <a:srgbClr val="124191"/>
                </a:solidFill>
                <a:latin typeface="Nokia Pure Text Light"/>
              </a:rPr>
              <a:t> 2x40W other bands (blade)</a:t>
            </a:r>
          </a:p>
        </p:txBody>
      </p:sp>
      <p:cxnSp>
        <p:nvCxnSpPr>
          <p:cNvPr id="14" name="Straight Arrow Connector 13">
            <a:extLst>
              <a:ext uri="{FF2B5EF4-FFF2-40B4-BE49-F238E27FC236}">
                <a16:creationId xmlns:a16="http://schemas.microsoft.com/office/drawing/2014/main" id="{6608BE90-7258-40E2-AE57-2111D05A5E2E}"/>
              </a:ext>
            </a:extLst>
          </p:cNvPr>
          <p:cNvCxnSpPr/>
          <p:nvPr/>
        </p:nvCxnSpPr>
        <p:spPr>
          <a:xfrm flipH="1" flipV="1">
            <a:off x="2809875" y="3457575"/>
            <a:ext cx="323850" cy="171451"/>
          </a:xfrm>
          <a:prstGeom prst="straightConnector1">
            <a:avLst/>
          </a:prstGeom>
          <a:ln w="190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3E67F0C-D184-4374-B775-5025FB945A90}"/>
              </a:ext>
            </a:extLst>
          </p:cNvPr>
          <p:cNvSpPr txBox="1"/>
          <p:nvPr/>
        </p:nvSpPr>
        <p:spPr>
          <a:xfrm>
            <a:off x="523875" y="1062017"/>
            <a:ext cx="1857375" cy="954107"/>
          </a:xfrm>
          <a:prstGeom prst="rect">
            <a:avLst/>
          </a:prstGeom>
          <a:noFill/>
        </p:spPr>
        <p:txBody>
          <a:bodyPr wrap="square" rtlCol="0">
            <a:spAutoFit/>
          </a:bodyPr>
          <a:lstStyle/>
          <a:p>
            <a:pPr>
              <a:buFont typeface="Arial" pitchFamily="34" charset="0"/>
              <a:buChar char="•"/>
            </a:pPr>
            <a:r>
              <a:rPr lang="fi-FI" sz="1400" dirty="0">
                <a:solidFill>
                  <a:srgbClr val="FFFFFF"/>
                </a:solidFill>
                <a:latin typeface="Nokia Pure Text Light"/>
              </a:rPr>
              <a:t> </a:t>
            </a:r>
            <a:r>
              <a:rPr lang="en-US" sz="1400" dirty="0">
                <a:solidFill>
                  <a:srgbClr val="FFFFFF"/>
                </a:solidFill>
                <a:latin typeface="Nokia Pure Text Light"/>
              </a:rPr>
              <a:t>3- sectors</a:t>
            </a:r>
          </a:p>
          <a:p>
            <a:pPr>
              <a:buFont typeface="Arial" pitchFamily="34" charset="0"/>
              <a:buChar char="•"/>
            </a:pPr>
            <a:r>
              <a:rPr lang="en-US" sz="1400" dirty="0">
                <a:solidFill>
                  <a:srgbClr val="FFFFFF"/>
                </a:solidFill>
                <a:latin typeface="Nokia Pure Text Light"/>
              </a:rPr>
              <a:t> 3 x bands</a:t>
            </a:r>
          </a:p>
          <a:p>
            <a:pPr>
              <a:buFont typeface="Arial" pitchFamily="34" charset="0"/>
              <a:buChar char="•"/>
            </a:pPr>
            <a:r>
              <a:rPr lang="en-US" sz="1400" dirty="0">
                <a:solidFill>
                  <a:srgbClr val="FFFFFF"/>
                </a:solidFill>
                <a:latin typeface="Nokia Pure Text Light"/>
              </a:rPr>
              <a:t> MIMO</a:t>
            </a:r>
          </a:p>
          <a:p>
            <a:pPr>
              <a:buFont typeface="Arial" pitchFamily="34" charset="0"/>
              <a:buChar char="•"/>
            </a:pPr>
            <a:r>
              <a:rPr lang="en-US" sz="1400" dirty="0">
                <a:solidFill>
                  <a:srgbClr val="FFFFFF"/>
                </a:solidFill>
                <a:latin typeface="Nokia Pure Text Light"/>
              </a:rPr>
              <a:t> RF sharing</a:t>
            </a:r>
          </a:p>
        </p:txBody>
      </p:sp>
      <p:sp>
        <p:nvSpPr>
          <p:cNvPr id="16" name="TextBox 15">
            <a:extLst>
              <a:ext uri="{FF2B5EF4-FFF2-40B4-BE49-F238E27FC236}">
                <a16:creationId xmlns:a16="http://schemas.microsoft.com/office/drawing/2014/main" id="{93B1822F-29E9-432E-8C29-5B880F33FA63}"/>
              </a:ext>
            </a:extLst>
          </p:cNvPr>
          <p:cNvSpPr txBox="1"/>
          <p:nvPr/>
        </p:nvSpPr>
        <p:spPr>
          <a:xfrm>
            <a:off x="3133725" y="1038225"/>
            <a:ext cx="2076450" cy="738664"/>
          </a:xfrm>
          <a:prstGeom prst="rect">
            <a:avLst/>
          </a:prstGeom>
          <a:noFill/>
        </p:spPr>
        <p:txBody>
          <a:bodyPr wrap="square" rtlCol="0">
            <a:spAutoFit/>
          </a:bodyPr>
          <a:lstStyle/>
          <a:p>
            <a:pPr>
              <a:buFont typeface="Arial" pitchFamily="34" charset="0"/>
              <a:buChar char="•"/>
            </a:pPr>
            <a:r>
              <a:rPr lang="fi-FI" sz="1400" dirty="0">
                <a:solidFill>
                  <a:srgbClr val="FFFFFF"/>
                </a:solidFill>
              </a:rPr>
              <a:t> </a:t>
            </a:r>
            <a:r>
              <a:rPr lang="en-US" sz="1400" dirty="0">
                <a:solidFill>
                  <a:srgbClr val="FFFFFF"/>
                </a:solidFill>
                <a:latin typeface="Nokia Pure Text Light"/>
              </a:rPr>
              <a:t>Flexi RFM</a:t>
            </a:r>
          </a:p>
          <a:p>
            <a:pPr>
              <a:buFont typeface="Arial" pitchFamily="34" charset="0"/>
              <a:buChar char="•"/>
            </a:pPr>
            <a:r>
              <a:rPr lang="en-US" sz="1400" dirty="0">
                <a:solidFill>
                  <a:srgbClr val="FFFFFF"/>
                </a:solidFill>
                <a:latin typeface="Nokia Pure Text Light"/>
              </a:rPr>
              <a:t> 6 TX/MIMO, 6x60W</a:t>
            </a:r>
          </a:p>
          <a:p>
            <a:pPr>
              <a:buFont typeface="Arial" pitchFamily="34" charset="0"/>
              <a:buChar char="•"/>
            </a:pPr>
            <a:r>
              <a:rPr lang="en-US" sz="1400" dirty="0">
                <a:solidFill>
                  <a:srgbClr val="FFFFFF"/>
                </a:solidFill>
                <a:latin typeface="Nokia Pure Text Light"/>
              </a:rPr>
              <a:t> 3 TX, 3x80W </a:t>
            </a:r>
          </a:p>
        </p:txBody>
      </p:sp>
      <p:sp>
        <p:nvSpPr>
          <p:cNvPr id="17" name="TextBox 16">
            <a:extLst>
              <a:ext uri="{FF2B5EF4-FFF2-40B4-BE49-F238E27FC236}">
                <a16:creationId xmlns:a16="http://schemas.microsoft.com/office/drawing/2014/main" id="{19B4CE9D-96EB-4F48-97B1-7B60830AA45E}"/>
              </a:ext>
            </a:extLst>
          </p:cNvPr>
          <p:cNvSpPr txBox="1"/>
          <p:nvPr/>
        </p:nvSpPr>
        <p:spPr>
          <a:xfrm>
            <a:off x="3181350" y="1943100"/>
            <a:ext cx="1765300" cy="646331"/>
          </a:xfrm>
          <a:prstGeom prst="rect">
            <a:avLst/>
          </a:prstGeom>
          <a:noFill/>
        </p:spPr>
        <p:txBody>
          <a:bodyPr wrap="square" rtlCol="0">
            <a:spAutoFit/>
          </a:bodyPr>
          <a:lstStyle/>
          <a:p>
            <a:r>
              <a:rPr lang="en-US" sz="1200" dirty="0">
                <a:solidFill>
                  <a:srgbClr val="FFFFFF"/>
                </a:solidFill>
                <a:latin typeface="Nokia Pure Text Light"/>
              </a:rPr>
              <a:t>1 x RFM</a:t>
            </a:r>
          </a:p>
          <a:p>
            <a:pPr marL="88900" indent="-88900">
              <a:buFont typeface="Arial" pitchFamily="34" charset="0"/>
              <a:buChar char="•"/>
            </a:pPr>
            <a:r>
              <a:rPr lang="en-US" sz="1200" dirty="0">
                <a:solidFill>
                  <a:srgbClr val="FFFFFF"/>
                </a:solidFill>
                <a:latin typeface="Nokia Pure Text Light"/>
              </a:rPr>
              <a:t>1 more can be added on same plinth </a:t>
            </a:r>
          </a:p>
        </p:txBody>
      </p:sp>
      <p:sp>
        <p:nvSpPr>
          <p:cNvPr id="18" name="Footer Placeholder 27">
            <a:extLst>
              <a:ext uri="{FF2B5EF4-FFF2-40B4-BE49-F238E27FC236}">
                <a16:creationId xmlns:a16="http://schemas.microsoft.com/office/drawing/2014/main" id="{8D519D31-2ED1-4BE6-BC8D-436DDF5AF96B}"/>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3242982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7BA2-F371-422D-AAF2-49266496280C}"/>
              </a:ext>
            </a:extLst>
          </p:cNvPr>
          <p:cNvSpPr txBox="1">
            <a:spLocks/>
          </p:cNvSpPr>
          <p:nvPr/>
        </p:nvSpPr>
        <p:spPr bwMode="auto">
          <a:xfrm>
            <a:off x="335395" y="249259"/>
            <a:ext cx="6538993" cy="3117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1800" b="0" kern="1200">
                <a:solidFill>
                  <a:schemeClr val="tx1"/>
                </a:solidFill>
                <a:latin typeface="+mj-lt"/>
                <a:ea typeface="ヒラギノ角ゴ Pro W3"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pPr>
              <a:defRPr/>
            </a:pPr>
            <a:r>
              <a:rPr lang="fi-FI" dirty="0">
                <a:solidFill>
                  <a:srgbClr val="124191"/>
                </a:solidFill>
              </a:rPr>
              <a:t>Energy </a:t>
            </a:r>
            <a:r>
              <a:rPr lang="fi-FI" dirty="0" err="1">
                <a:solidFill>
                  <a:srgbClr val="124191"/>
                </a:solidFill>
              </a:rPr>
              <a:t>efficiency</a:t>
            </a:r>
            <a:r>
              <a:rPr lang="fi-FI" dirty="0">
                <a:solidFill>
                  <a:srgbClr val="124191"/>
                </a:solidFill>
              </a:rPr>
              <a:t> is </a:t>
            </a:r>
            <a:r>
              <a:rPr lang="fi-FI" dirty="0" err="1">
                <a:solidFill>
                  <a:srgbClr val="124191"/>
                </a:solidFill>
              </a:rPr>
              <a:t>one</a:t>
            </a:r>
            <a:r>
              <a:rPr lang="fi-FI" dirty="0">
                <a:solidFill>
                  <a:srgbClr val="124191"/>
                </a:solidFill>
              </a:rPr>
              <a:t> of </a:t>
            </a:r>
            <a:r>
              <a:rPr lang="fi-FI" dirty="0" err="1">
                <a:solidFill>
                  <a:srgbClr val="124191"/>
                </a:solidFill>
              </a:rPr>
              <a:t>key</a:t>
            </a:r>
            <a:r>
              <a:rPr lang="fi-FI" dirty="0">
                <a:solidFill>
                  <a:srgbClr val="124191"/>
                </a:solidFill>
              </a:rPr>
              <a:t> Nokia </a:t>
            </a:r>
            <a:r>
              <a:rPr lang="fi-FI" dirty="0" err="1">
                <a:solidFill>
                  <a:srgbClr val="124191"/>
                </a:solidFill>
              </a:rPr>
              <a:t>strengths</a:t>
            </a:r>
            <a:endParaRPr lang="en-US" dirty="0">
              <a:solidFill>
                <a:srgbClr val="124191"/>
              </a:solidFill>
            </a:endParaRPr>
          </a:p>
        </p:txBody>
      </p:sp>
      <p:sp>
        <p:nvSpPr>
          <p:cNvPr id="3" name="Text Placeholder 3">
            <a:extLst>
              <a:ext uri="{FF2B5EF4-FFF2-40B4-BE49-F238E27FC236}">
                <a16:creationId xmlns:a16="http://schemas.microsoft.com/office/drawing/2014/main" id="{E56D6B13-C590-43CB-96B9-D152F4AC95D4}"/>
              </a:ext>
            </a:extLst>
          </p:cNvPr>
          <p:cNvSpPr txBox="1">
            <a:spLocks/>
          </p:cNvSpPr>
          <p:nvPr/>
        </p:nvSpPr>
        <p:spPr bwMode="auto">
          <a:xfrm>
            <a:off x="360109" y="2554036"/>
            <a:ext cx="4379647" cy="2022266"/>
          </a:xfrm>
          <a:prstGeom prst="rect">
            <a:avLst/>
          </a:prstGeom>
          <a:solidFill>
            <a:srgbClr val="000000"/>
          </a:solidFill>
          <a:ln w="9525">
            <a:noFill/>
            <a:miter lim="800000"/>
            <a:headEnd/>
            <a:tailEnd/>
          </a:ln>
        </p:spPr>
        <p:txBody>
          <a:bodyPr vert="horz" wrap="square" lIns="36000" tIns="36000" rIns="36000" bIns="36000" numCol="1" anchor="ctr" anchorCtr="0" compatLnSpc="1">
            <a:prstTxWarp prst="textNoShape">
              <a:avLst/>
            </a:prstTxWarp>
            <a:normAutofit/>
          </a:bodyPr>
          <a:lstStyle>
            <a:lvl1pPr marL="0" indent="0" algn="l" defTabSz="457200" rtl="0" eaLnBrk="1" fontAlgn="base" hangingPunct="1">
              <a:spcBef>
                <a:spcPts val="400"/>
              </a:spcBef>
              <a:spcAft>
                <a:spcPts val="200"/>
              </a:spcAft>
              <a:buFont typeface="Arial" pitchFamily="34" charset="0"/>
              <a:buNone/>
              <a:defRPr sz="2400" b="1" kern="1200" baseline="0">
                <a:solidFill>
                  <a:schemeClr val="tx1"/>
                </a:solidFill>
                <a:latin typeface="+mn-lt"/>
                <a:ea typeface="ヒラギノ角ゴ Pro W3" charset="0"/>
                <a:cs typeface="ヒラギノ角ゴ Pro W3" charset="0"/>
              </a:defRPr>
            </a:lvl1pPr>
            <a:lvl2pPr marL="88900" indent="-88900" algn="l" defTabSz="457200" rtl="0" eaLnBrk="1" fontAlgn="base" hangingPunct="1">
              <a:spcBef>
                <a:spcPct val="0"/>
              </a:spcBef>
              <a:spcAft>
                <a:spcPts val="200"/>
              </a:spcAft>
              <a:buFont typeface="Arial" pitchFamily="34" charset="0"/>
              <a:buChar char="•"/>
              <a:defRPr sz="1600" kern="1200">
                <a:solidFill>
                  <a:schemeClr val="tx1"/>
                </a:solidFill>
                <a:latin typeface="+mn-lt"/>
                <a:ea typeface="ヒラギノ角ゴ Pro W3" charset="0"/>
                <a:cs typeface="ヒラギノ角ゴ Pro W3"/>
              </a:defRPr>
            </a:lvl2pPr>
            <a:lvl3pPr marL="179388" indent="-90488" algn="l" defTabSz="457200" rtl="0" eaLnBrk="1" fontAlgn="base" hangingPunct="1">
              <a:spcBef>
                <a:spcPct val="0"/>
              </a:spcBef>
              <a:spcAft>
                <a:spcPts val="200"/>
              </a:spcAft>
              <a:buFont typeface="Nokia Pure Text Light" pitchFamily="34" charset="0"/>
              <a:buChar char="-"/>
              <a:defRPr sz="1600" kern="1200">
                <a:solidFill>
                  <a:schemeClr val="tx1"/>
                </a:solidFill>
                <a:latin typeface="+mn-lt"/>
                <a:ea typeface="ヒラギノ角ゴ Pro W3" charset="0"/>
                <a:cs typeface="ヒラギノ角ゴ Pro W3"/>
              </a:defRPr>
            </a:lvl3pPr>
            <a:lvl4pPr marL="268288" indent="-88900" algn="l" defTabSz="258763" rtl="0" eaLnBrk="1" fontAlgn="base" hangingPunct="1">
              <a:spcBef>
                <a:spcPct val="0"/>
              </a:spcBef>
              <a:spcAft>
                <a:spcPts val="200"/>
              </a:spcAft>
              <a:buFont typeface="Arial" pitchFamily="34" charset="0"/>
              <a:buChar char="•"/>
              <a:defRPr sz="1600" kern="1200">
                <a:solidFill>
                  <a:schemeClr val="tx1"/>
                </a:solidFill>
                <a:latin typeface="+mn-lt"/>
                <a:ea typeface="ヒラギノ角ゴ Pro W3" charset="0"/>
                <a:cs typeface="ヒラギノ角ゴ Pro W3"/>
              </a:defRPr>
            </a:lvl4pPr>
            <a:lvl5pPr marL="358775" indent="-90488" algn="l" defTabSz="457200" rtl="0" eaLnBrk="1" fontAlgn="base" hangingPunct="1">
              <a:spcBef>
                <a:spcPct val="0"/>
              </a:spcBef>
              <a:spcAft>
                <a:spcPts val="200"/>
              </a:spcAft>
              <a:buFont typeface="Arial" pitchFamily="34" charset="0"/>
              <a:buChar char="•"/>
              <a:defRPr sz="1600" kern="1200">
                <a:solidFill>
                  <a:schemeClr val="tx1"/>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8900" indent="-88900">
              <a:defRPr/>
            </a:pPr>
            <a:r>
              <a:rPr lang="fi-FI" sz="1400" b="0" dirty="0">
                <a:solidFill>
                  <a:srgbClr val="FFFFFF"/>
                </a:solidFill>
              </a:rPr>
              <a:t> </a:t>
            </a:r>
            <a:r>
              <a:rPr lang="fi-FI" sz="1400" b="0" dirty="0" err="1">
                <a:solidFill>
                  <a:srgbClr val="FFFFFF"/>
                </a:solidFill>
              </a:rPr>
              <a:t>Win</a:t>
            </a:r>
            <a:r>
              <a:rPr lang="fi-FI" sz="1400" b="0" dirty="0">
                <a:solidFill>
                  <a:srgbClr val="FFFFFF"/>
                </a:solidFill>
              </a:rPr>
              <a:t> </a:t>
            </a:r>
            <a:r>
              <a:rPr lang="fi-FI" sz="1400" b="0" dirty="0" err="1">
                <a:solidFill>
                  <a:srgbClr val="FFFFFF"/>
                </a:solidFill>
              </a:rPr>
              <a:t>deals</a:t>
            </a:r>
            <a:r>
              <a:rPr lang="fi-FI" sz="1400" b="0" dirty="0">
                <a:solidFill>
                  <a:srgbClr val="FFFFFF"/>
                </a:solidFill>
              </a:rPr>
              <a:t> -&gt; Smart </a:t>
            </a:r>
            <a:r>
              <a:rPr lang="fi-FI" sz="1400" b="0" dirty="0" err="1">
                <a:solidFill>
                  <a:srgbClr val="FFFFFF"/>
                </a:solidFill>
              </a:rPr>
              <a:t>tendering</a:t>
            </a:r>
            <a:r>
              <a:rPr lang="fi-FI" sz="1400" b="0" dirty="0">
                <a:solidFill>
                  <a:srgbClr val="FFFFFF"/>
                </a:solidFill>
              </a:rPr>
              <a:t> </a:t>
            </a:r>
          </a:p>
          <a:p>
            <a:pPr marL="185738" indent="-100013">
              <a:buFont typeface="Arial" pitchFamily="34" charset="0"/>
              <a:buChar char="•"/>
              <a:defRPr/>
            </a:pPr>
            <a:r>
              <a:rPr lang="fi-FI" sz="1200" b="0" dirty="0" err="1">
                <a:solidFill>
                  <a:srgbClr val="FFFFFF"/>
                </a:solidFill>
              </a:rPr>
              <a:t>Offer</a:t>
            </a:r>
            <a:r>
              <a:rPr lang="fi-FI" sz="1200" b="0" dirty="0">
                <a:solidFill>
                  <a:srgbClr val="FFFFFF"/>
                </a:solidFill>
              </a:rPr>
              <a:t> </a:t>
            </a:r>
            <a:r>
              <a:rPr lang="fi-FI" sz="1200" b="0" dirty="0" err="1">
                <a:solidFill>
                  <a:srgbClr val="FFFFFF"/>
                </a:solidFill>
              </a:rPr>
              <a:t>latest</a:t>
            </a:r>
            <a:r>
              <a:rPr lang="fi-FI" sz="1200" b="0" dirty="0">
                <a:solidFill>
                  <a:srgbClr val="FFFFFF"/>
                </a:solidFill>
              </a:rPr>
              <a:t> hardware </a:t>
            </a:r>
            <a:r>
              <a:rPr lang="fi-FI" sz="1200" b="0" dirty="0" err="1">
                <a:solidFill>
                  <a:srgbClr val="FFFFFF"/>
                </a:solidFill>
              </a:rPr>
              <a:t>variants</a:t>
            </a:r>
            <a:r>
              <a:rPr lang="fi-FI" sz="1200" b="0" dirty="0">
                <a:solidFill>
                  <a:srgbClr val="FFFFFF"/>
                </a:solidFill>
              </a:rPr>
              <a:t> and </a:t>
            </a:r>
            <a:r>
              <a:rPr lang="fi-FI" sz="1200" b="0" dirty="0" err="1">
                <a:solidFill>
                  <a:srgbClr val="FFFFFF"/>
                </a:solidFill>
              </a:rPr>
              <a:t>energy</a:t>
            </a:r>
            <a:r>
              <a:rPr lang="fi-FI" sz="1200" b="0" dirty="0">
                <a:solidFill>
                  <a:srgbClr val="FFFFFF"/>
                </a:solidFill>
              </a:rPr>
              <a:t> </a:t>
            </a:r>
            <a:r>
              <a:rPr lang="fi-FI" sz="1200" b="0" dirty="0" err="1">
                <a:solidFill>
                  <a:srgbClr val="FFFFFF"/>
                </a:solidFill>
              </a:rPr>
              <a:t>efficiency</a:t>
            </a:r>
            <a:r>
              <a:rPr lang="fi-FI" sz="1200" b="0" dirty="0">
                <a:solidFill>
                  <a:srgbClr val="FFFFFF"/>
                </a:solidFill>
              </a:rPr>
              <a:t> SW</a:t>
            </a:r>
          </a:p>
          <a:p>
            <a:pPr marL="185738" indent="-100013">
              <a:buFont typeface="Arial" pitchFamily="34" charset="0"/>
              <a:buChar char="•"/>
              <a:defRPr/>
            </a:pPr>
            <a:r>
              <a:rPr lang="fi-FI" sz="1200" b="0" dirty="0" err="1">
                <a:solidFill>
                  <a:srgbClr val="FFFFFF"/>
                </a:solidFill>
              </a:rPr>
              <a:t>Use</a:t>
            </a:r>
            <a:r>
              <a:rPr lang="fi-FI" sz="1200" b="0" dirty="0">
                <a:solidFill>
                  <a:srgbClr val="FFFFFF"/>
                </a:solidFill>
              </a:rPr>
              <a:t> </a:t>
            </a:r>
            <a:r>
              <a:rPr lang="fi-FI" sz="1200" b="0" dirty="0" err="1">
                <a:solidFill>
                  <a:srgbClr val="FFFFFF"/>
                </a:solidFill>
              </a:rPr>
              <a:t>figures</a:t>
            </a:r>
            <a:r>
              <a:rPr lang="fi-FI" sz="1200" b="0" dirty="0">
                <a:solidFill>
                  <a:srgbClr val="FFFFFF"/>
                </a:solidFill>
              </a:rPr>
              <a:t> </a:t>
            </a:r>
            <a:r>
              <a:rPr lang="fi-FI" sz="1200" b="0" dirty="0" err="1">
                <a:solidFill>
                  <a:srgbClr val="FFFFFF"/>
                </a:solidFill>
              </a:rPr>
              <a:t>measured</a:t>
            </a:r>
            <a:r>
              <a:rPr lang="fi-FI" sz="1200" b="0" dirty="0">
                <a:solidFill>
                  <a:srgbClr val="FFFFFF"/>
                </a:solidFill>
              </a:rPr>
              <a:t> </a:t>
            </a:r>
            <a:r>
              <a:rPr lang="fi-FI" sz="1200" b="0" dirty="0" err="1">
                <a:solidFill>
                  <a:srgbClr val="FFFFFF"/>
                </a:solidFill>
              </a:rPr>
              <a:t>according</a:t>
            </a:r>
            <a:r>
              <a:rPr lang="fi-FI" sz="1200" b="0" dirty="0">
                <a:solidFill>
                  <a:srgbClr val="FFFFFF"/>
                </a:solidFill>
              </a:rPr>
              <a:t> to ETSI </a:t>
            </a:r>
            <a:r>
              <a:rPr lang="en-US" sz="1200" b="0" dirty="0">
                <a:solidFill>
                  <a:srgbClr val="FFFFFF"/>
                </a:solidFill>
              </a:rPr>
              <a:t>102 706 </a:t>
            </a:r>
            <a:r>
              <a:rPr lang="fi-FI" sz="1200" b="0" dirty="0" err="1">
                <a:solidFill>
                  <a:srgbClr val="FFFFFF"/>
                </a:solidFill>
              </a:rPr>
              <a:t>stardard</a:t>
            </a:r>
            <a:endParaRPr lang="fi-FI" sz="1200" b="0" dirty="0">
              <a:solidFill>
                <a:srgbClr val="FFFFFF"/>
              </a:solidFill>
            </a:endParaRPr>
          </a:p>
          <a:p>
            <a:pPr marL="185738" indent="-100013">
              <a:buFont typeface="Arial" pitchFamily="34" charset="0"/>
              <a:buChar char="•"/>
              <a:defRPr/>
            </a:pPr>
            <a:r>
              <a:rPr lang="fi-FI" sz="1200" b="0" dirty="0">
                <a:solidFill>
                  <a:srgbClr val="FFFFFF"/>
                </a:solidFill>
              </a:rPr>
              <a:t>Make sure </a:t>
            </a:r>
            <a:r>
              <a:rPr lang="fi-FI" sz="1200" b="0" dirty="0" err="1">
                <a:solidFill>
                  <a:srgbClr val="FFFFFF"/>
                </a:solidFill>
              </a:rPr>
              <a:t>customer</a:t>
            </a:r>
            <a:r>
              <a:rPr lang="fi-FI" sz="1200" b="0" dirty="0">
                <a:solidFill>
                  <a:srgbClr val="FFFFFF"/>
                </a:solidFill>
              </a:rPr>
              <a:t> </a:t>
            </a:r>
            <a:r>
              <a:rPr lang="fi-FI" sz="1200" b="0" dirty="0" err="1">
                <a:solidFill>
                  <a:srgbClr val="FFFFFF"/>
                </a:solidFill>
              </a:rPr>
              <a:t>uses</a:t>
            </a:r>
            <a:r>
              <a:rPr lang="fi-FI" sz="1200" b="0" dirty="0">
                <a:solidFill>
                  <a:srgbClr val="FFFFFF"/>
                </a:solidFill>
              </a:rPr>
              <a:t> </a:t>
            </a:r>
            <a:r>
              <a:rPr lang="fi-FI" sz="1200" b="0" dirty="0" err="1">
                <a:solidFill>
                  <a:srgbClr val="FFFFFF"/>
                </a:solidFill>
              </a:rPr>
              <a:t>comparable</a:t>
            </a:r>
            <a:r>
              <a:rPr lang="fi-FI" sz="1200" b="0" dirty="0">
                <a:solidFill>
                  <a:srgbClr val="FFFFFF"/>
                </a:solidFill>
              </a:rPr>
              <a:t> </a:t>
            </a:r>
            <a:r>
              <a:rPr lang="fi-FI" sz="1200" b="0" dirty="0" err="1">
                <a:solidFill>
                  <a:srgbClr val="FFFFFF"/>
                </a:solidFill>
              </a:rPr>
              <a:t>figures</a:t>
            </a:r>
            <a:r>
              <a:rPr lang="fi-FI" sz="1200" b="0" dirty="0">
                <a:solidFill>
                  <a:srgbClr val="FFFFFF"/>
                </a:solidFill>
              </a:rPr>
              <a:t>, </a:t>
            </a:r>
            <a:r>
              <a:rPr lang="fi-FI" sz="1200" b="0" dirty="0" err="1">
                <a:solidFill>
                  <a:srgbClr val="FFFFFF"/>
                </a:solidFill>
              </a:rPr>
              <a:t>e.g</a:t>
            </a:r>
            <a:r>
              <a:rPr lang="fi-FI" sz="1200" b="0" dirty="0">
                <a:solidFill>
                  <a:srgbClr val="FFFFFF"/>
                </a:solidFill>
              </a:rPr>
              <a:t>. </a:t>
            </a:r>
            <a:r>
              <a:rPr lang="fi-FI" sz="1200" b="0" dirty="0" err="1">
                <a:solidFill>
                  <a:srgbClr val="FFFFFF"/>
                </a:solidFill>
              </a:rPr>
              <a:t>same</a:t>
            </a:r>
            <a:r>
              <a:rPr lang="fi-FI" sz="1200" b="0" dirty="0">
                <a:solidFill>
                  <a:srgbClr val="FFFFFF"/>
                </a:solidFill>
              </a:rPr>
              <a:t> </a:t>
            </a:r>
            <a:r>
              <a:rPr lang="fi-FI" sz="1200" b="0" dirty="0" err="1">
                <a:solidFill>
                  <a:srgbClr val="FFFFFF"/>
                </a:solidFill>
              </a:rPr>
              <a:t>traffic</a:t>
            </a:r>
            <a:r>
              <a:rPr lang="fi-FI" sz="1200" b="0" dirty="0">
                <a:solidFill>
                  <a:srgbClr val="FFFFFF"/>
                </a:solidFill>
              </a:rPr>
              <a:t> </a:t>
            </a:r>
            <a:r>
              <a:rPr lang="fi-FI" sz="1200" b="0" dirty="0" err="1">
                <a:solidFill>
                  <a:srgbClr val="FFFFFF"/>
                </a:solidFill>
              </a:rPr>
              <a:t>load</a:t>
            </a:r>
            <a:r>
              <a:rPr lang="fi-FI" sz="1200" b="0" dirty="0">
                <a:solidFill>
                  <a:srgbClr val="FFFFFF"/>
                </a:solidFill>
              </a:rPr>
              <a:t>, RF output </a:t>
            </a:r>
            <a:r>
              <a:rPr lang="fi-FI" sz="1200" b="0" dirty="0" err="1">
                <a:solidFill>
                  <a:srgbClr val="FFFFFF"/>
                </a:solidFill>
              </a:rPr>
              <a:t>power</a:t>
            </a:r>
            <a:r>
              <a:rPr lang="fi-FI" sz="1200" b="0" dirty="0">
                <a:solidFill>
                  <a:srgbClr val="FFFFFF"/>
                </a:solidFill>
              </a:rPr>
              <a:t> and </a:t>
            </a:r>
            <a:r>
              <a:rPr lang="fi-FI" sz="1200" b="0" dirty="0" err="1">
                <a:solidFill>
                  <a:srgbClr val="FFFFFF"/>
                </a:solidFill>
              </a:rPr>
              <a:t>number</a:t>
            </a:r>
            <a:r>
              <a:rPr lang="fi-FI" sz="1200" b="0" dirty="0">
                <a:solidFill>
                  <a:srgbClr val="FFFFFF"/>
                </a:solidFill>
              </a:rPr>
              <a:t> of TX </a:t>
            </a:r>
            <a:r>
              <a:rPr lang="fi-FI" sz="1200" b="0" dirty="0" err="1">
                <a:solidFill>
                  <a:srgbClr val="FFFFFF"/>
                </a:solidFill>
              </a:rPr>
              <a:t>pipes</a:t>
            </a:r>
            <a:endParaRPr lang="fi-FI" sz="1200" b="0" dirty="0">
              <a:solidFill>
                <a:srgbClr val="FFFFFF"/>
              </a:solidFill>
            </a:endParaRPr>
          </a:p>
          <a:p>
            <a:pPr marL="185738" indent="-100013">
              <a:buFont typeface="Arial" pitchFamily="34" charset="0"/>
              <a:buChar char="•"/>
              <a:defRPr/>
            </a:pPr>
            <a:r>
              <a:rPr lang="fi-FI" sz="1200" b="0" dirty="0" err="1">
                <a:solidFill>
                  <a:srgbClr val="FFFFFF"/>
                </a:solidFill>
              </a:rPr>
              <a:t>Remind</a:t>
            </a:r>
            <a:r>
              <a:rPr lang="fi-FI" sz="1200" b="0" dirty="0">
                <a:solidFill>
                  <a:srgbClr val="FFFFFF"/>
                </a:solidFill>
              </a:rPr>
              <a:t> </a:t>
            </a:r>
            <a:r>
              <a:rPr lang="fi-FI" sz="1200" b="0" dirty="0" err="1">
                <a:solidFill>
                  <a:srgbClr val="FFFFFF"/>
                </a:solidFill>
              </a:rPr>
              <a:t>customer</a:t>
            </a:r>
            <a:r>
              <a:rPr lang="fi-FI" sz="1200" b="0" dirty="0">
                <a:solidFill>
                  <a:srgbClr val="FFFFFF"/>
                </a:solidFill>
              </a:rPr>
              <a:t> </a:t>
            </a:r>
            <a:r>
              <a:rPr lang="fi-FI" sz="1200" b="0" dirty="0" err="1">
                <a:solidFill>
                  <a:srgbClr val="FFFFFF"/>
                </a:solidFill>
              </a:rPr>
              <a:t>that</a:t>
            </a:r>
            <a:r>
              <a:rPr lang="fi-FI" sz="1200" b="0" dirty="0">
                <a:solidFill>
                  <a:srgbClr val="FFFFFF"/>
                </a:solidFill>
              </a:rPr>
              <a:t> </a:t>
            </a:r>
            <a:r>
              <a:rPr lang="fi-FI" sz="1200" b="0" dirty="0" err="1">
                <a:solidFill>
                  <a:srgbClr val="FFFFFF"/>
                </a:solidFill>
              </a:rPr>
              <a:t>competitors</a:t>
            </a:r>
            <a:r>
              <a:rPr lang="fi-FI" sz="1200" b="0" dirty="0">
                <a:solidFill>
                  <a:srgbClr val="FFFFFF"/>
                </a:solidFill>
              </a:rPr>
              <a:t> products </a:t>
            </a:r>
            <a:r>
              <a:rPr lang="fi-FI" sz="1200" b="0" dirty="0" err="1">
                <a:solidFill>
                  <a:srgbClr val="FFFFFF"/>
                </a:solidFill>
              </a:rPr>
              <a:t>may</a:t>
            </a:r>
            <a:r>
              <a:rPr lang="fi-FI" sz="1200" b="0" dirty="0">
                <a:solidFill>
                  <a:srgbClr val="FFFFFF"/>
                </a:solidFill>
              </a:rPr>
              <a:t> </a:t>
            </a:r>
            <a:r>
              <a:rPr lang="fi-FI" sz="1200" b="0" dirty="0" err="1">
                <a:solidFill>
                  <a:srgbClr val="FFFFFF"/>
                </a:solidFill>
              </a:rPr>
              <a:t>need</a:t>
            </a:r>
            <a:r>
              <a:rPr lang="fi-FI" sz="1200" b="0" dirty="0">
                <a:solidFill>
                  <a:srgbClr val="FFFFFF"/>
                </a:solidFill>
              </a:rPr>
              <a:t> </a:t>
            </a:r>
            <a:r>
              <a:rPr lang="fi-FI" sz="1200" b="0" dirty="0" err="1">
                <a:solidFill>
                  <a:srgbClr val="FFFFFF"/>
                </a:solidFill>
              </a:rPr>
              <a:t>cooling</a:t>
            </a:r>
            <a:r>
              <a:rPr lang="fi-FI" sz="1200" b="0" dirty="0">
                <a:solidFill>
                  <a:srgbClr val="FFFFFF"/>
                </a:solidFill>
              </a:rPr>
              <a:t> and </a:t>
            </a:r>
            <a:r>
              <a:rPr lang="fi-FI" sz="1200" b="0" dirty="0" err="1">
                <a:solidFill>
                  <a:srgbClr val="FFFFFF"/>
                </a:solidFill>
              </a:rPr>
              <a:t>they</a:t>
            </a:r>
            <a:r>
              <a:rPr lang="fi-FI" sz="1200" b="0" dirty="0">
                <a:solidFill>
                  <a:srgbClr val="FFFFFF"/>
                </a:solidFill>
              </a:rPr>
              <a:t> </a:t>
            </a:r>
            <a:r>
              <a:rPr lang="fi-FI" sz="1200" b="0" dirty="0" err="1">
                <a:solidFill>
                  <a:srgbClr val="FFFFFF"/>
                </a:solidFill>
              </a:rPr>
              <a:t>may</a:t>
            </a:r>
            <a:r>
              <a:rPr lang="fi-FI" sz="1200" b="0" dirty="0">
                <a:solidFill>
                  <a:srgbClr val="FFFFFF"/>
                </a:solidFill>
              </a:rPr>
              <a:t> </a:t>
            </a:r>
            <a:r>
              <a:rPr lang="fi-FI" sz="1200" b="0" dirty="0" err="1">
                <a:solidFill>
                  <a:srgbClr val="FFFFFF"/>
                </a:solidFill>
              </a:rPr>
              <a:t>offer</a:t>
            </a:r>
            <a:r>
              <a:rPr lang="fi-FI" sz="1200" b="0" dirty="0">
                <a:solidFill>
                  <a:srgbClr val="FFFFFF"/>
                </a:solidFill>
              </a:rPr>
              <a:t> </a:t>
            </a:r>
            <a:r>
              <a:rPr lang="fi-FI" sz="1200" b="0" dirty="0" err="1">
                <a:solidFill>
                  <a:srgbClr val="FFFFFF"/>
                </a:solidFill>
              </a:rPr>
              <a:t>figures</a:t>
            </a:r>
            <a:r>
              <a:rPr lang="fi-FI" sz="1200" b="0" dirty="0">
                <a:solidFill>
                  <a:srgbClr val="FFFFFF"/>
                </a:solidFill>
              </a:rPr>
              <a:t> </a:t>
            </a:r>
            <a:r>
              <a:rPr lang="fi-FI" sz="1200" b="0" dirty="0" err="1">
                <a:solidFill>
                  <a:srgbClr val="FFFFFF"/>
                </a:solidFill>
              </a:rPr>
              <a:t>obtained</a:t>
            </a:r>
            <a:r>
              <a:rPr lang="fi-FI" sz="1200" b="0" dirty="0">
                <a:solidFill>
                  <a:srgbClr val="FFFFFF"/>
                </a:solidFill>
              </a:rPr>
              <a:t> </a:t>
            </a:r>
            <a:r>
              <a:rPr lang="fi-FI" sz="1200" b="0" dirty="0" err="1">
                <a:solidFill>
                  <a:srgbClr val="FFFFFF"/>
                </a:solidFill>
              </a:rPr>
              <a:t>only</a:t>
            </a:r>
            <a:r>
              <a:rPr lang="fi-FI" sz="1200" b="0" dirty="0">
                <a:solidFill>
                  <a:srgbClr val="FFFFFF"/>
                </a:solidFill>
              </a:rPr>
              <a:t> </a:t>
            </a:r>
            <a:r>
              <a:rPr lang="fi-FI" sz="1200" b="0" dirty="0" err="1">
                <a:solidFill>
                  <a:srgbClr val="FFFFFF"/>
                </a:solidFill>
              </a:rPr>
              <a:t>with</a:t>
            </a:r>
            <a:r>
              <a:rPr lang="fi-FI" sz="1200" b="0" dirty="0">
                <a:solidFill>
                  <a:srgbClr val="FFFFFF"/>
                </a:solidFill>
              </a:rPr>
              <a:t> </a:t>
            </a:r>
            <a:r>
              <a:rPr lang="fi-FI" sz="1200" b="0" dirty="0" err="1">
                <a:solidFill>
                  <a:srgbClr val="FFFFFF"/>
                </a:solidFill>
              </a:rPr>
              <a:t>certain</a:t>
            </a:r>
            <a:r>
              <a:rPr lang="fi-FI" sz="1200" b="0" dirty="0">
                <a:solidFill>
                  <a:srgbClr val="FFFFFF"/>
                </a:solidFill>
              </a:rPr>
              <a:t> software </a:t>
            </a:r>
            <a:r>
              <a:rPr lang="fi-FI" sz="1200" b="0" dirty="0" err="1">
                <a:solidFill>
                  <a:srgbClr val="FFFFFF"/>
                </a:solidFill>
              </a:rPr>
              <a:t>features</a:t>
            </a:r>
            <a:endParaRPr lang="fi-FI" sz="1200" b="0" dirty="0">
              <a:solidFill>
                <a:srgbClr val="FFFFFF"/>
              </a:solidFill>
            </a:endParaRPr>
          </a:p>
        </p:txBody>
      </p:sp>
      <p:sp>
        <p:nvSpPr>
          <p:cNvPr id="4" name="Text Placeholder 3">
            <a:extLst>
              <a:ext uri="{FF2B5EF4-FFF2-40B4-BE49-F238E27FC236}">
                <a16:creationId xmlns:a16="http://schemas.microsoft.com/office/drawing/2014/main" id="{641349B6-FBE0-466F-B6BE-15224DF1F6D8}"/>
              </a:ext>
            </a:extLst>
          </p:cNvPr>
          <p:cNvSpPr txBox="1">
            <a:spLocks/>
          </p:cNvSpPr>
          <p:nvPr/>
        </p:nvSpPr>
        <p:spPr bwMode="auto">
          <a:xfrm>
            <a:off x="4773511" y="2554036"/>
            <a:ext cx="4222206" cy="2022266"/>
          </a:xfrm>
          <a:prstGeom prst="rect">
            <a:avLst/>
          </a:prstGeom>
          <a:solidFill>
            <a:srgbClr val="000000"/>
          </a:solidFill>
          <a:ln w="9525">
            <a:noFill/>
            <a:miter lim="800000"/>
            <a:headEnd/>
            <a:tailEnd/>
          </a:ln>
        </p:spPr>
        <p:txBody>
          <a:bodyPr vert="horz" wrap="square" lIns="36000" tIns="36000" rIns="36000" bIns="36000" numCol="1" anchor="ctr" anchorCtr="0" compatLnSpc="1">
            <a:prstTxWarp prst="textNoShape">
              <a:avLst/>
            </a:prstTxWarp>
            <a:normAutofit/>
          </a:bodyPr>
          <a:lstStyle>
            <a:lvl1pPr marL="0" indent="0" algn="l" defTabSz="457200" rtl="0" eaLnBrk="1" fontAlgn="base" hangingPunct="1">
              <a:spcBef>
                <a:spcPts val="400"/>
              </a:spcBef>
              <a:spcAft>
                <a:spcPts val="200"/>
              </a:spcAft>
              <a:buFont typeface="Arial" pitchFamily="34" charset="0"/>
              <a:buNone/>
              <a:defRPr sz="2400" b="1" kern="1200" baseline="0">
                <a:solidFill>
                  <a:schemeClr val="tx1"/>
                </a:solidFill>
                <a:latin typeface="+mn-lt"/>
                <a:ea typeface="ヒラギノ角ゴ Pro W3" charset="0"/>
                <a:cs typeface="ヒラギノ角ゴ Pro W3" charset="0"/>
              </a:defRPr>
            </a:lvl1pPr>
            <a:lvl2pPr marL="88900" indent="-88900" algn="l" defTabSz="457200" rtl="0" eaLnBrk="1" fontAlgn="base" hangingPunct="1">
              <a:spcBef>
                <a:spcPct val="0"/>
              </a:spcBef>
              <a:spcAft>
                <a:spcPts val="200"/>
              </a:spcAft>
              <a:buFont typeface="Arial" pitchFamily="34" charset="0"/>
              <a:buChar char="•"/>
              <a:defRPr sz="1600" kern="1200">
                <a:solidFill>
                  <a:schemeClr val="tx1"/>
                </a:solidFill>
                <a:latin typeface="+mn-lt"/>
                <a:ea typeface="ヒラギノ角ゴ Pro W3" charset="0"/>
                <a:cs typeface="ヒラギノ角ゴ Pro W3"/>
              </a:defRPr>
            </a:lvl2pPr>
            <a:lvl3pPr marL="179388" indent="-90488" algn="l" defTabSz="457200" rtl="0" eaLnBrk="1" fontAlgn="base" hangingPunct="1">
              <a:spcBef>
                <a:spcPct val="0"/>
              </a:spcBef>
              <a:spcAft>
                <a:spcPts val="200"/>
              </a:spcAft>
              <a:buFont typeface="Nokia Pure Text Light" pitchFamily="34" charset="0"/>
              <a:buChar char="-"/>
              <a:defRPr sz="1600" kern="1200">
                <a:solidFill>
                  <a:schemeClr val="tx1"/>
                </a:solidFill>
                <a:latin typeface="+mn-lt"/>
                <a:ea typeface="ヒラギノ角ゴ Pro W3" charset="0"/>
                <a:cs typeface="ヒラギノ角ゴ Pro W3"/>
              </a:defRPr>
            </a:lvl3pPr>
            <a:lvl4pPr marL="268288" indent="-88900" algn="l" defTabSz="258763" rtl="0" eaLnBrk="1" fontAlgn="base" hangingPunct="1">
              <a:spcBef>
                <a:spcPct val="0"/>
              </a:spcBef>
              <a:spcAft>
                <a:spcPts val="200"/>
              </a:spcAft>
              <a:buFont typeface="Arial" pitchFamily="34" charset="0"/>
              <a:buChar char="•"/>
              <a:defRPr sz="1600" kern="1200">
                <a:solidFill>
                  <a:schemeClr val="tx1"/>
                </a:solidFill>
                <a:latin typeface="+mn-lt"/>
                <a:ea typeface="ヒラギノ角ゴ Pro W3" charset="0"/>
                <a:cs typeface="ヒラギノ角ゴ Pro W3"/>
              </a:defRPr>
            </a:lvl4pPr>
            <a:lvl5pPr marL="358775" indent="-90488" algn="l" defTabSz="457200" rtl="0" eaLnBrk="1" fontAlgn="base" hangingPunct="1">
              <a:spcBef>
                <a:spcPct val="0"/>
              </a:spcBef>
              <a:spcAft>
                <a:spcPts val="200"/>
              </a:spcAft>
              <a:buFont typeface="Arial" pitchFamily="34" charset="0"/>
              <a:buChar char="•"/>
              <a:defRPr sz="1600" kern="1200">
                <a:solidFill>
                  <a:schemeClr val="tx1"/>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fi-FI" sz="1400" b="0" dirty="0">
                <a:solidFill>
                  <a:schemeClr val="bg1"/>
                </a:solidFill>
              </a:rPr>
              <a:t>Case Elisa Finland </a:t>
            </a:r>
            <a:r>
              <a:rPr lang="fi-FI" sz="1400" b="0" dirty="0" err="1">
                <a:solidFill>
                  <a:schemeClr val="bg1"/>
                </a:solidFill>
              </a:rPr>
              <a:t>learnings</a:t>
            </a:r>
            <a:endParaRPr lang="fi-FI" sz="1400" b="0" dirty="0">
              <a:solidFill>
                <a:schemeClr val="bg1"/>
              </a:solidFill>
            </a:endParaRPr>
          </a:p>
          <a:p>
            <a:pPr marL="171450" indent="-85725" defTabSz="914400" fontAlgn="auto">
              <a:spcBef>
                <a:spcPts val="0"/>
              </a:spcBef>
              <a:spcAft>
                <a:spcPts val="0"/>
              </a:spcAft>
              <a:buFont typeface="Arial" pitchFamily="34" charset="0"/>
              <a:buChar char="•"/>
            </a:pPr>
            <a:r>
              <a:rPr lang="en-US" sz="1200" b="0" dirty="0">
                <a:solidFill>
                  <a:schemeClr val="bg1"/>
                </a:solidFill>
              </a:rPr>
              <a:t>Huawei attacked with new LTE energy efficiency story</a:t>
            </a:r>
          </a:p>
          <a:p>
            <a:pPr marL="171450" indent="-85725" defTabSz="914400" fontAlgn="auto">
              <a:spcBef>
                <a:spcPts val="0"/>
              </a:spcBef>
              <a:spcAft>
                <a:spcPts val="0"/>
              </a:spcAft>
              <a:buFont typeface="Arial" pitchFamily="34" charset="0"/>
              <a:buChar char="•"/>
            </a:pPr>
            <a:r>
              <a:rPr lang="en-US" sz="1200" b="0" dirty="0">
                <a:solidFill>
                  <a:schemeClr val="bg1"/>
                </a:solidFill>
              </a:rPr>
              <a:t>Nokia Rel2 HW measured against Huawei new Blade RRU &amp; new LTE energy saving features (designed for Huawei)</a:t>
            </a:r>
          </a:p>
          <a:p>
            <a:pPr marL="171450" indent="-85725" defTabSz="914400" fontAlgn="auto">
              <a:spcBef>
                <a:spcPts val="0"/>
              </a:spcBef>
              <a:spcAft>
                <a:spcPts val="0"/>
              </a:spcAft>
              <a:buFont typeface="Arial" pitchFamily="34" charset="0"/>
              <a:buChar char="•"/>
            </a:pPr>
            <a:r>
              <a:rPr lang="en-US" sz="1200" b="0" dirty="0">
                <a:solidFill>
                  <a:schemeClr val="bg1"/>
                </a:solidFill>
              </a:rPr>
              <a:t>Huawei 50% better in low LTE load conditions</a:t>
            </a:r>
          </a:p>
          <a:p>
            <a:pPr marL="171450" indent="-85725" defTabSz="914400" fontAlgn="auto">
              <a:spcBef>
                <a:spcPts val="0"/>
              </a:spcBef>
              <a:spcAft>
                <a:spcPts val="0"/>
              </a:spcAft>
              <a:buFont typeface="Arial" pitchFamily="34" charset="0"/>
              <a:buChar char="•"/>
            </a:pPr>
            <a:r>
              <a:rPr lang="fi-FI" sz="1200" b="0" dirty="0" err="1">
                <a:solidFill>
                  <a:schemeClr val="bg1"/>
                </a:solidFill>
              </a:rPr>
              <a:t>Huawei</a:t>
            </a:r>
            <a:r>
              <a:rPr lang="fi-FI" sz="1200" b="0" dirty="0">
                <a:solidFill>
                  <a:schemeClr val="bg1"/>
                </a:solidFill>
              </a:rPr>
              <a:t> </a:t>
            </a:r>
            <a:r>
              <a:rPr lang="fi-FI" sz="1200" b="0" dirty="0" err="1">
                <a:solidFill>
                  <a:schemeClr val="bg1"/>
                </a:solidFill>
              </a:rPr>
              <a:t>cooling</a:t>
            </a:r>
            <a:r>
              <a:rPr lang="fi-FI" sz="1200" b="0" dirty="0">
                <a:solidFill>
                  <a:schemeClr val="bg1"/>
                </a:solidFill>
              </a:rPr>
              <a:t> </a:t>
            </a:r>
            <a:r>
              <a:rPr lang="fi-FI" sz="1200" b="0" dirty="0" err="1">
                <a:solidFill>
                  <a:schemeClr val="bg1"/>
                </a:solidFill>
              </a:rPr>
              <a:t>system</a:t>
            </a:r>
            <a:r>
              <a:rPr lang="fi-FI" sz="1200" b="0" dirty="0">
                <a:solidFill>
                  <a:schemeClr val="bg1"/>
                </a:solidFill>
              </a:rPr>
              <a:t> </a:t>
            </a:r>
            <a:r>
              <a:rPr lang="fi-FI" sz="1200" b="0" dirty="0" err="1">
                <a:solidFill>
                  <a:schemeClr val="bg1"/>
                </a:solidFill>
              </a:rPr>
              <a:t>was</a:t>
            </a:r>
            <a:r>
              <a:rPr lang="fi-FI" sz="1200" b="0" dirty="0">
                <a:solidFill>
                  <a:schemeClr val="bg1"/>
                </a:solidFill>
              </a:rPr>
              <a:t> </a:t>
            </a:r>
            <a:r>
              <a:rPr lang="fi-FI" sz="1200" b="0" dirty="0" err="1">
                <a:solidFill>
                  <a:schemeClr val="bg1"/>
                </a:solidFill>
              </a:rPr>
              <a:t>not</a:t>
            </a:r>
            <a:r>
              <a:rPr lang="fi-FI" sz="1200" b="0" dirty="0">
                <a:solidFill>
                  <a:schemeClr val="bg1"/>
                </a:solidFill>
              </a:rPr>
              <a:t> </a:t>
            </a:r>
            <a:r>
              <a:rPr lang="fi-FI" sz="1200" b="0" dirty="0" err="1">
                <a:solidFill>
                  <a:schemeClr val="bg1"/>
                </a:solidFill>
              </a:rPr>
              <a:t>included</a:t>
            </a:r>
            <a:r>
              <a:rPr lang="fi-FI" sz="1200" b="0" dirty="0">
                <a:solidFill>
                  <a:schemeClr val="bg1"/>
                </a:solidFill>
              </a:rPr>
              <a:t> in </a:t>
            </a:r>
            <a:r>
              <a:rPr lang="fi-FI" sz="1200" b="0" dirty="0" err="1">
                <a:solidFill>
                  <a:schemeClr val="bg1"/>
                </a:solidFill>
              </a:rPr>
              <a:t>measurement</a:t>
            </a:r>
            <a:endParaRPr lang="fi-FI" sz="1200" b="0" dirty="0">
              <a:solidFill>
                <a:schemeClr val="bg1"/>
              </a:solidFill>
            </a:endParaRPr>
          </a:p>
          <a:p>
            <a:pPr marL="171450" indent="-85725" defTabSz="914400" fontAlgn="auto">
              <a:spcBef>
                <a:spcPts val="0"/>
              </a:spcBef>
              <a:spcAft>
                <a:spcPts val="0"/>
              </a:spcAft>
              <a:buFont typeface="Arial" pitchFamily="34" charset="0"/>
              <a:buChar char="•"/>
            </a:pPr>
            <a:r>
              <a:rPr lang="fi-FI" sz="1200" b="0" dirty="0">
                <a:solidFill>
                  <a:schemeClr val="bg1"/>
                </a:solidFill>
              </a:rPr>
              <a:t>Nokia </a:t>
            </a:r>
            <a:r>
              <a:rPr lang="fi-FI" sz="1200" b="0" dirty="0" err="1">
                <a:solidFill>
                  <a:schemeClr val="bg1"/>
                </a:solidFill>
              </a:rPr>
              <a:t>obtained</a:t>
            </a:r>
            <a:r>
              <a:rPr lang="fi-FI" sz="1200" b="0" dirty="0">
                <a:solidFill>
                  <a:schemeClr val="bg1"/>
                </a:solidFill>
              </a:rPr>
              <a:t> </a:t>
            </a:r>
            <a:r>
              <a:rPr lang="fi-FI" sz="1200" b="0" dirty="0" err="1">
                <a:solidFill>
                  <a:schemeClr val="bg1"/>
                </a:solidFill>
              </a:rPr>
              <a:t>sole</a:t>
            </a:r>
            <a:r>
              <a:rPr lang="fi-FI" sz="1200" b="0" dirty="0">
                <a:solidFill>
                  <a:schemeClr val="bg1"/>
                </a:solidFill>
              </a:rPr>
              <a:t> </a:t>
            </a:r>
            <a:r>
              <a:rPr lang="fi-FI" sz="1200" b="0" dirty="0" err="1">
                <a:solidFill>
                  <a:schemeClr val="bg1"/>
                </a:solidFill>
              </a:rPr>
              <a:t>supplier</a:t>
            </a:r>
            <a:r>
              <a:rPr lang="fi-FI" sz="1200" b="0" dirty="0">
                <a:solidFill>
                  <a:schemeClr val="bg1"/>
                </a:solidFill>
              </a:rPr>
              <a:t> status </a:t>
            </a:r>
            <a:r>
              <a:rPr lang="fi-FI" sz="1200" b="0" dirty="0" err="1">
                <a:solidFill>
                  <a:schemeClr val="bg1"/>
                </a:solidFill>
              </a:rPr>
              <a:t>after</a:t>
            </a:r>
            <a:r>
              <a:rPr lang="fi-FI" sz="1200" b="0" dirty="0">
                <a:solidFill>
                  <a:schemeClr val="bg1"/>
                </a:solidFill>
              </a:rPr>
              <a:t> </a:t>
            </a:r>
            <a:r>
              <a:rPr lang="fi-FI" sz="1200" b="0" dirty="0" err="1">
                <a:solidFill>
                  <a:schemeClr val="bg1"/>
                </a:solidFill>
              </a:rPr>
              <a:t>succesfull</a:t>
            </a:r>
            <a:r>
              <a:rPr lang="fi-FI" sz="1200" b="0" dirty="0">
                <a:solidFill>
                  <a:schemeClr val="bg1"/>
                </a:solidFill>
              </a:rPr>
              <a:t> </a:t>
            </a:r>
            <a:r>
              <a:rPr lang="fi-FI" sz="1200" b="0" dirty="0" err="1">
                <a:solidFill>
                  <a:schemeClr val="bg1"/>
                </a:solidFill>
              </a:rPr>
              <a:t>fight</a:t>
            </a:r>
            <a:r>
              <a:rPr lang="fi-FI" sz="1200" b="0" dirty="0">
                <a:solidFill>
                  <a:schemeClr val="bg1"/>
                </a:solidFill>
              </a:rPr>
              <a:t>:</a:t>
            </a:r>
          </a:p>
          <a:p>
            <a:pPr marL="358775" lvl="1" indent="-87313" defTabSz="914400" fontAlgn="auto">
              <a:spcBef>
                <a:spcPts val="0"/>
              </a:spcBef>
              <a:spcAft>
                <a:spcPts val="0"/>
              </a:spcAft>
            </a:pPr>
            <a:r>
              <a:rPr lang="en-US" sz="1000" dirty="0">
                <a:solidFill>
                  <a:schemeClr val="bg1"/>
                </a:solidFill>
              </a:rPr>
              <a:t>Energy efficiency workshops </a:t>
            </a:r>
          </a:p>
          <a:p>
            <a:pPr marL="358775" lvl="1" indent="-87313" defTabSz="914400" fontAlgn="auto">
              <a:spcBef>
                <a:spcPts val="0"/>
              </a:spcBef>
              <a:spcAft>
                <a:spcPts val="0"/>
              </a:spcAft>
            </a:pPr>
            <a:r>
              <a:rPr lang="en-US" sz="1000" dirty="0">
                <a:solidFill>
                  <a:schemeClr val="bg1"/>
                </a:solidFill>
              </a:rPr>
              <a:t>Offer with latest 6-pipe RFM and promise of LTE SW EE products </a:t>
            </a:r>
          </a:p>
          <a:p>
            <a:pPr marL="358775" lvl="1" indent="-87313" defTabSz="914400" fontAlgn="auto">
              <a:spcBef>
                <a:spcPts val="0"/>
              </a:spcBef>
              <a:spcAft>
                <a:spcPts val="0"/>
              </a:spcAft>
            </a:pPr>
            <a:r>
              <a:rPr lang="en-US" sz="1000" dirty="0">
                <a:solidFill>
                  <a:schemeClr val="bg1"/>
                </a:solidFill>
              </a:rPr>
              <a:t>Existing RF modules supporting RF-sharing - no new RF needed</a:t>
            </a:r>
            <a:endParaRPr lang="en-US" sz="1400" dirty="0">
              <a:solidFill>
                <a:schemeClr val="bg1"/>
              </a:solidFill>
            </a:endParaRPr>
          </a:p>
        </p:txBody>
      </p:sp>
      <p:sp>
        <p:nvSpPr>
          <p:cNvPr id="5" name="Rectangle 4">
            <a:extLst>
              <a:ext uri="{FF2B5EF4-FFF2-40B4-BE49-F238E27FC236}">
                <a16:creationId xmlns:a16="http://schemas.microsoft.com/office/drawing/2014/main" id="{F1AA7334-0C7D-4A61-9058-57C694A2FDA3}"/>
              </a:ext>
            </a:extLst>
          </p:cNvPr>
          <p:cNvSpPr/>
          <p:nvPr/>
        </p:nvSpPr>
        <p:spPr>
          <a:xfrm>
            <a:off x="360108" y="948250"/>
            <a:ext cx="2037594" cy="10253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76213" indent="-176213" fontAlgn="auto">
              <a:spcBef>
                <a:spcPts val="0"/>
              </a:spcBef>
              <a:spcAft>
                <a:spcPts val="0"/>
              </a:spcAft>
            </a:pPr>
            <a:r>
              <a:rPr lang="fi-FI" sz="1200" b="1" dirty="0">
                <a:solidFill>
                  <a:srgbClr val="FFFFFF"/>
                </a:solidFill>
              </a:rPr>
              <a:t>Best hardware</a:t>
            </a:r>
          </a:p>
          <a:p>
            <a:pPr marL="88900" indent="-88900" fontAlgn="auto">
              <a:spcBef>
                <a:spcPts val="0"/>
              </a:spcBef>
              <a:spcAft>
                <a:spcPts val="0"/>
              </a:spcAft>
              <a:buFont typeface="Arial" panose="020B0604020202020204" pitchFamily="34" charset="0"/>
              <a:buChar char="•"/>
            </a:pPr>
            <a:r>
              <a:rPr lang="fi-FI" sz="1200" dirty="0">
                <a:solidFill>
                  <a:srgbClr val="FFFFFF"/>
                </a:solidFill>
              </a:rPr>
              <a:t>Power </a:t>
            </a:r>
            <a:r>
              <a:rPr lang="fi-FI" sz="1200" dirty="0" err="1">
                <a:solidFill>
                  <a:srgbClr val="FFFFFF"/>
                </a:solidFill>
              </a:rPr>
              <a:t>prioritizer</a:t>
            </a:r>
            <a:endParaRPr lang="fi-FI" sz="1200" dirty="0">
              <a:solidFill>
                <a:srgbClr val="FFFFFF"/>
              </a:solidFill>
            </a:endParaRPr>
          </a:p>
          <a:p>
            <a:pPr marL="88900" indent="-88900" fontAlgn="auto">
              <a:spcBef>
                <a:spcPts val="0"/>
              </a:spcBef>
              <a:spcAft>
                <a:spcPts val="0"/>
              </a:spcAft>
              <a:buFont typeface="Arial" panose="020B0604020202020204" pitchFamily="34" charset="0"/>
              <a:buChar char="•"/>
            </a:pPr>
            <a:r>
              <a:rPr lang="fi-FI" sz="1200" dirty="0">
                <a:solidFill>
                  <a:srgbClr val="FFFFFF"/>
                </a:solidFill>
              </a:rPr>
              <a:t>No </a:t>
            </a:r>
            <a:r>
              <a:rPr lang="fi-FI" sz="1200" dirty="0" err="1">
                <a:solidFill>
                  <a:srgbClr val="FFFFFF"/>
                </a:solidFill>
              </a:rPr>
              <a:t>cooling</a:t>
            </a:r>
            <a:r>
              <a:rPr lang="fi-FI" sz="1200" dirty="0">
                <a:solidFill>
                  <a:srgbClr val="FFFFFF"/>
                </a:solidFill>
              </a:rPr>
              <a:t> </a:t>
            </a:r>
            <a:r>
              <a:rPr lang="fi-FI" sz="1200" dirty="0" err="1">
                <a:solidFill>
                  <a:srgbClr val="FFFFFF"/>
                </a:solidFill>
              </a:rPr>
              <a:t>needed</a:t>
            </a:r>
            <a:endParaRPr lang="fi-FI" sz="1200" dirty="0">
              <a:solidFill>
                <a:srgbClr val="FFFFFF"/>
              </a:solidFill>
            </a:endParaRPr>
          </a:p>
          <a:p>
            <a:pPr marL="88900" indent="-88900" fontAlgn="auto">
              <a:spcBef>
                <a:spcPts val="0"/>
              </a:spcBef>
              <a:spcAft>
                <a:spcPts val="0"/>
              </a:spcAft>
              <a:buFont typeface="Arial" panose="020B0604020202020204" pitchFamily="34" charset="0"/>
              <a:buChar char="•"/>
            </a:pPr>
            <a:r>
              <a:rPr lang="fi-FI" sz="1200" dirty="0">
                <a:solidFill>
                  <a:srgbClr val="FFFFFF"/>
                </a:solidFill>
              </a:rPr>
              <a:t>Nokia FSMF and RFM</a:t>
            </a:r>
          </a:p>
          <a:p>
            <a:pPr marL="88900" indent="-88900" fontAlgn="auto">
              <a:spcBef>
                <a:spcPts val="0"/>
              </a:spcBef>
              <a:spcAft>
                <a:spcPts val="0"/>
              </a:spcAft>
              <a:buFont typeface="Arial" panose="020B0604020202020204" pitchFamily="34" charset="0"/>
              <a:buChar char="•"/>
            </a:pPr>
            <a:r>
              <a:rPr lang="fi-FI" sz="1200" dirty="0" err="1">
                <a:solidFill>
                  <a:srgbClr val="FFFFFF"/>
                </a:solidFill>
              </a:rPr>
              <a:t>Measured</a:t>
            </a:r>
            <a:r>
              <a:rPr lang="fi-FI" sz="1200" dirty="0">
                <a:solidFill>
                  <a:srgbClr val="FFFFFF"/>
                </a:solidFill>
              </a:rPr>
              <a:t> ETSI 102 706</a:t>
            </a:r>
            <a:endParaRPr lang="en-US" sz="1200" dirty="0">
              <a:solidFill>
                <a:srgbClr val="FFFFFF"/>
              </a:solidFill>
            </a:endParaRPr>
          </a:p>
        </p:txBody>
      </p:sp>
      <p:sp>
        <p:nvSpPr>
          <p:cNvPr id="6" name="Rectangle 5">
            <a:extLst>
              <a:ext uri="{FF2B5EF4-FFF2-40B4-BE49-F238E27FC236}">
                <a16:creationId xmlns:a16="http://schemas.microsoft.com/office/drawing/2014/main" id="{502BA279-E264-4D48-835F-BF71C06F779F}"/>
              </a:ext>
            </a:extLst>
          </p:cNvPr>
          <p:cNvSpPr/>
          <p:nvPr/>
        </p:nvSpPr>
        <p:spPr>
          <a:xfrm>
            <a:off x="4773511" y="948250"/>
            <a:ext cx="2100877" cy="103360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spcBef>
                <a:spcPts val="0"/>
              </a:spcBef>
              <a:spcAft>
                <a:spcPts val="0"/>
              </a:spcAft>
            </a:pPr>
            <a:r>
              <a:rPr lang="fi-FI" sz="1200" b="1" dirty="0">
                <a:solidFill>
                  <a:srgbClr val="FFFFFF"/>
                </a:solidFill>
              </a:rPr>
              <a:t>Best LTE/WCDMA SW </a:t>
            </a:r>
            <a:r>
              <a:rPr lang="fi-FI" sz="1200" b="1" dirty="0" err="1">
                <a:solidFill>
                  <a:srgbClr val="FFFFFF"/>
                </a:solidFill>
              </a:rPr>
              <a:t>with</a:t>
            </a:r>
            <a:endParaRPr lang="fi-FI" sz="1200" b="1" dirty="0">
              <a:solidFill>
                <a:srgbClr val="FFFFFF"/>
              </a:solidFill>
            </a:endParaRPr>
          </a:p>
          <a:p>
            <a:pPr marL="88900" indent="-88900" fontAlgn="auto">
              <a:spcBef>
                <a:spcPts val="0"/>
              </a:spcBef>
              <a:spcAft>
                <a:spcPts val="0"/>
              </a:spcAft>
              <a:buFont typeface="Arial" panose="020B0604020202020204" pitchFamily="34" charset="0"/>
              <a:buChar char="•"/>
            </a:pPr>
            <a:r>
              <a:rPr lang="fi-FI" sz="1200" dirty="0">
                <a:solidFill>
                  <a:srgbClr val="FFFFFF"/>
                </a:solidFill>
              </a:rPr>
              <a:t>Micro DTX</a:t>
            </a:r>
          </a:p>
          <a:p>
            <a:pPr marL="88900" indent="-88900" fontAlgn="auto">
              <a:spcBef>
                <a:spcPts val="0"/>
              </a:spcBef>
              <a:spcAft>
                <a:spcPts val="0"/>
              </a:spcAft>
              <a:buFont typeface="Arial" panose="020B0604020202020204" pitchFamily="34" charset="0"/>
              <a:buChar char="•"/>
            </a:pPr>
            <a:r>
              <a:rPr lang="fi-FI" sz="1200" dirty="0">
                <a:solidFill>
                  <a:srgbClr val="FFFFFF"/>
                </a:solidFill>
              </a:rPr>
              <a:t>MIMO </a:t>
            </a:r>
            <a:r>
              <a:rPr lang="fi-FI" sz="1200" dirty="0" err="1">
                <a:solidFill>
                  <a:srgbClr val="FFFFFF"/>
                </a:solidFill>
              </a:rPr>
              <a:t>muting</a:t>
            </a:r>
            <a:endParaRPr lang="fi-FI" sz="1200" dirty="0">
              <a:solidFill>
                <a:srgbClr val="FFFFFF"/>
              </a:solidFill>
            </a:endParaRPr>
          </a:p>
          <a:p>
            <a:pPr marL="88900" indent="-88900" fontAlgn="auto">
              <a:spcBef>
                <a:spcPts val="0"/>
              </a:spcBef>
              <a:spcAft>
                <a:spcPts val="0"/>
              </a:spcAft>
              <a:buFont typeface="Arial" panose="020B0604020202020204" pitchFamily="34" charset="0"/>
              <a:buChar char="•"/>
            </a:pPr>
            <a:r>
              <a:rPr lang="fi-FI" sz="1200" dirty="0" err="1">
                <a:solidFill>
                  <a:srgbClr val="FFFFFF"/>
                </a:solidFill>
              </a:rPr>
              <a:t>Layer</a:t>
            </a:r>
            <a:r>
              <a:rPr lang="fi-FI" sz="1200" dirty="0">
                <a:solidFill>
                  <a:srgbClr val="FFFFFF"/>
                </a:solidFill>
              </a:rPr>
              <a:t> </a:t>
            </a:r>
            <a:r>
              <a:rPr lang="fi-FI" sz="1200" dirty="0" err="1">
                <a:solidFill>
                  <a:srgbClr val="FFFFFF"/>
                </a:solidFill>
              </a:rPr>
              <a:t>switch</a:t>
            </a:r>
            <a:r>
              <a:rPr lang="fi-FI" sz="1200" dirty="0">
                <a:solidFill>
                  <a:srgbClr val="FFFFFF"/>
                </a:solidFill>
              </a:rPr>
              <a:t> </a:t>
            </a:r>
            <a:r>
              <a:rPr lang="fi-FI" sz="1200" dirty="0" err="1">
                <a:solidFill>
                  <a:srgbClr val="FFFFFF"/>
                </a:solidFill>
              </a:rPr>
              <a:t>off</a:t>
            </a:r>
            <a:endParaRPr lang="fi-FI" sz="1200" dirty="0">
              <a:solidFill>
                <a:srgbClr val="FFFFFF"/>
              </a:solidFill>
            </a:endParaRPr>
          </a:p>
        </p:txBody>
      </p:sp>
      <p:sp>
        <p:nvSpPr>
          <p:cNvPr id="7" name="Rectangle 6">
            <a:extLst>
              <a:ext uri="{FF2B5EF4-FFF2-40B4-BE49-F238E27FC236}">
                <a16:creationId xmlns:a16="http://schemas.microsoft.com/office/drawing/2014/main" id="{B1BBBA83-399A-42C6-8D44-8E7DBCAA540E}"/>
              </a:ext>
            </a:extLst>
          </p:cNvPr>
          <p:cNvSpPr/>
          <p:nvPr/>
        </p:nvSpPr>
        <p:spPr>
          <a:xfrm>
            <a:off x="2431457" y="948250"/>
            <a:ext cx="2308299" cy="1025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76213" indent="-176213" fontAlgn="auto">
              <a:spcBef>
                <a:spcPts val="0"/>
              </a:spcBef>
              <a:spcAft>
                <a:spcPts val="0"/>
              </a:spcAft>
            </a:pPr>
            <a:r>
              <a:rPr lang="fi-FI" sz="1200" b="1" dirty="0">
                <a:solidFill>
                  <a:srgbClr val="FFFFFF"/>
                </a:solidFill>
              </a:rPr>
              <a:t>Best SRAN and GSM BTS SW</a:t>
            </a:r>
          </a:p>
          <a:p>
            <a:pPr marL="88900" indent="-88900" fontAlgn="auto">
              <a:spcBef>
                <a:spcPts val="0"/>
              </a:spcBef>
              <a:spcAft>
                <a:spcPts val="0"/>
              </a:spcAft>
              <a:buFont typeface="Arial" panose="020B0604020202020204" pitchFamily="34" charset="0"/>
              <a:buChar char="•"/>
            </a:pPr>
            <a:r>
              <a:rPr lang="fi-FI" sz="1200" dirty="0">
                <a:solidFill>
                  <a:srgbClr val="FFFFFF"/>
                </a:solidFill>
              </a:rPr>
              <a:t>3RAT SM and RF </a:t>
            </a:r>
            <a:r>
              <a:rPr lang="fi-FI" sz="1200" dirty="0" err="1">
                <a:solidFill>
                  <a:srgbClr val="FFFFFF"/>
                </a:solidFill>
              </a:rPr>
              <a:t>sharing</a:t>
            </a:r>
            <a:endParaRPr lang="fi-FI" sz="1200" dirty="0">
              <a:solidFill>
                <a:srgbClr val="FFFFFF"/>
              </a:solidFill>
            </a:endParaRPr>
          </a:p>
          <a:p>
            <a:pPr marL="88900" indent="-88900" fontAlgn="auto">
              <a:spcBef>
                <a:spcPts val="0"/>
              </a:spcBef>
              <a:spcAft>
                <a:spcPts val="0"/>
              </a:spcAft>
              <a:buFont typeface="Arial" panose="020B0604020202020204" pitchFamily="34" charset="0"/>
              <a:buChar char="•"/>
            </a:pPr>
            <a:r>
              <a:rPr lang="fi-FI" sz="1200" dirty="0" err="1">
                <a:solidFill>
                  <a:srgbClr val="FFFFFF"/>
                </a:solidFill>
              </a:rPr>
              <a:t>Integrated</a:t>
            </a:r>
            <a:r>
              <a:rPr lang="fi-FI" sz="1200" dirty="0">
                <a:solidFill>
                  <a:srgbClr val="FFFFFF"/>
                </a:solidFill>
              </a:rPr>
              <a:t> </a:t>
            </a:r>
            <a:r>
              <a:rPr lang="fi-FI" sz="1200" dirty="0" err="1">
                <a:solidFill>
                  <a:srgbClr val="FFFFFF"/>
                </a:solidFill>
              </a:rPr>
              <a:t>backhaul</a:t>
            </a:r>
            <a:r>
              <a:rPr lang="fi-FI" sz="1200" dirty="0">
                <a:solidFill>
                  <a:srgbClr val="FFFFFF"/>
                </a:solidFill>
              </a:rPr>
              <a:t> transport</a:t>
            </a:r>
          </a:p>
          <a:p>
            <a:pPr marL="88900" indent="-88900" fontAlgn="auto">
              <a:spcBef>
                <a:spcPts val="0"/>
              </a:spcBef>
              <a:spcAft>
                <a:spcPts val="0"/>
              </a:spcAft>
              <a:buFont typeface="Arial" panose="020B0604020202020204" pitchFamily="34" charset="0"/>
              <a:buChar char="•"/>
            </a:pPr>
            <a:r>
              <a:rPr lang="fi-FI" sz="1200" dirty="0">
                <a:solidFill>
                  <a:srgbClr val="FFFFFF"/>
                </a:solidFill>
              </a:rPr>
              <a:t>GSM </a:t>
            </a:r>
            <a:r>
              <a:rPr lang="fi-FI" sz="1200" dirty="0" err="1">
                <a:solidFill>
                  <a:srgbClr val="FFFFFF"/>
                </a:solidFill>
              </a:rPr>
              <a:t>energy</a:t>
            </a:r>
            <a:r>
              <a:rPr lang="fi-FI" sz="1200" dirty="0">
                <a:solidFill>
                  <a:srgbClr val="FFFFFF"/>
                </a:solidFill>
              </a:rPr>
              <a:t> </a:t>
            </a:r>
            <a:r>
              <a:rPr lang="fi-FI" sz="1200" dirty="0" err="1">
                <a:solidFill>
                  <a:srgbClr val="FFFFFF"/>
                </a:solidFill>
              </a:rPr>
              <a:t>efficiency</a:t>
            </a:r>
            <a:endParaRPr lang="en-US" sz="1200" dirty="0">
              <a:solidFill>
                <a:srgbClr val="FFFFFF"/>
              </a:solidFill>
            </a:endParaRPr>
          </a:p>
        </p:txBody>
      </p:sp>
      <p:sp>
        <p:nvSpPr>
          <p:cNvPr id="8" name="Rectangle 7">
            <a:extLst>
              <a:ext uri="{FF2B5EF4-FFF2-40B4-BE49-F238E27FC236}">
                <a16:creationId xmlns:a16="http://schemas.microsoft.com/office/drawing/2014/main" id="{F93B1CEA-1AA6-4B7C-A99A-C874C9DB42DD}"/>
              </a:ext>
            </a:extLst>
          </p:cNvPr>
          <p:cNvSpPr/>
          <p:nvPr/>
        </p:nvSpPr>
        <p:spPr>
          <a:xfrm>
            <a:off x="6908143" y="948250"/>
            <a:ext cx="2087574" cy="10336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spcBef>
                <a:spcPts val="0"/>
              </a:spcBef>
              <a:spcAft>
                <a:spcPts val="0"/>
              </a:spcAft>
            </a:pPr>
            <a:r>
              <a:rPr lang="fi-FI" sz="1200" dirty="0" err="1">
                <a:solidFill>
                  <a:srgbClr val="FFFFFF"/>
                </a:solidFill>
              </a:rPr>
              <a:t>Slow</a:t>
            </a:r>
            <a:r>
              <a:rPr lang="fi-FI" sz="1200" dirty="0">
                <a:solidFill>
                  <a:srgbClr val="FFFFFF"/>
                </a:solidFill>
              </a:rPr>
              <a:t> </a:t>
            </a:r>
            <a:r>
              <a:rPr lang="fi-FI" sz="1200" dirty="0" err="1">
                <a:solidFill>
                  <a:srgbClr val="FFFFFF"/>
                </a:solidFill>
              </a:rPr>
              <a:t>Drain</a:t>
            </a:r>
            <a:r>
              <a:rPr lang="fi-FI" sz="1200" dirty="0">
                <a:solidFill>
                  <a:srgbClr val="FFFFFF"/>
                </a:solidFill>
              </a:rPr>
              <a:t> </a:t>
            </a:r>
            <a:r>
              <a:rPr lang="fi-FI" sz="1200" dirty="0" err="1">
                <a:solidFill>
                  <a:srgbClr val="FFFFFF"/>
                </a:solidFill>
              </a:rPr>
              <a:t>Voltage</a:t>
            </a:r>
            <a:r>
              <a:rPr lang="fi-FI" sz="1200" dirty="0">
                <a:solidFill>
                  <a:srgbClr val="FFFFFF"/>
                </a:solidFill>
              </a:rPr>
              <a:t> </a:t>
            </a:r>
            <a:r>
              <a:rPr lang="fi-FI" sz="1200" dirty="0" err="1">
                <a:solidFill>
                  <a:srgbClr val="FFFFFF"/>
                </a:solidFill>
              </a:rPr>
              <a:t>Modulation</a:t>
            </a:r>
            <a:r>
              <a:rPr lang="fi-FI" sz="1200" dirty="0">
                <a:solidFill>
                  <a:srgbClr val="FFFFFF"/>
                </a:solidFill>
              </a:rPr>
              <a:t> (SDVM) </a:t>
            </a:r>
            <a:r>
              <a:rPr lang="fi-FI" sz="1200" dirty="0" err="1">
                <a:solidFill>
                  <a:srgbClr val="FFFFFF"/>
                </a:solidFill>
              </a:rPr>
              <a:t>planned</a:t>
            </a:r>
            <a:r>
              <a:rPr lang="fi-FI" sz="1200" dirty="0">
                <a:solidFill>
                  <a:srgbClr val="FFFFFF"/>
                </a:solidFill>
              </a:rPr>
              <a:t> to LTE/WCDMA 17 </a:t>
            </a:r>
            <a:r>
              <a:rPr lang="fi-FI" sz="1200" dirty="0" err="1">
                <a:solidFill>
                  <a:srgbClr val="FFFFFF"/>
                </a:solidFill>
              </a:rPr>
              <a:t>releases</a:t>
            </a:r>
            <a:endParaRPr lang="fi-FI" sz="1200" dirty="0">
              <a:solidFill>
                <a:srgbClr val="FFFFFF"/>
              </a:solidFill>
            </a:endParaRPr>
          </a:p>
        </p:txBody>
      </p:sp>
      <p:sp>
        <p:nvSpPr>
          <p:cNvPr id="9" name="Rectangle 8">
            <a:extLst>
              <a:ext uri="{FF2B5EF4-FFF2-40B4-BE49-F238E27FC236}">
                <a16:creationId xmlns:a16="http://schemas.microsoft.com/office/drawing/2014/main" id="{F7575418-A58E-458F-9B42-2358C40280F5}"/>
              </a:ext>
            </a:extLst>
          </p:cNvPr>
          <p:cNvSpPr/>
          <p:nvPr/>
        </p:nvSpPr>
        <p:spPr>
          <a:xfrm>
            <a:off x="360107" y="2013811"/>
            <a:ext cx="4379649" cy="48225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spcBef>
                <a:spcPts val="0"/>
              </a:spcBef>
              <a:spcAft>
                <a:spcPts val="0"/>
              </a:spcAft>
            </a:pPr>
            <a:r>
              <a:rPr lang="fi-FI" sz="1200" b="1" dirty="0" err="1">
                <a:solidFill>
                  <a:srgbClr val="FFFFFF"/>
                </a:solidFill>
              </a:rPr>
              <a:t>Leading</a:t>
            </a:r>
            <a:r>
              <a:rPr lang="fi-FI" sz="1200" b="1" dirty="0">
                <a:solidFill>
                  <a:srgbClr val="FFFFFF"/>
                </a:solidFill>
              </a:rPr>
              <a:t> </a:t>
            </a:r>
            <a:r>
              <a:rPr lang="fi-FI" sz="1200" b="1" dirty="0" err="1">
                <a:solidFill>
                  <a:srgbClr val="FFFFFF"/>
                </a:solidFill>
              </a:rPr>
              <a:t>energy</a:t>
            </a:r>
            <a:r>
              <a:rPr lang="fi-FI" sz="1200" b="1" dirty="0">
                <a:solidFill>
                  <a:srgbClr val="FFFFFF"/>
                </a:solidFill>
              </a:rPr>
              <a:t> </a:t>
            </a:r>
            <a:r>
              <a:rPr lang="fi-FI" sz="1200" b="1" dirty="0" err="1">
                <a:solidFill>
                  <a:srgbClr val="FFFFFF"/>
                </a:solidFill>
              </a:rPr>
              <a:t>measurement</a:t>
            </a:r>
            <a:r>
              <a:rPr lang="fi-FI" sz="1200" b="1" dirty="0">
                <a:solidFill>
                  <a:srgbClr val="FFFFFF"/>
                </a:solidFill>
              </a:rPr>
              <a:t> </a:t>
            </a:r>
          </a:p>
          <a:p>
            <a:pPr marL="88900" indent="-88900" fontAlgn="auto">
              <a:spcBef>
                <a:spcPts val="0"/>
              </a:spcBef>
              <a:spcAft>
                <a:spcPts val="0"/>
              </a:spcAft>
              <a:buFont typeface="Arial" panose="020B0604020202020204" pitchFamily="34" charset="0"/>
              <a:buChar char="•"/>
            </a:pPr>
            <a:r>
              <a:rPr lang="fi-FI" sz="1100" dirty="0">
                <a:solidFill>
                  <a:srgbClr val="FFFFFF"/>
                </a:solidFill>
              </a:rPr>
              <a:t>Power </a:t>
            </a:r>
            <a:r>
              <a:rPr lang="fi-FI" sz="1100" dirty="0" err="1">
                <a:solidFill>
                  <a:srgbClr val="FFFFFF"/>
                </a:solidFill>
              </a:rPr>
              <a:t>metering</a:t>
            </a:r>
            <a:r>
              <a:rPr lang="fi-FI" sz="1100" dirty="0">
                <a:solidFill>
                  <a:srgbClr val="FFFFFF"/>
                </a:solidFill>
              </a:rPr>
              <a:t> &amp; Eden-NET </a:t>
            </a:r>
            <a:r>
              <a:rPr lang="fi-FI" sz="1100" dirty="0" err="1">
                <a:solidFill>
                  <a:srgbClr val="FFFFFF"/>
                </a:solidFill>
              </a:rPr>
              <a:t>energy</a:t>
            </a:r>
            <a:r>
              <a:rPr lang="fi-FI" sz="1100" dirty="0">
                <a:solidFill>
                  <a:srgbClr val="FFFFFF"/>
                </a:solidFill>
              </a:rPr>
              <a:t> management</a:t>
            </a:r>
            <a:endParaRPr lang="en-US" sz="1100" dirty="0">
              <a:solidFill>
                <a:srgbClr val="FFFFFF"/>
              </a:solidFill>
            </a:endParaRPr>
          </a:p>
        </p:txBody>
      </p:sp>
      <p:sp>
        <p:nvSpPr>
          <p:cNvPr id="10" name="Rectangle 9">
            <a:extLst>
              <a:ext uri="{FF2B5EF4-FFF2-40B4-BE49-F238E27FC236}">
                <a16:creationId xmlns:a16="http://schemas.microsoft.com/office/drawing/2014/main" id="{96473BAF-3390-4F48-A723-D40249D883A2}"/>
              </a:ext>
            </a:extLst>
          </p:cNvPr>
          <p:cNvSpPr/>
          <p:nvPr/>
        </p:nvSpPr>
        <p:spPr>
          <a:xfrm>
            <a:off x="4773511" y="2013811"/>
            <a:ext cx="4222206" cy="48225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spcBef>
                <a:spcPts val="0"/>
              </a:spcBef>
              <a:spcAft>
                <a:spcPts val="0"/>
              </a:spcAft>
            </a:pPr>
            <a:r>
              <a:rPr lang="fi-FI" sz="1200" b="1" dirty="0" err="1">
                <a:solidFill>
                  <a:srgbClr val="FFFFFF"/>
                </a:solidFill>
              </a:rPr>
              <a:t>Unique</a:t>
            </a:r>
            <a:r>
              <a:rPr lang="fi-FI" sz="1200" b="1" dirty="0">
                <a:solidFill>
                  <a:srgbClr val="FFFFFF"/>
                </a:solidFill>
              </a:rPr>
              <a:t> Zero Emission 2.0</a:t>
            </a:r>
          </a:p>
          <a:p>
            <a:pPr marL="88900" indent="-88900" fontAlgn="auto">
              <a:spcBef>
                <a:spcPts val="0"/>
              </a:spcBef>
              <a:spcAft>
                <a:spcPts val="0"/>
              </a:spcAft>
              <a:buFont typeface="Arial" panose="020B0604020202020204" pitchFamily="34" charset="0"/>
              <a:buChar char="•"/>
            </a:pPr>
            <a:r>
              <a:rPr lang="fi-FI" sz="1100" dirty="0">
                <a:solidFill>
                  <a:srgbClr val="FFFFFF"/>
                </a:solidFill>
              </a:rPr>
              <a:t>Nokia </a:t>
            </a:r>
            <a:r>
              <a:rPr lang="fi-FI" sz="1100" dirty="0" err="1">
                <a:solidFill>
                  <a:srgbClr val="FFFFFF"/>
                </a:solidFill>
              </a:rPr>
              <a:t>journey</a:t>
            </a:r>
            <a:r>
              <a:rPr lang="fi-FI" sz="1100" dirty="0">
                <a:solidFill>
                  <a:srgbClr val="FFFFFF"/>
                </a:solidFill>
              </a:rPr>
              <a:t> to </a:t>
            </a:r>
            <a:r>
              <a:rPr lang="fi-FI" sz="1100" dirty="0" err="1">
                <a:solidFill>
                  <a:srgbClr val="FFFFFF"/>
                </a:solidFill>
              </a:rPr>
              <a:t>better</a:t>
            </a:r>
            <a:r>
              <a:rPr lang="fi-FI" sz="1100" dirty="0">
                <a:solidFill>
                  <a:srgbClr val="FFFFFF"/>
                </a:solidFill>
              </a:rPr>
              <a:t> </a:t>
            </a:r>
            <a:r>
              <a:rPr lang="fi-FI" sz="1100" dirty="0" err="1">
                <a:solidFill>
                  <a:srgbClr val="FFFFFF"/>
                </a:solidFill>
              </a:rPr>
              <a:t>world</a:t>
            </a:r>
            <a:r>
              <a:rPr lang="fi-FI" sz="1100" dirty="0">
                <a:solidFill>
                  <a:srgbClr val="FFFFFF"/>
                </a:solidFill>
              </a:rPr>
              <a:t> - </a:t>
            </a:r>
            <a:r>
              <a:rPr lang="fi-FI" sz="1100" dirty="0" err="1">
                <a:solidFill>
                  <a:srgbClr val="FFFFFF"/>
                </a:solidFill>
              </a:rPr>
              <a:t>decouple</a:t>
            </a:r>
            <a:r>
              <a:rPr lang="fi-FI" sz="1100" dirty="0">
                <a:solidFill>
                  <a:srgbClr val="FFFFFF"/>
                </a:solidFill>
              </a:rPr>
              <a:t> </a:t>
            </a:r>
            <a:r>
              <a:rPr lang="fi-FI" sz="1100" dirty="0" err="1">
                <a:solidFill>
                  <a:srgbClr val="FFFFFF"/>
                </a:solidFill>
              </a:rPr>
              <a:t>traffic</a:t>
            </a:r>
            <a:r>
              <a:rPr lang="fi-FI" sz="1100" dirty="0">
                <a:solidFill>
                  <a:srgbClr val="FFFFFF"/>
                </a:solidFill>
              </a:rPr>
              <a:t> and CO2</a:t>
            </a:r>
            <a:endParaRPr lang="en-US" sz="1100" dirty="0">
              <a:solidFill>
                <a:srgbClr val="FFFFFF"/>
              </a:solidFill>
            </a:endParaRPr>
          </a:p>
        </p:txBody>
      </p:sp>
      <p:sp>
        <p:nvSpPr>
          <p:cNvPr id="11" name="Title 1">
            <a:extLst>
              <a:ext uri="{FF2B5EF4-FFF2-40B4-BE49-F238E27FC236}">
                <a16:creationId xmlns:a16="http://schemas.microsoft.com/office/drawing/2014/main" id="{9B4C42A8-17DD-4111-9561-3E5C25CD4D52}"/>
              </a:ext>
            </a:extLst>
          </p:cNvPr>
          <p:cNvSpPr txBox="1">
            <a:spLocks/>
          </p:cNvSpPr>
          <p:nvPr/>
        </p:nvSpPr>
        <p:spPr bwMode="auto">
          <a:xfrm>
            <a:off x="335395" y="516212"/>
            <a:ext cx="6538993" cy="3117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1800" b="0" kern="1200">
                <a:solidFill>
                  <a:schemeClr val="tx1"/>
                </a:solidFill>
                <a:latin typeface="+mj-lt"/>
                <a:ea typeface="ヒラギノ角ゴ Pro W3"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pPr>
              <a:defRPr/>
            </a:pPr>
            <a:r>
              <a:rPr lang="fi-FI" dirty="0">
                <a:solidFill>
                  <a:srgbClr val="68717A"/>
                </a:solidFill>
              </a:rPr>
              <a:t>Internal sales </a:t>
            </a:r>
            <a:r>
              <a:rPr lang="fi-FI" dirty="0" err="1">
                <a:solidFill>
                  <a:srgbClr val="68717A"/>
                </a:solidFill>
              </a:rPr>
              <a:t>guidance</a:t>
            </a:r>
            <a:endParaRPr lang="en-US" dirty="0">
              <a:solidFill>
                <a:srgbClr val="68717A"/>
              </a:solidFill>
            </a:endParaRPr>
          </a:p>
        </p:txBody>
      </p:sp>
      <p:sp>
        <p:nvSpPr>
          <p:cNvPr id="12" name="Footer Placeholder 27">
            <a:extLst>
              <a:ext uri="{FF2B5EF4-FFF2-40B4-BE49-F238E27FC236}">
                <a16:creationId xmlns:a16="http://schemas.microsoft.com/office/drawing/2014/main" id="{A016E714-D588-45C9-9BC2-74AF5FB1E878}"/>
              </a:ext>
            </a:extLst>
          </p:cNvPr>
          <p:cNvSpPr>
            <a:spLocks noGrp="1"/>
          </p:cNvSpPr>
          <p:nvPr>
            <p:ph type="ftr" sz="quarter" idx="3"/>
          </p:nvPr>
        </p:nvSpPr>
        <p:spPr>
          <a:xfrm>
            <a:off x="2692800" y="4816800"/>
            <a:ext cx="2581200" cy="122400"/>
          </a:xfrm>
          <a:prstGeom prst="rect">
            <a:avLst/>
          </a:prstGeom>
        </p:spPr>
        <p:txBody>
          <a:bodyPr vert="horz" lIns="0" tIns="0" rIns="0" bIns="0" rtlCol="0" anchor="b"/>
          <a:lstStyle>
            <a:lvl1pPr algn="l">
              <a:defRPr sz="800">
                <a:solidFill>
                  <a:schemeClr val="tx2"/>
                </a:solidFill>
                <a:latin typeface="Nokia Pure Text" panose="020B0503020202020204" pitchFamily="34" charset="0"/>
                <a:ea typeface="Nokia Pure Text" panose="020B0503020202020204" pitchFamily="34" charset="0"/>
              </a:defRPr>
            </a:lvl1pPr>
          </a:lstStyle>
          <a:p>
            <a:pPr defTabSz="914400" fontAlgn="auto">
              <a:spcBef>
                <a:spcPts val="0"/>
              </a:spcBef>
              <a:spcAft>
                <a:spcPts val="0"/>
              </a:spcAft>
            </a:pPr>
            <a:r>
              <a:rPr lang="en-US" dirty="0">
                <a:solidFill>
                  <a:srgbClr val="001135"/>
                </a:solidFill>
                <a:cs typeface="Arial" panose="020B0604020202020204" pitchFamily="34" charset="0"/>
              </a:rPr>
              <a:t>Nokia Internal Use</a:t>
            </a:r>
          </a:p>
        </p:txBody>
      </p:sp>
    </p:spTree>
    <p:extLst>
      <p:ext uri="{BB962C8B-B14F-4D97-AF65-F5344CB8AC3E}">
        <p14:creationId xmlns:p14="http://schemas.microsoft.com/office/powerpoint/2010/main" val="184461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CB7299A-3478-4F4C-9D65-761F8FA5F862}"/>
              </a:ext>
            </a:extLst>
          </p:cNvPr>
          <p:cNvSpPr txBox="1"/>
          <p:nvPr/>
        </p:nvSpPr>
        <p:spPr>
          <a:xfrm>
            <a:off x="588111"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1</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9" name="TextBox 8">
            <a:extLst>
              <a:ext uri="{FF2B5EF4-FFF2-40B4-BE49-F238E27FC236}">
                <a16:creationId xmlns:a16="http://schemas.microsoft.com/office/drawing/2014/main" id="{D767DFB1-92FA-45B3-A601-FFE5BA625352}"/>
              </a:ext>
            </a:extLst>
          </p:cNvPr>
          <p:cNvSpPr txBox="1"/>
          <p:nvPr/>
        </p:nvSpPr>
        <p:spPr>
          <a:xfrm>
            <a:off x="2728179"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2</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0" name="TextBox 9">
            <a:extLst>
              <a:ext uri="{FF2B5EF4-FFF2-40B4-BE49-F238E27FC236}">
                <a16:creationId xmlns:a16="http://schemas.microsoft.com/office/drawing/2014/main" id="{5E6AB0C9-B6D3-45A8-B649-1B70FA5984E9}"/>
              </a:ext>
            </a:extLst>
          </p:cNvPr>
          <p:cNvSpPr txBox="1"/>
          <p:nvPr/>
        </p:nvSpPr>
        <p:spPr>
          <a:xfrm>
            <a:off x="4868247"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3</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1" name="TextBox 10">
            <a:extLst>
              <a:ext uri="{FF2B5EF4-FFF2-40B4-BE49-F238E27FC236}">
                <a16:creationId xmlns:a16="http://schemas.microsoft.com/office/drawing/2014/main" id="{3B6953A4-5D29-4DE7-93A3-5D21EF2F3289}"/>
              </a:ext>
            </a:extLst>
          </p:cNvPr>
          <p:cNvSpPr txBox="1"/>
          <p:nvPr/>
        </p:nvSpPr>
        <p:spPr>
          <a:xfrm>
            <a:off x="7008313" y="427313"/>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4</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cxnSp>
        <p:nvCxnSpPr>
          <p:cNvPr id="12" name="Straight Connector 11">
            <a:extLst>
              <a:ext uri="{FF2B5EF4-FFF2-40B4-BE49-F238E27FC236}">
                <a16:creationId xmlns:a16="http://schemas.microsoft.com/office/drawing/2014/main" id="{98943E84-688F-42E8-BC54-374A4F20CC0B}"/>
              </a:ext>
            </a:extLst>
          </p:cNvPr>
          <p:cNvCxnSpPr/>
          <p:nvPr/>
        </p:nvCxnSpPr>
        <p:spPr>
          <a:xfrm>
            <a:off x="2615510"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BB76C77D-2A49-46D9-9938-E59DFAC010D4}"/>
              </a:ext>
            </a:extLst>
          </p:cNvPr>
          <p:cNvCxnSpPr/>
          <p:nvPr/>
        </p:nvCxnSpPr>
        <p:spPr>
          <a:xfrm>
            <a:off x="4755578"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E4BE0E86-3104-458E-A192-FED6329C0EF4}"/>
              </a:ext>
            </a:extLst>
          </p:cNvPr>
          <p:cNvCxnSpPr/>
          <p:nvPr/>
        </p:nvCxnSpPr>
        <p:spPr>
          <a:xfrm>
            <a:off x="6895646" y="431724"/>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6435812C-116A-41E4-B86F-E1DA2E31D051}"/>
              </a:ext>
            </a:extLst>
          </p:cNvPr>
          <p:cNvSpPr txBox="1"/>
          <p:nvPr/>
        </p:nvSpPr>
        <p:spPr>
          <a:xfrm>
            <a:off x="590383"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5</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sp>
        <p:nvSpPr>
          <p:cNvPr id="16" name="TextBox 15">
            <a:extLst>
              <a:ext uri="{FF2B5EF4-FFF2-40B4-BE49-F238E27FC236}">
                <a16:creationId xmlns:a16="http://schemas.microsoft.com/office/drawing/2014/main" id="{B6045391-9B4F-4B83-88A5-32AEC2ED63AB}"/>
              </a:ext>
            </a:extLst>
          </p:cNvPr>
          <p:cNvSpPr txBox="1"/>
          <p:nvPr/>
        </p:nvSpPr>
        <p:spPr>
          <a:xfrm>
            <a:off x="2730451"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chemeClr val="accent2"/>
                </a:solidFill>
                <a:effectLst/>
                <a:uLnTx/>
                <a:uFillTx/>
                <a:latin typeface="Nokia Pure Text Light"/>
                <a:ea typeface="+mn-ea"/>
                <a:cs typeface="+mn-cs"/>
              </a:rPr>
              <a:t>6</a:t>
            </a:r>
            <a:endParaRPr kumimoji="0" lang="en-US" sz="6600" b="0" i="0" u="none" strike="noStrike" kern="1200" cap="none" spc="0" normalizeH="0" baseline="0" noProof="0" dirty="0" err="1">
              <a:ln>
                <a:noFill/>
              </a:ln>
              <a:solidFill>
                <a:schemeClr val="accent2"/>
              </a:solidFill>
              <a:effectLst/>
              <a:uLnTx/>
              <a:uFillTx/>
              <a:latin typeface="Nokia Pure Text Light"/>
              <a:ea typeface="+mn-ea"/>
              <a:cs typeface="+mn-cs"/>
            </a:endParaRPr>
          </a:p>
        </p:txBody>
      </p:sp>
      <p:sp>
        <p:nvSpPr>
          <p:cNvPr id="17" name="TextBox 16">
            <a:extLst>
              <a:ext uri="{FF2B5EF4-FFF2-40B4-BE49-F238E27FC236}">
                <a16:creationId xmlns:a16="http://schemas.microsoft.com/office/drawing/2014/main" id="{0E1B0A91-F91D-414B-84E4-77C4F0528871}"/>
              </a:ext>
            </a:extLst>
          </p:cNvPr>
          <p:cNvSpPr txBox="1"/>
          <p:nvPr/>
        </p:nvSpPr>
        <p:spPr>
          <a:xfrm>
            <a:off x="4870519"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effectLst/>
                <a:uLnTx/>
                <a:uFillTx/>
                <a:latin typeface="Nokia Pure Text Light"/>
                <a:ea typeface="+mn-ea"/>
                <a:cs typeface="+mn-cs"/>
              </a:rPr>
              <a:t>7</a:t>
            </a:r>
            <a:endParaRPr kumimoji="0" lang="en-US" sz="6600" b="0" i="0" u="none" strike="noStrike" kern="1200" cap="none" spc="0" normalizeH="0" baseline="0" noProof="0" dirty="0" err="1">
              <a:ln>
                <a:noFill/>
              </a:ln>
              <a:effectLst/>
              <a:uLnTx/>
              <a:uFillTx/>
              <a:latin typeface="Nokia Pure Text Light"/>
              <a:ea typeface="+mn-ea"/>
              <a:cs typeface="+mn-cs"/>
            </a:endParaRPr>
          </a:p>
        </p:txBody>
      </p:sp>
      <p:sp>
        <p:nvSpPr>
          <p:cNvPr id="18" name="TextBox 17">
            <a:extLst>
              <a:ext uri="{FF2B5EF4-FFF2-40B4-BE49-F238E27FC236}">
                <a16:creationId xmlns:a16="http://schemas.microsoft.com/office/drawing/2014/main" id="{9C7F3ED9-238C-4DD0-A81E-EB5CB0ABFD88}"/>
              </a:ext>
            </a:extLst>
          </p:cNvPr>
          <p:cNvSpPr txBox="1"/>
          <p:nvPr/>
        </p:nvSpPr>
        <p:spPr>
          <a:xfrm>
            <a:off x="7010585" y="2765897"/>
            <a:ext cx="68640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600" b="0" i="0" u="none" strike="noStrike" kern="1200" cap="none" spc="0" normalizeH="0" baseline="0" noProof="0" dirty="0">
                <a:ln>
                  <a:noFill/>
                </a:ln>
                <a:solidFill>
                  <a:srgbClr val="BEC8D2"/>
                </a:solidFill>
                <a:effectLst/>
                <a:uLnTx/>
                <a:uFillTx/>
                <a:latin typeface="Nokia Pure Text Light"/>
                <a:ea typeface="+mn-ea"/>
                <a:cs typeface="+mn-cs"/>
              </a:rPr>
              <a:t>8</a:t>
            </a:r>
            <a:endParaRPr kumimoji="0" lang="en-US" sz="6600" b="0" i="0" u="none" strike="noStrike" kern="1200" cap="none" spc="0" normalizeH="0" baseline="0" noProof="0" dirty="0" err="1">
              <a:ln>
                <a:noFill/>
              </a:ln>
              <a:solidFill>
                <a:srgbClr val="BEC8D2"/>
              </a:solidFill>
              <a:effectLst/>
              <a:uLnTx/>
              <a:uFillTx/>
              <a:latin typeface="Nokia Pure Text Light"/>
              <a:ea typeface="+mn-ea"/>
              <a:cs typeface="+mn-cs"/>
            </a:endParaRPr>
          </a:p>
        </p:txBody>
      </p:sp>
      <p:cxnSp>
        <p:nvCxnSpPr>
          <p:cNvPr id="19" name="Straight Connector 18">
            <a:extLst>
              <a:ext uri="{FF2B5EF4-FFF2-40B4-BE49-F238E27FC236}">
                <a16:creationId xmlns:a16="http://schemas.microsoft.com/office/drawing/2014/main" id="{FC208A53-7102-408E-BFD0-E0E58BAA5D6D}"/>
              </a:ext>
            </a:extLst>
          </p:cNvPr>
          <p:cNvCxnSpPr/>
          <p:nvPr/>
        </p:nvCxnSpPr>
        <p:spPr>
          <a:xfrm>
            <a:off x="2615510"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840360D3-B939-4F42-95BE-4498A38F07A1}"/>
              </a:ext>
            </a:extLst>
          </p:cNvPr>
          <p:cNvCxnSpPr/>
          <p:nvPr/>
        </p:nvCxnSpPr>
        <p:spPr>
          <a:xfrm>
            <a:off x="4755578"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F3039DC9-C449-4A0C-8BE3-C3E7BE671AFE}"/>
              </a:ext>
            </a:extLst>
          </p:cNvPr>
          <p:cNvCxnSpPr/>
          <p:nvPr/>
        </p:nvCxnSpPr>
        <p:spPr>
          <a:xfrm>
            <a:off x="6895646" y="2824900"/>
            <a:ext cx="0" cy="2052000"/>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55FEE5EC-E8FA-4D9C-8FFF-F0A2CE3AEE6D}"/>
              </a:ext>
            </a:extLst>
          </p:cNvPr>
          <p:cNvSpPr txBox="1"/>
          <p:nvPr/>
        </p:nvSpPr>
        <p:spPr>
          <a:xfrm>
            <a:off x="740713"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Executive Summary</a:t>
            </a:r>
          </a:p>
        </p:txBody>
      </p:sp>
      <p:cxnSp>
        <p:nvCxnSpPr>
          <p:cNvPr id="23" name="Straight Connector 22">
            <a:extLst>
              <a:ext uri="{FF2B5EF4-FFF2-40B4-BE49-F238E27FC236}">
                <a16:creationId xmlns:a16="http://schemas.microsoft.com/office/drawing/2014/main" id="{7DD6AC73-FFB4-4F09-AA03-90866F90FB38}"/>
              </a:ext>
            </a:extLst>
          </p:cNvPr>
          <p:cNvCxnSpPr/>
          <p:nvPr/>
        </p:nvCxnSpPr>
        <p:spPr>
          <a:xfrm flipV="1">
            <a:off x="588111"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DC2750D6-053F-40A8-A383-DBEEA552791F}"/>
              </a:ext>
            </a:extLst>
          </p:cNvPr>
          <p:cNvCxnSpPr/>
          <p:nvPr/>
        </p:nvCxnSpPr>
        <p:spPr>
          <a:xfrm flipV="1">
            <a:off x="2767246"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38A01707-54CB-4D7E-A6D8-AF03869CA029}"/>
              </a:ext>
            </a:extLst>
          </p:cNvPr>
          <p:cNvCxnSpPr/>
          <p:nvPr/>
        </p:nvCxnSpPr>
        <p:spPr>
          <a:xfrm flipV="1">
            <a:off x="4907314" y="2612631"/>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DFF96715-E43E-43BD-83F7-C443C1C40240}"/>
              </a:ext>
            </a:extLst>
          </p:cNvPr>
          <p:cNvCxnSpPr/>
          <p:nvPr/>
        </p:nvCxnSpPr>
        <p:spPr>
          <a:xfrm flipV="1">
            <a:off x="7008313" y="2612235"/>
            <a:ext cx="1836596" cy="396"/>
          </a:xfrm>
          <a:prstGeom prst="line">
            <a:avLst/>
          </a:prstGeom>
          <a:ln w="3175">
            <a:solidFill>
              <a:schemeClr val="tx1"/>
            </a:solidFill>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56C86FAD-FE3B-4E8A-AEEE-2B557BC58632}"/>
              </a:ext>
            </a:extLst>
          </p:cNvPr>
          <p:cNvSpPr txBox="1"/>
          <p:nvPr/>
        </p:nvSpPr>
        <p:spPr>
          <a:xfrm>
            <a:off x="2767246" y="142247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Single RAN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Portfolio</a:t>
            </a:r>
          </a:p>
        </p:txBody>
      </p:sp>
      <p:sp>
        <p:nvSpPr>
          <p:cNvPr id="28" name="TextBox 27">
            <a:extLst>
              <a:ext uri="{FF2B5EF4-FFF2-40B4-BE49-F238E27FC236}">
                <a16:creationId xmlns:a16="http://schemas.microsoft.com/office/drawing/2014/main" id="{E08151F2-44AA-4B43-9544-C67B1FB43E4C}"/>
              </a:ext>
            </a:extLst>
          </p:cNvPr>
          <p:cNvSpPr txBox="1"/>
          <p:nvPr/>
        </p:nvSpPr>
        <p:spPr>
          <a:xfrm>
            <a:off x="4915273"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Benefits</a:t>
            </a:r>
          </a:p>
        </p:txBody>
      </p:sp>
      <p:sp>
        <p:nvSpPr>
          <p:cNvPr id="29" name="TextBox 28">
            <a:extLst>
              <a:ext uri="{FF2B5EF4-FFF2-40B4-BE49-F238E27FC236}">
                <a16:creationId xmlns:a16="http://schemas.microsoft.com/office/drawing/2014/main" id="{EDB9F1F9-2EA9-4E4E-B44C-8595ABE838F0}"/>
              </a:ext>
            </a:extLst>
          </p:cNvPr>
          <p:cNvSpPr txBox="1"/>
          <p:nvPr/>
        </p:nvSpPr>
        <p:spPr>
          <a:xfrm>
            <a:off x="7055340" y="1416632"/>
            <a:ext cx="161406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Sales Guidance</a:t>
            </a:r>
          </a:p>
        </p:txBody>
      </p:sp>
      <p:sp>
        <p:nvSpPr>
          <p:cNvPr id="30" name="TextBox 29">
            <a:extLst>
              <a:ext uri="{FF2B5EF4-FFF2-40B4-BE49-F238E27FC236}">
                <a16:creationId xmlns:a16="http://schemas.microsoft.com/office/drawing/2014/main" id="{40C6D51E-CDF4-452D-91A4-C78BF5F191EE}"/>
              </a:ext>
            </a:extLst>
          </p:cNvPr>
          <p:cNvSpPr txBox="1"/>
          <p:nvPr/>
        </p:nvSpPr>
        <p:spPr>
          <a:xfrm>
            <a:off x="695092" y="3805566"/>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Pricing</a:t>
            </a:r>
          </a:p>
        </p:txBody>
      </p:sp>
      <p:sp>
        <p:nvSpPr>
          <p:cNvPr id="31" name="TextBox 30">
            <a:extLst>
              <a:ext uri="{FF2B5EF4-FFF2-40B4-BE49-F238E27FC236}">
                <a16:creationId xmlns:a16="http://schemas.microsoft.com/office/drawing/2014/main" id="{AE5347D3-5AA7-469B-B913-076580E954DE}"/>
              </a:ext>
            </a:extLst>
          </p:cNvPr>
          <p:cNvSpPr txBox="1"/>
          <p:nvPr/>
        </p:nvSpPr>
        <p:spPr>
          <a:xfrm>
            <a:off x="2878510" y="3805565"/>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accent2"/>
                </a:solidFill>
                <a:effectLst/>
                <a:uLnTx/>
                <a:uFillTx/>
                <a:latin typeface="Nokia Pure Headline Light"/>
                <a:ea typeface="+mn-ea"/>
                <a:cs typeface="+mn-cs"/>
              </a:rPr>
              <a:t>CI</a:t>
            </a:r>
          </a:p>
        </p:txBody>
      </p:sp>
      <p:sp>
        <p:nvSpPr>
          <p:cNvPr id="32" name="TextBox 31">
            <a:extLst>
              <a:ext uri="{FF2B5EF4-FFF2-40B4-BE49-F238E27FC236}">
                <a16:creationId xmlns:a16="http://schemas.microsoft.com/office/drawing/2014/main" id="{D435BD30-2B93-4D32-99BE-D04170D9F7E1}"/>
              </a:ext>
            </a:extLst>
          </p:cNvPr>
          <p:cNvSpPr txBox="1"/>
          <p:nvPr/>
        </p:nvSpPr>
        <p:spPr>
          <a:xfrm>
            <a:off x="4975226"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Nokia Pure Headline Light"/>
                <a:ea typeface="+mn-ea"/>
                <a:cs typeface="+mn-cs"/>
              </a:rPr>
              <a:t>References</a:t>
            </a:r>
          </a:p>
        </p:txBody>
      </p:sp>
      <p:sp>
        <p:nvSpPr>
          <p:cNvPr id="33" name="TextBox 32">
            <a:extLst>
              <a:ext uri="{FF2B5EF4-FFF2-40B4-BE49-F238E27FC236}">
                <a16:creationId xmlns:a16="http://schemas.microsoft.com/office/drawing/2014/main" id="{3415854B-FDE5-4E88-8486-D7D0E3D83472}"/>
              </a:ext>
            </a:extLst>
          </p:cNvPr>
          <p:cNvSpPr txBox="1"/>
          <p:nvPr/>
        </p:nvSpPr>
        <p:spPr>
          <a:xfrm>
            <a:off x="7115293" y="3805564"/>
            <a:ext cx="161406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BEC8D2"/>
                </a:solidFill>
                <a:effectLst/>
                <a:uLnTx/>
                <a:uFillTx/>
                <a:latin typeface="Nokia Pure Headline Light"/>
                <a:ea typeface="+mn-ea"/>
                <a:cs typeface="+mn-cs"/>
              </a:rPr>
              <a:t>Contacts</a:t>
            </a:r>
          </a:p>
        </p:txBody>
      </p:sp>
    </p:spTree>
    <p:extLst>
      <p:ext uri="{BB962C8B-B14F-4D97-AF65-F5344CB8AC3E}">
        <p14:creationId xmlns:p14="http://schemas.microsoft.com/office/powerpoint/2010/main" val="2218298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6805-B406-4498-98D7-353025CFE15E}"/>
              </a:ext>
            </a:extLst>
          </p:cNvPr>
          <p:cNvSpPr txBox="1">
            <a:spLocks/>
          </p:cNvSpPr>
          <p:nvPr/>
        </p:nvSpPr>
        <p:spPr bwMode="auto">
          <a:xfrm>
            <a:off x="417600" y="279249"/>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000" b="0" kern="1200">
                <a:solidFill>
                  <a:schemeClr val="tx1"/>
                </a:solidFill>
                <a:latin typeface="+mj-lt"/>
                <a:ea typeface="Nokia Pure Headline Ultra Light" panose="020B0204020202020204" pitchFamily="34"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dirty="0">
                <a:solidFill>
                  <a:srgbClr val="124191"/>
                </a:solidFill>
                <a:latin typeface="Nokia Pure Headline Light"/>
              </a:rPr>
              <a:t>64</a:t>
            </a:r>
            <a:r>
              <a:rPr kumimoji="0" lang="en-US" sz="2000" b="0" i="0" u="none" strike="noStrike" kern="1200" cap="none" spc="0" normalizeH="0" baseline="0" noProof="0" dirty="0">
                <a:ln>
                  <a:noFill/>
                </a:ln>
                <a:solidFill>
                  <a:srgbClr val="124191"/>
                </a:solidFill>
                <a:effectLst/>
                <a:uLnTx/>
                <a:uFillTx/>
                <a:latin typeface="Nokia Pure Headline Light"/>
                <a:cs typeface="Arial"/>
              </a:rPr>
              <a:t> SRAN Release Customer References</a:t>
            </a:r>
            <a:endParaRPr kumimoji="0" lang="en-US" sz="1800" b="0" i="0" u="none" strike="noStrike" kern="1200" cap="none" spc="0" normalizeH="0" baseline="0" noProof="0" dirty="0">
              <a:ln>
                <a:noFill/>
              </a:ln>
              <a:solidFill>
                <a:srgbClr val="124191"/>
              </a:solidFill>
              <a:effectLst/>
              <a:uLnTx/>
              <a:uFillTx/>
              <a:latin typeface="Nokia Pure Headline Light"/>
              <a:ea typeface="ヒラギノ角ゴ Pro W3"/>
              <a:cs typeface="Arial" charset="0"/>
            </a:endParaRPr>
          </a:p>
        </p:txBody>
      </p:sp>
      <p:sp>
        <p:nvSpPr>
          <p:cNvPr id="3" name="Footer Placeholder 1">
            <a:extLst>
              <a:ext uri="{FF2B5EF4-FFF2-40B4-BE49-F238E27FC236}">
                <a16:creationId xmlns:a16="http://schemas.microsoft.com/office/drawing/2014/main" id="{3AF399FB-DF1F-4EAE-90A6-66FA7B387E32}"/>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rPr>
              <a:t>Nokia Internal Use</a:t>
            </a:r>
          </a:p>
        </p:txBody>
      </p:sp>
      <p:pic>
        <p:nvPicPr>
          <p:cNvPr id="4" name="Picture 3">
            <a:extLst>
              <a:ext uri="{FF2B5EF4-FFF2-40B4-BE49-F238E27FC236}">
                <a16:creationId xmlns:a16="http://schemas.microsoft.com/office/drawing/2014/main" id="{5C72E465-F857-4ED6-A2EB-7A0F41A03735}"/>
              </a:ext>
            </a:extLst>
          </p:cNvPr>
          <p:cNvPicPr>
            <a:picLocks noChangeAspect="1"/>
          </p:cNvPicPr>
          <p:nvPr/>
        </p:nvPicPr>
        <p:blipFill>
          <a:blip r:embed="rId2"/>
          <a:stretch>
            <a:fillRect/>
          </a:stretch>
        </p:blipFill>
        <p:spPr>
          <a:xfrm>
            <a:off x="3599589" y="1254632"/>
            <a:ext cx="1022505" cy="252000"/>
          </a:xfrm>
          <a:prstGeom prst="rect">
            <a:avLst/>
          </a:prstGeom>
        </p:spPr>
      </p:pic>
      <p:pic>
        <p:nvPicPr>
          <p:cNvPr id="5" name="Picture 1">
            <a:extLst>
              <a:ext uri="{FF2B5EF4-FFF2-40B4-BE49-F238E27FC236}">
                <a16:creationId xmlns:a16="http://schemas.microsoft.com/office/drawing/2014/main" id="{8EA0D5CF-BE82-4216-B4A5-7CE80688CF67}"/>
              </a:ext>
            </a:extLst>
          </p:cNvPr>
          <p:cNvPicPr>
            <a:picLocks noChangeAspect="1" noChangeArrowheads="1"/>
          </p:cNvPicPr>
          <p:nvPr/>
        </p:nvPicPr>
        <p:blipFill>
          <a:blip r:embed="rId3" cstate="screen"/>
          <a:srcRect/>
          <a:stretch>
            <a:fillRect/>
          </a:stretch>
        </p:blipFill>
        <p:spPr bwMode="auto">
          <a:xfrm>
            <a:off x="3380506" y="2000021"/>
            <a:ext cx="520287" cy="288000"/>
          </a:xfrm>
          <a:prstGeom prst="rect">
            <a:avLst/>
          </a:prstGeom>
          <a:noFill/>
          <a:ln w="9525">
            <a:noFill/>
            <a:miter lim="800000"/>
            <a:headEnd/>
            <a:tailEnd/>
          </a:ln>
        </p:spPr>
      </p:pic>
      <p:pic>
        <p:nvPicPr>
          <p:cNvPr id="6" name="Picture 5">
            <a:extLst>
              <a:ext uri="{FF2B5EF4-FFF2-40B4-BE49-F238E27FC236}">
                <a16:creationId xmlns:a16="http://schemas.microsoft.com/office/drawing/2014/main" id="{9DBD8B2F-77DB-41E7-AD10-3ACE4CC87D95}"/>
              </a:ext>
            </a:extLst>
          </p:cNvPr>
          <p:cNvPicPr>
            <a:picLocks noChangeAspect="1"/>
          </p:cNvPicPr>
          <p:nvPr/>
        </p:nvPicPr>
        <p:blipFill>
          <a:blip r:embed="rId4"/>
          <a:stretch>
            <a:fillRect/>
          </a:stretch>
        </p:blipFill>
        <p:spPr>
          <a:xfrm>
            <a:off x="5508294" y="2764718"/>
            <a:ext cx="475399" cy="612000"/>
          </a:xfrm>
          <a:prstGeom prst="rect">
            <a:avLst/>
          </a:prstGeom>
        </p:spPr>
      </p:pic>
      <p:pic>
        <p:nvPicPr>
          <p:cNvPr id="7" name="Picture 6">
            <a:extLst>
              <a:ext uri="{FF2B5EF4-FFF2-40B4-BE49-F238E27FC236}">
                <a16:creationId xmlns:a16="http://schemas.microsoft.com/office/drawing/2014/main" id="{11619BD3-430A-44AC-9DD5-0484A90E54BC}"/>
              </a:ext>
            </a:extLst>
          </p:cNvPr>
          <p:cNvPicPr>
            <a:picLocks noChangeAspect="1"/>
          </p:cNvPicPr>
          <p:nvPr/>
        </p:nvPicPr>
        <p:blipFill>
          <a:blip r:embed="rId5"/>
          <a:stretch>
            <a:fillRect/>
          </a:stretch>
        </p:blipFill>
        <p:spPr>
          <a:xfrm>
            <a:off x="3852620" y="3796502"/>
            <a:ext cx="613318" cy="318926"/>
          </a:xfrm>
          <a:prstGeom prst="rect">
            <a:avLst/>
          </a:prstGeom>
        </p:spPr>
      </p:pic>
      <p:pic>
        <p:nvPicPr>
          <p:cNvPr id="8" name="Picture 7">
            <a:extLst>
              <a:ext uri="{FF2B5EF4-FFF2-40B4-BE49-F238E27FC236}">
                <a16:creationId xmlns:a16="http://schemas.microsoft.com/office/drawing/2014/main" id="{70ED4116-7216-4EA3-9139-CEAE4A8DCC74}"/>
              </a:ext>
            </a:extLst>
          </p:cNvPr>
          <p:cNvPicPr>
            <a:picLocks noChangeAspect="1"/>
          </p:cNvPicPr>
          <p:nvPr/>
        </p:nvPicPr>
        <p:blipFill>
          <a:blip r:embed="rId6"/>
          <a:stretch>
            <a:fillRect/>
          </a:stretch>
        </p:blipFill>
        <p:spPr>
          <a:xfrm>
            <a:off x="5894966" y="3188684"/>
            <a:ext cx="630000" cy="252000"/>
          </a:xfrm>
          <a:prstGeom prst="rect">
            <a:avLst/>
          </a:prstGeom>
        </p:spPr>
      </p:pic>
      <p:pic>
        <p:nvPicPr>
          <p:cNvPr id="9" name="Picture 8">
            <a:extLst>
              <a:ext uri="{FF2B5EF4-FFF2-40B4-BE49-F238E27FC236}">
                <a16:creationId xmlns:a16="http://schemas.microsoft.com/office/drawing/2014/main" id="{E425D065-85AF-46D3-9B00-23454B69BD50}"/>
              </a:ext>
            </a:extLst>
          </p:cNvPr>
          <p:cNvPicPr>
            <a:picLocks noChangeAspect="1"/>
          </p:cNvPicPr>
          <p:nvPr/>
        </p:nvPicPr>
        <p:blipFill>
          <a:blip r:embed="rId7"/>
          <a:stretch>
            <a:fillRect/>
          </a:stretch>
        </p:blipFill>
        <p:spPr>
          <a:xfrm>
            <a:off x="5996780" y="3548037"/>
            <a:ext cx="529646" cy="324000"/>
          </a:xfrm>
          <a:prstGeom prst="rect">
            <a:avLst/>
          </a:prstGeom>
        </p:spPr>
      </p:pic>
      <p:pic>
        <p:nvPicPr>
          <p:cNvPr id="10" name="Picture 9">
            <a:extLst>
              <a:ext uri="{FF2B5EF4-FFF2-40B4-BE49-F238E27FC236}">
                <a16:creationId xmlns:a16="http://schemas.microsoft.com/office/drawing/2014/main" id="{91EAA69E-48B0-429D-8DD3-1184FCE5AC4E}"/>
              </a:ext>
            </a:extLst>
          </p:cNvPr>
          <p:cNvPicPr>
            <a:picLocks noChangeAspect="1"/>
          </p:cNvPicPr>
          <p:nvPr/>
        </p:nvPicPr>
        <p:blipFill>
          <a:blip r:embed="rId8"/>
          <a:stretch>
            <a:fillRect/>
          </a:stretch>
        </p:blipFill>
        <p:spPr>
          <a:xfrm>
            <a:off x="6536301" y="3857592"/>
            <a:ext cx="596490" cy="432000"/>
          </a:xfrm>
          <a:prstGeom prst="rect">
            <a:avLst/>
          </a:prstGeom>
        </p:spPr>
      </p:pic>
      <p:pic>
        <p:nvPicPr>
          <p:cNvPr id="11" name="Picture 10">
            <a:extLst>
              <a:ext uri="{FF2B5EF4-FFF2-40B4-BE49-F238E27FC236}">
                <a16:creationId xmlns:a16="http://schemas.microsoft.com/office/drawing/2014/main" id="{885F45D9-12F2-4433-8F51-5A8176D1446F}"/>
              </a:ext>
            </a:extLst>
          </p:cNvPr>
          <p:cNvPicPr>
            <a:picLocks noChangeAspect="1"/>
          </p:cNvPicPr>
          <p:nvPr/>
        </p:nvPicPr>
        <p:blipFill>
          <a:blip r:embed="rId9"/>
          <a:stretch>
            <a:fillRect/>
          </a:stretch>
        </p:blipFill>
        <p:spPr>
          <a:xfrm>
            <a:off x="7529187" y="1997459"/>
            <a:ext cx="891285" cy="504000"/>
          </a:xfrm>
          <a:prstGeom prst="rect">
            <a:avLst/>
          </a:prstGeom>
        </p:spPr>
      </p:pic>
      <p:pic>
        <p:nvPicPr>
          <p:cNvPr id="12" name="Picture 11">
            <a:extLst>
              <a:ext uri="{FF2B5EF4-FFF2-40B4-BE49-F238E27FC236}">
                <a16:creationId xmlns:a16="http://schemas.microsoft.com/office/drawing/2014/main" id="{4705B15A-A22B-4921-B5BE-250521DA5E03}"/>
              </a:ext>
            </a:extLst>
          </p:cNvPr>
          <p:cNvPicPr>
            <a:picLocks noChangeAspect="1"/>
          </p:cNvPicPr>
          <p:nvPr/>
        </p:nvPicPr>
        <p:blipFill>
          <a:blip r:embed="rId10"/>
          <a:stretch>
            <a:fillRect/>
          </a:stretch>
        </p:blipFill>
        <p:spPr>
          <a:xfrm>
            <a:off x="3073582" y="2784458"/>
            <a:ext cx="660821" cy="388718"/>
          </a:xfrm>
          <a:prstGeom prst="rect">
            <a:avLst/>
          </a:prstGeom>
        </p:spPr>
      </p:pic>
      <p:pic>
        <p:nvPicPr>
          <p:cNvPr id="13" name="Picture 12">
            <a:extLst>
              <a:ext uri="{FF2B5EF4-FFF2-40B4-BE49-F238E27FC236}">
                <a16:creationId xmlns:a16="http://schemas.microsoft.com/office/drawing/2014/main" id="{9D252BEE-ECD2-4B54-BE88-FEF198175246}"/>
              </a:ext>
            </a:extLst>
          </p:cNvPr>
          <p:cNvPicPr>
            <a:picLocks noChangeAspect="1"/>
          </p:cNvPicPr>
          <p:nvPr/>
        </p:nvPicPr>
        <p:blipFill>
          <a:blip r:embed="rId11"/>
          <a:stretch>
            <a:fillRect/>
          </a:stretch>
        </p:blipFill>
        <p:spPr>
          <a:xfrm>
            <a:off x="2921561" y="2331039"/>
            <a:ext cx="363002" cy="368340"/>
          </a:xfrm>
          <a:prstGeom prst="rect">
            <a:avLst/>
          </a:prstGeom>
        </p:spPr>
      </p:pic>
      <p:pic>
        <p:nvPicPr>
          <p:cNvPr id="14" name="Picture 13">
            <a:extLst>
              <a:ext uri="{FF2B5EF4-FFF2-40B4-BE49-F238E27FC236}">
                <a16:creationId xmlns:a16="http://schemas.microsoft.com/office/drawing/2014/main" id="{8D3DB725-DAA5-4B42-8220-E81D67861693}"/>
              </a:ext>
            </a:extLst>
          </p:cNvPr>
          <p:cNvPicPr>
            <a:picLocks noChangeAspect="1"/>
          </p:cNvPicPr>
          <p:nvPr/>
        </p:nvPicPr>
        <p:blipFill>
          <a:blip r:embed="rId12"/>
          <a:stretch>
            <a:fillRect/>
          </a:stretch>
        </p:blipFill>
        <p:spPr>
          <a:xfrm>
            <a:off x="5213312" y="3710037"/>
            <a:ext cx="553267" cy="343309"/>
          </a:xfrm>
          <a:prstGeom prst="rect">
            <a:avLst/>
          </a:prstGeom>
        </p:spPr>
      </p:pic>
      <p:pic>
        <p:nvPicPr>
          <p:cNvPr id="15" name="Picture 14">
            <a:extLst>
              <a:ext uri="{FF2B5EF4-FFF2-40B4-BE49-F238E27FC236}">
                <a16:creationId xmlns:a16="http://schemas.microsoft.com/office/drawing/2014/main" id="{8AC90F87-646B-4523-9B6A-F2B372212323}"/>
              </a:ext>
            </a:extLst>
          </p:cNvPr>
          <p:cNvPicPr>
            <a:picLocks noChangeAspect="1"/>
          </p:cNvPicPr>
          <p:nvPr/>
        </p:nvPicPr>
        <p:blipFill>
          <a:blip r:embed="rId13"/>
          <a:stretch>
            <a:fillRect/>
          </a:stretch>
        </p:blipFill>
        <p:spPr>
          <a:xfrm>
            <a:off x="3708931" y="3049495"/>
            <a:ext cx="427454" cy="608716"/>
          </a:xfrm>
          <a:prstGeom prst="rect">
            <a:avLst/>
          </a:prstGeom>
        </p:spPr>
      </p:pic>
      <p:sp>
        <p:nvSpPr>
          <p:cNvPr id="16" name="AutoShape 2" descr="Kuvahaun tulos haulle vnpt vietnam logo">
            <a:extLst>
              <a:ext uri="{FF2B5EF4-FFF2-40B4-BE49-F238E27FC236}">
                <a16:creationId xmlns:a16="http://schemas.microsoft.com/office/drawing/2014/main" id="{F8D6BEEB-8B23-4527-B3D8-88DC8101BF13}"/>
              </a:ext>
            </a:extLst>
          </p:cNvPr>
          <p:cNvSpPr>
            <a:spLocks noChangeAspect="1" noChangeArrowheads="1"/>
          </p:cNvSpPr>
          <p:nvPr/>
        </p:nvSpPr>
        <p:spPr bwMode="auto">
          <a:xfrm>
            <a:off x="4067175" y="1924050"/>
            <a:ext cx="1009650" cy="1295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fi-FI" kern="0">
              <a:solidFill>
                <a:srgbClr val="124191"/>
              </a:solidFill>
              <a:latin typeface="Arial" charset="0"/>
            </a:endParaRPr>
          </a:p>
        </p:txBody>
      </p:sp>
      <p:pic>
        <p:nvPicPr>
          <p:cNvPr id="17" name="Picture 16">
            <a:extLst>
              <a:ext uri="{FF2B5EF4-FFF2-40B4-BE49-F238E27FC236}">
                <a16:creationId xmlns:a16="http://schemas.microsoft.com/office/drawing/2014/main" id="{752398E4-7D03-4EC7-A0F6-E44BE85D6130}"/>
              </a:ext>
            </a:extLst>
          </p:cNvPr>
          <p:cNvPicPr>
            <a:picLocks noChangeAspect="1"/>
          </p:cNvPicPr>
          <p:nvPr/>
        </p:nvPicPr>
        <p:blipFill>
          <a:blip r:embed="rId14"/>
          <a:stretch>
            <a:fillRect/>
          </a:stretch>
        </p:blipFill>
        <p:spPr>
          <a:xfrm>
            <a:off x="7394056" y="2684705"/>
            <a:ext cx="361741" cy="467616"/>
          </a:xfrm>
          <a:prstGeom prst="rect">
            <a:avLst/>
          </a:prstGeom>
        </p:spPr>
      </p:pic>
      <p:pic>
        <p:nvPicPr>
          <p:cNvPr id="18" name="Picture 17">
            <a:extLst>
              <a:ext uri="{FF2B5EF4-FFF2-40B4-BE49-F238E27FC236}">
                <a16:creationId xmlns:a16="http://schemas.microsoft.com/office/drawing/2014/main" id="{684C5041-D997-4E52-83D3-1197AA0B56C4}"/>
              </a:ext>
            </a:extLst>
          </p:cNvPr>
          <p:cNvPicPr>
            <a:picLocks noChangeAspect="1"/>
          </p:cNvPicPr>
          <p:nvPr/>
        </p:nvPicPr>
        <p:blipFill>
          <a:blip r:embed="rId15"/>
          <a:stretch>
            <a:fillRect/>
          </a:stretch>
        </p:blipFill>
        <p:spPr>
          <a:xfrm>
            <a:off x="7877249" y="3364682"/>
            <a:ext cx="704702" cy="326694"/>
          </a:xfrm>
          <a:prstGeom prst="rect">
            <a:avLst/>
          </a:prstGeom>
        </p:spPr>
      </p:pic>
      <p:pic>
        <p:nvPicPr>
          <p:cNvPr id="19" name="Picture 18">
            <a:extLst>
              <a:ext uri="{FF2B5EF4-FFF2-40B4-BE49-F238E27FC236}">
                <a16:creationId xmlns:a16="http://schemas.microsoft.com/office/drawing/2014/main" id="{29ABBD59-3760-4239-8387-63C8DC1D81C8}"/>
              </a:ext>
            </a:extLst>
          </p:cNvPr>
          <p:cNvPicPr>
            <a:picLocks noChangeAspect="1"/>
          </p:cNvPicPr>
          <p:nvPr/>
        </p:nvPicPr>
        <p:blipFill>
          <a:blip r:embed="rId16"/>
          <a:stretch>
            <a:fillRect/>
          </a:stretch>
        </p:blipFill>
        <p:spPr>
          <a:xfrm>
            <a:off x="4719234" y="1140545"/>
            <a:ext cx="618813" cy="410143"/>
          </a:xfrm>
          <a:prstGeom prst="rect">
            <a:avLst/>
          </a:prstGeom>
        </p:spPr>
      </p:pic>
      <p:pic>
        <p:nvPicPr>
          <p:cNvPr id="20" name="Picture 19">
            <a:extLst>
              <a:ext uri="{FF2B5EF4-FFF2-40B4-BE49-F238E27FC236}">
                <a16:creationId xmlns:a16="http://schemas.microsoft.com/office/drawing/2014/main" id="{E7050B34-E4E4-452E-A1E5-E510021C43D3}"/>
              </a:ext>
            </a:extLst>
          </p:cNvPr>
          <p:cNvPicPr>
            <a:picLocks noChangeAspect="1"/>
          </p:cNvPicPr>
          <p:nvPr/>
        </p:nvPicPr>
        <p:blipFill>
          <a:blip r:embed="rId17"/>
          <a:stretch>
            <a:fillRect/>
          </a:stretch>
        </p:blipFill>
        <p:spPr>
          <a:xfrm>
            <a:off x="5867784" y="983779"/>
            <a:ext cx="1299058" cy="685613"/>
          </a:xfrm>
          <a:prstGeom prst="rect">
            <a:avLst/>
          </a:prstGeom>
        </p:spPr>
      </p:pic>
      <p:pic>
        <p:nvPicPr>
          <p:cNvPr id="21" name="Picture 20">
            <a:extLst>
              <a:ext uri="{FF2B5EF4-FFF2-40B4-BE49-F238E27FC236}">
                <a16:creationId xmlns:a16="http://schemas.microsoft.com/office/drawing/2014/main" id="{105BDE92-4E6E-45AD-8D8F-F49EF073D5CF}"/>
              </a:ext>
            </a:extLst>
          </p:cNvPr>
          <p:cNvPicPr>
            <a:picLocks noChangeAspect="1"/>
          </p:cNvPicPr>
          <p:nvPr/>
        </p:nvPicPr>
        <p:blipFill>
          <a:blip r:embed="rId18"/>
          <a:stretch>
            <a:fillRect/>
          </a:stretch>
        </p:blipFill>
        <p:spPr>
          <a:xfrm>
            <a:off x="5556163" y="1057760"/>
            <a:ext cx="420926" cy="360000"/>
          </a:xfrm>
          <a:prstGeom prst="rect">
            <a:avLst/>
          </a:prstGeom>
        </p:spPr>
      </p:pic>
      <p:pic>
        <p:nvPicPr>
          <p:cNvPr id="22" name="Picture 21">
            <a:extLst>
              <a:ext uri="{FF2B5EF4-FFF2-40B4-BE49-F238E27FC236}">
                <a16:creationId xmlns:a16="http://schemas.microsoft.com/office/drawing/2014/main" id="{34F63CAA-BDD7-4DC7-B287-F63DC6CB69E9}"/>
              </a:ext>
            </a:extLst>
          </p:cNvPr>
          <p:cNvPicPr>
            <a:picLocks noChangeAspect="1"/>
          </p:cNvPicPr>
          <p:nvPr/>
        </p:nvPicPr>
        <p:blipFill>
          <a:blip r:embed="rId19"/>
          <a:stretch>
            <a:fillRect/>
          </a:stretch>
        </p:blipFill>
        <p:spPr>
          <a:xfrm>
            <a:off x="7069919" y="1047728"/>
            <a:ext cx="573974" cy="573974"/>
          </a:xfrm>
          <a:prstGeom prst="rect">
            <a:avLst/>
          </a:prstGeom>
        </p:spPr>
      </p:pic>
      <p:pic>
        <p:nvPicPr>
          <p:cNvPr id="23" name="Picture 22">
            <a:extLst>
              <a:ext uri="{FF2B5EF4-FFF2-40B4-BE49-F238E27FC236}">
                <a16:creationId xmlns:a16="http://schemas.microsoft.com/office/drawing/2014/main" id="{34DC3CDB-CD2D-45A7-A6CD-134D96421F2A}"/>
              </a:ext>
            </a:extLst>
          </p:cNvPr>
          <p:cNvPicPr>
            <a:picLocks noChangeAspect="1"/>
          </p:cNvPicPr>
          <p:nvPr/>
        </p:nvPicPr>
        <p:blipFill>
          <a:blip r:embed="rId20"/>
          <a:stretch>
            <a:fillRect/>
          </a:stretch>
        </p:blipFill>
        <p:spPr>
          <a:xfrm>
            <a:off x="8048577" y="2645962"/>
            <a:ext cx="476377" cy="476377"/>
          </a:xfrm>
          <a:prstGeom prst="rect">
            <a:avLst/>
          </a:prstGeom>
        </p:spPr>
      </p:pic>
      <p:pic>
        <p:nvPicPr>
          <p:cNvPr id="24" name="Picture 23">
            <a:extLst>
              <a:ext uri="{FF2B5EF4-FFF2-40B4-BE49-F238E27FC236}">
                <a16:creationId xmlns:a16="http://schemas.microsoft.com/office/drawing/2014/main" id="{5F2C6501-9D83-4AD2-86DD-470C8F275650}"/>
              </a:ext>
            </a:extLst>
          </p:cNvPr>
          <p:cNvPicPr>
            <a:picLocks noChangeAspect="1"/>
          </p:cNvPicPr>
          <p:nvPr/>
        </p:nvPicPr>
        <p:blipFill>
          <a:blip r:embed="rId21"/>
          <a:stretch>
            <a:fillRect/>
          </a:stretch>
        </p:blipFill>
        <p:spPr>
          <a:xfrm>
            <a:off x="4636152" y="3931972"/>
            <a:ext cx="446420" cy="444837"/>
          </a:xfrm>
          <a:prstGeom prst="rect">
            <a:avLst/>
          </a:prstGeom>
        </p:spPr>
      </p:pic>
      <p:pic>
        <p:nvPicPr>
          <p:cNvPr id="25" name="Picture 24">
            <a:extLst>
              <a:ext uri="{FF2B5EF4-FFF2-40B4-BE49-F238E27FC236}">
                <a16:creationId xmlns:a16="http://schemas.microsoft.com/office/drawing/2014/main" id="{93B904E0-01BC-444C-BAB6-2DED2A49C724}"/>
              </a:ext>
            </a:extLst>
          </p:cNvPr>
          <p:cNvPicPr>
            <a:picLocks noChangeAspect="1"/>
          </p:cNvPicPr>
          <p:nvPr/>
        </p:nvPicPr>
        <p:blipFill>
          <a:blip r:embed="rId22"/>
          <a:stretch>
            <a:fillRect/>
          </a:stretch>
        </p:blipFill>
        <p:spPr>
          <a:xfrm>
            <a:off x="1726267" y="3488611"/>
            <a:ext cx="526893" cy="219236"/>
          </a:xfrm>
          <a:prstGeom prst="rect">
            <a:avLst/>
          </a:prstGeom>
        </p:spPr>
      </p:pic>
      <p:pic>
        <p:nvPicPr>
          <p:cNvPr id="26" name="Picture 25">
            <a:extLst>
              <a:ext uri="{FF2B5EF4-FFF2-40B4-BE49-F238E27FC236}">
                <a16:creationId xmlns:a16="http://schemas.microsoft.com/office/drawing/2014/main" id="{95A60BBE-FA1E-4F79-A8EE-0C686B95E0C6}"/>
              </a:ext>
            </a:extLst>
          </p:cNvPr>
          <p:cNvPicPr>
            <a:picLocks noChangeAspect="1"/>
          </p:cNvPicPr>
          <p:nvPr/>
        </p:nvPicPr>
        <p:blipFill>
          <a:blip r:embed="rId23"/>
          <a:stretch>
            <a:fillRect/>
          </a:stretch>
        </p:blipFill>
        <p:spPr>
          <a:xfrm>
            <a:off x="1627188" y="2968523"/>
            <a:ext cx="376158" cy="374824"/>
          </a:xfrm>
          <a:prstGeom prst="rect">
            <a:avLst/>
          </a:prstGeom>
        </p:spPr>
      </p:pic>
      <p:pic>
        <p:nvPicPr>
          <p:cNvPr id="27" name="Picture 26">
            <a:extLst>
              <a:ext uri="{FF2B5EF4-FFF2-40B4-BE49-F238E27FC236}">
                <a16:creationId xmlns:a16="http://schemas.microsoft.com/office/drawing/2014/main" id="{3010F844-0F52-458D-ADAA-8351196FEBAB}"/>
              </a:ext>
            </a:extLst>
          </p:cNvPr>
          <p:cNvPicPr>
            <a:picLocks noChangeAspect="1"/>
          </p:cNvPicPr>
          <p:nvPr/>
        </p:nvPicPr>
        <p:blipFill>
          <a:blip r:embed="rId24"/>
          <a:stretch>
            <a:fillRect/>
          </a:stretch>
        </p:blipFill>
        <p:spPr>
          <a:xfrm>
            <a:off x="1734712" y="3872500"/>
            <a:ext cx="748347" cy="265902"/>
          </a:xfrm>
          <a:prstGeom prst="rect">
            <a:avLst/>
          </a:prstGeom>
        </p:spPr>
      </p:pic>
      <p:grpSp>
        <p:nvGrpSpPr>
          <p:cNvPr id="28" name="Group 27">
            <a:extLst>
              <a:ext uri="{FF2B5EF4-FFF2-40B4-BE49-F238E27FC236}">
                <a16:creationId xmlns:a16="http://schemas.microsoft.com/office/drawing/2014/main" id="{45EB10CF-989F-4D5E-BABD-304D181C22EA}"/>
              </a:ext>
            </a:extLst>
          </p:cNvPr>
          <p:cNvGrpSpPr/>
          <p:nvPr/>
        </p:nvGrpSpPr>
        <p:grpSpPr>
          <a:xfrm>
            <a:off x="877824" y="1496726"/>
            <a:ext cx="7327392" cy="2638265"/>
            <a:chOff x="877824" y="1496726"/>
            <a:chExt cx="7327392" cy="2638265"/>
          </a:xfrm>
        </p:grpSpPr>
        <p:grpSp>
          <p:nvGrpSpPr>
            <p:cNvPr id="29" name="Group 333">
              <a:extLst>
                <a:ext uri="{FF2B5EF4-FFF2-40B4-BE49-F238E27FC236}">
                  <a16:creationId xmlns:a16="http://schemas.microsoft.com/office/drawing/2014/main" id="{83A5C6F0-05BC-4F44-A374-E30BA9900365}"/>
                </a:ext>
              </a:extLst>
            </p:cNvPr>
            <p:cNvGrpSpPr/>
            <p:nvPr/>
          </p:nvGrpSpPr>
          <p:grpSpPr>
            <a:xfrm>
              <a:off x="877824" y="1496726"/>
              <a:ext cx="7327392" cy="2638265"/>
              <a:chOff x="418120" y="1089268"/>
              <a:chExt cx="7025676" cy="3306886"/>
            </a:xfrm>
            <a:solidFill>
              <a:srgbClr val="D8D9DA"/>
            </a:solidFill>
          </p:grpSpPr>
          <p:grpSp>
            <p:nvGrpSpPr>
              <p:cNvPr id="32" name="Group 318">
                <a:extLst>
                  <a:ext uri="{FF2B5EF4-FFF2-40B4-BE49-F238E27FC236}">
                    <a16:creationId xmlns:a16="http://schemas.microsoft.com/office/drawing/2014/main" id="{DD676EE9-13C7-4707-969A-6145BF7CFE84}"/>
                  </a:ext>
                </a:extLst>
              </p:cNvPr>
              <p:cNvGrpSpPr/>
              <p:nvPr/>
            </p:nvGrpSpPr>
            <p:grpSpPr>
              <a:xfrm>
                <a:off x="4353224" y="2037423"/>
                <a:ext cx="928727" cy="681325"/>
                <a:chOff x="4353224" y="2037423"/>
                <a:chExt cx="928727" cy="681325"/>
              </a:xfrm>
              <a:grpFill/>
            </p:grpSpPr>
            <p:sp>
              <p:nvSpPr>
                <p:cNvPr id="333" name="Freeform 56">
                  <a:extLst>
                    <a:ext uri="{FF2B5EF4-FFF2-40B4-BE49-F238E27FC236}">
                      <a16:creationId xmlns:a16="http://schemas.microsoft.com/office/drawing/2014/main" id="{7784B019-B6C6-4AD3-8366-D075A9679B37}"/>
                    </a:ext>
                  </a:extLst>
                </p:cNvPr>
                <p:cNvSpPr>
                  <a:spLocks/>
                </p:cNvSpPr>
                <p:nvPr/>
              </p:nvSpPr>
              <p:spPr bwMode="auto">
                <a:xfrm>
                  <a:off x="4577311" y="2552950"/>
                  <a:ext cx="222790" cy="165798"/>
                </a:xfrm>
                <a:custGeom>
                  <a:avLst/>
                  <a:gdLst>
                    <a:gd name="T0" fmla="*/ 96837 w 172"/>
                    <a:gd name="T1" fmla="*/ 77787 h 128"/>
                    <a:gd name="T2" fmla="*/ 44450 w 172"/>
                    <a:gd name="T3" fmla="*/ 41275 h 128"/>
                    <a:gd name="T4" fmla="*/ 19050 w 172"/>
                    <a:gd name="T5" fmla="*/ 50800 h 128"/>
                    <a:gd name="T6" fmla="*/ 19050 w 172"/>
                    <a:gd name="T7" fmla="*/ 77787 h 128"/>
                    <a:gd name="T8" fmla="*/ 0 w 172"/>
                    <a:gd name="T9" fmla="*/ 87312 h 128"/>
                    <a:gd name="T10" fmla="*/ 25400 w 172"/>
                    <a:gd name="T11" fmla="*/ 193675 h 128"/>
                    <a:gd name="T12" fmla="*/ 34925 w 172"/>
                    <a:gd name="T13" fmla="*/ 203200 h 128"/>
                    <a:gd name="T14" fmla="*/ 193675 w 172"/>
                    <a:gd name="T15" fmla="*/ 131762 h 128"/>
                    <a:gd name="T16" fmla="*/ 257175 w 172"/>
                    <a:gd name="T17" fmla="*/ 112712 h 128"/>
                    <a:gd name="T18" fmla="*/ 273050 w 172"/>
                    <a:gd name="T19" fmla="*/ 77787 h 128"/>
                    <a:gd name="T20" fmla="*/ 257175 w 172"/>
                    <a:gd name="T21" fmla="*/ 0 h 128"/>
                    <a:gd name="T22" fmla="*/ 141287 w 172"/>
                    <a:gd name="T23" fmla="*/ 15875 h 128"/>
                    <a:gd name="T24" fmla="*/ 96837 w 172"/>
                    <a:gd name="T25" fmla="*/ 77787 h 128"/>
                    <a:gd name="T26" fmla="*/ 96837 w 172"/>
                    <a:gd name="T27" fmla="*/ 77787 h 1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2"/>
                    <a:gd name="T43" fmla="*/ 0 h 128"/>
                    <a:gd name="T44" fmla="*/ 172 w 172"/>
                    <a:gd name="T45" fmla="*/ 128 h 1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2" h="128">
                      <a:moveTo>
                        <a:pt x="61" y="49"/>
                      </a:moveTo>
                      <a:lnTo>
                        <a:pt x="28" y="26"/>
                      </a:lnTo>
                      <a:lnTo>
                        <a:pt x="12" y="32"/>
                      </a:lnTo>
                      <a:lnTo>
                        <a:pt x="12" y="49"/>
                      </a:lnTo>
                      <a:lnTo>
                        <a:pt x="0" y="55"/>
                      </a:lnTo>
                      <a:lnTo>
                        <a:pt x="16" y="122"/>
                      </a:lnTo>
                      <a:lnTo>
                        <a:pt x="22" y="128"/>
                      </a:lnTo>
                      <a:lnTo>
                        <a:pt x="122" y="83"/>
                      </a:lnTo>
                      <a:lnTo>
                        <a:pt x="162" y="71"/>
                      </a:lnTo>
                      <a:lnTo>
                        <a:pt x="172" y="49"/>
                      </a:lnTo>
                      <a:lnTo>
                        <a:pt x="162" y="0"/>
                      </a:lnTo>
                      <a:lnTo>
                        <a:pt x="89" y="10"/>
                      </a:lnTo>
                      <a:lnTo>
                        <a:pt x="61" y="4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34" name="Freeform 57">
                  <a:extLst>
                    <a:ext uri="{FF2B5EF4-FFF2-40B4-BE49-F238E27FC236}">
                      <a16:creationId xmlns:a16="http://schemas.microsoft.com/office/drawing/2014/main" id="{F409E130-A0DF-49DE-82B0-E1253B163ADA}"/>
                    </a:ext>
                  </a:extLst>
                </p:cNvPr>
                <p:cNvSpPr>
                  <a:spLocks/>
                </p:cNvSpPr>
                <p:nvPr/>
              </p:nvSpPr>
              <p:spPr bwMode="auto">
                <a:xfrm>
                  <a:off x="4787149" y="2405286"/>
                  <a:ext cx="165798" cy="211133"/>
                </a:xfrm>
                <a:custGeom>
                  <a:avLst/>
                  <a:gdLst>
                    <a:gd name="T0" fmla="*/ 203200 w 128"/>
                    <a:gd name="T1" fmla="*/ 74613 h 163"/>
                    <a:gd name="T2" fmla="*/ 138112 w 128"/>
                    <a:gd name="T3" fmla="*/ 46038 h 163"/>
                    <a:gd name="T4" fmla="*/ 106362 w 128"/>
                    <a:gd name="T5" fmla="*/ 0 h 163"/>
                    <a:gd name="T6" fmla="*/ 77787 w 128"/>
                    <a:gd name="T7" fmla="*/ 65088 h 163"/>
                    <a:gd name="T8" fmla="*/ 96837 w 128"/>
                    <a:gd name="T9" fmla="*/ 90488 h 163"/>
                    <a:gd name="T10" fmla="*/ 52387 w 128"/>
                    <a:gd name="T11" fmla="*/ 161925 h 163"/>
                    <a:gd name="T12" fmla="*/ 0 w 128"/>
                    <a:gd name="T13" fmla="*/ 180975 h 163"/>
                    <a:gd name="T14" fmla="*/ 15875 w 128"/>
                    <a:gd name="T15" fmla="*/ 258763 h 163"/>
                    <a:gd name="T16" fmla="*/ 71437 w 128"/>
                    <a:gd name="T17" fmla="*/ 241300 h 163"/>
                    <a:gd name="T18" fmla="*/ 77787 w 128"/>
                    <a:gd name="T19" fmla="*/ 222250 h 163"/>
                    <a:gd name="T20" fmla="*/ 112712 w 128"/>
                    <a:gd name="T21" fmla="*/ 212725 h 163"/>
                    <a:gd name="T22" fmla="*/ 122237 w 128"/>
                    <a:gd name="T23" fmla="*/ 196850 h 163"/>
                    <a:gd name="T24" fmla="*/ 149225 w 128"/>
                    <a:gd name="T25" fmla="*/ 180975 h 163"/>
                    <a:gd name="T26" fmla="*/ 203200 w 128"/>
                    <a:gd name="T27" fmla="*/ 74613 h 163"/>
                    <a:gd name="T28" fmla="*/ 203200 w 128"/>
                    <a:gd name="T29" fmla="*/ 74613 h 1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8"/>
                    <a:gd name="T46" fmla="*/ 0 h 163"/>
                    <a:gd name="T47" fmla="*/ 128 w 128"/>
                    <a:gd name="T48" fmla="*/ 163 h 1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8" h="163">
                      <a:moveTo>
                        <a:pt x="128" y="47"/>
                      </a:moveTo>
                      <a:lnTo>
                        <a:pt x="87" y="29"/>
                      </a:lnTo>
                      <a:lnTo>
                        <a:pt x="67" y="0"/>
                      </a:lnTo>
                      <a:lnTo>
                        <a:pt x="49" y="41"/>
                      </a:lnTo>
                      <a:lnTo>
                        <a:pt x="61" y="57"/>
                      </a:lnTo>
                      <a:lnTo>
                        <a:pt x="33" y="102"/>
                      </a:lnTo>
                      <a:lnTo>
                        <a:pt x="0" y="114"/>
                      </a:lnTo>
                      <a:lnTo>
                        <a:pt x="10" y="163"/>
                      </a:lnTo>
                      <a:lnTo>
                        <a:pt x="45" y="152"/>
                      </a:lnTo>
                      <a:lnTo>
                        <a:pt x="49" y="140"/>
                      </a:lnTo>
                      <a:lnTo>
                        <a:pt x="71" y="134"/>
                      </a:lnTo>
                      <a:lnTo>
                        <a:pt x="77" y="124"/>
                      </a:lnTo>
                      <a:lnTo>
                        <a:pt x="94" y="114"/>
                      </a:lnTo>
                      <a:lnTo>
                        <a:pt x="128" y="4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35" name="Freeform 58">
                  <a:extLst>
                    <a:ext uri="{FF2B5EF4-FFF2-40B4-BE49-F238E27FC236}">
                      <a16:creationId xmlns:a16="http://schemas.microsoft.com/office/drawing/2014/main" id="{22D81EFF-2FD9-40C7-B798-A10F0DA18AAE}"/>
                    </a:ext>
                  </a:extLst>
                </p:cNvPr>
                <p:cNvSpPr>
                  <a:spLocks/>
                </p:cNvSpPr>
                <p:nvPr/>
              </p:nvSpPr>
              <p:spPr bwMode="auto">
                <a:xfrm>
                  <a:off x="4381720" y="2226536"/>
                  <a:ext cx="484440" cy="397656"/>
                </a:xfrm>
                <a:custGeom>
                  <a:avLst/>
                  <a:gdLst>
                    <a:gd name="T0" fmla="*/ 71438 w 374"/>
                    <a:gd name="T1" fmla="*/ 61913 h 307"/>
                    <a:gd name="T2" fmla="*/ 36513 w 374"/>
                    <a:gd name="T3" fmla="*/ 96838 h 307"/>
                    <a:gd name="T4" fmla="*/ 0 w 374"/>
                    <a:gd name="T5" fmla="*/ 80963 h 307"/>
                    <a:gd name="T6" fmla="*/ 0 w 374"/>
                    <a:gd name="T7" fmla="*/ 131763 h 307"/>
                    <a:gd name="T8" fmla="*/ 46037 w 374"/>
                    <a:gd name="T9" fmla="*/ 212725 h 307"/>
                    <a:gd name="T10" fmla="*/ 115888 w 374"/>
                    <a:gd name="T11" fmla="*/ 284163 h 307"/>
                    <a:gd name="T12" fmla="*/ 115888 w 374"/>
                    <a:gd name="T13" fmla="*/ 325438 h 307"/>
                    <a:gd name="T14" fmla="*/ 168275 w 374"/>
                    <a:gd name="T15" fmla="*/ 390525 h 307"/>
                    <a:gd name="T16" fmla="*/ 239713 w 374"/>
                    <a:gd name="T17" fmla="*/ 487363 h 307"/>
                    <a:gd name="T18" fmla="*/ 258763 w 374"/>
                    <a:gd name="T19" fmla="*/ 477838 h 307"/>
                    <a:gd name="T20" fmla="*/ 258763 w 374"/>
                    <a:gd name="T21" fmla="*/ 450850 h 307"/>
                    <a:gd name="T22" fmla="*/ 284163 w 374"/>
                    <a:gd name="T23" fmla="*/ 441325 h 307"/>
                    <a:gd name="T24" fmla="*/ 336550 w 374"/>
                    <a:gd name="T25" fmla="*/ 477838 h 307"/>
                    <a:gd name="T26" fmla="*/ 381000 w 374"/>
                    <a:gd name="T27" fmla="*/ 415925 h 307"/>
                    <a:gd name="T28" fmla="*/ 496888 w 374"/>
                    <a:gd name="T29" fmla="*/ 400050 h 307"/>
                    <a:gd name="T30" fmla="*/ 549275 w 374"/>
                    <a:gd name="T31" fmla="*/ 381000 h 307"/>
                    <a:gd name="T32" fmla="*/ 593725 w 374"/>
                    <a:gd name="T33" fmla="*/ 309563 h 307"/>
                    <a:gd name="T34" fmla="*/ 574675 w 374"/>
                    <a:gd name="T35" fmla="*/ 284163 h 307"/>
                    <a:gd name="T36" fmla="*/ 558800 w 374"/>
                    <a:gd name="T37" fmla="*/ 293688 h 307"/>
                    <a:gd name="T38" fmla="*/ 477838 w 374"/>
                    <a:gd name="T39" fmla="*/ 284163 h 307"/>
                    <a:gd name="T40" fmla="*/ 461963 w 374"/>
                    <a:gd name="T41" fmla="*/ 247650 h 307"/>
                    <a:gd name="T42" fmla="*/ 442913 w 374"/>
                    <a:gd name="T43" fmla="*/ 228600 h 307"/>
                    <a:gd name="T44" fmla="*/ 433388 w 374"/>
                    <a:gd name="T45" fmla="*/ 212725 h 307"/>
                    <a:gd name="T46" fmla="*/ 425450 w 374"/>
                    <a:gd name="T47" fmla="*/ 177800 h 307"/>
                    <a:gd name="T48" fmla="*/ 361950 w 374"/>
                    <a:gd name="T49" fmla="*/ 131763 h 307"/>
                    <a:gd name="T50" fmla="*/ 361950 w 374"/>
                    <a:gd name="T51" fmla="*/ 112713 h 307"/>
                    <a:gd name="T52" fmla="*/ 330200 w 374"/>
                    <a:gd name="T53" fmla="*/ 96838 h 307"/>
                    <a:gd name="T54" fmla="*/ 265113 w 374"/>
                    <a:gd name="T55" fmla="*/ 96838 h 307"/>
                    <a:gd name="T56" fmla="*/ 239713 w 374"/>
                    <a:gd name="T57" fmla="*/ 87313 h 307"/>
                    <a:gd name="T58" fmla="*/ 223838 w 374"/>
                    <a:gd name="T59" fmla="*/ 52388 h 307"/>
                    <a:gd name="T60" fmla="*/ 106363 w 374"/>
                    <a:gd name="T61" fmla="*/ 0 h 307"/>
                    <a:gd name="T62" fmla="*/ 71438 w 374"/>
                    <a:gd name="T63" fmla="*/ 15875 h 307"/>
                    <a:gd name="T64" fmla="*/ 61913 w 374"/>
                    <a:gd name="T65" fmla="*/ 42863 h 307"/>
                    <a:gd name="T66" fmla="*/ 71438 w 374"/>
                    <a:gd name="T67" fmla="*/ 61913 h 307"/>
                    <a:gd name="T68" fmla="*/ 71438 w 374"/>
                    <a:gd name="T69" fmla="*/ 61913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4"/>
                    <a:gd name="T106" fmla="*/ 0 h 307"/>
                    <a:gd name="T107" fmla="*/ 374 w 374"/>
                    <a:gd name="T108" fmla="*/ 307 h 3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4" h="307">
                      <a:moveTo>
                        <a:pt x="45" y="39"/>
                      </a:moveTo>
                      <a:lnTo>
                        <a:pt x="23" y="61"/>
                      </a:lnTo>
                      <a:lnTo>
                        <a:pt x="0" y="51"/>
                      </a:lnTo>
                      <a:lnTo>
                        <a:pt x="0" y="83"/>
                      </a:lnTo>
                      <a:lnTo>
                        <a:pt x="29" y="134"/>
                      </a:lnTo>
                      <a:lnTo>
                        <a:pt x="73" y="179"/>
                      </a:lnTo>
                      <a:lnTo>
                        <a:pt x="73" y="205"/>
                      </a:lnTo>
                      <a:lnTo>
                        <a:pt x="106" y="246"/>
                      </a:lnTo>
                      <a:lnTo>
                        <a:pt x="151" y="307"/>
                      </a:lnTo>
                      <a:lnTo>
                        <a:pt x="163" y="301"/>
                      </a:lnTo>
                      <a:lnTo>
                        <a:pt x="163" y="284"/>
                      </a:lnTo>
                      <a:lnTo>
                        <a:pt x="179" y="278"/>
                      </a:lnTo>
                      <a:lnTo>
                        <a:pt x="212" y="301"/>
                      </a:lnTo>
                      <a:lnTo>
                        <a:pt x="240" y="262"/>
                      </a:lnTo>
                      <a:lnTo>
                        <a:pt x="313" y="252"/>
                      </a:lnTo>
                      <a:lnTo>
                        <a:pt x="346" y="240"/>
                      </a:lnTo>
                      <a:lnTo>
                        <a:pt x="374" y="195"/>
                      </a:lnTo>
                      <a:lnTo>
                        <a:pt x="362" y="179"/>
                      </a:lnTo>
                      <a:lnTo>
                        <a:pt x="352" y="185"/>
                      </a:lnTo>
                      <a:lnTo>
                        <a:pt x="301" y="179"/>
                      </a:lnTo>
                      <a:lnTo>
                        <a:pt x="291" y="156"/>
                      </a:lnTo>
                      <a:lnTo>
                        <a:pt x="279" y="144"/>
                      </a:lnTo>
                      <a:lnTo>
                        <a:pt x="273" y="134"/>
                      </a:lnTo>
                      <a:lnTo>
                        <a:pt x="268" y="112"/>
                      </a:lnTo>
                      <a:lnTo>
                        <a:pt x="228" y="83"/>
                      </a:lnTo>
                      <a:lnTo>
                        <a:pt x="228" y="71"/>
                      </a:lnTo>
                      <a:lnTo>
                        <a:pt x="208" y="61"/>
                      </a:lnTo>
                      <a:lnTo>
                        <a:pt x="167" y="61"/>
                      </a:lnTo>
                      <a:lnTo>
                        <a:pt x="151" y="55"/>
                      </a:lnTo>
                      <a:lnTo>
                        <a:pt x="141" y="33"/>
                      </a:lnTo>
                      <a:lnTo>
                        <a:pt x="67" y="0"/>
                      </a:lnTo>
                      <a:lnTo>
                        <a:pt x="45" y="10"/>
                      </a:lnTo>
                      <a:lnTo>
                        <a:pt x="39" y="27"/>
                      </a:lnTo>
                      <a:lnTo>
                        <a:pt x="45" y="3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36" name="Freeform 59">
                  <a:extLst>
                    <a:ext uri="{FF2B5EF4-FFF2-40B4-BE49-F238E27FC236}">
                      <a16:creationId xmlns:a16="http://schemas.microsoft.com/office/drawing/2014/main" id="{5F5E3033-3BCB-4950-B083-98D42A3BD945}"/>
                    </a:ext>
                  </a:extLst>
                </p:cNvPr>
                <p:cNvSpPr>
                  <a:spLocks/>
                </p:cNvSpPr>
                <p:nvPr/>
              </p:nvSpPr>
              <p:spPr bwMode="auto">
                <a:xfrm>
                  <a:off x="4758652" y="2379380"/>
                  <a:ext cx="115281" cy="86785"/>
                </a:xfrm>
                <a:custGeom>
                  <a:avLst/>
                  <a:gdLst>
                    <a:gd name="T0" fmla="*/ 141287 w 89"/>
                    <a:gd name="T1" fmla="*/ 31750 h 67"/>
                    <a:gd name="T2" fmla="*/ 122237 w 89"/>
                    <a:gd name="T3" fmla="*/ 0 h 67"/>
                    <a:gd name="T4" fmla="*/ 87312 w 89"/>
                    <a:gd name="T5" fmla="*/ 31750 h 67"/>
                    <a:gd name="T6" fmla="*/ 15875 w 89"/>
                    <a:gd name="T7" fmla="*/ 50800 h 67"/>
                    <a:gd name="T8" fmla="*/ 0 w 89"/>
                    <a:gd name="T9" fmla="*/ 60325 h 67"/>
                    <a:gd name="T10" fmla="*/ 15875 w 89"/>
                    <a:gd name="T11" fmla="*/ 96838 h 67"/>
                    <a:gd name="T12" fmla="*/ 96837 w 89"/>
                    <a:gd name="T13" fmla="*/ 106363 h 67"/>
                    <a:gd name="T14" fmla="*/ 112712 w 89"/>
                    <a:gd name="T15" fmla="*/ 96838 h 67"/>
                    <a:gd name="T16" fmla="*/ 141287 w 89"/>
                    <a:gd name="T17" fmla="*/ 31750 h 67"/>
                    <a:gd name="T18" fmla="*/ 141287 w 89"/>
                    <a:gd name="T19" fmla="*/ 3175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67"/>
                    <a:gd name="T32" fmla="*/ 89 w 89"/>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67">
                      <a:moveTo>
                        <a:pt x="89" y="20"/>
                      </a:moveTo>
                      <a:lnTo>
                        <a:pt x="77" y="0"/>
                      </a:lnTo>
                      <a:lnTo>
                        <a:pt x="55" y="20"/>
                      </a:lnTo>
                      <a:lnTo>
                        <a:pt x="10" y="32"/>
                      </a:lnTo>
                      <a:lnTo>
                        <a:pt x="0" y="38"/>
                      </a:lnTo>
                      <a:lnTo>
                        <a:pt x="10" y="61"/>
                      </a:lnTo>
                      <a:lnTo>
                        <a:pt x="61" y="67"/>
                      </a:lnTo>
                      <a:lnTo>
                        <a:pt x="71" y="61"/>
                      </a:lnTo>
                      <a:lnTo>
                        <a:pt x="89" y="2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37" name="Freeform 60">
                  <a:extLst>
                    <a:ext uri="{FF2B5EF4-FFF2-40B4-BE49-F238E27FC236}">
                      <a16:creationId xmlns:a16="http://schemas.microsoft.com/office/drawing/2014/main" id="{DEEE21DB-A5DD-4464-B469-7B02E36C7F65}"/>
                    </a:ext>
                  </a:extLst>
                </p:cNvPr>
                <p:cNvSpPr>
                  <a:spLocks/>
                </p:cNvSpPr>
                <p:nvPr/>
              </p:nvSpPr>
              <p:spPr bwMode="auto">
                <a:xfrm>
                  <a:off x="4750880" y="2363837"/>
                  <a:ext cx="20725" cy="64765"/>
                </a:xfrm>
                <a:custGeom>
                  <a:avLst/>
                  <a:gdLst>
                    <a:gd name="T0" fmla="*/ 9525 w 16"/>
                    <a:gd name="T1" fmla="*/ 79375 h 50"/>
                    <a:gd name="T2" fmla="*/ 25400 w 16"/>
                    <a:gd name="T3" fmla="*/ 69850 h 50"/>
                    <a:gd name="T4" fmla="*/ 25400 w 16"/>
                    <a:gd name="T5" fmla="*/ 34925 h 50"/>
                    <a:gd name="T6" fmla="*/ 15875 w 16"/>
                    <a:gd name="T7" fmla="*/ 9525 h 50"/>
                    <a:gd name="T8" fmla="*/ 0 w 16"/>
                    <a:gd name="T9" fmla="*/ 0 h 50"/>
                    <a:gd name="T10" fmla="*/ 0 w 16"/>
                    <a:gd name="T11" fmla="*/ 50800 h 50"/>
                    <a:gd name="T12" fmla="*/ 9525 w 16"/>
                    <a:gd name="T13" fmla="*/ 79375 h 50"/>
                    <a:gd name="T14" fmla="*/ 9525 w 16"/>
                    <a:gd name="T15" fmla="*/ 79375 h 50"/>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50"/>
                    <a:gd name="T26" fmla="*/ 16 w 16"/>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50">
                      <a:moveTo>
                        <a:pt x="6" y="50"/>
                      </a:moveTo>
                      <a:lnTo>
                        <a:pt x="16" y="44"/>
                      </a:lnTo>
                      <a:lnTo>
                        <a:pt x="16" y="22"/>
                      </a:lnTo>
                      <a:lnTo>
                        <a:pt x="10" y="6"/>
                      </a:lnTo>
                      <a:lnTo>
                        <a:pt x="0" y="0"/>
                      </a:lnTo>
                      <a:lnTo>
                        <a:pt x="0" y="32"/>
                      </a:lnTo>
                      <a:lnTo>
                        <a:pt x="6" y="5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38" name="Freeform 61">
                  <a:extLst>
                    <a:ext uri="{FF2B5EF4-FFF2-40B4-BE49-F238E27FC236}">
                      <a16:creationId xmlns:a16="http://schemas.microsoft.com/office/drawing/2014/main" id="{288F2D0D-349C-400B-8C3A-73219B5B4DC5}"/>
                    </a:ext>
                  </a:extLst>
                </p:cNvPr>
                <p:cNvSpPr>
                  <a:spLocks/>
                </p:cNvSpPr>
                <p:nvPr/>
              </p:nvSpPr>
              <p:spPr bwMode="auto">
                <a:xfrm>
                  <a:off x="4651142" y="2277052"/>
                  <a:ext cx="25906" cy="41449"/>
                </a:xfrm>
                <a:custGeom>
                  <a:avLst/>
                  <a:gdLst>
                    <a:gd name="T0" fmla="*/ 0 w 20"/>
                    <a:gd name="T1" fmla="*/ 9525 h 32"/>
                    <a:gd name="T2" fmla="*/ 0 w 20"/>
                    <a:gd name="T3" fmla="*/ 34925 h 32"/>
                    <a:gd name="T4" fmla="*/ 31750 w 20"/>
                    <a:gd name="T5" fmla="*/ 50800 h 32"/>
                    <a:gd name="T6" fmla="*/ 31750 w 20"/>
                    <a:gd name="T7" fmla="*/ 0 h 32"/>
                    <a:gd name="T8" fmla="*/ 0 w 20"/>
                    <a:gd name="T9" fmla="*/ 9525 h 32"/>
                    <a:gd name="T10" fmla="*/ 0 w 20"/>
                    <a:gd name="T11" fmla="*/ 9525 h 32"/>
                    <a:gd name="T12" fmla="*/ 0 60000 65536"/>
                    <a:gd name="T13" fmla="*/ 0 60000 65536"/>
                    <a:gd name="T14" fmla="*/ 0 60000 65536"/>
                    <a:gd name="T15" fmla="*/ 0 60000 65536"/>
                    <a:gd name="T16" fmla="*/ 0 60000 65536"/>
                    <a:gd name="T17" fmla="*/ 0 60000 65536"/>
                    <a:gd name="T18" fmla="*/ 0 w 20"/>
                    <a:gd name="T19" fmla="*/ 0 h 32"/>
                    <a:gd name="T20" fmla="*/ 20 w 20"/>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0" h="32">
                      <a:moveTo>
                        <a:pt x="0" y="6"/>
                      </a:moveTo>
                      <a:lnTo>
                        <a:pt x="0" y="22"/>
                      </a:lnTo>
                      <a:lnTo>
                        <a:pt x="20" y="32"/>
                      </a:lnTo>
                      <a:lnTo>
                        <a:pt x="20"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39" name="Freeform 62">
                  <a:extLst>
                    <a:ext uri="{FF2B5EF4-FFF2-40B4-BE49-F238E27FC236}">
                      <a16:creationId xmlns:a16="http://schemas.microsoft.com/office/drawing/2014/main" id="{18F9DB09-DB21-4EB1-87D0-EE71BC94EBA6}"/>
                    </a:ext>
                  </a:extLst>
                </p:cNvPr>
                <p:cNvSpPr>
                  <a:spLocks/>
                </p:cNvSpPr>
                <p:nvPr/>
              </p:nvSpPr>
              <p:spPr bwMode="auto">
                <a:xfrm>
                  <a:off x="4460733" y="2103483"/>
                  <a:ext cx="224085" cy="202066"/>
                </a:xfrm>
                <a:custGeom>
                  <a:avLst/>
                  <a:gdLst>
                    <a:gd name="T0" fmla="*/ 187325 w 173"/>
                    <a:gd name="T1" fmla="*/ 60325 h 156"/>
                    <a:gd name="T2" fmla="*/ 142875 w 173"/>
                    <a:gd name="T3" fmla="*/ 9525 h 156"/>
                    <a:gd name="T4" fmla="*/ 80962 w 173"/>
                    <a:gd name="T5" fmla="*/ 0 h 156"/>
                    <a:gd name="T6" fmla="*/ 55562 w 173"/>
                    <a:gd name="T7" fmla="*/ 34925 h 156"/>
                    <a:gd name="T8" fmla="*/ 55562 w 173"/>
                    <a:gd name="T9" fmla="*/ 87312 h 156"/>
                    <a:gd name="T10" fmla="*/ 0 w 173"/>
                    <a:gd name="T11" fmla="*/ 115888 h 156"/>
                    <a:gd name="T12" fmla="*/ 9525 w 173"/>
                    <a:gd name="T13" fmla="*/ 150812 h 156"/>
                    <a:gd name="T14" fmla="*/ 127000 w 173"/>
                    <a:gd name="T15" fmla="*/ 203200 h 156"/>
                    <a:gd name="T16" fmla="*/ 142875 w 173"/>
                    <a:gd name="T17" fmla="*/ 238125 h 156"/>
                    <a:gd name="T18" fmla="*/ 168275 w 173"/>
                    <a:gd name="T19" fmla="*/ 247650 h 156"/>
                    <a:gd name="T20" fmla="*/ 233362 w 173"/>
                    <a:gd name="T21" fmla="*/ 247650 h 156"/>
                    <a:gd name="T22" fmla="*/ 233362 w 173"/>
                    <a:gd name="T23" fmla="*/ 222250 h 156"/>
                    <a:gd name="T24" fmla="*/ 265112 w 173"/>
                    <a:gd name="T25" fmla="*/ 212725 h 156"/>
                    <a:gd name="T26" fmla="*/ 274637 w 173"/>
                    <a:gd name="T27" fmla="*/ 203200 h 156"/>
                    <a:gd name="T28" fmla="*/ 239712 w 173"/>
                    <a:gd name="T29" fmla="*/ 176212 h 156"/>
                    <a:gd name="T30" fmla="*/ 239712 w 173"/>
                    <a:gd name="T31" fmla="*/ 150812 h 156"/>
                    <a:gd name="T32" fmla="*/ 187325 w 173"/>
                    <a:gd name="T33" fmla="*/ 115888 h 156"/>
                    <a:gd name="T34" fmla="*/ 177800 w 173"/>
                    <a:gd name="T35" fmla="*/ 79375 h 156"/>
                    <a:gd name="T36" fmla="*/ 187325 w 173"/>
                    <a:gd name="T37" fmla="*/ 60325 h 156"/>
                    <a:gd name="T38" fmla="*/ 187325 w 173"/>
                    <a:gd name="T39" fmla="*/ 60325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3"/>
                    <a:gd name="T61" fmla="*/ 0 h 156"/>
                    <a:gd name="T62" fmla="*/ 173 w 173"/>
                    <a:gd name="T63" fmla="*/ 156 h 1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3" h="156">
                      <a:moveTo>
                        <a:pt x="118" y="38"/>
                      </a:moveTo>
                      <a:lnTo>
                        <a:pt x="90" y="6"/>
                      </a:lnTo>
                      <a:lnTo>
                        <a:pt x="51" y="0"/>
                      </a:lnTo>
                      <a:lnTo>
                        <a:pt x="35" y="22"/>
                      </a:lnTo>
                      <a:lnTo>
                        <a:pt x="35" y="55"/>
                      </a:lnTo>
                      <a:lnTo>
                        <a:pt x="0" y="73"/>
                      </a:lnTo>
                      <a:lnTo>
                        <a:pt x="6" y="95"/>
                      </a:lnTo>
                      <a:lnTo>
                        <a:pt x="80" y="128"/>
                      </a:lnTo>
                      <a:lnTo>
                        <a:pt x="90" y="150"/>
                      </a:lnTo>
                      <a:lnTo>
                        <a:pt x="106" y="156"/>
                      </a:lnTo>
                      <a:lnTo>
                        <a:pt x="147" y="156"/>
                      </a:lnTo>
                      <a:lnTo>
                        <a:pt x="147" y="140"/>
                      </a:lnTo>
                      <a:lnTo>
                        <a:pt x="167" y="134"/>
                      </a:lnTo>
                      <a:lnTo>
                        <a:pt x="173" y="128"/>
                      </a:lnTo>
                      <a:lnTo>
                        <a:pt x="151" y="111"/>
                      </a:lnTo>
                      <a:lnTo>
                        <a:pt x="151" y="95"/>
                      </a:lnTo>
                      <a:lnTo>
                        <a:pt x="118" y="73"/>
                      </a:lnTo>
                      <a:lnTo>
                        <a:pt x="112" y="50"/>
                      </a:lnTo>
                      <a:lnTo>
                        <a:pt x="118" y="3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40" name="Freeform 63">
                  <a:extLst>
                    <a:ext uri="{FF2B5EF4-FFF2-40B4-BE49-F238E27FC236}">
                      <a16:creationId xmlns:a16="http://schemas.microsoft.com/office/drawing/2014/main" id="{8784C428-176B-4177-8AF3-DC63BE23579E}"/>
                    </a:ext>
                  </a:extLst>
                </p:cNvPr>
                <p:cNvSpPr>
                  <a:spLocks/>
                </p:cNvSpPr>
                <p:nvPr/>
              </p:nvSpPr>
              <p:spPr bwMode="auto">
                <a:xfrm>
                  <a:off x="4381720" y="2198039"/>
                  <a:ext cx="86785" cy="107510"/>
                </a:xfrm>
                <a:custGeom>
                  <a:avLst/>
                  <a:gdLst>
                    <a:gd name="T0" fmla="*/ 9525 w 67"/>
                    <a:gd name="T1" fmla="*/ 25400 h 83"/>
                    <a:gd name="T2" fmla="*/ 0 w 67"/>
                    <a:gd name="T3" fmla="*/ 115888 h 83"/>
                    <a:gd name="T4" fmla="*/ 36513 w 67"/>
                    <a:gd name="T5" fmla="*/ 131763 h 83"/>
                    <a:gd name="T6" fmla="*/ 71438 w 67"/>
                    <a:gd name="T7" fmla="*/ 96838 h 83"/>
                    <a:gd name="T8" fmla="*/ 61913 w 67"/>
                    <a:gd name="T9" fmla="*/ 77788 h 83"/>
                    <a:gd name="T10" fmla="*/ 71438 w 67"/>
                    <a:gd name="T11" fmla="*/ 50800 h 83"/>
                    <a:gd name="T12" fmla="*/ 106363 w 67"/>
                    <a:gd name="T13" fmla="*/ 34925 h 83"/>
                    <a:gd name="T14" fmla="*/ 96838 w 67"/>
                    <a:gd name="T15" fmla="*/ 0 h 83"/>
                    <a:gd name="T16" fmla="*/ 36513 w 67"/>
                    <a:gd name="T17" fmla="*/ 34925 h 83"/>
                    <a:gd name="T18" fmla="*/ 9525 w 67"/>
                    <a:gd name="T19" fmla="*/ 25400 h 83"/>
                    <a:gd name="T20" fmla="*/ 9525 w 67"/>
                    <a:gd name="T21" fmla="*/ 25400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
                    <a:gd name="T34" fmla="*/ 0 h 83"/>
                    <a:gd name="T35" fmla="*/ 67 w 67"/>
                    <a:gd name="T36" fmla="*/ 83 h 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 h="83">
                      <a:moveTo>
                        <a:pt x="6" y="16"/>
                      </a:moveTo>
                      <a:lnTo>
                        <a:pt x="0" y="73"/>
                      </a:lnTo>
                      <a:lnTo>
                        <a:pt x="23" y="83"/>
                      </a:lnTo>
                      <a:lnTo>
                        <a:pt x="45" y="61"/>
                      </a:lnTo>
                      <a:lnTo>
                        <a:pt x="39" y="49"/>
                      </a:lnTo>
                      <a:lnTo>
                        <a:pt x="45" y="32"/>
                      </a:lnTo>
                      <a:lnTo>
                        <a:pt x="67" y="22"/>
                      </a:lnTo>
                      <a:lnTo>
                        <a:pt x="61" y="0"/>
                      </a:lnTo>
                      <a:lnTo>
                        <a:pt x="23" y="22"/>
                      </a:lnTo>
                      <a:lnTo>
                        <a:pt x="6"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41" name="Freeform 64">
                  <a:extLst>
                    <a:ext uri="{FF2B5EF4-FFF2-40B4-BE49-F238E27FC236}">
                      <a16:creationId xmlns:a16="http://schemas.microsoft.com/office/drawing/2014/main" id="{E51B8821-A668-4E8E-8AB3-FA8F01F51EDE}"/>
                    </a:ext>
                  </a:extLst>
                </p:cNvPr>
                <p:cNvSpPr>
                  <a:spLocks/>
                </p:cNvSpPr>
                <p:nvPr/>
              </p:nvSpPr>
              <p:spPr bwMode="auto">
                <a:xfrm>
                  <a:off x="4368768" y="2103483"/>
                  <a:ext cx="158026" cy="123053"/>
                </a:xfrm>
                <a:custGeom>
                  <a:avLst/>
                  <a:gdLst>
                    <a:gd name="T0" fmla="*/ 6350 w 122"/>
                    <a:gd name="T1" fmla="*/ 79375 h 95"/>
                    <a:gd name="T2" fmla="*/ 46038 w 122"/>
                    <a:gd name="T3" fmla="*/ 79375 h 95"/>
                    <a:gd name="T4" fmla="*/ 46038 w 122"/>
                    <a:gd name="T5" fmla="*/ 96837 h 95"/>
                    <a:gd name="T6" fmla="*/ 25400 w 122"/>
                    <a:gd name="T7" fmla="*/ 125412 h 95"/>
                    <a:gd name="T8" fmla="*/ 25400 w 122"/>
                    <a:gd name="T9" fmla="*/ 141287 h 95"/>
                    <a:gd name="T10" fmla="*/ 52388 w 122"/>
                    <a:gd name="T11" fmla="*/ 150812 h 95"/>
                    <a:gd name="T12" fmla="*/ 168275 w 122"/>
                    <a:gd name="T13" fmla="*/ 87312 h 95"/>
                    <a:gd name="T14" fmla="*/ 168275 w 122"/>
                    <a:gd name="T15" fmla="*/ 34925 h 95"/>
                    <a:gd name="T16" fmla="*/ 193675 w 122"/>
                    <a:gd name="T17" fmla="*/ 0 h 95"/>
                    <a:gd name="T18" fmla="*/ 46038 w 122"/>
                    <a:gd name="T19" fmla="*/ 19050 h 95"/>
                    <a:gd name="T20" fmla="*/ 6350 w 122"/>
                    <a:gd name="T21" fmla="*/ 44450 h 95"/>
                    <a:gd name="T22" fmla="*/ 0 w 122"/>
                    <a:gd name="T23" fmla="*/ 53975 h 95"/>
                    <a:gd name="T24" fmla="*/ 6350 w 122"/>
                    <a:gd name="T25" fmla="*/ 79375 h 95"/>
                    <a:gd name="T26" fmla="*/ 6350 w 122"/>
                    <a:gd name="T27" fmla="*/ 79375 h 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95"/>
                    <a:gd name="T44" fmla="*/ 122 w 122"/>
                    <a:gd name="T45" fmla="*/ 95 h 9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95">
                      <a:moveTo>
                        <a:pt x="4" y="50"/>
                      </a:moveTo>
                      <a:lnTo>
                        <a:pt x="29" y="50"/>
                      </a:lnTo>
                      <a:lnTo>
                        <a:pt x="29" y="61"/>
                      </a:lnTo>
                      <a:lnTo>
                        <a:pt x="16" y="79"/>
                      </a:lnTo>
                      <a:lnTo>
                        <a:pt x="16" y="89"/>
                      </a:lnTo>
                      <a:lnTo>
                        <a:pt x="33" y="95"/>
                      </a:lnTo>
                      <a:lnTo>
                        <a:pt x="106" y="55"/>
                      </a:lnTo>
                      <a:lnTo>
                        <a:pt x="106" y="22"/>
                      </a:lnTo>
                      <a:lnTo>
                        <a:pt x="122" y="0"/>
                      </a:lnTo>
                      <a:lnTo>
                        <a:pt x="29" y="12"/>
                      </a:lnTo>
                      <a:lnTo>
                        <a:pt x="4" y="28"/>
                      </a:lnTo>
                      <a:lnTo>
                        <a:pt x="0" y="34"/>
                      </a:lnTo>
                      <a:lnTo>
                        <a:pt x="4" y="5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42" name="Freeform 65">
                  <a:extLst>
                    <a:ext uri="{FF2B5EF4-FFF2-40B4-BE49-F238E27FC236}">
                      <a16:creationId xmlns:a16="http://schemas.microsoft.com/office/drawing/2014/main" id="{895B6BA6-5C5E-4FBD-9488-341507200800}"/>
                    </a:ext>
                  </a:extLst>
                </p:cNvPr>
                <p:cNvSpPr>
                  <a:spLocks/>
                </p:cNvSpPr>
                <p:nvPr/>
              </p:nvSpPr>
              <p:spPr bwMode="auto">
                <a:xfrm>
                  <a:off x="4353224" y="2190267"/>
                  <a:ext cx="36268" cy="102329"/>
                </a:xfrm>
                <a:custGeom>
                  <a:avLst/>
                  <a:gdLst>
                    <a:gd name="T0" fmla="*/ 19050 w 28"/>
                    <a:gd name="T1" fmla="*/ 0 h 79"/>
                    <a:gd name="T2" fmla="*/ 0 w 28"/>
                    <a:gd name="T3" fmla="*/ 53975 h 79"/>
                    <a:gd name="T4" fmla="*/ 34925 w 28"/>
                    <a:gd name="T5" fmla="*/ 125413 h 79"/>
                    <a:gd name="T6" fmla="*/ 44450 w 28"/>
                    <a:gd name="T7" fmla="*/ 34925 h 79"/>
                    <a:gd name="T8" fmla="*/ 44450 w 28"/>
                    <a:gd name="T9" fmla="*/ 19050 h 79"/>
                    <a:gd name="T10" fmla="*/ 19050 w 28"/>
                    <a:gd name="T11" fmla="*/ 0 h 79"/>
                    <a:gd name="T12" fmla="*/ 19050 w 28"/>
                    <a:gd name="T13" fmla="*/ 0 h 79"/>
                    <a:gd name="T14" fmla="*/ 0 60000 65536"/>
                    <a:gd name="T15" fmla="*/ 0 60000 65536"/>
                    <a:gd name="T16" fmla="*/ 0 60000 65536"/>
                    <a:gd name="T17" fmla="*/ 0 60000 65536"/>
                    <a:gd name="T18" fmla="*/ 0 60000 65536"/>
                    <a:gd name="T19" fmla="*/ 0 60000 65536"/>
                    <a:gd name="T20" fmla="*/ 0 60000 65536"/>
                    <a:gd name="T21" fmla="*/ 0 w 28"/>
                    <a:gd name="T22" fmla="*/ 0 h 79"/>
                    <a:gd name="T23" fmla="*/ 28 w 28"/>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79">
                      <a:moveTo>
                        <a:pt x="12" y="0"/>
                      </a:moveTo>
                      <a:lnTo>
                        <a:pt x="0" y="34"/>
                      </a:lnTo>
                      <a:lnTo>
                        <a:pt x="22" y="79"/>
                      </a:lnTo>
                      <a:lnTo>
                        <a:pt x="28" y="22"/>
                      </a:lnTo>
                      <a:lnTo>
                        <a:pt x="28" y="12"/>
                      </a:lnTo>
                      <a:lnTo>
                        <a:pt x="1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43" name="Freeform 66">
                  <a:extLst>
                    <a:ext uri="{FF2B5EF4-FFF2-40B4-BE49-F238E27FC236}">
                      <a16:creationId xmlns:a16="http://schemas.microsoft.com/office/drawing/2014/main" id="{97B2069E-F627-473F-9830-F163A74002A7}"/>
                    </a:ext>
                  </a:extLst>
                </p:cNvPr>
                <p:cNvSpPr>
                  <a:spLocks/>
                </p:cNvSpPr>
                <p:nvPr/>
              </p:nvSpPr>
              <p:spPr bwMode="auto">
                <a:xfrm>
                  <a:off x="4368768" y="2168247"/>
                  <a:ext cx="37564" cy="37563"/>
                </a:xfrm>
                <a:custGeom>
                  <a:avLst/>
                  <a:gdLst>
                    <a:gd name="T0" fmla="*/ 0 w 29"/>
                    <a:gd name="T1" fmla="*/ 26987 h 29"/>
                    <a:gd name="T2" fmla="*/ 25400 w 29"/>
                    <a:gd name="T3" fmla="*/ 46037 h 29"/>
                    <a:gd name="T4" fmla="*/ 46038 w 29"/>
                    <a:gd name="T5" fmla="*/ 17462 h 29"/>
                    <a:gd name="T6" fmla="*/ 46038 w 29"/>
                    <a:gd name="T7" fmla="*/ 0 h 29"/>
                    <a:gd name="T8" fmla="*/ 6350 w 29"/>
                    <a:gd name="T9" fmla="*/ 0 h 29"/>
                    <a:gd name="T10" fmla="*/ 0 w 29"/>
                    <a:gd name="T11" fmla="*/ 26987 h 29"/>
                    <a:gd name="T12" fmla="*/ 0 w 29"/>
                    <a:gd name="T13" fmla="*/ 26987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0" y="17"/>
                      </a:moveTo>
                      <a:lnTo>
                        <a:pt x="16" y="29"/>
                      </a:lnTo>
                      <a:lnTo>
                        <a:pt x="29" y="11"/>
                      </a:lnTo>
                      <a:lnTo>
                        <a:pt x="29" y="0"/>
                      </a:lnTo>
                      <a:lnTo>
                        <a:pt x="4" y="0"/>
                      </a:lnTo>
                      <a:lnTo>
                        <a:pt x="0" y="1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44" name="Freeform 67">
                  <a:extLst>
                    <a:ext uri="{FF2B5EF4-FFF2-40B4-BE49-F238E27FC236}">
                      <a16:creationId xmlns:a16="http://schemas.microsoft.com/office/drawing/2014/main" id="{03E89072-4C54-4949-BCD2-A0B81955BF74}"/>
                    </a:ext>
                  </a:extLst>
                </p:cNvPr>
                <p:cNvSpPr>
                  <a:spLocks/>
                </p:cNvSpPr>
                <p:nvPr/>
              </p:nvSpPr>
              <p:spPr bwMode="auto">
                <a:xfrm>
                  <a:off x="4555290" y="2037423"/>
                  <a:ext cx="461125" cy="367864"/>
                </a:xfrm>
                <a:custGeom>
                  <a:avLst/>
                  <a:gdLst>
                    <a:gd name="T0" fmla="*/ 117475 w 356"/>
                    <a:gd name="T1" fmla="*/ 61912 h 284"/>
                    <a:gd name="T2" fmla="*/ 106363 w 356"/>
                    <a:gd name="T3" fmla="*/ 9525 h 284"/>
                    <a:gd name="T4" fmla="*/ 71437 w 356"/>
                    <a:gd name="T5" fmla="*/ 0 h 284"/>
                    <a:gd name="T6" fmla="*/ 61913 w 356"/>
                    <a:gd name="T7" fmla="*/ 34925 h 284"/>
                    <a:gd name="T8" fmla="*/ 26988 w 356"/>
                    <a:gd name="T9" fmla="*/ 19050 h 284"/>
                    <a:gd name="T10" fmla="*/ 0 w 356"/>
                    <a:gd name="T11" fmla="*/ 9525 h 284"/>
                    <a:gd name="T12" fmla="*/ 26988 w 356"/>
                    <a:gd name="T13" fmla="*/ 90487 h 284"/>
                    <a:gd name="T14" fmla="*/ 71437 w 356"/>
                    <a:gd name="T15" fmla="*/ 141287 h 284"/>
                    <a:gd name="T16" fmla="*/ 61913 w 356"/>
                    <a:gd name="T17" fmla="*/ 160337 h 284"/>
                    <a:gd name="T18" fmla="*/ 71437 w 356"/>
                    <a:gd name="T19" fmla="*/ 196850 h 284"/>
                    <a:gd name="T20" fmla="*/ 123825 w 356"/>
                    <a:gd name="T21" fmla="*/ 231775 h 284"/>
                    <a:gd name="T22" fmla="*/ 123825 w 356"/>
                    <a:gd name="T23" fmla="*/ 257175 h 284"/>
                    <a:gd name="T24" fmla="*/ 158750 w 356"/>
                    <a:gd name="T25" fmla="*/ 284162 h 284"/>
                    <a:gd name="T26" fmla="*/ 177800 w 356"/>
                    <a:gd name="T27" fmla="*/ 284162 h 284"/>
                    <a:gd name="T28" fmla="*/ 220663 w 356"/>
                    <a:gd name="T29" fmla="*/ 363537 h 284"/>
                    <a:gd name="T30" fmla="*/ 255588 w 356"/>
                    <a:gd name="T31" fmla="*/ 363537 h 284"/>
                    <a:gd name="T32" fmla="*/ 274638 w 356"/>
                    <a:gd name="T33" fmla="*/ 390525 h 284"/>
                    <a:gd name="T34" fmla="*/ 336550 w 356"/>
                    <a:gd name="T35" fmla="*/ 400050 h 284"/>
                    <a:gd name="T36" fmla="*/ 371475 w 356"/>
                    <a:gd name="T37" fmla="*/ 381000 h 284"/>
                    <a:gd name="T38" fmla="*/ 396875 w 356"/>
                    <a:gd name="T39" fmla="*/ 390525 h 284"/>
                    <a:gd name="T40" fmla="*/ 396875 w 356"/>
                    <a:gd name="T41" fmla="*/ 425450 h 284"/>
                    <a:gd name="T42" fmla="*/ 539750 w 356"/>
                    <a:gd name="T43" fmla="*/ 450850 h 284"/>
                    <a:gd name="T44" fmla="*/ 539750 w 356"/>
                    <a:gd name="T45" fmla="*/ 425450 h 284"/>
                    <a:gd name="T46" fmla="*/ 565150 w 356"/>
                    <a:gd name="T47" fmla="*/ 400050 h 284"/>
                    <a:gd name="T48" fmla="*/ 555625 w 356"/>
                    <a:gd name="T49" fmla="*/ 363537 h 284"/>
                    <a:gd name="T50" fmla="*/ 493713 w 356"/>
                    <a:gd name="T51" fmla="*/ 312737 h 284"/>
                    <a:gd name="T52" fmla="*/ 512763 w 356"/>
                    <a:gd name="T53" fmla="*/ 257175 h 284"/>
                    <a:gd name="T54" fmla="*/ 487363 w 356"/>
                    <a:gd name="T55" fmla="*/ 247650 h 284"/>
                    <a:gd name="T56" fmla="*/ 452438 w 356"/>
                    <a:gd name="T57" fmla="*/ 177800 h 284"/>
                    <a:gd name="T58" fmla="*/ 477838 w 356"/>
                    <a:gd name="T59" fmla="*/ 141287 h 284"/>
                    <a:gd name="T60" fmla="*/ 458788 w 356"/>
                    <a:gd name="T61" fmla="*/ 100012 h 284"/>
                    <a:gd name="T62" fmla="*/ 381000 w 356"/>
                    <a:gd name="T63" fmla="*/ 53975 h 284"/>
                    <a:gd name="T64" fmla="*/ 309562 w 356"/>
                    <a:gd name="T65" fmla="*/ 44450 h 284"/>
                    <a:gd name="T66" fmla="*/ 193675 w 356"/>
                    <a:gd name="T67" fmla="*/ 100012 h 284"/>
                    <a:gd name="T68" fmla="*/ 177800 w 356"/>
                    <a:gd name="T69" fmla="*/ 100012 h 284"/>
                    <a:gd name="T70" fmla="*/ 177800 w 356"/>
                    <a:gd name="T71" fmla="*/ 90487 h 284"/>
                    <a:gd name="T72" fmla="*/ 117475 w 356"/>
                    <a:gd name="T73" fmla="*/ 61912 h 284"/>
                    <a:gd name="T74" fmla="*/ 117475 w 356"/>
                    <a:gd name="T75" fmla="*/ 61912 h 2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6"/>
                    <a:gd name="T115" fmla="*/ 0 h 284"/>
                    <a:gd name="T116" fmla="*/ 356 w 356"/>
                    <a:gd name="T117" fmla="*/ 284 h 2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6" h="284">
                      <a:moveTo>
                        <a:pt x="74" y="39"/>
                      </a:moveTo>
                      <a:lnTo>
                        <a:pt x="67" y="6"/>
                      </a:lnTo>
                      <a:lnTo>
                        <a:pt x="45" y="0"/>
                      </a:lnTo>
                      <a:lnTo>
                        <a:pt x="39" y="22"/>
                      </a:lnTo>
                      <a:lnTo>
                        <a:pt x="17" y="12"/>
                      </a:lnTo>
                      <a:lnTo>
                        <a:pt x="0" y="6"/>
                      </a:lnTo>
                      <a:lnTo>
                        <a:pt x="17" y="57"/>
                      </a:lnTo>
                      <a:lnTo>
                        <a:pt x="45" y="89"/>
                      </a:lnTo>
                      <a:lnTo>
                        <a:pt x="39" y="101"/>
                      </a:lnTo>
                      <a:lnTo>
                        <a:pt x="45" y="124"/>
                      </a:lnTo>
                      <a:lnTo>
                        <a:pt x="78" y="146"/>
                      </a:lnTo>
                      <a:lnTo>
                        <a:pt x="78" y="162"/>
                      </a:lnTo>
                      <a:lnTo>
                        <a:pt x="100" y="179"/>
                      </a:lnTo>
                      <a:lnTo>
                        <a:pt x="112" y="179"/>
                      </a:lnTo>
                      <a:lnTo>
                        <a:pt x="139" y="229"/>
                      </a:lnTo>
                      <a:lnTo>
                        <a:pt x="161" y="229"/>
                      </a:lnTo>
                      <a:lnTo>
                        <a:pt x="173" y="246"/>
                      </a:lnTo>
                      <a:lnTo>
                        <a:pt x="212" y="252"/>
                      </a:lnTo>
                      <a:lnTo>
                        <a:pt x="234" y="240"/>
                      </a:lnTo>
                      <a:lnTo>
                        <a:pt x="250" y="246"/>
                      </a:lnTo>
                      <a:lnTo>
                        <a:pt x="250" y="268"/>
                      </a:lnTo>
                      <a:lnTo>
                        <a:pt x="340" y="284"/>
                      </a:lnTo>
                      <a:lnTo>
                        <a:pt x="340" y="268"/>
                      </a:lnTo>
                      <a:lnTo>
                        <a:pt x="356" y="252"/>
                      </a:lnTo>
                      <a:lnTo>
                        <a:pt x="350" y="229"/>
                      </a:lnTo>
                      <a:lnTo>
                        <a:pt x="311" y="197"/>
                      </a:lnTo>
                      <a:lnTo>
                        <a:pt x="323" y="162"/>
                      </a:lnTo>
                      <a:lnTo>
                        <a:pt x="307" y="156"/>
                      </a:lnTo>
                      <a:lnTo>
                        <a:pt x="285" y="112"/>
                      </a:lnTo>
                      <a:lnTo>
                        <a:pt x="301" y="89"/>
                      </a:lnTo>
                      <a:lnTo>
                        <a:pt x="289" y="63"/>
                      </a:lnTo>
                      <a:lnTo>
                        <a:pt x="240" y="34"/>
                      </a:lnTo>
                      <a:lnTo>
                        <a:pt x="195" y="28"/>
                      </a:lnTo>
                      <a:lnTo>
                        <a:pt x="122" y="63"/>
                      </a:lnTo>
                      <a:lnTo>
                        <a:pt x="112" y="63"/>
                      </a:lnTo>
                      <a:lnTo>
                        <a:pt x="112" y="57"/>
                      </a:lnTo>
                      <a:lnTo>
                        <a:pt x="74" y="39"/>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45" name="Freeform 68">
                  <a:extLst>
                    <a:ext uri="{FF2B5EF4-FFF2-40B4-BE49-F238E27FC236}">
                      <a16:creationId xmlns:a16="http://schemas.microsoft.com/office/drawing/2014/main" id="{DFFDE068-5DE3-4B2A-8BDD-2089045E2886}"/>
                    </a:ext>
                  </a:extLst>
                </p:cNvPr>
                <p:cNvSpPr>
                  <a:spLocks/>
                </p:cNvSpPr>
                <p:nvPr/>
              </p:nvSpPr>
              <p:spPr bwMode="auto">
                <a:xfrm>
                  <a:off x="4924449" y="2073691"/>
                  <a:ext cx="306984" cy="224087"/>
                </a:xfrm>
                <a:custGeom>
                  <a:avLst/>
                  <a:gdLst>
                    <a:gd name="T0" fmla="*/ 244475 w 237"/>
                    <a:gd name="T1" fmla="*/ 0 h 173"/>
                    <a:gd name="T2" fmla="*/ 228600 w 237"/>
                    <a:gd name="T3" fmla="*/ 26988 h 173"/>
                    <a:gd name="T4" fmla="*/ 173037 w 237"/>
                    <a:gd name="T5" fmla="*/ 46038 h 173"/>
                    <a:gd name="T6" fmla="*/ 157162 w 237"/>
                    <a:gd name="T7" fmla="*/ 26988 h 173"/>
                    <a:gd name="T8" fmla="*/ 112712 w 237"/>
                    <a:gd name="T9" fmla="*/ 26988 h 173"/>
                    <a:gd name="T10" fmla="*/ 87312 w 237"/>
                    <a:gd name="T11" fmla="*/ 71438 h 173"/>
                    <a:gd name="T12" fmla="*/ 50800 w 237"/>
                    <a:gd name="T13" fmla="*/ 90488 h 173"/>
                    <a:gd name="T14" fmla="*/ 25400 w 237"/>
                    <a:gd name="T15" fmla="*/ 96838 h 173"/>
                    <a:gd name="T16" fmla="*/ 0 w 237"/>
                    <a:gd name="T17" fmla="*/ 133350 h 173"/>
                    <a:gd name="T18" fmla="*/ 34925 w 237"/>
                    <a:gd name="T19" fmla="*/ 203200 h 173"/>
                    <a:gd name="T20" fmla="*/ 60325 w 237"/>
                    <a:gd name="T21" fmla="*/ 212725 h 173"/>
                    <a:gd name="T22" fmla="*/ 41275 w 237"/>
                    <a:gd name="T23" fmla="*/ 268288 h 173"/>
                    <a:gd name="T24" fmla="*/ 103187 w 237"/>
                    <a:gd name="T25" fmla="*/ 274638 h 173"/>
                    <a:gd name="T26" fmla="*/ 173037 w 237"/>
                    <a:gd name="T27" fmla="*/ 258763 h 173"/>
                    <a:gd name="T28" fmla="*/ 193675 w 237"/>
                    <a:gd name="T29" fmla="*/ 222250 h 173"/>
                    <a:gd name="T30" fmla="*/ 228600 w 237"/>
                    <a:gd name="T31" fmla="*/ 203200 h 173"/>
                    <a:gd name="T32" fmla="*/ 244475 w 237"/>
                    <a:gd name="T33" fmla="*/ 212725 h 173"/>
                    <a:gd name="T34" fmla="*/ 254000 w 237"/>
                    <a:gd name="T35" fmla="*/ 133350 h 173"/>
                    <a:gd name="T36" fmla="*/ 279400 w 237"/>
                    <a:gd name="T37" fmla="*/ 115888 h 173"/>
                    <a:gd name="T38" fmla="*/ 300037 w 237"/>
                    <a:gd name="T39" fmla="*/ 90488 h 173"/>
                    <a:gd name="T40" fmla="*/ 279400 w 237"/>
                    <a:gd name="T41" fmla="*/ 71438 h 173"/>
                    <a:gd name="T42" fmla="*/ 290512 w 237"/>
                    <a:gd name="T43" fmla="*/ 55563 h 173"/>
                    <a:gd name="T44" fmla="*/ 376237 w 237"/>
                    <a:gd name="T45" fmla="*/ 46038 h 173"/>
                    <a:gd name="T46" fmla="*/ 360362 w 237"/>
                    <a:gd name="T47" fmla="*/ 26988 h 173"/>
                    <a:gd name="T48" fmla="*/ 306387 w 237"/>
                    <a:gd name="T49" fmla="*/ 17463 h 173"/>
                    <a:gd name="T50" fmla="*/ 300037 w 237"/>
                    <a:gd name="T51" fmla="*/ 36513 h 173"/>
                    <a:gd name="T52" fmla="*/ 269875 w 237"/>
                    <a:gd name="T53" fmla="*/ 46038 h 173"/>
                    <a:gd name="T54" fmla="*/ 269875 w 237"/>
                    <a:gd name="T55" fmla="*/ 17463 h 173"/>
                    <a:gd name="T56" fmla="*/ 244475 w 237"/>
                    <a:gd name="T57" fmla="*/ 0 h 173"/>
                    <a:gd name="T58" fmla="*/ 244475 w 237"/>
                    <a:gd name="T59" fmla="*/ 0 h 1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7"/>
                    <a:gd name="T91" fmla="*/ 0 h 173"/>
                    <a:gd name="T92" fmla="*/ 237 w 237"/>
                    <a:gd name="T93" fmla="*/ 173 h 1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7" h="173">
                      <a:moveTo>
                        <a:pt x="154" y="0"/>
                      </a:moveTo>
                      <a:lnTo>
                        <a:pt x="144" y="17"/>
                      </a:lnTo>
                      <a:lnTo>
                        <a:pt x="109" y="29"/>
                      </a:lnTo>
                      <a:lnTo>
                        <a:pt x="99" y="17"/>
                      </a:lnTo>
                      <a:lnTo>
                        <a:pt x="71" y="17"/>
                      </a:lnTo>
                      <a:lnTo>
                        <a:pt x="55" y="45"/>
                      </a:lnTo>
                      <a:lnTo>
                        <a:pt x="32" y="57"/>
                      </a:lnTo>
                      <a:lnTo>
                        <a:pt x="16" y="61"/>
                      </a:lnTo>
                      <a:lnTo>
                        <a:pt x="0" y="84"/>
                      </a:lnTo>
                      <a:lnTo>
                        <a:pt x="22" y="128"/>
                      </a:lnTo>
                      <a:lnTo>
                        <a:pt x="38" y="134"/>
                      </a:lnTo>
                      <a:lnTo>
                        <a:pt x="26" y="169"/>
                      </a:lnTo>
                      <a:lnTo>
                        <a:pt x="65" y="173"/>
                      </a:lnTo>
                      <a:lnTo>
                        <a:pt x="109" y="163"/>
                      </a:lnTo>
                      <a:lnTo>
                        <a:pt x="122" y="140"/>
                      </a:lnTo>
                      <a:lnTo>
                        <a:pt x="144" y="128"/>
                      </a:lnTo>
                      <a:lnTo>
                        <a:pt x="154" y="134"/>
                      </a:lnTo>
                      <a:lnTo>
                        <a:pt x="160" y="84"/>
                      </a:lnTo>
                      <a:lnTo>
                        <a:pt x="176" y="73"/>
                      </a:lnTo>
                      <a:lnTo>
                        <a:pt x="189" y="57"/>
                      </a:lnTo>
                      <a:lnTo>
                        <a:pt x="176" y="45"/>
                      </a:lnTo>
                      <a:lnTo>
                        <a:pt x="183" y="35"/>
                      </a:lnTo>
                      <a:lnTo>
                        <a:pt x="237" y="29"/>
                      </a:lnTo>
                      <a:lnTo>
                        <a:pt x="227" y="17"/>
                      </a:lnTo>
                      <a:lnTo>
                        <a:pt x="193" y="11"/>
                      </a:lnTo>
                      <a:lnTo>
                        <a:pt x="189" y="23"/>
                      </a:lnTo>
                      <a:lnTo>
                        <a:pt x="170" y="29"/>
                      </a:lnTo>
                      <a:lnTo>
                        <a:pt x="170" y="11"/>
                      </a:lnTo>
                      <a:lnTo>
                        <a:pt x="154"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46" name="Freeform 69">
                  <a:extLst>
                    <a:ext uri="{FF2B5EF4-FFF2-40B4-BE49-F238E27FC236}">
                      <a16:creationId xmlns:a16="http://schemas.microsoft.com/office/drawing/2014/main" id="{4A6C21AA-5ADF-4BC0-BA04-FFC4981BFFF0}"/>
                    </a:ext>
                  </a:extLst>
                </p:cNvPr>
                <p:cNvSpPr>
                  <a:spLocks/>
                </p:cNvSpPr>
                <p:nvPr/>
              </p:nvSpPr>
              <p:spPr bwMode="auto">
                <a:xfrm>
                  <a:off x="4965899" y="2111255"/>
                  <a:ext cx="316052" cy="323824"/>
                </a:xfrm>
                <a:custGeom>
                  <a:avLst/>
                  <a:gdLst>
                    <a:gd name="T0" fmla="*/ 381000 w 244"/>
                    <a:gd name="T1" fmla="*/ 60325 h 250"/>
                    <a:gd name="T2" fmla="*/ 387350 w 244"/>
                    <a:gd name="T3" fmla="*/ 44450 h 250"/>
                    <a:gd name="T4" fmla="*/ 355600 w 244"/>
                    <a:gd name="T5" fmla="*/ 25400 h 250"/>
                    <a:gd name="T6" fmla="*/ 325438 w 244"/>
                    <a:gd name="T7" fmla="*/ 0 h 250"/>
                    <a:gd name="T8" fmla="*/ 239713 w 244"/>
                    <a:gd name="T9" fmla="*/ 9525 h 250"/>
                    <a:gd name="T10" fmla="*/ 228600 w 244"/>
                    <a:gd name="T11" fmla="*/ 25400 h 250"/>
                    <a:gd name="T12" fmla="*/ 249238 w 244"/>
                    <a:gd name="T13" fmla="*/ 44450 h 250"/>
                    <a:gd name="T14" fmla="*/ 228600 w 244"/>
                    <a:gd name="T15" fmla="*/ 69850 h 250"/>
                    <a:gd name="T16" fmla="*/ 203200 w 244"/>
                    <a:gd name="T17" fmla="*/ 87313 h 250"/>
                    <a:gd name="T18" fmla="*/ 193675 w 244"/>
                    <a:gd name="T19" fmla="*/ 166688 h 250"/>
                    <a:gd name="T20" fmla="*/ 177800 w 244"/>
                    <a:gd name="T21" fmla="*/ 157163 h 250"/>
                    <a:gd name="T22" fmla="*/ 142875 w 244"/>
                    <a:gd name="T23" fmla="*/ 176213 h 250"/>
                    <a:gd name="T24" fmla="*/ 122238 w 244"/>
                    <a:gd name="T25" fmla="*/ 212725 h 250"/>
                    <a:gd name="T26" fmla="*/ 61913 w 244"/>
                    <a:gd name="T27" fmla="*/ 228600 h 250"/>
                    <a:gd name="T28" fmla="*/ 0 w 244"/>
                    <a:gd name="T29" fmla="*/ 222250 h 250"/>
                    <a:gd name="T30" fmla="*/ 52388 w 244"/>
                    <a:gd name="T31" fmla="*/ 273050 h 250"/>
                    <a:gd name="T32" fmla="*/ 61913 w 244"/>
                    <a:gd name="T33" fmla="*/ 309563 h 250"/>
                    <a:gd name="T34" fmla="*/ 36513 w 244"/>
                    <a:gd name="T35" fmla="*/ 334963 h 250"/>
                    <a:gd name="T36" fmla="*/ 36513 w 244"/>
                    <a:gd name="T37" fmla="*/ 360363 h 250"/>
                    <a:gd name="T38" fmla="*/ 142875 w 244"/>
                    <a:gd name="T39" fmla="*/ 354013 h 250"/>
                    <a:gd name="T40" fmla="*/ 158750 w 244"/>
                    <a:gd name="T41" fmla="*/ 369888 h 250"/>
                    <a:gd name="T42" fmla="*/ 212725 w 244"/>
                    <a:gd name="T43" fmla="*/ 396875 h 250"/>
                    <a:gd name="T44" fmla="*/ 274638 w 244"/>
                    <a:gd name="T45" fmla="*/ 379413 h 250"/>
                    <a:gd name="T46" fmla="*/ 293688 w 244"/>
                    <a:gd name="T47" fmla="*/ 360363 h 250"/>
                    <a:gd name="T48" fmla="*/ 239713 w 244"/>
                    <a:gd name="T49" fmla="*/ 290513 h 250"/>
                    <a:gd name="T50" fmla="*/ 284163 w 244"/>
                    <a:gd name="T51" fmla="*/ 273050 h 250"/>
                    <a:gd name="T52" fmla="*/ 346075 w 244"/>
                    <a:gd name="T53" fmla="*/ 184150 h 250"/>
                    <a:gd name="T54" fmla="*/ 346075 w 244"/>
                    <a:gd name="T55" fmla="*/ 157163 h 250"/>
                    <a:gd name="T56" fmla="*/ 361950 w 244"/>
                    <a:gd name="T57" fmla="*/ 141288 h 250"/>
                    <a:gd name="T58" fmla="*/ 319088 w 244"/>
                    <a:gd name="T59" fmla="*/ 106363 h 250"/>
                    <a:gd name="T60" fmla="*/ 309563 w 244"/>
                    <a:gd name="T61" fmla="*/ 69850 h 250"/>
                    <a:gd name="T62" fmla="*/ 381000 w 244"/>
                    <a:gd name="T63" fmla="*/ 60325 h 250"/>
                    <a:gd name="T64" fmla="*/ 381000 w 244"/>
                    <a:gd name="T65" fmla="*/ 60325 h 2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4"/>
                    <a:gd name="T100" fmla="*/ 0 h 250"/>
                    <a:gd name="T101" fmla="*/ 244 w 244"/>
                    <a:gd name="T102" fmla="*/ 250 h 2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4" h="250">
                      <a:moveTo>
                        <a:pt x="240" y="38"/>
                      </a:moveTo>
                      <a:lnTo>
                        <a:pt x="244" y="28"/>
                      </a:lnTo>
                      <a:lnTo>
                        <a:pt x="224" y="16"/>
                      </a:lnTo>
                      <a:lnTo>
                        <a:pt x="205" y="0"/>
                      </a:lnTo>
                      <a:lnTo>
                        <a:pt x="151" y="6"/>
                      </a:lnTo>
                      <a:lnTo>
                        <a:pt x="144" y="16"/>
                      </a:lnTo>
                      <a:lnTo>
                        <a:pt x="157" y="28"/>
                      </a:lnTo>
                      <a:lnTo>
                        <a:pt x="144" y="44"/>
                      </a:lnTo>
                      <a:lnTo>
                        <a:pt x="128" y="55"/>
                      </a:lnTo>
                      <a:lnTo>
                        <a:pt x="122" y="105"/>
                      </a:lnTo>
                      <a:lnTo>
                        <a:pt x="112" y="99"/>
                      </a:lnTo>
                      <a:lnTo>
                        <a:pt x="90" y="111"/>
                      </a:lnTo>
                      <a:lnTo>
                        <a:pt x="77" y="134"/>
                      </a:lnTo>
                      <a:lnTo>
                        <a:pt x="39" y="144"/>
                      </a:lnTo>
                      <a:lnTo>
                        <a:pt x="0" y="140"/>
                      </a:lnTo>
                      <a:lnTo>
                        <a:pt x="33" y="172"/>
                      </a:lnTo>
                      <a:lnTo>
                        <a:pt x="39" y="195"/>
                      </a:lnTo>
                      <a:lnTo>
                        <a:pt x="23" y="211"/>
                      </a:lnTo>
                      <a:lnTo>
                        <a:pt x="23" y="227"/>
                      </a:lnTo>
                      <a:lnTo>
                        <a:pt x="90" y="223"/>
                      </a:lnTo>
                      <a:lnTo>
                        <a:pt x="100" y="233"/>
                      </a:lnTo>
                      <a:lnTo>
                        <a:pt x="134" y="250"/>
                      </a:lnTo>
                      <a:lnTo>
                        <a:pt x="173" y="239"/>
                      </a:lnTo>
                      <a:lnTo>
                        <a:pt x="185" y="227"/>
                      </a:lnTo>
                      <a:lnTo>
                        <a:pt x="151" y="183"/>
                      </a:lnTo>
                      <a:lnTo>
                        <a:pt x="179" y="172"/>
                      </a:lnTo>
                      <a:lnTo>
                        <a:pt x="218" y="116"/>
                      </a:lnTo>
                      <a:lnTo>
                        <a:pt x="218" y="99"/>
                      </a:lnTo>
                      <a:lnTo>
                        <a:pt x="228" y="89"/>
                      </a:lnTo>
                      <a:lnTo>
                        <a:pt x="201" y="67"/>
                      </a:lnTo>
                      <a:lnTo>
                        <a:pt x="195" y="44"/>
                      </a:lnTo>
                      <a:lnTo>
                        <a:pt x="240" y="3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grpSp>
          <p:grpSp>
            <p:nvGrpSpPr>
              <p:cNvPr id="33" name="Group 73">
                <a:extLst>
                  <a:ext uri="{FF2B5EF4-FFF2-40B4-BE49-F238E27FC236}">
                    <a16:creationId xmlns:a16="http://schemas.microsoft.com/office/drawing/2014/main" id="{967BDB8B-9341-4B9C-A0A9-F5E677376D61}"/>
                  </a:ext>
                </a:extLst>
              </p:cNvPr>
              <p:cNvGrpSpPr>
                <a:grpSpLocks/>
              </p:cNvGrpSpPr>
              <p:nvPr/>
            </p:nvGrpSpPr>
            <p:grpSpPr bwMode="auto">
              <a:xfrm>
                <a:off x="418120" y="1097039"/>
                <a:ext cx="2341892" cy="1323790"/>
                <a:chOff x="168" y="890"/>
                <a:chExt cx="1808" cy="1022"/>
              </a:xfrm>
              <a:grpFill/>
            </p:grpSpPr>
            <p:sp>
              <p:nvSpPr>
                <p:cNvPr id="296" name="Freeform 74">
                  <a:extLst>
                    <a:ext uri="{FF2B5EF4-FFF2-40B4-BE49-F238E27FC236}">
                      <a16:creationId xmlns:a16="http://schemas.microsoft.com/office/drawing/2014/main" id="{EAD26FAE-5F3C-4241-BDF1-6364795D061B}"/>
                    </a:ext>
                  </a:extLst>
                </p:cNvPr>
                <p:cNvSpPr>
                  <a:spLocks/>
                </p:cNvSpPr>
                <p:nvPr/>
              </p:nvSpPr>
              <p:spPr bwMode="auto">
                <a:xfrm>
                  <a:off x="168" y="1075"/>
                  <a:ext cx="650" cy="284"/>
                </a:xfrm>
                <a:custGeom>
                  <a:avLst/>
                  <a:gdLst>
                    <a:gd name="T0" fmla="*/ 305 w 650"/>
                    <a:gd name="T1" fmla="*/ 49 h 284"/>
                    <a:gd name="T2" fmla="*/ 305 w 650"/>
                    <a:gd name="T3" fmla="*/ 77 h 284"/>
                    <a:gd name="T4" fmla="*/ 228 w 650"/>
                    <a:gd name="T5" fmla="*/ 99 h 284"/>
                    <a:gd name="T6" fmla="*/ 278 w 650"/>
                    <a:gd name="T7" fmla="*/ 93 h 284"/>
                    <a:gd name="T8" fmla="*/ 218 w 650"/>
                    <a:gd name="T9" fmla="*/ 128 h 284"/>
                    <a:gd name="T10" fmla="*/ 122 w 650"/>
                    <a:gd name="T11" fmla="*/ 173 h 284"/>
                    <a:gd name="T12" fmla="*/ 167 w 650"/>
                    <a:gd name="T13" fmla="*/ 173 h 284"/>
                    <a:gd name="T14" fmla="*/ 173 w 650"/>
                    <a:gd name="T15" fmla="*/ 205 h 284"/>
                    <a:gd name="T16" fmla="*/ 201 w 650"/>
                    <a:gd name="T17" fmla="*/ 205 h 284"/>
                    <a:gd name="T18" fmla="*/ 100 w 650"/>
                    <a:gd name="T19" fmla="*/ 244 h 284"/>
                    <a:gd name="T20" fmla="*/ 49 w 650"/>
                    <a:gd name="T21" fmla="*/ 256 h 284"/>
                    <a:gd name="T22" fmla="*/ 16 w 650"/>
                    <a:gd name="T23" fmla="*/ 268 h 284"/>
                    <a:gd name="T24" fmla="*/ 23 w 650"/>
                    <a:gd name="T25" fmla="*/ 284 h 284"/>
                    <a:gd name="T26" fmla="*/ 45 w 650"/>
                    <a:gd name="T27" fmla="*/ 272 h 284"/>
                    <a:gd name="T28" fmla="*/ 77 w 650"/>
                    <a:gd name="T29" fmla="*/ 278 h 284"/>
                    <a:gd name="T30" fmla="*/ 211 w 650"/>
                    <a:gd name="T31" fmla="*/ 223 h 284"/>
                    <a:gd name="T32" fmla="*/ 260 w 650"/>
                    <a:gd name="T33" fmla="*/ 201 h 284"/>
                    <a:gd name="T34" fmla="*/ 343 w 650"/>
                    <a:gd name="T35" fmla="*/ 144 h 284"/>
                    <a:gd name="T36" fmla="*/ 305 w 650"/>
                    <a:gd name="T37" fmla="*/ 177 h 284"/>
                    <a:gd name="T38" fmla="*/ 368 w 650"/>
                    <a:gd name="T39" fmla="*/ 173 h 284"/>
                    <a:gd name="T40" fmla="*/ 390 w 650"/>
                    <a:gd name="T41" fmla="*/ 156 h 284"/>
                    <a:gd name="T42" fmla="*/ 484 w 650"/>
                    <a:gd name="T43" fmla="*/ 195 h 284"/>
                    <a:gd name="T44" fmla="*/ 506 w 650"/>
                    <a:gd name="T45" fmla="*/ 205 h 284"/>
                    <a:gd name="T46" fmla="*/ 522 w 650"/>
                    <a:gd name="T47" fmla="*/ 250 h 284"/>
                    <a:gd name="T48" fmla="*/ 551 w 650"/>
                    <a:gd name="T49" fmla="*/ 256 h 284"/>
                    <a:gd name="T50" fmla="*/ 544 w 650"/>
                    <a:gd name="T51" fmla="*/ 205 h 284"/>
                    <a:gd name="T52" fmla="*/ 500 w 650"/>
                    <a:gd name="T53" fmla="*/ 189 h 284"/>
                    <a:gd name="T54" fmla="*/ 477 w 650"/>
                    <a:gd name="T55" fmla="*/ 166 h 284"/>
                    <a:gd name="T56" fmla="*/ 634 w 650"/>
                    <a:gd name="T57" fmla="*/ 10 h 284"/>
                    <a:gd name="T58" fmla="*/ 583 w 650"/>
                    <a:gd name="T59" fmla="*/ 10 h 284"/>
                    <a:gd name="T60" fmla="*/ 390 w 650"/>
                    <a:gd name="T61" fmla="*/ 4 h 284"/>
                    <a:gd name="T62" fmla="*/ 323 w 650"/>
                    <a:gd name="T63" fmla="*/ 26 h 2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0"/>
                    <a:gd name="T97" fmla="*/ 0 h 284"/>
                    <a:gd name="T98" fmla="*/ 650 w 650"/>
                    <a:gd name="T99" fmla="*/ 284 h 2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0" h="284">
                      <a:moveTo>
                        <a:pt x="323" y="26"/>
                      </a:moveTo>
                      <a:lnTo>
                        <a:pt x="305" y="49"/>
                      </a:lnTo>
                      <a:lnTo>
                        <a:pt x="323" y="71"/>
                      </a:lnTo>
                      <a:lnTo>
                        <a:pt x="305" y="77"/>
                      </a:lnTo>
                      <a:lnTo>
                        <a:pt x="256" y="83"/>
                      </a:lnTo>
                      <a:lnTo>
                        <a:pt x="228" y="99"/>
                      </a:lnTo>
                      <a:lnTo>
                        <a:pt x="256" y="99"/>
                      </a:lnTo>
                      <a:lnTo>
                        <a:pt x="278" y="93"/>
                      </a:lnTo>
                      <a:lnTo>
                        <a:pt x="266" y="116"/>
                      </a:lnTo>
                      <a:lnTo>
                        <a:pt x="218" y="128"/>
                      </a:lnTo>
                      <a:lnTo>
                        <a:pt x="201" y="122"/>
                      </a:lnTo>
                      <a:lnTo>
                        <a:pt x="122" y="173"/>
                      </a:lnTo>
                      <a:lnTo>
                        <a:pt x="134" y="177"/>
                      </a:lnTo>
                      <a:lnTo>
                        <a:pt x="167" y="173"/>
                      </a:lnTo>
                      <a:lnTo>
                        <a:pt x="138" y="201"/>
                      </a:lnTo>
                      <a:lnTo>
                        <a:pt x="173" y="205"/>
                      </a:lnTo>
                      <a:lnTo>
                        <a:pt x="189" y="195"/>
                      </a:lnTo>
                      <a:lnTo>
                        <a:pt x="201" y="205"/>
                      </a:lnTo>
                      <a:lnTo>
                        <a:pt x="138" y="234"/>
                      </a:lnTo>
                      <a:lnTo>
                        <a:pt x="100" y="244"/>
                      </a:lnTo>
                      <a:lnTo>
                        <a:pt x="90" y="256"/>
                      </a:lnTo>
                      <a:lnTo>
                        <a:pt x="49" y="256"/>
                      </a:lnTo>
                      <a:lnTo>
                        <a:pt x="39" y="268"/>
                      </a:lnTo>
                      <a:lnTo>
                        <a:pt x="16" y="268"/>
                      </a:lnTo>
                      <a:lnTo>
                        <a:pt x="0" y="284"/>
                      </a:lnTo>
                      <a:lnTo>
                        <a:pt x="23" y="284"/>
                      </a:lnTo>
                      <a:lnTo>
                        <a:pt x="33" y="272"/>
                      </a:lnTo>
                      <a:lnTo>
                        <a:pt x="45" y="272"/>
                      </a:lnTo>
                      <a:lnTo>
                        <a:pt x="77" y="268"/>
                      </a:lnTo>
                      <a:lnTo>
                        <a:pt x="77" y="278"/>
                      </a:lnTo>
                      <a:lnTo>
                        <a:pt x="100" y="262"/>
                      </a:lnTo>
                      <a:lnTo>
                        <a:pt x="211" y="223"/>
                      </a:lnTo>
                      <a:lnTo>
                        <a:pt x="234" y="205"/>
                      </a:lnTo>
                      <a:lnTo>
                        <a:pt x="260" y="201"/>
                      </a:lnTo>
                      <a:lnTo>
                        <a:pt x="289" y="177"/>
                      </a:lnTo>
                      <a:lnTo>
                        <a:pt x="343" y="144"/>
                      </a:lnTo>
                      <a:lnTo>
                        <a:pt x="339" y="160"/>
                      </a:lnTo>
                      <a:lnTo>
                        <a:pt x="305" y="177"/>
                      </a:lnTo>
                      <a:lnTo>
                        <a:pt x="301" y="195"/>
                      </a:lnTo>
                      <a:lnTo>
                        <a:pt x="368" y="173"/>
                      </a:lnTo>
                      <a:lnTo>
                        <a:pt x="372" y="160"/>
                      </a:lnTo>
                      <a:lnTo>
                        <a:pt x="390" y="156"/>
                      </a:lnTo>
                      <a:lnTo>
                        <a:pt x="394" y="173"/>
                      </a:lnTo>
                      <a:lnTo>
                        <a:pt x="484" y="195"/>
                      </a:lnTo>
                      <a:lnTo>
                        <a:pt x="490" y="217"/>
                      </a:lnTo>
                      <a:lnTo>
                        <a:pt x="506" y="205"/>
                      </a:lnTo>
                      <a:lnTo>
                        <a:pt x="522" y="205"/>
                      </a:lnTo>
                      <a:lnTo>
                        <a:pt x="522" y="250"/>
                      </a:lnTo>
                      <a:lnTo>
                        <a:pt x="528" y="268"/>
                      </a:lnTo>
                      <a:lnTo>
                        <a:pt x="551" y="256"/>
                      </a:lnTo>
                      <a:lnTo>
                        <a:pt x="544" y="234"/>
                      </a:lnTo>
                      <a:lnTo>
                        <a:pt x="544" y="205"/>
                      </a:lnTo>
                      <a:lnTo>
                        <a:pt x="534" y="177"/>
                      </a:lnTo>
                      <a:lnTo>
                        <a:pt x="500" y="189"/>
                      </a:lnTo>
                      <a:lnTo>
                        <a:pt x="506" y="173"/>
                      </a:lnTo>
                      <a:lnTo>
                        <a:pt x="477" y="166"/>
                      </a:lnTo>
                      <a:lnTo>
                        <a:pt x="650" y="16"/>
                      </a:lnTo>
                      <a:lnTo>
                        <a:pt x="634" y="10"/>
                      </a:lnTo>
                      <a:lnTo>
                        <a:pt x="618" y="22"/>
                      </a:lnTo>
                      <a:lnTo>
                        <a:pt x="583" y="10"/>
                      </a:lnTo>
                      <a:lnTo>
                        <a:pt x="484" y="0"/>
                      </a:lnTo>
                      <a:lnTo>
                        <a:pt x="390" y="4"/>
                      </a:lnTo>
                      <a:lnTo>
                        <a:pt x="323" y="2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7" name="Freeform 75">
                  <a:extLst>
                    <a:ext uri="{FF2B5EF4-FFF2-40B4-BE49-F238E27FC236}">
                      <a16:creationId xmlns:a16="http://schemas.microsoft.com/office/drawing/2014/main" id="{4C7D8713-C569-469A-AA7E-AC9BDB13D9E3}"/>
                    </a:ext>
                  </a:extLst>
                </p:cNvPr>
                <p:cNvSpPr>
                  <a:spLocks/>
                </p:cNvSpPr>
                <p:nvPr/>
              </p:nvSpPr>
              <p:spPr bwMode="auto">
                <a:xfrm>
                  <a:off x="597" y="1443"/>
                  <a:ext cx="977" cy="469"/>
                </a:xfrm>
                <a:custGeom>
                  <a:avLst/>
                  <a:gdLst>
                    <a:gd name="T0" fmla="*/ 956 w 977"/>
                    <a:gd name="T1" fmla="*/ 38 h 469"/>
                    <a:gd name="T2" fmla="*/ 838 w 977"/>
                    <a:gd name="T3" fmla="*/ 83 h 469"/>
                    <a:gd name="T4" fmla="*/ 800 w 977"/>
                    <a:gd name="T5" fmla="*/ 117 h 469"/>
                    <a:gd name="T6" fmla="*/ 745 w 977"/>
                    <a:gd name="T7" fmla="*/ 128 h 469"/>
                    <a:gd name="T8" fmla="*/ 694 w 977"/>
                    <a:gd name="T9" fmla="*/ 156 h 469"/>
                    <a:gd name="T10" fmla="*/ 704 w 977"/>
                    <a:gd name="T11" fmla="*/ 134 h 469"/>
                    <a:gd name="T12" fmla="*/ 704 w 977"/>
                    <a:gd name="T13" fmla="*/ 105 h 469"/>
                    <a:gd name="T14" fmla="*/ 704 w 977"/>
                    <a:gd name="T15" fmla="*/ 89 h 469"/>
                    <a:gd name="T16" fmla="*/ 682 w 977"/>
                    <a:gd name="T17" fmla="*/ 77 h 469"/>
                    <a:gd name="T18" fmla="*/ 639 w 977"/>
                    <a:gd name="T19" fmla="*/ 140 h 469"/>
                    <a:gd name="T20" fmla="*/ 611 w 977"/>
                    <a:gd name="T21" fmla="*/ 140 h 469"/>
                    <a:gd name="T22" fmla="*/ 633 w 977"/>
                    <a:gd name="T23" fmla="*/ 95 h 469"/>
                    <a:gd name="T24" fmla="*/ 643 w 977"/>
                    <a:gd name="T25" fmla="*/ 83 h 469"/>
                    <a:gd name="T26" fmla="*/ 682 w 977"/>
                    <a:gd name="T27" fmla="*/ 67 h 469"/>
                    <a:gd name="T28" fmla="*/ 694 w 977"/>
                    <a:gd name="T29" fmla="*/ 57 h 469"/>
                    <a:gd name="T30" fmla="*/ 656 w 977"/>
                    <a:gd name="T31" fmla="*/ 38 h 469"/>
                    <a:gd name="T32" fmla="*/ 589 w 977"/>
                    <a:gd name="T33" fmla="*/ 50 h 469"/>
                    <a:gd name="T34" fmla="*/ 627 w 977"/>
                    <a:gd name="T35" fmla="*/ 34 h 469"/>
                    <a:gd name="T36" fmla="*/ 605 w 977"/>
                    <a:gd name="T37" fmla="*/ 22 h 469"/>
                    <a:gd name="T38" fmla="*/ 572 w 977"/>
                    <a:gd name="T39" fmla="*/ 0 h 469"/>
                    <a:gd name="T40" fmla="*/ 556 w 977"/>
                    <a:gd name="T41" fmla="*/ 10 h 469"/>
                    <a:gd name="T42" fmla="*/ 115 w 977"/>
                    <a:gd name="T43" fmla="*/ 44 h 469"/>
                    <a:gd name="T44" fmla="*/ 83 w 977"/>
                    <a:gd name="T45" fmla="*/ 28 h 469"/>
                    <a:gd name="T46" fmla="*/ 38 w 977"/>
                    <a:gd name="T47" fmla="*/ 111 h 469"/>
                    <a:gd name="T48" fmla="*/ 0 w 977"/>
                    <a:gd name="T49" fmla="*/ 172 h 469"/>
                    <a:gd name="T50" fmla="*/ 10 w 977"/>
                    <a:gd name="T51" fmla="*/ 207 h 469"/>
                    <a:gd name="T52" fmla="*/ 10 w 977"/>
                    <a:gd name="T53" fmla="*/ 274 h 469"/>
                    <a:gd name="T54" fmla="*/ 48 w 977"/>
                    <a:gd name="T55" fmla="*/ 306 h 469"/>
                    <a:gd name="T56" fmla="*/ 105 w 977"/>
                    <a:gd name="T57" fmla="*/ 325 h 469"/>
                    <a:gd name="T58" fmla="*/ 211 w 977"/>
                    <a:gd name="T59" fmla="*/ 335 h 469"/>
                    <a:gd name="T60" fmla="*/ 266 w 977"/>
                    <a:gd name="T61" fmla="*/ 390 h 469"/>
                    <a:gd name="T62" fmla="*/ 282 w 977"/>
                    <a:gd name="T63" fmla="*/ 380 h 469"/>
                    <a:gd name="T64" fmla="*/ 327 w 977"/>
                    <a:gd name="T65" fmla="*/ 402 h 469"/>
                    <a:gd name="T66" fmla="*/ 349 w 977"/>
                    <a:gd name="T67" fmla="*/ 453 h 469"/>
                    <a:gd name="T68" fmla="*/ 355 w 977"/>
                    <a:gd name="T69" fmla="*/ 418 h 469"/>
                    <a:gd name="T70" fmla="*/ 449 w 977"/>
                    <a:gd name="T71" fmla="*/ 386 h 469"/>
                    <a:gd name="T72" fmla="*/ 477 w 977"/>
                    <a:gd name="T73" fmla="*/ 396 h 469"/>
                    <a:gd name="T74" fmla="*/ 493 w 977"/>
                    <a:gd name="T75" fmla="*/ 363 h 469"/>
                    <a:gd name="T76" fmla="*/ 611 w 977"/>
                    <a:gd name="T77" fmla="*/ 396 h 469"/>
                    <a:gd name="T78" fmla="*/ 621 w 977"/>
                    <a:gd name="T79" fmla="*/ 436 h 469"/>
                    <a:gd name="T80" fmla="*/ 633 w 977"/>
                    <a:gd name="T81" fmla="*/ 469 h 469"/>
                    <a:gd name="T82" fmla="*/ 656 w 977"/>
                    <a:gd name="T83" fmla="*/ 430 h 469"/>
                    <a:gd name="T84" fmla="*/ 650 w 977"/>
                    <a:gd name="T85" fmla="*/ 351 h 469"/>
                    <a:gd name="T86" fmla="*/ 745 w 977"/>
                    <a:gd name="T87" fmla="*/ 284 h 469"/>
                    <a:gd name="T88" fmla="*/ 755 w 977"/>
                    <a:gd name="T89" fmla="*/ 235 h 469"/>
                    <a:gd name="T90" fmla="*/ 761 w 977"/>
                    <a:gd name="T91" fmla="*/ 207 h 469"/>
                    <a:gd name="T92" fmla="*/ 784 w 977"/>
                    <a:gd name="T93" fmla="*/ 217 h 469"/>
                    <a:gd name="T94" fmla="*/ 794 w 977"/>
                    <a:gd name="T95" fmla="*/ 185 h 469"/>
                    <a:gd name="T96" fmla="*/ 828 w 977"/>
                    <a:gd name="T97" fmla="*/ 172 h 469"/>
                    <a:gd name="T98" fmla="*/ 899 w 977"/>
                    <a:gd name="T99" fmla="*/ 144 h 469"/>
                    <a:gd name="T100" fmla="*/ 905 w 977"/>
                    <a:gd name="T101" fmla="*/ 111 h 469"/>
                    <a:gd name="T102" fmla="*/ 966 w 977"/>
                    <a:gd name="T103" fmla="*/ 57 h 469"/>
                    <a:gd name="T104" fmla="*/ 977 w 977"/>
                    <a:gd name="T105" fmla="*/ 38 h 4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7"/>
                    <a:gd name="T160" fmla="*/ 0 h 469"/>
                    <a:gd name="T161" fmla="*/ 977 w 977"/>
                    <a:gd name="T162" fmla="*/ 469 h 46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7" h="469">
                      <a:moveTo>
                        <a:pt x="977" y="38"/>
                      </a:moveTo>
                      <a:lnTo>
                        <a:pt x="956" y="38"/>
                      </a:lnTo>
                      <a:lnTo>
                        <a:pt x="922" y="73"/>
                      </a:lnTo>
                      <a:lnTo>
                        <a:pt x="838" y="83"/>
                      </a:lnTo>
                      <a:lnTo>
                        <a:pt x="810" y="105"/>
                      </a:lnTo>
                      <a:lnTo>
                        <a:pt x="800" y="117"/>
                      </a:lnTo>
                      <a:lnTo>
                        <a:pt x="755" y="124"/>
                      </a:lnTo>
                      <a:lnTo>
                        <a:pt x="745" y="128"/>
                      </a:lnTo>
                      <a:lnTo>
                        <a:pt x="739" y="134"/>
                      </a:lnTo>
                      <a:lnTo>
                        <a:pt x="694" y="156"/>
                      </a:lnTo>
                      <a:lnTo>
                        <a:pt x="678" y="144"/>
                      </a:lnTo>
                      <a:lnTo>
                        <a:pt x="704" y="134"/>
                      </a:lnTo>
                      <a:lnTo>
                        <a:pt x="710" y="124"/>
                      </a:lnTo>
                      <a:lnTo>
                        <a:pt x="704" y="105"/>
                      </a:lnTo>
                      <a:lnTo>
                        <a:pt x="688" y="105"/>
                      </a:lnTo>
                      <a:lnTo>
                        <a:pt x="704" y="89"/>
                      </a:lnTo>
                      <a:lnTo>
                        <a:pt x="700" y="73"/>
                      </a:lnTo>
                      <a:lnTo>
                        <a:pt x="682" y="77"/>
                      </a:lnTo>
                      <a:lnTo>
                        <a:pt x="650" y="101"/>
                      </a:lnTo>
                      <a:lnTo>
                        <a:pt x="639" y="140"/>
                      </a:lnTo>
                      <a:lnTo>
                        <a:pt x="621" y="144"/>
                      </a:lnTo>
                      <a:lnTo>
                        <a:pt x="611" y="140"/>
                      </a:lnTo>
                      <a:lnTo>
                        <a:pt x="615" y="117"/>
                      </a:lnTo>
                      <a:lnTo>
                        <a:pt x="633" y="95"/>
                      </a:lnTo>
                      <a:lnTo>
                        <a:pt x="633" y="83"/>
                      </a:lnTo>
                      <a:lnTo>
                        <a:pt x="643" y="83"/>
                      </a:lnTo>
                      <a:lnTo>
                        <a:pt x="666" y="67"/>
                      </a:lnTo>
                      <a:lnTo>
                        <a:pt x="682" y="67"/>
                      </a:lnTo>
                      <a:lnTo>
                        <a:pt x="700" y="61"/>
                      </a:lnTo>
                      <a:lnTo>
                        <a:pt x="694" y="57"/>
                      </a:lnTo>
                      <a:lnTo>
                        <a:pt x="650" y="57"/>
                      </a:lnTo>
                      <a:lnTo>
                        <a:pt x="656" y="38"/>
                      </a:lnTo>
                      <a:lnTo>
                        <a:pt x="615" y="57"/>
                      </a:lnTo>
                      <a:lnTo>
                        <a:pt x="589" y="50"/>
                      </a:lnTo>
                      <a:lnTo>
                        <a:pt x="589" y="38"/>
                      </a:lnTo>
                      <a:lnTo>
                        <a:pt x="627" y="34"/>
                      </a:lnTo>
                      <a:lnTo>
                        <a:pt x="615" y="16"/>
                      </a:lnTo>
                      <a:lnTo>
                        <a:pt x="605" y="22"/>
                      </a:lnTo>
                      <a:lnTo>
                        <a:pt x="578" y="16"/>
                      </a:lnTo>
                      <a:lnTo>
                        <a:pt x="572" y="0"/>
                      </a:lnTo>
                      <a:lnTo>
                        <a:pt x="556" y="0"/>
                      </a:lnTo>
                      <a:lnTo>
                        <a:pt x="556" y="10"/>
                      </a:lnTo>
                      <a:lnTo>
                        <a:pt x="122" y="6"/>
                      </a:lnTo>
                      <a:lnTo>
                        <a:pt x="115" y="44"/>
                      </a:lnTo>
                      <a:lnTo>
                        <a:pt x="109" y="28"/>
                      </a:lnTo>
                      <a:lnTo>
                        <a:pt x="83" y="28"/>
                      </a:lnTo>
                      <a:lnTo>
                        <a:pt x="83" y="50"/>
                      </a:lnTo>
                      <a:lnTo>
                        <a:pt x="38" y="111"/>
                      </a:lnTo>
                      <a:lnTo>
                        <a:pt x="16" y="156"/>
                      </a:lnTo>
                      <a:lnTo>
                        <a:pt x="0" y="172"/>
                      </a:lnTo>
                      <a:lnTo>
                        <a:pt x="0" y="207"/>
                      </a:lnTo>
                      <a:lnTo>
                        <a:pt x="10" y="207"/>
                      </a:lnTo>
                      <a:lnTo>
                        <a:pt x="4" y="217"/>
                      </a:lnTo>
                      <a:lnTo>
                        <a:pt x="10" y="274"/>
                      </a:lnTo>
                      <a:lnTo>
                        <a:pt x="0" y="284"/>
                      </a:lnTo>
                      <a:lnTo>
                        <a:pt x="48" y="306"/>
                      </a:lnTo>
                      <a:lnTo>
                        <a:pt x="55" y="325"/>
                      </a:lnTo>
                      <a:lnTo>
                        <a:pt x="105" y="325"/>
                      </a:lnTo>
                      <a:lnTo>
                        <a:pt x="176" y="345"/>
                      </a:lnTo>
                      <a:lnTo>
                        <a:pt x="211" y="335"/>
                      </a:lnTo>
                      <a:lnTo>
                        <a:pt x="233" y="335"/>
                      </a:lnTo>
                      <a:lnTo>
                        <a:pt x="266" y="390"/>
                      </a:lnTo>
                      <a:lnTo>
                        <a:pt x="278" y="390"/>
                      </a:lnTo>
                      <a:lnTo>
                        <a:pt x="282" y="380"/>
                      </a:lnTo>
                      <a:lnTo>
                        <a:pt x="304" y="373"/>
                      </a:lnTo>
                      <a:lnTo>
                        <a:pt x="327" y="402"/>
                      </a:lnTo>
                      <a:lnTo>
                        <a:pt x="333" y="440"/>
                      </a:lnTo>
                      <a:lnTo>
                        <a:pt x="349" y="453"/>
                      </a:lnTo>
                      <a:lnTo>
                        <a:pt x="355" y="440"/>
                      </a:lnTo>
                      <a:lnTo>
                        <a:pt x="355" y="418"/>
                      </a:lnTo>
                      <a:lnTo>
                        <a:pt x="438" y="373"/>
                      </a:lnTo>
                      <a:lnTo>
                        <a:pt x="449" y="386"/>
                      </a:lnTo>
                      <a:lnTo>
                        <a:pt x="467" y="380"/>
                      </a:lnTo>
                      <a:lnTo>
                        <a:pt x="477" y="396"/>
                      </a:lnTo>
                      <a:lnTo>
                        <a:pt x="499" y="380"/>
                      </a:lnTo>
                      <a:lnTo>
                        <a:pt x="493" y="363"/>
                      </a:lnTo>
                      <a:lnTo>
                        <a:pt x="599" y="373"/>
                      </a:lnTo>
                      <a:lnTo>
                        <a:pt x="611" y="396"/>
                      </a:lnTo>
                      <a:lnTo>
                        <a:pt x="611" y="424"/>
                      </a:lnTo>
                      <a:lnTo>
                        <a:pt x="621" y="436"/>
                      </a:lnTo>
                      <a:lnTo>
                        <a:pt x="621" y="453"/>
                      </a:lnTo>
                      <a:lnTo>
                        <a:pt x="633" y="469"/>
                      </a:lnTo>
                      <a:lnTo>
                        <a:pt x="643" y="469"/>
                      </a:lnTo>
                      <a:lnTo>
                        <a:pt x="656" y="430"/>
                      </a:lnTo>
                      <a:lnTo>
                        <a:pt x="656" y="396"/>
                      </a:lnTo>
                      <a:lnTo>
                        <a:pt x="650" y="351"/>
                      </a:lnTo>
                      <a:lnTo>
                        <a:pt x="723" y="296"/>
                      </a:lnTo>
                      <a:lnTo>
                        <a:pt x="745" y="284"/>
                      </a:lnTo>
                      <a:lnTo>
                        <a:pt x="771" y="252"/>
                      </a:lnTo>
                      <a:lnTo>
                        <a:pt x="755" y="235"/>
                      </a:lnTo>
                      <a:lnTo>
                        <a:pt x="778" y="229"/>
                      </a:lnTo>
                      <a:lnTo>
                        <a:pt x="761" y="207"/>
                      </a:lnTo>
                      <a:lnTo>
                        <a:pt x="778" y="195"/>
                      </a:lnTo>
                      <a:lnTo>
                        <a:pt x="784" y="217"/>
                      </a:lnTo>
                      <a:lnTo>
                        <a:pt x="794" y="211"/>
                      </a:lnTo>
                      <a:lnTo>
                        <a:pt x="794" y="185"/>
                      </a:lnTo>
                      <a:lnTo>
                        <a:pt x="806" y="195"/>
                      </a:lnTo>
                      <a:lnTo>
                        <a:pt x="828" y="172"/>
                      </a:lnTo>
                      <a:lnTo>
                        <a:pt x="828" y="162"/>
                      </a:lnTo>
                      <a:lnTo>
                        <a:pt x="899" y="144"/>
                      </a:lnTo>
                      <a:lnTo>
                        <a:pt x="889" y="134"/>
                      </a:lnTo>
                      <a:lnTo>
                        <a:pt x="905" y="111"/>
                      </a:lnTo>
                      <a:lnTo>
                        <a:pt x="972" y="89"/>
                      </a:lnTo>
                      <a:lnTo>
                        <a:pt x="966" y="57"/>
                      </a:lnTo>
                      <a:lnTo>
                        <a:pt x="977" y="3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8" name="Freeform 76">
                  <a:extLst>
                    <a:ext uri="{FF2B5EF4-FFF2-40B4-BE49-F238E27FC236}">
                      <a16:creationId xmlns:a16="http://schemas.microsoft.com/office/drawing/2014/main" id="{B5382B92-FAF3-471C-AF28-4000824C0EB3}"/>
                    </a:ext>
                  </a:extLst>
                </p:cNvPr>
                <p:cNvSpPr>
                  <a:spLocks/>
                </p:cNvSpPr>
                <p:nvPr/>
              </p:nvSpPr>
              <p:spPr bwMode="auto">
                <a:xfrm>
                  <a:off x="1592" y="890"/>
                  <a:ext cx="384" cy="106"/>
                </a:xfrm>
                <a:custGeom>
                  <a:avLst/>
                  <a:gdLst>
                    <a:gd name="T0" fmla="*/ 317 w 384"/>
                    <a:gd name="T1" fmla="*/ 22 h 106"/>
                    <a:gd name="T2" fmla="*/ 384 w 384"/>
                    <a:gd name="T3" fmla="*/ 6 h 106"/>
                    <a:gd name="T4" fmla="*/ 304 w 384"/>
                    <a:gd name="T5" fmla="*/ 0 h 106"/>
                    <a:gd name="T6" fmla="*/ 272 w 384"/>
                    <a:gd name="T7" fmla="*/ 10 h 106"/>
                    <a:gd name="T8" fmla="*/ 256 w 384"/>
                    <a:gd name="T9" fmla="*/ 6 h 106"/>
                    <a:gd name="T10" fmla="*/ 243 w 384"/>
                    <a:gd name="T11" fmla="*/ 10 h 106"/>
                    <a:gd name="T12" fmla="*/ 205 w 384"/>
                    <a:gd name="T13" fmla="*/ 6 h 106"/>
                    <a:gd name="T14" fmla="*/ 176 w 384"/>
                    <a:gd name="T15" fmla="*/ 10 h 106"/>
                    <a:gd name="T16" fmla="*/ 160 w 384"/>
                    <a:gd name="T17" fmla="*/ 16 h 106"/>
                    <a:gd name="T18" fmla="*/ 132 w 384"/>
                    <a:gd name="T19" fmla="*/ 16 h 106"/>
                    <a:gd name="T20" fmla="*/ 67 w 384"/>
                    <a:gd name="T21" fmla="*/ 28 h 106"/>
                    <a:gd name="T22" fmla="*/ 111 w 384"/>
                    <a:gd name="T23" fmla="*/ 39 h 106"/>
                    <a:gd name="T24" fmla="*/ 199 w 384"/>
                    <a:gd name="T25" fmla="*/ 28 h 106"/>
                    <a:gd name="T26" fmla="*/ 195 w 384"/>
                    <a:gd name="T27" fmla="*/ 39 h 106"/>
                    <a:gd name="T28" fmla="*/ 138 w 384"/>
                    <a:gd name="T29" fmla="*/ 45 h 106"/>
                    <a:gd name="T30" fmla="*/ 144 w 384"/>
                    <a:gd name="T31" fmla="*/ 51 h 106"/>
                    <a:gd name="T32" fmla="*/ 99 w 384"/>
                    <a:gd name="T33" fmla="*/ 51 h 106"/>
                    <a:gd name="T34" fmla="*/ 116 w 384"/>
                    <a:gd name="T35" fmla="*/ 61 h 106"/>
                    <a:gd name="T36" fmla="*/ 83 w 384"/>
                    <a:gd name="T37" fmla="*/ 55 h 106"/>
                    <a:gd name="T38" fmla="*/ 55 w 384"/>
                    <a:gd name="T39" fmla="*/ 61 h 106"/>
                    <a:gd name="T40" fmla="*/ 77 w 384"/>
                    <a:gd name="T41" fmla="*/ 61 h 106"/>
                    <a:gd name="T42" fmla="*/ 77 w 384"/>
                    <a:gd name="T43" fmla="*/ 77 h 106"/>
                    <a:gd name="T44" fmla="*/ 49 w 384"/>
                    <a:gd name="T45" fmla="*/ 73 h 106"/>
                    <a:gd name="T46" fmla="*/ 16 w 384"/>
                    <a:gd name="T47" fmla="*/ 77 h 106"/>
                    <a:gd name="T48" fmla="*/ 0 w 384"/>
                    <a:gd name="T49" fmla="*/ 89 h 106"/>
                    <a:gd name="T50" fmla="*/ 77 w 384"/>
                    <a:gd name="T51" fmla="*/ 89 h 106"/>
                    <a:gd name="T52" fmla="*/ 105 w 384"/>
                    <a:gd name="T53" fmla="*/ 106 h 106"/>
                    <a:gd name="T54" fmla="*/ 128 w 384"/>
                    <a:gd name="T55" fmla="*/ 83 h 106"/>
                    <a:gd name="T56" fmla="*/ 105 w 384"/>
                    <a:gd name="T57" fmla="*/ 77 h 106"/>
                    <a:gd name="T58" fmla="*/ 128 w 384"/>
                    <a:gd name="T59" fmla="*/ 73 h 106"/>
                    <a:gd name="T60" fmla="*/ 160 w 384"/>
                    <a:gd name="T61" fmla="*/ 77 h 106"/>
                    <a:gd name="T62" fmla="*/ 183 w 384"/>
                    <a:gd name="T63" fmla="*/ 67 h 106"/>
                    <a:gd name="T64" fmla="*/ 160 w 384"/>
                    <a:gd name="T65" fmla="*/ 55 h 106"/>
                    <a:gd name="T66" fmla="*/ 183 w 384"/>
                    <a:gd name="T67" fmla="*/ 51 h 106"/>
                    <a:gd name="T68" fmla="*/ 189 w 384"/>
                    <a:gd name="T69" fmla="*/ 61 h 106"/>
                    <a:gd name="T70" fmla="*/ 217 w 384"/>
                    <a:gd name="T71" fmla="*/ 45 h 106"/>
                    <a:gd name="T72" fmla="*/ 278 w 384"/>
                    <a:gd name="T73" fmla="*/ 39 h 106"/>
                    <a:gd name="T74" fmla="*/ 288 w 384"/>
                    <a:gd name="T75" fmla="*/ 28 h 106"/>
                    <a:gd name="T76" fmla="*/ 304 w 384"/>
                    <a:gd name="T77" fmla="*/ 39 h 106"/>
                    <a:gd name="T78" fmla="*/ 317 w 384"/>
                    <a:gd name="T79" fmla="*/ 22 h 106"/>
                    <a:gd name="T80" fmla="*/ 317 w 384"/>
                    <a:gd name="T81" fmla="*/ 22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4"/>
                    <a:gd name="T124" fmla="*/ 0 h 106"/>
                    <a:gd name="T125" fmla="*/ 384 w 38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4" h="106">
                      <a:moveTo>
                        <a:pt x="317" y="22"/>
                      </a:moveTo>
                      <a:lnTo>
                        <a:pt x="384" y="6"/>
                      </a:lnTo>
                      <a:lnTo>
                        <a:pt x="304" y="0"/>
                      </a:lnTo>
                      <a:lnTo>
                        <a:pt x="272" y="10"/>
                      </a:lnTo>
                      <a:lnTo>
                        <a:pt x="256" y="6"/>
                      </a:lnTo>
                      <a:lnTo>
                        <a:pt x="243" y="10"/>
                      </a:lnTo>
                      <a:lnTo>
                        <a:pt x="205" y="6"/>
                      </a:lnTo>
                      <a:lnTo>
                        <a:pt x="176" y="10"/>
                      </a:lnTo>
                      <a:lnTo>
                        <a:pt x="160" y="16"/>
                      </a:lnTo>
                      <a:lnTo>
                        <a:pt x="132" y="16"/>
                      </a:lnTo>
                      <a:lnTo>
                        <a:pt x="67" y="28"/>
                      </a:lnTo>
                      <a:lnTo>
                        <a:pt x="111" y="39"/>
                      </a:lnTo>
                      <a:lnTo>
                        <a:pt x="199" y="28"/>
                      </a:lnTo>
                      <a:lnTo>
                        <a:pt x="195" y="39"/>
                      </a:lnTo>
                      <a:lnTo>
                        <a:pt x="138" y="45"/>
                      </a:lnTo>
                      <a:lnTo>
                        <a:pt x="144" y="51"/>
                      </a:lnTo>
                      <a:lnTo>
                        <a:pt x="99" y="51"/>
                      </a:lnTo>
                      <a:lnTo>
                        <a:pt x="116" y="61"/>
                      </a:lnTo>
                      <a:lnTo>
                        <a:pt x="83" y="55"/>
                      </a:lnTo>
                      <a:lnTo>
                        <a:pt x="55" y="61"/>
                      </a:lnTo>
                      <a:lnTo>
                        <a:pt x="77" y="61"/>
                      </a:lnTo>
                      <a:lnTo>
                        <a:pt x="77" y="77"/>
                      </a:lnTo>
                      <a:lnTo>
                        <a:pt x="49" y="73"/>
                      </a:lnTo>
                      <a:lnTo>
                        <a:pt x="16" y="77"/>
                      </a:lnTo>
                      <a:lnTo>
                        <a:pt x="0" y="89"/>
                      </a:lnTo>
                      <a:lnTo>
                        <a:pt x="77" y="89"/>
                      </a:lnTo>
                      <a:lnTo>
                        <a:pt x="105" y="106"/>
                      </a:lnTo>
                      <a:lnTo>
                        <a:pt x="128" y="83"/>
                      </a:lnTo>
                      <a:lnTo>
                        <a:pt x="105" y="77"/>
                      </a:lnTo>
                      <a:lnTo>
                        <a:pt x="128" y="73"/>
                      </a:lnTo>
                      <a:lnTo>
                        <a:pt x="160" y="77"/>
                      </a:lnTo>
                      <a:lnTo>
                        <a:pt x="183" y="67"/>
                      </a:lnTo>
                      <a:lnTo>
                        <a:pt x="160" y="55"/>
                      </a:lnTo>
                      <a:lnTo>
                        <a:pt x="183" y="51"/>
                      </a:lnTo>
                      <a:lnTo>
                        <a:pt x="189" y="61"/>
                      </a:lnTo>
                      <a:lnTo>
                        <a:pt x="217" y="45"/>
                      </a:lnTo>
                      <a:lnTo>
                        <a:pt x="278" y="39"/>
                      </a:lnTo>
                      <a:lnTo>
                        <a:pt x="288" y="28"/>
                      </a:lnTo>
                      <a:lnTo>
                        <a:pt x="304" y="39"/>
                      </a:lnTo>
                      <a:lnTo>
                        <a:pt x="317"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9" name="Freeform 77">
                  <a:extLst>
                    <a:ext uri="{FF2B5EF4-FFF2-40B4-BE49-F238E27FC236}">
                      <a16:creationId xmlns:a16="http://schemas.microsoft.com/office/drawing/2014/main" id="{943E0482-030E-428A-83F0-D02ED77662BF}"/>
                    </a:ext>
                  </a:extLst>
                </p:cNvPr>
                <p:cNvSpPr>
                  <a:spLocks/>
                </p:cNvSpPr>
                <p:nvPr/>
              </p:nvSpPr>
              <p:spPr bwMode="auto">
                <a:xfrm>
                  <a:off x="1574" y="912"/>
                  <a:ext cx="101" cy="45"/>
                </a:xfrm>
                <a:custGeom>
                  <a:avLst/>
                  <a:gdLst>
                    <a:gd name="T0" fmla="*/ 0 w 101"/>
                    <a:gd name="T1" fmla="*/ 17 h 45"/>
                    <a:gd name="T2" fmla="*/ 24 w 101"/>
                    <a:gd name="T3" fmla="*/ 29 h 45"/>
                    <a:gd name="T4" fmla="*/ 6 w 101"/>
                    <a:gd name="T5" fmla="*/ 39 h 45"/>
                    <a:gd name="T6" fmla="*/ 12 w 101"/>
                    <a:gd name="T7" fmla="*/ 45 h 45"/>
                    <a:gd name="T8" fmla="*/ 40 w 101"/>
                    <a:gd name="T9" fmla="*/ 45 h 45"/>
                    <a:gd name="T10" fmla="*/ 46 w 101"/>
                    <a:gd name="T11" fmla="*/ 33 h 45"/>
                    <a:gd name="T12" fmla="*/ 101 w 101"/>
                    <a:gd name="T13" fmla="*/ 23 h 45"/>
                    <a:gd name="T14" fmla="*/ 62 w 101"/>
                    <a:gd name="T15" fmla="*/ 17 h 45"/>
                    <a:gd name="T16" fmla="*/ 56 w 101"/>
                    <a:gd name="T17" fmla="*/ 6 h 45"/>
                    <a:gd name="T18" fmla="*/ 28 w 101"/>
                    <a:gd name="T19" fmla="*/ 0 h 45"/>
                    <a:gd name="T20" fmla="*/ 0 w 101"/>
                    <a:gd name="T21" fmla="*/ 17 h 45"/>
                    <a:gd name="T22" fmla="*/ 0 w 101"/>
                    <a:gd name="T23" fmla="*/ 17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45"/>
                    <a:gd name="T38" fmla="*/ 101 w 101"/>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45">
                      <a:moveTo>
                        <a:pt x="0" y="17"/>
                      </a:moveTo>
                      <a:lnTo>
                        <a:pt x="24" y="29"/>
                      </a:lnTo>
                      <a:lnTo>
                        <a:pt x="6" y="39"/>
                      </a:lnTo>
                      <a:lnTo>
                        <a:pt x="12" y="45"/>
                      </a:lnTo>
                      <a:lnTo>
                        <a:pt x="40" y="45"/>
                      </a:lnTo>
                      <a:lnTo>
                        <a:pt x="46" y="33"/>
                      </a:lnTo>
                      <a:lnTo>
                        <a:pt x="101" y="23"/>
                      </a:lnTo>
                      <a:lnTo>
                        <a:pt x="62" y="17"/>
                      </a:lnTo>
                      <a:lnTo>
                        <a:pt x="56" y="6"/>
                      </a:lnTo>
                      <a:lnTo>
                        <a:pt x="28" y="0"/>
                      </a:lnTo>
                      <a:lnTo>
                        <a:pt x="0" y="1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0" name="Freeform 78">
                  <a:extLst>
                    <a:ext uri="{FF2B5EF4-FFF2-40B4-BE49-F238E27FC236}">
                      <a16:creationId xmlns:a16="http://schemas.microsoft.com/office/drawing/2014/main" id="{C47A3ACF-FAF9-4A0B-962E-A519C6FD5CA2}"/>
                    </a:ext>
                  </a:extLst>
                </p:cNvPr>
                <p:cNvSpPr>
                  <a:spLocks/>
                </p:cNvSpPr>
                <p:nvPr/>
              </p:nvSpPr>
              <p:spPr bwMode="auto">
                <a:xfrm>
                  <a:off x="1442" y="941"/>
                  <a:ext cx="54" cy="26"/>
                </a:xfrm>
                <a:custGeom>
                  <a:avLst/>
                  <a:gdLst>
                    <a:gd name="T0" fmla="*/ 48 w 54"/>
                    <a:gd name="T1" fmla="*/ 22 h 26"/>
                    <a:gd name="T2" fmla="*/ 54 w 54"/>
                    <a:gd name="T3" fmla="*/ 10 h 26"/>
                    <a:gd name="T4" fmla="*/ 38 w 54"/>
                    <a:gd name="T5" fmla="*/ 0 h 26"/>
                    <a:gd name="T6" fmla="*/ 10 w 54"/>
                    <a:gd name="T7" fmla="*/ 0 h 26"/>
                    <a:gd name="T8" fmla="*/ 0 w 54"/>
                    <a:gd name="T9" fmla="*/ 16 h 26"/>
                    <a:gd name="T10" fmla="*/ 16 w 54"/>
                    <a:gd name="T11" fmla="*/ 16 h 26"/>
                    <a:gd name="T12" fmla="*/ 16 w 54"/>
                    <a:gd name="T13" fmla="*/ 26 h 26"/>
                    <a:gd name="T14" fmla="*/ 32 w 54"/>
                    <a:gd name="T15" fmla="*/ 22 h 26"/>
                    <a:gd name="T16" fmla="*/ 48 w 54"/>
                    <a:gd name="T17" fmla="*/ 22 h 26"/>
                    <a:gd name="T18" fmla="*/ 48 w 54"/>
                    <a:gd name="T19" fmla="*/ 2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26"/>
                    <a:gd name="T32" fmla="*/ 54 w 54"/>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26">
                      <a:moveTo>
                        <a:pt x="48" y="22"/>
                      </a:moveTo>
                      <a:lnTo>
                        <a:pt x="54" y="10"/>
                      </a:lnTo>
                      <a:lnTo>
                        <a:pt x="38" y="0"/>
                      </a:lnTo>
                      <a:lnTo>
                        <a:pt x="10" y="0"/>
                      </a:lnTo>
                      <a:lnTo>
                        <a:pt x="0" y="16"/>
                      </a:lnTo>
                      <a:lnTo>
                        <a:pt x="16" y="16"/>
                      </a:lnTo>
                      <a:lnTo>
                        <a:pt x="16" y="26"/>
                      </a:lnTo>
                      <a:lnTo>
                        <a:pt x="32" y="22"/>
                      </a:lnTo>
                      <a:lnTo>
                        <a:pt x="48"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1" name="Freeform 79">
                  <a:extLst>
                    <a:ext uri="{FF2B5EF4-FFF2-40B4-BE49-F238E27FC236}">
                      <a16:creationId xmlns:a16="http://schemas.microsoft.com/office/drawing/2014/main" id="{1D4F0410-8735-4200-AE2D-1F849ADDC837}"/>
                    </a:ext>
                  </a:extLst>
                </p:cNvPr>
                <p:cNvSpPr>
                  <a:spLocks/>
                </p:cNvSpPr>
                <p:nvPr/>
              </p:nvSpPr>
              <p:spPr bwMode="auto">
                <a:xfrm>
                  <a:off x="1515" y="945"/>
                  <a:ext cx="38" cy="18"/>
                </a:xfrm>
                <a:custGeom>
                  <a:avLst/>
                  <a:gdLst>
                    <a:gd name="T0" fmla="*/ 0 w 38"/>
                    <a:gd name="T1" fmla="*/ 0 h 18"/>
                    <a:gd name="T2" fmla="*/ 4 w 38"/>
                    <a:gd name="T3" fmla="*/ 18 h 18"/>
                    <a:gd name="T4" fmla="*/ 32 w 38"/>
                    <a:gd name="T5" fmla="*/ 18 h 18"/>
                    <a:gd name="T6" fmla="*/ 38 w 38"/>
                    <a:gd name="T7" fmla="*/ 6 h 18"/>
                    <a:gd name="T8" fmla="*/ 16 w 38"/>
                    <a:gd name="T9" fmla="*/ 0 h 18"/>
                    <a:gd name="T10" fmla="*/ 0 w 38"/>
                    <a:gd name="T11" fmla="*/ 0 h 18"/>
                    <a:gd name="T12" fmla="*/ 0 w 38"/>
                    <a:gd name="T13" fmla="*/ 0 h 18"/>
                    <a:gd name="T14" fmla="*/ 0 60000 65536"/>
                    <a:gd name="T15" fmla="*/ 0 60000 65536"/>
                    <a:gd name="T16" fmla="*/ 0 60000 65536"/>
                    <a:gd name="T17" fmla="*/ 0 60000 65536"/>
                    <a:gd name="T18" fmla="*/ 0 60000 65536"/>
                    <a:gd name="T19" fmla="*/ 0 60000 65536"/>
                    <a:gd name="T20" fmla="*/ 0 60000 65536"/>
                    <a:gd name="T21" fmla="*/ 0 w 38"/>
                    <a:gd name="T22" fmla="*/ 0 h 18"/>
                    <a:gd name="T23" fmla="*/ 38 w 3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8">
                      <a:moveTo>
                        <a:pt x="0" y="0"/>
                      </a:moveTo>
                      <a:lnTo>
                        <a:pt x="4" y="18"/>
                      </a:lnTo>
                      <a:lnTo>
                        <a:pt x="32" y="18"/>
                      </a:lnTo>
                      <a:lnTo>
                        <a:pt x="38" y="6"/>
                      </a:lnTo>
                      <a:lnTo>
                        <a:pt x="16"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2" name="Freeform 80">
                  <a:extLst>
                    <a:ext uri="{FF2B5EF4-FFF2-40B4-BE49-F238E27FC236}">
                      <a16:creationId xmlns:a16="http://schemas.microsoft.com/office/drawing/2014/main" id="{A9477ED1-40AF-4097-92EE-EAAD6557D175}"/>
                    </a:ext>
                  </a:extLst>
                </p:cNvPr>
                <p:cNvSpPr>
                  <a:spLocks/>
                </p:cNvSpPr>
                <p:nvPr/>
              </p:nvSpPr>
              <p:spPr bwMode="auto">
                <a:xfrm>
                  <a:off x="1531" y="986"/>
                  <a:ext cx="150" cy="26"/>
                </a:xfrm>
                <a:custGeom>
                  <a:avLst/>
                  <a:gdLst>
                    <a:gd name="T0" fmla="*/ 26 w 150"/>
                    <a:gd name="T1" fmla="*/ 0 h 26"/>
                    <a:gd name="T2" fmla="*/ 10 w 150"/>
                    <a:gd name="T3" fmla="*/ 0 h 26"/>
                    <a:gd name="T4" fmla="*/ 10 w 150"/>
                    <a:gd name="T5" fmla="*/ 10 h 26"/>
                    <a:gd name="T6" fmla="*/ 0 w 150"/>
                    <a:gd name="T7" fmla="*/ 22 h 26"/>
                    <a:gd name="T8" fmla="*/ 116 w 150"/>
                    <a:gd name="T9" fmla="*/ 26 h 26"/>
                    <a:gd name="T10" fmla="*/ 122 w 150"/>
                    <a:gd name="T11" fmla="*/ 16 h 26"/>
                    <a:gd name="T12" fmla="*/ 150 w 150"/>
                    <a:gd name="T13" fmla="*/ 22 h 26"/>
                    <a:gd name="T14" fmla="*/ 144 w 150"/>
                    <a:gd name="T15" fmla="*/ 10 h 26"/>
                    <a:gd name="T16" fmla="*/ 132 w 150"/>
                    <a:gd name="T17" fmla="*/ 0 h 26"/>
                    <a:gd name="T18" fmla="*/ 89 w 150"/>
                    <a:gd name="T19" fmla="*/ 10 h 26"/>
                    <a:gd name="T20" fmla="*/ 32 w 150"/>
                    <a:gd name="T21" fmla="*/ 10 h 26"/>
                    <a:gd name="T22" fmla="*/ 26 w 150"/>
                    <a:gd name="T23" fmla="*/ 0 h 26"/>
                    <a:gd name="T24" fmla="*/ 26 w 150"/>
                    <a:gd name="T25" fmla="*/ 0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0"/>
                    <a:gd name="T40" fmla="*/ 0 h 26"/>
                    <a:gd name="T41" fmla="*/ 150 w 150"/>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0" h="26">
                      <a:moveTo>
                        <a:pt x="26" y="0"/>
                      </a:moveTo>
                      <a:lnTo>
                        <a:pt x="10" y="0"/>
                      </a:lnTo>
                      <a:lnTo>
                        <a:pt x="10" y="10"/>
                      </a:lnTo>
                      <a:lnTo>
                        <a:pt x="0" y="22"/>
                      </a:lnTo>
                      <a:lnTo>
                        <a:pt x="116" y="26"/>
                      </a:lnTo>
                      <a:lnTo>
                        <a:pt x="122" y="16"/>
                      </a:lnTo>
                      <a:lnTo>
                        <a:pt x="150" y="22"/>
                      </a:lnTo>
                      <a:lnTo>
                        <a:pt x="144" y="10"/>
                      </a:lnTo>
                      <a:lnTo>
                        <a:pt x="132" y="0"/>
                      </a:lnTo>
                      <a:lnTo>
                        <a:pt x="89" y="10"/>
                      </a:lnTo>
                      <a:lnTo>
                        <a:pt x="32" y="10"/>
                      </a:lnTo>
                      <a:lnTo>
                        <a:pt x="2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3" name="Freeform 81">
                  <a:extLst>
                    <a:ext uri="{FF2B5EF4-FFF2-40B4-BE49-F238E27FC236}">
                      <a16:creationId xmlns:a16="http://schemas.microsoft.com/office/drawing/2014/main" id="{ECD0B11A-646F-4AB6-9D33-8F56D2415721}"/>
                    </a:ext>
                  </a:extLst>
                </p:cNvPr>
                <p:cNvSpPr>
                  <a:spLocks/>
                </p:cNvSpPr>
                <p:nvPr/>
              </p:nvSpPr>
              <p:spPr bwMode="auto">
                <a:xfrm>
                  <a:off x="1474" y="996"/>
                  <a:ext cx="35" cy="16"/>
                </a:xfrm>
                <a:custGeom>
                  <a:avLst/>
                  <a:gdLst>
                    <a:gd name="T0" fmla="*/ 35 w 35"/>
                    <a:gd name="T1" fmla="*/ 16 h 16"/>
                    <a:gd name="T2" fmla="*/ 35 w 35"/>
                    <a:gd name="T3" fmla="*/ 0 h 16"/>
                    <a:gd name="T4" fmla="*/ 28 w 35"/>
                    <a:gd name="T5" fmla="*/ 0 h 16"/>
                    <a:gd name="T6" fmla="*/ 0 w 35"/>
                    <a:gd name="T7" fmla="*/ 12 h 16"/>
                    <a:gd name="T8" fmla="*/ 35 w 35"/>
                    <a:gd name="T9" fmla="*/ 16 h 16"/>
                    <a:gd name="T10" fmla="*/ 35 w 35"/>
                    <a:gd name="T11" fmla="*/ 16 h 16"/>
                    <a:gd name="T12" fmla="*/ 0 60000 65536"/>
                    <a:gd name="T13" fmla="*/ 0 60000 65536"/>
                    <a:gd name="T14" fmla="*/ 0 60000 65536"/>
                    <a:gd name="T15" fmla="*/ 0 60000 65536"/>
                    <a:gd name="T16" fmla="*/ 0 60000 65536"/>
                    <a:gd name="T17" fmla="*/ 0 60000 65536"/>
                    <a:gd name="T18" fmla="*/ 0 w 35"/>
                    <a:gd name="T19" fmla="*/ 0 h 16"/>
                    <a:gd name="T20" fmla="*/ 35 w 3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35" h="16">
                      <a:moveTo>
                        <a:pt x="35" y="16"/>
                      </a:moveTo>
                      <a:lnTo>
                        <a:pt x="35" y="0"/>
                      </a:lnTo>
                      <a:lnTo>
                        <a:pt x="28" y="0"/>
                      </a:lnTo>
                      <a:lnTo>
                        <a:pt x="0" y="12"/>
                      </a:lnTo>
                      <a:lnTo>
                        <a:pt x="35"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4" name="Freeform 82">
                  <a:extLst>
                    <a:ext uri="{FF2B5EF4-FFF2-40B4-BE49-F238E27FC236}">
                      <a16:creationId xmlns:a16="http://schemas.microsoft.com/office/drawing/2014/main" id="{69FDED00-1A04-41D3-B3DF-A4179C722CE9}"/>
                    </a:ext>
                  </a:extLst>
                </p:cNvPr>
                <p:cNvSpPr>
                  <a:spLocks/>
                </p:cNvSpPr>
                <p:nvPr/>
              </p:nvSpPr>
              <p:spPr bwMode="auto">
                <a:xfrm>
                  <a:off x="1496" y="967"/>
                  <a:ext cx="35" cy="23"/>
                </a:xfrm>
                <a:custGeom>
                  <a:avLst/>
                  <a:gdLst>
                    <a:gd name="T0" fmla="*/ 0 w 35"/>
                    <a:gd name="T1" fmla="*/ 12 h 23"/>
                    <a:gd name="T2" fmla="*/ 23 w 35"/>
                    <a:gd name="T3" fmla="*/ 23 h 23"/>
                    <a:gd name="T4" fmla="*/ 35 w 35"/>
                    <a:gd name="T5" fmla="*/ 6 h 23"/>
                    <a:gd name="T6" fmla="*/ 19 w 35"/>
                    <a:gd name="T7" fmla="*/ 0 h 23"/>
                    <a:gd name="T8" fmla="*/ 0 w 35"/>
                    <a:gd name="T9" fmla="*/ 12 h 23"/>
                    <a:gd name="T10" fmla="*/ 0 w 35"/>
                    <a:gd name="T11" fmla="*/ 12 h 23"/>
                    <a:gd name="T12" fmla="*/ 0 60000 65536"/>
                    <a:gd name="T13" fmla="*/ 0 60000 65536"/>
                    <a:gd name="T14" fmla="*/ 0 60000 65536"/>
                    <a:gd name="T15" fmla="*/ 0 60000 65536"/>
                    <a:gd name="T16" fmla="*/ 0 60000 65536"/>
                    <a:gd name="T17" fmla="*/ 0 60000 65536"/>
                    <a:gd name="T18" fmla="*/ 0 w 35"/>
                    <a:gd name="T19" fmla="*/ 0 h 23"/>
                    <a:gd name="T20" fmla="*/ 35 w 35"/>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5" h="23">
                      <a:moveTo>
                        <a:pt x="0" y="12"/>
                      </a:moveTo>
                      <a:lnTo>
                        <a:pt x="23" y="23"/>
                      </a:lnTo>
                      <a:lnTo>
                        <a:pt x="35" y="6"/>
                      </a:lnTo>
                      <a:lnTo>
                        <a:pt x="19" y="0"/>
                      </a:lnTo>
                      <a:lnTo>
                        <a:pt x="0"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5" name="Freeform 83">
                  <a:extLst>
                    <a:ext uri="{FF2B5EF4-FFF2-40B4-BE49-F238E27FC236}">
                      <a16:creationId xmlns:a16="http://schemas.microsoft.com/office/drawing/2014/main" id="{E8F3BCF3-3E53-41C7-8AEC-1F7ED9E30008}"/>
                    </a:ext>
                  </a:extLst>
                </p:cNvPr>
                <p:cNvSpPr>
                  <a:spLocks/>
                </p:cNvSpPr>
                <p:nvPr/>
              </p:nvSpPr>
              <p:spPr bwMode="auto">
                <a:xfrm>
                  <a:off x="1448" y="1018"/>
                  <a:ext cx="77" cy="35"/>
                </a:xfrm>
                <a:custGeom>
                  <a:avLst/>
                  <a:gdLst>
                    <a:gd name="T0" fmla="*/ 42 w 77"/>
                    <a:gd name="T1" fmla="*/ 22 h 35"/>
                    <a:gd name="T2" fmla="*/ 77 w 77"/>
                    <a:gd name="T3" fmla="*/ 0 h 35"/>
                    <a:gd name="T4" fmla="*/ 32 w 77"/>
                    <a:gd name="T5" fmla="*/ 0 h 35"/>
                    <a:gd name="T6" fmla="*/ 4 w 77"/>
                    <a:gd name="T7" fmla="*/ 12 h 35"/>
                    <a:gd name="T8" fmla="*/ 0 w 77"/>
                    <a:gd name="T9" fmla="*/ 28 h 35"/>
                    <a:gd name="T10" fmla="*/ 10 w 77"/>
                    <a:gd name="T11" fmla="*/ 35 h 35"/>
                    <a:gd name="T12" fmla="*/ 26 w 77"/>
                    <a:gd name="T13" fmla="*/ 22 h 35"/>
                    <a:gd name="T14" fmla="*/ 42 w 77"/>
                    <a:gd name="T15" fmla="*/ 22 h 35"/>
                    <a:gd name="T16" fmla="*/ 42 w 77"/>
                    <a:gd name="T17" fmla="*/ 22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
                    <a:gd name="T28" fmla="*/ 0 h 35"/>
                    <a:gd name="T29" fmla="*/ 77 w 77"/>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 h="35">
                      <a:moveTo>
                        <a:pt x="42" y="22"/>
                      </a:moveTo>
                      <a:lnTo>
                        <a:pt x="77" y="0"/>
                      </a:lnTo>
                      <a:lnTo>
                        <a:pt x="32" y="0"/>
                      </a:lnTo>
                      <a:lnTo>
                        <a:pt x="4" y="12"/>
                      </a:lnTo>
                      <a:lnTo>
                        <a:pt x="0" y="28"/>
                      </a:lnTo>
                      <a:lnTo>
                        <a:pt x="10" y="35"/>
                      </a:lnTo>
                      <a:lnTo>
                        <a:pt x="26" y="22"/>
                      </a:lnTo>
                      <a:lnTo>
                        <a:pt x="42"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6" name="Freeform 84">
                  <a:extLst>
                    <a:ext uri="{FF2B5EF4-FFF2-40B4-BE49-F238E27FC236}">
                      <a16:creationId xmlns:a16="http://schemas.microsoft.com/office/drawing/2014/main" id="{A923EB0B-3BB4-4CD2-AB09-8DB247BDD32B}"/>
                    </a:ext>
                  </a:extLst>
                </p:cNvPr>
                <p:cNvSpPr>
                  <a:spLocks noEditPoints="1"/>
                </p:cNvSpPr>
                <p:nvPr/>
              </p:nvSpPr>
              <p:spPr bwMode="auto">
                <a:xfrm>
                  <a:off x="1502" y="1018"/>
                  <a:ext cx="311" cy="201"/>
                </a:xfrm>
                <a:custGeom>
                  <a:avLst/>
                  <a:gdLst>
                    <a:gd name="T0" fmla="*/ 13 w 311"/>
                    <a:gd name="T1" fmla="*/ 22 h 201"/>
                    <a:gd name="T2" fmla="*/ 0 w 311"/>
                    <a:gd name="T3" fmla="*/ 45 h 201"/>
                    <a:gd name="T4" fmla="*/ 23 w 311"/>
                    <a:gd name="T5" fmla="*/ 45 h 201"/>
                    <a:gd name="T6" fmla="*/ 13 w 311"/>
                    <a:gd name="T7" fmla="*/ 57 h 201"/>
                    <a:gd name="T8" fmla="*/ 23 w 311"/>
                    <a:gd name="T9" fmla="*/ 61 h 201"/>
                    <a:gd name="T10" fmla="*/ 45 w 311"/>
                    <a:gd name="T11" fmla="*/ 51 h 201"/>
                    <a:gd name="T12" fmla="*/ 96 w 311"/>
                    <a:gd name="T13" fmla="*/ 61 h 201"/>
                    <a:gd name="T14" fmla="*/ 112 w 311"/>
                    <a:gd name="T15" fmla="*/ 67 h 201"/>
                    <a:gd name="T16" fmla="*/ 122 w 311"/>
                    <a:gd name="T17" fmla="*/ 57 h 201"/>
                    <a:gd name="T18" fmla="*/ 145 w 311"/>
                    <a:gd name="T19" fmla="*/ 67 h 201"/>
                    <a:gd name="T20" fmla="*/ 173 w 311"/>
                    <a:gd name="T21" fmla="*/ 96 h 201"/>
                    <a:gd name="T22" fmla="*/ 161 w 311"/>
                    <a:gd name="T23" fmla="*/ 112 h 201"/>
                    <a:gd name="T24" fmla="*/ 145 w 311"/>
                    <a:gd name="T25" fmla="*/ 128 h 201"/>
                    <a:gd name="T26" fmla="*/ 112 w 311"/>
                    <a:gd name="T27" fmla="*/ 140 h 201"/>
                    <a:gd name="T28" fmla="*/ 90 w 311"/>
                    <a:gd name="T29" fmla="*/ 134 h 201"/>
                    <a:gd name="T30" fmla="*/ 67 w 311"/>
                    <a:gd name="T31" fmla="*/ 146 h 201"/>
                    <a:gd name="T32" fmla="*/ 84 w 311"/>
                    <a:gd name="T33" fmla="*/ 163 h 201"/>
                    <a:gd name="T34" fmla="*/ 112 w 311"/>
                    <a:gd name="T35" fmla="*/ 150 h 201"/>
                    <a:gd name="T36" fmla="*/ 145 w 311"/>
                    <a:gd name="T37" fmla="*/ 156 h 201"/>
                    <a:gd name="T38" fmla="*/ 151 w 311"/>
                    <a:gd name="T39" fmla="*/ 179 h 201"/>
                    <a:gd name="T40" fmla="*/ 206 w 311"/>
                    <a:gd name="T41" fmla="*/ 201 h 201"/>
                    <a:gd name="T42" fmla="*/ 212 w 311"/>
                    <a:gd name="T43" fmla="*/ 191 h 201"/>
                    <a:gd name="T44" fmla="*/ 183 w 311"/>
                    <a:gd name="T45" fmla="*/ 163 h 201"/>
                    <a:gd name="T46" fmla="*/ 222 w 311"/>
                    <a:gd name="T47" fmla="*/ 173 h 201"/>
                    <a:gd name="T48" fmla="*/ 250 w 311"/>
                    <a:gd name="T49" fmla="*/ 169 h 201"/>
                    <a:gd name="T50" fmla="*/ 222 w 311"/>
                    <a:gd name="T51" fmla="*/ 134 h 201"/>
                    <a:gd name="T52" fmla="*/ 228 w 311"/>
                    <a:gd name="T53" fmla="*/ 118 h 201"/>
                    <a:gd name="T54" fmla="*/ 256 w 311"/>
                    <a:gd name="T55" fmla="*/ 124 h 201"/>
                    <a:gd name="T56" fmla="*/ 256 w 311"/>
                    <a:gd name="T57" fmla="*/ 134 h 201"/>
                    <a:gd name="T58" fmla="*/ 273 w 311"/>
                    <a:gd name="T59" fmla="*/ 146 h 201"/>
                    <a:gd name="T60" fmla="*/ 279 w 311"/>
                    <a:gd name="T61" fmla="*/ 134 h 201"/>
                    <a:gd name="T62" fmla="*/ 311 w 311"/>
                    <a:gd name="T63" fmla="*/ 118 h 201"/>
                    <a:gd name="T64" fmla="*/ 301 w 311"/>
                    <a:gd name="T65" fmla="*/ 106 h 201"/>
                    <a:gd name="T66" fmla="*/ 273 w 311"/>
                    <a:gd name="T67" fmla="*/ 112 h 201"/>
                    <a:gd name="T68" fmla="*/ 285 w 311"/>
                    <a:gd name="T69" fmla="*/ 102 h 201"/>
                    <a:gd name="T70" fmla="*/ 240 w 311"/>
                    <a:gd name="T71" fmla="*/ 83 h 201"/>
                    <a:gd name="T72" fmla="*/ 262 w 311"/>
                    <a:gd name="T73" fmla="*/ 79 h 201"/>
                    <a:gd name="T74" fmla="*/ 266 w 311"/>
                    <a:gd name="T75" fmla="*/ 61 h 201"/>
                    <a:gd name="T76" fmla="*/ 244 w 311"/>
                    <a:gd name="T77" fmla="*/ 57 h 201"/>
                    <a:gd name="T78" fmla="*/ 218 w 311"/>
                    <a:gd name="T79" fmla="*/ 61 h 201"/>
                    <a:gd name="T80" fmla="*/ 234 w 311"/>
                    <a:gd name="T81" fmla="*/ 45 h 201"/>
                    <a:gd name="T82" fmla="*/ 195 w 311"/>
                    <a:gd name="T83" fmla="*/ 35 h 201"/>
                    <a:gd name="T84" fmla="*/ 128 w 311"/>
                    <a:gd name="T85" fmla="*/ 28 h 201"/>
                    <a:gd name="T86" fmla="*/ 139 w 311"/>
                    <a:gd name="T87" fmla="*/ 16 h 201"/>
                    <a:gd name="T88" fmla="*/ 118 w 311"/>
                    <a:gd name="T89" fmla="*/ 6 h 201"/>
                    <a:gd name="T90" fmla="*/ 72 w 311"/>
                    <a:gd name="T91" fmla="*/ 22 h 201"/>
                    <a:gd name="T92" fmla="*/ 78 w 311"/>
                    <a:gd name="T93" fmla="*/ 35 h 201"/>
                    <a:gd name="T94" fmla="*/ 55 w 311"/>
                    <a:gd name="T95" fmla="*/ 39 h 201"/>
                    <a:gd name="T96" fmla="*/ 55 w 311"/>
                    <a:gd name="T97" fmla="*/ 28 h 201"/>
                    <a:gd name="T98" fmla="*/ 72 w 311"/>
                    <a:gd name="T99" fmla="*/ 12 h 201"/>
                    <a:gd name="T100" fmla="*/ 84 w 311"/>
                    <a:gd name="T101" fmla="*/ 6 h 201"/>
                    <a:gd name="T102" fmla="*/ 72 w 311"/>
                    <a:gd name="T103" fmla="*/ 0 h 201"/>
                    <a:gd name="T104" fmla="*/ 13 w 311"/>
                    <a:gd name="T105" fmla="*/ 22 h 201"/>
                    <a:gd name="T106" fmla="*/ 13 w 311"/>
                    <a:gd name="T107" fmla="*/ 22 h 201"/>
                    <a:gd name="T108" fmla="*/ 173 w 311"/>
                    <a:gd name="T109" fmla="*/ 128 h 201"/>
                    <a:gd name="T110" fmla="*/ 179 w 311"/>
                    <a:gd name="T111" fmla="*/ 112 h 201"/>
                    <a:gd name="T112" fmla="*/ 212 w 311"/>
                    <a:gd name="T113" fmla="*/ 118 h 201"/>
                    <a:gd name="T114" fmla="*/ 212 w 311"/>
                    <a:gd name="T115" fmla="*/ 128 h 201"/>
                    <a:gd name="T116" fmla="*/ 189 w 311"/>
                    <a:gd name="T117" fmla="*/ 134 h 201"/>
                    <a:gd name="T118" fmla="*/ 173 w 311"/>
                    <a:gd name="T119" fmla="*/ 128 h 201"/>
                    <a:gd name="T120" fmla="*/ 173 w 311"/>
                    <a:gd name="T121" fmla="*/ 128 h 2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1"/>
                    <a:gd name="T184" fmla="*/ 0 h 201"/>
                    <a:gd name="T185" fmla="*/ 311 w 311"/>
                    <a:gd name="T186" fmla="*/ 201 h 2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1" h="201">
                      <a:moveTo>
                        <a:pt x="13" y="22"/>
                      </a:moveTo>
                      <a:lnTo>
                        <a:pt x="0" y="45"/>
                      </a:lnTo>
                      <a:lnTo>
                        <a:pt x="23" y="45"/>
                      </a:lnTo>
                      <a:lnTo>
                        <a:pt x="13" y="57"/>
                      </a:lnTo>
                      <a:lnTo>
                        <a:pt x="23" y="61"/>
                      </a:lnTo>
                      <a:lnTo>
                        <a:pt x="45" y="51"/>
                      </a:lnTo>
                      <a:lnTo>
                        <a:pt x="96" y="61"/>
                      </a:lnTo>
                      <a:lnTo>
                        <a:pt x="112" y="67"/>
                      </a:lnTo>
                      <a:lnTo>
                        <a:pt x="122" y="57"/>
                      </a:lnTo>
                      <a:lnTo>
                        <a:pt x="145" y="67"/>
                      </a:lnTo>
                      <a:lnTo>
                        <a:pt x="173" y="96"/>
                      </a:lnTo>
                      <a:lnTo>
                        <a:pt x="161" y="112"/>
                      </a:lnTo>
                      <a:lnTo>
                        <a:pt x="145" y="128"/>
                      </a:lnTo>
                      <a:lnTo>
                        <a:pt x="112" y="140"/>
                      </a:lnTo>
                      <a:lnTo>
                        <a:pt x="90" y="134"/>
                      </a:lnTo>
                      <a:lnTo>
                        <a:pt x="67" y="146"/>
                      </a:lnTo>
                      <a:lnTo>
                        <a:pt x="84" y="163"/>
                      </a:lnTo>
                      <a:lnTo>
                        <a:pt x="112" y="150"/>
                      </a:lnTo>
                      <a:lnTo>
                        <a:pt x="145" y="156"/>
                      </a:lnTo>
                      <a:lnTo>
                        <a:pt x="151" y="179"/>
                      </a:lnTo>
                      <a:lnTo>
                        <a:pt x="206" y="201"/>
                      </a:lnTo>
                      <a:lnTo>
                        <a:pt x="212" y="191"/>
                      </a:lnTo>
                      <a:lnTo>
                        <a:pt x="183" y="163"/>
                      </a:lnTo>
                      <a:lnTo>
                        <a:pt x="222" y="173"/>
                      </a:lnTo>
                      <a:lnTo>
                        <a:pt x="250" y="169"/>
                      </a:lnTo>
                      <a:lnTo>
                        <a:pt x="222" y="134"/>
                      </a:lnTo>
                      <a:lnTo>
                        <a:pt x="228" y="118"/>
                      </a:lnTo>
                      <a:lnTo>
                        <a:pt x="256" y="124"/>
                      </a:lnTo>
                      <a:lnTo>
                        <a:pt x="256" y="134"/>
                      </a:lnTo>
                      <a:lnTo>
                        <a:pt x="273" y="146"/>
                      </a:lnTo>
                      <a:lnTo>
                        <a:pt x="279" y="134"/>
                      </a:lnTo>
                      <a:lnTo>
                        <a:pt x="311" y="118"/>
                      </a:lnTo>
                      <a:lnTo>
                        <a:pt x="301" y="106"/>
                      </a:lnTo>
                      <a:lnTo>
                        <a:pt x="273" y="112"/>
                      </a:lnTo>
                      <a:lnTo>
                        <a:pt x="285" y="102"/>
                      </a:lnTo>
                      <a:lnTo>
                        <a:pt x="240" y="83"/>
                      </a:lnTo>
                      <a:lnTo>
                        <a:pt x="262" y="79"/>
                      </a:lnTo>
                      <a:lnTo>
                        <a:pt x="266" y="61"/>
                      </a:lnTo>
                      <a:lnTo>
                        <a:pt x="244" y="57"/>
                      </a:lnTo>
                      <a:lnTo>
                        <a:pt x="218" y="61"/>
                      </a:lnTo>
                      <a:lnTo>
                        <a:pt x="234" y="45"/>
                      </a:lnTo>
                      <a:lnTo>
                        <a:pt x="195" y="35"/>
                      </a:lnTo>
                      <a:lnTo>
                        <a:pt x="128" y="28"/>
                      </a:lnTo>
                      <a:lnTo>
                        <a:pt x="139" y="16"/>
                      </a:lnTo>
                      <a:lnTo>
                        <a:pt x="118" y="6"/>
                      </a:lnTo>
                      <a:lnTo>
                        <a:pt x="72" y="22"/>
                      </a:lnTo>
                      <a:lnTo>
                        <a:pt x="78" y="35"/>
                      </a:lnTo>
                      <a:lnTo>
                        <a:pt x="55" y="39"/>
                      </a:lnTo>
                      <a:lnTo>
                        <a:pt x="55" y="28"/>
                      </a:lnTo>
                      <a:lnTo>
                        <a:pt x="72" y="12"/>
                      </a:lnTo>
                      <a:lnTo>
                        <a:pt x="84" y="6"/>
                      </a:lnTo>
                      <a:lnTo>
                        <a:pt x="72" y="0"/>
                      </a:lnTo>
                      <a:lnTo>
                        <a:pt x="13" y="22"/>
                      </a:lnTo>
                      <a:close/>
                      <a:moveTo>
                        <a:pt x="173" y="128"/>
                      </a:moveTo>
                      <a:lnTo>
                        <a:pt x="179" y="112"/>
                      </a:lnTo>
                      <a:lnTo>
                        <a:pt x="212" y="118"/>
                      </a:lnTo>
                      <a:lnTo>
                        <a:pt x="212" y="128"/>
                      </a:lnTo>
                      <a:lnTo>
                        <a:pt x="189" y="134"/>
                      </a:lnTo>
                      <a:lnTo>
                        <a:pt x="173" y="12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7" name="Freeform 85">
                  <a:extLst>
                    <a:ext uri="{FF2B5EF4-FFF2-40B4-BE49-F238E27FC236}">
                      <a16:creationId xmlns:a16="http://schemas.microsoft.com/office/drawing/2014/main" id="{E56D9417-2459-4AF1-96FE-BB046C351FAA}"/>
                    </a:ext>
                  </a:extLst>
                </p:cNvPr>
                <p:cNvSpPr>
                  <a:spLocks/>
                </p:cNvSpPr>
                <p:nvPr/>
              </p:nvSpPr>
              <p:spPr bwMode="auto">
                <a:xfrm>
                  <a:off x="1647" y="1018"/>
                  <a:ext cx="44" cy="16"/>
                </a:xfrm>
                <a:custGeom>
                  <a:avLst/>
                  <a:gdLst>
                    <a:gd name="T0" fmla="*/ 0 w 44"/>
                    <a:gd name="T1" fmla="*/ 0 h 16"/>
                    <a:gd name="T2" fmla="*/ 0 w 44"/>
                    <a:gd name="T3" fmla="*/ 12 h 16"/>
                    <a:gd name="T4" fmla="*/ 28 w 44"/>
                    <a:gd name="T5" fmla="*/ 16 h 16"/>
                    <a:gd name="T6" fmla="*/ 44 w 44"/>
                    <a:gd name="T7" fmla="*/ 16 h 16"/>
                    <a:gd name="T8" fmla="*/ 44 w 44"/>
                    <a:gd name="T9" fmla="*/ 0 h 16"/>
                    <a:gd name="T10" fmla="*/ 0 w 44"/>
                    <a:gd name="T11" fmla="*/ 0 h 16"/>
                    <a:gd name="T12" fmla="*/ 0 w 44"/>
                    <a:gd name="T13" fmla="*/ 0 h 16"/>
                    <a:gd name="T14" fmla="*/ 0 60000 65536"/>
                    <a:gd name="T15" fmla="*/ 0 60000 65536"/>
                    <a:gd name="T16" fmla="*/ 0 60000 65536"/>
                    <a:gd name="T17" fmla="*/ 0 60000 65536"/>
                    <a:gd name="T18" fmla="*/ 0 60000 65536"/>
                    <a:gd name="T19" fmla="*/ 0 60000 65536"/>
                    <a:gd name="T20" fmla="*/ 0 60000 65536"/>
                    <a:gd name="T21" fmla="*/ 0 w 44"/>
                    <a:gd name="T22" fmla="*/ 0 h 16"/>
                    <a:gd name="T23" fmla="*/ 44 w 4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16">
                      <a:moveTo>
                        <a:pt x="0" y="0"/>
                      </a:moveTo>
                      <a:lnTo>
                        <a:pt x="0" y="12"/>
                      </a:lnTo>
                      <a:lnTo>
                        <a:pt x="28" y="16"/>
                      </a:lnTo>
                      <a:lnTo>
                        <a:pt x="44" y="16"/>
                      </a:lnTo>
                      <a:lnTo>
                        <a:pt x="44"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8" name="Freeform 86">
                  <a:extLst>
                    <a:ext uri="{FF2B5EF4-FFF2-40B4-BE49-F238E27FC236}">
                      <a16:creationId xmlns:a16="http://schemas.microsoft.com/office/drawing/2014/main" id="{8181471F-BFB1-42C6-B118-724733CF447D}"/>
                    </a:ext>
                  </a:extLst>
                </p:cNvPr>
                <p:cNvSpPr>
                  <a:spLocks/>
                </p:cNvSpPr>
                <p:nvPr/>
              </p:nvSpPr>
              <p:spPr bwMode="auto">
                <a:xfrm>
                  <a:off x="1608" y="1101"/>
                  <a:ext cx="45" cy="23"/>
                </a:xfrm>
                <a:custGeom>
                  <a:avLst/>
                  <a:gdLst>
                    <a:gd name="T0" fmla="*/ 39 w 45"/>
                    <a:gd name="T1" fmla="*/ 0 h 23"/>
                    <a:gd name="T2" fmla="*/ 16 w 45"/>
                    <a:gd name="T3" fmla="*/ 13 h 23"/>
                    <a:gd name="T4" fmla="*/ 0 w 45"/>
                    <a:gd name="T5" fmla="*/ 23 h 23"/>
                    <a:gd name="T6" fmla="*/ 28 w 45"/>
                    <a:gd name="T7" fmla="*/ 23 h 23"/>
                    <a:gd name="T8" fmla="*/ 45 w 45"/>
                    <a:gd name="T9" fmla="*/ 19 h 23"/>
                    <a:gd name="T10" fmla="*/ 39 w 45"/>
                    <a:gd name="T11" fmla="*/ 0 h 23"/>
                    <a:gd name="T12" fmla="*/ 39 w 45"/>
                    <a:gd name="T13" fmla="*/ 0 h 23"/>
                    <a:gd name="T14" fmla="*/ 0 60000 65536"/>
                    <a:gd name="T15" fmla="*/ 0 60000 65536"/>
                    <a:gd name="T16" fmla="*/ 0 60000 65536"/>
                    <a:gd name="T17" fmla="*/ 0 60000 65536"/>
                    <a:gd name="T18" fmla="*/ 0 60000 65536"/>
                    <a:gd name="T19" fmla="*/ 0 60000 65536"/>
                    <a:gd name="T20" fmla="*/ 0 60000 65536"/>
                    <a:gd name="T21" fmla="*/ 0 w 45"/>
                    <a:gd name="T22" fmla="*/ 0 h 23"/>
                    <a:gd name="T23" fmla="*/ 45 w 45"/>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3">
                      <a:moveTo>
                        <a:pt x="39" y="0"/>
                      </a:moveTo>
                      <a:lnTo>
                        <a:pt x="16" y="13"/>
                      </a:lnTo>
                      <a:lnTo>
                        <a:pt x="0" y="23"/>
                      </a:lnTo>
                      <a:lnTo>
                        <a:pt x="28" y="23"/>
                      </a:lnTo>
                      <a:lnTo>
                        <a:pt x="45" y="19"/>
                      </a:lnTo>
                      <a:lnTo>
                        <a:pt x="39"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9" name="Freeform 87">
                  <a:extLst>
                    <a:ext uri="{FF2B5EF4-FFF2-40B4-BE49-F238E27FC236}">
                      <a16:creationId xmlns:a16="http://schemas.microsoft.com/office/drawing/2014/main" id="{A90C4ADC-6A7E-4845-A679-9526092F6C95}"/>
                    </a:ext>
                  </a:extLst>
                </p:cNvPr>
                <p:cNvSpPr>
                  <a:spLocks/>
                </p:cNvSpPr>
                <p:nvPr/>
              </p:nvSpPr>
              <p:spPr bwMode="auto">
                <a:xfrm>
                  <a:off x="645" y="1057"/>
                  <a:ext cx="1146" cy="520"/>
                </a:xfrm>
                <a:custGeom>
                  <a:avLst/>
                  <a:gdLst>
                    <a:gd name="T0" fmla="*/ 890 w 1146"/>
                    <a:gd name="T1" fmla="*/ 85 h 520"/>
                    <a:gd name="T2" fmla="*/ 896 w 1146"/>
                    <a:gd name="T3" fmla="*/ 28 h 520"/>
                    <a:gd name="T4" fmla="*/ 829 w 1146"/>
                    <a:gd name="T5" fmla="*/ 67 h 520"/>
                    <a:gd name="T6" fmla="*/ 807 w 1146"/>
                    <a:gd name="T7" fmla="*/ 50 h 520"/>
                    <a:gd name="T8" fmla="*/ 803 w 1146"/>
                    <a:gd name="T9" fmla="*/ 0 h 520"/>
                    <a:gd name="T10" fmla="*/ 752 w 1146"/>
                    <a:gd name="T11" fmla="*/ 57 h 520"/>
                    <a:gd name="T12" fmla="*/ 675 w 1146"/>
                    <a:gd name="T13" fmla="*/ 63 h 520"/>
                    <a:gd name="T14" fmla="*/ 567 w 1146"/>
                    <a:gd name="T15" fmla="*/ 79 h 520"/>
                    <a:gd name="T16" fmla="*/ 484 w 1146"/>
                    <a:gd name="T17" fmla="*/ 63 h 520"/>
                    <a:gd name="T18" fmla="*/ 384 w 1146"/>
                    <a:gd name="T19" fmla="*/ 34 h 520"/>
                    <a:gd name="T20" fmla="*/ 336 w 1146"/>
                    <a:gd name="T21" fmla="*/ 34 h 520"/>
                    <a:gd name="T22" fmla="*/ 189 w 1146"/>
                    <a:gd name="T23" fmla="*/ 34 h 520"/>
                    <a:gd name="T24" fmla="*/ 29 w 1146"/>
                    <a:gd name="T25" fmla="*/ 191 h 520"/>
                    <a:gd name="T26" fmla="*/ 67 w 1146"/>
                    <a:gd name="T27" fmla="*/ 223 h 520"/>
                    <a:gd name="T28" fmla="*/ 51 w 1146"/>
                    <a:gd name="T29" fmla="*/ 286 h 520"/>
                    <a:gd name="T30" fmla="*/ 45 w 1146"/>
                    <a:gd name="T31" fmla="*/ 319 h 520"/>
                    <a:gd name="T32" fmla="*/ 29 w 1146"/>
                    <a:gd name="T33" fmla="*/ 353 h 520"/>
                    <a:gd name="T34" fmla="*/ 508 w 1146"/>
                    <a:gd name="T35" fmla="*/ 396 h 520"/>
                    <a:gd name="T36" fmla="*/ 530 w 1146"/>
                    <a:gd name="T37" fmla="*/ 402 h 520"/>
                    <a:gd name="T38" fmla="*/ 579 w 1146"/>
                    <a:gd name="T39" fmla="*/ 420 h 520"/>
                    <a:gd name="T40" fmla="*/ 634 w 1146"/>
                    <a:gd name="T41" fmla="*/ 396 h 520"/>
                    <a:gd name="T42" fmla="*/ 697 w 1146"/>
                    <a:gd name="T43" fmla="*/ 447 h 520"/>
                    <a:gd name="T44" fmla="*/ 691 w 1146"/>
                    <a:gd name="T45" fmla="*/ 463 h 520"/>
                    <a:gd name="T46" fmla="*/ 685 w 1146"/>
                    <a:gd name="T47" fmla="*/ 510 h 520"/>
                    <a:gd name="T48" fmla="*/ 707 w 1146"/>
                    <a:gd name="T49" fmla="*/ 497 h 520"/>
                    <a:gd name="T50" fmla="*/ 790 w 1146"/>
                    <a:gd name="T51" fmla="*/ 469 h 520"/>
                    <a:gd name="T52" fmla="*/ 929 w 1146"/>
                    <a:gd name="T53" fmla="*/ 424 h 520"/>
                    <a:gd name="T54" fmla="*/ 941 w 1146"/>
                    <a:gd name="T55" fmla="*/ 463 h 520"/>
                    <a:gd name="T56" fmla="*/ 953 w 1146"/>
                    <a:gd name="T57" fmla="*/ 469 h 520"/>
                    <a:gd name="T58" fmla="*/ 953 w 1146"/>
                    <a:gd name="T59" fmla="*/ 491 h 520"/>
                    <a:gd name="T60" fmla="*/ 1008 w 1146"/>
                    <a:gd name="T61" fmla="*/ 453 h 520"/>
                    <a:gd name="T62" fmla="*/ 957 w 1146"/>
                    <a:gd name="T63" fmla="*/ 436 h 520"/>
                    <a:gd name="T64" fmla="*/ 941 w 1146"/>
                    <a:gd name="T65" fmla="*/ 402 h 520"/>
                    <a:gd name="T66" fmla="*/ 969 w 1146"/>
                    <a:gd name="T67" fmla="*/ 380 h 520"/>
                    <a:gd name="T68" fmla="*/ 864 w 1146"/>
                    <a:gd name="T69" fmla="*/ 443 h 520"/>
                    <a:gd name="T70" fmla="*/ 947 w 1146"/>
                    <a:gd name="T71" fmla="*/ 363 h 520"/>
                    <a:gd name="T72" fmla="*/ 1079 w 1146"/>
                    <a:gd name="T73" fmla="*/ 353 h 520"/>
                    <a:gd name="T74" fmla="*/ 1142 w 1146"/>
                    <a:gd name="T75" fmla="*/ 335 h 520"/>
                    <a:gd name="T76" fmla="*/ 1146 w 1146"/>
                    <a:gd name="T77" fmla="*/ 302 h 520"/>
                    <a:gd name="T78" fmla="*/ 1075 w 1146"/>
                    <a:gd name="T79" fmla="*/ 262 h 520"/>
                    <a:gd name="T80" fmla="*/ 1079 w 1146"/>
                    <a:gd name="T81" fmla="*/ 213 h 520"/>
                    <a:gd name="T82" fmla="*/ 996 w 1146"/>
                    <a:gd name="T83" fmla="*/ 229 h 520"/>
                    <a:gd name="T84" fmla="*/ 991 w 1146"/>
                    <a:gd name="T85" fmla="*/ 213 h 520"/>
                    <a:gd name="T86" fmla="*/ 979 w 1146"/>
                    <a:gd name="T87" fmla="*/ 156 h 520"/>
                    <a:gd name="T88" fmla="*/ 918 w 1146"/>
                    <a:gd name="T89" fmla="*/ 146 h 520"/>
                    <a:gd name="T90" fmla="*/ 880 w 1146"/>
                    <a:gd name="T91" fmla="*/ 184 h 520"/>
                    <a:gd name="T92" fmla="*/ 870 w 1146"/>
                    <a:gd name="T93" fmla="*/ 245 h 520"/>
                    <a:gd name="T94" fmla="*/ 797 w 1146"/>
                    <a:gd name="T95" fmla="*/ 319 h 520"/>
                    <a:gd name="T96" fmla="*/ 758 w 1146"/>
                    <a:gd name="T97" fmla="*/ 286 h 520"/>
                    <a:gd name="T98" fmla="*/ 675 w 1146"/>
                    <a:gd name="T99" fmla="*/ 245 h 520"/>
                    <a:gd name="T100" fmla="*/ 630 w 1146"/>
                    <a:gd name="T101" fmla="*/ 213 h 520"/>
                    <a:gd name="T102" fmla="*/ 685 w 1146"/>
                    <a:gd name="T103" fmla="*/ 152 h 520"/>
                    <a:gd name="T104" fmla="*/ 740 w 1146"/>
                    <a:gd name="T105" fmla="*/ 130 h 520"/>
                    <a:gd name="T106" fmla="*/ 807 w 1146"/>
                    <a:gd name="T107" fmla="*/ 95 h 520"/>
                    <a:gd name="T108" fmla="*/ 857 w 1146"/>
                    <a:gd name="T109" fmla="*/ 89 h 5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46"/>
                    <a:gd name="T166" fmla="*/ 0 h 520"/>
                    <a:gd name="T167" fmla="*/ 1146 w 1146"/>
                    <a:gd name="T168" fmla="*/ 520 h 5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46" h="520">
                      <a:moveTo>
                        <a:pt x="857" y="89"/>
                      </a:moveTo>
                      <a:lnTo>
                        <a:pt x="870" y="79"/>
                      </a:lnTo>
                      <a:lnTo>
                        <a:pt x="890" y="85"/>
                      </a:lnTo>
                      <a:lnTo>
                        <a:pt x="918" y="57"/>
                      </a:lnTo>
                      <a:lnTo>
                        <a:pt x="929" y="34"/>
                      </a:lnTo>
                      <a:lnTo>
                        <a:pt x="896" y="28"/>
                      </a:lnTo>
                      <a:lnTo>
                        <a:pt x="880" y="44"/>
                      </a:lnTo>
                      <a:lnTo>
                        <a:pt x="845" y="63"/>
                      </a:lnTo>
                      <a:lnTo>
                        <a:pt x="829" y="67"/>
                      </a:lnTo>
                      <a:lnTo>
                        <a:pt x="845" y="40"/>
                      </a:lnTo>
                      <a:lnTo>
                        <a:pt x="823" y="40"/>
                      </a:lnTo>
                      <a:lnTo>
                        <a:pt x="807" y="50"/>
                      </a:lnTo>
                      <a:lnTo>
                        <a:pt x="803" y="34"/>
                      </a:lnTo>
                      <a:lnTo>
                        <a:pt x="819" y="28"/>
                      </a:lnTo>
                      <a:lnTo>
                        <a:pt x="803" y="0"/>
                      </a:lnTo>
                      <a:lnTo>
                        <a:pt x="752" y="22"/>
                      </a:lnTo>
                      <a:lnTo>
                        <a:pt x="774" y="40"/>
                      </a:lnTo>
                      <a:lnTo>
                        <a:pt x="752" y="57"/>
                      </a:lnTo>
                      <a:lnTo>
                        <a:pt x="730" y="57"/>
                      </a:lnTo>
                      <a:lnTo>
                        <a:pt x="713" y="63"/>
                      </a:lnTo>
                      <a:lnTo>
                        <a:pt x="675" y="63"/>
                      </a:lnTo>
                      <a:lnTo>
                        <a:pt x="618" y="57"/>
                      </a:lnTo>
                      <a:lnTo>
                        <a:pt x="573" y="57"/>
                      </a:lnTo>
                      <a:lnTo>
                        <a:pt x="567" y="79"/>
                      </a:lnTo>
                      <a:lnTo>
                        <a:pt x="551" y="63"/>
                      </a:lnTo>
                      <a:lnTo>
                        <a:pt x="508" y="73"/>
                      </a:lnTo>
                      <a:lnTo>
                        <a:pt x="484" y="63"/>
                      </a:lnTo>
                      <a:lnTo>
                        <a:pt x="496" y="50"/>
                      </a:lnTo>
                      <a:lnTo>
                        <a:pt x="419" y="28"/>
                      </a:lnTo>
                      <a:lnTo>
                        <a:pt x="384" y="34"/>
                      </a:lnTo>
                      <a:lnTo>
                        <a:pt x="368" y="44"/>
                      </a:lnTo>
                      <a:lnTo>
                        <a:pt x="362" y="28"/>
                      </a:lnTo>
                      <a:lnTo>
                        <a:pt x="336" y="34"/>
                      </a:lnTo>
                      <a:lnTo>
                        <a:pt x="291" y="28"/>
                      </a:lnTo>
                      <a:lnTo>
                        <a:pt x="230" y="50"/>
                      </a:lnTo>
                      <a:lnTo>
                        <a:pt x="189" y="34"/>
                      </a:lnTo>
                      <a:lnTo>
                        <a:pt x="173" y="34"/>
                      </a:lnTo>
                      <a:lnTo>
                        <a:pt x="0" y="184"/>
                      </a:lnTo>
                      <a:lnTo>
                        <a:pt x="29" y="191"/>
                      </a:lnTo>
                      <a:lnTo>
                        <a:pt x="23" y="207"/>
                      </a:lnTo>
                      <a:lnTo>
                        <a:pt x="57" y="195"/>
                      </a:lnTo>
                      <a:lnTo>
                        <a:pt x="67" y="223"/>
                      </a:lnTo>
                      <a:lnTo>
                        <a:pt x="67" y="252"/>
                      </a:lnTo>
                      <a:lnTo>
                        <a:pt x="74" y="274"/>
                      </a:lnTo>
                      <a:lnTo>
                        <a:pt x="51" y="286"/>
                      </a:lnTo>
                      <a:lnTo>
                        <a:pt x="29" y="302"/>
                      </a:lnTo>
                      <a:lnTo>
                        <a:pt x="29" y="319"/>
                      </a:lnTo>
                      <a:lnTo>
                        <a:pt x="45" y="319"/>
                      </a:lnTo>
                      <a:lnTo>
                        <a:pt x="35" y="335"/>
                      </a:lnTo>
                      <a:lnTo>
                        <a:pt x="51" y="329"/>
                      </a:lnTo>
                      <a:lnTo>
                        <a:pt x="29" y="353"/>
                      </a:lnTo>
                      <a:lnTo>
                        <a:pt x="51" y="363"/>
                      </a:lnTo>
                      <a:lnTo>
                        <a:pt x="80" y="392"/>
                      </a:lnTo>
                      <a:lnTo>
                        <a:pt x="508" y="396"/>
                      </a:lnTo>
                      <a:lnTo>
                        <a:pt x="508" y="386"/>
                      </a:lnTo>
                      <a:lnTo>
                        <a:pt x="524" y="386"/>
                      </a:lnTo>
                      <a:lnTo>
                        <a:pt x="530" y="402"/>
                      </a:lnTo>
                      <a:lnTo>
                        <a:pt x="557" y="408"/>
                      </a:lnTo>
                      <a:lnTo>
                        <a:pt x="567" y="402"/>
                      </a:lnTo>
                      <a:lnTo>
                        <a:pt x="579" y="420"/>
                      </a:lnTo>
                      <a:lnTo>
                        <a:pt x="602" y="414"/>
                      </a:lnTo>
                      <a:lnTo>
                        <a:pt x="608" y="402"/>
                      </a:lnTo>
                      <a:lnTo>
                        <a:pt x="634" y="396"/>
                      </a:lnTo>
                      <a:lnTo>
                        <a:pt x="656" y="424"/>
                      </a:lnTo>
                      <a:lnTo>
                        <a:pt x="662" y="443"/>
                      </a:lnTo>
                      <a:lnTo>
                        <a:pt x="697" y="447"/>
                      </a:lnTo>
                      <a:lnTo>
                        <a:pt x="719" y="469"/>
                      </a:lnTo>
                      <a:lnTo>
                        <a:pt x="701" y="475"/>
                      </a:lnTo>
                      <a:lnTo>
                        <a:pt x="691" y="463"/>
                      </a:lnTo>
                      <a:lnTo>
                        <a:pt x="679" y="475"/>
                      </a:lnTo>
                      <a:lnTo>
                        <a:pt x="656" y="520"/>
                      </a:lnTo>
                      <a:lnTo>
                        <a:pt x="685" y="510"/>
                      </a:lnTo>
                      <a:lnTo>
                        <a:pt x="697" y="514"/>
                      </a:lnTo>
                      <a:lnTo>
                        <a:pt x="707" y="510"/>
                      </a:lnTo>
                      <a:lnTo>
                        <a:pt x="707" y="497"/>
                      </a:lnTo>
                      <a:lnTo>
                        <a:pt x="752" y="487"/>
                      </a:lnTo>
                      <a:lnTo>
                        <a:pt x="768" y="487"/>
                      </a:lnTo>
                      <a:lnTo>
                        <a:pt x="790" y="469"/>
                      </a:lnTo>
                      <a:lnTo>
                        <a:pt x="874" y="459"/>
                      </a:lnTo>
                      <a:lnTo>
                        <a:pt x="908" y="424"/>
                      </a:lnTo>
                      <a:lnTo>
                        <a:pt x="929" y="424"/>
                      </a:lnTo>
                      <a:lnTo>
                        <a:pt x="918" y="443"/>
                      </a:lnTo>
                      <a:lnTo>
                        <a:pt x="924" y="475"/>
                      </a:lnTo>
                      <a:lnTo>
                        <a:pt x="941" y="463"/>
                      </a:lnTo>
                      <a:lnTo>
                        <a:pt x="953" y="453"/>
                      </a:lnTo>
                      <a:lnTo>
                        <a:pt x="969" y="463"/>
                      </a:lnTo>
                      <a:lnTo>
                        <a:pt x="953" y="469"/>
                      </a:lnTo>
                      <a:lnTo>
                        <a:pt x="924" y="487"/>
                      </a:lnTo>
                      <a:lnTo>
                        <a:pt x="929" y="497"/>
                      </a:lnTo>
                      <a:lnTo>
                        <a:pt x="953" y="491"/>
                      </a:lnTo>
                      <a:lnTo>
                        <a:pt x="979" y="469"/>
                      </a:lnTo>
                      <a:lnTo>
                        <a:pt x="1008" y="463"/>
                      </a:lnTo>
                      <a:lnTo>
                        <a:pt x="1008" y="453"/>
                      </a:lnTo>
                      <a:lnTo>
                        <a:pt x="985" y="453"/>
                      </a:lnTo>
                      <a:lnTo>
                        <a:pt x="963" y="447"/>
                      </a:lnTo>
                      <a:lnTo>
                        <a:pt x="957" y="436"/>
                      </a:lnTo>
                      <a:lnTo>
                        <a:pt x="963" y="424"/>
                      </a:lnTo>
                      <a:lnTo>
                        <a:pt x="941" y="414"/>
                      </a:lnTo>
                      <a:lnTo>
                        <a:pt x="941" y="402"/>
                      </a:lnTo>
                      <a:lnTo>
                        <a:pt x="975" y="408"/>
                      </a:lnTo>
                      <a:lnTo>
                        <a:pt x="985" y="396"/>
                      </a:lnTo>
                      <a:lnTo>
                        <a:pt x="969" y="380"/>
                      </a:lnTo>
                      <a:lnTo>
                        <a:pt x="941" y="392"/>
                      </a:lnTo>
                      <a:lnTo>
                        <a:pt x="902" y="414"/>
                      </a:lnTo>
                      <a:lnTo>
                        <a:pt x="864" y="443"/>
                      </a:lnTo>
                      <a:lnTo>
                        <a:pt x="896" y="402"/>
                      </a:lnTo>
                      <a:lnTo>
                        <a:pt x="924" y="386"/>
                      </a:lnTo>
                      <a:lnTo>
                        <a:pt x="947" y="363"/>
                      </a:lnTo>
                      <a:lnTo>
                        <a:pt x="1024" y="363"/>
                      </a:lnTo>
                      <a:lnTo>
                        <a:pt x="1058" y="369"/>
                      </a:lnTo>
                      <a:lnTo>
                        <a:pt x="1079" y="353"/>
                      </a:lnTo>
                      <a:lnTo>
                        <a:pt x="1113" y="341"/>
                      </a:lnTo>
                      <a:lnTo>
                        <a:pt x="1130" y="341"/>
                      </a:lnTo>
                      <a:lnTo>
                        <a:pt x="1142" y="335"/>
                      </a:lnTo>
                      <a:lnTo>
                        <a:pt x="1136" y="325"/>
                      </a:lnTo>
                      <a:lnTo>
                        <a:pt x="1142" y="319"/>
                      </a:lnTo>
                      <a:lnTo>
                        <a:pt x="1146" y="302"/>
                      </a:lnTo>
                      <a:lnTo>
                        <a:pt x="1079" y="308"/>
                      </a:lnTo>
                      <a:lnTo>
                        <a:pt x="1123" y="290"/>
                      </a:lnTo>
                      <a:lnTo>
                        <a:pt x="1075" y="262"/>
                      </a:lnTo>
                      <a:lnTo>
                        <a:pt x="1085" y="241"/>
                      </a:lnTo>
                      <a:lnTo>
                        <a:pt x="1079" y="229"/>
                      </a:lnTo>
                      <a:lnTo>
                        <a:pt x="1079" y="213"/>
                      </a:lnTo>
                      <a:lnTo>
                        <a:pt x="1063" y="213"/>
                      </a:lnTo>
                      <a:lnTo>
                        <a:pt x="1075" y="191"/>
                      </a:lnTo>
                      <a:lnTo>
                        <a:pt x="996" y="229"/>
                      </a:lnTo>
                      <a:lnTo>
                        <a:pt x="985" y="229"/>
                      </a:lnTo>
                      <a:lnTo>
                        <a:pt x="996" y="219"/>
                      </a:lnTo>
                      <a:lnTo>
                        <a:pt x="991" y="213"/>
                      </a:lnTo>
                      <a:lnTo>
                        <a:pt x="1008" y="178"/>
                      </a:lnTo>
                      <a:lnTo>
                        <a:pt x="991" y="174"/>
                      </a:lnTo>
                      <a:lnTo>
                        <a:pt x="979" y="156"/>
                      </a:lnTo>
                      <a:lnTo>
                        <a:pt x="963" y="156"/>
                      </a:lnTo>
                      <a:lnTo>
                        <a:pt x="963" y="152"/>
                      </a:lnTo>
                      <a:lnTo>
                        <a:pt x="918" y="146"/>
                      </a:lnTo>
                      <a:lnTo>
                        <a:pt x="912" y="134"/>
                      </a:lnTo>
                      <a:lnTo>
                        <a:pt x="902" y="156"/>
                      </a:lnTo>
                      <a:lnTo>
                        <a:pt x="880" y="184"/>
                      </a:lnTo>
                      <a:lnTo>
                        <a:pt x="890" y="195"/>
                      </a:lnTo>
                      <a:lnTo>
                        <a:pt x="857" y="223"/>
                      </a:lnTo>
                      <a:lnTo>
                        <a:pt x="870" y="245"/>
                      </a:lnTo>
                      <a:lnTo>
                        <a:pt x="823" y="286"/>
                      </a:lnTo>
                      <a:lnTo>
                        <a:pt x="803" y="290"/>
                      </a:lnTo>
                      <a:lnTo>
                        <a:pt x="797" y="319"/>
                      </a:lnTo>
                      <a:lnTo>
                        <a:pt x="768" y="353"/>
                      </a:lnTo>
                      <a:lnTo>
                        <a:pt x="746" y="341"/>
                      </a:lnTo>
                      <a:lnTo>
                        <a:pt x="758" y="286"/>
                      </a:lnTo>
                      <a:lnTo>
                        <a:pt x="746" y="280"/>
                      </a:lnTo>
                      <a:lnTo>
                        <a:pt x="723" y="286"/>
                      </a:lnTo>
                      <a:lnTo>
                        <a:pt x="675" y="245"/>
                      </a:lnTo>
                      <a:lnTo>
                        <a:pt x="640" y="245"/>
                      </a:lnTo>
                      <a:lnTo>
                        <a:pt x="640" y="213"/>
                      </a:lnTo>
                      <a:lnTo>
                        <a:pt x="630" y="213"/>
                      </a:lnTo>
                      <a:lnTo>
                        <a:pt x="640" y="191"/>
                      </a:lnTo>
                      <a:lnTo>
                        <a:pt x="685" y="162"/>
                      </a:lnTo>
                      <a:lnTo>
                        <a:pt x="685" y="152"/>
                      </a:lnTo>
                      <a:lnTo>
                        <a:pt x="730" y="140"/>
                      </a:lnTo>
                      <a:lnTo>
                        <a:pt x="707" y="124"/>
                      </a:lnTo>
                      <a:lnTo>
                        <a:pt x="740" y="130"/>
                      </a:lnTo>
                      <a:lnTo>
                        <a:pt x="803" y="107"/>
                      </a:lnTo>
                      <a:lnTo>
                        <a:pt x="758" y="95"/>
                      </a:lnTo>
                      <a:lnTo>
                        <a:pt x="807" y="95"/>
                      </a:lnTo>
                      <a:lnTo>
                        <a:pt x="835" y="85"/>
                      </a:lnTo>
                      <a:lnTo>
                        <a:pt x="857" y="8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10" name="Freeform 88">
                  <a:extLst>
                    <a:ext uri="{FF2B5EF4-FFF2-40B4-BE49-F238E27FC236}">
                      <a16:creationId xmlns:a16="http://schemas.microsoft.com/office/drawing/2014/main" id="{B64B1F0E-CB04-46C6-BD97-F78EEE20756A}"/>
                    </a:ext>
                  </a:extLst>
                </p:cNvPr>
                <p:cNvSpPr>
                  <a:spLocks/>
                </p:cNvSpPr>
                <p:nvPr/>
              </p:nvSpPr>
              <p:spPr bwMode="auto">
                <a:xfrm>
                  <a:off x="1464" y="1191"/>
                  <a:ext cx="26" cy="28"/>
                </a:xfrm>
                <a:custGeom>
                  <a:avLst/>
                  <a:gdLst>
                    <a:gd name="T0" fmla="*/ 26 w 26"/>
                    <a:gd name="T1" fmla="*/ 18 h 28"/>
                    <a:gd name="T2" fmla="*/ 26 w 26"/>
                    <a:gd name="T3" fmla="*/ 0 h 28"/>
                    <a:gd name="T4" fmla="*/ 0 w 26"/>
                    <a:gd name="T5" fmla="*/ 12 h 28"/>
                    <a:gd name="T6" fmla="*/ 10 w 26"/>
                    <a:gd name="T7" fmla="*/ 28 h 28"/>
                    <a:gd name="T8" fmla="*/ 26 w 26"/>
                    <a:gd name="T9" fmla="*/ 18 h 28"/>
                    <a:gd name="T10" fmla="*/ 26 w 26"/>
                    <a:gd name="T11" fmla="*/ 18 h 28"/>
                    <a:gd name="T12" fmla="*/ 0 60000 65536"/>
                    <a:gd name="T13" fmla="*/ 0 60000 65536"/>
                    <a:gd name="T14" fmla="*/ 0 60000 65536"/>
                    <a:gd name="T15" fmla="*/ 0 60000 65536"/>
                    <a:gd name="T16" fmla="*/ 0 60000 65536"/>
                    <a:gd name="T17" fmla="*/ 0 60000 65536"/>
                    <a:gd name="T18" fmla="*/ 0 w 26"/>
                    <a:gd name="T19" fmla="*/ 0 h 28"/>
                    <a:gd name="T20" fmla="*/ 26 w 26"/>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6" h="28">
                      <a:moveTo>
                        <a:pt x="26" y="18"/>
                      </a:moveTo>
                      <a:lnTo>
                        <a:pt x="26" y="0"/>
                      </a:lnTo>
                      <a:lnTo>
                        <a:pt x="0" y="12"/>
                      </a:lnTo>
                      <a:lnTo>
                        <a:pt x="10" y="28"/>
                      </a:lnTo>
                      <a:lnTo>
                        <a:pt x="26" y="1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11" name="Freeform 89">
                  <a:extLst>
                    <a:ext uri="{FF2B5EF4-FFF2-40B4-BE49-F238E27FC236}">
                      <a16:creationId xmlns:a16="http://schemas.microsoft.com/office/drawing/2014/main" id="{09C8F78F-25E0-4973-BBF1-BCDDBF1A99D2}"/>
                    </a:ext>
                  </a:extLst>
                </p:cNvPr>
                <p:cNvSpPr>
                  <a:spLocks/>
                </p:cNvSpPr>
                <p:nvPr/>
              </p:nvSpPr>
              <p:spPr bwMode="auto">
                <a:xfrm>
                  <a:off x="1509" y="1209"/>
                  <a:ext cx="22" cy="16"/>
                </a:xfrm>
                <a:custGeom>
                  <a:avLst/>
                  <a:gdLst>
                    <a:gd name="T0" fmla="*/ 16 w 22"/>
                    <a:gd name="T1" fmla="*/ 0 h 16"/>
                    <a:gd name="T2" fmla="*/ 0 w 22"/>
                    <a:gd name="T3" fmla="*/ 4 h 16"/>
                    <a:gd name="T4" fmla="*/ 6 w 22"/>
                    <a:gd name="T5" fmla="*/ 16 h 16"/>
                    <a:gd name="T6" fmla="*/ 22 w 22"/>
                    <a:gd name="T7" fmla="*/ 0 h 16"/>
                    <a:gd name="T8" fmla="*/ 16 w 22"/>
                    <a:gd name="T9" fmla="*/ 0 h 16"/>
                    <a:gd name="T10" fmla="*/ 16 w 22"/>
                    <a:gd name="T11" fmla="*/ 0 h 16"/>
                    <a:gd name="T12" fmla="*/ 0 60000 65536"/>
                    <a:gd name="T13" fmla="*/ 0 60000 65536"/>
                    <a:gd name="T14" fmla="*/ 0 60000 65536"/>
                    <a:gd name="T15" fmla="*/ 0 60000 65536"/>
                    <a:gd name="T16" fmla="*/ 0 60000 65536"/>
                    <a:gd name="T17" fmla="*/ 0 60000 65536"/>
                    <a:gd name="T18" fmla="*/ 0 w 22"/>
                    <a:gd name="T19" fmla="*/ 0 h 16"/>
                    <a:gd name="T20" fmla="*/ 22 w 2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2" h="16">
                      <a:moveTo>
                        <a:pt x="16" y="0"/>
                      </a:moveTo>
                      <a:lnTo>
                        <a:pt x="0" y="4"/>
                      </a:lnTo>
                      <a:lnTo>
                        <a:pt x="6" y="16"/>
                      </a:lnTo>
                      <a:lnTo>
                        <a:pt x="22"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12" name="Freeform 90">
                  <a:extLst>
                    <a:ext uri="{FF2B5EF4-FFF2-40B4-BE49-F238E27FC236}">
                      <a16:creationId xmlns:a16="http://schemas.microsoft.com/office/drawing/2014/main" id="{FA272AD1-0234-4F89-B438-1D960C355D66}"/>
                    </a:ext>
                  </a:extLst>
                </p:cNvPr>
                <p:cNvSpPr>
                  <a:spLocks/>
                </p:cNvSpPr>
                <p:nvPr/>
              </p:nvSpPr>
              <p:spPr bwMode="auto">
                <a:xfrm>
                  <a:off x="1452" y="1152"/>
                  <a:ext cx="67" cy="45"/>
                </a:xfrm>
                <a:custGeom>
                  <a:avLst/>
                  <a:gdLst>
                    <a:gd name="T0" fmla="*/ 34 w 67"/>
                    <a:gd name="T1" fmla="*/ 35 h 45"/>
                    <a:gd name="T2" fmla="*/ 63 w 67"/>
                    <a:gd name="T3" fmla="*/ 45 h 45"/>
                    <a:gd name="T4" fmla="*/ 67 w 67"/>
                    <a:gd name="T5" fmla="*/ 29 h 45"/>
                    <a:gd name="T6" fmla="*/ 28 w 67"/>
                    <a:gd name="T7" fmla="*/ 0 h 45"/>
                    <a:gd name="T8" fmla="*/ 0 w 67"/>
                    <a:gd name="T9" fmla="*/ 29 h 45"/>
                    <a:gd name="T10" fmla="*/ 0 w 67"/>
                    <a:gd name="T11" fmla="*/ 39 h 45"/>
                    <a:gd name="T12" fmla="*/ 16 w 67"/>
                    <a:gd name="T13" fmla="*/ 39 h 45"/>
                    <a:gd name="T14" fmla="*/ 34 w 67"/>
                    <a:gd name="T15" fmla="*/ 35 h 45"/>
                    <a:gd name="T16" fmla="*/ 34 w 67"/>
                    <a:gd name="T17" fmla="*/ 35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
                    <a:gd name="T28" fmla="*/ 0 h 45"/>
                    <a:gd name="T29" fmla="*/ 67 w 67"/>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 h="45">
                      <a:moveTo>
                        <a:pt x="34" y="35"/>
                      </a:moveTo>
                      <a:lnTo>
                        <a:pt x="63" y="45"/>
                      </a:lnTo>
                      <a:lnTo>
                        <a:pt x="67" y="29"/>
                      </a:lnTo>
                      <a:lnTo>
                        <a:pt x="28" y="0"/>
                      </a:lnTo>
                      <a:lnTo>
                        <a:pt x="0" y="29"/>
                      </a:lnTo>
                      <a:lnTo>
                        <a:pt x="0" y="39"/>
                      </a:lnTo>
                      <a:lnTo>
                        <a:pt x="16" y="39"/>
                      </a:lnTo>
                      <a:lnTo>
                        <a:pt x="34" y="3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13" name="Freeform 91">
                  <a:extLst>
                    <a:ext uri="{FF2B5EF4-FFF2-40B4-BE49-F238E27FC236}">
                      <a16:creationId xmlns:a16="http://schemas.microsoft.com/office/drawing/2014/main" id="{1B35A22E-C411-4F34-9776-CAD30D03A1D5}"/>
                    </a:ext>
                  </a:extLst>
                </p:cNvPr>
                <p:cNvSpPr>
                  <a:spLocks/>
                </p:cNvSpPr>
                <p:nvPr/>
              </p:nvSpPr>
              <p:spPr bwMode="auto">
                <a:xfrm>
                  <a:off x="1641" y="1432"/>
                  <a:ext cx="34" cy="21"/>
                </a:xfrm>
                <a:custGeom>
                  <a:avLst/>
                  <a:gdLst>
                    <a:gd name="T0" fmla="*/ 0 w 34"/>
                    <a:gd name="T1" fmla="*/ 0 h 21"/>
                    <a:gd name="T2" fmla="*/ 6 w 34"/>
                    <a:gd name="T3" fmla="*/ 17 h 21"/>
                    <a:gd name="T4" fmla="*/ 22 w 34"/>
                    <a:gd name="T5" fmla="*/ 21 h 21"/>
                    <a:gd name="T6" fmla="*/ 34 w 34"/>
                    <a:gd name="T7" fmla="*/ 11 h 21"/>
                    <a:gd name="T8" fmla="*/ 22 w 34"/>
                    <a:gd name="T9" fmla="*/ 5 h 21"/>
                    <a:gd name="T10" fmla="*/ 0 w 34"/>
                    <a:gd name="T11" fmla="*/ 0 h 21"/>
                    <a:gd name="T12" fmla="*/ 0 w 34"/>
                    <a:gd name="T13" fmla="*/ 0 h 21"/>
                    <a:gd name="T14" fmla="*/ 0 60000 65536"/>
                    <a:gd name="T15" fmla="*/ 0 60000 65536"/>
                    <a:gd name="T16" fmla="*/ 0 60000 65536"/>
                    <a:gd name="T17" fmla="*/ 0 60000 65536"/>
                    <a:gd name="T18" fmla="*/ 0 60000 65536"/>
                    <a:gd name="T19" fmla="*/ 0 60000 65536"/>
                    <a:gd name="T20" fmla="*/ 0 60000 65536"/>
                    <a:gd name="T21" fmla="*/ 0 w 34"/>
                    <a:gd name="T22" fmla="*/ 0 h 21"/>
                    <a:gd name="T23" fmla="*/ 34 w 34"/>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1">
                      <a:moveTo>
                        <a:pt x="0" y="0"/>
                      </a:moveTo>
                      <a:lnTo>
                        <a:pt x="6" y="17"/>
                      </a:lnTo>
                      <a:lnTo>
                        <a:pt x="22" y="21"/>
                      </a:lnTo>
                      <a:lnTo>
                        <a:pt x="34" y="11"/>
                      </a:lnTo>
                      <a:lnTo>
                        <a:pt x="22" y="5"/>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14" name="Freeform 92">
                  <a:extLst>
                    <a:ext uri="{FF2B5EF4-FFF2-40B4-BE49-F238E27FC236}">
                      <a16:creationId xmlns:a16="http://schemas.microsoft.com/office/drawing/2014/main" id="{41DC6C7D-B917-41B1-A8F8-B36EDAF96E51}"/>
                    </a:ext>
                  </a:extLst>
                </p:cNvPr>
                <p:cNvSpPr>
                  <a:spLocks/>
                </p:cNvSpPr>
                <p:nvPr/>
              </p:nvSpPr>
              <p:spPr bwMode="auto">
                <a:xfrm>
                  <a:off x="1703" y="1410"/>
                  <a:ext cx="110" cy="90"/>
                </a:xfrm>
                <a:custGeom>
                  <a:avLst/>
                  <a:gdLst>
                    <a:gd name="T0" fmla="*/ 65 w 110"/>
                    <a:gd name="T1" fmla="*/ 8 h 90"/>
                    <a:gd name="T2" fmla="*/ 65 w 110"/>
                    <a:gd name="T3" fmla="*/ 0 h 90"/>
                    <a:gd name="T4" fmla="*/ 43 w 110"/>
                    <a:gd name="T5" fmla="*/ 10 h 90"/>
                    <a:gd name="T6" fmla="*/ 27 w 110"/>
                    <a:gd name="T7" fmla="*/ 43 h 90"/>
                    <a:gd name="T8" fmla="*/ 0 w 110"/>
                    <a:gd name="T9" fmla="*/ 61 h 90"/>
                    <a:gd name="T10" fmla="*/ 49 w 110"/>
                    <a:gd name="T11" fmla="*/ 71 h 90"/>
                    <a:gd name="T12" fmla="*/ 49 w 110"/>
                    <a:gd name="T13" fmla="*/ 90 h 90"/>
                    <a:gd name="T14" fmla="*/ 84 w 110"/>
                    <a:gd name="T15" fmla="*/ 61 h 90"/>
                    <a:gd name="T16" fmla="*/ 84 w 110"/>
                    <a:gd name="T17" fmla="*/ 77 h 90"/>
                    <a:gd name="T18" fmla="*/ 100 w 110"/>
                    <a:gd name="T19" fmla="*/ 83 h 90"/>
                    <a:gd name="T20" fmla="*/ 110 w 110"/>
                    <a:gd name="T21" fmla="*/ 67 h 90"/>
                    <a:gd name="T22" fmla="*/ 94 w 110"/>
                    <a:gd name="T23" fmla="*/ 61 h 90"/>
                    <a:gd name="T24" fmla="*/ 100 w 110"/>
                    <a:gd name="T25" fmla="*/ 49 h 90"/>
                    <a:gd name="T26" fmla="*/ 88 w 110"/>
                    <a:gd name="T27" fmla="*/ 43 h 90"/>
                    <a:gd name="T28" fmla="*/ 100 w 110"/>
                    <a:gd name="T29" fmla="*/ 33 h 90"/>
                    <a:gd name="T30" fmla="*/ 65 w 110"/>
                    <a:gd name="T31" fmla="*/ 27 h 90"/>
                    <a:gd name="T32" fmla="*/ 65 w 110"/>
                    <a:gd name="T33" fmla="*/ 16 h 90"/>
                    <a:gd name="T34" fmla="*/ 55 w 110"/>
                    <a:gd name="T35" fmla="*/ 16 h 90"/>
                    <a:gd name="T36" fmla="*/ 65 w 110"/>
                    <a:gd name="T37" fmla="*/ 8 h 90"/>
                    <a:gd name="T38" fmla="*/ 65 w 110"/>
                    <a:gd name="T39" fmla="*/ 8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
                    <a:gd name="T61" fmla="*/ 0 h 90"/>
                    <a:gd name="T62" fmla="*/ 110 w 110"/>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 h="90">
                      <a:moveTo>
                        <a:pt x="65" y="8"/>
                      </a:moveTo>
                      <a:lnTo>
                        <a:pt x="65" y="0"/>
                      </a:lnTo>
                      <a:lnTo>
                        <a:pt x="43" y="10"/>
                      </a:lnTo>
                      <a:lnTo>
                        <a:pt x="27" y="43"/>
                      </a:lnTo>
                      <a:lnTo>
                        <a:pt x="0" y="61"/>
                      </a:lnTo>
                      <a:lnTo>
                        <a:pt x="49" y="71"/>
                      </a:lnTo>
                      <a:lnTo>
                        <a:pt x="49" y="90"/>
                      </a:lnTo>
                      <a:lnTo>
                        <a:pt x="84" y="61"/>
                      </a:lnTo>
                      <a:lnTo>
                        <a:pt x="84" y="77"/>
                      </a:lnTo>
                      <a:lnTo>
                        <a:pt x="100" y="83"/>
                      </a:lnTo>
                      <a:lnTo>
                        <a:pt x="110" y="67"/>
                      </a:lnTo>
                      <a:lnTo>
                        <a:pt x="94" y="61"/>
                      </a:lnTo>
                      <a:lnTo>
                        <a:pt x="100" y="49"/>
                      </a:lnTo>
                      <a:lnTo>
                        <a:pt x="88" y="43"/>
                      </a:lnTo>
                      <a:lnTo>
                        <a:pt x="100" y="33"/>
                      </a:lnTo>
                      <a:lnTo>
                        <a:pt x="65" y="27"/>
                      </a:lnTo>
                      <a:lnTo>
                        <a:pt x="65" y="16"/>
                      </a:lnTo>
                      <a:lnTo>
                        <a:pt x="55" y="16"/>
                      </a:lnTo>
                      <a:lnTo>
                        <a:pt x="65" y="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15" name="Freeform 93">
                  <a:extLst>
                    <a:ext uri="{FF2B5EF4-FFF2-40B4-BE49-F238E27FC236}">
                      <a16:creationId xmlns:a16="http://schemas.microsoft.com/office/drawing/2014/main" id="{831C01E6-5B48-4DB3-8D4B-B65F3EB9BD44}"/>
                    </a:ext>
                  </a:extLst>
                </p:cNvPr>
                <p:cNvSpPr>
                  <a:spLocks/>
                </p:cNvSpPr>
                <p:nvPr/>
              </p:nvSpPr>
              <p:spPr bwMode="auto">
                <a:xfrm>
                  <a:off x="1653" y="1471"/>
                  <a:ext cx="16" cy="10"/>
                </a:xfrm>
                <a:custGeom>
                  <a:avLst/>
                  <a:gdLst>
                    <a:gd name="T0" fmla="*/ 0 w 16"/>
                    <a:gd name="T1" fmla="*/ 6 h 10"/>
                    <a:gd name="T2" fmla="*/ 16 w 16"/>
                    <a:gd name="T3" fmla="*/ 10 h 10"/>
                    <a:gd name="T4" fmla="*/ 16 w 16"/>
                    <a:gd name="T5" fmla="*/ 0 h 10"/>
                    <a:gd name="T6" fmla="*/ 0 w 16"/>
                    <a:gd name="T7" fmla="*/ 6 h 10"/>
                    <a:gd name="T8" fmla="*/ 0 w 16"/>
                    <a:gd name="T9" fmla="*/ 6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0" y="6"/>
                      </a:moveTo>
                      <a:lnTo>
                        <a:pt x="16" y="10"/>
                      </a:lnTo>
                      <a:lnTo>
                        <a:pt x="16"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16" name="Freeform 94">
                  <a:extLst>
                    <a:ext uri="{FF2B5EF4-FFF2-40B4-BE49-F238E27FC236}">
                      <a16:creationId xmlns:a16="http://schemas.microsoft.com/office/drawing/2014/main" id="{7B23FF44-476B-4A7D-B256-67C643172DE9}"/>
                    </a:ext>
                  </a:extLst>
                </p:cNvPr>
                <p:cNvSpPr>
                  <a:spLocks/>
                </p:cNvSpPr>
                <p:nvPr/>
              </p:nvSpPr>
              <p:spPr bwMode="auto">
                <a:xfrm>
                  <a:off x="1659" y="1487"/>
                  <a:ext cx="26" cy="23"/>
                </a:xfrm>
                <a:custGeom>
                  <a:avLst/>
                  <a:gdLst>
                    <a:gd name="T0" fmla="*/ 0 w 26"/>
                    <a:gd name="T1" fmla="*/ 13 h 23"/>
                    <a:gd name="T2" fmla="*/ 10 w 26"/>
                    <a:gd name="T3" fmla="*/ 23 h 23"/>
                    <a:gd name="T4" fmla="*/ 26 w 26"/>
                    <a:gd name="T5" fmla="*/ 23 h 23"/>
                    <a:gd name="T6" fmla="*/ 26 w 26"/>
                    <a:gd name="T7" fmla="*/ 13 h 23"/>
                    <a:gd name="T8" fmla="*/ 16 w 26"/>
                    <a:gd name="T9" fmla="*/ 13 h 23"/>
                    <a:gd name="T10" fmla="*/ 22 w 26"/>
                    <a:gd name="T11" fmla="*/ 0 h 23"/>
                    <a:gd name="T12" fmla="*/ 0 w 26"/>
                    <a:gd name="T13" fmla="*/ 13 h 23"/>
                    <a:gd name="T14" fmla="*/ 0 w 26"/>
                    <a:gd name="T15" fmla="*/ 13 h 2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23"/>
                    <a:gd name="T26" fmla="*/ 26 w 26"/>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23">
                      <a:moveTo>
                        <a:pt x="0" y="13"/>
                      </a:moveTo>
                      <a:lnTo>
                        <a:pt x="10" y="23"/>
                      </a:lnTo>
                      <a:lnTo>
                        <a:pt x="26" y="23"/>
                      </a:lnTo>
                      <a:lnTo>
                        <a:pt x="26" y="13"/>
                      </a:lnTo>
                      <a:lnTo>
                        <a:pt x="16" y="13"/>
                      </a:lnTo>
                      <a:lnTo>
                        <a:pt x="22" y="0"/>
                      </a:lnTo>
                      <a:lnTo>
                        <a:pt x="0" y="1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17" name="Freeform 95">
                  <a:extLst>
                    <a:ext uri="{FF2B5EF4-FFF2-40B4-BE49-F238E27FC236}">
                      <a16:creationId xmlns:a16="http://schemas.microsoft.com/office/drawing/2014/main" id="{458E45C7-6314-40FA-A42E-4CE9A7CB3BF7}"/>
                    </a:ext>
                  </a:extLst>
                </p:cNvPr>
                <p:cNvSpPr>
                  <a:spLocks/>
                </p:cNvSpPr>
                <p:nvPr/>
              </p:nvSpPr>
              <p:spPr bwMode="auto">
                <a:xfrm>
                  <a:off x="1614" y="1481"/>
                  <a:ext cx="33" cy="19"/>
                </a:xfrm>
                <a:custGeom>
                  <a:avLst/>
                  <a:gdLst>
                    <a:gd name="T0" fmla="*/ 10 w 33"/>
                    <a:gd name="T1" fmla="*/ 0 h 19"/>
                    <a:gd name="T2" fmla="*/ 0 w 33"/>
                    <a:gd name="T3" fmla="*/ 12 h 19"/>
                    <a:gd name="T4" fmla="*/ 33 w 33"/>
                    <a:gd name="T5" fmla="*/ 19 h 19"/>
                    <a:gd name="T6" fmla="*/ 10 w 33"/>
                    <a:gd name="T7" fmla="*/ 0 h 19"/>
                    <a:gd name="T8" fmla="*/ 10 w 33"/>
                    <a:gd name="T9" fmla="*/ 0 h 19"/>
                    <a:gd name="T10" fmla="*/ 0 60000 65536"/>
                    <a:gd name="T11" fmla="*/ 0 60000 65536"/>
                    <a:gd name="T12" fmla="*/ 0 60000 65536"/>
                    <a:gd name="T13" fmla="*/ 0 60000 65536"/>
                    <a:gd name="T14" fmla="*/ 0 60000 65536"/>
                    <a:gd name="T15" fmla="*/ 0 w 33"/>
                    <a:gd name="T16" fmla="*/ 0 h 19"/>
                    <a:gd name="T17" fmla="*/ 33 w 33"/>
                    <a:gd name="T18" fmla="*/ 19 h 19"/>
                  </a:gdLst>
                  <a:ahLst/>
                  <a:cxnLst>
                    <a:cxn ang="T10">
                      <a:pos x="T0" y="T1"/>
                    </a:cxn>
                    <a:cxn ang="T11">
                      <a:pos x="T2" y="T3"/>
                    </a:cxn>
                    <a:cxn ang="T12">
                      <a:pos x="T4" y="T5"/>
                    </a:cxn>
                    <a:cxn ang="T13">
                      <a:pos x="T6" y="T7"/>
                    </a:cxn>
                    <a:cxn ang="T14">
                      <a:pos x="T8" y="T9"/>
                    </a:cxn>
                  </a:cxnLst>
                  <a:rect l="T15" t="T16" r="T17" b="T18"/>
                  <a:pathLst>
                    <a:path w="33" h="19">
                      <a:moveTo>
                        <a:pt x="10" y="0"/>
                      </a:moveTo>
                      <a:lnTo>
                        <a:pt x="0" y="12"/>
                      </a:lnTo>
                      <a:lnTo>
                        <a:pt x="33" y="19"/>
                      </a:lnTo>
                      <a:lnTo>
                        <a:pt x="1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18" name="Freeform 96">
                  <a:extLst>
                    <a:ext uri="{FF2B5EF4-FFF2-40B4-BE49-F238E27FC236}">
                      <a16:creationId xmlns:a16="http://schemas.microsoft.com/office/drawing/2014/main" id="{58A3761B-BB18-424E-81BF-D01FE6D4BE3F}"/>
                    </a:ext>
                  </a:extLst>
                </p:cNvPr>
                <p:cNvSpPr>
                  <a:spLocks/>
                </p:cNvSpPr>
                <p:nvPr/>
              </p:nvSpPr>
              <p:spPr bwMode="auto">
                <a:xfrm>
                  <a:off x="1119" y="1030"/>
                  <a:ext cx="217" cy="71"/>
                </a:xfrm>
                <a:custGeom>
                  <a:avLst/>
                  <a:gdLst>
                    <a:gd name="T0" fmla="*/ 99 w 217"/>
                    <a:gd name="T1" fmla="*/ 16 h 71"/>
                    <a:gd name="T2" fmla="*/ 99 w 217"/>
                    <a:gd name="T3" fmla="*/ 0 h 71"/>
                    <a:gd name="T4" fmla="*/ 22 w 217"/>
                    <a:gd name="T5" fmla="*/ 27 h 71"/>
                    <a:gd name="T6" fmla="*/ 34 w 217"/>
                    <a:gd name="T7" fmla="*/ 33 h 71"/>
                    <a:gd name="T8" fmla="*/ 67 w 217"/>
                    <a:gd name="T9" fmla="*/ 27 h 71"/>
                    <a:gd name="T10" fmla="*/ 44 w 217"/>
                    <a:gd name="T11" fmla="*/ 39 h 71"/>
                    <a:gd name="T12" fmla="*/ 73 w 217"/>
                    <a:gd name="T13" fmla="*/ 45 h 71"/>
                    <a:gd name="T14" fmla="*/ 28 w 217"/>
                    <a:gd name="T15" fmla="*/ 49 h 71"/>
                    <a:gd name="T16" fmla="*/ 0 w 217"/>
                    <a:gd name="T17" fmla="*/ 61 h 71"/>
                    <a:gd name="T18" fmla="*/ 34 w 217"/>
                    <a:gd name="T19" fmla="*/ 67 h 71"/>
                    <a:gd name="T20" fmla="*/ 44 w 217"/>
                    <a:gd name="T21" fmla="*/ 71 h 71"/>
                    <a:gd name="T22" fmla="*/ 128 w 217"/>
                    <a:gd name="T23" fmla="*/ 61 h 71"/>
                    <a:gd name="T24" fmla="*/ 160 w 217"/>
                    <a:gd name="T25" fmla="*/ 71 h 71"/>
                    <a:gd name="T26" fmla="*/ 178 w 217"/>
                    <a:gd name="T27" fmla="*/ 61 h 71"/>
                    <a:gd name="T28" fmla="*/ 211 w 217"/>
                    <a:gd name="T29" fmla="*/ 61 h 71"/>
                    <a:gd name="T30" fmla="*/ 217 w 217"/>
                    <a:gd name="T31" fmla="*/ 49 h 71"/>
                    <a:gd name="T32" fmla="*/ 201 w 217"/>
                    <a:gd name="T33" fmla="*/ 45 h 71"/>
                    <a:gd name="T34" fmla="*/ 211 w 217"/>
                    <a:gd name="T35" fmla="*/ 23 h 71"/>
                    <a:gd name="T36" fmla="*/ 205 w 217"/>
                    <a:gd name="T37" fmla="*/ 4 h 71"/>
                    <a:gd name="T38" fmla="*/ 178 w 217"/>
                    <a:gd name="T39" fmla="*/ 4 h 71"/>
                    <a:gd name="T40" fmla="*/ 172 w 217"/>
                    <a:gd name="T41" fmla="*/ 23 h 71"/>
                    <a:gd name="T42" fmla="*/ 160 w 217"/>
                    <a:gd name="T43" fmla="*/ 4 h 71"/>
                    <a:gd name="T44" fmla="*/ 121 w 217"/>
                    <a:gd name="T45" fmla="*/ 27 h 71"/>
                    <a:gd name="T46" fmla="*/ 121 w 217"/>
                    <a:gd name="T47" fmla="*/ 10 h 71"/>
                    <a:gd name="T48" fmla="*/ 99 w 217"/>
                    <a:gd name="T49" fmla="*/ 16 h 71"/>
                    <a:gd name="T50" fmla="*/ 99 w 217"/>
                    <a:gd name="T51" fmla="*/ 16 h 7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7"/>
                    <a:gd name="T79" fmla="*/ 0 h 71"/>
                    <a:gd name="T80" fmla="*/ 217 w 217"/>
                    <a:gd name="T81" fmla="*/ 71 h 7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7" h="71">
                      <a:moveTo>
                        <a:pt x="99" y="16"/>
                      </a:moveTo>
                      <a:lnTo>
                        <a:pt x="99" y="0"/>
                      </a:lnTo>
                      <a:lnTo>
                        <a:pt x="22" y="27"/>
                      </a:lnTo>
                      <a:lnTo>
                        <a:pt x="34" y="33"/>
                      </a:lnTo>
                      <a:lnTo>
                        <a:pt x="67" y="27"/>
                      </a:lnTo>
                      <a:lnTo>
                        <a:pt x="44" y="39"/>
                      </a:lnTo>
                      <a:lnTo>
                        <a:pt x="73" y="45"/>
                      </a:lnTo>
                      <a:lnTo>
                        <a:pt x="28" y="49"/>
                      </a:lnTo>
                      <a:lnTo>
                        <a:pt x="0" y="61"/>
                      </a:lnTo>
                      <a:lnTo>
                        <a:pt x="34" y="67"/>
                      </a:lnTo>
                      <a:lnTo>
                        <a:pt x="44" y="71"/>
                      </a:lnTo>
                      <a:lnTo>
                        <a:pt x="128" y="61"/>
                      </a:lnTo>
                      <a:lnTo>
                        <a:pt x="160" y="71"/>
                      </a:lnTo>
                      <a:lnTo>
                        <a:pt x="178" y="61"/>
                      </a:lnTo>
                      <a:lnTo>
                        <a:pt x="211" y="61"/>
                      </a:lnTo>
                      <a:lnTo>
                        <a:pt x="217" y="49"/>
                      </a:lnTo>
                      <a:lnTo>
                        <a:pt x="201" y="45"/>
                      </a:lnTo>
                      <a:lnTo>
                        <a:pt x="211" y="23"/>
                      </a:lnTo>
                      <a:lnTo>
                        <a:pt x="205" y="4"/>
                      </a:lnTo>
                      <a:lnTo>
                        <a:pt x="178" y="4"/>
                      </a:lnTo>
                      <a:lnTo>
                        <a:pt x="172" y="23"/>
                      </a:lnTo>
                      <a:lnTo>
                        <a:pt x="160" y="4"/>
                      </a:lnTo>
                      <a:lnTo>
                        <a:pt x="121" y="27"/>
                      </a:lnTo>
                      <a:lnTo>
                        <a:pt x="121" y="10"/>
                      </a:lnTo>
                      <a:lnTo>
                        <a:pt x="99"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19" name="Freeform 97">
                  <a:extLst>
                    <a:ext uri="{FF2B5EF4-FFF2-40B4-BE49-F238E27FC236}">
                      <a16:creationId xmlns:a16="http://schemas.microsoft.com/office/drawing/2014/main" id="{5CA68828-D12A-457D-A1CE-AE87AEA12DCA}"/>
                    </a:ext>
                  </a:extLst>
                </p:cNvPr>
                <p:cNvSpPr>
                  <a:spLocks/>
                </p:cNvSpPr>
                <p:nvPr/>
              </p:nvSpPr>
              <p:spPr bwMode="auto">
                <a:xfrm>
                  <a:off x="1186" y="963"/>
                  <a:ext cx="99" cy="33"/>
                </a:xfrm>
                <a:custGeom>
                  <a:avLst/>
                  <a:gdLst>
                    <a:gd name="T0" fmla="*/ 0 w 99"/>
                    <a:gd name="T1" fmla="*/ 33 h 33"/>
                    <a:gd name="T2" fmla="*/ 32 w 99"/>
                    <a:gd name="T3" fmla="*/ 33 h 33"/>
                    <a:gd name="T4" fmla="*/ 61 w 99"/>
                    <a:gd name="T5" fmla="*/ 23 h 33"/>
                    <a:gd name="T6" fmla="*/ 89 w 99"/>
                    <a:gd name="T7" fmla="*/ 16 h 33"/>
                    <a:gd name="T8" fmla="*/ 99 w 99"/>
                    <a:gd name="T9" fmla="*/ 4 h 33"/>
                    <a:gd name="T10" fmla="*/ 77 w 99"/>
                    <a:gd name="T11" fmla="*/ 0 h 33"/>
                    <a:gd name="T12" fmla="*/ 26 w 99"/>
                    <a:gd name="T13" fmla="*/ 16 h 33"/>
                    <a:gd name="T14" fmla="*/ 0 w 99"/>
                    <a:gd name="T15" fmla="*/ 33 h 33"/>
                    <a:gd name="T16" fmla="*/ 0 w 99"/>
                    <a:gd name="T17" fmla="*/ 33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
                    <a:gd name="T28" fmla="*/ 0 h 33"/>
                    <a:gd name="T29" fmla="*/ 99 w 99"/>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 h="33">
                      <a:moveTo>
                        <a:pt x="0" y="33"/>
                      </a:moveTo>
                      <a:lnTo>
                        <a:pt x="32" y="33"/>
                      </a:lnTo>
                      <a:lnTo>
                        <a:pt x="61" y="23"/>
                      </a:lnTo>
                      <a:lnTo>
                        <a:pt x="89" y="16"/>
                      </a:lnTo>
                      <a:lnTo>
                        <a:pt x="99" y="4"/>
                      </a:lnTo>
                      <a:lnTo>
                        <a:pt x="77" y="0"/>
                      </a:lnTo>
                      <a:lnTo>
                        <a:pt x="26" y="16"/>
                      </a:lnTo>
                      <a:lnTo>
                        <a:pt x="0" y="3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20" name="Freeform 98">
                  <a:extLst>
                    <a:ext uri="{FF2B5EF4-FFF2-40B4-BE49-F238E27FC236}">
                      <a16:creationId xmlns:a16="http://schemas.microsoft.com/office/drawing/2014/main" id="{E80DAB7A-ACC1-4AB6-96C5-D7AEA289550A}"/>
                    </a:ext>
                  </a:extLst>
                </p:cNvPr>
                <p:cNvSpPr>
                  <a:spLocks/>
                </p:cNvSpPr>
                <p:nvPr/>
              </p:nvSpPr>
              <p:spPr bwMode="auto">
                <a:xfrm>
                  <a:off x="1236" y="979"/>
                  <a:ext cx="139" cy="39"/>
                </a:xfrm>
                <a:custGeom>
                  <a:avLst/>
                  <a:gdLst>
                    <a:gd name="T0" fmla="*/ 39 w 139"/>
                    <a:gd name="T1" fmla="*/ 23 h 39"/>
                    <a:gd name="T2" fmla="*/ 23 w 139"/>
                    <a:gd name="T3" fmla="*/ 39 h 39"/>
                    <a:gd name="T4" fmla="*/ 49 w 139"/>
                    <a:gd name="T5" fmla="*/ 39 h 39"/>
                    <a:gd name="T6" fmla="*/ 110 w 139"/>
                    <a:gd name="T7" fmla="*/ 29 h 39"/>
                    <a:gd name="T8" fmla="*/ 139 w 139"/>
                    <a:gd name="T9" fmla="*/ 17 h 39"/>
                    <a:gd name="T10" fmla="*/ 116 w 139"/>
                    <a:gd name="T11" fmla="*/ 11 h 39"/>
                    <a:gd name="T12" fmla="*/ 128 w 139"/>
                    <a:gd name="T13" fmla="*/ 0 h 39"/>
                    <a:gd name="T14" fmla="*/ 110 w 139"/>
                    <a:gd name="T15" fmla="*/ 7 h 39"/>
                    <a:gd name="T16" fmla="*/ 88 w 139"/>
                    <a:gd name="T17" fmla="*/ 23 h 39"/>
                    <a:gd name="T18" fmla="*/ 55 w 139"/>
                    <a:gd name="T19" fmla="*/ 11 h 39"/>
                    <a:gd name="T20" fmla="*/ 17 w 139"/>
                    <a:gd name="T21" fmla="*/ 17 h 39"/>
                    <a:gd name="T22" fmla="*/ 0 w 139"/>
                    <a:gd name="T23" fmla="*/ 29 h 39"/>
                    <a:gd name="T24" fmla="*/ 39 w 139"/>
                    <a:gd name="T25" fmla="*/ 23 h 39"/>
                    <a:gd name="T26" fmla="*/ 39 w 139"/>
                    <a:gd name="T27" fmla="*/ 23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39"/>
                    <a:gd name="T44" fmla="*/ 139 w 139"/>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39">
                      <a:moveTo>
                        <a:pt x="39" y="23"/>
                      </a:moveTo>
                      <a:lnTo>
                        <a:pt x="23" y="39"/>
                      </a:lnTo>
                      <a:lnTo>
                        <a:pt x="49" y="39"/>
                      </a:lnTo>
                      <a:lnTo>
                        <a:pt x="110" y="29"/>
                      </a:lnTo>
                      <a:lnTo>
                        <a:pt x="139" y="17"/>
                      </a:lnTo>
                      <a:lnTo>
                        <a:pt x="116" y="11"/>
                      </a:lnTo>
                      <a:lnTo>
                        <a:pt x="128" y="0"/>
                      </a:lnTo>
                      <a:lnTo>
                        <a:pt x="110" y="7"/>
                      </a:lnTo>
                      <a:lnTo>
                        <a:pt x="88" y="23"/>
                      </a:lnTo>
                      <a:lnTo>
                        <a:pt x="55" y="11"/>
                      </a:lnTo>
                      <a:lnTo>
                        <a:pt x="17" y="17"/>
                      </a:lnTo>
                      <a:lnTo>
                        <a:pt x="0" y="29"/>
                      </a:lnTo>
                      <a:lnTo>
                        <a:pt x="39"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21" name="Freeform 99">
                  <a:extLst>
                    <a:ext uri="{FF2B5EF4-FFF2-40B4-BE49-F238E27FC236}">
                      <a16:creationId xmlns:a16="http://schemas.microsoft.com/office/drawing/2014/main" id="{C5B3ADDE-430E-4979-A874-95C414B0ED79}"/>
                    </a:ext>
                  </a:extLst>
                </p:cNvPr>
                <p:cNvSpPr>
                  <a:spLocks/>
                </p:cNvSpPr>
                <p:nvPr/>
              </p:nvSpPr>
              <p:spPr bwMode="auto">
                <a:xfrm>
                  <a:off x="1324" y="945"/>
                  <a:ext cx="67" cy="28"/>
                </a:xfrm>
                <a:custGeom>
                  <a:avLst/>
                  <a:gdLst>
                    <a:gd name="T0" fmla="*/ 67 w 67"/>
                    <a:gd name="T1" fmla="*/ 6 h 28"/>
                    <a:gd name="T2" fmla="*/ 28 w 67"/>
                    <a:gd name="T3" fmla="*/ 0 h 28"/>
                    <a:gd name="T4" fmla="*/ 12 w 67"/>
                    <a:gd name="T5" fmla="*/ 6 h 28"/>
                    <a:gd name="T6" fmla="*/ 34 w 67"/>
                    <a:gd name="T7" fmla="*/ 18 h 28"/>
                    <a:gd name="T8" fmla="*/ 0 w 67"/>
                    <a:gd name="T9" fmla="*/ 22 h 28"/>
                    <a:gd name="T10" fmla="*/ 6 w 67"/>
                    <a:gd name="T11" fmla="*/ 28 h 28"/>
                    <a:gd name="T12" fmla="*/ 40 w 67"/>
                    <a:gd name="T13" fmla="*/ 28 h 28"/>
                    <a:gd name="T14" fmla="*/ 34 w 67"/>
                    <a:gd name="T15" fmla="*/ 22 h 28"/>
                    <a:gd name="T16" fmla="*/ 67 w 67"/>
                    <a:gd name="T17" fmla="*/ 6 h 28"/>
                    <a:gd name="T18" fmla="*/ 67 w 67"/>
                    <a:gd name="T19" fmla="*/ 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28"/>
                    <a:gd name="T32" fmla="*/ 67 w 67"/>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28">
                      <a:moveTo>
                        <a:pt x="67" y="6"/>
                      </a:moveTo>
                      <a:lnTo>
                        <a:pt x="28" y="0"/>
                      </a:lnTo>
                      <a:lnTo>
                        <a:pt x="12" y="6"/>
                      </a:lnTo>
                      <a:lnTo>
                        <a:pt x="34" y="18"/>
                      </a:lnTo>
                      <a:lnTo>
                        <a:pt x="0" y="22"/>
                      </a:lnTo>
                      <a:lnTo>
                        <a:pt x="6" y="28"/>
                      </a:lnTo>
                      <a:lnTo>
                        <a:pt x="40" y="28"/>
                      </a:lnTo>
                      <a:lnTo>
                        <a:pt x="34" y="22"/>
                      </a:lnTo>
                      <a:lnTo>
                        <a:pt x="67"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22" name="Freeform 100">
                  <a:extLst>
                    <a:ext uri="{FF2B5EF4-FFF2-40B4-BE49-F238E27FC236}">
                      <a16:creationId xmlns:a16="http://schemas.microsoft.com/office/drawing/2014/main" id="{80B7AF88-618B-4996-A7D7-C0257EB92D96}"/>
                    </a:ext>
                  </a:extLst>
                </p:cNvPr>
                <p:cNvSpPr>
                  <a:spLocks/>
                </p:cNvSpPr>
                <p:nvPr/>
              </p:nvSpPr>
              <p:spPr bwMode="auto">
                <a:xfrm>
                  <a:off x="1368" y="996"/>
                  <a:ext cx="23" cy="22"/>
                </a:xfrm>
                <a:custGeom>
                  <a:avLst/>
                  <a:gdLst>
                    <a:gd name="T0" fmla="*/ 23 w 23"/>
                    <a:gd name="T1" fmla="*/ 6 h 22"/>
                    <a:gd name="T2" fmla="*/ 23 w 23"/>
                    <a:gd name="T3" fmla="*/ 0 h 22"/>
                    <a:gd name="T4" fmla="*/ 0 w 23"/>
                    <a:gd name="T5" fmla="*/ 12 h 22"/>
                    <a:gd name="T6" fmla="*/ 17 w 23"/>
                    <a:gd name="T7" fmla="*/ 22 h 22"/>
                    <a:gd name="T8" fmla="*/ 23 w 23"/>
                    <a:gd name="T9" fmla="*/ 6 h 22"/>
                    <a:gd name="T10" fmla="*/ 23 w 23"/>
                    <a:gd name="T11" fmla="*/ 6 h 22"/>
                    <a:gd name="T12" fmla="*/ 0 60000 65536"/>
                    <a:gd name="T13" fmla="*/ 0 60000 65536"/>
                    <a:gd name="T14" fmla="*/ 0 60000 65536"/>
                    <a:gd name="T15" fmla="*/ 0 60000 65536"/>
                    <a:gd name="T16" fmla="*/ 0 60000 65536"/>
                    <a:gd name="T17" fmla="*/ 0 60000 65536"/>
                    <a:gd name="T18" fmla="*/ 0 w 23"/>
                    <a:gd name="T19" fmla="*/ 0 h 22"/>
                    <a:gd name="T20" fmla="*/ 23 w 23"/>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3" h="22">
                      <a:moveTo>
                        <a:pt x="23" y="6"/>
                      </a:moveTo>
                      <a:lnTo>
                        <a:pt x="23" y="0"/>
                      </a:lnTo>
                      <a:lnTo>
                        <a:pt x="0" y="12"/>
                      </a:lnTo>
                      <a:lnTo>
                        <a:pt x="17" y="22"/>
                      </a:lnTo>
                      <a:lnTo>
                        <a:pt x="23"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23" name="Freeform 101">
                  <a:extLst>
                    <a:ext uri="{FF2B5EF4-FFF2-40B4-BE49-F238E27FC236}">
                      <a16:creationId xmlns:a16="http://schemas.microsoft.com/office/drawing/2014/main" id="{EDAAB912-2402-4B70-B585-9E0F9F2D3869}"/>
                    </a:ext>
                  </a:extLst>
                </p:cNvPr>
                <p:cNvSpPr>
                  <a:spLocks/>
                </p:cNvSpPr>
                <p:nvPr/>
              </p:nvSpPr>
              <p:spPr bwMode="auto">
                <a:xfrm>
                  <a:off x="1330" y="1024"/>
                  <a:ext cx="28" cy="16"/>
                </a:xfrm>
                <a:custGeom>
                  <a:avLst/>
                  <a:gdLst>
                    <a:gd name="T0" fmla="*/ 0 w 28"/>
                    <a:gd name="T1" fmla="*/ 6 h 16"/>
                    <a:gd name="T2" fmla="*/ 16 w 28"/>
                    <a:gd name="T3" fmla="*/ 16 h 16"/>
                    <a:gd name="T4" fmla="*/ 28 w 28"/>
                    <a:gd name="T5" fmla="*/ 0 h 16"/>
                    <a:gd name="T6" fmla="*/ 0 w 28"/>
                    <a:gd name="T7" fmla="*/ 6 h 16"/>
                    <a:gd name="T8" fmla="*/ 0 w 28"/>
                    <a:gd name="T9" fmla="*/ 6 h 16"/>
                    <a:gd name="T10" fmla="*/ 0 60000 65536"/>
                    <a:gd name="T11" fmla="*/ 0 60000 65536"/>
                    <a:gd name="T12" fmla="*/ 0 60000 65536"/>
                    <a:gd name="T13" fmla="*/ 0 60000 65536"/>
                    <a:gd name="T14" fmla="*/ 0 60000 65536"/>
                    <a:gd name="T15" fmla="*/ 0 w 28"/>
                    <a:gd name="T16" fmla="*/ 0 h 16"/>
                    <a:gd name="T17" fmla="*/ 28 w 28"/>
                    <a:gd name="T18" fmla="*/ 16 h 16"/>
                  </a:gdLst>
                  <a:ahLst/>
                  <a:cxnLst>
                    <a:cxn ang="T10">
                      <a:pos x="T0" y="T1"/>
                    </a:cxn>
                    <a:cxn ang="T11">
                      <a:pos x="T2" y="T3"/>
                    </a:cxn>
                    <a:cxn ang="T12">
                      <a:pos x="T4" y="T5"/>
                    </a:cxn>
                    <a:cxn ang="T13">
                      <a:pos x="T6" y="T7"/>
                    </a:cxn>
                    <a:cxn ang="T14">
                      <a:pos x="T8" y="T9"/>
                    </a:cxn>
                  </a:cxnLst>
                  <a:rect l="T15" t="T16" r="T17" b="T18"/>
                  <a:pathLst>
                    <a:path w="28" h="16">
                      <a:moveTo>
                        <a:pt x="0" y="6"/>
                      </a:moveTo>
                      <a:lnTo>
                        <a:pt x="16" y="16"/>
                      </a:lnTo>
                      <a:lnTo>
                        <a:pt x="28"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24" name="Freeform 102">
                  <a:extLst>
                    <a:ext uri="{FF2B5EF4-FFF2-40B4-BE49-F238E27FC236}">
                      <a16:creationId xmlns:a16="http://schemas.microsoft.com/office/drawing/2014/main" id="{72E5AB84-BE3C-4131-89F2-13D88FEBC527}"/>
                    </a:ext>
                  </a:extLst>
                </p:cNvPr>
                <p:cNvSpPr>
                  <a:spLocks/>
                </p:cNvSpPr>
                <p:nvPr/>
              </p:nvSpPr>
              <p:spPr bwMode="auto">
                <a:xfrm>
                  <a:off x="1364" y="1024"/>
                  <a:ext cx="71" cy="45"/>
                </a:xfrm>
                <a:custGeom>
                  <a:avLst/>
                  <a:gdLst>
                    <a:gd name="T0" fmla="*/ 0 w 71"/>
                    <a:gd name="T1" fmla="*/ 22 h 45"/>
                    <a:gd name="T2" fmla="*/ 17 w 71"/>
                    <a:gd name="T3" fmla="*/ 22 h 45"/>
                    <a:gd name="T4" fmla="*/ 17 w 71"/>
                    <a:gd name="T5" fmla="*/ 45 h 45"/>
                    <a:gd name="T6" fmla="*/ 33 w 71"/>
                    <a:gd name="T7" fmla="*/ 29 h 45"/>
                    <a:gd name="T8" fmla="*/ 49 w 71"/>
                    <a:gd name="T9" fmla="*/ 29 h 45"/>
                    <a:gd name="T10" fmla="*/ 61 w 71"/>
                    <a:gd name="T11" fmla="*/ 22 h 45"/>
                    <a:gd name="T12" fmla="*/ 61 w 71"/>
                    <a:gd name="T13" fmla="*/ 10 h 45"/>
                    <a:gd name="T14" fmla="*/ 71 w 71"/>
                    <a:gd name="T15" fmla="*/ 0 h 45"/>
                    <a:gd name="T16" fmla="*/ 43 w 71"/>
                    <a:gd name="T17" fmla="*/ 0 h 45"/>
                    <a:gd name="T18" fmla="*/ 21 w 71"/>
                    <a:gd name="T19" fmla="*/ 10 h 45"/>
                    <a:gd name="T20" fmla="*/ 4 w 71"/>
                    <a:gd name="T21" fmla="*/ 10 h 45"/>
                    <a:gd name="T22" fmla="*/ 0 w 71"/>
                    <a:gd name="T23" fmla="*/ 22 h 45"/>
                    <a:gd name="T24" fmla="*/ 0 w 71"/>
                    <a:gd name="T25" fmla="*/ 22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1"/>
                    <a:gd name="T40" fmla="*/ 0 h 45"/>
                    <a:gd name="T41" fmla="*/ 71 w 71"/>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1" h="45">
                      <a:moveTo>
                        <a:pt x="0" y="22"/>
                      </a:moveTo>
                      <a:lnTo>
                        <a:pt x="17" y="22"/>
                      </a:lnTo>
                      <a:lnTo>
                        <a:pt x="17" y="45"/>
                      </a:lnTo>
                      <a:lnTo>
                        <a:pt x="33" y="29"/>
                      </a:lnTo>
                      <a:lnTo>
                        <a:pt x="49" y="29"/>
                      </a:lnTo>
                      <a:lnTo>
                        <a:pt x="61" y="22"/>
                      </a:lnTo>
                      <a:lnTo>
                        <a:pt x="61" y="10"/>
                      </a:lnTo>
                      <a:lnTo>
                        <a:pt x="71" y="0"/>
                      </a:lnTo>
                      <a:lnTo>
                        <a:pt x="43" y="0"/>
                      </a:lnTo>
                      <a:lnTo>
                        <a:pt x="21" y="10"/>
                      </a:lnTo>
                      <a:lnTo>
                        <a:pt x="4" y="10"/>
                      </a:lnTo>
                      <a:lnTo>
                        <a:pt x="0"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25" name="Freeform 103">
                  <a:extLst>
                    <a:ext uri="{FF2B5EF4-FFF2-40B4-BE49-F238E27FC236}">
                      <a16:creationId xmlns:a16="http://schemas.microsoft.com/office/drawing/2014/main" id="{592669A0-D02D-46C4-A003-A78AB3F2D2DB}"/>
                    </a:ext>
                  </a:extLst>
                </p:cNvPr>
                <p:cNvSpPr>
                  <a:spLocks/>
                </p:cNvSpPr>
                <p:nvPr/>
              </p:nvSpPr>
              <p:spPr bwMode="auto">
                <a:xfrm>
                  <a:off x="1407" y="963"/>
                  <a:ext cx="12" cy="10"/>
                </a:xfrm>
                <a:custGeom>
                  <a:avLst/>
                  <a:gdLst>
                    <a:gd name="T0" fmla="*/ 0 w 12"/>
                    <a:gd name="T1" fmla="*/ 4 h 10"/>
                    <a:gd name="T2" fmla="*/ 0 w 12"/>
                    <a:gd name="T3" fmla="*/ 10 h 10"/>
                    <a:gd name="T4" fmla="*/ 12 w 12"/>
                    <a:gd name="T5" fmla="*/ 10 h 10"/>
                    <a:gd name="T6" fmla="*/ 12 w 12"/>
                    <a:gd name="T7" fmla="*/ 0 h 10"/>
                    <a:gd name="T8" fmla="*/ 0 w 12"/>
                    <a:gd name="T9" fmla="*/ 4 h 10"/>
                    <a:gd name="T10" fmla="*/ 0 w 12"/>
                    <a:gd name="T11" fmla="*/ 4 h 10"/>
                    <a:gd name="T12" fmla="*/ 0 60000 65536"/>
                    <a:gd name="T13" fmla="*/ 0 60000 65536"/>
                    <a:gd name="T14" fmla="*/ 0 60000 65536"/>
                    <a:gd name="T15" fmla="*/ 0 60000 65536"/>
                    <a:gd name="T16" fmla="*/ 0 60000 65536"/>
                    <a:gd name="T17" fmla="*/ 0 60000 65536"/>
                    <a:gd name="T18" fmla="*/ 0 w 12"/>
                    <a:gd name="T19" fmla="*/ 0 h 10"/>
                    <a:gd name="T20" fmla="*/ 12 w 12"/>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2" h="10">
                      <a:moveTo>
                        <a:pt x="0" y="4"/>
                      </a:moveTo>
                      <a:lnTo>
                        <a:pt x="0" y="10"/>
                      </a:lnTo>
                      <a:lnTo>
                        <a:pt x="12" y="10"/>
                      </a:lnTo>
                      <a:lnTo>
                        <a:pt x="12" y="0"/>
                      </a:lnTo>
                      <a:lnTo>
                        <a:pt x="0"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26" name="Freeform 104">
                  <a:extLst>
                    <a:ext uri="{FF2B5EF4-FFF2-40B4-BE49-F238E27FC236}">
                      <a16:creationId xmlns:a16="http://schemas.microsoft.com/office/drawing/2014/main" id="{AC1815F7-2BB3-40F9-9CAD-B05A71BB1EBC}"/>
                    </a:ext>
                  </a:extLst>
                </p:cNvPr>
                <p:cNvSpPr>
                  <a:spLocks/>
                </p:cNvSpPr>
                <p:nvPr/>
              </p:nvSpPr>
              <p:spPr bwMode="auto">
                <a:xfrm>
                  <a:off x="1397" y="986"/>
                  <a:ext cx="38" cy="16"/>
                </a:xfrm>
                <a:custGeom>
                  <a:avLst/>
                  <a:gdLst>
                    <a:gd name="T0" fmla="*/ 28 w 38"/>
                    <a:gd name="T1" fmla="*/ 16 h 16"/>
                    <a:gd name="T2" fmla="*/ 38 w 38"/>
                    <a:gd name="T3" fmla="*/ 0 h 16"/>
                    <a:gd name="T4" fmla="*/ 0 w 38"/>
                    <a:gd name="T5" fmla="*/ 4 h 16"/>
                    <a:gd name="T6" fmla="*/ 28 w 38"/>
                    <a:gd name="T7" fmla="*/ 16 h 16"/>
                    <a:gd name="T8" fmla="*/ 28 w 38"/>
                    <a:gd name="T9" fmla="*/ 16 h 16"/>
                    <a:gd name="T10" fmla="*/ 0 60000 65536"/>
                    <a:gd name="T11" fmla="*/ 0 60000 65536"/>
                    <a:gd name="T12" fmla="*/ 0 60000 65536"/>
                    <a:gd name="T13" fmla="*/ 0 60000 65536"/>
                    <a:gd name="T14" fmla="*/ 0 60000 65536"/>
                    <a:gd name="T15" fmla="*/ 0 w 38"/>
                    <a:gd name="T16" fmla="*/ 0 h 16"/>
                    <a:gd name="T17" fmla="*/ 38 w 38"/>
                    <a:gd name="T18" fmla="*/ 16 h 16"/>
                  </a:gdLst>
                  <a:ahLst/>
                  <a:cxnLst>
                    <a:cxn ang="T10">
                      <a:pos x="T0" y="T1"/>
                    </a:cxn>
                    <a:cxn ang="T11">
                      <a:pos x="T2" y="T3"/>
                    </a:cxn>
                    <a:cxn ang="T12">
                      <a:pos x="T4" y="T5"/>
                    </a:cxn>
                    <a:cxn ang="T13">
                      <a:pos x="T6" y="T7"/>
                    </a:cxn>
                    <a:cxn ang="T14">
                      <a:pos x="T8" y="T9"/>
                    </a:cxn>
                  </a:cxnLst>
                  <a:rect l="T15" t="T16" r="T17" b="T18"/>
                  <a:pathLst>
                    <a:path w="38" h="16">
                      <a:moveTo>
                        <a:pt x="28" y="16"/>
                      </a:moveTo>
                      <a:lnTo>
                        <a:pt x="38" y="0"/>
                      </a:lnTo>
                      <a:lnTo>
                        <a:pt x="0" y="4"/>
                      </a:lnTo>
                      <a:lnTo>
                        <a:pt x="28"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27" name="Freeform 105">
                  <a:extLst>
                    <a:ext uri="{FF2B5EF4-FFF2-40B4-BE49-F238E27FC236}">
                      <a16:creationId xmlns:a16="http://schemas.microsoft.com/office/drawing/2014/main" id="{6D0B156A-D44B-4AE4-AE2D-CFE519FF619C}"/>
                    </a:ext>
                  </a:extLst>
                </p:cNvPr>
                <p:cNvSpPr>
                  <a:spLocks/>
                </p:cNvSpPr>
                <p:nvPr/>
              </p:nvSpPr>
              <p:spPr bwMode="auto">
                <a:xfrm>
                  <a:off x="1435" y="979"/>
                  <a:ext cx="51" cy="29"/>
                </a:xfrm>
                <a:custGeom>
                  <a:avLst/>
                  <a:gdLst>
                    <a:gd name="T0" fmla="*/ 7 w 51"/>
                    <a:gd name="T1" fmla="*/ 11 h 29"/>
                    <a:gd name="T2" fmla="*/ 0 w 51"/>
                    <a:gd name="T3" fmla="*/ 29 h 29"/>
                    <a:gd name="T4" fmla="*/ 51 w 51"/>
                    <a:gd name="T5" fmla="*/ 7 h 29"/>
                    <a:gd name="T6" fmla="*/ 13 w 51"/>
                    <a:gd name="T7" fmla="*/ 0 h 29"/>
                    <a:gd name="T8" fmla="*/ 7 w 51"/>
                    <a:gd name="T9" fmla="*/ 11 h 29"/>
                    <a:gd name="T10" fmla="*/ 7 w 51"/>
                    <a:gd name="T11" fmla="*/ 11 h 29"/>
                    <a:gd name="T12" fmla="*/ 0 60000 65536"/>
                    <a:gd name="T13" fmla="*/ 0 60000 65536"/>
                    <a:gd name="T14" fmla="*/ 0 60000 65536"/>
                    <a:gd name="T15" fmla="*/ 0 60000 65536"/>
                    <a:gd name="T16" fmla="*/ 0 60000 65536"/>
                    <a:gd name="T17" fmla="*/ 0 60000 65536"/>
                    <a:gd name="T18" fmla="*/ 0 w 51"/>
                    <a:gd name="T19" fmla="*/ 0 h 29"/>
                    <a:gd name="T20" fmla="*/ 51 w 51"/>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51" h="29">
                      <a:moveTo>
                        <a:pt x="7" y="11"/>
                      </a:moveTo>
                      <a:lnTo>
                        <a:pt x="0" y="29"/>
                      </a:lnTo>
                      <a:lnTo>
                        <a:pt x="51" y="7"/>
                      </a:lnTo>
                      <a:lnTo>
                        <a:pt x="13" y="0"/>
                      </a:lnTo>
                      <a:lnTo>
                        <a:pt x="7" y="1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28" name="Freeform 106">
                  <a:extLst>
                    <a:ext uri="{FF2B5EF4-FFF2-40B4-BE49-F238E27FC236}">
                      <a16:creationId xmlns:a16="http://schemas.microsoft.com/office/drawing/2014/main" id="{932EC328-E533-41A4-85F5-29E3DFCE9AA0}"/>
                    </a:ext>
                  </a:extLst>
                </p:cNvPr>
                <p:cNvSpPr>
                  <a:spLocks/>
                </p:cNvSpPr>
                <p:nvPr/>
              </p:nvSpPr>
              <p:spPr bwMode="auto">
                <a:xfrm>
                  <a:off x="1068" y="1012"/>
                  <a:ext cx="140" cy="51"/>
                </a:xfrm>
                <a:custGeom>
                  <a:avLst/>
                  <a:gdLst>
                    <a:gd name="T0" fmla="*/ 73 w 140"/>
                    <a:gd name="T1" fmla="*/ 0 h 51"/>
                    <a:gd name="T2" fmla="*/ 45 w 140"/>
                    <a:gd name="T3" fmla="*/ 6 h 51"/>
                    <a:gd name="T4" fmla="*/ 45 w 140"/>
                    <a:gd name="T5" fmla="*/ 12 h 51"/>
                    <a:gd name="T6" fmla="*/ 6 w 140"/>
                    <a:gd name="T7" fmla="*/ 28 h 51"/>
                    <a:gd name="T8" fmla="*/ 0 w 140"/>
                    <a:gd name="T9" fmla="*/ 51 h 51"/>
                    <a:gd name="T10" fmla="*/ 22 w 140"/>
                    <a:gd name="T11" fmla="*/ 51 h 51"/>
                    <a:gd name="T12" fmla="*/ 140 w 140"/>
                    <a:gd name="T13" fmla="*/ 12 h 51"/>
                    <a:gd name="T14" fmla="*/ 73 w 140"/>
                    <a:gd name="T15" fmla="*/ 0 h 51"/>
                    <a:gd name="T16" fmla="*/ 73 w 140"/>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51"/>
                    <a:gd name="T29" fmla="*/ 140 w 140"/>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51">
                      <a:moveTo>
                        <a:pt x="73" y="0"/>
                      </a:moveTo>
                      <a:lnTo>
                        <a:pt x="45" y="6"/>
                      </a:lnTo>
                      <a:lnTo>
                        <a:pt x="45" y="12"/>
                      </a:lnTo>
                      <a:lnTo>
                        <a:pt x="6" y="28"/>
                      </a:lnTo>
                      <a:lnTo>
                        <a:pt x="0" y="51"/>
                      </a:lnTo>
                      <a:lnTo>
                        <a:pt x="22" y="51"/>
                      </a:lnTo>
                      <a:lnTo>
                        <a:pt x="140" y="12"/>
                      </a:lnTo>
                      <a:lnTo>
                        <a:pt x="7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29" name="Freeform 107">
                  <a:extLst>
                    <a:ext uri="{FF2B5EF4-FFF2-40B4-BE49-F238E27FC236}">
                      <a16:creationId xmlns:a16="http://schemas.microsoft.com/office/drawing/2014/main" id="{42F86C36-F15F-4D67-A068-BF576D682B18}"/>
                    </a:ext>
                  </a:extLst>
                </p:cNvPr>
                <p:cNvSpPr>
                  <a:spLocks/>
                </p:cNvSpPr>
                <p:nvPr/>
              </p:nvSpPr>
              <p:spPr bwMode="auto">
                <a:xfrm>
                  <a:off x="1346" y="1085"/>
                  <a:ext cx="51" cy="16"/>
                </a:xfrm>
                <a:custGeom>
                  <a:avLst/>
                  <a:gdLst>
                    <a:gd name="T0" fmla="*/ 51 w 51"/>
                    <a:gd name="T1" fmla="*/ 16 h 16"/>
                    <a:gd name="T2" fmla="*/ 39 w 51"/>
                    <a:gd name="T3" fmla="*/ 0 h 16"/>
                    <a:gd name="T4" fmla="*/ 0 w 51"/>
                    <a:gd name="T5" fmla="*/ 16 h 16"/>
                    <a:gd name="T6" fmla="*/ 51 w 51"/>
                    <a:gd name="T7" fmla="*/ 16 h 16"/>
                    <a:gd name="T8" fmla="*/ 51 w 51"/>
                    <a:gd name="T9" fmla="*/ 16 h 16"/>
                    <a:gd name="T10" fmla="*/ 0 60000 65536"/>
                    <a:gd name="T11" fmla="*/ 0 60000 65536"/>
                    <a:gd name="T12" fmla="*/ 0 60000 65536"/>
                    <a:gd name="T13" fmla="*/ 0 60000 65536"/>
                    <a:gd name="T14" fmla="*/ 0 60000 65536"/>
                    <a:gd name="T15" fmla="*/ 0 w 51"/>
                    <a:gd name="T16" fmla="*/ 0 h 16"/>
                    <a:gd name="T17" fmla="*/ 51 w 51"/>
                    <a:gd name="T18" fmla="*/ 16 h 16"/>
                  </a:gdLst>
                  <a:ahLst/>
                  <a:cxnLst>
                    <a:cxn ang="T10">
                      <a:pos x="T0" y="T1"/>
                    </a:cxn>
                    <a:cxn ang="T11">
                      <a:pos x="T2" y="T3"/>
                    </a:cxn>
                    <a:cxn ang="T12">
                      <a:pos x="T4" y="T5"/>
                    </a:cxn>
                    <a:cxn ang="T13">
                      <a:pos x="T6" y="T7"/>
                    </a:cxn>
                    <a:cxn ang="T14">
                      <a:pos x="T8" y="T9"/>
                    </a:cxn>
                  </a:cxnLst>
                  <a:rect l="T15" t="T16" r="T17" b="T18"/>
                  <a:pathLst>
                    <a:path w="51" h="16">
                      <a:moveTo>
                        <a:pt x="51" y="16"/>
                      </a:moveTo>
                      <a:lnTo>
                        <a:pt x="39" y="0"/>
                      </a:lnTo>
                      <a:lnTo>
                        <a:pt x="0" y="16"/>
                      </a:lnTo>
                      <a:lnTo>
                        <a:pt x="51"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30" name="Freeform 108">
                  <a:extLst>
                    <a:ext uri="{FF2B5EF4-FFF2-40B4-BE49-F238E27FC236}">
                      <a16:creationId xmlns:a16="http://schemas.microsoft.com/office/drawing/2014/main" id="{A347B38A-02B0-47A8-AACF-28E54D071691}"/>
                    </a:ext>
                  </a:extLst>
                </p:cNvPr>
                <p:cNvSpPr>
                  <a:spLocks/>
                </p:cNvSpPr>
                <p:nvPr/>
              </p:nvSpPr>
              <p:spPr bwMode="auto">
                <a:xfrm>
                  <a:off x="1452" y="1309"/>
                  <a:ext cx="22" cy="22"/>
                </a:xfrm>
                <a:custGeom>
                  <a:avLst/>
                  <a:gdLst>
                    <a:gd name="T0" fmla="*/ 22 w 22"/>
                    <a:gd name="T1" fmla="*/ 6 h 22"/>
                    <a:gd name="T2" fmla="*/ 22 w 22"/>
                    <a:gd name="T3" fmla="*/ 0 h 22"/>
                    <a:gd name="T4" fmla="*/ 0 w 22"/>
                    <a:gd name="T5" fmla="*/ 6 h 22"/>
                    <a:gd name="T6" fmla="*/ 6 w 22"/>
                    <a:gd name="T7" fmla="*/ 22 h 22"/>
                    <a:gd name="T8" fmla="*/ 22 w 22"/>
                    <a:gd name="T9" fmla="*/ 6 h 22"/>
                    <a:gd name="T10" fmla="*/ 22 w 22"/>
                    <a:gd name="T11" fmla="*/ 6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22" y="6"/>
                      </a:moveTo>
                      <a:lnTo>
                        <a:pt x="22" y="0"/>
                      </a:lnTo>
                      <a:lnTo>
                        <a:pt x="0" y="6"/>
                      </a:lnTo>
                      <a:lnTo>
                        <a:pt x="6" y="22"/>
                      </a:lnTo>
                      <a:lnTo>
                        <a:pt x="22"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31" name="Freeform 109">
                  <a:extLst>
                    <a:ext uri="{FF2B5EF4-FFF2-40B4-BE49-F238E27FC236}">
                      <a16:creationId xmlns:a16="http://schemas.microsoft.com/office/drawing/2014/main" id="{1D1B5DD2-90D9-4B13-BA73-D6901B2532E5}"/>
                    </a:ext>
                  </a:extLst>
                </p:cNvPr>
                <p:cNvSpPr>
                  <a:spLocks/>
                </p:cNvSpPr>
                <p:nvPr/>
              </p:nvSpPr>
              <p:spPr bwMode="auto">
                <a:xfrm>
                  <a:off x="629" y="1353"/>
                  <a:ext cx="29" cy="45"/>
                </a:xfrm>
                <a:custGeom>
                  <a:avLst/>
                  <a:gdLst>
                    <a:gd name="T0" fmla="*/ 0 w 29"/>
                    <a:gd name="T1" fmla="*/ 6 h 45"/>
                    <a:gd name="T2" fmla="*/ 12 w 29"/>
                    <a:gd name="T3" fmla="*/ 45 h 45"/>
                    <a:gd name="T4" fmla="*/ 29 w 29"/>
                    <a:gd name="T5" fmla="*/ 6 h 45"/>
                    <a:gd name="T6" fmla="*/ 12 w 29"/>
                    <a:gd name="T7" fmla="*/ 0 h 45"/>
                    <a:gd name="T8" fmla="*/ 0 w 29"/>
                    <a:gd name="T9" fmla="*/ 6 h 45"/>
                    <a:gd name="T10" fmla="*/ 0 w 29"/>
                    <a:gd name="T11" fmla="*/ 6 h 45"/>
                    <a:gd name="T12" fmla="*/ 0 60000 65536"/>
                    <a:gd name="T13" fmla="*/ 0 60000 65536"/>
                    <a:gd name="T14" fmla="*/ 0 60000 65536"/>
                    <a:gd name="T15" fmla="*/ 0 60000 65536"/>
                    <a:gd name="T16" fmla="*/ 0 60000 65536"/>
                    <a:gd name="T17" fmla="*/ 0 60000 65536"/>
                    <a:gd name="T18" fmla="*/ 0 w 29"/>
                    <a:gd name="T19" fmla="*/ 0 h 45"/>
                    <a:gd name="T20" fmla="*/ 29 w 29"/>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9" h="45">
                      <a:moveTo>
                        <a:pt x="0" y="6"/>
                      </a:moveTo>
                      <a:lnTo>
                        <a:pt x="12" y="45"/>
                      </a:lnTo>
                      <a:lnTo>
                        <a:pt x="29" y="6"/>
                      </a:lnTo>
                      <a:lnTo>
                        <a:pt x="12"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32" name="Freeform 110">
                  <a:extLst>
                    <a:ext uri="{FF2B5EF4-FFF2-40B4-BE49-F238E27FC236}">
                      <a16:creationId xmlns:a16="http://schemas.microsoft.com/office/drawing/2014/main" id="{C447899E-6382-45C1-B3BB-B5A4C4A8B786}"/>
                    </a:ext>
                  </a:extLst>
                </p:cNvPr>
                <p:cNvSpPr>
                  <a:spLocks/>
                </p:cNvSpPr>
                <p:nvPr/>
              </p:nvSpPr>
              <p:spPr bwMode="auto">
                <a:xfrm>
                  <a:off x="652" y="1420"/>
                  <a:ext cx="54" cy="39"/>
                </a:xfrm>
                <a:custGeom>
                  <a:avLst/>
                  <a:gdLst>
                    <a:gd name="T0" fmla="*/ 44 w 54"/>
                    <a:gd name="T1" fmla="*/ 17 h 39"/>
                    <a:gd name="T2" fmla="*/ 22 w 54"/>
                    <a:gd name="T3" fmla="*/ 0 h 39"/>
                    <a:gd name="T4" fmla="*/ 0 w 54"/>
                    <a:gd name="T5" fmla="*/ 0 h 39"/>
                    <a:gd name="T6" fmla="*/ 16 w 54"/>
                    <a:gd name="T7" fmla="*/ 23 h 39"/>
                    <a:gd name="T8" fmla="*/ 44 w 54"/>
                    <a:gd name="T9" fmla="*/ 39 h 39"/>
                    <a:gd name="T10" fmla="*/ 54 w 54"/>
                    <a:gd name="T11" fmla="*/ 33 h 39"/>
                    <a:gd name="T12" fmla="*/ 44 w 54"/>
                    <a:gd name="T13" fmla="*/ 17 h 39"/>
                    <a:gd name="T14" fmla="*/ 44 w 54"/>
                    <a:gd name="T15" fmla="*/ 17 h 39"/>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39"/>
                    <a:gd name="T26" fmla="*/ 54 w 54"/>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39">
                      <a:moveTo>
                        <a:pt x="44" y="17"/>
                      </a:moveTo>
                      <a:lnTo>
                        <a:pt x="22" y="0"/>
                      </a:lnTo>
                      <a:lnTo>
                        <a:pt x="0" y="0"/>
                      </a:lnTo>
                      <a:lnTo>
                        <a:pt x="16" y="23"/>
                      </a:lnTo>
                      <a:lnTo>
                        <a:pt x="44" y="39"/>
                      </a:lnTo>
                      <a:lnTo>
                        <a:pt x="54" y="33"/>
                      </a:lnTo>
                      <a:lnTo>
                        <a:pt x="44" y="1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grpSp>
            <p:nvGrpSpPr>
              <p:cNvPr id="34" name="Group 111">
                <a:extLst>
                  <a:ext uri="{FF2B5EF4-FFF2-40B4-BE49-F238E27FC236}">
                    <a16:creationId xmlns:a16="http://schemas.microsoft.com/office/drawing/2014/main" id="{D353B915-CF68-4513-9684-256D57673921}"/>
                  </a:ext>
                </a:extLst>
              </p:cNvPr>
              <p:cNvGrpSpPr>
                <a:grpSpLocks/>
              </p:cNvGrpSpPr>
              <p:nvPr/>
            </p:nvGrpSpPr>
            <p:grpSpPr bwMode="auto">
              <a:xfrm>
                <a:off x="1034680" y="2236898"/>
                <a:ext cx="1773258" cy="2159256"/>
                <a:chOff x="641" y="1770"/>
                <a:chExt cx="1369" cy="1667"/>
              </a:xfrm>
              <a:grpFill/>
            </p:grpSpPr>
            <p:sp>
              <p:nvSpPr>
                <p:cNvPr id="268" name="Freeform 112">
                  <a:extLst>
                    <a:ext uri="{FF2B5EF4-FFF2-40B4-BE49-F238E27FC236}">
                      <a16:creationId xmlns:a16="http://schemas.microsoft.com/office/drawing/2014/main" id="{1B9C280B-5149-4D67-AFC2-9FB9B7EA984C}"/>
                    </a:ext>
                  </a:extLst>
                </p:cNvPr>
                <p:cNvSpPr>
                  <a:spLocks/>
                </p:cNvSpPr>
                <p:nvPr/>
              </p:nvSpPr>
              <p:spPr bwMode="auto">
                <a:xfrm>
                  <a:off x="641" y="1770"/>
                  <a:ext cx="473" cy="345"/>
                </a:xfrm>
                <a:custGeom>
                  <a:avLst/>
                  <a:gdLst>
                    <a:gd name="T0" fmla="*/ 6 w 473"/>
                    <a:gd name="T1" fmla="*/ 49 h 345"/>
                    <a:gd name="T2" fmla="*/ 22 w 473"/>
                    <a:gd name="T3" fmla="*/ 87 h 345"/>
                    <a:gd name="T4" fmla="*/ 45 w 473"/>
                    <a:gd name="T5" fmla="*/ 132 h 345"/>
                    <a:gd name="T6" fmla="*/ 73 w 473"/>
                    <a:gd name="T7" fmla="*/ 189 h 345"/>
                    <a:gd name="T8" fmla="*/ 67 w 473"/>
                    <a:gd name="T9" fmla="*/ 160 h 345"/>
                    <a:gd name="T10" fmla="*/ 57 w 473"/>
                    <a:gd name="T11" fmla="*/ 138 h 345"/>
                    <a:gd name="T12" fmla="*/ 45 w 473"/>
                    <a:gd name="T13" fmla="*/ 100 h 345"/>
                    <a:gd name="T14" fmla="*/ 29 w 473"/>
                    <a:gd name="T15" fmla="*/ 45 h 345"/>
                    <a:gd name="T16" fmla="*/ 51 w 473"/>
                    <a:gd name="T17" fmla="*/ 20 h 345"/>
                    <a:gd name="T18" fmla="*/ 96 w 473"/>
                    <a:gd name="T19" fmla="*/ 128 h 345"/>
                    <a:gd name="T20" fmla="*/ 140 w 473"/>
                    <a:gd name="T21" fmla="*/ 179 h 345"/>
                    <a:gd name="T22" fmla="*/ 140 w 473"/>
                    <a:gd name="T23" fmla="*/ 227 h 345"/>
                    <a:gd name="T24" fmla="*/ 169 w 473"/>
                    <a:gd name="T25" fmla="*/ 256 h 345"/>
                    <a:gd name="T26" fmla="*/ 201 w 473"/>
                    <a:gd name="T27" fmla="*/ 278 h 345"/>
                    <a:gd name="T28" fmla="*/ 223 w 473"/>
                    <a:gd name="T29" fmla="*/ 300 h 345"/>
                    <a:gd name="T30" fmla="*/ 290 w 473"/>
                    <a:gd name="T31" fmla="*/ 323 h 345"/>
                    <a:gd name="T32" fmla="*/ 362 w 473"/>
                    <a:gd name="T33" fmla="*/ 345 h 345"/>
                    <a:gd name="T34" fmla="*/ 396 w 473"/>
                    <a:gd name="T35" fmla="*/ 313 h 345"/>
                    <a:gd name="T36" fmla="*/ 384 w 473"/>
                    <a:gd name="T37" fmla="*/ 284 h 345"/>
                    <a:gd name="T38" fmla="*/ 441 w 473"/>
                    <a:gd name="T39" fmla="*/ 278 h 345"/>
                    <a:gd name="T40" fmla="*/ 457 w 473"/>
                    <a:gd name="T41" fmla="*/ 240 h 345"/>
                    <a:gd name="T42" fmla="*/ 467 w 473"/>
                    <a:gd name="T43" fmla="*/ 211 h 345"/>
                    <a:gd name="T44" fmla="*/ 384 w 473"/>
                    <a:gd name="T45" fmla="*/ 266 h 345"/>
                    <a:gd name="T46" fmla="*/ 329 w 473"/>
                    <a:gd name="T47" fmla="*/ 278 h 345"/>
                    <a:gd name="T48" fmla="*/ 284 w 473"/>
                    <a:gd name="T49" fmla="*/ 154 h 345"/>
                    <a:gd name="T50" fmla="*/ 301 w 473"/>
                    <a:gd name="T51" fmla="*/ 128 h 345"/>
                    <a:gd name="T52" fmla="*/ 278 w 473"/>
                    <a:gd name="T53" fmla="*/ 77 h 345"/>
                    <a:gd name="T54" fmla="*/ 234 w 473"/>
                    <a:gd name="T55" fmla="*/ 55 h 345"/>
                    <a:gd name="T56" fmla="*/ 217 w 473"/>
                    <a:gd name="T57" fmla="*/ 65 h 345"/>
                    <a:gd name="T58" fmla="*/ 163 w 473"/>
                    <a:gd name="T59" fmla="*/ 10 h 345"/>
                    <a:gd name="T60" fmla="*/ 57 w 473"/>
                    <a:gd name="T61" fmla="*/ 0 h 345"/>
                    <a:gd name="T62" fmla="*/ 0 w 473"/>
                    <a:gd name="T63" fmla="*/ 26 h 3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3"/>
                    <a:gd name="T97" fmla="*/ 0 h 345"/>
                    <a:gd name="T98" fmla="*/ 473 w 473"/>
                    <a:gd name="T99" fmla="*/ 345 h 3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3" h="345">
                      <a:moveTo>
                        <a:pt x="0" y="26"/>
                      </a:moveTo>
                      <a:lnTo>
                        <a:pt x="6" y="49"/>
                      </a:lnTo>
                      <a:lnTo>
                        <a:pt x="18" y="65"/>
                      </a:lnTo>
                      <a:lnTo>
                        <a:pt x="22" y="87"/>
                      </a:lnTo>
                      <a:lnTo>
                        <a:pt x="12" y="87"/>
                      </a:lnTo>
                      <a:lnTo>
                        <a:pt x="45" y="132"/>
                      </a:lnTo>
                      <a:lnTo>
                        <a:pt x="45" y="150"/>
                      </a:lnTo>
                      <a:lnTo>
                        <a:pt x="73" y="189"/>
                      </a:lnTo>
                      <a:lnTo>
                        <a:pt x="83" y="179"/>
                      </a:lnTo>
                      <a:lnTo>
                        <a:pt x="67" y="160"/>
                      </a:lnTo>
                      <a:lnTo>
                        <a:pt x="67" y="144"/>
                      </a:lnTo>
                      <a:lnTo>
                        <a:pt x="57" y="138"/>
                      </a:lnTo>
                      <a:lnTo>
                        <a:pt x="61" y="122"/>
                      </a:lnTo>
                      <a:lnTo>
                        <a:pt x="45" y="100"/>
                      </a:lnTo>
                      <a:lnTo>
                        <a:pt x="45" y="83"/>
                      </a:lnTo>
                      <a:lnTo>
                        <a:pt x="29" y="45"/>
                      </a:lnTo>
                      <a:lnTo>
                        <a:pt x="35" y="16"/>
                      </a:lnTo>
                      <a:lnTo>
                        <a:pt x="51" y="20"/>
                      </a:lnTo>
                      <a:lnTo>
                        <a:pt x="96" y="116"/>
                      </a:lnTo>
                      <a:lnTo>
                        <a:pt x="96" y="128"/>
                      </a:lnTo>
                      <a:lnTo>
                        <a:pt x="112" y="144"/>
                      </a:lnTo>
                      <a:lnTo>
                        <a:pt x="140" y="179"/>
                      </a:lnTo>
                      <a:lnTo>
                        <a:pt x="144" y="211"/>
                      </a:lnTo>
                      <a:lnTo>
                        <a:pt x="140" y="227"/>
                      </a:lnTo>
                      <a:lnTo>
                        <a:pt x="150" y="256"/>
                      </a:lnTo>
                      <a:lnTo>
                        <a:pt x="169" y="256"/>
                      </a:lnTo>
                      <a:lnTo>
                        <a:pt x="173" y="272"/>
                      </a:lnTo>
                      <a:lnTo>
                        <a:pt x="201" y="278"/>
                      </a:lnTo>
                      <a:lnTo>
                        <a:pt x="201" y="288"/>
                      </a:lnTo>
                      <a:lnTo>
                        <a:pt x="223" y="300"/>
                      </a:lnTo>
                      <a:lnTo>
                        <a:pt x="240" y="300"/>
                      </a:lnTo>
                      <a:lnTo>
                        <a:pt x="290" y="323"/>
                      </a:lnTo>
                      <a:lnTo>
                        <a:pt x="317" y="313"/>
                      </a:lnTo>
                      <a:lnTo>
                        <a:pt x="362" y="345"/>
                      </a:lnTo>
                      <a:lnTo>
                        <a:pt x="368" y="313"/>
                      </a:lnTo>
                      <a:lnTo>
                        <a:pt x="396" y="313"/>
                      </a:lnTo>
                      <a:lnTo>
                        <a:pt x="400" y="300"/>
                      </a:lnTo>
                      <a:lnTo>
                        <a:pt x="384" y="284"/>
                      </a:lnTo>
                      <a:lnTo>
                        <a:pt x="422" y="278"/>
                      </a:lnTo>
                      <a:lnTo>
                        <a:pt x="441" y="278"/>
                      </a:lnTo>
                      <a:lnTo>
                        <a:pt x="451" y="262"/>
                      </a:lnTo>
                      <a:lnTo>
                        <a:pt x="457" y="240"/>
                      </a:lnTo>
                      <a:lnTo>
                        <a:pt x="473" y="221"/>
                      </a:lnTo>
                      <a:lnTo>
                        <a:pt x="467" y="211"/>
                      </a:lnTo>
                      <a:lnTo>
                        <a:pt x="412" y="217"/>
                      </a:lnTo>
                      <a:lnTo>
                        <a:pt x="384" y="266"/>
                      </a:lnTo>
                      <a:lnTo>
                        <a:pt x="358" y="266"/>
                      </a:lnTo>
                      <a:lnTo>
                        <a:pt x="329" y="278"/>
                      </a:lnTo>
                      <a:lnTo>
                        <a:pt x="290" y="234"/>
                      </a:lnTo>
                      <a:lnTo>
                        <a:pt x="284" y="154"/>
                      </a:lnTo>
                      <a:lnTo>
                        <a:pt x="301" y="138"/>
                      </a:lnTo>
                      <a:lnTo>
                        <a:pt x="301" y="128"/>
                      </a:lnTo>
                      <a:lnTo>
                        <a:pt x="284" y="116"/>
                      </a:lnTo>
                      <a:lnTo>
                        <a:pt x="278" y="77"/>
                      </a:lnTo>
                      <a:lnTo>
                        <a:pt x="256" y="49"/>
                      </a:lnTo>
                      <a:lnTo>
                        <a:pt x="234" y="55"/>
                      </a:lnTo>
                      <a:lnTo>
                        <a:pt x="230" y="65"/>
                      </a:lnTo>
                      <a:lnTo>
                        <a:pt x="217" y="65"/>
                      </a:lnTo>
                      <a:lnTo>
                        <a:pt x="185" y="10"/>
                      </a:lnTo>
                      <a:lnTo>
                        <a:pt x="163" y="10"/>
                      </a:lnTo>
                      <a:lnTo>
                        <a:pt x="128" y="20"/>
                      </a:lnTo>
                      <a:lnTo>
                        <a:pt x="57" y="0"/>
                      </a:lnTo>
                      <a:lnTo>
                        <a:pt x="6" y="0"/>
                      </a:lnTo>
                      <a:lnTo>
                        <a:pt x="0" y="2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9" name="Freeform 113">
                  <a:extLst>
                    <a:ext uri="{FF2B5EF4-FFF2-40B4-BE49-F238E27FC236}">
                      <a16:creationId xmlns:a16="http://schemas.microsoft.com/office/drawing/2014/main" id="{3EA3E8E9-985A-4835-936A-EFE28012326A}"/>
                    </a:ext>
                  </a:extLst>
                </p:cNvPr>
                <p:cNvSpPr>
                  <a:spLocks/>
                </p:cNvSpPr>
                <p:nvPr/>
              </p:nvSpPr>
              <p:spPr bwMode="auto">
                <a:xfrm>
                  <a:off x="1003" y="2048"/>
                  <a:ext cx="79" cy="83"/>
                </a:xfrm>
                <a:custGeom>
                  <a:avLst/>
                  <a:gdLst>
                    <a:gd name="T0" fmla="*/ 22 w 79"/>
                    <a:gd name="T1" fmla="*/ 6 h 83"/>
                    <a:gd name="T2" fmla="*/ 38 w 79"/>
                    <a:gd name="T3" fmla="*/ 22 h 83"/>
                    <a:gd name="T4" fmla="*/ 34 w 79"/>
                    <a:gd name="T5" fmla="*/ 35 h 83"/>
                    <a:gd name="T6" fmla="*/ 6 w 79"/>
                    <a:gd name="T7" fmla="*/ 35 h 83"/>
                    <a:gd name="T8" fmla="*/ 0 w 79"/>
                    <a:gd name="T9" fmla="*/ 67 h 83"/>
                    <a:gd name="T10" fmla="*/ 38 w 79"/>
                    <a:gd name="T11" fmla="*/ 83 h 83"/>
                    <a:gd name="T12" fmla="*/ 60 w 79"/>
                    <a:gd name="T13" fmla="*/ 67 h 83"/>
                    <a:gd name="T14" fmla="*/ 79 w 79"/>
                    <a:gd name="T15" fmla="*/ 51 h 83"/>
                    <a:gd name="T16" fmla="*/ 73 w 79"/>
                    <a:gd name="T17" fmla="*/ 39 h 83"/>
                    <a:gd name="T18" fmla="*/ 60 w 79"/>
                    <a:gd name="T19" fmla="*/ 39 h 83"/>
                    <a:gd name="T20" fmla="*/ 60 w 79"/>
                    <a:gd name="T21" fmla="*/ 0 h 83"/>
                    <a:gd name="T22" fmla="*/ 22 w 79"/>
                    <a:gd name="T23" fmla="*/ 6 h 83"/>
                    <a:gd name="T24" fmla="*/ 22 w 79"/>
                    <a:gd name="T25" fmla="*/ 6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83"/>
                    <a:gd name="T41" fmla="*/ 79 w 79"/>
                    <a:gd name="T42" fmla="*/ 83 h 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83">
                      <a:moveTo>
                        <a:pt x="22" y="6"/>
                      </a:moveTo>
                      <a:lnTo>
                        <a:pt x="38" y="22"/>
                      </a:lnTo>
                      <a:lnTo>
                        <a:pt x="34" y="35"/>
                      </a:lnTo>
                      <a:lnTo>
                        <a:pt x="6" y="35"/>
                      </a:lnTo>
                      <a:lnTo>
                        <a:pt x="0" y="67"/>
                      </a:lnTo>
                      <a:lnTo>
                        <a:pt x="38" y="83"/>
                      </a:lnTo>
                      <a:lnTo>
                        <a:pt x="60" y="67"/>
                      </a:lnTo>
                      <a:lnTo>
                        <a:pt x="79" y="51"/>
                      </a:lnTo>
                      <a:lnTo>
                        <a:pt x="73" y="39"/>
                      </a:lnTo>
                      <a:lnTo>
                        <a:pt x="60" y="39"/>
                      </a:lnTo>
                      <a:lnTo>
                        <a:pt x="60" y="0"/>
                      </a:lnTo>
                      <a:lnTo>
                        <a:pt x="22"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0" name="Freeform 114">
                  <a:extLst>
                    <a:ext uri="{FF2B5EF4-FFF2-40B4-BE49-F238E27FC236}">
                      <a16:creationId xmlns:a16="http://schemas.microsoft.com/office/drawing/2014/main" id="{C9344140-8289-4888-BAA1-0F4F5D500C25}"/>
                    </a:ext>
                  </a:extLst>
                </p:cNvPr>
                <p:cNvSpPr>
                  <a:spLocks/>
                </p:cNvSpPr>
                <p:nvPr/>
              </p:nvSpPr>
              <p:spPr bwMode="auto">
                <a:xfrm>
                  <a:off x="1041" y="2115"/>
                  <a:ext cx="45" cy="29"/>
                </a:xfrm>
                <a:custGeom>
                  <a:avLst/>
                  <a:gdLst>
                    <a:gd name="T0" fmla="*/ 22 w 45"/>
                    <a:gd name="T1" fmla="*/ 0 h 29"/>
                    <a:gd name="T2" fmla="*/ 0 w 45"/>
                    <a:gd name="T3" fmla="*/ 16 h 29"/>
                    <a:gd name="T4" fmla="*/ 35 w 45"/>
                    <a:gd name="T5" fmla="*/ 29 h 29"/>
                    <a:gd name="T6" fmla="*/ 45 w 45"/>
                    <a:gd name="T7" fmla="*/ 16 h 29"/>
                    <a:gd name="T8" fmla="*/ 45 w 45"/>
                    <a:gd name="T9" fmla="*/ 6 h 29"/>
                    <a:gd name="T10" fmla="*/ 22 w 45"/>
                    <a:gd name="T11" fmla="*/ 0 h 29"/>
                    <a:gd name="T12" fmla="*/ 22 w 45"/>
                    <a:gd name="T13" fmla="*/ 0 h 29"/>
                    <a:gd name="T14" fmla="*/ 0 60000 65536"/>
                    <a:gd name="T15" fmla="*/ 0 60000 65536"/>
                    <a:gd name="T16" fmla="*/ 0 60000 65536"/>
                    <a:gd name="T17" fmla="*/ 0 60000 65536"/>
                    <a:gd name="T18" fmla="*/ 0 60000 65536"/>
                    <a:gd name="T19" fmla="*/ 0 60000 65536"/>
                    <a:gd name="T20" fmla="*/ 0 60000 65536"/>
                    <a:gd name="T21" fmla="*/ 0 w 45"/>
                    <a:gd name="T22" fmla="*/ 0 h 29"/>
                    <a:gd name="T23" fmla="*/ 45 w 45"/>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9">
                      <a:moveTo>
                        <a:pt x="22" y="0"/>
                      </a:moveTo>
                      <a:lnTo>
                        <a:pt x="0" y="16"/>
                      </a:lnTo>
                      <a:lnTo>
                        <a:pt x="35" y="29"/>
                      </a:lnTo>
                      <a:lnTo>
                        <a:pt x="45" y="16"/>
                      </a:lnTo>
                      <a:lnTo>
                        <a:pt x="45" y="6"/>
                      </a:lnTo>
                      <a:lnTo>
                        <a:pt x="2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1" name="Freeform 115">
                  <a:extLst>
                    <a:ext uri="{FF2B5EF4-FFF2-40B4-BE49-F238E27FC236}">
                      <a16:creationId xmlns:a16="http://schemas.microsoft.com/office/drawing/2014/main" id="{4EB43C96-6F56-4416-89B5-2D10FCA46F8C}"/>
                    </a:ext>
                  </a:extLst>
                </p:cNvPr>
                <p:cNvSpPr>
                  <a:spLocks/>
                </p:cNvSpPr>
                <p:nvPr/>
              </p:nvSpPr>
              <p:spPr bwMode="auto">
                <a:xfrm>
                  <a:off x="1063" y="2048"/>
                  <a:ext cx="23" cy="39"/>
                </a:xfrm>
                <a:custGeom>
                  <a:avLst/>
                  <a:gdLst>
                    <a:gd name="T0" fmla="*/ 19 w 23"/>
                    <a:gd name="T1" fmla="*/ 0 h 39"/>
                    <a:gd name="T2" fmla="*/ 0 w 23"/>
                    <a:gd name="T3" fmla="*/ 0 h 39"/>
                    <a:gd name="T4" fmla="*/ 0 w 23"/>
                    <a:gd name="T5" fmla="*/ 39 h 39"/>
                    <a:gd name="T6" fmla="*/ 13 w 23"/>
                    <a:gd name="T7" fmla="*/ 39 h 39"/>
                    <a:gd name="T8" fmla="*/ 23 w 23"/>
                    <a:gd name="T9" fmla="*/ 16 h 39"/>
                    <a:gd name="T10" fmla="*/ 19 w 23"/>
                    <a:gd name="T11" fmla="*/ 0 h 39"/>
                    <a:gd name="T12" fmla="*/ 19 w 23"/>
                    <a:gd name="T13" fmla="*/ 0 h 39"/>
                    <a:gd name="T14" fmla="*/ 0 60000 65536"/>
                    <a:gd name="T15" fmla="*/ 0 60000 65536"/>
                    <a:gd name="T16" fmla="*/ 0 60000 65536"/>
                    <a:gd name="T17" fmla="*/ 0 60000 65536"/>
                    <a:gd name="T18" fmla="*/ 0 60000 65536"/>
                    <a:gd name="T19" fmla="*/ 0 60000 65536"/>
                    <a:gd name="T20" fmla="*/ 0 60000 65536"/>
                    <a:gd name="T21" fmla="*/ 0 w 23"/>
                    <a:gd name="T22" fmla="*/ 0 h 39"/>
                    <a:gd name="T23" fmla="*/ 23 w 23"/>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9">
                      <a:moveTo>
                        <a:pt x="19" y="0"/>
                      </a:moveTo>
                      <a:lnTo>
                        <a:pt x="0" y="0"/>
                      </a:lnTo>
                      <a:lnTo>
                        <a:pt x="0" y="39"/>
                      </a:lnTo>
                      <a:lnTo>
                        <a:pt x="13" y="39"/>
                      </a:lnTo>
                      <a:lnTo>
                        <a:pt x="23" y="16"/>
                      </a:lnTo>
                      <a:lnTo>
                        <a:pt x="19"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2" name="Freeform 116">
                  <a:extLst>
                    <a:ext uri="{FF2B5EF4-FFF2-40B4-BE49-F238E27FC236}">
                      <a16:creationId xmlns:a16="http://schemas.microsoft.com/office/drawing/2014/main" id="{0C70EE93-2DD2-4661-8F86-9B068D7E34C3}"/>
                    </a:ext>
                  </a:extLst>
                </p:cNvPr>
                <p:cNvSpPr>
                  <a:spLocks/>
                </p:cNvSpPr>
                <p:nvPr/>
              </p:nvSpPr>
              <p:spPr bwMode="auto">
                <a:xfrm>
                  <a:off x="1063" y="2093"/>
                  <a:ext cx="96" cy="44"/>
                </a:xfrm>
                <a:custGeom>
                  <a:avLst/>
                  <a:gdLst>
                    <a:gd name="T0" fmla="*/ 19 w 96"/>
                    <a:gd name="T1" fmla="*/ 6 h 44"/>
                    <a:gd name="T2" fmla="*/ 0 w 96"/>
                    <a:gd name="T3" fmla="*/ 22 h 44"/>
                    <a:gd name="T4" fmla="*/ 23 w 96"/>
                    <a:gd name="T5" fmla="*/ 28 h 44"/>
                    <a:gd name="T6" fmla="*/ 23 w 96"/>
                    <a:gd name="T7" fmla="*/ 38 h 44"/>
                    <a:gd name="T8" fmla="*/ 35 w 96"/>
                    <a:gd name="T9" fmla="*/ 44 h 44"/>
                    <a:gd name="T10" fmla="*/ 45 w 96"/>
                    <a:gd name="T11" fmla="*/ 32 h 44"/>
                    <a:gd name="T12" fmla="*/ 96 w 96"/>
                    <a:gd name="T13" fmla="*/ 10 h 44"/>
                    <a:gd name="T14" fmla="*/ 96 w 96"/>
                    <a:gd name="T15" fmla="*/ 0 h 44"/>
                    <a:gd name="T16" fmla="*/ 29 w 96"/>
                    <a:gd name="T17" fmla="*/ 0 h 44"/>
                    <a:gd name="T18" fmla="*/ 19 w 96"/>
                    <a:gd name="T19" fmla="*/ 6 h 44"/>
                    <a:gd name="T20" fmla="*/ 19 w 96"/>
                    <a:gd name="T21" fmla="*/ 6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
                    <a:gd name="T34" fmla="*/ 0 h 44"/>
                    <a:gd name="T35" fmla="*/ 96 w 96"/>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 h="44">
                      <a:moveTo>
                        <a:pt x="19" y="6"/>
                      </a:moveTo>
                      <a:lnTo>
                        <a:pt x="0" y="22"/>
                      </a:lnTo>
                      <a:lnTo>
                        <a:pt x="23" y="28"/>
                      </a:lnTo>
                      <a:lnTo>
                        <a:pt x="23" y="38"/>
                      </a:lnTo>
                      <a:lnTo>
                        <a:pt x="35" y="44"/>
                      </a:lnTo>
                      <a:lnTo>
                        <a:pt x="45" y="32"/>
                      </a:lnTo>
                      <a:lnTo>
                        <a:pt x="96" y="10"/>
                      </a:lnTo>
                      <a:lnTo>
                        <a:pt x="96" y="0"/>
                      </a:lnTo>
                      <a:lnTo>
                        <a:pt x="29" y="0"/>
                      </a:lnTo>
                      <a:lnTo>
                        <a:pt x="19"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3" name="Freeform 117">
                  <a:extLst>
                    <a:ext uri="{FF2B5EF4-FFF2-40B4-BE49-F238E27FC236}">
                      <a16:creationId xmlns:a16="http://schemas.microsoft.com/office/drawing/2014/main" id="{7A7B67F6-81E0-4A73-80FE-49A6E7BE3F8D}"/>
                    </a:ext>
                  </a:extLst>
                </p:cNvPr>
                <p:cNvSpPr>
                  <a:spLocks/>
                </p:cNvSpPr>
                <p:nvPr/>
              </p:nvSpPr>
              <p:spPr bwMode="auto">
                <a:xfrm>
                  <a:off x="1086" y="2103"/>
                  <a:ext cx="73" cy="73"/>
                </a:xfrm>
                <a:custGeom>
                  <a:avLst/>
                  <a:gdLst>
                    <a:gd name="T0" fmla="*/ 0 w 73"/>
                    <a:gd name="T1" fmla="*/ 47 h 73"/>
                    <a:gd name="T2" fmla="*/ 28 w 73"/>
                    <a:gd name="T3" fmla="*/ 73 h 73"/>
                    <a:gd name="T4" fmla="*/ 63 w 73"/>
                    <a:gd name="T5" fmla="*/ 73 h 73"/>
                    <a:gd name="T6" fmla="*/ 73 w 73"/>
                    <a:gd name="T7" fmla="*/ 0 h 73"/>
                    <a:gd name="T8" fmla="*/ 22 w 73"/>
                    <a:gd name="T9" fmla="*/ 22 h 73"/>
                    <a:gd name="T10" fmla="*/ 0 w 73"/>
                    <a:gd name="T11" fmla="*/ 47 h 73"/>
                    <a:gd name="T12" fmla="*/ 0 w 73"/>
                    <a:gd name="T13" fmla="*/ 47 h 73"/>
                    <a:gd name="T14" fmla="*/ 0 60000 65536"/>
                    <a:gd name="T15" fmla="*/ 0 60000 65536"/>
                    <a:gd name="T16" fmla="*/ 0 60000 65536"/>
                    <a:gd name="T17" fmla="*/ 0 60000 65536"/>
                    <a:gd name="T18" fmla="*/ 0 60000 65536"/>
                    <a:gd name="T19" fmla="*/ 0 60000 65536"/>
                    <a:gd name="T20" fmla="*/ 0 60000 65536"/>
                    <a:gd name="T21" fmla="*/ 0 w 73"/>
                    <a:gd name="T22" fmla="*/ 0 h 73"/>
                    <a:gd name="T23" fmla="*/ 73 w 73"/>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3">
                      <a:moveTo>
                        <a:pt x="0" y="47"/>
                      </a:moveTo>
                      <a:lnTo>
                        <a:pt x="28" y="73"/>
                      </a:lnTo>
                      <a:lnTo>
                        <a:pt x="63" y="73"/>
                      </a:lnTo>
                      <a:lnTo>
                        <a:pt x="73" y="0"/>
                      </a:lnTo>
                      <a:lnTo>
                        <a:pt x="22" y="22"/>
                      </a:lnTo>
                      <a:lnTo>
                        <a:pt x="0" y="4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4" name="Freeform 118">
                  <a:extLst>
                    <a:ext uri="{FF2B5EF4-FFF2-40B4-BE49-F238E27FC236}">
                      <a16:creationId xmlns:a16="http://schemas.microsoft.com/office/drawing/2014/main" id="{56783ACA-C1D8-48FB-9BE0-42669E99C29C}"/>
                    </a:ext>
                  </a:extLst>
                </p:cNvPr>
                <p:cNvSpPr>
                  <a:spLocks/>
                </p:cNvSpPr>
                <p:nvPr/>
              </p:nvSpPr>
              <p:spPr bwMode="auto">
                <a:xfrm>
                  <a:off x="1108" y="2176"/>
                  <a:ext cx="63" cy="55"/>
                </a:xfrm>
                <a:custGeom>
                  <a:avLst/>
                  <a:gdLst>
                    <a:gd name="T0" fmla="*/ 41 w 63"/>
                    <a:gd name="T1" fmla="*/ 0 h 55"/>
                    <a:gd name="T2" fmla="*/ 6 w 63"/>
                    <a:gd name="T3" fmla="*/ 0 h 55"/>
                    <a:gd name="T4" fmla="*/ 0 w 63"/>
                    <a:gd name="T5" fmla="*/ 12 h 55"/>
                    <a:gd name="T6" fmla="*/ 6 w 63"/>
                    <a:gd name="T7" fmla="*/ 33 h 55"/>
                    <a:gd name="T8" fmla="*/ 29 w 63"/>
                    <a:gd name="T9" fmla="*/ 33 h 55"/>
                    <a:gd name="T10" fmla="*/ 41 w 63"/>
                    <a:gd name="T11" fmla="*/ 55 h 55"/>
                    <a:gd name="T12" fmla="*/ 63 w 63"/>
                    <a:gd name="T13" fmla="*/ 55 h 55"/>
                    <a:gd name="T14" fmla="*/ 63 w 63"/>
                    <a:gd name="T15" fmla="*/ 45 h 55"/>
                    <a:gd name="T16" fmla="*/ 45 w 63"/>
                    <a:gd name="T17" fmla="*/ 28 h 55"/>
                    <a:gd name="T18" fmla="*/ 41 w 63"/>
                    <a:gd name="T19" fmla="*/ 0 h 55"/>
                    <a:gd name="T20" fmla="*/ 41 w 63"/>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55"/>
                    <a:gd name="T35" fmla="*/ 63 w 63"/>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55">
                      <a:moveTo>
                        <a:pt x="41" y="0"/>
                      </a:moveTo>
                      <a:lnTo>
                        <a:pt x="6" y="0"/>
                      </a:lnTo>
                      <a:lnTo>
                        <a:pt x="0" y="12"/>
                      </a:lnTo>
                      <a:lnTo>
                        <a:pt x="6" y="33"/>
                      </a:lnTo>
                      <a:lnTo>
                        <a:pt x="29" y="33"/>
                      </a:lnTo>
                      <a:lnTo>
                        <a:pt x="41" y="55"/>
                      </a:lnTo>
                      <a:lnTo>
                        <a:pt x="63" y="55"/>
                      </a:lnTo>
                      <a:lnTo>
                        <a:pt x="63" y="45"/>
                      </a:lnTo>
                      <a:lnTo>
                        <a:pt x="45" y="28"/>
                      </a:lnTo>
                      <a:lnTo>
                        <a:pt x="4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5" name="Freeform 119">
                  <a:extLst>
                    <a:ext uri="{FF2B5EF4-FFF2-40B4-BE49-F238E27FC236}">
                      <a16:creationId xmlns:a16="http://schemas.microsoft.com/office/drawing/2014/main" id="{EAB1ABE7-1E40-46C3-B44D-003B78C7BAA7}"/>
                    </a:ext>
                  </a:extLst>
                </p:cNvPr>
                <p:cNvSpPr>
                  <a:spLocks/>
                </p:cNvSpPr>
                <p:nvPr/>
              </p:nvSpPr>
              <p:spPr bwMode="auto">
                <a:xfrm>
                  <a:off x="1171" y="2204"/>
                  <a:ext cx="94" cy="55"/>
                </a:xfrm>
                <a:custGeom>
                  <a:avLst/>
                  <a:gdLst>
                    <a:gd name="T0" fmla="*/ 43 w 94"/>
                    <a:gd name="T1" fmla="*/ 0 h 55"/>
                    <a:gd name="T2" fmla="*/ 20 w 94"/>
                    <a:gd name="T3" fmla="*/ 17 h 55"/>
                    <a:gd name="T4" fmla="*/ 0 w 94"/>
                    <a:gd name="T5" fmla="*/ 17 h 55"/>
                    <a:gd name="T6" fmla="*/ 0 w 94"/>
                    <a:gd name="T7" fmla="*/ 27 h 55"/>
                    <a:gd name="T8" fmla="*/ 33 w 94"/>
                    <a:gd name="T9" fmla="*/ 45 h 55"/>
                    <a:gd name="T10" fmla="*/ 33 w 94"/>
                    <a:gd name="T11" fmla="*/ 27 h 55"/>
                    <a:gd name="T12" fmla="*/ 55 w 94"/>
                    <a:gd name="T13" fmla="*/ 17 h 55"/>
                    <a:gd name="T14" fmla="*/ 71 w 94"/>
                    <a:gd name="T15" fmla="*/ 33 h 55"/>
                    <a:gd name="T16" fmla="*/ 65 w 94"/>
                    <a:gd name="T17" fmla="*/ 49 h 55"/>
                    <a:gd name="T18" fmla="*/ 83 w 94"/>
                    <a:gd name="T19" fmla="*/ 55 h 55"/>
                    <a:gd name="T20" fmla="*/ 94 w 94"/>
                    <a:gd name="T21" fmla="*/ 27 h 55"/>
                    <a:gd name="T22" fmla="*/ 65 w 94"/>
                    <a:gd name="T23" fmla="*/ 5 h 55"/>
                    <a:gd name="T24" fmla="*/ 43 w 94"/>
                    <a:gd name="T25" fmla="*/ 0 h 55"/>
                    <a:gd name="T26" fmla="*/ 43 w 94"/>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4"/>
                    <a:gd name="T43" fmla="*/ 0 h 55"/>
                    <a:gd name="T44" fmla="*/ 94 w 94"/>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4" h="55">
                      <a:moveTo>
                        <a:pt x="43" y="0"/>
                      </a:moveTo>
                      <a:lnTo>
                        <a:pt x="20" y="17"/>
                      </a:lnTo>
                      <a:lnTo>
                        <a:pt x="0" y="17"/>
                      </a:lnTo>
                      <a:lnTo>
                        <a:pt x="0" y="27"/>
                      </a:lnTo>
                      <a:lnTo>
                        <a:pt x="33" y="45"/>
                      </a:lnTo>
                      <a:lnTo>
                        <a:pt x="33" y="27"/>
                      </a:lnTo>
                      <a:lnTo>
                        <a:pt x="55" y="17"/>
                      </a:lnTo>
                      <a:lnTo>
                        <a:pt x="71" y="33"/>
                      </a:lnTo>
                      <a:lnTo>
                        <a:pt x="65" y="49"/>
                      </a:lnTo>
                      <a:lnTo>
                        <a:pt x="83" y="55"/>
                      </a:lnTo>
                      <a:lnTo>
                        <a:pt x="94" y="27"/>
                      </a:lnTo>
                      <a:lnTo>
                        <a:pt x="65" y="5"/>
                      </a:lnTo>
                      <a:lnTo>
                        <a:pt x="4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6" name="Freeform 120">
                  <a:extLst>
                    <a:ext uri="{FF2B5EF4-FFF2-40B4-BE49-F238E27FC236}">
                      <a16:creationId xmlns:a16="http://schemas.microsoft.com/office/drawing/2014/main" id="{54FB259C-360C-49AC-A8EB-35CAC6B5DA87}"/>
                    </a:ext>
                  </a:extLst>
                </p:cNvPr>
                <p:cNvSpPr>
                  <a:spLocks/>
                </p:cNvSpPr>
                <p:nvPr/>
              </p:nvSpPr>
              <p:spPr bwMode="auto">
                <a:xfrm>
                  <a:off x="1226" y="2154"/>
                  <a:ext cx="211" cy="312"/>
                </a:xfrm>
                <a:custGeom>
                  <a:avLst/>
                  <a:gdLst>
                    <a:gd name="T0" fmla="*/ 89 w 211"/>
                    <a:gd name="T1" fmla="*/ 22 h 312"/>
                    <a:gd name="T2" fmla="*/ 67 w 211"/>
                    <a:gd name="T3" fmla="*/ 22 h 312"/>
                    <a:gd name="T4" fmla="*/ 61 w 211"/>
                    <a:gd name="T5" fmla="*/ 55 h 312"/>
                    <a:gd name="T6" fmla="*/ 39 w 211"/>
                    <a:gd name="T7" fmla="*/ 77 h 312"/>
                    <a:gd name="T8" fmla="*/ 28 w 211"/>
                    <a:gd name="T9" fmla="*/ 105 h 312"/>
                    <a:gd name="T10" fmla="*/ 32 w 211"/>
                    <a:gd name="T11" fmla="*/ 122 h 312"/>
                    <a:gd name="T12" fmla="*/ 28 w 211"/>
                    <a:gd name="T13" fmla="*/ 166 h 312"/>
                    <a:gd name="T14" fmla="*/ 6 w 211"/>
                    <a:gd name="T15" fmla="*/ 189 h 312"/>
                    <a:gd name="T16" fmla="*/ 0 w 211"/>
                    <a:gd name="T17" fmla="*/ 201 h 312"/>
                    <a:gd name="T18" fmla="*/ 45 w 211"/>
                    <a:gd name="T19" fmla="*/ 229 h 312"/>
                    <a:gd name="T20" fmla="*/ 71 w 211"/>
                    <a:gd name="T21" fmla="*/ 233 h 312"/>
                    <a:gd name="T22" fmla="*/ 116 w 211"/>
                    <a:gd name="T23" fmla="*/ 278 h 312"/>
                    <a:gd name="T24" fmla="*/ 150 w 211"/>
                    <a:gd name="T25" fmla="*/ 274 h 312"/>
                    <a:gd name="T26" fmla="*/ 150 w 211"/>
                    <a:gd name="T27" fmla="*/ 306 h 312"/>
                    <a:gd name="T28" fmla="*/ 166 w 211"/>
                    <a:gd name="T29" fmla="*/ 312 h 312"/>
                    <a:gd name="T30" fmla="*/ 173 w 211"/>
                    <a:gd name="T31" fmla="*/ 251 h 312"/>
                    <a:gd name="T32" fmla="*/ 154 w 211"/>
                    <a:gd name="T33" fmla="*/ 229 h 312"/>
                    <a:gd name="T34" fmla="*/ 177 w 211"/>
                    <a:gd name="T35" fmla="*/ 217 h 312"/>
                    <a:gd name="T36" fmla="*/ 173 w 211"/>
                    <a:gd name="T37" fmla="*/ 207 h 312"/>
                    <a:gd name="T38" fmla="*/ 211 w 211"/>
                    <a:gd name="T39" fmla="*/ 195 h 312"/>
                    <a:gd name="T40" fmla="*/ 211 w 211"/>
                    <a:gd name="T41" fmla="*/ 166 h 312"/>
                    <a:gd name="T42" fmla="*/ 205 w 211"/>
                    <a:gd name="T43" fmla="*/ 134 h 312"/>
                    <a:gd name="T44" fmla="*/ 211 w 211"/>
                    <a:gd name="T45" fmla="*/ 111 h 312"/>
                    <a:gd name="T46" fmla="*/ 173 w 211"/>
                    <a:gd name="T47" fmla="*/ 117 h 312"/>
                    <a:gd name="T48" fmla="*/ 160 w 211"/>
                    <a:gd name="T49" fmla="*/ 99 h 312"/>
                    <a:gd name="T50" fmla="*/ 116 w 211"/>
                    <a:gd name="T51" fmla="*/ 73 h 312"/>
                    <a:gd name="T52" fmla="*/ 116 w 211"/>
                    <a:gd name="T53" fmla="*/ 34 h 312"/>
                    <a:gd name="T54" fmla="*/ 144 w 211"/>
                    <a:gd name="T55" fmla="*/ 6 h 312"/>
                    <a:gd name="T56" fmla="*/ 134 w 211"/>
                    <a:gd name="T57" fmla="*/ 0 h 312"/>
                    <a:gd name="T58" fmla="*/ 89 w 211"/>
                    <a:gd name="T59" fmla="*/ 22 h 312"/>
                    <a:gd name="T60" fmla="*/ 89 w 211"/>
                    <a:gd name="T61" fmla="*/ 22 h 3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1"/>
                    <a:gd name="T94" fmla="*/ 0 h 312"/>
                    <a:gd name="T95" fmla="*/ 211 w 211"/>
                    <a:gd name="T96" fmla="*/ 312 h 3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1" h="312">
                      <a:moveTo>
                        <a:pt x="89" y="22"/>
                      </a:moveTo>
                      <a:lnTo>
                        <a:pt x="67" y="22"/>
                      </a:lnTo>
                      <a:lnTo>
                        <a:pt x="61" y="55"/>
                      </a:lnTo>
                      <a:lnTo>
                        <a:pt x="39" y="77"/>
                      </a:lnTo>
                      <a:lnTo>
                        <a:pt x="28" y="105"/>
                      </a:lnTo>
                      <a:lnTo>
                        <a:pt x="32" y="122"/>
                      </a:lnTo>
                      <a:lnTo>
                        <a:pt x="28" y="166"/>
                      </a:lnTo>
                      <a:lnTo>
                        <a:pt x="6" y="189"/>
                      </a:lnTo>
                      <a:lnTo>
                        <a:pt x="0" y="201"/>
                      </a:lnTo>
                      <a:lnTo>
                        <a:pt x="45" y="229"/>
                      </a:lnTo>
                      <a:lnTo>
                        <a:pt x="71" y="233"/>
                      </a:lnTo>
                      <a:lnTo>
                        <a:pt x="116" y="278"/>
                      </a:lnTo>
                      <a:lnTo>
                        <a:pt x="150" y="274"/>
                      </a:lnTo>
                      <a:lnTo>
                        <a:pt x="150" y="306"/>
                      </a:lnTo>
                      <a:lnTo>
                        <a:pt x="166" y="312"/>
                      </a:lnTo>
                      <a:lnTo>
                        <a:pt x="173" y="251"/>
                      </a:lnTo>
                      <a:lnTo>
                        <a:pt x="154" y="229"/>
                      </a:lnTo>
                      <a:lnTo>
                        <a:pt x="177" y="217"/>
                      </a:lnTo>
                      <a:lnTo>
                        <a:pt x="173" y="207"/>
                      </a:lnTo>
                      <a:lnTo>
                        <a:pt x="211" y="195"/>
                      </a:lnTo>
                      <a:lnTo>
                        <a:pt x="211" y="166"/>
                      </a:lnTo>
                      <a:lnTo>
                        <a:pt x="205" y="134"/>
                      </a:lnTo>
                      <a:lnTo>
                        <a:pt x="211" y="111"/>
                      </a:lnTo>
                      <a:lnTo>
                        <a:pt x="173" y="117"/>
                      </a:lnTo>
                      <a:lnTo>
                        <a:pt x="160" y="99"/>
                      </a:lnTo>
                      <a:lnTo>
                        <a:pt x="116" y="73"/>
                      </a:lnTo>
                      <a:lnTo>
                        <a:pt x="116" y="34"/>
                      </a:lnTo>
                      <a:lnTo>
                        <a:pt x="144" y="6"/>
                      </a:lnTo>
                      <a:lnTo>
                        <a:pt x="134" y="0"/>
                      </a:lnTo>
                      <a:lnTo>
                        <a:pt x="89" y="2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7" name="Freeform 121">
                  <a:extLst>
                    <a:ext uri="{FF2B5EF4-FFF2-40B4-BE49-F238E27FC236}">
                      <a16:creationId xmlns:a16="http://schemas.microsoft.com/office/drawing/2014/main" id="{9AFB439E-AC3F-4449-9E0E-21EB6590CABD}"/>
                    </a:ext>
                  </a:extLst>
                </p:cNvPr>
                <p:cNvSpPr>
                  <a:spLocks/>
                </p:cNvSpPr>
                <p:nvPr/>
              </p:nvSpPr>
              <p:spPr bwMode="auto">
                <a:xfrm>
                  <a:off x="1248" y="2032"/>
                  <a:ext cx="45" cy="16"/>
                </a:xfrm>
                <a:custGeom>
                  <a:avLst/>
                  <a:gdLst>
                    <a:gd name="T0" fmla="*/ 23 w 45"/>
                    <a:gd name="T1" fmla="*/ 0 h 16"/>
                    <a:gd name="T2" fmla="*/ 0 w 45"/>
                    <a:gd name="T3" fmla="*/ 4 h 16"/>
                    <a:gd name="T4" fmla="*/ 23 w 45"/>
                    <a:gd name="T5" fmla="*/ 16 h 16"/>
                    <a:gd name="T6" fmla="*/ 45 w 45"/>
                    <a:gd name="T7" fmla="*/ 16 h 16"/>
                    <a:gd name="T8" fmla="*/ 45 w 45"/>
                    <a:gd name="T9" fmla="*/ 4 h 16"/>
                    <a:gd name="T10" fmla="*/ 33 w 45"/>
                    <a:gd name="T11" fmla="*/ 4 h 16"/>
                    <a:gd name="T12" fmla="*/ 23 w 45"/>
                    <a:gd name="T13" fmla="*/ 0 h 16"/>
                    <a:gd name="T14" fmla="*/ 23 w 45"/>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45"/>
                    <a:gd name="T25" fmla="*/ 0 h 16"/>
                    <a:gd name="T26" fmla="*/ 45 w 45"/>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 h="16">
                      <a:moveTo>
                        <a:pt x="23" y="0"/>
                      </a:moveTo>
                      <a:lnTo>
                        <a:pt x="0" y="4"/>
                      </a:lnTo>
                      <a:lnTo>
                        <a:pt x="23" y="16"/>
                      </a:lnTo>
                      <a:lnTo>
                        <a:pt x="45" y="16"/>
                      </a:lnTo>
                      <a:lnTo>
                        <a:pt x="45" y="4"/>
                      </a:lnTo>
                      <a:lnTo>
                        <a:pt x="33" y="4"/>
                      </a:lnTo>
                      <a:lnTo>
                        <a:pt x="2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8" name="Freeform 122">
                  <a:extLst>
                    <a:ext uri="{FF2B5EF4-FFF2-40B4-BE49-F238E27FC236}">
                      <a16:creationId xmlns:a16="http://schemas.microsoft.com/office/drawing/2014/main" id="{AF765837-57D3-4C5D-AE24-3CD092C26F45}"/>
                    </a:ext>
                  </a:extLst>
                </p:cNvPr>
                <p:cNvSpPr>
                  <a:spLocks/>
                </p:cNvSpPr>
                <p:nvPr/>
              </p:nvSpPr>
              <p:spPr bwMode="auto">
                <a:xfrm>
                  <a:off x="1149" y="1943"/>
                  <a:ext cx="176" cy="67"/>
                </a:xfrm>
                <a:custGeom>
                  <a:avLst/>
                  <a:gdLst>
                    <a:gd name="T0" fmla="*/ 170 w 176"/>
                    <a:gd name="T1" fmla="*/ 67 h 67"/>
                    <a:gd name="T2" fmla="*/ 176 w 176"/>
                    <a:gd name="T3" fmla="*/ 54 h 67"/>
                    <a:gd name="T4" fmla="*/ 109 w 176"/>
                    <a:gd name="T5" fmla="*/ 22 h 67"/>
                    <a:gd name="T6" fmla="*/ 93 w 176"/>
                    <a:gd name="T7" fmla="*/ 22 h 67"/>
                    <a:gd name="T8" fmla="*/ 87 w 176"/>
                    <a:gd name="T9" fmla="*/ 10 h 67"/>
                    <a:gd name="T10" fmla="*/ 38 w 176"/>
                    <a:gd name="T11" fmla="*/ 0 h 67"/>
                    <a:gd name="T12" fmla="*/ 16 w 176"/>
                    <a:gd name="T13" fmla="*/ 10 h 67"/>
                    <a:gd name="T14" fmla="*/ 0 w 176"/>
                    <a:gd name="T15" fmla="*/ 26 h 67"/>
                    <a:gd name="T16" fmla="*/ 10 w 176"/>
                    <a:gd name="T17" fmla="*/ 26 h 67"/>
                    <a:gd name="T18" fmla="*/ 38 w 176"/>
                    <a:gd name="T19" fmla="*/ 22 h 67"/>
                    <a:gd name="T20" fmla="*/ 55 w 176"/>
                    <a:gd name="T21" fmla="*/ 16 h 67"/>
                    <a:gd name="T22" fmla="*/ 59 w 176"/>
                    <a:gd name="T23" fmla="*/ 26 h 67"/>
                    <a:gd name="T24" fmla="*/ 83 w 176"/>
                    <a:gd name="T25" fmla="*/ 26 h 67"/>
                    <a:gd name="T26" fmla="*/ 132 w 176"/>
                    <a:gd name="T27" fmla="*/ 54 h 67"/>
                    <a:gd name="T28" fmla="*/ 126 w 176"/>
                    <a:gd name="T29" fmla="*/ 67 h 67"/>
                    <a:gd name="T30" fmla="*/ 170 w 176"/>
                    <a:gd name="T31" fmla="*/ 67 h 67"/>
                    <a:gd name="T32" fmla="*/ 170 w 176"/>
                    <a:gd name="T33" fmla="*/ 67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6"/>
                    <a:gd name="T52" fmla="*/ 0 h 67"/>
                    <a:gd name="T53" fmla="*/ 176 w 176"/>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6" h="67">
                      <a:moveTo>
                        <a:pt x="170" y="67"/>
                      </a:moveTo>
                      <a:lnTo>
                        <a:pt x="176" y="54"/>
                      </a:lnTo>
                      <a:lnTo>
                        <a:pt x="109" y="22"/>
                      </a:lnTo>
                      <a:lnTo>
                        <a:pt x="93" y="22"/>
                      </a:lnTo>
                      <a:lnTo>
                        <a:pt x="87" y="10"/>
                      </a:lnTo>
                      <a:lnTo>
                        <a:pt x="38" y="0"/>
                      </a:lnTo>
                      <a:lnTo>
                        <a:pt x="16" y="10"/>
                      </a:lnTo>
                      <a:lnTo>
                        <a:pt x="0" y="26"/>
                      </a:lnTo>
                      <a:lnTo>
                        <a:pt x="10" y="26"/>
                      </a:lnTo>
                      <a:lnTo>
                        <a:pt x="38" y="22"/>
                      </a:lnTo>
                      <a:lnTo>
                        <a:pt x="55" y="16"/>
                      </a:lnTo>
                      <a:lnTo>
                        <a:pt x="59" y="26"/>
                      </a:lnTo>
                      <a:lnTo>
                        <a:pt x="83" y="26"/>
                      </a:lnTo>
                      <a:lnTo>
                        <a:pt x="132" y="54"/>
                      </a:lnTo>
                      <a:lnTo>
                        <a:pt x="126" y="67"/>
                      </a:lnTo>
                      <a:lnTo>
                        <a:pt x="170" y="6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9" name="Freeform 123">
                  <a:extLst>
                    <a:ext uri="{FF2B5EF4-FFF2-40B4-BE49-F238E27FC236}">
                      <a16:creationId xmlns:a16="http://schemas.microsoft.com/office/drawing/2014/main" id="{735C4876-C644-40DE-B15E-3FF0FDA98879}"/>
                    </a:ext>
                  </a:extLst>
                </p:cNvPr>
                <p:cNvSpPr>
                  <a:spLocks/>
                </p:cNvSpPr>
                <p:nvPr/>
              </p:nvSpPr>
              <p:spPr bwMode="auto">
                <a:xfrm>
                  <a:off x="1175" y="1969"/>
                  <a:ext cx="16" cy="18"/>
                </a:xfrm>
                <a:custGeom>
                  <a:avLst/>
                  <a:gdLst>
                    <a:gd name="T0" fmla="*/ 0 w 16"/>
                    <a:gd name="T1" fmla="*/ 6 h 18"/>
                    <a:gd name="T2" fmla="*/ 6 w 16"/>
                    <a:gd name="T3" fmla="*/ 18 h 18"/>
                    <a:gd name="T4" fmla="*/ 16 w 16"/>
                    <a:gd name="T5" fmla="*/ 12 h 18"/>
                    <a:gd name="T6" fmla="*/ 16 w 16"/>
                    <a:gd name="T7" fmla="*/ 0 h 18"/>
                    <a:gd name="T8" fmla="*/ 0 w 16"/>
                    <a:gd name="T9" fmla="*/ 6 h 18"/>
                    <a:gd name="T10" fmla="*/ 0 w 16"/>
                    <a:gd name="T11" fmla="*/ 6 h 18"/>
                    <a:gd name="T12" fmla="*/ 0 60000 65536"/>
                    <a:gd name="T13" fmla="*/ 0 60000 65536"/>
                    <a:gd name="T14" fmla="*/ 0 60000 65536"/>
                    <a:gd name="T15" fmla="*/ 0 60000 65536"/>
                    <a:gd name="T16" fmla="*/ 0 60000 65536"/>
                    <a:gd name="T17" fmla="*/ 0 60000 65536"/>
                    <a:gd name="T18" fmla="*/ 0 w 16"/>
                    <a:gd name="T19" fmla="*/ 0 h 18"/>
                    <a:gd name="T20" fmla="*/ 16 w 1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6" h="18">
                      <a:moveTo>
                        <a:pt x="0" y="6"/>
                      </a:moveTo>
                      <a:lnTo>
                        <a:pt x="6" y="18"/>
                      </a:lnTo>
                      <a:lnTo>
                        <a:pt x="16" y="12"/>
                      </a:lnTo>
                      <a:lnTo>
                        <a:pt x="16"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0" name="Freeform 124">
                  <a:extLst>
                    <a:ext uri="{FF2B5EF4-FFF2-40B4-BE49-F238E27FC236}">
                      <a16:creationId xmlns:a16="http://schemas.microsoft.com/office/drawing/2014/main" id="{EF2441AF-AA59-4E12-B9ED-2E0C88C7A75F}"/>
                    </a:ext>
                  </a:extLst>
                </p:cNvPr>
                <p:cNvSpPr>
                  <a:spLocks/>
                </p:cNvSpPr>
                <p:nvPr/>
              </p:nvSpPr>
              <p:spPr bwMode="auto">
                <a:xfrm>
                  <a:off x="1325" y="2010"/>
                  <a:ext cx="51" cy="32"/>
                </a:xfrm>
                <a:custGeom>
                  <a:avLst/>
                  <a:gdLst>
                    <a:gd name="T0" fmla="*/ 13 w 51"/>
                    <a:gd name="T1" fmla="*/ 0 h 32"/>
                    <a:gd name="T2" fmla="*/ 29 w 51"/>
                    <a:gd name="T3" fmla="*/ 10 h 32"/>
                    <a:gd name="T4" fmla="*/ 29 w 51"/>
                    <a:gd name="T5" fmla="*/ 22 h 32"/>
                    <a:gd name="T6" fmla="*/ 0 w 51"/>
                    <a:gd name="T7" fmla="*/ 22 h 32"/>
                    <a:gd name="T8" fmla="*/ 0 w 51"/>
                    <a:gd name="T9" fmla="*/ 32 h 32"/>
                    <a:gd name="T10" fmla="*/ 39 w 51"/>
                    <a:gd name="T11" fmla="*/ 32 h 32"/>
                    <a:gd name="T12" fmla="*/ 51 w 51"/>
                    <a:gd name="T13" fmla="*/ 22 h 32"/>
                    <a:gd name="T14" fmla="*/ 45 w 51"/>
                    <a:gd name="T15" fmla="*/ 0 h 32"/>
                    <a:gd name="T16" fmla="*/ 13 w 51"/>
                    <a:gd name="T17" fmla="*/ 0 h 32"/>
                    <a:gd name="T18" fmla="*/ 13 w 51"/>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32"/>
                    <a:gd name="T32" fmla="*/ 51 w 51"/>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32">
                      <a:moveTo>
                        <a:pt x="13" y="0"/>
                      </a:moveTo>
                      <a:lnTo>
                        <a:pt x="29" y="10"/>
                      </a:lnTo>
                      <a:lnTo>
                        <a:pt x="29" y="22"/>
                      </a:lnTo>
                      <a:lnTo>
                        <a:pt x="0" y="22"/>
                      </a:lnTo>
                      <a:lnTo>
                        <a:pt x="0" y="32"/>
                      </a:lnTo>
                      <a:lnTo>
                        <a:pt x="39" y="32"/>
                      </a:lnTo>
                      <a:lnTo>
                        <a:pt x="51" y="22"/>
                      </a:lnTo>
                      <a:lnTo>
                        <a:pt x="45" y="0"/>
                      </a:lnTo>
                      <a:lnTo>
                        <a:pt x="1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1" name="Freeform 125">
                  <a:extLst>
                    <a:ext uri="{FF2B5EF4-FFF2-40B4-BE49-F238E27FC236}">
                      <a16:creationId xmlns:a16="http://schemas.microsoft.com/office/drawing/2014/main" id="{0267BA90-33F9-4EBC-ACCA-7696FD9E9678}"/>
                    </a:ext>
                  </a:extLst>
                </p:cNvPr>
                <p:cNvSpPr>
                  <a:spLocks/>
                </p:cNvSpPr>
                <p:nvPr/>
              </p:nvSpPr>
              <p:spPr bwMode="auto">
                <a:xfrm>
                  <a:off x="1187" y="2355"/>
                  <a:ext cx="110" cy="117"/>
                </a:xfrm>
                <a:custGeom>
                  <a:avLst/>
                  <a:gdLst>
                    <a:gd name="T0" fmla="*/ 21 w 110"/>
                    <a:gd name="T1" fmla="*/ 111 h 117"/>
                    <a:gd name="T2" fmla="*/ 45 w 110"/>
                    <a:gd name="T3" fmla="*/ 117 h 117"/>
                    <a:gd name="T4" fmla="*/ 55 w 110"/>
                    <a:gd name="T5" fmla="*/ 95 h 117"/>
                    <a:gd name="T6" fmla="*/ 106 w 110"/>
                    <a:gd name="T7" fmla="*/ 61 h 117"/>
                    <a:gd name="T8" fmla="*/ 110 w 110"/>
                    <a:gd name="T9" fmla="*/ 32 h 117"/>
                    <a:gd name="T10" fmla="*/ 84 w 110"/>
                    <a:gd name="T11" fmla="*/ 28 h 117"/>
                    <a:gd name="T12" fmla="*/ 39 w 110"/>
                    <a:gd name="T13" fmla="*/ 0 h 117"/>
                    <a:gd name="T14" fmla="*/ 0 w 110"/>
                    <a:gd name="T15" fmla="*/ 55 h 117"/>
                    <a:gd name="T16" fmla="*/ 0 w 110"/>
                    <a:gd name="T17" fmla="*/ 77 h 117"/>
                    <a:gd name="T18" fmla="*/ 17 w 110"/>
                    <a:gd name="T19" fmla="*/ 77 h 117"/>
                    <a:gd name="T20" fmla="*/ 17 w 110"/>
                    <a:gd name="T21" fmla="*/ 95 h 117"/>
                    <a:gd name="T22" fmla="*/ 21 w 110"/>
                    <a:gd name="T23" fmla="*/ 111 h 117"/>
                    <a:gd name="T24" fmla="*/ 21 w 110"/>
                    <a:gd name="T25" fmla="*/ 111 h 1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0"/>
                    <a:gd name="T40" fmla="*/ 0 h 117"/>
                    <a:gd name="T41" fmla="*/ 110 w 110"/>
                    <a:gd name="T42" fmla="*/ 117 h 1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0" h="117">
                      <a:moveTo>
                        <a:pt x="21" y="111"/>
                      </a:moveTo>
                      <a:lnTo>
                        <a:pt x="45" y="117"/>
                      </a:lnTo>
                      <a:lnTo>
                        <a:pt x="55" y="95"/>
                      </a:lnTo>
                      <a:lnTo>
                        <a:pt x="106" y="61"/>
                      </a:lnTo>
                      <a:lnTo>
                        <a:pt x="110" y="32"/>
                      </a:lnTo>
                      <a:lnTo>
                        <a:pt x="84" y="28"/>
                      </a:lnTo>
                      <a:lnTo>
                        <a:pt x="39" y="0"/>
                      </a:lnTo>
                      <a:lnTo>
                        <a:pt x="0" y="55"/>
                      </a:lnTo>
                      <a:lnTo>
                        <a:pt x="0" y="77"/>
                      </a:lnTo>
                      <a:lnTo>
                        <a:pt x="17" y="77"/>
                      </a:lnTo>
                      <a:lnTo>
                        <a:pt x="17" y="95"/>
                      </a:lnTo>
                      <a:lnTo>
                        <a:pt x="21" y="111"/>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2" name="Freeform 126">
                  <a:extLst>
                    <a:ext uri="{FF2B5EF4-FFF2-40B4-BE49-F238E27FC236}">
                      <a16:creationId xmlns:a16="http://schemas.microsoft.com/office/drawing/2014/main" id="{E782C6B6-207D-4E54-8468-044DB0E12FC6}"/>
                    </a:ext>
                  </a:extLst>
                </p:cNvPr>
                <p:cNvSpPr>
                  <a:spLocks/>
                </p:cNvSpPr>
                <p:nvPr/>
              </p:nvSpPr>
              <p:spPr bwMode="auto">
                <a:xfrm>
                  <a:off x="1187" y="2387"/>
                  <a:ext cx="238" cy="351"/>
                </a:xfrm>
                <a:custGeom>
                  <a:avLst/>
                  <a:gdLst>
                    <a:gd name="T0" fmla="*/ 189 w 238"/>
                    <a:gd name="T1" fmla="*/ 41 h 351"/>
                    <a:gd name="T2" fmla="*/ 155 w 238"/>
                    <a:gd name="T3" fmla="*/ 45 h 351"/>
                    <a:gd name="T4" fmla="*/ 110 w 238"/>
                    <a:gd name="T5" fmla="*/ 0 h 351"/>
                    <a:gd name="T6" fmla="*/ 106 w 238"/>
                    <a:gd name="T7" fmla="*/ 29 h 351"/>
                    <a:gd name="T8" fmla="*/ 55 w 238"/>
                    <a:gd name="T9" fmla="*/ 63 h 351"/>
                    <a:gd name="T10" fmla="*/ 45 w 238"/>
                    <a:gd name="T11" fmla="*/ 85 h 351"/>
                    <a:gd name="T12" fmla="*/ 21 w 238"/>
                    <a:gd name="T13" fmla="*/ 79 h 351"/>
                    <a:gd name="T14" fmla="*/ 17 w 238"/>
                    <a:gd name="T15" fmla="*/ 63 h 351"/>
                    <a:gd name="T16" fmla="*/ 0 w 238"/>
                    <a:gd name="T17" fmla="*/ 79 h 351"/>
                    <a:gd name="T18" fmla="*/ 0 w 238"/>
                    <a:gd name="T19" fmla="*/ 112 h 351"/>
                    <a:gd name="T20" fmla="*/ 27 w 238"/>
                    <a:gd name="T21" fmla="*/ 130 h 351"/>
                    <a:gd name="T22" fmla="*/ 71 w 238"/>
                    <a:gd name="T23" fmla="*/ 230 h 351"/>
                    <a:gd name="T24" fmla="*/ 94 w 238"/>
                    <a:gd name="T25" fmla="*/ 246 h 351"/>
                    <a:gd name="T26" fmla="*/ 94 w 238"/>
                    <a:gd name="T27" fmla="*/ 274 h 351"/>
                    <a:gd name="T28" fmla="*/ 183 w 238"/>
                    <a:gd name="T29" fmla="*/ 331 h 351"/>
                    <a:gd name="T30" fmla="*/ 205 w 238"/>
                    <a:gd name="T31" fmla="*/ 351 h 351"/>
                    <a:gd name="T32" fmla="*/ 228 w 238"/>
                    <a:gd name="T33" fmla="*/ 341 h 351"/>
                    <a:gd name="T34" fmla="*/ 238 w 238"/>
                    <a:gd name="T35" fmla="*/ 319 h 351"/>
                    <a:gd name="T36" fmla="*/ 228 w 238"/>
                    <a:gd name="T37" fmla="*/ 297 h 351"/>
                    <a:gd name="T38" fmla="*/ 234 w 238"/>
                    <a:gd name="T39" fmla="*/ 274 h 351"/>
                    <a:gd name="T40" fmla="*/ 228 w 238"/>
                    <a:gd name="T41" fmla="*/ 246 h 351"/>
                    <a:gd name="T42" fmla="*/ 234 w 238"/>
                    <a:gd name="T43" fmla="*/ 213 h 351"/>
                    <a:gd name="T44" fmla="*/ 199 w 238"/>
                    <a:gd name="T45" fmla="*/ 213 h 351"/>
                    <a:gd name="T46" fmla="*/ 193 w 238"/>
                    <a:gd name="T47" fmla="*/ 185 h 351"/>
                    <a:gd name="T48" fmla="*/ 167 w 238"/>
                    <a:gd name="T49" fmla="*/ 191 h 351"/>
                    <a:gd name="T50" fmla="*/ 138 w 238"/>
                    <a:gd name="T51" fmla="*/ 134 h 351"/>
                    <a:gd name="T52" fmla="*/ 161 w 238"/>
                    <a:gd name="T53" fmla="*/ 90 h 351"/>
                    <a:gd name="T54" fmla="*/ 189 w 238"/>
                    <a:gd name="T55" fmla="*/ 73 h 351"/>
                    <a:gd name="T56" fmla="*/ 189 w 238"/>
                    <a:gd name="T57" fmla="*/ 41 h 351"/>
                    <a:gd name="T58" fmla="*/ 189 w 238"/>
                    <a:gd name="T59" fmla="*/ 41 h 35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8"/>
                    <a:gd name="T91" fmla="*/ 0 h 351"/>
                    <a:gd name="T92" fmla="*/ 238 w 238"/>
                    <a:gd name="T93" fmla="*/ 351 h 35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8" h="351">
                      <a:moveTo>
                        <a:pt x="189" y="41"/>
                      </a:moveTo>
                      <a:lnTo>
                        <a:pt x="155" y="45"/>
                      </a:lnTo>
                      <a:lnTo>
                        <a:pt x="110" y="0"/>
                      </a:lnTo>
                      <a:lnTo>
                        <a:pt x="106" y="29"/>
                      </a:lnTo>
                      <a:lnTo>
                        <a:pt x="55" y="63"/>
                      </a:lnTo>
                      <a:lnTo>
                        <a:pt x="45" y="85"/>
                      </a:lnTo>
                      <a:lnTo>
                        <a:pt x="21" y="79"/>
                      </a:lnTo>
                      <a:lnTo>
                        <a:pt x="17" y="63"/>
                      </a:lnTo>
                      <a:lnTo>
                        <a:pt x="0" y="79"/>
                      </a:lnTo>
                      <a:lnTo>
                        <a:pt x="0" y="112"/>
                      </a:lnTo>
                      <a:lnTo>
                        <a:pt x="27" y="130"/>
                      </a:lnTo>
                      <a:lnTo>
                        <a:pt x="71" y="230"/>
                      </a:lnTo>
                      <a:lnTo>
                        <a:pt x="94" y="246"/>
                      </a:lnTo>
                      <a:lnTo>
                        <a:pt x="94" y="274"/>
                      </a:lnTo>
                      <a:lnTo>
                        <a:pt x="183" y="331"/>
                      </a:lnTo>
                      <a:lnTo>
                        <a:pt x="205" y="351"/>
                      </a:lnTo>
                      <a:lnTo>
                        <a:pt x="228" y="341"/>
                      </a:lnTo>
                      <a:lnTo>
                        <a:pt x="238" y="319"/>
                      </a:lnTo>
                      <a:lnTo>
                        <a:pt x="228" y="297"/>
                      </a:lnTo>
                      <a:lnTo>
                        <a:pt x="234" y="274"/>
                      </a:lnTo>
                      <a:lnTo>
                        <a:pt x="228" y="246"/>
                      </a:lnTo>
                      <a:lnTo>
                        <a:pt x="234" y="213"/>
                      </a:lnTo>
                      <a:lnTo>
                        <a:pt x="199" y="213"/>
                      </a:lnTo>
                      <a:lnTo>
                        <a:pt x="193" y="185"/>
                      </a:lnTo>
                      <a:lnTo>
                        <a:pt x="167" y="191"/>
                      </a:lnTo>
                      <a:lnTo>
                        <a:pt x="138" y="134"/>
                      </a:lnTo>
                      <a:lnTo>
                        <a:pt x="161" y="90"/>
                      </a:lnTo>
                      <a:lnTo>
                        <a:pt x="189" y="73"/>
                      </a:lnTo>
                      <a:lnTo>
                        <a:pt x="189" y="41"/>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3" name="Freeform 127">
                  <a:extLst>
                    <a:ext uri="{FF2B5EF4-FFF2-40B4-BE49-F238E27FC236}">
                      <a16:creationId xmlns:a16="http://schemas.microsoft.com/office/drawing/2014/main" id="{82D293F3-C0C0-4481-AAF4-F74003897086}"/>
                    </a:ext>
                  </a:extLst>
                </p:cNvPr>
                <p:cNvSpPr>
                  <a:spLocks/>
                </p:cNvSpPr>
                <p:nvPr/>
              </p:nvSpPr>
              <p:spPr bwMode="auto">
                <a:xfrm>
                  <a:off x="1415" y="2572"/>
                  <a:ext cx="217" cy="256"/>
                </a:xfrm>
                <a:custGeom>
                  <a:avLst/>
                  <a:gdLst>
                    <a:gd name="T0" fmla="*/ 0 w 217"/>
                    <a:gd name="T1" fmla="*/ 61 h 256"/>
                    <a:gd name="T2" fmla="*/ 6 w 217"/>
                    <a:gd name="T3" fmla="*/ 89 h 256"/>
                    <a:gd name="T4" fmla="*/ 0 w 217"/>
                    <a:gd name="T5" fmla="*/ 112 h 256"/>
                    <a:gd name="T6" fmla="*/ 10 w 217"/>
                    <a:gd name="T7" fmla="*/ 134 h 256"/>
                    <a:gd name="T8" fmla="*/ 0 w 217"/>
                    <a:gd name="T9" fmla="*/ 156 h 256"/>
                    <a:gd name="T10" fmla="*/ 49 w 217"/>
                    <a:gd name="T11" fmla="*/ 256 h 256"/>
                    <a:gd name="T12" fmla="*/ 89 w 217"/>
                    <a:gd name="T13" fmla="*/ 240 h 256"/>
                    <a:gd name="T14" fmla="*/ 105 w 217"/>
                    <a:gd name="T15" fmla="*/ 252 h 256"/>
                    <a:gd name="T16" fmla="*/ 112 w 217"/>
                    <a:gd name="T17" fmla="*/ 233 h 256"/>
                    <a:gd name="T18" fmla="*/ 134 w 217"/>
                    <a:gd name="T19" fmla="*/ 233 h 256"/>
                    <a:gd name="T20" fmla="*/ 138 w 217"/>
                    <a:gd name="T21" fmla="*/ 195 h 256"/>
                    <a:gd name="T22" fmla="*/ 179 w 217"/>
                    <a:gd name="T23" fmla="*/ 185 h 256"/>
                    <a:gd name="T24" fmla="*/ 205 w 217"/>
                    <a:gd name="T25" fmla="*/ 189 h 256"/>
                    <a:gd name="T26" fmla="*/ 217 w 217"/>
                    <a:gd name="T27" fmla="*/ 166 h 256"/>
                    <a:gd name="T28" fmla="*/ 195 w 217"/>
                    <a:gd name="T29" fmla="*/ 122 h 256"/>
                    <a:gd name="T30" fmla="*/ 166 w 217"/>
                    <a:gd name="T31" fmla="*/ 118 h 256"/>
                    <a:gd name="T32" fmla="*/ 150 w 217"/>
                    <a:gd name="T33" fmla="*/ 73 h 256"/>
                    <a:gd name="T34" fmla="*/ 77 w 217"/>
                    <a:gd name="T35" fmla="*/ 45 h 256"/>
                    <a:gd name="T36" fmla="*/ 49 w 217"/>
                    <a:gd name="T37" fmla="*/ 0 h 256"/>
                    <a:gd name="T38" fmla="*/ 6 w 217"/>
                    <a:gd name="T39" fmla="*/ 28 h 256"/>
                    <a:gd name="T40" fmla="*/ 0 w 217"/>
                    <a:gd name="T41" fmla="*/ 61 h 256"/>
                    <a:gd name="T42" fmla="*/ 0 w 217"/>
                    <a:gd name="T43" fmla="*/ 61 h 2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7"/>
                    <a:gd name="T67" fmla="*/ 0 h 256"/>
                    <a:gd name="T68" fmla="*/ 217 w 217"/>
                    <a:gd name="T69" fmla="*/ 256 h 2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7" h="256">
                      <a:moveTo>
                        <a:pt x="0" y="61"/>
                      </a:moveTo>
                      <a:lnTo>
                        <a:pt x="6" y="89"/>
                      </a:lnTo>
                      <a:lnTo>
                        <a:pt x="0" y="112"/>
                      </a:lnTo>
                      <a:lnTo>
                        <a:pt x="10" y="134"/>
                      </a:lnTo>
                      <a:lnTo>
                        <a:pt x="0" y="156"/>
                      </a:lnTo>
                      <a:lnTo>
                        <a:pt x="49" y="256"/>
                      </a:lnTo>
                      <a:lnTo>
                        <a:pt x="89" y="240"/>
                      </a:lnTo>
                      <a:lnTo>
                        <a:pt x="105" y="252"/>
                      </a:lnTo>
                      <a:lnTo>
                        <a:pt x="112" y="233"/>
                      </a:lnTo>
                      <a:lnTo>
                        <a:pt x="134" y="233"/>
                      </a:lnTo>
                      <a:lnTo>
                        <a:pt x="138" y="195"/>
                      </a:lnTo>
                      <a:lnTo>
                        <a:pt x="179" y="185"/>
                      </a:lnTo>
                      <a:lnTo>
                        <a:pt x="205" y="189"/>
                      </a:lnTo>
                      <a:lnTo>
                        <a:pt x="217" y="166"/>
                      </a:lnTo>
                      <a:lnTo>
                        <a:pt x="195" y="122"/>
                      </a:lnTo>
                      <a:lnTo>
                        <a:pt x="166" y="118"/>
                      </a:lnTo>
                      <a:lnTo>
                        <a:pt x="150" y="73"/>
                      </a:lnTo>
                      <a:lnTo>
                        <a:pt x="77" y="45"/>
                      </a:lnTo>
                      <a:lnTo>
                        <a:pt x="49" y="0"/>
                      </a:lnTo>
                      <a:lnTo>
                        <a:pt x="6" y="28"/>
                      </a:lnTo>
                      <a:lnTo>
                        <a:pt x="0" y="6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4" name="Freeform 128">
                  <a:extLst>
                    <a:ext uri="{FF2B5EF4-FFF2-40B4-BE49-F238E27FC236}">
                      <a16:creationId xmlns:a16="http://schemas.microsoft.com/office/drawing/2014/main" id="{5BE01AD9-69DD-43CD-B17F-7307544BD857}"/>
                    </a:ext>
                  </a:extLst>
                </p:cNvPr>
                <p:cNvSpPr>
                  <a:spLocks/>
                </p:cNvSpPr>
                <p:nvPr/>
              </p:nvSpPr>
              <p:spPr bwMode="auto">
                <a:xfrm>
                  <a:off x="1392" y="2728"/>
                  <a:ext cx="189" cy="670"/>
                </a:xfrm>
                <a:custGeom>
                  <a:avLst/>
                  <a:gdLst>
                    <a:gd name="T0" fmla="*/ 17 w 189"/>
                    <a:gd name="T1" fmla="*/ 90 h 670"/>
                    <a:gd name="T2" fmla="*/ 7 w 189"/>
                    <a:gd name="T3" fmla="*/ 106 h 670"/>
                    <a:gd name="T4" fmla="*/ 17 w 189"/>
                    <a:gd name="T5" fmla="*/ 207 h 670"/>
                    <a:gd name="T6" fmla="*/ 11 w 189"/>
                    <a:gd name="T7" fmla="*/ 218 h 670"/>
                    <a:gd name="T8" fmla="*/ 23 w 189"/>
                    <a:gd name="T9" fmla="*/ 240 h 670"/>
                    <a:gd name="T10" fmla="*/ 23 w 189"/>
                    <a:gd name="T11" fmla="*/ 268 h 670"/>
                    <a:gd name="T12" fmla="*/ 33 w 189"/>
                    <a:gd name="T13" fmla="*/ 285 h 670"/>
                    <a:gd name="T14" fmla="*/ 23 w 189"/>
                    <a:gd name="T15" fmla="*/ 358 h 670"/>
                    <a:gd name="T16" fmla="*/ 17 w 189"/>
                    <a:gd name="T17" fmla="*/ 374 h 670"/>
                    <a:gd name="T18" fmla="*/ 39 w 189"/>
                    <a:gd name="T19" fmla="*/ 425 h 670"/>
                    <a:gd name="T20" fmla="*/ 33 w 189"/>
                    <a:gd name="T21" fmla="*/ 447 h 670"/>
                    <a:gd name="T22" fmla="*/ 55 w 189"/>
                    <a:gd name="T23" fmla="*/ 459 h 670"/>
                    <a:gd name="T24" fmla="*/ 68 w 189"/>
                    <a:gd name="T25" fmla="*/ 498 h 670"/>
                    <a:gd name="T26" fmla="*/ 72 w 189"/>
                    <a:gd name="T27" fmla="*/ 536 h 670"/>
                    <a:gd name="T28" fmla="*/ 55 w 189"/>
                    <a:gd name="T29" fmla="*/ 546 h 670"/>
                    <a:gd name="T30" fmla="*/ 84 w 189"/>
                    <a:gd name="T31" fmla="*/ 565 h 670"/>
                    <a:gd name="T32" fmla="*/ 68 w 189"/>
                    <a:gd name="T33" fmla="*/ 581 h 670"/>
                    <a:gd name="T34" fmla="*/ 78 w 189"/>
                    <a:gd name="T35" fmla="*/ 597 h 670"/>
                    <a:gd name="T36" fmla="*/ 84 w 189"/>
                    <a:gd name="T37" fmla="*/ 620 h 670"/>
                    <a:gd name="T38" fmla="*/ 94 w 189"/>
                    <a:gd name="T39" fmla="*/ 632 h 670"/>
                    <a:gd name="T40" fmla="*/ 100 w 189"/>
                    <a:gd name="T41" fmla="*/ 654 h 670"/>
                    <a:gd name="T42" fmla="*/ 118 w 189"/>
                    <a:gd name="T43" fmla="*/ 658 h 670"/>
                    <a:gd name="T44" fmla="*/ 118 w 189"/>
                    <a:gd name="T45" fmla="*/ 670 h 670"/>
                    <a:gd name="T46" fmla="*/ 145 w 189"/>
                    <a:gd name="T47" fmla="*/ 664 h 670"/>
                    <a:gd name="T48" fmla="*/ 161 w 189"/>
                    <a:gd name="T49" fmla="*/ 670 h 670"/>
                    <a:gd name="T50" fmla="*/ 189 w 189"/>
                    <a:gd name="T51" fmla="*/ 658 h 670"/>
                    <a:gd name="T52" fmla="*/ 128 w 189"/>
                    <a:gd name="T53" fmla="*/ 632 h 670"/>
                    <a:gd name="T54" fmla="*/ 106 w 189"/>
                    <a:gd name="T55" fmla="*/ 609 h 670"/>
                    <a:gd name="T56" fmla="*/ 112 w 189"/>
                    <a:gd name="T57" fmla="*/ 559 h 670"/>
                    <a:gd name="T58" fmla="*/ 100 w 189"/>
                    <a:gd name="T59" fmla="*/ 514 h 670"/>
                    <a:gd name="T60" fmla="*/ 72 w 189"/>
                    <a:gd name="T61" fmla="*/ 453 h 670"/>
                    <a:gd name="T62" fmla="*/ 72 w 189"/>
                    <a:gd name="T63" fmla="*/ 392 h 670"/>
                    <a:gd name="T64" fmla="*/ 55 w 189"/>
                    <a:gd name="T65" fmla="*/ 364 h 670"/>
                    <a:gd name="T66" fmla="*/ 68 w 189"/>
                    <a:gd name="T67" fmla="*/ 345 h 670"/>
                    <a:gd name="T68" fmla="*/ 61 w 189"/>
                    <a:gd name="T69" fmla="*/ 335 h 670"/>
                    <a:gd name="T70" fmla="*/ 72 w 189"/>
                    <a:gd name="T71" fmla="*/ 307 h 670"/>
                    <a:gd name="T72" fmla="*/ 45 w 189"/>
                    <a:gd name="T73" fmla="*/ 268 h 670"/>
                    <a:gd name="T74" fmla="*/ 51 w 189"/>
                    <a:gd name="T75" fmla="*/ 218 h 670"/>
                    <a:gd name="T76" fmla="*/ 68 w 189"/>
                    <a:gd name="T77" fmla="*/ 167 h 670"/>
                    <a:gd name="T78" fmla="*/ 51 w 189"/>
                    <a:gd name="T79" fmla="*/ 140 h 670"/>
                    <a:gd name="T80" fmla="*/ 72 w 189"/>
                    <a:gd name="T81" fmla="*/ 100 h 670"/>
                    <a:gd name="T82" fmla="*/ 23 w 189"/>
                    <a:gd name="T83" fmla="*/ 0 h 670"/>
                    <a:gd name="T84" fmla="*/ 0 w 189"/>
                    <a:gd name="T85" fmla="*/ 10 h 670"/>
                    <a:gd name="T86" fmla="*/ 17 w 189"/>
                    <a:gd name="T87" fmla="*/ 90 h 670"/>
                    <a:gd name="T88" fmla="*/ 17 w 189"/>
                    <a:gd name="T89" fmla="*/ 90 h 6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9"/>
                    <a:gd name="T136" fmla="*/ 0 h 670"/>
                    <a:gd name="T137" fmla="*/ 189 w 189"/>
                    <a:gd name="T138" fmla="*/ 670 h 6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9" h="670">
                      <a:moveTo>
                        <a:pt x="17" y="90"/>
                      </a:moveTo>
                      <a:lnTo>
                        <a:pt x="7" y="106"/>
                      </a:lnTo>
                      <a:lnTo>
                        <a:pt x="17" y="207"/>
                      </a:lnTo>
                      <a:lnTo>
                        <a:pt x="11" y="218"/>
                      </a:lnTo>
                      <a:lnTo>
                        <a:pt x="23" y="240"/>
                      </a:lnTo>
                      <a:lnTo>
                        <a:pt x="23" y="268"/>
                      </a:lnTo>
                      <a:lnTo>
                        <a:pt x="33" y="285"/>
                      </a:lnTo>
                      <a:lnTo>
                        <a:pt x="23" y="358"/>
                      </a:lnTo>
                      <a:lnTo>
                        <a:pt x="17" y="374"/>
                      </a:lnTo>
                      <a:lnTo>
                        <a:pt x="39" y="425"/>
                      </a:lnTo>
                      <a:lnTo>
                        <a:pt x="33" y="447"/>
                      </a:lnTo>
                      <a:lnTo>
                        <a:pt x="55" y="459"/>
                      </a:lnTo>
                      <a:lnTo>
                        <a:pt x="68" y="498"/>
                      </a:lnTo>
                      <a:lnTo>
                        <a:pt x="72" y="536"/>
                      </a:lnTo>
                      <a:lnTo>
                        <a:pt x="55" y="546"/>
                      </a:lnTo>
                      <a:lnTo>
                        <a:pt x="84" y="565"/>
                      </a:lnTo>
                      <a:lnTo>
                        <a:pt x="68" y="581"/>
                      </a:lnTo>
                      <a:lnTo>
                        <a:pt x="78" y="597"/>
                      </a:lnTo>
                      <a:lnTo>
                        <a:pt x="84" y="620"/>
                      </a:lnTo>
                      <a:lnTo>
                        <a:pt x="94" y="632"/>
                      </a:lnTo>
                      <a:lnTo>
                        <a:pt x="100" y="654"/>
                      </a:lnTo>
                      <a:lnTo>
                        <a:pt x="118" y="658"/>
                      </a:lnTo>
                      <a:lnTo>
                        <a:pt x="118" y="670"/>
                      </a:lnTo>
                      <a:lnTo>
                        <a:pt x="145" y="664"/>
                      </a:lnTo>
                      <a:lnTo>
                        <a:pt x="161" y="670"/>
                      </a:lnTo>
                      <a:lnTo>
                        <a:pt x="189" y="658"/>
                      </a:lnTo>
                      <a:lnTo>
                        <a:pt x="128" y="632"/>
                      </a:lnTo>
                      <a:lnTo>
                        <a:pt x="106" y="609"/>
                      </a:lnTo>
                      <a:lnTo>
                        <a:pt x="112" y="559"/>
                      </a:lnTo>
                      <a:lnTo>
                        <a:pt x="100" y="514"/>
                      </a:lnTo>
                      <a:lnTo>
                        <a:pt x="72" y="453"/>
                      </a:lnTo>
                      <a:lnTo>
                        <a:pt x="72" y="392"/>
                      </a:lnTo>
                      <a:lnTo>
                        <a:pt x="55" y="364"/>
                      </a:lnTo>
                      <a:lnTo>
                        <a:pt x="68" y="345"/>
                      </a:lnTo>
                      <a:lnTo>
                        <a:pt x="61" y="335"/>
                      </a:lnTo>
                      <a:lnTo>
                        <a:pt x="72" y="307"/>
                      </a:lnTo>
                      <a:lnTo>
                        <a:pt x="45" y="268"/>
                      </a:lnTo>
                      <a:lnTo>
                        <a:pt x="51" y="218"/>
                      </a:lnTo>
                      <a:lnTo>
                        <a:pt x="68" y="167"/>
                      </a:lnTo>
                      <a:lnTo>
                        <a:pt x="51" y="140"/>
                      </a:lnTo>
                      <a:lnTo>
                        <a:pt x="72" y="100"/>
                      </a:lnTo>
                      <a:lnTo>
                        <a:pt x="23" y="0"/>
                      </a:lnTo>
                      <a:lnTo>
                        <a:pt x="0" y="10"/>
                      </a:lnTo>
                      <a:lnTo>
                        <a:pt x="17" y="9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5" name="Freeform 129">
                  <a:extLst>
                    <a:ext uri="{FF2B5EF4-FFF2-40B4-BE49-F238E27FC236}">
                      <a16:creationId xmlns:a16="http://schemas.microsoft.com/office/drawing/2014/main" id="{E9867256-3D05-481B-9FD2-D78EA2309A25}"/>
                    </a:ext>
                  </a:extLst>
                </p:cNvPr>
                <p:cNvSpPr>
                  <a:spLocks/>
                </p:cNvSpPr>
                <p:nvPr/>
              </p:nvSpPr>
              <p:spPr bwMode="auto">
                <a:xfrm>
                  <a:off x="1425" y="3191"/>
                  <a:ext cx="22" cy="29"/>
                </a:xfrm>
                <a:custGeom>
                  <a:avLst/>
                  <a:gdLst>
                    <a:gd name="T0" fmla="*/ 6 w 22"/>
                    <a:gd name="T1" fmla="*/ 0 h 29"/>
                    <a:gd name="T2" fmla="*/ 0 w 22"/>
                    <a:gd name="T3" fmla="*/ 12 h 29"/>
                    <a:gd name="T4" fmla="*/ 12 w 22"/>
                    <a:gd name="T5" fmla="*/ 29 h 29"/>
                    <a:gd name="T6" fmla="*/ 22 w 22"/>
                    <a:gd name="T7" fmla="*/ 16 h 29"/>
                    <a:gd name="T8" fmla="*/ 6 w 22"/>
                    <a:gd name="T9" fmla="*/ 0 h 29"/>
                    <a:gd name="T10" fmla="*/ 6 w 22"/>
                    <a:gd name="T11" fmla="*/ 0 h 29"/>
                    <a:gd name="T12" fmla="*/ 0 60000 65536"/>
                    <a:gd name="T13" fmla="*/ 0 60000 65536"/>
                    <a:gd name="T14" fmla="*/ 0 60000 65536"/>
                    <a:gd name="T15" fmla="*/ 0 60000 65536"/>
                    <a:gd name="T16" fmla="*/ 0 60000 65536"/>
                    <a:gd name="T17" fmla="*/ 0 60000 65536"/>
                    <a:gd name="T18" fmla="*/ 0 w 22"/>
                    <a:gd name="T19" fmla="*/ 0 h 29"/>
                    <a:gd name="T20" fmla="*/ 22 w 2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2" h="29">
                      <a:moveTo>
                        <a:pt x="6" y="0"/>
                      </a:moveTo>
                      <a:lnTo>
                        <a:pt x="0" y="12"/>
                      </a:lnTo>
                      <a:lnTo>
                        <a:pt x="12" y="29"/>
                      </a:lnTo>
                      <a:lnTo>
                        <a:pt x="22" y="16"/>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6" name="Freeform 130">
                  <a:extLst>
                    <a:ext uri="{FF2B5EF4-FFF2-40B4-BE49-F238E27FC236}">
                      <a16:creationId xmlns:a16="http://schemas.microsoft.com/office/drawing/2014/main" id="{4DD4A0BC-B724-4679-9AAA-4A07E508460F}"/>
                    </a:ext>
                  </a:extLst>
                </p:cNvPr>
                <p:cNvSpPr>
                  <a:spLocks/>
                </p:cNvSpPr>
                <p:nvPr/>
              </p:nvSpPr>
              <p:spPr bwMode="auto">
                <a:xfrm>
                  <a:off x="1537" y="3382"/>
                  <a:ext cx="83" cy="55"/>
                </a:xfrm>
                <a:custGeom>
                  <a:avLst/>
                  <a:gdLst>
                    <a:gd name="T0" fmla="*/ 22 w 83"/>
                    <a:gd name="T1" fmla="*/ 26 h 55"/>
                    <a:gd name="T2" fmla="*/ 0 w 83"/>
                    <a:gd name="T3" fmla="*/ 39 h 55"/>
                    <a:gd name="T4" fmla="*/ 38 w 83"/>
                    <a:gd name="T5" fmla="*/ 45 h 55"/>
                    <a:gd name="T6" fmla="*/ 57 w 83"/>
                    <a:gd name="T7" fmla="*/ 55 h 55"/>
                    <a:gd name="T8" fmla="*/ 83 w 83"/>
                    <a:gd name="T9" fmla="*/ 55 h 55"/>
                    <a:gd name="T10" fmla="*/ 67 w 83"/>
                    <a:gd name="T11" fmla="*/ 10 h 55"/>
                    <a:gd name="T12" fmla="*/ 67 w 83"/>
                    <a:gd name="T13" fmla="*/ 0 h 55"/>
                    <a:gd name="T14" fmla="*/ 44 w 83"/>
                    <a:gd name="T15" fmla="*/ 22 h 55"/>
                    <a:gd name="T16" fmla="*/ 22 w 83"/>
                    <a:gd name="T17" fmla="*/ 26 h 55"/>
                    <a:gd name="T18" fmla="*/ 22 w 83"/>
                    <a:gd name="T19" fmla="*/ 26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3"/>
                    <a:gd name="T31" fmla="*/ 0 h 55"/>
                    <a:gd name="T32" fmla="*/ 83 w 83"/>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3" h="55">
                      <a:moveTo>
                        <a:pt x="22" y="26"/>
                      </a:moveTo>
                      <a:lnTo>
                        <a:pt x="0" y="39"/>
                      </a:lnTo>
                      <a:lnTo>
                        <a:pt x="38" y="45"/>
                      </a:lnTo>
                      <a:lnTo>
                        <a:pt x="57" y="55"/>
                      </a:lnTo>
                      <a:lnTo>
                        <a:pt x="83" y="55"/>
                      </a:lnTo>
                      <a:lnTo>
                        <a:pt x="67" y="10"/>
                      </a:lnTo>
                      <a:lnTo>
                        <a:pt x="67" y="0"/>
                      </a:lnTo>
                      <a:lnTo>
                        <a:pt x="44" y="22"/>
                      </a:lnTo>
                      <a:lnTo>
                        <a:pt x="22" y="2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7" name="Freeform 131">
                  <a:extLst>
                    <a:ext uri="{FF2B5EF4-FFF2-40B4-BE49-F238E27FC236}">
                      <a16:creationId xmlns:a16="http://schemas.microsoft.com/office/drawing/2014/main" id="{13DC17C6-2D49-4C95-9151-59EAF9A79E09}"/>
                    </a:ext>
                  </a:extLst>
                </p:cNvPr>
                <p:cNvSpPr>
                  <a:spLocks/>
                </p:cNvSpPr>
                <p:nvPr/>
              </p:nvSpPr>
              <p:spPr bwMode="auto">
                <a:xfrm>
                  <a:off x="1437" y="2805"/>
                  <a:ext cx="272" cy="581"/>
                </a:xfrm>
                <a:custGeom>
                  <a:avLst/>
                  <a:gdLst>
                    <a:gd name="T0" fmla="*/ 27 w 272"/>
                    <a:gd name="T1" fmla="*/ 23 h 581"/>
                    <a:gd name="T2" fmla="*/ 6 w 272"/>
                    <a:gd name="T3" fmla="*/ 63 h 581"/>
                    <a:gd name="T4" fmla="*/ 23 w 272"/>
                    <a:gd name="T5" fmla="*/ 90 h 581"/>
                    <a:gd name="T6" fmla="*/ 6 w 272"/>
                    <a:gd name="T7" fmla="*/ 141 h 581"/>
                    <a:gd name="T8" fmla="*/ 0 w 272"/>
                    <a:gd name="T9" fmla="*/ 191 h 581"/>
                    <a:gd name="T10" fmla="*/ 27 w 272"/>
                    <a:gd name="T11" fmla="*/ 230 h 581"/>
                    <a:gd name="T12" fmla="*/ 16 w 272"/>
                    <a:gd name="T13" fmla="*/ 258 h 581"/>
                    <a:gd name="T14" fmla="*/ 23 w 272"/>
                    <a:gd name="T15" fmla="*/ 268 h 581"/>
                    <a:gd name="T16" fmla="*/ 10 w 272"/>
                    <a:gd name="T17" fmla="*/ 287 h 581"/>
                    <a:gd name="T18" fmla="*/ 27 w 272"/>
                    <a:gd name="T19" fmla="*/ 315 h 581"/>
                    <a:gd name="T20" fmla="*/ 27 w 272"/>
                    <a:gd name="T21" fmla="*/ 376 h 581"/>
                    <a:gd name="T22" fmla="*/ 55 w 272"/>
                    <a:gd name="T23" fmla="*/ 437 h 581"/>
                    <a:gd name="T24" fmla="*/ 67 w 272"/>
                    <a:gd name="T25" fmla="*/ 482 h 581"/>
                    <a:gd name="T26" fmla="*/ 61 w 272"/>
                    <a:gd name="T27" fmla="*/ 532 h 581"/>
                    <a:gd name="T28" fmla="*/ 83 w 272"/>
                    <a:gd name="T29" fmla="*/ 555 h 581"/>
                    <a:gd name="T30" fmla="*/ 144 w 272"/>
                    <a:gd name="T31" fmla="*/ 581 h 581"/>
                    <a:gd name="T32" fmla="*/ 157 w 272"/>
                    <a:gd name="T33" fmla="*/ 571 h 581"/>
                    <a:gd name="T34" fmla="*/ 138 w 272"/>
                    <a:gd name="T35" fmla="*/ 565 h 581"/>
                    <a:gd name="T36" fmla="*/ 132 w 272"/>
                    <a:gd name="T37" fmla="*/ 543 h 581"/>
                    <a:gd name="T38" fmla="*/ 144 w 272"/>
                    <a:gd name="T39" fmla="*/ 536 h 581"/>
                    <a:gd name="T40" fmla="*/ 144 w 272"/>
                    <a:gd name="T41" fmla="*/ 510 h 581"/>
                    <a:gd name="T42" fmla="*/ 161 w 272"/>
                    <a:gd name="T43" fmla="*/ 504 h 581"/>
                    <a:gd name="T44" fmla="*/ 161 w 272"/>
                    <a:gd name="T45" fmla="*/ 482 h 581"/>
                    <a:gd name="T46" fmla="*/ 128 w 272"/>
                    <a:gd name="T47" fmla="*/ 465 h 581"/>
                    <a:gd name="T48" fmla="*/ 128 w 272"/>
                    <a:gd name="T49" fmla="*/ 453 h 581"/>
                    <a:gd name="T50" fmla="*/ 144 w 272"/>
                    <a:gd name="T51" fmla="*/ 443 h 581"/>
                    <a:gd name="T52" fmla="*/ 150 w 272"/>
                    <a:gd name="T53" fmla="*/ 409 h 581"/>
                    <a:gd name="T54" fmla="*/ 144 w 272"/>
                    <a:gd name="T55" fmla="*/ 398 h 581"/>
                    <a:gd name="T56" fmla="*/ 167 w 272"/>
                    <a:gd name="T57" fmla="*/ 402 h 581"/>
                    <a:gd name="T58" fmla="*/ 167 w 272"/>
                    <a:gd name="T59" fmla="*/ 386 h 581"/>
                    <a:gd name="T60" fmla="*/ 150 w 272"/>
                    <a:gd name="T61" fmla="*/ 386 h 581"/>
                    <a:gd name="T62" fmla="*/ 138 w 272"/>
                    <a:gd name="T63" fmla="*/ 392 h 581"/>
                    <a:gd name="T64" fmla="*/ 128 w 272"/>
                    <a:gd name="T65" fmla="*/ 364 h 581"/>
                    <a:gd name="T66" fmla="*/ 173 w 272"/>
                    <a:gd name="T67" fmla="*/ 370 h 581"/>
                    <a:gd name="T68" fmla="*/ 179 w 272"/>
                    <a:gd name="T69" fmla="*/ 354 h 581"/>
                    <a:gd name="T70" fmla="*/ 167 w 272"/>
                    <a:gd name="T71" fmla="*/ 335 h 581"/>
                    <a:gd name="T72" fmla="*/ 183 w 272"/>
                    <a:gd name="T73" fmla="*/ 319 h 581"/>
                    <a:gd name="T74" fmla="*/ 228 w 272"/>
                    <a:gd name="T75" fmla="*/ 319 h 581"/>
                    <a:gd name="T76" fmla="*/ 256 w 272"/>
                    <a:gd name="T77" fmla="*/ 291 h 581"/>
                    <a:gd name="T78" fmla="*/ 244 w 272"/>
                    <a:gd name="T79" fmla="*/ 275 h 581"/>
                    <a:gd name="T80" fmla="*/ 244 w 272"/>
                    <a:gd name="T81" fmla="*/ 264 h 581"/>
                    <a:gd name="T82" fmla="*/ 211 w 272"/>
                    <a:gd name="T83" fmla="*/ 242 h 581"/>
                    <a:gd name="T84" fmla="*/ 222 w 272"/>
                    <a:gd name="T85" fmla="*/ 230 h 581"/>
                    <a:gd name="T86" fmla="*/ 217 w 272"/>
                    <a:gd name="T87" fmla="*/ 181 h 581"/>
                    <a:gd name="T88" fmla="*/ 228 w 272"/>
                    <a:gd name="T89" fmla="*/ 157 h 581"/>
                    <a:gd name="T90" fmla="*/ 228 w 272"/>
                    <a:gd name="T91" fmla="*/ 147 h 581"/>
                    <a:gd name="T92" fmla="*/ 272 w 272"/>
                    <a:gd name="T93" fmla="*/ 114 h 581"/>
                    <a:gd name="T94" fmla="*/ 272 w 272"/>
                    <a:gd name="T95" fmla="*/ 74 h 581"/>
                    <a:gd name="T96" fmla="*/ 256 w 272"/>
                    <a:gd name="T97" fmla="*/ 74 h 581"/>
                    <a:gd name="T98" fmla="*/ 256 w 272"/>
                    <a:gd name="T99" fmla="*/ 90 h 581"/>
                    <a:gd name="T100" fmla="*/ 234 w 272"/>
                    <a:gd name="T101" fmla="*/ 108 h 581"/>
                    <a:gd name="T102" fmla="*/ 199 w 272"/>
                    <a:gd name="T103" fmla="*/ 102 h 581"/>
                    <a:gd name="T104" fmla="*/ 183 w 272"/>
                    <a:gd name="T105" fmla="*/ 90 h 581"/>
                    <a:gd name="T106" fmla="*/ 199 w 272"/>
                    <a:gd name="T107" fmla="*/ 63 h 581"/>
                    <a:gd name="T108" fmla="*/ 138 w 272"/>
                    <a:gd name="T109" fmla="*/ 41 h 581"/>
                    <a:gd name="T110" fmla="*/ 112 w 272"/>
                    <a:gd name="T111" fmla="*/ 0 h 581"/>
                    <a:gd name="T112" fmla="*/ 90 w 272"/>
                    <a:gd name="T113" fmla="*/ 0 h 581"/>
                    <a:gd name="T114" fmla="*/ 83 w 272"/>
                    <a:gd name="T115" fmla="*/ 19 h 581"/>
                    <a:gd name="T116" fmla="*/ 67 w 272"/>
                    <a:gd name="T117" fmla="*/ 7 h 581"/>
                    <a:gd name="T118" fmla="*/ 27 w 272"/>
                    <a:gd name="T119" fmla="*/ 23 h 581"/>
                    <a:gd name="T120" fmla="*/ 27 w 272"/>
                    <a:gd name="T121" fmla="*/ 23 h 58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2"/>
                    <a:gd name="T184" fmla="*/ 0 h 581"/>
                    <a:gd name="T185" fmla="*/ 272 w 272"/>
                    <a:gd name="T186" fmla="*/ 581 h 58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2" h="581">
                      <a:moveTo>
                        <a:pt x="27" y="23"/>
                      </a:moveTo>
                      <a:lnTo>
                        <a:pt x="6" y="63"/>
                      </a:lnTo>
                      <a:lnTo>
                        <a:pt x="23" y="90"/>
                      </a:lnTo>
                      <a:lnTo>
                        <a:pt x="6" y="141"/>
                      </a:lnTo>
                      <a:lnTo>
                        <a:pt x="0" y="191"/>
                      </a:lnTo>
                      <a:lnTo>
                        <a:pt x="27" y="230"/>
                      </a:lnTo>
                      <a:lnTo>
                        <a:pt x="16" y="258"/>
                      </a:lnTo>
                      <a:lnTo>
                        <a:pt x="23" y="268"/>
                      </a:lnTo>
                      <a:lnTo>
                        <a:pt x="10" y="287"/>
                      </a:lnTo>
                      <a:lnTo>
                        <a:pt x="27" y="315"/>
                      </a:lnTo>
                      <a:lnTo>
                        <a:pt x="27" y="376"/>
                      </a:lnTo>
                      <a:lnTo>
                        <a:pt x="55" y="437"/>
                      </a:lnTo>
                      <a:lnTo>
                        <a:pt x="67" y="482"/>
                      </a:lnTo>
                      <a:lnTo>
                        <a:pt x="61" y="532"/>
                      </a:lnTo>
                      <a:lnTo>
                        <a:pt x="83" y="555"/>
                      </a:lnTo>
                      <a:lnTo>
                        <a:pt x="144" y="581"/>
                      </a:lnTo>
                      <a:lnTo>
                        <a:pt x="157" y="571"/>
                      </a:lnTo>
                      <a:lnTo>
                        <a:pt x="138" y="565"/>
                      </a:lnTo>
                      <a:lnTo>
                        <a:pt x="132" y="543"/>
                      </a:lnTo>
                      <a:lnTo>
                        <a:pt x="144" y="536"/>
                      </a:lnTo>
                      <a:lnTo>
                        <a:pt x="144" y="510"/>
                      </a:lnTo>
                      <a:lnTo>
                        <a:pt x="161" y="504"/>
                      </a:lnTo>
                      <a:lnTo>
                        <a:pt x="161" y="482"/>
                      </a:lnTo>
                      <a:lnTo>
                        <a:pt x="128" y="465"/>
                      </a:lnTo>
                      <a:lnTo>
                        <a:pt x="128" y="453"/>
                      </a:lnTo>
                      <a:lnTo>
                        <a:pt x="144" y="443"/>
                      </a:lnTo>
                      <a:lnTo>
                        <a:pt x="150" y="409"/>
                      </a:lnTo>
                      <a:lnTo>
                        <a:pt x="144" y="398"/>
                      </a:lnTo>
                      <a:lnTo>
                        <a:pt x="167" y="402"/>
                      </a:lnTo>
                      <a:lnTo>
                        <a:pt x="167" y="386"/>
                      </a:lnTo>
                      <a:lnTo>
                        <a:pt x="150" y="386"/>
                      </a:lnTo>
                      <a:lnTo>
                        <a:pt x="138" y="392"/>
                      </a:lnTo>
                      <a:lnTo>
                        <a:pt x="128" y="364"/>
                      </a:lnTo>
                      <a:lnTo>
                        <a:pt x="173" y="370"/>
                      </a:lnTo>
                      <a:lnTo>
                        <a:pt x="179" y="354"/>
                      </a:lnTo>
                      <a:lnTo>
                        <a:pt x="167" y="335"/>
                      </a:lnTo>
                      <a:lnTo>
                        <a:pt x="183" y="319"/>
                      </a:lnTo>
                      <a:lnTo>
                        <a:pt x="228" y="319"/>
                      </a:lnTo>
                      <a:lnTo>
                        <a:pt x="256" y="291"/>
                      </a:lnTo>
                      <a:lnTo>
                        <a:pt x="244" y="275"/>
                      </a:lnTo>
                      <a:lnTo>
                        <a:pt x="244" y="264"/>
                      </a:lnTo>
                      <a:lnTo>
                        <a:pt x="211" y="242"/>
                      </a:lnTo>
                      <a:lnTo>
                        <a:pt x="222" y="230"/>
                      </a:lnTo>
                      <a:lnTo>
                        <a:pt x="217" y="181"/>
                      </a:lnTo>
                      <a:lnTo>
                        <a:pt x="228" y="157"/>
                      </a:lnTo>
                      <a:lnTo>
                        <a:pt x="228" y="147"/>
                      </a:lnTo>
                      <a:lnTo>
                        <a:pt x="272" y="114"/>
                      </a:lnTo>
                      <a:lnTo>
                        <a:pt x="272" y="74"/>
                      </a:lnTo>
                      <a:lnTo>
                        <a:pt x="256" y="74"/>
                      </a:lnTo>
                      <a:lnTo>
                        <a:pt x="256" y="90"/>
                      </a:lnTo>
                      <a:lnTo>
                        <a:pt x="234" y="108"/>
                      </a:lnTo>
                      <a:lnTo>
                        <a:pt x="199" y="102"/>
                      </a:lnTo>
                      <a:lnTo>
                        <a:pt x="183" y="90"/>
                      </a:lnTo>
                      <a:lnTo>
                        <a:pt x="199" y="63"/>
                      </a:lnTo>
                      <a:lnTo>
                        <a:pt x="138" y="41"/>
                      </a:lnTo>
                      <a:lnTo>
                        <a:pt x="112" y="0"/>
                      </a:lnTo>
                      <a:lnTo>
                        <a:pt x="90" y="0"/>
                      </a:lnTo>
                      <a:lnTo>
                        <a:pt x="83" y="19"/>
                      </a:lnTo>
                      <a:lnTo>
                        <a:pt x="67" y="7"/>
                      </a:lnTo>
                      <a:lnTo>
                        <a:pt x="27" y="23"/>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8" name="Freeform 132">
                  <a:extLst>
                    <a:ext uri="{FF2B5EF4-FFF2-40B4-BE49-F238E27FC236}">
                      <a16:creationId xmlns:a16="http://schemas.microsoft.com/office/drawing/2014/main" id="{C255E414-4631-4987-A6B9-DF4969CD0A79}"/>
                    </a:ext>
                  </a:extLst>
                </p:cNvPr>
                <p:cNvSpPr>
                  <a:spLocks/>
                </p:cNvSpPr>
                <p:nvPr/>
              </p:nvSpPr>
              <p:spPr bwMode="auto">
                <a:xfrm>
                  <a:off x="1604" y="3392"/>
                  <a:ext cx="61" cy="45"/>
                </a:xfrm>
                <a:custGeom>
                  <a:avLst/>
                  <a:gdLst>
                    <a:gd name="T0" fmla="*/ 0 w 61"/>
                    <a:gd name="T1" fmla="*/ 0 h 45"/>
                    <a:gd name="T2" fmla="*/ 16 w 61"/>
                    <a:gd name="T3" fmla="*/ 45 h 45"/>
                    <a:gd name="T4" fmla="*/ 61 w 61"/>
                    <a:gd name="T5" fmla="*/ 39 h 45"/>
                    <a:gd name="T6" fmla="*/ 0 w 61"/>
                    <a:gd name="T7" fmla="*/ 0 h 45"/>
                    <a:gd name="T8" fmla="*/ 0 w 61"/>
                    <a:gd name="T9" fmla="*/ 0 h 45"/>
                    <a:gd name="T10" fmla="*/ 0 60000 65536"/>
                    <a:gd name="T11" fmla="*/ 0 60000 65536"/>
                    <a:gd name="T12" fmla="*/ 0 60000 65536"/>
                    <a:gd name="T13" fmla="*/ 0 60000 65536"/>
                    <a:gd name="T14" fmla="*/ 0 60000 65536"/>
                    <a:gd name="T15" fmla="*/ 0 w 61"/>
                    <a:gd name="T16" fmla="*/ 0 h 45"/>
                    <a:gd name="T17" fmla="*/ 61 w 61"/>
                    <a:gd name="T18" fmla="*/ 45 h 45"/>
                  </a:gdLst>
                  <a:ahLst/>
                  <a:cxnLst>
                    <a:cxn ang="T10">
                      <a:pos x="T0" y="T1"/>
                    </a:cxn>
                    <a:cxn ang="T11">
                      <a:pos x="T2" y="T3"/>
                    </a:cxn>
                    <a:cxn ang="T12">
                      <a:pos x="T4" y="T5"/>
                    </a:cxn>
                    <a:cxn ang="T13">
                      <a:pos x="T6" y="T7"/>
                    </a:cxn>
                    <a:cxn ang="T14">
                      <a:pos x="T8" y="T9"/>
                    </a:cxn>
                  </a:cxnLst>
                  <a:rect l="T15" t="T16" r="T17" b="T18"/>
                  <a:pathLst>
                    <a:path w="61" h="45">
                      <a:moveTo>
                        <a:pt x="0" y="0"/>
                      </a:moveTo>
                      <a:lnTo>
                        <a:pt x="16" y="45"/>
                      </a:lnTo>
                      <a:lnTo>
                        <a:pt x="61" y="39"/>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9" name="Freeform 133">
                  <a:extLst>
                    <a:ext uri="{FF2B5EF4-FFF2-40B4-BE49-F238E27FC236}">
                      <a16:creationId xmlns:a16="http://schemas.microsoft.com/office/drawing/2014/main" id="{CC0E5862-EBF1-4F0B-BB43-DA02B9CDDF64}"/>
                    </a:ext>
                  </a:extLst>
                </p:cNvPr>
                <p:cNvSpPr>
                  <a:spLocks/>
                </p:cNvSpPr>
                <p:nvPr/>
              </p:nvSpPr>
              <p:spPr bwMode="auto">
                <a:xfrm>
                  <a:off x="1325" y="2288"/>
                  <a:ext cx="685" cy="725"/>
                </a:xfrm>
                <a:custGeom>
                  <a:avLst/>
                  <a:gdLst>
                    <a:gd name="T0" fmla="*/ 78 w 685"/>
                    <a:gd name="T1" fmla="*/ 83 h 725"/>
                    <a:gd name="T2" fmla="*/ 74 w 685"/>
                    <a:gd name="T3" fmla="*/ 117 h 725"/>
                    <a:gd name="T4" fmla="*/ 51 w 685"/>
                    <a:gd name="T5" fmla="*/ 172 h 725"/>
                    <a:gd name="T6" fmla="*/ 0 w 685"/>
                    <a:gd name="T7" fmla="*/ 233 h 725"/>
                    <a:gd name="T8" fmla="*/ 55 w 685"/>
                    <a:gd name="T9" fmla="*/ 284 h 725"/>
                    <a:gd name="T10" fmla="*/ 96 w 685"/>
                    <a:gd name="T11" fmla="*/ 312 h 725"/>
                    <a:gd name="T12" fmla="*/ 167 w 685"/>
                    <a:gd name="T13" fmla="*/ 329 h 725"/>
                    <a:gd name="T14" fmla="*/ 256 w 685"/>
                    <a:gd name="T15" fmla="*/ 402 h 725"/>
                    <a:gd name="T16" fmla="*/ 307 w 685"/>
                    <a:gd name="T17" fmla="*/ 450 h 725"/>
                    <a:gd name="T18" fmla="*/ 307 w 685"/>
                    <a:gd name="T19" fmla="*/ 491 h 725"/>
                    <a:gd name="T20" fmla="*/ 346 w 685"/>
                    <a:gd name="T21" fmla="*/ 540 h 725"/>
                    <a:gd name="T22" fmla="*/ 368 w 685"/>
                    <a:gd name="T23" fmla="*/ 591 h 725"/>
                    <a:gd name="T24" fmla="*/ 384 w 685"/>
                    <a:gd name="T25" fmla="*/ 631 h 725"/>
                    <a:gd name="T26" fmla="*/ 340 w 685"/>
                    <a:gd name="T27" fmla="*/ 674 h 725"/>
                    <a:gd name="T28" fmla="*/ 451 w 685"/>
                    <a:gd name="T29" fmla="*/ 658 h 725"/>
                    <a:gd name="T30" fmla="*/ 461 w 685"/>
                    <a:gd name="T31" fmla="*/ 597 h 725"/>
                    <a:gd name="T32" fmla="*/ 579 w 685"/>
                    <a:gd name="T33" fmla="*/ 536 h 725"/>
                    <a:gd name="T34" fmla="*/ 612 w 685"/>
                    <a:gd name="T35" fmla="*/ 446 h 725"/>
                    <a:gd name="T36" fmla="*/ 612 w 685"/>
                    <a:gd name="T37" fmla="*/ 351 h 725"/>
                    <a:gd name="T38" fmla="*/ 640 w 685"/>
                    <a:gd name="T39" fmla="*/ 318 h 725"/>
                    <a:gd name="T40" fmla="*/ 685 w 685"/>
                    <a:gd name="T41" fmla="*/ 233 h 725"/>
                    <a:gd name="T42" fmla="*/ 646 w 685"/>
                    <a:gd name="T43" fmla="*/ 189 h 725"/>
                    <a:gd name="T44" fmla="*/ 528 w 685"/>
                    <a:gd name="T45" fmla="*/ 144 h 725"/>
                    <a:gd name="T46" fmla="*/ 518 w 685"/>
                    <a:gd name="T47" fmla="*/ 134 h 725"/>
                    <a:gd name="T48" fmla="*/ 474 w 685"/>
                    <a:gd name="T49" fmla="*/ 117 h 725"/>
                    <a:gd name="T50" fmla="*/ 435 w 685"/>
                    <a:gd name="T51" fmla="*/ 134 h 725"/>
                    <a:gd name="T52" fmla="*/ 435 w 685"/>
                    <a:gd name="T53" fmla="*/ 122 h 725"/>
                    <a:gd name="T54" fmla="*/ 413 w 685"/>
                    <a:gd name="T55" fmla="*/ 95 h 725"/>
                    <a:gd name="T56" fmla="*/ 374 w 685"/>
                    <a:gd name="T57" fmla="*/ 122 h 725"/>
                    <a:gd name="T58" fmla="*/ 394 w 685"/>
                    <a:gd name="T59" fmla="*/ 16 h 725"/>
                    <a:gd name="T60" fmla="*/ 340 w 685"/>
                    <a:gd name="T61" fmla="*/ 44 h 725"/>
                    <a:gd name="T62" fmla="*/ 240 w 685"/>
                    <a:gd name="T63" fmla="*/ 44 h 725"/>
                    <a:gd name="T64" fmla="*/ 234 w 685"/>
                    <a:gd name="T65" fmla="*/ 0 h 725"/>
                    <a:gd name="T66" fmla="*/ 157 w 685"/>
                    <a:gd name="T67" fmla="*/ 16 h 725"/>
                    <a:gd name="T68" fmla="*/ 139 w 685"/>
                    <a:gd name="T69" fmla="*/ 83 h 725"/>
                    <a:gd name="T70" fmla="*/ 74 w 685"/>
                    <a:gd name="T71" fmla="*/ 73 h 7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5"/>
                    <a:gd name="T109" fmla="*/ 0 h 725"/>
                    <a:gd name="T110" fmla="*/ 685 w 685"/>
                    <a:gd name="T111" fmla="*/ 725 h 7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5" h="725">
                      <a:moveTo>
                        <a:pt x="74" y="73"/>
                      </a:moveTo>
                      <a:lnTo>
                        <a:pt x="78" y="83"/>
                      </a:lnTo>
                      <a:lnTo>
                        <a:pt x="55" y="95"/>
                      </a:lnTo>
                      <a:lnTo>
                        <a:pt x="74" y="117"/>
                      </a:lnTo>
                      <a:lnTo>
                        <a:pt x="67" y="178"/>
                      </a:lnTo>
                      <a:lnTo>
                        <a:pt x="51" y="172"/>
                      </a:lnTo>
                      <a:lnTo>
                        <a:pt x="23" y="189"/>
                      </a:lnTo>
                      <a:lnTo>
                        <a:pt x="0" y="233"/>
                      </a:lnTo>
                      <a:lnTo>
                        <a:pt x="29" y="290"/>
                      </a:lnTo>
                      <a:lnTo>
                        <a:pt x="55" y="284"/>
                      </a:lnTo>
                      <a:lnTo>
                        <a:pt x="61" y="312"/>
                      </a:lnTo>
                      <a:lnTo>
                        <a:pt x="96" y="312"/>
                      </a:lnTo>
                      <a:lnTo>
                        <a:pt x="139" y="284"/>
                      </a:lnTo>
                      <a:lnTo>
                        <a:pt x="167" y="329"/>
                      </a:lnTo>
                      <a:lnTo>
                        <a:pt x="240" y="357"/>
                      </a:lnTo>
                      <a:lnTo>
                        <a:pt x="256" y="402"/>
                      </a:lnTo>
                      <a:lnTo>
                        <a:pt x="285" y="406"/>
                      </a:lnTo>
                      <a:lnTo>
                        <a:pt x="307" y="450"/>
                      </a:lnTo>
                      <a:lnTo>
                        <a:pt x="295" y="473"/>
                      </a:lnTo>
                      <a:lnTo>
                        <a:pt x="307" y="491"/>
                      </a:lnTo>
                      <a:lnTo>
                        <a:pt x="307" y="513"/>
                      </a:lnTo>
                      <a:lnTo>
                        <a:pt x="346" y="540"/>
                      </a:lnTo>
                      <a:lnTo>
                        <a:pt x="362" y="546"/>
                      </a:lnTo>
                      <a:lnTo>
                        <a:pt x="368" y="591"/>
                      </a:lnTo>
                      <a:lnTo>
                        <a:pt x="384" y="591"/>
                      </a:lnTo>
                      <a:lnTo>
                        <a:pt x="384" y="631"/>
                      </a:lnTo>
                      <a:lnTo>
                        <a:pt x="340" y="664"/>
                      </a:lnTo>
                      <a:lnTo>
                        <a:pt x="340" y="674"/>
                      </a:lnTo>
                      <a:lnTo>
                        <a:pt x="423" y="725"/>
                      </a:lnTo>
                      <a:lnTo>
                        <a:pt x="451" y="658"/>
                      </a:lnTo>
                      <a:lnTo>
                        <a:pt x="474" y="641"/>
                      </a:lnTo>
                      <a:lnTo>
                        <a:pt x="461" y="597"/>
                      </a:lnTo>
                      <a:lnTo>
                        <a:pt x="518" y="552"/>
                      </a:lnTo>
                      <a:lnTo>
                        <a:pt x="579" y="536"/>
                      </a:lnTo>
                      <a:lnTo>
                        <a:pt x="612" y="463"/>
                      </a:lnTo>
                      <a:lnTo>
                        <a:pt x="612" y="446"/>
                      </a:lnTo>
                      <a:lnTo>
                        <a:pt x="624" y="434"/>
                      </a:lnTo>
                      <a:lnTo>
                        <a:pt x="612" y="351"/>
                      </a:lnTo>
                      <a:lnTo>
                        <a:pt x="640" y="339"/>
                      </a:lnTo>
                      <a:lnTo>
                        <a:pt x="640" y="318"/>
                      </a:lnTo>
                      <a:lnTo>
                        <a:pt x="679" y="272"/>
                      </a:lnTo>
                      <a:lnTo>
                        <a:pt x="685" y="233"/>
                      </a:lnTo>
                      <a:lnTo>
                        <a:pt x="669" y="189"/>
                      </a:lnTo>
                      <a:lnTo>
                        <a:pt x="646" y="189"/>
                      </a:lnTo>
                      <a:lnTo>
                        <a:pt x="606" y="150"/>
                      </a:lnTo>
                      <a:lnTo>
                        <a:pt x="528" y="144"/>
                      </a:lnTo>
                      <a:lnTo>
                        <a:pt x="518" y="156"/>
                      </a:lnTo>
                      <a:lnTo>
                        <a:pt x="518" y="134"/>
                      </a:lnTo>
                      <a:lnTo>
                        <a:pt x="490" y="117"/>
                      </a:lnTo>
                      <a:lnTo>
                        <a:pt x="474" y="117"/>
                      </a:lnTo>
                      <a:lnTo>
                        <a:pt x="457" y="105"/>
                      </a:lnTo>
                      <a:lnTo>
                        <a:pt x="435" y="134"/>
                      </a:lnTo>
                      <a:lnTo>
                        <a:pt x="407" y="128"/>
                      </a:lnTo>
                      <a:lnTo>
                        <a:pt x="435" y="122"/>
                      </a:lnTo>
                      <a:lnTo>
                        <a:pt x="451" y="99"/>
                      </a:lnTo>
                      <a:lnTo>
                        <a:pt x="413" y="95"/>
                      </a:lnTo>
                      <a:lnTo>
                        <a:pt x="394" y="117"/>
                      </a:lnTo>
                      <a:lnTo>
                        <a:pt x="374" y="122"/>
                      </a:lnTo>
                      <a:lnTo>
                        <a:pt x="423" y="73"/>
                      </a:lnTo>
                      <a:lnTo>
                        <a:pt x="394" y="16"/>
                      </a:lnTo>
                      <a:lnTo>
                        <a:pt x="368" y="50"/>
                      </a:lnTo>
                      <a:lnTo>
                        <a:pt x="340" y="44"/>
                      </a:lnTo>
                      <a:lnTo>
                        <a:pt x="262" y="67"/>
                      </a:lnTo>
                      <a:lnTo>
                        <a:pt x="240" y="44"/>
                      </a:lnTo>
                      <a:lnTo>
                        <a:pt x="250" y="22"/>
                      </a:lnTo>
                      <a:lnTo>
                        <a:pt x="234" y="0"/>
                      </a:lnTo>
                      <a:lnTo>
                        <a:pt x="195" y="28"/>
                      </a:lnTo>
                      <a:lnTo>
                        <a:pt x="157" y="16"/>
                      </a:lnTo>
                      <a:lnTo>
                        <a:pt x="173" y="61"/>
                      </a:lnTo>
                      <a:lnTo>
                        <a:pt x="139" y="83"/>
                      </a:lnTo>
                      <a:lnTo>
                        <a:pt x="112" y="61"/>
                      </a:lnTo>
                      <a:lnTo>
                        <a:pt x="74" y="73"/>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0" name="Freeform 134">
                  <a:extLst>
                    <a:ext uri="{FF2B5EF4-FFF2-40B4-BE49-F238E27FC236}">
                      <a16:creationId xmlns:a16="http://schemas.microsoft.com/office/drawing/2014/main" id="{7C48AE80-AFCA-4A95-BE17-769D30FBF436}"/>
                    </a:ext>
                  </a:extLst>
                </p:cNvPr>
                <p:cNvSpPr>
                  <a:spLocks/>
                </p:cNvSpPr>
                <p:nvPr/>
              </p:nvSpPr>
              <p:spPr bwMode="auto">
                <a:xfrm>
                  <a:off x="1654" y="2962"/>
                  <a:ext cx="94" cy="95"/>
                </a:xfrm>
                <a:custGeom>
                  <a:avLst/>
                  <a:gdLst>
                    <a:gd name="T0" fmla="*/ 94 w 94"/>
                    <a:gd name="T1" fmla="*/ 51 h 95"/>
                    <a:gd name="T2" fmla="*/ 11 w 94"/>
                    <a:gd name="T3" fmla="*/ 0 h 95"/>
                    <a:gd name="T4" fmla="*/ 0 w 94"/>
                    <a:gd name="T5" fmla="*/ 24 h 95"/>
                    <a:gd name="T6" fmla="*/ 5 w 94"/>
                    <a:gd name="T7" fmla="*/ 73 h 95"/>
                    <a:gd name="T8" fmla="*/ 27 w 94"/>
                    <a:gd name="T9" fmla="*/ 95 h 95"/>
                    <a:gd name="T10" fmla="*/ 65 w 94"/>
                    <a:gd name="T11" fmla="*/ 85 h 95"/>
                    <a:gd name="T12" fmla="*/ 94 w 94"/>
                    <a:gd name="T13" fmla="*/ 51 h 95"/>
                    <a:gd name="T14" fmla="*/ 94 w 94"/>
                    <a:gd name="T15" fmla="*/ 51 h 95"/>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95"/>
                    <a:gd name="T26" fmla="*/ 94 w 94"/>
                    <a:gd name="T27" fmla="*/ 95 h 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95">
                      <a:moveTo>
                        <a:pt x="94" y="51"/>
                      </a:moveTo>
                      <a:lnTo>
                        <a:pt x="11" y="0"/>
                      </a:lnTo>
                      <a:lnTo>
                        <a:pt x="0" y="24"/>
                      </a:lnTo>
                      <a:lnTo>
                        <a:pt x="5" y="73"/>
                      </a:lnTo>
                      <a:lnTo>
                        <a:pt x="27" y="95"/>
                      </a:lnTo>
                      <a:lnTo>
                        <a:pt x="65" y="85"/>
                      </a:lnTo>
                      <a:lnTo>
                        <a:pt x="94" y="5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1" name="Freeform 135">
                  <a:extLst>
                    <a:ext uri="{FF2B5EF4-FFF2-40B4-BE49-F238E27FC236}">
                      <a16:creationId xmlns:a16="http://schemas.microsoft.com/office/drawing/2014/main" id="{85DA3FB5-239B-4967-82BC-59D0BBC8B90B}"/>
                    </a:ext>
                  </a:extLst>
                </p:cNvPr>
                <p:cNvSpPr>
                  <a:spLocks/>
                </p:cNvSpPr>
                <p:nvPr/>
              </p:nvSpPr>
              <p:spPr bwMode="auto">
                <a:xfrm>
                  <a:off x="1549" y="2757"/>
                  <a:ext cx="144" cy="156"/>
                </a:xfrm>
                <a:custGeom>
                  <a:avLst/>
                  <a:gdLst>
                    <a:gd name="T0" fmla="*/ 138 w 144"/>
                    <a:gd name="T1" fmla="*/ 77 h 156"/>
                    <a:gd name="T2" fmla="*/ 122 w 144"/>
                    <a:gd name="T3" fmla="*/ 71 h 156"/>
                    <a:gd name="T4" fmla="*/ 83 w 144"/>
                    <a:gd name="T5" fmla="*/ 44 h 156"/>
                    <a:gd name="T6" fmla="*/ 83 w 144"/>
                    <a:gd name="T7" fmla="*/ 22 h 156"/>
                    <a:gd name="T8" fmla="*/ 71 w 144"/>
                    <a:gd name="T9" fmla="*/ 4 h 156"/>
                    <a:gd name="T10" fmla="*/ 45 w 144"/>
                    <a:gd name="T11" fmla="*/ 0 h 156"/>
                    <a:gd name="T12" fmla="*/ 4 w 144"/>
                    <a:gd name="T13" fmla="*/ 10 h 156"/>
                    <a:gd name="T14" fmla="*/ 0 w 144"/>
                    <a:gd name="T15" fmla="*/ 48 h 156"/>
                    <a:gd name="T16" fmla="*/ 26 w 144"/>
                    <a:gd name="T17" fmla="*/ 89 h 156"/>
                    <a:gd name="T18" fmla="*/ 87 w 144"/>
                    <a:gd name="T19" fmla="*/ 111 h 156"/>
                    <a:gd name="T20" fmla="*/ 71 w 144"/>
                    <a:gd name="T21" fmla="*/ 138 h 156"/>
                    <a:gd name="T22" fmla="*/ 87 w 144"/>
                    <a:gd name="T23" fmla="*/ 150 h 156"/>
                    <a:gd name="T24" fmla="*/ 122 w 144"/>
                    <a:gd name="T25" fmla="*/ 156 h 156"/>
                    <a:gd name="T26" fmla="*/ 144 w 144"/>
                    <a:gd name="T27" fmla="*/ 138 h 156"/>
                    <a:gd name="T28" fmla="*/ 144 w 144"/>
                    <a:gd name="T29" fmla="*/ 122 h 156"/>
                    <a:gd name="T30" fmla="*/ 138 w 144"/>
                    <a:gd name="T31" fmla="*/ 77 h 156"/>
                    <a:gd name="T32" fmla="*/ 138 w 144"/>
                    <a:gd name="T33" fmla="*/ 77 h 1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4"/>
                    <a:gd name="T52" fmla="*/ 0 h 156"/>
                    <a:gd name="T53" fmla="*/ 144 w 144"/>
                    <a:gd name="T54" fmla="*/ 156 h 1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4" h="156">
                      <a:moveTo>
                        <a:pt x="138" y="77"/>
                      </a:moveTo>
                      <a:lnTo>
                        <a:pt x="122" y="71"/>
                      </a:lnTo>
                      <a:lnTo>
                        <a:pt x="83" y="44"/>
                      </a:lnTo>
                      <a:lnTo>
                        <a:pt x="83" y="22"/>
                      </a:lnTo>
                      <a:lnTo>
                        <a:pt x="71" y="4"/>
                      </a:lnTo>
                      <a:lnTo>
                        <a:pt x="45" y="0"/>
                      </a:lnTo>
                      <a:lnTo>
                        <a:pt x="4" y="10"/>
                      </a:lnTo>
                      <a:lnTo>
                        <a:pt x="0" y="48"/>
                      </a:lnTo>
                      <a:lnTo>
                        <a:pt x="26" y="89"/>
                      </a:lnTo>
                      <a:lnTo>
                        <a:pt x="87" y="111"/>
                      </a:lnTo>
                      <a:lnTo>
                        <a:pt x="71" y="138"/>
                      </a:lnTo>
                      <a:lnTo>
                        <a:pt x="87" y="150"/>
                      </a:lnTo>
                      <a:lnTo>
                        <a:pt x="122" y="156"/>
                      </a:lnTo>
                      <a:lnTo>
                        <a:pt x="144" y="138"/>
                      </a:lnTo>
                      <a:lnTo>
                        <a:pt x="144" y="122"/>
                      </a:lnTo>
                      <a:lnTo>
                        <a:pt x="138" y="7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2" name="Freeform 136">
                  <a:extLst>
                    <a:ext uri="{FF2B5EF4-FFF2-40B4-BE49-F238E27FC236}">
                      <a16:creationId xmlns:a16="http://schemas.microsoft.com/office/drawing/2014/main" id="{41041D48-E21A-4985-839E-65BA55630306}"/>
                    </a:ext>
                  </a:extLst>
                </p:cNvPr>
                <p:cNvSpPr>
                  <a:spLocks/>
                </p:cNvSpPr>
                <p:nvPr/>
              </p:nvSpPr>
              <p:spPr bwMode="auto">
                <a:xfrm>
                  <a:off x="1342" y="2160"/>
                  <a:ext cx="223" cy="211"/>
                </a:xfrm>
                <a:custGeom>
                  <a:avLst/>
                  <a:gdLst>
                    <a:gd name="T0" fmla="*/ 144 w 223"/>
                    <a:gd name="T1" fmla="*/ 22 h 211"/>
                    <a:gd name="T2" fmla="*/ 150 w 223"/>
                    <a:gd name="T3" fmla="*/ 28 h 211"/>
                    <a:gd name="T4" fmla="*/ 134 w 223"/>
                    <a:gd name="T5" fmla="*/ 38 h 211"/>
                    <a:gd name="T6" fmla="*/ 118 w 223"/>
                    <a:gd name="T7" fmla="*/ 28 h 211"/>
                    <a:gd name="T8" fmla="*/ 79 w 223"/>
                    <a:gd name="T9" fmla="*/ 28 h 211"/>
                    <a:gd name="T10" fmla="*/ 73 w 223"/>
                    <a:gd name="T11" fmla="*/ 10 h 211"/>
                    <a:gd name="T12" fmla="*/ 44 w 223"/>
                    <a:gd name="T13" fmla="*/ 0 h 211"/>
                    <a:gd name="T14" fmla="*/ 44 w 223"/>
                    <a:gd name="T15" fmla="*/ 10 h 211"/>
                    <a:gd name="T16" fmla="*/ 34 w 223"/>
                    <a:gd name="T17" fmla="*/ 22 h 211"/>
                    <a:gd name="T18" fmla="*/ 38 w 223"/>
                    <a:gd name="T19" fmla="*/ 61 h 211"/>
                    <a:gd name="T20" fmla="*/ 18 w 223"/>
                    <a:gd name="T21" fmla="*/ 49 h 211"/>
                    <a:gd name="T22" fmla="*/ 18 w 223"/>
                    <a:gd name="T23" fmla="*/ 28 h 211"/>
                    <a:gd name="T24" fmla="*/ 28 w 223"/>
                    <a:gd name="T25" fmla="*/ 0 h 211"/>
                    <a:gd name="T26" fmla="*/ 0 w 223"/>
                    <a:gd name="T27" fmla="*/ 28 h 211"/>
                    <a:gd name="T28" fmla="*/ 0 w 223"/>
                    <a:gd name="T29" fmla="*/ 67 h 211"/>
                    <a:gd name="T30" fmla="*/ 44 w 223"/>
                    <a:gd name="T31" fmla="*/ 93 h 211"/>
                    <a:gd name="T32" fmla="*/ 57 w 223"/>
                    <a:gd name="T33" fmla="*/ 111 h 211"/>
                    <a:gd name="T34" fmla="*/ 95 w 223"/>
                    <a:gd name="T35" fmla="*/ 105 h 211"/>
                    <a:gd name="T36" fmla="*/ 89 w 223"/>
                    <a:gd name="T37" fmla="*/ 128 h 211"/>
                    <a:gd name="T38" fmla="*/ 95 w 223"/>
                    <a:gd name="T39" fmla="*/ 160 h 211"/>
                    <a:gd name="T40" fmla="*/ 95 w 223"/>
                    <a:gd name="T41" fmla="*/ 189 h 211"/>
                    <a:gd name="T42" fmla="*/ 122 w 223"/>
                    <a:gd name="T43" fmla="*/ 211 h 211"/>
                    <a:gd name="T44" fmla="*/ 156 w 223"/>
                    <a:gd name="T45" fmla="*/ 189 h 211"/>
                    <a:gd name="T46" fmla="*/ 140 w 223"/>
                    <a:gd name="T47" fmla="*/ 144 h 211"/>
                    <a:gd name="T48" fmla="*/ 178 w 223"/>
                    <a:gd name="T49" fmla="*/ 156 h 211"/>
                    <a:gd name="T50" fmla="*/ 217 w 223"/>
                    <a:gd name="T51" fmla="*/ 128 h 211"/>
                    <a:gd name="T52" fmla="*/ 201 w 223"/>
                    <a:gd name="T53" fmla="*/ 105 h 211"/>
                    <a:gd name="T54" fmla="*/ 217 w 223"/>
                    <a:gd name="T55" fmla="*/ 93 h 211"/>
                    <a:gd name="T56" fmla="*/ 223 w 223"/>
                    <a:gd name="T57" fmla="*/ 67 h 211"/>
                    <a:gd name="T58" fmla="*/ 207 w 223"/>
                    <a:gd name="T59" fmla="*/ 44 h 211"/>
                    <a:gd name="T60" fmla="*/ 195 w 223"/>
                    <a:gd name="T61" fmla="*/ 49 h 211"/>
                    <a:gd name="T62" fmla="*/ 178 w 223"/>
                    <a:gd name="T63" fmla="*/ 32 h 211"/>
                    <a:gd name="T64" fmla="*/ 185 w 223"/>
                    <a:gd name="T65" fmla="*/ 22 h 211"/>
                    <a:gd name="T66" fmla="*/ 144 w 223"/>
                    <a:gd name="T67" fmla="*/ 22 h 211"/>
                    <a:gd name="T68" fmla="*/ 144 w 223"/>
                    <a:gd name="T69" fmla="*/ 22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3"/>
                    <a:gd name="T106" fmla="*/ 0 h 211"/>
                    <a:gd name="T107" fmla="*/ 223 w 22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3" h="211">
                      <a:moveTo>
                        <a:pt x="144" y="22"/>
                      </a:moveTo>
                      <a:lnTo>
                        <a:pt x="150" y="28"/>
                      </a:lnTo>
                      <a:lnTo>
                        <a:pt x="134" y="38"/>
                      </a:lnTo>
                      <a:lnTo>
                        <a:pt x="118" y="28"/>
                      </a:lnTo>
                      <a:lnTo>
                        <a:pt x="79" y="28"/>
                      </a:lnTo>
                      <a:lnTo>
                        <a:pt x="73" y="10"/>
                      </a:lnTo>
                      <a:lnTo>
                        <a:pt x="44" y="0"/>
                      </a:lnTo>
                      <a:lnTo>
                        <a:pt x="44" y="10"/>
                      </a:lnTo>
                      <a:lnTo>
                        <a:pt x="34" y="22"/>
                      </a:lnTo>
                      <a:lnTo>
                        <a:pt x="38" y="61"/>
                      </a:lnTo>
                      <a:lnTo>
                        <a:pt x="18" y="49"/>
                      </a:lnTo>
                      <a:lnTo>
                        <a:pt x="18" y="28"/>
                      </a:lnTo>
                      <a:lnTo>
                        <a:pt x="28" y="0"/>
                      </a:lnTo>
                      <a:lnTo>
                        <a:pt x="0" y="28"/>
                      </a:lnTo>
                      <a:lnTo>
                        <a:pt x="0" y="67"/>
                      </a:lnTo>
                      <a:lnTo>
                        <a:pt x="44" y="93"/>
                      </a:lnTo>
                      <a:lnTo>
                        <a:pt x="57" y="111"/>
                      </a:lnTo>
                      <a:lnTo>
                        <a:pt x="95" y="105"/>
                      </a:lnTo>
                      <a:lnTo>
                        <a:pt x="89" y="128"/>
                      </a:lnTo>
                      <a:lnTo>
                        <a:pt x="95" y="160"/>
                      </a:lnTo>
                      <a:lnTo>
                        <a:pt x="95" y="189"/>
                      </a:lnTo>
                      <a:lnTo>
                        <a:pt x="122" y="211"/>
                      </a:lnTo>
                      <a:lnTo>
                        <a:pt x="156" y="189"/>
                      </a:lnTo>
                      <a:lnTo>
                        <a:pt x="140" y="144"/>
                      </a:lnTo>
                      <a:lnTo>
                        <a:pt x="178" y="156"/>
                      </a:lnTo>
                      <a:lnTo>
                        <a:pt x="217" y="128"/>
                      </a:lnTo>
                      <a:lnTo>
                        <a:pt x="201" y="105"/>
                      </a:lnTo>
                      <a:lnTo>
                        <a:pt x="217" y="93"/>
                      </a:lnTo>
                      <a:lnTo>
                        <a:pt x="223" y="67"/>
                      </a:lnTo>
                      <a:lnTo>
                        <a:pt x="207" y="44"/>
                      </a:lnTo>
                      <a:lnTo>
                        <a:pt x="195" y="49"/>
                      </a:lnTo>
                      <a:lnTo>
                        <a:pt x="178" y="32"/>
                      </a:lnTo>
                      <a:lnTo>
                        <a:pt x="185" y="22"/>
                      </a:lnTo>
                      <a:lnTo>
                        <a:pt x="144"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3" name="Freeform 137">
                  <a:extLst>
                    <a:ext uri="{FF2B5EF4-FFF2-40B4-BE49-F238E27FC236}">
                      <a16:creationId xmlns:a16="http://schemas.microsoft.com/office/drawing/2014/main" id="{F023FF7A-3AAB-4E02-9831-82B210474E79}"/>
                    </a:ext>
                  </a:extLst>
                </p:cNvPr>
                <p:cNvSpPr>
                  <a:spLocks/>
                </p:cNvSpPr>
                <p:nvPr/>
              </p:nvSpPr>
              <p:spPr bwMode="auto">
                <a:xfrm>
                  <a:off x="1665" y="2271"/>
                  <a:ext cx="54" cy="67"/>
                </a:xfrm>
                <a:custGeom>
                  <a:avLst/>
                  <a:gdLst>
                    <a:gd name="T0" fmla="*/ 0 w 54"/>
                    <a:gd name="T1" fmla="*/ 61 h 67"/>
                    <a:gd name="T2" fmla="*/ 28 w 54"/>
                    <a:gd name="T3" fmla="*/ 67 h 67"/>
                    <a:gd name="T4" fmla="*/ 54 w 54"/>
                    <a:gd name="T5" fmla="*/ 33 h 67"/>
                    <a:gd name="T6" fmla="*/ 12 w 54"/>
                    <a:gd name="T7" fmla="*/ 0 h 67"/>
                    <a:gd name="T8" fmla="*/ 0 w 54"/>
                    <a:gd name="T9" fmla="*/ 61 h 67"/>
                    <a:gd name="T10" fmla="*/ 0 w 54"/>
                    <a:gd name="T11" fmla="*/ 61 h 67"/>
                    <a:gd name="T12" fmla="*/ 0 60000 65536"/>
                    <a:gd name="T13" fmla="*/ 0 60000 65536"/>
                    <a:gd name="T14" fmla="*/ 0 60000 65536"/>
                    <a:gd name="T15" fmla="*/ 0 60000 65536"/>
                    <a:gd name="T16" fmla="*/ 0 60000 65536"/>
                    <a:gd name="T17" fmla="*/ 0 60000 65536"/>
                    <a:gd name="T18" fmla="*/ 0 w 54"/>
                    <a:gd name="T19" fmla="*/ 0 h 67"/>
                    <a:gd name="T20" fmla="*/ 54 w 54"/>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54" h="67">
                      <a:moveTo>
                        <a:pt x="0" y="61"/>
                      </a:moveTo>
                      <a:lnTo>
                        <a:pt x="28" y="67"/>
                      </a:lnTo>
                      <a:lnTo>
                        <a:pt x="54" y="33"/>
                      </a:lnTo>
                      <a:lnTo>
                        <a:pt x="12" y="0"/>
                      </a:lnTo>
                      <a:lnTo>
                        <a:pt x="0" y="6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4" name="Freeform 138">
                  <a:extLst>
                    <a:ext uri="{FF2B5EF4-FFF2-40B4-BE49-F238E27FC236}">
                      <a16:creationId xmlns:a16="http://schemas.microsoft.com/office/drawing/2014/main" id="{F4B0E342-CB6A-4A3A-A93E-0C429A9068A5}"/>
                    </a:ext>
                  </a:extLst>
                </p:cNvPr>
                <p:cNvSpPr>
                  <a:spLocks/>
                </p:cNvSpPr>
                <p:nvPr/>
              </p:nvSpPr>
              <p:spPr bwMode="auto">
                <a:xfrm>
                  <a:off x="1610" y="2271"/>
                  <a:ext cx="67" cy="72"/>
                </a:xfrm>
                <a:custGeom>
                  <a:avLst/>
                  <a:gdLst>
                    <a:gd name="T0" fmla="*/ 67 w 67"/>
                    <a:gd name="T1" fmla="*/ 0 h 72"/>
                    <a:gd name="T2" fmla="*/ 6 w 67"/>
                    <a:gd name="T3" fmla="*/ 0 h 72"/>
                    <a:gd name="T4" fmla="*/ 0 w 67"/>
                    <a:gd name="T5" fmla="*/ 33 h 72"/>
                    <a:gd name="T6" fmla="*/ 22 w 67"/>
                    <a:gd name="T7" fmla="*/ 72 h 72"/>
                    <a:gd name="T8" fmla="*/ 55 w 67"/>
                    <a:gd name="T9" fmla="*/ 61 h 72"/>
                    <a:gd name="T10" fmla="*/ 67 w 67"/>
                    <a:gd name="T11" fmla="*/ 0 h 72"/>
                    <a:gd name="T12" fmla="*/ 67 w 67"/>
                    <a:gd name="T13" fmla="*/ 0 h 72"/>
                    <a:gd name="T14" fmla="*/ 0 60000 65536"/>
                    <a:gd name="T15" fmla="*/ 0 60000 65536"/>
                    <a:gd name="T16" fmla="*/ 0 60000 65536"/>
                    <a:gd name="T17" fmla="*/ 0 60000 65536"/>
                    <a:gd name="T18" fmla="*/ 0 60000 65536"/>
                    <a:gd name="T19" fmla="*/ 0 60000 65536"/>
                    <a:gd name="T20" fmla="*/ 0 60000 65536"/>
                    <a:gd name="T21" fmla="*/ 0 w 67"/>
                    <a:gd name="T22" fmla="*/ 0 h 72"/>
                    <a:gd name="T23" fmla="*/ 67 w 6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72">
                      <a:moveTo>
                        <a:pt x="67" y="0"/>
                      </a:moveTo>
                      <a:lnTo>
                        <a:pt x="6" y="0"/>
                      </a:lnTo>
                      <a:lnTo>
                        <a:pt x="0" y="33"/>
                      </a:lnTo>
                      <a:lnTo>
                        <a:pt x="22" y="72"/>
                      </a:lnTo>
                      <a:lnTo>
                        <a:pt x="55" y="61"/>
                      </a:lnTo>
                      <a:lnTo>
                        <a:pt x="6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5" name="Freeform 139">
                  <a:extLst>
                    <a:ext uri="{FF2B5EF4-FFF2-40B4-BE49-F238E27FC236}">
                      <a16:creationId xmlns:a16="http://schemas.microsoft.com/office/drawing/2014/main" id="{35BA9F2A-7AFA-413A-B9D3-161D5D315338}"/>
                    </a:ext>
                  </a:extLst>
                </p:cNvPr>
                <p:cNvSpPr>
                  <a:spLocks/>
                </p:cNvSpPr>
                <p:nvPr/>
              </p:nvSpPr>
              <p:spPr bwMode="auto">
                <a:xfrm>
                  <a:off x="1543" y="2227"/>
                  <a:ext cx="89" cy="128"/>
                </a:xfrm>
                <a:custGeom>
                  <a:avLst/>
                  <a:gdLst>
                    <a:gd name="T0" fmla="*/ 22 w 89"/>
                    <a:gd name="T1" fmla="*/ 0 h 128"/>
                    <a:gd name="T2" fmla="*/ 16 w 89"/>
                    <a:gd name="T3" fmla="*/ 26 h 128"/>
                    <a:gd name="T4" fmla="*/ 0 w 89"/>
                    <a:gd name="T5" fmla="*/ 38 h 128"/>
                    <a:gd name="T6" fmla="*/ 32 w 89"/>
                    <a:gd name="T7" fmla="*/ 83 h 128"/>
                    <a:gd name="T8" fmla="*/ 22 w 89"/>
                    <a:gd name="T9" fmla="*/ 105 h 128"/>
                    <a:gd name="T10" fmla="*/ 44 w 89"/>
                    <a:gd name="T11" fmla="*/ 128 h 128"/>
                    <a:gd name="T12" fmla="*/ 89 w 89"/>
                    <a:gd name="T13" fmla="*/ 116 h 128"/>
                    <a:gd name="T14" fmla="*/ 67 w 89"/>
                    <a:gd name="T15" fmla="*/ 77 h 128"/>
                    <a:gd name="T16" fmla="*/ 73 w 89"/>
                    <a:gd name="T17" fmla="*/ 44 h 128"/>
                    <a:gd name="T18" fmla="*/ 22 w 89"/>
                    <a:gd name="T19" fmla="*/ 0 h 128"/>
                    <a:gd name="T20" fmla="*/ 22 w 89"/>
                    <a:gd name="T21" fmla="*/ 0 h 1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
                    <a:gd name="T34" fmla="*/ 0 h 128"/>
                    <a:gd name="T35" fmla="*/ 89 w 89"/>
                    <a:gd name="T36" fmla="*/ 128 h 1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 h="128">
                      <a:moveTo>
                        <a:pt x="22" y="0"/>
                      </a:moveTo>
                      <a:lnTo>
                        <a:pt x="16" y="26"/>
                      </a:lnTo>
                      <a:lnTo>
                        <a:pt x="0" y="38"/>
                      </a:lnTo>
                      <a:lnTo>
                        <a:pt x="32" y="83"/>
                      </a:lnTo>
                      <a:lnTo>
                        <a:pt x="22" y="105"/>
                      </a:lnTo>
                      <a:lnTo>
                        <a:pt x="44" y="128"/>
                      </a:lnTo>
                      <a:lnTo>
                        <a:pt x="89" y="116"/>
                      </a:lnTo>
                      <a:lnTo>
                        <a:pt x="67" y="77"/>
                      </a:lnTo>
                      <a:lnTo>
                        <a:pt x="73" y="44"/>
                      </a:lnTo>
                      <a:lnTo>
                        <a:pt x="2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grpSp>
            <p:nvGrpSpPr>
              <p:cNvPr id="35" name="Group 140">
                <a:extLst>
                  <a:ext uri="{FF2B5EF4-FFF2-40B4-BE49-F238E27FC236}">
                    <a16:creationId xmlns:a16="http://schemas.microsoft.com/office/drawing/2014/main" id="{CD970317-B68A-497F-ADAE-E626C6AB48ED}"/>
                  </a:ext>
                </a:extLst>
              </p:cNvPr>
              <p:cNvGrpSpPr>
                <a:grpSpLocks/>
              </p:cNvGrpSpPr>
              <p:nvPr/>
            </p:nvGrpSpPr>
            <p:grpSpPr bwMode="auto">
              <a:xfrm>
                <a:off x="2547584" y="1089268"/>
                <a:ext cx="4350895" cy="1059551"/>
                <a:chOff x="1812" y="884"/>
                <a:chExt cx="3359" cy="818"/>
              </a:xfrm>
              <a:grpFill/>
            </p:grpSpPr>
            <p:grpSp>
              <p:nvGrpSpPr>
                <p:cNvPr id="211" name="Group 143">
                  <a:extLst>
                    <a:ext uri="{FF2B5EF4-FFF2-40B4-BE49-F238E27FC236}">
                      <a16:creationId xmlns:a16="http://schemas.microsoft.com/office/drawing/2014/main" id="{D3D127EF-13D5-4927-B151-BA58286F7AE8}"/>
                    </a:ext>
                  </a:extLst>
                </p:cNvPr>
                <p:cNvGrpSpPr>
                  <a:grpSpLocks/>
                </p:cNvGrpSpPr>
                <p:nvPr/>
              </p:nvGrpSpPr>
              <p:grpSpPr bwMode="auto">
                <a:xfrm>
                  <a:off x="1812" y="884"/>
                  <a:ext cx="3359" cy="818"/>
                  <a:chOff x="1808" y="884"/>
                  <a:chExt cx="3359" cy="818"/>
                </a:xfrm>
                <a:grpFill/>
              </p:grpSpPr>
              <p:sp>
                <p:nvSpPr>
                  <p:cNvPr id="213" name="Freeform 142">
                    <a:extLst>
                      <a:ext uri="{FF2B5EF4-FFF2-40B4-BE49-F238E27FC236}">
                        <a16:creationId xmlns:a16="http://schemas.microsoft.com/office/drawing/2014/main" id="{67B1A324-7BA0-4257-8F98-0A2B7379A179}"/>
                      </a:ext>
                    </a:extLst>
                  </p:cNvPr>
                  <p:cNvSpPr>
                    <a:spLocks/>
                  </p:cNvSpPr>
                  <p:nvPr/>
                </p:nvSpPr>
                <p:spPr bwMode="auto">
                  <a:xfrm>
                    <a:off x="3991" y="1384"/>
                    <a:ext cx="516" cy="196"/>
                  </a:xfrm>
                  <a:custGeom>
                    <a:avLst/>
                    <a:gdLst/>
                    <a:ahLst/>
                    <a:cxnLst>
                      <a:cxn ang="0">
                        <a:pos x="271" y="34"/>
                      </a:cxn>
                      <a:cxn ang="0">
                        <a:pos x="222" y="34"/>
                      </a:cxn>
                      <a:cxn ang="0">
                        <a:pos x="200" y="12"/>
                      </a:cxn>
                      <a:cxn ang="0">
                        <a:pos x="139" y="0"/>
                      </a:cxn>
                      <a:cxn ang="0">
                        <a:pos x="149" y="40"/>
                      </a:cxn>
                      <a:cxn ang="0">
                        <a:pos x="95" y="40"/>
                      </a:cxn>
                      <a:cxn ang="0">
                        <a:pos x="83" y="28"/>
                      </a:cxn>
                      <a:cxn ang="0">
                        <a:pos x="44" y="28"/>
                      </a:cxn>
                      <a:cxn ang="0">
                        <a:pos x="0" y="51"/>
                      </a:cxn>
                      <a:cxn ang="0">
                        <a:pos x="10" y="73"/>
                      </a:cxn>
                      <a:cxn ang="0">
                        <a:pos x="50" y="79"/>
                      </a:cxn>
                      <a:cxn ang="0">
                        <a:pos x="76" y="107"/>
                      </a:cxn>
                      <a:cxn ang="0">
                        <a:pos x="76" y="130"/>
                      </a:cxn>
                      <a:cxn ang="0">
                        <a:pos x="166" y="152"/>
                      </a:cxn>
                      <a:cxn ang="0">
                        <a:pos x="194" y="174"/>
                      </a:cxn>
                      <a:cxn ang="0">
                        <a:pos x="271" y="180"/>
                      </a:cxn>
                      <a:cxn ang="0">
                        <a:pos x="344" y="196"/>
                      </a:cxn>
                      <a:cxn ang="0">
                        <a:pos x="376" y="180"/>
                      </a:cxn>
                      <a:cxn ang="0">
                        <a:pos x="411" y="180"/>
                      </a:cxn>
                      <a:cxn ang="0">
                        <a:pos x="433" y="152"/>
                      </a:cxn>
                      <a:cxn ang="0">
                        <a:pos x="421" y="130"/>
                      </a:cxn>
                      <a:cxn ang="0">
                        <a:pos x="449" y="130"/>
                      </a:cxn>
                      <a:cxn ang="0">
                        <a:pos x="516" y="95"/>
                      </a:cxn>
                      <a:cxn ang="0">
                        <a:pos x="500" y="73"/>
                      </a:cxn>
                      <a:cxn ang="0">
                        <a:pos x="477" y="79"/>
                      </a:cxn>
                      <a:cxn ang="0">
                        <a:pos x="449" y="73"/>
                      </a:cxn>
                      <a:cxn ang="0">
                        <a:pos x="437" y="57"/>
                      </a:cxn>
                      <a:cxn ang="0">
                        <a:pos x="443" y="40"/>
                      </a:cxn>
                      <a:cxn ang="0">
                        <a:pos x="394" y="40"/>
                      </a:cxn>
                      <a:cxn ang="0">
                        <a:pos x="382" y="51"/>
                      </a:cxn>
                      <a:cxn ang="0">
                        <a:pos x="311" y="51"/>
                      </a:cxn>
                      <a:cxn ang="0">
                        <a:pos x="271" y="34"/>
                      </a:cxn>
                      <a:cxn ang="0">
                        <a:pos x="271" y="34"/>
                      </a:cxn>
                    </a:cxnLst>
                    <a:rect l="0" t="0" r="r" b="b"/>
                    <a:pathLst>
                      <a:path w="516" h="196">
                        <a:moveTo>
                          <a:pt x="271" y="34"/>
                        </a:moveTo>
                        <a:lnTo>
                          <a:pt x="222" y="34"/>
                        </a:lnTo>
                        <a:lnTo>
                          <a:pt x="200" y="12"/>
                        </a:lnTo>
                        <a:lnTo>
                          <a:pt x="139" y="0"/>
                        </a:lnTo>
                        <a:lnTo>
                          <a:pt x="149" y="40"/>
                        </a:lnTo>
                        <a:lnTo>
                          <a:pt x="95" y="40"/>
                        </a:lnTo>
                        <a:lnTo>
                          <a:pt x="83" y="28"/>
                        </a:lnTo>
                        <a:lnTo>
                          <a:pt x="44" y="28"/>
                        </a:lnTo>
                        <a:lnTo>
                          <a:pt x="0" y="51"/>
                        </a:lnTo>
                        <a:lnTo>
                          <a:pt x="10" y="73"/>
                        </a:lnTo>
                        <a:lnTo>
                          <a:pt x="50" y="79"/>
                        </a:lnTo>
                        <a:lnTo>
                          <a:pt x="76" y="107"/>
                        </a:lnTo>
                        <a:lnTo>
                          <a:pt x="76" y="130"/>
                        </a:lnTo>
                        <a:lnTo>
                          <a:pt x="166" y="152"/>
                        </a:lnTo>
                        <a:lnTo>
                          <a:pt x="194" y="174"/>
                        </a:lnTo>
                        <a:lnTo>
                          <a:pt x="271" y="180"/>
                        </a:lnTo>
                        <a:lnTo>
                          <a:pt x="344" y="196"/>
                        </a:lnTo>
                        <a:lnTo>
                          <a:pt x="376" y="180"/>
                        </a:lnTo>
                        <a:lnTo>
                          <a:pt x="411" y="180"/>
                        </a:lnTo>
                        <a:lnTo>
                          <a:pt x="433" y="152"/>
                        </a:lnTo>
                        <a:lnTo>
                          <a:pt x="421" y="130"/>
                        </a:lnTo>
                        <a:lnTo>
                          <a:pt x="449" y="130"/>
                        </a:lnTo>
                        <a:lnTo>
                          <a:pt x="516" y="95"/>
                        </a:lnTo>
                        <a:lnTo>
                          <a:pt x="500" y="73"/>
                        </a:lnTo>
                        <a:lnTo>
                          <a:pt x="477" y="79"/>
                        </a:lnTo>
                        <a:lnTo>
                          <a:pt x="449" y="73"/>
                        </a:lnTo>
                        <a:lnTo>
                          <a:pt x="437" y="57"/>
                        </a:lnTo>
                        <a:lnTo>
                          <a:pt x="443" y="40"/>
                        </a:lnTo>
                        <a:lnTo>
                          <a:pt x="394" y="40"/>
                        </a:lnTo>
                        <a:lnTo>
                          <a:pt x="382" y="51"/>
                        </a:lnTo>
                        <a:lnTo>
                          <a:pt x="311" y="51"/>
                        </a:lnTo>
                        <a:lnTo>
                          <a:pt x="271" y="34"/>
                        </a:lnTo>
                        <a:lnTo>
                          <a:pt x="271" y="3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4" name="Freeform 143">
                    <a:extLst>
                      <a:ext uri="{FF2B5EF4-FFF2-40B4-BE49-F238E27FC236}">
                        <a16:creationId xmlns:a16="http://schemas.microsoft.com/office/drawing/2014/main" id="{381FD351-DE2D-4008-BFC5-B40795011B24}"/>
                      </a:ext>
                    </a:extLst>
                  </p:cNvPr>
                  <p:cNvSpPr>
                    <a:spLocks noEditPoints="1"/>
                  </p:cNvSpPr>
                  <p:nvPr/>
                </p:nvSpPr>
                <p:spPr bwMode="auto">
                  <a:xfrm>
                    <a:off x="3353" y="1323"/>
                    <a:ext cx="615" cy="274"/>
                  </a:xfrm>
                  <a:custGeom>
                    <a:avLst/>
                    <a:gdLst/>
                    <a:ahLst/>
                    <a:cxnLst>
                      <a:cxn ang="0">
                        <a:pos x="204" y="35"/>
                      </a:cxn>
                      <a:cxn ang="0">
                        <a:pos x="204" y="51"/>
                      </a:cxn>
                      <a:cxn ang="0">
                        <a:pos x="229" y="73"/>
                      </a:cxn>
                      <a:cxn ang="0">
                        <a:pos x="194" y="89"/>
                      </a:cxn>
                      <a:cxn ang="0">
                        <a:pos x="150" y="85"/>
                      </a:cxn>
                      <a:cxn ang="0">
                        <a:pos x="111" y="79"/>
                      </a:cxn>
                      <a:cxn ang="0">
                        <a:pos x="50" y="79"/>
                      </a:cxn>
                      <a:cxn ang="0">
                        <a:pos x="38" y="101"/>
                      </a:cxn>
                      <a:cxn ang="0">
                        <a:pos x="12" y="95"/>
                      </a:cxn>
                      <a:cxn ang="0">
                        <a:pos x="6" y="134"/>
                      </a:cxn>
                      <a:cxn ang="0">
                        <a:pos x="16" y="146"/>
                      </a:cxn>
                      <a:cxn ang="0">
                        <a:pos x="44" y="168"/>
                      </a:cxn>
                      <a:cxn ang="0">
                        <a:pos x="99" y="156"/>
                      </a:cxn>
                      <a:cxn ang="0">
                        <a:pos x="83" y="191"/>
                      </a:cxn>
                      <a:cxn ang="0">
                        <a:pos x="99" y="235"/>
                      </a:cxn>
                      <a:cxn ang="0">
                        <a:pos x="121" y="251"/>
                      </a:cxn>
                      <a:cxn ang="0">
                        <a:pos x="162" y="257"/>
                      </a:cxn>
                      <a:cxn ang="0">
                        <a:pos x="166" y="195"/>
                      </a:cxn>
                      <a:cxn ang="0">
                        <a:pos x="200" y="178"/>
                      </a:cxn>
                      <a:cxn ang="0">
                        <a:pos x="289" y="223"/>
                      </a:cxn>
                      <a:cxn ang="0">
                        <a:pos x="316" y="223"/>
                      </a:cxn>
                      <a:cxn ang="0">
                        <a:pos x="354" y="268"/>
                      </a:cxn>
                      <a:cxn ang="0">
                        <a:pos x="388" y="274"/>
                      </a:cxn>
                      <a:cxn ang="0">
                        <a:pos x="417" y="245"/>
                      </a:cxn>
                      <a:cxn ang="0">
                        <a:pos x="455" y="245"/>
                      </a:cxn>
                      <a:cxn ang="0">
                        <a:pos x="544" y="241"/>
                      </a:cxn>
                      <a:cxn ang="0">
                        <a:pos x="565" y="219"/>
                      </a:cxn>
                      <a:cxn ang="0">
                        <a:pos x="583" y="191"/>
                      </a:cxn>
                      <a:cxn ang="0">
                        <a:pos x="615" y="152"/>
                      </a:cxn>
                      <a:cxn ang="0">
                        <a:pos x="615" y="124"/>
                      </a:cxn>
                      <a:cxn ang="0">
                        <a:pos x="565" y="89"/>
                      </a:cxn>
                      <a:cxn ang="0">
                        <a:pos x="459" y="41"/>
                      </a:cxn>
                      <a:cxn ang="0">
                        <a:pos x="395" y="45"/>
                      </a:cxn>
                      <a:cxn ang="0">
                        <a:pos x="350" y="23"/>
                      </a:cxn>
                      <a:cxn ang="0">
                        <a:pos x="305" y="0"/>
                      </a:cxn>
                      <a:cxn ang="0">
                        <a:pos x="267" y="18"/>
                      </a:cxn>
                      <a:cxn ang="0">
                        <a:pos x="255" y="29"/>
                      </a:cxn>
                      <a:cxn ang="0">
                        <a:pos x="532" y="178"/>
                      </a:cxn>
                      <a:cxn ang="0">
                        <a:pos x="522" y="195"/>
                      </a:cxn>
                      <a:cxn ang="0">
                        <a:pos x="478" y="201"/>
                      </a:cxn>
                      <a:cxn ang="0">
                        <a:pos x="455" y="213"/>
                      </a:cxn>
                      <a:cxn ang="0">
                        <a:pos x="471" y="184"/>
                      </a:cxn>
                      <a:cxn ang="0">
                        <a:pos x="516" y="184"/>
                      </a:cxn>
                    </a:cxnLst>
                    <a:rect l="0" t="0" r="r" b="b"/>
                    <a:pathLst>
                      <a:path w="615" h="274">
                        <a:moveTo>
                          <a:pt x="255" y="29"/>
                        </a:moveTo>
                        <a:lnTo>
                          <a:pt x="204" y="35"/>
                        </a:lnTo>
                        <a:lnTo>
                          <a:pt x="222" y="51"/>
                        </a:lnTo>
                        <a:lnTo>
                          <a:pt x="204" y="51"/>
                        </a:lnTo>
                        <a:lnTo>
                          <a:pt x="200" y="67"/>
                        </a:lnTo>
                        <a:lnTo>
                          <a:pt x="229" y="73"/>
                        </a:lnTo>
                        <a:lnTo>
                          <a:pt x="229" y="85"/>
                        </a:lnTo>
                        <a:lnTo>
                          <a:pt x="194" y="89"/>
                        </a:lnTo>
                        <a:lnTo>
                          <a:pt x="172" y="85"/>
                        </a:lnTo>
                        <a:lnTo>
                          <a:pt x="150" y="85"/>
                        </a:lnTo>
                        <a:lnTo>
                          <a:pt x="121" y="95"/>
                        </a:lnTo>
                        <a:lnTo>
                          <a:pt x="111" y="79"/>
                        </a:lnTo>
                        <a:lnTo>
                          <a:pt x="79" y="73"/>
                        </a:lnTo>
                        <a:lnTo>
                          <a:pt x="50" y="79"/>
                        </a:lnTo>
                        <a:lnTo>
                          <a:pt x="34" y="95"/>
                        </a:lnTo>
                        <a:lnTo>
                          <a:pt x="38" y="101"/>
                        </a:lnTo>
                        <a:lnTo>
                          <a:pt x="28" y="108"/>
                        </a:lnTo>
                        <a:lnTo>
                          <a:pt x="12" y="95"/>
                        </a:lnTo>
                        <a:lnTo>
                          <a:pt x="0" y="112"/>
                        </a:lnTo>
                        <a:lnTo>
                          <a:pt x="6" y="134"/>
                        </a:lnTo>
                        <a:lnTo>
                          <a:pt x="16" y="134"/>
                        </a:lnTo>
                        <a:lnTo>
                          <a:pt x="16" y="146"/>
                        </a:lnTo>
                        <a:lnTo>
                          <a:pt x="28" y="146"/>
                        </a:lnTo>
                        <a:lnTo>
                          <a:pt x="44" y="168"/>
                        </a:lnTo>
                        <a:lnTo>
                          <a:pt x="73" y="156"/>
                        </a:lnTo>
                        <a:lnTo>
                          <a:pt x="99" y="156"/>
                        </a:lnTo>
                        <a:lnTo>
                          <a:pt x="111" y="184"/>
                        </a:lnTo>
                        <a:lnTo>
                          <a:pt x="83" y="191"/>
                        </a:lnTo>
                        <a:lnTo>
                          <a:pt x="79" y="207"/>
                        </a:lnTo>
                        <a:lnTo>
                          <a:pt x="99" y="235"/>
                        </a:lnTo>
                        <a:lnTo>
                          <a:pt x="121" y="241"/>
                        </a:lnTo>
                        <a:lnTo>
                          <a:pt x="121" y="251"/>
                        </a:lnTo>
                        <a:lnTo>
                          <a:pt x="144" y="245"/>
                        </a:lnTo>
                        <a:lnTo>
                          <a:pt x="162" y="257"/>
                        </a:lnTo>
                        <a:lnTo>
                          <a:pt x="178" y="261"/>
                        </a:lnTo>
                        <a:lnTo>
                          <a:pt x="166" y="195"/>
                        </a:lnTo>
                        <a:lnTo>
                          <a:pt x="188" y="191"/>
                        </a:lnTo>
                        <a:lnTo>
                          <a:pt x="200" y="178"/>
                        </a:lnTo>
                        <a:lnTo>
                          <a:pt x="267" y="223"/>
                        </a:lnTo>
                        <a:lnTo>
                          <a:pt x="289" y="223"/>
                        </a:lnTo>
                        <a:lnTo>
                          <a:pt x="305" y="229"/>
                        </a:lnTo>
                        <a:lnTo>
                          <a:pt x="316" y="223"/>
                        </a:lnTo>
                        <a:lnTo>
                          <a:pt x="338" y="241"/>
                        </a:lnTo>
                        <a:lnTo>
                          <a:pt x="354" y="268"/>
                        </a:lnTo>
                        <a:lnTo>
                          <a:pt x="372" y="268"/>
                        </a:lnTo>
                        <a:lnTo>
                          <a:pt x="388" y="274"/>
                        </a:lnTo>
                        <a:lnTo>
                          <a:pt x="399" y="257"/>
                        </a:lnTo>
                        <a:lnTo>
                          <a:pt x="417" y="245"/>
                        </a:lnTo>
                        <a:lnTo>
                          <a:pt x="427" y="235"/>
                        </a:lnTo>
                        <a:lnTo>
                          <a:pt x="455" y="245"/>
                        </a:lnTo>
                        <a:lnTo>
                          <a:pt x="459" y="235"/>
                        </a:lnTo>
                        <a:lnTo>
                          <a:pt x="544" y="241"/>
                        </a:lnTo>
                        <a:lnTo>
                          <a:pt x="565" y="245"/>
                        </a:lnTo>
                        <a:lnTo>
                          <a:pt x="565" y="219"/>
                        </a:lnTo>
                        <a:lnTo>
                          <a:pt x="548" y="191"/>
                        </a:lnTo>
                        <a:lnTo>
                          <a:pt x="583" y="191"/>
                        </a:lnTo>
                        <a:lnTo>
                          <a:pt x="577" y="156"/>
                        </a:lnTo>
                        <a:lnTo>
                          <a:pt x="615" y="152"/>
                        </a:lnTo>
                        <a:lnTo>
                          <a:pt x="605" y="134"/>
                        </a:lnTo>
                        <a:lnTo>
                          <a:pt x="615" y="124"/>
                        </a:lnTo>
                        <a:lnTo>
                          <a:pt x="615" y="112"/>
                        </a:lnTo>
                        <a:lnTo>
                          <a:pt x="565" y="89"/>
                        </a:lnTo>
                        <a:lnTo>
                          <a:pt x="510" y="89"/>
                        </a:lnTo>
                        <a:lnTo>
                          <a:pt x="459" y="41"/>
                        </a:lnTo>
                        <a:lnTo>
                          <a:pt x="439" y="23"/>
                        </a:lnTo>
                        <a:lnTo>
                          <a:pt x="395" y="45"/>
                        </a:lnTo>
                        <a:lnTo>
                          <a:pt x="388" y="35"/>
                        </a:lnTo>
                        <a:lnTo>
                          <a:pt x="350" y="23"/>
                        </a:lnTo>
                        <a:lnTo>
                          <a:pt x="338" y="6"/>
                        </a:lnTo>
                        <a:lnTo>
                          <a:pt x="305" y="0"/>
                        </a:lnTo>
                        <a:lnTo>
                          <a:pt x="299" y="12"/>
                        </a:lnTo>
                        <a:lnTo>
                          <a:pt x="267" y="18"/>
                        </a:lnTo>
                        <a:lnTo>
                          <a:pt x="255" y="29"/>
                        </a:lnTo>
                        <a:lnTo>
                          <a:pt x="255" y="29"/>
                        </a:lnTo>
                        <a:close/>
                        <a:moveTo>
                          <a:pt x="516" y="184"/>
                        </a:moveTo>
                        <a:lnTo>
                          <a:pt x="532" y="178"/>
                        </a:lnTo>
                        <a:lnTo>
                          <a:pt x="532" y="191"/>
                        </a:lnTo>
                        <a:lnTo>
                          <a:pt x="522" y="195"/>
                        </a:lnTo>
                        <a:lnTo>
                          <a:pt x="500" y="195"/>
                        </a:lnTo>
                        <a:lnTo>
                          <a:pt x="478" y="201"/>
                        </a:lnTo>
                        <a:lnTo>
                          <a:pt x="465" y="213"/>
                        </a:lnTo>
                        <a:lnTo>
                          <a:pt x="455" y="213"/>
                        </a:lnTo>
                        <a:lnTo>
                          <a:pt x="455" y="201"/>
                        </a:lnTo>
                        <a:lnTo>
                          <a:pt x="471" y="184"/>
                        </a:lnTo>
                        <a:lnTo>
                          <a:pt x="500" y="178"/>
                        </a:lnTo>
                        <a:lnTo>
                          <a:pt x="516" y="184"/>
                        </a:lnTo>
                        <a:lnTo>
                          <a:pt x="516" y="184"/>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215" name="Freeform 144">
                    <a:extLst>
                      <a:ext uri="{FF2B5EF4-FFF2-40B4-BE49-F238E27FC236}">
                        <a16:creationId xmlns:a16="http://schemas.microsoft.com/office/drawing/2014/main" id="{57406A52-079B-4683-A51A-4AED0FAE17A2}"/>
                      </a:ext>
                    </a:extLst>
                  </p:cNvPr>
                  <p:cNvSpPr>
                    <a:spLocks/>
                  </p:cNvSpPr>
                  <p:nvPr/>
                </p:nvSpPr>
                <p:spPr bwMode="auto">
                  <a:xfrm>
                    <a:off x="3729" y="1597"/>
                    <a:ext cx="140" cy="72"/>
                  </a:xfrm>
                  <a:custGeom>
                    <a:avLst/>
                    <a:gdLst/>
                    <a:ahLst/>
                    <a:cxnLst>
                      <a:cxn ang="0">
                        <a:pos x="118" y="38"/>
                      </a:cxn>
                      <a:cxn ang="0">
                        <a:pos x="112" y="28"/>
                      </a:cxn>
                      <a:cxn ang="0">
                        <a:pos x="79" y="34"/>
                      </a:cxn>
                      <a:cxn ang="0">
                        <a:pos x="41" y="28"/>
                      </a:cxn>
                      <a:cxn ang="0">
                        <a:pos x="29" y="16"/>
                      </a:cxn>
                      <a:cxn ang="0">
                        <a:pos x="45" y="12"/>
                      </a:cxn>
                      <a:cxn ang="0">
                        <a:pos x="41" y="0"/>
                      </a:cxn>
                      <a:cxn ang="0">
                        <a:pos x="23" y="0"/>
                      </a:cxn>
                      <a:cxn ang="0">
                        <a:pos x="19" y="16"/>
                      </a:cxn>
                      <a:cxn ang="0">
                        <a:pos x="12" y="22"/>
                      </a:cxn>
                      <a:cxn ang="0">
                        <a:pos x="0" y="28"/>
                      </a:cxn>
                      <a:cxn ang="0">
                        <a:pos x="12" y="38"/>
                      </a:cxn>
                      <a:cxn ang="0">
                        <a:pos x="19" y="54"/>
                      </a:cxn>
                      <a:cxn ang="0">
                        <a:pos x="12" y="60"/>
                      </a:cxn>
                      <a:cxn ang="0">
                        <a:pos x="23" y="72"/>
                      </a:cxn>
                      <a:cxn ang="0">
                        <a:pos x="57" y="60"/>
                      </a:cxn>
                      <a:cxn ang="0">
                        <a:pos x="67" y="44"/>
                      </a:cxn>
                      <a:cxn ang="0">
                        <a:pos x="83" y="54"/>
                      </a:cxn>
                      <a:cxn ang="0">
                        <a:pos x="83" y="72"/>
                      </a:cxn>
                      <a:cxn ang="0">
                        <a:pos x="102" y="66"/>
                      </a:cxn>
                      <a:cxn ang="0">
                        <a:pos x="106" y="54"/>
                      </a:cxn>
                      <a:cxn ang="0">
                        <a:pos x="140" y="60"/>
                      </a:cxn>
                      <a:cxn ang="0">
                        <a:pos x="134" y="44"/>
                      </a:cxn>
                      <a:cxn ang="0">
                        <a:pos x="118" y="38"/>
                      </a:cxn>
                      <a:cxn ang="0">
                        <a:pos x="118" y="38"/>
                      </a:cxn>
                    </a:cxnLst>
                    <a:rect l="0" t="0" r="r" b="b"/>
                    <a:pathLst>
                      <a:path w="140" h="72">
                        <a:moveTo>
                          <a:pt x="118" y="38"/>
                        </a:moveTo>
                        <a:lnTo>
                          <a:pt x="112" y="28"/>
                        </a:lnTo>
                        <a:lnTo>
                          <a:pt x="79" y="34"/>
                        </a:lnTo>
                        <a:lnTo>
                          <a:pt x="41" y="28"/>
                        </a:lnTo>
                        <a:lnTo>
                          <a:pt x="29" y="16"/>
                        </a:lnTo>
                        <a:lnTo>
                          <a:pt x="45" y="12"/>
                        </a:lnTo>
                        <a:lnTo>
                          <a:pt x="41" y="0"/>
                        </a:lnTo>
                        <a:lnTo>
                          <a:pt x="23" y="0"/>
                        </a:lnTo>
                        <a:lnTo>
                          <a:pt x="19" y="16"/>
                        </a:lnTo>
                        <a:lnTo>
                          <a:pt x="12" y="22"/>
                        </a:lnTo>
                        <a:lnTo>
                          <a:pt x="0" y="28"/>
                        </a:lnTo>
                        <a:lnTo>
                          <a:pt x="12" y="38"/>
                        </a:lnTo>
                        <a:lnTo>
                          <a:pt x="19" y="54"/>
                        </a:lnTo>
                        <a:lnTo>
                          <a:pt x="12" y="60"/>
                        </a:lnTo>
                        <a:lnTo>
                          <a:pt x="23" y="72"/>
                        </a:lnTo>
                        <a:lnTo>
                          <a:pt x="57" y="60"/>
                        </a:lnTo>
                        <a:lnTo>
                          <a:pt x="67" y="44"/>
                        </a:lnTo>
                        <a:lnTo>
                          <a:pt x="83" y="54"/>
                        </a:lnTo>
                        <a:lnTo>
                          <a:pt x="83" y="72"/>
                        </a:lnTo>
                        <a:lnTo>
                          <a:pt x="102" y="66"/>
                        </a:lnTo>
                        <a:lnTo>
                          <a:pt x="106" y="54"/>
                        </a:lnTo>
                        <a:lnTo>
                          <a:pt x="140" y="60"/>
                        </a:lnTo>
                        <a:lnTo>
                          <a:pt x="134" y="44"/>
                        </a:lnTo>
                        <a:lnTo>
                          <a:pt x="118" y="38"/>
                        </a:lnTo>
                        <a:lnTo>
                          <a:pt x="118" y="3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6" name="Freeform 145">
                    <a:extLst>
                      <a:ext uri="{FF2B5EF4-FFF2-40B4-BE49-F238E27FC236}">
                        <a16:creationId xmlns:a16="http://schemas.microsoft.com/office/drawing/2014/main" id="{480E2627-599C-457F-B94C-D94B256CE9E6}"/>
                      </a:ext>
                    </a:extLst>
                  </p:cNvPr>
                  <p:cNvSpPr>
                    <a:spLocks/>
                  </p:cNvSpPr>
                  <p:nvPr/>
                </p:nvSpPr>
                <p:spPr bwMode="auto">
                  <a:xfrm>
                    <a:off x="1808" y="884"/>
                    <a:ext cx="686" cy="366"/>
                  </a:xfrm>
                  <a:custGeom>
                    <a:avLst/>
                    <a:gdLst/>
                    <a:ahLst/>
                    <a:cxnLst>
                      <a:cxn ang="0">
                        <a:pos x="664" y="16"/>
                      </a:cxn>
                      <a:cxn ang="0">
                        <a:pos x="581" y="12"/>
                      </a:cxn>
                      <a:cxn ang="0">
                        <a:pos x="537" y="34"/>
                      </a:cxn>
                      <a:cxn ang="0">
                        <a:pos x="476" y="22"/>
                      </a:cxn>
                      <a:cxn ang="0">
                        <a:pos x="447" y="12"/>
                      </a:cxn>
                      <a:cxn ang="0">
                        <a:pos x="415" y="0"/>
                      </a:cxn>
                      <a:cxn ang="0">
                        <a:pos x="377" y="12"/>
                      </a:cxn>
                      <a:cxn ang="0">
                        <a:pos x="332" y="6"/>
                      </a:cxn>
                      <a:cxn ang="0">
                        <a:pos x="332" y="28"/>
                      </a:cxn>
                      <a:cxn ang="0">
                        <a:pos x="288" y="16"/>
                      </a:cxn>
                      <a:cxn ang="0">
                        <a:pos x="259" y="22"/>
                      </a:cxn>
                      <a:cxn ang="0">
                        <a:pos x="237" y="16"/>
                      </a:cxn>
                      <a:cxn ang="0">
                        <a:pos x="192" y="22"/>
                      </a:cxn>
                      <a:cxn ang="0">
                        <a:pos x="105" y="38"/>
                      </a:cxn>
                      <a:cxn ang="0">
                        <a:pos x="83" y="57"/>
                      </a:cxn>
                      <a:cxn ang="0">
                        <a:pos x="4" y="73"/>
                      </a:cxn>
                      <a:cxn ang="0">
                        <a:pos x="4" y="95"/>
                      </a:cxn>
                      <a:cxn ang="0">
                        <a:pos x="55" y="101"/>
                      </a:cxn>
                      <a:cxn ang="0">
                        <a:pos x="144" y="117"/>
                      </a:cxn>
                      <a:cxn ang="0">
                        <a:pos x="132" y="156"/>
                      </a:cxn>
                      <a:cxn ang="0">
                        <a:pos x="144" y="168"/>
                      </a:cxn>
                      <a:cxn ang="0">
                        <a:pos x="160" y="172"/>
                      </a:cxn>
                      <a:cxn ang="0">
                        <a:pos x="170" y="190"/>
                      </a:cxn>
                      <a:cxn ang="0">
                        <a:pos x="144" y="190"/>
                      </a:cxn>
                      <a:cxn ang="0">
                        <a:pos x="166" y="213"/>
                      </a:cxn>
                      <a:cxn ang="0">
                        <a:pos x="126" y="235"/>
                      </a:cxn>
                      <a:cxn ang="0">
                        <a:pos x="115" y="261"/>
                      </a:cxn>
                      <a:cxn ang="0">
                        <a:pos x="121" y="279"/>
                      </a:cxn>
                      <a:cxn ang="0">
                        <a:pos x="121" y="289"/>
                      </a:cxn>
                      <a:cxn ang="0">
                        <a:pos x="126" y="302"/>
                      </a:cxn>
                      <a:cxn ang="0">
                        <a:pos x="144" y="340"/>
                      </a:cxn>
                      <a:cxn ang="0">
                        <a:pos x="176" y="346"/>
                      </a:cxn>
                      <a:cxn ang="0">
                        <a:pos x="204" y="362"/>
                      </a:cxn>
                      <a:cxn ang="0">
                        <a:pos x="227" y="318"/>
                      </a:cxn>
                      <a:cxn ang="0">
                        <a:pos x="275" y="283"/>
                      </a:cxn>
                      <a:cxn ang="0">
                        <a:pos x="310" y="267"/>
                      </a:cxn>
                      <a:cxn ang="0">
                        <a:pos x="381" y="229"/>
                      </a:cxn>
                      <a:cxn ang="0">
                        <a:pos x="537" y="194"/>
                      </a:cxn>
                      <a:cxn ang="0">
                        <a:pos x="464" y="190"/>
                      </a:cxn>
                      <a:cxn ang="0">
                        <a:pos x="492" y="178"/>
                      </a:cxn>
                      <a:cxn ang="0">
                        <a:pos x="510" y="168"/>
                      </a:cxn>
                      <a:cxn ang="0">
                        <a:pos x="530" y="178"/>
                      </a:cxn>
                      <a:cxn ang="0">
                        <a:pos x="549" y="178"/>
                      </a:cxn>
                      <a:cxn ang="0">
                        <a:pos x="520" y="156"/>
                      </a:cxn>
                      <a:cxn ang="0">
                        <a:pos x="530" y="150"/>
                      </a:cxn>
                      <a:cxn ang="0">
                        <a:pos x="543" y="134"/>
                      </a:cxn>
                      <a:cxn ang="0">
                        <a:pos x="571" y="127"/>
                      </a:cxn>
                      <a:cxn ang="0">
                        <a:pos x="581" y="123"/>
                      </a:cxn>
                      <a:cxn ang="0">
                        <a:pos x="587" y="111"/>
                      </a:cxn>
                      <a:cxn ang="0">
                        <a:pos x="587" y="95"/>
                      </a:cxn>
                      <a:cxn ang="0">
                        <a:pos x="597" y="117"/>
                      </a:cxn>
                      <a:cxn ang="0">
                        <a:pos x="609" y="101"/>
                      </a:cxn>
                      <a:cxn ang="0">
                        <a:pos x="565" y="73"/>
                      </a:cxn>
                      <a:cxn ang="0">
                        <a:pos x="609" y="44"/>
                      </a:cxn>
                      <a:cxn ang="0">
                        <a:pos x="686" y="28"/>
                      </a:cxn>
                    </a:cxnLst>
                    <a:rect l="0" t="0" r="r" b="b"/>
                    <a:pathLst>
                      <a:path w="686" h="366">
                        <a:moveTo>
                          <a:pt x="686" y="28"/>
                        </a:moveTo>
                        <a:lnTo>
                          <a:pt x="664" y="16"/>
                        </a:lnTo>
                        <a:lnTo>
                          <a:pt x="565" y="38"/>
                        </a:lnTo>
                        <a:lnTo>
                          <a:pt x="581" y="12"/>
                        </a:lnTo>
                        <a:lnTo>
                          <a:pt x="553" y="16"/>
                        </a:lnTo>
                        <a:lnTo>
                          <a:pt x="537" y="34"/>
                        </a:lnTo>
                        <a:lnTo>
                          <a:pt x="537" y="16"/>
                        </a:lnTo>
                        <a:lnTo>
                          <a:pt x="476" y="22"/>
                        </a:lnTo>
                        <a:lnTo>
                          <a:pt x="526" y="6"/>
                        </a:lnTo>
                        <a:lnTo>
                          <a:pt x="447" y="12"/>
                        </a:lnTo>
                        <a:lnTo>
                          <a:pt x="447" y="0"/>
                        </a:lnTo>
                        <a:lnTo>
                          <a:pt x="415" y="0"/>
                        </a:lnTo>
                        <a:lnTo>
                          <a:pt x="403" y="12"/>
                        </a:lnTo>
                        <a:lnTo>
                          <a:pt x="377" y="12"/>
                        </a:lnTo>
                        <a:lnTo>
                          <a:pt x="377" y="0"/>
                        </a:lnTo>
                        <a:lnTo>
                          <a:pt x="332" y="6"/>
                        </a:lnTo>
                        <a:lnTo>
                          <a:pt x="354" y="16"/>
                        </a:lnTo>
                        <a:lnTo>
                          <a:pt x="332" y="28"/>
                        </a:lnTo>
                        <a:lnTo>
                          <a:pt x="326" y="16"/>
                        </a:lnTo>
                        <a:lnTo>
                          <a:pt x="288" y="16"/>
                        </a:lnTo>
                        <a:lnTo>
                          <a:pt x="275" y="28"/>
                        </a:lnTo>
                        <a:lnTo>
                          <a:pt x="259" y="22"/>
                        </a:lnTo>
                        <a:lnTo>
                          <a:pt x="243" y="28"/>
                        </a:lnTo>
                        <a:lnTo>
                          <a:pt x="237" y="16"/>
                        </a:lnTo>
                        <a:lnTo>
                          <a:pt x="188" y="12"/>
                        </a:lnTo>
                        <a:lnTo>
                          <a:pt x="192" y="22"/>
                        </a:lnTo>
                        <a:lnTo>
                          <a:pt x="150" y="28"/>
                        </a:lnTo>
                        <a:lnTo>
                          <a:pt x="105" y="38"/>
                        </a:lnTo>
                        <a:lnTo>
                          <a:pt x="115" y="51"/>
                        </a:lnTo>
                        <a:lnTo>
                          <a:pt x="83" y="57"/>
                        </a:lnTo>
                        <a:lnTo>
                          <a:pt x="0" y="61"/>
                        </a:lnTo>
                        <a:lnTo>
                          <a:pt x="4" y="73"/>
                        </a:lnTo>
                        <a:lnTo>
                          <a:pt x="61" y="83"/>
                        </a:lnTo>
                        <a:lnTo>
                          <a:pt x="4" y="95"/>
                        </a:lnTo>
                        <a:lnTo>
                          <a:pt x="20" y="111"/>
                        </a:lnTo>
                        <a:lnTo>
                          <a:pt x="55" y="101"/>
                        </a:lnTo>
                        <a:lnTo>
                          <a:pt x="93" y="101"/>
                        </a:lnTo>
                        <a:lnTo>
                          <a:pt x="144" y="117"/>
                        </a:lnTo>
                        <a:lnTo>
                          <a:pt x="144" y="146"/>
                        </a:lnTo>
                        <a:lnTo>
                          <a:pt x="132" y="156"/>
                        </a:lnTo>
                        <a:lnTo>
                          <a:pt x="132" y="178"/>
                        </a:lnTo>
                        <a:lnTo>
                          <a:pt x="144" y="168"/>
                        </a:lnTo>
                        <a:lnTo>
                          <a:pt x="150" y="156"/>
                        </a:lnTo>
                        <a:lnTo>
                          <a:pt x="160" y="172"/>
                        </a:lnTo>
                        <a:lnTo>
                          <a:pt x="176" y="178"/>
                        </a:lnTo>
                        <a:lnTo>
                          <a:pt x="170" y="190"/>
                        </a:lnTo>
                        <a:lnTo>
                          <a:pt x="150" y="178"/>
                        </a:lnTo>
                        <a:lnTo>
                          <a:pt x="144" y="190"/>
                        </a:lnTo>
                        <a:lnTo>
                          <a:pt x="166" y="200"/>
                        </a:lnTo>
                        <a:lnTo>
                          <a:pt x="166" y="213"/>
                        </a:lnTo>
                        <a:lnTo>
                          <a:pt x="138" y="213"/>
                        </a:lnTo>
                        <a:lnTo>
                          <a:pt x="126" y="235"/>
                        </a:lnTo>
                        <a:lnTo>
                          <a:pt x="109" y="245"/>
                        </a:lnTo>
                        <a:lnTo>
                          <a:pt x="115" y="261"/>
                        </a:lnTo>
                        <a:lnTo>
                          <a:pt x="105" y="261"/>
                        </a:lnTo>
                        <a:lnTo>
                          <a:pt x="121" y="279"/>
                        </a:lnTo>
                        <a:lnTo>
                          <a:pt x="105" y="283"/>
                        </a:lnTo>
                        <a:lnTo>
                          <a:pt x="121" y="289"/>
                        </a:lnTo>
                        <a:lnTo>
                          <a:pt x="115" y="302"/>
                        </a:lnTo>
                        <a:lnTo>
                          <a:pt x="126" y="302"/>
                        </a:lnTo>
                        <a:lnTo>
                          <a:pt x="126" y="318"/>
                        </a:lnTo>
                        <a:lnTo>
                          <a:pt x="144" y="340"/>
                        </a:lnTo>
                        <a:lnTo>
                          <a:pt x="154" y="350"/>
                        </a:lnTo>
                        <a:lnTo>
                          <a:pt x="176" y="346"/>
                        </a:lnTo>
                        <a:lnTo>
                          <a:pt x="192" y="366"/>
                        </a:lnTo>
                        <a:lnTo>
                          <a:pt x="204" y="362"/>
                        </a:lnTo>
                        <a:lnTo>
                          <a:pt x="227" y="334"/>
                        </a:lnTo>
                        <a:lnTo>
                          <a:pt x="227" y="318"/>
                        </a:lnTo>
                        <a:lnTo>
                          <a:pt x="259" y="302"/>
                        </a:lnTo>
                        <a:lnTo>
                          <a:pt x="275" y="283"/>
                        </a:lnTo>
                        <a:lnTo>
                          <a:pt x="271" y="267"/>
                        </a:lnTo>
                        <a:lnTo>
                          <a:pt x="310" y="267"/>
                        </a:lnTo>
                        <a:lnTo>
                          <a:pt x="371" y="251"/>
                        </a:lnTo>
                        <a:lnTo>
                          <a:pt x="381" y="229"/>
                        </a:lnTo>
                        <a:lnTo>
                          <a:pt x="425" y="229"/>
                        </a:lnTo>
                        <a:lnTo>
                          <a:pt x="537" y="194"/>
                        </a:lnTo>
                        <a:lnTo>
                          <a:pt x="510" y="190"/>
                        </a:lnTo>
                        <a:lnTo>
                          <a:pt x="464" y="190"/>
                        </a:lnTo>
                        <a:lnTo>
                          <a:pt x="460" y="178"/>
                        </a:lnTo>
                        <a:lnTo>
                          <a:pt x="492" y="178"/>
                        </a:lnTo>
                        <a:lnTo>
                          <a:pt x="470" y="168"/>
                        </a:lnTo>
                        <a:lnTo>
                          <a:pt x="510" y="168"/>
                        </a:lnTo>
                        <a:lnTo>
                          <a:pt x="514" y="184"/>
                        </a:lnTo>
                        <a:lnTo>
                          <a:pt x="530" y="178"/>
                        </a:lnTo>
                        <a:lnTo>
                          <a:pt x="537" y="190"/>
                        </a:lnTo>
                        <a:lnTo>
                          <a:pt x="549" y="178"/>
                        </a:lnTo>
                        <a:lnTo>
                          <a:pt x="543" y="162"/>
                        </a:lnTo>
                        <a:lnTo>
                          <a:pt x="520" y="156"/>
                        </a:lnTo>
                        <a:lnTo>
                          <a:pt x="504" y="146"/>
                        </a:lnTo>
                        <a:lnTo>
                          <a:pt x="530" y="150"/>
                        </a:lnTo>
                        <a:lnTo>
                          <a:pt x="549" y="156"/>
                        </a:lnTo>
                        <a:lnTo>
                          <a:pt x="543" y="134"/>
                        </a:lnTo>
                        <a:lnTo>
                          <a:pt x="559" y="140"/>
                        </a:lnTo>
                        <a:lnTo>
                          <a:pt x="571" y="127"/>
                        </a:lnTo>
                        <a:lnTo>
                          <a:pt x="559" y="123"/>
                        </a:lnTo>
                        <a:lnTo>
                          <a:pt x="581" y="123"/>
                        </a:lnTo>
                        <a:lnTo>
                          <a:pt x="571" y="111"/>
                        </a:lnTo>
                        <a:lnTo>
                          <a:pt x="587" y="111"/>
                        </a:lnTo>
                        <a:lnTo>
                          <a:pt x="571" y="95"/>
                        </a:lnTo>
                        <a:lnTo>
                          <a:pt x="587" y="95"/>
                        </a:lnTo>
                        <a:lnTo>
                          <a:pt x="597" y="105"/>
                        </a:lnTo>
                        <a:lnTo>
                          <a:pt x="597" y="117"/>
                        </a:lnTo>
                        <a:lnTo>
                          <a:pt x="615" y="117"/>
                        </a:lnTo>
                        <a:lnTo>
                          <a:pt x="609" y="101"/>
                        </a:lnTo>
                        <a:lnTo>
                          <a:pt x="615" y="73"/>
                        </a:lnTo>
                        <a:lnTo>
                          <a:pt x="565" y="73"/>
                        </a:lnTo>
                        <a:lnTo>
                          <a:pt x="597" y="57"/>
                        </a:lnTo>
                        <a:lnTo>
                          <a:pt x="609" y="44"/>
                        </a:lnTo>
                        <a:lnTo>
                          <a:pt x="686" y="28"/>
                        </a:lnTo>
                        <a:lnTo>
                          <a:pt x="686" y="2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7" name="Freeform 146">
                    <a:extLst>
                      <a:ext uri="{FF2B5EF4-FFF2-40B4-BE49-F238E27FC236}">
                        <a16:creationId xmlns:a16="http://schemas.microsoft.com/office/drawing/2014/main" id="{47CC7C82-9D34-43DE-A17B-326F6C4C09A0}"/>
                      </a:ext>
                    </a:extLst>
                  </p:cNvPr>
                  <p:cNvSpPr>
                    <a:spLocks/>
                  </p:cNvSpPr>
                  <p:nvPr/>
                </p:nvSpPr>
                <p:spPr bwMode="auto">
                  <a:xfrm>
                    <a:off x="1923" y="1074"/>
                    <a:ext cx="35" cy="16"/>
                  </a:xfrm>
                  <a:custGeom>
                    <a:avLst/>
                    <a:gdLst/>
                    <a:ahLst/>
                    <a:cxnLst>
                      <a:cxn ang="0">
                        <a:pos x="0" y="4"/>
                      </a:cxn>
                      <a:cxn ang="0">
                        <a:pos x="6" y="16"/>
                      </a:cxn>
                      <a:cxn ang="0">
                        <a:pos x="35" y="10"/>
                      </a:cxn>
                      <a:cxn ang="0">
                        <a:pos x="11" y="0"/>
                      </a:cxn>
                      <a:cxn ang="0">
                        <a:pos x="0" y="4"/>
                      </a:cxn>
                      <a:cxn ang="0">
                        <a:pos x="0" y="4"/>
                      </a:cxn>
                    </a:cxnLst>
                    <a:rect l="0" t="0" r="r" b="b"/>
                    <a:pathLst>
                      <a:path w="35" h="16">
                        <a:moveTo>
                          <a:pt x="0" y="4"/>
                        </a:moveTo>
                        <a:lnTo>
                          <a:pt x="6" y="16"/>
                        </a:lnTo>
                        <a:lnTo>
                          <a:pt x="35" y="10"/>
                        </a:lnTo>
                        <a:lnTo>
                          <a:pt x="11" y="0"/>
                        </a:lnTo>
                        <a:lnTo>
                          <a:pt x="0" y="4"/>
                        </a:lnTo>
                        <a:lnTo>
                          <a:pt x="0"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8" name="Freeform 147">
                    <a:extLst>
                      <a:ext uri="{FF2B5EF4-FFF2-40B4-BE49-F238E27FC236}">
                        <a16:creationId xmlns:a16="http://schemas.microsoft.com/office/drawing/2014/main" id="{457895C9-F4AC-495C-AF78-B29336029856}"/>
                      </a:ext>
                    </a:extLst>
                  </p:cNvPr>
                  <p:cNvSpPr>
                    <a:spLocks/>
                  </p:cNvSpPr>
                  <p:nvPr/>
                </p:nvSpPr>
                <p:spPr bwMode="auto">
                  <a:xfrm>
                    <a:off x="2300" y="1129"/>
                    <a:ext cx="144" cy="61"/>
                  </a:xfrm>
                  <a:custGeom>
                    <a:avLst/>
                    <a:gdLst/>
                    <a:ahLst/>
                    <a:cxnLst>
                      <a:cxn ang="0">
                        <a:pos x="144" y="28"/>
                      </a:cxn>
                      <a:cxn ang="0">
                        <a:pos x="128" y="16"/>
                      </a:cxn>
                      <a:cxn ang="0">
                        <a:pos x="117" y="0"/>
                      </a:cxn>
                      <a:cxn ang="0">
                        <a:pos x="89" y="12"/>
                      </a:cxn>
                      <a:cxn ang="0">
                        <a:pos x="67" y="12"/>
                      </a:cxn>
                      <a:cxn ang="0">
                        <a:pos x="45" y="22"/>
                      </a:cxn>
                      <a:cxn ang="0">
                        <a:pos x="22" y="6"/>
                      </a:cxn>
                      <a:cxn ang="0">
                        <a:pos x="6" y="16"/>
                      </a:cxn>
                      <a:cxn ang="0">
                        <a:pos x="18" y="28"/>
                      </a:cxn>
                      <a:cxn ang="0">
                        <a:pos x="0" y="34"/>
                      </a:cxn>
                      <a:cxn ang="0">
                        <a:pos x="22" y="38"/>
                      </a:cxn>
                      <a:cxn ang="0">
                        <a:pos x="28" y="57"/>
                      </a:cxn>
                      <a:cxn ang="0">
                        <a:pos x="57" y="61"/>
                      </a:cxn>
                      <a:cxn ang="0">
                        <a:pos x="105" y="44"/>
                      </a:cxn>
                      <a:cxn ang="0">
                        <a:pos x="128" y="44"/>
                      </a:cxn>
                      <a:cxn ang="0">
                        <a:pos x="144" y="28"/>
                      </a:cxn>
                      <a:cxn ang="0">
                        <a:pos x="144" y="28"/>
                      </a:cxn>
                    </a:cxnLst>
                    <a:rect l="0" t="0" r="r" b="b"/>
                    <a:pathLst>
                      <a:path w="144" h="61">
                        <a:moveTo>
                          <a:pt x="144" y="28"/>
                        </a:moveTo>
                        <a:lnTo>
                          <a:pt x="128" y="16"/>
                        </a:lnTo>
                        <a:lnTo>
                          <a:pt x="117" y="0"/>
                        </a:lnTo>
                        <a:lnTo>
                          <a:pt x="89" y="12"/>
                        </a:lnTo>
                        <a:lnTo>
                          <a:pt x="67" y="12"/>
                        </a:lnTo>
                        <a:lnTo>
                          <a:pt x="45" y="22"/>
                        </a:lnTo>
                        <a:lnTo>
                          <a:pt x="22" y="6"/>
                        </a:lnTo>
                        <a:lnTo>
                          <a:pt x="6" y="16"/>
                        </a:lnTo>
                        <a:lnTo>
                          <a:pt x="18" y="28"/>
                        </a:lnTo>
                        <a:lnTo>
                          <a:pt x="0" y="34"/>
                        </a:lnTo>
                        <a:lnTo>
                          <a:pt x="22" y="38"/>
                        </a:lnTo>
                        <a:lnTo>
                          <a:pt x="28" y="57"/>
                        </a:lnTo>
                        <a:lnTo>
                          <a:pt x="57" y="61"/>
                        </a:lnTo>
                        <a:lnTo>
                          <a:pt x="105" y="44"/>
                        </a:lnTo>
                        <a:lnTo>
                          <a:pt x="128" y="44"/>
                        </a:lnTo>
                        <a:lnTo>
                          <a:pt x="144" y="28"/>
                        </a:lnTo>
                        <a:lnTo>
                          <a:pt x="144" y="2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9" name="Freeform 148">
                    <a:extLst>
                      <a:ext uri="{FF2B5EF4-FFF2-40B4-BE49-F238E27FC236}">
                        <a16:creationId xmlns:a16="http://schemas.microsoft.com/office/drawing/2014/main" id="{09F674A8-0523-4529-B884-DF9859A1D947}"/>
                      </a:ext>
                    </a:extLst>
                  </p:cNvPr>
                  <p:cNvSpPr>
                    <a:spLocks/>
                  </p:cNvSpPr>
                  <p:nvPr/>
                </p:nvSpPr>
                <p:spPr bwMode="auto">
                  <a:xfrm>
                    <a:off x="2739" y="918"/>
                    <a:ext cx="170" cy="55"/>
                  </a:xfrm>
                  <a:custGeom>
                    <a:avLst/>
                    <a:gdLst/>
                    <a:ahLst/>
                    <a:cxnLst>
                      <a:cxn ang="0">
                        <a:pos x="170" y="4"/>
                      </a:cxn>
                      <a:cxn ang="0">
                        <a:pos x="144" y="0"/>
                      </a:cxn>
                      <a:cxn ang="0">
                        <a:pos x="122" y="4"/>
                      </a:cxn>
                      <a:cxn ang="0">
                        <a:pos x="106" y="4"/>
                      </a:cxn>
                      <a:cxn ang="0">
                        <a:pos x="87" y="10"/>
                      </a:cxn>
                      <a:cxn ang="0">
                        <a:pos x="61" y="10"/>
                      </a:cxn>
                      <a:cxn ang="0">
                        <a:pos x="61" y="17"/>
                      </a:cxn>
                      <a:cxn ang="0">
                        <a:pos x="43" y="10"/>
                      </a:cxn>
                      <a:cxn ang="0">
                        <a:pos x="27" y="17"/>
                      </a:cxn>
                      <a:cxn ang="0">
                        <a:pos x="23" y="10"/>
                      </a:cxn>
                      <a:cxn ang="0">
                        <a:pos x="0" y="17"/>
                      </a:cxn>
                      <a:cxn ang="0">
                        <a:pos x="27" y="27"/>
                      </a:cxn>
                      <a:cxn ang="0">
                        <a:pos x="49" y="49"/>
                      </a:cxn>
                      <a:cxn ang="0">
                        <a:pos x="71" y="55"/>
                      </a:cxn>
                      <a:cxn ang="0">
                        <a:pos x="106" y="33"/>
                      </a:cxn>
                      <a:cxn ang="0">
                        <a:pos x="122" y="33"/>
                      </a:cxn>
                      <a:cxn ang="0">
                        <a:pos x="132" y="45"/>
                      </a:cxn>
                      <a:cxn ang="0">
                        <a:pos x="148" y="49"/>
                      </a:cxn>
                      <a:cxn ang="0">
                        <a:pos x="160" y="45"/>
                      </a:cxn>
                      <a:cxn ang="0">
                        <a:pos x="144" y="33"/>
                      </a:cxn>
                      <a:cxn ang="0">
                        <a:pos x="138" y="17"/>
                      </a:cxn>
                      <a:cxn ang="0">
                        <a:pos x="154" y="17"/>
                      </a:cxn>
                      <a:cxn ang="0">
                        <a:pos x="170" y="27"/>
                      </a:cxn>
                      <a:cxn ang="0">
                        <a:pos x="170" y="4"/>
                      </a:cxn>
                      <a:cxn ang="0">
                        <a:pos x="170" y="4"/>
                      </a:cxn>
                    </a:cxnLst>
                    <a:rect l="0" t="0" r="r" b="b"/>
                    <a:pathLst>
                      <a:path w="170" h="55">
                        <a:moveTo>
                          <a:pt x="170" y="4"/>
                        </a:moveTo>
                        <a:lnTo>
                          <a:pt x="144" y="0"/>
                        </a:lnTo>
                        <a:lnTo>
                          <a:pt x="122" y="4"/>
                        </a:lnTo>
                        <a:lnTo>
                          <a:pt x="106" y="4"/>
                        </a:lnTo>
                        <a:lnTo>
                          <a:pt x="87" y="10"/>
                        </a:lnTo>
                        <a:lnTo>
                          <a:pt x="61" y="10"/>
                        </a:lnTo>
                        <a:lnTo>
                          <a:pt x="61" y="17"/>
                        </a:lnTo>
                        <a:lnTo>
                          <a:pt x="43" y="10"/>
                        </a:lnTo>
                        <a:lnTo>
                          <a:pt x="27" y="17"/>
                        </a:lnTo>
                        <a:lnTo>
                          <a:pt x="23" y="10"/>
                        </a:lnTo>
                        <a:lnTo>
                          <a:pt x="0" y="17"/>
                        </a:lnTo>
                        <a:lnTo>
                          <a:pt x="27" y="27"/>
                        </a:lnTo>
                        <a:lnTo>
                          <a:pt x="49" y="49"/>
                        </a:lnTo>
                        <a:lnTo>
                          <a:pt x="71" y="55"/>
                        </a:lnTo>
                        <a:lnTo>
                          <a:pt x="106" y="33"/>
                        </a:lnTo>
                        <a:lnTo>
                          <a:pt x="122" y="33"/>
                        </a:lnTo>
                        <a:lnTo>
                          <a:pt x="132" y="45"/>
                        </a:lnTo>
                        <a:lnTo>
                          <a:pt x="148" y="49"/>
                        </a:lnTo>
                        <a:lnTo>
                          <a:pt x="160" y="45"/>
                        </a:lnTo>
                        <a:lnTo>
                          <a:pt x="144" y="33"/>
                        </a:lnTo>
                        <a:lnTo>
                          <a:pt x="138" y="17"/>
                        </a:lnTo>
                        <a:lnTo>
                          <a:pt x="154" y="17"/>
                        </a:lnTo>
                        <a:lnTo>
                          <a:pt x="170" y="27"/>
                        </a:lnTo>
                        <a:lnTo>
                          <a:pt x="170" y="4"/>
                        </a:lnTo>
                        <a:lnTo>
                          <a:pt x="170"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0" name="Freeform 149">
                    <a:extLst>
                      <a:ext uri="{FF2B5EF4-FFF2-40B4-BE49-F238E27FC236}">
                        <a16:creationId xmlns:a16="http://schemas.microsoft.com/office/drawing/2014/main" id="{1F842BB7-AC86-4B16-B72C-94A88E8C4B29}"/>
                      </a:ext>
                    </a:extLst>
                  </p:cNvPr>
                  <p:cNvSpPr>
                    <a:spLocks/>
                  </p:cNvSpPr>
                  <p:nvPr/>
                </p:nvSpPr>
                <p:spPr bwMode="auto">
                  <a:xfrm>
                    <a:off x="2683" y="1056"/>
                    <a:ext cx="332" cy="219"/>
                  </a:xfrm>
                  <a:custGeom>
                    <a:avLst/>
                    <a:gdLst/>
                    <a:ahLst/>
                    <a:cxnLst>
                      <a:cxn ang="0">
                        <a:pos x="243" y="0"/>
                      </a:cxn>
                      <a:cxn ang="0">
                        <a:pos x="232" y="18"/>
                      </a:cxn>
                      <a:cxn ang="0">
                        <a:pos x="204" y="12"/>
                      </a:cxn>
                      <a:cxn ang="0">
                        <a:pos x="194" y="22"/>
                      </a:cxn>
                      <a:cxn ang="0">
                        <a:pos x="149" y="34"/>
                      </a:cxn>
                      <a:cxn ang="0">
                        <a:pos x="143" y="45"/>
                      </a:cxn>
                      <a:cxn ang="0">
                        <a:pos x="111" y="51"/>
                      </a:cxn>
                      <a:cxn ang="0">
                        <a:pos x="133" y="67"/>
                      </a:cxn>
                      <a:cxn ang="0">
                        <a:pos x="117" y="79"/>
                      </a:cxn>
                      <a:cxn ang="0">
                        <a:pos x="99" y="101"/>
                      </a:cxn>
                      <a:cxn ang="0">
                        <a:pos x="83" y="111"/>
                      </a:cxn>
                      <a:cxn ang="0">
                        <a:pos x="56" y="124"/>
                      </a:cxn>
                      <a:cxn ang="0">
                        <a:pos x="38" y="134"/>
                      </a:cxn>
                      <a:cxn ang="0">
                        <a:pos x="12" y="152"/>
                      </a:cxn>
                      <a:cxn ang="0">
                        <a:pos x="22" y="168"/>
                      </a:cxn>
                      <a:cxn ang="0">
                        <a:pos x="22" y="184"/>
                      </a:cxn>
                      <a:cxn ang="0">
                        <a:pos x="32" y="200"/>
                      </a:cxn>
                      <a:cxn ang="0">
                        <a:pos x="56" y="219"/>
                      </a:cxn>
                      <a:cxn ang="0">
                        <a:pos x="105" y="207"/>
                      </a:cxn>
                      <a:cxn ang="0">
                        <a:pos x="121" y="168"/>
                      </a:cxn>
                      <a:cxn ang="0">
                        <a:pos x="121" y="124"/>
                      </a:cxn>
                      <a:cxn ang="0">
                        <a:pos x="143" y="95"/>
                      </a:cxn>
                      <a:cxn ang="0">
                        <a:pos x="222" y="34"/>
                      </a:cxn>
                      <a:cxn ang="0">
                        <a:pos x="277" y="41"/>
                      </a:cxn>
                      <a:cxn ang="0">
                        <a:pos x="299" y="18"/>
                      </a:cxn>
                      <a:cxn ang="0">
                        <a:pos x="332" y="18"/>
                      </a:cxn>
                      <a:cxn ang="0">
                        <a:pos x="277" y="6"/>
                      </a:cxn>
                      <a:cxn ang="0">
                        <a:pos x="269" y="8"/>
                      </a:cxn>
                      <a:cxn ang="0">
                        <a:pos x="265" y="8"/>
                      </a:cxn>
                      <a:cxn ang="0">
                        <a:pos x="261" y="8"/>
                      </a:cxn>
                      <a:cxn ang="0">
                        <a:pos x="261" y="6"/>
                      </a:cxn>
                      <a:cxn ang="0">
                        <a:pos x="261" y="0"/>
                      </a:cxn>
                    </a:cxnLst>
                    <a:rect l="0" t="0" r="r" b="b"/>
                    <a:pathLst>
                      <a:path w="332" h="219">
                        <a:moveTo>
                          <a:pt x="261" y="0"/>
                        </a:moveTo>
                        <a:lnTo>
                          <a:pt x="243" y="0"/>
                        </a:lnTo>
                        <a:lnTo>
                          <a:pt x="249" y="12"/>
                        </a:lnTo>
                        <a:lnTo>
                          <a:pt x="232" y="18"/>
                        </a:lnTo>
                        <a:lnTo>
                          <a:pt x="226" y="6"/>
                        </a:lnTo>
                        <a:lnTo>
                          <a:pt x="204" y="12"/>
                        </a:lnTo>
                        <a:lnTo>
                          <a:pt x="210" y="22"/>
                        </a:lnTo>
                        <a:lnTo>
                          <a:pt x="194" y="22"/>
                        </a:lnTo>
                        <a:lnTo>
                          <a:pt x="188" y="18"/>
                        </a:lnTo>
                        <a:lnTo>
                          <a:pt x="149" y="34"/>
                        </a:lnTo>
                        <a:lnTo>
                          <a:pt x="156" y="41"/>
                        </a:lnTo>
                        <a:lnTo>
                          <a:pt x="143" y="45"/>
                        </a:lnTo>
                        <a:lnTo>
                          <a:pt x="133" y="28"/>
                        </a:lnTo>
                        <a:lnTo>
                          <a:pt x="111" y="51"/>
                        </a:lnTo>
                        <a:lnTo>
                          <a:pt x="127" y="51"/>
                        </a:lnTo>
                        <a:lnTo>
                          <a:pt x="133" y="67"/>
                        </a:lnTo>
                        <a:lnTo>
                          <a:pt x="117" y="67"/>
                        </a:lnTo>
                        <a:lnTo>
                          <a:pt x="117" y="79"/>
                        </a:lnTo>
                        <a:lnTo>
                          <a:pt x="111" y="85"/>
                        </a:lnTo>
                        <a:lnTo>
                          <a:pt x="99" y="101"/>
                        </a:lnTo>
                        <a:lnTo>
                          <a:pt x="99" y="107"/>
                        </a:lnTo>
                        <a:lnTo>
                          <a:pt x="83" y="111"/>
                        </a:lnTo>
                        <a:lnTo>
                          <a:pt x="73" y="124"/>
                        </a:lnTo>
                        <a:lnTo>
                          <a:pt x="56" y="124"/>
                        </a:lnTo>
                        <a:lnTo>
                          <a:pt x="56" y="134"/>
                        </a:lnTo>
                        <a:lnTo>
                          <a:pt x="38" y="134"/>
                        </a:lnTo>
                        <a:lnTo>
                          <a:pt x="32" y="146"/>
                        </a:lnTo>
                        <a:lnTo>
                          <a:pt x="12" y="152"/>
                        </a:lnTo>
                        <a:lnTo>
                          <a:pt x="0" y="162"/>
                        </a:lnTo>
                        <a:lnTo>
                          <a:pt x="22" y="168"/>
                        </a:lnTo>
                        <a:lnTo>
                          <a:pt x="6" y="174"/>
                        </a:lnTo>
                        <a:lnTo>
                          <a:pt x="22" y="184"/>
                        </a:lnTo>
                        <a:lnTo>
                          <a:pt x="12" y="194"/>
                        </a:lnTo>
                        <a:lnTo>
                          <a:pt x="32" y="200"/>
                        </a:lnTo>
                        <a:lnTo>
                          <a:pt x="22" y="213"/>
                        </a:lnTo>
                        <a:lnTo>
                          <a:pt x="56" y="219"/>
                        </a:lnTo>
                        <a:lnTo>
                          <a:pt x="89" y="194"/>
                        </a:lnTo>
                        <a:lnTo>
                          <a:pt x="105" y="207"/>
                        </a:lnTo>
                        <a:lnTo>
                          <a:pt x="117" y="190"/>
                        </a:lnTo>
                        <a:lnTo>
                          <a:pt x="121" y="168"/>
                        </a:lnTo>
                        <a:lnTo>
                          <a:pt x="111" y="152"/>
                        </a:lnTo>
                        <a:lnTo>
                          <a:pt x="121" y="124"/>
                        </a:lnTo>
                        <a:lnTo>
                          <a:pt x="139" y="117"/>
                        </a:lnTo>
                        <a:lnTo>
                          <a:pt x="143" y="95"/>
                        </a:lnTo>
                        <a:lnTo>
                          <a:pt x="178" y="45"/>
                        </a:lnTo>
                        <a:lnTo>
                          <a:pt x="222" y="34"/>
                        </a:lnTo>
                        <a:lnTo>
                          <a:pt x="243" y="45"/>
                        </a:lnTo>
                        <a:lnTo>
                          <a:pt x="277" y="41"/>
                        </a:lnTo>
                        <a:lnTo>
                          <a:pt x="277" y="22"/>
                        </a:lnTo>
                        <a:lnTo>
                          <a:pt x="299" y="18"/>
                        </a:lnTo>
                        <a:lnTo>
                          <a:pt x="322" y="34"/>
                        </a:lnTo>
                        <a:lnTo>
                          <a:pt x="332" y="18"/>
                        </a:lnTo>
                        <a:lnTo>
                          <a:pt x="305" y="6"/>
                        </a:lnTo>
                        <a:lnTo>
                          <a:pt x="277" y="6"/>
                        </a:lnTo>
                        <a:lnTo>
                          <a:pt x="273" y="6"/>
                        </a:lnTo>
                        <a:lnTo>
                          <a:pt x="269" y="8"/>
                        </a:lnTo>
                        <a:lnTo>
                          <a:pt x="267" y="8"/>
                        </a:lnTo>
                        <a:lnTo>
                          <a:pt x="265" y="8"/>
                        </a:lnTo>
                        <a:lnTo>
                          <a:pt x="263" y="8"/>
                        </a:lnTo>
                        <a:lnTo>
                          <a:pt x="261" y="8"/>
                        </a:lnTo>
                        <a:lnTo>
                          <a:pt x="261" y="6"/>
                        </a:lnTo>
                        <a:lnTo>
                          <a:pt x="261" y="6"/>
                        </a:lnTo>
                        <a:lnTo>
                          <a:pt x="261" y="0"/>
                        </a:lnTo>
                        <a:lnTo>
                          <a:pt x="26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1" name="Freeform 150">
                    <a:extLst>
                      <a:ext uri="{FF2B5EF4-FFF2-40B4-BE49-F238E27FC236}">
                        <a16:creationId xmlns:a16="http://schemas.microsoft.com/office/drawing/2014/main" id="{220EF5F6-E735-4AE2-B9DE-C360D789670D}"/>
                      </a:ext>
                    </a:extLst>
                  </p:cNvPr>
                  <p:cNvSpPr>
                    <a:spLocks/>
                  </p:cNvSpPr>
                  <p:nvPr/>
                </p:nvSpPr>
                <p:spPr bwMode="auto">
                  <a:xfrm>
                    <a:off x="4861" y="1034"/>
                    <a:ext cx="45" cy="22"/>
                  </a:xfrm>
                  <a:custGeom>
                    <a:avLst/>
                    <a:gdLst/>
                    <a:ahLst/>
                    <a:cxnLst>
                      <a:cxn ang="0">
                        <a:pos x="22" y="0"/>
                      </a:cxn>
                      <a:cxn ang="0">
                        <a:pos x="6" y="6"/>
                      </a:cxn>
                      <a:cxn ang="0">
                        <a:pos x="0" y="12"/>
                      </a:cxn>
                      <a:cxn ang="0">
                        <a:pos x="16" y="22"/>
                      </a:cxn>
                      <a:cxn ang="0">
                        <a:pos x="45" y="18"/>
                      </a:cxn>
                      <a:cxn ang="0">
                        <a:pos x="22" y="0"/>
                      </a:cxn>
                      <a:cxn ang="0">
                        <a:pos x="22" y="0"/>
                      </a:cxn>
                    </a:cxnLst>
                    <a:rect l="0" t="0" r="r" b="b"/>
                    <a:pathLst>
                      <a:path w="45" h="22">
                        <a:moveTo>
                          <a:pt x="22" y="0"/>
                        </a:moveTo>
                        <a:lnTo>
                          <a:pt x="6" y="6"/>
                        </a:lnTo>
                        <a:lnTo>
                          <a:pt x="0" y="12"/>
                        </a:lnTo>
                        <a:lnTo>
                          <a:pt x="16" y="22"/>
                        </a:lnTo>
                        <a:lnTo>
                          <a:pt x="45" y="18"/>
                        </a:lnTo>
                        <a:lnTo>
                          <a:pt x="22" y="0"/>
                        </a:lnTo>
                        <a:lnTo>
                          <a:pt x="2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2" name="Freeform 151">
                    <a:extLst>
                      <a:ext uri="{FF2B5EF4-FFF2-40B4-BE49-F238E27FC236}">
                        <a16:creationId xmlns:a16="http://schemas.microsoft.com/office/drawing/2014/main" id="{DFC9A26F-431D-43C7-AF64-5464A3A238E8}"/>
                      </a:ext>
                    </a:extLst>
                  </p:cNvPr>
                  <p:cNvSpPr>
                    <a:spLocks/>
                  </p:cNvSpPr>
                  <p:nvPr/>
                </p:nvSpPr>
                <p:spPr bwMode="auto">
                  <a:xfrm>
                    <a:off x="2998" y="945"/>
                    <a:ext cx="2169" cy="646"/>
                  </a:xfrm>
                  <a:custGeom>
                    <a:avLst/>
                    <a:gdLst/>
                    <a:ahLst/>
                    <a:cxnLst>
                      <a:cxn ang="0">
                        <a:pos x="1885" y="133"/>
                      </a:cxn>
                      <a:cxn ang="0">
                        <a:pos x="1780" y="133"/>
                      </a:cxn>
                      <a:cxn ang="0">
                        <a:pos x="1570" y="107"/>
                      </a:cxn>
                      <a:cxn ang="0">
                        <a:pos x="1458" y="85"/>
                      </a:cxn>
                      <a:cxn ang="0">
                        <a:pos x="1276" y="111"/>
                      </a:cxn>
                      <a:cxn ang="0">
                        <a:pos x="1193" y="85"/>
                      </a:cxn>
                      <a:cxn ang="0">
                        <a:pos x="1132" y="73"/>
                      </a:cxn>
                      <a:cxn ang="0">
                        <a:pos x="1027" y="85"/>
                      </a:cxn>
                      <a:cxn ang="0">
                        <a:pos x="932" y="66"/>
                      </a:cxn>
                      <a:cxn ang="0">
                        <a:pos x="843" y="6"/>
                      </a:cxn>
                      <a:cxn ang="0">
                        <a:pos x="776" y="34"/>
                      </a:cxn>
                      <a:cxn ang="0">
                        <a:pos x="660" y="66"/>
                      </a:cxn>
                      <a:cxn ang="0">
                        <a:pos x="683" y="129"/>
                      </a:cxn>
                      <a:cxn ang="0">
                        <a:pos x="577" y="101"/>
                      </a:cxn>
                      <a:cxn ang="0">
                        <a:pos x="539" y="79"/>
                      </a:cxn>
                      <a:cxn ang="0">
                        <a:pos x="632" y="145"/>
                      </a:cxn>
                      <a:cxn ang="0">
                        <a:pos x="588" y="152"/>
                      </a:cxn>
                      <a:cxn ang="0">
                        <a:pos x="555" y="145"/>
                      </a:cxn>
                      <a:cxn ang="0">
                        <a:pos x="476" y="73"/>
                      </a:cxn>
                      <a:cxn ang="0">
                        <a:pos x="511" y="156"/>
                      </a:cxn>
                      <a:cxn ang="0">
                        <a:pos x="322" y="162"/>
                      </a:cxn>
                      <a:cxn ang="0">
                        <a:pos x="233" y="184"/>
                      </a:cxn>
                      <a:cxn ang="0">
                        <a:pos x="205" y="178"/>
                      </a:cxn>
                      <a:cxn ang="0">
                        <a:pos x="138" y="206"/>
                      </a:cxn>
                      <a:cxn ang="0">
                        <a:pos x="90" y="200"/>
                      </a:cxn>
                      <a:cxn ang="0">
                        <a:pos x="112" y="145"/>
                      </a:cxn>
                      <a:cxn ang="0">
                        <a:pos x="0" y="162"/>
                      </a:cxn>
                      <a:cxn ang="0">
                        <a:pos x="33" y="311"/>
                      </a:cxn>
                      <a:cxn ang="0">
                        <a:pos x="100" y="378"/>
                      </a:cxn>
                      <a:cxn ang="0">
                        <a:pos x="156" y="445"/>
                      </a:cxn>
                      <a:cxn ang="0">
                        <a:pos x="205" y="473"/>
                      </a:cxn>
                      <a:cxn ang="0">
                        <a:pos x="233" y="546"/>
                      </a:cxn>
                      <a:cxn ang="0">
                        <a:pos x="310" y="601"/>
                      </a:cxn>
                      <a:cxn ang="0">
                        <a:pos x="405" y="623"/>
                      </a:cxn>
                      <a:cxn ang="0">
                        <a:pos x="399" y="546"/>
                      </a:cxn>
                      <a:cxn ang="0">
                        <a:pos x="367" y="473"/>
                      </a:cxn>
                      <a:cxn ang="0">
                        <a:pos x="466" y="457"/>
                      </a:cxn>
                      <a:cxn ang="0">
                        <a:pos x="584" y="451"/>
                      </a:cxn>
                      <a:cxn ang="0">
                        <a:pos x="622" y="396"/>
                      </a:cxn>
                      <a:cxn ang="0">
                        <a:pos x="750" y="423"/>
                      </a:cxn>
                      <a:cxn ang="0">
                        <a:pos x="993" y="490"/>
                      </a:cxn>
                      <a:cxn ang="0">
                        <a:pos x="1193" y="451"/>
                      </a:cxn>
                      <a:cxn ang="0">
                        <a:pos x="1436" y="479"/>
                      </a:cxn>
                      <a:cxn ang="0">
                        <a:pos x="1487" y="407"/>
                      </a:cxn>
                      <a:cxn ang="0">
                        <a:pos x="1748" y="562"/>
                      </a:cxn>
                      <a:cxn ang="0">
                        <a:pos x="1802" y="502"/>
                      </a:cxn>
                      <a:cxn ang="0">
                        <a:pos x="1653" y="384"/>
                      </a:cxn>
                      <a:cxn ang="0">
                        <a:pos x="1742" y="295"/>
                      </a:cxn>
                      <a:cxn ang="0">
                        <a:pos x="1812" y="263"/>
                      </a:cxn>
                      <a:cxn ang="0">
                        <a:pos x="1908" y="245"/>
                      </a:cxn>
                      <a:cxn ang="0">
                        <a:pos x="1908" y="368"/>
                      </a:cxn>
                      <a:cxn ang="0">
                        <a:pos x="2023" y="429"/>
                      </a:cxn>
                      <a:cxn ang="0">
                        <a:pos x="2013" y="356"/>
                      </a:cxn>
                      <a:cxn ang="0">
                        <a:pos x="1946" y="301"/>
                      </a:cxn>
                      <a:cxn ang="0">
                        <a:pos x="2041" y="263"/>
                      </a:cxn>
                      <a:cxn ang="0">
                        <a:pos x="2041" y="200"/>
                      </a:cxn>
                      <a:cxn ang="0">
                        <a:pos x="2134" y="206"/>
                      </a:cxn>
                      <a:cxn ang="0">
                        <a:pos x="2086" y="162"/>
                      </a:cxn>
                    </a:cxnLst>
                    <a:rect l="0" t="0" r="r" b="b"/>
                    <a:pathLst>
                      <a:path w="2169" h="646">
                        <a:moveTo>
                          <a:pt x="2086" y="162"/>
                        </a:moveTo>
                        <a:lnTo>
                          <a:pt x="2074" y="168"/>
                        </a:lnTo>
                        <a:lnTo>
                          <a:pt x="2086" y="178"/>
                        </a:lnTo>
                        <a:lnTo>
                          <a:pt x="2035" y="156"/>
                        </a:lnTo>
                        <a:lnTo>
                          <a:pt x="1908" y="133"/>
                        </a:lnTo>
                        <a:lnTo>
                          <a:pt x="1885" y="133"/>
                        </a:lnTo>
                        <a:lnTo>
                          <a:pt x="1879" y="123"/>
                        </a:lnTo>
                        <a:lnTo>
                          <a:pt x="1841" y="129"/>
                        </a:lnTo>
                        <a:lnTo>
                          <a:pt x="1802" y="123"/>
                        </a:lnTo>
                        <a:lnTo>
                          <a:pt x="1786" y="123"/>
                        </a:lnTo>
                        <a:lnTo>
                          <a:pt x="1812" y="145"/>
                        </a:lnTo>
                        <a:lnTo>
                          <a:pt x="1780" y="133"/>
                        </a:lnTo>
                        <a:lnTo>
                          <a:pt x="1768" y="123"/>
                        </a:lnTo>
                        <a:lnTo>
                          <a:pt x="1697" y="129"/>
                        </a:lnTo>
                        <a:lnTo>
                          <a:pt x="1713" y="145"/>
                        </a:lnTo>
                        <a:lnTo>
                          <a:pt x="1653" y="129"/>
                        </a:lnTo>
                        <a:lnTo>
                          <a:pt x="1640" y="107"/>
                        </a:lnTo>
                        <a:lnTo>
                          <a:pt x="1570" y="107"/>
                        </a:lnTo>
                        <a:lnTo>
                          <a:pt x="1557" y="111"/>
                        </a:lnTo>
                        <a:lnTo>
                          <a:pt x="1531" y="111"/>
                        </a:lnTo>
                        <a:lnTo>
                          <a:pt x="1525" y="101"/>
                        </a:lnTo>
                        <a:lnTo>
                          <a:pt x="1480" y="101"/>
                        </a:lnTo>
                        <a:lnTo>
                          <a:pt x="1480" y="89"/>
                        </a:lnTo>
                        <a:lnTo>
                          <a:pt x="1458" y="85"/>
                        </a:lnTo>
                        <a:lnTo>
                          <a:pt x="1436" y="101"/>
                        </a:lnTo>
                        <a:lnTo>
                          <a:pt x="1430" y="89"/>
                        </a:lnTo>
                        <a:lnTo>
                          <a:pt x="1347" y="85"/>
                        </a:lnTo>
                        <a:lnTo>
                          <a:pt x="1365" y="101"/>
                        </a:lnTo>
                        <a:lnTo>
                          <a:pt x="1280" y="95"/>
                        </a:lnTo>
                        <a:lnTo>
                          <a:pt x="1276" y="111"/>
                        </a:lnTo>
                        <a:lnTo>
                          <a:pt x="1225" y="95"/>
                        </a:lnTo>
                        <a:lnTo>
                          <a:pt x="1215" y="101"/>
                        </a:lnTo>
                        <a:lnTo>
                          <a:pt x="1203" y="95"/>
                        </a:lnTo>
                        <a:lnTo>
                          <a:pt x="1215" y="85"/>
                        </a:lnTo>
                        <a:lnTo>
                          <a:pt x="1197" y="73"/>
                        </a:lnTo>
                        <a:lnTo>
                          <a:pt x="1193" y="85"/>
                        </a:lnTo>
                        <a:lnTo>
                          <a:pt x="1193" y="73"/>
                        </a:lnTo>
                        <a:lnTo>
                          <a:pt x="1171" y="66"/>
                        </a:lnTo>
                        <a:lnTo>
                          <a:pt x="1171" y="79"/>
                        </a:lnTo>
                        <a:lnTo>
                          <a:pt x="1159" y="66"/>
                        </a:lnTo>
                        <a:lnTo>
                          <a:pt x="1120" y="62"/>
                        </a:lnTo>
                        <a:lnTo>
                          <a:pt x="1132" y="73"/>
                        </a:lnTo>
                        <a:lnTo>
                          <a:pt x="1154" y="85"/>
                        </a:lnTo>
                        <a:lnTo>
                          <a:pt x="1126" y="79"/>
                        </a:lnTo>
                        <a:lnTo>
                          <a:pt x="1088" y="79"/>
                        </a:lnTo>
                        <a:lnTo>
                          <a:pt x="1059" y="66"/>
                        </a:lnTo>
                        <a:lnTo>
                          <a:pt x="1015" y="66"/>
                        </a:lnTo>
                        <a:lnTo>
                          <a:pt x="1027" y="85"/>
                        </a:lnTo>
                        <a:lnTo>
                          <a:pt x="986" y="62"/>
                        </a:lnTo>
                        <a:lnTo>
                          <a:pt x="986" y="50"/>
                        </a:lnTo>
                        <a:lnTo>
                          <a:pt x="970" y="50"/>
                        </a:lnTo>
                        <a:lnTo>
                          <a:pt x="970" y="62"/>
                        </a:lnTo>
                        <a:lnTo>
                          <a:pt x="920" y="79"/>
                        </a:lnTo>
                        <a:lnTo>
                          <a:pt x="932" y="66"/>
                        </a:lnTo>
                        <a:lnTo>
                          <a:pt x="960" y="50"/>
                        </a:lnTo>
                        <a:lnTo>
                          <a:pt x="964" y="40"/>
                        </a:lnTo>
                        <a:lnTo>
                          <a:pt x="887" y="18"/>
                        </a:lnTo>
                        <a:lnTo>
                          <a:pt x="871" y="28"/>
                        </a:lnTo>
                        <a:lnTo>
                          <a:pt x="837" y="22"/>
                        </a:lnTo>
                        <a:lnTo>
                          <a:pt x="843" y="6"/>
                        </a:lnTo>
                        <a:lnTo>
                          <a:pt x="826" y="0"/>
                        </a:lnTo>
                        <a:lnTo>
                          <a:pt x="798" y="18"/>
                        </a:lnTo>
                        <a:lnTo>
                          <a:pt x="798" y="28"/>
                        </a:lnTo>
                        <a:lnTo>
                          <a:pt x="788" y="28"/>
                        </a:lnTo>
                        <a:lnTo>
                          <a:pt x="798" y="44"/>
                        </a:lnTo>
                        <a:lnTo>
                          <a:pt x="776" y="34"/>
                        </a:lnTo>
                        <a:lnTo>
                          <a:pt x="754" y="34"/>
                        </a:lnTo>
                        <a:lnTo>
                          <a:pt x="750" y="28"/>
                        </a:lnTo>
                        <a:lnTo>
                          <a:pt x="648" y="50"/>
                        </a:lnTo>
                        <a:lnTo>
                          <a:pt x="671" y="62"/>
                        </a:lnTo>
                        <a:lnTo>
                          <a:pt x="683" y="85"/>
                        </a:lnTo>
                        <a:lnTo>
                          <a:pt x="660" y="66"/>
                        </a:lnTo>
                        <a:lnTo>
                          <a:pt x="638" y="66"/>
                        </a:lnTo>
                        <a:lnTo>
                          <a:pt x="632" y="62"/>
                        </a:lnTo>
                        <a:lnTo>
                          <a:pt x="606" y="66"/>
                        </a:lnTo>
                        <a:lnTo>
                          <a:pt x="616" y="85"/>
                        </a:lnTo>
                        <a:lnTo>
                          <a:pt x="677" y="107"/>
                        </a:lnTo>
                        <a:lnTo>
                          <a:pt x="683" y="129"/>
                        </a:lnTo>
                        <a:lnTo>
                          <a:pt x="671" y="129"/>
                        </a:lnTo>
                        <a:lnTo>
                          <a:pt x="660" y="111"/>
                        </a:lnTo>
                        <a:lnTo>
                          <a:pt x="610" y="95"/>
                        </a:lnTo>
                        <a:lnTo>
                          <a:pt x="600" y="79"/>
                        </a:lnTo>
                        <a:lnTo>
                          <a:pt x="577" y="85"/>
                        </a:lnTo>
                        <a:lnTo>
                          <a:pt x="577" y="101"/>
                        </a:lnTo>
                        <a:lnTo>
                          <a:pt x="610" y="111"/>
                        </a:lnTo>
                        <a:lnTo>
                          <a:pt x="594" y="117"/>
                        </a:lnTo>
                        <a:lnTo>
                          <a:pt x="571" y="107"/>
                        </a:lnTo>
                        <a:lnTo>
                          <a:pt x="555" y="89"/>
                        </a:lnTo>
                        <a:lnTo>
                          <a:pt x="565" y="73"/>
                        </a:lnTo>
                        <a:lnTo>
                          <a:pt x="539" y="79"/>
                        </a:lnTo>
                        <a:lnTo>
                          <a:pt x="543" y="101"/>
                        </a:lnTo>
                        <a:lnTo>
                          <a:pt x="559" y="111"/>
                        </a:lnTo>
                        <a:lnTo>
                          <a:pt x="571" y="133"/>
                        </a:lnTo>
                        <a:lnTo>
                          <a:pt x="577" y="139"/>
                        </a:lnTo>
                        <a:lnTo>
                          <a:pt x="600" y="133"/>
                        </a:lnTo>
                        <a:lnTo>
                          <a:pt x="632" y="145"/>
                        </a:lnTo>
                        <a:lnTo>
                          <a:pt x="644" y="162"/>
                        </a:lnTo>
                        <a:lnTo>
                          <a:pt x="654" y="168"/>
                        </a:lnTo>
                        <a:lnTo>
                          <a:pt x="638" y="174"/>
                        </a:lnTo>
                        <a:lnTo>
                          <a:pt x="626" y="152"/>
                        </a:lnTo>
                        <a:lnTo>
                          <a:pt x="600" y="145"/>
                        </a:lnTo>
                        <a:lnTo>
                          <a:pt x="588" y="152"/>
                        </a:lnTo>
                        <a:lnTo>
                          <a:pt x="600" y="168"/>
                        </a:lnTo>
                        <a:lnTo>
                          <a:pt x="584" y="184"/>
                        </a:lnTo>
                        <a:lnTo>
                          <a:pt x="543" y="190"/>
                        </a:lnTo>
                        <a:lnTo>
                          <a:pt x="571" y="178"/>
                        </a:lnTo>
                        <a:lnTo>
                          <a:pt x="577" y="152"/>
                        </a:lnTo>
                        <a:lnTo>
                          <a:pt x="555" y="145"/>
                        </a:lnTo>
                        <a:lnTo>
                          <a:pt x="543" y="117"/>
                        </a:lnTo>
                        <a:lnTo>
                          <a:pt x="521" y="111"/>
                        </a:lnTo>
                        <a:lnTo>
                          <a:pt x="521" y="89"/>
                        </a:lnTo>
                        <a:lnTo>
                          <a:pt x="505" y="85"/>
                        </a:lnTo>
                        <a:lnTo>
                          <a:pt x="499" y="73"/>
                        </a:lnTo>
                        <a:lnTo>
                          <a:pt x="476" y="73"/>
                        </a:lnTo>
                        <a:lnTo>
                          <a:pt x="476" y="89"/>
                        </a:lnTo>
                        <a:lnTo>
                          <a:pt x="482" y="101"/>
                        </a:lnTo>
                        <a:lnTo>
                          <a:pt x="466" y="107"/>
                        </a:lnTo>
                        <a:lnTo>
                          <a:pt x="476" y="129"/>
                        </a:lnTo>
                        <a:lnTo>
                          <a:pt x="517" y="152"/>
                        </a:lnTo>
                        <a:lnTo>
                          <a:pt x="511" y="156"/>
                        </a:lnTo>
                        <a:lnTo>
                          <a:pt x="450" y="139"/>
                        </a:lnTo>
                        <a:lnTo>
                          <a:pt x="371" y="123"/>
                        </a:lnTo>
                        <a:lnTo>
                          <a:pt x="371" y="133"/>
                        </a:lnTo>
                        <a:lnTo>
                          <a:pt x="405" y="152"/>
                        </a:lnTo>
                        <a:lnTo>
                          <a:pt x="377" y="145"/>
                        </a:lnTo>
                        <a:lnTo>
                          <a:pt x="322" y="162"/>
                        </a:lnTo>
                        <a:lnTo>
                          <a:pt x="322" y="152"/>
                        </a:lnTo>
                        <a:lnTo>
                          <a:pt x="310" y="145"/>
                        </a:lnTo>
                        <a:lnTo>
                          <a:pt x="284" y="152"/>
                        </a:lnTo>
                        <a:lnTo>
                          <a:pt x="256" y="168"/>
                        </a:lnTo>
                        <a:lnTo>
                          <a:pt x="249" y="184"/>
                        </a:lnTo>
                        <a:lnTo>
                          <a:pt x="233" y="184"/>
                        </a:lnTo>
                        <a:lnTo>
                          <a:pt x="217" y="168"/>
                        </a:lnTo>
                        <a:lnTo>
                          <a:pt x="227" y="162"/>
                        </a:lnTo>
                        <a:lnTo>
                          <a:pt x="217" y="152"/>
                        </a:lnTo>
                        <a:lnTo>
                          <a:pt x="189" y="152"/>
                        </a:lnTo>
                        <a:lnTo>
                          <a:pt x="195" y="168"/>
                        </a:lnTo>
                        <a:lnTo>
                          <a:pt x="205" y="178"/>
                        </a:lnTo>
                        <a:lnTo>
                          <a:pt x="211" y="196"/>
                        </a:lnTo>
                        <a:lnTo>
                          <a:pt x="183" y="184"/>
                        </a:lnTo>
                        <a:lnTo>
                          <a:pt x="156" y="200"/>
                        </a:lnTo>
                        <a:lnTo>
                          <a:pt x="173" y="218"/>
                        </a:lnTo>
                        <a:lnTo>
                          <a:pt x="144" y="218"/>
                        </a:lnTo>
                        <a:lnTo>
                          <a:pt x="138" y="206"/>
                        </a:lnTo>
                        <a:lnTo>
                          <a:pt x="122" y="206"/>
                        </a:lnTo>
                        <a:lnTo>
                          <a:pt x="112" y="212"/>
                        </a:lnTo>
                        <a:lnTo>
                          <a:pt x="134" y="218"/>
                        </a:lnTo>
                        <a:lnTo>
                          <a:pt x="138" y="228"/>
                        </a:lnTo>
                        <a:lnTo>
                          <a:pt x="100" y="222"/>
                        </a:lnTo>
                        <a:lnTo>
                          <a:pt x="90" y="200"/>
                        </a:lnTo>
                        <a:lnTo>
                          <a:pt x="51" y="184"/>
                        </a:lnTo>
                        <a:lnTo>
                          <a:pt x="51" y="178"/>
                        </a:lnTo>
                        <a:lnTo>
                          <a:pt x="138" y="190"/>
                        </a:lnTo>
                        <a:lnTo>
                          <a:pt x="173" y="174"/>
                        </a:lnTo>
                        <a:lnTo>
                          <a:pt x="150" y="156"/>
                        </a:lnTo>
                        <a:lnTo>
                          <a:pt x="112" y="145"/>
                        </a:lnTo>
                        <a:lnTo>
                          <a:pt x="61" y="139"/>
                        </a:lnTo>
                        <a:lnTo>
                          <a:pt x="45" y="139"/>
                        </a:lnTo>
                        <a:lnTo>
                          <a:pt x="45" y="129"/>
                        </a:lnTo>
                        <a:lnTo>
                          <a:pt x="17" y="129"/>
                        </a:lnTo>
                        <a:lnTo>
                          <a:pt x="7" y="145"/>
                        </a:lnTo>
                        <a:lnTo>
                          <a:pt x="0" y="162"/>
                        </a:lnTo>
                        <a:lnTo>
                          <a:pt x="23" y="168"/>
                        </a:lnTo>
                        <a:lnTo>
                          <a:pt x="17" y="184"/>
                        </a:lnTo>
                        <a:lnTo>
                          <a:pt x="61" y="245"/>
                        </a:lnTo>
                        <a:lnTo>
                          <a:pt x="23" y="289"/>
                        </a:lnTo>
                        <a:lnTo>
                          <a:pt x="39" y="301"/>
                        </a:lnTo>
                        <a:lnTo>
                          <a:pt x="33" y="311"/>
                        </a:lnTo>
                        <a:lnTo>
                          <a:pt x="33" y="340"/>
                        </a:lnTo>
                        <a:lnTo>
                          <a:pt x="45" y="362"/>
                        </a:lnTo>
                        <a:lnTo>
                          <a:pt x="67" y="372"/>
                        </a:lnTo>
                        <a:lnTo>
                          <a:pt x="73" y="384"/>
                        </a:lnTo>
                        <a:lnTo>
                          <a:pt x="83" y="372"/>
                        </a:lnTo>
                        <a:lnTo>
                          <a:pt x="100" y="378"/>
                        </a:lnTo>
                        <a:lnTo>
                          <a:pt x="100" y="401"/>
                        </a:lnTo>
                        <a:lnTo>
                          <a:pt x="122" y="419"/>
                        </a:lnTo>
                        <a:lnTo>
                          <a:pt x="116" y="423"/>
                        </a:lnTo>
                        <a:lnTo>
                          <a:pt x="112" y="439"/>
                        </a:lnTo>
                        <a:lnTo>
                          <a:pt x="144" y="435"/>
                        </a:lnTo>
                        <a:lnTo>
                          <a:pt x="156" y="445"/>
                        </a:lnTo>
                        <a:lnTo>
                          <a:pt x="156" y="457"/>
                        </a:lnTo>
                        <a:lnTo>
                          <a:pt x="166" y="457"/>
                        </a:lnTo>
                        <a:lnTo>
                          <a:pt x="173" y="473"/>
                        </a:lnTo>
                        <a:lnTo>
                          <a:pt x="183" y="473"/>
                        </a:lnTo>
                        <a:lnTo>
                          <a:pt x="195" y="479"/>
                        </a:lnTo>
                        <a:lnTo>
                          <a:pt x="205" y="473"/>
                        </a:lnTo>
                        <a:lnTo>
                          <a:pt x="249" y="490"/>
                        </a:lnTo>
                        <a:lnTo>
                          <a:pt x="249" y="518"/>
                        </a:lnTo>
                        <a:lnTo>
                          <a:pt x="227" y="524"/>
                        </a:lnTo>
                        <a:lnTo>
                          <a:pt x="217" y="534"/>
                        </a:lnTo>
                        <a:lnTo>
                          <a:pt x="221" y="546"/>
                        </a:lnTo>
                        <a:lnTo>
                          <a:pt x="233" y="546"/>
                        </a:lnTo>
                        <a:lnTo>
                          <a:pt x="211" y="562"/>
                        </a:lnTo>
                        <a:lnTo>
                          <a:pt x="227" y="579"/>
                        </a:lnTo>
                        <a:lnTo>
                          <a:pt x="266" y="597"/>
                        </a:lnTo>
                        <a:lnTo>
                          <a:pt x="284" y="607"/>
                        </a:lnTo>
                        <a:lnTo>
                          <a:pt x="306" y="607"/>
                        </a:lnTo>
                        <a:lnTo>
                          <a:pt x="310" y="601"/>
                        </a:lnTo>
                        <a:lnTo>
                          <a:pt x="339" y="619"/>
                        </a:lnTo>
                        <a:lnTo>
                          <a:pt x="351" y="613"/>
                        </a:lnTo>
                        <a:lnTo>
                          <a:pt x="371" y="629"/>
                        </a:lnTo>
                        <a:lnTo>
                          <a:pt x="405" y="646"/>
                        </a:lnTo>
                        <a:lnTo>
                          <a:pt x="411" y="629"/>
                        </a:lnTo>
                        <a:lnTo>
                          <a:pt x="405" y="623"/>
                        </a:lnTo>
                        <a:lnTo>
                          <a:pt x="383" y="607"/>
                        </a:lnTo>
                        <a:lnTo>
                          <a:pt x="383" y="591"/>
                        </a:lnTo>
                        <a:lnTo>
                          <a:pt x="371" y="585"/>
                        </a:lnTo>
                        <a:lnTo>
                          <a:pt x="371" y="573"/>
                        </a:lnTo>
                        <a:lnTo>
                          <a:pt x="377" y="562"/>
                        </a:lnTo>
                        <a:lnTo>
                          <a:pt x="399" y="546"/>
                        </a:lnTo>
                        <a:lnTo>
                          <a:pt x="383" y="524"/>
                        </a:lnTo>
                        <a:lnTo>
                          <a:pt x="371" y="524"/>
                        </a:lnTo>
                        <a:lnTo>
                          <a:pt x="371" y="512"/>
                        </a:lnTo>
                        <a:lnTo>
                          <a:pt x="361" y="512"/>
                        </a:lnTo>
                        <a:lnTo>
                          <a:pt x="355" y="490"/>
                        </a:lnTo>
                        <a:lnTo>
                          <a:pt x="367" y="473"/>
                        </a:lnTo>
                        <a:lnTo>
                          <a:pt x="383" y="486"/>
                        </a:lnTo>
                        <a:lnTo>
                          <a:pt x="393" y="479"/>
                        </a:lnTo>
                        <a:lnTo>
                          <a:pt x="389" y="473"/>
                        </a:lnTo>
                        <a:lnTo>
                          <a:pt x="405" y="457"/>
                        </a:lnTo>
                        <a:lnTo>
                          <a:pt x="434" y="451"/>
                        </a:lnTo>
                        <a:lnTo>
                          <a:pt x="466" y="457"/>
                        </a:lnTo>
                        <a:lnTo>
                          <a:pt x="476" y="473"/>
                        </a:lnTo>
                        <a:lnTo>
                          <a:pt x="505" y="463"/>
                        </a:lnTo>
                        <a:lnTo>
                          <a:pt x="527" y="463"/>
                        </a:lnTo>
                        <a:lnTo>
                          <a:pt x="549" y="467"/>
                        </a:lnTo>
                        <a:lnTo>
                          <a:pt x="584" y="463"/>
                        </a:lnTo>
                        <a:lnTo>
                          <a:pt x="584" y="451"/>
                        </a:lnTo>
                        <a:lnTo>
                          <a:pt x="555" y="445"/>
                        </a:lnTo>
                        <a:lnTo>
                          <a:pt x="559" y="429"/>
                        </a:lnTo>
                        <a:lnTo>
                          <a:pt x="577" y="429"/>
                        </a:lnTo>
                        <a:lnTo>
                          <a:pt x="559" y="413"/>
                        </a:lnTo>
                        <a:lnTo>
                          <a:pt x="610" y="407"/>
                        </a:lnTo>
                        <a:lnTo>
                          <a:pt x="622" y="396"/>
                        </a:lnTo>
                        <a:lnTo>
                          <a:pt x="654" y="390"/>
                        </a:lnTo>
                        <a:lnTo>
                          <a:pt x="660" y="378"/>
                        </a:lnTo>
                        <a:lnTo>
                          <a:pt x="693" y="384"/>
                        </a:lnTo>
                        <a:lnTo>
                          <a:pt x="705" y="401"/>
                        </a:lnTo>
                        <a:lnTo>
                          <a:pt x="743" y="413"/>
                        </a:lnTo>
                        <a:lnTo>
                          <a:pt x="750" y="423"/>
                        </a:lnTo>
                        <a:lnTo>
                          <a:pt x="794" y="401"/>
                        </a:lnTo>
                        <a:lnTo>
                          <a:pt x="814" y="419"/>
                        </a:lnTo>
                        <a:lnTo>
                          <a:pt x="865" y="467"/>
                        </a:lnTo>
                        <a:lnTo>
                          <a:pt x="920" y="467"/>
                        </a:lnTo>
                        <a:lnTo>
                          <a:pt x="970" y="490"/>
                        </a:lnTo>
                        <a:lnTo>
                          <a:pt x="993" y="490"/>
                        </a:lnTo>
                        <a:lnTo>
                          <a:pt x="1037" y="467"/>
                        </a:lnTo>
                        <a:lnTo>
                          <a:pt x="1076" y="467"/>
                        </a:lnTo>
                        <a:lnTo>
                          <a:pt x="1088" y="479"/>
                        </a:lnTo>
                        <a:lnTo>
                          <a:pt x="1142" y="479"/>
                        </a:lnTo>
                        <a:lnTo>
                          <a:pt x="1132" y="439"/>
                        </a:lnTo>
                        <a:lnTo>
                          <a:pt x="1193" y="451"/>
                        </a:lnTo>
                        <a:lnTo>
                          <a:pt x="1215" y="473"/>
                        </a:lnTo>
                        <a:lnTo>
                          <a:pt x="1264" y="473"/>
                        </a:lnTo>
                        <a:lnTo>
                          <a:pt x="1304" y="490"/>
                        </a:lnTo>
                        <a:lnTo>
                          <a:pt x="1375" y="490"/>
                        </a:lnTo>
                        <a:lnTo>
                          <a:pt x="1387" y="479"/>
                        </a:lnTo>
                        <a:lnTo>
                          <a:pt x="1436" y="479"/>
                        </a:lnTo>
                        <a:lnTo>
                          <a:pt x="1470" y="473"/>
                        </a:lnTo>
                        <a:lnTo>
                          <a:pt x="1452" y="457"/>
                        </a:lnTo>
                        <a:lnTo>
                          <a:pt x="1464" y="439"/>
                        </a:lnTo>
                        <a:lnTo>
                          <a:pt x="1448" y="423"/>
                        </a:lnTo>
                        <a:lnTo>
                          <a:pt x="1448" y="413"/>
                        </a:lnTo>
                        <a:lnTo>
                          <a:pt x="1487" y="407"/>
                        </a:lnTo>
                        <a:lnTo>
                          <a:pt x="1576" y="445"/>
                        </a:lnTo>
                        <a:lnTo>
                          <a:pt x="1586" y="467"/>
                        </a:lnTo>
                        <a:lnTo>
                          <a:pt x="1630" y="486"/>
                        </a:lnTo>
                        <a:lnTo>
                          <a:pt x="1681" y="518"/>
                        </a:lnTo>
                        <a:lnTo>
                          <a:pt x="1725" y="496"/>
                        </a:lnTo>
                        <a:lnTo>
                          <a:pt x="1748" y="562"/>
                        </a:lnTo>
                        <a:lnTo>
                          <a:pt x="1725" y="573"/>
                        </a:lnTo>
                        <a:lnTo>
                          <a:pt x="1742" y="607"/>
                        </a:lnTo>
                        <a:lnTo>
                          <a:pt x="1774" y="601"/>
                        </a:lnTo>
                        <a:lnTo>
                          <a:pt x="1802" y="556"/>
                        </a:lnTo>
                        <a:lnTo>
                          <a:pt x="1796" y="506"/>
                        </a:lnTo>
                        <a:lnTo>
                          <a:pt x="1802" y="502"/>
                        </a:lnTo>
                        <a:lnTo>
                          <a:pt x="1752" y="419"/>
                        </a:lnTo>
                        <a:lnTo>
                          <a:pt x="1736" y="401"/>
                        </a:lnTo>
                        <a:lnTo>
                          <a:pt x="1691" y="396"/>
                        </a:lnTo>
                        <a:lnTo>
                          <a:pt x="1685" y="407"/>
                        </a:lnTo>
                        <a:lnTo>
                          <a:pt x="1665" y="396"/>
                        </a:lnTo>
                        <a:lnTo>
                          <a:pt x="1653" y="384"/>
                        </a:lnTo>
                        <a:lnTo>
                          <a:pt x="1624" y="378"/>
                        </a:lnTo>
                        <a:lnTo>
                          <a:pt x="1636" y="362"/>
                        </a:lnTo>
                        <a:lnTo>
                          <a:pt x="1653" y="330"/>
                        </a:lnTo>
                        <a:lnTo>
                          <a:pt x="1653" y="301"/>
                        </a:lnTo>
                        <a:lnTo>
                          <a:pt x="1742" y="311"/>
                        </a:lnTo>
                        <a:lnTo>
                          <a:pt x="1742" y="295"/>
                        </a:lnTo>
                        <a:lnTo>
                          <a:pt x="1786" y="301"/>
                        </a:lnTo>
                        <a:lnTo>
                          <a:pt x="1802" y="311"/>
                        </a:lnTo>
                        <a:lnTo>
                          <a:pt x="1819" y="301"/>
                        </a:lnTo>
                        <a:lnTo>
                          <a:pt x="1835" y="301"/>
                        </a:lnTo>
                        <a:lnTo>
                          <a:pt x="1812" y="289"/>
                        </a:lnTo>
                        <a:lnTo>
                          <a:pt x="1812" y="263"/>
                        </a:lnTo>
                        <a:lnTo>
                          <a:pt x="1857" y="257"/>
                        </a:lnTo>
                        <a:lnTo>
                          <a:pt x="1869" y="273"/>
                        </a:lnTo>
                        <a:lnTo>
                          <a:pt x="1885" y="263"/>
                        </a:lnTo>
                        <a:lnTo>
                          <a:pt x="1879" y="245"/>
                        </a:lnTo>
                        <a:lnTo>
                          <a:pt x="1885" y="241"/>
                        </a:lnTo>
                        <a:lnTo>
                          <a:pt x="1908" y="245"/>
                        </a:lnTo>
                        <a:lnTo>
                          <a:pt x="1895" y="245"/>
                        </a:lnTo>
                        <a:lnTo>
                          <a:pt x="1914" y="267"/>
                        </a:lnTo>
                        <a:lnTo>
                          <a:pt x="1902" y="301"/>
                        </a:lnTo>
                        <a:lnTo>
                          <a:pt x="1908" y="318"/>
                        </a:lnTo>
                        <a:lnTo>
                          <a:pt x="1895" y="330"/>
                        </a:lnTo>
                        <a:lnTo>
                          <a:pt x="1908" y="368"/>
                        </a:lnTo>
                        <a:lnTo>
                          <a:pt x="1956" y="396"/>
                        </a:lnTo>
                        <a:lnTo>
                          <a:pt x="1974" y="423"/>
                        </a:lnTo>
                        <a:lnTo>
                          <a:pt x="1991" y="423"/>
                        </a:lnTo>
                        <a:lnTo>
                          <a:pt x="2007" y="451"/>
                        </a:lnTo>
                        <a:lnTo>
                          <a:pt x="2019" y="451"/>
                        </a:lnTo>
                        <a:lnTo>
                          <a:pt x="2023" y="429"/>
                        </a:lnTo>
                        <a:lnTo>
                          <a:pt x="2007" y="419"/>
                        </a:lnTo>
                        <a:lnTo>
                          <a:pt x="2019" y="407"/>
                        </a:lnTo>
                        <a:lnTo>
                          <a:pt x="2007" y="390"/>
                        </a:lnTo>
                        <a:lnTo>
                          <a:pt x="2019" y="390"/>
                        </a:lnTo>
                        <a:lnTo>
                          <a:pt x="2007" y="362"/>
                        </a:lnTo>
                        <a:lnTo>
                          <a:pt x="2013" y="356"/>
                        </a:lnTo>
                        <a:lnTo>
                          <a:pt x="1974" y="330"/>
                        </a:lnTo>
                        <a:lnTo>
                          <a:pt x="1952" y="324"/>
                        </a:lnTo>
                        <a:lnTo>
                          <a:pt x="1952" y="311"/>
                        </a:lnTo>
                        <a:lnTo>
                          <a:pt x="1968" y="318"/>
                        </a:lnTo>
                        <a:lnTo>
                          <a:pt x="1974" y="301"/>
                        </a:lnTo>
                        <a:lnTo>
                          <a:pt x="1946" y="301"/>
                        </a:lnTo>
                        <a:lnTo>
                          <a:pt x="1940" y="295"/>
                        </a:lnTo>
                        <a:lnTo>
                          <a:pt x="1962" y="279"/>
                        </a:lnTo>
                        <a:lnTo>
                          <a:pt x="1974" y="289"/>
                        </a:lnTo>
                        <a:lnTo>
                          <a:pt x="2007" y="279"/>
                        </a:lnTo>
                        <a:lnTo>
                          <a:pt x="2023" y="289"/>
                        </a:lnTo>
                        <a:lnTo>
                          <a:pt x="2041" y="263"/>
                        </a:lnTo>
                        <a:lnTo>
                          <a:pt x="2057" y="251"/>
                        </a:lnTo>
                        <a:lnTo>
                          <a:pt x="2057" y="241"/>
                        </a:lnTo>
                        <a:lnTo>
                          <a:pt x="2090" y="245"/>
                        </a:lnTo>
                        <a:lnTo>
                          <a:pt x="2102" y="235"/>
                        </a:lnTo>
                        <a:lnTo>
                          <a:pt x="2003" y="206"/>
                        </a:lnTo>
                        <a:lnTo>
                          <a:pt x="2041" y="200"/>
                        </a:lnTo>
                        <a:lnTo>
                          <a:pt x="2013" y="184"/>
                        </a:lnTo>
                        <a:lnTo>
                          <a:pt x="2023" y="178"/>
                        </a:lnTo>
                        <a:lnTo>
                          <a:pt x="2045" y="190"/>
                        </a:lnTo>
                        <a:lnTo>
                          <a:pt x="2074" y="190"/>
                        </a:lnTo>
                        <a:lnTo>
                          <a:pt x="2102" y="206"/>
                        </a:lnTo>
                        <a:lnTo>
                          <a:pt x="2134" y="206"/>
                        </a:lnTo>
                        <a:lnTo>
                          <a:pt x="2140" y="218"/>
                        </a:lnTo>
                        <a:lnTo>
                          <a:pt x="2169" y="212"/>
                        </a:lnTo>
                        <a:lnTo>
                          <a:pt x="2147" y="200"/>
                        </a:lnTo>
                        <a:lnTo>
                          <a:pt x="2147" y="184"/>
                        </a:lnTo>
                        <a:lnTo>
                          <a:pt x="2086" y="162"/>
                        </a:lnTo>
                        <a:lnTo>
                          <a:pt x="2086" y="16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223" name="Freeform 152">
                    <a:extLst>
                      <a:ext uri="{FF2B5EF4-FFF2-40B4-BE49-F238E27FC236}">
                        <a16:creationId xmlns:a16="http://schemas.microsoft.com/office/drawing/2014/main" id="{21D65C36-8E33-4DB2-A6BF-5EC3972AE480}"/>
                      </a:ext>
                    </a:extLst>
                  </p:cNvPr>
                  <p:cNvSpPr>
                    <a:spLocks/>
                  </p:cNvSpPr>
                  <p:nvPr/>
                </p:nvSpPr>
                <p:spPr bwMode="auto">
                  <a:xfrm>
                    <a:off x="4740" y="1329"/>
                    <a:ext cx="143" cy="162"/>
                  </a:xfrm>
                  <a:custGeom>
                    <a:avLst/>
                    <a:gdLst/>
                    <a:ahLst/>
                    <a:cxnLst>
                      <a:cxn ang="0">
                        <a:pos x="26" y="45"/>
                      </a:cxn>
                      <a:cxn ang="0">
                        <a:pos x="48" y="61"/>
                      </a:cxn>
                      <a:cxn ang="0">
                        <a:pos x="66" y="83"/>
                      </a:cxn>
                      <a:cxn ang="0">
                        <a:pos x="77" y="95"/>
                      </a:cxn>
                      <a:cxn ang="0">
                        <a:pos x="83" y="118"/>
                      </a:cxn>
                      <a:cxn ang="0">
                        <a:pos x="99" y="128"/>
                      </a:cxn>
                      <a:cxn ang="0">
                        <a:pos x="111" y="150"/>
                      </a:cxn>
                      <a:cxn ang="0">
                        <a:pos x="121" y="162"/>
                      </a:cxn>
                      <a:cxn ang="0">
                        <a:pos x="121" y="146"/>
                      </a:cxn>
                      <a:cxn ang="0">
                        <a:pos x="143" y="156"/>
                      </a:cxn>
                      <a:cxn ang="0">
                        <a:pos x="131" y="140"/>
                      </a:cxn>
                      <a:cxn ang="0">
                        <a:pos x="99" y="118"/>
                      </a:cxn>
                      <a:cxn ang="0">
                        <a:pos x="99" y="102"/>
                      </a:cxn>
                      <a:cxn ang="0">
                        <a:pos x="121" y="106"/>
                      </a:cxn>
                      <a:cxn ang="0">
                        <a:pos x="111" y="95"/>
                      </a:cxn>
                      <a:cxn ang="0">
                        <a:pos x="77" y="73"/>
                      </a:cxn>
                      <a:cxn ang="0">
                        <a:pos x="10" y="0"/>
                      </a:cxn>
                      <a:cxn ang="0">
                        <a:pos x="0" y="0"/>
                      </a:cxn>
                      <a:cxn ang="0">
                        <a:pos x="26" y="45"/>
                      </a:cxn>
                      <a:cxn ang="0">
                        <a:pos x="26" y="45"/>
                      </a:cxn>
                    </a:cxnLst>
                    <a:rect l="0" t="0" r="r" b="b"/>
                    <a:pathLst>
                      <a:path w="143" h="162">
                        <a:moveTo>
                          <a:pt x="26" y="45"/>
                        </a:moveTo>
                        <a:lnTo>
                          <a:pt x="48" y="61"/>
                        </a:lnTo>
                        <a:lnTo>
                          <a:pt x="66" y="83"/>
                        </a:lnTo>
                        <a:lnTo>
                          <a:pt x="77" y="95"/>
                        </a:lnTo>
                        <a:lnTo>
                          <a:pt x="83" y="118"/>
                        </a:lnTo>
                        <a:lnTo>
                          <a:pt x="99" y="128"/>
                        </a:lnTo>
                        <a:lnTo>
                          <a:pt x="111" y="150"/>
                        </a:lnTo>
                        <a:lnTo>
                          <a:pt x="121" y="162"/>
                        </a:lnTo>
                        <a:lnTo>
                          <a:pt x="121" y="146"/>
                        </a:lnTo>
                        <a:lnTo>
                          <a:pt x="143" y="156"/>
                        </a:lnTo>
                        <a:lnTo>
                          <a:pt x="131" y="140"/>
                        </a:lnTo>
                        <a:lnTo>
                          <a:pt x="99" y="118"/>
                        </a:lnTo>
                        <a:lnTo>
                          <a:pt x="99" y="102"/>
                        </a:lnTo>
                        <a:lnTo>
                          <a:pt x="121" y="106"/>
                        </a:lnTo>
                        <a:lnTo>
                          <a:pt x="111" y="95"/>
                        </a:lnTo>
                        <a:lnTo>
                          <a:pt x="77" y="73"/>
                        </a:lnTo>
                        <a:lnTo>
                          <a:pt x="10" y="0"/>
                        </a:lnTo>
                        <a:lnTo>
                          <a:pt x="0" y="0"/>
                        </a:lnTo>
                        <a:lnTo>
                          <a:pt x="26" y="45"/>
                        </a:lnTo>
                        <a:lnTo>
                          <a:pt x="26" y="4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4" name="Freeform 153">
                    <a:extLst>
                      <a:ext uri="{FF2B5EF4-FFF2-40B4-BE49-F238E27FC236}">
                        <a16:creationId xmlns:a16="http://schemas.microsoft.com/office/drawing/2014/main" id="{505994AE-A48C-4519-BE3E-C25F0CBF000B}"/>
                      </a:ext>
                    </a:extLst>
                  </p:cNvPr>
                  <p:cNvSpPr>
                    <a:spLocks/>
                  </p:cNvSpPr>
                  <p:nvPr/>
                </p:nvSpPr>
                <p:spPr bwMode="auto">
                  <a:xfrm>
                    <a:off x="5066" y="1313"/>
                    <a:ext cx="28" cy="16"/>
                  </a:xfrm>
                  <a:custGeom>
                    <a:avLst/>
                    <a:gdLst/>
                    <a:ahLst/>
                    <a:cxnLst>
                      <a:cxn ang="0">
                        <a:pos x="12" y="0"/>
                      </a:cxn>
                      <a:cxn ang="0">
                        <a:pos x="0" y="0"/>
                      </a:cxn>
                      <a:cxn ang="0">
                        <a:pos x="6" y="10"/>
                      </a:cxn>
                      <a:cxn ang="0">
                        <a:pos x="22" y="16"/>
                      </a:cxn>
                      <a:cxn ang="0">
                        <a:pos x="28" y="10"/>
                      </a:cxn>
                      <a:cxn ang="0">
                        <a:pos x="12" y="0"/>
                      </a:cxn>
                      <a:cxn ang="0">
                        <a:pos x="12" y="0"/>
                      </a:cxn>
                    </a:cxnLst>
                    <a:rect l="0" t="0" r="r" b="b"/>
                    <a:pathLst>
                      <a:path w="28" h="16">
                        <a:moveTo>
                          <a:pt x="12" y="0"/>
                        </a:moveTo>
                        <a:lnTo>
                          <a:pt x="0" y="0"/>
                        </a:lnTo>
                        <a:lnTo>
                          <a:pt x="6" y="10"/>
                        </a:lnTo>
                        <a:lnTo>
                          <a:pt x="22" y="16"/>
                        </a:lnTo>
                        <a:lnTo>
                          <a:pt x="28" y="10"/>
                        </a:lnTo>
                        <a:lnTo>
                          <a:pt x="12" y="0"/>
                        </a:lnTo>
                        <a:lnTo>
                          <a:pt x="1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5" name="Freeform 154">
                    <a:extLst>
                      <a:ext uri="{FF2B5EF4-FFF2-40B4-BE49-F238E27FC236}">
                        <a16:creationId xmlns:a16="http://schemas.microsoft.com/office/drawing/2014/main" id="{87C83F97-7B2A-4FC1-B164-B6199ED49045}"/>
                      </a:ext>
                    </a:extLst>
                  </p:cNvPr>
                  <p:cNvSpPr>
                    <a:spLocks/>
                  </p:cNvSpPr>
                  <p:nvPr/>
                </p:nvSpPr>
                <p:spPr bwMode="auto">
                  <a:xfrm>
                    <a:off x="5001" y="1402"/>
                    <a:ext cx="10" cy="22"/>
                  </a:xfrm>
                  <a:custGeom>
                    <a:avLst/>
                    <a:gdLst/>
                    <a:ahLst/>
                    <a:cxnLst>
                      <a:cxn ang="0">
                        <a:pos x="10" y="22"/>
                      </a:cxn>
                      <a:cxn ang="0">
                        <a:pos x="10" y="0"/>
                      </a:cxn>
                      <a:cxn ang="0">
                        <a:pos x="0" y="16"/>
                      </a:cxn>
                      <a:cxn ang="0">
                        <a:pos x="10" y="22"/>
                      </a:cxn>
                      <a:cxn ang="0">
                        <a:pos x="10" y="22"/>
                      </a:cxn>
                    </a:cxnLst>
                    <a:rect l="0" t="0" r="r" b="b"/>
                    <a:pathLst>
                      <a:path w="10" h="22">
                        <a:moveTo>
                          <a:pt x="10" y="22"/>
                        </a:moveTo>
                        <a:lnTo>
                          <a:pt x="10" y="0"/>
                        </a:lnTo>
                        <a:lnTo>
                          <a:pt x="0" y="16"/>
                        </a:lnTo>
                        <a:lnTo>
                          <a:pt x="10" y="22"/>
                        </a:lnTo>
                        <a:lnTo>
                          <a:pt x="10"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6" name="Freeform 155">
                    <a:extLst>
                      <a:ext uri="{FF2B5EF4-FFF2-40B4-BE49-F238E27FC236}">
                        <a16:creationId xmlns:a16="http://schemas.microsoft.com/office/drawing/2014/main" id="{587236AC-FF27-4294-9860-79598EF4DFCC}"/>
                      </a:ext>
                    </a:extLst>
                  </p:cNvPr>
                  <p:cNvSpPr>
                    <a:spLocks/>
                  </p:cNvSpPr>
                  <p:nvPr/>
                </p:nvSpPr>
                <p:spPr bwMode="auto">
                  <a:xfrm>
                    <a:off x="5100" y="1323"/>
                    <a:ext cx="22" cy="12"/>
                  </a:xfrm>
                  <a:custGeom>
                    <a:avLst/>
                    <a:gdLst/>
                    <a:ahLst/>
                    <a:cxnLst>
                      <a:cxn ang="0">
                        <a:pos x="0" y="0"/>
                      </a:cxn>
                      <a:cxn ang="0">
                        <a:pos x="0" y="6"/>
                      </a:cxn>
                      <a:cxn ang="0">
                        <a:pos x="10" y="12"/>
                      </a:cxn>
                      <a:cxn ang="0">
                        <a:pos x="22" y="6"/>
                      </a:cxn>
                      <a:cxn ang="0">
                        <a:pos x="0" y="0"/>
                      </a:cxn>
                      <a:cxn ang="0">
                        <a:pos x="0" y="0"/>
                      </a:cxn>
                    </a:cxnLst>
                    <a:rect l="0" t="0" r="r" b="b"/>
                    <a:pathLst>
                      <a:path w="22" h="12">
                        <a:moveTo>
                          <a:pt x="0" y="0"/>
                        </a:moveTo>
                        <a:lnTo>
                          <a:pt x="0" y="6"/>
                        </a:lnTo>
                        <a:lnTo>
                          <a:pt x="10" y="12"/>
                        </a:lnTo>
                        <a:lnTo>
                          <a:pt x="22" y="6"/>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7" name="Freeform 156">
                    <a:extLst>
                      <a:ext uri="{FF2B5EF4-FFF2-40B4-BE49-F238E27FC236}">
                        <a16:creationId xmlns:a16="http://schemas.microsoft.com/office/drawing/2014/main" id="{4ABF77CA-89A1-4E98-8F55-17B24AB6608B}"/>
                      </a:ext>
                    </a:extLst>
                  </p:cNvPr>
                  <p:cNvSpPr>
                    <a:spLocks/>
                  </p:cNvSpPr>
                  <p:nvPr/>
                </p:nvSpPr>
                <p:spPr bwMode="auto">
                  <a:xfrm>
                    <a:off x="4235" y="967"/>
                    <a:ext cx="43" cy="44"/>
                  </a:xfrm>
                  <a:custGeom>
                    <a:avLst/>
                    <a:gdLst/>
                    <a:ahLst/>
                    <a:cxnLst>
                      <a:cxn ang="0">
                        <a:pos x="11" y="0"/>
                      </a:cxn>
                      <a:cxn ang="0">
                        <a:pos x="5" y="6"/>
                      </a:cxn>
                      <a:cxn ang="0">
                        <a:pos x="0" y="18"/>
                      </a:cxn>
                      <a:cxn ang="0">
                        <a:pos x="21" y="28"/>
                      </a:cxn>
                      <a:cxn ang="0">
                        <a:pos x="17" y="34"/>
                      </a:cxn>
                      <a:cxn ang="0">
                        <a:pos x="27" y="44"/>
                      </a:cxn>
                      <a:cxn ang="0">
                        <a:pos x="33" y="34"/>
                      </a:cxn>
                      <a:cxn ang="0">
                        <a:pos x="43" y="28"/>
                      </a:cxn>
                      <a:cxn ang="0">
                        <a:pos x="39" y="12"/>
                      </a:cxn>
                      <a:cxn ang="0">
                        <a:pos x="21" y="0"/>
                      </a:cxn>
                      <a:cxn ang="0">
                        <a:pos x="11" y="0"/>
                      </a:cxn>
                      <a:cxn ang="0">
                        <a:pos x="11" y="0"/>
                      </a:cxn>
                    </a:cxnLst>
                    <a:rect l="0" t="0" r="r" b="b"/>
                    <a:pathLst>
                      <a:path w="43" h="44">
                        <a:moveTo>
                          <a:pt x="11" y="0"/>
                        </a:moveTo>
                        <a:lnTo>
                          <a:pt x="5" y="6"/>
                        </a:lnTo>
                        <a:lnTo>
                          <a:pt x="0" y="18"/>
                        </a:lnTo>
                        <a:lnTo>
                          <a:pt x="21" y="28"/>
                        </a:lnTo>
                        <a:lnTo>
                          <a:pt x="17" y="34"/>
                        </a:lnTo>
                        <a:lnTo>
                          <a:pt x="27" y="44"/>
                        </a:lnTo>
                        <a:lnTo>
                          <a:pt x="33" y="34"/>
                        </a:lnTo>
                        <a:lnTo>
                          <a:pt x="43" y="28"/>
                        </a:lnTo>
                        <a:lnTo>
                          <a:pt x="39" y="12"/>
                        </a:lnTo>
                        <a:lnTo>
                          <a:pt x="21" y="0"/>
                        </a:lnTo>
                        <a:lnTo>
                          <a:pt x="11" y="0"/>
                        </a:lnTo>
                        <a:lnTo>
                          <a:pt x="1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8" name="Freeform 157">
                    <a:extLst>
                      <a:ext uri="{FF2B5EF4-FFF2-40B4-BE49-F238E27FC236}">
                        <a16:creationId xmlns:a16="http://schemas.microsoft.com/office/drawing/2014/main" id="{65D64149-B5A6-4202-9A16-C8E2F6B2DA44}"/>
                      </a:ext>
                    </a:extLst>
                  </p:cNvPr>
                  <p:cNvSpPr>
                    <a:spLocks/>
                  </p:cNvSpPr>
                  <p:nvPr/>
                </p:nvSpPr>
                <p:spPr bwMode="auto">
                  <a:xfrm>
                    <a:off x="4217" y="979"/>
                    <a:ext cx="12" cy="10"/>
                  </a:xfrm>
                  <a:custGeom>
                    <a:avLst/>
                    <a:gdLst/>
                    <a:ahLst/>
                    <a:cxnLst>
                      <a:cxn ang="0">
                        <a:pos x="12" y="10"/>
                      </a:cxn>
                      <a:cxn ang="0">
                        <a:pos x="6" y="0"/>
                      </a:cxn>
                      <a:cxn ang="0">
                        <a:pos x="0" y="0"/>
                      </a:cxn>
                      <a:cxn ang="0">
                        <a:pos x="0" y="10"/>
                      </a:cxn>
                      <a:cxn ang="0">
                        <a:pos x="12" y="10"/>
                      </a:cxn>
                      <a:cxn ang="0">
                        <a:pos x="12" y="10"/>
                      </a:cxn>
                    </a:cxnLst>
                    <a:rect l="0" t="0" r="r" b="b"/>
                    <a:pathLst>
                      <a:path w="12" h="10">
                        <a:moveTo>
                          <a:pt x="12" y="10"/>
                        </a:moveTo>
                        <a:lnTo>
                          <a:pt x="6" y="0"/>
                        </a:lnTo>
                        <a:lnTo>
                          <a:pt x="0" y="0"/>
                        </a:lnTo>
                        <a:lnTo>
                          <a:pt x="0" y="10"/>
                        </a:lnTo>
                        <a:lnTo>
                          <a:pt x="12" y="10"/>
                        </a:lnTo>
                        <a:lnTo>
                          <a:pt x="12"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9" name="Freeform 158">
                    <a:extLst>
                      <a:ext uri="{FF2B5EF4-FFF2-40B4-BE49-F238E27FC236}">
                        <a16:creationId xmlns:a16="http://schemas.microsoft.com/office/drawing/2014/main" id="{78C8DFD8-CA53-44D8-8A3A-305728B9F6CF}"/>
                      </a:ext>
                    </a:extLst>
                  </p:cNvPr>
                  <p:cNvSpPr>
                    <a:spLocks/>
                  </p:cNvSpPr>
                  <p:nvPr/>
                </p:nvSpPr>
                <p:spPr bwMode="auto">
                  <a:xfrm>
                    <a:off x="4278" y="973"/>
                    <a:ext cx="63" cy="22"/>
                  </a:xfrm>
                  <a:custGeom>
                    <a:avLst/>
                    <a:gdLst/>
                    <a:ahLst/>
                    <a:cxnLst>
                      <a:cxn ang="0">
                        <a:pos x="63" y="16"/>
                      </a:cxn>
                      <a:cxn ang="0">
                        <a:pos x="51" y="6"/>
                      </a:cxn>
                      <a:cxn ang="0">
                        <a:pos x="0" y="0"/>
                      </a:cxn>
                      <a:cxn ang="0">
                        <a:pos x="6" y="16"/>
                      </a:cxn>
                      <a:cxn ang="0">
                        <a:pos x="34" y="22"/>
                      </a:cxn>
                      <a:cxn ang="0">
                        <a:pos x="63" y="16"/>
                      </a:cxn>
                      <a:cxn ang="0">
                        <a:pos x="63" y="16"/>
                      </a:cxn>
                    </a:cxnLst>
                    <a:rect l="0" t="0" r="r" b="b"/>
                    <a:pathLst>
                      <a:path w="63" h="22">
                        <a:moveTo>
                          <a:pt x="63" y="16"/>
                        </a:moveTo>
                        <a:lnTo>
                          <a:pt x="51" y="6"/>
                        </a:lnTo>
                        <a:lnTo>
                          <a:pt x="0" y="0"/>
                        </a:lnTo>
                        <a:lnTo>
                          <a:pt x="6" y="16"/>
                        </a:lnTo>
                        <a:lnTo>
                          <a:pt x="34" y="22"/>
                        </a:lnTo>
                        <a:lnTo>
                          <a:pt x="63" y="16"/>
                        </a:lnTo>
                        <a:lnTo>
                          <a:pt x="63"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0" name="Freeform 159">
                    <a:extLst>
                      <a:ext uri="{FF2B5EF4-FFF2-40B4-BE49-F238E27FC236}">
                        <a16:creationId xmlns:a16="http://schemas.microsoft.com/office/drawing/2014/main" id="{57076914-09E8-47BC-A117-1FBD36889102}"/>
                      </a:ext>
                    </a:extLst>
                  </p:cNvPr>
                  <p:cNvSpPr>
                    <a:spLocks/>
                  </p:cNvSpPr>
                  <p:nvPr/>
                </p:nvSpPr>
                <p:spPr bwMode="auto">
                  <a:xfrm>
                    <a:off x="4323" y="1001"/>
                    <a:ext cx="44" cy="17"/>
                  </a:xfrm>
                  <a:custGeom>
                    <a:avLst/>
                    <a:gdLst/>
                    <a:ahLst/>
                    <a:cxnLst>
                      <a:cxn ang="0">
                        <a:pos x="6" y="0"/>
                      </a:cxn>
                      <a:cxn ang="0">
                        <a:pos x="0" y="10"/>
                      </a:cxn>
                      <a:cxn ang="0">
                        <a:pos x="28" y="17"/>
                      </a:cxn>
                      <a:cxn ang="0">
                        <a:pos x="44" y="17"/>
                      </a:cxn>
                      <a:cxn ang="0">
                        <a:pos x="44" y="10"/>
                      </a:cxn>
                      <a:cxn ang="0">
                        <a:pos x="40" y="0"/>
                      </a:cxn>
                      <a:cxn ang="0">
                        <a:pos x="28" y="6"/>
                      </a:cxn>
                      <a:cxn ang="0">
                        <a:pos x="6" y="0"/>
                      </a:cxn>
                      <a:cxn ang="0">
                        <a:pos x="6" y="0"/>
                      </a:cxn>
                    </a:cxnLst>
                    <a:rect l="0" t="0" r="r" b="b"/>
                    <a:pathLst>
                      <a:path w="44" h="17">
                        <a:moveTo>
                          <a:pt x="6" y="0"/>
                        </a:moveTo>
                        <a:lnTo>
                          <a:pt x="0" y="10"/>
                        </a:lnTo>
                        <a:lnTo>
                          <a:pt x="28" y="17"/>
                        </a:lnTo>
                        <a:lnTo>
                          <a:pt x="44" y="17"/>
                        </a:lnTo>
                        <a:lnTo>
                          <a:pt x="44" y="10"/>
                        </a:lnTo>
                        <a:lnTo>
                          <a:pt x="40" y="0"/>
                        </a:lnTo>
                        <a:lnTo>
                          <a:pt x="28" y="6"/>
                        </a:lnTo>
                        <a:lnTo>
                          <a:pt x="6" y="0"/>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1" name="Freeform 160">
                    <a:extLst>
                      <a:ext uri="{FF2B5EF4-FFF2-40B4-BE49-F238E27FC236}">
                        <a16:creationId xmlns:a16="http://schemas.microsoft.com/office/drawing/2014/main" id="{2C82DBFE-283A-4B34-8AEE-DD1C9F1FFA92}"/>
                      </a:ext>
                    </a:extLst>
                  </p:cNvPr>
                  <p:cNvSpPr>
                    <a:spLocks/>
                  </p:cNvSpPr>
                  <p:nvPr/>
                </p:nvSpPr>
                <p:spPr bwMode="auto">
                  <a:xfrm>
                    <a:off x="4306" y="1001"/>
                    <a:ext cx="12" cy="10"/>
                  </a:xfrm>
                  <a:custGeom>
                    <a:avLst/>
                    <a:gdLst/>
                    <a:ahLst/>
                    <a:cxnLst>
                      <a:cxn ang="0">
                        <a:pos x="0" y="0"/>
                      </a:cxn>
                      <a:cxn ang="0">
                        <a:pos x="6" y="10"/>
                      </a:cxn>
                      <a:cxn ang="0">
                        <a:pos x="12" y="6"/>
                      </a:cxn>
                      <a:cxn ang="0">
                        <a:pos x="0" y="0"/>
                      </a:cxn>
                      <a:cxn ang="0">
                        <a:pos x="0" y="0"/>
                      </a:cxn>
                    </a:cxnLst>
                    <a:rect l="0" t="0" r="r" b="b"/>
                    <a:pathLst>
                      <a:path w="12" h="10">
                        <a:moveTo>
                          <a:pt x="0" y="0"/>
                        </a:moveTo>
                        <a:lnTo>
                          <a:pt x="6" y="10"/>
                        </a:lnTo>
                        <a:lnTo>
                          <a:pt x="12" y="6"/>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2" name="Freeform 161">
                    <a:extLst>
                      <a:ext uri="{FF2B5EF4-FFF2-40B4-BE49-F238E27FC236}">
                        <a16:creationId xmlns:a16="http://schemas.microsoft.com/office/drawing/2014/main" id="{A8AE599D-13D2-4425-8C6F-96C51C2D24AC}"/>
                      </a:ext>
                    </a:extLst>
                  </p:cNvPr>
                  <p:cNvSpPr>
                    <a:spLocks/>
                  </p:cNvSpPr>
                  <p:nvPr/>
                </p:nvSpPr>
                <p:spPr bwMode="auto">
                  <a:xfrm>
                    <a:off x="4357" y="973"/>
                    <a:ext cx="61" cy="28"/>
                  </a:xfrm>
                  <a:custGeom>
                    <a:avLst/>
                    <a:gdLst/>
                    <a:ahLst/>
                    <a:cxnLst>
                      <a:cxn ang="0">
                        <a:pos x="61" y="12"/>
                      </a:cxn>
                      <a:cxn ang="0">
                        <a:pos x="38" y="6"/>
                      </a:cxn>
                      <a:cxn ang="0">
                        <a:pos x="32" y="0"/>
                      </a:cxn>
                      <a:cxn ang="0">
                        <a:pos x="28" y="12"/>
                      </a:cxn>
                      <a:cxn ang="0">
                        <a:pos x="0" y="6"/>
                      </a:cxn>
                      <a:cxn ang="0">
                        <a:pos x="10" y="22"/>
                      </a:cxn>
                      <a:cxn ang="0">
                        <a:pos x="28" y="28"/>
                      </a:cxn>
                      <a:cxn ang="0">
                        <a:pos x="61" y="22"/>
                      </a:cxn>
                      <a:cxn ang="0">
                        <a:pos x="61" y="12"/>
                      </a:cxn>
                      <a:cxn ang="0">
                        <a:pos x="61" y="12"/>
                      </a:cxn>
                    </a:cxnLst>
                    <a:rect l="0" t="0" r="r" b="b"/>
                    <a:pathLst>
                      <a:path w="61" h="28">
                        <a:moveTo>
                          <a:pt x="61" y="12"/>
                        </a:moveTo>
                        <a:lnTo>
                          <a:pt x="38" y="6"/>
                        </a:lnTo>
                        <a:lnTo>
                          <a:pt x="32" y="0"/>
                        </a:lnTo>
                        <a:lnTo>
                          <a:pt x="28" y="12"/>
                        </a:lnTo>
                        <a:lnTo>
                          <a:pt x="0" y="6"/>
                        </a:lnTo>
                        <a:lnTo>
                          <a:pt x="10" y="22"/>
                        </a:lnTo>
                        <a:lnTo>
                          <a:pt x="28" y="28"/>
                        </a:lnTo>
                        <a:lnTo>
                          <a:pt x="61" y="22"/>
                        </a:lnTo>
                        <a:lnTo>
                          <a:pt x="61" y="12"/>
                        </a:lnTo>
                        <a:lnTo>
                          <a:pt x="61"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3" name="Freeform 162">
                    <a:extLst>
                      <a:ext uri="{FF2B5EF4-FFF2-40B4-BE49-F238E27FC236}">
                        <a16:creationId xmlns:a16="http://schemas.microsoft.com/office/drawing/2014/main" id="{F54BF0E5-ABBC-4DE7-A8D2-8439FD807398}"/>
                      </a:ext>
                    </a:extLst>
                  </p:cNvPr>
                  <p:cNvSpPr>
                    <a:spLocks/>
                  </p:cNvSpPr>
                  <p:nvPr/>
                </p:nvSpPr>
                <p:spPr bwMode="auto">
                  <a:xfrm>
                    <a:off x="4651" y="1317"/>
                    <a:ext cx="16" cy="12"/>
                  </a:xfrm>
                  <a:custGeom>
                    <a:avLst/>
                    <a:gdLst/>
                    <a:ahLst/>
                    <a:cxnLst>
                      <a:cxn ang="0">
                        <a:pos x="16" y="0"/>
                      </a:cxn>
                      <a:cxn ang="0">
                        <a:pos x="0" y="0"/>
                      </a:cxn>
                      <a:cxn ang="0">
                        <a:pos x="16" y="12"/>
                      </a:cxn>
                      <a:cxn ang="0">
                        <a:pos x="16" y="0"/>
                      </a:cxn>
                      <a:cxn ang="0">
                        <a:pos x="16" y="0"/>
                      </a:cxn>
                    </a:cxnLst>
                    <a:rect l="0" t="0" r="r" b="b"/>
                    <a:pathLst>
                      <a:path w="16" h="12">
                        <a:moveTo>
                          <a:pt x="16" y="0"/>
                        </a:moveTo>
                        <a:lnTo>
                          <a:pt x="0" y="0"/>
                        </a:lnTo>
                        <a:lnTo>
                          <a:pt x="16" y="12"/>
                        </a:lnTo>
                        <a:lnTo>
                          <a:pt x="16"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4" name="Freeform 163">
                    <a:extLst>
                      <a:ext uri="{FF2B5EF4-FFF2-40B4-BE49-F238E27FC236}">
                        <a16:creationId xmlns:a16="http://schemas.microsoft.com/office/drawing/2014/main" id="{31934085-1F66-4E68-AC30-F39C3AA309B7}"/>
                      </a:ext>
                    </a:extLst>
                  </p:cNvPr>
                  <p:cNvSpPr>
                    <a:spLocks/>
                  </p:cNvSpPr>
                  <p:nvPr/>
                </p:nvSpPr>
                <p:spPr bwMode="auto">
                  <a:xfrm>
                    <a:off x="5001" y="1463"/>
                    <a:ext cx="10" cy="16"/>
                  </a:xfrm>
                  <a:custGeom>
                    <a:avLst/>
                    <a:gdLst/>
                    <a:ahLst/>
                    <a:cxnLst>
                      <a:cxn ang="0">
                        <a:pos x="0" y="16"/>
                      </a:cxn>
                      <a:cxn ang="0">
                        <a:pos x="10" y="12"/>
                      </a:cxn>
                      <a:cxn ang="0">
                        <a:pos x="4" y="0"/>
                      </a:cxn>
                      <a:cxn ang="0">
                        <a:pos x="0" y="16"/>
                      </a:cxn>
                      <a:cxn ang="0">
                        <a:pos x="0" y="16"/>
                      </a:cxn>
                    </a:cxnLst>
                    <a:rect l="0" t="0" r="r" b="b"/>
                    <a:pathLst>
                      <a:path w="10" h="16">
                        <a:moveTo>
                          <a:pt x="0" y="16"/>
                        </a:moveTo>
                        <a:lnTo>
                          <a:pt x="10" y="12"/>
                        </a:lnTo>
                        <a:lnTo>
                          <a:pt x="4" y="0"/>
                        </a:lnTo>
                        <a:lnTo>
                          <a:pt x="0" y="16"/>
                        </a:lnTo>
                        <a:lnTo>
                          <a:pt x="0"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5" name="Freeform 164">
                    <a:extLst>
                      <a:ext uri="{FF2B5EF4-FFF2-40B4-BE49-F238E27FC236}">
                        <a16:creationId xmlns:a16="http://schemas.microsoft.com/office/drawing/2014/main" id="{F994F204-B6E2-4E3F-B234-9C37F1452F01}"/>
                      </a:ext>
                    </a:extLst>
                  </p:cNvPr>
                  <p:cNvSpPr>
                    <a:spLocks/>
                  </p:cNvSpPr>
                  <p:nvPr/>
                </p:nvSpPr>
                <p:spPr bwMode="auto">
                  <a:xfrm>
                    <a:off x="3752" y="928"/>
                    <a:ext cx="56" cy="29"/>
                  </a:xfrm>
                  <a:custGeom>
                    <a:avLst/>
                    <a:gdLst/>
                    <a:ahLst/>
                    <a:cxnLst>
                      <a:cxn ang="0">
                        <a:pos x="50" y="23"/>
                      </a:cxn>
                      <a:cxn ang="0">
                        <a:pos x="56" y="13"/>
                      </a:cxn>
                      <a:cxn ang="0">
                        <a:pos x="6" y="0"/>
                      </a:cxn>
                      <a:cxn ang="0">
                        <a:pos x="0" y="13"/>
                      </a:cxn>
                      <a:cxn ang="0">
                        <a:pos x="0" y="29"/>
                      </a:cxn>
                      <a:cxn ang="0">
                        <a:pos x="18" y="23"/>
                      </a:cxn>
                      <a:cxn ang="0">
                        <a:pos x="50" y="23"/>
                      </a:cxn>
                      <a:cxn ang="0">
                        <a:pos x="50" y="23"/>
                      </a:cxn>
                    </a:cxnLst>
                    <a:rect l="0" t="0" r="r" b="b"/>
                    <a:pathLst>
                      <a:path w="56" h="29">
                        <a:moveTo>
                          <a:pt x="50" y="23"/>
                        </a:moveTo>
                        <a:lnTo>
                          <a:pt x="56" y="13"/>
                        </a:lnTo>
                        <a:lnTo>
                          <a:pt x="6" y="0"/>
                        </a:lnTo>
                        <a:lnTo>
                          <a:pt x="0" y="13"/>
                        </a:lnTo>
                        <a:lnTo>
                          <a:pt x="0" y="29"/>
                        </a:lnTo>
                        <a:lnTo>
                          <a:pt x="18" y="23"/>
                        </a:lnTo>
                        <a:lnTo>
                          <a:pt x="50" y="23"/>
                        </a:lnTo>
                        <a:lnTo>
                          <a:pt x="50"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6" name="Freeform 165">
                    <a:extLst>
                      <a:ext uri="{FF2B5EF4-FFF2-40B4-BE49-F238E27FC236}">
                        <a16:creationId xmlns:a16="http://schemas.microsoft.com/office/drawing/2014/main" id="{30E2F0DC-531E-485B-B019-62A4BF9F4974}"/>
                      </a:ext>
                    </a:extLst>
                  </p:cNvPr>
                  <p:cNvSpPr>
                    <a:spLocks/>
                  </p:cNvSpPr>
                  <p:nvPr/>
                </p:nvSpPr>
                <p:spPr bwMode="auto">
                  <a:xfrm>
                    <a:off x="3464" y="928"/>
                    <a:ext cx="16" cy="13"/>
                  </a:xfrm>
                  <a:custGeom>
                    <a:avLst/>
                    <a:gdLst/>
                    <a:ahLst/>
                    <a:cxnLst>
                      <a:cxn ang="0">
                        <a:pos x="16" y="13"/>
                      </a:cxn>
                      <a:cxn ang="0">
                        <a:pos x="16" y="0"/>
                      </a:cxn>
                      <a:cxn ang="0">
                        <a:pos x="0" y="0"/>
                      </a:cxn>
                      <a:cxn ang="0">
                        <a:pos x="0" y="13"/>
                      </a:cxn>
                      <a:cxn ang="0">
                        <a:pos x="16" y="13"/>
                      </a:cxn>
                      <a:cxn ang="0">
                        <a:pos x="16" y="13"/>
                      </a:cxn>
                    </a:cxnLst>
                    <a:rect l="0" t="0" r="r" b="b"/>
                    <a:pathLst>
                      <a:path w="16" h="13">
                        <a:moveTo>
                          <a:pt x="16" y="13"/>
                        </a:moveTo>
                        <a:lnTo>
                          <a:pt x="16" y="0"/>
                        </a:lnTo>
                        <a:lnTo>
                          <a:pt x="0" y="0"/>
                        </a:lnTo>
                        <a:lnTo>
                          <a:pt x="0" y="13"/>
                        </a:lnTo>
                        <a:lnTo>
                          <a:pt x="16" y="13"/>
                        </a:lnTo>
                        <a:lnTo>
                          <a:pt x="16" y="1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7" name="Freeform 166">
                    <a:extLst>
                      <a:ext uri="{FF2B5EF4-FFF2-40B4-BE49-F238E27FC236}">
                        <a16:creationId xmlns:a16="http://schemas.microsoft.com/office/drawing/2014/main" id="{1857988C-B2ED-43A6-8883-0B99211D10CA}"/>
                      </a:ext>
                    </a:extLst>
                  </p:cNvPr>
                  <p:cNvSpPr>
                    <a:spLocks/>
                  </p:cNvSpPr>
                  <p:nvPr/>
                </p:nvSpPr>
                <p:spPr bwMode="auto">
                  <a:xfrm>
                    <a:off x="3480" y="906"/>
                    <a:ext cx="17" cy="12"/>
                  </a:xfrm>
                  <a:custGeom>
                    <a:avLst/>
                    <a:gdLst/>
                    <a:ahLst/>
                    <a:cxnLst>
                      <a:cxn ang="0">
                        <a:pos x="12" y="0"/>
                      </a:cxn>
                      <a:cxn ang="0">
                        <a:pos x="0" y="0"/>
                      </a:cxn>
                      <a:cxn ang="0">
                        <a:pos x="0" y="12"/>
                      </a:cxn>
                      <a:cxn ang="0">
                        <a:pos x="17" y="12"/>
                      </a:cxn>
                      <a:cxn ang="0">
                        <a:pos x="12" y="0"/>
                      </a:cxn>
                      <a:cxn ang="0">
                        <a:pos x="12" y="0"/>
                      </a:cxn>
                    </a:cxnLst>
                    <a:rect l="0" t="0" r="r" b="b"/>
                    <a:pathLst>
                      <a:path w="17" h="12">
                        <a:moveTo>
                          <a:pt x="12" y="0"/>
                        </a:moveTo>
                        <a:lnTo>
                          <a:pt x="0" y="0"/>
                        </a:lnTo>
                        <a:lnTo>
                          <a:pt x="0" y="12"/>
                        </a:lnTo>
                        <a:lnTo>
                          <a:pt x="17" y="12"/>
                        </a:lnTo>
                        <a:lnTo>
                          <a:pt x="12" y="0"/>
                        </a:lnTo>
                        <a:lnTo>
                          <a:pt x="1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8" name="Freeform 167">
                    <a:extLst>
                      <a:ext uri="{FF2B5EF4-FFF2-40B4-BE49-F238E27FC236}">
                        <a16:creationId xmlns:a16="http://schemas.microsoft.com/office/drawing/2014/main" id="{05525177-E26D-455F-8409-6D98DDF0D0F7}"/>
                      </a:ext>
                    </a:extLst>
                  </p:cNvPr>
                  <p:cNvSpPr>
                    <a:spLocks/>
                  </p:cNvSpPr>
                  <p:nvPr/>
                </p:nvSpPr>
                <p:spPr bwMode="auto">
                  <a:xfrm>
                    <a:off x="3582" y="973"/>
                    <a:ext cx="22" cy="22"/>
                  </a:xfrm>
                  <a:custGeom>
                    <a:avLst/>
                    <a:gdLst/>
                    <a:ahLst/>
                    <a:cxnLst>
                      <a:cxn ang="0">
                        <a:pos x="10" y="22"/>
                      </a:cxn>
                      <a:cxn ang="0">
                        <a:pos x="22" y="16"/>
                      </a:cxn>
                      <a:cxn ang="0">
                        <a:pos x="22" y="0"/>
                      </a:cxn>
                      <a:cxn ang="0">
                        <a:pos x="0" y="6"/>
                      </a:cxn>
                      <a:cxn ang="0">
                        <a:pos x="10" y="22"/>
                      </a:cxn>
                      <a:cxn ang="0">
                        <a:pos x="10" y="22"/>
                      </a:cxn>
                    </a:cxnLst>
                    <a:rect l="0" t="0" r="r" b="b"/>
                    <a:pathLst>
                      <a:path w="22" h="22">
                        <a:moveTo>
                          <a:pt x="10" y="22"/>
                        </a:moveTo>
                        <a:lnTo>
                          <a:pt x="22" y="16"/>
                        </a:lnTo>
                        <a:lnTo>
                          <a:pt x="22" y="0"/>
                        </a:lnTo>
                        <a:lnTo>
                          <a:pt x="0" y="6"/>
                        </a:lnTo>
                        <a:lnTo>
                          <a:pt x="10" y="22"/>
                        </a:lnTo>
                        <a:lnTo>
                          <a:pt x="10"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9" name="Freeform 168">
                    <a:extLst>
                      <a:ext uri="{FF2B5EF4-FFF2-40B4-BE49-F238E27FC236}">
                        <a16:creationId xmlns:a16="http://schemas.microsoft.com/office/drawing/2014/main" id="{49A78A0E-75E7-47A5-A75D-1859014E54E8}"/>
                      </a:ext>
                    </a:extLst>
                  </p:cNvPr>
                  <p:cNvSpPr>
                    <a:spLocks/>
                  </p:cNvSpPr>
                  <p:nvPr/>
                </p:nvSpPr>
                <p:spPr bwMode="auto">
                  <a:xfrm>
                    <a:off x="3675" y="922"/>
                    <a:ext cx="66" cy="23"/>
                  </a:xfrm>
                  <a:custGeom>
                    <a:avLst/>
                    <a:gdLst/>
                    <a:ahLst/>
                    <a:cxnLst>
                      <a:cxn ang="0">
                        <a:pos x="32" y="13"/>
                      </a:cxn>
                      <a:cxn ang="0">
                        <a:pos x="44" y="23"/>
                      </a:cxn>
                      <a:cxn ang="0">
                        <a:pos x="66" y="13"/>
                      </a:cxn>
                      <a:cxn ang="0">
                        <a:pos x="32" y="0"/>
                      </a:cxn>
                      <a:cxn ang="0">
                        <a:pos x="12" y="0"/>
                      </a:cxn>
                      <a:cxn ang="0">
                        <a:pos x="0" y="19"/>
                      </a:cxn>
                      <a:cxn ang="0">
                        <a:pos x="32" y="13"/>
                      </a:cxn>
                      <a:cxn ang="0">
                        <a:pos x="32" y="13"/>
                      </a:cxn>
                    </a:cxnLst>
                    <a:rect l="0" t="0" r="r" b="b"/>
                    <a:pathLst>
                      <a:path w="66" h="23">
                        <a:moveTo>
                          <a:pt x="32" y="13"/>
                        </a:moveTo>
                        <a:lnTo>
                          <a:pt x="44" y="23"/>
                        </a:lnTo>
                        <a:lnTo>
                          <a:pt x="66" y="13"/>
                        </a:lnTo>
                        <a:lnTo>
                          <a:pt x="32" y="0"/>
                        </a:lnTo>
                        <a:lnTo>
                          <a:pt x="12" y="0"/>
                        </a:lnTo>
                        <a:lnTo>
                          <a:pt x="0" y="19"/>
                        </a:lnTo>
                        <a:lnTo>
                          <a:pt x="32" y="13"/>
                        </a:lnTo>
                        <a:lnTo>
                          <a:pt x="32" y="1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0" name="Freeform 169">
                    <a:extLst>
                      <a:ext uri="{FF2B5EF4-FFF2-40B4-BE49-F238E27FC236}">
                        <a16:creationId xmlns:a16="http://schemas.microsoft.com/office/drawing/2014/main" id="{AAF7966A-B263-4C6C-A7B9-A1B628B9B17A}"/>
                      </a:ext>
                    </a:extLst>
                  </p:cNvPr>
                  <p:cNvSpPr>
                    <a:spLocks/>
                  </p:cNvSpPr>
                  <p:nvPr/>
                </p:nvSpPr>
                <p:spPr bwMode="auto">
                  <a:xfrm>
                    <a:off x="3719" y="957"/>
                    <a:ext cx="22" cy="10"/>
                  </a:xfrm>
                  <a:custGeom>
                    <a:avLst/>
                    <a:gdLst/>
                    <a:ahLst/>
                    <a:cxnLst>
                      <a:cxn ang="0">
                        <a:pos x="10" y="0"/>
                      </a:cxn>
                      <a:cxn ang="0">
                        <a:pos x="0" y="6"/>
                      </a:cxn>
                      <a:cxn ang="0">
                        <a:pos x="16" y="10"/>
                      </a:cxn>
                      <a:cxn ang="0">
                        <a:pos x="22" y="0"/>
                      </a:cxn>
                      <a:cxn ang="0">
                        <a:pos x="10" y="0"/>
                      </a:cxn>
                      <a:cxn ang="0">
                        <a:pos x="10" y="0"/>
                      </a:cxn>
                    </a:cxnLst>
                    <a:rect l="0" t="0" r="r" b="b"/>
                    <a:pathLst>
                      <a:path w="22" h="10">
                        <a:moveTo>
                          <a:pt x="10" y="0"/>
                        </a:moveTo>
                        <a:lnTo>
                          <a:pt x="0" y="6"/>
                        </a:lnTo>
                        <a:lnTo>
                          <a:pt x="16" y="10"/>
                        </a:lnTo>
                        <a:lnTo>
                          <a:pt x="22" y="0"/>
                        </a:lnTo>
                        <a:lnTo>
                          <a:pt x="10" y="0"/>
                        </a:lnTo>
                        <a:lnTo>
                          <a:pt x="1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1" name="Freeform 170">
                    <a:extLst>
                      <a:ext uri="{FF2B5EF4-FFF2-40B4-BE49-F238E27FC236}">
                        <a16:creationId xmlns:a16="http://schemas.microsoft.com/office/drawing/2014/main" id="{3A04D0E8-D165-4F4A-B538-00F2309B1C00}"/>
                      </a:ext>
                    </a:extLst>
                  </p:cNvPr>
                  <p:cNvSpPr>
                    <a:spLocks/>
                  </p:cNvSpPr>
                  <p:nvPr/>
                </p:nvSpPr>
                <p:spPr bwMode="auto">
                  <a:xfrm>
                    <a:off x="3665" y="928"/>
                    <a:ext cx="10" cy="13"/>
                  </a:xfrm>
                  <a:custGeom>
                    <a:avLst/>
                    <a:gdLst/>
                    <a:ahLst/>
                    <a:cxnLst>
                      <a:cxn ang="0">
                        <a:pos x="10" y="7"/>
                      </a:cxn>
                      <a:cxn ang="0">
                        <a:pos x="0" y="0"/>
                      </a:cxn>
                      <a:cxn ang="0">
                        <a:pos x="0" y="13"/>
                      </a:cxn>
                      <a:cxn ang="0">
                        <a:pos x="10" y="7"/>
                      </a:cxn>
                      <a:cxn ang="0">
                        <a:pos x="10" y="7"/>
                      </a:cxn>
                    </a:cxnLst>
                    <a:rect l="0" t="0" r="r" b="b"/>
                    <a:pathLst>
                      <a:path w="10" h="13">
                        <a:moveTo>
                          <a:pt x="10" y="7"/>
                        </a:moveTo>
                        <a:lnTo>
                          <a:pt x="0" y="0"/>
                        </a:lnTo>
                        <a:lnTo>
                          <a:pt x="0" y="13"/>
                        </a:lnTo>
                        <a:lnTo>
                          <a:pt x="10" y="7"/>
                        </a:lnTo>
                        <a:lnTo>
                          <a:pt x="10" y="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2" name="Freeform 171">
                    <a:extLst>
                      <a:ext uri="{FF2B5EF4-FFF2-40B4-BE49-F238E27FC236}">
                        <a16:creationId xmlns:a16="http://schemas.microsoft.com/office/drawing/2014/main" id="{64AFB31A-3958-4030-984C-457D10352DEB}"/>
                      </a:ext>
                    </a:extLst>
                  </p:cNvPr>
                  <p:cNvSpPr>
                    <a:spLocks/>
                  </p:cNvSpPr>
                  <p:nvPr/>
                </p:nvSpPr>
                <p:spPr bwMode="auto">
                  <a:xfrm>
                    <a:off x="3624" y="906"/>
                    <a:ext cx="63" cy="22"/>
                  </a:xfrm>
                  <a:custGeom>
                    <a:avLst/>
                    <a:gdLst/>
                    <a:ahLst/>
                    <a:cxnLst>
                      <a:cxn ang="0">
                        <a:pos x="34" y="22"/>
                      </a:cxn>
                      <a:cxn ang="0">
                        <a:pos x="63" y="12"/>
                      </a:cxn>
                      <a:cxn ang="0">
                        <a:pos x="45" y="6"/>
                      </a:cxn>
                      <a:cxn ang="0">
                        <a:pos x="18" y="0"/>
                      </a:cxn>
                      <a:cxn ang="0">
                        <a:pos x="0" y="16"/>
                      </a:cxn>
                      <a:cxn ang="0">
                        <a:pos x="34" y="22"/>
                      </a:cxn>
                      <a:cxn ang="0">
                        <a:pos x="34" y="22"/>
                      </a:cxn>
                    </a:cxnLst>
                    <a:rect l="0" t="0" r="r" b="b"/>
                    <a:pathLst>
                      <a:path w="63" h="22">
                        <a:moveTo>
                          <a:pt x="34" y="22"/>
                        </a:moveTo>
                        <a:lnTo>
                          <a:pt x="63" y="12"/>
                        </a:lnTo>
                        <a:lnTo>
                          <a:pt x="45" y="6"/>
                        </a:lnTo>
                        <a:lnTo>
                          <a:pt x="18" y="0"/>
                        </a:lnTo>
                        <a:lnTo>
                          <a:pt x="0" y="16"/>
                        </a:lnTo>
                        <a:lnTo>
                          <a:pt x="34" y="22"/>
                        </a:lnTo>
                        <a:lnTo>
                          <a:pt x="34"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3" name="Freeform 172">
                    <a:extLst>
                      <a:ext uri="{FF2B5EF4-FFF2-40B4-BE49-F238E27FC236}">
                        <a16:creationId xmlns:a16="http://schemas.microsoft.com/office/drawing/2014/main" id="{E5C807D5-1B26-40B5-8438-BDCC7BFD5D01}"/>
                      </a:ext>
                    </a:extLst>
                  </p:cNvPr>
                  <p:cNvSpPr>
                    <a:spLocks/>
                  </p:cNvSpPr>
                  <p:nvPr/>
                </p:nvSpPr>
                <p:spPr bwMode="auto">
                  <a:xfrm>
                    <a:off x="3215" y="900"/>
                    <a:ext cx="32" cy="22"/>
                  </a:xfrm>
                  <a:custGeom>
                    <a:avLst/>
                    <a:gdLst/>
                    <a:ahLst/>
                    <a:cxnLst>
                      <a:cxn ang="0">
                        <a:pos x="22" y="0"/>
                      </a:cxn>
                      <a:cxn ang="0">
                        <a:pos x="16" y="6"/>
                      </a:cxn>
                      <a:cxn ang="0">
                        <a:pos x="0" y="12"/>
                      </a:cxn>
                      <a:cxn ang="0">
                        <a:pos x="10" y="22"/>
                      </a:cxn>
                      <a:cxn ang="0">
                        <a:pos x="32" y="18"/>
                      </a:cxn>
                      <a:cxn ang="0">
                        <a:pos x="28" y="6"/>
                      </a:cxn>
                      <a:cxn ang="0">
                        <a:pos x="32" y="0"/>
                      </a:cxn>
                      <a:cxn ang="0">
                        <a:pos x="22" y="0"/>
                      </a:cxn>
                      <a:cxn ang="0">
                        <a:pos x="22" y="0"/>
                      </a:cxn>
                    </a:cxnLst>
                    <a:rect l="0" t="0" r="r" b="b"/>
                    <a:pathLst>
                      <a:path w="32" h="22">
                        <a:moveTo>
                          <a:pt x="22" y="0"/>
                        </a:moveTo>
                        <a:lnTo>
                          <a:pt x="16" y="6"/>
                        </a:lnTo>
                        <a:lnTo>
                          <a:pt x="0" y="12"/>
                        </a:lnTo>
                        <a:lnTo>
                          <a:pt x="10" y="22"/>
                        </a:lnTo>
                        <a:lnTo>
                          <a:pt x="32" y="18"/>
                        </a:lnTo>
                        <a:lnTo>
                          <a:pt x="28" y="6"/>
                        </a:lnTo>
                        <a:lnTo>
                          <a:pt x="32" y="0"/>
                        </a:lnTo>
                        <a:lnTo>
                          <a:pt x="22" y="0"/>
                        </a:lnTo>
                        <a:lnTo>
                          <a:pt x="2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4" name="Freeform 173">
                    <a:extLst>
                      <a:ext uri="{FF2B5EF4-FFF2-40B4-BE49-F238E27FC236}">
                        <a16:creationId xmlns:a16="http://schemas.microsoft.com/office/drawing/2014/main" id="{55A135F7-4E11-43FE-ADC9-F445636F4011}"/>
                      </a:ext>
                    </a:extLst>
                  </p:cNvPr>
                  <p:cNvSpPr>
                    <a:spLocks/>
                  </p:cNvSpPr>
                  <p:nvPr/>
                </p:nvSpPr>
                <p:spPr bwMode="auto">
                  <a:xfrm>
                    <a:off x="3247" y="906"/>
                    <a:ext cx="45" cy="22"/>
                  </a:xfrm>
                  <a:custGeom>
                    <a:avLst/>
                    <a:gdLst/>
                    <a:ahLst/>
                    <a:cxnLst>
                      <a:cxn ang="0">
                        <a:pos x="0" y="22"/>
                      </a:cxn>
                      <a:cxn ang="0">
                        <a:pos x="23" y="22"/>
                      </a:cxn>
                      <a:cxn ang="0">
                        <a:pos x="39" y="12"/>
                      </a:cxn>
                      <a:cxn ang="0">
                        <a:pos x="45" y="0"/>
                      </a:cxn>
                      <a:cxn ang="0">
                        <a:pos x="29" y="0"/>
                      </a:cxn>
                      <a:cxn ang="0">
                        <a:pos x="17" y="12"/>
                      </a:cxn>
                      <a:cxn ang="0">
                        <a:pos x="0" y="22"/>
                      </a:cxn>
                      <a:cxn ang="0">
                        <a:pos x="0" y="22"/>
                      </a:cxn>
                    </a:cxnLst>
                    <a:rect l="0" t="0" r="r" b="b"/>
                    <a:pathLst>
                      <a:path w="45" h="22">
                        <a:moveTo>
                          <a:pt x="0" y="22"/>
                        </a:moveTo>
                        <a:lnTo>
                          <a:pt x="23" y="22"/>
                        </a:lnTo>
                        <a:lnTo>
                          <a:pt x="39" y="12"/>
                        </a:lnTo>
                        <a:lnTo>
                          <a:pt x="45" y="0"/>
                        </a:lnTo>
                        <a:lnTo>
                          <a:pt x="29" y="0"/>
                        </a:lnTo>
                        <a:lnTo>
                          <a:pt x="17" y="12"/>
                        </a:lnTo>
                        <a:lnTo>
                          <a:pt x="0" y="22"/>
                        </a:lnTo>
                        <a:lnTo>
                          <a:pt x="0"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5" name="Freeform 174">
                    <a:extLst>
                      <a:ext uri="{FF2B5EF4-FFF2-40B4-BE49-F238E27FC236}">
                        <a16:creationId xmlns:a16="http://schemas.microsoft.com/office/drawing/2014/main" id="{9529A8FA-AF01-4308-894C-DF2806A6B91A}"/>
                      </a:ext>
                    </a:extLst>
                  </p:cNvPr>
                  <p:cNvSpPr>
                    <a:spLocks/>
                  </p:cNvSpPr>
                  <p:nvPr/>
                </p:nvSpPr>
                <p:spPr bwMode="auto">
                  <a:xfrm>
                    <a:off x="3110" y="906"/>
                    <a:ext cx="71" cy="22"/>
                  </a:xfrm>
                  <a:custGeom>
                    <a:avLst/>
                    <a:gdLst/>
                    <a:ahLst/>
                    <a:cxnLst>
                      <a:cxn ang="0">
                        <a:pos x="22" y="16"/>
                      </a:cxn>
                      <a:cxn ang="0">
                        <a:pos x="22" y="22"/>
                      </a:cxn>
                      <a:cxn ang="0">
                        <a:pos x="71" y="12"/>
                      </a:cxn>
                      <a:cxn ang="0">
                        <a:pos x="32" y="0"/>
                      </a:cxn>
                      <a:cxn ang="0">
                        <a:pos x="0" y="12"/>
                      </a:cxn>
                      <a:cxn ang="0">
                        <a:pos x="0" y="16"/>
                      </a:cxn>
                      <a:cxn ang="0">
                        <a:pos x="22" y="16"/>
                      </a:cxn>
                      <a:cxn ang="0">
                        <a:pos x="22" y="16"/>
                      </a:cxn>
                    </a:cxnLst>
                    <a:rect l="0" t="0" r="r" b="b"/>
                    <a:pathLst>
                      <a:path w="71" h="22">
                        <a:moveTo>
                          <a:pt x="22" y="16"/>
                        </a:moveTo>
                        <a:lnTo>
                          <a:pt x="22" y="22"/>
                        </a:lnTo>
                        <a:lnTo>
                          <a:pt x="71" y="12"/>
                        </a:lnTo>
                        <a:lnTo>
                          <a:pt x="32" y="0"/>
                        </a:lnTo>
                        <a:lnTo>
                          <a:pt x="0" y="12"/>
                        </a:lnTo>
                        <a:lnTo>
                          <a:pt x="0" y="16"/>
                        </a:lnTo>
                        <a:lnTo>
                          <a:pt x="22" y="16"/>
                        </a:lnTo>
                        <a:lnTo>
                          <a:pt x="22"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6" name="Freeform 175">
                    <a:extLst>
                      <a:ext uri="{FF2B5EF4-FFF2-40B4-BE49-F238E27FC236}">
                        <a16:creationId xmlns:a16="http://schemas.microsoft.com/office/drawing/2014/main" id="{D33184EC-0453-470C-90E4-DF3D0C498690}"/>
                      </a:ext>
                    </a:extLst>
                  </p:cNvPr>
                  <p:cNvSpPr>
                    <a:spLocks/>
                  </p:cNvSpPr>
                  <p:nvPr/>
                </p:nvSpPr>
                <p:spPr bwMode="auto">
                  <a:xfrm>
                    <a:off x="3264" y="1024"/>
                    <a:ext cx="79" cy="44"/>
                  </a:xfrm>
                  <a:custGeom>
                    <a:avLst/>
                    <a:gdLst/>
                    <a:ahLst/>
                    <a:cxnLst>
                      <a:cxn ang="0">
                        <a:pos x="6" y="0"/>
                      </a:cxn>
                      <a:cxn ang="0">
                        <a:pos x="0" y="22"/>
                      </a:cxn>
                      <a:cxn ang="0">
                        <a:pos x="22" y="32"/>
                      </a:cxn>
                      <a:cxn ang="0">
                        <a:pos x="79" y="44"/>
                      </a:cxn>
                      <a:cxn ang="0">
                        <a:pos x="40" y="6"/>
                      </a:cxn>
                      <a:cxn ang="0">
                        <a:pos x="6" y="0"/>
                      </a:cxn>
                      <a:cxn ang="0">
                        <a:pos x="6" y="0"/>
                      </a:cxn>
                    </a:cxnLst>
                    <a:rect l="0" t="0" r="r" b="b"/>
                    <a:pathLst>
                      <a:path w="79" h="44">
                        <a:moveTo>
                          <a:pt x="6" y="0"/>
                        </a:moveTo>
                        <a:lnTo>
                          <a:pt x="0" y="22"/>
                        </a:lnTo>
                        <a:lnTo>
                          <a:pt x="22" y="32"/>
                        </a:lnTo>
                        <a:lnTo>
                          <a:pt x="79" y="44"/>
                        </a:lnTo>
                        <a:lnTo>
                          <a:pt x="40" y="6"/>
                        </a:lnTo>
                        <a:lnTo>
                          <a:pt x="6" y="0"/>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7" name="Freeform 176">
                    <a:extLst>
                      <a:ext uri="{FF2B5EF4-FFF2-40B4-BE49-F238E27FC236}">
                        <a16:creationId xmlns:a16="http://schemas.microsoft.com/office/drawing/2014/main" id="{25D985AF-6AD7-4480-AC2E-F054C6DF265F}"/>
                      </a:ext>
                    </a:extLst>
                  </p:cNvPr>
                  <p:cNvSpPr>
                    <a:spLocks/>
                  </p:cNvSpPr>
                  <p:nvPr/>
                </p:nvSpPr>
                <p:spPr bwMode="auto">
                  <a:xfrm>
                    <a:off x="3292" y="906"/>
                    <a:ext cx="34" cy="16"/>
                  </a:xfrm>
                  <a:custGeom>
                    <a:avLst/>
                    <a:gdLst/>
                    <a:ahLst/>
                    <a:cxnLst>
                      <a:cxn ang="0">
                        <a:pos x="34" y="6"/>
                      </a:cxn>
                      <a:cxn ang="0">
                        <a:pos x="12" y="0"/>
                      </a:cxn>
                      <a:cxn ang="0">
                        <a:pos x="0" y="12"/>
                      </a:cxn>
                      <a:cxn ang="0">
                        <a:pos x="12" y="16"/>
                      </a:cxn>
                      <a:cxn ang="0">
                        <a:pos x="28" y="16"/>
                      </a:cxn>
                      <a:cxn ang="0">
                        <a:pos x="34" y="6"/>
                      </a:cxn>
                      <a:cxn ang="0">
                        <a:pos x="34" y="6"/>
                      </a:cxn>
                    </a:cxnLst>
                    <a:rect l="0" t="0" r="r" b="b"/>
                    <a:pathLst>
                      <a:path w="34" h="16">
                        <a:moveTo>
                          <a:pt x="34" y="6"/>
                        </a:moveTo>
                        <a:lnTo>
                          <a:pt x="12" y="0"/>
                        </a:lnTo>
                        <a:lnTo>
                          <a:pt x="0" y="12"/>
                        </a:lnTo>
                        <a:lnTo>
                          <a:pt x="12" y="16"/>
                        </a:lnTo>
                        <a:lnTo>
                          <a:pt x="28" y="16"/>
                        </a:lnTo>
                        <a:lnTo>
                          <a:pt x="34" y="6"/>
                        </a:lnTo>
                        <a:lnTo>
                          <a:pt x="34"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8" name="Freeform 177">
                    <a:extLst>
                      <a:ext uri="{FF2B5EF4-FFF2-40B4-BE49-F238E27FC236}">
                        <a16:creationId xmlns:a16="http://schemas.microsoft.com/office/drawing/2014/main" id="{A755BE64-6766-4848-B06A-B37286D969CF}"/>
                      </a:ext>
                    </a:extLst>
                  </p:cNvPr>
                  <p:cNvSpPr>
                    <a:spLocks/>
                  </p:cNvSpPr>
                  <p:nvPr/>
                </p:nvSpPr>
                <p:spPr bwMode="auto">
                  <a:xfrm>
                    <a:off x="3276" y="967"/>
                    <a:ext cx="144" cy="57"/>
                  </a:xfrm>
                  <a:custGeom>
                    <a:avLst/>
                    <a:gdLst/>
                    <a:ahLst/>
                    <a:cxnLst>
                      <a:cxn ang="0">
                        <a:pos x="32" y="57"/>
                      </a:cxn>
                      <a:cxn ang="0">
                        <a:pos x="44" y="44"/>
                      </a:cxn>
                      <a:cxn ang="0">
                        <a:pos x="83" y="22"/>
                      </a:cxn>
                      <a:cxn ang="0">
                        <a:pos x="111" y="22"/>
                      </a:cxn>
                      <a:cxn ang="0">
                        <a:pos x="144" y="12"/>
                      </a:cxn>
                      <a:cxn ang="0">
                        <a:pos x="144" y="0"/>
                      </a:cxn>
                      <a:cxn ang="0">
                        <a:pos x="121" y="0"/>
                      </a:cxn>
                      <a:cxn ang="0">
                        <a:pos x="111" y="6"/>
                      </a:cxn>
                      <a:cxn ang="0">
                        <a:pos x="89" y="0"/>
                      </a:cxn>
                      <a:cxn ang="0">
                        <a:pos x="10" y="22"/>
                      </a:cxn>
                      <a:cxn ang="0">
                        <a:pos x="22" y="34"/>
                      </a:cxn>
                      <a:cxn ang="0">
                        <a:pos x="0" y="44"/>
                      </a:cxn>
                      <a:cxn ang="0">
                        <a:pos x="32" y="57"/>
                      </a:cxn>
                      <a:cxn ang="0">
                        <a:pos x="32" y="57"/>
                      </a:cxn>
                    </a:cxnLst>
                    <a:rect l="0" t="0" r="r" b="b"/>
                    <a:pathLst>
                      <a:path w="144" h="57">
                        <a:moveTo>
                          <a:pt x="32" y="57"/>
                        </a:moveTo>
                        <a:lnTo>
                          <a:pt x="44" y="44"/>
                        </a:lnTo>
                        <a:lnTo>
                          <a:pt x="83" y="22"/>
                        </a:lnTo>
                        <a:lnTo>
                          <a:pt x="111" y="22"/>
                        </a:lnTo>
                        <a:lnTo>
                          <a:pt x="144" y="12"/>
                        </a:lnTo>
                        <a:lnTo>
                          <a:pt x="144" y="0"/>
                        </a:lnTo>
                        <a:lnTo>
                          <a:pt x="121" y="0"/>
                        </a:lnTo>
                        <a:lnTo>
                          <a:pt x="111" y="6"/>
                        </a:lnTo>
                        <a:lnTo>
                          <a:pt x="89" y="0"/>
                        </a:lnTo>
                        <a:lnTo>
                          <a:pt x="10" y="22"/>
                        </a:lnTo>
                        <a:lnTo>
                          <a:pt x="22" y="34"/>
                        </a:lnTo>
                        <a:lnTo>
                          <a:pt x="0" y="44"/>
                        </a:lnTo>
                        <a:lnTo>
                          <a:pt x="32" y="57"/>
                        </a:lnTo>
                        <a:lnTo>
                          <a:pt x="32" y="5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9" name="Freeform 178">
                    <a:extLst>
                      <a:ext uri="{FF2B5EF4-FFF2-40B4-BE49-F238E27FC236}">
                        <a16:creationId xmlns:a16="http://schemas.microsoft.com/office/drawing/2014/main" id="{C63B84F4-9EA5-4F5E-A36E-C4C7DFD4BB13}"/>
                      </a:ext>
                    </a:extLst>
                  </p:cNvPr>
                  <p:cNvSpPr>
                    <a:spLocks/>
                  </p:cNvSpPr>
                  <p:nvPr/>
                </p:nvSpPr>
                <p:spPr bwMode="auto">
                  <a:xfrm>
                    <a:off x="3231" y="1074"/>
                    <a:ext cx="39" cy="27"/>
                  </a:xfrm>
                  <a:custGeom>
                    <a:avLst/>
                    <a:gdLst/>
                    <a:ahLst/>
                    <a:cxnLst>
                      <a:cxn ang="0">
                        <a:pos x="39" y="16"/>
                      </a:cxn>
                      <a:cxn ang="0">
                        <a:pos x="23" y="0"/>
                      </a:cxn>
                      <a:cxn ang="0">
                        <a:pos x="0" y="16"/>
                      </a:cxn>
                      <a:cxn ang="0">
                        <a:pos x="29" y="27"/>
                      </a:cxn>
                      <a:cxn ang="0">
                        <a:pos x="39" y="16"/>
                      </a:cxn>
                      <a:cxn ang="0">
                        <a:pos x="39" y="16"/>
                      </a:cxn>
                    </a:cxnLst>
                    <a:rect l="0" t="0" r="r" b="b"/>
                    <a:pathLst>
                      <a:path w="39" h="27">
                        <a:moveTo>
                          <a:pt x="39" y="16"/>
                        </a:moveTo>
                        <a:lnTo>
                          <a:pt x="23" y="0"/>
                        </a:lnTo>
                        <a:lnTo>
                          <a:pt x="0" y="16"/>
                        </a:lnTo>
                        <a:lnTo>
                          <a:pt x="29" y="27"/>
                        </a:lnTo>
                        <a:lnTo>
                          <a:pt x="39" y="16"/>
                        </a:lnTo>
                        <a:lnTo>
                          <a:pt x="39"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0" name="Freeform 179">
                    <a:extLst>
                      <a:ext uri="{FF2B5EF4-FFF2-40B4-BE49-F238E27FC236}">
                        <a16:creationId xmlns:a16="http://schemas.microsoft.com/office/drawing/2014/main" id="{165449FE-6DF1-4A97-9C95-75A129DC8AFB}"/>
                      </a:ext>
                    </a:extLst>
                  </p:cNvPr>
                  <p:cNvSpPr>
                    <a:spLocks/>
                  </p:cNvSpPr>
                  <p:nvPr/>
                </p:nvSpPr>
                <p:spPr bwMode="auto">
                  <a:xfrm>
                    <a:off x="3758" y="1558"/>
                    <a:ext cx="160" cy="73"/>
                  </a:xfrm>
                  <a:custGeom>
                    <a:avLst/>
                    <a:gdLst/>
                    <a:ahLst/>
                    <a:cxnLst>
                      <a:cxn ang="0">
                        <a:pos x="22" y="33"/>
                      </a:cxn>
                      <a:cxn ang="0">
                        <a:pos x="34" y="26"/>
                      </a:cxn>
                      <a:cxn ang="0">
                        <a:pos x="54" y="45"/>
                      </a:cxn>
                      <a:cxn ang="0">
                        <a:pos x="38" y="55"/>
                      </a:cxn>
                      <a:cxn ang="0">
                        <a:pos x="16" y="51"/>
                      </a:cxn>
                      <a:cxn ang="0">
                        <a:pos x="0" y="55"/>
                      </a:cxn>
                      <a:cxn ang="0">
                        <a:pos x="12" y="67"/>
                      </a:cxn>
                      <a:cxn ang="0">
                        <a:pos x="50" y="73"/>
                      </a:cxn>
                      <a:cxn ang="0">
                        <a:pos x="83" y="67"/>
                      </a:cxn>
                      <a:cxn ang="0">
                        <a:pos x="83" y="51"/>
                      </a:cxn>
                      <a:cxn ang="0">
                        <a:pos x="111" y="51"/>
                      </a:cxn>
                      <a:cxn ang="0">
                        <a:pos x="121" y="33"/>
                      </a:cxn>
                      <a:cxn ang="0">
                        <a:pos x="156" y="26"/>
                      </a:cxn>
                      <a:cxn ang="0">
                        <a:pos x="160" y="10"/>
                      </a:cxn>
                      <a:cxn ang="0">
                        <a:pos x="139" y="6"/>
                      </a:cxn>
                      <a:cxn ang="0">
                        <a:pos x="54" y="0"/>
                      </a:cxn>
                      <a:cxn ang="0">
                        <a:pos x="50" y="10"/>
                      </a:cxn>
                      <a:cxn ang="0">
                        <a:pos x="22" y="0"/>
                      </a:cxn>
                      <a:cxn ang="0">
                        <a:pos x="12" y="10"/>
                      </a:cxn>
                      <a:cxn ang="0">
                        <a:pos x="22" y="16"/>
                      </a:cxn>
                      <a:cxn ang="0">
                        <a:pos x="12" y="26"/>
                      </a:cxn>
                      <a:cxn ang="0">
                        <a:pos x="22" y="33"/>
                      </a:cxn>
                      <a:cxn ang="0">
                        <a:pos x="22" y="33"/>
                      </a:cxn>
                    </a:cxnLst>
                    <a:rect l="0" t="0" r="r" b="b"/>
                    <a:pathLst>
                      <a:path w="160" h="73">
                        <a:moveTo>
                          <a:pt x="22" y="33"/>
                        </a:moveTo>
                        <a:lnTo>
                          <a:pt x="34" y="26"/>
                        </a:lnTo>
                        <a:lnTo>
                          <a:pt x="54" y="45"/>
                        </a:lnTo>
                        <a:lnTo>
                          <a:pt x="38" y="55"/>
                        </a:lnTo>
                        <a:lnTo>
                          <a:pt x="16" y="51"/>
                        </a:lnTo>
                        <a:lnTo>
                          <a:pt x="0" y="55"/>
                        </a:lnTo>
                        <a:lnTo>
                          <a:pt x="12" y="67"/>
                        </a:lnTo>
                        <a:lnTo>
                          <a:pt x="50" y="73"/>
                        </a:lnTo>
                        <a:lnTo>
                          <a:pt x="83" y="67"/>
                        </a:lnTo>
                        <a:lnTo>
                          <a:pt x="83" y="51"/>
                        </a:lnTo>
                        <a:lnTo>
                          <a:pt x="111" y="51"/>
                        </a:lnTo>
                        <a:lnTo>
                          <a:pt x="121" y="33"/>
                        </a:lnTo>
                        <a:lnTo>
                          <a:pt x="156" y="26"/>
                        </a:lnTo>
                        <a:lnTo>
                          <a:pt x="160" y="10"/>
                        </a:lnTo>
                        <a:lnTo>
                          <a:pt x="139" y="6"/>
                        </a:lnTo>
                        <a:lnTo>
                          <a:pt x="54" y="0"/>
                        </a:lnTo>
                        <a:lnTo>
                          <a:pt x="50" y="10"/>
                        </a:lnTo>
                        <a:lnTo>
                          <a:pt x="22" y="0"/>
                        </a:lnTo>
                        <a:lnTo>
                          <a:pt x="12" y="10"/>
                        </a:lnTo>
                        <a:lnTo>
                          <a:pt x="22" y="16"/>
                        </a:lnTo>
                        <a:lnTo>
                          <a:pt x="12" y="26"/>
                        </a:lnTo>
                        <a:lnTo>
                          <a:pt x="22" y="33"/>
                        </a:lnTo>
                        <a:lnTo>
                          <a:pt x="22" y="3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1" name="Freeform 180">
                    <a:extLst>
                      <a:ext uri="{FF2B5EF4-FFF2-40B4-BE49-F238E27FC236}">
                        <a16:creationId xmlns:a16="http://schemas.microsoft.com/office/drawing/2014/main" id="{F1F1A494-BFAE-4BDC-8B98-AEBED8828035}"/>
                      </a:ext>
                    </a:extLst>
                  </p:cNvPr>
                  <p:cNvSpPr>
                    <a:spLocks/>
                  </p:cNvSpPr>
                  <p:nvPr/>
                </p:nvSpPr>
                <p:spPr bwMode="auto">
                  <a:xfrm>
                    <a:off x="3519" y="1514"/>
                    <a:ext cx="293" cy="143"/>
                  </a:xfrm>
                  <a:custGeom>
                    <a:avLst/>
                    <a:gdLst/>
                    <a:ahLst/>
                    <a:cxnLst>
                      <a:cxn ang="0">
                        <a:pos x="273" y="70"/>
                      </a:cxn>
                      <a:cxn ang="0">
                        <a:pos x="261" y="77"/>
                      </a:cxn>
                      <a:cxn ang="0">
                        <a:pos x="251" y="70"/>
                      </a:cxn>
                      <a:cxn ang="0">
                        <a:pos x="261" y="60"/>
                      </a:cxn>
                      <a:cxn ang="0">
                        <a:pos x="251" y="54"/>
                      </a:cxn>
                      <a:cxn ang="0">
                        <a:pos x="233" y="66"/>
                      </a:cxn>
                      <a:cxn ang="0">
                        <a:pos x="222" y="83"/>
                      </a:cxn>
                      <a:cxn ang="0">
                        <a:pos x="206" y="77"/>
                      </a:cxn>
                      <a:cxn ang="0">
                        <a:pos x="188" y="77"/>
                      </a:cxn>
                      <a:cxn ang="0">
                        <a:pos x="172" y="50"/>
                      </a:cxn>
                      <a:cxn ang="0">
                        <a:pos x="150" y="32"/>
                      </a:cxn>
                      <a:cxn ang="0">
                        <a:pos x="139" y="38"/>
                      </a:cxn>
                      <a:cxn ang="0">
                        <a:pos x="117" y="32"/>
                      </a:cxn>
                      <a:cxn ang="0">
                        <a:pos x="101" y="32"/>
                      </a:cxn>
                      <a:cxn ang="0">
                        <a:pos x="50" y="0"/>
                      </a:cxn>
                      <a:cxn ang="0">
                        <a:pos x="38" y="16"/>
                      </a:cxn>
                      <a:cxn ang="0">
                        <a:pos x="28" y="16"/>
                      </a:cxn>
                      <a:cxn ang="0">
                        <a:pos x="22" y="0"/>
                      </a:cxn>
                      <a:cxn ang="0">
                        <a:pos x="0" y="4"/>
                      </a:cxn>
                      <a:cxn ang="0">
                        <a:pos x="12" y="70"/>
                      </a:cxn>
                      <a:cxn ang="0">
                        <a:pos x="34" y="77"/>
                      </a:cxn>
                      <a:cxn ang="0">
                        <a:pos x="28" y="66"/>
                      </a:cxn>
                      <a:cxn ang="0">
                        <a:pos x="44" y="54"/>
                      </a:cxn>
                      <a:cxn ang="0">
                        <a:pos x="56" y="50"/>
                      </a:cxn>
                      <a:cxn ang="0">
                        <a:pos x="79" y="66"/>
                      </a:cxn>
                      <a:cxn ang="0">
                        <a:pos x="85" y="77"/>
                      </a:cxn>
                      <a:cxn ang="0">
                        <a:pos x="111" y="83"/>
                      </a:cxn>
                      <a:cxn ang="0">
                        <a:pos x="139" y="117"/>
                      </a:cxn>
                      <a:cxn ang="0">
                        <a:pos x="178" y="133"/>
                      </a:cxn>
                      <a:cxn ang="0">
                        <a:pos x="194" y="143"/>
                      </a:cxn>
                      <a:cxn ang="0">
                        <a:pos x="222" y="143"/>
                      </a:cxn>
                      <a:cxn ang="0">
                        <a:pos x="229" y="137"/>
                      </a:cxn>
                      <a:cxn ang="0">
                        <a:pos x="222" y="121"/>
                      </a:cxn>
                      <a:cxn ang="0">
                        <a:pos x="210" y="111"/>
                      </a:cxn>
                      <a:cxn ang="0">
                        <a:pos x="222" y="105"/>
                      </a:cxn>
                      <a:cxn ang="0">
                        <a:pos x="229" y="99"/>
                      </a:cxn>
                      <a:cxn ang="0">
                        <a:pos x="233" y="83"/>
                      </a:cxn>
                      <a:cxn ang="0">
                        <a:pos x="251" y="83"/>
                      </a:cxn>
                      <a:cxn ang="0">
                        <a:pos x="255" y="95"/>
                      </a:cxn>
                      <a:cxn ang="0">
                        <a:pos x="277" y="99"/>
                      </a:cxn>
                      <a:cxn ang="0">
                        <a:pos x="293" y="89"/>
                      </a:cxn>
                      <a:cxn ang="0">
                        <a:pos x="273" y="70"/>
                      </a:cxn>
                      <a:cxn ang="0">
                        <a:pos x="273" y="70"/>
                      </a:cxn>
                    </a:cxnLst>
                    <a:rect l="0" t="0" r="r" b="b"/>
                    <a:pathLst>
                      <a:path w="293" h="143">
                        <a:moveTo>
                          <a:pt x="273" y="70"/>
                        </a:moveTo>
                        <a:lnTo>
                          <a:pt x="261" y="77"/>
                        </a:lnTo>
                        <a:lnTo>
                          <a:pt x="251" y="70"/>
                        </a:lnTo>
                        <a:lnTo>
                          <a:pt x="261" y="60"/>
                        </a:lnTo>
                        <a:lnTo>
                          <a:pt x="251" y="54"/>
                        </a:lnTo>
                        <a:lnTo>
                          <a:pt x="233" y="66"/>
                        </a:lnTo>
                        <a:lnTo>
                          <a:pt x="222" y="83"/>
                        </a:lnTo>
                        <a:lnTo>
                          <a:pt x="206" y="77"/>
                        </a:lnTo>
                        <a:lnTo>
                          <a:pt x="188" y="77"/>
                        </a:lnTo>
                        <a:lnTo>
                          <a:pt x="172" y="50"/>
                        </a:lnTo>
                        <a:lnTo>
                          <a:pt x="150" y="32"/>
                        </a:lnTo>
                        <a:lnTo>
                          <a:pt x="139" y="38"/>
                        </a:lnTo>
                        <a:lnTo>
                          <a:pt x="117" y="32"/>
                        </a:lnTo>
                        <a:lnTo>
                          <a:pt x="101" y="32"/>
                        </a:lnTo>
                        <a:lnTo>
                          <a:pt x="50" y="0"/>
                        </a:lnTo>
                        <a:lnTo>
                          <a:pt x="38" y="16"/>
                        </a:lnTo>
                        <a:lnTo>
                          <a:pt x="28" y="16"/>
                        </a:lnTo>
                        <a:lnTo>
                          <a:pt x="22" y="0"/>
                        </a:lnTo>
                        <a:lnTo>
                          <a:pt x="0" y="4"/>
                        </a:lnTo>
                        <a:lnTo>
                          <a:pt x="12" y="70"/>
                        </a:lnTo>
                        <a:lnTo>
                          <a:pt x="34" y="77"/>
                        </a:lnTo>
                        <a:lnTo>
                          <a:pt x="28" y="66"/>
                        </a:lnTo>
                        <a:lnTo>
                          <a:pt x="44" y="54"/>
                        </a:lnTo>
                        <a:lnTo>
                          <a:pt x="56" y="50"/>
                        </a:lnTo>
                        <a:lnTo>
                          <a:pt x="79" y="66"/>
                        </a:lnTo>
                        <a:lnTo>
                          <a:pt x="85" y="77"/>
                        </a:lnTo>
                        <a:lnTo>
                          <a:pt x="111" y="83"/>
                        </a:lnTo>
                        <a:lnTo>
                          <a:pt x="139" y="117"/>
                        </a:lnTo>
                        <a:lnTo>
                          <a:pt x="178" y="133"/>
                        </a:lnTo>
                        <a:lnTo>
                          <a:pt x="194" y="143"/>
                        </a:lnTo>
                        <a:lnTo>
                          <a:pt x="222" y="143"/>
                        </a:lnTo>
                        <a:lnTo>
                          <a:pt x="229" y="137"/>
                        </a:lnTo>
                        <a:lnTo>
                          <a:pt x="222" y="121"/>
                        </a:lnTo>
                        <a:lnTo>
                          <a:pt x="210" y="111"/>
                        </a:lnTo>
                        <a:lnTo>
                          <a:pt x="222" y="105"/>
                        </a:lnTo>
                        <a:lnTo>
                          <a:pt x="229" y="99"/>
                        </a:lnTo>
                        <a:lnTo>
                          <a:pt x="233" y="83"/>
                        </a:lnTo>
                        <a:lnTo>
                          <a:pt x="251" y="83"/>
                        </a:lnTo>
                        <a:lnTo>
                          <a:pt x="255" y="95"/>
                        </a:lnTo>
                        <a:lnTo>
                          <a:pt x="277" y="99"/>
                        </a:lnTo>
                        <a:lnTo>
                          <a:pt x="293" y="89"/>
                        </a:lnTo>
                        <a:lnTo>
                          <a:pt x="273" y="70"/>
                        </a:lnTo>
                        <a:lnTo>
                          <a:pt x="273" y="7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2" name="Freeform 181">
                    <a:extLst>
                      <a:ext uri="{FF2B5EF4-FFF2-40B4-BE49-F238E27FC236}">
                        <a16:creationId xmlns:a16="http://schemas.microsoft.com/office/drawing/2014/main" id="{7D774653-ED43-4C20-807E-A33EB78DAABD}"/>
                      </a:ext>
                    </a:extLst>
                  </p:cNvPr>
                  <p:cNvSpPr>
                    <a:spLocks/>
                  </p:cNvSpPr>
                  <p:nvPr/>
                </p:nvSpPr>
                <p:spPr bwMode="auto">
                  <a:xfrm>
                    <a:off x="3480" y="1564"/>
                    <a:ext cx="233" cy="138"/>
                  </a:xfrm>
                  <a:custGeom>
                    <a:avLst/>
                    <a:gdLst/>
                    <a:ahLst/>
                    <a:cxnLst>
                      <a:cxn ang="0">
                        <a:pos x="233" y="93"/>
                      </a:cxn>
                      <a:cxn ang="0">
                        <a:pos x="217" y="83"/>
                      </a:cxn>
                      <a:cxn ang="0">
                        <a:pos x="178" y="67"/>
                      </a:cxn>
                      <a:cxn ang="0">
                        <a:pos x="150" y="33"/>
                      </a:cxn>
                      <a:cxn ang="0">
                        <a:pos x="124" y="27"/>
                      </a:cxn>
                      <a:cxn ang="0">
                        <a:pos x="118" y="16"/>
                      </a:cxn>
                      <a:cxn ang="0">
                        <a:pos x="95" y="0"/>
                      </a:cxn>
                      <a:cxn ang="0">
                        <a:pos x="83" y="4"/>
                      </a:cxn>
                      <a:cxn ang="0">
                        <a:pos x="67" y="16"/>
                      </a:cxn>
                      <a:cxn ang="0">
                        <a:pos x="73" y="27"/>
                      </a:cxn>
                      <a:cxn ang="0">
                        <a:pos x="35" y="16"/>
                      </a:cxn>
                      <a:cxn ang="0">
                        <a:pos x="23" y="27"/>
                      </a:cxn>
                      <a:cxn ang="0">
                        <a:pos x="12" y="27"/>
                      </a:cxn>
                      <a:cxn ang="0">
                        <a:pos x="0" y="33"/>
                      </a:cxn>
                      <a:cxn ang="0">
                        <a:pos x="12" y="45"/>
                      </a:cxn>
                      <a:cxn ang="0">
                        <a:pos x="6" y="71"/>
                      </a:cxn>
                      <a:cxn ang="0">
                        <a:pos x="23" y="61"/>
                      </a:cxn>
                      <a:cxn ang="0">
                        <a:pos x="23" y="77"/>
                      </a:cxn>
                      <a:cxn ang="0">
                        <a:pos x="39" y="93"/>
                      </a:cxn>
                      <a:cxn ang="0">
                        <a:pos x="73" y="77"/>
                      </a:cxn>
                      <a:cxn ang="0">
                        <a:pos x="118" y="83"/>
                      </a:cxn>
                      <a:cxn ang="0">
                        <a:pos x="166" y="112"/>
                      </a:cxn>
                      <a:cxn ang="0">
                        <a:pos x="178" y="138"/>
                      </a:cxn>
                      <a:cxn ang="0">
                        <a:pos x="195" y="134"/>
                      </a:cxn>
                      <a:cxn ang="0">
                        <a:pos x="217" y="122"/>
                      </a:cxn>
                      <a:cxn ang="0">
                        <a:pos x="233" y="93"/>
                      </a:cxn>
                      <a:cxn ang="0">
                        <a:pos x="233" y="93"/>
                      </a:cxn>
                    </a:cxnLst>
                    <a:rect l="0" t="0" r="r" b="b"/>
                    <a:pathLst>
                      <a:path w="233" h="138">
                        <a:moveTo>
                          <a:pt x="233" y="93"/>
                        </a:moveTo>
                        <a:lnTo>
                          <a:pt x="217" y="83"/>
                        </a:lnTo>
                        <a:lnTo>
                          <a:pt x="178" y="67"/>
                        </a:lnTo>
                        <a:lnTo>
                          <a:pt x="150" y="33"/>
                        </a:lnTo>
                        <a:lnTo>
                          <a:pt x="124" y="27"/>
                        </a:lnTo>
                        <a:lnTo>
                          <a:pt x="118" y="16"/>
                        </a:lnTo>
                        <a:lnTo>
                          <a:pt x="95" y="0"/>
                        </a:lnTo>
                        <a:lnTo>
                          <a:pt x="83" y="4"/>
                        </a:lnTo>
                        <a:lnTo>
                          <a:pt x="67" y="16"/>
                        </a:lnTo>
                        <a:lnTo>
                          <a:pt x="73" y="27"/>
                        </a:lnTo>
                        <a:lnTo>
                          <a:pt x="35" y="16"/>
                        </a:lnTo>
                        <a:lnTo>
                          <a:pt x="23" y="27"/>
                        </a:lnTo>
                        <a:lnTo>
                          <a:pt x="12" y="27"/>
                        </a:lnTo>
                        <a:lnTo>
                          <a:pt x="0" y="33"/>
                        </a:lnTo>
                        <a:lnTo>
                          <a:pt x="12" y="45"/>
                        </a:lnTo>
                        <a:lnTo>
                          <a:pt x="6" y="71"/>
                        </a:lnTo>
                        <a:lnTo>
                          <a:pt x="23" y="61"/>
                        </a:lnTo>
                        <a:lnTo>
                          <a:pt x="23" y="77"/>
                        </a:lnTo>
                        <a:lnTo>
                          <a:pt x="39" y="93"/>
                        </a:lnTo>
                        <a:lnTo>
                          <a:pt x="73" y="77"/>
                        </a:lnTo>
                        <a:lnTo>
                          <a:pt x="118" y="83"/>
                        </a:lnTo>
                        <a:lnTo>
                          <a:pt x="166" y="112"/>
                        </a:lnTo>
                        <a:lnTo>
                          <a:pt x="178" y="138"/>
                        </a:lnTo>
                        <a:lnTo>
                          <a:pt x="195" y="134"/>
                        </a:lnTo>
                        <a:lnTo>
                          <a:pt x="217" y="122"/>
                        </a:lnTo>
                        <a:lnTo>
                          <a:pt x="233" y="93"/>
                        </a:lnTo>
                        <a:lnTo>
                          <a:pt x="233" y="9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3" name="Freeform 182">
                    <a:extLst>
                      <a:ext uri="{FF2B5EF4-FFF2-40B4-BE49-F238E27FC236}">
                        <a16:creationId xmlns:a16="http://schemas.microsoft.com/office/drawing/2014/main" id="{86365CEE-234A-4900-AC23-94B25EDB35C8}"/>
                      </a:ext>
                    </a:extLst>
                  </p:cNvPr>
                  <p:cNvSpPr>
                    <a:spLocks/>
                  </p:cNvSpPr>
                  <p:nvPr/>
                </p:nvSpPr>
                <p:spPr bwMode="auto">
                  <a:xfrm>
                    <a:off x="3359" y="1574"/>
                    <a:ext cx="83" cy="61"/>
                  </a:xfrm>
                  <a:custGeom>
                    <a:avLst/>
                    <a:gdLst/>
                    <a:ahLst/>
                    <a:cxnLst>
                      <a:cxn ang="0">
                        <a:pos x="73" y="35"/>
                      </a:cxn>
                      <a:cxn ang="0">
                        <a:pos x="83" y="29"/>
                      </a:cxn>
                      <a:cxn ang="0">
                        <a:pos x="50" y="0"/>
                      </a:cxn>
                      <a:cxn ang="0">
                        <a:pos x="44" y="17"/>
                      </a:cxn>
                      <a:cxn ang="0">
                        <a:pos x="10" y="0"/>
                      </a:cxn>
                      <a:cxn ang="0">
                        <a:pos x="16" y="17"/>
                      </a:cxn>
                      <a:cxn ang="0">
                        <a:pos x="0" y="10"/>
                      </a:cxn>
                      <a:cxn ang="0">
                        <a:pos x="16" y="35"/>
                      </a:cxn>
                      <a:cxn ang="0">
                        <a:pos x="16" y="51"/>
                      </a:cxn>
                      <a:cxn ang="0">
                        <a:pos x="38" y="61"/>
                      </a:cxn>
                      <a:cxn ang="0">
                        <a:pos x="44" y="39"/>
                      </a:cxn>
                      <a:cxn ang="0">
                        <a:pos x="67" y="45"/>
                      </a:cxn>
                      <a:cxn ang="0">
                        <a:pos x="73" y="35"/>
                      </a:cxn>
                      <a:cxn ang="0">
                        <a:pos x="73" y="35"/>
                      </a:cxn>
                    </a:cxnLst>
                    <a:rect l="0" t="0" r="r" b="b"/>
                    <a:pathLst>
                      <a:path w="83" h="61">
                        <a:moveTo>
                          <a:pt x="73" y="35"/>
                        </a:moveTo>
                        <a:lnTo>
                          <a:pt x="83" y="29"/>
                        </a:lnTo>
                        <a:lnTo>
                          <a:pt x="50" y="0"/>
                        </a:lnTo>
                        <a:lnTo>
                          <a:pt x="44" y="17"/>
                        </a:lnTo>
                        <a:lnTo>
                          <a:pt x="10" y="0"/>
                        </a:lnTo>
                        <a:lnTo>
                          <a:pt x="16" y="17"/>
                        </a:lnTo>
                        <a:lnTo>
                          <a:pt x="0" y="10"/>
                        </a:lnTo>
                        <a:lnTo>
                          <a:pt x="16" y="35"/>
                        </a:lnTo>
                        <a:lnTo>
                          <a:pt x="16" y="51"/>
                        </a:lnTo>
                        <a:lnTo>
                          <a:pt x="38" y="61"/>
                        </a:lnTo>
                        <a:lnTo>
                          <a:pt x="44" y="39"/>
                        </a:lnTo>
                        <a:lnTo>
                          <a:pt x="67" y="45"/>
                        </a:lnTo>
                        <a:lnTo>
                          <a:pt x="73" y="35"/>
                        </a:lnTo>
                        <a:lnTo>
                          <a:pt x="73" y="3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4" name="Freeform 183">
                    <a:extLst>
                      <a:ext uri="{FF2B5EF4-FFF2-40B4-BE49-F238E27FC236}">
                        <a16:creationId xmlns:a16="http://schemas.microsoft.com/office/drawing/2014/main" id="{07AC6636-A640-408F-9015-7DDCFA516548}"/>
                      </a:ext>
                    </a:extLst>
                  </p:cNvPr>
                  <p:cNvSpPr>
                    <a:spLocks/>
                  </p:cNvSpPr>
                  <p:nvPr/>
                </p:nvSpPr>
                <p:spPr bwMode="auto">
                  <a:xfrm>
                    <a:off x="3286" y="1546"/>
                    <a:ext cx="89" cy="45"/>
                  </a:xfrm>
                  <a:custGeom>
                    <a:avLst/>
                    <a:gdLst/>
                    <a:ahLst/>
                    <a:cxnLst>
                      <a:cxn ang="0">
                        <a:pos x="22" y="0"/>
                      </a:cxn>
                      <a:cxn ang="0">
                        <a:pos x="18" y="6"/>
                      </a:cxn>
                      <a:cxn ang="0">
                        <a:pos x="0" y="6"/>
                      </a:cxn>
                      <a:cxn ang="0">
                        <a:pos x="12" y="34"/>
                      </a:cxn>
                      <a:cxn ang="0">
                        <a:pos x="57" y="45"/>
                      </a:cxn>
                      <a:cxn ang="0">
                        <a:pos x="73" y="38"/>
                      </a:cxn>
                      <a:cxn ang="0">
                        <a:pos x="89" y="45"/>
                      </a:cxn>
                      <a:cxn ang="0">
                        <a:pos x="83" y="28"/>
                      </a:cxn>
                      <a:cxn ang="0">
                        <a:pos x="63" y="12"/>
                      </a:cxn>
                      <a:cxn ang="0">
                        <a:pos x="51" y="18"/>
                      </a:cxn>
                      <a:cxn ang="0">
                        <a:pos x="22" y="0"/>
                      </a:cxn>
                      <a:cxn ang="0">
                        <a:pos x="22" y="0"/>
                      </a:cxn>
                    </a:cxnLst>
                    <a:rect l="0" t="0" r="r" b="b"/>
                    <a:pathLst>
                      <a:path w="89" h="45">
                        <a:moveTo>
                          <a:pt x="22" y="0"/>
                        </a:moveTo>
                        <a:lnTo>
                          <a:pt x="18" y="6"/>
                        </a:lnTo>
                        <a:lnTo>
                          <a:pt x="0" y="6"/>
                        </a:lnTo>
                        <a:lnTo>
                          <a:pt x="12" y="34"/>
                        </a:lnTo>
                        <a:lnTo>
                          <a:pt x="57" y="45"/>
                        </a:lnTo>
                        <a:lnTo>
                          <a:pt x="73" y="38"/>
                        </a:lnTo>
                        <a:lnTo>
                          <a:pt x="89" y="45"/>
                        </a:lnTo>
                        <a:lnTo>
                          <a:pt x="83" y="28"/>
                        </a:lnTo>
                        <a:lnTo>
                          <a:pt x="63" y="12"/>
                        </a:lnTo>
                        <a:lnTo>
                          <a:pt x="51" y="18"/>
                        </a:lnTo>
                        <a:lnTo>
                          <a:pt x="22" y="0"/>
                        </a:lnTo>
                        <a:lnTo>
                          <a:pt x="2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5" name="Freeform 184">
                    <a:extLst>
                      <a:ext uri="{FF2B5EF4-FFF2-40B4-BE49-F238E27FC236}">
                        <a16:creationId xmlns:a16="http://schemas.microsoft.com/office/drawing/2014/main" id="{DBD549EA-C413-4879-829E-ADD5E0204848}"/>
                      </a:ext>
                    </a:extLst>
                  </p:cNvPr>
                  <p:cNvSpPr>
                    <a:spLocks/>
                  </p:cNvSpPr>
                  <p:nvPr/>
                </p:nvSpPr>
                <p:spPr bwMode="auto">
                  <a:xfrm>
                    <a:off x="3343" y="1584"/>
                    <a:ext cx="32" cy="41"/>
                  </a:xfrm>
                  <a:custGeom>
                    <a:avLst/>
                    <a:gdLst/>
                    <a:ahLst/>
                    <a:cxnLst>
                      <a:cxn ang="0">
                        <a:pos x="16" y="0"/>
                      </a:cxn>
                      <a:cxn ang="0">
                        <a:pos x="0" y="7"/>
                      </a:cxn>
                      <a:cxn ang="0">
                        <a:pos x="0" y="25"/>
                      </a:cxn>
                      <a:cxn ang="0">
                        <a:pos x="16" y="35"/>
                      </a:cxn>
                      <a:cxn ang="0">
                        <a:pos x="32" y="41"/>
                      </a:cxn>
                      <a:cxn ang="0">
                        <a:pos x="32" y="29"/>
                      </a:cxn>
                      <a:cxn ang="0">
                        <a:pos x="16" y="0"/>
                      </a:cxn>
                      <a:cxn ang="0">
                        <a:pos x="16" y="0"/>
                      </a:cxn>
                    </a:cxnLst>
                    <a:rect l="0" t="0" r="r" b="b"/>
                    <a:pathLst>
                      <a:path w="32" h="41">
                        <a:moveTo>
                          <a:pt x="16" y="0"/>
                        </a:moveTo>
                        <a:lnTo>
                          <a:pt x="0" y="7"/>
                        </a:lnTo>
                        <a:lnTo>
                          <a:pt x="0" y="25"/>
                        </a:lnTo>
                        <a:lnTo>
                          <a:pt x="16" y="35"/>
                        </a:lnTo>
                        <a:lnTo>
                          <a:pt x="32" y="41"/>
                        </a:lnTo>
                        <a:lnTo>
                          <a:pt x="32" y="29"/>
                        </a:lnTo>
                        <a:lnTo>
                          <a:pt x="16"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6" name="Freeform 185">
                    <a:extLst>
                      <a:ext uri="{FF2B5EF4-FFF2-40B4-BE49-F238E27FC236}">
                        <a16:creationId xmlns:a16="http://schemas.microsoft.com/office/drawing/2014/main" id="{9882403D-A707-45F5-A30E-07F66C2F7C82}"/>
                      </a:ext>
                    </a:extLst>
                  </p:cNvPr>
                  <p:cNvSpPr>
                    <a:spLocks/>
                  </p:cNvSpPr>
                  <p:nvPr/>
                </p:nvSpPr>
                <p:spPr bwMode="auto">
                  <a:xfrm>
                    <a:off x="3043" y="1574"/>
                    <a:ext cx="332" cy="118"/>
                  </a:xfrm>
                  <a:custGeom>
                    <a:avLst/>
                    <a:gdLst/>
                    <a:ahLst/>
                    <a:cxnLst>
                      <a:cxn ang="0">
                        <a:pos x="316" y="45"/>
                      </a:cxn>
                      <a:cxn ang="0">
                        <a:pos x="300" y="35"/>
                      </a:cxn>
                      <a:cxn ang="0">
                        <a:pos x="300" y="17"/>
                      </a:cxn>
                      <a:cxn ang="0">
                        <a:pos x="255" y="6"/>
                      </a:cxn>
                      <a:cxn ang="0">
                        <a:pos x="194" y="23"/>
                      </a:cxn>
                      <a:cxn ang="0">
                        <a:pos x="188" y="10"/>
                      </a:cxn>
                      <a:cxn ang="0">
                        <a:pos x="144" y="0"/>
                      </a:cxn>
                      <a:cxn ang="0">
                        <a:pos x="99" y="0"/>
                      </a:cxn>
                      <a:cxn ang="0">
                        <a:pos x="77" y="10"/>
                      </a:cxn>
                      <a:cxn ang="0">
                        <a:pos x="51" y="10"/>
                      </a:cxn>
                      <a:cxn ang="0">
                        <a:pos x="51" y="23"/>
                      </a:cxn>
                      <a:cxn ang="0">
                        <a:pos x="6" y="29"/>
                      </a:cxn>
                      <a:cxn ang="0">
                        <a:pos x="0" y="39"/>
                      </a:cxn>
                      <a:cxn ang="0">
                        <a:pos x="10" y="57"/>
                      </a:cxn>
                      <a:cxn ang="0">
                        <a:pos x="6" y="67"/>
                      </a:cxn>
                      <a:cxn ang="0">
                        <a:pos x="16" y="73"/>
                      </a:cxn>
                      <a:cxn ang="0">
                        <a:pos x="16" y="83"/>
                      </a:cxn>
                      <a:cxn ang="0">
                        <a:pos x="28" y="83"/>
                      </a:cxn>
                      <a:cxn ang="0">
                        <a:pos x="38" y="95"/>
                      </a:cxn>
                      <a:cxn ang="0">
                        <a:pos x="77" y="118"/>
                      </a:cxn>
                      <a:cxn ang="0">
                        <a:pos x="93" y="106"/>
                      </a:cxn>
                      <a:cxn ang="0">
                        <a:pos x="89" y="102"/>
                      </a:cxn>
                      <a:cxn ang="0">
                        <a:pos x="105" y="102"/>
                      </a:cxn>
                      <a:cxn ang="0">
                        <a:pos x="121" y="112"/>
                      </a:cxn>
                      <a:cxn ang="0">
                        <a:pos x="172" y="102"/>
                      </a:cxn>
                      <a:cxn ang="0">
                        <a:pos x="176" y="118"/>
                      </a:cxn>
                      <a:cxn ang="0">
                        <a:pos x="200" y="102"/>
                      </a:cxn>
                      <a:cxn ang="0">
                        <a:pos x="294" y="89"/>
                      </a:cxn>
                      <a:cxn ang="0">
                        <a:pos x="332" y="95"/>
                      </a:cxn>
                      <a:cxn ang="0">
                        <a:pos x="316" y="45"/>
                      </a:cxn>
                      <a:cxn ang="0">
                        <a:pos x="316" y="45"/>
                      </a:cxn>
                    </a:cxnLst>
                    <a:rect l="0" t="0" r="r" b="b"/>
                    <a:pathLst>
                      <a:path w="332" h="118">
                        <a:moveTo>
                          <a:pt x="316" y="45"/>
                        </a:moveTo>
                        <a:lnTo>
                          <a:pt x="300" y="35"/>
                        </a:lnTo>
                        <a:lnTo>
                          <a:pt x="300" y="17"/>
                        </a:lnTo>
                        <a:lnTo>
                          <a:pt x="255" y="6"/>
                        </a:lnTo>
                        <a:lnTo>
                          <a:pt x="194" y="23"/>
                        </a:lnTo>
                        <a:lnTo>
                          <a:pt x="188" y="10"/>
                        </a:lnTo>
                        <a:lnTo>
                          <a:pt x="144" y="0"/>
                        </a:lnTo>
                        <a:lnTo>
                          <a:pt x="99" y="0"/>
                        </a:lnTo>
                        <a:lnTo>
                          <a:pt x="77" y="10"/>
                        </a:lnTo>
                        <a:lnTo>
                          <a:pt x="51" y="10"/>
                        </a:lnTo>
                        <a:lnTo>
                          <a:pt x="51" y="23"/>
                        </a:lnTo>
                        <a:lnTo>
                          <a:pt x="6" y="29"/>
                        </a:lnTo>
                        <a:lnTo>
                          <a:pt x="0" y="39"/>
                        </a:lnTo>
                        <a:lnTo>
                          <a:pt x="10" y="57"/>
                        </a:lnTo>
                        <a:lnTo>
                          <a:pt x="6" y="67"/>
                        </a:lnTo>
                        <a:lnTo>
                          <a:pt x="16" y="73"/>
                        </a:lnTo>
                        <a:lnTo>
                          <a:pt x="16" y="83"/>
                        </a:lnTo>
                        <a:lnTo>
                          <a:pt x="28" y="83"/>
                        </a:lnTo>
                        <a:lnTo>
                          <a:pt x="38" y="95"/>
                        </a:lnTo>
                        <a:lnTo>
                          <a:pt x="77" y="118"/>
                        </a:lnTo>
                        <a:lnTo>
                          <a:pt x="93" y="106"/>
                        </a:lnTo>
                        <a:lnTo>
                          <a:pt x="89" y="102"/>
                        </a:lnTo>
                        <a:lnTo>
                          <a:pt x="105" y="102"/>
                        </a:lnTo>
                        <a:lnTo>
                          <a:pt x="121" y="112"/>
                        </a:lnTo>
                        <a:lnTo>
                          <a:pt x="172" y="102"/>
                        </a:lnTo>
                        <a:lnTo>
                          <a:pt x="176" y="118"/>
                        </a:lnTo>
                        <a:lnTo>
                          <a:pt x="200" y="102"/>
                        </a:lnTo>
                        <a:lnTo>
                          <a:pt x="294" y="89"/>
                        </a:lnTo>
                        <a:lnTo>
                          <a:pt x="332" y="95"/>
                        </a:lnTo>
                        <a:lnTo>
                          <a:pt x="316" y="45"/>
                        </a:lnTo>
                        <a:lnTo>
                          <a:pt x="316" y="45"/>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7" name="Freeform 186">
                    <a:extLst>
                      <a:ext uri="{FF2B5EF4-FFF2-40B4-BE49-F238E27FC236}">
                        <a16:creationId xmlns:a16="http://schemas.microsoft.com/office/drawing/2014/main" id="{50D934E0-8BD5-4C8E-BCFF-AA53905F0DBF}"/>
                      </a:ext>
                    </a:extLst>
                  </p:cNvPr>
                  <p:cNvSpPr>
                    <a:spLocks/>
                  </p:cNvSpPr>
                  <p:nvPr/>
                </p:nvSpPr>
                <p:spPr bwMode="auto">
                  <a:xfrm>
                    <a:off x="3031" y="1574"/>
                    <a:ext cx="63" cy="23"/>
                  </a:xfrm>
                  <a:custGeom>
                    <a:avLst/>
                    <a:gdLst/>
                    <a:ahLst/>
                    <a:cxnLst>
                      <a:cxn ang="0">
                        <a:pos x="6" y="10"/>
                      </a:cxn>
                      <a:cxn ang="0">
                        <a:pos x="0" y="17"/>
                      </a:cxn>
                      <a:cxn ang="0">
                        <a:pos x="12" y="23"/>
                      </a:cxn>
                      <a:cxn ang="0">
                        <a:pos x="63" y="10"/>
                      </a:cxn>
                      <a:cxn ang="0">
                        <a:pos x="40" y="0"/>
                      </a:cxn>
                      <a:cxn ang="0">
                        <a:pos x="6" y="10"/>
                      </a:cxn>
                      <a:cxn ang="0">
                        <a:pos x="6" y="10"/>
                      </a:cxn>
                    </a:cxnLst>
                    <a:rect l="0" t="0" r="r" b="b"/>
                    <a:pathLst>
                      <a:path w="63" h="23">
                        <a:moveTo>
                          <a:pt x="6" y="10"/>
                        </a:moveTo>
                        <a:lnTo>
                          <a:pt x="0" y="17"/>
                        </a:lnTo>
                        <a:lnTo>
                          <a:pt x="12" y="23"/>
                        </a:lnTo>
                        <a:lnTo>
                          <a:pt x="63" y="10"/>
                        </a:lnTo>
                        <a:lnTo>
                          <a:pt x="40" y="0"/>
                        </a:lnTo>
                        <a:lnTo>
                          <a:pt x="6" y="10"/>
                        </a:lnTo>
                        <a:lnTo>
                          <a:pt x="6"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8" name="Freeform 187">
                    <a:extLst>
                      <a:ext uri="{FF2B5EF4-FFF2-40B4-BE49-F238E27FC236}">
                        <a16:creationId xmlns:a16="http://schemas.microsoft.com/office/drawing/2014/main" id="{19827F04-73C7-4A4C-8629-F3E008A0E1B6}"/>
                      </a:ext>
                    </a:extLst>
                  </p:cNvPr>
                  <p:cNvSpPr>
                    <a:spLocks/>
                  </p:cNvSpPr>
                  <p:nvPr/>
                </p:nvSpPr>
                <p:spPr bwMode="auto">
                  <a:xfrm>
                    <a:off x="2909" y="1074"/>
                    <a:ext cx="150" cy="166"/>
                  </a:xfrm>
                  <a:custGeom>
                    <a:avLst/>
                    <a:gdLst/>
                    <a:ahLst/>
                    <a:cxnLst>
                      <a:cxn ang="0">
                        <a:pos x="73" y="0"/>
                      </a:cxn>
                      <a:cxn ang="0">
                        <a:pos x="51" y="4"/>
                      </a:cxn>
                      <a:cxn ang="0">
                        <a:pos x="51" y="23"/>
                      </a:cxn>
                      <a:cxn ang="0">
                        <a:pos x="17" y="27"/>
                      </a:cxn>
                      <a:cxn ang="0">
                        <a:pos x="39" y="71"/>
                      </a:cxn>
                      <a:cxn ang="0">
                        <a:pos x="39" y="89"/>
                      </a:cxn>
                      <a:cxn ang="0">
                        <a:pos x="0" y="128"/>
                      </a:cxn>
                      <a:cxn ang="0">
                        <a:pos x="13" y="144"/>
                      </a:cxn>
                      <a:cxn ang="0">
                        <a:pos x="6" y="160"/>
                      </a:cxn>
                      <a:cxn ang="0">
                        <a:pos x="79" y="166"/>
                      </a:cxn>
                      <a:cxn ang="0">
                        <a:pos x="83" y="156"/>
                      </a:cxn>
                      <a:cxn ang="0">
                        <a:pos x="112" y="160"/>
                      </a:cxn>
                      <a:cxn ang="0">
                        <a:pos x="150" y="116"/>
                      </a:cxn>
                      <a:cxn ang="0">
                        <a:pos x="106" y="55"/>
                      </a:cxn>
                      <a:cxn ang="0">
                        <a:pos x="112" y="39"/>
                      </a:cxn>
                      <a:cxn ang="0">
                        <a:pos x="89" y="33"/>
                      </a:cxn>
                      <a:cxn ang="0">
                        <a:pos x="96" y="16"/>
                      </a:cxn>
                      <a:cxn ang="0">
                        <a:pos x="73" y="0"/>
                      </a:cxn>
                      <a:cxn ang="0">
                        <a:pos x="73" y="0"/>
                      </a:cxn>
                    </a:cxnLst>
                    <a:rect l="0" t="0" r="r" b="b"/>
                    <a:pathLst>
                      <a:path w="150" h="166">
                        <a:moveTo>
                          <a:pt x="73" y="0"/>
                        </a:moveTo>
                        <a:lnTo>
                          <a:pt x="51" y="4"/>
                        </a:lnTo>
                        <a:lnTo>
                          <a:pt x="51" y="23"/>
                        </a:lnTo>
                        <a:lnTo>
                          <a:pt x="17" y="27"/>
                        </a:lnTo>
                        <a:lnTo>
                          <a:pt x="39" y="71"/>
                        </a:lnTo>
                        <a:lnTo>
                          <a:pt x="39" y="89"/>
                        </a:lnTo>
                        <a:lnTo>
                          <a:pt x="0" y="128"/>
                        </a:lnTo>
                        <a:lnTo>
                          <a:pt x="13" y="144"/>
                        </a:lnTo>
                        <a:lnTo>
                          <a:pt x="6" y="160"/>
                        </a:lnTo>
                        <a:lnTo>
                          <a:pt x="79" y="166"/>
                        </a:lnTo>
                        <a:lnTo>
                          <a:pt x="83" y="156"/>
                        </a:lnTo>
                        <a:lnTo>
                          <a:pt x="112" y="160"/>
                        </a:lnTo>
                        <a:lnTo>
                          <a:pt x="150" y="116"/>
                        </a:lnTo>
                        <a:lnTo>
                          <a:pt x="106" y="55"/>
                        </a:lnTo>
                        <a:lnTo>
                          <a:pt x="112" y="39"/>
                        </a:lnTo>
                        <a:lnTo>
                          <a:pt x="89" y="33"/>
                        </a:lnTo>
                        <a:lnTo>
                          <a:pt x="96" y="16"/>
                        </a:lnTo>
                        <a:lnTo>
                          <a:pt x="73" y="0"/>
                        </a:lnTo>
                        <a:lnTo>
                          <a:pt x="7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9" name="Freeform 188">
                    <a:extLst>
                      <a:ext uri="{FF2B5EF4-FFF2-40B4-BE49-F238E27FC236}">
                        <a16:creationId xmlns:a16="http://schemas.microsoft.com/office/drawing/2014/main" id="{B7A1509C-CFC6-4370-A948-0327886C0946}"/>
                      </a:ext>
                    </a:extLst>
                  </p:cNvPr>
                  <p:cNvSpPr>
                    <a:spLocks/>
                  </p:cNvSpPr>
                  <p:nvPr/>
                </p:nvSpPr>
                <p:spPr bwMode="auto">
                  <a:xfrm>
                    <a:off x="2788" y="1090"/>
                    <a:ext cx="160" cy="239"/>
                  </a:xfrm>
                  <a:custGeom>
                    <a:avLst/>
                    <a:gdLst/>
                    <a:ahLst/>
                    <a:cxnLst>
                      <a:cxn ang="0">
                        <a:pos x="121" y="73"/>
                      </a:cxn>
                      <a:cxn ang="0">
                        <a:pos x="127" y="55"/>
                      </a:cxn>
                      <a:cxn ang="0">
                        <a:pos x="160" y="55"/>
                      </a:cxn>
                      <a:cxn ang="0">
                        <a:pos x="138" y="11"/>
                      </a:cxn>
                      <a:cxn ang="0">
                        <a:pos x="117" y="0"/>
                      </a:cxn>
                      <a:cxn ang="0">
                        <a:pos x="73" y="11"/>
                      </a:cxn>
                      <a:cxn ang="0">
                        <a:pos x="38" y="61"/>
                      </a:cxn>
                      <a:cxn ang="0">
                        <a:pos x="34" y="83"/>
                      </a:cxn>
                      <a:cxn ang="0">
                        <a:pos x="16" y="90"/>
                      </a:cxn>
                      <a:cxn ang="0">
                        <a:pos x="6" y="118"/>
                      </a:cxn>
                      <a:cxn ang="0">
                        <a:pos x="16" y="134"/>
                      </a:cxn>
                      <a:cxn ang="0">
                        <a:pos x="12" y="156"/>
                      </a:cxn>
                      <a:cxn ang="0">
                        <a:pos x="0" y="173"/>
                      </a:cxn>
                      <a:cxn ang="0">
                        <a:pos x="6" y="185"/>
                      </a:cxn>
                      <a:cxn ang="0">
                        <a:pos x="22" y="233"/>
                      </a:cxn>
                      <a:cxn ang="0">
                        <a:pos x="44" y="239"/>
                      </a:cxn>
                      <a:cxn ang="0">
                        <a:pos x="44" y="227"/>
                      </a:cxn>
                      <a:cxn ang="0">
                        <a:pos x="67" y="223"/>
                      </a:cxn>
                      <a:cxn ang="0">
                        <a:pos x="79" y="195"/>
                      </a:cxn>
                      <a:cxn ang="0">
                        <a:pos x="79" y="173"/>
                      </a:cxn>
                      <a:cxn ang="0">
                        <a:pos x="95" y="166"/>
                      </a:cxn>
                      <a:cxn ang="0">
                        <a:pos x="95" y="150"/>
                      </a:cxn>
                      <a:cxn ang="0">
                        <a:pos x="73" y="144"/>
                      </a:cxn>
                      <a:cxn ang="0">
                        <a:pos x="67" y="118"/>
                      </a:cxn>
                      <a:cxn ang="0">
                        <a:pos x="121" y="73"/>
                      </a:cxn>
                      <a:cxn ang="0">
                        <a:pos x="121" y="73"/>
                      </a:cxn>
                    </a:cxnLst>
                    <a:rect l="0" t="0" r="r" b="b"/>
                    <a:pathLst>
                      <a:path w="160" h="239">
                        <a:moveTo>
                          <a:pt x="121" y="73"/>
                        </a:moveTo>
                        <a:lnTo>
                          <a:pt x="127" y="55"/>
                        </a:lnTo>
                        <a:lnTo>
                          <a:pt x="160" y="55"/>
                        </a:lnTo>
                        <a:lnTo>
                          <a:pt x="138" y="11"/>
                        </a:lnTo>
                        <a:lnTo>
                          <a:pt x="117" y="0"/>
                        </a:lnTo>
                        <a:lnTo>
                          <a:pt x="73" y="11"/>
                        </a:lnTo>
                        <a:lnTo>
                          <a:pt x="38" y="61"/>
                        </a:lnTo>
                        <a:lnTo>
                          <a:pt x="34" y="83"/>
                        </a:lnTo>
                        <a:lnTo>
                          <a:pt x="16" y="90"/>
                        </a:lnTo>
                        <a:lnTo>
                          <a:pt x="6" y="118"/>
                        </a:lnTo>
                        <a:lnTo>
                          <a:pt x="16" y="134"/>
                        </a:lnTo>
                        <a:lnTo>
                          <a:pt x="12" y="156"/>
                        </a:lnTo>
                        <a:lnTo>
                          <a:pt x="0" y="173"/>
                        </a:lnTo>
                        <a:lnTo>
                          <a:pt x="6" y="185"/>
                        </a:lnTo>
                        <a:lnTo>
                          <a:pt x="22" y="233"/>
                        </a:lnTo>
                        <a:lnTo>
                          <a:pt x="44" y="239"/>
                        </a:lnTo>
                        <a:lnTo>
                          <a:pt x="44" y="227"/>
                        </a:lnTo>
                        <a:lnTo>
                          <a:pt x="67" y="223"/>
                        </a:lnTo>
                        <a:lnTo>
                          <a:pt x="79" y="195"/>
                        </a:lnTo>
                        <a:lnTo>
                          <a:pt x="79" y="173"/>
                        </a:lnTo>
                        <a:lnTo>
                          <a:pt x="95" y="166"/>
                        </a:lnTo>
                        <a:lnTo>
                          <a:pt x="95" y="150"/>
                        </a:lnTo>
                        <a:lnTo>
                          <a:pt x="73" y="144"/>
                        </a:lnTo>
                        <a:lnTo>
                          <a:pt x="67" y="118"/>
                        </a:lnTo>
                        <a:lnTo>
                          <a:pt x="121" y="73"/>
                        </a:lnTo>
                        <a:lnTo>
                          <a:pt x="121" y="7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0" name="Freeform 189">
                    <a:extLst>
                      <a:ext uri="{FF2B5EF4-FFF2-40B4-BE49-F238E27FC236}">
                        <a16:creationId xmlns:a16="http://schemas.microsoft.com/office/drawing/2014/main" id="{CDAB2BB8-00A0-47D8-8D93-472AB0382F63}"/>
                      </a:ext>
                    </a:extLst>
                  </p:cNvPr>
                  <p:cNvSpPr>
                    <a:spLocks/>
                  </p:cNvSpPr>
                  <p:nvPr/>
                </p:nvSpPr>
                <p:spPr bwMode="auto">
                  <a:xfrm>
                    <a:off x="2877" y="1275"/>
                    <a:ext cx="16" cy="22"/>
                  </a:xfrm>
                  <a:custGeom>
                    <a:avLst/>
                    <a:gdLst/>
                    <a:ahLst/>
                    <a:cxnLst>
                      <a:cxn ang="0">
                        <a:pos x="16" y="4"/>
                      </a:cxn>
                      <a:cxn ang="0">
                        <a:pos x="10" y="0"/>
                      </a:cxn>
                      <a:cxn ang="0">
                        <a:pos x="0" y="16"/>
                      </a:cxn>
                      <a:cxn ang="0">
                        <a:pos x="10" y="22"/>
                      </a:cxn>
                      <a:cxn ang="0">
                        <a:pos x="16" y="4"/>
                      </a:cxn>
                      <a:cxn ang="0">
                        <a:pos x="16" y="4"/>
                      </a:cxn>
                    </a:cxnLst>
                    <a:rect l="0" t="0" r="r" b="b"/>
                    <a:pathLst>
                      <a:path w="16" h="22">
                        <a:moveTo>
                          <a:pt x="16" y="4"/>
                        </a:moveTo>
                        <a:lnTo>
                          <a:pt x="10" y="0"/>
                        </a:lnTo>
                        <a:lnTo>
                          <a:pt x="0" y="16"/>
                        </a:lnTo>
                        <a:lnTo>
                          <a:pt x="10" y="22"/>
                        </a:lnTo>
                        <a:lnTo>
                          <a:pt x="16" y="4"/>
                        </a:lnTo>
                        <a:lnTo>
                          <a:pt x="16"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1" name="Freeform 190">
                    <a:extLst>
                      <a:ext uri="{FF2B5EF4-FFF2-40B4-BE49-F238E27FC236}">
                        <a16:creationId xmlns:a16="http://schemas.microsoft.com/office/drawing/2014/main" id="{655126B9-E7F6-42B7-A86B-74C10F13B41C}"/>
                      </a:ext>
                    </a:extLst>
                  </p:cNvPr>
                  <p:cNvSpPr>
                    <a:spLocks/>
                  </p:cNvSpPr>
                  <p:nvPr/>
                </p:nvSpPr>
                <p:spPr bwMode="auto">
                  <a:xfrm>
                    <a:off x="2948" y="1250"/>
                    <a:ext cx="83" cy="35"/>
                  </a:xfrm>
                  <a:custGeom>
                    <a:avLst/>
                    <a:gdLst/>
                    <a:ahLst/>
                    <a:cxnLst>
                      <a:cxn ang="0">
                        <a:pos x="83" y="6"/>
                      </a:cxn>
                      <a:cxn ang="0">
                        <a:pos x="57" y="0"/>
                      </a:cxn>
                      <a:cxn ang="0">
                        <a:pos x="12" y="0"/>
                      </a:cxn>
                      <a:cxn ang="0">
                        <a:pos x="0" y="19"/>
                      </a:cxn>
                      <a:cxn ang="0">
                        <a:pos x="28" y="29"/>
                      </a:cxn>
                      <a:cxn ang="0">
                        <a:pos x="83" y="35"/>
                      </a:cxn>
                      <a:cxn ang="0">
                        <a:pos x="83" y="6"/>
                      </a:cxn>
                      <a:cxn ang="0">
                        <a:pos x="83" y="6"/>
                      </a:cxn>
                    </a:cxnLst>
                    <a:rect l="0" t="0" r="r" b="b"/>
                    <a:pathLst>
                      <a:path w="83" h="35">
                        <a:moveTo>
                          <a:pt x="83" y="6"/>
                        </a:moveTo>
                        <a:lnTo>
                          <a:pt x="57" y="0"/>
                        </a:lnTo>
                        <a:lnTo>
                          <a:pt x="12" y="0"/>
                        </a:lnTo>
                        <a:lnTo>
                          <a:pt x="0" y="19"/>
                        </a:lnTo>
                        <a:lnTo>
                          <a:pt x="28" y="29"/>
                        </a:lnTo>
                        <a:lnTo>
                          <a:pt x="83" y="35"/>
                        </a:lnTo>
                        <a:lnTo>
                          <a:pt x="83" y="6"/>
                        </a:lnTo>
                        <a:lnTo>
                          <a:pt x="83" y="6"/>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2" name="Freeform 191">
                    <a:extLst>
                      <a:ext uri="{FF2B5EF4-FFF2-40B4-BE49-F238E27FC236}">
                        <a16:creationId xmlns:a16="http://schemas.microsoft.com/office/drawing/2014/main" id="{488CA145-7CBC-48F0-A254-94153B50F9E2}"/>
                      </a:ext>
                    </a:extLst>
                  </p:cNvPr>
                  <p:cNvSpPr>
                    <a:spLocks/>
                  </p:cNvSpPr>
                  <p:nvPr/>
                </p:nvSpPr>
                <p:spPr bwMode="auto">
                  <a:xfrm>
                    <a:off x="2932" y="1279"/>
                    <a:ext cx="111" cy="38"/>
                  </a:xfrm>
                  <a:custGeom>
                    <a:avLst/>
                    <a:gdLst/>
                    <a:ahLst/>
                    <a:cxnLst>
                      <a:cxn ang="0">
                        <a:pos x="0" y="18"/>
                      </a:cxn>
                      <a:cxn ang="0">
                        <a:pos x="0" y="34"/>
                      </a:cxn>
                      <a:cxn ang="0">
                        <a:pos x="38" y="28"/>
                      </a:cxn>
                      <a:cxn ang="0">
                        <a:pos x="95" y="38"/>
                      </a:cxn>
                      <a:cxn ang="0">
                        <a:pos x="111" y="28"/>
                      </a:cxn>
                      <a:cxn ang="0">
                        <a:pos x="99" y="6"/>
                      </a:cxn>
                      <a:cxn ang="0">
                        <a:pos x="44" y="0"/>
                      </a:cxn>
                      <a:cxn ang="0">
                        <a:pos x="34" y="18"/>
                      </a:cxn>
                      <a:cxn ang="0">
                        <a:pos x="12" y="0"/>
                      </a:cxn>
                      <a:cxn ang="0">
                        <a:pos x="0" y="18"/>
                      </a:cxn>
                      <a:cxn ang="0">
                        <a:pos x="0" y="18"/>
                      </a:cxn>
                    </a:cxnLst>
                    <a:rect l="0" t="0" r="r" b="b"/>
                    <a:pathLst>
                      <a:path w="111" h="38">
                        <a:moveTo>
                          <a:pt x="0" y="18"/>
                        </a:moveTo>
                        <a:lnTo>
                          <a:pt x="0" y="34"/>
                        </a:lnTo>
                        <a:lnTo>
                          <a:pt x="38" y="28"/>
                        </a:lnTo>
                        <a:lnTo>
                          <a:pt x="95" y="38"/>
                        </a:lnTo>
                        <a:lnTo>
                          <a:pt x="111" y="28"/>
                        </a:lnTo>
                        <a:lnTo>
                          <a:pt x="99" y="6"/>
                        </a:lnTo>
                        <a:lnTo>
                          <a:pt x="44" y="0"/>
                        </a:lnTo>
                        <a:lnTo>
                          <a:pt x="34" y="18"/>
                        </a:lnTo>
                        <a:lnTo>
                          <a:pt x="12" y="0"/>
                        </a:lnTo>
                        <a:lnTo>
                          <a:pt x="0" y="18"/>
                        </a:lnTo>
                        <a:lnTo>
                          <a:pt x="0" y="18"/>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3" name="Freeform 192">
                    <a:extLst>
                      <a:ext uri="{FF2B5EF4-FFF2-40B4-BE49-F238E27FC236}">
                        <a16:creationId xmlns:a16="http://schemas.microsoft.com/office/drawing/2014/main" id="{8EA6336B-6F77-439D-BABD-534F242D413A}"/>
                      </a:ext>
                    </a:extLst>
                  </p:cNvPr>
                  <p:cNvSpPr>
                    <a:spLocks/>
                  </p:cNvSpPr>
                  <p:nvPr/>
                </p:nvSpPr>
                <p:spPr bwMode="auto">
                  <a:xfrm>
                    <a:off x="2932" y="1307"/>
                    <a:ext cx="95" cy="45"/>
                  </a:xfrm>
                  <a:custGeom>
                    <a:avLst/>
                    <a:gdLst/>
                    <a:ahLst/>
                    <a:cxnLst>
                      <a:cxn ang="0">
                        <a:pos x="0" y="6"/>
                      </a:cxn>
                      <a:cxn ang="0">
                        <a:pos x="0" y="16"/>
                      </a:cxn>
                      <a:cxn ang="0">
                        <a:pos x="22" y="22"/>
                      </a:cxn>
                      <a:cxn ang="0">
                        <a:pos x="16" y="39"/>
                      </a:cxn>
                      <a:cxn ang="0">
                        <a:pos x="50" y="45"/>
                      </a:cxn>
                      <a:cxn ang="0">
                        <a:pos x="73" y="39"/>
                      </a:cxn>
                      <a:cxn ang="0">
                        <a:pos x="95" y="10"/>
                      </a:cxn>
                      <a:cxn ang="0">
                        <a:pos x="38" y="0"/>
                      </a:cxn>
                      <a:cxn ang="0">
                        <a:pos x="0" y="6"/>
                      </a:cxn>
                      <a:cxn ang="0">
                        <a:pos x="0" y="6"/>
                      </a:cxn>
                    </a:cxnLst>
                    <a:rect l="0" t="0" r="r" b="b"/>
                    <a:pathLst>
                      <a:path w="95" h="45">
                        <a:moveTo>
                          <a:pt x="0" y="6"/>
                        </a:moveTo>
                        <a:lnTo>
                          <a:pt x="0" y="16"/>
                        </a:lnTo>
                        <a:lnTo>
                          <a:pt x="22" y="22"/>
                        </a:lnTo>
                        <a:lnTo>
                          <a:pt x="16" y="39"/>
                        </a:lnTo>
                        <a:lnTo>
                          <a:pt x="50" y="45"/>
                        </a:lnTo>
                        <a:lnTo>
                          <a:pt x="73" y="39"/>
                        </a:lnTo>
                        <a:lnTo>
                          <a:pt x="95" y="10"/>
                        </a:lnTo>
                        <a:lnTo>
                          <a:pt x="38" y="0"/>
                        </a:lnTo>
                        <a:lnTo>
                          <a:pt x="0" y="6"/>
                        </a:lnTo>
                        <a:lnTo>
                          <a:pt x="0" y="6"/>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4" name="Freeform 193">
                    <a:extLst>
                      <a:ext uri="{FF2B5EF4-FFF2-40B4-BE49-F238E27FC236}">
                        <a16:creationId xmlns:a16="http://schemas.microsoft.com/office/drawing/2014/main" id="{D0524731-DC64-4B20-9494-20239329A8EE}"/>
                      </a:ext>
                    </a:extLst>
                  </p:cNvPr>
                  <p:cNvSpPr>
                    <a:spLocks/>
                  </p:cNvSpPr>
                  <p:nvPr/>
                </p:nvSpPr>
                <p:spPr bwMode="auto">
                  <a:xfrm>
                    <a:off x="2976" y="1307"/>
                    <a:ext cx="144" cy="95"/>
                  </a:xfrm>
                  <a:custGeom>
                    <a:avLst/>
                    <a:gdLst/>
                    <a:ahLst/>
                    <a:cxnLst>
                      <a:cxn ang="0">
                        <a:pos x="95" y="22"/>
                      </a:cxn>
                      <a:cxn ang="0">
                        <a:pos x="89" y="10"/>
                      </a:cxn>
                      <a:cxn ang="0">
                        <a:pos x="67" y="0"/>
                      </a:cxn>
                      <a:cxn ang="0">
                        <a:pos x="51" y="10"/>
                      </a:cxn>
                      <a:cxn ang="0">
                        <a:pos x="29" y="39"/>
                      </a:cxn>
                      <a:cxn ang="0">
                        <a:pos x="6" y="45"/>
                      </a:cxn>
                      <a:cxn ang="0">
                        <a:pos x="12" y="57"/>
                      </a:cxn>
                      <a:cxn ang="0">
                        <a:pos x="0" y="77"/>
                      </a:cxn>
                      <a:cxn ang="0">
                        <a:pos x="12" y="89"/>
                      </a:cxn>
                      <a:cxn ang="0">
                        <a:pos x="55" y="83"/>
                      </a:cxn>
                      <a:cxn ang="0">
                        <a:pos x="73" y="95"/>
                      </a:cxn>
                      <a:cxn ang="0">
                        <a:pos x="89" y="89"/>
                      </a:cxn>
                      <a:cxn ang="0">
                        <a:pos x="122" y="95"/>
                      </a:cxn>
                      <a:cxn ang="0">
                        <a:pos x="122" y="83"/>
                      </a:cxn>
                      <a:cxn ang="0">
                        <a:pos x="134" y="77"/>
                      </a:cxn>
                      <a:cxn ang="0">
                        <a:pos x="138" y="61"/>
                      </a:cxn>
                      <a:cxn ang="0">
                        <a:pos x="144" y="57"/>
                      </a:cxn>
                      <a:cxn ang="0">
                        <a:pos x="122" y="39"/>
                      </a:cxn>
                      <a:cxn ang="0">
                        <a:pos x="122" y="16"/>
                      </a:cxn>
                      <a:cxn ang="0">
                        <a:pos x="105" y="10"/>
                      </a:cxn>
                      <a:cxn ang="0">
                        <a:pos x="95" y="22"/>
                      </a:cxn>
                      <a:cxn ang="0">
                        <a:pos x="95" y="22"/>
                      </a:cxn>
                    </a:cxnLst>
                    <a:rect l="0" t="0" r="r" b="b"/>
                    <a:pathLst>
                      <a:path w="144" h="95">
                        <a:moveTo>
                          <a:pt x="95" y="22"/>
                        </a:moveTo>
                        <a:lnTo>
                          <a:pt x="89" y="10"/>
                        </a:lnTo>
                        <a:lnTo>
                          <a:pt x="67" y="0"/>
                        </a:lnTo>
                        <a:lnTo>
                          <a:pt x="51" y="10"/>
                        </a:lnTo>
                        <a:lnTo>
                          <a:pt x="29" y="39"/>
                        </a:lnTo>
                        <a:lnTo>
                          <a:pt x="6" y="45"/>
                        </a:lnTo>
                        <a:lnTo>
                          <a:pt x="12" y="57"/>
                        </a:lnTo>
                        <a:lnTo>
                          <a:pt x="0" y="77"/>
                        </a:lnTo>
                        <a:lnTo>
                          <a:pt x="12" y="89"/>
                        </a:lnTo>
                        <a:lnTo>
                          <a:pt x="55" y="83"/>
                        </a:lnTo>
                        <a:lnTo>
                          <a:pt x="73" y="95"/>
                        </a:lnTo>
                        <a:lnTo>
                          <a:pt x="89" y="89"/>
                        </a:lnTo>
                        <a:lnTo>
                          <a:pt x="122" y="95"/>
                        </a:lnTo>
                        <a:lnTo>
                          <a:pt x="122" y="83"/>
                        </a:lnTo>
                        <a:lnTo>
                          <a:pt x="134" y="77"/>
                        </a:lnTo>
                        <a:lnTo>
                          <a:pt x="138" y="61"/>
                        </a:lnTo>
                        <a:lnTo>
                          <a:pt x="144" y="57"/>
                        </a:lnTo>
                        <a:lnTo>
                          <a:pt x="122" y="39"/>
                        </a:lnTo>
                        <a:lnTo>
                          <a:pt x="122" y="16"/>
                        </a:lnTo>
                        <a:lnTo>
                          <a:pt x="105" y="10"/>
                        </a:lnTo>
                        <a:lnTo>
                          <a:pt x="95" y="22"/>
                        </a:lnTo>
                        <a:lnTo>
                          <a:pt x="95"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5" name="Freeform 194">
                    <a:extLst>
                      <a:ext uri="{FF2B5EF4-FFF2-40B4-BE49-F238E27FC236}">
                        <a16:creationId xmlns:a16="http://schemas.microsoft.com/office/drawing/2014/main" id="{7C6F2F2A-9E3E-444D-A89F-CC205736E854}"/>
                      </a:ext>
                    </a:extLst>
                  </p:cNvPr>
                  <p:cNvSpPr>
                    <a:spLocks/>
                  </p:cNvSpPr>
                  <p:nvPr/>
                </p:nvSpPr>
                <p:spPr bwMode="auto">
                  <a:xfrm>
                    <a:off x="2976" y="1380"/>
                    <a:ext cx="271" cy="150"/>
                  </a:xfrm>
                  <a:custGeom>
                    <a:avLst/>
                    <a:gdLst/>
                    <a:ahLst/>
                    <a:cxnLst>
                      <a:cxn ang="0">
                        <a:pos x="12" y="16"/>
                      </a:cxn>
                      <a:cxn ang="0">
                        <a:pos x="22" y="32"/>
                      </a:cxn>
                      <a:cxn ang="0">
                        <a:pos x="6" y="55"/>
                      </a:cxn>
                      <a:cxn ang="0">
                        <a:pos x="0" y="71"/>
                      </a:cxn>
                      <a:cxn ang="0">
                        <a:pos x="12" y="83"/>
                      </a:cxn>
                      <a:cxn ang="0">
                        <a:pos x="51" y="89"/>
                      </a:cxn>
                      <a:cxn ang="0">
                        <a:pos x="67" y="77"/>
                      </a:cxn>
                      <a:cxn ang="0">
                        <a:pos x="83" y="71"/>
                      </a:cxn>
                      <a:cxn ang="0">
                        <a:pos x="105" y="83"/>
                      </a:cxn>
                      <a:cxn ang="0">
                        <a:pos x="118" y="105"/>
                      </a:cxn>
                      <a:cxn ang="0">
                        <a:pos x="99" y="127"/>
                      </a:cxn>
                      <a:cxn ang="0">
                        <a:pos x="118" y="134"/>
                      </a:cxn>
                      <a:cxn ang="0">
                        <a:pos x="134" y="105"/>
                      </a:cxn>
                      <a:cxn ang="0">
                        <a:pos x="166" y="127"/>
                      </a:cxn>
                      <a:cxn ang="0">
                        <a:pos x="178" y="150"/>
                      </a:cxn>
                      <a:cxn ang="0">
                        <a:pos x="188" y="150"/>
                      </a:cxn>
                      <a:cxn ang="0">
                        <a:pos x="211" y="134"/>
                      </a:cxn>
                      <a:cxn ang="0">
                        <a:pos x="201" y="121"/>
                      </a:cxn>
                      <a:cxn ang="0">
                        <a:pos x="178" y="121"/>
                      </a:cxn>
                      <a:cxn ang="0">
                        <a:pos x="178" y="117"/>
                      </a:cxn>
                      <a:cxn ang="0">
                        <a:pos x="239" y="99"/>
                      </a:cxn>
                      <a:cxn ang="0">
                        <a:pos x="249" y="89"/>
                      </a:cxn>
                      <a:cxn ang="0">
                        <a:pos x="271" y="83"/>
                      </a:cxn>
                      <a:cxn ang="0">
                        <a:pos x="271" y="55"/>
                      </a:cxn>
                      <a:cxn ang="0">
                        <a:pos x="227" y="38"/>
                      </a:cxn>
                      <a:cxn ang="0">
                        <a:pos x="217" y="44"/>
                      </a:cxn>
                      <a:cxn ang="0">
                        <a:pos x="205" y="38"/>
                      </a:cxn>
                      <a:cxn ang="0">
                        <a:pos x="195" y="38"/>
                      </a:cxn>
                      <a:cxn ang="0">
                        <a:pos x="188" y="22"/>
                      </a:cxn>
                      <a:cxn ang="0">
                        <a:pos x="178" y="22"/>
                      </a:cxn>
                      <a:cxn ang="0">
                        <a:pos x="178" y="10"/>
                      </a:cxn>
                      <a:cxn ang="0">
                        <a:pos x="166" y="0"/>
                      </a:cxn>
                      <a:cxn ang="0">
                        <a:pos x="134" y="4"/>
                      </a:cxn>
                      <a:cxn ang="0">
                        <a:pos x="122" y="10"/>
                      </a:cxn>
                      <a:cxn ang="0">
                        <a:pos x="122" y="22"/>
                      </a:cxn>
                      <a:cxn ang="0">
                        <a:pos x="89" y="16"/>
                      </a:cxn>
                      <a:cxn ang="0">
                        <a:pos x="73" y="22"/>
                      </a:cxn>
                      <a:cxn ang="0">
                        <a:pos x="55" y="10"/>
                      </a:cxn>
                      <a:cxn ang="0">
                        <a:pos x="12" y="16"/>
                      </a:cxn>
                      <a:cxn ang="0">
                        <a:pos x="12" y="16"/>
                      </a:cxn>
                    </a:cxnLst>
                    <a:rect l="0" t="0" r="r" b="b"/>
                    <a:pathLst>
                      <a:path w="271" h="150">
                        <a:moveTo>
                          <a:pt x="12" y="16"/>
                        </a:moveTo>
                        <a:lnTo>
                          <a:pt x="22" y="32"/>
                        </a:lnTo>
                        <a:lnTo>
                          <a:pt x="6" y="55"/>
                        </a:lnTo>
                        <a:lnTo>
                          <a:pt x="0" y="71"/>
                        </a:lnTo>
                        <a:lnTo>
                          <a:pt x="12" y="83"/>
                        </a:lnTo>
                        <a:lnTo>
                          <a:pt x="51" y="89"/>
                        </a:lnTo>
                        <a:lnTo>
                          <a:pt x="67" y="77"/>
                        </a:lnTo>
                        <a:lnTo>
                          <a:pt x="83" y="71"/>
                        </a:lnTo>
                        <a:lnTo>
                          <a:pt x="105" y="83"/>
                        </a:lnTo>
                        <a:lnTo>
                          <a:pt x="118" y="105"/>
                        </a:lnTo>
                        <a:lnTo>
                          <a:pt x="99" y="127"/>
                        </a:lnTo>
                        <a:lnTo>
                          <a:pt x="118" y="134"/>
                        </a:lnTo>
                        <a:lnTo>
                          <a:pt x="134" y="105"/>
                        </a:lnTo>
                        <a:lnTo>
                          <a:pt x="166" y="127"/>
                        </a:lnTo>
                        <a:lnTo>
                          <a:pt x="178" y="150"/>
                        </a:lnTo>
                        <a:lnTo>
                          <a:pt x="188" y="150"/>
                        </a:lnTo>
                        <a:lnTo>
                          <a:pt x="211" y="134"/>
                        </a:lnTo>
                        <a:lnTo>
                          <a:pt x="201" y="121"/>
                        </a:lnTo>
                        <a:lnTo>
                          <a:pt x="178" y="121"/>
                        </a:lnTo>
                        <a:lnTo>
                          <a:pt x="178" y="117"/>
                        </a:lnTo>
                        <a:lnTo>
                          <a:pt x="239" y="99"/>
                        </a:lnTo>
                        <a:lnTo>
                          <a:pt x="249" y="89"/>
                        </a:lnTo>
                        <a:lnTo>
                          <a:pt x="271" y="83"/>
                        </a:lnTo>
                        <a:lnTo>
                          <a:pt x="271" y="55"/>
                        </a:lnTo>
                        <a:lnTo>
                          <a:pt x="227" y="38"/>
                        </a:lnTo>
                        <a:lnTo>
                          <a:pt x="217" y="44"/>
                        </a:lnTo>
                        <a:lnTo>
                          <a:pt x="205" y="38"/>
                        </a:lnTo>
                        <a:lnTo>
                          <a:pt x="195" y="38"/>
                        </a:lnTo>
                        <a:lnTo>
                          <a:pt x="188" y="22"/>
                        </a:lnTo>
                        <a:lnTo>
                          <a:pt x="178" y="22"/>
                        </a:lnTo>
                        <a:lnTo>
                          <a:pt x="178" y="10"/>
                        </a:lnTo>
                        <a:lnTo>
                          <a:pt x="166" y="0"/>
                        </a:lnTo>
                        <a:lnTo>
                          <a:pt x="134" y="4"/>
                        </a:lnTo>
                        <a:lnTo>
                          <a:pt x="122" y="10"/>
                        </a:lnTo>
                        <a:lnTo>
                          <a:pt x="122" y="22"/>
                        </a:lnTo>
                        <a:lnTo>
                          <a:pt x="89" y="16"/>
                        </a:lnTo>
                        <a:lnTo>
                          <a:pt x="73" y="22"/>
                        </a:lnTo>
                        <a:lnTo>
                          <a:pt x="55" y="10"/>
                        </a:lnTo>
                        <a:lnTo>
                          <a:pt x="12" y="16"/>
                        </a:lnTo>
                        <a:lnTo>
                          <a:pt x="12"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6" name="Freeform 195">
                    <a:extLst>
                      <a:ext uri="{FF2B5EF4-FFF2-40B4-BE49-F238E27FC236}">
                        <a16:creationId xmlns:a16="http://schemas.microsoft.com/office/drawing/2014/main" id="{EEFEAFC9-DB88-409E-B3E1-E8BD769CAB50}"/>
                      </a:ext>
                    </a:extLst>
                  </p:cNvPr>
                  <p:cNvSpPr>
                    <a:spLocks/>
                  </p:cNvSpPr>
                  <p:nvPr/>
                </p:nvSpPr>
                <p:spPr bwMode="auto">
                  <a:xfrm>
                    <a:off x="3187" y="1507"/>
                    <a:ext cx="16" cy="11"/>
                  </a:xfrm>
                  <a:custGeom>
                    <a:avLst/>
                    <a:gdLst/>
                    <a:ahLst/>
                    <a:cxnLst>
                      <a:cxn ang="0">
                        <a:pos x="16" y="0"/>
                      </a:cxn>
                      <a:cxn ang="0">
                        <a:pos x="0" y="7"/>
                      </a:cxn>
                      <a:cxn ang="0">
                        <a:pos x="10" y="11"/>
                      </a:cxn>
                      <a:cxn ang="0">
                        <a:pos x="16" y="0"/>
                      </a:cxn>
                      <a:cxn ang="0">
                        <a:pos x="16" y="0"/>
                      </a:cxn>
                    </a:cxnLst>
                    <a:rect l="0" t="0" r="r" b="b"/>
                    <a:pathLst>
                      <a:path w="16" h="11">
                        <a:moveTo>
                          <a:pt x="16" y="0"/>
                        </a:moveTo>
                        <a:lnTo>
                          <a:pt x="0" y="7"/>
                        </a:lnTo>
                        <a:lnTo>
                          <a:pt x="10" y="11"/>
                        </a:lnTo>
                        <a:lnTo>
                          <a:pt x="16"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7" name="Freeform 196">
                    <a:extLst>
                      <a:ext uri="{FF2B5EF4-FFF2-40B4-BE49-F238E27FC236}">
                        <a16:creationId xmlns:a16="http://schemas.microsoft.com/office/drawing/2014/main" id="{6913E065-00C2-4548-A04B-C410D81FCA3C}"/>
                      </a:ext>
                    </a:extLst>
                  </p:cNvPr>
                  <p:cNvSpPr>
                    <a:spLocks/>
                  </p:cNvSpPr>
                  <p:nvPr/>
                </p:nvSpPr>
                <p:spPr bwMode="auto">
                  <a:xfrm>
                    <a:off x="3043" y="1451"/>
                    <a:ext cx="51" cy="56"/>
                  </a:xfrm>
                  <a:custGeom>
                    <a:avLst/>
                    <a:gdLst/>
                    <a:ahLst/>
                    <a:cxnLst>
                      <a:cxn ang="0">
                        <a:pos x="16" y="0"/>
                      </a:cxn>
                      <a:cxn ang="0">
                        <a:pos x="0" y="6"/>
                      </a:cxn>
                      <a:cxn ang="0">
                        <a:pos x="22" y="28"/>
                      </a:cxn>
                      <a:cxn ang="0">
                        <a:pos x="32" y="56"/>
                      </a:cxn>
                      <a:cxn ang="0">
                        <a:pos x="51" y="34"/>
                      </a:cxn>
                      <a:cxn ang="0">
                        <a:pos x="38" y="12"/>
                      </a:cxn>
                      <a:cxn ang="0">
                        <a:pos x="16" y="0"/>
                      </a:cxn>
                      <a:cxn ang="0">
                        <a:pos x="16" y="0"/>
                      </a:cxn>
                    </a:cxnLst>
                    <a:rect l="0" t="0" r="r" b="b"/>
                    <a:pathLst>
                      <a:path w="51" h="56">
                        <a:moveTo>
                          <a:pt x="16" y="0"/>
                        </a:moveTo>
                        <a:lnTo>
                          <a:pt x="0" y="6"/>
                        </a:lnTo>
                        <a:lnTo>
                          <a:pt x="22" y="28"/>
                        </a:lnTo>
                        <a:lnTo>
                          <a:pt x="32" y="56"/>
                        </a:lnTo>
                        <a:lnTo>
                          <a:pt x="51" y="34"/>
                        </a:lnTo>
                        <a:lnTo>
                          <a:pt x="38" y="12"/>
                        </a:lnTo>
                        <a:lnTo>
                          <a:pt x="16"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sp>
              <p:nvSpPr>
                <p:cNvPr id="212" name="Freeform 197">
                  <a:extLst>
                    <a:ext uri="{FF2B5EF4-FFF2-40B4-BE49-F238E27FC236}">
                      <a16:creationId xmlns:a16="http://schemas.microsoft.com/office/drawing/2014/main" id="{7532002A-5779-419C-A825-F16477FFC27D}"/>
                    </a:ext>
                  </a:extLst>
                </p:cNvPr>
                <p:cNvSpPr>
                  <a:spLocks/>
                </p:cNvSpPr>
                <p:nvPr/>
              </p:nvSpPr>
              <p:spPr bwMode="auto">
                <a:xfrm>
                  <a:off x="2742" y="1285"/>
                  <a:ext cx="36" cy="55"/>
                </a:xfrm>
                <a:custGeom>
                  <a:avLst/>
                  <a:gdLst/>
                  <a:ahLst/>
                  <a:cxnLst>
                    <a:cxn ang="0">
                      <a:pos x="36" y="55"/>
                    </a:cxn>
                    <a:cxn ang="0">
                      <a:pos x="36" y="22"/>
                    </a:cxn>
                    <a:cxn ang="0">
                      <a:pos x="22" y="0"/>
                    </a:cxn>
                    <a:cxn ang="0">
                      <a:pos x="0" y="24"/>
                    </a:cxn>
                    <a:cxn ang="0">
                      <a:pos x="16" y="40"/>
                    </a:cxn>
                    <a:cxn ang="0">
                      <a:pos x="36" y="55"/>
                    </a:cxn>
                    <a:cxn ang="0">
                      <a:pos x="36" y="55"/>
                    </a:cxn>
                  </a:cxnLst>
                  <a:rect l="0" t="0" r="r" b="b"/>
                  <a:pathLst>
                    <a:path w="36" h="55">
                      <a:moveTo>
                        <a:pt x="36" y="55"/>
                      </a:moveTo>
                      <a:lnTo>
                        <a:pt x="36" y="22"/>
                      </a:lnTo>
                      <a:lnTo>
                        <a:pt x="22" y="0"/>
                      </a:lnTo>
                      <a:lnTo>
                        <a:pt x="0" y="24"/>
                      </a:lnTo>
                      <a:lnTo>
                        <a:pt x="16" y="40"/>
                      </a:lnTo>
                      <a:lnTo>
                        <a:pt x="36" y="55"/>
                      </a:lnTo>
                      <a:lnTo>
                        <a:pt x="36" y="5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grpSp>
            <p:nvGrpSpPr>
              <p:cNvPr id="36" name="Group 198">
                <a:extLst>
                  <a:ext uri="{FF2B5EF4-FFF2-40B4-BE49-F238E27FC236}">
                    <a16:creationId xmlns:a16="http://schemas.microsoft.com/office/drawing/2014/main" id="{A5D32836-0B48-4408-863A-53C988F4ECE5}"/>
                  </a:ext>
                </a:extLst>
              </p:cNvPr>
              <p:cNvGrpSpPr>
                <a:grpSpLocks/>
              </p:cNvGrpSpPr>
              <p:nvPr/>
            </p:nvGrpSpPr>
            <p:grpSpPr bwMode="auto">
              <a:xfrm>
                <a:off x="3201709" y="1565937"/>
                <a:ext cx="1010330" cy="764224"/>
                <a:chOff x="2317" y="1252"/>
                <a:chExt cx="780" cy="590"/>
              </a:xfrm>
              <a:grpFill/>
            </p:grpSpPr>
            <p:grpSp>
              <p:nvGrpSpPr>
                <p:cNvPr id="176" name="Group 201">
                  <a:extLst>
                    <a:ext uri="{FF2B5EF4-FFF2-40B4-BE49-F238E27FC236}">
                      <a16:creationId xmlns:a16="http://schemas.microsoft.com/office/drawing/2014/main" id="{68B84B4A-A371-430D-8552-FC41336E7FC7}"/>
                    </a:ext>
                  </a:extLst>
                </p:cNvPr>
                <p:cNvGrpSpPr>
                  <a:grpSpLocks/>
                </p:cNvGrpSpPr>
                <p:nvPr/>
              </p:nvGrpSpPr>
              <p:grpSpPr bwMode="auto">
                <a:xfrm>
                  <a:off x="2317" y="1252"/>
                  <a:ext cx="780" cy="590"/>
                  <a:chOff x="2317" y="1252"/>
                  <a:chExt cx="780" cy="590"/>
                </a:xfrm>
                <a:grpFill/>
              </p:grpSpPr>
              <p:sp>
                <p:nvSpPr>
                  <p:cNvPr id="178" name="Freeform 200">
                    <a:extLst>
                      <a:ext uri="{FF2B5EF4-FFF2-40B4-BE49-F238E27FC236}">
                        <a16:creationId xmlns:a16="http://schemas.microsoft.com/office/drawing/2014/main" id="{5A3E1335-3AF4-4B10-9E63-772C1AF29391}"/>
                      </a:ext>
                    </a:extLst>
                  </p:cNvPr>
                  <p:cNvSpPr>
                    <a:spLocks/>
                  </p:cNvSpPr>
                  <p:nvPr/>
                </p:nvSpPr>
                <p:spPr bwMode="auto">
                  <a:xfrm>
                    <a:off x="2835" y="1325"/>
                    <a:ext cx="166" cy="106"/>
                  </a:xfrm>
                  <a:custGeom>
                    <a:avLst/>
                    <a:gdLst>
                      <a:gd name="T0" fmla="*/ 89 w 166"/>
                      <a:gd name="T1" fmla="*/ 12 h 106"/>
                      <a:gd name="T2" fmla="*/ 67 w 166"/>
                      <a:gd name="T3" fmla="*/ 17 h 106"/>
                      <a:gd name="T4" fmla="*/ 55 w 166"/>
                      <a:gd name="T5" fmla="*/ 0 h 106"/>
                      <a:gd name="T6" fmla="*/ 0 w 166"/>
                      <a:gd name="T7" fmla="*/ 17 h 106"/>
                      <a:gd name="T8" fmla="*/ 28 w 166"/>
                      <a:gd name="T9" fmla="*/ 67 h 106"/>
                      <a:gd name="T10" fmla="*/ 93 w 166"/>
                      <a:gd name="T11" fmla="*/ 106 h 106"/>
                      <a:gd name="T12" fmla="*/ 150 w 166"/>
                      <a:gd name="T13" fmla="*/ 106 h 106"/>
                      <a:gd name="T14" fmla="*/ 166 w 166"/>
                      <a:gd name="T15" fmla="*/ 84 h 106"/>
                      <a:gd name="T16" fmla="*/ 156 w 166"/>
                      <a:gd name="T17" fmla="*/ 67 h 106"/>
                      <a:gd name="T18" fmla="*/ 144 w 166"/>
                      <a:gd name="T19" fmla="*/ 55 h 106"/>
                      <a:gd name="T20" fmla="*/ 156 w 166"/>
                      <a:gd name="T21" fmla="*/ 35 h 106"/>
                      <a:gd name="T22" fmla="*/ 150 w 166"/>
                      <a:gd name="T23" fmla="*/ 23 h 106"/>
                      <a:gd name="T24" fmla="*/ 89 w 166"/>
                      <a:gd name="T25" fmla="*/ 12 h 106"/>
                      <a:gd name="T26" fmla="*/ 89 w 166"/>
                      <a:gd name="T27" fmla="*/ 12 h 1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6"/>
                      <a:gd name="T43" fmla="*/ 0 h 106"/>
                      <a:gd name="T44" fmla="*/ 166 w 166"/>
                      <a:gd name="T45" fmla="*/ 106 h 10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6" h="106">
                        <a:moveTo>
                          <a:pt x="89" y="12"/>
                        </a:moveTo>
                        <a:lnTo>
                          <a:pt x="67" y="17"/>
                        </a:lnTo>
                        <a:lnTo>
                          <a:pt x="55" y="0"/>
                        </a:lnTo>
                        <a:lnTo>
                          <a:pt x="0" y="17"/>
                        </a:lnTo>
                        <a:lnTo>
                          <a:pt x="28" y="67"/>
                        </a:lnTo>
                        <a:lnTo>
                          <a:pt x="93" y="106"/>
                        </a:lnTo>
                        <a:lnTo>
                          <a:pt x="150" y="106"/>
                        </a:lnTo>
                        <a:lnTo>
                          <a:pt x="166" y="84"/>
                        </a:lnTo>
                        <a:lnTo>
                          <a:pt x="156" y="67"/>
                        </a:lnTo>
                        <a:lnTo>
                          <a:pt x="144" y="55"/>
                        </a:lnTo>
                        <a:lnTo>
                          <a:pt x="156" y="35"/>
                        </a:lnTo>
                        <a:lnTo>
                          <a:pt x="150" y="23"/>
                        </a:lnTo>
                        <a:lnTo>
                          <a:pt x="89"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79" name="Freeform 201">
                    <a:extLst>
                      <a:ext uri="{FF2B5EF4-FFF2-40B4-BE49-F238E27FC236}">
                        <a16:creationId xmlns:a16="http://schemas.microsoft.com/office/drawing/2014/main" id="{52525A3A-7BE1-496D-B6E3-E08D2F38828A}"/>
                      </a:ext>
                    </a:extLst>
                  </p:cNvPr>
                  <p:cNvSpPr>
                    <a:spLocks/>
                  </p:cNvSpPr>
                  <p:nvPr/>
                </p:nvSpPr>
                <p:spPr bwMode="auto">
                  <a:xfrm>
                    <a:off x="2896" y="1431"/>
                    <a:ext cx="87" cy="35"/>
                  </a:xfrm>
                  <a:custGeom>
                    <a:avLst/>
                    <a:gdLst>
                      <a:gd name="T0" fmla="*/ 0 w 87"/>
                      <a:gd name="T1" fmla="*/ 16 h 35"/>
                      <a:gd name="T2" fmla="*/ 4 w 87"/>
                      <a:gd name="T3" fmla="*/ 28 h 35"/>
                      <a:gd name="T4" fmla="*/ 20 w 87"/>
                      <a:gd name="T5" fmla="*/ 35 h 35"/>
                      <a:gd name="T6" fmla="*/ 43 w 87"/>
                      <a:gd name="T7" fmla="*/ 24 h 35"/>
                      <a:gd name="T8" fmla="*/ 81 w 87"/>
                      <a:gd name="T9" fmla="*/ 16 h 35"/>
                      <a:gd name="T10" fmla="*/ 87 w 87"/>
                      <a:gd name="T11" fmla="*/ 0 h 35"/>
                      <a:gd name="T12" fmla="*/ 32 w 87"/>
                      <a:gd name="T13" fmla="*/ 0 h 35"/>
                      <a:gd name="T14" fmla="*/ 16 w 87"/>
                      <a:gd name="T15" fmla="*/ 12 h 35"/>
                      <a:gd name="T16" fmla="*/ 0 w 87"/>
                      <a:gd name="T17" fmla="*/ 6 h 35"/>
                      <a:gd name="T18" fmla="*/ 0 w 87"/>
                      <a:gd name="T19" fmla="*/ 16 h 35"/>
                      <a:gd name="T20" fmla="*/ 0 w 87"/>
                      <a:gd name="T21" fmla="*/ 16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
                      <a:gd name="T34" fmla="*/ 0 h 35"/>
                      <a:gd name="T35" fmla="*/ 87 w 87"/>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 h="35">
                        <a:moveTo>
                          <a:pt x="0" y="16"/>
                        </a:moveTo>
                        <a:lnTo>
                          <a:pt x="4" y="28"/>
                        </a:lnTo>
                        <a:lnTo>
                          <a:pt x="20" y="35"/>
                        </a:lnTo>
                        <a:lnTo>
                          <a:pt x="43" y="24"/>
                        </a:lnTo>
                        <a:lnTo>
                          <a:pt x="81" y="16"/>
                        </a:lnTo>
                        <a:lnTo>
                          <a:pt x="87" y="0"/>
                        </a:lnTo>
                        <a:lnTo>
                          <a:pt x="32" y="0"/>
                        </a:lnTo>
                        <a:lnTo>
                          <a:pt x="16" y="12"/>
                        </a:lnTo>
                        <a:lnTo>
                          <a:pt x="0" y="6"/>
                        </a:lnTo>
                        <a:lnTo>
                          <a:pt x="0"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0" name="Freeform 202">
                    <a:extLst>
                      <a:ext uri="{FF2B5EF4-FFF2-40B4-BE49-F238E27FC236}">
                        <a16:creationId xmlns:a16="http://schemas.microsoft.com/office/drawing/2014/main" id="{8356D18C-A273-4AB6-B6B0-231D3F9A8CAB}"/>
                      </a:ext>
                    </a:extLst>
                  </p:cNvPr>
                  <p:cNvSpPr>
                    <a:spLocks/>
                  </p:cNvSpPr>
                  <p:nvPr/>
                </p:nvSpPr>
                <p:spPr bwMode="auto">
                  <a:xfrm>
                    <a:off x="2884" y="1447"/>
                    <a:ext cx="105" cy="45"/>
                  </a:xfrm>
                  <a:custGeom>
                    <a:avLst/>
                    <a:gdLst>
                      <a:gd name="T0" fmla="*/ 105 w 105"/>
                      <a:gd name="T1" fmla="*/ 12 h 45"/>
                      <a:gd name="T2" fmla="*/ 93 w 105"/>
                      <a:gd name="T3" fmla="*/ 0 h 45"/>
                      <a:gd name="T4" fmla="*/ 55 w 105"/>
                      <a:gd name="T5" fmla="*/ 6 h 45"/>
                      <a:gd name="T6" fmla="*/ 32 w 105"/>
                      <a:gd name="T7" fmla="*/ 19 h 45"/>
                      <a:gd name="T8" fmla="*/ 16 w 105"/>
                      <a:gd name="T9" fmla="*/ 12 h 45"/>
                      <a:gd name="T10" fmla="*/ 0 w 105"/>
                      <a:gd name="T11" fmla="*/ 35 h 45"/>
                      <a:gd name="T12" fmla="*/ 12 w 105"/>
                      <a:gd name="T13" fmla="*/ 41 h 45"/>
                      <a:gd name="T14" fmla="*/ 50 w 105"/>
                      <a:gd name="T15" fmla="*/ 45 h 45"/>
                      <a:gd name="T16" fmla="*/ 71 w 105"/>
                      <a:gd name="T17" fmla="*/ 45 h 45"/>
                      <a:gd name="T18" fmla="*/ 105 w 105"/>
                      <a:gd name="T19" fmla="*/ 12 h 45"/>
                      <a:gd name="T20" fmla="*/ 105 w 105"/>
                      <a:gd name="T21" fmla="*/ 12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
                      <a:gd name="T34" fmla="*/ 0 h 45"/>
                      <a:gd name="T35" fmla="*/ 105 w 105"/>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 h="45">
                        <a:moveTo>
                          <a:pt x="105" y="12"/>
                        </a:moveTo>
                        <a:lnTo>
                          <a:pt x="93" y="0"/>
                        </a:lnTo>
                        <a:lnTo>
                          <a:pt x="55" y="6"/>
                        </a:lnTo>
                        <a:lnTo>
                          <a:pt x="32" y="19"/>
                        </a:lnTo>
                        <a:lnTo>
                          <a:pt x="16" y="12"/>
                        </a:lnTo>
                        <a:lnTo>
                          <a:pt x="0" y="35"/>
                        </a:lnTo>
                        <a:lnTo>
                          <a:pt x="12" y="41"/>
                        </a:lnTo>
                        <a:lnTo>
                          <a:pt x="50" y="45"/>
                        </a:lnTo>
                        <a:lnTo>
                          <a:pt x="71" y="45"/>
                        </a:lnTo>
                        <a:lnTo>
                          <a:pt x="105"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1" name="Freeform 203">
                    <a:extLst>
                      <a:ext uri="{FF2B5EF4-FFF2-40B4-BE49-F238E27FC236}">
                        <a16:creationId xmlns:a16="http://schemas.microsoft.com/office/drawing/2014/main" id="{DF06538A-159C-42AD-916D-D2F0FDDFDDFD}"/>
                      </a:ext>
                    </a:extLst>
                  </p:cNvPr>
                  <p:cNvSpPr>
                    <a:spLocks/>
                  </p:cNvSpPr>
                  <p:nvPr/>
                </p:nvSpPr>
                <p:spPr bwMode="auto">
                  <a:xfrm>
                    <a:off x="2957" y="1453"/>
                    <a:ext cx="140" cy="90"/>
                  </a:xfrm>
                  <a:custGeom>
                    <a:avLst/>
                    <a:gdLst>
                      <a:gd name="T0" fmla="*/ 38 w 140"/>
                      <a:gd name="T1" fmla="*/ 80 h 90"/>
                      <a:gd name="T2" fmla="*/ 61 w 140"/>
                      <a:gd name="T3" fmla="*/ 90 h 90"/>
                      <a:gd name="T4" fmla="*/ 95 w 140"/>
                      <a:gd name="T5" fmla="*/ 74 h 90"/>
                      <a:gd name="T6" fmla="*/ 128 w 140"/>
                      <a:gd name="T7" fmla="*/ 80 h 90"/>
                      <a:gd name="T8" fmla="*/ 122 w 140"/>
                      <a:gd name="T9" fmla="*/ 67 h 90"/>
                      <a:gd name="T10" fmla="*/ 140 w 140"/>
                      <a:gd name="T11" fmla="*/ 57 h 90"/>
                      <a:gd name="T12" fmla="*/ 122 w 140"/>
                      <a:gd name="T13" fmla="*/ 51 h 90"/>
                      <a:gd name="T14" fmla="*/ 111 w 140"/>
                      <a:gd name="T15" fmla="*/ 23 h 90"/>
                      <a:gd name="T16" fmla="*/ 89 w 140"/>
                      <a:gd name="T17" fmla="*/ 0 h 90"/>
                      <a:gd name="T18" fmla="*/ 73 w 140"/>
                      <a:gd name="T19" fmla="*/ 13 h 90"/>
                      <a:gd name="T20" fmla="*/ 34 w 140"/>
                      <a:gd name="T21" fmla="*/ 6 h 90"/>
                      <a:gd name="T22" fmla="*/ 0 w 140"/>
                      <a:gd name="T23" fmla="*/ 41 h 90"/>
                      <a:gd name="T24" fmla="*/ 38 w 140"/>
                      <a:gd name="T25" fmla="*/ 80 h 90"/>
                      <a:gd name="T26" fmla="*/ 38 w 140"/>
                      <a:gd name="T27" fmla="*/ 8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0"/>
                      <a:gd name="T43" fmla="*/ 0 h 90"/>
                      <a:gd name="T44" fmla="*/ 140 w 140"/>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0" h="90">
                        <a:moveTo>
                          <a:pt x="38" y="80"/>
                        </a:moveTo>
                        <a:lnTo>
                          <a:pt x="61" y="90"/>
                        </a:lnTo>
                        <a:lnTo>
                          <a:pt x="95" y="74"/>
                        </a:lnTo>
                        <a:lnTo>
                          <a:pt x="128" y="80"/>
                        </a:lnTo>
                        <a:lnTo>
                          <a:pt x="122" y="67"/>
                        </a:lnTo>
                        <a:lnTo>
                          <a:pt x="140" y="57"/>
                        </a:lnTo>
                        <a:lnTo>
                          <a:pt x="122" y="51"/>
                        </a:lnTo>
                        <a:lnTo>
                          <a:pt x="111" y="23"/>
                        </a:lnTo>
                        <a:lnTo>
                          <a:pt x="89" y="0"/>
                        </a:lnTo>
                        <a:lnTo>
                          <a:pt x="73" y="13"/>
                        </a:lnTo>
                        <a:lnTo>
                          <a:pt x="34" y="6"/>
                        </a:lnTo>
                        <a:lnTo>
                          <a:pt x="0" y="41"/>
                        </a:lnTo>
                        <a:lnTo>
                          <a:pt x="38" y="8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2" name="Freeform 204">
                    <a:extLst>
                      <a:ext uri="{FF2B5EF4-FFF2-40B4-BE49-F238E27FC236}">
                        <a16:creationId xmlns:a16="http://schemas.microsoft.com/office/drawing/2014/main" id="{C1CCB453-8E4A-4943-830E-9D64B7322985}"/>
                      </a:ext>
                    </a:extLst>
                  </p:cNvPr>
                  <p:cNvSpPr>
                    <a:spLocks/>
                  </p:cNvSpPr>
                  <p:nvPr/>
                </p:nvSpPr>
                <p:spPr bwMode="auto">
                  <a:xfrm>
                    <a:off x="2991" y="1527"/>
                    <a:ext cx="100" cy="54"/>
                  </a:xfrm>
                  <a:custGeom>
                    <a:avLst/>
                    <a:gdLst>
                      <a:gd name="T0" fmla="*/ 94 w 100"/>
                      <a:gd name="T1" fmla="*/ 6 h 54"/>
                      <a:gd name="T2" fmla="*/ 65 w 100"/>
                      <a:gd name="T3" fmla="*/ 0 h 54"/>
                      <a:gd name="T4" fmla="*/ 27 w 100"/>
                      <a:gd name="T5" fmla="*/ 16 h 54"/>
                      <a:gd name="T6" fmla="*/ 4 w 100"/>
                      <a:gd name="T7" fmla="*/ 6 h 54"/>
                      <a:gd name="T8" fmla="*/ 10 w 100"/>
                      <a:gd name="T9" fmla="*/ 22 h 54"/>
                      <a:gd name="T10" fmla="*/ 0 w 100"/>
                      <a:gd name="T11" fmla="*/ 34 h 54"/>
                      <a:gd name="T12" fmla="*/ 17 w 100"/>
                      <a:gd name="T13" fmla="*/ 38 h 54"/>
                      <a:gd name="T14" fmla="*/ 21 w 100"/>
                      <a:gd name="T15" fmla="*/ 50 h 54"/>
                      <a:gd name="T16" fmla="*/ 49 w 100"/>
                      <a:gd name="T17" fmla="*/ 54 h 54"/>
                      <a:gd name="T18" fmla="*/ 84 w 100"/>
                      <a:gd name="T19" fmla="*/ 44 h 54"/>
                      <a:gd name="T20" fmla="*/ 100 w 100"/>
                      <a:gd name="T21" fmla="*/ 34 h 54"/>
                      <a:gd name="T22" fmla="*/ 88 w 100"/>
                      <a:gd name="T23" fmla="*/ 22 h 54"/>
                      <a:gd name="T24" fmla="*/ 94 w 100"/>
                      <a:gd name="T25" fmla="*/ 6 h 54"/>
                      <a:gd name="T26" fmla="*/ 94 w 100"/>
                      <a:gd name="T27" fmla="*/ 6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0"/>
                      <a:gd name="T43" fmla="*/ 0 h 54"/>
                      <a:gd name="T44" fmla="*/ 100 w 100"/>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0" h="54">
                        <a:moveTo>
                          <a:pt x="94" y="6"/>
                        </a:moveTo>
                        <a:lnTo>
                          <a:pt x="65" y="0"/>
                        </a:lnTo>
                        <a:lnTo>
                          <a:pt x="27" y="16"/>
                        </a:lnTo>
                        <a:lnTo>
                          <a:pt x="4" y="6"/>
                        </a:lnTo>
                        <a:lnTo>
                          <a:pt x="10" y="22"/>
                        </a:lnTo>
                        <a:lnTo>
                          <a:pt x="0" y="34"/>
                        </a:lnTo>
                        <a:lnTo>
                          <a:pt x="17" y="38"/>
                        </a:lnTo>
                        <a:lnTo>
                          <a:pt x="21" y="50"/>
                        </a:lnTo>
                        <a:lnTo>
                          <a:pt x="49" y="54"/>
                        </a:lnTo>
                        <a:lnTo>
                          <a:pt x="84" y="44"/>
                        </a:lnTo>
                        <a:lnTo>
                          <a:pt x="100" y="34"/>
                        </a:lnTo>
                        <a:lnTo>
                          <a:pt x="88" y="22"/>
                        </a:lnTo>
                        <a:lnTo>
                          <a:pt x="94" y="6"/>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3" name="Freeform 205">
                    <a:extLst>
                      <a:ext uri="{FF2B5EF4-FFF2-40B4-BE49-F238E27FC236}">
                        <a16:creationId xmlns:a16="http://schemas.microsoft.com/office/drawing/2014/main" id="{83937961-E206-4A42-9BEE-934BF609834C}"/>
                      </a:ext>
                    </a:extLst>
                  </p:cNvPr>
                  <p:cNvSpPr>
                    <a:spLocks/>
                  </p:cNvSpPr>
                  <p:nvPr/>
                </p:nvSpPr>
                <p:spPr bwMode="auto">
                  <a:xfrm>
                    <a:off x="2957" y="1577"/>
                    <a:ext cx="83" cy="100"/>
                  </a:xfrm>
                  <a:custGeom>
                    <a:avLst/>
                    <a:gdLst>
                      <a:gd name="T0" fmla="*/ 55 w 83"/>
                      <a:gd name="T1" fmla="*/ 33 h 100"/>
                      <a:gd name="T2" fmla="*/ 55 w 83"/>
                      <a:gd name="T3" fmla="*/ 23 h 100"/>
                      <a:gd name="T4" fmla="*/ 77 w 83"/>
                      <a:gd name="T5" fmla="*/ 11 h 100"/>
                      <a:gd name="T6" fmla="*/ 83 w 83"/>
                      <a:gd name="T7" fmla="*/ 4 h 100"/>
                      <a:gd name="T8" fmla="*/ 55 w 83"/>
                      <a:gd name="T9" fmla="*/ 0 h 100"/>
                      <a:gd name="T10" fmla="*/ 16 w 83"/>
                      <a:gd name="T11" fmla="*/ 23 h 100"/>
                      <a:gd name="T12" fmla="*/ 0 w 83"/>
                      <a:gd name="T13" fmla="*/ 39 h 100"/>
                      <a:gd name="T14" fmla="*/ 6 w 83"/>
                      <a:gd name="T15" fmla="*/ 61 h 100"/>
                      <a:gd name="T16" fmla="*/ 22 w 83"/>
                      <a:gd name="T17" fmla="*/ 68 h 100"/>
                      <a:gd name="T18" fmla="*/ 22 w 83"/>
                      <a:gd name="T19" fmla="*/ 96 h 100"/>
                      <a:gd name="T20" fmla="*/ 34 w 83"/>
                      <a:gd name="T21" fmla="*/ 96 h 100"/>
                      <a:gd name="T22" fmla="*/ 38 w 83"/>
                      <a:gd name="T23" fmla="*/ 100 h 100"/>
                      <a:gd name="T24" fmla="*/ 51 w 83"/>
                      <a:gd name="T25" fmla="*/ 90 h 100"/>
                      <a:gd name="T26" fmla="*/ 44 w 83"/>
                      <a:gd name="T27" fmla="*/ 84 h 100"/>
                      <a:gd name="T28" fmla="*/ 51 w 83"/>
                      <a:gd name="T29" fmla="*/ 78 h 100"/>
                      <a:gd name="T30" fmla="*/ 51 w 83"/>
                      <a:gd name="T31" fmla="*/ 45 h 100"/>
                      <a:gd name="T32" fmla="*/ 34 w 83"/>
                      <a:gd name="T33" fmla="*/ 29 h 100"/>
                      <a:gd name="T34" fmla="*/ 55 w 83"/>
                      <a:gd name="T35" fmla="*/ 33 h 100"/>
                      <a:gd name="T36" fmla="*/ 55 w 83"/>
                      <a:gd name="T37" fmla="*/ 33 h 1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100"/>
                      <a:gd name="T59" fmla="*/ 83 w 83"/>
                      <a:gd name="T60" fmla="*/ 100 h 1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100">
                        <a:moveTo>
                          <a:pt x="55" y="33"/>
                        </a:moveTo>
                        <a:lnTo>
                          <a:pt x="55" y="23"/>
                        </a:lnTo>
                        <a:lnTo>
                          <a:pt x="77" y="11"/>
                        </a:lnTo>
                        <a:lnTo>
                          <a:pt x="83" y="4"/>
                        </a:lnTo>
                        <a:lnTo>
                          <a:pt x="55" y="0"/>
                        </a:lnTo>
                        <a:lnTo>
                          <a:pt x="16" y="23"/>
                        </a:lnTo>
                        <a:lnTo>
                          <a:pt x="0" y="39"/>
                        </a:lnTo>
                        <a:lnTo>
                          <a:pt x="6" y="61"/>
                        </a:lnTo>
                        <a:lnTo>
                          <a:pt x="22" y="68"/>
                        </a:lnTo>
                        <a:lnTo>
                          <a:pt x="22" y="96"/>
                        </a:lnTo>
                        <a:lnTo>
                          <a:pt x="34" y="96"/>
                        </a:lnTo>
                        <a:lnTo>
                          <a:pt x="38" y="100"/>
                        </a:lnTo>
                        <a:lnTo>
                          <a:pt x="51" y="90"/>
                        </a:lnTo>
                        <a:lnTo>
                          <a:pt x="44" y="84"/>
                        </a:lnTo>
                        <a:lnTo>
                          <a:pt x="51" y="78"/>
                        </a:lnTo>
                        <a:lnTo>
                          <a:pt x="51" y="45"/>
                        </a:lnTo>
                        <a:lnTo>
                          <a:pt x="34" y="29"/>
                        </a:lnTo>
                        <a:lnTo>
                          <a:pt x="55" y="3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4" name="Freeform 206">
                    <a:extLst>
                      <a:ext uri="{FF2B5EF4-FFF2-40B4-BE49-F238E27FC236}">
                        <a16:creationId xmlns:a16="http://schemas.microsoft.com/office/drawing/2014/main" id="{74CDBE9A-2600-4332-8019-1730D74314C9}"/>
                      </a:ext>
                    </a:extLst>
                  </p:cNvPr>
                  <p:cNvSpPr>
                    <a:spLocks/>
                  </p:cNvSpPr>
                  <p:nvPr/>
                </p:nvSpPr>
                <p:spPr bwMode="auto">
                  <a:xfrm>
                    <a:off x="3012" y="1689"/>
                    <a:ext cx="56" cy="23"/>
                  </a:xfrm>
                  <a:custGeom>
                    <a:avLst/>
                    <a:gdLst>
                      <a:gd name="T0" fmla="*/ 56 w 56"/>
                      <a:gd name="T1" fmla="*/ 17 h 23"/>
                      <a:gd name="T2" fmla="*/ 50 w 56"/>
                      <a:gd name="T3" fmla="*/ 0 h 23"/>
                      <a:gd name="T4" fmla="*/ 40 w 56"/>
                      <a:gd name="T5" fmla="*/ 6 h 23"/>
                      <a:gd name="T6" fmla="*/ 0 w 56"/>
                      <a:gd name="T7" fmla="*/ 6 h 23"/>
                      <a:gd name="T8" fmla="*/ 22 w 56"/>
                      <a:gd name="T9" fmla="*/ 23 h 23"/>
                      <a:gd name="T10" fmla="*/ 56 w 56"/>
                      <a:gd name="T11" fmla="*/ 17 h 23"/>
                      <a:gd name="T12" fmla="*/ 56 w 56"/>
                      <a:gd name="T13" fmla="*/ 17 h 23"/>
                      <a:gd name="T14" fmla="*/ 0 60000 65536"/>
                      <a:gd name="T15" fmla="*/ 0 60000 65536"/>
                      <a:gd name="T16" fmla="*/ 0 60000 65536"/>
                      <a:gd name="T17" fmla="*/ 0 60000 65536"/>
                      <a:gd name="T18" fmla="*/ 0 60000 65536"/>
                      <a:gd name="T19" fmla="*/ 0 60000 65536"/>
                      <a:gd name="T20" fmla="*/ 0 60000 65536"/>
                      <a:gd name="T21" fmla="*/ 0 w 56"/>
                      <a:gd name="T22" fmla="*/ 0 h 23"/>
                      <a:gd name="T23" fmla="*/ 56 w 56"/>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3">
                        <a:moveTo>
                          <a:pt x="56" y="17"/>
                        </a:moveTo>
                        <a:lnTo>
                          <a:pt x="50" y="0"/>
                        </a:lnTo>
                        <a:lnTo>
                          <a:pt x="40" y="6"/>
                        </a:lnTo>
                        <a:lnTo>
                          <a:pt x="0" y="6"/>
                        </a:lnTo>
                        <a:lnTo>
                          <a:pt x="22" y="23"/>
                        </a:lnTo>
                        <a:lnTo>
                          <a:pt x="56" y="1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5" name="Freeform 207">
                    <a:extLst>
                      <a:ext uri="{FF2B5EF4-FFF2-40B4-BE49-F238E27FC236}">
                        <a16:creationId xmlns:a16="http://schemas.microsoft.com/office/drawing/2014/main" id="{37D293BB-F5F1-4AF0-8FD2-154F20E80A26}"/>
                      </a:ext>
                    </a:extLst>
                  </p:cNvPr>
                  <p:cNvSpPr>
                    <a:spLocks/>
                  </p:cNvSpPr>
                  <p:nvPr/>
                </p:nvSpPr>
                <p:spPr bwMode="auto">
                  <a:xfrm>
                    <a:off x="2746" y="1482"/>
                    <a:ext cx="176" cy="163"/>
                  </a:xfrm>
                  <a:custGeom>
                    <a:avLst/>
                    <a:gdLst>
                      <a:gd name="T0" fmla="*/ 95 w 176"/>
                      <a:gd name="T1" fmla="*/ 28 h 163"/>
                      <a:gd name="T2" fmla="*/ 105 w 176"/>
                      <a:gd name="T3" fmla="*/ 6 h 163"/>
                      <a:gd name="T4" fmla="*/ 79 w 176"/>
                      <a:gd name="T5" fmla="*/ 6 h 163"/>
                      <a:gd name="T6" fmla="*/ 73 w 176"/>
                      <a:gd name="T7" fmla="*/ 0 h 163"/>
                      <a:gd name="T8" fmla="*/ 50 w 176"/>
                      <a:gd name="T9" fmla="*/ 0 h 163"/>
                      <a:gd name="T10" fmla="*/ 28 w 176"/>
                      <a:gd name="T11" fmla="*/ 12 h 163"/>
                      <a:gd name="T12" fmla="*/ 18 w 176"/>
                      <a:gd name="T13" fmla="*/ 12 h 163"/>
                      <a:gd name="T14" fmla="*/ 0 w 176"/>
                      <a:gd name="T15" fmla="*/ 16 h 163"/>
                      <a:gd name="T16" fmla="*/ 6 w 176"/>
                      <a:gd name="T17" fmla="*/ 53 h 163"/>
                      <a:gd name="T18" fmla="*/ 36 w 176"/>
                      <a:gd name="T19" fmla="*/ 47 h 163"/>
                      <a:gd name="T20" fmla="*/ 60 w 176"/>
                      <a:gd name="T21" fmla="*/ 83 h 163"/>
                      <a:gd name="T22" fmla="*/ 79 w 176"/>
                      <a:gd name="T23" fmla="*/ 95 h 163"/>
                      <a:gd name="T24" fmla="*/ 101 w 176"/>
                      <a:gd name="T25" fmla="*/ 99 h 163"/>
                      <a:gd name="T26" fmla="*/ 111 w 176"/>
                      <a:gd name="T27" fmla="*/ 112 h 163"/>
                      <a:gd name="T28" fmla="*/ 134 w 176"/>
                      <a:gd name="T29" fmla="*/ 124 h 163"/>
                      <a:gd name="T30" fmla="*/ 144 w 176"/>
                      <a:gd name="T31" fmla="*/ 140 h 163"/>
                      <a:gd name="T32" fmla="*/ 134 w 176"/>
                      <a:gd name="T33" fmla="*/ 160 h 163"/>
                      <a:gd name="T34" fmla="*/ 144 w 176"/>
                      <a:gd name="T35" fmla="*/ 163 h 163"/>
                      <a:gd name="T36" fmla="*/ 160 w 176"/>
                      <a:gd name="T37" fmla="*/ 134 h 163"/>
                      <a:gd name="T38" fmla="*/ 152 w 176"/>
                      <a:gd name="T39" fmla="*/ 128 h 163"/>
                      <a:gd name="T40" fmla="*/ 160 w 176"/>
                      <a:gd name="T41" fmla="*/ 118 h 163"/>
                      <a:gd name="T42" fmla="*/ 174 w 176"/>
                      <a:gd name="T43" fmla="*/ 128 h 163"/>
                      <a:gd name="T44" fmla="*/ 176 w 176"/>
                      <a:gd name="T45" fmla="*/ 118 h 163"/>
                      <a:gd name="T46" fmla="*/ 152 w 176"/>
                      <a:gd name="T47" fmla="*/ 99 h 163"/>
                      <a:gd name="T48" fmla="*/ 136 w 176"/>
                      <a:gd name="T49" fmla="*/ 91 h 163"/>
                      <a:gd name="T50" fmla="*/ 89 w 176"/>
                      <a:gd name="T51" fmla="*/ 55 h 163"/>
                      <a:gd name="T52" fmla="*/ 79 w 176"/>
                      <a:gd name="T53" fmla="*/ 51 h 163"/>
                      <a:gd name="T54" fmla="*/ 73 w 176"/>
                      <a:gd name="T55" fmla="*/ 28 h 163"/>
                      <a:gd name="T56" fmla="*/ 83 w 176"/>
                      <a:gd name="T57" fmla="*/ 16 h 163"/>
                      <a:gd name="T58" fmla="*/ 95 w 176"/>
                      <a:gd name="T59" fmla="*/ 28 h 163"/>
                      <a:gd name="T60" fmla="*/ 95 w 176"/>
                      <a:gd name="T61" fmla="*/ 28 h 16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6"/>
                      <a:gd name="T94" fmla="*/ 0 h 163"/>
                      <a:gd name="T95" fmla="*/ 176 w 176"/>
                      <a:gd name="T96" fmla="*/ 163 h 16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6" h="163">
                        <a:moveTo>
                          <a:pt x="95" y="28"/>
                        </a:moveTo>
                        <a:lnTo>
                          <a:pt x="105" y="6"/>
                        </a:lnTo>
                        <a:lnTo>
                          <a:pt x="79" y="6"/>
                        </a:lnTo>
                        <a:lnTo>
                          <a:pt x="73" y="0"/>
                        </a:lnTo>
                        <a:lnTo>
                          <a:pt x="50" y="0"/>
                        </a:lnTo>
                        <a:lnTo>
                          <a:pt x="28" y="12"/>
                        </a:lnTo>
                        <a:lnTo>
                          <a:pt x="18" y="12"/>
                        </a:lnTo>
                        <a:lnTo>
                          <a:pt x="0" y="16"/>
                        </a:lnTo>
                        <a:lnTo>
                          <a:pt x="6" y="53"/>
                        </a:lnTo>
                        <a:lnTo>
                          <a:pt x="36" y="47"/>
                        </a:lnTo>
                        <a:lnTo>
                          <a:pt x="60" y="83"/>
                        </a:lnTo>
                        <a:lnTo>
                          <a:pt x="79" y="95"/>
                        </a:lnTo>
                        <a:lnTo>
                          <a:pt x="101" y="99"/>
                        </a:lnTo>
                        <a:lnTo>
                          <a:pt x="111" y="112"/>
                        </a:lnTo>
                        <a:lnTo>
                          <a:pt x="134" y="124"/>
                        </a:lnTo>
                        <a:lnTo>
                          <a:pt x="144" y="140"/>
                        </a:lnTo>
                        <a:lnTo>
                          <a:pt x="134" y="160"/>
                        </a:lnTo>
                        <a:lnTo>
                          <a:pt x="144" y="163"/>
                        </a:lnTo>
                        <a:lnTo>
                          <a:pt x="160" y="134"/>
                        </a:lnTo>
                        <a:lnTo>
                          <a:pt x="152" y="128"/>
                        </a:lnTo>
                        <a:lnTo>
                          <a:pt x="160" y="118"/>
                        </a:lnTo>
                        <a:lnTo>
                          <a:pt x="174" y="128"/>
                        </a:lnTo>
                        <a:lnTo>
                          <a:pt x="176" y="118"/>
                        </a:lnTo>
                        <a:lnTo>
                          <a:pt x="152" y="99"/>
                        </a:lnTo>
                        <a:lnTo>
                          <a:pt x="136" y="91"/>
                        </a:lnTo>
                        <a:lnTo>
                          <a:pt x="89" y="55"/>
                        </a:lnTo>
                        <a:lnTo>
                          <a:pt x="79" y="51"/>
                        </a:lnTo>
                        <a:lnTo>
                          <a:pt x="73" y="28"/>
                        </a:lnTo>
                        <a:lnTo>
                          <a:pt x="83" y="16"/>
                        </a:lnTo>
                        <a:lnTo>
                          <a:pt x="95" y="2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6" name="Freeform 208">
                    <a:extLst>
                      <a:ext uri="{FF2B5EF4-FFF2-40B4-BE49-F238E27FC236}">
                        <a16:creationId xmlns:a16="http://schemas.microsoft.com/office/drawing/2014/main" id="{627A678C-1BB0-45AD-A723-8B3BE8FD334F}"/>
                      </a:ext>
                    </a:extLst>
                  </p:cNvPr>
                  <p:cNvSpPr>
                    <a:spLocks/>
                  </p:cNvSpPr>
                  <p:nvPr/>
                </p:nvSpPr>
                <p:spPr bwMode="auto">
                  <a:xfrm>
                    <a:off x="2825" y="1645"/>
                    <a:ext cx="55" cy="32"/>
                  </a:xfrm>
                  <a:custGeom>
                    <a:avLst/>
                    <a:gdLst>
                      <a:gd name="T0" fmla="*/ 49 w 55"/>
                      <a:gd name="T1" fmla="*/ 4 h 32"/>
                      <a:gd name="T2" fmla="*/ 32 w 55"/>
                      <a:gd name="T3" fmla="*/ 4 h 32"/>
                      <a:gd name="T4" fmla="*/ 26 w 55"/>
                      <a:gd name="T5" fmla="*/ 0 h 32"/>
                      <a:gd name="T6" fmla="*/ 0 w 55"/>
                      <a:gd name="T7" fmla="*/ 0 h 32"/>
                      <a:gd name="T8" fmla="*/ 32 w 55"/>
                      <a:gd name="T9" fmla="*/ 28 h 32"/>
                      <a:gd name="T10" fmla="*/ 55 w 55"/>
                      <a:gd name="T11" fmla="*/ 32 h 32"/>
                      <a:gd name="T12" fmla="*/ 49 w 55"/>
                      <a:gd name="T13" fmla="*/ 4 h 32"/>
                      <a:gd name="T14" fmla="*/ 49 w 55"/>
                      <a:gd name="T15" fmla="*/ 4 h 32"/>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32"/>
                      <a:gd name="T26" fmla="*/ 55 w 55"/>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32">
                        <a:moveTo>
                          <a:pt x="49" y="4"/>
                        </a:moveTo>
                        <a:lnTo>
                          <a:pt x="32" y="4"/>
                        </a:lnTo>
                        <a:lnTo>
                          <a:pt x="26" y="0"/>
                        </a:lnTo>
                        <a:lnTo>
                          <a:pt x="0" y="0"/>
                        </a:lnTo>
                        <a:lnTo>
                          <a:pt x="32" y="28"/>
                        </a:lnTo>
                        <a:lnTo>
                          <a:pt x="55" y="32"/>
                        </a:lnTo>
                        <a:lnTo>
                          <a:pt x="49"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7" name="Freeform 209">
                    <a:extLst>
                      <a:ext uri="{FF2B5EF4-FFF2-40B4-BE49-F238E27FC236}">
                        <a16:creationId xmlns:a16="http://schemas.microsoft.com/office/drawing/2014/main" id="{57415BB2-7E06-475E-A2DD-1B914A4C0197}"/>
                      </a:ext>
                    </a:extLst>
                  </p:cNvPr>
                  <p:cNvSpPr>
                    <a:spLocks/>
                  </p:cNvSpPr>
                  <p:nvPr/>
                </p:nvSpPr>
                <p:spPr bwMode="auto">
                  <a:xfrm>
                    <a:off x="2758" y="1588"/>
                    <a:ext cx="24" cy="44"/>
                  </a:xfrm>
                  <a:custGeom>
                    <a:avLst/>
                    <a:gdLst>
                      <a:gd name="T0" fmla="*/ 16 w 24"/>
                      <a:gd name="T1" fmla="*/ 0 h 44"/>
                      <a:gd name="T2" fmla="*/ 0 w 24"/>
                      <a:gd name="T3" fmla="*/ 6 h 44"/>
                      <a:gd name="T4" fmla="*/ 0 w 24"/>
                      <a:gd name="T5" fmla="*/ 34 h 44"/>
                      <a:gd name="T6" fmla="*/ 14 w 24"/>
                      <a:gd name="T7" fmla="*/ 44 h 44"/>
                      <a:gd name="T8" fmla="*/ 24 w 24"/>
                      <a:gd name="T9" fmla="*/ 24 h 44"/>
                      <a:gd name="T10" fmla="*/ 22 w 24"/>
                      <a:gd name="T11" fmla="*/ 12 h 44"/>
                      <a:gd name="T12" fmla="*/ 16 w 24"/>
                      <a:gd name="T13" fmla="*/ 0 h 44"/>
                      <a:gd name="T14" fmla="*/ 16 w 24"/>
                      <a:gd name="T15" fmla="*/ 0 h 4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44"/>
                      <a:gd name="T26" fmla="*/ 24 w 2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44">
                        <a:moveTo>
                          <a:pt x="16" y="0"/>
                        </a:moveTo>
                        <a:lnTo>
                          <a:pt x="0" y="6"/>
                        </a:lnTo>
                        <a:lnTo>
                          <a:pt x="0" y="34"/>
                        </a:lnTo>
                        <a:lnTo>
                          <a:pt x="14" y="44"/>
                        </a:lnTo>
                        <a:lnTo>
                          <a:pt x="24" y="24"/>
                        </a:lnTo>
                        <a:lnTo>
                          <a:pt x="22" y="12"/>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8" name="Freeform 210">
                    <a:extLst>
                      <a:ext uri="{FF2B5EF4-FFF2-40B4-BE49-F238E27FC236}">
                        <a16:creationId xmlns:a16="http://schemas.microsoft.com/office/drawing/2014/main" id="{151AE15C-6F95-4B0E-8A4C-0FC74620567A}"/>
                      </a:ext>
                    </a:extLst>
                  </p:cNvPr>
                  <p:cNvSpPr>
                    <a:spLocks/>
                  </p:cNvSpPr>
                  <p:nvPr/>
                </p:nvSpPr>
                <p:spPr bwMode="auto">
                  <a:xfrm>
                    <a:off x="2841" y="1488"/>
                    <a:ext cx="93" cy="67"/>
                  </a:xfrm>
                  <a:custGeom>
                    <a:avLst/>
                    <a:gdLst>
                      <a:gd name="T0" fmla="*/ 83 w 93"/>
                      <a:gd name="T1" fmla="*/ 22 h 67"/>
                      <a:gd name="T2" fmla="*/ 93 w 93"/>
                      <a:gd name="T3" fmla="*/ 16 h 67"/>
                      <a:gd name="T4" fmla="*/ 93 w 93"/>
                      <a:gd name="T5" fmla="*/ 6 h 67"/>
                      <a:gd name="T6" fmla="*/ 55 w 93"/>
                      <a:gd name="T7" fmla="*/ 0 h 67"/>
                      <a:gd name="T8" fmla="*/ 39 w 93"/>
                      <a:gd name="T9" fmla="*/ 16 h 67"/>
                      <a:gd name="T10" fmla="*/ 22 w 93"/>
                      <a:gd name="T11" fmla="*/ 10 h 67"/>
                      <a:gd name="T12" fmla="*/ 0 w 93"/>
                      <a:gd name="T13" fmla="*/ 22 h 67"/>
                      <a:gd name="T14" fmla="*/ 6 w 93"/>
                      <a:gd name="T15" fmla="*/ 26 h 67"/>
                      <a:gd name="T16" fmla="*/ 16 w 93"/>
                      <a:gd name="T17" fmla="*/ 26 h 67"/>
                      <a:gd name="T18" fmla="*/ 45 w 93"/>
                      <a:gd name="T19" fmla="*/ 61 h 67"/>
                      <a:gd name="T20" fmla="*/ 67 w 93"/>
                      <a:gd name="T21" fmla="*/ 67 h 67"/>
                      <a:gd name="T22" fmla="*/ 45 w 93"/>
                      <a:gd name="T23" fmla="*/ 26 h 67"/>
                      <a:gd name="T24" fmla="*/ 55 w 93"/>
                      <a:gd name="T25" fmla="*/ 22 h 67"/>
                      <a:gd name="T26" fmla="*/ 83 w 93"/>
                      <a:gd name="T27" fmla="*/ 22 h 67"/>
                      <a:gd name="T28" fmla="*/ 83 w 93"/>
                      <a:gd name="T29" fmla="*/ 22 h 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
                      <a:gd name="T46" fmla="*/ 0 h 67"/>
                      <a:gd name="T47" fmla="*/ 93 w 93"/>
                      <a:gd name="T48" fmla="*/ 67 h 6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 h="67">
                        <a:moveTo>
                          <a:pt x="83" y="22"/>
                        </a:moveTo>
                        <a:lnTo>
                          <a:pt x="93" y="16"/>
                        </a:lnTo>
                        <a:lnTo>
                          <a:pt x="93" y="6"/>
                        </a:lnTo>
                        <a:lnTo>
                          <a:pt x="55" y="0"/>
                        </a:lnTo>
                        <a:lnTo>
                          <a:pt x="39" y="16"/>
                        </a:lnTo>
                        <a:lnTo>
                          <a:pt x="22" y="10"/>
                        </a:lnTo>
                        <a:lnTo>
                          <a:pt x="0" y="22"/>
                        </a:lnTo>
                        <a:lnTo>
                          <a:pt x="6" y="26"/>
                        </a:lnTo>
                        <a:lnTo>
                          <a:pt x="16" y="26"/>
                        </a:lnTo>
                        <a:lnTo>
                          <a:pt x="45" y="61"/>
                        </a:lnTo>
                        <a:lnTo>
                          <a:pt x="67" y="67"/>
                        </a:lnTo>
                        <a:lnTo>
                          <a:pt x="45" y="26"/>
                        </a:lnTo>
                        <a:lnTo>
                          <a:pt x="55" y="22"/>
                        </a:lnTo>
                        <a:lnTo>
                          <a:pt x="83"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9" name="Freeform 211">
                    <a:extLst>
                      <a:ext uri="{FF2B5EF4-FFF2-40B4-BE49-F238E27FC236}">
                        <a16:creationId xmlns:a16="http://schemas.microsoft.com/office/drawing/2014/main" id="{6582957F-582E-4766-8B98-FF433F013CE3}"/>
                      </a:ext>
                    </a:extLst>
                  </p:cNvPr>
                  <p:cNvSpPr>
                    <a:spLocks/>
                  </p:cNvSpPr>
                  <p:nvPr/>
                </p:nvSpPr>
                <p:spPr bwMode="auto">
                  <a:xfrm>
                    <a:off x="2886" y="1510"/>
                    <a:ext cx="55" cy="55"/>
                  </a:xfrm>
                  <a:custGeom>
                    <a:avLst/>
                    <a:gdLst>
                      <a:gd name="T0" fmla="*/ 10 w 55"/>
                      <a:gd name="T1" fmla="*/ 0 h 55"/>
                      <a:gd name="T2" fmla="*/ 0 w 55"/>
                      <a:gd name="T3" fmla="*/ 4 h 55"/>
                      <a:gd name="T4" fmla="*/ 22 w 55"/>
                      <a:gd name="T5" fmla="*/ 45 h 55"/>
                      <a:gd name="T6" fmla="*/ 38 w 55"/>
                      <a:gd name="T7" fmla="*/ 55 h 55"/>
                      <a:gd name="T8" fmla="*/ 55 w 55"/>
                      <a:gd name="T9" fmla="*/ 23 h 55"/>
                      <a:gd name="T10" fmla="*/ 38 w 55"/>
                      <a:gd name="T11" fmla="*/ 0 h 55"/>
                      <a:gd name="T12" fmla="*/ 10 w 55"/>
                      <a:gd name="T13" fmla="*/ 0 h 55"/>
                      <a:gd name="T14" fmla="*/ 10 w 55"/>
                      <a:gd name="T15" fmla="*/ 0 h 55"/>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55"/>
                      <a:gd name="T26" fmla="*/ 55 w 55"/>
                      <a:gd name="T27" fmla="*/ 55 h 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55">
                        <a:moveTo>
                          <a:pt x="10" y="0"/>
                        </a:moveTo>
                        <a:lnTo>
                          <a:pt x="0" y="4"/>
                        </a:lnTo>
                        <a:lnTo>
                          <a:pt x="22" y="45"/>
                        </a:lnTo>
                        <a:lnTo>
                          <a:pt x="38" y="55"/>
                        </a:lnTo>
                        <a:lnTo>
                          <a:pt x="55" y="23"/>
                        </a:lnTo>
                        <a:lnTo>
                          <a:pt x="38" y="0"/>
                        </a:lnTo>
                        <a:lnTo>
                          <a:pt x="1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0" name="Freeform 212">
                    <a:extLst>
                      <a:ext uri="{FF2B5EF4-FFF2-40B4-BE49-F238E27FC236}">
                        <a16:creationId xmlns:a16="http://schemas.microsoft.com/office/drawing/2014/main" id="{7BCDE701-E212-4E41-900C-8180D194D5E3}"/>
                      </a:ext>
                    </a:extLst>
                  </p:cNvPr>
                  <p:cNvSpPr>
                    <a:spLocks/>
                  </p:cNvSpPr>
                  <p:nvPr/>
                </p:nvSpPr>
                <p:spPr bwMode="auto">
                  <a:xfrm>
                    <a:off x="2924" y="1494"/>
                    <a:ext cx="77" cy="83"/>
                  </a:xfrm>
                  <a:custGeom>
                    <a:avLst/>
                    <a:gdLst>
                      <a:gd name="T0" fmla="*/ 67 w 77"/>
                      <a:gd name="T1" fmla="*/ 67 h 83"/>
                      <a:gd name="T2" fmla="*/ 77 w 77"/>
                      <a:gd name="T3" fmla="*/ 55 h 83"/>
                      <a:gd name="T4" fmla="*/ 71 w 77"/>
                      <a:gd name="T5" fmla="*/ 39 h 83"/>
                      <a:gd name="T6" fmla="*/ 33 w 77"/>
                      <a:gd name="T7" fmla="*/ 0 h 83"/>
                      <a:gd name="T8" fmla="*/ 10 w 77"/>
                      <a:gd name="T9" fmla="*/ 0 h 83"/>
                      <a:gd name="T10" fmla="*/ 10 w 77"/>
                      <a:gd name="T11" fmla="*/ 10 h 83"/>
                      <a:gd name="T12" fmla="*/ 0 w 77"/>
                      <a:gd name="T13" fmla="*/ 16 h 83"/>
                      <a:gd name="T14" fmla="*/ 17 w 77"/>
                      <a:gd name="T15" fmla="*/ 39 h 83"/>
                      <a:gd name="T16" fmla="*/ 0 w 77"/>
                      <a:gd name="T17" fmla="*/ 71 h 83"/>
                      <a:gd name="T18" fmla="*/ 10 w 77"/>
                      <a:gd name="T19" fmla="*/ 77 h 83"/>
                      <a:gd name="T20" fmla="*/ 17 w 77"/>
                      <a:gd name="T21" fmla="*/ 67 h 83"/>
                      <a:gd name="T22" fmla="*/ 27 w 77"/>
                      <a:gd name="T23" fmla="*/ 67 h 83"/>
                      <a:gd name="T24" fmla="*/ 39 w 77"/>
                      <a:gd name="T25" fmla="*/ 83 h 83"/>
                      <a:gd name="T26" fmla="*/ 67 w 77"/>
                      <a:gd name="T27" fmla="*/ 67 h 83"/>
                      <a:gd name="T28" fmla="*/ 67 w 77"/>
                      <a:gd name="T29" fmla="*/ 67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7"/>
                      <a:gd name="T46" fmla="*/ 0 h 83"/>
                      <a:gd name="T47" fmla="*/ 77 w 77"/>
                      <a:gd name="T48" fmla="*/ 83 h 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7" h="83">
                        <a:moveTo>
                          <a:pt x="67" y="67"/>
                        </a:moveTo>
                        <a:lnTo>
                          <a:pt x="77" y="55"/>
                        </a:lnTo>
                        <a:lnTo>
                          <a:pt x="71" y="39"/>
                        </a:lnTo>
                        <a:lnTo>
                          <a:pt x="33" y="0"/>
                        </a:lnTo>
                        <a:lnTo>
                          <a:pt x="10" y="0"/>
                        </a:lnTo>
                        <a:lnTo>
                          <a:pt x="10" y="10"/>
                        </a:lnTo>
                        <a:lnTo>
                          <a:pt x="0" y="16"/>
                        </a:lnTo>
                        <a:lnTo>
                          <a:pt x="17" y="39"/>
                        </a:lnTo>
                        <a:lnTo>
                          <a:pt x="0" y="71"/>
                        </a:lnTo>
                        <a:lnTo>
                          <a:pt x="10" y="77"/>
                        </a:lnTo>
                        <a:lnTo>
                          <a:pt x="17" y="67"/>
                        </a:lnTo>
                        <a:lnTo>
                          <a:pt x="27" y="67"/>
                        </a:lnTo>
                        <a:lnTo>
                          <a:pt x="39" y="83"/>
                        </a:lnTo>
                        <a:lnTo>
                          <a:pt x="67" y="6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1" name="Freeform 213">
                    <a:extLst>
                      <a:ext uri="{FF2B5EF4-FFF2-40B4-BE49-F238E27FC236}">
                        <a16:creationId xmlns:a16="http://schemas.microsoft.com/office/drawing/2014/main" id="{F221E273-7731-445D-9160-47F8992E97D9}"/>
                      </a:ext>
                    </a:extLst>
                  </p:cNvPr>
                  <p:cNvSpPr>
                    <a:spLocks/>
                  </p:cNvSpPr>
                  <p:nvPr/>
                </p:nvSpPr>
                <p:spPr bwMode="auto">
                  <a:xfrm>
                    <a:off x="2934" y="1561"/>
                    <a:ext cx="39" cy="55"/>
                  </a:xfrm>
                  <a:custGeom>
                    <a:avLst/>
                    <a:gdLst>
                      <a:gd name="T0" fmla="*/ 39 w 39"/>
                      <a:gd name="T1" fmla="*/ 39 h 55"/>
                      <a:gd name="T2" fmla="*/ 29 w 39"/>
                      <a:gd name="T3" fmla="*/ 16 h 55"/>
                      <a:gd name="T4" fmla="*/ 17 w 39"/>
                      <a:gd name="T5" fmla="*/ 0 h 55"/>
                      <a:gd name="T6" fmla="*/ 7 w 39"/>
                      <a:gd name="T7" fmla="*/ 0 h 55"/>
                      <a:gd name="T8" fmla="*/ 0 w 39"/>
                      <a:gd name="T9" fmla="*/ 10 h 55"/>
                      <a:gd name="T10" fmla="*/ 7 w 39"/>
                      <a:gd name="T11" fmla="*/ 45 h 55"/>
                      <a:gd name="T12" fmla="*/ 23 w 39"/>
                      <a:gd name="T13" fmla="*/ 55 h 55"/>
                      <a:gd name="T14" fmla="*/ 39 w 39"/>
                      <a:gd name="T15" fmla="*/ 39 h 55"/>
                      <a:gd name="T16" fmla="*/ 39 w 39"/>
                      <a:gd name="T17" fmla="*/ 39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55"/>
                      <a:gd name="T29" fmla="*/ 39 w 39"/>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55">
                        <a:moveTo>
                          <a:pt x="39" y="39"/>
                        </a:moveTo>
                        <a:lnTo>
                          <a:pt x="29" y="16"/>
                        </a:lnTo>
                        <a:lnTo>
                          <a:pt x="17" y="0"/>
                        </a:lnTo>
                        <a:lnTo>
                          <a:pt x="7" y="0"/>
                        </a:lnTo>
                        <a:lnTo>
                          <a:pt x="0" y="10"/>
                        </a:lnTo>
                        <a:lnTo>
                          <a:pt x="7" y="45"/>
                        </a:lnTo>
                        <a:lnTo>
                          <a:pt x="23" y="55"/>
                        </a:lnTo>
                        <a:lnTo>
                          <a:pt x="39" y="3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2" name="Freeform 214">
                    <a:extLst>
                      <a:ext uri="{FF2B5EF4-FFF2-40B4-BE49-F238E27FC236}">
                        <a16:creationId xmlns:a16="http://schemas.microsoft.com/office/drawing/2014/main" id="{4A0980B3-0EB4-48B9-829A-46E8B549B97A}"/>
                      </a:ext>
                    </a:extLst>
                  </p:cNvPr>
                  <p:cNvSpPr>
                    <a:spLocks/>
                  </p:cNvSpPr>
                  <p:nvPr/>
                </p:nvSpPr>
                <p:spPr bwMode="auto">
                  <a:xfrm>
                    <a:off x="2963" y="1561"/>
                    <a:ext cx="49" cy="39"/>
                  </a:xfrm>
                  <a:custGeom>
                    <a:avLst/>
                    <a:gdLst>
                      <a:gd name="T0" fmla="*/ 45 w 49"/>
                      <a:gd name="T1" fmla="*/ 4 h 39"/>
                      <a:gd name="T2" fmla="*/ 28 w 49"/>
                      <a:gd name="T3" fmla="*/ 0 h 39"/>
                      <a:gd name="T4" fmla="*/ 0 w 49"/>
                      <a:gd name="T5" fmla="*/ 16 h 39"/>
                      <a:gd name="T6" fmla="*/ 10 w 49"/>
                      <a:gd name="T7" fmla="*/ 39 h 39"/>
                      <a:gd name="T8" fmla="*/ 49 w 49"/>
                      <a:gd name="T9" fmla="*/ 16 h 39"/>
                      <a:gd name="T10" fmla="*/ 45 w 49"/>
                      <a:gd name="T11" fmla="*/ 4 h 39"/>
                      <a:gd name="T12" fmla="*/ 45 w 49"/>
                      <a:gd name="T13" fmla="*/ 4 h 39"/>
                      <a:gd name="T14" fmla="*/ 0 60000 65536"/>
                      <a:gd name="T15" fmla="*/ 0 60000 65536"/>
                      <a:gd name="T16" fmla="*/ 0 60000 65536"/>
                      <a:gd name="T17" fmla="*/ 0 60000 65536"/>
                      <a:gd name="T18" fmla="*/ 0 60000 65536"/>
                      <a:gd name="T19" fmla="*/ 0 60000 65536"/>
                      <a:gd name="T20" fmla="*/ 0 60000 65536"/>
                      <a:gd name="T21" fmla="*/ 0 w 49"/>
                      <a:gd name="T22" fmla="*/ 0 h 39"/>
                      <a:gd name="T23" fmla="*/ 49 w 49"/>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39">
                        <a:moveTo>
                          <a:pt x="45" y="4"/>
                        </a:moveTo>
                        <a:lnTo>
                          <a:pt x="28" y="0"/>
                        </a:lnTo>
                        <a:lnTo>
                          <a:pt x="0" y="16"/>
                        </a:lnTo>
                        <a:lnTo>
                          <a:pt x="10" y="39"/>
                        </a:lnTo>
                        <a:lnTo>
                          <a:pt x="49" y="16"/>
                        </a:lnTo>
                        <a:lnTo>
                          <a:pt x="45"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3" name="Freeform 215">
                    <a:extLst>
                      <a:ext uri="{FF2B5EF4-FFF2-40B4-BE49-F238E27FC236}">
                        <a16:creationId xmlns:a16="http://schemas.microsoft.com/office/drawing/2014/main" id="{F2B0BD32-7085-4174-98CE-3A656D529EE7}"/>
                      </a:ext>
                    </a:extLst>
                  </p:cNvPr>
                  <p:cNvSpPr>
                    <a:spLocks/>
                  </p:cNvSpPr>
                  <p:nvPr/>
                </p:nvSpPr>
                <p:spPr bwMode="auto">
                  <a:xfrm>
                    <a:off x="2477" y="1537"/>
                    <a:ext cx="200" cy="148"/>
                  </a:xfrm>
                  <a:custGeom>
                    <a:avLst/>
                    <a:gdLst>
                      <a:gd name="T0" fmla="*/ 197 w 200"/>
                      <a:gd name="T1" fmla="*/ 24 h 148"/>
                      <a:gd name="T2" fmla="*/ 181 w 200"/>
                      <a:gd name="T3" fmla="*/ 24 h 148"/>
                      <a:gd name="T4" fmla="*/ 173 w 200"/>
                      <a:gd name="T5" fmla="*/ 30 h 148"/>
                      <a:gd name="T6" fmla="*/ 167 w 200"/>
                      <a:gd name="T7" fmla="*/ 24 h 148"/>
                      <a:gd name="T8" fmla="*/ 122 w 200"/>
                      <a:gd name="T9" fmla="*/ 4 h 148"/>
                      <a:gd name="T10" fmla="*/ 114 w 200"/>
                      <a:gd name="T11" fmla="*/ 12 h 148"/>
                      <a:gd name="T12" fmla="*/ 27 w 200"/>
                      <a:gd name="T13" fmla="*/ 0 h 148"/>
                      <a:gd name="T14" fmla="*/ 0 w 200"/>
                      <a:gd name="T15" fmla="*/ 12 h 148"/>
                      <a:gd name="T16" fmla="*/ 9 w 200"/>
                      <a:gd name="T17" fmla="*/ 34 h 148"/>
                      <a:gd name="T18" fmla="*/ 53 w 200"/>
                      <a:gd name="T19" fmla="*/ 44 h 148"/>
                      <a:gd name="T20" fmla="*/ 39 w 200"/>
                      <a:gd name="T21" fmla="*/ 87 h 148"/>
                      <a:gd name="T22" fmla="*/ 33 w 200"/>
                      <a:gd name="T23" fmla="*/ 126 h 148"/>
                      <a:gd name="T24" fmla="*/ 55 w 200"/>
                      <a:gd name="T25" fmla="*/ 148 h 148"/>
                      <a:gd name="T26" fmla="*/ 74 w 200"/>
                      <a:gd name="T27" fmla="*/ 140 h 148"/>
                      <a:gd name="T28" fmla="*/ 110 w 200"/>
                      <a:gd name="T29" fmla="*/ 136 h 148"/>
                      <a:gd name="T30" fmla="*/ 137 w 200"/>
                      <a:gd name="T31" fmla="*/ 114 h 148"/>
                      <a:gd name="T32" fmla="*/ 157 w 200"/>
                      <a:gd name="T33" fmla="*/ 67 h 148"/>
                      <a:gd name="T34" fmla="*/ 200 w 200"/>
                      <a:gd name="T35" fmla="*/ 38 h 148"/>
                      <a:gd name="T36" fmla="*/ 197 w 200"/>
                      <a:gd name="T37" fmla="*/ 24 h 148"/>
                      <a:gd name="T38" fmla="*/ 197 w 200"/>
                      <a:gd name="T39" fmla="*/ 24 h 1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148"/>
                      <a:gd name="T62" fmla="*/ 200 w 200"/>
                      <a:gd name="T63" fmla="*/ 148 h 1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148">
                        <a:moveTo>
                          <a:pt x="197" y="24"/>
                        </a:moveTo>
                        <a:lnTo>
                          <a:pt x="181" y="24"/>
                        </a:lnTo>
                        <a:lnTo>
                          <a:pt x="173" y="30"/>
                        </a:lnTo>
                        <a:lnTo>
                          <a:pt x="167" y="24"/>
                        </a:lnTo>
                        <a:lnTo>
                          <a:pt x="122" y="4"/>
                        </a:lnTo>
                        <a:lnTo>
                          <a:pt x="114" y="12"/>
                        </a:lnTo>
                        <a:lnTo>
                          <a:pt x="27" y="0"/>
                        </a:lnTo>
                        <a:lnTo>
                          <a:pt x="0" y="12"/>
                        </a:lnTo>
                        <a:lnTo>
                          <a:pt x="9" y="34"/>
                        </a:lnTo>
                        <a:lnTo>
                          <a:pt x="53" y="44"/>
                        </a:lnTo>
                        <a:lnTo>
                          <a:pt x="39" y="87"/>
                        </a:lnTo>
                        <a:lnTo>
                          <a:pt x="33" y="126"/>
                        </a:lnTo>
                        <a:lnTo>
                          <a:pt x="55" y="148"/>
                        </a:lnTo>
                        <a:lnTo>
                          <a:pt x="74" y="140"/>
                        </a:lnTo>
                        <a:lnTo>
                          <a:pt x="110" y="136"/>
                        </a:lnTo>
                        <a:lnTo>
                          <a:pt x="137" y="114"/>
                        </a:lnTo>
                        <a:lnTo>
                          <a:pt x="157" y="67"/>
                        </a:lnTo>
                        <a:lnTo>
                          <a:pt x="200" y="38"/>
                        </a:lnTo>
                        <a:lnTo>
                          <a:pt x="197" y="2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4" name="Freeform 216">
                    <a:extLst>
                      <a:ext uri="{FF2B5EF4-FFF2-40B4-BE49-F238E27FC236}">
                        <a16:creationId xmlns:a16="http://schemas.microsoft.com/office/drawing/2014/main" id="{B027608A-0E95-449D-A9B9-6984111D02D6}"/>
                      </a:ext>
                    </a:extLst>
                  </p:cNvPr>
                  <p:cNvSpPr>
                    <a:spLocks/>
                  </p:cNvSpPr>
                  <p:nvPr/>
                </p:nvSpPr>
                <p:spPr bwMode="auto">
                  <a:xfrm>
                    <a:off x="2668" y="1610"/>
                    <a:ext cx="11" cy="14"/>
                  </a:xfrm>
                  <a:custGeom>
                    <a:avLst/>
                    <a:gdLst>
                      <a:gd name="T0" fmla="*/ 0 w 11"/>
                      <a:gd name="T1" fmla="*/ 0 h 14"/>
                      <a:gd name="T2" fmla="*/ 11 w 11"/>
                      <a:gd name="T3" fmla="*/ 14 h 14"/>
                      <a:gd name="T4" fmla="*/ 11 w 11"/>
                      <a:gd name="T5" fmla="*/ 6 h 14"/>
                      <a:gd name="T6" fmla="*/ 6 w 11"/>
                      <a:gd name="T7" fmla="*/ 0 h 14"/>
                      <a:gd name="T8" fmla="*/ 0 w 11"/>
                      <a:gd name="T9" fmla="*/ 0 h 14"/>
                      <a:gd name="T10" fmla="*/ 0 w 11"/>
                      <a:gd name="T11" fmla="*/ 0 h 14"/>
                      <a:gd name="T12" fmla="*/ 0 60000 65536"/>
                      <a:gd name="T13" fmla="*/ 0 60000 65536"/>
                      <a:gd name="T14" fmla="*/ 0 60000 65536"/>
                      <a:gd name="T15" fmla="*/ 0 60000 65536"/>
                      <a:gd name="T16" fmla="*/ 0 60000 65536"/>
                      <a:gd name="T17" fmla="*/ 0 60000 65536"/>
                      <a:gd name="T18" fmla="*/ 0 w 11"/>
                      <a:gd name="T19" fmla="*/ 0 h 14"/>
                      <a:gd name="T20" fmla="*/ 11 w 1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1" h="14">
                        <a:moveTo>
                          <a:pt x="0" y="0"/>
                        </a:moveTo>
                        <a:lnTo>
                          <a:pt x="11" y="14"/>
                        </a:lnTo>
                        <a:lnTo>
                          <a:pt x="11" y="6"/>
                        </a:lnTo>
                        <a:lnTo>
                          <a:pt x="6"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5" name="Freeform 217">
                    <a:extLst>
                      <a:ext uri="{FF2B5EF4-FFF2-40B4-BE49-F238E27FC236}">
                        <a16:creationId xmlns:a16="http://schemas.microsoft.com/office/drawing/2014/main" id="{3054BF1E-6AB9-45C9-A17B-A0090D52F177}"/>
                      </a:ext>
                    </a:extLst>
                  </p:cNvPr>
                  <p:cNvSpPr>
                    <a:spLocks/>
                  </p:cNvSpPr>
                  <p:nvPr/>
                </p:nvSpPr>
                <p:spPr bwMode="auto">
                  <a:xfrm>
                    <a:off x="2317" y="1821"/>
                    <a:ext cx="8" cy="13"/>
                  </a:xfrm>
                  <a:custGeom>
                    <a:avLst/>
                    <a:gdLst>
                      <a:gd name="T0" fmla="*/ 8 w 8"/>
                      <a:gd name="T1" fmla="*/ 0 h 13"/>
                      <a:gd name="T2" fmla="*/ 0 w 8"/>
                      <a:gd name="T3" fmla="*/ 0 h 13"/>
                      <a:gd name="T4" fmla="*/ 2 w 8"/>
                      <a:gd name="T5" fmla="*/ 13 h 13"/>
                      <a:gd name="T6" fmla="*/ 8 w 8"/>
                      <a:gd name="T7" fmla="*/ 13 h 13"/>
                      <a:gd name="T8" fmla="*/ 8 w 8"/>
                      <a:gd name="T9" fmla="*/ 0 h 13"/>
                      <a:gd name="T10" fmla="*/ 8 w 8"/>
                      <a:gd name="T11" fmla="*/ 0 h 13"/>
                      <a:gd name="T12" fmla="*/ 0 60000 65536"/>
                      <a:gd name="T13" fmla="*/ 0 60000 65536"/>
                      <a:gd name="T14" fmla="*/ 0 60000 65536"/>
                      <a:gd name="T15" fmla="*/ 0 60000 65536"/>
                      <a:gd name="T16" fmla="*/ 0 60000 65536"/>
                      <a:gd name="T17" fmla="*/ 0 60000 65536"/>
                      <a:gd name="T18" fmla="*/ 0 w 8"/>
                      <a:gd name="T19" fmla="*/ 0 h 13"/>
                      <a:gd name="T20" fmla="*/ 8 w 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8" h="13">
                        <a:moveTo>
                          <a:pt x="8" y="0"/>
                        </a:moveTo>
                        <a:lnTo>
                          <a:pt x="0" y="0"/>
                        </a:lnTo>
                        <a:lnTo>
                          <a:pt x="2" y="13"/>
                        </a:lnTo>
                        <a:lnTo>
                          <a:pt x="8" y="13"/>
                        </a:lnTo>
                        <a:lnTo>
                          <a:pt x="8"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6" name="Freeform 218">
                    <a:extLst>
                      <a:ext uri="{FF2B5EF4-FFF2-40B4-BE49-F238E27FC236}">
                        <a16:creationId xmlns:a16="http://schemas.microsoft.com/office/drawing/2014/main" id="{8797ED0C-F0DB-4669-90BD-38FC3E65B380}"/>
                      </a:ext>
                    </a:extLst>
                  </p:cNvPr>
                  <p:cNvSpPr>
                    <a:spLocks/>
                  </p:cNvSpPr>
                  <p:nvPr/>
                </p:nvSpPr>
                <p:spPr bwMode="auto">
                  <a:xfrm>
                    <a:off x="2337" y="1828"/>
                    <a:ext cx="15" cy="14"/>
                  </a:xfrm>
                  <a:custGeom>
                    <a:avLst/>
                    <a:gdLst>
                      <a:gd name="T0" fmla="*/ 4 w 15"/>
                      <a:gd name="T1" fmla="*/ 2 h 14"/>
                      <a:gd name="T2" fmla="*/ 0 w 15"/>
                      <a:gd name="T3" fmla="*/ 14 h 14"/>
                      <a:gd name="T4" fmla="*/ 15 w 15"/>
                      <a:gd name="T5" fmla="*/ 0 h 14"/>
                      <a:gd name="T6" fmla="*/ 4 w 15"/>
                      <a:gd name="T7" fmla="*/ 2 h 14"/>
                      <a:gd name="T8" fmla="*/ 4 w 15"/>
                      <a:gd name="T9" fmla="*/ 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4" y="2"/>
                        </a:moveTo>
                        <a:lnTo>
                          <a:pt x="0" y="14"/>
                        </a:lnTo>
                        <a:lnTo>
                          <a:pt x="15" y="0"/>
                        </a:lnTo>
                        <a:lnTo>
                          <a:pt x="4" y="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7" name="Freeform 219">
                    <a:extLst>
                      <a:ext uri="{FF2B5EF4-FFF2-40B4-BE49-F238E27FC236}">
                        <a16:creationId xmlns:a16="http://schemas.microsoft.com/office/drawing/2014/main" id="{7643A1FA-8925-4DBC-B27A-1EC1C7FA33A0}"/>
                      </a:ext>
                    </a:extLst>
                  </p:cNvPr>
                  <p:cNvSpPr>
                    <a:spLocks/>
                  </p:cNvSpPr>
                  <p:nvPr/>
                </p:nvSpPr>
                <p:spPr bwMode="auto">
                  <a:xfrm>
                    <a:off x="2380" y="1817"/>
                    <a:ext cx="16" cy="25"/>
                  </a:xfrm>
                  <a:custGeom>
                    <a:avLst/>
                    <a:gdLst>
                      <a:gd name="T0" fmla="*/ 10 w 16"/>
                      <a:gd name="T1" fmla="*/ 17 h 25"/>
                      <a:gd name="T2" fmla="*/ 16 w 16"/>
                      <a:gd name="T3" fmla="*/ 0 h 25"/>
                      <a:gd name="T4" fmla="*/ 0 w 16"/>
                      <a:gd name="T5" fmla="*/ 25 h 25"/>
                      <a:gd name="T6" fmla="*/ 10 w 16"/>
                      <a:gd name="T7" fmla="*/ 17 h 25"/>
                      <a:gd name="T8" fmla="*/ 10 w 16"/>
                      <a:gd name="T9" fmla="*/ 17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10" y="17"/>
                        </a:moveTo>
                        <a:lnTo>
                          <a:pt x="16" y="0"/>
                        </a:lnTo>
                        <a:lnTo>
                          <a:pt x="0" y="25"/>
                        </a:lnTo>
                        <a:lnTo>
                          <a:pt x="10" y="1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8" name="Freeform 220">
                    <a:extLst>
                      <a:ext uri="{FF2B5EF4-FFF2-40B4-BE49-F238E27FC236}">
                        <a16:creationId xmlns:a16="http://schemas.microsoft.com/office/drawing/2014/main" id="{C4999D18-6185-4D35-A906-C904C748F28F}"/>
                      </a:ext>
                    </a:extLst>
                  </p:cNvPr>
                  <p:cNvSpPr>
                    <a:spLocks/>
                  </p:cNvSpPr>
                  <p:nvPr/>
                </p:nvSpPr>
                <p:spPr bwMode="auto">
                  <a:xfrm>
                    <a:off x="2471" y="1569"/>
                    <a:ext cx="59" cy="96"/>
                  </a:xfrm>
                  <a:custGeom>
                    <a:avLst/>
                    <a:gdLst>
                      <a:gd name="T0" fmla="*/ 59 w 59"/>
                      <a:gd name="T1" fmla="*/ 12 h 96"/>
                      <a:gd name="T2" fmla="*/ 13 w 59"/>
                      <a:gd name="T3" fmla="*/ 0 h 96"/>
                      <a:gd name="T4" fmla="*/ 15 w 59"/>
                      <a:gd name="T5" fmla="*/ 29 h 96"/>
                      <a:gd name="T6" fmla="*/ 0 w 59"/>
                      <a:gd name="T7" fmla="*/ 59 h 96"/>
                      <a:gd name="T8" fmla="*/ 11 w 59"/>
                      <a:gd name="T9" fmla="*/ 96 h 96"/>
                      <a:gd name="T10" fmla="*/ 39 w 59"/>
                      <a:gd name="T11" fmla="*/ 94 h 96"/>
                      <a:gd name="T12" fmla="*/ 45 w 59"/>
                      <a:gd name="T13" fmla="*/ 55 h 96"/>
                      <a:gd name="T14" fmla="*/ 59 w 59"/>
                      <a:gd name="T15" fmla="*/ 12 h 96"/>
                      <a:gd name="T16" fmla="*/ 59 w 59"/>
                      <a:gd name="T17" fmla="*/ 12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96"/>
                      <a:gd name="T29" fmla="*/ 59 w 59"/>
                      <a:gd name="T30" fmla="*/ 96 h 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96">
                        <a:moveTo>
                          <a:pt x="59" y="12"/>
                        </a:moveTo>
                        <a:lnTo>
                          <a:pt x="13" y="0"/>
                        </a:lnTo>
                        <a:lnTo>
                          <a:pt x="15" y="29"/>
                        </a:lnTo>
                        <a:lnTo>
                          <a:pt x="0" y="59"/>
                        </a:lnTo>
                        <a:lnTo>
                          <a:pt x="11" y="96"/>
                        </a:lnTo>
                        <a:lnTo>
                          <a:pt x="39" y="94"/>
                        </a:lnTo>
                        <a:lnTo>
                          <a:pt x="45" y="55"/>
                        </a:lnTo>
                        <a:lnTo>
                          <a:pt x="59"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9" name="Freeform 221">
                    <a:extLst>
                      <a:ext uri="{FF2B5EF4-FFF2-40B4-BE49-F238E27FC236}">
                        <a16:creationId xmlns:a16="http://schemas.microsoft.com/office/drawing/2014/main" id="{4D6DCF42-98F4-4D9D-974F-A0A77998B14D}"/>
                      </a:ext>
                    </a:extLst>
                  </p:cNvPr>
                  <p:cNvSpPr>
                    <a:spLocks/>
                  </p:cNvSpPr>
                  <p:nvPr/>
                </p:nvSpPr>
                <p:spPr bwMode="auto">
                  <a:xfrm>
                    <a:off x="2555" y="1398"/>
                    <a:ext cx="203" cy="163"/>
                  </a:xfrm>
                  <a:custGeom>
                    <a:avLst/>
                    <a:gdLst>
                      <a:gd name="T0" fmla="*/ 63 w 203"/>
                      <a:gd name="T1" fmla="*/ 35 h 163"/>
                      <a:gd name="T2" fmla="*/ 46 w 203"/>
                      <a:gd name="T3" fmla="*/ 27 h 163"/>
                      <a:gd name="T4" fmla="*/ 46 w 203"/>
                      <a:gd name="T5" fmla="*/ 51 h 163"/>
                      <a:gd name="T6" fmla="*/ 16 w 203"/>
                      <a:gd name="T7" fmla="*/ 47 h 163"/>
                      <a:gd name="T8" fmla="*/ 0 w 203"/>
                      <a:gd name="T9" fmla="*/ 57 h 163"/>
                      <a:gd name="T10" fmla="*/ 42 w 203"/>
                      <a:gd name="T11" fmla="*/ 80 h 163"/>
                      <a:gd name="T12" fmla="*/ 44 w 203"/>
                      <a:gd name="T13" fmla="*/ 143 h 163"/>
                      <a:gd name="T14" fmla="*/ 89 w 203"/>
                      <a:gd name="T15" fmla="*/ 163 h 163"/>
                      <a:gd name="T16" fmla="*/ 97 w 203"/>
                      <a:gd name="T17" fmla="*/ 159 h 163"/>
                      <a:gd name="T18" fmla="*/ 103 w 203"/>
                      <a:gd name="T19" fmla="*/ 163 h 163"/>
                      <a:gd name="T20" fmla="*/ 119 w 203"/>
                      <a:gd name="T21" fmla="*/ 163 h 163"/>
                      <a:gd name="T22" fmla="*/ 142 w 203"/>
                      <a:gd name="T23" fmla="*/ 145 h 163"/>
                      <a:gd name="T24" fmla="*/ 168 w 203"/>
                      <a:gd name="T25" fmla="*/ 157 h 163"/>
                      <a:gd name="T26" fmla="*/ 197 w 203"/>
                      <a:gd name="T27" fmla="*/ 137 h 163"/>
                      <a:gd name="T28" fmla="*/ 191 w 203"/>
                      <a:gd name="T29" fmla="*/ 100 h 163"/>
                      <a:gd name="T30" fmla="*/ 180 w 203"/>
                      <a:gd name="T31" fmla="*/ 90 h 163"/>
                      <a:gd name="T32" fmla="*/ 197 w 203"/>
                      <a:gd name="T33" fmla="*/ 68 h 163"/>
                      <a:gd name="T34" fmla="*/ 203 w 203"/>
                      <a:gd name="T35" fmla="*/ 39 h 163"/>
                      <a:gd name="T36" fmla="*/ 187 w 203"/>
                      <a:gd name="T37" fmla="*/ 33 h 163"/>
                      <a:gd name="T38" fmla="*/ 162 w 203"/>
                      <a:gd name="T39" fmla="*/ 33 h 163"/>
                      <a:gd name="T40" fmla="*/ 119 w 203"/>
                      <a:gd name="T41" fmla="*/ 0 h 163"/>
                      <a:gd name="T42" fmla="*/ 99 w 203"/>
                      <a:gd name="T43" fmla="*/ 5 h 163"/>
                      <a:gd name="T44" fmla="*/ 63 w 203"/>
                      <a:gd name="T45" fmla="*/ 35 h 163"/>
                      <a:gd name="T46" fmla="*/ 63 w 203"/>
                      <a:gd name="T47" fmla="*/ 35 h 1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3"/>
                      <a:gd name="T73" fmla="*/ 0 h 163"/>
                      <a:gd name="T74" fmla="*/ 203 w 203"/>
                      <a:gd name="T75" fmla="*/ 163 h 1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3" h="163">
                        <a:moveTo>
                          <a:pt x="63" y="35"/>
                        </a:moveTo>
                        <a:lnTo>
                          <a:pt x="46" y="27"/>
                        </a:lnTo>
                        <a:lnTo>
                          <a:pt x="46" y="51"/>
                        </a:lnTo>
                        <a:lnTo>
                          <a:pt x="16" y="47"/>
                        </a:lnTo>
                        <a:lnTo>
                          <a:pt x="0" y="57"/>
                        </a:lnTo>
                        <a:lnTo>
                          <a:pt x="42" y="80"/>
                        </a:lnTo>
                        <a:lnTo>
                          <a:pt x="44" y="143"/>
                        </a:lnTo>
                        <a:lnTo>
                          <a:pt x="89" y="163"/>
                        </a:lnTo>
                        <a:lnTo>
                          <a:pt x="97" y="159"/>
                        </a:lnTo>
                        <a:lnTo>
                          <a:pt x="103" y="163"/>
                        </a:lnTo>
                        <a:lnTo>
                          <a:pt x="119" y="163"/>
                        </a:lnTo>
                        <a:lnTo>
                          <a:pt x="142" y="145"/>
                        </a:lnTo>
                        <a:lnTo>
                          <a:pt x="168" y="157"/>
                        </a:lnTo>
                        <a:lnTo>
                          <a:pt x="197" y="137"/>
                        </a:lnTo>
                        <a:lnTo>
                          <a:pt x="191" y="100"/>
                        </a:lnTo>
                        <a:lnTo>
                          <a:pt x="180" y="90"/>
                        </a:lnTo>
                        <a:lnTo>
                          <a:pt x="197" y="68"/>
                        </a:lnTo>
                        <a:lnTo>
                          <a:pt x="203" y="39"/>
                        </a:lnTo>
                        <a:lnTo>
                          <a:pt x="187" y="33"/>
                        </a:lnTo>
                        <a:lnTo>
                          <a:pt x="162" y="33"/>
                        </a:lnTo>
                        <a:lnTo>
                          <a:pt x="119" y="0"/>
                        </a:lnTo>
                        <a:lnTo>
                          <a:pt x="99" y="5"/>
                        </a:lnTo>
                        <a:lnTo>
                          <a:pt x="63" y="35"/>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0" name="Freeform 222">
                    <a:extLst>
                      <a:ext uri="{FF2B5EF4-FFF2-40B4-BE49-F238E27FC236}">
                        <a16:creationId xmlns:a16="http://schemas.microsoft.com/office/drawing/2014/main" id="{6C059D86-33FE-46A7-867A-D3ED15377E50}"/>
                      </a:ext>
                    </a:extLst>
                  </p:cNvPr>
                  <p:cNvSpPr>
                    <a:spLocks/>
                  </p:cNvSpPr>
                  <p:nvPr/>
                </p:nvSpPr>
                <p:spPr bwMode="auto">
                  <a:xfrm>
                    <a:off x="2764" y="1549"/>
                    <a:ext cx="12" cy="28"/>
                  </a:xfrm>
                  <a:custGeom>
                    <a:avLst/>
                    <a:gdLst>
                      <a:gd name="T0" fmla="*/ 12 w 12"/>
                      <a:gd name="T1" fmla="*/ 0 h 28"/>
                      <a:gd name="T2" fmla="*/ 0 w 12"/>
                      <a:gd name="T3" fmla="*/ 12 h 28"/>
                      <a:gd name="T4" fmla="*/ 4 w 12"/>
                      <a:gd name="T5" fmla="*/ 28 h 28"/>
                      <a:gd name="T6" fmla="*/ 12 w 12"/>
                      <a:gd name="T7" fmla="*/ 28 h 28"/>
                      <a:gd name="T8" fmla="*/ 12 w 12"/>
                      <a:gd name="T9" fmla="*/ 0 h 28"/>
                      <a:gd name="T10" fmla="*/ 12 w 12"/>
                      <a:gd name="T11" fmla="*/ 0 h 28"/>
                      <a:gd name="T12" fmla="*/ 0 60000 65536"/>
                      <a:gd name="T13" fmla="*/ 0 60000 65536"/>
                      <a:gd name="T14" fmla="*/ 0 60000 65536"/>
                      <a:gd name="T15" fmla="*/ 0 60000 65536"/>
                      <a:gd name="T16" fmla="*/ 0 60000 65536"/>
                      <a:gd name="T17" fmla="*/ 0 60000 65536"/>
                      <a:gd name="T18" fmla="*/ 0 w 12"/>
                      <a:gd name="T19" fmla="*/ 0 h 28"/>
                      <a:gd name="T20" fmla="*/ 12 w 12"/>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2" h="28">
                        <a:moveTo>
                          <a:pt x="12" y="0"/>
                        </a:moveTo>
                        <a:lnTo>
                          <a:pt x="0" y="12"/>
                        </a:lnTo>
                        <a:lnTo>
                          <a:pt x="4" y="28"/>
                        </a:lnTo>
                        <a:lnTo>
                          <a:pt x="12" y="28"/>
                        </a:lnTo>
                        <a:lnTo>
                          <a:pt x="1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1" name="Freeform 223">
                    <a:extLst>
                      <a:ext uri="{FF2B5EF4-FFF2-40B4-BE49-F238E27FC236}">
                        <a16:creationId xmlns:a16="http://schemas.microsoft.com/office/drawing/2014/main" id="{723CECC9-8C05-4419-B5C1-7493106247B9}"/>
                      </a:ext>
                    </a:extLst>
                  </p:cNvPr>
                  <p:cNvSpPr>
                    <a:spLocks/>
                  </p:cNvSpPr>
                  <p:nvPr/>
                </p:nvSpPr>
                <p:spPr bwMode="auto">
                  <a:xfrm>
                    <a:off x="2528" y="1252"/>
                    <a:ext cx="130" cy="169"/>
                  </a:xfrm>
                  <a:custGeom>
                    <a:avLst/>
                    <a:gdLst>
                      <a:gd name="T0" fmla="*/ 6 w 130"/>
                      <a:gd name="T1" fmla="*/ 0 h 169"/>
                      <a:gd name="T2" fmla="*/ 6 w 130"/>
                      <a:gd name="T3" fmla="*/ 6 h 169"/>
                      <a:gd name="T4" fmla="*/ 0 w 130"/>
                      <a:gd name="T5" fmla="*/ 18 h 169"/>
                      <a:gd name="T6" fmla="*/ 12 w 130"/>
                      <a:gd name="T7" fmla="*/ 29 h 169"/>
                      <a:gd name="T8" fmla="*/ 6 w 130"/>
                      <a:gd name="T9" fmla="*/ 51 h 169"/>
                      <a:gd name="T10" fmla="*/ 12 w 130"/>
                      <a:gd name="T11" fmla="*/ 61 h 169"/>
                      <a:gd name="T12" fmla="*/ 29 w 130"/>
                      <a:gd name="T13" fmla="*/ 57 h 169"/>
                      <a:gd name="T14" fmla="*/ 29 w 130"/>
                      <a:gd name="T15" fmla="*/ 79 h 169"/>
                      <a:gd name="T16" fmla="*/ 51 w 130"/>
                      <a:gd name="T17" fmla="*/ 85 h 169"/>
                      <a:gd name="T18" fmla="*/ 51 w 130"/>
                      <a:gd name="T19" fmla="*/ 96 h 169"/>
                      <a:gd name="T20" fmla="*/ 29 w 130"/>
                      <a:gd name="T21" fmla="*/ 112 h 169"/>
                      <a:gd name="T22" fmla="*/ 29 w 130"/>
                      <a:gd name="T23" fmla="*/ 134 h 169"/>
                      <a:gd name="T24" fmla="*/ 57 w 130"/>
                      <a:gd name="T25" fmla="*/ 140 h 169"/>
                      <a:gd name="T26" fmla="*/ 19 w 130"/>
                      <a:gd name="T27" fmla="*/ 153 h 169"/>
                      <a:gd name="T28" fmla="*/ 12 w 130"/>
                      <a:gd name="T29" fmla="*/ 169 h 169"/>
                      <a:gd name="T30" fmla="*/ 57 w 130"/>
                      <a:gd name="T31" fmla="*/ 157 h 169"/>
                      <a:gd name="T32" fmla="*/ 102 w 130"/>
                      <a:gd name="T33" fmla="*/ 157 h 169"/>
                      <a:gd name="T34" fmla="*/ 112 w 130"/>
                      <a:gd name="T35" fmla="*/ 146 h 169"/>
                      <a:gd name="T36" fmla="*/ 106 w 130"/>
                      <a:gd name="T37" fmla="*/ 134 h 169"/>
                      <a:gd name="T38" fmla="*/ 124 w 130"/>
                      <a:gd name="T39" fmla="*/ 128 h 169"/>
                      <a:gd name="T40" fmla="*/ 130 w 130"/>
                      <a:gd name="T41" fmla="*/ 118 h 169"/>
                      <a:gd name="T42" fmla="*/ 112 w 130"/>
                      <a:gd name="T43" fmla="*/ 112 h 169"/>
                      <a:gd name="T44" fmla="*/ 96 w 130"/>
                      <a:gd name="T45" fmla="*/ 118 h 169"/>
                      <a:gd name="T46" fmla="*/ 102 w 130"/>
                      <a:gd name="T47" fmla="*/ 108 h 169"/>
                      <a:gd name="T48" fmla="*/ 79 w 130"/>
                      <a:gd name="T49" fmla="*/ 79 h 169"/>
                      <a:gd name="T50" fmla="*/ 79 w 130"/>
                      <a:gd name="T51" fmla="*/ 67 h 169"/>
                      <a:gd name="T52" fmla="*/ 63 w 130"/>
                      <a:gd name="T53" fmla="*/ 51 h 169"/>
                      <a:gd name="T54" fmla="*/ 45 w 130"/>
                      <a:gd name="T55" fmla="*/ 45 h 169"/>
                      <a:gd name="T56" fmla="*/ 63 w 130"/>
                      <a:gd name="T57" fmla="*/ 41 h 169"/>
                      <a:gd name="T58" fmla="*/ 67 w 130"/>
                      <a:gd name="T59" fmla="*/ 29 h 169"/>
                      <a:gd name="T60" fmla="*/ 35 w 130"/>
                      <a:gd name="T61" fmla="*/ 29 h 169"/>
                      <a:gd name="T62" fmla="*/ 23 w 130"/>
                      <a:gd name="T63" fmla="*/ 18 h 169"/>
                      <a:gd name="T64" fmla="*/ 35 w 130"/>
                      <a:gd name="T65" fmla="*/ 12 h 169"/>
                      <a:gd name="T66" fmla="*/ 6 w 130"/>
                      <a:gd name="T67" fmla="*/ 0 h 169"/>
                      <a:gd name="T68" fmla="*/ 6 w 130"/>
                      <a:gd name="T69" fmla="*/ 0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0"/>
                      <a:gd name="T106" fmla="*/ 0 h 169"/>
                      <a:gd name="T107" fmla="*/ 130 w 130"/>
                      <a:gd name="T108" fmla="*/ 169 h 1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0" h="169">
                        <a:moveTo>
                          <a:pt x="6" y="0"/>
                        </a:moveTo>
                        <a:lnTo>
                          <a:pt x="6" y="6"/>
                        </a:lnTo>
                        <a:lnTo>
                          <a:pt x="0" y="18"/>
                        </a:lnTo>
                        <a:lnTo>
                          <a:pt x="12" y="29"/>
                        </a:lnTo>
                        <a:lnTo>
                          <a:pt x="6" y="51"/>
                        </a:lnTo>
                        <a:lnTo>
                          <a:pt x="12" y="61"/>
                        </a:lnTo>
                        <a:lnTo>
                          <a:pt x="29" y="57"/>
                        </a:lnTo>
                        <a:lnTo>
                          <a:pt x="29" y="79"/>
                        </a:lnTo>
                        <a:lnTo>
                          <a:pt x="51" y="85"/>
                        </a:lnTo>
                        <a:lnTo>
                          <a:pt x="51" y="96"/>
                        </a:lnTo>
                        <a:lnTo>
                          <a:pt x="29" y="112"/>
                        </a:lnTo>
                        <a:lnTo>
                          <a:pt x="29" y="134"/>
                        </a:lnTo>
                        <a:lnTo>
                          <a:pt x="57" y="140"/>
                        </a:lnTo>
                        <a:lnTo>
                          <a:pt x="19" y="153"/>
                        </a:lnTo>
                        <a:lnTo>
                          <a:pt x="12" y="169"/>
                        </a:lnTo>
                        <a:lnTo>
                          <a:pt x="57" y="157"/>
                        </a:lnTo>
                        <a:lnTo>
                          <a:pt x="102" y="157"/>
                        </a:lnTo>
                        <a:lnTo>
                          <a:pt x="112" y="146"/>
                        </a:lnTo>
                        <a:lnTo>
                          <a:pt x="106" y="134"/>
                        </a:lnTo>
                        <a:lnTo>
                          <a:pt x="124" y="128"/>
                        </a:lnTo>
                        <a:lnTo>
                          <a:pt x="130" y="118"/>
                        </a:lnTo>
                        <a:lnTo>
                          <a:pt x="112" y="112"/>
                        </a:lnTo>
                        <a:lnTo>
                          <a:pt x="96" y="118"/>
                        </a:lnTo>
                        <a:lnTo>
                          <a:pt x="102" y="108"/>
                        </a:lnTo>
                        <a:lnTo>
                          <a:pt x="79" y="79"/>
                        </a:lnTo>
                        <a:lnTo>
                          <a:pt x="79" y="67"/>
                        </a:lnTo>
                        <a:lnTo>
                          <a:pt x="63" y="51"/>
                        </a:lnTo>
                        <a:lnTo>
                          <a:pt x="45" y="45"/>
                        </a:lnTo>
                        <a:lnTo>
                          <a:pt x="63" y="41"/>
                        </a:lnTo>
                        <a:lnTo>
                          <a:pt x="67" y="29"/>
                        </a:lnTo>
                        <a:lnTo>
                          <a:pt x="35" y="29"/>
                        </a:lnTo>
                        <a:lnTo>
                          <a:pt x="23" y="18"/>
                        </a:lnTo>
                        <a:lnTo>
                          <a:pt x="35" y="12"/>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2" name="Freeform 224">
                    <a:extLst>
                      <a:ext uri="{FF2B5EF4-FFF2-40B4-BE49-F238E27FC236}">
                        <a16:creationId xmlns:a16="http://schemas.microsoft.com/office/drawing/2014/main" id="{9385FA86-2E3D-4D63-9885-08DDD8A48E13}"/>
                      </a:ext>
                    </a:extLst>
                  </p:cNvPr>
                  <p:cNvSpPr>
                    <a:spLocks/>
                  </p:cNvSpPr>
                  <p:nvPr/>
                </p:nvSpPr>
                <p:spPr bwMode="auto">
                  <a:xfrm>
                    <a:off x="2518" y="1325"/>
                    <a:ext cx="22" cy="29"/>
                  </a:xfrm>
                  <a:custGeom>
                    <a:avLst/>
                    <a:gdLst>
                      <a:gd name="T0" fmla="*/ 10 w 22"/>
                      <a:gd name="T1" fmla="*/ 0 h 29"/>
                      <a:gd name="T2" fmla="*/ 0 w 22"/>
                      <a:gd name="T3" fmla="*/ 17 h 29"/>
                      <a:gd name="T4" fmla="*/ 22 w 22"/>
                      <a:gd name="T5" fmla="*/ 29 h 29"/>
                      <a:gd name="T6" fmla="*/ 22 w 22"/>
                      <a:gd name="T7" fmla="*/ 6 h 29"/>
                      <a:gd name="T8" fmla="*/ 10 w 22"/>
                      <a:gd name="T9" fmla="*/ 0 h 29"/>
                      <a:gd name="T10" fmla="*/ 10 w 22"/>
                      <a:gd name="T11" fmla="*/ 0 h 29"/>
                      <a:gd name="T12" fmla="*/ 0 60000 65536"/>
                      <a:gd name="T13" fmla="*/ 0 60000 65536"/>
                      <a:gd name="T14" fmla="*/ 0 60000 65536"/>
                      <a:gd name="T15" fmla="*/ 0 60000 65536"/>
                      <a:gd name="T16" fmla="*/ 0 60000 65536"/>
                      <a:gd name="T17" fmla="*/ 0 60000 65536"/>
                      <a:gd name="T18" fmla="*/ 0 w 22"/>
                      <a:gd name="T19" fmla="*/ 0 h 29"/>
                      <a:gd name="T20" fmla="*/ 22 w 2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2" h="29">
                        <a:moveTo>
                          <a:pt x="10" y="0"/>
                        </a:moveTo>
                        <a:lnTo>
                          <a:pt x="0" y="17"/>
                        </a:lnTo>
                        <a:lnTo>
                          <a:pt x="22" y="29"/>
                        </a:lnTo>
                        <a:lnTo>
                          <a:pt x="22" y="6"/>
                        </a:lnTo>
                        <a:lnTo>
                          <a:pt x="1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3" name="Freeform 225">
                    <a:extLst>
                      <a:ext uri="{FF2B5EF4-FFF2-40B4-BE49-F238E27FC236}">
                        <a16:creationId xmlns:a16="http://schemas.microsoft.com/office/drawing/2014/main" id="{5558B61E-BF66-442A-926D-F637754D668B}"/>
                      </a:ext>
                    </a:extLst>
                  </p:cNvPr>
                  <p:cNvSpPr>
                    <a:spLocks/>
                  </p:cNvSpPr>
                  <p:nvPr/>
                </p:nvSpPr>
                <p:spPr bwMode="auto">
                  <a:xfrm>
                    <a:off x="2467" y="1309"/>
                    <a:ext cx="73" cy="83"/>
                  </a:xfrm>
                  <a:custGeom>
                    <a:avLst/>
                    <a:gdLst>
                      <a:gd name="T0" fmla="*/ 6 w 73"/>
                      <a:gd name="T1" fmla="*/ 39 h 83"/>
                      <a:gd name="T2" fmla="*/ 19 w 73"/>
                      <a:gd name="T3" fmla="*/ 51 h 83"/>
                      <a:gd name="T4" fmla="*/ 0 w 73"/>
                      <a:gd name="T5" fmla="*/ 71 h 83"/>
                      <a:gd name="T6" fmla="*/ 12 w 73"/>
                      <a:gd name="T7" fmla="*/ 83 h 83"/>
                      <a:gd name="T8" fmla="*/ 41 w 73"/>
                      <a:gd name="T9" fmla="*/ 83 h 83"/>
                      <a:gd name="T10" fmla="*/ 73 w 73"/>
                      <a:gd name="T11" fmla="*/ 55 h 83"/>
                      <a:gd name="T12" fmla="*/ 73 w 73"/>
                      <a:gd name="T13" fmla="*/ 45 h 83"/>
                      <a:gd name="T14" fmla="*/ 51 w 73"/>
                      <a:gd name="T15" fmla="*/ 33 h 83"/>
                      <a:gd name="T16" fmla="*/ 61 w 73"/>
                      <a:gd name="T17" fmla="*/ 16 h 83"/>
                      <a:gd name="T18" fmla="*/ 57 w 73"/>
                      <a:gd name="T19" fmla="*/ 0 h 83"/>
                      <a:gd name="T20" fmla="*/ 41 w 73"/>
                      <a:gd name="T21" fmla="*/ 10 h 83"/>
                      <a:gd name="T22" fmla="*/ 35 w 73"/>
                      <a:gd name="T23" fmla="*/ 28 h 83"/>
                      <a:gd name="T24" fmla="*/ 12 w 73"/>
                      <a:gd name="T25" fmla="*/ 28 h 83"/>
                      <a:gd name="T26" fmla="*/ 6 w 73"/>
                      <a:gd name="T27" fmla="*/ 39 h 83"/>
                      <a:gd name="T28" fmla="*/ 6 w 73"/>
                      <a:gd name="T29" fmla="*/ 39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3"/>
                      <a:gd name="T47" fmla="*/ 73 w 73"/>
                      <a:gd name="T48" fmla="*/ 83 h 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3">
                        <a:moveTo>
                          <a:pt x="6" y="39"/>
                        </a:moveTo>
                        <a:lnTo>
                          <a:pt x="19" y="51"/>
                        </a:lnTo>
                        <a:lnTo>
                          <a:pt x="0" y="71"/>
                        </a:lnTo>
                        <a:lnTo>
                          <a:pt x="12" y="83"/>
                        </a:lnTo>
                        <a:lnTo>
                          <a:pt x="41" y="83"/>
                        </a:lnTo>
                        <a:lnTo>
                          <a:pt x="73" y="55"/>
                        </a:lnTo>
                        <a:lnTo>
                          <a:pt x="73" y="45"/>
                        </a:lnTo>
                        <a:lnTo>
                          <a:pt x="51" y="33"/>
                        </a:lnTo>
                        <a:lnTo>
                          <a:pt x="61" y="16"/>
                        </a:lnTo>
                        <a:lnTo>
                          <a:pt x="57" y="0"/>
                        </a:lnTo>
                        <a:lnTo>
                          <a:pt x="41" y="10"/>
                        </a:lnTo>
                        <a:lnTo>
                          <a:pt x="35" y="28"/>
                        </a:lnTo>
                        <a:lnTo>
                          <a:pt x="12" y="28"/>
                        </a:lnTo>
                        <a:lnTo>
                          <a:pt x="6" y="3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4" name="Freeform 226">
                    <a:extLst>
                      <a:ext uri="{FF2B5EF4-FFF2-40B4-BE49-F238E27FC236}">
                        <a16:creationId xmlns:a16="http://schemas.microsoft.com/office/drawing/2014/main" id="{905AC3B5-A985-44F4-BC72-D37E6B8F90D9}"/>
                      </a:ext>
                    </a:extLst>
                  </p:cNvPr>
                  <p:cNvSpPr>
                    <a:spLocks/>
                  </p:cNvSpPr>
                  <p:nvPr/>
                </p:nvSpPr>
                <p:spPr bwMode="auto">
                  <a:xfrm>
                    <a:off x="2729" y="1319"/>
                    <a:ext cx="134" cy="147"/>
                  </a:xfrm>
                  <a:custGeom>
                    <a:avLst/>
                    <a:gdLst>
                      <a:gd name="T0" fmla="*/ 84 w 134"/>
                      <a:gd name="T1" fmla="*/ 23 h 147"/>
                      <a:gd name="T2" fmla="*/ 73 w 134"/>
                      <a:gd name="T3" fmla="*/ 29 h 147"/>
                      <a:gd name="T4" fmla="*/ 45 w 134"/>
                      <a:gd name="T5" fmla="*/ 18 h 147"/>
                      <a:gd name="T6" fmla="*/ 39 w 134"/>
                      <a:gd name="T7" fmla="*/ 0 h 147"/>
                      <a:gd name="T8" fmla="*/ 29 w 134"/>
                      <a:gd name="T9" fmla="*/ 6 h 147"/>
                      <a:gd name="T10" fmla="*/ 23 w 134"/>
                      <a:gd name="T11" fmla="*/ 18 h 147"/>
                      <a:gd name="T12" fmla="*/ 29 w 134"/>
                      <a:gd name="T13" fmla="*/ 29 h 147"/>
                      <a:gd name="T14" fmla="*/ 17 w 134"/>
                      <a:gd name="T15" fmla="*/ 35 h 147"/>
                      <a:gd name="T16" fmla="*/ 6 w 134"/>
                      <a:gd name="T17" fmla="*/ 57 h 147"/>
                      <a:gd name="T18" fmla="*/ 6 w 134"/>
                      <a:gd name="T19" fmla="*/ 67 h 147"/>
                      <a:gd name="T20" fmla="*/ 0 w 134"/>
                      <a:gd name="T21" fmla="*/ 79 h 147"/>
                      <a:gd name="T22" fmla="*/ 13 w 134"/>
                      <a:gd name="T23" fmla="*/ 102 h 147"/>
                      <a:gd name="T24" fmla="*/ 13 w 134"/>
                      <a:gd name="T25" fmla="*/ 112 h 147"/>
                      <a:gd name="T26" fmla="*/ 29 w 134"/>
                      <a:gd name="T27" fmla="*/ 118 h 147"/>
                      <a:gd name="T28" fmla="*/ 23 w 134"/>
                      <a:gd name="T29" fmla="*/ 147 h 147"/>
                      <a:gd name="T30" fmla="*/ 106 w 134"/>
                      <a:gd name="T31" fmla="*/ 147 h 147"/>
                      <a:gd name="T32" fmla="*/ 112 w 134"/>
                      <a:gd name="T33" fmla="*/ 124 h 147"/>
                      <a:gd name="T34" fmla="*/ 96 w 134"/>
                      <a:gd name="T35" fmla="*/ 96 h 147"/>
                      <a:gd name="T36" fmla="*/ 134 w 134"/>
                      <a:gd name="T37" fmla="*/ 73 h 147"/>
                      <a:gd name="T38" fmla="*/ 106 w 134"/>
                      <a:gd name="T39" fmla="*/ 23 h 147"/>
                      <a:gd name="T40" fmla="*/ 84 w 134"/>
                      <a:gd name="T41" fmla="*/ 23 h 147"/>
                      <a:gd name="T42" fmla="*/ 84 w 134"/>
                      <a:gd name="T43" fmla="*/ 23 h 1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4"/>
                      <a:gd name="T67" fmla="*/ 0 h 147"/>
                      <a:gd name="T68" fmla="*/ 134 w 134"/>
                      <a:gd name="T69" fmla="*/ 147 h 1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4" h="147">
                        <a:moveTo>
                          <a:pt x="84" y="23"/>
                        </a:moveTo>
                        <a:lnTo>
                          <a:pt x="73" y="29"/>
                        </a:lnTo>
                        <a:lnTo>
                          <a:pt x="45" y="18"/>
                        </a:lnTo>
                        <a:lnTo>
                          <a:pt x="39" y="0"/>
                        </a:lnTo>
                        <a:lnTo>
                          <a:pt x="29" y="6"/>
                        </a:lnTo>
                        <a:lnTo>
                          <a:pt x="23" y="18"/>
                        </a:lnTo>
                        <a:lnTo>
                          <a:pt x="29" y="29"/>
                        </a:lnTo>
                        <a:lnTo>
                          <a:pt x="17" y="35"/>
                        </a:lnTo>
                        <a:lnTo>
                          <a:pt x="6" y="57"/>
                        </a:lnTo>
                        <a:lnTo>
                          <a:pt x="6" y="67"/>
                        </a:lnTo>
                        <a:lnTo>
                          <a:pt x="0" y="79"/>
                        </a:lnTo>
                        <a:lnTo>
                          <a:pt x="13" y="102"/>
                        </a:lnTo>
                        <a:lnTo>
                          <a:pt x="13" y="112"/>
                        </a:lnTo>
                        <a:lnTo>
                          <a:pt x="29" y="118"/>
                        </a:lnTo>
                        <a:lnTo>
                          <a:pt x="23" y="147"/>
                        </a:lnTo>
                        <a:lnTo>
                          <a:pt x="106" y="147"/>
                        </a:lnTo>
                        <a:lnTo>
                          <a:pt x="112" y="124"/>
                        </a:lnTo>
                        <a:lnTo>
                          <a:pt x="96" y="96"/>
                        </a:lnTo>
                        <a:lnTo>
                          <a:pt x="134" y="73"/>
                        </a:lnTo>
                        <a:lnTo>
                          <a:pt x="106" y="23"/>
                        </a:lnTo>
                        <a:lnTo>
                          <a:pt x="84" y="23"/>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5" name="Freeform 227">
                    <a:extLst>
                      <a:ext uri="{FF2B5EF4-FFF2-40B4-BE49-F238E27FC236}">
                        <a16:creationId xmlns:a16="http://schemas.microsoft.com/office/drawing/2014/main" id="{368B157C-E31F-4D27-9BB2-E04A5E38B05B}"/>
                      </a:ext>
                    </a:extLst>
                  </p:cNvPr>
                  <p:cNvSpPr>
                    <a:spLocks/>
                  </p:cNvSpPr>
                  <p:nvPr/>
                </p:nvSpPr>
                <p:spPr bwMode="auto">
                  <a:xfrm>
                    <a:off x="2691" y="1354"/>
                    <a:ext cx="55" cy="44"/>
                  </a:xfrm>
                  <a:custGeom>
                    <a:avLst/>
                    <a:gdLst>
                      <a:gd name="T0" fmla="*/ 55 w 55"/>
                      <a:gd name="T1" fmla="*/ 0 h 44"/>
                      <a:gd name="T2" fmla="*/ 32 w 55"/>
                      <a:gd name="T3" fmla="*/ 0 h 44"/>
                      <a:gd name="T4" fmla="*/ 16 w 55"/>
                      <a:gd name="T5" fmla="*/ 6 h 44"/>
                      <a:gd name="T6" fmla="*/ 22 w 55"/>
                      <a:gd name="T7" fmla="*/ 16 h 44"/>
                      <a:gd name="T8" fmla="*/ 6 w 55"/>
                      <a:gd name="T9" fmla="*/ 16 h 44"/>
                      <a:gd name="T10" fmla="*/ 0 w 55"/>
                      <a:gd name="T11" fmla="*/ 38 h 44"/>
                      <a:gd name="T12" fmla="*/ 38 w 55"/>
                      <a:gd name="T13" fmla="*/ 44 h 44"/>
                      <a:gd name="T14" fmla="*/ 44 w 55"/>
                      <a:gd name="T15" fmla="*/ 32 h 44"/>
                      <a:gd name="T16" fmla="*/ 44 w 55"/>
                      <a:gd name="T17" fmla="*/ 22 h 44"/>
                      <a:gd name="T18" fmla="*/ 55 w 55"/>
                      <a:gd name="T19" fmla="*/ 0 h 44"/>
                      <a:gd name="T20" fmla="*/ 55 w 55"/>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44"/>
                      <a:gd name="T35" fmla="*/ 55 w 55"/>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44">
                        <a:moveTo>
                          <a:pt x="55" y="0"/>
                        </a:moveTo>
                        <a:lnTo>
                          <a:pt x="32" y="0"/>
                        </a:lnTo>
                        <a:lnTo>
                          <a:pt x="16" y="6"/>
                        </a:lnTo>
                        <a:lnTo>
                          <a:pt x="22" y="16"/>
                        </a:lnTo>
                        <a:lnTo>
                          <a:pt x="6" y="16"/>
                        </a:lnTo>
                        <a:lnTo>
                          <a:pt x="0" y="38"/>
                        </a:lnTo>
                        <a:lnTo>
                          <a:pt x="38" y="44"/>
                        </a:lnTo>
                        <a:lnTo>
                          <a:pt x="44" y="32"/>
                        </a:lnTo>
                        <a:lnTo>
                          <a:pt x="44" y="22"/>
                        </a:lnTo>
                        <a:lnTo>
                          <a:pt x="55"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6" name="Freeform 228">
                    <a:extLst>
                      <a:ext uri="{FF2B5EF4-FFF2-40B4-BE49-F238E27FC236}">
                        <a16:creationId xmlns:a16="http://schemas.microsoft.com/office/drawing/2014/main" id="{32F5B7C3-0334-4FEB-B267-CE22FF0DC97D}"/>
                      </a:ext>
                    </a:extLst>
                  </p:cNvPr>
                  <p:cNvSpPr>
                    <a:spLocks/>
                  </p:cNvSpPr>
                  <p:nvPr/>
                </p:nvSpPr>
                <p:spPr bwMode="auto">
                  <a:xfrm>
                    <a:off x="2674" y="1392"/>
                    <a:ext cx="61" cy="39"/>
                  </a:xfrm>
                  <a:custGeom>
                    <a:avLst/>
                    <a:gdLst>
                      <a:gd name="T0" fmla="*/ 17 w 61"/>
                      <a:gd name="T1" fmla="*/ 0 h 39"/>
                      <a:gd name="T2" fmla="*/ 0 w 61"/>
                      <a:gd name="T3" fmla="*/ 6 h 39"/>
                      <a:gd name="T4" fmla="*/ 43 w 61"/>
                      <a:gd name="T5" fmla="*/ 39 h 39"/>
                      <a:gd name="T6" fmla="*/ 43 w 61"/>
                      <a:gd name="T7" fmla="*/ 29 h 39"/>
                      <a:gd name="T8" fmla="*/ 61 w 61"/>
                      <a:gd name="T9" fmla="*/ 17 h 39"/>
                      <a:gd name="T10" fmla="*/ 55 w 61"/>
                      <a:gd name="T11" fmla="*/ 6 h 39"/>
                      <a:gd name="T12" fmla="*/ 17 w 61"/>
                      <a:gd name="T13" fmla="*/ 0 h 39"/>
                      <a:gd name="T14" fmla="*/ 17 w 61"/>
                      <a:gd name="T15" fmla="*/ 0 h 39"/>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39"/>
                      <a:gd name="T26" fmla="*/ 61 w 61"/>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39">
                        <a:moveTo>
                          <a:pt x="17" y="0"/>
                        </a:moveTo>
                        <a:lnTo>
                          <a:pt x="0" y="6"/>
                        </a:lnTo>
                        <a:lnTo>
                          <a:pt x="43" y="39"/>
                        </a:lnTo>
                        <a:lnTo>
                          <a:pt x="43" y="29"/>
                        </a:lnTo>
                        <a:lnTo>
                          <a:pt x="61" y="17"/>
                        </a:lnTo>
                        <a:lnTo>
                          <a:pt x="55" y="6"/>
                        </a:lnTo>
                        <a:lnTo>
                          <a:pt x="1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7" name="Freeform 229">
                    <a:extLst>
                      <a:ext uri="{FF2B5EF4-FFF2-40B4-BE49-F238E27FC236}">
                        <a16:creationId xmlns:a16="http://schemas.microsoft.com/office/drawing/2014/main" id="{664F89A2-83FE-47D8-BDF7-3CDA0C25A86D}"/>
                      </a:ext>
                    </a:extLst>
                  </p:cNvPr>
                  <p:cNvSpPr>
                    <a:spLocks/>
                  </p:cNvSpPr>
                  <p:nvPr/>
                </p:nvSpPr>
                <p:spPr bwMode="auto">
                  <a:xfrm>
                    <a:off x="2717" y="1409"/>
                    <a:ext cx="25" cy="22"/>
                  </a:xfrm>
                  <a:custGeom>
                    <a:avLst/>
                    <a:gdLst>
                      <a:gd name="T0" fmla="*/ 0 w 25"/>
                      <a:gd name="T1" fmla="*/ 12 h 22"/>
                      <a:gd name="T2" fmla="*/ 0 w 25"/>
                      <a:gd name="T3" fmla="*/ 22 h 22"/>
                      <a:gd name="T4" fmla="*/ 25 w 25"/>
                      <a:gd name="T5" fmla="*/ 22 h 22"/>
                      <a:gd name="T6" fmla="*/ 25 w 25"/>
                      <a:gd name="T7" fmla="*/ 12 h 22"/>
                      <a:gd name="T8" fmla="*/ 18 w 25"/>
                      <a:gd name="T9" fmla="*/ 0 h 22"/>
                      <a:gd name="T10" fmla="*/ 0 w 25"/>
                      <a:gd name="T11" fmla="*/ 12 h 22"/>
                      <a:gd name="T12" fmla="*/ 0 w 25"/>
                      <a:gd name="T13" fmla="*/ 12 h 22"/>
                      <a:gd name="T14" fmla="*/ 0 60000 65536"/>
                      <a:gd name="T15" fmla="*/ 0 60000 65536"/>
                      <a:gd name="T16" fmla="*/ 0 60000 65536"/>
                      <a:gd name="T17" fmla="*/ 0 60000 65536"/>
                      <a:gd name="T18" fmla="*/ 0 60000 65536"/>
                      <a:gd name="T19" fmla="*/ 0 60000 65536"/>
                      <a:gd name="T20" fmla="*/ 0 60000 65536"/>
                      <a:gd name="T21" fmla="*/ 0 w 25"/>
                      <a:gd name="T22" fmla="*/ 0 h 22"/>
                      <a:gd name="T23" fmla="*/ 25 w 25"/>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2">
                        <a:moveTo>
                          <a:pt x="0" y="12"/>
                        </a:moveTo>
                        <a:lnTo>
                          <a:pt x="0" y="22"/>
                        </a:lnTo>
                        <a:lnTo>
                          <a:pt x="25" y="22"/>
                        </a:lnTo>
                        <a:lnTo>
                          <a:pt x="25" y="12"/>
                        </a:lnTo>
                        <a:lnTo>
                          <a:pt x="18" y="0"/>
                        </a:lnTo>
                        <a:lnTo>
                          <a:pt x="0"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8" name="Freeform 230">
                    <a:extLst>
                      <a:ext uri="{FF2B5EF4-FFF2-40B4-BE49-F238E27FC236}">
                        <a16:creationId xmlns:a16="http://schemas.microsoft.com/office/drawing/2014/main" id="{CF804617-F155-48DD-A13F-421512525ACF}"/>
                      </a:ext>
                    </a:extLst>
                  </p:cNvPr>
                  <p:cNvSpPr>
                    <a:spLocks/>
                  </p:cNvSpPr>
                  <p:nvPr/>
                </p:nvSpPr>
                <p:spPr bwMode="auto">
                  <a:xfrm>
                    <a:off x="2735" y="1466"/>
                    <a:ext cx="55" cy="32"/>
                  </a:xfrm>
                  <a:custGeom>
                    <a:avLst/>
                    <a:gdLst>
                      <a:gd name="T0" fmla="*/ 17 w 55"/>
                      <a:gd name="T1" fmla="*/ 0 h 32"/>
                      <a:gd name="T2" fmla="*/ 0 w 55"/>
                      <a:gd name="T3" fmla="*/ 22 h 32"/>
                      <a:gd name="T4" fmla="*/ 11 w 55"/>
                      <a:gd name="T5" fmla="*/ 32 h 32"/>
                      <a:gd name="T6" fmla="*/ 29 w 55"/>
                      <a:gd name="T7" fmla="*/ 28 h 32"/>
                      <a:gd name="T8" fmla="*/ 39 w 55"/>
                      <a:gd name="T9" fmla="*/ 28 h 32"/>
                      <a:gd name="T10" fmla="*/ 49 w 55"/>
                      <a:gd name="T11" fmla="*/ 22 h 32"/>
                      <a:gd name="T12" fmla="*/ 45 w 55"/>
                      <a:gd name="T13" fmla="*/ 16 h 32"/>
                      <a:gd name="T14" fmla="*/ 55 w 55"/>
                      <a:gd name="T15" fmla="*/ 0 h 32"/>
                      <a:gd name="T16" fmla="*/ 17 w 55"/>
                      <a:gd name="T17" fmla="*/ 0 h 32"/>
                      <a:gd name="T18" fmla="*/ 17 w 5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32"/>
                      <a:gd name="T32" fmla="*/ 55 w 55"/>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32">
                        <a:moveTo>
                          <a:pt x="17" y="0"/>
                        </a:moveTo>
                        <a:lnTo>
                          <a:pt x="0" y="22"/>
                        </a:lnTo>
                        <a:lnTo>
                          <a:pt x="11" y="32"/>
                        </a:lnTo>
                        <a:lnTo>
                          <a:pt x="29" y="28"/>
                        </a:lnTo>
                        <a:lnTo>
                          <a:pt x="39" y="28"/>
                        </a:lnTo>
                        <a:lnTo>
                          <a:pt x="49" y="22"/>
                        </a:lnTo>
                        <a:lnTo>
                          <a:pt x="45" y="16"/>
                        </a:lnTo>
                        <a:lnTo>
                          <a:pt x="55" y="0"/>
                        </a:lnTo>
                        <a:lnTo>
                          <a:pt x="1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9" name="Freeform 231">
                    <a:extLst>
                      <a:ext uri="{FF2B5EF4-FFF2-40B4-BE49-F238E27FC236}">
                        <a16:creationId xmlns:a16="http://schemas.microsoft.com/office/drawing/2014/main" id="{B986ED53-FF8F-49FB-86AC-1CDD5EFA9F86}"/>
                      </a:ext>
                    </a:extLst>
                  </p:cNvPr>
                  <p:cNvSpPr>
                    <a:spLocks/>
                  </p:cNvSpPr>
                  <p:nvPr/>
                </p:nvSpPr>
                <p:spPr bwMode="auto">
                  <a:xfrm>
                    <a:off x="2780" y="1437"/>
                    <a:ext cx="122" cy="51"/>
                  </a:xfrm>
                  <a:custGeom>
                    <a:avLst/>
                    <a:gdLst>
                      <a:gd name="T0" fmla="*/ 122 w 122"/>
                      <a:gd name="T1" fmla="*/ 22 h 51"/>
                      <a:gd name="T2" fmla="*/ 116 w 122"/>
                      <a:gd name="T3" fmla="*/ 10 h 51"/>
                      <a:gd name="T4" fmla="*/ 100 w 122"/>
                      <a:gd name="T5" fmla="*/ 0 h 51"/>
                      <a:gd name="T6" fmla="*/ 61 w 122"/>
                      <a:gd name="T7" fmla="*/ 6 h 51"/>
                      <a:gd name="T8" fmla="*/ 55 w 122"/>
                      <a:gd name="T9" fmla="*/ 29 h 51"/>
                      <a:gd name="T10" fmla="*/ 10 w 122"/>
                      <a:gd name="T11" fmla="*/ 29 h 51"/>
                      <a:gd name="T12" fmla="*/ 0 w 122"/>
                      <a:gd name="T13" fmla="*/ 45 h 51"/>
                      <a:gd name="T14" fmla="*/ 4 w 122"/>
                      <a:gd name="T15" fmla="*/ 51 h 51"/>
                      <a:gd name="T16" fmla="*/ 16 w 122"/>
                      <a:gd name="T17" fmla="*/ 45 h 51"/>
                      <a:gd name="T18" fmla="*/ 39 w 122"/>
                      <a:gd name="T19" fmla="*/ 45 h 51"/>
                      <a:gd name="T20" fmla="*/ 45 w 122"/>
                      <a:gd name="T21" fmla="*/ 51 h 51"/>
                      <a:gd name="T22" fmla="*/ 71 w 122"/>
                      <a:gd name="T23" fmla="*/ 51 h 51"/>
                      <a:gd name="T24" fmla="*/ 106 w 122"/>
                      <a:gd name="T25" fmla="*/ 45 h 51"/>
                      <a:gd name="T26" fmla="*/ 122 w 122"/>
                      <a:gd name="T27" fmla="*/ 22 h 51"/>
                      <a:gd name="T28" fmla="*/ 122 w 122"/>
                      <a:gd name="T29" fmla="*/ 22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51"/>
                      <a:gd name="T47" fmla="*/ 122 w 122"/>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51">
                        <a:moveTo>
                          <a:pt x="122" y="22"/>
                        </a:moveTo>
                        <a:lnTo>
                          <a:pt x="116" y="10"/>
                        </a:lnTo>
                        <a:lnTo>
                          <a:pt x="100" y="0"/>
                        </a:lnTo>
                        <a:lnTo>
                          <a:pt x="61" y="6"/>
                        </a:lnTo>
                        <a:lnTo>
                          <a:pt x="55" y="29"/>
                        </a:lnTo>
                        <a:lnTo>
                          <a:pt x="10" y="29"/>
                        </a:lnTo>
                        <a:lnTo>
                          <a:pt x="0" y="45"/>
                        </a:lnTo>
                        <a:lnTo>
                          <a:pt x="4" y="51"/>
                        </a:lnTo>
                        <a:lnTo>
                          <a:pt x="16" y="45"/>
                        </a:lnTo>
                        <a:lnTo>
                          <a:pt x="39" y="45"/>
                        </a:lnTo>
                        <a:lnTo>
                          <a:pt x="45" y="51"/>
                        </a:lnTo>
                        <a:lnTo>
                          <a:pt x="71" y="51"/>
                        </a:lnTo>
                        <a:lnTo>
                          <a:pt x="106" y="45"/>
                        </a:lnTo>
                        <a:lnTo>
                          <a:pt x="122" y="2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0" name="Freeform 232">
                    <a:extLst>
                      <a:ext uri="{FF2B5EF4-FFF2-40B4-BE49-F238E27FC236}">
                        <a16:creationId xmlns:a16="http://schemas.microsoft.com/office/drawing/2014/main" id="{6F07E93C-B9FF-476E-84B6-F0FA91AF7C57}"/>
                      </a:ext>
                    </a:extLst>
                  </p:cNvPr>
                  <p:cNvSpPr>
                    <a:spLocks/>
                  </p:cNvSpPr>
                  <p:nvPr/>
                </p:nvSpPr>
                <p:spPr bwMode="auto">
                  <a:xfrm>
                    <a:off x="2825" y="1392"/>
                    <a:ext cx="103" cy="55"/>
                  </a:xfrm>
                  <a:custGeom>
                    <a:avLst/>
                    <a:gdLst>
                      <a:gd name="T0" fmla="*/ 0 w 103"/>
                      <a:gd name="T1" fmla="*/ 23 h 55"/>
                      <a:gd name="T2" fmla="*/ 16 w 103"/>
                      <a:gd name="T3" fmla="*/ 51 h 55"/>
                      <a:gd name="T4" fmla="*/ 55 w 103"/>
                      <a:gd name="T5" fmla="*/ 45 h 55"/>
                      <a:gd name="T6" fmla="*/ 71 w 103"/>
                      <a:gd name="T7" fmla="*/ 55 h 55"/>
                      <a:gd name="T8" fmla="*/ 71 w 103"/>
                      <a:gd name="T9" fmla="*/ 45 h 55"/>
                      <a:gd name="T10" fmla="*/ 87 w 103"/>
                      <a:gd name="T11" fmla="*/ 51 h 55"/>
                      <a:gd name="T12" fmla="*/ 103 w 103"/>
                      <a:gd name="T13" fmla="*/ 39 h 55"/>
                      <a:gd name="T14" fmla="*/ 38 w 103"/>
                      <a:gd name="T15" fmla="*/ 0 h 55"/>
                      <a:gd name="T16" fmla="*/ 0 w 103"/>
                      <a:gd name="T17" fmla="*/ 23 h 55"/>
                      <a:gd name="T18" fmla="*/ 0 w 103"/>
                      <a:gd name="T19" fmla="*/ 23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
                      <a:gd name="T31" fmla="*/ 0 h 55"/>
                      <a:gd name="T32" fmla="*/ 103 w 103"/>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 h="55">
                        <a:moveTo>
                          <a:pt x="0" y="23"/>
                        </a:moveTo>
                        <a:lnTo>
                          <a:pt x="16" y="51"/>
                        </a:lnTo>
                        <a:lnTo>
                          <a:pt x="55" y="45"/>
                        </a:lnTo>
                        <a:lnTo>
                          <a:pt x="71" y="55"/>
                        </a:lnTo>
                        <a:lnTo>
                          <a:pt x="71" y="45"/>
                        </a:lnTo>
                        <a:lnTo>
                          <a:pt x="87" y="51"/>
                        </a:lnTo>
                        <a:lnTo>
                          <a:pt x="103" y="39"/>
                        </a:lnTo>
                        <a:lnTo>
                          <a:pt x="38" y="0"/>
                        </a:lnTo>
                        <a:lnTo>
                          <a:pt x="0"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sp>
              <p:nvSpPr>
                <p:cNvPr id="177" name="Freeform 233">
                  <a:extLst>
                    <a:ext uri="{FF2B5EF4-FFF2-40B4-BE49-F238E27FC236}">
                      <a16:creationId xmlns:a16="http://schemas.microsoft.com/office/drawing/2014/main" id="{C1D1A3CE-CDE4-4256-B4A8-5B450607CCC1}"/>
                    </a:ext>
                  </a:extLst>
                </p:cNvPr>
                <p:cNvSpPr>
                  <a:spLocks/>
                </p:cNvSpPr>
                <p:nvPr/>
              </p:nvSpPr>
              <p:spPr bwMode="auto">
                <a:xfrm>
                  <a:off x="2857" y="1680"/>
                  <a:ext cx="15" cy="14"/>
                </a:xfrm>
                <a:custGeom>
                  <a:avLst/>
                  <a:gdLst>
                    <a:gd name="T0" fmla="*/ 4 w 15"/>
                    <a:gd name="T1" fmla="*/ 2 h 14"/>
                    <a:gd name="T2" fmla="*/ 0 w 15"/>
                    <a:gd name="T3" fmla="*/ 14 h 14"/>
                    <a:gd name="T4" fmla="*/ 15 w 15"/>
                    <a:gd name="T5" fmla="*/ 0 h 14"/>
                    <a:gd name="T6" fmla="*/ 4 w 15"/>
                    <a:gd name="T7" fmla="*/ 2 h 14"/>
                    <a:gd name="T8" fmla="*/ 4 w 15"/>
                    <a:gd name="T9" fmla="*/ 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4" y="2"/>
                      </a:moveTo>
                      <a:lnTo>
                        <a:pt x="0" y="14"/>
                      </a:lnTo>
                      <a:lnTo>
                        <a:pt x="15" y="0"/>
                      </a:lnTo>
                      <a:lnTo>
                        <a:pt x="4" y="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grpSp>
            <p:nvGrpSpPr>
              <p:cNvPr id="37" name="Group 234">
                <a:extLst>
                  <a:ext uri="{FF2B5EF4-FFF2-40B4-BE49-F238E27FC236}">
                    <a16:creationId xmlns:a16="http://schemas.microsoft.com/office/drawing/2014/main" id="{CC0BA057-D5AF-40CA-8857-B881E7FB3704}"/>
                  </a:ext>
                </a:extLst>
              </p:cNvPr>
              <p:cNvGrpSpPr>
                <a:grpSpLocks/>
              </p:cNvGrpSpPr>
              <p:nvPr/>
            </p:nvGrpSpPr>
            <p:grpSpPr bwMode="auto">
              <a:xfrm>
                <a:off x="5180919" y="1692875"/>
                <a:ext cx="1174832" cy="869143"/>
                <a:chOff x="3845" y="1350"/>
                <a:chExt cx="907" cy="671"/>
              </a:xfrm>
              <a:grpFill/>
            </p:grpSpPr>
            <p:sp>
              <p:nvSpPr>
                <p:cNvPr id="174" name="Freeform 235">
                  <a:extLst>
                    <a:ext uri="{FF2B5EF4-FFF2-40B4-BE49-F238E27FC236}">
                      <a16:creationId xmlns:a16="http://schemas.microsoft.com/office/drawing/2014/main" id="{29863E20-81F0-4A23-A138-09DE372847BC}"/>
                    </a:ext>
                  </a:extLst>
                </p:cNvPr>
                <p:cNvSpPr>
                  <a:spLocks/>
                </p:cNvSpPr>
                <p:nvPr/>
              </p:nvSpPr>
              <p:spPr bwMode="auto">
                <a:xfrm>
                  <a:off x="3845" y="1350"/>
                  <a:ext cx="907" cy="626"/>
                </a:xfrm>
                <a:custGeom>
                  <a:avLst/>
                  <a:gdLst>
                    <a:gd name="T0" fmla="*/ 588 w 907"/>
                    <a:gd name="T1" fmla="*/ 89 h 626"/>
                    <a:gd name="T2" fmla="*/ 629 w 907"/>
                    <a:gd name="T3" fmla="*/ 112 h 626"/>
                    <a:gd name="T4" fmla="*/ 668 w 907"/>
                    <a:gd name="T5" fmla="*/ 128 h 626"/>
                    <a:gd name="T6" fmla="*/ 572 w 907"/>
                    <a:gd name="T7" fmla="*/ 163 h 626"/>
                    <a:gd name="T8" fmla="*/ 562 w 907"/>
                    <a:gd name="T9" fmla="*/ 213 h 626"/>
                    <a:gd name="T10" fmla="*/ 495 w 907"/>
                    <a:gd name="T11" fmla="*/ 230 h 626"/>
                    <a:gd name="T12" fmla="*/ 345 w 907"/>
                    <a:gd name="T13" fmla="*/ 207 h 626"/>
                    <a:gd name="T14" fmla="*/ 227 w 907"/>
                    <a:gd name="T15" fmla="*/ 163 h 626"/>
                    <a:gd name="T16" fmla="*/ 201 w 907"/>
                    <a:gd name="T17" fmla="*/ 112 h 626"/>
                    <a:gd name="T18" fmla="*/ 150 w 907"/>
                    <a:gd name="T19" fmla="*/ 83 h 626"/>
                    <a:gd name="T20" fmla="*/ 128 w 907"/>
                    <a:gd name="T21" fmla="*/ 96 h 626"/>
                    <a:gd name="T22" fmla="*/ 128 w 907"/>
                    <a:gd name="T23" fmla="*/ 124 h 626"/>
                    <a:gd name="T24" fmla="*/ 95 w 907"/>
                    <a:gd name="T25" fmla="*/ 163 h 626"/>
                    <a:gd name="T26" fmla="*/ 77 w 907"/>
                    <a:gd name="T27" fmla="*/ 191 h 626"/>
                    <a:gd name="T28" fmla="*/ 73 w 907"/>
                    <a:gd name="T29" fmla="*/ 234 h 626"/>
                    <a:gd name="T30" fmla="*/ 28 w 907"/>
                    <a:gd name="T31" fmla="*/ 258 h 626"/>
                    <a:gd name="T32" fmla="*/ 0 w 907"/>
                    <a:gd name="T33" fmla="*/ 274 h 626"/>
                    <a:gd name="T34" fmla="*/ 22 w 907"/>
                    <a:gd name="T35" fmla="*/ 291 h 626"/>
                    <a:gd name="T36" fmla="*/ 57 w 907"/>
                    <a:gd name="T37" fmla="*/ 335 h 626"/>
                    <a:gd name="T38" fmla="*/ 112 w 907"/>
                    <a:gd name="T39" fmla="*/ 342 h 626"/>
                    <a:gd name="T40" fmla="*/ 122 w 907"/>
                    <a:gd name="T41" fmla="*/ 380 h 626"/>
                    <a:gd name="T42" fmla="*/ 118 w 907"/>
                    <a:gd name="T43" fmla="*/ 409 h 626"/>
                    <a:gd name="T44" fmla="*/ 160 w 907"/>
                    <a:gd name="T45" fmla="*/ 441 h 626"/>
                    <a:gd name="T46" fmla="*/ 262 w 907"/>
                    <a:gd name="T47" fmla="*/ 486 h 626"/>
                    <a:gd name="T48" fmla="*/ 300 w 907"/>
                    <a:gd name="T49" fmla="*/ 486 h 626"/>
                    <a:gd name="T50" fmla="*/ 323 w 907"/>
                    <a:gd name="T51" fmla="*/ 492 h 626"/>
                    <a:gd name="T52" fmla="*/ 339 w 907"/>
                    <a:gd name="T53" fmla="*/ 480 h 626"/>
                    <a:gd name="T54" fmla="*/ 428 w 907"/>
                    <a:gd name="T55" fmla="*/ 459 h 626"/>
                    <a:gd name="T56" fmla="*/ 463 w 907"/>
                    <a:gd name="T57" fmla="*/ 480 h 626"/>
                    <a:gd name="T58" fmla="*/ 489 w 907"/>
                    <a:gd name="T59" fmla="*/ 531 h 626"/>
                    <a:gd name="T60" fmla="*/ 473 w 907"/>
                    <a:gd name="T61" fmla="*/ 559 h 626"/>
                    <a:gd name="T62" fmla="*/ 523 w 907"/>
                    <a:gd name="T63" fmla="*/ 610 h 626"/>
                    <a:gd name="T64" fmla="*/ 562 w 907"/>
                    <a:gd name="T65" fmla="*/ 594 h 626"/>
                    <a:gd name="T66" fmla="*/ 668 w 907"/>
                    <a:gd name="T67" fmla="*/ 610 h 626"/>
                    <a:gd name="T68" fmla="*/ 690 w 907"/>
                    <a:gd name="T69" fmla="*/ 626 h 626"/>
                    <a:gd name="T70" fmla="*/ 722 w 907"/>
                    <a:gd name="T71" fmla="*/ 610 h 626"/>
                    <a:gd name="T72" fmla="*/ 757 w 907"/>
                    <a:gd name="T73" fmla="*/ 594 h 626"/>
                    <a:gd name="T74" fmla="*/ 777 w 907"/>
                    <a:gd name="T75" fmla="*/ 581 h 626"/>
                    <a:gd name="T76" fmla="*/ 844 w 907"/>
                    <a:gd name="T77" fmla="*/ 527 h 626"/>
                    <a:gd name="T78" fmla="*/ 860 w 907"/>
                    <a:gd name="T79" fmla="*/ 470 h 626"/>
                    <a:gd name="T80" fmla="*/ 866 w 907"/>
                    <a:gd name="T81" fmla="*/ 453 h 626"/>
                    <a:gd name="T82" fmla="*/ 828 w 907"/>
                    <a:gd name="T83" fmla="*/ 435 h 626"/>
                    <a:gd name="T84" fmla="*/ 805 w 907"/>
                    <a:gd name="T85" fmla="*/ 409 h 626"/>
                    <a:gd name="T86" fmla="*/ 844 w 907"/>
                    <a:gd name="T87" fmla="*/ 409 h 626"/>
                    <a:gd name="T88" fmla="*/ 773 w 907"/>
                    <a:gd name="T89" fmla="*/ 348 h 626"/>
                    <a:gd name="T90" fmla="*/ 812 w 907"/>
                    <a:gd name="T91" fmla="*/ 307 h 626"/>
                    <a:gd name="T92" fmla="*/ 767 w 907"/>
                    <a:gd name="T93" fmla="*/ 307 h 626"/>
                    <a:gd name="T94" fmla="*/ 745 w 907"/>
                    <a:gd name="T95" fmla="*/ 291 h 626"/>
                    <a:gd name="T96" fmla="*/ 712 w 907"/>
                    <a:gd name="T97" fmla="*/ 268 h 626"/>
                    <a:gd name="T98" fmla="*/ 757 w 907"/>
                    <a:gd name="T99" fmla="*/ 234 h 626"/>
                    <a:gd name="T100" fmla="*/ 767 w 907"/>
                    <a:gd name="T101" fmla="*/ 252 h 626"/>
                    <a:gd name="T102" fmla="*/ 805 w 907"/>
                    <a:gd name="T103" fmla="*/ 252 h 626"/>
                    <a:gd name="T104" fmla="*/ 844 w 907"/>
                    <a:gd name="T105" fmla="*/ 230 h 626"/>
                    <a:gd name="T106" fmla="*/ 879 w 907"/>
                    <a:gd name="T107" fmla="*/ 201 h 626"/>
                    <a:gd name="T108" fmla="*/ 885 w 907"/>
                    <a:gd name="T109" fmla="*/ 167 h 626"/>
                    <a:gd name="T110" fmla="*/ 885 w 907"/>
                    <a:gd name="T111" fmla="*/ 89 h 626"/>
                    <a:gd name="T112" fmla="*/ 789 w 907"/>
                    <a:gd name="T113" fmla="*/ 79 h 626"/>
                    <a:gd name="T114" fmla="*/ 734 w 907"/>
                    <a:gd name="T115" fmla="*/ 39 h 626"/>
                    <a:gd name="T116" fmla="*/ 607 w 907"/>
                    <a:gd name="T117" fmla="*/ 6 h 626"/>
                    <a:gd name="T118" fmla="*/ 623 w 907"/>
                    <a:gd name="T119" fmla="*/ 33 h 626"/>
                    <a:gd name="T120" fmla="*/ 629 w 907"/>
                    <a:gd name="T121" fmla="*/ 67 h 626"/>
                    <a:gd name="T122" fmla="*/ 594 w 907"/>
                    <a:gd name="T123" fmla="*/ 73 h 6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07"/>
                    <a:gd name="T187" fmla="*/ 0 h 626"/>
                    <a:gd name="T188" fmla="*/ 907 w 907"/>
                    <a:gd name="T189" fmla="*/ 626 h 6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07" h="626">
                      <a:moveTo>
                        <a:pt x="594" y="73"/>
                      </a:moveTo>
                      <a:lnTo>
                        <a:pt x="588" y="89"/>
                      </a:lnTo>
                      <a:lnTo>
                        <a:pt x="601" y="106"/>
                      </a:lnTo>
                      <a:lnTo>
                        <a:pt x="629" y="112"/>
                      </a:lnTo>
                      <a:lnTo>
                        <a:pt x="651" y="106"/>
                      </a:lnTo>
                      <a:lnTo>
                        <a:pt x="668" y="128"/>
                      </a:lnTo>
                      <a:lnTo>
                        <a:pt x="601" y="163"/>
                      </a:lnTo>
                      <a:lnTo>
                        <a:pt x="572" y="163"/>
                      </a:lnTo>
                      <a:lnTo>
                        <a:pt x="584" y="185"/>
                      </a:lnTo>
                      <a:lnTo>
                        <a:pt x="562" y="213"/>
                      </a:lnTo>
                      <a:lnTo>
                        <a:pt x="528" y="213"/>
                      </a:lnTo>
                      <a:lnTo>
                        <a:pt x="495" y="230"/>
                      </a:lnTo>
                      <a:lnTo>
                        <a:pt x="422" y="213"/>
                      </a:lnTo>
                      <a:lnTo>
                        <a:pt x="345" y="207"/>
                      </a:lnTo>
                      <a:lnTo>
                        <a:pt x="316" y="185"/>
                      </a:lnTo>
                      <a:lnTo>
                        <a:pt x="227" y="163"/>
                      </a:lnTo>
                      <a:lnTo>
                        <a:pt x="227" y="140"/>
                      </a:lnTo>
                      <a:lnTo>
                        <a:pt x="201" y="112"/>
                      </a:lnTo>
                      <a:lnTo>
                        <a:pt x="160" y="106"/>
                      </a:lnTo>
                      <a:lnTo>
                        <a:pt x="150" y="83"/>
                      </a:lnTo>
                      <a:lnTo>
                        <a:pt x="128" y="83"/>
                      </a:lnTo>
                      <a:lnTo>
                        <a:pt x="128" y="96"/>
                      </a:lnTo>
                      <a:lnTo>
                        <a:pt x="118" y="106"/>
                      </a:lnTo>
                      <a:lnTo>
                        <a:pt x="128" y="124"/>
                      </a:lnTo>
                      <a:lnTo>
                        <a:pt x="89" y="128"/>
                      </a:lnTo>
                      <a:lnTo>
                        <a:pt x="95" y="163"/>
                      </a:lnTo>
                      <a:lnTo>
                        <a:pt x="61" y="163"/>
                      </a:lnTo>
                      <a:lnTo>
                        <a:pt x="77" y="191"/>
                      </a:lnTo>
                      <a:lnTo>
                        <a:pt x="77" y="218"/>
                      </a:lnTo>
                      <a:lnTo>
                        <a:pt x="73" y="234"/>
                      </a:lnTo>
                      <a:lnTo>
                        <a:pt x="38" y="240"/>
                      </a:lnTo>
                      <a:lnTo>
                        <a:pt x="28" y="258"/>
                      </a:lnTo>
                      <a:lnTo>
                        <a:pt x="0" y="258"/>
                      </a:lnTo>
                      <a:lnTo>
                        <a:pt x="0" y="274"/>
                      </a:lnTo>
                      <a:lnTo>
                        <a:pt x="6" y="285"/>
                      </a:lnTo>
                      <a:lnTo>
                        <a:pt x="22" y="291"/>
                      </a:lnTo>
                      <a:lnTo>
                        <a:pt x="28" y="307"/>
                      </a:lnTo>
                      <a:lnTo>
                        <a:pt x="57" y="335"/>
                      </a:lnTo>
                      <a:lnTo>
                        <a:pt x="77" y="348"/>
                      </a:lnTo>
                      <a:lnTo>
                        <a:pt x="112" y="342"/>
                      </a:lnTo>
                      <a:lnTo>
                        <a:pt x="134" y="368"/>
                      </a:lnTo>
                      <a:lnTo>
                        <a:pt x="122" y="380"/>
                      </a:lnTo>
                      <a:lnTo>
                        <a:pt x="134" y="396"/>
                      </a:lnTo>
                      <a:lnTo>
                        <a:pt x="118" y="409"/>
                      </a:lnTo>
                      <a:lnTo>
                        <a:pt x="128" y="419"/>
                      </a:lnTo>
                      <a:lnTo>
                        <a:pt x="160" y="441"/>
                      </a:lnTo>
                      <a:lnTo>
                        <a:pt x="185" y="441"/>
                      </a:lnTo>
                      <a:lnTo>
                        <a:pt x="262" y="486"/>
                      </a:lnTo>
                      <a:lnTo>
                        <a:pt x="300" y="498"/>
                      </a:lnTo>
                      <a:lnTo>
                        <a:pt x="300" y="486"/>
                      </a:lnTo>
                      <a:lnTo>
                        <a:pt x="312" y="486"/>
                      </a:lnTo>
                      <a:lnTo>
                        <a:pt x="323" y="492"/>
                      </a:lnTo>
                      <a:lnTo>
                        <a:pt x="329" y="480"/>
                      </a:lnTo>
                      <a:lnTo>
                        <a:pt x="339" y="480"/>
                      </a:lnTo>
                      <a:lnTo>
                        <a:pt x="367" y="492"/>
                      </a:lnTo>
                      <a:lnTo>
                        <a:pt x="428" y="459"/>
                      </a:lnTo>
                      <a:lnTo>
                        <a:pt x="444" y="476"/>
                      </a:lnTo>
                      <a:lnTo>
                        <a:pt x="463" y="480"/>
                      </a:lnTo>
                      <a:lnTo>
                        <a:pt x="489" y="498"/>
                      </a:lnTo>
                      <a:lnTo>
                        <a:pt x="489" y="531"/>
                      </a:lnTo>
                      <a:lnTo>
                        <a:pt x="479" y="547"/>
                      </a:lnTo>
                      <a:lnTo>
                        <a:pt x="473" y="559"/>
                      </a:lnTo>
                      <a:lnTo>
                        <a:pt x="495" y="565"/>
                      </a:lnTo>
                      <a:lnTo>
                        <a:pt x="523" y="610"/>
                      </a:lnTo>
                      <a:lnTo>
                        <a:pt x="540" y="610"/>
                      </a:lnTo>
                      <a:lnTo>
                        <a:pt x="562" y="594"/>
                      </a:lnTo>
                      <a:lnTo>
                        <a:pt x="607" y="575"/>
                      </a:lnTo>
                      <a:lnTo>
                        <a:pt x="668" y="610"/>
                      </a:lnTo>
                      <a:lnTo>
                        <a:pt x="684" y="614"/>
                      </a:lnTo>
                      <a:lnTo>
                        <a:pt x="690" y="626"/>
                      </a:lnTo>
                      <a:lnTo>
                        <a:pt x="700" y="614"/>
                      </a:lnTo>
                      <a:lnTo>
                        <a:pt x="722" y="610"/>
                      </a:lnTo>
                      <a:lnTo>
                        <a:pt x="751" y="581"/>
                      </a:lnTo>
                      <a:lnTo>
                        <a:pt x="757" y="594"/>
                      </a:lnTo>
                      <a:lnTo>
                        <a:pt x="767" y="594"/>
                      </a:lnTo>
                      <a:lnTo>
                        <a:pt x="777" y="581"/>
                      </a:lnTo>
                      <a:lnTo>
                        <a:pt x="805" y="575"/>
                      </a:lnTo>
                      <a:lnTo>
                        <a:pt x="844" y="527"/>
                      </a:lnTo>
                      <a:lnTo>
                        <a:pt x="834" y="514"/>
                      </a:lnTo>
                      <a:lnTo>
                        <a:pt x="860" y="470"/>
                      </a:lnTo>
                      <a:lnTo>
                        <a:pt x="856" y="459"/>
                      </a:lnTo>
                      <a:lnTo>
                        <a:pt x="866" y="453"/>
                      </a:lnTo>
                      <a:lnTo>
                        <a:pt x="860" y="441"/>
                      </a:lnTo>
                      <a:lnTo>
                        <a:pt x="828" y="435"/>
                      </a:lnTo>
                      <a:lnTo>
                        <a:pt x="844" y="419"/>
                      </a:lnTo>
                      <a:lnTo>
                        <a:pt x="805" y="409"/>
                      </a:lnTo>
                      <a:lnTo>
                        <a:pt x="844" y="415"/>
                      </a:lnTo>
                      <a:lnTo>
                        <a:pt x="844" y="409"/>
                      </a:lnTo>
                      <a:lnTo>
                        <a:pt x="818" y="392"/>
                      </a:lnTo>
                      <a:lnTo>
                        <a:pt x="773" y="348"/>
                      </a:lnTo>
                      <a:lnTo>
                        <a:pt x="783" y="329"/>
                      </a:lnTo>
                      <a:lnTo>
                        <a:pt x="812" y="307"/>
                      </a:lnTo>
                      <a:lnTo>
                        <a:pt x="767" y="297"/>
                      </a:lnTo>
                      <a:lnTo>
                        <a:pt x="767" y="307"/>
                      </a:lnTo>
                      <a:lnTo>
                        <a:pt x="751" y="307"/>
                      </a:lnTo>
                      <a:lnTo>
                        <a:pt x="745" y="291"/>
                      </a:lnTo>
                      <a:lnTo>
                        <a:pt x="712" y="285"/>
                      </a:lnTo>
                      <a:lnTo>
                        <a:pt x="712" y="268"/>
                      </a:lnTo>
                      <a:lnTo>
                        <a:pt x="739" y="258"/>
                      </a:lnTo>
                      <a:lnTo>
                        <a:pt x="757" y="234"/>
                      </a:lnTo>
                      <a:lnTo>
                        <a:pt x="773" y="240"/>
                      </a:lnTo>
                      <a:lnTo>
                        <a:pt x="767" y="252"/>
                      </a:lnTo>
                      <a:lnTo>
                        <a:pt x="777" y="268"/>
                      </a:lnTo>
                      <a:lnTo>
                        <a:pt x="805" y="252"/>
                      </a:lnTo>
                      <a:lnTo>
                        <a:pt x="824" y="252"/>
                      </a:lnTo>
                      <a:lnTo>
                        <a:pt x="844" y="230"/>
                      </a:lnTo>
                      <a:lnTo>
                        <a:pt x="866" y="218"/>
                      </a:lnTo>
                      <a:lnTo>
                        <a:pt x="879" y="201"/>
                      </a:lnTo>
                      <a:lnTo>
                        <a:pt x="895" y="191"/>
                      </a:lnTo>
                      <a:lnTo>
                        <a:pt x="885" y="167"/>
                      </a:lnTo>
                      <a:lnTo>
                        <a:pt x="907" y="157"/>
                      </a:lnTo>
                      <a:lnTo>
                        <a:pt x="885" y="89"/>
                      </a:lnTo>
                      <a:lnTo>
                        <a:pt x="840" y="112"/>
                      </a:lnTo>
                      <a:lnTo>
                        <a:pt x="789" y="79"/>
                      </a:lnTo>
                      <a:lnTo>
                        <a:pt x="745" y="61"/>
                      </a:lnTo>
                      <a:lnTo>
                        <a:pt x="734" y="39"/>
                      </a:lnTo>
                      <a:lnTo>
                        <a:pt x="645" y="0"/>
                      </a:lnTo>
                      <a:lnTo>
                        <a:pt x="607" y="6"/>
                      </a:lnTo>
                      <a:lnTo>
                        <a:pt x="607" y="16"/>
                      </a:lnTo>
                      <a:lnTo>
                        <a:pt x="623" y="33"/>
                      </a:lnTo>
                      <a:lnTo>
                        <a:pt x="611" y="51"/>
                      </a:lnTo>
                      <a:lnTo>
                        <a:pt x="629" y="67"/>
                      </a:lnTo>
                      <a:lnTo>
                        <a:pt x="594" y="73"/>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75" name="Freeform 236">
                  <a:extLst>
                    <a:ext uri="{FF2B5EF4-FFF2-40B4-BE49-F238E27FC236}">
                      <a16:creationId xmlns:a16="http://schemas.microsoft.com/office/drawing/2014/main" id="{51ABCC67-E80E-4FF8-B68D-FABC65D69EE4}"/>
                    </a:ext>
                  </a:extLst>
                </p:cNvPr>
                <p:cNvSpPr>
                  <a:spLocks/>
                </p:cNvSpPr>
                <p:nvPr/>
              </p:nvSpPr>
              <p:spPr bwMode="auto">
                <a:xfrm>
                  <a:off x="4517" y="1982"/>
                  <a:ext cx="44" cy="39"/>
                </a:xfrm>
                <a:custGeom>
                  <a:avLst/>
                  <a:gdLst>
                    <a:gd name="T0" fmla="*/ 12 w 44"/>
                    <a:gd name="T1" fmla="*/ 39 h 39"/>
                    <a:gd name="T2" fmla="*/ 34 w 44"/>
                    <a:gd name="T3" fmla="*/ 39 h 39"/>
                    <a:gd name="T4" fmla="*/ 44 w 44"/>
                    <a:gd name="T5" fmla="*/ 16 h 39"/>
                    <a:gd name="T6" fmla="*/ 40 w 44"/>
                    <a:gd name="T7" fmla="*/ 4 h 39"/>
                    <a:gd name="T8" fmla="*/ 18 w 44"/>
                    <a:gd name="T9" fmla="*/ 0 h 39"/>
                    <a:gd name="T10" fmla="*/ 0 w 44"/>
                    <a:gd name="T11" fmla="*/ 23 h 39"/>
                    <a:gd name="T12" fmla="*/ 12 w 44"/>
                    <a:gd name="T13" fmla="*/ 39 h 39"/>
                    <a:gd name="T14" fmla="*/ 12 w 44"/>
                    <a:gd name="T15" fmla="*/ 39 h 39"/>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39"/>
                    <a:gd name="T26" fmla="*/ 44 w 44"/>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39">
                      <a:moveTo>
                        <a:pt x="12" y="39"/>
                      </a:moveTo>
                      <a:lnTo>
                        <a:pt x="34" y="39"/>
                      </a:lnTo>
                      <a:lnTo>
                        <a:pt x="44" y="16"/>
                      </a:lnTo>
                      <a:lnTo>
                        <a:pt x="40" y="4"/>
                      </a:lnTo>
                      <a:lnTo>
                        <a:pt x="18" y="0"/>
                      </a:lnTo>
                      <a:lnTo>
                        <a:pt x="0" y="23"/>
                      </a:lnTo>
                      <a:lnTo>
                        <a:pt x="12" y="3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grpSp>
          <p:sp>
            <p:nvSpPr>
              <p:cNvPr id="38" name="Freeform 237">
                <a:extLst>
                  <a:ext uri="{FF2B5EF4-FFF2-40B4-BE49-F238E27FC236}">
                    <a16:creationId xmlns:a16="http://schemas.microsoft.com/office/drawing/2014/main" id="{7B568511-EA8E-47D2-8376-AFBAAF8A2B78}"/>
                  </a:ext>
                </a:extLst>
              </p:cNvPr>
              <p:cNvSpPr>
                <a:spLocks/>
              </p:cNvSpPr>
              <p:nvPr/>
            </p:nvSpPr>
            <p:spPr bwMode="auto">
              <a:xfrm>
                <a:off x="5135582" y="2137161"/>
                <a:ext cx="642466" cy="686506"/>
              </a:xfrm>
              <a:custGeom>
                <a:avLst/>
                <a:gdLst>
                  <a:gd name="T0" fmla="*/ 547688 w 496"/>
                  <a:gd name="T1" fmla="*/ 228600 h 530"/>
                  <a:gd name="T2" fmla="*/ 528638 w 496"/>
                  <a:gd name="T3" fmla="*/ 249237 h 530"/>
                  <a:gd name="T4" fmla="*/ 457200 w 496"/>
                  <a:gd name="T5" fmla="*/ 274637 h 530"/>
                  <a:gd name="T6" fmla="*/ 387350 w 496"/>
                  <a:gd name="T7" fmla="*/ 255587 h 530"/>
                  <a:gd name="T8" fmla="*/ 306388 w 496"/>
                  <a:gd name="T9" fmla="*/ 219075 h 530"/>
                  <a:gd name="T10" fmla="*/ 255588 w 496"/>
                  <a:gd name="T11" fmla="*/ 122237 h 530"/>
                  <a:gd name="T12" fmla="*/ 265113 w 496"/>
                  <a:gd name="T13" fmla="*/ 87312 h 530"/>
                  <a:gd name="T14" fmla="*/ 265113 w 496"/>
                  <a:gd name="T15" fmla="*/ 42862 h 530"/>
                  <a:gd name="T16" fmla="*/ 174625 w 496"/>
                  <a:gd name="T17" fmla="*/ 9525 h 530"/>
                  <a:gd name="T18" fmla="*/ 96838 w 496"/>
                  <a:gd name="T19" fmla="*/ 36512 h 530"/>
                  <a:gd name="T20" fmla="*/ 149225 w 496"/>
                  <a:gd name="T21" fmla="*/ 106362 h 530"/>
                  <a:gd name="T22" fmla="*/ 131763 w 496"/>
                  <a:gd name="T23" fmla="*/ 149225 h 530"/>
                  <a:gd name="T24" fmla="*/ 25400 w 496"/>
                  <a:gd name="T25" fmla="*/ 255587 h 530"/>
                  <a:gd name="T26" fmla="*/ 61913 w 496"/>
                  <a:gd name="T27" fmla="*/ 346075 h 530"/>
                  <a:gd name="T28" fmla="*/ 15875 w 496"/>
                  <a:gd name="T29" fmla="*/ 390525 h 530"/>
                  <a:gd name="T30" fmla="*/ 25400 w 496"/>
                  <a:gd name="T31" fmla="*/ 406400 h 530"/>
                  <a:gd name="T32" fmla="*/ 87313 w 496"/>
                  <a:gd name="T33" fmla="*/ 431800 h 530"/>
                  <a:gd name="T34" fmla="*/ 122238 w 496"/>
                  <a:gd name="T35" fmla="*/ 425450 h 530"/>
                  <a:gd name="T36" fmla="*/ 141288 w 496"/>
                  <a:gd name="T37" fmla="*/ 558800 h 530"/>
                  <a:gd name="T38" fmla="*/ 203200 w 496"/>
                  <a:gd name="T39" fmla="*/ 674687 h 530"/>
                  <a:gd name="T40" fmla="*/ 300038 w 496"/>
                  <a:gd name="T41" fmla="*/ 841375 h 530"/>
                  <a:gd name="T42" fmla="*/ 334963 w 496"/>
                  <a:gd name="T43" fmla="*/ 787400 h 530"/>
                  <a:gd name="T44" fmla="*/ 350838 w 496"/>
                  <a:gd name="T45" fmla="*/ 744537 h 530"/>
                  <a:gd name="T46" fmla="*/ 371475 w 496"/>
                  <a:gd name="T47" fmla="*/ 681037 h 530"/>
                  <a:gd name="T48" fmla="*/ 361950 w 496"/>
                  <a:gd name="T49" fmla="*/ 603250 h 530"/>
                  <a:gd name="T50" fmla="*/ 457200 w 496"/>
                  <a:gd name="T51" fmla="*/ 522287 h 530"/>
                  <a:gd name="T52" fmla="*/ 528638 w 496"/>
                  <a:gd name="T53" fmla="*/ 461962 h 530"/>
                  <a:gd name="T54" fmla="*/ 547688 w 496"/>
                  <a:gd name="T55" fmla="*/ 425450 h 530"/>
                  <a:gd name="T56" fmla="*/ 581025 w 496"/>
                  <a:gd name="T57" fmla="*/ 371475 h 530"/>
                  <a:gd name="T58" fmla="*/ 563563 w 496"/>
                  <a:gd name="T59" fmla="*/ 325437 h 530"/>
                  <a:gd name="T60" fmla="*/ 554038 w 496"/>
                  <a:gd name="T61" fmla="*/ 293687 h 530"/>
                  <a:gd name="T62" fmla="*/ 600075 w 496"/>
                  <a:gd name="T63" fmla="*/ 325437 h 530"/>
                  <a:gd name="T64" fmla="*/ 644525 w 496"/>
                  <a:gd name="T65" fmla="*/ 371475 h 530"/>
                  <a:gd name="T66" fmla="*/ 669925 w 496"/>
                  <a:gd name="T67" fmla="*/ 371475 h 530"/>
                  <a:gd name="T68" fmla="*/ 706438 w 496"/>
                  <a:gd name="T69" fmla="*/ 355600 h 530"/>
                  <a:gd name="T70" fmla="*/ 741363 w 496"/>
                  <a:gd name="T71" fmla="*/ 274637 h 530"/>
                  <a:gd name="T72" fmla="*/ 787400 w 496"/>
                  <a:gd name="T73" fmla="*/ 219075 h 530"/>
                  <a:gd name="T74" fmla="*/ 731838 w 496"/>
                  <a:gd name="T75" fmla="*/ 187325 h 530"/>
                  <a:gd name="T76" fmla="*/ 615950 w 496"/>
                  <a:gd name="T77" fmla="*/ 274637 h 530"/>
                  <a:gd name="T78" fmla="*/ 590550 w 496"/>
                  <a:gd name="T79" fmla="*/ 265112 h 530"/>
                  <a:gd name="T80" fmla="*/ 563563 w 496"/>
                  <a:gd name="T81" fmla="*/ 239712 h 5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96"/>
                  <a:gd name="T124" fmla="*/ 0 h 530"/>
                  <a:gd name="T125" fmla="*/ 496 w 496"/>
                  <a:gd name="T126" fmla="*/ 530 h 5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96" h="530">
                    <a:moveTo>
                      <a:pt x="355" y="151"/>
                    </a:moveTo>
                    <a:lnTo>
                      <a:pt x="345" y="144"/>
                    </a:lnTo>
                    <a:lnTo>
                      <a:pt x="333" y="144"/>
                    </a:lnTo>
                    <a:lnTo>
                      <a:pt x="333" y="157"/>
                    </a:lnTo>
                    <a:lnTo>
                      <a:pt x="339" y="185"/>
                    </a:lnTo>
                    <a:lnTo>
                      <a:pt x="288" y="173"/>
                    </a:lnTo>
                    <a:lnTo>
                      <a:pt x="272" y="157"/>
                    </a:lnTo>
                    <a:lnTo>
                      <a:pt x="244" y="161"/>
                    </a:lnTo>
                    <a:lnTo>
                      <a:pt x="240" y="151"/>
                    </a:lnTo>
                    <a:lnTo>
                      <a:pt x="193" y="138"/>
                    </a:lnTo>
                    <a:lnTo>
                      <a:pt x="193" y="100"/>
                    </a:lnTo>
                    <a:lnTo>
                      <a:pt x="161" y="77"/>
                    </a:lnTo>
                    <a:lnTo>
                      <a:pt x="150" y="67"/>
                    </a:lnTo>
                    <a:lnTo>
                      <a:pt x="167" y="55"/>
                    </a:lnTo>
                    <a:lnTo>
                      <a:pt x="154" y="39"/>
                    </a:lnTo>
                    <a:lnTo>
                      <a:pt x="167" y="27"/>
                    </a:lnTo>
                    <a:lnTo>
                      <a:pt x="144" y="0"/>
                    </a:lnTo>
                    <a:lnTo>
                      <a:pt x="110" y="6"/>
                    </a:lnTo>
                    <a:lnTo>
                      <a:pt x="106" y="17"/>
                    </a:lnTo>
                    <a:lnTo>
                      <a:pt x="61" y="23"/>
                    </a:lnTo>
                    <a:lnTo>
                      <a:pt x="67" y="45"/>
                    </a:lnTo>
                    <a:lnTo>
                      <a:pt x="94" y="67"/>
                    </a:lnTo>
                    <a:lnTo>
                      <a:pt x="83" y="77"/>
                    </a:lnTo>
                    <a:lnTo>
                      <a:pt x="83" y="94"/>
                    </a:lnTo>
                    <a:lnTo>
                      <a:pt x="45" y="151"/>
                    </a:lnTo>
                    <a:lnTo>
                      <a:pt x="16" y="161"/>
                    </a:lnTo>
                    <a:lnTo>
                      <a:pt x="51" y="205"/>
                    </a:lnTo>
                    <a:lnTo>
                      <a:pt x="39" y="218"/>
                    </a:lnTo>
                    <a:lnTo>
                      <a:pt x="0" y="228"/>
                    </a:lnTo>
                    <a:lnTo>
                      <a:pt x="10" y="246"/>
                    </a:lnTo>
                    <a:lnTo>
                      <a:pt x="33" y="246"/>
                    </a:lnTo>
                    <a:lnTo>
                      <a:pt x="16" y="256"/>
                    </a:lnTo>
                    <a:lnTo>
                      <a:pt x="39" y="285"/>
                    </a:lnTo>
                    <a:lnTo>
                      <a:pt x="55" y="272"/>
                    </a:lnTo>
                    <a:lnTo>
                      <a:pt x="71" y="252"/>
                    </a:lnTo>
                    <a:lnTo>
                      <a:pt x="77" y="268"/>
                    </a:lnTo>
                    <a:lnTo>
                      <a:pt x="89" y="272"/>
                    </a:lnTo>
                    <a:lnTo>
                      <a:pt x="89" y="352"/>
                    </a:lnTo>
                    <a:lnTo>
                      <a:pt x="116" y="396"/>
                    </a:lnTo>
                    <a:lnTo>
                      <a:pt x="128" y="425"/>
                    </a:lnTo>
                    <a:lnTo>
                      <a:pt x="173" y="512"/>
                    </a:lnTo>
                    <a:lnTo>
                      <a:pt x="189" y="530"/>
                    </a:lnTo>
                    <a:lnTo>
                      <a:pt x="217" y="508"/>
                    </a:lnTo>
                    <a:lnTo>
                      <a:pt x="211" y="496"/>
                    </a:lnTo>
                    <a:lnTo>
                      <a:pt x="221" y="486"/>
                    </a:lnTo>
                    <a:lnTo>
                      <a:pt x="221" y="469"/>
                    </a:lnTo>
                    <a:lnTo>
                      <a:pt x="217" y="463"/>
                    </a:lnTo>
                    <a:lnTo>
                      <a:pt x="234" y="429"/>
                    </a:lnTo>
                    <a:lnTo>
                      <a:pt x="228" y="419"/>
                    </a:lnTo>
                    <a:lnTo>
                      <a:pt x="228" y="380"/>
                    </a:lnTo>
                    <a:lnTo>
                      <a:pt x="244" y="374"/>
                    </a:lnTo>
                    <a:lnTo>
                      <a:pt x="288" y="329"/>
                    </a:lnTo>
                    <a:lnTo>
                      <a:pt x="288" y="313"/>
                    </a:lnTo>
                    <a:lnTo>
                      <a:pt x="333" y="291"/>
                    </a:lnTo>
                    <a:lnTo>
                      <a:pt x="327" y="279"/>
                    </a:lnTo>
                    <a:lnTo>
                      <a:pt x="345" y="268"/>
                    </a:lnTo>
                    <a:lnTo>
                      <a:pt x="372" y="268"/>
                    </a:lnTo>
                    <a:lnTo>
                      <a:pt x="366" y="234"/>
                    </a:lnTo>
                    <a:lnTo>
                      <a:pt x="345" y="224"/>
                    </a:lnTo>
                    <a:lnTo>
                      <a:pt x="355" y="205"/>
                    </a:lnTo>
                    <a:lnTo>
                      <a:pt x="345" y="195"/>
                    </a:lnTo>
                    <a:lnTo>
                      <a:pt x="349" y="185"/>
                    </a:lnTo>
                    <a:lnTo>
                      <a:pt x="366" y="185"/>
                    </a:lnTo>
                    <a:lnTo>
                      <a:pt x="378" y="205"/>
                    </a:lnTo>
                    <a:lnTo>
                      <a:pt x="416" y="205"/>
                    </a:lnTo>
                    <a:lnTo>
                      <a:pt x="406" y="234"/>
                    </a:lnTo>
                    <a:lnTo>
                      <a:pt x="416" y="240"/>
                    </a:lnTo>
                    <a:lnTo>
                      <a:pt x="422" y="234"/>
                    </a:lnTo>
                    <a:lnTo>
                      <a:pt x="433" y="262"/>
                    </a:lnTo>
                    <a:lnTo>
                      <a:pt x="445" y="224"/>
                    </a:lnTo>
                    <a:lnTo>
                      <a:pt x="461" y="218"/>
                    </a:lnTo>
                    <a:lnTo>
                      <a:pt x="467" y="173"/>
                    </a:lnTo>
                    <a:lnTo>
                      <a:pt x="483" y="161"/>
                    </a:lnTo>
                    <a:lnTo>
                      <a:pt x="496" y="138"/>
                    </a:lnTo>
                    <a:lnTo>
                      <a:pt x="477" y="134"/>
                    </a:lnTo>
                    <a:lnTo>
                      <a:pt x="461" y="118"/>
                    </a:lnTo>
                    <a:lnTo>
                      <a:pt x="400" y="151"/>
                    </a:lnTo>
                    <a:lnTo>
                      <a:pt x="388" y="173"/>
                    </a:lnTo>
                    <a:lnTo>
                      <a:pt x="378" y="179"/>
                    </a:lnTo>
                    <a:lnTo>
                      <a:pt x="372" y="167"/>
                    </a:lnTo>
                    <a:lnTo>
                      <a:pt x="349" y="161"/>
                    </a:lnTo>
                    <a:lnTo>
                      <a:pt x="355" y="151"/>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grpSp>
            <p:nvGrpSpPr>
              <p:cNvPr id="39" name="Group 239">
                <a:extLst>
                  <a:ext uri="{FF2B5EF4-FFF2-40B4-BE49-F238E27FC236}">
                    <a16:creationId xmlns:a16="http://schemas.microsoft.com/office/drawing/2014/main" id="{AC8954BA-9984-44E6-A839-FE03C4644182}"/>
                  </a:ext>
                </a:extLst>
              </p:cNvPr>
              <p:cNvGrpSpPr>
                <a:grpSpLocks/>
              </p:cNvGrpSpPr>
              <p:nvPr/>
            </p:nvGrpSpPr>
            <p:grpSpPr bwMode="auto">
              <a:xfrm>
                <a:off x="6436058" y="1865150"/>
                <a:ext cx="244811" cy="376930"/>
                <a:chOff x="4814" y="1483"/>
                <a:chExt cx="189" cy="291"/>
              </a:xfrm>
              <a:grpFill/>
            </p:grpSpPr>
            <p:sp>
              <p:nvSpPr>
                <p:cNvPr id="168" name="Freeform 307">
                  <a:extLst>
                    <a:ext uri="{FF2B5EF4-FFF2-40B4-BE49-F238E27FC236}">
                      <a16:creationId xmlns:a16="http://schemas.microsoft.com/office/drawing/2014/main" id="{8F36836D-7417-49FE-970C-BBD3914F5F4A}"/>
                    </a:ext>
                  </a:extLst>
                </p:cNvPr>
                <p:cNvSpPr>
                  <a:spLocks/>
                </p:cNvSpPr>
                <p:nvPr/>
              </p:nvSpPr>
              <p:spPr bwMode="auto">
                <a:xfrm>
                  <a:off x="4991" y="1483"/>
                  <a:ext cx="12" cy="12"/>
                </a:xfrm>
                <a:custGeom>
                  <a:avLst/>
                  <a:gdLst>
                    <a:gd name="T0" fmla="*/ 0 w 12"/>
                    <a:gd name="T1" fmla="*/ 9525 h 12"/>
                    <a:gd name="T2" fmla="*/ 9525 w 12"/>
                    <a:gd name="T3" fmla="*/ 19050 h 12"/>
                    <a:gd name="T4" fmla="*/ 19050 w 12"/>
                    <a:gd name="T5" fmla="*/ 0 h 12"/>
                    <a:gd name="T6" fmla="*/ 0 w 12"/>
                    <a:gd name="T7" fmla="*/ 9525 h 12"/>
                    <a:gd name="T8" fmla="*/ 0 w 12"/>
                    <a:gd name="T9" fmla="*/ 9525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0" y="6"/>
                      </a:moveTo>
                      <a:lnTo>
                        <a:pt x="6" y="12"/>
                      </a:lnTo>
                      <a:lnTo>
                        <a:pt x="12"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69" name="Freeform 308">
                  <a:extLst>
                    <a:ext uri="{FF2B5EF4-FFF2-40B4-BE49-F238E27FC236}">
                      <a16:creationId xmlns:a16="http://schemas.microsoft.com/office/drawing/2014/main" id="{71F6EBAF-343E-493C-95AE-98C9CE1E10CE}"/>
                    </a:ext>
                  </a:extLst>
                </p:cNvPr>
                <p:cNvSpPr>
                  <a:spLocks/>
                </p:cNvSpPr>
                <p:nvPr/>
              </p:nvSpPr>
              <p:spPr bwMode="auto">
                <a:xfrm>
                  <a:off x="4962" y="1495"/>
                  <a:ext cx="23" cy="17"/>
                </a:xfrm>
                <a:custGeom>
                  <a:avLst/>
                  <a:gdLst>
                    <a:gd name="T0" fmla="*/ 0 w 23"/>
                    <a:gd name="T1" fmla="*/ 15875 h 17"/>
                    <a:gd name="T2" fmla="*/ 20638 w 23"/>
                    <a:gd name="T3" fmla="*/ 26987 h 17"/>
                    <a:gd name="T4" fmla="*/ 36513 w 23"/>
                    <a:gd name="T5" fmla="*/ 0 h 17"/>
                    <a:gd name="T6" fmla="*/ 0 w 23"/>
                    <a:gd name="T7" fmla="*/ 15875 h 17"/>
                    <a:gd name="T8" fmla="*/ 0 w 23"/>
                    <a:gd name="T9" fmla="*/ 15875 h 17"/>
                    <a:gd name="T10" fmla="*/ 0 60000 65536"/>
                    <a:gd name="T11" fmla="*/ 0 60000 65536"/>
                    <a:gd name="T12" fmla="*/ 0 60000 65536"/>
                    <a:gd name="T13" fmla="*/ 0 60000 65536"/>
                    <a:gd name="T14" fmla="*/ 0 60000 65536"/>
                    <a:gd name="T15" fmla="*/ 0 w 23"/>
                    <a:gd name="T16" fmla="*/ 0 h 17"/>
                    <a:gd name="T17" fmla="*/ 23 w 23"/>
                    <a:gd name="T18" fmla="*/ 17 h 17"/>
                  </a:gdLst>
                  <a:ahLst/>
                  <a:cxnLst>
                    <a:cxn ang="T10">
                      <a:pos x="T0" y="T1"/>
                    </a:cxn>
                    <a:cxn ang="T11">
                      <a:pos x="T2" y="T3"/>
                    </a:cxn>
                    <a:cxn ang="T12">
                      <a:pos x="T4" y="T5"/>
                    </a:cxn>
                    <a:cxn ang="T13">
                      <a:pos x="T6" y="T7"/>
                    </a:cxn>
                    <a:cxn ang="T14">
                      <a:pos x="T8" y="T9"/>
                    </a:cxn>
                  </a:cxnLst>
                  <a:rect l="T15" t="T16" r="T17" b="T18"/>
                  <a:pathLst>
                    <a:path w="23" h="17">
                      <a:moveTo>
                        <a:pt x="0" y="10"/>
                      </a:moveTo>
                      <a:lnTo>
                        <a:pt x="13" y="17"/>
                      </a:lnTo>
                      <a:lnTo>
                        <a:pt x="23" y="0"/>
                      </a:lnTo>
                      <a:lnTo>
                        <a:pt x="0"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70" name="Freeform 309">
                  <a:extLst>
                    <a:ext uri="{FF2B5EF4-FFF2-40B4-BE49-F238E27FC236}">
                      <a16:creationId xmlns:a16="http://schemas.microsoft.com/office/drawing/2014/main" id="{89BC0BC4-0A79-4B1D-8B7D-7DCF946D55E0}"/>
                    </a:ext>
                  </a:extLst>
                </p:cNvPr>
                <p:cNvSpPr>
                  <a:spLocks/>
                </p:cNvSpPr>
                <p:nvPr/>
              </p:nvSpPr>
              <p:spPr bwMode="auto">
                <a:xfrm>
                  <a:off x="4869" y="1495"/>
                  <a:ext cx="106" cy="84"/>
                </a:xfrm>
                <a:custGeom>
                  <a:avLst/>
                  <a:gdLst>
                    <a:gd name="T0" fmla="*/ 168275 w 106"/>
                    <a:gd name="T1" fmla="*/ 71437 h 84"/>
                    <a:gd name="T2" fmla="*/ 141288 w 106"/>
                    <a:gd name="T3" fmla="*/ 61913 h 84"/>
                    <a:gd name="T4" fmla="*/ 147638 w 106"/>
                    <a:gd name="T5" fmla="*/ 33338 h 84"/>
                    <a:gd name="T6" fmla="*/ 122238 w 106"/>
                    <a:gd name="T7" fmla="*/ 42862 h 84"/>
                    <a:gd name="T8" fmla="*/ 122238 w 106"/>
                    <a:gd name="T9" fmla="*/ 33338 h 84"/>
                    <a:gd name="T10" fmla="*/ 115888 w 106"/>
                    <a:gd name="T11" fmla="*/ 42862 h 84"/>
                    <a:gd name="T12" fmla="*/ 50800 w 106"/>
                    <a:gd name="T13" fmla="*/ 33338 h 84"/>
                    <a:gd name="T14" fmla="*/ 15875 w 106"/>
                    <a:gd name="T15" fmla="*/ 0 h 84"/>
                    <a:gd name="T16" fmla="*/ 0 w 106"/>
                    <a:gd name="T17" fmla="*/ 6350 h 84"/>
                    <a:gd name="T18" fmla="*/ 25400 w 106"/>
                    <a:gd name="T19" fmla="*/ 26988 h 84"/>
                    <a:gd name="T20" fmla="*/ 34925 w 106"/>
                    <a:gd name="T21" fmla="*/ 61913 h 84"/>
                    <a:gd name="T22" fmla="*/ 44450 w 106"/>
                    <a:gd name="T23" fmla="*/ 61913 h 84"/>
                    <a:gd name="T24" fmla="*/ 44450 w 106"/>
                    <a:gd name="T25" fmla="*/ 77787 h 84"/>
                    <a:gd name="T26" fmla="*/ 15875 w 106"/>
                    <a:gd name="T27" fmla="*/ 77787 h 84"/>
                    <a:gd name="T28" fmla="*/ 15875 w 106"/>
                    <a:gd name="T29" fmla="*/ 96837 h 84"/>
                    <a:gd name="T30" fmla="*/ 34925 w 106"/>
                    <a:gd name="T31" fmla="*/ 112713 h 84"/>
                    <a:gd name="T32" fmla="*/ 25400 w 106"/>
                    <a:gd name="T33" fmla="*/ 133350 h 84"/>
                    <a:gd name="T34" fmla="*/ 71438 w 106"/>
                    <a:gd name="T35" fmla="*/ 112713 h 84"/>
                    <a:gd name="T36" fmla="*/ 44450 w 106"/>
                    <a:gd name="T37" fmla="*/ 96837 h 84"/>
                    <a:gd name="T38" fmla="*/ 50800 w 106"/>
                    <a:gd name="T39" fmla="*/ 90487 h 84"/>
                    <a:gd name="T40" fmla="*/ 61913 w 106"/>
                    <a:gd name="T41" fmla="*/ 87312 h 84"/>
                    <a:gd name="T42" fmla="*/ 68263 w 106"/>
                    <a:gd name="T43" fmla="*/ 87312 h 84"/>
                    <a:gd name="T44" fmla="*/ 71438 w 106"/>
                    <a:gd name="T45" fmla="*/ 90487 h 84"/>
                    <a:gd name="T46" fmla="*/ 77788 w 106"/>
                    <a:gd name="T47" fmla="*/ 90487 h 84"/>
                    <a:gd name="T48" fmla="*/ 84138 w 106"/>
                    <a:gd name="T49" fmla="*/ 93662 h 84"/>
                    <a:gd name="T50" fmla="*/ 90487 w 106"/>
                    <a:gd name="T51" fmla="*/ 96837 h 84"/>
                    <a:gd name="T52" fmla="*/ 106363 w 106"/>
                    <a:gd name="T53" fmla="*/ 106363 h 84"/>
                    <a:gd name="T54" fmla="*/ 122238 w 106"/>
                    <a:gd name="T55" fmla="*/ 106363 h 84"/>
                    <a:gd name="T56" fmla="*/ 115888 w 106"/>
                    <a:gd name="T57" fmla="*/ 77787 h 84"/>
                    <a:gd name="T58" fmla="*/ 168275 w 106"/>
                    <a:gd name="T59" fmla="*/ 71437 h 84"/>
                    <a:gd name="T60" fmla="*/ 168275 w 106"/>
                    <a:gd name="T61" fmla="*/ 71437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6"/>
                    <a:gd name="T94" fmla="*/ 0 h 84"/>
                    <a:gd name="T95" fmla="*/ 106 w 106"/>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6" h="84">
                      <a:moveTo>
                        <a:pt x="106" y="45"/>
                      </a:moveTo>
                      <a:lnTo>
                        <a:pt x="89" y="39"/>
                      </a:lnTo>
                      <a:lnTo>
                        <a:pt x="93" y="21"/>
                      </a:lnTo>
                      <a:lnTo>
                        <a:pt x="77" y="27"/>
                      </a:lnTo>
                      <a:lnTo>
                        <a:pt x="77" y="21"/>
                      </a:lnTo>
                      <a:lnTo>
                        <a:pt x="73" y="27"/>
                      </a:lnTo>
                      <a:lnTo>
                        <a:pt x="32" y="21"/>
                      </a:lnTo>
                      <a:lnTo>
                        <a:pt x="10" y="0"/>
                      </a:lnTo>
                      <a:lnTo>
                        <a:pt x="0" y="4"/>
                      </a:lnTo>
                      <a:lnTo>
                        <a:pt x="16" y="17"/>
                      </a:lnTo>
                      <a:lnTo>
                        <a:pt x="22" y="39"/>
                      </a:lnTo>
                      <a:lnTo>
                        <a:pt x="28" y="39"/>
                      </a:lnTo>
                      <a:lnTo>
                        <a:pt x="28" y="49"/>
                      </a:lnTo>
                      <a:lnTo>
                        <a:pt x="10" y="49"/>
                      </a:lnTo>
                      <a:lnTo>
                        <a:pt x="10" y="61"/>
                      </a:lnTo>
                      <a:lnTo>
                        <a:pt x="22" y="71"/>
                      </a:lnTo>
                      <a:lnTo>
                        <a:pt x="16" y="84"/>
                      </a:lnTo>
                      <a:lnTo>
                        <a:pt x="45" y="71"/>
                      </a:lnTo>
                      <a:lnTo>
                        <a:pt x="28" y="61"/>
                      </a:lnTo>
                      <a:lnTo>
                        <a:pt x="32" y="57"/>
                      </a:lnTo>
                      <a:lnTo>
                        <a:pt x="39" y="55"/>
                      </a:lnTo>
                      <a:lnTo>
                        <a:pt x="43" y="55"/>
                      </a:lnTo>
                      <a:lnTo>
                        <a:pt x="45" y="57"/>
                      </a:lnTo>
                      <a:lnTo>
                        <a:pt x="49" y="57"/>
                      </a:lnTo>
                      <a:lnTo>
                        <a:pt x="53" y="59"/>
                      </a:lnTo>
                      <a:lnTo>
                        <a:pt x="57" y="61"/>
                      </a:lnTo>
                      <a:lnTo>
                        <a:pt x="67" y="67"/>
                      </a:lnTo>
                      <a:lnTo>
                        <a:pt x="77" y="67"/>
                      </a:lnTo>
                      <a:lnTo>
                        <a:pt x="73" y="49"/>
                      </a:lnTo>
                      <a:lnTo>
                        <a:pt x="106" y="4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71" name="Freeform 310">
                  <a:extLst>
                    <a:ext uri="{FF2B5EF4-FFF2-40B4-BE49-F238E27FC236}">
                      <a16:creationId xmlns:a16="http://schemas.microsoft.com/office/drawing/2014/main" id="{6ABAB83A-FE12-4DF5-AB1B-EA9FA96A74C1}"/>
                    </a:ext>
                  </a:extLst>
                </p:cNvPr>
                <p:cNvSpPr>
                  <a:spLocks/>
                </p:cNvSpPr>
                <p:nvPr/>
              </p:nvSpPr>
              <p:spPr bwMode="auto">
                <a:xfrm>
                  <a:off x="4824" y="1573"/>
                  <a:ext cx="151" cy="150"/>
                </a:xfrm>
                <a:custGeom>
                  <a:avLst/>
                  <a:gdLst>
                    <a:gd name="T0" fmla="*/ 219075 w 151"/>
                    <a:gd name="T1" fmla="*/ 106363 h 150"/>
                    <a:gd name="T2" fmla="*/ 193675 w 151"/>
                    <a:gd name="T3" fmla="*/ 95250 h 150"/>
                    <a:gd name="T4" fmla="*/ 212725 w 151"/>
                    <a:gd name="T5" fmla="*/ 88900 h 150"/>
                    <a:gd name="T6" fmla="*/ 212725 w 151"/>
                    <a:gd name="T7" fmla="*/ 69850 h 150"/>
                    <a:gd name="T8" fmla="*/ 203200 w 151"/>
                    <a:gd name="T9" fmla="*/ 44450 h 150"/>
                    <a:gd name="T10" fmla="*/ 168275 w 151"/>
                    <a:gd name="T11" fmla="*/ 15875 h 150"/>
                    <a:gd name="T12" fmla="*/ 158750 w 151"/>
                    <a:gd name="T13" fmla="*/ 0 h 150"/>
                    <a:gd name="T14" fmla="*/ 142875 w 151"/>
                    <a:gd name="T15" fmla="*/ 9525 h 150"/>
                    <a:gd name="T16" fmla="*/ 133350 w 151"/>
                    <a:gd name="T17" fmla="*/ 25400 h 150"/>
                    <a:gd name="T18" fmla="*/ 142875 w 151"/>
                    <a:gd name="T19" fmla="*/ 60325 h 150"/>
                    <a:gd name="T20" fmla="*/ 168275 w 151"/>
                    <a:gd name="T21" fmla="*/ 106363 h 150"/>
                    <a:gd name="T22" fmla="*/ 142875 w 151"/>
                    <a:gd name="T23" fmla="*/ 95250 h 150"/>
                    <a:gd name="T24" fmla="*/ 152400 w 151"/>
                    <a:gd name="T25" fmla="*/ 115888 h 150"/>
                    <a:gd name="T26" fmla="*/ 122238 w 151"/>
                    <a:gd name="T27" fmla="*/ 131762 h 150"/>
                    <a:gd name="T28" fmla="*/ 115888 w 151"/>
                    <a:gd name="T29" fmla="*/ 122237 h 150"/>
                    <a:gd name="T30" fmla="*/ 115888 w 151"/>
                    <a:gd name="T31" fmla="*/ 150812 h 150"/>
                    <a:gd name="T32" fmla="*/ 96838 w 151"/>
                    <a:gd name="T33" fmla="*/ 166687 h 150"/>
                    <a:gd name="T34" fmla="*/ 115888 w 151"/>
                    <a:gd name="T35" fmla="*/ 176212 h 150"/>
                    <a:gd name="T36" fmla="*/ 96838 w 151"/>
                    <a:gd name="T37" fmla="*/ 185737 h 150"/>
                    <a:gd name="T38" fmla="*/ 87313 w 151"/>
                    <a:gd name="T39" fmla="*/ 176212 h 150"/>
                    <a:gd name="T40" fmla="*/ 46038 w 151"/>
                    <a:gd name="T41" fmla="*/ 176212 h 150"/>
                    <a:gd name="T42" fmla="*/ 19050 w 151"/>
                    <a:gd name="T43" fmla="*/ 201612 h 150"/>
                    <a:gd name="T44" fmla="*/ 0 w 151"/>
                    <a:gd name="T45" fmla="*/ 201612 h 150"/>
                    <a:gd name="T46" fmla="*/ 0 w 151"/>
                    <a:gd name="T47" fmla="*/ 228600 h 150"/>
                    <a:gd name="T48" fmla="*/ 26988 w 151"/>
                    <a:gd name="T49" fmla="*/ 228600 h 150"/>
                    <a:gd name="T50" fmla="*/ 36513 w 151"/>
                    <a:gd name="T51" fmla="*/ 222250 h 150"/>
                    <a:gd name="T52" fmla="*/ 87313 w 151"/>
                    <a:gd name="T53" fmla="*/ 201612 h 150"/>
                    <a:gd name="T54" fmla="*/ 96838 w 151"/>
                    <a:gd name="T55" fmla="*/ 212725 h 150"/>
                    <a:gd name="T56" fmla="*/ 106363 w 151"/>
                    <a:gd name="T57" fmla="*/ 212725 h 150"/>
                    <a:gd name="T58" fmla="*/ 115888 w 151"/>
                    <a:gd name="T59" fmla="*/ 238125 h 150"/>
                    <a:gd name="T60" fmla="*/ 142875 w 151"/>
                    <a:gd name="T61" fmla="*/ 238125 h 150"/>
                    <a:gd name="T62" fmla="*/ 152400 w 151"/>
                    <a:gd name="T63" fmla="*/ 201612 h 150"/>
                    <a:gd name="T64" fmla="*/ 158750 w 151"/>
                    <a:gd name="T65" fmla="*/ 195262 h 150"/>
                    <a:gd name="T66" fmla="*/ 158750 w 151"/>
                    <a:gd name="T67" fmla="*/ 212725 h 150"/>
                    <a:gd name="T68" fmla="*/ 187325 w 151"/>
                    <a:gd name="T69" fmla="*/ 212725 h 150"/>
                    <a:gd name="T70" fmla="*/ 187325 w 151"/>
                    <a:gd name="T71" fmla="*/ 195262 h 150"/>
                    <a:gd name="T72" fmla="*/ 203200 w 151"/>
                    <a:gd name="T73" fmla="*/ 212725 h 150"/>
                    <a:gd name="T74" fmla="*/ 203200 w 151"/>
                    <a:gd name="T75" fmla="*/ 185737 h 150"/>
                    <a:gd name="T76" fmla="*/ 219075 w 151"/>
                    <a:gd name="T77" fmla="*/ 176212 h 150"/>
                    <a:gd name="T78" fmla="*/ 228600 w 151"/>
                    <a:gd name="T79" fmla="*/ 195262 h 150"/>
                    <a:gd name="T80" fmla="*/ 239713 w 151"/>
                    <a:gd name="T81" fmla="*/ 166687 h 150"/>
                    <a:gd name="T82" fmla="*/ 219075 w 151"/>
                    <a:gd name="T83" fmla="*/ 150812 h 150"/>
                    <a:gd name="T84" fmla="*/ 219075 w 151"/>
                    <a:gd name="T85" fmla="*/ 106363 h 150"/>
                    <a:gd name="T86" fmla="*/ 219075 w 151"/>
                    <a:gd name="T87" fmla="*/ 106363 h 1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1"/>
                    <a:gd name="T133" fmla="*/ 0 h 150"/>
                    <a:gd name="T134" fmla="*/ 151 w 151"/>
                    <a:gd name="T135" fmla="*/ 150 h 1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1" h="150">
                      <a:moveTo>
                        <a:pt x="138" y="67"/>
                      </a:moveTo>
                      <a:lnTo>
                        <a:pt x="122" y="60"/>
                      </a:lnTo>
                      <a:lnTo>
                        <a:pt x="134" y="56"/>
                      </a:lnTo>
                      <a:lnTo>
                        <a:pt x="134" y="44"/>
                      </a:lnTo>
                      <a:lnTo>
                        <a:pt x="128" y="28"/>
                      </a:lnTo>
                      <a:lnTo>
                        <a:pt x="106" y="10"/>
                      </a:lnTo>
                      <a:lnTo>
                        <a:pt x="100" y="0"/>
                      </a:lnTo>
                      <a:lnTo>
                        <a:pt x="90" y="6"/>
                      </a:lnTo>
                      <a:lnTo>
                        <a:pt x="84" y="16"/>
                      </a:lnTo>
                      <a:lnTo>
                        <a:pt x="90" y="38"/>
                      </a:lnTo>
                      <a:lnTo>
                        <a:pt x="106" y="67"/>
                      </a:lnTo>
                      <a:lnTo>
                        <a:pt x="90" y="60"/>
                      </a:lnTo>
                      <a:lnTo>
                        <a:pt x="96" y="73"/>
                      </a:lnTo>
                      <a:lnTo>
                        <a:pt x="77" y="83"/>
                      </a:lnTo>
                      <a:lnTo>
                        <a:pt x="73" y="77"/>
                      </a:lnTo>
                      <a:lnTo>
                        <a:pt x="73" y="95"/>
                      </a:lnTo>
                      <a:lnTo>
                        <a:pt x="61" y="105"/>
                      </a:lnTo>
                      <a:lnTo>
                        <a:pt x="73" y="111"/>
                      </a:lnTo>
                      <a:lnTo>
                        <a:pt x="61" y="117"/>
                      </a:lnTo>
                      <a:lnTo>
                        <a:pt x="55" y="111"/>
                      </a:lnTo>
                      <a:lnTo>
                        <a:pt x="29" y="111"/>
                      </a:lnTo>
                      <a:lnTo>
                        <a:pt x="12" y="127"/>
                      </a:lnTo>
                      <a:lnTo>
                        <a:pt x="0" y="127"/>
                      </a:lnTo>
                      <a:lnTo>
                        <a:pt x="0" y="144"/>
                      </a:lnTo>
                      <a:lnTo>
                        <a:pt x="17" y="144"/>
                      </a:lnTo>
                      <a:lnTo>
                        <a:pt x="23" y="140"/>
                      </a:lnTo>
                      <a:lnTo>
                        <a:pt x="55" y="127"/>
                      </a:lnTo>
                      <a:lnTo>
                        <a:pt x="61" y="134"/>
                      </a:lnTo>
                      <a:lnTo>
                        <a:pt x="67" y="134"/>
                      </a:lnTo>
                      <a:lnTo>
                        <a:pt x="73" y="150"/>
                      </a:lnTo>
                      <a:lnTo>
                        <a:pt x="90" y="150"/>
                      </a:lnTo>
                      <a:lnTo>
                        <a:pt x="96" y="127"/>
                      </a:lnTo>
                      <a:lnTo>
                        <a:pt x="100" y="123"/>
                      </a:lnTo>
                      <a:lnTo>
                        <a:pt x="100" y="134"/>
                      </a:lnTo>
                      <a:lnTo>
                        <a:pt x="118" y="134"/>
                      </a:lnTo>
                      <a:lnTo>
                        <a:pt x="118" y="123"/>
                      </a:lnTo>
                      <a:lnTo>
                        <a:pt x="128" y="134"/>
                      </a:lnTo>
                      <a:lnTo>
                        <a:pt x="128" y="117"/>
                      </a:lnTo>
                      <a:lnTo>
                        <a:pt x="138" y="111"/>
                      </a:lnTo>
                      <a:lnTo>
                        <a:pt x="144" y="123"/>
                      </a:lnTo>
                      <a:lnTo>
                        <a:pt x="151" y="105"/>
                      </a:lnTo>
                      <a:lnTo>
                        <a:pt x="138" y="95"/>
                      </a:lnTo>
                      <a:lnTo>
                        <a:pt x="138" y="6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72" name="Freeform 311">
                  <a:extLst>
                    <a:ext uri="{FF2B5EF4-FFF2-40B4-BE49-F238E27FC236}">
                      <a16:creationId xmlns:a16="http://schemas.microsoft.com/office/drawing/2014/main" id="{C82C4B63-66C7-43FE-AFC8-D2F1D797E066}"/>
                    </a:ext>
                  </a:extLst>
                </p:cNvPr>
                <p:cNvSpPr>
                  <a:spLocks/>
                </p:cNvSpPr>
                <p:nvPr/>
              </p:nvSpPr>
              <p:spPr bwMode="auto">
                <a:xfrm>
                  <a:off x="4847" y="1713"/>
                  <a:ext cx="38" cy="32"/>
                </a:xfrm>
                <a:custGeom>
                  <a:avLst/>
                  <a:gdLst>
                    <a:gd name="T0" fmla="*/ 50800 w 38"/>
                    <a:gd name="T1" fmla="*/ 0 h 32"/>
                    <a:gd name="T2" fmla="*/ 44450 w 38"/>
                    <a:gd name="T3" fmla="*/ 0 h 32"/>
                    <a:gd name="T4" fmla="*/ 34925 w 38"/>
                    <a:gd name="T5" fmla="*/ 6350 h 32"/>
                    <a:gd name="T6" fmla="*/ 19050 w 38"/>
                    <a:gd name="T7" fmla="*/ 6350 h 32"/>
                    <a:gd name="T8" fmla="*/ 0 w 38"/>
                    <a:gd name="T9" fmla="*/ 25400 h 32"/>
                    <a:gd name="T10" fmla="*/ 34925 w 38"/>
                    <a:gd name="T11" fmla="*/ 50800 h 32"/>
                    <a:gd name="T12" fmla="*/ 44450 w 38"/>
                    <a:gd name="T13" fmla="*/ 25400 h 32"/>
                    <a:gd name="T14" fmla="*/ 60325 w 38"/>
                    <a:gd name="T15" fmla="*/ 15875 h 32"/>
                    <a:gd name="T16" fmla="*/ 60325 w 38"/>
                    <a:gd name="T17" fmla="*/ 6350 h 32"/>
                    <a:gd name="T18" fmla="*/ 50800 w 38"/>
                    <a:gd name="T19" fmla="*/ 0 h 32"/>
                    <a:gd name="T20" fmla="*/ 50800 w 38"/>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
                    <a:gd name="T34" fmla="*/ 0 h 32"/>
                    <a:gd name="T35" fmla="*/ 38 w 38"/>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 h="32">
                      <a:moveTo>
                        <a:pt x="32" y="0"/>
                      </a:moveTo>
                      <a:lnTo>
                        <a:pt x="28" y="0"/>
                      </a:lnTo>
                      <a:lnTo>
                        <a:pt x="22" y="4"/>
                      </a:lnTo>
                      <a:lnTo>
                        <a:pt x="12" y="4"/>
                      </a:lnTo>
                      <a:lnTo>
                        <a:pt x="0" y="16"/>
                      </a:lnTo>
                      <a:lnTo>
                        <a:pt x="22" y="32"/>
                      </a:lnTo>
                      <a:lnTo>
                        <a:pt x="28" y="16"/>
                      </a:lnTo>
                      <a:lnTo>
                        <a:pt x="38" y="10"/>
                      </a:lnTo>
                      <a:lnTo>
                        <a:pt x="38" y="4"/>
                      </a:lnTo>
                      <a:lnTo>
                        <a:pt x="3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73" name="Freeform 312">
                  <a:extLst>
                    <a:ext uri="{FF2B5EF4-FFF2-40B4-BE49-F238E27FC236}">
                      <a16:creationId xmlns:a16="http://schemas.microsoft.com/office/drawing/2014/main" id="{C5EA7A73-3D10-45C4-9B33-602EF438D2CA}"/>
                    </a:ext>
                  </a:extLst>
                </p:cNvPr>
                <p:cNvSpPr>
                  <a:spLocks/>
                </p:cNvSpPr>
                <p:nvPr/>
              </p:nvSpPr>
              <p:spPr bwMode="auto">
                <a:xfrm>
                  <a:off x="4814" y="1723"/>
                  <a:ext cx="39" cy="51"/>
                </a:xfrm>
                <a:custGeom>
                  <a:avLst/>
                  <a:gdLst>
                    <a:gd name="T0" fmla="*/ 52388 w 39"/>
                    <a:gd name="T1" fmla="*/ 19050 h 51"/>
                    <a:gd name="T2" fmla="*/ 42863 w 39"/>
                    <a:gd name="T3" fmla="*/ 0 h 51"/>
                    <a:gd name="T4" fmla="*/ 6350 w 39"/>
                    <a:gd name="T5" fmla="*/ 0 h 51"/>
                    <a:gd name="T6" fmla="*/ 0 w 39"/>
                    <a:gd name="T7" fmla="*/ 9525 h 51"/>
                    <a:gd name="T8" fmla="*/ 0 w 39"/>
                    <a:gd name="T9" fmla="*/ 28575 h 51"/>
                    <a:gd name="T10" fmla="*/ 25400 w 39"/>
                    <a:gd name="T11" fmla="*/ 28575 h 51"/>
                    <a:gd name="T12" fmla="*/ 15875 w 39"/>
                    <a:gd name="T13" fmla="*/ 53975 h 51"/>
                    <a:gd name="T14" fmla="*/ 34925 w 39"/>
                    <a:gd name="T15" fmla="*/ 80962 h 51"/>
                    <a:gd name="T16" fmla="*/ 61913 w 39"/>
                    <a:gd name="T17" fmla="*/ 69850 h 51"/>
                    <a:gd name="T18" fmla="*/ 52388 w 39"/>
                    <a:gd name="T19" fmla="*/ 19050 h 51"/>
                    <a:gd name="T20" fmla="*/ 52388 w 39"/>
                    <a:gd name="T21" fmla="*/ 1905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
                    <a:gd name="T34" fmla="*/ 0 h 51"/>
                    <a:gd name="T35" fmla="*/ 39 w 39"/>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 h="51">
                      <a:moveTo>
                        <a:pt x="33" y="12"/>
                      </a:moveTo>
                      <a:lnTo>
                        <a:pt x="27" y="0"/>
                      </a:lnTo>
                      <a:lnTo>
                        <a:pt x="4" y="0"/>
                      </a:lnTo>
                      <a:lnTo>
                        <a:pt x="0" y="6"/>
                      </a:lnTo>
                      <a:lnTo>
                        <a:pt x="0" y="18"/>
                      </a:lnTo>
                      <a:lnTo>
                        <a:pt x="16" y="18"/>
                      </a:lnTo>
                      <a:lnTo>
                        <a:pt x="10" y="34"/>
                      </a:lnTo>
                      <a:lnTo>
                        <a:pt x="22" y="51"/>
                      </a:lnTo>
                      <a:lnTo>
                        <a:pt x="39" y="44"/>
                      </a:lnTo>
                      <a:lnTo>
                        <a:pt x="33"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grpSp>
          <p:grpSp>
            <p:nvGrpSpPr>
              <p:cNvPr id="40" name="Group 246">
                <a:extLst>
                  <a:ext uri="{FF2B5EF4-FFF2-40B4-BE49-F238E27FC236}">
                    <a16:creationId xmlns:a16="http://schemas.microsoft.com/office/drawing/2014/main" id="{8E9C3434-E9B9-4BF0-8E9D-5E1172FB68A0}"/>
                  </a:ext>
                </a:extLst>
              </p:cNvPr>
              <p:cNvGrpSpPr>
                <a:grpSpLocks/>
              </p:cNvGrpSpPr>
              <p:nvPr/>
            </p:nvGrpSpPr>
            <p:grpSpPr bwMode="auto">
              <a:xfrm>
                <a:off x="5268997" y="1938981"/>
                <a:ext cx="2174799" cy="2217544"/>
                <a:chOff x="3913" y="1540"/>
                <a:chExt cx="1679" cy="1712"/>
              </a:xfrm>
              <a:grpFill/>
            </p:grpSpPr>
            <p:sp>
              <p:nvSpPr>
                <p:cNvPr id="98" name="Freeform 238">
                  <a:extLst>
                    <a:ext uri="{FF2B5EF4-FFF2-40B4-BE49-F238E27FC236}">
                      <a16:creationId xmlns:a16="http://schemas.microsoft.com/office/drawing/2014/main" id="{DA188658-125F-44E2-B205-F1D0E4EDB35F}"/>
                    </a:ext>
                  </a:extLst>
                </p:cNvPr>
                <p:cNvSpPr>
                  <a:spLocks/>
                </p:cNvSpPr>
                <p:nvPr/>
              </p:nvSpPr>
              <p:spPr bwMode="auto">
                <a:xfrm>
                  <a:off x="3913" y="2259"/>
                  <a:ext cx="10" cy="10"/>
                </a:xfrm>
                <a:custGeom>
                  <a:avLst/>
                  <a:gdLst/>
                  <a:ahLst/>
                  <a:cxnLst>
                    <a:cxn ang="0">
                      <a:pos x="6" y="0"/>
                    </a:cxn>
                    <a:cxn ang="0">
                      <a:pos x="0" y="6"/>
                    </a:cxn>
                    <a:cxn ang="0">
                      <a:pos x="10" y="10"/>
                    </a:cxn>
                    <a:cxn ang="0">
                      <a:pos x="6" y="0"/>
                    </a:cxn>
                    <a:cxn ang="0">
                      <a:pos x="6" y="0"/>
                    </a:cxn>
                  </a:cxnLst>
                  <a:rect l="0" t="0" r="r" b="b"/>
                  <a:pathLst>
                    <a:path w="10" h="10">
                      <a:moveTo>
                        <a:pt x="6" y="0"/>
                      </a:moveTo>
                      <a:lnTo>
                        <a:pt x="0" y="6"/>
                      </a:lnTo>
                      <a:lnTo>
                        <a:pt x="10" y="10"/>
                      </a:lnTo>
                      <a:lnTo>
                        <a:pt x="6" y="0"/>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99" name="Freeform 239">
                  <a:extLst>
                    <a:ext uri="{FF2B5EF4-FFF2-40B4-BE49-F238E27FC236}">
                      <a16:creationId xmlns:a16="http://schemas.microsoft.com/office/drawing/2014/main" id="{BB599532-4056-43BE-80F6-68C52B3980E7}"/>
                    </a:ext>
                  </a:extLst>
                </p:cNvPr>
                <p:cNvSpPr>
                  <a:spLocks/>
                </p:cNvSpPr>
                <p:nvPr/>
              </p:nvSpPr>
              <p:spPr bwMode="auto">
                <a:xfrm>
                  <a:off x="3913" y="2243"/>
                  <a:ext cx="10" cy="4"/>
                </a:xfrm>
                <a:custGeom>
                  <a:avLst/>
                  <a:gdLst/>
                  <a:ahLst/>
                  <a:cxnLst>
                    <a:cxn ang="0">
                      <a:pos x="0" y="0"/>
                    </a:cxn>
                    <a:cxn ang="0">
                      <a:pos x="6" y="4"/>
                    </a:cxn>
                    <a:cxn ang="0">
                      <a:pos x="10" y="0"/>
                    </a:cxn>
                    <a:cxn ang="0">
                      <a:pos x="0" y="0"/>
                    </a:cxn>
                    <a:cxn ang="0">
                      <a:pos x="0" y="0"/>
                    </a:cxn>
                  </a:cxnLst>
                  <a:rect l="0" t="0" r="r" b="b"/>
                  <a:pathLst>
                    <a:path w="10" h="4">
                      <a:moveTo>
                        <a:pt x="0" y="0"/>
                      </a:moveTo>
                      <a:lnTo>
                        <a:pt x="6" y="4"/>
                      </a:lnTo>
                      <a:lnTo>
                        <a:pt x="10" y="0"/>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0" name="Freeform 240">
                  <a:extLst>
                    <a:ext uri="{FF2B5EF4-FFF2-40B4-BE49-F238E27FC236}">
                      <a16:creationId xmlns:a16="http://schemas.microsoft.com/office/drawing/2014/main" id="{63BD5A7C-D135-4A0B-B114-30C9DA38E155}"/>
                    </a:ext>
                  </a:extLst>
                </p:cNvPr>
                <p:cNvSpPr>
                  <a:spLocks/>
                </p:cNvSpPr>
                <p:nvPr/>
              </p:nvSpPr>
              <p:spPr bwMode="auto">
                <a:xfrm>
                  <a:off x="3929" y="2281"/>
                  <a:ext cx="6" cy="10"/>
                </a:xfrm>
                <a:custGeom>
                  <a:avLst/>
                  <a:gdLst/>
                  <a:ahLst/>
                  <a:cxnLst>
                    <a:cxn ang="0">
                      <a:pos x="0" y="0"/>
                    </a:cxn>
                    <a:cxn ang="0">
                      <a:pos x="0" y="10"/>
                    </a:cxn>
                    <a:cxn ang="0">
                      <a:pos x="6" y="0"/>
                    </a:cxn>
                    <a:cxn ang="0">
                      <a:pos x="0" y="0"/>
                    </a:cxn>
                    <a:cxn ang="0">
                      <a:pos x="0" y="0"/>
                    </a:cxn>
                  </a:cxnLst>
                  <a:rect l="0" t="0" r="r" b="b"/>
                  <a:pathLst>
                    <a:path w="6" h="10">
                      <a:moveTo>
                        <a:pt x="0" y="0"/>
                      </a:moveTo>
                      <a:lnTo>
                        <a:pt x="0" y="10"/>
                      </a:lnTo>
                      <a:lnTo>
                        <a:pt x="6" y="0"/>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1" name="Freeform 241">
                  <a:extLst>
                    <a:ext uri="{FF2B5EF4-FFF2-40B4-BE49-F238E27FC236}">
                      <a16:creationId xmlns:a16="http://schemas.microsoft.com/office/drawing/2014/main" id="{EA42E64A-9648-4AFD-B9ED-88D304E261CE}"/>
                    </a:ext>
                  </a:extLst>
                </p:cNvPr>
                <p:cNvSpPr>
                  <a:spLocks/>
                </p:cNvSpPr>
                <p:nvPr/>
              </p:nvSpPr>
              <p:spPr bwMode="auto">
                <a:xfrm>
                  <a:off x="3919" y="2275"/>
                  <a:ext cx="4" cy="6"/>
                </a:xfrm>
                <a:custGeom>
                  <a:avLst/>
                  <a:gdLst/>
                  <a:ahLst/>
                  <a:cxnLst>
                    <a:cxn ang="0">
                      <a:pos x="0" y="0"/>
                    </a:cxn>
                    <a:cxn ang="0">
                      <a:pos x="0" y="6"/>
                    </a:cxn>
                    <a:cxn ang="0">
                      <a:pos x="4" y="0"/>
                    </a:cxn>
                    <a:cxn ang="0">
                      <a:pos x="0" y="0"/>
                    </a:cxn>
                    <a:cxn ang="0">
                      <a:pos x="0" y="0"/>
                    </a:cxn>
                  </a:cxnLst>
                  <a:rect l="0" t="0" r="r" b="b"/>
                  <a:pathLst>
                    <a:path w="4" h="6">
                      <a:moveTo>
                        <a:pt x="0" y="0"/>
                      </a:moveTo>
                      <a:lnTo>
                        <a:pt x="0" y="6"/>
                      </a:lnTo>
                      <a:lnTo>
                        <a:pt x="4" y="0"/>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2" name="Freeform 242">
                  <a:extLst>
                    <a:ext uri="{FF2B5EF4-FFF2-40B4-BE49-F238E27FC236}">
                      <a16:creationId xmlns:a16="http://schemas.microsoft.com/office/drawing/2014/main" id="{7542BE8A-406E-40EB-836D-C631192AB667}"/>
                    </a:ext>
                  </a:extLst>
                </p:cNvPr>
                <p:cNvSpPr>
                  <a:spLocks/>
                </p:cNvSpPr>
                <p:nvPr/>
              </p:nvSpPr>
              <p:spPr bwMode="auto">
                <a:xfrm>
                  <a:off x="3923" y="2298"/>
                  <a:ext cx="12" cy="6"/>
                </a:xfrm>
                <a:custGeom>
                  <a:avLst/>
                  <a:gdLst/>
                  <a:ahLst/>
                  <a:cxnLst>
                    <a:cxn ang="0">
                      <a:pos x="0" y="0"/>
                    </a:cxn>
                    <a:cxn ang="0">
                      <a:pos x="0" y="6"/>
                    </a:cxn>
                    <a:cxn ang="0">
                      <a:pos x="12" y="6"/>
                    </a:cxn>
                    <a:cxn ang="0">
                      <a:pos x="0" y="0"/>
                    </a:cxn>
                    <a:cxn ang="0">
                      <a:pos x="0" y="0"/>
                    </a:cxn>
                  </a:cxnLst>
                  <a:rect l="0" t="0" r="r" b="b"/>
                  <a:pathLst>
                    <a:path w="12" h="6">
                      <a:moveTo>
                        <a:pt x="0" y="0"/>
                      </a:moveTo>
                      <a:lnTo>
                        <a:pt x="0" y="6"/>
                      </a:lnTo>
                      <a:lnTo>
                        <a:pt x="12" y="6"/>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3" name="Freeform 243">
                  <a:extLst>
                    <a:ext uri="{FF2B5EF4-FFF2-40B4-BE49-F238E27FC236}">
                      <a16:creationId xmlns:a16="http://schemas.microsoft.com/office/drawing/2014/main" id="{7A659AFD-EB5A-4FEF-8ACB-8642C3C7361C}"/>
                    </a:ext>
                  </a:extLst>
                </p:cNvPr>
                <p:cNvSpPr>
                  <a:spLocks/>
                </p:cNvSpPr>
                <p:nvPr/>
              </p:nvSpPr>
              <p:spPr bwMode="auto">
                <a:xfrm>
                  <a:off x="3923" y="2354"/>
                  <a:ext cx="12" cy="4"/>
                </a:xfrm>
                <a:custGeom>
                  <a:avLst/>
                  <a:gdLst/>
                  <a:ahLst/>
                  <a:cxnLst>
                    <a:cxn ang="0">
                      <a:pos x="0" y="0"/>
                    </a:cxn>
                    <a:cxn ang="0">
                      <a:pos x="0" y="4"/>
                    </a:cxn>
                    <a:cxn ang="0">
                      <a:pos x="12" y="0"/>
                    </a:cxn>
                    <a:cxn ang="0">
                      <a:pos x="0" y="0"/>
                    </a:cxn>
                    <a:cxn ang="0">
                      <a:pos x="0" y="0"/>
                    </a:cxn>
                  </a:cxnLst>
                  <a:rect l="0" t="0" r="r" b="b"/>
                  <a:pathLst>
                    <a:path w="12" h="4">
                      <a:moveTo>
                        <a:pt x="0" y="0"/>
                      </a:moveTo>
                      <a:lnTo>
                        <a:pt x="0" y="4"/>
                      </a:lnTo>
                      <a:lnTo>
                        <a:pt x="12" y="0"/>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4" name="Freeform 244">
                  <a:extLst>
                    <a:ext uri="{FF2B5EF4-FFF2-40B4-BE49-F238E27FC236}">
                      <a16:creationId xmlns:a16="http://schemas.microsoft.com/office/drawing/2014/main" id="{B8732B27-24B9-436C-9C3E-43CD3304B4E3}"/>
                    </a:ext>
                  </a:extLst>
                </p:cNvPr>
                <p:cNvSpPr>
                  <a:spLocks/>
                </p:cNvSpPr>
                <p:nvPr/>
              </p:nvSpPr>
              <p:spPr bwMode="auto">
                <a:xfrm>
                  <a:off x="3923" y="2310"/>
                  <a:ext cx="12" cy="10"/>
                </a:xfrm>
                <a:custGeom>
                  <a:avLst/>
                  <a:gdLst/>
                  <a:ahLst/>
                  <a:cxnLst>
                    <a:cxn ang="0">
                      <a:pos x="0" y="10"/>
                    </a:cxn>
                    <a:cxn ang="0">
                      <a:pos x="12" y="10"/>
                    </a:cxn>
                    <a:cxn ang="0">
                      <a:pos x="6" y="0"/>
                    </a:cxn>
                    <a:cxn ang="0">
                      <a:pos x="0" y="10"/>
                    </a:cxn>
                    <a:cxn ang="0">
                      <a:pos x="0" y="10"/>
                    </a:cxn>
                  </a:cxnLst>
                  <a:rect l="0" t="0" r="r" b="b"/>
                  <a:pathLst>
                    <a:path w="12" h="10">
                      <a:moveTo>
                        <a:pt x="0" y="10"/>
                      </a:moveTo>
                      <a:lnTo>
                        <a:pt x="12" y="10"/>
                      </a:lnTo>
                      <a:lnTo>
                        <a:pt x="6" y="0"/>
                      </a:lnTo>
                      <a:lnTo>
                        <a:pt x="0" y="10"/>
                      </a:lnTo>
                      <a:lnTo>
                        <a:pt x="0"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5" name="Freeform 245">
                  <a:extLst>
                    <a:ext uri="{FF2B5EF4-FFF2-40B4-BE49-F238E27FC236}">
                      <a16:creationId xmlns:a16="http://schemas.microsoft.com/office/drawing/2014/main" id="{8760C2A4-1008-4DB4-B83C-0DE14FF2FA47}"/>
                    </a:ext>
                  </a:extLst>
                </p:cNvPr>
                <p:cNvSpPr>
                  <a:spLocks/>
                </p:cNvSpPr>
                <p:nvPr/>
              </p:nvSpPr>
              <p:spPr bwMode="auto">
                <a:xfrm>
                  <a:off x="3919" y="2365"/>
                  <a:ext cx="10" cy="12"/>
                </a:xfrm>
                <a:custGeom>
                  <a:avLst/>
                  <a:gdLst/>
                  <a:ahLst/>
                  <a:cxnLst>
                    <a:cxn ang="0">
                      <a:pos x="0" y="6"/>
                    </a:cxn>
                    <a:cxn ang="0">
                      <a:pos x="10" y="12"/>
                    </a:cxn>
                    <a:cxn ang="0">
                      <a:pos x="10" y="0"/>
                    </a:cxn>
                    <a:cxn ang="0">
                      <a:pos x="0" y="6"/>
                    </a:cxn>
                    <a:cxn ang="0">
                      <a:pos x="0" y="6"/>
                    </a:cxn>
                  </a:cxnLst>
                  <a:rect l="0" t="0" r="r" b="b"/>
                  <a:pathLst>
                    <a:path w="10" h="12">
                      <a:moveTo>
                        <a:pt x="0" y="6"/>
                      </a:moveTo>
                      <a:lnTo>
                        <a:pt x="10" y="12"/>
                      </a:lnTo>
                      <a:lnTo>
                        <a:pt x="10" y="0"/>
                      </a:lnTo>
                      <a:lnTo>
                        <a:pt x="0" y="6"/>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6" name="Freeform 246">
                  <a:extLst>
                    <a:ext uri="{FF2B5EF4-FFF2-40B4-BE49-F238E27FC236}">
                      <a16:creationId xmlns:a16="http://schemas.microsoft.com/office/drawing/2014/main" id="{F3D42578-55B4-4667-BC7E-CDEBAA66BFFD}"/>
                    </a:ext>
                  </a:extLst>
                </p:cNvPr>
                <p:cNvSpPr>
                  <a:spLocks/>
                </p:cNvSpPr>
                <p:nvPr/>
              </p:nvSpPr>
              <p:spPr bwMode="auto">
                <a:xfrm>
                  <a:off x="3923" y="2381"/>
                  <a:ext cx="6" cy="6"/>
                </a:xfrm>
                <a:custGeom>
                  <a:avLst/>
                  <a:gdLst/>
                  <a:ahLst/>
                  <a:cxnLst>
                    <a:cxn ang="0">
                      <a:pos x="0" y="0"/>
                    </a:cxn>
                    <a:cxn ang="0">
                      <a:pos x="0" y="6"/>
                    </a:cxn>
                    <a:cxn ang="0">
                      <a:pos x="6" y="6"/>
                    </a:cxn>
                    <a:cxn ang="0">
                      <a:pos x="0" y="0"/>
                    </a:cxn>
                    <a:cxn ang="0">
                      <a:pos x="0" y="0"/>
                    </a:cxn>
                  </a:cxnLst>
                  <a:rect l="0" t="0" r="r" b="b"/>
                  <a:pathLst>
                    <a:path w="6" h="6">
                      <a:moveTo>
                        <a:pt x="0" y="0"/>
                      </a:moveTo>
                      <a:lnTo>
                        <a:pt x="0" y="6"/>
                      </a:lnTo>
                      <a:lnTo>
                        <a:pt x="6" y="6"/>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7" name="Freeform 247">
                  <a:extLst>
                    <a:ext uri="{FF2B5EF4-FFF2-40B4-BE49-F238E27FC236}">
                      <a16:creationId xmlns:a16="http://schemas.microsoft.com/office/drawing/2014/main" id="{E33BA389-03BB-40A3-AB53-7EFC4158AAB2}"/>
                    </a:ext>
                  </a:extLst>
                </p:cNvPr>
                <p:cNvSpPr>
                  <a:spLocks/>
                </p:cNvSpPr>
                <p:nvPr/>
              </p:nvSpPr>
              <p:spPr bwMode="auto">
                <a:xfrm>
                  <a:off x="4034" y="2186"/>
                  <a:ext cx="51" cy="73"/>
                </a:xfrm>
                <a:custGeom>
                  <a:avLst/>
                  <a:gdLst/>
                  <a:ahLst/>
                  <a:cxnLst>
                    <a:cxn ang="0">
                      <a:pos x="13" y="0"/>
                    </a:cxn>
                    <a:cxn ang="0">
                      <a:pos x="0" y="34"/>
                    </a:cxn>
                    <a:cxn ang="0">
                      <a:pos x="13" y="67"/>
                    </a:cxn>
                    <a:cxn ang="0">
                      <a:pos x="29" y="73"/>
                    </a:cxn>
                    <a:cxn ang="0">
                      <a:pos x="51" y="57"/>
                    </a:cxn>
                    <a:cxn ang="0">
                      <a:pos x="39" y="16"/>
                    </a:cxn>
                    <a:cxn ang="0">
                      <a:pos x="13" y="0"/>
                    </a:cxn>
                    <a:cxn ang="0">
                      <a:pos x="13" y="0"/>
                    </a:cxn>
                  </a:cxnLst>
                  <a:rect l="0" t="0" r="r" b="b"/>
                  <a:pathLst>
                    <a:path w="51" h="73">
                      <a:moveTo>
                        <a:pt x="13" y="0"/>
                      </a:moveTo>
                      <a:lnTo>
                        <a:pt x="0" y="34"/>
                      </a:lnTo>
                      <a:lnTo>
                        <a:pt x="13" y="67"/>
                      </a:lnTo>
                      <a:lnTo>
                        <a:pt x="29" y="73"/>
                      </a:lnTo>
                      <a:lnTo>
                        <a:pt x="51" y="57"/>
                      </a:lnTo>
                      <a:lnTo>
                        <a:pt x="39" y="16"/>
                      </a:lnTo>
                      <a:lnTo>
                        <a:pt x="13" y="0"/>
                      </a:lnTo>
                      <a:lnTo>
                        <a:pt x="1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8" name="Freeform 248">
                  <a:extLst>
                    <a:ext uri="{FF2B5EF4-FFF2-40B4-BE49-F238E27FC236}">
                      <a16:creationId xmlns:a16="http://schemas.microsoft.com/office/drawing/2014/main" id="{E0E40157-92CE-4F4A-BC25-1B2091B4E215}"/>
                    </a:ext>
                  </a:extLst>
                </p:cNvPr>
                <p:cNvSpPr>
                  <a:spLocks/>
                </p:cNvSpPr>
                <p:nvPr/>
              </p:nvSpPr>
              <p:spPr bwMode="auto">
                <a:xfrm>
                  <a:off x="4006" y="1790"/>
                  <a:ext cx="146" cy="85"/>
                </a:xfrm>
                <a:custGeom>
                  <a:avLst/>
                  <a:gdLst/>
                  <a:ahLst/>
                  <a:cxnLst>
                    <a:cxn ang="0">
                      <a:pos x="146" y="85"/>
                    </a:cxn>
                    <a:cxn ang="0">
                      <a:pos x="140" y="57"/>
                    </a:cxn>
                    <a:cxn ang="0">
                      <a:pos x="102" y="44"/>
                    </a:cxn>
                    <a:cxn ang="0">
                      <a:pos x="24" y="0"/>
                    </a:cxn>
                    <a:cxn ang="0">
                      <a:pos x="0" y="0"/>
                    </a:cxn>
                    <a:cxn ang="0">
                      <a:pos x="0" y="38"/>
                    </a:cxn>
                    <a:cxn ang="0">
                      <a:pos x="47" y="51"/>
                    </a:cxn>
                    <a:cxn ang="0">
                      <a:pos x="51" y="61"/>
                    </a:cxn>
                    <a:cxn ang="0">
                      <a:pos x="79" y="57"/>
                    </a:cxn>
                    <a:cxn ang="0">
                      <a:pos x="95" y="73"/>
                    </a:cxn>
                    <a:cxn ang="0">
                      <a:pos x="146" y="85"/>
                    </a:cxn>
                    <a:cxn ang="0">
                      <a:pos x="146" y="85"/>
                    </a:cxn>
                  </a:cxnLst>
                  <a:rect l="0" t="0" r="r" b="b"/>
                  <a:pathLst>
                    <a:path w="146" h="85">
                      <a:moveTo>
                        <a:pt x="146" y="85"/>
                      </a:moveTo>
                      <a:lnTo>
                        <a:pt x="140" y="57"/>
                      </a:lnTo>
                      <a:lnTo>
                        <a:pt x="102" y="44"/>
                      </a:lnTo>
                      <a:lnTo>
                        <a:pt x="24" y="0"/>
                      </a:lnTo>
                      <a:lnTo>
                        <a:pt x="0" y="0"/>
                      </a:lnTo>
                      <a:lnTo>
                        <a:pt x="0" y="38"/>
                      </a:lnTo>
                      <a:lnTo>
                        <a:pt x="47" y="51"/>
                      </a:lnTo>
                      <a:lnTo>
                        <a:pt x="51" y="61"/>
                      </a:lnTo>
                      <a:lnTo>
                        <a:pt x="79" y="57"/>
                      </a:lnTo>
                      <a:lnTo>
                        <a:pt x="95" y="73"/>
                      </a:lnTo>
                      <a:lnTo>
                        <a:pt x="146" y="85"/>
                      </a:lnTo>
                      <a:lnTo>
                        <a:pt x="146" y="8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9" name="Freeform 249">
                  <a:extLst>
                    <a:ext uri="{FF2B5EF4-FFF2-40B4-BE49-F238E27FC236}">
                      <a16:creationId xmlns:a16="http://schemas.microsoft.com/office/drawing/2014/main" id="{127D5E21-6B92-4C2C-AF70-66B1D0F852AA}"/>
                    </a:ext>
                  </a:extLst>
                </p:cNvPr>
                <p:cNvSpPr>
                  <a:spLocks/>
                </p:cNvSpPr>
                <p:nvPr/>
              </p:nvSpPr>
              <p:spPr bwMode="auto">
                <a:xfrm>
                  <a:off x="4158" y="1875"/>
                  <a:ext cx="88" cy="106"/>
                </a:xfrm>
                <a:custGeom>
                  <a:avLst/>
                  <a:gdLst/>
                  <a:ahLst/>
                  <a:cxnLst>
                    <a:cxn ang="0">
                      <a:pos x="49" y="71"/>
                    </a:cxn>
                    <a:cxn ang="0">
                      <a:pos x="49" y="61"/>
                    </a:cxn>
                    <a:cxn ang="0">
                      <a:pos x="61" y="67"/>
                    </a:cxn>
                    <a:cxn ang="0">
                      <a:pos x="77" y="106"/>
                    </a:cxn>
                    <a:cxn ang="0">
                      <a:pos x="88" y="77"/>
                    </a:cxn>
                    <a:cxn ang="0">
                      <a:pos x="77" y="49"/>
                    </a:cxn>
                    <a:cxn ang="0">
                      <a:pos x="71" y="55"/>
                    </a:cxn>
                    <a:cxn ang="0">
                      <a:pos x="61" y="49"/>
                    </a:cxn>
                    <a:cxn ang="0">
                      <a:pos x="71" y="20"/>
                    </a:cxn>
                    <a:cxn ang="0">
                      <a:pos x="33" y="20"/>
                    </a:cxn>
                    <a:cxn ang="0">
                      <a:pos x="21" y="0"/>
                    </a:cxn>
                    <a:cxn ang="0">
                      <a:pos x="4" y="0"/>
                    </a:cxn>
                    <a:cxn ang="0">
                      <a:pos x="0" y="10"/>
                    </a:cxn>
                    <a:cxn ang="0">
                      <a:pos x="10" y="20"/>
                    </a:cxn>
                    <a:cxn ang="0">
                      <a:pos x="0" y="39"/>
                    </a:cxn>
                    <a:cxn ang="0">
                      <a:pos x="21" y="49"/>
                    </a:cxn>
                    <a:cxn ang="0">
                      <a:pos x="27" y="83"/>
                    </a:cxn>
                    <a:cxn ang="0">
                      <a:pos x="49" y="71"/>
                    </a:cxn>
                    <a:cxn ang="0">
                      <a:pos x="49" y="71"/>
                    </a:cxn>
                  </a:cxnLst>
                  <a:rect l="0" t="0" r="r" b="b"/>
                  <a:pathLst>
                    <a:path w="88" h="106">
                      <a:moveTo>
                        <a:pt x="49" y="71"/>
                      </a:moveTo>
                      <a:lnTo>
                        <a:pt x="49" y="61"/>
                      </a:lnTo>
                      <a:lnTo>
                        <a:pt x="61" y="67"/>
                      </a:lnTo>
                      <a:lnTo>
                        <a:pt x="77" y="106"/>
                      </a:lnTo>
                      <a:lnTo>
                        <a:pt x="88" y="77"/>
                      </a:lnTo>
                      <a:lnTo>
                        <a:pt x="77" y="49"/>
                      </a:lnTo>
                      <a:lnTo>
                        <a:pt x="71" y="55"/>
                      </a:lnTo>
                      <a:lnTo>
                        <a:pt x="61" y="49"/>
                      </a:lnTo>
                      <a:lnTo>
                        <a:pt x="71" y="20"/>
                      </a:lnTo>
                      <a:lnTo>
                        <a:pt x="33" y="20"/>
                      </a:lnTo>
                      <a:lnTo>
                        <a:pt x="21" y="0"/>
                      </a:lnTo>
                      <a:lnTo>
                        <a:pt x="4" y="0"/>
                      </a:lnTo>
                      <a:lnTo>
                        <a:pt x="0" y="10"/>
                      </a:lnTo>
                      <a:lnTo>
                        <a:pt x="10" y="20"/>
                      </a:lnTo>
                      <a:lnTo>
                        <a:pt x="0" y="39"/>
                      </a:lnTo>
                      <a:lnTo>
                        <a:pt x="21" y="49"/>
                      </a:lnTo>
                      <a:lnTo>
                        <a:pt x="27" y="83"/>
                      </a:lnTo>
                      <a:lnTo>
                        <a:pt x="49" y="71"/>
                      </a:lnTo>
                      <a:lnTo>
                        <a:pt x="49" y="7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0" name="Freeform 250">
                  <a:extLst>
                    <a:ext uri="{FF2B5EF4-FFF2-40B4-BE49-F238E27FC236}">
                      <a16:creationId xmlns:a16="http://schemas.microsoft.com/office/drawing/2014/main" id="{564CFC83-488A-4539-A617-97D73206B0C9}"/>
                    </a:ext>
                  </a:extLst>
                </p:cNvPr>
                <p:cNvSpPr>
                  <a:spLocks/>
                </p:cNvSpPr>
                <p:nvPr/>
              </p:nvSpPr>
              <p:spPr bwMode="auto">
                <a:xfrm>
                  <a:off x="4162" y="1828"/>
                  <a:ext cx="51" cy="41"/>
                </a:xfrm>
                <a:custGeom>
                  <a:avLst/>
                  <a:gdLst/>
                  <a:ahLst/>
                  <a:cxnLst>
                    <a:cxn ang="0">
                      <a:pos x="0" y="23"/>
                    </a:cxn>
                    <a:cxn ang="0">
                      <a:pos x="23" y="29"/>
                    </a:cxn>
                    <a:cxn ang="0">
                      <a:pos x="29" y="41"/>
                    </a:cxn>
                    <a:cxn ang="0">
                      <a:pos x="39" y="35"/>
                    </a:cxn>
                    <a:cxn ang="0">
                      <a:pos x="51" y="13"/>
                    </a:cxn>
                    <a:cxn ang="0">
                      <a:pos x="23" y="0"/>
                    </a:cxn>
                    <a:cxn ang="0">
                      <a:pos x="13" y="0"/>
                    </a:cxn>
                    <a:cxn ang="0">
                      <a:pos x="0" y="23"/>
                    </a:cxn>
                    <a:cxn ang="0">
                      <a:pos x="0" y="23"/>
                    </a:cxn>
                  </a:cxnLst>
                  <a:rect l="0" t="0" r="r" b="b"/>
                  <a:pathLst>
                    <a:path w="51" h="41">
                      <a:moveTo>
                        <a:pt x="0" y="23"/>
                      </a:moveTo>
                      <a:lnTo>
                        <a:pt x="23" y="29"/>
                      </a:lnTo>
                      <a:lnTo>
                        <a:pt x="29" y="41"/>
                      </a:lnTo>
                      <a:lnTo>
                        <a:pt x="39" y="35"/>
                      </a:lnTo>
                      <a:lnTo>
                        <a:pt x="51" y="13"/>
                      </a:lnTo>
                      <a:lnTo>
                        <a:pt x="23" y="0"/>
                      </a:lnTo>
                      <a:lnTo>
                        <a:pt x="13" y="0"/>
                      </a:lnTo>
                      <a:lnTo>
                        <a:pt x="0" y="23"/>
                      </a:lnTo>
                      <a:lnTo>
                        <a:pt x="0"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1" name="Freeform 251">
                  <a:extLst>
                    <a:ext uri="{FF2B5EF4-FFF2-40B4-BE49-F238E27FC236}">
                      <a16:creationId xmlns:a16="http://schemas.microsoft.com/office/drawing/2014/main" id="{3DF3C9F1-7EA0-4D7E-B7C2-55CA035F4F21}"/>
                    </a:ext>
                  </a:extLst>
                </p:cNvPr>
                <p:cNvSpPr>
                  <a:spLocks/>
                </p:cNvSpPr>
                <p:nvPr/>
              </p:nvSpPr>
              <p:spPr bwMode="auto">
                <a:xfrm>
                  <a:off x="4235" y="1828"/>
                  <a:ext cx="151" cy="325"/>
                </a:xfrm>
                <a:custGeom>
                  <a:avLst/>
                  <a:gdLst/>
                  <a:ahLst/>
                  <a:cxnLst>
                    <a:cxn ang="0">
                      <a:pos x="61" y="23"/>
                    </a:cxn>
                    <a:cxn ang="0">
                      <a:pos x="45" y="35"/>
                    </a:cxn>
                    <a:cxn ang="0">
                      <a:pos x="39" y="80"/>
                    </a:cxn>
                    <a:cxn ang="0">
                      <a:pos x="23" y="86"/>
                    </a:cxn>
                    <a:cxn ang="0">
                      <a:pos x="0" y="153"/>
                    </a:cxn>
                    <a:cxn ang="0">
                      <a:pos x="27" y="163"/>
                    </a:cxn>
                    <a:cxn ang="0">
                      <a:pos x="49" y="201"/>
                    </a:cxn>
                    <a:cxn ang="0">
                      <a:pos x="45" y="230"/>
                    </a:cxn>
                    <a:cxn ang="0">
                      <a:pos x="61" y="230"/>
                    </a:cxn>
                    <a:cxn ang="0">
                      <a:pos x="74" y="236"/>
                    </a:cxn>
                    <a:cxn ang="0">
                      <a:pos x="78" y="224"/>
                    </a:cxn>
                    <a:cxn ang="0">
                      <a:pos x="94" y="220"/>
                    </a:cxn>
                    <a:cxn ang="0">
                      <a:pos x="116" y="281"/>
                    </a:cxn>
                    <a:cxn ang="0">
                      <a:pos x="128" y="287"/>
                    </a:cxn>
                    <a:cxn ang="0">
                      <a:pos x="128" y="297"/>
                    </a:cxn>
                    <a:cxn ang="0">
                      <a:pos x="122" y="303"/>
                    </a:cxn>
                    <a:cxn ang="0">
                      <a:pos x="116" y="325"/>
                    </a:cxn>
                    <a:cxn ang="0">
                      <a:pos x="139" y="325"/>
                    </a:cxn>
                    <a:cxn ang="0">
                      <a:pos x="145" y="287"/>
                    </a:cxn>
                    <a:cxn ang="0">
                      <a:pos x="128" y="252"/>
                    </a:cxn>
                    <a:cxn ang="0">
                      <a:pos x="134" y="236"/>
                    </a:cxn>
                    <a:cxn ang="0">
                      <a:pos x="112" y="201"/>
                    </a:cxn>
                    <a:cxn ang="0">
                      <a:pos x="112" y="169"/>
                    </a:cxn>
                    <a:cxn ang="0">
                      <a:pos x="145" y="153"/>
                    </a:cxn>
                    <a:cxn ang="0">
                      <a:pos x="151" y="130"/>
                    </a:cxn>
                    <a:cxn ang="0">
                      <a:pos x="134" y="130"/>
                    </a:cxn>
                    <a:cxn ang="0">
                      <a:pos x="106" y="86"/>
                    </a:cxn>
                    <a:cxn ang="0">
                      <a:pos x="84" y="80"/>
                    </a:cxn>
                    <a:cxn ang="0">
                      <a:pos x="100" y="51"/>
                    </a:cxn>
                    <a:cxn ang="0">
                      <a:pos x="100" y="19"/>
                    </a:cxn>
                    <a:cxn ang="0">
                      <a:pos x="74" y="0"/>
                    </a:cxn>
                    <a:cxn ang="0">
                      <a:pos x="61" y="23"/>
                    </a:cxn>
                    <a:cxn ang="0">
                      <a:pos x="61" y="23"/>
                    </a:cxn>
                  </a:cxnLst>
                  <a:rect l="0" t="0" r="r" b="b"/>
                  <a:pathLst>
                    <a:path w="151" h="325">
                      <a:moveTo>
                        <a:pt x="61" y="23"/>
                      </a:moveTo>
                      <a:lnTo>
                        <a:pt x="45" y="35"/>
                      </a:lnTo>
                      <a:lnTo>
                        <a:pt x="39" y="80"/>
                      </a:lnTo>
                      <a:lnTo>
                        <a:pt x="23" y="86"/>
                      </a:lnTo>
                      <a:lnTo>
                        <a:pt x="0" y="153"/>
                      </a:lnTo>
                      <a:lnTo>
                        <a:pt x="27" y="163"/>
                      </a:lnTo>
                      <a:lnTo>
                        <a:pt x="49" y="201"/>
                      </a:lnTo>
                      <a:lnTo>
                        <a:pt x="45" y="230"/>
                      </a:lnTo>
                      <a:lnTo>
                        <a:pt x="61" y="230"/>
                      </a:lnTo>
                      <a:lnTo>
                        <a:pt x="74" y="236"/>
                      </a:lnTo>
                      <a:lnTo>
                        <a:pt x="78" y="224"/>
                      </a:lnTo>
                      <a:lnTo>
                        <a:pt x="94" y="220"/>
                      </a:lnTo>
                      <a:lnTo>
                        <a:pt x="116" y="281"/>
                      </a:lnTo>
                      <a:lnTo>
                        <a:pt x="128" y="287"/>
                      </a:lnTo>
                      <a:lnTo>
                        <a:pt x="128" y="297"/>
                      </a:lnTo>
                      <a:lnTo>
                        <a:pt x="122" y="303"/>
                      </a:lnTo>
                      <a:lnTo>
                        <a:pt x="116" y="325"/>
                      </a:lnTo>
                      <a:lnTo>
                        <a:pt x="139" y="325"/>
                      </a:lnTo>
                      <a:lnTo>
                        <a:pt x="145" y="287"/>
                      </a:lnTo>
                      <a:lnTo>
                        <a:pt x="128" y="252"/>
                      </a:lnTo>
                      <a:lnTo>
                        <a:pt x="134" y="236"/>
                      </a:lnTo>
                      <a:lnTo>
                        <a:pt x="112" y="201"/>
                      </a:lnTo>
                      <a:lnTo>
                        <a:pt x="112" y="169"/>
                      </a:lnTo>
                      <a:lnTo>
                        <a:pt x="145" y="153"/>
                      </a:lnTo>
                      <a:lnTo>
                        <a:pt x="151" y="130"/>
                      </a:lnTo>
                      <a:lnTo>
                        <a:pt x="134" y="130"/>
                      </a:lnTo>
                      <a:lnTo>
                        <a:pt x="106" y="86"/>
                      </a:lnTo>
                      <a:lnTo>
                        <a:pt x="84" y="80"/>
                      </a:lnTo>
                      <a:lnTo>
                        <a:pt x="100" y="51"/>
                      </a:lnTo>
                      <a:lnTo>
                        <a:pt x="100" y="19"/>
                      </a:lnTo>
                      <a:lnTo>
                        <a:pt x="74" y="0"/>
                      </a:lnTo>
                      <a:lnTo>
                        <a:pt x="61" y="23"/>
                      </a:lnTo>
                      <a:lnTo>
                        <a:pt x="61"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2" name="Freeform 252">
                  <a:extLst>
                    <a:ext uri="{FF2B5EF4-FFF2-40B4-BE49-F238E27FC236}">
                      <a16:creationId xmlns:a16="http://schemas.microsoft.com/office/drawing/2014/main" id="{530ED73C-02D4-4F88-B9FE-0BA2F17C231B}"/>
                    </a:ext>
                  </a:extLst>
                </p:cNvPr>
                <p:cNvSpPr>
                  <a:spLocks/>
                </p:cNvSpPr>
                <p:nvPr/>
              </p:nvSpPr>
              <p:spPr bwMode="auto">
                <a:xfrm>
                  <a:off x="4347" y="1981"/>
                  <a:ext cx="144" cy="278"/>
                </a:xfrm>
                <a:custGeom>
                  <a:avLst/>
                  <a:gdLst/>
                  <a:ahLst/>
                  <a:cxnLst>
                    <a:cxn ang="0">
                      <a:pos x="0" y="16"/>
                    </a:cxn>
                    <a:cxn ang="0">
                      <a:pos x="0" y="48"/>
                    </a:cxn>
                    <a:cxn ang="0">
                      <a:pos x="22" y="83"/>
                    </a:cxn>
                    <a:cxn ang="0">
                      <a:pos x="16" y="99"/>
                    </a:cxn>
                    <a:cxn ang="0">
                      <a:pos x="33" y="134"/>
                    </a:cxn>
                    <a:cxn ang="0">
                      <a:pos x="27" y="172"/>
                    </a:cxn>
                    <a:cxn ang="0">
                      <a:pos x="16" y="172"/>
                    </a:cxn>
                    <a:cxn ang="0">
                      <a:pos x="22" y="201"/>
                    </a:cxn>
                    <a:cxn ang="0">
                      <a:pos x="16" y="233"/>
                    </a:cxn>
                    <a:cxn ang="0">
                      <a:pos x="27" y="233"/>
                    </a:cxn>
                    <a:cxn ang="0">
                      <a:pos x="61" y="272"/>
                    </a:cxn>
                    <a:cxn ang="0">
                      <a:pos x="77" y="278"/>
                    </a:cxn>
                    <a:cxn ang="0">
                      <a:pos x="100" y="272"/>
                    </a:cxn>
                    <a:cxn ang="0">
                      <a:pos x="71" y="256"/>
                    </a:cxn>
                    <a:cxn ang="0">
                      <a:pos x="65" y="247"/>
                    </a:cxn>
                    <a:cxn ang="0">
                      <a:pos x="61" y="241"/>
                    </a:cxn>
                    <a:cxn ang="0">
                      <a:pos x="57" y="235"/>
                    </a:cxn>
                    <a:cxn ang="0">
                      <a:pos x="55" y="233"/>
                    </a:cxn>
                    <a:cxn ang="0">
                      <a:pos x="53" y="231"/>
                    </a:cxn>
                    <a:cxn ang="0">
                      <a:pos x="53" y="229"/>
                    </a:cxn>
                    <a:cxn ang="0">
                      <a:pos x="53" y="225"/>
                    </a:cxn>
                    <a:cxn ang="0">
                      <a:pos x="53" y="217"/>
                    </a:cxn>
                    <a:cxn ang="0">
                      <a:pos x="53" y="215"/>
                    </a:cxn>
                    <a:cxn ang="0">
                      <a:pos x="55" y="211"/>
                    </a:cxn>
                    <a:cxn ang="0">
                      <a:pos x="39" y="205"/>
                    </a:cxn>
                    <a:cxn ang="0">
                      <a:pos x="33" y="189"/>
                    </a:cxn>
                    <a:cxn ang="0">
                      <a:pos x="45" y="172"/>
                    </a:cxn>
                    <a:cxn ang="0">
                      <a:pos x="45" y="128"/>
                    </a:cxn>
                    <a:cxn ang="0">
                      <a:pos x="61" y="134"/>
                    </a:cxn>
                    <a:cxn ang="0">
                      <a:pos x="61" y="144"/>
                    </a:cxn>
                    <a:cxn ang="0">
                      <a:pos x="87" y="162"/>
                    </a:cxn>
                    <a:cxn ang="0">
                      <a:pos x="94" y="172"/>
                    </a:cxn>
                    <a:cxn ang="0">
                      <a:pos x="106" y="178"/>
                    </a:cxn>
                    <a:cxn ang="0">
                      <a:pos x="116" y="172"/>
                    </a:cxn>
                    <a:cxn ang="0">
                      <a:pos x="100" y="156"/>
                    </a:cxn>
                    <a:cxn ang="0">
                      <a:pos x="87" y="134"/>
                    </a:cxn>
                    <a:cxn ang="0">
                      <a:pos x="100" y="115"/>
                    </a:cxn>
                    <a:cxn ang="0">
                      <a:pos x="132" y="115"/>
                    </a:cxn>
                    <a:cxn ang="0">
                      <a:pos x="144" y="95"/>
                    </a:cxn>
                    <a:cxn ang="0">
                      <a:pos x="110" y="44"/>
                    </a:cxn>
                    <a:cxn ang="0">
                      <a:pos x="94" y="38"/>
                    </a:cxn>
                    <a:cxn ang="0">
                      <a:pos x="87" y="55"/>
                    </a:cxn>
                    <a:cxn ang="0">
                      <a:pos x="71" y="38"/>
                    </a:cxn>
                    <a:cxn ang="0">
                      <a:pos x="67" y="55"/>
                    </a:cxn>
                    <a:cxn ang="0">
                      <a:pos x="55" y="55"/>
                    </a:cxn>
                    <a:cxn ang="0">
                      <a:pos x="49" y="16"/>
                    </a:cxn>
                    <a:cxn ang="0">
                      <a:pos x="33" y="0"/>
                    </a:cxn>
                    <a:cxn ang="0">
                      <a:pos x="0" y="16"/>
                    </a:cxn>
                    <a:cxn ang="0">
                      <a:pos x="0" y="16"/>
                    </a:cxn>
                  </a:cxnLst>
                  <a:rect l="0" t="0" r="r" b="b"/>
                  <a:pathLst>
                    <a:path w="144" h="278">
                      <a:moveTo>
                        <a:pt x="0" y="16"/>
                      </a:moveTo>
                      <a:lnTo>
                        <a:pt x="0" y="48"/>
                      </a:lnTo>
                      <a:lnTo>
                        <a:pt x="22" y="83"/>
                      </a:lnTo>
                      <a:lnTo>
                        <a:pt x="16" y="99"/>
                      </a:lnTo>
                      <a:lnTo>
                        <a:pt x="33" y="134"/>
                      </a:lnTo>
                      <a:lnTo>
                        <a:pt x="27" y="172"/>
                      </a:lnTo>
                      <a:lnTo>
                        <a:pt x="16" y="172"/>
                      </a:lnTo>
                      <a:lnTo>
                        <a:pt x="22" y="201"/>
                      </a:lnTo>
                      <a:lnTo>
                        <a:pt x="16" y="233"/>
                      </a:lnTo>
                      <a:lnTo>
                        <a:pt x="27" y="233"/>
                      </a:lnTo>
                      <a:lnTo>
                        <a:pt x="61" y="272"/>
                      </a:lnTo>
                      <a:lnTo>
                        <a:pt x="77" y="278"/>
                      </a:lnTo>
                      <a:lnTo>
                        <a:pt x="100" y="272"/>
                      </a:lnTo>
                      <a:lnTo>
                        <a:pt x="71" y="256"/>
                      </a:lnTo>
                      <a:lnTo>
                        <a:pt x="65" y="247"/>
                      </a:lnTo>
                      <a:lnTo>
                        <a:pt x="61" y="241"/>
                      </a:lnTo>
                      <a:lnTo>
                        <a:pt x="57" y="235"/>
                      </a:lnTo>
                      <a:lnTo>
                        <a:pt x="55" y="233"/>
                      </a:lnTo>
                      <a:lnTo>
                        <a:pt x="53" y="231"/>
                      </a:lnTo>
                      <a:lnTo>
                        <a:pt x="53" y="229"/>
                      </a:lnTo>
                      <a:lnTo>
                        <a:pt x="53" y="225"/>
                      </a:lnTo>
                      <a:lnTo>
                        <a:pt x="53" y="217"/>
                      </a:lnTo>
                      <a:lnTo>
                        <a:pt x="53" y="215"/>
                      </a:lnTo>
                      <a:lnTo>
                        <a:pt x="55" y="211"/>
                      </a:lnTo>
                      <a:lnTo>
                        <a:pt x="39" y="205"/>
                      </a:lnTo>
                      <a:lnTo>
                        <a:pt x="33" y="189"/>
                      </a:lnTo>
                      <a:lnTo>
                        <a:pt x="45" y="172"/>
                      </a:lnTo>
                      <a:lnTo>
                        <a:pt x="45" y="128"/>
                      </a:lnTo>
                      <a:lnTo>
                        <a:pt x="61" y="134"/>
                      </a:lnTo>
                      <a:lnTo>
                        <a:pt x="61" y="144"/>
                      </a:lnTo>
                      <a:lnTo>
                        <a:pt x="87" y="162"/>
                      </a:lnTo>
                      <a:lnTo>
                        <a:pt x="94" y="172"/>
                      </a:lnTo>
                      <a:lnTo>
                        <a:pt x="106" y="178"/>
                      </a:lnTo>
                      <a:lnTo>
                        <a:pt x="116" y="172"/>
                      </a:lnTo>
                      <a:lnTo>
                        <a:pt x="100" y="156"/>
                      </a:lnTo>
                      <a:lnTo>
                        <a:pt x="87" y="134"/>
                      </a:lnTo>
                      <a:lnTo>
                        <a:pt x="100" y="115"/>
                      </a:lnTo>
                      <a:lnTo>
                        <a:pt x="132" y="115"/>
                      </a:lnTo>
                      <a:lnTo>
                        <a:pt x="144" y="95"/>
                      </a:lnTo>
                      <a:lnTo>
                        <a:pt x="110" y="44"/>
                      </a:lnTo>
                      <a:lnTo>
                        <a:pt x="94" y="38"/>
                      </a:lnTo>
                      <a:lnTo>
                        <a:pt x="87" y="55"/>
                      </a:lnTo>
                      <a:lnTo>
                        <a:pt x="71" y="38"/>
                      </a:lnTo>
                      <a:lnTo>
                        <a:pt x="67" y="55"/>
                      </a:lnTo>
                      <a:lnTo>
                        <a:pt x="55" y="55"/>
                      </a:lnTo>
                      <a:lnTo>
                        <a:pt x="49" y="16"/>
                      </a:lnTo>
                      <a:lnTo>
                        <a:pt x="33" y="0"/>
                      </a:lnTo>
                      <a:lnTo>
                        <a:pt x="0" y="16"/>
                      </a:lnTo>
                      <a:lnTo>
                        <a:pt x="0"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3" name="Freeform 253">
                  <a:extLst>
                    <a:ext uri="{FF2B5EF4-FFF2-40B4-BE49-F238E27FC236}">
                      <a16:creationId xmlns:a16="http://schemas.microsoft.com/office/drawing/2014/main" id="{0A09CABD-56E3-4DB3-9346-2E4176F59804}"/>
                    </a:ext>
                  </a:extLst>
                </p:cNvPr>
                <p:cNvSpPr>
                  <a:spLocks/>
                </p:cNvSpPr>
                <p:nvPr/>
              </p:nvSpPr>
              <p:spPr bwMode="auto">
                <a:xfrm>
                  <a:off x="4380" y="1942"/>
                  <a:ext cx="138" cy="167"/>
                </a:xfrm>
                <a:custGeom>
                  <a:avLst/>
                  <a:gdLst/>
                  <a:ahLst/>
                  <a:cxnLst>
                    <a:cxn ang="0">
                      <a:pos x="28" y="0"/>
                    </a:cxn>
                    <a:cxn ang="0">
                      <a:pos x="6" y="16"/>
                    </a:cxn>
                    <a:cxn ang="0">
                      <a:pos x="0" y="39"/>
                    </a:cxn>
                    <a:cxn ang="0">
                      <a:pos x="16" y="55"/>
                    </a:cxn>
                    <a:cxn ang="0">
                      <a:pos x="22" y="94"/>
                    </a:cxn>
                    <a:cxn ang="0">
                      <a:pos x="34" y="94"/>
                    </a:cxn>
                    <a:cxn ang="0">
                      <a:pos x="38" y="77"/>
                    </a:cxn>
                    <a:cxn ang="0">
                      <a:pos x="54" y="94"/>
                    </a:cxn>
                    <a:cxn ang="0">
                      <a:pos x="61" y="77"/>
                    </a:cxn>
                    <a:cxn ang="0">
                      <a:pos x="77" y="83"/>
                    </a:cxn>
                    <a:cxn ang="0">
                      <a:pos x="111" y="134"/>
                    </a:cxn>
                    <a:cxn ang="0">
                      <a:pos x="99" y="154"/>
                    </a:cxn>
                    <a:cxn ang="0">
                      <a:pos x="117" y="167"/>
                    </a:cxn>
                    <a:cxn ang="0">
                      <a:pos x="121" y="154"/>
                    </a:cxn>
                    <a:cxn ang="0">
                      <a:pos x="138" y="150"/>
                    </a:cxn>
                    <a:cxn ang="0">
                      <a:pos x="134" y="122"/>
                    </a:cxn>
                    <a:cxn ang="0">
                      <a:pos x="77" y="67"/>
                    </a:cxn>
                    <a:cxn ang="0">
                      <a:pos x="28" y="0"/>
                    </a:cxn>
                    <a:cxn ang="0">
                      <a:pos x="28" y="0"/>
                    </a:cxn>
                  </a:cxnLst>
                  <a:rect l="0" t="0" r="r" b="b"/>
                  <a:pathLst>
                    <a:path w="138" h="167">
                      <a:moveTo>
                        <a:pt x="28" y="0"/>
                      </a:moveTo>
                      <a:lnTo>
                        <a:pt x="6" y="16"/>
                      </a:lnTo>
                      <a:lnTo>
                        <a:pt x="0" y="39"/>
                      </a:lnTo>
                      <a:lnTo>
                        <a:pt x="16" y="55"/>
                      </a:lnTo>
                      <a:lnTo>
                        <a:pt x="22" y="94"/>
                      </a:lnTo>
                      <a:lnTo>
                        <a:pt x="34" y="94"/>
                      </a:lnTo>
                      <a:lnTo>
                        <a:pt x="38" y="77"/>
                      </a:lnTo>
                      <a:lnTo>
                        <a:pt x="54" y="94"/>
                      </a:lnTo>
                      <a:lnTo>
                        <a:pt x="61" y="77"/>
                      </a:lnTo>
                      <a:lnTo>
                        <a:pt x="77" y="83"/>
                      </a:lnTo>
                      <a:lnTo>
                        <a:pt x="111" y="134"/>
                      </a:lnTo>
                      <a:lnTo>
                        <a:pt x="99" y="154"/>
                      </a:lnTo>
                      <a:lnTo>
                        <a:pt x="117" y="167"/>
                      </a:lnTo>
                      <a:lnTo>
                        <a:pt x="121" y="154"/>
                      </a:lnTo>
                      <a:lnTo>
                        <a:pt x="138" y="150"/>
                      </a:lnTo>
                      <a:lnTo>
                        <a:pt x="134" y="122"/>
                      </a:lnTo>
                      <a:lnTo>
                        <a:pt x="77" y="67"/>
                      </a:lnTo>
                      <a:lnTo>
                        <a:pt x="28" y="0"/>
                      </a:lnTo>
                      <a:lnTo>
                        <a:pt x="28"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4" name="Freeform 254">
                  <a:extLst>
                    <a:ext uri="{FF2B5EF4-FFF2-40B4-BE49-F238E27FC236}">
                      <a16:creationId xmlns:a16="http://schemas.microsoft.com/office/drawing/2014/main" id="{4FF856FB-603D-4379-88BF-CC884823362C}"/>
                    </a:ext>
                  </a:extLst>
                </p:cNvPr>
                <p:cNvSpPr>
                  <a:spLocks/>
                </p:cNvSpPr>
                <p:nvPr/>
              </p:nvSpPr>
              <p:spPr bwMode="auto">
                <a:xfrm>
                  <a:off x="4408" y="1924"/>
                  <a:ext cx="150" cy="278"/>
                </a:xfrm>
                <a:custGeom>
                  <a:avLst/>
                  <a:gdLst/>
                  <a:ahLst/>
                  <a:cxnLst>
                    <a:cxn ang="0">
                      <a:pos x="106" y="34"/>
                    </a:cxn>
                    <a:cxn ang="0">
                      <a:pos x="45" y="0"/>
                    </a:cxn>
                    <a:cxn ang="0">
                      <a:pos x="0" y="18"/>
                    </a:cxn>
                    <a:cxn ang="0">
                      <a:pos x="49" y="85"/>
                    </a:cxn>
                    <a:cxn ang="0">
                      <a:pos x="106" y="140"/>
                    </a:cxn>
                    <a:cxn ang="0">
                      <a:pos x="116" y="195"/>
                    </a:cxn>
                    <a:cxn ang="0">
                      <a:pos x="93" y="239"/>
                    </a:cxn>
                    <a:cxn ang="0">
                      <a:pos x="71" y="252"/>
                    </a:cxn>
                    <a:cxn ang="0">
                      <a:pos x="71" y="278"/>
                    </a:cxn>
                    <a:cxn ang="0">
                      <a:pos x="89" y="268"/>
                    </a:cxn>
                    <a:cxn ang="0">
                      <a:pos x="100" y="252"/>
                    </a:cxn>
                    <a:cxn ang="0">
                      <a:pos x="116" y="252"/>
                    </a:cxn>
                    <a:cxn ang="0">
                      <a:pos x="132" y="235"/>
                    </a:cxn>
                    <a:cxn ang="0">
                      <a:pos x="150" y="223"/>
                    </a:cxn>
                    <a:cxn ang="0">
                      <a:pos x="150" y="207"/>
                    </a:cxn>
                    <a:cxn ang="0">
                      <a:pos x="138" y="156"/>
                    </a:cxn>
                    <a:cxn ang="0">
                      <a:pos x="100" y="118"/>
                    </a:cxn>
                    <a:cxn ang="0">
                      <a:pos x="67" y="67"/>
                    </a:cxn>
                    <a:cxn ang="0">
                      <a:pos x="77" y="45"/>
                    </a:cxn>
                    <a:cxn ang="0">
                      <a:pos x="106" y="34"/>
                    </a:cxn>
                    <a:cxn ang="0">
                      <a:pos x="106" y="34"/>
                    </a:cxn>
                  </a:cxnLst>
                  <a:rect l="0" t="0" r="r" b="b"/>
                  <a:pathLst>
                    <a:path w="150" h="278">
                      <a:moveTo>
                        <a:pt x="106" y="34"/>
                      </a:moveTo>
                      <a:lnTo>
                        <a:pt x="45" y="0"/>
                      </a:lnTo>
                      <a:lnTo>
                        <a:pt x="0" y="18"/>
                      </a:lnTo>
                      <a:lnTo>
                        <a:pt x="49" y="85"/>
                      </a:lnTo>
                      <a:lnTo>
                        <a:pt x="106" y="140"/>
                      </a:lnTo>
                      <a:lnTo>
                        <a:pt x="116" y="195"/>
                      </a:lnTo>
                      <a:lnTo>
                        <a:pt x="93" y="239"/>
                      </a:lnTo>
                      <a:lnTo>
                        <a:pt x="71" y="252"/>
                      </a:lnTo>
                      <a:lnTo>
                        <a:pt x="71" y="278"/>
                      </a:lnTo>
                      <a:lnTo>
                        <a:pt x="89" y="268"/>
                      </a:lnTo>
                      <a:lnTo>
                        <a:pt x="100" y="252"/>
                      </a:lnTo>
                      <a:lnTo>
                        <a:pt x="116" y="252"/>
                      </a:lnTo>
                      <a:lnTo>
                        <a:pt x="132" y="235"/>
                      </a:lnTo>
                      <a:lnTo>
                        <a:pt x="150" y="223"/>
                      </a:lnTo>
                      <a:lnTo>
                        <a:pt x="150" y="207"/>
                      </a:lnTo>
                      <a:lnTo>
                        <a:pt x="138" y="156"/>
                      </a:lnTo>
                      <a:lnTo>
                        <a:pt x="100" y="118"/>
                      </a:lnTo>
                      <a:lnTo>
                        <a:pt x="67" y="67"/>
                      </a:lnTo>
                      <a:lnTo>
                        <a:pt x="77" y="45"/>
                      </a:lnTo>
                      <a:lnTo>
                        <a:pt x="106" y="34"/>
                      </a:lnTo>
                      <a:lnTo>
                        <a:pt x="106" y="34"/>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5" name="Freeform 255">
                  <a:extLst>
                    <a:ext uri="{FF2B5EF4-FFF2-40B4-BE49-F238E27FC236}">
                      <a16:creationId xmlns:a16="http://schemas.microsoft.com/office/drawing/2014/main" id="{D08C3A83-B14A-47C3-A188-653443B01A5A}"/>
                    </a:ext>
                  </a:extLst>
                </p:cNvPr>
                <p:cNvSpPr>
                  <a:spLocks/>
                </p:cNvSpPr>
                <p:nvPr/>
              </p:nvSpPr>
              <p:spPr bwMode="auto">
                <a:xfrm>
                  <a:off x="4434" y="2092"/>
                  <a:ext cx="90" cy="84"/>
                </a:xfrm>
                <a:custGeom>
                  <a:avLst/>
                  <a:gdLst/>
                  <a:ahLst/>
                  <a:cxnLst>
                    <a:cxn ang="0">
                      <a:pos x="84" y="0"/>
                    </a:cxn>
                    <a:cxn ang="0">
                      <a:pos x="67" y="4"/>
                    </a:cxn>
                    <a:cxn ang="0">
                      <a:pos x="63" y="17"/>
                    </a:cxn>
                    <a:cxn ang="0">
                      <a:pos x="45" y="4"/>
                    </a:cxn>
                    <a:cxn ang="0">
                      <a:pos x="13" y="4"/>
                    </a:cxn>
                    <a:cxn ang="0">
                      <a:pos x="0" y="23"/>
                    </a:cxn>
                    <a:cxn ang="0">
                      <a:pos x="13" y="45"/>
                    </a:cxn>
                    <a:cxn ang="0">
                      <a:pos x="29" y="61"/>
                    </a:cxn>
                    <a:cxn ang="0">
                      <a:pos x="19" y="67"/>
                    </a:cxn>
                    <a:cxn ang="0">
                      <a:pos x="45" y="84"/>
                    </a:cxn>
                    <a:cxn ang="0">
                      <a:pos x="67" y="71"/>
                    </a:cxn>
                    <a:cxn ang="0">
                      <a:pos x="90" y="27"/>
                    </a:cxn>
                    <a:cxn ang="0">
                      <a:pos x="84" y="0"/>
                    </a:cxn>
                    <a:cxn ang="0">
                      <a:pos x="84" y="0"/>
                    </a:cxn>
                  </a:cxnLst>
                  <a:rect l="0" t="0" r="r" b="b"/>
                  <a:pathLst>
                    <a:path w="90" h="84">
                      <a:moveTo>
                        <a:pt x="84" y="0"/>
                      </a:moveTo>
                      <a:lnTo>
                        <a:pt x="67" y="4"/>
                      </a:lnTo>
                      <a:lnTo>
                        <a:pt x="63" y="17"/>
                      </a:lnTo>
                      <a:lnTo>
                        <a:pt x="45" y="4"/>
                      </a:lnTo>
                      <a:lnTo>
                        <a:pt x="13" y="4"/>
                      </a:lnTo>
                      <a:lnTo>
                        <a:pt x="0" y="23"/>
                      </a:lnTo>
                      <a:lnTo>
                        <a:pt x="13" y="45"/>
                      </a:lnTo>
                      <a:lnTo>
                        <a:pt x="29" y="61"/>
                      </a:lnTo>
                      <a:lnTo>
                        <a:pt x="19" y="67"/>
                      </a:lnTo>
                      <a:lnTo>
                        <a:pt x="45" y="84"/>
                      </a:lnTo>
                      <a:lnTo>
                        <a:pt x="67" y="71"/>
                      </a:lnTo>
                      <a:lnTo>
                        <a:pt x="90" y="27"/>
                      </a:lnTo>
                      <a:lnTo>
                        <a:pt x="84" y="0"/>
                      </a:lnTo>
                      <a:lnTo>
                        <a:pt x="84"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6" name="Freeform 256">
                  <a:extLst>
                    <a:ext uri="{FF2B5EF4-FFF2-40B4-BE49-F238E27FC236}">
                      <a16:creationId xmlns:a16="http://schemas.microsoft.com/office/drawing/2014/main" id="{47839EA7-8D50-41B3-93C5-2D58FA413DFF}"/>
                    </a:ext>
                  </a:extLst>
                </p:cNvPr>
                <p:cNvSpPr>
                  <a:spLocks/>
                </p:cNvSpPr>
                <p:nvPr/>
              </p:nvSpPr>
              <p:spPr bwMode="auto">
                <a:xfrm>
                  <a:off x="4558" y="2570"/>
                  <a:ext cx="717" cy="542"/>
                </a:xfrm>
                <a:custGeom>
                  <a:avLst/>
                  <a:gdLst/>
                  <a:ahLst/>
                  <a:cxnLst>
                    <a:cxn ang="0">
                      <a:pos x="601" y="63"/>
                    </a:cxn>
                    <a:cxn ang="0">
                      <a:pos x="589" y="0"/>
                    </a:cxn>
                    <a:cxn ang="0">
                      <a:pos x="557" y="95"/>
                    </a:cxn>
                    <a:cxn ang="0">
                      <a:pos x="518" y="130"/>
                    </a:cxn>
                    <a:cxn ang="0">
                      <a:pos x="484" y="101"/>
                    </a:cxn>
                    <a:cxn ang="0">
                      <a:pos x="451" y="79"/>
                    </a:cxn>
                    <a:cxn ang="0">
                      <a:pos x="479" y="34"/>
                    </a:cxn>
                    <a:cxn ang="0">
                      <a:pos x="473" y="28"/>
                    </a:cxn>
                    <a:cxn ang="0">
                      <a:pos x="439" y="22"/>
                    </a:cxn>
                    <a:cxn ang="0">
                      <a:pos x="396" y="6"/>
                    </a:cxn>
                    <a:cxn ang="0">
                      <a:pos x="384" y="34"/>
                    </a:cxn>
                    <a:cxn ang="0">
                      <a:pos x="350" y="63"/>
                    </a:cxn>
                    <a:cxn ang="0">
                      <a:pos x="323" y="85"/>
                    </a:cxn>
                    <a:cxn ang="0">
                      <a:pos x="289" y="57"/>
                    </a:cxn>
                    <a:cxn ang="0">
                      <a:pos x="278" y="73"/>
                    </a:cxn>
                    <a:cxn ang="0">
                      <a:pos x="262" y="89"/>
                    </a:cxn>
                    <a:cxn ang="0">
                      <a:pos x="240" y="107"/>
                    </a:cxn>
                    <a:cxn ang="0">
                      <a:pos x="228" y="117"/>
                    </a:cxn>
                    <a:cxn ang="0">
                      <a:pos x="211" y="140"/>
                    </a:cxn>
                    <a:cxn ang="0">
                      <a:pos x="134" y="178"/>
                    </a:cxn>
                    <a:cxn ang="0">
                      <a:pos x="102" y="191"/>
                    </a:cxn>
                    <a:cxn ang="0">
                      <a:pos x="51" y="229"/>
                    </a:cxn>
                    <a:cxn ang="0">
                      <a:pos x="39" y="245"/>
                    </a:cxn>
                    <a:cxn ang="0">
                      <a:pos x="45" y="286"/>
                    </a:cxn>
                    <a:cxn ang="0">
                      <a:pos x="19" y="290"/>
                    </a:cxn>
                    <a:cxn ang="0">
                      <a:pos x="23" y="375"/>
                    </a:cxn>
                    <a:cxn ang="0">
                      <a:pos x="19" y="436"/>
                    </a:cxn>
                    <a:cxn ang="0">
                      <a:pos x="12" y="459"/>
                    </a:cxn>
                    <a:cxn ang="0">
                      <a:pos x="90" y="446"/>
                    </a:cxn>
                    <a:cxn ang="0">
                      <a:pos x="163" y="424"/>
                    </a:cxn>
                    <a:cxn ang="0">
                      <a:pos x="256" y="402"/>
                    </a:cxn>
                    <a:cxn ang="0">
                      <a:pos x="295" y="398"/>
                    </a:cxn>
                    <a:cxn ang="0">
                      <a:pos x="333" y="424"/>
                    </a:cxn>
                    <a:cxn ang="0">
                      <a:pos x="345" y="459"/>
                    </a:cxn>
                    <a:cxn ang="0">
                      <a:pos x="368" y="465"/>
                    </a:cxn>
                    <a:cxn ang="0">
                      <a:pos x="378" y="475"/>
                    </a:cxn>
                    <a:cxn ang="0">
                      <a:pos x="400" y="497"/>
                    </a:cxn>
                    <a:cxn ang="0">
                      <a:pos x="400" y="532"/>
                    </a:cxn>
                    <a:cxn ang="0">
                      <a:pos x="439" y="542"/>
                    </a:cxn>
                    <a:cxn ang="0">
                      <a:pos x="479" y="542"/>
                    </a:cxn>
                    <a:cxn ang="0">
                      <a:pos x="544" y="520"/>
                    </a:cxn>
                    <a:cxn ang="0">
                      <a:pos x="563" y="497"/>
                    </a:cxn>
                    <a:cxn ang="0">
                      <a:pos x="624" y="442"/>
                    </a:cxn>
                    <a:cxn ang="0">
                      <a:pos x="652" y="418"/>
                    </a:cxn>
                    <a:cxn ang="0">
                      <a:pos x="707" y="308"/>
                    </a:cxn>
                    <a:cxn ang="0">
                      <a:pos x="685" y="241"/>
                    </a:cxn>
                    <a:cxn ang="0">
                      <a:pos x="672" y="223"/>
                    </a:cxn>
                    <a:cxn ang="0">
                      <a:pos x="640" y="162"/>
                    </a:cxn>
                    <a:cxn ang="0">
                      <a:pos x="624" y="79"/>
                    </a:cxn>
                  </a:cxnLst>
                  <a:rect l="0" t="0" r="r" b="b"/>
                  <a:pathLst>
                    <a:path w="717" h="542">
                      <a:moveTo>
                        <a:pt x="624" y="79"/>
                      </a:moveTo>
                      <a:lnTo>
                        <a:pt x="601" y="63"/>
                      </a:lnTo>
                      <a:lnTo>
                        <a:pt x="605" y="34"/>
                      </a:lnTo>
                      <a:lnTo>
                        <a:pt x="589" y="0"/>
                      </a:lnTo>
                      <a:lnTo>
                        <a:pt x="573" y="18"/>
                      </a:lnTo>
                      <a:lnTo>
                        <a:pt x="557" y="95"/>
                      </a:lnTo>
                      <a:lnTo>
                        <a:pt x="534" y="130"/>
                      </a:lnTo>
                      <a:lnTo>
                        <a:pt x="518" y="130"/>
                      </a:lnTo>
                      <a:lnTo>
                        <a:pt x="496" y="111"/>
                      </a:lnTo>
                      <a:lnTo>
                        <a:pt x="484" y="101"/>
                      </a:lnTo>
                      <a:lnTo>
                        <a:pt x="467" y="95"/>
                      </a:lnTo>
                      <a:lnTo>
                        <a:pt x="451" y="79"/>
                      </a:lnTo>
                      <a:lnTo>
                        <a:pt x="473" y="50"/>
                      </a:lnTo>
                      <a:lnTo>
                        <a:pt x="479" y="34"/>
                      </a:lnTo>
                      <a:lnTo>
                        <a:pt x="479" y="22"/>
                      </a:lnTo>
                      <a:lnTo>
                        <a:pt x="473" y="28"/>
                      </a:lnTo>
                      <a:lnTo>
                        <a:pt x="461" y="22"/>
                      </a:lnTo>
                      <a:lnTo>
                        <a:pt x="439" y="22"/>
                      </a:lnTo>
                      <a:lnTo>
                        <a:pt x="412" y="0"/>
                      </a:lnTo>
                      <a:lnTo>
                        <a:pt x="396" y="6"/>
                      </a:lnTo>
                      <a:lnTo>
                        <a:pt x="406" y="28"/>
                      </a:lnTo>
                      <a:lnTo>
                        <a:pt x="384" y="34"/>
                      </a:lnTo>
                      <a:lnTo>
                        <a:pt x="362" y="44"/>
                      </a:lnTo>
                      <a:lnTo>
                        <a:pt x="350" y="63"/>
                      </a:lnTo>
                      <a:lnTo>
                        <a:pt x="350" y="85"/>
                      </a:lnTo>
                      <a:lnTo>
                        <a:pt x="323" y="85"/>
                      </a:lnTo>
                      <a:lnTo>
                        <a:pt x="317" y="63"/>
                      </a:lnTo>
                      <a:lnTo>
                        <a:pt x="289" y="57"/>
                      </a:lnTo>
                      <a:lnTo>
                        <a:pt x="289" y="67"/>
                      </a:lnTo>
                      <a:lnTo>
                        <a:pt x="278" y="73"/>
                      </a:lnTo>
                      <a:lnTo>
                        <a:pt x="268" y="89"/>
                      </a:lnTo>
                      <a:lnTo>
                        <a:pt x="262" y="89"/>
                      </a:lnTo>
                      <a:lnTo>
                        <a:pt x="262" y="107"/>
                      </a:lnTo>
                      <a:lnTo>
                        <a:pt x="240" y="107"/>
                      </a:lnTo>
                      <a:lnTo>
                        <a:pt x="234" y="130"/>
                      </a:lnTo>
                      <a:lnTo>
                        <a:pt x="228" y="117"/>
                      </a:lnTo>
                      <a:lnTo>
                        <a:pt x="211" y="124"/>
                      </a:lnTo>
                      <a:lnTo>
                        <a:pt x="211" y="140"/>
                      </a:lnTo>
                      <a:lnTo>
                        <a:pt x="179" y="178"/>
                      </a:lnTo>
                      <a:lnTo>
                        <a:pt x="134" y="178"/>
                      </a:lnTo>
                      <a:lnTo>
                        <a:pt x="112" y="191"/>
                      </a:lnTo>
                      <a:lnTo>
                        <a:pt x="102" y="191"/>
                      </a:lnTo>
                      <a:lnTo>
                        <a:pt x="90" y="201"/>
                      </a:lnTo>
                      <a:lnTo>
                        <a:pt x="51" y="229"/>
                      </a:lnTo>
                      <a:lnTo>
                        <a:pt x="39" y="219"/>
                      </a:lnTo>
                      <a:lnTo>
                        <a:pt x="39" y="245"/>
                      </a:lnTo>
                      <a:lnTo>
                        <a:pt x="35" y="268"/>
                      </a:lnTo>
                      <a:lnTo>
                        <a:pt x="45" y="286"/>
                      </a:lnTo>
                      <a:lnTo>
                        <a:pt x="35" y="296"/>
                      </a:lnTo>
                      <a:lnTo>
                        <a:pt x="19" y="290"/>
                      </a:lnTo>
                      <a:lnTo>
                        <a:pt x="35" y="353"/>
                      </a:lnTo>
                      <a:lnTo>
                        <a:pt x="23" y="375"/>
                      </a:lnTo>
                      <a:lnTo>
                        <a:pt x="35" y="398"/>
                      </a:lnTo>
                      <a:lnTo>
                        <a:pt x="19" y="436"/>
                      </a:lnTo>
                      <a:lnTo>
                        <a:pt x="0" y="442"/>
                      </a:lnTo>
                      <a:lnTo>
                        <a:pt x="12" y="459"/>
                      </a:lnTo>
                      <a:lnTo>
                        <a:pt x="45" y="465"/>
                      </a:lnTo>
                      <a:lnTo>
                        <a:pt x="90" y="446"/>
                      </a:lnTo>
                      <a:lnTo>
                        <a:pt x="144" y="446"/>
                      </a:lnTo>
                      <a:lnTo>
                        <a:pt x="163" y="424"/>
                      </a:lnTo>
                      <a:lnTo>
                        <a:pt x="228" y="414"/>
                      </a:lnTo>
                      <a:lnTo>
                        <a:pt x="256" y="402"/>
                      </a:lnTo>
                      <a:lnTo>
                        <a:pt x="278" y="402"/>
                      </a:lnTo>
                      <a:lnTo>
                        <a:pt x="295" y="398"/>
                      </a:lnTo>
                      <a:lnTo>
                        <a:pt x="329" y="414"/>
                      </a:lnTo>
                      <a:lnTo>
                        <a:pt x="333" y="424"/>
                      </a:lnTo>
                      <a:lnTo>
                        <a:pt x="345" y="430"/>
                      </a:lnTo>
                      <a:lnTo>
                        <a:pt x="345" y="459"/>
                      </a:lnTo>
                      <a:lnTo>
                        <a:pt x="396" y="430"/>
                      </a:lnTo>
                      <a:lnTo>
                        <a:pt x="368" y="465"/>
                      </a:lnTo>
                      <a:lnTo>
                        <a:pt x="396" y="459"/>
                      </a:lnTo>
                      <a:lnTo>
                        <a:pt x="378" y="475"/>
                      </a:lnTo>
                      <a:lnTo>
                        <a:pt x="400" y="475"/>
                      </a:lnTo>
                      <a:lnTo>
                        <a:pt x="400" y="497"/>
                      </a:lnTo>
                      <a:lnTo>
                        <a:pt x="390" y="513"/>
                      </a:lnTo>
                      <a:lnTo>
                        <a:pt x="400" y="532"/>
                      </a:lnTo>
                      <a:lnTo>
                        <a:pt x="429" y="532"/>
                      </a:lnTo>
                      <a:lnTo>
                        <a:pt x="439" y="542"/>
                      </a:lnTo>
                      <a:lnTo>
                        <a:pt x="467" y="520"/>
                      </a:lnTo>
                      <a:lnTo>
                        <a:pt x="479" y="542"/>
                      </a:lnTo>
                      <a:lnTo>
                        <a:pt x="518" y="526"/>
                      </a:lnTo>
                      <a:lnTo>
                        <a:pt x="544" y="520"/>
                      </a:lnTo>
                      <a:lnTo>
                        <a:pt x="557" y="509"/>
                      </a:lnTo>
                      <a:lnTo>
                        <a:pt x="563" y="497"/>
                      </a:lnTo>
                      <a:lnTo>
                        <a:pt x="585" y="465"/>
                      </a:lnTo>
                      <a:lnTo>
                        <a:pt x="624" y="442"/>
                      </a:lnTo>
                      <a:lnTo>
                        <a:pt x="624" y="424"/>
                      </a:lnTo>
                      <a:lnTo>
                        <a:pt x="652" y="418"/>
                      </a:lnTo>
                      <a:lnTo>
                        <a:pt x="707" y="331"/>
                      </a:lnTo>
                      <a:lnTo>
                        <a:pt x="707" y="308"/>
                      </a:lnTo>
                      <a:lnTo>
                        <a:pt x="717" y="280"/>
                      </a:lnTo>
                      <a:lnTo>
                        <a:pt x="685" y="241"/>
                      </a:lnTo>
                      <a:lnTo>
                        <a:pt x="691" y="223"/>
                      </a:lnTo>
                      <a:lnTo>
                        <a:pt x="672" y="223"/>
                      </a:lnTo>
                      <a:lnTo>
                        <a:pt x="656" y="178"/>
                      </a:lnTo>
                      <a:lnTo>
                        <a:pt x="640" y="162"/>
                      </a:lnTo>
                      <a:lnTo>
                        <a:pt x="624" y="79"/>
                      </a:lnTo>
                      <a:lnTo>
                        <a:pt x="624" y="7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7" name="Freeform 257">
                  <a:extLst>
                    <a:ext uri="{FF2B5EF4-FFF2-40B4-BE49-F238E27FC236}">
                      <a16:creationId xmlns:a16="http://schemas.microsoft.com/office/drawing/2014/main" id="{539EEF81-4257-4285-84DB-C9228D5FD530}"/>
                    </a:ext>
                  </a:extLst>
                </p:cNvPr>
                <p:cNvSpPr>
                  <a:spLocks/>
                </p:cNvSpPr>
                <p:nvPr/>
              </p:nvSpPr>
              <p:spPr bwMode="auto">
                <a:xfrm>
                  <a:off x="4975" y="3146"/>
                  <a:ext cx="73" cy="55"/>
                </a:xfrm>
                <a:custGeom>
                  <a:avLst/>
                  <a:gdLst/>
                  <a:ahLst/>
                  <a:cxnLst>
                    <a:cxn ang="0">
                      <a:pos x="73" y="11"/>
                    </a:cxn>
                    <a:cxn ang="0">
                      <a:pos x="67" y="0"/>
                    </a:cxn>
                    <a:cxn ang="0">
                      <a:pos x="34" y="4"/>
                    </a:cxn>
                    <a:cxn ang="0">
                      <a:pos x="22" y="0"/>
                    </a:cxn>
                    <a:cxn ang="0">
                      <a:pos x="12" y="4"/>
                    </a:cxn>
                    <a:cxn ang="0">
                      <a:pos x="0" y="39"/>
                    </a:cxn>
                    <a:cxn ang="0">
                      <a:pos x="6" y="55"/>
                    </a:cxn>
                    <a:cxn ang="0">
                      <a:pos x="34" y="43"/>
                    </a:cxn>
                    <a:cxn ang="0">
                      <a:pos x="73" y="11"/>
                    </a:cxn>
                    <a:cxn ang="0">
                      <a:pos x="73" y="11"/>
                    </a:cxn>
                  </a:cxnLst>
                  <a:rect l="0" t="0" r="r" b="b"/>
                  <a:pathLst>
                    <a:path w="73" h="55">
                      <a:moveTo>
                        <a:pt x="73" y="11"/>
                      </a:moveTo>
                      <a:lnTo>
                        <a:pt x="67" y="0"/>
                      </a:lnTo>
                      <a:lnTo>
                        <a:pt x="34" y="4"/>
                      </a:lnTo>
                      <a:lnTo>
                        <a:pt x="22" y="0"/>
                      </a:lnTo>
                      <a:lnTo>
                        <a:pt x="12" y="4"/>
                      </a:lnTo>
                      <a:lnTo>
                        <a:pt x="0" y="39"/>
                      </a:lnTo>
                      <a:lnTo>
                        <a:pt x="6" y="55"/>
                      </a:lnTo>
                      <a:lnTo>
                        <a:pt x="34" y="43"/>
                      </a:lnTo>
                      <a:lnTo>
                        <a:pt x="73" y="11"/>
                      </a:lnTo>
                      <a:lnTo>
                        <a:pt x="73" y="1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8" name="Freeform 258">
                  <a:extLst>
                    <a:ext uri="{FF2B5EF4-FFF2-40B4-BE49-F238E27FC236}">
                      <a16:creationId xmlns:a16="http://schemas.microsoft.com/office/drawing/2014/main" id="{4361C8CD-77C4-43D2-ADCB-A5704798E818}"/>
                    </a:ext>
                  </a:extLst>
                </p:cNvPr>
                <p:cNvSpPr>
                  <a:spLocks/>
                </p:cNvSpPr>
                <p:nvPr/>
              </p:nvSpPr>
              <p:spPr bwMode="auto">
                <a:xfrm>
                  <a:off x="4313" y="2259"/>
                  <a:ext cx="195" cy="217"/>
                </a:xfrm>
                <a:custGeom>
                  <a:avLst/>
                  <a:gdLst/>
                  <a:ahLst/>
                  <a:cxnLst>
                    <a:cxn ang="0">
                      <a:pos x="44" y="6"/>
                    </a:cxn>
                    <a:cxn ang="0">
                      <a:pos x="16" y="6"/>
                    </a:cxn>
                    <a:cxn ang="0">
                      <a:pos x="0" y="0"/>
                    </a:cxn>
                    <a:cxn ang="0">
                      <a:pos x="16" y="28"/>
                    </a:cxn>
                    <a:cxn ang="0">
                      <a:pos x="38" y="39"/>
                    </a:cxn>
                    <a:cxn ang="0">
                      <a:pos x="50" y="55"/>
                    </a:cxn>
                    <a:cxn ang="0">
                      <a:pos x="67" y="73"/>
                    </a:cxn>
                    <a:cxn ang="0">
                      <a:pos x="73" y="106"/>
                    </a:cxn>
                    <a:cxn ang="0">
                      <a:pos x="89" y="118"/>
                    </a:cxn>
                    <a:cxn ang="0">
                      <a:pos x="95" y="140"/>
                    </a:cxn>
                    <a:cxn ang="0">
                      <a:pos x="121" y="166"/>
                    </a:cxn>
                    <a:cxn ang="0">
                      <a:pos x="121" y="179"/>
                    </a:cxn>
                    <a:cxn ang="0">
                      <a:pos x="166" y="217"/>
                    </a:cxn>
                    <a:cxn ang="0">
                      <a:pos x="188" y="217"/>
                    </a:cxn>
                    <a:cxn ang="0">
                      <a:pos x="195" y="162"/>
                    </a:cxn>
                    <a:cxn ang="0">
                      <a:pos x="178" y="150"/>
                    </a:cxn>
                    <a:cxn ang="0">
                      <a:pos x="166" y="128"/>
                    </a:cxn>
                    <a:cxn ang="0">
                      <a:pos x="150" y="122"/>
                    </a:cxn>
                    <a:cxn ang="0">
                      <a:pos x="150" y="106"/>
                    </a:cxn>
                    <a:cxn ang="0">
                      <a:pos x="156" y="99"/>
                    </a:cxn>
                    <a:cxn ang="0">
                      <a:pos x="121" y="73"/>
                    </a:cxn>
                    <a:cxn ang="0">
                      <a:pos x="95" y="67"/>
                    </a:cxn>
                    <a:cxn ang="0">
                      <a:pos x="44" y="6"/>
                    </a:cxn>
                    <a:cxn ang="0">
                      <a:pos x="44" y="6"/>
                    </a:cxn>
                  </a:cxnLst>
                  <a:rect l="0" t="0" r="r" b="b"/>
                  <a:pathLst>
                    <a:path w="195" h="217">
                      <a:moveTo>
                        <a:pt x="44" y="6"/>
                      </a:moveTo>
                      <a:lnTo>
                        <a:pt x="16" y="6"/>
                      </a:lnTo>
                      <a:lnTo>
                        <a:pt x="0" y="0"/>
                      </a:lnTo>
                      <a:lnTo>
                        <a:pt x="16" y="28"/>
                      </a:lnTo>
                      <a:lnTo>
                        <a:pt x="38" y="39"/>
                      </a:lnTo>
                      <a:lnTo>
                        <a:pt x="50" y="55"/>
                      </a:lnTo>
                      <a:lnTo>
                        <a:pt x="67" y="73"/>
                      </a:lnTo>
                      <a:lnTo>
                        <a:pt x="73" y="106"/>
                      </a:lnTo>
                      <a:lnTo>
                        <a:pt x="89" y="118"/>
                      </a:lnTo>
                      <a:lnTo>
                        <a:pt x="95" y="140"/>
                      </a:lnTo>
                      <a:lnTo>
                        <a:pt x="121" y="166"/>
                      </a:lnTo>
                      <a:lnTo>
                        <a:pt x="121" y="179"/>
                      </a:lnTo>
                      <a:lnTo>
                        <a:pt x="166" y="217"/>
                      </a:lnTo>
                      <a:lnTo>
                        <a:pt x="188" y="217"/>
                      </a:lnTo>
                      <a:lnTo>
                        <a:pt x="195" y="162"/>
                      </a:lnTo>
                      <a:lnTo>
                        <a:pt x="178" y="150"/>
                      </a:lnTo>
                      <a:lnTo>
                        <a:pt x="166" y="128"/>
                      </a:lnTo>
                      <a:lnTo>
                        <a:pt x="150" y="122"/>
                      </a:lnTo>
                      <a:lnTo>
                        <a:pt x="150" y="106"/>
                      </a:lnTo>
                      <a:lnTo>
                        <a:pt x="156" y="99"/>
                      </a:lnTo>
                      <a:lnTo>
                        <a:pt x="121" y="73"/>
                      </a:lnTo>
                      <a:lnTo>
                        <a:pt x="95" y="67"/>
                      </a:lnTo>
                      <a:lnTo>
                        <a:pt x="44" y="6"/>
                      </a:lnTo>
                      <a:lnTo>
                        <a:pt x="44" y="6"/>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9" name="Freeform 259">
                  <a:extLst>
                    <a:ext uri="{FF2B5EF4-FFF2-40B4-BE49-F238E27FC236}">
                      <a16:creationId xmlns:a16="http://schemas.microsoft.com/office/drawing/2014/main" id="{6195965E-AB5F-4573-99D8-CD1D0B68F994}"/>
                    </a:ext>
                  </a:extLst>
                </p:cNvPr>
                <p:cNvSpPr>
                  <a:spLocks/>
                </p:cNvSpPr>
                <p:nvPr/>
              </p:nvSpPr>
              <p:spPr bwMode="auto">
                <a:xfrm>
                  <a:off x="4402" y="2253"/>
                  <a:ext cx="73" cy="83"/>
                </a:xfrm>
                <a:custGeom>
                  <a:avLst/>
                  <a:gdLst/>
                  <a:ahLst/>
                  <a:cxnLst>
                    <a:cxn ang="0">
                      <a:pos x="22" y="6"/>
                    </a:cxn>
                    <a:cxn ang="0">
                      <a:pos x="6" y="0"/>
                    </a:cxn>
                    <a:cxn ang="0">
                      <a:pos x="6" y="22"/>
                    </a:cxn>
                    <a:cxn ang="0">
                      <a:pos x="0" y="34"/>
                    </a:cxn>
                    <a:cxn ang="0">
                      <a:pos x="32" y="67"/>
                    </a:cxn>
                    <a:cxn ang="0">
                      <a:pos x="55" y="83"/>
                    </a:cxn>
                    <a:cxn ang="0">
                      <a:pos x="73" y="79"/>
                    </a:cxn>
                    <a:cxn ang="0">
                      <a:pos x="61" y="67"/>
                    </a:cxn>
                    <a:cxn ang="0">
                      <a:pos x="61" y="22"/>
                    </a:cxn>
                    <a:cxn ang="0">
                      <a:pos x="45" y="0"/>
                    </a:cxn>
                    <a:cxn ang="0">
                      <a:pos x="22" y="6"/>
                    </a:cxn>
                    <a:cxn ang="0">
                      <a:pos x="22" y="6"/>
                    </a:cxn>
                  </a:cxnLst>
                  <a:rect l="0" t="0" r="r" b="b"/>
                  <a:pathLst>
                    <a:path w="73" h="83">
                      <a:moveTo>
                        <a:pt x="22" y="6"/>
                      </a:moveTo>
                      <a:lnTo>
                        <a:pt x="6" y="0"/>
                      </a:lnTo>
                      <a:lnTo>
                        <a:pt x="6" y="22"/>
                      </a:lnTo>
                      <a:lnTo>
                        <a:pt x="0" y="34"/>
                      </a:lnTo>
                      <a:lnTo>
                        <a:pt x="32" y="67"/>
                      </a:lnTo>
                      <a:lnTo>
                        <a:pt x="55" y="83"/>
                      </a:lnTo>
                      <a:lnTo>
                        <a:pt x="73" y="79"/>
                      </a:lnTo>
                      <a:lnTo>
                        <a:pt x="61" y="67"/>
                      </a:lnTo>
                      <a:lnTo>
                        <a:pt x="61" y="22"/>
                      </a:lnTo>
                      <a:lnTo>
                        <a:pt x="45" y="0"/>
                      </a:lnTo>
                      <a:lnTo>
                        <a:pt x="22" y="6"/>
                      </a:lnTo>
                      <a:lnTo>
                        <a:pt x="22"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0" name="Freeform 260">
                  <a:extLst>
                    <a:ext uri="{FF2B5EF4-FFF2-40B4-BE49-F238E27FC236}">
                      <a16:creationId xmlns:a16="http://schemas.microsoft.com/office/drawing/2014/main" id="{D2CDC0CA-317C-4CC2-BB30-E522D1D505E4}"/>
                    </a:ext>
                  </a:extLst>
                </p:cNvPr>
                <p:cNvSpPr>
                  <a:spLocks/>
                </p:cNvSpPr>
                <p:nvPr/>
              </p:nvSpPr>
              <p:spPr bwMode="auto">
                <a:xfrm>
                  <a:off x="4952" y="2371"/>
                  <a:ext cx="179" cy="172"/>
                </a:xfrm>
                <a:custGeom>
                  <a:avLst/>
                  <a:gdLst/>
                  <a:ahLst/>
                  <a:cxnLst>
                    <a:cxn ang="0">
                      <a:pos x="179" y="44"/>
                    </a:cxn>
                    <a:cxn ang="0">
                      <a:pos x="150" y="32"/>
                    </a:cxn>
                    <a:cxn ang="0">
                      <a:pos x="134" y="22"/>
                    </a:cxn>
                    <a:cxn ang="0">
                      <a:pos x="112" y="22"/>
                    </a:cxn>
                    <a:cxn ang="0">
                      <a:pos x="106" y="32"/>
                    </a:cxn>
                    <a:cxn ang="0">
                      <a:pos x="90" y="50"/>
                    </a:cxn>
                    <a:cxn ang="0">
                      <a:pos x="73" y="54"/>
                    </a:cxn>
                    <a:cxn ang="0">
                      <a:pos x="57" y="44"/>
                    </a:cxn>
                    <a:cxn ang="0">
                      <a:pos x="57" y="10"/>
                    </a:cxn>
                    <a:cxn ang="0">
                      <a:pos x="29" y="0"/>
                    </a:cxn>
                    <a:cxn ang="0">
                      <a:pos x="0" y="16"/>
                    </a:cxn>
                    <a:cxn ang="0">
                      <a:pos x="6" y="22"/>
                    </a:cxn>
                    <a:cxn ang="0">
                      <a:pos x="23" y="28"/>
                    </a:cxn>
                    <a:cxn ang="0">
                      <a:pos x="23" y="32"/>
                    </a:cxn>
                    <a:cxn ang="0">
                      <a:pos x="43" y="32"/>
                    </a:cxn>
                    <a:cxn ang="0">
                      <a:pos x="39" y="44"/>
                    </a:cxn>
                    <a:cxn ang="0">
                      <a:pos x="23" y="44"/>
                    </a:cxn>
                    <a:cxn ang="0">
                      <a:pos x="29" y="54"/>
                    </a:cxn>
                    <a:cxn ang="0">
                      <a:pos x="29" y="99"/>
                    </a:cxn>
                    <a:cxn ang="0">
                      <a:pos x="45" y="73"/>
                    </a:cxn>
                    <a:cxn ang="0">
                      <a:pos x="45" y="61"/>
                    </a:cxn>
                    <a:cxn ang="0">
                      <a:pos x="57" y="54"/>
                    </a:cxn>
                    <a:cxn ang="0">
                      <a:pos x="57" y="67"/>
                    </a:cxn>
                    <a:cxn ang="0">
                      <a:pos x="67" y="67"/>
                    </a:cxn>
                    <a:cxn ang="0">
                      <a:pos x="67" y="83"/>
                    </a:cxn>
                    <a:cxn ang="0">
                      <a:pos x="96" y="83"/>
                    </a:cxn>
                    <a:cxn ang="0">
                      <a:pos x="122" y="95"/>
                    </a:cxn>
                    <a:cxn ang="0">
                      <a:pos x="128" y="134"/>
                    </a:cxn>
                    <a:cxn ang="0">
                      <a:pos x="140" y="150"/>
                    </a:cxn>
                    <a:cxn ang="0">
                      <a:pos x="150" y="150"/>
                    </a:cxn>
                    <a:cxn ang="0">
                      <a:pos x="179" y="172"/>
                    </a:cxn>
                    <a:cxn ang="0">
                      <a:pos x="179" y="128"/>
                    </a:cxn>
                    <a:cxn ang="0">
                      <a:pos x="173" y="117"/>
                    </a:cxn>
                    <a:cxn ang="0">
                      <a:pos x="179" y="105"/>
                    </a:cxn>
                    <a:cxn ang="0">
                      <a:pos x="179" y="44"/>
                    </a:cxn>
                    <a:cxn ang="0">
                      <a:pos x="179" y="44"/>
                    </a:cxn>
                  </a:cxnLst>
                  <a:rect l="0" t="0" r="r" b="b"/>
                  <a:pathLst>
                    <a:path w="179" h="172">
                      <a:moveTo>
                        <a:pt x="179" y="44"/>
                      </a:moveTo>
                      <a:lnTo>
                        <a:pt x="150" y="32"/>
                      </a:lnTo>
                      <a:lnTo>
                        <a:pt x="134" y="22"/>
                      </a:lnTo>
                      <a:lnTo>
                        <a:pt x="112" y="22"/>
                      </a:lnTo>
                      <a:lnTo>
                        <a:pt x="106" y="32"/>
                      </a:lnTo>
                      <a:lnTo>
                        <a:pt x="90" y="50"/>
                      </a:lnTo>
                      <a:lnTo>
                        <a:pt x="73" y="54"/>
                      </a:lnTo>
                      <a:lnTo>
                        <a:pt x="57" y="44"/>
                      </a:lnTo>
                      <a:lnTo>
                        <a:pt x="57" y="10"/>
                      </a:lnTo>
                      <a:lnTo>
                        <a:pt x="29" y="0"/>
                      </a:lnTo>
                      <a:lnTo>
                        <a:pt x="0" y="16"/>
                      </a:lnTo>
                      <a:lnTo>
                        <a:pt x="6" y="22"/>
                      </a:lnTo>
                      <a:lnTo>
                        <a:pt x="23" y="28"/>
                      </a:lnTo>
                      <a:lnTo>
                        <a:pt x="23" y="32"/>
                      </a:lnTo>
                      <a:lnTo>
                        <a:pt x="43" y="32"/>
                      </a:lnTo>
                      <a:lnTo>
                        <a:pt x="39" y="44"/>
                      </a:lnTo>
                      <a:lnTo>
                        <a:pt x="23" y="44"/>
                      </a:lnTo>
                      <a:lnTo>
                        <a:pt x="29" y="54"/>
                      </a:lnTo>
                      <a:lnTo>
                        <a:pt x="29" y="99"/>
                      </a:lnTo>
                      <a:lnTo>
                        <a:pt x="45" y="73"/>
                      </a:lnTo>
                      <a:lnTo>
                        <a:pt x="45" y="61"/>
                      </a:lnTo>
                      <a:lnTo>
                        <a:pt x="57" y="54"/>
                      </a:lnTo>
                      <a:lnTo>
                        <a:pt x="57" y="67"/>
                      </a:lnTo>
                      <a:lnTo>
                        <a:pt x="67" y="67"/>
                      </a:lnTo>
                      <a:lnTo>
                        <a:pt x="67" y="83"/>
                      </a:lnTo>
                      <a:lnTo>
                        <a:pt x="96" y="83"/>
                      </a:lnTo>
                      <a:lnTo>
                        <a:pt x="122" y="95"/>
                      </a:lnTo>
                      <a:lnTo>
                        <a:pt x="128" y="134"/>
                      </a:lnTo>
                      <a:lnTo>
                        <a:pt x="140" y="150"/>
                      </a:lnTo>
                      <a:lnTo>
                        <a:pt x="150" y="150"/>
                      </a:lnTo>
                      <a:lnTo>
                        <a:pt x="179" y="172"/>
                      </a:lnTo>
                      <a:lnTo>
                        <a:pt x="179" y="128"/>
                      </a:lnTo>
                      <a:lnTo>
                        <a:pt x="173" y="117"/>
                      </a:lnTo>
                      <a:lnTo>
                        <a:pt x="179" y="105"/>
                      </a:lnTo>
                      <a:lnTo>
                        <a:pt x="179" y="44"/>
                      </a:lnTo>
                      <a:lnTo>
                        <a:pt x="179" y="4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1" name="Freeform 261">
                  <a:extLst>
                    <a:ext uri="{FF2B5EF4-FFF2-40B4-BE49-F238E27FC236}">
                      <a16:creationId xmlns:a16="http://schemas.microsoft.com/office/drawing/2014/main" id="{B3460AE0-F4AB-4076-90A9-351149EB5130}"/>
                    </a:ext>
                  </a:extLst>
                </p:cNvPr>
                <p:cNvSpPr>
                  <a:spLocks/>
                </p:cNvSpPr>
                <p:nvPr/>
              </p:nvSpPr>
              <p:spPr bwMode="auto">
                <a:xfrm>
                  <a:off x="5064" y="2505"/>
                  <a:ext cx="28" cy="28"/>
                </a:xfrm>
                <a:custGeom>
                  <a:avLst/>
                  <a:gdLst/>
                  <a:ahLst/>
                  <a:cxnLst>
                    <a:cxn ang="0">
                      <a:pos x="16" y="0"/>
                    </a:cxn>
                    <a:cxn ang="0">
                      <a:pos x="0" y="6"/>
                    </a:cxn>
                    <a:cxn ang="0">
                      <a:pos x="0" y="28"/>
                    </a:cxn>
                    <a:cxn ang="0">
                      <a:pos x="16" y="28"/>
                    </a:cxn>
                    <a:cxn ang="0">
                      <a:pos x="28" y="16"/>
                    </a:cxn>
                    <a:cxn ang="0">
                      <a:pos x="16" y="0"/>
                    </a:cxn>
                    <a:cxn ang="0">
                      <a:pos x="16" y="0"/>
                    </a:cxn>
                  </a:cxnLst>
                  <a:rect l="0" t="0" r="r" b="b"/>
                  <a:pathLst>
                    <a:path w="28" h="28">
                      <a:moveTo>
                        <a:pt x="16" y="0"/>
                      </a:moveTo>
                      <a:lnTo>
                        <a:pt x="0" y="6"/>
                      </a:lnTo>
                      <a:lnTo>
                        <a:pt x="0" y="28"/>
                      </a:lnTo>
                      <a:lnTo>
                        <a:pt x="16" y="28"/>
                      </a:lnTo>
                      <a:lnTo>
                        <a:pt x="28" y="16"/>
                      </a:lnTo>
                      <a:lnTo>
                        <a:pt x="16"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2" name="Freeform 262">
                  <a:extLst>
                    <a:ext uri="{FF2B5EF4-FFF2-40B4-BE49-F238E27FC236}">
                      <a16:creationId xmlns:a16="http://schemas.microsoft.com/office/drawing/2014/main" id="{F21CFA86-24C7-4105-AFDE-685D7AA57D6B}"/>
                    </a:ext>
                  </a:extLst>
                </p:cNvPr>
                <p:cNvSpPr>
                  <a:spLocks/>
                </p:cNvSpPr>
                <p:nvPr/>
              </p:nvSpPr>
              <p:spPr bwMode="auto">
                <a:xfrm>
                  <a:off x="4930" y="2393"/>
                  <a:ext cx="16" cy="16"/>
                </a:xfrm>
                <a:custGeom>
                  <a:avLst/>
                  <a:gdLst/>
                  <a:ahLst/>
                  <a:cxnLst>
                    <a:cxn ang="0">
                      <a:pos x="16" y="16"/>
                    </a:cxn>
                    <a:cxn ang="0">
                      <a:pos x="16" y="0"/>
                    </a:cxn>
                    <a:cxn ang="0">
                      <a:pos x="0" y="6"/>
                    </a:cxn>
                    <a:cxn ang="0">
                      <a:pos x="16" y="16"/>
                    </a:cxn>
                    <a:cxn ang="0">
                      <a:pos x="16" y="16"/>
                    </a:cxn>
                  </a:cxnLst>
                  <a:rect l="0" t="0" r="r" b="b"/>
                  <a:pathLst>
                    <a:path w="16" h="16">
                      <a:moveTo>
                        <a:pt x="16" y="16"/>
                      </a:moveTo>
                      <a:lnTo>
                        <a:pt x="16" y="0"/>
                      </a:lnTo>
                      <a:lnTo>
                        <a:pt x="0" y="6"/>
                      </a:lnTo>
                      <a:lnTo>
                        <a:pt x="16" y="16"/>
                      </a:lnTo>
                      <a:lnTo>
                        <a:pt x="16"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3" name="Freeform 263">
                  <a:extLst>
                    <a:ext uri="{FF2B5EF4-FFF2-40B4-BE49-F238E27FC236}">
                      <a16:creationId xmlns:a16="http://schemas.microsoft.com/office/drawing/2014/main" id="{B02CA7FD-959B-48E2-A374-69D6C89BA9B2}"/>
                    </a:ext>
                  </a:extLst>
                </p:cNvPr>
                <p:cNvSpPr>
                  <a:spLocks/>
                </p:cNvSpPr>
                <p:nvPr/>
              </p:nvSpPr>
              <p:spPr bwMode="auto">
                <a:xfrm>
                  <a:off x="4897" y="2415"/>
                  <a:ext cx="55" cy="23"/>
                </a:xfrm>
                <a:custGeom>
                  <a:avLst/>
                  <a:gdLst/>
                  <a:ahLst/>
                  <a:cxnLst>
                    <a:cxn ang="0">
                      <a:pos x="45" y="23"/>
                    </a:cxn>
                    <a:cxn ang="0">
                      <a:pos x="55" y="17"/>
                    </a:cxn>
                    <a:cxn ang="0">
                      <a:pos x="39" y="0"/>
                    </a:cxn>
                    <a:cxn ang="0">
                      <a:pos x="23" y="6"/>
                    </a:cxn>
                    <a:cxn ang="0">
                      <a:pos x="0" y="0"/>
                    </a:cxn>
                    <a:cxn ang="0">
                      <a:pos x="0" y="17"/>
                    </a:cxn>
                    <a:cxn ang="0">
                      <a:pos x="23" y="10"/>
                    </a:cxn>
                    <a:cxn ang="0">
                      <a:pos x="45" y="23"/>
                    </a:cxn>
                    <a:cxn ang="0">
                      <a:pos x="45" y="23"/>
                    </a:cxn>
                  </a:cxnLst>
                  <a:rect l="0" t="0" r="r" b="b"/>
                  <a:pathLst>
                    <a:path w="55" h="23">
                      <a:moveTo>
                        <a:pt x="45" y="23"/>
                      </a:moveTo>
                      <a:lnTo>
                        <a:pt x="55" y="17"/>
                      </a:lnTo>
                      <a:lnTo>
                        <a:pt x="39" y="0"/>
                      </a:lnTo>
                      <a:lnTo>
                        <a:pt x="23" y="6"/>
                      </a:lnTo>
                      <a:lnTo>
                        <a:pt x="0" y="0"/>
                      </a:lnTo>
                      <a:lnTo>
                        <a:pt x="0" y="17"/>
                      </a:lnTo>
                      <a:lnTo>
                        <a:pt x="23" y="10"/>
                      </a:lnTo>
                      <a:lnTo>
                        <a:pt x="45" y="23"/>
                      </a:lnTo>
                      <a:lnTo>
                        <a:pt x="45"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4" name="Freeform 264">
                  <a:extLst>
                    <a:ext uri="{FF2B5EF4-FFF2-40B4-BE49-F238E27FC236}">
                      <a16:creationId xmlns:a16="http://schemas.microsoft.com/office/drawing/2014/main" id="{56E016B6-07CB-47DD-AFD6-5F8DBBF947BA}"/>
                    </a:ext>
                  </a:extLst>
                </p:cNvPr>
                <p:cNvSpPr>
                  <a:spLocks/>
                </p:cNvSpPr>
                <p:nvPr/>
              </p:nvSpPr>
              <p:spPr bwMode="auto">
                <a:xfrm>
                  <a:off x="5029" y="2393"/>
                  <a:ext cx="23" cy="10"/>
                </a:xfrm>
                <a:custGeom>
                  <a:avLst/>
                  <a:gdLst/>
                  <a:ahLst/>
                  <a:cxnLst>
                    <a:cxn ang="0">
                      <a:pos x="0" y="10"/>
                    </a:cxn>
                    <a:cxn ang="0">
                      <a:pos x="23" y="6"/>
                    </a:cxn>
                    <a:cxn ang="0">
                      <a:pos x="6" y="0"/>
                    </a:cxn>
                    <a:cxn ang="0">
                      <a:pos x="0" y="10"/>
                    </a:cxn>
                    <a:cxn ang="0">
                      <a:pos x="0" y="10"/>
                    </a:cxn>
                  </a:cxnLst>
                  <a:rect l="0" t="0" r="r" b="b"/>
                  <a:pathLst>
                    <a:path w="23" h="10">
                      <a:moveTo>
                        <a:pt x="0" y="10"/>
                      </a:moveTo>
                      <a:lnTo>
                        <a:pt x="23" y="6"/>
                      </a:lnTo>
                      <a:lnTo>
                        <a:pt x="6" y="0"/>
                      </a:lnTo>
                      <a:lnTo>
                        <a:pt x="0" y="10"/>
                      </a:lnTo>
                      <a:lnTo>
                        <a:pt x="0"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5" name="Freeform 265">
                  <a:extLst>
                    <a:ext uri="{FF2B5EF4-FFF2-40B4-BE49-F238E27FC236}">
                      <a16:creationId xmlns:a16="http://schemas.microsoft.com/office/drawing/2014/main" id="{20B27252-FFC6-444A-A5BD-B1DE18668E45}"/>
                    </a:ext>
                  </a:extLst>
                </p:cNvPr>
                <p:cNvSpPr>
                  <a:spLocks/>
                </p:cNvSpPr>
                <p:nvPr/>
              </p:nvSpPr>
              <p:spPr bwMode="auto">
                <a:xfrm>
                  <a:off x="5025" y="2371"/>
                  <a:ext cx="23" cy="10"/>
                </a:xfrm>
                <a:custGeom>
                  <a:avLst/>
                  <a:gdLst/>
                  <a:ahLst/>
                  <a:cxnLst>
                    <a:cxn ang="0">
                      <a:pos x="4" y="0"/>
                    </a:cxn>
                    <a:cxn ang="0">
                      <a:pos x="0" y="10"/>
                    </a:cxn>
                    <a:cxn ang="0">
                      <a:pos x="23" y="10"/>
                    </a:cxn>
                    <a:cxn ang="0">
                      <a:pos x="4" y="0"/>
                    </a:cxn>
                    <a:cxn ang="0">
                      <a:pos x="4" y="0"/>
                    </a:cxn>
                  </a:cxnLst>
                  <a:rect l="0" t="0" r="r" b="b"/>
                  <a:pathLst>
                    <a:path w="23" h="10">
                      <a:moveTo>
                        <a:pt x="4" y="0"/>
                      </a:moveTo>
                      <a:lnTo>
                        <a:pt x="0" y="10"/>
                      </a:lnTo>
                      <a:lnTo>
                        <a:pt x="23" y="10"/>
                      </a:lnTo>
                      <a:lnTo>
                        <a:pt x="4" y="0"/>
                      </a:lnTo>
                      <a:lnTo>
                        <a:pt x="4"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6" name="Freeform 266">
                  <a:extLst>
                    <a:ext uri="{FF2B5EF4-FFF2-40B4-BE49-F238E27FC236}">
                      <a16:creationId xmlns:a16="http://schemas.microsoft.com/office/drawing/2014/main" id="{B94102CA-A2A2-440A-880A-33856A1F5A44}"/>
                    </a:ext>
                  </a:extLst>
                </p:cNvPr>
                <p:cNvSpPr>
                  <a:spLocks/>
                </p:cNvSpPr>
                <p:nvPr/>
              </p:nvSpPr>
              <p:spPr bwMode="auto">
                <a:xfrm>
                  <a:off x="4885" y="2310"/>
                  <a:ext cx="35" cy="77"/>
                </a:xfrm>
                <a:custGeom>
                  <a:avLst/>
                  <a:gdLst/>
                  <a:ahLst/>
                  <a:cxnLst>
                    <a:cxn ang="0">
                      <a:pos x="35" y="55"/>
                    </a:cxn>
                    <a:cxn ang="0">
                      <a:pos x="29" y="22"/>
                    </a:cxn>
                    <a:cxn ang="0">
                      <a:pos x="23" y="0"/>
                    </a:cxn>
                    <a:cxn ang="0">
                      <a:pos x="16" y="16"/>
                    </a:cxn>
                    <a:cxn ang="0">
                      <a:pos x="16" y="32"/>
                    </a:cxn>
                    <a:cxn ang="0">
                      <a:pos x="0" y="22"/>
                    </a:cxn>
                    <a:cxn ang="0">
                      <a:pos x="0" y="67"/>
                    </a:cxn>
                    <a:cxn ang="0">
                      <a:pos x="16" y="77"/>
                    </a:cxn>
                    <a:cxn ang="0">
                      <a:pos x="23" y="48"/>
                    </a:cxn>
                    <a:cxn ang="0">
                      <a:pos x="35" y="55"/>
                    </a:cxn>
                    <a:cxn ang="0">
                      <a:pos x="35" y="55"/>
                    </a:cxn>
                  </a:cxnLst>
                  <a:rect l="0" t="0" r="r" b="b"/>
                  <a:pathLst>
                    <a:path w="35" h="77">
                      <a:moveTo>
                        <a:pt x="35" y="55"/>
                      </a:moveTo>
                      <a:lnTo>
                        <a:pt x="29" y="22"/>
                      </a:lnTo>
                      <a:lnTo>
                        <a:pt x="23" y="0"/>
                      </a:lnTo>
                      <a:lnTo>
                        <a:pt x="16" y="16"/>
                      </a:lnTo>
                      <a:lnTo>
                        <a:pt x="16" y="32"/>
                      </a:lnTo>
                      <a:lnTo>
                        <a:pt x="0" y="22"/>
                      </a:lnTo>
                      <a:lnTo>
                        <a:pt x="0" y="67"/>
                      </a:lnTo>
                      <a:lnTo>
                        <a:pt x="16" y="77"/>
                      </a:lnTo>
                      <a:lnTo>
                        <a:pt x="23" y="48"/>
                      </a:lnTo>
                      <a:lnTo>
                        <a:pt x="35" y="55"/>
                      </a:lnTo>
                      <a:lnTo>
                        <a:pt x="35" y="5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7" name="Freeform 267">
                  <a:extLst>
                    <a:ext uri="{FF2B5EF4-FFF2-40B4-BE49-F238E27FC236}">
                      <a16:creationId xmlns:a16="http://schemas.microsoft.com/office/drawing/2014/main" id="{B7DDB9CB-9B73-4199-B667-F2810E243C76}"/>
                    </a:ext>
                  </a:extLst>
                </p:cNvPr>
                <p:cNvSpPr>
                  <a:spLocks/>
                </p:cNvSpPr>
                <p:nvPr/>
              </p:nvSpPr>
              <p:spPr bwMode="auto">
                <a:xfrm>
                  <a:off x="4731" y="2332"/>
                  <a:ext cx="122" cy="144"/>
                </a:xfrm>
                <a:custGeom>
                  <a:avLst/>
                  <a:gdLst/>
                  <a:ahLst/>
                  <a:cxnLst>
                    <a:cxn ang="0">
                      <a:pos x="43" y="22"/>
                    </a:cxn>
                    <a:cxn ang="0">
                      <a:pos x="77" y="26"/>
                    </a:cxn>
                    <a:cxn ang="0">
                      <a:pos x="83" y="33"/>
                    </a:cxn>
                    <a:cxn ang="0">
                      <a:pos x="99" y="33"/>
                    </a:cxn>
                    <a:cxn ang="0">
                      <a:pos x="122" y="10"/>
                    </a:cxn>
                    <a:cxn ang="0">
                      <a:pos x="116" y="0"/>
                    </a:cxn>
                    <a:cxn ang="0">
                      <a:pos x="99" y="16"/>
                    </a:cxn>
                    <a:cxn ang="0">
                      <a:pos x="83" y="16"/>
                    </a:cxn>
                    <a:cxn ang="0">
                      <a:pos x="55" y="10"/>
                    </a:cxn>
                    <a:cxn ang="0">
                      <a:pos x="38" y="10"/>
                    </a:cxn>
                    <a:cxn ang="0">
                      <a:pos x="22" y="26"/>
                    </a:cxn>
                    <a:cxn ang="0">
                      <a:pos x="16" y="49"/>
                    </a:cxn>
                    <a:cxn ang="0">
                      <a:pos x="10" y="61"/>
                    </a:cxn>
                    <a:cxn ang="0">
                      <a:pos x="10" y="77"/>
                    </a:cxn>
                    <a:cxn ang="0">
                      <a:pos x="0" y="93"/>
                    </a:cxn>
                    <a:cxn ang="0">
                      <a:pos x="16" y="106"/>
                    </a:cxn>
                    <a:cxn ang="0">
                      <a:pos x="16" y="144"/>
                    </a:cxn>
                    <a:cxn ang="0">
                      <a:pos x="38" y="122"/>
                    </a:cxn>
                    <a:cxn ang="0">
                      <a:pos x="26" y="83"/>
                    </a:cxn>
                    <a:cxn ang="0">
                      <a:pos x="43" y="83"/>
                    </a:cxn>
                    <a:cxn ang="0">
                      <a:pos x="61" y="134"/>
                    </a:cxn>
                    <a:cxn ang="0">
                      <a:pos x="83" y="138"/>
                    </a:cxn>
                    <a:cxn ang="0">
                      <a:pos x="77" y="116"/>
                    </a:cxn>
                    <a:cxn ang="0">
                      <a:pos x="65" y="112"/>
                    </a:cxn>
                    <a:cxn ang="0">
                      <a:pos x="71" y="93"/>
                    </a:cxn>
                    <a:cxn ang="0">
                      <a:pos x="55" y="71"/>
                    </a:cxn>
                    <a:cxn ang="0">
                      <a:pos x="65" y="61"/>
                    </a:cxn>
                    <a:cxn ang="0">
                      <a:pos x="87" y="67"/>
                    </a:cxn>
                    <a:cxn ang="0">
                      <a:pos x="77" y="45"/>
                    </a:cxn>
                    <a:cxn ang="0">
                      <a:pos x="49" y="49"/>
                    </a:cxn>
                    <a:cxn ang="0">
                      <a:pos x="43" y="61"/>
                    </a:cxn>
                    <a:cxn ang="0">
                      <a:pos x="26" y="45"/>
                    </a:cxn>
                    <a:cxn ang="0">
                      <a:pos x="43" y="22"/>
                    </a:cxn>
                    <a:cxn ang="0">
                      <a:pos x="43" y="22"/>
                    </a:cxn>
                  </a:cxnLst>
                  <a:rect l="0" t="0" r="r" b="b"/>
                  <a:pathLst>
                    <a:path w="122" h="144">
                      <a:moveTo>
                        <a:pt x="43" y="22"/>
                      </a:moveTo>
                      <a:lnTo>
                        <a:pt x="77" y="26"/>
                      </a:lnTo>
                      <a:lnTo>
                        <a:pt x="83" y="33"/>
                      </a:lnTo>
                      <a:lnTo>
                        <a:pt x="99" y="33"/>
                      </a:lnTo>
                      <a:lnTo>
                        <a:pt x="122" y="10"/>
                      </a:lnTo>
                      <a:lnTo>
                        <a:pt x="116" y="0"/>
                      </a:lnTo>
                      <a:lnTo>
                        <a:pt x="99" y="16"/>
                      </a:lnTo>
                      <a:lnTo>
                        <a:pt x="83" y="16"/>
                      </a:lnTo>
                      <a:lnTo>
                        <a:pt x="55" y="10"/>
                      </a:lnTo>
                      <a:lnTo>
                        <a:pt x="38" y="10"/>
                      </a:lnTo>
                      <a:lnTo>
                        <a:pt x="22" y="26"/>
                      </a:lnTo>
                      <a:lnTo>
                        <a:pt x="16" y="49"/>
                      </a:lnTo>
                      <a:lnTo>
                        <a:pt x="10" y="61"/>
                      </a:lnTo>
                      <a:lnTo>
                        <a:pt x="10" y="77"/>
                      </a:lnTo>
                      <a:lnTo>
                        <a:pt x="0" y="93"/>
                      </a:lnTo>
                      <a:lnTo>
                        <a:pt x="16" y="106"/>
                      </a:lnTo>
                      <a:lnTo>
                        <a:pt x="16" y="144"/>
                      </a:lnTo>
                      <a:lnTo>
                        <a:pt x="38" y="122"/>
                      </a:lnTo>
                      <a:lnTo>
                        <a:pt x="26" y="83"/>
                      </a:lnTo>
                      <a:lnTo>
                        <a:pt x="43" y="83"/>
                      </a:lnTo>
                      <a:lnTo>
                        <a:pt x="61" y="134"/>
                      </a:lnTo>
                      <a:lnTo>
                        <a:pt x="83" y="138"/>
                      </a:lnTo>
                      <a:lnTo>
                        <a:pt x="77" y="116"/>
                      </a:lnTo>
                      <a:lnTo>
                        <a:pt x="65" y="112"/>
                      </a:lnTo>
                      <a:lnTo>
                        <a:pt x="71" y="93"/>
                      </a:lnTo>
                      <a:lnTo>
                        <a:pt x="55" y="71"/>
                      </a:lnTo>
                      <a:lnTo>
                        <a:pt x="65" y="61"/>
                      </a:lnTo>
                      <a:lnTo>
                        <a:pt x="87" y="67"/>
                      </a:lnTo>
                      <a:lnTo>
                        <a:pt x="77" y="45"/>
                      </a:lnTo>
                      <a:lnTo>
                        <a:pt x="49" y="49"/>
                      </a:lnTo>
                      <a:lnTo>
                        <a:pt x="43" y="61"/>
                      </a:lnTo>
                      <a:lnTo>
                        <a:pt x="26" y="45"/>
                      </a:lnTo>
                      <a:lnTo>
                        <a:pt x="43" y="22"/>
                      </a:lnTo>
                      <a:lnTo>
                        <a:pt x="43" y="2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8" name="Freeform 268">
                  <a:extLst>
                    <a:ext uri="{FF2B5EF4-FFF2-40B4-BE49-F238E27FC236}">
                      <a16:creationId xmlns:a16="http://schemas.microsoft.com/office/drawing/2014/main" id="{701D262A-9F1F-4CF0-AC16-8906C2BC5890}"/>
                    </a:ext>
                  </a:extLst>
                </p:cNvPr>
                <p:cNvSpPr>
                  <a:spLocks/>
                </p:cNvSpPr>
                <p:nvPr/>
              </p:nvSpPr>
              <p:spPr bwMode="auto">
                <a:xfrm>
                  <a:off x="4836" y="2393"/>
                  <a:ext cx="39" cy="16"/>
                </a:xfrm>
                <a:custGeom>
                  <a:avLst/>
                  <a:gdLst/>
                  <a:ahLst/>
                  <a:cxnLst>
                    <a:cxn ang="0">
                      <a:pos x="0" y="16"/>
                    </a:cxn>
                    <a:cxn ang="0">
                      <a:pos x="17" y="10"/>
                    </a:cxn>
                    <a:cxn ang="0">
                      <a:pos x="39" y="16"/>
                    </a:cxn>
                    <a:cxn ang="0">
                      <a:pos x="33" y="0"/>
                    </a:cxn>
                    <a:cxn ang="0">
                      <a:pos x="0" y="0"/>
                    </a:cxn>
                    <a:cxn ang="0">
                      <a:pos x="0" y="16"/>
                    </a:cxn>
                    <a:cxn ang="0">
                      <a:pos x="0" y="16"/>
                    </a:cxn>
                  </a:cxnLst>
                  <a:rect l="0" t="0" r="r" b="b"/>
                  <a:pathLst>
                    <a:path w="39" h="16">
                      <a:moveTo>
                        <a:pt x="0" y="16"/>
                      </a:moveTo>
                      <a:lnTo>
                        <a:pt x="17" y="10"/>
                      </a:lnTo>
                      <a:lnTo>
                        <a:pt x="39" y="16"/>
                      </a:lnTo>
                      <a:lnTo>
                        <a:pt x="33" y="0"/>
                      </a:lnTo>
                      <a:lnTo>
                        <a:pt x="0" y="0"/>
                      </a:lnTo>
                      <a:lnTo>
                        <a:pt x="0" y="16"/>
                      </a:lnTo>
                      <a:lnTo>
                        <a:pt x="0"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9" name="Freeform 269">
                  <a:extLst>
                    <a:ext uri="{FF2B5EF4-FFF2-40B4-BE49-F238E27FC236}">
                      <a16:creationId xmlns:a16="http://schemas.microsoft.com/office/drawing/2014/main" id="{6ED5EDC0-BB69-4C4D-8DB6-2EFE2D6BBBEB}"/>
                    </a:ext>
                  </a:extLst>
                </p:cNvPr>
                <p:cNvSpPr>
                  <a:spLocks/>
                </p:cNvSpPr>
                <p:nvPr/>
              </p:nvSpPr>
              <p:spPr bwMode="auto">
                <a:xfrm>
                  <a:off x="4869" y="2421"/>
                  <a:ext cx="16" cy="17"/>
                </a:xfrm>
                <a:custGeom>
                  <a:avLst/>
                  <a:gdLst/>
                  <a:ahLst/>
                  <a:cxnLst>
                    <a:cxn ang="0">
                      <a:pos x="0" y="0"/>
                    </a:cxn>
                    <a:cxn ang="0">
                      <a:pos x="0" y="17"/>
                    </a:cxn>
                    <a:cxn ang="0">
                      <a:pos x="16" y="4"/>
                    </a:cxn>
                    <a:cxn ang="0">
                      <a:pos x="0" y="0"/>
                    </a:cxn>
                    <a:cxn ang="0">
                      <a:pos x="0" y="0"/>
                    </a:cxn>
                  </a:cxnLst>
                  <a:rect l="0" t="0" r="r" b="b"/>
                  <a:pathLst>
                    <a:path w="16" h="17">
                      <a:moveTo>
                        <a:pt x="0" y="0"/>
                      </a:moveTo>
                      <a:lnTo>
                        <a:pt x="0" y="17"/>
                      </a:lnTo>
                      <a:lnTo>
                        <a:pt x="16" y="4"/>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0" name="Freeform 270">
                  <a:extLst>
                    <a:ext uri="{FF2B5EF4-FFF2-40B4-BE49-F238E27FC236}">
                      <a16:creationId xmlns:a16="http://schemas.microsoft.com/office/drawing/2014/main" id="{2B16C4E8-202D-406B-A0A8-60F11AA9AFFA}"/>
                    </a:ext>
                  </a:extLst>
                </p:cNvPr>
                <p:cNvSpPr>
                  <a:spLocks/>
                </p:cNvSpPr>
                <p:nvPr/>
              </p:nvSpPr>
              <p:spPr bwMode="auto">
                <a:xfrm>
                  <a:off x="4853" y="2505"/>
                  <a:ext cx="26" cy="16"/>
                </a:xfrm>
                <a:custGeom>
                  <a:avLst/>
                  <a:gdLst/>
                  <a:ahLst/>
                  <a:cxnLst>
                    <a:cxn ang="0">
                      <a:pos x="6" y="16"/>
                    </a:cxn>
                    <a:cxn ang="0">
                      <a:pos x="26" y="10"/>
                    </a:cxn>
                    <a:cxn ang="0">
                      <a:pos x="0" y="0"/>
                    </a:cxn>
                    <a:cxn ang="0">
                      <a:pos x="6" y="16"/>
                    </a:cxn>
                    <a:cxn ang="0">
                      <a:pos x="6" y="16"/>
                    </a:cxn>
                  </a:cxnLst>
                  <a:rect l="0" t="0" r="r" b="b"/>
                  <a:pathLst>
                    <a:path w="26" h="16">
                      <a:moveTo>
                        <a:pt x="6" y="16"/>
                      </a:moveTo>
                      <a:lnTo>
                        <a:pt x="26" y="10"/>
                      </a:lnTo>
                      <a:lnTo>
                        <a:pt x="0" y="0"/>
                      </a:lnTo>
                      <a:lnTo>
                        <a:pt x="6" y="16"/>
                      </a:lnTo>
                      <a:lnTo>
                        <a:pt x="6"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1" name="Freeform 271">
                  <a:extLst>
                    <a:ext uri="{FF2B5EF4-FFF2-40B4-BE49-F238E27FC236}">
                      <a16:creationId xmlns:a16="http://schemas.microsoft.com/office/drawing/2014/main" id="{24699547-116C-47EB-A106-9A43D8E4AA85}"/>
                    </a:ext>
                  </a:extLst>
                </p:cNvPr>
                <p:cNvSpPr>
                  <a:spLocks/>
                </p:cNvSpPr>
                <p:nvPr/>
              </p:nvSpPr>
              <p:spPr bwMode="auto">
                <a:xfrm>
                  <a:off x="4808" y="2533"/>
                  <a:ext cx="67" cy="33"/>
                </a:xfrm>
                <a:custGeom>
                  <a:avLst/>
                  <a:gdLst/>
                  <a:ahLst/>
                  <a:cxnLst>
                    <a:cxn ang="0">
                      <a:pos x="67" y="0"/>
                    </a:cxn>
                    <a:cxn ang="0">
                      <a:pos x="51" y="0"/>
                    </a:cxn>
                    <a:cxn ang="0">
                      <a:pos x="22" y="10"/>
                    </a:cxn>
                    <a:cxn ang="0">
                      <a:pos x="0" y="26"/>
                    </a:cxn>
                    <a:cxn ang="0">
                      <a:pos x="10" y="33"/>
                    </a:cxn>
                    <a:cxn ang="0">
                      <a:pos x="45" y="16"/>
                    </a:cxn>
                    <a:cxn ang="0">
                      <a:pos x="67" y="0"/>
                    </a:cxn>
                    <a:cxn ang="0">
                      <a:pos x="67" y="0"/>
                    </a:cxn>
                  </a:cxnLst>
                  <a:rect l="0" t="0" r="r" b="b"/>
                  <a:pathLst>
                    <a:path w="67" h="33">
                      <a:moveTo>
                        <a:pt x="67" y="0"/>
                      </a:moveTo>
                      <a:lnTo>
                        <a:pt x="51" y="0"/>
                      </a:lnTo>
                      <a:lnTo>
                        <a:pt x="22" y="10"/>
                      </a:lnTo>
                      <a:lnTo>
                        <a:pt x="0" y="26"/>
                      </a:lnTo>
                      <a:lnTo>
                        <a:pt x="10" y="33"/>
                      </a:lnTo>
                      <a:lnTo>
                        <a:pt x="45" y="16"/>
                      </a:lnTo>
                      <a:lnTo>
                        <a:pt x="67" y="0"/>
                      </a:lnTo>
                      <a:lnTo>
                        <a:pt x="6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2" name="Freeform 272">
                  <a:extLst>
                    <a:ext uri="{FF2B5EF4-FFF2-40B4-BE49-F238E27FC236}">
                      <a16:creationId xmlns:a16="http://schemas.microsoft.com/office/drawing/2014/main" id="{DACCEEF8-2286-4043-89B1-62F5A30D9228}"/>
                    </a:ext>
                  </a:extLst>
                </p:cNvPr>
                <p:cNvSpPr>
                  <a:spLocks/>
                </p:cNvSpPr>
                <p:nvPr/>
              </p:nvSpPr>
              <p:spPr bwMode="auto">
                <a:xfrm>
                  <a:off x="4747" y="2521"/>
                  <a:ext cx="27" cy="22"/>
                </a:xfrm>
                <a:custGeom>
                  <a:avLst/>
                  <a:gdLst/>
                  <a:ahLst/>
                  <a:cxnLst>
                    <a:cxn ang="0">
                      <a:pos x="27" y="22"/>
                    </a:cxn>
                    <a:cxn ang="0">
                      <a:pos x="27" y="12"/>
                    </a:cxn>
                    <a:cxn ang="0">
                      <a:pos x="16" y="0"/>
                    </a:cxn>
                    <a:cxn ang="0">
                      <a:pos x="0" y="12"/>
                    </a:cxn>
                    <a:cxn ang="0">
                      <a:pos x="16" y="22"/>
                    </a:cxn>
                    <a:cxn ang="0">
                      <a:pos x="27" y="22"/>
                    </a:cxn>
                    <a:cxn ang="0">
                      <a:pos x="27" y="22"/>
                    </a:cxn>
                  </a:cxnLst>
                  <a:rect l="0" t="0" r="r" b="b"/>
                  <a:pathLst>
                    <a:path w="27" h="22">
                      <a:moveTo>
                        <a:pt x="27" y="22"/>
                      </a:moveTo>
                      <a:lnTo>
                        <a:pt x="27" y="12"/>
                      </a:lnTo>
                      <a:lnTo>
                        <a:pt x="16" y="0"/>
                      </a:lnTo>
                      <a:lnTo>
                        <a:pt x="0" y="12"/>
                      </a:lnTo>
                      <a:lnTo>
                        <a:pt x="16" y="22"/>
                      </a:lnTo>
                      <a:lnTo>
                        <a:pt x="27" y="22"/>
                      </a:lnTo>
                      <a:lnTo>
                        <a:pt x="27"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3" name="Freeform 273">
                  <a:extLst>
                    <a:ext uri="{FF2B5EF4-FFF2-40B4-BE49-F238E27FC236}">
                      <a16:creationId xmlns:a16="http://schemas.microsoft.com/office/drawing/2014/main" id="{8B1457CD-EE25-4789-9D5C-D9CDD18E48F9}"/>
                    </a:ext>
                  </a:extLst>
                </p:cNvPr>
                <p:cNvSpPr>
                  <a:spLocks/>
                </p:cNvSpPr>
                <p:nvPr/>
              </p:nvSpPr>
              <p:spPr bwMode="auto">
                <a:xfrm>
                  <a:off x="4780" y="2521"/>
                  <a:ext cx="22" cy="16"/>
                </a:xfrm>
                <a:custGeom>
                  <a:avLst/>
                  <a:gdLst/>
                  <a:ahLst/>
                  <a:cxnLst>
                    <a:cxn ang="0">
                      <a:pos x="22" y="6"/>
                    </a:cxn>
                    <a:cxn ang="0">
                      <a:pos x="0" y="0"/>
                    </a:cxn>
                    <a:cxn ang="0">
                      <a:pos x="6" y="16"/>
                    </a:cxn>
                    <a:cxn ang="0">
                      <a:pos x="22" y="6"/>
                    </a:cxn>
                    <a:cxn ang="0">
                      <a:pos x="22" y="6"/>
                    </a:cxn>
                  </a:cxnLst>
                  <a:rect l="0" t="0" r="r" b="b"/>
                  <a:pathLst>
                    <a:path w="22" h="16">
                      <a:moveTo>
                        <a:pt x="22" y="6"/>
                      </a:moveTo>
                      <a:lnTo>
                        <a:pt x="0" y="0"/>
                      </a:lnTo>
                      <a:lnTo>
                        <a:pt x="6" y="16"/>
                      </a:lnTo>
                      <a:lnTo>
                        <a:pt x="22" y="6"/>
                      </a:lnTo>
                      <a:lnTo>
                        <a:pt x="22"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4" name="Freeform 274">
                  <a:extLst>
                    <a:ext uri="{FF2B5EF4-FFF2-40B4-BE49-F238E27FC236}">
                      <a16:creationId xmlns:a16="http://schemas.microsoft.com/office/drawing/2014/main" id="{07913A61-6768-4C93-A873-F17EBA2C5A7E}"/>
                    </a:ext>
                  </a:extLst>
                </p:cNvPr>
                <p:cNvSpPr>
                  <a:spLocks/>
                </p:cNvSpPr>
                <p:nvPr/>
              </p:nvSpPr>
              <p:spPr bwMode="auto">
                <a:xfrm>
                  <a:off x="4792" y="2566"/>
                  <a:ext cx="16" cy="16"/>
                </a:xfrm>
                <a:custGeom>
                  <a:avLst/>
                  <a:gdLst/>
                  <a:ahLst/>
                  <a:cxnLst>
                    <a:cxn ang="0">
                      <a:pos x="16" y="6"/>
                    </a:cxn>
                    <a:cxn ang="0">
                      <a:pos x="0" y="0"/>
                    </a:cxn>
                    <a:cxn ang="0">
                      <a:pos x="4" y="16"/>
                    </a:cxn>
                    <a:cxn ang="0">
                      <a:pos x="16" y="6"/>
                    </a:cxn>
                    <a:cxn ang="0">
                      <a:pos x="16" y="6"/>
                    </a:cxn>
                  </a:cxnLst>
                  <a:rect l="0" t="0" r="r" b="b"/>
                  <a:pathLst>
                    <a:path w="16" h="16">
                      <a:moveTo>
                        <a:pt x="16" y="6"/>
                      </a:moveTo>
                      <a:lnTo>
                        <a:pt x="0" y="0"/>
                      </a:lnTo>
                      <a:lnTo>
                        <a:pt x="4" y="16"/>
                      </a:lnTo>
                      <a:lnTo>
                        <a:pt x="16" y="6"/>
                      </a:lnTo>
                      <a:lnTo>
                        <a:pt x="16"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5" name="Freeform 275">
                  <a:extLst>
                    <a:ext uri="{FF2B5EF4-FFF2-40B4-BE49-F238E27FC236}">
                      <a16:creationId xmlns:a16="http://schemas.microsoft.com/office/drawing/2014/main" id="{0207BA80-17C8-4050-BCAE-BB00BD7EEA15}"/>
                    </a:ext>
                  </a:extLst>
                </p:cNvPr>
                <p:cNvSpPr>
                  <a:spLocks/>
                </p:cNvSpPr>
                <p:nvPr/>
              </p:nvSpPr>
              <p:spPr bwMode="auto">
                <a:xfrm>
                  <a:off x="4830" y="2521"/>
                  <a:ext cx="11" cy="12"/>
                </a:xfrm>
                <a:custGeom>
                  <a:avLst/>
                  <a:gdLst/>
                  <a:ahLst/>
                  <a:cxnLst>
                    <a:cxn ang="0">
                      <a:pos x="6" y="12"/>
                    </a:cxn>
                    <a:cxn ang="0">
                      <a:pos x="11" y="0"/>
                    </a:cxn>
                    <a:cxn ang="0">
                      <a:pos x="0" y="0"/>
                    </a:cxn>
                    <a:cxn ang="0">
                      <a:pos x="6" y="12"/>
                    </a:cxn>
                    <a:cxn ang="0">
                      <a:pos x="6" y="12"/>
                    </a:cxn>
                  </a:cxnLst>
                  <a:rect l="0" t="0" r="r" b="b"/>
                  <a:pathLst>
                    <a:path w="11" h="12">
                      <a:moveTo>
                        <a:pt x="6" y="12"/>
                      </a:moveTo>
                      <a:lnTo>
                        <a:pt x="11" y="0"/>
                      </a:lnTo>
                      <a:lnTo>
                        <a:pt x="0" y="0"/>
                      </a:lnTo>
                      <a:lnTo>
                        <a:pt x="6" y="12"/>
                      </a:lnTo>
                      <a:lnTo>
                        <a:pt x="6"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6" name="Freeform 276">
                  <a:extLst>
                    <a:ext uri="{FF2B5EF4-FFF2-40B4-BE49-F238E27FC236}">
                      <a16:creationId xmlns:a16="http://schemas.microsoft.com/office/drawing/2014/main" id="{9CA07EFF-BC4C-4739-A2B0-F63B4E5A6252}"/>
                    </a:ext>
                  </a:extLst>
                </p:cNvPr>
                <p:cNvSpPr>
                  <a:spLocks/>
                </p:cNvSpPr>
                <p:nvPr/>
              </p:nvSpPr>
              <p:spPr bwMode="auto">
                <a:xfrm>
                  <a:off x="4946" y="2499"/>
                  <a:ext cx="16" cy="22"/>
                </a:xfrm>
                <a:custGeom>
                  <a:avLst/>
                  <a:gdLst/>
                  <a:ahLst/>
                  <a:cxnLst>
                    <a:cxn ang="0">
                      <a:pos x="0" y="22"/>
                    </a:cxn>
                    <a:cxn ang="0">
                      <a:pos x="16" y="16"/>
                    </a:cxn>
                    <a:cxn ang="0">
                      <a:pos x="12" y="0"/>
                    </a:cxn>
                    <a:cxn ang="0">
                      <a:pos x="6" y="6"/>
                    </a:cxn>
                    <a:cxn ang="0">
                      <a:pos x="0" y="22"/>
                    </a:cxn>
                    <a:cxn ang="0">
                      <a:pos x="0" y="22"/>
                    </a:cxn>
                  </a:cxnLst>
                  <a:rect l="0" t="0" r="r" b="b"/>
                  <a:pathLst>
                    <a:path w="16" h="22">
                      <a:moveTo>
                        <a:pt x="0" y="22"/>
                      </a:moveTo>
                      <a:lnTo>
                        <a:pt x="16" y="16"/>
                      </a:lnTo>
                      <a:lnTo>
                        <a:pt x="12" y="0"/>
                      </a:lnTo>
                      <a:lnTo>
                        <a:pt x="6" y="6"/>
                      </a:lnTo>
                      <a:lnTo>
                        <a:pt x="0" y="22"/>
                      </a:lnTo>
                      <a:lnTo>
                        <a:pt x="0"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7" name="Freeform 277">
                  <a:extLst>
                    <a:ext uri="{FF2B5EF4-FFF2-40B4-BE49-F238E27FC236}">
                      <a16:creationId xmlns:a16="http://schemas.microsoft.com/office/drawing/2014/main" id="{C1A9E837-EAA6-4FB4-9A93-2B915932635F}"/>
                    </a:ext>
                  </a:extLst>
                </p:cNvPr>
                <p:cNvSpPr>
                  <a:spLocks/>
                </p:cNvSpPr>
                <p:nvPr/>
              </p:nvSpPr>
              <p:spPr bwMode="auto">
                <a:xfrm>
                  <a:off x="4997" y="2470"/>
                  <a:ext cx="28" cy="35"/>
                </a:xfrm>
                <a:custGeom>
                  <a:avLst/>
                  <a:gdLst/>
                  <a:ahLst/>
                  <a:cxnLst>
                    <a:cxn ang="0">
                      <a:pos x="12" y="35"/>
                    </a:cxn>
                    <a:cxn ang="0">
                      <a:pos x="16" y="18"/>
                    </a:cxn>
                    <a:cxn ang="0">
                      <a:pos x="28" y="6"/>
                    </a:cxn>
                    <a:cxn ang="0">
                      <a:pos x="16" y="0"/>
                    </a:cxn>
                    <a:cxn ang="0">
                      <a:pos x="0" y="18"/>
                    </a:cxn>
                    <a:cxn ang="0">
                      <a:pos x="12" y="35"/>
                    </a:cxn>
                    <a:cxn ang="0">
                      <a:pos x="12" y="35"/>
                    </a:cxn>
                  </a:cxnLst>
                  <a:rect l="0" t="0" r="r" b="b"/>
                  <a:pathLst>
                    <a:path w="28" h="35">
                      <a:moveTo>
                        <a:pt x="12" y="35"/>
                      </a:moveTo>
                      <a:lnTo>
                        <a:pt x="16" y="18"/>
                      </a:lnTo>
                      <a:lnTo>
                        <a:pt x="28" y="6"/>
                      </a:lnTo>
                      <a:lnTo>
                        <a:pt x="16" y="0"/>
                      </a:lnTo>
                      <a:lnTo>
                        <a:pt x="0" y="18"/>
                      </a:lnTo>
                      <a:lnTo>
                        <a:pt x="12" y="35"/>
                      </a:lnTo>
                      <a:lnTo>
                        <a:pt x="12" y="3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8" name="Freeform 278">
                  <a:extLst>
                    <a:ext uri="{FF2B5EF4-FFF2-40B4-BE49-F238E27FC236}">
                      <a16:creationId xmlns:a16="http://schemas.microsoft.com/office/drawing/2014/main" id="{C4573383-AE31-483C-B745-1D70D7C46C3F}"/>
                    </a:ext>
                  </a:extLst>
                </p:cNvPr>
                <p:cNvSpPr>
                  <a:spLocks/>
                </p:cNvSpPr>
                <p:nvPr/>
              </p:nvSpPr>
              <p:spPr bwMode="auto">
                <a:xfrm>
                  <a:off x="4552" y="2287"/>
                  <a:ext cx="183" cy="157"/>
                </a:xfrm>
                <a:custGeom>
                  <a:avLst/>
                  <a:gdLst/>
                  <a:ahLst/>
                  <a:cxnLst>
                    <a:cxn ang="0">
                      <a:pos x="161" y="27"/>
                    </a:cxn>
                    <a:cxn ang="0">
                      <a:pos x="161" y="17"/>
                    </a:cxn>
                    <a:cxn ang="0">
                      <a:pos x="155" y="17"/>
                    </a:cxn>
                    <a:cxn ang="0">
                      <a:pos x="167" y="4"/>
                    </a:cxn>
                    <a:cxn ang="0">
                      <a:pos x="150" y="0"/>
                    </a:cxn>
                    <a:cxn ang="0">
                      <a:pos x="134" y="11"/>
                    </a:cxn>
                    <a:cxn ang="0">
                      <a:pos x="118" y="45"/>
                    </a:cxn>
                    <a:cxn ang="0">
                      <a:pos x="100" y="61"/>
                    </a:cxn>
                    <a:cxn ang="0">
                      <a:pos x="77" y="49"/>
                    </a:cxn>
                    <a:cxn ang="0">
                      <a:pos x="61" y="61"/>
                    </a:cxn>
                    <a:cxn ang="0">
                      <a:pos x="39" y="67"/>
                    </a:cxn>
                    <a:cxn ang="0">
                      <a:pos x="29" y="45"/>
                    </a:cxn>
                    <a:cxn ang="0">
                      <a:pos x="16" y="45"/>
                    </a:cxn>
                    <a:cxn ang="0">
                      <a:pos x="0" y="67"/>
                    </a:cxn>
                    <a:cxn ang="0">
                      <a:pos x="23" y="94"/>
                    </a:cxn>
                    <a:cxn ang="0">
                      <a:pos x="33" y="134"/>
                    </a:cxn>
                    <a:cxn ang="0">
                      <a:pos x="55" y="134"/>
                    </a:cxn>
                    <a:cxn ang="0">
                      <a:pos x="71" y="151"/>
                    </a:cxn>
                    <a:cxn ang="0">
                      <a:pos x="77" y="138"/>
                    </a:cxn>
                    <a:cxn ang="0">
                      <a:pos x="106" y="138"/>
                    </a:cxn>
                    <a:cxn ang="0">
                      <a:pos x="106" y="157"/>
                    </a:cxn>
                    <a:cxn ang="0">
                      <a:pos x="118" y="157"/>
                    </a:cxn>
                    <a:cxn ang="0">
                      <a:pos x="134" y="145"/>
                    </a:cxn>
                    <a:cxn ang="0">
                      <a:pos x="138" y="100"/>
                    </a:cxn>
                    <a:cxn ang="0">
                      <a:pos x="167" y="90"/>
                    </a:cxn>
                    <a:cxn ang="0">
                      <a:pos x="155" y="78"/>
                    </a:cxn>
                    <a:cxn ang="0">
                      <a:pos x="173" y="61"/>
                    </a:cxn>
                    <a:cxn ang="0">
                      <a:pos x="183" y="61"/>
                    </a:cxn>
                    <a:cxn ang="0">
                      <a:pos x="161" y="27"/>
                    </a:cxn>
                    <a:cxn ang="0">
                      <a:pos x="161" y="27"/>
                    </a:cxn>
                  </a:cxnLst>
                  <a:rect l="0" t="0" r="r" b="b"/>
                  <a:pathLst>
                    <a:path w="183" h="157">
                      <a:moveTo>
                        <a:pt x="161" y="27"/>
                      </a:moveTo>
                      <a:lnTo>
                        <a:pt x="161" y="17"/>
                      </a:lnTo>
                      <a:lnTo>
                        <a:pt x="155" y="17"/>
                      </a:lnTo>
                      <a:lnTo>
                        <a:pt x="167" y="4"/>
                      </a:lnTo>
                      <a:lnTo>
                        <a:pt x="150" y="0"/>
                      </a:lnTo>
                      <a:lnTo>
                        <a:pt x="134" y="11"/>
                      </a:lnTo>
                      <a:lnTo>
                        <a:pt x="118" y="45"/>
                      </a:lnTo>
                      <a:lnTo>
                        <a:pt x="100" y="61"/>
                      </a:lnTo>
                      <a:lnTo>
                        <a:pt x="77" y="49"/>
                      </a:lnTo>
                      <a:lnTo>
                        <a:pt x="61" y="61"/>
                      </a:lnTo>
                      <a:lnTo>
                        <a:pt x="39" y="67"/>
                      </a:lnTo>
                      <a:lnTo>
                        <a:pt x="29" y="45"/>
                      </a:lnTo>
                      <a:lnTo>
                        <a:pt x="16" y="45"/>
                      </a:lnTo>
                      <a:lnTo>
                        <a:pt x="0" y="67"/>
                      </a:lnTo>
                      <a:lnTo>
                        <a:pt x="23" y="94"/>
                      </a:lnTo>
                      <a:lnTo>
                        <a:pt x="33" y="134"/>
                      </a:lnTo>
                      <a:lnTo>
                        <a:pt x="55" y="134"/>
                      </a:lnTo>
                      <a:lnTo>
                        <a:pt x="71" y="151"/>
                      </a:lnTo>
                      <a:lnTo>
                        <a:pt x="77" y="138"/>
                      </a:lnTo>
                      <a:lnTo>
                        <a:pt x="106" y="138"/>
                      </a:lnTo>
                      <a:lnTo>
                        <a:pt x="106" y="157"/>
                      </a:lnTo>
                      <a:lnTo>
                        <a:pt x="118" y="157"/>
                      </a:lnTo>
                      <a:lnTo>
                        <a:pt x="134" y="145"/>
                      </a:lnTo>
                      <a:lnTo>
                        <a:pt x="138" y="100"/>
                      </a:lnTo>
                      <a:lnTo>
                        <a:pt x="167" y="90"/>
                      </a:lnTo>
                      <a:lnTo>
                        <a:pt x="155" y="78"/>
                      </a:lnTo>
                      <a:lnTo>
                        <a:pt x="173" y="61"/>
                      </a:lnTo>
                      <a:lnTo>
                        <a:pt x="183" y="61"/>
                      </a:lnTo>
                      <a:lnTo>
                        <a:pt x="161" y="27"/>
                      </a:lnTo>
                      <a:lnTo>
                        <a:pt x="161" y="27"/>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9" name="Freeform 279">
                  <a:extLst>
                    <a:ext uri="{FF2B5EF4-FFF2-40B4-BE49-F238E27FC236}">
                      <a16:creationId xmlns:a16="http://schemas.microsoft.com/office/drawing/2014/main" id="{67146594-BFA9-4766-A0E5-58AE9EC14757}"/>
                    </a:ext>
                  </a:extLst>
                </p:cNvPr>
                <p:cNvSpPr>
                  <a:spLocks/>
                </p:cNvSpPr>
                <p:nvPr/>
              </p:nvSpPr>
              <p:spPr bwMode="auto">
                <a:xfrm>
                  <a:off x="4497" y="2393"/>
                  <a:ext cx="21" cy="28"/>
                </a:xfrm>
                <a:custGeom>
                  <a:avLst/>
                  <a:gdLst/>
                  <a:ahLst/>
                  <a:cxnLst>
                    <a:cxn ang="0">
                      <a:pos x="11" y="0"/>
                    </a:cxn>
                    <a:cxn ang="0">
                      <a:pos x="0" y="0"/>
                    </a:cxn>
                    <a:cxn ang="0">
                      <a:pos x="4" y="16"/>
                    </a:cxn>
                    <a:cxn ang="0">
                      <a:pos x="21" y="28"/>
                    </a:cxn>
                    <a:cxn ang="0">
                      <a:pos x="21" y="16"/>
                    </a:cxn>
                    <a:cxn ang="0">
                      <a:pos x="11" y="6"/>
                    </a:cxn>
                    <a:cxn ang="0">
                      <a:pos x="11" y="0"/>
                    </a:cxn>
                    <a:cxn ang="0">
                      <a:pos x="11" y="0"/>
                    </a:cxn>
                  </a:cxnLst>
                  <a:rect l="0" t="0" r="r" b="b"/>
                  <a:pathLst>
                    <a:path w="21" h="28">
                      <a:moveTo>
                        <a:pt x="11" y="0"/>
                      </a:moveTo>
                      <a:lnTo>
                        <a:pt x="0" y="0"/>
                      </a:lnTo>
                      <a:lnTo>
                        <a:pt x="4" y="16"/>
                      </a:lnTo>
                      <a:lnTo>
                        <a:pt x="21" y="28"/>
                      </a:lnTo>
                      <a:lnTo>
                        <a:pt x="21" y="16"/>
                      </a:lnTo>
                      <a:lnTo>
                        <a:pt x="11" y="6"/>
                      </a:lnTo>
                      <a:lnTo>
                        <a:pt x="11" y="0"/>
                      </a:lnTo>
                      <a:lnTo>
                        <a:pt x="1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0" name="Freeform 280">
                  <a:extLst>
                    <a:ext uri="{FF2B5EF4-FFF2-40B4-BE49-F238E27FC236}">
                      <a16:creationId xmlns:a16="http://schemas.microsoft.com/office/drawing/2014/main" id="{99857310-3CA7-404D-803C-1B5AC1352EE1}"/>
                    </a:ext>
                  </a:extLst>
                </p:cNvPr>
                <p:cNvSpPr>
                  <a:spLocks/>
                </p:cNvSpPr>
                <p:nvPr/>
              </p:nvSpPr>
              <p:spPr bwMode="auto">
                <a:xfrm>
                  <a:off x="4530" y="2409"/>
                  <a:ext cx="22" cy="16"/>
                </a:xfrm>
                <a:custGeom>
                  <a:avLst/>
                  <a:gdLst/>
                  <a:ahLst/>
                  <a:cxnLst>
                    <a:cxn ang="0">
                      <a:pos x="16" y="6"/>
                    </a:cxn>
                    <a:cxn ang="0">
                      <a:pos x="6" y="0"/>
                    </a:cxn>
                    <a:cxn ang="0">
                      <a:pos x="0" y="16"/>
                    </a:cxn>
                    <a:cxn ang="0">
                      <a:pos x="22" y="16"/>
                    </a:cxn>
                    <a:cxn ang="0">
                      <a:pos x="16" y="6"/>
                    </a:cxn>
                    <a:cxn ang="0">
                      <a:pos x="16" y="6"/>
                    </a:cxn>
                  </a:cxnLst>
                  <a:rect l="0" t="0" r="r" b="b"/>
                  <a:pathLst>
                    <a:path w="22" h="16">
                      <a:moveTo>
                        <a:pt x="16" y="6"/>
                      </a:moveTo>
                      <a:lnTo>
                        <a:pt x="6" y="0"/>
                      </a:lnTo>
                      <a:lnTo>
                        <a:pt x="0" y="16"/>
                      </a:lnTo>
                      <a:lnTo>
                        <a:pt x="22" y="16"/>
                      </a:lnTo>
                      <a:lnTo>
                        <a:pt x="16" y="6"/>
                      </a:lnTo>
                      <a:lnTo>
                        <a:pt x="16"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1" name="Freeform 281">
                  <a:extLst>
                    <a:ext uri="{FF2B5EF4-FFF2-40B4-BE49-F238E27FC236}">
                      <a16:creationId xmlns:a16="http://schemas.microsoft.com/office/drawing/2014/main" id="{EAEE8191-77F6-496A-A508-DE898FEF4A98}"/>
                    </a:ext>
                  </a:extLst>
                </p:cNvPr>
                <p:cNvSpPr>
                  <a:spLocks/>
                </p:cNvSpPr>
                <p:nvPr/>
              </p:nvSpPr>
              <p:spPr bwMode="auto">
                <a:xfrm>
                  <a:off x="4497" y="2476"/>
                  <a:ext cx="177" cy="61"/>
                </a:xfrm>
                <a:custGeom>
                  <a:avLst/>
                  <a:gdLst/>
                  <a:ahLst/>
                  <a:cxnLst>
                    <a:cxn ang="0">
                      <a:pos x="94" y="12"/>
                    </a:cxn>
                    <a:cxn ang="0">
                      <a:pos x="78" y="23"/>
                    </a:cxn>
                    <a:cxn ang="0">
                      <a:pos x="55" y="23"/>
                    </a:cxn>
                    <a:cxn ang="0">
                      <a:pos x="49" y="12"/>
                    </a:cxn>
                    <a:cxn ang="0">
                      <a:pos x="27" y="0"/>
                    </a:cxn>
                    <a:cxn ang="0">
                      <a:pos x="11" y="6"/>
                    </a:cxn>
                    <a:cxn ang="0">
                      <a:pos x="0" y="16"/>
                    </a:cxn>
                    <a:cxn ang="0">
                      <a:pos x="21" y="35"/>
                    </a:cxn>
                    <a:cxn ang="0">
                      <a:pos x="39" y="35"/>
                    </a:cxn>
                    <a:cxn ang="0">
                      <a:pos x="43" y="39"/>
                    </a:cxn>
                    <a:cxn ang="0">
                      <a:pos x="78" y="39"/>
                    </a:cxn>
                    <a:cxn ang="0">
                      <a:pos x="84" y="45"/>
                    </a:cxn>
                    <a:cxn ang="0">
                      <a:pos x="122" y="61"/>
                    </a:cxn>
                    <a:cxn ang="0">
                      <a:pos x="132" y="51"/>
                    </a:cxn>
                    <a:cxn ang="0">
                      <a:pos x="145" y="61"/>
                    </a:cxn>
                    <a:cxn ang="0">
                      <a:pos x="167" y="57"/>
                    </a:cxn>
                    <a:cxn ang="0">
                      <a:pos x="173" y="61"/>
                    </a:cxn>
                    <a:cxn ang="0">
                      <a:pos x="177" y="51"/>
                    </a:cxn>
                    <a:cxn ang="0">
                      <a:pos x="173" y="39"/>
                    </a:cxn>
                    <a:cxn ang="0">
                      <a:pos x="161" y="45"/>
                    </a:cxn>
                    <a:cxn ang="0">
                      <a:pos x="149" y="35"/>
                    </a:cxn>
                    <a:cxn ang="0">
                      <a:pos x="138" y="35"/>
                    </a:cxn>
                    <a:cxn ang="0">
                      <a:pos x="110" y="12"/>
                    </a:cxn>
                    <a:cxn ang="0">
                      <a:pos x="94" y="12"/>
                    </a:cxn>
                    <a:cxn ang="0">
                      <a:pos x="94" y="12"/>
                    </a:cxn>
                  </a:cxnLst>
                  <a:rect l="0" t="0" r="r" b="b"/>
                  <a:pathLst>
                    <a:path w="177" h="61">
                      <a:moveTo>
                        <a:pt x="94" y="12"/>
                      </a:moveTo>
                      <a:lnTo>
                        <a:pt x="78" y="23"/>
                      </a:lnTo>
                      <a:lnTo>
                        <a:pt x="55" y="23"/>
                      </a:lnTo>
                      <a:lnTo>
                        <a:pt x="49" y="12"/>
                      </a:lnTo>
                      <a:lnTo>
                        <a:pt x="27" y="0"/>
                      </a:lnTo>
                      <a:lnTo>
                        <a:pt x="11" y="6"/>
                      </a:lnTo>
                      <a:lnTo>
                        <a:pt x="0" y="16"/>
                      </a:lnTo>
                      <a:lnTo>
                        <a:pt x="21" y="35"/>
                      </a:lnTo>
                      <a:lnTo>
                        <a:pt x="39" y="35"/>
                      </a:lnTo>
                      <a:lnTo>
                        <a:pt x="43" y="39"/>
                      </a:lnTo>
                      <a:lnTo>
                        <a:pt x="78" y="39"/>
                      </a:lnTo>
                      <a:lnTo>
                        <a:pt x="84" y="45"/>
                      </a:lnTo>
                      <a:lnTo>
                        <a:pt x="122" y="61"/>
                      </a:lnTo>
                      <a:lnTo>
                        <a:pt x="132" y="51"/>
                      </a:lnTo>
                      <a:lnTo>
                        <a:pt x="145" y="61"/>
                      </a:lnTo>
                      <a:lnTo>
                        <a:pt x="167" y="57"/>
                      </a:lnTo>
                      <a:lnTo>
                        <a:pt x="173" y="61"/>
                      </a:lnTo>
                      <a:lnTo>
                        <a:pt x="177" y="51"/>
                      </a:lnTo>
                      <a:lnTo>
                        <a:pt x="173" y="39"/>
                      </a:lnTo>
                      <a:lnTo>
                        <a:pt x="161" y="45"/>
                      </a:lnTo>
                      <a:lnTo>
                        <a:pt x="149" y="35"/>
                      </a:lnTo>
                      <a:lnTo>
                        <a:pt x="138" y="35"/>
                      </a:lnTo>
                      <a:lnTo>
                        <a:pt x="110" y="12"/>
                      </a:lnTo>
                      <a:lnTo>
                        <a:pt x="94" y="12"/>
                      </a:lnTo>
                      <a:lnTo>
                        <a:pt x="94" y="1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2" name="Freeform 282">
                  <a:extLst>
                    <a:ext uri="{FF2B5EF4-FFF2-40B4-BE49-F238E27FC236}">
                      <a16:creationId xmlns:a16="http://schemas.microsoft.com/office/drawing/2014/main" id="{837283CB-BB4B-497F-8B34-1F199D903371}"/>
                    </a:ext>
                  </a:extLst>
                </p:cNvPr>
                <p:cNvSpPr>
                  <a:spLocks/>
                </p:cNvSpPr>
                <p:nvPr/>
              </p:nvSpPr>
              <p:spPr bwMode="auto">
                <a:xfrm>
                  <a:off x="4702" y="2521"/>
                  <a:ext cx="33" cy="16"/>
                </a:xfrm>
                <a:custGeom>
                  <a:avLst/>
                  <a:gdLst/>
                  <a:ahLst/>
                  <a:cxnLst>
                    <a:cxn ang="0">
                      <a:pos x="11" y="0"/>
                    </a:cxn>
                    <a:cxn ang="0">
                      <a:pos x="0" y="16"/>
                    </a:cxn>
                    <a:cxn ang="0">
                      <a:pos x="33" y="16"/>
                    </a:cxn>
                    <a:cxn ang="0">
                      <a:pos x="11" y="0"/>
                    </a:cxn>
                    <a:cxn ang="0">
                      <a:pos x="11" y="0"/>
                    </a:cxn>
                  </a:cxnLst>
                  <a:rect l="0" t="0" r="r" b="b"/>
                  <a:pathLst>
                    <a:path w="33" h="16">
                      <a:moveTo>
                        <a:pt x="11" y="0"/>
                      </a:moveTo>
                      <a:lnTo>
                        <a:pt x="0" y="16"/>
                      </a:lnTo>
                      <a:lnTo>
                        <a:pt x="33" y="16"/>
                      </a:lnTo>
                      <a:lnTo>
                        <a:pt x="11" y="0"/>
                      </a:lnTo>
                      <a:lnTo>
                        <a:pt x="1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3" name="Freeform 283">
                  <a:extLst>
                    <a:ext uri="{FF2B5EF4-FFF2-40B4-BE49-F238E27FC236}">
                      <a16:creationId xmlns:a16="http://schemas.microsoft.com/office/drawing/2014/main" id="{2C07B634-DFAE-4E2F-9B3F-D1DC06C24E61}"/>
                    </a:ext>
                  </a:extLst>
                </p:cNvPr>
                <p:cNvSpPr>
                  <a:spLocks/>
                </p:cNvSpPr>
                <p:nvPr/>
              </p:nvSpPr>
              <p:spPr bwMode="auto">
                <a:xfrm>
                  <a:off x="4680" y="2527"/>
                  <a:ext cx="22" cy="10"/>
                </a:xfrm>
                <a:custGeom>
                  <a:avLst/>
                  <a:gdLst/>
                  <a:ahLst/>
                  <a:cxnLst>
                    <a:cxn ang="0">
                      <a:pos x="10" y="10"/>
                    </a:cxn>
                    <a:cxn ang="0">
                      <a:pos x="22" y="0"/>
                    </a:cxn>
                    <a:cxn ang="0">
                      <a:pos x="0" y="0"/>
                    </a:cxn>
                    <a:cxn ang="0">
                      <a:pos x="0" y="10"/>
                    </a:cxn>
                    <a:cxn ang="0">
                      <a:pos x="10" y="10"/>
                    </a:cxn>
                    <a:cxn ang="0">
                      <a:pos x="10" y="10"/>
                    </a:cxn>
                  </a:cxnLst>
                  <a:rect l="0" t="0" r="r" b="b"/>
                  <a:pathLst>
                    <a:path w="22" h="10">
                      <a:moveTo>
                        <a:pt x="10" y="10"/>
                      </a:moveTo>
                      <a:lnTo>
                        <a:pt x="22" y="0"/>
                      </a:lnTo>
                      <a:lnTo>
                        <a:pt x="0" y="0"/>
                      </a:lnTo>
                      <a:lnTo>
                        <a:pt x="0" y="10"/>
                      </a:lnTo>
                      <a:lnTo>
                        <a:pt x="10" y="10"/>
                      </a:lnTo>
                      <a:lnTo>
                        <a:pt x="10"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4" name="Freeform 284">
                  <a:extLst>
                    <a:ext uri="{FF2B5EF4-FFF2-40B4-BE49-F238E27FC236}">
                      <a16:creationId xmlns:a16="http://schemas.microsoft.com/office/drawing/2014/main" id="{B82B73BF-6827-49D0-818C-65C4F5565C65}"/>
                    </a:ext>
                  </a:extLst>
                </p:cNvPr>
                <p:cNvSpPr>
                  <a:spLocks/>
                </p:cNvSpPr>
                <p:nvPr/>
              </p:nvSpPr>
              <p:spPr bwMode="auto">
                <a:xfrm>
                  <a:off x="4725" y="2543"/>
                  <a:ext cx="38" cy="16"/>
                </a:xfrm>
                <a:custGeom>
                  <a:avLst/>
                  <a:gdLst/>
                  <a:ahLst/>
                  <a:cxnLst>
                    <a:cxn ang="0">
                      <a:pos x="38" y="10"/>
                    </a:cxn>
                    <a:cxn ang="0">
                      <a:pos x="16" y="0"/>
                    </a:cxn>
                    <a:cxn ang="0">
                      <a:pos x="0" y="6"/>
                    </a:cxn>
                    <a:cxn ang="0">
                      <a:pos x="22" y="16"/>
                    </a:cxn>
                    <a:cxn ang="0">
                      <a:pos x="38" y="10"/>
                    </a:cxn>
                    <a:cxn ang="0">
                      <a:pos x="38" y="10"/>
                    </a:cxn>
                  </a:cxnLst>
                  <a:rect l="0" t="0" r="r" b="b"/>
                  <a:pathLst>
                    <a:path w="38" h="16">
                      <a:moveTo>
                        <a:pt x="38" y="10"/>
                      </a:moveTo>
                      <a:lnTo>
                        <a:pt x="16" y="0"/>
                      </a:lnTo>
                      <a:lnTo>
                        <a:pt x="0" y="6"/>
                      </a:lnTo>
                      <a:lnTo>
                        <a:pt x="22" y="16"/>
                      </a:lnTo>
                      <a:lnTo>
                        <a:pt x="38" y="10"/>
                      </a:lnTo>
                      <a:lnTo>
                        <a:pt x="38"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5" name="Freeform 285">
                  <a:extLst>
                    <a:ext uri="{FF2B5EF4-FFF2-40B4-BE49-F238E27FC236}">
                      <a16:creationId xmlns:a16="http://schemas.microsoft.com/office/drawing/2014/main" id="{05BB54A1-032E-4604-9ADA-44FA01016CA4}"/>
                    </a:ext>
                  </a:extLst>
                </p:cNvPr>
                <p:cNvSpPr>
                  <a:spLocks/>
                </p:cNvSpPr>
                <p:nvPr/>
              </p:nvSpPr>
              <p:spPr bwMode="auto">
                <a:xfrm>
                  <a:off x="4319" y="2314"/>
                  <a:ext cx="28" cy="12"/>
                </a:xfrm>
                <a:custGeom>
                  <a:avLst/>
                  <a:gdLst/>
                  <a:ahLst/>
                  <a:cxnLst>
                    <a:cxn ang="0">
                      <a:pos x="22" y="12"/>
                    </a:cxn>
                    <a:cxn ang="0">
                      <a:pos x="28" y="0"/>
                    </a:cxn>
                    <a:cxn ang="0">
                      <a:pos x="0" y="0"/>
                    </a:cxn>
                    <a:cxn ang="0">
                      <a:pos x="22" y="12"/>
                    </a:cxn>
                    <a:cxn ang="0">
                      <a:pos x="22" y="12"/>
                    </a:cxn>
                  </a:cxnLst>
                  <a:rect l="0" t="0" r="r" b="b"/>
                  <a:pathLst>
                    <a:path w="28" h="12">
                      <a:moveTo>
                        <a:pt x="22" y="12"/>
                      </a:moveTo>
                      <a:lnTo>
                        <a:pt x="28" y="0"/>
                      </a:lnTo>
                      <a:lnTo>
                        <a:pt x="0" y="0"/>
                      </a:lnTo>
                      <a:lnTo>
                        <a:pt x="22" y="12"/>
                      </a:lnTo>
                      <a:lnTo>
                        <a:pt x="22"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6" name="Freeform 286">
                  <a:extLst>
                    <a:ext uri="{FF2B5EF4-FFF2-40B4-BE49-F238E27FC236}">
                      <a16:creationId xmlns:a16="http://schemas.microsoft.com/office/drawing/2014/main" id="{47A9C953-ADC9-4D45-88B4-252BF9AE6A3C}"/>
                    </a:ext>
                  </a:extLst>
                </p:cNvPr>
                <p:cNvSpPr>
                  <a:spLocks/>
                </p:cNvSpPr>
                <p:nvPr/>
              </p:nvSpPr>
              <p:spPr bwMode="auto">
                <a:xfrm>
                  <a:off x="4374" y="2381"/>
                  <a:ext cx="18" cy="28"/>
                </a:xfrm>
                <a:custGeom>
                  <a:avLst/>
                  <a:gdLst/>
                  <a:ahLst/>
                  <a:cxnLst>
                    <a:cxn ang="0">
                      <a:pos x="6" y="0"/>
                    </a:cxn>
                    <a:cxn ang="0">
                      <a:pos x="0" y="6"/>
                    </a:cxn>
                    <a:cxn ang="0">
                      <a:pos x="12" y="28"/>
                    </a:cxn>
                    <a:cxn ang="0">
                      <a:pos x="18" y="18"/>
                    </a:cxn>
                    <a:cxn ang="0">
                      <a:pos x="6" y="0"/>
                    </a:cxn>
                    <a:cxn ang="0">
                      <a:pos x="6" y="0"/>
                    </a:cxn>
                  </a:cxnLst>
                  <a:rect l="0" t="0" r="r" b="b"/>
                  <a:pathLst>
                    <a:path w="18" h="28">
                      <a:moveTo>
                        <a:pt x="6" y="0"/>
                      </a:moveTo>
                      <a:lnTo>
                        <a:pt x="0" y="6"/>
                      </a:lnTo>
                      <a:lnTo>
                        <a:pt x="12" y="28"/>
                      </a:lnTo>
                      <a:lnTo>
                        <a:pt x="18" y="18"/>
                      </a:lnTo>
                      <a:lnTo>
                        <a:pt x="6" y="0"/>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7" name="Freeform 287">
                  <a:extLst>
                    <a:ext uri="{FF2B5EF4-FFF2-40B4-BE49-F238E27FC236}">
                      <a16:creationId xmlns:a16="http://schemas.microsoft.com/office/drawing/2014/main" id="{31153866-9096-4686-8728-D144474B6758}"/>
                    </a:ext>
                  </a:extLst>
                </p:cNvPr>
                <p:cNvSpPr>
                  <a:spLocks/>
                </p:cNvSpPr>
                <p:nvPr/>
              </p:nvSpPr>
              <p:spPr bwMode="auto">
                <a:xfrm>
                  <a:off x="4581" y="2224"/>
                  <a:ext cx="154" cy="130"/>
                </a:xfrm>
                <a:custGeom>
                  <a:avLst/>
                  <a:gdLst/>
                  <a:ahLst/>
                  <a:cxnLst>
                    <a:cxn ang="0">
                      <a:pos x="121" y="0"/>
                    </a:cxn>
                    <a:cxn ang="0">
                      <a:pos x="89" y="41"/>
                    </a:cxn>
                    <a:cxn ang="0">
                      <a:pos x="99" y="63"/>
                    </a:cxn>
                    <a:cxn ang="0">
                      <a:pos x="83" y="67"/>
                    </a:cxn>
                    <a:cxn ang="0">
                      <a:pos x="65" y="51"/>
                    </a:cxn>
                    <a:cxn ang="0">
                      <a:pos x="61" y="67"/>
                    </a:cxn>
                    <a:cxn ang="0">
                      <a:pos x="26" y="86"/>
                    </a:cxn>
                    <a:cxn ang="0">
                      <a:pos x="16" y="96"/>
                    </a:cxn>
                    <a:cxn ang="0">
                      <a:pos x="16" y="108"/>
                    </a:cxn>
                    <a:cxn ang="0">
                      <a:pos x="0" y="108"/>
                    </a:cxn>
                    <a:cxn ang="0">
                      <a:pos x="10" y="130"/>
                    </a:cxn>
                    <a:cxn ang="0">
                      <a:pos x="32" y="124"/>
                    </a:cxn>
                    <a:cxn ang="0">
                      <a:pos x="48" y="112"/>
                    </a:cxn>
                    <a:cxn ang="0">
                      <a:pos x="71" y="124"/>
                    </a:cxn>
                    <a:cxn ang="0">
                      <a:pos x="89" y="108"/>
                    </a:cxn>
                    <a:cxn ang="0">
                      <a:pos x="105" y="74"/>
                    </a:cxn>
                    <a:cxn ang="0">
                      <a:pos x="121" y="63"/>
                    </a:cxn>
                    <a:cxn ang="0">
                      <a:pos x="138" y="67"/>
                    </a:cxn>
                    <a:cxn ang="0">
                      <a:pos x="154" y="45"/>
                    </a:cxn>
                    <a:cxn ang="0">
                      <a:pos x="121" y="0"/>
                    </a:cxn>
                    <a:cxn ang="0">
                      <a:pos x="121" y="0"/>
                    </a:cxn>
                  </a:cxnLst>
                  <a:rect l="0" t="0" r="r" b="b"/>
                  <a:pathLst>
                    <a:path w="154" h="130">
                      <a:moveTo>
                        <a:pt x="121" y="0"/>
                      </a:moveTo>
                      <a:lnTo>
                        <a:pt x="89" y="41"/>
                      </a:lnTo>
                      <a:lnTo>
                        <a:pt x="99" y="63"/>
                      </a:lnTo>
                      <a:lnTo>
                        <a:pt x="83" y="67"/>
                      </a:lnTo>
                      <a:lnTo>
                        <a:pt x="65" y="51"/>
                      </a:lnTo>
                      <a:lnTo>
                        <a:pt x="61" y="67"/>
                      </a:lnTo>
                      <a:lnTo>
                        <a:pt x="26" y="86"/>
                      </a:lnTo>
                      <a:lnTo>
                        <a:pt x="16" y="96"/>
                      </a:lnTo>
                      <a:lnTo>
                        <a:pt x="16" y="108"/>
                      </a:lnTo>
                      <a:lnTo>
                        <a:pt x="0" y="108"/>
                      </a:lnTo>
                      <a:lnTo>
                        <a:pt x="10" y="130"/>
                      </a:lnTo>
                      <a:lnTo>
                        <a:pt x="32" y="124"/>
                      </a:lnTo>
                      <a:lnTo>
                        <a:pt x="48" y="112"/>
                      </a:lnTo>
                      <a:lnTo>
                        <a:pt x="71" y="124"/>
                      </a:lnTo>
                      <a:lnTo>
                        <a:pt x="89" y="108"/>
                      </a:lnTo>
                      <a:lnTo>
                        <a:pt x="105" y="74"/>
                      </a:lnTo>
                      <a:lnTo>
                        <a:pt x="121" y="63"/>
                      </a:lnTo>
                      <a:lnTo>
                        <a:pt x="138" y="67"/>
                      </a:lnTo>
                      <a:lnTo>
                        <a:pt x="154" y="45"/>
                      </a:lnTo>
                      <a:lnTo>
                        <a:pt x="121" y="0"/>
                      </a:lnTo>
                      <a:lnTo>
                        <a:pt x="12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8" name="Freeform 288">
                  <a:extLst>
                    <a:ext uri="{FF2B5EF4-FFF2-40B4-BE49-F238E27FC236}">
                      <a16:creationId xmlns:a16="http://schemas.microsoft.com/office/drawing/2014/main" id="{7EA6FD86-5750-4EE1-A7A8-616BF1AB5CA5}"/>
                    </a:ext>
                  </a:extLst>
                </p:cNvPr>
                <p:cNvSpPr>
                  <a:spLocks/>
                </p:cNvSpPr>
                <p:nvPr/>
              </p:nvSpPr>
              <p:spPr bwMode="auto">
                <a:xfrm>
                  <a:off x="4731" y="2013"/>
                  <a:ext cx="87" cy="112"/>
                </a:xfrm>
                <a:custGeom>
                  <a:avLst/>
                  <a:gdLst/>
                  <a:ahLst/>
                  <a:cxnLst>
                    <a:cxn ang="0">
                      <a:pos x="16" y="0"/>
                    </a:cxn>
                    <a:cxn ang="0">
                      <a:pos x="4" y="0"/>
                    </a:cxn>
                    <a:cxn ang="0">
                      <a:pos x="10" y="35"/>
                    </a:cxn>
                    <a:cxn ang="0">
                      <a:pos x="0" y="39"/>
                    </a:cxn>
                    <a:cxn ang="0">
                      <a:pos x="0" y="63"/>
                    </a:cxn>
                    <a:cxn ang="0">
                      <a:pos x="22" y="79"/>
                    </a:cxn>
                    <a:cxn ang="0">
                      <a:pos x="16" y="83"/>
                    </a:cxn>
                    <a:cxn ang="0">
                      <a:pos x="32" y="90"/>
                    </a:cxn>
                    <a:cxn ang="0">
                      <a:pos x="43" y="90"/>
                    </a:cxn>
                    <a:cxn ang="0">
                      <a:pos x="43" y="102"/>
                    </a:cxn>
                    <a:cxn ang="0">
                      <a:pos x="61" y="102"/>
                    </a:cxn>
                    <a:cxn ang="0">
                      <a:pos x="65" y="106"/>
                    </a:cxn>
                    <a:cxn ang="0">
                      <a:pos x="73" y="104"/>
                    </a:cxn>
                    <a:cxn ang="0">
                      <a:pos x="87" y="112"/>
                    </a:cxn>
                    <a:cxn ang="0">
                      <a:pos x="87" y="102"/>
                    </a:cxn>
                    <a:cxn ang="0">
                      <a:pos x="83" y="102"/>
                    </a:cxn>
                    <a:cxn ang="0">
                      <a:pos x="71" y="96"/>
                    </a:cxn>
                    <a:cxn ang="0">
                      <a:pos x="71" y="90"/>
                    </a:cxn>
                    <a:cxn ang="0">
                      <a:pos x="65" y="90"/>
                    </a:cxn>
                    <a:cxn ang="0">
                      <a:pos x="61" y="83"/>
                    </a:cxn>
                    <a:cxn ang="0">
                      <a:pos x="43" y="83"/>
                    </a:cxn>
                    <a:cxn ang="0">
                      <a:pos x="43" y="67"/>
                    </a:cxn>
                    <a:cxn ang="0">
                      <a:pos x="32" y="67"/>
                    </a:cxn>
                    <a:cxn ang="0">
                      <a:pos x="32" y="45"/>
                    </a:cxn>
                    <a:cxn ang="0">
                      <a:pos x="43" y="29"/>
                    </a:cxn>
                    <a:cxn ang="0">
                      <a:pos x="32" y="0"/>
                    </a:cxn>
                    <a:cxn ang="0">
                      <a:pos x="22" y="6"/>
                    </a:cxn>
                    <a:cxn ang="0">
                      <a:pos x="16" y="0"/>
                    </a:cxn>
                    <a:cxn ang="0">
                      <a:pos x="16" y="0"/>
                    </a:cxn>
                  </a:cxnLst>
                  <a:rect l="0" t="0" r="r" b="b"/>
                  <a:pathLst>
                    <a:path w="87" h="112">
                      <a:moveTo>
                        <a:pt x="16" y="0"/>
                      </a:moveTo>
                      <a:lnTo>
                        <a:pt x="4" y="0"/>
                      </a:lnTo>
                      <a:lnTo>
                        <a:pt x="10" y="35"/>
                      </a:lnTo>
                      <a:lnTo>
                        <a:pt x="0" y="39"/>
                      </a:lnTo>
                      <a:lnTo>
                        <a:pt x="0" y="63"/>
                      </a:lnTo>
                      <a:lnTo>
                        <a:pt x="22" y="79"/>
                      </a:lnTo>
                      <a:lnTo>
                        <a:pt x="16" y="83"/>
                      </a:lnTo>
                      <a:lnTo>
                        <a:pt x="32" y="90"/>
                      </a:lnTo>
                      <a:lnTo>
                        <a:pt x="43" y="90"/>
                      </a:lnTo>
                      <a:lnTo>
                        <a:pt x="43" y="102"/>
                      </a:lnTo>
                      <a:lnTo>
                        <a:pt x="61" y="102"/>
                      </a:lnTo>
                      <a:lnTo>
                        <a:pt x="65" y="106"/>
                      </a:lnTo>
                      <a:lnTo>
                        <a:pt x="73" y="104"/>
                      </a:lnTo>
                      <a:lnTo>
                        <a:pt x="87" y="112"/>
                      </a:lnTo>
                      <a:lnTo>
                        <a:pt x="87" y="102"/>
                      </a:lnTo>
                      <a:lnTo>
                        <a:pt x="83" y="102"/>
                      </a:lnTo>
                      <a:lnTo>
                        <a:pt x="71" y="96"/>
                      </a:lnTo>
                      <a:lnTo>
                        <a:pt x="71" y="90"/>
                      </a:lnTo>
                      <a:lnTo>
                        <a:pt x="65" y="90"/>
                      </a:lnTo>
                      <a:lnTo>
                        <a:pt x="61" y="83"/>
                      </a:lnTo>
                      <a:lnTo>
                        <a:pt x="43" y="83"/>
                      </a:lnTo>
                      <a:lnTo>
                        <a:pt x="43" y="67"/>
                      </a:lnTo>
                      <a:lnTo>
                        <a:pt x="32" y="67"/>
                      </a:lnTo>
                      <a:lnTo>
                        <a:pt x="32" y="45"/>
                      </a:lnTo>
                      <a:lnTo>
                        <a:pt x="43" y="29"/>
                      </a:lnTo>
                      <a:lnTo>
                        <a:pt x="32" y="0"/>
                      </a:lnTo>
                      <a:lnTo>
                        <a:pt x="22" y="6"/>
                      </a:lnTo>
                      <a:lnTo>
                        <a:pt x="16" y="0"/>
                      </a:lnTo>
                      <a:lnTo>
                        <a:pt x="16"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9" name="Freeform 289">
                  <a:extLst>
                    <a:ext uri="{FF2B5EF4-FFF2-40B4-BE49-F238E27FC236}">
                      <a16:creationId xmlns:a16="http://schemas.microsoft.com/office/drawing/2014/main" id="{ED94EF57-6E2A-49AB-AD8F-D473F497B894}"/>
                    </a:ext>
                  </a:extLst>
                </p:cNvPr>
                <p:cNvSpPr>
                  <a:spLocks/>
                </p:cNvSpPr>
                <p:nvPr/>
              </p:nvSpPr>
              <p:spPr bwMode="auto">
                <a:xfrm>
                  <a:off x="4702" y="2147"/>
                  <a:ext cx="45" cy="61"/>
                </a:xfrm>
                <a:custGeom>
                  <a:avLst/>
                  <a:gdLst/>
                  <a:ahLst/>
                  <a:cxnLst>
                    <a:cxn ang="0">
                      <a:pos x="45" y="12"/>
                    </a:cxn>
                    <a:cxn ang="0">
                      <a:pos x="33" y="0"/>
                    </a:cxn>
                    <a:cxn ang="0">
                      <a:pos x="17" y="35"/>
                    </a:cxn>
                    <a:cxn ang="0">
                      <a:pos x="0" y="45"/>
                    </a:cxn>
                    <a:cxn ang="0">
                      <a:pos x="0" y="61"/>
                    </a:cxn>
                    <a:cxn ang="0">
                      <a:pos x="17" y="51"/>
                    </a:cxn>
                    <a:cxn ang="0">
                      <a:pos x="45" y="12"/>
                    </a:cxn>
                    <a:cxn ang="0">
                      <a:pos x="45" y="12"/>
                    </a:cxn>
                  </a:cxnLst>
                  <a:rect l="0" t="0" r="r" b="b"/>
                  <a:pathLst>
                    <a:path w="45" h="61">
                      <a:moveTo>
                        <a:pt x="45" y="12"/>
                      </a:moveTo>
                      <a:lnTo>
                        <a:pt x="33" y="0"/>
                      </a:lnTo>
                      <a:lnTo>
                        <a:pt x="17" y="35"/>
                      </a:lnTo>
                      <a:lnTo>
                        <a:pt x="0" y="45"/>
                      </a:lnTo>
                      <a:lnTo>
                        <a:pt x="0" y="61"/>
                      </a:lnTo>
                      <a:lnTo>
                        <a:pt x="17" y="51"/>
                      </a:lnTo>
                      <a:lnTo>
                        <a:pt x="45" y="12"/>
                      </a:lnTo>
                      <a:lnTo>
                        <a:pt x="45" y="1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50" name="Freeform 290">
                  <a:extLst>
                    <a:ext uri="{FF2B5EF4-FFF2-40B4-BE49-F238E27FC236}">
                      <a16:creationId xmlns:a16="http://schemas.microsoft.com/office/drawing/2014/main" id="{572217DE-5372-4113-BC80-285AD4C427ED}"/>
                    </a:ext>
                  </a:extLst>
                </p:cNvPr>
                <p:cNvSpPr>
                  <a:spLocks/>
                </p:cNvSpPr>
                <p:nvPr/>
              </p:nvSpPr>
              <p:spPr bwMode="auto">
                <a:xfrm>
                  <a:off x="4741" y="2109"/>
                  <a:ext cx="28" cy="28"/>
                </a:xfrm>
                <a:custGeom>
                  <a:avLst/>
                  <a:gdLst/>
                  <a:ahLst/>
                  <a:cxnLst>
                    <a:cxn ang="0">
                      <a:pos x="28" y="10"/>
                    </a:cxn>
                    <a:cxn ang="0">
                      <a:pos x="0" y="0"/>
                    </a:cxn>
                    <a:cxn ang="0">
                      <a:pos x="12" y="16"/>
                    </a:cxn>
                    <a:cxn ang="0">
                      <a:pos x="22" y="28"/>
                    </a:cxn>
                    <a:cxn ang="0">
                      <a:pos x="28" y="10"/>
                    </a:cxn>
                    <a:cxn ang="0">
                      <a:pos x="28" y="10"/>
                    </a:cxn>
                  </a:cxnLst>
                  <a:rect l="0" t="0" r="r" b="b"/>
                  <a:pathLst>
                    <a:path w="28" h="28">
                      <a:moveTo>
                        <a:pt x="28" y="10"/>
                      </a:moveTo>
                      <a:lnTo>
                        <a:pt x="0" y="0"/>
                      </a:lnTo>
                      <a:lnTo>
                        <a:pt x="12" y="16"/>
                      </a:lnTo>
                      <a:lnTo>
                        <a:pt x="22" y="28"/>
                      </a:lnTo>
                      <a:lnTo>
                        <a:pt x="28" y="10"/>
                      </a:lnTo>
                      <a:lnTo>
                        <a:pt x="28"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51" name="Freeform 291">
                  <a:extLst>
                    <a:ext uri="{FF2B5EF4-FFF2-40B4-BE49-F238E27FC236}">
                      <a16:creationId xmlns:a16="http://schemas.microsoft.com/office/drawing/2014/main" id="{4E901F99-F195-4DF7-AE06-C831D2F6544C}"/>
                    </a:ext>
                  </a:extLst>
                </p:cNvPr>
                <p:cNvSpPr>
                  <a:spLocks/>
                </p:cNvSpPr>
                <p:nvPr/>
              </p:nvSpPr>
              <p:spPr bwMode="auto">
                <a:xfrm>
                  <a:off x="4786" y="2159"/>
                  <a:ext cx="22" cy="33"/>
                </a:xfrm>
                <a:custGeom>
                  <a:avLst/>
                  <a:gdLst/>
                  <a:ahLst/>
                  <a:cxnLst>
                    <a:cxn ang="0">
                      <a:pos x="22" y="4"/>
                    </a:cxn>
                    <a:cxn ang="0">
                      <a:pos x="16" y="0"/>
                    </a:cxn>
                    <a:cxn ang="0">
                      <a:pos x="0" y="23"/>
                    </a:cxn>
                    <a:cxn ang="0">
                      <a:pos x="16" y="33"/>
                    </a:cxn>
                    <a:cxn ang="0">
                      <a:pos x="16" y="23"/>
                    </a:cxn>
                    <a:cxn ang="0">
                      <a:pos x="22" y="4"/>
                    </a:cxn>
                    <a:cxn ang="0">
                      <a:pos x="22" y="4"/>
                    </a:cxn>
                  </a:cxnLst>
                  <a:rect l="0" t="0" r="r" b="b"/>
                  <a:pathLst>
                    <a:path w="22" h="33">
                      <a:moveTo>
                        <a:pt x="22" y="4"/>
                      </a:moveTo>
                      <a:lnTo>
                        <a:pt x="16" y="0"/>
                      </a:lnTo>
                      <a:lnTo>
                        <a:pt x="0" y="23"/>
                      </a:lnTo>
                      <a:lnTo>
                        <a:pt x="16" y="33"/>
                      </a:lnTo>
                      <a:lnTo>
                        <a:pt x="16" y="23"/>
                      </a:lnTo>
                      <a:lnTo>
                        <a:pt x="22" y="4"/>
                      </a:lnTo>
                      <a:lnTo>
                        <a:pt x="22"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52" name="Freeform 292">
                  <a:extLst>
                    <a:ext uri="{FF2B5EF4-FFF2-40B4-BE49-F238E27FC236}">
                      <a16:creationId xmlns:a16="http://schemas.microsoft.com/office/drawing/2014/main" id="{5261CCC8-EA06-482A-A37F-36EE0C4111D1}"/>
                    </a:ext>
                  </a:extLst>
                </p:cNvPr>
                <p:cNvSpPr>
                  <a:spLocks/>
                </p:cNvSpPr>
                <p:nvPr/>
              </p:nvSpPr>
              <p:spPr bwMode="auto">
                <a:xfrm>
                  <a:off x="4769" y="2143"/>
                  <a:ext cx="27" cy="20"/>
                </a:xfrm>
                <a:custGeom>
                  <a:avLst/>
                  <a:gdLst/>
                  <a:ahLst/>
                  <a:cxnLst>
                    <a:cxn ang="0">
                      <a:pos x="11" y="20"/>
                    </a:cxn>
                    <a:cxn ang="0">
                      <a:pos x="23" y="20"/>
                    </a:cxn>
                    <a:cxn ang="0">
                      <a:pos x="27" y="0"/>
                    </a:cxn>
                    <a:cxn ang="0">
                      <a:pos x="11" y="4"/>
                    </a:cxn>
                    <a:cxn ang="0">
                      <a:pos x="0" y="0"/>
                    </a:cxn>
                    <a:cxn ang="0">
                      <a:pos x="11" y="20"/>
                    </a:cxn>
                    <a:cxn ang="0">
                      <a:pos x="11" y="20"/>
                    </a:cxn>
                  </a:cxnLst>
                  <a:rect l="0" t="0" r="r" b="b"/>
                  <a:pathLst>
                    <a:path w="27" h="20">
                      <a:moveTo>
                        <a:pt x="11" y="20"/>
                      </a:moveTo>
                      <a:lnTo>
                        <a:pt x="23" y="20"/>
                      </a:lnTo>
                      <a:lnTo>
                        <a:pt x="27" y="0"/>
                      </a:lnTo>
                      <a:lnTo>
                        <a:pt x="11" y="4"/>
                      </a:lnTo>
                      <a:lnTo>
                        <a:pt x="0" y="0"/>
                      </a:lnTo>
                      <a:lnTo>
                        <a:pt x="11" y="20"/>
                      </a:lnTo>
                      <a:lnTo>
                        <a:pt x="11" y="2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53" name="Freeform 293">
                  <a:extLst>
                    <a:ext uri="{FF2B5EF4-FFF2-40B4-BE49-F238E27FC236}">
                      <a16:creationId xmlns:a16="http://schemas.microsoft.com/office/drawing/2014/main" id="{407E2FEF-7F41-4AE5-A0C0-239453AB768A}"/>
                    </a:ext>
                  </a:extLst>
                </p:cNvPr>
                <p:cNvSpPr>
                  <a:spLocks/>
                </p:cNvSpPr>
                <p:nvPr/>
              </p:nvSpPr>
              <p:spPr bwMode="auto">
                <a:xfrm>
                  <a:off x="4769" y="2125"/>
                  <a:ext cx="17" cy="18"/>
                </a:xfrm>
                <a:custGeom>
                  <a:avLst/>
                  <a:gdLst/>
                  <a:ahLst/>
                  <a:cxnLst>
                    <a:cxn ang="0">
                      <a:pos x="17" y="18"/>
                    </a:cxn>
                    <a:cxn ang="0">
                      <a:pos x="17" y="0"/>
                    </a:cxn>
                    <a:cxn ang="0">
                      <a:pos x="0" y="6"/>
                    </a:cxn>
                    <a:cxn ang="0">
                      <a:pos x="17" y="18"/>
                    </a:cxn>
                    <a:cxn ang="0">
                      <a:pos x="17" y="18"/>
                    </a:cxn>
                  </a:cxnLst>
                  <a:rect l="0" t="0" r="r" b="b"/>
                  <a:pathLst>
                    <a:path w="17" h="18">
                      <a:moveTo>
                        <a:pt x="17" y="18"/>
                      </a:moveTo>
                      <a:lnTo>
                        <a:pt x="17" y="0"/>
                      </a:lnTo>
                      <a:lnTo>
                        <a:pt x="0" y="6"/>
                      </a:lnTo>
                      <a:lnTo>
                        <a:pt x="17" y="18"/>
                      </a:lnTo>
                      <a:lnTo>
                        <a:pt x="17" y="1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54" name="Freeform 294">
                  <a:extLst>
                    <a:ext uri="{FF2B5EF4-FFF2-40B4-BE49-F238E27FC236}">
                      <a16:creationId xmlns:a16="http://schemas.microsoft.com/office/drawing/2014/main" id="{1DD33A4A-4CD3-4FC8-BE45-67124B581D8B}"/>
                    </a:ext>
                  </a:extLst>
                </p:cNvPr>
                <p:cNvSpPr>
                  <a:spLocks/>
                </p:cNvSpPr>
                <p:nvPr/>
              </p:nvSpPr>
              <p:spPr bwMode="auto">
                <a:xfrm>
                  <a:off x="4796" y="2125"/>
                  <a:ext cx="18" cy="18"/>
                </a:xfrm>
                <a:custGeom>
                  <a:avLst/>
                  <a:gdLst/>
                  <a:ahLst/>
                  <a:cxnLst>
                    <a:cxn ang="0">
                      <a:pos x="12" y="0"/>
                    </a:cxn>
                    <a:cxn ang="0">
                      <a:pos x="0" y="12"/>
                    </a:cxn>
                    <a:cxn ang="0">
                      <a:pos x="18" y="18"/>
                    </a:cxn>
                    <a:cxn ang="0">
                      <a:pos x="12" y="0"/>
                    </a:cxn>
                    <a:cxn ang="0">
                      <a:pos x="12" y="0"/>
                    </a:cxn>
                  </a:cxnLst>
                  <a:rect l="0" t="0" r="r" b="b"/>
                  <a:pathLst>
                    <a:path w="18" h="18">
                      <a:moveTo>
                        <a:pt x="12" y="0"/>
                      </a:moveTo>
                      <a:lnTo>
                        <a:pt x="0" y="12"/>
                      </a:lnTo>
                      <a:lnTo>
                        <a:pt x="18" y="18"/>
                      </a:lnTo>
                      <a:lnTo>
                        <a:pt x="12" y="0"/>
                      </a:lnTo>
                      <a:lnTo>
                        <a:pt x="1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55" name="Freeform 295">
                  <a:extLst>
                    <a:ext uri="{FF2B5EF4-FFF2-40B4-BE49-F238E27FC236}">
                      <a16:creationId xmlns:a16="http://schemas.microsoft.com/office/drawing/2014/main" id="{9546FEDE-0314-4CD7-A32D-444A9A5EA9D5}"/>
                    </a:ext>
                  </a:extLst>
                </p:cNvPr>
                <p:cNvSpPr>
                  <a:spLocks/>
                </p:cNvSpPr>
                <p:nvPr/>
              </p:nvSpPr>
              <p:spPr bwMode="auto">
                <a:xfrm>
                  <a:off x="4818" y="2147"/>
                  <a:ext cx="12" cy="16"/>
                </a:xfrm>
                <a:custGeom>
                  <a:avLst/>
                  <a:gdLst/>
                  <a:ahLst/>
                  <a:cxnLst>
                    <a:cxn ang="0">
                      <a:pos x="12" y="16"/>
                    </a:cxn>
                    <a:cxn ang="0">
                      <a:pos x="6" y="0"/>
                    </a:cxn>
                    <a:cxn ang="0">
                      <a:pos x="0" y="6"/>
                    </a:cxn>
                    <a:cxn ang="0">
                      <a:pos x="12" y="16"/>
                    </a:cxn>
                    <a:cxn ang="0">
                      <a:pos x="12" y="16"/>
                    </a:cxn>
                  </a:cxnLst>
                  <a:rect l="0" t="0" r="r" b="b"/>
                  <a:pathLst>
                    <a:path w="12" h="16">
                      <a:moveTo>
                        <a:pt x="12" y="16"/>
                      </a:moveTo>
                      <a:lnTo>
                        <a:pt x="6" y="0"/>
                      </a:lnTo>
                      <a:lnTo>
                        <a:pt x="0" y="6"/>
                      </a:lnTo>
                      <a:lnTo>
                        <a:pt x="12" y="16"/>
                      </a:lnTo>
                      <a:lnTo>
                        <a:pt x="12"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56" name="Freeform 296">
                  <a:extLst>
                    <a:ext uri="{FF2B5EF4-FFF2-40B4-BE49-F238E27FC236}">
                      <a16:creationId xmlns:a16="http://schemas.microsoft.com/office/drawing/2014/main" id="{9109486B-2B7E-4D0D-8E9E-E327A07DCF2A}"/>
                    </a:ext>
                  </a:extLst>
                </p:cNvPr>
                <p:cNvSpPr>
                  <a:spLocks/>
                </p:cNvSpPr>
                <p:nvPr/>
              </p:nvSpPr>
              <p:spPr bwMode="auto">
                <a:xfrm>
                  <a:off x="4824" y="2131"/>
                  <a:ext cx="23" cy="22"/>
                </a:xfrm>
                <a:custGeom>
                  <a:avLst/>
                  <a:gdLst/>
                  <a:ahLst/>
                  <a:cxnLst>
                    <a:cxn ang="0">
                      <a:pos x="17" y="12"/>
                    </a:cxn>
                    <a:cxn ang="0">
                      <a:pos x="23" y="0"/>
                    </a:cxn>
                    <a:cxn ang="0">
                      <a:pos x="0" y="0"/>
                    </a:cxn>
                    <a:cxn ang="0">
                      <a:pos x="12" y="22"/>
                    </a:cxn>
                    <a:cxn ang="0">
                      <a:pos x="23" y="22"/>
                    </a:cxn>
                    <a:cxn ang="0">
                      <a:pos x="17" y="12"/>
                    </a:cxn>
                    <a:cxn ang="0">
                      <a:pos x="17" y="12"/>
                    </a:cxn>
                  </a:cxnLst>
                  <a:rect l="0" t="0" r="r" b="b"/>
                  <a:pathLst>
                    <a:path w="23" h="22">
                      <a:moveTo>
                        <a:pt x="17" y="12"/>
                      </a:moveTo>
                      <a:lnTo>
                        <a:pt x="23" y="0"/>
                      </a:lnTo>
                      <a:lnTo>
                        <a:pt x="0" y="0"/>
                      </a:lnTo>
                      <a:lnTo>
                        <a:pt x="12" y="22"/>
                      </a:lnTo>
                      <a:lnTo>
                        <a:pt x="23" y="22"/>
                      </a:lnTo>
                      <a:lnTo>
                        <a:pt x="17" y="12"/>
                      </a:lnTo>
                      <a:lnTo>
                        <a:pt x="17"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57" name="Freeform 297">
                  <a:extLst>
                    <a:ext uri="{FF2B5EF4-FFF2-40B4-BE49-F238E27FC236}">
                      <a16:creationId xmlns:a16="http://schemas.microsoft.com/office/drawing/2014/main" id="{E7F6E8A6-046E-4D8E-9056-AF25600E6793}"/>
                    </a:ext>
                  </a:extLst>
                </p:cNvPr>
                <p:cNvSpPr>
                  <a:spLocks/>
                </p:cNvSpPr>
                <p:nvPr/>
              </p:nvSpPr>
              <p:spPr bwMode="auto">
                <a:xfrm>
                  <a:off x="4774" y="2170"/>
                  <a:ext cx="101" cy="83"/>
                </a:xfrm>
                <a:custGeom>
                  <a:avLst/>
                  <a:gdLst/>
                  <a:ahLst/>
                  <a:cxnLst>
                    <a:cxn ang="0">
                      <a:pos x="50" y="32"/>
                    </a:cxn>
                    <a:cxn ang="0">
                      <a:pos x="44" y="28"/>
                    </a:cxn>
                    <a:cxn ang="0">
                      <a:pos x="34" y="28"/>
                    </a:cxn>
                    <a:cxn ang="0">
                      <a:pos x="12" y="44"/>
                    </a:cxn>
                    <a:cxn ang="0">
                      <a:pos x="12" y="60"/>
                    </a:cxn>
                    <a:cxn ang="0">
                      <a:pos x="0" y="67"/>
                    </a:cxn>
                    <a:cxn ang="0">
                      <a:pos x="12" y="77"/>
                    </a:cxn>
                    <a:cxn ang="0">
                      <a:pos x="22" y="83"/>
                    </a:cxn>
                    <a:cxn ang="0">
                      <a:pos x="22" y="50"/>
                    </a:cxn>
                    <a:cxn ang="0">
                      <a:pos x="50" y="50"/>
                    </a:cxn>
                    <a:cxn ang="0">
                      <a:pos x="44" y="67"/>
                    </a:cxn>
                    <a:cxn ang="0">
                      <a:pos x="62" y="83"/>
                    </a:cxn>
                    <a:cxn ang="0">
                      <a:pos x="79" y="83"/>
                    </a:cxn>
                    <a:cxn ang="0">
                      <a:pos x="73" y="60"/>
                    </a:cxn>
                    <a:cxn ang="0">
                      <a:pos x="85" y="60"/>
                    </a:cxn>
                    <a:cxn ang="0">
                      <a:pos x="89" y="77"/>
                    </a:cxn>
                    <a:cxn ang="0">
                      <a:pos x="101" y="60"/>
                    </a:cxn>
                    <a:cxn ang="0">
                      <a:pos x="89" y="32"/>
                    </a:cxn>
                    <a:cxn ang="0">
                      <a:pos x="89" y="22"/>
                    </a:cxn>
                    <a:cxn ang="0">
                      <a:pos x="79" y="0"/>
                    </a:cxn>
                    <a:cxn ang="0">
                      <a:pos x="62" y="32"/>
                    </a:cxn>
                    <a:cxn ang="0">
                      <a:pos x="50" y="32"/>
                    </a:cxn>
                    <a:cxn ang="0">
                      <a:pos x="50" y="32"/>
                    </a:cxn>
                  </a:cxnLst>
                  <a:rect l="0" t="0" r="r" b="b"/>
                  <a:pathLst>
                    <a:path w="101" h="83">
                      <a:moveTo>
                        <a:pt x="50" y="32"/>
                      </a:moveTo>
                      <a:lnTo>
                        <a:pt x="44" y="28"/>
                      </a:lnTo>
                      <a:lnTo>
                        <a:pt x="34" y="28"/>
                      </a:lnTo>
                      <a:lnTo>
                        <a:pt x="12" y="44"/>
                      </a:lnTo>
                      <a:lnTo>
                        <a:pt x="12" y="60"/>
                      </a:lnTo>
                      <a:lnTo>
                        <a:pt x="0" y="67"/>
                      </a:lnTo>
                      <a:lnTo>
                        <a:pt x="12" y="77"/>
                      </a:lnTo>
                      <a:lnTo>
                        <a:pt x="22" y="83"/>
                      </a:lnTo>
                      <a:lnTo>
                        <a:pt x="22" y="50"/>
                      </a:lnTo>
                      <a:lnTo>
                        <a:pt x="50" y="50"/>
                      </a:lnTo>
                      <a:lnTo>
                        <a:pt x="44" y="67"/>
                      </a:lnTo>
                      <a:lnTo>
                        <a:pt x="62" y="83"/>
                      </a:lnTo>
                      <a:lnTo>
                        <a:pt x="79" y="83"/>
                      </a:lnTo>
                      <a:lnTo>
                        <a:pt x="73" y="60"/>
                      </a:lnTo>
                      <a:lnTo>
                        <a:pt x="85" y="60"/>
                      </a:lnTo>
                      <a:lnTo>
                        <a:pt x="89" y="77"/>
                      </a:lnTo>
                      <a:lnTo>
                        <a:pt x="101" y="60"/>
                      </a:lnTo>
                      <a:lnTo>
                        <a:pt x="89" y="32"/>
                      </a:lnTo>
                      <a:lnTo>
                        <a:pt x="89" y="22"/>
                      </a:lnTo>
                      <a:lnTo>
                        <a:pt x="79" y="0"/>
                      </a:lnTo>
                      <a:lnTo>
                        <a:pt x="62" y="32"/>
                      </a:lnTo>
                      <a:lnTo>
                        <a:pt x="50" y="32"/>
                      </a:lnTo>
                      <a:lnTo>
                        <a:pt x="50" y="3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58" name="Freeform 298">
                  <a:extLst>
                    <a:ext uri="{FF2B5EF4-FFF2-40B4-BE49-F238E27FC236}">
                      <a16:creationId xmlns:a16="http://schemas.microsoft.com/office/drawing/2014/main" id="{AE27940D-DA0A-4244-AB3E-E2DA9631510C}"/>
                    </a:ext>
                  </a:extLst>
                </p:cNvPr>
                <p:cNvSpPr>
                  <a:spLocks/>
                </p:cNvSpPr>
                <p:nvPr/>
              </p:nvSpPr>
              <p:spPr bwMode="auto">
                <a:xfrm>
                  <a:off x="4814" y="2170"/>
                  <a:ext cx="16" cy="16"/>
                </a:xfrm>
                <a:custGeom>
                  <a:avLst/>
                  <a:gdLst/>
                  <a:ahLst/>
                  <a:cxnLst>
                    <a:cxn ang="0">
                      <a:pos x="16" y="12"/>
                    </a:cxn>
                    <a:cxn ang="0">
                      <a:pos x="10" y="0"/>
                    </a:cxn>
                    <a:cxn ang="0">
                      <a:pos x="0" y="16"/>
                    </a:cxn>
                    <a:cxn ang="0">
                      <a:pos x="16" y="12"/>
                    </a:cxn>
                    <a:cxn ang="0">
                      <a:pos x="16" y="12"/>
                    </a:cxn>
                  </a:cxnLst>
                  <a:rect l="0" t="0" r="r" b="b"/>
                  <a:pathLst>
                    <a:path w="16" h="16">
                      <a:moveTo>
                        <a:pt x="16" y="12"/>
                      </a:moveTo>
                      <a:lnTo>
                        <a:pt x="10" y="0"/>
                      </a:lnTo>
                      <a:lnTo>
                        <a:pt x="0" y="16"/>
                      </a:lnTo>
                      <a:lnTo>
                        <a:pt x="16" y="12"/>
                      </a:lnTo>
                      <a:lnTo>
                        <a:pt x="16"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59" name="Freeform 299">
                  <a:extLst>
                    <a:ext uri="{FF2B5EF4-FFF2-40B4-BE49-F238E27FC236}">
                      <a16:creationId xmlns:a16="http://schemas.microsoft.com/office/drawing/2014/main" id="{6BB6E2AD-3C2C-4440-A6C7-1E4B01E88AC9}"/>
                    </a:ext>
                  </a:extLst>
                </p:cNvPr>
                <p:cNvSpPr>
                  <a:spLocks/>
                </p:cNvSpPr>
                <p:nvPr/>
              </p:nvSpPr>
              <p:spPr bwMode="auto">
                <a:xfrm>
                  <a:off x="4757" y="2247"/>
                  <a:ext cx="17" cy="22"/>
                </a:xfrm>
                <a:custGeom>
                  <a:avLst/>
                  <a:gdLst/>
                  <a:ahLst/>
                  <a:cxnLst>
                    <a:cxn ang="0">
                      <a:pos x="17" y="18"/>
                    </a:cxn>
                    <a:cxn ang="0">
                      <a:pos x="17" y="0"/>
                    </a:cxn>
                    <a:cxn ang="0">
                      <a:pos x="0" y="0"/>
                    </a:cxn>
                    <a:cxn ang="0">
                      <a:pos x="12" y="22"/>
                    </a:cxn>
                    <a:cxn ang="0">
                      <a:pos x="17" y="18"/>
                    </a:cxn>
                    <a:cxn ang="0">
                      <a:pos x="17" y="18"/>
                    </a:cxn>
                  </a:cxnLst>
                  <a:rect l="0" t="0" r="r" b="b"/>
                  <a:pathLst>
                    <a:path w="17" h="22">
                      <a:moveTo>
                        <a:pt x="17" y="18"/>
                      </a:moveTo>
                      <a:lnTo>
                        <a:pt x="17" y="0"/>
                      </a:lnTo>
                      <a:lnTo>
                        <a:pt x="0" y="0"/>
                      </a:lnTo>
                      <a:lnTo>
                        <a:pt x="12" y="22"/>
                      </a:lnTo>
                      <a:lnTo>
                        <a:pt x="17" y="18"/>
                      </a:lnTo>
                      <a:lnTo>
                        <a:pt x="17" y="1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60" name="Freeform 300">
                  <a:extLst>
                    <a:ext uri="{FF2B5EF4-FFF2-40B4-BE49-F238E27FC236}">
                      <a16:creationId xmlns:a16="http://schemas.microsoft.com/office/drawing/2014/main" id="{8CC24C44-FB52-4734-AC73-1CB81CEB820E}"/>
                    </a:ext>
                  </a:extLst>
                </p:cNvPr>
                <p:cNvSpPr>
                  <a:spLocks/>
                </p:cNvSpPr>
                <p:nvPr/>
              </p:nvSpPr>
              <p:spPr bwMode="auto">
                <a:xfrm>
                  <a:off x="5125" y="2415"/>
                  <a:ext cx="183" cy="157"/>
                </a:xfrm>
                <a:custGeom>
                  <a:avLst/>
                  <a:gdLst/>
                  <a:ahLst/>
                  <a:cxnLst>
                    <a:cxn ang="0">
                      <a:pos x="89" y="51"/>
                    </a:cxn>
                    <a:cxn ang="0">
                      <a:pos x="89" y="39"/>
                    </a:cxn>
                    <a:cxn ang="0">
                      <a:pos x="51" y="10"/>
                    </a:cxn>
                    <a:cxn ang="0">
                      <a:pos x="6" y="0"/>
                    </a:cxn>
                    <a:cxn ang="0">
                      <a:pos x="6" y="61"/>
                    </a:cxn>
                    <a:cxn ang="0">
                      <a:pos x="0" y="73"/>
                    </a:cxn>
                    <a:cxn ang="0">
                      <a:pos x="6" y="84"/>
                    </a:cxn>
                    <a:cxn ang="0">
                      <a:pos x="6" y="128"/>
                    </a:cxn>
                    <a:cxn ang="0">
                      <a:pos x="28" y="122"/>
                    </a:cxn>
                    <a:cxn ang="0">
                      <a:pos x="32" y="128"/>
                    </a:cxn>
                    <a:cxn ang="0">
                      <a:pos x="44" y="118"/>
                    </a:cxn>
                    <a:cxn ang="0">
                      <a:pos x="32" y="112"/>
                    </a:cxn>
                    <a:cxn ang="0">
                      <a:pos x="51" y="100"/>
                    </a:cxn>
                    <a:cxn ang="0">
                      <a:pos x="73" y="100"/>
                    </a:cxn>
                    <a:cxn ang="0">
                      <a:pos x="111" y="134"/>
                    </a:cxn>
                    <a:cxn ang="0">
                      <a:pos x="150" y="157"/>
                    </a:cxn>
                    <a:cxn ang="0">
                      <a:pos x="166" y="151"/>
                    </a:cxn>
                    <a:cxn ang="0">
                      <a:pos x="183" y="151"/>
                    </a:cxn>
                    <a:cxn ang="0">
                      <a:pos x="178" y="144"/>
                    </a:cxn>
                    <a:cxn ang="0">
                      <a:pos x="160" y="138"/>
                    </a:cxn>
                    <a:cxn ang="0">
                      <a:pos x="150" y="128"/>
                    </a:cxn>
                    <a:cxn ang="0">
                      <a:pos x="134" y="118"/>
                    </a:cxn>
                    <a:cxn ang="0">
                      <a:pos x="111" y="96"/>
                    </a:cxn>
                    <a:cxn ang="0">
                      <a:pos x="116" y="73"/>
                    </a:cxn>
                    <a:cxn ang="0">
                      <a:pos x="89" y="51"/>
                    </a:cxn>
                    <a:cxn ang="0">
                      <a:pos x="89" y="51"/>
                    </a:cxn>
                  </a:cxnLst>
                  <a:rect l="0" t="0" r="r" b="b"/>
                  <a:pathLst>
                    <a:path w="183" h="157">
                      <a:moveTo>
                        <a:pt x="89" y="51"/>
                      </a:moveTo>
                      <a:lnTo>
                        <a:pt x="89" y="39"/>
                      </a:lnTo>
                      <a:lnTo>
                        <a:pt x="51" y="10"/>
                      </a:lnTo>
                      <a:lnTo>
                        <a:pt x="6" y="0"/>
                      </a:lnTo>
                      <a:lnTo>
                        <a:pt x="6" y="61"/>
                      </a:lnTo>
                      <a:lnTo>
                        <a:pt x="0" y="73"/>
                      </a:lnTo>
                      <a:lnTo>
                        <a:pt x="6" y="84"/>
                      </a:lnTo>
                      <a:lnTo>
                        <a:pt x="6" y="128"/>
                      </a:lnTo>
                      <a:lnTo>
                        <a:pt x="28" y="122"/>
                      </a:lnTo>
                      <a:lnTo>
                        <a:pt x="32" y="128"/>
                      </a:lnTo>
                      <a:lnTo>
                        <a:pt x="44" y="118"/>
                      </a:lnTo>
                      <a:lnTo>
                        <a:pt x="32" y="112"/>
                      </a:lnTo>
                      <a:lnTo>
                        <a:pt x="51" y="100"/>
                      </a:lnTo>
                      <a:lnTo>
                        <a:pt x="73" y="100"/>
                      </a:lnTo>
                      <a:lnTo>
                        <a:pt x="111" y="134"/>
                      </a:lnTo>
                      <a:lnTo>
                        <a:pt x="150" y="157"/>
                      </a:lnTo>
                      <a:lnTo>
                        <a:pt x="166" y="151"/>
                      </a:lnTo>
                      <a:lnTo>
                        <a:pt x="183" y="151"/>
                      </a:lnTo>
                      <a:lnTo>
                        <a:pt x="178" y="144"/>
                      </a:lnTo>
                      <a:lnTo>
                        <a:pt x="160" y="138"/>
                      </a:lnTo>
                      <a:lnTo>
                        <a:pt x="150" y="128"/>
                      </a:lnTo>
                      <a:lnTo>
                        <a:pt x="134" y="118"/>
                      </a:lnTo>
                      <a:lnTo>
                        <a:pt x="111" y="96"/>
                      </a:lnTo>
                      <a:lnTo>
                        <a:pt x="116" y="73"/>
                      </a:lnTo>
                      <a:lnTo>
                        <a:pt x="89" y="51"/>
                      </a:lnTo>
                      <a:lnTo>
                        <a:pt x="89" y="5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61" name="Freeform 301">
                  <a:extLst>
                    <a:ext uri="{FF2B5EF4-FFF2-40B4-BE49-F238E27FC236}">
                      <a16:creationId xmlns:a16="http://schemas.microsoft.com/office/drawing/2014/main" id="{6F6B5815-338F-4052-99D8-AF9D85ACE4D7}"/>
                    </a:ext>
                  </a:extLst>
                </p:cNvPr>
                <p:cNvSpPr>
                  <a:spLocks/>
                </p:cNvSpPr>
                <p:nvPr/>
              </p:nvSpPr>
              <p:spPr bwMode="auto">
                <a:xfrm>
                  <a:off x="5474" y="3023"/>
                  <a:ext cx="118" cy="140"/>
                </a:xfrm>
                <a:custGeom>
                  <a:avLst/>
                  <a:gdLst/>
                  <a:ahLst/>
                  <a:cxnLst>
                    <a:cxn ang="0">
                      <a:pos x="73" y="44"/>
                    </a:cxn>
                    <a:cxn ang="0">
                      <a:pos x="63" y="40"/>
                    </a:cxn>
                    <a:cxn ang="0">
                      <a:pos x="73" y="28"/>
                    </a:cxn>
                    <a:cxn ang="0">
                      <a:pos x="51" y="0"/>
                    </a:cxn>
                    <a:cxn ang="0">
                      <a:pos x="45" y="12"/>
                    </a:cxn>
                    <a:cxn ang="0">
                      <a:pos x="57" y="24"/>
                    </a:cxn>
                    <a:cxn ang="0">
                      <a:pos x="51" y="44"/>
                    </a:cxn>
                    <a:cxn ang="0">
                      <a:pos x="51" y="62"/>
                    </a:cxn>
                    <a:cxn ang="0">
                      <a:pos x="28" y="91"/>
                    </a:cxn>
                    <a:cxn ang="0">
                      <a:pos x="12" y="91"/>
                    </a:cxn>
                    <a:cxn ang="0">
                      <a:pos x="6" y="101"/>
                    </a:cxn>
                    <a:cxn ang="0">
                      <a:pos x="22" y="101"/>
                    </a:cxn>
                    <a:cxn ang="0">
                      <a:pos x="22" y="117"/>
                    </a:cxn>
                    <a:cxn ang="0">
                      <a:pos x="0" y="123"/>
                    </a:cxn>
                    <a:cxn ang="0">
                      <a:pos x="0" y="140"/>
                    </a:cxn>
                    <a:cxn ang="0">
                      <a:pos x="35" y="129"/>
                    </a:cxn>
                    <a:cxn ang="0">
                      <a:pos x="57" y="101"/>
                    </a:cxn>
                    <a:cxn ang="0">
                      <a:pos x="102" y="91"/>
                    </a:cxn>
                    <a:cxn ang="0">
                      <a:pos x="118" y="67"/>
                    </a:cxn>
                    <a:cxn ang="0">
                      <a:pos x="95" y="67"/>
                    </a:cxn>
                    <a:cxn ang="0">
                      <a:pos x="73" y="44"/>
                    </a:cxn>
                    <a:cxn ang="0">
                      <a:pos x="73" y="44"/>
                    </a:cxn>
                  </a:cxnLst>
                  <a:rect l="0" t="0" r="r" b="b"/>
                  <a:pathLst>
                    <a:path w="118" h="140">
                      <a:moveTo>
                        <a:pt x="73" y="44"/>
                      </a:moveTo>
                      <a:lnTo>
                        <a:pt x="63" y="40"/>
                      </a:lnTo>
                      <a:lnTo>
                        <a:pt x="73" y="28"/>
                      </a:lnTo>
                      <a:lnTo>
                        <a:pt x="51" y="0"/>
                      </a:lnTo>
                      <a:lnTo>
                        <a:pt x="45" y="12"/>
                      </a:lnTo>
                      <a:lnTo>
                        <a:pt x="57" y="24"/>
                      </a:lnTo>
                      <a:lnTo>
                        <a:pt x="51" y="44"/>
                      </a:lnTo>
                      <a:lnTo>
                        <a:pt x="51" y="62"/>
                      </a:lnTo>
                      <a:lnTo>
                        <a:pt x="28" y="91"/>
                      </a:lnTo>
                      <a:lnTo>
                        <a:pt x="12" y="91"/>
                      </a:lnTo>
                      <a:lnTo>
                        <a:pt x="6" y="101"/>
                      </a:lnTo>
                      <a:lnTo>
                        <a:pt x="22" y="101"/>
                      </a:lnTo>
                      <a:lnTo>
                        <a:pt x="22" y="117"/>
                      </a:lnTo>
                      <a:lnTo>
                        <a:pt x="0" y="123"/>
                      </a:lnTo>
                      <a:lnTo>
                        <a:pt x="0" y="140"/>
                      </a:lnTo>
                      <a:lnTo>
                        <a:pt x="35" y="129"/>
                      </a:lnTo>
                      <a:lnTo>
                        <a:pt x="57" y="101"/>
                      </a:lnTo>
                      <a:lnTo>
                        <a:pt x="102" y="91"/>
                      </a:lnTo>
                      <a:lnTo>
                        <a:pt x="118" y="67"/>
                      </a:lnTo>
                      <a:lnTo>
                        <a:pt x="95" y="67"/>
                      </a:lnTo>
                      <a:lnTo>
                        <a:pt x="73" y="44"/>
                      </a:lnTo>
                      <a:lnTo>
                        <a:pt x="73" y="4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62" name="Freeform 302">
                  <a:extLst>
                    <a:ext uri="{FF2B5EF4-FFF2-40B4-BE49-F238E27FC236}">
                      <a16:creationId xmlns:a16="http://schemas.microsoft.com/office/drawing/2014/main" id="{9801583A-1B69-4596-A4D5-34F1E8309946}"/>
                    </a:ext>
                  </a:extLst>
                </p:cNvPr>
                <p:cNvSpPr>
                  <a:spLocks/>
                </p:cNvSpPr>
                <p:nvPr/>
              </p:nvSpPr>
              <p:spPr bwMode="auto">
                <a:xfrm>
                  <a:off x="5269" y="3140"/>
                  <a:ext cx="189" cy="112"/>
                </a:xfrm>
                <a:custGeom>
                  <a:avLst/>
                  <a:gdLst/>
                  <a:ahLst/>
                  <a:cxnLst>
                    <a:cxn ang="0">
                      <a:pos x="189" y="12"/>
                    </a:cxn>
                    <a:cxn ang="0">
                      <a:pos x="177" y="6"/>
                    </a:cxn>
                    <a:cxn ang="0">
                      <a:pos x="173" y="0"/>
                    </a:cxn>
                    <a:cxn ang="0">
                      <a:pos x="150" y="23"/>
                    </a:cxn>
                    <a:cxn ang="0">
                      <a:pos x="116" y="45"/>
                    </a:cxn>
                    <a:cxn ang="0">
                      <a:pos x="67" y="61"/>
                    </a:cxn>
                    <a:cxn ang="0">
                      <a:pos x="39" y="80"/>
                    </a:cxn>
                    <a:cxn ang="0">
                      <a:pos x="22" y="84"/>
                    </a:cxn>
                    <a:cxn ang="0">
                      <a:pos x="0" y="96"/>
                    </a:cxn>
                    <a:cxn ang="0">
                      <a:pos x="0" y="106"/>
                    </a:cxn>
                    <a:cxn ang="0">
                      <a:pos x="22" y="112"/>
                    </a:cxn>
                    <a:cxn ang="0">
                      <a:pos x="61" y="106"/>
                    </a:cxn>
                    <a:cxn ang="0">
                      <a:pos x="99" y="67"/>
                    </a:cxn>
                    <a:cxn ang="0">
                      <a:pos x="128" y="67"/>
                    </a:cxn>
                    <a:cxn ang="0">
                      <a:pos x="134" y="57"/>
                    </a:cxn>
                    <a:cxn ang="0">
                      <a:pos x="156" y="51"/>
                    </a:cxn>
                    <a:cxn ang="0">
                      <a:pos x="189" y="12"/>
                    </a:cxn>
                    <a:cxn ang="0">
                      <a:pos x="189" y="12"/>
                    </a:cxn>
                  </a:cxnLst>
                  <a:rect l="0" t="0" r="r" b="b"/>
                  <a:pathLst>
                    <a:path w="189" h="112">
                      <a:moveTo>
                        <a:pt x="189" y="12"/>
                      </a:moveTo>
                      <a:lnTo>
                        <a:pt x="177" y="6"/>
                      </a:lnTo>
                      <a:lnTo>
                        <a:pt x="173" y="0"/>
                      </a:lnTo>
                      <a:lnTo>
                        <a:pt x="150" y="23"/>
                      </a:lnTo>
                      <a:lnTo>
                        <a:pt x="116" y="45"/>
                      </a:lnTo>
                      <a:lnTo>
                        <a:pt x="67" y="61"/>
                      </a:lnTo>
                      <a:lnTo>
                        <a:pt x="39" y="80"/>
                      </a:lnTo>
                      <a:lnTo>
                        <a:pt x="22" y="84"/>
                      </a:lnTo>
                      <a:lnTo>
                        <a:pt x="0" y="96"/>
                      </a:lnTo>
                      <a:lnTo>
                        <a:pt x="0" y="106"/>
                      </a:lnTo>
                      <a:lnTo>
                        <a:pt x="22" y="112"/>
                      </a:lnTo>
                      <a:lnTo>
                        <a:pt x="61" y="106"/>
                      </a:lnTo>
                      <a:lnTo>
                        <a:pt x="99" y="67"/>
                      </a:lnTo>
                      <a:lnTo>
                        <a:pt x="128" y="67"/>
                      </a:lnTo>
                      <a:lnTo>
                        <a:pt x="134" y="57"/>
                      </a:lnTo>
                      <a:lnTo>
                        <a:pt x="156" y="51"/>
                      </a:lnTo>
                      <a:lnTo>
                        <a:pt x="189" y="12"/>
                      </a:lnTo>
                      <a:lnTo>
                        <a:pt x="189"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63" name="Freeform 303">
                  <a:extLst>
                    <a:ext uri="{FF2B5EF4-FFF2-40B4-BE49-F238E27FC236}">
                      <a16:creationId xmlns:a16="http://schemas.microsoft.com/office/drawing/2014/main" id="{37A9E708-5B74-4743-9088-04080FDC6255}"/>
                    </a:ext>
                  </a:extLst>
                </p:cNvPr>
                <p:cNvSpPr>
                  <a:spLocks/>
                </p:cNvSpPr>
                <p:nvPr/>
              </p:nvSpPr>
              <p:spPr bwMode="auto">
                <a:xfrm>
                  <a:off x="5476" y="2722"/>
                  <a:ext cx="61" cy="83"/>
                </a:xfrm>
                <a:custGeom>
                  <a:avLst/>
                  <a:gdLst/>
                  <a:ahLst/>
                  <a:cxnLst>
                    <a:cxn ang="0">
                      <a:pos x="4" y="0"/>
                    </a:cxn>
                    <a:cxn ang="0">
                      <a:pos x="0" y="10"/>
                    </a:cxn>
                    <a:cxn ang="0">
                      <a:pos x="4" y="32"/>
                    </a:cxn>
                    <a:cxn ang="0">
                      <a:pos x="49" y="83"/>
                    </a:cxn>
                    <a:cxn ang="0">
                      <a:pos x="61" y="73"/>
                    </a:cxn>
                    <a:cxn ang="0">
                      <a:pos x="43" y="51"/>
                    </a:cxn>
                    <a:cxn ang="0">
                      <a:pos x="20" y="32"/>
                    </a:cxn>
                    <a:cxn ang="0">
                      <a:pos x="16" y="10"/>
                    </a:cxn>
                    <a:cxn ang="0">
                      <a:pos x="4" y="0"/>
                    </a:cxn>
                    <a:cxn ang="0">
                      <a:pos x="4" y="0"/>
                    </a:cxn>
                  </a:cxnLst>
                  <a:rect l="0" t="0" r="r" b="b"/>
                  <a:pathLst>
                    <a:path w="61" h="83">
                      <a:moveTo>
                        <a:pt x="4" y="0"/>
                      </a:moveTo>
                      <a:lnTo>
                        <a:pt x="0" y="10"/>
                      </a:lnTo>
                      <a:lnTo>
                        <a:pt x="4" y="32"/>
                      </a:lnTo>
                      <a:lnTo>
                        <a:pt x="49" y="83"/>
                      </a:lnTo>
                      <a:lnTo>
                        <a:pt x="61" y="73"/>
                      </a:lnTo>
                      <a:lnTo>
                        <a:pt x="43" y="51"/>
                      </a:lnTo>
                      <a:lnTo>
                        <a:pt x="20" y="32"/>
                      </a:lnTo>
                      <a:lnTo>
                        <a:pt x="16" y="10"/>
                      </a:lnTo>
                      <a:lnTo>
                        <a:pt x="4" y="0"/>
                      </a:lnTo>
                      <a:lnTo>
                        <a:pt x="4"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64" name="Freeform 304">
                  <a:extLst>
                    <a:ext uri="{FF2B5EF4-FFF2-40B4-BE49-F238E27FC236}">
                      <a16:creationId xmlns:a16="http://schemas.microsoft.com/office/drawing/2014/main" id="{F703FCD8-606F-4AED-83C3-C88EDC8EF073}"/>
                    </a:ext>
                  </a:extLst>
                </p:cNvPr>
                <p:cNvSpPr>
                  <a:spLocks/>
                </p:cNvSpPr>
                <p:nvPr/>
              </p:nvSpPr>
              <p:spPr bwMode="auto">
                <a:xfrm>
                  <a:off x="4670" y="1540"/>
                  <a:ext cx="77" cy="110"/>
                </a:xfrm>
                <a:custGeom>
                  <a:avLst/>
                  <a:gdLst/>
                  <a:ahLst/>
                  <a:cxnLst>
                    <a:cxn ang="0">
                      <a:pos x="71" y="22"/>
                    </a:cxn>
                    <a:cxn ang="0">
                      <a:pos x="65" y="16"/>
                    </a:cxn>
                    <a:cxn ang="0">
                      <a:pos x="77" y="10"/>
                    </a:cxn>
                    <a:cxn ang="0">
                      <a:pos x="71" y="0"/>
                    </a:cxn>
                    <a:cxn ang="0">
                      <a:pos x="55" y="10"/>
                    </a:cxn>
                    <a:cxn ang="0">
                      <a:pos x="43" y="26"/>
                    </a:cxn>
                    <a:cxn ang="0">
                      <a:pos x="20" y="39"/>
                    </a:cxn>
                    <a:cxn ang="0">
                      <a:pos x="0" y="61"/>
                    </a:cxn>
                    <a:cxn ang="0">
                      <a:pos x="16" y="83"/>
                    </a:cxn>
                    <a:cxn ang="0">
                      <a:pos x="10" y="93"/>
                    </a:cxn>
                    <a:cxn ang="0">
                      <a:pos x="49" y="110"/>
                    </a:cxn>
                    <a:cxn ang="0">
                      <a:pos x="61" y="100"/>
                    </a:cxn>
                    <a:cxn ang="0">
                      <a:pos x="77" y="93"/>
                    </a:cxn>
                    <a:cxn ang="0">
                      <a:pos x="65" y="77"/>
                    </a:cxn>
                    <a:cxn ang="0">
                      <a:pos x="49" y="71"/>
                    </a:cxn>
                    <a:cxn ang="0">
                      <a:pos x="49" y="61"/>
                    </a:cxn>
                    <a:cxn ang="0">
                      <a:pos x="65" y="55"/>
                    </a:cxn>
                    <a:cxn ang="0">
                      <a:pos x="65" y="43"/>
                    </a:cxn>
                    <a:cxn ang="0">
                      <a:pos x="61" y="39"/>
                    </a:cxn>
                    <a:cxn ang="0">
                      <a:pos x="61" y="26"/>
                    </a:cxn>
                    <a:cxn ang="0">
                      <a:pos x="71" y="22"/>
                    </a:cxn>
                    <a:cxn ang="0">
                      <a:pos x="71" y="22"/>
                    </a:cxn>
                  </a:cxnLst>
                  <a:rect l="0" t="0" r="r" b="b"/>
                  <a:pathLst>
                    <a:path w="77" h="110">
                      <a:moveTo>
                        <a:pt x="71" y="22"/>
                      </a:moveTo>
                      <a:lnTo>
                        <a:pt x="65" y="16"/>
                      </a:lnTo>
                      <a:lnTo>
                        <a:pt x="77" y="10"/>
                      </a:lnTo>
                      <a:lnTo>
                        <a:pt x="71" y="0"/>
                      </a:lnTo>
                      <a:lnTo>
                        <a:pt x="55" y="10"/>
                      </a:lnTo>
                      <a:lnTo>
                        <a:pt x="43" y="26"/>
                      </a:lnTo>
                      <a:lnTo>
                        <a:pt x="20" y="39"/>
                      </a:lnTo>
                      <a:lnTo>
                        <a:pt x="0" y="61"/>
                      </a:lnTo>
                      <a:lnTo>
                        <a:pt x="16" y="83"/>
                      </a:lnTo>
                      <a:lnTo>
                        <a:pt x="10" y="93"/>
                      </a:lnTo>
                      <a:lnTo>
                        <a:pt x="49" y="110"/>
                      </a:lnTo>
                      <a:lnTo>
                        <a:pt x="61" y="100"/>
                      </a:lnTo>
                      <a:lnTo>
                        <a:pt x="77" y="93"/>
                      </a:lnTo>
                      <a:lnTo>
                        <a:pt x="65" y="77"/>
                      </a:lnTo>
                      <a:lnTo>
                        <a:pt x="49" y="71"/>
                      </a:lnTo>
                      <a:lnTo>
                        <a:pt x="49" y="61"/>
                      </a:lnTo>
                      <a:lnTo>
                        <a:pt x="65" y="55"/>
                      </a:lnTo>
                      <a:lnTo>
                        <a:pt x="65" y="43"/>
                      </a:lnTo>
                      <a:lnTo>
                        <a:pt x="61" y="39"/>
                      </a:lnTo>
                      <a:lnTo>
                        <a:pt x="61" y="26"/>
                      </a:lnTo>
                      <a:lnTo>
                        <a:pt x="71" y="22"/>
                      </a:lnTo>
                      <a:lnTo>
                        <a:pt x="71"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65" name="Freeform 305">
                  <a:extLst>
                    <a:ext uri="{FF2B5EF4-FFF2-40B4-BE49-F238E27FC236}">
                      <a16:creationId xmlns:a16="http://schemas.microsoft.com/office/drawing/2014/main" id="{6351D0F7-D185-4FEB-BFE0-DD1CD7FD2092}"/>
                    </a:ext>
                  </a:extLst>
                </p:cNvPr>
                <p:cNvSpPr>
                  <a:spLocks/>
                </p:cNvSpPr>
                <p:nvPr/>
              </p:nvSpPr>
              <p:spPr bwMode="auto">
                <a:xfrm>
                  <a:off x="4719" y="1633"/>
                  <a:ext cx="61" cy="80"/>
                </a:xfrm>
                <a:custGeom>
                  <a:avLst/>
                  <a:gdLst/>
                  <a:ahLst/>
                  <a:cxnLst>
                    <a:cxn ang="0">
                      <a:pos x="12" y="7"/>
                    </a:cxn>
                    <a:cxn ang="0">
                      <a:pos x="0" y="17"/>
                    </a:cxn>
                    <a:cxn ang="0">
                      <a:pos x="0" y="29"/>
                    </a:cxn>
                    <a:cxn ang="0">
                      <a:pos x="22" y="45"/>
                    </a:cxn>
                    <a:cxn ang="0">
                      <a:pos x="22" y="74"/>
                    </a:cxn>
                    <a:cxn ang="0">
                      <a:pos x="34" y="80"/>
                    </a:cxn>
                    <a:cxn ang="0">
                      <a:pos x="38" y="74"/>
                    </a:cxn>
                    <a:cxn ang="0">
                      <a:pos x="55" y="74"/>
                    </a:cxn>
                    <a:cxn ang="0">
                      <a:pos x="61" y="63"/>
                    </a:cxn>
                    <a:cxn ang="0">
                      <a:pos x="55" y="23"/>
                    </a:cxn>
                    <a:cxn ang="0">
                      <a:pos x="44" y="17"/>
                    </a:cxn>
                    <a:cxn ang="0">
                      <a:pos x="28" y="0"/>
                    </a:cxn>
                    <a:cxn ang="0">
                      <a:pos x="12" y="7"/>
                    </a:cxn>
                    <a:cxn ang="0">
                      <a:pos x="12" y="7"/>
                    </a:cxn>
                  </a:cxnLst>
                  <a:rect l="0" t="0" r="r" b="b"/>
                  <a:pathLst>
                    <a:path w="61" h="80">
                      <a:moveTo>
                        <a:pt x="12" y="7"/>
                      </a:moveTo>
                      <a:lnTo>
                        <a:pt x="0" y="17"/>
                      </a:lnTo>
                      <a:lnTo>
                        <a:pt x="0" y="29"/>
                      </a:lnTo>
                      <a:lnTo>
                        <a:pt x="22" y="45"/>
                      </a:lnTo>
                      <a:lnTo>
                        <a:pt x="22" y="74"/>
                      </a:lnTo>
                      <a:lnTo>
                        <a:pt x="34" y="80"/>
                      </a:lnTo>
                      <a:lnTo>
                        <a:pt x="38" y="74"/>
                      </a:lnTo>
                      <a:lnTo>
                        <a:pt x="55" y="74"/>
                      </a:lnTo>
                      <a:lnTo>
                        <a:pt x="61" y="63"/>
                      </a:lnTo>
                      <a:lnTo>
                        <a:pt x="55" y="23"/>
                      </a:lnTo>
                      <a:lnTo>
                        <a:pt x="44" y="17"/>
                      </a:lnTo>
                      <a:lnTo>
                        <a:pt x="28" y="0"/>
                      </a:lnTo>
                      <a:lnTo>
                        <a:pt x="12" y="7"/>
                      </a:lnTo>
                      <a:lnTo>
                        <a:pt x="12" y="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66" name="Freeform 306">
                  <a:extLst>
                    <a:ext uri="{FF2B5EF4-FFF2-40B4-BE49-F238E27FC236}">
                      <a16:creationId xmlns:a16="http://schemas.microsoft.com/office/drawing/2014/main" id="{24754977-C15F-4FEE-A676-1FB717C3A7DF}"/>
                    </a:ext>
                  </a:extLst>
                </p:cNvPr>
                <p:cNvSpPr>
                  <a:spLocks/>
                </p:cNvSpPr>
                <p:nvPr/>
              </p:nvSpPr>
              <p:spPr bwMode="auto">
                <a:xfrm>
                  <a:off x="4757" y="1723"/>
                  <a:ext cx="12" cy="12"/>
                </a:xfrm>
                <a:custGeom>
                  <a:avLst/>
                  <a:gdLst/>
                  <a:ahLst/>
                  <a:cxnLst>
                    <a:cxn ang="0">
                      <a:pos x="0" y="0"/>
                    </a:cxn>
                    <a:cxn ang="0">
                      <a:pos x="0" y="12"/>
                    </a:cxn>
                    <a:cxn ang="0">
                      <a:pos x="12" y="6"/>
                    </a:cxn>
                    <a:cxn ang="0">
                      <a:pos x="0" y="0"/>
                    </a:cxn>
                    <a:cxn ang="0">
                      <a:pos x="0" y="0"/>
                    </a:cxn>
                  </a:cxnLst>
                  <a:rect l="0" t="0" r="r" b="b"/>
                  <a:pathLst>
                    <a:path w="12" h="12">
                      <a:moveTo>
                        <a:pt x="0" y="0"/>
                      </a:moveTo>
                      <a:lnTo>
                        <a:pt x="0" y="12"/>
                      </a:lnTo>
                      <a:lnTo>
                        <a:pt x="12" y="6"/>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67" name="Freeform 313">
                  <a:extLst>
                    <a:ext uri="{FF2B5EF4-FFF2-40B4-BE49-F238E27FC236}">
                      <a16:creationId xmlns:a16="http://schemas.microsoft.com/office/drawing/2014/main" id="{88C55246-97DB-4799-8928-1FDA3C813F74}"/>
                    </a:ext>
                  </a:extLst>
                </p:cNvPr>
                <p:cNvSpPr>
                  <a:spLocks/>
                </p:cNvSpPr>
                <p:nvPr/>
              </p:nvSpPr>
              <p:spPr bwMode="auto">
                <a:xfrm>
                  <a:off x="4660" y="1952"/>
                  <a:ext cx="51" cy="73"/>
                </a:xfrm>
                <a:custGeom>
                  <a:avLst/>
                  <a:gdLst/>
                  <a:ahLst/>
                  <a:cxnLst>
                    <a:cxn ang="0">
                      <a:pos x="12" y="0"/>
                    </a:cxn>
                    <a:cxn ang="0">
                      <a:pos x="0" y="33"/>
                    </a:cxn>
                    <a:cxn ang="0">
                      <a:pos x="12" y="67"/>
                    </a:cxn>
                    <a:cxn ang="0">
                      <a:pos x="28" y="73"/>
                    </a:cxn>
                    <a:cxn ang="0">
                      <a:pos x="51" y="55"/>
                    </a:cxn>
                    <a:cxn ang="0">
                      <a:pos x="38" y="17"/>
                    </a:cxn>
                    <a:cxn ang="0">
                      <a:pos x="12" y="0"/>
                    </a:cxn>
                    <a:cxn ang="0">
                      <a:pos x="12" y="0"/>
                    </a:cxn>
                  </a:cxnLst>
                  <a:rect l="0" t="0" r="r" b="b"/>
                  <a:pathLst>
                    <a:path w="51" h="73">
                      <a:moveTo>
                        <a:pt x="12" y="0"/>
                      </a:moveTo>
                      <a:lnTo>
                        <a:pt x="0" y="33"/>
                      </a:lnTo>
                      <a:lnTo>
                        <a:pt x="12" y="67"/>
                      </a:lnTo>
                      <a:lnTo>
                        <a:pt x="28" y="73"/>
                      </a:lnTo>
                      <a:lnTo>
                        <a:pt x="51" y="55"/>
                      </a:lnTo>
                      <a:lnTo>
                        <a:pt x="38" y="17"/>
                      </a:lnTo>
                      <a:lnTo>
                        <a:pt x="12" y="0"/>
                      </a:lnTo>
                      <a:lnTo>
                        <a:pt x="12"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grpSp>
          <p:grpSp>
            <p:nvGrpSpPr>
              <p:cNvPr id="41" name="Group 381">
                <a:extLst>
                  <a:ext uri="{FF2B5EF4-FFF2-40B4-BE49-F238E27FC236}">
                    <a16:creationId xmlns:a16="http://schemas.microsoft.com/office/drawing/2014/main" id="{BF61DEEA-9D27-48E3-8FE2-AD1F7816A5CB}"/>
                  </a:ext>
                </a:extLst>
              </p:cNvPr>
              <p:cNvGrpSpPr/>
              <p:nvPr/>
            </p:nvGrpSpPr>
            <p:grpSpPr>
              <a:xfrm>
                <a:off x="2990575" y="2100893"/>
                <a:ext cx="1888540" cy="1784916"/>
                <a:chOff x="4068393" y="2556356"/>
                <a:chExt cx="2638298" cy="2493535"/>
              </a:xfrm>
              <a:grpFill/>
            </p:grpSpPr>
            <p:sp>
              <p:nvSpPr>
                <p:cNvPr id="42" name="Freeform 6">
                  <a:extLst>
                    <a:ext uri="{FF2B5EF4-FFF2-40B4-BE49-F238E27FC236}">
                      <a16:creationId xmlns:a16="http://schemas.microsoft.com/office/drawing/2014/main" id="{EA44C09A-13C1-469D-922C-53196B647DE1}"/>
                    </a:ext>
                  </a:extLst>
                </p:cNvPr>
                <p:cNvSpPr>
                  <a:spLocks/>
                </p:cNvSpPr>
                <p:nvPr/>
              </p:nvSpPr>
              <p:spPr bwMode="auto">
                <a:xfrm>
                  <a:off x="4068393" y="3272930"/>
                  <a:ext cx="28953" cy="18095"/>
                </a:xfrm>
                <a:custGeom>
                  <a:avLst/>
                  <a:gdLst>
                    <a:gd name="T0" fmla="*/ 25400 w 16"/>
                    <a:gd name="T1" fmla="*/ 6350 h 10"/>
                    <a:gd name="T2" fmla="*/ 22225 w 16"/>
                    <a:gd name="T3" fmla="*/ 0 h 10"/>
                    <a:gd name="T4" fmla="*/ 0 w 16"/>
                    <a:gd name="T5" fmla="*/ 3175 h 10"/>
                    <a:gd name="T6" fmla="*/ 6350 w 16"/>
                    <a:gd name="T7" fmla="*/ 15875 h 10"/>
                    <a:gd name="T8" fmla="*/ 25400 w 16"/>
                    <a:gd name="T9" fmla="*/ 6350 h 10"/>
                    <a:gd name="T10" fmla="*/ 25400 w 16"/>
                    <a:gd name="T11" fmla="*/ 6350 h 10"/>
                    <a:gd name="T12" fmla="*/ 0 60000 65536"/>
                    <a:gd name="T13" fmla="*/ 0 60000 65536"/>
                    <a:gd name="T14" fmla="*/ 0 60000 65536"/>
                    <a:gd name="T15" fmla="*/ 0 60000 65536"/>
                    <a:gd name="T16" fmla="*/ 0 60000 65536"/>
                    <a:gd name="T17" fmla="*/ 0 60000 65536"/>
                    <a:gd name="T18" fmla="*/ 0 w 16"/>
                    <a:gd name="T19" fmla="*/ 0 h 10"/>
                    <a:gd name="T20" fmla="*/ 16 w 16"/>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6" h="10">
                      <a:moveTo>
                        <a:pt x="16" y="4"/>
                      </a:moveTo>
                      <a:lnTo>
                        <a:pt x="14" y="0"/>
                      </a:lnTo>
                      <a:lnTo>
                        <a:pt x="0" y="2"/>
                      </a:lnTo>
                      <a:lnTo>
                        <a:pt x="4" y="10"/>
                      </a:lnTo>
                      <a:lnTo>
                        <a:pt x="16" y="4"/>
                      </a:lnTo>
                      <a:close/>
                    </a:path>
                  </a:pathLst>
                </a:custGeom>
                <a:grpFill/>
                <a:ln w="12700">
                  <a:solidFill>
                    <a:srgbClr val="FFFFFF"/>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3" name="Freeform 10">
                  <a:extLst>
                    <a:ext uri="{FF2B5EF4-FFF2-40B4-BE49-F238E27FC236}">
                      <a16:creationId xmlns:a16="http://schemas.microsoft.com/office/drawing/2014/main" id="{3DF1D57D-D929-4763-A882-1213E8B6DC4B}"/>
                    </a:ext>
                  </a:extLst>
                </p:cNvPr>
                <p:cNvSpPr>
                  <a:spLocks/>
                </p:cNvSpPr>
                <p:nvPr/>
              </p:nvSpPr>
              <p:spPr bwMode="auto">
                <a:xfrm>
                  <a:off x="4104584" y="3291026"/>
                  <a:ext cx="34382" cy="10857"/>
                </a:xfrm>
                <a:custGeom>
                  <a:avLst/>
                  <a:gdLst>
                    <a:gd name="T0" fmla="*/ 3175 w 19"/>
                    <a:gd name="T1" fmla="*/ 9525 h 6"/>
                    <a:gd name="T2" fmla="*/ 30163 w 19"/>
                    <a:gd name="T3" fmla="*/ 3175 h 6"/>
                    <a:gd name="T4" fmla="*/ 0 w 19"/>
                    <a:gd name="T5" fmla="*/ 0 h 6"/>
                    <a:gd name="T6" fmla="*/ 3175 w 19"/>
                    <a:gd name="T7" fmla="*/ 9525 h 6"/>
                    <a:gd name="T8" fmla="*/ 3175 w 19"/>
                    <a:gd name="T9" fmla="*/ 9525 h 6"/>
                    <a:gd name="T10" fmla="*/ 0 60000 65536"/>
                    <a:gd name="T11" fmla="*/ 0 60000 65536"/>
                    <a:gd name="T12" fmla="*/ 0 60000 65536"/>
                    <a:gd name="T13" fmla="*/ 0 60000 65536"/>
                    <a:gd name="T14" fmla="*/ 0 60000 65536"/>
                    <a:gd name="T15" fmla="*/ 0 w 19"/>
                    <a:gd name="T16" fmla="*/ 0 h 6"/>
                    <a:gd name="T17" fmla="*/ 19 w 19"/>
                    <a:gd name="T18" fmla="*/ 6 h 6"/>
                  </a:gdLst>
                  <a:ahLst/>
                  <a:cxnLst>
                    <a:cxn ang="T10">
                      <a:pos x="T0" y="T1"/>
                    </a:cxn>
                    <a:cxn ang="T11">
                      <a:pos x="T2" y="T3"/>
                    </a:cxn>
                    <a:cxn ang="T12">
                      <a:pos x="T4" y="T5"/>
                    </a:cxn>
                    <a:cxn ang="T13">
                      <a:pos x="T6" y="T7"/>
                    </a:cxn>
                    <a:cxn ang="T14">
                      <a:pos x="T8" y="T9"/>
                    </a:cxn>
                  </a:cxnLst>
                  <a:rect l="T15" t="T16" r="T17" b="T18"/>
                  <a:pathLst>
                    <a:path w="19" h="6">
                      <a:moveTo>
                        <a:pt x="2" y="6"/>
                      </a:moveTo>
                      <a:lnTo>
                        <a:pt x="19" y="2"/>
                      </a:lnTo>
                      <a:lnTo>
                        <a:pt x="0" y="0"/>
                      </a:lnTo>
                      <a:lnTo>
                        <a:pt x="2" y="6"/>
                      </a:lnTo>
                      <a:close/>
                    </a:path>
                  </a:pathLst>
                </a:custGeom>
                <a:grpFill/>
                <a:ln w="12700">
                  <a:solidFill>
                    <a:srgbClr val="FFFFFF"/>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4" name="Freeform 8">
                  <a:extLst>
                    <a:ext uri="{FF2B5EF4-FFF2-40B4-BE49-F238E27FC236}">
                      <a16:creationId xmlns:a16="http://schemas.microsoft.com/office/drawing/2014/main" id="{80309EB7-5493-4887-9BEA-712E6C8861CB}"/>
                    </a:ext>
                  </a:extLst>
                </p:cNvPr>
                <p:cNvSpPr>
                  <a:spLocks/>
                </p:cNvSpPr>
                <p:nvPr/>
              </p:nvSpPr>
              <p:spPr bwMode="auto">
                <a:xfrm>
                  <a:off x="4100965" y="3348931"/>
                  <a:ext cx="19905" cy="18095"/>
                </a:xfrm>
                <a:custGeom>
                  <a:avLst/>
                  <a:gdLst>
                    <a:gd name="T0" fmla="*/ 17463 w 11"/>
                    <a:gd name="T1" fmla="*/ 12700 h 10"/>
                    <a:gd name="T2" fmla="*/ 17463 w 11"/>
                    <a:gd name="T3" fmla="*/ 0 h 10"/>
                    <a:gd name="T4" fmla="*/ 6350 w 11"/>
                    <a:gd name="T5" fmla="*/ 3175 h 10"/>
                    <a:gd name="T6" fmla="*/ 0 w 11"/>
                    <a:gd name="T7" fmla="*/ 15875 h 10"/>
                    <a:gd name="T8" fmla="*/ 17463 w 11"/>
                    <a:gd name="T9" fmla="*/ 12700 h 10"/>
                    <a:gd name="T10" fmla="*/ 17463 w 11"/>
                    <a:gd name="T11" fmla="*/ 1270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8"/>
                      </a:moveTo>
                      <a:lnTo>
                        <a:pt x="11" y="0"/>
                      </a:lnTo>
                      <a:lnTo>
                        <a:pt x="4" y="2"/>
                      </a:lnTo>
                      <a:lnTo>
                        <a:pt x="0" y="10"/>
                      </a:lnTo>
                      <a:lnTo>
                        <a:pt x="11" y="8"/>
                      </a:lnTo>
                      <a:close/>
                    </a:path>
                  </a:pathLst>
                </a:custGeom>
                <a:grpFill/>
                <a:ln w="12700">
                  <a:solidFill>
                    <a:srgbClr val="FFFFFF"/>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5" name="Freeform 9">
                  <a:extLst>
                    <a:ext uri="{FF2B5EF4-FFF2-40B4-BE49-F238E27FC236}">
                      <a16:creationId xmlns:a16="http://schemas.microsoft.com/office/drawing/2014/main" id="{9ACDA47A-B6B0-4094-B57B-B64910D568C1}"/>
                    </a:ext>
                  </a:extLst>
                </p:cNvPr>
                <p:cNvSpPr>
                  <a:spLocks/>
                </p:cNvSpPr>
                <p:nvPr/>
              </p:nvSpPr>
              <p:spPr bwMode="auto">
                <a:xfrm>
                  <a:off x="4131727" y="3334454"/>
                  <a:ext cx="28953" cy="28953"/>
                </a:xfrm>
                <a:custGeom>
                  <a:avLst/>
                  <a:gdLst>
                    <a:gd name="T0" fmla="*/ 0 w 16"/>
                    <a:gd name="T1" fmla="*/ 22225 h 16"/>
                    <a:gd name="T2" fmla="*/ 9525 w 16"/>
                    <a:gd name="T3" fmla="*/ 25400 h 16"/>
                    <a:gd name="T4" fmla="*/ 22225 w 16"/>
                    <a:gd name="T5" fmla="*/ 19050 h 16"/>
                    <a:gd name="T6" fmla="*/ 25400 w 16"/>
                    <a:gd name="T7" fmla="*/ 12700 h 16"/>
                    <a:gd name="T8" fmla="*/ 0 w 16"/>
                    <a:gd name="T9" fmla="*/ 0 h 16"/>
                    <a:gd name="T10" fmla="*/ 0 w 16"/>
                    <a:gd name="T11" fmla="*/ 22225 h 16"/>
                    <a:gd name="T12" fmla="*/ 0 w 16"/>
                    <a:gd name="T13" fmla="*/ 22225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0" y="14"/>
                      </a:moveTo>
                      <a:lnTo>
                        <a:pt x="6" y="16"/>
                      </a:lnTo>
                      <a:lnTo>
                        <a:pt x="14" y="12"/>
                      </a:lnTo>
                      <a:lnTo>
                        <a:pt x="16" y="8"/>
                      </a:lnTo>
                      <a:lnTo>
                        <a:pt x="0" y="0"/>
                      </a:lnTo>
                      <a:lnTo>
                        <a:pt x="0" y="1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6" name="Freeform 3">
                  <a:extLst>
                    <a:ext uri="{FF2B5EF4-FFF2-40B4-BE49-F238E27FC236}">
                      <a16:creationId xmlns:a16="http://schemas.microsoft.com/office/drawing/2014/main" id="{2FB7D625-49AD-4073-B180-2415BB26804B}"/>
                    </a:ext>
                  </a:extLst>
                </p:cNvPr>
                <p:cNvSpPr>
                  <a:spLocks/>
                </p:cNvSpPr>
                <p:nvPr/>
              </p:nvSpPr>
              <p:spPr bwMode="auto">
                <a:xfrm>
                  <a:off x="6053450" y="3220453"/>
                  <a:ext cx="256953" cy="267811"/>
                </a:xfrm>
                <a:custGeom>
                  <a:avLst/>
                  <a:gdLst>
                    <a:gd name="T0" fmla="*/ 115887 w 142"/>
                    <a:gd name="T1" fmla="*/ 0 h 148"/>
                    <a:gd name="T2" fmla="*/ 15875 w 142"/>
                    <a:gd name="T3" fmla="*/ 34925 h 148"/>
                    <a:gd name="T4" fmla="*/ 0 w 142"/>
                    <a:gd name="T5" fmla="*/ 138112 h 148"/>
                    <a:gd name="T6" fmla="*/ 106363 w 142"/>
                    <a:gd name="T7" fmla="*/ 144462 h 148"/>
                    <a:gd name="T8" fmla="*/ 176212 w 142"/>
                    <a:gd name="T9" fmla="*/ 187325 h 148"/>
                    <a:gd name="T10" fmla="*/ 160337 w 142"/>
                    <a:gd name="T11" fmla="*/ 219075 h 148"/>
                    <a:gd name="T12" fmla="*/ 225425 w 142"/>
                    <a:gd name="T13" fmla="*/ 234950 h 148"/>
                    <a:gd name="T14" fmla="*/ 134937 w 142"/>
                    <a:gd name="T15" fmla="*/ 87312 h 148"/>
                    <a:gd name="T16" fmla="*/ 115887 w 142"/>
                    <a:gd name="T17" fmla="*/ 0 h 148"/>
                    <a:gd name="T18" fmla="*/ 115887 w 142"/>
                    <a:gd name="T19" fmla="*/ 0 h 1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148"/>
                    <a:gd name="T32" fmla="*/ 142 w 142"/>
                    <a:gd name="T33" fmla="*/ 148 h 1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148">
                      <a:moveTo>
                        <a:pt x="73" y="0"/>
                      </a:moveTo>
                      <a:lnTo>
                        <a:pt x="10" y="22"/>
                      </a:lnTo>
                      <a:lnTo>
                        <a:pt x="0" y="87"/>
                      </a:lnTo>
                      <a:lnTo>
                        <a:pt x="67" y="91"/>
                      </a:lnTo>
                      <a:lnTo>
                        <a:pt x="111" y="118"/>
                      </a:lnTo>
                      <a:lnTo>
                        <a:pt x="101" y="138"/>
                      </a:lnTo>
                      <a:lnTo>
                        <a:pt x="142" y="148"/>
                      </a:lnTo>
                      <a:lnTo>
                        <a:pt x="85" y="55"/>
                      </a:lnTo>
                      <a:lnTo>
                        <a:pt x="7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47" name="Freeform 4">
                  <a:extLst>
                    <a:ext uri="{FF2B5EF4-FFF2-40B4-BE49-F238E27FC236}">
                      <a16:creationId xmlns:a16="http://schemas.microsoft.com/office/drawing/2014/main" id="{DCBE0BC2-242A-4FAA-9B7A-C279CA73F005}"/>
                    </a:ext>
                  </a:extLst>
                </p:cNvPr>
                <p:cNvSpPr>
                  <a:spLocks/>
                </p:cNvSpPr>
                <p:nvPr/>
              </p:nvSpPr>
              <p:spPr bwMode="auto">
                <a:xfrm>
                  <a:off x="6666881" y="4568555"/>
                  <a:ext cx="39810" cy="32572"/>
                </a:xfrm>
                <a:custGeom>
                  <a:avLst/>
                  <a:gdLst>
                    <a:gd name="T0" fmla="*/ 22225 w 22"/>
                    <a:gd name="T1" fmla="*/ 22225 h 18"/>
                    <a:gd name="T2" fmla="*/ 34925 w 22"/>
                    <a:gd name="T3" fmla="*/ 9525 h 18"/>
                    <a:gd name="T4" fmla="*/ 9525 w 22"/>
                    <a:gd name="T5" fmla="*/ 0 h 18"/>
                    <a:gd name="T6" fmla="*/ 0 w 22"/>
                    <a:gd name="T7" fmla="*/ 28575 h 18"/>
                    <a:gd name="T8" fmla="*/ 22225 w 22"/>
                    <a:gd name="T9" fmla="*/ 22225 h 18"/>
                    <a:gd name="T10" fmla="*/ 22225 w 22"/>
                    <a:gd name="T11" fmla="*/ 22225 h 18"/>
                    <a:gd name="T12" fmla="*/ 0 60000 65536"/>
                    <a:gd name="T13" fmla="*/ 0 60000 65536"/>
                    <a:gd name="T14" fmla="*/ 0 60000 65536"/>
                    <a:gd name="T15" fmla="*/ 0 60000 65536"/>
                    <a:gd name="T16" fmla="*/ 0 60000 65536"/>
                    <a:gd name="T17" fmla="*/ 0 60000 65536"/>
                    <a:gd name="T18" fmla="*/ 0 w 22"/>
                    <a:gd name="T19" fmla="*/ 0 h 18"/>
                    <a:gd name="T20" fmla="*/ 22 w 2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2" h="18">
                      <a:moveTo>
                        <a:pt x="14" y="14"/>
                      </a:moveTo>
                      <a:lnTo>
                        <a:pt x="22" y="6"/>
                      </a:lnTo>
                      <a:lnTo>
                        <a:pt x="6" y="0"/>
                      </a:lnTo>
                      <a:lnTo>
                        <a:pt x="0" y="18"/>
                      </a:lnTo>
                      <a:lnTo>
                        <a:pt x="14" y="1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48" name="Freeform 17">
                  <a:extLst>
                    <a:ext uri="{FF2B5EF4-FFF2-40B4-BE49-F238E27FC236}">
                      <a16:creationId xmlns:a16="http://schemas.microsoft.com/office/drawing/2014/main" id="{179DA4E0-2989-452F-A8BB-0DA6B8442C84}"/>
                    </a:ext>
                  </a:extLst>
                </p:cNvPr>
                <p:cNvSpPr>
                  <a:spLocks/>
                </p:cNvSpPr>
                <p:nvPr/>
              </p:nvSpPr>
              <p:spPr bwMode="auto">
                <a:xfrm>
                  <a:off x="6288690" y="4253697"/>
                  <a:ext cx="249715" cy="475906"/>
                </a:xfrm>
                <a:custGeom>
                  <a:avLst/>
                  <a:gdLst>
                    <a:gd name="T0" fmla="*/ 182562 w 138"/>
                    <a:gd name="T1" fmla="*/ 0 h 263"/>
                    <a:gd name="T2" fmla="*/ 147637 w 138"/>
                    <a:gd name="T3" fmla="*/ 88900 h 263"/>
                    <a:gd name="T4" fmla="*/ 112712 w 138"/>
                    <a:gd name="T5" fmla="*/ 88900 h 263"/>
                    <a:gd name="T6" fmla="*/ 112712 w 138"/>
                    <a:gd name="T7" fmla="*/ 106362 h 263"/>
                    <a:gd name="T8" fmla="*/ 44450 w 138"/>
                    <a:gd name="T9" fmla="*/ 134937 h 263"/>
                    <a:gd name="T10" fmla="*/ 25400 w 138"/>
                    <a:gd name="T11" fmla="*/ 182562 h 263"/>
                    <a:gd name="T12" fmla="*/ 41275 w 138"/>
                    <a:gd name="T13" fmla="*/ 231775 h 263"/>
                    <a:gd name="T14" fmla="*/ 0 w 138"/>
                    <a:gd name="T15" fmla="*/ 298450 h 263"/>
                    <a:gd name="T16" fmla="*/ 0 w 138"/>
                    <a:gd name="T17" fmla="*/ 319087 h 263"/>
                    <a:gd name="T18" fmla="*/ 0 w 138"/>
                    <a:gd name="T19" fmla="*/ 322262 h 263"/>
                    <a:gd name="T20" fmla="*/ 0 w 138"/>
                    <a:gd name="T21" fmla="*/ 325437 h 263"/>
                    <a:gd name="T22" fmla="*/ 0 w 138"/>
                    <a:gd name="T23" fmla="*/ 325437 h 263"/>
                    <a:gd name="T24" fmla="*/ 3175 w 138"/>
                    <a:gd name="T25" fmla="*/ 334962 h 263"/>
                    <a:gd name="T26" fmla="*/ 3175 w 138"/>
                    <a:gd name="T27" fmla="*/ 350837 h 263"/>
                    <a:gd name="T28" fmla="*/ 3175 w 138"/>
                    <a:gd name="T29" fmla="*/ 363537 h 263"/>
                    <a:gd name="T30" fmla="*/ 3175 w 138"/>
                    <a:gd name="T31" fmla="*/ 373062 h 263"/>
                    <a:gd name="T32" fmla="*/ 6350 w 138"/>
                    <a:gd name="T33" fmla="*/ 382587 h 263"/>
                    <a:gd name="T34" fmla="*/ 6350 w 138"/>
                    <a:gd name="T35" fmla="*/ 385762 h 263"/>
                    <a:gd name="T36" fmla="*/ 6350 w 138"/>
                    <a:gd name="T37" fmla="*/ 388937 h 263"/>
                    <a:gd name="T38" fmla="*/ 6350 w 138"/>
                    <a:gd name="T39" fmla="*/ 388937 h 263"/>
                    <a:gd name="T40" fmla="*/ 6350 w 138"/>
                    <a:gd name="T41" fmla="*/ 392112 h 263"/>
                    <a:gd name="T42" fmla="*/ 9525 w 138"/>
                    <a:gd name="T43" fmla="*/ 395287 h 263"/>
                    <a:gd name="T44" fmla="*/ 9525 w 138"/>
                    <a:gd name="T45" fmla="*/ 398462 h 263"/>
                    <a:gd name="T46" fmla="*/ 15875 w 138"/>
                    <a:gd name="T47" fmla="*/ 401637 h 263"/>
                    <a:gd name="T48" fmla="*/ 19050 w 138"/>
                    <a:gd name="T49" fmla="*/ 404812 h 263"/>
                    <a:gd name="T50" fmla="*/ 25400 w 138"/>
                    <a:gd name="T51" fmla="*/ 407987 h 263"/>
                    <a:gd name="T52" fmla="*/ 44450 w 138"/>
                    <a:gd name="T53" fmla="*/ 417512 h 263"/>
                    <a:gd name="T54" fmla="*/ 93662 w 138"/>
                    <a:gd name="T55" fmla="*/ 398462 h 263"/>
                    <a:gd name="T56" fmla="*/ 112712 w 138"/>
                    <a:gd name="T57" fmla="*/ 331787 h 263"/>
                    <a:gd name="T58" fmla="*/ 153987 w 138"/>
                    <a:gd name="T59" fmla="*/ 266700 h 263"/>
                    <a:gd name="T60" fmla="*/ 153987 w 138"/>
                    <a:gd name="T61" fmla="*/ 247650 h 263"/>
                    <a:gd name="T62" fmla="*/ 219075 w 138"/>
                    <a:gd name="T63" fmla="*/ 92075 h 263"/>
                    <a:gd name="T64" fmla="*/ 209550 w 138"/>
                    <a:gd name="T65" fmla="*/ 63500 h 263"/>
                    <a:gd name="T66" fmla="*/ 219075 w 138"/>
                    <a:gd name="T67" fmla="*/ 41275 h 263"/>
                    <a:gd name="T68" fmla="*/ 182562 w 138"/>
                    <a:gd name="T69" fmla="*/ 0 h 263"/>
                    <a:gd name="T70" fmla="*/ 182562 w 138"/>
                    <a:gd name="T71" fmla="*/ 0 h 2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8"/>
                    <a:gd name="T109" fmla="*/ 0 h 263"/>
                    <a:gd name="T110" fmla="*/ 138 w 138"/>
                    <a:gd name="T111" fmla="*/ 263 h 2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8" h="263">
                      <a:moveTo>
                        <a:pt x="115" y="0"/>
                      </a:moveTo>
                      <a:lnTo>
                        <a:pt x="93" y="56"/>
                      </a:lnTo>
                      <a:lnTo>
                        <a:pt x="71" y="56"/>
                      </a:lnTo>
                      <a:lnTo>
                        <a:pt x="71" y="67"/>
                      </a:lnTo>
                      <a:lnTo>
                        <a:pt x="28" y="85"/>
                      </a:lnTo>
                      <a:lnTo>
                        <a:pt x="16" y="115"/>
                      </a:lnTo>
                      <a:lnTo>
                        <a:pt x="26" y="146"/>
                      </a:lnTo>
                      <a:lnTo>
                        <a:pt x="0" y="188"/>
                      </a:lnTo>
                      <a:lnTo>
                        <a:pt x="0" y="201"/>
                      </a:lnTo>
                      <a:lnTo>
                        <a:pt x="0" y="203"/>
                      </a:lnTo>
                      <a:lnTo>
                        <a:pt x="0" y="205"/>
                      </a:lnTo>
                      <a:lnTo>
                        <a:pt x="2" y="211"/>
                      </a:lnTo>
                      <a:lnTo>
                        <a:pt x="2" y="221"/>
                      </a:lnTo>
                      <a:lnTo>
                        <a:pt x="2" y="229"/>
                      </a:lnTo>
                      <a:lnTo>
                        <a:pt x="2" y="235"/>
                      </a:lnTo>
                      <a:lnTo>
                        <a:pt x="4" y="241"/>
                      </a:lnTo>
                      <a:lnTo>
                        <a:pt x="4" y="243"/>
                      </a:lnTo>
                      <a:lnTo>
                        <a:pt x="4" y="245"/>
                      </a:lnTo>
                      <a:lnTo>
                        <a:pt x="4" y="247"/>
                      </a:lnTo>
                      <a:lnTo>
                        <a:pt x="6" y="249"/>
                      </a:lnTo>
                      <a:lnTo>
                        <a:pt x="6" y="251"/>
                      </a:lnTo>
                      <a:lnTo>
                        <a:pt x="10" y="253"/>
                      </a:lnTo>
                      <a:lnTo>
                        <a:pt x="12" y="255"/>
                      </a:lnTo>
                      <a:lnTo>
                        <a:pt x="16" y="257"/>
                      </a:lnTo>
                      <a:lnTo>
                        <a:pt x="28" y="263"/>
                      </a:lnTo>
                      <a:lnTo>
                        <a:pt x="59" y="251"/>
                      </a:lnTo>
                      <a:lnTo>
                        <a:pt x="71" y="209"/>
                      </a:lnTo>
                      <a:lnTo>
                        <a:pt x="97" y="168"/>
                      </a:lnTo>
                      <a:lnTo>
                        <a:pt x="97" y="156"/>
                      </a:lnTo>
                      <a:lnTo>
                        <a:pt x="138" y="58"/>
                      </a:lnTo>
                      <a:lnTo>
                        <a:pt x="132" y="40"/>
                      </a:lnTo>
                      <a:lnTo>
                        <a:pt x="138" y="26"/>
                      </a:lnTo>
                      <a:lnTo>
                        <a:pt x="115"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9" name="Freeform 23">
                  <a:extLst>
                    <a:ext uri="{FF2B5EF4-FFF2-40B4-BE49-F238E27FC236}">
                      <a16:creationId xmlns:a16="http://schemas.microsoft.com/office/drawing/2014/main" id="{1F8A6E27-F31D-47A5-9EBB-B58AF0374FEF}"/>
                    </a:ext>
                  </a:extLst>
                </p:cNvPr>
                <p:cNvSpPr>
                  <a:spLocks/>
                </p:cNvSpPr>
                <p:nvPr/>
              </p:nvSpPr>
              <p:spPr bwMode="auto">
                <a:xfrm>
                  <a:off x="6254307" y="3426740"/>
                  <a:ext cx="309430" cy="466859"/>
                </a:xfrm>
                <a:custGeom>
                  <a:avLst/>
                  <a:gdLst>
                    <a:gd name="T0" fmla="*/ 17463 w 171"/>
                    <a:gd name="T1" fmla="*/ 34925 h 258"/>
                    <a:gd name="T2" fmla="*/ 61913 w 171"/>
                    <a:gd name="T3" fmla="*/ 90487 h 258"/>
                    <a:gd name="T4" fmla="*/ 190500 w 171"/>
                    <a:gd name="T5" fmla="*/ 125412 h 258"/>
                    <a:gd name="T6" fmla="*/ 127000 w 171"/>
                    <a:gd name="T7" fmla="*/ 190500 h 258"/>
                    <a:gd name="T8" fmla="*/ 103188 w 171"/>
                    <a:gd name="T9" fmla="*/ 219075 h 258"/>
                    <a:gd name="T10" fmla="*/ 74613 w 171"/>
                    <a:gd name="T11" fmla="*/ 219075 h 258"/>
                    <a:gd name="T12" fmla="*/ 20638 w 171"/>
                    <a:gd name="T13" fmla="*/ 250825 h 258"/>
                    <a:gd name="T14" fmla="*/ 0 w 171"/>
                    <a:gd name="T15" fmla="*/ 282575 h 258"/>
                    <a:gd name="T16" fmla="*/ 0 w 171"/>
                    <a:gd name="T17" fmla="*/ 409575 h 258"/>
                    <a:gd name="T18" fmla="*/ 117475 w 171"/>
                    <a:gd name="T19" fmla="*/ 303212 h 258"/>
                    <a:gd name="T20" fmla="*/ 168275 w 171"/>
                    <a:gd name="T21" fmla="*/ 266700 h 258"/>
                    <a:gd name="T22" fmla="*/ 249238 w 171"/>
                    <a:gd name="T23" fmla="*/ 141287 h 258"/>
                    <a:gd name="T24" fmla="*/ 271463 w 171"/>
                    <a:gd name="T25" fmla="*/ 34925 h 258"/>
                    <a:gd name="T26" fmla="*/ 255588 w 171"/>
                    <a:gd name="T27" fmla="*/ 0 h 258"/>
                    <a:gd name="T28" fmla="*/ 230188 w 171"/>
                    <a:gd name="T29" fmla="*/ 19050 h 258"/>
                    <a:gd name="T30" fmla="*/ 71438 w 171"/>
                    <a:gd name="T31" fmla="*/ 44450 h 258"/>
                    <a:gd name="T32" fmla="*/ 52388 w 171"/>
                    <a:gd name="T33" fmla="*/ 22225 h 258"/>
                    <a:gd name="T34" fmla="*/ 17463 w 171"/>
                    <a:gd name="T35" fmla="*/ 34925 h 258"/>
                    <a:gd name="T36" fmla="*/ 17463 w 171"/>
                    <a:gd name="T37" fmla="*/ 34925 h 2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1"/>
                    <a:gd name="T58" fmla="*/ 0 h 258"/>
                    <a:gd name="T59" fmla="*/ 171 w 171"/>
                    <a:gd name="T60" fmla="*/ 258 h 2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1" h="258">
                      <a:moveTo>
                        <a:pt x="11" y="22"/>
                      </a:moveTo>
                      <a:lnTo>
                        <a:pt x="39" y="57"/>
                      </a:lnTo>
                      <a:lnTo>
                        <a:pt x="120" y="79"/>
                      </a:lnTo>
                      <a:lnTo>
                        <a:pt x="80" y="120"/>
                      </a:lnTo>
                      <a:lnTo>
                        <a:pt x="65" y="138"/>
                      </a:lnTo>
                      <a:lnTo>
                        <a:pt x="47" y="138"/>
                      </a:lnTo>
                      <a:lnTo>
                        <a:pt x="13" y="158"/>
                      </a:lnTo>
                      <a:lnTo>
                        <a:pt x="0" y="178"/>
                      </a:lnTo>
                      <a:lnTo>
                        <a:pt x="0" y="258"/>
                      </a:lnTo>
                      <a:lnTo>
                        <a:pt x="74" y="191"/>
                      </a:lnTo>
                      <a:lnTo>
                        <a:pt x="106" y="168"/>
                      </a:lnTo>
                      <a:lnTo>
                        <a:pt x="157" y="89"/>
                      </a:lnTo>
                      <a:lnTo>
                        <a:pt x="171" y="22"/>
                      </a:lnTo>
                      <a:lnTo>
                        <a:pt x="161" y="0"/>
                      </a:lnTo>
                      <a:lnTo>
                        <a:pt x="145" y="12"/>
                      </a:lnTo>
                      <a:lnTo>
                        <a:pt x="45" y="28"/>
                      </a:lnTo>
                      <a:lnTo>
                        <a:pt x="33" y="14"/>
                      </a:lnTo>
                      <a:lnTo>
                        <a:pt x="11"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50" name="Freeform 26">
                  <a:extLst>
                    <a:ext uri="{FF2B5EF4-FFF2-40B4-BE49-F238E27FC236}">
                      <a16:creationId xmlns:a16="http://schemas.microsoft.com/office/drawing/2014/main" id="{1E9E8634-BCEF-46A2-ADED-F89EE58FB56D}"/>
                    </a:ext>
                  </a:extLst>
                </p:cNvPr>
                <p:cNvSpPr>
                  <a:spLocks/>
                </p:cNvSpPr>
                <p:nvPr/>
              </p:nvSpPr>
              <p:spPr bwMode="auto">
                <a:xfrm>
                  <a:off x="5204780" y="3768742"/>
                  <a:ext cx="193620" cy="218953"/>
                </a:xfrm>
                <a:custGeom>
                  <a:avLst/>
                  <a:gdLst>
                    <a:gd name="T0" fmla="*/ 144463 w 107"/>
                    <a:gd name="T1" fmla="*/ 28575 h 121"/>
                    <a:gd name="T2" fmla="*/ 134938 w 107"/>
                    <a:gd name="T3" fmla="*/ 0 h 121"/>
                    <a:gd name="T4" fmla="*/ 82550 w 107"/>
                    <a:gd name="T5" fmla="*/ 0 h 121"/>
                    <a:gd name="T6" fmla="*/ 82550 w 107"/>
                    <a:gd name="T7" fmla="*/ 38100 h 121"/>
                    <a:gd name="T8" fmla="*/ 25400 w 107"/>
                    <a:gd name="T9" fmla="*/ 38100 h 121"/>
                    <a:gd name="T10" fmla="*/ 31750 w 107"/>
                    <a:gd name="T11" fmla="*/ 63500 h 121"/>
                    <a:gd name="T12" fmla="*/ 0 w 107"/>
                    <a:gd name="T13" fmla="*/ 100012 h 121"/>
                    <a:gd name="T14" fmla="*/ 66675 w 107"/>
                    <a:gd name="T15" fmla="*/ 192087 h 121"/>
                    <a:gd name="T16" fmla="*/ 103188 w 107"/>
                    <a:gd name="T17" fmla="*/ 179387 h 121"/>
                    <a:gd name="T18" fmla="*/ 103188 w 107"/>
                    <a:gd name="T19" fmla="*/ 138112 h 121"/>
                    <a:gd name="T20" fmla="*/ 163513 w 107"/>
                    <a:gd name="T21" fmla="*/ 134937 h 121"/>
                    <a:gd name="T22" fmla="*/ 169863 w 107"/>
                    <a:gd name="T23" fmla="*/ 106362 h 121"/>
                    <a:gd name="T24" fmla="*/ 157163 w 107"/>
                    <a:gd name="T25" fmla="*/ 66675 h 121"/>
                    <a:gd name="T26" fmla="*/ 163513 w 107"/>
                    <a:gd name="T27" fmla="*/ 38100 h 121"/>
                    <a:gd name="T28" fmla="*/ 144463 w 107"/>
                    <a:gd name="T29" fmla="*/ 28575 h 121"/>
                    <a:gd name="T30" fmla="*/ 144463 w 107"/>
                    <a:gd name="T31" fmla="*/ 28575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7"/>
                    <a:gd name="T49" fmla="*/ 0 h 121"/>
                    <a:gd name="T50" fmla="*/ 107 w 107"/>
                    <a:gd name="T51" fmla="*/ 121 h 1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7" h="121">
                      <a:moveTo>
                        <a:pt x="91" y="18"/>
                      </a:moveTo>
                      <a:lnTo>
                        <a:pt x="85" y="0"/>
                      </a:lnTo>
                      <a:lnTo>
                        <a:pt x="52" y="0"/>
                      </a:lnTo>
                      <a:lnTo>
                        <a:pt x="52" y="24"/>
                      </a:lnTo>
                      <a:lnTo>
                        <a:pt x="16" y="24"/>
                      </a:lnTo>
                      <a:lnTo>
                        <a:pt x="20" y="40"/>
                      </a:lnTo>
                      <a:lnTo>
                        <a:pt x="0" y="63"/>
                      </a:lnTo>
                      <a:lnTo>
                        <a:pt x="42" y="121"/>
                      </a:lnTo>
                      <a:lnTo>
                        <a:pt x="65" y="113"/>
                      </a:lnTo>
                      <a:lnTo>
                        <a:pt x="65" y="87"/>
                      </a:lnTo>
                      <a:lnTo>
                        <a:pt x="103" y="85"/>
                      </a:lnTo>
                      <a:lnTo>
                        <a:pt x="107" y="67"/>
                      </a:lnTo>
                      <a:lnTo>
                        <a:pt x="99" y="42"/>
                      </a:lnTo>
                      <a:lnTo>
                        <a:pt x="103" y="24"/>
                      </a:lnTo>
                      <a:lnTo>
                        <a:pt x="91" y="1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1" name="Freeform 30">
                  <a:extLst>
                    <a:ext uri="{FF2B5EF4-FFF2-40B4-BE49-F238E27FC236}">
                      <a16:creationId xmlns:a16="http://schemas.microsoft.com/office/drawing/2014/main" id="{BEC663FB-2BA9-465D-AE99-A218A0F16E8D}"/>
                    </a:ext>
                  </a:extLst>
                </p:cNvPr>
                <p:cNvSpPr>
                  <a:spLocks/>
                </p:cNvSpPr>
                <p:nvPr/>
              </p:nvSpPr>
              <p:spPr bwMode="auto">
                <a:xfrm>
                  <a:off x="5972020" y="3356169"/>
                  <a:ext cx="499431" cy="363715"/>
                </a:xfrm>
                <a:custGeom>
                  <a:avLst/>
                  <a:gdLst>
                    <a:gd name="T0" fmla="*/ 0 w 276"/>
                    <a:gd name="T1" fmla="*/ 177800 h 201"/>
                    <a:gd name="T2" fmla="*/ 0 w 276"/>
                    <a:gd name="T3" fmla="*/ 203200 h 201"/>
                    <a:gd name="T4" fmla="*/ 19050 w 276"/>
                    <a:gd name="T5" fmla="*/ 203200 h 201"/>
                    <a:gd name="T6" fmla="*/ 65087 w 276"/>
                    <a:gd name="T7" fmla="*/ 258762 h 201"/>
                    <a:gd name="T8" fmla="*/ 90487 w 276"/>
                    <a:gd name="T9" fmla="*/ 265112 h 201"/>
                    <a:gd name="T10" fmla="*/ 93662 w 276"/>
                    <a:gd name="T11" fmla="*/ 290512 h 201"/>
                    <a:gd name="T12" fmla="*/ 200025 w 276"/>
                    <a:gd name="T13" fmla="*/ 319087 h 201"/>
                    <a:gd name="T14" fmla="*/ 238125 w 276"/>
                    <a:gd name="T15" fmla="*/ 303212 h 201"/>
                    <a:gd name="T16" fmla="*/ 268287 w 276"/>
                    <a:gd name="T17" fmla="*/ 312737 h 201"/>
                    <a:gd name="T18" fmla="*/ 322262 w 276"/>
                    <a:gd name="T19" fmla="*/ 280987 h 201"/>
                    <a:gd name="T20" fmla="*/ 350837 w 276"/>
                    <a:gd name="T21" fmla="*/ 280987 h 201"/>
                    <a:gd name="T22" fmla="*/ 374650 w 276"/>
                    <a:gd name="T23" fmla="*/ 252412 h 201"/>
                    <a:gd name="T24" fmla="*/ 438150 w 276"/>
                    <a:gd name="T25" fmla="*/ 187325 h 201"/>
                    <a:gd name="T26" fmla="*/ 309562 w 276"/>
                    <a:gd name="T27" fmla="*/ 152400 h 201"/>
                    <a:gd name="T28" fmla="*/ 247650 w 276"/>
                    <a:gd name="T29" fmla="*/ 71437 h 201"/>
                    <a:gd name="T30" fmla="*/ 258762 w 276"/>
                    <a:gd name="T31" fmla="*/ 49212 h 201"/>
                    <a:gd name="T32" fmla="*/ 231775 w 276"/>
                    <a:gd name="T33" fmla="*/ 25400 h 201"/>
                    <a:gd name="T34" fmla="*/ 187325 w 276"/>
                    <a:gd name="T35" fmla="*/ 0 h 201"/>
                    <a:gd name="T36" fmla="*/ 80962 w 276"/>
                    <a:gd name="T37" fmla="*/ 19050 h 201"/>
                    <a:gd name="T38" fmla="*/ 44450 w 276"/>
                    <a:gd name="T39" fmla="*/ 106362 h 201"/>
                    <a:gd name="T40" fmla="*/ 25400 w 276"/>
                    <a:gd name="T41" fmla="*/ 106362 h 201"/>
                    <a:gd name="T42" fmla="*/ 19050 w 276"/>
                    <a:gd name="T43" fmla="*/ 177800 h 201"/>
                    <a:gd name="T44" fmla="*/ 0 w 276"/>
                    <a:gd name="T45" fmla="*/ 177800 h 201"/>
                    <a:gd name="T46" fmla="*/ 0 w 276"/>
                    <a:gd name="T47" fmla="*/ 177800 h 2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76"/>
                    <a:gd name="T73" fmla="*/ 0 h 201"/>
                    <a:gd name="T74" fmla="*/ 276 w 276"/>
                    <a:gd name="T75" fmla="*/ 201 h 2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76" h="201">
                      <a:moveTo>
                        <a:pt x="0" y="112"/>
                      </a:moveTo>
                      <a:lnTo>
                        <a:pt x="0" y="128"/>
                      </a:lnTo>
                      <a:lnTo>
                        <a:pt x="12" y="128"/>
                      </a:lnTo>
                      <a:lnTo>
                        <a:pt x="41" y="163"/>
                      </a:lnTo>
                      <a:lnTo>
                        <a:pt x="57" y="167"/>
                      </a:lnTo>
                      <a:lnTo>
                        <a:pt x="59" y="183"/>
                      </a:lnTo>
                      <a:lnTo>
                        <a:pt x="126" y="201"/>
                      </a:lnTo>
                      <a:lnTo>
                        <a:pt x="150" y="191"/>
                      </a:lnTo>
                      <a:lnTo>
                        <a:pt x="169" y="197"/>
                      </a:lnTo>
                      <a:lnTo>
                        <a:pt x="203" y="177"/>
                      </a:lnTo>
                      <a:lnTo>
                        <a:pt x="221" y="177"/>
                      </a:lnTo>
                      <a:lnTo>
                        <a:pt x="236" y="159"/>
                      </a:lnTo>
                      <a:lnTo>
                        <a:pt x="276" y="118"/>
                      </a:lnTo>
                      <a:lnTo>
                        <a:pt x="195" y="96"/>
                      </a:lnTo>
                      <a:lnTo>
                        <a:pt x="156" y="45"/>
                      </a:lnTo>
                      <a:lnTo>
                        <a:pt x="163" y="31"/>
                      </a:lnTo>
                      <a:lnTo>
                        <a:pt x="146" y="16"/>
                      </a:lnTo>
                      <a:lnTo>
                        <a:pt x="118" y="0"/>
                      </a:lnTo>
                      <a:lnTo>
                        <a:pt x="51" y="12"/>
                      </a:lnTo>
                      <a:lnTo>
                        <a:pt x="28" y="67"/>
                      </a:lnTo>
                      <a:lnTo>
                        <a:pt x="16" y="67"/>
                      </a:lnTo>
                      <a:lnTo>
                        <a:pt x="12" y="112"/>
                      </a:lnTo>
                      <a:lnTo>
                        <a:pt x="0" y="1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52" name="Freeform 31">
                  <a:extLst>
                    <a:ext uri="{FF2B5EF4-FFF2-40B4-BE49-F238E27FC236}">
                      <a16:creationId xmlns:a16="http://schemas.microsoft.com/office/drawing/2014/main" id="{52F4507D-6F26-4E36-829C-BAF121619D70}"/>
                    </a:ext>
                  </a:extLst>
                </p:cNvPr>
                <p:cNvSpPr>
                  <a:spLocks/>
                </p:cNvSpPr>
                <p:nvPr/>
              </p:nvSpPr>
              <p:spPr bwMode="auto">
                <a:xfrm>
                  <a:off x="5630019" y="3055786"/>
                  <a:ext cx="530192" cy="664098"/>
                </a:xfrm>
                <a:custGeom>
                  <a:avLst/>
                  <a:gdLst>
                    <a:gd name="T0" fmla="*/ 80962 w 293"/>
                    <a:gd name="T1" fmla="*/ 77787 h 367"/>
                    <a:gd name="T2" fmla="*/ 55562 w 293"/>
                    <a:gd name="T3" fmla="*/ 87312 h 367"/>
                    <a:gd name="T4" fmla="*/ 55562 w 293"/>
                    <a:gd name="T5" fmla="*/ 219075 h 367"/>
                    <a:gd name="T6" fmla="*/ 12700 w 293"/>
                    <a:gd name="T7" fmla="*/ 263525 h 367"/>
                    <a:gd name="T8" fmla="*/ 0 w 293"/>
                    <a:gd name="T9" fmla="*/ 306387 h 367"/>
                    <a:gd name="T10" fmla="*/ 71437 w 293"/>
                    <a:gd name="T11" fmla="*/ 450850 h 367"/>
                    <a:gd name="T12" fmla="*/ 93662 w 293"/>
                    <a:gd name="T13" fmla="*/ 454025 h 367"/>
                    <a:gd name="T14" fmla="*/ 152400 w 293"/>
                    <a:gd name="T15" fmla="*/ 528637 h 367"/>
                    <a:gd name="T16" fmla="*/ 158750 w 293"/>
                    <a:gd name="T17" fmla="*/ 557212 h 367"/>
                    <a:gd name="T18" fmla="*/ 222250 w 293"/>
                    <a:gd name="T19" fmla="*/ 560387 h 367"/>
                    <a:gd name="T20" fmla="*/ 261937 w 293"/>
                    <a:gd name="T21" fmla="*/ 582612 h 367"/>
                    <a:gd name="T22" fmla="*/ 352425 w 293"/>
                    <a:gd name="T23" fmla="*/ 576262 h 367"/>
                    <a:gd name="T24" fmla="*/ 352425 w 293"/>
                    <a:gd name="T25" fmla="*/ 557212 h 367"/>
                    <a:gd name="T26" fmla="*/ 393700 w 293"/>
                    <a:gd name="T27" fmla="*/ 554037 h 367"/>
                    <a:gd name="T28" fmla="*/ 390525 w 293"/>
                    <a:gd name="T29" fmla="*/ 528637 h 367"/>
                    <a:gd name="T30" fmla="*/ 365125 w 293"/>
                    <a:gd name="T31" fmla="*/ 522287 h 367"/>
                    <a:gd name="T32" fmla="*/ 319087 w 293"/>
                    <a:gd name="T33" fmla="*/ 466725 h 367"/>
                    <a:gd name="T34" fmla="*/ 300037 w 293"/>
                    <a:gd name="T35" fmla="*/ 466725 h 367"/>
                    <a:gd name="T36" fmla="*/ 300037 w 293"/>
                    <a:gd name="T37" fmla="*/ 441325 h 367"/>
                    <a:gd name="T38" fmla="*/ 319087 w 293"/>
                    <a:gd name="T39" fmla="*/ 441325 h 367"/>
                    <a:gd name="T40" fmla="*/ 325437 w 293"/>
                    <a:gd name="T41" fmla="*/ 369887 h 367"/>
                    <a:gd name="T42" fmla="*/ 344487 w 293"/>
                    <a:gd name="T43" fmla="*/ 369887 h 367"/>
                    <a:gd name="T44" fmla="*/ 381000 w 293"/>
                    <a:gd name="T45" fmla="*/ 282575 h 367"/>
                    <a:gd name="T46" fmla="*/ 396875 w 293"/>
                    <a:gd name="T47" fmla="*/ 182562 h 367"/>
                    <a:gd name="T48" fmla="*/ 465137 w 293"/>
                    <a:gd name="T49" fmla="*/ 150812 h 367"/>
                    <a:gd name="T50" fmla="*/ 415925 w 293"/>
                    <a:gd name="T51" fmla="*/ 106362 h 367"/>
                    <a:gd name="T52" fmla="*/ 400050 w 293"/>
                    <a:gd name="T53" fmla="*/ 25400 h 367"/>
                    <a:gd name="T54" fmla="*/ 361950 w 293"/>
                    <a:gd name="T55" fmla="*/ 0 h 367"/>
                    <a:gd name="T56" fmla="*/ 325437 w 293"/>
                    <a:gd name="T57" fmla="*/ 34925 h 367"/>
                    <a:gd name="T58" fmla="*/ 77787 w 293"/>
                    <a:gd name="T59" fmla="*/ 31750 h 367"/>
                    <a:gd name="T60" fmla="*/ 80962 w 293"/>
                    <a:gd name="T61" fmla="*/ 77787 h 367"/>
                    <a:gd name="T62" fmla="*/ 80962 w 293"/>
                    <a:gd name="T63" fmla="*/ 77787 h 3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3"/>
                    <a:gd name="T97" fmla="*/ 0 h 367"/>
                    <a:gd name="T98" fmla="*/ 293 w 293"/>
                    <a:gd name="T99" fmla="*/ 367 h 3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3" h="367">
                      <a:moveTo>
                        <a:pt x="51" y="49"/>
                      </a:moveTo>
                      <a:lnTo>
                        <a:pt x="35" y="55"/>
                      </a:lnTo>
                      <a:lnTo>
                        <a:pt x="35" y="138"/>
                      </a:lnTo>
                      <a:lnTo>
                        <a:pt x="8" y="166"/>
                      </a:lnTo>
                      <a:lnTo>
                        <a:pt x="0" y="193"/>
                      </a:lnTo>
                      <a:lnTo>
                        <a:pt x="45" y="284"/>
                      </a:lnTo>
                      <a:lnTo>
                        <a:pt x="59" y="286"/>
                      </a:lnTo>
                      <a:lnTo>
                        <a:pt x="96" y="333"/>
                      </a:lnTo>
                      <a:lnTo>
                        <a:pt x="100" y="351"/>
                      </a:lnTo>
                      <a:lnTo>
                        <a:pt x="140" y="353"/>
                      </a:lnTo>
                      <a:lnTo>
                        <a:pt x="165" y="367"/>
                      </a:lnTo>
                      <a:lnTo>
                        <a:pt x="222" y="363"/>
                      </a:lnTo>
                      <a:lnTo>
                        <a:pt x="222" y="351"/>
                      </a:lnTo>
                      <a:lnTo>
                        <a:pt x="248" y="349"/>
                      </a:lnTo>
                      <a:lnTo>
                        <a:pt x="246" y="333"/>
                      </a:lnTo>
                      <a:lnTo>
                        <a:pt x="230" y="329"/>
                      </a:lnTo>
                      <a:lnTo>
                        <a:pt x="201" y="294"/>
                      </a:lnTo>
                      <a:lnTo>
                        <a:pt x="189" y="294"/>
                      </a:lnTo>
                      <a:lnTo>
                        <a:pt x="189" y="278"/>
                      </a:lnTo>
                      <a:lnTo>
                        <a:pt x="201" y="278"/>
                      </a:lnTo>
                      <a:lnTo>
                        <a:pt x="205" y="233"/>
                      </a:lnTo>
                      <a:lnTo>
                        <a:pt x="217" y="233"/>
                      </a:lnTo>
                      <a:lnTo>
                        <a:pt x="240" y="178"/>
                      </a:lnTo>
                      <a:lnTo>
                        <a:pt x="250" y="115"/>
                      </a:lnTo>
                      <a:lnTo>
                        <a:pt x="293" y="95"/>
                      </a:lnTo>
                      <a:lnTo>
                        <a:pt x="262" y="67"/>
                      </a:lnTo>
                      <a:lnTo>
                        <a:pt x="252" y="16"/>
                      </a:lnTo>
                      <a:lnTo>
                        <a:pt x="228" y="0"/>
                      </a:lnTo>
                      <a:lnTo>
                        <a:pt x="205" y="22"/>
                      </a:lnTo>
                      <a:lnTo>
                        <a:pt x="49" y="20"/>
                      </a:lnTo>
                      <a:lnTo>
                        <a:pt x="51" y="4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53" name="Freeform 39">
                  <a:extLst>
                    <a:ext uri="{FF2B5EF4-FFF2-40B4-BE49-F238E27FC236}">
                      <a16:creationId xmlns:a16="http://schemas.microsoft.com/office/drawing/2014/main" id="{BC65DBB9-F5DF-4FBC-900F-9B5C377B2864}"/>
                    </a:ext>
                  </a:extLst>
                </p:cNvPr>
                <p:cNvSpPr>
                  <a:spLocks/>
                </p:cNvSpPr>
                <p:nvPr/>
              </p:nvSpPr>
              <p:spPr bwMode="auto">
                <a:xfrm>
                  <a:off x="5689733" y="2742737"/>
                  <a:ext cx="352859" cy="352859"/>
                </a:xfrm>
                <a:custGeom>
                  <a:avLst/>
                  <a:gdLst>
                    <a:gd name="T0" fmla="*/ 212725 w 195"/>
                    <a:gd name="T1" fmla="*/ 87313 h 195"/>
                    <a:gd name="T2" fmla="*/ 196850 w 195"/>
                    <a:gd name="T3" fmla="*/ 42863 h 195"/>
                    <a:gd name="T4" fmla="*/ 212725 w 195"/>
                    <a:gd name="T5" fmla="*/ 87313 h 195"/>
                    <a:gd name="T6" fmla="*/ 228600 w 195"/>
                    <a:gd name="T7" fmla="*/ 87313 h 195"/>
                    <a:gd name="T8" fmla="*/ 257175 w 195"/>
                    <a:gd name="T9" fmla="*/ 125413 h 195"/>
                    <a:gd name="T10" fmla="*/ 282575 w 195"/>
                    <a:gd name="T11" fmla="*/ 71438 h 195"/>
                    <a:gd name="T12" fmla="*/ 247650 w 195"/>
                    <a:gd name="T13" fmla="*/ 0 h 195"/>
                    <a:gd name="T14" fmla="*/ 200025 w 195"/>
                    <a:gd name="T15" fmla="*/ 19050 h 195"/>
                    <a:gd name="T16" fmla="*/ 153988 w 195"/>
                    <a:gd name="T17" fmla="*/ 12700 h 195"/>
                    <a:gd name="T18" fmla="*/ 79375 w 195"/>
                    <a:gd name="T19" fmla="*/ 30163 h 195"/>
                    <a:gd name="T20" fmla="*/ 44450 w 195"/>
                    <a:gd name="T21" fmla="*/ 6350 h 195"/>
                    <a:gd name="T22" fmla="*/ 3175 w 195"/>
                    <a:gd name="T23" fmla="*/ 3175 h 195"/>
                    <a:gd name="T24" fmla="*/ 9525 w 195"/>
                    <a:gd name="T25" fmla="*/ 42863 h 195"/>
                    <a:gd name="T26" fmla="*/ 0 w 195"/>
                    <a:gd name="T27" fmla="*/ 55563 h 195"/>
                    <a:gd name="T28" fmla="*/ 22225 w 195"/>
                    <a:gd name="T29" fmla="*/ 93663 h 195"/>
                    <a:gd name="T30" fmla="*/ 25400 w 195"/>
                    <a:gd name="T31" fmla="*/ 306388 h 195"/>
                    <a:gd name="T32" fmla="*/ 273050 w 195"/>
                    <a:gd name="T33" fmla="*/ 309563 h 195"/>
                    <a:gd name="T34" fmla="*/ 309563 w 195"/>
                    <a:gd name="T35" fmla="*/ 274638 h 195"/>
                    <a:gd name="T36" fmla="*/ 309563 w 195"/>
                    <a:gd name="T37" fmla="*/ 241300 h 195"/>
                    <a:gd name="T38" fmla="*/ 266700 w 195"/>
                    <a:gd name="T39" fmla="*/ 187325 h 195"/>
                    <a:gd name="T40" fmla="*/ 247650 w 195"/>
                    <a:gd name="T41" fmla="*/ 142875 h 195"/>
                    <a:gd name="T42" fmla="*/ 212725 w 195"/>
                    <a:gd name="T43" fmla="*/ 87313 h 195"/>
                    <a:gd name="T44" fmla="*/ 212725 w 195"/>
                    <a:gd name="T45" fmla="*/ 87313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5"/>
                    <a:gd name="T70" fmla="*/ 0 h 195"/>
                    <a:gd name="T71" fmla="*/ 195 w 195"/>
                    <a:gd name="T72" fmla="*/ 195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5" h="195">
                      <a:moveTo>
                        <a:pt x="134" y="55"/>
                      </a:moveTo>
                      <a:lnTo>
                        <a:pt x="124" y="27"/>
                      </a:lnTo>
                      <a:lnTo>
                        <a:pt x="134" y="55"/>
                      </a:lnTo>
                      <a:lnTo>
                        <a:pt x="144" y="55"/>
                      </a:lnTo>
                      <a:lnTo>
                        <a:pt x="162" y="79"/>
                      </a:lnTo>
                      <a:lnTo>
                        <a:pt x="178" y="45"/>
                      </a:lnTo>
                      <a:lnTo>
                        <a:pt x="156" y="0"/>
                      </a:lnTo>
                      <a:lnTo>
                        <a:pt x="126" y="12"/>
                      </a:lnTo>
                      <a:lnTo>
                        <a:pt x="97" y="8"/>
                      </a:lnTo>
                      <a:lnTo>
                        <a:pt x="50" y="19"/>
                      </a:lnTo>
                      <a:lnTo>
                        <a:pt x="28" y="4"/>
                      </a:lnTo>
                      <a:lnTo>
                        <a:pt x="2" y="2"/>
                      </a:lnTo>
                      <a:lnTo>
                        <a:pt x="6" y="27"/>
                      </a:lnTo>
                      <a:lnTo>
                        <a:pt x="0" y="35"/>
                      </a:lnTo>
                      <a:lnTo>
                        <a:pt x="14" y="59"/>
                      </a:lnTo>
                      <a:lnTo>
                        <a:pt x="16" y="193"/>
                      </a:lnTo>
                      <a:lnTo>
                        <a:pt x="172" y="195"/>
                      </a:lnTo>
                      <a:lnTo>
                        <a:pt x="195" y="173"/>
                      </a:lnTo>
                      <a:lnTo>
                        <a:pt x="195" y="152"/>
                      </a:lnTo>
                      <a:lnTo>
                        <a:pt x="168" y="118"/>
                      </a:lnTo>
                      <a:lnTo>
                        <a:pt x="156" y="90"/>
                      </a:lnTo>
                      <a:lnTo>
                        <a:pt x="134" y="55"/>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54" name="Freeform 40">
                  <a:extLst>
                    <a:ext uri="{FF2B5EF4-FFF2-40B4-BE49-F238E27FC236}">
                      <a16:creationId xmlns:a16="http://schemas.microsoft.com/office/drawing/2014/main" id="{F06D9FD0-1195-4596-B42E-D01B3E3144AE}"/>
                    </a:ext>
                  </a:extLst>
                </p:cNvPr>
                <p:cNvSpPr>
                  <a:spLocks/>
                </p:cNvSpPr>
                <p:nvPr/>
              </p:nvSpPr>
              <p:spPr bwMode="auto">
                <a:xfrm>
                  <a:off x="5230112" y="2706546"/>
                  <a:ext cx="492193" cy="474097"/>
                </a:xfrm>
                <a:custGeom>
                  <a:avLst/>
                  <a:gdLst>
                    <a:gd name="T0" fmla="*/ 128587 w 272"/>
                    <a:gd name="T1" fmla="*/ 15875 h 262"/>
                    <a:gd name="T2" fmla="*/ 47625 w 272"/>
                    <a:gd name="T3" fmla="*/ 0 h 262"/>
                    <a:gd name="T4" fmla="*/ 44450 w 272"/>
                    <a:gd name="T5" fmla="*/ 22225 h 262"/>
                    <a:gd name="T6" fmla="*/ 22225 w 272"/>
                    <a:gd name="T7" fmla="*/ 34925 h 262"/>
                    <a:gd name="T8" fmla="*/ 25400 w 272"/>
                    <a:gd name="T9" fmla="*/ 65087 h 262"/>
                    <a:gd name="T10" fmla="*/ 0 w 272"/>
                    <a:gd name="T11" fmla="*/ 96837 h 262"/>
                    <a:gd name="T12" fmla="*/ 15875 w 272"/>
                    <a:gd name="T13" fmla="*/ 250825 h 262"/>
                    <a:gd name="T14" fmla="*/ 60325 w 272"/>
                    <a:gd name="T15" fmla="*/ 269875 h 262"/>
                    <a:gd name="T16" fmla="*/ 60325 w 272"/>
                    <a:gd name="T17" fmla="*/ 290512 h 262"/>
                    <a:gd name="T18" fmla="*/ 87312 w 272"/>
                    <a:gd name="T19" fmla="*/ 287337 h 262"/>
                    <a:gd name="T20" fmla="*/ 109537 w 272"/>
                    <a:gd name="T21" fmla="*/ 296862 h 262"/>
                    <a:gd name="T22" fmla="*/ 134937 w 272"/>
                    <a:gd name="T23" fmla="*/ 315912 h 262"/>
                    <a:gd name="T24" fmla="*/ 157162 w 272"/>
                    <a:gd name="T25" fmla="*/ 309562 h 262"/>
                    <a:gd name="T26" fmla="*/ 184150 w 272"/>
                    <a:gd name="T27" fmla="*/ 296862 h 262"/>
                    <a:gd name="T28" fmla="*/ 406400 w 272"/>
                    <a:gd name="T29" fmla="*/ 415925 h 262"/>
                    <a:gd name="T30" fmla="*/ 406400 w 272"/>
                    <a:gd name="T31" fmla="*/ 393700 h 262"/>
                    <a:gd name="T32" fmla="*/ 431800 w 272"/>
                    <a:gd name="T33" fmla="*/ 384175 h 262"/>
                    <a:gd name="T34" fmla="*/ 425450 w 272"/>
                    <a:gd name="T35" fmla="*/ 125412 h 262"/>
                    <a:gd name="T36" fmla="*/ 403225 w 272"/>
                    <a:gd name="T37" fmla="*/ 87312 h 262"/>
                    <a:gd name="T38" fmla="*/ 412750 w 272"/>
                    <a:gd name="T39" fmla="*/ 74612 h 262"/>
                    <a:gd name="T40" fmla="*/ 406400 w 272"/>
                    <a:gd name="T41" fmla="*/ 34925 h 262"/>
                    <a:gd name="T42" fmla="*/ 347662 w 272"/>
                    <a:gd name="T43" fmla="*/ 28575 h 262"/>
                    <a:gd name="T44" fmla="*/ 334962 w 272"/>
                    <a:gd name="T45" fmla="*/ 3175 h 262"/>
                    <a:gd name="T46" fmla="*/ 312737 w 272"/>
                    <a:gd name="T47" fmla="*/ 0 h 262"/>
                    <a:gd name="T48" fmla="*/ 260350 w 272"/>
                    <a:gd name="T49" fmla="*/ 22225 h 262"/>
                    <a:gd name="T50" fmla="*/ 269875 w 272"/>
                    <a:gd name="T51" fmla="*/ 57150 h 262"/>
                    <a:gd name="T52" fmla="*/ 263525 w 272"/>
                    <a:gd name="T53" fmla="*/ 84137 h 262"/>
                    <a:gd name="T54" fmla="*/ 180975 w 272"/>
                    <a:gd name="T55" fmla="*/ 53975 h 262"/>
                    <a:gd name="T56" fmla="*/ 144462 w 272"/>
                    <a:gd name="T57" fmla="*/ 50800 h 262"/>
                    <a:gd name="T58" fmla="*/ 128587 w 272"/>
                    <a:gd name="T59" fmla="*/ 15875 h 262"/>
                    <a:gd name="T60" fmla="*/ 128587 w 272"/>
                    <a:gd name="T61" fmla="*/ 15875 h 2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2"/>
                    <a:gd name="T94" fmla="*/ 0 h 262"/>
                    <a:gd name="T95" fmla="*/ 272 w 272"/>
                    <a:gd name="T96" fmla="*/ 262 h 2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2" h="262">
                      <a:moveTo>
                        <a:pt x="81" y="10"/>
                      </a:moveTo>
                      <a:lnTo>
                        <a:pt x="30" y="0"/>
                      </a:lnTo>
                      <a:lnTo>
                        <a:pt x="28" y="14"/>
                      </a:lnTo>
                      <a:lnTo>
                        <a:pt x="14" y="22"/>
                      </a:lnTo>
                      <a:lnTo>
                        <a:pt x="16" y="41"/>
                      </a:lnTo>
                      <a:lnTo>
                        <a:pt x="0" y="61"/>
                      </a:lnTo>
                      <a:lnTo>
                        <a:pt x="10" y="158"/>
                      </a:lnTo>
                      <a:lnTo>
                        <a:pt x="38" y="170"/>
                      </a:lnTo>
                      <a:lnTo>
                        <a:pt x="38" y="183"/>
                      </a:lnTo>
                      <a:lnTo>
                        <a:pt x="55" y="181"/>
                      </a:lnTo>
                      <a:lnTo>
                        <a:pt x="69" y="187"/>
                      </a:lnTo>
                      <a:lnTo>
                        <a:pt x="85" y="199"/>
                      </a:lnTo>
                      <a:lnTo>
                        <a:pt x="99" y="195"/>
                      </a:lnTo>
                      <a:lnTo>
                        <a:pt x="116" y="187"/>
                      </a:lnTo>
                      <a:lnTo>
                        <a:pt x="256" y="262"/>
                      </a:lnTo>
                      <a:lnTo>
                        <a:pt x="256" y="248"/>
                      </a:lnTo>
                      <a:lnTo>
                        <a:pt x="272" y="242"/>
                      </a:lnTo>
                      <a:lnTo>
                        <a:pt x="268" y="79"/>
                      </a:lnTo>
                      <a:lnTo>
                        <a:pt x="254" y="55"/>
                      </a:lnTo>
                      <a:lnTo>
                        <a:pt x="260" y="47"/>
                      </a:lnTo>
                      <a:lnTo>
                        <a:pt x="256" y="22"/>
                      </a:lnTo>
                      <a:lnTo>
                        <a:pt x="219" y="18"/>
                      </a:lnTo>
                      <a:lnTo>
                        <a:pt x="211" y="2"/>
                      </a:lnTo>
                      <a:lnTo>
                        <a:pt x="197" y="0"/>
                      </a:lnTo>
                      <a:lnTo>
                        <a:pt x="164" y="14"/>
                      </a:lnTo>
                      <a:lnTo>
                        <a:pt x="170" y="36"/>
                      </a:lnTo>
                      <a:lnTo>
                        <a:pt x="166" y="53"/>
                      </a:lnTo>
                      <a:lnTo>
                        <a:pt x="114" y="34"/>
                      </a:lnTo>
                      <a:lnTo>
                        <a:pt x="91" y="32"/>
                      </a:lnTo>
                      <a:lnTo>
                        <a:pt x="81"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55" name="Freeform 5">
                  <a:extLst>
                    <a:ext uri="{FF2B5EF4-FFF2-40B4-BE49-F238E27FC236}">
                      <a16:creationId xmlns:a16="http://schemas.microsoft.com/office/drawing/2014/main" id="{89AD3B5F-A0A3-462A-B1BD-190AA215D709}"/>
                    </a:ext>
                  </a:extLst>
                </p:cNvPr>
                <p:cNvSpPr>
                  <a:spLocks/>
                </p:cNvSpPr>
                <p:nvPr/>
              </p:nvSpPr>
              <p:spPr bwMode="auto">
                <a:xfrm>
                  <a:off x="4164299" y="3276550"/>
                  <a:ext cx="7238" cy="21714"/>
                </a:xfrm>
                <a:custGeom>
                  <a:avLst/>
                  <a:gdLst>
                    <a:gd name="T0" fmla="*/ 6350 w 4"/>
                    <a:gd name="T1" fmla="*/ 9525 h 12"/>
                    <a:gd name="T2" fmla="*/ 0 w 4"/>
                    <a:gd name="T3" fmla="*/ 0 h 12"/>
                    <a:gd name="T4" fmla="*/ 0 w 4"/>
                    <a:gd name="T5" fmla="*/ 19050 h 12"/>
                    <a:gd name="T6" fmla="*/ 6350 w 4"/>
                    <a:gd name="T7" fmla="*/ 9525 h 12"/>
                    <a:gd name="T8" fmla="*/ 6350 w 4"/>
                    <a:gd name="T9" fmla="*/ 9525 h 12"/>
                    <a:gd name="T10" fmla="*/ 0 60000 65536"/>
                    <a:gd name="T11" fmla="*/ 0 60000 65536"/>
                    <a:gd name="T12" fmla="*/ 0 60000 65536"/>
                    <a:gd name="T13" fmla="*/ 0 60000 65536"/>
                    <a:gd name="T14" fmla="*/ 0 60000 65536"/>
                    <a:gd name="T15" fmla="*/ 0 w 4"/>
                    <a:gd name="T16" fmla="*/ 0 h 12"/>
                    <a:gd name="T17" fmla="*/ 4 w 4"/>
                    <a:gd name="T18" fmla="*/ 12 h 12"/>
                  </a:gdLst>
                  <a:ahLst/>
                  <a:cxnLst>
                    <a:cxn ang="T10">
                      <a:pos x="T0" y="T1"/>
                    </a:cxn>
                    <a:cxn ang="T11">
                      <a:pos x="T2" y="T3"/>
                    </a:cxn>
                    <a:cxn ang="T12">
                      <a:pos x="T4" y="T5"/>
                    </a:cxn>
                    <a:cxn ang="T13">
                      <a:pos x="T6" y="T7"/>
                    </a:cxn>
                    <a:cxn ang="T14">
                      <a:pos x="T8" y="T9"/>
                    </a:cxn>
                  </a:cxnLst>
                  <a:rect l="T15" t="T16" r="T17" b="T18"/>
                  <a:pathLst>
                    <a:path w="4" h="12">
                      <a:moveTo>
                        <a:pt x="4" y="6"/>
                      </a:moveTo>
                      <a:lnTo>
                        <a:pt x="0" y="0"/>
                      </a:lnTo>
                      <a:lnTo>
                        <a:pt x="0" y="12"/>
                      </a:lnTo>
                      <a:lnTo>
                        <a:pt x="4"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6" name="Freeform 7">
                  <a:extLst>
                    <a:ext uri="{FF2B5EF4-FFF2-40B4-BE49-F238E27FC236}">
                      <a16:creationId xmlns:a16="http://schemas.microsoft.com/office/drawing/2014/main" id="{3C82304A-D6B6-4DA8-B60A-78278EA081D4}"/>
                    </a:ext>
                  </a:extLst>
                </p:cNvPr>
                <p:cNvSpPr>
                  <a:spLocks/>
                </p:cNvSpPr>
                <p:nvPr/>
              </p:nvSpPr>
              <p:spPr bwMode="auto">
                <a:xfrm>
                  <a:off x="4160680" y="3301883"/>
                  <a:ext cx="21714" cy="21714"/>
                </a:xfrm>
                <a:custGeom>
                  <a:avLst/>
                  <a:gdLst>
                    <a:gd name="T0" fmla="*/ 3175 w 12"/>
                    <a:gd name="T1" fmla="*/ 3175 h 12"/>
                    <a:gd name="T2" fmla="*/ 0 w 12"/>
                    <a:gd name="T3" fmla="*/ 9525 h 12"/>
                    <a:gd name="T4" fmla="*/ 6350 w 12"/>
                    <a:gd name="T5" fmla="*/ 19050 h 12"/>
                    <a:gd name="T6" fmla="*/ 12700 w 12"/>
                    <a:gd name="T7" fmla="*/ 15875 h 12"/>
                    <a:gd name="T8" fmla="*/ 19050 w 12"/>
                    <a:gd name="T9" fmla="*/ 12700 h 12"/>
                    <a:gd name="T10" fmla="*/ 19050 w 12"/>
                    <a:gd name="T11" fmla="*/ 3175 h 12"/>
                    <a:gd name="T12" fmla="*/ 12700 w 12"/>
                    <a:gd name="T13" fmla="*/ 0 h 12"/>
                    <a:gd name="T14" fmla="*/ 3175 w 12"/>
                    <a:gd name="T15" fmla="*/ 3175 h 12"/>
                    <a:gd name="T16" fmla="*/ 3175 w 12"/>
                    <a:gd name="T17" fmla="*/ 3175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2" y="2"/>
                      </a:moveTo>
                      <a:lnTo>
                        <a:pt x="0" y="6"/>
                      </a:lnTo>
                      <a:lnTo>
                        <a:pt x="4" y="12"/>
                      </a:lnTo>
                      <a:lnTo>
                        <a:pt x="8" y="10"/>
                      </a:lnTo>
                      <a:lnTo>
                        <a:pt x="12" y="8"/>
                      </a:lnTo>
                      <a:lnTo>
                        <a:pt x="12" y="2"/>
                      </a:lnTo>
                      <a:lnTo>
                        <a:pt x="8" y="0"/>
                      </a:lnTo>
                      <a:lnTo>
                        <a:pt x="2" y="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7" name="Freeform 11">
                  <a:extLst>
                    <a:ext uri="{FF2B5EF4-FFF2-40B4-BE49-F238E27FC236}">
                      <a16:creationId xmlns:a16="http://schemas.microsoft.com/office/drawing/2014/main" id="{36D998CF-36A3-42E1-8957-B01345208045}"/>
                    </a:ext>
                  </a:extLst>
                </p:cNvPr>
                <p:cNvSpPr>
                  <a:spLocks noEditPoints="1"/>
                </p:cNvSpPr>
                <p:nvPr/>
              </p:nvSpPr>
              <p:spPr bwMode="auto">
                <a:xfrm>
                  <a:off x="5420114" y="4617412"/>
                  <a:ext cx="533811" cy="432479"/>
                </a:xfrm>
                <a:custGeom>
                  <a:avLst/>
                  <a:gdLst>
                    <a:gd name="T0" fmla="*/ 290512 w 295"/>
                    <a:gd name="T1" fmla="*/ 66675 h 239"/>
                    <a:gd name="T2" fmla="*/ 274637 w 295"/>
                    <a:gd name="T3" fmla="*/ 106363 h 239"/>
                    <a:gd name="T4" fmla="*/ 209550 w 295"/>
                    <a:gd name="T5" fmla="*/ 92075 h 239"/>
                    <a:gd name="T6" fmla="*/ 174625 w 295"/>
                    <a:gd name="T7" fmla="*/ 141288 h 239"/>
                    <a:gd name="T8" fmla="*/ 142875 w 295"/>
                    <a:gd name="T9" fmla="*/ 141288 h 239"/>
                    <a:gd name="T10" fmla="*/ 139700 w 295"/>
                    <a:gd name="T11" fmla="*/ 85725 h 239"/>
                    <a:gd name="T12" fmla="*/ 123825 w 295"/>
                    <a:gd name="T13" fmla="*/ 79375 h 239"/>
                    <a:gd name="T14" fmla="*/ 112712 w 295"/>
                    <a:gd name="T15" fmla="*/ 119063 h 239"/>
                    <a:gd name="T16" fmla="*/ 112712 w 295"/>
                    <a:gd name="T17" fmla="*/ 185738 h 239"/>
                    <a:gd name="T18" fmla="*/ 77787 w 295"/>
                    <a:gd name="T19" fmla="*/ 204788 h 239"/>
                    <a:gd name="T20" fmla="*/ 33337 w 295"/>
                    <a:gd name="T21" fmla="*/ 179388 h 239"/>
                    <a:gd name="T22" fmla="*/ 17462 w 295"/>
                    <a:gd name="T23" fmla="*/ 179388 h 239"/>
                    <a:gd name="T24" fmla="*/ 0 w 295"/>
                    <a:gd name="T25" fmla="*/ 185738 h 239"/>
                    <a:gd name="T26" fmla="*/ 23812 w 295"/>
                    <a:gd name="T27" fmla="*/ 212725 h 239"/>
                    <a:gd name="T28" fmla="*/ 26987 w 295"/>
                    <a:gd name="T29" fmla="*/ 247650 h 239"/>
                    <a:gd name="T30" fmla="*/ 58737 w 295"/>
                    <a:gd name="T31" fmla="*/ 307975 h 239"/>
                    <a:gd name="T32" fmla="*/ 49212 w 295"/>
                    <a:gd name="T33" fmla="*/ 322263 h 239"/>
                    <a:gd name="T34" fmla="*/ 52387 w 295"/>
                    <a:gd name="T35" fmla="*/ 363538 h 239"/>
                    <a:gd name="T36" fmla="*/ 90487 w 295"/>
                    <a:gd name="T37" fmla="*/ 379413 h 239"/>
                    <a:gd name="T38" fmla="*/ 158750 w 295"/>
                    <a:gd name="T39" fmla="*/ 363538 h 239"/>
                    <a:gd name="T40" fmla="*/ 177800 w 295"/>
                    <a:gd name="T41" fmla="*/ 369888 h 239"/>
                    <a:gd name="T42" fmla="*/ 200025 w 295"/>
                    <a:gd name="T43" fmla="*/ 363538 h 239"/>
                    <a:gd name="T44" fmla="*/ 255587 w 295"/>
                    <a:gd name="T45" fmla="*/ 363538 h 239"/>
                    <a:gd name="T46" fmla="*/ 265112 w 295"/>
                    <a:gd name="T47" fmla="*/ 347663 h 239"/>
                    <a:gd name="T48" fmla="*/ 293687 w 295"/>
                    <a:gd name="T49" fmla="*/ 344488 h 239"/>
                    <a:gd name="T50" fmla="*/ 377825 w 295"/>
                    <a:gd name="T51" fmla="*/ 276225 h 239"/>
                    <a:gd name="T52" fmla="*/ 442912 w 295"/>
                    <a:gd name="T53" fmla="*/ 192088 h 239"/>
                    <a:gd name="T54" fmla="*/ 442912 w 295"/>
                    <a:gd name="T55" fmla="*/ 179388 h 239"/>
                    <a:gd name="T56" fmla="*/ 461962 w 295"/>
                    <a:gd name="T57" fmla="*/ 144463 h 239"/>
                    <a:gd name="T58" fmla="*/ 468312 w 295"/>
                    <a:gd name="T59" fmla="*/ 119063 h 239"/>
                    <a:gd name="T60" fmla="*/ 433387 w 295"/>
                    <a:gd name="T61" fmla="*/ 134938 h 239"/>
                    <a:gd name="T62" fmla="*/ 422275 w 295"/>
                    <a:gd name="T63" fmla="*/ 134938 h 239"/>
                    <a:gd name="T64" fmla="*/ 425450 w 295"/>
                    <a:gd name="T65" fmla="*/ 98425 h 239"/>
                    <a:gd name="T66" fmla="*/ 449262 w 295"/>
                    <a:gd name="T67" fmla="*/ 79375 h 239"/>
                    <a:gd name="T68" fmla="*/ 439737 w 295"/>
                    <a:gd name="T69" fmla="*/ 0 h 239"/>
                    <a:gd name="T70" fmla="*/ 387350 w 295"/>
                    <a:gd name="T71" fmla="*/ 0 h 239"/>
                    <a:gd name="T72" fmla="*/ 290512 w 295"/>
                    <a:gd name="T73" fmla="*/ 66675 h 239"/>
                    <a:gd name="T74" fmla="*/ 290512 w 295"/>
                    <a:gd name="T75" fmla="*/ 66675 h 239"/>
                    <a:gd name="T76" fmla="*/ 303212 w 295"/>
                    <a:gd name="T77" fmla="*/ 228600 h 239"/>
                    <a:gd name="T78" fmla="*/ 352425 w 295"/>
                    <a:gd name="T79" fmla="*/ 198438 h 239"/>
                    <a:gd name="T80" fmla="*/ 371475 w 295"/>
                    <a:gd name="T81" fmla="*/ 219075 h 239"/>
                    <a:gd name="T82" fmla="*/ 352425 w 295"/>
                    <a:gd name="T83" fmla="*/ 241300 h 239"/>
                    <a:gd name="T84" fmla="*/ 330200 w 295"/>
                    <a:gd name="T85" fmla="*/ 247650 h 239"/>
                    <a:gd name="T86" fmla="*/ 303212 w 295"/>
                    <a:gd name="T87" fmla="*/ 228600 h 239"/>
                    <a:gd name="T88" fmla="*/ 303212 w 295"/>
                    <a:gd name="T89" fmla="*/ 228600 h 2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95"/>
                    <a:gd name="T136" fmla="*/ 0 h 239"/>
                    <a:gd name="T137" fmla="*/ 295 w 295"/>
                    <a:gd name="T138" fmla="*/ 239 h 2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95" h="239">
                      <a:moveTo>
                        <a:pt x="183" y="42"/>
                      </a:moveTo>
                      <a:lnTo>
                        <a:pt x="173" y="67"/>
                      </a:lnTo>
                      <a:lnTo>
                        <a:pt x="132" y="58"/>
                      </a:lnTo>
                      <a:lnTo>
                        <a:pt x="110" y="89"/>
                      </a:lnTo>
                      <a:lnTo>
                        <a:pt x="90" y="89"/>
                      </a:lnTo>
                      <a:lnTo>
                        <a:pt x="88" y="54"/>
                      </a:lnTo>
                      <a:lnTo>
                        <a:pt x="78" y="50"/>
                      </a:lnTo>
                      <a:lnTo>
                        <a:pt x="71" y="75"/>
                      </a:lnTo>
                      <a:lnTo>
                        <a:pt x="71" y="117"/>
                      </a:lnTo>
                      <a:lnTo>
                        <a:pt x="49" y="129"/>
                      </a:lnTo>
                      <a:lnTo>
                        <a:pt x="21" y="113"/>
                      </a:lnTo>
                      <a:lnTo>
                        <a:pt x="11" y="113"/>
                      </a:lnTo>
                      <a:lnTo>
                        <a:pt x="0" y="117"/>
                      </a:lnTo>
                      <a:lnTo>
                        <a:pt x="15" y="134"/>
                      </a:lnTo>
                      <a:lnTo>
                        <a:pt x="17" y="156"/>
                      </a:lnTo>
                      <a:lnTo>
                        <a:pt x="37" y="194"/>
                      </a:lnTo>
                      <a:lnTo>
                        <a:pt x="31" y="203"/>
                      </a:lnTo>
                      <a:lnTo>
                        <a:pt x="33" y="229"/>
                      </a:lnTo>
                      <a:lnTo>
                        <a:pt x="57" y="239"/>
                      </a:lnTo>
                      <a:lnTo>
                        <a:pt x="100" y="229"/>
                      </a:lnTo>
                      <a:lnTo>
                        <a:pt x="112" y="233"/>
                      </a:lnTo>
                      <a:lnTo>
                        <a:pt x="126" y="229"/>
                      </a:lnTo>
                      <a:lnTo>
                        <a:pt x="161" y="229"/>
                      </a:lnTo>
                      <a:lnTo>
                        <a:pt x="167" y="219"/>
                      </a:lnTo>
                      <a:lnTo>
                        <a:pt x="185" y="217"/>
                      </a:lnTo>
                      <a:lnTo>
                        <a:pt x="238" y="174"/>
                      </a:lnTo>
                      <a:lnTo>
                        <a:pt x="279" y="121"/>
                      </a:lnTo>
                      <a:lnTo>
                        <a:pt x="279" y="113"/>
                      </a:lnTo>
                      <a:lnTo>
                        <a:pt x="291" y="91"/>
                      </a:lnTo>
                      <a:lnTo>
                        <a:pt x="295" y="75"/>
                      </a:lnTo>
                      <a:lnTo>
                        <a:pt x="273" y="85"/>
                      </a:lnTo>
                      <a:lnTo>
                        <a:pt x="266" y="85"/>
                      </a:lnTo>
                      <a:lnTo>
                        <a:pt x="268" y="62"/>
                      </a:lnTo>
                      <a:lnTo>
                        <a:pt x="283" y="50"/>
                      </a:lnTo>
                      <a:lnTo>
                        <a:pt x="277" y="0"/>
                      </a:lnTo>
                      <a:lnTo>
                        <a:pt x="244" y="0"/>
                      </a:lnTo>
                      <a:lnTo>
                        <a:pt x="183" y="42"/>
                      </a:lnTo>
                      <a:close/>
                      <a:moveTo>
                        <a:pt x="191" y="144"/>
                      </a:moveTo>
                      <a:lnTo>
                        <a:pt x="222" y="125"/>
                      </a:lnTo>
                      <a:lnTo>
                        <a:pt x="234" y="138"/>
                      </a:lnTo>
                      <a:lnTo>
                        <a:pt x="222" y="152"/>
                      </a:lnTo>
                      <a:lnTo>
                        <a:pt x="208" y="156"/>
                      </a:lnTo>
                      <a:lnTo>
                        <a:pt x="191" y="14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8" name="Freeform 12">
                  <a:extLst>
                    <a:ext uri="{FF2B5EF4-FFF2-40B4-BE49-F238E27FC236}">
                      <a16:creationId xmlns:a16="http://schemas.microsoft.com/office/drawing/2014/main" id="{07558CB9-CB9B-4A16-882E-A3BD4BEED947}"/>
                    </a:ext>
                  </a:extLst>
                </p:cNvPr>
                <p:cNvSpPr>
                  <a:spLocks/>
                </p:cNvSpPr>
                <p:nvPr/>
              </p:nvSpPr>
              <p:spPr bwMode="auto">
                <a:xfrm>
                  <a:off x="5765734" y="4843604"/>
                  <a:ext cx="77810" cy="56095"/>
                </a:xfrm>
                <a:custGeom>
                  <a:avLst/>
                  <a:gdLst>
                    <a:gd name="T0" fmla="*/ 49213 w 43"/>
                    <a:gd name="T1" fmla="*/ 0 h 31"/>
                    <a:gd name="T2" fmla="*/ 0 w 43"/>
                    <a:gd name="T3" fmla="*/ 30162 h 31"/>
                    <a:gd name="T4" fmla="*/ 26988 w 43"/>
                    <a:gd name="T5" fmla="*/ 49212 h 31"/>
                    <a:gd name="T6" fmla="*/ 49213 w 43"/>
                    <a:gd name="T7" fmla="*/ 42862 h 31"/>
                    <a:gd name="T8" fmla="*/ 68263 w 43"/>
                    <a:gd name="T9" fmla="*/ 20637 h 31"/>
                    <a:gd name="T10" fmla="*/ 49213 w 43"/>
                    <a:gd name="T11" fmla="*/ 0 h 31"/>
                    <a:gd name="T12" fmla="*/ 49213 w 43"/>
                    <a:gd name="T13" fmla="*/ 0 h 31"/>
                    <a:gd name="T14" fmla="*/ 0 60000 65536"/>
                    <a:gd name="T15" fmla="*/ 0 60000 65536"/>
                    <a:gd name="T16" fmla="*/ 0 60000 65536"/>
                    <a:gd name="T17" fmla="*/ 0 60000 65536"/>
                    <a:gd name="T18" fmla="*/ 0 60000 65536"/>
                    <a:gd name="T19" fmla="*/ 0 60000 65536"/>
                    <a:gd name="T20" fmla="*/ 0 60000 65536"/>
                    <a:gd name="T21" fmla="*/ 0 w 43"/>
                    <a:gd name="T22" fmla="*/ 0 h 31"/>
                    <a:gd name="T23" fmla="*/ 43 w 43"/>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31">
                      <a:moveTo>
                        <a:pt x="31" y="0"/>
                      </a:moveTo>
                      <a:lnTo>
                        <a:pt x="0" y="19"/>
                      </a:lnTo>
                      <a:lnTo>
                        <a:pt x="17" y="31"/>
                      </a:lnTo>
                      <a:lnTo>
                        <a:pt x="31" y="27"/>
                      </a:lnTo>
                      <a:lnTo>
                        <a:pt x="43" y="13"/>
                      </a:lnTo>
                      <a:lnTo>
                        <a:pt x="3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9" name="Freeform 13">
                  <a:extLst>
                    <a:ext uri="{FF2B5EF4-FFF2-40B4-BE49-F238E27FC236}">
                      <a16:creationId xmlns:a16="http://schemas.microsoft.com/office/drawing/2014/main" id="{B94FE010-2670-4394-8D25-721ED67934E0}"/>
                    </a:ext>
                  </a:extLst>
                </p:cNvPr>
                <p:cNvSpPr>
                  <a:spLocks/>
                </p:cNvSpPr>
                <p:nvPr/>
              </p:nvSpPr>
              <p:spPr bwMode="auto">
                <a:xfrm>
                  <a:off x="5291637" y="4436459"/>
                  <a:ext cx="448764" cy="414383"/>
                </a:xfrm>
                <a:custGeom>
                  <a:avLst/>
                  <a:gdLst>
                    <a:gd name="T0" fmla="*/ 393700 w 248"/>
                    <a:gd name="T1" fmla="*/ 28575 h 229"/>
                    <a:gd name="T2" fmla="*/ 387350 w 248"/>
                    <a:gd name="T3" fmla="*/ 9525 h 229"/>
                    <a:gd name="T4" fmla="*/ 328613 w 248"/>
                    <a:gd name="T5" fmla="*/ 15875 h 229"/>
                    <a:gd name="T6" fmla="*/ 280988 w 248"/>
                    <a:gd name="T7" fmla="*/ 34925 h 229"/>
                    <a:gd name="T8" fmla="*/ 203200 w 248"/>
                    <a:gd name="T9" fmla="*/ 25400 h 229"/>
                    <a:gd name="T10" fmla="*/ 203200 w 248"/>
                    <a:gd name="T11" fmla="*/ 15875 h 229"/>
                    <a:gd name="T12" fmla="*/ 130175 w 248"/>
                    <a:gd name="T13" fmla="*/ 19050 h 229"/>
                    <a:gd name="T14" fmla="*/ 68263 w 248"/>
                    <a:gd name="T15" fmla="*/ 0 h 229"/>
                    <a:gd name="T16" fmla="*/ 26988 w 248"/>
                    <a:gd name="T17" fmla="*/ 12700 h 229"/>
                    <a:gd name="T18" fmla="*/ 0 w 248"/>
                    <a:gd name="T19" fmla="*/ 9525 h 229"/>
                    <a:gd name="T20" fmla="*/ 0 w 248"/>
                    <a:gd name="T21" fmla="*/ 25400 h 229"/>
                    <a:gd name="T22" fmla="*/ 12700 w 248"/>
                    <a:gd name="T23" fmla="*/ 34925 h 229"/>
                    <a:gd name="T24" fmla="*/ 65088 w 248"/>
                    <a:gd name="T25" fmla="*/ 147638 h 229"/>
                    <a:gd name="T26" fmla="*/ 80963 w 248"/>
                    <a:gd name="T27" fmla="*/ 147638 h 229"/>
                    <a:gd name="T28" fmla="*/ 80963 w 248"/>
                    <a:gd name="T29" fmla="*/ 165100 h 229"/>
                    <a:gd name="T30" fmla="*/ 74613 w 248"/>
                    <a:gd name="T31" fmla="*/ 196850 h 229"/>
                    <a:gd name="T32" fmla="*/ 112713 w 248"/>
                    <a:gd name="T33" fmla="*/ 344488 h 229"/>
                    <a:gd name="T34" fmla="*/ 130175 w 248"/>
                    <a:gd name="T35" fmla="*/ 338138 h 229"/>
                    <a:gd name="T36" fmla="*/ 146050 w 248"/>
                    <a:gd name="T37" fmla="*/ 338138 h 229"/>
                    <a:gd name="T38" fmla="*/ 190500 w 248"/>
                    <a:gd name="T39" fmla="*/ 363538 h 229"/>
                    <a:gd name="T40" fmla="*/ 225425 w 248"/>
                    <a:gd name="T41" fmla="*/ 344488 h 229"/>
                    <a:gd name="T42" fmla="*/ 225425 w 248"/>
                    <a:gd name="T43" fmla="*/ 277813 h 229"/>
                    <a:gd name="T44" fmla="*/ 236538 w 248"/>
                    <a:gd name="T45" fmla="*/ 238125 h 229"/>
                    <a:gd name="T46" fmla="*/ 230188 w 248"/>
                    <a:gd name="T47" fmla="*/ 193675 h 229"/>
                    <a:gd name="T48" fmla="*/ 258763 w 248"/>
                    <a:gd name="T49" fmla="*/ 158750 h 229"/>
                    <a:gd name="T50" fmla="*/ 271463 w 248"/>
                    <a:gd name="T51" fmla="*/ 71438 h 229"/>
                    <a:gd name="T52" fmla="*/ 261938 w 248"/>
                    <a:gd name="T53" fmla="*/ 49213 h 229"/>
                    <a:gd name="T54" fmla="*/ 296863 w 248"/>
                    <a:gd name="T55" fmla="*/ 52388 h 229"/>
                    <a:gd name="T56" fmla="*/ 342900 w 248"/>
                    <a:gd name="T57" fmla="*/ 34925 h 229"/>
                    <a:gd name="T58" fmla="*/ 358775 w 248"/>
                    <a:gd name="T59" fmla="*/ 44450 h 229"/>
                    <a:gd name="T60" fmla="*/ 393700 w 248"/>
                    <a:gd name="T61" fmla="*/ 28575 h 229"/>
                    <a:gd name="T62" fmla="*/ 393700 w 248"/>
                    <a:gd name="T63" fmla="*/ 28575 h 2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8"/>
                    <a:gd name="T97" fmla="*/ 0 h 229"/>
                    <a:gd name="T98" fmla="*/ 248 w 248"/>
                    <a:gd name="T99" fmla="*/ 229 h 2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8" h="229">
                      <a:moveTo>
                        <a:pt x="248" y="18"/>
                      </a:moveTo>
                      <a:lnTo>
                        <a:pt x="244" y="6"/>
                      </a:lnTo>
                      <a:lnTo>
                        <a:pt x="207" y="10"/>
                      </a:lnTo>
                      <a:lnTo>
                        <a:pt x="177" y="22"/>
                      </a:lnTo>
                      <a:lnTo>
                        <a:pt x="128" y="16"/>
                      </a:lnTo>
                      <a:lnTo>
                        <a:pt x="128" y="10"/>
                      </a:lnTo>
                      <a:lnTo>
                        <a:pt x="82" y="12"/>
                      </a:lnTo>
                      <a:lnTo>
                        <a:pt x="43" y="0"/>
                      </a:lnTo>
                      <a:lnTo>
                        <a:pt x="17" y="8"/>
                      </a:lnTo>
                      <a:lnTo>
                        <a:pt x="0" y="6"/>
                      </a:lnTo>
                      <a:lnTo>
                        <a:pt x="0" y="16"/>
                      </a:lnTo>
                      <a:lnTo>
                        <a:pt x="8" y="22"/>
                      </a:lnTo>
                      <a:lnTo>
                        <a:pt x="41" y="93"/>
                      </a:lnTo>
                      <a:lnTo>
                        <a:pt x="51" y="93"/>
                      </a:lnTo>
                      <a:lnTo>
                        <a:pt x="51" y="104"/>
                      </a:lnTo>
                      <a:lnTo>
                        <a:pt x="47" y="124"/>
                      </a:lnTo>
                      <a:lnTo>
                        <a:pt x="71" y="217"/>
                      </a:lnTo>
                      <a:lnTo>
                        <a:pt x="82" y="213"/>
                      </a:lnTo>
                      <a:lnTo>
                        <a:pt x="92" y="213"/>
                      </a:lnTo>
                      <a:lnTo>
                        <a:pt x="120" y="229"/>
                      </a:lnTo>
                      <a:lnTo>
                        <a:pt x="142" y="217"/>
                      </a:lnTo>
                      <a:lnTo>
                        <a:pt x="142" y="175"/>
                      </a:lnTo>
                      <a:lnTo>
                        <a:pt x="149" y="150"/>
                      </a:lnTo>
                      <a:lnTo>
                        <a:pt x="145" y="122"/>
                      </a:lnTo>
                      <a:lnTo>
                        <a:pt x="163" y="100"/>
                      </a:lnTo>
                      <a:lnTo>
                        <a:pt x="171" y="45"/>
                      </a:lnTo>
                      <a:lnTo>
                        <a:pt x="165" y="31"/>
                      </a:lnTo>
                      <a:lnTo>
                        <a:pt x="187" y="33"/>
                      </a:lnTo>
                      <a:lnTo>
                        <a:pt x="216" y="22"/>
                      </a:lnTo>
                      <a:lnTo>
                        <a:pt x="226" y="28"/>
                      </a:lnTo>
                      <a:lnTo>
                        <a:pt x="248" y="1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0" name="Freeform 14">
                  <a:extLst>
                    <a:ext uri="{FF2B5EF4-FFF2-40B4-BE49-F238E27FC236}">
                      <a16:creationId xmlns:a16="http://schemas.microsoft.com/office/drawing/2014/main" id="{321EDD00-CE4B-464A-88CF-2DAC8662486C}"/>
                    </a:ext>
                  </a:extLst>
                </p:cNvPr>
                <p:cNvSpPr>
                  <a:spLocks/>
                </p:cNvSpPr>
                <p:nvPr/>
              </p:nvSpPr>
              <p:spPr bwMode="auto">
                <a:xfrm>
                  <a:off x="5554019" y="4469031"/>
                  <a:ext cx="307620" cy="309431"/>
                </a:xfrm>
                <a:custGeom>
                  <a:avLst/>
                  <a:gdLst>
                    <a:gd name="T0" fmla="*/ 173037 w 170"/>
                    <a:gd name="T1" fmla="*/ 23813 h 171"/>
                    <a:gd name="T2" fmla="*/ 163512 w 170"/>
                    <a:gd name="T3" fmla="*/ 0 h 171"/>
                    <a:gd name="T4" fmla="*/ 128588 w 170"/>
                    <a:gd name="T5" fmla="*/ 15875 h 171"/>
                    <a:gd name="T6" fmla="*/ 112713 w 170"/>
                    <a:gd name="T7" fmla="*/ 6350 h 171"/>
                    <a:gd name="T8" fmla="*/ 66675 w 170"/>
                    <a:gd name="T9" fmla="*/ 23813 h 171"/>
                    <a:gd name="T10" fmla="*/ 31750 w 170"/>
                    <a:gd name="T11" fmla="*/ 20638 h 171"/>
                    <a:gd name="T12" fmla="*/ 41275 w 170"/>
                    <a:gd name="T13" fmla="*/ 42863 h 171"/>
                    <a:gd name="T14" fmla="*/ 28575 w 170"/>
                    <a:gd name="T15" fmla="*/ 130175 h 171"/>
                    <a:gd name="T16" fmla="*/ 0 w 170"/>
                    <a:gd name="T17" fmla="*/ 165100 h 171"/>
                    <a:gd name="T18" fmla="*/ 6350 w 170"/>
                    <a:gd name="T19" fmla="*/ 209550 h 171"/>
                    <a:gd name="T20" fmla="*/ 22225 w 170"/>
                    <a:gd name="T21" fmla="*/ 215900 h 171"/>
                    <a:gd name="T22" fmla="*/ 25400 w 170"/>
                    <a:gd name="T23" fmla="*/ 271463 h 171"/>
                    <a:gd name="T24" fmla="*/ 57150 w 170"/>
                    <a:gd name="T25" fmla="*/ 271463 h 171"/>
                    <a:gd name="T26" fmla="*/ 92075 w 170"/>
                    <a:gd name="T27" fmla="*/ 222250 h 171"/>
                    <a:gd name="T28" fmla="*/ 157162 w 170"/>
                    <a:gd name="T29" fmla="*/ 236538 h 171"/>
                    <a:gd name="T30" fmla="*/ 173037 w 170"/>
                    <a:gd name="T31" fmla="*/ 196850 h 171"/>
                    <a:gd name="T32" fmla="*/ 269875 w 170"/>
                    <a:gd name="T33" fmla="*/ 130175 h 171"/>
                    <a:gd name="T34" fmla="*/ 254000 w 170"/>
                    <a:gd name="T35" fmla="*/ 122238 h 171"/>
                    <a:gd name="T36" fmla="*/ 209550 w 170"/>
                    <a:gd name="T37" fmla="*/ 61913 h 171"/>
                    <a:gd name="T38" fmla="*/ 173037 w 170"/>
                    <a:gd name="T39" fmla="*/ 23813 h 171"/>
                    <a:gd name="T40" fmla="*/ 173037 w 170"/>
                    <a:gd name="T41" fmla="*/ 23813 h 17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0"/>
                    <a:gd name="T64" fmla="*/ 0 h 171"/>
                    <a:gd name="T65" fmla="*/ 170 w 170"/>
                    <a:gd name="T66" fmla="*/ 171 h 17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0" h="171">
                      <a:moveTo>
                        <a:pt x="109" y="15"/>
                      </a:moveTo>
                      <a:lnTo>
                        <a:pt x="103" y="0"/>
                      </a:lnTo>
                      <a:lnTo>
                        <a:pt x="81" y="10"/>
                      </a:lnTo>
                      <a:lnTo>
                        <a:pt x="71" y="4"/>
                      </a:lnTo>
                      <a:lnTo>
                        <a:pt x="42" y="15"/>
                      </a:lnTo>
                      <a:lnTo>
                        <a:pt x="20" y="13"/>
                      </a:lnTo>
                      <a:lnTo>
                        <a:pt x="26" y="27"/>
                      </a:lnTo>
                      <a:lnTo>
                        <a:pt x="18" y="82"/>
                      </a:lnTo>
                      <a:lnTo>
                        <a:pt x="0" y="104"/>
                      </a:lnTo>
                      <a:lnTo>
                        <a:pt x="4" y="132"/>
                      </a:lnTo>
                      <a:lnTo>
                        <a:pt x="14" y="136"/>
                      </a:lnTo>
                      <a:lnTo>
                        <a:pt x="16" y="171"/>
                      </a:lnTo>
                      <a:lnTo>
                        <a:pt x="36" y="171"/>
                      </a:lnTo>
                      <a:lnTo>
                        <a:pt x="58" y="140"/>
                      </a:lnTo>
                      <a:lnTo>
                        <a:pt x="99" y="149"/>
                      </a:lnTo>
                      <a:lnTo>
                        <a:pt x="109" y="124"/>
                      </a:lnTo>
                      <a:lnTo>
                        <a:pt x="170" y="82"/>
                      </a:lnTo>
                      <a:lnTo>
                        <a:pt x="160" y="77"/>
                      </a:lnTo>
                      <a:lnTo>
                        <a:pt x="132" y="39"/>
                      </a:lnTo>
                      <a:lnTo>
                        <a:pt x="109" y="1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1" name="Freeform 15">
                  <a:extLst>
                    <a:ext uri="{FF2B5EF4-FFF2-40B4-BE49-F238E27FC236}">
                      <a16:creationId xmlns:a16="http://schemas.microsoft.com/office/drawing/2014/main" id="{5B3B3BC1-9FBE-4A61-9538-5E776D754D45}"/>
                    </a:ext>
                  </a:extLst>
                </p:cNvPr>
                <p:cNvSpPr>
                  <a:spLocks/>
                </p:cNvSpPr>
                <p:nvPr/>
              </p:nvSpPr>
              <p:spPr bwMode="auto">
                <a:xfrm>
                  <a:off x="5901449" y="4707889"/>
                  <a:ext cx="30761" cy="63334"/>
                </a:xfrm>
                <a:custGeom>
                  <a:avLst/>
                  <a:gdLst>
                    <a:gd name="T0" fmla="*/ 26987 w 17"/>
                    <a:gd name="T1" fmla="*/ 0 h 35"/>
                    <a:gd name="T2" fmla="*/ 3175 w 17"/>
                    <a:gd name="T3" fmla="*/ 19050 h 35"/>
                    <a:gd name="T4" fmla="*/ 0 w 17"/>
                    <a:gd name="T5" fmla="*/ 55563 h 35"/>
                    <a:gd name="T6" fmla="*/ 11112 w 17"/>
                    <a:gd name="T7" fmla="*/ 55563 h 35"/>
                    <a:gd name="T8" fmla="*/ 26987 w 17"/>
                    <a:gd name="T9" fmla="*/ 46038 h 35"/>
                    <a:gd name="T10" fmla="*/ 26987 w 17"/>
                    <a:gd name="T11" fmla="*/ 0 h 35"/>
                    <a:gd name="T12" fmla="*/ 26987 w 17"/>
                    <a:gd name="T13" fmla="*/ 0 h 35"/>
                    <a:gd name="T14" fmla="*/ 0 60000 65536"/>
                    <a:gd name="T15" fmla="*/ 0 60000 65536"/>
                    <a:gd name="T16" fmla="*/ 0 60000 65536"/>
                    <a:gd name="T17" fmla="*/ 0 60000 65536"/>
                    <a:gd name="T18" fmla="*/ 0 60000 65536"/>
                    <a:gd name="T19" fmla="*/ 0 60000 65536"/>
                    <a:gd name="T20" fmla="*/ 0 60000 65536"/>
                    <a:gd name="T21" fmla="*/ 0 w 17"/>
                    <a:gd name="T22" fmla="*/ 0 h 35"/>
                    <a:gd name="T23" fmla="*/ 17 w 17"/>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5">
                      <a:moveTo>
                        <a:pt x="17" y="0"/>
                      </a:moveTo>
                      <a:lnTo>
                        <a:pt x="2" y="12"/>
                      </a:lnTo>
                      <a:lnTo>
                        <a:pt x="0" y="35"/>
                      </a:lnTo>
                      <a:lnTo>
                        <a:pt x="7" y="35"/>
                      </a:lnTo>
                      <a:lnTo>
                        <a:pt x="17" y="29"/>
                      </a:lnTo>
                      <a:lnTo>
                        <a:pt x="1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2" name="Freeform 16">
                  <a:extLst>
                    <a:ext uri="{FF2B5EF4-FFF2-40B4-BE49-F238E27FC236}">
                      <a16:creationId xmlns:a16="http://schemas.microsoft.com/office/drawing/2014/main" id="{E3ABEAB1-8969-48E8-9964-657B885E822F}"/>
                    </a:ext>
                  </a:extLst>
                </p:cNvPr>
                <p:cNvSpPr>
                  <a:spLocks/>
                </p:cNvSpPr>
                <p:nvPr/>
              </p:nvSpPr>
              <p:spPr bwMode="auto">
                <a:xfrm>
                  <a:off x="5894211" y="4208458"/>
                  <a:ext cx="331144" cy="551908"/>
                </a:xfrm>
                <a:custGeom>
                  <a:avLst/>
                  <a:gdLst>
                    <a:gd name="T0" fmla="*/ 84137 w 183"/>
                    <a:gd name="T1" fmla="*/ 112713 h 305"/>
                    <a:gd name="T2" fmla="*/ 0 w 183"/>
                    <a:gd name="T3" fmla="*/ 125413 h 305"/>
                    <a:gd name="T4" fmla="*/ 3175 w 183"/>
                    <a:gd name="T5" fmla="*/ 155575 h 305"/>
                    <a:gd name="T6" fmla="*/ 77787 w 183"/>
                    <a:gd name="T7" fmla="*/ 187325 h 305"/>
                    <a:gd name="T8" fmla="*/ 84137 w 183"/>
                    <a:gd name="T9" fmla="*/ 265113 h 305"/>
                    <a:gd name="T10" fmla="*/ 58737 w 183"/>
                    <a:gd name="T11" fmla="*/ 312738 h 305"/>
                    <a:gd name="T12" fmla="*/ 52387 w 183"/>
                    <a:gd name="T13" fmla="*/ 338138 h 305"/>
                    <a:gd name="T14" fmla="*/ 23812 w 183"/>
                    <a:gd name="T15" fmla="*/ 358775 h 305"/>
                    <a:gd name="T16" fmla="*/ 33337 w 183"/>
                    <a:gd name="T17" fmla="*/ 438150 h 305"/>
                    <a:gd name="T18" fmla="*/ 33337 w 183"/>
                    <a:gd name="T19" fmla="*/ 484188 h 305"/>
                    <a:gd name="T20" fmla="*/ 52387 w 183"/>
                    <a:gd name="T21" fmla="*/ 477838 h 305"/>
                    <a:gd name="T22" fmla="*/ 130175 w 183"/>
                    <a:gd name="T23" fmla="*/ 403225 h 305"/>
                    <a:gd name="T24" fmla="*/ 130175 w 183"/>
                    <a:gd name="T25" fmla="*/ 331788 h 305"/>
                    <a:gd name="T26" fmla="*/ 109537 w 183"/>
                    <a:gd name="T27" fmla="*/ 303213 h 305"/>
                    <a:gd name="T28" fmla="*/ 123825 w 183"/>
                    <a:gd name="T29" fmla="*/ 280988 h 305"/>
                    <a:gd name="T30" fmla="*/ 165100 w 183"/>
                    <a:gd name="T31" fmla="*/ 244475 h 305"/>
                    <a:gd name="T32" fmla="*/ 180975 w 183"/>
                    <a:gd name="T33" fmla="*/ 215900 h 305"/>
                    <a:gd name="T34" fmla="*/ 236537 w 183"/>
                    <a:gd name="T35" fmla="*/ 200025 h 305"/>
                    <a:gd name="T36" fmla="*/ 271462 w 183"/>
                    <a:gd name="T37" fmla="*/ 165100 h 305"/>
                    <a:gd name="T38" fmla="*/ 290512 w 183"/>
                    <a:gd name="T39" fmla="*/ 103188 h 305"/>
                    <a:gd name="T40" fmla="*/ 290512 w 183"/>
                    <a:gd name="T41" fmla="*/ 0 h 305"/>
                    <a:gd name="T42" fmla="*/ 209550 w 183"/>
                    <a:gd name="T43" fmla="*/ 36513 h 305"/>
                    <a:gd name="T44" fmla="*/ 136525 w 183"/>
                    <a:gd name="T45" fmla="*/ 28575 h 305"/>
                    <a:gd name="T46" fmla="*/ 123825 w 183"/>
                    <a:gd name="T47" fmla="*/ 65088 h 305"/>
                    <a:gd name="T48" fmla="*/ 152400 w 183"/>
                    <a:gd name="T49" fmla="*/ 106363 h 305"/>
                    <a:gd name="T50" fmla="*/ 165100 w 183"/>
                    <a:gd name="T51" fmla="*/ 152400 h 305"/>
                    <a:gd name="T52" fmla="*/ 158750 w 183"/>
                    <a:gd name="T53" fmla="*/ 174625 h 305"/>
                    <a:gd name="T54" fmla="*/ 142875 w 183"/>
                    <a:gd name="T55" fmla="*/ 177800 h 305"/>
                    <a:gd name="T56" fmla="*/ 142875 w 183"/>
                    <a:gd name="T57" fmla="*/ 200025 h 305"/>
                    <a:gd name="T58" fmla="*/ 112712 w 183"/>
                    <a:gd name="T59" fmla="*/ 180975 h 305"/>
                    <a:gd name="T60" fmla="*/ 112712 w 183"/>
                    <a:gd name="T61" fmla="*/ 168275 h 305"/>
                    <a:gd name="T62" fmla="*/ 127000 w 183"/>
                    <a:gd name="T63" fmla="*/ 138113 h 305"/>
                    <a:gd name="T64" fmla="*/ 84137 w 183"/>
                    <a:gd name="T65" fmla="*/ 112713 h 305"/>
                    <a:gd name="T66" fmla="*/ 84137 w 183"/>
                    <a:gd name="T67" fmla="*/ 112713 h 30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3"/>
                    <a:gd name="T103" fmla="*/ 0 h 305"/>
                    <a:gd name="T104" fmla="*/ 183 w 183"/>
                    <a:gd name="T105" fmla="*/ 305 h 30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3" h="305">
                      <a:moveTo>
                        <a:pt x="53" y="71"/>
                      </a:moveTo>
                      <a:lnTo>
                        <a:pt x="0" y="79"/>
                      </a:lnTo>
                      <a:lnTo>
                        <a:pt x="2" y="98"/>
                      </a:lnTo>
                      <a:lnTo>
                        <a:pt x="49" y="118"/>
                      </a:lnTo>
                      <a:lnTo>
                        <a:pt x="53" y="167"/>
                      </a:lnTo>
                      <a:lnTo>
                        <a:pt x="37" y="197"/>
                      </a:lnTo>
                      <a:lnTo>
                        <a:pt x="33" y="213"/>
                      </a:lnTo>
                      <a:lnTo>
                        <a:pt x="15" y="226"/>
                      </a:lnTo>
                      <a:lnTo>
                        <a:pt x="21" y="276"/>
                      </a:lnTo>
                      <a:lnTo>
                        <a:pt x="21" y="305"/>
                      </a:lnTo>
                      <a:lnTo>
                        <a:pt x="33" y="301"/>
                      </a:lnTo>
                      <a:lnTo>
                        <a:pt x="82" y="254"/>
                      </a:lnTo>
                      <a:lnTo>
                        <a:pt x="82" y="209"/>
                      </a:lnTo>
                      <a:lnTo>
                        <a:pt x="69" y="191"/>
                      </a:lnTo>
                      <a:lnTo>
                        <a:pt x="78" y="177"/>
                      </a:lnTo>
                      <a:lnTo>
                        <a:pt x="104" y="154"/>
                      </a:lnTo>
                      <a:lnTo>
                        <a:pt x="114" y="136"/>
                      </a:lnTo>
                      <a:lnTo>
                        <a:pt x="149" y="126"/>
                      </a:lnTo>
                      <a:lnTo>
                        <a:pt x="171" y="104"/>
                      </a:lnTo>
                      <a:lnTo>
                        <a:pt x="183" y="65"/>
                      </a:lnTo>
                      <a:lnTo>
                        <a:pt x="183" y="0"/>
                      </a:lnTo>
                      <a:lnTo>
                        <a:pt x="132" y="23"/>
                      </a:lnTo>
                      <a:lnTo>
                        <a:pt x="86" y="18"/>
                      </a:lnTo>
                      <a:lnTo>
                        <a:pt x="78" y="41"/>
                      </a:lnTo>
                      <a:lnTo>
                        <a:pt x="96" y="67"/>
                      </a:lnTo>
                      <a:lnTo>
                        <a:pt x="104" y="96"/>
                      </a:lnTo>
                      <a:lnTo>
                        <a:pt x="100" y="110"/>
                      </a:lnTo>
                      <a:lnTo>
                        <a:pt x="90" y="112"/>
                      </a:lnTo>
                      <a:lnTo>
                        <a:pt x="90" y="126"/>
                      </a:lnTo>
                      <a:lnTo>
                        <a:pt x="71" y="114"/>
                      </a:lnTo>
                      <a:lnTo>
                        <a:pt x="71" y="106"/>
                      </a:lnTo>
                      <a:lnTo>
                        <a:pt x="80" y="87"/>
                      </a:lnTo>
                      <a:lnTo>
                        <a:pt x="53" y="7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3" name="Freeform 18">
                  <a:extLst>
                    <a:ext uri="{FF2B5EF4-FFF2-40B4-BE49-F238E27FC236}">
                      <a16:creationId xmlns:a16="http://schemas.microsoft.com/office/drawing/2014/main" id="{26AAB598-D417-4B5A-AEAC-C9EDBEE07CC0}"/>
                    </a:ext>
                  </a:extLst>
                </p:cNvPr>
                <p:cNvSpPr>
                  <a:spLocks/>
                </p:cNvSpPr>
                <p:nvPr/>
              </p:nvSpPr>
              <p:spPr bwMode="auto">
                <a:xfrm>
                  <a:off x="5990116" y="4179506"/>
                  <a:ext cx="92287" cy="256954"/>
                </a:xfrm>
                <a:custGeom>
                  <a:avLst/>
                  <a:gdLst>
                    <a:gd name="T0" fmla="*/ 42863 w 51"/>
                    <a:gd name="T1" fmla="*/ 0 h 142"/>
                    <a:gd name="T2" fmla="*/ 19050 w 51"/>
                    <a:gd name="T3" fmla="*/ 9525 h 142"/>
                    <a:gd name="T4" fmla="*/ 19050 w 51"/>
                    <a:gd name="T5" fmla="*/ 31750 h 142"/>
                    <a:gd name="T6" fmla="*/ 0 w 51"/>
                    <a:gd name="T7" fmla="*/ 61912 h 142"/>
                    <a:gd name="T8" fmla="*/ 0 w 51"/>
                    <a:gd name="T9" fmla="*/ 138112 h 142"/>
                    <a:gd name="T10" fmla="*/ 42863 w 51"/>
                    <a:gd name="T11" fmla="*/ 163512 h 142"/>
                    <a:gd name="T12" fmla="*/ 28575 w 51"/>
                    <a:gd name="T13" fmla="*/ 193675 h 142"/>
                    <a:gd name="T14" fmla="*/ 28575 w 51"/>
                    <a:gd name="T15" fmla="*/ 206375 h 142"/>
                    <a:gd name="T16" fmla="*/ 58738 w 51"/>
                    <a:gd name="T17" fmla="*/ 225425 h 142"/>
                    <a:gd name="T18" fmla="*/ 58738 w 51"/>
                    <a:gd name="T19" fmla="*/ 203200 h 142"/>
                    <a:gd name="T20" fmla="*/ 74613 w 51"/>
                    <a:gd name="T21" fmla="*/ 200025 h 142"/>
                    <a:gd name="T22" fmla="*/ 80963 w 51"/>
                    <a:gd name="T23" fmla="*/ 177800 h 142"/>
                    <a:gd name="T24" fmla="*/ 68263 w 51"/>
                    <a:gd name="T25" fmla="*/ 131762 h 142"/>
                    <a:gd name="T26" fmla="*/ 39688 w 51"/>
                    <a:gd name="T27" fmla="*/ 90487 h 142"/>
                    <a:gd name="T28" fmla="*/ 52388 w 51"/>
                    <a:gd name="T29" fmla="*/ 53975 h 142"/>
                    <a:gd name="T30" fmla="*/ 42863 w 51"/>
                    <a:gd name="T31" fmla="*/ 0 h 142"/>
                    <a:gd name="T32" fmla="*/ 42863 w 51"/>
                    <a:gd name="T33" fmla="*/ 0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142"/>
                    <a:gd name="T53" fmla="*/ 51 w 51"/>
                    <a:gd name="T54" fmla="*/ 142 h 1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142">
                      <a:moveTo>
                        <a:pt x="27" y="0"/>
                      </a:moveTo>
                      <a:lnTo>
                        <a:pt x="12" y="6"/>
                      </a:lnTo>
                      <a:lnTo>
                        <a:pt x="12" y="20"/>
                      </a:lnTo>
                      <a:lnTo>
                        <a:pt x="0" y="39"/>
                      </a:lnTo>
                      <a:lnTo>
                        <a:pt x="0" y="87"/>
                      </a:lnTo>
                      <a:lnTo>
                        <a:pt x="27" y="103"/>
                      </a:lnTo>
                      <a:lnTo>
                        <a:pt x="18" y="122"/>
                      </a:lnTo>
                      <a:lnTo>
                        <a:pt x="18" y="130"/>
                      </a:lnTo>
                      <a:lnTo>
                        <a:pt x="37" y="142"/>
                      </a:lnTo>
                      <a:lnTo>
                        <a:pt x="37" y="128"/>
                      </a:lnTo>
                      <a:lnTo>
                        <a:pt x="47" y="126"/>
                      </a:lnTo>
                      <a:lnTo>
                        <a:pt x="51" y="112"/>
                      </a:lnTo>
                      <a:lnTo>
                        <a:pt x="43" y="83"/>
                      </a:lnTo>
                      <a:lnTo>
                        <a:pt x="25" y="57"/>
                      </a:lnTo>
                      <a:lnTo>
                        <a:pt x="33" y="34"/>
                      </a:lnTo>
                      <a:lnTo>
                        <a:pt x="27"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4" name="Freeform 19">
                  <a:extLst>
                    <a:ext uri="{FF2B5EF4-FFF2-40B4-BE49-F238E27FC236}">
                      <a16:creationId xmlns:a16="http://schemas.microsoft.com/office/drawing/2014/main" id="{216C694C-9AD4-483B-A939-21334663BD93}"/>
                    </a:ext>
                  </a:extLst>
                </p:cNvPr>
                <p:cNvSpPr>
                  <a:spLocks/>
                </p:cNvSpPr>
                <p:nvPr/>
              </p:nvSpPr>
              <p:spPr bwMode="auto">
                <a:xfrm>
                  <a:off x="5633639" y="4139696"/>
                  <a:ext cx="378192" cy="329335"/>
                </a:xfrm>
                <a:custGeom>
                  <a:avLst/>
                  <a:gdLst>
                    <a:gd name="T0" fmla="*/ 315912 w 209"/>
                    <a:gd name="T1" fmla="*/ 28575 h 182"/>
                    <a:gd name="T2" fmla="*/ 249237 w 209"/>
                    <a:gd name="T3" fmla="*/ 0 h 182"/>
                    <a:gd name="T4" fmla="*/ 206375 w 209"/>
                    <a:gd name="T5" fmla="*/ 0 h 182"/>
                    <a:gd name="T6" fmla="*/ 165100 w 209"/>
                    <a:gd name="T7" fmla="*/ 96837 h 182"/>
                    <a:gd name="T8" fmla="*/ 122237 w 209"/>
                    <a:gd name="T9" fmla="*/ 109538 h 182"/>
                    <a:gd name="T10" fmla="*/ 90487 w 209"/>
                    <a:gd name="T11" fmla="*/ 85725 h 182"/>
                    <a:gd name="T12" fmla="*/ 61912 w 209"/>
                    <a:gd name="T13" fmla="*/ 82550 h 182"/>
                    <a:gd name="T14" fmla="*/ 52387 w 209"/>
                    <a:gd name="T15" fmla="*/ 138113 h 182"/>
                    <a:gd name="T16" fmla="*/ 0 w 209"/>
                    <a:gd name="T17" fmla="*/ 141288 h 182"/>
                    <a:gd name="T18" fmla="*/ 0 w 209"/>
                    <a:gd name="T19" fmla="*/ 247650 h 182"/>
                    <a:gd name="T20" fmla="*/ 28575 w 209"/>
                    <a:gd name="T21" fmla="*/ 276225 h 182"/>
                    <a:gd name="T22" fmla="*/ 87312 w 209"/>
                    <a:gd name="T23" fmla="*/ 269875 h 182"/>
                    <a:gd name="T24" fmla="*/ 93662 w 209"/>
                    <a:gd name="T25" fmla="*/ 288925 h 182"/>
                    <a:gd name="T26" fmla="*/ 128587 w 209"/>
                    <a:gd name="T27" fmla="*/ 285750 h 182"/>
                    <a:gd name="T28" fmla="*/ 152400 w 209"/>
                    <a:gd name="T29" fmla="*/ 263525 h 182"/>
                    <a:gd name="T30" fmla="*/ 203200 w 209"/>
                    <a:gd name="T31" fmla="*/ 228600 h 182"/>
                    <a:gd name="T32" fmla="*/ 231775 w 209"/>
                    <a:gd name="T33" fmla="*/ 215900 h 182"/>
                    <a:gd name="T34" fmla="*/ 228600 w 209"/>
                    <a:gd name="T35" fmla="*/ 185737 h 182"/>
                    <a:gd name="T36" fmla="*/ 312737 w 209"/>
                    <a:gd name="T37" fmla="*/ 173037 h 182"/>
                    <a:gd name="T38" fmla="*/ 312737 w 209"/>
                    <a:gd name="T39" fmla="*/ 96837 h 182"/>
                    <a:gd name="T40" fmla="*/ 331787 w 209"/>
                    <a:gd name="T41" fmla="*/ 66675 h 182"/>
                    <a:gd name="T42" fmla="*/ 331787 w 209"/>
                    <a:gd name="T43" fmla="*/ 44450 h 182"/>
                    <a:gd name="T44" fmla="*/ 315912 w 209"/>
                    <a:gd name="T45" fmla="*/ 28575 h 182"/>
                    <a:gd name="T46" fmla="*/ 315912 w 209"/>
                    <a:gd name="T47" fmla="*/ 28575 h 1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9"/>
                    <a:gd name="T73" fmla="*/ 0 h 182"/>
                    <a:gd name="T74" fmla="*/ 209 w 209"/>
                    <a:gd name="T75" fmla="*/ 182 h 1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9" h="182">
                      <a:moveTo>
                        <a:pt x="199" y="18"/>
                      </a:moveTo>
                      <a:lnTo>
                        <a:pt x="157" y="0"/>
                      </a:lnTo>
                      <a:lnTo>
                        <a:pt x="130" y="0"/>
                      </a:lnTo>
                      <a:lnTo>
                        <a:pt x="104" y="61"/>
                      </a:lnTo>
                      <a:lnTo>
                        <a:pt x="77" y="69"/>
                      </a:lnTo>
                      <a:lnTo>
                        <a:pt x="57" y="54"/>
                      </a:lnTo>
                      <a:lnTo>
                        <a:pt x="39" y="52"/>
                      </a:lnTo>
                      <a:lnTo>
                        <a:pt x="33" y="87"/>
                      </a:lnTo>
                      <a:lnTo>
                        <a:pt x="0" y="89"/>
                      </a:lnTo>
                      <a:lnTo>
                        <a:pt x="0" y="156"/>
                      </a:lnTo>
                      <a:lnTo>
                        <a:pt x="18" y="174"/>
                      </a:lnTo>
                      <a:lnTo>
                        <a:pt x="55" y="170"/>
                      </a:lnTo>
                      <a:lnTo>
                        <a:pt x="59" y="182"/>
                      </a:lnTo>
                      <a:lnTo>
                        <a:pt x="81" y="180"/>
                      </a:lnTo>
                      <a:lnTo>
                        <a:pt x="96" y="166"/>
                      </a:lnTo>
                      <a:lnTo>
                        <a:pt x="128" y="144"/>
                      </a:lnTo>
                      <a:lnTo>
                        <a:pt x="146" y="136"/>
                      </a:lnTo>
                      <a:lnTo>
                        <a:pt x="144" y="117"/>
                      </a:lnTo>
                      <a:lnTo>
                        <a:pt x="197" y="109"/>
                      </a:lnTo>
                      <a:lnTo>
                        <a:pt x="197" y="61"/>
                      </a:lnTo>
                      <a:lnTo>
                        <a:pt x="209" y="42"/>
                      </a:lnTo>
                      <a:lnTo>
                        <a:pt x="209" y="28"/>
                      </a:lnTo>
                      <a:lnTo>
                        <a:pt x="199" y="18"/>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5" name="Freeform 20">
                  <a:extLst>
                    <a:ext uri="{FF2B5EF4-FFF2-40B4-BE49-F238E27FC236}">
                      <a16:creationId xmlns:a16="http://schemas.microsoft.com/office/drawing/2014/main" id="{C616BB3B-BC47-4D38-B535-69C784677FAF}"/>
                    </a:ext>
                  </a:extLst>
                </p:cNvPr>
                <p:cNvSpPr>
                  <a:spLocks/>
                </p:cNvSpPr>
                <p:nvPr/>
              </p:nvSpPr>
              <p:spPr bwMode="auto">
                <a:xfrm>
                  <a:off x="5291637" y="4054648"/>
                  <a:ext cx="412573" cy="421620"/>
                </a:xfrm>
                <a:custGeom>
                  <a:avLst/>
                  <a:gdLst>
                    <a:gd name="T0" fmla="*/ 174625 w 228"/>
                    <a:gd name="T1" fmla="*/ 61912 h 233"/>
                    <a:gd name="T2" fmla="*/ 155575 w 228"/>
                    <a:gd name="T3" fmla="*/ 0 h 233"/>
                    <a:gd name="T4" fmla="*/ 26988 w 228"/>
                    <a:gd name="T5" fmla="*/ 0 h 233"/>
                    <a:gd name="T6" fmla="*/ 55563 w 228"/>
                    <a:gd name="T7" fmla="*/ 80962 h 233"/>
                    <a:gd name="T8" fmla="*/ 46037 w 228"/>
                    <a:gd name="T9" fmla="*/ 103187 h 233"/>
                    <a:gd name="T10" fmla="*/ 68263 w 228"/>
                    <a:gd name="T11" fmla="*/ 157162 h 233"/>
                    <a:gd name="T12" fmla="*/ 61913 w 228"/>
                    <a:gd name="T13" fmla="*/ 193675 h 233"/>
                    <a:gd name="T14" fmla="*/ 15875 w 228"/>
                    <a:gd name="T15" fmla="*/ 241300 h 233"/>
                    <a:gd name="T16" fmla="*/ 15875 w 228"/>
                    <a:gd name="T17" fmla="*/ 293687 h 233"/>
                    <a:gd name="T18" fmla="*/ 0 w 228"/>
                    <a:gd name="T19" fmla="*/ 344487 h 233"/>
                    <a:gd name="T20" fmla="*/ 26988 w 228"/>
                    <a:gd name="T21" fmla="*/ 347662 h 233"/>
                    <a:gd name="T22" fmla="*/ 68263 w 228"/>
                    <a:gd name="T23" fmla="*/ 334962 h 233"/>
                    <a:gd name="T24" fmla="*/ 130175 w 228"/>
                    <a:gd name="T25" fmla="*/ 354012 h 233"/>
                    <a:gd name="T26" fmla="*/ 203200 w 228"/>
                    <a:gd name="T27" fmla="*/ 350837 h 233"/>
                    <a:gd name="T28" fmla="*/ 203200 w 228"/>
                    <a:gd name="T29" fmla="*/ 360362 h 233"/>
                    <a:gd name="T30" fmla="*/ 280988 w 228"/>
                    <a:gd name="T31" fmla="*/ 369887 h 233"/>
                    <a:gd name="T32" fmla="*/ 328613 w 228"/>
                    <a:gd name="T33" fmla="*/ 350837 h 233"/>
                    <a:gd name="T34" fmla="*/ 300038 w 228"/>
                    <a:gd name="T35" fmla="*/ 322262 h 233"/>
                    <a:gd name="T36" fmla="*/ 300038 w 228"/>
                    <a:gd name="T37" fmla="*/ 215900 h 233"/>
                    <a:gd name="T38" fmla="*/ 355600 w 228"/>
                    <a:gd name="T39" fmla="*/ 212725 h 233"/>
                    <a:gd name="T40" fmla="*/ 361950 w 228"/>
                    <a:gd name="T41" fmla="*/ 157162 h 233"/>
                    <a:gd name="T42" fmla="*/ 303213 w 228"/>
                    <a:gd name="T43" fmla="*/ 125412 h 233"/>
                    <a:gd name="T44" fmla="*/ 303213 w 228"/>
                    <a:gd name="T45" fmla="*/ 38100 h 233"/>
                    <a:gd name="T46" fmla="*/ 233363 w 228"/>
                    <a:gd name="T47" fmla="*/ 31750 h 233"/>
                    <a:gd name="T48" fmla="*/ 219075 w 228"/>
                    <a:gd name="T49" fmla="*/ 61912 h 233"/>
                    <a:gd name="T50" fmla="*/ 174625 w 228"/>
                    <a:gd name="T51" fmla="*/ 61912 h 233"/>
                    <a:gd name="T52" fmla="*/ 174625 w 228"/>
                    <a:gd name="T53" fmla="*/ 61912 h 23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233"/>
                    <a:gd name="T83" fmla="*/ 228 w 228"/>
                    <a:gd name="T84" fmla="*/ 233 h 23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233">
                      <a:moveTo>
                        <a:pt x="110" y="39"/>
                      </a:moveTo>
                      <a:lnTo>
                        <a:pt x="98" y="0"/>
                      </a:lnTo>
                      <a:lnTo>
                        <a:pt x="17" y="0"/>
                      </a:lnTo>
                      <a:lnTo>
                        <a:pt x="35" y="51"/>
                      </a:lnTo>
                      <a:lnTo>
                        <a:pt x="29" y="65"/>
                      </a:lnTo>
                      <a:lnTo>
                        <a:pt x="43" y="99"/>
                      </a:lnTo>
                      <a:lnTo>
                        <a:pt x="39" y="122"/>
                      </a:lnTo>
                      <a:lnTo>
                        <a:pt x="10" y="152"/>
                      </a:lnTo>
                      <a:lnTo>
                        <a:pt x="10" y="185"/>
                      </a:lnTo>
                      <a:lnTo>
                        <a:pt x="0" y="217"/>
                      </a:lnTo>
                      <a:lnTo>
                        <a:pt x="17" y="219"/>
                      </a:lnTo>
                      <a:lnTo>
                        <a:pt x="43" y="211"/>
                      </a:lnTo>
                      <a:lnTo>
                        <a:pt x="82" y="223"/>
                      </a:lnTo>
                      <a:lnTo>
                        <a:pt x="128" y="221"/>
                      </a:lnTo>
                      <a:lnTo>
                        <a:pt x="128" y="227"/>
                      </a:lnTo>
                      <a:lnTo>
                        <a:pt x="177" y="233"/>
                      </a:lnTo>
                      <a:lnTo>
                        <a:pt x="207" y="221"/>
                      </a:lnTo>
                      <a:lnTo>
                        <a:pt x="189" y="203"/>
                      </a:lnTo>
                      <a:lnTo>
                        <a:pt x="189" y="136"/>
                      </a:lnTo>
                      <a:lnTo>
                        <a:pt x="224" y="134"/>
                      </a:lnTo>
                      <a:lnTo>
                        <a:pt x="228" y="99"/>
                      </a:lnTo>
                      <a:lnTo>
                        <a:pt x="191" y="79"/>
                      </a:lnTo>
                      <a:lnTo>
                        <a:pt x="191" y="24"/>
                      </a:lnTo>
                      <a:lnTo>
                        <a:pt x="147" y="20"/>
                      </a:lnTo>
                      <a:lnTo>
                        <a:pt x="138" y="39"/>
                      </a:lnTo>
                      <a:lnTo>
                        <a:pt x="110" y="3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6" name="Freeform 21">
                  <a:extLst>
                    <a:ext uri="{FF2B5EF4-FFF2-40B4-BE49-F238E27FC236}">
                      <a16:creationId xmlns:a16="http://schemas.microsoft.com/office/drawing/2014/main" id="{BB1A7526-0E4C-4791-B02D-C81691832EEA}"/>
                    </a:ext>
                  </a:extLst>
                </p:cNvPr>
                <p:cNvSpPr>
                  <a:spLocks/>
                </p:cNvSpPr>
                <p:nvPr/>
              </p:nvSpPr>
              <p:spPr bwMode="auto">
                <a:xfrm>
                  <a:off x="5872497" y="3873695"/>
                  <a:ext cx="352858" cy="376383"/>
                </a:xfrm>
                <a:custGeom>
                  <a:avLst/>
                  <a:gdLst>
                    <a:gd name="T0" fmla="*/ 284162 w 195"/>
                    <a:gd name="T1" fmla="*/ 109538 h 208"/>
                    <a:gd name="T2" fmla="*/ 231775 w 195"/>
                    <a:gd name="T3" fmla="*/ 61913 h 208"/>
                    <a:gd name="T4" fmla="*/ 142875 w 195"/>
                    <a:gd name="T5" fmla="*/ 0 h 208"/>
                    <a:gd name="T6" fmla="*/ 122237 w 195"/>
                    <a:gd name="T7" fmla="*/ 14288 h 208"/>
                    <a:gd name="T8" fmla="*/ 119062 w 195"/>
                    <a:gd name="T9" fmla="*/ 26988 h 208"/>
                    <a:gd name="T10" fmla="*/ 90487 w 195"/>
                    <a:gd name="T11" fmla="*/ 26988 h 208"/>
                    <a:gd name="T12" fmla="*/ 77787 w 195"/>
                    <a:gd name="T13" fmla="*/ 7938 h 208"/>
                    <a:gd name="T14" fmla="*/ 42862 w 195"/>
                    <a:gd name="T15" fmla="*/ 7938 h 208"/>
                    <a:gd name="T16" fmla="*/ 46037 w 195"/>
                    <a:gd name="T17" fmla="*/ 42862 h 208"/>
                    <a:gd name="T18" fmla="*/ 39687 w 195"/>
                    <a:gd name="T19" fmla="*/ 93662 h 208"/>
                    <a:gd name="T20" fmla="*/ 6350 w 195"/>
                    <a:gd name="T21" fmla="*/ 114300 h 208"/>
                    <a:gd name="T22" fmla="*/ 0 w 195"/>
                    <a:gd name="T23" fmla="*/ 165100 h 208"/>
                    <a:gd name="T24" fmla="*/ 39687 w 195"/>
                    <a:gd name="T25" fmla="*/ 212725 h 208"/>
                    <a:gd name="T26" fmla="*/ 39687 w 195"/>
                    <a:gd name="T27" fmla="*/ 230188 h 208"/>
                    <a:gd name="T28" fmla="*/ 106362 w 195"/>
                    <a:gd name="T29" fmla="*/ 261938 h 208"/>
                    <a:gd name="T30" fmla="*/ 122237 w 195"/>
                    <a:gd name="T31" fmla="*/ 277813 h 208"/>
                    <a:gd name="T32" fmla="*/ 146050 w 195"/>
                    <a:gd name="T33" fmla="*/ 268288 h 208"/>
                    <a:gd name="T34" fmla="*/ 155575 w 195"/>
                    <a:gd name="T35" fmla="*/ 322263 h 208"/>
                    <a:gd name="T36" fmla="*/ 228600 w 195"/>
                    <a:gd name="T37" fmla="*/ 330200 h 208"/>
                    <a:gd name="T38" fmla="*/ 309562 w 195"/>
                    <a:gd name="T39" fmla="*/ 293688 h 208"/>
                    <a:gd name="T40" fmla="*/ 277812 w 195"/>
                    <a:gd name="T41" fmla="*/ 255588 h 208"/>
                    <a:gd name="T42" fmla="*/ 274637 w 195"/>
                    <a:gd name="T43" fmla="*/ 161925 h 208"/>
                    <a:gd name="T44" fmla="*/ 261937 w 195"/>
                    <a:gd name="T45" fmla="*/ 142875 h 208"/>
                    <a:gd name="T46" fmla="*/ 284162 w 195"/>
                    <a:gd name="T47" fmla="*/ 109538 h 208"/>
                    <a:gd name="T48" fmla="*/ 284162 w 195"/>
                    <a:gd name="T49" fmla="*/ 109538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5"/>
                    <a:gd name="T76" fmla="*/ 0 h 208"/>
                    <a:gd name="T77" fmla="*/ 195 w 195"/>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5" h="208">
                      <a:moveTo>
                        <a:pt x="179" y="69"/>
                      </a:moveTo>
                      <a:lnTo>
                        <a:pt x="146" y="39"/>
                      </a:lnTo>
                      <a:lnTo>
                        <a:pt x="90" y="0"/>
                      </a:lnTo>
                      <a:lnTo>
                        <a:pt x="77" y="9"/>
                      </a:lnTo>
                      <a:lnTo>
                        <a:pt x="75" y="17"/>
                      </a:lnTo>
                      <a:lnTo>
                        <a:pt x="57" y="17"/>
                      </a:lnTo>
                      <a:lnTo>
                        <a:pt x="49" y="5"/>
                      </a:lnTo>
                      <a:lnTo>
                        <a:pt x="27" y="5"/>
                      </a:lnTo>
                      <a:lnTo>
                        <a:pt x="29" y="27"/>
                      </a:lnTo>
                      <a:lnTo>
                        <a:pt x="25" y="59"/>
                      </a:lnTo>
                      <a:lnTo>
                        <a:pt x="4" y="72"/>
                      </a:lnTo>
                      <a:lnTo>
                        <a:pt x="0" y="104"/>
                      </a:lnTo>
                      <a:lnTo>
                        <a:pt x="25" y="134"/>
                      </a:lnTo>
                      <a:lnTo>
                        <a:pt x="25" y="145"/>
                      </a:lnTo>
                      <a:lnTo>
                        <a:pt x="67" y="165"/>
                      </a:lnTo>
                      <a:lnTo>
                        <a:pt x="77" y="175"/>
                      </a:lnTo>
                      <a:lnTo>
                        <a:pt x="92" y="169"/>
                      </a:lnTo>
                      <a:lnTo>
                        <a:pt x="98" y="203"/>
                      </a:lnTo>
                      <a:lnTo>
                        <a:pt x="144" y="208"/>
                      </a:lnTo>
                      <a:lnTo>
                        <a:pt x="195" y="185"/>
                      </a:lnTo>
                      <a:lnTo>
                        <a:pt x="175" y="161"/>
                      </a:lnTo>
                      <a:lnTo>
                        <a:pt x="173" y="102"/>
                      </a:lnTo>
                      <a:lnTo>
                        <a:pt x="165" y="90"/>
                      </a:lnTo>
                      <a:lnTo>
                        <a:pt x="179" y="6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7" name="Freeform 22">
                  <a:extLst>
                    <a:ext uri="{FF2B5EF4-FFF2-40B4-BE49-F238E27FC236}">
                      <a16:creationId xmlns:a16="http://schemas.microsoft.com/office/drawing/2014/main" id="{A2F847C7-7A15-4BE7-9399-141863BEDC62}"/>
                    </a:ext>
                  </a:extLst>
                </p:cNvPr>
                <p:cNvSpPr>
                  <a:spLocks/>
                </p:cNvSpPr>
                <p:nvPr/>
              </p:nvSpPr>
              <p:spPr bwMode="auto">
                <a:xfrm>
                  <a:off x="6031736" y="3687313"/>
                  <a:ext cx="246096" cy="300382"/>
                </a:xfrm>
                <a:custGeom>
                  <a:avLst/>
                  <a:gdLst>
                    <a:gd name="T0" fmla="*/ 185737 w 136"/>
                    <a:gd name="T1" fmla="*/ 12700 h 166"/>
                    <a:gd name="T2" fmla="*/ 147637 w 136"/>
                    <a:gd name="T3" fmla="*/ 28575 h 166"/>
                    <a:gd name="T4" fmla="*/ 41275 w 136"/>
                    <a:gd name="T5" fmla="*/ 0 h 166"/>
                    <a:gd name="T6" fmla="*/ 0 w 136"/>
                    <a:gd name="T7" fmla="*/ 3175 h 166"/>
                    <a:gd name="T8" fmla="*/ 0 w 136"/>
                    <a:gd name="T9" fmla="*/ 22225 h 166"/>
                    <a:gd name="T10" fmla="*/ 15875 w 136"/>
                    <a:gd name="T11" fmla="*/ 90487 h 166"/>
                    <a:gd name="T12" fmla="*/ 0 w 136"/>
                    <a:gd name="T13" fmla="*/ 138112 h 166"/>
                    <a:gd name="T14" fmla="*/ 3175 w 136"/>
                    <a:gd name="T15" fmla="*/ 163512 h 166"/>
                    <a:gd name="T16" fmla="*/ 92075 w 136"/>
                    <a:gd name="T17" fmla="*/ 225425 h 166"/>
                    <a:gd name="T18" fmla="*/ 134937 w 136"/>
                    <a:gd name="T19" fmla="*/ 263525 h 166"/>
                    <a:gd name="T20" fmla="*/ 195262 w 136"/>
                    <a:gd name="T21" fmla="*/ 180975 h 166"/>
                    <a:gd name="T22" fmla="*/ 195262 w 136"/>
                    <a:gd name="T23" fmla="*/ 53975 h 166"/>
                    <a:gd name="T24" fmla="*/ 215900 w 136"/>
                    <a:gd name="T25" fmla="*/ 22225 h 166"/>
                    <a:gd name="T26" fmla="*/ 185737 w 136"/>
                    <a:gd name="T27" fmla="*/ 12700 h 166"/>
                    <a:gd name="T28" fmla="*/ 185737 w 136"/>
                    <a:gd name="T29" fmla="*/ 12700 h 1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6"/>
                    <a:gd name="T46" fmla="*/ 0 h 166"/>
                    <a:gd name="T47" fmla="*/ 136 w 136"/>
                    <a:gd name="T48" fmla="*/ 166 h 1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6" h="166">
                      <a:moveTo>
                        <a:pt x="117" y="8"/>
                      </a:moveTo>
                      <a:lnTo>
                        <a:pt x="93" y="18"/>
                      </a:lnTo>
                      <a:lnTo>
                        <a:pt x="26" y="0"/>
                      </a:lnTo>
                      <a:lnTo>
                        <a:pt x="0" y="2"/>
                      </a:lnTo>
                      <a:lnTo>
                        <a:pt x="0" y="14"/>
                      </a:lnTo>
                      <a:lnTo>
                        <a:pt x="10" y="57"/>
                      </a:lnTo>
                      <a:lnTo>
                        <a:pt x="0" y="87"/>
                      </a:lnTo>
                      <a:lnTo>
                        <a:pt x="2" y="103"/>
                      </a:lnTo>
                      <a:lnTo>
                        <a:pt x="58" y="142"/>
                      </a:lnTo>
                      <a:lnTo>
                        <a:pt x="85" y="166"/>
                      </a:lnTo>
                      <a:lnTo>
                        <a:pt x="123" y="114"/>
                      </a:lnTo>
                      <a:lnTo>
                        <a:pt x="123" y="34"/>
                      </a:lnTo>
                      <a:lnTo>
                        <a:pt x="136" y="14"/>
                      </a:lnTo>
                      <a:lnTo>
                        <a:pt x="117" y="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8" name="Freeform 24">
                  <a:extLst>
                    <a:ext uri="{FF2B5EF4-FFF2-40B4-BE49-F238E27FC236}">
                      <a16:creationId xmlns:a16="http://schemas.microsoft.com/office/drawing/2014/main" id="{6AD7AF5C-463D-45F1-A691-BD6A76B923BF}"/>
                    </a:ext>
                  </a:extLst>
                </p:cNvPr>
                <p:cNvSpPr>
                  <a:spLocks/>
                </p:cNvSpPr>
                <p:nvPr/>
              </p:nvSpPr>
              <p:spPr bwMode="auto">
                <a:xfrm>
                  <a:off x="5322399" y="3658360"/>
                  <a:ext cx="624288" cy="606194"/>
                </a:xfrm>
                <a:custGeom>
                  <a:avLst/>
                  <a:gdLst>
                    <a:gd name="T0" fmla="*/ 531812 w 345"/>
                    <a:gd name="T1" fmla="*/ 53975 h 335"/>
                    <a:gd name="T2" fmla="*/ 492125 w 345"/>
                    <a:gd name="T3" fmla="*/ 31750 h 335"/>
                    <a:gd name="T4" fmla="*/ 428625 w 345"/>
                    <a:gd name="T5" fmla="*/ 28575 h 335"/>
                    <a:gd name="T6" fmla="*/ 422275 w 345"/>
                    <a:gd name="T7" fmla="*/ 0 h 335"/>
                    <a:gd name="T8" fmla="*/ 404812 w 345"/>
                    <a:gd name="T9" fmla="*/ 12700 h 335"/>
                    <a:gd name="T10" fmla="*/ 266700 w 345"/>
                    <a:gd name="T11" fmla="*/ 38100 h 335"/>
                    <a:gd name="T12" fmla="*/ 215900 w 345"/>
                    <a:gd name="T13" fmla="*/ 12700 h 335"/>
                    <a:gd name="T14" fmla="*/ 169862 w 345"/>
                    <a:gd name="T15" fmla="*/ 57150 h 335"/>
                    <a:gd name="T16" fmla="*/ 166687 w 345"/>
                    <a:gd name="T17" fmla="*/ 100013 h 335"/>
                    <a:gd name="T18" fmla="*/ 147637 w 345"/>
                    <a:gd name="T19" fmla="*/ 200025 h 335"/>
                    <a:gd name="T20" fmla="*/ 119062 w 345"/>
                    <a:gd name="T21" fmla="*/ 225425 h 335"/>
                    <a:gd name="T22" fmla="*/ 112712 w 345"/>
                    <a:gd name="T23" fmla="*/ 279400 h 335"/>
                    <a:gd name="T24" fmla="*/ 69850 w 345"/>
                    <a:gd name="T25" fmla="*/ 312738 h 335"/>
                    <a:gd name="T26" fmla="*/ 25400 w 345"/>
                    <a:gd name="T27" fmla="*/ 303213 h 335"/>
                    <a:gd name="T28" fmla="*/ 15875 w 345"/>
                    <a:gd name="T29" fmla="*/ 328613 h 335"/>
                    <a:gd name="T30" fmla="*/ 0 w 345"/>
                    <a:gd name="T31" fmla="*/ 347663 h 335"/>
                    <a:gd name="T32" fmla="*/ 128587 w 345"/>
                    <a:gd name="T33" fmla="*/ 347663 h 335"/>
                    <a:gd name="T34" fmla="*/ 147637 w 345"/>
                    <a:gd name="T35" fmla="*/ 409575 h 335"/>
                    <a:gd name="T36" fmla="*/ 192087 w 345"/>
                    <a:gd name="T37" fmla="*/ 409575 h 335"/>
                    <a:gd name="T38" fmla="*/ 206375 w 345"/>
                    <a:gd name="T39" fmla="*/ 379413 h 335"/>
                    <a:gd name="T40" fmla="*/ 276225 w 345"/>
                    <a:gd name="T41" fmla="*/ 385763 h 335"/>
                    <a:gd name="T42" fmla="*/ 276225 w 345"/>
                    <a:gd name="T43" fmla="*/ 473075 h 335"/>
                    <a:gd name="T44" fmla="*/ 334962 w 345"/>
                    <a:gd name="T45" fmla="*/ 504825 h 335"/>
                    <a:gd name="T46" fmla="*/ 363537 w 345"/>
                    <a:gd name="T47" fmla="*/ 508000 h 335"/>
                    <a:gd name="T48" fmla="*/ 395287 w 345"/>
                    <a:gd name="T49" fmla="*/ 531813 h 335"/>
                    <a:gd name="T50" fmla="*/ 438150 w 345"/>
                    <a:gd name="T51" fmla="*/ 519113 h 335"/>
                    <a:gd name="T52" fmla="*/ 479425 w 345"/>
                    <a:gd name="T53" fmla="*/ 422275 h 335"/>
                    <a:gd name="T54" fmla="*/ 522287 w 345"/>
                    <a:gd name="T55" fmla="*/ 422275 h 335"/>
                    <a:gd name="T56" fmla="*/ 522287 w 345"/>
                    <a:gd name="T57" fmla="*/ 401638 h 335"/>
                    <a:gd name="T58" fmla="*/ 482600 w 345"/>
                    <a:gd name="T59" fmla="*/ 354013 h 335"/>
                    <a:gd name="T60" fmla="*/ 488950 w 345"/>
                    <a:gd name="T61" fmla="*/ 303213 h 335"/>
                    <a:gd name="T62" fmla="*/ 479425 w 345"/>
                    <a:gd name="T63" fmla="*/ 254000 h 335"/>
                    <a:gd name="T64" fmla="*/ 469900 w 345"/>
                    <a:gd name="T65" fmla="*/ 234950 h 335"/>
                    <a:gd name="T66" fmla="*/ 498475 w 345"/>
                    <a:gd name="T67" fmla="*/ 203200 h 335"/>
                    <a:gd name="T68" fmla="*/ 495300 w 345"/>
                    <a:gd name="T69" fmla="*/ 160338 h 335"/>
                    <a:gd name="T70" fmla="*/ 547687 w 345"/>
                    <a:gd name="T71" fmla="*/ 96838 h 335"/>
                    <a:gd name="T72" fmla="*/ 531812 w 345"/>
                    <a:gd name="T73" fmla="*/ 53975 h 335"/>
                    <a:gd name="T74" fmla="*/ 531812 w 345"/>
                    <a:gd name="T75" fmla="*/ 53975 h 3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5"/>
                    <a:gd name="T115" fmla="*/ 0 h 335"/>
                    <a:gd name="T116" fmla="*/ 345 w 345"/>
                    <a:gd name="T117" fmla="*/ 335 h 3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5" h="335">
                      <a:moveTo>
                        <a:pt x="335" y="34"/>
                      </a:moveTo>
                      <a:lnTo>
                        <a:pt x="310" y="20"/>
                      </a:lnTo>
                      <a:lnTo>
                        <a:pt x="270" y="18"/>
                      </a:lnTo>
                      <a:lnTo>
                        <a:pt x="266" y="0"/>
                      </a:lnTo>
                      <a:lnTo>
                        <a:pt x="255" y="8"/>
                      </a:lnTo>
                      <a:lnTo>
                        <a:pt x="168" y="24"/>
                      </a:lnTo>
                      <a:lnTo>
                        <a:pt x="136" y="8"/>
                      </a:lnTo>
                      <a:lnTo>
                        <a:pt x="107" y="36"/>
                      </a:lnTo>
                      <a:lnTo>
                        <a:pt x="105" y="63"/>
                      </a:lnTo>
                      <a:lnTo>
                        <a:pt x="93" y="126"/>
                      </a:lnTo>
                      <a:lnTo>
                        <a:pt x="75" y="142"/>
                      </a:lnTo>
                      <a:lnTo>
                        <a:pt x="71" y="176"/>
                      </a:lnTo>
                      <a:lnTo>
                        <a:pt x="44" y="197"/>
                      </a:lnTo>
                      <a:lnTo>
                        <a:pt x="16" y="191"/>
                      </a:lnTo>
                      <a:lnTo>
                        <a:pt x="10" y="207"/>
                      </a:lnTo>
                      <a:lnTo>
                        <a:pt x="0" y="219"/>
                      </a:lnTo>
                      <a:lnTo>
                        <a:pt x="81" y="219"/>
                      </a:lnTo>
                      <a:lnTo>
                        <a:pt x="93" y="258"/>
                      </a:lnTo>
                      <a:lnTo>
                        <a:pt x="121" y="258"/>
                      </a:lnTo>
                      <a:lnTo>
                        <a:pt x="130" y="239"/>
                      </a:lnTo>
                      <a:lnTo>
                        <a:pt x="174" y="243"/>
                      </a:lnTo>
                      <a:lnTo>
                        <a:pt x="174" y="298"/>
                      </a:lnTo>
                      <a:lnTo>
                        <a:pt x="211" y="318"/>
                      </a:lnTo>
                      <a:lnTo>
                        <a:pt x="229" y="320"/>
                      </a:lnTo>
                      <a:lnTo>
                        <a:pt x="249" y="335"/>
                      </a:lnTo>
                      <a:lnTo>
                        <a:pt x="276" y="327"/>
                      </a:lnTo>
                      <a:lnTo>
                        <a:pt x="302" y="266"/>
                      </a:lnTo>
                      <a:lnTo>
                        <a:pt x="329" y="266"/>
                      </a:lnTo>
                      <a:lnTo>
                        <a:pt x="329" y="253"/>
                      </a:lnTo>
                      <a:lnTo>
                        <a:pt x="304" y="223"/>
                      </a:lnTo>
                      <a:lnTo>
                        <a:pt x="308" y="191"/>
                      </a:lnTo>
                      <a:lnTo>
                        <a:pt x="302" y="160"/>
                      </a:lnTo>
                      <a:lnTo>
                        <a:pt x="296" y="148"/>
                      </a:lnTo>
                      <a:lnTo>
                        <a:pt x="314" y="128"/>
                      </a:lnTo>
                      <a:lnTo>
                        <a:pt x="312" y="101"/>
                      </a:lnTo>
                      <a:lnTo>
                        <a:pt x="345" y="61"/>
                      </a:lnTo>
                      <a:lnTo>
                        <a:pt x="335" y="3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9" name="Freeform 25">
                  <a:extLst>
                    <a:ext uri="{FF2B5EF4-FFF2-40B4-BE49-F238E27FC236}">
                      <a16:creationId xmlns:a16="http://schemas.microsoft.com/office/drawing/2014/main" id="{94AA57A2-3731-40C4-88D7-54E7822F1D0F}"/>
                    </a:ext>
                  </a:extLst>
                </p:cNvPr>
                <p:cNvSpPr>
                  <a:spLocks/>
                </p:cNvSpPr>
                <p:nvPr/>
              </p:nvSpPr>
              <p:spPr bwMode="auto">
                <a:xfrm>
                  <a:off x="5280780" y="3723504"/>
                  <a:ext cx="235239" cy="291335"/>
                </a:xfrm>
                <a:custGeom>
                  <a:avLst/>
                  <a:gdLst>
                    <a:gd name="T0" fmla="*/ 203200 w 130"/>
                    <a:gd name="T1" fmla="*/ 42863 h 161"/>
                    <a:gd name="T2" fmla="*/ 206375 w 130"/>
                    <a:gd name="T3" fmla="*/ 0 h 161"/>
                    <a:gd name="T4" fmla="*/ 152400 w 130"/>
                    <a:gd name="T5" fmla="*/ 19050 h 161"/>
                    <a:gd name="T6" fmla="*/ 146050 w 130"/>
                    <a:gd name="T7" fmla="*/ 55563 h 161"/>
                    <a:gd name="T8" fmla="*/ 68262 w 130"/>
                    <a:gd name="T9" fmla="*/ 39688 h 161"/>
                    <a:gd name="T10" fmla="*/ 77787 w 130"/>
                    <a:gd name="T11" fmla="*/ 68263 h 161"/>
                    <a:gd name="T12" fmla="*/ 96837 w 130"/>
                    <a:gd name="T13" fmla="*/ 77788 h 161"/>
                    <a:gd name="T14" fmla="*/ 90487 w 130"/>
                    <a:gd name="T15" fmla="*/ 106363 h 161"/>
                    <a:gd name="T16" fmla="*/ 103188 w 130"/>
                    <a:gd name="T17" fmla="*/ 146050 h 161"/>
                    <a:gd name="T18" fmla="*/ 96837 w 130"/>
                    <a:gd name="T19" fmla="*/ 174625 h 161"/>
                    <a:gd name="T20" fmla="*/ 36512 w 130"/>
                    <a:gd name="T21" fmla="*/ 177800 h 161"/>
                    <a:gd name="T22" fmla="*/ 36512 w 130"/>
                    <a:gd name="T23" fmla="*/ 219075 h 161"/>
                    <a:gd name="T24" fmla="*/ 0 w 130"/>
                    <a:gd name="T25" fmla="*/ 231775 h 161"/>
                    <a:gd name="T26" fmla="*/ 15875 w 130"/>
                    <a:gd name="T27" fmla="*/ 255588 h 161"/>
                    <a:gd name="T28" fmla="*/ 61912 w 130"/>
                    <a:gd name="T29" fmla="*/ 246063 h 161"/>
                    <a:gd name="T30" fmla="*/ 106362 w 130"/>
                    <a:gd name="T31" fmla="*/ 255588 h 161"/>
                    <a:gd name="T32" fmla="*/ 149225 w 130"/>
                    <a:gd name="T33" fmla="*/ 222250 h 161"/>
                    <a:gd name="T34" fmla="*/ 155575 w 130"/>
                    <a:gd name="T35" fmla="*/ 168275 h 161"/>
                    <a:gd name="T36" fmla="*/ 184150 w 130"/>
                    <a:gd name="T37" fmla="*/ 142875 h 161"/>
                    <a:gd name="T38" fmla="*/ 203200 w 130"/>
                    <a:gd name="T39" fmla="*/ 42863 h 161"/>
                    <a:gd name="T40" fmla="*/ 203200 w 130"/>
                    <a:gd name="T41" fmla="*/ 42863 h 1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0"/>
                    <a:gd name="T64" fmla="*/ 0 h 161"/>
                    <a:gd name="T65" fmla="*/ 130 w 130"/>
                    <a:gd name="T66" fmla="*/ 161 h 1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0" h="161">
                      <a:moveTo>
                        <a:pt x="128" y="27"/>
                      </a:moveTo>
                      <a:lnTo>
                        <a:pt x="130" y="0"/>
                      </a:lnTo>
                      <a:lnTo>
                        <a:pt x="96" y="12"/>
                      </a:lnTo>
                      <a:lnTo>
                        <a:pt x="92" y="35"/>
                      </a:lnTo>
                      <a:lnTo>
                        <a:pt x="43" y="25"/>
                      </a:lnTo>
                      <a:lnTo>
                        <a:pt x="49" y="43"/>
                      </a:lnTo>
                      <a:lnTo>
                        <a:pt x="61" y="49"/>
                      </a:lnTo>
                      <a:lnTo>
                        <a:pt x="57" y="67"/>
                      </a:lnTo>
                      <a:lnTo>
                        <a:pt x="65" y="92"/>
                      </a:lnTo>
                      <a:lnTo>
                        <a:pt x="61" y="110"/>
                      </a:lnTo>
                      <a:lnTo>
                        <a:pt x="23" y="112"/>
                      </a:lnTo>
                      <a:lnTo>
                        <a:pt x="23" y="138"/>
                      </a:lnTo>
                      <a:lnTo>
                        <a:pt x="0" y="146"/>
                      </a:lnTo>
                      <a:lnTo>
                        <a:pt x="10" y="161"/>
                      </a:lnTo>
                      <a:lnTo>
                        <a:pt x="39" y="155"/>
                      </a:lnTo>
                      <a:lnTo>
                        <a:pt x="67" y="161"/>
                      </a:lnTo>
                      <a:lnTo>
                        <a:pt x="94" y="140"/>
                      </a:lnTo>
                      <a:lnTo>
                        <a:pt x="98" y="106"/>
                      </a:lnTo>
                      <a:lnTo>
                        <a:pt x="116" y="90"/>
                      </a:lnTo>
                      <a:lnTo>
                        <a:pt x="128" y="2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0" name="Freeform 27">
                  <a:extLst>
                    <a:ext uri="{FF2B5EF4-FFF2-40B4-BE49-F238E27FC236}">
                      <a16:creationId xmlns:a16="http://schemas.microsoft.com/office/drawing/2014/main" id="{781F79F3-67E4-4A2F-A50C-4308D5CABEC5}"/>
                    </a:ext>
                  </a:extLst>
                </p:cNvPr>
                <p:cNvSpPr>
                  <a:spLocks/>
                </p:cNvSpPr>
                <p:nvPr/>
              </p:nvSpPr>
              <p:spPr bwMode="auto">
                <a:xfrm>
                  <a:off x="5876116" y="3922552"/>
                  <a:ext cx="48857" cy="81430"/>
                </a:xfrm>
                <a:custGeom>
                  <a:avLst/>
                  <a:gdLst>
                    <a:gd name="T0" fmla="*/ 3175 w 27"/>
                    <a:gd name="T1" fmla="*/ 71438 h 45"/>
                    <a:gd name="T2" fmla="*/ 36512 w 27"/>
                    <a:gd name="T3" fmla="*/ 50800 h 45"/>
                    <a:gd name="T4" fmla="*/ 42862 w 27"/>
                    <a:gd name="T5" fmla="*/ 0 h 45"/>
                    <a:gd name="T6" fmla="*/ 0 w 27"/>
                    <a:gd name="T7" fmla="*/ 22225 h 45"/>
                    <a:gd name="T8" fmla="*/ 3175 w 27"/>
                    <a:gd name="T9" fmla="*/ 71438 h 45"/>
                    <a:gd name="T10" fmla="*/ 3175 w 27"/>
                    <a:gd name="T11" fmla="*/ 71438 h 45"/>
                    <a:gd name="T12" fmla="*/ 0 60000 65536"/>
                    <a:gd name="T13" fmla="*/ 0 60000 65536"/>
                    <a:gd name="T14" fmla="*/ 0 60000 65536"/>
                    <a:gd name="T15" fmla="*/ 0 60000 65536"/>
                    <a:gd name="T16" fmla="*/ 0 60000 65536"/>
                    <a:gd name="T17" fmla="*/ 0 60000 65536"/>
                    <a:gd name="T18" fmla="*/ 0 w 27"/>
                    <a:gd name="T19" fmla="*/ 0 h 45"/>
                    <a:gd name="T20" fmla="*/ 27 w 27"/>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7" h="45">
                      <a:moveTo>
                        <a:pt x="2" y="45"/>
                      </a:moveTo>
                      <a:lnTo>
                        <a:pt x="23" y="32"/>
                      </a:lnTo>
                      <a:lnTo>
                        <a:pt x="27" y="0"/>
                      </a:lnTo>
                      <a:lnTo>
                        <a:pt x="0" y="14"/>
                      </a:lnTo>
                      <a:lnTo>
                        <a:pt x="2" y="4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1" name="Freeform 28">
                  <a:extLst>
                    <a:ext uri="{FF2B5EF4-FFF2-40B4-BE49-F238E27FC236}">
                      <a16:creationId xmlns:a16="http://schemas.microsoft.com/office/drawing/2014/main" id="{EBFDCA04-DC72-44B3-84DB-F59393C4833E}"/>
                    </a:ext>
                  </a:extLst>
                </p:cNvPr>
                <p:cNvSpPr>
                  <a:spLocks/>
                </p:cNvSpPr>
                <p:nvPr/>
              </p:nvSpPr>
              <p:spPr bwMode="auto">
                <a:xfrm>
                  <a:off x="5858021" y="3882742"/>
                  <a:ext cx="66952" cy="65143"/>
                </a:xfrm>
                <a:custGeom>
                  <a:avLst/>
                  <a:gdLst>
                    <a:gd name="T0" fmla="*/ 58737 w 37"/>
                    <a:gd name="T1" fmla="*/ 0 h 36"/>
                    <a:gd name="T2" fmla="*/ 28575 w 37"/>
                    <a:gd name="T3" fmla="*/ 6350 h 36"/>
                    <a:gd name="T4" fmla="*/ 0 w 37"/>
                    <a:gd name="T5" fmla="*/ 38100 h 36"/>
                    <a:gd name="T6" fmla="*/ 15875 w 37"/>
                    <a:gd name="T7" fmla="*/ 57150 h 36"/>
                    <a:gd name="T8" fmla="*/ 58737 w 37"/>
                    <a:gd name="T9" fmla="*/ 34925 h 36"/>
                    <a:gd name="T10" fmla="*/ 58737 w 37"/>
                    <a:gd name="T11" fmla="*/ 0 h 36"/>
                    <a:gd name="T12" fmla="*/ 58737 w 37"/>
                    <a:gd name="T13" fmla="*/ 0 h 36"/>
                    <a:gd name="T14" fmla="*/ 0 60000 65536"/>
                    <a:gd name="T15" fmla="*/ 0 60000 65536"/>
                    <a:gd name="T16" fmla="*/ 0 60000 65536"/>
                    <a:gd name="T17" fmla="*/ 0 60000 65536"/>
                    <a:gd name="T18" fmla="*/ 0 60000 65536"/>
                    <a:gd name="T19" fmla="*/ 0 60000 65536"/>
                    <a:gd name="T20" fmla="*/ 0 60000 65536"/>
                    <a:gd name="T21" fmla="*/ 0 w 37"/>
                    <a:gd name="T22" fmla="*/ 0 h 36"/>
                    <a:gd name="T23" fmla="*/ 37 w 37"/>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36">
                      <a:moveTo>
                        <a:pt x="37" y="0"/>
                      </a:moveTo>
                      <a:lnTo>
                        <a:pt x="18" y="4"/>
                      </a:lnTo>
                      <a:lnTo>
                        <a:pt x="0" y="24"/>
                      </a:lnTo>
                      <a:lnTo>
                        <a:pt x="10" y="36"/>
                      </a:lnTo>
                      <a:lnTo>
                        <a:pt x="37" y="22"/>
                      </a:lnTo>
                      <a:lnTo>
                        <a:pt x="3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2" name="Freeform 29">
                  <a:extLst>
                    <a:ext uri="{FF2B5EF4-FFF2-40B4-BE49-F238E27FC236}">
                      <a16:creationId xmlns:a16="http://schemas.microsoft.com/office/drawing/2014/main" id="{D69E8EBD-393A-4F40-A07B-A5862357DD2C}"/>
                    </a:ext>
                  </a:extLst>
                </p:cNvPr>
                <p:cNvSpPr>
                  <a:spLocks/>
                </p:cNvSpPr>
                <p:nvPr/>
              </p:nvSpPr>
              <p:spPr bwMode="auto">
                <a:xfrm>
                  <a:off x="5886973" y="3712646"/>
                  <a:ext cx="162858" cy="177334"/>
                </a:xfrm>
                <a:custGeom>
                  <a:avLst/>
                  <a:gdLst>
                    <a:gd name="T0" fmla="*/ 142875 w 90"/>
                    <a:gd name="T1" fmla="*/ 68263 h 98"/>
                    <a:gd name="T2" fmla="*/ 127000 w 90"/>
                    <a:gd name="T3" fmla="*/ 0 h 98"/>
                    <a:gd name="T4" fmla="*/ 36512 w 90"/>
                    <a:gd name="T5" fmla="*/ 6350 h 98"/>
                    <a:gd name="T6" fmla="*/ 52388 w 90"/>
                    <a:gd name="T7" fmla="*/ 49212 h 98"/>
                    <a:gd name="T8" fmla="*/ 0 w 90"/>
                    <a:gd name="T9" fmla="*/ 112713 h 98"/>
                    <a:gd name="T10" fmla="*/ 3175 w 90"/>
                    <a:gd name="T11" fmla="*/ 155575 h 98"/>
                    <a:gd name="T12" fmla="*/ 30163 w 90"/>
                    <a:gd name="T13" fmla="*/ 149225 h 98"/>
                    <a:gd name="T14" fmla="*/ 65088 w 90"/>
                    <a:gd name="T15" fmla="*/ 149225 h 98"/>
                    <a:gd name="T16" fmla="*/ 74612 w 90"/>
                    <a:gd name="T17" fmla="*/ 122238 h 98"/>
                    <a:gd name="T18" fmla="*/ 112713 w 90"/>
                    <a:gd name="T19" fmla="*/ 90487 h 98"/>
                    <a:gd name="T20" fmla="*/ 127000 w 90"/>
                    <a:gd name="T21" fmla="*/ 115888 h 98"/>
                    <a:gd name="T22" fmla="*/ 142875 w 90"/>
                    <a:gd name="T23" fmla="*/ 68263 h 98"/>
                    <a:gd name="T24" fmla="*/ 142875 w 90"/>
                    <a:gd name="T25" fmla="*/ 68263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0"/>
                    <a:gd name="T40" fmla="*/ 0 h 98"/>
                    <a:gd name="T41" fmla="*/ 90 w 90"/>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0" h="98">
                      <a:moveTo>
                        <a:pt x="90" y="43"/>
                      </a:moveTo>
                      <a:lnTo>
                        <a:pt x="80" y="0"/>
                      </a:lnTo>
                      <a:lnTo>
                        <a:pt x="23" y="4"/>
                      </a:lnTo>
                      <a:lnTo>
                        <a:pt x="33" y="31"/>
                      </a:lnTo>
                      <a:lnTo>
                        <a:pt x="0" y="71"/>
                      </a:lnTo>
                      <a:lnTo>
                        <a:pt x="2" y="98"/>
                      </a:lnTo>
                      <a:lnTo>
                        <a:pt x="19" y="94"/>
                      </a:lnTo>
                      <a:lnTo>
                        <a:pt x="41" y="94"/>
                      </a:lnTo>
                      <a:lnTo>
                        <a:pt x="47" y="77"/>
                      </a:lnTo>
                      <a:lnTo>
                        <a:pt x="71" y="57"/>
                      </a:lnTo>
                      <a:lnTo>
                        <a:pt x="80" y="73"/>
                      </a:lnTo>
                      <a:lnTo>
                        <a:pt x="90" y="4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3" name="Freeform 32">
                  <a:extLst>
                    <a:ext uri="{FF2B5EF4-FFF2-40B4-BE49-F238E27FC236}">
                      <a16:creationId xmlns:a16="http://schemas.microsoft.com/office/drawing/2014/main" id="{5C19B8FC-C9AA-4F64-8805-D2FB559B2F7E}"/>
                    </a:ext>
                  </a:extLst>
                </p:cNvPr>
                <p:cNvSpPr>
                  <a:spLocks/>
                </p:cNvSpPr>
                <p:nvPr/>
              </p:nvSpPr>
              <p:spPr bwMode="auto">
                <a:xfrm>
                  <a:off x="5369447" y="3044930"/>
                  <a:ext cx="323906" cy="546479"/>
                </a:xfrm>
                <a:custGeom>
                  <a:avLst/>
                  <a:gdLst>
                    <a:gd name="T0" fmla="*/ 61912 w 179"/>
                    <a:gd name="T1" fmla="*/ 0 h 302"/>
                    <a:gd name="T2" fmla="*/ 34925 w 179"/>
                    <a:gd name="T3" fmla="*/ 12700 h 302"/>
                    <a:gd name="T4" fmla="*/ 34925 w 179"/>
                    <a:gd name="T5" fmla="*/ 50800 h 302"/>
                    <a:gd name="T6" fmla="*/ 61912 w 179"/>
                    <a:gd name="T7" fmla="*/ 96837 h 302"/>
                    <a:gd name="T8" fmla="*/ 44450 w 179"/>
                    <a:gd name="T9" fmla="*/ 119063 h 302"/>
                    <a:gd name="T10" fmla="*/ 44450 w 179"/>
                    <a:gd name="T11" fmla="*/ 192087 h 302"/>
                    <a:gd name="T12" fmla="*/ 19050 w 179"/>
                    <a:gd name="T13" fmla="*/ 228600 h 302"/>
                    <a:gd name="T14" fmla="*/ 0 w 179"/>
                    <a:gd name="T15" fmla="*/ 285750 h 302"/>
                    <a:gd name="T16" fmla="*/ 34925 w 179"/>
                    <a:gd name="T17" fmla="*/ 309562 h 302"/>
                    <a:gd name="T18" fmla="*/ 55562 w 179"/>
                    <a:gd name="T19" fmla="*/ 398462 h 302"/>
                    <a:gd name="T20" fmla="*/ 19050 w 179"/>
                    <a:gd name="T21" fmla="*/ 409575 h 302"/>
                    <a:gd name="T22" fmla="*/ 50800 w 179"/>
                    <a:gd name="T23" fmla="*/ 479425 h 302"/>
                    <a:gd name="T24" fmla="*/ 147637 w 179"/>
                    <a:gd name="T25" fmla="*/ 444500 h 302"/>
                    <a:gd name="T26" fmla="*/ 147637 w 179"/>
                    <a:gd name="T27" fmla="*/ 434975 h 302"/>
                    <a:gd name="T28" fmla="*/ 177800 w 179"/>
                    <a:gd name="T29" fmla="*/ 431800 h 302"/>
                    <a:gd name="T30" fmla="*/ 219075 w 179"/>
                    <a:gd name="T31" fmla="*/ 388937 h 302"/>
                    <a:gd name="T32" fmla="*/ 254000 w 179"/>
                    <a:gd name="T33" fmla="*/ 373062 h 302"/>
                    <a:gd name="T34" fmla="*/ 228600 w 179"/>
                    <a:gd name="T35" fmla="*/ 315912 h 302"/>
                    <a:gd name="T36" fmla="*/ 241300 w 179"/>
                    <a:gd name="T37" fmla="*/ 273050 h 302"/>
                    <a:gd name="T38" fmla="*/ 284162 w 179"/>
                    <a:gd name="T39" fmla="*/ 228600 h 302"/>
                    <a:gd name="T40" fmla="*/ 284162 w 179"/>
                    <a:gd name="T41" fmla="*/ 119063 h 302"/>
                    <a:gd name="T42" fmla="*/ 61912 w 179"/>
                    <a:gd name="T43" fmla="*/ 0 h 302"/>
                    <a:gd name="T44" fmla="*/ 61912 w 179"/>
                    <a:gd name="T45" fmla="*/ 0 h 30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9"/>
                    <a:gd name="T70" fmla="*/ 0 h 302"/>
                    <a:gd name="T71" fmla="*/ 179 w 179"/>
                    <a:gd name="T72" fmla="*/ 302 h 30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9" h="302">
                      <a:moveTo>
                        <a:pt x="39" y="0"/>
                      </a:moveTo>
                      <a:lnTo>
                        <a:pt x="22" y="8"/>
                      </a:lnTo>
                      <a:lnTo>
                        <a:pt x="22" y="32"/>
                      </a:lnTo>
                      <a:lnTo>
                        <a:pt x="39" y="61"/>
                      </a:lnTo>
                      <a:lnTo>
                        <a:pt x="28" y="75"/>
                      </a:lnTo>
                      <a:lnTo>
                        <a:pt x="28" y="121"/>
                      </a:lnTo>
                      <a:lnTo>
                        <a:pt x="12" y="144"/>
                      </a:lnTo>
                      <a:lnTo>
                        <a:pt x="0" y="180"/>
                      </a:lnTo>
                      <a:lnTo>
                        <a:pt x="22" y="195"/>
                      </a:lnTo>
                      <a:lnTo>
                        <a:pt x="35" y="251"/>
                      </a:lnTo>
                      <a:lnTo>
                        <a:pt x="12" y="258"/>
                      </a:lnTo>
                      <a:lnTo>
                        <a:pt x="32" y="302"/>
                      </a:lnTo>
                      <a:lnTo>
                        <a:pt x="93" y="280"/>
                      </a:lnTo>
                      <a:lnTo>
                        <a:pt x="93" y="274"/>
                      </a:lnTo>
                      <a:lnTo>
                        <a:pt x="112" y="272"/>
                      </a:lnTo>
                      <a:lnTo>
                        <a:pt x="138" y="245"/>
                      </a:lnTo>
                      <a:lnTo>
                        <a:pt x="160" y="235"/>
                      </a:lnTo>
                      <a:lnTo>
                        <a:pt x="144" y="199"/>
                      </a:lnTo>
                      <a:lnTo>
                        <a:pt x="152" y="172"/>
                      </a:lnTo>
                      <a:lnTo>
                        <a:pt x="179" y="144"/>
                      </a:lnTo>
                      <a:lnTo>
                        <a:pt x="179" y="75"/>
                      </a:lnTo>
                      <a:lnTo>
                        <a:pt x="39"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4" name="Freeform 33">
                  <a:extLst>
                    <a:ext uri="{FF2B5EF4-FFF2-40B4-BE49-F238E27FC236}">
                      <a16:creationId xmlns:a16="http://schemas.microsoft.com/office/drawing/2014/main" id="{E37896B4-6940-4951-AADE-8227EB14A63D}"/>
                    </a:ext>
                  </a:extLst>
                </p:cNvPr>
                <p:cNvSpPr>
                  <a:spLocks/>
                </p:cNvSpPr>
                <p:nvPr/>
              </p:nvSpPr>
              <p:spPr bwMode="auto">
                <a:xfrm>
                  <a:off x="5391162" y="3470169"/>
                  <a:ext cx="412573" cy="275049"/>
                </a:xfrm>
                <a:custGeom>
                  <a:avLst/>
                  <a:gdLst>
                    <a:gd name="T0" fmla="*/ 361950 w 228"/>
                    <a:gd name="T1" fmla="*/ 165100 h 152"/>
                    <a:gd name="T2" fmla="*/ 303213 w 228"/>
                    <a:gd name="T3" fmla="*/ 90487 h 152"/>
                    <a:gd name="T4" fmla="*/ 280988 w 228"/>
                    <a:gd name="T5" fmla="*/ 87312 h 152"/>
                    <a:gd name="T6" fmla="*/ 234950 w 228"/>
                    <a:gd name="T7" fmla="*/ 0 h 152"/>
                    <a:gd name="T8" fmla="*/ 200025 w 228"/>
                    <a:gd name="T9" fmla="*/ 15875 h 152"/>
                    <a:gd name="T10" fmla="*/ 158750 w 228"/>
                    <a:gd name="T11" fmla="*/ 58738 h 152"/>
                    <a:gd name="T12" fmla="*/ 128588 w 228"/>
                    <a:gd name="T13" fmla="*/ 61912 h 152"/>
                    <a:gd name="T14" fmla="*/ 128588 w 228"/>
                    <a:gd name="T15" fmla="*/ 71437 h 152"/>
                    <a:gd name="T16" fmla="*/ 31750 w 228"/>
                    <a:gd name="T17" fmla="*/ 106363 h 152"/>
                    <a:gd name="T18" fmla="*/ 0 w 228"/>
                    <a:gd name="T19" fmla="*/ 177800 h 152"/>
                    <a:gd name="T20" fmla="*/ 3175 w 228"/>
                    <a:gd name="T21" fmla="*/ 215900 h 152"/>
                    <a:gd name="T22" fmla="*/ 55563 w 228"/>
                    <a:gd name="T23" fmla="*/ 241300 h 152"/>
                    <a:gd name="T24" fmla="*/ 109538 w 228"/>
                    <a:gd name="T25" fmla="*/ 222250 h 152"/>
                    <a:gd name="T26" fmla="*/ 155575 w 228"/>
                    <a:gd name="T27" fmla="*/ 177800 h 152"/>
                    <a:gd name="T28" fmla="*/ 206375 w 228"/>
                    <a:gd name="T29" fmla="*/ 203200 h 152"/>
                    <a:gd name="T30" fmla="*/ 344488 w 228"/>
                    <a:gd name="T31" fmla="*/ 177800 h 152"/>
                    <a:gd name="T32" fmla="*/ 361950 w 228"/>
                    <a:gd name="T33" fmla="*/ 165100 h 152"/>
                    <a:gd name="T34" fmla="*/ 361950 w 228"/>
                    <a:gd name="T35" fmla="*/ 165100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8"/>
                    <a:gd name="T55" fmla="*/ 0 h 152"/>
                    <a:gd name="T56" fmla="*/ 228 w 228"/>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8" h="152">
                      <a:moveTo>
                        <a:pt x="228" y="104"/>
                      </a:moveTo>
                      <a:lnTo>
                        <a:pt x="191" y="57"/>
                      </a:lnTo>
                      <a:lnTo>
                        <a:pt x="177" y="55"/>
                      </a:lnTo>
                      <a:lnTo>
                        <a:pt x="148" y="0"/>
                      </a:lnTo>
                      <a:lnTo>
                        <a:pt x="126" y="10"/>
                      </a:lnTo>
                      <a:lnTo>
                        <a:pt x="100" y="37"/>
                      </a:lnTo>
                      <a:lnTo>
                        <a:pt x="81" y="39"/>
                      </a:lnTo>
                      <a:lnTo>
                        <a:pt x="81" y="45"/>
                      </a:lnTo>
                      <a:lnTo>
                        <a:pt x="20" y="67"/>
                      </a:lnTo>
                      <a:lnTo>
                        <a:pt x="0" y="112"/>
                      </a:lnTo>
                      <a:lnTo>
                        <a:pt x="2" y="136"/>
                      </a:lnTo>
                      <a:lnTo>
                        <a:pt x="35" y="152"/>
                      </a:lnTo>
                      <a:lnTo>
                        <a:pt x="69" y="140"/>
                      </a:lnTo>
                      <a:lnTo>
                        <a:pt x="98" y="112"/>
                      </a:lnTo>
                      <a:lnTo>
                        <a:pt x="130" y="128"/>
                      </a:lnTo>
                      <a:lnTo>
                        <a:pt x="217" y="112"/>
                      </a:lnTo>
                      <a:lnTo>
                        <a:pt x="228" y="10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5" name="Freeform 34">
                  <a:extLst>
                    <a:ext uri="{FF2B5EF4-FFF2-40B4-BE49-F238E27FC236}">
                      <a16:creationId xmlns:a16="http://schemas.microsoft.com/office/drawing/2014/main" id="{4E59F423-83C4-4481-B6CC-B8525504AC11}"/>
                    </a:ext>
                  </a:extLst>
                </p:cNvPr>
                <p:cNvSpPr>
                  <a:spLocks/>
                </p:cNvSpPr>
                <p:nvPr/>
              </p:nvSpPr>
              <p:spPr bwMode="auto">
                <a:xfrm>
                  <a:off x="5204779" y="3397788"/>
                  <a:ext cx="249715" cy="389050"/>
                </a:xfrm>
                <a:custGeom>
                  <a:avLst/>
                  <a:gdLst>
                    <a:gd name="T0" fmla="*/ 179387 w 138"/>
                    <a:gd name="T1" fmla="*/ 0 h 215"/>
                    <a:gd name="T2" fmla="*/ 150812 w 138"/>
                    <a:gd name="T3" fmla="*/ 19050 h 215"/>
                    <a:gd name="T4" fmla="*/ 153987 w 138"/>
                    <a:gd name="T5" fmla="*/ 44450 h 215"/>
                    <a:gd name="T6" fmla="*/ 128587 w 138"/>
                    <a:gd name="T7" fmla="*/ 88900 h 215"/>
                    <a:gd name="T8" fmla="*/ 82550 w 138"/>
                    <a:gd name="T9" fmla="*/ 201613 h 215"/>
                    <a:gd name="T10" fmla="*/ 50800 w 138"/>
                    <a:gd name="T11" fmla="*/ 188913 h 215"/>
                    <a:gd name="T12" fmla="*/ 22225 w 138"/>
                    <a:gd name="T13" fmla="*/ 201613 h 215"/>
                    <a:gd name="T14" fmla="*/ 0 w 138"/>
                    <a:gd name="T15" fmla="*/ 257175 h 215"/>
                    <a:gd name="T16" fmla="*/ 9525 w 138"/>
                    <a:gd name="T17" fmla="*/ 273050 h 215"/>
                    <a:gd name="T18" fmla="*/ 34925 w 138"/>
                    <a:gd name="T19" fmla="*/ 273050 h 215"/>
                    <a:gd name="T20" fmla="*/ 31750 w 138"/>
                    <a:gd name="T21" fmla="*/ 325438 h 215"/>
                    <a:gd name="T22" fmla="*/ 134937 w 138"/>
                    <a:gd name="T23" fmla="*/ 325438 h 215"/>
                    <a:gd name="T24" fmla="*/ 212725 w 138"/>
                    <a:gd name="T25" fmla="*/ 341313 h 215"/>
                    <a:gd name="T26" fmla="*/ 219075 w 138"/>
                    <a:gd name="T27" fmla="*/ 304800 h 215"/>
                    <a:gd name="T28" fmla="*/ 166687 w 138"/>
                    <a:gd name="T29" fmla="*/ 279400 h 215"/>
                    <a:gd name="T30" fmla="*/ 163512 w 138"/>
                    <a:gd name="T31" fmla="*/ 241300 h 215"/>
                    <a:gd name="T32" fmla="*/ 195262 w 138"/>
                    <a:gd name="T33" fmla="*/ 169863 h 215"/>
                    <a:gd name="T34" fmla="*/ 163512 w 138"/>
                    <a:gd name="T35" fmla="*/ 100013 h 215"/>
                    <a:gd name="T36" fmla="*/ 200025 w 138"/>
                    <a:gd name="T37" fmla="*/ 88900 h 215"/>
                    <a:gd name="T38" fmla="*/ 179387 w 138"/>
                    <a:gd name="T39" fmla="*/ 0 h 215"/>
                    <a:gd name="T40" fmla="*/ 179387 w 138"/>
                    <a:gd name="T41" fmla="*/ 0 h 2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215"/>
                    <a:gd name="T65" fmla="*/ 138 w 138"/>
                    <a:gd name="T66" fmla="*/ 215 h 2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215">
                      <a:moveTo>
                        <a:pt x="113" y="0"/>
                      </a:moveTo>
                      <a:lnTo>
                        <a:pt x="95" y="12"/>
                      </a:lnTo>
                      <a:lnTo>
                        <a:pt x="97" y="28"/>
                      </a:lnTo>
                      <a:lnTo>
                        <a:pt x="81" y="56"/>
                      </a:lnTo>
                      <a:lnTo>
                        <a:pt x="52" y="127"/>
                      </a:lnTo>
                      <a:lnTo>
                        <a:pt x="32" y="119"/>
                      </a:lnTo>
                      <a:lnTo>
                        <a:pt x="14" y="127"/>
                      </a:lnTo>
                      <a:lnTo>
                        <a:pt x="0" y="162"/>
                      </a:lnTo>
                      <a:lnTo>
                        <a:pt x="6" y="172"/>
                      </a:lnTo>
                      <a:lnTo>
                        <a:pt x="22" y="172"/>
                      </a:lnTo>
                      <a:lnTo>
                        <a:pt x="20" y="205"/>
                      </a:lnTo>
                      <a:lnTo>
                        <a:pt x="85" y="205"/>
                      </a:lnTo>
                      <a:lnTo>
                        <a:pt x="134" y="215"/>
                      </a:lnTo>
                      <a:lnTo>
                        <a:pt x="138" y="192"/>
                      </a:lnTo>
                      <a:lnTo>
                        <a:pt x="105" y="176"/>
                      </a:lnTo>
                      <a:lnTo>
                        <a:pt x="103" y="152"/>
                      </a:lnTo>
                      <a:lnTo>
                        <a:pt x="123" y="107"/>
                      </a:lnTo>
                      <a:lnTo>
                        <a:pt x="103" y="63"/>
                      </a:lnTo>
                      <a:lnTo>
                        <a:pt x="126" y="56"/>
                      </a:lnTo>
                      <a:lnTo>
                        <a:pt x="113"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6" name="Freeform 35">
                  <a:extLst>
                    <a:ext uri="{FF2B5EF4-FFF2-40B4-BE49-F238E27FC236}">
                      <a16:creationId xmlns:a16="http://schemas.microsoft.com/office/drawing/2014/main" id="{BC3F3C87-A2F2-436F-9B64-D4BA24C29959}"/>
                    </a:ext>
                  </a:extLst>
                </p:cNvPr>
                <p:cNvSpPr>
                  <a:spLocks/>
                </p:cNvSpPr>
                <p:nvPr/>
              </p:nvSpPr>
              <p:spPr bwMode="auto">
                <a:xfrm>
                  <a:off x="5027445" y="3377883"/>
                  <a:ext cx="352859" cy="313048"/>
                </a:xfrm>
                <a:custGeom>
                  <a:avLst/>
                  <a:gdLst>
                    <a:gd name="T0" fmla="*/ 228600 w 195"/>
                    <a:gd name="T1" fmla="*/ 6350 h 173"/>
                    <a:gd name="T2" fmla="*/ 200025 w 195"/>
                    <a:gd name="T3" fmla="*/ 17462 h 173"/>
                    <a:gd name="T4" fmla="*/ 174625 w 195"/>
                    <a:gd name="T5" fmla="*/ 39687 h 173"/>
                    <a:gd name="T6" fmla="*/ 138113 w 195"/>
                    <a:gd name="T7" fmla="*/ 14287 h 173"/>
                    <a:gd name="T8" fmla="*/ 122238 w 195"/>
                    <a:gd name="T9" fmla="*/ 23812 h 173"/>
                    <a:gd name="T10" fmla="*/ 68263 w 195"/>
                    <a:gd name="T11" fmla="*/ 0 h 173"/>
                    <a:gd name="T12" fmla="*/ 34925 w 195"/>
                    <a:gd name="T13" fmla="*/ 17462 h 173"/>
                    <a:gd name="T14" fmla="*/ 22225 w 195"/>
                    <a:gd name="T15" fmla="*/ 58737 h 173"/>
                    <a:gd name="T16" fmla="*/ 31750 w 195"/>
                    <a:gd name="T17" fmla="*/ 90487 h 173"/>
                    <a:gd name="T18" fmla="*/ 0 w 195"/>
                    <a:gd name="T19" fmla="*/ 161925 h 173"/>
                    <a:gd name="T20" fmla="*/ 0 w 195"/>
                    <a:gd name="T21" fmla="*/ 215900 h 173"/>
                    <a:gd name="T22" fmla="*/ 52388 w 195"/>
                    <a:gd name="T23" fmla="*/ 230187 h 173"/>
                    <a:gd name="T24" fmla="*/ 84138 w 195"/>
                    <a:gd name="T25" fmla="*/ 271462 h 173"/>
                    <a:gd name="T26" fmla="*/ 155575 w 195"/>
                    <a:gd name="T27" fmla="*/ 274637 h 173"/>
                    <a:gd name="T28" fmla="*/ 177800 w 195"/>
                    <a:gd name="T29" fmla="*/ 219075 h 173"/>
                    <a:gd name="T30" fmla="*/ 206375 w 195"/>
                    <a:gd name="T31" fmla="*/ 206375 h 173"/>
                    <a:gd name="T32" fmla="*/ 238125 w 195"/>
                    <a:gd name="T33" fmla="*/ 219075 h 173"/>
                    <a:gd name="T34" fmla="*/ 284163 w 195"/>
                    <a:gd name="T35" fmla="*/ 106362 h 173"/>
                    <a:gd name="T36" fmla="*/ 309563 w 195"/>
                    <a:gd name="T37" fmla="*/ 61912 h 173"/>
                    <a:gd name="T38" fmla="*/ 306388 w 195"/>
                    <a:gd name="T39" fmla="*/ 36512 h 173"/>
                    <a:gd name="T40" fmla="*/ 284163 w 195"/>
                    <a:gd name="T41" fmla="*/ 17462 h 173"/>
                    <a:gd name="T42" fmla="*/ 265113 w 195"/>
                    <a:gd name="T43" fmla="*/ 26987 h 173"/>
                    <a:gd name="T44" fmla="*/ 228600 w 195"/>
                    <a:gd name="T45" fmla="*/ 6350 h 173"/>
                    <a:gd name="T46" fmla="*/ 228600 w 195"/>
                    <a:gd name="T47" fmla="*/ 6350 h 1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5"/>
                    <a:gd name="T73" fmla="*/ 0 h 173"/>
                    <a:gd name="T74" fmla="*/ 195 w 195"/>
                    <a:gd name="T75" fmla="*/ 173 h 1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5" h="173">
                      <a:moveTo>
                        <a:pt x="144" y="4"/>
                      </a:moveTo>
                      <a:lnTo>
                        <a:pt x="126" y="11"/>
                      </a:lnTo>
                      <a:lnTo>
                        <a:pt x="110" y="25"/>
                      </a:lnTo>
                      <a:lnTo>
                        <a:pt x="87" y="9"/>
                      </a:lnTo>
                      <a:lnTo>
                        <a:pt x="77" y="15"/>
                      </a:lnTo>
                      <a:lnTo>
                        <a:pt x="43" y="0"/>
                      </a:lnTo>
                      <a:lnTo>
                        <a:pt x="22" y="11"/>
                      </a:lnTo>
                      <a:lnTo>
                        <a:pt x="14" y="37"/>
                      </a:lnTo>
                      <a:lnTo>
                        <a:pt x="20" y="57"/>
                      </a:lnTo>
                      <a:lnTo>
                        <a:pt x="0" y="102"/>
                      </a:lnTo>
                      <a:lnTo>
                        <a:pt x="0" y="136"/>
                      </a:lnTo>
                      <a:lnTo>
                        <a:pt x="33" y="145"/>
                      </a:lnTo>
                      <a:lnTo>
                        <a:pt x="53" y="171"/>
                      </a:lnTo>
                      <a:lnTo>
                        <a:pt x="98" y="173"/>
                      </a:lnTo>
                      <a:lnTo>
                        <a:pt x="112" y="138"/>
                      </a:lnTo>
                      <a:lnTo>
                        <a:pt x="130" y="130"/>
                      </a:lnTo>
                      <a:lnTo>
                        <a:pt x="150" y="138"/>
                      </a:lnTo>
                      <a:lnTo>
                        <a:pt x="179" y="67"/>
                      </a:lnTo>
                      <a:lnTo>
                        <a:pt x="195" y="39"/>
                      </a:lnTo>
                      <a:lnTo>
                        <a:pt x="193" y="23"/>
                      </a:lnTo>
                      <a:lnTo>
                        <a:pt x="179" y="11"/>
                      </a:lnTo>
                      <a:lnTo>
                        <a:pt x="167" y="17"/>
                      </a:lnTo>
                      <a:lnTo>
                        <a:pt x="144" y="4"/>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7" name="Freeform 36">
                  <a:extLst>
                    <a:ext uri="{FF2B5EF4-FFF2-40B4-BE49-F238E27FC236}">
                      <a16:creationId xmlns:a16="http://schemas.microsoft.com/office/drawing/2014/main" id="{6739522B-A4BF-4BC0-A35D-5310096C8AD3}"/>
                    </a:ext>
                  </a:extLst>
                </p:cNvPr>
                <p:cNvSpPr>
                  <a:spLocks/>
                </p:cNvSpPr>
                <p:nvPr/>
              </p:nvSpPr>
              <p:spPr bwMode="auto">
                <a:xfrm>
                  <a:off x="4969540" y="3426740"/>
                  <a:ext cx="94096" cy="200859"/>
                </a:xfrm>
                <a:custGeom>
                  <a:avLst/>
                  <a:gdLst>
                    <a:gd name="T0" fmla="*/ 19050 w 52"/>
                    <a:gd name="T1" fmla="*/ 25400 h 111"/>
                    <a:gd name="T2" fmla="*/ 0 w 52"/>
                    <a:gd name="T3" fmla="*/ 38100 h 111"/>
                    <a:gd name="T4" fmla="*/ 19050 w 52"/>
                    <a:gd name="T5" fmla="*/ 106363 h 111"/>
                    <a:gd name="T6" fmla="*/ 19050 w 52"/>
                    <a:gd name="T7" fmla="*/ 176213 h 111"/>
                    <a:gd name="T8" fmla="*/ 50800 w 52"/>
                    <a:gd name="T9" fmla="*/ 173038 h 111"/>
                    <a:gd name="T10" fmla="*/ 50800 w 52"/>
                    <a:gd name="T11" fmla="*/ 119063 h 111"/>
                    <a:gd name="T12" fmla="*/ 82550 w 52"/>
                    <a:gd name="T13" fmla="*/ 47625 h 111"/>
                    <a:gd name="T14" fmla="*/ 73025 w 52"/>
                    <a:gd name="T15" fmla="*/ 15875 h 111"/>
                    <a:gd name="T16" fmla="*/ 44450 w 52"/>
                    <a:gd name="T17" fmla="*/ 0 h 111"/>
                    <a:gd name="T18" fmla="*/ 31750 w 52"/>
                    <a:gd name="T19" fmla="*/ 25400 h 111"/>
                    <a:gd name="T20" fmla="*/ 19050 w 52"/>
                    <a:gd name="T21" fmla="*/ 25400 h 111"/>
                    <a:gd name="T22" fmla="*/ 19050 w 52"/>
                    <a:gd name="T23" fmla="*/ 25400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
                    <a:gd name="T37" fmla="*/ 0 h 111"/>
                    <a:gd name="T38" fmla="*/ 52 w 52"/>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 h="111">
                      <a:moveTo>
                        <a:pt x="12" y="16"/>
                      </a:moveTo>
                      <a:lnTo>
                        <a:pt x="0" y="24"/>
                      </a:lnTo>
                      <a:lnTo>
                        <a:pt x="12" y="67"/>
                      </a:lnTo>
                      <a:lnTo>
                        <a:pt x="12" y="111"/>
                      </a:lnTo>
                      <a:lnTo>
                        <a:pt x="32" y="109"/>
                      </a:lnTo>
                      <a:lnTo>
                        <a:pt x="32" y="75"/>
                      </a:lnTo>
                      <a:lnTo>
                        <a:pt x="52" y="30"/>
                      </a:lnTo>
                      <a:lnTo>
                        <a:pt x="46" y="10"/>
                      </a:lnTo>
                      <a:lnTo>
                        <a:pt x="28" y="0"/>
                      </a:lnTo>
                      <a:lnTo>
                        <a:pt x="20" y="16"/>
                      </a:lnTo>
                      <a:lnTo>
                        <a:pt x="12"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8" name="Freeform 37">
                  <a:extLst>
                    <a:ext uri="{FF2B5EF4-FFF2-40B4-BE49-F238E27FC236}">
                      <a16:creationId xmlns:a16="http://schemas.microsoft.com/office/drawing/2014/main" id="{281382B1-F4F1-413D-8C7F-B7D478F50B49}"/>
                    </a:ext>
                  </a:extLst>
                </p:cNvPr>
                <p:cNvSpPr>
                  <a:spLocks/>
                </p:cNvSpPr>
                <p:nvPr/>
              </p:nvSpPr>
              <p:spPr bwMode="auto">
                <a:xfrm>
                  <a:off x="4931540" y="3470169"/>
                  <a:ext cx="59714" cy="166477"/>
                </a:xfrm>
                <a:custGeom>
                  <a:avLst/>
                  <a:gdLst>
                    <a:gd name="T0" fmla="*/ 52387 w 33"/>
                    <a:gd name="T1" fmla="*/ 68263 h 92"/>
                    <a:gd name="T2" fmla="*/ 33337 w 33"/>
                    <a:gd name="T3" fmla="*/ 0 h 92"/>
                    <a:gd name="T4" fmla="*/ 0 w 33"/>
                    <a:gd name="T5" fmla="*/ 0 h 92"/>
                    <a:gd name="T6" fmla="*/ 23812 w 33"/>
                    <a:gd name="T7" fmla="*/ 65088 h 92"/>
                    <a:gd name="T8" fmla="*/ 23812 w 33"/>
                    <a:gd name="T9" fmla="*/ 106363 h 92"/>
                    <a:gd name="T10" fmla="*/ 36512 w 33"/>
                    <a:gd name="T11" fmla="*/ 146050 h 92"/>
                    <a:gd name="T12" fmla="*/ 52387 w 33"/>
                    <a:gd name="T13" fmla="*/ 138113 h 92"/>
                    <a:gd name="T14" fmla="*/ 52387 w 33"/>
                    <a:gd name="T15" fmla="*/ 68263 h 92"/>
                    <a:gd name="T16" fmla="*/ 52387 w 33"/>
                    <a:gd name="T17" fmla="*/ 68263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92"/>
                    <a:gd name="T29" fmla="*/ 33 w 33"/>
                    <a:gd name="T30" fmla="*/ 92 h 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92">
                      <a:moveTo>
                        <a:pt x="33" y="43"/>
                      </a:moveTo>
                      <a:lnTo>
                        <a:pt x="21" y="0"/>
                      </a:lnTo>
                      <a:lnTo>
                        <a:pt x="0" y="0"/>
                      </a:lnTo>
                      <a:lnTo>
                        <a:pt x="15" y="41"/>
                      </a:lnTo>
                      <a:lnTo>
                        <a:pt x="15" y="67"/>
                      </a:lnTo>
                      <a:lnTo>
                        <a:pt x="23" y="92"/>
                      </a:lnTo>
                      <a:lnTo>
                        <a:pt x="33" y="87"/>
                      </a:lnTo>
                      <a:lnTo>
                        <a:pt x="33" y="4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9" name="Freeform 38">
                  <a:extLst>
                    <a:ext uri="{FF2B5EF4-FFF2-40B4-BE49-F238E27FC236}">
                      <a16:creationId xmlns:a16="http://schemas.microsoft.com/office/drawing/2014/main" id="{1DF5BD44-BF77-4C44-99D7-B8A08E999145}"/>
                    </a:ext>
                  </a:extLst>
                </p:cNvPr>
                <p:cNvSpPr>
                  <a:spLocks/>
                </p:cNvSpPr>
                <p:nvPr/>
              </p:nvSpPr>
              <p:spPr bwMode="auto">
                <a:xfrm>
                  <a:off x="4832016" y="3470169"/>
                  <a:ext cx="141143" cy="217144"/>
                </a:xfrm>
                <a:custGeom>
                  <a:avLst/>
                  <a:gdLst>
                    <a:gd name="T0" fmla="*/ 87312 w 78"/>
                    <a:gd name="T1" fmla="*/ 0 h 120"/>
                    <a:gd name="T2" fmla="*/ 14288 w 78"/>
                    <a:gd name="T3" fmla="*/ 0 h 120"/>
                    <a:gd name="T4" fmla="*/ 14288 w 78"/>
                    <a:gd name="T5" fmla="*/ 39688 h 120"/>
                    <a:gd name="T6" fmla="*/ 23812 w 78"/>
                    <a:gd name="T7" fmla="*/ 80963 h 120"/>
                    <a:gd name="T8" fmla="*/ 0 w 78"/>
                    <a:gd name="T9" fmla="*/ 131763 h 120"/>
                    <a:gd name="T10" fmla="*/ 14288 w 78"/>
                    <a:gd name="T11" fmla="*/ 165100 h 120"/>
                    <a:gd name="T12" fmla="*/ 7937 w 78"/>
                    <a:gd name="T13" fmla="*/ 190500 h 120"/>
                    <a:gd name="T14" fmla="*/ 123825 w 78"/>
                    <a:gd name="T15" fmla="*/ 146050 h 120"/>
                    <a:gd name="T16" fmla="*/ 111125 w 78"/>
                    <a:gd name="T17" fmla="*/ 106363 h 120"/>
                    <a:gd name="T18" fmla="*/ 111125 w 78"/>
                    <a:gd name="T19" fmla="*/ 65088 h 120"/>
                    <a:gd name="T20" fmla="*/ 87312 w 78"/>
                    <a:gd name="T21" fmla="*/ 0 h 120"/>
                    <a:gd name="T22" fmla="*/ 87312 w 78"/>
                    <a:gd name="T23" fmla="*/ 0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120"/>
                    <a:gd name="T38" fmla="*/ 78 w 78"/>
                    <a:gd name="T39" fmla="*/ 120 h 1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120">
                      <a:moveTo>
                        <a:pt x="55" y="0"/>
                      </a:moveTo>
                      <a:lnTo>
                        <a:pt x="9" y="0"/>
                      </a:lnTo>
                      <a:lnTo>
                        <a:pt x="9" y="25"/>
                      </a:lnTo>
                      <a:lnTo>
                        <a:pt x="15" y="51"/>
                      </a:lnTo>
                      <a:lnTo>
                        <a:pt x="0" y="83"/>
                      </a:lnTo>
                      <a:lnTo>
                        <a:pt x="9" y="104"/>
                      </a:lnTo>
                      <a:lnTo>
                        <a:pt x="5" y="120"/>
                      </a:lnTo>
                      <a:lnTo>
                        <a:pt x="78" y="92"/>
                      </a:lnTo>
                      <a:lnTo>
                        <a:pt x="70" y="67"/>
                      </a:lnTo>
                      <a:lnTo>
                        <a:pt x="70" y="41"/>
                      </a:lnTo>
                      <a:lnTo>
                        <a:pt x="55"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80" name="Freeform 41">
                  <a:extLst>
                    <a:ext uri="{FF2B5EF4-FFF2-40B4-BE49-F238E27FC236}">
                      <a16:creationId xmlns:a16="http://schemas.microsoft.com/office/drawing/2014/main" id="{29D28149-44F9-48AD-A183-0F81DF9BB315}"/>
                    </a:ext>
                  </a:extLst>
                </p:cNvPr>
                <p:cNvSpPr>
                  <a:spLocks/>
                </p:cNvSpPr>
                <p:nvPr/>
              </p:nvSpPr>
              <p:spPr bwMode="auto">
                <a:xfrm>
                  <a:off x="5170399" y="2556356"/>
                  <a:ext cx="114000" cy="260573"/>
                </a:xfrm>
                <a:custGeom>
                  <a:avLst/>
                  <a:gdLst>
                    <a:gd name="T0" fmla="*/ 61912 w 63"/>
                    <a:gd name="T1" fmla="*/ 31750 h 144"/>
                    <a:gd name="T2" fmla="*/ 61912 w 63"/>
                    <a:gd name="T3" fmla="*/ 15875 h 144"/>
                    <a:gd name="T4" fmla="*/ 26987 w 63"/>
                    <a:gd name="T5" fmla="*/ 0 h 144"/>
                    <a:gd name="T6" fmla="*/ 0 w 63"/>
                    <a:gd name="T7" fmla="*/ 115887 h 144"/>
                    <a:gd name="T8" fmla="*/ 52387 w 63"/>
                    <a:gd name="T9" fmla="*/ 228600 h 144"/>
                    <a:gd name="T10" fmla="*/ 77787 w 63"/>
                    <a:gd name="T11" fmla="*/ 196850 h 144"/>
                    <a:gd name="T12" fmla="*/ 74612 w 63"/>
                    <a:gd name="T13" fmla="*/ 166687 h 144"/>
                    <a:gd name="T14" fmla="*/ 96837 w 63"/>
                    <a:gd name="T15" fmla="*/ 153987 h 144"/>
                    <a:gd name="T16" fmla="*/ 100012 w 63"/>
                    <a:gd name="T17" fmla="*/ 131762 h 144"/>
                    <a:gd name="T18" fmla="*/ 46037 w 63"/>
                    <a:gd name="T19" fmla="*/ 100012 h 144"/>
                    <a:gd name="T20" fmla="*/ 68262 w 63"/>
                    <a:gd name="T21" fmla="*/ 66675 h 144"/>
                    <a:gd name="T22" fmla="*/ 52387 w 63"/>
                    <a:gd name="T23" fmla="*/ 41275 h 144"/>
                    <a:gd name="T24" fmla="*/ 61912 w 63"/>
                    <a:gd name="T25" fmla="*/ 31750 h 144"/>
                    <a:gd name="T26" fmla="*/ 61912 w 63"/>
                    <a:gd name="T27" fmla="*/ 31750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3"/>
                    <a:gd name="T43" fmla="*/ 0 h 144"/>
                    <a:gd name="T44" fmla="*/ 63 w 63"/>
                    <a:gd name="T45" fmla="*/ 144 h 1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3" h="144">
                      <a:moveTo>
                        <a:pt x="39" y="20"/>
                      </a:moveTo>
                      <a:lnTo>
                        <a:pt x="39" y="10"/>
                      </a:lnTo>
                      <a:lnTo>
                        <a:pt x="17" y="0"/>
                      </a:lnTo>
                      <a:lnTo>
                        <a:pt x="0" y="73"/>
                      </a:lnTo>
                      <a:lnTo>
                        <a:pt x="33" y="144"/>
                      </a:lnTo>
                      <a:lnTo>
                        <a:pt x="49" y="124"/>
                      </a:lnTo>
                      <a:lnTo>
                        <a:pt x="47" y="105"/>
                      </a:lnTo>
                      <a:lnTo>
                        <a:pt x="61" y="97"/>
                      </a:lnTo>
                      <a:lnTo>
                        <a:pt x="63" y="83"/>
                      </a:lnTo>
                      <a:lnTo>
                        <a:pt x="29" y="63"/>
                      </a:lnTo>
                      <a:lnTo>
                        <a:pt x="43" y="42"/>
                      </a:lnTo>
                      <a:lnTo>
                        <a:pt x="33" y="26"/>
                      </a:lnTo>
                      <a:lnTo>
                        <a:pt x="39" y="2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81" name="Freeform 42">
                  <a:extLst>
                    <a:ext uri="{FF2B5EF4-FFF2-40B4-BE49-F238E27FC236}">
                      <a16:creationId xmlns:a16="http://schemas.microsoft.com/office/drawing/2014/main" id="{8A839E61-D4B2-4AA7-84E4-DF4E4CECC992}"/>
                    </a:ext>
                  </a:extLst>
                </p:cNvPr>
                <p:cNvSpPr>
                  <a:spLocks/>
                </p:cNvSpPr>
                <p:nvPr/>
              </p:nvSpPr>
              <p:spPr bwMode="auto">
                <a:xfrm>
                  <a:off x="4667349" y="2556356"/>
                  <a:ext cx="631526" cy="638764"/>
                </a:xfrm>
                <a:custGeom>
                  <a:avLst/>
                  <a:gdLst>
                    <a:gd name="T0" fmla="*/ 554037 w 349"/>
                    <a:gd name="T1" fmla="*/ 422275 h 353"/>
                    <a:gd name="T2" fmla="*/ 554037 w 349"/>
                    <a:gd name="T3" fmla="*/ 401637 h 353"/>
                    <a:gd name="T4" fmla="*/ 509587 w 349"/>
                    <a:gd name="T5" fmla="*/ 382587 h 353"/>
                    <a:gd name="T6" fmla="*/ 493712 w 349"/>
                    <a:gd name="T7" fmla="*/ 228600 h 353"/>
                    <a:gd name="T8" fmla="*/ 441325 w 349"/>
                    <a:gd name="T9" fmla="*/ 115887 h 353"/>
                    <a:gd name="T10" fmla="*/ 468312 w 349"/>
                    <a:gd name="T11" fmla="*/ 0 h 353"/>
                    <a:gd name="T12" fmla="*/ 280987 w 349"/>
                    <a:gd name="T13" fmla="*/ 22225 h 353"/>
                    <a:gd name="T14" fmla="*/ 168275 w 349"/>
                    <a:gd name="T15" fmla="*/ 57150 h 353"/>
                    <a:gd name="T16" fmla="*/ 168275 w 349"/>
                    <a:gd name="T17" fmla="*/ 82550 h 353"/>
                    <a:gd name="T18" fmla="*/ 193675 w 349"/>
                    <a:gd name="T19" fmla="*/ 82550 h 353"/>
                    <a:gd name="T20" fmla="*/ 193675 w 349"/>
                    <a:gd name="T21" fmla="*/ 134937 h 353"/>
                    <a:gd name="T22" fmla="*/ 209550 w 349"/>
                    <a:gd name="T23" fmla="*/ 144462 h 353"/>
                    <a:gd name="T24" fmla="*/ 209550 w 349"/>
                    <a:gd name="T25" fmla="*/ 163512 h 353"/>
                    <a:gd name="T26" fmla="*/ 174625 w 349"/>
                    <a:gd name="T27" fmla="*/ 153987 h 353"/>
                    <a:gd name="T28" fmla="*/ 87312 w 349"/>
                    <a:gd name="T29" fmla="*/ 241300 h 353"/>
                    <a:gd name="T30" fmla="*/ 42862 w 349"/>
                    <a:gd name="T31" fmla="*/ 241300 h 353"/>
                    <a:gd name="T32" fmla="*/ 0 w 349"/>
                    <a:gd name="T33" fmla="*/ 266700 h 353"/>
                    <a:gd name="T34" fmla="*/ 0 w 349"/>
                    <a:gd name="T35" fmla="*/ 303212 h 353"/>
                    <a:gd name="T36" fmla="*/ 106362 w 349"/>
                    <a:gd name="T37" fmla="*/ 385762 h 353"/>
                    <a:gd name="T38" fmla="*/ 265112 w 349"/>
                    <a:gd name="T39" fmla="*/ 488950 h 353"/>
                    <a:gd name="T40" fmla="*/ 274637 w 349"/>
                    <a:gd name="T41" fmla="*/ 515937 h 353"/>
                    <a:gd name="T42" fmla="*/ 354012 w 349"/>
                    <a:gd name="T43" fmla="*/ 560387 h 353"/>
                    <a:gd name="T44" fmla="*/ 368300 w 349"/>
                    <a:gd name="T45" fmla="*/ 544512 h 353"/>
                    <a:gd name="T46" fmla="*/ 384175 w 349"/>
                    <a:gd name="T47" fmla="*/ 557212 h 353"/>
                    <a:gd name="T48" fmla="*/ 554037 w 349"/>
                    <a:gd name="T49" fmla="*/ 422275 h 353"/>
                    <a:gd name="T50" fmla="*/ 554037 w 349"/>
                    <a:gd name="T51" fmla="*/ 422275 h 3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49"/>
                    <a:gd name="T79" fmla="*/ 0 h 353"/>
                    <a:gd name="T80" fmla="*/ 349 w 349"/>
                    <a:gd name="T81" fmla="*/ 353 h 3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49" h="353">
                      <a:moveTo>
                        <a:pt x="349" y="266"/>
                      </a:moveTo>
                      <a:lnTo>
                        <a:pt x="349" y="253"/>
                      </a:lnTo>
                      <a:lnTo>
                        <a:pt x="321" y="241"/>
                      </a:lnTo>
                      <a:lnTo>
                        <a:pt x="311" y="144"/>
                      </a:lnTo>
                      <a:lnTo>
                        <a:pt x="278" y="73"/>
                      </a:lnTo>
                      <a:lnTo>
                        <a:pt x="295" y="0"/>
                      </a:lnTo>
                      <a:lnTo>
                        <a:pt x="177" y="14"/>
                      </a:lnTo>
                      <a:lnTo>
                        <a:pt x="106" y="36"/>
                      </a:lnTo>
                      <a:lnTo>
                        <a:pt x="106" y="52"/>
                      </a:lnTo>
                      <a:lnTo>
                        <a:pt x="122" y="52"/>
                      </a:lnTo>
                      <a:lnTo>
                        <a:pt x="122" y="85"/>
                      </a:lnTo>
                      <a:lnTo>
                        <a:pt x="132" y="91"/>
                      </a:lnTo>
                      <a:lnTo>
                        <a:pt x="132" y="103"/>
                      </a:lnTo>
                      <a:lnTo>
                        <a:pt x="110" y="97"/>
                      </a:lnTo>
                      <a:lnTo>
                        <a:pt x="55" y="152"/>
                      </a:lnTo>
                      <a:lnTo>
                        <a:pt x="27" y="152"/>
                      </a:lnTo>
                      <a:lnTo>
                        <a:pt x="0" y="168"/>
                      </a:lnTo>
                      <a:lnTo>
                        <a:pt x="0" y="191"/>
                      </a:lnTo>
                      <a:lnTo>
                        <a:pt x="67" y="243"/>
                      </a:lnTo>
                      <a:lnTo>
                        <a:pt x="167" y="308"/>
                      </a:lnTo>
                      <a:lnTo>
                        <a:pt x="173" y="325"/>
                      </a:lnTo>
                      <a:lnTo>
                        <a:pt x="223" y="353"/>
                      </a:lnTo>
                      <a:lnTo>
                        <a:pt x="232" y="343"/>
                      </a:lnTo>
                      <a:lnTo>
                        <a:pt x="242" y="351"/>
                      </a:lnTo>
                      <a:lnTo>
                        <a:pt x="349" y="26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82" name="Freeform 43">
                  <a:extLst>
                    <a:ext uri="{FF2B5EF4-FFF2-40B4-BE49-F238E27FC236}">
                      <a16:creationId xmlns:a16="http://schemas.microsoft.com/office/drawing/2014/main" id="{270F0510-1BFF-49E1-804C-DA7E54B26D81}"/>
                    </a:ext>
                  </a:extLst>
                </p:cNvPr>
                <p:cNvSpPr>
                  <a:spLocks/>
                </p:cNvSpPr>
                <p:nvPr/>
              </p:nvSpPr>
              <p:spPr bwMode="auto">
                <a:xfrm>
                  <a:off x="4517157" y="2610642"/>
                  <a:ext cx="389050" cy="291334"/>
                </a:xfrm>
                <a:custGeom>
                  <a:avLst/>
                  <a:gdLst>
                    <a:gd name="T0" fmla="*/ 300038 w 215"/>
                    <a:gd name="T1" fmla="*/ 34925 h 161"/>
                    <a:gd name="T2" fmla="*/ 300038 w 215"/>
                    <a:gd name="T3" fmla="*/ 9525 h 161"/>
                    <a:gd name="T4" fmla="*/ 219075 w 215"/>
                    <a:gd name="T5" fmla="*/ 9525 h 161"/>
                    <a:gd name="T6" fmla="*/ 209550 w 215"/>
                    <a:gd name="T7" fmla="*/ 0 h 161"/>
                    <a:gd name="T8" fmla="*/ 174625 w 215"/>
                    <a:gd name="T9" fmla="*/ 71437 h 161"/>
                    <a:gd name="T10" fmla="*/ 131763 w 215"/>
                    <a:gd name="T11" fmla="*/ 80962 h 161"/>
                    <a:gd name="T12" fmla="*/ 103188 w 215"/>
                    <a:gd name="T13" fmla="*/ 96837 h 161"/>
                    <a:gd name="T14" fmla="*/ 96838 w 215"/>
                    <a:gd name="T15" fmla="*/ 96837 h 161"/>
                    <a:gd name="T16" fmla="*/ 96838 w 215"/>
                    <a:gd name="T17" fmla="*/ 187325 h 161"/>
                    <a:gd name="T18" fmla="*/ 50800 w 215"/>
                    <a:gd name="T19" fmla="*/ 219075 h 161"/>
                    <a:gd name="T20" fmla="*/ 50800 w 215"/>
                    <a:gd name="T21" fmla="*/ 238125 h 161"/>
                    <a:gd name="T22" fmla="*/ 0 w 215"/>
                    <a:gd name="T23" fmla="*/ 255587 h 161"/>
                    <a:gd name="T24" fmla="*/ 131763 w 215"/>
                    <a:gd name="T25" fmla="*/ 255587 h 161"/>
                    <a:gd name="T26" fmla="*/ 131763 w 215"/>
                    <a:gd name="T27" fmla="*/ 219075 h 161"/>
                    <a:gd name="T28" fmla="*/ 174625 w 215"/>
                    <a:gd name="T29" fmla="*/ 193675 h 161"/>
                    <a:gd name="T30" fmla="*/ 219075 w 215"/>
                    <a:gd name="T31" fmla="*/ 193675 h 161"/>
                    <a:gd name="T32" fmla="*/ 306388 w 215"/>
                    <a:gd name="T33" fmla="*/ 106362 h 161"/>
                    <a:gd name="T34" fmla="*/ 341313 w 215"/>
                    <a:gd name="T35" fmla="*/ 115887 h 161"/>
                    <a:gd name="T36" fmla="*/ 341313 w 215"/>
                    <a:gd name="T37" fmla="*/ 96837 h 161"/>
                    <a:gd name="T38" fmla="*/ 325438 w 215"/>
                    <a:gd name="T39" fmla="*/ 87312 h 161"/>
                    <a:gd name="T40" fmla="*/ 325438 w 215"/>
                    <a:gd name="T41" fmla="*/ 34925 h 161"/>
                    <a:gd name="T42" fmla="*/ 300038 w 215"/>
                    <a:gd name="T43" fmla="*/ 34925 h 161"/>
                    <a:gd name="T44" fmla="*/ 300038 w 215"/>
                    <a:gd name="T45" fmla="*/ 34925 h 1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5"/>
                    <a:gd name="T70" fmla="*/ 0 h 161"/>
                    <a:gd name="T71" fmla="*/ 215 w 215"/>
                    <a:gd name="T72" fmla="*/ 161 h 1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5" h="161">
                      <a:moveTo>
                        <a:pt x="189" y="22"/>
                      </a:moveTo>
                      <a:lnTo>
                        <a:pt x="189" y="6"/>
                      </a:lnTo>
                      <a:lnTo>
                        <a:pt x="138" y="6"/>
                      </a:lnTo>
                      <a:lnTo>
                        <a:pt x="132" y="0"/>
                      </a:lnTo>
                      <a:lnTo>
                        <a:pt x="110" y="45"/>
                      </a:lnTo>
                      <a:lnTo>
                        <a:pt x="83" y="51"/>
                      </a:lnTo>
                      <a:lnTo>
                        <a:pt x="65" y="61"/>
                      </a:lnTo>
                      <a:lnTo>
                        <a:pt x="61" y="61"/>
                      </a:lnTo>
                      <a:lnTo>
                        <a:pt x="61" y="118"/>
                      </a:lnTo>
                      <a:lnTo>
                        <a:pt x="32" y="138"/>
                      </a:lnTo>
                      <a:lnTo>
                        <a:pt x="32" y="150"/>
                      </a:lnTo>
                      <a:lnTo>
                        <a:pt x="0" y="161"/>
                      </a:lnTo>
                      <a:lnTo>
                        <a:pt x="83" y="161"/>
                      </a:lnTo>
                      <a:lnTo>
                        <a:pt x="83" y="138"/>
                      </a:lnTo>
                      <a:lnTo>
                        <a:pt x="110" y="122"/>
                      </a:lnTo>
                      <a:lnTo>
                        <a:pt x="138" y="122"/>
                      </a:lnTo>
                      <a:lnTo>
                        <a:pt x="193" y="67"/>
                      </a:lnTo>
                      <a:lnTo>
                        <a:pt x="215" y="73"/>
                      </a:lnTo>
                      <a:lnTo>
                        <a:pt x="215" y="61"/>
                      </a:lnTo>
                      <a:lnTo>
                        <a:pt x="205" y="55"/>
                      </a:lnTo>
                      <a:lnTo>
                        <a:pt x="205" y="22"/>
                      </a:lnTo>
                      <a:lnTo>
                        <a:pt x="189" y="2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83" name="Freeform 44">
                  <a:extLst>
                    <a:ext uri="{FF2B5EF4-FFF2-40B4-BE49-F238E27FC236}">
                      <a16:creationId xmlns:a16="http://schemas.microsoft.com/office/drawing/2014/main" id="{6239FEDC-188D-4948-84EA-BF38855A2D01}"/>
                    </a:ext>
                  </a:extLst>
                </p:cNvPr>
                <p:cNvSpPr>
                  <a:spLocks/>
                </p:cNvSpPr>
                <p:nvPr/>
              </p:nvSpPr>
              <p:spPr bwMode="auto">
                <a:xfrm>
                  <a:off x="4385062" y="2901976"/>
                  <a:ext cx="282287" cy="233430"/>
                </a:xfrm>
                <a:custGeom>
                  <a:avLst/>
                  <a:gdLst>
                    <a:gd name="T0" fmla="*/ 122238 w 156"/>
                    <a:gd name="T1" fmla="*/ 134938 h 129"/>
                    <a:gd name="T2" fmla="*/ 150812 w 156"/>
                    <a:gd name="T3" fmla="*/ 134938 h 129"/>
                    <a:gd name="T4" fmla="*/ 150812 w 156"/>
                    <a:gd name="T5" fmla="*/ 53975 h 129"/>
                    <a:gd name="T6" fmla="*/ 247650 w 156"/>
                    <a:gd name="T7" fmla="*/ 53975 h 129"/>
                    <a:gd name="T8" fmla="*/ 247650 w 156"/>
                    <a:gd name="T9" fmla="*/ 0 h 129"/>
                    <a:gd name="T10" fmla="*/ 115888 w 156"/>
                    <a:gd name="T11" fmla="*/ 0 h 129"/>
                    <a:gd name="T12" fmla="*/ 106363 w 156"/>
                    <a:gd name="T13" fmla="*/ 28575 h 129"/>
                    <a:gd name="T14" fmla="*/ 87312 w 156"/>
                    <a:gd name="T15" fmla="*/ 38100 h 129"/>
                    <a:gd name="T16" fmla="*/ 60325 w 156"/>
                    <a:gd name="T17" fmla="*/ 106363 h 129"/>
                    <a:gd name="T18" fmla="*/ 25400 w 156"/>
                    <a:gd name="T19" fmla="*/ 125413 h 129"/>
                    <a:gd name="T20" fmla="*/ 15875 w 156"/>
                    <a:gd name="T21" fmla="*/ 160338 h 129"/>
                    <a:gd name="T22" fmla="*/ 0 w 156"/>
                    <a:gd name="T23" fmla="*/ 176213 h 129"/>
                    <a:gd name="T24" fmla="*/ 9525 w 156"/>
                    <a:gd name="T25" fmla="*/ 204788 h 129"/>
                    <a:gd name="T26" fmla="*/ 15875 w 156"/>
                    <a:gd name="T27" fmla="*/ 204788 h 129"/>
                    <a:gd name="T28" fmla="*/ 34925 w 156"/>
                    <a:gd name="T29" fmla="*/ 185738 h 129"/>
                    <a:gd name="T30" fmla="*/ 131762 w 156"/>
                    <a:gd name="T31" fmla="*/ 185738 h 129"/>
                    <a:gd name="T32" fmla="*/ 122238 w 156"/>
                    <a:gd name="T33" fmla="*/ 134938 h 129"/>
                    <a:gd name="T34" fmla="*/ 122238 w 156"/>
                    <a:gd name="T35" fmla="*/ 134938 h 1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6"/>
                    <a:gd name="T55" fmla="*/ 0 h 129"/>
                    <a:gd name="T56" fmla="*/ 156 w 156"/>
                    <a:gd name="T57" fmla="*/ 129 h 1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6" h="129">
                      <a:moveTo>
                        <a:pt x="77" y="85"/>
                      </a:moveTo>
                      <a:lnTo>
                        <a:pt x="95" y="85"/>
                      </a:lnTo>
                      <a:lnTo>
                        <a:pt x="95" y="34"/>
                      </a:lnTo>
                      <a:lnTo>
                        <a:pt x="156" y="34"/>
                      </a:lnTo>
                      <a:lnTo>
                        <a:pt x="156" y="0"/>
                      </a:lnTo>
                      <a:lnTo>
                        <a:pt x="73" y="0"/>
                      </a:lnTo>
                      <a:lnTo>
                        <a:pt x="67" y="18"/>
                      </a:lnTo>
                      <a:lnTo>
                        <a:pt x="55" y="24"/>
                      </a:lnTo>
                      <a:lnTo>
                        <a:pt x="38" y="67"/>
                      </a:lnTo>
                      <a:lnTo>
                        <a:pt x="16" y="79"/>
                      </a:lnTo>
                      <a:lnTo>
                        <a:pt x="10" y="101"/>
                      </a:lnTo>
                      <a:lnTo>
                        <a:pt x="0" y="111"/>
                      </a:lnTo>
                      <a:lnTo>
                        <a:pt x="6" y="129"/>
                      </a:lnTo>
                      <a:lnTo>
                        <a:pt x="10" y="129"/>
                      </a:lnTo>
                      <a:lnTo>
                        <a:pt x="22" y="117"/>
                      </a:lnTo>
                      <a:lnTo>
                        <a:pt x="83" y="117"/>
                      </a:lnTo>
                      <a:lnTo>
                        <a:pt x="77" y="8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84" name="Freeform 45">
                  <a:extLst>
                    <a:ext uri="{FF2B5EF4-FFF2-40B4-BE49-F238E27FC236}">
                      <a16:creationId xmlns:a16="http://schemas.microsoft.com/office/drawing/2014/main" id="{DD1FCC4F-A364-4B04-9593-1C8DF3E8D9E8}"/>
                    </a:ext>
                  </a:extLst>
                </p:cNvPr>
                <p:cNvSpPr>
                  <a:spLocks/>
                </p:cNvSpPr>
                <p:nvPr/>
              </p:nvSpPr>
              <p:spPr bwMode="auto">
                <a:xfrm>
                  <a:off x="4403157" y="2901976"/>
                  <a:ext cx="385430" cy="443336"/>
                </a:xfrm>
                <a:custGeom>
                  <a:avLst/>
                  <a:gdLst>
                    <a:gd name="T0" fmla="*/ 134937 w 213"/>
                    <a:gd name="T1" fmla="*/ 134938 h 245"/>
                    <a:gd name="T2" fmla="*/ 106362 w 213"/>
                    <a:gd name="T3" fmla="*/ 134938 h 245"/>
                    <a:gd name="T4" fmla="*/ 115887 w 213"/>
                    <a:gd name="T5" fmla="*/ 185738 h 245"/>
                    <a:gd name="T6" fmla="*/ 19050 w 213"/>
                    <a:gd name="T7" fmla="*/ 185738 h 245"/>
                    <a:gd name="T8" fmla="*/ 0 w 213"/>
                    <a:gd name="T9" fmla="*/ 204788 h 245"/>
                    <a:gd name="T10" fmla="*/ 0 w 213"/>
                    <a:gd name="T11" fmla="*/ 341313 h 245"/>
                    <a:gd name="T12" fmla="*/ 53975 w 213"/>
                    <a:gd name="T13" fmla="*/ 325438 h 245"/>
                    <a:gd name="T14" fmla="*/ 90487 w 213"/>
                    <a:gd name="T15" fmla="*/ 338138 h 245"/>
                    <a:gd name="T16" fmla="*/ 100012 w 213"/>
                    <a:gd name="T17" fmla="*/ 373063 h 245"/>
                    <a:gd name="T18" fmla="*/ 125412 w 213"/>
                    <a:gd name="T19" fmla="*/ 388938 h 245"/>
                    <a:gd name="T20" fmla="*/ 147637 w 213"/>
                    <a:gd name="T21" fmla="*/ 360363 h 245"/>
                    <a:gd name="T22" fmla="*/ 157162 w 213"/>
                    <a:gd name="T23" fmla="*/ 379413 h 245"/>
                    <a:gd name="T24" fmla="*/ 171450 w 213"/>
                    <a:gd name="T25" fmla="*/ 369888 h 245"/>
                    <a:gd name="T26" fmla="*/ 315912 w 213"/>
                    <a:gd name="T27" fmla="*/ 366713 h 245"/>
                    <a:gd name="T28" fmla="*/ 290512 w 213"/>
                    <a:gd name="T29" fmla="*/ 79375 h 245"/>
                    <a:gd name="T30" fmla="*/ 338137 w 213"/>
                    <a:gd name="T31" fmla="*/ 82550 h 245"/>
                    <a:gd name="T32" fmla="*/ 231775 w 213"/>
                    <a:gd name="T33" fmla="*/ 0 h 245"/>
                    <a:gd name="T34" fmla="*/ 231775 w 213"/>
                    <a:gd name="T35" fmla="*/ 53975 h 245"/>
                    <a:gd name="T36" fmla="*/ 134937 w 213"/>
                    <a:gd name="T37" fmla="*/ 53975 h 245"/>
                    <a:gd name="T38" fmla="*/ 134937 w 213"/>
                    <a:gd name="T39" fmla="*/ 134938 h 245"/>
                    <a:gd name="T40" fmla="*/ 134937 w 213"/>
                    <a:gd name="T41" fmla="*/ 134938 h 2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3"/>
                    <a:gd name="T64" fmla="*/ 0 h 245"/>
                    <a:gd name="T65" fmla="*/ 213 w 213"/>
                    <a:gd name="T66" fmla="*/ 245 h 2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3" h="245">
                      <a:moveTo>
                        <a:pt x="85" y="85"/>
                      </a:moveTo>
                      <a:lnTo>
                        <a:pt x="67" y="85"/>
                      </a:lnTo>
                      <a:lnTo>
                        <a:pt x="73" y="117"/>
                      </a:lnTo>
                      <a:lnTo>
                        <a:pt x="12" y="117"/>
                      </a:lnTo>
                      <a:lnTo>
                        <a:pt x="0" y="129"/>
                      </a:lnTo>
                      <a:lnTo>
                        <a:pt x="0" y="215"/>
                      </a:lnTo>
                      <a:lnTo>
                        <a:pt x="34" y="205"/>
                      </a:lnTo>
                      <a:lnTo>
                        <a:pt x="57" y="213"/>
                      </a:lnTo>
                      <a:lnTo>
                        <a:pt x="63" y="235"/>
                      </a:lnTo>
                      <a:lnTo>
                        <a:pt x="79" y="245"/>
                      </a:lnTo>
                      <a:lnTo>
                        <a:pt x="93" y="227"/>
                      </a:lnTo>
                      <a:lnTo>
                        <a:pt x="99" y="239"/>
                      </a:lnTo>
                      <a:lnTo>
                        <a:pt x="108" y="233"/>
                      </a:lnTo>
                      <a:lnTo>
                        <a:pt x="199" y="231"/>
                      </a:lnTo>
                      <a:lnTo>
                        <a:pt x="183" y="50"/>
                      </a:lnTo>
                      <a:lnTo>
                        <a:pt x="213" y="52"/>
                      </a:lnTo>
                      <a:lnTo>
                        <a:pt x="146" y="0"/>
                      </a:lnTo>
                      <a:lnTo>
                        <a:pt x="146" y="34"/>
                      </a:lnTo>
                      <a:lnTo>
                        <a:pt x="85" y="34"/>
                      </a:lnTo>
                      <a:lnTo>
                        <a:pt x="85" y="8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85" name="Freeform 46">
                  <a:extLst>
                    <a:ext uri="{FF2B5EF4-FFF2-40B4-BE49-F238E27FC236}">
                      <a16:creationId xmlns:a16="http://schemas.microsoft.com/office/drawing/2014/main" id="{0B57AC86-93BF-445D-8C41-51CDB759EB6A}"/>
                    </a:ext>
                  </a:extLst>
                </p:cNvPr>
                <p:cNvSpPr>
                  <a:spLocks/>
                </p:cNvSpPr>
                <p:nvPr/>
              </p:nvSpPr>
              <p:spPr bwMode="auto">
                <a:xfrm>
                  <a:off x="4546110" y="2992453"/>
                  <a:ext cx="533812" cy="503050"/>
                </a:xfrm>
                <a:custGeom>
                  <a:avLst/>
                  <a:gdLst>
                    <a:gd name="T0" fmla="*/ 46038 w 295"/>
                    <a:gd name="T1" fmla="*/ 290512 h 278"/>
                    <a:gd name="T2" fmla="*/ 31750 w 295"/>
                    <a:gd name="T3" fmla="*/ 300037 h 278"/>
                    <a:gd name="T4" fmla="*/ 22225 w 295"/>
                    <a:gd name="T5" fmla="*/ 280987 h 278"/>
                    <a:gd name="T6" fmla="*/ 0 w 295"/>
                    <a:gd name="T7" fmla="*/ 309562 h 278"/>
                    <a:gd name="T8" fmla="*/ 0 w 295"/>
                    <a:gd name="T9" fmla="*/ 349250 h 278"/>
                    <a:gd name="T10" fmla="*/ 31750 w 295"/>
                    <a:gd name="T11" fmla="*/ 361950 h 278"/>
                    <a:gd name="T12" fmla="*/ 25400 w 295"/>
                    <a:gd name="T13" fmla="*/ 390525 h 278"/>
                    <a:gd name="T14" fmla="*/ 74613 w 295"/>
                    <a:gd name="T15" fmla="*/ 384175 h 278"/>
                    <a:gd name="T16" fmla="*/ 119063 w 295"/>
                    <a:gd name="T17" fmla="*/ 441325 h 278"/>
                    <a:gd name="T18" fmla="*/ 187325 w 295"/>
                    <a:gd name="T19" fmla="*/ 441325 h 278"/>
                    <a:gd name="T20" fmla="*/ 200025 w 295"/>
                    <a:gd name="T21" fmla="*/ 390525 h 278"/>
                    <a:gd name="T22" fmla="*/ 238125 w 295"/>
                    <a:gd name="T23" fmla="*/ 365125 h 278"/>
                    <a:gd name="T24" fmla="*/ 268288 w 295"/>
                    <a:gd name="T25" fmla="*/ 325437 h 278"/>
                    <a:gd name="T26" fmla="*/ 354013 w 295"/>
                    <a:gd name="T27" fmla="*/ 300037 h 278"/>
                    <a:gd name="T28" fmla="*/ 438150 w 295"/>
                    <a:gd name="T29" fmla="*/ 287337 h 278"/>
                    <a:gd name="T30" fmla="*/ 468313 w 295"/>
                    <a:gd name="T31" fmla="*/ 238125 h 278"/>
                    <a:gd name="T32" fmla="*/ 460375 w 295"/>
                    <a:gd name="T33" fmla="*/ 177800 h 278"/>
                    <a:gd name="T34" fmla="*/ 381000 w 295"/>
                    <a:gd name="T35" fmla="*/ 133350 h 278"/>
                    <a:gd name="T36" fmla="*/ 371475 w 295"/>
                    <a:gd name="T37" fmla="*/ 106363 h 278"/>
                    <a:gd name="T38" fmla="*/ 212725 w 295"/>
                    <a:gd name="T39" fmla="*/ 3175 h 278"/>
                    <a:gd name="T40" fmla="*/ 165100 w 295"/>
                    <a:gd name="T41" fmla="*/ 0 h 278"/>
                    <a:gd name="T42" fmla="*/ 190500 w 295"/>
                    <a:gd name="T43" fmla="*/ 287337 h 278"/>
                    <a:gd name="T44" fmla="*/ 46038 w 295"/>
                    <a:gd name="T45" fmla="*/ 290512 h 278"/>
                    <a:gd name="T46" fmla="*/ 46038 w 295"/>
                    <a:gd name="T47" fmla="*/ 290512 h 2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5"/>
                    <a:gd name="T73" fmla="*/ 0 h 278"/>
                    <a:gd name="T74" fmla="*/ 295 w 295"/>
                    <a:gd name="T75" fmla="*/ 278 h 27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5" h="278">
                      <a:moveTo>
                        <a:pt x="29" y="183"/>
                      </a:moveTo>
                      <a:lnTo>
                        <a:pt x="20" y="189"/>
                      </a:lnTo>
                      <a:lnTo>
                        <a:pt x="14" y="177"/>
                      </a:lnTo>
                      <a:lnTo>
                        <a:pt x="0" y="195"/>
                      </a:lnTo>
                      <a:lnTo>
                        <a:pt x="0" y="220"/>
                      </a:lnTo>
                      <a:lnTo>
                        <a:pt x="20" y="228"/>
                      </a:lnTo>
                      <a:lnTo>
                        <a:pt x="16" y="246"/>
                      </a:lnTo>
                      <a:lnTo>
                        <a:pt x="47" y="242"/>
                      </a:lnTo>
                      <a:lnTo>
                        <a:pt x="75" y="278"/>
                      </a:lnTo>
                      <a:lnTo>
                        <a:pt x="118" y="278"/>
                      </a:lnTo>
                      <a:lnTo>
                        <a:pt x="126" y="246"/>
                      </a:lnTo>
                      <a:lnTo>
                        <a:pt x="150" y="230"/>
                      </a:lnTo>
                      <a:lnTo>
                        <a:pt x="169" y="205"/>
                      </a:lnTo>
                      <a:lnTo>
                        <a:pt x="223" y="189"/>
                      </a:lnTo>
                      <a:lnTo>
                        <a:pt x="276" y="181"/>
                      </a:lnTo>
                      <a:lnTo>
                        <a:pt x="295" y="150"/>
                      </a:lnTo>
                      <a:lnTo>
                        <a:pt x="290" y="112"/>
                      </a:lnTo>
                      <a:lnTo>
                        <a:pt x="240" y="84"/>
                      </a:lnTo>
                      <a:lnTo>
                        <a:pt x="234" y="67"/>
                      </a:lnTo>
                      <a:lnTo>
                        <a:pt x="134" y="2"/>
                      </a:lnTo>
                      <a:lnTo>
                        <a:pt x="104" y="0"/>
                      </a:lnTo>
                      <a:lnTo>
                        <a:pt x="120" y="181"/>
                      </a:lnTo>
                      <a:lnTo>
                        <a:pt x="29" y="18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86" name="Freeform 47">
                  <a:extLst>
                    <a:ext uri="{FF2B5EF4-FFF2-40B4-BE49-F238E27FC236}">
                      <a16:creationId xmlns:a16="http://schemas.microsoft.com/office/drawing/2014/main" id="{7867BAF6-B586-4340-A44C-E9EA5076E580}"/>
                    </a:ext>
                  </a:extLst>
                </p:cNvPr>
                <p:cNvSpPr>
                  <a:spLocks/>
                </p:cNvSpPr>
                <p:nvPr/>
              </p:nvSpPr>
              <p:spPr bwMode="auto">
                <a:xfrm>
                  <a:off x="4949636" y="3034072"/>
                  <a:ext cx="490383" cy="421620"/>
                </a:xfrm>
                <a:custGeom>
                  <a:avLst/>
                  <a:gdLst>
                    <a:gd name="T0" fmla="*/ 403224 w 271"/>
                    <a:gd name="T1" fmla="*/ 60325 h 233"/>
                    <a:gd name="T2" fmla="*/ 403224 w 271"/>
                    <a:gd name="T3" fmla="*/ 22225 h 233"/>
                    <a:gd name="T4" fmla="*/ 380999 w 271"/>
                    <a:gd name="T5" fmla="*/ 28575 h 233"/>
                    <a:gd name="T6" fmla="*/ 355600 w 271"/>
                    <a:gd name="T7" fmla="*/ 9525 h 233"/>
                    <a:gd name="T8" fmla="*/ 333375 w 271"/>
                    <a:gd name="T9" fmla="*/ 0 h 233"/>
                    <a:gd name="T10" fmla="*/ 306387 w 271"/>
                    <a:gd name="T11" fmla="*/ 3175 h 233"/>
                    <a:gd name="T12" fmla="*/ 136525 w 271"/>
                    <a:gd name="T13" fmla="*/ 138112 h 233"/>
                    <a:gd name="T14" fmla="*/ 120650 w 271"/>
                    <a:gd name="T15" fmla="*/ 125412 h 233"/>
                    <a:gd name="T16" fmla="*/ 106362 w 271"/>
                    <a:gd name="T17" fmla="*/ 141287 h 233"/>
                    <a:gd name="T18" fmla="*/ 114300 w 271"/>
                    <a:gd name="T19" fmla="*/ 201612 h 233"/>
                    <a:gd name="T20" fmla="*/ 84137 w 271"/>
                    <a:gd name="T21" fmla="*/ 250825 h 233"/>
                    <a:gd name="T22" fmla="*/ 0 w 271"/>
                    <a:gd name="T23" fmla="*/ 263525 h 233"/>
                    <a:gd name="T24" fmla="*/ 7937 w 271"/>
                    <a:gd name="T25" fmla="*/ 292100 h 233"/>
                    <a:gd name="T26" fmla="*/ 30162 w 271"/>
                    <a:gd name="T27" fmla="*/ 312737 h 233"/>
                    <a:gd name="T28" fmla="*/ 36512 w 271"/>
                    <a:gd name="T29" fmla="*/ 369887 h 233"/>
                    <a:gd name="T30" fmla="*/ 49212 w 271"/>
                    <a:gd name="T31" fmla="*/ 369887 h 233"/>
                    <a:gd name="T32" fmla="*/ 61912 w 271"/>
                    <a:gd name="T33" fmla="*/ 344487 h 233"/>
                    <a:gd name="T34" fmla="*/ 90487 w 271"/>
                    <a:gd name="T35" fmla="*/ 360362 h 233"/>
                    <a:gd name="T36" fmla="*/ 103187 w 271"/>
                    <a:gd name="T37" fmla="*/ 319087 h 233"/>
                    <a:gd name="T38" fmla="*/ 136525 w 271"/>
                    <a:gd name="T39" fmla="*/ 301625 h 233"/>
                    <a:gd name="T40" fmla="*/ 190500 w 271"/>
                    <a:gd name="T41" fmla="*/ 325437 h 233"/>
                    <a:gd name="T42" fmla="*/ 206375 w 271"/>
                    <a:gd name="T43" fmla="*/ 315912 h 233"/>
                    <a:gd name="T44" fmla="*/ 242887 w 271"/>
                    <a:gd name="T45" fmla="*/ 341312 h 233"/>
                    <a:gd name="T46" fmla="*/ 268287 w 271"/>
                    <a:gd name="T47" fmla="*/ 319087 h 233"/>
                    <a:gd name="T48" fmla="*/ 296862 w 271"/>
                    <a:gd name="T49" fmla="*/ 307975 h 233"/>
                    <a:gd name="T50" fmla="*/ 333375 w 271"/>
                    <a:gd name="T51" fmla="*/ 328612 h 233"/>
                    <a:gd name="T52" fmla="*/ 352425 w 271"/>
                    <a:gd name="T53" fmla="*/ 319087 h 233"/>
                    <a:gd name="T54" fmla="*/ 342900 w 271"/>
                    <a:gd name="T55" fmla="*/ 295275 h 233"/>
                    <a:gd name="T56" fmla="*/ 368300 w 271"/>
                    <a:gd name="T57" fmla="*/ 295275 h 233"/>
                    <a:gd name="T58" fmla="*/ 387349 w 271"/>
                    <a:gd name="T59" fmla="*/ 238125 h 233"/>
                    <a:gd name="T60" fmla="*/ 412750 w 271"/>
                    <a:gd name="T61" fmla="*/ 201612 h 233"/>
                    <a:gd name="T62" fmla="*/ 412750 w 271"/>
                    <a:gd name="T63" fmla="*/ 198437 h 233"/>
                    <a:gd name="T64" fmla="*/ 412750 w 271"/>
                    <a:gd name="T65" fmla="*/ 195262 h 233"/>
                    <a:gd name="T66" fmla="*/ 412750 w 271"/>
                    <a:gd name="T67" fmla="*/ 188912 h 233"/>
                    <a:gd name="T68" fmla="*/ 412750 w 271"/>
                    <a:gd name="T69" fmla="*/ 179387 h 233"/>
                    <a:gd name="T70" fmla="*/ 412750 w 271"/>
                    <a:gd name="T71" fmla="*/ 169862 h 233"/>
                    <a:gd name="T72" fmla="*/ 412750 w 271"/>
                    <a:gd name="T73" fmla="*/ 157162 h 233"/>
                    <a:gd name="T74" fmla="*/ 412750 w 271"/>
                    <a:gd name="T75" fmla="*/ 141287 h 233"/>
                    <a:gd name="T76" fmla="*/ 412750 w 271"/>
                    <a:gd name="T77" fmla="*/ 128587 h 233"/>
                    <a:gd name="T78" fmla="*/ 430212 w 271"/>
                    <a:gd name="T79" fmla="*/ 106362 h 233"/>
                    <a:gd name="T80" fmla="*/ 403224 w 271"/>
                    <a:gd name="T81" fmla="*/ 60325 h 233"/>
                    <a:gd name="T82" fmla="*/ 403224 w 271"/>
                    <a:gd name="T83" fmla="*/ 60325 h 23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1"/>
                    <a:gd name="T127" fmla="*/ 0 h 233"/>
                    <a:gd name="T128" fmla="*/ 271 w 271"/>
                    <a:gd name="T129" fmla="*/ 233 h 23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1" h="233">
                      <a:moveTo>
                        <a:pt x="254" y="38"/>
                      </a:moveTo>
                      <a:lnTo>
                        <a:pt x="254" y="14"/>
                      </a:lnTo>
                      <a:lnTo>
                        <a:pt x="240" y="18"/>
                      </a:lnTo>
                      <a:lnTo>
                        <a:pt x="224" y="6"/>
                      </a:lnTo>
                      <a:lnTo>
                        <a:pt x="210" y="0"/>
                      </a:lnTo>
                      <a:lnTo>
                        <a:pt x="193" y="2"/>
                      </a:lnTo>
                      <a:lnTo>
                        <a:pt x="86" y="87"/>
                      </a:lnTo>
                      <a:lnTo>
                        <a:pt x="76" y="79"/>
                      </a:lnTo>
                      <a:lnTo>
                        <a:pt x="67" y="89"/>
                      </a:lnTo>
                      <a:lnTo>
                        <a:pt x="72" y="127"/>
                      </a:lnTo>
                      <a:lnTo>
                        <a:pt x="53" y="158"/>
                      </a:lnTo>
                      <a:lnTo>
                        <a:pt x="0" y="166"/>
                      </a:lnTo>
                      <a:lnTo>
                        <a:pt x="5" y="184"/>
                      </a:lnTo>
                      <a:lnTo>
                        <a:pt x="19" y="197"/>
                      </a:lnTo>
                      <a:lnTo>
                        <a:pt x="23" y="233"/>
                      </a:lnTo>
                      <a:lnTo>
                        <a:pt x="31" y="233"/>
                      </a:lnTo>
                      <a:lnTo>
                        <a:pt x="39" y="217"/>
                      </a:lnTo>
                      <a:lnTo>
                        <a:pt x="57" y="227"/>
                      </a:lnTo>
                      <a:lnTo>
                        <a:pt x="65" y="201"/>
                      </a:lnTo>
                      <a:lnTo>
                        <a:pt x="86" y="190"/>
                      </a:lnTo>
                      <a:lnTo>
                        <a:pt x="120" y="205"/>
                      </a:lnTo>
                      <a:lnTo>
                        <a:pt x="130" y="199"/>
                      </a:lnTo>
                      <a:lnTo>
                        <a:pt x="153" y="215"/>
                      </a:lnTo>
                      <a:lnTo>
                        <a:pt x="169" y="201"/>
                      </a:lnTo>
                      <a:lnTo>
                        <a:pt x="187" y="194"/>
                      </a:lnTo>
                      <a:lnTo>
                        <a:pt x="210" y="207"/>
                      </a:lnTo>
                      <a:lnTo>
                        <a:pt x="222" y="201"/>
                      </a:lnTo>
                      <a:lnTo>
                        <a:pt x="216" y="186"/>
                      </a:lnTo>
                      <a:lnTo>
                        <a:pt x="232" y="186"/>
                      </a:lnTo>
                      <a:lnTo>
                        <a:pt x="244" y="150"/>
                      </a:lnTo>
                      <a:lnTo>
                        <a:pt x="260" y="127"/>
                      </a:lnTo>
                      <a:lnTo>
                        <a:pt x="260" y="125"/>
                      </a:lnTo>
                      <a:lnTo>
                        <a:pt x="260" y="123"/>
                      </a:lnTo>
                      <a:lnTo>
                        <a:pt x="260" y="119"/>
                      </a:lnTo>
                      <a:lnTo>
                        <a:pt x="260" y="113"/>
                      </a:lnTo>
                      <a:lnTo>
                        <a:pt x="260" y="107"/>
                      </a:lnTo>
                      <a:lnTo>
                        <a:pt x="260" y="99"/>
                      </a:lnTo>
                      <a:lnTo>
                        <a:pt x="260" y="89"/>
                      </a:lnTo>
                      <a:lnTo>
                        <a:pt x="260" y="81"/>
                      </a:lnTo>
                      <a:lnTo>
                        <a:pt x="271" y="67"/>
                      </a:lnTo>
                      <a:lnTo>
                        <a:pt x="254" y="3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87" name="Freeform 48">
                  <a:extLst>
                    <a:ext uri="{FF2B5EF4-FFF2-40B4-BE49-F238E27FC236}">
                      <a16:creationId xmlns:a16="http://schemas.microsoft.com/office/drawing/2014/main" id="{D9EF59EC-C095-4BF2-BB76-184E39D0A444}"/>
                    </a:ext>
                  </a:extLst>
                </p:cNvPr>
                <p:cNvSpPr>
                  <a:spLocks/>
                </p:cNvSpPr>
                <p:nvPr/>
              </p:nvSpPr>
              <p:spPr bwMode="auto">
                <a:xfrm>
                  <a:off x="4759634" y="3334455"/>
                  <a:ext cx="231620" cy="180953"/>
                </a:xfrm>
                <a:custGeom>
                  <a:avLst/>
                  <a:gdLst>
                    <a:gd name="T0" fmla="*/ 80962 w 128"/>
                    <a:gd name="T1" fmla="*/ 25400 h 100"/>
                    <a:gd name="T2" fmla="*/ 50800 w 128"/>
                    <a:gd name="T3" fmla="*/ 65088 h 100"/>
                    <a:gd name="T4" fmla="*/ 12700 w 128"/>
                    <a:gd name="T5" fmla="*/ 90487 h 100"/>
                    <a:gd name="T6" fmla="*/ 0 w 128"/>
                    <a:gd name="T7" fmla="*/ 141288 h 100"/>
                    <a:gd name="T8" fmla="*/ 77787 w 128"/>
                    <a:gd name="T9" fmla="*/ 158750 h 100"/>
                    <a:gd name="T10" fmla="*/ 77787 w 128"/>
                    <a:gd name="T11" fmla="*/ 119063 h 100"/>
                    <a:gd name="T12" fmla="*/ 184150 w 128"/>
                    <a:gd name="T13" fmla="*/ 119063 h 100"/>
                    <a:gd name="T14" fmla="*/ 203200 w 128"/>
                    <a:gd name="T15" fmla="*/ 106363 h 100"/>
                    <a:gd name="T16" fmla="*/ 196850 w 128"/>
                    <a:gd name="T17" fmla="*/ 49212 h 100"/>
                    <a:gd name="T18" fmla="*/ 174625 w 128"/>
                    <a:gd name="T19" fmla="*/ 28575 h 100"/>
                    <a:gd name="T20" fmla="*/ 166687 w 128"/>
                    <a:gd name="T21" fmla="*/ 0 h 100"/>
                    <a:gd name="T22" fmla="*/ 80962 w 128"/>
                    <a:gd name="T23" fmla="*/ 25400 h 100"/>
                    <a:gd name="T24" fmla="*/ 80962 w 128"/>
                    <a:gd name="T25" fmla="*/ 25400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
                    <a:gd name="T40" fmla="*/ 0 h 100"/>
                    <a:gd name="T41" fmla="*/ 128 w 128"/>
                    <a:gd name="T42" fmla="*/ 100 h 1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 h="100">
                      <a:moveTo>
                        <a:pt x="51" y="16"/>
                      </a:moveTo>
                      <a:lnTo>
                        <a:pt x="32" y="41"/>
                      </a:lnTo>
                      <a:lnTo>
                        <a:pt x="8" y="57"/>
                      </a:lnTo>
                      <a:lnTo>
                        <a:pt x="0" y="89"/>
                      </a:lnTo>
                      <a:lnTo>
                        <a:pt x="49" y="100"/>
                      </a:lnTo>
                      <a:lnTo>
                        <a:pt x="49" y="75"/>
                      </a:lnTo>
                      <a:lnTo>
                        <a:pt x="116" y="75"/>
                      </a:lnTo>
                      <a:lnTo>
                        <a:pt x="128" y="67"/>
                      </a:lnTo>
                      <a:lnTo>
                        <a:pt x="124" y="31"/>
                      </a:lnTo>
                      <a:lnTo>
                        <a:pt x="110" y="18"/>
                      </a:lnTo>
                      <a:lnTo>
                        <a:pt x="105" y="0"/>
                      </a:lnTo>
                      <a:lnTo>
                        <a:pt x="51"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88" name="Freeform 49">
                  <a:extLst>
                    <a:ext uri="{FF2B5EF4-FFF2-40B4-BE49-F238E27FC236}">
                      <a16:creationId xmlns:a16="http://schemas.microsoft.com/office/drawing/2014/main" id="{655A769E-3099-48C1-8B9B-202BB259090F}"/>
                    </a:ext>
                  </a:extLst>
                </p:cNvPr>
                <p:cNvSpPr>
                  <a:spLocks/>
                </p:cNvSpPr>
                <p:nvPr/>
              </p:nvSpPr>
              <p:spPr bwMode="auto">
                <a:xfrm>
                  <a:off x="4374205" y="3272931"/>
                  <a:ext cx="208096" cy="164667"/>
                </a:xfrm>
                <a:custGeom>
                  <a:avLst/>
                  <a:gdLst>
                    <a:gd name="T0" fmla="*/ 115887 w 115"/>
                    <a:gd name="T1" fmla="*/ 12700 h 91"/>
                    <a:gd name="T2" fmla="*/ 79375 w 115"/>
                    <a:gd name="T3" fmla="*/ 0 h 91"/>
                    <a:gd name="T4" fmla="*/ 25400 w 115"/>
                    <a:gd name="T5" fmla="*/ 15875 h 91"/>
                    <a:gd name="T6" fmla="*/ 0 w 115"/>
                    <a:gd name="T7" fmla="*/ 66675 h 91"/>
                    <a:gd name="T8" fmla="*/ 19050 w 115"/>
                    <a:gd name="T9" fmla="*/ 85725 h 91"/>
                    <a:gd name="T10" fmla="*/ 96837 w 115"/>
                    <a:gd name="T11" fmla="*/ 82550 h 91"/>
                    <a:gd name="T12" fmla="*/ 109537 w 115"/>
                    <a:gd name="T13" fmla="*/ 106362 h 91"/>
                    <a:gd name="T14" fmla="*/ 12700 w 115"/>
                    <a:gd name="T15" fmla="*/ 112712 h 91"/>
                    <a:gd name="T16" fmla="*/ 12700 w 115"/>
                    <a:gd name="T17" fmla="*/ 134937 h 91"/>
                    <a:gd name="T18" fmla="*/ 109537 w 115"/>
                    <a:gd name="T19" fmla="*/ 128587 h 91"/>
                    <a:gd name="T20" fmla="*/ 176212 w 115"/>
                    <a:gd name="T21" fmla="*/ 144462 h 91"/>
                    <a:gd name="T22" fmla="*/ 182562 w 115"/>
                    <a:gd name="T23" fmla="*/ 115887 h 91"/>
                    <a:gd name="T24" fmla="*/ 150812 w 115"/>
                    <a:gd name="T25" fmla="*/ 103187 h 91"/>
                    <a:gd name="T26" fmla="*/ 150812 w 115"/>
                    <a:gd name="T27" fmla="*/ 63500 h 91"/>
                    <a:gd name="T28" fmla="*/ 125412 w 115"/>
                    <a:gd name="T29" fmla="*/ 47625 h 91"/>
                    <a:gd name="T30" fmla="*/ 115887 w 115"/>
                    <a:gd name="T31" fmla="*/ 12700 h 91"/>
                    <a:gd name="T32" fmla="*/ 115887 w 115"/>
                    <a:gd name="T33" fmla="*/ 1270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5"/>
                    <a:gd name="T52" fmla="*/ 0 h 91"/>
                    <a:gd name="T53" fmla="*/ 115 w 115"/>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5" h="91">
                      <a:moveTo>
                        <a:pt x="73" y="8"/>
                      </a:moveTo>
                      <a:lnTo>
                        <a:pt x="50" y="0"/>
                      </a:lnTo>
                      <a:lnTo>
                        <a:pt x="16" y="10"/>
                      </a:lnTo>
                      <a:lnTo>
                        <a:pt x="0" y="42"/>
                      </a:lnTo>
                      <a:lnTo>
                        <a:pt x="12" y="54"/>
                      </a:lnTo>
                      <a:lnTo>
                        <a:pt x="61" y="52"/>
                      </a:lnTo>
                      <a:lnTo>
                        <a:pt x="69" y="67"/>
                      </a:lnTo>
                      <a:lnTo>
                        <a:pt x="8" y="71"/>
                      </a:lnTo>
                      <a:lnTo>
                        <a:pt x="8" y="85"/>
                      </a:lnTo>
                      <a:lnTo>
                        <a:pt x="69" y="81"/>
                      </a:lnTo>
                      <a:lnTo>
                        <a:pt x="111" y="91"/>
                      </a:lnTo>
                      <a:lnTo>
                        <a:pt x="115" y="73"/>
                      </a:lnTo>
                      <a:lnTo>
                        <a:pt x="95" y="65"/>
                      </a:lnTo>
                      <a:lnTo>
                        <a:pt x="95" y="40"/>
                      </a:lnTo>
                      <a:lnTo>
                        <a:pt x="79" y="30"/>
                      </a:lnTo>
                      <a:lnTo>
                        <a:pt x="73" y="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89" name="Freeform 50">
                  <a:extLst>
                    <a:ext uri="{FF2B5EF4-FFF2-40B4-BE49-F238E27FC236}">
                      <a16:creationId xmlns:a16="http://schemas.microsoft.com/office/drawing/2014/main" id="{A7649D5D-420A-43DF-B919-12B76DDF13F6}"/>
                    </a:ext>
                  </a:extLst>
                </p:cNvPr>
                <p:cNvSpPr>
                  <a:spLocks/>
                </p:cNvSpPr>
                <p:nvPr/>
              </p:nvSpPr>
              <p:spPr bwMode="auto">
                <a:xfrm>
                  <a:off x="4388681" y="3367026"/>
                  <a:ext cx="110381" cy="34381"/>
                </a:xfrm>
                <a:custGeom>
                  <a:avLst/>
                  <a:gdLst>
                    <a:gd name="T0" fmla="*/ 84137 w 61"/>
                    <a:gd name="T1" fmla="*/ 0 h 19"/>
                    <a:gd name="T2" fmla="*/ 6350 w 61"/>
                    <a:gd name="T3" fmla="*/ 3175 h 19"/>
                    <a:gd name="T4" fmla="*/ 0 w 61"/>
                    <a:gd name="T5" fmla="*/ 30162 h 19"/>
                    <a:gd name="T6" fmla="*/ 96837 w 61"/>
                    <a:gd name="T7" fmla="*/ 23812 h 19"/>
                    <a:gd name="T8" fmla="*/ 84137 w 61"/>
                    <a:gd name="T9" fmla="*/ 0 h 19"/>
                    <a:gd name="T10" fmla="*/ 84137 w 61"/>
                    <a:gd name="T11" fmla="*/ 0 h 19"/>
                    <a:gd name="T12" fmla="*/ 0 60000 65536"/>
                    <a:gd name="T13" fmla="*/ 0 60000 65536"/>
                    <a:gd name="T14" fmla="*/ 0 60000 65536"/>
                    <a:gd name="T15" fmla="*/ 0 60000 65536"/>
                    <a:gd name="T16" fmla="*/ 0 60000 65536"/>
                    <a:gd name="T17" fmla="*/ 0 60000 65536"/>
                    <a:gd name="T18" fmla="*/ 0 w 61"/>
                    <a:gd name="T19" fmla="*/ 0 h 19"/>
                    <a:gd name="T20" fmla="*/ 61 w 61"/>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61" h="19">
                      <a:moveTo>
                        <a:pt x="53" y="0"/>
                      </a:moveTo>
                      <a:lnTo>
                        <a:pt x="4" y="2"/>
                      </a:lnTo>
                      <a:lnTo>
                        <a:pt x="0" y="19"/>
                      </a:lnTo>
                      <a:lnTo>
                        <a:pt x="61" y="15"/>
                      </a:lnTo>
                      <a:lnTo>
                        <a:pt x="5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90" name="Freeform 51">
                  <a:extLst>
                    <a:ext uri="{FF2B5EF4-FFF2-40B4-BE49-F238E27FC236}">
                      <a16:creationId xmlns:a16="http://schemas.microsoft.com/office/drawing/2014/main" id="{2B64B8FB-58FF-4CCB-A419-2788DEAD032B}"/>
                    </a:ext>
                  </a:extLst>
                </p:cNvPr>
                <p:cNvSpPr>
                  <a:spLocks/>
                </p:cNvSpPr>
                <p:nvPr/>
              </p:nvSpPr>
              <p:spPr bwMode="auto">
                <a:xfrm>
                  <a:off x="4560586" y="3558837"/>
                  <a:ext cx="128477" cy="142952"/>
                </a:xfrm>
                <a:custGeom>
                  <a:avLst/>
                  <a:gdLst>
                    <a:gd name="T0" fmla="*/ 36513 w 71"/>
                    <a:gd name="T1" fmla="*/ 0 h 79"/>
                    <a:gd name="T2" fmla="*/ 0 w 71"/>
                    <a:gd name="T3" fmla="*/ 47625 h 79"/>
                    <a:gd name="T4" fmla="*/ 109538 w 71"/>
                    <a:gd name="T5" fmla="*/ 125412 h 79"/>
                    <a:gd name="T6" fmla="*/ 112713 w 71"/>
                    <a:gd name="T7" fmla="*/ 103187 h 79"/>
                    <a:gd name="T8" fmla="*/ 87313 w 71"/>
                    <a:gd name="T9" fmla="*/ 28575 h 79"/>
                    <a:gd name="T10" fmla="*/ 55563 w 71"/>
                    <a:gd name="T11" fmla="*/ 0 h 79"/>
                    <a:gd name="T12" fmla="*/ 36513 w 71"/>
                    <a:gd name="T13" fmla="*/ 0 h 79"/>
                    <a:gd name="T14" fmla="*/ 36513 w 71"/>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79"/>
                    <a:gd name="T26" fmla="*/ 71 w 71"/>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79">
                      <a:moveTo>
                        <a:pt x="23" y="0"/>
                      </a:moveTo>
                      <a:lnTo>
                        <a:pt x="0" y="30"/>
                      </a:lnTo>
                      <a:lnTo>
                        <a:pt x="69" y="79"/>
                      </a:lnTo>
                      <a:lnTo>
                        <a:pt x="71" y="65"/>
                      </a:lnTo>
                      <a:lnTo>
                        <a:pt x="55" y="18"/>
                      </a:lnTo>
                      <a:lnTo>
                        <a:pt x="35" y="0"/>
                      </a:lnTo>
                      <a:lnTo>
                        <a:pt x="2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91" name="Freeform 52">
                  <a:extLst>
                    <a:ext uri="{FF2B5EF4-FFF2-40B4-BE49-F238E27FC236}">
                      <a16:creationId xmlns:a16="http://schemas.microsoft.com/office/drawing/2014/main" id="{C065910E-B2F6-4A49-8016-7054703EF17F}"/>
                    </a:ext>
                  </a:extLst>
                </p:cNvPr>
                <p:cNvSpPr>
                  <a:spLocks/>
                </p:cNvSpPr>
                <p:nvPr/>
              </p:nvSpPr>
              <p:spPr bwMode="auto">
                <a:xfrm>
                  <a:off x="4506300" y="3506360"/>
                  <a:ext cx="95906" cy="106763"/>
                </a:xfrm>
                <a:custGeom>
                  <a:avLst/>
                  <a:gdLst>
                    <a:gd name="T0" fmla="*/ 0 w 53"/>
                    <a:gd name="T1" fmla="*/ 33338 h 59"/>
                    <a:gd name="T2" fmla="*/ 15875 w 53"/>
                    <a:gd name="T3" fmla="*/ 80963 h 59"/>
                    <a:gd name="T4" fmla="*/ 47625 w 53"/>
                    <a:gd name="T5" fmla="*/ 93663 h 59"/>
                    <a:gd name="T6" fmla="*/ 84138 w 53"/>
                    <a:gd name="T7" fmla="*/ 46038 h 59"/>
                    <a:gd name="T8" fmla="*/ 69850 w 53"/>
                    <a:gd name="T9" fmla="*/ 0 h 59"/>
                    <a:gd name="T10" fmla="*/ 34925 w 53"/>
                    <a:gd name="T11" fmla="*/ 0 h 59"/>
                    <a:gd name="T12" fmla="*/ 0 w 53"/>
                    <a:gd name="T13" fmla="*/ 33338 h 59"/>
                    <a:gd name="T14" fmla="*/ 0 w 53"/>
                    <a:gd name="T15" fmla="*/ 33338 h 59"/>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59"/>
                    <a:gd name="T26" fmla="*/ 53 w 53"/>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59">
                      <a:moveTo>
                        <a:pt x="0" y="21"/>
                      </a:moveTo>
                      <a:lnTo>
                        <a:pt x="10" y="51"/>
                      </a:lnTo>
                      <a:lnTo>
                        <a:pt x="30" y="59"/>
                      </a:lnTo>
                      <a:lnTo>
                        <a:pt x="53" y="29"/>
                      </a:lnTo>
                      <a:lnTo>
                        <a:pt x="44" y="0"/>
                      </a:lnTo>
                      <a:lnTo>
                        <a:pt x="22" y="0"/>
                      </a:lnTo>
                      <a:lnTo>
                        <a:pt x="0" y="2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92" name="Freeform 53">
                  <a:extLst>
                    <a:ext uri="{FF2B5EF4-FFF2-40B4-BE49-F238E27FC236}">
                      <a16:creationId xmlns:a16="http://schemas.microsoft.com/office/drawing/2014/main" id="{D89DA3B7-1E2D-4C55-838D-767B9C8BEDAF}"/>
                    </a:ext>
                  </a:extLst>
                </p:cNvPr>
                <p:cNvSpPr>
                  <a:spLocks/>
                </p:cNvSpPr>
                <p:nvPr/>
              </p:nvSpPr>
              <p:spPr bwMode="auto">
                <a:xfrm>
                  <a:off x="4442967" y="3419502"/>
                  <a:ext cx="238858" cy="171906"/>
                </a:xfrm>
                <a:custGeom>
                  <a:avLst/>
                  <a:gdLst>
                    <a:gd name="T0" fmla="*/ 165100 w 132"/>
                    <a:gd name="T1" fmla="*/ 9525 h 95"/>
                    <a:gd name="T2" fmla="*/ 115887 w 132"/>
                    <a:gd name="T3" fmla="*/ 15875 h 95"/>
                    <a:gd name="T4" fmla="*/ 49212 w 132"/>
                    <a:gd name="T5" fmla="*/ 0 h 95"/>
                    <a:gd name="T6" fmla="*/ 55562 w 132"/>
                    <a:gd name="T7" fmla="*/ 15875 h 95"/>
                    <a:gd name="T8" fmla="*/ 0 w 132"/>
                    <a:gd name="T9" fmla="*/ 50800 h 95"/>
                    <a:gd name="T10" fmla="*/ 55562 w 132"/>
                    <a:gd name="T11" fmla="*/ 109538 h 95"/>
                    <a:gd name="T12" fmla="*/ 90487 w 132"/>
                    <a:gd name="T13" fmla="*/ 76200 h 95"/>
                    <a:gd name="T14" fmla="*/ 125412 w 132"/>
                    <a:gd name="T15" fmla="*/ 76200 h 95"/>
                    <a:gd name="T16" fmla="*/ 139700 w 132"/>
                    <a:gd name="T17" fmla="*/ 122238 h 95"/>
                    <a:gd name="T18" fmla="*/ 158750 w 132"/>
                    <a:gd name="T19" fmla="*/ 122238 h 95"/>
                    <a:gd name="T20" fmla="*/ 190500 w 132"/>
                    <a:gd name="T21" fmla="*/ 150813 h 95"/>
                    <a:gd name="T22" fmla="*/ 203200 w 132"/>
                    <a:gd name="T23" fmla="*/ 144463 h 95"/>
                    <a:gd name="T24" fmla="*/ 209550 w 132"/>
                    <a:gd name="T25" fmla="*/ 66675 h 95"/>
                    <a:gd name="T26" fmla="*/ 165100 w 132"/>
                    <a:gd name="T27" fmla="*/ 9525 h 95"/>
                    <a:gd name="T28" fmla="*/ 165100 w 132"/>
                    <a:gd name="T29" fmla="*/ 9525 h 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2"/>
                    <a:gd name="T46" fmla="*/ 0 h 95"/>
                    <a:gd name="T47" fmla="*/ 132 w 132"/>
                    <a:gd name="T48" fmla="*/ 95 h 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2" h="95">
                      <a:moveTo>
                        <a:pt x="104" y="6"/>
                      </a:moveTo>
                      <a:lnTo>
                        <a:pt x="73" y="10"/>
                      </a:lnTo>
                      <a:lnTo>
                        <a:pt x="31" y="0"/>
                      </a:lnTo>
                      <a:lnTo>
                        <a:pt x="35" y="10"/>
                      </a:lnTo>
                      <a:lnTo>
                        <a:pt x="0" y="32"/>
                      </a:lnTo>
                      <a:lnTo>
                        <a:pt x="35" y="69"/>
                      </a:lnTo>
                      <a:lnTo>
                        <a:pt x="57" y="48"/>
                      </a:lnTo>
                      <a:lnTo>
                        <a:pt x="79" y="48"/>
                      </a:lnTo>
                      <a:lnTo>
                        <a:pt x="88" y="77"/>
                      </a:lnTo>
                      <a:lnTo>
                        <a:pt x="100" y="77"/>
                      </a:lnTo>
                      <a:lnTo>
                        <a:pt x="120" y="95"/>
                      </a:lnTo>
                      <a:lnTo>
                        <a:pt x="128" y="91"/>
                      </a:lnTo>
                      <a:lnTo>
                        <a:pt x="132" y="42"/>
                      </a:lnTo>
                      <a:lnTo>
                        <a:pt x="104"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93" name="Freeform 54">
                  <a:extLst>
                    <a:ext uri="{FF2B5EF4-FFF2-40B4-BE49-F238E27FC236}">
                      <a16:creationId xmlns:a16="http://schemas.microsoft.com/office/drawing/2014/main" id="{10C73FE2-1009-406D-A858-B077ED62093A}"/>
                    </a:ext>
                  </a:extLst>
                </p:cNvPr>
                <p:cNvSpPr>
                  <a:spLocks/>
                </p:cNvSpPr>
                <p:nvPr/>
              </p:nvSpPr>
              <p:spPr bwMode="auto">
                <a:xfrm>
                  <a:off x="4388681" y="3419502"/>
                  <a:ext cx="117619" cy="57905"/>
                </a:xfrm>
                <a:custGeom>
                  <a:avLst/>
                  <a:gdLst>
                    <a:gd name="T0" fmla="*/ 0 w 65"/>
                    <a:gd name="T1" fmla="*/ 6350 h 32"/>
                    <a:gd name="T2" fmla="*/ 34925 w 65"/>
                    <a:gd name="T3" fmla="*/ 28575 h 32"/>
                    <a:gd name="T4" fmla="*/ 47625 w 65"/>
                    <a:gd name="T5" fmla="*/ 50800 h 32"/>
                    <a:gd name="T6" fmla="*/ 103187 w 65"/>
                    <a:gd name="T7" fmla="*/ 15875 h 32"/>
                    <a:gd name="T8" fmla="*/ 96837 w 65"/>
                    <a:gd name="T9" fmla="*/ 0 h 32"/>
                    <a:gd name="T10" fmla="*/ 0 w 65"/>
                    <a:gd name="T11" fmla="*/ 6350 h 32"/>
                    <a:gd name="T12" fmla="*/ 0 w 65"/>
                    <a:gd name="T13" fmla="*/ 6350 h 32"/>
                    <a:gd name="T14" fmla="*/ 0 60000 65536"/>
                    <a:gd name="T15" fmla="*/ 0 60000 65536"/>
                    <a:gd name="T16" fmla="*/ 0 60000 65536"/>
                    <a:gd name="T17" fmla="*/ 0 60000 65536"/>
                    <a:gd name="T18" fmla="*/ 0 60000 65536"/>
                    <a:gd name="T19" fmla="*/ 0 60000 65536"/>
                    <a:gd name="T20" fmla="*/ 0 60000 65536"/>
                    <a:gd name="T21" fmla="*/ 0 w 65"/>
                    <a:gd name="T22" fmla="*/ 0 h 32"/>
                    <a:gd name="T23" fmla="*/ 65 w 65"/>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2">
                      <a:moveTo>
                        <a:pt x="0" y="4"/>
                      </a:moveTo>
                      <a:lnTo>
                        <a:pt x="22" y="18"/>
                      </a:lnTo>
                      <a:lnTo>
                        <a:pt x="30" y="32"/>
                      </a:lnTo>
                      <a:lnTo>
                        <a:pt x="65" y="10"/>
                      </a:lnTo>
                      <a:lnTo>
                        <a:pt x="61" y="0"/>
                      </a:lnTo>
                      <a:lnTo>
                        <a:pt x="0"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94" name="Freeform 55">
                  <a:extLst>
                    <a:ext uri="{FF2B5EF4-FFF2-40B4-BE49-F238E27FC236}">
                      <a16:creationId xmlns:a16="http://schemas.microsoft.com/office/drawing/2014/main" id="{FA16CE55-40B0-41F0-B814-93D94FCC499A}"/>
                    </a:ext>
                  </a:extLst>
                </p:cNvPr>
                <p:cNvSpPr>
                  <a:spLocks/>
                </p:cNvSpPr>
                <p:nvPr/>
              </p:nvSpPr>
              <p:spPr bwMode="auto">
                <a:xfrm>
                  <a:off x="4660111" y="3495503"/>
                  <a:ext cx="199048" cy="206287"/>
                </a:xfrm>
                <a:custGeom>
                  <a:avLst/>
                  <a:gdLst>
                    <a:gd name="T0" fmla="*/ 165100 w 110"/>
                    <a:gd name="T1" fmla="*/ 142875 h 114"/>
                    <a:gd name="T2" fmla="*/ 150813 w 110"/>
                    <a:gd name="T3" fmla="*/ 109538 h 114"/>
                    <a:gd name="T4" fmla="*/ 174625 w 110"/>
                    <a:gd name="T5" fmla="*/ 58738 h 114"/>
                    <a:gd name="T6" fmla="*/ 165100 w 110"/>
                    <a:gd name="T7" fmla="*/ 17463 h 114"/>
                    <a:gd name="T8" fmla="*/ 87313 w 110"/>
                    <a:gd name="T9" fmla="*/ 0 h 114"/>
                    <a:gd name="T10" fmla="*/ 19050 w 110"/>
                    <a:gd name="T11" fmla="*/ 0 h 114"/>
                    <a:gd name="T12" fmla="*/ 12700 w 110"/>
                    <a:gd name="T13" fmla="*/ 77788 h 114"/>
                    <a:gd name="T14" fmla="*/ 0 w 110"/>
                    <a:gd name="T15" fmla="*/ 84138 h 114"/>
                    <a:gd name="T16" fmla="*/ 25400 w 110"/>
                    <a:gd name="T17" fmla="*/ 158750 h 114"/>
                    <a:gd name="T18" fmla="*/ 22225 w 110"/>
                    <a:gd name="T19" fmla="*/ 180975 h 114"/>
                    <a:gd name="T20" fmla="*/ 125413 w 110"/>
                    <a:gd name="T21" fmla="*/ 152400 h 114"/>
                    <a:gd name="T22" fmla="*/ 158750 w 110"/>
                    <a:gd name="T23" fmla="*/ 168275 h 114"/>
                    <a:gd name="T24" fmla="*/ 165100 w 110"/>
                    <a:gd name="T25" fmla="*/ 142875 h 114"/>
                    <a:gd name="T26" fmla="*/ 165100 w 110"/>
                    <a:gd name="T27" fmla="*/ 142875 h 1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0"/>
                    <a:gd name="T43" fmla="*/ 0 h 114"/>
                    <a:gd name="T44" fmla="*/ 110 w 110"/>
                    <a:gd name="T45" fmla="*/ 114 h 1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0" h="114">
                      <a:moveTo>
                        <a:pt x="104" y="90"/>
                      </a:moveTo>
                      <a:lnTo>
                        <a:pt x="95" y="69"/>
                      </a:lnTo>
                      <a:lnTo>
                        <a:pt x="110" y="37"/>
                      </a:lnTo>
                      <a:lnTo>
                        <a:pt x="104" y="11"/>
                      </a:lnTo>
                      <a:lnTo>
                        <a:pt x="55" y="0"/>
                      </a:lnTo>
                      <a:lnTo>
                        <a:pt x="12" y="0"/>
                      </a:lnTo>
                      <a:lnTo>
                        <a:pt x="8" y="49"/>
                      </a:lnTo>
                      <a:lnTo>
                        <a:pt x="0" y="53"/>
                      </a:lnTo>
                      <a:lnTo>
                        <a:pt x="16" y="100"/>
                      </a:lnTo>
                      <a:lnTo>
                        <a:pt x="14" y="114"/>
                      </a:lnTo>
                      <a:lnTo>
                        <a:pt x="79" y="96"/>
                      </a:lnTo>
                      <a:lnTo>
                        <a:pt x="100" y="106"/>
                      </a:lnTo>
                      <a:lnTo>
                        <a:pt x="104" y="9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95" name="Freeform 70">
                  <a:extLst>
                    <a:ext uri="{FF2B5EF4-FFF2-40B4-BE49-F238E27FC236}">
                      <a16:creationId xmlns:a16="http://schemas.microsoft.com/office/drawing/2014/main" id="{3714066B-77B4-4641-A1FA-23C7F1D7CEF6}"/>
                    </a:ext>
                  </a:extLst>
                </p:cNvPr>
                <p:cNvSpPr>
                  <a:spLocks/>
                </p:cNvSpPr>
                <p:nvPr/>
              </p:nvSpPr>
              <p:spPr bwMode="auto">
                <a:xfrm>
                  <a:off x="5740401" y="4385792"/>
                  <a:ext cx="249715" cy="231620"/>
                </a:xfrm>
                <a:custGeom>
                  <a:avLst/>
                  <a:gdLst>
                    <a:gd name="T0" fmla="*/ 9525 w 138"/>
                    <a:gd name="T1" fmla="*/ 96837 h 128"/>
                    <a:gd name="T2" fmla="*/ 46037 w 138"/>
                    <a:gd name="T3" fmla="*/ 134937 h 128"/>
                    <a:gd name="T4" fmla="*/ 90487 w 138"/>
                    <a:gd name="T5" fmla="*/ 195262 h 128"/>
                    <a:gd name="T6" fmla="*/ 106363 w 138"/>
                    <a:gd name="T7" fmla="*/ 203200 h 128"/>
                    <a:gd name="T8" fmla="*/ 158750 w 138"/>
                    <a:gd name="T9" fmla="*/ 203200 h 128"/>
                    <a:gd name="T10" fmla="*/ 187325 w 138"/>
                    <a:gd name="T11" fmla="*/ 182562 h 128"/>
                    <a:gd name="T12" fmla="*/ 193675 w 138"/>
                    <a:gd name="T13" fmla="*/ 157162 h 128"/>
                    <a:gd name="T14" fmla="*/ 219075 w 138"/>
                    <a:gd name="T15" fmla="*/ 109537 h 128"/>
                    <a:gd name="T16" fmla="*/ 212725 w 138"/>
                    <a:gd name="T17" fmla="*/ 31750 h 128"/>
                    <a:gd name="T18" fmla="*/ 134937 w 138"/>
                    <a:gd name="T19" fmla="*/ 0 h 128"/>
                    <a:gd name="T20" fmla="*/ 109538 w 138"/>
                    <a:gd name="T21" fmla="*/ 12700 h 128"/>
                    <a:gd name="T22" fmla="*/ 58737 w 138"/>
                    <a:gd name="T23" fmla="*/ 47625 h 128"/>
                    <a:gd name="T24" fmla="*/ 34925 w 138"/>
                    <a:gd name="T25" fmla="*/ 69850 h 128"/>
                    <a:gd name="T26" fmla="*/ 0 w 138"/>
                    <a:gd name="T27" fmla="*/ 73025 h 128"/>
                    <a:gd name="T28" fmla="*/ 9525 w 138"/>
                    <a:gd name="T29" fmla="*/ 96837 h 128"/>
                    <a:gd name="T30" fmla="*/ 9525 w 138"/>
                    <a:gd name="T31" fmla="*/ 96837 h 1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8"/>
                    <a:gd name="T49" fmla="*/ 0 h 128"/>
                    <a:gd name="T50" fmla="*/ 138 w 138"/>
                    <a:gd name="T51" fmla="*/ 128 h 1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8" h="128">
                      <a:moveTo>
                        <a:pt x="6" y="61"/>
                      </a:moveTo>
                      <a:lnTo>
                        <a:pt x="29" y="85"/>
                      </a:lnTo>
                      <a:lnTo>
                        <a:pt x="57" y="123"/>
                      </a:lnTo>
                      <a:lnTo>
                        <a:pt x="67" y="128"/>
                      </a:lnTo>
                      <a:lnTo>
                        <a:pt x="100" y="128"/>
                      </a:lnTo>
                      <a:lnTo>
                        <a:pt x="118" y="115"/>
                      </a:lnTo>
                      <a:lnTo>
                        <a:pt x="122" y="99"/>
                      </a:lnTo>
                      <a:lnTo>
                        <a:pt x="138" y="69"/>
                      </a:lnTo>
                      <a:lnTo>
                        <a:pt x="134" y="20"/>
                      </a:lnTo>
                      <a:lnTo>
                        <a:pt x="85" y="0"/>
                      </a:lnTo>
                      <a:lnTo>
                        <a:pt x="69" y="8"/>
                      </a:lnTo>
                      <a:lnTo>
                        <a:pt x="37" y="30"/>
                      </a:lnTo>
                      <a:lnTo>
                        <a:pt x="22" y="44"/>
                      </a:lnTo>
                      <a:lnTo>
                        <a:pt x="0" y="46"/>
                      </a:lnTo>
                      <a:lnTo>
                        <a:pt x="6" y="6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96" name="Freeform 71">
                  <a:extLst>
                    <a:ext uri="{FF2B5EF4-FFF2-40B4-BE49-F238E27FC236}">
                      <a16:creationId xmlns:a16="http://schemas.microsoft.com/office/drawing/2014/main" id="{DC67AB9E-A713-4709-B1F5-EA949747A5A0}"/>
                    </a:ext>
                  </a:extLst>
                </p:cNvPr>
                <p:cNvSpPr>
                  <a:spLocks/>
                </p:cNvSpPr>
                <p:nvPr/>
              </p:nvSpPr>
              <p:spPr bwMode="auto">
                <a:xfrm>
                  <a:off x="5226493" y="3768742"/>
                  <a:ext cx="72381" cy="43429"/>
                </a:xfrm>
                <a:custGeom>
                  <a:avLst/>
                  <a:gdLst>
                    <a:gd name="T0" fmla="*/ 6350 w 40"/>
                    <a:gd name="T1" fmla="*/ 38100 h 24"/>
                    <a:gd name="T2" fmla="*/ 63500 w 40"/>
                    <a:gd name="T3" fmla="*/ 38100 h 24"/>
                    <a:gd name="T4" fmla="*/ 63500 w 40"/>
                    <a:gd name="T5" fmla="*/ 0 h 24"/>
                    <a:gd name="T6" fmla="*/ 12700 w 40"/>
                    <a:gd name="T7" fmla="*/ 0 h 24"/>
                    <a:gd name="T8" fmla="*/ 0 w 40"/>
                    <a:gd name="T9" fmla="*/ 19050 h 24"/>
                    <a:gd name="T10" fmla="*/ 6350 w 40"/>
                    <a:gd name="T11" fmla="*/ 38100 h 24"/>
                    <a:gd name="T12" fmla="*/ 6350 w 40"/>
                    <a:gd name="T13" fmla="*/ 38100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4" y="24"/>
                      </a:moveTo>
                      <a:lnTo>
                        <a:pt x="40" y="24"/>
                      </a:lnTo>
                      <a:lnTo>
                        <a:pt x="40" y="0"/>
                      </a:lnTo>
                      <a:lnTo>
                        <a:pt x="8" y="0"/>
                      </a:lnTo>
                      <a:lnTo>
                        <a:pt x="0" y="12"/>
                      </a:lnTo>
                      <a:lnTo>
                        <a:pt x="4" y="2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97" name="Freeform 72">
                  <a:extLst>
                    <a:ext uri="{FF2B5EF4-FFF2-40B4-BE49-F238E27FC236}">
                      <a16:creationId xmlns:a16="http://schemas.microsoft.com/office/drawing/2014/main" id="{F0EFC938-CE85-40FB-B98D-84AD4A7BC7A7}"/>
                    </a:ext>
                  </a:extLst>
                </p:cNvPr>
                <p:cNvSpPr>
                  <a:spLocks/>
                </p:cNvSpPr>
                <p:nvPr/>
              </p:nvSpPr>
              <p:spPr bwMode="auto">
                <a:xfrm>
                  <a:off x="5188494" y="3719884"/>
                  <a:ext cx="23523" cy="28953"/>
                </a:xfrm>
                <a:custGeom>
                  <a:avLst/>
                  <a:gdLst>
                    <a:gd name="T0" fmla="*/ 20637 w 13"/>
                    <a:gd name="T1" fmla="*/ 9525 h 16"/>
                    <a:gd name="T2" fmla="*/ 11112 w 13"/>
                    <a:gd name="T3" fmla="*/ 0 h 16"/>
                    <a:gd name="T4" fmla="*/ 0 w 13"/>
                    <a:gd name="T5" fmla="*/ 25400 h 16"/>
                    <a:gd name="T6" fmla="*/ 17462 w 13"/>
                    <a:gd name="T7" fmla="*/ 25400 h 16"/>
                    <a:gd name="T8" fmla="*/ 20637 w 13"/>
                    <a:gd name="T9" fmla="*/ 9525 h 16"/>
                    <a:gd name="T10" fmla="*/ 20637 w 13"/>
                    <a:gd name="T11" fmla="*/ 9525 h 16"/>
                    <a:gd name="T12" fmla="*/ 0 60000 65536"/>
                    <a:gd name="T13" fmla="*/ 0 60000 65536"/>
                    <a:gd name="T14" fmla="*/ 0 60000 65536"/>
                    <a:gd name="T15" fmla="*/ 0 60000 65536"/>
                    <a:gd name="T16" fmla="*/ 0 60000 65536"/>
                    <a:gd name="T17" fmla="*/ 0 60000 65536"/>
                    <a:gd name="T18" fmla="*/ 0 w 13"/>
                    <a:gd name="T19" fmla="*/ 0 h 16"/>
                    <a:gd name="T20" fmla="*/ 13 w 1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 h="16">
                      <a:moveTo>
                        <a:pt x="13" y="6"/>
                      </a:moveTo>
                      <a:lnTo>
                        <a:pt x="7" y="0"/>
                      </a:lnTo>
                      <a:lnTo>
                        <a:pt x="0" y="16"/>
                      </a:lnTo>
                      <a:lnTo>
                        <a:pt x="11" y="16"/>
                      </a:lnTo>
                      <a:lnTo>
                        <a:pt x="13"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grpSp>
        <p:sp>
          <p:nvSpPr>
            <p:cNvPr id="30" name="Oval 343">
              <a:extLst>
                <a:ext uri="{FF2B5EF4-FFF2-40B4-BE49-F238E27FC236}">
                  <a16:creationId xmlns:a16="http://schemas.microsoft.com/office/drawing/2014/main" id="{4C404CBD-E325-4B86-9D38-D01B39174F62}"/>
                </a:ext>
              </a:extLst>
            </p:cNvPr>
            <p:cNvSpPr>
              <a:spLocks noChangeArrowheads="1"/>
            </p:cNvSpPr>
            <p:nvPr/>
          </p:nvSpPr>
          <p:spPr bwMode="auto">
            <a:xfrm>
              <a:off x="5339810" y="3475200"/>
              <a:ext cx="76930" cy="76956"/>
            </a:xfrm>
            <a:prstGeom prst="ellipse">
              <a:avLst/>
            </a:prstGeom>
            <a:solidFill>
              <a:srgbClr val="124191"/>
            </a:solidFill>
            <a:ln w="15875">
              <a:noFill/>
              <a:round/>
              <a:headEnd/>
              <a:tailEnd/>
            </a:ln>
          </p:spPr>
          <p:txBody>
            <a:bodyPr wrap="none" lIns="91410" tIns="45705" rIns="91410" bIns="45705" anchor="ctr"/>
            <a:lstStyle/>
            <a:p>
              <a:pPr marL="0" marR="0" lvl="0" indent="0" defTabSz="457112"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dirty="0">
                <a:ln>
                  <a:noFill/>
                </a:ln>
                <a:solidFill>
                  <a:srgbClr val="000000"/>
                </a:solidFill>
                <a:effectLst/>
                <a:uLnTx/>
                <a:uFillTx/>
              </a:endParaRPr>
            </a:p>
          </p:txBody>
        </p:sp>
        <p:sp>
          <p:nvSpPr>
            <p:cNvPr id="31" name="Oval 343">
              <a:extLst>
                <a:ext uri="{FF2B5EF4-FFF2-40B4-BE49-F238E27FC236}">
                  <a16:creationId xmlns:a16="http://schemas.microsoft.com/office/drawing/2014/main" id="{9038561C-3AC0-4828-8D72-B8D96B81E09E}"/>
                </a:ext>
              </a:extLst>
            </p:cNvPr>
            <p:cNvSpPr>
              <a:spLocks noChangeArrowheads="1"/>
            </p:cNvSpPr>
            <p:nvPr/>
          </p:nvSpPr>
          <p:spPr bwMode="auto">
            <a:xfrm>
              <a:off x="5166534" y="3362712"/>
              <a:ext cx="76930" cy="76956"/>
            </a:xfrm>
            <a:prstGeom prst="ellipse">
              <a:avLst/>
            </a:prstGeom>
            <a:solidFill>
              <a:srgbClr val="124191"/>
            </a:solidFill>
            <a:ln w="15875">
              <a:noFill/>
              <a:round/>
              <a:headEnd/>
              <a:tailEnd/>
            </a:ln>
          </p:spPr>
          <p:txBody>
            <a:bodyPr wrap="none" lIns="91410" tIns="45705" rIns="91410" bIns="45705" anchor="ctr"/>
            <a:lstStyle/>
            <a:p>
              <a:pPr marL="0" marR="0" lvl="0" indent="0" defTabSz="457112"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20703803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E989-D6A6-4CD2-B5A8-E06C7773D4B2}"/>
              </a:ext>
            </a:extLst>
          </p:cNvPr>
          <p:cNvSpPr txBox="1">
            <a:spLocks/>
          </p:cNvSpPr>
          <p:nvPr/>
        </p:nvSpPr>
        <p:spPr bwMode="auto">
          <a:xfrm>
            <a:off x="417600" y="279249"/>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000" b="0" kern="1200">
                <a:solidFill>
                  <a:schemeClr val="tx1"/>
                </a:solidFill>
                <a:latin typeface="+mj-lt"/>
                <a:ea typeface="Nokia Pure Headline Ultra Light" panose="020B0204020202020204" pitchFamily="34"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24191"/>
                </a:solidFill>
                <a:effectLst/>
                <a:uLnTx/>
                <a:uFillTx/>
                <a:latin typeface="Nokia Pure Headline Light"/>
                <a:cs typeface="Arial"/>
              </a:rPr>
              <a:t>Public Single RAN Customer References *</a:t>
            </a:r>
            <a:endParaRPr kumimoji="0" lang="en-US" sz="1800" b="0" i="0" u="none" strike="noStrike" kern="1200" cap="none" spc="0" normalizeH="0" baseline="0" noProof="0" dirty="0">
              <a:ln>
                <a:noFill/>
              </a:ln>
              <a:solidFill>
                <a:srgbClr val="124191"/>
              </a:solidFill>
              <a:effectLst/>
              <a:uLnTx/>
              <a:uFillTx/>
              <a:latin typeface="Nokia Pure Headline Light"/>
              <a:ea typeface="ヒラギノ角ゴ Pro W3"/>
              <a:cs typeface="Arial" charset="0"/>
            </a:endParaRPr>
          </a:p>
        </p:txBody>
      </p:sp>
      <p:sp>
        <p:nvSpPr>
          <p:cNvPr id="3" name="Footer Placeholder 1">
            <a:extLst>
              <a:ext uri="{FF2B5EF4-FFF2-40B4-BE49-F238E27FC236}">
                <a16:creationId xmlns:a16="http://schemas.microsoft.com/office/drawing/2014/main" id="{D4F100D8-D497-4A66-879F-BDB7F83FEE1D}"/>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rPr>
              <a:t>Nokia Internal Use</a:t>
            </a:r>
          </a:p>
        </p:txBody>
      </p:sp>
      <p:grpSp>
        <p:nvGrpSpPr>
          <p:cNvPr id="4" name="Group 3">
            <a:extLst>
              <a:ext uri="{FF2B5EF4-FFF2-40B4-BE49-F238E27FC236}">
                <a16:creationId xmlns:a16="http://schemas.microsoft.com/office/drawing/2014/main" id="{0A328C50-B9E2-4C4C-B21C-D2B2C4B8FE59}"/>
              </a:ext>
            </a:extLst>
          </p:cNvPr>
          <p:cNvGrpSpPr/>
          <p:nvPr/>
        </p:nvGrpSpPr>
        <p:grpSpPr>
          <a:xfrm>
            <a:off x="841248" y="1582070"/>
            <a:ext cx="7327392" cy="2638265"/>
            <a:chOff x="841248" y="1582070"/>
            <a:chExt cx="7327392" cy="2638265"/>
          </a:xfrm>
        </p:grpSpPr>
        <p:grpSp>
          <p:nvGrpSpPr>
            <p:cNvPr id="5" name="Group 333">
              <a:extLst>
                <a:ext uri="{FF2B5EF4-FFF2-40B4-BE49-F238E27FC236}">
                  <a16:creationId xmlns:a16="http://schemas.microsoft.com/office/drawing/2014/main" id="{E23C2E37-4130-442A-93FC-CC65FC8E0EF3}"/>
                </a:ext>
              </a:extLst>
            </p:cNvPr>
            <p:cNvGrpSpPr/>
            <p:nvPr/>
          </p:nvGrpSpPr>
          <p:grpSpPr>
            <a:xfrm>
              <a:off x="841248" y="1582070"/>
              <a:ext cx="7327392" cy="2638265"/>
              <a:chOff x="418120" y="1089268"/>
              <a:chExt cx="7025676" cy="3306886"/>
            </a:xfrm>
            <a:solidFill>
              <a:srgbClr val="D8D9DA"/>
            </a:solidFill>
          </p:grpSpPr>
          <p:grpSp>
            <p:nvGrpSpPr>
              <p:cNvPr id="8" name="Group 318">
                <a:extLst>
                  <a:ext uri="{FF2B5EF4-FFF2-40B4-BE49-F238E27FC236}">
                    <a16:creationId xmlns:a16="http://schemas.microsoft.com/office/drawing/2014/main" id="{1465AEDE-4C37-4952-B9CC-9F3F8D3F1B93}"/>
                  </a:ext>
                </a:extLst>
              </p:cNvPr>
              <p:cNvGrpSpPr/>
              <p:nvPr/>
            </p:nvGrpSpPr>
            <p:grpSpPr>
              <a:xfrm>
                <a:off x="4353224" y="2037423"/>
                <a:ext cx="928727" cy="681325"/>
                <a:chOff x="4353224" y="2037423"/>
                <a:chExt cx="928727" cy="681325"/>
              </a:xfrm>
              <a:grpFill/>
            </p:grpSpPr>
            <p:sp>
              <p:nvSpPr>
                <p:cNvPr id="309" name="Freeform 56">
                  <a:extLst>
                    <a:ext uri="{FF2B5EF4-FFF2-40B4-BE49-F238E27FC236}">
                      <a16:creationId xmlns:a16="http://schemas.microsoft.com/office/drawing/2014/main" id="{624FE942-F303-4917-AF51-A47C22345E79}"/>
                    </a:ext>
                  </a:extLst>
                </p:cNvPr>
                <p:cNvSpPr>
                  <a:spLocks/>
                </p:cNvSpPr>
                <p:nvPr/>
              </p:nvSpPr>
              <p:spPr bwMode="auto">
                <a:xfrm>
                  <a:off x="4577311" y="2552950"/>
                  <a:ext cx="222790" cy="165798"/>
                </a:xfrm>
                <a:custGeom>
                  <a:avLst/>
                  <a:gdLst>
                    <a:gd name="T0" fmla="*/ 96837 w 172"/>
                    <a:gd name="T1" fmla="*/ 77787 h 128"/>
                    <a:gd name="T2" fmla="*/ 44450 w 172"/>
                    <a:gd name="T3" fmla="*/ 41275 h 128"/>
                    <a:gd name="T4" fmla="*/ 19050 w 172"/>
                    <a:gd name="T5" fmla="*/ 50800 h 128"/>
                    <a:gd name="T6" fmla="*/ 19050 w 172"/>
                    <a:gd name="T7" fmla="*/ 77787 h 128"/>
                    <a:gd name="T8" fmla="*/ 0 w 172"/>
                    <a:gd name="T9" fmla="*/ 87312 h 128"/>
                    <a:gd name="T10" fmla="*/ 25400 w 172"/>
                    <a:gd name="T11" fmla="*/ 193675 h 128"/>
                    <a:gd name="T12" fmla="*/ 34925 w 172"/>
                    <a:gd name="T13" fmla="*/ 203200 h 128"/>
                    <a:gd name="T14" fmla="*/ 193675 w 172"/>
                    <a:gd name="T15" fmla="*/ 131762 h 128"/>
                    <a:gd name="T16" fmla="*/ 257175 w 172"/>
                    <a:gd name="T17" fmla="*/ 112712 h 128"/>
                    <a:gd name="T18" fmla="*/ 273050 w 172"/>
                    <a:gd name="T19" fmla="*/ 77787 h 128"/>
                    <a:gd name="T20" fmla="*/ 257175 w 172"/>
                    <a:gd name="T21" fmla="*/ 0 h 128"/>
                    <a:gd name="T22" fmla="*/ 141287 w 172"/>
                    <a:gd name="T23" fmla="*/ 15875 h 128"/>
                    <a:gd name="T24" fmla="*/ 96837 w 172"/>
                    <a:gd name="T25" fmla="*/ 77787 h 128"/>
                    <a:gd name="T26" fmla="*/ 96837 w 172"/>
                    <a:gd name="T27" fmla="*/ 77787 h 1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2"/>
                    <a:gd name="T43" fmla="*/ 0 h 128"/>
                    <a:gd name="T44" fmla="*/ 172 w 172"/>
                    <a:gd name="T45" fmla="*/ 128 h 1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2" h="128">
                      <a:moveTo>
                        <a:pt x="61" y="49"/>
                      </a:moveTo>
                      <a:lnTo>
                        <a:pt x="28" y="26"/>
                      </a:lnTo>
                      <a:lnTo>
                        <a:pt x="12" y="32"/>
                      </a:lnTo>
                      <a:lnTo>
                        <a:pt x="12" y="49"/>
                      </a:lnTo>
                      <a:lnTo>
                        <a:pt x="0" y="55"/>
                      </a:lnTo>
                      <a:lnTo>
                        <a:pt x="16" y="122"/>
                      </a:lnTo>
                      <a:lnTo>
                        <a:pt x="22" y="128"/>
                      </a:lnTo>
                      <a:lnTo>
                        <a:pt x="122" y="83"/>
                      </a:lnTo>
                      <a:lnTo>
                        <a:pt x="162" y="71"/>
                      </a:lnTo>
                      <a:lnTo>
                        <a:pt x="172" y="49"/>
                      </a:lnTo>
                      <a:lnTo>
                        <a:pt x="162" y="0"/>
                      </a:lnTo>
                      <a:lnTo>
                        <a:pt x="89" y="10"/>
                      </a:lnTo>
                      <a:lnTo>
                        <a:pt x="61" y="4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10" name="Freeform 57">
                  <a:extLst>
                    <a:ext uri="{FF2B5EF4-FFF2-40B4-BE49-F238E27FC236}">
                      <a16:creationId xmlns:a16="http://schemas.microsoft.com/office/drawing/2014/main" id="{F3C77074-165E-4B9E-A8F9-3ABCCDF70447}"/>
                    </a:ext>
                  </a:extLst>
                </p:cNvPr>
                <p:cNvSpPr>
                  <a:spLocks/>
                </p:cNvSpPr>
                <p:nvPr/>
              </p:nvSpPr>
              <p:spPr bwMode="auto">
                <a:xfrm>
                  <a:off x="4787149" y="2405286"/>
                  <a:ext cx="165798" cy="211133"/>
                </a:xfrm>
                <a:custGeom>
                  <a:avLst/>
                  <a:gdLst>
                    <a:gd name="T0" fmla="*/ 203200 w 128"/>
                    <a:gd name="T1" fmla="*/ 74613 h 163"/>
                    <a:gd name="T2" fmla="*/ 138112 w 128"/>
                    <a:gd name="T3" fmla="*/ 46038 h 163"/>
                    <a:gd name="T4" fmla="*/ 106362 w 128"/>
                    <a:gd name="T5" fmla="*/ 0 h 163"/>
                    <a:gd name="T6" fmla="*/ 77787 w 128"/>
                    <a:gd name="T7" fmla="*/ 65088 h 163"/>
                    <a:gd name="T8" fmla="*/ 96837 w 128"/>
                    <a:gd name="T9" fmla="*/ 90488 h 163"/>
                    <a:gd name="T10" fmla="*/ 52387 w 128"/>
                    <a:gd name="T11" fmla="*/ 161925 h 163"/>
                    <a:gd name="T12" fmla="*/ 0 w 128"/>
                    <a:gd name="T13" fmla="*/ 180975 h 163"/>
                    <a:gd name="T14" fmla="*/ 15875 w 128"/>
                    <a:gd name="T15" fmla="*/ 258763 h 163"/>
                    <a:gd name="T16" fmla="*/ 71437 w 128"/>
                    <a:gd name="T17" fmla="*/ 241300 h 163"/>
                    <a:gd name="T18" fmla="*/ 77787 w 128"/>
                    <a:gd name="T19" fmla="*/ 222250 h 163"/>
                    <a:gd name="T20" fmla="*/ 112712 w 128"/>
                    <a:gd name="T21" fmla="*/ 212725 h 163"/>
                    <a:gd name="T22" fmla="*/ 122237 w 128"/>
                    <a:gd name="T23" fmla="*/ 196850 h 163"/>
                    <a:gd name="T24" fmla="*/ 149225 w 128"/>
                    <a:gd name="T25" fmla="*/ 180975 h 163"/>
                    <a:gd name="T26" fmla="*/ 203200 w 128"/>
                    <a:gd name="T27" fmla="*/ 74613 h 163"/>
                    <a:gd name="T28" fmla="*/ 203200 w 128"/>
                    <a:gd name="T29" fmla="*/ 74613 h 1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8"/>
                    <a:gd name="T46" fmla="*/ 0 h 163"/>
                    <a:gd name="T47" fmla="*/ 128 w 128"/>
                    <a:gd name="T48" fmla="*/ 163 h 1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8" h="163">
                      <a:moveTo>
                        <a:pt x="128" y="47"/>
                      </a:moveTo>
                      <a:lnTo>
                        <a:pt x="87" y="29"/>
                      </a:lnTo>
                      <a:lnTo>
                        <a:pt x="67" y="0"/>
                      </a:lnTo>
                      <a:lnTo>
                        <a:pt x="49" y="41"/>
                      </a:lnTo>
                      <a:lnTo>
                        <a:pt x="61" y="57"/>
                      </a:lnTo>
                      <a:lnTo>
                        <a:pt x="33" y="102"/>
                      </a:lnTo>
                      <a:lnTo>
                        <a:pt x="0" y="114"/>
                      </a:lnTo>
                      <a:lnTo>
                        <a:pt x="10" y="163"/>
                      </a:lnTo>
                      <a:lnTo>
                        <a:pt x="45" y="152"/>
                      </a:lnTo>
                      <a:lnTo>
                        <a:pt x="49" y="140"/>
                      </a:lnTo>
                      <a:lnTo>
                        <a:pt x="71" y="134"/>
                      </a:lnTo>
                      <a:lnTo>
                        <a:pt x="77" y="124"/>
                      </a:lnTo>
                      <a:lnTo>
                        <a:pt x="94" y="114"/>
                      </a:lnTo>
                      <a:lnTo>
                        <a:pt x="128" y="4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11" name="Freeform 58">
                  <a:extLst>
                    <a:ext uri="{FF2B5EF4-FFF2-40B4-BE49-F238E27FC236}">
                      <a16:creationId xmlns:a16="http://schemas.microsoft.com/office/drawing/2014/main" id="{9AE24E4F-0414-442D-AD8C-814E23014D80}"/>
                    </a:ext>
                  </a:extLst>
                </p:cNvPr>
                <p:cNvSpPr>
                  <a:spLocks/>
                </p:cNvSpPr>
                <p:nvPr/>
              </p:nvSpPr>
              <p:spPr bwMode="auto">
                <a:xfrm>
                  <a:off x="4381720" y="2226536"/>
                  <a:ext cx="484440" cy="397656"/>
                </a:xfrm>
                <a:custGeom>
                  <a:avLst/>
                  <a:gdLst>
                    <a:gd name="T0" fmla="*/ 71438 w 374"/>
                    <a:gd name="T1" fmla="*/ 61913 h 307"/>
                    <a:gd name="T2" fmla="*/ 36513 w 374"/>
                    <a:gd name="T3" fmla="*/ 96838 h 307"/>
                    <a:gd name="T4" fmla="*/ 0 w 374"/>
                    <a:gd name="T5" fmla="*/ 80963 h 307"/>
                    <a:gd name="T6" fmla="*/ 0 w 374"/>
                    <a:gd name="T7" fmla="*/ 131763 h 307"/>
                    <a:gd name="T8" fmla="*/ 46037 w 374"/>
                    <a:gd name="T9" fmla="*/ 212725 h 307"/>
                    <a:gd name="T10" fmla="*/ 115888 w 374"/>
                    <a:gd name="T11" fmla="*/ 284163 h 307"/>
                    <a:gd name="T12" fmla="*/ 115888 w 374"/>
                    <a:gd name="T13" fmla="*/ 325438 h 307"/>
                    <a:gd name="T14" fmla="*/ 168275 w 374"/>
                    <a:gd name="T15" fmla="*/ 390525 h 307"/>
                    <a:gd name="T16" fmla="*/ 239713 w 374"/>
                    <a:gd name="T17" fmla="*/ 487363 h 307"/>
                    <a:gd name="T18" fmla="*/ 258763 w 374"/>
                    <a:gd name="T19" fmla="*/ 477838 h 307"/>
                    <a:gd name="T20" fmla="*/ 258763 w 374"/>
                    <a:gd name="T21" fmla="*/ 450850 h 307"/>
                    <a:gd name="T22" fmla="*/ 284163 w 374"/>
                    <a:gd name="T23" fmla="*/ 441325 h 307"/>
                    <a:gd name="T24" fmla="*/ 336550 w 374"/>
                    <a:gd name="T25" fmla="*/ 477838 h 307"/>
                    <a:gd name="T26" fmla="*/ 381000 w 374"/>
                    <a:gd name="T27" fmla="*/ 415925 h 307"/>
                    <a:gd name="T28" fmla="*/ 496888 w 374"/>
                    <a:gd name="T29" fmla="*/ 400050 h 307"/>
                    <a:gd name="T30" fmla="*/ 549275 w 374"/>
                    <a:gd name="T31" fmla="*/ 381000 h 307"/>
                    <a:gd name="T32" fmla="*/ 593725 w 374"/>
                    <a:gd name="T33" fmla="*/ 309563 h 307"/>
                    <a:gd name="T34" fmla="*/ 574675 w 374"/>
                    <a:gd name="T35" fmla="*/ 284163 h 307"/>
                    <a:gd name="T36" fmla="*/ 558800 w 374"/>
                    <a:gd name="T37" fmla="*/ 293688 h 307"/>
                    <a:gd name="T38" fmla="*/ 477838 w 374"/>
                    <a:gd name="T39" fmla="*/ 284163 h 307"/>
                    <a:gd name="T40" fmla="*/ 461963 w 374"/>
                    <a:gd name="T41" fmla="*/ 247650 h 307"/>
                    <a:gd name="T42" fmla="*/ 442913 w 374"/>
                    <a:gd name="T43" fmla="*/ 228600 h 307"/>
                    <a:gd name="T44" fmla="*/ 433388 w 374"/>
                    <a:gd name="T45" fmla="*/ 212725 h 307"/>
                    <a:gd name="T46" fmla="*/ 425450 w 374"/>
                    <a:gd name="T47" fmla="*/ 177800 h 307"/>
                    <a:gd name="T48" fmla="*/ 361950 w 374"/>
                    <a:gd name="T49" fmla="*/ 131763 h 307"/>
                    <a:gd name="T50" fmla="*/ 361950 w 374"/>
                    <a:gd name="T51" fmla="*/ 112713 h 307"/>
                    <a:gd name="T52" fmla="*/ 330200 w 374"/>
                    <a:gd name="T53" fmla="*/ 96838 h 307"/>
                    <a:gd name="T54" fmla="*/ 265113 w 374"/>
                    <a:gd name="T55" fmla="*/ 96838 h 307"/>
                    <a:gd name="T56" fmla="*/ 239713 w 374"/>
                    <a:gd name="T57" fmla="*/ 87313 h 307"/>
                    <a:gd name="T58" fmla="*/ 223838 w 374"/>
                    <a:gd name="T59" fmla="*/ 52388 h 307"/>
                    <a:gd name="T60" fmla="*/ 106363 w 374"/>
                    <a:gd name="T61" fmla="*/ 0 h 307"/>
                    <a:gd name="T62" fmla="*/ 71438 w 374"/>
                    <a:gd name="T63" fmla="*/ 15875 h 307"/>
                    <a:gd name="T64" fmla="*/ 61913 w 374"/>
                    <a:gd name="T65" fmla="*/ 42863 h 307"/>
                    <a:gd name="T66" fmla="*/ 71438 w 374"/>
                    <a:gd name="T67" fmla="*/ 61913 h 307"/>
                    <a:gd name="T68" fmla="*/ 71438 w 374"/>
                    <a:gd name="T69" fmla="*/ 61913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4"/>
                    <a:gd name="T106" fmla="*/ 0 h 307"/>
                    <a:gd name="T107" fmla="*/ 374 w 374"/>
                    <a:gd name="T108" fmla="*/ 307 h 3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4" h="307">
                      <a:moveTo>
                        <a:pt x="45" y="39"/>
                      </a:moveTo>
                      <a:lnTo>
                        <a:pt x="23" y="61"/>
                      </a:lnTo>
                      <a:lnTo>
                        <a:pt x="0" y="51"/>
                      </a:lnTo>
                      <a:lnTo>
                        <a:pt x="0" y="83"/>
                      </a:lnTo>
                      <a:lnTo>
                        <a:pt x="29" y="134"/>
                      </a:lnTo>
                      <a:lnTo>
                        <a:pt x="73" y="179"/>
                      </a:lnTo>
                      <a:lnTo>
                        <a:pt x="73" y="205"/>
                      </a:lnTo>
                      <a:lnTo>
                        <a:pt x="106" y="246"/>
                      </a:lnTo>
                      <a:lnTo>
                        <a:pt x="151" y="307"/>
                      </a:lnTo>
                      <a:lnTo>
                        <a:pt x="163" y="301"/>
                      </a:lnTo>
                      <a:lnTo>
                        <a:pt x="163" y="284"/>
                      </a:lnTo>
                      <a:lnTo>
                        <a:pt x="179" y="278"/>
                      </a:lnTo>
                      <a:lnTo>
                        <a:pt x="212" y="301"/>
                      </a:lnTo>
                      <a:lnTo>
                        <a:pt x="240" y="262"/>
                      </a:lnTo>
                      <a:lnTo>
                        <a:pt x="313" y="252"/>
                      </a:lnTo>
                      <a:lnTo>
                        <a:pt x="346" y="240"/>
                      </a:lnTo>
                      <a:lnTo>
                        <a:pt x="374" y="195"/>
                      </a:lnTo>
                      <a:lnTo>
                        <a:pt x="362" y="179"/>
                      </a:lnTo>
                      <a:lnTo>
                        <a:pt x="352" y="185"/>
                      </a:lnTo>
                      <a:lnTo>
                        <a:pt x="301" y="179"/>
                      </a:lnTo>
                      <a:lnTo>
                        <a:pt x="291" y="156"/>
                      </a:lnTo>
                      <a:lnTo>
                        <a:pt x="279" y="144"/>
                      </a:lnTo>
                      <a:lnTo>
                        <a:pt x="273" y="134"/>
                      </a:lnTo>
                      <a:lnTo>
                        <a:pt x="268" y="112"/>
                      </a:lnTo>
                      <a:lnTo>
                        <a:pt x="228" y="83"/>
                      </a:lnTo>
                      <a:lnTo>
                        <a:pt x="228" y="71"/>
                      </a:lnTo>
                      <a:lnTo>
                        <a:pt x="208" y="61"/>
                      </a:lnTo>
                      <a:lnTo>
                        <a:pt x="167" y="61"/>
                      </a:lnTo>
                      <a:lnTo>
                        <a:pt x="151" y="55"/>
                      </a:lnTo>
                      <a:lnTo>
                        <a:pt x="141" y="33"/>
                      </a:lnTo>
                      <a:lnTo>
                        <a:pt x="67" y="0"/>
                      </a:lnTo>
                      <a:lnTo>
                        <a:pt x="45" y="10"/>
                      </a:lnTo>
                      <a:lnTo>
                        <a:pt x="39" y="27"/>
                      </a:lnTo>
                      <a:lnTo>
                        <a:pt x="45" y="3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12" name="Freeform 59">
                  <a:extLst>
                    <a:ext uri="{FF2B5EF4-FFF2-40B4-BE49-F238E27FC236}">
                      <a16:creationId xmlns:a16="http://schemas.microsoft.com/office/drawing/2014/main" id="{2080FB4D-4C5D-4BEF-B66D-D5CF21702D40}"/>
                    </a:ext>
                  </a:extLst>
                </p:cNvPr>
                <p:cNvSpPr>
                  <a:spLocks/>
                </p:cNvSpPr>
                <p:nvPr/>
              </p:nvSpPr>
              <p:spPr bwMode="auto">
                <a:xfrm>
                  <a:off x="4758652" y="2379380"/>
                  <a:ext cx="115281" cy="86785"/>
                </a:xfrm>
                <a:custGeom>
                  <a:avLst/>
                  <a:gdLst>
                    <a:gd name="T0" fmla="*/ 141287 w 89"/>
                    <a:gd name="T1" fmla="*/ 31750 h 67"/>
                    <a:gd name="T2" fmla="*/ 122237 w 89"/>
                    <a:gd name="T3" fmla="*/ 0 h 67"/>
                    <a:gd name="T4" fmla="*/ 87312 w 89"/>
                    <a:gd name="T5" fmla="*/ 31750 h 67"/>
                    <a:gd name="T6" fmla="*/ 15875 w 89"/>
                    <a:gd name="T7" fmla="*/ 50800 h 67"/>
                    <a:gd name="T8" fmla="*/ 0 w 89"/>
                    <a:gd name="T9" fmla="*/ 60325 h 67"/>
                    <a:gd name="T10" fmla="*/ 15875 w 89"/>
                    <a:gd name="T11" fmla="*/ 96838 h 67"/>
                    <a:gd name="T12" fmla="*/ 96837 w 89"/>
                    <a:gd name="T13" fmla="*/ 106363 h 67"/>
                    <a:gd name="T14" fmla="*/ 112712 w 89"/>
                    <a:gd name="T15" fmla="*/ 96838 h 67"/>
                    <a:gd name="T16" fmla="*/ 141287 w 89"/>
                    <a:gd name="T17" fmla="*/ 31750 h 67"/>
                    <a:gd name="T18" fmla="*/ 141287 w 89"/>
                    <a:gd name="T19" fmla="*/ 3175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67"/>
                    <a:gd name="T32" fmla="*/ 89 w 89"/>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67">
                      <a:moveTo>
                        <a:pt x="89" y="20"/>
                      </a:moveTo>
                      <a:lnTo>
                        <a:pt x="77" y="0"/>
                      </a:lnTo>
                      <a:lnTo>
                        <a:pt x="55" y="20"/>
                      </a:lnTo>
                      <a:lnTo>
                        <a:pt x="10" y="32"/>
                      </a:lnTo>
                      <a:lnTo>
                        <a:pt x="0" y="38"/>
                      </a:lnTo>
                      <a:lnTo>
                        <a:pt x="10" y="61"/>
                      </a:lnTo>
                      <a:lnTo>
                        <a:pt x="61" y="67"/>
                      </a:lnTo>
                      <a:lnTo>
                        <a:pt x="71" y="61"/>
                      </a:lnTo>
                      <a:lnTo>
                        <a:pt x="89" y="2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13" name="Freeform 60">
                  <a:extLst>
                    <a:ext uri="{FF2B5EF4-FFF2-40B4-BE49-F238E27FC236}">
                      <a16:creationId xmlns:a16="http://schemas.microsoft.com/office/drawing/2014/main" id="{84F314D5-82E6-4BB1-9C7F-C44358035BE6}"/>
                    </a:ext>
                  </a:extLst>
                </p:cNvPr>
                <p:cNvSpPr>
                  <a:spLocks/>
                </p:cNvSpPr>
                <p:nvPr/>
              </p:nvSpPr>
              <p:spPr bwMode="auto">
                <a:xfrm>
                  <a:off x="4750880" y="2363837"/>
                  <a:ext cx="20725" cy="64765"/>
                </a:xfrm>
                <a:custGeom>
                  <a:avLst/>
                  <a:gdLst>
                    <a:gd name="T0" fmla="*/ 9525 w 16"/>
                    <a:gd name="T1" fmla="*/ 79375 h 50"/>
                    <a:gd name="T2" fmla="*/ 25400 w 16"/>
                    <a:gd name="T3" fmla="*/ 69850 h 50"/>
                    <a:gd name="T4" fmla="*/ 25400 w 16"/>
                    <a:gd name="T5" fmla="*/ 34925 h 50"/>
                    <a:gd name="T6" fmla="*/ 15875 w 16"/>
                    <a:gd name="T7" fmla="*/ 9525 h 50"/>
                    <a:gd name="T8" fmla="*/ 0 w 16"/>
                    <a:gd name="T9" fmla="*/ 0 h 50"/>
                    <a:gd name="T10" fmla="*/ 0 w 16"/>
                    <a:gd name="T11" fmla="*/ 50800 h 50"/>
                    <a:gd name="T12" fmla="*/ 9525 w 16"/>
                    <a:gd name="T13" fmla="*/ 79375 h 50"/>
                    <a:gd name="T14" fmla="*/ 9525 w 16"/>
                    <a:gd name="T15" fmla="*/ 79375 h 50"/>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50"/>
                    <a:gd name="T26" fmla="*/ 16 w 16"/>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50">
                      <a:moveTo>
                        <a:pt x="6" y="50"/>
                      </a:moveTo>
                      <a:lnTo>
                        <a:pt x="16" y="44"/>
                      </a:lnTo>
                      <a:lnTo>
                        <a:pt x="16" y="22"/>
                      </a:lnTo>
                      <a:lnTo>
                        <a:pt x="10" y="6"/>
                      </a:lnTo>
                      <a:lnTo>
                        <a:pt x="0" y="0"/>
                      </a:lnTo>
                      <a:lnTo>
                        <a:pt x="0" y="32"/>
                      </a:lnTo>
                      <a:lnTo>
                        <a:pt x="6" y="5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14" name="Freeform 61">
                  <a:extLst>
                    <a:ext uri="{FF2B5EF4-FFF2-40B4-BE49-F238E27FC236}">
                      <a16:creationId xmlns:a16="http://schemas.microsoft.com/office/drawing/2014/main" id="{87B6DFC8-DED3-4E76-826F-F02059B63E58}"/>
                    </a:ext>
                  </a:extLst>
                </p:cNvPr>
                <p:cNvSpPr>
                  <a:spLocks/>
                </p:cNvSpPr>
                <p:nvPr/>
              </p:nvSpPr>
              <p:spPr bwMode="auto">
                <a:xfrm>
                  <a:off x="4651142" y="2277052"/>
                  <a:ext cx="25906" cy="41449"/>
                </a:xfrm>
                <a:custGeom>
                  <a:avLst/>
                  <a:gdLst>
                    <a:gd name="T0" fmla="*/ 0 w 20"/>
                    <a:gd name="T1" fmla="*/ 9525 h 32"/>
                    <a:gd name="T2" fmla="*/ 0 w 20"/>
                    <a:gd name="T3" fmla="*/ 34925 h 32"/>
                    <a:gd name="T4" fmla="*/ 31750 w 20"/>
                    <a:gd name="T5" fmla="*/ 50800 h 32"/>
                    <a:gd name="T6" fmla="*/ 31750 w 20"/>
                    <a:gd name="T7" fmla="*/ 0 h 32"/>
                    <a:gd name="T8" fmla="*/ 0 w 20"/>
                    <a:gd name="T9" fmla="*/ 9525 h 32"/>
                    <a:gd name="T10" fmla="*/ 0 w 20"/>
                    <a:gd name="T11" fmla="*/ 9525 h 32"/>
                    <a:gd name="T12" fmla="*/ 0 60000 65536"/>
                    <a:gd name="T13" fmla="*/ 0 60000 65536"/>
                    <a:gd name="T14" fmla="*/ 0 60000 65536"/>
                    <a:gd name="T15" fmla="*/ 0 60000 65536"/>
                    <a:gd name="T16" fmla="*/ 0 60000 65536"/>
                    <a:gd name="T17" fmla="*/ 0 60000 65536"/>
                    <a:gd name="T18" fmla="*/ 0 w 20"/>
                    <a:gd name="T19" fmla="*/ 0 h 32"/>
                    <a:gd name="T20" fmla="*/ 20 w 20"/>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0" h="32">
                      <a:moveTo>
                        <a:pt x="0" y="6"/>
                      </a:moveTo>
                      <a:lnTo>
                        <a:pt x="0" y="22"/>
                      </a:lnTo>
                      <a:lnTo>
                        <a:pt x="20" y="32"/>
                      </a:lnTo>
                      <a:lnTo>
                        <a:pt x="20"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15" name="Freeform 62">
                  <a:extLst>
                    <a:ext uri="{FF2B5EF4-FFF2-40B4-BE49-F238E27FC236}">
                      <a16:creationId xmlns:a16="http://schemas.microsoft.com/office/drawing/2014/main" id="{567C2D89-83AC-47AF-BF21-FFC7D9CFE722}"/>
                    </a:ext>
                  </a:extLst>
                </p:cNvPr>
                <p:cNvSpPr>
                  <a:spLocks/>
                </p:cNvSpPr>
                <p:nvPr/>
              </p:nvSpPr>
              <p:spPr bwMode="auto">
                <a:xfrm>
                  <a:off x="4460733" y="2103483"/>
                  <a:ext cx="224085" cy="202066"/>
                </a:xfrm>
                <a:custGeom>
                  <a:avLst/>
                  <a:gdLst>
                    <a:gd name="T0" fmla="*/ 187325 w 173"/>
                    <a:gd name="T1" fmla="*/ 60325 h 156"/>
                    <a:gd name="T2" fmla="*/ 142875 w 173"/>
                    <a:gd name="T3" fmla="*/ 9525 h 156"/>
                    <a:gd name="T4" fmla="*/ 80962 w 173"/>
                    <a:gd name="T5" fmla="*/ 0 h 156"/>
                    <a:gd name="T6" fmla="*/ 55562 w 173"/>
                    <a:gd name="T7" fmla="*/ 34925 h 156"/>
                    <a:gd name="T8" fmla="*/ 55562 w 173"/>
                    <a:gd name="T9" fmla="*/ 87312 h 156"/>
                    <a:gd name="T10" fmla="*/ 0 w 173"/>
                    <a:gd name="T11" fmla="*/ 115888 h 156"/>
                    <a:gd name="T12" fmla="*/ 9525 w 173"/>
                    <a:gd name="T13" fmla="*/ 150812 h 156"/>
                    <a:gd name="T14" fmla="*/ 127000 w 173"/>
                    <a:gd name="T15" fmla="*/ 203200 h 156"/>
                    <a:gd name="T16" fmla="*/ 142875 w 173"/>
                    <a:gd name="T17" fmla="*/ 238125 h 156"/>
                    <a:gd name="T18" fmla="*/ 168275 w 173"/>
                    <a:gd name="T19" fmla="*/ 247650 h 156"/>
                    <a:gd name="T20" fmla="*/ 233362 w 173"/>
                    <a:gd name="T21" fmla="*/ 247650 h 156"/>
                    <a:gd name="T22" fmla="*/ 233362 w 173"/>
                    <a:gd name="T23" fmla="*/ 222250 h 156"/>
                    <a:gd name="T24" fmla="*/ 265112 w 173"/>
                    <a:gd name="T25" fmla="*/ 212725 h 156"/>
                    <a:gd name="T26" fmla="*/ 274637 w 173"/>
                    <a:gd name="T27" fmla="*/ 203200 h 156"/>
                    <a:gd name="T28" fmla="*/ 239712 w 173"/>
                    <a:gd name="T29" fmla="*/ 176212 h 156"/>
                    <a:gd name="T30" fmla="*/ 239712 w 173"/>
                    <a:gd name="T31" fmla="*/ 150812 h 156"/>
                    <a:gd name="T32" fmla="*/ 187325 w 173"/>
                    <a:gd name="T33" fmla="*/ 115888 h 156"/>
                    <a:gd name="T34" fmla="*/ 177800 w 173"/>
                    <a:gd name="T35" fmla="*/ 79375 h 156"/>
                    <a:gd name="T36" fmla="*/ 187325 w 173"/>
                    <a:gd name="T37" fmla="*/ 60325 h 156"/>
                    <a:gd name="T38" fmla="*/ 187325 w 173"/>
                    <a:gd name="T39" fmla="*/ 60325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3"/>
                    <a:gd name="T61" fmla="*/ 0 h 156"/>
                    <a:gd name="T62" fmla="*/ 173 w 173"/>
                    <a:gd name="T63" fmla="*/ 156 h 1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3" h="156">
                      <a:moveTo>
                        <a:pt x="118" y="38"/>
                      </a:moveTo>
                      <a:lnTo>
                        <a:pt x="90" y="6"/>
                      </a:lnTo>
                      <a:lnTo>
                        <a:pt x="51" y="0"/>
                      </a:lnTo>
                      <a:lnTo>
                        <a:pt x="35" y="22"/>
                      </a:lnTo>
                      <a:lnTo>
                        <a:pt x="35" y="55"/>
                      </a:lnTo>
                      <a:lnTo>
                        <a:pt x="0" y="73"/>
                      </a:lnTo>
                      <a:lnTo>
                        <a:pt x="6" y="95"/>
                      </a:lnTo>
                      <a:lnTo>
                        <a:pt x="80" y="128"/>
                      </a:lnTo>
                      <a:lnTo>
                        <a:pt x="90" y="150"/>
                      </a:lnTo>
                      <a:lnTo>
                        <a:pt x="106" y="156"/>
                      </a:lnTo>
                      <a:lnTo>
                        <a:pt x="147" y="156"/>
                      </a:lnTo>
                      <a:lnTo>
                        <a:pt x="147" y="140"/>
                      </a:lnTo>
                      <a:lnTo>
                        <a:pt x="167" y="134"/>
                      </a:lnTo>
                      <a:lnTo>
                        <a:pt x="173" y="128"/>
                      </a:lnTo>
                      <a:lnTo>
                        <a:pt x="151" y="111"/>
                      </a:lnTo>
                      <a:lnTo>
                        <a:pt x="151" y="95"/>
                      </a:lnTo>
                      <a:lnTo>
                        <a:pt x="118" y="73"/>
                      </a:lnTo>
                      <a:lnTo>
                        <a:pt x="112" y="50"/>
                      </a:lnTo>
                      <a:lnTo>
                        <a:pt x="118" y="3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16" name="Freeform 63">
                  <a:extLst>
                    <a:ext uri="{FF2B5EF4-FFF2-40B4-BE49-F238E27FC236}">
                      <a16:creationId xmlns:a16="http://schemas.microsoft.com/office/drawing/2014/main" id="{13752481-5AF9-4146-AF34-3AB7705AA8CC}"/>
                    </a:ext>
                  </a:extLst>
                </p:cNvPr>
                <p:cNvSpPr>
                  <a:spLocks/>
                </p:cNvSpPr>
                <p:nvPr/>
              </p:nvSpPr>
              <p:spPr bwMode="auto">
                <a:xfrm>
                  <a:off x="4381720" y="2198039"/>
                  <a:ext cx="86785" cy="107510"/>
                </a:xfrm>
                <a:custGeom>
                  <a:avLst/>
                  <a:gdLst>
                    <a:gd name="T0" fmla="*/ 9525 w 67"/>
                    <a:gd name="T1" fmla="*/ 25400 h 83"/>
                    <a:gd name="T2" fmla="*/ 0 w 67"/>
                    <a:gd name="T3" fmla="*/ 115888 h 83"/>
                    <a:gd name="T4" fmla="*/ 36513 w 67"/>
                    <a:gd name="T5" fmla="*/ 131763 h 83"/>
                    <a:gd name="T6" fmla="*/ 71438 w 67"/>
                    <a:gd name="T7" fmla="*/ 96838 h 83"/>
                    <a:gd name="T8" fmla="*/ 61913 w 67"/>
                    <a:gd name="T9" fmla="*/ 77788 h 83"/>
                    <a:gd name="T10" fmla="*/ 71438 w 67"/>
                    <a:gd name="T11" fmla="*/ 50800 h 83"/>
                    <a:gd name="T12" fmla="*/ 106363 w 67"/>
                    <a:gd name="T13" fmla="*/ 34925 h 83"/>
                    <a:gd name="T14" fmla="*/ 96838 w 67"/>
                    <a:gd name="T15" fmla="*/ 0 h 83"/>
                    <a:gd name="T16" fmla="*/ 36513 w 67"/>
                    <a:gd name="T17" fmla="*/ 34925 h 83"/>
                    <a:gd name="T18" fmla="*/ 9525 w 67"/>
                    <a:gd name="T19" fmla="*/ 25400 h 83"/>
                    <a:gd name="T20" fmla="*/ 9525 w 67"/>
                    <a:gd name="T21" fmla="*/ 25400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
                    <a:gd name="T34" fmla="*/ 0 h 83"/>
                    <a:gd name="T35" fmla="*/ 67 w 67"/>
                    <a:gd name="T36" fmla="*/ 83 h 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 h="83">
                      <a:moveTo>
                        <a:pt x="6" y="16"/>
                      </a:moveTo>
                      <a:lnTo>
                        <a:pt x="0" y="73"/>
                      </a:lnTo>
                      <a:lnTo>
                        <a:pt x="23" y="83"/>
                      </a:lnTo>
                      <a:lnTo>
                        <a:pt x="45" y="61"/>
                      </a:lnTo>
                      <a:lnTo>
                        <a:pt x="39" y="49"/>
                      </a:lnTo>
                      <a:lnTo>
                        <a:pt x="45" y="32"/>
                      </a:lnTo>
                      <a:lnTo>
                        <a:pt x="67" y="22"/>
                      </a:lnTo>
                      <a:lnTo>
                        <a:pt x="61" y="0"/>
                      </a:lnTo>
                      <a:lnTo>
                        <a:pt x="23" y="22"/>
                      </a:lnTo>
                      <a:lnTo>
                        <a:pt x="6"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17" name="Freeform 64">
                  <a:extLst>
                    <a:ext uri="{FF2B5EF4-FFF2-40B4-BE49-F238E27FC236}">
                      <a16:creationId xmlns:a16="http://schemas.microsoft.com/office/drawing/2014/main" id="{98C3D126-0385-455E-8A04-B1AF415961BA}"/>
                    </a:ext>
                  </a:extLst>
                </p:cNvPr>
                <p:cNvSpPr>
                  <a:spLocks/>
                </p:cNvSpPr>
                <p:nvPr/>
              </p:nvSpPr>
              <p:spPr bwMode="auto">
                <a:xfrm>
                  <a:off x="4368768" y="2103483"/>
                  <a:ext cx="158026" cy="123053"/>
                </a:xfrm>
                <a:custGeom>
                  <a:avLst/>
                  <a:gdLst>
                    <a:gd name="T0" fmla="*/ 6350 w 122"/>
                    <a:gd name="T1" fmla="*/ 79375 h 95"/>
                    <a:gd name="T2" fmla="*/ 46038 w 122"/>
                    <a:gd name="T3" fmla="*/ 79375 h 95"/>
                    <a:gd name="T4" fmla="*/ 46038 w 122"/>
                    <a:gd name="T5" fmla="*/ 96837 h 95"/>
                    <a:gd name="T6" fmla="*/ 25400 w 122"/>
                    <a:gd name="T7" fmla="*/ 125412 h 95"/>
                    <a:gd name="T8" fmla="*/ 25400 w 122"/>
                    <a:gd name="T9" fmla="*/ 141287 h 95"/>
                    <a:gd name="T10" fmla="*/ 52388 w 122"/>
                    <a:gd name="T11" fmla="*/ 150812 h 95"/>
                    <a:gd name="T12" fmla="*/ 168275 w 122"/>
                    <a:gd name="T13" fmla="*/ 87312 h 95"/>
                    <a:gd name="T14" fmla="*/ 168275 w 122"/>
                    <a:gd name="T15" fmla="*/ 34925 h 95"/>
                    <a:gd name="T16" fmla="*/ 193675 w 122"/>
                    <a:gd name="T17" fmla="*/ 0 h 95"/>
                    <a:gd name="T18" fmla="*/ 46038 w 122"/>
                    <a:gd name="T19" fmla="*/ 19050 h 95"/>
                    <a:gd name="T20" fmla="*/ 6350 w 122"/>
                    <a:gd name="T21" fmla="*/ 44450 h 95"/>
                    <a:gd name="T22" fmla="*/ 0 w 122"/>
                    <a:gd name="T23" fmla="*/ 53975 h 95"/>
                    <a:gd name="T24" fmla="*/ 6350 w 122"/>
                    <a:gd name="T25" fmla="*/ 79375 h 95"/>
                    <a:gd name="T26" fmla="*/ 6350 w 122"/>
                    <a:gd name="T27" fmla="*/ 79375 h 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95"/>
                    <a:gd name="T44" fmla="*/ 122 w 122"/>
                    <a:gd name="T45" fmla="*/ 95 h 9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95">
                      <a:moveTo>
                        <a:pt x="4" y="50"/>
                      </a:moveTo>
                      <a:lnTo>
                        <a:pt x="29" y="50"/>
                      </a:lnTo>
                      <a:lnTo>
                        <a:pt x="29" y="61"/>
                      </a:lnTo>
                      <a:lnTo>
                        <a:pt x="16" y="79"/>
                      </a:lnTo>
                      <a:lnTo>
                        <a:pt x="16" y="89"/>
                      </a:lnTo>
                      <a:lnTo>
                        <a:pt x="33" y="95"/>
                      </a:lnTo>
                      <a:lnTo>
                        <a:pt x="106" y="55"/>
                      </a:lnTo>
                      <a:lnTo>
                        <a:pt x="106" y="22"/>
                      </a:lnTo>
                      <a:lnTo>
                        <a:pt x="122" y="0"/>
                      </a:lnTo>
                      <a:lnTo>
                        <a:pt x="29" y="12"/>
                      </a:lnTo>
                      <a:lnTo>
                        <a:pt x="4" y="28"/>
                      </a:lnTo>
                      <a:lnTo>
                        <a:pt x="0" y="34"/>
                      </a:lnTo>
                      <a:lnTo>
                        <a:pt x="4" y="5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18" name="Freeform 65">
                  <a:extLst>
                    <a:ext uri="{FF2B5EF4-FFF2-40B4-BE49-F238E27FC236}">
                      <a16:creationId xmlns:a16="http://schemas.microsoft.com/office/drawing/2014/main" id="{1B9177FD-F597-4348-82AF-E2659BDA31BA}"/>
                    </a:ext>
                  </a:extLst>
                </p:cNvPr>
                <p:cNvSpPr>
                  <a:spLocks/>
                </p:cNvSpPr>
                <p:nvPr/>
              </p:nvSpPr>
              <p:spPr bwMode="auto">
                <a:xfrm>
                  <a:off x="4353224" y="2190267"/>
                  <a:ext cx="36268" cy="102329"/>
                </a:xfrm>
                <a:custGeom>
                  <a:avLst/>
                  <a:gdLst>
                    <a:gd name="T0" fmla="*/ 19050 w 28"/>
                    <a:gd name="T1" fmla="*/ 0 h 79"/>
                    <a:gd name="T2" fmla="*/ 0 w 28"/>
                    <a:gd name="T3" fmla="*/ 53975 h 79"/>
                    <a:gd name="T4" fmla="*/ 34925 w 28"/>
                    <a:gd name="T5" fmla="*/ 125413 h 79"/>
                    <a:gd name="T6" fmla="*/ 44450 w 28"/>
                    <a:gd name="T7" fmla="*/ 34925 h 79"/>
                    <a:gd name="T8" fmla="*/ 44450 w 28"/>
                    <a:gd name="T9" fmla="*/ 19050 h 79"/>
                    <a:gd name="T10" fmla="*/ 19050 w 28"/>
                    <a:gd name="T11" fmla="*/ 0 h 79"/>
                    <a:gd name="T12" fmla="*/ 19050 w 28"/>
                    <a:gd name="T13" fmla="*/ 0 h 79"/>
                    <a:gd name="T14" fmla="*/ 0 60000 65536"/>
                    <a:gd name="T15" fmla="*/ 0 60000 65536"/>
                    <a:gd name="T16" fmla="*/ 0 60000 65536"/>
                    <a:gd name="T17" fmla="*/ 0 60000 65536"/>
                    <a:gd name="T18" fmla="*/ 0 60000 65536"/>
                    <a:gd name="T19" fmla="*/ 0 60000 65536"/>
                    <a:gd name="T20" fmla="*/ 0 60000 65536"/>
                    <a:gd name="T21" fmla="*/ 0 w 28"/>
                    <a:gd name="T22" fmla="*/ 0 h 79"/>
                    <a:gd name="T23" fmla="*/ 28 w 28"/>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79">
                      <a:moveTo>
                        <a:pt x="12" y="0"/>
                      </a:moveTo>
                      <a:lnTo>
                        <a:pt x="0" y="34"/>
                      </a:lnTo>
                      <a:lnTo>
                        <a:pt x="22" y="79"/>
                      </a:lnTo>
                      <a:lnTo>
                        <a:pt x="28" y="22"/>
                      </a:lnTo>
                      <a:lnTo>
                        <a:pt x="28" y="12"/>
                      </a:lnTo>
                      <a:lnTo>
                        <a:pt x="1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19" name="Freeform 66">
                  <a:extLst>
                    <a:ext uri="{FF2B5EF4-FFF2-40B4-BE49-F238E27FC236}">
                      <a16:creationId xmlns:a16="http://schemas.microsoft.com/office/drawing/2014/main" id="{31FE51F4-33EC-47F7-AFB0-E4E6CAD3C4E7}"/>
                    </a:ext>
                  </a:extLst>
                </p:cNvPr>
                <p:cNvSpPr>
                  <a:spLocks/>
                </p:cNvSpPr>
                <p:nvPr/>
              </p:nvSpPr>
              <p:spPr bwMode="auto">
                <a:xfrm>
                  <a:off x="4368768" y="2168247"/>
                  <a:ext cx="37564" cy="37563"/>
                </a:xfrm>
                <a:custGeom>
                  <a:avLst/>
                  <a:gdLst>
                    <a:gd name="T0" fmla="*/ 0 w 29"/>
                    <a:gd name="T1" fmla="*/ 26987 h 29"/>
                    <a:gd name="T2" fmla="*/ 25400 w 29"/>
                    <a:gd name="T3" fmla="*/ 46037 h 29"/>
                    <a:gd name="T4" fmla="*/ 46038 w 29"/>
                    <a:gd name="T5" fmla="*/ 17462 h 29"/>
                    <a:gd name="T6" fmla="*/ 46038 w 29"/>
                    <a:gd name="T7" fmla="*/ 0 h 29"/>
                    <a:gd name="T8" fmla="*/ 6350 w 29"/>
                    <a:gd name="T9" fmla="*/ 0 h 29"/>
                    <a:gd name="T10" fmla="*/ 0 w 29"/>
                    <a:gd name="T11" fmla="*/ 26987 h 29"/>
                    <a:gd name="T12" fmla="*/ 0 w 29"/>
                    <a:gd name="T13" fmla="*/ 26987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0" y="17"/>
                      </a:moveTo>
                      <a:lnTo>
                        <a:pt x="16" y="29"/>
                      </a:lnTo>
                      <a:lnTo>
                        <a:pt x="29" y="11"/>
                      </a:lnTo>
                      <a:lnTo>
                        <a:pt x="29" y="0"/>
                      </a:lnTo>
                      <a:lnTo>
                        <a:pt x="4" y="0"/>
                      </a:lnTo>
                      <a:lnTo>
                        <a:pt x="0" y="1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20" name="Freeform 67">
                  <a:extLst>
                    <a:ext uri="{FF2B5EF4-FFF2-40B4-BE49-F238E27FC236}">
                      <a16:creationId xmlns:a16="http://schemas.microsoft.com/office/drawing/2014/main" id="{70987CB5-022D-4E50-96DF-801C67F14F23}"/>
                    </a:ext>
                  </a:extLst>
                </p:cNvPr>
                <p:cNvSpPr>
                  <a:spLocks/>
                </p:cNvSpPr>
                <p:nvPr/>
              </p:nvSpPr>
              <p:spPr bwMode="auto">
                <a:xfrm>
                  <a:off x="4555290" y="2037423"/>
                  <a:ext cx="461125" cy="367864"/>
                </a:xfrm>
                <a:custGeom>
                  <a:avLst/>
                  <a:gdLst>
                    <a:gd name="T0" fmla="*/ 117475 w 356"/>
                    <a:gd name="T1" fmla="*/ 61912 h 284"/>
                    <a:gd name="T2" fmla="*/ 106363 w 356"/>
                    <a:gd name="T3" fmla="*/ 9525 h 284"/>
                    <a:gd name="T4" fmla="*/ 71437 w 356"/>
                    <a:gd name="T5" fmla="*/ 0 h 284"/>
                    <a:gd name="T6" fmla="*/ 61913 w 356"/>
                    <a:gd name="T7" fmla="*/ 34925 h 284"/>
                    <a:gd name="T8" fmla="*/ 26988 w 356"/>
                    <a:gd name="T9" fmla="*/ 19050 h 284"/>
                    <a:gd name="T10" fmla="*/ 0 w 356"/>
                    <a:gd name="T11" fmla="*/ 9525 h 284"/>
                    <a:gd name="T12" fmla="*/ 26988 w 356"/>
                    <a:gd name="T13" fmla="*/ 90487 h 284"/>
                    <a:gd name="T14" fmla="*/ 71437 w 356"/>
                    <a:gd name="T15" fmla="*/ 141287 h 284"/>
                    <a:gd name="T16" fmla="*/ 61913 w 356"/>
                    <a:gd name="T17" fmla="*/ 160337 h 284"/>
                    <a:gd name="T18" fmla="*/ 71437 w 356"/>
                    <a:gd name="T19" fmla="*/ 196850 h 284"/>
                    <a:gd name="T20" fmla="*/ 123825 w 356"/>
                    <a:gd name="T21" fmla="*/ 231775 h 284"/>
                    <a:gd name="T22" fmla="*/ 123825 w 356"/>
                    <a:gd name="T23" fmla="*/ 257175 h 284"/>
                    <a:gd name="T24" fmla="*/ 158750 w 356"/>
                    <a:gd name="T25" fmla="*/ 284162 h 284"/>
                    <a:gd name="T26" fmla="*/ 177800 w 356"/>
                    <a:gd name="T27" fmla="*/ 284162 h 284"/>
                    <a:gd name="T28" fmla="*/ 220663 w 356"/>
                    <a:gd name="T29" fmla="*/ 363537 h 284"/>
                    <a:gd name="T30" fmla="*/ 255588 w 356"/>
                    <a:gd name="T31" fmla="*/ 363537 h 284"/>
                    <a:gd name="T32" fmla="*/ 274638 w 356"/>
                    <a:gd name="T33" fmla="*/ 390525 h 284"/>
                    <a:gd name="T34" fmla="*/ 336550 w 356"/>
                    <a:gd name="T35" fmla="*/ 400050 h 284"/>
                    <a:gd name="T36" fmla="*/ 371475 w 356"/>
                    <a:gd name="T37" fmla="*/ 381000 h 284"/>
                    <a:gd name="T38" fmla="*/ 396875 w 356"/>
                    <a:gd name="T39" fmla="*/ 390525 h 284"/>
                    <a:gd name="T40" fmla="*/ 396875 w 356"/>
                    <a:gd name="T41" fmla="*/ 425450 h 284"/>
                    <a:gd name="T42" fmla="*/ 539750 w 356"/>
                    <a:gd name="T43" fmla="*/ 450850 h 284"/>
                    <a:gd name="T44" fmla="*/ 539750 w 356"/>
                    <a:gd name="T45" fmla="*/ 425450 h 284"/>
                    <a:gd name="T46" fmla="*/ 565150 w 356"/>
                    <a:gd name="T47" fmla="*/ 400050 h 284"/>
                    <a:gd name="T48" fmla="*/ 555625 w 356"/>
                    <a:gd name="T49" fmla="*/ 363537 h 284"/>
                    <a:gd name="T50" fmla="*/ 493713 w 356"/>
                    <a:gd name="T51" fmla="*/ 312737 h 284"/>
                    <a:gd name="T52" fmla="*/ 512763 w 356"/>
                    <a:gd name="T53" fmla="*/ 257175 h 284"/>
                    <a:gd name="T54" fmla="*/ 487363 w 356"/>
                    <a:gd name="T55" fmla="*/ 247650 h 284"/>
                    <a:gd name="T56" fmla="*/ 452438 w 356"/>
                    <a:gd name="T57" fmla="*/ 177800 h 284"/>
                    <a:gd name="T58" fmla="*/ 477838 w 356"/>
                    <a:gd name="T59" fmla="*/ 141287 h 284"/>
                    <a:gd name="T60" fmla="*/ 458788 w 356"/>
                    <a:gd name="T61" fmla="*/ 100012 h 284"/>
                    <a:gd name="T62" fmla="*/ 381000 w 356"/>
                    <a:gd name="T63" fmla="*/ 53975 h 284"/>
                    <a:gd name="T64" fmla="*/ 309562 w 356"/>
                    <a:gd name="T65" fmla="*/ 44450 h 284"/>
                    <a:gd name="T66" fmla="*/ 193675 w 356"/>
                    <a:gd name="T67" fmla="*/ 100012 h 284"/>
                    <a:gd name="T68" fmla="*/ 177800 w 356"/>
                    <a:gd name="T69" fmla="*/ 100012 h 284"/>
                    <a:gd name="T70" fmla="*/ 177800 w 356"/>
                    <a:gd name="T71" fmla="*/ 90487 h 284"/>
                    <a:gd name="T72" fmla="*/ 117475 w 356"/>
                    <a:gd name="T73" fmla="*/ 61912 h 284"/>
                    <a:gd name="T74" fmla="*/ 117475 w 356"/>
                    <a:gd name="T75" fmla="*/ 61912 h 2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6"/>
                    <a:gd name="T115" fmla="*/ 0 h 284"/>
                    <a:gd name="T116" fmla="*/ 356 w 356"/>
                    <a:gd name="T117" fmla="*/ 284 h 2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6" h="284">
                      <a:moveTo>
                        <a:pt x="74" y="39"/>
                      </a:moveTo>
                      <a:lnTo>
                        <a:pt x="67" y="6"/>
                      </a:lnTo>
                      <a:lnTo>
                        <a:pt x="45" y="0"/>
                      </a:lnTo>
                      <a:lnTo>
                        <a:pt x="39" y="22"/>
                      </a:lnTo>
                      <a:lnTo>
                        <a:pt x="17" y="12"/>
                      </a:lnTo>
                      <a:lnTo>
                        <a:pt x="0" y="6"/>
                      </a:lnTo>
                      <a:lnTo>
                        <a:pt x="17" y="57"/>
                      </a:lnTo>
                      <a:lnTo>
                        <a:pt x="45" y="89"/>
                      </a:lnTo>
                      <a:lnTo>
                        <a:pt x="39" y="101"/>
                      </a:lnTo>
                      <a:lnTo>
                        <a:pt x="45" y="124"/>
                      </a:lnTo>
                      <a:lnTo>
                        <a:pt x="78" y="146"/>
                      </a:lnTo>
                      <a:lnTo>
                        <a:pt x="78" y="162"/>
                      </a:lnTo>
                      <a:lnTo>
                        <a:pt x="100" y="179"/>
                      </a:lnTo>
                      <a:lnTo>
                        <a:pt x="112" y="179"/>
                      </a:lnTo>
                      <a:lnTo>
                        <a:pt x="139" y="229"/>
                      </a:lnTo>
                      <a:lnTo>
                        <a:pt x="161" y="229"/>
                      </a:lnTo>
                      <a:lnTo>
                        <a:pt x="173" y="246"/>
                      </a:lnTo>
                      <a:lnTo>
                        <a:pt x="212" y="252"/>
                      </a:lnTo>
                      <a:lnTo>
                        <a:pt x="234" y="240"/>
                      </a:lnTo>
                      <a:lnTo>
                        <a:pt x="250" y="246"/>
                      </a:lnTo>
                      <a:lnTo>
                        <a:pt x="250" y="268"/>
                      </a:lnTo>
                      <a:lnTo>
                        <a:pt x="340" y="284"/>
                      </a:lnTo>
                      <a:lnTo>
                        <a:pt x="340" y="268"/>
                      </a:lnTo>
                      <a:lnTo>
                        <a:pt x="356" y="252"/>
                      </a:lnTo>
                      <a:lnTo>
                        <a:pt x="350" y="229"/>
                      </a:lnTo>
                      <a:lnTo>
                        <a:pt x="311" y="197"/>
                      </a:lnTo>
                      <a:lnTo>
                        <a:pt x="323" y="162"/>
                      </a:lnTo>
                      <a:lnTo>
                        <a:pt x="307" y="156"/>
                      </a:lnTo>
                      <a:lnTo>
                        <a:pt x="285" y="112"/>
                      </a:lnTo>
                      <a:lnTo>
                        <a:pt x="301" y="89"/>
                      </a:lnTo>
                      <a:lnTo>
                        <a:pt x="289" y="63"/>
                      </a:lnTo>
                      <a:lnTo>
                        <a:pt x="240" y="34"/>
                      </a:lnTo>
                      <a:lnTo>
                        <a:pt x="195" y="28"/>
                      </a:lnTo>
                      <a:lnTo>
                        <a:pt x="122" y="63"/>
                      </a:lnTo>
                      <a:lnTo>
                        <a:pt x="112" y="63"/>
                      </a:lnTo>
                      <a:lnTo>
                        <a:pt x="112" y="57"/>
                      </a:lnTo>
                      <a:lnTo>
                        <a:pt x="74" y="39"/>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21" name="Freeform 68">
                  <a:extLst>
                    <a:ext uri="{FF2B5EF4-FFF2-40B4-BE49-F238E27FC236}">
                      <a16:creationId xmlns:a16="http://schemas.microsoft.com/office/drawing/2014/main" id="{8F8B153A-57FD-4FE8-A72F-701430B82C37}"/>
                    </a:ext>
                  </a:extLst>
                </p:cNvPr>
                <p:cNvSpPr>
                  <a:spLocks/>
                </p:cNvSpPr>
                <p:nvPr/>
              </p:nvSpPr>
              <p:spPr bwMode="auto">
                <a:xfrm>
                  <a:off x="4924449" y="2073691"/>
                  <a:ext cx="306984" cy="224087"/>
                </a:xfrm>
                <a:custGeom>
                  <a:avLst/>
                  <a:gdLst>
                    <a:gd name="T0" fmla="*/ 244475 w 237"/>
                    <a:gd name="T1" fmla="*/ 0 h 173"/>
                    <a:gd name="T2" fmla="*/ 228600 w 237"/>
                    <a:gd name="T3" fmla="*/ 26988 h 173"/>
                    <a:gd name="T4" fmla="*/ 173037 w 237"/>
                    <a:gd name="T5" fmla="*/ 46038 h 173"/>
                    <a:gd name="T6" fmla="*/ 157162 w 237"/>
                    <a:gd name="T7" fmla="*/ 26988 h 173"/>
                    <a:gd name="T8" fmla="*/ 112712 w 237"/>
                    <a:gd name="T9" fmla="*/ 26988 h 173"/>
                    <a:gd name="T10" fmla="*/ 87312 w 237"/>
                    <a:gd name="T11" fmla="*/ 71438 h 173"/>
                    <a:gd name="T12" fmla="*/ 50800 w 237"/>
                    <a:gd name="T13" fmla="*/ 90488 h 173"/>
                    <a:gd name="T14" fmla="*/ 25400 w 237"/>
                    <a:gd name="T15" fmla="*/ 96838 h 173"/>
                    <a:gd name="T16" fmla="*/ 0 w 237"/>
                    <a:gd name="T17" fmla="*/ 133350 h 173"/>
                    <a:gd name="T18" fmla="*/ 34925 w 237"/>
                    <a:gd name="T19" fmla="*/ 203200 h 173"/>
                    <a:gd name="T20" fmla="*/ 60325 w 237"/>
                    <a:gd name="T21" fmla="*/ 212725 h 173"/>
                    <a:gd name="T22" fmla="*/ 41275 w 237"/>
                    <a:gd name="T23" fmla="*/ 268288 h 173"/>
                    <a:gd name="T24" fmla="*/ 103187 w 237"/>
                    <a:gd name="T25" fmla="*/ 274638 h 173"/>
                    <a:gd name="T26" fmla="*/ 173037 w 237"/>
                    <a:gd name="T27" fmla="*/ 258763 h 173"/>
                    <a:gd name="T28" fmla="*/ 193675 w 237"/>
                    <a:gd name="T29" fmla="*/ 222250 h 173"/>
                    <a:gd name="T30" fmla="*/ 228600 w 237"/>
                    <a:gd name="T31" fmla="*/ 203200 h 173"/>
                    <a:gd name="T32" fmla="*/ 244475 w 237"/>
                    <a:gd name="T33" fmla="*/ 212725 h 173"/>
                    <a:gd name="T34" fmla="*/ 254000 w 237"/>
                    <a:gd name="T35" fmla="*/ 133350 h 173"/>
                    <a:gd name="T36" fmla="*/ 279400 w 237"/>
                    <a:gd name="T37" fmla="*/ 115888 h 173"/>
                    <a:gd name="T38" fmla="*/ 300037 w 237"/>
                    <a:gd name="T39" fmla="*/ 90488 h 173"/>
                    <a:gd name="T40" fmla="*/ 279400 w 237"/>
                    <a:gd name="T41" fmla="*/ 71438 h 173"/>
                    <a:gd name="T42" fmla="*/ 290512 w 237"/>
                    <a:gd name="T43" fmla="*/ 55563 h 173"/>
                    <a:gd name="T44" fmla="*/ 376237 w 237"/>
                    <a:gd name="T45" fmla="*/ 46038 h 173"/>
                    <a:gd name="T46" fmla="*/ 360362 w 237"/>
                    <a:gd name="T47" fmla="*/ 26988 h 173"/>
                    <a:gd name="T48" fmla="*/ 306387 w 237"/>
                    <a:gd name="T49" fmla="*/ 17463 h 173"/>
                    <a:gd name="T50" fmla="*/ 300037 w 237"/>
                    <a:gd name="T51" fmla="*/ 36513 h 173"/>
                    <a:gd name="T52" fmla="*/ 269875 w 237"/>
                    <a:gd name="T53" fmla="*/ 46038 h 173"/>
                    <a:gd name="T54" fmla="*/ 269875 w 237"/>
                    <a:gd name="T55" fmla="*/ 17463 h 173"/>
                    <a:gd name="T56" fmla="*/ 244475 w 237"/>
                    <a:gd name="T57" fmla="*/ 0 h 173"/>
                    <a:gd name="T58" fmla="*/ 244475 w 237"/>
                    <a:gd name="T59" fmla="*/ 0 h 1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7"/>
                    <a:gd name="T91" fmla="*/ 0 h 173"/>
                    <a:gd name="T92" fmla="*/ 237 w 237"/>
                    <a:gd name="T93" fmla="*/ 173 h 1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7" h="173">
                      <a:moveTo>
                        <a:pt x="154" y="0"/>
                      </a:moveTo>
                      <a:lnTo>
                        <a:pt x="144" y="17"/>
                      </a:lnTo>
                      <a:lnTo>
                        <a:pt x="109" y="29"/>
                      </a:lnTo>
                      <a:lnTo>
                        <a:pt x="99" y="17"/>
                      </a:lnTo>
                      <a:lnTo>
                        <a:pt x="71" y="17"/>
                      </a:lnTo>
                      <a:lnTo>
                        <a:pt x="55" y="45"/>
                      </a:lnTo>
                      <a:lnTo>
                        <a:pt x="32" y="57"/>
                      </a:lnTo>
                      <a:lnTo>
                        <a:pt x="16" y="61"/>
                      </a:lnTo>
                      <a:lnTo>
                        <a:pt x="0" y="84"/>
                      </a:lnTo>
                      <a:lnTo>
                        <a:pt x="22" y="128"/>
                      </a:lnTo>
                      <a:lnTo>
                        <a:pt x="38" y="134"/>
                      </a:lnTo>
                      <a:lnTo>
                        <a:pt x="26" y="169"/>
                      </a:lnTo>
                      <a:lnTo>
                        <a:pt x="65" y="173"/>
                      </a:lnTo>
                      <a:lnTo>
                        <a:pt x="109" y="163"/>
                      </a:lnTo>
                      <a:lnTo>
                        <a:pt x="122" y="140"/>
                      </a:lnTo>
                      <a:lnTo>
                        <a:pt x="144" y="128"/>
                      </a:lnTo>
                      <a:lnTo>
                        <a:pt x="154" y="134"/>
                      </a:lnTo>
                      <a:lnTo>
                        <a:pt x="160" y="84"/>
                      </a:lnTo>
                      <a:lnTo>
                        <a:pt x="176" y="73"/>
                      </a:lnTo>
                      <a:lnTo>
                        <a:pt x="189" y="57"/>
                      </a:lnTo>
                      <a:lnTo>
                        <a:pt x="176" y="45"/>
                      </a:lnTo>
                      <a:lnTo>
                        <a:pt x="183" y="35"/>
                      </a:lnTo>
                      <a:lnTo>
                        <a:pt x="237" y="29"/>
                      </a:lnTo>
                      <a:lnTo>
                        <a:pt x="227" y="17"/>
                      </a:lnTo>
                      <a:lnTo>
                        <a:pt x="193" y="11"/>
                      </a:lnTo>
                      <a:lnTo>
                        <a:pt x="189" y="23"/>
                      </a:lnTo>
                      <a:lnTo>
                        <a:pt x="170" y="29"/>
                      </a:lnTo>
                      <a:lnTo>
                        <a:pt x="170" y="11"/>
                      </a:lnTo>
                      <a:lnTo>
                        <a:pt x="154"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22" name="Freeform 69">
                  <a:extLst>
                    <a:ext uri="{FF2B5EF4-FFF2-40B4-BE49-F238E27FC236}">
                      <a16:creationId xmlns:a16="http://schemas.microsoft.com/office/drawing/2014/main" id="{F81BF7AF-BDE4-439A-B8AE-EA46660D204B}"/>
                    </a:ext>
                  </a:extLst>
                </p:cNvPr>
                <p:cNvSpPr>
                  <a:spLocks/>
                </p:cNvSpPr>
                <p:nvPr/>
              </p:nvSpPr>
              <p:spPr bwMode="auto">
                <a:xfrm>
                  <a:off x="4965899" y="2111255"/>
                  <a:ext cx="316052" cy="323824"/>
                </a:xfrm>
                <a:custGeom>
                  <a:avLst/>
                  <a:gdLst>
                    <a:gd name="T0" fmla="*/ 381000 w 244"/>
                    <a:gd name="T1" fmla="*/ 60325 h 250"/>
                    <a:gd name="T2" fmla="*/ 387350 w 244"/>
                    <a:gd name="T3" fmla="*/ 44450 h 250"/>
                    <a:gd name="T4" fmla="*/ 355600 w 244"/>
                    <a:gd name="T5" fmla="*/ 25400 h 250"/>
                    <a:gd name="T6" fmla="*/ 325438 w 244"/>
                    <a:gd name="T7" fmla="*/ 0 h 250"/>
                    <a:gd name="T8" fmla="*/ 239713 w 244"/>
                    <a:gd name="T9" fmla="*/ 9525 h 250"/>
                    <a:gd name="T10" fmla="*/ 228600 w 244"/>
                    <a:gd name="T11" fmla="*/ 25400 h 250"/>
                    <a:gd name="T12" fmla="*/ 249238 w 244"/>
                    <a:gd name="T13" fmla="*/ 44450 h 250"/>
                    <a:gd name="T14" fmla="*/ 228600 w 244"/>
                    <a:gd name="T15" fmla="*/ 69850 h 250"/>
                    <a:gd name="T16" fmla="*/ 203200 w 244"/>
                    <a:gd name="T17" fmla="*/ 87313 h 250"/>
                    <a:gd name="T18" fmla="*/ 193675 w 244"/>
                    <a:gd name="T19" fmla="*/ 166688 h 250"/>
                    <a:gd name="T20" fmla="*/ 177800 w 244"/>
                    <a:gd name="T21" fmla="*/ 157163 h 250"/>
                    <a:gd name="T22" fmla="*/ 142875 w 244"/>
                    <a:gd name="T23" fmla="*/ 176213 h 250"/>
                    <a:gd name="T24" fmla="*/ 122238 w 244"/>
                    <a:gd name="T25" fmla="*/ 212725 h 250"/>
                    <a:gd name="T26" fmla="*/ 61913 w 244"/>
                    <a:gd name="T27" fmla="*/ 228600 h 250"/>
                    <a:gd name="T28" fmla="*/ 0 w 244"/>
                    <a:gd name="T29" fmla="*/ 222250 h 250"/>
                    <a:gd name="T30" fmla="*/ 52388 w 244"/>
                    <a:gd name="T31" fmla="*/ 273050 h 250"/>
                    <a:gd name="T32" fmla="*/ 61913 w 244"/>
                    <a:gd name="T33" fmla="*/ 309563 h 250"/>
                    <a:gd name="T34" fmla="*/ 36513 w 244"/>
                    <a:gd name="T35" fmla="*/ 334963 h 250"/>
                    <a:gd name="T36" fmla="*/ 36513 w 244"/>
                    <a:gd name="T37" fmla="*/ 360363 h 250"/>
                    <a:gd name="T38" fmla="*/ 142875 w 244"/>
                    <a:gd name="T39" fmla="*/ 354013 h 250"/>
                    <a:gd name="T40" fmla="*/ 158750 w 244"/>
                    <a:gd name="T41" fmla="*/ 369888 h 250"/>
                    <a:gd name="T42" fmla="*/ 212725 w 244"/>
                    <a:gd name="T43" fmla="*/ 396875 h 250"/>
                    <a:gd name="T44" fmla="*/ 274638 w 244"/>
                    <a:gd name="T45" fmla="*/ 379413 h 250"/>
                    <a:gd name="T46" fmla="*/ 293688 w 244"/>
                    <a:gd name="T47" fmla="*/ 360363 h 250"/>
                    <a:gd name="T48" fmla="*/ 239713 w 244"/>
                    <a:gd name="T49" fmla="*/ 290513 h 250"/>
                    <a:gd name="T50" fmla="*/ 284163 w 244"/>
                    <a:gd name="T51" fmla="*/ 273050 h 250"/>
                    <a:gd name="T52" fmla="*/ 346075 w 244"/>
                    <a:gd name="T53" fmla="*/ 184150 h 250"/>
                    <a:gd name="T54" fmla="*/ 346075 w 244"/>
                    <a:gd name="T55" fmla="*/ 157163 h 250"/>
                    <a:gd name="T56" fmla="*/ 361950 w 244"/>
                    <a:gd name="T57" fmla="*/ 141288 h 250"/>
                    <a:gd name="T58" fmla="*/ 319088 w 244"/>
                    <a:gd name="T59" fmla="*/ 106363 h 250"/>
                    <a:gd name="T60" fmla="*/ 309563 w 244"/>
                    <a:gd name="T61" fmla="*/ 69850 h 250"/>
                    <a:gd name="T62" fmla="*/ 381000 w 244"/>
                    <a:gd name="T63" fmla="*/ 60325 h 250"/>
                    <a:gd name="T64" fmla="*/ 381000 w 244"/>
                    <a:gd name="T65" fmla="*/ 60325 h 2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4"/>
                    <a:gd name="T100" fmla="*/ 0 h 250"/>
                    <a:gd name="T101" fmla="*/ 244 w 244"/>
                    <a:gd name="T102" fmla="*/ 250 h 2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4" h="250">
                      <a:moveTo>
                        <a:pt x="240" y="38"/>
                      </a:moveTo>
                      <a:lnTo>
                        <a:pt x="244" y="28"/>
                      </a:lnTo>
                      <a:lnTo>
                        <a:pt x="224" y="16"/>
                      </a:lnTo>
                      <a:lnTo>
                        <a:pt x="205" y="0"/>
                      </a:lnTo>
                      <a:lnTo>
                        <a:pt x="151" y="6"/>
                      </a:lnTo>
                      <a:lnTo>
                        <a:pt x="144" y="16"/>
                      </a:lnTo>
                      <a:lnTo>
                        <a:pt x="157" y="28"/>
                      </a:lnTo>
                      <a:lnTo>
                        <a:pt x="144" y="44"/>
                      </a:lnTo>
                      <a:lnTo>
                        <a:pt x="128" y="55"/>
                      </a:lnTo>
                      <a:lnTo>
                        <a:pt x="122" y="105"/>
                      </a:lnTo>
                      <a:lnTo>
                        <a:pt x="112" y="99"/>
                      </a:lnTo>
                      <a:lnTo>
                        <a:pt x="90" y="111"/>
                      </a:lnTo>
                      <a:lnTo>
                        <a:pt x="77" y="134"/>
                      </a:lnTo>
                      <a:lnTo>
                        <a:pt x="39" y="144"/>
                      </a:lnTo>
                      <a:lnTo>
                        <a:pt x="0" y="140"/>
                      </a:lnTo>
                      <a:lnTo>
                        <a:pt x="33" y="172"/>
                      </a:lnTo>
                      <a:lnTo>
                        <a:pt x="39" y="195"/>
                      </a:lnTo>
                      <a:lnTo>
                        <a:pt x="23" y="211"/>
                      </a:lnTo>
                      <a:lnTo>
                        <a:pt x="23" y="227"/>
                      </a:lnTo>
                      <a:lnTo>
                        <a:pt x="90" y="223"/>
                      </a:lnTo>
                      <a:lnTo>
                        <a:pt x="100" y="233"/>
                      </a:lnTo>
                      <a:lnTo>
                        <a:pt x="134" y="250"/>
                      </a:lnTo>
                      <a:lnTo>
                        <a:pt x="173" y="239"/>
                      </a:lnTo>
                      <a:lnTo>
                        <a:pt x="185" y="227"/>
                      </a:lnTo>
                      <a:lnTo>
                        <a:pt x="151" y="183"/>
                      </a:lnTo>
                      <a:lnTo>
                        <a:pt x="179" y="172"/>
                      </a:lnTo>
                      <a:lnTo>
                        <a:pt x="218" y="116"/>
                      </a:lnTo>
                      <a:lnTo>
                        <a:pt x="218" y="99"/>
                      </a:lnTo>
                      <a:lnTo>
                        <a:pt x="228" y="89"/>
                      </a:lnTo>
                      <a:lnTo>
                        <a:pt x="201" y="67"/>
                      </a:lnTo>
                      <a:lnTo>
                        <a:pt x="195" y="44"/>
                      </a:lnTo>
                      <a:lnTo>
                        <a:pt x="240" y="3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grpSp>
          <p:grpSp>
            <p:nvGrpSpPr>
              <p:cNvPr id="9" name="Group 73">
                <a:extLst>
                  <a:ext uri="{FF2B5EF4-FFF2-40B4-BE49-F238E27FC236}">
                    <a16:creationId xmlns:a16="http://schemas.microsoft.com/office/drawing/2014/main" id="{CFA27B6E-495E-4B0C-81EC-57C4E1E75AD5}"/>
                  </a:ext>
                </a:extLst>
              </p:cNvPr>
              <p:cNvGrpSpPr>
                <a:grpSpLocks/>
              </p:cNvGrpSpPr>
              <p:nvPr/>
            </p:nvGrpSpPr>
            <p:grpSpPr bwMode="auto">
              <a:xfrm>
                <a:off x="418120" y="1097039"/>
                <a:ext cx="2341892" cy="1323790"/>
                <a:chOff x="168" y="890"/>
                <a:chExt cx="1808" cy="1022"/>
              </a:xfrm>
              <a:grpFill/>
            </p:grpSpPr>
            <p:sp>
              <p:nvSpPr>
                <p:cNvPr id="272" name="Freeform 74">
                  <a:extLst>
                    <a:ext uri="{FF2B5EF4-FFF2-40B4-BE49-F238E27FC236}">
                      <a16:creationId xmlns:a16="http://schemas.microsoft.com/office/drawing/2014/main" id="{3223FEF6-BFF8-4B26-8F9E-CD9C248CF80C}"/>
                    </a:ext>
                  </a:extLst>
                </p:cNvPr>
                <p:cNvSpPr>
                  <a:spLocks/>
                </p:cNvSpPr>
                <p:nvPr/>
              </p:nvSpPr>
              <p:spPr bwMode="auto">
                <a:xfrm>
                  <a:off x="168" y="1075"/>
                  <a:ext cx="650" cy="284"/>
                </a:xfrm>
                <a:custGeom>
                  <a:avLst/>
                  <a:gdLst>
                    <a:gd name="T0" fmla="*/ 305 w 650"/>
                    <a:gd name="T1" fmla="*/ 49 h 284"/>
                    <a:gd name="T2" fmla="*/ 305 w 650"/>
                    <a:gd name="T3" fmla="*/ 77 h 284"/>
                    <a:gd name="T4" fmla="*/ 228 w 650"/>
                    <a:gd name="T5" fmla="*/ 99 h 284"/>
                    <a:gd name="T6" fmla="*/ 278 w 650"/>
                    <a:gd name="T7" fmla="*/ 93 h 284"/>
                    <a:gd name="T8" fmla="*/ 218 w 650"/>
                    <a:gd name="T9" fmla="*/ 128 h 284"/>
                    <a:gd name="T10" fmla="*/ 122 w 650"/>
                    <a:gd name="T11" fmla="*/ 173 h 284"/>
                    <a:gd name="T12" fmla="*/ 167 w 650"/>
                    <a:gd name="T13" fmla="*/ 173 h 284"/>
                    <a:gd name="T14" fmla="*/ 173 w 650"/>
                    <a:gd name="T15" fmla="*/ 205 h 284"/>
                    <a:gd name="T16" fmla="*/ 201 w 650"/>
                    <a:gd name="T17" fmla="*/ 205 h 284"/>
                    <a:gd name="T18" fmla="*/ 100 w 650"/>
                    <a:gd name="T19" fmla="*/ 244 h 284"/>
                    <a:gd name="T20" fmla="*/ 49 w 650"/>
                    <a:gd name="T21" fmla="*/ 256 h 284"/>
                    <a:gd name="T22" fmla="*/ 16 w 650"/>
                    <a:gd name="T23" fmla="*/ 268 h 284"/>
                    <a:gd name="T24" fmla="*/ 23 w 650"/>
                    <a:gd name="T25" fmla="*/ 284 h 284"/>
                    <a:gd name="T26" fmla="*/ 45 w 650"/>
                    <a:gd name="T27" fmla="*/ 272 h 284"/>
                    <a:gd name="T28" fmla="*/ 77 w 650"/>
                    <a:gd name="T29" fmla="*/ 278 h 284"/>
                    <a:gd name="T30" fmla="*/ 211 w 650"/>
                    <a:gd name="T31" fmla="*/ 223 h 284"/>
                    <a:gd name="T32" fmla="*/ 260 w 650"/>
                    <a:gd name="T33" fmla="*/ 201 h 284"/>
                    <a:gd name="T34" fmla="*/ 343 w 650"/>
                    <a:gd name="T35" fmla="*/ 144 h 284"/>
                    <a:gd name="T36" fmla="*/ 305 w 650"/>
                    <a:gd name="T37" fmla="*/ 177 h 284"/>
                    <a:gd name="T38" fmla="*/ 368 w 650"/>
                    <a:gd name="T39" fmla="*/ 173 h 284"/>
                    <a:gd name="T40" fmla="*/ 390 w 650"/>
                    <a:gd name="T41" fmla="*/ 156 h 284"/>
                    <a:gd name="T42" fmla="*/ 484 w 650"/>
                    <a:gd name="T43" fmla="*/ 195 h 284"/>
                    <a:gd name="T44" fmla="*/ 506 w 650"/>
                    <a:gd name="T45" fmla="*/ 205 h 284"/>
                    <a:gd name="T46" fmla="*/ 522 w 650"/>
                    <a:gd name="T47" fmla="*/ 250 h 284"/>
                    <a:gd name="T48" fmla="*/ 551 w 650"/>
                    <a:gd name="T49" fmla="*/ 256 h 284"/>
                    <a:gd name="T50" fmla="*/ 544 w 650"/>
                    <a:gd name="T51" fmla="*/ 205 h 284"/>
                    <a:gd name="T52" fmla="*/ 500 w 650"/>
                    <a:gd name="T53" fmla="*/ 189 h 284"/>
                    <a:gd name="T54" fmla="*/ 477 w 650"/>
                    <a:gd name="T55" fmla="*/ 166 h 284"/>
                    <a:gd name="T56" fmla="*/ 634 w 650"/>
                    <a:gd name="T57" fmla="*/ 10 h 284"/>
                    <a:gd name="T58" fmla="*/ 583 w 650"/>
                    <a:gd name="T59" fmla="*/ 10 h 284"/>
                    <a:gd name="T60" fmla="*/ 390 w 650"/>
                    <a:gd name="T61" fmla="*/ 4 h 284"/>
                    <a:gd name="T62" fmla="*/ 323 w 650"/>
                    <a:gd name="T63" fmla="*/ 26 h 2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0"/>
                    <a:gd name="T97" fmla="*/ 0 h 284"/>
                    <a:gd name="T98" fmla="*/ 650 w 650"/>
                    <a:gd name="T99" fmla="*/ 284 h 2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0" h="284">
                      <a:moveTo>
                        <a:pt x="323" y="26"/>
                      </a:moveTo>
                      <a:lnTo>
                        <a:pt x="305" y="49"/>
                      </a:lnTo>
                      <a:lnTo>
                        <a:pt x="323" y="71"/>
                      </a:lnTo>
                      <a:lnTo>
                        <a:pt x="305" y="77"/>
                      </a:lnTo>
                      <a:lnTo>
                        <a:pt x="256" y="83"/>
                      </a:lnTo>
                      <a:lnTo>
                        <a:pt x="228" y="99"/>
                      </a:lnTo>
                      <a:lnTo>
                        <a:pt x="256" y="99"/>
                      </a:lnTo>
                      <a:lnTo>
                        <a:pt x="278" y="93"/>
                      </a:lnTo>
                      <a:lnTo>
                        <a:pt x="266" y="116"/>
                      </a:lnTo>
                      <a:lnTo>
                        <a:pt x="218" y="128"/>
                      </a:lnTo>
                      <a:lnTo>
                        <a:pt x="201" y="122"/>
                      </a:lnTo>
                      <a:lnTo>
                        <a:pt x="122" y="173"/>
                      </a:lnTo>
                      <a:lnTo>
                        <a:pt x="134" y="177"/>
                      </a:lnTo>
                      <a:lnTo>
                        <a:pt x="167" y="173"/>
                      </a:lnTo>
                      <a:lnTo>
                        <a:pt x="138" y="201"/>
                      </a:lnTo>
                      <a:lnTo>
                        <a:pt x="173" y="205"/>
                      </a:lnTo>
                      <a:lnTo>
                        <a:pt x="189" y="195"/>
                      </a:lnTo>
                      <a:lnTo>
                        <a:pt x="201" y="205"/>
                      </a:lnTo>
                      <a:lnTo>
                        <a:pt x="138" y="234"/>
                      </a:lnTo>
                      <a:lnTo>
                        <a:pt x="100" y="244"/>
                      </a:lnTo>
                      <a:lnTo>
                        <a:pt x="90" y="256"/>
                      </a:lnTo>
                      <a:lnTo>
                        <a:pt x="49" y="256"/>
                      </a:lnTo>
                      <a:lnTo>
                        <a:pt x="39" y="268"/>
                      </a:lnTo>
                      <a:lnTo>
                        <a:pt x="16" y="268"/>
                      </a:lnTo>
                      <a:lnTo>
                        <a:pt x="0" y="284"/>
                      </a:lnTo>
                      <a:lnTo>
                        <a:pt x="23" y="284"/>
                      </a:lnTo>
                      <a:lnTo>
                        <a:pt x="33" y="272"/>
                      </a:lnTo>
                      <a:lnTo>
                        <a:pt x="45" y="272"/>
                      </a:lnTo>
                      <a:lnTo>
                        <a:pt x="77" y="268"/>
                      </a:lnTo>
                      <a:lnTo>
                        <a:pt x="77" y="278"/>
                      </a:lnTo>
                      <a:lnTo>
                        <a:pt x="100" y="262"/>
                      </a:lnTo>
                      <a:lnTo>
                        <a:pt x="211" y="223"/>
                      </a:lnTo>
                      <a:lnTo>
                        <a:pt x="234" y="205"/>
                      </a:lnTo>
                      <a:lnTo>
                        <a:pt x="260" y="201"/>
                      </a:lnTo>
                      <a:lnTo>
                        <a:pt x="289" y="177"/>
                      </a:lnTo>
                      <a:lnTo>
                        <a:pt x="343" y="144"/>
                      </a:lnTo>
                      <a:lnTo>
                        <a:pt x="339" y="160"/>
                      </a:lnTo>
                      <a:lnTo>
                        <a:pt x="305" y="177"/>
                      </a:lnTo>
                      <a:lnTo>
                        <a:pt x="301" y="195"/>
                      </a:lnTo>
                      <a:lnTo>
                        <a:pt x="368" y="173"/>
                      </a:lnTo>
                      <a:lnTo>
                        <a:pt x="372" y="160"/>
                      </a:lnTo>
                      <a:lnTo>
                        <a:pt x="390" y="156"/>
                      </a:lnTo>
                      <a:lnTo>
                        <a:pt x="394" y="173"/>
                      </a:lnTo>
                      <a:lnTo>
                        <a:pt x="484" y="195"/>
                      </a:lnTo>
                      <a:lnTo>
                        <a:pt x="490" y="217"/>
                      </a:lnTo>
                      <a:lnTo>
                        <a:pt x="506" y="205"/>
                      </a:lnTo>
                      <a:lnTo>
                        <a:pt x="522" y="205"/>
                      </a:lnTo>
                      <a:lnTo>
                        <a:pt x="522" y="250"/>
                      </a:lnTo>
                      <a:lnTo>
                        <a:pt x="528" y="268"/>
                      </a:lnTo>
                      <a:lnTo>
                        <a:pt x="551" y="256"/>
                      </a:lnTo>
                      <a:lnTo>
                        <a:pt x="544" y="234"/>
                      </a:lnTo>
                      <a:lnTo>
                        <a:pt x="544" y="205"/>
                      </a:lnTo>
                      <a:lnTo>
                        <a:pt x="534" y="177"/>
                      </a:lnTo>
                      <a:lnTo>
                        <a:pt x="500" y="189"/>
                      </a:lnTo>
                      <a:lnTo>
                        <a:pt x="506" y="173"/>
                      </a:lnTo>
                      <a:lnTo>
                        <a:pt x="477" y="166"/>
                      </a:lnTo>
                      <a:lnTo>
                        <a:pt x="650" y="16"/>
                      </a:lnTo>
                      <a:lnTo>
                        <a:pt x="634" y="10"/>
                      </a:lnTo>
                      <a:lnTo>
                        <a:pt x="618" y="22"/>
                      </a:lnTo>
                      <a:lnTo>
                        <a:pt x="583" y="10"/>
                      </a:lnTo>
                      <a:lnTo>
                        <a:pt x="484" y="0"/>
                      </a:lnTo>
                      <a:lnTo>
                        <a:pt x="390" y="4"/>
                      </a:lnTo>
                      <a:lnTo>
                        <a:pt x="323" y="2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3" name="Freeform 75">
                  <a:extLst>
                    <a:ext uri="{FF2B5EF4-FFF2-40B4-BE49-F238E27FC236}">
                      <a16:creationId xmlns:a16="http://schemas.microsoft.com/office/drawing/2014/main" id="{89A0CB8A-FF53-431F-B1B5-E4499128F2DC}"/>
                    </a:ext>
                  </a:extLst>
                </p:cNvPr>
                <p:cNvSpPr>
                  <a:spLocks/>
                </p:cNvSpPr>
                <p:nvPr/>
              </p:nvSpPr>
              <p:spPr bwMode="auto">
                <a:xfrm>
                  <a:off x="597" y="1443"/>
                  <a:ext cx="977" cy="469"/>
                </a:xfrm>
                <a:custGeom>
                  <a:avLst/>
                  <a:gdLst>
                    <a:gd name="T0" fmla="*/ 956 w 977"/>
                    <a:gd name="T1" fmla="*/ 38 h 469"/>
                    <a:gd name="T2" fmla="*/ 838 w 977"/>
                    <a:gd name="T3" fmla="*/ 83 h 469"/>
                    <a:gd name="T4" fmla="*/ 800 w 977"/>
                    <a:gd name="T5" fmla="*/ 117 h 469"/>
                    <a:gd name="T6" fmla="*/ 745 w 977"/>
                    <a:gd name="T7" fmla="*/ 128 h 469"/>
                    <a:gd name="T8" fmla="*/ 694 w 977"/>
                    <a:gd name="T9" fmla="*/ 156 h 469"/>
                    <a:gd name="T10" fmla="*/ 704 w 977"/>
                    <a:gd name="T11" fmla="*/ 134 h 469"/>
                    <a:gd name="T12" fmla="*/ 704 w 977"/>
                    <a:gd name="T13" fmla="*/ 105 h 469"/>
                    <a:gd name="T14" fmla="*/ 704 w 977"/>
                    <a:gd name="T15" fmla="*/ 89 h 469"/>
                    <a:gd name="T16" fmla="*/ 682 w 977"/>
                    <a:gd name="T17" fmla="*/ 77 h 469"/>
                    <a:gd name="T18" fmla="*/ 639 w 977"/>
                    <a:gd name="T19" fmla="*/ 140 h 469"/>
                    <a:gd name="T20" fmla="*/ 611 w 977"/>
                    <a:gd name="T21" fmla="*/ 140 h 469"/>
                    <a:gd name="T22" fmla="*/ 633 w 977"/>
                    <a:gd name="T23" fmla="*/ 95 h 469"/>
                    <a:gd name="T24" fmla="*/ 643 w 977"/>
                    <a:gd name="T25" fmla="*/ 83 h 469"/>
                    <a:gd name="T26" fmla="*/ 682 w 977"/>
                    <a:gd name="T27" fmla="*/ 67 h 469"/>
                    <a:gd name="T28" fmla="*/ 694 w 977"/>
                    <a:gd name="T29" fmla="*/ 57 h 469"/>
                    <a:gd name="T30" fmla="*/ 656 w 977"/>
                    <a:gd name="T31" fmla="*/ 38 h 469"/>
                    <a:gd name="T32" fmla="*/ 589 w 977"/>
                    <a:gd name="T33" fmla="*/ 50 h 469"/>
                    <a:gd name="T34" fmla="*/ 627 w 977"/>
                    <a:gd name="T35" fmla="*/ 34 h 469"/>
                    <a:gd name="T36" fmla="*/ 605 w 977"/>
                    <a:gd name="T37" fmla="*/ 22 h 469"/>
                    <a:gd name="T38" fmla="*/ 572 w 977"/>
                    <a:gd name="T39" fmla="*/ 0 h 469"/>
                    <a:gd name="T40" fmla="*/ 556 w 977"/>
                    <a:gd name="T41" fmla="*/ 10 h 469"/>
                    <a:gd name="T42" fmla="*/ 115 w 977"/>
                    <a:gd name="T43" fmla="*/ 44 h 469"/>
                    <a:gd name="T44" fmla="*/ 83 w 977"/>
                    <a:gd name="T45" fmla="*/ 28 h 469"/>
                    <a:gd name="T46" fmla="*/ 38 w 977"/>
                    <a:gd name="T47" fmla="*/ 111 h 469"/>
                    <a:gd name="T48" fmla="*/ 0 w 977"/>
                    <a:gd name="T49" fmla="*/ 172 h 469"/>
                    <a:gd name="T50" fmla="*/ 10 w 977"/>
                    <a:gd name="T51" fmla="*/ 207 h 469"/>
                    <a:gd name="T52" fmla="*/ 10 w 977"/>
                    <a:gd name="T53" fmla="*/ 274 h 469"/>
                    <a:gd name="T54" fmla="*/ 48 w 977"/>
                    <a:gd name="T55" fmla="*/ 306 h 469"/>
                    <a:gd name="T56" fmla="*/ 105 w 977"/>
                    <a:gd name="T57" fmla="*/ 325 h 469"/>
                    <a:gd name="T58" fmla="*/ 211 w 977"/>
                    <a:gd name="T59" fmla="*/ 335 h 469"/>
                    <a:gd name="T60" fmla="*/ 266 w 977"/>
                    <a:gd name="T61" fmla="*/ 390 h 469"/>
                    <a:gd name="T62" fmla="*/ 282 w 977"/>
                    <a:gd name="T63" fmla="*/ 380 h 469"/>
                    <a:gd name="T64" fmla="*/ 327 w 977"/>
                    <a:gd name="T65" fmla="*/ 402 h 469"/>
                    <a:gd name="T66" fmla="*/ 349 w 977"/>
                    <a:gd name="T67" fmla="*/ 453 h 469"/>
                    <a:gd name="T68" fmla="*/ 355 w 977"/>
                    <a:gd name="T69" fmla="*/ 418 h 469"/>
                    <a:gd name="T70" fmla="*/ 449 w 977"/>
                    <a:gd name="T71" fmla="*/ 386 h 469"/>
                    <a:gd name="T72" fmla="*/ 477 w 977"/>
                    <a:gd name="T73" fmla="*/ 396 h 469"/>
                    <a:gd name="T74" fmla="*/ 493 w 977"/>
                    <a:gd name="T75" fmla="*/ 363 h 469"/>
                    <a:gd name="T76" fmla="*/ 611 w 977"/>
                    <a:gd name="T77" fmla="*/ 396 h 469"/>
                    <a:gd name="T78" fmla="*/ 621 w 977"/>
                    <a:gd name="T79" fmla="*/ 436 h 469"/>
                    <a:gd name="T80" fmla="*/ 633 w 977"/>
                    <a:gd name="T81" fmla="*/ 469 h 469"/>
                    <a:gd name="T82" fmla="*/ 656 w 977"/>
                    <a:gd name="T83" fmla="*/ 430 h 469"/>
                    <a:gd name="T84" fmla="*/ 650 w 977"/>
                    <a:gd name="T85" fmla="*/ 351 h 469"/>
                    <a:gd name="T86" fmla="*/ 745 w 977"/>
                    <a:gd name="T87" fmla="*/ 284 h 469"/>
                    <a:gd name="T88" fmla="*/ 755 w 977"/>
                    <a:gd name="T89" fmla="*/ 235 h 469"/>
                    <a:gd name="T90" fmla="*/ 761 w 977"/>
                    <a:gd name="T91" fmla="*/ 207 h 469"/>
                    <a:gd name="T92" fmla="*/ 784 w 977"/>
                    <a:gd name="T93" fmla="*/ 217 h 469"/>
                    <a:gd name="T94" fmla="*/ 794 w 977"/>
                    <a:gd name="T95" fmla="*/ 185 h 469"/>
                    <a:gd name="T96" fmla="*/ 828 w 977"/>
                    <a:gd name="T97" fmla="*/ 172 h 469"/>
                    <a:gd name="T98" fmla="*/ 899 w 977"/>
                    <a:gd name="T99" fmla="*/ 144 h 469"/>
                    <a:gd name="T100" fmla="*/ 905 w 977"/>
                    <a:gd name="T101" fmla="*/ 111 h 469"/>
                    <a:gd name="T102" fmla="*/ 966 w 977"/>
                    <a:gd name="T103" fmla="*/ 57 h 469"/>
                    <a:gd name="T104" fmla="*/ 977 w 977"/>
                    <a:gd name="T105" fmla="*/ 38 h 4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7"/>
                    <a:gd name="T160" fmla="*/ 0 h 469"/>
                    <a:gd name="T161" fmla="*/ 977 w 977"/>
                    <a:gd name="T162" fmla="*/ 469 h 46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7" h="469">
                      <a:moveTo>
                        <a:pt x="977" y="38"/>
                      </a:moveTo>
                      <a:lnTo>
                        <a:pt x="956" y="38"/>
                      </a:lnTo>
                      <a:lnTo>
                        <a:pt x="922" y="73"/>
                      </a:lnTo>
                      <a:lnTo>
                        <a:pt x="838" y="83"/>
                      </a:lnTo>
                      <a:lnTo>
                        <a:pt x="810" y="105"/>
                      </a:lnTo>
                      <a:lnTo>
                        <a:pt x="800" y="117"/>
                      </a:lnTo>
                      <a:lnTo>
                        <a:pt x="755" y="124"/>
                      </a:lnTo>
                      <a:lnTo>
                        <a:pt x="745" y="128"/>
                      </a:lnTo>
                      <a:lnTo>
                        <a:pt x="739" y="134"/>
                      </a:lnTo>
                      <a:lnTo>
                        <a:pt x="694" y="156"/>
                      </a:lnTo>
                      <a:lnTo>
                        <a:pt x="678" y="144"/>
                      </a:lnTo>
                      <a:lnTo>
                        <a:pt x="704" y="134"/>
                      </a:lnTo>
                      <a:lnTo>
                        <a:pt x="710" y="124"/>
                      </a:lnTo>
                      <a:lnTo>
                        <a:pt x="704" y="105"/>
                      </a:lnTo>
                      <a:lnTo>
                        <a:pt x="688" y="105"/>
                      </a:lnTo>
                      <a:lnTo>
                        <a:pt x="704" y="89"/>
                      </a:lnTo>
                      <a:lnTo>
                        <a:pt x="700" y="73"/>
                      </a:lnTo>
                      <a:lnTo>
                        <a:pt x="682" y="77"/>
                      </a:lnTo>
                      <a:lnTo>
                        <a:pt x="650" y="101"/>
                      </a:lnTo>
                      <a:lnTo>
                        <a:pt x="639" y="140"/>
                      </a:lnTo>
                      <a:lnTo>
                        <a:pt x="621" y="144"/>
                      </a:lnTo>
                      <a:lnTo>
                        <a:pt x="611" y="140"/>
                      </a:lnTo>
                      <a:lnTo>
                        <a:pt x="615" y="117"/>
                      </a:lnTo>
                      <a:lnTo>
                        <a:pt x="633" y="95"/>
                      </a:lnTo>
                      <a:lnTo>
                        <a:pt x="633" y="83"/>
                      </a:lnTo>
                      <a:lnTo>
                        <a:pt x="643" y="83"/>
                      </a:lnTo>
                      <a:lnTo>
                        <a:pt x="666" y="67"/>
                      </a:lnTo>
                      <a:lnTo>
                        <a:pt x="682" y="67"/>
                      </a:lnTo>
                      <a:lnTo>
                        <a:pt x="700" y="61"/>
                      </a:lnTo>
                      <a:lnTo>
                        <a:pt x="694" y="57"/>
                      </a:lnTo>
                      <a:lnTo>
                        <a:pt x="650" y="57"/>
                      </a:lnTo>
                      <a:lnTo>
                        <a:pt x="656" y="38"/>
                      </a:lnTo>
                      <a:lnTo>
                        <a:pt x="615" y="57"/>
                      </a:lnTo>
                      <a:lnTo>
                        <a:pt x="589" y="50"/>
                      </a:lnTo>
                      <a:lnTo>
                        <a:pt x="589" y="38"/>
                      </a:lnTo>
                      <a:lnTo>
                        <a:pt x="627" y="34"/>
                      </a:lnTo>
                      <a:lnTo>
                        <a:pt x="615" y="16"/>
                      </a:lnTo>
                      <a:lnTo>
                        <a:pt x="605" y="22"/>
                      </a:lnTo>
                      <a:lnTo>
                        <a:pt x="578" y="16"/>
                      </a:lnTo>
                      <a:lnTo>
                        <a:pt x="572" y="0"/>
                      </a:lnTo>
                      <a:lnTo>
                        <a:pt x="556" y="0"/>
                      </a:lnTo>
                      <a:lnTo>
                        <a:pt x="556" y="10"/>
                      </a:lnTo>
                      <a:lnTo>
                        <a:pt x="122" y="6"/>
                      </a:lnTo>
                      <a:lnTo>
                        <a:pt x="115" y="44"/>
                      </a:lnTo>
                      <a:lnTo>
                        <a:pt x="109" y="28"/>
                      </a:lnTo>
                      <a:lnTo>
                        <a:pt x="83" y="28"/>
                      </a:lnTo>
                      <a:lnTo>
                        <a:pt x="83" y="50"/>
                      </a:lnTo>
                      <a:lnTo>
                        <a:pt x="38" y="111"/>
                      </a:lnTo>
                      <a:lnTo>
                        <a:pt x="16" y="156"/>
                      </a:lnTo>
                      <a:lnTo>
                        <a:pt x="0" y="172"/>
                      </a:lnTo>
                      <a:lnTo>
                        <a:pt x="0" y="207"/>
                      </a:lnTo>
                      <a:lnTo>
                        <a:pt x="10" y="207"/>
                      </a:lnTo>
                      <a:lnTo>
                        <a:pt x="4" y="217"/>
                      </a:lnTo>
                      <a:lnTo>
                        <a:pt x="10" y="274"/>
                      </a:lnTo>
                      <a:lnTo>
                        <a:pt x="0" y="284"/>
                      </a:lnTo>
                      <a:lnTo>
                        <a:pt x="48" y="306"/>
                      </a:lnTo>
                      <a:lnTo>
                        <a:pt x="55" y="325"/>
                      </a:lnTo>
                      <a:lnTo>
                        <a:pt x="105" y="325"/>
                      </a:lnTo>
                      <a:lnTo>
                        <a:pt x="176" y="345"/>
                      </a:lnTo>
                      <a:lnTo>
                        <a:pt x="211" y="335"/>
                      </a:lnTo>
                      <a:lnTo>
                        <a:pt x="233" y="335"/>
                      </a:lnTo>
                      <a:lnTo>
                        <a:pt x="266" y="390"/>
                      </a:lnTo>
                      <a:lnTo>
                        <a:pt x="278" y="390"/>
                      </a:lnTo>
                      <a:lnTo>
                        <a:pt x="282" y="380"/>
                      </a:lnTo>
                      <a:lnTo>
                        <a:pt x="304" y="373"/>
                      </a:lnTo>
                      <a:lnTo>
                        <a:pt x="327" y="402"/>
                      </a:lnTo>
                      <a:lnTo>
                        <a:pt x="333" y="440"/>
                      </a:lnTo>
                      <a:lnTo>
                        <a:pt x="349" y="453"/>
                      </a:lnTo>
                      <a:lnTo>
                        <a:pt x="355" y="440"/>
                      </a:lnTo>
                      <a:lnTo>
                        <a:pt x="355" y="418"/>
                      </a:lnTo>
                      <a:lnTo>
                        <a:pt x="438" y="373"/>
                      </a:lnTo>
                      <a:lnTo>
                        <a:pt x="449" y="386"/>
                      </a:lnTo>
                      <a:lnTo>
                        <a:pt x="467" y="380"/>
                      </a:lnTo>
                      <a:lnTo>
                        <a:pt x="477" y="396"/>
                      </a:lnTo>
                      <a:lnTo>
                        <a:pt x="499" y="380"/>
                      </a:lnTo>
                      <a:lnTo>
                        <a:pt x="493" y="363"/>
                      </a:lnTo>
                      <a:lnTo>
                        <a:pt x="599" y="373"/>
                      </a:lnTo>
                      <a:lnTo>
                        <a:pt x="611" y="396"/>
                      </a:lnTo>
                      <a:lnTo>
                        <a:pt x="611" y="424"/>
                      </a:lnTo>
                      <a:lnTo>
                        <a:pt x="621" y="436"/>
                      </a:lnTo>
                      <a:lnTo>
                        <a:pt x="621" y="453"/>
                      </a:lnTo>
                      <a:lnTo>
                        <a:pt x="633" y="469"/>
                      </a:lnTo>
                      <a:lnTo>
                        <a:pt x="643" y="469"/>
                      </a:lnTo>
                      <a:lnTo>
                        <a:pt x="656" y="430"/>
                      </a:lnTo>
                      <a:lnTo>
                        <a:pt x="656" y="396"/>
                      </a:lnTo>
                      <a:lnTo>
                        <a:pt x="650" y="351"/>
                      </a:lnTo>
                      <a:lnTo>
                        <a:pt x="723" y="296"/>
                      </a:lnTo>
                      <a:lnTo>
                        <a:pt x="745" y="284"/>
                      </a:lnTo>
                      <a:lnTo>
                        <a:pt x="771" y="252"/>
                      </a:lnTo>
                      <a:lnTo>
                        <a:pt x="755" y="235"/>
                      </a:lnTo>
                      <a:lnTo>
                        <a:pt x="778" y="229"/>
                      </a:lnTo>
                      <a:lnTo>
                        <a:pt x="761" y="207"/>
                      </a:lnTo>
                      <a:lnTo>
                        <a:pt x="778" y="195"/>
                      </a:lnTo>
                      <a:lnTo>
                        <a:pt x="784" y="217"/>
                      </a:lnTo>
                      <a:lnTo>
                        <a:pt x="794" y="211"/>
                      </a:lnTo>
                      <a:lnTo>
                        <a:pt x="794" y="185"/>
                      </a:lnTo>
                      <a:lnTo>
                        <a:pt x="806" y="195"/>
                      </a:lnTo>
                      <a:lnTo>
                        <a:pt x="828" y="172"/>
                      </a:lnTo>
                      <a:lnTo>
                        <a:pt x="828" y="162"/>
                      </a:lnTo>
                      <a:lnTo>
                        <a:pt x="899" y="144"/>
                      </a:lnTo>
                      <a:lnTo>
                        <a:pt x="889" y="134"/>
                      </a:lnTo>
                      <a:lnTo>
                        <a:pt x="905" y="111"/>
                      </a:lnTo>
                      <a:lnTo>
                        <a:pt x="972" y="89"/>
                      </a:lnTo>
                      <a:lnTo>
                        <a:pt x="966" y="57"/>
                      </a:lnTo>
                      <a:lnTo>
                        <a:pt x="977" y="3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4" name="Freeform 76">
                  <a:extLst>
                    <a:ext uri="{FF2B5EF4-FFF2-40B4-BE49-F238E27FC236}">
                      <a16:creationId xmlns:a16="http://schemas.microsoft.com/office/drawing/2014/main" id="{17E3BC23-D378-4A3E-B25E-1C4D9811FE00}"/>
                    </a:ext>
                  </a:extLst>
                </p:cNvPr>
                <p:cNvSpPr>
                  <a:spLocks/>
                </p:cNvSpPr>
                <p:nvPr/>
              </p:nvSpPr>
              <p:spPr bwMode="auto">
                <a:xfrm>
                  <a:off x="1592" y="890"/>
                  <a:ext cx="384" cy="106"/>
                </a:xfrm>
                <a:custGeom>
                  <a:avLst/>
                  <a:gdLst>
                    <a:gd name="T0" fmla="*/ 317 w 384"/>
                    <a:gd name="T1" fmla="*/ 22 h 106"/>
                    <a:gd name="T2" fmla="*/ 384 w 384"/>
                    <a:gd name="T3" fmla="*/ 6 h 106"/>
                    <a:gd name="T4" fmla="*/ 304 w 384"/>
                    <a:gd name="T5" fmla="*/ 0 h 106"/>
                    <a:gd name="T6" fmla="*/ 272 w 384"/>
                    <a:gd name="T7" fmla="*/ 10 h 106"/>
                    <a:gd name="T8" fmla="*/ 256 w 384"/>
                    <a:gd name="T9" fmla="*/ 6 h 106"/>
                    <a:gd name="T10" fmla="*/ 243 w 384"/>
                    <a:gd name="T11" fmla="*/ 10 h 106"/>
                    <a:gd name="T12" fmla="*/ 205 w 384"/>
                    <a:gd name="T13" fmla="*/ 6 h 106"/>
                    <a:gd name="T14" fmla="*/ 176 w 384"/>
                    <a:gd name="T15" fmla="*/ 10 h 106"/>
                    <a:gd name="T16" fmla="*/ 160 w 384"/>
                    <a:gd name="T17" fmla="*/ 16 h 106"/>
                    <a:gd name="T18" fmla="*/ 132 w 384"/>
                    <a:gd name="T19" fmla="*/ 16 h 106"/>
                    <a:gd name="T20" fmla="*/ 67 w 384"/>
                    <a:gd name="T21" fmla="*/ 28 h 106"/>
                    <a:gd name="T22" fmla="*/ 111 w 384"/>
                    <a:gd name="T23" fmla="*/ 39 h 106"/>
                    <a:gd name="T24" fmla="*/ 199 w 384"/>
                    <a:gd name="T25" fmla="*/ 28 h 106"/>
                    <a:gd name="T26" fmla="*/ 195 w 384"/>
                    <a:gd name="T27" fmla="*/ 39 h 106"/>
                    <a:gd name="T28" fmla="*/ 138 w 384"/>
                    <a:gd name="T29" fmla="*/ 45 h 106"/>
                    <a:gd name="T30" fmla="*/ 144 w 384"/>
                    <a:gd name="T31" fmla="*/ 51 h 106"/>
                    <a:gd name="T32" fmla="*/ 99 w 384"/>
                    <a:gd name="T33" fmla="*/ 51 h 106"/>
                    <a:gd name="T34" fmla="*/ 116 w 384"/>
                    <a:gd name="T35" fmla="*/ 61 h 106"/>
                    <a:gd name="T36" fmla="*/ 83 w 384"/>
                    <a:gd name="T37" fmla="*/ 55 h 106"/>
                    <a:gd name="T38" fmla="*/ 55 w 384"/>
                    <a:gd name="T39" fmla="*/ 61 h 106"/>
                    <a:gd name="T40" fmla="*/ 77 w 384"/>
                    <a:gd name="T41" fmla="*/ 61 h 106"/>
                    <a:gd name="T42" fmla="*/ 77 w 384"/>
                    <a:gd name="T43" fmla="*/ 77 h 106"/>
                    <a:gd name="T44" fmla="*/ 49 w 384"/>
                    <a:gd name="T45" fmla="*/ 73 h 106"/>
                    <a:gd name="T46" fmla="*/ 16 w 384"/>
                    <a:gd name="T47" fmla="*/ 77 h 106"/>
                    <a:gd name="T48" fmla="*/ 0 w 384"/>
                    <a:gd name="T49" fmla="*/ 89 h 106"/>
                    <a:gd name="T50" fmla="*/ 77 w 384"/>
                    <a:gd name="T51" fmla="*/ 89 h 106"/>
                    <a:gd name="T52" fmla="*/ 105 w 384"/>
                    <a:gd name="T53" fmla="*/ 106 h 106"/>
                    <a:gd name="T54" fmla="*/ 128 w 384"/>
                    <a:gd name="T55" fmla="*/ 83 h 106"/>
                    <a:gd name="T56" fmla="*/ 105 w 384"/>
                    <a:gd name="T57" fmla="*/ 77 h 106"/>
                    <a:gd name="T58" fmla="*/ 128 w 384"/>
                    <a:gd name="T59" fmla="*/ 73 h 106"/>
                    <a:gd name="T60" fmla="*/ 160 w 384"/>
                    <a:gd name="T61" fmla="*/ 77 h 106"/>
                    <a:gd name="T62" fmla="*/ 183 w 384"/>
                    <a:gd name="T63" fmla="*/ 67 h 106"/>
                    <a:gd name="T64" fmla="*/ 160 w 384"/>
                    <a:gd name="T65" fmla="*/ 55 h 106"/>
                    <a:gd name="T66" fmla="*/ 183 w 384"/>
                    <a:gd name="T67" fmla="*/ 51 h 106"/>
                    <a:gd name="T68" fmla="*/ 189 w 384"/>
                    <a:gd name="T69" fmla="*/ 61 h 106"/>
                    <a:gd name="T70" fmla="*/ 217 w 384"/>
                    <a:gd name="T71" fmla="*/ 45 h 106"/>
                    <a:gd name="T72" fmla="*/ 278 w 384"/>
                    <a:gd name="T73" fmla="*/ 39 h 106"/>
                    <a:gd name="T74" fmla="*/ 288 w 384"/>
                    <a:gd name="T75" fmla="*/ 28 h 106"/>
                    <a:gd name="T76" fmla="*/ 304 w 384"/>
                    <a:gd name="T77" fmla="*/ 39 h 106"/>
                    <a:gd name="T78" fmla="*/ 317 w 384"/>
                    <a:gd name="T79" fmla="*/ 22 h 106"/>
                    <a:gd name="T80" fmla="*/ 317 w 384"/>
                    <a:gd name="T81" fmla="*/ 22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4"/>
                    <a:gd name="T124" fmla="*/ 0 h 106"/>
                    <a:gd name="T125" fmla="*/ 384 w 38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4" h="106">
                      <a:moveTo>
                        <a:pt x="317" y="22"/>
                      </a:moveTo>
                      <a:lnTo>
                        <a:pt x="384" y="6"/>
                      </a:lnTo>
                      <a:lnTo>
                        <a:pt x="304" y="0"/>
                      </a:lnTo>
                      <a:lnTo>
                        <a:pt x="272" y="10"/>
                      </a:lnTo>
                      <a:lnTo>
                        <a:pt x="256" y="6"/>
                      </a:lnTo>
                      <a:lnTo>
                        <a:pt x="243" y="10"/>
                      </a:lnTo>
                      <a:lnTo>
                        <a:pt x="205" y="6"/>
                      </a:lnTo>
                      <a:lnTo>
                        <a:pt x="176" y="10"/>
                      </a:lnTo>
                      <a:lnTo>
                        <a:pt x="160" y="16"/>
                      </a:lnTo>
                      <a:lnTo>
                        <a:pt x="132" y="16"/>
                      </a:lnTo>
                      <a:lnTo>
                        <a:pt x="67" y="28"/>
                      </a:lnTo>
                      <a:lnTo>
                        <a:pt x="111" y="39"/>
                      </a:lnTo>
                      <a:lnTo>
                        <a:pt x="199" y="28"/>
                      </a:lnTo>
                      <a:lnTo>
                        <a:pt x="195" y="39"/>
                      </a:lnTo>
                      <a:lnTo>
                        <a:pt x="138" y="45"/>
                      </a:lnTo>
                      <a:lnTo>
                        <a:pt x="144" y="51"/>
                      </a:lnTo>
                      <a:lnTo>
                        <a:pt x="99" y="51"/>
                      </a:lnTo>
                      <a:lnTo>
                        <a:pt x="116" y="61"/>
                      </a:lnTo>
                      <a:lnTo>
                        <a:pt x="83" y="55"/>
                      </a:lnTo>
                      <a:lnTo>
                        <a:pt x="55" y="61"/>
                      </a:lnTo>
                      <a:lnTo>
                        <a:pt x="77" y="61"/>
                      </a:lnTo>
                      <a:lnTo>
                        <a:pt x="77" y="77"/>
                      </a:lnTo>
                      <a:lnTo>
                        <a:pt x="49" y="73"/>
                      </a:lnTo>
                      <a:lnTo>
                        <a:pt x="16" y="77"/>
                      </a:lnTo>
                      <a:lnTo>
                        <a:pt x="0" y="89"/>
                      </a:lnTo>
                      <a:lnTo>
                        <a:pt x="77" y="89"/>
                      </a:lnTo>
                      <a:lnTo>
                        <a:pt x="105" y="106"/>
                      </a:lnTo>
                      <a:lnTo>
                        <a:pt x="128" y="83"/>
                      </a:lnTo>
                      <a:lnTo>
                        <a:pt x="105" y="77"/>
                      </a:lnTo>
                      <a:lnTo>
                        <a:pt x="128" y="73"/>
                      </a:lnTo>
                      <a:lnTo>
                        <a:pt x="160" y="77"/>
                      </a:lnTo>
                      <a:lnTo>
                        <a:pt x="183" y="67"/>
                      </a:lnTo>
                      <a:lnTo>
                        <a:pt x="160" y="55"/>
                      </a:lnTo>
                      <a:lnTo>
                        <a:pt x="183" y="51"/>
                      </a:lnTo>
                      <a:lnTo>
                        <a:pt x="189" y="61"/>
                      </a:lnTo>
                      <a:lnTo>
                        <a:pt x="217" y="45"/>
                      </a:lnTo>
                      <a:lnTo>
                        <a:pt x="278" y="39"/>
                      </a:lnTo>
                      <a:lnTo>
                        <a:pt x="288" y="28"/>
                      </a:lnTo>
                      <a:lnTo>
                        <a:pt x="304" y="39"/>
                      </a:lnTo>
                      <a:lnTo>
                        <a:pt x="317"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5" name="Freeform 77">
                  <a:extLst>
                    <a:ext uri="{FF2B5EF4-FFF2-40B4-BE49-F238E27FC236}">
                      <a16:creationId xmlns:a16="http://schemas.microsoft.com/office/drawing/2014/main" id="{8A45667E-2D9F-4F7F-9389-1DAE9C932EA3}"/>
                    </a:ext>
                  </a:extLst>
                </p:cNvPr>
                <p:cNvSpPr>
                  <a:spLocks/>
                </p:cNvSpPr>
                <p:nvPr/>
              </p:nvSpPr>
              <p:spPr bwMode="auto">
                <a:xfrm>
                  <a:off x="1574" y="912"/>
                  <a:ext cx="101" cy="45"/>
                </a:xfrm>
                <a:custGeom>
                  <a:avLst/>
                  <a:gdLst>
                    <a:gd name="T0" fmla="*/ 0 w 101"/>
                    <a:gd name="T1" fmla="*/ 17 h 45"/>
                    <a:gd name="T2" fmla="*/ 24 w 101"/>
                    <a:gd name="T3" fmla="*/ 29 h 45"/>
                    <a:gd name="T4" fmla="*/ 6 w 101"/>
                    <a:gd name="T5" fmla="*/ 39 h 45"/>
                    <a:gd name="T6" fmla="*/ 12 w 101"/>
                    <a:gd name="T7" fmla="*/ 45 h 45"/>
                    <a:gd name="T8" fmla="*/ 40 w 101"/>
                    <a:gd name="T9" fmla="*/ 45 h 45"/>
                    <a:gd name="T10" fmla="*/ 46 w 101"/>
                    <a:gd name="T11" fmla="*/ 33 h 45"/>
                    <a:gd name="T12" fmla="*/ 101 w 101"/>
                    <a:gd name="T13" fmla="*/ 23 h 45"/>
                    <a:gd name="T14" fmla="*/ 62 w 101"/>
                    <a:gd name="T15" fmla="*/ 17 h 45"/>
                    <a:gd name="T16" fmla="*/ 56 w 101"/>
                    <a:gd name="T17" fmla="*/ 6 h 45"/>
                    <a:gd name="T18" fmla="*/ 28 w 101"/>
                    <a:gd name="T19" fmla="*/ 0 h 45"/>
                    <a:gd name="T20" fmla="*/ 0 w 101"/>
                    <a:gd name="T21" fmla="*/ 17 h 45"/>
                    <a:gd name="T22" fmla="*/ 0 w 101"/>
                    <a:gd name="T23" fmla="*/ 17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45"/>
                    <a:gd name="T38" fmla="*/ 101 w 101"/>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45">
                      <a:moveTo>
                        <a:pt x="0" y="17"/>
                      </a:moveTo>
                      <a:lnTo>
                        <a:pt x="24" y="29"/>
                      </a:lnTo>
                      <a:lnTo>
                        <a:pt x="6" y="39"/>
                      </a:lnTo>
                      <a:lnTo>
                        <a:pt x="12" y="45"/>
                      </a:lnTo>
                      <a:lnTo>
                        <a:pt x="40" y="45"/>
                      </a:lnTo>
                      <a:lnTo>
                        <a:pt x="46" y="33"/>
                      </a:lnTo>
                      <a:lnTo>
                        <a:pt x="101" y="23"/>
                      </a:lnTo>
                      <a:lnTo>
                        <a:pt x="62" y="17"/>
                      </a:lnTo>
                      <a:lnTo>
                        <a:pt x="56" y="6"/>
                      </a:lnTo>
                      <a:lnTo>
                        <a:pt x="28" y="0"/>
                      </a:lnTo>
                      <a:lnTo>
                        <a:pt x="0" y="1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6" name="Freeform 78">
                  <a:extLst>
                    <a:ext uri="{FF2B5EF4-FFF2-40B4-BE49-F238E27FC236}">
                      <a16:creationId xmlns:a16="http://schemas.microsoft.com/office/drawing/2014/main" id="{B9E7D5A1-2C33-4DCC-AAED-01C533DC3EF4}"/>
                    </a:ext>
                  </a:extLst>
                </p:cNvPr>
                <p:cNvSpPr>
                  <a:spLocks/>
                </p:cNvSpPr>
                <p:nvPr/>
              </p:nvSpPr>
              <p:spPr bwMode="auto">
                <a:xfrm>
                  <a:off x="1442" y="941"/>
                  <a:ext cx="54" cy="26"/>
                </a:xfrm>
                <a:custGeom>
                  <a:avLst/>
                  <a:gdLst>
                    <a:gd name="T0" fmla="*/ 48 w 54"/>
                    <a:gd name="T1" fmla="*/ 22 h 26"/>
                    <a:gd name="T2" fmla="*/ 54 w 54"/>
                    <a:gd name="T3" fmla="*/ 10 h 26"/>
                    <a:gd name="T4" fmla="*/ 38 w 54"/>
                    <a:gd name="T5" fmla="*/ 0 h 26"/>
                    <a:gd name="T6" fmla="*/ 10 w 54"/>
                    <a:gd name="T7" fmla="*/ 0 h 26"/>
                    <a:gd name="T8" fmla="*/ 0 w 54"/>
                    <a:gd name="T9" fmla="*/ 16 h 26"/>
                    <a:gd name="T10" fmla="*/ 16 w 54"/>
                    <a:gd name="T11" fmla="*/ 16 h 26"/>
                    <a:gd name="T12" fmla="*/ 16 w 54"/>
                    <a:gd name="T13" fmla="*/ 26 h 26"/>
                    <a:gd name="T14" fmla="*/ 32 w 54"/>
                    <a:gd name="T15" fmla="*/ 22 h 26"/>
                    <a:gd name="T16" fmla="*/ 48 w 54"/>
                    <a:gd name="T17" fmla="*/ 22 h 26"/>
                    <a:gd name="T18" fmla="*/ 48 w 54"/>
                    <a:gd name="T19" fmla="*/ 2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26"/>
                    <a:gd name="T32" fmla="*/ 54 w 54"/>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26">
                      <a:moveTo>
                        <a:pt x="48" y="22"/>
                      </a:moveTo>
                      <a:lnTo>
                        <a:pt x="54" y="10"/>
                      </a:lnTo>
                      <a:lnTo>
                        <a:pt x="38" y="0"/>
                      </a:lnTo>
                      <a:lnTo>
                        <a:pt x="10" y="0"/>
                      </a:lnTo>
                      <a:lnTo>
                        <a:pt x="0" y="16"/>
                      </a:lnTo>
                      <a:lnTo>
                        <a:pt x="16" y="16"/>
                      </a:lnTo>
                      <a:lnTo>
                        <a:pt x="16" y="26"/>
                      </a:lnTo>
                      <a:lnTo>
                        <a:pt x="32" y="22"/>
                      </a:lnTo>
                      <a:lnTo>
                        <a:pt x="48"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7" name="Freeform 79">
                  <a:extLst>
                    <a:ext uri="{FF2B5EF4-FFF2-40B4-BE49-F238E27FC236}">
                      <a16:creationId xmlns:a16="http://schemas.microsoft.com/office/drawing/2014/main" id="{ECFBBAEE-092B-48E1-A7F3-B69B1BAB74CE}"/>
                    </a:ext>
                  </a:extLst>
                </p:cNvPr>
                <p:cNvSpPr>
                  <a:spLocks/>
                </p:cNvSpPr>
                <p:nvPr/>
              </p:nvSpPr>
              <p:spPr bwMode="auto">
                <a:xfrm>
                  <a:off x="1515" y="945"/>
                  <a:ext cx="38" cy="18"/>
                </a:xfrm>
                <a:custGeom>
                  <a:avLst/>
                  <a:gdLst>
                    <a:gd name="T0" fmla="*/ 0 w 38"/>
                    <a:gd name="T1" fmla="*/ 0 h 18"/>
                    <a:gd name="T2" fmla="*/ 4 w 38"/>
                    <a:gd name="T3" fmla="*/ 18 h 18"/>
                    <a:gd name="T4" fmla="*/ 32 w 38"/>
                    <a:gd name="T5" fmla="*/ 18 h 18"/>
                    <a:gd name="T6" fmla="*/ 38 w 38"/>
                    <a:gd name="T7" fmla="*/ 6 h 18"/>
                    <a:gd name="T8" fmla="*/ 16 w 38"/>
                    <a:gd name="T9" fmla="*/ 0 h 18"/>
                    <a:gd name="T10" fmla="*/ 0 w 38"/>
                    <a:gd name="T11" fmla="*/ 0 h 18"/>
                    <a:gd name="T12" fmla="*/ 0 w 38"/>
                    <a:gd name="T13" fmla="*/ 0 h 18"/>
                    <a:gd name="T14" fmla="*/ 0 60000 65536"/>
                    <a:gd name="T15" fmla="*/ 0 60000 65536"/>
                    <a:gd name="T16" fmla="*/ 0 60000 65536"/>
                    <a:gd name="T17" fmla="*/ 0 60000 65536"/>
                    <a:gd name="T18" fmla="*/ 0 60000 65536"/>
                    <a:gd name="T19" fmla="*/ 0 60000 65536"/>
                    <a:gd name="T20" fmla="*/ 0 60000 65536"/>
                    <a:gd name="T21" fmla="*/ 0 w 38"/>
                    <a:gd name="T22" fmla="*/ 0 h 18"/>
                    <a:gd name="T23" fmla="*/ 38 w 3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8">
                      <a:moveTo>
                        <a:pt x="0" y="0"/>
                      </a:moveTo>
                      <a:lnTo>
                        <a:pt x="4" y="18"/>
                      </a:lnTo>
                      <a:lnTo>
                        <a:pt x="32" y="18"/>
                      </a:lnTo>
                      <a:lnTo>
                        <a:pt x="38" y="6"/>
                      </a:lnTo>
                      <a:lnTo>
                        <a:pt x="16"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8" name="Freeform 80">
                  <a:extLst>
                    <a:ext uri="{FF2B5EF4-FFF2-40B4-BE49-F238E27FC236}">
                      <a16:creationId xmlns:a16="http://schemas.microsoft.com/office/drawing/2014/main" id="{A3D0995D-3107-4056-9DB3-446F03F337CF}"/>
                    </a:ext>
                  </a:extLst>
                </p:cNvPr>
                <p:cNvSpPr>
                  <a:spLocks/>
                </p:cNvSpPr>
                <p:nvPr/>
              </p:nvSpPr>
              <p:spPr bwMode="auto">
                <a:xfrm>
                  <a:off x="1531" y="986"/>
                  <a:ext cx="150" cy="26"/>
                </a:xfrm>
                <a:custGeom>
                  <a:avLst/>
                  <a:gdLst>
                    <a:gd name="T0" fmla="*/ 26 w 150"/>
                    <a:gd name="T1" fmla="*/ 0 h 26"/>
                    <a:gd name="T2" fmla="*/ 10 w 150"/>
                    <a:gd name="T3" fmla="*/ 0 h 26"/>
                    <a:gd name="T4" fmla="*/ 10 w 150"/>
                    <a:gd name="T5" fmla="*/ 10 h 26"/>
                    <a:gd name="T6" fmla="*/ 0 w 150"/>
                    <a:gd name="T7" fmla="*/ 22 h 26"/>
                    <a:gd name="T8" fmla="*/ 116 w 150"/>
                    <a:gd name="T9" fmla="*/ 26 h 26"/>
                    <a:gd name="T10" fmla="*/ 122 w 150"/>
                    <a:gd name="T11" fmla="*/ 16 h 26"/>
                    <a:gd name="T12" fmla="*/ 150 w 150"/>
                    <a:gd name="T13" fmla="*/ 22 h 26"/>
                    <a:gd name="T14" fmla="*/ 144 w 150"/>
                    <a:gd name="T15" fmla="*/ 10 h 26"/>
                    <a:gd name="T16" fmla="*/ 132 w 150"/>
                    <a:gd name="T17" fmla="*/ 0 h 26"/>
                    <a:gd name="T18" fmla="*/ 89 w 150"/>
                    <a:gd name="T19" fmla="*/ 10 h 26"/>
                    <a:gd name="T20" fmla="*/ 32 w 150"/>
                    <a:gd name="T21" fmla="*/ 10 h 26"/>
                    <a:gd name="T22" fmla="*/ 26 w 150"/>
                    <a:gd name="T23" fmla="*/ 0 h 26"/>
                    <a:gd name="T24" fmla="*/ 26 w 150"/>
                    <a:gd name="T25" fmla="*/ 0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0"/>
                    <a:gd name="T40" fmla="*/ 0 h 26"/>
                    <a:gd name="T41" fmla="*/ 150 w 150"/>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0" h="26">
                      <a:moveTo>
                        <a:pt x="26" y="0"/>
                      </a:moveTo>
                      <a:lnTo>
                        <a:pt x="10" y="0"/>
                      </a:lnTo>
                      <a:lnTo>
                        <a:pt x="10" y="10"/>
                      </a:lnTo>
                      <a:lnTo>
                        <a:pt x="0" y="22"/>
                      </a:lnTo>
                      <a:lnTo>
                        <a:pt x="116" y="26"/>
                      </a:lnTo>
                      <a:lnTo>
                        <a:pt x="122" y="16"/>
                      </a:lnTo>
                      <a:lnTo>
                        <a:pt x="150" y="22"/>
                      </a:lnTo>
                      <a:lnTo>
                        <a:pt x="144" y="10"/>
                      </a:lnTo>
                      <a:lnTo>
                        <a:pt x="132" y="0"/>
                      </a:lnTo>
                      <a:lnTo>
                        <a:pt x="89" y="10"/>
                      </a:lnTo>
                      <a:lnTo>
                        <a:pt x="32" y="10"/>
                      </a:lnTo>
                      <a:lnTo>
                        <a:pt x="2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9" name="Freeform 81">
                  <a:extLst>
                    <a:ext uri="{FF2B5EF4-FFF2-40B4-BE49-F238E27FC236}">
                      <a16:creationId xmlns:a16="http://schemas.microsoft.com/office/drawing/2014/main" id="{9D87383F-7A65-4DDD-B5A0-EA6D26FE1998}"/>
                    </a:ext>
                  </a:extLst>
                </p:cNvPr>
                <p:cNvSpPr>
                  <a:spLocks/>
                </p:cNvSpPr>
                <p:nvPr/>
              </p:nvSpPr>
              <p:spPr bwMode="auto">
                <a:xfrm>
                  <a:off x="1474" y="996"/>
                  <a:ext cx="35" cy="16"/>
                </a:xfrm>
                <a:custGeom>
                  <a:avLst/>
                  <a:gdLst>
                    <a:gd name="T0" fmla="*/ 35 w 35"/>
                    <a:gd name="T1" fmla="*/ 16 h 16"/>
                    <a:gd name="T2" fmla="*/ 35 w 35"/>
                    <a:gd name="T3" fmla="*/ 0 h 16"/>
                    <a:gd name="T4" fmla="*/ 28 w 35"/>
                    <a:gd name="T5" fmla="*/ 0 h 16"/>
                    <a:gd name="T6" fmla="*/ 0 w 35"/>
                    <a:gd name="T7" fmla="*/ 12 h 16"/>
                    <a:gd name="T8" fmla="*/ 35 w 35"/>
                    <a:gd name="T9" fmla="*/ 16 h 16"/>
                    <a:gd name="T10" fmla="*/ 35 w 35"/>
                    <a:gd name="T11" fmla="*/ 16 h 16"/>
                    <a:gd name="T12" fmla="*/ 0 60000 65536"/>
                    <a:gd name="T13" fmla="*/ 0 60000 65536"/>
                    <a:gd name="T14" fmla="*/ 0 60000 65536"/>
                    <a:gd name="T15" fmla="*/ 0 60000 65536"/>
                    <a:gd name="T16" fmla="*/ 0 60000 65536"/>
                    <a:gd name="T17" fmla="*/ 0 60000 65536"/>
                    <a:gd name="T18" fmla="*/ 0 w 35"/>
                    <a:gd name="T19" fmla="*/ 0 h 16"/>
                    <a:gd name="T20" fmla="*/ 35 w 3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35" h="16">
                      <a:moveTo>
                        <a:pt x="35" y="16"/>
                      </a:moveTo>
                      <a:lnTo>
                        <a:pt x="35" y="0"/>
                      </a:lnTo>
                      <a:lnTo>
                        <a:pt x="28" y="0"/>
                      </a:lnTo>
                      <a:lnTo>
                        <a:pt x="0" y="12"/>
                      </a:lnTo>
                      <a:lnTo>
                        <a:pt x="35"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0" name="Freeform 82">
                  <a:extLst>
                    <a:ext uri="{FF2B5EF4-FFF2-40B4-BE49-F238E27FC236}">
                      <a16:creationId xmlns:a16="http://schemas.microsoft.com/office/drawing/2014/main" id="{7E30B0FA-FEEB-45D7-BB5C-5BA72AE2DAB4}"/>
                    </a:ext>
                  </a:extLst>
                </p:cNvPr>
                <p:cNvSpPr>
                  <a:spLocks/>
                </p:cNvSpPr>
                <p:nvPr/>
              </p:nvSpPr>
              <p:spPr bwMode="auto">
                <a:xfrm>
                  <a:off x="1496" y="967"/>
                  <a:ext cx="35" cy="23"/>
                </a:xfrm>
                <a:custGeom>
                  <a:avLst/>
                  <a:gdLst>
                    <a:gd name="T0" fmla="*/ 0 w 35"/>
                    <a:gd name="T1" fmla="*/ 12 h 23"/>
                    <a:gd name="T2" fmla="*/ 23 w 35"/>
                    <a:gd name="T3" fmla="*/ 23 h 23"/>
                    <a:gd name="T4" fmla="*/ 35 w 35"/>
                    <a:gd name="T5" fmla="*/ 6 h 23"/>
                    <a:gd name="T6" fmla="*/ 19 w 35"/>
                    <a:gd name="T7" fmla="*/ 0 h 23"/>
                    <a:gd name="T8" fmla="*/ 0 w 35"/>
                    <a:gd name="T9" fmla="*/ 12 h 23"/>
                    <a:gd name="T10" fmla="*/ 0 w 35"/>
                    <a:gd name="T11" fmla="*/ 12 h 23"/>
                    <a:gd name="T12" fmla="*/ 0 60000 65536"/>
                    <a:gd name="T13" fmla="*/ 0 60000 65536"/>
                    <a:gd name="T14" fmla="*/ 0 60000 65536"/>
                    <a:gd name="T15" fmla="*/ 0 60000 65536"/>
                    <a:gd name="T16" fmla="*/ 0 60000 65536"/>
                    <a:gd name="T17" fmla="*/ 0 60000 65536"/>
                    <a:gd name="T18" fmla="*/ 0 w 35"/>
                    <a:gd name="T19" fmla="*/ 0 h 23"/>
                    <a:gd name="T20" fmla="*/ 35 w 35"/>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5" h="23">
                      <a:moveTo>
                        <a:pt x="0" y="12"/>
                      </a:moveTo>
                      <a:lnTo>
                        <a:pt x="23" y="23"/>
                      </a:lnTo>
                      <a:lnTo>
                        <a:pt x="35" y="6"/>
                      </a:lnTo>
                      <a:lnTo>
                        <a:pt x="19" y="0"/>
                      </a:lnTo>
                      <a:lnTo>
                        <a:pt x="0"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1" name="Freeform 83">
                  <a:extLst>
                    <a:ext uri="{FF2B5EF4-FFF2-40B4-BE49-F238E27FC236}">
                      <a16:creationId xmlns:a16="http://schemas.microsoft.com/office/drawing/2014/main" id="{9C051775-E085-44FB-B273-F0A321D07824}"/>
                    </a:ext>
                  </a:extLst>
                </p:cNvPr>
                <p:cNvSpPr>
                  <a:spLocks/>
                </p:cNvSpPr>
                <p:nvPr/>
              </p:nvSpPr>
              <p:spPr bwMode="auto">
                <a:xfrm>
                  <a:off x="1448" y="1018"/>
                  <a:ext cx="77" cy="35"/>
                </a:xfrm>
                <a:custGeom>
                  <a:avLst/>
                  <a:gdLst>
                    <a:gd name="T0" fmla="*/ 42 w 77"/>
                    <a:gd name="T1" fmla="*/ 22 h 35"/>
                    <a:gd name="T2" fmla="*/ 77 w 77"/>
                    <a:gd name="T3" fmla="*/ 0 h 35"/>
                    <a:gd name="T4" fmla="*/ 32 w 77"/>
                    <a:gd name="T5" fmla="*/ 0 h 35"/>
                    <a:gd name="T6" fmla="*/ 4 w 77"/>
                    <a:gd name="T7" fmla="*/ 12 h 35"/>
                    <a:gd name="T8" fmla="*/ 0 w 77"/>
                    <a:gd name="T9" fmla="*/ 28 h 35"/>
                    <a:gd name="T10" fmla="*/ 10 w 77"/>
                    <a:gd name="T11" fmla="*/ 35 h 35"/>
                    <a:gd name="T12" fmla="*/ 26 w 77"/>
                    <a:gd name="T13" fmla="*/ 22 h 35"/>
                    <a:gd name="T14" fmla="*/ 42 w 77"/>
                    <a:gd name="T15" fmla="*/ 22 h 35"/>
                    <a:gd name="T16" fmla="*/ 42 w 77"/>
                    <a:gd name="T17" fmla="*/ 22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
                    <a:gd name="T28" fmla="*/ 0 h 35"/>
                    <a:gd name="T29" fmla="*/ 77 w 77"/>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 h="35">
                      <a:moveTo>
                        <a:pt x="42" y="22"/>
                      </a:moveTo>
                      <a:lnTo>
                        <a:pt x="77" y="0"/>
                      </a:lnTo>
                      <a:lnTo>
                        <a:pt x="32" y="0"/>
                      </a:lnTo>
                      <a:lnTo>
                        <a:pt x="4" y="12"/>
                      </a:lnTo>
                      <a:lnTo>
                        <a:pt x="0" y="28"/>
                      </a:lnTo>
                      <a:lnTo>
                        <a:pt x="10" y="35"/>
                      </a:lnTo>
                      <a:lnTo>
                        <a:pt x="26" y="22"/>
                      </a:lnTo>
                      <a:lnTo>
                        <a:pt x="42"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2" name="Freeform 84">
                  <a:extLst>
                    <a:ext uri="{FF2B5EF4-FFF2-40B4-BE49-F238E27FC236}">
                      <a16:creationId xmlns:a16="http://schemas.microsoft.com/office/drawing/2014/main" id="{CE2DAF14-D132-4962-9086-035B8F77FF0C}"/>
                    </a:ext>
                  </a:extLst>
                </p:cNvPr>
                <p:cNvSpPr>
                  <a:spLocks noEditPoints="1"/>
                </p:cNvSpPr>
                <p:nvPr/>
              </p:nvSpPr>
              <p:spPr bwMode="auto">
                <a:xfrm>
                  <a:off x="1502" y="1018"/>
                  <a:ext cx="311" cy="201"/>
                </a:xfrm>
                <a:custGeom>
                  <a:avLst/>
                  <a:gdLst>
                    <a:gd name="T0" fmla="*/ 13 w 311"/>
                    <a:gd name="T1" fmla="*/ 22 h 201"/>
                    <a:gd name="T2" fmla="*/ 0 w 311"/>
                    <a:gd name="T3" fmla="*/ 45 h 201"/>
                    <a:gd name="T4" fmla="*/ 23 w 311"/>
                    <a:gd name="T5" fmla="*/ 45 h 201"/>
                    <a:gd name="T6" fmla="*/ 13 w 311"/>
                    <a:gd name="T7" fmla="*/ 57 h 201"/>
                    <a:gd name="T8" fmla="*/ 23 w 311"/>
                    <a:gd name="T9" fmla="*/ 61 h 201"/>
                    <a:gd name="T10" fmla="*/ 45 w 311"/>
                    <a:gd name="T11" fmla="*/ 51 h 201"/>
                    <a:gd name="T12" fmla="*/ 96 w 311"/>
                    <a:gd name="T13" fmla="*/ 61 h 201"/>
                    <a:gd name="T14" fmla="*/ 112 w 311"/>
                    <a:gd name="T15" fmla="*/ 67 h 201"/>
                    <a:gd name="T16" fmla="*/ 122 w 311"/>
                    <a:gd name="T17" fmla="*/ 57 h 201"/>
                    <a:gd name="T18" fmla="*/ 145 w 311"/>
                    <a:gd name="T19" fmla="*/ 67 h 201"/>
                    <a:gd name="T20" fmla="*/ 173 w 311"/>
                    <a:gd name="T21" fmla="*/ 96 h 201"/>
                    <a:gd name="T22" fmla="*/ 161 w 311"/>
                    <a:gd name="T23" fmla="*/ 112 h 201"/>
                    <a:gd name="T24" fmla="*/ 145 w 311"/>
                    <a:gd name="T25" fmla="*/ 128 h 201"/>
                    <a:gd name="T26" fmla="*/ 112 w 311"/>
                    <a:gd name="T27" fmla="*/ 140 h 201"/>
                    <a:gd name="T28" fmla="*/ 90 w 311"/>
                    <a:gd name="T29" fmla="*/ 134 h 201"/>
                    <a:gd name="T30" fmla="*/ 67 w 311"/>
                    <a:gd name="T31" fmla="*/ 146 h 201"/>
                    <a:gd name="T32" fmla="*/ 84 w 311"/>
                    <a:gd name="T33" fmla="*/ 163 h 201"/>
                    <a:gd name="T34" fmla="*/ 112 w 311"/>
                    <a:gd name="T35" fmla="*/ 150 h 201"/>
                    <a:gd name="T36" fmla="*/ 145 w 311"/>
                    <a:gd name="T37" fmla="*/ 156 h 201"/>
                    <a:gd name="T38" fmla="*/ 151 w 311"/>
                    <a:gd name="T39" fmla="*/ 179 h 201"/>
                    <a:gd name="T40" fmla="*/ 206 w 311"/>
                    <a:gd name="T41" fmla="*/ 201 h 201"/>
                    <a:gd name="T42" fmla="*/ 212 w 311"/>
                    <a:gd name="T43" fmla="*/ 191 h 201"/>
                    <a:gd name="T44" fmla="*/ 183 w 311"/>
                    <a:gd name="T45" fmla="*/ 163 h 201"/>
                    <a:gd name="T46" fmla="*/ 222 w 311"/>
                    <a:gd name="T47" fmla="*/ 173 h 201"/>
                    <a:gd name="T48" fmla="*/ 250 w 311"/>
                    <a:gd name="T49" fmla="*/ 169 h 201"/>
                    <a:gd name="T50" fmla="*/ 222 w 311"/>
                    <a:gd name="T51" fmla="*/ 134 h 201"/>
                    <a:gd name="T52" fmla="*/ 228 w 311"/>
                    <a:gd name="T53" fmla="*/ 118 h 201"/>
                    <a:gd name="T54" fmla="*/ 256 w 311"/>
                    <a:gd name="T55" fmla="*/ 124 h 201"/>
                    <a:gd name="T56" fmla="*/ 256 w 311"/>
                    <a:gd name="T57" fmla="*/ 134 h 201"/>
                    <a:gd name="T58" fmla="*/ 273 w 311"/>
                    <a:gd name="T59" fmla="*/ 146 h 201"/>
                    <a:gd name="T60" fmla="*/ 279 w 311"/>
                    <a:gd name="T61" fmla="*/ 134 h 201"/>
                    <a:gd name="T62" fmla="*/ 311 w 311"/>
                    <a:gd name="T63" fmla="*/ 118 h 201"/>
                    <a:gd name="T64" fmla="*/ 301 w 311"/>
                    <a:gd name="T65" fmla="*/ 106 h 201"/>
                    <a:gd name="T66" fmla="*/ 273 w 311"/>
                    <a:gd name="T67" fmla="*/ 112 h 201"/>
                    <a:gd name="T68" fmla="*/ 285 w 311"/>
                    <a:gd name="T69" fmla="*/ 102 h 201"/>
                    <a:gd name="T70" fmla="*/ 240 w 311"/>
                    <a:gd name="T71" fmla="*/ 83 h 201"/>
                    <a:gd name="T72" fmla="*/ 262 w 311"/>
                    <a:gd name="T73" fmla="*/ 79 h 201"/>
                    <a:gd name="T74" fmla="*/ 266 w 311"/>
                    <a:gd name="T75" fmla="*/ 61 h 201"/>
                    <a:gd name="T76" fmla="*/ 244 w 311"/>
                    <a:gd name="T77" fmla="*/ 57 h 201"/>
                    <a:gd name="T78" fmla="*/ 218 w 311"/>
                    <a:gd name="T79" fmla="*/ 61 h 201"/>
                    <a:gd name="T80" fmla="*/ 234 w 311"/>
                    <a:gd name="T81" fmla="*/ 45 h 201"/>
                    <a:gd name="T82" fmla="*/ 195 w 311"/>
                    <a:gd name="T83" fmla="*/ 35 h 201"/>
                    <a:gd name="T84" fmla="*/ 128 w 311"/>
                    <a:gd name="T85" fmla="*/ 28 h 201"/>
                    <a:gd name="T86" fmla="*/ 139 w 311"/>
                    <a:gd name="T87" fmla="*/ 16 h 201"/>
                    <a:gd name="T88" fmla="*/ 118 w 311"/>
                    <a:gd name="T89" fmla="*/ 6 h 201"/>
                    <a:gd name="T90" fmla="*/ 72 w 311"/>
                    <a:gd name="T91" fmla="*/ 22 h 201"/>
                    <a:gd name="T92" fmla="*/ 78 w 311"/>
                    <a:gd name="T93" fmla="*/ 35 h 201"/>
                    <a:gd name="T94" fmla="*/ 55 w 311"/>
                    <a:gd name="T95" fmla="*/ 39 h 201"/>
                    <a:gd name="T96" fmla="*/ 55 w 311"/>
                    <a:gd name="T97" fmla="*/ 28 h 201"/>
                    <a:gd name="T98" fmla="*/ 72 w 311"/>
                    <a:gd name="T99" fmla="*/ 12 h 201"/>
                    <a:gd name="T100" fmla="*/ 84 w 311"/>
                    <a:gd name="T101" fmla="*/ 6 h 201"/>
                    <a:gd name="T102" fmla="*/ 72 w 311"/>
                    <a:gd name="T103" fmla="*/ 0 h 201"/>
                    <a:gd name="T104" fmla="*/ 13 w 311"/>
                    <a:gd name="T105" fmla="*/ 22 h 201"/>
                    <a:gd name="T106" fmla="*/ 13 w 311"/>
                    <a:gd name="T107" fmla="*/ 22 h 201"/>
                    <a:gd name="T108" fmla="*/ 173 w 311"/>
                    <a:gd name="T109" fmla="*/ 128 h 201"/>
                    <a:gd name="T110" fmla="*/ 179 w 311"/>
                    <a:gd name="T111" fmla="*/ 112 h 201"/>
                    <a:gd name="T112" fmla="*/ 212 w 311"/>
                    <a:gd name="T113" fmla="*/ 118 h 201"/>
                    <a:gd name="T114" fmla="*/ 212 w 311"/>
                    <a:gd name="T115" fmla="*/ 128 h 201"/>
                    <a:gd name="T116" fmla="*/ 189 w 311"/>
                    <a:gd name="T117" fmla="*/ 134 h 201"/>
                    <a:gd name="T118" fmla="*/ 173 w 311"/>
                    <a:gd name="T119" fmla="*/ 128 h 201"/>
                    <a:gd name="T120" fmla="*/ 173 w 311"/>
                    <a:gd name="T121" fmla="*/ 128 h 2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1"/>
                    <a:gd name="T184" fmla="*/ 0 h 201"/>
                    <a:gd name="T185" fmla="*/ 311 w 311"/>
                    <a:gd name="T186" fmla="*/ 201 h 2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1" h="201">
                      <a:moveTo>
                        <a:pt x="13" y="22"/>
                      </a:moveTo>
                      <a:lnTo>
                        <a:pt x="0" y="45"/>
                      </a:lnTo>
                      <a:lnTo>
                        <a:pt x="23" y="45"/>
                      </a:lnTo>
                      <a:lnTo>
                        <a:pt x="13" y="57"/>
                      </a:lnTo>
                      <a:lnTo>
                        <a:pt x="23" y="61"/>
                      </a:lnTo>
                      <a:lnTo>
                        <a:pt x="45" y="51"/>
                      </a:lnTo>
                      <a:lnTo>
                        <a:pt x="96" y="61"/>
                      </a:lnTo>
                      <a:lnTo>
                        <a:pt x="112" y="67"/>
                      </a:lnTo>
                      <a:lnTo>
                        <a:pt x="122" y="57"/>
                      </a:lnTo>
                      <a:lnTo>
                        <a:pt x="145" y="67"/>
                      </a:lnTo>
                      <a:lnTo>
                        <a:pt x="173" y="96"/>
                      </a:lnTo>
                      <a:lnTo>
                        <a:pt x="161" y="112"/>
                      </a:lnTo>
                      <a:lnTo>
                        <a:pt x="145" y="128"/>
                      </a:lnTo>
                      <a:lnTo>
                        <a:pt x="112" y="140"/>
                      </a:lnTo>
                      <a:lnTo>
                        <a:pt x="90" y="134"/>
                      </a:lnTo>
                      <a:lnTo>
                        <a:pt x="67" y="146"/>
                      </a:lnTo>
                      <a:lnTo>
                        <a:pt x="84" y="163"/>
                      </a:lnTo>
                      <a:lnTo>
                        <a:pt x="112" y="150"/>
                      </a:lnTo>
                      <a:lnTo>
                        <a:pt x="145" y="156"/>
                      </a:lnTo>
                      <a:lnTo>
                        <a:pt x="151" y="179"/>
                      </a:lnTo>
                      <a:lnTo>
                        <a:pt x="206" y="201"/>
                      </a:lnTo>
                      <a:lnTo>
                        <a:pt x="212" y="191"/>
                      </a:lnTo>
                      <a:lnTo>
                        <a:pt x="183" y="163"/>
                      </a:lnTo>
                      <a:lnTo>
                        <a:pt x="222" y="173"/>
                      </a:lnTo>
                      <a:lnTo>
                        <a:pt x="250" y="169"/>
                      </a:lnTo>
                      <a:lnTo>
                        <a:pt x="222" y="134"/>
                      </a:lnTo>
                      <a:lnTo>
                        <a:pt x="228" y="118"/>
                      </a:lnTo>
                      <a:lnTo>
                        <a:pt x="256" y="124"/>
                      </a:lnTo>
                      <a:lnTo>
                        <a:pt x="256" y="134"/>
                      </a:lnTo>
                      <a:lnTo>
                        <a:pt x="273" y="146"/>
                      </a:lnTo>
                      <a:lnTo>
                        <a:pt x="279" y="134"/>
                      </a:lnTo>
                      <a:lnTo>
                        <a:pt x="311" y="118"/>
                      </a:lnTo>
                      <a:lnTo>
                        <a:pt x="301" y="106"/>
                      </a:lnTo>
                      <a:lnTo>
                        <a:pt x="273" y="112"/>
                      </a:lnTo>
                      <a:lnTo>
                        <a:pt x="285" y="102"/>
                      </a:lnTo>
                      <a:lnTo>
                        <a:pt x="240" y="83"/>
                      </a:lnTo>
                      <a:lnTo>
                        <a:pt x="262" y="79"/>
                      </a:lnTo>
                      <a:lnTo>
                        <a:pt x="266" y="61"/>
                      </a:lnTo>
                      <a:lnTo>
                        <a:pt x="244" y="57"/>
                      </a:lnTo>
                      <a:lnTo>
                        <a:pt x="218" y="61"/>
                      </a:lnTo>
                      <a:lnTo>
                        <a:pt x="234" y="45"/>
                      </a:lnTo>
                      <a:lnTo>
                        <a:pt x="195" y="35"/>
                      </a:lnTo>
                      <a:lnTo>
                        <a:pt x="128" y="28"/>
                      </a:lnTo>
                      <a:lnTo>
                        <a:pt x="139" y="16"/>
                      </a:lnTo>
                      <a:lnTo>
                        <a:pt x="118" y="6"/>
                      </a:lnTo>
                      <a:lnTo>
                        <a:pt x="72" y="22"/>
                      </a:lnTo>
                      <a:lnTo>
                        <a:pt x="78" y="35"/>
                      </a:lnTo>
                      <a:lnTo>
                        <a:pt x="55" y="39"/>
                      </a:lnTo>
                      <a:lnTo>
                        <a:pt x="55" y="28"/>
                      </a:lnTo>
                      <a:lnTo>
                        <a:pt x="72" y="12"/>
                      </a:lnTo>
                      <a:lnTo>
                        <a:pt x="84" y="6"/>
                      </a:lnTo>
                      <a:lnTo>
                        <a:pt x="72" y="0"/>
                      </a:lnTo>
                      <a:lnTo>
                        <a:pt x="13" y="22"/>
                      </a:lnTo>
                      <a:close/>
                      <a:moveTo>
                        <a:pt x="173" y="128"/>
                      </a:moveTo>
                      <a:lnTo>
                        <a:pt x="179" y="112"/>
                      </a:lnTo>
                      <a:lnTo>
                        <a:pt x="212" y="118"/>
                      </a:lnTo>
                      <a:lnTo>
                        <a:pt x="212" y="128"/>
                      </a:lnTo>
                      <a:lnTo>
                        <a:pt x="189" y="134"/>
                      </a:lnTo>
                      <a:lnTo>
                        <a:pt x="173" y="12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3" name="Freeform 85">
                  <a:extLst>
                    <a:ext uri="{FF2B5EF4-FFF2-40B4-BE49-F238E27FC236}">
                      <a16:creationId xmlns:a16="http://schemas.microsoft.com/office/drawing/2014/main" id="{FDDD4D84-D261-4ED2-9483-D72F45B40813}"/>
                    </a:ext>
                  </a:extLst>
                </p:cNvPr>
                <p:cNvSpPr>
                  <a:spLocks/>
                </p:cNvSpPr>
                <p:nvPr/>
              </p:nvSpPr>
              <p:spPr bwMode="auto">
                <a:xfrm>
                  <a:off x="1647" y="1018"/>
                  <a:ext cx="44" cy="16"/>
                </a:xfrm>
                <a:custGeom>
                  <a:avLst/>
                  <a:gdLst>
                    <a:gd name="T0" fmla="*/ 0 w 44"/>
                    <a:gd name="T1" fmla="*/ 0 h 16"/>
                    <a:gd name="T2" fmla="*/ 0 w 44"/>
                    <a:gd name="T3" fmla="*/ 12 h 16"/>
                    <a:gd name="T4" fmla="*/ 28 w 44"/>
                    <a:gd name="T5" fmla="*/ 16 h 16"/>
                    <a:gd name="T6" fmla="*/ 44 w 44"/>
                    <a:gd name="T7" fmla="*/ 16 h 16"/>
                    <a:gd name="T8" fmla="*/ 44 w 44"/>
                    <a:gd name="T9" fmla="*/ 0 h 16"/>
                    <a:gd name="T10" fmla="*/ 0 w 44"/>
                    <a:gd name="T11" fmla="*/ 0 h 16"/>
                    <a:gd name="T12" fmla="*/ 0 w 44"/>
                    <a:gd name="T13" fmla="*/ 0 h 16"/>
                    <a:gd name="T14" fmla="*/ 0 60000 65536"/>
                    <a:gd name="T15" fmla="*/ 0 60000 65536"/>
                    <a:gd name="T16" fmla="*/ 0 60000 65536"/>
                    <a:gd name="T17" fmla="*/ 0 60000 65536"/>
                    <a:gd name="T18" fmla="*/ 0 60000 65536"/>
                    <a:gd name="T19" fmla="*/ 0 60000 65536"/>
                    <a:gd name="T20" fmla="*/ 0 60000 65536"/>
                    <a:gd name="T21" fmla="*/ 0 w 44"/>
                    <a:gd name="T22" fmla="*/ 0 h 16"/>
                    <a:gd name="T23" fmla="*/ 44 w 4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16">
                      <a:moveTo>
                        <a:pt x="0" y="0"/>
                      </a:moveTo>
                      <a:lnTo>
                        <a:pt x="0" y="12"/>
                      </a:lnTo>
                      <a:lnTo>
                        <a:pt x="28" y="16"/>
                      </a:lnTo>
                      <a:lnTo>
                        <a:pt x="44" y="16"/>
                      </a:lnTo>
                      <a:lnTo>
                        <a:pt x="44"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4" name="Freeform 86">
                  <a:extLst>
                    <a:ext uri="{FF2B5EF4-FFF2-40B4-BE49-F238E27FC236}">
                      <a16:creationId xmlns:a16="http://schemas.microsoft.com/office/drawing/2014/main" id="{A1FEDB1B-8233-47FD-922A-ADADC9F7E01A}"/>
                    </a:ext>
                  </a:extLst>
                </p:cNvPr>
                <p:cNvSpPr>
                  <a:spLocks/>
                </p:cNvSpPr>
                <p:nvPr/>
              </p:nvSpPr>
              <p:spPr bwMode="auto">
                <a:xfrm>
                  <a:off x="1608" y="1101"/>
                  <a:ext cx="45" cy="23"/>
                </a:xfrm>
                <a:custGeom>
                  <a:avLst/>
                  <a:gdLst>
                    <a:gd name="T0" fmla="*/ 39 w 45"/>
                    <a:gd name="T1" fmla="*/ 0 h 23"/>
                    <a:gd name="T2" fmla="*/ 16 w 45"/>
                    <a:gd name="T3" fmla="*/ 13 h 23"/>
                    <a:gd name="T4" fmla="*/ 0 w 45"/>
                    <a:gd name="T5" fmla="*/ 23 h 23"/>
                    <a:gd name="T6" fmla="*/ 28 w 45"/>
                    <a:gd name="T7" fmla="*/ 23 h 23"/>
                    <a:gd name="T8" fmla="*/ 45 w 45"/>
                    <a:gd name="T9" fmla="*/ 19 h 23"/>
                    <a:gd name="T10" fmla="*/ 39 w 45"/>
                    <a:gd name="T11" fmla="*/ 0 h 23"/>
                    <a:gd name="T12" fmla="*/ 39 w 45"/>
                    <a:gd name="T13" fmla="*/ 0 h 23"/>
                    <a:gd name="T14" fmla="*/ 0 60000 65536"/>
                    <a:gd name="T15" fmla="*/ 0 60000 65536"/>
                    <a:gd name="T16" fmla="*/ 0 60000 65536"/>
                    <a:gd name="T17" fmla="*/ 0 60000 65536"/>
                    <a:gd name="T18" fmla="*/ 0 60000 65536"/>
                    <a:gd name="T19" fmla="*/ 0 60000 65536"/>
                    <a:gd name="T20" fmla="*/ 0 60000 65536"/>
                    <a:gd name="T21" fmla="*/ 0 w 45"/>
                    <a:gd name="T22" fmla="*/ 0 h 23"/>
                    <a:gd name="T23" fmla="*/ 45 w 45"/>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3">
                      <a:moveTo>
                        <a:pt x="39" y="0"/>
                      </a:moveTo>
                      <a:lnTo>
                        <a:pt x="16" y="13"/>
                      </a:lnTo>
                      <a:lnTo>
                        <a:pt x="0" y="23"/>
                      </a:lnTo>
                      <a:lnTo>
                        <a:pt x="28" y="23"/>
                      </a:lnTo>
                      <a:lnTo>
                        <a:pt x="45" y="19"/>
                      </a:lnTo>
                      <a:lnTo>
                        <a:pt x="39"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5" name="Freeform 87">
                  <a:extLst>
                    <a:ext uri="{FF2B5EF4-FFF2-40B4-BE49-F238E27FC236}">
                      <a16:creationId xmlns:a16="http://schemas.microsoft.com/office/drawing/2014/main" id="{AFF86272-91C1-4D87-9889-C2CF60C4E4BA}"/>
                    </a:ext>
                  </a:extLst>
                </p:cNvPr>
                <p:cNvSpPr>
                  <a:spLocks/>
                </p:cNvSpPr>
                <p:nvPr/>
              </p:nvSpPr>
              <p:spPr bwMode="auto">
                <a:xfrm>
                  <a:off x="645" y="1057"/>
                  <a:ext cx="1146" cy="520"/>
                </a:xfrm>
                <a:custGeom>
                  <a:avLst/>
                  <a:gdLst>
                    <a:gd name="T0" fmla="*/ 890 w 1146"/>
                    <a:gd name="T1" fmla="*/ 85 h 520"/>
                    <a:gd name="T2" fmla="*/ 896 w 1146"/>
                    <a:gd name="T3" fmla="*/ 28 h 520"/>
                    <a:gd name="T4" fmla="*/ 829 w 1146"/>
                    <a:gd name="T5" fmla="*/ 67 h 520"/>
                    <a:gd name="T6" fmla="*/ 807 w 1146"/>
                    <a:gd name="T7" fmla="*/ 50 h 520"/>
                    <a:gd name="T8" fmla="*/ 803 w 1146"/>
                    <a:gd name="T9" fmla="*/ 0 h 520"/>
                    <a:gd name="T10" fmla="*/ 752 w 1146"/>
                    <a:gd name="T11" fmla="*/ 57 h 520"/>
                    <a:gd name="T12" fmla="*/ 675 w 1146"/>
                    <a:gd name="T13" fmla="*/ 63 h 520"/>
                    <a:gd name="T14" fmla="*/ 567 w 1146"/>
                    <a:gd name="T15" fmla="*/ 79 h 520"/>
                    <a:gd name="T16" fmla="*/ 484 w 1146"/>
                    <a:gd name="T17" fmla="*/ 63 h 520"/>
                    <a:gd name="T18" fmla="*/ 384 w 1146"/>
                    <a:gd name="T19" fmla="*/ 34 h 520"/>
                    <a:gd name="T20" fmla="*/ 336 w 1146"/>
                    <a:gd name="T21" fmla="*/ 34 h 520"/>
                    <a:gd name="T22" fmla="*/ 189 w 1146"/>
                    <a:gd name="T23" fmla="*/ 34 h 520"/>
                    <a:gd name="T24" fmla="*/ 29 w 1146"/>
                    <a:gd name="T25" fmla="*/ 191 h 520"/>
                    <a:gd name="T26" fmla="*/ 67 w 1146"/>
                    <a:gd name="T27" fmla="*/ 223 h 520"/>
                    <a:gd name="T28" fmla="*/ 51 w 1146"/>
                    <a:gd name="T29" fmla="*/ 286 h 520"/>
                    <a:gd name="T30" fmla="*/ 45 w 1146"/>
                    <a:gd name="T31" fmla="*/ 319 h 520"/>
                    <a:gd name="T32" fmla="*/ 29 w 1146"/>
                    <a:gd name="T33" fmla="*/ 353 h 520"/>
                    <a:gd name="T34" fmla="*/ 508 w 1146"/>
                    <a:gd name="T35" fmla="*/ 396 h 520"/>
                    <a:gd name="T36" fmla="*/ 530 w 1146"/>
                    <a:gd name="T37" fmla="*/ 402 h 520"/>
                    <a:gd name="T38" fmla="*/ 579 w 1146"/>
                    <a:gd name="T39" fmla="*/ 420 h 520"/>
                    <a:gd name="T40" fmla="*/ 634 w 1146"/>
                    <a:gd name="T41" fmla="*/ 396 h 520"/>
                    <a:gd name="T42" fmla="*/ 697 w 1146"/>
                    <a:gd name="T43" fmla="*/ 447 h 520"/>
                    <a:gd name="T44" fmla="*/ 691 w 1146"/>
                    <a:gd name="T45" fmla="*/ 463 h 520"/>
                    <a:gd name="T46" fmla="*/ 685 w 1146"/>
                    <a:gd name="T47" fmla="*/ 510 h 520"/>
                    <a:gd name="T48" fmla="*/ 707 w 1146"/>
                    <a:gd name="T49" fmla="*/ 497 h 520"/>
                    <a:gd name="T50" fmla="*/ 790 w 1146"/>
                    <a:gd name="T51" fmla="*/ 469 h 520"/>
                    <a:gd name="T52" fmla="*/ 929 w 1146"/>
                    <a:gd name="T53" fmla="*/ 424 h 520"/>
                    <a:gd name="T54" fmla="*/ 941 w 1146"/>
                    <a:gd name="T55" fmla="*/ 463 h 520"/>
                    <a:gd name="T56" fmla="*/ 953 w 1146"/>
                    <a:gd name="T57" fmla="*/ 469 h 520"/>
                    <a:gd name="T58" fmla="*/ 953 w 1146"/>
                    <a:gd name="T59" fmla="*/ 491 h 520"/>
                    <a:gd name="T60" fmla="*/ 1008 w 1146"/>
                    <a:gd name="T61" fmla="*/ 453 h 520"/>
                    <a:gd name="T62" fmla="*/ 957 w 1146"/>
                    <a:gd name="T63" fmla="*/ 436 h 520"/>
                    <a:gd name="T64" fmla="*/ 941 w 1146"/>
                    <a:gd name="T65" fmla="*/ 402 h 520"/>
                    <a:gd name="T66" fmla="*/ 969 w 1146"/>
                    <a:gd name="T67" fmla="*/ 380 h 520"/>
                    <a:gd name="T68" fmla="*/ 864 w 1146"/>
                    <a:gd name="T69" fmla="*/ 443 h 520"/>
                    <a:gd name="T70" fmla="*/ 947 w 1146"/>
                    <a:gd name="T71" fmla="*/ 363 h 520"/>
                    <a:gd name="T72" fmla="*/ 1079 w 1146"/>
                    <a:gd name="T73" fmla="*/ 353 h 520"/>
                    <a:gd name="T74" fmla="*/ 1142 w 1146"/>
                    <a:gd name="T75" fmla="*/ 335 h 520"/>
                    <a:gd name="T76" fmla="*/ 1146 w 1146"/>
                    <a:gd name="T77" fmla="*/ 302 h 520"/>
                    <a:gd name="T78" fmla="*/ 1075 w 1146"/>
                    <a:gd name="T79" fmla="*/ 262 h 520"/>
                    <a:gd name="T80" fmla="*/ 1079 w 1146"/>
                    <a:gd name="T81" fmla="*/ 213 h 520"/>
                    <a:gd name="T82" fmla="*/ 996 w 1146"/>
                    <a:gd name="T83" fmla="*/ 229 h 520"/>
                    <a:gd name="T84" fmla="*/ 991 w 1146"/>
                    <a:gd name="T85" fmla="*/ 213 h 520"/>
                    <a:gd name="T86" fmla="*/ 979 w 1146"/>
                    <a:gd name="T87" fmla="*/ 156 h 520"/>
                    <a:gd name="T88" fmla="*/ 918 w 1146"/>
                    <a:gd name="T89" fmla="*/ 146 h 520"/>
                    <a:gd name="T90" fmla="*/ 880 w 1146"/>
                    <a:gd name="T91" fmla="*/ 184 h 520"/>
                    <a:gd name="T92" fmla="*/ 870 w 1146"/>
                    <a:gd name="T93" fmla="*/ 245 h 520"/>
                    <a:gd name="T94" fmla="*/ 797 w 1146"/>
                    <a:gd name="T95" fmla="*/ 319 h 520"/>
                    <a:gd name="T96" fmla="*/ 758 w 1146"/>
                    <a:gd name="T97" fmla="*/ 286 h 520"/>
                    <a:gd name="T98" fmla="*/ 675 w 1146"/>
                    <a:gd name="T99" fmla="*/ 245 h 520"/>
                    <a:gd name="T100" fmla="*/ 630 w 1146"/>
                    <a:gd name="T101" fmla="*/ 213 h 520"/>
                    <a:gd name="T102" fmla="*/ 685 w 1146"/>
                    <a:gd name="T103" fmla="*/ 152 h 520"/>
                    <a:gd name="T104" fmla="*/ 740 w 1146"/>
                    <a:gd name="T105" fmla="*/ 130 h 520"/>
                    <a:gd name="T106" fmla="*/ 807 w 1146"/>
                    <a:gd name="T107" fmla="*/ 95 h 520"/>
                    <a:gd name="T108" fmla="*/ 857 w 1146"/>
                    <a:gd name="T109" fmla="*/ 89 h 5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46"/>
                    <a:gd name="T166" fmla="*/ 0 h 520"/>
                    <a:gd name="T167" fmla="*/ 1146 w 1146"/>
                    <a:gd name="T168" fmla="*/ 520 h 5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46" h="520">
                      <a:moveTo>
                        <a:pt x="857" y="89"/>
                      </a:moveTo>
                      <a:lnTo>
                        <a:pt x="870" y="79"/>
                      </a:lnTo>
                      <a:lnTo>
                        <a:pt x="890" y="85"/>
                      </a:lnTo>
                      <a:lnTo>
                        <a:pt x="918" y="57"/>
                      </a:lnTo>
                      <a:lnTo>
                        <a:pt x="929" y="34"/>
                      </a:lnTo>
                      <a:lnTo>
                        <a:pt x="896" y="28"/>
                      </a:lnTo>
                      <a:lnTo>
                        <a:pt x="880" y="44"/>
                      </a:lnTo>
                      <a:lnTo>
                        <a:pt x="845" y="63"/>
                      </a:lnTo>
                      <a:lnTo>
                        <a:pt x="829" y="67"/>
                      </a:lnTo>
                      <a:lnTo>
                        <a:pt x="845" y="40"/>
                      </a:lnTo>
                      <a:lnTo>
                        <a:pt x="823" y="40"/>
                      </a:lnTo>
                      <a:lnTo>
                        <a:pt x="807" y="50"/>
                      </a:lnTo>
                      <a:lnTo>
                        <a:pt x="803" y="34"/>
                      </a:lnTo>
                      <a:lnTo>
                        <a:pt x="819" y="28"/>
                      </a:lnTo>
                      <a:lnTo>
                        <a:pt x="803" y="0"/>
                      </a:lnTo>
                      <a:lnTo>
                        <a:pt x="752" y="22"/>
                      </a:lnTo>
                      <a:lnTo>
                        <a:pt x="774" y="40"/>
                      </a:lnTo>
                      <a:lnTo>
                        <a:pt x="752" y="57"/>
                      </a:lnTo>
                      <a:lnTo>
                        <a:pt x="730" y="57"/>
                      </a:lnTo>
                      <a:lnTo>
                        <a:pt x="713" y="63"/>
                      </a:lnTo>
                      <a:lnTo>
                        <a:pt x="675" y="63"/>
                      </a:lnTo>
                      <a:lnTo>
                        <a:pt x="618" y="57"/>
                      </a:lnTo>
                      <a:lnTo>
                        <a:pt x="573" y="57"/>
                      </a:lnTo>
                      <a:lnTo>
                        <a:pt x="567" y="79"/>
                      </a:lnTo>
                      <a:lnTo>
                        <a:pt x="551" y="63"/>
                      </a:lnTo>
                      <a:lnTo>
                        <a:pt x="508" y="73"/>
                      </a:lnTo>
                      <a:lnTo>
                        <a:pt x="484" y="63"/>
                      </a:lnTo>
                      <a:lnTo>
                        <a:pt x="496" y="50"/>
                      </a:lnTo>
                      <a:lnTo>
                        <a:pt x="419" y="28"/>
                      </a:lnTo>
                      <a:lnTo>
                        <a:pt x="384" y="34"/>
                      </a:lnTo>
                      <a:lnTo>
                        <a:pt x="368" y="44"/>
                      </a:lnTo>
                      <a:lnTo>
                        <a:pt x="362" y="28"/>
                      </a:lnTo>
                      <a:lnTo>
                        <a:pt x="336" y="34"/>
                      </a:lnTo>
                      <a:lnTo>
                        <a:pt x="291" y="28"/>
                      </a:lnTo>
                      <a:lnTo>
                        <a:pt x="230" y="50"/>
                      </a:lnTo>
                      <a:lnTo>
                        <a:pt x="189" y="34"/>
                      </a:lnTo>
                      <a:lnTo>
                        <a:pt x="173" y="34"/>
                      </a:lnTo>
                      <a:lnTo>
                        <a:pt x="0" y="184"/>
                      </a:lnTo>
                      <a:lnTo>
                        <a:pt x="29" y="191"/>
                      </a:lnTo>
                      <a:lnTo>
                        <a:pt x="23" y="207"/>
                      </a:lnTo>
                      <a:lnTo>
                        <a:pt x="57" y="195"/>
                      </a:lnTo>
                      <a:lnTo>
                        <a:pt x="67" y="223"/>
                      </a:lnTo>
                      <a:lnTo>
                        <a:pt x="67" y="252"/>
                      </a:lnTo>
                      <a:lnTo>
                        <a:pt x="74" y="274"/>
                      </a:lnTo>
                      <a:lnTo>
                        <a:pt x="51" y="286"/>
                      </a:lnTo>
                      <a:lnTo>
                        <a:pt x="29" y="302"/>
                      </a:lnTo>
                      <a:lnTo>
                        <a:pt x="29" y="319"/>
                      </a:lnTo>
                      <a:lnTo>
                        <a:pt x="45" y="319"/>
                      </a:lnTo>
                      <a:lnTo>
                        <a:pt x="35" y="335"/>
                      </a:lnTo>
                      <a:lnTo>
                        <a:pt x="51" y="329"/>
                      </a:lnTo>
                      <a:lnTo>
                        <a:pt x="29" y="353"/>
                      </a:lnTo>
                      <a:lnTo>
                        <a:pt x="51" y="363"/>
                      </a:lnTo>
                      <a:lnTo>
                        <a:pt x="80" y="392"/>
                      </a:lnTo>
                      <a:lnTo>
                        <a:pt x="508" y="396"/>
                      </a:lnTo>
                      <a:lnTo>
                        <a:pt x="508" y="386"/>
                      </a:lnTo>
                      <a:lnTo>
                        <a:pt x="524" y="386"/>
                      </a:lnTo>
                      <a:lnTo>
                        <a:pt x="530" y="402"/>
                      </a:lnTo>
                      <a:lnTo>
                        <a:pt x="557" y="408"/>
                      </a:lnTo>
                      <a:lnTo>
                        <a:pt x="567" y="402"/>
                      </a:lnTo>
                      <a:lnTo>
                        <a:pt x="579" y="420"/>
                      </a:lnTo>
                      <a:lnTo>
                        <a:pt x="602" y="414"/>
                      </a:lnTo>
                      <a:lnTo>
                        <a:pt x="608" y="402"/>
                      </a:lnTo>
                      <a:lnTo>
                        <a:pt x="634" y="396"/>
                      </a:lnTo>
                      <a:lnTo>
                        <a:pt x="656" y="424"/>
                      </a:lnTo>
                      <a:lnTo>
                        <a:pt x="662" y="443"/>
                      </a:lnTo>
                      <a:lnTo>
                        <a:pt x="697" y="447"/>
                      </a:lnTo>
                      <a:lnTo>
                        <a:pt x="719" y="469"/>
                      </a:lnTo>
                      <a:lnTo>
                        <a:pt x="701" y="475"/>
                      </a:lnTo>
                      <a:lnTo>
                        <a:pt x="691" y="463"/>
                      </a:lnTo>
                      <a:lnTo>
                        <a:pt x="679" y="475"/>
                      </a:lnTo>
                      <a:lnTo>
                        <a:pt x="656" y="520"/>
                      </a:lnTo>
                      <a:lnTo>
                        <a:pt x="685" y="510"/>
                      </a:lnTo>
                      <a:lnTo>
                        <a:pt x="697" y="514"/>
                      </a:lnTo>
                      <a:lnTo>
                        <a:pt x="707" y="510"/>
                      </a:lnTo>
                      <a:lnTo>
                        <a:pt x="707" y="497"/>
                      </a:lnTo>
                      <a:lnTo>
                        <a:pt x="752" y="487"/>
                      </a:lnTo>
                      <a:lnTo>
                        <a:pt x="768" y="487"/>
                      </a:lnTo>
                      <a:lnTo>
                        <a:pt x="790" y="469"/>
                      </a:lnTo>
                      <a:lnTo>
                        <a:pt x="874" y="459"/>
                      </a:lnTo>
                      <a:lnTo>
                        <a:pt x="908" y="424"/>
                      </a:lnTo>
                      <a:lnTo>
                        <a:pt x="929" y="424"/>
                      </a:lnTo>
                      <a:lnTo>
                        <a:pt x="918" y="443"/>
                      </a:lnTo>
                      <a:lnTo>
                        <a:pt x="924" y="475"/>
                      </a:lnTo>
                      <a:lnTo>
                        <a:pt x="941" y="463"/>
                      </a:lnTo>
                      <a:lnTo>
                        <a:pt x="953" y="453"/>
                      </a:lnTo>
                      <a:lnTo>
                        <a:pt x="969" y="463"/>
                      </a:lnTo>
                      <a:lnTo>
                        <a:pt x="953" y="469"/>
                      </a:lnTo>
                      <a:lnTo>
                        <a:pt x="924" y="487"/>
                      </a:lnTo>
                      <a:lnTo>
                        <a:pt x="929" y="497"/>
                      </a:lnTo>
                      <a:lnTo>
                        <a:pt x="953" y="491"/>
                      </a:lnTo>
                      <a:lnTo>
                        <a:pt x="979" y="469"/>
                      </a:lnTo>
                      <a:lnTo>
                        <a:pt x="1008" y="463"/>
                      </a:lnTo>
                      <a:lnTo>
                        <a:pt x="1008" y="453"/>
                      </a:lnTo>
                      <a:lnTo>
                        <a:pt x="985" y="453"/>
                      </a:lnTo>
                      <a:lnTo>
                        <a:pt x="963" y="447"/>
                      </a:lnTo>
                      <a:lnTo>
                        <a:pt x="957" y="436"/>
                      </a:lnTo>
                      <a:lnTo>
                        <a:pt x="963" y="424"/>
                      </a:lnTo>
                      <a:lnTo>
                        <a:pt x="941" y="414"/>
                      </a:lnTo>
                      <a:lnTo>
                        <a:pt x="941" y="402"/>
                      </a:lnTo>
                      <a:lnTo>
                        <a:pt x="975" y="408"/>
                      </a:lnTo>
                      <a:lnTo>
                        <a:pt x="985" y="396"/>
                      </a:lnTo>
                      <a:lnTo>
                        <a:pt x="969" y="380"/>
                      </a:lnTo>
                      <a:lnTo>
                        <a:pt x="941" y="392"/>
                      </a:lnTo>
                      <a:lnTo>
                        <a:pt x="902" y="414"/>
                      </a:lnTo>
                      <a:lnTo>
                        <a:pt x="864" y="443"/>
                      </a:lnTo>
                      <a:lnTo>
                        <a:pt x="896" y="402"/>
                      </a:lnTo>
                      <a:lnTo>
                        <a:pt x="924" y="386"/>
                      </a:lnTo>
                      <a:lnTo>
                        <a:pt x="947" y="363"/>
                      </a:lnTo>
                      <a:lnTo>
                        <a:pt x="1024" y="363"/>
                      </a:lnTo>
                      <a:lnTo>
                        <a:pt x="1058" y="369"/>
                      </a:lnTo>
                      <a:lnTo>
                        <a:pt x="1079" y="353"/>
                      </a:lnTo>
                      <a:lnTo>
                        <a:pt x="1113" y="341"/>
                      </a:lnTo>
                      <a:lnTo>
                        <a:pt x="1130" y="341"/>
                      </a:lnTo>
                      <a:lnTo>
                        <a:pt x="1142" y="335"/>
                      </a:lnTo>
                      <a:lnTo>
                        <a:pt x="1136" y="325"/>
                      </a:lnTo>
                      <a:lnTo>
                        <a:pt x="1142" y="319"/>
                      </a:lnTo>
                      <a:lnTo>
                        <a:pt x="1146" y="302"/>
                      </a:lnTo>
                      <a:lnTo>
                        <a:pt x="1079" y="308"/>
                      </a:lnTo>
                      <a:lnTo>
                        <a:pt x="1123" y="290"/>
                      </a:lnTo>
                      <a:lnTo>
                        <a:pt x="1075" y="262"/>
                      </a:lnTo>
                      <a:lnTo>
                        <a:pt x="1085" y="241"/>
                      </a:lnTo>
                      <a:lnTo>
                        <a:pt x="1079" y="229"/>
                      </a:lnTo>
                      <a:lnTo>
                        <a:pt x="1079" y="213"/>
                      </a:lnTo>
                      <a:lnTo>
                        <a:pt x="1063" y="213"/>
                      </a:lnTo>
                      <a:lnTo>
                        <a:pt x="1075" y="191"/>
                      </a:lnTo>
                      <a:lnTo>
                        <a:pt x="996" y="229"/>
                      </a:lnTo>
                      <a:lnTo>
                        <a:pt x="985" y="229"/>
                      </a:lnTo>
                      <a:lnTo>
                        <a:pt x="996" y="219"/>
                      </a:lnTo>
                      <a:lnTo>
                        <a:pt x="991" y="213"/>
                      </a:lnTo>
                      <a:lnTo>
                        <a:pt x="1008" y="178"/>
                      </a:lnTo>
                      <a:lnTo>
                        <a:pt x="991" y="174"/>
                      </a:lnTo>
                      <a:lnTo>
                        <a:pt x="979" y="156"/>
                      </a:lnTo>
                      <a:lnTo>
                        <a:pt x="963" y="156"/>
                      </a:lnTo>
                      <a:lnTo>
                        <a:pt x="963" y="152"/>
                      </a:lnTo>
                      <a:lnTo>
                        <a:pt x="918" y="146"/>
                      </a:lnTo>
                      <a:lnTo>
                        <a:pt x="912" y="134"/>
                      </a:lnTo>
                      <a:lnTo>
                        <a:pt x="902" y="156"/>
                      </a:lnTo>
                      <a:lnTo>
                        <a:pt x="880" y="184"/>
                      </a:lnTo>
                      <a:lnTo>
                        <a:pt x="890" y="195"/>
                      </a:lnTo>
                      <a:lnTo>
                        <a:pt x="857" y="223"/>
                      </a:lnTo>
                      <a:lnTo>
                        <a:pt x="870" y="245"/>
                      </a:lnTo>
                      <a:lnTo>
                        <a:pt x="823" y="286"/>
                      </a:lnTo>
                      <a:lnTo>
                        <a:pt x="803" y="290"/>
                      </a:lnTo>
                      <a:lnTo>
                        <a:pt x="797" y="319"/>
                      </a:lnTo>
                      <a:lnTo>
                        <a:pt x="768" y="353"/>
                      </a:lnTo>
                      <a:lnTo>
                        <a:pt x="746" y="341"/>
                      </a:lnTo>
                      <a:lnTo>
                        <a:pt x="758" y="286"/>
                      </a:lnTo>
                      <a:lnTo>
                        <a:pt x="746" y="280"/>
                      </a:lnTo>
                      <a:lnTo>
                        <a:pt x="723" y="286"/>
                      </a:lnTo>
                      <a:lnTo>
                        <a:pt x="675" y="245"/>
                      </a:lnTo>
                      <a:lnTo>
                        <a:pt x="640" y="245"/>
                      </a:lnTo>
                      <a:lnTo>
                        <a:pt x="640" y="213"/>
                      </a:lnTo>
                      <a:lnTo>
                        <a:pt x="630" y="213"/>
                      </a:lnTo>
                      <a:lnTo>
                        <a:pt x="640" y="191"/>
                      </a:lnTo>
                      <a:lnTo>
                        <a:pt x="685" y="162"/>
                      </a:lnTo>
                      <a:lnTo>
                        <a:pt x="685" y="152"/>
                      </a:lnTo>
                      <a:lnTo>
                        <a:pt x="730" y="140"/>
                      </a:lnTo>
                      <a:lnTo>
                        <a:pt x="707" y="124"/>
                      </a:lnTo>
                      <a:lnTo>
                        <a:pt x="740" y="130"/>
                      </a:lnTo>
                      <a:lnTo>
                        <a:pt x="803" y="107"/>
                      </a:lnTo>
                      <a:lnTo>
                        <a:pt x="758" y="95"/>
                      </a:lnTo>
                      <a:lnTo>
                        <a:pt x="807" y="95"/>
                      </a:lnTo>
                      <a:lnTo>
                        <a:pt x="835" y="85"/>
                      </a:lnTo>
                      <a:lnTo>
                        <a:pt x="857" y="8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6" name="Freeform 88">
                  <a:extLst>
                    <a:ext uri="{FF2B5EF4-FFF2-40B4-BE49-F238E27FC236}">
                      <a16:creationId xmlns:a16="http://schemas.microsoft.com/office/drawing/2014/main" id="{339C971F-B948-4EB6-AC16-C49EFD92A818}"/>
                    </a:ext>
                  </a:extLst>
                </p:cNvPr>
                <p:cNvSpPr>
                  <a:spLocks/>
                </p:cNvSpPr>
                <p:nvPr/>
              </p:nvSpPr>
              <p:spPr bwMode="auto">
                <a:xfrm>
                  <a:off x="1464" y="1191"/>
                  <a:ext cx="26" cy="28"/>
                </a:xfrm>
                <a:custGeom>
                  <a:avLst/>
                  <a:gdLst>
                    <a:gd name="T0" fmla="*/ 26 w 26"/>
                    <a:gd name="T1" fmla="*/ 18 h 28"/>
                    <a:gd name="T2" fmla="*/ 26 w 26"/>
                    <a:gd name="T3" fmla="*/ 0 h 28"/>
                    <a:gd name="T4" fmla="*/ 0 w 26"/>
                    <a:gd name="T5" fmla="*/ 12 h 28"/>
                    <a:gd name="T6" fmla="*/ 10 w 26"/>
                    <a:gd name="T7" fmla="*/ 28 h 28"/>
                    <a:gd name="T8" fmla="*/ 26 w 26"/>
                    <a:gd name="T9" fmla="*/ 18 h 28"/>
                    <a:gd name="T10" fmla="*/ 26 w 26"/>
                    <a:gd name="T11" fmla="*/ 18 h 28"/>
                    <a:gd name="T12" fmla="*/ 0 60000 65536"/>
                    <a:gd name="T13" fmla="*/ 0 60000 65536"/>
                    <a:gd name="T14" fmla="*/ 0 60000 65536"/>
                    <a:gd name="T15" fmla="*/ 0 60000 65536"/>
                    <a:gd name="T16" fmla="*/ 0 60000 65536"/>
                    <a:gd name="T17" fmla="*/ 0 60000 65536"/>
                    <a:gd name="T18" fmla="*/ 0 w 26"/>
                    <a:gd name="T19" fmla="*/ 0 h 28"/>
                    <a:gd name="T20" fmla="*/ 26 w 26"/>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6" h="28">
                      <a:moveTo>
                        <a:pt x="26" y="18"/>
                      </a:moveTo>
                      <a:lnTo>
                        <a:pt x="26" y="0"/>
                      </a:lnTo>
                      <a:lnTo>
                        <a:pt x="0" y="12"/>
                      </a:lnTo>
                      <a:lnTo>
                        <a:pt x="10" y="28"/>
                      </a:lnTo>
                      <a:lnTo>
                        <a:pt x="26" y="1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7" name="Freeform 89">
                  <a:extLst>
                    <a:ext uri="{FF2B5EF4-FFF2-40B4-BE49-F238E27FC236}">
                      <a16:creationId xmlns:a16="http://schemas.microsoft.com/office/drawing/2014/main" id="{C77EB178-B0DB-47D5-A9CD-880CA2CABB2D}"/>
                    </a:ext>
                  </a:extLst>
                </p:cNvPr>
                <p:cNvSpPr>
                  <a:spLocks/>
                </p:cNvSpPr>
                <p:nvPr/>
              </p:nvSpPr>
              <p:spPr bwMode="auto">
                <a:xfrm>
                  <a:off x="1509" y="1209"/>
                  <a:ext cx="22" cy="16"/>
                </a:xfrm>
                <a:custGeom>
                  <a:avLst/>
                  <a:gdLst>
                    <a:gd name="T0" fmla="*/ 16 w 22"/>
                    <a:gd name="T1" fmla="*/ 0 h 16"/>
                    <a:gd name="T2" fmla="*/ 0 w 22"/>
                    <a:gd name="T3" fmla="*/ 4 h 16"/>
                    <a:gd name="T4" fmla="*/ 6 w 22"/>
                    <a:gd name="T5" fmla="*/ 16 h 16"/>
                    <a:gd name="T6" fmla="*/ 22 w 22"/>
                    <a:gd name="T7" fmla="*/ 0 h 16"/>
                    <a:gd name="T8" fmla="*/ 16 w 22"/>
                    <a:gd name="T9" fmla="*/ 0 h 16"/>
                    <a:gd name="T10" fmla="*/ 16 w 22"/>
                    <a:gd name="T11" fmla="*/ 0 h 16"/>
                    <a:gd name="T12" fmla="*/ 0 60000 65536"/>
                    <a:gd name="T13" fmla="*/ 0 60000 65536"/>
                    <a:gd name="T14" fmla="*/ 0 60000 65536"/>
                    <a:gd name="T15" fmla="*/ 0 60000 65536"/>
                    <a:gd name="T16" fmla="*/ 0 60000 65536"/>
                    <a:gd name="T17" fmla="*/ 0 60000 65536"/>
                    <a:gd name="T18" fmla="*/ 0 w 22"/>
                    <a:gd name="T19" fmla="*/ 0 h 16"/>
                    <a:gd name="T20" fmla="*/ 22 w 2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2" h="16">
                      <a:moveTo>
                        <a:pt x="16" y="0"/>
                      </a:moveTo>
                      <a:lnTo>
                        <a:pt x="0" y="4"/>
                      </a:lnTo>
                      <a:lnTo>
                        <a:pt x="6" y="16"/>
                      </a:lnTo>
                      <a:lnTo>
                        <a:pt x="22"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8" name="Freeform 90">
                  <a:extLst>
                    <a:ext uri="{FF2B5EF4-FFF2-40B4-BE49-F238E27FC236}">
                      <a16:creationId xmlns:a16="http://schemas.microsoft.com/office/drawing/2014/main" id="{2F2F3C06-A97E-4633-8BDC-BE7740EA044E}"/>
                    </a:ext>
                  </a:extLst>
                </p:cNvPr>
                <p:cNvSpPr>
                  <a:spLocks/>
                </p:cNvSpPr>
                <p:nvPr/>
              </p:nvSpPr>
              <p:spPr bwMode="auto">
                <a:xfrm>
                  <a:off x="1452" y="1152"/>
                  <a:ext cx="67" cy="45"/>
                </a:xfrm>
                <a:custGeom>
                  <a:avLst/>
                  <a:gdLst>
                    <a:gd name="T0" fmla="*/ 34 w 67"/>
                    <a:gd name="T1" fmla="*/ 35 h 45"/>
                    <a:gd name="T2" fmla="*/ 63 w 67"/>
                    <a:gd name="T3" fmla="*/ 45 h 45"/>
                    <a:gd name="T4" fmla="*/ 67 w 67"/>
                    <a:gd name="T5" fmla="*/ 29 h 45"/>
                    <a:gd name="T6" fmla="*/ 28 w 67"/>
                    <a:gd name="T7" fmla="*/ 0 h 45"/>
                    <a:gd name="T8" fmla="*/ 0 w 67"/>
                    <a:gd name="T9" fmla="*/ 29 h 45"/>
                    <a:gd name="T10" fmla="*/ 0 w 67"/>
                    <a:gd name="T11" fmla="*/ 39 h 45"/>
                    <a:gd name="T12" fmla="*/ 16 w 67"/>
                    <a:gd name="T13" fmla="*/ 39 h 45"/>
                    <a:gd name="T14" fmla="*/ 34 w 67"/>
                    <a:gd name="T15" fmla="*/ 35 h 45"/>
                    <a:gd name="T16" fmla="*/ 34 w 67"/>
                    <a:gd name="T17" fmla="*/ 35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
                    <a:gd name="T28" fmla="*/ 0 h 45"/>
                    <a:gd name="T29" fmla="*/ 67 w 67"/>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 h="45">
                      <a:moveTo>
                        <a:pt x="34" y="35"/>
                      </a:moveTo>
                      <a:lnTo>
                        <a:pt x="63" y="45"/>
                      </a:lnTo>
                      <a:lnTo>
                        <a:pt x="67" y="29"/>
                      </a:lnTo>
                      <a:lnTo>
                        <a:pt x="28" y="0"/>
                      </a:lnTo>
                      <a:lnTo>
                        <a:pt x="0" y="29"/>
                      </a:lnTo>
                      <a:lnTo>
                        <a:pt x="0" y="39"/>
                      </a:lnTo>
                      <a:lnTo>
                        <a:pt x="16" y="39"/>
                      </a:lnTo>
                      <a:lnTo>
                        <a:pt x="34" y="3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89" name="Freeform 91">
                  <a:extLst>
                    <a:ext uri="{FF2B5EF4-FFF2-40B4-BE49-F238E27FC236}">
                      <a16:creationId xmlns:a16="http://schemas.microsoft.com/office/drawing/2014/main" id="{D8A8D29D-5467-4D87-BFC0-3C68844FB29A}"/>
                    </a:ext>
                  </a:extLst>
                </p:cNvPr>
                <p:cNvSpPr>
                  <a:spLocks/>
                </p:cNvSpPr>
                <p:nvPr/>
              </p:nvSpPr>
              <p:spPr bwMode="auto">
                <a:xfrm>
                  <a:off x="1641" y="1432"/>
                  <a:ext cx="34" cy="21"/>
                </a:xfrm>
                <a:custGeom>
                  <a:avLst/>
                  <a:gdLst>
                    <a:gd name="T0" fmla="*/ 0 w 34"/>
                    <a:gd name="T1" fmla="*/ 0 h 21"/>
                    <a:gd name="T2" fmla="*/ 6 w 34"/>
                    <a:gd name="T3" fmla="*/ 17 h 21"/>
                    <a:gd name="T4" fmla="*/ 22 w 34"/>
                    <a:gd name="T5" fmla="*/ 21 h 21"/>
                    <a:gd name="T6" fmla="*/ 34 w 34"/>
                    <a:gd name="T7" fmla="*/ 11 h 21"/>
                    <a:gd name="T8" fmla="*/ 22 w 34"/>
                    <a:gd name="T9" fmla="*/ 5 h 21"/>
                    <a:gd name="T10" fmla="*/ 0 w 34"/>
                    <a:gd name="T11" fmla="*/ 0 h 21"/>
                    <a:gd name="T12" fmla="*/ 0 w 34"/>
                    <a:gd name="T13" fmla="*/ 0 h 21"/>
                    <a:gd name="T14" fmla="*/ 0 60000 65536"/>
                    <a:gd name="T15" fmla="*/ 0 60000 65536"/>
                    <a:gd name="T16" fmla="*/ 0 60000 65536"/>
                    <a:gd name="T17" fmla="*/ 0 60000 65536"/>
                    <a:gd name="T18" fmla="*/ 0 60000 65536"/>
                    <a:gd name="T19" fmla="*/ 0 60000 65536"/>
                    <a:gd name="T20" fmla="*/ 0 60000 65536"/>
                    <a:gd name="T21" fmla="*/ 0 w 34"/>
                    <a:gd name="T22" fmla="*/ 0 h 21"/>
                    <a:gd name="T23" fmla="*/ 34 w 34"/>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1">
                      <a:moveTo>
                        <a:pt x="0" y="0"/>
                      </a:moveTo>
                      <a:lnTo>
                        <a:pt x="6" y="17"/>
                      </a:lnTo>
                      <a:lnTo>
                        <a:pt x="22" y="21"/>
                      </a:lnTo>
                      <a:lnTo>
                        <a:pt x="34" y="11"/>
                      </a:lnTo>
                      <a:lnTo>
                        <a:pt x="22" y="5"/>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0" name="Freeform 92">
                  <a:extLst>
                    <a:ext uri="{FF2B5EF4-FFF2-40B4-BE49-F238E27FC236}">
                      <a16:creationId xmlns:a16="http://schemas.microsoft.com/office/drawing/2014/main" id="{61F32461-A75F-4472-B1E8-A9E140C2109F}"/>
                    </a:ext>
                  </a:extLst>
                </p:cNvPr>
                <p:cNvSpPr>
                  <a:spLocks/>
                </p:cNvSpPr>
                <p:nvPr/>
              </p:nvSpPr>
              <p:spPr bwMode="auto">
                <a:xfrm>
                  <a:off x="1703" y="1410"/>
                  <a:ext cx="110" cy="90"/>
                </a:xfrm>
                <a:custGeom>
                  <a:avLst/>
                  <a:gdLst>
                    <a:gd name="T0" fmla="*/ 65 w 110"/>
                    <a:gd name="T1" fmla="*/ 8 h 90"/>
                    <a:gd name="T2" fmla="*/ 65 w 110"/>
                    <a:gd name="T3" fmla="*/ 0 h 90"/>
                    <a:gd name="T4" fmla="*/ 43 w 110"/>
                    <a:gd name="T5" fmla="*/ 10 h 90"/>
                    <a:gd name="T6" fmla="*/ 27 w 110"/>
                    <a:gd name="T7" fmla="*/ 43 h 90"/>
                    <a:gd name="T8" fmla="*/ 0 w 110"/>
                    <a:gd name="T9" fmla="*/ 61 h 90"/>
                    <a:gd name="T10" fmla="*/ 49 w 110"/>
                    <a:gd name="T11" fmla="*/ 71 h 90"/>
                    <a:gd name="T12" fmla="*/ 49 w 110"/>
                    <a:gd name="T13" fmla="*/ 90 h 90"/>
                    <a:gd name="T14" fmla="*/ 84 w 110"/>
                    <a:gd name="T15" fmla="*/ 61 h 90"/>
                    <a:gd name="T16" fmla="*/ 84 w 110"/>
                    <a:gd name="T17" fmla="*/ 77 h 90"/>
                    <a:gd name="T18" fmla="*/ 100 w 110"/>
                    <a:gd name="T19" fmla="*/ 83 h 90"/>
                    <a:gd name="T20" fmla="*/ 110 w 110"/>
                    <a:gd name="T21" fmla="*/ 67 h 90"/>
                    <a:gd name="T22" fmla="*/ 94 w 110"/>
                    <a:gd name="T23" fmla="*/ 61 h 90"/>
                    <a:gd name="T24" fmla="*/ 100 w 110"/>
                    <a:gd name="T25" fmla="*/ 49 h 90"/>
                    <a:gd name="T26" fmla="*/ 88 w 110"/>
                    <a:gd name="T27" fmla="*/ 43 h 90"/>
                    <a:gd name="T28" fmla="*/ 100 w 110"/>
                    <a:gd name="T29" fmla="*/ 33 h 90"/>
                    <a:gd name="T30" fmla="*/ 65 w 110"/>
                    <a:gd name="T31" fmla="*/ 27 h 90"/>
                    <a:gd name="T32" fmla="*/ 65 w 110"/>
                    <a:gd name="T33" fmla="*/ 16 h 90"/>
                    <a:gd name="T34" fmla="*/ 55 w 110"/>
                    <a:gd name="T35" fmla="*/ 16 h 90"/>
                    <a:gd name="T36" fmla="*/ 65 w 110"/>
                    <a:gd name="T37" fmla="*/ 8 h 90"/>
                    <a:gd name="T38" fmla="*/ 65 w 110"/>
                    <a:gd name="T39" fmla="*/ 8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
                    <a:gd name="T61" fmla="*/ 0 h 90"/>
                    <a:gd name="T62" fmla="*/ 110 w 110"/>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 h="90">
                      <a:moveTo>
                        <a:pt x="65" y="8"/>
                      </a:moveTo>
                      <a:lnTo>
                        <a:pt x="65" y="0"/>
                      </a:lnTo>
                      <a:lnTo>
                        <a:pt x="43" y="10"/>
                      </a:lnTo>
                      <a:lnTo>
                        <a:pt x="27" y="43"/>
                      </a:lnTo>
                      <a:lnTo>
                        <a:pt x="0" y="61"/>
                      </a:lnTo>
                      <a:lnTo>
                        <a:pt x="49" y="71"/>
                      </a:lnTo>
                      <a:lnTo>
                        <a:pt x="49" y="90"/>
                      </a:lnTo>
                      <a:lnTo>
                        <a:pt x="84" y="61"/>
                      </a:lnTo>
                      <a:lnTo>
                        <a:pt x="84" y="77"/>
                      </a:lnTo>
                      <a:lnTo>
                        <a:pt x="100" y="83"/>
                      </a:lnTo>
                      <a:lnTo>
                        <a:pt x="110" y="67"/>
                      </a:lnTo>
                      <a:lnTo>
                        <a:pt x="94" y="61"/>
                      </a:lnTo>
                      <a:lnTo>
                        <a:pt x="100" y="49"/>
                      </a:lnTo>
                      <a:lnTo>
                        <a:pt x="88" y="43"/>
                      </a:lnTo>
                      <a:lnTo>
                        <a:pt x="100" y="33"/>
                      </a:lnTo>
                      <a:lnTo>
                        <a:pt x="65" y="27"/>
                      </a:lnTo>
                      <a:lnTo>
                        <a:pt x="65" y="16"/>
                      </a:lnTo>
                      <a:lnTo>
                        <a:pt x="55" y="16"/>
                      </a:lnTo>
                      <a:lnTo>
                        <a:pt x="65" y="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1" name="Freeform 93">
                  <a:extLst>
                    <a:ext uri="{FF2B5EF4-FFF2-40B4-BE49-F238E27FC236}">
                      <a16:creationId xmlns:a16="http://schemas.microsoft.com/office/drawing/2014/main" id="{7B3BDF82-2AFD-4121-98A5-84ECF0A06293}"/>
                    </a:ext>
                  </a:extLst>
                </p:cNvPr>
                <p:cNvSpPr>
                  <a:spLocks/>
                </p:cNvSpPr>
                <p:nvPr/>
              </p:nvSpPr>
              <p:spPr bwMode="auto">
                <a:xfrm>
                  <a:off x="1653" y="1471"/>
                  <a:ext cx="16" cy="10"/>
                </a:xfrm>
                <a:custGeom>
                  <a:avLst/>
                  <a:gdLst>
                    <a:gd name="T0" fmla="*/ 0 w 16"/>
                    <a:gd name="T1" fmla="*/ 6 h 10"/>
                    <a:gd name="T2" fmla="*/ 16 w 16"/>
                    <a:gd name="T3" fmla="*/ 10 h 10"/>
                    <a:gd name="T4" fmla="*/ 16 w 16"/>
                    <a:gd name="T5" fmla="*/ 0 h 10"/>
                    <a:gd name="T6" fmla="*/ 0 w 16"/>
                    <a:gd name="T7" fmla="*/ 6 h 10"/>
                    <a:gd name="T8" fmla="*/ 0 w 16"/>
                    <a:gd name="T9" fmla="*/ 6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0" y="6"/>
                      </a:moveTo>
                      <a:lnTo>
                        <a:pt x="16" y="10"/>
                      </a:lnTo>
                      <a:lnTo>
                        <a:pt x="16"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2" name="Freeform 94">
                  <a:extLst>
                    <a:ext uri="{FF2B5EF4-FFF2-40B4-BE49-F238E27FC236}">
                      <a16:creationId xmlns:a16="http://schemas.microsoft.com/office/drawing/2014/main" id="{8821FB43-D5C6-4CC8-95AA-9055B54C4F99}"/>
                    </a:ext>
                  </a:extLst>
                </p:cNvPr>
                <p:cNvSpPr>
                  <a:spLocks/>
                </p:cNvSpPr>
                <p:nvPr/>
              </p:nvSpPr>
              <p:spPr bwMode="auto">
                <a:xfrm>
                  <a:off x="1659" y="1487"/>
                  <a:ext cx="26" cy="23"/>
                </a:xfrm>
                <a:custGeom>
                  <a:avLst/>
                  <a:gdLst>
                    <a:gd name="T0" fmla="*/ 0 w 26"/>
                    <a:gd name="T1" fmla="*/ 13 h 23"/>
                    <a:gd name="T2" fmla="*/ 10 w 26"/>
                    <a:gd name="T3" fmla="*/ 23 h 23"/>
                    <a:gd name="T4" fmla="*/ 26 w 26"/>
                    <a:gd name="T5" fmla="*/ 23 h 23"/>
                    <a:gd name="T6" fmla="*/ 26 w 26"/>
                    <a:gd name="T7" fmla="*/ 13 h 23"/>
                    <a:gd name="T8" fmla="*/ 16 w 26"/>
                    <a:gd name="T9" fmla="*/ 13 h 23"/>
                    <a:gd name="T10" fmla="*/ 22 w 26"/>
                    <a:gd name="T11" fmla="*/ 0 h 23"/>
                    <a:gd name="T12" fmla="*/ 0 w 26"/>
                    <a:gd name="T13" fmla="*/ 13 h 23"/>
                    <a:gd name="T14" fmla="*/ 0 w 26"/>
                    <a:gd name="T15" fmla="*/ 13 h 2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23"/>
                    <a:gd name="T26" fmla="*/ 26 w 26"/>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23">
                      <a:moveTo>
                        <a:pt x="0" y="13"/>
                      </a:moveTo>
                      <a:lnTo>
                        <a:pt x="10" y="23"/>
                      </a:lnTo>
                      <a:lnTo>
                        <a:pt x="26" y="23"/>
                      </a:lnTo>
                      <a:lnTo>
                        <a:pt x="26" y="13"/>
                      </a:lnTo>
                      <a:lnTo>
                        <a:pt x="16" y="13"/>
                      </a:lnTo>
                      <a:lnTo>
                        <a:pt x="22" y="0"/>
                      </a:lnTo>
                      <a:lnTo>
                        <a:pt x="0" y="1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3" name="Freeform 95">
                  <a:extLst>
                    <a:ext uri="{FF2B5EF4-FFF2-40B4-BE49-F238E27FC236}">
                      <a16:creationId xmlns:a16="http://schemas.microsoft.com/office/drawing/2014/main" id="{1F6F477A-AE3A-4FB9-8595-218470184A06}"/>
                    </a:ext>
                  </a:extLst>
                </p:cNvPr>
                <p:cNvSpPr>
                  <a:spLocks/>
                </p:cNvSpPr>
                <p:nvPr/>
              </p:nvSpPr>
              <p:spPr bwMode="auto">
                <a:xfrm>
                  <a:off x="1614" y="1481"/>
                  <a:ext cx="33" cy="19"/>
                </a:xfrm>
                <a:custGeom>
                  <a:avLst/>
                  <a:gdLst>
                    <a:gd name="T0" fmla="*/ 10 w 33"/>
                    <a:gd name="T1" fmla="*/ 0 h 19"/>
                    <a:gd name="T2" fmla="*/ 0 w 33"/>
                    <a:gd name="T3" fmla="*/ 12 h 19"/>
                    <a:gd name="T4" fmla="*/ 33 w 33"/>
                    <a:gd name="T5" fmla="*/ 19 h 19"/>
                    <a:gd name="T6" fmla="*/ 10 w 33"/>
                    <a:gd name="T7" fmla="*/ 0 h 19"/>
                    <a:gd name="T8" fmla="*/ 10 w 33"/>
                    <a:gd name="T9" fmla="*/ 0 h 19"/>
                    <a:gd name="T10" fmla="*/ 0 60000 65536"/>
                    <a:gd name="T11" fmla="*/ 0 60000 65536"/>
                    <a:gd name="T12" fmla="*/ 0 60000 65536"/>
                    <a:gd name="T13" fmla="*/ 0 60000 65536"/>
                    <a:gd name="T14" fmla="*/ 0 60000 65536"/>
                    <a:gd name="T15" fmla="*/ 0 w 33"/>
                    <a:gd name="T16" fmla="*/ 0 h 19"/>
                    <a:gd name="T17" fmla="*/ 33 w 33"/>
                    <a:gd name="T18" fmla="*/ 19 h 19"/>
                  </a:gdLst>
                  <a:ahLst/>
                  <a:cxnLst>
                    <a:cxn ang="T10">
                      <a:pos x="T0" y="T1"/>
                    </a:cxn>
                    <a:cxn ang="T11">
                      <a:pos x="T2" y="T3"/>
                    </a:cxn>
                    <a:cxn ang="T12">
                      <a:pos x="T4" y="T5"/>
                    </a:cxn>
                    <a:cxn ang="T13">
                      <a:pos x="T6" y="T7"/>
                    </a:cxn>
                    <a:cxn ang="T14">
                      <a:pos x="T8" y="T9"/>
                    </a:cxn>
                  </a:cxnLst>
                  <a:rect l="T15" t="T16" r="T17" b="T18"/>
                  <a:pathLst>
                    <a:path w="33" h="19">
                      <a:moveTo>
                        <a:pt x="10" y="0"/>
                      </a:moveTo>
                      <a:lnTo>
                        <a:pt x="0" y="12"/>
                      </a:lnTo>
                      <a:lnTo>
                        <a:pt x="33" y="19"/>
                      </a:lnTo>
                      <a:lnTo>
                        <a:pt x="1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4" name="Freeform 96">
                  <a:extLst>
                    <a:ext uri="{FF2B5EF4-FFF2-40B4-BE49-F238E27FC236}">
                      <a16:creationId xmlns:a16="http://schemas.microsoft.com/office/drawing/2014/main" id="{744ED290-E201-47EC-B710-7E257867E450}"/>
                    </a:ext>
                  </a:extLst>
                </p:cNvPr>
                <p:cNvSpPr>
                  <a:spLocks/>
                </p:cNvSpPr>
                <p:nvPr/>
              </p:nvSpPr>
              <p:spPr bwMode="auto">
                <a:xfrm>
                  <a:off x="1119" y="1030"/>
                  <a:ext cx="217" cy="71"/>
                </a:xfrm>
                <a:custGeom>
                  <a:avLst/>
                  <a:gdLst>
                    <a:gd name="T0" fmla="*/ 99 w 217"/>
                    <a:gd name="T1" fmla="*/ 16 h 71"/>
                    <a:gd name="T2" fmla="*/ 99 w 217"/>
                    <a:gd name="T3" fmla="*/ 0 h 71"/>
                    <a:gd name="T4" fmla="*/ 22 w 217"/>
                    <a:gd name="T5" fmla="*/ 27 h 71"/>
                    <a:gd name="T6" fmla="*/ 34 w 217"/>
                    <a:gd name="T7" fmla="*/ 33 h 71"/>
                    <a:gd name="T8" fmla="*/ 67 w 217"/>
                    <a:gd name="T9" fmla="*/ 27 h 71"/>
                    <a:gd name="T10" fmla="*/ 44 w 217"/>
                    <a:gd name="T11" fmla="*/ 39 h 71"/>
                    <a:gd name="T12" fmla="*/ 73 w 217"/>
                    <a:gd name="T13" fmla="*/ 45 h 71"/>
                    <a:gd name="T14" fmla="*/ 28 w 217"/>
                    <a:gd name="T15" fmla="*/ 49 h 71"/>
                    <a:gd name="T16" fmla="*/ 0 w 217"/>
                    <a:gd name="T17" fmla="*/ 61 h 71"/>
                    <a:gd name="T18" fmla="*/ 34 w 217"/>
                    <a:gd name="T19" fmla="*/ 67 h 71"/>
                    <a:gd name="T20" fmla="*/ 44 w 217"/>
                    <a:gd name="T21" fmla="*/ 71 h 71"/>
                    <a:gd name="T22" fmla="*/ 128 w 217"/>
                    <a:gd name="T23" fmla="*/ 61 h 71"/>
                    <a:gd name="T24" fmla="*/ 160 w 217"/>
                    <a:gd name="T25" fmla="*/ 71 h 71"/>
                    <a:gd name="T26" fmla="*/ 178 w 217"/>
                    <a:gd name="T27" fmla="*/ 61 h 71"/>
                    <a:gd name="T28" fmla="*/ 211 w 217"/>
                    <a:gd name="T29" fmla="*/ 61 h 71"/>
                    <a:gd name="T30" fmla="*/ 217 w 217"/>
                    <a:gd name="T31" fmla="*/ 49 h 71"/>
                    <a:gd name="T32" fmla="*/ 201 w 217"/>
                    <a:gd name="T33" fmla="*/ 45 h 71"/>
                    <a:gd name="T34" fmla="*/ 211 w 217"/>
                    <a:gd name="T35" fmla="*/ 23 h 71"/>
                    <a:gd name="T36" fmla="*/ 205 w 217"/>
                    <a:gd name="T37" fmla="*/ 4 h 71"/>
                    <a:gd name="T38" fmla="*/ 178 w 217"/>
                    <a:gd name="T39" fmla="*/ 4 h 71"/>
                    <a:gd name="T40" fmla="*/ 172 w 217"/>
                    <a:gd name="T41" fmla="*/ 23 h 71"/>
                    <a:gd name="T42" fmla="*/ 160 w 217"/>
                    <a:gd name="T43" fmla="*/ 4 h 71"/>
                    <a:gd name="T44" fmla="*/ 121 w 217"/>
                    <a:gd name="T45" fmla="*/ 27 h 71"/>
                    <a:gd name="T46" fmla="*/ 121 w 217"/>
                    <a:gd name="T47" fmla="*/ 10 h 71"/>
                    <a:gd name="T48" fmla="*/ 99 w 217"/>
                    <a:gd name="T49" fmla="*/ 16 h 71"/>
                    <a:gd name="T50" fmla="*/ 99 w 217"/>
                    <a:gd name="T51" fmla="*/ 16 h 7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7"/>
                    <a:gd name="T79" fmla="*/ 0 h 71"/>
                    <a:gd name="T80" fmla="*/ 217 w 217"/>
                    <a:gd name="T81" fmla="*/ 71 h 7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7" h="71">
                      <a:moveTo>
                        <a:pt x="99" y="16"/>
                      </a:moveTo>
                      <a:lnTo>
                        <a:pt x="99" y="0"/>
                      </a:lnTo>
                      <a:lnTo>
                        <a:pt x="22" y="27"/>
                      </a:lnTo>
                      <a:lnTo>
                        <a:pt x="34" y="33"/>
                      </a:lnTo>
                      <a:lnTo>
                        <a:pt x="67" y="27"/>
                      </a:lnTo>
                      <a:lnTo>
                        <a:pt x="44" y="39"/>
                      </a:lnTo>
                      <a:lnTo>
                        <a:pt x="73" y="45"/>
                      </a:lnTo>
                      <a:lnTo>
                        <a:pt x="28" y="49"/>
                      </a:lnTo>
                      <a:lnTo>
                        <a:pt x="0" y="61"/>
                      </a:lnTo>
                      <a:lnTo>
                        <a:pt x="34" y="67"/>
                      </a:lnTo>
                      <a:lnTo>
                        <a:pt x="44" y="71"/>
                      </a:lnTo>
                      <a:lnTo>
                        <a:pt x="128" y="61"/>
                      </a:lnTo>
                      <a:lnTo>
                        <a:pt x="160" y="71"/>
                      </a:lnTo>
                      <a:lnTo>
                        <a:pt x="178" y="61"/>
                      </a:lnTo>
                      <a:lnTo>
                        <a:pt x="211" y="61"/>
                      </a:lnTo>
                      <a:lnTo>
                        <a:pt x="217" y="49"/>
                      </a:lnTo>
                      <a:lnTo>
                        <a:pt x="201" y="45"/>
                      </a:lnTo>
                      <a:lnTo>
                        <a:pt x="211" y="23"/>
                      </a:lnTo>
                      <a:lnTo>
                        <a:pt x="205" y="4"/>
                      </a:lnTo>
                      <a:lnTo>
                        <a:pt x="178" y="4"/>
                      </a:lnTo>
                      <a:lnTo>
                        <a:pt x="172" y="23"/>
                      </a:lnTo>
                      <a:lnTo>
                        <a:pt x="160" y="4"/>
                      </a:lnTo>
                      <a:lnTo>
                        <a:pt x="121" y="27"/>
                      </a:lnTo>
                      <a:lnTo>
                        <a:pt x="121" y="10"/>
                      </a:lnTo>
                      <a:lnTo>
                        <a:pt x="99"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5" name="Freeform 97">
                  <a:extLst>
                    <a:ext uri="{FF2B5EF4-FFF2-40B4-BE49-F238E27FC236}">
                      <a16:creationId xmlns:a16="http://schemas.microsoft.com/office/drawing/2014/main" id="{95391C30-711E-47AC-BAFC-8665ABA727C2}"/>
                    </a:ext>
                  </a:extLst>
                </p:cNvPr>
                <p:cNvSpPr>
                  <a:spLocks/>
                </p:cNvSpPr>
                <p:nvPr/>
              </p:nvSpPr>
              <p:spPr bwMode="auto">
                <a:xfrm>
                  <a:off x="1186" y="963"/>
                  <a:ext cx="99" cy="33"/>
                </a:xfrm>
                <a:custGeom>
                  <a:avLst/>
                  <a:gdLst>
                    <a:gd name="T0" fmla="*/ 0 w 99"/>
                    <a:gd name="T1" fmla="*/ 33 h 33"/>
                    <a:gd name="T2" fmla="*/ 32 w 99"/>
                    <a:gd name="T3" fmla="*/ 33 h 33"/>
                    <a:gd name="T4" fmla="*/ 61 w 99"/>
                    <a:gd name="T5" fmla="*/ 23 h 33"/>
                    <a:gd name="T6" fmla="*/ 89 w 99"/>
                    <a:gd name="T7" fmla="*/ 16 h 33"/>
                    <a:gd name="T8" fmla="*/ 99 w 99"/>
                    <a:gd name="T9" fmla="*/ 4 h 33"/>
                    <a:gd name="T10" fmla="*/ 77 w 99"/>
                    <a:gd name="T11" fmla="*/ 0 h 33"/>
                    <a:gd name="T12" fmla="*/ 26 w 99"/>
                    <a:gd name="T13" fmla="*/ 16 h 33"/>
                    <a:gd name="T14" fmla="*/ 0 w 99"/>
                    <a:gd name="T15" fmla="*/ 33 h 33"/>
                    <a:gd name="T16" fmla="*/ 0 w 99"/>
                    <a:gd name="T17" fmla="*/ 33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
                    <a:gd name="T28" fmla="*/ 0 h 33"/>
                    <a:gd name="T29" fmla="*/ 99 w 99"/>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 h="33">
                      <a:moveTo>
                        <a:pt x="0" y="33"/>
                      </a:moveTo>
                      <a:lnTo>
                        <a:pt x="32" y="33"/>
                      </a:lnTo>
                      <a:lnTo>
                        <a:pt x="61" y="23"/>
                      </a:lnTo>
                      <a:lnTo>
                        <a:pt x="89" y="16"/>
                      </a:lnTo>
                      <a:lnTo>
                        <a:pt x="99" y="4"/>
                      </a:lnTo>
                      <a:lnTo>
                        <a:pt x="77" y="0"/>
                      </a:lnTo>
                      <a:lnTo>
                        <a:pt x="26" y="16"/>
                      </a:lnTo>
                      <a:lnTo>
                        <a:pt x="0" y="3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6" name="Freeform 98">
                  <a:extLst>
                    <a:ext uri="{FF2B5EF4-FFF2-40B4-BE49-F238E27FC236}">
                      <a16:creationId xmlns:a16="http://schemas.microsoft.com/office/drawing/2014/main" id="{18EEBA2F-3841-4995-8FFB-4622BE87C940}"/>
                    </a:ext>
                  </a:extLst>
                </p:cNvPr>
                <p:cNvSpPr>
                  <a:spLocks/>
                </p:cNvSpPr>
                <p:nvPr/>
              </p:nvSpPr>
              <p:spPr bwMode="auto">
                <a:xfrm>
                  <a:off x="1236" y="979"/>
                  <a:ext cx="139" cy="39"/>
                </a:xfrm>
                <a:custGeom>
                  <a:avLst/>
                  <a:gdLst>
                    <a:gd name="T0" fmla="*/ 39 w 139"/>
                    <a:gd name="T1" fmla="*/ 23 h 39"/>
                    <a:gd name="T2" fmla="*/ 23 w 139"/>
                    <a:gd name="T3" fmla="*/ 39 h 39"/>
                    <a:gd name="T4" fmla="*/ 49 w 139"/>
                    <a:gd name="T5" fmla="*/ 39 h 39"/>
                    <a:gd name="T6" fmla="*/ 110 w 139"/>
                    <a:gd name="T7" fmla="*/ 29 h 39"/>
                    <a:gd name="T8" fmla="*/ 139 w 139"/>
                    <a:gd name="T9" fmla="*/ 17 h 39"/>
                    <a:gd name="T10" fmla="*/ 116 w 139"/>
                    <a:gd name="T11" fmla="*/ 11 h 39"/>
                    <a:gd name="T12" fmla="*/ 128 w 139"/>
                    <a:gd name="T13" fmla="*/ 0 h 39"/>
                    <a:gd name="T14" fmla="*/ 110 w 139"/>
                    <a:gd name="T15" fmla="*/ 7 h 39"/>
                    <a:gd name="T16" fmla="*/ 88 w 139"/>
                    <a:gd name="T17" fmla="*/ 23 h 39"/>
                    <a:gd name="T18" fmla="*/ 55 w 139"/>
                    <a:gd name="T19" fmla="*/ 11 h 39"/>
                    <a:gd name="T20" fmla="*/ 17 w 139"/>
                    <a:gd name="T21" fmla="*/ 17 h 39"/>
                    <a:gd name="T22" fmla="*/ 0 w 139"/>
                    <a:gd name="T23" fmla="*/ 29 h 39"/>
                    <a:gd name="T24" fmla="*/ 39 w 139"/>
                    <a:gd name="T25" fmla="*/ 23 h 39"/>
                    <a:gd name="T26" fmla="*/ 39 w 139"/>
                    <a:gd name="T27" fmla="*/ 23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39"/>
                    <a:gd name="T44" fmla="*/ 139 w 139"/>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39">
                      <a:moveTo>
                        <a:pt x="39" y="23"/>
                      </a:moveTo>
                      <a:lnTo>
                        <a:pt x="23" y="39"/>
                      </a:lnTo>
                      <a:lnTo>
                        <a:pt x="49" y="39"/>
                      </a:lnTo>
                      <a:lnTo>
                        <a:pt x="110" y="29"/>
                      </a:lnTo>
                      <a:lnTo>
                        <a:pt x="139" y="17"/>
                      </a:lnTo>
                      <a:lnTo>
                        <a:pt x="116" y="11"/>
                      </a:lnTo>
                      <a:lnTo>
                        <a:pt x="128" y="0"/>
                      </a:lnTo>
                      <a:lnTo>
                        <a:pt x="110" y="7"/>
                      </a:lnTo>
                      <a:lnTo>
                        <a:pt x="88" y="23"/>
                      </a:lnTo>
                      <a:lnTo>
                        <a:pt x="55" y="11"/>
                      </a:lnTo>
                      <a:lnTo>
                        <a:pt x="17" y="17"/>
                      </a:lnTo>
                      <a:lnTo>
                        <a:pt x="0" y="29"/>
                      </a:lnTo>
                      <a:lnTo>
                        <a:pt x="39"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7" name="Freeform 99">
                  <a:extLst>
                    <a:ext uri="{FF2B5EF4-FFF2-40B4-BE49-F238E27FC236}">
                      <a16:creationId xmlns:a16="http://schemas.microsoft.com/office/drawing/2014/main" id="{1AADAC8C-ACD5-4854-AFE2-18D475B58377}"/>
                    </a:ext>
                  </a:extLst>
                </p:cNvPr>
                <p:cNvSpPr>
                  <a:spLocks/>
                </p:cNvSpPr>
                <p:nvPr/>
              </p:nvSpPr>
              <p:spPr bwMode="auto">
                <a:xfrm>
                  <a:off x="1324" y="945"/>
                  <a:ext cx="67" cy="28"/>
                </a:xfrm>
                <a:custGeom>
                  <a:avLst/>
                  <a:gdLst>
                    <a:gd name="T0" fmla="*/ 67 w 67"/>
                    <a:gd name="T1" fmla="*/ 6 h 28"/>
                    <a:gd name="T2" fmla="*/ 28 w 67"/>
                    <a:gd name="T3" fmla="*/ 0 h 28"/>
                    <a:gd name="T4" fmla="*/ 12 w 67"/>
                    <a:gd name="T5" fmla="*/ 6 h 28"/>
                    <a:gd name="T6" fmla="*/ 34 w 67"/>
                    <a:gd name="T7" fmla="*/ 18 h 28"/>
                    <a:gd name="T8" fmla="*/ 0 w 67"/>
                    <a:gd name="T9" fmla="*/ 22 h 28"/>
                    <a:gd name="T10" fmla="*/ 6 w 67"/>
                    <a:gd name="T11" fmla="*/ 28 h 28"/>
                    <a:gd name="T12" fmla="*/ 40 w 67"/>
                    <a:gd name="T13" fmla="*/ 28 h 28"/>
                    <a:gd name="T14" fmla="*/ 34 w 67"/>
                    <a:gd name="T15" fmla="*/ 22 h 28"/>
                    <a:gd name="T16" fmla="*/ 67 w 67"/>
                    <a:gd name="T17" fmla="*/ 6 h 28"/>
                    <a:gd name="T18" fmla="*/ 67 w 67"/>
                    <a:gd name="T19" fmla="*/ 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28"/>
                    <a:gd name="T32" fmla="*/ 67 w 67"/>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28">
                      <a:moveTo>
                        <a:pt x="67" y="6"/>
                      </a:moveTo>
                      <a:lnTo>
                        <a:pt x="28" y="0"/>
                      </a:lnTo>
                      <a:lnTo>
                        <a:pt x="12" y="6"/>
                      </a:lnTo>
                      <a:lnTo>
                        <a:pt x="34" y="18"/>
                      </a:lnTo>
                      <a:lnTo>
                        <a:pt x="0" y="22"/>
                      </a:lnTo>
                      <a:lnTo>
                        <a:pt x="6" y="28"/>
                      </a:lnTo>
                      <a:lnTo>
                        <a:pt x="40" y="28"/>
                      </a:lnTo>
                      <a:lnTo>
                        <a:pt x="34" y="22"/>
                      </a:lnTo>
                      <a:lnTo>
                        <a:pt x="67"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8" name="Freeform 100">
                  <a:extLst>
                    <a:ext uri="{FF2B5EF4-FFF2-40B4-BE49-F238E27FC236}">
                      <a16:creationId xmlns:a16="http://schemas.microsoft.com/office/drawing/2014/main" id="{79DB6806-E9BC-484F-B0D0-CFA9B50DD574}"/>
                    </a:ext>
                  </a:extLst>
                </p:cNvPr>
                <p:cNvSpPr>
                  <a:spLocks/>
                </p:cNvSpPr>
                <p:nvPr/>
              </p:nvSpPr>
              <p:spPr bwMode="auto">
                <a:xfrm>
                  <a:off x="1368" y="996"/>
                  <a:ext cx="23" cy="22"/>
                </a:xfrm>
                <a:custGeom>
                  <a:avLst/>
                  <a:gdLst>
                    <a:gd name="T0" fmla="*/ 23 w 23"/>
                    <a:gd name="T1" fmla="*/ 6 h 22"/>
                    <a:gd name="T2" fmla="*/ 23 w 23"/>
                    <a:gd name="T3" fmla="*/ 0 h 22"/>
                    <a:gd name="T4" fmla="*/ 0 w 23"/>
                    <a:gd name="T5" fmla="*/ 12 h 22"/>
                    <a:gd name="T6" fmla="*/ 17 w 23"/>
                    <a:gd name="T7" fmla="*/ 22 h 22"/>
                    <a:gd name="T8" fmla="*/ 23 w 23"/>
                    <a:gd name="T9" fmla="*/ 6 h 22"/>
                    <a:gd name="T10" fmla="*/ 23 w 23"/>
                    <a:gd name="T11" fmla="*/ 6 h 22"/>
                    <a:gd name="T12" fmla="*/ 0 60000 65536"/>
                    <a:gd name="T13" fmla="*/ 0 60000 65536"/>
                    <a:gd name="T14" fmla="*/ 0 60000 65536"/>
                    <a:gd name="T15" fmla="*/ 0 60000 65536"/>
                    <a:gd name="T16" fmla="*/ 0 60000 65536"/>
                    <a:gd name="T17" fmla="*/ 0 60000 65536"/>
                    <a:gd name="T18" fmla="*/ 0 w 23"/>
                    <a:gd name="T19" fmla="*/ 0 h 22"/>
                    <a:gd name="T20" fmla="*/ 23 w 23"/>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3" h="22">
                      <a:moveTo>
                        <a:pt x="23" y="6"/>
                      </a:moveTo>
                      <a:lnTo>
                        <a:pt x="23" y="0"/>
                      </a:lnTo>
                      <a:lnTo>
                        <a:pt x="0" y="12"/>
                      </a:lnTo>
                      <a:lnTo>
                        <a:pt x="17" y="22"/>
                      </a:lnTo>
                      <a:lnTo>
                        <a:pt x="23"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99" name="Freeform 101">
                  <a:extLst>
                    <a:ext uri="{FF2B5EF4-FFF2-40B4-BE49-F238E27FC236}">
                      <a16:creationId xmlns:a16="http://schemas.microsoft.com/office/drawing/2014/main" id="{2DBD5755-0705-42D9-B370-D32F309EE823}"/>
                    </a:ext>
                  </a:extLst>
                </p:cNvPr>
                <p:cNvSpPr>
                  <a:spLocks/>
                </p:cNvSpPr>
                <p:nvPr/>
              </p:nvSpPr>
              <p:spPr bwMode="auto">
                <a:xfrm>
                  <a:off x="1330" y="1024"/>
                  <a:ext cx="28" cy="16"/>
                </a:xfrm>
                <a:custGeom>
                  <a:avLst/>
                  <a:gdLst>
                    <a:gd name="T0" fmla="*/ 0 w 28"/>
                    <a:gd name="T1" fmla="*/ 6 h 16"/>
                    <a:gd name="T2" fmla="*/ 16 w 28"/>
                    <a:gd name="T3" fmla="*/ 16 h 16"/>
                    <a:gd name="T4" fmla="*/ 28 w 28"/>
                    <a:gd name="T5" fmla="*/ 0 h 16"/>
                    <a:gd name="T6" fmla="*/ 0 w 28"/>
                    <a:gd name="T7" fmla="*/ 6 h 16"/>
                    <a:gd name="T8" fmla="*/ 0 w 28"/>
                    <a:gd name="T9" fmla="*/ 6 h 16"/>
                    <a:gd name="T10" fmla="*/ 0 60000 65536"/>
                    <a:gd name="T11" fmla="*/ 0 60000 65536"/>
                    <a:gd name="T12" fmla="*/ 0 60000 65536"/>
                    <a:gd name="T13" fmla="*/ 0 60000 65536"/>
                    <a:gd name="T14" fmla="*/ 0 60000 65536"/>
                    <a:gd name="T15" fmla="*/ 0 w 28"/>
                    <a:gd name="T16" fmla="*/ 0 h 16"/>
                    <a:gd name="T17" fmla="*/ 28 w 28"/>
                    <a:gd name="T18" fmla="*/ 16 h 16"/>
                  </a:gdLst>
                  <a:ahLst/>
                  <a:cxnLst>
                    <a:cxn ang="T10">
                      <a:pos x="T0" y="T1"/>
                    </a:cxn>
                    <a:cxn ang="T11">
                      <a:pos x="T2" y="T3"/>
                    </a:cxn>
                    <a:cxn ang="T12">
                      <a:pos x="T4" y="T5"/>
                    </a:cxn>
                    <a:cxn ang="T13">
                      <a:pos x="T6" y="T7"/>
                    </a:cxn>
                    <a:cxn ang="T14">
                      <a:pos x="T8" y="T9"/>
                    </a:cxn>
                  </a:cxnLst>
                  <a:rect l="T15" t="T16" r="T17" b="T18"/>
                  <a:pathLst>
                    <a:path w="28" h="16">
                      <a:moveTo>
                        <a:pt x="0" y="6"/>
                      </a:moveTo>
                      <a:lnTo>
                        <a:pt x="16" y="16"/>
                      </a:lnTo>
                      <a:lnTo>
                        <a:pt x="28"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0" name="Freeform 102">
                  <a:extLst>
                    <a:ext uri="{FF2B5EF4-FFF2-40B4-BE49-F238E27FC236}">
                      <a16:creationId xmlns:a16="http://schemas.microsoft.com/office/drawing/2014/main" id="{A7FB3D25-F72A-4FBE-A73A-0D89859E10AA}"/>
                    </a:ext>
                  </a:extLst>
                </p:cNvPr>
                <p:cNvSpPr>
                  <a:spLocks/>
                </p:cNvSpPr>
                <p:nvPr/>
              </p:nvSpPr>
              <p:spPr bwMode="auto">
                <a:xfrm>
                  <a:off x="1364" y="1024"/>
                  <a:ext cx="71" cy="45"/>
                </a:xfrm>
                <a:custGeom>
                  <a:avLst/>
                  <a:gdLst>
                    <a:gd name="T0" fmla="*/ 0 w 71"/>
                    <a:gd name="T1" fmla="*/ 22 h 45"/>
                    <a:gd name="T2" fmla="*/ 17 w 71"/>
                    <a:gd name="T3" fmla="*/ 22 h 45"/>
                    <a:gd name="T4" fmla="*/ 17 w 71"/>
                    <a:gd name="T5" fmla="*/ 45 h 45"/>
                    <a:gd name="T6" fmla="*/ 33 w 71"/>
                    <a:gd name="T7" fmla="*/ 29 h 45"/>
                    <a:gd name="T8" fmla="*/ 49 w 71"/>
                    <a:gd name="T9" fmla="*/ 29 h 45"/>
                    <a:gd name="T10" fmla="*/ 61 w 71"/>
                    <a:gd name="T11" fmla="*/ 22 h 45"/>
                    <a:gd name="T12" fmla="*/ 61 w 71"/>
                    <a:gd name="T13" fmla="*/ 10 h 45"/>
                    <a:gd name="T14" fmla="*/ 71 w 71"/>
                    <a:gd name="T15" fmla="*/ 0 h 45"/>
                    <a:gd name="T16" fmla="*/ 43 w 71"/>
                    <a:gd name="T17" fmla="*/ 0 h 45"/>
                    <a:gd name="T18" fmla="*/ 21 w 71"/>
                    <a:gd name="T19" fmla="*/ 10 h 45"/>
                    <a:gd name="T20" fmla="*/ 4 w 71"/>
                    <a:gd name="T21" fmla="*/ 10 h 45"/>
                    <a:gd name="T22" fmla="*/ 0 w 71"/>
                    <a:gd name="T23" fmla="*/ 22 h 45"/>
                    <a:gd name="T24" fmla="*/ 0 w 71"/>
                    <a:gd name="T25" fmla="*/ 22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1"/>
                    <a:gd name="T40" fmla="*/ 0 h 45"/>
                    <a:gd name="T41" fmla="*/ 71 w 71"/>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1" h="45">
                      <a:moveTo>
                        <a:pt x="0" y="22"/>
                      </a:moveTo>
                      <a:lnTo>
                        <a:pt x="17" y="22"/>
                      </a:lnTo>
                      <a:lnTo>
                        <a:pt x="17" y="45"/>
                      </a:lnTo>
                      <a:lnTo>
                        <a:pt x="33" y="29"/>
                      </a:lnTo>
                      <a:lnTo>
                        <a:pt x="49" y="29"/>
                      </a:lnTo>
                      <a:lnTo>
                        <a:pt x="61" y="22"/>
                      </a:lnTo>
                      <a:lnTo>
                        <a:pt x="61" y="10"/>
                      </a:lnTo>
                      <a:lnTo>
                        <a:pt x="71" y="0"/>
                      </a:lnTo>
                      <a:lnTo>
                        <a:pt x="43" y="0"/>
                      </a:lnTo>
                      <a:lnTo>
                        <a:pt x="21" y="10"/>
                      </a:lnTo>
                      <a:lnTo>
                        <a:pt x="4" y="10"/>
                      </a:lnTo>
                      <a:lnTo>
                        <a:pt x="0"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1" name="Freeform 103">
                  <a:extLst>
                    <a:ext uri="{FF2B5EF4-FFF2-40B4-BE49-F238E27FC236}">
                      <a16:creationId xmlns:a16="http://schemas.microsoft.com/office/drawing/2014/main" id="{84F1E4E0-4F93-44A4-9862-441A8A06BCBF}"/>
                    </a:ext>
                  </a:extLst>
                </p:cNvPr>
                <p:cNvSpPr>
                  <a:spLocks/>
                </p:cNvSpPr>
                <p:nvPr/>
              </p:nvSpPr>
              <p:spPr bwMode="auto">
                <a:xfrm>
                  <a:off x="1407" y="963"/>
                  <a:ext cx="12" cy="10"/>
                </a:xfrm>
                <a:custGeom>
                  <a:avLst/>
                  <a:gdLst>
                    <a:gd name="T0" fmla="*/ 0 w 12"/>
                    <a:gd name="T1" fmla="*/ 4 h 10"/>
                    <a:gd name="T2" fmla="*/ 0 w 12"/>
                    <a:gd name="T3" fmla="*/ 10 h 10"/>
                    <a:gd name="T4" fmla="*/ 12 w 12"/>
                    <a:gd name="T5" fmla="*/ 10 h 10"/>
                    <a:gd name="T6" fmla="*/ 12 w 12"/>
                    <a:gd name="T7" fmla="*/ 0 h 10"/>
                    <a:gd name="T8" fmla="*/ 0 w 12"/>
                    <a:gd name="T9" fmla="*/ 4 h 10"/>
                    <a:gd name="T10" fmla="*/ 0 w 12"/>
                    <a:gd name="T11" fmla="*/ 4 h 10"/>
                    <a:gd name="T12" fmla="*/ 0 60000 65536"/>
                    <a:gd name="T13" fmla="*/ 0 60000 65536"/>
                    <a:gd name="T14" fmla="*/ 0 60000 65536"/>
                    <a:gd name="T15" fmla="*/ 0 60000 65536"/>
                    <a:gd name="T16" fmla="*/ 0 60000 65536"/>
                    <a:gd name="T17" fmla="*/ 0 60000 65536"/>
                    <a:gd name="T18" fmla="*/ 0 w 12"/>
                    <a:gd name="T19" fmla="*/ 0 h 10"/>
                    <a:gd name="T20" fmla="*/ 12 w 12"/>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2" h="10">
                      <a:moveTo>
                        <a:pt x="0" y="4"/>
                      </a:moveTo>
                      <a:lnTo>
                        <a:pt x="0" y="10"/>
                      </a:lnTo>
                      <a:lnTo>
                        <a:pt x="12" y="10"/>
                      </a:lnTo>
                      <a:lnTo>
                        <a:pt x="12" y="0"/>
                      </a:lnTo>
                      <a:lnTo>
                        <a:pt x="0"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2" name="Freeform 104">
                  <a:extLst>
                    <a:ext uri="{FF2B5EF4-FFF2-40B4-BE49-F238E27FC236}">
                      <a16:creationId xmlns:a16="http://schemas.microsoft.com/office/drawing/2014/main" id="{87E0B1B8-F67C-48A0-A643-619A6D7E7688}"/>
                    </a:ext>
                  </a:extLst>
                </p:cNvPr>
                <p:cNvSpPr>
                  <a:spLocks/>
                </p:cNvSpPr>
                <p:nvPr/>
              </p:nvSpPr>
              <p:spPr bwMode="auto">
                <a:xfrm>
                  <a:off x="1397" y="986"/>
                  <a:ext cx="38" cy="16"/>
                </a:xfrm>
                <a:custGeom>
                  <a:avLst/>
                  <a:gdLst>
                    <a:gd name="T0" fmla="*/ 28 w 38"/>
                    <a:gd name="T1" fmla="*/ 16 h 16"/>
                    <a:gd name="T2" fmla="*/ 38 w 38"/>
                    <a:gd name="T3" fmla="*/ 0 h 16"/>
                    <a:gd name="T4" fmla="*/ 0 w 38"/>
                    <a:gd name="T5" fmla="*/ 4 h 16"/>
                    <a:gd name="T6" fmla="*/ 28 w 38"/>
                    <a:gd name="T7" fmla="*/ 16 h 16"/>
                    <a:gd name="T8" fmla="*/ 28 w 38"/>
                    <a:gd name="T9" fmla="*/ 16 h 16"/>
                    <a:gd name="T10" fmla="*/ 0 60000 65536"/>
                    <a:gd name="T11" fmla="*/ 0 60000 65536"/>
                    <a:gd name="T12" fmla="*/ 0 60000 65536"/>
                    <a:gd name="T13" fmla="*/ 0 60000 65536"/>
                    <a:gd name="T14" fmla="*/ 0 60000 65536"/>
                    <a:gd name="T15" fmla="*/ 0 w 38"/>
                    <a:gd name="T16" fmla="*/ 0 h 16"/>
                    <a:gd name="T17" fmla="*/ 38 w 38"/>
                    <a:gd name="T18" fmla="*/ 16 h 16"/>
                  </a:gdLst>
                  <a:ahLst/>
                  <a:cxnLst>
                    <a:cxn ang="T10">
                      <a:pos x="T0" y="T1"/>
                    </a:cxn>
                    <a:cxn ang="T11">
                      <a:pos x="T2" y="T3"/>
                    </a:cxn>
                    <a:cxn ang="T12">
                      <a:pos x="T4" y="T5"/>
                    </a:cxn>
                    <a:cxn ang="T13">
                      <a:pos x="T6" y="T7"/>
                    </a:cxn>
                    <a:cxn ang="T14">
                      <a:pos x="T8" y="T9"/>
                    </a:cxn>
                  </a:cxnLst>
                  <a:rect l="T15" t="T16" r="T17" b="T18"/>
                  <a:pathLst>
                    <a:path w="38" h="16">
                      <a:moveTo>
                        <a:pt x="28" y="16"/>
                      </a:moveTo>
                      <a:lnTo>
                        <a:pt x="38" y="0"/>
                      </a:lnTo>
                      <a:lnTo>
                        <a:pt x="0" y="4"/>
                      </a:lnTo>
                      <a:lnTo>
                        <a:pt x="28"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3" name="Freeform 105">
                  <a:extLst>
                    <a:ext uri="{FF2B5EF4-FFF2-40B4-BE49-F238E27FC236}">
                      <a16:creationId xmlns:a16="http://schemas.microsoft.com/office/drawing/2014/main" id="{1CC3F7F1-85FE-4167-868A-3B216B03E30E}"/>
                    </a:ext>
                  </a:extLst>
                </p:cNvPr>
                <p:cNvSpPr>
                  <a:spLocks/>
                </p:cNvSpPr>
                <p:nvPr/>
              </p:nvSpPr>
              <p:spPr bwMode="auto">
                <a:xfrm>
                  <a:off x="1435" y="979"/>
                  <a:ext cx="51" cy="29"/>
                </a:xfrm>
                <a:custGeom>
                  <a:avLst/>
                  <a:gdLst>
                    <a:gd name="T0" fmla="*/ 7 w 51"/>
                    <a:gd name="T1" fmla="*/ 11 h 29"/>
                    <a:gd name="T2" fmla="*/ 0 w 51"/>
                    <a:gd name="T3" fmla="*/ 29 h 29"/>
                    <a:gd name="T4" fmla="*/ 51 w 51"/>
                    <a:gd name="T5" fmla="*/ 7 h 29"/>
                    <a:gd name="T6" fmla="*/ 13 w 51"/>
                    <a:gd name="T7" fmla="*/ 0 h 29"/>
                    <a:gd name="T8" fmla="*/ 7 w 51"/>
                    <a:gd name="T9" fmla="*/ 11 h 29"/>
                    <a:gd name="T10" fmla="*/ 7 w 51"/>
                    <a:gd name="T11" fmla="*/ 11 h 29"/>
                    <a:gd name="T12" fmla="*/ 0 60000 65536"/>
                    <a:gd name="T13" fmla="*/ 0 60000 65536"/>
                    <a:gd name="T14" fmla="*/ 0 60000 65536"/>
                    <a:gd name="T15" fmla="*/ 0 60000 65536"/>
                    <a:gd name="T16" fmla="*/ 0 60000 65536"/>
                    <a:gd name="T17" fmla="*/ 0 60000 65536"/>
                    <a:gd name="T18" fmla="*/ 0 w 51"/>
                    <a:gd name="T19" fmla="*/ 0 h 29"/>
                    <a:gd name="T20" fmla="*/ 51 w 51"/>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51" h="29">
                      <a:moveTo>
                        <a:pt x="7" y="11"/>
                      </a:moveTo>
                      <a:lnTo>
                        <a:pt x="0" y="29"/>
                      </a:lnTo>
                      <a:lnTo>
                        <a:pt x="51" y="7"/>
                      </a:lnTo>
                      <a:lnTo>
                        <a:pt x="13" y="0"/>
                      </a:lnTo>
                      <a:lnTo>
                        <a:pt x="7" y="1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4" name="Freeform 106">
                  <a:extLst>
                    <a:ext uri="{FF2B5EF4-FFF2-40B4-BE49-F238E27FC236}">
                      <a16:creationId xmlns:a16="http://schemas.microsoft.com/office/drawing/2014/main" id="{D3EB4CEE-AC57-4B1C-887A-43F7808540FD}"/>
                    </a:ext>
                  </a:extLst>
                </p:cNvPr>
                <p:cNvSpPr>
                  <a:spLocks/>
                </p:cNvSpPr>
                <p:nvPr/>
              </p:nvSpPr>
              <p:spPr bwMode="auto">
                <a:xfrm>
                  <a:off x="1068" y="1012"/>
                  <a:ext cx="140" cy="51"/>
                </a:xfrm>
                <a:custGeom>
                  <a:avLst/>
                  <a:gdLst>
                    <a:gd name="T0" fmla="*/ 73 w 140"/>
                    <a:gd name="T1" fmla="*/ 0 h 51"/>
                    <a:gd name="T2" fmla="*/ 45 w 140"/>
                    <a:gd name="T3" fmla="*/ 6 h 51"/>
                    <a:gd name="T4" fmla="*/ 45 w 140"/>
                    <a:gd name="T5" fmla="*/ 12 h 51"/>
                    <a:gd name="T6" fmla="*/ 6 w 140"/>
                    <a:gd name="T7" fmla="*/ 28 h 51"/>
                    <a:gd name="T8" fmla="*/ 0 w 140"/>
                    <a:gd name="T9" fmla="*/ 51 h 51"/>
                    <a:gd name="T10" fmla="*/ 22 w 140"/>
                    <a:gd name="T11" fmla="*/ 51 h 51"/>
                    <a:gd name="T12" fmla="*/ 140 w 140"/>
                    <a:gd name="T13" fmla="*/ 12 h 51"/>
                    <a:gd name="T14" fmla="*/ 73 w 140"/>
                    <a:gd name="T15" fmla="*/ 0 h 51"/>
                    <a:gd name="T16" fmla="*/ 73 w 140"/>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51"/>
                    <a:gd name="T29" fmla="*/ 140 w 140"/>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51">
                      <a:moveTo>
                        <a:pt x="73" y="0"/>
                      </a:moveTo>
                      <a:lnTo>
                        <a:pt x="45" y="6"/>
                      </a:lnTo>
                      <a:lnTo>
                        <a:pt x="45" y="12"/>
                      </a:lnTo>
                      <a:lnTo>
                        <a:pt x="6" y="28"/>
                      </a:lnTo>
                      <a:lnTo>
                        <a:pt x="0" y="51"/>
                      </a:lnTo>
                      <a:lnTo>
                        <a:pt x="22" y="51"/>
                      </a:lnTo>
                      <a:lnTo>
                        <a:pt x="140" y="12"/>
                      </a:lnTo>
                      <a:lnTo>
                        <a:pt x="7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5" name="Freeform 107">
                  <a:extLst>
                    <a:ext uri="{FF2B5EF4-FFF2-40B4-BE49-F238E27FC236}">
                      <a16:creationId xmlns:a16="http://schemas.microsoft.com/office/drawing/2014/main" id="{462C6438-B9C0-437C-9427-47B78F4D0D3A}"/>
                    </a:ext>
                  </a:extLst>
                </p:cNvPr>
                <p:cNvSpPr>
                  <a:spLocks/>
                </p:cNvSpPr>
                <p:nvPr/>
              </p:nvSpPr>
              <p:spPr bwMode="auto">
                <a:xfrm>
                  <a:off x="1346" y="1085"/>
                  <a:ext cx="51" cy="16"/>
                </a:xfrm>
                <a:custGeom>
                  <a:avLst/>
                  <a:gdLst>
                    <a:gd name="T0" fmla="*/ 51 w 51"/>
                    <a:gd name="T1" fmla="*/ 16 h 16"/>
                    <a:gd name="T2" fmla="*/ 39 w 51"/>
                    <a:gd name="T3" fmla="*/ 0 h 16"/>
                    <a:gd name="T4" fmla="*/ 0 w 51"/>
                    <a:gd name="T5" fmla="*/ 16 h 16"/>
                    <a:gd name="T6" fmla="*/ 51 w 51"/>
                    <a:gd name="T7" fmla="*/ 16 h 16"/>
                    <a:gd name="T8" fmla="*/ 51 w 51"/>
                    <a:gd name="T9" fmla="*/ 16 h 16"/>
                    <a:gd name="T10" fmla="*/ 0 60000 65536"/>
                    <a:gd name="T11" fmla="*/ 0 60000 65536"/>
                    <a:gd name="T12" fmla="*/ 0 60000 65536"/>
                    <a:gd name="T13" fmla="*/ 0 60000 65536"/>
                    <a:gd name="T14" fmla="*/ 0 60000 65536"/>
                    <a:gd name="T15" fmla="*/ 0 w 51"/>
                    <a:gd name="T16" fmla="*/ 0 h 16"/>
                    <a:gd name="T17" fmla="*/ 51 w 51"/>
                    <a:gd name="T18" fmla="*/ 16 h 16"/>
                  </a:gdLst>
                  <a:ahLst/>
                  <a:cxnLst>
                    <a:cxn ang="T10">
                      <a:pos x="T0" y="T1"/>
                    </a:cxn>
                    <a:cxn ang="T11">
                      <a:pos x="T2" y="T3"/>
                    </a:cxn>
                    <a:cxn ang="T12">
                      <a:pos x="T4" y="T5"/>
                    </a:cxn>
                    <a:cxn ang="T13">
                      <a:pos x="T6" y="T7"/>
                    </a:cxn>
                    <a:cxn ang="T14">
                      <a:pos x="T8" y="T9"/>
                    </a:cxn>
                  </a:cxnLst>
                  <a:rect l="T15" t="T16" r="T17" b="T18"/>
                  <a:pathLst>
                    <a:path w="51" h="16">
                      <a:moveTo>
                        <a:pt x="51" y="16"/>
                      </a:moveTo>
                      <a:lnTo>
                        <a:pt x="39" y="0"/>
                      </a:lnTo>
                      <a:lnTo>
                        <a:pt x="0" y="16"/>
                      </a:lnTo>
                      <a:lnTo>
                        <a:pt x="51"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6" name="Freeform 108">
                  <a:extLst>
                    <a:ext uri="{FF2B5EF4-FFF2-40B4-BE49-F238E27FC236}">
                      <a16:creationId xmlns:a16="http://schemas.microsoft.com/office/drawing/2014/main" id="{AAC30BEE-994E-4E1A-840F-85F510433381}"/>
                    </a:ext>
                  </a:extLst>
                </p:cNvPr>
                <p:cNvSpPr>
                  <a:spLocks/>
                </p:cNvSpPr>
                <p:nvPr/>
              </p:nvSpPr>
              <p:spPr bwMode="auto">
                <a:xfrm>
                  <a:off x="1452" y="1309"/>
                  <a:ext cx="22" cy="22"/>
                </a:xfrm>
                <a:custGeom>
                  <a:avLst/>
                  <a:gdLst>
                    <a:gd name="T0" fmla="*/ 22 w 22"/>
                    <a:gd name="T1" fmla="*/ 6 h 22"/>
                    <a:gd name="T2" fmla="*/ 22 w 22"/>
                    <a:gd name="T3" fmla="*/ 0 h 22"/>
                    <a:gd name="T4" fmla="*/ 0 w 22"/>
                    <a:gd name="T5" fmla="*/ 6 h 22"/>
                    <a:gd name="T6" fmla="*/ 6 w 22"/>
                    <a:gd name="T7" fmla="*/ 22 h 22"/>
                    <a:gd name="T8" fmla="*/ 22 w 22"/>
                    <a:gd name="T9" fmla="*/ 6 h 22"/>
                    <a:gd name="T10" fmla="*/ 22 w 22"/>
                    <a:gd name="T11" fmla="*/ 6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22" y="6"/>
                      </a:moveTo>
                      <a:lnTo>
                        <a:pt x="22" y="0"/>
                      </a:lnTo>
                      <a:lnTo>
                        <a:pt x="0" y="6"/>
                      </a:lnTo>
                      <a:lnTo>
                        <a:pt x="6" y="22"/>
                      </a:lnTo>
                      <a:lnTo>
                        <a:pt x="22"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7" name="Freeform 109">
                  <a:extLst>
                    <a:ext uri="{FF2B5EF4-FFF2-40B4-BE49-F238E27FC236}">
                      <a16:creationId xmlns:a16="http://schemas.microsoft.com/office/drawing/2014/main" id="{E77A80D3-3CCA-4942-931D-ED9644E05B4C}"/>
                    </a:ext>
                  </a:extLst>
                </p:cNvPr>
                <p:cNvSpPr>
                  <a:spLocks/>
                </p:cNvSpPr>
                <p:nvPr/>
              </p:nvSpPr>
              <p:spPr bwMode="auto">
                <a:xfrm>
                  <a:off x="629" y="1353"/>
                  <a:ext cx="29" cy="45"/>
                </a:xfrm>
                <a:custGeom>
                  <a:avLst/>
                  <a:gdLst>
                    <a:gd name="T0" fmla="*/ 0 w 29"/>
                    <a:gd name="T1" fmla="*/ 6 h 45"/>
                    <a:gd name="T2" fmla="*/ 12 w 29"/>
                    <a:gd name="T3" fmla="*/ 45 h 45"/>
                    <a:gd name="T4" fmla="*/ 29 w 29"/>
                    <a:gd name="T5" fmla="*/ 6 h 45"/>
                    <a:gd name="T6" fmla="*/ 12 w 29"/>
                    <a:gd name="T7" fmla="*/ 0 h 45"/>
                    <a:gd name="T8" fmla="*/ 0 w 29"/>
                    <a:gd name="T9" fmla="*/ 6 h 45"/>
                    <a:gd name="T10" fmla="*/ 0 w 29"/>
                    <a:gd name="T11" fmla="*/ 6 h 45"/>
                    <a:gd name="T12" fmla="*/ 0 60000 65536"/>
                    <a:gd name="T13" fmla="*/ 0 60000 65536"/>
                    <a:gd name="T14" fmla="*/ 0 60000 65536"/>
                    <a:gd name="T15" fmla="*/ 0 60000 65536"/>
                    <a:gd name="T16" fmla="*/ 0 60000 65536"/>
                    <a:gd name="T17" fmla="*/ 0 60000 65536"/>
                    <a:gd name="T18" fmla="*/ 0 w 29"/>
                    <a:gd name="T19" fmla="*/ 0 h 45"/>
                    <a:gd name="T20" fmla="*/ 29 w 29"/>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9" h="45">
                      <a:moveTo>
                        <a:pt x="0" y="6"/>
                      </a:moveTo>
                      <a:lnTo>
                        <a:pt x="12" y="45"/>
                      </a:lnTo>
                      <a:lnTo>
                        <a:pt x="29" y="6"/>
                      </a:lnTo>
                      <a:lnTo>
                        <a:pt x="12"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08" name="Freeform 110">
                  <a:extLst>
                    <a:ext uri="{FF2B5EF4-FFF2-40B4-BE49-F238E27FC236}">
                      <a16:creationId xmlns:a16="http://schemas.microsoft.com/office/drawing/2014/main" id="{60F47C76-B12C-4D64-AF63-59AB11431DD6}"/>
                    </a:ext>
                  </a:extLst>
                </p:cNvPr>
                <p:cNvSpPr>
                  <a:spLocks/>
                </p:cNvSpPr>
                <p:nvPr/>
              </p:nvSpPr>
              <p:spPr bwMode="auto">
                <a:xfrm>
                  <a:off x="652" y="1420"/>
                  <a:ext cx="54" cy="39"/>
                </a:xfrm>
                <a:custGeom>
                  <a:avLst/>
                  <a:gdLst>
                    <a:gd name="T0" fmla="*/ 44 w 54"/>
                    <a:gd name="T1" fmla="*/ 17 h 39"/>
                    <a:gd name="T2" fmla="*/ 22 w 54"/>
                    <a:gd name="T3" fmla="*/ 0 h 39"/>
                    <a:gd name="T4" fmla="*/ 0 w 54"/>
                    <a:gd name="T5" fmla="*/ 0 h 39"/>
                    <a:gd name="T6" fmla="*/ 16 w 54"/>
                    <a:gd name="T7" fmla="*/ 23 h 39"/>
                    <a:gd name="T8" fmla="*/ 44 w 54"/>
                    <a:gd name="T9" fmla="*/ 39 h 39"/>
                    <a:gd name="T10" fmla="*/ 54 w 54"/>
                    <a:gd name="T11" fmla="*/ 33 h 39"/>
                    <a:gd name="T12" fmla="*/ 44 w 54"/>
                    <a:gd name="T13" fmla="*/ 17 h 39"/>
                    <a:gd name="T14" fmla="*/ 44 w 54"/>
                    <a:gd name="T15" fmla="*/ 17 h 39"/>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39"/>
                    <a:gd name="T26" fmla="*/ 54 w 54"/>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39">
                      <a:moveTo>
                        <a:pt x="44" y="17"/>
                      </a:moveTo>
                      <a:lnTo>
                        <a:pt x="22" y="0"/>
                      </a:lnTo>
                      <a:lnTo>
                        <a:pt x="0" y="0"/>
                      </a:lnTo>
                      <a:lnTo>
                        <a:pt x="16" y="23"/>
                      </a:lnTo>
                      <a:lnTo>
                        <a:pt x="44" y="39"/>
                      </a:lnTo>
                      <a:lnTo>
                        <a:pt x="54" y="33"/>
                      </a:lnTo>
                      <a:lnTo>
                        <a:pt x="44" y="1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grpSp>
            <p:nvGrpSpPr>
              <p:cNvPr id="10" name="Group 111">
                <a:extLst>
                  <a:ext uri="{FF2B5EF4-FFF2-40B4-BE49-F238E27FC236}">
                    <a16:creationId xmlns:a16="http://schemas.microsoft.com/office/drawing/2014/main" id="{CE7B4882-F268-428B-9708-4AA5884684AB}"/>
                  </a:ext>
                </a:extLst>
              </p:cNvPr>
              <p:cNvGrpSpPr>
                <a:grpSpLocks/>
              </p:cNvGrpSpPr>
              <p:nvPr/>
            </p:nvGrpSpPr>
            <p:grpSpPr bwMode="auto">
              <a:xfrm>
                <a:off x="1034680" y="2236898"/>
                <a:ext cx="1773258" cy="2159256"/>
                <a:chOff x="641" y="1770"/>
                <a:chExt cx="1369" cy="1667"/>
              </a:xfrm>
              <a:grpFill/>
            </p:grpSpPr>
            <p:sp>
              <p:nvSpPr>
                <p:cNvPr id="244" name="Freeform 112">
                  <a:extLst>
                    <a:ext uri="{FF2B5EF4-FFF2-40B4-BE49-F238E27FC236}">
                      <a16:creationId xmlns:a16="http://schemas.microsoft.com/office/drawing/2014/main" id="{4CE50C06-EA54-4C5C-A40A-36F53218AE41}"/>
                    </a:ext>
                  </a:extLst>
                </p:cNvPr>
                <p:cNvSpPr>
                  <a:spLocks/>
                </p:cNvSpPr>
                <p:nvPr/>
              </p:nvSpPr>
              <p:spPr bwMode="auto">
                <a:xfrm>
                  <a:off x="641" y="1770"/>
                  <a:ext cx="473" cy="345"/>
                </a:xfrm>
                <a:custGeom>
                  <a:avLst/>
                  <a:gdLst>
                    <a:gd name="T0" fmla="*/ 6 w 473"/>
                    <a:gd name="T1" fmla="*/ 49 h 345"/>
                    <a:gd name="T2" fmla="*/ 22 w 473"/>
                    <a:gd name="T3" fmla="*/ 87 h 345"/>
                    <a:gd name="T4" fmla="*/ 45 w 473"/>
                    <a:gd name="T5" fmla="*/ 132 h 345"/>
                    <a:gd name="T6" fmla="*/ 73 w 473"/>
                    <a:gd name="T7" fmla="*/ 189 h 345"/>
                    <a:gd name="T8" fmla="*/ 67 w 473"/>
                    <a:gd name="T9" fmla="*/ 160 h 345"/>
                    <a:gd name="T10" fmla="*/ 57 w 473"/>
                    <a:gd name="T11" fmla="*/ 138 h 345"/>
                    <a:gd name="T12" fmla="*/ 45 w 473"/>
                    <a:gd name="T13" fmla="*/ 100 h 345"/>
                    <a:gd name="T14" fmla="*/ 29 w 473"/>
                    <a:gd name="T15" fmla="*/ 45 h 345"/>
                    <a:gd name="T16" fmla="*/ 51 w 473"/>
                    <a:gd name="T17" fmla="*/ 20 h 345"/>
                    <a:gd name="T18" fmla="*/ 96 w 473"/>
                    <a:gd name="T19" fmla="*/ 128 h 345"/>
                    <a:gd name="T20" fmla="*/ 140 w 473"/>
                    <a:gd name="T21" fmla="*/ 179 h 345"/>
                    <a:gd name="T22" fmla="*/ 140 w 473"/>
                    <a:gd name="T23" fmla="*/ 227 h 345"/>
                    <a:gd name="T24" fmla="*/ 169 w 473"/>
                    <a:gd name="T25" fmla="*/ 256 h 345"/>
                    <a:gd name="T26" fmla="*/ 201 w 473"/>
                    <a:gd name="T27" fmla="*/ 278 h 345"/>
                    <a:gd name="T28" fmla="*/ 223 w 473"/>
                    <a:gd name="T29" fmla="*/ 300 h 345"/>
                    <a:gd name="T30" fmla="*/ 290 w 473"/>
                    <a:gd name="T31" fmla="*/ 323 h 345"/>
                    <a:gd name="T32" fmla="*/ 362 w 473"/>
                    <a:gd name="T33" fmla="*/ 345 h 345"/>
                    <a:gd name="T34" fmla="*/ 396 w 473"/>
                    <a:gd name="T35" fmla="*/ 313 h 345"/>
                    <a:gd name="T36" fmla="*/ 384 w 473"/>
                    <a:gd name="T37" fmla="*/ 284 h 345"/>
                    <a:gd name="T38" fmla="*/ 441 w 473"/>
                    <a:gd name="T39" fmla="*/ 278 h 345"/>
                    <a:gd name="T40" fmla="*/ 457 w 473"/>
                    <a:gd name="T41" fmla="*/ 240 h 345"/>
                    <a:gd name="T42" fmla="*/ 467 w 473"/>
                    <a:gd name="T43" fmla="*/ 211 h 345"/>
                    <a:gd name="T44" fmla="*/ 384 w 473"/>
                    <a:gd name="T45" fmla="*/ 266 h 345"/>
                    <a:gd name="T46" fmla="*/ 329 w 473"/>
                    <a:gd name="T47" fmla="*/ 278 h 345"/>
                    <a:gd name="T48" fmla="*/ 284 w 473"/>
                    <a:gd name="T49" fmla="*/ 154 h 345"/>
                    <a:gd name="T50" fmla="*/ 301 w 473"/>
                    <a:gd name="T51" fmla="*/ 128 h 345"/>
                    <a:gd name="T52" fmla="*/ 278 w 473"/>
                    <a:gd name="T53" fmla="*/ 77 h 345"/>
                    <a:gd name="T54" fmla="*/ 234 w 473"/>
                    <a:gd name="T55" fmla="*/ 55 h 345"/>
                    <a:gd name="T56" fmla="*/ 217 w 473"/>
                    <a:gd name="T57" fmla="*/ 65 h 345"/>
                    <a:gd name="T58" fmla="*/ 163 w 473"/>
                    <a:gd name="T59" fmla="*/ 10 h 345"/>
                    <a:gd name="T60" fmla="*/ 57 w 473"/>
                    <a:gd name="T61" fmla="*/ 0 h 345"/>
                    <a:gd name="T62" fmla="*/ 0 w 473"/>
                    <a:gd name="T63" fmla="*/ 26 h 3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3"/>
                    <a:gd name="T97" fmla="*/ 0 h 345"/>
                    <a:gd name="T98" fmla="*/ 473 w 473"/>
                    <a:gd name="T99" fmla="*/ 345 h 3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3" h="345">
                      <a:moveTo>
                        <a:pt x="0" y="26"/>
                      </a:moveTo>
                      <a:lnTo>
                        <a:pt x="6" y="49"/>
                      </a:lnTo>
                      <a:lnTo>
                        <a:pt x="18" y="65"/>
                      </a:lnTo>
                      <a:lnTo>
                        <a:pt x="22" y="87"/>
                      </a:lnTo>
                      <a:lnTo>
                        <a:pt x="12" y="87"/>
                      </a:lnTo>
                      <a:lnTo>
                        <a:pt x="45" y="132"/>
                      </a:lnTo>
                      <a:lnTo>
                        <a:pt x="45" y="150"/>
                      </a:lnTo>
                      <a:lnTo>
                        <a:pt x="73" y="189"/>
                      </a:lnTo>
                      <a:lnTo>
                        <a:pt x="83" y="179"/>
                      </a:lnTo>
                      <a:lnTo>
                        <a:pt x="67" y="160"/>
                      </a:lnTo>
                      <a:lnTo>
                        <a:pt x="67" y="144"/>
                      </a:lnTo>
                      <a:lnTo>
                        <a:pt x="57" y="138"/>
                      </a:lnTo>
                      <a:lnTo>
                        <a:pt x="61" y="122"/>
                      </a:lnTo>
                      <a:lnTo>
                        <a:pt x="45" y="100"/>
                      </a:lnTo>
                      <a:lnTo>
                        <a:pt x="45" y="83"/>
                      </a:lnTo>
                      <a:lnTo>
                        <a:pt x="29" y="45"/>
                      </a:lnTo>
                      <a:lnTo>
                        <a:pt x="35" y="16"/>
                      </a:lnTo>
                      <a:lnTo>
                        <a:pt x="51" y="20"/>
                      </a:lnTo>
                      <a:lnTo>
                        <a:pt x="96" y="116"/>
                      </a:lnTo>
                      <a:lnTo>
                        <a:pt x="96" y="128"/>
                      </a:lnTo>
                      <a:lnTo>
                        <a:pt x="112" y="144"/>
                      </a:lnTo>
                      <a:lnTo>
                        <a:pt x="140" y="179"/>
                      </a:lnTo>
                      <a:lnTo>
                        <a:pt x="144" y="211"/>
                      </a:lnTo>
                      <a:lnTo>
                        <a:pt x="140" y="227"/>
                      </a:lnTo>
                      <a:lnTo>
                        <a:pt x="150" y="256"/>
                      </a:lnTo>
                      <a:lnTo>
                        <a:pt x="169" y="256"/>
                      </a:lnTo>
                      <a:lnTo>
                        <a:pt x="173" y="272"/>
                      </a:lnTo>
                      <a:lnTo>
                        <a:pt x="201" y="278"/>
                      </a:lnTo>
                      <a:lnTo>
                        <a:pt x="201" y="288"/>
                      </a:lnTo>
                      <a:lnTo>
                        <a:pt x="223" y="300"/>
                      </a:lnTo>
                      <a:lnTo>
                        <a:pt x="240" y="300"/>
                      </a:lnTo>
                      <a:lnTo>
                        <a:pt x="290" y="323"/>
                      </a:lnTo>
                      <a:lnTo>
                        <a:pt x="317" y="313"/>
                      </a:lnTo>
                      <a:lnTo>
                        <a:pt x="362" y="345"/>
                      </a:lnTo>
                      <a:lnTo>
                        <a:pt x="368" y="313"/>
                      </a:lnTo>
                      <a:lnTo>
                        <a:pt x="396" y="313"/>
                      </a:lnTo>
                      <a:lnTo>
                        <a:pt x="400" y="300"/>
                      </a:lnTo>
                      <a:lnTo>
                        <a:pt x="384" y="284"/>
                      </a:lnTo>
                      <a:lnTo>
                        <a:pt x="422" y="278"/>
                      </a:lnTo>
                      <a:lnTo>
                        <a:pt x="441" y="278"/>
                      </a:lnTo>
                      <a:lnTo>
                        <a:pt x="451" y="262"/>
                      </a:lnTo>
                      <a:lnTo>
                        <a:pt x="457" y="240"/>
                      </a:lnTo>
                      <a:lnTo>
                        <a:pt x="473" y="221"/>
                      </a:lnTo>
                      <a:lnTo>
                        <a:pt x="467" y="211"/>
                      </a:lnTo>
                      <a:lnTo>
                        <a:pt x="412" y="217"/>
                      </a:lnTo>
                      <a:lnTo>
                        <a:pt x="384" y="266"/>
                      </a:lnTo>
                      <a:lnTo>
                        <a:pt x="358" y="266"/>
                      </a:lnTo>
                      <a:lnTo>
                        <a:pt x="329" y="278"/>
                      </a:lnTo>
                      <a:lnTo>
                        <a:pt x="290" y="234"/>
                      </a:lnTo>
                      <a:lnTo>
                        <a:pt x="284" y="154"/>
                      </a:lnTo>
                      <a:lnTo>
                        <a:pt x="301" y="138"/>
                      </a:lnTo>
                      <a:lnTo>
                        <a:pt x="301" y="128"/>
                      </a:lnTo>
                      <a:lnTo>
                        <a:pt x="284" y="116"/>
                      </a:lnTo>
                      <a:lnTo>
                        <a:pt x="278" y="77"/>
                      </a:lnTo>
                      <a:lnTo>
                        <a:pt x="256" y="49"/>
                      </a:lnTo>
                      <a:lnTo>
                        <a:pt x="234" y="55"/>
                      </a:lnTo>
                      <a:lnTo>
                        <a:pt x="230" y="65"/>
                      </a:lnTo>
                      <a:lnTo>
                        <a:pt x="217" y="65"/>
                      </a:lnTo>
                      <a:lnTo>
                        <a:pt x="185" y="10"/>
                      </a:lnTo>
                      <a:lnTo>
                        <a:pt x="163" y="10"/>
                      </a:lnTo>
                      <a:lnTo>
                        <a:pt x="128" y="20"/>
                      </a:lnTo>
                      <a:lnTo>
                        <a:pt x="57" y="0"/>
                      </a:lnTo>
                      <a:lnTo>
                        <a:pt x="6" y="0"/>
                      </a:lnTo>
                      <a:lnTo>
                        <a:pt x="0" y="2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5" name="Freeform 113">
                  <a:extLst>
                    <a:ext uri="{FF2B5EF4-FFF2-40B4-BE49-F238E27FC236}">
                      <a16:creationId xmlns:a16="http://schemas.microsoft.com/office/drawing/2014/main" id="{B4C4A383-710D-448F-AF9C-E5A84BA6E6CC}"/>
                    </a:ext>
                  </a:extLst>
                </p:cNvPr>
                <p:cNvSpPr>
                  <a:spLocks/>
                </p:cNvSpPr>
                <p:nvPr/>
              </p:nvSpPr>
              <p:spPr bwMode="auto">
                <a:xfrm>
                  <a:off x="1003" y="2048"/>
                  <a:ext cx="79" cy="83"/>
                </a:xfrm>
                <a:custGeom>
                  <a:avLst/>
                  <a:gdLst>
                    <a:gd name="T0" fmla="*/ 22 w 79"/>
                    <a:gd name="T1" fmla="*/ 6 h 83"/>
                    <a:gd name="T2" fmla="*/ 38 w 79"/>
                    <a:gd name="T3" fmla="*/ 22 h 83"/>
                    <a:gd name="T4" fmla="*/ 34 w 79"/>
                    <a:gd name="T5" fmla="*/ 35 h 83"/>
                    <a:gd name="T6" fmla="*/ 6 w 79"/>
                    <a:gd name="T7" fmla="*/ 35 h 83"/>
                    <a:gd name="T8" fmla="*/ 0 w 79"/>
                    <a:gd name="T9" fmla="*/ 67 h 83"/>
                    <a:gd name="T10" fmla="*/ 38 w 79"/>
                    <a:gd name="T11" fmla="*/ 83 h 83"/>
                    <a:gd name="T12" fmla="*/ 60 w 79"/>
                    <a:gd name="T13" fmla="*/ 67 h 83"/>
                    <a:gd name="T14" fmla="*/ 79 w 79"/>
                    <a:gd name="T15" fmla="*/ 51 h 83"/>
                    <a:gd name="T16" fmla="*/ 73 w 79"/>
                    <a:gd name="T17" fmla="*/ 39 h 83"/>
                    <a:gd name="T18" fmla="*/ 60 w 79"/>
                    <a:gd name="T19" fmla="*/ 39 h 83"/>
                    <a:gd name="T20" fmla="*/ 60 w 79"/>
                    <a:gd name="T21" fmla="*/ 0 h 83"/>
                    <a:gd name="T22" fmla="*/ 22 w 79"/>
                    <a:gd name="T23" fmla="*/ 6 h 83"/>
                    <a:gd name="T24" fmla="*/ 22 w 79"/>
                    <a:gd name="T25" fmla="*/ 6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83"/>
                    <a:gd name="T41" fmla="*/ 79 w 79"/>
                    <a:gd name="T42" fmla="*/ 83 h 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83">
                      <a:moveTo>
                        <a:pt x="22" y="6"/>
                      </a:moveTo>
                      <a:lnTo>
                        <a:pt x="38" y="22"/>
                      </a:lnTo>
                      <a:lnTo>
                        <a:pt x="34" y="35"/>
                      </a:lnTo>
                      <a:lnTo>
                        <a:pt x="6" y="35"/>
                      </a:lnTo>
                      <a:lnTo>
                        <a:pt x="0" y="67"/>
                      </a:lnTo>
                      <a:lnTo>
                        <a:pt x="38" y="83"/>
                      </a:lnTo>
                      <a:lnTo>
                        <a:pt x="60" y="67"/>
                      </a:lnTo>
                      <a:lnTo>
                        <a:pt x="79" y="51"/>
                      </a:lnTo>
                      <a:lnTo>
                        <a:pt x="73" y="39"/>
                      </a:lnTo>
                      <a:lnTo>
                        <a:pt x="60" y="39"/>
                      </a:lnTo>
                      <a:lnTo>
                        <a:pt x="60" y="0"/>
                      </a:lnTo>
                      <a:lnTo>
                        <a:pt x="22"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6" name="Freeform 114">
                  <a:extLst>
                    <a:ext uri="{FF2B5EF4-FFF2-40B4-BE49-F238E27FC236}">
                      <a16:creationId xmlns:a16="http://schemas.microsoft.com/office/drawing/2014/main" id="{8DD4D616-95DA-4A4C-99A4-FF7FB151011A}"/>
                    </a:ext>
                  </a:extLst>
                </p:cNvPr>
                <p:cNvSpPr>
                  <a:spLocks/>
                </p:cNvSpPr>
                <p:nvPr/>
              </p:nvSpPr>
              <p:spPr bwMode="auto">
                <a:xfrm>
                  <a:off x="1041" y="2115"/>
                  <a:ext cx="45" cy="29"/>
                </a:xfrm>
                <a:custGeom>
                  <a:avLst/>
                  <a:gdLst>
                    <a:gd name="T0" fmla="*/ 22 w 45"/>
                    <a:gd name="T1" fmla="*/ 0 h 29"/>
                    <a:gd name="T2" fmla="*/ 0 w 45"/>
                    <a:gd name="T3" fmla="*/ 16 h 29"/>
                    <a:gd name="T4" fmla="*/ 35 w 45"/>
                    <a:gd name="T5" fmla="*/ 29 h 29"/>
                    <a:gd name="T6" fmla="*/ 45 w 45"/>
                    <a:gd name="T7" fmla="*/ 16 h 29"/>
                    <a:gd name="T8" fmla="*/ 45 w 45"/>
                    <a:gd name="T9" fmla="*/ 6 h 29"/>
                    <a:gd name="T10" fmla="*/ 22 w 45"/>
                    <a:gd name="T11" fmla="*/ 0 h 29"/>
                    <a:gd name="T12" fmla="*/ 22 w 45"/>
                    <a:gd name="T13" fmla="*/ 0 h 29"/>
                    <a:gd name="T14" fmla="*/ 0 60000 65536"/>
                    <a:gd name="T15" fmla="*/ 0 60000 65536"/>
                    <a:gd name="T16" fmla="*/ 0 60000 65536"/>
                    <a:gd name="T17" fmla="*/ 0 60000 65536"/>
                    <a:gd name="T18" fmla="*/ 0 60000 65536"/>
                    <a:gd name="T19" fmla="*/ 0 60000 65536"/>
                    <a:gd name="T20" fmla="*/ 0 60000 65536"/>
                    <a:gd name="T21" fmla="*/ 0 w 45"/>
                    <a:gd name="T22" fmla="*/ 0 h 29"/>
                    <a:gd name="T23" fmla="*/ 45 w 45"/>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9">
                      <a:moveTo>
                        <a:pt x="22" y="0"/>
                      </a:moveTo>
                      <a:lnTo>
                        <a:pt x="0" y="16"/>
                      </a:lnTo>
                      <a:lnTo>
                        <a:pt x="35" y="29"/>
                      </a:lnTo>
                      <a:lnTo>
                        <a:pt x="45" y="16"/>
                      </a:lnTo>
                      <a:lnTo>
                        <a:pt x="45" y="6"/>
                      </a:lnTo>
                      <a:lnTo>
                        <a:pt x="2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7" name="Freeform 115">
                  <a:extLst>
                    <a:ext uri="{FF2B5EF4-FFF2-40B4-BE49-F238E27FC236}">
                      <a16:creationId xmlns:a16="http://schemas.microsoft.com/office/drawing/2014/main" id="{FE5A7EE4-B38F-4AAF-9B40-016940324F6D}"/>
                    </a:ext>
                  </a:extLst>
                </p:cNvPr>
                <p:cNvSpPr>
                  <a:spLocks/>
                </p:cNvSpPr>
                <p:nvPr/>
              </p:nvSpPr>
              <p:spPr bwMode="auto">
                <a:xfrm>
                  <a:off x="1063" y="2048"/>
                  <a:ext cx="23" cy="39"/>
                </a:xfrm>
                <a:custGeom>
                  <a:avLst/>
                  <a:gdLst>
                    <a:gd name="T0" fmla="*/ 19 w 23"/>
                    <a:gd name="T1" fmla="*/ 0 h 39"/>
                    <a:gd name="T2" fmla="*/ 0 w 23"/>
                    <a:gd name="T3" fmla="*/ 0 h 39"/>
                    <a:gd name="T4" fmla="*/ 0 w 23"/>
                    <a:gd name="T5" fmla="*/ 39 h 39"/>
                    <a:gd name="T6" fmla="*/ 13 w 23"/>
                    <a:gd name="T7" fmla="*/ 39 h 39"/>
                    <a:gd name="T8" fmla="*/ 23 w 23"/>
                    <a:gd name="T9" fmla="*/ 16 h 39"/>
                    <a:gd name="T10" fmla="*/ 19 w 23"/>
                    <a:gd name="T11" fmla="*/ 0 h 39"/>
                    <a:gd name="T12" fmla="*/ 19 w 23"/>
                    <a:gd name="T13" fmla="*/ 0 h 39"/>
                    <a:gd name="T14" fmla="*/ 0 60000 65536"/>
                    <a:gd name="T15" fmla="*/ 0 60000 65536"/>
                    <a:gd name="T16" fmla="*/ 0 60000 65536"/>
                    <a:gd name="T17" fmla="*/ 0 60000 65536"/>
                    <a:gd name="T18" fmla="*/ 0 60000 65536"/>
                    <a:gd name="T19" fmla="*/ 0 60000 65536"/>
                    <a:gd name="T20" fmla="*/ 0 60000 65536"/>
                    <a:gd name="T21" fmla="*/ 0 w 23"/>
                    <a:gd name="T22" fmla="*/ 0 h 39"/>
                    <a:gd name="T23" fmla="*/ 23 w 23"/>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9">
                      <a:moveTo>
                        <a:pt x="19" y="0"/>
                      </a:moveTo>
                      <a:lnTo>
                        <a:pt x="0" y="0"/>
                      </a:lnTo>
                      <a:lnTo>
                        <a:pt x="0" y="39"/>
                      </a:lnTo>
                      <a:lnTo>
                        <a:pt x="13" y="39"/>
                      </a:lnTo>
                      <a:lnTo>
                        <a:pt x="23" y="16"/>
                      </a:lnTo>
                      <a:lnTo>
                        <a:pt x="19"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8" name="Freeform 116">
                  <a:extLst>
                    <a:ext uri="{FF2B5EF4-FFF2-40B4-BE49-F238E27FC236}">
                      <a16:creationId xmlns:a16="http://schemas.microsoft.com/office/drawing/2014/main" id="{5A49DD71-D740-4A45-83F0-26A9EBADDFE3}"/>
                    </a:ext>
                  </a:extLst>
                </p:cNvPr>
                <p:cNvSpPr>
                  <a:spLocks/>
                </p:cNvSpPr>
                <p:nvPr/>
              </p:nvSpPr>
              <p:spPr bwMode="auto">
                <a:xfrm>
                  <a:off x="1063" y="2093"/>
                  <a:ext cx="96" cy="44"/>
                </a:xfrm>
                <a:custGeom>
                  <a:avLst/>
                  <a:gdLst>
                    <a:gd name="T0" fmla="*/ 19 w 96"/>
                    <a:gd name="T1" fmla="*/ 6 h 44"/>
                    <a:gd name="T2" fmla="*/ 0 w 96"/>
                    <a:gd name="T3" fmla="*/ 22 h 44"/>
                    <a:gd name="T4" fmla="*/ 23 w 96"/>
                    <a:gd name="T5" fmla="*/ 28 h 44"/>
                    <a:gd name="T6" fmla="*/ 23 w 96"/>
                    <a:gd name="T7" fmla="*/ 38 h 44"/>
                    <a:gd name="T8" fmla="*/ 35 w 96"/>
                    <a:gd name="T9" fmla="*/ 44 h 44"/>
                    <a:gd name="T10" fmla="*/ 45 w 96"/>
                    <a:gd name="T11" fmla="*/ 32 h 44"/>
                    <a:gd name="T12" fmla="*/ 96 w 96"/>
                    <a:gd name="T13" fmla="*/ 10 h 44"/>
                    <a:gd name="T14" fmla="*/ 96 w 96"/>
                    <a:gd name="T15" fmla="*/ 0 h 44"/>
                    <a:gd name="T16" fmla="*/ 29 w 96"/>
                    <a:gd name="T17" fmla="*/ 0 h 44"/>
                    <a:gd name="T18" fmla="*/ 19 w 96"/>
                    <a:gd name="T19" fmla="*/ 6 h 44"/>
                    <a:gd name="T20" fmla="*/ 19 w 96"/>
                    <a:gd name="T21" fmla="*/ 6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
                    <a:gd name="T34" fmla="*/ 0 h 44"/>
                    <a:gd name="T35" fmla="*/ 96 w 96"/>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 h="44">
                      <a:moveTo>
                        <a:pt x="19" y="6"/>
                      </a:moveTo>
                      <a:lnTo>
                        <a:pt x="0" y="22"/>
                      </a:lnTo>
                      <a:lnTo>
                        <a:pt x="23" y="28"/>
                      </a:lnTo>
                      <a:lnTo>
                        <a:pt x="23" y="38"/>
                      </a:lnTo>
                      <a:lnTo>
                        <a:pt x="35" y="44"/>
                      </a:lnTo>
                      <a:lnTo>
                        <a:pt x="45" y="32"/>
                      </a:lnTo>
                      <a:lnTo>
                        <a:pt x="96" y="10"/>
                      </a:lnTo>
                      <a:lnTo>
                        <a:pt x="96" y="0"/>
                      </a:lnTo>
                      <a:lnTo>
                        <a:pt x="29" y="0"/>
                      </a:lnTo>
                      <a:lnTo>
                        <a:pt x="19"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9" name="Freeform 117">
                  <a:extLst>
                    <a:ext uri="{FF2B5EF4-FFF2-40B4-BE49-F238E27FC236}">
                      <a16:creationId xmlns:a16="http://schemas.microsoft.com/office/drawing/2014/main" id="{6C92DACC-4D31-4B7C-94BA-0D849F0B5D24}"/>
                    </a:ext>
                  </a:extLst>
                </p:cNvPr>
                <p:cNvSpPr>
                  <a:spLocks/>
                </p:cNvSpPr>
                <p:nvPr/>
              </p:nvSpPr>
              <p:spPr bwMode="auto">
                <a:xfrm>
                  <a:off x="1086" y="2103"/>
                  <a:ext cx="73" cy="73"/>
                </a:xfrm>
                <a:custGeom>
                  <a:avLst/>
                  <a:gdLst>
                    <a:gd name="T0" fmla="*/ 0 w 73"/>
                    <a:gd name="T1" fmla="*/ 47 h 73"/>
                    <a:gd name="T2" fmla="*/ 28 w 73"/>
                    <a:gd name="T3" fmla="*/ 73 h 73"/>
                    <a:gd name="T4" fmla="*/ 63 w 73"/>
                    <a:gd name="T5" fmla="*/ 73 h 73"/>
                    <a:gd name="T6" fmla="*/ 73 w 73"/>
                    <a:gd name="T7" fmla="*/ 0 h 73"/>
                    <a:gd name="T8" fmla="*/ 22 w 73"/>
                    <a:gd name="T9" fmla="*/ 22 h 73"/>
                    <a:gd name="T10" fmla="*/ 0 w 73"/>
                    <a:gd name="T11" fmla="*/ 47 h 73"/>
                    <a:gd name="T12" fmla="*/ 0 w 73"/>
                    <a:gd name="T13" fmla="*/ 47 h 73"/>
                    <a:gd name="T14" fmla="*/ 0 60000 65536"/>
                    <a:gd name="T15" fmla="*/ 0 60000 65536"/>
                    <a:gd name="T16" fmla="*/ 0 60000 65536"/>
                    <a:gd name="T17" fmla="*/ 0 60000 65536"/>
                    <a:gd name="T18" fmla="*/ 0 60000 65536"/>
                    <a:gd name="T19" fmla="*/ 0 60000 65536"/>
                    <a:gd name="T20" fmla="*/ 0 60000 65536"/>
                    <a:gd name="T21" fmla="*/ 0 w 73"/>
                    <a:gd name="T22" fmla="*/ 0 h 73"/>
                    <a:gd name="T23" fmla="*/ 73 w 73"/>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3">
                      <a:moveTo>
                        <a:pt x="0" y="47"/>
                      </a:moveTo>
                      <a:lnTo>
                        <a:pt x="28" y="73"/>
                      </a:lnTo>
                      <a:lnTo>
                        <a:pt x="63" y="73"/>
                      </a:lnTo>
                      <a:lnTo>
                        <a:pt x="73" y="0"/>
                      </a:lnTo>
                      <a:lnTo>
                        <a:pt x="22" y="22"/>
                      </a:lnTo>
                      <a:lnTo>
                        <a:pt x="0" y="4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0" name="Freeform 118">
                  <a:extLst>
                    <a:ext uri="{FF2B5EF4-FFF2-40B4-BE49-F238E27FC236}">
                      <a16:creationId xmlns:a16="http://schemas.microsoft.com/office/drawing/2014/main" id="{B2B0D26D-671A-4F1D-9B81-32695378ED8B}"/>
                    </a:ext>
                  </a:extLst>
                </p:cNvPr>
                <p:cNvSpPr>
                  <a:spLocks/>
                </p:cNvSpPr>
                <p:nvPr/>
              </p:nvSpPr>
              <p:spPr bwMode="auto">
                <a:xfrm>
                  <a:off x="1108" y="2176"/>
                  <a:ext cx="63" cy="55"/>
                </a:xfrm>
                <a:custGeom>
                  <a:avLst/>
                  <a:gdLst>
                    <a:gd name="T0" fmla="*/ 41 w 63"/>
                    <a:gd name="T1" fmla="*/ 0 h 55"/>
                    <a:gd name="T2" fmla="*/ 6 w 63"/>
                    <a:gd name="T3" fmla="*/ 0 h 55"/>
                    <a:gd name="T4" fmla="*/ 0 w 63"/>
                    <a:gd name="T5" fmla="*/ 12 h 55"/>
                    <a:gd name="T6" fmla="*/ 6 w 63"/>
                    <a:gd name="T7" fmla="*/ 33 h 55"/>
                    <a:gd name="T8" fmla="*/ 29 w 63"/>
                    <a:gd name="T9" fmla="*/ 33 h 55"/>
                    <a:gd name="T10" fmla="*/ 41 w 63"/>
                    <a:gd name="T11" fmla="*/ 55 h 55"/>
                    <a:gd name="T12" fmla="*/ 63 w 63"/>
                    <a:gd name="T13" fmla="*/ 55 h 55"/>
                    <a:gd name="T14" fmla="*/ 63 w 63"/>
                    <a:gd name="T15" fmla="*/ 45 h 55"/>
                    <a:gd name="T16" fmla="*/ 45 w 63"/>
                    <a:gd name="T17" fmla="*/ 28 h 55"/>
                    <a:gd name="T18" fmla="*/ 41 w 63"/>
                    <a:gd name="T19" fmla="*/ 0 h 55"/>
                    <a:gd name="T20" fmla="*/ 41 w 63"/>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55"/>
                    <a:gd name="T35" fmla="*/ 63 w 63"/>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55">
                      <a:moveTo>
                        <a:pt x="41" y="0"/>
                      </a:moveTo>
                      <a:lnTo>
                        <a:pt x="6" y="0"/>
                      </a:lnTo>
                      <a:lnTo>
                        <a:pt x="0" y="12"/>
                      </a:lnTo>
                      <a:lnTo>
                        <a:pt x="6" y="33"/>
                      </a:lnTo>
                      <a:lnTo>
                        <a:pt x="29" y="33"/>
                      </a:lnTo>
                      <a:lnTo>
                        <a:pt x="41" y="55"/>
                      </a:lnTo>
                      <a:lnTo>
                        <a:pt x="63" y="55"/>
                      </a:lnTo>
                      <a:lnTo>
                        <a:pt x="63" y="45"/>
                      </a:lnTo>
                      <a:lnTo>
                        <a:pt x="45" y="28"/>
                      </a:lnTo>
                      <a:lnTo>
                        <a:pt x="4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1" name="Freeform 119">
                  <a:extLst>
                    <a:ext uri="{FF2B5EF4-FFF2-40B4-BE49-F238E27FC236}">
                      <a16:creationId xmlns:a16="http://schemas.microsoft.com/office/drawing/2014/main" id="{4DD55FAF-101A-4875-8430-D7A18E424336}"/>
                    </a:ext>
                  </a:extLst>
                </p:cNvPr>
                <p:cNvSpPr>
                  <a:spLocks/>
                </p:cNvSpPr>
                <p:nvPr/>
              </p:nvSpPr>
              <p:spPr bwMode="auto">
                <a:xfrm>
                  <a:off x="1171" y="2204"/>
                  <a:ext cx="94" cy="55"/>
                </a:xfrm>
                <a:custGeom>
                  <a:avLst/>
                  <a:gdLst>
                    <a:gd name="T0" fmla="*/ 43 w 94"/>
                    <a:gd name="T1" fmla="*/ 0 h 55"/>
                    <a:gd name="T2" fmla="*/ 20 w 94"/>
                    <a:gd name="T3" fmla="*/ 17 h 55"/>
                    <a:gd name="T4" fmla="*/ 0 w 94"/>
                    <a:gd name="T5" fmla="*/ 17 h 55"/>
                    <a:gd name="T6" fmla="*/ 0 w 94"/>
                    <a:gd name="T7" fmla="*/ 27 h 55"/>
                    <a:gd name="T8" fmla="*/ 33 w 94"/>
                    <a:gd name="T9" fmla="*/ 45 h 55"/>
                    <a:gd name="T10" fmla="*/ 33 w 94"/>
                    <a:gd name="T11" fmla="*/ 27 h 55"/>
                    <a:gd name="T12" fmla="*/ 55 w 94"/>
                    <a:gd name="T13" fmla="*/ 17 h 55"/>
                    <a:gd name="T14" fmla="*/ 71 w 94"/>
                    <a:gd name="T15" fmla="*/ 33 h 55"/>
                    <a:gd name="T16" fmla="*/ 65 w 94"/>
                    <a:gd name="T17" fmla="*/ 49 h 55"/>
                    <a:gd name="T18" fmla="*/ 83 w 94"/>
                    <a:gd name="T19" fmla="*/ 55 h 55"/>
                    <a:gd name="T20" fmla="*/ 94 w 94"/>
                    <a:gd name="T21" fmla="*/ 27 h 55"/>
                    <a:gd name="T22" fmla="*/ 65 w 94"/>
                    <a:gd name="T23" fmla="*/ 5 h 55"/>
                    <a:gd name="T24" fmla="*/ 43 w 94"/>
                    <a:gd name="T25" fmla="*/ 0 h 55"/>
                    <a:gd name="T26" fmla="*/ 43 w 94"/>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4"/>
                    <a:gd name="T43" fmla="*/ 0 h 55"/>
                    <a:gd name="T44" fmla="*/ 94 w 94"/>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4" h="55">
                      <a:moveTo>
                        <a:pt x="43" y="0"/>
                      </a:moveTo>
                      <a:lnTo>
                        <a:pt x="20" y="17"/>
                      </a:lnTo>
                      <a:lnTo>
                        <a:pt x="0" y="17"/>
                      </a:lnTo>
                      <a:lnTo>
                        <a:pt x="0" y="27"/>
                      </a:lnTo>
                      <a:lnTo>
                        <a:pt x="33" y="45"/>
                      </a:lnTo>
                      <a:lnTo>
                        <a:pt x="33" y="27"/>
                      </a:lnTo>
                      <a:lnTo>
                        <a:pt x="55" y="17"/>
                      </a:lnTo>
                      <a:lnTo>
                        <a:pt x="71" y="33"/>
                      </a:lnTo>
                      <a:lnTo>
                        <a:pt x="65" y="49"/>
                      </a:lnTo>
                      <a:lnTo>
                        <a:pt x="83" y="55"/>
                      </a:lnTo>
                      <a:lnTo>
                        <a:pt x="94" y="27"/>
                      </a:lnTo>
                      <a:lnTo>
                        <a:pt x="65" y="5"/>
                      </a:lnTo>
                      <a:lnTo>
                        <a:pt x="4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2" name="Freeform 120">
                  <a:extLst>
                    <a:ext uri="{FF2B5EF4-FFF2-40B4-BE49-F238E27FC236}">
                      <a16:creationId xmlns:a16="http://schemas.microsoft.com/office/drawing/2014/main" id="{19FE0F06-B8E2-429E-9CD0-87CAC51D30D7}"/>
                    </a:ext>
                  </a:extLst>
                </p:cNvPr>
                <p:cNvSpPr>
                  <a:spLocks/>
                </p:cNvSpPr>
                <p:nvPr/>
              </p:nvSpPr>
              <p:spPr bwMode="auto">
                <a:xfrm>
                  <a:off x="1226" y="2154"/>
                  <a:ext cx="211" cy="312"/>
                </a:xfrm>
                <a:custGeom>
                  <a:avLst/>
                  <a:gdLst>
                    <a:gd name="T0" fmla="*/ 89 w 211"/>
                    <a:gd name="T1" fmla="*/ 22 h 312"/>
                    <a:gd name="T2" fmla="*/ 67 w 211"/>
                    <a:gd name="T3" fmla="*/ 22 h 312"/>
                    <a:gd name="T4" fmla="*/ 61 w 211"/>
                    <a:gd name="T5" fmla="*/ 55 h 312"/>
                    <a:gd name="T6" fmla="*/ 39 w 211"/>
                    <a:gd name="T7" fmla="*/ 77 h 312"/>
                    <a:gd name="T8" fmla="*/ 28 w 211"/>
                    <a:gd name="T9" fmla="*/ 105 h 312"/>
                    <a:gd name="T10" fmla="*/ 32 w 211"/>
                    <a:gd name="T11" fmla="*/ 122 h 312"/>
                    <a:gd name="T12" fmla="*/ 28 w 211"/>
                    <a:gd name="T13" fmla="*/ 166 h 312"/>
                    <a:gd name="T14" fmla="*/ 6 w 211"/>
                    <a:gd name="T15" fmla="*/ 189 h 312"/>
                    <a:gd name="T16" fmla="*/ 0 w 211"/>
                    <a:gd name="T17" fmla="*/ 201 h 312"/>
                    <a:gd name="T18" fmla="*/ 45 w 211"/>
                    <a:gd name="T19" fmla="*/ 229 h 312"/>
                    <a:gd name="T20" fmla="*/ 71 w 211"/>
                    <a:gd name="T21" fmla="*/ 233 h 312"/>
                    <a:gd name="T22" fmla="*/ 116 w 211"/>
                    <a:gd name="T23" fmla="*/ 278 h 312"/>
                    <a:gd name="T24" fmla="*/ 150 w 211"/>
                    <a:gd name="T25" fmla="*/ 274 h 312"/>
                    <a:gd name="T26" fmla="*/ 150 w 211"/>
                    <a:gd name="T27" fmla="*/ 306 h 312"/>
                    <a:gd name="T28" fmla="*/ 166 w 211"/>
                    <a:gd name="T29" fmla="*/ 312 h 312"/>
                    <a:gd name="T30" fmla="*/ 173 w 211"/>
                    <a:gd name="T31" fmla="*/ 251 h 312"/>
                    <a:gd name="T32" fmla="*/ 154 w 211"/>
                    <a:gd name="T33" fmla="*/ 229 h 312"/>
                    <a:gd name="T34" fmla="*/ 177 w 211"/>
                    <a:gd name="T35" fmla="*/ 217 h 312"/>
                    <a:gd name="T36" fmla="*/ 173 w 211"/>
                    <a:gd name="T37" fmla="*/ 207 h 312"/>
                    <a:gd name="T38" fmla="*/ 211 w 211"/>
                    <a:gd name="T39" fmla="*/ 195 h 312"/>
                    <a:gd name="T40" fmla="*/ 211 w 211"/>
                    <a:gd name="T41" fmla="*/ 166 h 312"/>
                    <a:gd name="T42" fmla="*/ 205 w 211"/>
                    <a:gd name="T43" fmla="*/ 134 h 312"/>
                    <a:gd name="T44" fmla="*/ 211 w 211"/>
                    <a:gd name="T45" fmla="*/ 111 h 312"/>
                    <a:gd name="T46" fmla="*/ 173 w 211"/>
                    <a:gd name="T47" fmla="*/ 117 h 312"/>
                    <a:gd name="T48" fmla="*/ 160 w 211"/>
                    <a:gd name="T49" fmla="*/ 99 h 312"/>
                    <a:gd name="T50" fmla="*/ 116 w 211"/>
                    <a:gd name="T51" fmla="*/ 73 h 312"/>
                    <a:gd name="T52" fmla="*/ 116 w 211"/>
                    <a:gd name="T53" fmla="*/ 34 h 312"/>
                    <a:gd name="T54" fmla="*/ 144 w 211"/>
                    <a:gd name="T55" fmla="*/ 6 h 312"/>
                    <a:gd name="T56" fmla="*/ 134 w 211"/>
                    <a:gd name="T57" fmla="*/ 0 h 312"/>
                    <a:gd name="T58" fmla="*/ 89 w 211"/>
                    <a:gd name="T59" fmla="*/ 22 h 312"/>
                    <a:gd name="T60" fmla="*/ 89 w 211"/>
                    <a:gd name="T61" fmla="*/ 22 h 3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1"/>
                    <a:gd name="T94" fmla="*/ 0 h 312"/>
                    <a:gd name="T95" fmla="*/ 211 w 211"/>
                    <a:gd name="T96" fmla="*/ 312 h 3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1" h="312">
                      <a:moveTo>
                        <a:pt x="89" y="22"/>
                      </a:moveTo>
                      <a:lnTo>
                        <a:pt x="67" y="22"/>
                      </a:lnTo>
                      <a:lnTo>
                        <a:pt x="61" y="55"/>
                      </a:lnTo>
                      <a:lnTo>
                        <a:pt x="39" y="77"/>
                      </a:lnTo>
                      <a:lnTo>
                        <a:pt x="28" y="105"/>
                      </a:lnTo>
                      <a:lnTo>
                        <a:pt x="32" y="122"/>
                      </a:lnTo>
                      <a:lnTo>
                        <a:pt x="28" y="166"/>
                      </a:lnTo>
                      <a:lnTo>
                        <a:pt x="6" y="189"/>
                      </a:lnTo>
                      <a:lnTo>
                        <a:pt x="0" y="201"/>
                      </a:lnTo>
                      <a:lnTo>
                        <a:pt x="45" y="229"/>
                      </a:lnTo>
                      <a:lnTo>
                        <a:pt x="71" y="233"/>
                      </a:lnTo>
                      <a:lnTo>
                        <a:pt x="116" y="278"/>
                      </a:lnTo>
                      <a:lnTo>
                        <a:pt x="150" y="274"/>
                      </a:lnTo>
                      <a:lnTo>
                        <a:pt x="150" y="306"/>
                      </a:lnTo>
                      <a:lnTo>
                        <a:pt x="166" y="312"/>
                      </a:lnTo>
                      <a:lnTo>
                        <a:pt x="173" y="251"/>
                      </a:lnTo>
                      <a:lnTo>
                        <a:pt x="154" y="229"/>
                      </a:lnTo>
                      <a:lnTo>
                        <a:pt x="177" y="217"/>
                      </a:lnTo>
                      <a:lnTo>
                        <a:pt x="173" y="207"/>
                      </a:lnTo>
                      <a:lnTo>
                        <a:pt x="211" y="195"/>
                      </a:lnTo>
                      <a:lnTo>
                        <a:pt x="211" y="166"/>
                      </a:lnTo>
                      <a:lnTo>
                        <a:pt x="205" y="134"/>
                      </a:lnTo>
                      <a:lnTo>
                        <a:pt x="211" y="111"/>
                      </a:lnTo>
                      <a:lnTo>
                        <a:pt x="173" y="117"/>
                      </a:lnTo>
                      <a:lnTo>
                        <a:pt x="160" y="99"/>
                      </a:lnTo>
                      <a:lnTo>
                        <a:pt x="116" y="73"/>
                      </a:lnTo>
                      <a:lnTo>
                        <a:pt x="116" y="34"/>
                      </a:lnTo>
                      <a:lnTo>
                        <a:pt x="144" y="6"/>
                      </a:lnTo>
                      <a:lnTo>
                        <a:pt x="134" y="0"/>
                      </a:lnTo>
                      <a:lnTo>
                        <a:pt x="89" y="2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3" name="Freeform 121">
                  <a:extLst>
                    <a:ext uri="{FF2B5EF4-FFF2-40B4-BE49-F238E27FC236}">
                      <a16:creationId xmlns:a16="http://schemas.microsoft.com/office/drawing/2014/main" id="{87097A3A-22FD-4BB3-B51C-DCA59E9D3DE6}"/>
                    </a:ext>
                  </a:extLst>
                </p:cNvPr>
                <p:cNvSpPr>
                  <a:spLocks/>
                </p:cNvSpPr>
                <p:nvPr/>
              </p:nvSpPr>
              <p:spPr bwMode="auto">
                <a:xfrm>
                  <a:off x="1248" y="2032"/>
                  <a:ext cx="45" cy="16"/>
                </a:xfrm>
                <a:custGeom>
                  <a:avLst/>
                  <a:gdLst>
                    <a:gd name="T0" fmla="*/ 23 w 45"/>
                    <a:gd name="T1" fmla="*/ 0 h 16"/>
                    <a:gd name="T2" fmla="*/ 0 w 45"/>
                    <a:gd name="T3" fmla="*/ 4 h 16"/>
                    <a:gd name="T4" fmla="*/ 23 w 45"/>
                    <a:gd name="T5" fmla="*/ 16 h 16"/>
                    <a:gd name="T6" fmla="*/ 45 w 45"/>
                    <a:gd name="T7" fmla="*/ 16 h 16"/>
                    <a:gd name="T8" fmla="*/ 45 w 45"/>
                    <a:gd name="T9" fmla="*/ 4 h 16"/>
                    <a:gd name="T10" fmla="*/ 33 w 45"/>
                    <a:gd name="T11" fmla="*/ 4 h 16"/>
                    <a:gd name="T12" fmla="*/ 23 w 45"/>
                    <a:gd name="T13" fmla="*/ 0 h 16"/>
                    <a:gd name="T14" fmla="*/ 23 w 45"/>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45"/>
                    <a:gd name="T25" fmla="*/ 0 h 16"/>
                    <a:gd name="T26" fmla="*/ 45 w 45"/>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 h="16">
                      <a:moveTo>
                        <a:pt x="23" y="0"/>
                      </a:moveTo>
                      <a:lnTo>
                        <a:pt x="0" y="4"/>
                      </a:lnTo>
                      <a:lnTo>
                        <a:pt x="23" y="16"/>
                      </a:lnTo>
                      <a:lnTo>
                        <a:pt x="45" y="16"/>
                      </a:lnTo>
                      <a:lnTo>
                        <a:pt x="45" y="4"/>
                      </a:lnTo>
                      <a:lnTo>
                        <a:pt x="33" y="4"/>
                      </a:lnTo>
                      <a:lnTo>
                        <a:pt x="2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4" name="Freeform 122">
                  <a:extLst>
                    <a:ext uri="{FF2B5EF4-FFF2-40B4-BE49-F238E27FC236}">
                      <a16:creationId xmlns:a16="http://schemas.microsoft.com/office/drawing/2014/main" id="{40FE58FA-9321-425D-A8BD-5944D1C66A90}"/>
                    </a:ext>
                  </a:extLst>
                </p:cNvPr>
                <p:cNvSpPr>
                  <a:spLocks/>
                </p:cNvSpPr>
                <p:nvPr/>
              </p:nvSpPr>
              <p:spPr bwMode="auto">
                <a:xfrm>
                  <a:off x="1149" y="1943"/>
                  <a:ext cx="176" cy="67"/>
                </a:xfrm>
                <a:custGeom>
                  <a:avLst/>
                  <a:gdLst>
                    <a:gd name="T0" fmla="*/ 170 w 176"/>
                    <a:gd name="T1" fmla="*/ 67 h 67"/>
                    <a:gd name="T2" fmla="*/ 176 w 176"/>
                    <a:gd name="T3" fmla="*/ 54 h 67"/>
                    <a:gd name="T4" fmla="*/ 109 w 176"/>
                    <a:gd name="T5" fmla="*/ 22 h 67"/>
                    <a:gd name="T6" fmla="*/ 93 w 176"/>
                    <a:gd name="T7" fmla="*/ 22 h 67"/>
                    <a:gd name="T8" fmla="*/ 87 w 176"/>
                    <a:gd name="T9" fmla="*/ 10 h 67"/>
                    <a:gd name="T10" fmla="*/ 38 w 176"/>
                    <a:gd name="T11" fmla="*/ 0 h 67"/>
                    <a:gd name="T12" fmla="*/ 16 w 176"/>
                    <a:gd name="T13" fmla="*/ 10 h 67"/>
                    <a:gd name="T14" fmla="*/ 0 w 176"/>
                    <a:gd name="T15" fmla="*/ 26 h 67"/>
                    <a:gd name="T16" fmla="*/ 10 w 176"/>
                    <a:gd name="T17" fmla="*/ 26 h 67"/>
                    <a:gd name="T18" fmla="*/ 38 w 176"/>
                    <a:gd name="T19" fmla="*/ 22 h 67"/>
                    <a:gd name="T20" fmla="*/ 55 w 176"/>
                    <a:gd name="T21" fmla="*/ 16 h 67"/>
                    <a:gd name="T22" fmla="*/ 59 w 176"/>
                    <a:gd name="T23" fmla="*/ 26 h 67"/>
                    <a:gd name="T24" fmla="*/ 83 w 176"/>
                    <a:gd name="T25" fmla="*/ 26 h 67"/>
                    <a:gd name="T26" fmla="*/ 132 w 176"/>
                    <a:gd name="T27" fmla="*/ 54 h 67"/>
                    <a:gd name="T28" fmla="*/ 126 w 176"/>
                    <a:gd name="T29" fmla="*/ 67 h 67"/>
                    <a:gd name="T30" fmla="*/ 170 w 176"/>
                    <a:gd name="T31" fmla="*/ 67 h 67"/>
                    <a:gd name="T32" fmla="*/ 170 w 176"/>
                    <a:gd name="T33" fmla="*/ 67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6"/>
                    <a:gd name="T52" fmla="*/ 0 h 67"/>
                    <a:gd name="T53" fmla="*/ 176 w 176"/>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6" h="67">
                      <a:moveTo>
                        <a:pt x="170" y="67"/>
                      </a:moveTo>
                      <a:lnTo>
                        <a:pt x="176" y="54"/>
                      </a:lnTo>
                      <a:lnTo>
                        <a:pt x="109" y="22"/>
                      </a:lnTo>
                      <a:lnTo>
                        <a:pt x="93" y="22"/>
                      </a:lnTo>
                      <a:lnTo>
                        <a:pt x="87" y="10"/>
                      </a:lnTo>
                      <a:lnTo>
                        <a:pt x="38" y="0"/>
                      </a:lnTo>
                      <a:lnTo>
                        <a:pt x="16" y="10"/>
                      </a:lnTo>
                      <a:lnTo>
                        <a:pt x="0" y="26"/>
                      </a:lnTo>
                      <a:lnTo>
                        <a:pt x="10" y="26"/>
                      </a:lnTo>
                      <a:lnTo>
                        <a:pt x="38" y="22"/>
                      </a:lnTo>
                      <a:lnTo>
                        <a:pt x="55" y="16"/>
                      </a:lnTo>
                      <a:lnTo>
                        <a:pt x="59" y="26"/>
                      </a:lnTo>
                      <a:lnTo>
                        <a:pt x="83" y="26"/>
                      </a:lnTo>
                      <a:lnTo>
                        <a:pt x="132" y="54"/>
                      </a:lnTo>
                      <a:lnTo>
                        <a:pt x="126" y="67"/>
                      </a:lnTo>
                      <a:lnTo>
                        <a:pt x="170" y="6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5" name="Freeform 123">
                  <a:extLst>
                    <a:ext uri="{FF2B5EF4-FFF2-40B4-BE49-F238E27FC236}">
                      <a16:creationId xmlns:a16="http://schemas.microsoft.com/office/drawing/2014/main" id="{1A896530-2CA5-486F-9BE7-A855740233F2}"/>
                    </a:ext>
                  </a:extLst>
                </p:cNvPr>
                <p:cNvSpPr>
                  <a:spLocks/>
                </p:cNvSpPr>
                <p:nvPr/>
              </p:nvSpPr>
              <p:spPr bwMode="auto">
                <a:xfrm>
                  <a:off x="1175" y="1969"/>
                  <a:ext cx="16" cy="18"/>
                </a:xfrm>
                <a:custGeom>
                  <a:avLst/>
                  <a:gdLst>
                    <a:gd name="T0" fmla="*/ 0 w 16"/>
                    <a:gd name="T1" fmla="*/ 6 h 18"/>
                    <a:gd name="T2" fmla="*/ 6 w 16"/>
                    <a:gd name="T3" fmla="*/ 18 h 18"/>
                    <a:gd name="T4" fmla="*/ 16 w 16"/>
                    <a:gd name="T5" fmla="*/ 12 h 18"/>
                    <a:gd name="T6" fmla="*/ 16 w 16"/>
                    <a:gd name="T7" fmla="*/ 0 h 18"/>
                    <a:gd name="T8" fmla="*/ 0 w 16"/>
                    <a:gd name="T9" fmla="*/ 6 h 18"/>
                    <a:gd name="T10" fmla="*/ 0 w 16"/>
                    <a:gd name="T11" fmla="*/ 6 h 18"/>
                    <a:gd name="T12" fmla="*/ 0 60000 65536"/>
                    <a:gd name="T13" fmla="*/ 0 60000 65536"/>
                    <a:gd name="T14" fmla="*/ 0 60000 65536"/>
                    <a:gd name="T15" fmla="*/ 0 60000 65536"/>
                    <a:gd name="T16" fmla="*/ 0 60000 65536"/>
                    <a:gd name="T17" fmla="*/ 0 60000 65536"/>
                    <a:gd name="T18" fmla="*/ 0 w 16"/>
                    <a:gd name="T19" fmla="*/ 0 h 18"/>
                    <a:gd name="T20" fmla="*/ 16 w 1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6" h="18">
                      <a:moveTo>
                        <a:pt x="0" y="6"/>
                      </a:moveTo>
                      <a:lnTo>
                        <a:pt x="6" y="18"/>
                      </a:lnTo>
                      <a:lnTo>
                        <a:pt x="16" y="12"/>
                      </a:lnTo>
                      <a:lnTo>
                        <a:pt x="16"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6" name="Freeform 124">
                  <a:extLst>
                    <a:ext uri="{FF2B5EF4-FFF2-40B4-BE49-F238E27FC236}">
                      <a16:creationId xmlns:a16="http://schemas.microsoft.com/office/drawing/2014/main" id="{4C2624A2-943E-413D-95A1-011357EFAF3E}"/>
                    </a:ext>
                  </a:extLst>
                </p:cNvPr>
                <p:cNvSpPr>
                  <a:spLocks/>
                </p:cNvSpPr>
                <p:nvPr/>
              </p:nvSpPr>
              <p:spPr bwMode="auto">
                <a:xfrm>
                  <a:off x="1325" y="2010"/>
                  <a:ext cx="51" cy="32"/>
                </a:xfrm>
                <a:custGeom>
                  <a:avLst/>
                  <a:gdLst>
                    <a:gd name="T0" fmla="*/ 13 w 51"/>
                    <a:gd name="T1" fmla="*/ 0 h 32"/>
                    <a:gd name="T2" fmla="*/ 29 w 51"/>
                    <a:gd name="T3" fmla="*/ 10 h 32"/>
                    <a:gd name="T4" fmla="*/ 29 w 51"/>
                    <a:gd name="T5" fmla="*/ 22 h 32"/>
                    <a:gd name="T6" fmla="*/ 0 w 51"/>
                    <a:gd name="T7" fmla="*/ 22 h 32"/>
                    <a:gd name="T8" fmla="*/ 0 w 51"/>
                    <a:gd name="T9" fmla="*/ 32 h 32"/>
                    <a:gd name="T10" fmla="*/ 39 w 51"/>
                    <a:gd name="T11" fmla="*/ 32 h 32"/>
                    <a:gd name="T12" fmla="*/ 51 w 51"/>
                    <a:gd name="T13" fmla="*/ 22 h 32"/>
                    <a:gd name="T14" fmla="*/ 45 w 51"/>
                    <a:gd name="T15" fmla="*/ 0 h 32"/>
                    <a:gd name="T16" fmla="*/ 13 w 51"/>
                    <a:gd name="T17" fmla="*/ 0 h 32"/>
                    <a:gd name="T18" fmla="*/ 13 w 51"/>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32"/>
                    <a:gd name="T32" fmla="*/ 51 w 51"/>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32">
                      <a:moveTo>
                        <a:pt x="13" y="0"/>
                      </a:moveTo>
                      <a:lnTo>
                        <a:pt x="29" y="10"/>
                      </a:lnTo>
                      <a:lnTo>
                        <a:pt x="29" y="22"/>
                      </a:lnTo>
                      <a:lnTo>
                        <a:pt x="0" y="22"/>
                      </a:lnTo>
                      <a:lnTo>
                        <a:pt x="0" y="32"/>
                      </a:lnTo>
                      <a:lnTo>
                        <a:pt x="39" y="32"/>
                      </a:lnTo>
                      <a:lnTo>
                        <a:pt x="51" y="22"/>
                      </a:lnTo>
                      <a:lnTo>
                        <a:pt x="45" y="0"/>
                      </a:lnTo>
                      <a:lnTo>
                        <a:pt x="1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7" name="Freeform 125">
                  <a:extLst>
                    <a:ext uri="{FF2B5EF4-FFF2-40B4-BE49-F238E27FC236}">
                      <a16:creationId xmlns:a16="http://schemas.microsoft.com/office/drawing/2014/main" id="{2FD3274A-75DB-4180-997C-0F3290B07CF1}"/>
                    </a:ext>
                  </a:extLst>
                </p:cNvPr>
                <p:cNvSpPr>
                  <a:spLocks/>
                </p:cNvSpPr>
                <p:nvPr/>
              </p:nvSpPr>
              <p:spPr bwMode="auto">
                <a:xfrm>
                  <a:off x="1187" y="2355"/>
                  <a:ext cx="110" cy="117"/>
                </a:xfrm>
                <a:custGeom>
                  <a:avLst/>
                  <a:gdLst>
                    <a:gd name="T0" fmla="*/ 21 w 110"/>
                    <a:gd name="T1" fmla="*/ 111 h 117"/>
                    <a:gd name="T2" fmla="*/ 45 w 110"/>
                    <a:gd name="T3" fmla="*/ 117 h 117"/>
                    <a:gd name="T4" fmla="*/ 55 w 110"/>
                    <a:gd name="T5" fmla="*/ 95 h 117"/>
                    <a:gd name="T6" fmla="*/ 106 w 110"/>
                    <a:gd name="T7" fmla="*/ 61 h 117"/>
                    <a:gd name="T8" fmla="*/ 110 w 110"/>
                    <a:gd name="T9" fmla="*/ 32 h 117"/>
                    <a:gd name="T10" fmla="*/ 84 w 110"/>
                    <a:gd name="T11" fmla="*/ 28 h 117"/>
                    <a:gd name="T12" fmla="*/ 39 w 110"/>
                    <a:gd name="T13" fmla="*/ 0 h 117"/>
                    <a:gd name="T14" fmla="*/ 0 w 110"/>
                    <a:gd name="T15" fmla="*/ 55 h 117"/>
                    <a:gd name="T16" fmla="*/ 0 w 110"/>
                    <a:gd name="T17" fmla="*/ 77 h 117"/>
                    <a:gd name="T18" fmla="*/ 17 w 110"/>
                    <a:gd name="T19" fmla="*/ 77 h 117"/>
                    <a:gd name="T20" fmla="*/ 17 w 110"/>
                    <a:gd name="T21" fmla="*/ 95 h 117"/>
                    <a:gd name="T22" fmla="*/ 21 w 110"/>
                    <a:gd name="T23" fmla="*/ 111 h 117"/>
                    <a:gd name="T24" fmla="*/ 21 w 110"/>
                    <a:gd name="T25" fmla="*/ 111 h 1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0"/>
                    <a:gd name="T40" fmla="*/ 0 h 117"/>
                    <a:gd name="T41" fmla="*/ 110 w 110"/>
                    <a:gd name="T42" fmla="*/ 117 h 1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0" h="117">
                      <a:moveTo>
                        <a:pt x="21" y="111"/>
                      </a:moveTo>
                      <a:lnTo>
                        <a:pt x="45" y="117"/>
                      </a:lnTo>
                      <a:lnTo>
                        <a:pt x="55" y="95"/>
                      </a:lnTo>
                      <a:lnTo>
                        <a:pt x="106" y="61"/>
                      </a:lnTo>
                      <a:lnTo>
                        <a:pt x="110" y="32"/>
                      </a:lnTo>
                      <a:lnTo>
                        <a:pt x="84" y="28"/>
                      </a:lnTo>
                      <a:lnTo>
                        <a:pt x="39" y="0"/>
                      </a:lnTo>
                      <a:lnTo>
                        <a:pt x="0" y="55"/>
                      </a:lnTo>
                      <a:lnTo>
                        <a:pt x="0" y="77"/>
                      </a:lnTo>
                      <a:lnTo>
                        <a:pt x="17" y="77"/>
                      </a:lnTo>
                      <a:lnTo>
                        <a:pt x="17" y="95"/>
                      </a:lnTo>
                      <a:lnTo>
                        <a:pt x="21" y="11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8" name="Freeform 126">
                  <a:extLst>
                    <a:ext uri="{FF2B5EF4-FFF2-40B4-BE49-F238E27FC236}">
                      <a16:creationId xmlns:a16="http://schemas.microsoft.com/office/drawing/2014/main" id="{617BFF1C-F982-43D3-A5DB-1DEE8AA62D1D}"/>
                    </a:ext>
                  </a:extLst>
                </p:cNvPr>
                <p:cNvSpPr>
                  <a:spLocks/>
                </p:cNvSpPr>
                <p:nvPr/>
              </p:nvSpPr>
              <p:spPr bwMode="auto">
                <a:xfrm>
                  <a:off x="1187" y="2387"/>
                  <a:ext cx="238" cy="351"/>
                </a:xfrm>
                <a:custGeom>
                  <a:avLst/>
                  <a:gdLst>
                    <a:gd name="T0" fmla="*/ 189 w 238"/>
                    <a:gd name="T1" fmla="*/ 41 h 351"/>
                    <a:gd name="T2" fmla="*/ 155 w 238"/>
                    <a:gd name="T3" fmla="*/ 45 h 351"/>
                    <a:gd name="T4" fmla="*/ 110 w 238"/>
                    <a:gd name="T5" fmla="*/ 0 h 351"/>
                    <a:gd name="T6" fmla="*/ 106 w 238"/>
                    <a:gd name="T7" fmla="*/ 29 h 351"/>
                    <a:gd name="T8" fmla="*/ 55 w 238"/>
                    <a:gd name="T9" fmla="*/ 63 h 351"/>
                    <a:gd name="T10" fmla="*/ 45 w 238"/>
                    <a:gd name="T11" fmla="*/ 85 h 351"/>
                    <a:gd name="T12" fmla="*/ 21 w 238"/>
                    <a:gd name="T13" fmla="*/ 79 h 351"/>
                    <a:gd name="T14" fmla="*/ 17 w 238"/>
                    <a:gd name="T15" fmla="*/ 63 h 351"/>
                    <a:gd name="T16" fmla="*/ 0 w 238"/>
                    <a:gd name="T17" fmla="*/ 79 h 351"/>
                    <a:gd name="T18" fmla="*/ 0 w 238"/>
                    <a:gd name="T19" fmla="*/ 112 h 351"/>
                    <a:gd name="T20" fmla="*/ 27 w 238"/>
                    <a:gd name="T21" fmla="*/ 130 h 351"/>
                    <a:gd name="T22" fmla="*/ 71 w 238"/>
                    <a:gd name="T23" fmla="*/ 230 h 351"/>
                    <a:gd name="T24" fmla="*/ 94 w 238"/>
                    <a:gd name="T25" fmla="*/ 246 h 351"/>
                    <a:gd name="T26" fmla="*/ 94 w 238"/>
                    <a:gd name="T27" fmla="*/ 274 h 351"/>
                    <a:gd name="T28" fmla="*/ 183 w 238"/>
                    <a:gd name="T29" fmla="*/ 331 h 351"/>
                    <a:gd name="T30" fmla="*/ 205 w 238"/>
                    <a:gd name="T31" fmla="*/ 351 h 351"/>
                    <a:gd name="T32" fmla="*/ 228 w 238"/>
                    <a:gd name="T33" fmla="*/ 341 h 351"/>
                    <a:gd name="T34" fmla="*/ 238 w 238"/>
                    <a:gd name="T35" fmla="*/ 319 h 351"/>
                    <a:gd name="T36" fmla="*/ 228 w 238"/>
                    <a:gd name="T37" fmla="*/ 297 h 351"/>
                    <a:gd name="T38" fmla="*/ 234 w 238"/>
                    <a:gd name="T39" fmla="*/ 274 h 351"/>
                    <a:gd name="T40" fmla="*/ 228 w 238"/>
                    <a:gd name="T41" fmla="*/ 246 h 351"/>
                    <a:gd name="T42" fmla="*/ 234 w 238"/>
                    <a:gd name="T43" fmla="*/ 213 h 351"/>
                    <a:gd name="T44" fmla="*/ 199 w 238"/>
                    <a:gd name="T45" fmla="*/ 213 h 351"/>
                    <a:gd name="T46" fmla="*/ 193 w 238"/>
                    <a:gd name="T47" fmla="*/ 185 h 351"/>
                    <a:gd name="T48" fmla="*/ 167 w 238"/>
                    <a:gd name="T49" fmla="*/ 191 h 351"/>
                    <a:gd name="T50" fmla="*/ 138 w 238"/>
                    <a:gd name="T51" fmla="*/ 134 h 351"/>
                    <a:gd name="T52" fmla="*/ 161 w 238"/>
                    <a:gd name="T53" fmla="*/ 90 h 351"/>
                    <a:gd name="T54" fmla="*/ 189 w 238"/>
                    <a:gd name="T55" fmla="*/ 73 h 351"/>
                    <a:gd name="T56" fmla="*/ 189 w 238"/>
                    <a:gd name="T57" fmla="*/ 41 h 351"/>
                    <a:gd name="T58" fmla="*/ 189 w 238"/>
                    <a:gd name="T59" fmla="*/ 41 h 35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8"/>
                    <a:gd name="T91" fmla="*/ 0 h 351"/>
                    <a:gd name="T92" fmla="*/ 238 w 238"/>
                    <a:gd name="T93" fmla="*/ 351 h 35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8" h="351">
                      <a:moveTo>
                        <a:pt x="189" y="41"/>
                      </a:moveTo>
                      <a:lnTo>
                        <a:pt x="155" y="45"/>
                      </a:lnTo>
                      <a:lnTo>
                        <a:pt x="110" y="0"/>
                      </a:lnTo>
                      <a:lnTo>
                        <a:pt x="106" y="29"/>
                      </a:lnTo>
                      <a:lnTo>
                        <a:pt x="55" y="63"/>
                      </a:lnTo>
                      <a:lnTo>
                        <a:pt x="45" y="85"/>
                      </a:lnTo>
                      <a:lnTo>
                        <a:pt x="21" y="79"/>
                      </a:lnTo>
                      <a:lnTo>
                        <a:pt x="17" y="63"/>
                      </a:lnTo>
                      <a:lnTo>
                        <a:pt x="0" y="79"/>
                      </a:lnTo>
                      <a:lnTo>
                        <a:pt x="0" y="112"/>
                      </a:lnTo>
                      <a:lnTo>
                        <a:pt x="27" y="130"/>
                      </a:lnTo>
                      <a:lnTo>
                        <a:pt x="71" y="230"/>
                      </a:lnTo>
                      <a:lnTo>
                        <a:pt x="94" y="246"/>
                      </a:lnTo>
                      <a:lnTo>
                        <a:pt x="94" y="274"/>
                      </a:lnTo>
                      <a:lnTo>
                        <a:pt x="183" y="331"/>
                      </a:lnTo>
                      <a:lnTo>
                        <a:pt x="205" y="351"/>
                      </a:lnTo>
                      <a:lnTo>
                        <a:pt x="228" y="341"/>
                      </a:lnTo>
                      <a:lnTo>
                        <a:pt x="238" y="319"/>
                      </a:lnTo>
                      <a:lnTo>
                        <a:pt x="228" y="297"/>
                      </a:lnTo>
                      <a:lnTo>
                        <a:pt x="234" y="274"/>
                      </a:lnTo>
                      <a:lnTo>
                        <a:pt x="228" y="246"/>
                      </a:lnTo>
                      <a:lnTo>
                        <a:pt x="234" y="213"/>
                      </a:lnTo>
                      <a:lnTo>
                        <a:pt x="199" y="213"/>
                      </a:lnTo>
                      <a:lnTo>
                        <a:pt x="193" y="185"/>
                      </a:lnTo>
                      <a:lnTo>
                        <a:pt x="167" y="191"/>
                      </a:lnTo>
                      <a:lnTo>
                        <a:pt x="138" y="134"/>
                      </a:lnTo>
                      <a:lnTo>
                        <a:pt x="161" y="90"/>
                      </a:lnTo>
                      <a:lnTo>
                        <a:pt x="189" y="73"/>
                      </a:lnTo>
                      <a:lnTo>
                        <a:pt x="189" y="4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9" name="Freeform 127">
                  <a:extLst>
                    <a:ext uri="{FF2B5EF4-FFF2-40B4-BE49-F238E27FC236}">
                      <a16:creationId xmlns:a16="http://schemas.microsoft.com/office/drawing/2014/main" id="{AD6950C6-7A5F-4111-924D-74492F8A4FD8}"/>
                    </a:ext>
                  </a:extLst>
                </p:cNvPr>
                <p:cNvSpPr>
                  <a:spLocks/>
                </p:cNvSpPr>
                <p:nvPr/>
              </p:nvSpPr>
              <p:spPr bwMode="auto">
                <a:xfrm>
                  <a:off x="1415" y="2572"/>
                  <a:ext cx="217" cy="256"/>
                </a:xfrm>
                <a:custGeom>
                  <a:avLst/>
                  <a:gdLst>
                    <a:gd name="T0" fmla="*/ 0 w 217"/>
                    <a:gd name="T1" fmla="*/ 61 h 256"/>
                    <a:gd name="T2" fmla="*/ 6 w 217"/>
                    <a:gd name="T3" fmla="*/ 89 h 256"/>
                    <a:gd name="T4" fmla="*/ 0 w 217"/>
                    <a:gd name="T5" fmla="*/ 112 h 256"/>
                    <a:gd name="T6" fmla="*/ 10 w 217"/>
                    <a:gd name="T7" fmla="*/ 134 h 256"/>
                    <a:gd name="T8" fmla="*/ 0 w 217"/>
                    <a:gd name="T9" fmla="*/ 156 h 256"/>
                    <a:gd name="T10" fmla="*/ 49 w 217"/>
                    <a:gd name="T11" fmla="*/ 256 h 256"/>
                    <a:gd name="T12" fmla="*/ 89 w 217"/>
                    <a:gd name="T13" fmla="*/ 240 h 256"/>
                    <a:gd name="T14" fmla="*/ 105 w 217"/>
                    <a:gd name="T15" fmla="*/ 252 h 256"/>
                    <a:gd name="T16" fmla="*/ 112 w 217"/>
                    <a:gd name="T17" fmla="*/ 233 h 256"/>
                    <a:gd name="T18" fmla="*/ 134 w 217"/>
                    <a:gd name="T19" fmla="*/ 233 h 256"/>
                    <a:gd name="T20" fmla="*/ 138 w 217"/>
                    <a:gd name="T21" fmla="*/ 195 h 256"/>
                    <a:gd name="T22" fmla="*/ 179 w 217"/>
                    <a:gd name="T23" fmla="*/ 185 h 256"/>
                    <a:gd name="T24" fmla="*/ 205 w 217"/>
                    <a:gd name="T25" fmla="*/ 189 h 256"/>
                    <a:gd name="T26" fmla="*/ 217 w 217"/>
                    <a:gd name="T27" fmla="*/ 166 h 256"/>
                    <a:gd name="T28" fmla="*/ 195 w 217"/>
                    <a:gd name="T29" fmla="*/ 122 h 256"/>
                    <a:gd name="T30" fmla="*/ 166 w 217"/>
                    <a:gd name="T31" fmla="*/ 118 h 256"/>
                    <a:gd name="T32" fmla="*/ 150 w 217"/>
                    <a:gd name="T33" fmla="*/ 73 h 256"/>
                    <a:gd name="T34" fmla="*/ 77 w 217"/>
                    <a:gd name="T35" fmla="*/ 45 h 256"/>
                    <a:gd name="T36" fmla="*/ 49 w 217"/>
                    <a:gd name="T37" fmla="*/ 0 h 256"/>
                    <a:gd name="T38" fmla="*/ 6 w 217"/>
                    <a:gd name="T39" fmla="*/ 28 h 256"/>
                    <a:gd name="T40" fmla="*/ 0 w 217"/>
                    <a:gd name="T41" fmla="*/ 61 h 256"/>
                    <a:gd name="T42" fmla="*/ 0 w 217"/>
                    <a:gd name="T43" fmla="*/ 61 h 2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7"/>
                    <a:gd name="T67" fmla="*/ 0 h 256"/>
                    <a:gd name="T68" fmla="*/ 217 w 217"/>
                    <a:gd name="T69" fmla="*/ 256 h 2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7" h="256">
                      <a:moveTo>
                        <a:pt x="0" y="61"/>
                      </a:moveTo>
                      <a:lnTo>
                        <a:pt x="6" y="89"/>
                      </a:lnTo>
                      <a:lnTo>
                        <a:pt x="0" y="112"/>
                      </a:lnTo>
                      <a:lnTo>
                        <a:pt x="10" y="134"/>
                      </a:lnTo>
                      <a:lnTo>
                        <a:pt x="0" y="156"/>
                      </a:lnTo>
                      <a:lnTo>
                        <a:pt x="49" y="256"/>
                      </a:lnTo>
                      <a:lnTo>
                        <a:pt x="89" y="240"/>
                      </a:lnTo>
                      <a:lnTo>
                        <a:pt x="105" y="252"/>
                      </a:lnTo>
                      <a:lnTo>
                        <a:pt x="112" y="233"/>
                      </a:lnTo>
                      <a:lnTo>
                        <a:pt x="134" y="233"/>
                      </a:lnTo>
                      <a:lnTo>
                        <a:pt x="138" y="195"/>
                      </a:lnTo>
                      <a:lnTo>
                        <a:pt x="179" y="185"/>
                      </a:lnTo>
                      <a:lnTo>
                        <a:pt x="205" y="189"/>
                      </a:lnTo>
                      <a:lnTo>
                        <a:pt x="217" y="166"/>
                      </a:lnTo>
                      <a:lnTo>
                        <a:pt x="195" y="122"/>
                      </a:lnTo>
                      <a:lnTo>
                        <a:pt x="166" y="118"/>
                      </a:lnTo>
                      <a:lnTo>
                        <a:pt x="150" y="73"/>
                      </a:lnTo>
                      <a:lnTo>
                        <a:pt x="77" y="45"/>
                      </a:lnTo>
                      <a:lnTo>
                        <a:pt x="49" y="0"/>
                      </a:lnTo>
                      <a:lnTo>
                        <a:pt x="6" y="28"/>
                      </a:lnTo>
                      <a:lnTo>
                        <a:pt x="0" y="6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0" name="Freeform 128">
                  <a:extLst>
                    <a:ext uri="{FF2B5EF4-FFF2-40B4-BE49-F238E27FC236}">
                      <a16:creationId xmlns:a16="http://schemas.microsoft.com/office/drawing/2014/main" id="{E0353279-896F-4511-950C-2D6A2A856055}"/>
                    </a:ext>
                  </a:extLst>
                </p:cNvPr>
                <p:cNvSpPr>
                  <a:spLocks/>
                </p:cNvSpPr>
                <p:nvPr/>
              </p:nvSpPr>
              <p:spPr bwMode="auto">
                <a:xfrm>
                  <a:off x="1392" y="2728"/>
                  <a:ext cx="189" cy="670"/>
                </a:xfrm>
                <a:custGeom>
                  <a:avLst/>
                  <a:gdLst>
                    <a:gd name="T0" fmla="*/ 17 w 189"/>
                    <a:gd name="T1" fmla="*/ 90 h 670"/>
                    <a:gd name="T2" fmla="*/ 7 w 189"/>
                    <a:gd name="T3" fmla="*/ 106 h 670"/>
                    <a:gd name="T4" fmla="*/ 17 w 189"/>
                    <a:gd name="T5" fmla="*/ 207 h 670"/>
                    <a:gd name="T6" fmla="*/ 11 w 189"/>
                    <a:gd name="T7" fmla="*/ 218 h 670"/>
                    <a:gd name="T8" fmla="*/ 23 w 189"/>
                    <a:gd name="T9" fmla="*/ 240 h 670"/>
                    <a:gd name="T10" fmla="*/ 23 w 189"/>
                    <a:gd name="T11" fmla="*/ 268 h 670"/>
                    <a:gd name="T12" fmla="*/ 33 w 189"/>
                    <a:gd name="T13" fmla="*/ 285 h 670"/>
                    <a:gd name="T14" fmla="*/ 23 w 189"/>
                    <a:gd name="T15" fmla="*/ 358 h 670"/>
                    <a:gd name="T16" fmla="*/ 17 w 189"/>
                    <a:gd name="T17" fmla="*/ 374 h 670"/>
                    <a:gd name="T18" fmla="*/ 39 w 189"/>
                    <a:gd name="T19" fmla="*/ 425 h 670"/>
                    <a:gd name="T20" fmla="*/ 33 w 189"/>
                    <a:gd name="T21" fmla="*/ 447 h 670"/>
                    <a:gd name="T22" fmla="*/ 55 w 189"/>
                    <a:gd name="T23" fmla="*/ 459 h 670"/>
                    <a:gd name="T24" fmla="*/ 68 w 189"/>
                    <a:gd name="T25" fmla="*/ 498 h 670"/>
                    <a:gd name="T26" fmla="*/ 72 w 189"/>
                    <a:gd name="T27" fmla="*/ 536 h 670"/>
                    <a:gd name="T28" fmla="*/ 55 w 189"/>
                    <a:gd name="T29" fmla="*/ 546 h 670"/>
                    <a:gd name="T30" fmla="*/ 84 w 189"/>
                    <a:gd name="T31" fmla="*/ 565 h 670"/>
                    <a:gd name="T32" fmla="*/ 68 w 189"/>
                    <a:gd name="T33" fmla="*/ 581 h 670"/>
                    <a:gd name="T34" fmla="*/ 78 w 189"/>
                    <a:gd name="T35" fmla="*/ 597 h 670"/>
                    <a:gd name="T36" fmla="*/ 84 w 189"/>
                    <a:gd name="T37" fmla="*/ 620 h 670"/>
                    <a:gd name="T38" fmla="*/ 94 w 189"/>
                    <a:gd name="T39" fmla="*/ 632 h 670"/>
                    <a:gd name="T40" fmla="*/ 100 w 189"/>
                    <a:gd name="T41" fmla="*/ 654 h 670"/>
                    <a:gd name="T42" fmla="*/ 118 w 189"/>
                    <a:gd name="T43" fmla="*/ 658 h 670"/>
                    <a:gd name="T44" fmla="*/ 118 w 189"/>
                    <a:gd name="T45" fmla="*/ 670 h 670"/>
                    <a:gd name="T46" fmla="*/ 145 w 189"/>
                    <a:gd name="T47" fmla="*/ 664 h 670"/>
                    <a:gd name="T48" fmla="*/ 161 w 189"/>
                    <a:gd name="T49" fmla="*/ 670 h 670"/>
                    <a:gd name="T50" fmla="*/ 189 w 189"/>
                    <a:gd name="T51" fmla="*/ 658 h 670"/>
                    <a:gd name="T52" fmla="*/ 128 w 189"/>
                    <a:gd name="T53" fmla="*/ 632 h 670"/>
                    <a:gd name="T54" fmla="*/ 106 w 189"/>
                    <a:gd name="T55" fmla="*/ 609 h 670"/>
                    <a:gd name="T56" fmla="*/ 112 w 189"/>
                    <a:gd name="T57" fmla="*/ 559 h 670"/>
                    <a:gd name="T58" fmla="*/ 100 w 189"/>
                    <a:gd name="T59" fmla="*/ 514 h 670"/>
                    <a:gd name="T60" fmla="*/ 72 w 189"/>
                    <a:gd name="T61" fmla="*/ 453 h 670"/>
                    <a:gd name="T62" fmla="*/ 72 w 189"/>
                    <a:gd name="T63" fmla="*/ 392 h 670"/>
                    <a:gd name="T64" fmla="*/ 55 w 189"/>
                    <a:gd name="T65" fmla="*/ 364 h 670"/>
                    <a:gd name="T66" fmla="*/ 68 w 189"/>
                    <a:gd name="T67" fmla="*/ 345 h 670"/>
                    <a:gd name="T68" fmla="*/ 61 w 189"/>
                    <a:gd name="T69" fmla="*/ 335 h 670"/>
                    <a:gd name="T70" fmla="*/ 72 w 189"/>
                    <a:gd name="T71" fmla="*/ 307 h 670"/>
                    <a:gd name="T72" fmla="*/ 45 w 189"/>
                    <a:gd name="T73" fmla="*/ 268 h 670"/>
                    <a:gd name="T74" fmla="*/ 51 w 189"/>
                    <a:gd name="T75" fmla="*/ 218 h 670"/>
                    <a:gd name="T76" fmla="*/ 68 w 189"/>
                    <a:gd name="T77" fmla="*/ 167 h 670"/>
                    <a:gd name="T78" fmla="*/ 51 w 189"/>
                    <a:gd name="T79" fmla="*/ 140 h 670"/>
                    <a:gd name="T80" fmla="*/ 72 w 189"/>
                    <a:gd name="T81" fmla="*/ 100 h 670"/>
                    <a:gd name="T82" fmla="*/ 23 w 189"/>
                    <a:gd name="T83" fmla="*/ 0 h 670"/>
                    <a:gd name="T84" fmla="*/ 0 w 189"/>
                    <a:gd name="T85" fmla="*/ 10 h 670"/>
                    <a:gd name="T86" fmla="*/ 17 w 189"/>
                    <a:gd name="T87" fmla="*/ 90 h 670"/>
                    <a:gd name="T88" fmla="*/ 17 w 189"/>
                    <a:gd name="T89" fmla="*/ 90 h 6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9"/>
                    <a:gd name="T136" fmla="*/ 0 h 670"/>
                    <a:gd name="T137" fmla="*/ 189 w 189"/>
                    <a:gd name="T138" fmla="*/ 670 h 6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9" h="670">
                      <a:moveTo>
                        <a:pt x="17" y="90"/>
                      </a:moveTo>
                      <a:lnTo>
                        <a:pt x="7" y="106"/>
                      </a:lnTo>
                      <a:lnTo>
                        <a:pt x="17" y="207"/>
                      </a:lnTo>
                      <a:lnTo>
                        <a:pt x="11" y="218"/>
                      </a:lnTo>
                      <a:lnTo>
                        <a:pt x="23" y="240"/>
                      </a:lnTo>
                      <a:lnTo>
                        <a:pt x="23" y="268"/>
                      </a:lnTo>
                      <a:lnTo>
                        <a:pt x="33" y="285"/>
                      </a:lnTo>
                      <a:lnTo>
                        <a:pt x="23" y="358"/>
                      </a:lnTo>
                      <a:lnTo>
                        <a:pt x="17" y="374"/>
                      </a:lnTo>
                      <a:lnTo>
                        <a:pt x="39" y="425"/>
                      </a:lnTo>
                      <a:lnTo>
                        <a:pt x="33" y="447"/>
                      </a:lnTo>
                      <a:lnTo>
                        <a:pt x="55" y="459"/>
                      </a:lnTo>
                      <a:lnTo>
                        <a:pt x="68" y="498"/>
                      </a:lnTo>
                      <a:lnTo>
                        <a:pt x="72" y="536"/>
                      </a:lnTo>
                      <a:lnTo>
                        <a:pt x="55" y="546"/>
                      </a:lnTo>
                      <a:lnTo>
                        <a:pt x="84" y="565"/>
                      </a:lnTo>
                      <a:lnTo>
                        <a:pt x="68" y="581"/>
                      </a:lnTo>
                      <a:lnTo>
                        <a:pt x="78" y="597"/>
                      </a:lnTo>
                      <a:lnTo>
                        <a:pt x="84" y="620"/>
                      </a:lnTo>
                      <a:lnTo>
                        <a:pt x="94" y="632"/>
                      </a:lnTo>
                      <a:lnTo>
                        <a:pt x="100" y="654"/>
                      </a:lnTo>
                      <a:lnTo>
                        <a:pt x="118" y="658"/>
                      </a:lnTo>
                      <a:lnTo>
                        <a:pt x="118" y="670"/>
                      </a:lnTo>
                      <a:lnTo>
                        <a:pt x="145" y="664"/>
                      </a:lnTo>
                      <a:lnTo>
                        <a:pt x="161" y="670"/>
                      </a:lnTo>
                      <a:lnTo>
                        <a:pt x="189" y="658"/>
                      </a:lnTo>
                      <a:lnTo>
                        <a:pt x="128" y="632"/>
                      </a:lnTo>
                      <a:lnTo>
                        <a:pt x="106" y="609"/>
                      </a:lnTo>
                      <a:lnTo>
                        <a:pt x="112" y="559"/>
                      </a:lnTo>
                      <a:lnTo>
                        <a:pt x="100" y="514"/>
                      </a:lnTo>
                      <a:lnTo>
                        <a:pt x="72" y="453"/>
                      </a:lnTo>
                      <a:lnTo>
                        <a:pt x="72" y="392"/>
                      </a:lnTo>
                      <a:lnTo>
                        <a:pt x="55" y="364"/>
                      </a:lnTo>
                      <a:lnTo>
                        <a:pt x="68" y="345"/>
                      </a:lnTo>
                      <a:lnTo>
                        <a:pt x="61" y="335"/>
                      </a:lnTo>
                      <a:lnTo>
                        <a:pt x="72" y="307"/>
                      </a:lnTo>
                      <a:lnTo>
                        <a:pt x="45" y="268"/>
                      </a:lnTo>
                      <a:lnTo>
                        <a:pt x="51" y="218"/>
                      </a:lnTo>
                      <a:lnTo>
                        <a:pt x="68" y="167"/>
                      </a:lnTo>
                      <a:lnTo>
                        <a:pt x="51" y="140"/>
                      </a:lnTo>
                      <a:lnTo>
                        <a:pt x="72" y="100"/>
                      </a:lnTo>
                      <a:lnTo>
                        <a:pt x="23" y="0"/>
                      </a:lnTo>
                      <a:lnTo>
                        <a:pt x="0" y="10"/>
                      </a:lnTo>
                      <a:lnTo>
                        <a:pt x="17" y="9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1" name="Freeform 129">
                  <a:extLst>
                    <a:ext uri="{FF2B5EF4-FFF2-40B4-BE49-F238E27FC236}">
                      <a16:creationId xmlns:a16="http://schemas.microsoft.com/office/drawing/2014/main" id="{EC9A8999-496D-4428-9D59-EA7425157845}"/>
                    </a:ext>
                  </a:extLst>
                </p:cNvPr>
                <p:cNvSpPr>
                  <a:spLocks/>
                </p:cNvSpPr>
                <p:nvPr/>
              </p:nvSpPr>
              <p:spPr bwMode="auto">
                <a:xfrm>
                  <a:off x="1425" y="3191"/>
                  <a:ext cx="22" cy="29"/>
                </a:xfrm>
                <a:custGeom>
                  <a:avLst/>
                  <a:gdLst>
                    <a:gd name="T0" fmla="*/ 6 w 22"/>
                    <a:gd name="T1" fmla="*/ 0 h 29"/>
                    <a:gd name="T2" fmla="*/ 0 w 22"/>
                    <a:gd name="T3" fmla="*/ 12 h 29"/>
                    <a:gd name="T4" fmla="*/ 12 w 22"/>
                    <a:gd name="T5" fmla="*/ 29 h 29"/>
                    <a:gd name="T6" fmla="*/ 22 w 22"/>
                    <a:gd name="T7" fmla="*/ 16 h 29"/>
                    <a:gd name="T8" fmla="*/ 6 w 22"/>
                    <a:gd name="T9" fmla="*/ 0 h 29"/>
                    <a:gd name="T10" fmla="*/ 6 w 22"/>
                    <a:gd name="T11" fmla="*/ 0 h 29"/>
                    <a:gd name="T12" fmla="*/ 0 60000 65536"/>
                    <a:gd name="T13" fmla="*/ 0 60000 65536"/>
                    <a:gd name="T14" fmla="*/ 0 60000 65536"/>
                    <a:gd name="T15" fmla="*/ 0 60000 65536"/>
                    <a:gd name="T16" fmla="*/ 0 60000 65536"/>
                    <a:gd name="T17" fmla="*/ 0 60000 65536"/>
                    <a:gd name="T18" fmla="*/ 0 w 22"/>
                    <a:gd name="T19" fmla="*/ 0 h 29"/>
                    <a:gd name="T20" fmla="*/ 22 w 2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2" h="29">
                      <a:moveTo>
                        <a:pt x="6" y="0"/>
                      </a:moveTo>
                      <a:lnTo>
                        <a:pt x="0" y="12"/>
                      </a:lnTo>
                      <a:lnTo>
                        <a:pt x="12" y="29"/>
                      </a:lnTo>
                      <a:lnTo>
                        <a:pt x="22" y="16"/>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2" name="Freeform 130">
                  <a:extLst>
                    <a:ext uri="{FF2B5EF4-FFF2-40B4-BE49-F238E27FC236}">
                      <a16:creationId xmlns:a16="http://schemas.microsoft.com/office/drawing/2014/main" id="{8A804636-21B2-47BA-9F21-215767B5CEB0}"/>
                    </a:ext>
                  </a:extLst>
                </p:cNvPr>
                <p:cNvSpPr>
                  <a:spLocks/>
                </p:cNvSpPr>
                <p:nvPr/>
              </p:nvSpPr>
              <p:spPr bwMode="auto">
                <a:xfrm>
                  <a:off x="1537" y="3382"/>
                  <a:ext cx="83" cy="55"/>
                </a:xfrm>
                <a:custGeom>
                  <a:avLst/>
                  <a:gdLst>
                    <a:gd name="T0" fmla="*/ 22 w 83"/>
                    <a:gd name="T1" fmla="*/ 26 h 55"/>
                    <a:gd name="T2" fmla="*/ 0 w 83"/>
                    <a:gd name="T3" fmla="*/ 39 h 55"/>
                    <a:gd name="T4" fmla="*/ 38 w 83"/>
                    <a:gd name="T5" fmla="*/ 45 h 55"/>
                    <a:gd name="T6" fmla="*/ 57 w 83"/>
                    <a:gd name="T7" fmla="*/ 55 h 55"/>
                    <a:gd name="T8" fmla="*/ 83 w 83"/>
                    <a:gd name="T9" fmla="*/ 55 h 55"/>
                    <a:gd name="T10" fmla="*/ 67 w 83"/>
                    <a:gd name="T11" fmla="*/ 10 h 55"/>
                    <a:gd name="T12" fmla="*/ 67 w 83"/>
                    <a:gd name="T13" fmla="*/ 0 h 55"/>
                    <a:gd name="T14" fmla="*/ 44 w 83"/>
                    <a:gd name="T15" fmla="*/ 22 h 55"/>
                    <a:gd name="T16" fmla="*/ 22 w 83"/>
                    <a:gd name="T17" fmla="*/ 26 h 55"/>
                    <a:gd name="T18" fmla="*/ 22 w 83"/>
                    <a:gd name="T19" fmla="*/ 26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3"/>
                    <a:gd name="T31" fmla="*/ 0 h 55"/>
                    <a:gd name="T32" fmla="*/ 83 w 83"/>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3" h="55">
                      <a:moveTo>
                        <a:pt x="22" y="26"/>
                      </a:moveTo>
                      <a:lnTo>
                        <a:pt x="0" y="39"/>
                      </a:lnTo>
                      <a:lnTo>
                        <a:pt x="38" y="45"/>
                      </a:lnTo>
                      <a:lnTo>
                        <a:pt x="57" y="55"/>
                      </a:lnTo>
                      <a:lnTo>
                        <a:pt x="83" y="55"/>
                      </a:lnTo>
                      <a:lnTo>
                        <a:pt x="67" y="10"/>
                      </a:lnTo>
                      <a:lnTo>
                        <a:pt x="67" y="0"/>
                      </a:lnTo>
                      <a:lnTo>
                        <a:pt x="44" y="22"/>
                      </a:lnTo>
                      <a:lnTo>
                        <a:pt x="22" y="2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3" name="Freeform 131">
                  <a:extLst>
                    <a:ext uri="{FF2B5EF4-FFF2-40B4-BE49-F238E27FC236}">
                      <a16:creationId xmlns:a16="http://schemas.microsoft.com/office/drawing/2014/main" id="{CB9952C1-7FC3-4154-985A-61D0669B77B8}"/>
                    </a:ext>
                  </a:extLst>
                </p:cNvPr>
                <p:cNvSpPr>
                  <a:spLocks/>
                </p:cNvSpPr>
                <p:nvPr/>
              </p:nvSpPr>
              <p:spPr bwMode="auto">
                <a:xfrm>
                  <a:off x="1437" y="2805"/>
                  <a:ext cx="272" cy="581"/>
                </a:xfrm>
                <a:custGeom>
                  <a:avLst/>
                  <a:gdLst>
                    <a:gd name="T0" fmla="*/ 27 w 272"/>
                    <a:gd name="T1" fmla="*/ 23 h 581"/>
                    <a:gd name="T2" fmla="*/ 6 w 272"/>
                    <a:gd name="T3" fmla="*/ 63 h 581"/>
                    <a:gd name="T4" fmla="*/ 23 w 272"/>
                    <a:gd name="T5" fmla="*/ 90 h 581"/>
                    <a:gd name="T6" fmla="*/ 6 w 272"/>
                    <a:gd name="T7" fmla="*/ 141 h 581"/>
                    <a:gd name="T8" fmla="*/ 0 w 272"/>
                    <a:gd name="T9" fmla="*/ 191 h 581"/>
                    <a:gd name="T10" fmla="*/ 27 w 272"/>
                    <a:gd name="T11" fmla="*/ 230 h 581"/>
                    <a:gd name="T12" fmla="*/ 16 w 272"/>
                    <a:gd name="T13" fmla="*/ 258 h 581"/>
                    <a:gd name="T14" fmla="*/ 23 w 272"/>
                    <a:gd name="T15" fmla="*/ 268 h 581"/>
                    <a:gd name="T16" fmla="*/ 10 w 272"/>
                    <a:gd name="T17" fmla="*/ 287 h 581"/>
                    <a:gd name="T18" fmla="*/ 27 w 272"/>
                    <a:gd name="T19" fmla="*/ 315 h 581"/>
                    <a:gd name="T20" fmla="*/ 27 w 272"/>
                    <a:gd name="T21" fmla="*/ 376 h 581"/>
                    <a:gd name="T22" fmla="*/ 55 w 272"/>
                    <a:gd name="T23" fmla="*/ 437 h 581"/>
                    <a:gd name="T24" fmla="*/ 67 w 272"/>
                    <a:gd name="T25" fmla="*/ 482 h 581"/>
                    <a:gd name="T26" fmla="*/ 61 w 272"/>
                    <a:gd name="T27" fmla="*/ 532 h 581"/>
                    <a:gd name="T28" fmla="*/ 83 w 272"/>
                    <a:gd name="T29" fmla="*/ 555 h 581"/>
                    <a:gd name="T30" fmla="*/ 144 w 272"/>
                    <a:gd name="T31" fmla="*/ 581 h 581"/>
                    <a:gd name="T32" fmla="*/ 157 w 272"/>
                    <a:gd name="T33" fmla="*/ 571 h 581"/>
                    <a:gd name="T34" fmla="*/ 138 w 272"/>
                    <a:gd name="T35" fmla="*/ 565 h 581"/>
                    <a:gd name="T36" fmla="*/ 132 w 272"/>
                    <a:gd name="T37" fmla="*/ 543 h 581"/>
                    <a:gd name="T38" fmla="*/ 144 w 272"/>
                    <a:gd name="T39" fmla="*/ 536 h 581"/>
                    <a:gd name="T40" fmla="*/ 144 w 272"/>
                    <a:gd name="T41" fmla="*/ 510 h 581"/>
                    <a:gd name="T42" fmla="*/ 161 w 272"/>
                    <a:gd name="T43" fmla="*/ 504 h 581"/>
                    <a:gd name="T44" fmla="*/ 161 w 272"/>
                    <a:gd name="T45" fmla="*/ 482 h 581"/>
                    <a:gd name="T46" fmla="*/ 128 w 272"/>
                    <a:gd name="T47" fmla="*/ 465 h 581"/>
                    <a:gd name="T48" fmla="*/ 128 w 272"/>
                    <a:gd name="T49" fmla="*/ 453 h 581"/>
                    <a:gd name="T50" fmla="*/ 144 w 272"/>
                    <a:gd name="T51" fmla="*/ 443 h 581"/>
                    <a:gd name="T52" fmla="*/ 150 w 272"/>
                    <a:gd name="T53" fmla="*/ 409 h 581"/>
                    <a:gd name="T54" fmla="*/ 144 w 272"/>
                    <a:gd name="T55" fmla="*/ 398 h 581"/>
                    <a:gd name="T56" fmla="*/ 167 w 272"/>
                    <a:gd name="T57" fmla="*/ 402 h 581"/>
                    <a:gd name="T58" fmla="*/ 167 w 272"/>
                    <a:gd name="T59" fmla="*/ 386 h 581"/>
                    <a:gd name="T60" fmla="*/ 150 w 272"/>
                    <a:gd name="T61" fmla="*/ 386 h 581"/>
                    <a:gd name="T62" fmla="*/ 138 w 272"/>
                    <a:gd name="T63" fmla="*/ 392 h 581"/>
                    <a:gd name="T64" fmla="*/ 128 w 272"/>
                    <a:gd name="T65" fmla="*/ 364 h 581"/>
                    <a:gd name="T66" fmla="*/ 173 w 272"/>
                    <a:gd name="T67" fmla="*/ 370 h 581"/>
                    <a:gd name="T68" fmla="*/ 179 w 272"/>
                    <a:gd name="T69" fmla="*/ 354 h 581"/>
                    <a:gd name="T70" fmla="*/ 167 w 272"/>
                    <a:gd name="T71" fmla="*/ 335 h 581"/>
                    <a:gd name="T72" fmla="*/ 183 w 272"/>
                    <a:gd name="T73" fmla="*/ 319 h 581"/>
                    <a:gd name="T74" fmla="*/ 228 w 272"/>
                    <a:gd name="T75" fmla="*/ 319 h 581"/>
                    <a:gd name="T76" fmla="*/ 256 w 272"/>
                    <a:gd name="T77" fmla="*/ 291 h 581"/>
                    <a:gd name="T78" fmla="*/ 244 w 272"/>
                    <a:gd name="T79" fmla="*/ 275 h 581"/>
                    <a:gd name="T80" fmla="*/ 244 w 272"/>
                    <a:gd name="T81" fmla="*/ 264 h 581"/>
                    <a:gd name="T82" fmla="*/ 211 w 272"/>
                    <a:gd name="T83" fmla="*/ 242 h 581"/>
                    <a:gd name="T84" fmla="*/ 222 w 272"/>
                    <a:gd name="T85" fmla="*/ 230 h 581"/>
                    <a:gd name="T86" fmla="*/ 217 w 272"/>
                    <a:gd name="T87" fmla="*/ 181 h 581"/>
                    <a:gd name="T88" fmla="*/ 228 w 272"/>
                    <a:gd name="T89" fmla="*/ 157 h 581"/>
                    <a:gd name="T90" fmla="*/ 228 w 272"/>
                    <a:gd name="T91" fmla="*/ 147 h 581"/>
                    <a:gd name="T92" fmla="*/ 272 w 272"/>
                    <a:gd name="T93" fmla="*/ 114 h 581"/>
                    <a:gd name="T94" fmla="*/ 272 w 272"/>
                    <a:gd name="T95" fmla="*/ 74 h 581"/>
                    <a:gd name="T96" fmla="*/ 256 w 272"/>
                    <a:gd name="T97" fmla="*/ 74 h 581"/>
                    <a:gd name="T98" fmla="*/ 256 w 272"/>
                    <a:gd name="T99" fmla="*/ 90 h 581"/>
                    <a:gd name="T100" fmla="*/ 234 w 272"/>
                    <a:gd name="T101" fmla="*/ 108 h 581"/>
                    <a:gd name="T102" fmla="*/ 199 w 272"/>
                    <a:gd name="T103" fmla="*/ 102 h 581"/>
                    <a:gd name="T104" fmla="*/ 183 w 272"/>
                    <a:gd name="T105" fmla="*/ 90 h 581"/>
                    <a:gd name="T106" fmla="*/ 199 w 272"/>
                    <a:gd name="T107" fmla="*/ 63 h 581"/>
                    <a:gd name="T108" fmla="*/ 138 w 272"/>
                    <a:gd name="T109" fmla="*/ 41 h 581"/>
                    <a:gd name="T110" fmla="*/ 112 w 272"/>
                    <a:gd name="T111" fmla="*/ 0 h 581"/>
                    <a:gd name="T112" fmla="*/ 90 w 272"/>
                    <a:gd name="T113" fmla="*/ 0 h 581"/>
                    <a:gd name="T114" fmla="*/ 83 w 272"/>
                    <a:gd name="T115" fmla="*/ 19 h 581"/>
                    <a:gd name="T116" fmla="*/ 67 w 272"/>
                    <a:gd name="T117" fmla="*/ 7 h 581"/>
                    <a:gd name="T118" fmla="*/ 27 w 272"/>
                    <a:gd name="T119" fmla="*/ 23 h 581"/>
                    <a:gd name="T120" fmla="*/ 27 w 272"/>
                    <a:gd name="T121" fmla="*/ 23 h 58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2"/>
                    <a:gd name="T184" fmla="*/ 0 h 581"/>
                    <a:gd name="T185" fmla="*/ 272 w 272"/>
                    <a:gd name="T186" fmla="*/ 581 h 58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2" h="581">
                      <a:moveTo>
                        <a:pt x="27" y="23"/>
                      </a:moveTo>
                      <a:lnTo>
                        <a:pt x="6" y="63"/>
                      </a:lnTo>
                      <a:lnTo>
                        <a:pt x="23" y="90"/>
                      </a:lnTo>
                      <a:lnTo>
                        <a:pt x="6" y="141"/>
                      </a:lnTo>
                      <a:lnTo>
                        <a:pt x="0" y="191"/>
                      </a:lnTo>
                      <a:lnTo>
                        <a:pt x="27" y="230"/>
                      </a:lnTo>
                      <a:lnTo>
                        <a:pt x="16" y="258"/>
                      </a:lnTo>
                      <a:lnTo>
                        <a:pt x="23" y="268"/>
                      </a:lnTo>
                      <a:lnTo>
                        <a:pt x="10" y="287"/>
                      </a:lnTo>
                      <a:lnTo>
                        <a:pt x="27" y="315"/>
                      </a:lnTo>
                      <a:lnTo>
                        <a:pt x="27" y="376"/>
                      </a:lnTo>
                      <a:lnTo>
                        <a:pt x="55" y="437"/>
                      </a:lnTo>
                      <a:lnTo>
                        <a:pt x="67" y="482"/>
                      </a:lnTo>
                      <a:lnTo>
                        <a:pt x="61" y="532"/>
                      </a:lnTo>
                      <a:lnTo>
                        <a:pt x="83" y="555"/>
                      </a:lnTo>
                      <a:lnTo>
                        <a:pt x="144" y="581"/>
                      </a:lnTo>
                      <a:lnTo>
                        <a:pt x="157" y="571"/>
                      </a:lnTo>
                      <a:lnTo>
                        <a:pt x="138" y="565"/>
                      </a:lnTo>
                      <a:lnTo>
                        <a:pt x="132" y="543"/>
                      </a:lnTo>
                      <a:lnTo>
                        <a:pt x="144" y="536"/>
                      </a:lnTo>
                      <a:lnTo>
                        <a:pt x="144" y="510"/>
                      </a:lnTo>
                      <a:lnTo>
                        <a:pt x="161" y="504"/>
                      </a:lnTo>
                      <a:lnTo>
                        <a:pt x="161" y="482"/>
                      </a:lnTo>
                      <a:lnTo>
                        <a:pt x="128" y="465"/>
                      </a:lnTo>
                      <a:lnTo>
                        <a:pt x="128" y="453"/>
                      </a:lnTo>
                      <a:lnTo>
                        <a:pt x="144" y="443"/>
                      </a:lnTo>
                      <a:lnTo>
                        <a:pt x="150" y="409"/>
                      </a:lnTo>
                      <a:lnTo>
                        <a:pt x="144" y="398"/>
                      </a:lnTo>
                      <a:lnTo>
                        <a:pt x="167" y="402"/>
                      </a:lnTo>
                      <a:lnTo>
                        <a:pt x="167" y="386"/>
                      </a:lnTo>
                      <a:lnTo>
                        <a:pt x="150" y="386"/>
                      </a:lnTo>
                      <a:lnTo>
                        <a:pt x="138" y="392"/>
                      </a:lnTo>
                      <a:lnTo>
                        <a:pt x="128" y="364"/>
                      </a:lnTo>
                      <a:lnTo>
                        <a:pt x="173" y="370"/>
                      </a:lnTo>
                      <a:lnTo>
                        <a:pt x="179" y="354"/>
                      </a:lnTo>
                      <a:lnTo>
                        <a:pt x="167" y="335"/>
                      </a:lnTo>
                      <a:lnTo>
                        <a:pt x="183" y="319"/>
                      </a:lnTo>
                      <a:lnTo>
                        <a:pt x="228" y="319"/>
                      </a:lnTo>
                      <a:lnTo>
                        <a:pt x="256" y="291"/>
                      </a:lnTo>
                      <a:lnTo>
                        <a:pt x="244" y="275"/>
                      </a:lnTo>
                      <a:lnTo>
                        <a:pt x="244" y="264"/>
                      </a:lnTo>
                      <a:lnTo>
                        <a:pt x="211" y="242"/>
                      </a:lnTo>
                      <a:lnTo>
                        <a:pt x="222" y="230"/>
                      </a:lnTo>
                      <a:lnTo>
                        <a:pt x="217" y="181"/>
                      </a:lnTo>
                      <a:lnTo>
                        <a:pt x="228" y="157"/>
                      </a:lnTo>
                      <a:lnTo>
                        <a:pt x="228" y="147"/>
                      </a:lnTo>
                      <a:lnTo>
                        <a:pt x="272" y="114"/>
                      </a:lnTo>
                      <a:lnTo>
                        <a:pt x="272" y="74"/>
                      </a:lnTo>
                      <a:lnTo>
                        <a:pt x="256" y="74"/>
                      </a:lnTo>
                      <a:lnTo>
                        <a:pt x="256" y="90"/>
                      </a:lnTo>
                      <a:lnTo>
                        <a:pt x="234" y="108"/>
                      </a:lnTo>
                      <a:lnTo>
                        <a:pt x="199" y="102"/>
                      </a:lnTo>
                      <a:lnTo>
                        <a:pt x="183" y="90"/>
                      </a:lnTo>
                      <a:lnTo>
                        <a:pt x="199" y="63"/>
                      </a:lnTo>
                      <a:lnTo>
                        <a:pt x="138" y="41"/>
                      </a:lnTo>
                      <a:lnTo>
                        <a:pt x="112" y="0"/>
                      </a:lnTo>
                      <a:lnTo>
                        <a:pt x="90" y="0"/>
                      </a:lnTo>
                      <a:lnTo>
                        <a:pt x="83" y="19"/>
                      </a:lnTo>
                      <a:lnTo>
                        <a:pt x="67" y="7"/>
                      </a:lnTo>
                      <a:lnTo>
                        <a:pt x="27"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4" name="Freeform 132">
                  <a:extLst>
                    <a:ext uri="{FF2B5EF4-FFF2-40B4-BE49-F238E27FC236}">
                      <a16:creationId xmlns:a16="http://schemas.microsoft.com/office/drawing/2014/main" id="{666DE28E-B7DD-46B0-833D-8926294FA168}"/>
                    </a:ext>
                  </a:extLst>
                </p:cNvPr>
                <p:cNvSpPr>
                  <a:spLocks/>
                </p:cNvSpPr>
                <p:nvPr/>
              </p:nvSpPr>
              <p:spPr bwMode="auto">
                <a:xfrm>
                  <a:off x="1604" y="3392"/>
                  <a:ext cx="61" cy="45"/>
                </a:xfrm>
                <a:custGeom>
                  <a:avLst/>
                  <a:gdLst>
                    <a:gd name="T0" fmla="*/ 0 w 61"/>
                    <a:gd name="T1" fmla="*/ 0 h 45"/>
                    <a:gd name="T2" fmla="*/ 16 w 61"/>
                    <a:gd name="T3" fmla="*/ 45 h 45"/>
                    <a:gd name="T4" fmla="*/ 61 w 61"/>
                    <a:gd name="T5" fmla="*/ 39 h 45"/>
                    <a:gd name="T6" fmla="*/ 0 w 61"/>
                    <a:gd name="T7" fmla="*/ 0 h 45"/>
                    <a:gd name="T8" fmla="*/ 0 w 61"/>
                    <a:gd name="T9" fmla="*/ 0 h 45"/>
                    <a:gd name="T10" fmla="*/ 0 60000 65536"/>
                    <a:gd name="T11" fmla="*/ 0 60000 65536"/>
                    <a:gd name="T12" fmla="*/ 0 60000 65536"/>
                    <a:gd name="T13" fmla="*/ 0 60000 65536"/>
                    <a:gd name="T14" fmla="*/ 0 60000 65536"/>
                    <a:gd name="T15" fmla="*/ 0 w 61"/>
                    <a:gd name="T16" fmla="*/ 0 h 45"/>
                    <a:gd name="T17" fmla="*/ 61 w 61"/>
                    <a:gd name="T18" fmla="*/ 45 h 45"/>
                  </a:gdLst>
                  <a:ahLst/>
                  <a:cxnLst>
                    <a:cxn ang="T10">
                      <a:pos x="T0" y="T1"/>
                    </a:cxn>
                    <a:cxn ang="T11">
                      <a:pos x="T2" y="T3"/>
                    </a:cxn>
                    <a:cxn ang="T12">
                      <a:pos x="T4" y="T5"/>
                    </a:cxn>
                    <a:cxn ang="T13">
                      <a:pos x="T6" y="T7"/>
                    </a:cxn>
                    <a:cxn ang="T14">
                      <a:pos x="T8" y="T9"/>
                    </a:cxn>
                  </a:cxnLst>
                  <a:rect l="T15" t="T16" r="T17" b="T18"/>
                  <a:pathLst>
                    <a:path w="61" h="45">
                      <a:moveTo>
                        <a:pt x="0" y="0"/>
                      </a:moveTo>
                      <a:lnTo>
                        <a:pt x="16" y="45"/>
                      </a:lnTo>
                      <a:lnTo>
                        <a:pt x="61" y="39"/>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5" name="Freeform 133">
                  <a:extLst>
                    <a:ext uri="{FF2B5EF4-FFF2-40B4-BE49-F238E27FC236}">
                      <a16:creationId xmlns:a16="http://schemas.microsoft.com/office/drawing/2014/main" id="{37E83F26-AB89-4383-83BA-432FA8CD7389}"/>
                    </a:ext>
                  </a:extLst>
                </p:cNvPr>
                <p:cNvSpPr>
                  <a:spLocks/>
                </p:cNvSpPr>
                <p:nvPr/>
              </p:nvSpPr>
              <p:spPr bwMode="auto">
                <a:xfrm>
                  <a:off x="1325" y="2288"/>
                  <a:ext cx="685" cy="725"/>
                </a:xfrm>
                <a:custGeom>
                  <a:avLst/>
                  <a:gdLst>
                    <a:gd name="T0" fmla="*/ 78 w 685"/>
                    <a:gd name="T1" fmla="*/ 83 h 725"/>
                    <a:gd name="T2" fmla="*/ 74 w 685"/>
                    <a:gd name="T3" fmla="*/ 117 h 725"/>
                    <a:gd name="T4" fmla="*/ 51 w 685"/>
                    <a:gd name="T5" fmla="*/ 172 h 725"/>
                    <a:gd name="T6" fmla="*/ 0 w 685"/>
                    <a:gd name="T7" fmla="*/ 233 h 725"/>
                    <a:gd name="T8" fmla="*/ 55 w 685"/>
                    <a:gd name="T9" fmla="*/ 284 h 725"/>
                    <a:gd name="T10" fmla="*/ 96 w 685"/>
                    <a:gd name="T11" fmla="*/ 312 h 725"/>
                    <a:gd name="T12" fmla="*/ 167 w 685"/>
                    <a:gd name="T13" fmla="*/ 329 h 725"/>
                    <a:gd name="T14" fmla="*/ 256 w 685"/>
                    <a:gd name="T15" fmla="*/ 402 h 725"/>
                    <a:gd name="T16" fmla="*/ 307 w 685"/>
                    <a:gd name="T17" fmla="*/ 450 h 725"/>
                    <a:gd name="T18" fmla="*/ 307 w 685"/>
                    <a:gd name="T19" fmla="*/ 491 h 725"/>
                    <a:gd name="T20" fmla="*/ 346 w 685"/>
                    <a:gd name="T21" fmla="*/ 540 h 725"/>
                    <a:gd name="T22" fmla="*/ 368 w 685"/>
                    <a:gd name="T23" fmla="*/ 591 h 725"/>
                    <a:gd name="T24" fmla="*/ 384 w 685"/>
                    <a:gd name="T25" fmla="*/ 631 h 725"/>
                    <a:gd name="T26" fmla="*/ 340 w 685"/>
                    <a:gd name="T27" fmla="*/ 674 h 725"/>
                    <a:gd name="T28" fmla="*/ 451 w 685"/>
                    <a:gd name="T29" fmla="*/ 658 h 725"/>
                    <a:gd name="T30" fmla="*/ 461 w 685"/>
                    <a:gd name="T31" fmla="*/ 597 h 725"/>
                    <a:gd name="T32" fmla="*/ 579 w 685"/>
                    <a:gd name="T33" fmla="*/ 536 h 725"/>
                    <a:gd name="T34" fmla="*/ 612 w 685"/>
                    <a:gd name="T35" fmla="*/ 446 h 725"/>
                    <a:gd name="T36" fmla="*/ 612 w 685"/>
                    <a:gd name="T37" fmla="*/ 351 h 725"/>
                    <a:gd name="T38" fmla="*/ 640 w 685"/>
                    <a:gd name="T39" fmla="*/ 318 h 725"/>
                    <a:gd name="T40" fmla="*/ 685 w 685"/>
                    <a:gd name="T41" fmla="*/ 233 h 725"/>
                    <a:gd name="T42" fmla="*/ 646 w 685"/>
                    <a:gd name="T43" fmla="*/ 189 h 725"/>
                    <a:gd name="T44" fmla="*/ 528 w 685"/>
                    <a:gd name="T45" fmla="*/ 144 h 725"/>
                    <a:gd name="T46" fmla="*/ 518 w 685"/>
                    <a:gd name="T47" fmla="*/ 134 h 725"/>
                    <a:gd name="T48" fmla="*/ 474 w 685"/>
                    <a:gd name="T49" fmla="*/ 117 h 725"/>
                    <a:gd name="T50" fmla="*/ 435 w 685"/>
                    <a:gd name="T51" fmla="*/ 134 h 725"/>
                    <a:gd name="T52" fmla="*/ 435 w 685"/>
                    <a:gd name="T53" fmla="*/ 122 h 725"/>
                    <a:gd name="T54" fmla="*/ 413 w 685"/>
                    <a:gd name="T55" fmla="*/ 95 h 725"/>
                    <a:gd name="T56" fmla="*/ 374 w 685"/>
                    <a:gd name="T57" fmla="*/ 122 h 725"/>
                    <a:gd name="T58" fmla="*/ 394 w 685"/>
                    <a:gd name="T59" fmla="*/ 16 h 725"/>
                    <a:gd name="T60" fmla="*/ 340 w 685"/>
                    <a:gd name="T61" fmla="*/ 44 h 725"/>
                    <a:gd name="T62" fmla="*/ 240 w 685"/>
                    <a:gd name="T63" fmla="*/ 44 h 725"/>
                    <a:gd name="T64" fmla="*/ 234 w 685"/>
                    <a:gd name="T65" fmla="*/ 0 h 725"/>
                    <a:gd name="T66" fmla="*/ 157 w 685"/>
                    <a:gd name="T67" fmla="*/ 16 h 725"/>
                    <a:gd name="T68" fmla="*/ 139 w 685"/>
                    <a:gd name="T69" fmla="*/ 83 h 725"/>
                    <a:gd name="T70" fmla="*/ 74 w 685"/>
                    <a:gd name="T71" fmla="*/ 73 h 7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5"/>
                    <a:gd name="T109" fmla="*/ 0 h 725"/>
                    <a:gd name="T110" fmla="*/ 685 w 685"/>
                    <a:gd name="T111" fmla="*/ 725 h 7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5" h="725">
                      <a:moveTo>
                        <a:pt x="74" y="73"/>
                      </a:moveTo>
                      <a:lnTo>
                        <a:pt x="78" y="83"/>
                      </a:lnTo>
                      <a:lnTo>
                        <a:pt x="55" y="95"/>
                      </a:lnTo>
                      <a:lnTo>
                        <a:pt x="74" y="117"/>
                      </a:lnTo>
                      <a:lnTo>
                        <a:pt x="67" y="178"/>
                      </a:lnTo>
                      <a:lnTo>
                        <a:pt x="51" y="172"/>
                      </a:lnTo>
                      <a:lnTo>
                        <a:pt x="23" y="189"/>
                      </a:lnTo>
                      <a:lnTo>
                        <a:pt x="0" y="233"/>
                      </a:lnTo>
                      <a:lnTo>
                        <a:pt x="29" y="290"/>
                      </a:lnTo>
                      <a:lnTo>
                        <a:pt x="55" y="284"/>
                      </a:lnTo>
                      <a:lnTo>
                        <a:pt x="61" y="312"/>
                      </a:lnTo>
                      <a:lnTo>
                        <a:pt x="96" y="312"/>
                      </a:lnTo>
                      <a:lnTo>
                        <a:pt x="139" y="284"/>
                      </a:lnTo>
                      <a:lnTo>
                        <a:pt x="167" y="329"/>
                      </a:lnTo>
                      <a:lnTo>
                        <a:pt x="240" y="357"/>
                      </a:lnTo>
                      <a:lnTo>
                        <a:pt x="256" y="402"/>
                      </a:lnTo>
                      <a:lnTo>
                        <a:pt x="285" y="406"/>
                      </a:lnTo>
                      <a:lnTo>
                        <a:pt x="307" y="450"/>
                      </a:lnTo>
                      <a:lnTo>
                        <a:pt x="295" y="473"/>
                      </a:lnTo>
                      <a:lnTo>
                        <a:pt x="307" y="491"/>
                      </a:lnTo>
                      <a:lnTo>
                        <a:pt x="307" y="513"/>
                      </a:lnTo>
                      <a:lnTo>
                        <a:pt x="346" y="540"/>
                      </a:lnTo>
                      <a:lnTo>
                        <a:pt x="362" y="546"/>
                      </a:lnTo>
                      <a:lnTo>
                        <a:pt x="368" y="591"/>
                      </a:lnTo>
                      <a:lnTo>
                        <a:pt x="384" y="591"/>
                      </a:lnTo>
                      <a:lnTo>
                        <a:pt x="384" y="631"/>
                      </a:lnTo>
                      <a:lnTo>
                        <a:pt x="340" y="664"/>
                      </a:lnTo>
                      <a:lnTo>
                        <a:pt x="340" y="674"/>
                      </a:lnTo>
                      <a:lnTo>
                        <a:pt x="423" y="725"/>
                      </a:lnTo>
                      <a:lnTo>
                        <a:pt x="451" y="658"/>
                      </a:lnTo>
                      <a:lnTo>
                        <a:pt x="474" y="641"/>
                      </a:lnTo>
                      <a:lnTo>
                        <a:pt x="461" y="597"/>
                      </a:lnTo>
                      <a:lnTo>
                        <a:pt x="518" y="552"/>
                      </a:lnTo>
                      <a:lnTo>
                        <a:pt x="579" y="536"/>
                      </a:lnTo>
                      <a:lnTo>
                        <a:pt x="612" y="463"/>
                      </a:lnTo>
                      <a:lnTo>
                        <a:pt x="612" y="446"/>
                      </a:lnTo>
                      <a:lnTo>
                        <a:pt x="624" y="434"/>
                      </a:lnTo>
                      <a:lnTo>
                        <a:pt x="612" y="351"/>
                      </a:lnTo>
                      <a:lnTo>
                        <a:pt x="640" y="339"/>
                      </a:lnTo>
                      <a:lnTo>
                        <a:pt x="640" y="318"/>
                      </a:lnTo>
                      <a:lnTo>
                        <a:pt x="679" y="272"/>
                      </a:lnTo>
                      <a:lnTo>
                        <a:pt x="685" y="233"/>
                      </a:lnTo>
                      <a:lnTo>
                        <a:pt x="669" y="189"/>
                      </a:lnTo>
                      <a:lnTo>
                        <a:pt x="646" y="189"/>
                      </a:lnTo>
                      <a:lnTo>
                        <a:pt x="606" y="150"/>
                      </a:lnTo>
                      <a:lnTo>
                        <a:pt x="528" y="144"/>
                      </a:lnTo>
                      <a:lnTo>
                        <a:pt x="518" y="156"/>
                      </a:lnTo>
                      <a:lnTo>
                        <a:pt x="518" y="134"/>
                      </a:lnTo>
                      <a:lnTo>
                        <a:pt x="490" y="117"/>
                      </a:lnTo>
                      <a:lnTo>
                        <a:pt x="474" y="117"/>
                      </a:lnTo>
                      <a:lnTo>
                        <a:pt x="457" y="105"/>
                      </a:lnTo>
                      <a:lnTo>
                        <a:pt x="435" y="134"/>
                      </a:lnTo>
                      <a:lnTo>
                        <a:pt x="407" y="128"/>
                      </a:lnTo>
                      <a:lnTo>
                        <a:pt x="435" y="122"/>
                      </a:lnTo>
                      <a:lnTo>
                        <a:pt x="451" y="99"/>
                      </a:lnTo>
                      <a:lnTo>
                        <a:pt x="413" y="95"/>
                      </a:lnTo>
                      <a:lnTo>
                        <a:pt x="394" y="117"/>
                      </a:lnTo>
                      <a:lnTo>
                        <a:pt x="374" y="122"/>
                      </a:lnTo>
                      <a:lnTo>
                        <a:pt x="423" y="73"/>
                      </a:lnTo>
                      <a:lnTo>
                        <a:pt x="394" y="16"/>
                      </a:lnTo>
                      <a:lnTo>
                        <a:pt x="368" y="50"/>
                      </a:lnTo>
                      <a:lnTo>
                        <a:pt x="340" y="44"/>
                      </a:lnTo>
                      <a:lnTo>
                        <a:pt x="262" y="67"/>
                      </a:lnTo>
                      <a:lnTo>
                        <a:pt x="240" y="44"/>
                      </a:lnTo>
                      <a:lnTo>
                        <a:pt x="250" y="22"/>
                      </a:lnTo>
                      <a:lnTo>
                        <a:pt x="234" y="0"/>
                      </a:lnTo>
                      <a:lnTo>
                        <a:pt x="195" y="28"/>
                      </a:lnTo>
                      <a:lnTo>
                        <a:pt x="157" y="16"/>
                      </a:lnTo>
                      <a:lnTo>
                        <a:pt x="173" y="61"/>
                      </a:lnTo>
                      <a:lnTo>
                        <a:pt x="139" y="83"/>
                      </a:lnTo>
                      <a:lnTo>
                        <a:pt x="112" y="61"/>
                      </a:lnTo>
                      <a:lnTo>
                        <a:pt x="74" y="73"/>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6" name="Freeform 134">
                  <a:extLst>
                    <a:ext uri="{FF2B5EF4-FFF2-40B4-BE49-F238E27FC236}">
                      <a16:creationId xmlns:a16="http://schemas.microsoft.com/office/drawing/2014/main" id="{C6FA5714-F606-4C77-BF1A-9283A0D4868C}"/>
                    </a:ext>
                  </a:extLst>
                </p:cNvPr>
                <p:cNvSpPr>
                  <a:spLocks/>
                </p:cNvSpPr>
                <p:nvPr/>
              </p:nvSpPr>
              <p:spPr bwMode="auto">
                <a:xfrm>
                  <a:off x="1654" y="2962"/>
                  <a:ext cx="94" cy="95"/>
                </a:xfrm>
                <a:custGeom>
                  <a:avLst/>
                  <a:gdLst>
                    <a:gd name="T0" fmla="*/ 94 w 94"/>
                    <a:gd name="T1" fmla="*/ 51 h 95"/>
                    <a:gd name="T2" fmla="*/ 11 w 94"/>
                    <a:gd name="T3" fmla="*/ 0 h 95"/>
                    <a:gd name="T4" fmla="*/ 0 w 94"/>
                    <a:gd name="T5" fmla="*/ 24 h 95"/>
                    <a:gd name="T6" fmla="*/ 5 w 94"/>
                    <a:gd name="T7" fmla="*/ 73 h 95"/>
                    <a:gd name="T8" fmla="*/ 27 w 94"/>
                    <a:gd name="T9" fmla="*/ 95 h 95"/>
                    <a:gd name="T10" fmla="*/ 65 w 94"/>
                    <a:gd name="T11" fmla="*/ 85 h 95"/>
                    <a:gd name="T12" fmla="*/ 94 w 94"/>
                    <a:gd name="T13" fmla="*/ 51 h 95"/>
                    <a:gd name="T14" fmla="*/ 94 w 94"/>
                    <a:gd name="T15" fmla="*/ 51 h 95"/>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95"/>
                    <a:gd name="T26" fmla="*/ 94 w 94"/>
                    <a:gd name="T27" fmla="*/ 95 h 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95">
                      <a:moveTo>
                        <a:pt x="94" y="51"/>
                      </a:moveTo>
                      <a:lnTo>
                        <a:pt x="11" y="0"/>
                      </a:lnTo>
                      <a:lnTo>
                        <a:pt x="0" y="24"/>
                      </a:lnTo>
                      <a:lnTo>
                        <a:pt x="5" y="73"/>
                      </a:lnTo>
                      <a:lnTo>
                        <a:pt x="27" y="95"/>
                      </a:lnTo>
                      <a:lnTo>
                        <a:pt x="65" y="85"/>
                      </a:lnTo>
                      <a:lnTo>
                        <a:pt x="94" y="5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7" name="Freeform 135">
                  <a:extLst>
                    <a:ext uri="{FF2B5EF4-FFF2-40B4-BE49-F238E27FC236}">
                      <a16:creationId xmlns:a16="http://schemas.microsoft.com/office/drawing/2014/main" id="{AF3FAB80-0DF4-46A0-BED3-97D5269F40D5}"/>
                    </a:ext>
                  </a:extLst>
                </p:cNvPr>
                <p:cNvSpPr>
                  <a:spLocks/>
                </p:cNvSpPr>
                <p:nvPr/>
              </p:nvSpPr>
              <p:spPr bwMode="auto">
                <a:xfrm>
                  <a:off x="1549" y="2757"/>
                  <a:ext cx="144" cy="156"/>
                </a:xfrm>
                <a:custGeom>
                  <a:avLst/>
                  <a:gdLst>
                    <a:gd name="T0" fmla="*/ 138 w 144"/>
                    <a:gd name="T1" fmla="*/ 77 h 156"/>
                    <a:gd name="T2" fmla="*/ 122 w 144"/>
                    <a:gd name="T3" fmla="*/ 71 h 156"/>
                    <a:gd name="T4" fmla="*/ 83 w 144"/>
                    <a:gd name="T5" fmla="*/ 44 h 156"/>
                    <a:gd name="T6" fmla="*/ 83 w 144"/>
                    <a:gd name="T7" fmla="*/ 22 h 156"/>
                    <a:gd name="T8" fmla="*/ 71 w 144"/>
                    <a:gd name="T9" fmla="*/ 4 h 156"/>
                    <a:gd name="T10" fmla="*/ 45 w 144"/>
                    <a:gd name="T11" fmla="*/ 0 h 156"/>
                    <a:gd name="T12" fmla="*/ 4 w 144"/>
                    <a:gd name="T13" fmla="*/ 10 h 156"/>
                    <a:gd name="T14" fmla="*/ 0 w 144"/>
                    <a:gd name="T15" fmla="*/ 48 h 156"/>
                    <a:gd name="T16" fmla="*/ 26 w 144"/>
                    <a:gd name="T17" fmla="*/ 89 h 156"/>
                    <a:gd name="T18" fmla="*/ 87 w 144"/>
                    <a:gd name="T19" fmla="*/ 111 h 156"/>
                    <a:gd name="T20" fmla="*/ 71 w 144"/>
                    <a:gd name="T21" fmla="*/ 138 h 156"/>
                    <a:gd name="T22" fmla="*/ 87 w 144"/>
                    <a:gd name="T23" fmla="*/ 150 h 156"/>
                    <a:gd name="T24" fmla="*/ 122 w 144"/>
                    <a:gd name="T25" fmla="*/ 156 h 156"/>
                    <a:gd name="T26" fmla="*/ 144 w 144"/>
                    <a:gd name="T27" fmla="*/ 138 h 156"/>
                    <a:gd name="T28" fmla="*/ 144 w 144"/>
                    <a:gd name="T29" fmla="*/ 122 h 156"/>
                    <a:gd name="T30" fmla="*/ 138 w 144"/>
                    <a:gd name="T31" fmla="*/ 77 h 156"/>
                    <a:gd name="T32" fmla="*/ 138 w 144"/>
                    <a:gd name="T33" fmla="*/ 77 h 1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4"/>
                    <a:gd name="T52" fmla="*/ 0 h 156"/>
                    <a:gd name="T53" fmla="*/ 144 w 144"/>
                    <a:gd name="T54" fmla="*/ 156 h 1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4" h="156">
                      <a:moveTo>
                        <a:pt x="138" y="77"/>
                      </a:moveTo>
                      <a:lnTo>
                        <a:pt x="122" y="71"/>
                      </a:lnTo>
                      <a:lnTo>
                        <a:pt x="83" y="44"/>
                      </a:lnTo>
                      <a:lnTo>
                        <a:pt x="83" y="22"/>
                      </a:lnTo>
                      <a:lnTo>
                        <a:pt x="71" y="4"/>
                      </a:lnTo>
                      <a:lnTo>
                        <a:pt x="45" y="0"/>
                      </a:lnTo>
                      <a:lnTo>
                        <a:pt x="4" y="10"/>
                      </a:lnTo>
                      <a:lnTo>
                        <a:pt x="0" y="48"/>
                      </a:lnTo>
                      <a:lnTo>
                        <a:pt x="26" y="89"/>
                      </a:lnTo>
                      <a:lnTo>
                        <a:pt x="87" y="111"/>
                      </a:lnTo>
                      <a:lnTo>
                        <a:pt x="71" y="138"/>
                      </a:lnTo>
                      <a:lnTo>
                        <a:pt x="87" y="150"/>
                      </a:lnTo>
                      <a:lnTo>
                        <a:pt x="122" y="156"/>
                      </a:lnTo>
                      <a:lnTo>
                        <a:pt x="144" y="138"/>
                      </a:lnTo>
                      <a:lnTo>
                        <a:pt x="144" y="122"/>
                      </a:lnTo>
                      <a:lnTo>
                        <a:pt x="138" y="7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8" name="Freeform 136">
                  <a:extLst>
                    <a:ext uri="{FF2B5EF4-FFF2-40B4-BE49-F238E27FC236}">
                      <a16:creationId xmlns:a16="http://schemas.microsoft.com/office/drawing/2014/main" id="{3A5F1FDD-0E39-43FE-8113-9EA0FBC45633}"/>
                    </a:ext>
                  </a:extLst>
                </p:cNvPr>
                <p:cNvSpPr>
                  <a:spLocks/>
                </p:cNvSpPr>
                <p:nvPr/>
              </p:nvSpPr>
              <p:spPr bwMode="auto">
                <a:xfrm>
                  <a:off x="1342" y="2160"/>
                  <a:ext cx="223" cy="211"/>
                </a:xfrm>
                <a:custGeom>
                  <a:avLst/>
                  <a:gdLst>
                    <a:gd name="T0" fmla="*/ 144 w 223"/>
                    <a:gd name="T1" fmla="*/ 22 h 211"/>
                    <a:gd name="T2" fmla="*/ 150 w 223"/>
                    <a:gd name="T3" fmla="*/ 28 h 211"/>
                    <a:gd name="T4" fmla="*/ 134 w 223"/>
                    <a:gd name="T5" fmla="*/ 38 h 211"/>
                    <a:gd name="T6" fmla="*/ 118 w 223"/>
                    <a:gd name="T7" fmla="*/ 28 h 211"/>
                    <a:gd name="T8" fmla="*/ 79 w 223"/>
                    <a:gd name="T9" fmla="*/ 28 h 211"/>
                    <a:gd name="T10" fmla="*/ 73 w 223"/>
                    <a:gd name="T11" fmla="*/ 10 h 211"/>
                    <a:gd name="T12" fmla="*/ 44 w 223"/>
                    <a:gd name="T13" fmla="*/ 0 h 211"/>
                    <a:gd name="T14" fmla="*/ 44 w 223"/>
                    <a:gd name="T15" fmla="*/ 10 h 211"/>
                    <a:gd name="T16" fmla="*/ 34 w 223"/>
                    <a:gd name="T17" fmla="*/ 22 h 211"/>
                    <a:gd name="T18" fmla="*/ 38 w 223"/>
                    <a:gd name="T19" fmla="*/ 61 h 211"/>
                    <a:gd name="T20" fmla="*/ 18 w 223"/>
                    <a:gd name="T21" fmla="*/ 49 h 211"/>
                    <a:gd name="T22" fmla="*/ 18 w 223"/>
                    <a:gd name="T23" fmla="*/ 28 h 211"/>
                    <a:gd name="T24" fmla="*/ 28 w 223"/>
                    <a:gd name="T25" fmla="*/ 0 h 211"/>
                    <a:gd name="T26" fmla="*/ 0 w 223"/>
                    <a:gd name="T27" fmla="*/ 28 h 211"/>
                    <a:gd name="T28" fmla="*/ 0 w 223"/>
                    <a:gd name="T29" fmla="*/ 67 h 211"/>
                    <a:gd name="T30" fmla="*/ 44 w 223"/>
                    <a:gd name="T31" fmla="*/ 93 h 211"/>
                    <a:gd name="T32" fmla="*/ 57 w 223"/>
                    <a:gd name="T33" fmla="*/ 111 h 211"/>
                    <a:gd name="T34" fmla="*/ 95 w 223"/>
                    <a:gd name="T35" fmla="*/ 105 h 211"/>
                    <a:gd name="T36" fmla="*/ 89 w 223"/>
                    <a:gd name="T37" fmla="*/ 128 h 211"/>
                    <a:gd name="T38" fmla="*/ 95 w 223"/>
                    <a:gd name="T39" fmla="*/ 160 h 211"/>
                    <a:gd name="T40" fmla="*/ 95 w 223"/>
                    <a:gd name="T41" fmla="*/ 189 h 211"/>
                    <a:gd name="T42" fmla="*/ 122 w 223"/>
                    <a:gd name="T43" fmla="*/ 211 h 211"/>
                    <a:gd name="T44" fmla="*/ 156 w 223"/>
                    <a:gd name="T45" fmla="*/ 189 h 211"/>
                    <a:gd name="T46" fmla="*/ 140 w 223"/>
                    <a:gd name="T47" fmla="*/ 144 h 211"/>
                    <a:gd name="T48" fmla="*/ 178 w 223"/>
                    <a:gd name="T49" fmla="*/ 156 h 211"/>
                    <a:gd name="T50" fmla="*/ 217 w 223"/>
                    <a:gd name="T51" fmla="*/ 128 h 211"/>
                    <a:gd name="T52" fmla="*/ 201 w 223"/>
                    <a:gd name="T53" fmla="*/ 105 h 211"/>
                    <a:gd name="T54" fmla="*/ 217 w 223"/>
                    <a:gd name="T55" fmla="*/ 93 h 211"/>
                    <a:gd name="T56" fmla="*/ 223 w 223"/>
                    <a:gd name="T57" fmla="*/ 67 h 211"/>
                    <a:gd name="T58" fmla="*/ 207 w 223"/>
                    <a:gd name="T59" fmla="*/ 44 h 211"/>
                    <a:gd name="T60" fmla="*/ 195 w 223"/>
                    <a:gd name="T61" fmla="*/ 49 h 211"/>
                    <a:gd name="T62" fmla="*/ 178 w 223"/>
                    <a:gd name="T63" fmla="*/ 32 h 211"/>
                    <a:gd name="T64" fmla="*/ 185 w 223"/>
                    <a:gd name="T65" fmla="*/ 22 h 211"/>
                    <a:gd name="T66" fmla="*/ 144 w 223"/>
                    <a:gd name="T67" fmla="*/ 22 h 211"/>
                    <a:gd name="T68" fmla="*/ 144 w 223"/>
                    <a:gd name="T69" fmla="*/ 22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3"/>
                    <a:gd name="T106" fmla="*/ 0 h 211"/>
                    <a:gd name="T107" fmla="*/ 223 w 22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3" h="211">
                      <a:moveTo>
                        <a:pt x="144" y="22"/>
                      </a:moveTo>
                      <a:lnTo>
                        <a:pt x="150" y="28"/>
                      </a:lnTo>
                      <a:lnTo>
                        <a:pt x="134" y="38"/>
                      </a:lnTo>
                      <a:lnTo>
                        <a:pt x="118" y="28"/>
                      </a:lnTo>
                      <a:lnTo>
                        <a:pt x="79" y="28"/>
                      </a:lnTo>
                      <a:lnTo>
                        <a:pt x="73" y="10"/>
                      </a:lnTo>
                      <a:lnTo>
                        <a:pt x="44" y="0"/>
                      </a:lnTo>
                      <a:lnTo>
                        <a:pt x="44" y="10"/>
                      </a:lnTo>
                      <a:lnTo>
                        <a:pt x="34" y="22"/>
                      </a:lnTo>
                      <a:lnTo>
                        <a:pt x="38" y="61"/>
                      </a:lnTo>
                      <a:lnTo>
                        <a:pt x="18" y="49"/>
                      </a:lnTo>
                      <a:lnTo>
                        <a:pt x="18" y="28"/>
                      </a:lnTo>
                      <a:lnTo>
                        <a:pt x="28" y="0"/>
                      </a:lnTo>
                      <a:lnTo>
                        <a:pt x="0" y="28"/>
                      </a:lnTo>
                      <a:lnTo>
                        <a:pt x="0" y="67"/>
                      </a:lnTo>
                      <a:lnTo>
                        <a:pt x="44" y="93"/>
                      </a:lnTo>
                      <a:lnTo>
                        <a:pt x="57" y="111"/>
                      </a:lnTo>
                      <a:lnTo>
                        <a:pt x="95" y="105"/>
                      </a:lnTo>
                      <a:lnTo>
                        <a:pt x="89" y="128"/>
                      </a:lnTo>
                      <a:lnTo>
                        <a:pt x="95" y="160"/>
                      </a:lnTo>
                      <a:lnTo>
                        <a:pt x="95" y="189"/>
                      </a:lnTo>
                      <a:lnTo>
                        <a:pt x="122" y="211"/>
                      </a:lnTo>
                      <a:lnTo>
                        <a:pt x="156" y="189"/>
                      </a:lnTo>
                      <a:lnTo>
                        <a:pt x="140" y="144"/>
                      </a:lnTo>
                      <a:lnTo>
                        <a:pt x="178" y="156"/>
                      </a:lnTo>
                      <a:lnTo>
                        <a:pt x="217" y="128"/>
                      </a:lnTo>
                      <a:lnTo>
                        <a:pt x="201" y="105"/>
                      </a:lnTo>
                      <a:lnTo>
                        <a:pt x="217" y="93"/>
                      </a:lnTo>
                      <a:lnTo>
                        <a:pt x="223" y="67"/>
                      </a:lnTo>
                      <a:lnTo>
                        <a:pt x="207" y="44"/>
                      </a:lnTo>
                      <a:lnTo>
                        <a:pt x="195" y="49"/>
                      </a:lnTo>
                      <a:lnTo>
                        <a:pt x="178" y="32"/>
                      </a:lnTo>
                      <a:lnTo>
                        <a:pt x="185" y="22"/>
                      </a:lnTo>
                      <a:lnTo>
                        <a:pt x="144"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69" name="Freeform 137">
                  <a:extLst>
                    <a:ext uri="{FF2B5EF4-FFF2-40B4-BE49-F238E27FC236}">
                      <a16:creationId xmlns:a16="http://schemas.microsoft.com/office/drawing/2014/main" id="{453C0F6F-732C-4B88-A101-B5B4C75C52F4}"/>
                    </a:ext>
                  </a:extLst>
                </p:cNvPr>
                <p:cNvSpPr>
                  <a:spLocks/>
                </p:cNvSpPr>
                <p:nvPr/>
              </p:nvSpPr>
              <p:spPr bwMode="auto">
                <a:xfrm>
                  <a:off x="1665" y="2271"/>
                  <a:ext cx="54" cy="67"/>
                </a:xfrm>
                <a:custGeom>
                  <a:avLst/>
                  <a:gdLst>
                    <a:gd name="T0" fmla="*/ 0 w 54"/>
                    <a:gd name="T1" fmla="*/ 61 h 67"/>
                    <a:gd name="T2" fmla="*/ 28 w 54"/>
                    <a:gd name="T3" fmla="*/ 67 h 67"/>
                    <a:gd name="T4" fmla="*/ 54 w 54"/>
                    <a:gd name="T5" fmla="*/ 33 h 67"/>
                    <a:gd name="T6" fmla="*/ 12 w 54"/>
                    <a:gd name="T7" fmla="*/ 0 h 67"/>
                    <a:gd name="T8" fmla="*/ 0 w 54"/>
                    <a:gd name="T9" fmla="*/ 61 h 67"/>
                    <a:gd name="T10" fmla="*/ 0 w 54"/>
                    <a:gd name="T11" fmla="*/ 61 h 67"/>
                    <a:gd name="T12" fmla="*/ 0 60000 65536"/>
                    <a:gd name="T13" fmla="*/ 0 60000 65536"/>
                    <a:gd name="T14" fmla="*/ 0 60000 65536"/>
                    <a:gd name="T15" fmla="*/ 0 60000 65536"/>
                    <a:gd name="T16" fmla="*/ 0 60000 65536"/>
                    <a:gd name="T17" fmla="*/ 0 60000 65536"/>
                    <a:gd name="T18" fmla="*/ 0 w 54"/>
                    <a:gd name="T19" fmla="*/ 0 h 67"/>
                    <a:gd name="T20" fmla="*/ 54 w 54"/>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54" h="67">
                      <a:moveTo>
                        <a:pt x="0" y="61"/>
                      </a:moveTo>
                      <a:lnTo>
                        <a:pt x="28" y="67"/>
                      </a:lnTo>
                      <a:lnTo>
                        <a:pt x="54" y="33"/>
                      </a:lnTo>
                      <a:lnTo>
                        <a:pt x="12" y="0"/>
                      </a:lnTo>
                      <a:lnTo>
                        <a:pt x="0" y="6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0" name="Freeform 138">
                  <a:extLst>
                    <a:ext uri="{FF2B5EF4-FFF2-40B4-BE49-F238E27FC236}">
                      <a16:creationId xmlns:a16="http://schemas.microsoft.com/office/drawing/2014/main" id="{8543F79D-886A-430D-B19B-633CB461039E}"/>
                    </a:ext>
                  </a:extLst>
                </p:cNvPr>
                <p:cNvSpPr>
                  <a:spLocks/>
                </p:cNvSpPr>
                <p:nvPr/>
              </p:nvSpPr>
              <p:spPr bwMode="auto">
                <a:xfrm>
                  <a:off x="1610" y="2271"/>
                  <a:ext cx="67" cy="72"/>
                </a:xfrm>
                <a:custGeom>
                  <a:avLst/>
                  <a:gdLst>
                    <a:gd name="T0" fmla="*/ 67 w 67"/>
                    <a:gd name="T1" fmla="*/ 0 h 72"/>
                    <a:gd name="T2" fmla="*/ 6 w 67"/>
                    <a:gd name="T3" fmla="*/ 0 h 72"/>
                    <a:gd name="T4" fmla="*/ 0 w 67"/>
                    <a:gd name="T5" fmla="*/ 33 h 72"/>
                    <a:gd name="T6" fmla="*/ 22 w 67"/>
                    <a:gd name="T7" fmla="*/ 72 h 72"/>
                    <a:gd name="T8" fmla="*/ 55 w 67"/>
                    <a:gd name="T9" fmla="*/ 61 h 72"/>
                    <a:gd name="T10" fmla="*/ 67 w 67"/>
                    <a:gd name="T11" fmla="*/ 0 h 72"/>
                    <a:gd name="T12" fmla="*/ 67 w 67"/>
                    <a:gd name="T13" fmla="*/ 0 h 72"/>
                    <a:gd name="T14" fmla="*/ 0 60000 65536"/>
                    <a:gd name="T15" fmla="*/ 0 60000 65536"/>
                    <a:gd name="T16" fmla="*/ 0 60000 65536"/>
                    <a:gd name="T17" fmla="*/ 0 60000 65536"/>
                    <a:gd name="T18" fmla="*/ 0 60000 65536"/>
                    <a:gd name="T19" fmla="*/ 0 60000 65536"/>
                    <a:gd name="T20" fmla="*/ 0 60000 65536"/>
                    <a:gd name="T21" fmla="*/ 0 w 67"/>
                    <a:gd name="T22" fmla="*/ 0 h 72"/>
                    <a:gd name="T23" fmla="*/ 67 w 6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72">
                      <a:moveTo>
                        <a:pt x="67" y="0"/>
                      </a:moveTo>
                      <a:lnTo>
                        <a:pt x="6" y="0"/>
                      </a:lnTo>
                      <a:lnTo>
                        <a:pt x="0" y="33"/>
                      </a:lnTo>
                      <a:lnTo>
                        <a:pt x="22" y="72"/>
                      </a:lnTo>
                      <a:lnTo>
                        <a:pt x="55" y="61"/>
                      </a:lnTo>
                      <a:lnTo>
                        <a:pt x="6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1" name="Freeform 139">
                  <a:extLst>
                    <a:ext uri="{FF2B5EF4-FFF2-40B4-BE49-F238E27FC236}">
                      <a16:creationId xmlns:a16="http://schemas.microsoft.com/office/drawing/2014/main" id="{070C48EA-DCB0-4000-8316-6323BCCADEB8}"/>
                    </a:ext>
                  </a:extLst>
                </p:cNvPr>
                <p:cNvSpPr>
                  <a:spLocks/>
                </p:cNvSpPr>
                <p:nvPr/>
              </p:nvSpPr>
              <p:spPr bwMode="auto">
                <a:xfrm>
                  <a:off x="1543" y="2227"/>
                  <a:ext cx="89" cy="128"/>
                </a:xfrm>
                <a:custGeom>
                  <a:avLst/>
                  <a:gdLst>
                    <a:gd name="T0" fmla="*/ 22 w 89"/>
                    <a:gd name="T1" fmla="*/ 0 h 128"/>
                    <a:gd name="T2" fmla="*/ 16 w 89"/>
                    <a:gd name="T3" fmla="*/ 26 h 128"/>
                    <a:gd name="T4" fmla="*/ 0 w 89"/>
                    <a:gd name="T5" fmla="*/ 38 h 128"/>
                    <a:gd name="T6" fmla="*/ 32 w 89"/>
                    <a:gd name="T7" fmla="*/ 83 h 128"/>
                    <a:gd name="T8" fmla="*/ 22 w 89"/>
                    <a:gd name="T9" fmla="*/ 105 h 128"/>
                    <a:gd name="T10" fmla="*/ 44 w 89"/>
                    <a:gd name="T11" fmla="*/ 128 h 128"/>
                    <a:gd name="T12" fmla="*/ 89 w 89"/>
                    <a:gd name="T13" fmla="*/ 116 h 128"/>
                    <a:gd name="T14" fmla="*/ 67 w 89"/>
                    <a:gd name="T15" fmla="*/ 77 h 128"/>
                    <a:gd name="T16" fmla="*/ 73 w 89"/>
                    <a:gd name="T17" fmla="*/ 44 h 128"/>
                    <a:gd name="T18" fmla="*/ 22 w 89"/>
                    <a:gd name="T19" fmla="*/ 0 h 128"/>
                    <a:gd name="T20" fmla="*/ 22 w 89"/>
                    <a:gd name="T21" fmla="*/ 0 h 1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
                    <a:gd name="T34" fmla="*/ 0 h 128"/>
                    <a:gd name="T35" fmla="*/ 89 w 89"/>
                    <a:gd name="T36" fmla="*/ 128 h 1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 h="128">
                      <a:moveTo>
                        <a:pt x="22" y="0"/>
                      </a:moveTo>
                      <a:lnTo>
                        <a:pt x="16" y="26"/>
                      </a:lnTo>
                      <a:lnTo>
                        <a:pt x="0" y="38"/>
                      </a:lnTo>
                      <a:lnTo>
                        <a:pt x="32" y="83"/>
                      </a:lnTo>
                      <a:lnTo>
                        <a:pt x="22" y="105"/>
                      </a:lnTo>
                      <a:lnTo>
                        <a:pt x="44" y="128"/>
                      </a:lnTo>
                      <a:lnTo>
                        <a:pt x="89" y="116"/>
                      </a:lnTo>
                      <a:lnTo>
                        <a:pt x="67" y="77"/>
                      </a:lnTo>
                      <a:lnTo>
                        <a:pt x="73" y="44"/>
                      </a:lnTo>
                      <a:lnTo>
                        <a:pt x="2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grpSp>
            <p:nvGrpSpPr>
              <p:cNvPr id="11" name="Group 140">
                <a:extLst>
                  <a:ext uri="{FF2B5EF4-FFF2-40B4-BE49-F238E27FC236}">
                    <a16:creationId xmlns:a16="http://schemas.microsoft.com/office/drawing/2014/main" id="{1B7E37BE-154E-4A45-BEF9-A765C79E12A1}"/>
                  </a:ext>
                </a:extLst>
              </p:cNvPr>
              <p:cNvGrpSpPr>
                <a:grpSpLocks/>
              </p:cNvGrpSpPr>
              <p:nvPr/>
            </p:nvGrpSpPr>
            <p:grpSpPr bwMode="auto">
              <a:xfrm>
                <a:off x="2547584" y="1089268"/>
                <a:ext cx="4350895" cy="1059551"/>
                <a:chOff x="1812" y="884"/>
                <a:chExt cx="3359" cy="818"/>
              </a:xfrm>
              <a:grpFill/>
            </p:grpSpPr>
            <p:grpSp>
              <p:nvGrpSpPr>
                <p:cNvPr id="187" name="Group 143">
                  <a:extLst>
                    <a:ext uri="{FF2B5EF4-FFF2-40B4-BE49-F238E27FC236}">
                      <a16:creationId xmlns:a16="http://schemas.microsoft.com/office/drawing/2014/main" id="{363409A5-B16B-4F2F-9263-4C517969D67B}"/>
                    </a:ext>
                  </a:extLst>
                </p:cNvPr>
                <p:cNvGrpSpPr>
                  <a:grpSpLocks/>
                </p:cNvGrpSpPr>
                <p:nvPr/>
              </p:nvGrpSpPr>
              <p:grpSpPr bwMode="auto">
                <a:xfrm>
                  <a:off x="1812" y="884"/>
                  <a:ext cx="3359" cy="818"/>
                  <a:chOff x="1808" y="884"/>
                  <a:chExt cx="3359" cy="818"/>
                </a:xfrm>
                <a:grpFill/>
              </p:grpSpPr>
              <p:sp>
                <p:nvSpPr>
                  <p:cNvPr id="189" name="Freeform 142">
                    <a:extLst>
                      <a:ext uri="{FF2B5EF4-FFF2-40B4-BE49-F238E27FC236}">
                        <a16:creationId xmlns:a16="http://schemas.microsoft.com/office/drawing/2014/main" id="{8BA0310E-ACDC-4D01-8C7A-A82E8C2C76E2}"/>
                      </a:ext>
                    </a:extLst>
                  </p:cNvPr>
                  <p:cNvSpPr>
                    <a:spLocks/>
                  </p:cNvSpPr>
                  <p:nvPr/>
                </p:nvSpPr>
                <p:spPr bwMode="auto">
                  <a:xfrm>
                    <a:off x="3991" y="1384"/>
                    <a:ext cx="516" cy="196"/>
                  </a:xfrm>
                  <a:custGeom>
                    <a:avLst/>
                    <a:gdLst/>
                    <a:ahLst/>
                    <a:cxnLst>
                      <a:cxn ang="0">
                        <a:pos x="271" y="34"/>
                      </a:cxn>
                      <a:cxn ang="0">
                        <a:pos x="222" y="34"/>
                      </a:cxn>
                      <a:cxn ang="0">
                        <a:pos x="200" y="12"/>
                      </a:cxn>
                      <a:cxn ang="0">
                        <a:pos x="139" y="0"/>
                      </a:cxn>
                      <a:cxn ang="0">
                        <a:pos x="149" y="40"/>
                      </a:cxn>
                      <a:cxn ang="0">
                        <a:pos x="95" y="40"/>
                      </a:cxn>
                      <a:cxn ang="0">
                        <a:pos x="83" y="28"/>
                      </a:cxn>
                      <a:cxn ang="0">
                        <a:pos x="44" y="28"/>
                      </a:cxn>
                      <a:cxn ang="0">
                        <a:pos x="0" y="51"/>
                      </a:cxn>
                      <a:cxn ang="0">
                        <a:pos x="10" y="73"/>
                      </a:cxn>
                      <a:cxn ang="0">
                        <a:pos x="50" y="79"/>
                      </a:cxn>
                      <a:cxn ang="0">
                        <a:pos x="76" y="107"/>
                      </a:cxn>
                      <a:cxn ang="0">
                        <a:pos x="76" y="130"/>
                      </a:cxn>
                      <a:cxn ang="0">
                        <a:pos x="166" y="152"/>
                      </a:cxn>
                      <a:cxn ang="0">
                        <a:pos x="194" y="174"/>
                      </a:cxn>
                      <a:cxn ang="0">
                        <a:pos x="271" y="180"/>
                      </a:cxn>
                      <a:cxn ang="0">
                        <a:pos x="344" y="196"/>
                      </a:cxn>
                      <a:cxn ang="0">
                        <a:pos x="376" y="180"/>
                      </a:cxn>
                      <a:cxn ang="0">
                        <a:pos x="411" y="180"/>
                      </a:cxn>
                      <a:cxn ang="0">
                        <a:pos x="433" y="152"/>
                      </a:cxn>
                      <a:cxn ang="0">
                        <a:pos x="421" y="130"/>
                      </a:cxn>
                      <a:cxn ang="0">
                        <a:pos x="449" y="130"/>
                      </a:cxn>
                      <a:cxn ang="0">
                        <a:pos x="516" y="95"/>
                      </a:cxn>
                      <a:cxn ang="0">
                        <a:pos x="500" y="73"/>
                      </a:cxn>
                      <a:cxn ang="0">
                        <a:pos x="477" y="79"/>
                      </a:cxn>
                      <a:cxn ang="0">
                        <a:pos x="449" y="73"/>
                      </a:cxn>
                      <a:cxn ang="0">
                        <a:pos x="437" y="57"/>
                      </a:cxn>
                      <a:cxn ang="0">
                        <a:pos x="443" y="40"/>
                      </a:cxn>
                      <a:cxn ang="0">
                        <a:pos x="394" y="40"/>
                      </a:cxn>
                      <a:cxn ang="0">
                        <a:pos x="382" y="51"/>
                      </a:cxn>
                      <a:cxn ang="0">
                        <a:pos x="311" y="51"/>
                      </a:cxn>
                      <a:cxn ang="0">
                        <a:pos x="271" y="34"/>
                      </a:cxn>
                      <a:cxn ang="0">
                        <a:pos x="271" y="34"/>
                      </a:cxn>
                    </a:cxnLst>
                    <a:rect l="0" t="0" r="r" b="b"/>
                    <a:pathLst>
                      <a:path w="516" h="196">
                        <a:moveTo>
                          <a:pt x="271" y="34"/>
                        </a:moveTo>
                        <a:lnTo>
                          <a:pt x="222" y="34"/>
                        </a:lnTo>
                        <a:lnTo>
                          <a:pt x="200" y="12"/>
                        </a:lnTo>
                        <a:lnTo>
                          <a:pt x="139" y="0"/>
                        </a:lnTo>
                        <a:lnTo>
                          <a:pt x="149" y="40"/>
                        </a:lnTo>
                        <a:lnTo>
                          <a:pt x="95" y="40"/>
                        </a:lnTo>
                        <a:lnTo>
                          <a:pt x="83" y="28"/>
                        </a:lnTo>
                        <a:lnTo>
                          <a:pt x="44" y="28"/>
                        </a:lnTo>
                        <a:lnTo>
                          <a:pt x="0" y="51"/>
                        </a:lnTo>
                        <a:lnTo>
                          <a:pt x="10" y="73"/>
                        </a:lnTo>
                        <a:lnTo>
                          <a:pt x="50" y="79"/>
                        </a:lnTo>
                        <a:lnTo>
                          <a:pt x="76" y="107"/>
                        </a:lnTo>
                        <a:lnTo>
                          <a:pt x="76" y="130"/>
                        </a:lnTo>
                        <a:lnTo>
                          <a:pt x="166" y="152"/>
                        </a:lnTo>
                        <a:lnTo>
                          <a:pt x="194" y="174"/>
                        </a:lnTo>
                        <a:lnTo>
                          <a:pt x="271" y="180"/>
                        </a:lnTo>
                        <a:lnTo>
                          <a:pt x="344" y="196"/>
                        </a:lnTo>
                        <a:lnTo>
                          <a:pt x="376" y="180"/>
                        </a:lnTo>
                        <a:lnTo>
                          <a:pt x="411" y="180"/>
                        </a:lnTo>
                        <a:lnTo>
                          <a:pt x="433" y="152"/>
                        </a:lnTo>
                        <a:lnTo>
                          <a:pt x="421" y="130"/>
                        </a:lnTo>
                        <a:lnTo>
                          <a:pt x="449" y="130"/>
                        </a:lnTo>
                        <a:lnTo>
                          <a:pt x="516" y="95"/>
                        </a:lnTo>
                        <a:lnTo>
                          <a:pt x="500" y="73"/>
                        </a:lnTo>
                        <a:lnTo>
                          <a:pt x="477" y="79"/>
                        </a:lnTo>
                        <a:lnTo>
                          <a:pt x="449" y="73"/>
                        </a:lnTo>
                        <a:lnTo>
                          <a:pt x="437" y="57"/>
                        </a:lnTo>
                        <a:lnTo>
                          <a:pt x="443" y="40"/>
                        </a:lnTo>
                        <a:lnTo>
                          <a:pt x="394" y="40"/>
                        </a:lnTo>
                        <a:lnTo>
                          <a:pt x="382" y="51"/>
                        </a:lnTo>
                        <a:lnTo>
                          <a:pt x="311" y="51"/>
                        </a:lnTo>
                        <a:lnTo>
                          <a:pt x="271" y="34"/>
                        </a:lnTo>
                        <a:lnTo>
                          <a:pt x="271" y="3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0" name="Freeform 143">
                    <a:extLst>
                      <a:ext uri="{FF2B5EF4-FFF2-40B4-BE49-F238E27FC236}">
                        <a16:creationId xmlns:a16="http://schemas.microsoft.com/office/drawing/2014/main" id="{C6C33031-A343-44D2-AB57-A7E9D66302AC}"/>
                      </a:ext>
                    </a:extLst>
                  </p:cNvPr>
                  <p:cNvSpPr>
                    <a:spLocks noEditPoints="1"/>
                  </p:cNvSpPr>
                  <p:nvPr/>
                </p:nvSpPr>
                <p:spPr bwMode="auto">
                  <a:xfrm>
                    <a:off x="3353" y="1323"/>
                    <a:ext cx="615" cy="274"/>
                  </a:xfrm>
                  <a:custGeom>
                    <a:avLst/>
                    <a:gdLst/>
                    <a:ahLst/>
                    <a:cxnLst>
                      <a:cxn ang="0">
                        <a:pos x="204" y="35"/>
                      </a:cxn>
                      <a:cxn ang="0">
                        <a:pos x="204" y="51"/>
                      </a:cxn>
                      <a:cxn ang="0">
                        <a:pos x="229" y="73"/>
                      </a:cxn>
                      <a:cxn ang="0">
                        <a:pos x="194" y="89"/>
                      </a:cxn>
                      <a:cxn ang="0">
                        <a:pos x="150" y="85"/>
                      </a:cxn>
                      <a:cxn ang="0">
                        <a:pos x="111" y="79"/>
                      </a:cxn>
                      <a:cxn ang="0">
                        <a:pos x="50" y="79"/>
                      </a:cxn>
                      <a:cxn ang="0">
                        <a:pos x="38" y="101"/>
                      </a:cxn>
                      <a:cxn ang="0">
                        <a:pos x="12" y="95"/>
                      </a:cxn>
                      <a:cxn ang="0">
                        <a:pos x="6" y="134"/>
                      </a:cxn>
                      <a:cxn ang="0">
                        <a:pos x="16" y="146"/>
                      </a:cxn>
                      <a:cxn ang="0">
                        <a:pos x="44" y="168"/>
                      </a:cxn>
                      <a:cxn ang="0">
                        <a:pos x="99" y="156"/>
                      </a:cxn>
                      <a:cxn ang="0">
                        <a:pos x="83" y="191"/>
                      </a:cxn>
                      <a:cxn ang="0">
                        <a:pos x="99" y="235"/>
                      </a:cxn>
                      <a:cxn ang="0">
                        <a:pos x="121" y="251"/>
                      </a:cxn>
                      <a:cxn ang="0">
                        <a:pos x="162" y="257"/>
                      </a:cxn>
                      <a:cxn ang="0">
                        <a:pos x="166" y="195"/>
                      </a:cxn>
                      <a:cxn ang="0">
                        <a:pos x="200" y="178"/>
                      </a:cxn>
                      <a:cxn ang="0">
                        <a:pos x="289" y="223"/>
                      </a:cxn>
                      <a:cxn ang="0">
                        <a:pos x="316" y="223"/>
                      </a:cxn>
                      <a:cxn ang="0">
                        <a:pos x="354" y="268"/>
                      </a:cxn>
                      <a:cxn ang="0">
                        <a:pos x="388" y="274"/>
                      </a:cxn>
                      <a:cxn ang="0">
                        <a:pos x="417" y="245"/>
                      </a:cxn>
                      <a:cxn ang="0">
                        <a:pos x="455" y="245"/>
                      </a:cxn>
                      <a:cxn ang="0">
                        <a:pos x="544" y="241"/>
                      </a:cxn>
                      <a:cxn ang="0">
                        <a:pos x="565" y="219"/>
                      </a:cxn>
                      <a:cxn ang="0">
                        <a:pos x="583" y="191"/>
                      </a:cxn>
                      <a:cxn ang="0">
                        <a:pos x="615" y="152"/>
                      </a:cxn>
                      <a:cxn ang="0">
                        <a:pos x="615" y="124"/>
                      </a:cxn>
                      <a:cxn ang="0">
                        <a:pos x="565" y="89"/>
                      </a:cxn>
                      <a:cxn ang="0">
                        <a:pos x="459" y="41"/>
                      </a:cxn>
                      <a:cxn ang="0">
                        <a:pos x="395" y="45"/>
                      </a:cxn>
                      <a:cxn ang="0">
                        <a:pos x="350" y="23"/>
                      </a:cxn>
                      <a:cxn ang="0">
                        <a:pos x="305" y="0"/>
                      </a:cxn>
                      <a:cxn ang="0">
                        <a:pos x="267" y="18"/>
                      </a:cxn>
                      <a:cxn ang="0">
                        <a:pos x="255" y="29"/>
                      </a:cxn>
                      <a:cxn ang="0">
                        <a:pos x="532" y="178"/>
                      </a:cxn>
                      <a:cxn ang="0">
                        <a:pos x="522" y="195"/>
                      </a:cxn>
                      <a:cxn ang="0">
                        <a:pos x="478" y="201"/>
                      </a:cxn>
                      <a:cxn ang="0">
                        <a:pos x="455" y="213"/>
                      </a:cxn>
                      <a:cxn ang="0">
                        <a:pos x="471" y="184"/>
                      </a:cxn>
                      <a:cxn ang="0">
                        <a:pos x="516" y="184"/>
                      </a:cxn>
                    </a:cxnLst>
                    <a:rect l="0" t="0" r="r" b="b"/>
                    <a:pathLst>
                      <a:path w="615" h="274">
                        <a:moveTo>
                          <a:pt x="255" y="29"/>
                        </a:moveTo>
                        <a:lnTo>
                          <a:pt x="204" y="35"/>
                        </a:lnTo>
                        <a:lnTo>
                          <a:pt x="222" y="51"/>
                        </a:lnTo>
                        <a:lnTo>
                          <a:pt x="204" y="51"/>
                        </a:lnTo>
                        <a:lnTo>
                          <a:pt x="200" y="67"/>
                        </a:lnTo>
                        <a:lnTo>
                          <a:pt x="229" y="73"/>
                        </a:lnTo>
                        <a:lnTo>
                          <a:pt x="229" y="85"/>
                        </a:lnTo>
                        <a:lnTo>
                          <a:pt x="194" y="89"/>
                        </a:lnTo>
                        <a:lnTo>
                          <a:pt x="172" y="85"/>
                        </a:lnTo>
                        <a:lnTo>
                          <a:pt x="150" y="85"/>
                        </a:lnTo>
                        <a:lnTo>
                          <a:pt x="121" y="95"/>
                        </a:lnTo>
                        <a:lnTo>
                          <a:pt x="111" y="79"/>
                        </a:lnTo>
                        <a:lnTo>
                          <a:pt x="79" y="73"/>
                        </a:lnTo>
                        <a:lnTo>
                          <a:pt x="50" y="79"/>
                        </a:lnTo>
                        <a:lnTo>
                          <a:pt x="34" y="95"/>
                        </a:lnTo>
                        <a:lnTo>
                          <a:pt x="38" y="101"/>
                        </a:lnTo>
                        <a:lnTo>
                          <a:pt x="28" y="108"/>
                        </a:lnTo>
                        <a:lnTo>
                          <a:pt x="12" y="95"/>
                        </a:lnTo>
                        <a:lnTo>
                          <a:pt x="0" y="112"/>
                        </a:lnTo>
                        <a:lnTo>
                          <a:pt x="6" y="134"/>
                        </a:lnTo>
                        <a:lnTo>
                          <a:pt x="16" y="134"/>
                        </a:lnTo>
                        <a:lnTo>
                          <a:pt x="16" y="146"/>
                        </a:lnTo>
                        <a:lnTo>
                          <a:pt x="28" y="146"/>
                        </a:lnTo>
                        <a:lnTo>
                          <a:pt x="44" y="168"/>
                        </a:lnTo>
                        <a:lnTo>
                          <a:pt x="73" y="156"/>
                        </a:lnTo>
                        <a:lnTo>
                          <a:pt x="99" y="156"/>
                        </a:lnTo>
                        <a:lnTo>
                          <a:pt x="111" y="184"/>
                        </a:lnTo>
                        <a:lnTo>
                          <a:pt x="83" y="191"/>
                        </a:lnTo>
                        <a:lnTo>
                          <a:pt x="79" y="207"/>
                        </a:lnTo>
                        <a:lnTo>
                          <a:pt x="99" y="235"/>
                        </a:lnTo>
                        <a:lnTo>
                          <a:pt x="121" y="241"/>
                        </a:lnTo>
                        <a:lnTo>
                          <a:pt x="121" y="251"/>
                        </a:lnTo>
                        <a:lnTo>
                          <a:pt x="144" y="245"/>
                        </a:lnTo>
                        <a:lnTo>
                          <a:pt x="162" y="257"/>
                        </a:lnTo>
                        <a:lnTo>
                          <a:pt x="178" y="261"/>
                        </a:lnTo>
                        <a:lnTo>
                          <a:pt x="166" y="195"/>
                        </a:lnTo>
                        <a:lnTo>
                          <a:pt x="188" y="191"/>
                        </a:lnTo>
                        <a:lnTo>
                          <a:pt x="200" y="178"/>
                        </a:lnTo>
                        <a:lnTo>
                          <a:pt x="267" y="223"/>
                        </a:lnTo>
                        <a:lnTo>
                          <a:pt x="289" y="223"/>
                        </a:lnTo>
                        <a:lnTo>
                          <a:pt x="305" y="229"/>
                        </a:lnTo>
                        <a:lnTo>
                          <a:pt x="316" y="223"/>
                        </a:lnTo>
                        <a:lnTo>
                          <a:pt x="338" y="241"/>
                        </a:lnTo>
                        <a:lnTo>
                          <a:pt x="354" y="268"/>
                        </a:lnTo>
                        <a:lnTo>
                          <a:pt x="372" y="268"/>
                        </a:lnTo>
                        <a:lnTo>
                          <a:pt x="388" y="274"/>
                        </a:lnTo>
                        <a:lnTo>
                          <a:pt x="399" y="257"/>
                        </a:lnTo>
                        <a:lnTo>
                          <a:pt x="417" y="245"/>
                        </a:lnTo>
                        <a:lnTo>
                          <a:pt x="427" y="235"/>
                        </a:lnTo>
                        <a:lnTo>
                          <a:pt x="455" y="245"/>
                        </a:lnTo>
                        <a:lnTo>
                          <a:pt x="459" y="235"/>
                        </a:lnTo>
                        <a:lnTo>
                          <a:pt x="544" y="241"/>
                        </a:lnTo>
                        <a:lnTo>
                          <a:pt x="565" y="245"/>
                        </a:lnTo>
                        <a:lnTo>
                          <a:pt x="565" y="219"/>
                        </a:lnTo>
                        <a:lnTo>
                          <a:pt x="548" y="191"/>
                        </a:lnTo>
                        <a:lnTo>
                          <a:pt x="583" y="191"/>
                        </a:lnTo>
                        <a:lnTo>
                          <a:pt x="577" y="156"/>
                        </a:lnTo>
                        <a:lnTo>
                          <a:pt x="615" y="152"/>
                        </a:lnTo>
                        <a:lnTo>
                          <a:pt x="605" y="134"/>
                        </a:lnTo>
                        <a:lnTo>
                          <a:pt x="615" y="124"/>
                        </a:lnTo>
                        <a:lnTo>
                          <a:pt x="615" y="112"/>
                        </a:lnTo>
                        <a:lnTo>
                          <a:pt x="565" y="89"/>
                        </a:lnTo>
                        <a:lnTo>
                          <a:pt x="510" y="89"/>
                        </a:lnTo>
                        <a:lnTo>
                          <a:pt x="459" y="41"/>
                        </a:lnTo>
                        <a:lnTo>
                          <a:pt x="439" y="23"/>
                        </a:lnTo>
                        <a:lnTo>
                          <a:pt x="395" y="45"/>
                        </a:lnTo>
                        <a:lnTo>
                          <a:pt x="388" y="35"/>
                        </a:lnTo>
                        <a:lnTo>
                          <a:pt x="350" y="23"/>
                        </a:lnTo>
                        <a:lnTo>
                          <a:pt x="338" y="6"/>
                        </a:lnTo>
                        <a:lnTo>
                          <a:pt x="305" y="0"/>
                        </a:lnTo>
                        <a:lnTo>
                          <a:pt x="299" y="12"/>
                        </a:lnTo>
                        <a:lnTo>
                          <a:pt x="267" y="18"/>
                        </a:lnTo>
                        <a:lnTo>
                          <a:pt x="255" y="29"/>
                        </a:lnTo>
                        <a:lnTo>
                          <a:pt x="255" y="29"/>
                        </a:lnTo>
                        <a:close/>
                        <a:moveTo>
                          <a:pt x="516" y="184"/>
                        </a:moveTo>
                        <a:lnTo>
                          <a:pt x="532" y="178"/>
                        </a:lnTo>
                        <a:lnTo>
                          <a:pt x="532" y="191"/>
                        </a:lnTo>
                        <a:lnTo>
                          <a:pt x="522" y="195"/>
                        </a:lnTo>
                        <a:lnTo>
                          <a:pt x="500" y="195"/>
                        </a:lnTo>
                        <a:lnTo>
                          <a:pt x="478" y="201"/>
                        </a:lnTo>
                        <a:lnTo>
                          <a:pt x="465" y="213"/>
                        </a:lnTo>
                        <a:lnTo>
                          <a:pt x="455" y="213"/>
                        </a:lnTo>
                        <a:lnTo>
                          <a:pt x="455" y="201"/>
                        </a:lnTo>
                        <a:lnTo>
                          <a:pt x="471" y="184"/>
                        </a:lnTo>
                        <a:lnTo>
                          <a:pt x="500" y="178"/>
                        </a:lnTo>
                        <a:lnTo>
                          <a:pt x="516" y="184"/>
                        </a:lnTo>
                        <a:lnTo>
                          <a:pt x="516" y="184"/>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91" name="Freeform 144">
                    <a:extLst>
                      <a:ext uri="{FF2B5EF4-FFF2-40B4-BE49-F238E27FC236}">
                        <a16:creationId xmlns:a16="http://schemas.microsoft.com/office/drawing/2014/main" id="{B44B3379-EC2A-45AB-98A5-C23B74FAA01C}"/>
                      </a:ext>
                    </a:extLst>
                  </p:cNvPr>
                  <p:cNvSpPr>
                    <a:spLocks/>
                  </p:cNvSpPr>
                  <p:nvPr/>
                </p:nvSpPr>
                <p:spPr bwMode="auto">
                  <a:xfrm>
                    <a:off x="3729" y="1597"/>
                    <a:ext cx="140" cy="72"/>
                  </a:xfrm>
                  <a:custGeom>
                    <a:avLst/>
                    <a:gdLst/>
                    <a:ahLst/>
                    <a:cxnLst>
                      <a:cxn ang="0">
                        <a:pos x="118" y="38"/>
                      </a:cxn>
                      <a:cxn ang="0">
                        <a:pos x="112" y="28"/>
                      </a:cxn>
                      <a:cxn ang="0">
                        <a:pos x="79" y="34"/>
                      </a:cxn>
                      <a:cxn ang="0">
                        <a:pos x="41" y="28"/>
                      </a:cxn>
                      <a:cxn ang="0">
                        <a:pos x="29" y="16"/>
                      </a:cxn>
                      <a:cxn ang="0">
                        <a:pos x="45" y="12"/>
                      </a:cxn>
                      <a:cxn ang="0">
                        <a:pos x="41" y="0"/>
                      </a:cxn>
                      <a:cxn ang="0">
                        <a:pos x="23" y="0"/>
                      </a:cxn>
                      <a:cxn ang="0">
                        <a:pos x="19" y="16"/>
                      </a:cxn>
                      <a:cxn ang="0">
                        <a:pos x="12" y="22"/>
                      </a:cxn>
                      <a:cxn ang="0">
                        <a:pos x="0" y="28"/>
                      </a:cxn>
                      <a:cxn ang="0">
                        <a:pos x="12" y="38"/>
                      </a:cxn>
                      <a:cxn ang="0">
                        <a:pos x="19" y="54"/>
                      </a:cxn>
                      <a:cxn ang="0">
                        <a:pos x="12" y="60"/>
                      </a:cxn>
                      <a:cxn ang="0">
                        <a:pos x="23" y="72"/>
                      </a:cxn>
                      <a:cxn ang="0">
                        <a:pos x="57" y="60"/>
                      </a:cxn>
                      <a:cxn ang="0">
                        <a:pos x="67" y="44"/>
                      </a:cxn>
                      <a:cxn ang="0">
                        <a:pos x="83" y="54"/>
                      </a:cxn>
                      <a:cxn ang="0">
                        <a:pos x="83" y="72"/>
                      </a:cxn>
                      <a:cxn ang="0">
                        <a:pos x="102" y="66"/>
                      </a:cxn>
                      <a:cxn ang="0">
                        <a:pos x="106" y="54"/>
                      </a:cxn>
                      <a:cxn ang="0">
                        <a:pos x="140" y="60"/>
                      </a:cxn>
                      <a:cxn ang="0">
                        <a:pos x="134" y="44"/>
                      </a:cxn>
                      <a:cxn ang="0">
                        <a:pos x="118" y="38"/>
                      </a:cxn>
                      <a:cxn ang="0">
                        <a:pos x="118" y="38"/>
                      </a:cxn>
                    </a:cxnLst>
                    <a:rect l="0" t="0" r="r" b="b"/>
                    <a:pathLst>
                      <a:path w="140" h="72">
                        <a:moveTo>
                          <a:pt x="118" y="38"/>
                        </a:moveTo>
                        <a:lnTo>
                          <a:pt x="112" y="28"/>
                        </a:lnTo>
                        <a:lnTo>
                          <a:pt x="79" y="34"/>
                        </a:lnTo>
                        <a:lnTo>
                          <a:pt x="41" y="28"/>
                        </a:lnTo>
                        <a:lnTo>
                          <a:pt x="29" y="16"/>
                        </a:lnTo>
                        <a:lnTo>
                          <a:pt x="45" y="12"/>
                        </a:lnTo>
                        <a:lnTo>
                          <a:pt x="41" y="0"/>
                        </a:lnTo>
                        <a:lnTo>
                          <a:pt x="23" y="0"/>
                        </a:lnTo>
                        <a:lnTo>
                          <a:pt x="19" y="16"/>
                        </a:lnTo>
                        <a:lnTo>
                          <a:pt x="12" y="22"/>
                        </a:lnTo>
                        <a:lnTo>
                          <a:pt x="0" y="28"/>
                        </a:lnTo>
                        <a:lnTo>
                          <a:pt x="12" y="38"/>
                        </a:lnTo>
                        <a:lnTo>
                          <a:pt x="19" y="54"/>
                        </a:lnTo>
                        <a:lnTo>
                          <a:pt x="12" y="60"/>
                        </a:lnTo>
                        <a:lnTo>
                          <a:pt x="23" y="72"/>
                        </a:lnTo>
                        <a:lnTo>
                          <a:pt x="57" y="60"/>
                        </a:lnTo>
                        <a:lnTo>
                          <a:pt x="67" y="44"/>
                        </a:lnTo>
                        <a:lnTo>
                          <a:pt x="83" y="54"/>
                        </a:lnTo>
                        <a:lnTo>
                          <a:pt x="83" y="72"/>
                        </a:lnTo>
                        <a:lnTo>
                          <a:pt x="102" y="66"/>
                        </a:lnTo>
                        <a:lnTo>
                          <a:pt x="106" y="54"/>
                        </a:lnTo>
                        <a:lnTo>
                          <a:pt x="140" y="60"/>
                        </a:lnTo>
                        <a:lnTo>
                          <a:pt x="134" y="44"/>
                        </a:lnTo>
                        <a:lnTo>
                          <a:pt x="118" y="38"/>
                        </a:lnTo>
                        <a:lnTo>
                          <a:pt x="118" y="3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2" name="Freeform 145">
                    <a:extLst>
                      <a:ext uri="{FF2B5EF4-FFF2-40B4-BE49-F238E27FC236}">
                        <a16:creationId xmlns:a16="http://schemas.microsoft.com/office/drawing/2014/main" id="{E7F174FA-B282-4573-89F7-85C30BE70EA9}"/>
                      </a:ext>
                    </a:extLst>
                  </p:cNvPr>
                  <p:cNvSpPr>
                    <a:spLocks/>
                  </p:cNvSpPr>
                  <p:nvPr/>
                </p:nvSpPr>
                <p:spPr bwMode="auto">
                  <a:xfrm>
                    <a:off x="1808" y="884"/>
                    <a:ext cx="686" cy="366"/>
                  </a:xfrm>
                  <a:custGeom>
                    <a:avLst/>
                    <a:gdLst/>
                    <a:ahLst/>
                    <a:cxnLst>
                      <a:cxn ang="0">
                        <a:pos x="664" y="16"/>
                      </a:cxn>
                      <a:cxn ang="0">
                        <a:pos x="581" y="12"/>
                      </a:cxn>
                      <a:cxn ang="0">
                        <a:pos x="537" y="34"/>
                      </a:cxn>
                      <a:cxn ang="0">
                        <a:pos x="476" y="22"/>
                      </a:cxn>
                      <a:cxn ang="0">
                        <a:pos x="447" y="12"/>
                      </a:cxn>
                      <a:cxn ang="0">
                        <a:pos x="415" y="0"/>
                      </a:cxn>
                      <a:cxn ang="0">
                        <a:pos x="377" y="12"/>
                      </a:cxn>
                      <a:cxn ang="0">
                        <a:pos x="332" y="6"/>
                      </a:cxn>
                      <a:cxn ang="0">
                        <a:pos x="332" y="28"/>
                      </a:cxn>
                      <a:cxn ang="0">
                        <a:pos x="288" y="16"/>
                      </a:cxn>
                      <a:cxn ang="0">
                        <a:pos x="259" y="22"/>
                      </a:cxn>
                      <a:cxn ang="0">
                        <a:pos x="237" y="16"/>
                      </a:cxn>
                      <a:cxn ang="0">
                        <a:pos x="192" y="22"/>
                      </a:cxn>
                      <a:cxn ang="0">
                        <a:pos x="105" y="38"/>
                      </a:cxn>
                      <a:cxn ang="0">
                        <a:pos x="83" y="57"/>
                      </a:cxn>
                      <a:cxn ang="0">
                        <a:pos x="4" y="73"/>
                      </a:cxn>
                      <a:cxn ang="0">
                        <a:pos x="4" y="95"/>
                      </a:cxn>
                      <a:cxn ang="0">
                        <a:pos x="55" y="101"/>
                      </a:cxn>
                      <a:cxn ang="0">
                        <a:pos x="144" y="117"/>
                      </a:cxn>
                      <a:cxn ang="0">
                        <a:pos x="132" y="156"/>
                      </a:cxn>
                      <a:cxn ang="0">
                        <a:pos x="144" y="168"/>
                      </a:cxn>
                      <a:cxn ang="0">
                        <a:pos x="160" y="172"/>
                      </a:cxn>
                      <a:cxn ang="0">
                        <a:pos x="170" y="190"/>
                      </a:cxn>
                      <a:cxn ang="0">
                        <a:pos x="144" y="190"/>
                      </a:cxn>
                      <a:cxn ang="0">
                        <a:pos x="166" y="213"/>
                      </a:cxn>
                      <a:cxn ang="0">
                        <a:pos x="126" y="235"/>
                      </a:cxn>
                      <a:cxn ang="0">
                        <a:pos x="115" y="261"/>
                      </a:cxn>
                      <a:cxn ang="0">
                        <a:pos x="121" y="279"/>
                      </a:cxn>
                      <a:cxn ang="0">
                        <a:pos x="121" y="289"/>
                      </a:cxn>
                      <a:cxn ang="0">
                        <a:pos x="126" y="302"/>
                      </a:cxn>
                      <a:cxn ang="0">
                        <a:pos x="144" y="340"/>
                      </a:cxn>
                      <a:cxn ang="0">
                        <a:pos x="176" y="346"/>
                      </a:cxn>
                      <a:cxn ang="0">
                        <a:pos x="204" y="362"/>
                      </a:cxn>
                      <a:cxn ang="0">
                        <a:pos x="227" y="318"/>
                      </a:cxn>
                      <a:cxn ang="0">
                        <a:pos x="275" y="283"/>
                      </a:cxn>
                      <a:cxn ang="0">
                        <a:pos x="310" y="267"/>
                      </a:cxn>
                      <a:cxn ang="0">
                        <a:pos x="381" y="229"/>
                      </a:cxn>
                      <a:cxn ang="0">
                        <a:pos x="537" y="194"/>
                      </a:cxn>
                      <a:cxn ang="0">
                        <a:pos x="464" y="190"/>
                      </a:cxn>
                      <a:cxn ang="0">
                        <a:pos x="492" y="178"/>
                      </a:cxn>
                      <a:cxn ang="0">
                        <a:pos x="510" y="168"/>
                      </a:cxn>
                      <a:cxn ang="0">
                        <a:pos x="530" y="178"/>
                      </a:cxn>
                      <a:cxn ang="0">
                        <a:pos x="549" y="178"/>
                      </a:cxn>
                      <a:cxn ang="0">
                        <a:pos x="520" y="156"/>
                      </a:cxn>
                      <a:cxn ang="0">
                        <a:pos x="530" y="150"/>
                      </a:cxn>
                      <a:cxn ang="0">
                        <a:pos x="543" y="134"/>
                      </a:cxn>
                      <a:cxn ang="0">
                        <a:pos x="571" y="127"/>
                      </a:cxn>
                      <a:cxn ang="0">
                        <a:pos x="581" y="123"/>
                      </a:cxn>
                      <a:cxn ang="0">
                        <a:pos x="587" y="111"/>
                      </a:cxn>
                      <a:cxn ang="0">
                        <a:pos x="587" y="95"/>
                      </a:cxn>
                      <a:cxn ang="0">
                        <a:pos x="597" y="117"/>
                      </a:cxn>
                      <a:cxn ang="0">
                        <a:pos x="609" y="101"/>
                      </a:cxn>
                      <a:cxn ang="0">
                        <a:pos x="565" y="73"/>
                      </a:cxn>
                      <a:cxn ang="0">
                        <a:pos x="609" y="44"/>
                      </a:cxn>
                      <a:cxn ang="0">
                        <a:pos x="686" y="28"/>
                      </a:cxn>
                    </a:cxnLst>
                    <a:rect l="0" t="0" r="r" b="b"/>
                    <a:pathLst>
                      <a:path w="686" h="366">
                        <a:moveTo>
                          <a:pt x="686" y="28"/>
                        </a:moveTo>
                        <a:lnTo>
                          <a:pt x="664" y="16"/>
                        </a:lnTo>
                        <a:lnTo>
                          <a:pt x="565" y="38"/>
                        </a:lnTo>
                        <a:lnTo>
                          <a:pt x="581" y="12"/>
                        </a:lnTo>
                        <a:lnTo>
                          <a:pt x="553" y="16"/>
                        </a:lnTo>
                        <a:lnTo>
                          <a:pt x="537" y="34"/>
                        </a:lnTo>
                        <a:lnTo>
                          <a:pt x="537" y="16"/>
                        </a:lnTo>
                        <a:lnTo>
                          <a:pt x="476" y="22"/>
                        </a:lnTo>
                        <a:lnTo>
                          <a:pt x="526" y="6"/>
                        </a:lnTo>
                        <a:lnTo>
                          <a:pt x="447" y="12"/>
                        </a:lnTo>
                        <a:lnTo>
                          <a:pt x="447" y="0"/>
                        </a:lnTo>
                        <a:lnTo>
                          <a:pt x="415" y="0"/>
                        </a:lnTo>
                        <a:lnTo>
                          <a:pt x="403" y="12"/>
                        </a:lnTo>
                        <a:lnTo>
                          <a:pt x="377" y="12"/>
                        </a:lnTo>
                        <a:lnTo>
                          <a:pt x="377" y="0"/>
                        </a:lnTo>
                        <a:lnTo>
                          <a:pt x="332" y="6"/>
                        </a:lnTo>
                        <a:lnTo>
                          <a:pt x="354" y="16"/>
                        </a:lnTo>
                        <a:lnTo>
                          <a:pt x="332" y="28"/>
                        </a:lnTo>
                        <a:lnTo>
                          <a:pt x="326" y="16"/>
                        </a:lnTo>
                        <a:lnTo>
                          <a:pt x="288" y="16"/>
                        </a:lnTo>
                        <a:lnTo>
                          <a:pt x="275" y="28"/>
                        </a:lnTo>
                        <a:lnTo>
                          <a:pt x="259" y="22"/>
                        </a:lnTo>
                        <a:lnTo>
                          <a:pt x="243" y="28"/>
                        </a:lnTo>
                        <a:lnTo>
                          <a:pt x="237" y="16"/>
                        </a:lnTo>
                        <a:lnTo>
                          <a:pt x="188" y="12"/>
                        </a:lnTo>
                        <a:lnTo>
                          <a:pt x="192" y="22"/>
                        </a:lnTo>
                        <a:lnTo>
                          <a:pt x="150" y="28"/>
                        </a:lnTo>
                        <a:lnTo>
                          <a:pt x="105" y="38"/>
                        </a:lnTo>
                        <a:lnTo>
                          <a:pt x="115" y="51"/>
                        </a:lnTo>
                        <a:lnTo>
                          <a:pt x="83" y="57"/>
                        </a:lnTo>
                        <a:lnTo>
                          <a:pt x="0" y="61"/>
                        </a:lnTo>
                        <a:lnTo>
                          <a:pt x="4" y="73"/>
                        </a:lnTo>
                        <a:lnTo>
                          <a:pt x="61" y="83"/>
                        </a:lnTo>
                        <a:lnTo>
                          <a:pt x="4" y="95"/>
                        </a:lnTo>
                        <a:lnTo>
                          <a:pt x="20" y="111"/>
                        </a:lnTo>
                        <a:lnTo>
                          <a:pt x="55" y="101"/>
                        </a:lnTo>
                        <a:lnTo>
                          <a:pt x="93" y="101"/>
                        </a:lnTo>
                        <a:lnTo>
                          <a:pt x="144" y="117"/>
                        </a:lnTo>
                        <a:lnTo>
                          <a:pt x="144" y="146"/>
                        </a:lnTo>
                        <a:lnTo>
                          <a:pt x="132" y="156"/>
                        </a:lnTo>
                        <a:lnTo>
                          <a:pt x="132" y="178"/>
                        </a:lnTo>
                        <a:lnTo>
                          <a:pt x="144" y="168"/>
                        </a:lnTo>
                        <a:lnTo>
                          <a:pt x="150" y="156"/>
                        </a:lnTo>
                        <a:lnTo>
                          <a:pt x="160" y="172"/>
                        </a:lnTo>
                        <a:lnTo>
                          <a:pt x="176" y="178"/>
                        </a:lnTo>
                        <a:lnTo>
                          <a:pt x="170" y="190"/>
                        </a:lnTo>
                        <a:lnTo>
                          <a:pt x="150" y="178"/>
                        </a:lnTo>
                        <a:lnTo>
                          <a:pt x="144" y="190"/>
                        </a:lnTo>
                        <a:lnTo>
                          <a:pt x="166" y="200"/>
                        </a:lnTo>
                        <a:lnTo>
                          <a:pt x="166" y="213"/>
                        </a:lnTo>
                        <a:lnTo>
                          <a:pt x="138" y="213"/>
                        </a:lnTo>
                        <a:lnTo>
                          <a:pt x="126" y="235"/>
                        </a:lnTo>
                        <a:lnTo>
                          <a:pt x="109" y="245"/>
                        </a:lnTo>
                        <a:lnTo>
                          <a:pt x="115" y="261"/>
                        </a:lnTo>
                        <a:lnTo>
                          <a:pt x="105" y="261"/>
                        </a:lnTo>
                        <a:lnTo>
                          <a:pt x="121" y="279"/>
                        </a:lnTo>
                        <a:lnTo>
                          <a:pt x="105" y="283"/>
                        </a:lnTo>
                        <a:lnTo>
                          <a:pt x="121" y="289"/>
                        </a:lnTo>
                        <a:lnTo>
                          <a:pt x="115" y="302"/>
                        </a:lnTo>
                        <a:lnTo>
                          <a:pt x="126" y="302"/>
                        </a:lnTo>
                        <a:lnTo>
                          <a:pt x="126" y="318"/>
                        </a:lnTo>
                        <a:lnTo>
                          <a:pt x="144" y="340"/>
                        </a:lnTo>
                        <a:lnTo>
                          <a:pt x="154" y="350"/>
                        </a:lnTo>
                        <a:lnTo>
                          <a:pt x="176" y="346"/>
                        </a:lnTo>
                        <a:lnTo>
                          <a:pt x="192" y="366"/>
                        </a:lnTo>
                        <a:lnTo>
                          <a:pt x="204" y="362"/>
                        </a:lnTo>
                        <a:lnTo>
                          <a:pt x="227" y="334"/>
                        </a:lnTo>
                        <a:lnTo>
                          <a:pt x="227" y="318"/>
                        </a:lnTo>
                        <a:lnTo>
                          <a:pt x="259" y="302"/>
                        </a:lnTo>
                        <a:lnTo>
                          <a:pt x="275" y="283"/>
                        </a:lnTo>
                        <a:lnTo>
                          <a:pt x="271" y="267"/>
                        </a:lnTo>
                        <a:lnTo>
                          <a:pt x="310" y="267"/>
                        </a:lnTo>
                        <a:lnTo>
                          <a:pt x="371" y="251"/>
                        </a:lnTo>
                        <a:lnTo>
                          <a:pt x="381" y="229"/>
                        </a:lnTo>
                        <a:lnTo>
                          <a:pt x="425" y="229"/>
                        </a:lnTo>
                        <a:lnTo>
                          <a:pt x="537" y="194"/>
                        </a:lnTo>
                        <a:lnTo>
                          <a:pt x="510" y="190"/>
                        </a:lnTo>
                        <a:lnTo>
                          <a:pt x="464" y="190"/>
                        </a:lnTo>
                        <a:lnTo>
                          <a:pt x="460" y="178"/>
                        </a:lnTo>
                        <a:lnTo>
                          <a:pt x="492" y="178"/>
                        </a:lnTo>
                        <a:lnTo>
                          <a:pt x="470" y="168"/>
                        </a:lnTo>
                        <a:lnTo>
                          <a:pt x="510" y="168"/>
                        </a:lnTo>
                        <a:lnTo>
                          <a:pt x="514" y="184"/>
                        </a:lnTo>
                        <a:lnTo>
                          <a:pt x="530" y="178"/>
                        </a:lnTo>
                        <a:lnTo>
                          <a:pt x="537" y="190"/>
                        </a:lnTo>
                        <a:lnTo>
                          <a:pt x="549" y="178"/>
                        </a:lnTo>
                        <a:lnTo>
                          <a:pt x="543" y="162"/>
                        </a:lnTo>
                        <a:lnTo>
                          <a:pt x="520" y="156"/>
                        </a:lnTo>
                        <a:lnTo>
                          <a:pt x="504" y="146"/>
                        </a:lnTo>
                        <a:lnTo>
                          <a:pt x="530" y="150"/>
                        </a:lnTo>
                        <a:lnTo>
                          <a:pt x="549" y="156"/>
                        </a:lnTo>
                        <a:lnTo>
                          <a:pt x="543" y="134"/>
                        </a:lnTo>
                        <a:lnTo>
                          <a:pt x="559" y="140"/>
                        </a:lnTo>
                        <a:lnTo>
                          <a:pt x="571" y="127"/>
                        </a:lnTo>
                        <a:lnTo>
                          <a:pt x="559" y="123"/>
                        </a:lnTo>
                        <a:lnTo>
                          <a:pt x="581" y="123"/>
                        </a:lnTo>
                        <a:lnTo>
                          <a:pt x="571" y="111"/>
                        </a:lnTo>
                        <a:lnTo>
                          <a:pt x="587" y="111"/>
                        </a:lnTo>
                        <a:lnTo>
                          <a:pt x="571" y="95"/>
                        </a:lnTo>
                        <a:lnTo>
                          <a:pt x="587" y="95"/>
                        </a:lnTo>
                        <a:lnTo>
                          <a:pt x="597" y="105"/>
                        </a:lnTo>
                        <a:lnTo>
                          <a:pt x="597" y="117"/>
                        </a:lnTo>
                        <a:lnTo>
                          <a:pt x="615" y="117"/>
                        </a:lnTo>
                        <a:lnTo>
                          <a:pt x="609" y="101"/>
                        </a:lnTo>
                        <a:lnTo>
                          <a:pt x="615" y="73"/>
                        </a:lnTo>
                        <a:lnTo>
                          <a:pt x="565" y="73"/>
                        </a:lnTo>
                        <a:lnTo>
                          <a:pt x="597" y="57"/>
                        </a:lnTo>
                        <a:lnTo>
                          <a:pt x="609" y="44"/>
                        </a:lnTo>
                        <a:lnTo>
                          <a:pt x="686" y="28"/>
                        </a:lnTo>
                        <a:lnTo>
                          <a:pt x="686" y="2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3" name="Freeform 146">
                    <a:extLst>
                      <a:ext uri="{FF2B5EF4-FFF2-40B4-BE49-F238E27FC236}">
                        <a16:creationId xmlns:a16="http://schemas.microsoft.com/office/drawing/2014/main" id="{4D90BCD1-426D-476F-8AFB-0DCA8CEA63E1}"/>
                      </a:ext>
                    </a:extLst>
                  </p:cNvPr>
                  <p:cNvSpPr>
                    <a:spLocks/>
                  </p:cNvSpPr>
                  <p:nvPr/>
                </p:nvSpPr>
                <p:spPr bwMode="auto">
                  <a:xfrm>
                    <a:off x="1923" y="1074"/>
                    <a:ext cx="35" cy="16"/>
                  </a:xfrm>
                  <a:custGeom>
                    <a:avLst/>
                    <a:gdLst/>
                    <a:ahLst/>
                    <a:cxnLst>
                      <a:cxn ang="0">
                        <a:pos x="0" y="4"/>
                      </a:cxn>
                      <a:cxn ang="0">
                        <a:pos x="6" y="16"/>
                      </a:cxn>
                      <a:cxn ang="0">
                        <a:pos x="35" y="10"/>
                      </a:cxn>
                      <a:cxn ang="0">
                        <a:pos x="11" y="0"/>
                      </a:cxn>
                      <a:cxn ang="0">
                        <a:pos x="0" y="4"/>
                      </a:cxn>
                      <a:cxn ang="0">
                        <a:pos x="0" y="4"/>
                      </a:cxn>
                    </a:cxnLst>
                    <a:rect l="0" t="0" r="r" b="b"/>
                    <a:pathLst>
                      <a:path w="35" h="16">
                        <a:moveTo>
                          <a:pt x="0" y="4"/>
                        </a:moveTo>
                        <a:lnTo>
                          <a:pt x="6" y="16"/>
                        </a:lnTo>
                        <a:lnTo>
                          <a:pt x="35" y="10"/>
                        </a:lnTo>
                        <a:lnTo>
                          <a:pt x="11" y="0"/>
                        </a:lnTo>
                        <a:lnTo>
                          <a:pt x="0" y="4"/>
                        </a:lnTo>
                        <a:lnTo>
                          <a:pt x="0"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4" name="Freeform 147">
                    <a:extLst>
                      <a:ext uri="{FF2B5EF4-FFF2-40B4-BE49-F238E27FC236}">
                        <a16:creationId xmlns:a16="http://schemas.microsoft.com/office/drawing/2014/main" id="{2BECD320-F0E0-4536-9532-5E381D8DEF71}"/>
                      </a:ext>
                    </a:extLst>
                  </p:cNvPr>
                  <p:cNvSpPr>
                    <a:spLocks/>
                  </p:cNvSpPr>
                  <p:nvPr/>
                </p:nvSpPr>
                <p:spPr bwMode="auto">
                  <a:xfrm>
                    <a:off x="2300" y="1129"/>
                    <a:ext cx="144" cy="61"/>
                  </a:xfrm>
                  <a:custGeom>
                    <a:avLst/>
                    <a:gdLst/>
                    <a:ahLst/>
                    <a:cxnLst>
                      <a:cxn ang="0">
                        <a:pos x="144" y="28"/>
                      </a:cxn>
                      <a:cxn ang="0">
                        <a:pos x="128" y="16"/>
                      </a:cxn>
                      <a:cxn ang="0">
                        <a:pos x="117" y="0"/>
                      </a:cxn>
                      <a:cxn ang="0">
                        <a:pos x="89" y="12"/>
                      </a:cxn>
                      <a:cxn ang="0">
                        <a:pos x="67" y="12"/>
                      </a:cxn>
                      <a:cxn ang="0">
                        <a:pos x="45" y="22"/>
                      </a:cxn>
                      <a:cxn ang="0">
                        <a:pos x="22" y="6"/>
                      </a:cxn>
                      <a:cxn ang="0">
                        <a:pos x="6" y="16"/>
                      </a:cxn>
                      <a:cxn ang="0">
                        <a:pos x="18" y="28"/>
                      </a:cxn>
                      <a:cxn ang="0">
                        <a:pos x="0" y="34"/>
                      </a:cxn>
                      <a:cxn ang="0">
                        <a:pos x="22" y="38"/>
                      </a:cxn>
                      <a:cxn ang="0">
                        <a:pos x="28" y="57"/>
                      </a:cxn>
                      <a:cxn ang="0">
                        <a:pos x="57" y="61"/>
                      </a:cxn>
                      <a:cxn ang="0">
                        <a:pos x="105" y="44"/>
                      </a:cxn>
                      <a:cxn ang="0">
                        <a:pos x="128" y="44"/>
                      </a:cxn>
                      <a:cxn ang="0">
                        <a:pos x="144" y="28"/>
                      </a:cxn>
                      <a:cxn ang="0">
                        <a:pos x="144" y="28"/>
                      </a:cxn>
                    </a:cxnLst>
                    <a:rect l="0" t="0" r="r" b="b"/>
                    <a:pathLst>
                      <a:path w="144" h="61">
                        <a:moveTo>
                          <a:pt x="144" y="28"/>
                        </a:moveTo>
                        <a:lnTo>
                          <a:pt x="128" y="16"/>
                        </a:lnTo>
                        <a:lnTo>
                          <a:pt x="117" y="0"/>
                        </a:lnTo>
                        <a:lnTo>
                          <a:pt x="89" y="12"/>
                        </a:lnTo>
                        <a:lnTo>
                          <a:pt x="67" y="12"/>
                        </a:lnTo>
                        <a:lnTo>
                          <a:pt x="45" y="22"/>
                        </a:lnTo>
                        <a:lnTo>
                          <a:pt x="22" y="6"/>
                        </a:lnTo>
                        <a:lnTo>
                          <a:pt x="6" y="16"/>
                        </a:lnTo>
                        <a:lnTo>
                          <a:pt x="18" y="28"/>
                        </a:lnTo>
                        <a:lnTo>
                          <a:pt x="0" y="34"/>
                        </a:lnTo>
                        <a:lnTo>
                          <a:pt x="22" y="38"/>
                        </a:lnTo>
                        <a:lnTo>
                          <a:pt x="28" y="57"/>
                        </a:lnTo>
                        <a:lnTo>
                          <a:pt x="57" y="61"/>
                        </a:lnTo>
                        <a:lnTo>
                          <a:pt x="105" y="44"/>
                        </a:lnTo>
                        <a:lnTo>
                          <a:pt x="128" y="44"/>
                        </a:lnTo>
                        <a:lnTo>
                          <a:pt x="144" y="28"/>
                        </a:lnTo>
                        <a:lnTo>
                          <a:pt x="144" y="2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5" name="Freeform 148">
                    <a:extLst>
                      <a:ext uri="{FF2B5EF4-FFF2-40B4-BE49-F238E27FC236}">
                        <a16:creationId xmlns:a16="http://schemas.microsoft.com/office/drawing/2014/main" id="{0690D529-3A09-4508-949A-990E77396CFD}"/>
                      </a:ext>
                    </a:extLst>
                  </p:cNvPr>
                  <p:cNvSpPr>
                    <a:spLocks/>
                  </p:cNvSpPr>
                  <p:nvPr/>
                </p:nvSpPr>
                <p:spPr bwMode="auto">
                  <a:xfrm>
                    <a:off x="2739" y="918"/>
                    <a:ext cx="170" cy="55"/>
                  </a:xfrm>
                  <a:custGeom>
                    <a:avLst/>
                    <a:gdLst/>
                    <a:ahLst/>
                    <a:cxnLst>
                      <a:cxn ang="0">
                        <a:pos x="170" y="4"/>
                      </a:cxn>
                      <a:cxn ang="0">
                        <a:pos x="144" y="0"/>
                      </a:cxn>
                      <a:cxn ang="0">
                        <a:pos x="122" y="4"/>
                      </a:cxn>
                      <a:cxn ang="0">
                        <a:pos x="106" y="4"/>
                      </a:cxn>
                      <a:cxn ang="0">
                        <a:pos x="87" y="10"/>
                      </a:cxn>
                      <a:cxn ang="0">
                        <a:pos x="61" y="10"/>
                      </a:cxn>
                      <a:cxn ang="0">
                        <a:pos x="61" y="17"/>
                      </a:cxn>
                      <a:cxn ang="0">
                        <a:pos x="43" y="10"/>
                      </a:cxn>
                      <a:cxn ang="0">
                        <a:pos x="27" y="17"/>
                      </a:cxn>
                      <a:cxn ang="0">
                        <a:pos x="23" y="10"/>
                      </a:cxn>
                      <a:cxn ang="0">
                        <a:pos x="0" y="17"/>
                      </a:cxn>
                      <a:cxn ang="0">
                        <a:pos x="27" y="27"/>
                      </a:cxn>
                      <a:cxn ang="0">
                        <a:pos x="49" y="49"/>
                      </a:cxn>
                      <a:cxn ang="0">
                        <a:pos x="71" y="55"/>
                      </a:cxn>
                      <a:cxn ang="0">
                        <a:pos x="106" y="33"/>
                      </a:cxn>
                      <a:cxn ang="0">
                        <a:pos x="122" y="33"/>
                      </a:cxn>
                      <a:cxn ang="0">
                        <a:pos x="132" y="45"/>
                      </a:cxn>
                      <a:cxn ang="0">
                        <a:pos x="148" y="49"/>
                      </a:cxn>
                      <a:cxn ang="0">
                        <a:pos x="160" y="45"/>
                      </a:cxn>
                      <a:cxn ang="0">
                        <a:pos x="144" y="33"/>
                      </a:cxn>
                      <a:cxn ang="0">
                        <a:pos x="138" y="17"/>
                      </a:cxn>
                      <a:cxn ang="0">
                        <a:pos x="154" y="17"/>
                      </a:cxn>
                      <a:cxn ang="0">
                        <a:pos x="170" y="27"/>
                      </a:cxn>
                      <a:cxn ang="0">
                        <a:pos x="170" y="4"/>
                      </a:cxn>
                      <a:cxn ang="0">
                        <a:pos x="170" y="4"/>
                      </a:cxn>
                    </a:cxnLst>
                    <a:rect l="0" t="0" r="r" b="b"/>
                    <a:pathLst>
                      <a:path w="170" h="55">
                        <a:moveTo>
                          <a:pt x="170" y="4"/>
                        </a:moveTo>
                        <a:lnTo>
                          <a:pt x="144" y="0"/>
                        </a:lnTo>
                        <a:lnTo>
                          <a:pt x="122" y="4"/>
                        </a:lnTo>
                        <a:lnTo>
                          <a:pt x="106" y="4"/>
                        </a:lnTo>
                        <a:lnTo>
                          <a:pt x="87" y="10"/>
                        </a:lnTo>
                        <a:lnTo>
                          <a:pt x="61" y="10"/>
                        </a:lnTo>
                        <a:lnTo>
                          <a:pt x="61" y="17"/>
                        </a:lnTo>
                        <a:lnTo>
                          <a:pt x="43" y="10"/>
                        </a:lnTo>
                        <a:lnTo>
                          <a:pt x="27" y="17"/>
                        </a:lnTo>
                        <a:lnTo>
                          <a:pt x="23" y="10"/>
                        </a:lnTo>
                        <a:lnTo>
                          <a:pt x="0" y="17"/>
                        </a:lnTo>
                        <a:lnTo>
                          <a:pt x="27" y="27"/>
                        </a:lnTo>
                        <a:lnTo>
                          <a:pt x="49" y="49"/>
                        </a:lnTo>
                        <a:lnTo>
                          <a:pt x="71" y="55"/>
                        </a:lnTo>
                        <a:lnTo>
                          <a:pt x="106" y="33"/>
                        </a:lnTo>
                        <a:lnTo>
                          <a:pt x="122" y="33"/>
                        </a:lnTo>
                        <a:lnTo>
                          <a:pt x="132" y="45"/>
                        </a:lnTo>
                        <a:lnTo>
                          <a:pt x="148" y="49"/>
                        </a:lnTo>
                        <a:lnTo>
                          <a:pt x="160" y="45"/>
                        </a:lnTo>
                        <a:lnTo>
                          <a:pt x="144" y="33"/>
                        </a:lnTo>
                        <a:lnTo>
                          <a:pt x="138" y="17"/>
                        </a:lnTo>
                        <a:lnTo>
                          <a:pt x="154" y="17"/>
                        </a:lnTo>
                        <a:lnTo>
                          <a:pt x="170" y="27"/>
                        </a:lnTo>
                        <a:lnTo>
                          <a:pt x="170" y="4"/>
                        </a:lnTo>
                        <a:lnTo>
                          <a:pt x="170"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6" name="Freeform 149">
                    <a:extLst>
                      <a:ext uri="{FF2B5EF4-FFF2-40B4-BE49-F238E27FC236}">
                        <a16:creationId xmlns:a16="http://schemas.microsoft.com/office/drawing/2014/main" id="{32B2B60C-448B-49E8-B20A-1EE2063AA38E}"/>
                      </a:ext>
                    </a:extLst>
                  </p:cNvPr>
                  <p:cNvSpPr>
                    <a:spLocks/>
                  </p:cNvSpPr>
                  <p:nvPr/>
                </p:nvSpPr>
                <p:spPr bwMode="auto">
                  <a:xfrm>
                    <a:off x="2683" y="1056"/>
                    <a:ext cx="332" cy="219"/>
                  </a:xfrm>
                  <a:custGeom>
                    <a:avLst/>
                    <a:gdLst/>
                    <a:ahLst/>
                    <a:cxnLst>
                      <a:cxn ang="0">
                        <a:pos x="243" y="0"/>
                      </a:cxn>
                      <a:cxn ang="0">
                        <a:pos x="232" y="18"/>
                      </a:cxn>
                      <a:cxn ang="0">
                        <a:pos x="204" y="12"/>
                      </a:cxn>
                      <a:cxn ang="0">
                        <a:pos x="194" y="22"/>
                      </a:cxn>
                      <a:cxn ang="0">
                        <a:pos x="149" y="34"/>
                      </a:cxn>
                      <a:cxn ang="0">
                        <a:pos x="143" y="45"/>
                      </a:cxn>
                      <a:cxn ang="0">
                        <a:pos x="111" y="51"/>
                      </a:cxn>
                      <a:cxn ang="0">
                        <a:pos x="133" y="67"/>
                      </a:cxn>
                      <a:cxn ang="0">
                        <a:pos x="117" y="79"/>
                      </a:cxn>
                      <a:cxn ang="0">
                        <a:pos x="99" y="101"/>
                      </a:cxn>
                      <a:cxn ang="0">
                        <a:pos x="83" y="111"/>
                      </a:cxn>
                      <a:cxn ang="0">
                        <a:pos x="56" y="124"/>
                      </a:cxn>
                      <a:cxn ang="0">
                        <a:pos x="38" y="134"/>
                      </a:cxn>
                      <a:cxn ang="0">
                        <a:pos x="12" y="152"/>
                      </a:cxn>
                      <a:cxn ang="0">
                        <a:pos x="22" y="168"/>
                      </a:cxn>
                      <a:cxn ang="0">
                        <a:pos x="22" y="184"/>
                      </a:cxn>
                      <a:cxn ang="0">
                        <a:pos x="32" y="200"/>
                      </a:cxn>
                      <a:cxn ang="0">
                        <a:pos x="56" y="219"/>
                      </a:cxn>
                      <a:cxn ang="0">
                        <a:pos x="105" y="207"/>
                      </a:cxn>
                      <a:cxn ang="0">
                        <a:pos x="121" y="168"/>
                      </a:cxn>
                      <a:cxn ang="0">
                        <a:pos x="121" y="124"/>
                      </a:cxn>
                      <a:cxn ang="0">
                        <a:pos x="143" y="95"/>
                      </a:cxn>
                      <a:cxn ang="0">
                        <a:pos x="222" y="34"/>
                      </a:cxn>
                      <a:cxn ang="0">
                        <a:pos x="277" y="41"/>
                      </a:cxn>
                      <a:cxn ang="0">
                        <a:pos x="299" y="18"/>
                      </a:cxn>
                      <a:cxn ang="0">
                        <a:pos x="332" y="18"/>
                      </a:cxn>
                      <a:cxn ang="0">
                        <a:pos x="277" y="6"/>
                      </a:cxn>
                      <a:cxn ang="0">
                        <a:pos x="269" y="8"/>
                      </a:cxn>
                      <a:cxn ang="0">
                        <a:pos x="265" y="8"/>
                      </a:cxn>
                      <a:cxn ang="0">
                        <a:pos x="261" y="8"/>
                      </a:cxn>
                      <a:cxn ang="0">
                        <a:pos x="261" y="6"/>
                      </a:cxn>
                      <a:cxn ang="0">
                        <a:pos x="261" y="0"/>
                      </a:cxn>
                    </a:cxnLst>
                    <a:rect l="0" t="0" r="r" b="b"/>
                    <a:pathLst>
                      <a:path w="332" h="219">
                        <a:moveTo>
                          <a:pt x="261" y="0"/>
                        </a:moveTo>
                        <a:lnTo>
                          <a:pt x="243" y="0"/>
                        </a:lnTo>
                        <a:lnTo>
                          <a:pt x="249" y="12"/>
                        </a:lnTo>
                        <a:lnTo>
                          <a:pt x="232" y="18"/>
                        </a:lnTo>
                        <a:lnTo>
                          <a:pt x="226" y="6"/>
                        </a:lnTo>
                        <a:lnTo>
                          <a:pt x="204" y="12"/>
                        </a:lnTo>
                        <a:lnTo>
                          <a:pt x="210" y="22"/>
                        </a:lnTo>
                        <a:lnTo>
                          <a:pt x="194" y="22"/>
                        </a:lnTo>
                        <a:lnTo>
                          <a:pt x="188" y="18"/>
                        </a:lnTo>
                        <a:lnTo>
                          <a:pt x="149" y="34"/>
                        </a:lnTo>
                        <a:lnTo>
                          <a:pt x="156" y="41"/>
                        </a:lnTo>
                        <a:lnTo>
                          <a:pt x="143" y="45"/>
                        </a:lnTo>
                        <a:lnTo>
                          <a:pt x="133" y="28"/>
                        </a:lnTo>
                        <a:lnTo>
                          <a:pt x="111" y="51"/>
                        </a:lnTo>
                        <a:lnTo>
                          <a:pt x="127" y="51"/>
                        </a:lnTo>
                        <a:lnTo>
                          <a:pt x="133" y="67"/>
                        </a:lnTo>
                        <a:lnTo>
                          <a:pt x="117" y="67"/>
                        </a:lnTo>
                        <a:lnTo>
                          <a:pt x="117" y="79"/>
                        </a:lnTo>
                        <a:lnTo>
                          <a:pt x="111" y="85"/>
                        </a:lnTo>
                        <a:lnTo>
                          <a:pt x="99" y="101"/>
                        </a:lnTo>
                        <a:lnTo>
                          <a:pt x="99" y="107"/>
                        </a:lnTo>
                        <a:lnTo>
                          <a:pt x="83" y="111"/>
                        </a:lnTo>
                        <a:lnTo>
                          <a:pt x="73" y="124"/>
                        </a:lnTo>
                        <a:lnTo>
                          <a:pt x="56" y="124"/>
                        </a:lnTo>
                        <a:lnTo>
                          <a:pt x="56" y="134"/>
                        </a:lnTo>
                        <a:lnTo>
                          <a:pt x="38" y="134"/>
                        </a:lnTo>
                        <a:lnTo>
                          <a:pt x="32" y="146"/>
                        </a:lnTo>
                        <a:lnTo>
                          <a:pt x="12" y="152"/>
                        </a:lnTo>
                        <a:lnTo>
                          <a:pt x="0" y="162"/>
                        </a:lnTo>
                        <a:lnTo>
                          <a:pt x="22" y="168"/>
                        </a:lnTo>
                        <a:lnTo>
                          <a:pt x="6" y="174"/>
                        </a:lnTo>
                        <a:lnTo>
                          <a:pt x="22" y="184"/>
                        </a:lnTo>
                        <a:lnTo>
                          <a:pt x="12" y="194"/>
                        </a:lnTo>
                        <a:lnTo>
                          <a:pt x="32" y="200"/>
                        </a:lnTo>
                        <a:lnTo>
                          <a:pt x="22" y="213"/>
                        </a:lnTo>
                        <a:lnTo>
                          <a:pt x="56" y="219"/>
                        </a:lnTo>
                        <a:lnTo>
                          <a:pt x="89" y="194"/>
                        </a:lnTo>
                        <a:lnTo>
                          <a:pt x="105" y="207"/>
                        </a:lnTo>
                        <a:lnTo>
                          <a:pt x="117" y="190"/>
                        </a:lnTo>
                        <a:lnTo>
                          <a:pt x="121" y="168"/>
                        </a:lnTo>
                        <a:lnTo>
                          <a:pt x="111" y="152"/>
                        </a:lnTo>
                        <a:lnTo>
                          <a:pt x="121" y="124"/>
                        </a:lnTo>
                        <a:lnTo>
                          <a:pt x="139" y="117"/>
                        </a:lnTo>
                        <a:lnTo>
                          <a:pt x="143" y="95"/>
                        </a:lnTo>
                        <a:lnTo>
                          <a:pt x="178" y="45"/>
                        </a:lnTo>
                        <a:lnTo>
                          <a:pt x="222" y="34"/>
                        </a:lnTo>
                        <a:lnTo>
                          <a:pt x="243" y="45"/>
                        </a:lnTo>
                        <a:lnTo>
                          <a:pt x="277" y="41"/>
                        </a:lnTo>
                        <a:lnTo>
                          <a:pt x="277" y="22"/>
                        </a:lnTo>
                        <a:lnTo>
                          <a:pt x="299" y="18"/>
                        </a:lnTo>
                        <a:lnTo>
                          <a:pt x="322" y="34"/>
                        </a:lnTo>
                        <a:lnTo>
                          <a:pt x="332" y="18"/>
                        </a:lnTo>
                        <a:lnTo>
                          <a:pt x="305" y="6"/>
                        </a:lnTo>
                        <a:lnTo>
                          <a:pt x="277" y="6"/>
                        </a:lnTo>
                        <a:lnTo>
                          <a:pt x="273" y="6"/>
                        </a:lnTo>
                        <a:lnTo>
                          <a:pt x="269" y="8"/>
                        </a:lnTo>
                        <a:lnTo>
                          <a:pt x="267" y="8"/>
                        </a:lnTo>
                        <a:lnTo>
                          <a:pt x="265" y="8"/>
                        </a:lnTo>
                        <a:lnTo>
                          <a:pt x="263" y="8"/>
                        </a:lnTo>
                        <a:lnTo>
                          <a:pt x="261" y="8"/>
                        </a:lnTo>
                        <a:lnTo>
                          <a:pt x="261" y="6"/>
                        </a:lnTo>
                        <a:lnTo>
                          <a:pt x="261" y="6"/>
                        </a:lnTo>
                        <a:lnTo>
                          <a:pt x="261" y="0"/>
                        </a:lnTo>
                        <a:lnTo>
                          <a:pt x="26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7" name="Freeform 150">
                    <a:extLst>
                      <a:ext uri="{FF2B5EF4-FFF2-40B4-BE49-F238E27FC236}">
                        <a16:creationId xmlns:a16="http://schemas.microsoft.com/office/drawing/2014/main" id="{BD60096D-3B68-4CFB-9E52-7F6EBC648949}"/>
                      </a:ext>
                    </a:extLst>
                  </p:cNvPr>
                  <p:cNvSpPr>
                    <a:spLocks/>
                  </p:cNvSpPr>
                  <p:nvPr/>
                </p:nvSpPr>
                <p:spPr bwMode="auto">
                  <a:xfrm>
                    <a:off x="4861" y="1034"/>
                    <a:ext cx="45" cy="22"/>
                  </a:xfrm>
                  <a:custGeom>
                    <a:avLst/>
                    <a:gdLst/>
                    <a:ahLst/>
                    <a:cxnLst>
                      <a:cxn ang="0">
                        <a:pos x="22" y="0"/>
                      </a:cxn>
                      <a:cxn ang="0">
                        <a:pos x="6" y="6"/>
                      </a:cxn>
                      <a:cxn ang="0">
                        <a:pos x="0" y="12"/>
                      </a:cxn>
                      <a:cxn ang="0">
                        <a:pos x="16" y="22"/>
                      </a:cxn>
                      <a:cxn ang="0">
                        <a:pos x="45" y="18"/>
                      </a:cxn>
                      <a:cxn ang="0">
                        <a:pos x="22" y="0"/>
                      </a:cxn>
                      <a:cxn ang="0">
                        <a:pos x="22" y="0"/>
                      </a:cxn>
                    </a:cxnLst>
                    <a:rect l="0" t="0" r="r" b="b"/>
                    <a:pathLst>
                      <a:path w="45" h="22">
                        <a:moveTo>
                          <a:pt x="22" y="0"/>
                        </a:moveTo>
                        <a:lnTo>
                          <a:pt x="6" y="6"/>
                        </a:lnTo>
                        <a:lnTo>
                          <a:pt x="0" y="12"/>
                        </a:lnTo>
                        <a:lnTo>
                          <a:pt x="16" y="22"/>
                        </a:lnTo>
                        <a:lnTo>
                          <a:pt x="45" y="18"/>
                        </a:lnTo>
                        <a:lnTo>
                          <a:pt x="22" y="0"/>
                        </a:lnTo>
                        <a:lnTo>
                          <a:pt x="2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8" name="Freeform 151">
                    <a:extLst>
                      <a:ext uri="{FF2B5EF4-FFF2-40B4-BE49-F238E27FC236}">
                        <a16:creationId xmlns:a16="http://schemas.microsoft.com/office/drawing/2014/main" id="{49BA5943-5DF5-43F8-B626-3ACB47FEF39A}"/>
                      </a:ext>
                    </a:extLst>
                  </p:cNvPr>
                  <p:cNvSpPr>
                    <a:spLocks/>
                  </p:cNvSpPr>
                  <p:nvPr/>
                </p:nvSpPr>
                <p:spPr bwMode="auto">
                  <a:xfrm>
                    <a:off x="2998" y="945"/>
                    <a:ext cx="2169" cy="646"/>
                  </a:xfrm>
                  <a:custGeom>
                    <a:avLst/>
                    <a:gdLst/>
                    <a:ahLst/>
                    <a:cxnLst>
                      <a:cxn ang="0">
                        <a:pos x="1885" y="133"/>
                      </a:cxn>
                      <a:cxn ang="0">
                        <a:pos x="1780" y="133"/>
                      </a:cxn>
                      <a:cxn ang="0">
                        <a:pos x="1570" y="107"/>
                      </a:cxn>
                      <a:cxn ang="0">
                        <a:pos x="1458" y="85"/>
                      </a:cxn>
                      <a:cxn ang="0">
                        <a:pos x="1276" y="111"/>
                      </a:cxn>
                      <a:cxn ang="0">
                        <a:pos x="1193" y="85"/>
                      </a:cxn>
                      <a:cxn ang="0">
                        <a:pos x="1132" y="73"/>
                      </a:cxn>
                      <a:cxn ang="0">
                        <a:pos x="1027" y="85"/>
                      </a:cxn>
                      <a:cxn ang="0">
                        <a:pos x="932" y="66"/>
                      </a:cxn>
                      <a:cxn ang="0">
                        <a:pos x="843" y="6"/>
                      </a:cxn>
                      <a:cxn ang="0">
                        <a:pos x="776" y="34"/>
                      </a:cxn>
                      <a:cxn ang="0">
                        <a:pos x="660" y="66"/>
                      </a:cxn>
                      <a:cxn ang="0">
                        <a:pos x="683" y="129"/>
                      </a:cxn>
                      <a:cxn ang="0">
                        <a:pos x="577" y="101"/>
                      </a:cxn>
                      <a:cxn ang="0">
                        <a:pos x="539" y="79"/>
                      </a:cxn>
                      <a:cxn ang="0">
                        <a:pos x="632" y="145"/>
                      </a:cxn>
                      <a:cxn ang="0">
                        <a:pos x="588" y="152"/>
                      </a:cxn>
                      <a:cxn ang="0">
                        <a:pos x="555" y="145"/>
                      </a:cxn>
                      <a:cxn ang="0">
                        <a:pos x="476" y="73"/>
                      </a:cxn>
                      <a:cxn ang="0">
                        <a:pos x="511" y="156"/>
                      </a:cxn>
                      <a:cxn ang="0">
                        <a:pos x="322" y="162"/>
                      </a:cxn>
                      <a:cxn ang="0">
                        <a:pos x="233" y="184"/>
                      </a:cxn>
                      <a:cxn ang="0">
                        <a:pos x="205" y="178"/>
                      </a:cxn>
                      <a:cxn ang="0">
                        <a:pos x="138" y="206"/>
                      </a:cxn>
                      <a:cxn ang="0">
                        <a:pos x="90" y="200"/>
                      </a:cxn>
                      <a:cxn ang="0">
                        <a:pos x="112" y="145"/>
                      </a:cxn>
                      <a:cxn ang="0">
                        <a:pos x="0" y="162"/>
                      </a:cxn>
                      <a:cxn ang="0">
                        <a:pos x="33" y="311"/>
                      </a:cxn>
                      <a:cxn ang="0">
                        <a:pos x="100" y="378"/>
                      </a:cxn>
                      <a:cxn ang="0">
                        <a:pos x="156" y="445"/>
                      </a:cxn>
                      <a:cxn ang="0">
                        <a:pos x="205" y="473"/>
                      </a:cxn>
                      <a:cxn ang="0">
                        <a:pos x="233" y="546"/>
                      </a:cxn>
                      <a:cxn ang="0">
                        <a:pos x="310" y="601"/>
                      </a:cxn>
                      <a:cxn ang="0">
                        <a:pos x="405" y="623"/>
                      </a:cxn>
                      <a:cxn ang="0">
                        <a:pos x="399" y="546"/>
                      </a:cxn>
                      <a:cxn ang="0">
                        <a:pos x="367" y="473"/>
                      </a:cxn>
                      <a:cxn ang="0">
                        <a:pos x="466" y="457"/>
                      </a:cxn>
                      <a:cxn ang="0">
                        <a:pos x="584" y="451"/>
                      </a:cxn>
                      <a:cxn ang="0">
                        <a:pos x="622" y="396"/>
                      </a:cxn>
                      <a:cxn ang="0">
                        <a:pos x="750" y="423"/>
                      </a:cxn>
                      <a:cxn ang="0">
                        <a:pos x="993" y="490"/>
                      </a:cxn>
                      <a:cxn ang="0">
                        <a:pos x="1193" y="451"/>
                      </a:cxn>
                      <a:cxn ang="0">
                        <a:pos x="1436" y="479"/>
                      </a:cxn>
                      <a:cxn ang="0">
                        <a:pos x="1487" y="407"/>
                      </a:cxn>
                      <a:cxn ang="0">
                        <a:pos x="1748" y="562"/>
                      </a:cxn>
                      <a:cxn ang="0">
                        <a:pos x="1802" y="502"/>
                      </a:cxn>
                      <a:cxn ang="0">
                        <a:pos x="1653" y="384"/>
                      </a:cxn>
                      <a:cxn ang="0">
                        <a:pos x="1742" y="295"/>
                      </a:cxn>
                      <a:cxn ang="0">
                        <a:pos x="1812" y="263"/>
                      </a:cxn>
                      <a:cxn ang="0">
                        <a:pos x="1908" y="245"/>
                      </a:cxn>
                      <a:cxn ang="0">
                        <a:pos x="1908" y="368"/>
                      </a:cxn>
                      <a:cxn ang="0">
                        <a:pos x="2023" y="429"/>
                      </a:cxn>
                      <a:cxn ang="0">
                        <a:pos x="2013" y="356"/>
                      </a:cxn>
                      <a:cxn ang="0">
                        <a:pos x="1946" y="301"/>
                      </a:cxn>
                      <a:cxn ang="0">
                        <a:pos x="2041" y="263"/>
                      </a:cxn>
                      <a:cxn ang="0">
                        <a:pos x="2041" y="200"/>
                      </a:cxn>
                      <a:cxn ang="0">
                        <a:pos x="2134" y="206"/>
                      </a:cxn>
                      <a:cxn ang="0">
                        <a:pos x="2086" y="162"/>
                      </a:cxn>
                    </a:cxnLst>
                    <a:rect l="0" t="0" r="r" b="b"/>
                    <a:pathLst>
                      <a:path w="2169" h="646">
                        <a:moveTo>
                          <a:pt x="2086" y="162"/>
                        </a:moveTo>
                        <a:lnTo>
                          <a:pt x="2074" y="168"/>
                        </a:lnTo>
                        <a:lnTo>
                          <a:pt x="2086" y="178"/>
                        </a:lnTo>
                        <a:lnTo>
                          <a:pt x="2035" y="156"/>
                        </a:lnTo>
                        <a:lnTo>
                          <a:pt x="1908" y="133"/>
                        </a:lnTo>
                        <a:lnTo>
                          <a:pt x="1885" y="133"/>
                        </a:lnTo>
                        <a:lnTo>
                          <a:pt x="1879" y="123"/>
                        </a:lnTo>
                        <a:lnTo>
                          <a:pt x="1841" y="129"/>
                        </a:lnTo>
                        <a:lnTo>
                          <a:pt x="1802" y="123"/>
                        </a:lnTo>
                        <a:lnTo>
                          <a:pt x="1786" y="123"/>
                        </a:lnTo>
                        <a:lnTo>
                          <a:pt x="1812" y="145"/>
                        </a:lnTo>
                        <a:lnTo>
                          <a:pt x="1780" y="133"/>
                        </a:lnTo>
                        <a:lnTo>
                          <a:pt x="1768" y="123"/>
                        </a:lnTo>
                        <a:lnTo>
                          <a:pt x="1697" y="129"/>
                        </a:lnTo>
                        <a:lnTo>
                          <a:pt x="1713" y="145"/>
                        </a:lnTo>
                        <a:lnTo>
                          <a:pt x="1653" y="129"/>
                        </a:lnTo>
                        <a:lnTo>
                          <a:pt x="1640" y="107"/>
                        </a:lnTo>
                        <a:lnTo>
                          <a:pt x="1570" y="107"/>
                        </a:lnTo>
                        <a:lnTo>
                          <a:pt x="1557" y="111"/>
                        </a:lnTo>
                        <a:lnTo>
                          <a:pt x="1531" y="111"/>
                        </a:lnTo>
                        <a:lnTo>
                          <a:pt x="1525" y="101"/>
                        </a:lnTo>
                        <a:lnTo>
                          <a:pt x="1480" y="101"/>
                        </a:lnTo>
                        <a:lnTo>
                          <a:pt x="1480" y="89"/>
                        </a:lnTo>
                        <a:lnTo>
                          <a:pt x="1458" y="85"/>
                        </a:lnTo>
                        <a:lnTo>
                          <a:pt x="1436" y="101"/>
                        </a:lnTo>
                        <a:lnTo>
                          <a:pt x="1430" y="89"/>
                        </a:lnTo>
                        <a:lnTo>
                          <a:pt x="1347" y="85"/>
                        </a:lnTo>
                        <a:lnTo>
                          <a:pt x="1365" y="101"/>
                        </a:lnTo>
                        <a:lnTo>
                          <a:pt x="1280" y="95"/>
                        </a:lnTo>
                        <a:lnTo>
                          <a:pt x="1276" y="111"/>
                        </a:lnTo>
                        <a:lnTo>
                          <a:pt x="1225" y="95"/>
                        </a:lnTo>
                        <a:lnTo>
                          <a:pt x="1215" y="101"/>
                        </a:lnTo>
                        <a:lnTo>
                          <a:pt x="1203" y="95"/>
                        </a:lnTo>
                        <a:lnTo>
                          <a:pt x="1215" y="85"/>
                        </a:lnTo>
                        <a:lnTo>
                          <a:pt x="1197" y="73"/>
                        </a:lnTo>
                        <a:lnTo>
                          <a:pt x="1193" y="85"/>
                        </a:lnTo>
                        <a:lnTo>
                          <a:pt x="1193" y="73"/>
                        </a:lnTo>
                        <a:lnTo>
                          <a:pt x="1171" y="66"/>
                        </a:lnTo>
                        <a:lnTo>
                          <a:pt x="1171" y="79"/>
                        </a:lnTo>
                        <a:lnTo>
                          <a:pt x="1159" y="66"/>
                        </a:lnTo>
                        <a:lnTo>
                          <a:pt x="1120" y="62"/>
                        </a:lnTo>
                        <a:lnTo>
                          <a:pt x="1132" y="73"/>
                        </a:lnTo>
                        <a:lnTo>
                          <a:pt x="1154" y="85"/>
                        </a:lnTo>
                        <a:lnTo>
                          <a:pt x="1126" y="79"/>
                        </a:lnTo>
                        <a:lnTo>
                          <a:pt x="1088" y="79"/>
                        </a:lnTo>
                        <a:lnTo>
                          <a:pt x="1059" y="66"/>
                        </a:lnTo>
                        <a:lnTo>
                          <a:pt x="1015" y="66"/>
                        </a:lnTo>
                        <a:lnTo>
                          <a:pt x="1027" y="85"/>
                        </a:lnTo>
                        <a:lnTo>
                          <a:pt x="986" y="62"/>
                        </a:lnTo>
                        <a:lnTo>
                          <a:pt x="986" y="50"/>
                        </a:lnTo>
                        <a:lnTo>
                          <a:pt x="970" y="50"/>
                        </a:lnTo>
                        <a:lnTo>
                          <a:pt x="970" y="62"/>
                        </a:lnTo>
                        <a:lnTo>
                          <a:pt x="920" y="79"/>
                        </a:lnTo>
                        <a:lnTo>
                          <a:pt x="932" y="66"/>
                        </a:lnTo>
                        <a:lnTo>
                          <a:pt x="960" y="50"/>
                        </a:lnTo>
                        <a:lnTo>
                          <a:pt x="964" y="40"/>
                        </a:lnTo>
                        <a:lnTo>
                          <a:pt x="887" y="18"/>
                        </a:lnTo>
                        <a:lnTo>
                          <a:pt x="871" y="28"/>
                        </a:lnTo>
                        <a:lnTo>
                          <a:pt x="837" y="22"/>
                        </a:lnTo>
                        <a:lnTo>
                          <a:pt x="843" y="6"/>
                        </a:lnTo>
                        <a:lnTo>
                          <a:pt x="826" y="0"/>
                        </a:lnTo>
                        <a:lnTo>
                          <a:pt x="798" y="18"/>
                        </a:lnTo>
                        <a:lnTo>
                          <a:pt x="798" y="28"/>
                        </a:lnTo>
                        <a:lnTo>
                          <a:pt x="788" y="28"/>
                        </a:lnTo>
                        <a:lnTo>
                          <a:pt x="798" y="44"/>
                        </a:lnTo>
                        <a:lnTo>
                          <a:pt x="776" y="34"/>
                        </a:lnTo>
                        <a:lnTo>
                          <a:pt x="754" y="34"/>
                        </a:lnTo>
                        <a:lnTo>
                          <a:pt x="750" y="28"/>
                        </a:lnTo>
                        <a:lnTo>
                          <a:pt x="648" y="50"/>
                        </a:lnTo>
                        <a:lnTo>
                          <a:pt x="671" y="62"/>
                        </a:lnTo>
                        <a:lnTo>
                          <a:pt x="683" y="85"/>
                        </a:lnTo>
                        <a:lnTo>
                          <a:pt x="660" y="66"/>
                        </a:lnTo>
                        <a:lnTo>
                          <a:pt x="638" y="66"/>
                        </a:lnTo>
                        <a:lnTo>
                          <a:pt x="632" y="62"/>
                        </a:lnTo>
                        <a:lnTo>
                          <a:pt x="606" y="66"/>
                        </a:lnTo>
                        <a:lnTo>
                          <a:pt x="616" y="85"/>
                        </a:lnTo>
                        <a:lnTo>
                          <a:pt x="677" y="107"/>
                        </a:lnTo>
                        <a:lnTo>
                          <a:pt x="683" y="129"/>
                        </a:lnTo>
                        <a:lnTo>
                          <a:pt x="671" y="129"/>
                        </a:lnTo>
                        <a:lnTo>
                          <a:pt x="660" y="111"/>
                        </a:lnTo>
                        <a:lnTo>
                          <a:pt x="610" y="95"/>
                        </a:lnTo>
                        <a:lnTo>
                          <a:pt x="600" y="79"/>
                        </a:lnTo>
                        <a:lnTo>
                          <a:pt x="577" y="85"/>
                        </a:lnTo>
                        <a:lnTo>
                          <a:pt x="577" y="101"/>
                        </a:lnTo>
                        <a:lnTo>
                          <a:pt x="610" y="111"/>
                        </a:lnTo>
                        <a:lnTo>
                          <a:pt x="594" y="117"/>
                        </a:lnTo>
                        <a:lnTo>
                          <a:pt x="571" y="107"/>
                        </a:lnTo>
                        <a:lnTo>
                          <a:pt x="555" y="89"/>
                        </a:lnTo>
                        <a:lnTo>
                          <a:pt x="565" y="73"/>
                        </a:lnTo>
                        <a:lnTo>
                          <a:pt x="539" y="79"/>
                        </a:lnTo>
                        <a:lnTo>
                          <a:pt x="543" y="101"/>
                        </a:lnTo>
                        <a:lnTo>
                          <a:pt x="559" y="111"/>
                        </a:lnTo>
                        <a:lnTo>
                          <a:pt x="571" y="133"/>
                        </a:lnTo>
                        <a:lnTo>
                          <a:pt x="577" y="139"/>
                        </a:lnTo>
                        <a:lnTo>
                          <a:pt x="600" y="133"/>
                        </a:lnTo>
                        <a:lnTo>
                          <a:pt x="632" y="145"/>
                        </a:lnTo>
                        <a:lnTo>
                          <a:pt x="644" y="162"/>
                        </a:lnTo>
                        <a:lnTo>
                          <a:pt x="654" y="168"/>
                        </a:lnTo>
                        <a:lnTo>
                          <a:pt x="638" y="174"/>
                        </a:lnTo>
                        <a:lnTo>
                          <a:pt x="626" y="152"/>
                        </a:lnTo>
                        <a:lnTo>
                          <a:pt x="600" y="145"/>
                        </a:lnTo>
                        <a:lnTo>
                          <a:pt x="588" y="152"/>
                        </a:lnTo>
                        <a:lnTo>
                          <a:pt x="600" y="168"/>
                        </a:lnTo>
                        <a:lnTo>
                          <a:pt x="584" y="184"/>
                        </a:lnTo>
                        <a:lnTo>
                          <a:pt x="543" y="190"/>
                        </a:lnTo>
                        <a:lnTo>
                          <a:pt x="571" y="178"/>
                        </a:lnTo>
                        <a:lnTo>
                          <a:pt x="577" y="152"/>
                        </a:lnTo>
                        <a:lnTo>
                          <a:pt x="555" y="145"/>
                        </a:lnTo>
                        <a:lnTo>
                          <a:pt x="543" y="117"/>
                        </a:lnTo>
                        <a:lnTo>
                          <a:pt x="521" y="111"/>
                        </a:lnTo>
                        <a:lnTo>
                          <a:pt x="521" y="89"/>
                        </a:lnTo>
                        <a:lnTo>
                          <a:pt x="505" y="85"/>
                        </a:lnTo>
                        <a:lnTo>
                          <a:pt x="499" y="73"/>
                        </a:lnTo>
                        <a:lnTo>
                          <a:pt x="476" y="73"/>
                        </a:lnTo>
                        <a:lnTo>
                          <a:pt x="476" y="89"/>
                        </a:lnTo>
                        <a:lnTo>
                          <a:pt x="482" y="101"/>
                        </a:lnTo>
                        <a:lnTo>
                          <a:pt x="466" y="107"/>
                        </a:lnTo>
                        <a:lnTo>
                          <a:pt x="476" y="129"/>
                        </a:lnTo>
                        <a:lnTo>
                          <a:pt x="517" y="152"/>
                        </a:lnTo>
                        <a:lnTo>
                          <a:pt x="511" y="156"/>
                        </a:lnTo>
                        <a:lnTo>
                          <a:pt x="450" y="139"/>
                        </a:lnTo>
                        <a:lnTo>
                          <a:pt x="371" y="123"/>
                        </a:lnTo>
                        <a:lnTo>
                          <a:pt x="371" y="133"/>
                        </a:lnTo>
                        <a:lnTo>
                          <a:pt x="405" y="152"/>
                        </a:lnTo>
                        <a:lnTo>
                          <a:pt x="377" y="145"/>
                        </a:lnTo>
                        <a:lnTo>
                          <a:pt x="322" y="162"/>
                        </a:lnTo>
                        <a:lnTo>
                          <a:pt x="322" y="152"/>
                        </a:lnTo>
                        <a:lnTo>
                          <a:pt x="310" y="145"/>
                        </a:lnTo>
                        <a:lnTo>
                          <a:pt x="284" y="152"/>
                        </a:lnTo>
                        <a:lnTo>
                          <a:pt x="256" y="168"/>
                        </a:lnTo>
                        <a:lnTo>
                          <a:pt x="249" y="184"/>
                        </a:lnTo>
                        <a:lnTo>
                          <a:pt x="233" y="184"/>
                        </a:lnTo>
                        <a:lnTo>
                          <a:pt x="217" y="168"/>
                        </a:lnTo>
                        <a:lnTo>
                          <a:pt x="227" y="162"/>
                        </a:lnTo>
                        <a:lnTo>
                          <a:pt x="217" y="152"/>
                        </a:lnTo>
                        <a:lnTo>
                          <a:pt x="189" y="152"/>
                        </a:lnTo>
                        <a:lnTo>
                          <a:pt x="195" y="168"/>
                        </a:lnTo>
                        <a:lnTo>
                          <a:pt x="205" y="178"/>
                        </a:lnTo>
                        <a:lnTo>
                          <a:pt x="211" y="196"/>
                        </a:lnTo>
                        <a:lnTo>
                          <a:pt x="183" y="184"/>
                        </a:lnTo>
                        <a:lnTo>
                          <a:pt x="156" y="200"/>
                        </a:lnTo>
                        <a:lnTo>
                          <a:pt x="173" y="218"/>
                        </a:lnTo>
                        <a:lnTo>
                          <a:pt x="144" y="218"/>
                        </a:lnTo>
                        <a:lnTo>
                          <a:pt x="138" y="206"/>
                        </a:lnTo>
                        <a:lnTo>
                          <a:pt x="122" y="206"/>
                        </a:lnTo>
                        <a:lnTo>
                          <a:pt x="112" y="212"/>
                        </a:lnTo>
                        <a:lnTo>
                          <a:pt x="134" y="218"/>
                        </a:lnTo>
                        <a:lnTo>
                          <a:pt x="138" y="228"/>
                        </a:lnTo>
                        <a:lnTo>
                          <a:pt x="100" y="222"/>
                        </a:lnTo>
                        <a:lnTo>
                          <a:pt x="90" y="200"/>
                        </a:lnTo>
                        <a:lnTo>
                          <a:pt x="51" y="184"/>
                        </a:lnTo>
                        <a:lnTo>
                          <a:pt x="51" y="178"/>
                        </a:lnTo>
                        <a:lnTo>
                          <a:pt x="138" y="190"/>
                        </a:lnTo>
                        <a:lnTo>
                          <a:pt x="173" y="174"/>
                        </a:lnTo>
                        <a:lnTo>
                          <a:pt x="150" y="156"/>
                        </a:lnTo>
                        <a:lnTo>
                          <a:pt x="112" y="145"/>
                        </a:lnTo>
                        <a:lnTo>
                          <a:pt x="61" y="139"/>
                        </a:lnTo>
                        <a:lnTo>
                          <a:pt x="45" y="139"/>
                        </a:lnTo>
                        <a:lnTo>
                          <a:pt x="45" y="129"/>
                        </a:lnTo>
                        <a:lnTo>
                          <a:pt x="17" y="129"/>
                        </a:lnTo>
                        <a:lnTo>
                          <a:pt x="7" y="145"/>
                        </a:lnTo>
                        <a:lnTo>
                          <a:pt x="0" y="162"/>
                        </a:lnTo>
                        <a:lnTo>
                          <a:pt x="23" y="168"/>
                        </a:lnTo>
                        <a:lnTo>
                          <a:pt x="17" y="184"/>
                        </a:lnTo>
                        <a:lnTo>
                          <a:pt x="61" y="245"/>
                        </a:lnTo>
                        <a:lnTo>
                          <a:pt x="23" y="289"/>
                        </a:lnTo>
                        <a:lnTo>
                          <a:pt x="39" y="301"/>
                        </a:lnTo>
                        <a:lnTo>
                          <a:pt x="33" y="311"/>
                        </a:lnTo>
                        <a:lnTo>
                          <a:pt x="33" y="340"/>
                        </a:lnTo>
                        <a:lnTo>
                          <a:pt x="45" y="362"/>
                        </a:lnTo>
                        <a:lnTo>
                          <a:pt x="67" y="372"/>
                        </a:lnTo>
                        <a:lnTo>
                          <a:pt x="73" y="384"/>
                        </a:lnTo>
                        <a:lnTo>
                          <a:pt x="83" y="372"/>
                        </a:lnTo>
                        <a:lnTo>
                          <a:pt x="100" y="378"/>
                        </a:lnTo>
                        <a:lnTo>
                          <a:pt x="100" y="401"/>
                        </a:lnTo>
                        <a:lnTo>
                          <a:pt x="122" y="419"/>
                        </a:lnTo>
                        <a:lnTo>
                          <a:pt x="116" y="423"/>
                        </a:lnTo>
                        <a:lnTo>
                          <a:pt x="112" y="439"/>
                        </a:lnTo>
                        <a:lnTo>
                          <a:pt x="144" y="435"/>
                        </a:lnTo>
                        <a:lnTo>
                          <a:pt x="156" y="445"/>
                        </a:lnTo>
                        <a:lnTo>
                          <a:pt x="156" y="457"/>
                        </a:lnTo>
                        <a:lnTo>
                          <a:pt x="166" y="457"/>
                        </a:lnTo>
                        <a:lnTo>
                          <a:pt x="173" y="473"/>
                        </a:lnTo>
                        <a:lnTo>
                          <a:pt x="183" y="473"/>
                        </a:lnTo>
                        <a:lnTo>
                          <a:pt x="195" y="479"/>
                        </a:lnTo>
                        <a:lnTo>
                          <a:pt x="205" y="473"/>
                        </a:lnTo>
                        <a:lnTo>
                          <a:pt x="249" y="490"/>
                        </a:lnTo>
                        <a:lnTo>
                          <a:pt x="249" y="518"/>
                        </a:lnTo>
                        <a:lnTo>
                          <a:pt x="227" y="524"/>
                        </a:lnTo>
                        <a:lnTo>
                          <a:pt x="217" y="534"/>
                        </a:lnTo>
                        <a:lnTo>
                          <a:pt x="221" y="546"/>
                        </a:lnTo>
                        <a:lnTo>
                          <a:pt x="233" y="546"/>
                        </a:lnTo>
                        <a:lnTo>
                          <a:pt x="211" y="562"/>
                        </a:lnTo>
                        <a:lnTo>
                          <a:pt x="227" y="579"/>
                        </a:lnTo>
                        <a:lnTo>
                          <a:pt x="266" y="597"/>
                        </a:lnTo>
                        <a:lnTo>
                          <a:pt x="284" y="607"/>
                        </a:lnTo>
                        <a:lnTo>
                          <a:pt x="306" y="607"/>
                        </a:lnTo>
                        <a:lnTo>
                          <a:pt x="310" y="601"/>
                        </a:lnTo>
                        <a:lnTo>
                          <a:pt x="339" y="619"/>
                        </a:lnTo>
                        <a:lnTo>
                          <a:pt x="351" y="613"/>
                        </a:lnTo>
                        <a:lnTo>
                          <a:pt x="371" y="629"/>
                        </a:lnTo>
                        <a:lnTo>
                          <a:pt x="405" y="646"/>
                        </a:lnTo>
                        <a:lnTo>
                          <a:pt x="411" y="629"/>
                        </a:lnTo>
                        <a:lnTo>
                          <a:pt x="405" y="623"/>
                        </a:lnTo>
                        <a:lnTo>
                          <a:pt x="383" y="607"/>
                        </a:lnTo>
                        <a:lnTo>
                          <a:pt x="383" y="591"/>
                        </a:lnTo>
                        <a:lnTo>
                          <a:pt x="371" y="585"/>
                        </a:lnTo>
                        <a:lnTo>
                          <a:pt x="371" y="573"/>
                        </a:lnTo>
                        <a:lnTo>
                          <a:pt x="377" y="562"/>
                        </a:lnTo>
                        <a:lnTo>
                          <a:pt x="399" y="546"/>
                        </a:lnTo>
                        <a:lnTo>
                          <a:pt x="383" y="524"/>
                        </a:lnTo>
                        <a:lnTo>
                          <a:pt x="371" y="524"/>
                        </a:lnTo>
                        <a:lnTo>
                          <a:pt x="371" y="512"/>
                        </a:lnTo>
                        <a:lnTo>
                          <a:pt x="361" y="512"/>
                        </a:lnTo>
                        <a:lnTo>
                          <a:pt x="355" y="490"/>
                        </a:lnTo>
                        <a:lnTo>
                          <a:pt x="367" y="473"/>
                        </a:lnTo>
                        <a:lnTo>
                          <a:pt x="383" y="486"/>
                        </a:lnTo>
                        <a:lnTo>
                          <a:pt x="393" y="479"/>
                        </a:lnTo>
                        <a:lnTo>
                          <a:pt x="389" y="473"/>
                        </a:lnTo>
                        <a:lnTo>
                          <a:pt x="405" y="457"/>
                        </a:lnTo>
                        <a:lnTo>
                          <a:pt x="434" y="451"/>
                        </a:lnTo>
                        <a:lnTo>
                          <a:pt x="466" y="457"/>
                        </a:lnTo>
                        <a:lnTo>
                          <a:pt x="476" y="473"/>
                        </a:lnTo>
                        <a:lnTo>
                          <a:pt x="505" y="463"/>
                        </a:lnTo>
                        <a:lnTo>
                          <a:pt x="527" y="463"/>
                        </a:lnTo>
                        <a:lnTo>
                          <a:pt x="549" y="467"/>
                        </a:lnTo>
                        <a:lnTo>
                          <a:pt x="584" y="463"/>
                        </a:lnTo>
                        <a:lnTo>
                          <a:pt x="584" y="451"/>
                        </a:lnTo>
                        <a:lnTo>
                          <a:pt x="555" y="445"/>
                        </a:lnTo>
                        <a:lnTo>
                          <a:pt x="559" y="429"/>
                        </a:lnTo>
                        <a:lnTo>
                          <a:pt x="577" y="429"/>
                        </a:lnTo>
                        <a:lnTo>
                          <a:pt x="559" y="413"/>
                        </a:lnTo>
                        <a:lnTo>
                          <a:pt x="610" y="407"/>
                        </a:lnTo>
                        <a:lnTo>
                          <a:pt x="622" y="396"/>
                        </a:lnTo>
                        <a:lnTo>
                          <a:pt x="654" y="390"/>
                        </a:lnTo>
                        <a:lnTo>
                          <a:pt x="660" y="378"/>
                        </a:lnTo>
                        <a:lnTo>
                          <a:pt x="693" y="384"/>
                        </a:lnTo>
                        <a:lnTo>
                          <a:pt x="705" y="401"/>
                        </a:lnTo>
                        <a:lnTo>
                          <a:pt x="743" y="413"/>
                        </a:lnTo>
                        <a:lnTo>
                          <a:pt x="750" y="423"/>
                        </a:lnTo>
                        <a:lnTo>
                          <a:pt x="794" y="401"/>
                        </a:lnTo>
                        <a:lnTo>
                          <a:pt x="814" y="419"/>
                        </a:lnTo>
                        <a:lnTo>
                          <a:pt x="865" y="467"/>
                        </a:lnTo>
                        <a:lnTo>
                          <a:pt x="920" y="467"/>
                        </a:lnTo>
                        <a:lnTo>
                          <a:pt x="970" y="490"/>
                        </a:lnTo>
                        <a:lnTo>
                          <a:pt x="993" y="490"/>
                        </a:lnTo>
                        <a:lnTo>
                          <a:pt x="1037" y="467"/>
                        </a:lnTo>
                        <a:lnTo>
                          <a:pt x="1076" y="467"/>
                        </a:lnTo>
                        <a:lnTo>
                          <a:pt x="1088" y="479"/>
                        </a:lnTo>
                        <a:lnTo>
                          <a:pt x="1142" y="479"/>
                        </a:lnTo>
                        <a:lnTo>
                          <a:pt x="1132" y="439"/>
                        </a:lnTo>
                        <a:lnTo>
                          <a:pt x="1193" y="451"/>
                        </a:lnTo>
                        <a:lnTo>
                          <a:pt x="1215" y="473"/>
                        </a:lnTo>
                        <a:lnTo>
                          <a:pt x="1264" y="473"/>
                        </a:lnTo>
                        <a:lnTo>
                          <a:pt x="1304" y="490"/>
                        </a:lnTo>
                        <a:lnTo>
                          <a:pt x="1375" y="490"/>
                        </a:lnTo>
                        <a:lnTo>
                          <a:pt x="1387" y="479"/>
                        </a:lnTo>
                        <a:lnTo>
                          <a:pt x="1436" y="479"/>
                        </a:lnTo>
                        <a:lnTo>
                          <a:pt x="1470" y="473"/>
                        </a:lnTo>
                        <a:lnTo>
                          <a:pt x="1452" y="457"/>
                        </a:lnTo>
                        <a:lnTo>
                          <a:pt x="1464" y="439"/>
                        </a:lnTo>
                        <a:lnTo>
                          <a:pt x="1448" y="423"/>
                        </a:lnTo>
                        <a:lnTo>
                          <a:pt x="1448" y="413"/>
                        </a:lnTo>
                        <a:lnTo>
                          <a:pt x="1487" y="407"/>
                        </a:lnTo>
                        <a:lnTo>
                          <a:pt x="1576" y="445"/>
                        </a:lnTo>
                        <a:lnTo>
                          <a:pt x="1586" y="467"/>
                        </a:lnTo>
                        <a:lnTo>
                          <a:pt x="1630" y="486"/>
                        </a:lnTo>
                        <a:lnTo>
                          <a:pt x="1681" y="518"/>
                        </a:lnTo>
                        <a:lnTo>
                          <a:pt x="1725" y="496"/>
                        </a:lnTo>
                        <a:lnTo>
                          <a:pt x="1748" y="562"/>
                        </a:lnTo>
                        <a:lnTo>
                          <a:pt x="1725" y="573"/>
                        </a:lnTo>
                        <a:lnTo>
                          <a:pt x="1742" y="607"/>
                        </a:lnTo>
                        <a:lnTo>
                          <a:pt x="1774" y="601"/>
                        </a:lnTo>
                        <a:lnTo>
                          <a:pt x="1802" y="556"/>
                        </a:lnTo>
                        <a:lnTo>
                          <a:pt x="1796" y="506"/>
                        </a:lnTo>
                        <a:lnTo>
                          <a:pt x="1802" y="502"/>
                        </a:lnTo>
                        <a:lnTo>
                          <a:pt x="1752" y="419"/>
                        </a:lnTo>
                        <a:lnTo>
                          <a:pt x="1736" y="401"/>
                        </a:lnTo>
                        <a:lnTo>
                          <a:pt x="1691" y="396"/>
                        </a:lnTo>
                        <a:lnTo>
                          <a:pt x="1685" y="407"/>
                        </a:lnTo>
                        <a:lnTo>
                          <a:pt x="1665" y="396"/>
                        </a:lnTo>
                        <a:lnTo>
                          <a:pt x="1653" y="384"/>
                        </a:lnTo>
                        <a:lnTo>
                          <a:pt x="1624" y="378"/>
                        </a:lnTo>
                        <a:lnTo>
                          <a:pt x="1636" y="362"/>
                        </a:lnTo>
                        <a:lnTo>
                          <a:pt x="1653" y="330"/>
                        </a:lnTo>
                        <a:lnTo>
                          <a:pt x="1653" y="301"/>
                        </a:lnTo>
                        <a:lnTo>
                          <a:pt x="1742" y="311"/>
                        </a:lnTo>
                        <a:lnTo>
                          <a:pt x="1742" y="295"/>
                        </a:lnTo>
                        <a:lnTo>
                          <a:pt x="1786" y="301"/>
                        </a:lnTo>
                        <a:lnTo>
                          <a:pt x="1802" y="311"/>
                        </a:lnTo>
                        <a:lnTo>
                          <a:pt x="1819" y="301"/>
                        </a:lnTo>
                        <a:lnTo>
                          <a:pt x="1835" y="301"/>
                        </a:lnTo>
                        <a:lnTo>
                          <a:pt x="1812" y="289"/>
                        </a:lnTo>
                        <a:lnTo>
                          <a:pt x="1812" y="263"/>
                        </a:lnTo>
                        <a:lnTo>
                          <a:pt x="1857" y="257"/>
                        </a:lnTo>
                        <a:lnTo>
                          <a:pt x="1869" y="273"/>
                        </a:lnTo>
                        <a:lnTo>
                          <a:pt x="1885" y="263"/>
                        </a:lnTo>
                        <a:lnTo>
                          <a:pt x="1879" y="245"/>
                        </a:lnTo>
                        <a:lnTo>
                          <a:pt x="1885" y="241"/>
                        </a:lnTo>
                        <a:lnTo>
                          <a:pt x="1908" y="245"/>
                        </a:lnTo>
                        <a:lnTo>
                          <a:pt x="1895" y="245"/>
                        </a:lnTo>
                        <a:lnTo>
                          <a:pt x="1914" y="267"/>
                        </a:lnTo>
                        <a:lnTo>
                          <a:pt x="1902" y="301"/>
                        </a:lnTo>
                        <a:lnTo>
                          <a:pt x="1908" y="318"/>
                        </a:lnTo>
                        <a:lnTo>
                          <a:pt x="1895" y="330"/>
                        </a:lnTo>
                        <a:lnTo>
                          <a:pt x="1908" y="368"/>
                        </a:lnTo>
                        <a:lnTo>
                          <a:pt x="1956" y="396"/>
                        </a:lnTo>
                        <a:lnTo>
                          <a:pt x="1974" y="423"/>
                        </a:lnTo>
                        <a:lnTo>
                          <a:pt x="1991" y="423"/>
                        </a:lnTo>
                        <a:lnTo>
                          <a:pt x="2007" y="451"/>
                        </a:lnTo>
                        <a:lnTo>
                          <a:pt x="2019" y="451"/>
                        </a:lnTo>
                        <a:lnTo>
                          <a:pt x="2023" y="429"/>
                        </a:lnTo>
                        <a:lnTo>
                          <a:pt x="2007" y="419"/>
                        </a:lnTo>
                        <a:lnTo>
                          <a:pt x="2019" y="407"/>
                        </a:lnTo>
                        <a:lnTo>
                          <a:pt x="2007" y="390"/>
                        </a:lnTo>
                        <a:lnTo>
                          <a:pt x="2019" y="390"/>
                        </a:lnTo>
                        <a:lnTo>
                          <a:pt x="2007" y="362"/>
                        </a:lnTo>
                        <a:lnTo>
                          <a:pt x="2013" y="356"/>
                        </a:lnTo>
                        <a:lnTo>
                          <a:pt x="1974" y="330"/>
                        </a:lnTo>
                        <a:lnTo>
                          <a:pt x="1952" y="324"/>
                        </a:lnTo>
                        <a:lnTo>
                          <a:pt x="1952" y="311"/>
                        </a:lnTo>
                        <a:lnTo>
                          <a:pt x="1968" y="318"/>
                        </a:lnTo>
                        <a:lnTo>
                          <a:pt x="1974" y="301"/>
                        </a:lnTo>
                        <a:lnTo>
                          <a:pt x="1946" y="301"/>
                        </a:lnTo>
                        <a:lnTo>
                          <a:pt x="1940" y="295"/>
                        </a:lnTo>
                        <a:lnTo>
                          <a:pt x="1962" y="279"/>
                        </a:lnTo>
                        <a:lnTo>
                          <a:pt x="1974" y="289"/>
                        </a:lnTo>
                        <a:lnTo>
                          <a:pt x="2007" y="279"/>
                        </a:lnTo>
                        <a:lnTo>
                          <a:pt x="2023" y="289"/>
                        </a:lnTo>
                        <a:lnTo>
                          <a:pt x="2041" y="263"/>
                        </a:lnTo>
                        <a:lnTo>
                          <a:pt x="2057" y="251"/>
                        </a:lnTo>
                        <a:lnTo>
                          <a:pt x="2057" y="241"/>
                        </a:lnTo>
                        <a:lnTo>
                          <a:pt x="2090" y="245"/>
                        </a:lnTo>
                        <a:lnTo>
                          <a:pt x="2102" y="235"/>
                        </a:lnTo>
                        <a:lnTo>
                          <a:pt x="2003" y="206"/>
                        </a:lnTo>
                        <a:lnTo>
                          <a:pt x="2041" y="200"/>
                        </a:lnTo>
                        <a:lnTo>
                          <a:pt x="2013" y="184"/>
                        </a:lnTo>
                        <a:lnTo>
                          <a:pt x="2023" y="178"/>
                        </a:lnTo>
                        <a:lnTo>
                          <a:pt x="2045" y="190"/>
                        </a:lnTo>
                        <a:lnTo>
                          <a:pt x="2074" y="190"/>
                        </a:lnTo>
                        <a:lnTo>
                          <a:pt x="2102" y="206"/>
                        </a:lnTo>
                        <a:lnTo>
                          <a:pt x="2134" y="206"/>
                        </a:lnTo>
                        <a:lnTo>
                          <a:pt x="2140" y="218"/>
                        </a:lnTo>
                        <a:lnTo>
                          <a:pt x="2169" y="212"/>
                        </a:lnTo>
                        <a:lnTo>
                          <a:pt x="2147" y="200"/>
                        </a:lnTo>
                        <a:lnTo>
                          <a:pt x="2147" y="184"/>
                        </a:lnTo>
                        <a:lnTo>
                          <a:pt x="2086" y="162"/>
                        </a:lnTo>
                        <a:lnTo>
                          <a:pt x="2086" y="16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99" name="Freeform 152">
                    <a:extLst>
                      <a:ext uri="{FF2B5EF4-FFF2-40B4-BE49-F238E27FC236}">
                        <a16:creationId xmlns:a16="http://schemas.microsoft.com/office/drawing/2014/main" id="{3B2CC052-248D-4F50-A2CF-31EE710BD6A9}"/>
                      </a:ext>
                    </a:extLst>
                  </p:cNvPr>
                  <p:cNvSpPr>
                    <a:spLocks/>
                  </p:cNvSpPr>
                  <p:nvPr/>
                </p:nvSpPr>
                <p:spPr bwMode="auto">
                  <a:xfrm>
                    <a:off x="4740" y="1329"/>
                    <a:ext cx="143" cy="162"/>
                  </a:xfrm>
                  <a:custGeom>
                    <a:avLst/>
                    <a:gdLst/>
                    <a:ahLst/>
                    <a:cxnLst>
                      <a:cxn ang="0">
                        <a:pos x="26" y="45"/>
                      </a:cxn>
                      <a:cxn ang="0">
                        <a:pos x="48" y="61"/>
                      </a:cxn>
                      <a:cxn ang="0">
                        <a:pos x="66" y="83"/>
                      </a:cxn>
                      <a:cxn ang="0">
                        <a:pos x="77" y="95"/>
                      </a:cxn>
                      <a:cxn ang="0">
                        <a:pos x="83" y="118"/>
                      </a:cxn>
                      <a:cxn ang="0">
                        <a:pos x="99" y="128"/>
                      </a:cxn>
                      <a:cxn ang="0">
                        <a:pos x="111" y="150"/>
                      </a:cxn>
                      <a:cxn ang="0">
                        <a:pos x="121" y="162"/>
                      </a:cxn>
                      <a:cxn ang="0">
                        <a:pos x="121" y="146"/>
                      </a:cxn>
                      <a:cxn ang="0">
                        <a:pos x="143" y="156"/>
                      </a:cxn>
                      <a:cxn ang="0">
                        <a:pos x="131" y="140"/>
                      </a:cxn>
                      <a:cxn ang="0">
                        <a:pos x="99" y="118"/>
                      </a:cxn>
                      <a:cxn ang="0">
                        <a:pos x="99" y="102"/>
                      </a:cxn>
                      <a:cxn ang="0">
                        <a:pos x="121" y="106"/>
                      </a:cxn>
                      <a:cxn ang="0">
                        <a:pos x="111" y="95"/>
                      </a:cxn>
                      <a:cxn ang="0">
                        <a:pos x="77" y="73"/>
                      </a:cxn>
                      <a:cxn ang="0">
                        <a:pos x="10" y="0"/>
                      </a:cxn>
                      <a:cxn ang="0">
                        <a:pos x="0" y="0"/>
                      </a:cxn>
                      <a:cxn ang="0">
                        <a:pos x="26" y="45"/>
                      </a:cxn>
                      <a:cxn ang="0">
                        <a:pos x="26" y="45"/>
                      </a:cxn>
                    </a:cxnLst>
                    <a:rect l="0" t="0" r="r" b="b"/>
                    <a:pathLst>
                      <a:path w="143" h="162">
                        <a:moveTo>
                          <a:pt x="26" y="45"/>
                        </a:moveTo>
                        <a:lnTo>
                          <a:pt x="48" y="61"/>
                        </a:lnTo>
                        <a:lnTo>
                          <a:pt x="66" y="83"/>
                        </a:lnTo>
                        <a:lnTo>
                          <a:pt x="77" y="95"/>
                        </a:lnTo>
                        <a:lnTo>
                          <a:pt x="83" y="118"/>
                        </a:lnTo>
                        <a:lnTo>
                          <a:pt x="99" y="128"/>
                        </a:lnTo>
                        <a:lnTo>
                          <a:pt x="111" y="150"/>
                        </a:lnTo>
                        <a:lnTo>
                          <a:pt x="121" y="162"/>
                        </a:lnTo>
                        <a:lnTo>
                          <a:pt x="121" y="146"/>
                        </a:lnTo>
                        <a:lnTo>
                          <a:pt x="143" y="156"/>
                        </a:lnTo>
                        <a:lnTo>
                          <a:pt x="131" y="140"/>
                        </a:lnTo>
                        <a:lnTo>
                          <a:pt x="99" y="118"/>
                        </a:lnTo>
                        <a:lnTo>
                          <a:pt x="99" y="102"/>
                        </a:lnTo>
                        <a:lnTo>
                          <a:pt x="121" y="106"/>
                        </a:lnTo>
                        <a:lnTo>
                          <a:pt x="111" y="95"/>
                        </a:lnTo>
                        <a:lnTo>
                          <a:pt x="77" y="73"/>
                        </a:lnTo>
                        <a:lnTo>
                          <a:pt x="10" y="0"/>
                        </a:lnTo>
                        <a:lnTo>
                          <a:pt x="0" y="0"/>
                        </a:lnTo>
                        <a:lnTo>
                          <a:pt x="26" y="45"/>
                        </a:lnTo>
                        <a:lnTo>
                          <a:pt x="26" y="4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0" name="Freeform 153">
                    <a:extLst>
                      <a:ext uri="{FF2B5EF4-FFF2-40B4-BE49-F238E27FC236}">
                        <a16:creationId xmlns:a16="http://schemas.microsoft.com/office/drawing/2014/main" id="{20CDE5AB-BD54-425A-B382-E0AF8BE5904C}"/>
                      </a:ext>
                    </a:extLst>
                  </p:cNvPr>
                  <p:cNvSpPr>
                    <a:spLocks/>
                  </p:cNvSpPr>
                  <p:nvPr/>
                </p:nvSpPr>
                <p:spPr bwMode="auto">
                  <a:xfrm>
                    <a:off x="5066" y="1313"/>
                    <a:ext cx="28" cy="16"/>
                  </a:xfrm>
                  <a:custGeom>
                    <a:avLst/>
                    <a:gdLst/>
                    <a:ahLst/>
                    <a:cxnLst>
                      <a:cxn ang="0">
                        <a:pos x="12" y="0"/>
                      </a:cxn>
                      <a:cxn ang="0">
                        <a:pos x="0" y="0"/>
                      </a:cxn>
                      <a:cxn ang="0">
                        <a:pos x="6" y="10"/>
                      </a:cxn>
                      <a:cxn ang="0">
                        <a:pos x="22" y="16"/>
                      </a:cxn>
                      <a:cxn ang="0">
                        <a:pos x="28" y="10"/>
                      </a:cxn>
                      <a:cxn ang="0">
                        <a:pos x="12" y="0"/>
                      </a:cxn>
                      <a:cxn ang="0">
                        <a:pos x="12" y="0"/>
                      </a:cxn>
                    </a:cxnLst>
                    <a:rect l="0" t="0" r="r" b="b"/>
                    <a:pathLst>
                      <a:path w="28" h="16">
                        <a:moveTo>
                          <a:pt x="12" y="0"/>
                        </a:moveTo>
                        <a:lnTo>
                          <a:pt x="0" y="0"/>
                        </a:lnTo>
                        <a:lnTo>
                          <a:pt x="6" y="10"/>
                        </a:lnTo>
                        <a:lnTo>
                          <a:pt x="22" y="16"/>
                        </a:lnTo>
                        <a:lnTo>
                          <a:pt x="28" y="10"/>
                        </a:lnTo>
                        <a:lnTo>
                          <a:pt x="12" y="0"/>
                        </a:lnTo>
                        <a:lnTo>
                          <a:pt x="1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1" name="Freeform 154">
                    <a:extLst>
                      <a:ext uri="{FF2B5EF4-FFF2-40B4-BE49-F238E27FC236}">
                        <a16:creationId xmlns:a16="http://schemas.microsoft.com/office/drawing/2014/main" id="{07644F94-69B3-4D51-BBE6-AD85E57B8857}"/>
                      </a:ext>
                    </a:extLst>
                  </p:cNvPr>
                  <p:cNvSpPr>
                    <a:spLocks/>
                  </p:cNvSpPr>
                  <p:nvPr/>
                </p:nvSpPr>
                <p:spPr bwMode="auto">
                  <a:xfrm>
                    <a:off x="5001" y="1402"/>
                    <a:ext cx="10" cy="22"/>
                  </a:xfrm>
                  <a:custGeom>
                    <a:avLst/>
                    <a:gdLst/>
                    <a:ahLst/>
                    <a:cxnLst>
                      <a:cxn ang="0">
                        <a:pos x="10" y="22"/>
                      </a:cxn>
                      <a:cxn ang="0">
                        <a:pos x="10" y="0"/>
                      </a:cxn>
                      <a:cxn ang="0">
                        <a:pos x="0" y="16"/>
                      </a:cxn>
                      <a:cxn ang="0">
                        <a:pos x="10" y="22"/>
                      </a:cxn>
                      <a:cxn ang="0">
                        <a:pos x="10" y="22"/>
                      </a:cxn>
                    </a:cxnLst>
                    <a:rect l="0" t="0" r="r" b="b"/>
                    <a:pathLst>
                      <a:path w="10" h="22">
                        <a:moveTo>
                          <a:pt x="10" y="22"/>
                        </a:moveTo>
                        <a:lnTo>
                          <a:pt x="10" y="0"/>
                        </a:lnTo>
                        <a:lnTo>
                          <a:pt x="0" y="16"/>
                        </a:lnTo>
                        <a:lnTo>
                          <a:pt x="10" y="22"/>
                        </a:lnTo>
                        <a:lnTo>
                          <a:pt x="10"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2" name="Freeform 155">
                    <a:extLst>
                      <a:ext uri="{FF2B5EF4-FFF2-40B4-BE49-F238E27FC236}">
                        <a16:creationId xmlns:a16="http://schemas.microsoft.com/office/drawing/2014/main" id="{500129E3-8188-4371-968B-379A88D6EB8D}"/>
                      </a:ext>
                    </a:extLst>
                  </p:cNvPr>
                  <p:cNvSpPr>
                    <a:spLocks/>
                  </p:cNvSpPr>
                  <p:nvPr/>
                </p:nvSpPr>
                <p:spPr bwMode="auto">
                  <a:xfrm>
                    <a:off x="5100" y="1323"/>
                    <a:ext cx="22" cy="12"/>
                  </a:xfrm>
                  <a:custGeom>
                    <a:avLst/>
                    <a:gdLst/>
                    <a:ahLst/>
                    <a:cxnLst>
                      <a:cxn ang="0">
                        <a:pos x="0" y="0"/>
                      </a:cxn>
                      <a:cxn ang="0">
                        <a:pos x="0" y="6"/>
                      </a:cxn>
                      <a:cxn ang="0">
                        <a:pos x="10" y="12"/>
                      </a:cxn>
                      <a:cxn ang="0">
                        <a:pos x="22" y="6"/>
                      </a:cxn>
                      <a:cxn ang="0">
                        <a:pos x="0" y="0"/>
                      </a:cxn>
                      <a:cxn ang="0">
                        <a:pos x="0" y="0"/>
                      </a:cxn>
                    </a:cxnLst>
                    <a:rect l="0" t="0" r="r" b="b"/>
                    <a:pathLst>
                      <a:path w="22" h="12">
                        <a:moveTo>
                          <a:pt x="0" y="0"/>
                        </a:moveTo>
                        <a:lnTo>
                          <a:pt x="0" y="6"/>
                        </a:lnTo>
                        <a:lnTo>
                          <a:pt x="10" y="12"/>
                        </a:lnTo>
                        <a:lnTo>
                          <a:pt x="22" y="6"/>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3" name="Freeform 156">
                    <a:extLst>
                      <a:ext uri="{FF2B5EF4-FFF2-40B4-BE49-F238E27FC236}">
                        <a16:creationId xmlns:a16="http://schemas.microsoft.com/office/drawing/2014/main" id="{FB8224A4-731F-4472-AE3E-2A03BBA25415}"/>
                      </a:ext>
                    </a:extLst>
                  </p:cNvPr>
                  <p:cNvSpPr>
                    <a:spLocks/>
                  </p:cNvSpPr>
                  <p:nvPr/>
                </p:nvSpPr>
                <p:spPr bwMode="auto">
                  <a:xfrm>
                    <a:off x="4235" y="967"/>
                    <a:ext cx="43" cy="44"/>
                  </a:xfrm>
                  <a:custGeom>
                    <a:avLst/>
                    <a:gdLst/>
                    <a:ahLst/>
                    <a:cxnLst>
                      <a:cxn ang="0">
                        <a:pos x="11" y="0"/>
                      </a:cxn>
                      <a:cxn ang="0">
                        <a:pos x="5" y="6"/>
                      </a:cxn>
                      <a:cxn ang="0">
                        <a:pos x="0" y="18"/>
                      </a:cxn>
                      <a:cxn ang="0">
                        <a:pos x="21" y="28"/>
                      </a:cxn>
                      <a:cxn ang="0">
                        <a:pos x="17" y="34"/>
                      </a:cxn>
                      <a:cxn ang="0">
                        <a:pos x="27" y="44"/>
                      </a:cxn>
                      <a:cxn ang="0">
                        <a:pos x="33" y="34"/>
                      </a:cxn>
                      <a:cxn ang="0">
                        <a:pos x="43" y="28"/>
                      </a:cxn>
                      <a:cxn ang="0">
                        <a:pos x="39" y="12"/>
                      </a:cxn>
                      <a:cxn ang="0">
                        <a:pos x="21" y="0"/>
                      </a:cxn>
                      <a:cxn ang="0">
                        <a:pos x="11" y="0"/>
                      </a:cxn>
                      <a:cxn ang="0">
                        <a:pos x="11" y="0"/>
                      </a:cxn>
                    </a:cxnLst>
                    <a:rect l="0" t="0" r="r" b="b"/>
                    <a:pathLst>
                      <a:path w="43" h="44">
                        <a:moveTo>
                          <a:pt x="11" y="0"/>
                        </a:moveTo>
                        <a:lnTo>
                          <a:pt x="5" y="6"/>
                        </a:lnTo>
                        <a:lnTo>
                          <a:pt x="0" y="18"/>
                        </a:lnTo>
                        <a:lnTo>
                          <a:pt x="21" y="28"/>
                        </a:lnTo>
                        <a:lnTo>
                          <a:pt x="17" y="34"/>
                        </a:lnTo>
                        <a:lnTo>
                          <a:pt x="27" y="44"/>
                        </a:lnTo>
                        <a:lnTo>
                          <a:pt x="33" y="34"/>
                        </a:lnTo>
                        <a:lnTo>
                          <a:pt x="43" y="28"/>
                        </a:lnTo>
                        <a:lnTo>
                          <a:pt x="39" y="12"/>
                        </a:lnTo>
                        <a:lnTo>
                          <a:pt x="21" y="0"/>
                        </a:lnTo>
                        <a:lnTo>
                          <a:pt x="11" y="0"/>
                        </a:lnTo>
                        <a:lnTo>
                          <a:pt x="1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4" name="Freeform 157">
                    <a:extLst>
                      <a:ext uri="{FF2B5EF4-FFF2-40B4-BE49-F238E27FC236}">
                        <a16:creationId xmlns:a16="http://schemas.microsoft.com/office/drawing/2014/main" id="{D1E6E43D-ED1E-423D-A8FD-0ACFFCA8C2A4}"/>
                      </a:ext>
                    </a:extLst>
                  </p:cNvPr>
                  <p:cNvSpPr>
                    <a:spLocks/>
                  </p:cNvSpPr>
                  <p:nvPr/>
                </p:nvSpPr>
                <p:spPr bwMode="auto">
                  <a:xfrm>
                    <a:off x="4217" y="979"/>
                    <a:ext cx="12" cy="10"/>
                  </a:xfrm>
                  <a:custGeom>
                    <a:avLst/>
                    <a:gdLst/>
                    <a:ahLst/>
                    <a:cxnLst>
                      <a:cxn ang="0">
                        <a:pos x="12" y="10"/>
                      </a:cxn>
                      <a:cxn ang="0">
                        <a:pos x="6" y="0"/>
                      </a:cxn>
                      <a:cxn ang="0">
                        <a:pos x="0" y="0"/>
                      </a:cxn>
                      <a:cxn ang="0">
                        <a:pos x="0" y="10"/>
                      </a:cxn>
                      <a:cxn ang="0">
                        <a:pos x="12" y="10"/>
                      </a:cxn>
                      <a:cxn ang="0">
                        <a:pos x="12" y="10"/>
                      </a:cxn>
                    </a:cxnLst>
                    <a:rect l="0" t="0" r="r" b="b"/>
                    <a:pathLst>
                      <a:path w="12" h="10">
                        <a:moveTo>
                          <a:pt x="12" y="10"/>
                        </a:moveTo>
                        <a:lnTo>
                          <a:pt x="6" y="0"/>
                        </a:lnTo>
                        <a:lnTo>
                          <a:pt x="0" y="0"/>
                        </a:lnTo>
                        <a:lnTo>
                          <a:pt x="0" y="10"/>
                        </a:lnTo>
                        <a:lnTo>
                          <a:pt x="12" y="10"/>
                        </a:lnTo>
                        <a:lnTo>
                          <a:pt x="12"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5" name="Freeform 158">
                    <a:extLst>
                      <a:ext uri="{FF2B5EF4-FFF2-40B4-BE49-F238E27FC236}">
                        <a16:creationId xmlns:a16="http://schemas.microsoft.com/office/drawing/2014/main" id="{2E676664-53D1-4EF7-821D-80F0674B3F7A}"/>
                      </a:ext>
                    </a:extLst>
                  </p:cNvPr>
                  <p:cNvSpPr>
                    <a:spLocks/>
                  </p:cNvSpPr>
                  <p:nvPr/>
                </p:nvSpPr>
                <p:spPr bwMode="auto">
                  <a:xfrm>
                    <a:off x="4278" y="973"/>
                    <a:ext cx="63" cy="22"/>
                  </a:xfrm>
                  <a:custGeom>
                    <a:avLst/>
                    <a:gdLst/>
                    <a:ahLst/>
                    <a:cxnLst>
                      <a:cxn ang="0">
                        <a:pos x="63" y="16"/>
                      </a:cxn>
                      <a:cxn ang="0">
                        <a:pos x="51" y="6"/>
                      </a:cxn>
                      <a:cxn ang="0">
                        <a:pos x="0" y="0"/>
                      </a:cxn>
                      <a:cxn ang="0">
                        <a:pos x="6" y="16"/>
                      </a:cxn>
                      <a:cxn ang="0">
                        <a:pos x="34" y="22"/>
                      </a:cxn>
                      <a:cxn ang="0">
                        <a:pos x="63" y="16"/>
                      </a:cxn>
                      <a:cxn ang="0">
                        <a:pos x="63" y="16"/>
                      </a:cxn>
                    </a:cxnLst>
                    <a:rect l="0" t="0" r="r" b="b"/>
                    <a:pathLst>
                      <a:path w="63" h="22">
                        <a:moveTo>
                          <a:pt x="63" y="16"/>
                        </a:moveTo>
                        <a:lnTo>
                          <a:pt x="51" y="6"/>
                        </a:lnTo>
                        <a:lnTo>
                          <a:pt x="0" y="0"/>
                        </a:lnTo>
                        <a:lnTo>
                          <a:pt x="6" y="16"/>
                        </a:lnTo>
                        <a:lnTo>
                          <a:pt x="34" y="22"/>
                        </a:lnTo>
                        <a:lnTo>
                          <a:pt x="63" y="16"/>
                        </a:lnTo>
                        <a:lnTo>
                          <a:pt x="63"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6" name="Freeform 159">
                    <a:extLst>
                      <a:ext uri="{FF2B5EF4-FFF2-40B4-BE49-F238E27FC236}">
                        <a16:creationId xmlns:a16="http://schemas.microsoft.com/office/drawing/2014/main" id="{9576F2B3-3463-4C0C-AC34-D09B0F13CD8B}"/>
                      </a:ext>
                    </a:extLst>
                  </p:cNvPr>
                  <p:cNvSpPr>
                    <a:spLocks/>
                  </p:cNvSpPr>
                  <p:nvPr/>
                </p:nvSpPr>
                <p:spPr bwMode="auto">
                  <a:xfrm>
                    <a:off x="4323" y="1001"/>
                    <a:ext cx="44" cy="17"/>
                  </a:xfrm>
                  <a:custGeom>
                    <a:avLst/>
                    <a:gdLst/>
                    <a:ahLst/>
                    <a:cxnLst>
                      <a:cxn ang="0">
                        <a:pos x="6" y="0"/>
                      </a:cxn>
                      <a:cxn ang="0">
                        <a:pos x="0" y="10"/>
                      </a:cxn>
                      <a:cxn ang="0">
                        <a:pos x="28" y="17"/>
                      </a:cxn>
                      <a:cxn ang="0">
                        <a:pos x="44" y="17"/>
                      </a:cxn>
                      <a:cxn ang="0">
                        <a:pos x="44" y="10"/>
                      </a:cxn>
                      <a:cxn ang="0">
                        <a:pos x="40" y="0"/>
                      </a:cxn>
                      <a:cxn ang="0">
                        <a:pos x="28" y="6"/>
                      </a:cxn>
                      <a:cxn ang="0">
                        <a:pos x="6" y="0"/>
                      </a:cxn>
                      <a:cxn ang="0">
                        <a:pos x="6" y="0"/>
                      </a:cxn>
                    </a:cxnLst>
                    <a:rect l="0" t="0" r="r" b="b"/>
                    <a:pathLst>
                      <a:path w="44" h="17">
                        <a:moveTo>
                          <a:pt x="6" y="0"/>
                        </a:moveTo>
                        <a:lnTo>
                          <a:pt x="0" y="10"/>
                        </a:lnTo>
                        <a:lnTo>
                          <a:pt x="28" y="17"/>
                        </a:lnTo>
                        <a:lnTo>
                          <a:pt x="44" y="17"/>
                        </a:lnTo>
                        <a:lnTo>
                          <a:pt x="44" y="10"/>
                        </a:lnTo>
                        <a:lnTo>
                          <a:pt x="40" y="0"/>
                        </a:lnTo>
                        <a:lnTo>
                          <a:pt x="28" y="6"/>
                        </a:lnTo>
                        <a:lnTo>
                          <a:pt x="6" y="0"/>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7" name="Freeform 160">
                    <a:extLst>
                      <a:ext uri="{FF2B5EF4-FFF2-40B4-BE49-F238E27FC236}">
                        <a16:creationId xmlns:a16="http://schemas.microsoft.com/office/drawing/2014/main" id="{CA63CA01-8D60-45C9-950C-6BD533C8DE0C}"/>
                      </a:ext>
                    </a:extLst>
                  </p:cNvPr>
                  <p:cNvSpPr>
                    <a:spLocks/>
                  </p:cNvSpPr>
                  <p:nvPr/>
                </p:nvSpPr>
                <p:spPr bwMode="auto">
                  <a:xfrm>
                    <a:off x="4306" y="1001"/>
                    <a:ext cx="12" cy="10"/>
                  </a:xfrm>
                  <a:custGeom>
                    <a:avLst/>
                    <a:gdLst/>
                    <a:ahLst/>
                    <a:cxnLst>
                      <a:cxn ang="0">
                        <a:pos x="0" y="0"/>
                      </a:cxn>
                      <a:cxn ang="0">
                        <a:pos x="6" y="10"/>
                      </a:cxn>
                      <a:cxn ang="0">
                        <a:pos x="12" y="6"/>
                      </a:cxn>
                      <a:cxn ang="0">
                        <a:pos x="0" y="0"/>
                      </a:cxn>
                      <a:cxn ang="0">
                        <a:pos x="0" y="0"/>
                      </a:cxn>
                    </a:cxnLst>
                    <a:rect l="0" t="0" r="r" b="b"/>
                    <a:pathLst>
                      <a:path w="12" h="10">
                        <a:moveTo>
                          <a:pt x="0" y="0"/>
                        </a:moveTo>
                        <a:lnTo>
                          <a:pt x="6" y="10"/>
                        </a:lnTo>
                        <a:lnTo>
                          <a:pt x="12" y="6"/>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8" name="Freeform 161">
                    <a:extLst>
                      <a:ext uri="{FF2B5EF4-FFF2-40B4-BE49-F238E27FC236}">
                        <a16:creationId xmlns:a16="http://schemas.microsoft.com/office/drawing/2014/main" id="{28BCE59A-5A4D-4470-92C1-64489BA12DE8}"/>
                      </a:ext>
                    </a:extLst>
                  </p:cNvPr>
                  <p:cNvSpPr>
                    <a:spLocks/>
                  </p:cNvSpPr>
                  <p:nvPr/>
                </p:nvSpPr>
                <p:spPr bwMode="auto">
                  <a:xfrm>
                    <a:off x="4357" y="973"/>
                    <a:ext cx="61" cy="28"/>
                  </a:xfrm>
                  <a:custGeom>
                    <a:avLst/>
                    <a:gdLst/>
                    <a:ahLst/>
                    <a:cxnLst>
                      <a:cxn ang="0">
                        <a:pos x="61" y="12"/>
                      </a:cxn>
                      <a:cxn ang="0">
                        <a:pos x="38" y="6"/>
                      </a:cxn>
                      <a:cxn ang="0">
                        <a:pos x="32" y="0"/>
                      </a:cxn>
                      <a:cxn ang="0">
                        <a:pos x="28" y="12"/>
                      </a:cxn>
                      <a:cxn ang="0">
                        <a:pos x="0" y="6"/>
                      </a:cxn>
                      <a:cxn ang="0">
                        <a:pos x="10" y="22"/>
                      </a:cxn>
                      <a:cxn ang="0">
                        <a:pos x="28" y="28"/>
                      </a:cxn>
                      <a:cxn ang="0">
                        <a:pos x="61" y="22"/>
                      </a:cxn>
                      <a:cxn ang="0">
                        <a:pos x="61" y="12"/>
                      </a:cxn>
                      <a:cxn ang="0">
                        <a:pos x="61" y="12"/>
                      </a:cxn>
                    </a:cxnLst>
                    <a:rect l="0" t="0" r="r" b="b"/>
                    <a:pathLst>
                      <a:path w="61" h="28">
                        <a:moveTo>
                          <a:pt x="61" y="12"/>
                        </a:moveTo>
                        <a:lnTo>
                          <a:pt x="38" y="6"/>
                        </a:lnTo>
                        <a:lnTo>
                          <a:pt x="32" y="0"/>
                        </a:lnTo>
                        <a:lnTo>
                          <a:pt x="28" y="12"/>
                        </a:lnTo>
                        <a:lnTo>
                          <a:pt x="0" y="6"/>
                        </a:lnTo>
                        <a:lnTo>
                          <a:pt x="10" y="22"/>
                        </a:lnTo>
                        <a:lnTo>
                          <a:pt x="28" y="28"/>
                        </a:lnTo>
                        <a:lnTo>
                          <a:pt x="61" y="22"/>
                        </a:lnTo>
                        <a:lnTo>
                          <a:pt x="61" y="12"/>
                        </a:lnTo>
                        <a:lnTo>
                          <a:pt x="61"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9" name="Freeform 162">
                    <a:extLst>
                      <a:ext uri="{FF2B5EF4-FFF2-40B4-BE49-F238E27FC236}">
                        <a16:creationId xmlns:a16="http://schemas.microsoft.com/office/drawing/2014/main" id="{4431515E-E4ED-436A-A0E7-DF9A567D20B5}"/>
                      </a:ext>
                    </a:extLst>
                  </p:cNvPr>
                  <p:cNvSpPr>
                    <a:spLocks/>
                  </p:cNvSpPr>
                  <p:nvPr/>
                </p:nvSpPr>
                <p:spPr bwMode="auto">
                  <a:xfrm>
                    <a:off x="4651" y="1317"/>
                    <a:ext cx="16" cy="12"/>
                  </a:xfrm>
                  <a:custGeom>
                    <a:avLst/>
                    <a:gdLst/>
                    <a:ahLst/>
                    <a:cxnLst>
                      <a:cxn ang="0">
                        <a:pos x="16" y="0"/>
                      </a:cxn>
                      <a:cxn ang="0">
                        <a:pos x="0" y="0"/>
                      </a:cxn>
                      <a:cxn ang="0">
                        <a:pos x="16" y="12"/>
                      </a:cxn>
                      <a:cxn ang="0">
                        <a:pos x="16" y="0"/>
                      </a:cxn>
                      <a:cxn ang="0">
                        <a:pos x="16" y="0"/>
                      </a:cxn>
                    </a:cxnLst>
                    <a:rect l="0" t="0" r="r" b="b"/>
                    <a:pathLst>
                      <a:path w="16" h="12">
                        <a:moveTo>
                          <a:pt x="16" y="0"/>
                        </a:moveTo>
                        <a:lnTo>
                          <a:pt x="0" y="0"/>
                        </a:lnTo>
                        <a:lnTo>
                          <a:pt x="16" y="12"/>
                        </a:lnTo>
                        <a:lnTo>
                          <a:pt x="16"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0" name="Freeform 163">
                    <a:extLst>
                      <a:ext uri="{FF2B5EF4-FFF2-40B4-BE49-F238E27FC236}">
                        <a16:creationId xmlns:a16="http://schemas.microsoft.com/office/drawing/2014/main" id="{43938631-431C-468A-BD55-8710EAF7830F}"/>
                      </a:ext>
                    </a:extLst>
                  </p:cNvPr>
                  <p:cNvSpPr>
                    <a:spLocks/>
                  </p:cNvSpPr>
                  <p:nvPr/>
                </p:nvSpPr>
                <p:spPr bwMode="auto">
                  <a:xfrm>
                    <a:off x="5001" y="1463"/>
                    <a:ext cx="10" cy="16"/>
                  </a:xfrm>
                  <a:custGeom>
                    <a:avLst/>
                    <a:gdLst/>
                    <a:ahLst/>
                    <a:cxnLst>
                      <a:cxn ang="0">
                        <a:pos x="0" y="16"/>
                      </a:cxn>
                      <a:cxn ang="0">
                        <a:pos x="10" y="12"/>
                      </a:cxn>
                      <a:cxn ang="0">
                        <a:pos x="4" y="0"/>
                      </a:cxn>
                      <a:cxn ang="0">
                        <a:pos x="0" y="16"/>
                      </a:cxn>
                      <a:cxn ang="0">
                        <a:pos x="0" y="16"/>
                      </a:cxn>
                    </a:cxnLst>
                    <a:rect l="0" t="0" r="r" b="b"/>
                    <a:pathLst>
                      <a:path w="10" h="16">
                        <a:moveTo>
                          <a:pt x="0" y="16"/>
                        </a:moveTo>
                        <a:lnTo>
                          <a:pt x="10" y="12"/>
                        </a:lnTo>
                        <a:lnTo>
                          <a:pt x="4" y="0"/>
                        </a:lnTo>
                        <a:lnTo>
                          <a:pt x="0" y="16"/>
                        </a:lnTo>
                        <a:lnTo>
                          <a:pt x="0"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1" name="Freeform 164">
                    <a:extLst>
                      <a:ext uri="{FF2B5EF4-FFF2-40B4-BE49-F238E27FC236}">
                        <a16:creationId xmlns:a16="http://schemas.microsoft.com/office/drawing/2014/main" id="{5E4D1930-5B19-474C-AE3C-06BAD754E7C7}"/>
                      </a:ext>
                    </a:extLst>
                  </p:cNvPr>
                  <p:cNvSpPr>
                    <a:spLocks/>
                  </p:cNvSpPr>
                  <p:nvPr/>
                </p:nvSpPr>
                <p:spPr bwMode="auto">
                  <a:xfrm>
                    <a:off x="3752" y="928"/>
                    <a:ext cx="56" cy="29"/>
                  </a:xfrm>
                  <a:custGeom>
                    <a:avLst/>
                    <a:gdLst/>
                    <a:ahLst/>
                    <a:cxnLst>
                      <a:cxn ang="0">
                        <a:pos x="50" y="23"/>
                      </a:cxn>
                      <a:cxn ang="0">
                        <a:pos x="56" y="13"/>
                      </a:cxn>
                      <a:cxn ang="0">
                        <a:pos x="6" y="0"/>
                      </a:cxn>
                      <a:cxn ang="0">
                        <a:pos x="0" y="13"/>
                      </a:cxn>
                      <a:cxn ang="0">
                        <a:pos x="0" y="29"/>
                      </a:cxn>
                      <a:cxn ang="0">
                        <a:pos x="18" y="23"/>
                      </a:cxn>
                      <a:cxn ang="0">
                        <a:pos x="50" y="23"/>
                      </a:cxn>
                      <a:cxn ang="0">
                        <a:pos x="50" y="23"/>
                      </a:cxn>
                    </a:cxnLst>
                    <a:rect l="0" t="0" r="r" b="b"/>
                    <a:pathLst>
                      <a:path w="56" h="29">
                        <a:moveTo>
                          <a:pt x="50" y="23"/>
                        </a:moveTo>
                        <a:lnTo>
                          <a:pt x="56" y="13"/>
                        </a:lnTo>
                        <a:lnTo>
                          <a:pt x="6" y="0"/>
                        </a:lnTo>
                        <a:lnTo>
                          <a:pt x="0" y="13"/>
                        </a:lnTo>
                        <a:lnTo>
                          <a:pt x="0" y="29"/>
                        </a:lnTo>
                        <a:lnTo>
                          <a:pt x="18" y="23"/>
                        </a:lnTo>
                        <a:lnTo>
                          <a:pt x="50" y="23"/>
                        </a:lnTo>
                        <a:lnTo>
                          <a:pt x="50"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2" name="Freeform 165">
                    <a:extLst>
                      <a:ext uri="{FF2B5EF4-FFF2-40B4-BE49-F238E27FC236}">
                        <a16:creationId xmlns:a16="http://schemas.microsoft.com/office/drawing/2014/main" id="{13E46F85-A433-4741-B697-6B00AAD4A91E}"/>
                      </a:ext>
                    </a:extLst>
                  </p:cNvPr>
                  <p:cNvSpPr>
                    <a:spLocks/>
                  </p:cNvSpPr>
                  <p:nvPr/>
                </p:nvSpPr>
                <p:spPr bwMode="auto">
                  <a:xfrm>
                    <a:off x="3464" y="928"/>
                    <a:ext cx="16" cy="13"/>
                  </a:xfrm>
                  <a:custGeom>
                    <a:avLst/>
                    <a:gdLst/>
                    <a:ahLst/>
                    <a:cxnLst>
                      <a:cxn ang="0">
                        <a:pos x="16" y="13"/>
                      </a:cxn>
                      <a:cxn ang="0">
                        <a:pos x="16" y="0"/>
                      </a:cxn>
                      <a:cxn ang="0">
                        <a:pos x="0" y="0"/>
                      </a:cxn>
                      <a:cxn ang="0">
                        <a:pos x="0" y="13"/>
                      </a:cxn>
                      <a:cxn ang="0">
                        <a:pos x="16" y="13"/>
                      </a:cxn>
                      <a:cxn ang="0">
                        <a:pos x="16" y="13"/>
                      </a:cxn>
                    </a:cxnLst>
                    <a:rect l="0" t="0" r="r" b="b"/>
                    <a:pathLst>
                      <a:path w="16" h="13">
                        <a:moveTo>
                          <a:pt x="16" y="13"/>
                        </a:moveTo>
                        <a:lnTo>
                          <a:pt x="16" y="0"/>
                        </a:lnTo>
                        <a:lnTo>
                          <a:pt x="0" y="0"/>
                        </a:lnTo>
                        <a:lnTo>
                          <a:pt x="0" y="13"/>
                        </a:lnTo>
                        <a:lnTo>
                          <a:pt x="16" y="13"/>
                        </a:lnTo>
                        <a:lnTo>
                          <a:pt x="16" y="1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3" name="Freeform 166">
                    <a:extLst>
                      <a:ext uri="{FF2B5EF4-FFF2-40B4-BE49-F238E27FC236}">
                        <a16:creationId xmlns:a16="http://schemas.microsoft.com/office/drawing/2014/main" id="{E901818C-BE7D-41A4-B0F5-B8B808C5B050}"/>
                      </a:ext>
                    </a:extLst>
                  </p:cNvPr>
                  <p:cNvSpPr>
                    <a:spLocks/>
                  </p:cNvSpPr>
                  <p:nvPr/>
                </p:nvSpPr>
                <p:spPr bwMode="auto">
                  <a:xfrm>
                    <a:off x="3480" y="906"/>
                    <a:ext cx="17" cy="12"/>
                  </a:xfrm>
                  <a:custGeom>
                    <a:avLst/>
                    <a:gdLst/>
                    <a:ahLst/>
                    <a:cxnLst>
                      <a:cxn ang="0">
                        <a:pos x="12" y="0"/>
                      </a:cxn>
                      <a:cxn ang="0">
                        <a:pos x="0" y="0"/>
                      </a:cxn>
                      <a:cxn ang="0">
                        <a:pos x="0" y="12"/>
                      </a:cxn>
                      <a:cxn ang="0">
                        <a:pos x="17" y="12"/>
                      </a:cxn>
                      <a:cxn ang="0">
                        <a:pos x="12" y="0"/>
                      </a:cxn>
                      <a:cxn ang="0">
                        <a:pos x="12" y="0"/>
                      </a:cxn>
                    </a:cxnLst>
                    <a:rect l="0" t="0" r="r" b="b"/>
                    <a:pathLst>
                      <a:path w="17" h="12">
                        <a:moveTo>
                          <a:pt x="12" y="0"/>
                        </a:moveTo>
                        <a:lnTo>
                          <a:pt x="0" y="0"/>
                        </a:lnTo>
                        <a:lnTo>
                          <a:pt x="0" y="12"/>
                        </a:lnTo>
                        <a:lnTo>
                          <a:pt x="17" y="12"/>
                        </a:lnTo>
                        <a:lnTo>
                          <a:pt x="12" y="0"/>
                        </a:lnTo>
                        <a:lnTo>
                          <a:pt x="1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4" name="Freeform 167">
                    <a:extLst>
                      <a:ext uri="{FF2B5EF4-FFF2-40B4-BE49-F238E27FC236}">
                        <a16:creationId xmlns:a16="http://schemas.microsoft.com/office/drawing/2014/main" id="{A6E7D9D1-88EB-4CE6-81AD-30E29495FE90}"/>
                      </a:ext>
                    </a:extLst>
                  </p:cNvPr>
                  <p:cNvSpPr>
                    <a:spLocks/>
                  </p:cNvSpPr>
                  <p:nvPr/>
                </p:nvSpPr>
                <p:spPr bwMode="auto">
                  <a:xfrm>
                    <a:off x="3582" y="973"/>
                    <a:ext cx="22" cy="22"/>
                  </a:xfrm>
                  <a:custGeom>
                    <a:avLst/>
                    <a:gdLst/>
                    <a:ahLst/>
                    <a:cxnLst>
                      <a:cxn ang="0">
                        <a:pos x="10" y="22"/>
                      </a:cxn>
                      <a:cxn ang="0">
                        <a:pos x="22" y="16"/>
                      </a:cxn>
                      <a:cxn ang="0">
                        <a:pos x="22" y="0"/>
                      </a:cxn>
                      <a:cxn ang="0">
                        <a:pos x="0" y="6"/>
                      </a:cxn>
                      <a:cxn ang="0">
                        <a:pos x="10" y="22"/>
                      </a:cxn>
                      <a:cxn ang="0">
                        <a:pos x="10" y="22"/>
                      </a:cxn>
                    </a:cxnLst>
                    <a:rect l="0" t="0" r="r" b="b"/>
                    <a:pathLst>
                      <a:path w="22" h="22">
                        <a:moveTo>
                          <a:pt x="10" y="22"/>
                        </a:moveTo>
                        <a:lnTo>
                          <a:pt x="22" y="16"/>
                        </a:lnTo>
                        <a:lnTo>
                          <a:pt x="22" y="0"/>
                        </a:lnTo>
                        <a:lnTo>
                          <a:pt x="0" y="6"/>
                        </a:lnTo>
                        <a:lnTo>
                          <a:pt x="10" y="22"/>
                        </a:lnTo>
                        <a:lnTo>
                          <a:pt x="10"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5" name="Freeform 168">
                    <a:extLst>
                      <a:ext uri="{FF2B5EF4-FFF2-40B4-BE49-F238E27FC236}">
                        <a16:creationId xmlns:a16="http://schemas.microsoft.com/office/drawing/2014/main" id="{D287D463-77EE-4DD1-9079-EE6AF93EFB99}"/>
                      </a:ext>
                    </a:extLst>
                  </p:cNvPr>
                  <p:cNvSpPr>
                    <a:spLocks/>
                  </p:cNvSpPr>
                  <p:nvPr/>
                </p:nvSpPr>
                <p:spPr bwMode="auto">
                  <a:xfrm>
                    <a:off x="3675" y="922"/>
                    <a:ext cx="66" cy="23"/>
                  </a:xfrm>
                  <a:custGeom>
                    <a:avLst/>
                    <a:gdLst/>
                    <a:ahLst/>
                    <a:cxnLst>
                      <a:cxn ang="0">
                        <a:pos x="32" y="13"/>
                      </a:cxn>
                      <a:cxn ang="0">
                        <a:pos x="44" y="23"/>
                      </a:cxn>
                      <a:cxn ang="0">
                        <a:pos x="66" y="13"/>
                      </a:cxn>
                      <a:cxn ang="0">
                        <a:pos x="32" y="0"/>
                      </a:cxn>
                      <a:cxn ang="0">
                        <a:pos x="12" y="0"/>
                      </a:cxn>
                      <a:cxn ang="0">
                        <a:pos x="0" y="19"/>
                      </a:cxn>
                      <a:cxn ang="0">
                        <a:pos x="32" y="13"/>
                      </a:cxn>
                      <a:cxn ang="0">
                        <a:pos x="32" y="13"/>
                      </a:cxn>
                    </a:cxnLst>
                    <a:rect l="0" t="0" r="r" b="b"/>
                    <a:pathLst>
                      <a:path w="66" h="23">
                        <a:moveTo>
                          <a:pt x="32" y="13"/>
                        </a:moveTo>
                        <a:lnTo>
                          <a:pt x="44" y="23"/>
                        </a:lnTo>
                        <a:lnTo>
                          <a:pt x="66" y="13"/>
                        </a:lnTo>
                        <a:lnTo>
                          <a:pt x="32" y="0"/>
                        </a:lnTo>
                        <a:lnTo>
                          <a:pt x="12" y="0"/>
                        </a:lnTo>
                        <a:lnTo>
                          <a:pt x="0" y="19"/>
                        </a:lnTo>
                        <a:lnTo>
                          <a:pt x="32" y="13"/>
                        </a:lnTo>
                        <a:lnTo>
                          <a:pt x="32" y="1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6" name="Freeform 169">
                    <a:extLst>
                      <a:ext uri="{FF2B5EF4-FFF2-40B4-BE49-F238E27FC236}">
                        <a16:creationId xmlns:a16="http://schemas.microsoft.com/office/drawing/2014/main" id="{E7A91838-4961-4DD5-9152-5F288575508A}"/>
                      </a:ext>
                    </a:extLst>
                  </p:cNvPr>
                  <p:cNvSpPr>
                    <a:spLocks/>
                  </p:cNvSpPr>
                  <p:nvPr/>
                </p:nvSpPr>
                <p:spPr bwMode="auto">
                  <a:xfrm>
                    <a:off x="3719" y="957"/>
                    <a:ext cx="22" cy="10"/>
                  </a:xfrm>
                  <a:custGeom>
                    <a:avLst/>
                    <a:gdLst/>
                    <a:ahLst/>
                    <a:cxnLst>
                      <a:cxn ang="0">
                        <a:pos x="10" y="0"/>
                      </a:cxn>
                      <a:cxn ang="0">
                        <a:pos x="0" y="6"/>
                      </a:cxn>
                      <a:cxn ang="0">
                        <a:pos x="16" y="10"/>
                      </a:cxn>
                      <a:cxn ang="0">
                        <a:pos x="22" y="0"/>
                      </a:cxn>
                      <a:cxn ang="0">
                        <a:pos x="10" y="0"/>
                      </a:cxn>
                      <a:cxn ang="0">
                        <a:pos x="10" y="0"/>
                      </a:cxn>
                    </a:cxnLst>
                    <a:rect l="0" t="0" r="r" b="b"/>
                    <a:pathLst>
                      <a:path w="22" h="10">
                        <a:moveTo>
                          <a:pt x="10" y="0"/>
                        </a:moveTo>
                        <a:lnTo>
                          <a:pt x="0" y="6"/>
                        </a:lnTo>
                        <a:lnTo>
                          <a:pt x="16" y="10"/>
                        </a:lnTo>
                        <a:lnTo>
                          <a:pt x="22" y="0"/>
                        </a:lnTo>
                        <a:lnTo>
                          <a:pt x="10" y="0"/>
                        </a:lnTo>
                        <a:lnTo>
                          <a:pt x="1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7" name="Freeform 170">
                    <a:extLst>
                      <a:ext uri="{FF2B5EF4-FFF2-40B4-BE49-F238E27FC236}">
                        <a16:creationId xmlns:a16="http://schemas.microsoft.com/office/drawing/2014/main" id="{95FBDBEE-7651-4DFA-8360-0786A7331223}"/>
                      </a:ext>
                    </a:extLst>
                  </p:cNvPr>
                  <p:cNvSpPr>
                    <a:spLocks/>
                  </p:cNvSpPr>
                  <p:nvPr/>
                </p:nvSpPr>
                <p:spPr bwMode="auto">
                  <a:xfrm>
                    <a:off x="3665" y="928"/>
                    <a:ext cx="10" cy="13"/>
                  </a:xfrm>
                  <a:custGeom>
                    <a:avLst/>
                    <a:gdLst/>
                    <a:ahLst/>
                    <a:cxnLst>
                      <a:cxn ang="0">
                        <a:pos x="10" y="7"/>
                      </a:cxn>
                      <a:cxn ang="0">
                        <a:pos x="0" y="0"/>
                      </a:cxn>
                      <a:cxn ang="0">
                        <a:pos x="0" y="13"/>
                      </a:cxn>
                      <a:cxn ang="0">
                        <a:pos x="10" y="7"/>
                      </a:cxn>
                      <a:cxn ang="0">
                        <a:pos x="10" y="7"/>
                      </a:cxn>
                    </a:cxnLst>
                    <a:rect l="0" t="0" r="r" b="b"/>
                    <a:pathLst>
                      <a:path w="10" h="13">
                        <a:moveTo>
                          <a:pt x="10" y="7"/>
                        </a:moveTo>
                        <a:lnTo>
                          <a:pt x="0" y="0"/>
                        </a:lnTo>
                        <a:lnTo>
                          <a:pt x="0" y="13"/>
                        </a:lnTo>
                        <a:lnTo>
                          <a:pt x="10" y="7"/>
                        </a:lnTo>
                        <a:lnTo>
                          <a:pt x="10" y="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8" name="Freeform 171">
                    <a:extLst>
                      <a:ext uri="{FF2B5EF4-FFF2-40B4-BE49-F238E27FC236}">
                        <a16:creationId xmlns:a16="http://schemas.microsoft.com/office/drawing/2014/main" id="{3DED2690-4413-4FCD-AC0E-E490E8C1BF17}"/>
                      </a:ext>
                    </a:extLst>
                  </p:cNvPr>
                  <p:cNvSpPr>
                    <a:spLocks/>
                  </p:cNvSpPr>
                  <p:nvPr/>
                </p:nvSpPr>
                <p:spPr bwMode="auto">
                  <a:xfrm>
                    <a:off x="3624" y="906"/>
                    <a:ext cx="63" cy="22"/>
                  </a:xfrm>
                  <a:custGeom>
                    <a:avLst/>
                    <a:gdLst/>
                    <a:ahLst/>
                    <a:cxnLst>
                      <a:cxn ang="0">
                        <a:pos x="34" y="22"/>
                      </a:cxn>
                      <a:cxn ang="0">
                        <a:pos x="63" y="12"/>
                      </a:cxn>
                      <a:cxn ang="0">
                        <a:pos x="45" y="6"/>
                      </a:cxn>
                      <a:cxn ang="0">
                        <a:pos x="18" y="0"/>
                      </a:cxn>
                      <a:cxn ang="0">
                        <a:pos x="0" y="16"/>
                      </a:cxn>
                      <a:cxn ang="0">
                        <a:pos x="34" y="22"/>
                      </a:cxn>
                      <a:cxn ang="0">
                        <a:pos x="34" y="22"/>
                      </a:cxn>
                    </a:cxnLst>
                    <a:rect l="0" t="0" r="r" b="b"/>
                    <a:pathLst>
                      <a:path w="63" h="22">
                        <a:moveTo>
                          <a:pt x="34" y="22"/>
                        </a:moveTo>
                        <a:lnTo>
                          <a:pt x="63" y="12"/>
                        </a:lnTo>
                        <a:lnTo>
                          <a:pt x="45" y="6"/>
                        </a:lnTo>
                        <a:lnTo>
                          <a:pt x="18" y="0"/>
                        </a:lnTo>
                        <a:lnTo>
                          <a:pt x="0" y="16"/>
                        </a:lnTo>
                        <a:lnTo>
                          <a:pt x="34" y="22"/>
                        </a:lnTo>
                        <a:lnTo>
                          <a:pt x="34"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9" name="Freeform 172">
                    <a:extLst>
                      <a:ext uri="{FF2B5EF4-FFF2-40B4-BE49-F238E27FC236}">
                        <a16:creationId xmlns:a16="http://schemas.microsoft.com/office/drawing/2014/main" id="{7C1E14DD-7A4E-4329-9C5B-BD118AFE1FC4}"/>
                      </a:ext>
                    </a:extLst>
                  </p:cNvPr>
                  <p:cNvSpPr>
                    <a:spLocks/>
                  </p:cNvSpPr>
                  <p:nvPr/>
                </p:nvSpPr>
                <p:spPr bwMode="auto">
                  <a:xfrm>
                    <a:off x="3215" y="900"/>
                    <a:ext cx="32" cy="22"/>
                  </a:xfrm>
                  <a:custGeom>
                    <a:avLst/>
                    <a:gdLst/>
                    <a:ahLst/>
                    <a:cxnLst>
                      <a:cxn ang="0">
                        <a:pos x="22" y="0"/>
                      </a:cxn>
                      <a:cxn ang="0">
                        <a:pos x="16" y="6"/>
                      </a:cxn>
                      <a:cxn ang="0">
                        <a:pos x="0" y="12"/>
                      </a:cxn>
                      <a:cxn ang="0">
                        <a:pos x="10" y="22"/>
                      </a:cxn>
                      <a:cxn ang="0">
                        <a:pos x="32" y="18"/>
                      </a:cxn>
                      <a:cxn ang="0">
                        <a:pos x="28" y="6"/>
                      </a:cxn>
                      <a:cxn ang="0">
                        <a:pos x="32" y="0"/>
                      </a:cxn>
                      <a:cxn ang="0">
                        <a:pos x="22" y="0"/>
                      </a:cxn>
                      <a:cxn ang="0">
                        <a:pos x="22" y="0"/>
                      </a:cxn>
                    </a:cxnLst>
                    <a:rect l="0" t="0" r="r" b="b"/>
                    <a:pathLst>
                      <a:path w="32" h="22">
                        <a:moveTo>
                          <a:pt x="22" y="0"/>
                        </a:moveTo>
                        <a:lnTo>
                          <a:pt x="16" y="6"/>
                        </a:lnTo>
                        <a:lnTo>
                          <a:pt x="0" y="12"/>
                        </a:lnTo>
                        <a:lnTo>
                          <a:pt x="10" y="22"/>
                        </a:lnTo>
                        <a:lnTo>
                          <a:pt x="32" y="18"/>
                        </a:lnTo>
                        <a:lnTo>
                          <a:pt x="28" y="6"/>
                        </a:lnTo>
                        <a:lnTo>
                          <a:pt x="32" y="0"/>
                        </a:lnTo>
                        <a:lnTo>
                          <a:pt x="22" y="0"/>
                        </a:lnTo>
                        <a:lnTo>
                          <a:pt x="2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0" name="Freeform 173">
                    <a:extLst>
                      <a:ext uri="{FF2B5EF4-FFF2-40B4-BE49-F238E27FC236}">
                        <a16:creationId xmlns:a16="http://schemas.microsoft.com/office/drawing/2014/main" id="{8044309A-AD0C-4C30-88CC-F6C3B0DB73C1}"/>
                      </a:ext>
                    </a:extLst>
                  </p:cNvPr>
                  <p:cNvSpPr>
                    <a:spLocks/>
                  </p:cNvSpPr>
                  <p:nvPr/>
                </p:nvSpPr>
                <p:spPr bwMode="auto">
                  <a:xfrm>
                    <a:off x="3247" y="906"/>
                    <a:ext cx="45" cy="22"/>
                  </a:xfrm>
                  <a:custGeom>
                    <a:avLst/>
                    <a:gdLst/>
                    <a:ahLst/>
                    <a:cxnLst>
                      <a:cxn ang="0">
                        <a:pos x="0" y="22"/>
                      </a:cxn>
                      <a:cxn ang="0">
                        <a:pos x="23" y="22"/>
                      </a:cxn>
                      <a:cxn ang="0">
                        <a:pos x="39" y="12"/>
                      </a:cxn>
                      <a:cxn ang="0">
                        <a:pos x="45" y="0"/>
                      </a:cxn>
                      <a:cxn ang="0">
                        <a:pos x="29" y="0"/>
                      </a:cxn>
                      <a:cxn ang="0">
                        <a:pos x="17" y="12"/>
                      </a:cxn>
                      <a:cxn ang="0">
                        <a:pos x="0" y="22"/>
                      </a:cxn>
                      <a:cxn ang="0">
                        <a:pos x="0" y="22"/>
                      </a:cxn>
                    </a:cxnLst>
                    <a:rect l="0" t="0" r="r" b="b"/>
                    <a:pathLst>
                      <a:path w="45" h="22">
                        <a:moveTo>
                          <a:pt x="0" y="22"/>
                        </a:moveTo>
                        <a:lnTo>
                          <a:pt x="23" y="22"/>
                        </a:lnTo>
                        <a:lnTo>
                          <a:pt x="39" y="12"/>
                        </a:lnTo>
                        <a:lnTo>
                          <a:pt x="45" y="0"/>
                        </a:lnTo>
                        <a:lnTo>
                          <a:pt x="29" y="0"/>
                        </a:lnTo>
                        <a:lnTo>
                          <a:pt x="17" y="12"/>
                        </a:lnTo>
                        <a:lnTo>
                          <a:pt x="0" y="22"/>
                        </a:lnTo>
                        <a:lnTo>
                          <a:pt x="0"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1" name="Freeform 174">
                    <a:extLst>
                      <a:ext uri="{FF2B5EF4-FFF2-40B4-BE49-F238E27FC236}">
                        <a16:creationId xmlns:a16="http://schemas.microsoft.com/office/drawing/2014/main" id="{263A12AE-3DF1-46CD-962F-20C6820F53BF}"/>
                      </a:ext>
                    </a:extLst>
                  </p:cNvPr>
                  <p:cNvSpPr>
                    <a:spLocks/>
                  </p:cNvSpPr>
                  <p:nvPr/>
                </p:nvSpPr>
                <p:spPr bwMode="auto">
                  <a:xfrm>
                    <a:off x="3110" y="906"/>
                    <a:ext cx="71" cy="22"/>
                  </a:xfrm>
                  <a:custGeom>
                    <a:avLst/>
                    <a:gdLst/>
                    <a:ahLst/>
                    <a:cxnLst>
                      <a:cxn ang="0">
                        <a:pos x="22" y="16"/>
                      </a:cxn>
                      <a:cxn ang="0">
                        <a:pos x="22" y="22"/>
                      </a:cxn>
                      <a:cxn ang="0">
                        <a:pos x="71" y="12"/>
                      </a:cxn>
                      <a:cxn ang="0">
                        <a:pos x="32" y="0"/>
                      </a:cxn>
                      <a:cxn ang="0">
                        <a:pos x="0" y="12"/>
                      </a:cxn>
                      <a:cxn ang="0">
                        <a:pos x="0" y="16"/>
                      </a:cxn>
                      <a:cxn ang="0">
                        <a:pos x="22" y="16"/>
                      </a:cxn>
                      <a:cxn ang="0">
                        <a:pos x="22" y="16"/>
                      </a:cxn>
                    </a:cxnLst>
                    <a:rect l="0" t="0" r="r" b="b"/>
                    <a:pathLst>
                      <a:path w="71" h="22">
                        <a:moveTo>
                          <a:pt x="22" y="16"/>
                        </a:moveTo>
                        <a:lnTo>
                          <a:pt x="22" y="22"/>
                        </a:lnTo>
                        <a:lnTo>
                          <a:pt x="71" y="12"/>
                        </a:lnTo>
                        <a:lnTo>
                          <a:pt x="32" y="0"/>
                        </a:lnTo>
                        <a:lnTo>
                          <a:pt x="0" y="12"/>
                        </a:lnTo>
                        <a:lnTo>
                          <a:pt x="0" y="16"/>
                        </a:lnTo>
                        <a:lnTo>
                          <a:pt x="22" y="16"/>
                        </a:lnTo>
                        <a:lnTo>
                          <a:pt x="22"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2" name="Freeform 175">
                    <a:extLst>
                      <a:ext uri="{FF2B5EF4-FFF2-40B4-BE49-F238E27FC236}">
                        <a16:creationId xmlns:a16="http://schemas.microsoft.com/office/drawing/2014/main" id="{33940124-27FE-4B74-A800-F6501E893CE6}"/>
                      </a:ext>
                    </a:extLst>
                  </p:cNvPr>
                  <p:cNvSpPr>
                    <a:spLocks/>
                  </p:cNvSpPr>
                  <p:nvPr/>
                </p:nvSpPr>
                <p:spPr bwMode="auto">
                  <a:xfrm>
                    <a:off x="3264" y="1024"/>
                    <a:ext cx="79" cy="44"/>
                  </a:xfrm>
                  <a:custGeom>
                    <a:avLst/>
                    <a:gdLst/>
                    <a:ahLst/>
                    <a:cxnLst>
                      <a:cxn ang="0">
                        <a:pos x="6" y="0"/>
                      </a:cxn>
                      <a:cxn ang="0">
                        <a:pos x="0" y="22"/>
                      </a:cxn>
                      <a:cxn ang="0">
                        <a:pos x="22" y="32"/>
                      </a:cxn>
                      <a:cxn ang="0">
                        <a:pos x="79" y="44"/>
                      </a:cxn>
                      <a:cxn ang="0">
                        <a:pos x="40" y="6"/>
                      </a:cxn>
                      <a:cxn ang="0">
                        <a:pos x="6" y="0"/>
                      </a:cxn>
                      <a:cxn ang="0">
                        <a:pos x="6" y="0"/>
                      </a:cxn>
                    </a:cxnLst>
                    <a:rect l="0" t="0" r="r" b="b"/>
                    <a:pathLst>
                      <a:path w="79" h="44">
                        <a:moveTo>
                          <a:pt x="6" y="0"/>
                        </a:moveTo>
                        <a:lnTo>
                          <a:pt x="0" y="22"/>
                        </a:lnTo>
                        <a:lnTo>
                          <a:pt x="22" y="32"/>
                        </a:lnTo>
                        <a:lnTo>
                          <a:pt x="79" y="44"/>
                        </a:lnTo>
                        <a:lnTo>
                          <a:pt x="40" y="6"/>
                        </a:lnTo>
                        <a:lnTo>
                          <a:pt x="6" y="0"/>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3" name="Freeform 176">
                    <a:extLst>
                      <a:ext uri="{FF2B5EF4-FFF2-40B4-BE49-F238E27FC236}">
                        <a16:creationId xmlns:a16="http://schemas.microsoft.com/office/drawing/2014/main" id="{236CEC8D-E75D-4784-8D7F-1466FAD37EB4}"/>
                      </a:ext>
                    </a:extLst>
                  </p:cNvPr>
                  <p:cNvSpPr>
                    <a:spLocks/>
                  </p:cNvSpPr>
                  <p:nvPr/>
                </p:nvSpPr>
                <p:spPr bwMode="auto">
                  <a:xfrm>
                    <a:off x="3292" y="906"/>
                    <a:ext cx="34" cy="16"/>
                  </a:xfrm>
                  <a:custGeom>
                    <a:avLst/>
                    <a:gdLst/>
                    <a:ahLst/>
                    <a:cxnLst>
                      <a:cxn ang="0">
                        <a:pos x="34" y="6"/>
                      </a:cxn>
                      <a:cxn ang="0">
                        <a:pos x="12" y="0"/>
                      </a:cxn>
                      <a:cxn ang="0">
                        <a:pos x="0" y="12"/>
                      </a:cxn>
                      <a:cxn ang="0">
                        <a:pos x="12" y="16"/>
                      </a:cxn>
                      <a:cxn ang="0">
                        <a:pos x="28" y="16"/>
                      </a:cxn>
                      <a:cxn ang="0">
                        <a:pos x="34" y="6"/>
                      </a:cxn>
                      <a:cxn ang="0">
                        <a:pos x="34" y="6"/>
                      </a:cxn>
                    </a:cxnLst>
                    <a:rect l="0" t="0" r="r" b="b"/>
                    <a:pathLst>
                      <a:path w="34" h="16">
                        <a:moveTo>
                          <a:pt x="34" y="6"/>
                        </a:moveTo>
                        <a:lnTo>
                          <a:pt x="12" y="0"/>
                        </a:lnTo>
                        <a:lnTo>
                          <a:pt x="0" y="12"/>
                        </a:lnTo>
                        <a:lnTo>
                          <a:pt x="12" y="16"/>
                        </a:lnTo>
                        <a:lnTo>
                          <a:pt x="28" y="16"/>
                        </a:lnTo>
                        <a:lnTo>
                          <a:pt x="34" y="6"/>
                        </a:lnTo>
                        <a:lnTo>
                          <a:pt x="34"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4" name="Freeform 177">
                    <a:extLst>
                      <a:ext uri="{FF2B5EF4-FFF2-40B4-BE49-F238E27FC236}">
                        <a16:creationId xmlns:a16="http://schemas.microsoft.com/office/drawing/2014/main" id="{C8AC7F26-325C-4D1C-BE6C-36076A16CB06}"/>
                      </a:ext>
                    </a:extLst>
                  </p:cNvPr>
                  <p:cNvSpPr>
                    <a:spLocks/>
                  </p:cNvSpPr>
                  <p:nvPr/>
                </p:nvSpPr>
                <p:spPr bwMode="auto">
                  <a:xfrm>
                    <a:off x="3276" y="967"/>
                    <a:ext cx="144" cy="57"/>
                  </a:xfrm>
                  <a:custGeom>
                    <a:avLst/>
                    <a:gdLst/>
                    <a:ahLst/>
                    <a:cxnLst>
                      <a:cxn ang="0">
                        <a:pos x="32" y="57"/>
                      </a:cxn>
                      <a:cxn ang="0">
                        <a:pos x="44" y="44"/>
                      </a:cxn>
                      <a:cxn ang="0">
                        <a:pos x="83" y="22"/>
                      </a:cxn>
                      <a:cxn ang="0">
                        <a:pos x="111" y="22"/>
                      </a:cxn>
                      <a:cxn ang="0">
                        <a:pos x="144" y="12"/>
                      </a:cxn>
                      <a:cxn ang="0">
                        <a:pos x="144" y="0"/>
                      </a:cxn>
                      <a:cxn ang="0">
                        <a:pos x="121" y="0"/>
                      </a:cxn>
                      <a:cxn ang="0">
                        <a:pos x="111" y="6"/>
                      </a:cxn>
                      <a:cxn ang="0">
                        <a:pos x="89" y="0"/>
                      </a:cxn>
                      <a:cxn ang="0">
                        <a:pos x="10" y="22"/>
                      </a:cxn>
                      <a:cxn ang="0">
                        <a:pos x="22" y="34"/>
                      </a:cxn>
                      <a:cxn ang="0">
                        <a:pos x="0" y="44"/>
                      </a:cxn>
                      <a:cxn ang="0">
                        <a:pos x="32" y="57"/>
                      </a:cxn>
                      <a:cxn ang="0">
                        <a:pos x="32" y="57"/>
                      </a:cxn>
                    </a:cxnLst>
                    <a:rect l="0" t="0" r="r" b="b"/>
                    <a:pathLst>
                      <a:path w="144" h="57">
                        <a:moveTo>
                          <a:pt x="32" y="57"/>
                        </a:moveTo>
                        <a:lnTo>
                          <a:pt x="44" y="44"/>
                        </a:lnTo>
                        <a:lnTo>
                          <a:pt x="83" y="22"/>
                        </a:lnTo>
                        <a:lnTo>
                          <a:pt x="111" y="22"/>
                        </a:lnTo>
                        <a:lnTo>
                          <a:pt x="144" y="12"/>
                        </a:lnTo>
                        <a:lnTo>
                          <a:pt x="144" y="0"/>
                        </a:lnTo>
                        <a:lnTo>
                          <a:pt x="121" y="0"/>
                        </a:lnTo>
                        <a:lnTo>
                          <a:pt x="111" y="6"/>
                        </a:lnTo>
                        <a:lnTo>
                          <a:pt x="89" y="0"/>
                        </a:lnTo>
                        <a:lnTo>
                          <a:pt x="10" y="22"/>
                        </a:lnTo>
                        <a:lnTo>
                          <a:pt x="22" y="34"/>
                        </a:lnTo>
                        <a:lnTo>
                          <a:pt x="0" y="44"/>
                        </a:lnTo>
                        <a:lnTo>
                          <a:pt x="32" y="57"/>
                        </a:lnTo>
                        <a:lnTo>
                          <a:pt x="32" y="5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5" name="Freeform 178">
                    <a:extLst>
                      <a:ext uri="{FF2B5EF4-FFF2-40B4-BE49-F238E27FC236}">
                        <a16:creationId xmlns:a16="http://schemas.microsoft.com/office/drawing/2014/main" id="{F0E3FDBA-48A2-464E-BA9E-0CA0E9CE1E79}"/>
                      </a:ext>
                    </a:extLst>
                  </p:cNvPr>
                  <p:cNvSpPr>
                    <a:spLocks/>
                  </p:cNvSpPr>
                  <p:nvPr/>
                </p:nvSpPr>
                <p:spPr bwMode="auto">
                  <a:xfrm>
                    <a:off x="3231" y="1074"/>
                    <a:ext cx="39" cy="27"/>
                  </a:xfrm>
                  <a:custGeom>
                    <a:avLst/>
                    <a:gdLst/>
                    <a:ahLst/>
                    <a:cxnLst>
                      <a:cxn ang="0">
                        <a:pos x="39" y="16"/>
                      </a:cxn>
                      <a:cxn ang="0">
                        <a:pos x="23" y="0"/>
                      </a:cxn>
                      <a:cxn ang="0">
                        <a:pos x="0" y="16"/>
                      </a:cxn>
                      <a:cxn ang="0">
                        <a:pos x="29" y="27"/>
                      </a:cxn>
                      <a:cxn ang="0">
                        <a:pos x="39" y="16"/>
                      </a:cxn>
                      <a:cxn ang="0">
                        <a:pos x="39" y="16"/>
                      </a:cxn>
                    </a:cxnLst>
                    <a:rect l="0" t="0" r="r" b="b"/>
                    <a:pathLst>
                      <a:path w="39" h="27">
                        <a:moveTo>
                          <a:pt x="39" y="16"/>
                        </a:moveTo>
                        <a:lnTo>
                          <a:pt x="23" y="0"/>
                        </a:lnTo>
                        <a:lnTo>
                          <a:pt x="0" y="16"/>
                        </a:lnTo>
                        <a:lnTo>
                          <a:pt x="29" y="27"/>
                        </a:lnTo>
                        <a:lnTo>
                          <a:pt x="39" y="16"/>
                        </a:lnTo>
                        <a:lnTo>
                          <a:pt x="39"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6" name="Freeform 179">
                    <a:extLst>
                      <a:ext uri="{FF2B5EF4-FFF2-40B4-BE49-F238E27FC236}">
                        <a16:creationId xmlns:a16="http://schemas.microsoft.com/office/drawing/2014/main" id="{62730E1D-3E25-4476-A5C6-8BD5D1C5CF93}"/>
                      </a:ext>
                    </a:extLst>
                  </p:cNvPr>
                  <p:cNvSpPr>
                    <a:spLocks/>
                  </p:cNvSpPr>
                  <p:nvPr/>
                </p:nvSpPr>
                <p:spPr bwMode="auto">
                  <a:xfrm>
                    <a:off x="3758" y="1558"/>
                    <a:ext cx="160" cy="73"/>
                  </a:xfrm>
                  <a:custGeom>
                    <a:avLst/>
                    <a:gdLst/>
                    <a:ahLst/>
                    <a:cxnLst>
                      <a:cxn ang="0">
                        <a:pos x="22" y="33"/>
                      </a:cxn>
                      <a:cxn ang="0">
                        <a:pos x="34" y="26"/>
                      </a:cxn>
                      <a:cxn ang="0">
                        <a:pos x="54" y="45"/>
                      </a:cxn>
                      <a:cxn ang="0">
                        <a:pos x="38" y="55"/>
                      </a:cxn>
                      <a:cxn ang="0">
                        <a:pos x="16" y="51"/>
                      </a:cxn>
                      <a:cxn ang="0">
                        <a:pos x="0" y="55"/>
                      </a:cxn>
                      <a:cxn ang="0">
                        <a:pos x="12" y="67"/>
                      </a:cxn>
                      <a:cxn ang="0">
                        <a:pos x="50" y="73"/>
                      </a:cxn>
                      <a:cxn ang="0">
                        <a:pos x="83" y="67"/>
                      </a:cxn>
                      <a:cxn ang="0">
                        <a:pos x="83" y="51"/>
                      </a:cxn>
                      <a:cxn ang="0">
                        <a:pos x="111" y="51"/>
                      </a:cxn>
                      <a:cxn ang="0">
                        <a:pos x="121" y="33"/>
                      </a:cxn>
                      <a:cxn ang="0">
                        <a:pos x="156" y="26"/>
                      </a:cxn>
                      <a:cxn ang="0">
                        <a:pos x="160" y="10"/>
                      </a:cxn>
                      <a:cxn ang="0">
                        <a:pos x="139" y="6"/>
                      </a:cxn>
                      <a:cxn ang="0">
                        <a:pos x="54" y="0"/>
                      </a:cxn>
                      <a:cxn ang="0">
                        <a:pos x="50" y="10"/>
                      </a:cxn>
                      <a:cxn ang="0">
                        <a:pos x="22" y="0"/>
                      </a:cxn>
                      <a:cxn ang="0">
                        <a:pos x="12" y="10"/>
                      </a:cxn>
                      <a:cxn ang="0">
                        <a:pos x="22" y="16"/>
                      </a:cxn>
                      <a:cxn ang="0">
                        <a:pos x="12" y="26"/>
                      </a:cxn>
                      <a:cxn ang="0">
                        <a:pos x="22" y="33"/>
                      </a:cxn>
                      <a:cxn ang="0">
                        <a:pos x="22" y="33"/>
                      </a:cxn>
                    </a:cxnLst>
                    <a:rect l="0" t="0" r="r" b="b"/>
                    <a:pathLst>
                      <a:path w="160" h="73">
                        <a:moveTo>
                          <a:pt x="22" y="33"/>
                        </a:moveTo>
                        <a:lnTo>
                          <a:pt x="34" y="26"/>
                        </a:lnTo>
                        <a:lnTo>
                          <a:pt x="54" y="45"/>
                        </a:lnTo>
                        <a:lnTo>
                          <a:pt x="38" y="55"/>
                        </a:lnTo>
                        <a:lnTo>
                          <a:pt x="16" y="51"/>
                        </a:lnTo>
                        <a:lnTo>
                          <a:pt x="0" y="55"/>
                        </a:lnTo>
                        <a:lnTo>
                          <a:pt x="12" y="67"/>
                        </a:lnTo>
                        <a:lnTo>
                          <a:pt x="50" y="73"/>
                        </a:lnTo>
                        <a:lnTo>
                          <a:pt x="83" y="67"/>
                        </a:lnTo>
                        <a:lnTo>
                          <a:pt x="83" y="51"/>
                        </a:lnTo>
                        <a:lnTo>
                          <a:pt x="111" y="51"/>
                        </a:lnTo>
                        <a:lnTo>
                          <a:pt x="121" y="33"/>
                        </a:lnTo>
                        <a:lnTo>
                          <a:pt x="156" y="26"/>
                        </a:lnTo>
                        <a:lnTo>
                          <a:pt x="160" y="10"/>
                        </a:lnTo>
                        <a:lnTo>
                          <a:pt x="139" y="6"/>
                        </a:lnTo>
                        <a:lnTo>
                          <a:pt x="54" y="0"/>
                        </a:lnTo>
                        <a:lnTo>
                          <a:pt x="50" y="10"/>
                        </a:lnTo>
                        <a:lnTo>
                          <a:pt x="22" y="0"/>
                        </a:lnTo>
                        <a:lnTo>
                          <a:pt x="12" y="10"/>
                        </a:lnTo>
                        <a:lnTo>
                          <a:pt x="22" y="16"/>
                        </a:lnTo>
                        <a:lnTo>
                          <a:pt x="12" y="26"/>
                        </a:lnTo>
                        <a:lnTo>
                          <a:pt x="22" y="33"/>
                        </a:lnTo>
                        <a:lnTo>
                          <a:pt x="22" y="3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7" name="Freeform 180">
                    <a:extLst>
                      <a:ext uri="{FF2B5EF4-FFF2-40B4-BE49-F238E27FC236}">
                        <a16:creationId xmlns:a16="http://schemas.microsoft.com/office/drawing/2014/main" id="{033E8DB7-C4F2-4336-B33A-73A690274D5B}"/>
                      </a:ext>
                    </a:extLst>
                  </p:cNvPr>
                  <p:cNvSpPr>
                    <a:spLocks/>
                  </p:cNvSpPr>
                  <p:nvPr/>
                </p:nvSpPr>
                <p:spPr bwMode="auto">
                  <a:xfrm>
                    <a:off x="3519" y="1514"/>
                    <a:ext cx="293" cy="143"/>
                  </a:xfrm>
                  <a:custGeom>
                    <a:avLst/>
                    <a:gdLst/>
                    <a:ahLst/>
                    <a:cxnLst>
                      <a:cxn ang="0">
                        <a:pos x="273" y="70"/>
                      </a:cxn>
                      <a:cxn ang="0">
                        <a:pos x="261" y="77"/>
                      </a:cxn>
                      <a:cxn ang="0">
                        <a:pos x="251" y="70"/>
                      </a:cxn>
                      <a:cxn ang="0">
                        <a:pos x="261" y="60"/>
                      </a:cxn>
                      <a:cxn ang="0">
                        <a:pos x="251" y="54"/>
                      </a:cxn>
                      <a:cxn ang="0">
                        <a:pos x="233" y="66"/>
                      </a:cxn>
                      <a:cxn ang="0">
                        <a:pos x="222" y="83"/>
                      </a:cxn>
                      <a:cxn ang="0">
                        <a:pos x="206" y="77"/>
                      </a:cxn>
                      <a:cxn ang="0">
                        <a:pos x="188" y="77"/>
                      </a:cxn>
                      <a:cxn ang="0">
                        <a:pos x="172" y="50"/>
                      </a:cxn>
                      <a:cxn ang="0">
                        <a:pos x="150" y="32"/>
                      </a:cxn>
                      <a:cxn ang="0">
                        <a:pos x="139" y="38"/>
                      </a:cxn>
                      <a:cxn ang="0">
                        <a:pos x="117" y="32"/>
                      </a:cxn>
                      <a:cxn ang="0">
                        <a:pos x="101" y="32"/>
                      </a:cxn>
                      <a:cxn ang="0">
                        <a:pos x="50" y="0"/>
                      </a:cxn>
                      <a:cxn ang="0">
                        <a:pos x="38" y="16"/>
                      </a:cxn>
                      <a:cxn ang="0">
                        <a:pos x="28" y="16"/>
                      </a:cxn>
                      <a:cxn ang="0">
                        <a:pos x="22" y="0"/>
                      </a:cxn>
                      <a:cxn ang="0">
                        <a:pos x="0" y="4"/>
                      </a:cxn>
                      <a:cxn ang="0">
                        <a:pos x="12" y="70"/>
                      </a:cxn>
                      <a:cxn ang="0">
                        <a:pos x="34" y="77"/>
                      </a:cxn>
                      <a:cxn ang="0">
                        <a:pos x="28" y="66"/>
                      </a:cxn>
                      <a:cxn ang="0">
                        <a:pos x="44" y="54"/>
                      </a:cxn>
                      <a:cxn ang="0">
                        <a:pos x="56" y="50"/>
                      </a:cxn>
                      <a:cxn ang="0">
                        <a:pos x="79" y="66"/>
                      </a:cxn>
                      <a:cxn ang="0">
                        <a:pos x="85" y="77"/>
                      </a:cxn>
                      <a:cxn ang="0">
                        <a:pos x="111" y="83"/>
                      </a:cxn>
                      <a:cxn ang="0">
                        <a:pos x="139" y="117"/>
                      </a:cxn>
                      <a:cxn ang="0">
                        <a:pos x="178" y="133"/>
                      </a:cxn>
                      <a:cxn ang="0">
                        <a:pos x="194" y="143"/>
                      </a:cxn>
                      <a:cxn ang="0">
                        <a:pos x="222" y="143"/>
                      </a:cxn>
                      <a:cxn ang="0">
                        <a:pos x="229" y="137"/>
                      </a:cxn>
                      <a:cxn ang="0">
                        <a:pos x="222" y="121"/>
                      </a:cxn>
                      <a:cxn ang="0">
                        <a:pos x="210" y="111"/>
                      </a:cxn>
                      <a:cxn ang="0">
                        <a:pos x="222" y="105"/>
                      </a:cxn>
                      <a:cxn ang="0">
                        <a:pos x="229" y="99"/>
                      </a:cxn>
                      <a:cxn ang="0">
                        <a:pos x="233" y="83"/>
                      </a:cxn>
                      <a:cxn ang="0">
                        <a:pos x="251" y="83"/>
                      </a:cxn>
                      <a:cxn ang="0">
                        <a:pos x="255" y="95"/>
                      </a:cxn>
                      <a:cxn ang="0">
                        <a:pos x="277" y="99"/>
                      </a:cxn>
                      <a:cxn ang="0">
                        <a:pos x="293" y="89"/>
                      </a:cxn>
                      <a:cxn ang="0">
                        <a:pos x="273" y="70"/>
                      </a:cxn>
                      <a:cxn ang="0">
                        <a:pos x="273" y="70"/>
                      </a:cxn>
                    </a:cxnLst>
                    <a:rect l="0" t="0" r="r" b="b"/>
                    <a:pathLst>
                      <a:path w="293" h="143">
                        <a:moveTo>
                          <a:pt x="273" y="70"/>
                        </a:moveTo>
                        <a:lnTo>
                          <a:pt x="261" y="77"/>
                        </a:lnTo>
                        <a:lnTo>
                          <a:pt x="251" y="70"/>
                        </a:lnTo>
                        <a:lnTo>
                          <a:pt x="261" y="60"/>
                        </a:lnTo>
                        <a:lnTo>
                          <a:pt x="251" y="54"/>
                        </a:lnTo>
                        <a:lnTo>
                          <a:pt x="233" y="66"/>
                        </a:lnTo>
                        <a:lnTo>
                          <a:pt x="222" y="83"/>
                        </a:lnTo>
                        <a:lnTo>
                          <a:pt x="206" y="77"/>
                        </a:lnTo>
                        <a:lnTo>
                          <a:pt x="188" y="77"/>
                        </a:lnTo>
                        <a:lnTo>
                          <a:pt x="172" y="50"/>
                        </a:lnTo>
                        <a:lnTo>
                          <a:pt x="150" y="32"/>
                        </a:lnTo>
                        <a:lnTo>
                          <a:pt x="139" y="38"/>
                        </a:lnTo>
                        <a:lnTo>
                          <a:pt x="117" y="32"/>
                        </a:lnTo>
                        <a:lnTo>
                          <a:pt x="101" y="32"/>
                        </a:lnTo>
                        <a:lnTo>
                          <a:pt x="50" y="0"/>
                        </a:lnTo>
                        <a:lnTo>
                          <a:pt x="38" y="16"/>
                        </a:lnTo>
                        <a:lnTo>
                          <a:pt x="28" y="16"/>
                        </a:lnTo>
                        <a:lnTo>
                          <a:pt x="22" y="0"/>
                        </a:lnTo>
                        <a:lnTo>
                          <a:pt x="0" y="4"/>
                        </a:lnTo>
                        <a:lnTo>
                          <a:pt x="12" y="70"/>
                        </a:lnTo>
                        <a:lnTo>
                          <a:pt x="34" y="77"/>
                        </a:lnTo>
                        <a:lnTo>
                          <a:pt x="28" y="66"/>
                        </a:lnTo>
                        <a:lnTo>
                          <a:pt x="44" y="54"/>
                        </a:lnTo>
                        <a:lnTo>
                          <a:pt x="56" y="50"/>
                        </a:lnTo>
                        <a:lnTo>
                          <a:pt x="79" y="66"/>
                        </a:lnTo>
                        <a:lnTo>
                          <a:pt x="85" y="77"/>
                        </a:lnTo>
                        <a:lnTo>
                          <a:pt x="111" y="83"/>
                        </a:lnTo>
                        <a:lnTo>
                          <a:pt x="139" y="117"/>
                        </a:lnTo>
                        <a:lnTo>
                          <a:pt x="178" y="133"/>
                        </a:lnTo>
                        <a:lnTo>
                          <a:pt x="194" y="143"/>
                        </a:lnTo>
                        <a:lnTo>
                          <a:pt x="222" y="143"/>
                        </a:lnTo>
                        <a:lnTo>
                          <a:pt x="229" y="137"/>
                        </a:lnTo>
                        <a:lnTo>
                          <a:pt x="222" y="121"/>
                        </a:lnTo>
                        <a:lnTo>
                          <a:pt x="210" y="111"/>
                        </a:lnTo>
                        <a:lnTo>
                          <a:pt x="222" y="105"/>
                        </a:lnTo>
                        <a:lnTo>
                          <a:pt x="229" y="99"/>
                        </a:lnTo>
                        <a:lnTo>
                          <a:pt x="233" y="83"/>
                        </a:lnTo>
                        <a:lnTo>
                          <a:pt x="251" y="83"/>
                        </a:lnTo>
                        <a:lnTo>
                          <a:pt x="255" y="95"/>
                        </a:lnTo>
                        <a:lnTo>
                          <a:pt x="277" y="99"/>
                        </a:lnTo>
                        <a:lnTo>
                          <a:pt x="293" y="89"/>
                        </a:lnTo>
                        <a:lnTo>
                          <a:pt x="273" y="70"/>
                        </a:lnTo>
                        <a:lnTo>
                          <a:pt x="273" y="7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8" name="Freeform 181">
                    <a:extLst>
                      <a:ext uri="{FF2B5EF4-FFF2-40B4-BE49-F238E27FC236}">
                        <a16:creationId xmlns:a16="http://schemas.microsoft.com/office/drawing/2014/main" id="{8B7A3AAA-D057-4CD1-B3C8-51DDCA355950}"/>
                      </a:ext>
                    </a:extLst>
                  </p:cNvPr>
                  <p:cNvSpPr>
                    <a:spLocks/>
                  </p:cNvSpPr>
                  <p:nvPr/>
                </p:nvSpPr>
                <p:spPr bwMode="auto">
                  <a:xfrm>
                    <a:off x="3480" y="1564"/>
                    <a:ext cx="233" cy="138"/>
                  </a:xfrm>
                  <a:custGeom>
                    <a:avLst/>
                    <a:gdLst/>
                    <a:ahLst/>
                    <a:cxnLst>
                      <a:cxn ang="0">
                        <a:pos x="233" y="93"/>
                      </a:cxn>
                      <a:cxn ang="0">
                        <a:pos x="217" y="83"/>
                      </a:cxn>
                      <a:cxn ang="0">
                        <a:pos x="178" y="67"/>
                      </a:cxn>
                      <a:cxn ang="0">
                        <a:pos x="150" y="33"/>
                      </a:cxn>
                      <a:cxn ang="0">
                        <a:pos x="124" y="27"/>
                      </a:cxn>
                      <a:cxn ang="0">
                        <a:pos x="118" y="16"/>
                      </a:cxn>
                      <a:cxn ang="0">
                        <a:pos x="95" y="0"/>
                      </a:cxn>
                      <a:cxn ang="0">
                        <a:pos x="83" y="4"/>
                      </a:cxn>
                      <a:cxn ang="0">
                        <a:pos x="67" y="16"/>
                      </a:cxn>
                      <a:cxn ang="0">
                        <a:pos x="73" y="27"/>
                      </a:cxn>
                      <a:cxn ang="0">
                        <a:pos x="35" y="16"/>
                      </a:cxn>
                      <a:cxn ang="0">
                        <a:pos x="23" y="27"/>
                      </a:cxn>
                      <a:cxn ang="0">
                        <a:pos x="12" y="27"/>
                      </a:cxn>
                      <a:cxn ang="0">
                        <a:pos x="0" y="33"/>
                      </a:cxn>
                      <a:cxn ang="0">
                        <a:pos x="12" y="45"/>
                      </a:cxn>
                      <a:cxn ang="0">
                        <a:pos x="6" y="71"/>
                      </a:cxn>
                      <a:cxn ang="0">
                        <a:pos x="23" y="61"/>
                      </a:cxn>
                      <a:cxn ang="0">
                        <a:pos x="23" y="77"/>
                      </a:cxn>
                      <a:cxn ang="0">
                        <a:pos x="39" y="93"/>
                      </a:cxn>
                      <a:cxn ang="0">
                        <a:pos x="73" y="77"/>
                      </a:cxn>
                      <a:cxn ang="0">
                        <a:pos x="118" y="83"/>
                      </a:cxn>
                      <a:cxn ang="0">
                        <a:pos x="166" y="112"/>
                      </a:cxn>
                      <a:cxn ang="0">
                        <a:pos x="178" y="138"/>
                      </a:cxn>
                      <a:cxn ang="0">
                        <a:pos x="195" y="134"/>
                      </a:cxn>
                      <a:cxn ang="0">
                        <a:pos x="217" y="122"/>
                      </a:cxn>
                      <a:cxn ang="0">
                        <a:pos x="233" y="93"/>
                      </a:cxn>
                      <a:cxn ang="0">
                        <a:pos x="233" y="93"/>
                      </a:cxn>
                    </a:cxnLst>
                    <a:rect l="0" t="0" r="r" b="b"/>
                    <a:pathLst>
                      <a:path w="233" h="138">
                        <a:moveTo>
                          <a:pt x="233" y="93"/>
                        </a:moveTo>
                        <a:lnTo>
                          <a:pt x="217" y="83"/>
                        </a:lnTo>
                        <a:lnTo>
                          <a:pt x="178" y="67"/>
                        </a:lnTo>
                        <a:lnTo>
                          <a:pt x="150" y="33"/>
                        </a:lnTo>
                        <a:lnTo>
                          <a:pt x="124" y="27"/>
                        </a:lnTo>
                        <a:lnTo>
                          <a:pt x="118" y="16"/>
                        </a:lnTo>
                        <a:lnTo>
                          <a:pt x="95" y="0"/>
                        </a:lnTo>
                        <a:lnTo>
                          <a:pt x="83" y="4"/>
                        </a:lnTo>
                        <a:lnTo>
                          <a:pt x="67" y="16"/>
                        </a:lnTo>
                        <a:lnTo>
                          <a:pt x="73" y="27"/>
                        </a:lnTo>
                        <a:lnTo>
                          <a:pt x="35" y="16"/>
                        </a:lnTo>
                        <a:lnTo>
                          <a:pt x="23" y="27"/>
                        </a:lnTo>
                        <a:lnTo>
                          <a:pt x="12" y="27"/>
                        </a:lnTo>
                        <a:lnTo>
                          <a:pt x="0" y="33"/>
                        </a:lnTo>
                        <a:lnTo>
                          <a:pt x="12" y="45"/>
                        </a:lnTo>
                        <a:lnTo>
                          <a:pt x="6" y="71"/>
                        </a:lnTo>
                        <a:lnTo>
                          <a:pt x="23" y="61"/>
                        </a:lnTo>
                        <a:lnTo>
                          <a:pt x="23" y="77"/>
                        </a:lnTo>
                        <a:lnTo>
                          <a:pt x="39" y="93"/>
                        </a:lnTo>
                        <a:lnTo>
                          <a:pt x="73" y="77"/>
                        </a:lnTo>
                        <a:lnTo>
                          <a:pt x="118" y="83"/>
                        </a:lnTo>
                        <a:lnTo>
                          <a:pt x="166" y="112"/>
                        </a:lnTo>
                        <a:lnTo>
                          <a:pt x="178" y="138"/>
                        </a:lnTo>
                        <a:lnTo>
                          <a:pt x="195" y="134"/>
                        </a:lnTo>
                        <a:lnTo>
                          <a:pt x="217" y="122"/>
                        </a:lnTo>
                        <a:lnTo>
                          <a:pt x="233" y="93"/>
                        </a:lnTo>
                        <a:lnTo>
                          <a:pt x="233" y="9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9" name="Freeform 182">
                    <a:extLst>
                      <a:ext uri="{FF2B5EF4-FFF2-40B4-BE49-F238E27FC236}">
                        <a16:creationId xmlns:a16="http://schemas.microsoft.com/office/drawing/2014/main" id="{2A661CCC-C6FE-49AA-A51B-E539F61EE19C}"/>
                      </a:ext>
                    </a:extLst>
                  </p:cNvPr>
                  <p:cNvSpPr>
                    <a:spLocks/>
                  </p:cNvSpPr>
                  <p:nvPr/>
                </p:nvSpPr>
                <p:spPr bwMode="auto">
                  <a:xfrm>
                    <a:off x="3359" y="1574"/>
                    <a:ext cx="83" cy="61"/>
                  </a:xfrm>
                  <a:custGeom>
                    <a:avLst/>
                    <a:gdLst/>
                    <a:ahLst/>
                    <a:cxnLst>
                      <a:cxn ang="0">
                        <a:pos x="73" y="35"/>
                      </a:cxn>
                      <a:cxn ang="0">
                        <a:pos x="83" y="29"/>
                      </a:cxn>
                      <a:cxn ang="0">
                        <a:pos x="50" y="0"/>
                      </a:cxn>
                      <a:cxn ang="0">
                        <a:pos x="44" y="17"/>
                      </a:cxn>
                      <a:cxn ang="0">
                        <a:pos x="10" y="0"/>
                      </a:cxn>
                      <a:cxn ang="0">
                        <a:pos x="16" y="17"/>
                      </a:cxn>
                      <a:cxn ang="0">
                        <a:pos x="0" y="10"/>
                      </a:cxn>
                      <a:cxn ang="0">
                        <a:pos x="16" y="35"/>
                      </a:cxn>
                      <a:cxn ang="0">
                        <a:pos x="16" y="51"/>
                      </a:cxn>
                      <a:cxn ang="0">
                        <a:pos x="38" y="61"/>
                      </a:cxn>
                      <a:cxn ang="0">
                        <a:pos x="44" y="39"/>
                      </a:cxn>
                      <a:cxn ang="0">
                        <a:pos x="67" y="45"/>
                      </a:cxn>
                      <a:cxn ang="0">
                        <a:pos x="73" y="35"/>
                      </a:cxn>
                      <a:cxn ang="0">
                        <a:pos x="73" y="35"/>
                      </a:cxn>
                    </a:cxnLst>
                    <a:rect l="0" t="0" r="r" b="b"/>
                    <a:pathLst>
                      <a:path w="83" h="61">
                        <a:moveTo>
                          <a:pt x="73" y="35"/>
                        </a:moveTo>
                        <a:lnTo>
                          <a:pt x="83" y="29"/>
                        </a:lnTo>
                        <a:lnTo>
                          <a:pt x="50" y="0"/>
                        </a:lnTo>
                        <a:lnTo>
                          <a:pt x="44" y="17"/>
                        </a:lnTo>
                        <a:lnTo>
                          <a:pt x="10" y="0"/>
                        </a:lnTo>
                        <a:lnTo>
                          <a:pt x="16" y="17"/>
                        </a:lnTo>
                        <a:lnTo>
                          <a:pt x="0" y="10"/>
                        </a:lnTo>
                        <a:lnTo>
                          <a:pt x="16" y="35"/>
                        </a:lnTo>
                        <a:lnTo>
                          <a:pt x="16" y="51"/>
                        </a:lnTo>
                        <a:lnTo>
                          <a:pt x="38" y="61"/>
                        </a:lnTo>
                        <a:lnTo>
                          <a:pt x="44" y="39"/>
                        </a:lnTo>
                        <a:lnTo>
                          <a:pt x="67" y="45"/>
                        </a:lnTo>
                        <a:lnTo>
                          <a:pt x="73" y="35"/>
                        </a:lnTo>
                        <a:lnTo>
                          <a:pt x="73" y="3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0" name="Freeform 183">
                    <a:extLst>
                      <a:ext uri="{FF2B5EF4-FFF2-40B4-BE49-F238E27FC236}">
                        <a16:creationId xmlns:a16="http://schemas.microsoft.com/office/drawing/2014/main" id="{6DE0B0B9-C071-4F8F-B343-24E9FD2A05C3}"/>
                      </a:ext>
                    </a:extLst>
                  </p:cNvPr>
                  <p:cNvSpPr>
                    <a:spLocks/>
                  </p:cNvSpPr>
                  <p:nvPr/>
                </p:nvSpPr>
                <p:spPr bwMode="auto">
                  <a:xfrm>
                    <a:off x="3286" y="1546"/>
                    <a:ext cx="89" cy="45"/>
                  </a:xfrm>
                  <a:custGeom>
                    <a:avLst/>
                    <a:gdLst/>
                    <a:ahLst/>
                    <a:cxnLst>
                      <a:cxn ang="0">
                        <a:pos x="22" y="0"/>
                      </a:cxn>
                      <a:cxn ang="0">
                        <a:pos x="18" y="6"/>
                      </a:cxn>
                      <a:cxn ang="0">
                        <a:pos x="0" y="6"/>
                      </a:cxn>
                      <a:cxn ang="0">
                        <a:pos x="12" y="34"/>
                      </a:cxn>
                      <a:cxn ang="0">
                        <a:pos x="57" y="45"/>
                      </a:cxn>
                      <a:cxn ang="0">
                        <a:pos x="73" y="38"/>
                      </a:cxn>
                      <a:cxn ang="0">
                        <a:pos x="89" y="45"/>
                      </a:cxn>
                      <a:cxn ang="0">
                        <a:pos x="83" y="28"/>
                      </a:cxn>
                      <a:cxn ang="0">
                        <a:pos x="63" y="12"/>
                      </a:cxn>
                      <a:cxn ang="0">
                        <a:pos x="51" y="18"/>
                      </a:cxn>
                      <a:cxn ang="0">
                        <a:pos x="22" y="0"/>
                      </a:cxn>
                      <a:cxn ang="0">
                        <a:pos x="22" y="0"/>
                      </a:cxn>
                    </a:cxnLst>
                    <a:rect l="0" t="0" r="r" b="b"/>
                    <a:pathLst>
                      <a:path w="89" h="45">
                        <a:moveTo>
                          <a:pt x="22" y="0"/>
                        </a:moveTo>
                        <a:lnTo>
                          <a:pt x="18" y="6"/>
                        </a:lnTo>
                        <a:lnTo>
                          <a:pt x="0" y="6"/>
                        </a:lnTo>
                        <a:lnTo>
                          <a:pt x="12" y="34"/>
                        </a:lnTo>
                        <a:lnTo>
                          <a:pt x="57" y="45"/>
                        </a:lnTo>
                        <a:lnTo>
                          <a:pt x="73" y="38"/>
                        </a:lnTo>
                        <a:lnTo>
                          <a:pt x="89" y="45"/>
                        </a:lnTo>
                        <a:lnTo>
                          <a:pt x="83" y="28"/>
                        </a:lnTo>
                        <a:lnTo>
                          <a:pt x="63" y="12"/>
                        </a:lnTo>
                        <a:lnTo>
                          <a:pt x="51" y="18"/>
                        </a:lnTo>
                        <a:lnTo>
                          <a:pt x="22" y="0"/>
                        </a:lnTo>
                        <a:lnTo>
                          <a:pt x="2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1" name="Freeform 184">
                    <a:extLst>
                      <a:ext uri="{FF2B5EF4-FFF2-40B4-BE49-F238E27FC236}">
                        <a16:creationId xmlns:a16="http://schemas.microsoft.com/office/drawing/2014/main" id="{FE851693-EEEF-4803-A1CA-F41D8A984BA7}"/>
                      </a:ext>
                    </a:extLst>
                  </p:cNvPr>
                  <p:cNvSpPr>
                    <a:spLocks/>
                  </p:cNvSpPr>
                  <p:nvPr/>
                </p:nvSpPr>
                <p:spPr bwMode="auto">
                  <a:xfrm>
                    <a:off x="3343" y="1584"/>
                    <a:ext cx="32" cy="41"/>
                  </a:xfrm>
                  <a:custGeom>
                    <a:avLst/>
                    <a:gdLst/>
                    <a:ahLst/>
                    <a:cxnLst>
                      <a:cxn ang="0">
                        <a:pos x="16" y="0"/>
                      </a:cxn>
                      <a:cxn ang="0">
                        <a:pos x="0" y="7"/>
                      </a:cxn>
                      <a:cxn ang="0">
                        <a:pos x="0" y="25"/>
                      </a:cxn>
                      <a:cxn ang="0">
                        <a:pos x="16" y="35"/>
                      </a:cxn>
                      <a:cxn ang="0">
                        <a:pos x="32" y="41"/>
                      </a:cxn>
                      <a:cxn ang="0">
                        <a:pos x="32" y="29"/>
                      </a:cxn>
                      <a:cxn ang="0">
                        <a:pos x="16" y="0"/>
                      </a:cxn>
                      <a:cxn ang="0">
                        <a:pos x="16" y="0"/>
                      </a:cxn>
                    </a:cxnLst>
                    <a:rect l="0" t="0" r="r" b="b"/>
                    <a:pathLst>
                      <a:path w="32" h="41">
                        <a:moveTo>
                          <a:pt x="16" y="0"/>
                        </a:moveTo>
                        <a:lnTo>
                          <a:pt x="0" y="7"/>
                        </a:lnTo>
                        <a:lnTo>
                          <a:pt x="0" y="25"/>
                        </a:lnTo>
                        <a:lnTo>
                          <a:pt x="16" y="35"/>
                        </a:lnTo>
                        <a:lnTo>
                          <a:pt x="32" y="41"/>
                        </a:lnTo>
                        <a:lnTo>
                          <a:pt x="32" y="29"/>
                        </a:lnTo>
                        <a:lnTo>
                          <a:pt x="16"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2" name="Freeform 185">
                    <a:extLst>
                      <a:ext uri="{FF2B5EF4-FFF2-40B4-BE49-F238E27FC236}">
                        <a16:creationId xmlns:a16="http://schemas.microsoft.com/office/drawing/2014/main" id="{3C4A8E9D-E2D4-4793-8768-2087C7C591B7}"/>
                      </a:ext>
                    </a:extLst>
                  </p:cNvPr>
                  <p:cNvSpPr>
                    <a:spLocks/>
                  </p:cNvSpPr>
                  <p:nvPr/>
                </p:nvSpPr>
                <p:spPr bwMode="auto">
                  <a:xfrm>
                    <a:off x="3043" y="1574"/>
                    <a:ext cx="332" cy="118"/>
                  </a:xfrm>
                  <a:custGeom>
                    <a:avLst/>
                    <a:gdLst/>
                    <a:ahLst/>
                    <a:cxnLst>
                      <a:cxn ang="0">
                        <a:pos x="316" y="45"/>
                      </a:cxn>
                      <a:cxn ang="0">
                        <a:pos x="300" y="35"/>
                      </a:cxn>
                      <a:cxn ang="0">
                        <a:pos x="300" y="17"/>
                      </a:cxn>
                      <a:cxn ang="0">
                        <a:pos x="255" y="6"/>
                      </a:cxn>
                      <a:cxn ang="0">
                        <a:pos x="194" y="23"/>
                      </a:cxn>
                      <a:cxn ang="0">
                        <a:pos x="188" y="10"/>
                      </a:cxn>
                      <a:cxn ang="0">
                        <a:pos x="144" y="0"/>
                      </a:cxn>
                      <a:cxn ang="0">
                        <a:pos x="99" y="0"/>
                      </a:cxn>
                      <a:cxn ang="0">
                        <a:pos x="77" y="10"/>
                      </a:cxn>
                      <a:cxn ang="0">
                        <a:pos x="51" y="10"/>
                      </a:cxn>
                      <a:cxn ang="0">
                        <a:pos x="51" y="23"/>
                      </a:cxn>
                      <a:cxn ang="0">
                        <a:pos x="6" y="29"/>
                      </a:cxn>
                      <a:cxn ang="0">
                        <a:pos x="0" y="39"/>
                      </a:cxn>
                      <a:cxn ang="0">
                        <a:pos x="10" y="57"/>
                      </a:cxn>
                      <a:cxn ang="0">
                        <a:pos x="6" y="67"/>
                      </a:cxn>
                      <a:cxn ang="0">
                        <a:pos x="16" y="73"/>
                      </a:cxn>
                      <a:cxn ang="0">
                        <a:pos x="16" y="83"/>
                      </a:cxn>
                      <a:cxn ang="0">
                        <a:pos x="28" y="83"/>
                      </a:cxn>
                      <a:cxn ang="0">
                        <a:pos x="38" y="95"/>
                      </a:cxn>
                      <a:cxn ang="0">
                        <a:pos x="77" y="118"/>
                      </a:cxn>
                      <a:cxn ang="0">
                        <a:pos x="93" y="106"/>
                      </a:cxn>
                      <a:cxn ang="0">
                        <a:pos x="89" y="102"/>
                      </a:cxn>
                      <a:cxn ang="0">
                        <a:pos x="105" y="102"/>
                      </a:cxn>
                      <a:cxn ang="0">
                        <a:pos x="121" y="112"/>
                      </a:cxn>
                      <a:cxn ang="0">
                        <a:pos x="172" y="102"/>
                      </a:cxn>
                      <a:cxn ang="0">
                        <a:pos x="176" y="118"/>
                      </a:cxn>
                      <a:cxn ang="0">
                        <a:pos x="200" y="102"/>
                      </a:cxn>
                      <a:cxn ang="0">
                        <a:pos x="294" y="89"/>
                      </a:cxn>
                      <a:cxn ang="0">
                        <a:pos x="332" y="95"/>
                      </a:cxn>
                      <a:cxn ang="0">
                        <a:pos x="316" y="45"/>
                      </a:cxn>
                      <a:cxn ang="0">
                        <a:pos x="316" y="45"/>
                      </a:cxn>
                    </a:cxnLst>
                    <a:rect l="0" t="0" r="r" b="b"/>
                    <a:pathLst>
                      <a:path w="332" h="118">
                        <a:moveTo>
                          <a:pt x="316" y="45"/>
                        </a:moveTo>
                        <a:lnTo>
                          <a:pt x="300" y="35"/>
                        </a:lnTo>
                        <a:lnTo>
                          <a:pt x="300" y="17"/>
                        </a:lnTo>
                        <a:lnTo>
                          <a:pt x="255" y="6"/>
                        </a:lnTo>
                        <a:lnTo>
                          <a:pt x="194" y="23"/>
                        </a:lnTo>
                        <a:lnTo>
                          <a:pt x="188" y="10"/>
                        </a:lnTo>
                        <a:lnTo>
                          <a:pt x="144" y="0"/>
                        </a:lnTo>
                        <a:lnTo>
                          <a:pt x="99" y="0"/>
                        </a:lnTo>
                        <a:lnTo>
                          <a:pt x="77" y="10"/>
                        </a:lnTo>
                        <a:lnTo>
                          <a:pt x="51" y="10"/>
                        </a:lnTo>
                        <a:lnTo>
                          <a:pt x="51" y="23"/>
                        </a:lnTo>
                        <a:lnTo>
                          <a:pt x="6" y="29"/>
                        </a:lnTo>
                        <a:lnTo>
                          <a:pt x="0" y="39"/>
                        </a:lnTo>
                        <a:lnTo>
                          <a:pt x="10" y="57"/>
                        </a:lnTo>
                        <a:lnTo>
                          <a:pt x="6" y="67"/>
                        </a:lnTo>
                        <a:lnTo>
                          <a:pt x="16" y="73"/>
                        </a:lnTo>
                        <a:lnTo>
                          <a:pt x="16" y="83"/>
                        </a:lnTo>
                        <a:lnTo>
                          <a:pt x="28" y="83"/>
                        </a:lnTo>
                        <a:lnTo>
                          <a:pt x="38" y="95"/>
                        </a:lnTo>
                        <a:lnTo>
                          <a:pt x="77" y="118"/>
                        </a:lnTo>
                        <a:lnTo>
                          <a:pt x="93" y="106"/>
                        </a:lnTo>
                        <a:lnTo>
                          <a:pt x="89" y="102"/>
                        </a:lnTo>
                        <a:lnTo>
                          <a:pt x="105" y="102"/>
                        </a:lnTo>
                        <a:lnTo>
                          <a:pt x="121" y="112"/>
                        </a:lnTo>
                        <a:lnTo>
                          <a:pt x="172" y="102"/>
                        </a:lnTo>
                        <a:lnTo>
                          <a:pt x="176" y="118"/>
                        </a:lnTo>
                        <a:lnTo>
                          <a:pt x="200" y="102"/>
                        </a:lnTo>
                        <a:lnTo>
                          <a:pt x="294" y="89"/>
                        </a:lnTo>
                        <a:lnTo>
                          <a:pt x="332" y="95"/>
                        </a:lnTo>
                        <a:lnTo>
                          <a:pt x="316" y="45"/>
                        </a:lnTo>
                        <a:lnTo>
                          <a:pt x="316" y="45"/>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3" name="Freeform 186">
                    <a:extLst>
                      <a:ext uri="{FF2B5EF4-FFF2-40B4-BE49-F238E27FC236}">
                        <a16:creationId xmlns:a16="http://schemas.microsoft.com/office/drawing/2014/main" id="{217B74F5-3FE9-4F7C-9B92-966EB1E7C16F}"/>
                      </a:ext>
                    </a:extLst>
                  </p:cNvPr>
                  <p:cNvSpPr>
                    <a:spLocks/>
                  </p:cNvSpPr>
                  <p:nvPr/>
                </p:nvSpPr>
                <p:spPr bwMode="auto">
                  <a:xfrm>
                    <a:off x="3031" y="1574"/>
                    <a:ext cx="63" cy="23"/>
                  </a:xfrm>
                  <a:custGeom>
                    <a:avLst/>
                    <a:gdLst/>
                    <a:ahLst/>
                    <a:cxnLst>
                      <a:cxn ang="0">
                        <a:pos x="6" y="10"/>
                      </a:cxn>
                      <a:cxn ang="0">
                        <a:pos x="0" y="17"/>
                      </a:cxn>
                      <a:cxn ang="0">
                        <a:pos x="12" y="23"/>
                      </a:cxn>
                      <a:cxn ang="0">
                        <a:pos x="63" y="10"/>
                      </a:cxn>
                      <a:cxn ang="0">
                        <a:pos x="40" y="0"/>
                      </a:cxn>
                      <a:cxn ang="0">
                        <a:pos x="6" y="10"/>
                      </a:cxn>
                      <a:cxn ang="0">
                        <a:pos x="6" y="10"/>
                      </a:cxn>
                    </a:cxnLst>
                    <a:rect l="0" t="0" r="r" b="b"/>
                    <a:pathLst>
                      <a:path w="63" h="23">
                        <a:moveTo>
                          <a:pt x="6" y="10"/>
                        </a:moveTo>
                        <a:lnTo>
                          <a:pt x="0" y="17"/>
                        </a:lnTo>
                        <a:lnTo>
                          <a:pt x="12" y="23"/>
                        </a:lnTo>
                        <a:lnTo>
                          <a:pt x="63" y="10"/>
                        </a:lnTo>
                        <a:lnTo>
                          <a:pt x="40" y="0"/>
                        </a:lnTo>
                        <a:lnTo>
                          <a:pt x="6" y="10"/>
                        </a:lnTo>
                        <a:lnTo>
                          <a:pt x="6"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4" name="Freeform 187">
                    <a:extLst>
                      <a:ext uri="{FF2B5EF4-FFF2-40B4-BE49-F238E27FC236}">
                        <a16:creationId xmlns:a16="http://schemas.microsoft.com/office/drawing/2014/main" id="{1F651B16-C27C-44B2-BB4E-C50CFDCC9F9F}"/>
                      </a:ext>
                    </a:extLst>
                  </p:cNvPr>
                  <p:cNvSpPr>
                    <a:spLocks/>
                  </p:cNvSpPr>
                  <p:nvPr/>
                </p:nvSpPr>
                <p:spPr bwMode="auto">
                  <a:xfrm>
                    <a:off x="2909" y="1074"/>
                    <a:ext cx="150" cy="166"/>
                  </a:xfrm>
                  <a:custGeom>
                    <a:avLst/>
                    <a:gdLst/>
                    <a:ahLst/>
                    <a:cxnLst>
                      <a:cxn ang="0">
                        <a:pos x="73" y="0"/>
                      </a:cxn>
                      <a:cxn ang="0">
                        <a:pos x="51" y="4"/>
                      </a:cxn>
                      <a:cxn ang="0">
                        <a:pos x="51" y="23"/>
                      </a:cxn>
                      <a:cxn ang="0">
                        <a:pos x="17" y="27"/>
                      </a:cxn>
                      <a:cxn ang="0">
                        <a:pos x="39" y="71"/>
                      </a:cxn>
                      <a:cxn ang="0">
                        <a:pos x="39" y="89"/>
                      </a:cxn>
                      <a:cxn ang="0">
                        <a:pos x="0" y="128"/>
                      </a:cxn>
                      <a:cxn ang="0">
                        <a:pos x="13" y="144"/>
                      </a:cxn>
                      <a:cxn ang="0">
                        <a:pos x="6" y="160"/>
                      </a:cxn>
                      <a:cxn ang="0">
                        <a:pos x="79" y="166"/>
                      </a:cxn>
                      <a:cxn ang="0">
                        <a:pos x="83" y="156"/>
                      </a:cxn>
                      <a:cxn ang="0">
                        <a:pos x="112" y="160"/>
                      </a:cxn>
                      <a:cxn ang="0">
                        <a:pos x="150" y="116"/>
                      </a:cxn>
                      <a:cxn ang="0">
                        <a:pos x="106" y="55"/>
                      </a:cxn>
                      <a:cxn ang="0">
                        <a:pos x="112" y="39"/>
                      </a:cxn>
                      <a:cxn ang="0">
                        <a:pos x="89" y="33"/>
                      </a:cxn>
                      <a:cxn ang="0">
                        <a:pos x="96" y="16"/>
                      </a:cxn>
                      <a:cxn ang="0">
                        <a:pos x="73" y="0"/>
                      </a:cxn>
                      <a:cxn ang="0">
                        <a:pos x="73" y="0"/>
                      </a:cxn>
                    </a:cxnLst>
                    <a:rect l="0" t="0" r="r" b="b"/>
                    <a:pathLst>
                      <a:path w="150" h="166">
                        <a:moveTo>
                          <a:pt x="73" y="0"/>
                        </a:moveTo>
                        <a:lnTo>
                          <a:pt x="51" y="4"/>
                        </a:lnTo>
                        <a:lnTo>
                          <a:pt x="51" y="23"/>
                        </a:lnTo>
                        <a:lnTo>
                          <a:pt x="17" y="27"/>
                        </a:lnTo>
                        <a:lnTo>
                          <a:pt x="39" y="71"/>
                        </a:lnTo>
                        <a:lnTo>
                          <a:pt x="39" y="89"/>
                        </a:lnTo>
                        <a:lnTo>
                          <a:pt x="0" y="128"/>
                        </a:lnTo>
                        <a:lnTo>
                          <a:pt x="13" y="144"/>
                        </a:lnTo>
                        <a:lnTo>
                          <a:pt x="6" y="160"/>
                        </a:lnTo>
                        <a:lnTo>
                          <a:pt x="79" y="166"/>
                        </a:lnTo>
                        <a:lnTo>
                          <a:pt x="83" y="156"/>
                        </a:lnTo>
                        <a:lnTo>
                          <a:pt x="112" y="160"/>
                        </a:lnTo>
                        <a:lnTo>
                          <a:pt x="150" y="116"/>
                        </a:lnTo>
                        <a:lnTo>
                          <a:pt x="106" y="55"/>
                        </a:lnTo>
                        <a:lnTo>
                          <a:pt x="112" y="39"/>
                        </a:lnTo>
                        <a:lnTo>
                          <a:pt x="89" y="33"/>
                        </a:lnTo>
                        <a:lnTo>
                          <a:pt x="96" y="16"/>
                        </a:lnTo>
                        <a:lnTo>
                          <a:pt x="73" y="0"/>
                        </a:lnTo>
                        <a:lnTo>
                          <a:pt x="7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5" name="Freeform 188">
                    <a:extLst>
                      <a:ext uri="{FF2B5EF4-FFF2-40B4-BE49-F238E27FC236}">
                        <a16:creationId xmlns:a16="http://schemas.microsoft.com/office/drawing/2014/main" id="{0D11DEF8-2060-49D1-956D-BC67B592DEB1}"/>
                      </a:ext>
                    </a:extLst>
                  </p:cNvPr>
                  <p:cNvSpPr>
                    <a:spLocks/>
                  </p:cNvSpPr>
                  <p:nvPr/>
                </p:nvSpPr>
                <p:spPr bwMode="auto">
                  <a:xfrm>
                    <a:off x="2788" y="1090"/>
                    <a:ext cx="160" cy="239"/>
                  </a:xfrm>
                  <a:custGeom>
                    <a:avLst/>
                    <a:gdLst/>
                    <a:ahLst/>
                    <a:cxnLst>
                      <a:cxn ang="0">
                        <a:pos x="121" y="73"/>
                      </a:cxn>
                      <a:cxn ang="0">
                        <a:pos x="127" y="55"/>
                      </a:cxn>
                      <a:cxn ang="0">
                        <a:pos x="160" y="55"/>
                      </a:cxn>
                      <a:cxn ang="0">
                        <a:pos x="138" y="11"/>
                      </a:cxn>
                      <a:cxn ang="0">
                        <a:pos x="117" y="0"/>
                      </a:cxn>
                      <a:cxn ang="0">
                        <a:pos x="73" y="11"/>
                      </a:cxn>
                      <a:cxn ang="0">
                        <a:pos x="38" y="61"/>
                      </a:cxn>
                      <a:cxn ang="0">
                        <a:pos x="34" y="83"/>
                      </a:cxn>
                      <a:cxn ang="0">
                        <a:pos x="16" y="90"/>
                      </a:cxn>
                      <a:cxn ang="0">
                        <a:pos x="6" y="118"/>
                      </a:cxn>
                      <a:cxn ang="0">
                        <a:pos x="16" y="134"/>
                      </a:cxn>
                      <a:cxn ang="0">
                        <a:pos x="12" y="156"/>
                      </a:cxn>
                      <a:cxn ang="0">
                        <a:pos x="0" y="173"/>
                      </a:cxn>
                      <a:cxn ang="0">
                        <a:pos x="6" y="185"/>
                      </a:cxn>
                      <a:cxn ang="0">
                        <a:pos x="22" y="233"/>
                      </a:cxn>
                      <a:cxn ang="0">
                        <a:pos x="44" y="239"/>
                      </a:cxn>
                      <a:cxn ang="0">
                        <a:pos x="44" y="227"/>
                      </a:cxn>
                      <a:cxn ang="0">
                        <a:pos x="67" y="223"/>
                      </a:cxn>
                      <a:cxn ang="0">
                        <a:pos x="79" y="195"/>
                      </a:cxn>
                      <a:cxn ang="0">
                        <a:pos x="79" y="173"/>
                      </a:cxn>
                      <a:cxn ang="0">
                        <a:pos x="95" y="166"/>
                      </a:cxn>
                      <a:cxn ang="0">
                        <a:pos x="95" y="150"/>
                      </a:cxn>
                      <a:cxn ang="0">
                        <a:pos x="73" y="144"/>
                      </a:cxn>
                      <a:cxn ang="0">
                        <a:pos x="67" y="118"/>
                      </a:cxn>
                      <a:cxn ang="0">
                        <a:pos x="121" y="73"/>
                      </a:cxn>
                      <a:cxn ang="0">
                        <a:pos x="121" y="73"/>
                      </a:cxn>
                    </a:cxnLst>
                    <a:rect l="0" t="0" r="r" b="b"/>
                    <a:pathLst>
                      <a:path w="160" h="239">
                        <a:moveTo>
                          <a:pt x="121" y="73"/>
                        </a:moveTo>
                        <a:lnTo>
                          <a:pt x="127" y="55"/>
                        </a:lnTo>
                        <a:lnTo>
                          <a:pt x="160" y="55"/>
                        </a:lnTo>
                        <a:lnTo>
                          <a:pt x="138" y="11"/>
                        </a:lnTo>
                        <a:lnTo>
                          <a:pt x="117" y="0"/>
                        </a:lnTo>
                        <a:lnTo>
                          <a:pt x="73" y="11"/>
                        </a:lnTo>
                        <a:lnTo>
                          <a:pt x="38" y="61"/>
                        </a:lnTo>
                        <a:lnTo>
                          <a:pt x="34" y="83"/>
                        </a:lnTo>
                        <a:lnTo>
                          <a:pt x="16" y="90"/>
                        </a:lnTo>
                        <a:lnTo>
                          <a:pt x="6" y="118"/>
                        </a:lnTo>
                        <a:lnTo>
                          <a:pt x="16" y="134"/>
                        </a:lnTo>
                        <a:lnTo>
                          <a:pt x="12" y="156"/>
                        </a:lnTo>
                        <a:lnTo>
                          <a:pt x="0" y="173"/>
                        </a:lnTo>
                        <a:lnTo>
                          <a:pt x="6" y="185"/>
                        </a:lnTo>
                        <a:lnTo>
                          <a:pt x="22" y="233"/>
                        </a:lnTo>
                        <a:lnTo>
                          <a:pt x="44" y="239"/>
                        </a:lnTo>
                        <a:lnTo>
                          <a:pt x="44" y="227"/>
                        </a:lnTo>
                        <a:lnTo>
                          <a:pt x="67" y="223"/>
                        </a:lnTo>
                        <a:lnTo>
                          <a:pt x="79" y="195"/>
                        </a:lnTo>
                        <a:lnTo>
                          <a:pt x="79" y="173"/>
                        </a:lnTo>
                        <a:lnTo>
                          <a:pt x="95" y="166"/>
                        </a:lnTo>
                        <a:lnTo>
                          <a:pt x="95" y="150"/>
                        </a:lnTo>
                        <a:lnTo>
                          <a:pt x="73" y="144"/>
                        </a:lnTo>
                        <a:lnTo>
                          <a:pt x="67" y="118"/>
                        </a:lnTo>
                        <a:lnTo>
                          <a:pt x="121" y="73"/>
                        </a:lnTo>
                        <a:lnTo>
                          <a:pt x="121" y="7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6" name="Freeform 189">
                    <a:extLst>
                      <a:ext uri="{FF2B5EF4-FFF2-40B4-BE49-F238E27FC236}">
                        <a16:creationId xmlns:a16="http://schemas.microsoft.com/office/drawing/2014/main" id="{8CF5A41A-4B5D-46F4-957C-223779C80E17}"/>
                      </a:ext>
                    </a:extLst>
                  </p:cNvPr>
                  <p:cNvSpPr>
                    <a:spLocks/>
                  </p:cNvSpPr>
                  <p:nvPr/>
                </p:nvSpPr>
                <p:spPr bwMode="auto">
                  <a:xfrm>
                    <a:off x="2877" y="1275"/>
                    <a:ext cx="16" cy="22"/>
                  </a:xfrm>
                  <a:custGeom>
                    <a:avLst/>
                    <a:gdLst/>
                    <a:ahLst/>
                    <a:cxnLst>
                      <a:cxn ang="0">
                        <a:pos x="16" y="4"/>
                      </a:cxn>
                      <a:cxn ang="0">
                        <a:pos x="10" y="0"/>
                      </a:cxn>
                      <a:cxn ang="0">
                        <a:pos x="0" y="16"/>
                      </a:cxn>
                      <a:cxn ang="0">
                        <a:pos x="10" y="22"/>
                      </a:cxn>
                      <a:cxn ang="0">
                        <a:pos x="16" y="4"/>
                      </a:cxn>
                      <a:cxn ang="0">
                        <a:pos x="16" y="4"/>
                      </a:cxn>
                    </a:cxnLst>
                    <a:rect l="0" t="0" r="r" b="b"/>
                    <a:pathLst>
                      <a:path w="16" h="22">
                        <a:moveTo>
                          <a:pt x="16" y="4"/>
                        </a:moveTo>
                        <a:lnTo>
                          <a:pt x="10" y="0"/>
                        </a:lnTo>
                        <a:lnTo>
                          <a:pt x="0" y="16"/>
                        </a:lnTo>
                        <a:lnTo>
                          <a:pt x="10" y="22"/>
                        </a:lnTo>
                        <a:lnTo>
                          <a:pt x="16" y="4"/>
                        </a:lnTo>
                        <a:lnTo>
                          <a:pt x="16"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7" name="Freeform 190">
                    <a:extLst>
                      <a:ext uri="{FF2B5EF4-FFF2-40B4-BE49-F238E27FC236}">
                        <a16:creationId xmlns:a16="http://schemas.microsoft.com/office/drawing/2014/main" id="{10C5F81E-CB1A-44BB-8DE3-3899F7D2E02D}"/>
                      </a:ext>
                    </a:extLst>
                  </p:cNvPr>
                  <p:cNvSpPr>
                    <a:spLocks/>
                  </p:cNvSpPr>
                  <p:nvPr/>
                </p:nvSpPr>
                <p:spPr bwMode="auto">
                  <a:xfrm>
                    <a:off x="2948" y="1250"/>
                    <a:ext cx="83" cy="35"/>
                  </a:xfrm>
                  <a:custGeom>
                    <a:avLst/>
                    <a:gdLst/>
                    <a:ahLst/>
                    <a:cxnLst>
                      <a:cxn ang="0">
                        <a:pos x="83" y="6"/>
                      </a:cxn>
                      <a:cxn ang="0">
                        <a:pos x="57" y="0"/>
                      </a:cxn>
                      <a:cxn ang="0">
                        <a:pos x="12" y="0"/>
                      </a:cxn>
                      <a:cxn ang="0">
                        <a:pos x="0" y="19"/>
                      </a:cxn>
                      <a:cxn ang="0">
                        <a:pos x="28" y="29"/>
                      </a:cxn>
                      <a:cxn ang="0">
                        <a:pos x="83" y="35"/>
                      </a:cxn>
                      <a:cxn ang="0">
                        <a:pos x="83" y="6"/>
                      </a:cxn>
                      <a:cxn ang="0">
                        <a:pos x="83" y="6"/>
                      </a:cxn>
                    </a:cxnLst>
                    <a:rect l="0" t="0" r="r" b="b"/>
                    <a:pathLst>
                      <a:path w="83" h="35">
                        <a:moveTo>
                          <a:pt x="83" y="6"/>
                        </a:moveTo>
                        <a:lnTo>
                          <a:pt x="57" y="0"/>
                        </a:lnTo>
                        <a:lnTo>
                          <a:pt x="12" y="0"/>
                        </a:lnTo>
                        <a:lnTo>
                          <a:pt x="0" y="19"/>
                        </a:lnTo>
                        <a:lnTo>
                          <a:pt x="28" y="29"/>
                        </a:lnTo>
                        <a:lnTo>
                          <a:pt x="83" y="35"/>
                        </a:lnTo>
                        <a:lnTo>
                          <a:pt x="83" y="6"/>
                        </a:lnTo>
                        <a:lnTo>
                          <a:pt x="83" y="6"/>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8" name="Freeform 191">
                    <a:extLst>
                      <a:ext uri="{FF2B5EF4-FFF2-40B4-BE49-F238E27FC236}">
                        <a16:creationId xmlns:a16="http://schemas.microsoft.com/office/drawing/2014/main" id="{C0A56DCA-A209-47CC-B0F8-E49086026459}"/>
                      </a:ext>
                    </a:extLst>
                  </p:cNvPr>
                  <p:cNvSpPr>
                    <a:spLocks/>
                  </p:cNvSpPr>
                  <p:nvPr/>
                </p:nvSpPr>
                <p:spPr bwMode="auto">
                  <a:xfrm>
                    <a:off x="2932" y="1279"/>
                    <a:ext cx="111" cy="38"/>
                  </a:xfrm>
                  <a:custGeom>
                    <a:avLst/>
                    <a:gdLst/>
                    <a:ahLst/>
                    <a:cxnLst>
                      <a:cxn ang="0">
                        <a:pos x="0" y="18"/>
                      </a:cxn>
                      <a:cxn ang="0">
                        <a:pos x="0" y="34"/>
                      </a:cxn>
                      <a:cxn ang="0">
                        <a:pos x="38" y="28"/>
                      </a:cxn>
                      <a:cxn ang="0">
                        <a:pos x="95" y="38"/>
                      </a:cxn>
                      <a:cxn ang="0">
                        <a:pos x="111" y="28"/>
                      </a:cxn>
                      <a:cxn ang="0">
                        <a:pos x="99" y="6"/>
                      </a:cxn>
                      <a:cxn ang="0">
                        <a:pos x="44" y="0"/>
                      </a:cxn>
                      <a:cxn ang="0">
                        <a:pos x="34" y="18"/>
                      </a:cxn>
                      <a:cxn ang="0">
                        <a:pos x="12" y="0"/>
                      </a:cxn>
                      <a:cxn ang="0">
                        <a:pos x="0" y="18"/>
                      </a:cxn>
                      <a:cxn ang="0">
                        <a:pos x="0" y="18"/>
                      </a:cxn>
                    </a:cxnLst>
                    <a:rect l="0" t="0" r="r" b="b"/>
                    <a:pathLst>
                      <a:path w="111" h="38">
                        <a:moveTo>
                          <a:pt x="0" y="18"/>
                        </a:moveTo>
                        <a:lnTo>
                          <a:pt x="0" y="34"/>
                        </a:lnTo>
                        <a:lnTo>
                          <a:pt x="38" y="28"/>
                        </a:lnTo>
                        <a:lnTo>
                          <a:pt x="95" y="38"/>
                        </a:lnTo>
                        <a:lnTo>
                          <a:pt x="111" y="28"/>
                        </a:lnTo>
                        <a:lnTo>
                          <a:pt x="99" y="6"/>
                        </a:lnTo>
                        <a:lnTo>
                          <a:pt x="44" y="0"/>
                        </a:lnTo>
                        <a:lnTo>
                          <a:pt x="34" y="18"/>
                        </a:lnTo>
                        <a:lnTo>
                          <a:pt x="12" y="0"/>
                        </a:lnTo>
                        <a:lnTo>
                          <a:pt x="0" y="18"/>
                        </a:lnTo>
                        <a:lnTo>
                          <a:pt x="0" y="18"/>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39" name="Freeform 192">
                    <a:extLst>
                      <a:ext uri="{FF2B5EF4-FFF2-40B4-BE49-F238E27FC236}">
                        <a16:creationId xmlns:a16="http://schemas.microsoft.com/office/drawing/2014/main" id="{1FC4EA96-0FED-4C21-87A7-745104C28218}"/>
                      </a:ext>
                    </a:extLst>
                  </p:cNvPr>
                  <p:cNvSpPr>
                    <a:spLocks/>
                  </p:cNvSpPr>
                  <p:nvPr/>
                </p:nvSpPr>
                <p:spPr bwMode="auto">
                  <a:xfrm>
                    <a:off x="2932" y="1307"/>
                    <a:ext cx="95" cy="45"/>
                  </a:xfrm>
                  <a:custGeom>
                    <a:avLst/>
                    <a:gdLst/>
                    <a:ahLst/>
                    <a:cxnLst>
                      <a:cxn ang="0">
                        <a:pos x="0" y="6"/>
                      </a:cxn>
                      <a:cxn ang="0">
                        <a:pos x="0" y="16"/>
                      </a:cxn>
                      <a:cxn ang="0">
                        <a:pos x="22" y="22"/>
                      </a:cxn>
                      <a:cxn ang="0">
                        <a:pos x="16" y="39"/>
                      </a:cxn>
                      <a:cxn ang="0">
                        <a:pos x="50" y="45"/>
                      </a:cxn>
                      <a:cxn ang="0">
                        <a:pos x="73" y="39"/>
                      </a:cxn>
                      <a:cxn ang="0">
                        <a:pos x="95" y="10"/>
                      </a:cxn>
                      <a:cxn ang="0">
                        <a:pos x="38" y="0"/>
                      </a:cxn>
                      <a:cxn ang="0">
                        <a:pos x="0" y="6"/>
                      </a:cxn>
                      <a:cxn ang="0">
                        <a:pos x="0" y="6"/>
                      </a:cxn>
                    </a:cxnLst>
                    <a:rect l="0" t="0" r="r" b="b"/>
                    <a:pathLst>
                      <a:path w="95" h="45">
                        <a:moveTo>
                          <a:pt x="0" y="6"/>
                        </a:moveTo>
                        <a:lnTo>
                          <a:pt x="0" y="16"/>
                        </a:lnTo>
                        <a:lnTo>
                          <a:pt x="22" y="22"/>
                        </a:lnTo>
                        <a:lnTo>
                          <a:pt x="16" y="39"/>
                        </a:lnTo>
                        <a:lnTo>
                          <a:pt x="50" y="45"/>
                        </a:lnTo>
                        <a:lnTo>
                          <a:pt x="73" y="39"/>
                        </a:lnTo>
                        <a:lnTo>
                          <a:pt x="95" y="10"/>
                        </a:lnTo>
                        <a:lnTo>
                          <a:pt x="38" y="0"/>
                        </a:lnTo>
                        <a:lnTo>
                          <a:pt x="0" y="6"/>
                        </a:lnTo>
                        <a:lnTo>
                          <a:pt x="0" y="6"/>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0" name="Freeform 193">
                    <a:extLst>
                      <a:ext uri="{FF2B5EF4-FFF2-40B4-BE49-F238E27FC236}">
                        <a16:creationId xmlns:a16="http://schemas.microsoft.com/office/drawing/2014/main" id="{D41039F0-6C8A-4179-85AE-619464BB646C}"/>
                      </a:ext>
                    </a:extLst>
                  </p:cNvPr>
                  <p:cNvSpPr>
                    <a:spLocks/>
                  </p:cNvSpPr>
                  <p:nvPr/>
                </p:nvSpPr>
                <p:spPr bwMode="auto">
                  <a:xfrm>
                    <a:off x="2976" y="1307"/>
                    <a:ext cx="144" cy="95"/>
                  </a:xfrm>
                  <a:custGeom>
                    <a:avLst/>
                    <a:gdLst/>
                    <a:ahLst/>
                    <a:cxnLst>
                      <a:cxn ang="0">
                        <a:pos x="95" y="22"/>
                      </a:cxn>
                      <a:cxn ang="0">
                        <a:pos x="89" y="10"/>
                      </a:cxn>
                      <a:cxn ang="0">
                        <a:pos x="67" y="0"/>
                      </a:cxn>
                      <a:cxn ang="0">
                        <a:pos x="51" y="10"/>
                      </a:cxn>
                      <a:cxn ang="0">
                        <a:pos x="29" y="39"/>
                      </a:cxn>
                      <a:cxn ang="0">
                        <a:pos x="6" y="45"/>
                      </a:cxn>
                      <a:cxn ang="0">
                        <a:pos x="12" y="57"/>
                      </a:cxn>
                      <a:cxn ang="0">
                        <a:pos x="0" y="77"/>
                      </a:cxn>
                      <a:cxn ang="0">
                        <a:pos x="12" y="89"/>
                      </a:cxn>
                      <a:cxn ang="0">
                        <a:pos x="55" y="83"/>
                      </a:cxn>
                      <a:cxn ang="0">
                        <a:pos x="73" y="95"/>
                      </a:cxn>
                      <a:cxn ang="0">
                        <a:pos x="89" y="89"/>
                      </a:cxn>
                      <a:cxn ang="0">
                        <a:pos x="122" y="95"/>
                      </a:cxn>
                      <a:cxn ang="0">
                        <a:pos x="122" y="83"/>
                      </a:cxn>
                      <a:cxn ang="0">
                        <a:pos x="134" y="77"/>
                      </a:cxn>
                      <a:cxn ang="0">
                        <a:pos x="138" y="61"/>
                      </a:cxn>
                      <a:cxn ang="0">
                        <a:pos x="144" y="57"/>
                      </a:cxn>
                      <a:cxn ang="0">
                        <a:pos x="122" y="39"/>
                      </a:cxn>
                      <a:cxn ang="0">
                        <a:pos x="122" y="16"/>
                      </a:cxn>
                      <a:cxn ang="0">
                        <a:pos x="105" y="10"/>
                      </a:cxn>
                      <a:cxn ang="0">
                        <a:pos x="95" y="22"/>
                      </a:cxn>
                      <a:cxn ang="0">
                        <a:pos x="95" y="22"/>
                      </a:cxn>
                    </a:cxnLst>
                    <a:rect l="0" t="0" r="r" b="b"/>
                    <a:pathLst>
                      <a:path w="144" h="95">
                        <a:moveTo>
                          <a:pt x="95" y="22"/>
                        </a:moveTo>
                        <a:lnTo>
                          <a:pt x="89" y="10"/>
                        </a:lnTo>
                        <a:lnTo>
                          <a:pt x="67" y="0"/>
                        </a:lnTo>
                        <a:lnTo>
                          <a:pt x="51" y="10"/>
                        </a:lnTo>
                        <a:lnTo>
                          <a:pt x="29" y="39"/>
                        </a:lnTo>
                        <a:lnTo>
                          <a:pt x="6" y="45"/>
                        </a:lnTo>
                        <a:lnTo>
                          <a:pt x="12" y="57"/>
                        </a:lnTo>
                        <a:lnTo>
                          <a:pt x="0" y="77"/>
                        </a:lnTo>
                        <a:lnTo>
                          <a:pt x="12" y="89"/>
                        </a:lnTo>
                        <a:lnTo>
                          <a:pt x="55" y="83"/>
                        </a:lnTo>
                        <a:lnTo>
                          <a:pt x="73" y="95"/>
                        </a:lnTo>
                        <a:lnTo>
                          <a:pt x="89" y="89"/>
                        </a:lnTo>
                        <a:lnTo>
                          <a:pt x="122" y="95"/>
                        </a:lnTo>
                        <a:lnTo>
                          <a:pt x="122" y="83"/>
                        </a:lnTo>
                        <a:lnTo>
                          <a:pt x="134" y="77"/>
                        </a:lnTo>
                        <a:lnTo>
                          <a:pt x="138" y="61"/>
                        </a:lnTo>
                        <a:lnTo>
                          <a:pt x="144" y="57"/>
                        </a:lnTo>
                        <a:lnTo>
                          <a:pt x="122" y="39"/>
                        </a:lnTo>
                        <a:lnTo>
                          <a:pt x="122" y="16"/>
                        </a:lnTo>
                        <a:lnTo>
                          <a:pt x="105" y="10"/>
                        </a:lnTo>
                        <a:lnTo>
                          <a:pt x="95" y="22"/>
                        </a:lnTo>
                        <a:lnTo>
                          <a:pt x="95"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1" name="Freeform 194">
                    <a:extLst>
                      <a:ext uri="{FF2B5EF4-FFF2-40B4-BE49-F238E27FC236}">
                        <a16:creationId xmlns:a16="http://schemas.microsoft.com/office/drawing/2014/main" id="{5C0A0C8A-A76F-4C5A-986E-D5E384052B6E}"/>
                      </a:ext>
                    </a:extLst>
                  </p:cNvPr>
                  <p:cNvSpPr>
                    <a:spLocks/>
                  </p:cNvSpPr>
                  <p:nvPr/>
                </p:nvSpPr>
                <p:spPr bwMode="auto">
                  <a:xfrm>
                    <a:off x="2976" y="1380"/>
                    <a:ext cx="271" cy="150"/>
                  </a:xfrm>
                  <a:custGeom>
                    <a:avLst/>
                    <a:gdLst/>
                    <a:ahLst/>
                    <a:cxnLst>
                      <a:cxn ang="0">
                        <a:pos x="12" y="16"/>
                      </a:cxn>
                      <a:cxn ang="0">
                        <a:pos x="22" y="32"/>
                      </a:cxn>
                      <a:cxn ang="0">
                        <a:pos x="6" y="55"/>
                      </a:cxn>
                      <a:cxn ang="0">
                        <a:pos x="0" y="71"/>
                      </a:cxn>
                      <a:cxn ang="0">
                        <a:pos x="12" y="83"/>
                      </a:cxn>
                      <a:cxn ang="0">
                        <a:pos x="51" y="89"/>
                      </a:cxn>
                      <a:cxn ang="0">
                        <a:pos x="67" y="77"/>
                      </a:cxn>
                      <a:cxn ang="0">
                        <a:pos x="83" y="71"/>
                      </a:cxn>
                      <a:cxn ang="0">
                        <a:pos x="105" y="83"/>
                      </a:cxn>
                      <a:cxn ang="0">
                        <a:pos x="118" y="105"/>
                      </a:cxn>
                      <a:cxn ang="0">
                        <a:pos x="99" y="127"/>
                      </a:cxn>
                      <a:cxn ang="0">
                        <a:pos x="118" y="134"/>
                      </a:cxn>
                      <a:cxn ang="0">
                        <a:pos x="134" y="105"/>
                      </a:cxn>
                      <a:cxn ang="0">
                        <a:pos x="166" y="127"/>
                      </a:cxn>
                      <a:cxn ang="0">
                        <a:pos x="178" y="150"/>
                      </a:cxn>
                      <a:cxn ang="0">
                        <a:pos x="188" y="150"/>
                      </a:cxn>
                      <a:cxn ang="0">
                        <a:pos x="211" y="134"/>
                      </a:cxn>
                      <a:cxn ang="0">
                        <a:pos x="201" y="121"/>
                      </a:cxn>
                      <a:cxn ang="0">
                        <a:pos x="178" y="121"/>
                      </a:cxn>
                      <a:cxn ang="0">
                        <a:pos x="178" y="117"/>
                      </a:cxn>
                      <a:cxn ang="0">
                        <a:pos x="239" y="99"/>
                      </a:cxn>
                      <a:cxn ang="0">
                        <a:pos x="249" y="89"/>
                      </a:cxn>
                      <a:cxn ang="0">
                        <a:pos x="271" y="83"/>
                      </a:cxn>
                      <a:cxn ang="0">
                        <a:pos x="271" y="55"/>
                      </a:cxn>
                      <a:cxn ang="0">
                        <a:pos x="227" y="38"/>
                      </a:cxn>
                      <a:cxn ang="0">
                        <a:pos x="217" y="44"/>
                      </a:cxn>
                      <a:cxn ang="0">
                        <a:pos x="205" y="38"/>
                      </a:cxn>
                      <a:cxn ang="0">
                        <a:pos x="195" y="38"/>
                      </a:cxn>
                      <a:cxn ang="0">
                        <a:pos x="188" y="22"/>
                      </a:cxn>
                      <a:cxn ang="0">
                        <a:pos x="178" y="22"/>
                      </a:cxn>
                      <a:cxn ang="0">
                        <a:pos x="178" y="10"/>
                      </a:cxn>
                      <a:cxn ang="0">
                        <a:pos x="166" y="0"/>
                      </a:cxn>
                      <a:cxn ang="0">
                        <a:pos x="134" y="4"/>
                      </a:cxn>
                      <a:cxn ang="0">
                        <a:pos x="122" y="10"/>
                      </a:cxn>
                      <a:cxn ang="0">
                        <a:pos x="122" y="22"/>
                      </a:cxn>
                      <a:cxn ang="0">
                        <a:pos x="89" y="16"/>
                      </a:cxn>
                      <a:cxn ang="0">
                        <a:pos x="73" y="22"/>
                      </a:cxn>
                      <a:cxn ang="0">
                        <a:pos x="55" y="10"/>
                      </a:cxn>
                      <a:cxn ang="0">
                        <a:pos x="12" y="16"/>
                      </a:cxn>
                      <a:cxn ang="0">
                        <a:pos x="12" y="16"/>
                      </a:cxn>
                    </a:cxnLst>
                    <a:rect l="0" t="0" r="r" b="b"/>
                    <a:pathLst>
                      <a:path w="271" h="150">
                        <a:moveTo>
                          <a:pt x="12" y="16"/>
                        </a:moveTo>
                        <a:lnTo>
                          <a:pt x="22" y="32"/>
                        </a:lnTo>
                        <a:lnTo>
                          <a:pt x="6" y="55"/>
                        </a:lnTo>
                        <a:lnTo>
                          <a:pt x="0" y="71"/>
                        </a:lnTo>
                        <a:lnTo>
                          <a:pt x="12" y="83"/>
                        </a:lnTo>
                        <a:lnTo>
                          <a:pt x="51" y="89"/>
                        </a:lnTo>
                        <a:lnTo>
                          <a:pt x="67" y="77"/>
                        </a:lnTo>
                        <a:lnTo>
                          <a:pt x="83" y="71"/>
                        </a:lnTo>
                        <a:lnTo>
                          <a:pt x="105" y="83"/>
                        </a:lnTo>
                        <a:lnTo>
                          <a:pt x="118" y="105"/>
                        </a:lnTo>
                        <a:lnTo>
                          <a:pt x="99" y="127"/>
                        </a:lnTo>
                        <a:lnTo>
                          <a:pt x="118" y="134"/>
                        </a:lnTo>
                        <a:lnTo>
                          <a:pt x="134" y="105"/>
                        </a:lnTo>
                        <a:lnTo>
                          <a:pt x="166" y="127"/>
                        </a:lnTo>
                        <a:lnTo>
                          <a:pt x="178" y="150"/>
                        </a:lnTo>
                        <a:lnTo>
                          <a:pt x="188" y="150"/>
                        </a:lnTo>
                        <a:lnTo>
                          <a:pt x="211" y="134"/>
                        </a:lnTo>
                        <a:lnTo>
                          <a:pt x="201" y="121"/>
                        </a:lnTo>
                        <a:lnTo>
                          <a:pt x="178" y="121"/>
                        </a:lnTo>
                        <a:lnTo>
                          <a:pt x="178" y="117"/>
                        </a:lnTo>
                        <a:lnTo>
                          <a:pt x="239" y="99"/>
                        </a:lnTo>
                        <a:lnTo>
                          <a:pt x="249" y="89"/>
                        </a:lnTo>
                        <a:lnTo>
                          <a:pt x="271" y="83"/>
                        </a:lnTo>
                        <a:lnTo>
                          <a:pt x="271" y="55"/>
                        </a:lnTo>
                        <a:lnTo>
                          <a:pt x="227" y="38"/>
                        </a:lnTo>
                        <a:lnTo>
                          <a:pt x="217" y="44"/>
                        </a:lnTo>
                        <a:lnTo>
                          <a:pt x="205" y="38"/>
                        </a:lnTo>
                        <a:lnTo>
                          <a:pt x="195" y="38"/>
                        </a:lnTo>
                        <a:lnTo>
                          <a:pt x="188" y="22"/>
                        </a:lnTo>
                        <a:lnTo>
                          <a:pt x="178" y="22"/>
                        </a:lnTo>
                        <a:lnTo>
                          <a:pt x="178" y="10"/>
                        </a:lnTo>
                        <a:lnTo>
                          <a:pt x="166" y="0"/>
                        </a:lnTo>
                        <a:lnTo>
                          <a:pt x="134" y="4"/>
                        </a:lnTo>
                        <a:lnTo>
                          <a:pt x="122" y="10"/>
                        </a:lnTo>
                        <a:lnTo>
                          <a:pt x="122" y="22"/>
                        </a:lnTo>
                        <a:lnTo>
                          <a:pt x="89" y="16"/>
                        </a:lnTo>
                        <a:lnTo>
                          <a:pt x="73" y="22"/>
                        </a:lnTo>
                        <a:lnTo>
                          <a:pt x="55" y="10"/>
                        </a:lnTo>
                        <a:lnTo>
                          <a:pt x="12" y="16"/>
                        </a:lnTo>
                        <a:lnTo>
                          <a:pt x="12"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2" name="Freeform 195">
                    <a:extLst>
                      <a:ext uri="{FF2B5EF4-FFF2-40B4-BE49-F238E27FC236}">
                        <a16:creationId xmlns:a16="http://schemas.microsoft.com/office/drawing/2014/main" id="{9D4EE536-59F9-493C-A1D5-D7CFE55AC52A}"/>
                      </a:ext>
                    </a:extLst>
                  </p:cNvPr>
                  <p:cNvSpPr>
                    <a:spLocks/>
                  </p:cNvSpPr>
                  <p:nvPr/>
                </p:nvSpPr>
                <p:spPr bwMode="auto">
                  <a:xfrm>
                    <a:off x="3187" y="1507"/>
                    <a:ext cx="16" cy="11"/>
                  </a:xfrm>
                  <a:custGeom>
                    <a:avLst/>
                    <a:gdLst/>
                    <a:ahLst/>
                    <a:cxnLst>
                      <a:cxn ang="0">
                        <a:pos x="16" y="0"/>
                      </a:cxn>
                      <a:cxn ang="0">
                        <a:pos x="0" y="7"/>
                      </a:cxn>
                      <a:cxn ang="0">
                        <a:pos x="10" y="11"/>
                      </a:cxn>
                      <a:cxn ang="0">
                        <a:pos x="16" y="0"/>
                      </a:cxn>
                      <a:cxn ang="0">
                        <a:pos x="16" y="0"/>
                      </a:cxn>
                    </a:cxnLst>
                    <a:rect l="0" t="0" r="r" b="b"/>
                    <a:pathLst>
                      <a:path w="16" h="11">
                        <a:moveTo>
                          <a:pt x="16" y="0"/>
                        </a:moveTo>
                        <a:lnTo>
                          <a:pt x="0" y="7"/>
                        </a:lnTo>
                        <a:lnTo>
                          <a:pt x="10" y="11"/>
                        </a:lnTo>
                        <a:lnTo>
                          <a:pt x="16"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43" name="Freeform 196">
                    <a:extLst>
                      <a:ext uri="{FF2B5EF4-FFF2-40B4-BE49-F238E27FC236}">
                        <a16:creationId xmlns:a16="http://schemas.microsoft.com/office/drawing/2014/main" id="{0D9B6A81-E2BA-42F3-AA79-BA9F3B85CD02}"/>
                      </a:ext>
                    </a:extLst>
                  </p:cNvPr>
                  <p:cNvSpPr>
                    <a:spLocks/>
                  </p:cNvSpPr>
                  <p:nvPr/>
                </p:nvSpPr>
                <p:spPr bwMode="auto">
                  <a:xfrm>
                    <a:off x="3043" y="1451"/>
                    <a:ext cx="51" cy="56"/>
                  </a:xfrm>
                  <a:custGeom>
                    <a:avLst/>
                    <a:gdLst/>
                    <a:ahLst/>
                    <a:cxnLst>
                      <a:cxn ang="0">
                        <a:pos x="16" y="0"/>
                      </a:cxn>
                      <a:cxn ang="0">
                        <a:pos x="0" y="6"/>
                      </a:cxn>
                      <a:cxn ang="0">
                        <a:pos x="22" y="28"/>
                      </a:cxn>
                      <a:cxn ang="0">
                        <a:pos x="32" y="56"/>
                      </a:cxn>
                      <a:cxn ang="0">
                        <a:pos x="51" y="34"/>
                      </a:cxn>
                      <a:cxn ang="0">
                        <a:pos x="38" y="12"/>
                      </a:cxn>
                      <a:cxn ang="0">
                        <a:pos x="16" y="0"/>
                      </a:cxn>
                      <a:cxn ang="0">
                        <a:pos x="16" y="0"/>
                      </a:cxn>
                    </a:cxnLst>
                    <a:rect l="0" t="0" r="r" b="b"/>
                    <a:pathLst>
                      <a:path w="51" h="56">
                        <a:moveTo>
                          <a:pt x="16" y="0"/>
                        </a:moveTo>
                        <a:lnTo>
                          <a:pt x="0" y="6"/>
                        </a:lnTo>
                        <a:lnTo>
                          <a:pt x="22" y="28"/>
                        </a:lnTo>
                        <a:lnTo>
                          <a:pt x="32" y="56"/>
                        </a:lnTo>
                        <a:lnTo>
                          <a:pt x="51" y="34"/>
                        </a:lnTo>
                        <a:lnTo>
                          <a:pt x="38" y="12"/>
                        </a:lnTo>
                        <a:lnTo>
                          <a:pt x="16"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sp>
              <p:nvSpPr>
                <p:cNvPr id="188" name="Freeform 197">
                  <a:extLst>
                    <a:ext uri="{FF2B5EF4-FFF2-40B4-BE49-F238E27FC236}">
                      <a16:creationId xmlns:a16="http://schemas.microsoft.com/office/drawing/2014/main" id="{880C9F81-2D05-43F5-9B6F-B533AFD8DF9B}"/>
                    </a:ext>
                  </a:extLst>
                </p:cNvPr>
                <p:cNvSpPr>
                  <a:spLocks/>
                </p:cNvSpPr>
                <p:nvPr/>
              </p:nvSpPr>
              <p:spPr bwMode="auto">
                <a:xfrm>
                  <a:off x="2742" y="1285"/>
                  <a:ext cx="36" cy="55"/>
                </a:xfrm>
                <a:custGeom>
                  <a:avLst/>
                  <a:gdLst/>
                  <a:ahLst/>
                  <a:cxnLst>
                    <a:cxn ang="0">
                      <a:pos x="36" y="55"/>
                    </a:cxn>
                    <a:cxn ang="0">
                      <a:pos x="36" y="22"/>
                    </a:cxn>
                    <a:cxn ang="0">
                      <a:pos x="22" y="0"/>
                    </a:cxn>
                    <a:cxn ang="0">
                      <a:pos x="0" y="24"/>
                    </a:cxn>
                    <a:cxn ang="0">
                      <a:pos x="16" y="40"/>
                    </a:cxn>
                    <a:cxn ang="0">
                      <a:pos x="36" y="55"/>
                    </a:cxn>
                    <a:cxn ang="0">
                      <a:pos x="36" y="55"/>
                    </a:cxn>
                  </a:cxnLst>
                  <a:rect l="0" t="0" r="r" b="b"/>
                  <a:pathLst>
                    <a:path w="36" h="55">
                      <a:moveTo>
                        <a:pt x="36" y="55"/>
                      </a:moveTo>
                      <a:lnTo>
                        <a:pt x="36" y="22"/>
                      </a:lnTo>
                      <a:lnTo>
                        <a:pt x="22" y="0"/>
                      </a:lnTo>
                      <a:lnTo>
                        <a:pt x="0" y="24"/>
                      </a:lnTo>
                      <a:lnTo>
                        <a:pt x="16" y="40"/>
                      </a:lnTo>
                      <a:lnTo>
                        <a:pt x="36" y="55"/>
                      </a:lnTo>
                      <a:lnTo>
                        <a:pt x="36" y="5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grpSp>
            <p:nvGrpSpPr>
              <p:cNvPr id="12" name="Group 198">
                <a:extLst>
                  <a:ext uri="{FF2B5EF4-FFF2-40B4-BE49-F238E27FC236}">
                    <a16:creationId xmlns:a16="http://schemas.microsoft.com/office/drawing/2014/main" id="{2AA317A7-3F3C-47B3-B1E3-DE6C561304FE}"/>
                  </a:ext>
                </a:extLst>
              </p:cNvPr>
              <p:cNvGrpSpPr>
                <a:grpSpLocks/>
              </p:cNvGrpSpPr>
              <p:nvPr/>
            </p:nvGrpSpPr>
            <p:grpSpPr bwMode="auto">
              <a:xfrm>
                <a:off x="3201709" y="1565937"/>
                <a:ext cx="1010330" cy="764224"/>
                <a:chOff x="2317" y="1252"/>
                <a:chExt cx="780" cy="590"/>
              </a:xfrm>
              <a:grpFill/>
            </p:grpSpPr>
            <p:grpSp>
              <p:nvGrpSpPr>
                <p:cNvPr id="152" name="Group 201">
                  <a:extLst>
                    <a:ext uri="{FF2B5EF4-FFF2-40B4-BE49-F238E27FC236}">
                      <a16:creationId xmlns:a16="http://schemas.microsoft.com/office/drawing/2014/main" id="{818AE9FE-E5B2-430E-8672-672B982A50DB}"/>
                    </a:ext>
                  </a:extLst>
                </p:cNvPr>
                <p:cNvGrpSpPr>
                  <a:grpSpLocks/>
                </p:cNvGrpSpPr>
                <p:nvPr/>
              </p:nvGrpSpPr>
              <p:grpSpPr bwMode="auto">
                <a:xfrm>
                  <a:off x="2317" y="1252"/>
                  <a:ext cx="780" cy="590"/>
                  <a:chOff x="2317" y="1252"/>
                  <a:chExt cx="780" cy="590"/>
                </a:xfrm>
                <a:grpFill/>
              </p:grpSpPr>
              <p:sp>
                <p:nvSpPr>
                  <p:cNvPr id="154" name="Freeform 200">
                    <a:extLst>
                      <a:ext uri="{FF2B5EF4-FFF2-40B4-BE49-F238E27FC236}">
                        <a16:creationId xmlns:a16="http://schemas.microsoft.com/office/drawing/2014/main" id="{9A43915B-BC2D-4069-9D07-2D77B36E995D}"/>
                      </a:ext>
                    </a:extLst>
                  </p:cNvPr>
                  <p:cNvSpPr>
                    <a:spLocks/>
                  </p:cNvSpPr>
                  <p:nvPr/>
                </p:nvSpPr>
                <p:spPr bwMode="auto">
                  <a:xfrm>
                    <a:off x="2835" y="1325"/>
                    <a:ext cx="166" cy="106"/>
                  </a:xfrm>
                  <a:custGeom>
                    <a:avLst/>
                    <a:gdLst>
                      <a:gd name="T0" fmla="*/ 89 w 166"/>
                      <a:gd name="T1" fmla="*/ 12 h 106"/>
                      <a:gd name="T2" fmla="*/ 67 w 166"/>
                      <a:gd name="T3" fmla="*/ 17 h 106"/>
                      <a:gd name="T4" fmla="*/ 55 w 166"/>
                      <a:gd name="T5" fmla="*/ 0 h 106"/>
                      <a:gd name="T6" fmla="*/ 0 w 166"/>
                      <a:gd name="T7" fmla="*/ 17 h 106"/>
                      <a:gd name="T8" fmla="*/ 28 w 166"/>
                      <a:gd name="T9" fmla="*/ 67 h 106"/>
                      <a:gd name="T10" fmla="*/ 93 w 166"/>
                      <a:gd name="T11" fmla="*/ 106 h 106"/>
                      <a:gd name="T12" fmla="*/ 150 w 166"/>
                      <a:gd name="T13" fmla="*/ 106 h 106"/>
                      <a:gd name="T14" fmla="*/ 166 w 166"/>
                      <a:gd name="T15" fmla="*/ 84 h 106"/>
                      <a:gd name="T16" fmla="*/ 156 w 166"/>
                      <a:gd name="T17" fmla="*/ 67 h 106"/>
                      <a:gd name="T18" fmla="*/ 144 w 166"/>
                      <a:gd name="T19" fmla="*/ 55 h 106"/>
                      <a:gd name="T20" fmla="*/ 156 w 166"/>
                      <a:gd name="T21" fmla="*/ 35 h 106"/>
                      <a:gd name="T22" fmla="*/ 150 w 166"/>
                      <a:gd name="T23" fmla="*/ 23 h 106"/>
                      <a:gd name="T24" fmla="*/ 89 w 166"/>
                      <a:gd name="T25" fmla="*/ 12 h 106"/>
                      <a:gd name="T26" fmla="*/ 89 w 166"/>
                      <a:gd name="T27" fmla="*/ 12 h 1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6"/>
                      <a:gd name="T43" fmla="*/ 0 h 106"/>
                      <a:gd name="T44" fmla="*/ 166 w 166"/>
                      <a:gd name="T45" fmla="*/ 106 h 10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6" h="106">
                        <a:moveTo>
                          <a:pt x="89" y="12"/>
                        </a:moveTo>
                        <a:lnTo>
                          <a:pt x="67" y="17"/>
                        </a:lnTo>
                        <a:lnTo>
                          <a:pt x="55" y="0"/>
                        </a:lnTo>
                        <a:lnTo>
                          <a:pt x="0" y="17"/>
                        </a:lnTo>
                        <a:lnTo>
                          <a:pt x="28" y="67"/>
                        </a:lnTo>
                        <a:lnTo>
                          <a:pt x="93" y="106"/>
                        </a:lnTo>
                        <a:lnTo>
                          <a:pt x="150" y="106"/>
                        </a:lnTo>
                        <a:lnTo>
                          <a:pt x="166" y="84"/>
                        </a:lnTo>
                        <a:lnTo>
                          <a:pt x="156" y="67"/>
                        </a:lnTo>
                        <a:lnTo>
                          <a:pt x="144" y="55"/>
                        </a:lnTo>
                        <a:lnTo>
                          <a:pt x="156" y="35"/>
                        </a:lnTo>
                        <a:lnTo>
                          <a:pt x="150" y="23"/>
                        </a:lnTo>
                        <a:lnTo>
                          <a:pt x="89"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55" name="Freeform 201">
                    <a:extLst>
                      <a:ext uri="{FF2B5EF4-FFF2-40B4-BE49-F238E27FC236}">
                        <a16:creationId xmlns:a16="http://schemas.microsoft.com/office/drawing/2014/main" id="{AE5CF3A5-194A-446C-8767-D7332D6372A9}"/>
                      </a:ext>
                    </a:extLst>
                  </p:cNvPr>
                  <p:cNvSpPr>
                    <a:spLocks/>
                  </p:cNvSpPr>
                  <p:nvPr/>
                </p:nvSpPr>
                <p:spPr bwMode="auto">
                  <a:xfrm>
                    <a:off x="2896" y="1431"/>
                    <a:ext cx="87" cy="35"/>
                  </a:xfrm>
                  <a:custGeom>
                    <a:avLst/>
                    <a:gdLst>
                      <a:gd name="T0" fmla="*/ 0 w 87"/>
                      <a:gd name="T1" fmla="*/ 16 h 35"/>
                      <a:gd name="T2" fmla="*/ 4 w 87"/>
                      <a:gd name="T3" fmla="*/ 28 h 35"/>
                      <a:gd name="T4" fmla="*/ 20 w 87"/>
                      <a:gd name="T5" fmla="*/ 35 h 35"/>
                      <a:gd name="T6" fmla="*/ 43 w 87"/>
                      <a:gd name="T7" fmla="*/ 24 h 35"/>
                      <a:gd name="T8" fmla="*/ 81 w 87"/>
                      <a:gd name="T9" fmla="*/ 16 h 35"/>
                      <a:gd name="T10" fmla="*/ 87 w 87"/>
                      <a:gd name="T11" fmla="*/ 0 h 35"/>
                      <a:gd name="T12" fmla="*/ 32 w 87"/>
                      <a:gd name="T13" fmla="*/ 0 h 35"/>
                      <a:gd name="T14" fmla="*/ 16 w 87"/>
                      <a:gd name="T15" fmla="*/ 12 h 35"/>
                      <a:gd name="T16" fmla="*/ 0 w 87"/>
                      <a:gd name="T17" fmla="*/ 6 h 35"/>
                      <a:gd name="T18" fmla="*/ 0 w 87"/>
                      <a:gd name="T19" fmla="*/ 16 h 35"/>
                      <a:gd name="T20" fmla="*/ 0 w 87"/>
                      <a:gd name="T21" fmla="*/ 16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
                      <a:gd name="T34" fmla="*/ 0 h 35"/>
                      <a:gd name="T35" fmla="*/ 87 w 87"/>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 h="35">
                        <a:moveTo>
                          <a:pt x="0" y="16"/>
                        </a:moveTo>
                        <a:lnTo>
                          <a:pt x="4" y="28"/>
                        </a:lnTo>
                        <a:lnTo>
                          <a:pt x="20" y="35"/>
                        </a:lnTo>
                        <a:lnTo>
                          <a:pt x="43" y="24"/>
                        </a:lnTo>
                        <a:lnTo>
                          <a:pt x="81" y="16"/>
                        </a:lnTo>
                        <a:lnTo>
                          <a:pt x="87" y="0"/>
                        </a:lnTo>
                        <a:lnTo>
                          <a:pt x="32" y="0"/>
                        </a:lnTo>
                        <a:lnTo>
                          <a:pt x="16" y="12"/>
                        </a:lnTo>
                        <a:lnTo>
                          <a:pt x="0" y="6"/>
                        </a:lnTo>
                        <a:lnTo>
                          <a:pt x="0"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56" name="Freeform 202">
                    <a:extLst>
                      <a:ext uri="{FF2B5EF4-FFF2-40B4-BE49-F238E27FC236}">
                        <a16:creationId xmlns:a16="http://schemas.microsoft.com/office/drawing/2014/main" id="{C110A248-B342-43FB-B0CA-15F945C31E5C}"/>
                      </a:ext>
                    </a:extLst>
                  </p:cNvPr>
                  <p:cNvSpPr>
                    <a:spLocks/>
                  </p:cNvSpPr>
                  <p:nvPr/>
                </p:nvSpPr>
                <p:spPr bwMode="auto">
                  <a:xfrm>
                    <a:off x="2884" y="1447"/>
                    <a:ext cx="105" cy="45"/>
                  </a:xfrm>
                  <a:custGeom>
                    <a:avLst/>
                    <a:gdLst>
                      <a:gd name="T0" fmla="*/ 105 w 105"/>
                      <a:gd name="T1" fmla="*/ 12 h 45"/>
                      <a:gd name="T2" fmla="*/ 93 w 105"/>
                      <a:gd name="T3" fmla="*/ 0 h 45"/>
                      <a:gd name="T4" fmla="*/ 55 w 105"/>
                      <a:gd name="T5" fmla="*/ 6 h 45"/>
                      <a:gd name="T6" fmla="*/ 32 w 105"/>
                      <a:gd name="T7" fmla="*/ 19 h 45"/>
                      <a:gd name="T8" fmla="*/ 16 w 105"/>
                      <a:gd name="T9" fmla="*/ 12 h 45"/>
                      <a:gd name="T10" fmla="*/ 0 w 105"/>
                      <a:gd name="T11" fmla="*/ 35 h 45"/>
                      <a:gd name="T12" fmla="*/ 12 w 105"/>
                      <a:gd name="T13" fmla="*/ 41 h 45"/>
                      <a:gd name="T14" fmla="*/ 50 w 105"/>
                      <a:gd name="T15" fmla="*/ 45 h 45"/>
                      <a:gd name="T16" fmla="*/ 71 w 105"/>
                      <a:gd name="T17" fmla="*/ 45 h 45"/>
                      <a:gd name="T18" fmla="*/ 105 w 105"/>
                      <a:gd name="T19" fmla="*/ 12 h 45"/>
                      <a:gd name="T20" fmla="*/ 105 w 105"/>
                      <a:gd name="T21" fmla="*/ 12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
                      <a:gd name="T34" fmla="*/ 0 h 45"/>
                      <a:gd name="T35" fmla="*/ 105 w 105"/>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 h="45">
                        <a:moveTo>
                          <a:pt x="105" y="12"/>
                        </a:moveTo>
                        <a:lnTo>
                          <a:pt x="93" y="0"/>
                        </a:lnTo>
                        <a:lnTo>
                          <a:pt x="55" y="6"/>
                        </a:lnTo>
                        <a:lnTo>
                          <a:pt x="32" y="19"/>
                        </a:lnTo>
                        <a:lnTo>
                          <a:pt x="16" y="12"/>
                        </a:lnTo>
                        <a:lnTo>
                          <a:pt x="0" y="35"/>
                        </a:lnTo>
                        <a:lnTo>
                          <a:pt x="12" y="41"/>
                        </a:lnTo>
                        <a:lnTo>
                          <a:pt x="50" y="45"/>
                        </a:lnTo>
                        <a:lnTo>
                          <a:pt x="71" y="45"/>
                        </a:lnTo>
                        <a:lnTo>
                          <a:pt x="105"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57" name="Freeform 203">
                    <a:extLst>
                      <a:ext uri="{FF2B5EF4-FFF2-40B4-BE49-F238E27FC236}">
                        <a16:creationId xmlns:a16="http://schemas.microsoft.com/office/drawing/2014/main" id="{2EA5E542-3141-4E27-AFC2-8DC538CDF24C}"/>
                      </a:ext>
                    </a:extLst>
                  </p:cNvPr>
                  <p:cNvSpPr>
                    <a:spLocks/>
                  </p:cNvSpPr>
                  <p:nvPr/>
                </p:nvSpPr>
                <p:spPr bwMode="auto">
                  <a:xfrm>
                    <a:off x="2957" y="1453"/>
                    <a:ext cx="140" cy="90"/>
                  </a:xfrm>
                  <a:custGeom>
                    <a:avLst/>
                    <a:gdLst>
                      <a:gd name="T0" fmla="*/ 38 w 140"/>
                      <a:gd name="T1" fmla="*/ 80 h 90"/>
                      <a:gd name="T2" fmla="*/ 61 w 140"/>
                      <a:gd name="T3" fmla="*/ 90 h 90"/>
                      <a:gd name="T4" fmla="*/ 95 w 140"/>
                      <a:gd name="T5" fmla="*/ 74 h 90"/>
                      <a:gd name="T6" fmla="*/ 128 w 140"/>
                      <a:gd name="T7" fmla="*/ 80 h 90"/>
                      <a:gd name="T8" fmla="*/ 122 w 140"/>
                      <a:gd name="T9" fmla="*/ 67 h 90"/>
                      <a:gd name="T10" fmla="*/ 140 w 140"/>
                      <a:gd name="T11" fmla="*/ 57 h 90"/>
                      <a:gd name="T12" fmla="*/ 122 w 140"/>
                      <a:gd name="T13" fmla="*/ 51 h 90"/>
                      <a:gd name="T14" fmla="*/ 111 w 140"/>
                      <a:gd name="T15" fmla="*/ 23 h 90"/>
                      <a:gd name="T16" fmla="*/ 89 w 140"/>
                      <a:gd name="T17" fmla="*/ 0 h 90"/>
                      <a:gd name="T18" fmla="*/ 73 w 140"/>
                      <a:gd name="T19" fmla="*/ 13 h 90"/>
                      <a:gd name="T20" fmla="*/ 34 w 140"/>
                      <a:gd name="T21" fmla="*/ 6 h 90"/>
                      <a:gd name="T22" fmla="*/ 0 w 140"/>
                      <a:gd name="T23" fmla="*/ 41 h 90"/>
                      <a:gd name="T24" fmla="*/ 38 w 140"/>
                      <a:gd name="T25" fmla="*/ 80 h 90"/>
                      <a:gd name="T26" fmla="*/ 38 w 140"/>
                      <a:gd name="T27" fmla="*/ 8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0"/>
                      <a:gd name="T43" fmla="*/ 0 h 90"/>
                      <a:gd name="T44" fmla="*/ 140 w 140"/>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0" h="90">
                        <a:moveTo>
                          <a:pt x="38" y="80"/>
                        </a:moveTo>
                        <a:lnTo>
                          <a:pt x="61" y="90"/>
                        </a:lnTo>
                        <a:lnTo>
                          <a:pt x="95" y="74"/>
                        </a:lnTo>
                        <a:lnTo>
                          <a:pt x="128" y="80"/>
                        </a:lnTo>
                        <a:lnTo>
                          <a:pt x="122" y="67"/>
                        </a:lnTo>
                        <a:lnTo>
                          <a:pt x="140" y="57"/>
                        </a:lnTo>
                        <a:lnTo>
                          <a:pt x="122" y="51"/>
                        </a:lnTo>
                        <a:lnTo>
                          <a:pt x="111" y="23"/>
                        </a:lnTo>
                        <a:lnTo>
                          <a:pt x="89" y="0"/>
                        </a:lnTo>
                        <a:lnTo>
                          <a:pt x="73" y="13"/>
                        </a:lnTo>
                        <a:lnTo>
                          <a:pt x="34" y="6"/>
                        </a:lnTo>
                        <a:lnTo>
                          <a:pt x="0" y="41"/>
                        </a:lnTo>
                        <a:lnTo>
                          <a:pt x="38" y="8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58" name="Freeform 204">
                    <a:extLst>
                      <a:ext uri="{FF2B5EF4-FFF2-40B4-BE49-F238E27FC236}">
                        <a16:creationId xmlns:a16="http://schemas.microsoft.com/office/drawing/2014/main" id="{6625BF31-CC51-4A5C-8220-A62B0DE6119B}"/>
                      </a:ext>
                    </a:extLst>
                  </p:cNvPr>
                  <p:cNvSpPr>
                    <a:spLocks/>
                  </p:cNvSpPr>
                  <p:nvPr/>
                </p:nvSpPr>
                <p:spPr bwMode="auto">
                  <a:xfrm>
                    <a:off x="2991" y="1527"/>
                    <a:ext cx="100" cy="54"/>
                  </a:xfrm>
                  <a:custGeom>
                    <a:avLst/>
                    <a:gdLst>
                      <a:gd name="T0" fmla="*/ 94 w 100"/>
                      <a:gd name="T1" fmla="*/ 6 h 54"/>
                      <a:gd name="T2" fmla="*/ 65 w 100"/>
                      <a:gd name="T3" fmla="*/ 0 h 54"/>
                      <a:gd name="T4" fmla="*/ 27 w 100"/>
                      <a:gd name="T5" fmla="*/ 16 h 54"/>
                      <a:gd name="T6" fmla="*/ 4 w 100"/>
                      <a:gd name="T7" fmla="*/ 6 h 54"/>
                      <a:gd name="T8" fmla="*/ 10 w 100"/>
                      <a:gd name="T9" fmla="*/ 22 h 54"/>
                      <a:gd name="T10" fmla="*/ 0 w 100"/>
                      <a:gd name="T11" fmla="*/ 34 h 54"/>
                      <a:gd name="T12" fmla="*/ 17 w 100"/>
                      <a:gd name="T13" fmla="*/ 38 h 54"/>
                      <a:gd name="T14" fmla="*/ 21 w 100"/>
                      <a:gd name="T15" fmla="*/ 50 h 54"/>
                      <a:gd name="T16" fmla="*/ 49 w 100"/>
                      <a:gd name="T17" fmla="*/ 54 h 54"/>
                      <a:gd name="T18" fmla="*/ 84 w 100"/>
                      <a:gd name="T19" fmla="*/ 44 h 54"/>
                      <a:gd name="T20" fmla="*/ 100 w 100"/>
                      <a:gd name="T21" fmla="*/ 34 h 54"/>
                      <a:gd name="T22" fmla="*/ 88 w 100"/>
                      <a:gd name="T23" fmla="*/ 22 h 54"/>
                      <a:gd name="T24" fmla="*/ 94 w 100"/>
                      <a:gd name="T25" fmla="*/ 6 h 54"/>
                      <a:gd name="T26" fmla="*/ 94 w 100"/>
                      <a:gd name="T27" fmla="*/ 6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0"/>
                      <a:gd name="T43" fmla="*/ 0 h 54"/>
                      <a:gd name="T44" fmla="*/ 100 w 100"/>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0" h="54">
                        <a:moveTo>
                          <a:pt x="94" y="6"/>
                        </a:moveTo>
                        <a:lnTo>
                          <a:pt x="65" y="0"/>
                        </a:lnTo>
                        <a:lnTo>
                          <a:pt x="27" y="16"/>
                        </a:lnTo>
                        <a:lnTo>
                          <a:pt x="4" y="6"/>
                        </a:lnTo>
                        <a:lnTo>
                          <a:pt x="10" y="22"/>
                        </a:lnTo>
                        <a:lnTo>
                          <a:pt x="0" y="34"/>
                        </a:lnTo>
                        <a:lnTo>
                          <a:pt x="17" y="38"/>
                        </a:lnTo>
                        <a:lnTo>
                          <a:pt x="21" y="50"/>
                        </a:lnTo>
                        <a:lnTo>
                          <a:pt x="49" y="54"/>
                        </a:lnTo>
                        <a:lnTo>
                          <a:pt x="84" y="44"/>
                        </a:lnTo>
                        <a:lnTo>
                          <a:pt x="100" y="34"/>
                        </a:lnTo>
                        <a:lnTo>
                          <a:pt x="88" y="22"/>
                        </a:lnTo>
                        <a:lnTo>
                          <a:pt x="94" y="6"/>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59" name="Freeform 205">
                    <a:extLst>
                      <a:ext uri="{FF2B5EF4-FFF2-40B4-BE49-F238E27FC236}">
                        <a16:creationId xmlns:a16="http://schemas.microsoft.com/office/drawing/2014/main" id="{187B71A5-8A6A-42BE-9B6B-1EC016592B3C}"/>
                      </a:ext>
                    </a:extLst>
                  </p:cNvPr>
                  <p:cNvSpPr>
                    <a:spLocks/>
                  </p:cNvSpPr>
                  <p:nvPr/>
                </p:nvSpPr>
                <p:spPr bwMode="auto">
                  <a:xfrm>
                    <a:off x="2957" y="1577"/>
                    <a:ext cx="83" cy="100"/>
                  </a:xfrm>
                  <a:custGeom>
                    <a:avLst/>
                    <a:gdLst>
                      <a:gd name="T0" fmla="*/ 55 w 83"/>
                      <a:gd name="T1" fmla="*/ 33 h 100"/>
                      <a:gd name="T2" fmla="*/ 55 w 83"/>
                      <a:gd name="T3" fmla="*/ 23 h 100"/>
                      <a:gd name="T4" fmla="*/ 77 w 83"/>
                      <a:gd name="T5" fmla="*/ 11 h 100"/>
                      <a:gd name="T6" fmla="*/ 83 w 83"/>
                      <a:gd name="T7" fmla="*/ 4 h 100"/>
                      <a:gd name="T8" fmla="*/ 55 w 83"/>
                      <a:gd name="T9" fmla="*/ 0 h 100"/>
                      <a:gd name="T10" fmla="*/ 16 w 83"/>
                      <a:gd name="T11" fmla="*/ 23 h 100"/>
                      <a:gd name="T12" fmla="*/ 0 w 83"/>
                      <a:gd name="T13" fmla="*/ 39 h 100"/>
                      <a:gd name="T14" fmla="*/ 6 w 83"/>
                      <a:gd name="T15" fmla="*/ 61 h 100"/>
                      <a:gd name="T16" fmla="*/ 22 w 83"/>
                      <a:gd name="T17" fmla="*/ 68 h 100"/>
                      <a:gd name="T18" fmla="*/ 22 w 83"/>
                      <a:gd name="T19" fmla="*/ 96 h 100"/>
                      <a:gd name="T20" fmla="*/ 34 w 83"/>
                      <a:gd name="T21" fmla="*/ 96 h 100"/>
                      <a:gd name="T22" fmla="*/ 38 w 83"/>
                      <a:gd name="T23" fmla="*/ 100 h 100"/>
                      <a:gd name="T24" fmla="*/ 51 w 83"/>
                      <a:gd name="T25" fmla="*/ 90 h 100"/>
                      <a:gd name="T26" fmla="*/ 44 w 83"/>
                      <a:gd name="T27" fmla="*/ 84 h 100"/>
                      <a:gd name="T28" fmla="*/ 51 w 83"/>
                      <a:gd name="T29" fmla="*/ 78 h 100"/>
                      <a:gd name="T30" fmla="*/ 51 w 83"/>
                      <a:gd name="T31" fmla="*/ 45 h 100"/>
                      <a:gd name="T32" fmla="*/ 34 w 83"/>
                      <a:gd name="T33" fmla="*/ 29 h 100"/>
                      <a:gd name="T34" fmla="*/ 55 w 83"/>
                      <a:gd name="T35" fmla="*/ 33 h 100"/>
                      <a:gd name="T36" fmla="*/ 55 w 83"/>
                      <a:gd name="T37" fmla="*/ 33 h 1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100"/>
                      <a:gd name="T59" fmla="*/ 83 w 83"/>
                      <a:gd name="T60" fmla="*/ 100 h 1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100">
                        <a:moveTo>
                          <a:pt x="55" y="33"/>
                        </a:moveTo>
                        <a:lnTo>
                          <a:pt x="55" y="23"/>
                        </a:lnTo>
                        <a:lnTo>
                          <a:pt x="77" y="11"/>
                        </a:lnTo>
                        <a:lnTo>
                          <a:pt x="83" y="4"/>
                        </a:lnTo>
                        <a:lnTo>
                          <a:pt x="55" y="0"/>
                        </a:lnTo>
                        <a:lnTo>
                          <a:pt x="16" y="23"/>
                        </a:lnTo>
                        <a:lnTo>
                          <a:pt x="0" y="39"/>
                        </a:lnTo>
                        <a:lnTo>
                          <a:pt x="6" y="61"/>
                        </a:lnTo>
                        <a:lnTo>
                          <a:pt x="22" y="68"/>
                        </a:lnTo>
                        <a:lnTo>
                          <a:pt x="22" y="96"/>
                        </a:lnTo>
                        <a:lnTo>
                          <a:pt x="34" y="96"/>
                        </a:lnTo>
                        <a:lnTo>
                          <a:pt x="38" y="100"/>
                        </a:lnTo>
                        <a:lnTo>
                          <a:pt x="51" y="90"/>
                        </a:lnTo>
                        <a:lnTo>
                          <a:pt x="44" y="84"/>
                        </a:lnTo>
                        <a:lnTo>
                          <a:pt x="51" y="78"/>
                        </a:lnTo>
                        <a:lnTo>
                          <a:pt x="51" y="45"/>
                        </a:lnTo>
                        <a:lnTo>
                          <a:pt x="34" y="29"/>
                        </a:lnTo>
                        <a:lnTo>
                          <a:pt x="55" y="3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60" name="Freeform 206">
                    <a:extLst>
                      <a:ext uri="{FF2B5EF4-FFF2-40B4-BE49-F238E27FC236}">
                        <a16:creationId xmlns:a16="http://schemas.microsoft.com/office/drawing/2014/main" id="{D77052EA-0F74-46E4-96A3-A4F071E00FD9}"/>
                      </a:ext>
                    </a:extLst>
                  </p:cNvPr>
                  <p:cNvSpPr>
                    <a:spLocks/>
                  </p:cNvSpPr>
                  <p:nvPr/>
                </p:nvSpPr>
                <p:spPr bwMode="auto">
                  <a:xfrm>
                    <a:off x="3012" y="1689"/>
                    <a:ext cx="56" cy="23"/>
                  </a:xfrm>
                  <a:custGeom>
                    <a:avLst/>
                    <a:gdLst>
                      <a:gd name="T0" fmla="*/ 56 w 56"/>
                      <a:gd name="T1" fmla="*/ 17 h 23"/>
                      <a:gd name="T2" fmla="*/ 50 w 56"/>
                      <a:gd name="T3" fmla="*/ 0 h 23"/>
                      <a:gd name="T4" fmla="*/ 40 w 56"/>
                      <a:gd name="T5" fmla="*/ 6 h 23"/>
                      <a:gd name="T6" fmla="*/ 0 w 56"/>
                      <a:gd name="T7" fmla="*/ 6 h 23"/>
                      <a:gd name="T8" fmla="*/ 22 w 56"/>
                      <a:gd name="T9" fmla="*/ 23 h 23"/>
                      <a:gd name="T10" fmla="*/ 56 w 56"/>
                      <a:gd name="T11" fmla="*/ 17 h 23"/>
                      <a:gd name="T12" fmla="*/ 56 w 56"/>
                      <a:gd name="T13" fmla="*/ 17 h 23"/>
                      <a:gd name="T14" fmla="*/ 0 60000 65536"/>
                      <a:gd name="T15" fmla="*/ 0 60000 65536"/>
                      <a:gd name="T16" fmla="*/ 0 60000 65536"/>
                      <a:gd name="T17" fmla="*/ 0 60000 65536"/>
                      <a:gd name="T18" fmla="*/ 0 60000 65536"/>
                      <a:gd name="T19" fmla="*/ 0 60000 65536"/>
                      <a:gd name="T20" fmla="*/ 0 60000 65536"/>
                      <a:gd name="T21" fmla="*/ 0 w 56"/>
                      <a:gd name="T22" fmla="*/ 0 h 23"/>
                      <a:gd name="T23" fmla="*/ 56 w 56"/>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3">
                        <a:moveTo>
                          <a:pt x="56" y="17"/>
                        </a:moveTo>
                        <a:lnTo>
                          <a:pt x="50" y="0"/>
                        </a:lnTo>
                        <a:lnTo>
                          <a:pt x="40" y="6"/>
                        </a:lnTo>
                        <a:lnTo>
                          <a:pt x="0" y="6"/>
                        </a:lnTo>
                        <a:lnTo>
                          <a:pt x="22" y="23"/>
                        </a:lnTo>
                        <a:lnTo>
                          <a:pt x="56" y="1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61" name="Freeform 207">
                    <a:extLst>
                      <a:ext uri="{FF2B5EF4-FFF2-40B4-BE49-F238E27FC236}">
                        <a16:creationId xmlns:a16="http://schemas.microsoft.com/office/drawing/2014/main" id="{590834A4-20AE-4675-80AD-3141A49CE881}"/>
                      </a:ext>
                    </a:extLst>
                  </p:cNvPr>
                  <p:cNvSpPr>
                    <a:spLocks/>
                  </p:cNvSpPr>
                  <p:nvPr/>
                </p:nvSpPr>
                <p:spPr bwMode="auto">
                  <a:xfrm>
                    <a:off x="2746" y="1482"/>
                    <a:ext cx="176" cy="163"/>
                  </a:xfrm>
                  <a:custGeom>
                    <a:avLst/>
                    <a:gdLst>
                      <a:gd name="T0" fmla="*/ 95 w 176"/>
                      <a:gd name="T1" fmla="*/ 28 h 163"/>
                      <a:gd name="T2" fmla="*/ 105 w 176"/>
                      <a:gd name="T3" fmla="*/ 6 h 163"/>
                      <a:gd name="T4" fmla="*/ 79 w 176"/>
                      <a:gd name="T5" fmla="*/ 6 h 163"/>
                      <a:gd name="T6" fmla="*/ 73 w 176"/>
                      <a:gd name="T7" fmla="*/ 0 h 163"/>
                      <a:gd name="T8" fmla="*/ 50 w 176"/>
                      <a:gd name="T9" fmla="*/ 0 h 163"/>
                      <a:gd name="T10" fmla="*/ 28 w 176"/>
                      <a:gd name="T11" fmla="*/ 12 h 163"/>
                      <a:gd name="T12" fmla="*/ 18 w 176"/>
                      <a:gd name="T13" fmla="*/ 12 h 163"/>
                      <a:gd name="T14" fmla="*/ 0 w 176"/>
                      <a:gd name="T15" fmla="*/ 16 h 163"/>
                      <a:gd name="T16" fmla="*/ 6 w 176"/>
                      <a:gd name="T17" fmla="*/ 53 h 163"/>
                      <a:gd name="T18" fmla="*/ 36 w 176"/>
                      <a:gd name="T19" fmla="*/ 47 h 163"/>
                      <a:gd name="T20" fmla="*/ 60 w 176"/>
                      <a:gd name="T21" fmla="*/ 83 h 163"/>
                      <a:gd name="T22" fmla="*/ 79 w 176"/>
                      <a:gd name="T23" fmla="*/ 95 h 163"/>
                      <a:gd name="T24" fmla="*/ 101 w 176"/>
                      <a:gd name="T25" fmla="*/ 99 h 163"/>
                      <a:gd name="T26" fmla="*/ 111 w 176"/>
                      <a:gd name="T27" fmla="*/ 112 h 163"/>
                      <a:gd name="T28" fmla="*/ 134 w 176"/>
                      <a:gd name="T29" fmla="*/ 124 h 163"/>
                      <a:gd name="T30" fmla="*/ 144 w 176"/>
                      <a:gd name="T31" fmla="*/ 140 h 163"/>
                      <a:gd name="T32" fmla="*/ 134 w 176"/>
                      <a:gd name="T33" fmla="*/ 160 h 163"/>
                      <a:gd name="T34" fmla="*/ 144 w 176"/>
                      <a:gd name="T35" fmla="*/ 163 h 163"/>
                      <a:gd name="T36" fmla="*/ 160 w 176"/>
                      <a:gd name="T37" fmla="*/ 134 h 163"/>
                      <a:gd name="T38" fmla="*/ 152 w 176"/>
                      <a:gd name="T39" fmla="*/ 128 h 163"/>
                      <a:gd name="T40" fmla="*/ 160 w 176"/>
                      <a:gd name="T41" fmla="*/ 118 h 163"/>
                      <a:gd name="T42" fmla="*/ 174 w 176"/>
                      <a:gd name="T43" fmla="*/ 128 h 163"/>
                      <a:gd name="T44" fmla="*/ 176 w 176"/>
                      <a:gd name="T45" fmla="*/ 118 h 163"/>
                      <a:gd name="T46" fmla="*/ 152 w 176"/>
                      <a:gd name="T47" fmla="*/ 99 h 163"/>
                      <a:gd name="T48" fmla="*/ 136 w 176"/>
                      <a:gd name="T49" fmla="*/ 91 h 163"/>
                      <a:gd name="T50" fmla="*/ 89 w 176"/>
                      <a:gd name="T51" fmla="*/ 55 h 163"/>
                      <a:gd name="T52" fmla="*/ 79 w 176"/>
                      <a:gd name="T53" fmla="*/ 51 h 163"/>
                      <a:gd name="T54" fmla="*/ 73 w 176"/>
                      <a:gd name="T55" fmla="*/ 28 h 163"/>
                      <a:gd name="T56" fmla="*/ 83 w 176"/>
                      <a:gd name="T57" fmla="*/ 16 h 163"/>
                      <a:gd name="T58" fmla="*/ 95 w 176"/>
                      <a:gd name="T59" fmla="*/ 28 h 163"/>
                      <a:gd name="T60" fmla="*/ 95 w 176"/>
                      <a:gd name="T61" fmla="*/ 28 h 16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6"/>
                      <a:gd name="T94" fmla="*/ 0 h 163"/>
                      <a:gd name="T95" fmla="*/ 176 w 176"/>
                      <a:gd name="T96" fmla="*/ 163 h 16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6" h="163">
                        <a:moveTo>
                          <a:pt x="95" y="28"/>
                        </a:moveTo>
                        <a:lnTo>
                          <a:pt x="105" y="6"/>
                        </a:lnTo>
                        <a:lnTo>
                          <a:pt x="79" y="6"/>
                        </a:lnTo>
                        <a:lnTo>
                          <a:pt x="73" y="0"/>
                        </a:lnTo>
                        <a:lnTo>
                          <a:pt x="50" y="0"/>
                        </a:lnTo>
                        <a:lnTo>
                          <a:pt x="28" y="12"/>
                        </a:lnTo>
                        <a:lnTo>
                          <a:pt x="18" y="12"/>
                        </a:lnTo>
                        <a:lnTo>
                          <a:pt x="0" y="16"/>
                        </a:lnTo>
                        <a:lnTo>
                          <a:pt x="6" y="53"/>
                        </a:lnTo>
                        <a:lnTo>
                          <a:pt x="36" y="47"/>
                        </a:lnTo>
                        <a:lnTo>
                          <a:pt x="60" y="83"/>
                        </a:lnTo>
                        <a:lnTo>
                          <a:pt x="79" y="95"/>
                        </a:lnTo>
                        <a:lnTo>
                          <a:pt x="101" y="99"/>
                        </a:lnTo>
                        <a:lnTo>
                          <a:pt x="111" y="112"/>
                        </a:lnTo>
                        <a:lnTo>
                          <a:pt x="134" y="124"/>
                        </a:lnTo>
                        <a:lnTo>
                          <a:pt x="144" y="140"/>
                        </a:lnTo>
                        <a:lnTo>
                          <a:pt x="134" y="160"/>
                        </a:lnTo>
                        <a:lnTo>
                          <a:pt x="144" y="163"/>
                        </a:lnTo>
                        <a:lnTo>
                          <a:pt x="160" y="134"/>
                        </a:lnTo>
                        <a:lnTo>
                          <a:pt x="152" y="128"/>
                        </a:lnTo>
                        <a:lnTo>
                          <a:pt x="160" y="118"/>
                        </a:lnTo>
                        <a:lnTo>
                          <a:pt x="174" y="128"/>
                        </a:lnTo>
                        <a:lnTo>
                          <a:pt x="176" y="118"/>
                        </a:lnTo>
                        <a:lnTo>
                          <a:pt x="152" y="99"/>
                        </a:lnTo>
                        <a:lnTo>
                          <a:pt x="136" y="91"/>
                        </a:lnTo>
                        <a:lnTo>
                          <a:pt x="89" y="55"/>
                        </a:lnTo>
                        <a:lnTo>
                          <a:pt x="79" y="51"/>
                        </a:lnTo>
                        <a:lnTo>
                          <a:pt x="73" y="28"/>
                        </a:lnTo>
                        <a:lnTo>
                          <a:pt x="83" y="16"/>
                        </a:lnTo>
                        <a:lnTo>
                          <a:pt x="95" y="2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62" name="Freeform 208">
                    <a:extLst>
                      <a:ext uri="{FF2B5EF4-FFF2-40B4-BE49-F238E27FC236}">
                        <a16:creationId xmlns:a16="http://schemas.microsoft.com/office/drawing/2014/main" id="{F15F83D2-EB48-4DF2-94A8-4ACF625A9C0C}"/>
                      </a:ext>
                    </a:extLst>
                  </p:cNvPr>
                  <p:cNvSpPr>
                    <a:spLocks/>
                  </p:cNvSpPr>
                  <p:nvPr/>
                </p:nvSpPr>
                <p:spPr bwMode="auto">
                  <a:xfrm>
                    <a:off x="2825" y="1645"/>
                    <a:ext cx="55" cy="32"/>
                  </a:xfrm>
                  <a:custGeom>
                    <a:avLst/>
                    <a:gdLst>
                      <a:gd name="T0" fmla="*/ 49 w 55"/>
                      <a:gd name="T1" fmla="*/ 4 h 32"/>
                      <a:gd name="T2" fmla="*/ 32 w 55"/>
                      <a:gd name="T3" fmla="*/ 4 h 32"/>
                      <a:gd name="T4" fmla="*/ 26 w 55"/>
                      <a:gd name="T5" fmla="*/ 0 h 32"/>
                      <a:gd name="T6" fmla="*/ 0 w 55"/>
                      <a:gd name="T7" fmla="*/ 0 h 32"/>
                      <a:gd name="T8" fmla="*/ 32 w 55"/>
                      <a:gd name="T9" fmla="*/ 28 h 32"/>
                      <a:gd name="T10" fmla="*/ 55 w 55"/>
                      <a:gd name="T11" fmla="*/ 32 h 32"/>
                      <a:gd name="T12" fmla="*/ 49 w 55"/>
                      <a:gd name="T13" fmla="*/ 4 h 32"/>
                      <a:gd name="T14" fmla="*/ 49 w 55"/>
                      <a:gd name="T15" fmla="*/ 4 h 32"/>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32"/>
                      <a:gd name="T26" fmla="*/ 55 w 55"/>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32">
                        <a:moveTo>
                          <a:pt x="49" y="4"/>
                        </a:moveTo>
                        <a:lnTo>
                          <a:pt x="32" y="4"/>
                        </a:lnTo>
                        <a:lnTo>
                          <a:pt x="26" y="0"/>
                        </a:lnTo>
                        <a:lnTo>
                          <a:pt x="0" y="0"/>
                        </a:lnTo>
                        <a:lnTo>
                          <a:pt x="32" y="28"/>
                        </a:lnTo>
                        <a:lnTo>
                          <a:pt x="55" y="32"/>
                        </a:lnTo>
                        <a:lnTo>
                          <a:pt x="49"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63" name="Freeform 209">
                    <a:extLst>
                      <a:ext uri="{FF2B5EF4-FFF2-40B4-BE49-F238E27FC236}">
                        <a16:creationId xmlns:a16="http://schemas.microsoft.com/office/drawing/2014/main" id="{2EB8C067-CF9B-4F7B-A63C-7EAFE4F0B0D6}"/>
                      </a:ext>
                    </a:extLst>
                  </p:cNvPr>
                  <p:cNvSpPr>
                    <a:spLocks/>
                  </p:cNvSpPr>
                  <p:nvPr/>
                </p:nvSpPr>
                <p:spPr bwMode="auto">
                  <a:xfrm>
                    <a:off x="2758" y="1588"/>
                    <a:ext cx="24" cy="44"/>
                  </a:xfrm>
                  <a:custGeom>
                    <a:avLst/>
                    <a:gdLst>
                      <a:gd name="T0" fmla="*/ 16 w 24"/>
                      <a:gd name="T1" fmla="*/ 0 h 44"/>
                      <a:gd name="T2" fmla="*/ 0 w 24"/>
                      <a:gd name="T3" fmla="*/ 6 h 44"/>
                      <a:gd name="T4" fmla="*/ 0 w 24"/>
                      <a:gd name="T5" fmla="*/ 34 h 44"/>
                      <a:gd name="T6" fmla="*/ 14 w 24"/>
                      <a:gd name="T7" fmla="*/ 44 h 44"/>
                      <a:gd name="T8" fmla="*/ 24 w 24"/>
                      <a:gd name="T9" fmla="*/ 24 h 44"/>
                      <a:gd name="T10" fmla="*/ 22 w 24"/>
                      <a:gd name="T11" fmla="*/ 12 h 44"/>
                      <a:gd name="T12" fmla="*/ 16 w 24"/>
                      <a:gd name="T13" fmla="*/ 0 h 44"/>
                      <a:gd name="T14" fmla="*/ 16 w 24"/>
                      <a:gd name="T15" fmla="*/ 0 h 4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44"/>
                      <a:gd name="T26" fmla="*/ 24 w 2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44">
                        <a:moveTo>
                          <a:pt x="16" y="0"/>
                        </a:moveTo>
                        <a:lnTo>
                          <a:pt x="0" y="6"/>
                        </a:lnTo>
                        <a:lnTo>
                          <a:pt x="0" y="34"/>
                        </a:lnTo>
                        <a:lnTo>
                          <a:pt x="14" y="44"/>
                        </a:lnTo>
                        <a:lnTo>
                          <a:pt x="24" y="24"/>
                        </a:lnTo>
                        <a:lnTo>
                          <a:pt x="22" y="12"/>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64" name="Freeform 210">
                    <a:extLst>
                      <a:ext uri="{FF2B5EF4-FFF2-40B4-BE49-F238E27FC236}">
                        <a16:creationId xmlns:a16="http://schemas.microsoft.com/office/drawing/2014/main" id="{8A1E20F4-F0D1-469A-AA0F-5A6A303526C3}"/>
                      </a:ext>
                    </a:extLst>
                  </p:cNvPr>
                  <p:cNvSpPr>
                    <a:spLocks/>
                  </p:cNvSpPr>
                  <p:nvPr/>
                </p:nvSpPr>
                <p:spPr bwMode="auto">
                  <a:xfrm>
                    <a:off x="2841" y="1488"/>
                    <a:ext cx="93" cy="67"/>
                  </a:xfrm>
                  <a:custGeom>
                    <a:avLst/>
                    <a:gdLst>
                      <a:gd name="T0" fmla="*/ 83 w 93"/>
                      <a:gd name="T1" fmla="*/ 22 h 67"/>
                      <a:gd name="T2" fmla="*/ 93 w 93"/>
                      <a:gd name="T3" fmla="*/ 16 h 67"/>
                      <a:gd name="T4" fmla="*/ 93 w 93"/>
                      <a:gd name="T5" fmla="*/ 6 h 67"/>
                      <a:gd name="T6" fmla="*/ 55 w 93"/>
                      <a:gd name="T7" fmla="*/ 0 h 67"/>
                      <a:gd name="T8" fmla="*/ 39 w 93"/>
                      <a:gd name="T9" fmla="*/ 16 h 67"/>
                      <a:gd name="T10" fmla="*/ 22 w 93"/>
                      <a:gd name="T11" fmla="*/ 10 h 67"/>
                      <a:gd name="T12" fmla="*/ 0 w 93"/>
                      <a:gd name="T13" fmla="*/ 22 h 67"/>
                      <a:gd name="T14" fmla="*/ 6 w 93"/>
                      <a:gd name="T15" fmla="*/ 26 h 67"/>
                      <a:gd name="T16" fmla="*/ 16 w 93"/>
                      <a:gd name="T17" fmla="*/ 26 h 67"/>
                      <a:gd name="T18" fmla="*/ 45 w 93"/>
                      <a:gd name="T19" fmla="*/ 61 h 67"/>
                      <a:gd name="T20" fmla="*/ 67 w 93"/>
                      <a:gd name="T21" fmla="*/ 67 h 67"/>
                      <a:gd name="T22" fmla="*/ 45 w 93"/>
                      <a:gd name="T23" fmla="*/ 26 h 67"/>
                      <a:gd name="T24" fmla="*/ 55 w 93"/>
                      <a:gd name="T25" fmla="*/ 22 h 67"/>
                      <a:gd name="T26" fmla="*/ 83 w 93"/>
                      <a:gd name="T27" fmla="*/ 22 h 67"/>
                      <a:gd name="T28" fmla="*/ 83 w 93"/>
                      <a:gd name="T29" fmla="*/ 22 h 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
                      <a:gd name="T46" fmla="*/ 0 h 67"/>
                      <a:gd name="T47" fmla="*/ 93 w 93"/>
                      <a:gd name="T48" fmla="*/ 67 h 6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 h="67">
                        <a:moveTo>
                          <a:pt x="83" y="22"/>
                        </a:moveTo>
                        <a:lnTo>
                          <a:pt x="93" y="16"/>
                        </a:lnTo>
                        <a:lnTo>
                          <a:pt x="93" y="6"/>
                        </a:lnTo>
                        <a:lnTo>
                          <a:pt x="55" y="0"/>
                        </a:lnTo>
                        <a:lnTo>
                          <a:pt x="39" y="16"/>
                        </a:lnTo>
                        <a:lnTo>
                          <a:pt x="22" y="10"/>
                        </a:lnTo>
                        <a:lnTo>
                          <a:pt x="0" y="22"/>
                        </a:lnTo>
                        <a:lnTo>
                          <a:pt x="6" y="26"/>
                        </a:lnTo>
                        <a:lnTo>
                          <a:pt x="16" y="26"/>
                        </a:lnTo>
                        <a:lnTo>
                          <a:pt x="45" y="61"/>
                        </a:lnTo>
                        <a:lnTo>
                          <a:pt x="67" y="67"/>
                        </a:lnTo>
                        <a:lnTo>
                          <a:pt x="45" y="26"/>
                        </a:lnTo>
                        <a:lnTo>
                          <a:pt x="55" y="22"/>
                        </a:lnTo>
                        <a:lnTo>
                          <a:pt x="83"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65" name="Freeform 211">
                    <a:extLst>
                      <a:ext uri="{FF2B5EF4-FFF2-40B4-BE49-F238E27FC236}">
                        <a16:creationId xmlns:a16="http://schemas.microsoft.com/office/drawing/2014/main" id="{73E02E53-9050-46A1-B151-293289608418}"/>
                      </a:ext>
                    </a:extLst>
                  </p:cNvPr>
                  <p:cNvSpPr>
                    <a:spLocks/>
                  </p:cNvSpPr>
                  <p:nvPr/>
                </p:nvSpPr>
                <p:spPr bwMode="auto">
                  <a:xfrm>
                    <a:off x="2886" y="1510"/>
                    <a:ext cx="55" cy="55"/>
                  </a:xfrm>
                  <a:custGeom>
                    <a:avLst/>
                    <a:gdLst>
                      <a:gd name="T0" fmla="*/ 10 w 55"/>
                      <a:gd name="T1" fmla="*/ 0 h 55"/>
                      <a:gd name="T2" fmla="*/ 0 w 55"/>
                      <a:gd name="T3" fmla="*/ 4 h 55"/>
                      <a:gd name="T4" fmla="*/ 22 w 55"/>
                      <a:gd name="T5" fmla="*/ 45 h 55"/>
                      <a:gd name="T6" fmla="*/ 38 w 55"/>
                      <a:gd name="T7" fmla="*/ 55 h 55"/>
                      <a:gd name="T8" fmla="*/ 55 w 55"/>
                      <a:gd name="T9" fmla="*/ 23 h 55"/>
                      <a:gd name="T10" fmla="*/ 38 w 55"/>
                      <a:gd name="T11" fmla="*/ 0 h 55"/>
                      <a:gd name="T12" fmla="*/ 10 w 55"/>
                      <a:gd name="T13" fmla="*/ 0 h 55"/>
                      <a:gd name="T14" fmla="*/ 10 w 55"/>
                      <a:gd name="T15" fmla="*/ 0 h 55"/>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55"/>
                      <a:gd name="T26" fmla="*/ 55 w 55"/>
                      <a:gd name="T27" fmla="*/ 55 h 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55">
                        <a:moveTo>
                          <a:pt x="10" y="0"/>
                        </a:moveTo>
                        <a:lnTo>
                          <a:pt x="0" y="4"/>
                        </a:lnTo>
                        <a:lnTo>
                          <a:pt x="22" y="45"/>
                        </a:lnTo>
                        <a:lnTo>
                          <a:pt x="38" y="55"/>
                        </a:lnTo>
                        <a:lnTo>
                          <a:pt x="55" y="23"/>
                        </a:lnTo>
                        <a:lnTo>
                          <a:pt x="38" y="0"/>
                        </a:lnTo>
                        <a:lnTo>
                          <a:pt x="1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66" name="Freeform 212">
                    <a:extLst>
                      <a:ext uri="{FF2B5EF4-FFF2-40B4-BE49-F238E27FC236}">
                        <a16:creationId xmlns:a16="http://schemas.microsoft.com/office/drawing/2014/main" id="{64ADA83C-9AEF-4B80-A27F-128A9233DC0E}"/>
                      </a:ext>
                    </a:extLst>
                  </p:cNvPr>
                  <p:cNvSpPr>
                    <a:spLocks/>
                  </p:cNvSpPr>
                  <p:nvPr/>
                </p:nvSpPr>
                <p:spPr bwMode="auto">
                  <a:xfrm>
                    <a:off x="2924" y="1494"/>
                    <a:ext cx="77" cy="83"/>
                  </a:xfrm>
                  <a:custGeom>
                    <a:avLst/>
                    <a:gdLst>
                      <a:gd name="T0" fmla="*/ 67 w 77"/>
                      <a:gd name="T1" fmla="*/ 67 h 83"/>
                      <a:gd name="T2" fmla="*/ 77 w 77"/>
                      <a:gd name="T3" fmla="*/ 55 h 83"/>
                      <a:gd name="T4" fmla="*/ 71 w 77"/>
                      <a:gd name="T5" fmla="*/ 39 h 83"/>
                      <a:gd name="T6" fmla="*/ 33 w 77"/>
                      <a:gd name="T7" fmla="*/ 0 h 83"/>
                      <a:gd name="T8" fmla="*/ 10 w 77"/>
                      <a:gd name="T9" fmla="*/ 0 h 83"/>
                      <a:gd name="T10" fmla="*/ 10 w 77"/>
                      <a:gd name="T11" fmla="*/ 10 h 83"/>
                      <a:gd name="T12" fmla="*/ 0 w 77"/>
                      <a:gd name="T13" fmla="*/ 16 h 83"/>
                      <a:gd name="T14" fmla="*/ 17 w 77"/>
                      <a:gd name="T15" fmla="*/ 39 h 83"/>
                      <a:gd name="T16" fmla="*/ 0 w 77"/>
                      <a:gd name="T17" fmla="*/ 71 h 83"/>
                      <a:gd name="T18" fmla="*/ 10 w 77"/>
                      <a:gd name="T19" fmla="*/ 77 h 83"/>
                      <a:gd name="T20" fmla="*/ 17 w 77"/>
                      <a:gd name="T21" fmla="*/ 67 h 83"/>
                      <a:gd name="T22" fmla="*/ 27 w 77"/>
                      <a:gd name="T23" fmla="*/ 67 h 83"/>
                      <a:gd name="T24" fmla="*/ 39 w 77"/>
                      <a:gd name="T25" fmla="*/ 83 h 83"/>
                      <a:gd name="T26" fmla="*/ 67 w 77"/>
                      <a:gd name="T27" fmla="*/ 67 h 83"/>
                      <a:gd name="T28" fmla="*/ 67 w 77"/>
                      <a:gd name="T29" fmla="*/ 67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7"/>
                      <a:gd name="T46" fmla="*/ 0 h 83"/>
                      <a:gd name="T47" fmla="*/ 77 w 77"/>
                      <a:gd name="T48" fmla="*/ 83 h 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7" h="83">
                        <a:moveTo>
                          <a:pt x="67" y="67"/>
                        </a:moveTo>
                        <a:lnTo>
                          <a:pt x="77" y="55"/>
                        </a:lnTo>
                        <a:lnTo>
                          <a:pt x="71" y="39"/>
                        </a:lnTo>
                        <a:lnTo>
                          <a:pt x="33" y="0"/>
                        </a:lnTo>
                        <a:lnTo>
                          <a:pt x="10" y="0"/>
                        </a:lnTo>
                        <a:lnTo>
                          <a:pt x="10" y="10"/>
                        </a:lnTo>
                        <a:lnTo>
                          <a:pt x="0" y="16"/>
                        </a:lnTo>
                        <a:lnTo>
                          <a:pt x="17" y="39"/>
                        </a:lnTo>
                        <a:lnTo>
                          <a:pt x="0" y="71"/>
                        </a:lnTo>
                        <a:lnTo>
                          <a:pt x="10" y="77"/>
                        </a:lnTo>
                        <a:lnTo>
                          <a:pt x="17" y="67"/>
                        </a:lnTo>
                        <a:lnTo>
                          <a:pt x="27" y="67"/>
                        </a:lnTo>
                        <a:lnTo>
                          <a:pt x="39" y="83"/>
                        </a:lnTo>
                        <a:lnTo>
                          <a:pt x="67" y="6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67" name="Freeform 213">
                    <a:extLst>
                      <a:ext uri="{FF2B5EF4-FFF2-40B4-BE49-F238E27FC236}">
                        <a16:creationId xmlns:a16="http://schemas.microsoft.com/office/drawing/2014/main" id="{BDEC89AA-270C-4FC7-A8B9-60FE59026238}"/>
                      </a:ext>
                    </a:extLst>
                  </p:cNvPr>
                  <p:cNvSpPr>
                    <a:spLocks/>
                  </p:cNvSpPr>
                  <p:nvPr/>
                </p:nvSpPr>
                <p:spPr bwMode="auto">
                  <a:xfrm>
                    <a:off x="2934" y="1561"/>
                    <a:ext cx="39" cy="55"/>
                  </a:xfrm>
                  <a:custGeom>
                    <a:avLst/>
                    <a:gdLst>
                      <a:gd name="T0" fmla="*/ 39 w 39"/>
                      <a:gd name="T1" fmla="*/ 39 h 55"/>
                      <a:gd name="T2" fmla="*/ 29 w 39"/>
                      <a:gd name="T3" fmla="*/ 16 h 55"/>
                      <a:gd name="T4" fmla="*/ 17 w 39"/>
                      <a:gd name="T5" fmla="*/ 0 h 55"/>
                      <a:gd name="T6" fmla="*/ 7 w 39"/>
                      <a:gd name="T7" fmla="*/ 0 h 55"/>
                      <a:gd name="T8" fmla="*/ 0 w 39"/>
                      <a:gd name="T9" fmla="*/ 10 h 55"/>
                      <a:gd name="T10" fmla="*/ 7 w 39"/>
                      <a:gd name="T11" fmla="*/ 45 h 55"/>
                      <a:gd name="T12" fmla="*/ 23 w 39"/>
                      <a:gd name="T13" fmla="*/ 55 h 55"/>
                      <a:gd name="T14" fmla="*/ 39 w 39"/>
                      <a:gd name="T15" fmla="*/ 39 h 55"/>
                      <a:gd name="T16" fmla="*/ 39 w 39"/>
                      <a:gd name="T17" fmla="*/ 39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55"/>
                      <a:gd name="T29" fmla="*/ 39 w 39"/>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55">
                        <a:moveTo>
                          <a:pt x="39" y="39"/>
                        </a:moveTo>
                        <a:lnTo>
                          <a:pt x="29" y="16"/>
                        </a:lnTo>
                        <a:lnTo>
                          <a:pt x="17" y="0"/>
                        </a:lnTo>
                        <a:lnTo>
                          <a:pt x="7" y="0"/>
                        </a:lnTo>
                        <a:lnTo>
                          <a:pt x="0" y="10"/>
                        </a:lnTo>
                        <a:lnTo>
                          <a:pt x="7" y="45"/>
                        </a:lnTo>
                        <a:lnTo>
                          <a:pt x="23" y="55"/>
                        </a:lnTo>
                        <a:lnTo>
                          <a:pt x="39" y="3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68" name="Freeform 214">
                    <a:extLst>
                      <a:ext uri="{FF2B5EF4-FFF2-40B4-BE49-F238E27FC236}">
                        <a16:creationId xmlns:a16="http://schemas.microsoft.com/office/drawing/2014/main" id="{9558C0CC-572F-48BD-B873-50C2F6F36B5D}"/>
                      </a:ext>
                    </a:extLst>
                  </p:cNvPr>
                  <p:cNvSpPr>
                    <a:spLocks/>
                  </p:cNvSpPr>
                  <p:nvPr/>
                </p:nvSpPr>
                <p:spPr bwMode="auto">
                  <a:xfrm>
                    <a:off x="2963" y="1561"/>
                    <a:ext cx="49" cy="39"/>
                  </a:xfrm>
                  <a:custGeom>
                    <a:avLst/>
                    <a:gdLst>
                      <a:gd name="T0" fmla="*/ 45 w 49"/>
                      <a:gd name="T1" fmla="*/ 4 h 39"/>
                      <a:gd name="T2" fmla="*/ 28 w 49"/>
                      <a:gd name="T3" fmla="*/ 0 h 39"/>
                      <a:gd name="T4" fmla="*/ 0 w 49"/>
                      <a:gd name="T5" fmla="*/ 16 h 39"/>
                      <a:gd name="T6" fmla="*/ 10 w 49"/>
                      <a:gd name="T7" fmla="*/ 39 h 39"/>
                      <a:gd name="T8" fmla="*/ 49 w 49"/>
                      <a:gd name="T9" fmla="*/ 16 h 39"/>
                      <a:gd name="T10" fmla="*/ 45 w 49"/>
                      <a:gd name="T11" fmla="*/ 4 h 39"/>
                      <a:gd name="T12" fmla="*/ 45 w 49"/>
                      <a:gd name="T13" fmla="*/ 4 h 39"/>
                      <a:gd name="T14" fmla="*/ 0 60000 65536"/>
                      <a:gd name="T15" fmla="*/ 0 60000 65536"/>
                      <a:gd name="T16" fmla="*/ 0 60000 65536"/>
                      <a:gd name="T17" fmla="*/ 0 60000 65536"/>
                      <a:gd name="T18" fmla="*/ 0 60000 65536"/>
                      <a:gd name="T19" fmla="*/ 0 60000 65536"/>
                      <a:gd name="T20" fmla="*/ 0 60000 65536"/>
                      <a:gd name="T21" fmla="*/ 0 w 49"/>
                      <a:gd name="T22" fmla="*/ 0 h 39"/>
                      <a:gd name="T23" fmla="*/ 49 w 49"/>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39">
                        <a:moveTo>
                          <a:pt x="45" y="4"/>
                        </a:moveTo>
                        <a:lnTo>
                          <a:pt x="28" y="0"/>
                        </a:lnTo>
                        <a:lnTo>
                          <a:pt x="0" y="16"/>
                        </a:lnTo>
                        <a:lnTo>
                          <a:pt x="10" y="39"/>
                        </a:lnTo>
                        <a:lnTo>
                          <a:pt x="49" y="16"/>
                        </a:lnTo>
                        <a:lnTo>
                          <a:pt x="45"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69" name="Freeform 215">
                    <a:extLst>
                      <a:ext uri="{FF2B5EF4-FFF2-40B4-BE49-F238E27FC236}">
                        <a16:creationId xmlns:a16="http://schemas.microsoft.com/office/drawing/2014/main" id="{6EC24A37-F2E4-41FF-807F-7E7900C75B1D}"/>
                      </a:ext>
                    </a:extLst>
                  </p:cNvPr>
                  <p:cNvSpPr>
                    <a:spLocks/>
                  </p:cNvSpPr>
                  <p:nvPr/>
                </p:nvSpPr>
                <p:spPr bwMode="auto">
                  <a:xfrm>
                    <a:off x="2477" y="1537"/>
                    <a:ext cx="200" cy="148"/>
                  </a:xfrm>
                  <a:custGeom>
                    <a:avLst/>
                    <a:gdLst>
                      <a:gd name="T0" fmla="*/ 197 w 200"/>
                      <a:gd name="T1" fmla="*/ 24 h 148"/>
                      <a:gd name="T2" fmla="*/ 181 w 200"/>
                      <a:gd name="T3" fmla="*/ 24 h 148"/>
                      <a:gd name="T4" fmla="*/ 173 w 200"/>
                      <a:gd name="T5" fmla="*/ 30 h 148"/>
                      <a:gd name="T6" fmla="*/ 167 w 200"/>
                      <a:gd name="T7" fmla="*/ 24 h 148"/>
                      <a:gd name="T8" fmla="*/ 122 w 200"/>
                      <a:gd name="T9" fmla="*/ 4 h 148"/>
                      <a:gd name="T10" fmla="*/ 114 w 200"/>
                      <a:gd name="T11" fmla="*/ 12 h 148"/>
                      <a:gd name="T12" fmla="*/ 27 w 200"/>
                      <a:gd name="T13" fmla="*/ 0 h 148"/>
                      <a:gd name="T14" fmla="*/ 0 w 200"/>
                      <a:gd name="T15" fmla="*/ 12 h 148"/>
                      <a:gd name="T16" fmla="*/ 9 w 200"/>
                      <a:gd name="T17" fmla="*/ 34 h 148"/>
                      <a:gd name="T18" fmla="*/ 53 w 200"/>
                      <a:gd name="T19" fmla="*/ 44 h 148"/>
                      <a:gd name="T20" fmla="*/ 39 w 200"/>
                      <a:gd name="T21" fmla="*/ 87 h 148"/>
                      <a:gd name="T22" fmla="*/ 33 w 200"/>
                      <a:gd name="T23" fmla="*/ 126 h 148"/>
                      <a:gd name="T24" fmla="*/ 55 w 200"/>
                      <a:gd name="T25" fmla="*/ 148 h 148"/>
                      <a:gd name="T26" fmla="*/ 74 w 200"/>
                      <a:gd name="T27" fmla="*/ 140 h 148"/>
                      <a:gd name="T28" fmla="*/ 110 w 200"/>
                      <a:gd name="T29" fmla="*/ 136 h 148"/>
                      <a:gd name="T30" fmla="*/ 137 w 200"/>
                      <a:gd name="T31" fmla="*/ 114 h 148"/>
                      <a:gd name="T32" fmla="*/ 157 w 200"/>
                      <a:gd name="T33" fmla="*/ 67 h 148"/>
                      <a:gd name="T34" fmla="*/ 200 w 200"/>
                      <a:gd name="T35" fmla="*/ 38 h 148"/>
                      <a:gd name="T36" fmla="*/ 197 w 200"/>
                      <a:gd name="T37" fmla="*/ 24 h 148"/>
                      <a:gd name="T38" fmla="*/ 197 w 200"/>
                      <a:gd name="T39" fmla="*/ 24 h 1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148"/>
                      <a:gd name="T62" fmla="*/ 200 w 200"/>
                      <a:gd name="T63" fmla="*/ 148 h 1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148">
                        <a:moveTo>
                          <a:pt x="197" y="24"/>
                        </a:moveTo>
                        <a:lnTo>
                          <a:pt x="181" y="24"/>
                        </a:lnTo>
                        <a:lnTo>
                          <a:pt x="173" y="30"/>
                        </a:lnTo>
                        <a:lnTo>
                          <a:pt x="167" y="24"/>
                        </a:lnTo>
                        <a:lnTo>
                          <a:pt x="122" y="4"/>
                        </a:lnTo>
                        <a:lnTo>
                          <a:pt x="114" y="12"/>
                        </a:lnTo>
                        <a:lnTo>
                          <a:pt x="27" y="0"/>
                        </a:lnTo>
                        <a:lnTo>
                          <a:pt x="0" y="12"/>
                        </a:lnTo>
                        <a:lnTo>
                          <a:pt x="9" y="34"/>
                        </a:lnTo>
                        <a:lnTo>
                          <a:pt x="53" y="44"/>
                        </a:lnTo>
                        <a:lnTo>
                          <a:pt x="39" y="87"/>
                        </a:lnTo>
                        <a:lnTo>
                          <a:pt x="33" y="126"/>
                        </a:lnTo>
                        <a:lnTo>
                          <a:pt x="55" y="148"/>
                        </a:lnTo>
                        <a:lnTo>
                          <a:pt x="74" y="140"/>
                        </a:lnTo>
                        <a:lnTo>
                          <a:pt x="110" y="136"/>
                        </a:lnTo>
                        <a:lnTo>
                          <a:pt x="137" y="114"/>
                        </a:lnTo>
                        <a:lnTo>
                          <a:pt x="157" y="67"/>
                        </a:lnTo>
                        <a:lnTo>
                          <a:pt x="200" y="38"/>
                        </a:lnTo>
                        <a:lnTo>
                          <a:pt x="197" y="2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70" name="Freeform 216">
                    <a:extLst>
                      <a:ext uri="{FF2B5EF4-FFF2-40B4-BE49-F238E27FC236}">
                        <a16:creationId xmlns:a16="http://schemas.microsoft.com/office/drawing/2014/main" id="{4B2391CA-F642-4CB6-BA4B-C278CBE17B7D}"/>
                      </a:ext>
                    </a:extLst>
                  </p:cNvPr>
                  <p:cNvSpPr>
                    <a:spLocks/>
                  </p:cNvSpPr>
                  <p:nvPr/>
                </p:nvSpPr>
                <p:spPr bwMode="auto">
                  <a:xfrm>
                    <a:off x="2668" y="1610"/>
                    <a:ext cx="11" cy="14"/>
                  </a:xfrm>
                  <a:custGeom>
                    <a:avLst/>
                    <a:gdLst>
                      <a:gd name="T0" fmla="*/ 0 w 11"/>
                      <a:gd name="T1" fmla="*/ 0 h 14"/>
                      <a:gd name="T2" fmla="*/ 11 w 11"/>
                      <a:gd name="T3" fmla="*/ 14 h 14"/>
                      <a:gd name="T4" fmla="*/ 11 w 11"/>
                      <a:gd name="T5" fmla="*/ 6 h 14"/>
                      <a:gd name="T6" fmla="*/ 6 w 11"/>
                      <a:gd name="T7" fmla="*/ 0 h 14"/>
                      <a:gd name="T8" fmla="*/ 0 w 11"/>
                      <a:gd name="T9" fmla="*/ 0 h 14"/>
                      <a:gd name="T10" fmla="*/ 0 w 11"/>
                      <a:gd name="T11" fmla="*/ 0 h 14"/>
                      <a:gd name="T12" fmla="*/ 0 60000 65536"/>
                      <a:gd name="T13" fmla="*/ 0 60000 65536"/>
                      <a:gd name="T14" fmla="*/ 0 60000 65536"/>
                      <a:gd name="T15" fmla="*/ 0 60000 65536"/>
                      <a:gd name="T16" fmla="*/ 0 60000 65536"/>
                      <a:gd name="T17" fmla="*/ 0 60000 65536"/>
                      <a:gd name="T18" fmla="*/ 0 w 11"/>
                      <a:gd name="T19" fmla="*/ 0 h 14"/>
                      <a:gd name="T20" fmla="*/ 11 w 1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1" h="14">
                        <a:moveTo>
                          <a:pt x="0" y="0"/>
                        </a:moveTo>
                        <a:lnTo>
                          <a:pt x="11" y="14"/>
                        </a:lnTo>
                        <a:lnTo>
                          <a:pt x="11" y="6"/>
                        </a:lnTo>
                        <a:lnTo>
                          <a:pt x="6"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71" name="Freeform 217">
                    <a:extLst>
                      <a:ext uri="{FF2B5EF4-FFF2-40B4-BE49-F238E27FC236}">
                        <a16:creationId xmlns:a16="http://schemas.microsoft.com/office/drawing/2014/main" id="{75683D52-3DCE-439C-988D-05E64A3A4017}"/>
                      </a:ext>
                    </a:extLst>
                  </p:cNvPr>
                  <p:cNvSpPr>
                    <a:spLocks/>
                  </p:cNvSpPr>
                  <p:nvPr/>
                </p:nvSpPr>
                <p:spPr bwMode="auto">
                  <a:xfrm>
                    <a:off x="2317" y="1821"/>
                    <a:ext cx="8" cy="13"/>
                  </a:xfrm>
                  <a:custGeom>
                    <a:avLst/>
                    <a:gdLst>
                      <a:gd name="T0" fmla="*/ 8 w 8"/>
                      <a:gd name="T1" fmla="*/ 0 h 13"/>
                      <a:gd name="T2" fmla="*/ 0 w 8"/>
                      <a:gd name="T3" fmla="*/ 0 h 13"/>
                      <a:gd name="T4" fmla="*/ 2 w 8"/>
                      <a:gd name="T5" fmla="*/ 13 h 13"/>
                      <a:gd name="T6" fmla="*/ 8 w 8"/>
                      <a:gd name="T7" fmla="*/ 13 h 13"/>
                      <a:gd name="T8" fmla="*/ 8 w 8"/>
                      <a:gd name="T9" fmla="*/ 0 h 13"/>
                      <a:gd name="T10" fmla="*/ 8 w 8"/>
                      <a:gd name="T11" fmla="*/ 0 h 13"/>
                      <a:gd name="T12" fmla="*/ 0 60000 65536"/>
                      <a:gd name="T13" fmla="*/ 0 60000 65536"/>
                      <a:gd name="T14" fmla="*/ 0 60000 65536"/>
                      <a:gd name="T15" fmla="*/ 0 60000 65536"/>
                      <a:gd name="T16" fmla="*/ 0 60000 65536"/>
                      <a:gd name="T17" fmla="*/ 0 60000 65536"/>
                      <a:gd name="T18" fmla="*/ 0 w 8"/>
                      <a:gd name="T19" fmla="*/ 0 h 13"/>
                      <a:gd name="T20" fmla="*/ 8 w 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8" h="13">
                        <a:moveTo>
                          <a:pt x="8" y="0"/>
                        </a:moveTo>
                        <a:lnTo>
                          <a:pt x="0" y="0"/>
                        </a:lnTo>
                        <a:lnTo>
                          <a:pt x="2" y="13"/>
                        </a:lnTo>
                        <a:lnTo>
                          <a:pt x="8" y="13"/>
                        </a:lnTo>
                        <a:lnTo>
                          <a:pt x="8"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72" name="Freeform 218">
                    <a:extLst>
                      <a:ext uri="{FF2B5EF4-FFF2-40B4-BE49-F238E27FC236}">
                        <a16:creationId xmlns:a16="http://schemas.microsoft.com/office/drawing/2014/main" id="{A6AE651D-AC22-48AA-8446-D996940F192F}"/>
                      </a:ext>
                    </a:extLst>
                  </p:cNvPr>
                  <p:cNvSpPr>
                    <a:spLocks/>
                  </p:cNvSpPr>
                  <p:nvPr/>
                </p:nvSpPr>
                <p:spPr bwMode="auto">
                  <a:xfrm>
                    <a:off x="2337" y="1828"/>
                    <a:ext cx="15" cy="14"/>
                  </a:xfrm>
                  <a:custGeom>
                    <a:avLst/>
                    <a:gdLst>
                      <a:gd name="T0" fmla="*/ 4 w 15"/>
                      <a:gd name="T1" fmla="*/ 2 h 14"/>
                      <a:gd name="T2" fmla="*/ 0 w 15"/>
                      <a:gd name="T3" fmla="*/ 14 h 14"/>
                      <a:gd name="T4" fmla="*/ 15 w 15"/>
                      <a:gd name="T5" fmla="*/ 0 h 14"/>
                      <a:gd name="T6" fmla="*/ 4 w 15"/>
                      <a:gd name="T7" fmla="*/ 2 h 14"/>
                      <a:gd name="T8" fmla="*/ 4 w 15"/>
                      <a:gd name="T9" fmla="*/ 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4" y="2"/>
                        </a:moveTo>
                        <a:lnTo>
                          <a:pt x="0" y="14"/>
                        </a:lnTo>
                        <a:lnTo>
                          <a:pt x="15" y="0"/>
                        </a:lnTo>
                        <a:lnTo>
                          <a:pt x="4" y="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73" name="Freeform 219">
                    <a:extLst>
                      <a:ext uri="{FF2B5EF4-FFF2-40B4-BE49-F238E27FC236}">
                        <a16:creationId xmlns:a16="http://schemas.microsoft.com/office/drawing/2014/main" id="{B46450F2-7139-4FA6-A2ED-D94F8F498633}"/>
                      </a:ext>
                    </a:extLst>
                  </p:cNvPr>
                  <p:cNvSpPr>
                    <a:spLocks/>
                  </p:cNvSpPr>
                  <p:nvPr/>
                </p:nvSpPr>
                <p:spPr bwMode="auto">
                  <a:xfrm>
                    <a:off x="2380" y="1817"/>
                    <a:ext cx="16" cy="25"/>
                  </a:xfrm>
                  <a:custGeom>
                    <a:avLst/>
                    <a:gdLst>
                      <a:gd name="T0" fmla="*/ 10 w 16"/>
                      <a:gd name="T1" fmla="*/ 17 h 25"/>
                      <a:gd name="T2" fmla="*/ 16 w 16"/>
                      <a:gd name="T3" fmla="*/ 0 h 25"/>
                      <a:gd name="T4" fmla="*/ 0 w 16"/>
                      <a:gd name="T5" fmla="*/ 25 h 25"/>
                      <a:gd name="T6" fmla="*/ 10 w 16"/>
                      <a:gd name="T7" fmla="*/ 17 h 25"/>
                      <a:gd name="T8" fmla="*/ 10 w 16"/>
                      <a:gd name="T9" fmla="*/ 17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10" y="17"/>
                        </a:moveTo>
                        <a:lnTo>
                          <a:pt x="16" y="0"/>
                        </a:lnTo>
                        <a:lnTo>
                          <a:pt x="0" y="25"/>
                        </a:lnTo>
                        <a:lnTo>
                          <a:pt x="10" y="1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74" name="Freeform 220">
                    <a:extLst>
                      <a:ext uri="{FF2B5EF4-FFF2-40B4-BE49-F238E27FC236}">
                        <a16:creationId xmlns:a16="http://schemas.microsoft.com/office/drawing/2014/main" id="{84AE3E34-055C-4D02-92FC-D22FAE4D3030}"/>
                      </a:ext>
                    </a:extLst>
                  </p:cNvPr>
                  <p:cNvSpPr>
                    <a:spLocks/>
                  </p:cNvSpPr>
                  <p:nvPr/>
                </p:nvSpPr>
                <p:spPr bwMode="auto">
                  <a:xfrm>
                    <a:off x="2471" y="1569"/>
                    <a:ext cx="59" cy="96"/>
                  </a:xfrm>
                  <a:custGeom>
                    <a:avLst/>
                    <a:gdLst>
                      <a:gd name="T0" fmla="*/ 59 w 59"/>
                      <a:gd name="T1" fmla="*/ 12 h 96"/>
                      <a:gd name="T2" fmla="*/ 13 w 59"/>
                      <a:gd name="T3" fmla="*/ 0 h 96"/>
                      <a:gd name="T4" fmla="*/ 15 w 59"/>
                      <a:gd name="T5" fmla="*/ 29 h 96"/>
                      <a:gd name="T6" fmla="*/ 0 w 59"/>
                      <a:gd name="T7" fmla="*/ 59 h 96"/>
                      <a:gd name="T8" fmla="*/ 11 w 59"/>
                      <a:gd name="T9" fmla="*/ 96 h 96"/>
                      <a:gd name="T10" fmla="*/ 39 w 59"/>
                      <a:gd name="T11" fmla="*/ 94 h 96"/>
                      <a:gd name="T12" fmla="*/ 45 w 59"/>
                      <a:gd name="T13" fmla="*/ 55 h 96"/>
                      <a:gd name="T14" fmla="*/ 59 w 59"/>
                      <a:gd name="T15" fmla="*/ 12 h 96"/>
                      <a:gd name="T16" fmla="*/ 59 w 59"/>
                      <a:gd name="T17" fmla="*/ 12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96"/>
                      <a:gd name="T29" fmla="*/ 59 w 59"/>
                      <a:gd name="T30" fmla="*/ 96 h 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96">
                        <a:moveTo>
                          <a:pt x="59" y="12"/>
                        </a:moveTo>
                        <a:lnTo>
                          <a:pt x="13" y="0"/>
                        </a:lnTo>
                        <a:lnTo>
                          <a:pt x="15" y="29"/>
                        </a:lnTo>
                        <a:lnTo>
                          <a:pt x="0" y="59"/>
                        </a:lnTo>
                        <a:lnTo>
                          <a:pt x="11" y="96"/>
                        </a:lnTo>
                        <a:lnTo>
                          <a:pt x="39" y="94"/>
                        </a:lnTo>
                        <a:lnTo>
                          <a:pt x="45" y="55"/>
                        </a:lnTo>
                        <a:lnTo>
                          <a:pt x="59"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75" name="Freeform 221">
                    <a:extLst>
                      <a:ext uri="{FF2B5EF4-FFF2-40B4-BE49-F238E27FC236}">
                        <a16:creationId xmlns:a16="http://schemas.microsoft.com/office/drawing/2014/main" id="{F1EECDDC-F8A8-4EF3-BBE9-08708761E12C}"/>
                      </a:ext>
                    </a:extLst>
                  </p:cNvPr>
                  <p:cNvSpPr>
                    <a:spLocks/>
                  </p:cNvSpPr>
                  <p:nvPr/>
                </p:nvSpPr>
                <p:spPr bwMode="auto">
                  <a:xfrm>
                    <a:off x="2555" y="1398"/>
                    <a:ext cx="203" cy="163"/>
                  </a:xfrm>
                  <a:custGeom>
                    <a:avLst/>
                    <a:gdLst>
                      <a:gd name="T0" fmla="*/ 63 w 203"/>
                      <a:gd name="T1" fmla="*/ 35 h 163"/>
                      <a:gd name="T2" fmla="*/ 46 w 203"/>
                      <a:gd name="T3" fmla="*/ 27 h 163"/>
                      <a:gd name="T4" fmla="*/ 46 w 203"/>
                      <a:gd name="T5" fmla="*/ 51 h 163"/>
                      <a:gd name="T6" fmla="*/ 16 w 203"/>
                      <a:gd name="T7" fmla="*/ 47 h 163"/>
                      <a:gd name="T8" fmla="*/ 0 w 203"/>
                      <a:gd name="T9" fmla="*/ 57 h 163"/>
                      <a:gd name="T10" fmla="*/ 42 w 203"/>
                      <a:gd name="T11" fmla="*/ 80 h 163"/>
                      <a:gd name="T12" fmla="*/ 44 w 203"/>
                      <a:gd name="T13" fmla="*/ 143 h 163"/>
                      <a:gd name="T14" fmla="*/ 89 w 203"/>
                      <a:gd name="T15" fmla="*/ 163 h 163"/>
                      <a:gd name="T16" fmla="*/ 97 w 203"/>
                      <a:gd name="T17" fmla="*/ 159 h 163"/>
                      <a:gd name="T18" fmla="*/ 103 w 203"/>
                      <a:gd name="T19" fmla="*/ 163 h 163"/>
                      <a:gd name="T20" fmla="*/ 119 w 203"/>
                      <a:gd name="T21" fmla="*/ 163 h 163"/>
                      <a:gd name="T22" fmla="*/ 142 w 203"/>
                      <a:gd name="T23" fmla="*/ 145 h 163"/>
                      <a:gd name="T24" fmla="*/ 168 w 203"/>
                      <a:gd name="T25" fmla="*/ 157 h 163"/>
                      <a:gd name="T26" fmla="*/ 197 w 203"/>
                      <a:gd name="T27" fmla="*/ 137 h 163"/>
                      <a:gd name="T28" fmla="*/ 191 w 203"/>
                      <a:gd name="T29" fmla="*/ 100 h 163"/>
                      <a:gd name="T30" fmla="*/ 180 w 203"/>
                      <a:gd name="T31" fmla="*/ 90 h 163"/>
                      <a:gd name="T32" fmla="*/ 197 w 203"/>
                      <a:gd name="T33" fmla="*/ 68 h 163"/>
                      <a:gd name="T34" fmla="*/ 203 w 203"/>
                      <a:gd name="T35" fmla="*/ 39 h 163"/>
                      <a:gd name="T36" fmla="*/ 187 w 203"/>
                      <a:gd name="T37" fmla="*/ 33 h 163"/>
                      <a:gd name="T38" fmla="*/ 162 w 203"/>
                      <a:gd name="T39" fmla="*/ 33 h 163"/>
                      <a:gd name="T40" fmla="*/ 119 w 203"/>
                      <a:gd name="T41" fmla="*/ 0 h 163"/>
                      <a:gd name="T42" fmla="*/ 99 w 203"/>
                      <a:gd name="T43" fmla="*/ 5 h 163"/>
                      <a:gd name="T44" fmla="*/ 63 w 203"/>
                      <a:gd name="T45" fmla="*/ 35 h 163"/>
                      <a:gd name="T46" fmla="*/ 63 w 203"/>
                      <a:gd name="T47" fmla="*/ 35 h 1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3"/>
                      <a:gd name="T73" fmla="*/ 0 h 163"/>
                      <a:gd name="T74" fmla="*/ 203 w 203"/>
                      <a:gd name="T75" fmla="*/ 163 h 1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3" h="163">
                        <a:moveTo>
                          <a:pt x="63" y="35"/>
                        </a:moveTo>
                        <a:lnTo>
                          <a:pt x="46" y="27"/>
                        </a:lnTo>
                        <a:lnTo>
                          <a:pt x="46" y="51"/>
                        </a:lnTo>
                        <a:lnTo>
                          <a:pt x="16" y="47"/>
                        </a:lnTo>
                        <a:lnTo>
                          <a:pt x="0" y="57"/>
                        </a:lnTo>
                        <a:lnTo>
                          <a:pt x="42" y="80"/>
                        </a:lnTo>
                        <a:lnTo>
                          <a:pt x="44" y="143"/>
                        </a:lnTo>
                        <a:lnTo>
                          <a:pt x="89" y="163"/>
                        </a:lnTo>
                        <a:lnTo>
                          <a:pt x="97" y="159"/>
                        </a:lnTo>
                        <a:lnTo>
                          <a:pt x="103" y="163"/>
                        </a:lnTo>
                        <a:lnTo>
                          <a:pt x="119" y="163"/>
                        </a:lnTo>
                        <a:lnTo>
                          <a:pt x="142" y="145"/>
                        </a:lnTo>
                        <a:lnTo>
                          <a:pt x="168" y="157"/>
                        </a:lnTo>
                        <a:lnTo>
                          <a:pt x="197" y="137"/>
                        </a:lnTo>
                        <a:lnTo>
                          <a:pt x="191" y="100"/>
                        </a:lnTo>
                        <a:lnTo>
                          <a:pt x="180" y="90"/>
                        </a:lnTo>
                        <a:lnTo>
                          <a:pt x="197" y="68"/>
                        </a:lnTo>
                        <a:lnTo>
                          <a:pt x="203" y="39"/>
                        </a:lnTo>
                        <a:lnTo>
                          <a:pt x="187" y="33"/>
                        </a:lnTo>
                        <a:lnTo>
                          <a:pt x="162" y="33"/>
                        </a:lnTo>
                        <a:lnTo>
                          <a:pt x="119" y="0"/>
                        </a:lnTo>
                        <a:lnTo>
                          <a:pt x="99" y="5"/>
                        </a:lnTo>
                        <a:lnTo>
                          <a:pt x="63" y="35"/>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76" name="Freeform 222">
                    <a:extLst>
                      <a:ext uri="{FF2B5EF4-FFF2-40B4-BE49-F238E27FC236}">
                        <a16:creationId xmlns:a16="http://schemas.microsoft.com/office/drawing/2014/main" id="{B47E9A98-6CE3-4598-BDE6-93075AED81F0}"/>
                      </a:ext>
                    </a:extLst>
                  </p:cNvPr>
                  <p:cNvSpPr>
                    <a:spLocks/>
                  </p:cNvSpPr>
                  <p:nvPr/>
                </p:nvSpPr>
                <p:spPr bwMode="auto">
                  <a:xfrm>
                    <a:off x="2764" y="1549"/>
                    <a:ext cx="12" cy="28"/>
                  </a:xfrm>
                  <a:custGeom>
                    <a:avLst/>
                    <a:gdLst>
                      <a:gd name="T0" fmla="*/ 12 w 12"/>
                      <a:gd name="T1" fmla="*/ 0 h 28"/>
                      <a:gd name="T2" fmla="*/ 0 w 12"/>
                      <a:gd name="T3" fmla="*/ 12 h 28"/>
                      <a:gd name="T4" fmla="*/ 4 w 12"/>
                      <a:gd name="T5" fmla="*/ 28 h 28"/>
                      <a:gd name="T6" fmla="*/ 12 w 12"/>
                      <a:gd name="T7" fmla="*/ 28 h 28"/>
                      <a:gd name="T8" fmla="*/ 12 w 12"/>
                      <a:gd name="T9" fmla="*/ 0 h 28"/>
                      <a:gd name="T10" fmla="*/ 12 w 12"/>
                      <a:gd name="T11" fmla="*/ 0 h 28"/>
                      <a:gd name="T12" fmla="*/ 0 60000 65536"/>
                      <a:gd name="T13" fmla="*/ 0 60000 65536"/>
                      <a:gd name="T14" fmla="*/ 0 60000 65536"/>
                      <a:gd name="T15" fmla="*/ 0 60000 65536"/>
                      <a:gd name="T16" fmla="*/ 0 60000 65536"/>
                      <a:gd name="T17" fmla="*/ 0 60000 65536"/>
                      <a:gd name="T18" fmla="*/ 0 w 12"/>
                      <a:gd name="T19" fmla="*/ 0 h 28"/>
                      <a:gd name="T20" fmla="*/ 12 w 12"/>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2" h="28">
                        <a:moveTo>
                          <a:pt x="12" y="0"/>
                        </a:moveTo>
                        <a:lnTo>
                          <a:pt x="0" y="12"/>
                        </a:lnTo>
                        <a:lnTo>
                          <a:pt x="4" y="28"/>
                        </a:lnTo>
                        <a:lnTo>
                          <a:pt x="12" y="28"/>
                        </a:lnTo>
                        <a:lnTo>
                          <a:pt x="1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77" name="Freeform 223">
                    <a:extLst>
                      <a:ext uri="{FF2B5EF4-FFF2-40B4-BE49-F238E27FC236}">
                        <a16:creationId xmlns:a16="http://schemas.microsoft.com/office/drawing/2014/main" id="{D7C9D929-5AE6-4DCB-B10B-D6C0B0463AC3}"/>
                      </a:ext>
                    </a:extLst>
                  </p:cNvPr>
                  <p:cNvSpPr>
                    <a:spLocks/>
                  </p:cNvSpPr>
                  <p:nvPr/>
                </p:nvSpPr>
                <p:spPr bwMode="auto">
                  <a:xfrm>
                    <a:off x="2528" y="1252"/>
                    <a:ext cx="130" cy="169"/>
                  </a:xfrm>
                  <a:custGeom>
                    <a:avLst/>
                    <a:gdLst>
                      <a:gd name="T0" fmla="*/ 6 w 130"/>
                      <a:gd name="T1" fmla="*/ 0 h 169"/>
                      <a:gd name="T2" fmla="*/ 6 w 130"/>
                      <a:gd name="T3" fmla="*/ 6 h 169"/>
                      <a:gd name="T4" fmla="*/ 0 w 130"/>
                      <a:gd name="T5" fmla="*/ 18 h 169"/>
                      <a:gd name="T6" fmla="*/ 12 w 130"/>
                      <a:gd name="T7" fmla="*/ 29 h 169"/>
                      <a:gd name="T8" fmla="*/ 6 w 130"/>
                      <a:gd name="T9" fmla="*/ 51 h 169"/>
                      <a:gd name="T10" fmla="*/ 12 w 130"/>
                      <a:gd name="T11" fmla="*/ 61 h 169"/>
                      <a:gd name="T12" fmla="*/ 29 w 130"/>
                      <a:gd name="T13" fmla="*/ 57 h 169"/>
                      <a:gd name="T14" fmla="*/ 29 w 130"/>
                      <a:gd name="T15" fmla="*/ 79 h 169"/>
                      <a:gd name="T16" fmla="*/ 51 w 130"/>
                      <a:gd name="T17" fmla="*/ 85 h 169"/>
                      <a:gd name="T18" fmla="*/ 51 w 130"/>
                      <a:gd name="T19" fmla="*/ 96 h 169"/>
                      <a:gd name="T20" fmla="*/ 29 w 130"/>
                      <a:gd name="T21" fmla="*/ 112 h 169"/>
                      <a:gd name="T22" fmla="*/ 29 w 130"/>
                      <a:gd name="T23" fmla="*/ 134 h 169"/>
                      <a:gd name="T24" fmla="*/ 57 w 130"/>
                      <a:gd name="T25" fmla="*/ 140 h 169"/>
                      <a:gd name="T26" fmla="*/ 19 w 130"/>
                      <a:gd name="T27" fmla="*/ 153 h 169"/>
                      <a:gd name="T28" fmla="*/ 12 w 130"/>
                      <a:gd name="T29" fmla="*/ 169 h 169"/>
                      <a:gd name="T30" fmla="*/ 57 w 130"/>
                      <a:gd name="T31" fmla="*/ 157 h 169"/>
                      <a:gd name="T32" fmla="*/ 102 w 130"/>
                      <a:gd name="T33" fmla="*/ 157 h 169"/>
                      <a:gd name="T34" fmla="*/ 112 w 130"/>
                      <a:gd name="T35" fmla="*/ 146 h 169"/>
                      <a:gd name="T36" fmla="*/ 106 w 130"/>
                      <a:gd name="T37" fmla="*/ 134 h 169"/>
                      <a:gd name="T38" fmla="*/ 124 w 130"/>
                      <a:gd name="T39" fmla="*/ 128 h 169"/>
                      <a:gd name="T40" fmla="*/ 130 w 130"/>
                      <a:gd name="T41" fmla="*/ 118 h 169"/>
                      <a:gd name="T42" fmla="*/ 112 w 130"/>
                      <a:gd name="T43" fmla="*/ 112 h 169"/>
                      <a:gd name="T44" fmla="*/ 96 w 130"/>
                      <a:gd name="T45" fmla="*/ 118 h 169"/>
                      <a:gd name="T46" fmla="*/ 102 w 130"/>
                      <a:gd name="T47" fmla="*/ 108 h 169"/>
                      <a:gd name="T48" fmla="*/ 79 w 130"/>
                      <a:gd name="T49" fmla="*/ 79 h 169"/>
                      <a:gd name="T50" fmla="*/ 79 w 130"/>
                      <a:gd name="T51" fmla="*/ 67 h 169"/>
                      <a:gd name="T52" fmla="*/ 63 w 130"/>
                      <a:gd name="T53" fmla="*/ 51 h 169"/>
                      <a:gd name="T54" fmla="*/ 45 w 130"/>
                      <a:gd name="T55" fmla="*/ 45 h 169"/>
                      <a:gd name="T56" fmla="*/ 63 w 130"/>
                      <a:gd name="T57" fmla="*/ 41 h 169"/>
                      <a:gd name="T58" fmla="*/ 67 w 130"/>
                      <a:gd name="T59" fmla="*/ 29 h 169"/>
                      <a:gd name="T60" fmla="*/ 35 w 130"/>
                      <a:gd name="T61" fmla="*/ 29 h 169"/>
                      <a:gd name="T62" fmla="*/ 23 w 130"/>
                      <a:gd name="T63" fmla="*/ 18 h 169"/>
                      <a:gd name="T64" fmla="*/ 35 w 130"/>
                      <a:gd name="T65" fmla="*/ 12 h 169"/>
                      <a:gd name="T66" fmla="*/ 6 w 130"/>
                      <a:gd name="T67" fmla="*/ 0 h 169"/>
                      <a:gd name="T68" fmla="*/ 6 w 130"/>
                      <a:gd name="T69" fmla="*/ 0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0"/>
                      <a:gd name="T106" fmla="*/ 0 h 169"/>
                      <a:gd name="T107" fmla="*/ 130 w 130"/>
                      <a:gd name="T108" fmla="*/ 169 h 1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0" h="169">
                        <a:moveTo>
                          <a:pt x="6" y="0"/>
                        </a:moveTo>
                        <a:lnTo>
                          <a:pt x="6" y="6"/>
                        </a:lnTo>
                        <a:lnTo>
                          <a:pt x="0" y="18"/>
                        </a:lnTo>
                        <a:lnTo>
                          <a:pt x="12" y="29"/>
                        </a:lnTo>
                        <a:lnTo>
                          <a:pt x="6" y="51"/>
                        </a:lnTo>
                        <a:lnTo>
                          <a:pt x="12" y="61"/>
                        </a:lnTo>
                        <a:lnTo>
                          <a:pt x="29" y="57"/>
                        </a:lnTo>
                        <a:lnTo>
                          <a:pt x="29" y="79"/>
                        </a:lnTo>
                        <a:lnTo>
                          <a:pt x="51" y="85"/>
                        </a:lnTo>
                        <a:lnTo>
                          <a:pt x="51" y="96"/>
                        </a:lnTo>
                        <a:lnTo>
                          <a:pt x="29" y="112"/>
                        </a:lnTo>
                        <a:lnTo>
                          <a:pt x="29" y="134"/>
                        </a:lnTo>
                        <a:lnTo>
                          <a:pt x="57" y="140"/>
                        </a:lnTo>
                        <a:lnTo>
                          <a:pt x="19" y="153"/>
                        </a:lnTo>
                        <a:lnTo>
                          <a:pt x="12" y="169"/>
                        </a:lnTo>
                        <a:lnTo>
                          <a:pt x="57" y="157"/>
                        </a:lnTo>
                        <a:lnTo>
                          <a:pt x="102" y="157"/>
                        </a:lnTo>
                        <a:lnTo>
                          <a:pt x="112" y="146"/>
                        </a:lnTo>
                        <a:lnTo>
                          <a:pt x="106" y="134"/>
                        </a:lnTo>
                        <a:lnTo>
                          <a:pt x="124" y="128"/>
                        </a:lnTo>
                        <a:lnTo>
                          <a:pt x="130" y="118"/>
                        </a:lnTo>
                        <a:lnTo>
                          <a:pt x="112" y="112"/>
                        </a:lnTo>
                        <a:lnTo>
                          <a:pt x="96" y="118"/>
                        </a:lnTo>
                        <a:lnTo>
                          <a:pt x="102" y="108"/>
                        </a:lnTo>
                        <a:lnTo>
                          <a:pt x="79" y="79"/>
                        </a:lnTo>
                        <a:lnTo>
                          <a:pt x="79" y="67"/>
                        </a:lnTo>
                        <a:lnTo>
                          <a:pt x="63" y="51"/>
                        </a:lnTo>
                        <a:lnTo>
                          <a:pt x="45" y="45"/>
                        </a:lnTo>
                        <a:lnTo>
                          <a:pt x="63" y="41"/>
                        </a:lnTo>
                        <a:lnTo>
                          <a:pt x="67" y="29"/>
                        </a:lnTo>
                        <a:lnTo>
                          <a:pt x="35" y="29"/>
                        </a:lnTo>
                        <a:lnTo>
                          <a:pt x="23" y="18"/>
                        </a:lnTo>
                        <a:lnTo>
                          <a:pt x="35" y="12"/>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78" name="Freeform 224">
                    <a:extLst>
                      <a:ext uri="{FF2B5EF4-FFF2-40B4-BE49-F238E27FC236}">
                        <a16:creationId xmlns:a16="http://schemas.microsoft.com/office/drawing/2014/main" id="{3E6F03CD-9EC2-4B8E-A693-D1FD4E8FC4C9}"/>
                      </a:ext>
                    </a:extLst>
                  </p:cNvPr>
                  <p:cNvSpPr>
                    <a:spLocks/>
                  </p:cNvSpPr>
                  <p:nvPr/>
                </p:nvSpPr>
                <p:spPr bwMode="auto">
                  <a:xfrm>
                    <a:off x="2518" y="1325"/>
                    <a:ext cx="22" cy="29"/>
                  </a:xfrm>
                  <a:custGeom>
                    <a:avLst/>
                    <a:gdLst>
                      <a:gd name="T0" fmla="*/ 10 w 22"/>
                      <a:gd name="T1" fmla="*/ 0 h 29"/>
                      <a:gd name="T2" fmla="*/ 0 w 22"/>
                      <a:gd name="T3" fmla="*/ 17 h 29"/>
                      <a:gd name="T4" fmla="*/ 22 w 22"/>
                      <a:gd name="T5" fmla="*/ 29 h 29"/>
                      <a:gd name="T6" fmla="*/ 22 w 22"/>
                      <a:gd name="T7" fmla="*/ 6 h 29"/>
                      <a:gd name="T8" fmla="*/ 10 w 22"/>
                      <a:gd name="T9" fmla="*/ 0 h 29"/>
                      <a:gd name="T10" fmla="*/ 10 w 22"/>
                      <a:gd name="T11" fmla="*/ 0 h 29"/>
                      <a:gd name="T12" fmla="*/ 0 60000 65536"/>
                      <a:gd name="T13" fmla="*/ 0 60000 65536"/>
                      <a:gd name="T14" fmla="*/ 0 60000 65536"/>
                      <a:gd name="T15" fmla="*/ 0 60000 65536"/>
                      <a:gd name="T16" fmla="*/ 0 60000 65536"/>
                      <a:gd name="T17" fmla="*/ 0 60000 65536"/>
                      <a:gd name="T18" fmla="*/ 0 w 22"/>
                      <a:gd name="T19" fmla="*/ 0 h 29"/>
                      <a:gd name="T20" fmla="*/ 22 w 2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2" h="29">
                        <a:moveTo>
                          <a:pt x="10" y="0"/>
                        </a:moveTo>
                        <a:lnTo>
                          <a:pt x="0" y="17"/>
                        </a:lnTo>
                        <a:lnTo>
                          <a:pt x="22" y="29"/>
                        </a:lnTo>
                        <a:lnTo>
                          <a:pt x="22" y="6"/>
                        </a:lnTo>
                        <a:lnTo>
                          <a:pt x="1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79" name="Freeform 225">
                    <a:extLst>
                      <a:ext uri="{FF2B5EF4-FFF2-40B4-BE49-F238E27FC236}">
                        <a16:creationId xmlns:a16="http://schemas.microsoft.com/office/drawing/2014/main" id="{86944A88-95EE-476F-9546-2F4816660EDE}"/>
                      </a:ext>
                    </a:extLst>
                  </p:cNvPr>
                  <p:cNvSpPr>
                    <a:spLocks/>
                  </p:cNvSpPr>
                  <p:nvPr/>
                </p:nvSpPr>
                <p:spPr bwMode="auto">
                  <a:xfrm>
                    <a:off x="2467" y="1309"/>
                    <a:ext cx="73" cy="83"/>
                  </a:xfrm>
                  <a:custGeom>
                    <a:avLst/>
                    <a:gdLst>
                      <a:gd name="T0" fmla="*/ 6 w 73"/>
                      <a:gd name="T1" fmla="*/ 39 h 83"/>
                      <a:gd name="T2" fmla="*/ 19 w 73"/>
                      <a:gd name="T3" fmla="*/ 51 h 83"/>
                      <a:gd name="T4" fmla="*/ 0 w 73"/>
                      <a:gd name="T5" fmla="*/ 71 h 83"/>
                      <a:gd name="T6" fmla="*/ 12 w 73"/>
                      <a:gd name="T7" fmla="*/ 83 h 83"/>
                      <a:gd name="T8" fmla="*/ 41 w 73"/>
                      <a:gd name="T9" fmla="*/ 83 h 83"/>
                      <a:gd name="T10" fmla="*/ 73 w 73"/>
                      <a:gd name="T11" fmla="*/ 55 h 83"/>
                      <a:gd name="T12" fmla="*/ 73 w 73"/>
                      <a:gd name="T13" fmla="*/ 45 h 83"/>
                      <a:gd name="T14" fmla="*/ 51 w 73"/>
                      <a:gd name="T15" fmla="*/ 33 h 83"/>
                      <a:gd name="T16" fmla="*/ 61 w 73"/>
                      <a:gd name="T17" fmla="*/ 16 h 83"/>
                      <a:gd name="T18" fmla="*/ 57 w 73"/>
                      <a:gd name="T19" fmla="*/ 0 h 83"/>
                      <a:gd name="T20" fmla="*/ 41 w 73"/>
                      <a:gd name="T21" fmla="*/ 10 h 83"/>
                      <a:gd name="T22" fmla="*/ 35 w 73"/>
                      <a:gd name="T23" fmla="*/ 28 h 83"/>
                      <a:gd name="T24" fmla="*/ 12 w 73"/>
                      <a:gd name="T25" fmla="*/ 28 h 83"/>
                      <a:gd name="T26" fmla="*/ 6 w 73"/>
                      <a:gd name="T27" fmla="*/ 39 h 83"/>
                      <a:gd name="T28" fmla="*/ 6 w 73"/>
                      <a:gd name="T29" fmla="*/ 39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3"/>
                      <a:gd name="T47" fmla="*/ 73 w 73"/>
                      <a:gd name="T48" fmla="*/ 83 h 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3">
                        <a:moveTo>
                          <a:pt x="6" y="39"/>
                        </a:moveTo>
                        <a:lnTo>
                          <a:pt x="19" y="51"/>
                        </a:lnTo>
                        <a:lnTo>
                          <a:pt x="0" y="71"/>
                        </a:lnTo>
                        <a:lnTo>
                          <a:pt x="12" y="83"/>
                        </a:lnTo>
                        <a:lnTo>
                          <a:pt x="41" y="83"/>
                        </a:lnTo>
                        <a:lnTo>
                          <a:pt x="73" y="55"/>
                        </a:lnTo>
                        <a:lnTo>
                          <a:pt x="73" y="45"/>
                        </a:lnTo>
                        <a:lnTo>
                          <a:pt x="51" y="33"/>
                        </a:lnTo>
                        <a:lnTo>
                          <a:pt x="61" y="16"/>
                        </a:lnTo>
                        <a:lnTo>
                          <a:pt x="57" y="0"/>
                        </a:lnTo>
                        <a:lnTo>
                          <a:pt x="41" y="10"/>
                        </a:lnTo>
                        <a:lnTo>
                          <a:pt x="35" y="28"/>
                        </a:lnTo>
                        <a:lnTo>
                          <a:pt x="12" y="28"/>
                        </a:lnTo>
                        <a:lnTo>
                          <a:pt x="6" y="3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0" name="Freeform 226">
                    <a:extLst>
                      <a:ext uri="{FF2B5EF4-FFF2-40B4-BE49-F238E27FC236}">
                        <a16:creationId xmlns:a16="http://schemas.microsoft.com/office/drawing/2014/main" id="{C233763E-50F6-4332-97ED-85F994B0CE3D}"/>
                      </a:ext>
                    </a:extLst>
                  </p:cNvPr>
                  <p:cNvSpPr>
                    <a:spLocks/>
                  </p:cNvSpPr>
                  <p:nvPr/>
                </p:nvSpPr>
                <p:spPr bwMode="auto">
                  <a:xfrm>
                    <a:off x="2729" y="1319"/>
                    <a:ext cx="134" cy="147"/>
                  </a:xfrm>
                  <a:custGeom>
                    <a:avLst/>
                    <a:gdLst>
                      <a:gd name="T0" fmla="*/ 84 w 134"/>
                      <a:gd name="T1" fmla="*/ 23 h 147"/>
                      <a:gd name="T2" fmla="*/ 73 w 134"/>
                      <a:gd name="T3" fmla="*/ 29 h 147"/>
                      <a:gd name="T4" fmla="*/ 45 w 134"/>
                      <a:gd name="T5" fmla="*/ 18 h 147"/>
                      <a:gd name="T6" fmla="*/ 39 w 134"/>
                      <a:gd name="T7" fmla="*/ 0 h 147"/>
                      <a:gd name="T8" fmla="*/ 29 w 134"/>
                      <a:gd name="T9" fmla="*/ 6 h 147"/>
                      <a:gd name="T10" fmla="*/ 23 w 134"/>
                      <a:gd name="T11" fmla="*/ 18 h 147"/>
                      <a:gd name="T12" fmla="*/ 29 w 134"/>
                      <a:gd name="T13" fmla="*/ 29 h 147"/>
                      <a:gd name="T14" fmla="*/ 17 w 134"/>
                      <a:gd name="T15" fmla="*/ 35 h 147"/>
                      <a:gd name="T16" fmla="*/ 6 w 134"/>
                      <a:gd name="T17" fmla="*/ 57 h 147"/>
                      <a:gd name="T18" fmla="*/ 6 w 134"/>
                      <a:gd name="T19" fmla="*/ 67 h 147"/>
                      <a:gd name="T20" fmla="*/ 0 w 134"/>
                      <a:gd name="T21" fmla="*/ 79 h 147"/>
                      <a:gd name="T22" fmla="*/ 13 w 134"/>
                      <a:gd name="T23" fmla="*/ 102 h 147"/>
                      <a:gd name="T24" fmla="*/ 13 w 134"/>
                      <a:gd name="T25" fmla="*/ 112 h 147"/>
                      <a:gd name="T26" fmla="*/ 29 w 134"/>
                      <a:gd name="T27" fmla="*/ 118 h 147"/>
                      <a:gd name="T28" fmla="*/ 23 w 134"/>
                      <a:gd name="T29" fmla="*/ 147 h 147"/>
                      <a:gd name="T30" fmla="*/ 106 w 134"/>
                      <a:gd name="T31" fmla="*/ 147 h 147"/>
                      <a:gd name="T32" fmla="*/ 112 w 134"/>
                      <a:gd name="T33" fmla="*/ 124 h 147"/>
                      <a:gd name="T34" fmla="*/ 96 w 134"/>
                      <a:gd name="T35" fmla="*/ 96 h 147"/>
                      <a:gd name="T36" fmla="*/ 134 w 134"/>
                      <a:gd name="T37" fmla="*/ 73 h 147"/>
                      <a:gd name="T38" fmla="*/ 106 w 134"/>
                      <a:gd name="T39" fmla="*/ 23 h 147"/>
                      <a:gd name="T40" fmla="*/ 84 w 134"/>
                      <a:gd name="T41" fmla="*/ 23 h 147"/>
                      <a:gd name="T42" fmla="*/ 84 w 134"/>
                      <a:gd name="T43" fmla="*/ 23 h 1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4"/>
                      <a:gd name="T67" fmla="*/ 0 h 147"/>
                      <a:gd name="T68" fmla="*/ 134 w 134"/>
                      <a:gd name="T69" fmla="*/ 147 h 1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4" h="147">
                        <a:moveTo>
                          <a:pt x="84" y="23"/>
                        </a:moveTo>
                        <a:lnTo>
                          <a:pt x="73" y="29"/>
                        </a:lnTo>
                        <a:lnTo>
                          <a:pt x="45" y="18"/>
                        </a:lnTo>
                        <a:lnTo>
                          <a:pt x="39" y="0"/>
                        </a:lnTo>
                        <a:lnTo>
                          <a:pt x="29" y="6"/>
                        </a:lnTo>
                        <a:lnTo>
                          <a:pt x="23" y="18"/>
                        </a:lnTo>
                        <a:lnTo>
                          <a:pt x="29" y="29"/>
                        </a:lnTo>
                        <a:lnTo>
                          <a:pt x="17" y="35"/>
                        </a:lnTo>
                        <a:lnTo>
                          <a:pt x="6" y="57"/>
                        </a:lnTo>
                        <a:lnTo>
                          <a:pt x="6" y="67"/>
                        </a:lnTo>
                        <a:lnTo>
                          <a:pt x="0" y="79"/>
                        </a:lnTo>
                        <a:lnTo>
                          <a:pt x="13" y="102"/>
                        </a:lnTo>
                        <a:lnTo>
                          <a:pt x="13" y="112"/>
                        </a:lnTo>
                        <a:lnTo>
                          <a:pt x="29" y="118"/>
                        </a:lnTo>
                        <a:lnTo>
                          <a:pt x="23" y="147"/>
                        </a:lnTo>
                        <a:lnTo>
                          <a:pt x="106" y="147"/>
                        </a:lnTo>
                        <a:lnTo>
                          <a:pt x="112" y="124"/>
                        </a:lnTo>
                        <a:lnTo>
                          <a:pt x="96" y="96"/>
                        </a:lnTo>
                        <a:lnTo>
                          <a:pt x="134" y="73"/>
                        </a:lnTo>
                        <a:lnTo>
                          <a:pt x="106" y="23"/>
                        </a:lnTo>
                        <a:lnTo>
                          <a:pt x="84" y="23"/>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1" name="Freeform 227">
                    <a:extLst>
                      <a:ext uri="{FF2B5EF4-FFF2-40B4-BE49-F238E27FC236}">
                        <a16:creationId xmlns:a16="http://schemas.microsoft.com/office/drawing/2014/main" id="{E251F6EF-B9BE-4BDF-89E3-35ABC4873E4A}"/>
                      </a:ext>
                    </a:extLst>
                  </p:cNvPr>
                  <p:cNvSpPr>
                    <a:spLocks/>
                  </p:cNvSpPr>
                  <p:nvPr/>
                </p:nvSpPr>
                <p:spPr bwMode="auto">
                  <a:xfrm>
                    <a:off x="2691" y="1354"/>
                    <a:ext cx="55" cy="44"/>
                  </a:xfrm>
                  <a:custGeom>
                    <a:avLst/>
                    <a:gdLst>
                      <a:gd name="T0" fmla="*/ 55 w 55"/>
                      <a:gd name="T1" fmla="*/ 0 h 44"/>
                      <a:gd name="T2" fmla="*/ 32 w 55"/>
                      <a:gd name="T3" fmla="*/ 0 h 44"/>
                      <a:gd name="T4" fmla="*/ 16 w 55"/>
                      <a:gd name="T5" fmla="*/ 6 h 44"/>
                      <a:gd name="T6" fmla="*/ 22 w 55"/>
                      <a:gd name="T7" fmla="*/ 16 h 44"/>
                      <a:gd name="T8" fmla="*/ 6 w 55"/>
                      <a:gd name="T9" fmla="*/ 16 h 44"/>
                      <a:gd name="T10" fmla="*/ 0 w 55"/>
                      <a:gd name="T11" fmla="*/ 38 h 44"/>
                      <a:gd name="T12" fmla="*/ 38 w 55"/>
                      <a:gd name="T13" fmla="*/ 44 h 44"/>
                      <a:gd name="T14" fmla="*/ 44 w 55"/>
                      <a:gd name="T15" fmla="*/ 32 h 44"/>
                      <a:gd name="T16" fmla="*/ 44 w 55"/>
                      <a:gd name="T17" fmla="*/ 22 h 44"/>
                      <a:gd name="T18" fmla="*/ 55 w 55"/>
                      <a:gd name="T19" fmla="*/ 0 h 44"/>
                      <a:gd name="T20" fmla="*/ 55 w 55"/>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44"/>
                      <a:gd name="T35" fmla="*/ 55 w 55"/>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44">
                        <a:moveTo>
                          <a:pt x="55" y="0"/>
                        </a:moveTo>
                        <a:lnTo>
                          <a:pt x="32" y="0"/>
                        </a:lnTo>
                        <a:lnTo>
                          <a:pt x="16" y="6"/>
                        </a:lnTo>
                        <a:lnTo>
                          <a:pt x="22" y="16"/>
                        </a:lnTo>
                        <a:lnTo>
                          <a:pt x="6" y="16"/>
                        </a:lnTo>
                        <a:lnTo>
                          <a:pt x="0" y="38"/>
                        </a:lnTo>
                        <a:lnTo>
                          <a:pt x="38" y="44"/>
                        </a:lnTo>
                        <a:lnTo>
                          <a:pt x="44" y="32"/>
                        </a:lnTo>
                        <a:lnTo>
                          <a:pt x="44" y="22"/>
                        </a:lnTo>
                        <a:lnTo>
                          <a:pt x="55"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2" name="Freeform 228">
                    <a:extLst>
                      <a:ext uri="{FF2B5EF4-FFF2-40B4-BE49-F238E27FC236}">
                        <a16:creationId xmlns:a16="http://schemas.microsoft.com/office/drawing/2014/main" id="{43D05318-F87A-4374-8D3E-02CC27C3F764}"/>
                      </a:ext>
                    </a:extLst>
                  </p:cNvPr>
                  <p:cNvSpPr>
                    <a:spLocks/>
                  </p:cNvSpPr>
                  <p:nvPr/>
                </p:nvSpPr>
                <p:spPr bwMode="auto">
                  <a:xfrm>
                    <a:off x="2674" y="1392"/>
                    <a:ext cx="61" cy="39"/>
                  </a:xfrm>
                  <a:custGeom>
                    <a:avLst/>
                    <a:gdLst>
                      <a:gd name="T0" fmla="*/ 17 w 61"/>
                      <a:gd name="T1" fmla="*/ 0 h 39"/>
                      <a:gd name="T2" fmla="*/ 0 w 61"/>
                      <a:gd name="T3" fmla="*/ 6 h 39"/>
                      <a:gd name="T4" fmla="*/ 43 w 61"/>
                      <a:gd name="T5" fmla="*/ 39 h 39"/>
                      <a:gd name="T6" fmla="*/ 43 w 61"/>
                      <a:gd name="T7" fmla="*/ 29 h 39"/>
                      <a:gd name="T8" fmla="*/ 61 w 61"/>
                      <a:gd name="T9" fmla="*/ 17 h 39"/>
                      <a:gd name="T10" fmla="*/ 55 w 61"/>
                      <a:gd name="T11" fmla="*/ 6 h 39"/>
                      <a:gd name="T12" fmla="*/ 17 w 61"/>
                      <a:gd name="T13" fmla="*/ 0 h 39"/>
                      <a:gd name="T14" fmla="*/ 17 w 61"/>
                      <a:gd name="T15" fmla="*/ 0 h 39"/>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39"/>
                      <a:gd name="T26" fmla="*/ 61 w 61"/>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39">
                        <a:moveTo>
                          <a:pt x="17" y="0"/>
                        </a:moveTo>
                        <a:lnTo>
                          <a:pt x="0" y="6"/>
                        </a:lnTo>
                        <a:lnTo>
                          <a:pt x="43" y="39"/>
                        </a:lnTo>
                        <a:lnTo>
                          <a:pt x="43" y="29"/>
                        </a:lnTo>
                        <a:lnTo>
                          <a:pt x="61" y="17"/>
                        </a:lnTo>
                        <a:lnTo>
                          <a:pt x="55" y="6"/>
                        </a:lnTo>
                        <a:lnTo>
                          <a:pt x="1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3" name="Freeform 229">
                    <a:extLst>
                      <a:ext uri="{FF2B5EF4-FFF2-40B4-BE49-F238E27FC236}">
                        <a16:creationId xmlns:a16="http://schemas.microsoft.com/office/drawing/2014/main" id="{99AC2E0E-D7C2-4FBC-A120-9D3A255051D3}"/>
                      </a:ext>
                    </a:extLst>
                  </p:cNvPr>
                  <p:cNvSpPr>
                    <a:spLocks/>
                  </p:cNvSpPr>
                  <p:nvPr/>
                </p:nvSpPr>
                <p:spPr bwMode="auto">
                  <a:xfrm>
                    <a:off x="2717" y="1409"/>
                    <a:ext cx="25" cy="22"/>
                  </a:xfrm>
                  <a:custGeom>
                    <a:avLst/>
                    <a:gdLst>
                      <a:gd name="T0" fmla="*/ 0 w 25"/>
                      <a:gd name="T1" fmla="*/ 12 h 22"/>
                      <a:gd name="T2" fmla="*/ 0 w 25"/>
                      <a:gd name="T3" fmla="*/ 22 h 22"/>
                      <a:gd name="T4" fmla="*/ 25 w 25"/>
                      <a:gd name="T5" fmla="*/ 22 h 22"/>
                      <a:gd name="T6" fmla="*/ 25 w 25"/>
                      <a:gd name="T7" fmla="*/ 12 h 22"/>
                      <a:gd name="T8" fmla="*/ 18 w 25"/>
                      <a:gd name="T9" fmla="*/ 0 h 22"/>
                      <a:gd name="T10" fmla="*/ 0 w 25"/>
                      <a:gd name="T11" fmla="*/ 12 h 22"/>
                      <a:gd name="T12" fmla="*/ 0 w 25"/>
                      <a:gd name="T13" fmla="*/ 12 h 22"/>
                      <a:gd name="T14" fmla="*/ 0 60000 65536"/>
                      <a:gd name="T15" fmla="*/ 0 60000 65536"/>
                      <a:gd name="T16" fmla="*/ 0 60000 65536"/>
                      <a:gd name="T17" fmla="*/ 0 60000 65536"/>
                      <a:gd name="T18" fmla="*/ 0 60000 65536"/>
                      <a:gd name="T19" fmla="*/ 0 60000 65536"/>
                      <a:gd name="T20" fmla="*/ 0 60000 65536"/>
                      <a:gd name="T21" fmla="*/ 0 w 25"/>
                      <a:gd name="T22" fmla="*/ 0 h 22"/>
                      <a:gd name="T23" fmla="*/ 25 w 25"/>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2">
                        <a:moveTo>
                          <a:pt x="0" y="12"/>
                        </a:moveTo>
                        <a:lnTo>
                          <a:pt x="0" y="22"/>
                        </a:lnTo>
                        <a:lnTo>
                          <a:pt x="25" y="22"/>
                        </a:lnTo>
                        <a:lnTo>
                          <a:pt x="25" y="12"/>
                        </a:lnTo>
                        <a:lnTo>
                          <a:pt x="18" y="0"/>
                        </a:lnTo>
                        <a:lnTo>
                          <a:pt x="0"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4" name="Freeform 230">
                    <a:extLst>
                      <a:ext uri="{FF2B5EF4-FFF2-40B4-BE49-F238E27FC236}">
                        <a16:creationId xmlns:a16="http://schemas.microsoft.com/office/drawing/2014/main" id="{CAEA9E8A-7E47-44EF-9229-0D4B941257E9}"/>
                      </a:ext>
                    </a:extLst>
                  </p:cNvPr>
                  <p:cNvSpPr>
                    <a:spLocks/>
                  </p:cNvSpPr>
                  <p:nvPr/>
                </p:nvSpPr>
                <p:spPr bwMode="auto">
                  <a:xfrm>
                    <a:off x="2735" y="1466"/>
                    <a:ext cx="55" cy="32"/>
                  </a:xfrm>
                  <a:custGeom>
                    <a:avLst/>
                    <a:gdLst>
                      <a:gd name="T0" fmla="*/ 17 w 55"/>
                      <a:gd name="T1" fmla="*/ 0 h 32"/>
                      <a:gd name="T2" fmla="*/ 0 w 55"/>
                      <a:gd name="T3" fmla="*/ 22 h 32"/>
                      <a:gd name="T4" fmla="*/ 11 w 55"/>
                      <a:gd name="T5" fmla="*/ 32 h 32"/>
                      <a:gd name="T6" fmla="*/ 29 w 55"/>
                      <a:gd name="T7" fmla="*/ 28 h 32"/>
                      <a:gd name="T8" fmla="*/ 39 w 55"/>
                      <a:gd name="T9" fmla="*/ 28 h 32"/>
                      <a:gd name="T10" fmla="*/ 49 w 55"/>
                      <a:gd name="T11" fmla="*/ 22 h 32"/>
                      <a:gd name="T12" fmla="*/ 45 w 55"/>
                      <a:gd name="T13" fmla="*/ 16 h 32"/>
                      <a:gd name="T14" fmla="*/ 55 w 55"/>
                      <a:gd name="T15" fmla="*/ 0 h 32"/>
                      <a:gd name="T16" fmla="*/ 17 w 55"/>
                      <a:gd name="T17" fmla="*/ 0 h 32"/>
                      <a:gd name="T18" fmla="*/ 17 w 5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32"/>
                      <a:gd name="T32" fmla="*/ 55 w 55"/>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32">
                        <a:moveTo>
                          <a:pt x="17" y="0"/>
                        </a:moveTo>
                        <a:lnTo>
                          <a:pt x="0" y="22"/>
                        </a:lnTo>
                        <a:lnTo>
                          <a:pt x="11" y="32"/>
                        </a:lnTo>
                        <a:lnTo>
                          <a:pt x="29" y="28"/>
                        </a:lnTo>
                        <a:lnTo>
                          <a:pt x="39" y="28"/>
                        </a:lnTo>
                        <a:lnTo>
                          <a:pt x="49" y="22"/>
                        </a:lnTo>
                        <a:lnTo>
                          <a:pt x="45" y="16"/>
                        </a:lnTo>
                        <a:lnTo>
                          <a:pt x="55" y="0"/>
                        </a:lnTo>
                        <a:lnTo>
                          <a:pt x="1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5" name="Freeform 231">
                    <a:extLst>
                      <a:ext uri="{FF2B5EF4-FFF2-40B4-BE49-F238E27FC236}">
                        <a16:creationId xmlns:a16="http://schemas.microsoft.com/office/drawing/2014/main" id="{6866AB7C-ABF9-46FA-9CA8-23DD39B11ABE}"/>
                      </a:ext>
                    </a:extLst>
                  </p:cNvPr>
                  <p:cNvSpPr>
                    <a:spLocks/>
                  </p:cNvSpPr>
                  <p:nvPr/>
                </p:nvSpPr>
                <p:spPr bwMode="auto">
                  <a:xfrm>
                    <a:off x="2780" y="1437"/>
                    <a:ext cx="122" cy="51"/>
                  </a:xfrm>
                  <a:custGeom>
                    <a:avLst/>
                    <a:gdLst>
                      <a:gd name="T0" fmla="*/ 122 w 122"/>
                      <a:gd name="T1" fmla="*/ 22 h 51"/>
                      <a:gd name="T2" fmla="*/ 116 w 122"/>
                      <a:gd name="T3" fmla="*/ 10 h 51"/>
                      <a:gd name="T4" fmla="*/ 100 w 122"/>
                      <a:gd name="T5" fmla="*/ 0 h 51"/>
                      <a:gd name="T6" fmla="*/ 61 w 122"/>
                      <a:gd name="T7" fmla="*/ 6 h 51"/>
                      <a:gd name="T8" fmla="*/ 55 w 122"/>
                      <a:gd name="T9" fmla="*/ 29 h 51"/>
                      <a:gd name="T10" fmla="*/ 10 w 122"/>
                      <a:gd name="T11" fmla="*/ 29 h 51"/>
                      <a:gd name="T12" fmla="*/ 0 w 122"/>
                      <a:gd name="T13" fmla="*/ 45 h 51"/>
                      <a:gd name="T14" fmla="*/ 4 w 122"/>
                      <a:gd name="T15" fmla="*/ 51 h 51"/>
                      <a:gd name="T16" fmla="*/ 16 w 122"/>
                      <a:gd name="T17" fmla="*/ 45 h 51"/>
                      <a:gd name="T18" fmla="*/ 39 w 122"/>
                      <a:gd name="T19" fmla="*/ 45 h 51"/>
                      <a:gd name="T20" fmla="*/ 45 w 122"/>
                      <a:gd name="T21" fmla="*/ 51 h 51"/>
                      <a:gd name="T22" fmla="*/ 71 w 122"/>
                      <a:gd name="T23" fmla="*/ 51 h 51"/>
                      <a:gd name="T24" fmla="*/ 106 w 122"/>
                      <a:gd name="T25" fmla="*/ 45 h 51"/>
                      <a:gd name="T26" fmla="*/ 122 w 122"/>
                      <a:gd name="T27" fmla="*/ 22 h 51"/>
                      <a:gd name="T28" fmla="*/ 122 w 122"/>
                      <a:gd name="T29" fmla="*/ 22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51"/>
                      <a:gd name="T47" fmla="*/ 122 w 122"/>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51">
                        <a:moveTo>
                          <a:pt x="122" y="22"/>
                        </a:moveTo>
                        <a:lnTo>
                          <a:pt x="116" y="10"/>
                        </a:lnTo>
                        <a:lnTo>
                          <a:pt x="100" y="0"/>
                        </a:lnTo>
                        <a:lnTo>
                          <a:pt x="61" y="6"/>
                        </a:lnTo>
                        <a:lnTo>
                          <a:pt x="55" y="29"/>
                        </a:lnTo>
                        <a:lnTo>
                          <a:pt x="10" y="29"/>
                        </a:lnTo>
                        <a:lnTo>
                          <a:pt x="0" y="45"/>
                        </a:lnTo>
                        <a:lnTo>
                          <a:pt x="4" y="51"/>
                        </a:lnTo>
                        <a:lnTo>
                          <a:pt x="16" y="45"/>
                        </a:lnTo>
                        <a:lnTo>
                          <a:pt x="39" y="45"/>
                        </a:lnTo>
                        <a:lnTo>
                          <a:pt x="45" y="51"/>
                        </a:lnTo>
                        <a:lnTo>
                          <a:pt x="71" y="51"/>
                        </a:lnTo>
                        <a:lnTo>
                          <a:pt x="106" y="45"/>
                        </a:lnTo>
                        <a:lnTo>
                          <a:pt x="122" y="2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86" name="Freeform 232">
                    <a:extLst>
                      <a:ext uri="{FF2B5EF4-FFF2-40B4-BE49-F238E27FC236}">
                        <a16:creationId xmlns:a16="http://schemas.microsoft.com/office/drawing/2014/main" id="{E904F3F5-5C0A-4788-8275-6B557DAE5A50}"/>
                      </a:ext>
                    </a:extLst>
                  </p:cNvPr>
                  <p:cNvSpPr>
                    <a:spLocks/>
                  </p:cNvSpPr>
                  <p:nvPr/>
                </p:nvSpPr>
                <p:spPr bwMode="auto">
                  <a:xfrm>
                    <a:off x="2825" y="1392"/>
                    <a:ext cx="103" cy="55"/>
                  </a:xfrm>
                  <a:custGeom>
                    <a:avLst/>
                    <a:gdLst>
                      <a:gd name="T0" fmla="*/ 0 w 103"/>
                      <a:gd name="T1" fmla="*/ 23 h 55"/>
                      <a:gd name="T2" fmla="*/ 16 w 103"/>
                      <a:gd name="T3" fmla="*/ 51 h 55"/>
                      <a:gd name="T4" fmla="*/ 55 w 103"/>
                      <a:gd name="T5" fmla="*/ 45 h 55"/>
                      <a:gd name="T6" fmla="*/ 71 w 103"/>
                      <a:gd name="T7" fmla="*/ 55 h 55"/>
                      <a:gd name="T8" fmla="*/ 71 w 103"/>
                      <a:gd name="T9" fmla="*/ 45 h 55"/>
                      <a:gd name="T10" fmla="*/ 87 w 103"/>
                      <a:gd name="T11" fmla="*/ 51 h 55"/>
                      <a:gd name="T12" fmla="*/ 103 w 103"/>
                      <a:gd name="T13" fmla="*/ 39 h 55"/>
                      <a:gd name="T14" fmla="*/ 38 w 103"/>
                      <a:gd name="T15" fmla="*/ 0 h 55"/>
                      <a:gd name="T16" fmla="*/ 0 w 103"/>
                      <a:gd name="T17" fmla="*/ 23 h 55"/>
                      <a:gd name="T18" fmla="*/ 0 w 103"/>
                      <a:gd name="T19" fmla="*/ 23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
                      <a:gd name="T31" fmla="*/ 0 h 55"/>
                      <a:gd name="T32" fmla="*/ 103 w 103"/>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 h="55">
                        <a:moveTo>
                          <a:pt x="0" y="23"/>
                        </a:moveTo>
                        <a:lnTo>
                          <a:pt x="16" y="51"/>
                        </a:lnTo>
                        <a:lnTo>
                          <a:pt x="55" y="45"/>
                        </a:lnTo>
                        <a:lnTo>
                          <a:pt x="71" y="55"/>
                        </a:lnTo>
                        <a:lnTo>
                          <a:pt x="71" y="45"/>
                        </a:lnTo>
                        <a:lnTo>
                          <a:pt x="87" y="51"/>
                        </a:lnTo>
                        <a:lnTo>
                          <a:pt x="103" y="39"/>
                        </a:lnTo>
                        <a:lnTo>
                          <a:pt x="38" y="0"/>
                        </a:lnTo>
                        <a:lnTo>
                          <a:pt x="0"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sp>
              <p:nvSpPr>
                <p:cNvPr id="153" name="Freeform 233">
                  <a:extLst>
                    <a:ext uri="{FF2B5EF4-FFF2-40B4-BE49-F238E27FC236}">
                      <a16:creationId xmlns:a16="http://schemas.microsoft.com/office/drawing/2014/main" id="{9C282293-1691-4CDE-9BB9-A5F20B8361D7}"/>
                    </a:ext>
                  </a:extLst>
                </p:cNvPr>
                <p:cNvSpPr>
                  <a:spLocks/>
                </p:cNvSpPr>
                <p:nvPr/>
              </p:nvSpPr>
              <p:spPr bwMode="auto">
                <a:xfrm>
                  <a:off x="2857" y="1680"/>
                  <a:ext cx="15" cy="14"/>
                </a:xfrm>
                <a:custGeom>
                  <a:avLst/>
                  <a:gdLst>
                    <a:gd name="T0" fmla="*/ 4 w 15"/>
                    <a:gd name="T1" fmla="*/ 2 h 14"/>
                    <a:gd name="T2" fmla="*/ 0 w 15"/>
                    <a:gd name="T3" fmla="*/ 14 h 14"/>
                    <a:gd name="T4" fmla="*/ 15 w 15"/>
                    <a:gd name="T5" fmla="*/ 0 h 14"/>
                    <a:gd name="T6" fmla="*/ 4 w 15"/>
                    <a:gd name="T7" fmla="*/ 2 h 14"/>
                    <a:gd name="T8" fmla="*/ 4 w 15"/>
                    <a:gd name="T9" fmla="*/ 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4" y="2"/>
                      </a:moveTo>
                      <a:lnTo>
                        <a:pt x="0" y="14"/>
                      </a:lnTo>
                      <a:lnTo>
                        <a:pt x="15" y="0"/>
                      </a:lnTo>
                      <a:lnTo>
                        <a:pt x="4" y="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grpSp>
            <p:nvGrpSpPr>
              <p:cNvPr id="13" name="Group 234">
                <a:extLst>
                  <a:ext uri="{FF2B5EF4-FFF2-40B4-BE49-F238E27FC236}">
                    <a16:creationId xmlns:a16="http://schemas.microsoft.com/office/drawing/2014/main" id="{3F613069-2798-4F7F-8EC4-A8A30D7AC267}"/>
                  </a:ext>
                </a:extLst>
              </p:cNvPr>
              <p:cNvGrpSpPr>
                <a:grpSpLocks/>
              </p:cNvGrpSpPr>
              <p:nvPr/>
            </p:nvGrpSpPr>
            <p:grpSpPr bwMode="auto">
              <a:xfrm>
                <a:off x="5180919" y="1692875"/>
                <a:ext cx="1174832" cy="869143"/>
                <a:chOff x="3845" y="1350"/>
                <a:chExt cx="907" cy="671"/>
              </a:xfrm>
              <a:grpFill/>
            </p:grpSpPr>
            <p:sp>
              <p:nvSpPr>
                <p:cNvPr id="150" name="Freeform 235">
                  <a:extLst>
                    <a:ext uri="{FF2B5EF4-FFF2-40B4-BE49-F238E27FC236}">
                      <a16:creationId xmlns:a16="http://schemas.microsoft.com/office/drawing/2014/main" id="{01DC47CC-385E-465A-AF9C-BFC07463103F}"/>
                    </a:ext>
                  </a:extLst>
                </p:cNvPr>
                <p:cNvSpPr>
                  <a:spLocks/>
                </p:cNvSpPr>
                <p:nvPr/>
              </p:nvSpPr>
              <p:spPr bwMode="auto">
                <a:xfrm>
                  <a:off x="3845" y="1350"/>
                  <a:ext cx="907" cy="626"/>
                </a:xfrm>
                <a:custGeom>
                  <a:avLst/>
                  <a:gdLst>
                    <a:gd name="T0" fmla="*/ 588 w 907"/>
                    <a:gd name="T1" fmla="*/ 89 h 626"/>
                    <a:gd name="T2" fmla="*/ 629 w 907"/>
                    <a:gd name="T3" fmla="*/ 112 h 626"/>
                    <a:gd name="T4" fmla="*/ 668 w 907"/>
                    <a:gd name="T5" fmla="*/ 128 h 626"/>
                    <a:gd name="T6" fmla="*/ 572 w 907"/>
                    <a:gd name="T7" fmla="*/ 163 h 626"/>
                    <a:gd name="T8" fmla="*/ 562 w 907"/>
                    <a:gd name="T9" fmla="*/ 213 h 626"/>
                    <a:gd name="T10" fmla="*/ 495 w 907"/>
                    <a:gd name="T11" fmla="*/ 230 h 626"/>
                    <a:gd name="T12" fmla="*/ 345 w 907"/>
                    <a:gd name="T13" fmla="*/ 207 h 626"/>
                    <a:gd name="T14" fmla="*/ 227 w 907"/>
                    <a:gd name="T15" fmla="*/ 163 h 626"/>
                    <a:gd name="T16" fmla="*/ 201 w 907"/>
                    <a:gd name="T17" fmla="*/ 112 h 626"/>
                    <a:gd name="T18" fmla="*/ 150 w 907"/>
                    <a:gd name="T19" fmla="*/ 83 h 626"/>
                    <a:gd name="T20" fmla="*/ 128 w 907"/>
                    <a:gd name="T21" fmla="*/ 96 h 626"/>
                    <a:gd name="T22" fmla="*/ 128 w 907"/>
                    <a:gd name="T23" fmla="*/ 124 h 626"/>
                    <a:gd name="T24" fmla="*/ 95 w 907"/>
                    <a:gd name="T25" fmla="*/ 163 h 626"/>
                    <a:gd name="T26" fmla="*/ 77 w 907"/>
                    <a:gd name="T27" fmla="*/ 191 h 626"/>
                    <a:gd name="T28" fmla="*/ 73 w 907"/>
                    <a:gd name="T29" fmla="*/ 234 h 626"/>
                    <a:gd name="T30" fmla="*/ 28 w 907"/>
                    <a:gd name="T31" fmla="*/ 258 h 626"/>
                    <a:gd name="T32" fmla="*/ 0 w 907"/>
                    <a:gd name="T33" fmla="*/ 274 h 626"/>
                    <a:gd name="T34" fmla="*/ 22 w 907"/>
                    <a:gd name="T35" fmla="*/ 291 h 626"/>
                    <a:gd name="T36" fmla="*/ 57 w 907"/>
                    <a:gd name="T37" fmla="*/ 335 h 626"/>
                    <a:gd name="T38" fmla="*/ 112 w 907"/>
                    <a:gd name="T39" fmla="*/ 342 h 626"/>
                    <a:gd name="T40" fmla="*/ 122 w 907"/>
                    <a:gd name="T41" fmla="*/ 380 h 626"/>
                    <a:gd name="T42" fmla="*/ 118 w 907"/>
                    <a:gd name="T43" fmla="*/ 409 h 626"/>
                    <a:gd name="T44" fmla="*/ 160 w 907"/>
                    <a:gd name="T45" fmla="*/ 441 h 626"/>
                    <a:gd name="T46" fmla="*/ 262 w 907"/>
                    <a:gd name="T47" fmla="*/ 486 h 626"/>
                    <a:gd name="T48" fmla="*/ 300 w 907"/>
                    <a:gd name="T49" fmla="*/ 486 h 626"/>
                    <a:gd name="T50" fmla="*/ 323 w 907"/>
                    <a:gd name="T51" fmla="*/ 492 h 626"/>
                    <a:gd name="T52" fmla="*/ 339 w 907"/>
                    <a:gd name="T53" fmla="*/ 480 h 626"/>
                    <a:gd name="T54" fmla="*/ 428 w 907"/>
                    <a:gd name="T55" fmla="*/ 459 h 626"/>
                    <a:gd name="T56" fmla="*/ 463 w 907"/>
                    <a:gd name="T57" fmla="*/ 480 h 626"/>
                    <a:gd name="T58" fmla="*/ 489 w 907"/>
                    <a:gd name="T59" fmla="*/ 531 h 626"/>
                    <a:gd name="T60" fmla="*/ 473 w 907"/>
                    <a:gd name="T61" fmla="*/ 559 h 626"/>
                    <a:gd name="T62" fmla="*/ 523 w 907"/>
                    <a:gd name="T63" fmla="*/ 610 h 626"/>
                    <a:gd name="T64" fmla="*/ 562 w 907"/>
                    <a:gd name="T65" fmla="*/ 594 h 626"/>
                    <a:gd name="T66" fmla="*/ 668 w 907"/>
                    <a:gd name="T67" fmla="*/ 610 h 626"/>
                    <a:gd name="T68" fmla="*/ 690 w 907"/>
                    <a:gd name="T69" fmla="*/ 626 h 626"/>
                    <a:gd name="T70" fmla="*/ 722 w 907"/>
                    <a:gd name="T71" fmla="*/ 610 h 626"/>
                    <a:gd name="T72" fmla="*/ 757 w 907"/>
                    <a:gd name="T73" fmla="*/ 594 h 626"/>
                    <a:gd name="T74" fmla="*/ 777 w 907"/>
                    <a:gd name="T75" fmla="*/ 581 h 626"/>
                    <a:gd name="T76" fmla="*/ 844 w 907"/>
                    <a:gd name="T77" fmla="*/ 527 h 626"/>
                    <a:gd name="T78" fmla="*/ 860 w 907"/>
                    <a:gd name="T79" fmla="*/ 470 h 626"/>
                    <a:gd name="T80" fmla="*/ 866 w 907"/>
                    <a:gd name="T81" fmla="*/ 453 h 626"/>
                    <a:gd name="T82" fmla="*/ 828 w 907"/>
                    <a:gd name="T83" fmla="*/ 435 h 626"/>
                    <a:gd name="T84" fmla="*/ 805 w 907"/>
                    <a:gd name="T85" fmla="*/ 409 h 626"/>
                    <a:gd name="T86" fmla="*/ 844 w 907"/>
                    <a:gd name="T87" fmla="*/ 409 h 626"/>
                    <a:gd name="T88" fmla="*/ 773 w 907"/>
                    <a:gd name="T89" fmla="*/ 348 h 626"/>
                    <a:gd name="T90" fmla="*/ 812 w 907"/>
                    <a:gd name="T91" fmla="*/ 307 h 626"/>
                    <a:gd name="T92" fmla="*/ 767 w 907"/>
                    <a:gd name="T93" fmla="*/ 307 h 626"/>
                    <a:gd name="T94" fmla="*/ 745 w 907"/>
                    <a:gd name="T95" fmla="*/ 291 h 626"/>
                    <a:gd name="T96" fmla="*/ 712 w 907"/>
                    <a:gd name="T97" fmla="*/ 268 h 626"/>
                    <a:gd name="T98" fmla="*/ 757 w 907"/>
                    <a:gd name="T99" fmla="*/ 234 h 626"/>
                    <a:gd name="T100" fmla="*/ 767 w 907"/>
                    <a:gd name="T101" fmla="*/ 252 h 626"/>
                    <a:gd name="T102" fmla="*/ 805 w 907"/>
                    <a:gd name="T103" fmla="*/ 252 h 626"/>
                    <a:gd name="T104" fmla="*/ 844 w 907"/>
                    <a:gd name="T105" fmla="*/ 230 h 626"/>
                    <a:gd name="T106" fmla="*/ 879 w 907"/>
                    <a:gd name="T107" fmla="*/ 201 h 626"/>
                    <a:gd name="T108" fmla="*/ 885 w 907"/>
                    <a:gd name="T109" fmla="*/ 167 h 626"/>
                    <a:gd name="T110" fmla="*/ 885 w 907"/>
                    <a:gd name="T111" fmla="*/ 89 h 626"/>
                    <a:gd name="T112" fmla="*/ 789 w 907"/>
                    <a:gd name="T113" fmla="*/ 79 h 626"/>
                    <a:gd name="T114" fmla="*/ 734 w 907"/>
                    <a:gd name="T115" fmla="*/ 39 h 626"/>
                    <a:gd name="T116" fmla="*/ 607 w 907"/>
                    <a:gd name="T117" fmla="*/ 6 h 626"/>
                    <a:gd name="T118" fmla="*/ 623 w 907"/>
                    <a:gd name="T119" fmla="*/ 33 h 626"/>
                    <a:gd name="T120" fmla="*/ 629 w 907"/>
                    <a:gd name="T121" fmla="*/ 67 h 626"/>
                    <a:gd name="T122" fmla="*/ 594 w 907"/>
                    <a:gd name="T123" fmla="*/ 73 h 6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07"/>
                    <a:gd name="T187" fmla="*/ 0 h 626"/>
                    <a:gd name="T188" fmla="*/ 907 w 907"/>
                    <a:gd name="T189" fmla="*/ 626 h 6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07" h="626">
                      <a:moveTo>
                        <a:pt x="594" y="73"/>
                      </a:moveTo>
                      <a:lnTo>
                        <a:pt x="588" y="89"/>
                      </a:lnTo>
                      <a:lnTo>
                        <a:pt x="601" y="106"/>
                      </a:lnTo>
                      <a:lnTo>
                        <a:pt x="629" y="112"/>
                      </a:lnTo>
                      <a:lnTo>
                        <a:pt x="651" y="106"/>
                      </a:lnTo>
                      <a:lnTo>
                        <a:pt x="668" y="128"/>
                      </a:lnTo>
                      <a:lnTo>
                        <a:pt x="601" y="163"/>
                      </a:lnTo>
                      <a:lnTo>
                        <a:pt x="572" y="163"/>
                      </a:lnTo>
                      <a:lnTo>
                        <a:pt x="584" y="185"/>
                      </a:lnTo>
                      <a:lnTo>
                        <a:pt x="562" y="213"/>
                      </a:lnTo>
                      <a:lnTo>
                        <a:pt x="528" y="213"/>
                      </a:lnTo>
                      <a:lnTo>
                        <a:pt x="495" y="230"/>
                      </a:lnTo>
                      <a:lnTo>
                        <a:pt x="422" y="213"/>
                      </a:lnTo>
                      <a:lnTo>
                        <a:pt x="345" y="207"/>
                      </a:lnTo>
                      <a:lnTo>
                        <a:pt x="316" y="185"/>
                      </a:lnTo>
                      <a:lnTo>
                        <a:pt x="227" y="163"/>
                      </a:lnTo>
                      <a:lnTo>
                        <a:pt x="227" y="140"/>
                      </a:lnTo>
                      <a:lnTo>
                        <a:pt x="201" y="112"/>
                      </a:lnTo>
                      <a:lnTo>
                        <a:pt x="160" y="106"/>
                      </a:lnTo>
                      <a:lnTo>
                        <a:pt x="150" y="83"/>
                      </a:lnTo>
                      <a:lnTo>
                        <a:pt x="128" y="83"/>
                      </a:lnTo>
                      <a:lnTo>
                        <a:pt x="128" y="96"/>
                      </a:lnTo>
                      <a:lnTo>
                        <a:pt x="118" y="106"/>
                      </a:lnTo>
                      <a:lnTo>
                        <a:pt x="128" y="124"/>
                      </a:lnTo>
                      <a:lnTo>
                        <a:pt x="89" y="128"/>
                      </a:lnTo>
                      <a:lnTo>
                        <a:pt x="95" y="163"/>
                      </a:lnTo>
                      <a:lnTo>
                        <a:pt x="61" y="163"/>
                      </a:lnTo>
                      <a:lnTo>
                        <a:pt x="77" y="191"/>
                      </a:lnTo>
                      <a:lnTo>
                        <a:pt x="77" y="218"/>
                      </a:lnTo>
                      <a:lnTo>
                        <a:pt x="73" y="234"/>
                      </a:lnTo>
                      <a:lnTo>
                        <a:pt x="38" y="240"/>
                      </a:lnTo>
                      <a:lnTo>
                        <a:pt x="28" y="258"/>
                      </a:lnTo>
                      <a:lnTo>
                        <a:pt x="0" y="258"/>
                      </a:lnTo>
                      <a:lnTo>
                        <a:pt x="0" y="274"/>
                      </a:lnTo>
                      <a:lnTo>
                        <a:pt x="6" y="285"/>
                      </a:lnTo>
                      <a:lnTo>
                        <a:pt x="22" y="291"/>
                      </a:lnTo>
                      <a:lnTo>
                        <a:pt x="28" y="307"/>
                      </a:lnTo>
                      <a:lnTo>
                        <a:pt x="57" y="335"/>
                      </a:lnTo>
                      <a:lnTo>
                        <a:pt x="77" y="348"/>
                      </a:lnTo>
                      <a:lnTo>
                        <a:pt x="112" y="342"/>
                      </a:lnTo>
                      <a:lnTo>
                        <a:pt x="134" y="368"/>
                      </a:lnTo>
                      <a:lnTo>
                        <a:pt x="122" y="380"/>
                      </a:lnTo>
                      <a:lnTo>
                        <a:pt x="134" y="396"/>
                      </a:lnTo>
                      <a:lnTo>
                        <a:pt x="118" y="409"/>
                      </a:lnTo>
                      <a:lnTo>
                        <a:pt x="128" y="419"/>
                      </a:lnTo>
                      <a:lnTo>
                        <a:pt x="160" y="441"/>
                      </a:lnTo>
                      <a:lnTo>
                        <a:pt x="185" y="441"/>
                      </a:lnTo>
                      <a:lnTo>
                        <a:pt x="262" y="486"/>
                      </a:lnTo>
                      <a:lnTo>
                        <a:pt x="300" y="498"/>
                      </a:lnTo>
                      <a:lnTo>
                        <a:pt x="300" y="486"/>
                      </a:lnTo>
                      <a:lnTo>
                        <a:pt x="312" y="486"/>
                      </a:lnTo>
                      <a:lnTo>
                        <a:pt x="323" y="492"/>
                      </a:lnTo>
                      <a:lnTo>
                        <a:pt x="329" y="480"/>
                      </a:lnTo>
                      <a:lnTo>
                        <a:pt x="339" y="480"/>
                      </a:lnTo>
                      <a:lnTo>
                        <a:pt x="367" y="492"/>
                      </a:lnTo>
                      <a:lnTo>
                        <a:pt x="428" y="459"/>
                      </a:lnTo>
                      <a:lnTo>
                        <a:pt x="444" y="476"/>
                      </a:lnTo>
                      <a:lnTo>
                        <a:pt x="463" y="480"/>
                      </a:lnTo>
                      <a:lnTo>
                        <a:pt x="489" y="498"/>
                      </a:lnTo>
                      <a:lnTo>
                        <a:pt x="489" y="531"/>
                      </a:lnTo>
                      <a:lnTo>
                        <a:pt x="479" y="547"/>
                      </a:lnTo>
                      <a:lnTo>
                        <a:pt x="473" y="559"/>
                      </a:lnTo>
                      <a:lnTo>
                        <a:pt x="495" y="565"/>
                      </a:lnTo>
                      <a:lnTo>
                        <a:pt x="523" y="610"/>
                      </a:lnTo>
                      <a:lnTo>
                        <a:pt x="540" y="610"/>
                      </a:lnTo>
                      <a:lnTo>
                        <a:pt x="562" y="594"/>
                      </a:lnTo>
                      <a:lnTo>
                        <a:pt x="607" y="575"/>
                      </a:lnTo>
                      <a:lnTo>
                        <a:pt x="668" y="610"/>
                      </a:lnTo>
                      <a:lnTo>
                        <a:pt x="684" y="614"/>
                      </a:lnTo>
                      <a:lnTo>
                        <a:pt x="690" y="626"/>
                      </a:lnTo>
                      <a:lnTo>
                        <a:pt x="700" y="614"/>
                      </a:lnTo>
                      <a:lnTo>
                        <a:pt x="722" y="610"/>
                      </a:lnTo>
                      <a:lnTo>
                        <a:pt x="751" y="581"/>
                      </a:lnTo>
                      <a:lnTo>
                        <a:pt x="757" y="594"/>
                      </a:lnTo>
                      <a:lnTo>
                        <a:pt x="767" y="594"/>
                      </a:lnTo>
                      <a:lnTo>
                        <a:pt x="777" y="581"/>
                      </a:lnTo>
                      <a:lnTo>
                        <a:pt x="805" y="575"/>
                      </a:lnTo>
                      <a:lnTo>
                        <a:pt x="844" y="527"/>
                      </a:lnTo>
                      <a:lnTo>
                        <a:pt x="834" y="514"/>
                      </a:lnTo>
                      <a:lnTo>
                        <a:pt x="860" y="470"/>
                      </a:lnTo>
                      <a:lnTo>
                        <a:pt x="856" y="459"/>
                      </a:lnTo>
                      <a:lnTo>
                        <a:pt x="866" y="453"/>
                      </a:lnTo>
                      <a:lnTo>
                        <a:pt x="860" y="441"/>
                      </a:lnTo>
                      <a:lnTo>
                        <a:pt x="828" y="435"/>
                      </a:lnTo>
                      <a:lnTo>
                        <a:pt x="844" y="419"/>
                      </a:lnTo>
                      <a:lnTo>
                        <a:pt x="805" y="409"/>
                      </a:lnTo>
                      <a:lnTo>
                        <a:pt x="844" y="415"/>
                      </a:lnTo>
                      <a:lnTo>
                        <a:pt x="844" y="409"/>
                      </a:lnTo>
                      <a:lnTo>
                        <a:pt x="818" y="392"/>
                      </a:lnTo>
                      <a:lnTo>
                        <a:pt x="773" y="348"/>
                      </a:lnTo>
                      <a:lnTo>
                        <a:pt x="783" y="329"/>
                      </a:lnTo>
                      <a:lnTo>
                        <a:pt x="812" y="307"/>
                      </a:lnTo>
                      <a:lnTo>
                        <a:pt x="767" y="297"/>
                      </a:lnTo>
                      <a:lnTo>
                        <a:pt x="767" y="307"/>
                      </a:lnTo>
                      <a:lnTo>
                        <a:pt x="751" y="307"/>
                      </a:lnTo>
                      <a:lnTo>
                        <a:pt x="745" y="291"/>
                      </a:lnTo>
                      <a:lnTo>
                        <a:pt x="712" y="285"/>
                      </a:lnTo>
                      <a:lnTo>
                        <a:pt x="712" y="268"/>
                      </a:lnTo>
                      <a:lnTo>
                        <a:pt x="739" y="258"/>
                      </a:lnTo>
                      <a:lnTo>
                        <a:pt x="757" y="234"/>
                      </a:lnTo>
                      <a:lnTo>
                        <a:pt x="773" y="240"/>
                      </a:lnTo>
                      <a:lnTo>
                        <a:pt x="767" y="252"/>
                      </a:lnTo>
                      <a:lnTo>
                        <a:pt x="777" y="268"/>
                      </a:lnTo>
                      <a:lnTo>
                        <a:pt x="805" y="252"/>
                      </a:lnTo>
                      <a:lnTo>
                        <a:pt x="824" y="252"/>
                      </a:lnTo>
                      <a:lnTo>
                        <a:pt x="844" y="230"/>
                      </a:lnTo>
                      <a:lnTo>
                        <a:pt x="866" y="218"/>
                      </a:lnTo>
                      <a:lnTo>
                        <a:pt x="879" y="201"/>
                      </a:lnTo>
                      <a:lnTo>
                        <a:pt x="895" y="191"/>
                      </a:lnTo>
                      <a:lnTo>
                        <a:pt x="885" y="167"/>
                      </a:lnTo>
                      <a:lnTo>
                        <a:pt x="907" y="157"/>
                      </a:lnTo>
                      <a:lnTo>
                        <a:pt x="885" y="89"/>
                      </a:lnTo>
                      <a:lnTo>
                        <a:pt x="840" y="112"/>
                      </a:lnTo>
                      <a:lnTo>
                        <a:pt x="789" y="79"/>
                      </a:lnTo>
                      <a:lnTo>
                        <a:pt x="745" y="61"/>
                      </a:lnTo>
                      <a:lnTo>
                        <a:pt x="734" y="39"/>
                      </a:lnTo>
                      <a:lnTo>
                        <a:pt x="645" y="0"/>
                      </a:lnTo>
                      <a:lnTo>
                        <a:pt x="607" y="6"/>
                      </a:lnTo>
                      <a:lnTo>
                        <a:pt x="607" y="16"/>
                      </a:lnTo>
                      <a:lnTo>
                        <a:pt x="623" y="33"/>
                      </a:lnTo>
                      <a:lnTo>
                        <a:pt x="611" y="51"/>
                      </a:lnTo>
                      <a:lnTo>
                        <a:pt x="629" y="67"/>
                      </a:lnTo>
                      <a:lnTo>
                        <a:pt x="594" y="73"/>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51" name="Freeform 236">
                  <a:extLst>
                    <a:ext uri="{FF2B5EF4-FFF2-40B4-BE49-F238E27FC236}">
                      <a16:creationId xmlns:a16="http://schemas.microsoft.com/office/drawing/2014/main" id="{6935081A-ABB1-4584-A5A6-5AF2010FBC34}"/>
                    </a:ext>
                  </a:extLst>
                </p:cNvPr>
                <p:cNvSpPr>
                  <a:spLocks/>
                </p:cNvSpPr>
                <p:nvPr/>
              </p:nvSpPr>
              <p:spPr bwMode="auto">
                <a:xfrm>
                  <a:off x="4517" y="1982"/>
                  <a:ext cx="44" cy="39"/>
                </a:xfrm>
                <a:custGeom>
                  <a:avLst/>
                  <a:gdLst>
                    <a:gd name="T0" fmla="*/ 12 w 44"/>
                    <a:gd name="T1" fmla="*/ 39 h 39"/>
                    <a:gd name="T2" fmla="*/ 34 w 44"/>
                    <a:gd name="T3" fmla="*/ 39 h 39"/>
                    <a:gd name="T4" fmla="*/ 44 w 44"/>
                    <a:gd name="T5" fmla="*/ 16 h 39"/>
                    <a:gd name="T6" fmla="*/ 40 w 44"/>
                    <a:gd name="T7" fmla="*/ 4 h 39"/>
                    <a:gd name="T8" fmla="*/ 18 w 44"/>
                    <a:gd name="T9" fmla="*/ 0 h 39"/>
                    <a:gd name="T10" fmla="*/ 0 w 44"/>
                    <a:gd name="T11" fmla="*/ 23 h 39"/>
                    <a:gd name="T12" fmla="*/ 12 w 44"/>
                    <a:gd name="T13" fmla="*/ 39 h 39"/>
                    <a:gd name="T14" fmla="*/ 12 w 44"/>
                    <a:gd name="T15" fmla="*/ 39 h 39"/>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39"/>
                    <a:gd name="T26" fmla="*/ 44 w 44"/>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39">
                      <a:moveTo>
                        <a:pt x="12" y="39"/>
                      </a:moveTo>
                      <a:lnTo>
                        <a:pt x="34" y="39"/>
                      </a:lnTo>
                      <a:lnTo>
                        <a:pt x="44" y="16"/>
                      </a:lnTo>
                      <a:lnTo>
                        <a:pt x="40" y="4"/>
                      </a:lnTo>
                      <a:lnTo>
                        <a:pt x="18" y="0"/>
                      </a:lnTo>
                      <a:lnTo>
                        <a:pt x="0" y="23"/>
                      </a:lnTo>
                      <a:lnTo>
                        <a:pt x="12" y="3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grpSp>
          <p:sp>
            <p:nvSpPr>
              <p:cNvPr id="14" name="Freeform 237">
                <a:extLst>
                  <a:ext uri="{FF2B5EF4-FFF2-40B4-BE49-F238E27FC236}">
                    <a16:creationId xmlns:a16="http://schemas.microsoft.com/office/drawing/2014/main" id="{F83C3C48-2103-4AF2-9763-2F4B640E4E70}"/>
                  </a:ext>
                </a:extLst>
              </p:cNvPr>
              <p:cNvSpPr>
                <a:spLocks/>
              </p:cNvSpPr>
              <p:nvPr/>
            </p:nvSpPr>
            <p:spPr bwMode="auto">
              <a:xfrm>
                <a:off x="5135582" y="2137161"/>
                <a:ext cx="642466" cy="686506"/>
              </a:xfrm>
              <a:custGeom>
                <a:avLst/>
                <a:gdLst>
                  <a:gd name="T0" fmla="*/ 547688 w 496"/>
                  <a:gd name="T1" fmla="*/ 228600 h 530"/>
                  <a:gd name="T2" fmla="*/ 528638 w 496"/>
                  <a:gd name="T3" fmla="*/ 249237 h 530"/>
                  <a:gd name="T4" fmla="*/ 457200 w 496"/>
                  <a:gd name="T5" fmla="*/ 274637 h 530"/>
                  <a:gd name="T6" fmla="*/ 387350 w 496"/>
                  <a:gd name="T7" fmla="*/ 255587 h 530"/>
                  <a:gd name="T8" fmla="*/ 306388 w 496"/>
                  <a:gd name="T9" fmla="*/ 219075 h 530"/>
                  <a:gd name="T10" fmla="*/ 255588 w 496"/>
                  <a:gd name="T11" fmla="*/ 122237 h 530"/>
                  <a:gd name="T12" fmla="*/ 265113 w 496"/>
                  <a:gd name="T13" fmla="*/ 87312 h 530"/>
                  <a:gd name="T14" fmla="*/ 265113 w 496"/>
                  <a:gd name="T15" fmla="*/ 42862 h 530"/>
                  <a:gd name="T16" fmla="*/ 174625 w 496"/>
                  <a:gd name="T17" fmla="*/ 9525 h 530"/>
                  <a:gd name="T18" fmla="*/ 96838 w 496"/>
                  <a:gd name="T19" fmla="*/ 36512 h 530"/>
                  <a:gd name="T20" fmla="*/ 149225 w 496"/>
                  <a:gd name="T21" fmla="*/ 106362 h 530"/>
                  <a:gd name="T22" fmla="*/ 131763 w 496"/>
                  <a:gd name="T23" fmla="*/ 149225 h 530"/>
                  <a:gd name="T24" fmla="*/ 25400 w 496"/>
                  <a:gd name="T25" fmla="*/ 255587 h 530"/>
                  <a:gd name="T26" fmla="*/ 61913 w 496"/>
                  <a:gd name="T27" fmla="*/ 346075 h 530"/>
                  <a:gd name="T28" fmla="*/ 15875 w 496"/>
                  <a:gd name="T29" fmla="*/ 390525 h 530"/>
                  <a:gd name="T30" fmla="*/ 25400 w 496"/>
                  <a:gd name="T31" fmla="*/ 406400 h 530"/>
                  <a:gd name="T32" fmla="*/ 87313 w 496"/>
                  <a:gd name="T33" fmla="*/ 431800 h 530"/>
                  <a:gd name="T34" fmla="*/ 122238 w 496"/>
                  <a:gd name="T35" fmla="*/ 425450 h 530"/>
                  <a:gd name="T36" fmla="*/ 141288 w 496"/>
                  <a:gd name="T37" fmla="*/ 558800 h 530"/>
                  <a:gd name="T38" fmla="*/ 203200 w 496"/>
                  <a:gd name="T39" fmla="*/ 674687 h 530"/>
                  <a:gd name="T40" fmla="*/ 300038 w 496"/>
                  <a:gd name="T41" fmla="*/ 841375 h 530"/>
                  <a:gd name="T42" fmla="*/ 334963 w 496"/>
                  <a:gd name="T43" fmla="*/ 787400 h 530"/>
                  <a:gd name="T44" fmla="*/ 350838 w 496"/>
                  <a:gd name="T45" fmla="*/ 744537 h 530"/>
                  <a:gd name="T46" fmla="*/ 371475 w 496"/>
                  <a:gd name="T47" fmla="*/ 681037 h 530"/>
                  <a:gd name="T48" fmla="*/ 361950 w 496"/>
                  <a:gd name="T49" fmla="*/ 603250 h 530"/>
                  <a:gd name="T50" fmla="*/ 457200 w 496"/>
                  <a:gd name="T51" fmla="*/ 522287 h 530"/>
                  <a:gd name="T52" fmla="*/ 528638 w 496"/>
                  <a:gd name="T53" fmla="*/ 461962 h 530"/>
                  <a:gd name="T54" fmla="*/ 547688 w 496"/>
                  <a:gd name="T55" fmla="*/ 425450 h 530"/>
                  <a:gd name="T56" fmla="*/ 581025 w 496"/>
                  <a:gd name="T57" fmla="*/ 371475 h 530"/>
                  <a:gd name="T58" fmla="*/ 563563 w 496"/>
                  <a:gd name="T59" fmla="*/ 325437 h 530"/>
                  <a:gd name="T60" fmla="*/ 554038 w 496"/>
                  <a:gd name="T61" fmla="*/ 293687 h 530"/>
                  <a:gd name="T62" fmla="*/ 600075 w 496"/>
                  <a:gd name="T63" fmla="*/ 325437 h 530"/>
                  <a:gd name="T64" fmla="*/ 644525 w 496"/>
                  <a:gd name="T65" fmla="*/ 371475 h 530"/>
                  <a:gd name="T66" fmla="*/ 669925 w 496"/>
                  <a:gd name="T67" fmla="*/ 371475 h 530"/>
                  <a:gd name="T68" fmla="*/ 706438 w 496"/>
                  <a:gd name="T69" fmla="*/ 355600 h 530"/>
                  <a:gd name="T70" fmla="*/ 741363 w 496"/>
                  <a:gd name="T71" fmla="*/ 274637 h 530"/>
                  <a:gd name="T72" fmla="*/ 787400 w 496"/>
                  <a:gd name="T73" fmla="*/ 219075 h 530"/>
                  <a:gd name="T74" fmla="*/ 731838 w 496"/>
                  <a:gd name="T75" fmla="*/ 187325 h 530"/>
                  <a:gd name="T76" fmla="*/ 615950 w 496"/>
                  <a:gd name="T77" fmla="*/ 274637 h 530"/>
                  <a:gd name="T78" fmla="*/ 590550 w 496"/>
                  <a:gd name="T79" fmla="*/ 265112 h 530"/>
                  <a:gd name="T80" fmla="*/ 563563 w 496"/>
                  <a:gd name="T81" fmla="*/ 239712 h 5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96"/>
                  <a:gd name="T124" fmla="*/ 0 h 530"/>
                  <a:gd name="T125" fmla="*/ 496 w 496"/>
                  <a:gd name="T126" fmla="*/ 530 h 5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96" h="530">
                    <a:moveTo>
                      <a:pt x="355" y="151"/>
                    </a:moveTo>
                    <a:lnTo>
                      <a:pt x="345" y="144"/>
                    </a:lnTo>
                    <a:lnTo>
                      <a:pt x="333" y="144"/>
                    </a:lnTo>
                    <a:lnTo>
                      <a:pt x="333" y="157"/>
                    </a:lnTo>
                    <a:lnTo>
                      <a:pt x="339" y="185"/>
                    </a:lnTo>
                    <a:lnTo>
                      <a:pt x="288" y="173"/>
                    </a:lnTo>
                    <a:lnTo>
                      <a:pt x="272" y="157"/>
                    </a:lnTo>
                    <a:lnTo>
                      <a:pt x="244" y="161"/>
                    </a:lnTo>
                    <a:lnTo>
                      <a:pt x="240" y="151"/>
                    </a:lnTo>
                    <a:lnTo>
                      <a:pt x="193" y="138"/>
                    </a:lnTo>
                    <a:lnTo>
                      <a:pt x="193" y="100"/>
                    </a:lnTo>
                    <a:lnTo>
                      <a:pt x="161" y="77"/>
                    </a:lnTo>
                    <a:lnTo>
                      <a:pt x="150" y="67"/>
                    </a:lnTo>
                    <a:lnTo>
                      <a:pt x="167" y="55"/>
                    </a:lnTo>
                    <a:lnTo>
                      <a:pt x="154" y="39"/>
                    </a:lnTo>
                    <a:lnTo>
                      <a:pt x="167" y="27"/>
                    </a:lnTo>
                    <a:lnTo>
                      <a:pt x="144" y="0"/>
                    </a:lnTo>
                    <a:lnTo>
                      <a:pt x="110" y="6"/>
                    </a:lnTo>
                    <a:lnTo>
                      <a:pt x="106" y="17"/>
                    </a:lnTo>
                    <a:lnTo>
                      <a:pt x="61" y="23"/>
                    </a:lnTo>
                    <a:lnTo>
                      <a:pt x="67" y="45"/>
                    </a:lnTo>
                    <a:lnTo>
                      <a:pt x="94" y="67"/>
                    </a:lnTo>
                    <a:lnTo>
                      <a:pt x="83" y="77"/>
                    </a:lnTo>
                    <a:lnTo>
                      <a:pt x="83" y="94"/>
                    </a:lnTo>
                    <a:lnTo>
                      <a:pt x="45" y="151"/>
                    </a:lnTo>
                    <a:lnTo>
                      <a:pt x="16" y="161"/>
                    </a:lnTo>
                    <a:lnTo>
                      <a:pt x="51" y="205"/>
                    </a:lnTo>
                    <a:lnTo>
                      <a:pt x="39" y="218"/>
                    </a:lnTo>
                    <a:lnTo>
                      <a:pt x="0" y="228"/>
                    </a:lnTo>
                    <a:lnTo>
                      <a:pt x="10" y="246"/>
                    </a:lnTo>
                    <a:lnTo>
                      <a:pt x="33" y="246"/>
                    </a:lnTo>
                    <a:lnTo>
                      <a:pt x="16" y="256"/>
                    </a:lnTo>
                    <a:lnTo>
                      <a:pt x="39" y="285"/>
                    </a:lnTo>
                    <a:lnTo>
                      <a:pt x="55" y="272"/>
                    </a:lnTo>
                    <a:lnTo>
                      <a:pt x="71" y="252"/>
                    </a:lnTo>
                    <a:lnTo>
                      <a:pt x="77" y="268"/>
                    </a:lnTo>
                    <a:lnTo>
                      <a:pt x="89" y="272"/>
                    </a:lnTo>
                    <a:lnTo>
                      <a:pt x="89" y="352"/>
                    </a:lnTo>
                    <a:lnTo>
                      <a:pt x="116" y="396"/>
                    </a:lnTo>
                    <a:lnTo>
                      <a:pt x="128" y="425"/>
                    </a:lnTo>
                    <a:lnTo>
                      <a:pt x="173" y="512"/>
                    </a:lnTo>
                    <a:lnTo>
                      <a:pt x="189" y="530"/>
                    </a:lnTo>
                    <a:lnTo>
                      <a:pt x="217" y="508"/>
                    </a:lnTo>
                    <a:lnTo>
                      <a:pt x="211" y="496"/>
                    </a:lnTo>
                    <a:lnTo>
                      <a:pt x="221" y="486"/>
                    </a:lnTo>
                    <a:lnTo>
                      <a:pt x="221" y="469"/>
                    </a:lnTo>
                    <a:lnTo>
                      <a:pt x="217" y="463"/>
                    </a:lnTo>
                    <a:lnTo>
                      <a:pt x="234" y="429"/>
                    </a:lnTo>
                    <a:lnTo>
                      <a:pt x="228" y="419"/>
                    </a:lnTo>
                    <a:lnTo>
                      <a:pt x="228" y="380"/>
                    </a:lnTo>
                    <a:lnTo>
                      <a:pt x="244" y="374"/>
                    </a:lnTo>
                    <a:lnTo>
                      <a:pt x="288" y="329"/>
                    </a:lnTo>
                    <a:lnTo>
                      <a:pt x="288" y="313"/>
                    </a:lnTo>
                    <a:lnTo>
                      <a:pt x="333" y="291"/>
                    </a:lnTo>
                    <a:lnTo>
                      <a:pt x="327" y="279"/>
                    </a:lnTo>
                    <a:lnTo>
                      <a:pt x="345" y="268"/>
                    </a:lnTo>
                    <a:lnTo>
                      <a:pt x="372" y="268"/>
                    </a:lnTo>
                    <a:lnTo>
                      <a:pt x="366" y="234"/>
                    </a:lnTo>
                    <a:lnTo>
                      <a:pt x="345" y="224"/>
                    </a:lnTo>
                    <a:lnTo>
                      <a:pt x="355" y="205"/>
                    </a:lnTo>
                    <a:lnTo>
                      <a:pt x="345" y="195"/>
                    </a:lnTo>
                    <a:lnTo>
                      <a:pt x="349" y="185"/>
                    </a:lnTo>
                    <a:lnTo>
                      <a:pt x="366" y="185"/>
                    </a:lnTo>
                    <a:lnTo>
                      <a:pt x="378" y="205"/>
                    </a:lnTo>
                    <a:lnTo>
                      <a:pt x="416" y="205"/>
                    </a:lnTo>
                    <a:lnTo>
                      <a:pt x="406" y="234"/>
                    </a:lnTo>
                    <a:lnTo>
                      <a:pt x="416" y="240"/>
                    </a:lnTo>
                    <a:lnTo>
                      <a:pt x="422" y="234"/>
                    </a:lnTo>
                    <a:lnTo>
                      <a:pt x="433" y="262"/>
                    </a:lnTo>
                    <a:lnTo>
                      <a:pt x="445" y="224"/>
                    </a:lnTo>
                    <a:lnTo>
                      <a:pt x="461" y="218"/>
                    </a:lnTo>
                    <a:lnTo>
                      <a:pt x="467" y="173"/>
                    </a:lnTo>
                    <a:lnTo>
                      <a:pt x="483" y="161"/>
                    </a:lnTo>
                    <a:lnTo>
                      <a:pt x="496" y="138"/>
                    </a:lnTo>
                    <a:lnTo>
                      <a:pt x="477" y="134"/>
                    </a:lnTo>
                    <a:lnTo>
                      <a:pt x="461" y="118"/>
                    </a:lnTo>
                    <a:lnTo>
                      <a:pt x="400" y="151"/>
                    </a:lnTo>
                    <a:lnTo>
                      <a:pt x="388" y="173"/>
                    </a:lnTo>
                    <a:lnTo>
                      <a:pt x="378" y="179"/>
                    </a:lnTo>
                    <a:lnTo>
                      <a:pt x="372" y="167"/>
                    </a:lnTo>
                    <a:lnTo>
                      <a:pt x="349" y="161"/>
                    </a:lnTo>
                    <a:lnTo>
                      <a:pt x="355" y="151"/>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grpSp>
            <p:nvGrpSpPr>
              <p:cNvPr id="15" name="Group 239">
                <a:extLst>
                  <a:ext uri="{FF2B5EF4-FFF2-40B4-BE49-F238E27FC236}">
                    <a16:creationId xmlns:a16="http://schemas.microsoft.com/office/drawing/2014/main" id="{F530C624-A54E-4E94-8A3A-CB1DAEDACB00}"/>
                  </a:ext>
                </a:extLst>
              </p:cNvPr>
              <p:cNvGrpSpPr>
                <a:grpSpLocks/>
              </p:cNvGrpSpPr>
              <p:nvPr/>
            </p:nvGrpSpPr>
            <p:grpSpPr bwMode="auto">
              <a:xfrm>
                <a:off x="6436058" y="1865150"/>
                <a:ext cx="244811" cy="376930"/>
                <a:chOff x="4814" y="1483"/>
                <a:chExt cx="189" cy="291"/>
              </a:xfrm>
              <a:grpFill/>
            </p:grpSpPr>
            <p:sp>
              <p:nvSpPr>
                <p:cNvPr id="144" name="Freeform 307">
                  <a:extLst>
                    <a:ext uri="{FF2B5EF4-FFF2-40B4-BE49-F238E27FC236}">
                      <a16:creationId xmlns:a16="http://schemas.microsoft.com/office/drawing/2014/main" id="{A83045E7-0C16-450D-9F13-8FC47DABAF47}"/>
                    </a:ext>
                  </a:extLst>
                </p:cNvPr>
                <p:cNvSpPr>
                  <a:spLocks/>
                </p:cNvSpPr>
                <p:nvPr/>
              </p:nvSpPr>
              <p:spPr bwMode="auto">
                <a:xfrm>
                  <a:off x="4991" y="1483"/>
                  <a:ext cx="12" cy="12"/>
                </a:xfrm>
                <a:custGeom>
                  <a:avLst/>
                  <a:gdLst>
                    <a:gd name="T0" fmla="*/ 0 w 12"/>
                    <a:gd name="T1" fmla="*/ 9525 h 12"/>
                    <a:gd name="T2" fmla="*/ 9525 w 12"/>
                    <a:gd name="T3" fmla="*/ 19050 h 12"/>
                    <a:gd name="T4" fmla="*/ 19050 w 12"/>
                    <a:gd name="T5" fmla="*/ 0 h 12"/>
                    <a:gd name="T6" fmla="*/ 0 w 12"/>
                    <a:gd name="T7" fmla="*/ 9525 h 12"/>
                    <a:gd name="T8" fmla="*/ 0 w 12"/>
                    <a:gd name="T9" fmla="*/ 9525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0" y="6"/>
                      </a:moveTo>
                      <a:lnTo>
                        <a:pt x="6" y="12"/>
                      </a:lnTo>
                      <a:lnTo>
                        <a:pt x="12" y="0"/>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5" name="Freeform 308">
                  <a:extLst>
                    <a:ext uri="{FF2B5EF4-FFF2-40B4-BE49-F238E27FC236}">
                      <a16:creationId xmlns:a16="http://schemas.microsoft.com/office/drawing/2014/main" id="{CBBD9D82-E04F-422E-BDC1-160F56737744}"/>
                    </a:ext>
                  </a:extLst>
                </p:cNvPr>
                <p:cNvSpPr>
                  <a:spLocks/>
                </p:cNvSpPr>
                <p:nvPr/>
              </p:nvSpPr>
              <p:spPr bwMode="auto">
                <a:xfrm>
                  <a:off x="4962" y="1495"/>
                  <a:ext cx="23" cy="17"/>
                </a:xfrm>
                <a:custGeom>
                  <a:avLst/>
                  <a:gdLst>
                    <a:gd name="T0" fmla="*/ 0 w 23"/>
                    <a:gd name="T1" fmla="*/ 15875 h 17"/>
                    <a:gd name="T2" fmla="*/ 20638 w 23"/>
                    <a:gd name="T3" fmla="*/ 26987 h 17"/>
                    <a:gd name="T4" fmla="*/ 36513 w 23"/>
                    <a:gd name="T5" fmla="*/ 0 h 17"/>
                    <a:gd name="T6" fmla="*/ 0 w 23"/>
                    <a:gd name="T7" fmla="*/ 15875 h 17"/>
                    <a:gd name="T8" fmla="*/ 0 w 23"/>
                    <a:gd name="T9" fmla="*/ 15875 h 17"/>
                    <a:gd name="T10" fmla="*/ 0 60000 65536"/>
                    <a:gd name="T11" fmla="*/ 0 60000 65536"/>
                    <a:gd name="T12" fmla="*/ 0 60000 65536"/>
                    <a:gd name="T13" fmla="*/ 0 60000 65536"/>
                    <a:gd name="T14" fmla="*/ 0 60000 65536"/>
                    <a:gd name="T15" fmla="*/ 0 w 23"/>
                    <a:gd name="T16" fmla="*/ 0 h 17"/>
                    <a:gd name="T17" fmla="*/ 23 w 23"/>
                    <a:gd name="T18" fmla="*/ 17 h 17"/>
                  </a:gdLst>
                  <a:ahLst/>
                  <a:cxnLst>
                    <a:cxn ang="T10">
                      <a:pos x="T0" y="T1"/>
                    </a:cxn>
                    <a:cxn ang="T11">
                      <a:pos x="T2" y="T3"/>
                    </a:cxn>
                    <a:cxn ang="T12">
                      <a:pos x="T4" y="T5"/>
                    </a:cxn>
                    <a:cxn ang="T13">
                      <a:pos x="T6" y="T7"/>
                    </a:cxn>
                    <a:cxn ang="T14">
                      <a:pos x="T8" y="T9"/>
                    </a:cxn>
                  </a:cxnLst>
                  <a:rect l="T15" t="T16" r="T17" b="T18"/>
                  <a:pathLst>
                    <a:path w="23" h="17">
                      <a:moveTo>
                        <a:pt x="0" y="10"/>
                      </a:moveTo>
                      <a:lnTo>
                        <a:pt x="13" y="17"/>
                      </a:lnTo>
                      <a:lnTo>
                        <a:pt x="23" y="0"/>
                      </a:lnTo>
                      <a:lnTo>
                        <a:pt x="0"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6" name="Freeform 309">
                  <a:extLst>
                    <a:ext uri="{FF2B5EF4-FFF2-40B4-BE49-F238E27FC236}">
                      <a16:creationId xmlns:a16="http://schemas.microsoft.com/office/drawing/2014/main" id="{D9E95AEC-0B1A-4403-A050-F954BFDB8B20}"/>
                    </a:ext>
                  </a:extLst>
                </p:cNvPr>
                <p:cNvSpPr>
                  <a:spLocks/>
                </p:cNvSpPr>
                <p:nvPr/>
              </p:nvSpPr>
              <p:spPr bwMode="auto">
                <a:xfrm>
                  <a:off x="4869" y="1495"/>
                  <a:ext cx="106" cy="84"/>
                </a:xfrm>
                <a:custGeom>
                  <a:avLst/>
                  <a:gdLst>
                    <a:gd name="T0" fmla="*/ 168275 w 106"/>
                    <a:gd name="T1" fmla="*/ 71437 h 84"/>
                    <a:gd name="T2" fmla="*/ 141288 w 106"/>
                    <a:gd name="T3" fmla="*/ 61913 h 84"/>
                    <a:gd name="T4" fmla="*/ 147638 w 106"/>
                    <a:gd name="T5" fmla="*/ 33338 h 84"/>
                    <a:gd name="T6" fmla="*/ 122238 w 106"/>
                    <a:gd name="T7" fmla="*/ 42862 h 84"/>
                    <a:gd name="T8" fmla="*/ 122238 w 106"/>
                    <a:gd name="T9" fmla="*/ 33338 h 84"/>
                    <a:gd name="T10" fmla="*/ 115888 w 106"/>
                    <a:gd name="T11" fmla="*/ 42862 h 84"/>
                    <a:gd name="T12" fmla="*/ 50800 w 106"/>
                    <a:gd name="T13" fmla="*/ 33338 h 84"/>
                    <a:gd name="T14" fmla="*/ 15875 w 106"/>
                    <a:gd name="T15" fmla="*/ 0 h 84"/>
                    <a:gd name="T16" fmla="*/ 0 w 106"/>
                    <a:gd name="T17" fmla="*/ 6350 h 84"/>
                    <a:gd name="T18" fmla="*/ 25400 w 106"/>
                    <a:gd name="T19" fmla="*/ 26988 h 84"/>
                    <a:gd name="T20" fmla="*/ 34925 w 106"/>
                    <a:gd name="T21" fmla="*/ 61913 h 84"/>
                    <a:gd name="T22" fmla="*/ 44450 w 106"/>
                    <a:gd name="T23" fmla="*/ 61913 h 84"/>
                    <a:gd name="T24" fmla="*/ 44450 w 106"/>
                    <a:gd name="T25" fmla="*/ 77787 h 84"/>
                    <a:gd name="T26" fmla="*/ 15875 w 106"/>
                    <a:gd name="T27" fmla="*/ 77787 h 84"/>
                    <a:gd name="T28" fmla="*/ 15875 w 106"/>
                    <a:gd name="T29" fmla="*/ 96837 h 84"/>
                    <a:gd name="T30" fmla="*/ 34925 w 106"/>
                    <a:gd name="T31" fmla="*/ 112713 h 84"/>
                    <a:gd name="T32" fmla="*/ 25400 w 106"/>
                    <a:gd name="T33" fmla="*/ 133350 h 84"/>
                    <a:gd name="T34" fmla="*/ 71438 w 106"/>
                    <a:gd name="T35" fmla="*/ 112713 h 84"/>
                    <a:gd name="T36" fmla="*/ 44450 w 106"/>
                    <a:gd name="T37" fmla="*/ 96837 h 84"/>
                    <a:gd name="T38" fmla="*/ 50800 w 106"/>
                    <a:gd name="T39" fmla="*/ 90487 h 84"/>
                    <a:gd name="T40" fmla="*/ 61913 w 106"/>
                    <a:gd name="T41" fmla="*/ 87312 h 84"/>
                    <a:gd name="T42" fmla="*/ 68263 w 106"/>
                    <a:gd name="T43" fmla="*/ 87312 h 84"/>
                    <a:gd name="T44" fmla="*/ 71438 w 106"/>
                    <a:gd name="T45" fmla="*/ 90487 h 84"/>
                    <a:gd name="T46" fmla="*/ 77788 w 106"/>
                    <a:gd name="T47" fmla="*/ 90487 h 84"/>
                    <a:gd name="T48" fmla="*/ 84138 w 106"/>
                    <a:gd name="T49" fmla="*/ 93662 h 84"/>
                    <a:gd name="T50" fmla="*/ 90487 w 106"/>
                    <a:gd name="T51" fmla="*/ 96837 h 84"/>
                    <a:gd name="T52" fmla="*/ 106363 w 106"/>
                    <a:gd name="T53" fmla="*/ 106363 h 84"/>
                    <a:gd name="T54" fmla="*/ 122238 w 106"/>
                    <a:gd name="T55" fmla="*/ 106363 h 84"/>
                    <a:gd name="T56" fmla="*/ 115888 w 106"/>
                    <a:gd name="T57" fmla="*/ 77787 h 84"/>
                    <a:gd name="T58" fmla="*/ 168275 w 106"/>
                    <a:gd name="T59" fmla="*/ 71437 h 84"/>
                    <a:gd name="T60" fmla="*/ 168275 w 106"/>
                    <a:gd name="T61" fmla="*/ 71437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6"/>
                    <a:gd name="T94" fmla="*/ 0 h 84"/>
                    <a:gd name="T95" fmla="*/ 106 w 106"/>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6" h="84">
                      <a:moveTo>
                        <a:pt x="106" y="45"/>
                      </a:moveTo>
                      <a:lnTo>
                        <a:pt x="89" y="39"/>
                      </a:lnTo>
                      <a:lnTo>
                        <a:pt x="93" y="21"/>
                      </a:lnTo>
                      <a:lnTo>
                        <a:pt x="77" y="27"/>
                      </a:lnTo>
                      <a:lnTo>
                        <a:pt x="77" y="21"/>
                      </a:lnTo>
                      <a:lnTo>
                        <a:pt x="73" y="27"/>
                      </a:lnTo>
                      <a:lnTo>
                        <a:pt x="32" y="21"/>
                      </a:lnTo>
                      <a:lnTo>
                        <a:pt x="10" y="0"/>
                      </a:lnTo>
                      <a:lnTo>
                        <a:pt x="0" y="4"/>
                      </a:lnTo>
                      <a:lnTo>
                        <a:pt x="16" y="17"/>
                      </a:lnTo>
                      <a:lnTo>
                        <a:pt x="22" y="39"/>
                      </a:lnTo>
                      <a:lnTo>
                        <a:pt x="28" y="39"/>
                      </a:lnTo>
                      <a:lnTo>
                        <a:pt x="28" y="49"/>
                      </a:lnTo>
                      <a:lnTo>
                        <a:pt x="10" y="49"/>
                      </a:lnTo>
                      <a:lnTo>
                        <a:pt x="10" y="61"/>
                      </a:lnTo>
                      <a:lnTo>
                        <a:pt x="22" y="71"/>
                      </a:lnTo>
                      <a:lnTo>
                        <a:pt x="16" y="84"/>
                      </a:lnTo>
                      <a:lnTo>
                        <a:pt x="45" y="71"/>
                      </a:lnTo>
                      <a:lnTo>
                        <a:pt x="28" y="61"/>
                      </a:lnTo>
                      <a:lnTo>
                        <a:pt x="32" y="57"/>
                      </a:lnTo>
                      <a:lnTo>
                        <a:pt x="39" y="55"/>
                      </a:lnTo>
                      <a:lnTo>
                        <a:pt x="43" y="55"/>
                      </a:lnTo>
                      <a:lnTo>
                        <a:pt x="45" y="57"/>
                      </a:lnTo>
                      <a:lnTo>
                        <a:pt x="49" y="57"/>
                      </a:lnTo>
                      <a:lnTo>
                        <a:pt x="53" y="59"/>
                      </a:lnTo>
                      <a:lnTo>
                        <a:pt x="57" y="61"/>
                      </a:lnTo>
                      <a:lnTo>
                        <a:pt x="67" y="67"/>
                      </a:lnTo>
                      <a:lnTo>
                        <a:pt x="77" y="67"/>
                      </a:lnTo>
                      <a:lnTo>
                        <a:pt x="73" y="49"/>
                      </a:lnTo>
                      <a:lnTo>
                        <a:pt x="106" y="4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7" name="Freeform 310">
                  <a:extLst>
                    <a:ext uri="{FF2B5EF4-FFF2-40B4-BE49-F238E27FC236}">
                      <a16:creationId xmlns:a16="http://schemas.microsoft.com/office/drawing/2014/main" id="{2E6D552A-D632-444D-819D-C3CD8FD4970D}"/>
                    </a:ext>
                  </a:extLst>
                </p:cNvPr>
                <p:cNvSpPr>
                  <a:spLocks/>
                </p:cNvSpPr>
                <p:nvPr/>
              </p:nvSpPr>
              <p:spPr bwMode="auto">
                <a:xfrm>
                  <a:off x="4824" y="1573"/>
                  <a:ext cx="151" cy="150"/>
                </a:xfrm>
                <a:custGeom>
                  <a:avLst/>
                  <a:gdLst>
                    <a:gd name="T0" fmla="*/ 219075 w 151"/>
                    <a:gd name="T1" fmla="*/ 106363 h 150"/>
                    <a:gd name="T2" fmla="*/ 193675 w 151"/>
                    <a:gd name="T3" fmla="*/ 95250 h 150"/>
                    <a:gd name="T4" fmla="*/ 212725 w 151"/>
                    <a:gd name="T5" fmla="*/ 88900 h 150"/>
                    <a:gd name="T6" fmla="*/ 212725 w 151"/>
                    <a:gd name="T7" fmla="*/ 69850 h 150"/>
                    <a:gd name="T8" fmla="*/ 203200 w 151"/>
                    <a:gd name="T9" fmla="*/ 44450 h 150"/>
                    <a:gd name="T10" fmla="*/ 168275 w 151"/>
                    <a:gd name="T11" fmla="*/ 15875 h 150"/>
                    <a:gd name="T12" fmla="*/ 158750 w 151"/>
                    <a:gd name="T13" fmla="*/ 0 h 150"/>
                    <a:gd name="T14" fmla="*/ 142875 w 151"/>
                    <a:gd name="T15" fmla="*/ 9525 h 150"/>
                    <a:gd name="T16" fmla="*/ 133350 w 151"/>
                    <a:gd name="T17" fmla="*/ 25400 h 150"/>
                    <a:gd name="T18" fmla="*/ 142875 w 151"/>
                    <a:gd name="T19" fmla="*/ 60325 h 150"/>
                    <a:gd name="T20" fmla="*/ 168275 w 151"/>
                    <a:gd name="T21" fmla="*/ 106363 h 150"/>
                    <a:gd name="T22" fmla="*/ 142875 w 151"/>
                    <a:gd name="T23" fmla="*/ 95250 h 150"/>
                    <a:gd name="T24" fmla="*/ 152400 w 151"/>
                    <a:gd name="T25" fmla="*/ 115888 h 150"/>
                    <a:gd name="T26" fmla="*/ 122238 w 151"/>
                    <a:gd name="T27" fmla="*/ 131762 h 150"/>
                    <a:gd name="T28" fmla="*/ 115888 w 151"/>
                    <a:gd name="T29" fmla="*/ 122237 h 150"/>
                    <a:gd name="T30" fmla="*/ 115888 w 151"/>
                    <a:gd name="T31" fmla="*/ 150812 h 150"/>
                    <a:gd name="T32" fmla="*/ 96838 w 151"/>
                    <a:gd name="T33" fmla="*/ 166687 h 150"/>
                    <a:gd name="T34" fmla="*/ 115888 w 151"/>
                    <a:gd name="T35" fmla="*/ 176212 h 150"/>
                    <a:gd name="T36" fmla="*/ 96838 w 151"/>
                    <a:gd name="T37" fmla="*/ 185737 h 150"/>
                    <a:gd name="T38" fmla="*/ 87313 w 151"/>
                    <a:gd name="T39" fmla="*/ 176212 h 150"/>
                    <a:gd name="T40" fmla="*/ 46038 w 151"/>
                    <a:gd name="T41" fmla="*/ 176212 h 150"/>
                    <a:gd name="T42" fmla="*/ 19050 w 151"/>
                    <a:gd name="T43" fmla="*/ 201612 h 150"/>
                    <a:gd name="T44" fmla="*/ 0 w 151"/>
                    <a:gd name="T45" fmla="*/ 201612 h 150"/>
                    <a:gd name="T46" fmla="*/ 0 w 151"/>
                    <a:gd name="T47" fmla="*/ 228600 h 150"/>
                    <a:gd name="T48" fmla="*/ 26988 w 151"/>
                    <a:gd name="T49" fmla="*/ 228600 h 150"/>
                    <a:gd name="T50" fmla="*/ 36513 w 151"/>
                    <a:gd name="T51" fmla="*/ 222250 h 150"/>
                    <a:gd name="T52" fmla="*/ 87313 w 151"/>
                    <a:gd name="T53" fmla="*/ 201612 h 150"/>
                    <a:gd name="T54" fmla="*/ 96838 w 151"/>
                    <a:gd name="T55" fmla="*/ 212725 h 150"/>
                    <a:gd name="T56" fmla="*/ 106363 w 151"/>
                    <a:gd name="T57" fmla="*/ 212725 h 150"/>
                    <a:gd name="T58" fmla="*/ 115888 w 151"/>
                    <a:gd name="T59" fmla="*/ 238125 h 150"/>
                    <a:gd name="T60" fmla="*/ 142875 w 151"/>
                    <a:gd name="T61" fmla="*/ 238125 h 150"/>
                    <a:gd name="T62" fmla="*/ 152400 w 151"/>
                    <a:gd name="T63" fmla="*/ 201612 h 150"/>
                    <a:gd name="T64" fmla="*/ 158750 w 151"/>
                    <a:gd name="T65" fmla="*/ 195262 h 150"/>
                    <a:gd name="T66" fmla="*/ 158750 w 151"/>
                    <a:gd name="T67" fmla="*/ 212725 h 150"/>
                    <a:gd name="T68" fmla="*/ 187325 w 151"/>
                    <a:gd name="T69" fmla="*/ 212725 h 150"/>
                    <a:gd name="T70" fmla="*/ 187325 w 151"/>
                    <a:gd name="T71" fmla="*/ 195262 h 150"/>
                    <a:gd name="T72" fmla="*/ 203200 w 151"/>
                    <a:gd name="T73" fmla="*/ 212725 h 150"/>
                    <a:gd name="T74" fmla="*/ 203200 w 151"/>
                    <a:gd name="T75" fmla="*/ 185737 h 150"/>
                    <a:gd name="T76" fmla="*/ 219075 w 151"/>
                    <a:gd name="T77" fmla="*/ 176212 h 150"/>
                    <a:gd name="T78" fmla="*/ 228600 w 151"/>
                    <a:gd name="T79" fmla="*/ 195262 h 150"/>
                    <a:gd name="T80" fmla="*/ 239713 w 151"/>
                    <a:gd name="T81" fmla="*/ 166687 h 150"/>
                    <a:gd name="T82" fmla="*/ 219075 w 151"/>
                    <a:gd name="T83" fmla="*/ 150812 h 150"/>
                    <a:gd name="T84" fmla="*/ 219075 w 151"/>
                    <a:gd name="T85" fmla="*/ 106363 h 150"/>
                    <a:gd name="T86" fmla="*/ 219075 w 151"/>
                    <a:gd name="T87" fmla="*/ 106363 h 1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1"/>
                    <a:gd name="T133" fmla="*/ 0 h 150"/>
                    <a:gd name="T134" fmla="*/ 151 w 151"/>
                    <a:gd name="T135" fmla="*/ 150 h 1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1" h="150">
                      <a:moveTo>
                        <a:pt x="138" y="67"/>
                      </a:moveTo>
                      <a:lnTo>
                        <a:pt x="122" y="60"/>
                      </a:lnTo>
                      <a:lnTo>
                        <a:pt x="134" y="56"/>
                      </a:lnTo>
                      <a:lnTo>
                        <a:pt x="134" y="44"/>
                      </a:lnTo>
                      <a:lnTo>
                        <a:pt x="128" y="28"/>
                      </a:lnTo>
                      <a:lnTo>
                        <a:pt x="106" y="10"/>
                      </a:lnTo>
                      <a:lnTo>
                        <a:pt x="100" y="0"/>
                      </a:lnTo>
                      <a:lnTo>
                        <a:pt x="90" y="6"/>
                      </a:lnTo>
                      <a:lnTo>
                        <a:pt x="84" y="16"/>
                      </a:lnTo>
                      <a:lnTo>
                        <a:pt x="90" y="38"/>
                      </a:lnTo>
                      <a:lnTo>
                        <a:pt x="106" y="67"/>
                      </a:lnTo>
                      <a:lnTo>
                        <a:pt x="90" y="60"/>
                      </a:lnTo>
                      <a:lnTo>
                        <a:pt x="96" y="73"/>
                      </a:lnTo>
                      <a:lnTo>
                        <a:pt x="77" y="83"/>
                      </a:lnTo>
                      <a:lnTo>
                        <a:pt x="73" y="77"/>
                      </a:lnTo>
                      <a:lnTo>
                        <a:pt x="73" y="95"/>
                      </a:lnTo>
                      <a:lnTo>
                        <a:pt x="61" y="105"/>
                      </a:lnTo>
                      <a:lnTo>
                        <a:pt x="73" y="111"/>
                      </a:lnTo>
                      <a:lnTo>
                        <a:pt x="61" y="117"/>
                      </a:lnTo>
                      <a:lnTo>
                        <a:pt x="55" y="111"/>
                      </a:lnTo>
                      <a:lnTo>
                        <a:pt x="29" y="111"/>
                      </a:lnTo>
                      <a:lnTo>
                        <a:pt x="12" y="127"/>
                      </a:lnTo>
                      <a:lnTo>
                        <a:pt x="0" y="127"/>
                      </a:lnTo>
                      <a:lnTo>
                        <a:pt x="0" y="144"/>
                      </a:lnTo>
                      <a:lnTo>
                        <a:pt x="17" y="144"/>
                      </a:lnTo>
                      <a:lnTo>
                        <a:pt x="23" y="140"/>
                      </a:lnTo>
                      <a:lnTo>
                        <a:pt x="55" y="127"/>
                      </a:lnTo>
                      <a:lnTo>
                        <a:pt x="61" y="134"/>
                      </a:lnTo>
                      <a:lnTo>
                        <a:pt x="67" y="134"/>
                      </a:lnTo>
                      <a:lnTo>
                        <a:pt x="73" y="150"/>
                      </a:lnTo>
                      <a:lnTo>
                        <a:pt x="90" y="150"/>
                      </a:lnTo>
                      <a:lnTo>
                        <a:pt x="96" y="127"/>
                      </a:lnTo>
                      <a:lnTo>
                        <a:pt x="100" y="123"/>
                      </a:lnTo>
                      <a:lnTo>
                        <a:pt x="100" y="134"/>
                      </a:lnTo>
                      <a:lnTo>
                        <a:pt x="118" y="134"/>
                      </a:lnTo>
                      <a:lnTo>
                        <a:pt x="118" y="123"/>
                      </a:lnTo>
                      <a:lnTo>
                        <a:pt x="128" y="134"/>
                      </a:lnTo>
                      <a:lnTo>
                        <a:pt x="128" y="117"/>
                      </a:lnTo>
                      <a:lnTo>
                        <a:pt x="138" y="111"/>
                      </a:lnTo>
                      <a:lnTo>
                        <a:pt x="144" y="123"/>
                      </a:lnTo>
                      <a:lnTo>
                        <a:pt x="151" y="105"/>
                      </a:lnTo>
                      <a:lnTo>
                        <a:pt x="138" y="95"/>
                      </a:lnTo>
                      <a:lnTo>
                        <a:pt x="138" y="6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8" name="Freeform 311">
                  <a:extLst>
                    <a:ext uri="{FF2B5EF4-FFF2-40B4-BE49-F238E27FC236}">
                      <a16:creationId xmlns:a16="http://schemas.microsoft.com/office/drawing/2014/main" id="{C01C5B99-3EED-47B3-9B04-BA7234C44790}"/>
                    </a:ext>
                  </a:extLst>
                </p:cNvPr>
                <p:cNvSpPr>
                  <a:spLocks/>
                </p:cNvSpPr>
                <p:nvPr/>
              </p:nvSpPr>
              <p:spPr bwMode="auto">
                <a:xfrm>
                  <a:off x="4847" y="1713"/>
                  <a:ext cx="38" cy="32"/>
                </a:xfrm>
                <a:custGeom>
                  <a:avLst/>
                  <a:gdLst>
                    <a:gd name="T0" fmla="*/ 50800 w 38"/>
                    <a:gd name="T1" fmla="*/ 0 h 32"/>
                    <a:gd name="T2" fmla="*/ 44450 w 38"/>
                    <a:gd name="T3" fmla="*/ 0 h 32"/>
                    <a:gd name="T4" fmla="*/ 34925 w 38"/>
                    <a:gd name="T5" fmla="*/ 6350 h 32"/>
                    <a:gd name="T6" fmla="*/ 19050 w 38"/>
                    <a:gd name="T7" fmla="*/ 6350 h 32"/>
                    <a:gd name="T8" fmla="*/ 0 w 38"/>
                    <a:gd name="T9" fmla="*/ 25400 h 32"/>
                    <a:gd name="T10" fmla="*/ 34925 w 38"/>
                    <a:gd name="T11" fmla="*/ 50800 h 32"/>
                    <a:gd name="T12" fmla="*/ 44450 w 38"/>
                    <a:gd name="T13" fmla="*/ 25400 h 32"/>
                    <a:gd name="T14" fmla="*/ 60325 w 38"/>
                    <a:gd name="T15" fmla="*/ 15875 h 32"/>
                    <a:gd name="T16" fmla="*/ 60325 w 38"/>
                    <a:gd name="T17" fmla="*/ 6350 h 32"/>
                    <a:gd name="T18" fmla="*/ 50800 w 38"/>
                    <a:gd name="T19" fmla="*/ 0 h 32"/>
                    <a:gd name="T20" fmla="*/ 50800 w 38"/>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
                    <a:gd name="T34" fmla="*/ 0 h 32"/>
                    <a:gd name="T35" fmla="*/ 38 w 38"/>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 h="32">
                      <a:moveTo>
                        <a:pt x="32" y="0"/>
                      </a:moveTo>
                      <a:lnTo>
                        <a:pt x="28" y="0"/>
                      </a:lnTo>
                      <a:lnTo>
                        <a:pt x="22" y="4"/>
                      </a:lnTo>
                      <a:lnTo>
                        <a:pt x="12" y="4"/>
                      </a:lnTo>
                      <a:lnTo>
                        <a:pt x="0" y="16"/>
                      </a:lnTo>
                      <a:lnTo>
                        <a:pt x="22" y="32"/>
                      </a:lnTo>
                      <a:lnTo>
                        <a:pt x="28" y="16"/>
                      </a:lnTo>
                      <a:lnTo>
                        <a:pt x="38" y="10"/>
                      </a:lnTo>
                      <a:lnTo>
                        <a:pt x="38" y="4"/>
                      </a:lnTo>
                      <a:lnTo>
                        <a:pt x="3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9" name="Freeform 312">
                  <a:extLst>
                    <a:ext uri="{FF2B5EF4-FFF2-40B4-BE49-F238E27FC236}">
                      <a16:creationId xmlns:a16="http://schemas.microsoft.com/office/drawing/2014/main" id="{01A0C830-73C7-4AF7-928F-61769014FC8E}"/>
                    </a:ext>
                  </a:extLst>
                </p:cNvPr>
                <p:cNvSpPr>
                  <a:spLocks/>
                </p:cNvSpPr>
                <p:nvPr/>
              </p:nvSpPr>
              <p:spPr bwMode="auto">
                <a:xfrm>
                  <a:off x="4814" y="1723"/>
                  <a:ext cx="39" cy="51"/>
                </a:xfrm>
                <a:custGeom>
                  <a:avLst/>
                  <a:gdLst>
                    <a:gd name="T0" fmla="*/ 52388 w 39"/>
                    <a:gd name="T1" fmla="*/ 19050 h 51"/>
                    <a:gd name="T2" fmla="*/ 42863 w 39"/>
                    <a:gd name="T3" fmla="*/ 0 h 51"/>
                    <a:gd name="T4" fmla="*/ 6350 w 39"/>
                    <a:gd name="T5" fmla="*/ 0 h 51"/>
                    <a:gd name="T6" fmla="*/ 0 w 39"/>
                    <a:gd name="T7" fmla="*/ 9525 h 51"/>
                    <a:gd name="T8" fmla="*/ 0 w 39"/>
                    <a:gd name="T9" fmla="*/ 28575 h 51"/>
                    <a:gd name="T10" fmla="*/ 25400 w 39"/>
                    <a:gd name="T11" fmla="*/ 28575 h 51"/>
                    <a:gd name="T12" fmla="*/ 15875 w 39"/>
                    <a:gd name="T13" fmla="*/ 53975 h 51"/>
                    <a:gd name="T14" fmla="*/ 34925 w 39"/>
                    <a:gd name="T15" fmla="*/ 80962 h 51"/>
                    <a:gd name="T16" fmla="*/ 61913 w 39"/>
                    <a:gd name="T17" fmla="*/ 69850 h 51"/>
                    <a:gd name="T18" fmla="*/ 52388 w 39"/>
                    <a:gd name="T19" fmla="*/ 19050 h 51"/>
                    <a:gd name="T20" fmla="*/ 52388 w 39"/>
                    <a:gd name="T21" fmla="*/ 1905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
                    <a:gd name="T34" fmla="*/ 0 h 51"/>
                    <a:gd name="T35" fmla="*/ 39 w 39"/>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 h="51">
                      <a:moveTo>
                        <a:pt x="33" y="12"/>
                      </a:moveTo>
                      <a:lnTo>
                        <a:pt x="27" y="0"/>
                      </a:lnTo>
                      <a:lnTo>
                        <a:pt x="4" y="0"/>
                      </a:lnTo>
                      <a:lnTo>
                        <a:pt x="0" y="6"/>
                      </a:lnTo>
                      <a:lnTo>
                        <a:pt x="0" y="18"/>
                      </a:lnTo>
                      <a:lnTo>
                        <a:pt x="16" y="18"/>
                      </a:lnTo>
                      <a:lnTo>
                        <a:pt x="10" y="34"/>
                      </a:lnTo>
                      <a:lnTo>
                        <a:pt x="22" y="51"/>
                      </a:lnTo>
                      <a:lnTo>
                        <a:pt x="39" y="44"/>
                      </a:lnTo>
                      <a:lnTo>
                        <a:pt x="33"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grpSp>
          <p:grpSp>
            <p:nvGrpSpPr>
              <p:cNvPr id="16" name="Group 246">
                <a:extLst>
                  <a:ext uri="{FF2B5EF4-FFF2-40B4-BE49-F238E27FC236}">
                    <a16:creationId xmlns:a16="http://schemas.microsoft.com/office/drawing/2014/main" id="{802F376D-EF85-4CF2-AED9-B0B05CA18171}"/>
                  </a:ext>
                </a:extLst>
              </p:cNvPr>
              <p:cNvGrpSpPr>
                <a:grpSpLocks/>
              </p:cNvGrpSpPr>
              <p:nvPr/>
            </p:nvGrpSpPr>
            <p:grpSpPr bwMode="auto">
              <a:xfrm>
                <a:off x="5268997" y="1938981"/>
                <a:ext cx="2174799" cy="2217544"/>
                <a:chOff x="3913" y="1540"/>
                <a:chExt cx="1679" cy="1712"/>
              </a:xfrm>
              <a:grpFill/>
            </p:grpSpPr>
            <p:sp>
              <p:nvSpPr>
                <p:cNvPr id="74" name="Freeform 238">
                  <a:extLst>
                    <a:ext uri="{FF2B5EF4-FFF2-40B4-BE49-F238E27FC236}">
                      <a16:creationId xmlns:a16="http://schemas.microsoft.com/office/drawing/2014/main" id="{B2C2715C-4FB5-4106-BE99-D8F8D232E776}"/>
                    </a:ext>
                  </a:extLst>
                </p:cNvPr>
                <p:cNvSpPr>
                  <a:spLocks/>
                </p:cNvSpPr>
                <p:nvPr/>
              </p:nvSpPr>
              <p:spPr bwMode="auto">
                <a:xfrm>
                  <a:off x="3913" y="2259"/>
                  <a:ext cx="10" cy="10"/>
                </a:xfrm>
                <a:custGeom>
                  <a:avLst/>
                  <a:gdLst/>
                  <a:ahLst/>
                  <a:cxnLst>
                    <a:cxn ang="0">
                      <a:pos x="6" y="0"/>
                    </a:cxn>
                    <a:cxn ang="0">
                      <a:pos x="0" y="6"/>
                    </a:cxn>
                    <a:cxn ang="0">
                      <a:pos x="10" y="10"/>
                    </a:cxn>
                    <a:cxn ang="0">
                      <a:pos x="6" y="0"/>
                    </a:cxn>
                    <a:cxn ang="0">
                      <a:pos x="6" y="0"/>
                    </a:cxn>
                  </a:cxnLst>
                  <a:rect l="0" t="0" r="r" b="b"/>
                  <a:pathLst>
                    <a:path w="10" h="10">
                      <a:moveTo>
                        <a:pt x="6" y="0"/>
                      </a:moveTo>
                      <a:lnTo>
                        <a:pt x="0" y="6"/>
                      </a:lnTo>
                      <a:lnTo>
                        <a:pt x="10" y="10"/>
                      </a:lnTo>
                      <a:lnTo>
                        <a:pt x="6" y="0"/>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75" name="Freeform 239">
                  <a:extLst>
                    <a:ext uri="{FF2B5EF4-FFF2-40B4-BE49-F238E27FC236}">
                      <a16:creationId xmlns:a16="http://schemas.microsoft.com/office/drawing/2014/main" id="{68CD3A89-71E6-457A-979E-6DD7DE8E44A4}"/>
                    </a:ext>
                  </a:extLst>
                </p:cNvPr>
                <p:cNvSpPr>
                  <a:spLocks/>
                </p:cNvSpPr>
                <p:nvPr/>
              </p:nvSpPr>
              <p:spPr bwMode="auto">
                <a:xfrm>
                  <a:off x="3913" y="2243"/>
                  <a:ext cx="10" cy="4"/>
                </a:xfrm>
                <a:custGeom>
                  <a:avLst/>
                  <a:gdLst/>
                  <a:ahLst/>
                  <a:cxnLst>
                    <a:cxn ang="0">
                      <a:pos x="0" y="0"/>
                    </a:cxn>
                    <a:cxn ang="0">
                      <a:pos x="6" y="4"/>
                    </a:cxn>
                    <a:cxn ang="0">
                      <a:pos x="10" y="0"/>
                    </a:cxn>
                    <a:cxn ang="0">
                      <a:pos x="0" y="0"/>
                    </a:cxn>
                    <a:cxn ang="0">
                      <a:pos x="0" y="0"/>
                    </a:cxn>
                  </a:cxnLst>
                  <a:rect l="0" t="0" r="r" b="b"/>
                  <a:pathLst>
                    <a:path w="10" h="4">
                      <a:moveTo>
                        <a:pt x="0" y="0"/>
                      </a:moveTo>
                      <a:lnTo>
                        <a:pt x="6" y="4"/>
                      </a:lnTo>
                      <a:lnTo>
                        <a:pt x="10" y="0"/>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76" name="Freeform 240">
                  <a:extLst>
                    <a:ext uri="{FF2B5EF4-FFF2-40B4-BE49-F238E27FC236}">
                      <a16:creationId xmlns:a16="http://schemas.microsoft.com/office/drawing/2014/main" id="{4960BD74-13CE-460D-A0F0-0024554DF53E}"/>
                    </a:ext>
                  </a:extLst>
                </p:cNvPr>
                <p:cNvSpPr>
                  <a:spLocks/>
                </p:cNvSpPr>
                <p:nvPr/>
              </p:nvSpPr>
              <p:spPr bwMode="auto">
                <a:xfrm>
                  <a:off x="3929" y="2281"/>
                  <a:ext cx="6" cy="10"/>
                </a:xfrm>
                <a:custGeom>
                  <a:avLst/>
                  <a:gdLst/>
                  <a:ahLst/>
                  <a:cxnLst>
                    <a:cxn ang="0">
                      <a:pos x="0" y="0"/>
                    </a:cxn>
                    <a:cxn ang="0">
                      <a:pos x="0" y="10"/>
                    </a:cxn>
                    <a:cxn ang="0">
                      <a:pos x="6" y="0"/>
                    </a:cxn>
                    <a:cxn ang="0">
                      <a:pos x="0" y="0"/>
                    </a:cxn>
                    <a:cxn ang="0">
                      <a:pos x="0" y="0"/>
                    </a:cxn>
                  </a:cxnLst>
                  <a:rect l="0" t="0" r="r" b="b"/>
                  <a:pathLst>
                    <a:path w="6" h="10">
                      <a:moveTo>
                        <a:pt x="0" y="0"/>
                      </a:moveTo>
                      <a:lnTo>
                        <a:pt x="0" y="10"/>
                      </a:lnTo>
                      <a:lnTo>
                        <a:pt x="6" y="0"/>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77" name="Freeform 241">
                  <a:extLst>
                    <a:ext uri="{FF2B5EF4-FFF2-40B4-BE49-F238E27FC236}">
                      <a16:creationId xmlns:a16="http://schemas.microsoft.com/office/drawing/2014/main" id="{C9CE494A-0B8B-4C62-887B-806F531398F7}"/>
                    </a:ext>
                  </a:extLst>
                </p:cNvPr>
                <p:cNvSpPr>
                  <a:spLocks/>
                </p:cNvSpPr>
                <p:nvPr/>
              </p:nvSpPr>
              <p:spPr bwMode="auto">
                <a:xfrm>
                  <a:off x="3919" y="2275"/>
                  <a:ext cx="4" cy="6"/>
                </a:xfrm>
                <a:custGeom>
                  <a:avLst/>
                  <a:gdLst/>
                  <a:ahLst/>
                  <a:cxnLst>
                    <a:cxn ang="0">
                      <a:pos x="0" y="0"/>
                    </a:cxn>
                    <a:cxn ang="0">
                      <a:pos x="0" y="6"/>
                    </a:cxn>
                    <a:cxn ang="0">
                      <a:pos x="4" y="0"/>
                    </a:cxn>
                    <a:cxn ang="0">
                      <a:pos x="0" y="0"/>
                    </a:cxn>
                    <a:cxn ang="0">
                      <a:pos x="0" y="0"/>
                    </a:cxn>
                  </a:cxnLst>
                  <a:rect l="0" t="0" r="r" b="b"/>
                  <a:pathLst>
                    <a:path w="4" h="6">
                      <a:moveTo>
                        <a:pt x="0" y="0"/>
                      </a:moveTo>
                      <a:lnTo>
                        <a:pt x="0" y="6"/>
                      </a:lnTo>
                      <a:lnTo>
                        <a:pt x="4" y="0"/>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78" name="Freeform 242">
                  <a:extLst>
                    <a:ext uri="{FF2B5EF4-FFF2-40B4-BE49-F238E27FC236}">
                      <a16:creationId xmlns:a16="http://schemas.microsoft.com/office/drawing/2014/main" id="{FFD48875-9C1C-440A-973C-8AC6406834A9}"/>
                    </a:ext>
                  </a:extLst>
                </p:cNvPr>
                <p:cNvSpPr>
                  <a:spLocks/>
                </p:cNvSpPr>
                <p:nvPr/>
              </p:nvSpPr>
              <p:spPr bwMode="auto">
                <a:xfrm>
                  <a:off x="3923" y="2298"/>
                  <a:ext cx="12" cy="6"/>
                </a:xfrm>
                <a:custGeom>
                  <a:avLst/>
                  <a:gdLst/>
                  <a:ahLst/>
                  <a:cxnLst>
                    <a:cxn ang="0">
                      <a:pos x="0" y="0"/>
                    </a:cxn>
                    <a:cxn ang="0">
                      <a:pos x="0" y="6"/>
                    </a:cxn>
                    <a:cxn ang="0">
                      <a:pos x="12" y="6"/>
                    </a:cxn>
                    <a:cxn ang="0">
                      <a:pos x="0" y="0"/>
                    </a:cxn>
                    <a:cxn ang="0">
                      <a:pos x="0" y="0"/>
                    </a:cxn>
                  </a:cxnLst>
                  <a:rect l="0" t="0" r="r" b="b"/>
                  <a:pathLst>
                    <a:path w="12" h="6">
                      <a:moveTo>
                        <a:pt x="0" y="0"/>
                      </a:moveTo>
                      <a:lnTo>
                        <a:pt x="0" y="6"/>
                      </a:lnTo>
                      <a:lnTo>
                        <a:pt x="12" y="6"/>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79" name="Freeform 243">
                  <a:extLst>
                    <a:ext uri="{FF2B5EF4-FFF2-40B4-BE49-F238E27FC236}">
                      <a16:creationId xmlns:a16="http://schemas.microsoft.com/office/drawing/2014/main" id="{B4B13EBE-920E-4305-9D7B-B70969F6BA9E}"/>
                    </a:ext>
                  </a:extLst>
                </p:cNvPr>
                <p:cNvSpPr>
                  <a:spLocks/>
                </p:cNvSpPr>
                <p:nvPr/>
              </p:nvSpPr>
              <p:spPr bwMode="auto">
                <a:xfrm>
                  <a:off x="3923" y="2354"/>
                  <a:ext cx="12" cy="4"/>
                </a:xfrm>
                <a:custGeom>
                  <a:avLst/>
                  <a:gdLst/>
                  <a:ahLst/>
                  <a:cxnLst>
                    <a:cxn ang="0">
                      <a:pos x="0" y="0"/>
                    </a:cxn>
                    <a:cxn ang="0">
                      <a:pos x="0" y="4"/>
                    </a:cxn>
                    <a:cxn ang="0">
                      <a:pos x="12" y="0"/>
                    </a:cxn>
                    <a:cxn ang="0">
                      <a:pos x="0" y="0"/>
                    </a:cxn>
                    <a:cxn ang="0">
                      <a:pos x="0" y="0"/>
                    </a:cxn>
                  </a:cxnLst>
                  <a:rect l="0" t="0" r="r" b="b"/>
                  <a:pathLst>
                    <a:path w="12" h="4">
                      <a:moveTo>
                        <a:pt x="0" y="0"/>
                      </a:moveTo>
                      <a:lnTo>
                        <a:pt x="0" y="4"/>
                      </a:lnTo>
                      <a:lnTo>
                        <a:pt x="12" y="0"/>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80" name="Freeform 244">
                  <a:extLst>
                    <a:ext uri="{FF2B5EF4-FFF2-40B4-BE49-F238E27FC236}">
                      <a16:creationId xmlns:a16="http://schemas.microsoft.com/office/drawing/2014/main" id="{098F85B7-5E6B-46E7-9475-D68EDEE79E30}"/>
                    </a:ext>
                  </a:extLst>
                </p:cNvPr>
                <p:cNvSpPr>
                  <a:spLocks/>
                </p:cNvSpPr>
                <p:nvPr/>
              </p:nvSpPr>
              <p:spPr bwMode="auto">
                <a:xfrm>
                  <a:off x="3923" y="2310"/>
                  <a:ext cx="12" cy="10"/>
                </a:xfrm>
                <a:custGeom>
                  <a:avLst/>
                  <a:gdLst/>
                  <a:ahLst/>
                  <a:cxnLst>
                    <a:cxn ang="0">
                      <a:pos x="0" y="10"/>
                    </a:cxn>
                    <a:cxn ang="0">
                      <a:pos x="12" y="10"/>
                    </a:cxn>
                    <a:cxn ang="0">
                      <a:pos x="6" y="0"/>
                    </a:cxn>
                    <a:cxn ang="0">
                      <a:pos x="0" y="10"/>
                    </a:cxn>
                    <a:cxn ang="0">
                      <a:pos x="0" y="10"/>
                    </a:cxn>
                  </a:cxnLst>
                  <a:rect l="0" t="0" r="r" b="b"/>
                  <a:pathLst>
                    <a:path w="12" h="10">
                      <a:moveTo>
                        <a:pt x="0" y="10"/>
                      </a:moveTo>
                      <a:lnTo>
                        <a:pt x="12" y="10"/>
                      </a:lnTo>
                      <a:lnTo>
                        <a:pt x="6" y="0"/>
                      </a:lnTo>
                      <a:lnTo>
                        <a:pt x="0" y="10"/>
                      </a:lnTo>
                      <a:lnTo>
                        <a:pt x="0"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81" name="Freeform 245">
                  <a:extLst>
                    <a:ext uri="{FF2B5EF4-FFF2-40B4-BE49-F238E27FC236}">
                      <a16:creationId xmlns:a16="http://schemas.microsoft.com/office/drawing/2014/main" id="{75912AF5-B42D-4F10-B929-E97A59A4EE65}"/>
                    </a:ext>
                  </a:extLst>
                </p:cNvPr>
                <p:cNvSpPr>
                  <a:spLocks/>
                </p:cNvSpPr>
                <p:nvPr/>
              </p:nvSpPr>
              <p:spPr bwMode="auto">
                <a:xfrm>
                  <a:off x="3919" y="2365"/>
                  <a:ext cx="10" cy="12"/>
                </a:xfrm>
                <a:custGeom>
                  <a:avLst/>
                  <a:gdLst/>
                  <a:ahLst/>
                  <a:cxnLst>
                    <a:cxn ang="0">
                      <a:pos x="0" y="6"/>
                    </a:cxn>
                    <a:cxn ang="0">
                      <a:pos x="10" y="12"/>
                    </a:cxn>
                    <a:cxn ang="0">
                      <a:pos x="10" y="0"/>
                    </a:cxn>
                    <a:cxn ang="0">
                      <a:pos x="0" y="6"/>
                    </a:cxn>
                    <a:cxn ang="0">
                      <a:pos x="0" y="6"/>
                    </a:cxn>
                  </a:cxnLst>
                  <a:rect l="0" t="0" r="r" b="b"/>
                  <a:pathLst>
                    <a:path w="10" h="12">
                      <a:moveTo>
                        <a:pt x="0" y="6"/>
                      </a:moveTo>
                      <a:lnTo>
                        <a:pt x="10" y="12"/>
                      </a:lnTo>
                      <a:lnTo>
                        <a:pt x="10" y="0"/>
                      </a:lnTo>
                      <a:lnTo>
                        <a:pt x="0" y="6"/>
                      </a:lnTo>
                      <a:lnTo>
                        <a:pt x="0"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82" name="Freeform 246">
                  <a:extLst>
                    <a:ext uri="{FF2B5EF4-FFF2-40B4-BE49-F238E27FC236}">
                      <a16:creationId xmlns:a16="http://schemas.microsoft.com/office/drawing/2014/main" id="{EF8A2013-B86A-4003-99B2-CCABB4C5295A}"/>
                    </a:ext>
                  </a:extLst>
                </p:cNvPr>
                <p:cNvSpPr>
                  <a:spLocks/>
                </p:cNvSpPr>
                <p:nvPr/>
              </p:nvSpPr>
              <p:spPr bwMode="auto">
                <a:xfrm>
                  <a:off x="3923" y="2381"/>
                  <a:ext cx="6" cy="6"/>
                </a:xfrm>
                <a:custGeom>
                  <a:avLst/>
                  <a:gdLst/>
                  <a:ahLst/>
                  <a:cxnLst>
                    <a:cxn ang="0">
                      <a:pos x="0" y="0"/>
                    </a:cxn>
                    <a:cxn ang="0">
                      <a:pos x="0" y="6"/>
                    </a:cxn>
                    <a:cxn ang="0">
                      <a:pos x="6" y="6"/>
                    </a:cxn>
                    <a:cxn ang="0">
                      <a:pos x="0" y="0"/>
                    </a:cxn>
                    <a:cxn ang="0">
                      <a:pos x="0" y="0"/>
                    </a:cxn>
                  </a:cxnLst>
                  <a:rect l="0" t="0" r="r" b="b"/>
                  <a:pathLst>
                    <a:path w="6" h="6">
                      <a:moveTo>
                        <a:pt x="0" y="0"/>
                      </a:moveTo>
                      <a:lnTo>
                        <a:pt x="0" y="6"/>
                      </a:lnTo>
                      <a:lnTo>
                        <a:pt x="6" y="6"/>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83" name="Freeform 247">
                  <a:extLst>
                    <a:ext uri="{FF2B5EF4-FFF2-40B4-BE49-F238E27FC236}">
                      <a16:creationId xmlns:a16="http://schemas.microsoft.com/office/drawing/2014/main" id="{A6CD5F56-1FDD-45D0-BB3E-EBDF0A8B4D5F}"/>
                    </a:ext>
                  </a:extLst>
                </p:cNvPr>
                <p:cNvSpPr>
                  <a:spLocks/>
                </p:cNvSpPr>
                <p:nvPr/>
              </p:nvSpPr>
              <p:spPr bwMode="auto">
                <a:xfrm>
                  <a:off x="4034" y="2186"/>
                  <a:ext cx="51" cy="73"/>
                </a:xfrm>
                <a:custGeom>
                  <a:avLst/>
                  <a:gdLst/>
                  <a:ahLst/>
                  <a:cxnLst>
                    <a:cxn ang="0">
                      <a:pos x="13" y="0"/>
                    </a:cxn>
                    <a:cxn ang="0">
                      <a:pos x="0" y="34"/>
                    </a:cxn>
                    <a:cxn ang="0">
                      <a:pos x="13" y="67"/>
                    </a:cxn>
                    <a:cxn ang="0">
                      <a:pos x="29" y="73"/>
                    </a:cxn>
                    <a:cxn ang="0">
                      <a:pos x="51" y="57"/>
                    </a:cxn>
                    <a:cxn ang="0">
                      <a:pos x="39" y="16"/>
                    </a:cxn>
                    <a:cxn ang="0">
                      <a:pos x="13" y="0"/>
                    </a:cxn>
                    <a:cxn ang="0">
                      <a:pos x="13" y="0"/>
                    </a:cxn>
                  </a:cxnLst>
                  <a:rect l="0" t="0" r="r" b="b"/>
                  <a:pathLst>
                    <a:path w="51" h="73">
                      <a:moveTo>
                        <a:pt x="13" y="0"/>
                      </a:moveTo>
                      <a:lnTo>
                        <a:pt x="0" y="34"/>
                      </a:lnTo>
                      <a:lnTo>
                        <a:pt x="13" y="67"/>
                      </a:lnTo>
                      <a:lnTo>
                        <a:pt x="29" y="73"/>
                      </a:lnTo>
                      <a:lnTo>
                        <a:pt x="51" y="57"/>
                      </a:lnTo>
                      <a:lnTo>
                        <a:pt x="39" y="16"/>
                      </a:lnTo>
                      <a:lnTo>
                        <a:pt x="13" y="0"/>
                      </a:lnTo>
                      <a:lnTo>
                        <a:pt x="1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84" name="Freeform 248">
                  <a:extLst>
                    <a:ext uri="{FF2B5EF4-FFF2-40B4-BE49-F238E27FC236}">
                      <a16:creationId xmlns:a16="http://schemas.microsoft.com/office/drawing/2014/main" id="{6C494C5C-3359-4683-ADAB-40D35AEE9D2C}"/>
                    </a:ext>
                  </a:extLst>
                </p:cNvPr>
                <p:cNvSpPr>
                  <a:spLocks/>
                </p:cNvSpPr>
                <p:nvPr/>
              </p:nvSpPr>
              <p:spPr bwMode="auto">
                <a:xfrm>
                  <a:off x="4006" y="1790"/>
                  <a:ext cx="146" cy="85"/>
                </a:xfrm>
                <a:custGeom>
                  <a:avLst/>
                  <a:gdLst/>
                  <a:ahLst/>
                  <a:cxnLst>
                    <a:cxn ang="0">
                      <a:pos x="146" y="85"/>
                    </a:cxn>
                    <a:cxn ang="0">
                      <a:pos x="140" y="57"/>
                    </a:cxn>
                    <a:cxn ang="0">
                      <a:pos x="102" y="44"/>
                    </a:cxn>
                    <a:cxn ang="0">
                      <a:pos x="24" y="0"/>
                    </a:cxn>
                    <a:cxn ang="0">
                      <a:pos x="0" y="0"/>
                    </a:cxn>
                    <a:cxn ang="0">
                      <a:pos x="0" y="38"/>
                    </a:cxn>
                    <a:cxn ang="0">
                      <a:pos x="47" y="51"/>
                    </a:cxn>
                    <a:cxn ang="0">
                      <a:pos x="51" y="61"/>
                    </a:cxn>
                    <a:cxn ang="0">
                      <a:pos x="79" y="57"/>
                    </a:cxn>
                    <a:cxn ang="0">
                      <a:pos x="95" y="73"/>
                    </a:cxn>
                    <a:cxn ang="0">
                      <a:pos x="146" y="85"/>
                    </a:cxn>
                    <a:cxn ang="0">
                      <a:pos x="146" y="85"/>
                    </a:cxn>
                  </a:cxnLst>
                  <a:rect l="0" t="0" r="r" b="b"/>
                  <a:pathLst>
                    <a:path w="146" h="85">
                      <a:moveTo>
                        <a:pt x="146" y="85"/>
                      </a:moveTo>
                      <a:lnTo>
                        <a:pt x="140" y="57"/>
                      </a:lnTo>
                      <a:lnTo>
                        <a:pt x="102" y="44"/>
                      </a:lnTo>
                      <a:lnTo>
                        <a:pt x="24" y="0"/>
                      </a:lnTo>
                      <a:lnTo>
                        <a:pt x="0" y="0"/>
                      </a:lnTo>
                      <a:lnTo>
                        <a:pt x="0" y="38"/>
                      </a:lnTo>
                      <a:lnTo>
                        <a:pt x="47" y="51"/>
                      </a:lnTo>
                      <a:lnTo>
                        <a:pt x="51" y="61"/>
                      </a:lnTo>
                      <a:lnTo>
                        <a:pt x="79" y="57"/>
                      </a:lnTo>
                      <a:lnTo>
                        <a:pt x="95" y="73"/>
                      </a:lnTo>
                      <a:lnTo>
                        <a:pt x="146" y="85"/>
                      </a:lnTo>
                      <a:lnTo>
                        <a:pt x="146" y="8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85" name="Freeform 249">
                  <a:extLst>
                    <a:ext uri="{FF2B5EF4-FFF2-40B4-BE49-F238E27FC236}">
                      <a16:creationId xmlns:a16="http://schemas.microsoft.com/office/drawing/2014/main" id="{5A2CA3EA-13D1-4735-A44D-7D75FA327BD7}"/>
                    </a:ext>
                  </a:extLst>
                </p:cNvPr>
                <p:cNvSpPr>
                  <a:spLocks/>
                </p:cNvSpPr>
                <p:nvPr/>
              </p:nvSpPr>
              <p:spPr bwMode="auto">
                <a:xfrm>
                  <a:off x="4158" y="1875"/>
                  <a:ext cx="88" cy="106"/>
                </a:xfrm>
                <a:custGeom>
                  <a:avLst/>
                  <a:gdLst/>
                  <a:ahLst/>
                  <a:cxnLst>
                    <a:cxn ang="0">
                      <a:pos x="49" y="71"/>
                    </a:cxn>
                    <a:cxn ang="0">
                      <a:pos x="49" y="61"/>
                    </a:cxn>
                    <a:cxn ang="0">
                      <a:pos x="61" y="67"/>
                    </a:cxn>
                    <a:cxn ang="0">
                      <a:pos x="77" y="106"/>
                    </a:cxn>
                    <a:cxn ang="0">
                      <a:pos x="88" y="77"/>
                    </a:cxn>
                    <a:cxn ang="0">
                      <a:pos x="77" y="49"/>
                    </a:cxn>
                    <a:cxn ang="0">
                      <a:pos x="71" y="55"/>
                    </a:cxn>
                    <a:cxn ang="0">
                      <a:pos x="61" y="49"/>
                    </a:cxn>
                    <a:cxn ang="0">
                      <a:pos x="71" y="20"/>
                    </a:cxn>
                    <a:cxn ang="0">
                      <a:pos x="33" y="20"/>
                    </a:cxn>
                    <a:cxn ang="0">
                      <a:pos x="21" y="0"/>
                    </a:cxn>
                    <a:cxn ang="0">
                      <a:pos x="4" y="0"/>
                    </a:cxn>
                    <a:cxn ang="0">
                      <a:pos x="0" y="10"/>
                    </a:cxn>
                    <a:cxn ang="0">
                      <a:pos x="10" y="20"/>
                    </a:cxn>
                    <a:cxn ang="0">
                      <a:pos x="0" y="39"/>
                    </a:cxn>
                    <a:cxn ang="0">
                      <a:pos x="21" y="49"/>
                    </a:cxn>
                    <a:cxn ang="0">
                      <a:pos x="27" y="83"/>
                    </a:cxn>
                    <a:cxn ang="0">
                      <a:pos x="49" y="71"/>
                    </a:cxn>
                    <a:cxn ang="0">
                      <a:pos x="49" y="71"/>
                    </a:cxn>
                  </a:cxnLst>
                  <a:rect l="0" t="0" r="r" b="b"/>
                  <a:pathLst>
                    <a:path w="88" h="106">
                      <a:moveTo>
                        <a:pt x="49" y="71"/>
                      </a:moveTo>
                      <a:lnTo>
                        <a:pt x="49" y="61"/>
                      </a:lnTo>
                      <a:lnTo>
                        <a:pt x="61" y="67"/>
                      </a:lnTo>
                      <a:lnTo>
                        <a:pt x="77" y="106"/>
                      </a:lnTo>
                      <a:lnTo>
                        <a:pt x="88" y="77"/>
                      </a:lnTo>
                      <a:lnTo>
                        <a:pt x="77" y="49"/>
                      </a:lnTo>
                      <a:lnTo>
                        <a:pt x="71" y="55"/>
                      </a:lnTo>
                      <a:lnTo>
                        <a:pt x="61" y="49"/>
                      </a:lnTo>
                      <a:lnTo>
                        <a:pt x="71" y="20"/>
                      </a:lnTo>
                      <a:lnTo>
                        <a:pt x="33" y="20"/>
                      </a:lnTo>
                      <a:lnTo>
                        <a:pt x="21" y="0"/>
                      </a:lnTo>
                      <a:lnTo>
                        <a:pt x="4" y="0"/>
                      </a:lnTo>
                      <a:lnTo>
                        <a:pt x="0" y="10"/>
                      </a:lnTo>
                      <a:lnTo>
                        <a:pt x="10" y="20"/>
                      </a:lnTo>
                      <a:lnTo>
                        <a:pt x="0" y="39"/>
                      </a:lnTo>
                      <a:lnTo>
                        <a:pt x="21" y="49"/>
                      </a:lnTo>
                      <a:lnTo>
                        <a:pt x="27" y="83"/>
                      </a:lnTo>
                      <a:lnTo>
                        <a:pt x="49" y="71"/>
                      </a:lnTo>
                      <a:lnTo>
                        <a:pt x="49" y="7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86" name="Freeform 250">
                  <a:extLst>
                    <a:ext uri="{FF2B5EF4-FFF2-40B4-BE49-F238E27FC236}">
                      <a16:creationId xmlns:a16="http://schemas.microsoft.com/office/drawing/2014/main" id="{9D1DF2B5-E353-4953-9132-7388EEFAD5E3}"/>
                    </a:ext>
                  </a:extLst>
                </p:cNvPr>
                <p:cNvSpPr>
                  <a:spLocks/>
                </p:cNvSpPr>
                <p:nvPr/>
              </p:nvSpPr>
              <p:spPr bwMode="auto">
                <a:xfrm>
                  <a:off x="4162" y="1828"/>
                  <a:ext cx="51" cy="41"/>
                </a:xfrm>
                <a:custGeom>
                  <a:avLst/>
                  <a:gdLst/>
                  <a:ahLst/>
                  <a:cxnLst>
                    <a:cxn ang="0">
                      <a:pos x="0" y="23"/>
                    </a:cxn>
                    <a:cxn ang="0">
                      <a:pos x="23" y="29"/>
                    </a:cxn>
                    <a:cxn ang="0">
                      <a:pos x="29" y="41"/>
                    </a:cxn>
                    <a:cxn ang="0">
                      <a:pos x="39" y="35"/>
                    </a:cxn>
                    <a:cxn ang="0">
                      <a:pos x="51" y="13"/>
                    </a:cxn>
                    <a:cxn ang="0">
                      <a:pos x="23" y="0"/>
                    </a:cxn>
                    <a:cxn ang="0">
                      <a:pos x="13" y="0"/>
                    </a:cxn>
                    <a:cxn ang="0">
                      <a:pos x="0" y="23"/>
                    </a:cxn>
                    <a:cxn ang="0">
                      <a:pos x="0" y="23"/>
                    </a:cxn>
                  </a:cxnLst>
                  <a:rect l="0" t="0" r="r" b="b"/>
                  <a:pathLst>
                    <a:path w="51" h="41">
                      <a:moveTo>
                        <a:pt x="0" y="23"/>
                      </a:moveTo>
                      <a:lnTo>
                        <a:pt x="23" y="29"/>
                      </a:lnTo>
                      <a:lnTo>
                        <a:pt x="29" y="41"/>
                      </a:lnTo>
                      <a:lnTo>
                        <a:pt x="39" y="35"/>
                      </a:lnTo>
                      <a:lnTo>
                        <a:pt x="51" y="13"/>
                      </a:lnTo>
                      <a:lnTo>
                        <a:pt x="23" y="0"/>
                      </a:lnTo>
                      <a:lnTo>
                        <a:pt x="13" y="0"/>
                      </a:lnTo>
                      <a:lnTo>
                        <a:pt x="0" y="23"/>
                      </a:lnTo>
                      <a:lnTo>
                        <a:pt x="0"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87" name="Freeform 251">
                  <a:extLst>
                    <a:ext uri="{FF2B5EF4-FFF2-40B4-BE49-F238E27FC236}">
                      <a16:creationId xmlns:a16="http://schemas.microsoft.com/office/drawing/2014/main" id="{CF156057-1C2D-40B0-82B4-B6CE3190988C}"/>
                    </a:ext>
                  </a:extLst>
                </p:cNvPr>
                <p:cNvSpPr>
                  <a:spLocks/>
                </p:cNvSpPr>
                <p:nvPr/>
              </p:nvSpPr>
              <p:spPr bwMode="auto">
                <a:xfrm>
                  <a:off x="4235" y="1828"/>
                  <a:ext cx="151" cy="325"/>
                </a:xfrm>
                <a:custGeom>
                  <a:avLst/>
                  <a:gdLst/>
                  <a:ahLst/>
                  <a:cxnLst>
                    <a:cxn ang="0">
                      <a:pos x="61" y="23"/>
                    </a:cxn>
                    <a:cxn ang="0">
                      <a:pos x="45" y="35"/>
                    </a:cxn>
                    <a:cxn ang="0">
                      <a:pos x="39" y="80"/>
                    </a:cxn>
                    <a:cxn ang="0">
                      <a:pos x="23" y="86"/>
                    </a:cxn>
                    <a:cxn ang="0">
                      <a:pos x="0" y="153"/>
                    </a:cxn>
                    <a:cxn ang="0">
                      <a:pos x="27" y="163"/>
                    </a:cxn>
                    <a:cxn ang="0">
                      <a:pos x="49" y="201"/>
                    </a:cxn>
                    <a:cxn ang="0">
                      <a:pos x="45" y="230"/>
                    </a:cxn>
                    <a:cxn ang="0">
                      <a:pos x="61" y="230"/>
                    </a:cxn>
                    <a:cxn ang="0">
                      <a:pos x="74" y="236"/>
                    </a:cxn>
                    <a:cxn ang="0">
                      <a:pos x="78" y="224"/>
                    </a:cxn>
                    <a:cxn ang="0">
                      <a:pos x="94" y="220"/>
                    </a:cxn>
                    <a:cxn ang="0">
                      <a:pos x="116" y="281"/>
                    </a:cxn>
                    <a:cxn ang="0">
                      <a:pos x="128" y="287"/>
                    </a:cxn>
                    <a:cxn ang="0">
                      <a:pos x="128" y="297"/>
                    </a:cxn>
                    <a:cxn ang="0">
                      <a:pos x="122" y="303"/>
                    </a:cxn>
                    <a:cxn ang="0">
                      <a:pos x="116" y="325"/>
                    </a:cxn>
                    <a:cxn ang="0">
                      <a:pos x="139" y="325"/>
                    </a:cxn>
                    <a:cxn ang="0">
                      <a:pos x="145" y="287"/>
                    </a:cxn>
                    <a:cxn ang="0">
                      <a:pos x="128" y="252"/>
                    </a:cxn>
                    <a:cxn ang="0">
                      <a:pos x="134" y="236"/>
                    </a:cxn>
                    <a:cxn ang="0">
                      <a:pos x="112" y="201"/>
                    </a:cxn>
                    <a:cxn ang="0">
                      <a:pos x="112" y="169"/>
                    </a:cxn>
                    <a:cxn ang="0">
                      <a:pos x="145" y="153"/>
                    </a:cxn>
                    <a:cxn ang="0">
                      <a:pos x="151" y="130"/>
                    </a:cxn>
                    <a:cxn ang="0">
                      <a:pos x="134" y="130"/>
                    </a:cxn>
                    <a:cxn ang="0">
                      <a:pos x="106" y="86"/>
                    </a:cxn>
                    <a:cxn ang="0">
                      <a:pos x="84" y="80"/>
                    </a:cxn>
                    <a:cxn ang="0">
                      <a:pos x="100" y="51"/>
                    </a:cxn>
                    <a:cxn ang="0">
                      <a:pos x="100" y="19"/>
                    </a:cxn>
                    <a:cxn ang="0">
                      <a:pos x="74" y="0"/>
                    </a:cxn>
                    <a:cxn ang="0">
                      <a:pos x="61" y="23"/>
                    </a:cxn>
                    <a:cxn ang="0">
                      <a:pos x="61" y="23"/>
                    </a:cxn>
                  </a:cxnLst>
                  <a:rect l="0" t="0" r="r" b="b"/>
                  <a:pathLst>
                    <a:path w="151" h="325">
                      <a:moveTo>
                        <a:pt x="61" y="23"/>
                      </a:moveTo>
                      <a:lnTo>
                        <a:pt x="45" y="35"/>
                      </a:lnTo>
                      <a:lnTo>
                        <a:pt x="39" y="80"/>
                      </a:lnTo>
                      <a:lnTo>
                        <a:pt x="23" y="86"/>
                      </a:lnTo>
                      <a:lnTo>
                        <a:pt x="0" y="153"/>
                      </a:lnTo>
                      <a:lnTo>
                        <a:pt x="27" y="163"/>
                      </a:lnTo>
                      <a:lnTo>
                        <a:pt x="49" y="201"/>
                      </a:lnTo>
                      <a:lnTo>
                        <a:pt x="45" y="230"/>
                      </a:lnTo>
                      <a:lnTo>
                        <a:pt x="61" y="230"/>
                      </a:lnTo>
                      <a:lnTo>
                        <a:pt x="74" y="236"/>
                      </a:lnTo>
                      <a:lnTo>
                        <a:pt x="78" y="224"/>
                      </a:lnTo>
                      <a:lnTo>
                        <a:pt x="94" y="220"/>
                      </a:lnTo>
                      <a:lnTo>
                        <a:pt x="116" y="281"/>
                      </a:lnTo>
                      <a:lnTo>
                        <a:pt x="128" y="287"/>
                      </a:lnTo>
                      <a:lnTo>
                        <a:pt x="128" y="297"/>
                      </a:lnTo>
                      <a:lnTo>
                        <a:pt x="122" y="303"/>
                      </a:lnTo>
                      <a:lnTo>
                        <a:pt x="116" y="325"/>
                      </a:lnTo>
                      <a:lnTo>
                        <a:pt x="139" y="325"/>
                      </a:lnTo>
                      <a:lnTo>
                        <a:pt x="145" y="287"/>
                      </a:lnTo>
                      <a:lnTo>
                        <a:pt x="128" y="252"/>
                      </a:lnTo>
                      <a:lnTo>
                        <a:pt x="134" y="236"/>
                      </a:lnTo>
                      <a:lnTo>
                        <a:pt x="112" y="201"/>
                      </a:lnTo>
                      <a:lnTo>
                        <a:pt x="112" y="169"/>
                      </a:lnTo>
                      <a:lnTo>
                        <a:pt x="145" y="153"/>
                      </a:lnTo>
                      <a:lnTo>
                        <a:pt x="151" y="130"/>
                      </a:lnTo>
                      <a:lnTo>
                        <a:pt x="134" y="130"/>
                      </a:lnTo>
                      <a:lnTo>
                        <a:pt x="106" y="86"/>
                      </a:lnTo>
                      <a:lnTo>
                        <a:pt x="84" y="80"/>
                      </a:lnTo>
                      <a:lnTo>
                        <a:pt x="100" y="51"/>
                      </a:lnTo>
                      <a:lnTo>
                        <a:pt x="100" y="19"/>
                      </a:lnTo>
                      <a:lnTo>
                        <a:pt x="74" y="0"/>
                      </a:lnTo>
                      <a:lnTo>
                        <a:pt x="61" y="23"/>
                      </a:lnTo>
                      <a:lnTo>
                        <a:pt x="61"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88" name="Freeform 252">
                  <a:extLst>
                    <a:ext uri="{FF2B5EF4-FFF2-40B4-BE49-F238E27FC236}">
                      <a16:creationId xmlns:a16="http://schemas.microsoft.com/office/drawing/2014/main" id="{0DB4D9C7-86F3-44CD-86DE-2FCA170BEE1D}"/>
                    </a:ext>
                  </a:extLst>
                </p:cNvPr>
                <p:cNvSpPr>
                  <a:spLocks/>
                </p:cNvSpPr>
                <p:nvPr/>
              </p:nvSpPr>
              <p:spPr bwMode="auto">
                <a:xfrm>
                  <a:off x="4347" y="1981"/>
                  <a:ext cx="144" cy="278"/>
                </a:xfrm>
                <a:custGeom>
                  <a:avLst/>
                  <a:gdLst/>
                  <a:ahLst/>
                  <a:cxnLst>
                    <a:cxn ang="0">
                      <a:pos x="0" y="16"/>
                    </a:cxn>
                    <a:cxn ang="0">
                      <a:pos x="0" y="48"/>
                    </a:cxn>
                    <a:cxn ang="0">
                      <a:pos x="22" y="83"/>
                    </a:cxn>
                    <a:cxn ang="0">
                      <a:pos x="16" y="99"/>
                    </a:cxn>
                    <a:cxn ang="0">
                      <a:pos x="33" y="134"/>
                    </a:cxn>
                    <a:cxn ang="0">
                      <a:pos x="27" y="172"/>
                    </a:cxn>
                    <a:cxn ang="0">
                      <a:pos x="16" y="172"/>
                    </a:cxn>
                    <a:cxn ang="0">
                      <a:pos x="22" y="201"/>
                    </a:cxn>
                    <a:cxn ang="0">
                      <a:pos x="16" y="233"/>
                    </a:cxn>
                    <a:cxn ang="0">
                      <a:pos x="27" y="233"/>
                    </a:cxn>
                    <a:cxn ang="0">
                      <a:pos x="61" y="272"/>
                    </a:cxn>
                    <a:cxn ang="0">
                      <a:pos x="77" y="278"/>
                    </a:cxn>
                    <a:cxn ang="0">
                      <a:pos x="100" y="272"/>
                    </a:cxn>
                    <a:cxn ang="0">
                      <a:pos x="71" y="256"/>
                    </a:cxn>
                    <a:cxn ang="0">
                      <a:pos x="65" y="247"/>
                    </a:cxn>
                    <a:cxn ang="0">
                      <a:pos x="61" y="241"/>
                    </a:cxn>
                    <a:cxn ang="0">
                      <a:pos x="57" y="235"/>
                    </a:cxn>
                    <a:cxn ang="0">
                      <a:pos x="55" y="233"/>
                    </a:cxn>
                    <a:cxn ang="0">
                      <a:pos x="53" y="231"/>
                    </a:cxn>
                    <a:cxn ang="0">
                      <a:pos x="53" y="229"/>
                    </a:cxn>
                    <a:cxn ang="0">
                      <a:pos x="53" y="225"/>
                    </a:cxn>
                    <a:cxn ang="0">
                      <a:pos x="53" y="217"/>
                    </a:cxn>
                    <a:cxn ang="0">
                      <a:pos x="53" y="215"/>
                    </a:cxn>
                    <a:cxn ang="0">
                      <a:pos x="55" y="211"/>
                    </a:cxn>
                    <a:cxn ang="0">
                      <a:pos x="39" y="205"/>
                    </a:cxn>
                    <a:cxn ang="0">
                      <a:pos x="33" y="189"/>
                    </a:cxn>
                    <a:cxn ang="0">
                      <a:pos x="45" y="172"/>
                    </a:cxn>
                    <a:cxn ang="0">
                      <a:pos x="45" y="128"/>
                    </a:cxn>
                    <a:cxn ang="0">
                      <a:pos x="61" y="134"/>
                    </a:cxn>
                    <a:cxn ang="0">
                      <a:pos x="61" y="144"/>
                    </a:cxn>
                    <a:cxn ang="0">
                      <a:pos x="87" y="162"/>
                    </a:cxn>
                    <a:cxn ang="0">
                      <a:pos x="94" y="172"/>
                    </a:cxn>
                    <a:cxn ang="0">
                      <a:pos x="106" y="178"/>
                    </a:cxn>
                    <a:cxn ang="0">
                      <a:pos x="116" y="172"/>
                    </a:cxn>
                    <a:cxn ang="0">
                      <a:pos x="100" y="156"/>
                    </a:cxn>
                    <a:cxn ang="0">
                      <a:pos x="87" y="134"/>
                    </a:cxn>
                    <a:cxn ang="0">
                      <a:pos x="100" y="115"/>
                    </a:cxn>
                    <a:cxn ang="0">
                      <a:pos x="132" y="115"/>
                    </a:cxn>
                    <a:cxn ang="0">
                      <a:pos x="144" y="95"/>
                    </a:cxn>
                    <a:cxn ang="0">
                      <a:pos x="110" y="44"/>
                    </a:cxn>
                    <a:cxn ang="0">
                      <a:pos x="94" y="38"/>
                    </a:cxn>
                    <a:cxn ang="0">
                      <a:pos x="87" y="55"/>
                    </a:cxn>
                    <a:cxn ang="0">
                      <a:pos x="71" y="38"/>
                    </a:cxn>
                    <a:cxn ang="0">
                      <a:pos x="67" y="55"/>
                    </a:cxn>
                    <a:cxn ang="0">
                      <a:pos x="55" y="55"/>
                    </a:cxn>
                    <a:cxn ang="0">
                      <a:pos x="49" y="16"/>
                    </a:cxn>
                    <a:cxn ang="0">
                      <a:pos x="33" y="0"/>
                    </a:cxn>
                    <a:cxn ang="0">
                      <a:pos x="0" y="16"/>
                    </a:cxn>
                    <a:cxn ang="0">
                      <a:pos x="0" y="16"/>
                    </a:cxn>
                  </a:cxnLst>
                  <a:rect l="0" t="0" r="r" b="b"/>
                  <a:pathLst>
                    <a:path w="144" h="278">
                      <a:moveTo>
                        <a:pt x="0" y="16"/>
                      </a:moveTo>
                      <a:lnTo>
                        <a:pt x="0" y="48"/>
                      </a:lnTo>
                      <a:lnTo>
                        <a:pt x="22" y="83"/>
                      </a:lnTo>
                      <a:lnTo>
                        <a:pt x="16" y="99"/>
                      </a:lnTo>
                      <a:lnTo>
                        <a:pt x="33" y="134"/>
                      </a:lnTo>
                      <a:lnTo>
                        <a:pt x="27" y="172"/>
                      </a:lnTo>
                      <a:lnTo>
                        <a:pt x="16" y="172"/>
                      </a:lnTo>
                      <a:lnTo>
                        <a:pt x="22" y="201"/>
                      </a:lnTo>
                      <a:lnTo>
                        <a:pt x="16" y="233"/>
                      </a:lnTo>
                      <a:lnTo>
                        <a:pt x="27" y="233"/>
                      </a:lnTo>
                      <a:lnTo>
                        <a:pt x="61" y="272"/>
                      </a:lnTo>
                      <a:lnTo>
                        <a:pt x="77" y="278"/>
                      </a:lnTo>
                      <a:lnTo>
                        <a:pt x="100" y="272"/>
                      </a:lnTo>
                      <a:lnTo>
                        <a:pt x="71" y="256"/>
                      </a:lnTo>
                      <a:lnTo>
                        <a:pt x="65" y="247"/>
                      </a:lnTo>
                      <a:lnTo>
                        <a:pt x="61" y="241"/>
                      </a:lnTo>
                      <a:lnTo>
                        <a:pt x="57" y="235"/>
                      </a:lnTo>
                      <a:lnTo>
                        <a:pt x="55" y="233"/>
                      </a:lnTo>
                      <a:lnTo>
                        <a:pt x="53" y="231"/>
                      </a:lnTo>
                      <a:lnTo>
                        <a:pt x="53" y="229"/>
                      </a:lnTo>
                      <a:lnTo>
                        <a:pt x="53" y="225"/>
                      </a:lnTo>
                      <a:lnTo>
                        <a:pt x="53" y="217"/>
                      </a:lnTo>
                      <a:lnTo>
                        <a:pt x="53" y="215"/>
                      </a:lnTo>
                      <a:lnTo>
                        <a:pt x="55" y="211"/>
                      </a:lnTo>
                      <a:lnTo>
                        <a:pt x="39" y="205"/>
                      </a:lnTo>
                      <a:lnTo>
                        <a:pt x="33" y="189"/>
                      </a:lnTo>
                      <a:lnTo>
                        <a:pt x="45" y="172"/>
                      </a:lnTo>
                      <a:lnTo>
                        <a:pt x="45" y="128"/>
                      </a:lnTo>
                      <a:lnTo>
                        <a:pt x="61" y="134"/>
                      </a:lnTo>
                      <a:lnTo>
                        <a:pt x="61" y="144"/>
                      </a:lnTo>
                      <a:lnTo>
                        <a:pt x="87" y="162"/>
                      </a:lnTo>
                      <a:lnTo>
                        <a:pt x="94" y="172"/>
                      </a:lnTo>
                      <a:lnTo>
                        <a:pt x="106" y="178"/>
                      </a:lnTo>
                      <a:lnTo>
                        <a:pt x="116" y="172"/>
                      </a:lnTo>
                      <a:lnTo>
                        <a:pt x="100" y="156"/>
                      </a:lnTo>
                      <a:lnTo>
                        <a:pt x="87" y="134"/>
                      </a:lnTo>
                      <a:lnTo>
                        <a:pt x="100" y="115"/>
                      </a:lnTo>
                      <a:lnTo>
                        <a:pt x="132" y="115"/>
                      </a:lnTo>
                      <a:lnTo>
                        <a:pt x="144" y="95"/>
                      </a:lnTo>
                      <a:lnTo>
                        <a:pt x="110" y="44"/>
                      </a:lnTo>
                      <a:lnTo>
                        <a:pt x="94" y="38"/>
                      </a:lnTo>
                      <a:lnTo>
                        <a:pt x="87" y="55"/>
                      </a:lnTo>
                      <a:lnTo>
                        <a:pt x="71" y="38"/>
                      </a:lnTo>
                      <a:lnTo>
                        <a:pt x="67" y="55"/>
                      </a:lnTo>
                      <a:lnTo>
                        <a:pt x="55" y="55"/>
                      </a:lnTo>
                      <a:lnTo>
                        <a:pt x="49" y="16"/>
                      </a:lnTo>
                      <a:lnTo>
                        <a:pt x="33" y="0"/>
                      </a:lnTo>
                      <a:lnTo>
                        <a:pt x="0" y="16"/>
                      </a:lnTo>
                      <a:lnTo>
                        <a:pt x="0"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89" name="Freeform 253">
                  <a:extLst>
                    <a:ext uri="{FF2B5EF4-FFF2-40B4-BE49-F238E27FC236}">
                      <a16:creationId xmlns:a16="http://schemas.microsoft.com/office/drawing/2014/main" id="{D2929EFD-1570-43A1-984A-395E3A85355D}"/>
                    </a:ext>
                  </a:extLst>
                </p:cNvPr>
                <p:cNvSpPr>
                  <a:spLocks/>
                </p:cNvSpPr>
                <p:nvPr/>
              </p:nvSpPr>
              <p:spPr bwMode="auto">
                <a:xfrm>
                  <a:off x="4380" y="1942"/>
                  <a:ext cx="138" cy="167"/>
                </a:xfrm>
                <a:custGeom>
                  <a:avLst/>
                  <a:gdLst/>
                  <a:ahLst/>
                  <a:cxnLst>
                    <a:cxn ang="0">
                      <a:pos x="28" y="0"/>
                    </a:cxn>
                    <a:cxn ang="0">
                      <a:pos x="6" y="16"/>
                    </a:cxn>
                    <a:cxn ang="0">
                      <a:pos x="0" y="39"/>
                    </a:cxn>
                    <a:cxn ang="0">
                      <a:pos x="16" y="55"/>
                    </a:cxn>
                    <a:cxn ang="0">
                      <a:pos x="22" y="94"/>
                    </a:cxn>
                    <a:cxn ang="0">
                      <a:pos x="34" y="94"/>
                    </a:cxn>
                    <a:cxn ang="0">
                      <a:pos x="38" y="77"/>
                    </a:cxn>
                    <a:cxn ang="0">
                      <a:pos x="54" y="94"/>
                    </a:cxn>
                    <a:cxn ang="0">
                      <a:pos x="61" y="77"/>
                    </a:cxn>
                    <a:cxn ang="0">
                      <a:pos x="77" y="83"/>
                    </a:cxn>
                    <a:cxn ang="0">
                      <a:pos x="111" y="134"/>
                    </a:cxn>
                    <a:cxn ang="0">
                      <a:pos x="99" y="154"/>
                    </a:cxn>
                    <a:cxn ang="0">
                      <a:pos x="117" y="167"/>
                    </a:cxn>
                    <a:cxn ang="0">
                      <a:pos x="121" y="154"/>
                    </a:cxn>
                    <a:cxn ang="0">
                      <a:pos x="138" y="150"/>
                    </a:cxn>
                    <a:cxn ang="0">
                      <a:pos x="134" y="122"/>
                    </a:cxn>
                    <a:cxn ang="0">
                      <a:pos x="77" y="67"/>
                    </a:cxn>
                    <a:cxn ang="0">
                      <a:pos x="28" y="0"/>
                    </a:cxn>
                    <a:cxn ang="0">
                      <a:pos x="28" y="0"/>
                    </a:cxn>
                  </a:cxnLst>
                  <a:rect l="0" t="0" r="r" b="b"/>
                  <a:pathLst>
                    <a:path w="138" h="167">
                      <a:moveTo>
                        <a:pt x="28" y="0"/>
                      </a:moveTo>
                      <a:lnTo>
                        <a:pt x="6" y="16"/>
                      </a:lnTo>
                      <a:lnTo>
                        <a:pt x="0" y="39"/>
                      </a:lnTo>
                      <a:lnTo>
                        <a:pt x="16" y="55"/>
                      </a:lnTo>
                      <a:lnTo>
                        <a:pt x="22" y="94"/>
                      </a:lnTo>
                      <a:lnTo>
                        <a:pt x="34" y="94"/>
                      </a:lnTo>
                      <a:lnTo>
                        <a:pt x="38" y="77"/>
                      </a:lnTo>
                      <a:lnTo>
                        <a:pt x="54" y="94"/>
                      </a:lnTo>
                      <a:lnTo>
                        <a:pt x="61" y="77"/>
                      </a:lnTo>
                      <a:lnTo>
                        <a:pt x="77" y="83"/>
                      </a:lnTo>
                      <a:lnTo>
                        <a:pt x="111" y="134"/>
                      </a:lnTo>
                      <a:lnTo>
                        <a:pt x="99" y="154"/>
                      </a:lnTo>
                      <a:lnTo>
                        <a:pt x="117" y="167"/>
                      </a:lnTo>
                      <a:lnTo>
                        <a:pt x="121" y="154"/>
                      </a:lnTo>
                      <a:lnTo>
                        <a:pt x="138" y="150"/>
                      </a:lnTo>
                      <a:lnTo>
                        <a:pt x="134" y="122"/>
                      </a:lnTo>
                      <a:lnTo>
                        <a:pt x="77" y="67"/>
                      </a:lnTo>
                      <a:lnTo>
                        <a:pt x="28" y="0"/>
                      </a:lnTo>
                      <a:lnTo>
                        <a:pt x="28"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90" name="Freeform 254">
                  <a:extLst>
                    <a:ext uri="{FF2B5EF4-FFF2-40B4-BE49-F238E27FC236}">
                      <a16:creationId xmlns:a16="http://schemas.microsoft.com/office/drawing/2014/main" id="{428A3A48-25B8-4076-ADCB-5BFE64F90508}"/>
                    </a:ext>
                  </a:extLst>
                </p:cNvPr>
                <p:cNvSpPr>
                  <a:spLocks/>
                </p:cNvSpPr>
                <p:nvPr/>
              </p:nvSpPr>
              <p:spPr bwMode="auto">
                <a:xfrm>
                  <a:off x="4408" y="1924"/>
                  <a:ext cx="150" cy="278"/>
                </a:xfrm>
                <a:custGeom>
                  <a:avLst/>
                  <a:gdLst/>
                  <a:ahLst/>
                  <a:cxnLst>
                    <a:cxn ang="0">
                      <a:pos x="106" y="34"/>
                    </a:cxn>
                    <a:cxn ang="0">
                      <a:pos x="45" y="0"/>
                    </a:cxn>
                    <a:cxn ang="0">
                      <a:pos x="0" y="18"/>
                    </a:cxn>
                    <a:cxn ang="0">
                      <a:pos x="49" y="85"/>
                    </a:cxn>
                    <a:cxn ang="0">
                      <a:pos x="106" y="140"/>
                    </a:cxn>
                    <a:cxn ang="0">
                      <a:pos x="116" y="195"/>
                    </a:cxn>
                    <a:cxn ang="0">
                      <a:pos x="93" y="239"/>
                    </a:cxn>
                    <a:cxn ang="0">
                      <a:pos x="71" y="252"/>
                    </a:cxn>
                    <a:cxn ang="0">
                      <a:pos x="71" y="278"/>
                    </a:cxn>
                    <a:cxn ang="0">
                      <a:pos x="89" y="268"/>
                    </a:cxn>
                    <a:cxn ang="0">
                      <a:pos x="100" y="252"/>
                    </a:cxn>
                    <a:cxn ang="0">
                      <a:pos x="116" y="252"/>
                    </a:cxn>
                    <a:cxn ang="0">
                      <a:pos x="132" y="235"/>
                    </a:cxn>
                    <a:cxn ang="0">
                      <a:pos x="150" y="223"/>
                    </a:cxn>
                    <a:cxn ang="0">
                      <a:pos x="150" y="207"/>
                    </a:cxn>
                    <a:cxn ang="0">
                      <a:pos x="138" y="156"/>
                    </a:cxn>
                    <a:cxn ang="0">
                      <a:pos x="100" y="118"/>
                    </a:cxn>
                    <a:cxn ang="0">
                      <a:pos x="67" y="67"/>
                    </a:cxn>
                    <a:cxn ang="0">
                      <a:pos x="77" y="45"/>
                    </a:cxn>
                    <a:cxn ang="0">
                      <a:pos x="106" y="34"/>
                    </a:cxn>
                    <a:cxn ang="0">
                      <a:pos x="106" y="34"/>
                    </a:cxn>
                  </a:cxnLst>
                  <a:rect l="0" t="0" r="r" b="b"/>
                  <a:pathLst>
                    <a:path w="150" h="278">
                      <a:moveTo>
                        <a:pt x="106" y="34"/>
                      </a:moveTo>
                      <a:lnTo>
                        <a:pt x="45" y="0"/>
                      </a:lnTo>
                      <a:lnTo>
                        <a:pt x="0" y="18"/>
                      </a:lnTo>
                      <a:lnTo>
                        <a:pt x="49" y="85"/>
                      </a:lnTo>
                      <a:lnTo>
                        <a:pt x="106" y="140"/>
                      </a:lnTo>
                      <a:lnTo>
                        <a:pt x="116" y="195"/>
                      </a:lnTo>
                      <a:lnTo>
                        <a:pt x="93" y="239"/>
                      </a:lnTo>
                      <a:lnTo>
                        <a:pt x="71" y="252"/>
                      </a:lnTo>
                      <a:lnTo>
                        <a:pt x="71" y="278"/>
                      </a:lnTo>
                      <a:lnTo>
                        <a:pt x="89" y="268"/>
                      </a:lnTo>
                      <a:lnTo>
                        <a:pt x="100" y="252"/>
                      </a:lnTo>
                      <a:lnTo>
                        <a:pt x="116" y="252"/>
                      </a:lnTo>
                      <a:lnTo>
                        <a:pt x="132" y="235"/>
                      </a:lnTo>
                      <a:lnTo>
                        <a:pt x="150" y="223"/>
                      </a:lnTo>
                      <a:lnTo>
                        <a:pt x="150" y="207"/>
                      </a:lnTo>
                      <a:lnTo>
                        <a:pt x="138" y="156"/>
                      </a:lnTo>
                      <a:lnTo>
                        <a:pt x="100" y="118"/>
                      </a:lnTo>
                      <a:lnTo>
                        <a:pt x="67" y="67"/>
                      </a:lnTo>
                      <a:lnTo>
                        <a:pt x="77" y="45"/>
                      </a:lnTo>
                      <a:lnTo>
                        <a:pt x="106" y="34"/>
                      </a:lnTo>
                      <a:lnTo>
                        <a:pt x="106" y="34"/>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91" name="Freeform 255">
                  <a:extLst>
                    <a:ext uri="{FF2B5EF4-FFF2-40B4-BE49-F238E27FC236}">
                      <a16:creationId xmlns:a16="http://schemas.microsoft.com/office/drawing/2014/main" id="{4608E5D4-1FD2-41A9-AA99-936D797169F9}"/>
                    </a:ext>
                  </a:extLst>
                </p:cNvPr>
                <p:cNvSpPr>
                  <a:spLocks/>
                </p:cNvSpPr>
                <p:nvPr/>
              </p:nvSpPr>
              <p:spPr bwMode="auto">
                <a:xfrm>
                  <a:off x="4434" y="2092"/>
                  <a:ext cx="90" cy="84"/>
                </a:xfrm>
                <a:custGeom>
                  <a:avLst/>
                  <a:gdLst/>
                  <a:ahLst/>
                  <a:cxnLst>
                    <a:cxn ang="0">
                      <a:pos x="84" y="0"/>
                    </a:cxn>
                    <a:cxn ang="0">
                      <a:pos x="67" y="4"/>
                    </a:cxn>
                    <a:cxn ang="0">
                      <a:pos x="63" y="17"/>
                    </a:cxn>
                    <a:cxn ang="0">
                      <a:pos x="45" y="4"/>
                    </a:cxn>
                    <a:cxn ang="0">
                      <a:pos x="13" y="4"/>
                    </a:cxn>
                    <a:cxn ang="0">
                      <a:pos x="0" y="23"/>
                    </a:cxn>
                    <a:cxn ang="0">
                      <a:pos x="13" y="45"/>
                    </a:cxn>
                    <a:cxn ang="0">
                      <a:pos x="29" y="61"/>
                    </a:cxn>
                    <a:cxn ang="0">
                      <a:pos x="19" y="67"/>
                    </a:cxn>
                    <a:cxn ang="0">
                      <a:pos x="45" y="84"/>
                    </a:cxn>
                    <a:cxn ang="0">
                      <a:pos x="67" y="71"/>
                    </a:cxn>
                    <a:cxn ang="0">
                      <a:pos x="90" y="27"/>
                    </a:cxn>
                    <a:cxn ang="0">
                      <a:pos x="84" y="0"/>
                    </a:cxn>
                    <a:cxn ang="0">
                      <a:pos x="84" y="0"/>
                    </a:cxn>
                  </a:cxnLst>
                  <a:rect l="0" t="0" r="r" b="b"/>
                  <a:pathLst>
                    <a:path w="90" h="84">
                      <a:moveTo>
                        <a:pt x="84" y="0"/>
                      </a:moveTo>
                      <a:lnTo>
                        <a:pt x="67" y="4"/>
                      </a:lnTo>
                      <a:lnTo>
                        <a:pt x="63" y="17"/>
                      </a:lnTo>
                      <a:lnTo>
                        <a:pt x="45" y="4"/>
                      </a:lnTo>
                      <a:lnTo>
                        <a:pt x="13" y="4"/>
                      </a:lnTo>
                      <a:lnTo>
                        <a:pt x="0" y="23"/>
                      </a:lnTo>
                      <a:lnTo>
                        <a:pt x="13" y="45"/>
                      </a:lnTo>
                      <a:lnTo>
                        <a:pt x="29" y="61"/>
                      </a:lnTo>
                      <a:lnTo>
                        <a:pt x="19" y="67"/>
                      </a:lnTo>
                      <a:lnTo>
                        <a:pt x="45" y="84"/>
                      </a:lnTo>
                      <a:lnTo>
                        <a:pt x="67" y="71"/>
                      </a:lnTo>
                      <a:lnTo>
                        <a:pt x="90" y="27"/>
                      </a:lnTo>
                      <a:lnTo>
                        <a:pt x="84" y="0"/>
                      </a:lnTo>
                      <a:lnTo>
                        <a:pt x="84"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92" name="Freeform 256">
                  <a:extLst>
                    <a:ext uri="{FF2B5EF4-FFF2-40B4-BE49-F238E27FC236}">
                      <a16:creationId xmlns:a16="http://schemas.microsoft.com/office/drawing/2014/main" id="{DE1B9A4C-4E36-4E31-9CCB-4E274E51AC48}"/>
                    </a:ext>
                  </a:extLst>
                </p:cNvPr>
                <p:cNvSpPr>
                  <a:spLocks/>
                </p:cNvSpPr>
                <p:nvPr/>
              </p:nvSpPr>
              <p:spPr bwMode="auto">
                <a:xfrm>
                  <a:off x="4558" y="2570"/>
                  <a:ext cx="717" cy="542"/>
                </a:xfrm>
                <a:custGeom>
                  <a:avLst/>
                  <a:gdLst/>
                  <a:ahLst/>
                  <a:cxnLst>
                    <a:cxn ang="0">
                      <a:pos x="601" y="63"/>
                    </a:cxn>
                    <a:cxn ang="0">
                      <a:pos x="589" y="0"/>
                    </a:cxn>
                    <a:cxn ang="0">
                      <a:pos x="557" y="95"/>
                    </a:cxn>
                    <a:cxn ang="0">
                      <a:pos x="518" y="130"/>
                    </a:cxn>
                    <a:cxn ang="0">
                      <a:pos x="484" y="101"/>
                    </a:cxn>
                    <a:cxn ang="0">
                      <a:pos x="451" y="79"/>
                    </a:cxn>
                    <a:cxn ang="0">
                      <a:pos x="479" y="34"/>
                    </a:cxn>
                    <a:cxn ang="0">
                      <a:pos x="473" y="28"/>
                    </a:cxn>
                    <a:cxn ang="0">
                      <a:pos x="439" y="22"/>
                    </a:cxn>
                    <a:cxn ang="0">
                      <a:pos x="396" y="6"/>
                    </a:cxn>
                    <a:cxn ang="0">
                      <a:pos x="384" y="34"/>
                    </a:cxn>
                    <a:cxn ang="0">
                      <a:pos x="350" y="63"/>
                    </a:cxn>
                    <a:cxn ang="0">
                      <a:pos x="323" y="85"/>
                    </a:cxn>
                    <a:cxn ang="0">
                      <a:pos x="289" y="57"/>
                    </a:cxn>
                    <a:cxn ang="0">
                      <a:pos x="278" y="73"/>
                    </a:cxn>
                    <a:cxn ang="0">
                      <a:pos x="262" y="89"/>
                    </a:cxn>
                    <a:cxn ang="0">
                      <a:pos x="240" y="107"/>
                    </a:cxn>
                    <a:cxn ang="0">
                      <a:pos x="228" y="117"/>
                    </a:cxn>
                    <a:cxn ang="0">
                      <a:pos x="211" y="140"/>
                    </a:cxn>
                    <a:cxn ang="0">
                      <a:pos x="134" y="178"/>
                    </a:cxn>
                    <a:cxn ang="0">
                      <a:pos x="102" y="191"/>
                    </a:cxn>
                    <a:cxn ang="0">
                      <a:pos x="51" y="229"/>
                    </a:cxn>
                    <a:cxn ang="0">
                      <a:pos x="39" y="245"/>
                    </a:cxn>
                    <a:cxn ang="0">
                      <a:pos x="45" y="286"/>
                    </a:cxn>
                    <a:cxn ang="0">
                      <a:pos x="19" y="290"/>
                    </a:cxn>
                    <a:cxn ang="0">
                      <a:pos x="23" y="375"/>
                    </a:cxn>
                    <a:cxn ang="0">
                      <a:pos x="19" y="436"/>
                    </a:cxn>
                    <a:cxn ang="0">
                      <a:pos x="12" y="459"/>
                    </a:cxn>
                    <a:cxn ang="0">
                      <a:pos x="90" y="446"/>
                    </a:cxn>
                    <a:cxn ang="0">
                      <a:pos x="163" y="424"/>
                    </a:cxn>
                    <a:cxn ang="0">
                      <a:pos x="256" y="402"/>
                    </a:cxn>
                    <a:cxn ang="0">
                      <a:pos x="295" y="398"/>
                    </a:cxn>
                    <a:cxn ang="0">
                      <a:pos x="333" y="424"/>
                    </a:cxn>
                    <a:cxn ang="0">
                      <a:pos x="345" y="459"/>
                    </a:cxn>
                    <a:cxn ang="0">
                      <a:pos x="368" y="465"/>
                    </a:cxn>
                    <a:cxn ang="0">
                      <a:pos x="378" y="475"/>
                    </a:cxn>
                    <a:cxn ang="0">
                      <a:pos x="400" y="497"/>
                    </a:cxn>
                    <a:cxn ang="0">
                      <a:pos x="400" y="532"/>
                    </a:cxn>
                    <a:cxn ang="0">
                      <a:pos x="439" y="542"/>
                    </a:cxn>
                    <a:cxn ang="0">
                      <a:pos x="479" y="542"/>
                    </a:cxn>
                    <a:cxn ang="0">
                      <a:pos x="544" y="520"/>
                    </a:cxn>
                    <a:cxn ang="0">
                      <a:pos x="563" y="497"/>
                    </a:cxn>
                    <a:cxn ang="0">
                      <a:pos x="624" y="442"/>
                    </a:cxn>
                    <a:cxn ang="0">
                      <a:pos x="652" y="418"/>
                    </a:cxn>
                    <a:cxn ang="0">
                      <a:pos x="707" y="308"/>
                    </a:cxn>
                    <a:cxn ang="0">
                      <a:pos x="685" y="241"/>
                    </a:cxn>
                    <a:cxn ang="0">
                      <a:pos x="672" y="223"/>
                    </a:cxn>
                    <a:cxn ang="0">
                      <a:pos x="640" y="162"/>
                    </a:cxn>
                    <a:cxn ang="0">
                      <a:pos x="624" y="79"/>
                    </a:cxn>
                  </a:cxnLst>
                  <a:rect l="0" t="0" r="r" b="b"/>
                  <a:pathLst>
                    <a:path w="717" h="542">
                      <a:moveTo>
                        <a:pt x="624" y="79"/>
                      </a:moveTo>
                      <a:lnTo>
                        <a:pt x="601" y="63"/>
                      </a:lnTo>
                      <a:lnTo>
                        <a:pt x="605" y="34"/>
                      </a:lnTo>
                      <a:lnTo>
                        <a:pt x="589" y="0"/>
                      </a:lnTo>
                      <a:lnTo>
                        <a:pt x="573" y="18"/>
                      </a:lnTo>
                      <a:lnTo>
                        <a:pt x="557" y="95"/>
                      </a:lnTo>
                      <a:lnTo>
                        <a:pt x="534" y="130"/>
                      </a:lnTo>
                      <a:lnTo>
                        <a:pt x="518" y="130"/>
                      </a:lnTo>
                      <a:lnTo>
                        <a:pt x="496" y="111"/>
                      </a:lnTo>
                      <a:lnTo>
                        <a:pt x="484" y="101"/>
                      </a:lnTo>
                      <a:lnTo>
                        <a:pt x="467" y="95"/>
                      </a:lnTo>
                      <a:lnTo>
                        <a:pt x="451" y="79"/>
                      </a:lnTo>
                      <a:lnTo>
                        <a:pt x="473" y="50"/>
                      </a:lnTo>
                      <a:lnTo>
                        <a:pt x="479" y="34"/>
                      </a:lnTo>
                      <a:lnTo>
                        <a:pt x="479" y="22"/>
                      </a:lnTo>
                      <a:lnTo>
                        <a:pt x="473" y="28"/>
                      </a:lnTo>
                      <a:lnTo>
                        <a:pt x="461" y="22"/>
                      </a:lnTo>
                      <a:lnTo>
                        <a:pt x="439" y="22"/>
                      </a:lnTo>
                      <a:lnTo>
                        <a:pt x="412" y="0"/>
                      </a:lnTo>
                      <a:lnTo>
                        <a:pt x="396" y="6"/>
                      </a:lnTo>
                      <a:lnTo>
                        <a:pt x="406" y="28"/>
                      </a:lnTo>
                      <a:lnTo>
                        <a:pt x="384" y="34"/>
                      </a:lnTo>
                      <a:lnTo>
                        <a:pt x="362" y="44"/>
                      </a:lnTo>
                      <a:lnTo>
                        <a:pt x="350" y="63"/>
                      </a:lnTo>
                      <a:lnTo>
                        <a:pt x="350" y="85"/>
                      </a:lnTo>
                      <a:lnTo>
                        <a:pt x="323" y="85"/>
                      </a:lnTo>
                      <a:lnTo>
                        <a:pt x="317" y="63"/>
                      </a:lnTo>
                      <a:lnTo>
                        <a:pt x="289" y="57"/>
                      </a:lnTo>
                      <a:lnTo>
                        <a:pt x="289" y="67"/>
                      </a:lnTo>
                      <a:lnTo>
                        <a:pt x="278" y="73"/>
                      </a:lnTo>
                      <a:lnTo>
                        <a:pt x="268" y="89"/>
                      </a:lnTo>
                      <a:lnTo>
                        <a:pt x="262" y="89"/>
                      </a:lnTo>
                      <a:lnTo>
                        <a:pt x="262" y="107"/>
                      </a:lnTo>
                      <a:lnTo>
                        <a:pt x="240" y="107"/>
                      </a:lnTo>
                      <a:lnTo>
                        <a:pt x="234" y="130"/>
                      </a:lnTo>
                      <a:lnTo>
                        <a:pt x="228" y="117"/>
                      </a:lnTo>
                      <a:lnTo>
                        <a:pt x="211" y="124"/>
                      </a:lnTo>
                      <a:lnTo>
                        <a:pt x="211" y="140"/>
                      </a:lnTo>
                      <a:lnTo>
                        <a:pt x="179" y="178"/>
                      </a:lnTo>
                      <a:lnTo>
                        <a:pt x="134" y="178"/>
                      </a:lnTo>
                      <a:lnTo>
                        <a:pt x="112" y="191"/>
                      </a:lnTo>
                      <a:lnTo>
                        <a:pt x="102" y="191"/>
                      </a:lnTo>
                      <a:lnTo>
                        <a:pt x="90" y="201"/>
                      </a:lnTo>
                      <a:lnTo>
                        <a:pt x="51" y="229"/>
                      </a:lnTo>
                      <a:lnTo>
                        <a:pt x="39" y="219"/>
                      </a:lnTo>
                      <a:lnTo>
                        <a:pt x="39" y="245"/>
                      </a:lnTo>
                      <a:lnTo>
                        <a:pt x="35" y="268"/>
                      </a:lnTo>
                      <a:lnTo>
                        <a:pt x="45" y="286"/>
                      </a:lnTo>
                      <a:lnTo>
                        <a:pt x="35" y="296"/>
                      </a:lnTo>
                      <a:lnTo>
                        <a:pt x="19" y="290"/>
                      </a:lnTo>
                      <a:lnTo>
                        <a:pt x="35" y="353"/>
                      </a:lnTo>
                      <a:lnTo>
                        <a:pt x="23" y="375"/>
                      </a:lnTo>
                      <a:lnTo>
                        <a:pt x="35" y="398"/>
                      </a:lnTo>
                      <a:lnTo>
                        <a:pt x="19" y="436"/>
                      </a:lnTo>
                      <a:lnTo>
                        <a:pt x="0" y="442"/>
                      </a:lnTo>
                      <a:lnTo>
                        <a:pt x="12" y="459"/>
                      </a:lnTo>
                      <a:lnTo>
                        <a:pt x="45" y="465"/>
                      </a:lnTo>
                      <a:lnTo>
                        <a:pt x="90" y="446"/>
                      </a:lnTo>
                      <a:lnTo>
                        <a:pt x="144" y="446"/>
                      </a:lnTo>
                      <a:lnTo>
                        <a:pt x="163" y="424"/>
                      </a:lnTo>
                      <a:lnTo>
                        <a:pt x="228" y="414"/>
                      </a:lnTo>
                      <a:lnTo>
                        <a:pt x="256" y="402"/>
                      </a:lnTo>
                      <a:lnTo>
                        <a:pt x="278" y="402"/>
                      </a:lnTo>
                      <a:lnTo>
                        <a:pt x="295" y="398"/>
                      </a:lnTo>
                      <a:lnTo>
                        <a:pt x="329" y="414"/>
                      </a:lnTo>
                      <a:lnTo>
                        <a:pt x="333" y="424"/>
                      </a:lnTo>
                      <a:lnTo>
                        <a:pt x="345" y="430"/>
                      </a:lnTo>
                      <a:lnTo>
                        <a:pt x="345" y="459"/>
                      </a:lnTo>
                      <a:lnTo>
                        <a:pt x="396" y="430"/>
                      </a:lnTo>
                      <a:lnTo>
                        <a:pt x="368" y="465"/>
                      </a:lnTo>
                      <a:lnTo>
                        <a:pt x="396" y="459"/>
                      </a:lnTo>
                      <a:lnTo>
                        <a:pt x="378" y="475"/>
                      </a:lnTo>
                      <a:lnTo>
                        <a:pt x="400" y="475"/>
                      </a:lnTo>
                      <a:lnTo>
                        <a:pt x="400" y="497"/>
                      </a:lnTo>
                      <a:lnTo>
                        <a:pt x="390" y="513"/>
                      </a:lnTo>
                      <a:lnTo>
                        <a:pt x="400" y="532"/>
                      </a:lnTo>
                      <a:lnTo>
                        <a:pt x="429" y="532"/>
                      </a:lnTo>
                      <a:lnTo>
                        <a:pt x="439" y="542"/>
                      </a:lnTo>
                      <a:lnTo>
                        <a:pt x="467" y="520"/>
                      </a:lnTo>
                      <a:lnTo>
                        <a:pt x="479" y="542"/>
                      </a:lnTo>
                      <a:lnTo>
                        <a:pt x="518" y="526"/>
                      </a:lnTo>
                      <a:lnTo>
                        <a:pt x="544" y="520"/>
                      </a:lnTo>
                      <a:lnTo>
                        <a:pt x="557" y="509"/>
                      </a:lnTo>
                      <a:lnTo>
                        <a:pt x="563" y="497"/>
                      </a:lnTo>
                      <a:lnTo>
                        <a:pt x="585" y="465"/>
                      </a:lnTo>
                      <a:lnTo>
                        <a:pt x="624" y="442"/>
                      </a:lnTo>
                      <a:lnTo>
                        <a:pt x="624" y="424"/>
                      </a:lnTo>
                      <a:lnTo>
                        <a:pt x="652" y="418"/>
                      </a:lnTo>
                      <a:lnTo>
                        <a:pt x="707" y="331"/>
                      </a:lnTo>
                      <a:lnTo>
                        <a:pt x="707" y="308"/>
                      </a:lnTo>
                      <a:lnTo>
                        <a:pt x="717" y="280"/>
                      </a:lnTo>
                      <a:lnTo>
                        <a:pt x="685" y="241"/>
                      </a:lnTo>
                      <a:lnTo>
                        <a:pt x="691" y="223"/>
                      </a:lnTo>
                      <a:lnTo>
                        <a:pt x="672" y="223"/>
                      </a:lnTo>
                      <a:lnTo>
                        <a:pt x="656" y="178"/>
                      </a:lnTo>
                      <a:lnTo>
                        <a:pt x="640" y="162"/>
                      </a:lnTo>
                      <a:lnTo>
                        <a:pt x="624" y="79"/>
                      </a:lnTo>
                      <a:lnTo>
                        <a:pt x="624" y="7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93" name="Freeform 257">
                  <a:extLst>
                    <a:ext uri="{FF2B5EF4-FFF2-40B4-BE49-F238E27FC236}">
                      <a16:creationId xmlns:a16="http://schemas.microsoft.com/office/drawing/2014/main" id="{A6AA0C58-26B6-4F16-B58D-81EA2967485D}"/>
                    </a:ext>
                  </a:extLst>
                </p:cNvPr>
                <p:cNvSpPr>
                  <a:spLocks/>
                </p:cNvSpPr>
                <p:nvPr/>
              </p:nvSpPr>
              <p:spPr bwMode="auto">
                <a:xfrm>
                  <a:off x="4975" y="3146"/>
                  <a:ext cx="73" cy="55"/>
                </a:xfrm>
                <a:custGeom>
                  <a:avLst/>
                  <a:gdLst/>
                  <a:ahLst/>
                  <a:cxnLst>
                    <a:cxn ang="0">
                      <a:pos x="73" y="11"/>
                    </a:cxn>
                    <a:cxn ang="0">
                      <a:pos x="67" y="0"/>
                    </a:cxn>
                    <a:cxn ang="0">
                      <a:pos x="34" y="4"/>
                    </a:cxn>
                    <a:cxn ang="0">
                      <a:pos x="22" y="0"/>
                    </a:cxn>
                    <a:cxn ang="0">
                      <a:pos x="12" y="4"/>
                    </a:cxn>
                    <a:cxn ang="0">
                      <a:pos x="0" y="39"/>
                    </a:cxn>
                    <a:cxn ang="0">
                      <a:pos x="6" y="55"/>
                    </a:cxn>
                    <a:cxn ang="0">
                      <a:pos x="34" y="43"/>
                    </a:cxn>
                    <a:cxn ang="0">
                      <a:pos x="73" y="11"/>
                    </a:cxn>
                    <a:cxn ang="0">
                      <a:pos x="73" y="11"/>
                    </a:cxn>
                  </a:cxnLst>
                  <a:rect l="0" t="0" r="r" b="b"/>
                  <a:pathLst>
                    <a:path w="73" h="55">
                      <a:moveTo>
                        <a:pt x="73" y="11"/>
                      </a:moveTo>
                      <a:lnTo>
                        <a:pt x="67" y="0"/>
                      </a:lnTo>
                      <a:lnTo>
                        <a:pt x="34" y="4"/>
                      </a:lnTo>
                      <a:lnTo>
                        <a:pt x="22" y="0"/>
                      </a:lnTo>
                      <a:lnTo>
                        <a:pt x="12" y="4"/>
                      </a:lnTo>
                      <a:lnTo>
                        <a:pt x="0" y="39"/>
                      </a:lnTo>
                      <a:lnTo>
                        <a:pt x="6" y="55"/>
                      </a:lnTo>
                      <a:lnTo>
                        <a:pt x="34" y="43"/>
                      </a:lnTo>
                      <a:lnTo>
                        <a:pt x="73" y="11"/>
                      </a:lnTo>
                      <a:lnTo>
                        <a:pt x="73" y="1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94" name="Freeform 258">
                  <a:extLst>
                    <a:ext uri="{FF2B5EF4-FFF2-40B4-BE49-F238E27FC236}">
                      <a16:creationId xmlns:a16="http://schemas.microsoft.com/office/drawing/2014/main" id="{A65EFDCC-220C-46E2-86A9-00F3646D2D7C}"/>
                    </a:ext>
                  </a:extLst>
                </p:cNvPr>
                <p:cNvSpPr>
                  <a:spLocks/>
                </p:cNvSpPr>
                <p:nvPr/>
              </p:nvSpPr>
              <p:spPr bwMode="auto">
                <a:xfrm>
                  <a:off x="4313" y="2259"/>
                  <a:ext cx="195" cy="217"/>
                </a:xfrm>
                <a:custGeom>
                  <a:avLst/>
                  <a:gdLst/>
                  <a:ahLst/>
                  <a:cxnLst>
                    <a:cxn ang="0">
                      <a:pos x="44" y="6"/>
                    </a:cxn>
                    <a:cxn ang="0">
                      <a:pos x="16" y="6"/>
                    </a:cxn>
                    <a:cxn ang="0">
                      <a:pos x="0" y="0"/>
                    </a:cxn>
                    <a:cxn ang="0">
                      <a:pos x="16" y="28"/>
                    </a:cxn>
                    <a:cxn ang="0">
                      <a:pos x="38" y="39"/>
                    </a:cxn>
                    <a:cxn ang="0">
                      <a:pos x="50" y="55"/>
                    </a:cxn>
                    <a:cxn ang="0">
                      <a:pos x="67" y="73"/>
                    </a:cxn>
                    <a:cxn ang="0">
                      <a:pos x="73" y="106"/>
                    </a:cxn>
                    <a:cxn ang="0">
                      <a:pos x="89" y="118"/>
                    </a:cxn>
                    <a:cxn ang="0">
                      <a:pos x="95" y="140"/>
                    </a:cxn>
                    <a:cxn ang="0">
                      <a:pos x="121" y="166"/>
                    </a:cxn>
                    <a:cxn ang="0">
                      <a:pos x="121" y="179"/>
                    </a:cxn>
                    <a:cxn ang="0">
                      <a:pos x="166" y="217"/>
                    </a:cxn>
                    <a:cxn ang="0">
                      <a:pos x="188" y="217"/>
                    </a:cxn>
                    <a:cxn ang="0">
                      <a:pos x="195" y="162"/>
                    </a:cxn>
                    <a:cxn ang="0">
                      <a:pos x="178" y="150"/>
                    </a:cxn>
                    <a:cxn ang="0">
                      <a:pos x="166" y="128"/>
                    </a:cxn>
                    <a:cxn ang="0">
                      <a:pos x="150" y="122"/>
                    </a:cxn>
                    <a:cxn ang="0">
                      <a:pos x="150" y="106"/>
                    </a:cxn>
                    <a:cxn ang="0">
                      <a:pos x="156" y="99"/>
                    </a:cxn>
                    <a:cxn ang="0">
                      <a:pos x="121" y="73"/>
                    </a:cxn>
                    <a:cxn ang="0">
                      <a:pos x="95" y="67"/>
                    </a:cxn>
                    <a:cxn ang="0">
                      <a:pos x="44" y="6"/>
                    </a:cxn>
                    <a:cxn ang="0">
                      <a:pos x="44" y="6"/>
                    </a:cxn>
                  </a:cxnLst>
                  <a:rect l="0" t="0" r="r" b="b"/>
                  <a:pathLst>
                    <a:path w="195" h="217">
                      <a:moveTo>
                        <a:pt x="44" y="6"/>
                      </a:moveTo>
                      <a:lnTo>
                        <a:pt x="16" y="6"/>
                      </a:lnTo>
                      <a:lnTo>
                        <a:pt x="0" y="0"/>
                      </a:lnTo>
                      <a:lnTo>
                        <a:pt x="16" y="28"/>
                      </a:lnTo>
                      <a:lnTo>
                        <a:pt x="38" y="39"/>
                      </a:lnTo>
                      <a:lnTo>
                        <a:pt x="50" y="55"/>
                      </a:lnTo>
                      <a:lnTo>
                        <a:pt x="67" y="73"/>
                      </a:lnTo>
                      <a:lnTo>
                        <a:pt x="73" y="106"/>
                      </a:lnTo>
                      <a:lnTo>
                        <a:pt x="89" y="118"/>
                      </a:lnTo>
                      <a:lnTo>
                        <a:pt x="95" y="140"/>
                      </a:lnTo>
                      <a:lnTo>
                        <a:pt x="121" y="166"/>
                      </a:lnTo>
                      <a:lnTo>
                        <a:pt x="121" y="179"/>
                      </a:lnTo>
                      <a:lnTo>
                        <a:pt x="166" y="217"/>
                      </a:lnTo>
                      <a:lnTo>
                        <a:pt x="188" y="217"/>
                      </a:lnTo>
                      <a:lnTo>
                        <a:pt x="195" y="162"/>
                      </a:lnTo>
                      <a:lnTo>
                        <a:pt x="178" y="150"/>
                      </a:lnTo>
                      <a:lnTo>
                        <a:pt x="166" y="128"/>
                      </a:lnTo>
                      <a:lnTo>
                        <a:pt x="150" y="122"/>
                      </a:lnTo>
                      <a:lnTo>
                        <a:pt x="150" y="106"/>
                      </a:lnTo>
                      <a:lnTo>
                        <a:pt x="156" y="99"/>
                      </a:lnTo>
                      <a:lnTo>
                        <a:pt x="121" y="73"/>
                      </a:lnTo>
                      <a:lnTo>
                        <a:pt x="95" y="67"/>
                      </a:lnTo>
                      <a:lnTo>
                        <a:pt x="44" y="6"/>
                      </a:lnTo>
                      <a:lnTo>
                        <a:pt x="44" y="6"/>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95" name="Freeform 259">
                  <a:extLst>
                    <a:ext uri="{FF2B5EF4-FFF2-40B4-BE49-F238E27FC236}">
                      <a16:creationId xmlns:a16="http://schemas.microsoft.com/office/drawing/2014/main" id="{3CB4196B-1732-4FC7-AF56-EE68F3AA9117}"/>
                    </a:ext>
                  </a:extLst>
                </p:cNvPr>
                <p:cNvSpPr>
                  <a:spLocks/>
                </p:cNvSpPr>
                <p:nvPr/>
              </p:nvSpPr>
              <p:spPr bwMode="auto">
                <a:xfrm>
                  <a:off x="4402" y="2253"/>
                  <a:ext cx="73" cy="83"/>
                </a:xfrm>
                <a:custGeom>
                  <a:avLst/>
                  <a:gdLst/>
                  <a:ahLst/>
                  <a:cxnLst>
                    <a:cxn ang="0">
                      <a:pos x="22" y="6"/>
                    </a:cxn>
                    <a:cxn ang="0">
                      <a:pos x="6" y="0"/>
                    </a:cxn>
                    <a:cxn ang="0">
                      <a:pos x="6" y="22"/>
                    </a:cxn>
                    <a:cxn ang="0">
                      <a:pos x="0" y="34"/>
                    </a:cxn>
                    <a:cxn ang="0">
                      <a:pos x="32" y="67"/>
                    </a:cxn>
                    <a:cxn ang="0">
                      <a:pos x="55" y="83"/>
                    </a:cxn>
                    <a:cxn ang="0">
                      <a:pos x="73" y="79"/>
                    </a:cxn>
                    <a:cxn ang="0">
                      <a:pos x="61" y="67"/>
                    </a:cxn>
                    <a:cxn ang="0">
                      <a:pos x="61" y="22"/>
                    </a:cxn>
                    <a:cxn ang="0">
                      <a:pos x="45" y="0"/>
                    </a:cxn>
                    <a:cxn ang="0">
                      <a:pos x="22" y="6"/>
                    </a:cxn>
                    <a:cxn ang="0">
                      <a:pos x="22" y="6"/>
                    </a:cxn>
                  </a:cxnLst>
                  <a:rect l="0" t="0" r="r" b="b"/>
                  <a:pathLst>
                    <a:path w="73" h="83">
                      <a:moveTo>
                        <a:pt x="22" y="6"/>
                      </a:moveTo>
                      <a:lnTo>
                        <a:pt x="6" y="0"/>
                      </a:lnTo>
                      <a:lnTo>
                        <a:pt x="6" y="22"/>
                      </a:lnTo>
                      <a:lnTo>
                        <a:pt x="0" y="34"/>
                      </a:lnTo>
                      <a:lnTo>
                        <a:pt x="32" y="67"/>
                      </a:lnTo>
                      <a:lnTo>
                        <a:pt x="55" y="83"/>
                      </a:lnTo>
                      <a:lnTo>
                        <a:pt x="73" y="79"/>
                      </a:lnTo>
                      <a:lnTo>
                        <a:pt x="61" y="67"/>
                      </a:lnTo>
                      <a:lnTo>
                        <a:pt x="61" y="22"/>
                      </a:lnTo>
                      <a:lnTo>
                        <a:pt x="45" y="0"/>
                      </a:lnTo>
                      <a:lnTo>
                        <a:pt x="22" y="6"/>
                      </a:lnTo>
                      <a:lnTo>
                        <a:pt x="22"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96" name="Freeform 260">
                  <a:extLst>
                    <a:ext uri="{FF2B5EF4-FFF2-40B4-BE49-F238E27FC236}">
                      <a16:creationId xmlns:a16="http://schemas.microsoft.com/office/drawing/2014/main" id="{56B3F134-4F30-46C5-8450-DC309E5B2A4C}"/>
                    </a:ext>
                  </a:extLst>
                </p:cNvPr>
                <p:cNvSpPr>
                  <a:spLocks/>
                </p:cNvSpPr>
                <p:nvPr/>
              </p:nvSpPr>
              <p:spPr bwMode="auto">
                <a:xfrm>
                  <a:off x="4952" y="2371"/>
                  <a:ext cx="179" cy="172"/>
                </a:xfrm>
                <a:custGeom>
                  <a:avLst/>
                  <a:gdLst/>
                  <a:ahLst/>
                  <a:cxnLst>
                    <a:cxn ang="0">
                      <a:pos x="179" y="44"/>
                    </a:cxn>
                    <a:cxn ang="0">
                      <a:pos x="150" y="32"/>
                    </a:cxn>
                    <a:cxn ang="0">
                      <a:pos x="134" y="22"/>
                    </a:cxn>
                    <a:cxn ang="0">
                      <a:pos x="112" y="22"/>
                    </a:cxn>
                    <a:cxn ang="0">
                      <a:pos x="106" y="32"/>
                    </a:cxn>
                    <a:cxn ang="0">
                      <a:pos x="90" y="50"/>
                    </a:cxn>
                    <a:cxn ang="0">
                      <a:pos x="73" y="54"/>
                    </a:cxn>
                    <a:cxn ang="0">
                      <a:pos x="57" y="44"/>
                    </a:cxn>
                    <a:cxn ang="0">
                      <a:pos x="57" y="10"/>
                    </a:cxn>
                    <a:cxn ang="0">
                      <a:pos x="29" y="0"/>
                    </a:cxn>
                    <a:cxn ang="0">
                      <a:pos x="0" y="16"/>
                    </a:cxn>
                    <a:cxn ang="0">
                      <a:pos x="6" y="22"/>
                    </a:cxn>
                    <a:cxn ang="0">
                      <a:pos x="23" y="28"/>
                    </a:cxn>
                    <a:cxn ang="0">
                      <a:pos x="23" y="32"/>
                    </a:cxn>
                    <a:cxn ang="0">
                      <a:pos x="43" y="32"/>
                    </a:cxn>
                    <a:cxn ang="0">
                      <a:pos x="39" y="44"/>
                    </a:cxn>
                    <a:cxn ang="0">
                      <a:pos x="23" y="44"/>
                    </a:cxn>
                    <a:cxn ang="0">
                      <a:pos x="29" y="54"/>
                    </a:cxn>
                    <a:cxn ang="0">
                      <a:pos x="29" y="99"/>
                    </a:cxn>
                    <a:cxn ang="0">
                      <a:pos x="45" y="73"/>
                    </a:cxn>
                    <a:cxn ang="0">
                      <a:pos x="45" y="61"/>
                    </a:cxn>
                    <a:cxn ang="0">
                      <a:pos x="57" y="54"/>
                    </a:cxn>
                    <a:cxn ang="0">
                      <a:pos x="57" y="67"/>
                    </a:cxn>
                    <a:cxn ang="0">
                      <a:pos x="67" y="67"/>
                    </a:cxn>
                    <a:cxn ang="0">
                      <a:pos x="67" y="83"/>
                    </a:cxn>
                    <a:cxn ang="0">
                      <a:pos x="96" y="83"/>
                    </a:cxn>
                    <a:cxn ang="0">
                      <a:pos x="122" y="95"/>
                    </a:cxn>
                    <a:cxn ang="0">
                      <a:pos x="128" y="134"/>
                    </a:cxn>
                    <a:cxn ang="0">
                      <a:pos x="140" y="150"/>
                    </a:cxn>
                    <a:cxn ang="0">
                      <a:pos x="150" y="150"/>
                    </a:cxn>
                    <a:cxn ang="0">
                      <a:pos x="179" y="172"/>
                    </a:cxn>
                    <a:cxn ang="0">
                      <a:pos x="179" y="128"/>
                    </a:cxn>
                    <a:cxn ang="0">
                      <a:pos x="173" y="117"/>
                    </a:cxn>
                    <a:cxn ang="0">
                      <a:pos x="179" y="105"/>
                    </a:cxn>
                    <a:cxn ang="0">
                      <a:pos x="179" y="44"/>
                    </a:cxn>
                    <a:cxn ang="0">
                      <a:pos x="179" y="44"/>
                    </a:cxn>
                  </a:cxnLst>
                  <a:rect l="0" t="0" r="r" b="b"/>
                  <a:pathLst>
                    <a:path w="179" h="172">
                      <a:moveTo>
                        <a:pt x="179" y="44"/>
                      </a:moveTo>
                      <a:lnTo>
                        <a:pt x="150" y="32"/>
                      </a:lnTo>
                      <a:lnTo>
                        <a:pt x="134" y="22"/>
                      </a:lnTo>
                      <a:lnTo>
                        <a:pt x="112" y="22"/>
                      </a:lnTo>
                      <a:lnTo>
                        <a:pt x="106" y="32"/>
                      </a:lnTo>
                      <a:lnTo>
                        <a:pt x="90" y="50"/>
                      </a:lnTo>
                      <a:lnTo>
                        <a:pt x="73" y="54"/>
                      </a:lnTo>
                      <a:lnTo>
                        <a:pt x="57" y="44"/>
                      </a:lnTo>
                      <a:lnTo>
                        <a:pt x="57" y="10"/>
                      </a:lnTo>
                      <a:lnTo>
                        <a:pt x="29" y="0"/>
                      </a:lnTo>
                      <a:lnTo>
                        <a:pt x="0" y="16"/>
                      </a:lnTo>
                      <a:lnTo>
                        <a:pt x="6" y="22"/>
                      </a:lnTo>
                      <a:lnTo>
                        <a:pt x="23" y="28"/>
                      </a:lnTo>
                      <a:lnTo>
                        <a:pt x="23" y="32"/>
                      </a:lnTo>
                      <a:lnTo>
                        <a:pt x="43" y="32"/>
                      </a:lnTo>
                      <a:lnTo>
                        <a:pt x="39" y="44"/>
                      </a:lnTo>
                      <a:lnTo>
                        <a:pt x="23" y="44"/>
                      </a:lnTo>
                      <a:lnTo>
                        <a:pt x="29" y="54"/>
                      </a:lnTo>
                      <a:lnTo>
                        <a:pt x="29" y="99"/>
                      </a:lnTo>
                      <a:lnTo>
                        <a:pt x="45" y="73"/>
                      </a:lnTo>
                      <a:lnTo>
                        <a:pt x="45" y="61"/>
                      </a:lnTo>
                      <a:lnTo>
                        <a:pt x="57" y="54"/>
                      </a:lnTo>
                      <a:lnTo>
                        <a:pt x="57" y="67"/>
                      </a:lnTo>
                      <a:lnTo>
                        <a:pt x="67" y="67"/>
                      </a:lnTo>
                      <a:lnTo>
                        <a:pt x="67" y="83"/>
                      </a:lnTo>
                      <a:lnTo>
                        <a:pt x="96" y="83"/>
                      </a:lnTo>
                      <a:lnTo>
                        <a:pt x="122" y="95"/>
                      </a:lnTo>
                      <a:lnTo>
                        <a:pt x="128" y="134"/>
                      </a:lnTo>
                      <a:lnTo>
                        <a:pt x="140" y="150"/>
                      </a:lnTo>
                      <a:lnTo>
                        <a:pt x="150" y="150"/>
                      </a:lnTo>
                      <a:lnTo>
                        <a:pt x="179" y="172"/>
                      </a:lnTo>
                      <a:lnTo>
                        <a:pt x="179" y="128"/>
                      </a:lnTo>
                      <a:lnTo>
                        <a:pt x="173" y="117"/>
                      </a:lnTo>
                      <a:lnTo>
                        <a:pt x="179" y="105"/>
                      </a:lnTo>
                      <a:lnTo>
                        <a:pt x="179" y="44"/>
                      </a:lnTo>
                      <a:lnTo>
                        <a:pt x="179" y="4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97" name="Freeform 261">
                  <a:extLst>
                    <a:ext uri="{FF2B5EF4-FFF2-40B4-BE49-F238E27FC236}">
                      <a16:creationId xmlns:a16="http://schemas.microsoft.com/office/drawing/2014/main" id="{CB9A9A51-7E8A-49B2-BD7A-94AC8933F191}"/>
                    </a:ext>
                  </a:extLst>
                </p:cNvPr>
                <p:cNvSpPr>
                  <a:spLocks/>
                </p:cNvSpPr>
                <p:nvPr/>
              </p:nvSpPr>
              <p:spPr bwMode="auto">
                <a:xfrm>
                  <a:off x="5064" y="2505"/>
                  <a:ext cx="28" cy="28"/>
                </a:xfrm>
                <a:custGeom>
                  <a:avLst/>
                  <a:gdLst/>
                  <a:ahLst/>
                  <a:cxnLst>
                    <a:cxn ang="0">
                      <a:pos x="16" y="0"/>
                    </a:cxn>
                    <a:cxn ang="0">
                      <a:pos x="0" y="6"/>
                    </a:cxn>
                    <a:cxn ang="0">
                      <a:pos x="0" y="28"/>
                    </a:cxn>
                    <a:cxn ang="0">
                      <a:pos x="16" y="28"/>
                    </a:cxn>
                    <a:cxn ang="0">
                      <a:pos x="28" y="16"/>
                    </a:cxn>
                    <a:cxn ang="0">
                      <a:pos x="16" y="0"/>
                    </a:cxn>
                    <a:cxn ang="0">
                      <a:pos x="16" y="0"/>
                    </a:cxn>
                  </a:cxnLst>
                  <a:rect l="0" t="0" r="r" b="b"/>
                  <a:pathLst>
                    <a:path w="28" h="28">
                      <a:moveTo>
                        <a:pt x="16" y="0"/>
                      </a:moveTo>
                      <a:lnTo>
                        <a:pt x="0" y="6"/>
                      </a:lnTo>
                      <a:lnTo>
                        <a:pt x="0" y="28"/>
                      </a:lnTo>
                      <a:lnTo>
                        <a:pt x="16" y="28"/>
                      </a:lnTo>
                      <a:lnTo>
                        <a:pt x="28" y="16"/>
                      </a:lnTo>
                      <a:lnTo>
                        <a:pt x="16" y="0"/>
                      </a:lnTo>
                      <a:lnTo>
                        <a:pt x="1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98" name="Freeform 262">
                  <a:extLst>
                    <a:ext uri="{FF2B5EF4-FFF2-40B4-BE49-F238E27FC236}">
                      <a16:creationId xmlns:a16="http://schemas.microsoft.com/office/drawing/2014/main" id="{4B1E0130-540E-4499-BC1F-9C9CE5438B63}"/>
                    </a:ext>
                  </a:extLst>
                </p:cNvPr>
                <p:cNvSpPr>
                  <a:spLocks/>
                </p:cNvSpPr>
                <p:nvPr/>
              </p:nvSpPr>
              <p:spPr bwMode="auto">
                <a:xfrm>
                  <a:off x="4930" y="2393"/>
                  <a:ext cx="16" cy="16"/>
                </a:xfrm>
                <a:custGeom>
                  <a:avLst/>
                  <a:gdLst/>
                  <a:ahLst/>
                  <a:cxnLst>
                    <a:cxn ang="0">
                      <a:pos x="16" y="16"/>
                    </a:cxn>
                    <a:cxn ang="0">
                      <a:pos x="16" y="0"/>
                    </a:cxn>
                    <a:cxn ang="0">
                      <a:pos x="0" y="6"/>
                    </a:cxn>
                    <a:cxn ang="0">
                      <a:pos x="16" y="16"/>
                    </a:cxn>
                    <a:cxn ang="0">
                      <a:pos x="16" y="16"/>
                    </a:cxn>
                  </a:cxnLst>
                  <a:rect l="0" t="0" r="r" b="b"/>
                  <a:pathLst>
                    <a:path w="16" h="16">
                      <a:moveTo>
                        <a:pt x="16" y="16"/>
                      </a:moveTo>
                      <a:lnTo>
                        <a:pt x="16" y="0"/>
                      </a:lnTo>
                      <a:lnTo>
                        <a:pt x="0" y="6"/>
                      </a:lnTo>
                      <a:lnTo>
                        <a:pt x="16" y="16"/>
                      </a:lnTo>
                      <a:lnTo>
                        <a:pt x="16"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99" name="Freeform 263">
                  <a:extLst>
                    <a:ext uri="{FF2B5EF4-FFF2-40B4-BE49-F238E27FC236}">
                      <a16:creationId xmlns:a16="http://schemas.microsoft.com/office/drawing/2014/main" id="{261FAA37-4E94-4939-92FF-8A40316AD6C7}"/>
                    </a:ext>
                  </a:extLst>
                </p:cNvPr>
                <p:cNvSpPr>
                  <a:spLocks/>
                </p:cNvSpPr>
                <p:nvPr/>
              </p:nvSpPr>
              <p:spPr bwMode="auto">
                <a:xfrm>
                  <a:off x="4897" y="2415"/>
                  <a:ext cx="55" cy="23"/>
                </a:xfrm>
                <a:custGeom>
                  <a:avLst/>
                  <a:gdLst/>
                  <a:ahLst/>
                  <a:cxnLst>
                    <a:cxn ang="0">
                      <a:pos x="45" y="23"/>
                    </a:cxn>
                    <a:cxn ang="0">
                      <a:pos x="55" y="17"/>
                    </a:cxn>
                    <a:cxn ang="0">
                      <a:pos x="39" y="0"/>
                    </a:cxn>
                    <a:cxn ang="0">
                      <a:pos x="23" y="6"/>
                    </a:cxn>
                    <a:cxn ang="0">
                      <a:pos x="0" y="0"/>
                    </a:cxn>
                    <a:cxn ang="0">
                      <a:pos x="0" y="17"/>
                    </a:cxn>
                    <a:cxn ang="0">
                      <a:pos x="23" y="10"/>
                    </a:cxn>
                    <a:cxn ang="0">
                      <a:pos x="45" y="23"/>
                    </a:cxn>
                    <a:cxn ang="0">
                      <a:pos x="45" y="23"/>
                    </a:cxn>
                  </a:cxnLst>
                  <a:rect l="0" t="0" r="r" b="b"/>
                  <a:pathLst>
                    <a:path w="55" h="23">
                      <a:moveTo>
                        <a:pt x="45" y="23"/>
                      </a:moveTo>
                      <a:lnTo>
                        <a:pt x="55" y="17"/>
                      </a:lnTo>
                      <a:lnTo>
                        <a:pt x="39" y="0"/>
                      </a:lnTo>
                      <a:lnTo>
                        <a:pt x="23" y="6"/>
                      </a:lnTo>
                      <a:lnTo>
                        <a:pt x="0" y="0"/>
                      </a:lnTo>
                      <a:lnTo>
                        <a:pt x="0" y="17"/>
                      </a:lnTo>
                      <a:lnTo>
                        <a:pt x="23" y="10"/>
                      </a:lnTo>
                      <a:lnTo>
                        <a:pt x="45" y="23"/>
                      </a:lnTo>
                      <a:lnTo>
                        <a:pt x="45" y="2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0" name="Freeform 264">
                  <a:extLst>
                    <a:ext uri="{FF2B5EF4-FFF2-40B4-BE49-F238E27FC236}">
                      <a16:creationId xmlns:a16="http://schemas.microsoft.com/office/drawing/2014/main" id="{8E5DDAF1-F957-4387-8683-B3AAC08CC3A7}"/>
                    </a:ext>
                  </a:extLst>
                </p:cNvPr>
                <p:cNvSpPr>
                  <a:spLocks/>
                </p:cNvSpPr>
                <p:nvPr/>
              </p:nvSpPr>
              <p:spPr bwMode="auto">
                <a:xfrm>
                  <a:off x="5029" y="2393"/>
                  <a:ext cx="23" cy="10"/>
                </a:xfrm>
                <a:custGeom>
                  <a:avLst/>
                  <a:gdLst/>
                  <a:ahLst/>
                  <a:cxnLst>
                    <a:cxn ang="0">
                      <a:pos x="0" y="10"/>
                    </a:cxn>
                    <a:cxn ang="0">
                      <a:pos x="23" y="6"/>
                    </a:cxn>
                    <a:cxn ang="0">
                      <a:pos x="6" y="0"/>
                    </a:cxn>
                    <a:cxn ang="0">
                      <a:pos x="0" y="10"/>
                    </a:cxn>
                    <a:cxn ang="0">
                      <a:pos x="0" y="10"/>
                    </a:cxn>
                  </a:cxnLst>
                  <a:rect l="0" t="0" r="r" b="b"/>
                  <a:pathLst>
                    <a:path w="23" h="10">
                      <a:moveTo>
                        <a:pt x="0" y="10"/>
                      </a:moveTo>
                      <a:lnTo>
                        <a:pt x="23" y="6"/>
                      </a:lnTo>
                      <a:lnTo>
                        <a:pt x="6" y="0"/>
                      </a:lnTo>
                      <a:lnTo>
                        <a:pt x="0" y="10"/>
                      </a:lnTo>
                      <a:lnTo>
                        <a:pt x="0"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1" name="Freeform 265">
                  <a:extLst>
                    <a:ext uri="{FF2B5EF4-FFF2-40B4-BE49-F238E27FC236}">
                      <a16:creationId xmlns:a16="http://schemas.microsoft.com/office/drawing/2014/main" id="{4CF5081E-CA1D-4DF4-B0F9-FDE4D4070164}"/>
                    </a:ext>
                  </a:extLst>
                </p:cNvPr>
                <p:cNvSpPr>
                  <a:spLocks/>
                </p:cNvSpPr>
                <p:nvPr/>
              </p:nvSpPr>
              <p:spPr bwMode="auto">
                <a:xfrm>
                  <a:off x="5025" y="2371"/>
                  <a:ext cx="23" cy="10"/>
                </a:xfrm>
                <a:custGeom>
                  <a:avLst/>
                  <a:gdLst/>
                  <a:ahLst/>
                  <a:cxnLst>
                    <a:cxn ang="0">
                      <a:pos x="4" y="0"/>
                    </a:cxn>
                    <a:cxn ang="0">
                      <a:pos x="0" y="10"/>
                    </a:cxn>
                    <a:cxn ang="0">
                      <a:pos x="23" y="10"/>
                    </a:cxn>
                    <a:cxn ang="0">
                      <a:pos x="4" y="0"/>
                    </a:cxn>
                    <a:cxn ang="0">
                      <a:pos x="4" y="0"/>
                    </a:cxn>
                  </a:cxnLst>
                  <a:rect l="0" t="0" r="r" b="b"/>
                  <a:pathLst>
                    <a:path w="23" h="10">
                      <a:moveTo>
                        <a:pt x="4" y="0"/>
                      </a:moveTo>
                      <a:lnTo>
                        <a:pt x="0" y="10"/>
                      </a:lnTo>
                      <a:lnTo>
                        <a:pt x="23" y="10"/>
                      </a:lnTo>
                      <a:lnTo>
                        <a:pt x="4" y="0"/>
                      </a:lnTo>
                      <a:lnTo>
                        <a:pt x="4"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2" name="Freeform 266">
                  <a:extLst>
                    <a:ext uri="{FF2B5EF4-FFF2-40B4-BE49-F238E27FC236}">
                      <a16:creationId xmlns:a16="http://schemas.microsoft.com/office/drawing/2014/main" id="{A772F97A-60EB-44D3-8CB2-B222E3B385DF}"/>
                    </a:ext>
                  </a:extLst>
                </p:cNvPr>
                <p:cNvSpPr>
                  <a:spLocks/>
                </p:cNvSpPr>
                <p:nvPr/>
              </p:nvSpPr>
              <p:spPr bwMode="auto">
                <a:xfrm>
                  <a:off x="4885" y="2310"/>
                  <a:ext cx="35" cy="77"/>
                </a:xfrm>
                <a:custGeom>
                  <a:avLst/>
                  <a:gdLst/>
                  <a:ahLst/>
                  <a:cxnLst>
                    <a:cxn ang="0">
                      <a:pos x="35" y="55"/>
                    </a:cxn>
                    <a:cxn ang="0">
                      <a:pos x="29" y="22"/>
                    </a:cxn>
                    <a:cxn ang="0">
                      <a:pos x="23" y="0"/>
                    </a:cxn>
                    <a:cxn ang="0">
                      <a:pos x="16" y="16"/>
                    </a:cxn>
                    <a:cxn ang="0">
                      <a:pos x="16" y="32"/>
                    </a:cxn>
                    <a:cxn ang="0">
                      <a:pos x="0" y="22"/>
                    </a:cxn>
                    <a:cxn ang="0">
                      <a:pos x="0" y="67"/>
                    </a:cxn>
                    <a:cxn ang="0">
                      <a:pos x="16" y="77"/>
                    </a:cxn>
                    <a:cxn ang="0">
                      <a:pos x="23" y="48"/>
                    </a:cxn>
                    <a:cxn ang="0">
                      <a:pos x="35" y="55"/>
                    </a:cxn>
                    <a:cxn ang="0">
                      <a:pos x="35" y="55"/>
                    </a:cxn>
                  </a:cxnLst>
                  <a:rect l="0" t="0" r="r" b="b"/>
                  <a:pathLst>
                    <a:path w="35" h="77">
                      <a:moveTo>
                        <a:pt x="35" y="55"/>
                      </a:moveTo>
                      <a:lnTo>
                        <a:pt x="29" y="22"/>
                      </a:lnTo>
                      <a:lnTo>
                        <a:pt x="23" y="0"/>
                      </a:lnTo>
                      <a:lnTo>
                        <a:pt x="16" y="16"/>
                      </a:lnTo>
                      <a:lnTo>
                        <a:pt x="16" y="32"/>
                      </a:lnTo>
                      <a:lnTo>
                        <a:pt x="0" y="22"/>
                      </a:lnTo>
                      <a:lnTo>
                        <a:pt x="0" y="67"/>
                      </a:lnTo>
                      <a:lnTo>
                        <a:pt x="16" y="77"/>
                      </a:lnTo>
                      <a:lnTo>
                        <a:pt x="23" y="48"/>
                      </a:lnTo>
                      <a:lnTo>
                        <a:pt x="35" y="55"/>
                      </a:lnTo>
                      <a:lnTo>
                        <a:pt x="35" y="5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3" name="Freeform 267">
                  <a:extLst>
                    <a:ext uri="{FF2B5EF4-FFF2-40B4-BE49-F238E27FC236}">
                      <a16:creationId xmlns:a16="http://schemas.microsoft.com/office/drawing/2014/main" id="{0FBF7407-8696-4E22-A105-906C07FDA289}"/>
                    </a:ext>
                  </a:extLst>
                </p:cNvPr>
                <p:cNvSpPr>
                  <a:spLocks/>
                </p:cNvSpPr>
                <p:nvPr/>
              </p:nvSpPr>
              <p:spPr bwMode="auto">
                <a:xfrm>
                  <a:off x="4731" y="2332"/>
                  <a:ext cx="122" cy="144"/>
                </a:xfrm>
                <a:custGeom>
                  <a:avLst/>
                  <a:gdLst/>
                  <a:ahLst/>
                  <a:cxnLst>
                    <a:cxn ang="0">
                      <a:pos x="43" y="22"/>
                    </a:cxn>
                    <a:cxn ang="0">
                      <a:pos x="77" y="26"/>
                    </a:cxn>
                    <a:cxn ang="0">
                      <a:pos x="83" y="33"/>
                    </a:cxn>
                    <a:cxn ang="0">
                      <a:pos x="99" y="33"/>
                    </a:cxn>
                    <a:cxn ang="0">
                      <a:pos x="122" y="10"/>
                    </a:cxn>
                    <a:cxn ang="0">
                      <a:pos x="116" y="0"/>
                    </a:cxn>
                    <a:cxn ang="0">
                      <a:pos x="99" y="16"/>
                    </a:cxn>
                    <a:cxn ang="0">
                      <a:pos x="83" y="16"/>
                    </a:cxn>
                    <a:cxn ang="0">
                      <a:pos x="55" y="10"/>
                    </a:cxn>
                    <a:cxn ang="0">
                      <a:pos x="38" y="10"/>
                    </a:cxn>
                    <a:cxn ang="0">
                      <a:pos x="22" y="26"/>
                    </a:cxn>
                    <a:cxn ang="0">
                      <a:pos x="16" y="49"/>
                    </a:cxn>
                    <a:cxn ang="0">
                      <a:pos x="10" y="61"/>
                    </a:cxn>
                    <a:cxn ang="0">
                      <a:pos x="10" y="77"/>
                    </a:cxn>
                    <a:cxn ang="0">
                      <a:pos x="0" y="93"/>
                    </a:cxn>
                    <a:cxn ang="0">
                      <a:pos x="16" y="106"/>
                    </a:cxn>
                    <a:cxn ang="0">
                      <a:pos x="16" y="144"/>
                    </a:cxn>
                    <a:cxn ang="0">
                      <a:pos x="38" y="122"/>
                    </a:cxn>
                    <a:cxn ang="0">
                      <a:pos x="26" y="83"/>
                    </a:cxn>
                    <a:cxn ang="0">
                      <a:pos x="43" y="83"/>
                    </a:cxn>
                    <a:cxn ang="0">
                      <a:pos x="61" y="134"/>
                    </a:cxn>
                    <a:cxn ang="0">
                      <a:pos x="83" y="138"/>
                    </a:cxn>
                    <a:cxn ang="0">
                      <a:pos x="77" y="116"/>
                    </a:cxn>
                    <a:cxn ang="0">
                      <a:pos x="65" y="112"/>
                    </a:cxn>
                    <a:cxn ang="0">
                      <a:pos x="71" y="93"/>
                    </a:cxn>
                    <a:cxn ang="0">
                      <a:pos x="55" y="71"/>
                    </a:cxn>
                    <a:cxn ang="0">
                      <a:pos x="65" y="61"/>
                    </a:cxn>
                    <a:cxn ang="0">
                      <a:pos x="87" y="67"/>
                    </a:cxn>
                    <a:cxn ang="0">
                      <a:pos x="77" y="45"/>
                    </a:cxn>
                    <a:cxn ang="0">
                      <a:pos x="49" y="49"/>
                    </a:cxn>
                    <a:cxn ang="0">
                      <a:pos x="43" y="61"/>
                    </a:cxn>
                    <a:cxn ang="0">
                      <a:pos x="26" y="45"/>
                    </a:cxn>
                    <a:cxn ang="0">
                      <a:pos x="43" y="22"/>
                    </a:cxn>
                    <a:cxn ang="0">
                      <a:pos x="43" y="22"/>
                    </a:cxn>
                  </a:cxnLst>
                  <a:rect l="0" t="0" r="r" b="b"/>
                  <a:pathLst>
                    <a:path w="122" h="144">
                      <a:moveTo>
                        <a:pt x="43" y="22"/>
                      </a:moveTo>
                      <a:lnTo>
                        <a:pt x="77" y="26"/>
                      </a:lnTo>
                      <a:lnTo>
                        <a:pt x="83" y="33"/>
                      </a:lnTo>
                      <a:lnTo>
                        <a:pt x="99" y="33"/>
                      </a:lnTo>
                      <a:lnTo>
                        <a:pt x="122" y="10"/>
                      </a:lnTo>
                      <a:lnTo>
                        <a:pt x="116" y="0"/>
                      </a:lnTo>
                      <a:lnTo>
                        <a:pt x="99" y="16"/>
                      </a:lnTo>
                      <a:lnTo>
                        <a:pt x="83" y="16"/>
                      </a:lnTo>
                      <a:lnTo>
                        <a:pt x="55" y="10"/>
                      </a:lnTo>
                      <a:lnTo>
                        <a:pt x="38" y="10"/>
                      </a:lnTo>
                      <a:lnTo>
                        <a:pt x="22" y="26"/>
                      </a:lnTo>
                      <a:lnTo>
                        <a:pt x="16" y="49"/>
                      </a:lnTo>
                      <a:lnTo>
                        <a:pt x="10" y="61"/>
                      </a:lnTo>
                      <a:lnTo>
                        <a:pt x="10" y="77"/>
                      </a:lnTo>
                      <a:lnTo>
                        <a:pt x="0" y="93"/>
                      </a:lnTo>
                      <a:lnTo>
                        <a:pt x="16" y="106"/>
                      </a:lnTo>
                      <a:lnTo>
                        <a:pt x="16" y="144"/>
                      </a:lnTo>
                      <a:lnTo>
                        <a:pt x="38" y="122"/>
                      </a:lnTo>
                      <a:lnTo>
                        <a:pt x="26" y="83"/>
                      </a:lnTo>
                      <a:lnTo>
                        <a:pt x="43" y="83"/>
                      </a:lnTo>
                      <a:lnTo>
                        <a:pt x="61" y="134"/>
                      </a:lnTo>
                      <a:lnTo>
                        <a:pt x="83" y="138"/>
                      </a:lnTo>
                      <a:lnTo>
                        <a:pt x="77" y="116"/>
                      </a:lnTo>
                      <a:lnTo>
                        <a:pt x="65" y="112"/>
                      </a:lnTo>
                      <a:lnTo>
                        <a:pt x="71" y="93"/>
                      </a:lnTo>
                      <a:lnTo>
                        <a:pt x="55" y="71"/>
                      </a:lnTo>
                      <a:lnTo>
                        <a:pt x="65" y="61"/>
                      </a:lnTo>
                      <a:lnTo>
                        <a:pt x="87" y="67"/>
                      </a:lnTo>
                      <a:lnTo>
                        <a:pt x="77" y="45"/>
                      </a:lnTo>
                      <a:lnTo>
                        <a:pt x="49" y="49"/>
                      </a:lnTo>
                      <a:lnTo>
                        <a:pt x="43" y="61"/>
                      </a:lnTo>
                      <a:lnTo>
                        <a:pt x="26" y="45"/>
                      </a:lnTo>
                      <a:lnTo>
                        <a:pt x="43" y="22"/>
                      </a:lnTo>
                      <a:lnTo>
                        <a:pt x="43" y="2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4" name="Freeform 268">
                  <a:extLst>
                    <a:ext uri="{FF2B5EF4-FFF2-40B4-BE49-F238E27FC236}">
                      <a16:creationId xmlns:a16="http://schemas.microsoft.com/office/drawing/2014/main" id="{2C92D7D1-31F2-4D14-B507-C21D3D977896}"/>
                    </a:ext>
                  </a:extLst>
                </p:cNvPr>
                <p:cNvSpPr>
                  <a:spLocks/>
                </p:cNvSpPr>
                <p:nvPr/>
              </p:nvSpPr>
              <p:spPr bwMode="auto">
                <a:xfrm>
                  <a:off x="4836" y="2393"/>
                  <a:ext cx="39" cy="16"/>
                </a:xfrm>
                <a:custGeom>
                  <a:avLst/>
                  <a:gdLst/>
                  <a:ahLst/>
                  <a:cxnLst>
                    <a:cxn ang="0">
                      <a:pos x="0" y="16"/>
                    </a:cxn>
                    <a:cxn ang="0">
                      <a:pos x="17" y="10"/>
                    </a:cxn>
                    <a:cxn ang="0">
                      <a:pos x="39" y="16"/>
                    </a:cxn>
                    <a:cxn ang="0">
                      <a:pos x="33" y="0"/>
                    </a:cxn>
                    <a:cxn ang="0">
                      <a:pos x="0" y="0"/>
                    </a:cxn>
                    <a:cxn ang="0">
                      <a:pos x="0" y="16"/>
                    </a:cxn>
                    <a:cxn ang="0">
                      <a:pos x="0" y="16"/>
                    </a:cxn>
                  </a:cxnLst>
                  <a:rect l="0" t="0" r="r" b="b"/>
                  <a:pathLst>
                    <a:path w="39" h="16">
                      <a:moveTo>
                        <a:pt x="0" y="16"/>
                      </a:moveTo>
                      <a:lnTo>
                        <a:pt x="17" y="10"/>
                      </a:lnTo>
                      <a:lnTo>
                        <a:pt x="39" y="16"/>
                      </a:lnTo>
                      <a:lnTo>
                        <a:pt x="33" y="0"/>
                      </a:lnTo>
                      <a:lnTo>
                        <a:pt x="0" y="0"/>
                      </a:lnTo>
                      <a:lnTo>
                        <a:pt x="0" y="16"/>
                      </a:lnTo>
                      <a:lnTo>
                        <a:pt x="0"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5" name="Freeform 269">
                  <a:extLst>
                    <a:ext uri="{FF2B5EF4-FFF2-40B4-BE49-F238E27FC236}">
                      <a16:creationId xmlns:a16="http://schemas.microsoft.com/office/drawing/2014/main" id="{FEE9B403-E764-46E5-8C94-4C3D67267EE8}"/>
                    </a:ext>
                  </a:extLst>
                </p:cNvPr>
                <p:cNvSpPr>
                  <a:spLocks/>
                </p:cNvSpPr>
                <p:nvPr/>
              </p:nvSpPr>
              <p:spPr bwMode="auto">
                <a:xfrm>
                  <a:off x="4869" y="2421"/>
                  <a:ext cx="16" cy="17"/>
                </a:xfrm>
                <a:custGeom>
                  <a:avLst/>
                  <a:gdLst/>
                  <a:ahLst/>
                  <a:cxnLst>
                    <a:cxn ang="0">
                      <a:pos x="0" y="0"/>
                    </a:cxn>
                    <a:cxn ang="0">
                      <a:pos x="0" y="17"/>
                    </a:cxn>
                    <a:cxn ang="0">
                      <a:pos x="16" y="4"/>
                    </a:cxn>
                    <a:cxn ang="0">
                      <a:pos x="0" y="0"/>
                    </a:cxn>
                    <a:cxn ang="0">
                      <a:pos x="0" y="0"/>
                    </a:cxn>
                  </a:cxnLst>
                  <a:rect l="0" t="0" r="r" b="b"/>
                  <a:pathLst>
                    <a:path w="16" h="17">
                      <a:moveTo>
                        <a:pt x="0" y="0"/>
                      </a:moveTo>
                      <a:lnTo>
                        <a:pt x="0" y="17"/>
                      </a:lnTo>
                      <a:lnTo>
                        <a:pt x="16" y="4"/>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6" name="Freeform 270">
                  <a:extLst>
                    <a:ext uri="{FF2B5EF4-FFF2-40B4-BE49-F238E27FC236}">
                      <a16:creationId xmlns:a16="http://schemas.microsoft.com/office/drawing/2014/main" id="{DA2E16A7-68FF-4E27-94AC-47C5C66EF9E4}"/>
                    </a:ext>
                  </a:extLst>
                </p:cNvPr>
                <p:cNvSpPr>
                  <a:spLocks/>
                </p:cNvSpPr>
                <p:nvPr/>
              </p:nvSpPr>
              <p:spPr bwMode="auto">
                <a:xfrm>
                  <a:off x="4853" y="2505"/>
                  <a:ext cx="26" cy="16"/>
                </a:xfrm>
                <a:custGeom>
                  <a:avLst/>
                  <a:gdLst/>
                  <a:ahLst/>
                  <a:cxnLst>
                    <a:cxn ang="0">
                      <a:pos x="6" y="16"/>
                    </a:cxn>
                    <a:cxn ang="0">
                      <a:pos x="26" y="10"/>
                    </a:cxn>
                    <a:cxn ang="0">
                      <a:pos x="0" y="0"/>
                    </a:cxn>
                    <a:cxn ang="0">
                      <a:pos x="6" y="16"/>
                    </a:cxn>
                    <a:cxn ang="0">
                      <a:pos x="6" y="16"/>
                    </a:cxn>
                  </a:cxnLst>
                  <a:rect l="0" t="0" r="r" b="b"/>
                  <a:pathLst>
                    <a:path w="26" h="16">
                      <a:moveTo>
                        <a:pt x="6" y="16"/>
                      </a:moveTo>
                      <a:lnTo>
                        <a:pt x="26" y="10"/>
                      </a:lnTo>
                      <a:lnTo>
                        <a:pt x="0" y="0"/>
                      </a:lnTo>
                      <a:lnTo>
                        <a:pt x="6" y="16"/>
                      </a:lnTo>
                      <a:lnTo>
                        <a:pt x="6"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7" name="Freeform 271">
                  <a:extLst>
                    <a:ext uri="{FF2B5EF4-FFF2-40B4-BE49-F238E27FC236}">
                      <a16:creationId xmlns:a16="http://schemas.microsoft.com/office/drawing/2014/main" id="{AFA07D98-9992-4358-A1F9-46825F515C5C}"/>
                    </a:ext>
                  </a:extLst>
                </p:cNvPr>
                <p:cNvSpPr>
                  <a:spLocks/>
                </p:cNvSpPr>
                <p:nvPr/>
              </p:nvSpPr>
              <p:spPr bwMode="auto">
                <a:xfrm>
                  <a:off x="4808" y="2533"/>
                  <a:ext cx="67" cy="33"/>
                </a:xfrm>
                <a:custGeom>
                  <a:avLst/>
                  <a:gdLst/>
                  <a:ahLst/>
                  <a:cxnLst>
                    <a:cxn ang="0">
                      <a:pos x="67" y="0"/>
                    </a:cxn>
                    <a:cxn ang="0">
                      <a:pos x="51" y="0"/>
                    </a:cxn>
                    <a:cxn ang="0">
                      <a:pos x="22" y="10"/>
                    </a:cxn>
                    <a:cxn ang="0">
                      <a:pos x="0" y="26"/>
                    </a:cxn>
                    <a:cxn ang="0">
                      <a:pos x="10" y="33"/>
                    </a:cxn>
                    <a:cxn ang="0">
                      <a:pos x="45" y="16"/>
                    </a:cxn>
                    <a:cxn ang="0">
                      <a:pos x="67" y="0"/>
                    </a:cxn>
                    <a:cxn ang="0">
                      <a:pos x="67" y="0"/>
                    </a:cxn>
                  </a:cxnLst>
                  <a:rect l="0" t="0" r="r" b="b"/>
                  <a:pathLst>
                    <a:path w="67" h="33">
                      <a:moveTo>
                        <a:pt x="67" y="0"/>
                      </a:moveTo>
                      <a:lnTo>
                        <a:pt x="51" y="0"/>
                      </a:lnTo>
                      <a:lnTo>
                        <a:pt x="22" y="10"/>
                      </a:lnTo>
                      <a:lnTo>
                        <a:pt x="0" y="26"/>
                      </a:lnTo>
                      <a:lnTo>
                        <a:pt x="10" y="33"/>
                      </a:lnTo>
                      <a:lnTo>
                        <a:pt x="45" y="16"/>
                      </a:lnTo>
                      <a:lnTo>
                        <a:pt x="67" y="0"/>
                      </a:lnTo>
                      <a:lnTo>
                        <a:pt x="6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8" name="Freeform 272">
                  <a:extLst>
                    <a:ext uri="{FF2B5EF4-FFF2-40B4-BE49-F238E27FC236}">
                      <a16:creationId xmlns:a16="http://schemas.microsoft.com/office/drawing/2014/main" id="{49A3E293-BBC6-4A2D-8668-D1542C3A3C79}"/>
                    </a:ext>
                  </a:extLst>
                </p:cNvPr>
                <p:cNvSpPr>
                  <a:spLocks/>
                </p:cNvSpPr>
                <p:nvPr/>
              </p:nvSpPr>
              <p:spPr bwMode="auto">
                <a:xfrm>
                  <a:off x="4747" y="2521"/>
                  <a:ext cx="27" cy="22"/>
                </a:xfrm>
                <a:custGeom>
                  <a:avLst/>
                  <a:gdLst/>
                  <a:ahLst/>
                  <a:cxnLst>
                    <a:cxn ang="0">
                      <a:pos x="27" y="22"/>
                    </a:cxn>
                    <a:cxn ang="0">
                      <a:pos x="27" y="12"/>
                    </a:cxn>
                    <a:cxn ang="0">
                      <a:pos x="16" y="0"/>
                    </a:cxn>
                    <a:cxn ang="0">
                      <a:pos x="0" y="12"/>
                    </a:cxn>
                    <a:cxn ang="0">
                      <a:pos x="16" y="22"/>
                    </a:cxn>
                    <a:cxn ang="0">
                      <a:pos x="27" y="22"/>
                    </a:cxn>
                    <a:cxn ang="0">
                      <a:pos x="27" y="22"/>
                    </a:cxn>
                  </a:cxnLst>
                  <a:rect l="0" t="0" r="r" b="b"/>
                  <a:pathLst>
                    <a:path w="27" h="22">
                      <a:moveTo>
                        <a:pt x="27" y="22"/>
                      </a:moveTo>
                      <a:lnTo>
                        <a:pt x="27" y="12"/>
                      </a:lnTo>
                      <a:lnTo>
                        <a:pt x="16" y="0"/>
                      </a:lnTo>
                      <a:lnTo>
                        <a:pt x="0" y="12"/>
                      </a:lnTo>
                      <a:lnTo>
                        <a:pt x="16" y="22"/>
                      </a:lnTo>
                      <a:lnTo>
                        <a:pt x="27" y="22"/>
                      </a:lnTo>
                      <a:lnTo>
                        <a:pt x="27"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09" name="Freeform 273">
                  <a:extLst>
                    <a:ext uri="{FF2B5EF4-FFF2-40B4-BE49-F238E27FC236}">
                      <a16:creationId xmlns:a16="http://schemas.microsoft.com/office/drawing/2014/main" id="{1CE71794-15DA-427C-BC60-32A66E2E271F}"/>
                    </a:ext>
                  </a:extLst>
                </p:cNvPr>
                <p:cNvSpPr>
                  <a:spLocks/>
                </p:cNvSpPr>
                <p:nvPr/>
              </p:nvSpPr>
              <p:spPr bwMode="auto">
                <a:xfrm>
                  <a:off x="4780" y="2521"/>
                  <a:ext cx="22" cy="16"/>
                </a:xfrm>
                <a:custGeom>
                  <a:avLst/>
                  <a:gdLst/>
                  <a:ahLst/>
                  <a:cxnLst>
                    <a:cxn ang="0">
                      <a:pos x="22" y="6"/>
                    </a:cxn>
                    <a:cxn ang="0">
                      <a:pos x="0" y="0"/>
                    </a:cxn>
                    <a:cxn ang="0">
                      <a:pos x="6" y="16"/>
                    </a:cxn>
                    <a:cxn ang="0">
                      <a:pos x="22" y="6"/>
                    </a:cxn>
                    <a:cxn ang="0">
                      <a:pos x="22" y="6"/>
                    </a:cxn>
                  </a:cxnLst>
                  <a:rect l="0" t="0" r="r" b="b"/>
                  <a:pathLst>
                    <a:path w="22" h="16">
                      <a:moveTo>
                        <a:pt x="22" y="6"/>
                      </a:moveTo>
                      <a:lnTo>
                        <a:pt x="0" y="0"/>
                      </a:lnTo>
                      <a:lnTo>
                        <a:pt x="6" y="16"/>
                      </a:lnTo>
                      <a:lnTo>
                        <a:pt x="22" y="6"/>
                      </a:lnTo>
                      <a:lnTo>
                        <a:pt x="22"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0" name="Freeform 274">
                  <a:extLst>
                    <a:ext uri="{FF2B5EF4-FFF2-40B4-BE49-F238E27FC236}">
                      <a16:creationId xmlns:a16="http://schemas.microsoft.com/office/drawing/2014/main" id="{26645E3B-9279-4340-9841-E04C9FFB9D33}"/>
                    </a:ext>
                  </a:extLst>
                </p:cNvPr>
                <p:cNvSpPr>
                  <a:spLocks/>
                </p:cNvSpPr>
                <p:nvPr/>
              </p:nvSpPr>
              <p:spPr bwMode="auto">
                <a:xfrm>
                  <a:off x="4792" y="2566"/>
                  <a:ext cx="16" cy="16"/>
                </a:xfrm>
                <a:custGeom>
                  <a:avLst/>
                  <a:gdLst/>
                  <a:ahLst/>
                  <a:cxnLst>
                    <a:cxn ang="0">
                      <a:pos x="16" y="6"/>
                    </a:cxn>
                    <a:cxn ang="0">
                      <a:pos x="0" y="0"/>
                    </a:cxn>
                    <a:cxn ang="0">
                      <a:pos x="4" y="16"/>
                    </a:cxn>
                    <a:cxn ang="0">
                      <a:pos x="16" y="6"/>
                    </a:cxn>
                    <a:cxn ang="0">
                      <a:pos x="16" y="6"/>
                    </a:cxn>
                  </a:cxnLst>
                  <a:rect l="0" t="0" r="r" b="b"/>
                  <a:pathLst>
                    <a:path w="16" h="16">
                      <a:moveTo>
                        <a:pt x="16" y="6"/>
                      </a:moveTo>
                      <a:lnTo>
                        <a:pt x="0" y="0"/>
                      </a:lnTo>
                      <a:lnTo>
                        <a:pt x="4" y="16"/>
                      </a:lnTo>
                      <a:lnTo>
                        <a:pt x="16" y="6"/>
                      </a:lnTo>
                      <a:lnTo>
                        <a:pt x="16"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1" name="Freeform 275">
                  <a:extLst>
                    <a:ext uri="{FF2B5EF4-FFF2-40B4-BE49-F238E27FC236}">
                      <a16:creationId xmlns:a16="http://schemas.microsoft.com/office/drawing/2014/main" id="{E4544781-3C2F-4B8A-8C34-DD7885BF45D4}"/>
                    </a:ext>
                  </a:extLst>
                </p:cNvPr>
                <p:cNvSpPr>
                  <a:spLocks/>
                </p:cNvSpPr>
                <p:nvPr/>
              </p:nvSpPr>
              <p:spPr bwMode="auto">
                <a:xfrm>
                  <a:off x="4830" y="2521"/>
                  <a:ext cx="11" cy="12"/>
                </a:xfrm>
                <a:custGeom>
                  <a:avLst/>
                  <a:gdLst/>
                  <a:ahLst/>
                  <a:cxnLst>
                    <a:cxn ang="0">
                      <a:pos x="6" y="12"/>
                    </a:cxn>
                    <a:cxn ang="0">
                      <a:pos x="11" y="0"/>
                    </a:cxn>
                    <a:cxn ang="0">
                      <a:pos x="0" y="0"/>
                    </a:cxn>
                    <a:cxn ang="0">
                      <a:pos x="6" y="12"/>
                    </a:cxn>
                    <a:cxn ang="0">
                      <a:pos x="6" y="12"/>
                    </a:cxn>
                  </a:cxnLst>
                  <a:rect l="0" t="0" r="r" b="b"/>
                  <a:pathLst>
                    <a:path w="11" h="12">
                      <a:moveTo>
                        <a:pt x="6" y="12"/>
                      </a:moveTo>
                      <a:lnTo>
                        <a:pt x="11" y="0"/>
                      </a:lnTo>
                      <a:lnTo>
                        <a:pt x="0" y="0"/>
                      </a:lnTo>
                      <a:lnTo>
                        <a:pt x="6" y="12"/>
                      </a:lnTo>
                      <a:lnTo>
                        <a:pt x="6"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2" name="Freeform 276">
                  <a:extLst>
                    <a:ext uri="{FF2B5EF4-FFF2-40B4-BE49-F238E27FC236}">
                      <a16:creationId xmlns:a16="http://schemas.microsoft.com/office/drawing/2014/main" id="{F2D45B5B-7BE8-4429-9070-5D51E05AC94B}"/>
                    </a:ext>
                  </a:extLst>
                </p:cNvPr>
                <p:cNvSpPr>
                  <a:spLocks/>
                </p:cNvSpPr>
                <p:nvPr/>
              </p:nvSpPr>
              <p:spPr bwMode="auto">
                <a:xfrm>
                  <a:off x="4946" y="2499"/>
                  <a:ext cx="16" cy="22"/>
                </a:xfrm>
                <a:custGeom>
                  <a:avLst/>
                  <a:gdLst/>
                  <a:ahLst/>
                  <a:cxnLst>
                    <a:cxn ang="0">
                      <a:pos x="0" y="22"/>
                    </a:cxn>
                    <a:cxn ang="0">
                      <a:pos x="16" y="16"/>
                    </a:cxn>
                    <a:cxn ang="0">
                      <a:pos x="12" y="0"/>
                    </a:cxn>
                    <a:cxn ang="0">
                      <a:pos x="6" y="6"/>
                    </a:cxn>
                    <a:cxn ang="0">
                      <a:pos x="0" y="22"/>
                    </a:cxn>
                    <a:cxn ang="0">
                      <a:pos x="0" y="22"/>
                    </a:cxn>
                  </a:cxnLst>
                  <a:rect l="0" t="0" r="r" b="b"/>
                  <a:pathLst>
                    <a:path w="16" h="22">
                      <a:moveTo>
                        <a:pt x="0" y="22"/>
                      </a:moveTo>
                      <a:lnTo>
                        <a:pt x="16" y="16"/>
                      </a:lnTo>
                      <a:lnTo>
                        <a:pt x="12" y="0"/>
                      </a:lnTo>
                      <a:lnTo>
                        <a:pt x="6" y="6"/>
                      </a:lnTo>
                      <a:lnTo>
                        <a:pt x="0" y="22"/>
                      </a:lnTo>
                      <a:lnTo>
                        <a:pt x="0"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3" name="Freeform 277">
                  <a:extLst>
                    <a:ext uri="{FF2B5EF4-FFF2-40B4-BE49-F238E27FC236}">
                      <a16:creationId xmlns:a16="http://schemas.microsoft.com/office/drawing/2014/main" id="{17D0523A-E0D0-4DF1-8F97-8AEF9D3ED5E8}"/>
                    </a:ext>
                  </a:extLst>
                </p:cNvPr>
                <p:cNvSpPr>
                  <a:spLocks/>
                </p:cNvSpPr>
                <p:nvPr/>
              </p:nvSpPr>
              <p:spPr bwMode="auto">
                <a:xfrm>
                  <a:off x="4997" y="2470"/>
                  <a:ext cx="28" cy="35"/>
                </a:xfrm>
                <a:custGeom>
                  <a:avLst/>
                  <a:gdLst/>
                  <a:ahLst/>
                  <a:cxnLst>
                    <a:cxn ang="0">
                      <a:pos x="12" y="35"/>
                    </a:cxn>
                    <a:cxn ang="0">
                      <a:pos x="16" y="18"/>
                    </a:cxn>
                    <a:cxn ang="0">
                      <a:pos x="28" y="6"/>
                    </a:cxn>
                    <a:cxn ang="0">
                      <a:pos x="16" y="0"/>
                    </a:cxn>
                    <a:cxn ang="0">
                      <a:pos x="0" y="18"/>
                    </a:cxn>
                    <a:cxn ang="0">
                      <a:pos x="12" y="35"/>
                    </a:cxn>
                    <a:cxn ang="0">
                      <a:pos x="12" y="35"/>
                    </a:cxn>
                  </a:cxnLst>
                  <a:rect l="0" t="0" r="r" b="b"/>
                  <a:pathLst>
                    <a:path w="28" h="35">
                      <a:moveTo>
                        <a:pt x="12" y="35"/>
                      </a:moveTo>
                      <a:lnTo>
                        <a:pt x="16" y="18"/>
                      </a:lnTo>
                      <a:lnTo>
                        <a:pt x="28" y="6"/>
                      </a:lnTo>
                      <a:lnTo>
                        <a:pt x="16" y="0"/>
                      </a:lnTo>
                      <a:lnTo>
                        <a:pt x="0" y="18"/>
                      </a:lnTo>
                      <a:lnTo>
                        <a:pt x="12" y="35"/>
                      </a:lnTo>
                      <a:lnTo>
                        <a:pt x="12" y="3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4" name="Freeform 278">
                  <a:extLst>
                    <a:ext uri="{FF2B5EF4-FFF2-40B4-BE49-F238E27FC236}">
                      <a16:creationId xmlns:a16="http://schemas.microsoft.com/office/drawing/2014/main" id="{BA7565B6-2530-4542-BEE1-51A6C601DAC1}"/>
                    </a:ext>
                  </a:extLst>
                </p:cNvPr>
                <p:cNvSpPr>
                  <a:spLocks/>
                </p:cNvSpPr>
                <p:nvPr/>
              </p:nvSpPr>
              <p:spPr bwMode="auto">
                <a:xfrm>
                  <a:off x="4552" y="2287"/>
                  <a:ext cx="183" cy="157"/>
                </a:xfrm>
                <a:custGeom>
                  <a:avLst/>
                  <a:gdLst/>
                  <a:ahLst/>
                  <a:cxnLst>
                    <a:cxn ang="0">
                      <a:pos x="161" y="27"/>
                    </a:cxn>
                    <a:cxn ang="0">
                      <a:pos x="161" y="17"/>
                    </a:cxn>
                    <a:cxn ang="0">
                      <a:pos x="155" y="17"/>
                    </a:cxn>
                    <a:cxn ang="0">
                      <a:pos x="167" y="4"/>
                    </a:cxn>
                    <a:cxn ang="0">
                      <a:pos x="150" y="0"/>
                    </a:cxn>
                    <a:cxn ang="0">
                      <a:pos x="134" y="11"/>
                    </a:cxn>
                    <a:cxn ang="0">
                      <a:pos x="118" y="45"/>
                    </a:cxn>
                    <a:cxn ang="0">
                      <a:pos x="100" y="61"/>
                    </a:cxn>
                    <a:cxn ang="0">
                      <a:pos x="77" y="49"/>
                    </a:cxn>
                    <a:cxn ang="0">
                      <a:pos x="61" y="61"/>
                    </a:cxn>
                    <a:cxn ang="0">
                      <a:pos x="39" y="67"/>
                    </a:cxn>
                    <a:cxn ang="0">
                      <a:pos x="29" y="45"/>
                    </a:cxn>
                    <a:cxn ang="0">
                      <a:pos x="16" y="45"/>
                    </a:cxn>
                    <a:cxn ang="0">
                      <a:pos x="0" y="67"/>
                    </a:cxn>
                    <a:cxn ang="0">
                      <a:pos x="23" y="94"/>
                    </a:cxn>
                    <a:cxn ang="0">
                      <a:pos x="33" y="134"/>
                    </a:cxn>
                    <a:cxn ang="0">
                      <a:pos x="55" y="134"/>
                    </a:cxn>
                    <a:cxn ang="0">
                      <a:pos x="71" y="151"/>
                    </a:cxn>
                    <a:cxn ang="0">
                      <a:pos x="77" y="138"/>
                    </a:cxn>
                    <a:cxn ang="0">
                      <a:pos x="106" y="138"/>
                    </a:cxn>
                    <a:cxn ang="0">
                      <a:pos x="106" y="157"/>
                    </a:cxn>
                    <a:cxn ang="0">
                      <a:pos x="118" y="157"/>
                    </a:cxn>
                    <a:cxn ang="0">
                      <a:pos x="134" y="145"/>
                    </a:cxn>
                    <a:cxn ang="0">
                      <a:pos x="138" y="100"/>
                    </a:cxn>
                    <a:cxn ang="0">
                      <a:pos x="167" y="90"/>
                    </a:cxn>
                    <a:cxn ang="0">
                      <a:pos x="155" y="78"/>
                    </a:cxn>
                    <a:cxn ang="0">
                      <a:pos x="173" y="61"/>
                    </a:cxn>
                    <a:cxn ang="0">
                      <a:pos x="183" y="61"/>
                    </a:cxn>
                    <a:cxn ang="0">
                      <a:pos x="161" y="27"/>
                    </a:cxn>
                    <a:cxn ang="0">
                      <a:pos x="161" y="27"/>
                    </a:cxn>
                  </a:cxnLst>
                  <a:rect l="0" t="0" r="r" b="b"/>
                  <a:pathLst>
                    <a:path w="183" h="157">
                      <a:moveTo>
                        <a:pt x="161" y="27"/>
                      </a:moveTo>
                      <a:lnTo>
                        <a:pt x="161" y="17"/>
                      </a:lnTo>
                      <a:lnTo>
                        <a:pt x="155" y="17"/>
                      </a:lnTo>
                      <a:lnTo>
                        <a:pt x="167" y="4"/>
                      </a:lnTo>
                      <a:lnTo>
                        <a:pt x="150" y="0"/>
                      </a:lnTo>
                      <a:lnTo>
                        <a:pt x="134" y="11"/>
                      </a:lnTo>
                      <a:lnTo>
                        <a:pt x="118" y="45"/>
                      </a:lnTo>
                      <a:lnTo>
                        <a:pt x="100" y="61"/>
                      </a:lnTo>
                      <a:lnTo>
                        <a:pt x="77" y="49"/>
                      </a:lnTo>
                      <a:lnTo>
                        <a:pt x="61" y="61"/>
                      </a:lnTo>
                      <a:lnTo>
                        <a:pt x="39" y="67"/>
                      </a:lnTo>
                      <a:lnTo>
                        <a:pt x="29" y="45"/>
                      </a:lnTo>
                      <a:lnTo>
                        <a:pt x="16" y="45"/>
                      </a:lnTo>
                      <a:lnTo>
                        <a:pt x="0" y="67"/>
                      </a:lnTo>
                      <a:lnTo>
                        <a:pt x="23" y="94"/>
                      </a:lnTo>
                      <a:lnTo>
                        <a:pt x="33" y="134"/>
                      </a:lnTo>
                      <a:lnTo>
                        <a:pt x="55" y="134"/>
                      </a:lnTo>
                      <a:lnTo>
                        <a:pt x="71" y="151"/>
                      </a:lnTo>
                      <a:lnTo>
                        <a:pt x="77" y="138"/>
                      </a:lnTo>
                      <a:lnTo>
                        <a:pt x="106" y="138"/>
                      </a:lnTo>
                      <a:lnTo>
                        <a:pt x="106" y="157"/>
                      </a:lnTo>
                      <a:lnTo>
                        <a:pt x="118" y="157"/>
                      </a:lnTo>
                      <a:lnTo>
                        <a:pt x="134" y="145"/>
                      </a:lnTo>
                      <a:lnTo>
                        <a:pt x="138" y="100"/>
                      </a:lnTo>
                      <a:lnTo>
                        <a:pt x="167" y="90"/>
                      </a:lnTo>
                      <a:lnTo>
                        <a:pt x="155" y="78"/>
                      </a:lnTo>
                      <a:lnTo>
                        <a:pt x="173" y="61"/>
                      </a:lnTo>
                      <a:lnTo>
                        <a:pt x="183" y="61"/>
                      </a:lnTo>
                      <a:lnTo>
                        <a:pt x="161" y="27"/>
                      </a:lnTo>
                      <a:lnTo>
                        <a:pt x="161" y="27"/>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5" name="Freeform 279">
                  <a:extLst>
                    <a:ext uri="{FF2B5EF4-FFF2-40B4-BE49-F238E27FC236}">
                      <a16:creationId xmlns:a16="http://schemas.microsoft.com/office/drawing/2014/main" id="{F8D291EA-A57B-4415-ACC1-F9223A1C66E7}"/>
                    </a:ext>
                  </a:extLst>
                </p:cNvPr>
                <p:cNvSpPr>
                  <a:spLocks/>
                </p:cNvSpPr>
                <p:nvPr/>
              </p:nvSpPr>
              <p:spPr bwMode="auto">
                <a:xfrm>
                  <a:off x="4497" y="2393"/>
                  <a:ext cx="21" cy="28"/>
                </a:xfrm>
                <a:custGeom>
                  <a:avLst/>
                  <a:gdLst/>
                  <a:ahLst/>
                  <a:cxnLst>
                    <a:cxn ang="0">
                      <a:pos x="11" y="0"/>
                    </a:cxn>
                    <a:cxn ang="0">
                      <a:pos x="0" y="0"/>
                    </a:cxn>
                    <a:cxn ang="0">
                      <a:pos x="4" y="16"/>
                    </a:cxn>
                    <a:cxn ang="0">
                      <a:pos x="21" y="28"/>
                    </a:cxn>
                    <a:cxn ang="0">
                      <a:pos x="21" y="16"/>
                    </a:cxn>
                    <a:cxn ang="0">
                      <a:pos x="11" y="6"/>
                    </a:cxn>
                    <a:cxn ang="0">
                      <a:pos x="11" y="0"/>
                    </a:cxn>
                    <a:cxn ang="0">
                      <a:pos x="11" y="0"/>
                    </a:cxn>
                  </a:cxnLst>
                  <a:rect l="0" t="0" r="r" b="b"/>
                  <a:pathLst>
                    <a:path w="21" h="28">
                      <a:moveTo>
                        <a:pt x="11" y="0"/>
                      </a:moveTo>
                      <a:lnTo>
                        <a:pt x="0" y="0"/>
                      </a:lnTo>
                      <a:lnTo>
                        <a:pt x="4" y="16"/>
                      </a:lnTo>
                      <a:lnTo>
                        <a:pt x="21" y="28"/>
                      </a:lnTo>
                      <a:lnTo>
                        <a:pt x="21" y="16"/>
                      </a:lnTo>
                      <a:lnTo>
                        <a:pt x="11" y="6"/>
                      </a:lnTo>
                      <a:lnTo>
                        <a:pt x="11" y="0"/>
                      </a:lnTo>
                      <a:lnTo>
                        <a:pt x="1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6" name="Freeform 280">
                  <a:extLst>
                    <a:ext uri="{FF2B5EF4-FFF2-40B4-BE49-F238E27FC236}">
                      <a16:creationId xmlns:a16="http://schemas.microsoft.com/office/drawing/2014/main" id="{A24DAD08-0740-4E21-A22B-BE3C804F12B5}"/>
                    </a:ext>
                  </a:extLst>
                </p:cNvPr>
                <p:cNvSpPr>
                  <a:spLocks/>
                </p:cNvSpPr>
                <p:nvPr/>
              </p:nvSpPr>
              <p:spPr bwMode="auto">
                <a:xfrm>
                  <a:off x="4530" y="2409"/>
                  <a:ext cx="22" cy="16"/>
                </a:xfrm>
                <a:custGeom>
                  <a:avLst/>
                  <a:gdLst/>
                  <a:ahLst/>
                  <a:cxnLst>
                    <a:cxn ang="0">
                      <a:pos x="16" y="6"/>
                    </a:cxn>
                    <a:cxn ang="0">
                      <a:pos x="6" y="0"/>
                    </a:cxn>
                    <a:cxn ang="0">
                      <a:pos x="0" y="16"/>
                    </a:cxn>
                    <a:cxn ang="0">
                      <a:pos x="22" y="16"/>
                    </a:cxn>
                    <a:cxn ang="0">
                      <a:pos x="16" y="6"/>
                    </a:cxn>
                    <a:cxn ang="0">
                      <a:pos x="16" y="6"/>
                    </a:cxn>
                  </a:cxnLst>
                  <a:rect l="0" t="0" r="r" b="b"/>
                  <a:pathLst>
                    <a:path w="22" h="16">
                      <a:moveTo>
                        <a:pt x="16" y="6"/>
                      </a:moveTo>
                      <a:lnTo>
                        <a:pt x="6" y="0"/>
                      </a:lnTo>
                      <a:lnTo>
                        <a:pt x="0" y="16"/>
                      </a:lnTo>
                      <a:lnTo>
                        <a:pt x="22" y="16"/>
                      </a:lnTo>
                      <a:lnTo>
                        <a:pt x="16" y="6"/>
                      </a:lnTo>
                      <a:lnTo>
                        <a:pt x="16"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7" name="Freeform 281">
                  <a:extLst>
                    <a:ext uri="{FF2B5EF4-FFF2-40B4-BE49-F238E27FC236}">
                      <a16:creationId xmlns:a16="http://schemas.microsoft.com/office/drawing/2014/main" id="{E70D2EE7-D3F3-4E48-B352-A71E84F44438}"/>
                    </a:ext>
                  </a:extLst>
                </p:cNvPr>
                <p:cNvSpPr>
                  <a:spLocks/>
                </p:cNvSpPr>
                <p:nvPr/>
              </p:nvSpPr>
              <p:spPr bwMode="auto">
                <a:xfrm>
                  <a:off x="4497" y="2476"/>
                  <a:ext cx="177" cy="61"/>
                </a:xfrm>
                <a:custGeom>
                  <a:avLst/>
                  <a:gdLst/>
                  <a:ahLst/>
                  <a:cxnLst>
                    <a:cxn ang="0">
                      <a:pos x="94" y="12"/>
                    </a:cxn>
                    <a:cxn ang="0">
                      <a:pos x="78" y="23"/>
                    </a:cxn>
                    <a:cxn ang="0">
                      <a:pos x="55" y="23"/>
                    </a:cxn>
                    <a:cxn ang="0">
                      <a:pos x="49" y="12"/>
                    </a:cxn>
                    <a:cxn ang="0">
                      <a:pos x="27" y="0"/>
                    </a:cxn>
                    <a:cxn ang="0">
                      <a:pos x="11" y="6"/>
                    </a:cxn>
                    <a:cxn ang="0">
                      <a:pos x="0" y="16"/>
                    </a:cxn>
                    <a:cxn ang="0">
                      <a:pos x="21" y="35"/>
                    </a:cxn>
                    <a:cxn ang="0">
                      <a:pos x="39" y="35"/>
                    </a:cxn>
                    <a:cxn ang="0">
                      <a:pos x="43" y="39"/>
                    </a:cxn>
                    <a:cxn ang="0">
                      <a:pos x="78" y="39"/>
                    </a:cxn>
                    <a:cxn ang="0">
                      <a:pos x="84" y="45"/>
                    </a:cxn>
                    <a:cxn ang="0">
                      <a:pos x="122" y="61"/>
                    </a:cxn>
                    <a:cxn ang="0">
                      <a:pos x="132" y="51"/>
                    </a:cxn>
                    <a:cxn ang="0">
                      <a:pos x="145" y="61"/>
                    </a:cxn>
                    <a:cxn ang="0">
                      <a:pos x="167" y="57"/>
                    </a:cxn>
                    <a:cxn ang="0">
                      <a:pos x="173" y="61"/>
                    </a:cxn>
                    <a:cxn ang="0">
                      <a:pos x="177" y="51"/>
                    </a:cxn>
                    <a:cxn ang="0">
                      <a:pos x="173" y="39"/>
                    </a:cxn>
                    <a:cxn ang="0">
                      <a:pos x="161" y="45"/>
                    </a:cxn>
                    <a:cxn ang="0">
                      <a:pos x="149" y="35"/>
                    </a:cxn>
                    <a:cxn ang="0">
                      <a:pos x="138" y="35"/>
                    </a:cxn>
                    <a:cxn ang="0">
                      <a:pos x="110" y="12"/>
                    </a:cxn>
                    <a:cxn ang="0">
                      <a:pos x="94" y="12"/>
                    </a:cxn>
                    <a:cxn ang="0">
                      <a:pos x="94" y="12"/>
                    </a:cxn>
                  </a:cxnLst>
                  <a:rect l="0" t="0" r="r" b="b"/>
                  <a:pathLst>
                    <a:path w="177" h="61">
                      <a:moveTo>
                        <a:pt x="94" y="12"/>
                      </a:moveTo>
                      <a:lnTo>
                        <a:pt x="78" y="23"/>
                      </a:lnTo>
                      <a:lnTo>
                        <a:pt x="55" y="23"/>
                      </a:lnTo>
                      <a:lnTo>
                        <a:pt x="49" y="12"/>
                      </a:lnTo>
                      <a:lnTo>
                        <a:pt x="27" y="0"/>
                      </a:lnTo>
                      <a:lnTo>
                        <a:pt x="11" y="6"/>
                      </a:lnTo>
                      <a:lnTo>
                        <a:pt x="0" y="16"/>
                      </a:lnTo>
                      <a:lnTo>
                        <a:pt x="21" y="35"/>
                      </a:lnTo>
                      <a:lnTo>
                        <a:pt x="39" y="35"/>
                      </a:lnTo>
                      <a:lnTo>
                        <a:pt x="43" y="39"/>
                      </a:lnTo>
                      <a:lnTo>
                        <a:pt x="78" y="39"/>
                      </a:lnTo>
                      <a:lnTo>
                        <a:pt x="84" y="45"/>
                      </a:lnTo>
                      <a:lnTo>
                        <a:pt x="122" y="61"/>
                      </a:lnTo>
                      <a:lnTo>
                        <a:pt x="132" y="51"/>
                      </a:lnTo>
                      <a:lnTo>
                        <a:pt x="145" y="61"/>
                      </a:lnTo>
                      <a:lnTo>
                        <a:pt x="167" y="57"/>
                      </a:lnTo>
                      <a:lnTo>
                        <a:pt x="173" y="61"/>
                      </a:lnTo>
                      <a:lnTo>
                        <a:pt x="177" y="51"/>
                      </a:lnTo>
                      <a:lnTo>
                        <a:pt x="173" y="39"/>
                      </a:lnTo>
                      <a:lnTo>
                        <a:pt x="161" y="45"/>
                      </a:lnTo>
                      <a:lnTo>
                        <a:pt x="149" y="35"/>
                      </a:lnTo>
                      <a:lnTo>
                        <a:pt x="138" y="35"/>
                      </a:lnTo>
                      <a:lnTo>
                        <a:pt x="110" y="12"/>
                      </a:lnTo>
                      <a:lnTo>
                        <a:pt x="94" y="12"/>
                      </a:lnTo>
                      <a:lnTo>
                        <a:pt x="94" y="1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8" name="Freeform 282">
                  <a:extLst>
                    <a:ext uri="{FF2B5EF4-FFF2-40B4-BE49-F238E27FC236}">
                      <a16:creationId xmlns:a16="http://schemas.microsoft.com/office/drawing/2014/main" id="{AA82CB4C-C2EC-46A6-AFB6-E1D9138429B9}"/>
                    </a:ext>
                  </a:extLst>
                </p:cNvPr>
                <p:cNvSpPr>
                  <a:spLocks/>
                </p:cNvSpPr>
                <p:nvPr/>
              </p:nvSpPr>
              <p:spPr bwMode="auto">
                <a:xfrm>
                  <a:off x="4702" y="2521"/>
                  <a:ext cx="33" cy="16"/>
                </a:xfrm>
                <a:custGeom>
                  <a:avLst/>
                  <a:gdLst/>
                  <a:ahLst/>
                  <a:cxnLst>
                    <a:cxn ang="0">
                      <a:pos x="11" y="0"/>
                    </a:cxn>
                    <a:cxn ang="0">
                      <a:pos x="0" y="16"/>
                    </a:cxn>
                    <a:cxn ang="0">
                      <a:pos x="33" y="16"/>
                    </a:cxn>
                    <a:cxn ang="0">
                      <a:pos x="11" y="0"/>
                    </a:cxn>
                    <a:cxn ang="0">
                      <a:pos x="11" y="0"/>
                    </a:cxn>
                  </a:cxnLst>
                  <a:rect l="0" t="0" r="r" b="b"/>
                  <a:pathLst>
                    <a:path w="33" h="16">
                      <a:moveTo>
                        <a:pt x="11" y="0"/>
                      </a:moveTo>
                      <a:lnTo>
                        <a:pt x="0" y="16"/>
                      </a:lnTo>
                      <a:lnTo>
                        <a:pt x="33" y="16"/>
                      </a:lnTo>
                      <a:lnTo>
                        <a:pt x="11" y="0"/>
                      </a:lnTo>
                      <a:lnTo>
                        <a:pt x="1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19" name="Freeform 283">
                  <a:extLst>
                    <a:ext uri="{FF2B5EF4-FFF2-40B4-BE49-F238E27FC236}">
                      <a16:creationId xmlns:a16="http://schemas.microsoft.com/office/drawing/2014/main" id="{C1A0E409-1F4B-4D75-91C2-2FF0AE21FB31}"/>
                    </a:ext>
                  </a:extLst>
                </p:cNvPr>
                <p:cNvSpPr>
                  <a:spLocks/>
                </p:cNvSpPr>
                <p:nvPr/>
              </p:nvSpPr>
              <p:spPr bwMode="auto">
                <a:xfrm>
                  <a:off x="4680" y="2527"/>
                  <a:ext cx="22" cy="10"/>
                </a:xfrm>
                <a:custGeom>
                  <a:avLst/>
                  <a:gdLst/>
                  <a:ahLst/>
                  <a:cxnLst>
                    <a:cxn ang="0">
                      <a:pos x="10" y="10"/>
                    </a:cxn>
                    <a:cxn ang="0">
                      <a:pos x="22" y="0"/>
                    </a:cxn>
                    <a:cxn ang="0">
                      <a:pos x="0" y="0"/>
                    </a:cxn>
                    <a:cxn ang="0">
                      <a:pos x="0" y="10"/>
                    </a:cxn>
                    <a:cxn ang="0">
                      <a:pos x="10" y="10"/>
                    </a:cxn>
                    <a:cxn ang="0">
                      <a:pos x="10" y="10"/>
                    </a:cxn>
                  </a:cxnLst>
                  <a:rect l="0" t="0" r="r" b="b"/>
                  <a:pathLst>
                    <a:path w="22" h="10">
                      <a:moveTo>
                        <a:pt x="10" y="10"/>
                      </a:moveTo>
                      <a:lnTo>
                        <a:pt x="22" y="0"/>
                      </a:lnTo>
                      <a:lnTo>
                        <a:pt x="0" y="0"/>
                      </a:lnTo>
                      <a:lnTo>
                        <a:pt x="0" y="10"/>
                      </a:lnTo>
                      <a:lnTo>
                        <a:pt x="10" y="10"/>
                      </a:lnTo>
                      <a:lnTo>
                        <a:pt x="10"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0" name="Freeform 284">
                  <a:extLst>
                    <a:ext uri="{FF2B5EF4-FFF2-40B4-BE49-F238E27FC236}">
                      <a16:creationId xmlns:a16="http://schemas.microsoft.com/office/drawing/2014/main" id="{E3E59AA3-A1B1-4A3B-9550-FA960A63D7A2}"/>
                    </a:ext>
                  </a:extLst>
                </p:cNvPr>
                <p:cNvSpPr>
                  <a:spLocks/>
                </p:cNvSpPr>
                <p:nvPr/>
              </p:nvSpPr>
              <p:spPr bwMode="auto">
                <a:xfrm>
                  <a:off x="4725" y="2543"/>
                  <a:ext cx="38" cy="16"/>
                </a:xfrm>
                <a:custGeom>
                  <a:avLst/>
                  <a:gdLst/>
                  <a:ahLst/>
                  <a:cxnLst>
                    <a:cxn ang="0">
                      <a:pos x="38" y="10"/>
                    </a:cxn>
                    <a:cxn ang="0">
                      <a:pos x="16" y="0"/>
                    </a:cxn>
                    <a:cxn ang="0">
                      <a:pos x="0" y="6"/>
                    </a:cxn>
                    <a:cxn ang="0">
                      <a:pos x="22" y="16"/>
                    </a:cxn>
                    <a:cxn ang="0">
                      <a:pos x="38" y="10"/>
                    </a:cxn>
                    <a:cxn ang="0">
                      <a:pos x="38" y="10"/>
                    </a:cxn>
                  </a:cxnLst>
                  <a:rect l="0" t="0" r="r" b="b"/>
                  <a:pathLst>
                    <a:path w="38" h="16">
                      <a:moveTo>
                        <a:pt x="38" y="10"/>
                      </a:moveTo>
                      <a:lnTo>
                        <a:pt x="16" y="0"/>
                      </a:lnTo>
                      <a:lnTo>
                        <a:pt x="0" y="6"/>
                      </a:lnTo>
                      <a:lnTo>
                        <a:pt x="22" y="16"/>
                      </a:lnTo>
                      <a:lnTo>
                        <a:pt x="38" y="10"/>
                      </a:lnTo>
                      <a:lnTo>
                        <a:pt x="38"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1" name="Freeform 285">
                  <a:extLst>
                    <a:ext uri="{FF2B5EF4-FFF2-40B4-BE49-F238E27FC236}">
                      <a16:creationId xmlns:a16="http://schemas.microsoft.com/office/drawing/2014/main" id="{BF9653A9-3BAB-4BCD-9E52-0E6774EE63F9}"/>
                    </a:ext>
                  </a:extLst>
                </p:cNvPr>
                <p:cNvSpPr>
                  <a:spLocks/>
                </p:cNvSpPr>
                <p:nvPr/>
              </p:nvSpPr>
              <p:spPr bwMode="auto">
                <a:xfrm>
                  <a:off x="4319" y="2314"/>
                  <a:ext cx="28" cy="12"/>
                </a:xfrm>
                <a:custGeom>
                  <a:avLst/>
                  <a:gdLst/>
                  <a:ahLst/>
                  <a:cxnLst>
                    <a:cxn ang="0">
                      <a:pos x="22" y="12"/>
                    </a:cxn>
                    <a:cxn ang="0">
                      <a:pos x="28" y="0"/>
                    </a:cxn>
                    <a:cxn ang="0">
                      <a:pos x="0" y="0"/>
                    </a:cxn>
                    <a:cxn ang="0">
                      <a:pos x="22" y="12"/>
                    </a:cxn>
                    <a:cxn ang="0">
                      <a:pos x="22" y="12"/>
                    </a:cxn>
                  </a:cxnLst>
                  <a:rect l="0" t="0" r="r" b="b"/>
                  <a:pathLst>
                    <a:path w="28" h="12">
                      <a:moveTo>
                        <a:pt x="22" y="12"/>
                      </a:moveTo>
                      <a:lnTo>
                        <a:pt x="28" y="0"/>
                      </a:lnTo>
                      <a:lnTo>
                        <a:pt x="0" y="0"/>
                      </a:lnTo>
                      <a:lnTo>
                        <a:pt x="22" y="12"/>
                      </a:lnTo>
                      <a:lnTo>
                        <a:pt x="22"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2" name="Freeform 286">
                  <a:extLst>
                    <a:ext uri="{FF2B5EF4-FFF2-40B4-BE49-F238E27FC236}">
                      <a16:creationId xmlns:a16="http://schemas.microsoft.com/office/drawing/2014/main" id="{F47ADB4E-64FB-4AB7-A5C4-394258067725}"/>
                    </a:ext>
                  </a:extLst>
                </p:cNvPr>
                <p:cNvSpPr>
                  <a:spLocks/>
                </p:cNvSpPr>
                <p:nvPr/>
              </p:nvSpPr>
              <p:spPr bwMode="auto">
                <a:xfrm>
                  <a:off x="4374" y="2381"/>
                  <a:ext cx="18" cy="28"/>
                </a:xfrm>
                <a:custGeom>
                  <a:avLst/>
                  <a:gdLst/>
                  <a:ahLst/>
                  <a:cxnLst>
                    <a:cxn ang="0">
                      <a:pos x="6" y="0"/>
                    </a:cxn>
                    <a:cxn ang="0">
                      <a:pos x="0" y="6"/>
                    </a:cxn>
                    <a:cxn ang="0">
                      <a:pos x="12" y="28"/>
                    </a:cxn>
                    <a:cxn ang="0">
                      <a:pos x="18" y="18"/>
                    </a:cxn>
                    <a:cxn ang="0">
                      <a:pos x="6" y="0"/>
                    </a:cxn>
                    <a:cxn ang="0">
                      <a:pos x="6" y="0"/>
                    </a:cxn>
                  </a:cxnLst>
                  <a:rect l="0" t="0" r="r" b="b"/>
                  <a:pathLst>
                    <a:path w="18" h="28">
                      <a:moveTo>
                        <a:pt x="6" y="0"/>
                      </a:moveTo>
                      <a:lnTo>
                        <a:pt x="0" y="6"/>
                      </a:lnTo>
                      <a:lnTo>
                        <a:pt x="12" y="28"/>
                      </a:lnTo>
                      <a:lnTo>
                        <a:pt x="18" y="18"/>
                      </a:lnTo>
                      <a:lnTo>
                        <a:pt x="6" y="0"/>
                      </a:lnTo>
                      <a:lnTo>
                        <a:pt x="6"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3" name="Freeform 287">
                  <a:extLst>
                    <a:ext uri="{FF2B5EF4-FFF2-40B4-BE49-F238E27FC236}">
                      <a16:creationId xmlns:a16="http://schemas.microsoft.com/office/drawing/2014/main" id="{0E988CDD-A3C7-4806-B97E-0DB6B4D22A0A}"/>
                    </a:ext>
                  </a:extLst>
                </p:cNvPr>
                <p:cNvSpPr>
                  <a:spLocks/>
                </p:cNvSpPr>
                <p:nvPr/>
              </p:nvSpPr>
              <p:spPr bwMode="auto">
                <a:xfrm>
                  <a:off x="4581" y="2224"/>
                  <a:ext cx="154" cy="130"/>
                </a:xfrm>
                <a:custGeom>
                  <a:avLst/>
                  <a:gdLst/>
                  <a:ahLst/>
                  <a:cxnLst>
                    <a:cxn ang="0">
                      <a:pos x="121" y="0"/>
                    </a:cxn>
                    <a:cxn ang="0">
                      <a:pos x="89" y="41"/>
                    </a:cxn>
                    <a:cxn ang="0">
                      <a:pos x="99" y="63"/>
                    </a:cxn>
                    <a:cxn ang="0">
                      <a:pos x="83" y="67"/>
                    </a:cxn>
                    <a:cxn ang="0">
                      <a:pos x="65" y="51"/>
                    </a:cxn>
                    <a:cxn ang="0">
                      <a:pos x="61" y="67"/>
                    </a:cxn>
                    <a:cxn ang="0">
                      <a:pos x="26" y="86"/>
                    </a:cxn>
                    <a:cxn ang="0">
                      <a:pos x="16" y="96"/>
                    </a:cxn>
                    <a:cxn ang="0">
                      <a:pos x="16" y="108"/>
                    </a:cxn>
                    <a:cxn ang="0">
                      <a:pos x="0" y="108"/>
                    </a:cxn>
                    <a:cxn ang="0">
                      <a:pos x="10" y="130"/>
                    </a:cxn>
                    <a:cxn ang="0">
                      <a:pos x="32" y="124"/>
                    </a:cxn>
                    <a:cxn ang="0">
                      <a:pos x="48" y="112"/>
                    </a:cxn>
                    <a:cxn ang="0">
                      <a:pos x="71" y="124"/>
                    </a:cxn>
                    <a:cxn ang="0">
                      <a:pos x="89" y="108"/>
                    </a:cxn>
                    <a:cxn ang="0">
                      <a:pos x="105" y="74"/>
                    </a:cxn>
                    <a:cxn ang="0">
                      <a:pos x="121" y="63"/>
                    </a:cxn>
                    <a:cxn ang="0">
                      <a:pos x="138" y="67"/>
                    </a:cxn>
                    <a:cxn ang="0">
                      <a:pos x="154" y="45"/>
                    </a:cxn>
                    <a:cxn ang="0">
                      <a:pos x="121" y="0"/>
                    </a:cxn>
                    <a:cxn ang="0">
                      <a:pos x="121" y="0"/>
                    </a:cxn>
                  </a:cxnLst>
                  <a:rect l="0" t="0" r="r" b="b"/>
                  <a:pathLst>
                    <a:path w="154" h="130">
                      <a:moveTo>
                        <a:pt x="121" y="0"/>
                      </a:moveTo>
                      <a:lnTo>
                        <a:pt x="89" y="41"/>
                      </a:lnTo>
                      <a:lnTo>
                        <a:pt x="99" y="63"/>
                      </a:lnTo>
                      <a:lnTo>
                        <a:pt x="83" y="67"/>
                      </a:lnTo>
                      <a:lnTo>
                        <a:pt x="65" y="51"/>
                      </a:lnTo>
                      <a:lnTo>
                        <a:pt x="61" y="67"/>
                      </a:lnTo>
                      <a:lnTo>
                        <a:pt x="26" y="86"/>
                      </a:lnTo>
                      <a:lnTo>
                        <a:pt x="16" y="96"/>
                      </a:lnTo>
                      <a:lnTo>
                        <a:pt x="16" y="108"/>
                      </a:lnTo>
                      <a:lnTo>
                        <a:pt x="0" y="108"/>
                      </a:lnTo>
                      <a:lnTo>
                        <a:pt x="10" y="130"/>
                      </a:lnTo>
                      <a:lnTo>
                        <a:pt x="32" y="124"/>
                      </a:lnTo>
                      <a:lnTo>
                        <a:pt x="48" y="112"/>
                      </a:lnTo>
                      <a:lnTo>
                        <a:pt x="71" y="124"/>
                      </a:lnTo>
                      <a:lnTo>
                        <a:pt x="89" y="108"/>
                      </a:lnTo>
                      <a:lnTo>
                        <a:pt x="105" y="74"/>
                      </a:lnTo>
                      <a:lnTo>
                        <a:pt x="121" y="63"/>
                      </a:lnTo>
                      <a:lnTo>
                        <a:pt x="138" y="67"/>
                      </a:lnTo>
                      <a:lnTo>
                        <a:pt x="154" y="45"/>
                      </a:lnTo>
                      <a:lnTo>
                        <a:pt x="121" y="0"/>
                      </a:lnTo>
                      <a:lnTo>
                        <a:pt x="12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4" name="Freeform 288">
                  <a:extLst>
                    <a:ext uri="{FF2B5EF4-FFF2-40B4-BE49-F238E27FC236}">
                      <a16:creationId xmlns:a16="http://schemas.microsoft.com/office/drawing/2014/main" id="{76DED9ED-5032-4098-9778-1EC91B6F2175}"/>
                    </a:ext>
                  </a:extLst>
                </p:cNvPr>
                <p:cNvSpPr>
                  <a:spLocks/>
                </p:cNvSpPr>
                <p:nvPr/>
              </p:nvSpPr>
              <p:spPr bwMode="auto">
                <a:xfrm>
                  <a:off x="4731" y="2013"/>
                  <a:ext cx="87" cy="112"/>
                </a:xfrm>
                <a:custGeom>
                  <a:avLst/>
                  <a:gdLst/>
                  <a:ahLst/>
                  <a:cxnLst>
                    <a:cxn ang="0">
                      <a:pos x="16" y="0"/>
                    </a:cxn>
                    <a:cxn ang="0">
                      <a:pos x="4" y="0"/>
                    </a:cxn>
                    <a:cxn ang="0">
                      <a:pos x="10" y="35"/>
                    </a:cxn>
                    <a:cxn ang="0">
                      <a:pos x="0" y="39"/>
                    </a:cxn>
                    <a:cxn ang="0">
                      <a:pos x="0" y="63"/>
                    </a:cxn>
                    <a:cxn ang="0">
                      <a:pos x="22" y="79"/>
                    </a:cxn>
                    <a:cxn ang="0">
                      <a:pos x="16" y="83"/>
                    </a:cxn>
                    <a:cxn ang="0">
                      <a:pos x="32" y="90"/>
                    </a:cxn>
                    <a:cxn ang="0">
                      <a:pos x="43" y="90"/>
                    </a:cxn>
                    <a:cxn ang="0">
                      <a:pos x="43" y="102"/>
                    </a:cxn>
                    <a:cxn ang="0">
                      <a:pos x="61" y="102"/>
                    </a:cxn>
                    <a:cxn ang="0">
                      <a:pos x="65" y="106"/>
                    </a:cxn>
                    <a:cxn ang="0">
                      <a:pos x="73" y="104"/>
                    </a:cxn>
                    <a:cxn ang="0">
                      <a:pos x="87" y="112"/>
                    </a:cxn>
                    <a:cxn ang="0">
                      <a:pos x="87" y="102"/>
                    </a:cxn>
                    <a:cxn ang="0">
                      <a:pos x="83" y="102"/>
                    </a:cxn>
                    <a:cxn ang="0">
                      <a:pos x="71" y="96"/>
                    </a:cxn>
                    <a:cxn ang="0">
                      <a:pos x="71" y="90"/>
                    </a:cxn>
                    <a:cxn ang="0">
                      <a:pos x="65" y="90"/>
                    </a:cxn>
                    <a:cxn ang="0">
                      <a:pos x="61" y="83"/>
                    </a:cxn>
                    <a:cxn ang="0">
                      <a:pos x="43" y="83"/>
                    </a:cxn>
                    <a:cxn ang="0">
                      <a:pos x="43" y="67"/>
                    </a:cxn>
                    <a:cxn ang="0">
                      <a:pos x="32" y="67"/>
                    </a:cxn>
                    <a:cxn ang="0">
                      <a:pos x="32" y="45"/>
                    </a:cxn>
                    <a:cxn ang="0">
                      <a:pos x="43" y="29"/>
                    </a:cxn>
                    <a:cxn ang="0">
                      <a:pos x="32" y="0"/>
                    </a:cxn>
                    <a:cxn ang="0">
                      <a:pos x="22" y="6"/>
                    </a:cxn>
                    <a:cxn ang="0">
                      <a:pos x="16" y="0"/>
                    </a:cxn>
                    <a:cxn ang="0">
                      <a:pos x="16" y="0"/>
                    </a:cxn>
                  </a:cxnLst>
                  <a:rect l="0" t="0" r="r" b="b"/>
                  <a:pathLst>
                    <a:path w="87" h="112">
                      <a:moveTo>
                        <a:pt x="16" y="0"/>
                      </a:moveTo>
                      <a:lnTo>
                        <a:pt x="4" y="0"/>
                      </a:lnTo>
                      <a:lnTo>
                        <a:pt x="10" y="35"/>
                      </a:lnTo>
                      <a:lnTo>
                        <a:pt x="0" y="39"/>
                      </a:lnTo>
                      <a:lnTo>
                        <a:pt x="0" y="63"/>
                      </a:lnTo>
                      <a:lnTo>
                        <a:pt x="22" y="79"/>
                      </a:lnTo>
                      <a:lnTo>
                        <a:pt x="16" y="83"/>
                      </a:lnTo>
                      <a:lnTo>
                        <a:pt x="32" y="90"/>
                      </a:lnTo>
                      <a:lnTo>
                        <a:pt x="43" y="90"/>
                      </a:lnTo>
                      <a:lnTo>
                        <a:pt x="43" y="102"/>
                      </a:lnTo>
                      <a:lnTo>
                        <a:pt x="61" y="102"/>
                      </a:lnTo>
                      <a:lnTo>
                        <a:pt x="65" y="106"/>
                      </a:lnTo>
                      <a:lnTo>
                        <a:pt x="73" y="104"/>
                      </a:lnTo>
                      <a:lnTo>
                        <a:pt x="87" y="112"/>
                      </a:lnTo>
                      <a:lnTo>
                        <a:pt x="87" y="102"/>
                      </a:lnTo>
                      <a:lnTo>
                        <a:pt x="83" y="102"/>
                      </a:lnTo>
                      <a:lnTo>
                        <a:pt x="71" y="96"/>
                      </a:lnTo>
                      <a:lnTo>
                        <a:pt x="71" y="90"/>
                      </a:lnTo>
                      <a:lnTo>
                        <a:pt x="65" y="90"/>
                      </a:lnTo>
                      <a:lnTo>
                        <a:pt x="61" y="83"/>
                      </a:lnTo>
                      <a:lnTo>
                        <a:pt x="43" y="83"/>
                      </a:lnTo>
                      <a:lnTo>
                        <a:pt x="43" y="67"/>
                      </a:lnTo>
                      <a:lnTo>
                        <a:pt x="32" y="67"/>
                      </a:lnTo>
                      <a:lnTo>
                        <a:pt x="32" y="45"/>
                      </a:lnTo>
                      <a:lnTo>
                        <a:pt x="43" y="29"/>
                      </a:lnTo>
                      <a:lnTo>
                        <a:pt x="32" y="0"/>
                      </a:lnTo>
                      <a:lnTo>
                        <a:pt x="22" y="6"/>
                      </a:lnTo>
                      <a:lnTo>
                        <a:pt x="16" y="0"/>
                      </a:lnTo>
                      <a:lnTo>
                        <a:pt x="16"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5" name="Freeform 289">
                  <a:extLst>
                    <a:ext uri="{FF2B5EF4-FFF2-40B4-BE49-F238E27FC236}">
                      <a16:creationId xmlns:a16="http://schemas.microsoft.com/office/drawing/2014/main" id="{BA0505E6-7235-4185-BF01-B494F26E72F1}"/>
                    </a:ext>
                  </a:extLst>
                </p:cNvPr>
                <p:cNvSpPr>
                  <a:spLocks/>
                </p:cNvSpPr>
                <p:nvPr/>
              </p:nvSpPr>
              <p:spPr bwMode="auto">
                <a:xfrm>
                  <a:off x="4702" y="2147"/>
                  <a:ext cx="45" cy="61"/>
                </a:xfrm>
                <a:custGeom>
                  <a:avLst/>
                  <a:gdLst/>
                  <a:ahLst/>
                  <a:cxnLst>
                    <a:cxn ang="0">
                      <a:pos x="45" y="12"/>
                    </a:cxn>
                    <a:cxn ang="0">
                      <a:pos x="33" y="0"/>
                    </a:cxn>
                    <a:cxn ang="0">
                      <a:pos x="17" y="35"/>
                    </a:cxn>
                    <a:cxn ang="0">
                      <a:pos x="0" y="45"/>
                    </a:cxn>
                    <a:cxn ang="0">
                      <a:pos x="0" y="61"/>
                    </a:cxn>
                    <a:cxn ang="0">
                      <a:pos x="17" y="51"/>
                    </a:cxn>
                    <a:cxn ang="0">
                      <a:pos x="45" y="12"/>
                    </a:cxn>
                    <a:cxn ang="0">
                      <a:pos x="45" y="12"/>
                    </a:cxn>
                  </a:cxnLst>
                  <a:rect l="0" t="0" r="r" b="b"/>
                  <a:pathLst>
                    <a:path w="45" h="61">
                      <a:moveTo>
                        <a:pt x="45" y="12"/>
                      </a:moveTo>
                      <a:lnTo>
                        <a:pt x="33" y="0"/>
                      </a:lnTo>
                      <a:lnTo>
                        <a:pt x="17" y="35"/>
                      </a:lnTo>
                      <a:lnTo>
                        <a:pt x="0" y="45"/>
                      </a:lnTo>
                      <a:lnTo>
                        <a:pt x="0" y="61"/>
                      </a:lnTo>
                      <a:lnTo>
                        <a:pt x="17" y="51"/>
                      </a:lnTo>
                      <a:lnTo>
                        <a:pt x="45" y="12"/>
                      </a:lnTo>
                      <a:lnTo>
                        <a:pt x="45" y="1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6" name="Freeform 290">
                  <a:extLst>
                    <a:ext uri="{FF2B5EF4-FFF2-40B4-BE49-F238E27FC236}">
                      <a16:creationId xmlns:a16="http://schemas.microsoft.com/office/drawing/2014/main" id="{3564C6C9-1238-44C8-ABDC-00F1A6500C39}"/>
                    </a:ext>
                  </a:extLst>
                </p:cNvPr>
                <p:cNvSpPr>
                  <a:spLocks/>
                </p:cNvSpPr>
                <p:nvPr/>
              </p:nvSpPr>
              <p:spPr bwMode="auto">
                <a:xfrm>
                  <a:off x="4741" y="2109"/>
                  <a:ext cx="28" cy="28"/>
                </a:xfrm>
                <a:custGeom>
                  <a:avLst/>
                  <a:gdLst/>
                  <a:ahLst/>
                  <a:cxnLst>
                    <a:cxn ang="0">
                      <a:pos x="28" y="10"/>
                    </a:cxn>
                    <a:cxn ang="0">
                      <a:pos x="0" y="0"/>
                    </a:cxn>
                    <a:cxn ang="0">
                      <a:pos x="12" y="16"/>
                    </a:cxn>
                    <a:cxn ang="0">
                      <a:pos x="22" y="28"/>
                    </a:cxn>
                    <a:cxn ang="0">
                      <a:pos x="28" y="10"/>
                    </a:cxn>
                    <a:cxn ang="0">
                      <a:pos x="28" y="10"/>
                    </a:cxn>
                  </a:cxnLst>
                  <a:rect l="0" t="0" r="r" b="b"/>
                  <a:pathLst>
                    <a:path w="28" h="28">
                      <a:moveTo>
                        <a:pt x="28" y="10"/>
                      </a:moveTo>
                      <a:lnTo>
                        <a:pt x="0" y="0"/>
                      </a:lnTo>
                      <a:lnTo>
                        <a:pt x="12" y="16"/>
                      </a:lnTo>
                      <a:lnTo>
                        <a:pt x="22" y="28"/>
                      </a:lnTo>
                      <a:lnTo>
                        <a:pt x="28" y="10"/>
                      </a:lnTo>
                      <a:lnTo>
                        <a:pt x="28"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7" name="Freeform 291">
                  <a:extLst>
                    <a:ext uri="{FF2B5EF4-FFF2-40B4-BE49-F238E27FC236}">
                      <a16:creationId xmlns:a16="http://schemas.microsoft.com/office/drawing/2014/main" id="{0F143D16-0CEC-4DFE-ABB4-E3DC27548485}"/>
                    </a:ext>
                  </a:extLst>
                </p:cNvPr>
                <p:cNvSpPr>
                  <a:spLocks/>
                </p:cNvSpPr>
                <p:nvPr/>
              </p:nvSpPr>
              <p:spPr bwMode="auto">
                <a:xfrm>
                  <a:off x="4786" y="2159"/>
                  <a:ext cx="22" cy="33"/>
                </a:xfrm>
                <a:custGeom>
                  <a:avLst/>
                  <a:gdLst/>
                  <a:ahLst/>
                  <a:cxnLst>
                    <a:cxn ang="0">
                      <a:pos x="22" y="4"/>
                    </a:cxn>
                    <a:cxn ang="0">
                      <a:pos x="16" y="0"/>
                    </a:cxn>
                    <a:cxn ang="0">
                      <a:pos x="0" y="23"/>
                    </a:cxn>
                    <a:cxn ang="0">
                      <a:pos x="16" y="33"/>
                    </a:cxn>
                    <a:cxn ang="0">
                      <a:pos x="16" y="23"/>
                    </a:cxn>
                    <a:cxn ang="0">
                      <a:pos x="22" y="4"/>
                    </a:cxn>
                    <a:cxn ang="0">
                      <a:pos x="22" y="4"/>
                    </a:cxn>
                  </a:cxnLst>
                  <a:rect l="0" t="0" r="r" b="b"/>
                  <a:pathLst>
                    <a:path w="22" h="33">
                      <a:moveTo>
                        <a:pt x="22" y="4"/>
                      </a:moveTo>
                      <a:lnTo>
                        <a:pt x="16" y="0"/>
                      </a:lnTo>
                      <a:lnTo>
                        <a:pt x="0" y="23"/>
                      </a:lnTo>
                      <a:lnTo>
                        <a:pt x="16" y="33"/>
                      </a:lnTo>
                      <a:lnTo>
                        <a:pt x="16" y="23"/>
                      </a:lnTo>
                      <a:lnTo>
                        <a:pt x="22" y="4"/>
                      </a:lnTo>
                      <a:lnTo>
                        <a:pt x="22"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8" name="Freeform 292">
                  <a:extLst>
                    <a:ext uri="{FF2B5EF4-FFF2-40B4-BE49-F238E27FC236}">
                      <a16:creationId xmlns:a16="http://schemas.microsoft.com/office/drawing/2014/main" id="{B31D1A05-2A92-43E1-910A-0AABFDC5E3DC}"/>
                    </a:ext>
                  </a:extLst>
                </p:cNvPr>
                <p:cNvSpPr>
                  <a:spLocks/>
                </p:cNvSpPr>
                <p:nvPr/>
              </p:nvSpPr>
              <p:spPr bwMode="auto">
                <a:xfrm>
                  <a:off x="4769" y="2143"/>
                  <a:ext cx="27" cy="20"/>
                </a:xfrm>
                <a:custGeom>
                  <a:avLst/>
                  <a:gdLst/>
                  <a:ahLst/>
                  <a:cxnLst>
                    <a:cxn ang="0">
                      <a:pos x="11" y="20"/>
                    </a:cxn>
                    <a:cxn ang="0">
                      <a:pos x="23" y="20"/>
                    </a:cxn>
                    <a:cxn ang="0">
                      <a:pos x="27" y="0"/>
                    </a:cxn>
                    <a:cxn ang="0">
                      <a:pos x="11" y="4"/>
                    </a:cxn>
                    <a:cxn ang="0">
                      <a:pos x="0" y="0"/>
                    </a:cxn>
                    <a:cxn ang="0">
                      <a:pos x="11" y="20"/>
                    </a:cxn>
                    <a:cxn ang="0">
                      <a:pos x="11" y="20"/>
                    </a:cxn>
                  </a:cxnLst>
                  <a:rect l="0" t="0" r="r" b="b"/>
                  <a:pathLst>
                    <a:path w="27" h="20">
                      <a:moveTo>
                        <a:pt x="11" y="20"/>
                      </a:moveTo>
                      <a:lnTo>
                        <a:pt x="23" y="20"/>
                      </a:lnTo>
                      <a:lnTo>
                        <a:pt x="27" y="0"/>
                      </a:lnTo>
                      <a:lnTo>
                        <a:pt x="11" y="4"/>
                      </a:lnTo>
                      <a:lnTo>
                        <a:pt x="0" y="0"/>
                      </a:lnTo>
                      <a:lnTo>
                        <a:pt x="11" y="20"/>
                      </a:lnTo>
                      <a:lnTo>
                        <a:pt x="11" y="2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29" name="Freeform 293">
                  <a:extLst>
                    <a:ext uri="{FF2B5EF4-FFF2-40B4-BE49-F238E27FC236}">
                      <a16:creationId xmlns:a16="http://schemas.microsoft.com/office/drawing/2014/main" id="{DE65BF36-DAB5-43AF-8D56-D1CD47DBDB8E}"/>
                    </a:ext>
                  </a:extLst>
                </p:cNvPr>
                <p:cNvSpPr>
                  <a:spLocks/>
                </p:cNvSpPr>
                <p:nvPr/>
              </p:nvSpPr>
              <p:spPr bwMode="auto">
                <a:xfrm>
                  <a:off x="4769" y="2125"/>
                  <a:ext cx="17" cy="18"/>
                </a:xfrm>
                <a:custGeom>
                  <a:avLst/>
                  <a:gdLst/>
                  <a:ahLst/>
                  <a:cxnLst>
                    <a:cxn ang="0">
                      <a:pos x="17" y="18"/>
                    </a:cxn>
                    <a:cxn ang="0">
                      <a:pos x="17" y="0"/>
                    </a:cxn>
                    <a:cxn ang="0">
                      <a:pos x="0" y="6"/>
                    </a:cxn>
                    <a:cxn ang="0">
                      <a:pos x="17" y="18"/>
                    </a:cxn>
                    <a:cxn ang="0">
                      <a:pos x="17" y="18"/>
                    </a:cxn>
                  </a:cxnLst>
                  <a:rect l="0" t="0" r="r" b="b"/>
                  <a:pathLst>
                    <a:path w="17" h="18">
                      <a:moveTo>
                        <a:pt x="17" y="18"/>
                      </a:moveTo>
                      <a:lnTo>
                        <a:pt x="17" y="0"/>
                      </a:lnTo>
                      <a:lnTo>
                        <a:pt x="0" y="6"/>
                      </a:lnTo>
                      <a:lnTo>
                        <a:pt x="17" y="18"/>
                      </a:lnTo>
                      <a:lnTo>
                        <a:pt x="17" y="1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0" name="Freeform 294">
                  <a:extLst>
                    <a:ext uri="{FF2B5EF4-FFF2-40B4-BE49-F238E27FC236}">
                      <a16:creationId xmlns:a16="http://schemas.microsoft.com/office/drawing/2014/main" id="{6099FA6D-F323-4D93-A206-3AC514B7E6A8}"/>
                    </a:ext>
                  </a:extLst>
                </p:cNvPr>
                <p:cNvSpPr>
                  <a:spLocks/>
                </p:cNvSpPr>
                <p:nvPr/>
              </p:nvSpPr>
              <p:spPr bwMode="auto">
                <a:xfrm>
                  <a:off x="4796" y="2125"/>
                  <a:ext cx="18" cy="18"/>
                </a:xfrm>
                <a:custGeom>
                  <a:avLst/>
                  <a:gdLst/>
                  <a:ahLst/>
                  <a:cxnLst>
                    <a:cxn ang="0">
                      <a:pos x="12" y="0"/>
                    </a:cxn>
                    <a:cxn ang="0">
                      <a:pos x="0" y="12"/>
                    </a:cxn>
                    <a:cxn ang="0">
                      <a:pos x="18" y="18"/>
                    </a:cxn>
                    <a:cxn ang="0">
                      <a:pos x="12" y="0"/>
                    </a:cxn>
                    <a:cxn ang="0">
                      <a:pos x="12" y="0"/>
                    </a:cxn>
                  </a:cxnLst>
                  <a:rect l="0" t="0" r="r" b="b"/>
                  <a:pathLst>
                    <a:path w="18" h="18">
                      <a:moveTo>
                        <a:pt x="12" y="0"/>
                      </a:moveTo>
                      <a:lnTo>
                        <a:pt x="0" y="12"/>
                      </a:lnTo>
                      <a:lnTo>
                        <a:pt x="18" y="18"/>
                      </a:lnTo>
                      <a:lnTo>
                        <a:pt x="12" y="0"/>
                      </a:lnTo>
                      <a:lnTo>
                        <a:pt x="12"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1" name="Freeform 295">
                  <a:extLst>
                    <a:ext uri="{FF2B5EF4-FFF2-40B4-BE49-F238E27FC236}">
                      <a16:creationId xmlns:a16="http://schemas.microsoft.com/office/drawing/2014/main" id="{ADEF0BA9-1175-45FD-9712-9F4A0AE060B6}"/>
                    </a:ext>
                  </a:extLst>
                </p:cNvPr>
                <p:cNvSpPr>
                  <a:spLocks/>
                </p:cNvSpPr>
                <p:nvPr/>
              </p:nvSpPr>
              <p:spPr bwMode="auto">
                <a:xfrm>
                  <a:off x="4818" y="2147"/>
                  <a:ext cx="12" cy="16"/>
                </a:xfrm>
                <a:custGeom>
                  <a:avLst/>
                  <a:gdLst/>
                  <a:ahLst/>
                  <a:cxnLst>
                    <a:cxn ang="0">
                      <a:pos x="12" y="16"/>
                    </a:cxn>
                    <a:cxn ang="0">
                      <a:pos x="6" y="0"/>
                    </a:cxn>
                    <a:cxn ang="0">
                      <a:pos x="0" y="6"/>
                    </a:cxn>
                    <a:cxn ang="0">
                      <a:pos x="12" y="16"/>
                    </a:cxn>
                    <a:cxn ang="0">
                      <a:pos x="12" y="16"/>
                    </a:cxn>
                  </a:cxnLst>
                  <a:rect l="0" t="0" r="r" b="b"/>
                  <a:pathLst>
                    <a:path w="12" h="16">
                      <a:moveTo>
                        <a:pt x="12" y="16"/>
                      </a:moveTo>
                      <a:lnTo>
                        <a:pt x="6" y="0"/>
                      </a:lnTo>
                      <a:lnTo>
                        <a:pt x="0" y="6"/>
                      </a:lnTo>
                      <a:lnTo>
                        <a:pt x="12" y="16"/>
                      </a:lnTo>
                      <a:lnTo>
                        <a:pt x="12"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2" name="Freeform 296">
                  <a:extLst>
                    <a:ext uri="{FF2B5EF4-FFF2-40B4-BE49-F238E27FC236}">
                      <a16:creationId xmlns:a16="http://schemas.microsoft.com/office/drawing/2014/main" id="{884C2CF3-54E9-43D1-B42C-89FD4A1CB3D6}"/>
                    </a:ext>
                  </a:extLst>
                </p:cNvPr>
                <p:cNvSpPr>
                  <a:spLocks/>
                </p:cNvSpPr>
                <p:nvPr/>
              </p:nvSpPr>
              <p:spPr bwMode="auto">
                <a:xfrm>
                  <a:off x="4824" y="2131"/>
                  <a:ext cx="23" cy="22"/>
                </a:xfrm>
                <a:custGeom>
                  <a:avLst/>
                  <a:gdLst/>
                  <a:ahLst/>
                  <a:cxnLst>
                    <a:cxn ang="0">
                      <a:pos x="17" y="12"/>
                    </a:cxn>
                    <a:cxn ang="0">
                      <a:pos x="23" y="0"/>
                    </a:cxn>
                    <a:cxn ang="0">
                      <a:pos x="0" y="0"/>
                    </a:cxn>
                    <a:cxn ang="0">
                      <a:pos x="12" y="22"/>
                    </a:cxn>
                    <a:cxn ang="0">
                      <a:pos x="23" y="22"/>
                    </a:cxn>
                    <a:cxn ang="0">
                      <a:pos x="17" y="12"/>
                    </a:cxn>
                    <a:cxn ang="0">
                      <a:pos x="17" y="12"/>
                    </a:cxn>
                  </a:cxnLst>
                  <a:rect l="0" t="0" r="r" b="b"/>
                  <a:pathLst>
                    <a:path w="23" h="22">
                      <a:moveTo>
                        <a:pt x="17" y="12"/>
                      </a:moveTo>
                      <a:lnTo>
                        <a:pt x="23" y="0"/>
                      </a:lnTo>
                      <a:lnTo>
                        <a:pt x="0" y="0"/>
                      </a:lnTo>
                      <a:lnTo>
                        <a:pt x="12" y="22"/>
                      </a:lnTo>
                      <a:lnTo>
                        <a:pt x="23" y="22"/>
                      </a:lnTo>
                      <a:lnTo>
                        <a:pt x="17" y="12"/>
                      </a:lnTo>
                      <a:lnTo>
                        <a:pt x="17"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3" name="Freeform 297">
                  <a:extLst>
                    <a:ext uri="{FF2B5EF4-FFF2-40B4-BE49-F238E27FC236}">
                      <a16:creationId xmlns:a16="http://schemas.microsoft.com/office/drawing/2014/main" id="{BB967BAB-F10E-4D8D-873F-9B1892707442}"/>
                    </a:ext>
                  </a:extLst>
                </p:cNvPr>
                <p:cNvSpPr>
                  <a:spLocks/>
                </p:cNvSpPr>
                <p:nvPr/>
              </p:nvSpPr>
              <p:spPr bwMode="auto">
                <a:xfrm>
                  <a:off x="4774" y="2170"/>
                  <a:ext cx="101" cy="83"/>
                </a:xfrm>
                <a:custGeom>
                  <a:avLst/>
                  <a:gdLst/>
                  <a:ahLst/>
                  <a:cxnLst>
                    <a:cxn ang="0">
                      <a:pos x="50" y="32"/>
                    </a:cxn>
                    <a:cxn ang="0">
                      <a:pos x="44" y="28"/>
                    </a:cxn>
                    <a:cxn ang="0">
                      <a:pos x="34" y="28"/>
                    </a:cxn>
                    <a:cxn ang="0">
                      <a:pos x="12" y="44"/>
                    </a:cxn>
                    <a:cxn ang="0">
                      <a:pos x="12" y="60"/>
                    </a:cxn>
                    <a:cxn ang="0">
                      <a:pos x="0" y="67"/>
                    </a:cxn>
                    <a:cxn ang="0">
                      <a:pos x="12" y="77"/>
                    </a:cxn>
                    <a:cxn ang="0">
                      <a:pos x="22" y="83"/>
                    </a:cxn>
                    <a:cxn ang="0">
                      <a:pos x="22" y="50"/>
                    </a:cxn>
                    <a:cxn ang="0">
                      <a:pos x="50" y="50"/>
                    </a:cxn>
                    <a:cxn ang="0">
                      <a:pos x="44" y="67"/>
                    </a:cxn>
                    <a:cxn ang="0">
                      <a:pos x="62" y="83"/>
                    </a:cxn>
                    <a:cxn ang="0">
                      <a:pos x="79" y="83"/>
                    </a:cxn>
                    <a:cxn ang="0">
                      <a:pos x="73" y="60"/>
                    </a:cxn>
                    <a:cxn ang="0">
                      <a:pos x="85" y="60"/>
                    </a:cxn>
                    <a:cxn ang="0">
                      <a:pos x="89" y="77"/>
                    </a:cxn>
                    <a:cxn ang="0">
                      <a:pos x="101" y="60"/>
                    </a:cxn>
                    <a:cxn ang="0">
                      <a:pos x="89" y="32"/>
                    </a:cxn>
                    <a:cxn ang="0">
                      <a:pos x="89" y="22"/>
                    </a:cxn>
                    <a:cxn ang="0">
                      <a:pos x="79" y="0"/>
                    </a:cxn>
                    <a:cxn ang="0">
                      <a:pos x="62" y="32"/>
                    </a:cxn>
                    <a:cxn ang="0">
                      <a:pos x="50" y="32"/>
                    </a:cxn>
                    <a:cxn ang="0">
                      <a:pos x="50" y="32"/>
                    </a:cxn>
                  </a:cxnLst>
                  <a:rect l="0" t="0" r="r" b="b"/>
                  <a:pathLst>
                    <a:path w="101" h="83">
                      <a:moveTo>
                        <a:pt x="50" y="32"/>
                      </a:moveTo>
                      <a:lnTo>
                        <a:pt x="44" y="28"/>
                      </a:lnTo>
                      <a:lnTo>
                        <a:pt x="34" y="28"/>
                      </a:lnTo>
                      <a:lnTo>
                        <a:pt x="12" y="44"/>
                      </a:lnTo>
                      <a:lnTo>
                        <a:pt x="12" y="60"/>
                      </a:lnTo>
                      <a:lnTo>
                        <a:pt x="0" y="67"/>
                      </a:lnTo>
                      <a:lnTo>
                        <a:pt x="12" y="77"/>
                      </a:lnTo>
                      <a:lnTo>
                        <a:pt x="22" y="83"/>
                      </a:lnTo>
                      <a:lnTo>
                        <a:pt x="22" y="50"/>
                      </a:lnTo>
                      <a:lnTo>
                        <a:pt x="50" y="50"/>
                      </a:lnTo>
                      <a:lnTo>
                        <a:pt x="44" y="67"/>
                      </a:lnTo>
                      <a:lnTo>
                        <a:pt x="62" y="83"/>
                      </a:lnTo>
                      <a:lnTo>
                        <a:pt x="79" y="83"/>
                      </a:lnTo>
                      <a:lnTo>
                        <a:pt x="73" y="60"/>
                      </a:lnTo>
                      <a:lnTo>
                        <a:pt x="85" y="60"/>
                      </a:lnTo>
                      <a:lnTo>
                        <a:pt x="89" y="77"/>
                      </a:lnTo>
                      <a:lnTo>
                        <a:pt x="101" y="60"/>
                      </a:lnTo>
                      <a:lnTo>
                        <a:pt x="89" y="32"/>
                      </a:lnTo>
                      <a:lnTo>
                        <a:pt x="89" y="22"/>
                      </a:lnTo>
                      <a:lnTo>
                        <a:pt x="79" y="0"/>
                      </a:lnTo>
                      <a:lnTo>
                        <a:pt x="62" y="32"/>
                      </a:lnTo>
                      <a:lnTo>
                        <a:pt x="50" y="32"/>
                      </a:lnTo>
                      <a:lnTo>
                        <a:pt x="50" y="3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4" name="Freeform 298">
                  <a:extLst>
                    <a:ext uri="{FF2B5EF4-FFF2-40B4-BE49-F238E27FC236}">
                      <a16:creationId xmlns:a16="http://schemas.microsoft.com/office/drawing/2014/main" id="{5C59AA16-1766-405E-A8F9-1945C77FAE2B}"/>
                    </a:ext>
                  </a:extLst>
                </p:cNvPr>
                <p:cNvSpPr>
                  <a:spLocks/>
                </p:cNvSpPr>
                <p:nvPr/>
              </p:nvSpPr>
              <p:spPr bwMode="auto">
                <a:xfrm>
                  <a:off x="4814" y="2170"/>
                  <a:ext cx="16" cy="16"/>
                </a:xfrm>
                <a:custGeom>
                  <a:avLst/>
                  <a:gdLst/>
                  <a:ahLst/>
                  <a:cxnLst>
                    <a:cxn ang="0">
                      <a:pos x="16" y="12"/>
                    </a:cxn>
                    <a:cxn ang="0">
                      <a:pos x="10" y="0"/>
                    </a:cxn>
                    <a:cxn ang="0">
                      <a:pos x="0" y="16"/>
                    </a:cxn>
                    <a:cxn ang="0">
                      <a:pos x="16" y="12"/>
                    </a:cxn>
                    <a:cxn ang="0">
                      <a:pos x="16" y="12"/>
                    </a:cxn>
                  </a:cxnLst>
                  <a:rect l="0" t="0" r="r" b="b"/>
                  <a:pathLst>
                    <a:path w="16" h="16">
                      <a:moveTo>
                        <a:pt x="16" y="12"/>
                      </a:moveTo>
                      <a:lnTo>
                        <a:pt x="10" y="0"/>
                      </a:lnTo>
                      <a:lnTo>
                        <a:pt x="0" y="16"/>
                      </a:lnTo>
                      <a:lnTo>
                        <a:pt x="16" y="12"/>
                      </a:lnTo>
                      <a:lnTo>
                        <a:pt x="16"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5" name="Freeform 299">
                  <a:extLst>
                    <a:ext uri="{FF2B5EF4-FFF2-40B4-BE49-F238E27FC236}">
                      <a16:creationId xmlns:a16="http://schemas.microsoft.com/office/drawing/2014/main" id="{ECBF81BC-58A4-4C5C-B55B-9F410A9561DB}"/>
                    </a:ext>
                  </a:extLst>
                </p:cNvPr>
                <p:cNvSpPr>
                  <a:spLocks/>
                </p:cNvSpPr>
                <p:nvPr/>
              </p:nvSpPr>
              <p:spPr bwMode="auto">
                <a:xfrm>
                  <a:off x="4757" y="2247"/>
                  <a:ext cx="17" cy="22"/>
                </a:xfrm>
                <a:custGeom>
                  <a:avLst/>
                  <a:gdLst/>
                  <a:ahLst/>
                  <a:cxnLst>
                    <a:cxn ang="0">
                      <a:pos x="17" y="18"/>
                    </a:cxn>
                    <a:cxn ang="0">
                      <a:pos x="17" y="0"/>
                    </a:cxn>
                    <a:cxn ang="0">
                      <a:pos x="0" y="0"/>
                    </a:cxn>
                    <a:cxn ang="0">
                      <a:pos x="12" y="22"/>
                    </a:cxn>
                    <a:cxn ang="0">
                      <a:pos x="17" y="18"/>
                    </a:cxn>
                    <a:cxn ang="0">
                      <a:pos x="17" y="18"/>
                    </a:cxn>
                  </a:cxnLst>
                  <a:rect l="0" t="0" r="r" b="b"/>
                  <a:pathLst>
                    <a:path w="17" h="22">
                      <a:moveTo>
                        <a:pt x="17" y="18"/>
                      </a:moveTo>
                      <a:lnTo>
                        <a:pt x="17" y="0"/>
                      </a:lnTo>
                      <a:lnTo>
                        <a:pt x="0" y="0"/>
                      </a:lnTo>
                      <a:lnTo>
                        <a:pt x="12" y="22"/>
                      </a:lnTo>
                      <a:lnTo>
                        <a:pt x="17" y="18"/>
                      </a:lnTo>
                      <a:lnTo>
                        <a:pt x="17" y="1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6" name="Freeform 300">
                  <a:extLst>
                    <a:ext uri="{FF2B5EF4-FFF2-40B4-BE49-F238E27FC236}">
                      <a16:creationId xmlns:a16="http://schemas.microsoft.com/office/drawing/2014/main" id="{622BA4AD-69DC-425D-9499-E389BC0732C8}"/>
                    </a:ext>
                  </a:extLst>
                </p:cNvPr>
                <p:cNvSpPr>
                  <a:spLocks/>
                </p:cNvSpPr>
                <p:nvPr/>
              </p:nvSpPr>
              <p:spPr bwMode="auto">
                <a:xfrm>
                  <a:off x="5125" y="2415"/>
                  <a:ext cx="183" cy="157"/>
                </a:xfrm>
                <a:custGeom>
                  <a:avLst/>
                  <a:gdLst/>
                  <a:ahLst/>
                  <a:cxnLst>
                    <a:cxn ang="0">
                      <a:pos x="89" y="51"/>
                    </a:cxn>
                    <a:cxn ang="0">
                      <a:pos x="89" y="39"/>
                    </a:cxn>
                    <a:cxn ang="0">
                      <a:pos x="51" y="10"/>
                    </a:cxn>
                    <a:cxn ang="0">
                      <a:pos x="6" y="0"/>
                    </a:cxn>
                    <a:cxn ang="0">
                      <a:pos x="6" y="61"/>
                    </a:cxn>
                    <a:cxn ang="0">
                      <a:pos x="0" y="73"/>
                    </a:cxn>
                    <a:cxn ang="0">
                      <a:pos x="6" y="84"/>
                    </a:cxn>
                    <a:cxn ang="0">
                      <a:pos x="6" y="128"/>
                    </a:cxn>
                    <a:cxn ang="0">
                      <a:pos x="28" y="122"/>
                    </a:cxn>
                    <a:cxn ang="0">
                      <a:pos x="32" y="128"/>
                    </a:cxn>
                    <a:cxn ang="0">
                      <a:pos x="44" y="118"/>
                    </a:cxn>
                    <a:cxn ang="0">
                      <a:pos x="32" y="112"/>
                    </a:cxn>
                    <a:cxn ang="0">
                      <a:pos x="51" y="100"/>
                    </a:cxn>
                    <a:cxn ang="0">
                      <a:pos x="73" y="100"/>
                    </a:cxn>
                    <a:cxn ang="0">
                      <a:pos x="111" y="134"/>
                    </a:cxn>
                    <a:cxn ang="0">
                      <a:pos x="150" y="157"/>
                    </a:cxn>
                    <a:cxn ang="0">
                      <a:pos x="166" y="151"/>
                    </a:cxn>
                    <a:cxn ang="0">
                      <a:pos x="183" y="151"/>
                    </a:cxn>
                    <a:cxn ang="0">
                      <a:pos x="178" y="144"/>
                    </a:cxn>
                    <a:cxn ang="0">
                      <a:pos x="160" y="138"/>
                    </a:cxn>
                    <a:cxn ang="0">
                      <a:pos x="150" y="128"/>
                    </a:cxn>
                    <a:cxn ang="0">
                      <a:pos x="134" y="118"/>
                    </a:cxn>
                    <a:cxn ang="0">
                      <a:pos x="111" y="96"/>
                    </a:cxn>
                    <a:cxn ang="0">
                      <a:pos x="116" y="73"/>
                    </a:cxn>
                    <a:cxn ang="0">
                      <a:pos x="89" y="51"/>
                    </a:cxn>
                    <a:cxn ang="0">
                      <a:pos x="89" y="51"/>
                    </a:cxn>
                  </a:cxnLst>
                  <a:rect l="0" t="0" r="r" b="b"/>
                  <a:pathLst>
                    <a:path w="183" h="157">
                      <a:moveTo>
                        <a:pt x="89" y="51"/>
                      </a:moveTo>
                      <a:lnTo>
                        <a:pt x="89" y="39"/>
                      </a:lnTo>
                      <a:lnTo>
                        <a:pt x="51" y="10"/>
                      </a:lnTo>
                      <a:lnTo>
                        <a:pt x="6" y="0"/>
                      </a:lnTo>
                      <a:lnTo>
                        <a:pt x="6" y="61"/>
                      </a:lnTo>
                      <a:lnTo>
                        <a:pt x="0" y="73"/>
                      </a:lnTo>
                      <a:lnTo>
                        <a:pt x="6" y="84"/>
                      </a:lnTo>
                      <a:lnTo>
                        <a:pt x="6" y="128"/>
                      </a:lnTo>
                      <a:lnTo>
                        <a:pt x="28" y="122"/>
                      </a:lnTo>
                      <a:lnTo>
                        <a:pt x="32" y="128"/>
                      </a:lnTo>
                      <a:lnTo>
                        <a:pt x="44" y="118"/>
                      </a:lnTo>
                      <a:lnTo>
                        <a:pt x="32" y="112"/>
                      </a:lnTo>
                      <a:lnTo>
                        <a:pt x="51" y="100"/>
                      </a:lnTo>
                      <a:lnTo>
                        <a:pt x="73" y="100"/>
                      </a:lnTo>
                      <a:lnTo>
                        <a:pt x="111" y="134"/>
                      </a:lnTo>
                      <a:lnTo>
                        <a:pt x="150" y="157"/>
                      </a:lnTo>
                      <a:lnTo>
                        <a:pt x="166" y="151"/>
                      </a:lnTo>
                      <a:lnTo>
                        <a:pt x="183" y="151"/>
                      </a:lnTo>
                      <a:lnTo>
                        <a:pt x="178" y="144"/>
                      </a:lnTo>
                      <a:lnTo>
                        <a:pt x="160" y="138"/>
                      </a:lnTo>
                      <a:lnTo>
                        <a:pt x="150" y="128"/>
                      </a:lnTo>
                      <a:lnTo>
                        <a:pt x="134" y="118"/>
                      </a:lnTo>
                      <a:lnTo>
                        <a:pt x="111" y="96"/>
                      </a:lnTo>
                      <a:lnTo>
                        <a:pt x="116" y="73"/>
                      </a:lnTo>
                      <a:lnTo>
                        <a:pt x="89" y="51"/>
                      </a:lnTo>
                      <a:lnTo>
                        <a:pt x="89" y="5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7" name="Freeform 301">
                  <a:extLst>
                    <a:ext uri="{FF2B5EF4-FFF2-40B4-BE49-F238E27FC236}">
                      <a16:creationId xmlns:a16="http://schemas.microsoft.com/office/drawing/2014/main" id="{CCC2C987-0E2D-4845-8DFC-E07D38B99D63}"/>
                    </a:ext>
                  </a:extLst>
                </p:cNvPr>
                <p:cNvSpPr>
                  <a:spLocks/>
                </p:cNvSpPr>
                <p:nvPr/>
              </p:nvSpPr>
              <p:spPr bwMode="auto">
                <a:xfrm>
                  <a:off x="5474" y="3023"/>
                  <a:ext cx="118" cy="140"/>
                </a:xfrm>
                <a:custGeom>
                  <a:avLst/>
                  <a:gdLst/>
                  <a:ahLst/>
                  <a:cxnLst>
                    <a:cxn ang="0">
                      <a:pos x="73" y="44"/>
                    </a:cxn>
                    <a:cxn ang="0">
                      <a:pos x="63" y="40"/>
                    </a:cxn>
                    <a:cxn ang="0">
                      <a:pos x="73" y="28"/>
                    </a:cxn>
                    <a:cxn ang="0">
                      <a:pos x="51" y="0"/>
                    </a:cxn>
                    <a:cxn ang="0">
                      <a:pos x="45" y="12"/>
                    </a:cxn>
                    <a:cxn ang="0">
                      <a:pos x="57" y="24"/>
                    </a:cxn>
                    <a:cxn ang="0">
                      <a:pos x="51" y="44"/>
                    </a:cxn>
                    <a:cxn ang="0">
                      <a:pos x="51" y="62"/>
                    </a:cxn>
                    <a:cxn ang="0">
                      <a:pos x="28" y="91"/>
                    </a:cxn>
                    <a:cxn ang="0">
                      <a:pos x="12" y="91"/>
                    </a:cxn>
                    <a:cxn ang="0">
                      <a:pos x="6" y="101"/>
                    </a:cxn>
                    <a:cxn ang="0">
                      <a:pos x="22" y="101"/>
                    </a:cxn>
                    <a:cxn ang="0">
                      <a:pos x="22" y="117"/>
                    </a:cxn>
                    <a:cxn ang="0">
                      <a:pos x="0" y="123"/>
                    </a:cxn>
                    <a:cxn ang="0">
                      <a:pos x="0" y="140"/>
                    </a:cxn>
                    <a:cxn ang="0">
                      <a:pos x="35" y="129"/>
                    </a:cxn>
                    <a:cxn ang="0">
                      <a:pos x="57" y="101"/>
                    </a:cxn>
                    <a:cxn ang="0">
                      <a:pos x="102" y="91"/>
                    </a:cxn>
                    <a:cxn ang="0">
                      <a:pos x="118" y="67"/>
                    </a:cxn>
                    <a:cxn ang="0">
                      <a:pos x="95" y="67"/>
                    </a:cxn>
                    <a:cxn ang="0">
                      <a:pos x="73" y="44"/>
                    </a:cxn>
                    <a:cxn ang="0">
                      <a:pos x="73" y="44"/>
                    </a:cxn>
                  </a:cxnLst>
                  <a:rect l="0" t="0" r="r" b="b"/>
                  <a:pathLst>
                    <a:path w="118" h="140">
                      <a:moveTo>
                        <a:pt x="73" y="44"/>
                      </a:moveTo>
                      <a:lnTo>
                        <a:pt x="63" y="40"/>
                      </a:lnTo>
                      <a:lnTo>
                        <a:pt x="73" y="28"/>
                      </a:lnTo>
                      <a:lnTo>
                        <a:pt x="51" y="0"/>
                      </a:lnTo>
                      <a:lnTo>
                        <a:pt x="45" y="12"/>
                      </a:lnTo>
                      <a:lnTo>
                        <a:pt x="57" y="24"/>
                      </a:lnTo>
                      <a:lnTo>
                        <a:pt x="51" y="44"/>
                      </a:lnTo>
                      <a:lnTo>
                        <a:pt x="51" y="62"/>
                      </a:lnTo>
                      <a:lnTo>
                        <a:pt x="28" y="91"/>
                      </a:lnTo>
                      <a:lnTo>
                        <a:pt x="12" y="91"/>
                      </a:lnTo>
                      <a:lnTo>
                        <a:pt x="6" y="101"/>
                      </a:lnTo>
                      <a:lnTo>
                        <a:pt x="22" y="101"/>
                      </a:lnTo>
                      <a:lnTo>
                        <a:pt x="22" y="117"/>
                      </a:lnTo>
                      <a:lnTo>
                        <a:pt x="0" y="123"/>
                      </a:lnTo>
                      <a:lnTo>
                        <a:pt x="0" y="140"/>
                      </a:lnTo>
                      <a:lnTo>
                        <a:pt x="35" y="129"/>
                      </a:lnTo>
                      <a:lnTo>
                        <a:pt x="57" y="101"/>
                      </a:lnTo>
                      <a:lnTo>
                        <a:pt x="102" y="91"/>
                      </a:lnTo>
                      <a:lnTo>
                        <a:pt x="118" y="67"/>
                      </a:lnTo>
                      <a:lnTo>
                        <a:pt x="95" y="67"/>
                      </a:lnTo>
                      <a:lnTo>
                        <a:pt x="73" y="44"/>
                      </a:lnTo>
                      <a:lnTo>
                        <a:pt x="73" y="4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8" name="Freeform 302">
                  <a:extLst>
                    <a:ext uri="{FF2B5EF4-FFF2-40B4-BE49-F238E27FC236}">
                      <a16:creationId xmlns:a16="http://schemas.microsoft.com/office/drawing/2014/main" id="{73C8C9BA-997C-401A-8A48-B730913E4004}"/>
                    </a:ext>
                  </a:extLst>
                </p:cNvPr>
                <p:cNvSpPr>
                  <a:spLocks/>
                </p:cNvSpPr>
                <p:nvPr/>
              </p:nvSpPr>
              <p:spPr bwMode="auto">
                <a:xfrm>
                  <a:off x="5269" y="3140"/>
                  <a:ext cx="189" cy="112"/>
                </a:xfrm>
                <a:custGeom>
                  <a:avLst/>
                  <a:gdLst/>
                  <a:ahLst/>
                  <a:cxnLst>
                    <a:cxn ang="0">
                      <a:pos x="189" y="12"/>
                    </a:cxn>
                    <a:cxn ang="0">
                      <a:pos x="177" y="6"/>
                    </a:cxn>
                    <a:cxn ang="0">
                      <a:pos x="173" y="0"/>
                    </a:cxn>
                    <a:cxn ang="0">
                      <a:pos x="150" y="23"/>
                    </a:cxn>
                    <a:cxn ang="0">
                      <a:pos x="116" y="45"/>
                    </a:cxn>
                    <a:cxn ang="0">
                      <a:pos x="67" y="61"/>
                    </a:cxn>
                    <a:cxn ang="0">
                      <a:pos x="39" y="80"/>
                    </a:cxn>
                    <a:cxn ang="0">
                      <a:pos x="22" y="84"/>
                    </a:cxn>
                    <a:cxn ang="0">
                      <a:pos x="0" y="96"/>
                    </a:cxn>
                    <a:cxn ang="0">
                      <a:pos x="0" y="106"/>
                    </a:cxn>
                    <a:cxn ang="0">
                      <a:pos x="22" y="112"/>
                    </a:cxn>
                    <a:cxn ang="0">
                      <a:pos x="61" y="106"/>
                    </a:cxn>
                    <a:cxn ang="0">
                      <a:pos x="99" y="67"/>
                    </a:cxn>
                    <a:cxn ang="0">
                      <a:pos x="128" y="67"/>
                    </a:cxn>
                    <a:cxn ang="0">
                      <a:pos x="134" y="57"/>
                    </a:cxn>
                    <a:cxn ang="0">
                      <a:pos x="156" y="51"/>
                    </a:cxn>
                    <a:cxn ang="0">
                      <a:pos x="189" y="12"/>
                    </a:cxn>
                    <a:cxn ang="0">
                      <a:pos x="189" y="12"/>
                    </a:cxn>
                  </a:cxnLst>
                  <a:rect l="0" t="0" r="r" b="b"/>
                  <a:pathLst>
                    <a:path w="189" h="112">
                      <a:moveTo>
                        <a:pt x="189" y="12"/>
                      </a:moveTo>
                      <a:lnTo>
                        <a:pt x="177" y="6"/>
                      </a:lnTo>
                      <a:lnTo>
                        <a:pt x="173" y="0"/>
                      </a:lnTo>
                      <a:lnTo>
                        <a:pt x="150" y="23"/>
                      </a:lnTo>
                      <a:lnTo>
                        <a:pt x="116" y="45"/>
                      </a:lnTo>
                      <a:lnTo>
                        <a:pt x="67" y="61"/>
                      </a:lnTo>
                      <a:lnTo>
                        <a:pt x="39" y="80"/>
                      </a:lnTo>
                      <a:lnTo>
                        <a:pt x="22" y="84"/>
                      </a:lnTo>
                      <a:lnTo>
                        <a:pt x="0" y="96"/>
                      </a:lnTo>
                      <a:lnTo>
                        <a:pt x="0" y="106"/>
                      </a:lnTo>
                      <a:lnTo>
                        <a:pt x="22" y="112"/>
                      </a:lnTo>
                      <a:lnTo>
                        <a:pt x="61" y="106"/>
                      </a:lnTo>
                      <a:lnTo>
                        <a:pt x="99" y="67"/>
                      </a:lnTo>
                      <a:lnTo>
                        <a:pt x="128" y="67"/>
                      </a:lnTo>
                      <a:lnTo>
                        <a:pt x="134" y="57"/>
                      </a:lnTo>
                      <a:lnTo>
                        <a:pt x="156" y="51"/>
                      </a:lnTo>
                      <a:lnTo>
                        <a:pt x="189" y="12"/>
                      </a:lnTo>
                      <a:lnTo>
                        <a:pt x="189" y="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39" name="Freeform 303">
                  <a:extLst>
                    <a:ext uri="{FF2B5EF4-FFF2-40B4-BE49-F238E27FC236}">
                      <a16:creationId xmlns:a16="http://schemas.microsoft.com/office/drawing/2014/main" id="{8A53F5EA-2F04-4F6A-ABD3-C5E03BB72580}"/>
                    </a:ext>
                  </a:extLst>
                </p:cNvPr>
                <p:cNvSpPr>
                  <a:spLocks/>
                </p:cNvSpPr>
                <p:nvPr/>
              </p:nvSpPr>
              <p:spPr bwMode="auto">
                <a:xfrm>
                  <a:off x="5476" y="2722"/>
                  <a:ext cx="61" cy="83"/>
                </a:xfrm>
                <a:custGeom>
                  <a:avLst/>
                  <a:gdLst/>
                  <a:ahLst/>
                  <a:cxnLst>
                    <a:cxn ang="0">
                      <a:pos x="4" y="0"/>
                    </a:cxn>
                    <a:cxn ang="0">
                      <a:pos x="0" y="10"/>
                    </a:cxn>
                    <a:cxn ang="0">
                      <a:pos x="4" y="32"/>
                    </a:cxn>
                    <a:cxn ang="0">
                      <a:pos x="49" y="83"/>
                    </a:cxn>
                    <a:cxn ang="0">
                      <a:pos x="61" y="73"/>
                    </a:cxn>
                    <a:cxn ang="0">
                      <a:pos x="43" y="51"/>
                    </a:cxn>
                    <a:cxn ang="0">
                      <a:pos x="20" y="32"/>
                    </a:cxn>
                    <a:cxn ang="0">
                      <a:pos x="16" y="10"/>
                    </a:cxn>
                    <a:cxn ang="0">
                      <a:pos x="4" y="0"/>
                    </a:cxn>
                    <a:cxn ang="0">
                      <a:pos x="4" y="0"/>
                    </a:cxn>
                  </a:cxnLst>
                  <a:rect l="0" t="0" r="r" b="b"/>
                  <a:pathLst>
                    <a:path w="61" h="83">
                      <a:moveTo>
                        <a:pt x="4" y="0"/>
                      </a:moveTo>
                      <a:lnTo>
                        <a:pt x="0" y="10"/>
                      </a:lnTo>
                      <a:lnTo>
                        <a:pt x="4" y="32"/>
                      </a:lnTo>
                      <a:lnTo>
                        <a:pt x="49" y="83"/>
                      </a:lnTo>
                      <a:lnTo>
                        <a:pt x="61" y="73"/>
                      </a:lnTo>
                      <a:lnTo>
                        <a:pt x="43" y="51"/>
                      </a:lnTo>
                      <a:lnTo>
                        <a:pt x="20" y="32"/>
                      </a:lnTo>
                      <a:lnTo>
                        <a:pt x="16" y="10"/>
                      </a:lnTo>
                      <a:lnTo>
                        <a:pt x="4" y="0"/>
                      </a:lnTo>
                      <a:lnTo>
                        <a:pt x="4"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0" name="Freeform 304">
                  <a:extLst>
                    <a:ext uri="{FF2B5EF4-FFF2-40B4-BE49-F238E27FC236}">
                      <a16:creationId xmlns:a16="http://schemas.microsoft.com/office/drawing/2014/main" id="{C4EA71D2-D9F6-468D-8CC5-81446DE873C9}"/>
                    </a:ext>
                  </a:extLst>
                </p:cNvPr>
                <p:cNvSpPr>
                  <a:spLocks/>
                </p:cNvSpPr>
                <p:nvPr/>
              </p:nvSpPr>
              <p:spPr bwMode="auto">
                <a:xfrm>
                  <a:off x="4670" y="1540"/>
                  <a:ext cx="77" cy="110"/>
                </a:xfrm>
                <a:custGeom>
                  <a:avLst/>
                  <a:gdLst/>
                  <a:ahLst/>
                  <a:cxnLst>
                    <a:cxn ang="0">
                      <a:pos x="71" y="22"/>
                    </a:cxn>
                    <a:cxn ang="0">
                      <a:pos x="65" y="16"/>
                    </a:cxn>
                    <a:cxn ang="0">
                      <a:pos x="77" y="10"/>
                    </a:cxn>
                    <a:cxn ang="0">
                      <a:pos x="71" y="0"/>
                    </a:cxn>
                    <a:cxn ang="0">
                      <a:pos x="55" y="10"/>
                    </a:cxn>
                    <a:cxn ang="0">
                      <a:pos x="43" y="26"/>
                    </a:cxn>
                    <a:cxn ang="0">
                      <a:pos x="20" y="39"/>
                    </a:cxn>
                    <a:cxn ang="0">
                      <a:pos x="0" y="61"/>
                    </a:cxn>
                    <a:cxn ang="0">
                      <a:pos x="16" y="83"/>
                    </a:cxn>
                    <a:cxn ang="0">
                      <a:pos x="10" y="93"/>
                    </a:cxn>
                    <a:cxn ang="0">
                      <a:pos x="49" y="110"/>
                    </a:cxn>
                    <a:cxn ang="0">
                      <a:pos x="61" y="100"/>
                    </a:cxn>
                    <a:cxn ang="0">
                      <a:pos x="77" y="93"/>
                    </a:cxn>
                    <a:cxn ang="0">
                      <a:pos x="65" y="77"/>
                    </a:cxn>
                    <a:cxn ang="0">
                      <a:pos x="49" y="71"/>
                    </a:cxn>
                    <a:cxn ang="0">
                      <a:pos x="49" y="61"/>
                    </a:cxn>
                    <a:cxn ang="0">
                      <a:pos x="65" y="55"/>
                    </a:cxn>
                    <a:cxn ang="0">
                      <a:pos x="65" y="43"/>
                    </a:cxn>
                    <a:cxn ang="0">
                      <a:pos x="61" y="39"/>
                    </a:cxn>
                    <a:cxn ang="0">
                      <a:pos x="61" y="26"/>
                    </a:cxn>
                    <a:cxn ang="0">
                      <a:pos x="71" y="22"/>
                    </a:cxn>
                    <a:cxn ang="0">
                      <a:pos x="71" y="22"/>
                    </a:cxn>
                  </a:cxnLst>
                  <a:rect l="0" t="0" r="r" b="b"/>
                  <a:pathLst>
                    <a:path w="77" h="110">
                      <a:moveTo>
                        <a:pt x="71" y="22"/>
                      </a:moveTo>
                      <a:lnTo>
                        <a:pt x="65" y="16"/>
                      </a:lnTo>
                      <a:lnTo>
                        <a:pt x="77" y="10"/>
                      </a:lnTo>
                      <a:lnTo>
                        <a:pt x="71" y="0"/>
                      </a:lnTo>
                      <a:lnTo>
                        <a:pt x="55" y="10"/>
                      </a:lnTo>
                      <a:lnTo>
                        <a:pt x="43" y="26"/>
                      </a:lnTo>
                      <a:lnTo>
                        <a:pt x="20" y="39"/>
                      </a:lnTo>
                      <a:lnTo>
                        <a:pt x="0" y="61"/>
                      </a:lnTo>
                      <a:lnTo>
                        <a:pt x="16" y="83"/>
                      </a:lnTo>
                      <a:lnTo>
                        <a:pt x="10" y="93"/>
                      </a:lnTo>
                      <a:lnTo>
                        <a:pt x="49" y="110"/>
                      </a:lnTo>
                      <a:lnTo>
                        <a:pt x="61" y="100"/>
                      </a:lnTo>
                      <a:lnTo>
                        <a:pt x="77" y="93"/>
                      </a:lnTo>
                      <a:lnTo>
                        <a:pt x="65" y="77"/>
                      </a:lnTo>
                      <a:lnTo>
                        <a:pt x="49" y="71"/>
                      </a:lnTo>
                      <a:lnTo>
                        <a:pt x="49" y="61"/>
                      </a:lnTo>
                      <a:lnTo>
                        <a:pt x="65" y="55"/>
                      </a:lnTo>
                      <a:lnTo>
                        <a:pt x="65" y="43"/>
                      </a:lnTo>
                      <a:lnTo>
                        <a:pt x="61" y="39"/>
                      </a:lnTo>
                      <a:lnTo>
                        <a:pt x="61" y="26"/>
                      </a:lnTo>
                      <a:lnTo>
                        <a:pt x="71" y="22"/>
                      </a:lnTo>
                      <a:lnTo>
                        <a:pt x="71"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1" name="Freeform 305">
                  <a:extLst>
                    <a:ext uri="{FF2B5EF4-FFF2-40B4-BE49-F238E27FC236}">
                      <a16:creationId xmlns:a16="http://schemas.microsoft.com/office/drawing/2014/main" id="{0A9E133F-E395-4CAC-90FD-42C1124A89B0}"/>
                    </a:ext>
                  </a:extLst>
                </p:cNvPr>
                <p:cNvSpPr>
                  <a:spLocks/>
                </p:cNvSpPr>
                <p:nvPr/>
              </p:nvSpPr>
              <p:spPr bwMode="auto">
                <a:xfrm>
                  <a:off x="4719" y="1633"/>
                  <a:ext cx="61" cy="80"/>
                </a:xfrm>
                <a:custGeom>
                  <a:avLst/>
                  <a:gdLst/>
                  <a:ahLst/>
                  <a:cxnLst>
                    <a:cxn ang="0">
                      <a:pos x="12" y="7"/>
                    </a:cxn>
                    <a:cxn ang="0">
                      <a:pos x="0" y="17"/>
                    </a:cxn>
                    <a:cxn ang="0">
                      <a:pos x="0" y="29"/>
                    </a:cxn>
                    <a:cxn ang="0">
                      <a:pos x="22" y="45"/>
                    </a:cxn>
                    <a:cxn ang="0">
                      <a:pos x="22" y="74"/>
                    </a:cxn>
                    <a:cxn ang="0">
                      <a:pos x="34" y="80"/>
                    </a:cxn>
                    <a:cxn ang="0">
                      <a:pos x="38" y="74"/>
                    </a:cxn>
                    <a:cxn ang="0">
                      <a:pos x="55" y="74"/>
                    </a:cxn>
                    <a:cxn ang="0">
                      <a:pos x="61" y="63"/>
                    </a:cxn>
                    <a:cxn ang="0">
                      <a:pos x="55" y="23"/>
                    </a:cxn>
                    <a:cxn ang="0">
                      <a:pos x="44" y="17"/>
                    </a:cxn>
                    <a:cxn ang="0">
                      <a:pos x="28" y="0"/>
                    </a:cxn>
                    <a:cxn ang="0">
                      <a:pos x="12" y="7"/>
                    </a:cxn>
                    <a:cxn ang="0">
                      <a:pos x="12" y="7"/>
                    </a:cxn>
                  </a:cxnLst>
                  <a:rect l="0" t="0" r="r" b="b"/>
                  <a:pathLst>
                    <a:path w="61" h="80">
                      <a:moveTo>
                        <a:pt x="12" y="7"/>
                      </a:moveTo>
                      <a:lnTo>
                        <a:pt x="0" y="17"/>
                      </a:lnTo>
                      <a:lnTo>
                        <a:pt x="0" y="29"/>
                      </a:lnTo>
                      <a:lnTo>
                        <a:pt x="22" y="45"/>
                      </a:lnTo>
                      <a:lnTo>
                        <a:pt x="22" y="74"/>
                      </a:lnTo>
                      <a:lnTo>
                        <a:pt x="34" y="80"/>
                      </a:lnTo>
                      <a:lnTo>
                        <a:pt x="38" y="74"/>
                      </a:lnTo>
                      <a:lnTo>
                        <a:pt x="55" y="74"/>
                      </a:lnTo>
                      <a:lnTo>
                        <a:pt x="61" y="63"/>
                      </a:lnTo>
                      <a:lnTo>
                        <a:pt x="55" y="23"/>
                      </a:lnTo>
                      <a:lnTo>
                        <a:pt x="44" y="17"/>
                      </a:lnTo>
                      <a:lnTo>
                        <a:pt x="28" y="0"/>
                      </a:lnTo>
                      <a:lnTo>
                        <a:pt x="12" y="7"/>
                      </a:lnTo>
                      <a:lnTo>
                        <a:pt x="12" y="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2" name="Freeform 306">
                  <a:extLst>
                    <a:ext uri="{FF2B5EF4-FFF2-40B4-BE49-F238E27FC236}">
                      <a16:creationId xmlns:a16="http://schemas.microsoft.com/office/drawing/2014/main" id="{58DAB9BD-E1EA-45DF-B7D8-07E2C2F50141}"/>
                    </a:ext>
                  </a:extLst>
                </p:cNvPr>
                <p:cNvSpPr>
                  <a:spLocks/>
                </p:cNvSpPr>
                <p:nvPr/>
              </p:nvSpPr>
              <p:spPr bwMode="auto">
                <a:xfrm>
                  <a:off x="4757" y="1723"/>
                  <a:ext cx="12" cy="12"/>
                </a:xfrm>
                <a:custGeom>
                  <a:avLst/>
                  <a:gdLst/>
                  <a:ahLst/>
                  <a:cxnLst>
                    <a:cxn ang="0">
                      <a:pos x="0" y="0"/>
                    </a:cxn>
                    <a:cxn ang="0">
                      <a:pos x="0" y="12"/>
                    </a:cxn>
                    <a:cxn ang="0">
                      <a:pos x="12" y="6"/>
                    </a:cxn>
                    <a:cxn ang="0">
                      <a:pos x="0" y="0"/>
                    </a:cxn>
                    <a:cxn ang="0">
                      <a:pos x="0" y="0"/>
                    </a:cxn>
                  </a:cxnLst>
                  <a:rect l="0" t="0" r="r" b="b"/>
                  <a:pathLst>
                    <a:path w="12" h="12">
                      <a:moveTo>
                        <a:pt x="0" y="0"/>
                      </a:moveTo>
                      <a:lnTo>
                        <a:pt x="0" y="12"/>
                      </a:lnTo>
                      <a:lnTo>
                        <a:pt x="12" y="6"/>
                      </a:lnTo>
                      <a:lnTo>
                        <a:pt x="0" y="0"/>
                      </a:lnTo>
                      <a:lnTo>
                        <a:pt x="0"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143" name="Freeform 313">
                  <a:extLst>
                    <a:ext uri="{FF2B5EF4-FFF2-40B4-BE49-F238E27FC236}">
                      <a16:creationId xmlns:a16="http://schemas.microsoft.com/office/drawing/2014/main" id="{4FDD049E-2081-40FC-BEAF-8AE71CD1494C}"/>
                    </a:ext>
                  </a:extLst>
                </p:cNvPr>
                <p:cNvSpPr>
                  <a:spLocks/>
                </p:cNvSpPr>
                <p:nvPr/>
              </p:nvSpPr>
              <p:spPr bwMode="auto">
                <a:xfrm>
                  <a:off x="4660" y="1952"/>
                  <a:ext cx="51" cy="73"/>
                </a:xfrm>
                <a:custGeom>
                  <a:avLst/>
                  <a:gdLst/>
                  <a:ahLst/>
                  <a:cxnLst>
                    <a:cxn ang="0">
                      <a:pos x="12" y="0"/>
                    </a:cxn>
                    <a:cxn ang="0">
                      <a:pos x="0" y="33"/>
                    </a:cxn>
                    <a:cxn ang="0">
                      <a:pos x="12" y="67"/>
                    </a:cxn>
                    <a:cxn ang="0">
                      <a:pos x="28" y="73"/>
                    </a:cxn>
                    <a:cxn ang="0">
                      <a:pos x="51" y="55"/>
                    </a:cxn>
                    <a:cxn ang="0">
                      <a:pos x="38" y="17"/>
                    </a:cxn>
                    <a:cxn ang="0">
                      <a:pos x="12" y="0"/>
                    </a:cxn>
                    <a:cxn ang="0">
                      <a:pos x="12" y="0"/>
                    </a:cxn>
                  </a:cxnLst>
                  <a:rect l="0" t="0" r="r" b="b"/>
                  <a:pathLst>
                    <a:path w="51" h="73">
                      <a:moveTo>
                        <a:pt x="12" y="0"/>
                      </a:moveTo>
                      <a:lnTo>
                        <a:pt x="0" y="33"/>
                      </a:lnTo>
                      <a:lnTo>
                        <a:pt x="12" y="67"/>
                      </a:lnTo>
                      <a:lnTo>
                        <a:pt x="28" y="73"/>
                      </a:lnTo>
                      <a:lnTo>
                        <a:pt x="51" y="55"/>
                      </a:lnTo>
                      <a:lnTo>
                        <a:pt x="38" y="17"/>
                      </a:lnTo>
                      <a:lnTo>
                        <a:pt x="12" y="0"/>
                      </a:lnTo>
                      <a:lnTo>
                        <a:pt x="12"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grpSp>
          <p:grpSp>
            <p:nvGrpSpPr>
              <p:cNvPr id="17" name="Group 381">
                <a:extLst>
                  <a:ext uri="{FF2B5EF4-FFF2-40B4-BE49-F238E27FC236}">
                    <a16:creationId xmlns:a16="http://schemas.microsoft.com/office/drawing/2014/main" id="{7A62C3C2-D732-416E-979E-CBCDE8E3F0B2}"/>
                  </a:ext>
                </a:extLst>
              </p:cNvPr>
              <p:cNvGrpSpPr/>
              <p:nvPr/>
            </p:nvGrpSpPr>
            <p:grpSpPr>
              <a:xfrm>
                <a:off x="2990575" y="2100893"/>
                <a:ext cx="1888540" cy="1784916"/>
                <a:chOff x="4068393" y="2556356"/>
                <a:chExt cx="2638298" cy="2493535"/>
              </a:xfrm>
              <a:grpFill/>
            </p:grpSpPr>
            <p:sp>
              <p:nvSpPr>
                <p:cNvPr id="18" name="Freeform 6">
                  <a:extLst>
                    <a:ext uri="{FF2B5EF4-FFF2-40B4-BE49-F238E27FC236}">
                      <a16:creationId xmlns:a16="http://schemas.microsoft.com/office/drawing/2014/main" id="{4CB3FD92-3FC6-451D-B3DE-D21E10A19FBC}"/>
                    </a:ext>
                  </a:extLst>
                </p:cNvPr>
                <p:cNvSpPr>
                  <a:spLocks/>
                </p:cNvSpPr>
                <p:nvPr/>
              </p:nvSpPr>
              <p:spPr bwMode="auto">
                <a:xfrm>
                  <a:off x="4068393" y="3272930"/>
                  <a:ext cx="28953" cy="18095"/>
                </a:xfrm>
                <a:custGeom>
                  <a:avLst/>
                  <a:gdLst>
                    <a:gd name="T0" fmla="*/ 25400 w 16"/>
                    <a:gd name="T1" fmla="*/ 6350 h 10"/>
                    <a:gd name="T2" fmla="*/ 22225 w 16"/>
                    <a:gd name="T3" fmla="*/ 0 h 10"/>
                    <a:gd name="T4" fmla="*/ 0 w 16"/>
                    <a:gd name="T5" fmla="*/ 3175 h 10"/>
                    <a:gd name="T6" fmla="*/ 6350 w 16"/>
                    <a:gd name="T7" fmla="*/ 15875 h 10"/>
                    <a:gd name="T8" fmla="*/ 25400 w 16"/>
                    <a:gd name="T9" fmla="*/ 6350 h 10"/>
                    <a:gd name="T10" fmla="*/ 25400 w 16"/>
                    <a:gd name="T11" fmla="*/ 6350 h 10"/>
                    <a:gd name="T12" fmla="*/ 0 60000 65536"/>
                    <a:gd name="T13" fmla="*/ 0 60000 65536"/>
                    <a:gd name="T14" fmla="*/ 0 60000 65536"/>
                    <a:gd name="T15" fmla="*/ 0 60000 65536"/>
                    <a:gd name="T16" fmla="*/ 0 60000 65536"/>
                    <a:gd name="T17" fmla="*/ 0 60000 65536"/>
                    <a:gd name="T18" fmla="*/ 0 w 16"/>
                    <a:gd name="T19" fmla="*/ 0 h 10"/>
                    <a:gd name="T20" fmla="*/ 16 w 16"/>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6" h="10">
                      <a:moveTo>
                        <a:pt x="16" y="4"/>
                      </a:moveTo>
                      <a:lnTo>
                        <a:pt x="14" y="0"/>
                      </a:lnTo>
                      <a:lnTo>
                        <a:pt x="0" y="2"/>
                      </a:lnTo>
                      <a:lnTo>
                        <a:pt x="4" y="10"/>
                      </a:lnTo>
                      <a:lnTo>
                        <a:pt x="16" y="4"/>
                      </a:lnTo>
                      <a:close/>
                    </a:path>
                  </a:pathLst>
                </a:custGeom>
                <a:grpFill/>
                <a:ln w="12700">
                  <a:solidFill>
                    <a:srgbClr val="FFFFFF"/>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19" name="Freeform 10">
                  <a:extLst>
                    <a:ext uri="{FF2B5EF4-FFF2-40B4-BE49-F238E27FC236}">
                      <a16:creationId xmlns:a16="http://schemas.microsoft.com/office/drawing/2014/main" id="{25937C1A-60C5-41F0-BFD5-BEC020A6A172}"/>
                    </a:ext>
                  </a:extLst>
                </p:cNvPr>
                <p:cNvSpPr>
                  <a:spLocks/>
                </p:cNvSpPr>
                <p:nvPr/>
              </p:nvSpPr>
              <p:spPr bwMode="auto">
                <a:xfrm>
                  <a:off x="4104584" y="3291026"/>
                  <a:ext cx="34382" cy="10857"/>
                </a:xfrm>
                <a:custGeom>
                  <a:avLst/>
                  <a:gdLst>
                    <a:gd name="T0" fmla="*/ 3175 w 19"/>
                    <a:gd name="T1" fmla="*/ 9525 h 6"/>
                    <a:gd name="T2" fmla="*/ 30163 w 19"/>
                    <a:gd name="T3" fmla="*/ 3175 h 6"/>
                    <a:gd name="T4" fmla="*/ 0 w 19"/>
                    <a:gd name="T5" fmla="*/ 0 h 6"/>
                    <a:gd name="T6" fmla="*/ 3175 w 19"/>
                    <a:gd name="T7" fmla="*/ 9525 h 6"/>
                    <a:gd name="T8" fmla="*/ 3175 w 19"/>
                    <a:gd name="T9" fmla="*/ 9525 h 6"/>
                    <a:gd name="T10" fmla="*/ 0 60000 65536"/>
                    <a:gd name="T11" fmla="*/ 0 60000 65536"/>
                    <a:gd name="T12" fmla="*/ 0 60000 65536"/>
                    <a:gd name="T13" fmla="*/ 0 60000 65536"/>
                    <a:gd name="T14" fmla="*/ 0 60000 65536"/>
                    <a:gd name="T15" fmla="*/ 0 w 19"/>
                    <a:gd name="T16" fmla="*/ 0 h 6"/>
                    <a:gd name="T17" fmla="*/ 19 w 19"/>
                    <a:gd name="T18" fmla="*/ 6 h 6"/>
                  </a:gdLst>
                  <a:ahLst/>
                  <a:cxnLst>
                    <a:cxn ang="T10">
                      <a:pos x="T0" y="T1"/>
                    </a:cxn>
                    <a:cxn ang="T11">
                      <a:pos x="T2" y="T3"/>
                    </a:cxn>
                    <a:cxn ang="T12">
                      <a:pos x="T4" y="T5"/>
                    </a:cxn>
                    <a:cxn ang="T13">
                      <a:pos x="T6" y="T7"/>
                    </a:cxn>
                    <a:cxn ang="T14">
                      <a:pos x="T8" y="T9"/>
                    </a:cxn>
                  </a:cxnLst>
                  <a:rect l="T15" t="T16" r="T17" b="T18"/>
                  <a:pathLst>
                    <a:path w="19" h="6">
                      <a:moveTo>
                        <a:pt x="2" y="6"/>
                      </a:moveTo>
                      <a:lnTo>
                        <a:pt x="19" y="2"/>
                      </a:lnTo>
                      <a:lnTo>
                        <a:pt x="0" y="0"/>
                      </a:lnTo>
                      <a:lnTo>
                        <a:pt x="2" y="6"/>
                      </a:lnTo>
                      <a:close/>
                    </a:path>
                  </a:pathLst>
                </a:custGeom>
                <a:grpFill/>
                <a:ln w="12700">
                  <a:solidFill>
                    <a:srgbClr val="FFFFFF"/>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0" name="Freeform 8">
                  <a:extLst>
                    <a:ext uri="{FF2B5EF4-FFF2-40B4-BE49-F238E27FC236}">
                      <a16:creationId xmlns:a16="http://schemas.microsoft.com/office/drawing/2014/main" id="{7036D472-920E-42F2-8D67-FA442D853326}"/>
                    </a:ext>
                  </a:extLst>
                </p:cNvPr>
                <p:cNvSpPr>
                  <a:spLocks/>
                </p:cNvSpPr>
                <p:nvPr/>
              </p:nvSpPr>
              <p:spPr bwMode="auto">
                <a:xfrm>
                  <a:off x="4100965" y="3348931"/>
                  <a:ext cx="19905" cy="18095"/>
                </a:xfrm>
                <a:custGeom>
                  <a:avLst/>
                  <a:gdLst>
                    <a:gd name="T0" fmla="*/ 17463 w 11"/>
                    <a:gd name="T1" fmla="*/ 12700 h 10"/>
                    <a:gd name="T2" fmla="*/ 17463 w 11"/>
                    <a:gd name="T3" fmla="*/ 0 h 10"/>
                    <a:gd name="T4" fmla="*/ 6350 w 11"/>
                    <a:gd name="T5" fmla="*/ 3175 h 10"/>
                    <a:gd name="T6" fmla="*/ 0 w 11"/>
                    <a:gd name="T7" fmla="*/ 15875 h 10"/>
                    <a:gd name="T8" fmla="*/ 17463 w 11"/>
                    <a:gd name="T9" fmla="*/ 12700 h 10"/>
                    <a:gd name="T10" fmla="*/ 17463 w 11"/>
                    <a:gd name="T11" fmla="*/ 1270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8"/>
                      </a:moveTo>
                      <a:lnTo>
                        <a:pt x="11" y="0"/>
                      </a:lnTo>
                      <a:lnTo>
                        <a:pt x="4" y="2"/>
                      </a:lnTo>
                      <a:lnTo>
                        <a:pt x="0" y="10"/>
                      </a:lnTo>
                      <a:lnTo>
                        <a:pt x="11" y="8"/>
                      </a:lnTo>
                      <a:close/>
                    </a:path>
                  </a:pathLst>
                </a:custGeom>
                <a:grpFill/>
                <a:ln w="12700">
                  <a:solidFill>
                    <a:srgbClr val="FFFFFF"/>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1" name="Freeform 9">
                  <a:extLst>
                    <a:ext uri="{FF2B5EF4-FFF2-40B4-BE49-F238E27FC236}">
                      <a16:creationId xmlns:a16="http://schemas.microsoft.com/office/drawing/2014/main" id="{6083DB16-2D1B-4291-B552-CD7F10CE6CAA}"/>
                    </a:ext>
                  </a:extLst>
                </p:cNvPr>
                <p:cNvSpPr>
                  <a:spLocks/>
                </p:cNvSpPr>
                <p:nvPr/>
              </p:nvSpPr>
              <p:spPr bwMode="auto">
                <a:xfrm>
                  <a:off x="4131727" y="3334454"/>
                  <a:ext cx="28953" cy="28953"/>
                </a:xfrm>
                <a:custGeom>
                  <a:avLst/>
                  <a:gdLst>
                    <a:gd name="T0" fmla="*/ 0 w 16"/>
                    <a:gd name="T1" fmla="*/ 22225 h 16"/>
                    <a:gd name="T2" fmla="*/ 9525 w 16"/>
                    <a:gd name="T3" fmla="*/ 25400 h 16"/>
                    <a:gd name="T4" fmla="*/ 22225 w 16"/>
                    <a:gd name="T5" fmla="*/ 19050 h 16"/>
                    <a:gd name="T6" fmla="*/ 25400 w 16"/>
                    <a:gd name="T7" fmla="*/ 12700 h 16"/>
                    <a:gd name="T8" fmla="*/ 0 w 16"/>
                    <a:gd name="T9" fmla="*/ 0 h 16"/>
                    <a:gd name="T10" fmla="*/ 0 w 16"/>
                    <a:gd name="T11" fmla="*/ 22225 h 16"/>
                    <a:gd name="T12" fmla="*/ 0 w 16"/>
                    <a:gd name="T13" fmla="*/ 22225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0" y="14"/>
                      </a:moveTo>
                      <a:lnTo>
                        <a:pt x="6" y="16"/>
                      </a:lnTo>
                      <a:lnTo>
                        <a:pt x="14" y="12"/>
                      </a:lnTo>
                      <a:lnTo>
                        <a:pt x="16" y="8"/>
                      </a:lnTo>
                      <a:lnTo>
                        <a:pt x="0" y="0"/>
                      </a:lnTo>
                      <a:lnTo>
                        <a:pt x="0" y="1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2" name="Freeform 3">
                  <a:extLst>
                    <a:ext uri="{FF2B5EF4-FFF2-40B4-BE49-F238E27FC236}">
                      <a16:creationId xmlns:a16="http://schemas.microsoft.com/office/drawing/2014/main" id="{6EB8E7AE-0F72-44E8-8D31-A7778E8B8DE9}"/>
                    </a:ext>
                  </a:extLst>
                </p:cNvPr>
                <p:cNvSpPr>
                  <a:spLocks/>
                </p:cNvSpPr>
                <p:nvPr/>
              </p:nvSpPr>
              <p:spPr bwMode="auto">
                <a:xfrm>
                  <a:off x="6053450" y="3220453"/>
                  <a:ext cx="256953" cy="267811"/>
                </a:xfrm>
                <a:custGeom>
                  <a:avLst/>
                  <a:gdLst>
                    <a:gd name="T0" fmla="*/ 115887 w 142"/>
                    <a:gd name="T1" fmla="*/ 0 h 148"/>
                    <a:gd name="T2" fmla="*/ 15875 w 142"/>
                    <a:gd name="T3" fmla="*/ 34925 h 148"/>
                    <a:gd name="T4" fmla="*/ 0 w 142"/>
                    <a:gd name="T5" fmla="*/ 138112 h 148"/>
                    <a:gd name="T6" fmla="*/ 106363 w 142"/>
                    <a:gd name="T7" fmla="*/ 144462 h 148"/>
                    <a:gd name="T8" fmla="*/ 176212 w 142"/>
                    <a:gd name="T9" fmla="*/ 187325 h 148"/>
                    <a:gd name="T10" fmla="*/ 160337 w 142"/>
                    <a:gd name="T11" fmla="*/ 219075 h 148"/>
                    <a:gd name="T12" fmla="*/ 225425 w 142"/>
                    <a:gd name="T13" fmla="*/ 234950 h 148"/>
                    <a:gd name="T14" fmla="*/ 134937 w 142"/>
                    <a:gd name="T15" fmla="*/ 87312 h 148"/>
                    <a:gd name="T16" fmla="*/ 115887 w 142"/>
                    <a:gd name="T17" fmla="*/ 0 h 148"/>
                    <a:gd name="T18" fmla="*/ 115887 w 142"/>
                    <a:gd name="T19" fmla="*/ 0 h 1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148"/>
                    <a:gd name="T32" fmla="*/ 142 w 142"/>
                    <a:gd name="T33" fmla="*/ 148 h 1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148">
                      <a:moveTo>
                        <a:pt x="73" y="0"/>
                      </a:moveTo>
                      <a:lnTo>
                        <a:pt x="10" y="22"/>
                      </a:lnTo>
                      <a:lnTo>
                        <a:pt x="0" y="87"/>
                      </a:lnTo>
                      <a:lnTo>
                        <a:pt x="67" y="91"/>
                      </a:lnTo>
                      <a:lnTo>
                        <a:pt x="111" y="118"/>
                      </a:lnTo>
                      <a:lnTo>
                        <a:pt x="101" y="138"/>
                      </a:lnTo>
                      <a:lnTo>
                        <a:pt x="142" y="148"/>
                      </a:lnTo>
                      <a:lnTo>
                        <a:pt x="85" y="55"/>
                      </a:lnTo>
                      <a:lnTo>
                        <a:pt x="7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23" name="Freeform 4">
                  <a:extLst>
                    <a:ext uri="{FF2B5EF4-FFF2-40B4-BE49-F238E27FC236}">
                      <a16:creationId xmlns:a16="http://schemas.microsoft.com/office/drawing/2014/main" id="{E757CD50-D3EB-4347-9175-CB2077A258E5}"/>
                    </a:ext>
                  </a:extLst>
                </p:cNvPr>
                <p:cNvSpPr>
                  <a:spLocks/>
                </p:cNvSpPr>
                <p:nvPr/>
              </p:nvSpPr>
              <p:spPr bwMode="auto">
                <a:xfrm>
                  <a:off x="6666881" y="4568555"/>
                  <a:ext cx="39810" cy="32572"/>
                </a:xfrm>
                <a:custGeom>
                  <a:avLst/>
                  <a:gdLst>
                    <a:gd name="T0" fmla="*/ 22225 w 22"/>
                    <a:gd name="T1" fmla="*/ 22225 h 18"/>
                    <a:gd name="T2" fmla="*/ 34925 w 22"/>
                    <a:gd name="T3" fmla="*/ 9525 h 18"/>
                    <a:gd name="T4" fmla="*/ 9525 w 22"/>
                    <a:gd name="T5" fmla="*/ 0 h 18"/>
                    <a:gd name="T6" fmla="*/ 0 w 22"/>
                    <a:gd name="T7" fmla="*/ 28575 h 18"/>
                    <a:gd name="T8" fmla="*/ 22225 w 22"/>
                    <a:gd name="T9" fmla="*/ 22225 h 18"/>
                    <a:gd name="T10" fmla="*/ 22225 w 22"/>
                    <a:gd name="T11" fmla="*/ 22225 h 18"/>
                    <a:gd name="T12" fmla="*/ 0 60000 65536"/>
                    <a:gd name="T13" fmla="*/ 0 60000 65536"/>
                    <a:gd name="T14" fmla="*/ 0 60000 65536"/>
                    <a:gd name="T15" fmla="*/ 0 60000 65536"/>
                    <a:gd name="T16" fmla="*/ 0 60000 65536"/>
                    <a:gd name="T17" fmla="*/ 0 60000 65536"/>
                    <a:gd name="T18" fmla="*/ 0 w 22"/>
                    <a:gd name="T19" fmla="*/ 0 h 18"/>
                    <a:gd name="T20" fmla="*/ 22 w 2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2" h="18">
                      <a:moveTo>
                        <a:pt x="14" y="14"/>
                      </a:moveTo>
                      <a:lnTo>
                        <a:pt x="22" y="6"/>
                      </a:lnTo>
                      <a:lnTo>
                        <a:pt x="6" y="0"/>
                      </a:lnTo>
                      <a:lnTo>
                        <a:pt x="0" y="18"/>
                      </a:lnTo>
                      <a:lnTo>
                        <a:pt x="14" y="1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24" name="Freeform 17">
                  <a:extLst>
                    <a:ext uri="{FF2B5EF4-FFF2-40B4-BE49-F238E27FC236}">
                      <a16:creationId xmlns:a16="http://schemas.microsoft.com/office/drawing/2014/main" id="{F06AA7A0-316E-465D-BBE1-31C3F9932CA4}"/>
                    </a:ext>
                  </a:extLst>
                </p:cNvPr>
                <p:cNvSpPr>
                  <a:spLocks/>
                </p:cNvSpPr>
                <p:nvPr/>
              </p:nvSpPr>
              <p:spPr bwMode="auto">
                <a:xfrm>
                  <a:off x="6288690" y="4253697"/>
                  <a:ext cx="249715" cy="475906"/>
                </a:xfrm>
                <a:custGeom>
                  <a:avLst/>
                  <a:gdLst>
                    <a:gd name="T0" fmla="*/ 182562 w 138"/>
                    <a:gd name="T1" fmla="*/ 0 h 263"/>
                    <a:gd name="T2" fmla="*/ 147637 w 138"/>
                    <a:gd name="T3" fmla="*/ 88900 h 263"/>
                    <a:gd name="T4" fmla="*/ 112712 w 138"/>
                    <a:gd name="T5" fmla="*/ 88900 h 263"/>
                    <a:gd name="T6" fmla="*/ 112712 w 138"/>
                    <a:gd name="T7" fmla="*/ 106362 h 263"/>
                    <a:gd name="T8" fmla="*/ 44450 w 138"/>
                    <a:gd name="T9" fmla="*/ 134937 h 263"/>
                    <a:gd name="T10" fmla="*/ 25400 w 138"/>
                    <a:gd name="T11" fmla="*/ 182562 h 263"/>
                    <a:gd name="T12" fmla="*/ 41275 w 138"/>
                    <a:gd name="T13" fmla="*/ 231775 h 263"/>
                    <a:gd name="T14" fmla="*/ 0 w 138"/>
                    <a:gd name="T15" fmla="*/ 298450 h 263"/>
                    <a:gd name="T16" fmla="*/ 0 w 138"/>
                    <a:gd name="T17" fmla="*/ 319087 h 263"/>
                    <a:gd name="T18" fmla="*/ 0 w 138"/>
                    <a:gd name="T19" fmla="*/ 322262 h 263"/>
                    <a:gd name="T20" fmla="*/ 0 w 138"/>
                    <a:gd name="T21" fmla="*/ 325437 h 263"/>
                    <a:gd name="T22" fmla="*/ 0 w 138"/>
                    <a:gd name="T23" fmla="*/ 325437 h 263"/>
                    <a:gd name="T24" fmla="*/ 3175 w 138"/>
                    <a:gd name="T25" fmla="*/ 334962 h 263"/>
                    <a:gd name="T26" fmla="*/ 3175 w 138"/>
                    <a:gd name="T27" fmla="*/ 350837 h 263"/>
                    <a:gd name="T28" fmla="*/ 3175 w 138"/>
                    <a:gd name="T29" fmla="*/ 363537 h 263"/>
                    <a:gd name="T30" fmla="*/ 3175 w 138"/>
                    <a:gd name="T31" fmla="*/ 373062 h 263"/>
                    <a:gd name="T32" fmla="*/ 6350 w 138"/>
                    <a:gd name="T33" fmla="*/ 382587 h 263"/>
                    <a:gd name="T34" fmla="*/ 6350 w 138"/>
                    <a:gd name="T35" fmla="*/ 385762 h 263"/>
                    <a:gd name="T36" fmla="*/ 6350 w 138"/>
                    <a:gd name="T37" fmla="*/ 388937 h 263"/>
                    <a:gd name="T38" fmla="*/ 6350 w 138"/>
                    <a:gd name="T39" fmla="*/ 388937 h 263"/>
                    <a:gd name="T40" fmla="*/ 6350 w 138"/>
                    <a:gd name="T41" fmla="*/ 392112 h 263"/>
                    <a:gd name="T42" fmla="*/ 9525 w 138"/>
                    <a:gd name="T43" fmla="*/ 395287 h 263"/>
                    <a:gd name="T44" fmla="*/ 9525 w 138"/>
                    <a:gd name="T45" fmla="*/ 398462 h 263"/>
                    <a:gd name="T46" fmla="*/ 15875 w 138"/>
                    <a:gd name="T47" fmla="*/ 401637 h 263"/>
                    <a:gd name="T48" fmla="*/ 19050 w 138"/>
                    <a:gd name="T49" fmla="*/ 404812 h 263"/>
                    <a:gd name="T50" fmla="*/ 25400 w 138"/>
                    <a:gd name="T51" fmla="*/ 407987 h 263"/>
                    <a:gd name="T52" fmla="*/ 44450 w 138"/>
                    <a:gd name="T53" fmla="*/ 417512 h 263"/>
                    <a:gd name="T54" fmla="*/ 93662 w 138"/>
                    <a:gd name="T55" fmla="*/ 398462 h 263"/>
                    <a:gd name="T56" fmla="*/ 112712 w 138"/>
                    <a:gd name="T57" fmla="*/ 331787 h 263"/>
                    <a:gd name="T58" fmla="*/ 153987 w 138"/>
                    <a:gd name="T59" fmla="*/ 266700 h 263"/>
                    <a:gd name="T60" fmla="*/ 153987 w 138"/>
                    <a:gd name="T61" fmla="*/ 247650 h 263"/>
                    <a:gd name="T62" fmla="*/ 219075 w 138"/>
                    <a:gd name="T63" fmla="*/ 92075 h 263"/>
                    <a:gd name="T64" fmla="*/ 209550 w 138"/>
                    <a:gd name="T65" fmla="*/ 63500 h 263"/>
                    <a:gd name="T66" fmla="*/ 219075 w 138"/>
                    <a:gd name="T67" fmla="*/ 41275 h 263"/>
                    <a:gd name="T68" fmla="*/ 182562 w 138"/>
                    <a:gd name="T69" fmla="*/ 0 h 263"/>
                    <a:gd name="T70" fmla="*/ 182562 w 138"/>
                    <a:gd name="T71" fmla="*/ 0 h 2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8"/>
                    <a:gd name="T109" fmla="*/ 0 h 263"/>
                    <a:gd name="T110" fmla="*/ 138 w 138"/>
                    <a:gd name="T111" fmla="*/ 263 h 2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8" h="263">
                      <a:moveTo>
                        <a:pt x="115" y="0"/>
                      </a:moveTo>
                      <a:lnTo>
                        <a:pt x="93" y="56"/>
                      </a:lnTo>
                      <a:lnTo>
                        <a:pt x="71" y="56"/>
                      </a:lnTo>
                      <a:lnTo>
                        <a:pt x="71" y="67"/>
                      </a:lnTo>
                      <a:lnTo>
                        <a:pt x="28" y="85"/>
                      </a:lnTo>
                      <a:lnTo>
                        <a:pt x="16" y="115"/>
                      </a:lnTo>
                      <a:lnTo>
                        <a:pt x="26" y="146"/>
                      </a:lnTo>
                      <a:lnTo>
                        <a:pt x="0" y="188"/>
                      </a:lnTo>
                      <a:lnTo>
                        <a:pt x="0" y="201"/>
                      </a:lnTo>
                      <a:lnTo>
                        <a:pt x="0" y="203"/>
                      </a:lnTo>
                      <a:lnTo>
                        <a:pt x="0" y="205"/>
                      </a:lnTo>
                      <a:lnTo>
                        <a:pt x="2" y="211"/>
                      </a:lnTo>
                      <a:lnTo>
                        <a:pt x="2" y="221"/>
                      </a:lnTo>
                      <a:lnTo>
                        <a:pt x="2" y="229"/>
                      </a:lnTo>
                      <a:lnTo>
                        <a:pt x="2" y="235"/>
                      </a:lnTo>
                      <a:lnTo>
                        <a:pt x="4" y="241"/>
                      </a:lnTo>
                      <a:lnTo>
                        <a:pt x="4" y="243"/>
                      </a:lnTo>
                      <a:lnTo>
                        <a:pt x="4" y="245"/>
                      </a:lnTo>
                      <a:lnTo>
                        <a:pt x="4" y="247"/>
                      </a:lnTo>
                      <a:lnTo>
                        <a:pt x="6" y="249"/>
                      </a:lnTo>
                      <a:lnTo>
                        <a:pt x="6" y="251"/>
                      </a:lnTo>
                      <a:lnTo>
                        <a:pt x="10" y="253"/>
                      </a:lnTo>
                      <a:lnTo>
                        <a:pt x="12" y="255"/>
                      </a:lnTo>
                      <a:lnTo>
                        <a:pt x="16" y="257"/>
                      </a:lnTo>
                      <a:lnTo>
                        <a:pt x="28" y="263"/>
                      </a:lnTo>
                      <a:lnTo>
                        <a:pt x="59" y="251"/>
                      </a:lnTo>
                      <a:lnTo>
                        <a:pt x="71" y="209"/>
                      </a:lnTo>
                      <a:lnTo>
                        <a:pt x="97" y="168"/>
                      </a:lnTo>
                      <a:lnTo>
                        <a:pt x="97" y="156"/>
                      </a:lnTo>
                      <a:lnTo>
                        <a:pt x="138" y="58"/>
                      </a:lnTo>
                      <a:lnTo>
                        <a:pt x="132" y="40"/>
                      </a:lnTo>
                      <a:lnTo>
                        <a:pt x="138" y="26"/>
                      </a:lnTo>
                      <a:lnTo>
                        <a:pt x="115"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5" name="Freeform 23">
                  <a:extLst>
                    <a:ext uri="{FF2B5EF4-FFF2-40B4-BE49-F238E27FC236}">
                      <a16:creationId xmlns:a16="http://schemas.microsoft.com/office/drawing/2014/main" id="{3C318FDA-AADC-4665-B10A-EC5F1E12ED21}"/>
                    </a:ext>
                  </a:extLst>
                </p:cNvPr>
                <p:cNvSpPr>
                  <a:spLocks/>
                </p:cNvSpPr>
                <p:nvPr/>
              </p:nvSpPr>
              <p:spPr bwMode="auto">
                <a:xfrm>
                  <a:off x="6254307" y="3426740"/>
                  <a:ext cx="309430" cy="466859"/>
                </a:xfrm>
                <a:custGeom>
                  <a:avLst/>
                  <a:gdLst>
                    <a:gd name="T0" fmla="*/ 17463 w 171"/>
                    <a:gd name="T1" fmla="*/ 34925 h 258"/>
                    <a:gd name="T2" fmla="*/ 61913 w 171"/>
                    <a:gd name="T3" fmla="*/ 90487 h 258"/>
                    <a:gd name="T4" fmla="*/ 190500 w 171"/>
                    <a:gd name="T5" fmla="*/ 125412 h 258"/>
                    <a:gd name="T6" fmla="*/ 127000 w 171"/>
                    <a:gd name="T7" fmla="*/ 190500 h 258"/>
                    <a:gd name="T8" fmla="*/ 103188 w 171"/>
                    <a:gd name="T9" fmla="*/ 219075 h 258"/>
                    <a:gd name="T10" fmla="*/ 74613 w 171"/>
                    <a:gd name="T11" fmla="*/ 219075 h 258"/>
                    <a:gd name="T12" fmla="*/ 20638 w 171"/>
                    <a:gd name="T13" fmla="*/ 250825 h 258"/>
                    <a:gd name="T14" fmla="*/ 0 w 171"/>
                    <a:gd name="T15" fmla="*/ 282575 h 258"/>
                    <a:gd name="T16" fmla="*/ 0 w 171"/>
                    <a:gd name="T17" fmla="*/ 409575 h 258"/>
                    <a:gd name="T18" fmla="*/ 117475 w 171"/>
                    <a:gd name="T19" fmla="*/ 303212 h 258"/>
                    <a:gd name="T20" fmla="*/ 168275 w 171"/>
                    <a:gd name="T21" fmla="*/ 266700 h 258"/>
                    <a:gd name="T22" fmla="*/ 249238 w 171"/>
                    <a:gd name="T23" fmla="*/ 141287 h 258"/>
                    <a:gd name="T24" fmla="*/ 271463 w 171"/>
                    <a:gd name="T25" fmla="*/ 34925 h 258"/>
                    <a:gd name="T26" fmla="*/ 255588 w 171"/>
                    <a:gd name="T27" fmla="*/ 0 h 258"/>
                    <a:gd name="T28" fmla="*/ 230188 w 171"/>
                    <a:gd name="T29" fmla="*/ 19050 h 258"/>
                    <a:gd name="T30" fmla="*/ 71438 w 171"/>
                    <a:gd name="T31" fmla="*/ 44450 h 258"/>
                    <a:gd name="T32" fmla="*/ 52388 w 171"/>
                    <a:gd name="T33" fmla="*/ 22225 h 258"/>
                    <a:gd name="T34" fmla="*/ 17463 w 171"/>
                    <a:gd name="T35" fmla="*/ 34925 h 258"/>
                    <a:gd name="T36" fmla="*/ 17463 w 171"/>
                    <a:gd name="T37" fmla="*/ 34925 h 2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1"/>
                    <a:gd name="T58" fmla="*/ 0 h 258"/>
                    <a:gd name="T59" fmla="*/ 171 w 171"/>
                    <a:gd name="T60" fmla="*/ 258 h 2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1" h="258">
                      <a:moveTo>
                        <a:pt x="11" y="22"/>
                      </a:moveTo>
                      <a:lnTo>
                        <a:pt x="39" y="57"/>
                      </a:lnTo>
                      <a:lnTo>
                        <a:pt x="120" y="79"/>
                      </a:lnTo>
                      <a:lnTo>
                        <a:pt x="80" y="120"/>
                      </a:lnTo>
                      <a:lnTo>
                        <a:pt x="65" y="138"/>
                      </a:lnTo>
                      <a:lnTo>
                        <a:pt x="47" y="138"/>
                      </a:lnTo>
                      <a:lnTo>
                        <a:pt x="13" y="158"/>
                      </a:lnTo>
                      <a:lnTo>
                        <a:pt x="0" y="178"/>
                      </a:lnTo>
                      <a:lnTo>
                        <a:pt x="0" y="258"/>
                      </a:lnTo>
                      <a:lnTo>
                        <a:pt x="74" y="191"/>
                      </a:lnTo>
                      <a:lnTo>
                        <a:pt x="106" y="168"/>
                      </a:lnTo>
                      <a:lnTo>
                        <a:pt x="157" y="89"/>
                      </a:lnTo>
                      <a:lnTo>
                        <a:pt x="171" y="22"/>
                      </a:lnTo>
                      <a:lnTo>
                        <a:pt x="161" y="0"/>
                      </a:lnTo>
                      <a:lnTo>
                        <a:pt x="145" y="12"/>
                      </a:lnTo>
                      <a:lnTo>
                        <a:pt x="45" y="28"/>
                      </a:lnTo>
                      <a:lnTo>
                        <a:pt x="33" y="14"/>
                      </a:lnTo>
                      <a:lnTo>
                        <a:pt x="11" y="2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26" name="Freeform 26">
                  <a:extLst>
                    <a:ext uri="{FF2B5EF4-FFF2-40B4-BE49-F238E27FC236}">
                      <a16:creationId xmlns:a16="http://schemas.microsoft.com/office/drawing/2014/main" id="{F96CCC9C-4780-49D1-AF40-610A5C1DA0B1}"/>
                    </a:ext>
                  </a:extLst>
                </p:cNvPr>
                <p:cNvSpPr>
                  <a:spLocks/>
                </p:cNvSpPr>
                <p:nvPr/>
              </p:nvSpPr>
              <p:spPr bwMode="auto">
                <a:xfrm>
                  <a:off x="5204780" y="3768742"/>
                  <a:ext cx="193620" cy="218953"/>
                </a:xfrm>
                <a:custGeom>
                  <a:avLst/>
                  <a:gdLst>
                    <a:gd name="T0" fmla="*/ 144463 w 107"/>
                    <a:gd name="T1" fmla="*/ 28575 h 121"/>
                    <a:gd name="T2" fmla="*/ 134938 w 107"/>
                    <a:gd name="T3" fmla="*/ 0 h 121"/>
                    <a:gd name="T4" fmla="*/ 82550 w 107"/>
                    <a:gd name="T5" fmla="*/ 0 h 121"/>
                    <a:gd name="T6" fmla="*/ 82550 w 107"/>
                    <a:gd name="T7" fmla="*/ 38100 h 121"/>
                    <a:gd name="T8" fmla="*/ 25400 w 107"/>
                    <a:gd name="T9" fmla="*/ 38100 h 121"/>
                    <a:gd name="T10" fmla="*/ 31750 w 107"/>
                    <a:gd name="T11" fmla="*/ 63500 h 121"/>
                    <a:gd name="T12" fmla="*/ 0 w 107"/>
                    <a:gd name="T13" fmla="*/ 100012 h 121"/>
                    <a:gd name="T14" fmla="*/ 66675 w 107"/>
                    <a:gd name="T15" fmla="*/ 192087 h 121"/>
                    <a:gd name="T16" fmla="*/ 103188 w 107"/>
                    <a:gd name="T17" fmla="*/ 179387 h 121"/>
                    <a:gd name="T18" fmla="*/ 103188 w 107"/>
                    <a:gd name="T19" fmla="*/ 138112 h 121"/>
                    <a:gd name="T20" fmla="*/ 163513 w 107"/>
                    <a:gd name="T21" fmla="*/ 134937 h 121"/>
                    <a:gd name="T22" fmla="*/ 169863 w 107"/>
                    <a:gd name="T23" fmla="*/ 106362 h 121"/>
                    <a:gd name="T24" fmla="*/ 157163 w 107"/>
                    <a:gd name="T25" fmla="*/ 66675 h 121"/>
                    <a:gd name="T26" fmla="*/ 163513 w 107"/>
                    <a:gd name="T27" fmla="*/ 38100 h 121"/>
                    <a:gd name="T28" fmla="*/ 144463 w 107"/>
                    <a:gd name="T29" fmla="*/ 28575 h 121"/>
                    <a:gd name="T30" fmla="*/ 144463 w 107"/>
                    <a:gd name="T31" fmla="*/ 28575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7"/>
                    <a:gd name="T49" fmla="*/ 0 h 121"/>
                    <a:gd name="T50" fmla="*/ 107 w 107"/>
                    <a:gd name="T51" fmla="*/ 121 h 1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7" h="121">
                      <a:moveTo>
                        <a:pt x="91" y="18"/>
                      </a:moveTo>
                      <a:lnTo>
                        <a:pt x="85" y="0"/>
                      </a:lnTo>
                      <a:lnTo>
                        <a:pt x="52" y="0"/>
                      </a:lnTo>
                      <a:lnTo>
                        <a:pt x="52" y="24"/>
                      </a:lnTo>
                      <a:lnTo>
                        <a:pt x="16" y="24"/>
                      </a:lnTo>
                      <a:lnTo>
                        <a:pt x="20" y="40"/>
                      </a:lnTo>
                      <a:lnTo>
                        <a:pt x="0" y="63"/>
                      </a:lnTo>
                      <a:lnTo>
                        <a:pt x="42" y="121"/>
                      </a:lnTo>
                      <a:lnTo>
                        <a:pt x="65" y="113"/>
                      </a:lnTo>
                      <a:lnTo>
                        <a:pt x="65" y="87"/>
                      </a:lnTo>
                      <a:lnTo>
                        <a:pt x="103" y="85"/>
                      </a:lnTo>
                      <a:lnTo>
                        <a:pt x="107" y="67"/>
                      </a:lnTo>
                      <a:lnTo>
                        <a:pt x="99" y="42"/>
                      </a:lnTo>
                      <a:lnTo>
                        <a:pt x="103" y="24"/>
                      </a:lnTo>
                      <a:lnTo>
                        <a:pt x="91" y="1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27" name="Freeform 30">
                  <a:extLst>
                    <a:ext uri="{FF2B5EF4-FFF2-40B4-BE49-F238E27FC236}">
                      <a16:creationId xmlns:a16="http://schemas.microsoft.com/office/drawing/2014/main" id="{6E47EBCF-D189-4B12-A712-2AA1A66953EA}"/>
                    </a:ext>
                  </a:extLst>
                </p:cNvPr>
                <p:cNvSpPr>
                  <a:spLocks/>
                </p:cNvSpPr>
                <p:nvPr/>
              </p:nvSpPr>
              <p:spPr bwMode="auto">
                <a:xfrm>
                  <a:off x="5972020" y="3356169"/>
                  <a:ext cx="499431" cy="363715"/>
                </a:xfrm>
                <a:custGeom>
                  <a:avLst/>
                  <a:gdLst>
                    <a:gd name="T0" fmla="*/ 0 w 276"/>
                    <a:gd name="T1" fmla="*/ 177800 h 201"/>
                    <a:gd name="T2" fmla="*/ 0 w 276"/>
                    <a:gd name="T3" fmla="*/ 203200 h 201"/>
                    <a:gd name="T4" fmla="*/ 19050 w 276"/>
                    <a:gd name="T5" fmla="*/ 203200 h 201"/>
                    <a:gd name="T6" fmla="*/ 65087 w 276"/>
                    <a:gd name="T7" fmla="*/ 258762 h 201"/>
                    <a:gd name="T8" fmla="*/ 90487 w 276"/>
                    <a:gd name="T9" fmla="*/ 265112 h 201"/>
                    <a:gd name="T10" fmla="*/ 93662 w 276"/>
                    <a:gd name="T11" fmla="*/ 290512 h 201"/>
                    <a:gd name="T12" fmla="*/ 200025 w 276"/>
                    <a:gd name="T13" fmla="*/ 319087 h 201"/>
                    <a:gd name="T14" fmla="*/ 238125 w 276"/>
                    <a:gd name="T15" fmla="*/ 303212 h 201"/>
                    <a:gd name="T16" fmla="*/ 268287 w 276"/>
                    <a:gd name="T17" fmla="*/ 312737 h 201"/>
                    <a:gd name="T18" fmla="*/ 322262 w 276"/>
                    <a:gd name="T19" fmla="*/ 280987 h 201"/>
                    <a:gd name="T20" fmla="*/ 350837 w 276"/>
                    <a:gd name="T21" fmla="*/ 280987 h 201"/>
                    <a:gd name="T22" fmla="*/ 374650 w 276"/>
                    <a:gd name="T23" fmla="*/ 252412 h 201"/>
                    <a:gd name="T24" fmla="*/ 438150 w 276"/>
                    <a:gd name="T25" fmla="*/ 187325 h 201"/>
                    <a:gd name="T26" fmla="*/ 309562 w 276"/>
                    <a:gd name="T27" fmla="*/ 152400 h 201"/>
                    <a:gd name="T28" fmla="*/ 247650 w 276"/>
                    <a:gd name="T29" fmla="*/ 71437 h 201"/>
                    <a:gd name="T30" fmla="*/ 258762 w 276"/>
                    <a:gd name="T31" fmla="*/ 49212 h 201"/>
                    <a:gd name="T32" fmla="*/ 231775 w 276"/>
                    <a:gd name="T33" fmla="*/ 25400 h 201"/>
                    <a:gd name="T34" fmla="*/ 187325 w 276"/>
                    <a:gd name="T35" fmla="*/ 0 h 201"/>
                    <a:gd name="T36" fmla="*/ 80962 w 276"/>
                    <a:gd name="T37" fmla="*/ 19050 h 201"/>
                    <a:gd name="T38" fmla="*/ 44450 w 276"/>
                    <a:gd name="T39" fmla="*/ 106362 h 201"/>
                    <a:gd name="T40" fmla="*/ 25400 w 276"/>
                    <a:gd name="T41" fmla="*/ 106362 h 201"/>
                    <a:gd name="T42" fmla="*/ 19050 w 276"/>
                    <a:gd name="T43" fmla="*/ 177800 h 201"/>
                    <a:gd name="T44" fmla="*/ 0 w 276"/>
                    <a:gd name="T45" fmla="*/ 177800 h 201"/>
                    <a:gd name="T46" fmla="*/ 0 w 276"/>
                    <a:gd name="T47" fmla="*/ 177800 h 2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76"/>
                    <a:gd name="T73" fmla="*/ 0 h 201"/>
                    <a:gd name="T74" fmla="*/ 276 w 276"/>
                    <a:gd name="T75" fmla="*/ 201 h 2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76" h="201">
                      <a:moveTo>
                        <a:pt x="0" y="112"/>
                      </a:moveTo>
                      <a:lnTo>
                        <a:pt x="0" y="128"/>
                      </a:lnTo>
                      <a:lnTo>
                        <a:pt x="12" y="128"/>
                      </a:lnTo>
                      <a:lnTo>
                        <a:pt x="41" y="163"/>
                      </a:lnTo>
                      <a:lnTo>
                        <a:pt x="57" y="167"/>
                      </a:lnTo>
                      <a:lnTo>
                        <a:pt x="59" y="183"/>
                      </a:lnTo>
                      <a:lnTo>
                        <a:pt x="126" y="201"/>
                      </a:lnTo>
                      <a:lnTo>
                        <a:pt x="150" y="191"/>
                      </a:lnTo>
                      <a:lnTo>
                        <a:pt x="169" y="197"/>
                      </a:lnTo>
                      <a:lnTo>
                        <a:pt x="203" y="177"/>
                      </a:lnTo>
                      <a:lnTo>
                        <a:pt x="221" y="177"/>
                      </a:lnTo>
                      <a:lnTo>
                        <a:pt x="236" y="159"/>
                      </a:lnTo>
                      <a:lnTo>
                        <a:pt x="276" y="118"/>
                      </a:lnTo>
                      <a:lnTo>
                        <a:pt x="195" y="96"/>
                      </a:lnTo>
                      <a:lnTo>
                        <a:pt x="156" y="45"/>
                      </a:lnTo>
                      <a:lnTo>
                        <a:pt x="163" y="31"/>
                      </a:lnTo>
                      <a:lnTo>
                        <a:pt x="146" y="16"/>
                      </a:lnTo>
                      <a:lnTo>
                        <a:pt x="118" y="0"/>
                      </a:lnTo>
                      <a:lnTo>
                        <a:pt x="51" y="12"/>
                      </a:lnTo>
                      <a:lnTo>
                        <a:pt x="28" y="67"/>
                      </a:lnTo>
                      <a:lnTo>
                        <a:pt x="16" y="67"/>
                      </a:lnTo>
                      <a:lnTo>
                        <a:pt x="12" y="112"/>
                      </a:lnTo>
                      <a:lnTo>
                        <a:pt x="0" y="11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28" name="Freeform 31">
                  <a:extLst>
                    <a:ext uri="{FF2B5EF4-FFF2-40B4-BE49-F238E27FC236}">
                      <a16:creationId xmlns:a16="http://schemas.microsoft.com/office/drawing/2014/main" id="{A654CB1F-E7D5-4BFC-8DF9-299AD1519E58}"/>
                    </a:ext>
                  </a:extLst>
                </p:cNvPr>
                <p:cNvSpPr>
                  <a:spLocks/>
                </p:cNvSpPr>
                <p:nvPr/>
              </p:nvSpPr>
              <p:spPr bwMode="auto">
                <a:xfrm>
                  <a:off x="5630019" y="3055786"/>
                  <a:ext cx="530192" cy="664098"/>
                </a:xfrm>
                <a:custGeom>
                  <a:avLst/>
                  <a:gdLst>
                    <a:gd name="T0" fmla="*/ 80962 w 293"/>
                    <a:gd name="T1" fmla="*/ 77787 h 367"/>
                    <a:gd name="T2" fmla="*/ 55562 w 293"/>
                    <a:gd name="T3" fmla="*/ 87312 h 367"/>
                    <a:gd name="T4" fmla="*/ 55562 w 293"/>
                    <a:gd name="T5" fmla="*/ 219075 h 367"/>
                    <a:gd name="T6" fmla="*/ 12700 w 293"/>
                    <a:gd name="T7" fmla="*/ 263525 h 367"/>
                    <a:gd name="T8" fmla="*/ 0 w 293"/>
                    <a:gd name="T9" fmla="*/ 306387 h 367"/>
                    <a:gd name="T10" fmla="*/ 71437 w 293"/>
                    <a:gd name="T11" fmla="*/ 450850 h 367"/>
                    <a:gd name="T12" fmla="*/ 93662 w 293"/>
                    <a:gd name="T13" fmla="*/ 454025 h 367"/>
                    <a:gd name="T14" fmla="*/ 152400 w 293"/>
                    <a:gd name="T15" fmla="*/ 528637 h 367"/>
                    <a:gd name="T16" fmla="*/ 158750 w 293"/>
                    <a:gd name="T17" fmla="*/ 557212 h 367"/>
                    <a:gd name="T18" fmla="*/ 222250 w 293"/>
                    <a:gd name="T19" fmla="*/ 560387 h 367"/>
                    <a:gd name="T20" fmla="*/ 261937 w 293"/>
                    <a:gd name="T21" fmla="*/ 582612 h 367"/>
                    <a:gd name="T22" fmla="*/ 352425 w 293"/>
                    <a:gd name="T23" fmla="*/ 576262 h 367"/>
                    <a:gd name="T24" fmla="*/ 352425 w 293"/>
                    <a:gd name="T25" fmla="*/ 557212 h 367"/>
                    <a:gd name="T26" fmla="*/ 393700 w 293"/>
                    <a:gd name="T27" fmla="*/ 554037 h 367"/>
                    <a:gd name="T28" fmla="*/ 390525 w 293"/>
                    <a:gd name="T29" fmla="*/ 528637 h 367"/>
                    <a:gd name="T30" fmla="*/ 365125 w 293"/>
                    <a:gd name="T31" fmla="*/ 522287 h 367"/>
                    <a:gd name="T32" fmla="*/ 319087 w 293"/>
                    <a:gd name="T33" fmla="*/ 466725 h 367"/>
                    <a:gd name="T34" fmla="*/ 300037 w 293"/>
                    <a:gd name="T35" fmla="*/ 466725 h 367"/>
                    <a:gd name="T36" fmla="*/ 300037 w 293"/>
                    <a:gd name="T37" fmla="*/ 441325 h 367"/>
                    <a:gd name="T38" fmla="*/ 319087 w 293"/>
                    <a:gd name="T39" fmla="*/ 441325 h 367"/>
                    <a:gd name="T40" fmla="*/ 325437 w 293"/>
                    <a:gd name="T41" fmla="*/ 369887 h 367"/>
                    <a:gd name="T42" fmla="*/ 344487 w 293"/>
                    <a:gd name="T43" fmla="*/ 369887 h 367"/>
                    <a:gd name="T44" fmla="*/ 381000 w 293"/>
                    <a:gd name="T45" fmla="*/ 282575 h 367"/>
                    <a:gd name="T46" fmla="*/ 396875 w 293"/>
                    <a:gd name="T47" fmla="*/ 182562 h 367"/>
                    <a:gd name="T48" fmla="*/ 465137 w 293"/>
                    <a:gd name="T49" fmla="*/ 150812 h 367"/>
                    <a:gd name="T50" fmla="*/ 415925 w 293"/>
                    <a:gd name="T51" fmla="*/ 106362 h 367"/>
                    <a:gd name="T52" fmla="*/ 400050 w 293"/>
                    <a:gd name="T53" fmla="*/ 25400 h 367"/>
                    <a:gd name="T54" fmla="*/ 361950 w 293"/>
                    <a:gd name="T55" fmla="*/ 0 h 367"/>
                    <a:gd name="T56" fmla="*/ 325437 w 293"/>
                    <a:gd name="T57" fmla="*/ 34925 h 367"/>
                    <a:gd name="T58" fmla="*/ 77787 w 293"/>
                    <a:gd name="T59" fmla="*/ 31750 h 367"/>
                    <a:gd name="T60" fmla="*/ 80962 w 293"/>
                    <a:gd name="T61" fmla="*/ 77787 h 367"/>
                    <a:gd name="T62" fmla="*/ 80962 w 293"/>
                    <a:gd name="T63" fmla="*/ 77787 h 3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3"/>
                    <a:gd name="T97" fmla="*/ 0 h 367"/>
                    <a:gd name="T98" fmla="*/ 293 w 293"/>
                    <a:gd name="T99" fmla="*/ 367 h 3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3" h="367">
                      <a:moveTo>
                        <a:pt x="51" y="49"/>
                      </a:moveTo>
                      <a:lnTo>
                        <a:pt x="35" y="55"/>
                      </a:lnTo>
                      <a:lnTo>
                        <a:pt x="35" y="138"/>
                      </a:lnTo>
                      <a:lnTo>
                        <a:pt x="8" y="166"/>
                      </a:lnTo>
                      <a:lnTo>
                        <a:pt x="0" y="193"/>
                      </a:lnTo>
                      <a:lnTo>
                        <a:pt x="45" y="284"/>
                      </a:lnTo>
                      <a:lnTo>
                        <a:pt x="59" y="286"/>
                      </a:lnTo>
                      <a:lnTo>
                        <a:pt x="96" y="333"/>
                      </a:lnTo>
                      <a:lnTo>
                        <a:pt x="100" y="351"/>
                      </a:lnTo>
                      <a:lnTo>
                        <a:pt x="140" y="353"/>
                      </a:lnTo>
                      <a:lnTo>
                        <a:pt x="165" y="367"/>
                      </a:lnTo>
                      <a:lnTo>
                        <a:pt x="222" y="363"/>
                      </a:lnTo>
                      <a:lnTo>
                        <a:pt x="222" y="351"/>
                      </a:lnTo>
                      <a:lnTo>
                        <a:pt x="248" y="349"/>
                      </a:lnTo>
                      <a:lnTo>
                        <a:pt x="246" y="333"/>
                      </a:lnTo>
                      <a:lnTo>
                        <a:pt x="230" y="329"/>
                      </a:lnTo>
                      <a:lnTo>
                        <a:pt x="201" y="294"/>
                      </a:lnTo>
                      <a:lnTo>
                        <a:pt x="189" y="294"/>
                      </a:lnTo>
                      <a:lnTo>
                        <a:pt x="189" y="278"/>
                      </a:lnTo>
                      <a:lnTo>
                        <a:pt x="201" y="278"/>
                      </a:lnTo>
                      <a:lnTo>
                        <a:pt x="205" y="233"/>
                      </a:lnTo>
                      <a:lnTo>
                        <a:pt x="217" y="233"/>
                      </a:lnTo>
                      <a:lnTo>
                        <a:pt x="240" y="178"/>
                      </a:lnTo>
                      <a:lnTo>
                        <a:pt x="250" y="115"/>
                      </a:lnTo>
                      <a:lnTo>
                        <a:pt x="293" y="95"/>
                      </a:lnTo>
                      <a:lnTo>
                        <a:pt x="262" y="67"/>
                      </a:lnTo>
                      <a:lnTo>
                        <a:pt x="252" y="16"/>
                      </a:lnTo>
                      <a:lnTo>
                        <a:pt x="228" y="0"/>
                      </a:lnTo>
                      <a:lnTo>
                        <a:pt x="205" y="22"/>
                      </a:lnTo>
                      <a:lnTo>
                        <a:pt x="49" y="20"/>
                      </a:lnTo>
                      <a:lnTo>
                        <a:pt x="51" y="4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29" name="Freeform 39">
                  <a:extLst>
                    <a:ext uri="{FF2B5EF4-FFF2-40B4-BE49-F238E27FC236}">
                      <a16:creationId xmlns:a16="http://schemas.microsoft.com/office/drawing/2014/main" id="{A8B4101E-C21C-40FE-8316-AB496E90159F}"/>
                    </a:ext>
                  </a:extLst>
                </p:cNvPr>
                <p:cNvSpPr>
                  <a:spLocks/>
                </p:cNvSpPr>
                <p:nvPr/>
              </p:nvSpPr>
              <p:spPr bwMode="auto">
                <a:xfrm>
                  <a:off x="5689733" y="2742737"/>
                  <a:ext cx="352859" cy="352859"/>
                </a:xfrm>
                <a:custGeom>
                  <a:avLst/>
                  <a:gdLst>
                    <a:gd name="T0" fmla="*/ 212725 w 195"/>
                    <a:gd name="T1" fmla="*/ 87313 h 195"/>
                    <a:gd name="T2" fmla="*/ 196850 w 195"/>
                    <a:gd name="T3" fmla="*/ 42863 h 195"/>
                    <a:gd name="T4" fmla="*/ 212725 w 195"/>
                    <a:gd name="T5" fmla="*/ 87313 h 195"/>
                    <a:gd name="T6" fmla="*/ 228600 w 195"/>
                    <a:gd name="T7" fmla="*/ 87313 h 195"/>
                    <a:gd name="T8" fmla="*/ 257175 w 195"/>
                    <a:gd name="T9" fmla="*/ 125413 h 195"/>
                    <a:gd name="T10" fmla="*/ 282575 w 195"/>
                    <a:gd name="T11" fmla="*/ 71438 h 195"/>
                    <a:gd name="T12" fmla="*/ 247650 w 195"/>
                    <a:gd name="T13" fmla="*/ 0 h 195"/>
                    <a:gd name="T14" fmla="*/ 200025 w 195"/>
                    <a:gd name="T15" fmla="*/ 19050 h 195"/>
                    <a:gd name="T16" fmla="*/ 153988 w 195"/>
                    <a:gd name="T17" fmla="*/ 12700 h 195"/>
                    <a:gd name="T18" fmla="*/ 79375 w 195"/>
                    <a:gd name="T19" fmla="*/ 30163 h 195"/>
                    <a:gd name="T20" fmla="*/ 44450 w 195"/>
                    <a:gd name="T21" fmla="*/ 6350 h 195"/>
                    <a:gd name="T22" fmla="*/ 3175 w 195"/>
                    <a:gd name="T23" fmla="*/ 3175 h 195"/>
                    <a:gd name="T24" fmla="*/ 9525 w 195"/>
                    <a:gd name="T25" fmla="*/ 42863 h 195"/>
                    <a:gd name="T26" fmla="*/ 0 w 195"/>
                    <a:gd name="T27" fmla="*/ 55563 h 195"/>
                    <a:gd name="T28" fmla="*/ 22225 w 195"/>
                    <a:gd name="T29" fmla="*/ 93663 h 195"/>
                    <a:gd name="T30" fmla="*/ 25400 w 195"/>
                    <a:gd name="T31" fmla="*/ 306388 h 195"/>
                    <a:gd name="T32" fmla="*/ 273050 w 195"/>
                    <a:gd name="T33" fmla="*/ 309563 h 195"/>
                    <a:gd name="T34" fmla="*/ 309563 w 195"/>
                    <a:gd name="T35" fmla="*/ 274638 h 195"/>
                    <a:gd name="T36" fmla="*/ 309563 w 195"/>
                    <a:gd name="T37" fmla="*/ 241300 h 195"/>
                    <a:gd name="T38" fmla="*/ 266700 w 195"/>
                    <a:gd name="T39" fmla="*/ 187325 h 195"/>
                    <a:gd name="T40" fmla="*/ 247650 w 195"/>
                    <a:gd name="T41" fmla="*/ 142875 h 195"/>
                    <a:gd name="T42" fmla="*/ 212725 w 195"/>
                    <a:gd name="T43" fmla="*/ 87313 h 195"/>
                    <a:gd name="T44" fmla="*/ 212725 w 195"/>
                    <a:gd name="T45" fmla="*/ 87313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5"/>
                    <a:gd name="T70" fmla="*/ 0 h 195"/>
                    <a:gd name="T71" fmla="*/ 195 w 195"/>
                    <a:gd name="T72" fmla="*/ 195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5" h="195">
                      <a:moveTo>
                        <a:pt x="134" y="55"/>
                      </a:moveTo>
                      <a:lnTo>
                        <a:pt x="124" y="27"/>
                      </a:lnTo>
                      <a:lnTo>
                        <a:pt x="134" y="55"/>
                      </a:lnTo>
                      <a:lnTo>
                        <a:pt x="144" y="55"/>
                      </a:lnTo>
                      <a:lnTo>
                        <a:pt x="162" y="79"/>
                      </a:lnTo>
                      <a:lnTo>
                        <a:pt x="178" y="45"/>
                      </a:lnTo>
                      <a:lnTo>
                        <a:pt x="156" y="0"/>
                      </a:lnTo>
                      <a:lnTo>
                        <a:pt x="126" y="12"/>
                      </a:lnTo>
                      <a:lnTo>
                        <a:pt x="97" y="8"/>
                      </a:lnTo>
                      <a:lnTo>
                        <a:pt x="50" y="19"/>
                      </a:lnTo>
                      <a:lnTo>
                        <a:pt x="28" y="4"/>
                      </a:lnTo>
                      <a:lnTo>
                        <a:pt x="2" y="2"/>
                      </a:lnTo>
                      <a:lnTo>
                        <a:pt x="6" y="27"/>
                      </a:lnTo>
                      <a:lnTo>
                        <a:pt x="0" y="35"/>
                      </a:lnTo>
                      <a:lnTo>
                        <a:pt x="14" y="59"/>
                      </a:lnTo>
                      <a:lnTo>
                        <a:pt x="16" y="193"/>
                      </a:lnTo>
                      <a:lnTo>
                        <a:pt x="172" y="195"/>
                      </a:lnTo>
                      <a:lnTo>
                        <a:pt x="195" y="173"/>
                      </a:lnTo>
                      <a:lnTo>
                        <a:pt x="195" y="152"/>
                      </a:lnTo>
                      <a:lnTo>
                        <a:pt x="168" y="118"/>
                      </a:lnTo>
                      <a:lnTo>
                        <a:pt x="156" y="90"/>
                      </a:lnTo>
                      <a:lnTo>
                        <a:pt x="134" y="55"/>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0" name="Freeform 40">
                  <a:extLst>
                    <a:ext uri="{FF2B5EF4-FFF2-40B4-BE49-F238E27FC236}">
                      <a16:creationId xmlns:a16="http://schemas.microsoft.com/office/drawing/2014/main" id="{9DF64A12-DD8C-4FD3-B438-89844B132E02}"/>
                    </a:ext>
                  </a:extLst>
                </p:cNvPr>
                <p:cNvSpPr>
                  <a:spLocks/>
                </p:cNvSpPr>
                <p:nvPr/>
              </p:nvSpPr>
              <p:spPr bwMode="auto">
                <a:xfrm>
                  <a:off x="5230112" y="2706546"/>
                  <a:ext cx="492193" cy="474097"/>
                </a:xfrm>
                <a:custGeom>
                  <a:avLst/>
                  <a:gdLst>
                    <a:gd name="T0" fmla="*/ 128587 w 272"/>
                    <a:gd name="T1" fmla="*/ 15875 h 262"/>
                    <a:gd name="T2" fmla="*/ 47625 w 272"/>
                    <a:gd name="T3" fmla="*/ 0 h 262"/>
                    <a:gd name="T4" fmla="*/ 44450 w 272"/>
                    <a:gd name="T5" fmla="*/ 22225 h 262"/>
                    <a:gd name="T6" fmla="*/ 22225 w 272"/>
                    <a:gd name="T7" fmla="*/ 34925 h 262"/>
                    <a:gd name="T8" fmla="*/ 25400 w 272"/>
                    <a:gd name="T9" fmla="*/ 65087 h 262"/>
                    <a:gd name="T10" fmla="*/ 0 w 272"/>
                    <a:gd name="T11" fmla="*/ 96837 h 262"/>
                    <a:gd name="T12" fmla="*/ 15875 w 272"/>
                    <a:gd name="T13" fmla="*/ 250825 h 262"/>
                    <a:gd name="T14" fmla="*/ 60325 w 272"/>
                    <a:gd name="T15" fmla="*/ 269875 h 262"/>
                    <a:gd name="T16" fmla="*/ 60325 w 272"/>
                    <a:gd name="T17" fmla="*/ 290512 h 262"/>
                    <a:gd name="T18" fmla="*/ 87312 w 272"/>
                    <a:gd name="T19" fmla="*/ 287337 h 262"/>
                    <a:gd name="T20" fmla="*/ 109537 w 272"/>
                    <a:gd name="T21" fmla="*/ 296862 h 262"/>
                    <a:gd name="T22" fmla="*/ 134937 w 272"/>
                    <a:gd name="T23" fmla="*/ 315912 h 262"/>
                    <a:gd name="T24" fmla="*/ 157162 w 272"/>
                    <a:gd name="T25" fmla="*/ 309562 h 262"/>
                    <a:gd name="T26" fmla="*/ 184150 w 272"/>
                    <a:gd name="T27" fmla="*/ 296862 h 262"/>
                    <a:gd name="T28" fmla="*/ 406400 w 272"/>
                    <a:gd name="T29" fmla="*/ 415925 h 262"/>
                    <a:gd name="T30" fmla="*/ 406400 w 272"/>
                    <a:gd name="T31" fmla="*/ 393700 h 262"/>
                    <a:gd name="T32" fmla="*/ 431800 w 272"/>
                    <a:gd name="T33" fmla="*/ 384175 h 262"/>
                    <a:gd name="T34" fmla="*/ 425450 w 272"/>
                    <a:gd name="T35" fmla="*/ 125412 h 262"/>
                    <a:gd name="T36" fmla="*/ 403225 w 272"/>
                    <a:gd name="T37" fmla="*/ 87312 h 262"/>
                    <a:gd name="T38" fmla="*/ 412750 w 272"/>
                    <a:gd name="T39" fmla="*/ 74612 h 262"/>
                    <a:gd name="T40" fmla="*/ 406400 w 272"/>
                    <a:gd name="T41" fmla="*/ 34925 h 262"/>
                    <a:gd name="T42" fmla="*/ 347662 w 272"/>
                    <a:gd name="T43" fmla="*/ 28575 h 262"/>
                    <a:gd name="T44" fmla="*/ 334962 w 272"/>
                    <a:gd name="T45" fmla="*/ 3175 h 262"/>
                    <a:gd name="T46" fmla="*/ 312737 w 272"/>
                    <a:gd name="T47" fmla="*/ 0 h 262"/>
                    <a:gd name="T48" fmla="*/ 260350 w 272"/>
                    <a:gd name="T49" fmla="*/ 22225 h 262"/>
                    <a:gd name="T50" fmla="*/ 269875 w 272"/>
                    <a:gd name="T51" fmla="*/ 57150 h 262"/>
                    <a:gd name="T52" fmla="*/ 263525 w 272"/>
                    <a:gd name="T53" fmla="*/ 84137 h 262"/>
                    <a:gd name="T54" fmla="*/ 180975 w 272"/>
                    <a:gd name="T55" fmla="*/ 53975 h 262"/>
                    <a:gd name="T56" fmla="*/ 144462 w 272"/>
                    <a:gd name="T57" fmla="*/ 50800 h 262"/>
                    <a:gd name="T58" fmla="*/ 128587 w 272"/>
                    <a:gd name="T59" fmla="*/ 15875 h 262"/>
                    <a:gd name="T60" fmla="*/ 128587 w 272"/>
                    <a:gd name="T61" fmla="*/ 15875 h 2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2"/>
                    <a:gd name="T94" fmla="*/ 0 h 262"/>
                    <a:gd name="T95" fmla="*/ 272 w 272"/>
                    <a:gd name="T96" fmla="*/ 262 h 2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2" h="262">
                      <a:moveTo>
                        <a:pt x="81" y="10"/>
                      </a:moveTo>
                      <a:lnTo>
                        <a:pt x="30" y="0"/>
                      </a:lnTo>
                      <a:lnTo>
                        <a:pt x="28" y="14"/>
                      </a:lnTo>
                      <a:lnTo>
                        <a:pt x="14" y="22"/>
                      </a:lnTo>
                      <a:lnTo>
                        <a:pt x="16" y="41"/>
                      </a:lnTo>
                      <a:lnTo>
                        <a:pt x="0" y="61"/>
                      </a:lnTo>
                      <a:lnTo>
                        <a:pt x="10" y="158"/>
                      </a:lnTo>
                      <a:lnTo>
                        <a:pt x="38" y="170"/>
                      </a:lnTo>
                      <a:lnTo>
                        <a:pt x="38" y="183"/>
                      </a:lnTo>
                      <a:lnTo>
                        <a:pt x="55" y="181"/>
                      </a:lnTo>
                      <a:lnTo>
                        <a:pt x="69" y="187"/>
                      </a:lnTo>
                      <a:lnTo>
                        <a:pt x="85" y="199"/>
                      </a:lnTo>
                      <a:lnTo>
                        <a:pt x="99" y="195"/>
                      </a:lnTo>
                      <a:lnTo>
                        <a:pt x="116" y="187"/>
                      </a:lnTo>
                      <a:lnTo>
                        <a:pt x="256" y="262"/>
                      </a:lnTo>
                      <a:lnTo>
                        <a:pt x="256" y="248"/>
                      </a:lnTo>
                      <a:lnTo>
                        <a:pt x="272" y="242"/>
                      </a:lnTo>
                      <a:lnTo>
                        <a:pt x="268" y="79"/>
                      </a:lnTo>
                      <a:lnTo>
                        <a:pt x="254" y="55"/>
                      </a:lnTo>
                      <a:lnTo>
                        <a:pt x="260" y="47"/>
                      </a:lnTo>
                      <a:lnTo>
                        <a:pt x="256" y="22"/>
                      </a:lnTo>
                      <a:lnTo>
                        <a:pt x="219" y="18"/>
                      </a:lnTo>
                      <a:lnTo>
                        <a:pt x="211" y="2"/>
                      </a:lnTo>
                      <a:lnTo>
                        <a:pt x="197" y="0"/>
                      </a:lnTo>
                      <a:lnTo>
                        <a:pt x="164" y="14"/>
                      </a:lnTo>
                      <a:lnTo>
                        <a:pt x="170" y="36"/>
                      </a:lnTo>
                      <a:lnTo>
                        <a:pt x="166" y="53"/>
                      </a:lnTo>
                      <a:lnTo>
                        <a:pt x="114" y="34"/>
                      </a:lnTo>
                      <a:lnTo>
                        <a:pt x="91" y="32"/>
                      </a:lnTo>
                      <a:lnTo>
                        <a:pt x="81" y="1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algn="ctr" defTabSz="914400" eaLnBrk="0" fontAlgn="auto" latinLnBrk="0" hangingPunct="0">
                    <a:lnSpc>
                      <a:spcPct val="90000"/>
                    </a:lnSpc>
                    <a:spcBef>
                      <a:spcPct val="30000"/>
                    </a:spcBef>
                    <a:spcAft>
                      <a:spcPts val="0"/>
                    </a:spcAft>
                    <a:buClr>
                      <a:srgbClr val="00C9FF"/>
                    </a:buClr>
                    <a:buSzTx/>
                    <a:buFontTx/>
                    <a:buNone/>
                    <a:tabLst/>
                    <a:defRPr/>
                  </a:pPr>
                  <a:endParaRPr kumimoji="0" lang="en-US" sz="2000" b="0" i="0" u="none" strike="noStrike" kern="0" cap="none" spc="0" normalizeH="0" baseline="0" noProof="0">
                    <a:ln>
                      <a:noFill/>
                    </a:ln>
                    <a:solidFill>
                      <a:srgbClr val="A8BBC0"/>
                    </a:solidFill>
                    <a:effectLst/>
                    <a:uLnTx/>
                    <a:uFillTx/>
                    <a:latin typeface="Arial" charset="0"/>
                  </a:endParaRPr>
                </a:p>
              </p:txBody>
            </p:sp>
            <p:sp>
              <p:nvSpPr>
                <p:cNvPr id="31" name="Freeform 5">
                  <a:extLst>
                    <a:ext uri="{FF2B5EF4-FFF2-40B4-BE49-F238E27FC236}">
                      <a16:creationId xmlns:a16="http://schemas.microsoft.com/office/drawing/2014/main" id="{3CD38945-B147-4979-AF6A-D0D1EB362A43}"/>
                    </a:ext>
                  </a:extLst>
                </p:cNvPr>
                <p:cNvSpPr>
                  <a:spLocks/>
                </p:cNvSpPr>
                <p:nvPr/>
              </p:nvSpPr>
              <p:spPr bwMode="auto">
                <a:xfrm>
                  <a:off x="4164299" y="3276550"/>
                  <a:ext cx="7238" cy="21714"/>
                </a:xfrm>
                <a:custGeom>
                  <a:avLst/>
                  <a:gdLst>
                    <a:gd name="T0" fmla="*/ 6350 w 4"/>
                    <a:gd name="T1" fmla="*/ 9525 h 12"/>
                    <a:gd name="T2" fmla="*/ 0 w 4"/>
                    <a:gd name="T3" fmla="*/ 0 h 12"/>
                    <a:gd name="T4" fmla="*/ 0 w 4"/>
                    <a:gd name="T5" fmla="*/ 19050 h 12"/>
                    <a:gd name="T6" fmla="*/ 6350 w 4"/>
                    <a:gd name="T7" fmla="*/ 9525 h 12"/>
                    <a:gd name="T8" fmla="*/ 6350 w 4"/>
                    <a:gd name="T9" fmla="*/ 9525 h 12"/>
                    <a:gd name="T10" fmla="*/ 0 60000 65536"/>
                    <a:gd name="T11" fmla="*/ 0 60000 65536"/>
                    <a:gd name="T12" fmla="*/ 0 60000 65536"/>
                    <a:gd name="T13" fmla="*/ 0 60000 65536"/>
                    <a:gd name="T14" fmla="*/ 0 60000 65536"/>
                    <a:gd name="T15" fmla="*/ 0 w 4"/>
                    <a:gd name="T16" fmla="*/ 0 h 12"/>
                    <a:gd name="T17" fmla="*/ 4 w 4"/>
                    <a:gd name="T18" fmla="*/ 12 h 12"/>
                  </a:gdLst>
                  <a:ahLst/>
                  <a:cxnLst>
                    <a:cxn ang="T10">
                      <a:pos x="T0" y="T1"/>
                    </a:cxn>
                    <a:cxn ang="T11">
                      <a:pos x="T2" y="T3"/>
                    </a:cxn>
                    <a:cxn ang="T12">
                      <a:pos x="T4" y="T5"/>
                    </a:cxn>
                    <a:cxn ang="T13">
                      <a:pos x="T6" y="T7"/>
                    </a:cxn>
                    <a:cxn ang="T14">
                      <a:pos x="T8" y="T9"/>
                    </a:cxn>
                  </a:cxnLst>
                  <a:rect l="T15" t="T16" r="T17" b="T18"/>
                  <a:pathLst>
                    <a:path w="4" h="12">
                      <a:moveTo>
                        <a:pt x="4" y="6"/>
                      </a:moveTo>
                      <a:lnTo>
                        <a:pt x="0" y="0"/>
                      </a:lnTo>
                      <a:lnTo>
                        <a:pt x="0" y="12"/>
                      </a:lnTo>
                      <a:lnTo>
                        <a:pt x="4"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2" name="Freeform 7">
                  <a:extLst>
                    <a:ext uri="{FF2B5EF4-FFF2-40B4-BE49-F238E27FC236}">
                      <a16:creationId xmlns:a16="http://schemas.microsoft.com/office/drawing/2014/main" id="{D13BC281-48AE-4696-B943-16B240D5202C}"/>
                    </a:ext>
                  </a:extLst>
                </p:cNvPr>
                <p:cNvSpPr>
                  <a:spLocks/>
                </p:cNvSpPr>
                <p:nvPr/>
              </p:nvSpPr>
              <p:spPr bwMode="auto">
                <a:xfrm>
                  <a:off x="4160680" y="3301883"/>
                  <a:ext cx="21714" cy="21714"/>
                </a:xfrm>
                <a:custGeom>
                  <a:avLst/>
                  <a:gdLst>
                    <a:gd name="T0" fmla="*/ 3175 w 12"/>
                    <a:gd name="T1" fmla="*/ 3175 h 12"/>
                    <a:gd name="T2" fmla="*/ 0 w 12"/>
                    <a:gd name="T3" fmla="*/ 9525 h 12"/>
                    <a:gd name="T4" fmla="*/ 6350 w 12"/>
                    <a:gd name="T5" fmla="*/ 19050 h 12"/>
                    <a:gd name="T6" fmla="*/ 12700 w 12"/>
                    <a:gd name="T7" fmla="*/ 15875 h 12"/>
                    <a:gd name="T8" fmla="*/ 19050 w 12"/>
                    <a:gd name="T9" fmla="*/ 12700 h 12"/>
                    <a:gd name="T10" fmla="*/ 19050 w 12"/>
                    <a:gd name="T11" fmla="*/ 3175 h 12"/>
                    <a:gd name="T12" fmla="*/ 12700 w 12"/>
                    <a:gd name="T13" fmla="*/ 0 h 12"/>
                    <a:gd name="T14" fmla="*/ 3175 w 12"/>
                    <a:gd name="T15" fmla="*/ 3175 h 12"/>
                    <a:gd name="T16" fmla="*/ 3175 w 12"/>
                    <a:gd name="T17" fmla="*/ 3175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2" y="2"/>
                      </a:moveTo>
                      <a:lnTo>
                        <a:pt x="0" y="6"/>
                      </a:lnTo>
                      <a:lnTo>
                        <a:pt x="4" y="12"/>
                      </a:lnTo>
                      <a:lnTo>
                        <a:pt x="8" y="10"/>
                      </a:lnTo>
                      <a:lnTo>
                        <a:pt x="12" y="8"/>
                      </a:lnTo>
                      <a:lnTo>
                        <a:pt x="12" y="2"/>
                      </a:lnTo>
                      <a:lnTo>
                        <a:pt x="8" y="0"/>
                      </a:lnTo>
                      <a:lnTo>
                        <a:pt x="2" y="2"/>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3" name="Freeform 11">
                  <a:extLst>
                    <a:ext uri="{FF2B5EF4-FFF2-40B4-BE49-F238E27FC236}">
                      <a16:creationId xmlns:a16="http://schemas.microsoft.com/office/drawing/2014/main" id="{FE9AC9F8-4B6D-4836-B59F-458A9C409EB9}"/>
                    </a:ext>
                  </a:extLst>
                </p:cNvPr>
                <p:cNvSpPr>
                  <a:spLocks noEditPoints="1"/>
                </p:cNvSpPr>
                <p:nvPr/>
              </p:nvSpPr>
              <p:spPr bwMode="auto">
                <a:xfrm>
                  <a:off x="5420114" y="4617412"/>
                  <a:ext cx="533811" cy="432479"/>
                </a:xfrm>
                <a:custGeom>
                  <a:avLst/>
                  <a:gdLst>
                    <a:gd name="T0" fmla="*/ 290512 w 295"/>
                    <a:gd name="T1" fmla="*/ 66675 h 239"/>
                    <a:gd name="T2" fmla="*/ 274637 w 295"/>
                    <a:gd name="T3" fmla="*/ 106363 h 239"/>
                    <a:gd name="T4" fmla="*/ 209550 w 295"/>
                    <a:gd name="T5" fmla="*/ 92075 h 239"/>
                    <a:gd name="T6" fmla="*/ 174625 w 295"/>
                    <a:gd name="T7" fmla="*/ 141288 h 239"/>
                    <a:gd name="T8" fmla="*/ 142875 w 295"/>
                    <a:gd name="T9" fmla="*/ 141288 h 239"/>
                    <a:gd name="T10" fmla="*/ 139700 w 295"/>
                    <a:gd name="T11" fmla="*/ 85725 h 239"/>
                    <a:gd name="T12" fmla="*/ 123825 w 295"/>
                    <a:gd name="T13" fmla="*/ 79375 h 239"/>
                    <a:gd name="T14" fmla="*/ 112712 w 295"/>
                    <a:gd name="T15" fmla="*/ 119063 h 239"/>
                    <a:gd name="T16" fmla="*/ 112712 w 295"/>
                    <a:gd name="T17" fmla="*/ 185738 h 239"/>
                    <a:gd name="T18" fmla="*/ 77787 w 295"/>
                    <a:gd name="T19" fmla="*/ 204788 h 239"/>
                    <a:gd name="T20" fmla="*/ 33337 w 295"/>
                    <a:gd name="T21" fmla="*/ 179388 h 239"/>
                    <a:gd name="T22" fmla="*/ 17462 w 295"/>
                    <a:gd name="T23" fmla="*/ 179388 h 239"/>
                    <a:gd name="T24" fmla="*/ 0 w 295"/>
                    <a:gd name="T25" fmla="*/ 185738 h 239"/>
                    <a:gd name="T26" fmla="*/ 23812 w 295"/>
                    <a:gd name="T27" fmla="*/ 212725 h 239"/>
                    <a:gd name="T28" fmla="*/ 26987 w 295"/>
                    <a:gd name="T29" fmla="*/ 247650 h 239"/>
                    <a:gd name="T30" fmla="*/ 58737 w 295"/>
                    <a:gd name="T31" fmla="*/ 307975 h 239"/>
                    <a:gd name="T32" fmla="*/ 49212 w 295"/>
                    <a:gd name="T33" fmla="*/ 322263 h 239"/>
                    <a:gd name="T34" fmla="*/ 52387 w 295"/>
                    <a:gd name="T35" fmla="*/ 363538 h 239"/>
                    <a:gd name="T36" fmla="*/ 90487 w 295"/>
                    <a:gd name="T37" fmla="*/ 379413 h 239"/>
                    <a:gd name="T38" fmla="*/ 158750 w 295"/>
                    <a:gd name="T39" fmla="*/ 363538 h 239"/>
                    <a:gd name="T40" fmla="*/ 177800 w 295"/>
                    <a:gd name="T41" fmla="*/ 369888 h 239"/>
                    <a:gd name="T42" fmla="*/ 200025 w 295"/>
                    <a:gd name="T43" fmla="*/ 363538 h 239"/>
                    <a:gd name="T44" fmla="*/ 255587 w 295"/>
                    <a:gd name="T45" fmla="*/ 363538 h 239"/>
                    <a:gd name="T46" fmla="*/ 265112 w 295"/>
                    <a:gd name="T47" fmla="*/ 347663 h 239"/>
                    <a:gd name="T48" fmla="*/ 293687 w 295"/>
                    <a:gd name="T49" fmla="*/ 344488 h 239"/>
                    <a:gd name="T50" fmla="*/ 377825 w 295"/>
                    <a:gd name="T51" fmla="*/ 276225 h 239"/>
                    <a:gd name="T52" fmla="*/ 442912 w 295"/>
                    <a:gd name="T53" fmla="*/ 192088 h 239"/>
                    <a:gd name="T54" fmla="*/ 442912 w 295"/>
                    <a:gd name="T55" fmla="*/ 179388 h 239"/>
                    <a:gd name="T56" fmla="*/ 461962 w 295"/>
                    <a:gd name="T57" fmla="*/ 144463 h 239"/>
                    <a:gd name="T58" fmla="*/ 468312 w 295"/>
                    <a:gd name="T59" fmla="*/ 119063 h 239"/>
                    <a:gd name="T60" fmla="*/ 433387 w 295"/>
                    <a:gd name="T61" fmla="*/ 134938 h 239"/>
                    <a:gd name="T62" fmla="*/ 422275 w 295"/>
                    <a:gd name="T63" fmla="*/ 134938 h 239"/>
                    <a:gd name="T64" fmla="*/ 425450 w 295"/>
                    <a:gd name="T65" fmla="*/ 98425 h 239"/>
                    <a:gd name="T66" fmla="*/ 449262 w 295"/>
                    <a:gd name="T67" fmla="*/ 79375 h 239"/>
                    <a:gd name="T68" fmla="*/ 439737 w 295"/>
                    <a:gd name="T69" fmla="*/ 0 h 239"/>
                    <a:gd name="T70" fmla="*/ 387350 w 295"/>
                    <a:gd name="T71" fmla="*/ 0 h 239"/>
                    <a:gd name="T72" fmla="*/ 290512 w 295"/>
                    <a:gd name="T73" fmla="*/ 66675 h 239"/>
                    <a:gd name="T74" fmla="*/ 290512 w 295"/>
                    <a:gd name="T75" fmla="*/ 66675 h 239"/>
                    <a:gd name="T76" fmla="*/ 303212 w 295"/>
                    <a:gd name="T77" fmla="*/ 228600 h 239"/>
                    <a:gd name="T78" fmla="*/ 352425 w 295"/>
                    <a:gd name="T79" fmla="*/ 198438 h 239"/>
                    <a:gd name="T80" fmla="*/ 371475 w 295"/>
                    <a:gd name="T81" fmla="*/ 219075 h 239"/>
                    <a:gd name="T82" fmla="*/ 352425 w 295"/>
                    <a:gd name="T83" fmla="*/ 241300 h 239"/>
                    <a:gd name="T84" fmla="*/ 330200 w 295"/>
                    <a:gd name="T85" fmla="*/ 247650 h 239"/>
                    <a:gd name="T86" fmla="*/ 303212 w 295"/>
                    <a:gd name="T87" fmla="*/ 228600 h 239"/>
                    <a:gd name="T88" fmla="*/ 303212 w 295"/>
                    <a:gd name="T89" fmla="*/ 228600 h 2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95"/>
                    <a:gd name="T136" fmla="*/ 0 h 239"/>
                    <a:gd name="T137" fmla="*/ 295 w 295"/>
                    <a:gd name="T138" fmla="*/ 239 h 2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95" h="239">
                      <a:moveTo>
                        <a:pt x="183" y="42"/>
                      </a:moveTo>
                      <a:lnTo>
                        <a:pt x="173" y="67"/>
                      </a:lnTo>
                      <a:lnTo>
                        <a:pt x="132" y="58"/>
                      </a:lnTo>
                      <a:lnTo>
                        <a:pt x="110" y="89"/>
                      </a:lnTo>
                      <a:lnTo>
                        <a:pt x="90" y="89"/>
                      </a:lnTo>
                      <a:lnTo>
                        <a:pt x="88" y="54"/>
                      </a:lnTo>
                      <a:lnTo>
                        <a:pt x="78" y="50"/>
                      </a:lnTo>
                      <a:lnTo>
                        <a:pt x="71" y="75"/>
                      </a:lnTo>
                      <a:lnTo>
                        <a:pt x="71" y="117"/>
                      </a:lnTo>
                      <a:lnTo>
                        <a:pt x="49" y="129"/>
                      </a:lnTo>
                      <a:lnTo>
                        <a:pt x="21" y="113"/>
                      </a:lnTo>
                      <a:lnTo>
                        <a:pt x="11" y="113"/>
                      </a:lnTo>
                      <a:lnTo>
                        <a:pt x="0" y="117"/>
                      </a:lnTo>
                      <a:lnTo>
                        <a:pt x="15" y="134"/>
                      </a:lnTo>
                      <a:lnTo>
                        <a:pt x="17" y="156"/>
                      </a:lnTo>
                      <a:lnTo>
                        <a:pt x="37" y="194"/>
                      </a:lnTo>
                      <a:lnTo>
                        <a:pt x="31" y="203"/>
                      </a:lnTo>
                      <a:lnTo>
                        <a:pt x="33" y="229"/>
                      </a:lnTo>
                      <a:lnTo>
                        <a:pt x="57" y="239"/>
                      </a:lnTo>
                      <a:lnTo>
                        <a:pt x="100" y="229"/>
                      </a:lnTo>
                      <a:lnTo>
                        <a:pt x="112" y="233"/>
                      </a:lnTo>
                      <a:lnTo>
                        <a:pt x="126" y="229"/>
                      </a:lnTo>
                      <a:lnTo>
                        <a:pt x="161" y="229"/>
                      </a:lnTo>
                      <a:lnTo>
                        <a:pt x="167" y="219"/>
                      </a:lnTo>
                      <a:lnTo>
                        <a:pt x="185" y="217"/>
                      </a:lnTo>
                      <a:lnTo>
                        <a:pt x="238" y="174"/>
                      </a:lnTo>
                      <a:lnTo>
                        <a:pt x="279" y="121"/>
                      </a:lnTo>
                      <a:lnTo>
                        <a:pt x="279" y="113"/>
                      </a:lnTo>
                      <a:lnTo>
                        <a:pt x="291" y="91"/>
                      </a:lnTo>
                      <a:lnTo>
                        <a:pt x="295" y="75"/>
                      </a:lnTo>
                      <a:lnTo>
                        <a:pt x="273" y="85"/>
                      </a:lnTo>
                      <a:lnTo>
                        <a:pt x="266" y="85"/>
                      </a:lnTo>
                      <a:lnTo>
                        <a:pt x="268" y="62"/>
                      </a:lnTo>
                      <a:lnTo>
                        <a:pt x="283" y="50"/>
                      </a:lnTo>
                      <a:lnTo>
                        <a:pt x="277" y="0"/>
                      </a:lnTo>
                      <a:lnTo>
                        <a:pt x="244" y="0"/>
                      </a:lnTo>
                      <a:lnTo>
                        <a:pt x="183" y="42"/>
                      </a:lnTo>
                      <a:close/>
                      <a:moveTo>
                        <a:pt x="191" y="144"/>
                      </a:moveTo>
                      <a:lnTo>
                        <a:pt x="222" y="125"/>
                      </a:lnTo>
                      <a:lnTo>
                        <a:pt x="234" y="138"/>
                      </a:lnTo>
                      <a:lnTo>
                        <a:pt x="222" y="152"/>
                      </a:lnTo>
                      <a:lnTo>
                        <a:pt x="208" y="156"/>
                      </a:lnTo>
                      <a:lnTo>
                        <a:pt x="191" y="14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4" name="Freeform 12">
                  <a:extLst>
                    <a:ext uri="{FF2B5EF4-FFF2-40B4-BE49-F238E27FC236}">
                      <a16:creationId xmlns:a16="http://schemas.microsoft.com/office/drawing/2014/main" id="{96BDB68D-58D3-4368-B0B5-082AF5E5D736}"/>
                    </a:ext>
                  </a:extLst>
                </p:cNvPr>
                <p:cNvSpPr>
                  <a:spLocks/>
                </p:cNvSpPr>
                <p:nvPr/>
              </p:nvSpPr>
              <p:spPr bwMode="auto">
                <a:xfrm>
                  <a:off x="5765734" y="4843604"/>
                  <a:ext cx="77810" cy="56095"/>
                </a:xfrm>
                <a:custGeom>
                  <a:avLst/>
                  <a:gdLst>
                    <a:gd name="T0" fmla="*/ 49213 w 43"/>
                    <a:gd name="T1" fmla="*/ 0 h 31"/>
                    <a:gd name="T2" fmla="*/ 0 w 43"/>
                    <a:gd name="T3" fmla="*/ 30162 h 31"/>
                    <a:gd name="T4" fmla="*/ 26988 w 43"/>
                    <a:gd name="T5" fmla="*/ 49212 h 31"/>
                    <a:gd name="T6" fmla="*/ 49213 w 43"/>
                    <a:gd name="T7" fmla="*/ 42862 h 31"/>
                    <a:gd name="T8" fmla="*/ 68263 w 43"/>
                    <a:gd name="T9" fmla="*/ 20637 h 31"/>
                    <a:gd name="T10" fmla="*/ 49213 w 43"/>
                    <a:gd name="T11" fmla="*/ 0 h 31"/>
                    <a:gd name="T12" fmla="*/ 49213 w 43"/>
                    <a:gd name="T13" fmla="*/ 0 h 31"/>
                    <a:gd name="T14" fmla="*/ 0 60000 65536"/>
                    <a:gd name="T15" fmla="*/ 0 60000 65536"/>
                    <a:gd name="T16" fmla="*/ 0 60000 65536"/>
                    <a:gd name="T17" fmla="*/ 0 60000 65536"/>
                    <a:gd name="T18" fmla="*/ 0 60000 65536"/>
                    <a:gd name="T19" fmla="*/ 0 60000 65536"/>
                    <a:gd name="T20" fmla="*/ 0 60000 65536"/>
                    <a:gd name="T21" fmla="*/ 0 w 43"/>
                    <a:gd name="T22" fmla="*/ 0 h 31"/>
                    <a:gd name="T23" fmla="*/ 43 w 43"/>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31">
                      <a:moveTo>
                        <a:pt x="31" y="0"/>
                      </a:moveTo>
                      <a:lnTo>
                        <a:pt x="0" y="19"/>
                      </a:lnTo>
                      <a:lnTo>
                        <a:pt x="17" y="31"/>
                      </a:lnTo>
                      <a:lnTo>
                        <a:pt x="31" y="27"/>
                      </a:lnTo>
                      <a:lnTo>
                        <a:pt x="43" y="13"/>
                      </a:lnTo>
                      <a:lnTo>
                        <a:pt x="31"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5" name="Freeform 13">
                  <a:extLst>
                    <a:ext uri="{FF2B5EF4-FFF2-40B4-BE49-F238E27FC236}">
                      <a16:creationId xmlns:a16="http://schemas.microsoft.com/office/drawing/2014/main" id="{27760685-BA40-4C29-927A-F923013EB762}"/>
                    </a:ext>
                  </a:extLst>
                </p:cNvPr>
                <p:cNvSpPr>
                  <a:spLocks/>
                </p:cNvSpPr>
                <p:nvPr/>
              </p:nvSpPr>
              <p:spPr bwMode="auto">
                <a:xfrm>
                  <a:off x="5291637" y="4436459"/>
                  <a:ext cx="448764" cy="414383"/>
                </a:xfrm>
                <a:custGeom>
                  <a:avLst/>
                  <a:gdLst>
                    <a:gd name="T0" fmla="*/ 393700 w 248"/>
                    <a:gd name="T1" fmla="*/ 28575 h 229"/>
                    <a:gd name="T2" fmla="*/ 387350 w 248"/>
                    <a:gd name="T3" fmla="*/ 9525 h 229"/>
                    <a:gd name="T4" fmla="*/ 328613 w 248"/>
                    <a:gd name="T5" fmla="*/ 15875 h 229"/>
                    <a:gd name="T6" fmla="*/ 280988 w 248"/>
                    <a:gd name="T7" fmla="*/ 34925 h 229"/>
                    <a:gd name="T8" fmla="*/ 203200 w 248"/>
                    <a:gd name="T9" fmla="*/ 25400 h 229"/>
                    <a:gd name="T10" fmla="*/ 203200 w 248"/>
                    <a:gd name="T11" fmla="*/ 15875 h 229"/>
                    <a:gd name="T12" fmla="*/ 130175 w 248"/>
                    <a:gd name="T13" fmla="*/ 19050 h 229"/>
                    <a:gd name="T14" fmla="*/ 68263 w 248"/>
                    <a:gd name="T15" fmla="*/ 0 h 229"/>
                    <a:gd name="T16" fmla="*/ 26988 w 248"/>
                    <a:gd name="T17" fmla="*/ 12700 h 229"/>
                    <a:gd name="T18" fmla="*/ 0 w 248"/>
                    <a:gd name="T19" fmla="*/ 9525 h 229"/>
                    <a:gd name="T20" fmla="*/ 0 w 248"/>
                    <a:gd name="T21" fmla="*/ 25400 h 229"/>
                    <a:gd name="T22" fmla="*/ 12700 w 248"/>
                    <a:gd name="T23" fmla="*/ 34925 h 229"/>
                    <a:gd name="T24" fmla="*/ 65088 w 248"/>
                    <a:gd name="T25" fmla="*/ 147638 h 229"/>
                    <a:gd name="T26" fmla="*/ 80963 w 248"/>
                    <a:gd name="T27" fmla="*/ 147638 h 229"/>
                    <a:gd name="T28" fmla="*/ 80963 w 248"/>
                    <a:gd name="T29" fmla="*/ 165100 h 229"/>
                    <a:gd name="T30" fmla="*/ 74613 w 248"/>
                    <a:gd name="T31" fmla="*/ 196850 h 229"/>
                    <a:gd name="T32" fmla="*/ 112713 w 248"/>
                    <a:gd name="T33" fmla="*/ 344488 h 229"/>
                    <a:gd name="T34" fmla="*/ 130175 w 248"/>
                    <a:gd name="T35" fmla="*/ 338138 h 229"/>
                    <a:gd name="T36" fmla="*/ 146050 w 248"/>
                    <a:gd name="T37" fmla="*/ 338138 h 229"/>
                    <a:gd name="T38" fmla="*/ 190500 w 248"/>
                    <a:gd name="T39" fmla="*/ 363538 h 229"/>
                    <a:gd name="T40" fmla="*/ 225425 w 248"/>
                    <a:gd name="T41" fmla="*/ 344488 h 229"/>
                    <a:gd name="T42" fmla="*/ 225425 w 248"/>
                    <a:gd name="T43" fmla="*/ 277813 h 229"/>
                    <a:gd name="T44" fmla="*/ 236538 w 248"/>
                    <a:gd name="T45" fmla="*/ 238125 h 229"/>
                    <a:gd name="T46" fmla="*/ 230188 w 248"/>
                    <a:gd name="T47" fmla="*/ 193675 h 229"/>
                    <a:gd name="T48" fmla="*/ 258763 w 248"/>
                    <a:gd name="T49" fmla="*/ 158750 h 229"/>
                    <a:gd name="T50" fmla="*/ 271463 w 248"/>
                    <a:gd name="T51" fmla="*/ 71438 h 229"/>
                    <a:gd name="T52" fmla="*/ 261938 w 248"/>
                    <a:gd name="T53" fmla="*/ 49213 h 229"/>
                    <a:gd name="T54" fmla="*/ 296863 w 248"/>
                    <a:gd name="T55" fmla="*/ 52388 h 229"/>
                    <a:gd name="T56" fmla="*/ 342900 w 248"/>
                    <a:gd name="T57" fmla="*/ 34925 h 229"/>
                    <a:gd name="T58" fmla="*/ 358775 w 248"/>
                    <a:gd name="T59" fmla="*/ 44450 h 229"/>
                    <a:gd name="T60" fmla="*/ 393700 w 248"/>
                    <a:gd name="T61" fmla="*/ 28575 h 229"/>
                    <a:gd name="T62" fmla="*/ 393700 w 248"/>
                    <a:gd name="T63" fmla="*/ 28575 h 2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8"/>
                    <a:gd name="T97" fmla="*/ 0 h 229"/>
                    <a:gd name="T98" fmla="*/ 248 w 248"/>
                    <a:gd name="T99" fmla="*/ 229 h 2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8" h="229">
                      <a:moveTo>
                        <a:pt x="248" y="18"/>
                      </a:moveTo>
                      <a:lnTo>
                        <a:pt x="244" y="6"/>
                      </a:lnTo>
                      <a:lnTo>
                        <a:pt x="207" y="10"/>
                      </a:lnTo>
                      <a:lnTo>
                        <a:pt x="177" y="22"/>
                      </a:lnTo>
                      <a:lnTo>
                        <a:pt x="128" y="16"/>
                      </a:lnTo>
                      <a:lnTo>
                        <a:pt x="128" y="10"/>
                      </a:lnTo>
                      <a:lnTo>
                        <a:pt x="82" y="12"/>
                      </a:lnTo>
                      <a:lnTo>
                        <a:pt x="43" y="0"/>
                      </a:lnTo>
                      <a:lnTo>
                        <a:pt x="17" y="8"/>
                      </a:lnTo>
                      <a:lnTo>
                        <a:pt x="0" y="6"/>
                      </a:lnTo>
                      <a:lnTo>
                        <a:pt x="0" y="16"/>
                      </a:lnTo>
                      <a:lnTo>
                        <a:pt x="8" y="22"/>
                      </a:lnTo>
                      <a:lnTo>
                        <a:pt x="41" y="93"/>
                      </a:lnTo>
                      <a:lnTo>
                        <a:pt x="51" y="93"/>
                      </a:lnTo>
                      <a:lnTo>
                        <a:pt x="51" y="104"/>
                      </a:lnTo>
                      <a:lnTo>
                        <a:pt x="47" y="124"/>
                      </a:lnTo>
                      <a:lnTo>
                        <a:pt x="71" y="217"/>
                      </a:lnTo>
                      <a:lnTo>
                        <a:pt x="82" y="213"/>
                      </a:lnTo>
                      <a:lnTo>
                        <a:pt x="92" y="213"/>
                      </a:lnTo>
                      <a:lnTo>
                        <a:pt x="120" y="229"/>
                      </a:lnTo>
                      <a:lnTo>
                        <a:pt x="142" y="217"/>
                      </a:lnTo>
                      <a:lnTo>
                        <a:pt x="142" y="175"/>
                      </a:lnTo>
                      <a:lnTo>
                        <a:pt x="149" y="150"/>
                      </a:lnTo>
                      <a:lnTo>
                        <a:pt x="145" y="122"/>
                      </a:lnTo>
                      <a:lnTo>
                        <a:pt x="163" y="100"/>
                      </a:lnTo>
                      <a:lnTo>
                        <a:pt x="171" y="45"/>
                      </a:lnTo>
                      <a:lnTo>
                        <a:pt x="165" y="31"/>
                      </a:lnTo>
                      <a:lnTo>
                        <a:pt x="187" y="33"/>
                      </a:lnTo>
                      <a:lnTo>
                        <a:pt x="216" y="22"/>
                      </a:lnTo>
                      <a:lnTo>
                        <a:pt x="226" y="28"/>
                      </a:lnTo>
                      <a:lnTo>
                        <a:pt x="248" y="1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6" name="Freeform 14">
                  <a:extLst>
                    <a:ext uri="{FF2B5EF4-FFF2-40B4-BE49-F238E27FC236}">
                      <a16:creationId xmlns:a16="http://schemas.microsoft.com/office/drawing/2014/main" id="{8889BECC-B86E-48FD-9CEC-2558CC149169}"/>
                    </a:ext>
                  </a:extLst>
                </p:cNvPr>
                <p:cNvSpPr>
                  <a:spLocks/>
                </p:cNvSpPr>
                <p:nvPr/>
              </p:nvSpPr>
              <p:spPr bwMode="auto">
                <a:xfrm>
                  <a:off x="5554019" y="4469031"/>
                  <a:ext cx="307620" cy="309431"/>
                </a:xfrm>
                <a:custGeom>
                  <a:avLst/>
                  <a:gdLst>
                    <a:gd name="T0" fmla="*/ 173037 w 170"/>
                    <a:gd name="T1" fmla="*/ 23813 h 171"/>
                    <a:gd name="T2" fmla="*/ 163512 w 170"/>
                    <a:gd name="T3" fmla="*/ 0 h 171"/>
                    <a:gd name="T4" fmla="*/ 128588 w 170"/>
                    <a:gd name="T5" fmla="*/ 15875 h 171"/>
                    <a:gd name="T6" fmla="*/ 112713 w 170"/>
                    <a:gd name="T7" fmla="*/ 6350 h 171"/>
                    <a:gd name="T8" fmla="*/ 66675 w 170"/>
                    <a:gd name="T9" fmla="*/ 23813 h 171"/>
                    <a:gd name="T10" fmla="*/ 31750 w 170"/>
                    <a:gd name="T11" fmla="*/ 20638 h 171"/>
                    <a:gd name="T12" fmla="*/ 41275 w 170"/>
                    <a:gd name="T13" fmla="*/ 42863 h 171"/>
                    <a:gd name="T14" fmla="*/ 28575 w 170"/>
                    <a:gd name="T15" fmla="*/ 130175 h 171"/>
                    <a:gd name="T16" fmla="*/ 0 w 170"/>
                    <a:gd name="T17" fmla="*/ 165100 h 171"/>
                    <a:gd name="T18" fmla="*/ 6350 w 170"/>
                    <a:gd name="T19" fmla="*/ 209550 h 171"/>
                    <a:gd name="T20" fmla="*/ 22225 w 170"/>
                    <a:gd name="T21" fmla="*/ 215900 h 171"/>
                    <a:gd name="T22" fmla="*/ 25400 w 170"/>
                    <a:gd name="T23" fmla="*/ 271463 h 171"/>
                    <a:gd name="T24" fmla="*/ 57150 w 170"/>
                    <a:gd name="T25" fmla="*/ 271463 h 171"/>
                    <a:gd name="T26" fmla="*/ 92075 w 170"/>
                    <a:gd name="T27" fmla="*/ 222250 h 171"/>
                    <a:gd name="T28" fmla="*/ 157162 w 170"/>
                    <a:gd name="T29" fmla="*/ 236538 h 171"/>
                    <a:gd name="T30" fmla="*/ 173037 w 170"/>
                    <a:gd name="T31" fmla="*/ 196850 h 171"/>
                    <a:gd name="T32" fmla="*/ 269875 w 170"/>
                    <a:gd name="T33" fmla="*/ 130175 h 171"/>
                    <a:gd name="T34" fmla="*/ 254000 w 170"/>
                    <a:gd name="T35" fmla="*/ 122238 h 171"/>
                    <a:gd name="T36" fmla="*/ 209550 w 170"/>
                    <a:gd name="T37" fmla="*/ 61913 h 171"/>
                    <a:gd name="T38" fmla="*/ 173037 w 170"/>
                    <a:gd name="T39" fmla="*/ 23813 h 171"/>
                    <a:gd name="T40" fmla="*/ 173037 w 170"/>
                    <a:gd name="T41" fmla="*/ 23813 h 17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0"/>
                    <a:gd name="T64" fmla="*/ 0 h 171"/>
                    <a:gd name="T65" fmla="*/ 170 w 170"/>
                    <a:gd name="T66" fmla="*/ 171 h 17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0" h="171">
                      <a:moveTo>
                        <a:pt x="109" y="15"/>
                      </a:moveTo>
                      <a:lnTo>
                        <a:pt x="103" y="0"/>
                      </a:lnTo>
                      <a:lnTo>
                        <a:pt x="81" y="10"/>
                      </a:lnTo>
                      <a:lnTo>
                        <a:pt x="71" y="4"/>
                      </a:lnTo>
                      <a:lnTo>
                        <a:pt x="42" y="15"/>
                      </a:lnTo>
                      <a:lnTo>
                        <a:pt x="20" y="13"/>
                      </a:lnTo>
                      <a:lnTo>
                        <a:pt x="26" y="27"/>
                      </a:lnTo>
                      <a:lnTo>
                        <a:pt x="18" y="82"/>
                      </a:lnTo>
                      <a:lnTo>
                        <a:pt x="0" y="104"/>
                      </a:lnTo>
                      <a:lnTo>
                        <a:pt x="4" y="132"/>
                      </a:lnTo>
                      <a:lnTo>
                        <a:pt x="14" y="136"/>
                      </a:lnTo>
                      <a:lnTo>
                        <a:pt x="16" y="171"/>
                      </a:lnTo>
                      <a:lnTo>
                        <a:pt x="36" y="171"/>
                      </a:lnTo>
                      <a:lnTo>
                        <a:pt x="58" y="140"/>
                      </a:lnTo>
                      <a:lnTo>
                        <a:pt x="99" y="149"/>
                      </a:lnTo>
                      <a:lnTo>
                        <a:pt x="109" y="124"/>
                      </a:lnTo>
                      <a:lnTo>
                        <a:pt x="170" y="82"/>
                      </a:lnTo>
                      <a:lnTo>
                        <a:pt x="160" y="77"/>
                      </a:lnTo>
                      <a:lnTo>
                        <a:pt x="132" y="39"/>
                      </a:lnTo>
                      <a:lnTo>
                        <a:pt x="109" y="1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7" name="Freeform 15">
                  <a:extLst>
                    <a:ext uri="{FF2B5EF4-FFF2-40B4-BE49-F238E27FC236}">
                      <a16:creationId xmlns:a16="http://schemas.microsoft.com/office/drawing/2014/main" id="{C9FBC554-1071-4034-BDBA-F306E1C91E1C}"/>
                    </a:ext>
                  </a:extLst>
                </p:cNvPr>
                <p:cNvSpPr>
                  <a:spLocks/>
                </p:cNvSpPr>
                <p:nvPr/>
              </p:nvSpPr>
              <p:spPr bwMode="auto">
                <a:xfrm>
                  <a:off x="5901449" y="4707889"/>
                  <a:ext cx="30761" cy="63334"/>
                </a:xfrm>
                <a:custGeom>
                  <a:avLst/>
                  <a:gdLst>
                    <a:gd name="T0" fmla="*/ 26987 w 17"/>
                    <a:gd name="T1" fmla="*/ 0 h 35"/>
                    <a:gd name="T2" fmla="*/ 3175 w 17"/>
                    <a:gd name="T3" fmla="*/ 19050 h 35"/>
                    <a:gd name="T4" fmla="*/ 0 w 17"/>
                    <a:gd name="T5" fmla="*/ 55563 h 35"/>
                    <a:gd name="T6" fmla="*/ 11112 w 17"/>
                    <a:gd name="T7" fmla="*/ 55563 h 35"/>
                    <a:gd name="T8" fmla="*/ 26987 w 17"/>
                    <a:gd name="T9" fmla="*/ 46038 h 35"/>
                    <a:gd name="T10" fmla="*/ 26987 w 17"/>
                    <a:gd name="T11" fmla="*/ 0 h 35"/>
                    <a:gd name="T12" fmla="*/ 26987 w 17"/>
                    <a:gd name="T13" fmla="*/ 0 h 35"/>
                    <a:gd name="T14" fmla="*/ 0 60000 65536"/>
                    <a:gd name="T15" fmla="*/ 0 60000 65536"/>
                    <a:gd name="T16" fmla="*/ 0 60000 65536"/>
                    <a:gd name="T17" fmla="*/ 0 60000 65536"/>
                    <a:gd name="T18" fmla="*/ 0 60000 65536"/>
                    <a:gd name="T19" fmla="*/ 0 60000 65536"/>
                    <a:gd name="T20" fmla="*/ 0 60000 65536"/>
                    <a:gd name="T21" fmla="*/ 0 w 17"/>
                    <a:gd name="T22" fmla="*/ 0 h 35"/>
                    <a:gd name="T23" fmla="*/ 17 w 17"/>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5">
                      <a:moveTo>
                        <a:pt x="17" y="0"/>
                      </a:moveTo>
                      <a:lnTo>
                        <a:pt x="2" y="12"/>
                      </a:lnTo>
                      <a:lnTo>
                        <a:pt x="0" y="35"/>
                      </a:lnTo>
                      <a:lnTo>
                        <a:pt x="7" y="35"/>
                      </a:lnTo>
                      <a:lnTo>
                        <a:pt x="17" y="29"/>
                      </a:lnTo>
                      <a:lnTo>
                        <a:pt x="1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8" name="Freeform 16">
                  <a:extLst>
                    <a:ext uri="{FF2B5EF4-FFF2-40B4-BE49-F238E27FC236}">
                      <a16:creationId xmlns:a16="http://schemas.microsoft.com/office/drawing/2014/main" id="{C78D571A-CA73-41DE-A636-4DD751EB9372}"/>
                    </a:ext>
                  </a:extLst>
                </p:cNvPr>
                <p:cNvSpPr>
                  <a:spLocks/>
                </p:cNvSpPr>
                <p:nvPr/>
              </p:nvSpPr>
              <p:spPr bwMode="auto">
                <a:xfrm>
                  <a:off x="5894211" y="4208458"/>
                  <a:ext cx="331144" cy="551908"/>
                </a:xfrm>
                <a:custGeom>
                  <a:avLst/>
                  <a:gdLst>
                    <a:gd name="T0" fmla="*/ 84137 w 183"/>
                    <a:gd name="T1" fmla="*/ 112713 h 305"/>
                    <a:gd name="T2" fmla="*/ 0 w 183"/>
                    <a:gd name="T3" fmla="*/ 125413 h 305"/>
                    <a:gd name="T4" fmla="*/ 3175 w 183"/>
                    <a:gd name="T5" fmla="*/ 155575 h 305"/>
                    <a:gd name="T6" fmla="*/ 77787 w 183"/>
                    <a:gd name="T7" fmla="*/ 187325 h 305"/>
                    <a:gd name="T8" fmla="*/ 84137 w 183"/>
                    <a:gd name="T9" fmla="*/ 265113 h 305"/>
                    <a:gd name="T10" fmla="*/ 58737 w 183"/>
                    <a:gd name="T11" fmla="*/ 312738 h 305"/>
                    <a:gd name="T12" fmla="*/ 52387 w 183"/>
                    <a:gd name="T13" fmla="*/ 338138 h 305"/>
                    <a:gd name="T14" fmla="*/ 23812 w 183"/>
                    <a:gd name="T15" fmla="*/ 358775 h 305"/>
                    <a:gd name="T16" fmla="*/ 33337 w 183"/>
                    <a:gd name="T17" fmla="*/ 438150 h 305"/>
                    <a:gd name="T18" fmla="*/ 33337 w 183"/>
                    <a:gd name="T19" fmla="*/ 484188 h 305"/>
                    <a:gd name="T20" fmla="*/ 52387 w 183"/>
                    <a:gd name="T21" fmla="*/ 477838 h 305"/>
                    <a:gd name="T22" fmla="*/ 130175 w 183"/>
                    <a:gd name="T23" fmla="*/ 403225 h 305"/>
                    <a:gd name="T24" fmla="*/ 130175 w 183"/>
                    <a:gd name="T25" fmla="*/ 331788 h 305"/>
                    <a:gd name="T26" fmla="*/ 109537 w 183"/>
                    <a:gd name="T27" fmla="*/ 303213 h 305"/>
                    <a:gd name="T28" fmla="*/ 123825 w 183"/>
                    <a:gd name="T29" fmla="*/ 280988 h 305"/>
                    <a:gd name="T30" fmla="*/ 165100 w 183"/>
                    <a:gd name="T31" fmla="*/ 244475 h 305"/>
                    <a:gd name="T32" fmla="*/ 180975 w 183"/>
                    <a:gd name="T33" fmla="*/ 215900 h 305"/>
                    <a:gd name="T34" fmla="*/ 236537 w 183"/>
                    <a:gd name="T35" fmla="*/ 200025 h 305"/>
                    <a:gd name="T36" fmla="*/ 271462 w 183"/>
                    <a:gd name="T37" fmla="*/ 165100 h 305"/>
                    <a:gd name="T38" fmla="*/ 290512 w 183"/>
                    <a:gd name="T39" fmla="*/ 103188 h 305"/>
                    <a:gd name="T40" fmla="*/ 290512 w 183"/>
                    <a:gd name="T41" fmla="*/ 0 h 305"/>
                    <a:gd name="T42" fmla="*/ 209550 w 183"/>
                    <a:gd name="T43" fmla="*/ 36513 h 305"/>
                    <a:gd name="T44" fmla="*/ 136525 w 183"/>
                    <a:gd name="T45" fmla="*/ 28575 h 305"/>
                    <a:gd name="T46" fmla="*/ 123825 w 183"/>
                    <a:gd name="T47" fmla="*/ 65088 h 305"/>
                    <a:gd name="T48" fmla="*/ 152400 w 183"/>
                    <a:gd name="T49" fmla="*/ 106363 h 305"/>
                    <a:gd name="T50" fmla="*/ 165100 w 183"/>
                    <a:gd name="T51" fmla="*/ 152400 h 305"/>
                    <a:gd name="T52" fmla="*/ 158750 w 183"/>
                    <a:gd name="T53" fmla="*/ 174625 h 305"/>
                    <a:gd name="T54" fmla="*/ 142875 w 183"/>
                    <a:gd name="T55" fmla="*/ 177800 h 305"/>
                    <a:gd name="T56" fmla="*/ 142875 w 183"/>
                    <a:gd name="T57" fmla="*/ 200025 h 305"/>
                    <a:gd name="T58" fmla="*/ 112712 w 183"/>
                    <a:gd name="T59" fmla="*/ 180975 h 305"/>
                    <a:gd name="T60" fmla="*/ 112712 w 183"/>
                    <a:gd name="T61" fmla="*/ 168275 h 305"/>
                    <a:gd name="T62" fmla="*/ 127000 w 183"/>
                    <a:gd name="T63" fmla="*/ 138113 h 305"/>
                    <a:gd name="T64" fmla="*/ 84137 w 183"/>
                    <a:gd name="T65" fmla="*/ 112713 h 305"/>
                    <a:gd name="T66" fmla="*/ 84137 w 183"/>
                    <a:gd name="T67" fmla="*/ 112713 h 30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3"/>
                    <a:gd name="T103" fmla="*/ 0 h 305"/>
                    <a:gd name="T104" fmla="*/ 183 w 183"/>
                    <a:gd name="T105" fmla="*/ 305 h 30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3" h="305">
                      <a:moveTo>
                        <a:pt x="53" y="71"/>
                      </a:moveTo>
                      <a:lnTo>
                        <a:pt x="0" y="79"/>
                      </a:lnTo>
                      <a:lnTo>
                        <a:pt x="2" y="98"/>
                      </a:lnTo>
                      <a:lnTo>
                        <a:pt x="49" y="118"/>
                      </a:lnTo>
                      <a:lnTo>
                        <a:pt x="53" y="167"/>
                      </a:lnTo>
                      <a:lnTo>
                        <a:pt x="37" y="197"/>
                      </a:lnTo>
                      <a:lnTo>
                        <a:pt x="33" y="213"/>
                      </a:lnTo>
                      <a:lnTo>
                        <a:pt x="15" y="226"/>
                      </a:lnTo>
                      <a:lnTo>
                        <a:pt x="21" y="276"/>
                      </a:lnTo>
                      <a:lnTo>
                        <a:pt x="21" y="305"/>
                      </a:lnTo>
                      <a:lnTo>
                        <a:pt x="33" y="301"/>
                      </a:lnTo>
                      <a:lnTo>
                        <a:pt x="82" y="254"/>
                      </a:lnTo>
                      <a:lnTo>
                        <a:pt x="82" y="209"/>
                      </a:lnTo>
                      <a:lnTo>
                        <a:pt x="69" y="191"/>
                      </a:lnTo>
                      <a:lnTo>
                        <a:pt x="78" y="177"/>
                      </a:lnTo>
                      <a:lnTo>
                        <a:pt x="104" y="154"/>
                      </a:lnTo>
                      <a:lnTo>
                        <a:pt x="114" y="136"/>
                      </a:lnTo>
                      <a:lnTo>
                        <a:pt x="149" y="126"/>
                      </a:lnTo>
                      <a:lnTo>
                        <a:pt x="171" y="104"/>
                      </a:lnTo>
                      <a:lnTo>
                        <a:pt x="183" y="65"/>
                      </a:lnTo>
                      <a:lnTo>
                        <a:pt x="183" y="0"/>
                      </a:lnTo>
                      <a:lnTo>
                        <a:pt x="132" y="23"/>
                      </a:lnTo>
                      <a:lnTo>
                        <a:pt x="86" y="18"/>
                      </a:lnTo>
                      <a:lnTo>
                        <a:pt x="78" y="41"/>
                      </a:lnTo>
                      <a:lnTo>
                        <a:pt x="96" y="67"/>
                      </a:lnTo>
                      <a:lnTo>
                        <a:pt x="104" y="96"/>
                      </a:lnTo>
                      <a:lnTo>
                        <a:pt x="100" y="110"/>
                      </a:lnTo>
                      <a:lnTo>
                        <a:pt x="90" y="112"/>
                      </a:lnTo>
                      <a:lnTo>
                        <a:pt x="90" y="126"/>
                      </a:lnTo>
                      <a:lnTo>
                        <a:pt x="71" y="114"/>
                      </a:lnTo>
                      <a:lnTo>
                        <a:pt x="71" y="106"/>
                      </a:lnTo>
                      <a:lnTo>
                        <a:pt x="80" y="87"/>
                      </a:lnTo>
                      <a:lnTo>
                        <a:pt x="53" y="7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39" name="Freeform 18">
                  <a:extLst>
                    <a:ext uri="{FF2B5EF4-FFF2-40B4-BE49-F238E27FC236}">
                      <a16:creationId xmlns:a16="http://schemas.microsoft.com/office/drawing/2014/main" id="{A9EDBA61-4CD7-4FAD-B4F5-94862F284AA1}"/>
                    </a:ext>
                  </a:extLst>
                </p:cNvPr>
                <p:cNvSpPr>
                  <a:spLocks/>
                </p:cNvSpPr>
                <p:nvPr/>
              </p:nvSpPr>
              <p:spPr bwMode="auto">
                <a:xfrm>
                  <a:off x="5990116" y="4179506"/>
                  <a:ext cx="92287" cy="256954"/>
                </a:xfrm>
                <a:custGeom>
                  <a:avLst/>
                  <a:gdLst>
                    <a:gd name="T0" fmla="*/ 42863 w 51"/>
                    <a:gd name="T1" fmla="*/ 0 h 142"/>
                    <a:gd name="T2" fmla="*/ 19050 w 51"/>
                    <a:gd name="T3" fmla="*/ 9525 h 142"/>
                    <a:gd name="T4" fmla="*/ 19050 w 51"/>
                    <a:gd name="T5" fmla="*/ 31750 h 142"/>
                    <a:gd name="T6" fmla="*/ 0 w 51"/>
                    <a:gd name="T7" fmla="*/ 61912 h 142"/>
                    <a:gd name="T8" fmla="*/ 0 w 51"/>
                    <a:gd name="T9" fmla="*/ 138112 h 142"/>
                    <a:gd name="T10" fmla="*/ 42863 w 51"/>
                    <a:gd name="T11" fmla="*/ 163512 h 142"/>
                    <a:gd name="T12" fmla="*/ 28575 w 51"/>
                    <a:gd name="T13" fmla="*/ 193675 h 142"/>
                    <a:gd name="T14" fmla="*/ 28575 w 51"/>
                    <a:gd name="T15" fmla="*/ 206375 h 142"/>
                    <a:gd name="T16" fmla="*/ 58738 w 51"/>
                    <a:gd name="T17" fmla="*/ 225425 h 142"/>
                    <a:gd name="T18" fmla="*/ 58738 w 51"/>
                    <a:gd name="T19" fmla="*/ 203200 h 142"/>
                    <a:gd name="T20" fmla="*/ 74613 w 51"/>
                    <a:gd name="T21" fmla="*/ 200025 h 142"/>
                    <a:gd name="T22" fmla="*/ 80963 w 51"/>
                    <a:gd name="T23" fmla="*/ 177800 h 142"/>
                    <a:gd name="T24" fmla="*/ 68263 w 51"/>
                    <a:gd name="T25" fmla="*/ 131762 h 142"/>
                    <a:gd name="T26" fmla="*/ 39688 w 51"/>
                    <a:gd name="T27" fmla="*/ 90487 h 142"/>
                    <a:gd name="T28" fmla="*/ 52388 w 51"/>
                    <a:gd name="T29" fmla="*/ 53975 h 142"/>
                    <a:gd name="T30" fmla="*/ 42863 w 51"/>
                    <a:gd name="T31" fmla="*/ 0 h 142"/>
                    <a:gd name="T32" fmla="*/ 42863 w 51"/>
                    <a:gd name="T33" fmla="*/ 0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142"/>
                    <a:gd name="T53" fmla="*/ 51 w 51"/>
                    <a:gd name="T54" fmla="*/ 142 h 1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142">
                      <a:moveTo>
                        <a:pt x="27" y="0"/>
                      </a:moveTo>
                      <a:lnTo>
                        <a:pt x="12" y="6"/>
                      </a:lnTo>
                      <a:lnTo>
                        <a:pt x="12" y="20"/>
                      </a:lnTo>
                      <a:lnTo>
                        <a:pt x="0" y="39"/>
                      </a:lnTo>
                      <a:lnTo>
                        <a:pt x="0" y="87"/>
                      </a:lnTo>
                      <a:lnTo>
                        <a:pt x="27" y="103"/>
                      </a:lnTo>
                      <a:lnTo>
                        <a:pt x="18" y="122"/>
                      </a:lnTo>
                      <a:lnTo>
                        <a:pt x="18" y="130"/>
                      </a:lnTo>
                      <a:lnTo>
                        <a:pt x="37" y="142"/>
                      </a:lnTo>
                      <a:lnTo>
                        <a:pt x="37" y="128"/>
                      </a:lnTo>
                      <a:lnTo>
                        <a:pt x="47" y="126"/>
                      </a:lnTo>
                      <a:lnTo>
                        <a:pt x="51" y="112"/>
                      </a:lnTo>
                      <a:lnTo>
                        <a:pt x="43" y="83"/>
                      </a:lnTo>
                      <a:lnTo>
                        <a:pt x="25" y="57"/>
                      </a:lnTo>
                      <a:lnTo>
                        <a:pt x="33" y="34"/>
                      </a:lnTo>
                      <a:lnTo>
                        <a:pt x="27"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0" name="Freeform 19">
                  <a:extLst>
                    <a:ext uri="{FF2B5EF4-FFF2-40B4-BE49-F238E27FC236}">
                      <a16:creationId xmlns:a16="http://schemas.microsoft.com/office/drawing/2014/main" id="{B8B7EE28-30CC-4391-A0DB-707EAB095E00}"/>
                    </a:ext>
                  </a:extLst>
                </p:cNvPr>
                <p:cNvSpPr>
                  <a:spLocks/>
                </p:cNvSpPr>
                <p:nvPr/>
              </p:nvSpPr>
              <p:spPr bwMode="auto">
                <a:xfrm>
                  <a:off x="5633639" y="4139696"/>
                  <a:ext cx="378192" cy="329335"/>
                </a:xfrm>
                <a:custGeom>
                  <a:avLst/>
                  <a:gdLst>
                    <a:gd name="T0" fmla="*/ 315912 w 209"/>
                    <a:gd name="T1" fmla="*/ 28575 h 182"/>
                    <a:gd name="T2" fmla="*/ 249237 w 209"/>
                    <a:gd name="T3" fmla="*/ 0 h 182"/>
                    <a:gd name="T4" fmla="*/ 206375 w 209"/>
                    <a:gd name="T5" fmla="*/ 0 h 182"/>
                    <a:gd name="T6" fmla="*/ 165100 w 209"/>
                    <a:gd name="T7" fmla="*/ 96837 h 182"/>
                    <a:gd name="T8" fmla="*/ 122237 w 209"/>
                    <a:gd name="T9" fmla="*/ 109538 h 182"/>
                    <a:gd name="T10" fmla="*/ 90487 w 209"/>
                    <a:gd name="T11" fmla="*/ 85725 h 182"/>
                    <a:gd name="T12" fmla="*/ 61912 w 209"/>
                    <a:gd name="T13" fmla="*/ 82550 h 182"/>
                    <a:gd name="T14" fmla="*/ 52387 w 209"/>
                    <a:gd name="T15" fmla="*/ 138113 h 182"/>
                    <a:gd name="T16" fmla="*/ 0 w 209"/>
                    <a:gd name="T17" fmla="*/ 141288 h 182"/>
                    <a:gd name="T18" fmla="*/ 0 w 209"/>
                    <a:gd name="T19" fmla="*/ 247650 h 182"/>
                    <a:gd name="T20" fmla="*/ 28575 w 209"/>
                    <a:gd name="T21" fmla="*/ 276225 h 182"/>
                    <a:gd name="T22" fmla="*/ 87312 w 209"/>
                    <a:gd name="T23" fmla="*/ 269875 h 182"/>
                    <a:gd name="T24" fmla="*/ 93662 w 209"/>
                    <a:gd name="T25" fmla="*/ 288925 h 182"/>
                    <a:gd name="T26" fmla="*/ 128587 w 209"/>
                    <a:gd name="T27" fmla="*/ 285750 h 182"/>
                    <a:gd name="T28" fmla="*/ 152400 w 209"/>
                    <a:gd name="T29" fmla="*/ 263525 h 182"/>
                    <a:gd name="T30" fmla="*/ 203200 w 209"/>
                    <a:gd name="T31" fmla="*/ 228600 h 182"/>
                    <a:gd name="T32" fmla="*/ 231775 w 209"/>
                    <a:gd name="T33" fmla="*/ 215900 h 182"/>
                    <a:gd name="T34" fmla="*/ 228600 w 209"/>
                    <a:gd name="T35" fmla="*/ 185737 h 182"/>
                    <a:gd name="T36" fmla="*/ 312737 w 209"/>
                    <a:gd name="T37" fmla="*/ 173037 h 182"/>
                    <a:gd name="T38" fmla="*/ 312737 w 209"/>
                    <a:gd name="T39" fmla="*/ 96837 h 182"/>
                    <a:gd name="T40" fmla="*/ 331787 w 209"/>
                    <a:gd name="T41" fmla="*/ 66675 h 182"/>
                    <a:gd name="T42" fmla="*/ 331787 w 209"/>
                    <a:gd name="T43" fmla="*/ 44450 h 182"/>
                    <a:gd name="T44" fmla="*/ 315912 w 209"/>
                    <a:gd name="T45" fmla="*/ 28575 h 182"/>
                    <a:gd name="T46" fmla="*/ 315912 w 209"/>
                    <a:gd name="T47" fmla="*/ 28575 h 1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9"/>
                    <a:gd name="T73" fmla="*/ 0 h 182"/>
                    <a:gd name="T74" fmla="*/ 209 w 209"/>
                    <a:gd name="T75" fmla="*/ 182 h 1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9" h="182">
                      <a:moveTo>
                        <a:pt x="199" y="18"/>
                      </a:moveTo>
                      <a:lnTo>
                        <a:pt x="157" y="0"/>
                      </a:lnTo>
                      <a:lnTo>
                        <a:pt x="130" y="0"/>
                      </a:lnTo>
                      <a:lnTo>
                        <a:pt x="104" y="61"/>
                      </a:lnTo>
                      <a:lnTo>
                        <a:pt x="77" y="69"/>
                      </a:lnTo>
                      <a:lnTo>
                        <a:pt x="57" y="54"/>
                      </a:lnTo>
                      <a:lnTo>
                        <a:pt x="39" y="52"/>
                      </a:lnTo>
                      <a:lnTo>
                        <a:pt x="33" y="87"/>
                      </a:lnTo>
                      <a:lnTo>
                        <a:pt x="0" y="89"/>
                      </a:lnTo>
                      <a:lnTo>
                        <a:pt x="0" y="156"/>
                      </a:lnTo>
                      <a:lnTo>
                        <a:pt x="18" y="174"/>
                      </a:lnTo>
                      <a:lnTo>
                        <a:pt x="55" y="170"/>
                      </a:lnTo>
                      <a:lnTo>
                        <a:pt x="59" y="182"/>
                      </a:lnTo>
                      <a:lnTo>
                        <a:pt x="81" y="180"/>
                      </a:lnTo>
                      <a:lnTo>
                        <a:pt x="96" y="166"/>
                      </a:lnTo>
                      <a:lnTo>
                        <a:pt x="128" y="144"/>
                      </a:lnTo>
                      <a:lnTo>
                        <a:pt x="146" y="136"/>
                      </a:lnTo>
                      <a:lnTo>
                        <a:pt x="144" y="117"/>
                      </a:lnTo>
                      <a:lnTo>
                        <a:pt x="197" y="109"/>
                      </a:lnTo>
                      <a:lnTo>
                        <a:pt x="197" y="61"/>
                      </a:lnTo>
                      <a:lnTo>
                        <a:pt x="209" y="42"/>
                      </a:lnTo>
                      <a:lnTo>
                        <a:pt x="209" y="28"/>
                      </a:lnTo>
                      <a:lnTo>
                        <a:pt x="199" y="18"/>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1" name="Freeform 20">
                  <a:extLst>
                    <a:ext uri="{FF2B5EF4-FFF2-40B4-BE49-F238E27FC236}">
                      <a16:creationId xmlns:a16="http://schemas.microsoft.com/office/drawing/2014/main" id="{8BC96CF5-F40E-4FC1-928D-36DAE9C68172}"/>
                    </a:ext>
                  </a:extLst>
                </p:cNvPr>
                <p:cNvSpPr>
                  <a:spLocks/>
                </p:cNvSpPr>
                <p:nvPr/>
              </p:nvSpPr>
              <p:spPr bwMode="auto">
                <a:xfrm>
                  <a:off x="5291637" y="4054648"/>
                  <a:ext cx="412573" cy="421620"/>
                </a:xfrm>
                <a:custGeom>
                  <a:avLst/>
                  <a:gdLst>
                    <a:gd name="T0" fmla="*/ 174625 w 228"/>
                    <a:gd name="T1" fmla="*/ 61912 h 233"/>
                    <a:gd name="T2" fmla="*/ 155575 w 228"/>
                    <a:gd name="T3" fmla="*/ 0 h 233"/>
                    <a:gd name="T4" fmla="*/ 26988 w 228"/>
                    <a:gd name="T5" fmla="*/ 0 h 233"/>
                    <a:gd name="T6" fmla="*/ 55563 w 228"/>
                    <a:gd name="T7" fmla="*/ 80962 h 233"/>
                    <a:gd name="T8" fmla="*/ 46037 w 228"/>
                    <a:gd name="T9" fmla="*/ 103187 h 233"/>
                    <a:gd name="T10" fmla="*/ 68263 w 228"/>
                    <a:gd name="T11" fmla="*/ 157162 h 233"/>
                    <a:gd name="T12" fmla="*/ 61913 w 228"/>
                    <a:gd name="T13" fmla="*/ 193675 h 233"/>
                    <a:gd name="T14" fmla="*/ 15875 w 228"/>
                    <a:gd name="T15" fmla="*/ 241300 h 233"/>
                    <a:gd name="T16" fmla="*/ 15875 w 228"/>
                    <a:gd name="T17" fmla="*/ 293687 h 233"/>
                    <a:gd name="T18" fmla="*/ 0 w 228"/>
                    <a:gd name="T19" fmla="*/ 344487 h 233"/>
                    <a:gd name="T20" fmla="*/ 26988 w 228"/>
                    <a:gd name="T21" fmla="*/ 347662 h 233"/>
                    <a:gd name="T22" fmla="*/ 68263 w 228"/>
                    <a:gd name="T23" fmla="*/ 334962 h 233"/>
                    <a:gd name="T24" fmla="*/ 130175 w 228"/>
                    <a:gd name="T25" fmla="*/ 354012 h 233"/>
                    <a:gd name="T26" fmla="*/ 203200 w 228"/>
                    <a:gd name="T27" fmla="*/ 350837 h 233"/>
                    <a:gd name="T28" fmla="*/ 203200 w 228"/>
                    <a:gd name="T29" fmla="*/ 360362 h 233"/>
                    <a:gd name="T30" fmla="*/ 280988 w 228"/>
                    <a:gd name="T31" fmla="*/ 369887 h 233"/>
                    <a:gd name="T32" fmla="*/ 328613 w 228"/>
                    <a:gd name="T33" fmla="*/ 350837 h 233"/>
                    <a:gd name="T34" fmla="*/ 300038 w 228"/>
                    <a:gd name="T35" fmla="*/ 322262 h 233"/>
                    <a:gd name="T36" fmla="*/ 300038 w 228"/>
                    <a:gd name="T37" fmla="*/ 215900 h 233"/>
                    <a:gd name="T38" fmla="*/ 355600 w 228"/>
                    <a:gd name="T39" fmla="*/ 212725 h 233"/>
                    <a:gd name="T40" fmla="*/ 361950 w 228"/>
                    <a:gd name="T41" fmla="*/ 157162 h 233"/>
                    <a:gd name="T42" fmla="*/ 303213 w 228"/>
                    <a:gd name="T43" fmla="*/ 125412 h 233"/>
                    <a:gd name="T44" fmla="*/ 303213 w 228"/>
                    <a:gd name="T45" fmla="*/ 38100 h 233"/>
                    <a:gd name="T46" fmla="*/ 233363 w 228"/>
                    <a:gd name="T47" fmla="*/ 31750 h 233"/>
                    <a:gd name="T48" fmla="*/ 219075 w 228"/>
                    <a:gd name="T49" fmla="*/ 61912 h 233"/>
                    <a:gd name="T50" fmla="*/ 174625 w 228"/>
                    <a:gd name="T51" fmla="*/ 61912 h 233"/>
                    <a:gd name="T52" fmla="*/ 174625 w 228"/>
                    <a:gd name="T53" fmla="*/ 61912 h 23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233"/>
                    <a:gd name="T83" fmla="*/ 228 w 228"/>
                    <a:gd name="T84" fmla="*/ 233 h 23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233">
                      <a:moveTo>
                        <a:pt x="110" y="39"/>
                      </a:moveTo>
                      <a:lnTo>
                        <a:pt x="98" y="0"/>
                      </a:lnTo>
                      <a:lnTo>
                        <a:pt x="17" y="0"/>
                      </a:lnTo>
                      <a:lnTo>
                        <a:pt x="35" y="51"/>
                      </a:lnTo>
                      <a:lnTo>
                        <a:pt x="29" y="65"/>
                      </a:lnTo>
                      <a:lnTo>
                        <a:pt x="43" y="99"/>
                      </a:lnTo>
                      <a:lnTo>
                        <a:pt x="39" y="122"/>
                      </a:lnTo>
                      <a:lnTo>
                        <a:pt x="10" y="152"/>
                      </a:lnTo>
                      <a:lnTo>
                        <a:pt x="10" y="185"/>
                      </a:lnTo>
                      <a:lnTo>
                        <a:pt x="0" y="217"/>
                      </a:lnTo>
                      <a:lnTo>
                        <a:pt x="17" y="219"/>
                      </a:lnTo>
                      <a:lnTo>
                        <a:pt x="43" y="211"/>
                      </a:lnTo>
                      <a:lnTo>
                        <a:pt x="82" y="223"/>
                      </a:lnTo>
                      <a:lnTo>
                        <a:pt x="128" y="221"/>
                      </a:lnTo>
                      <a:lnTo>
                        <a:pt x="128" y="227"/>
                      </a:lnTo>
                      <a:lnTo>
                        <a:pt x="177" y="233"/>
                      </a:lnTo>
                      <a:lnTo>
                        <a:pt x="207" y="221"/>
                      </a:lnTo>
                      <a:lnTo>
                        <a:pt x="189" y="203"/>
                      </a:lnTo>
                      <a:lnTo>
                        <a:pt x="189" y="136"/>
                      </a:lnTo>
                      <a:lnTo>
                        <a:pt x="224" y="134"/>
                      </a:lnTo>
                      <a:lnTo>
                        <a:pt x="228" y="99"/>
                      </a:lnTo>
                      <a:lnTo>
                        <a:pt x="191" y="79"/>
                      </a:lnTo>
                      <a:lnTo>
                        <a:pt x="191" y="24"/>
                      </a:lnTo>
                      <a:lnTo>
                        <a:pt x="147" y="20"/>
                      </a:lnTo>
                      <a:lnTo>
                        <a:pt x="138" y="39"/>
                      </a:lnTo>
                      <a:lnTo>
                        <a:pt x="110" y="3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2" name="Freeform 21">
                  <a:extLst>
                    <a:ext uri="{FF2B5EF4-FFF2-40B4-BE49-F238E27FC236}">
                      <a16:creationId xmlns:a16="http://schemas.microsoft.com/office/drawing/2014/main" id="{EF2C7A94-C95A-446A-BCE0-2692F737D573}"/>
                    </a:ext>
                  </a:extLst>
                </p:cNvPr>
                <p:cNvSpPr>
                  <a:spLocks/>
                </p:cNvSpPr>
                <p:nvPr/>
              </p:nvSpPr>
              <p:spPr bwMode="auto">
                <a:xfrm>
                  <a:off x="5872497" y="3873695"/>
                  <a:ext cx="352858" cy="376383"/>
                </a:xfrm>
                <a:custGeom>
                  <a:avLst/>
                  <a:gdLst>
                    <a:gd name="T0" fmla="*/ 284162 w 195"/>
                    <a:gd name="T1" fmla="*/ 109538 h 208"/>
                    <a:gd name="T2" fmla="*/ 231775 w 195"/>
                    <a:gd name="T3" fmla="*/ 61913 h 208"/>
                    <a:gd name="T4" fmla="*/ 142875 w 195"/>
                    <a:gd name="T5" fmla="*/ 0 h 208"/>
                    <a:gd name="T6" fmla="*/ 122237 w 195"/>
                    <a:gd name="T7" fmla="*/ 14288 h 208"/>
                    <a:gd name="T8" fmla="*/ 119062 w 195"/>
                    <a:gd name="T9" fmla="*/ 26988 h 208"/>
                    <a:gd name="T10" fmla="*/ 90487 w 195"/>
                    <a:gd name="T11" fmla="*/ 26988 h 208"/>
                    <a:gd name="T12" fmla="*/ 77787 w 195"/>
                    <a:gd name="T13" fmla="*/ 7938 h 208"/>
                    <a:gd name="T14" fmla="*/ 42862 w 195"/>
                    <a:gd name="T15" fmla="*/ 7938 h 208"/>
                    <a:gd name="T16" fmla="*/ 46037 w 195"/>
                    <a:gd name="T17" fmla="*/ 42862 h 208"/>
                    <a:gd name="T18" fmla="*/ 39687 w 195"/>
                    <a:gd name="T19" fmla="*/ 93662 h 208"/>
                    <a:gd name="T20" fmla="*/ 6350 w 195"/>
                    <a:gd name="T21" fmla="*/ 114300 h 208"/>
                    <a:gd name="T22" fmla="*/ 0 w 195"/>
                    <a:gd name="T23" fmla="*/ 165100 h 208"/>
                    <a:gd name="T24" fmla="*/ 39687 w 195"/>
                    <a:gd name="T25" fmla="*/ 212725 h 208"/>
                    <a:gd name="T26" fmla="*/ 39687 w 195"/>
                    <a:gd name="T27" fmla="*/ 230188 h 208"/>
                    <a:gd name="T28" fmla="*/ 106362 w 195"/>
                    <a:gd name="T29" fmla="*/ 261938 h 208"/>
                    <a:gd name="T30" fmla="*/ 122237 w 195"/>
                    <a:gd name="T31" fmla="*/ 277813 h 208"/>
                    <a:gd name="T32" fmla="*/ 146050 w 195"/>
                    <a:gd name="T33" fmla="*/ 268288 h 208"/>
                    <a:gd name="T34" fmla="*/ 155575 w 195"/>
                    <a:gd name="T35" fmla="*/ 322263 h 208"/>
                    <a:gd name="T36" fmla="*/ 228600 w 195"/>
                    <a:gd name="T37" fmla="*/ 330200 h 208"/>
                    <a:gd name="T38" fmla="*/ 309562 w 195"/>
                    <a:gd name="T39" fmla="*/ 293688 h 208"/>
                    <a:gd name="T40" fmla="*/ 277812 w 195"/>
                    <a:gd name="T41" fmla="*/ 255588 h 208"/>
                    <a:gd name="T42" fmla="*/ 274637 w 195"/>
                    <a:gd name="T43" fmla="*/ 161925 h 208"/>
                    <a:gd name="T44" fmla="*/ 261937 w 195"/>
                    <a:gd name="T45" fmla="*/ 142875 h 208"/>
                    <a:gd name="T46" fmla="*/ 284162 w 195"/>
                    <a:gd name="T47" fmla="*/ 109538 h 208"/>
                    <a:gd name="T48" fmla="*/ 284162 w 195"/>
                    <a:gd name="T49" fmla="*/ 109538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5"/>
                    <a:gd name="T76" fmla="*/ 0 h 208"/>
                    <a:gd name="T77" fmla="*/ 195 w 195"/>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5" h="208">
                      <a:moveTo>
                        <a:pt x="179" y="69"/>
                      </a:moveTo>
                      <a:lnTo>
                        <a:pt x="146" y="39"/>
                      </a:lnTo>
                      <a:lnTo>
                        <a:pt x="90" y="0"/>
                      </a:lnTo>
                      <a:lnTo>
                        <a:pt x="77" y="9"/>
                      </a:lnTo>
                      <a:lnTo>
                        <a:pt x="75" y="17"/>
                      </a:lnTo>
                      <a:lnTo>
                        <a:pt x="57" y="17"/>
                      </a:lnTo>
                      <a:lnTo>
                        <a:pt x="49" y="5"/>
                      </a:lnTo>
                      <a:lnTo>
                        <a:pt x="27" y="5"/>
                      </a:lnTo>
                      <a:lnTo>
                        <a:pt x="29" y="27"/>
                      </a:lnTo>
                      <a:lnTo>
                        <a:pt x="25" y="59"/>
                      </a:lnTo>
                      <a:lnTo>
                        <a:pt x="4" y="72"/>
                      </a:lnTo>
                      <a:lnTo>
                        <a:pt x="0" y="104"/>
                      </a:lnTo>
                      <a:lnTo>
                        <a:pt x="25" y="134"/>
                      </a:lnTo>
                      <a:lnTo>
                        <a:pt x="25" y="145"/>
                      </a:lnTo>
                      <a:lnTo>
                        <a:pt x="67" y="165"/>
                      </a:lnTo>
                      <a:lnTo>
                        <a:pt x="77" y="175"/>
                      </a:lnTo>
                      <a:lnTo>
                        <a:pt x="92" y="169"/>
                      </a:lnTo>
                      <a:lnTo>
                        <a:pt x="98" y="203"/>
                      </a:lnTo>
                      <a:lnTo>
                        <a:pt x="144" y="208"/>
                      </a:lnTo>
                      <a:lnTo>
                        <a:pt x="195" y="185"/>
                      </a:lnTo>
                      <a:lnTo>
                        <a:pt x="175" y="161"/>
                      </a:lnTo>
                      <a:lnTo>
                        <a:pt x="173" y="102"/>
                      </a:lnTo>
                      <a:lnTo>
                        <a:pt x="165" y="90"/>
                      </a:lnTo>
                      <a:lnTo>
                        <a:pt x="179" y="69"/>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3" name="Freeform 22">
                  <a:extLst>
                    <a:ext uri="{FF2B5EF4-FFF2-40B4-BE49-F238E27FC236}">
                      <a16:creationId xmlns:a16="http://schemas.microsoft.com/office/drawing/2014/main" id="{7AFE1790-BEE4-4679-9A6B-9A099C1B7B1D}"/>
                    </a:ext>
                  </a:extLst>
                </p:cNvPr>
                <p:cNvSpPr>
                  <a:spLocks/>
                </p:cNvSpPr>
                <p:nvPr/>
              </p:nvSpPr>
              <p:spPr bwMode="auto">
                <a:xfrm>
                  <a:off x="6031736" y="3687313"/>
                  <a:ext cx="246096" cy="300382"/>
                </a:xfrm>
                <a:custGeom>
                  <a:avLst/>
                  <a:gdLst>
                    <a:gd name="T0" fmla="*/ 185737 w 136"/>
                    <a:gd name="T1" fmla="*/ 12700 h 166"/>
                    <a:gd name="T2" fmla="*/ 147637 w 136"/>
                    <a:gd name="T3" fmla="*/ 28575 h 166"/>
                    <a:gd name="T4" fmla="*/ 41275 w 136"/>
                    <a:gd name="T5" fmla="*/ 0 h 166"/>
                    <a:gd name="T6" fmla="*/ 0 w 136"/>
                    <a:gd name="T7" fmla="*/ 3175 h 166"/>
                    <a:gd name="T8" fmla="*/ 0 w 136"/>
                    <a:gd name="T9" fmla="*/ 22225 h 166"/>
                    <a:gd name="T10" fmla="*/ 15875 w 136"/>
                    <a:gd name="T11" fmla="*/ 90487 h 166"/>
                    <a:gd name="T12" fmla="*/ 0 w 136"/>
                    <a:gd name="T13" fmla="*/ 138112 h 166"/>
                    <a:gd name="T14" fmla="*/ 3175 w 136"/>
                    <a:gd name="T15" fmla="*/ 163512 h 166"/>
                    <a:gd name="T16" fmla="*/ 92075 w 136"/>
                    <a:gd name="T17" fmla="*/ 225425 h 166"/>
                    <a:gd name="T18" fmla="*/ 134937 w 136"/>
                    <a:gd name="T19" fmla="*/ 263525 h 166"/>
                    <a:gd name="T20" fmla="*/ 195262 w 136"/>
                    <a:gd name="T21" fmla="*/ 180975 h 166"/>
                    <a:gd name="T22" fmla="*/ 195262 w 136"/>
                    <a:gd name="T23" fmla="*/ 53975 h 166"/>
                    <a:gd name="T24" fmla="*/ 215900 w 136"/>
                    <a:gd name="T25" fmla="*/ 22225 h 166"/>
                    <a:gd name="T26" fmla="*/ 185737 w 136"/>
                    <a:gd name="T27" fmla="*/ 12700 h 166"/>
                    <a:gd name="T28" fmla="*/ 185737 w 136"/>
                    <a:gd name="T29" fmla="*/ 12700 h 1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6"/>
                    <a:gd name="T46" fmla="*/ 0 h 166"/>
                    <a:gd name="T47" fmla="*/ 136 w 136"/>
                    <a:gd name="T48" fmla="*/ 166 h 1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6" h="166">
                      <a:moveTo>
                        <a:pt x="117" y="8"/>
                      </a:moveTo>
                      <a:lnTo>
                        <a:pt x="93" y="18"/>
                      </a:lnTo>
                      <a:lnTo>
                        <a:pt x="26" y="0"/>
                      </a:lnTo>
                      <a:lnTo>
                        <a:pt x="0" y="2"/>
                      </a:lnTo>
                      <a:lnTo>
                        <a:pt x="0" y="14"/>
                      </a:lnTo>
                      <a:lnTo>
                        <a:pt x="10" y="57"/>
                      </a:lnTo>
                      <a:lnTo>
                        <a:pt x="0" y="87"/>
                      </a:lnTo>
                      <a:lnTo>
                        <a:pt x="2" y="103"/>
                      </a:lnTo>
                      <a:lnTo>
                        <a:pt x="58" y="142"/>
                      </a:lnTo>
                      <a:lnTo>
                        <a:pt x="85" y="166"/>
                      </a:lnTo>
                      <a:lnTo>
                        <a:pt x="123" y="114"/>
                      </a:lnTo>
                      <a:lnTo>
                        <a:pt x="123" y="34"/>
                      </a:lnTo>
                      <a:lnTo>
                        <a:pt x="136" y="14"/>
                      </a:lnTo>
                      <a:lnTo>
                        <a:pt x="117" y="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4" name="Freeform 24">
                  <a:extLst>
                    <a:ext uri="{FF2B5EF4-FFF2-40B4-BE49-F238E27FC236}">
                      <a16:creationId xmlns:a16="http://schemas.microsoft.com/office/drawing/2014/main" id="{655F2B3F-2404-4785-91BF-BE1A16D0CFA7}"/>
                    </a:ext>
                  </a:extLst>
                </p:cNvPr>
                <p:cNvSpPr>
                  <a:spLocks/>
                </p:cNvSpPr>
                <p:nvPr/>
              </p:nvSpPr>
              <p:spPr bwMode="auto">
                <a:xfrm>
                  <a:off x="5322399" y="3658360"/>
                  <a:ext cx="624288" cy="606194"/>
                </a:xfrm>
                <a:custGeom>
                  <a:avLst/>
                  <a:gdLst>
                    <a:gd name="T0" fmla="*/ 531812 w 345"/>
                    <a:gd name="T1" fmla="*/ 53975 h 335"/>
                    <a:gd name="T2" fmla="*/ 492125 w 345"/>
                    <a:gd name="T3" fmla="*/ 31750 h 335"/>
                    <a:gd name="T4" fmla="*/ 428625 w 345"/>
                    <a:gd name="T5" fmla="*/ 28575 h 335"/>
                    <a:gd name="T6" fmla="*/ 422275 w 345"/>
                    <a:gd name="T7" fmla="*/ 0 h 335"/>
                    <a:gd name="T8" fmla="*/ 404812 w 345"/>
                    <a:gd name="T9" fmla="*/ 12700 h 335"/>
                    <a:gd name="T10" fmla="*/ 266700 w 345"/>
                    <a:gd name="T11" fmla="*/ 38100 h 335"/>
                    <a:gd name="T12" fmla="*/ 215900 w 345"/>
                    <a:gd name="T13" fmla="*/ 12700 h 335"/>
                    <a:gd name="T14" fmla="*/ 169862 w 345"/>
                    <a:gd name="T15" fmla="*/ 57150 h 335"/>
                    <a:gd name="T16" fmla="*/ 166687 w 345"/>
                    <a:gd name="T17" fmla="*/ 100013 h 335"/>
                    <a:gd name="T18" fmla="*/ 147637 w 345"/>
                    <a:gd name="T19" fmla="*/ 200025 h 335"/>
                    <a:gd name="T20" fmla="*/ 119062 w 345"/>
                    <a:gd name="T21" fmla="*/ 225425 h 335"/>
                    <a:gd name="T22" fmla="*/ 112712 w 345"/>
                    <a:gd name="T23" fmla="*/ 279400 h 335"/>
                    <a:gd name="T24" fmla="*/ 69850 w 345"/>
                    <a:gd name="T25" fmla="*/ 312738 h 335"/>
                    <a:gd name="T26" fmla="*/ 25400 w 345"/>
                    <a:gd name="T27" fmla="*/ 303213 h 335"/>
                    <a:gd name="T28" fmla="*/ 15875 w 345"/>
                    <a:gd name="T29" fmla="*/ 328613 h 335"/>
                    <a:gd name="T30" fmla="*/ 0 w 345"/>
                    <a:gd name="T31" fmla="*/ 347663 h 335"/>
                    <a:gd name="T32" fmla="*/ 128587 w 345"/>
                    <a:gd name="T33" fmla="*/ 347663 h 335"/>
                    <a:gd name="T34" fmla="*/ 147637 w 345"/>
                    <a:gd name="T35" fmla="*/ 409575 h 335"/>
                    <a:gd name="T36" fmla="*/ 192087 w 345"/>
                    <a:gd name="T37" fmla="*/ 409575 h 335"/>
                    <a:gd name="T38" fmla="*/ 206375 w 345"/>
                    <a:gd name="T39" fmla="*/ 379413 h 335"/>
                    <a:gd name="T40" fmla="*/ 276225 w 345"/>
                    <a:gd name="T41" fmla="*/ 385763 h 335"/>
                    <a:gd name="T42" fmla="*/ 276225 w 345"/>
                    <a:gd name="T43" fmla="*/ 473075 h 335"/>
                    <a:gd name="T44" fmla="*/ 334962 w 345"/>
                    <a:gd name="T45" fmla="*/ 504825 h 335"/>
                    <a:gd name="T46" fmla="*/ 363537 w 345"/>
                    <a:gd name="T47" fmla="*/ 508000 h 335"/>
                    <a:gd name="T48" fmla="*/ 395287 w 345"/>
                    <a:gd name="T49" fmla="*/ 531813 h 335"/>
                    <a:gd name="T50" fmla="*/ 438150 w 345"/>
                    <a:gd name="T51" fmla="*/ 519113 h 335"/>
                    <a:gd name="T52" fmla="*/ 479425 w 345"/>
                    <a:gd name="T53" fmla="*/ 422275 h 335"/>
                    <a:gd name="T54" fmla="*/ 522287 w 345"/>
                    <a:gd name="T55" fmla="*/ 422275 h 335"/>
                    <a:gd name="T56" fmla="*/ 522287 w 345"/>
                    <a:gd name="T57" fmla="*/ 401638 h 335"/>
                    <a:gd name="T58" fmla="*/ 482600 w 345"/>
                    <a:gd name="T59" fmla="*/ 354013 h 335"/>
                    <a:gd name="T60" fmla="*/ 488950 w 345"/>
                    <a:gd name="T61" fmla="*/ 303213 h 335"/>
                    <a:gd name="T62" fmla="*/ 479425 w 345"/>
                    <a:gd name="T63" fmla="*/ 254000 h 335"/>
                    <a:gd name="T64" fmla="*/ 469900 w 345"/>
                    <a:gd name="T65" fmla="*/ 234950 h 335"/>
                    <a:gd name="T66" fmla="*/ 498475 w 345"/>
                    <a:gd name="T67" fmla="*/ 203200 h 335"/>
                    <a:gd name="T68" fmla="*/ 495300 w 345"/>
                    <a:gd name="T69" fmla="*/ 160338 h 335"/>
                    <a:gd name="T70" fmla="*/ 547687 w 345"/>
                    <a:gd name="T71" fmla="*/ 96838 h 335"/>
                    <a:gd name="T72" fmla="*/ 531812 w 345"/>
                    <a:gd name="T73" fmla="*/ 53975 h 335"/>
                    <a:gd name="T74" fmla="*/ 531812 w 345"/>
                    <a:gd name="T75" fmla="*/ 53975 h 3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5"/>
                    <a:gd name="T115" fmla="*/ 0 h 335"/>
                    <a:gd name="T116" fmla="*/ 345 w 345"/>
                    <a:gd name="T117" fmla="*/ 335 h 3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5" h="335">
                      <a:moveTo>
                        <a:pt x="335" y="34"/>
                      </a:moveTo>
                      <a:lnTo>
                        <a:pt x="310" y="20"/>
                      </a:lnTo>
                      <a:lnTo>
                        <a:pt x="270" y="18"/>
                      </a:lnTo>
                      <a:lnTo>
                        <a:pt x="266" y="0"/>
                      </a:lnTo>
                      <a:lnTo>
                        <a:pt x="255" y="8"/>
                      </a:lnTo>
                      <a:lnTo>
                        <a:pt x="168" y="24"/>
                      </a:lnTo>
                      <a:lnTo>
                        <a:pt x="136" y="8"/>
                      </a:lnTo>
                      <a:lnTo>
                        <a:pt x="107" y="36"/>
                      </a:lnTo>
                      <a:lnTo>
                        <a:pt x="105" y="63"/>
                      </a:lnTo>
                      <a:lnTo>
                        <a:pt x="93" y="126"/>
                      </a:lnTo>
                      <a:lnTo>
                        <a:pt x="75" y="142"/>
                      </a:lnTo>
                      <a:lnTo>
                        <a:pt x="71" y="176"/>
                      </a:lnTo>
                      <a:lnTo>
                        <a:pt x="44" y="197"/>
                      </a:lnTo>
                      <a:lnTo>
                        <a:pt x="16" y="191"/>
                      </a:lnTo>
                      <a:lnTo>
                        <a:pt x="10" y="207"/>
                      </a:lnTo>
                      <a:lnTo>
                        <a:pt x="0" y="219"/>
                      </a:lnTo>
                      <a:lnTo>
                        <a:pt x="81" y="219"/>
                      </a:lnTo>
                      <a:lnTo>
                        <a:pt x="93" y="258"/>
                      </a:lnTo>
                      <a:lnTo>
                        <a:pt x="121" y="258"/>
                      </a:lnTo>
                      <a:lnTo>
                        <a:pt x="130" y="239"/>
                      </a:lnTo>
                      <a:lnTo>
                        <a:pt x="174" y="243"/>
                      </a:lnTo>
                      <a:lnTo>
                        <a:pt x="174" y="298"/>
                      </a:lnTo>
                      <a:lnTo>
                        <a:pt x="211" y="318"/>
                      </a:lnTo>
                      <a:lnTo>
                        <a:pt x="229" y="320"/>
                      </a:lnTo>
                      <a:lnTo>
                        <a:pt x="249" y="335"/>
                      </a:lnTo>
                      <a:lnTo>
                        <a:pt x="276" y="327"/>
                      </a:lnTo>
                      <a:lnTo>
                        <a:pt x="302" y="266"/>
                      </a:lnTo>
                      <a:lnTo>
                        <a:pt x="329" y="266"/>
                      </a:lnTo>
                      <a:lnTo>
                        <a:pt x="329" y="253"/>
                      </a:lnTo>
                      <a:lnTo>
                        <a:pt x="304" y="223"/>
                      </a:lnTo>
                      <a:lnTo>
                        <a:pt x="308" y="191"/>
                      </a:lnTo>
                      <a:lnTo>
                        <a:pt x="302" y="160"/>
                      </a:lnTo>
                      <a:lnTo>
                        <a:pt x="296" y="148"/>
                      </a:lnTo>
                      <a:lnTo>
                        <a:pt x="314" y="128"/>
                      </a:lnTo>
                      <a:lnTo>
                        <a:pt x="312" y="101"/>
                      </a:lnTo>
                      <a:lnTo>
                        <a:pt x="345" y="61"/>
                      </a:lnTo>
                      <a:lnTo>
                        <a:pt x="335" y="3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5" name="Freeform 25">
                  <a:extLst>
                    <a:ext uri="{FF2B5EF4-FFF2-40B4-BE49-F238E27FC236}">
                      <a16:creationId xmlns:a16="http://schemas.microsoft.com/office/drawing/2014/main" id="{032272C9-B854-40EC-8DD9-99862799B9A6}"/>
                    </a:ext>
                  </a:extLst>
                </p:cNvPr>
                <p:cNvSpPr>
                  <a:spLocks/>
                </p:cNvSpPr>
                <p:nvPr/>
              </p:nvSpPr>
              <p:spPr bwMode="auto">
                <a:xfrm>
                  <a:off x="5280780" y="3723504"/>
                  <a:ext cx="235239" cy="291335"/>
                </a:xfrm>
                <a:custGeom>
                  <a:avLst/>
                  <a:gdLst>
                    <a:gd name="T0" fmla="*/ 203200 w 130"/>
                    <a:gd name="T1" fmla="*/ 42863 h 161"/>
                    <a:gd name="T2" fmla="*/ 206375 w 130"/>
                    <a:gd name="T3" fmla="*/ 0 h 161"/>
                    <a:gd name="T4" fmla="*/ 152400 w 130"/>
                    <a:gd name="T5" fmla="*/ 19050 h 161"/>
                    <a:gd name="T6" fmla="*/ 146050 w 130"/>
                    <a:gd name="T7" fmla="*/ 55563 h 161"/>
                    <a:gd name="T8" fmla="*/ 68262 w 130"/>
                    <a:gd name="T9" fmla="*/ 39688 h 161"/>
                    <a:gd name="T10" fmla="*/ 77787 w 130"/>
                    <a:gd name="T11" fmla="*/ 68263 h 161"/>
                    <a:gd name="T12" fmla="*/ 96837 w 130"/>
                    <a:gd name="T13" fmla="*/ 77788 h 161"/>
                    <a:gd name="T14" fmla="*/ 90487 w 130"/>
                    <a:gd name="T15" fmla="*/ 106363 h 161"/>
                    <a:gd name="T16" fmla="*/ 103188 w 130"/>
                    <a:gd name="T17" fmla="*/ 146050 h 161"/>
                    <a:gd name="T18" fmla="*/ 96837 w 130"/>
                    <a:gd name="T19" fmla="*/ 174625 h 161"/>
                    <a:gd name="T20" fmla="*/ 36512 w 130"/>
                    <a:gd name="T21" fmla="*/ 177800 h 161"/>
                    <a:gd name="T22" fmla="*/ 36512 w 130"/>
                    <a:gd name="T23" fmla="*/ 219075 h 161"/>
                    <a:gd name="T24" fmla="*/ 0 w 130"/>
                    <a:gd name="T25" fmla="*/ 231775 h 161"/>
                    <a:gd name="T26" fmla="*/ 15875 w 130"/>
                    <a:gd name="T27" fmla="*/ 255588 h 161"/>
                    <a:gd name="T28" fmla="*/ 61912 w 130"/>
                    <a:gd name="T29" fmla="*/ 246063 h 161"/>
                    <a:gd name="T30" fmla="*/ 106362 w 130"/>
                    <a:gd name="T31" fmla="*/ 255588 h 161"/>
                    <a:gd name="T32" fmla="*/ 149225 w 130"/>
                    <a:gd name="T33" fmla="*/ 222250 h 161"/>
                    <a:gd name="T34" fmla="*/ 155575 w 130"/>
                    <a:gd name="T35" fmla="*/ 168275 h 161"/>
                    <a:gd name="T36" fmla="*/ 184150 w 130"/>
                    <a:gd name="T37" fmla="*/ 142875 h 161"/>
                    <a:gd name="T38" fmla="*/ 203200 w 130"/>
                    <a:gd name="T39" fmla="*/ 42863 h 161"/>
                    <a:gd name="T40" fmla="*/ 203200 w 130"/>
                    <a:gd name="T41" fmla="*/ 42863 h 1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0"/>
                    <a:gd name="T64" fmla="*/ 0 h 161"/>
                    <a:gd name="T65" fmla="*/ 130 w 130"/>
                    <a:gd name="T66" fmla="*/ 161 h 1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0" h="161">
                      <a:moveTo>
                        <a:pt x="128" y="27"/>
                      </a:moveTo>
                      <a:lnTo>
                        <a:pt x="130" y="0"/>
                      </a:lnTo>
                      <a:lnTo>
                        <a:pt x="96" y="12"/>
                      </a:lnTo>
                      <a:lnTo>
                        <a:pt x="92" y="35"/>
                      </a:lnTo>
                      <a:lnTo>
                        <a:pt x="43" y="25"/>
                      </a:lnTo>
                      <a:lnTo>
                        <a:pt x="49" y="43"/>
                      </a:lnTo>
                      <a:lnTo>
                        <a:pt x="61" y="49"/>
                      </a:lnTo>
                      <a:lnTo>
                        <a:pt x="57" y="67"/>
                      </a:lnTo>
                      <a:lnTo>
                        <a:pt x="65" y="92"/>
                      </a:lnTo>
                      <a:lnTo>
                        <a:pt x="61" y="110"/>
                      </a:lnTo>
                      <a:lnTo>
                        <a:pt x="23" y="112"/>
                      </a:lnTo>
                      <a:lnTo>
                        <a:pt x="23" y="138"/>
                      </a:lnTo>
                      <a:lnTo>
                        <a:pt x="0" y="146"/>
                      </a:lnTo>
                      <a:lnTo>
                        <a:pt x="10" y="161"/>
                      </a:lnTo>
                      <a:lnTo>
                        <a:pt x="39" y="155"/>
                      </a:lnTo>
                      <a:lnTo>
                        <a:pt x="67" y="161"/>
                      </a:lnTo>
                      <a:lnTo>
                        <a:pt x="94" y="140"/>
                      </a:lnTo>
                      <a:lnTo>
                        <a:pt x="98" y="106"/>
                      </a:lnTo>
                      <a:lnTo>
                        <a:pt x="116" y="90"/>
                      </a:lnTo>
                      <a:lnTo>
                        <a:pt x="128" y="27"/>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6" name="Freeform 27">
                  <a:extLst>
                    <a:ext uri="{FF2B5EF4-FFF2-40B4-BE49-F238E27FC236}">
                      <a16:creationId xmlns:a16="http://schemas.microsoft.com/office/drawing/2014/main" id="{B9454E24-F9FB-4CB6-AAB6-9F84AFBEE266}"/>
                    </a:ext>
                  </a:extLst>
                </p:cNvPr>
                <p:cNvSpPr>
                  <a:spLocks/>
                </p:cNvSpPr>
                <p:nvPr/>
              </p:nvSpPr>
              <p:spPr bwMode="auto">
                <a:xfrm>
                  <a:off x="5876116" y="3922552"/>
                  <a:ext cx="48857" cy="81430"/>
                </a:xfrm>
                <a:custGeom>
                  <a:avLst/>
                  <a:gdLst>
                    <a:gd name="T0" fmla="*/ 3175 w 27"/>
                    <a:gd name="T1" fmla="*/ 71438 h 45"/>
                    <a:gd name="T2" fmla="*/ 36512 w 27"/>
                    <a:gd name="T3" fmla="*/ 50800 h 45"/>
                    <a:gd name="T4" fmla="*/ 42862 w 27"/>
                    <a:gd name="T5" fmla="*/ 0 h 45"/>
                    <a:gd name="T6" fmla="*/ 0 w 27"/>
                    <a:gd name="T7" fmla="*/ 22225 h 45"/>
                    <a:gd name="T8" fmla="*/ 3175 w 27"/>
                    <a:gd name="T9" fmla="*/ 71438 h 45"/>
                    <a:gd name="T10" fmla="*/ 3175 w 27"/>
                    <a:gd name="T11" fmla="*/ 71438 h 45"/>
                    <a:gd name="T12" fmla="*/ 0 60000 65536"/>
                    <a:gd name="T13" fmla="*/ 0 60000 65536"/>
                    <a:gd name="T14" fmla="*/ 0 60000 65536"/>
                    <a:gd name="T15" fmla="*/ 0 60000 65536"/>
                    <a:gd name="T16" fmla="*/ 0 60000 65536"/>
                    <a:gd name="T17" fmla="*/ 0 60000 65536"/>
                    <a:gd name="T18" fmla="*/ 0 w 27"/>
                    <a:gd name="T19" fmla="*/ 0 h 45"/>
                    <a:gd name="T20" fmla="*/ 27 w 27"/>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7" h="45">
                      <a:moveTo>
                        <a:pt x="2" y="45"/>
                      </a:moveTo>
                      <a:lnTo>
                        <a:pt x="23" y="32"/>
                      </a:lnTo>
                      <a:lnTo>
                        <a:pt x="27" y="0"/>
                      </a:lnTo>
                      <a:lnTo>
                        <a:pt x="0" y="14"/>
                      </a:lnTo>
                      <a:lnTo>
                        <a:pt x="2" y="4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7" name="Freeform 28">
                  <a:extLst>
                    <a:ext uri="{FF2B5EF4-FFF2-40B4-BE49-F238E27FC236}">
                      <a16:creationId xmlns:a16="http://schemas.microsoft.com/office/drawing/2014/main" id="{4DBC56D3-14A9-4969-9B0D-ACC6695DB987}"/>
                    </a:ext>
                  </a:extLst>
                </p:cNvPr>
                <p:cNvSpPr>
                  <a:spLocks/>
                </p:cNvSpPr>
                <p:nvPr/>
              </p:nvSpPr>
              <p:spPr bwMode="auto">
                <a:xfrm>
                  <a:off x="5858021" y="3882742"/>
                  <a:ext cx="66952" cy="65143"/>
                </a:xfrm>
                <a:custGeom>
                  <a:avLst/>
                  <a:gdLst>
                    <a:gd name="T0" fmla="*/ 58737 w 37"/>
                    <a:gd name="T1" fmla="*/ 0 h 36"/>
                    <a:gd name="T2" fmla="*/ 28575 w 37"/>
                    <a:gd name="T3" fmla="*/ 6350 h 36"/>
                    <a:gd name="T4" fmla="*/ 0 w 37"/>
                    <a:gd name="T5" fmla="*/ 38100 h 36"/>
                    <a:gd name="T6" fmla="*/ 15875 w 37"/>
                    <a:gd name="T7" fmla="*/ 57150 h 36"/>
                    <a:gd name="T8" fmla="*/ 58737 w 37"/>
                    <a:gd name="T9" fmla="*/ 34925 h 36"/>
                    <a:gd name="T10" fmla="*/ 58737 w 37"/>
                    <a:gd name="T11" fmla="*/ 0 h 36"/>
                    <a:gd name="T12" fmla="*/ 58737 w 37"/>
                    <a:gd name="T13" fmla="*/ 0 h 36"/>
                    <a:gd name="T14" fmla="*/ 0 60000 65536"/>
                    <a:gd name="T15" fmla="*/ 0 60000 65536"/>
                    <a:gd name="T16" fmla="*/ 0 60000 65536"/>
                    <a:gd name="T17" fmla="*/ 0 60000 65536"/>
                    <a:gd name="T18" fmla="*/ 0 60000 65536"/>
                    <a:gd name="T19" fmla="*/ 0 60000 65536"/>
                    <a:gd name="T20" fmla="*/ 0 60000 65536"/>
                    <a:gd name="T21" fmla="*/ 0 w 37"/>
                    <a:gd name="T22" fmla="*/ 0 h 36"/>
                    <a:gd name="T23" fmla="*/ 37 w 37"/>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36">
                      <a:moveTo>
                        <a:pt x="37" y="0"/>
                      </a:moveTo>
                      <a:lnTo>
                        <a:pt x="18" y="4"/>
                      </a:lnTo>
                      <a:lnTo>
                        <a:pt x="0" y="24"/>
                      </a:lnTo>
                      <a:lnTo>
                        <a:pt x="10" y="36"/>
                      </a:lnTo>
                      <a:lnTo>
                        <a:pt x="37" y="22"/>
                      </a:lnTo>
                      <a:lnTo>
                        <a:pt x="37"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8" name="Freeform 29">
                  <a:extLst>
                    <a:ext uri="{FF2B5EF4-FFF2-40B4-BE49-F238E27FC236}">
                      <a16:creationId xmlns:a16="http://schemas.microsoft.com/office/drawing/2014/main" id="{363EB54B-9394-49D8-8B3E-432DAAAED3C4}"/>
                    </a:ext>
                  </a:extLst>
                </p:cNvPr>
                <p:cNvSpPr>
                  <a:spLocks/>
                </p:cNvSpPr>
                <p:nvPr/>
              </p:nvSpPr>
              <p:spPr bwMode="auto">
                <a:xfrm>
                  <a:off x="5886973" y="3712646"/>
                  <a:ext cx="162858" cy="177334"/>
                </a:xfrm>
                <a:custGeom>
                  <a:avLst/>
                  <a:gdLst>
                    <a:gd name="T0" fmla="*/ 142875 w 90"/>
                    <a:gd name="T1" fmla="*/ 68263 h 98"/>
                    <a:gd name="T2" fmla="*/ 127000 w 90"/>
                    <a:gd name="T3" fmla="*/ 0 h 98"/>
                    <a:gd name="T4" fmla="*/ 36512 w 90"/>
                    <a:gd name="T5" fmla="*/ 6350 h 98"/>
                    <a:gd name="T6" fmla="*/ 52388 w 90"/>
                    <a:gd name="T7" fmla="*/ 49212 h 98"/>
                    <a:gd name="T8" fmla="*/ 0 w 90"/>
                    <a:gd name="T9" fmla="*/ 112713 h 98"/>
                    <a:gd name="T10" fmla="*/ 3175 w 90"/>
                    <a:gd name="T11" fmla="*/ 155575 h 98"/>
                    <a:gd name="T12" fmla="*/ 30163 w 90"/>
                    <a:gd name="T13" fmla="*/ 149225 h 98"/>
                    <a:gd name="T14" fmla="*/ 65088 w 90"/>
                    <a:gd name="T15" fmla="*/ 149225 h 98"/>
                    <a:gd name="T16" fmla="*/ 74612 w 90"/>
                    <a:gd name="T17" fmla="*/ 122238 h 98"/>
                    <a:gd name="T18" fmla="*/ 112713 w 90"/>
                    <a:gd name="T19" fmla="*/ 90487 h 98"/>
                    <a:gd name="T20" fmla="*/ 127000 w 90"/>
                    <a:gd name="T21" fmla="*/ 115888 h 98"/>
                    <a:gd name="T22" fmla="*/ 142875 w 90"/>
                    <a:gd name="T23" fmla="*/ 68263 h 98"/>
                    <a:gd name="T24" fmla="*/ 142875 w 90"/>
                    <a:gd name="T25" fmla="*/ 68263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0"/>
                    <a:gd name="T40" fmla="*/ 0 h 98"/>
                    <a:gd name="T41" fmla="*/ 90 w 90"/>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0" h="98">
                      <a:moveTo>
                        <a:pt x="90" y="43"/>
                      </a:moveTo>
                      <a:lnTo>
                        <a:pt x="80" y="0"/>
                      </a:lnTo>
                      <a:lnTo>
                        <a:pt x="23" y="4"/>
                      </a:lnTo>
                      <a:lnTo>
                        <a:pt x="33" y="31"/>
                      </a:lnTo>
                      <a:lnTo>
                        <a:pt x="0" y="71"/>
                      </a:lnTo>
                      <a:lnTo>
                        <a:pt x="2" y="98"/>
                      </a:lnTo>
                      <a:lnTo>
                        <a:pt x="19" y="94"/>
                      </a:lnTo>
                      <a:lnTo>
                        <a:pt x="41" y="94"/>
                      </a:lnTo>
                      <a:lnTo>
                        <a:pt x="47" y="77"/>
                      </a:lnTo>
                      <a:lnTo>
                        <a:pt x="71" y="57"/>
                      </a:lnTo>
                      <a:lnTo>
                        <a:pt x="80" y="73"/>
                      </a:lnTo>
                      <a:lnTo>
                        <a:pt x="90" y="4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49" name="Freeform 32">
                  <a:extLst>
                    <a:ext uri="{FF2B5EF4-FFF2-40B4-BE49-F238E27FC236}">
                      <a16:creationId xmlns:a16="http://schemas.microsoft.com/office/drawing/2014/main" id="{6D26244E-75DD-49D1-AB91-86569C91D3EE}"/>
                    </a:ext>
                  </a:extLst>
                </p:cNvPr>
                <p:cNvSpPr>
                  <a:spLocks/>
                </p:cNvSpPr>
                <p:nvPr/>
              </p:nvSpPr>
              <p:spPr bwMode="auto">
                <a:xfrm>
                  <a:off x="5369447" y="3044930"/>
                  <a:ext cx="323906" cy="546479"/>
                </a:xfrm>
                <a:custGeom>
                  <a:avLst/>
                  <a:gdLst>
                    <a:gd name="T0" fmla="*/ 61912 w 179"/>
                    <a:gd name="T1" fmla="*/ 0 h 302"/>
                    <a:gd name="T2" fmla="*/ 34925 w 179"/>
                    <a:gd name="T3" fmla="*/ 12700 h 302"/>
                    <a:gd name="T4" fmla="*/ 34925 w 179"/>
                    <a:gd name="T5" fmla="*/ 50800 h 302"/>
                    <a:gd name="T6" fmla="*/ 61912 w 179"/>
                    <a:gd name="T7" fmla="*/ 96837 h 302"/>
                    <a:gd name="T8" fmla="*/ 44450 w 179"/>
                    <a:gd name="T9" fmla="*/ 119063 h 302"/>
                    <a:gd name="T10" fmla="*/ 44450 w 179"/>
                    <a:gd name="T11" fmla="*/ 192087 h 302"/>
                    <a:gd name="T12" fmla="*/ 19050 w 179"/>
                    <a:gd name="T13" fmla="*/ 228600 h 302"/>
                    <a:gd name="T14" fmla="*/ 0 w 179"/>
                    <a:gd name="T15" fmla="*/ 285750 h 302"/>
                    <a:gd name="T16" fmla="*/ 34925 w 179"/>
                    <a:gd name="T17" fmla="*/ 309562 h 302"/>
                    <a:gd name="T18" fmla="*/ 55562 w 179"/>
                    <a:gd name="T19" fmla="*/ 398462 h 302"/>
                    <a:gd name="T20" fmla="*/ 19050 w 179"/>
                    <a:gd name="T21" fmla="*/ 409575 h 302"/>
                    <a:gd name="T22" fmla="*/ 50800 w 179"/>
                    <a:gd name="T23" fmla="*/ 479425 h 302"/>
                    <a:gd name="T24" fmla="*/ 147637 w 179"/>
                    <a:gd name="T25" fmla="*/ 444500 h 302"/>
                    <a:gd name="T26" fmla="*/ 147637 w 179"/>
                    <a:gd name="T27" fmla="*/ 434975 h 302"/>
                    <a:gd name="T28" fmla="*/ 177800 w 179"/>
                    <a:gd name="T29" fmla="*/ 431800 h 302"/>
                    <a:gd name="T30" fmla="*/ 219075 w 179"/>
                    <a:gd name="T31" fmla="*/ 388937 h 302"/>
                    <a:gd name="T32" fmla="*/ 254000 w 179"/>
                    <a:gd name="T33" fmla="*/ 373062 h 302"/>
                    <a:gd name="T34" fmla="*/ 228600 w 179"/>
                    <a:gd name="T35" fmla="*/ 315912 h 302"/>
                    <a:gd name="T36" fmla="*/ 241300 w 179"/>
                    <a:gd name="T37" fmla="*/ 273050 h 302"/>
                    <a:gd name="T38" fmla="*/ 284162 w 179"/>
                    <a:gd name="T39" fmla="*/ 228600 h 302"/>
                    <a:gd name="T40" fmla="*/ 284162 w 179"/>
                    <a:gd name="T41" fmla="*/ 119063 h 302"/>
                    <a:gd name="T42" fmla="*/ 61912 w 179"/>
                    <a:gd name="T43" fmla="*/ 0 h 302"/>
                    <a:gd name="T44" fmla="*/ 61912 w 179"/>
                    <a:gd name="T45" fmla="*/ 0 h 30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9"/>
                    <a:gd name="T70" fmla="*/ 0 h 302"/>
                    <a:gd name="T71" fmla="*/ 179 w 179"/>
                    <a:gd name="T72" fmla="*/ 302 h 30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9" h="302">
                      <a:moveTo>
                        <a:pt x="39" y="0"/>
                      </a:moveTo>
                      <a:lnTo>
                        <a:pt x="22" y="8"/>
                      </a:lnTo>
                      <a:lnTo>
                        <a:pt x="22" y="32"/>
                      </a:lnTo>
                      <a:lnTo>
                        <a:pt x="39" y="61"/>
                      </a:lnTo>
                      <a:lnTo>
                        <a:pt x="28" y="75"/>
                      </a:lnTo>
                      <a:lnTo>
                        <a:pt x="28" y="121"/>
                      </a:lnTo>
                      <a:lnTo>
                        <a:pt x="12" y="144"/>
                      </a:lnTo>
                      <a:lnTo>
                        <a:pt x="0" y="180"/>
                      </a:lnTo>
                      <a:lnTo>
                        <a:pt x="22" y="195"/>
                      </a:lnTo>
                      <a:lnTo>
                        <a:pt x="35" y="251"/>
                      </a:lnTo>
                      <a:lnTo>
                        <a:pt x="12" y="258"/>
                      </a:lnTo>
                      <a:lnTo>
                        <a:pt x="32" y="302"/>
                      </a:lnTo>
                      <a:lnTo>
                        <a:pt x="93" y="280"/>
                      </a:lnTo>
                      <a:lnTo>
                        <a:pt x="93" y="274"/>
                      </a:lnTo>
                      <a:lnTo>
                        <a:pt x="112" y="272"/>
                      </a:lnTo>
                      <a:lnTo>
                        <a:pt x="138" y="245"/>
                      </a:lnTo>
                      <a:lnTo>
                        <a:pt x="160" y="235"/>
                      </a:lnTo>
                      <a:lnTo>
                        <a:pt x="144" y="199"/>
                      </a:lnTo>
                      <a:lnTo>
                        <a:pt x="152" y="172"/>
                      </a:lnTo>
                      <a:lnTo>
                        <a:pt x="179" y="144"/>
                      </a:lnTo>
                      <a:lnTo>
                        <a:pt x="179" y="75"/>
                      </a:lnTo>
                      <a:lnTo>
                        <a:pt x="39"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0" name="Freeform 33">
                  <a:extLst>
                    <a:ext uri="{FF2B5EF4-FFF2-40B4-BE49-F238E27FC236}">
                      <a16:creationId xmlns:a16="http://schemas.microsoft.com/office/drawing/2014/main" id="{30AB1EA2-3676-4865-A5EC-065A07A486E6}"/>
                    </a:ext>
                  </a:extLst>
                </p:cNvPr>
                <p:cNvSpPr>
                  <a:spLocks/>
                </p:cNvSpPr>
                <p:nvPr/>
              </p:nvSpPr>
              <p:spPr bwMode="auto">
                <a:xfrm>
                  <a:off x="5391162" y="3470169"/>
                  <a:ext cx="412573" cy="275049"/>
                </a:xfrm>
                <a:custGeom>
                  <a:avLst/>
                  <a:gdLst>
                    <a:gd name="T0" fmla="*/ 361950 w 228"/>
                    <a:gd name="T1" fmla="*/ 165100 h 152"/>
                    <a:gd name="T2" fmla="*/ 303213 w 228"/>
                    <a:gd name="T3" fmla="*/ 90487 h 152"/>
                    <a:gd name="T4" fmla="*/ 280988 w 228"/>
                    <a:gd name="T5" fmla="*/ 87312 h 152"/>
                    <a:gd name="T6" fmla="*/ 234950 w 228"/>
                    <a:gd name="T7" fmla="*/ 0 h 152"/>
                    <a:gd name="T8" fmla="*/ 200025 w 228"/>
                    <a:gd name="T9" fmla="*/ 15875 h 152"/>
                    <a:gd name="T10" fmla="*/ 158750 w 228"/>
                    <a:gd name="T11" fmla="*/ 58738 h 152"/>
                    <a:gd name="T12" fmla="*/ 128588 w 228"/>
                    <a:gd name="T13" fmla="*/ 61912 h 152"/>
                    <a:gd name="T14" fmla="*/ 128588 w 228"/>
                    <a:gd name="T15" fmla="*/ 71437 h 152"/>
                    <a:gd name="T16" fmla="*/ 31750 w 228"/>
                    <a:gd name="T17" fmla="*/ 106363 h 152"/>
                    <a:gd name="T18" fmla="*/ 0 w 228"/>
                    <a:gd name="T19" fmla="*/ 177800 h 152"/>
                    <a:gd name="T20" fmla="*/ 3175 w 228"/>
                    <a:gd name="T21" fmla="*/ 215900 h 152"/>
                    <a:gd name="T22" fmla="*/ 55563 w 228"/>
                    <a:gd name="T23" fmla="*/ 241300 h 152"/>
                    <a:gd name="T24" fmla="*/ 109538 w 228"/>
                    <a:gd name="T25" fmla="*/ 222250 h 152"/>
                    <a:gd name="T26" fmla="*/ 155575 w 228"/>
                    <a:gd name="T27" fmla="*/ 177800 h 152"/>
                    <a:gd name="T28" fmla="*/ 206375 w 228"/>
                    <a:gd name="T29" fmla="*/ 203200 h 152"/>
                    <a:gd name="T30" fmla="*/ 344488 w 228"/>
                    <a:gd name="T31" fmla="*/ 177800 h 152"/>
                    <a:gd name="T32" fmla="*/ 361950 w 228"/>
                    <a:gd name="T33" fmla="*/ 165100 h 152"/>
                    <a:gd name="T34" fmla="*/ 361950 w 228"/>
                    <a:gd name="T35" fmla="*/ 165100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8"/>
                    <a:gd name="T55" fmla="*/ 0 h 152"/>
                    <a:gd name="T56" fmla="*/ 228 w 228"/>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8" h="152">
                      <a:moveTo>
                        <a:pt x="228" y="104"/>
                      </a:moveTo>
                      <a:lnTo>
                        <a:pt x="191" y="57"/>
                      </a:lnTo>
                      <a:lnTo>
                        <a:pt x="177" y="55"/>
                      </a:lnTo>
                      <a:lnTo>
                        <a:pt x="148" y="0"/>
                      </a:lnTo>
                      <a:lnTo>
                        <a:pt x="126" y="10"/>
                      </a:lnTo>
                      <a:lnTo>
                        <a:pt x="100" y="37"/>
                      </a:lnTo>
                      <a:lnTo>
                        <a:pt x="81" y="39"/>
                      </a:lnTo>
                      <a:lnTo>
                        <a:pt x="81" y="45"/>
                      </a:lnTo>
                      <a:lnTo>
                        <a:pt x="20" y="67"/>
                      </a:lnTo>
                      <a:lnTo>
                        <a:pt x="0" y="112"/>
                      </a:lnTo>
                      <a:lnTo>
                        <a:pt x="2" y="136"/>
                      </a:lnTo>
                      <a:lnTo>
                        <a:pt x="35" y="152"/>
                      </a:lnTo>
                      <a:lnTo>
                        <a:pt x="69" y="140"/>
                      </a:lnTo>
                      <a:lnTo>
                        <a:pt x="98" y="112"/>
                      </a:lnTo>
                      <a:lnTo>
                        <a:pt x="130" y="128"/>
                      </a:lnTo>
                      <a:lnTo>
                        <a:pt x="217" y="112"/>
                      </a:lnTo>
                      <a:lnTo>
                        <a:pt x="228" y="10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1" name="Freeform 34">
                  <a:extLst>
                    <a:ext uri="{FF2B5EF4-FFF2-40B4-BE49-F238E27FC236}">
                      <a16:creationId xmlns:a16="http://schemas.microsoft.com/office/drawing/2014/main" id="{EE9AA7D0-DBB4-4E17-AF17-74C96D7EC0CF}"/>
                    </a:ext>
                  </a:extLst>
                </p:cNvPr>
                <p:cNvSpPr>
                  <a:spLocks/>
                </p:cNvSpPr>
                <p:nvPr/>
              </p:nvSpPr>
              <p:spPr bwMode="auto">
                <a:xfrm>
                  <a:off x="5204779" y="3397788"/>
                  <a:ext cx="249715" cy="389050"/>
                </a:xfrm>
                <a:custGeom>
                  <a:avLst/>
                  <a:gdLst>
                    <a:gd name="T0" fmla="*/ 179387 w 138"/>
                    <a:gd name="T1" fmla="*/ 0 h 215"/>
                    <a:gd name="T2" fmla="*/ 150812 w 138"/>
                    <a:gd name="T3" fmla="*/ 19050 h 215"/>
                    <a:gd name="T4" fmla="*/ 153987 w 138"/>
                    <a:gd name="T5" fmla="*/ 44450 h 215"/>
                    <a:gd name="T6" fmla="*/ 128587 w 138"/>
                    <a:gd name="T7" fmla="*/ 88900 h 215"/>
                    <a:gd name="T8" fmla="*/ 82550 w 138"/>
                    <a:gd name="T9" fmla="*/ 201613 h 215"/>
                    <a:gd name="T10" fmla="*/ 50800 w 138"/>
                    <a:gd name="T11" fmla="*/ 188913 h 215"/>
                    <a:gd name="T12" fmla="*/ 22225 w 138"/>
                    <a:gd name="T13" fmla="*/ 201613 h 215"/>
                    <a:gd name="T14" fmla="*/ 0 w 138"/>
                    <a:gd name="T15" fmla="*/ 257175 h 215"/>
                    <a:gd name="T16" fmla="*/ 9525 w 138"/>
                    <a:gd name="T17" fmla="*/ 273050 h 215"/>
                    <a:gd name="T18" fmla="*/ 34925 w 138"/>
                    <a:gd name="T19" fmla="*/ 273050 h 215"/>
                    <a:gd name="T20" fmla="*/ 31750 w 138"/>
                    <a:gd name="T21" fmla="*/ 325438 h 215"/>
                    <a:gd name="T22" fmla="*/ 134937 w 138"/>
                    <a:gd name="T23" fmla="*/ 325438 h 215"/>
                    <a:gd name="T24" fmla="*/ 212725 w 138"/>
                    <a:gd name="T25" fmla="*/ 341313 h 215"/>
                    <a:gd name="T26" fmla="*/ 219075 w 138"/>
                    <a:gd name="T27" fmla="*/ 304800 h 215"/>
                    <a:gd name="T28" fmla="*/ 166687 w 138"/>
                    <a:gd name="T29" fmla="*/ 279400 h 215"/>
                    <a:gd name="T30" fmla="*/ 163512 w 138"/>
                    <a:gd name="T31" fmla="*/ 241300 h 215"/>
                    <a:gd name="T32" fmla="*/ 195262 w 138"/>
                    <a:gd name="T33" fmla="*/ 169863 h 215"/>
                    <a:gd name="T34" fmla="*/ 163512 w 138"/>
                    <a:gd name="T35" fmla="*/ 100013 h 215"/>
                    <a:gd name="T36" fmla="*/ 200025 w 138"/>
                    <a:gd name="T37" fmla="*/ 88900 h 215"/>
                    <a:gd name="T38" fmla="*/ 179387 w 138"/>
                    <a:gd name="T39" fmla="*/ 0 h 215"/>
                    <a:gd name="T40" fmla="*/ 179387 w 138"/>
                    <a:gd name="T41" fmla="*/ 0 h 2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215"/>
                    <a:gd name="T65" fmla="*/ 138 w 138"/>
                    <a:gd name="T66" fmla="*/ 215 h 2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215">
                      <a:moveTo>
                        <a:pt x="113" y="0"/>
                      </a:moveTo>
                      <a:lnTo>
                        <a:pt x="95" y="12"/>
                      </a:lnTo>
                      <a:lnTo>
                        <a:pt x="97" y="28"/>
                      </a:lnTo>
                      <a:lnTo>
                        <a:pt x="81" y="56"/>
                      </a:lnTo>
                      <a:lnTo>
                        <a:pt x="52" y="127"/>
                      </a:lnTo>
                      <a:lnTo>
                        <a:pt x="32" y="119"/>
                      </a:lnTo>
                      <a:lnTo>
                        <a:pt x="14" y="127"/>
                      </a:lnTo>
                      <a:lnTo>
                        <a:pt x="0" y="162"/>
                      </a:lnTo>
                      <a:lnTo>
                        <a:pt x="6" y="172"/>
                      </a:lnTo>
                      <a:lnTo>
                        <a:pt x="22" y="172"/>
                      </a:lnTo>
                      <a:lnTo>
                        <a:pt x="20" y="205"/>
                      </a:lnTo>
                      <a:lnTo>
                        <a:pt x="85" y="205"/>
                      </a:lnTo>
                      <a:lnTo>
                        <a:pt x="134" y="215"/>
                      </a:lnTo>
                      <a:lnTo>
                        <a:pt x="138" y="192"/>
                      </a:lnTo>
                      <a:lnTo>
                        <a:pt x="105" y="176"/>
                      </a:lnTo>
                      <a:lnTo>
                        <a:pt x="103" y="152"/>
                      </a:lnTo>
                      <a:lnTo>
                        <a:pt x="123" y="107"/>
                      </a:lnTo>
                      <a:lnTo>
                        <a:pt x="103" y="63"/>
                      </a:lnTo>
                      <a:lnTo>
                        <a:pt x="126" y="56"/>
                      </a:lnTo>
                      <a:lnTo>
                        <a:pt x="113" y="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2" name="Freeform 35">
                  <a:extLst>
                    <a:ext uri="{FF2B5EF4-FFF2-40B4-BE49-F238E27FC236}">
                      <a16:creationId xmlns:a16="http://schemas.microsoft.com/office/drawing/2014/main" id="{AF700396-2F16-4BC6-BC44-5614CF1ACCDE}"/>
                    </a:ext>
                  </a:extLst>
                </p:cNvPr>
                <p:cNvSpPr>
                  <a:spLocks/>
                </p:cNvSpPr>
                <p:nvPr/>
              </p:nvSpPr>
              <p:spPr bwMode="auto">
                <a:xfrm>
                  <a:off x="5027445" y="3377883"/>
                  <a:ext cx="352859" cy="313048"/>
                </a:xfrm>
                <a:custGeom>
                  <a:avLst/>
                  <a:gdLst>
                    <a:gd name="T0" fmla="*/ 228600 w 195"/>
                    <a:gd name="T1" fmla="*/ 6350 h 173"/>
                    <a:gd name="T2" fmla="*/ 200025 w 195"/>
                    <a:gd name="T3" fmla="*/ 17462 h 173"/>
                    <a:gd name="T4" fmla="*/ 174625 w 195"/>
                    <a:gd name="T5" fmla="*/ 39687 h 173"/>
                    <a:gd name="T6" fmla="*/ 138113 w 195"/>
                    <a:gd name="T7" fmla="*/ 14287 h 173"/>
                    <a:gd name="T8" fmla="*/ 122238 w 195"/>
                    <a:gd name="T9" fmla="*/ 23812 h 173"/>
                    <a:gd name="T10" fmla="*/ 68263 w 195"/>
                    <a:gd name="T11" fmla="*/ 0 h 173"/>
                    <a:gd name="T12" fmla="*/ 34925 w 195"/>
                    <a:gd name="T13" fmla="*/ 17462 h 173"/>
                    <a:gd name="T14" fmla="*/ 22225 w 195"/>
                    <a:gd name="T15" fmla="*/ 58737 h 173"/>
                    <a:gd name="T16" fmla="*/ 31750 w 195"/>
                    <a:gd name="T17" fmla="*/ 90487 h 173"/>
                    <a:gd name="T18" fmla="*/ 0 w 195"/>
                    <a:gd name="T19" fmla="*/ 161925 h 173"/>
                    <a:gd name="T20" fmla="*/ 0 w 195"/>
                    <a:gd name="T21" fmla="*/ 215900 h 173"/>
                    <a:gd name="T22" fmla="*/ 52388 w 195"/>
                    <a:gd name="T23" fmla="*/ 230187 h 173"/>
                    <a:gd name="T24" fmla="*/ 84138 w 195"/>
                    <a:gd name="T25" fmla="*/ 271462 h 173"/>
                    <a:gd name="T26" fmla="*/ 155575 w 195"/>
                    <a:gd name="T27" fmla="*/ 274637 h 173"/>
                    <a:gd name="T28" fmla="*/ 177800 w 195"/>
                    <a:gd name="T29" fmla="*/ 219075 h 173"/>
                    <a:gd name="T30" fmla="*/ 206375 w 195"/>
                    <a:gd name="T31" fmla="*/ 206375 h 173"/>
                    <a:gd name="T32" fmla="*/ 238125 w 195"/>
                    <a:gd name="T33" fmla="*/ 219075 h 173"/>
                    <a:gd name="T34" fmla="*/ 284163 w 195"/>
                    <a:gd name="T35" fmla="*/ 106362 h 173"/>
                    <a:gd name="T36" fmla="*/ 309563 w 195"/>
                    <a:gd name="T37" fmla="*/ 61912 h 173"/>
                    <a:gd name="T38" fmla="*/ 306388 w 195"/>
                    <a:gd name="T39" fmla="*/ 36512 h 173"/>
                    <a:gd name="T40" fmla="*/ 284163 w 195"/>
                    <a:gd name="T41" fmla="*/ 17462 h 173"/>
                    <a:gd name="T42" fmla="*/ 265113 w 195"/>
                    <a:gd name="T43" fmla="*/ 26987 h 173"/>
                    <a:gd name="T44" fmla="*/ 228600 w 195"/>
                    <a:gd name="T45" fmla="*/ 6350 h 173"/>
                    <a:gd name="T46" fmla="*/ 228600 w 195"/>
                    <a:gd name="T47" fmla="*/ 6350 h 1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5"/>
                    <a:gd name="T73" fmla="*/ 0 h 173"/>
                    <a:gd name="T74" fmla="*/ 195 w 195"/>
                    <a:gd name="T75" fmla="*/ 173 h 1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5" h="173">
                      <a:moveTo>
                        <a:pt x="144" y="4"/>
                      </a:moveTo>
                      <a:lnTo>
                        <a:pt x="126" y="11"/>
                      </a:lnTo>
                      <a:lnTo>
                        <a:pt x="110" y="25"/>
                      </a:lnTo>
                      <a:lnTo>
                        <a:pt x="87" y="9"/>
                      </a:lnTo>
                      <a:lnTo>
                        <a:pt x="77" y="15"/>
                      </a:lnTo>
                      <a:lnTo>
                        <a:pt x="43" y="0"/>
                      </a:lnTo>
                      <a:lnTo>
                        <a:pt x="22" y="11"/>
                      </a:lnTo>
                      <a:lnTo>
                        <a:pt x="14" y="37"/>
                      </a:lnTo>
                      <a:lnTo>
                        <a:pt x="20" y="57"/>
                      </a:lnTo>
                      <a:lnTo>
                        <a:pt x="0" y="102"/>
                      </a:lnTo>
                      <a:lnTo>
                        <a:pt x="0" y="136"/>
                      </a:lnTo>
                      <a:lnTo>
                        <a:pt x="33" y="145"/>
                      </a:lnTo>
                      <a:lnTo>
                        <a:pt x="53" y="171"/>
                      </a:lnTo>
                      <a:lnTo>
                        <a:pt x="98" y="173"/>
                      </a:lnTo>
                      <a:lnTo>
                        <a:pt x="112" y="138"/>
                      </a:lnTo>
                      <a:lnTo>
                        <a:pt x="130" y="130"/>
                      </a:lnTo>
                      <a:lnTo>
                        <a:pt x="150" y="138"/>
                      </a:lnTo>
                      <a:lnTo>
                        <a:pt x="179" y="67"/>
                      </a:lnTo>
                      <a:lnTo>
                        <a:pt x="195" y="39"/>
                      </a:lnTo>
                      <a:lnTo>
                        <a:pt x="193" y="23"/>
                      </a:lnTo>
                      <a:lnTo>
                        <a:pt x="179" y="11"/>
                      </a:lnTo>
                      <a:lnTo>
                        <a:pt x="167" y="17"/>
                      </a:lnTo>
                      <a:lnTo>
                        <a:pt x="144" y="4"/>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3" name="Freeform 36">
                  <a:extLst>
                    <a:ext uri="{FF2B5EF4-FFF2-40B4-BE49-F238E27FC236}">
                      <a16:creationId xmlns:a16="http://schemas.microsoft.com/office/drawing/2014/main" id="{0FF71A2C-7092-415B-BCE1-BB7C2D373190}"/>
                    </a:ext>
                  </a:extLst>
                </p:cNvPr>
                <p:cNvSpPr>
                  <a:spLocks/>
                </p:cNvSpPr>
                <p:nvPr/>
              </p:nvSpPr>
              <p:spPr bwMode="auto">
                <a:xfrm>
                  <a:off x="4969540" y="3426740"/>
                  <a:ext cx="94096" cy="200859"/>
                </a:xfrm>
                <a:custGeom>
                  <a:avLst/>
                  <a:gdLst>
                    <a:gd name="T0" fmla="*/ 19050 w 52"/>
                    <a:gd name="T1" fmla="*/ 25400 h 111"/>
                    <a:gd name="T2" fmla="*/ 0 w 52"/>
                    <a:gd name="T3" fmla="*/ 38100 h 111"/>
                    <a:gd name="T4" fmla="*/ 19050 w 52"/>
                    <a:gd name="T5" fmla="*/ 106363 h 111"/>
                    <a:gd name="T6" fmla="*/ 19050 w 52"/>
                    <a:gd name="T7" fmla="*/ 176213 h 111"/>
                    <a:gd name="T8" fmla="*/ 50800 w 52"/>
                    <a:gd name="T9" fmla="*/ 173038 h 111"/>
                    <a:gd name="T10" fmla="*/ 50800 w 52"/>
                    <a:gd name="T11" fmla="*/ 119063 h 111"/>
                    <a:gd name="T12" fmla="*/ 82550 w 52"/>
                    <a:gd name="T13" fmla="*/ 47625 h 111"/>
                    <a:gd name="T14" fmla="*/ 73025 w 52"/>
                    <a:gd name="T15" fmla="*/ 15875 h 111"/>
                    <a:gd name="T16" fmla="*/ 44450 w 52"/>
                    <a:gd name="T17" fmla="*/ 0 h 111"/>
                    <a:gd name="T18" fmla="*/ 31750 w 52"/>
                    <a:gd name="T19" fmla="*/ 25400 h 111"/>
                    <a:gd name="T20" fmla="*/ 19050 w 52"/>
                    <a:gd name="T21" fmla="*/ 25400 h 111"/>
                    <a:gd name="T22" fmla="*/ 19050 w 52"/>
                    <a:gd name="T23" fmla="*/ 25400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
                    <a:gd name="T37" fmla="*/ 0 h 111"/>
                    <a:gd name="T38" fmla="*/ 52 w 52"/>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 h="111">
                      <a:moveTo>
                        <a:pt x="12" y="16"/>
                      </a:moveTo>
                      <a:lnTo>
                        <a:pt x="0" y="24"/>
                      </a:lnTo>
                      <a:lnTo>
                        <a:pt x="12" y="67"/>
                      </a:lnTo>
                      <a:lnTo>
                        <a:pt x="12" y="111"/>
                      </a:lnTo>
                      <a:lnTo>
                        <a:pt x="32" y="109"/>
                      </a:lnTo>
                      <a:lnTo>
                        <a:pt x="32" y="75"/>
                      </a:lnTo>
                      <a:lnTo>
                        <a:pt x="52" y="30"/>
                      </a:lnTo>
                      <a:lnTo>
                        <a:pt x="46" y="10"/>
                      </a:lnTo>
                      <a:lnTo>
                        <a:pt x="28" y="0"/>
                      </a:lnTo>
                      <a:lnTo>
                        <a:pt x="20" y="16"/>
                      </a:lnTo>
                      <a:lnTo>
                        <a:pt x="12"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4" name="Freeform 37">
                  <a:extLst>
                    <a:ext uri="{FF2B5EF4-FFF2-40B4-BE49-F238E27FC236}">
                      <a16:creationId xmlns:a16="http://schemas.microsoft.com/office/drawing/2014/main" id="{3C602D85-2026-4248-B9F6-A743A19BD8B7}"/>
                    </a:ext>
                  </a:extLst>
                </p:cNvPr>
                <p:cNvSpPr>
                  <a:spLocks/>
                </p:cNvSpPr>
                <p:nvPr/>
              </p:nvSpPr>
              <p:spPr bwMode="auto">
                <a:xfrm>
                  <a:off x="4931540" y="3470169"/>
                  <a:ext cx="59714" cy="166477"/>
                </a:xfrm>
                <a:custGeom>
                  <a:avLst/>
                  <a:gdLst>
                    <a:gd name="T0" fmla="*/ 52387 w 33"/>
                    <a:gd name="T1" fmla="*/ 68263 h 92"/>
                    <a:gd name="T2" fmla="*/ 33337 w 33"/>
                    <a:gd name="T3" fmla="*/ 0 h 92"/>
                    <a:gd name="T4" fmla="*/ 0 w 33"/>
                    <a:gd name="T5" fmla="*/ 0 h 92"/>
                    <a:gd name="T6" fmla="*/ 23812 w 33"/>
                    <a:gd name="T7" fmla="*/ 65088 h 92"/>
                    <a:gd name="T8" fmla="*/ 23812 w 33"/>
                    <a:gd name="T9" fmla="*/ 106363 h 92"/>
                    <a:gd name="T10" fmla="*/ 36512 w 33"/>
                    <a:gd name="T11" fmla="*/ 146050 h 92"/>
                    <a:gd name="T12" fmla="*/ 52387 w 33"/>
                    <a:gd name="T13" fmla="*/ 138113 h 92"/>
                    <a:gd name="T14" fmla="*/ 52387 w 33"/>
                    <a:gd name="T15" fmla="*/ 68263 h 92"/>
                    <a:gd name="T16" fmla="*/ 52387 w 33"/>
                    <a:gd name="T17" fmla="*/ 68263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92"/>
                    <a:gd name="T29" fmla="*/ 33 w 33"/>
                    <a:gd name="T30" fmla="*/ 92 h 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92">
                      <a:moveTo>
                        <a:pt x="33" y="43"/>
                      </a:moveTo>
                      <a:lnTo>
                        <a:pt x="21" y="0"/>
                      </a:lnTo>
                      <a:lnTo>
                        <a:pt x="0" y="0"/>
                      </a:lnTo>
                      <a:lnTo>
                        <a:pt x="15" y="41"/>
                      </a:lnTo>
                      <a:lnTo>
                        <a:pt x="15" y="67"/>
                      </a:lnTo>
                      <a:lnTo>
                        <a:pt x="23" y="92"/>
                      </a:lnTo>
                      <a:lnTo>
                        <a:pt x="33" y="87"/>
                      </a:lnTo>
                      <a:lnTo>
                        <a:pt x="33" y="4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5" name="Freeform 38">
                  <a:extLst>
                    <a:ext uri="{FF2B5EF4-FFF2-40B4-BE49-F238E27FC236}">
                      <a16:creationId xmlns:a16="http://schemas.microsoft.com/office/drawing/2014/main" id="{8D3F2B1C-72A1-4D2D-B185-EB9E39FBA9F4}"/>
                    </a:ext>
                  </a:extLst>
                </p:cNvPr>
                <p:cNvSpPr>
                  <a:spLocks/>
                </p:cNvSpPr>
                <p:nvPr/>
              </p:nvSpPr>
              <p:spPr bwMode="auto">
                <a:xfrm>
                  <a:off x="4832016" y="3470169"/>
                  <a:ext cx="141143" cy="217144"/>
                </a:xfrm>
                <a:custGeom>
                  <a:avLst/>
                  <a:gdLst>
                    <a:gd name="T0" fmla="*/ 87312 w 78"/>
                    <a:gd name="T1" fmla="*/ 0 h 120"/>
                    <a:gd name="T2" fmla="*/ 14288 w 78"/>
                    <a:gd name="T3" fmla="*/ 0 h 120"/>
                    <a:gd name="T4" fmla="*/ 14288 w 78"/>
                    <a:gd name="T5" fmla="*/ 39688 h 120"/>
                    <a:gd name="T6" fmla="*/ 23812 w 78"/>
                    <a:gd name="T7" fmla="*/ 80963 h 120"/>
                    <a:gd name="T8" fmla="*/ 0 w 78"/>
                    <a:gd name="T9" fmla="*/ 131763 h 120"/>
                    <a:gd name="T10" fmla="*/ 14288 w 78"/>
                    <a:gd name="T11" fmla="*/ 165100 h 120"/>
                    <a:gd name="T12" fmla="*/ 7937 w 78"/>
                    <a:gd name="T13" fmla="*/ 190500 h 120"/>
                    <a:gd name="T14" fmla="*/ 123825 w 78"/>
                    <a:gd name="T15" fmla="*/ 146050 h 120"/>
                    <a:gd name="T16" fmla="*/ 111125 w 78"/>
                    <a:gd name="T17" fmla="*/ 106363 h 120"/>
                    <a:gd name="T18" fmla="*/ 111125 w 78"/>
                    <a:gd name="T19" fmla="*/ 65088 h 120"/>
                    <a:gd name="T20" fmla="*/ 87312 w 78"/>
                    <a:gd name="T21" fmla="*/ 0 h 120"/>
                    <a:gd name="T22" fmla="*/ 87312 w 78"/>
                    <a:gd name="T23" fmla="*/ 0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120"/>
                    <a:gd name="T38" fmla="*/ 78 w 78"/>
                    <a:gd name="T39" fmla="*/ 120 h 1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120">
                      <a:moveTo>
                        <a:pt x="55" y="0"/>
                      </a:moveTo>
                      <a:lnTo>
                        <a:pt x="9" y="0"/>
                      </a:lnTo>
                      <a:lnTo>
                        <a:pt x="9" y="25"/>
                      </a:lnTo>
                      <a:lnTo>
                        <a:pt x="15" y="51"/>
                      </a:lnTo>
                      <a:lnTo>
                        <a:pt x="0" y="83"/>
                      </a:lnTo>
                      <a:lnTo>
                        <a:pt x="9" y="104"/>
                      </a:lnTo>
                      <a:lnTo>
                        <a:pt x="5" y="120"/>
                      </a:lnTo>
                      <a:lnTo>
                        <a:pt x="78" y="92"/>
                      </a:lnTo>
                      <a:lnTo>
                        <a:pt x="70" y="67"/>
                      </a:lnTo>
                      <a:lnTo>
                        <a:pt x="70" y="41"/>
                      </a:lnTo>
                      <a:lnTo>
                        <a:pt x="55"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6" name="Freeform 41">
                  <a:extLst>
                    <a:ext uri="{FF2B5EF4-FFF2-40B4-BE49-F238E27FC236}">
                      <a16:creationId xmlns:a16="http://schemas.microsoft.com/office/drawing/2014/main" id="{88AEB2D1-C649-4C8C-AB3C-869458834847}"/>
                    </a:ext>
                  </a:extLst>
                </p:cNvPr>
                <p:cNvSpPr>
                  <a:spLocks/>
                </p:cNvSpPr>
                <p:nvPr/>
              </p:nvSpPr>
              <p:spPr bwMode="auto">
                <a:xfrm>
                  <a:off x="5170399" y="2556356"/>
                  <a:ext cx="114000" cy="260573"/>
                </a:xfrm>
                <a:custGeom>
                  <a:avLst/>
                  <a:gdLst>
                    <a:gd name="T0" fmla="*/ 61912 w 63"/>
                    <a:gd name="T1" fmla="*/ 31750 h 144"/>
                    <a:gd name="T2" fmla="*/ 61912 w 63"/>
                    <a:gd name="T3" fmla="*/ 15875 h 144"/>
                    <a:gd name="T4" fmla="*/ 26987 w 63"/>
                    <a:gd name="T5" fmla="*/ 0 h 144"/>
                    <a:gd name="T6" fmla="*/ 0 w 63"/>
                    <a:gd name="T7" fmla="*/ 115887 h 144"/>
                    <a:gd name="T8" fmla="*/ 52387 w 63"/>
                    <a:gd name="T9" fmla="*/ 228600 h 144"/>
                    <a:gd name="T10" fmla="*/ 77787 w 63"/>
                    <a:gd name="T11" fmla="*/ 196850 h 144"/>
                    <a:gd name="T12" fmla="*/ 74612 w 63"/>
                    <a:gd name="T13" fmla="*/ 166687 h 144"/>
                    <a:gd name="T14" fmla="*/ 96837 w 63"/>
                    <a:gd name="T15" fmla="*/ 153987 h 144"/>
                    <a:gd name="T16" fmla="*/ 100012 w 63"/>
                    <a:gd name="T17" fmla="*/ 131762 h 144"/>
                    <a:gd name="T18" fmla="*/ 46037 w 63"/>
                    <a:gd name="T19" fmla="*/ 100012 h 144"/>
                    <a:gd name="T20" fmla="*/ 68262 w 63"/>
                    <a:gd name="T21" fmla="*/ 66675 h 144"/>
                    <a:gd name="T22" fmla="*/ 52387 w 63"/>
                    <a:gd name="T23" fmla="*/ 41275 h 144"/>
                    <a:gd name="T24" fmla="*/ 61912 w 63"/>
                    <a:gd name="T25" fmla="*/ 31750 h 144"/>
                    <a:gd name="T26" fmla="*/ 61912 w 63"/>
                    <a:gd name="T27" fmla="*/ 31750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3"/>
                    <a:gd name="T43" fmla="*/ 0 h 144"/>
                    <a:gd name="T44" fmla="*/ 63 w 63"/>
                    <a:gd name="T45" fmla="*/ 144 h 1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3" h="144">
                      <a:moveTo>
                        <a:pt x="39" y="20"/>
                      </a:moveTo>
                      <a:lnTo>
                        <a:pt x="39" y="10"/>
                      </a:lnTo>
                      <a:lnTo>
                        <a:pt x="17" y="0"/>
                      </a:lnTo>
                      <a:lnTo>
                        <a:pt x="0" y="73"/>
                      </a:lnTo>
                      <a:lnTo>
                        <a:pt x="33" y="144"/>
                      </a:lnTo>
                      <a:lnTo>
                        <a:pt x="49" y="124"/>
                      </a:lnTo>
                      <a:lnTo>
                        <a:pt x="47" y="105"/>
                      </a:lnTo>
                      <a:lnTo>
                        <a:pt x="61" y="97"/>
                      </a:lnTo>
                      <a:lnTo>
                        <a:pt x="63" y="83"/>
                      </a:lnTo>
                      <a:lnTo>
                        <a:pt x="29" y="63"/>
                      </a:lnTo>
                      <a:lnTo>
                        <a:pt x="43" y="42"/>
                      </a:lnTo>
                      <a:lnTo>
                        <a:pt x="33" y="26"/>
                      </a:lnTo>
                      <a:lnTo>
                        <a:pt x="39" y="2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7" name="Freeform 42">
                  <a:extLst>
                    <a:ext uri="{FF2B5EF4-FFF2-40B4-BE49-F238E27FC236}">
                      <a16:creationId xmlns:a16="http://schemas.microsoft.com/office/drawing/2014/main" id="{BF22F019-16D7-48E6-8CBE-C018DE87AB2A}"/>
                    </a:ext>
                  </a:extLst>
                </p:cNvPr>
                <p:cNvSpPr>
                  <a:spLocks/>
                </p:cNvSpPr>
                <p:nvPr/>
              </p:nvSpPr>
              <p:spPr bwMode="auto">
                <a:xfrm>
                  <a:off x="4667349" y="2556356"/>
                  <a:ext cx="631526" cy="638764"/>
                </a:xfrm>
                <a:custGeom>
                  <a:avLst/>
                  <a:gdLst>
                    <a:gd name="T0" fmla="*/ 554037 w 349"/>
                    <a:gd name="T1" fmla="*/ 422275 h 353"/>
                    <a:gd name="T2" fmla="*/ 554037 w 349"/>
                    <a:gd name="T3" fmla="*/ 401637 h 353"/>
                    <a:gd name="T4" fmla="*/ 509587 w 349"/>
                    <a:gd name="T5" fmla="*/ 382587 h 353"/>
                    <a:gd name="T6" fmla="*/ 493712 w 349"/>
                    <a:gd name="T7" fmla="*/ 228600 h 353"/>
                    <a:gd name="T8" fmla="*/ 441325 w 349"/>
                    <a:gd name="T9" fmla="*/ 115887 h 353"/>
                    <a:gd name="T10" fmla="*/ 468312 w 349"/>
                    <a:gd name="T11" fmla="*/ 0 h 353"/>
                    <a:gd name="T12" fmla="*/ 280987 w 349"/>
                    <a:gd name="T13" fmla="*/ 22225 h 353"/>
                    <a:gd name="T14" fmla="*/ 168275 w 349"/>
                    <a:gd name="T15" fmla="*/ 57150 h 353"/>
                    <a:gd name="T16" fmla="*/ 168275 w 349"/>
                    <a:gd name="T17" fmla="*/ 82550 h 353"/>
                    <a:gd name="T18" fmla="*/ 193675 w 349"/>
                    <a:gd name="T19" fmla="*/ 82550 h 353"/>
                    <a:gd name="T20" fmla="*/ 193675 w 349"/>
                    <a:gd name="T21" fmla="*/ 134937 h 353"/>
                    <a:gd name="T22" fmla="*/ 209550 w 349"/>
                    <a:gd name="T23" fmla="*/ 144462 h 353"/>
                    <a:gd name="T24" fmla="*/ 209550 w 349"/>
                    <a:gd name="T25" fmla="*/ 163512 h 353"/>
                    <a:gd name="T26" fmla="*/ 174625 w 349"/>
                    <a:gd name="T27" fmla="*/ 153987 h 353"/>
                    <a:gd name="T28" fmla="*/ 87312 w 349"/>
                    <a:gd name="T29" fmla="*/ 241300 h 353"/>
                    <a:gd name="T30" fmla="*/ 42862 w 349"/>
                    <a:gd name="T31" fmla="*/ 241300 h 353"/>
                    <a:gd name="T32" fmla="*/ 0 w 349"/>
                    <a:gd name="T33" fmla="*/ 266700 h 353"/>
                    <a:gd name="T34" fmla="*/ 0 w 349"/>
                    <a:gd name="T35" fmla="*/ 303212 h 353"/>
                    <a:gd name="T36" fmla="*/ 106362 w 349"/>
                    <a:gd name="T37" fmla="*/ 385762 h 353"/>
                    <a:gd name="T38" fmla="*/ 265112 w 349"/>
                    <a:gd name="T39" fmla="*/ 488950 h 353"/>
                    <a:gd name="T40" fmla="*/ 274637 w 349"/>
                    <a:gd name="T41" fmla="*/ 515937 h 353"/>
                    <a:gd name="T42" fmla="*/ 354012 w 349"/>
                    <a:gd name="T43" fmla="*/ 560387 h 353"/>
                    <a:gd name="T44" fmla="*/ 368300 w 349"/>
                    <a:gd name="T45" fmla="*/ 544512 h 353"/>
                    <a:gd name="T46" fmla="*/ 384175 w 349"/>
                    <a:gd name="T47" fmla="*/ 557212 h 353"/>
                    <a:gd name="T48" fmla="*/ 554037 w 349"/>
                    <a:gd name="T49" fmla="*/ 422275 h 353"/>
                    <a:gd name="T50" fmla="*/ 554037 w 349"/>
                    <a:gd name="T51" fmla="*/ 422275 h 3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49"/>
                    <a:gd name="T79" fmla="*/ 0 h 353"/>
                    <a:gd name="T80" fmla="*/ 349 w 349"/>
                    <a:gd name="T81" fmla="*/ 353 h 3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49" h="353">
                      <a:moveTo>
                        <a:pt x="349" y="266"/>
                      </a:moveTo>
                      <a:lnTo>
                        <a:pt x="349" y="253"/>
                      </a:lnTo>
                      <a:lnTo>
                        <a:pt x="321" y="241"/>
                      </a:lnTo>
                      <a:lnTo>
                        <a:pt x="311" y="144"/>
                      </a:lnTo>
                      <a:lnTo>
                        <a:pt x="278" y="73"/>
                      </a:lnTo>
                      <a:lnTo>
                        <a:pt x="295" y="0"/>
                      </a:lnTo>
                      <a:lnTo>
                        <a:pt x="177" y="14"/>
                      </a:lnTo>
                      <a:lnTo>
                        <a:pt x="106" y="36"/>
                      </a:lnTo>
                      <a:lnTo>
                        <a:pt x="106" y="52"/>
                      </a:lnTo>
                      <a:lnTo>
                        <a:pt x="122" y="52"/>
                      </a:lnTo>
                      <a:lnTo>
                        <a:pt x="122" y="85"/>
                      </a:lnTo>
                      <a:lnTo>
                        <a:pt x="132" y="91"/>
                      </a:lnTo>
                      <a:lnTo>
                        <a:pt x="132" y="103"/>
                      </a:lnTo>
                      <a:lnTo>
                        <a:pt x="110" y="97"/>
                      </a:lnTo>
                      <a:lnTo>
                        <a:pt x="55" y="152"/>
                      </a:lnTo>
                      <a:lnTo>
                        <a:pt x="27" y="152"/>
                      </a:lnTo>
                      <a:lnTo>
                        <a:pt x="0" y="168"/>
                      </a:lnTo>
                      <a:lnTo>
                        <a:pt x="0" y="191"/>
                      </a:lnTo>
                      <a:lnTo>
                        <a:pt x="67" y="243"/>
                      </a:lnTo>
                      <a:lnTo>
                        <a:pt x="167" y="308"/>
                      </a:lnTo>
                      <a:lnTo>
                        <a:pt x="173" y="325"/>
                      </a:lnTo>
                      <a:lnTo>
                        <a:pt x="223" y="353"/>
                      </a:lnTo>
                      <a:lnTo>
                        <a:pt x="232" y="343"/>
                      </a:lnTo>
                      <a:lnTo>
                        <a:pt x="242" y="351"/>
                      </a:lnTo>
                      <a:lnTo>
                        <a:pt x="349" y="26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8" name="Freeform 43">
                  <a:extLst>
                    <a:ext uri="{FF2B5EF4-FFF2-40B4-BE49-F238E27FC236}">
                      <a16:creationId xmlns:a16="http://schemas.microsoft.com/office/drawing/2014/main" id="{2EB02C69-5AFD-458C-8BAB-7D17C14C336B}"/>
                    </a:ext>
                  </a:extLst>
                </p:cNvPr>
                <p:cNvSpPr>
                  <a:spLocks/>
                </p:cNvSpPr>
                <p:nvPr/>
              </p:nvSpPr>
              <p:spPr bwMode="auto">
                <a:xfrm>
                  <a:off x="4517157" y="2610642"/>
                  <a:ext cx="389050" cy="291334"/>
                </a:xfrm>
                <a:custGeom>
                  <a:avLst/>
                  <a:gdLst>
                    <a:gd name="T0" fmla="*/ 300038 w 215"/>
                    <a:gd name="T1" fmla="*/ 34925 h 161"/>
                    <a:gd name="T2" fmla="*/ 300038 w 215"/>
                    <a:gd name="T3" fmla="*/ 9525 h 161"/>
                    <a:gd name="T4" fmla="*/ 219075 w 215"/>
                    <a:gd name="T5" fmla="*/ 9525 h 161"/>
                    <a:gd name="T6" fmla="*/ 209550 w 215"/>
                    <a:gd name="T7" fmla="*/ 0 h 161"/>
                    <a:gd name="T8" fmla="*/ 174625 w 215"/>
                    <a:gd name="T9" fmla="*/ 71437 h 161"/>
                    <a:gd name="T10" fmla="*/ 131763 w 215"/>
                    <a:gd name="T11" fmla="*/ 80962 h 161"/>
                    <a:gd name="T12" fmla="*/ 103188 w 215"/>
                    <a:gd name="T13" fmla="*/ 96837 h 161"/>
                    <a:gd name="T14" fmla="*/ 96838 w 215"/>
                    <a:gd name="T15" fmla="*/ 96837 h 161"/>
                    <a:gd name="T16" fmla="*/ 96838 w 215"/>
                    <a:gd name="T17" fmla="*/ 187325 h 161"/>
                    <a:gd name="T18" fmla="*/ 50800 w 215"/>
                    <a:gd name="T19" fmla="*/ 219075 h 161"/>
                    <a:gd name="T20" fmla="*/ 50800 w 215"/>
                    <a:gd name="T21" fmla="*/ 238125 h 161"/>
                    <a:gd name="T22" fmla="*/ 0 w 215"/>
                    <a:gd name="T23" fmla="*/ 255587 h 161"/>
                    <a:gd name="T24" fmla="*/ 131763 w 215"/>
                    <a:gd name="T25" fmla="*/ 255587 h 161"/>
                    <a:gd name="T26" fmla="*/ 131763 w 215"/>
                    <a:gd name="T27" fmla="*/ 219075 h 161"/>
                    <a:gd name="T28" fmla="*/ 174625 w 215"/>
                    <a:gd name="T29" fmla="*/ 193675 h 161"/>
                    <a:gd name="T30" fmla="*/ 219075 w 215"/>
                    <a:gd name="T31" fmla="*/ 193675 h 161"/>
                    <a:gd name="T32" fmla="*/ 306388 w 215"/>
                    <a:gd name="T33" fmla="*/ 106362 h 161"/>
                    <a:gd name="T34" fmla="*/ 341313 w 215"/>
                    <a:gd name="T35" fmla="*/ 115887 h 161"/>
                    <a:gd name="T36" fmla="*/ 341313 w 215"/>
                    <a:gd name="T37" fmla="*/ 96837 h 161"/>
                    <a:gd name="T38" fmla="*/ 325438 w 215"/>
                    <a:gd name="T39" fmla="*/ 87312 h 161"/>
                    <a:gd name="T40" fmla="*/ 325438 w 215"/>
                    <a:gd name="T41" fmla="*/ 34925 h 161"/>
                    <a:gd name="T42" fmla="*/ 300038 w 215"/>
                    <a:gd name="T43" fmla="*/ 34925 h 161"/>
                    <a:gd name="T44" fmla="*/ 300038 w 215"/>
                    <a:gd name="T45" fmla="*/ 34925 h 1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5"/>
                    <a:gd name="T70" fmla="*/ 0 h 161"/>
                    <a:gd name="T71" fmla="*/ 215 w 215"/>
                    <a:gd name="T72" fmla="*/ 161 h 1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5" h="161">
                      <a:moveTo>
                        <a:pt x="189" y="22"/>
                      </a:moveTo>
                      <a:lnTo>
                        <a:pt x="189" y="6"/>
                      </a:lnTo>
                      <a:lnTo>
                        <a:pt x="138" y="6"/>
                      </a:lnTo>
                      <a:lnTo>
                        <a:pt x="132" y="0"/>
                      </a:lnTo>
                      <a:lnTo>
                        <a:pt x="110" y="45"/>
                      </a:lnTo>
                      <a:lnTo>
                        <a:pt x="83" y="51"/>
                      </a:lnTo>
                      <a:lnTo>
                        <a:pt x="65" y="61"/>
                      </a:lnTo>
                      <a:lnTo>
                        <a:pt x="61" y="61"/>
                      </a:lnTo>
                      <a:lnTo>
                        <a:pt x="61" y="118"/>
                      </a:lnTo>
                      <a:lnTo>
                        <a:pt x="32" y="138"/>
                      </a:lnTo>
                      <a:lnTo>
                        <a:pt x="32" y="150"/>
                      </a:lnTo>
                      <a:lnTo>
                        <a:pt x="0" y="161"/>
                      </a:lnTo>
                      <a:lnTo>
                        <a:pt x="83" y="161"/>
                      </a:lnTo>
                      <a:lnTo>
                        <a:pt x="83" y="138"/>
                      </a:lnTo>
                      <a:lnTo>
                        <a:pt x="110" y="122"/>
                      </a:lnTo>
                      <a:lnTo>
                        <a:pt x="138" y="122"/>
                      </a:lnTo>
                      <a:lnTo>
                        <a:pt x="193" y="67"/>
                      </a:lnTo>
                      <a:lnTo>
                        <a:pt x="215" y="73"/>
                      </a:lnTo>
                      <a:lnTo>
                        <a:pt x="215" y="61"/>
                      </a:lnTo>
                      <a:lnTo>
                        <a:pt x="205" y="55"/>
                      </a:lnTo>
                      <a:lnTo>
                        <a:pt x="205" y="22"/>
                      </a:lnTo>
                      <a:lnTo>
                        <a:pt x="189" y="22"/>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59" name="Freeform 44">
                  <a:extLst>
                    <a:ext uri="{FF2B5EF4-FFF2-40B4-BE49-F238E27FC236}">
                      <a16:creationId xmlns:a16="http://schemas.microsoft.com/office/drawing/2014/main" id="{4B25A4D6-1F9D-45E0-9544-D6506A540912}"/>
                    </a:ext>
                  </a:extLst>
                </p:cNvPr>
                <p:cNvSpPr>
                  <a:spLocks/>
                </p:cNvSpPr>
                <p:nvPr/>
              </p:nvSpPr>
              <p:spPr bwMode="auto">
                <a:xfrm>
                  <a:off x="4385062" y="2901976"/>
                  <a:ext cx="282287" cy="233430"/>
                </a:xfrm>
                <a:custGeom>
                  <a:avLst/>
                  <a:gdLst>
                    <a:gd name="T0" fmla="*/ 122238 w 156"/>
                    <a:gd name="T1" fmla="*/ 134938 h 129"/>
                    <a:gd name="T2" fmla="*/ 150812 w 156"/>
                    <a:gd name="T3" fmla="*/ 134938 h 129"/>
                    <a:gd name="T4" fmla="*/ 150812 w 156"/>
                    <a:gd name="T5" fmla="*/ 53975 h 129"/>
                    <a:gd name="T6" fmla="*/ 247650 w 156"/>
                    <a:gd name="T7" fmla="*/ 53975 h 129"/>
                    <a:gd name="T8" fmla="*/ 247650 w 156"/>
                    <a:gd name="T9" fmla="*/ 0 h 129"/>
                    <a:gd name="T10" fmla="*/ 115888 w 156"/>
                    <a:gd name="T11" fmla="*/ 0 h 129"/>
                    <a:gd name="T12" fmla="*/ 106363 w 156"/>
                    <a:gd name="T13" fmla="*/ 28575 h 129"/>
                    <a:gd name="T14" fmla="*/ 87312 w 156"/>
                    <a:gd name="T15" fmla="*/ 38100 h 129"/>
                    <a:gd name="T16" fmla="*/ 60325 w 156"/>
                    <a:gd name="T17" fmla="*/ 106363 h 129"/>
                    <a:gd name="T18" fmla="*/ 25400 w 156"/>
                    <a:gd name="T19" fmla="*/ 125413 h 129"/>
                    <a:gd name="T20" fmla="*/ 15875 w 156"/>
                    <a:gd name="T21" fmla="*/ 160338 h 129"/>
                    <a:gd name="T22" fmla="*/ 0 w 156"/>
                    <a:gd name="T23" fmla="*/ 176213 h 129"/>
                    <a:gd name="T24" fmla="*/ 9525 w 156"/>
                    <a:gd name="T25" fmla="*/ 204788 h 129"/>
                    <a:gd name="T26" fmla="*/ 15875 w 156"/>
                    <a:gd name="T27" fmla="*/ 204788 h 129"/>
                    <a:gd name="T28" fmla="*/ 34925 w 156"/>
                    <a:gd name="T29" fmla="*/ 185738 h 129"/>
                    <a:gd name="T30" fmla="*/ 131762 w 156"/>
                    <a:gd name="T31" fmla="*/ 185738 h 129"/>
                    <a:gd name="T32" fmla="*/ 122238 w 156"/>
                    <a:gd name="T33" fmla="*/ 134938 h 129"/>
                    <a:gd name="T34" fmla="*/ 122238 w 156"/>
                    <a:gd name="T35" fmla="*/ 134938 h 1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6"/>
                    <a:gd name="T55" fmla="*/ 0 h 129"/>
                    <a:gd name="T56" fmla="*/ 156 w 156"/>
                    <a:gd name="T57" fmla="*/ 129 h 1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6" h="129">
                      <a:moveTo>
                        <a:pt x="77" y="85"/>
                      </a:moveTo>
                      <a:lnTo>
                        <a:pt x="95" y="85"/>
                      </a:lnTo>
                      <a:lnTo>
                        <a:pt x="95" y="34"/>
                      </a:lnTo>
                      <a:lnTo>
                        <a:pt x="156" y="34"/>
                      </a:lnTo>
                      <a:lnTo>
                        <a:pt x="156" y="0"/>
                      </a:lnTo>
                      <a:lnTo>
                        <a:pt x="73" y="0"/>
                      </a:lnTo>
                      <a:lnTo>
                        <a:pt x="67" y="18"/>
                      </a:lnTo>
                      <a:lnTo>
                        <a:pt x="55" y="24"/>
                      </a:lnTo>
                      <a:lnTo>
                        <a:pt x="38" y="67"/>
                      </a:lnTo>
                      <a:lnTo>
                        <a:pt x="16" y="79"/>
                      </a:lnTo>
                      <a:lnTo>
                        <a:pt x="10" y="101"/>
                      </a:lnTo>
                      <a:lnTo>
                        <a:pt x="0" y="111"/>
                      </a:lnTo>
                      <a:lnTo>
                        <a:pt x="6" y="129"/>
                      </a:lnTo>
                      <a:lnTo>
                        <a:pt x="10" y="129"/>
                      </a:lnTo>
                      <a:lnTo>
                        <a:pt x="22" y="117"/>
                      </a:lnTo>
                      <a:lnTo>
                        <a:pt x="83" y="117"/>
                      </a:lnTo>
                      <a:lnTo>
                        <a:pt x="77" y="8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0" name="Freeform 45">
                  <a:extLst>
                    <a:ext uri="{FF2B5EF4-FFF2-40B4-BE49-F238E27FC236}">
                      <a16:creationId xmlns:a16="http://schemas.microsoft.com/office/drawing/2014/main" id="{43B3DB50-3531-4C86-9E07-C8D2C7F882E7}"/>
                    </a:ext>
                  </a:extLst>
                </p:cNvPr>
                <p:cNvSpPr>
                  <a:spLocks/>
                </p:cNvSpPr>
                <p:nvPr/>
              </p:nvSpPr>
              <p:spPr bwMode="auto">
                <a:xfrm>
                  <a:off x="4403157" y="2901976"/>
                  <a:ext cx="385430" cy="443336"/>
                </a:xfrm>
                <a:custGeom>
                  <a:avLst/>
                  <a:gdLst>
                    <a:gd name="T0" fmla="*/ 134937 w 213"/>
                    <a:gd name="T1" fmla="*/ 134938 h 245"/>
                    <a:gd name="T2" fmla="*/ 106362 w 213"/>
                    <a:gd name="T3" fmla="*/ 134938 h 245"/>
                    <a:gd name="T4" fmla="*/ 115887 w 213"/>
                    <a:gd name="T5" fmla="*/ 185738 h 245"/>
                    <a:gd name="T6" fmla="*/ 19050 w 213"/>
                    <a:gd name="T7" fmla="*/ 185738 h 245"/>
                    <a:gd name="T8" fmla="*/ 0 w 213"/>
                    <a:gd name="T9" fmla="*/ 204788 h 245"/>
                    <a:gd name="T10" fmla="*/ 0 w 213"/>
                    <a:gd name="T11" fmla="*/ 341313 h 245"/>
                    <a:gd name="T12" fmla="*/ 53975 w 213"/>
                    <a:gd name="T13" fmla="*/ 325438 h 245"/>
                    <a:gd name="T14" fmla="*/ 90487 w 213"/>
                    <a:gd name="T15" fmla="*/ 338138 h 245"/>
                    <a:gd name="T16" fmla="*/ 100012 w 213"/>
                    <a:gd name="T17" fmla="*/ 373063 h 245"/>
                    <a:gd name="T18" fmla="*/ 125412 w 213"/>
                    <a:gd name="T19" fmla="*/ 388938 h 245"/>
                    <a:gd name="T20" fmla="*/ 147637 w 213"/>
                    <a:gd name="T21" fmla="*/ 360363 h 245"/>
                    <a:gd name="T22" fmla="*/ 157162 w 213"/>
                    <a:gd name="T23" fmla="*/ 379413 h 245"/>
                    <a:gd name="T24" fmla="*/ 171450 w 213"/>
                    <a:gd name="T25" fmla="*/ 369888 h 245"/>
                    <a:gd name="T26" fmla="*/ 315912 w 213"/>
                    <a:gd name="T27" fmla="*/ 366713 h 245"/>
                    <a:gd name="T28" fmla="*/ 290512 w 213"/>
                    <a:gd name="T29" fmla="*/ 79375 h 245"/>
                    <a:gd name="T30" fmla="*/ 338137 w 213"/>
                    <a:gd name="T31" fmla="*/ 82550 h 245"/>
                    <a:gd name="T32" fmla="*/ 231775 w 213"/>
                    <a:gd name="T33" fmla="*/ 0 h 245"/>
                    <a:gd name="T34" fmla="*/ 231775 w 213"/>
                    <a:gd name="T35" fmla="*/ 53975 h 245"/>
                    <a:gd name="T36" fmla="*/ 134937 w 213"/>
                    <a:gd name="T37" fmla="*/ 53975 h 245"/>
                    <a:gd name="T38" fmla="*/ 134937 w 213"/>
                    <a:gd name="T39" fmla="*/ 134938 h 245"/>
                    <a:gd name="T40" fmla="*/ 134937 w 213"/>
                    <a:gd name="T41" fmla="*/ 134938 h 2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3"/>
                    <a:gd name="T64" fmla="*/ 0 h 245"/>
                    <a:gd name="T65" fmla="*/ 213 w 213"/>
                    <a:gd name="T66" fmla="*/ 245 h 2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3" h="245">
                      <a:moveTo>
                        <a:pt x="85" y="85"/>
                      </a:moveTo>
                      <a:lnTo>
                        <a:pt x="67" y="85"/>
                      </a:lnTo>
                      <a:lnTo>
                        <a:pt x="73" y="117"/>
                      </a:lnTo>
                      <a:lnTo>
                        <a:pt x="12" y="117"/>
                      </a:lnTo>
                      <a:lnTo>
                        <a:pt x="0" y="129"/>
                      </a:lnTo>
                      <a:lnTo>
                        <a:pt x="0" y="215"/>
                      </a:lnTo>
                      <a:lnTo>
                        <a:pt x="34" y="205"/>
                      </a:lnTo>
                      <a:lnTo>
                        <a:pt x="57" y="213"/>
                      </a:lnTo>
                      <a:lnTo>
                        <a:pt x="63" y="235"/>
                      </a:lnTo>
                      <a:lnTo>
                        <a:pt x="79" y="245"/>
                      </a:lnTo>
                      <a:lnTo>
                        <a:pt x="93" y="227"/>
                      </a:lnTo>
                      <a:lnTo>
                        <a:pt x="99" y="239"/>
                      </a:lnTo>
                      <a:lnTo>
                        <a:pt x="108" y="233"/>
                      </a:lnTo>
                      <a:lnTo>
                        <a:pt x="199" y="231"/>
                      </a:lnTo>
                      <a:lnTo>
                        <a:pt x="183" y="50"/>
                      </a:lnTo>
                      <a:lnTo>
                        <a:pt x="213" y="52"/>
                      </a:lnTo>
                      <a:lnTo>
                        <a:pt x="146" y="0"/>
                      </a:lnTo>
                      <a:lnTo>
                        <a:pt x="146" y="34"/>
                      </a:lnTo>
                      <a:lnTo>
                        <a:pt x="85" y="34"/>
                      </a:lnTo>
                      <a:lnTo>
                        <a:pt x="85" y="85"/>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1" name="Freeform 46">
                  <a:extLst>
                    <a:ext uri="{FF2B5EF4-FFF2-40B4-BE49-F238E27FC236}">
                      <a16:creationId xmlns:a16="http://schemas.microsoft.com/office/drawing/2014/main" id="{823B02DA-E76F-41D7-A5A6-B0A74C0F043F}"/>
                    </a:ext>
                  </a:extLst>
                </p:cNvPr>
                <p:cNvSpPr>
                  <a:spLocks/>
                </p:cNvSpPr>
                <p:nvPr/>
              </p:nvSpPr>
              <p:spPr bwMode="auto">
                <a:xfrm>
                  <a:off x="4546110" y="2992453"/>
                  <a:ext cx="533812" cy="503050"/>
                </a:xfrm>
                <a:custGeom>
                  <a:avLst/>
                  <a:gdLst>
                    <a:gd name="T0" fmla="*/ 46038 w 295"/>
                    <a:gd name="T1" fmla="*/ 290512 h 278"/>
                    <a:gd name="T2" fmla="*/ 31750 w 295"/>
                    <a:gd name="T3" fmla="*/ 300037 h 278"/>
                    <a:gd name="T4" fmla="*/ 22225 w 295"/>
                    <a:gd name="T5" fmla="*/ 280987 h 278"/>
                    <a:gd name="T6" fmla="*/ 0 w 295"/>
                    <a:gd name="T7" fmla="*/ 309562 h 278"/>
                    <a:gd name="T8" fmla="*/ 0 w 295"/>
                    <a:gd name="T9" fmla="*/ 349250 h 278"/>
                    <a:gd name="T10" fmla="*/ 31750 w 295"/>
                    <a:gd name="T11" fmla="*/ 361950 h 278"/>
                    <a:gd name="T12" fmla="*/ 25400 w 295"/>
                    <a:gd name="T13" fmla="*/ 390525 h 278"/>
                    <a:gd name="T14" fmla="*/ 74613 w 295"/>
                    <a:gd name="T15" fmla="*/ 384175 h 278"/>
                    <a:gd name="T16" fmla="*/ 119063 w 295"/>
                    <a:gd name="T17" fmla="*/ 441325 h 278"/>
                    <a:gd name="T18" fmla="*/ 187325 w 295"/>
                    <a:gd name="T19" fmla="*/ 441325 h 278"/>
                    <a:gd name="T20" fmla="*/ 200025 w 295"/>
                    <a:gd name="T21" fmla="*/ 390525 h 278"/>
                    <a:gd name="T22" fmla="*/ 238125 w 295"/>
                    <a:gd name="T23" fmla="*/ 365125 h 278"/>
                    <a:gd name="T24" fmla="*/ 268288 w 295"/>
                    <a:gd name="T25" fmla="*/ 325437 h 278"/>
                    <a:gd name="T26" fmla="*/ 354013 w 295"/>
                    <a:gd name="T27" fmla="*/ 300037 h 278"/>
                    <a:gd name="T28" fmla="*/ 438150 w 295"/>
                    <a:gd name="T29" fmla="*/ 287337 h 278"/>
                    <a:gd name="T30" fmla="*/ 468313 w 295"/>
                    <a:gd name="T31" fmla="*/ 238125 h 278"/>
                    <a:gd name="T32" fmla="*/ 460375 w 295"/>
                    <a:gd name="T33" fmla="*/ 177800 h 278"/>
                    <a:gd name="T34" fmla="*/ 381000 w 295"/>
                    <a:gd name="T35" fmla="*/ 133350 h 278"/>
                    <a:gd name="T36" fmla="*/ 371475 w 295"/>
                    <a:gd name="T37" fmla="*/ 106363 h 278"/>
                    <a:gd name="T38" fmla="*/ 212725 w 295"/>
                    <a:gd name="T39" fmla="*/ 3175 h 278"/>
                    <a:gd name="T40" fmla="*/ 165100 w 295"/>
                    <a:gd name="T41" fmla="*/ 0 h 278"/>
                    <a:gd name="T42" fmla="*/ 190500 w 295"/>
                    <a:gd name="T43" fmla="*/ 287337 h 278"/>
                    <a:gd name="T44" fmla="*/ 46038 w 295"/>
                    <a:gd name="T45" fmla="*/ 290512 h 278"/>
                    <a:gd name="T46" fmla="*/ 46038 w 295"/>
                    <a:gd name="T47" fmla="*/ 290512 h 2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5"/>
                    <a:gd name="T73" fmla="*/ 0 h 278"/>
                    <a:gd name="T74" fmla="*/ 295 w 295"/>
                    <a:gd name="T75" fmla="*/ 278 h 27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5" h="278">
                      <a:moveTo>
                        <a:pt x="29" y="183"/>
                      </a:moveTo>
                      <a:lnTo>
                        <a:pt x="20" y="189"/>
                      </a:lnTo>
                      <a:lnTo>
                        <a:pt x="14" y="177"/>
                      </a:lnTo>
                      <a:lnTo>
                        <a:pt x="0" y="195"/>
                      </a:lnTo>
                      <a:lnTo>
                        <a:pt x="0" y="220"/>
                      </a:lnTo>
                      <a:lnTo>
                        <a:pt x="20" y="228"/>
                      </a:lnTo>
                      <a:lnTo>
                        <a:pt x="16" y="246"/>
                      </a:lnTo>
                      <a:lnTo>
                        <a:pt x="47" y="242"/>
                      </a:lnTo>
                      <a:lnTo>
                        <a:pt x="75" y="278"/>
                      </a:lnTo>
                      <a:lnTo>
                        <a:pt x="118" y="278"/>
                      </a:lnTo>
                      <a:lnTo>
                        <a:pt x="126" y="246"/>
                      </a:lnTo>
                      <a:lnTo>
                        <a:pt x="150" y="230"/>
                      </a:lnTo>
                      <a:lnTo>
                        <a:pt x="169" y="205"/>
                      </a:lnTo>
                      <a:lnTo>
                        <a:pt x="223" y="189"/>
                      </a:lnTo>
                      <a:lnTo>
                        <a:pt x="276" y="181"/>
                      </a:lnTo>
                      <a:lnTo>
                        <a:pt x="295" y="150"/>
                      </a:lnTo>
                      <a:lnTo>
                        <a:pt x="290" y="112"/>
                      </a:lnTo>
                      <a:lnTo>
                        <a:pt x="240" y="84"/>
                      </a:lnTo>
                      <a:lnTo>
                        <a:pt x="234" y="67"/>
                      </a:lnTo>
                      <a:lnTo>
                        <a:pt x="134" y="2"/>
                      </a:lnTo>
                      <a:lnTo>
                        <a:pt x="104" y="0"/>
                      </a:lnTo>
                      <a:lnTo>
                        <a:pt x="120" y="181"/>
                      </a:lnTo>
                      <a:lnTo>
                        <a:pt x="29" y="183"/>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2" name="Freeform 47">
                  <a:extLst>
                    <a:ext uri="{FF2B5EF4-FFF2-40B4-BE49-F238E27FC236}">
                      <a16:creationId xmlns:a16="http://schemas.microsoft.com/office/drawing/2014/main" id="{A2982E23-EFF2-4A91-98E0-D3719B8E243B}"/>
                    </a:ext>
                  </a:extLst>
                </p:cNvPr>
                <p:cNvSpPr>
                  <a:spLocks/>
                </p:cNvSpPr>
                <p:nvPr/>
              </p:nvSpPr>
              <p:spPr bwMode="auto">
                <a:xfrm>
                  <a:off x="4949636" y="3034072"/>
                  <a:ext cx="490383" cy="421620"/>
                </a:xfrm>
                <a:custGeom>
                  <a:avLst/>
                  <a:gdLst>
                    <a:gd name="T0" fmla="*/ 403224 w 271"/>
                    <a:gd name="T1" fmla="*/ 60325 h 233"/>
                    <a:gd name="T2" fmla="*/ 403224 w 271"/>
                    <a:gd name="T3" fmla="*/ 22225 h 233"/>
                    <a:gd name="T4" fmla="*/ 380999 w 271"/>
                    <a:gd name="T5" fmla="*/ 28575 h 233"/>
                    <a:gd name="T6" fmla="*/ 355600 w 271"/>
                    <a:gd name="T7" fmla="*/ 9525 h 233"/>
                    <a:gd name="T8" fmla="*/ 333375 w 271"/>
                    <a:gd name="T9" fmla="*/ 0 h 233"/>
                    <a:gd name="T10" fmla="*/ 306387 w 271"/>
                    <a:gd name="T11" fmla="*/ 3175 h 233"/>
                    <a:gd name="T12" fmla="*/ 136525 w 271"/>
                    <a:gd name="T13" fmla="*/ 138112 h 233"/>
                    <a:gd name="T14" fmla="*/ 120650 w 271"/>
                    <a:gd name="T15" fmla="*/ 125412 h 233"/>
                    <a:gd name="T16" fmla="*/ 106362 w 271"/>
                    <a:gd name="T17" fmla="*/ 141287 h 233"/>
                    <a:gd name="T18" fmla="*/ 114300 w 271"/>
                    <a:gd name="T19" fmla="*/ 201612 h 233"/>
                    <a:gd name="T20" fmla="*/ 84137 w 271"/>
                    <a:gd name="T21" fmla="*/ 250825 h 233"/>
                    <a:gd name="T22" fmla="*/ 0 w 271"/>
                    <a:gd name="T23" fmla="*/ 263525 h 233"/>
                    <a:gd name="T24" fmla="*/ 7937 w 271"/>
                    <a:gd name="T25" fmla="*/ 292100 h 233"/>
                    <a:gd name="T26" fmla="*/ 30162 w 271"/>
                    <a:gd name="T27" fmla="*/ 312737 h 233"/>
                    <a:gd name="T28" fmla="*/ 36512 w 271"/>
                    <a:gd name="T29" fmla="*/ 369887 h 233"/>
                    <a:gd name="T30" fmla="*/ 49212 w 271"/>
                    <a:gd name="T31" fmla="*/ 369887 h 233"/>
                    <a:gd name="T32" fmla="*/ 61912 w 271"/>
                    <a:gd name="T33" fmla="*/ 344487 h 233"/>
                    <a:gd name="T34" fmla="*/ 90487 w 271"/>
                    <a:gd name="T35" fmla="*/ 360362 h 233"/>
                    <a:gd name="T36" fmla="*/ 103187 w 271"/>
                    <a:gd name="T37" fmla="*/ 319087 h 233"/>
                    <a:gd name="T38" fmla="*/ 136525 w 271"/>
                    <a:gd name="T39" fmla="*/ 301625 h 233"/>
                    <a:gd name="T40" fmla="*/ 190500 w 271"/>
                    <a:gd name="T41" fmla="*/ 325437 h 233"/>
                    <a:gd name="T42" fmla="*/ 206375 w 271"/>
                    <a:gd name="T43" fmla="*/ 315912 h 233"/>
                    <a:gd name="T44" fmla="*/ 242887 w 271"/>
                    <a:gd name="T45" fmla="*/ 341312 h 233"/>
                    <a:gd name="T46" fmla="*/ 268287 w 271"/>
                    <a:gd name="T47" fmla="*/ 319087 h 233"/>
                    <a:gd name="T48" fmla="*/ 296862 w 271"/>
                    <a:gd name="T49" fmla="*/ 307975 h 233"/>
                    <a:gd name="T50" fmla="*/ 333375 w 271"/>
                    <a:gd name="T51" fmla="*/ 328612 h 233"/>
                    <a:gd name="T52" fmla="*/ 352425 w 271"/>
                    <a:gd name="T53" fmla="*/ 319087 h 233"/>
                    <a:gd name="T54" fmla="*/ 342900 w 271"/>
                    <a:gd name="T55" fmla="*/ 295275 h 233"/>
                    <a:gd name="T56" fmla="*/ 368300 w 271"/>
                    <a:gd name="T57" fmla="*/ 295275 h 233"/>
                    <a:gd name="T58" fmla="*/ 387349 w 271"/>
                    <a:gd name="T59" fmla="*/ 238125 h 233"/>
                    <a:gd name="T60" fmla="*/ 412750 w 271"/>
                    <a:gd name="T61" fmla="*/ 201612 h 233"/>
                    <a:gd name="T62" fmla="*/ 412750 w 271"/>
                    <a:gd name="T63" fmla="*/ 198437 h 233"/>
                    <a:gd name="T64" fmla="*/ 412750 w 271"/>
                    <a:gd name="T65" fmla="*/ 195262 h 233"/>
                    <a:gd name="T66" fmla="*/ 412750 w 271"/>
                    <a:gd name="T67" fmla="*/ 188912 h 233"/>
                    <a:gd name="T68" fmla="*/ 412750 w 271"/>
                    <a:gd name="T69" fmla="*/ 179387 h 233"/>
                    <a:gd name="T70" fmla="*/ 412750 w 271"/>
                    <a:gd name="T71" fmla="*/ 169862 h 233"/>
                    <a:gd name="T72" fmla="*/ 412750 w 271"/>
                    <a:gd name="T73" fmla="*/ 157162 h 233"/>
                    <a:gd name="T74" fmla="*/ 412750 w 271"/>
                    <a:gd name="T75" fmla="*/ 141287 h 233"/>
                    <a:gd name="T76" fmla="*/ 412750 w 271"/>
                    <a:gd name="T77" fmla="*/ 128587 h 233"/>
                    <a:gd name="T78" fmla="*/ 430212 w 271"/>
                    <a:gd name="T79" fmla="*/ 106362 h 233"/>
                    <a:gd name="T80" fmla="*/ 403224 w 271"/>
                    <a:gd name="T81" fmla="*/ 60325 h 233"/>
                    <a:gd name="T82" fmla="*/ 403224 w 271"/>
                    <a:gd name="T83" fmla="*/ 60325 h 23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1"/>
                    <a:gd name="T127" fmla="*/ 0 h 233"/>
                    <a:gd name="T128" fmla="*/ 271 w 271"/>
                    <a:gd name="T129" fmla="*/ 233 h 23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1" h="233">
                      <a:moveTo>
                        <a:pt x="254" y="38"/>
                      </a:moveTo>
                      <a:lnTo>
                        <a:pt x="254" y="14"/>
                      </a:lnTo>
                      <a:lnTo>
                        <a:pt x="240" y="18"/>
                      </a:lnTo>
                      <a:lnTo>
                        <a:pt x="224" y="6"/>
                      </a:lnTo>
                      <a:lnTo>
                        <a:pt x="210" y="0"/>
                      </a:lnTo>
                      <a:lnTo>
                        <a:pt x="193" y="2"/>
                      </a:lnTo>
                      <a:lnTo>
                        <a:pt x="86" y="87"/>
                      </a:lnTo>
                      <a:lnTo>
                        <a:pt x="76" y="79"/>
                      </a:lnTo>
                      <a:lnTo>
                        <a:pt x="67" y="89"/>
                      </a:lnTo>
                      <a:lnTo>
                        <a:pt x="72" y="127"/>
                      </a:lnTo>
                      <a:lnTo>
                        <a:pt x="53" y="158"/>
                      </a:lnTo>
                      <a:lnTo>
                        <a:pt x="0" y="166"/>
                      </a:lnTo>
                      <a:lnTo>
                        <a:pt x="5" y="184"/>
                      </a:lnTo>
                      <a:lnTo>
                        <a:pt x="19" y="197"/>
                      </a:lnTo>
                      <a:lnTo>
                        <a:pt x="23" y="233"/>
                      </a:lnTo>
                      <a:lnTo>
                        <a:pt x="31" y="233"/>
                      </a:lnTo>
                      <a:lnTo>
                        <a:pt x="39" y="217"/>
                      </a:lnTo>
                      <a:lnTo>
                        <a:pt x="57" y="227"/>
                      </a:lnTo>
                      <a:lnTo>
                        <a:pt x="65" y="201"/>
                      </a:lnTo>
                      <a:lnTo>
                        <a:pt x="86" y="190"/>
                      </a:lnTo>
                      <a:lnTo>
                        <a:pt x="120" y="205"/>
                      </a:lnTo>
                      <a:lnTo>
                        <a:pt x="130" y="199"/>
                      </a:lnTo>
                      <a:lnTo>
                        <a:pt x="153" y="215"/>
                      </a:lnTo>
                      <a:lnTo>
                        <a:pt x="169" y="201"/>
                      </a:lnTo>
                      <a:lnTo>
                        <a:pt x="187" y="194"/>
                      </a:lnTo>
                      <a:lnTo>
                        <a:pt x="210" y="207"/>
                      </a:lnTo>
                      <a:lnTo>
                        <a:pt x="222" y="201"/>
                      </a:lnTo>
                      <a:lnTo>
                        <a:pt x="216" y="186"/>
                      </a:lnTo>
                      <a:lnTo>
                        <a:pt x="232" y="186"/>
                      </a:lnTo>
                      <a:lnTo>
                        <a:pt x="244" y="150"/>
                      </a:lnTo>
                      <a:lnTo>
                        <a:pt x="260" y="127"/>
                      </a:lnTo>
                      <a:lnTo>
                        <a:pt x="260" y="125"/>
                      </a:lnTo>
                      <a:lnTo>
                        <a:pt x="260" y="123"/>
                      </a:lnTo>
                      <a:lnTo>
                        <a:pt x="260" y="119"/>
                      </a:lnTo>
                      <a:lnTo>
                        <a:pt x="260" y="113"/>
                      </a:lnTo>
                      <a:lnTo>
                        <a:pt x="260" y="107"/>
                      </a:lnTo>
                      <a:lnTo>
                        <a:pt x="260" y="99"/>
                      </a:lnTo>
                      <a:lnTo>
                        <a:pt x="260" y="89"/>
                      </a:lnTo>
                      <a:lnTo>
                        <a:pt x="260" y="81"/>
                      </a:lnTo>
                      <a:lnTo>
                        <a:pt x="271" y="67"/>
                      </a:lnTo>
                      <a:lnTo>
                        <a:pt x="254" y="3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3" name="Freeform 48">
                  <a:extLst>
                    <a:ext uri="{FF2B5EF4-FFF2-40B4-BE49-F238E27FC236}">
                      <a16:creationId xmlns:a16="http://schemas.microsoft.com/office/drawing/2014/main" id="{9C083D08-E647-44CD-A509-C7494E395832}"/>
                    </a:ext>
                  </a:extLst>
                </p:cNvPr>
                <p:cNvSpPr>
                  <a:spLocks/>
                </p:cNvSpPr>
                <p:nvPr/>
              </p:nvSpPr>
              <p:spPr bwMode="auto">
                <a:xfrm>
                  <a:off x="4759634" y="3334455"/>
                  <a:ext cx="231620" cy="180953"/>
                </a:xfrm>
                <a:custGeom>
                  <a:avLst/>
                  <a:gdLst>
                    <a:gd name="T0" fmla="*/ 80962 w 128"/>
                    <a:gd name="T1" fmla="*/ 25400 h 100"/>
                    <a:gd name="T2" fmla="*/ 50800 w 128"/>
                    <a:gd name="T3" fmla="*/ 65088 h 100"/>
                    <a:gd name="T4" fmla="*/ 12700 w 128"/>
                    <a:gd name="T5" fmla="*/ 90487 h 100"/>
                    <a:gd name="T6" fmla="*/ 0 w 128"/>
                    <a:gd name="T7" fmla="*/ 141288 h 100"/>
                    <a:gd name="T8" fmla="*/ 77787 w 128"/>
                    <a:gd name="T9" fmla="*/ 158750 h 100"/>
                    <a:gd name="T10" fmla="*/ 77787 w 128"/>
                    <a:gd name="T11" fmla="*/ 119063 h 100"/>
                    <a:gd name="T12" fmla="*/ 184150 w 128"/>
                    <a:gd name="T13" fmla="*/ 119063 h 100"/>
                    <a:gd name="T14" fmla="*/ 203200 w 128"/>
                    <a:gd name="T15" fmla="*/ 106363 h 100"/>
                    <a:gd name="T16" fmla="*/ 196850 w 128"/>
                    <a:gd name="T17" fmla="*/ 49212 h 100"/>
                    <a:gd name="T18" fmla="*/ 174625 w 128"/>
                    <a:gd name="T19" fmla="*/ 28575 h 100"/>
                    <a:gd name="T20" fmla="*/ 166687 w 128"/>
                    <a:gd name="T21" fmla="*/ 0 h 100"/>
                    <a:gd name="T22" fmla="*/ 80962 w 128"/>
                    <a:gd name="T23" fmla="*/ 25400 h 100"/>
                    <a:gd name="T24" fmla="*/ 80962 w 128"/>
                    <a:gd name="T25" fmla="*/ 25400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
                    <a:gd name="T40" fmla="*/ 0 h 100"/>
                    <a:gd name="T41" fmla="*/ 128 w 128"/>
                    <a:gd name="T42" fmla="*/ 100 h 1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 h="100">
                      <a:moveTo>
                        <a:pt x="51" y="16"/>
                      </a:moveTo>
                      <a:lnTo>
                        <a:pt x="32" y="41"/>
                      </a:lnTo>
                      <a:lnTo>
                        <a:pt x="8" y="57"/>
                      </a:lnTo>
                      <a:lnTo>
                        <a:pt x="0" y="89"/>
                      </a:lnTo>
                      <a:lnTo>
                        <a:pt x="49" y="100"/>
                      </a:lnTo>
                      <a:lnTo>
                        <a:pt x="49" y="75"/>
                      </a:lnTo>
                      <a:lnTo>
                        <a:pt x="116" y="75"/>
                      </a:lnTo>
                      <a:lnTo>
                        <a:pt x="128" y="67"/>
                      </a:lnTo>
                      <a:lnTo>
                        <a:pt x="124" y="31"/>
                      </a:lnTo>
                      <a:lnTo>
                        <a:pt x="110" y="18"/>
                      </a:lnTo>
                      <a:lnTo>
                        <a:pt x="105" y="0"/>
                      </a:lnTo>
                      <a:lnTo>
                        <a:pt x="51" y="1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4" name="Freeform 49">
                  <a:extLst>
                    <a:ext uri="{FF2B5EF4-FFF2-40B4-BE49-F238E27FC236}">
                      <a16:creationId xmlns:a16="http://schemas.microsoft.com/office/drawing/2014/main" id="{4C50C5E3-22D7-4882-A9DE-E40B66C94498}"/>
                    </a:ext>
                  </a:extLst>
                </p:cNvPr>
                <p:cNvSpPr>
                  <a:spLocks/>
                </p:cNvSpPr>
                <p:nvPr/>
              </p:nvSpPr>
              <p:spPr bwMode="auto">
                <a:xfrm>
                  <a:off x="4374205" y="3272931"/>
                  <a:ext cx="208096" cy="164667"/>
                </a:xfrm>
                <a:custGeom>
                  <a:avLst/>
                  <a:gdLst>
                    <a:gd name="T0" fmla="*/ 115887 w 115"/>
                    <a:gd name="T1" fmla="*/ 12700 h 91"/>
                    <a:gd name="T2" fmla="*/ 79375 w 115"/>
                    <a:gd name="T3" fmla="*/ 0 h 91"/>
                    <a:gd name="T4" fmla="*/ 25400 w 115"/>
                    <a:gd name="T5" fmla="*/ 15875 h 91"/>
                    <a:gd name="T6" fmla="*/ 0 w 115"/>
                    <a:gd name="T7" fmla="*/ 66675 h 91"/>
                    <a:gd name="T8" fmla="*/ 19050 w 115"/>
                    <a:gd name="T9" fmla="*/ 85725 h 91"/>
                    <a:gd name="T10" fmla="*/ 96837 w 115"/>
                    <a:gd name="T11" fmla="*/ 82550 h 91"/>
                    <a:gd name="T12" fmla="*/ 109537 w 115"/>
                    <a:gd name="T13" fmla="*/ 106362 h 91"/>
                    <a:gd name="T14" fmla="*/ 12700 w 115"/>
                    <a:gd name="T15" fmla="*/ 112712 h 91"/>
                    <a:gd name="T16" fmla="*/ 12700 w 115"/>
                    <a:gd name="T17" fmla="*/ 134937 h 91"/>
                    <a:gd name="T18" fmla="*/ 109537 w 115"/>
                    <a:gd name="T19" fmla="*/ 128587 h 91"/>
                    <a:gd name="T20" fmla="*/ 176212 w 115"/>
                    <a:gd name="T21" fmla="*/ 144462 h 91"/>
                    <a:gd name="T22" fmla="*/ 182562 w 115"/>
                    <a:gd name="T23" fmla="*/ 115887 h 91"/>
                    <a:gd name="T24" fmla="*/ 150812 w 115"/>
                    <a:gd name="T25" fmla="*/ 103187 h 91"/>
                    <a:gd name="T26" fmla="*/ 150812 w 115"/>
                    <a:gd name="T27" fmla="*/ 63500 h 91"/>
                    <a:gd name="T28" fmla="*/ 125412 w 115"/>
                    <a:gd name="T29" fmla="*/ 47625 h 91"/>
                    <a:gd name="T30" fmla="*/ 115887 w 115"/>
                    <a:gd name="T31" fmla="*/ 12700 h 91"/>
                    <a:gd name="T32" fmla="*/ 115887 w 115"/>
                    <a:gd name="T33" fmla="*/ 1270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5"/>
                    <a:gd name="T52" fmla="*/ 0 h 91"/>
                    <a:gd name="T53" fmla="*/ 115 w 115"/>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5" h="91">
                      <a:moveTo>
                        <a:pt x="73" y="8"/>
                      </a:moveTo>
                      <a:lnTo>
                        <a:pt x="50" y="0"/>
                      </a:lnTo>
                      <a:lnTo>
                        <a:pt x="16" y="10"/>
                      </a:lnTo>
                      <a:lnTo>
                        <a:pt x="0" y="42"/>
                      </a:lnTo>
                      <a:lnTo>
                        <a:pt x="12" y="54"/>
                      </a:lnTo>
                      <a:lnTo>
                        <a:pt x="61" y="52"/>
                      </a:lnTo>
                      <a:lnTo>
                        <a:pt x="69" y="67"/>
                      </a:lnTo>
                      <a:lnTo>
                        <a:pt x="8" y="71"/>
                      </a:lnTo>
                      <a:lnTo>
                        <a:pt x="8" y="85"/>
                      </a:lnTo>
                      <a:lnTo>
                        <a:pt x="69" y="81"/>
                      </a:lnTo>
                      <a:lnTo>
                        <a:pt x="111" y="91"/>
                      </a:lnTo>
                      <a:lnTo>
                        <a:pt x="115" y="73"/>
                      </a:lnTo>
                      <a:lnTo>
                        <a:pt x="95" y="65"/>
                      </a:lnTo>
                      <a:lnTo>
                        <a:pt x="95" y="40"/>
                      </a:lnTo>
                      <a:lnTo>
                        <a:pt x="79" y="30"/>
                      </a:lnTo>
                      <a:lnTo>
                        <a:pt x="73" y="8"/>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5" name="Freeform 50">
                  <a:extLst>
                    <a:ext uri="{FF2B5EF4-FFF2-40B4-BE49-F238E27FC236}">
                      <a16:creationId xmlns:a16="http://schemas.microsoft.com/office/drawing/2014/main" id="{D3985FBF-E200-4716-B436-70490E4BED82}"/>
                    </a:ext>
                  </a:extLst>
                </p:cNvPr>
                <p:cNvSpPr>
                  <a:spLocks/>
                </p:cNvSpPr>
                <p:nvPr/>
              </p:nvSpPr>
              <p:spPr bwMode="auto">
                <a:xfrm>
                  <a:off x="4388681" y="3367026"/>
                  <a:ext cx="110381" cy="34381"/>
                </a:xfrm>
                <a:custGeom>
                  <a:avLst/>
                  <a:gdLst>
                    <a:gd name="T0" fmla="*/ 84137 w 61"/>
                    <a:gd name="T1" fmla="*/ 0 h 19"/>
                    <a:gd name="T2" fmla="*/ 6350 w 61"/>
                    <a:gd name="T3" fmla="*/ 3175 h 19"/>
                    <a:gd name="T4" fmla="*/ 0 w 61"/>
                    <a:gd name="T5" fmla="*/ 30162 h 19"/>
                    <a:gd name="T6" fmla="*/ 96837 w 61"/>
                    <a:gd name="T7" fmla="*/ 23812 h 19"/>
                    <a:gd name="T8" fmla="*/ 84137 w 61"/>
                    <a:gd name="T9" fmla="*/ 0 h 19"/>
                    <a:gd name="T10" fmla="*/ 84137 w 61"/>
                    <a:gd name="T11" fmla="*/ 0 h 19"/>
                    <a:gd name="T12" fmla="*/ 0 60000 65536"/>
                    <a:gd name="T13" fmla="*/ 0 60000 65536"/>
                    <a:gd name="T14" fmla="*/ 0 60000 65536"/>
                    <a:gd name="T15" fmla="*/ 0 60000 65536"/>
                    <a:gd name="T16" fmla="*/ 0 60000 65536"/>
                    <a:gd name="T17" fmla="*/ 0 60000 65536"/>
                    <a:gd name="T18" fmla="*/ 0 w 61"/>
                    <a:gd name="T19" fmla="*/ 0 h 19"/>
                    <a:gd name="T20" fmla="*/ 61 w 61"/>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61" h="19">
                      <a:moveTo>
                        <a:pt x="53" y="0"/>
                      </a:moveTo>
                      <a:lnTo>
                        <a:pt x="4" y="2"/>
                      </a:lnTo>
                      <a:lnTo>
                        <a:pt x="0" y="19"/>
                      </a:lnTo>
                      <a:lnTo>
                        <a:pt x="61" y="15"/>
                      </a:lnTo>
                      <a:lnTo>
                        <a:pt x="5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6" name="Freeform 51">
                  <a:extLst>
                    <a:ext uri="{FF2B5EF4-FFF2-40B4-BE49-F238E27FC236}">
                      <a16:creationId xmlns:a16="http://schemas.microsoft.com/office/drawing/2014/main" id="{6B865AA2-0FC5-450A-B027-71E34EDB7249}"/>
                    </a:ext>
                  </a:extLst>
                </p:cNvPr>
                <p:cNvSpPr>
                  <a:spLocks/>
                </p:cNvSpPr>
                <p:nvPr/>
              </p:nvSpPr>
              <p:spPr bwMode="auto">
                <a:xfrm>
                  <a:off x="4560586" y="3558837"/>
                  <a:ext cx="128477" cy="142952"/>
                </a:xfrm>
                <a:custGeom>
                  <a:avLst/>
                  <a:gdLst>
                    <a:gd name="T0" fmla="*/ 36513 w 71"/>
                    <a:gd name="T1" fmla="*/ 0 h 79"/>
                    <a:gd name="T2" fmla="*/ 0 w 71"/>
                    <a:gd name="T3" fmla="*/ 47625 h 79"/>
                    <a:gd name="T4" fmla="*/ 109538 w 71"/>
                    <a:gd name="T5" fmla="*/ 125412 h 79"/>
                    <a:gd name="T6" fmla="*/ 112713 w 71"/>
                    <a:gd name="T7" fmla="*/ 103187 h 79"/>
                    <a:gd name="T8" fmla="*/ 87313 w 71"/>
                    <a:gd name="T9" fmla="*/ 28575 h 79"/>
                    <a:gd name="T10" fmla="*/ 55563 w 71"/>
                    <a:gd name="T11" fmla="*/ 0 h 79"/>
                    <a:gd name="T12" fmla="*/ 36513 w 71"/>
                    <a:gd name="T13" fmla="*/ 0 h 79"/>
                    <a:gd name="T14" fmla="*/ 36513 w 71"/>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79"/>
                    <a:gd name="T26" fmla="*/ 71 w 71"/>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79">
                      <a:moveTo>
                        <a:pt x="23" y="0"/>
                      </a:moveTo>
                      <a:lnTo>
                        <a:pt x="0" y="30"/>
                      </a:lnTo>
                      <a:lnTo>
                        <a:pt x="69" y="79"/>
                      </a:lnTo>
                      <a:lnTo>
                        <a:pt x="71" y="65"/>
                      </a:lnTo>
                      <a:lnTo>
                        <a:pt x="55" y="18"/>
                      </a:lnTo>
                      <a:lnTo>
                        <a:pt x="35" y="0"/>
                      </a:lnTo>
                      <a:lnTo>
                        <a:pt x="23" y="0"/>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7" name="Freeform 52">
                  <a:extLst>
                    <a:ext uri="{FF2B5EF4-FFF2-40B4-BE49-F238E27FC236}">
                      <a16:creationId xmlns:a16="http://schemas.microsoft.com/office/drawing/2014/main" id="{84C75779-5994-4795-8629-B75555367D0C}"/>
                    </a:ext>
                  </a:extLst>
                </p:cNvPr>
                <p:cNvSpPr>
                  <a:spLocks/>
                </p:cNvSpPr>
                <p:nvPr/>
              </p:nvSpPr>
              <p:spPr bwMode="auto">
                <a:xfrm>
                  <a:off x="4506300" y="3506360"/>
                  <a:ext cx="95906" cy="106763"/>
                </a:xfrm>
                <a:custGeom>
                  <a:avLst/>
                  <a:gdLst>
                    <a:gd name="T0" fmla="*/ 0 w 53"/>
                    <a:gd name="T1" fmla="*/ 33338 h 59"/>
                    <a:gd name="T2" fmla="*/ 15875 w 53"/>
                    <a:gd name="T3" fmla="*/ 80963 h 59"/>
                    <a:gd name="T4" fmla="*/ 47625 w 53"/>
                    <a:gd name="T5" fmla="*/ 93663 h 59"/>
                    <a:gd name="T6" fmla="*/ 84138 w 53"/>
                    <a:gd name="T7" fmla="*/ 46038 h 59"/>
                    <a:gd name="T8" fmla="*/ 69850 w 53"/>
                    <a:gd name="T9" fmla="*/ 0 h 59"/>
                    <a:gd name="T10" fmla="*/ 34925 w 53"/>
                    <a:gd name="T11" fmla="*/ 0 h 59"/>
                    <a:gd name="T12" fmla="*/ 0 w 53"/>
                    <a:gd name="T13" fmla="*/ 33338 h 59"/>
                    <a:gd name="T14" fmla="*/ 0 w 53"/>
                    <a:gd name="T15" fmla="*/ 33338 h 59"/>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59"/>
                    <a:gd name="T26" fmla="*/ 53 w 53"/>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59">
                      <a:moveTo>
                        <a:pt x="0" y="21"/>
                      </a:moveTo>
                      <a:lnTo>
                        <a:pt x="10" y="51"/>
                      </a:lnTo>
                      <a:lnTo>
                        <a:pt x="30" y="59"/>
                      </a:lnTo>
                      <a:lnTo>
                        <a:pt x="53" y="29"/>
                      </a:lnTo>
                      <a:lnTo>
                        <a:pt x="44" y="0"/>
                      </a:lnTo>
                      <a:lnTo>
                        <a:pt x="22" y="0"/>
                      </a:lnTo>
                      <a:lnTo>
                        <a:pt x="0" y="2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8" name="Freeform 53">
                  <a:extLst>
                    <a:ext uri="{FF2B5EF4-FFF2-40B4-BE49-F238E27FC236}">
                      <a16:creationId xmlns:a16="http://schemas.microsoft.com/office/drawing/2014/main" id="{7ED362DB-5DEE-4624-8899-AB0DD443642B}"/>
                    </a:ext>
                  </a:extLst>
                </p:cNvPr>
                <p:cNvSpPr>
                  <a:spLocks/>
                </p:cNvSpPr>
                <p:nvPr/>
              </p:nvSpPr>
              <p:spPr bwMode="auto">
                <a:xfrm>
                  <a:off x="4442967" y="3419502"/>
                  <a:ext cx="238858" cy="171906"/>
                </a:xfrm>
                <a:custGeom>
                  <a:avLst/>
                  <a:gdLst>
                    <a:gd name="T0" fmla="*/ 165100 w 132"/>
                    <a:gd name="T1" fmla="*/ 9525 h 95"/>
                    <a:gd name="T2" fmla="*/ 115887 w 132"/>
                    <a:gd name="T3" fmla="*/ 15875 h 95"/>
                    <a:gd name="T4" fmla="*/ 49212 w 132"/>
                    <a:gd name="T5" fmla="*/ 0 h 95"/>
                    <a:gd name="T6" fmla="*/ 55562 w 132"/>
                    <a:gd name="T7" fmla="*/ 15875 h 95"/>
                    <a:gd name="T8" fmla="*/ 0 w 132"/>
                    <a:gd name="T9" fmla="*/ 50800 h 95"/>
                    <a:gd name="T10" fmla="*/ 55562 w 132"/>
                    <a:gd name="T11" fmla="*/ 109538 h 95"/>
                    <a:gd name="T12" fmla="*/ 90487 w 132"/>
                    <a:gd name="T13" fmla="*/ 76200 h 95"/>
                    <a:gd name="T14" fmla="*/ 125412 w 132"/>
                    <a:gd name="T15" fmla="*/ 76200 h 95"/>
                    <a:gd name="T16" fmla="*/ 139700 w 132"/>
                    <a:gd name="T17" fmla="*/ 122238 h 95"/>
                    <a:gd name="T18" fmla="*/ 158750 w 132"/>
                    <a:gd name="T19" fmla="*/ 122238 h 95"/>
                    <a:gd name="T20" fmla="*/ 190500 w 132"/>
                    <a:gd name="T21" fmla="*/ 150813 h 95"/>
                    <a:gd name="T22" fmla="*/ 203200 w 132"/>
                    <a:gd name="T23" fmla="*/ 144463 h 95"/>
                    <a:gd name="T24" fmla="*/ 209550 w 132"/>
                    <a:gd name="T25" fmla="*/ 66675 h 95"/>
                    <a:gd name="T26" fmla="*/ 165100 w 132"/>
                    <a:gd name="T27" fmla="*/ 9525 h 95"/>
                    <a:gd name="T28" fmla="*/ 165100 w 132"/>
                    <a:gd name="T29" fmla="*/ 9525 h 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2"/>
                    <a:gd name="T46" fmla="*/ 0 h 95"/>
                    <a:gd name="T47" fmla="*/ 132 w 132"/>
                    <a:gd name="T48" fmla="*/ 95 h 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2" h="95">
                      <a:moveTo>
                        <a:pt x="104" y="6"/>
                      </a:moveTo>
                      <a:lnTo>
                        <a:pt x="73" y="10"/>
                      </a:lnTo>
                      <a:lnTo>
                        <a:pt x="31" y="0"/>
                      </a:lnTo>
                      <a:lnTo>
                        <a:pt x="35" y="10"/>
                      </a:lnTo>
                      <a:lnTo>
                        <a:pt x="0" y="32"/>
                      </a:lnTo>
                      <a:lnTo>
                        <a:pt x="35" y="69"/>
                      </a:lnTo>
                      <a:lnTo>
                        <a:pt x="57" y="48"/>
                      </a:lnTo>
                      <a:lnTo>
                        <a:pt x="79" y="48"/>
                      </a:lnTo>
                      <a:lnTo>
                        <a:pt x="88" y="77"/>
                      </a:lnTo>
                      <a:lnTo>
                        <a:pt x="100" y="77"/>
                      </a:lnTo>
                      <a:lnTo>
                        <a:pt x="120" y="95"/>
                      </a:lnTo>
                      <a:lnTo>
                        <a:pt x="128" y="91"/>
                      </a:lnTo>
                      <a:lnTo>
                        <a:pt x="132" y="42"/>
                      </a:lnTo>
                      <a:lnTo>
                        <a:pt x="104"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69" name="Freeform 54">
                  <a:extLst>
                    <a:ext uri="{FF2B5EF4-FFF2-40B4-BE49-F238E27FC236}">
                      <a16:creationId xmlns:a16="http://schemas.microsoft.com/office/drawing/2014/main" id="{D3470DB8-F936-4489-8570-BE7F62988D6F}"/>
                    </a:ext>
                  </a:extLst>
                </p:cNvPr>
                <p:cNvSpPr>
                  <a:spLocks/>
                </p:cNvSpPr>
                <p:nvPr/>
              </p:nvSpPr>
              <p:spPr bwMode="auto">
                <a:xfrm>
                  <a:off x="4388681" y="3419502"/>
                  <a:ext cx="117619" cy="57905"/>
                </a:xfrm>
                <a:custGeom>
                  <a:avLst/>
                  <a:gdLst>
                    <a:gd name="T0" fmla="*/ 0 w 65"/>
                    <a:gd name="T1" fmla="*/ 6350 h 32"/>
                    <a:gd name="T2" fmla="*/ 34925 w 65"/>
                    <a:gd name="T3" fmla="*/ 28575 h 32"/>
                    <a:gd name="T4" fmla="*/ 47625 w 65"/>
                    <a:gd name="T5" fmla="*/ 50800 h 32"/>
                    <a:gd name="T6" fmla="*/ 103187 w 65"/>
                    <a:gd name="T7" fmla="*/ 15875 h 32"/>
                    <a:gd name="T8" fmla="*/ 96837 w 65"/>
                    <a:gd name="T9" fmla="*/ 0 h 32"/>
                    <a:gd name="T10" fmla="*/ 0 w 65"/>
                    <a:gd name="T11" fmla="*/ 6350 h 32"/>
                    <a:gd name="T12" fmla="*/ 0 w 65"/>
                    <a:gd name="T13" fmla="*/ 6350 h 32"/>
                    <a:gd name="T14" fmla="*/ 0 60000 65536"/>
                    <a:gd name="T15" fmla="*/ 0 60000 65536"/>
                    <a:gd name="T16" fmla="*/ 0 60000 65536"/>
                    <a:gd name="T17" fmla="*/ 0 60000 65536"/>
                    <a:gd name="T18" fmla="*/ 0 60000 65536"/>
                    <a:gd name="T19" fmla="*/ 0 60000 65536"/>
                    <a:gd name="T20" fmla="*/ 0 60000 65536"/>
                    <a:gd name="T21" fmla="*/ 0 w 65"/>
                    <a:gd name="T22" fmla="*/ 0 h 32"/>
                    <a:gd name="T23" fmla="*/ 65 w 65"/>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2">
                      <a:moveTo>
                        <a:pt x="0" y="4"/>
                      </a:moveTo>
                      <a:lnTo>
                        <a:pt x="22" y="18"/>
                      </a:lnTo>
                      <a:lnTo>
                        <a:pt x="30" y="32"/>
                      </a:lnTo>
                      <a:lnTo>
                        <a:pt x="65" y="10"/>
                      </a:lnTo>
                      <a:lnTo>
                        <a:pt x="61" y="0"/>
                      </a:lnTo>
                      <a:lnTo>
                        <a:pt x="0" y="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0" name="Freeform 55">
                  <a:extLst>
                    <a:ext uri="{FF2B5EF4-FFF2-40B4-BE49-F238E27FC236}">
                      <a16:creationId xmlns:a16="http://schemas.microsoft.com/office/drawing/2014/main" id="{2CD529CB-1D0D-42B2-8283-6E404A5BD22B}"/>
                    </a:ext>
                  </a:extLst>
                </p:cNvPr>
                <p:cNvSpPr>
                  <a:spLocks/>
                </p:cNvSpPr>
                <p:nvPr/>
              </p:nvSpPr>
              <p:spPr bwMode="auto">
                <a:xfrm>
                  <a:off x="4660111" y="3495503"/>
                  <a:ext cx="199048" cy="206287"/>
                </a:xfrm>
                <a:custGeom>
                  <a:avLst/>
                  <a:gdLst>
                    <a:gd name="T0" fmla="*/ 165100 w 110"/>
                    <a:gd name="T1" fmla="*/ 142875 h 114"/>
                    <a:gd name="T2" fmla="*/ 150813 w 110"/>
                    <a:gd name="T3" fmla="*/ 109538 h 114"/>
                    <a:gd name="T4" fmla="*/ 174625 w 110"/>
                    <a:gd name="T5" fmla="*/ 58738 h 114"/>
                    <a:gd name="T6" fmla="*/ 165100 w 110"/>
                    <a:gd name="T7" fmla="*/ 17463 h 114"/>
                    <a:gd name="T8" fmla="*/ 87313 w 110"/>
                    <a:gd name="T9" fmla="*/ 0 h 114"/>
                    <a:gd name="T10" fmla="*/ 19050 w 110"/>
                    <a:gd name="T11" fmla="*/ 0 h 114"/>
                    <a:gd name="T12" fmla="*/ 12700 w 110"/>
                    <a:gd name="T13" fmla="*/ 77788 h 114"/>
                    <a:gd name="T14" fmla="*/ 0 w 110"/>
                    <a:gd name="T15" fmla="*/ 84138 h 114"/>
                    <a:gd name="T16" fmla="*/ 25400 w 110"/>
                    <a:gd name="T17" fmla="*/ 158750 h 114"/>
                    <a:gd name="T18" fmla="*/ 22225 w 110"/>
                    <a:gd name="T19" fmla="*/ 180975 h 114"/>
                    <a:gd name="T20" fmla="*/ 125413 w 110"/>
                    <a:gd name="T21" fmla="*/ 152400 h 114"/>
                    <a:gd name="T22" fmla="*/ 158750 w 110"/>
                    <a:gd name="T23" fmla="*/ 168275 h 114"/>
                    <a:gd name="T24" fmla="*/ 165100 w 110"/>
                    <a:gd name="T25" fmla="*/ 142875 h 114"/>
                    <a:gd name="T26" fmla="*/ 165100 w 110"/>
                    <a:gd name="T27" fmla="*/ 142875 h 1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0"/>
                    <a:gd name="T43" fmla="*/ 0 h 114"/>
                    <a:gd name="T44" fmla="*/ 110 w 110"/>
                    <a:gd name="T45" fmla="*/ 114 h 1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0" h="114">
                      <a:moveTo>
                        <a:pt x="104" y="90"/>
                      </a:moveTo>
                      <a:lnTo>
                        <a:pt x="95" y="69"/>
                      </a:lnTo>
                      <a:lnTo>
                        <a:pt x="110" y="37"/>
                      </a:lnTo>
                      <a:lnTo>
                        <a:pt x="104" y="11"/>
                      </a:lnTo>
                      <a:lnTo>
                        <a:pt x="55" y="0"/>
                      </a:lnTo>
                      <a:lnTo>
                        <a:pt x="12" y="0"/>
                      </a:lnTo>
                      <a:lnTo>
                        <a:pt x="8" y="49"/>
                      </a:lnTo>
                      <a:lnTo>
                        <a:pt x="0" y="53"/>
                      </a:lnTo>
                      <a:lnTo>
                        <a:pt x="16" y="100"/>
                      </a:lnTo>
                      <a:lnTo>
                        <a:pt x="14" y="114"/>
                      </a:lnTo>
                      <a:lnTo>
                        <a:pt x="79" y="96"/>
                      </a:lnTo>
                      <a:lnTo>
                        <a:pt x="100" y="106"/>
                      </a:lnTo>
                      <a:lnTo>
                        <a:pt x="104" y="90"/>
                      </a:lnTo>
                      <a:close/>
                    </a:path>
                  </a:pathLst>
                </a:custGeom>
                <a:solidFill>
                  <a:srgbClr val="124191"/>
                </a:solid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1" name="Freeform 70">
                  <a:extLst>
                    <a:ext uri="{FF2B5EF4-FFF2-40B4-BE49-F238E27FC236}">
                      <a16:creationId xmlns:a16="http://schemas.microsoft.com/office/drawing/2014/main" id="{C7BDA5AE-06BF-4356-974E-1F06D76D9DDE}"/>
                    </a:ext>
                  </a:extLst>
                </p:cNvPr>
                <p:cNvSpPr>
                  <a:spLocks/>
                </p:cNvSpPr>
                <p:nvPr/>
              </p:nvSpPr>
              <p:spPr bwMode="auto">
                <a:xfrm>
                  <a:off x="5740401" y="4385792"/>
                  <a:ext cx="249715" cy="231620"/>
                </a:xfrm>
                <a:custGeom>
                  <a:avLst/>
                  <a:gdLst>
                    <a:gd name="T0" fmla="*/ 9525 w 138"/>
                    <a:gd name="T1" fmla="*/ 96837 h 128"/>
                    <a:gd name="T2" fmla="*/ 46037 w 138"/>
                    <a:gd name="T3" fmla="*/ 134937 h 128"/>
                    <a:gd name="T4" fmla="*/ 90487 w 138"/>
                    <a:gd name="T5" fmla="*/ 195262 h 128"/>
                    <a:gd name="T6" fmla="*/ 106363 w 138"/>
                    <a:gd name="T7" fmla="*/ 203200 h 128"/>
                    <a:gd name="T8" fmla="*/ 158750 w 138"/>
                    <a:gd name="T9" fmla="*/ 203200 h 128"/>
                    <a:gd name="T10" fmla="*/ 187325 w 138"/>
                    <a:gd name="T11" fmla="*/ 182562 h 128"/>
                    <a:gd name="T12" fmla="*/ 193675 w 138"/>
                    <a:gd name="T13" fmla="*/ 157162 h 128"/>
                    <a:gd name="T14" fmla="*/ 219075 w 138"/>
                    <a:gd name="T15" fmla="*/ 109537 h 128"/>
                    <a:gd name="T16" fmla="*/ 212725 w 138"/>
                    <a:gd name="T17" fmla="*/ 31750 h 128"/>
                    <a:gd name="T18" fmla="*/ 134937 w 138"/>
                    <a:gd name="T19" fmla="*/ 0 h 128"/>
                    <a:gd name="T20" fmla="*/ 109538 w 138"/>
                    <a:gd name="T21" fmla="*/ 12700 h 128"/>
                    <a:gd name="T22" fmla="*/ 58737 w 138"/>
                    <a:gd name="T23" fmla="*/ 47625 h 128"/>
                    <a:gd name="T24" fmla="*/ 34925 w 138"/>
                    <a:gd name="T25" fmla="*/ 69850 h 128"/>
                    <a:gd name="T26" fmla="*/ 0 w 138"/>
                    <a:gd name="T27" fmla="*/ 73025 h 128"/>
                    <a:gd name="T28" fmla="*/ 9525 w 138"/>
                    <a:gd name="T29" fmla="*/ 96837 h 128"/>
                    <a:gd name="T30" fmla="*/ 9525 w 138"/>
                    <a:gd name="T31" fmla="*/ 96837 h 1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8"/>
                    <a:gd name="T49" fmla="*/ 0 h 128"/>
                    <a:gd name="T50" fmla="*/ 138 w 138"/>
                    <a:gd name="T51" fmla="*/ 128 h 1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8" h="128">
                      <a:moveTo>
                        <a:pt x="6" y="61"/>
                      </a:moveTo>
                      <a:lnTo>
                        <a:pt x="29" y="85"/>
                      </a:lnTo>
                      <a:lnTo>
                        <a:pt x="57" y="123"/>
                      </a:lnTo>
                      <a:lnTo>
                        <a:pt x="67" y="128"/>
                      </a:lnTo>
                      <a:lnTo>
                        <a:pt x="100" y="128"/>
                      </a:lnTo>
                      <a:lnTo>
                        <a:pt x="118" y="115"/>
                      </a:lnTo>
                      <a:lnTo>
                        <a:pt x="122" y="99"/>
                      </a:lnTo>
                      <a:lnTo>
                        <a:pt x="138" y="69"/>
                      </a:lnTo>
                      <a:lnTo>
                        <a:pt x="134" y="20"/>
                      </a:lnTo>
                      <a:lnTo>
                        <a:pt x="85" y="0"/>
                      </a:lnTo>
                      <a:lnTo>
                        <a:pt x="69" y="8"/>
                      </a:lnTo>
                      <a:lnTo>
                        <a:pt x="37" y="30"/>
                      </a:lnTo>
                      <a:lnTo>
                        <a:pt x="22" y="44"/>
                      </a:lnTo>
                      <a:lnTo>
                        <a:pt x="0" y="46"/>
                      </a:lnTo>
                      <a:lnTo>
                        <a:pt x="6" y="61"/>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2" name="Freeform 71">
                  <a:extLst>
                    <a:ext uri="{FF2B5EF4-FFF2-40B4-BE49-F238E27FC236}">
                      <a16:creationId xmlns:a16="http://schemas.microsoft.com/office/drawing/2014/main" id="{35E3AC97-AA69-4942-8180-1DABA84EB31B}"/>
                    </a:ext>
                  </a:extLst>
                </p:cNvPr>
                <p:cNvSpPr>
                  <a:spLocks/>
                </p:cNvSpPr>
                <p:nvPr/>
              </p:nvSpPr>
              <p:spPr bwMode="auto">
                <a:xfrm>
                  <a:off x="5226493" y="3768742"/>
                  <a:ext cx="72381" cy="43429"/>
                </a:xfrm>
                <a:custGeom>
                  <a:avLst/>
                  <a:gdLst>
                    <a:gd name="T0" fmla="*/ 6350 w 40"/>
                    <a:gd name="T1" fmla="*/ 38100 h 24"/>
                    <a:gd name="T2" fmla="*/ 63500 w 40"/>
                    <a:gd name="T3" fmla="*/ 38100 h 24"/>
                    <a:gd name="T4" fmla="*/ 63500 w 40"/>
                    <a:gd name="T5" fmla="*/ 0 h 24"/>
                    <a:gd name="T6" fmla="*/ 12700 w 40"/>
                    <a:gd name="T7" fmla="*/ 0 h 24"/>
                    <a:gd name="T8" fmla="*/ 0 w 40"/>
                    <a:gd name="T9" fmla="*/ 19050 h 24"/>
                    <a:gd name="T10" fmla="*/ 6350 w 40"/>
                    <a:gd name="T11" fmla="*/ 38100 h 24"/>
                    <a:gd name="T12" fmla="*/ 6350 w 40"/>
                    <a:gd name="T13" fmla="*/ 38100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4" y="24"/>
                      </a:moveTo>
                      <a:lnTo>
                        <a:pt x="40" y="24"/>
                      </a:lnTo>
                      <a:lnTo>
                        <a:pt x="40" y="0"/>
                      </a:lnTo>
                      <a:lnTo>
                        <a:pt x="8" y="0"/>
                      </a:lnTo>
                      <a:lnTo>
                        <a:pt x="0" y="12"/>
                      </a:lnTo>
                      <a:lnTo>
                        <a:pt x="4" y="24"/>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sp>
              <p:nvSpPr>
                <p:cNvPr id="73" name="Freeform 72">
                  <a:extLst>
                    <a:ext uri="{FF2B5EF4-FFF2-40B4-BE49-F238E27FC236}">
                      <a16:creationId xmlns:a16="http://schemas.microsoft.com/office/drawing/2014/main" id="{19A62F24-6FF8-487F-B5B4-EE2C82C1D6F0}"/>
                    </a:ext>
                  </a:extLst>
                </p:cNvPr>
                <p:cNvSpPr>
                  <a:spLocks/>
                </p:cNvSpPr>
                <p:nvPr/>
              </p:nvSpPr>
              <p:spPr bwMode="auto">
                <a:xfrm>
                  <a:off x="5188494" y="3719884"/>
                  <a:ext cx="23523" cy="28953"/>
                </a:xfrm>
                <a:custGeom>
                  <a:avLst/>
                  <a:gdLst>
                    <a:gd name="T0" fmla="*/ 20637 w 13"/>
                    <a:gd name="T1" fmla="*/ 9525 h 16"/>
                    <a:gd name="T2" fmla="*/ 11112 w 13"/>
                    <a:gd name="T3" fmla="*/ 0 h 16"/>
                    <a:gd name="T4" fmla="*/ 0 w 13"/>
                    <a:gd name="T5" fmla="*/ 25400 h 16"/>
                    <a:gd name="T6" fmla="*/ 17462 w 13"/>
                    <a:gd name="T7" fmla="*/ 25400 h 16"/>
                    <a:gd name="T8" fmla="*/ 20637 w 13"/>
                    <a:gd name="T9" fmla="*/ 9525 h 16"/>
                    <a:gd name="T10" fmla="*/ 20637 w 13"/>
                    <a:gd name="T11" fmla="*/ 9525 h 16"/>
                    <a:gd name="T12" fmla="*/ 0 60000 65536"/>
                    <a:gd name="T13" fmla="*/ 0 60000 65536"/>
                    <a:gd name="T14" fmla="*/ 0 60000 65536"/>
                    <a:gd name="T15" fmla="*/ 0 60000 65536"/>
                    <a:gd name="T16" fmla="*/ 0 60000 65536"/>
                    <a:gd name="T17" fmla="*/ 0 60000 65536"/>
                    <a:gd name="T18" fmla="*/ 0 w 13"/>
                    <a:gd name="T19" fmla="*/ 0 h 16"/>
                    <a:gd name="T20" fmla="*/ 13 w 1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 h="16">
                      <a:moveTo>
                        <a:pt x="13" y="6"/>
                      </a:moveTo>
                      <a:lnTo>
                        <a:pt x="7" y="0"/>
                      </a:lnTo>
                      <a:lnTo>
                        <a:pt x="0" y="16"/>
                      </a:lnTo>
                      <a:lnTo>
                        <a:pt x="11" y="16"/>
                      </a:lnTo>
                      <a:lnTo>
                        <a:pt x="13" y="6"/>
                      </a:lnTo>
                      <a:close/>
                    </a:path>
                  </a:pathLst>
                </a:custGeom>
                <a:grpFill/>
                <a:ln w="12700" cap="flat" cmpd="sng">
                  <a:solidFill>
                    <a:srgbClr val="FFFFFF"/>
                  </a:solidFill>
                  <a:prstDash val="solid"/>
                  <a:miter lim="800000"/>
                  <a:headEnd type="none" w="med" len="med"/>
                  <a:tailEnd type="none" w="med" len="med"/>
                </a:ln>
                <a:effectLst/>
              </p:spPr>
              <p:txBody>
                <a:bodyPr/>
                <a:lstStyle/>
                <a:p>
                  <a:pPr marL="0" marR="0" lvl="0" indent="0" defTabSz="914400" eaLnBrk="0" fontAlgn="auto" latinLnBrk="0" hangingPunct="0">
                    <a:lnSpc>
                      <a:spcPct val="90000"/>
                    </a:lnSpc>
                    <a:spcBef>
                      <a:spcPct val="30000"/>
                    </a:spcBef>
                    <a:spcAft>
                      <a:spcPts val="0"/>
                    </a:spcAft>
                    <a:buClr>
                      <a:srgbClr val="00C9FF"/>
                    </a:buClr>
                    <a:buSzTx/>
                    <a:buFontTx/>
                    <a:buNone/>
                    <a:tabLst/>
                    <a:defRPr/>
                  </a:pPr>
                  <a:endParaRPr kumimoji="0" lang="en-US" sz="1800" b="0" i="0" u="none" strike="noStrike" kern="0" cap="none" spc="0" normalizeH="0" baseline="0" noProof="0">
                    <a:ln>
                      <a:noFill/>
                    </a:ln>
                    <a:solidFill>
                      <a:srgbClr val="A8BBC0"/>
                    </a:solidFill>
                    <a:effectLst/>
                    <a:uLnTx/>
                    <a:uFillTx/>
                    <a:latin typeface="Arial" charset="0"/>
                  </a:endParaRPr>
                </a:p>
              </p:txBody>
            </p:sp>
          </p:grpSp>
        </p:grpSp>
        <p:sp>
          <p:nvSpPr>
            <p:cNvPr id="6" name="Oval 343">
              <a:extLst>
                <a:ext uri="{FF2B5EF4-FFF2-40B4-BE49-F238E27FC236}">
                  <a16:creationId xmlns:a16="http://schemas.microsoft.com/office/drawing/2014/main" id="{A157C8A6-3E6D-49B1-84B0-50DDC1FAF1FC}"/>
                </a:ext>
              </a:extLst>
            </p:cNvPr>
            <p:cNvSpPr>
              <a:spLocks noChangeArrowheads="1"/>
            </p:cNvSpPr>
            <p:nvPr/>
          </p:nvSpPr>
          <p:spPr bwMode="auto">
            <a:xfrm>
              <a:off x="5366704" y="3502094"/>
              <a:ext cx="76930" cy="76956"/>
            </a:xfrm>
            <a:prstGeom prst="ellipse">
              <a:avLst/>
            </a:prstGeom>
            <a:solidFill>
              <a:srgbClr val="124191"/>
            </a:solidFill>
            <a:ln w="15875">
              <a:noFill/>
              <a:round/>
              <a:headEnd/>
              <a:tailEnd/>
            </a:ln>
          </p:spPr>
          <p:txBody>
            <a:bodyPr wrap="none" lIns="91410" tIns="45705" rIns="91410" bIns="45705" anchor="ctr"/>
            <a:lstStyle/>
            <a:p>
              <a:pPr marL="0" marR="0" lvl="0" indent="0" defTabSz="457112"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dirty="0">
                <a:ln>
                  <a:noFill/>
                </a:ln>
                <a:solidFill>
                  <a:srgbClr val="000000"/>
                </a:solidFill>
                <a:effectLst/>
                <a:uLnTx/>
                <a:uFillTx/>
              </a:endParaRPr>
            </a:p>
          </p:txBody>
        </p:sp>
        <p:sp>
          <p:nvSpPr>
            <p:cNvPr id="7" name="Oval 343">
              <a:extLst>
                <a:ext uri="{FF2B5EF4-FFF2-40B4-BE49-F238E27FC236}">
                  <a16:creationId xmlns:a16="http://schemas.microsoft.com/office/drawing/2014/main" id="{D2240782-F534-4FB1-892C-1E7DDF391E0F}"/>
                </a:ext>
              </a:extLst>
            </p:cNvPr>
            <p:cNvSpPr>
              <a:spLocks noChangeArrowheads="1"/>
            </p:cNvSpPr>
            <p:nvPr/>
          </p:nvSpPr>
          <p:spPr bwMode="auto">
            <a:xfrm>
              <a:off x="5193428" y="3389606"/>
              <a:ext cx="76930" cy="76956"/>
            </a:xfrm>
            <a:prstGeom prst="ellipse">
              <a:avLst/>
            </a:prstGeom>
            <a:solidFill>
              <a:srgbClr val="124191"/>
            </a:solidFill>
            <a:ln w="15875">
              <a:noFill/>
              <a:round/>
              <a:headEnd/>
              <a:tailEnd/>
            </a:ln>
          </p:spPr>
          <p:txBody>
            <a:bodyPr wrap="none" lIns="91410" tIns="45705" rIns="91410" bIns="45705" anchor="ctr"/>
            <a:lstStyle/>
            <a:p>
              <a:pPr marL="0" marR="0" lvl="0" indent="0" defTabSz="457112"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dirty="0">
                <a:ln>
                  <a:noFill/>
                </a:ln>
                <a:solidFill>
                  <a:srgbClr val="000000"/>
                </a:solidFill>
                <a:effectLst/>
                <a:uLnTx/>
                <a:uFillTx/>
              </a:endParaRPr>
            </a:p>
          </p:txBody>
        </p:sp>
      </p:grpSp>
      <p:pic>
        <p:nvPicPr>
          <p:cNvPr id="323" name="Picture 322">
            <a:extLst>
              <a:ext uri="{FF2B5EF4-FFF2-40B4-BE49-F238E27FC236}">
                <a16:creationId xmlns:a16="http://schemas.microsoft.com/office/drawing/2014/main" id="{B06FD5AD-55FE-418D-85D5-734FE5CBE288}"/>
              </a:ext>
            </a:extLst>
          </p:cNvPr>
          <p:cNvPicPr>
            <a:picLocks noChangeAspect="1"/>
          </p:cNvPicPr>
          <p:nvPr/>
        </p:nvPicPr>
        <p:blipFill>
          <a:blip r:embed="rId2"/>
          <a:stretch>
            <a:fillRect/>
          </a:stretch>
        </p:blipFill>
        <p:spPr>
          <a:xfrm>
            <a:off x="5847639" y="3187012"/>
            <a:ext cx="630000" cy="252000"/>
          </a:xfrm>
          <a:prstGeom prst="rect">
            <a:avLst/>
          </a:prstGeom>
        </p:spPr>
      </p:pic>
      <p:sp>
        <p:nvSpPr>
          <p:cNvPr id="324" name="AutoShape 2" descr="Kuvahaun tulos haulle vnpt vietnam logo">
            <a:extLst>
              <a:ext uri="{FF2B5EF4-FFF2-40B4-BE49-F238E27FC236}">
                <a16:creationId xmlns:a16="http://schemas.microsoft.com/office/drawing/2014/main" id="{DF332BD9-912C-4A3A-8D08-AB9275A8FE80}"/>
              </a:ext>
            </a:extLst>
          </p:cNvPr>
          <p:cNvSpPr>
            <a:spLocks noChangeAspect="1" noChangeArrowheads="1"/>
          </p:cNvSpPr>
          <p:nvPr/>
        </p:nvSpPr>
        <p:spPr bwMode="auto">
          <a:xfrm>
            <a:off x="4067175" y="1924050"/>
            <a:ext cx="1009650" cy="1295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fi-FI" kern="0">
              <a:solidFill>
                <a:srgbClr val="124191"/>
              </a:solidFill>
              <a:latin typeface="Arial" charset="0"/>
            </a:endParaRPr>
          </a:p>
        </p:txBody>
      </p:sp>
      <p:sp>
        <p:nvSpPr>
          <p:cNvPr id="325" name="TextBox 324">
            <a:extLst>
              <a:ext uri="{FF2B5EF4-FFF2-40B4-BE49-F238E27FC236}">
                <a16:creationId xmlns:a16="http://schemas.microsoft.com/office/drawing/2014/main" id="{E61E95AC-6649-4A8E-8BD7-289171D27D6C}"/>
              </a:ext>
            </a:extLst>
          </p:cNvPr>
          <p:cNvSpPr txBox="1"/>
          <p:nvPr/>
        </p:nvSpPr>
        <p:spPr>
          <a:xfrm>
            <a:off x="5384228" y="4320361"/>
            <a:ext cx="2713417" cy="283906"/>
          </a:xfrm>
          <a:prstGeom prst="rect">
            <a:avLst/>
          </a:prstGeom>
          <a:noFill/>
        </p:spPr>
        <p:txBody>
          <a:bodyPr wrap="none" lIns="72000" tIns="72000" rIns="72000" bIns="72000" rtlCol="0">
            <a:spAutoFit/>
          </a:bodyPr>
          <a:lstStyle/>
          <a:p>
            <a:pPr defTabSz="457200" fontAlgn="base">
              <a:spcAft>
                <a:spcPct val="0"/>
              </a:spcAft>
              <a:buClr>
                <a:srgbClr val="001135"/>
              </a:buClr>
              <a:defRPr/>
            </a:pPr>
            <a:r>
              <a:rPr lang="fi-FI" sz="900" dirty="0">
                <a:solidFill>
                  <a:srgbClr val="001135"/>
                </a:solidFill>
                <a:ea typeface="Nokia Pure Text" panose="020B0503020202020204" pitchFamily="34" charset="0"/>
                <a:cs typeface="Nokia Pure Headline Light"/>
              </a:rPr>
              <a:t>* </a:t>
            </a:r>
            <a:r>
              <a:rPr lang="fi-FI" sz="900" dirty="0" err="1">
                <a:solidFill>
                  <a:srgbClr val="001135"/>
                </a:solidFill>
                <a:ea typeface="Nokia Pure Text" panose="020B0503020202020204" pitchFamily="34" charset="0"/>
                <a:cs typeface="Nokia Pure Headline Light"/>
              </a:rPr>
              <a:t>Source</a:t>
            </a:r>
            <a:r>
              <a:rPr lang="fi-FI" sz="900" dirty="0">
                <a:solidFill>
                  <a:srgbClr val="001135"/>
                </a:solidFill>
                <a:ea typeface="Nokia Pure Text" panose="020B0503020202020204" pitchFamily="34" charset="0"/>
                <a:cs typeface="Nokia Pure Headline Light"/>
              </a:rPr>
              <a:t>: http://www.nokia.com/en_int/news/releases</a:t>
            </a:r>
          </a:p>
        </p:txBody>
      </p:sp>
      <p:pic>
        <p:nvPicPr>
          <p:cNvPr id="326" name="Picture 325">
            <a:extLst>
              <a:ext uri="{FF2B5EF4-FFF2-40B4-BE49-F238E27FC236}">
                <a16:creationId xmlns:a16="http://schemas.microsoft.com/office/drawing/2014/main" id="{FD732963-4379-48C6-B149-9A85CECDEA3A}"/>
              </a:ext>
            </a:extLst>
          </p:cNvPr>
          <p:cNvPicPr>
            <a:picLocks noChangeAspect="1"/>
          </p:cNvPicPr>
          <p:nvPr/>
        </p:nvPicPr>
        <p:blipFill>
          <a:blip r:embed="rId3"/>
          <a:stretch>
            <a:fillRect/>
          </a:stretch>
        </p:blipFill>
        <p:spPr>
          <a:xfrm>
            <a:off x="7877249" y="3364682"/>
            <a:ext cx="704702" cy="326694"/>
          </a:xfrm>
          <a:prstGeom prst="rect">
            <a:avLst/>
          </a:prstGeom>
        </p:spPr>
      </p:pic>
      <p:pic>
        <p:nvPicPr>
          <p:cNvPr id="327" name="Picture 326">
            <a:extLst>
              <a:ext uri="{FF2B5EF4-FFF2-40B4-BE49-F238E27FC236}">
                <a16:creationId xmlns:a16="http://schemas.microsoft.com/office/drawing/2014/main" id="{91F3B104-5A29-4F3D-A045-D5ACDF8E2D57}"/>
              </a:ext>
            </a:extLst>
          </p:cNvPr>
          <p:cNvPicPr>
            <a:picLocks noChangeAspect="1"/>
          </p:cNvPicPr>
          <p:nvPr/>
        </p:nvPicPr>
        <p:blipFill>
          <a:blip r:embed="rId4"/>
          <a:stretch>
            <a:fillRect/>
          </a:stretch>
        </p:blipFill>
        <p:spPr>
          <a:xfrm>
            <a:off x="5996780" y="3548037"/>
            <a:ext cx="529646" cy="324000"/>
          </a:xfrm>
          <a:prstGeom prst="rect">
            <a:avLst/>
          </a:prstGeom>
        </p:spPr>
      </p:pic>
      <p:pic>
        <p:nvPicPr>
          <p:cNvPr id="328" name="Picture 327">
            <a:extLst>
              <a:ext uri="{FF2B5EF4-FFF2-40B4-BE49-F238E27FC236}">
                <a16:creationId xmlns:a16="http://schemas.microsoft.com/office/drawing/2014/main" id="{4E703AC3-EFFD-4B5E-8AFF-CC051AD5DCE7}"/>
              </a:ext>
            </a:extLst>
          </p:cNvPr>
          <p:cNvPicPr>
            <a:picLocks noChangeAspect="1"/>
          </p:cNvPicPr>
          <p:nvPr/>
        </p:nvPicPr>
        <p:blipFill>
          <a:blip r:embed="rId5"/>
          <a:stretch>
            <a:fillRect/>
          </a:stretch>
        </p:blipFill>
        <p:spPr>
          <a:xfrm>
            <a:off x="7394056" y="2684705"/>
            <a:ext cx="361741" cy="467616"/>
          </a:xfrm>
          <a:prstGeom prst="rect">
            <a:avLst/>
          </a:prstGeom>
        </p:spPr>
      </p:pic>
      <p:pic>
        <p:nvPicPr>
          <p:cNvPr id="329" name="Picture 328">
            <a:extLst>
              <a:ext uri="{FF2B5EF4-FFF2-40B4-BE49-F238E27FC236}">
                <a16:creationId xmlns:a16="http://schemas.microsoft.com/office/drawing/2014/main" id="{DCCA93FD-0EDE-4C8E-879E-B5AB57A79C03}"/>
              </a:ext>
            </a:extLst>
          </p:cNvPr>
          <p:cNvPicPr>
            <a:picLocks noChangeAspect="1"/>
          </p:cNvPicPr>
          <p:nvPr/>
        </p:nvPicPr>
        <p:blipFill>
          <a:blip r:embed="rId6"/>
          <a:stretch>
            <a:fillRect/>
          </a:stretch>
        </p:blipFill>
        <p:spPr>
          <a:xfrm>
            <a:off x="7069919" y="1047728"/>
            <a:ext cx="573974" cy="573974"/>
          </a:xfrm>
          <a:prstGeom prst="rect">
            <a:avLst/>
          </a:prstGeom>
        </p:spPr>
      </p:pic>
      <p:pic>
        <p:nvPicPr>
          <p:cNvPr id="330" name="Picture 329">
            <a:extLst>
              <a:ext uri="{FF2B5EF4-FFF2-40B4-BE49-F238E27FC236}">
                <a16:creationId xmlns:a16="http://schemas.microsoft.com/office/drawing/2014/main" id="{54B58A39-F744-420E-9AE8-76AC57E3DDF2}"/>
              </a:ext>
            </a:extLst>
          </p:cNvPr>
          <p:cNvPicPr>
            <a:picLocks noChangeAspect="1"/>
          </p:cNvPicPr>
          <p:nvPr/>
        </p:nvPicPr>
        <p:blipFill>
          <a:blip r:embed="rId7"/>
          <a:stretch>
            <a:fillRect/>
          </a:stretch>
        </p:blipFill>
        <p:spPr>
          <a:xfrm>
            <a:off x="4719234" y="1140545"/>
            <a:ext cx="618813" cy="410143"/>
          </a:xfrm>
          <a:prstGeom prst="rect">
            <a:avLst/>
          </a:prstGeom>
        </p:spPr>
      </p:pic>
    </p:spTree>
    <p:extLst>
      <p:ext uri="{BB962C8B-B14F-4D97-AF65-F5344CB8AC3E}">
        <p14:creationId xmlns:p14="http://schemas.microsoft.com/office/powerpoint/2010/main" val="741643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47E37B78-FBC5-4ADD-9262-16374520008E}"/>
              </a:ext>
            </a:extLst>
          </p:cNvPr>
          <p:cNvSpPr txBox="1">
            <a:spLocks/>
          </p:cNvSpPr>
          <p:nvPr/>
        </p:nvSpPr>
        <p:spPr bwMode="auto">
          <a:xfrm>
            <a:off x="417600" y="279249"/>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000" b="0" kern="1200">
                <a:solidFill>
                  <a:schemeClr val="tx1"/>
                </a:solidFill>
                <a:latin typeface="+mj-lt"/>
                <a:ea typeface="Nokia Pure Headline Ultra Light" panose="020B0204020202020204" pitchFamily="34"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r>
              <a:rPr lang="en-US">
                <a:ea typeface="ヒラギノ角ゴ Pro W3"/>
                <a:cs typeface="Arial" charset="0"/>
              </a:rPr>
              <a:t>Strong Nokia Single RAN Advanced deal momentum continues</a:t>
            </a:r>
            <a:endParaRPr lang="en-US" dirty="0">
              <a:ea typeface="ヒラギノ角ゴ Pro W3"/>
              <a:cs typeface="Arial" charset="0"/>
            </a:endParaRPr>
          </a:p>
        </p:txBody>
      </p:sp>
      <p:grpSp>
        <p:nvGrpSpPr>
          <p:cNvPr id="3" name="Group 35">
            <a:extLst>
              <a:ext uri="{FF2B5EF4-FFF2-40B4-BE49-F238E27FC236}">
                <a16:creationId xmlns:a16="http://schemas.microsoft.com/office/drawing/2014/main" id="{F7B18BF5-98FA-4DA1-BF87-91F078491658}"/>
              </a:ext>
            </a:extLst>
          </p:cNvPr>
          <p:cNvGrpSpPr>
            <a:grpSpLocks/>
          </p:cNvGrpSpPr>
          <p:nvPr/>
        </p:nvGrpSpPr>
        <p:grpSpPr bwMode="auto">
          <a:xfrm>
            <a:off x="201706" y="1253937"/>
            <a:ext cx="4211981" cy="2163198"/>
            <a:chOff x="153809" y="1148598"/>
            <a:chExt cx="5557251" cy="2623306"/>
          </a:xfrm>
        </p:grpSpPr>
        <p:sp>
          <p:nvSpPr>
            <p:cNvPr id="4" name="AutoShape 4">
              <a:extLst>
                <a:ext uri="{FF2B5EF4-FFF2-40B4-BE49-F238E27FC236}">
                  <a16:creationId xmlns:a16="http://schemas.microsoft.com/office/drawing/2014/main" id="{B0B92F8C-069A-41CA-B3A2-EE9EEA78C740}"/>
                </a:ext>
              </a:extLst>
            </p:cNvPr>
            <p:cNvSpPr>
              <a:spLocks noChangeAspect="1" noChangeArrowheads="1" noTextEdit="1"/>
            </p:cNvSpPr>
            <p:nvPr/>
          </p:nvSpPr>
          <p:spPr bwMode="auto">
            <a:xfrm>
              <a:off x="153809" y="1148598"/>
              <a:ext cx="5557251" cy="2623306"/>
            </a:xfrm>
            <a:prstGeom prst="rect">
              <a:avLst/>
            </a:prstGeom>
            <a:no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grpSp>
          <p:nvGrpSpPr>
            <p:cNvPr id="5" name="Group 337">
              <a:extLst>
                <a:ext uri="{FF2B5EF4-FFF2-40B4-BE49-F238E27FC236}">
                  <a16:creationId xmlns:a16="http://schemas.microsoft.com/office/drawing/2014/main" id="{02646AFE-B0E7-4181-AF58-D8462FF375D5}"/>
                </a:ext>
              </a:extLst>
            </p:cNvPr>
            <p:cNvGrpSpPr>
              <a:grpSpLocks/>
            </p:cNvGrpSpPr>
            <p:nvPr/>
          </p:nvGrpSpPr>
          <p:grpSpPr bwMode="auto">
            <a:xfrm>
              <a:off x="1208916" y="2455431"/>
              <a:ext cx="840872" cy="1306833"/>
              <a:chOff x="2174876" y="3565526"/>
              <a:chExt cx="1246188" cy="1936750"/>
            </a:xfrm>
          </p:grpSpPr>
          <p:sp>
            <p:nvSpPr>
              <p:cNvPr id="588" name="Freeform 108">
                <a:extLst>
                  <a:ext uri="{FF2B5EF4-FFF2-40B4-BE49-F238E27FC236}">
                    <a16:creationId xmlns:a16="http://schemas.microsoft.com/office/drawing/2014/main" id="{84EF1385-CBCC-40BE-BF44-C6C36FCABAAE}"/>
                  </a:ext>
                </a:extLst>
              </p:cNvPr>
              <p:cNvSpPr>
                <a:spLocks/>
              </p:cNvSpPr>
              <p:nvPr/>
            </p:nvSpPr>
            <p:spPr bwMode="auto">
              <a:xfrm>
                <a:off x="2230439" y="3565526"/>
                <a:ext cx="319088" cy="469900"/>
              </a:xfrm>
              <a:custGeom>
                <a:avLst/>
                <a:gdLst>
                  <a:gd name="T0" fmla="*/ 2147483647 w 201"/>
                  <a:gd name="T1" fmla="*/ 2147483647 h 296"/>
                  <a:gd name="T2" fmla="*/ 2147483647 w 201"/>
                  <a:gd name="T3" fmla="*/ 2147483647 h 296"/>
                  <a:gd name="T4" fmla="*/ 2147483647 w 201"/>
                  <a:gd name="T5" fmla="*/ 2147483647 h 296"/>
                  <a:gd name="T6" fmla="*/ 2147483647 w 201"/>
                  <a:gd name="T7" fmla="*/ 2147483647 h 296"/>
                  <a:gd name="T8" fmla="*/ 2147483647 w 201"/>
                  <a:gd name="T9" fmla="*/ 2147483647 h 296"/>
                  <a:gd name="T10" fmla="*/ 2147483647 w 201"/>
                  <a:gd name="T11" fmla="*/ 2147483647 h 296"/>
                  <a:gd name="T12" fmla="*/ 2147483647 w 201"/>
                  <a:gd name="T13" fmla="*/ 2147483647 h 296"/>
                  <a:gd name="T14" fmla="*/ 2147483647 w 201"/>
                  <a:gd name="T15" fmla="*/ 2147483647 h 296"/>
                  <a:gd name="T16" fmla="*/ 0 w 201"/>
                  <a:gd name="T17" fmla="*/ 2147483647 h 296"/>
                  <a:gd name="T18" fmla="*/ 2147483647 w 201"/>
                  <a:gd name="T19" fmla="*/ 2147483647 h 296"/>
                  <a:gd name="T20" fmla="*/ 2147483647 w 201"/>
                  <a:gd name="T21" fmla="*/ 2147483647 h 296"/>
                  <a:gd name="T22" fmla="*/ 2147483647 w 201"/>
                  <a:gd name="T23" fmla="*/ 2147483647 h 296"/>
                  <a:gd name="T24" fmla="*/ 2147483647 w 201"/>
                  <a:gd name="T25" fmla="*/ 2147483647 h 296"/>
                  <a:gd name="T26" fmla="*/ 2147483647 w 201"/>
                  <a:gd name="T27" fmla="*/ 2147483647 h 296"/>
                  <a:gd name="T28" fmla="*/ 2147483647 w 201"/>
                  <a:gd name="T29" fmla="*/ 2147483647 h 296"/>
                  <a:gd name="T30" fmla="*/ 2147483647 w 201"/>
                  <a:gd name="T31" fmla="*/ 2147483647 h 296"/>
                  <a:gd name="T32" fmla="*/ 2147483647 w 201"/>
                  <a:gd name="T33" fmla="*/ 2147483647 h 296"/>
                  <a:gd name="T34" fmla="*/ 2147483647 w 201"/>
                  <a:gd name="T35" fmla="*/ 2147483647 h 296"/>
                  <a:gd name="T36" fmla="*/ 2147483647 w 201"/>
                  <a:gd name="T37" fmla="*/ 2147483647 h 296"/>
                  <a:gd name="T38" fmla="*/ 2147483647 w 201"/>
                  <a:gd name="T39" fmla="*/ 2147483647 h 296"/>
                  <a:gd name="T40" fmla="*/ 2147483647 w 201"/>
                  <a:gd name="T41" fmla="*/ 2147483647 h 296"/>
                  <a:gd name="T42" fmla="*/ 2147483647 w 201"/>
                  <a:gd name="T43" fmla="*/ 2147483647 h 296"/>
                  <a:gd name="T44" fmla="*/ 2147483647 w 201"/>
                  <a:gd name="T45" fmla="*/ 2147483647 h 296"/>
                  <a:gd name="T46" fmla="*/ 2147483647 w 201"/>
                  <a:gd name="T47" fmla="*/ 2147483647 h 296"/>
                  <a:gd name="T48" fmla="*/ 2147483647 w 201"/>
                  <a:gd name="T49" fmla="*/ 2147483647 h 296"/>
                  <a:gd name="T50" fmla="*/ 2147483647 w 201"/>
                  <a:gd name="T51" fmla="*/ 2147483647 h 296"/>
                  <a:gd name="T52" fmla="*/ 2147483647 w 201"/>
                  <a:gd name="T53" fmla="*/ 2147483647 h 296"/>
                  <a:gd name="T54" fmla="*/ 2147483647 w 201"/>
                  <a:gd name="T55" fmla="*/ 0 h 296"/>
                  <a:gd name="T56" fmla="*/ 2147483647 w 201"/>
                  <a:gd name="T57" fmla="*/ 0 h 296"/>
                  <a:gd name="T58" fmla="*/ 2147483647 w 201"/>
                  <a:gd name="T59" fmla="*/ 2147483647 h 2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1"/>
                  <a:gd name="T91" fmla="*/ 0 h 296"/>
                  <a:gd name="T92" fmla="*/ 201 w 201"/>
                  <a:gd name="T93" fmla="*/ 296 h 29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1" h="296">
                    <a:moveTo>
                      <a:pt x="87" y="18"/>
                    </a:moveTo>
                    <a:lnTo>
                      <a:pt x="70" y="18"/>
                    </a:lnTo>
                    <a:lnTo>
                      <a:pt x="61" y="52"/>
                    </a:lnTo>
                    <a:lnTo>
                      <a:pt x="35" y="70"/>
                    </a:lnTo>
                    <a:lnTo>
                      <a:pt x="26" y="96"/>
                    </a:lnTo>
                    <a:lnTo>
                      <a:pt x="35" y="113"/>
                    </a:lnTo>
                    <a:lnTo>
                      <a:pt x="26" y="157"/>
                    </a:lnTo>
                    <a:lnTo>
                      <a:pt x="9" y="174"/>
                    </a:lnTo>
                    <a:lnTo>
                      <a:pt x="0" y="192"/>
                    </a:lnTo>
                    <a:lnTo>
                      <a:pt x="44" y="218"/>
                    </a:lnTo>
                    <a:lnTo>
                      <a:pt x="70" y="218"/>
                    </a:lnTo>
                    <a:lnTo>
                      <a:pt x="113" y="262"/>
                    </a:lnTo>
                    <a:lnTo>
                      <a:pt x="148" y="262"/>
                    </a:lnTo>
                    <a:lnTo>
                      <a:pt x="148" y="288"/>
                    </a:lnTo>
                    <a:lnTo>
                      <a:pt x="157" y="296"/>
                    </a:lnTo>
                    <a:lnTo>
                      <a:pt x="166" y="235"/>
                    </a:lnTo>
                    <a:lnTo>
                      <a:pt x="148" y="218"/>
                    </a:lnTo>
                    <a:lnTo>
                      <a:pt x="174" y="209"/>
                    </a:lnTo>
                    <a:lnTo>
                      <a:pt x="166" y="192"/>
                    </a:lnTo>
                    <a:lnTo>
                      <a:pt x="201" y="183"/>
                    </a:lnTo>
                    <a:lnTo>
                      <a:pt x="201" y="157"/>
                    </a:lnTo>
                    <a:lnTo>
                      <a:pt x="201" y="122"/>
                    </a:lnTo>
                    <a:lnTo>
                      <a:pt x="201" y="105"/>
                    </a:lnTo>
                    <a:lnTo>
                      <a:pt x="166" y="113"/>
                    </a:lnTo>
                    <a:lnTo>
                      <a:pt x="157" y="96"/>
                    </a:lnTo>
                    <a:lnTo>
                      <a:pt x="113" y="70"/>
                    </a:lnTo>
                    <a:lnTo>
                      <a:pt x="113" y="35"/>
                    </a:lnTo>
                    <a:lnTo>
                      <a:pt x="140" y="0"/>
                    </a:lnTo>
                    <a:lnTo>
                      <a:pt x="131" y="0"/>
                    </a:lnTo>
                    <a:lnTo>
                      <a:pt x="87"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89" name="Freeform 109">
                <a:extLst>
                  <a:ext uri="{FF2B5EF4-FFF2-40B4-BE49-F238E27FC236}">
                    <a16:creationId xmlns:a16="http://schemas.microsoft.com/office/drawing/2014/main" id="{FCA4DC91-EF6B-4DD9-BF55-0A423D9DA1F1}"/>
                  </a:ext>
                </a:extLst>
              </p:cNvPr>
              <p:cNvSpPr>
                <a:spLocks/>
              </p:cNvSpPr>
              <p:nvPr/>
            </p:nvSpPr>
            <p:spPr bwMode="auto">
              <a:xfrm>
                <a:off x="2230439" y="3565526"/>
                <a:ext cx="319088" cy="469900"/>
              </a:xfrm>
              <a:custGeom>
                <a:avLst/>
                <a:gdLst>
                  <a:gd name="T0" fmla="*/ 2147483647 w 201"/>
                  <a:gd name="T1" fmla="*/ 2147483647 h 296"/>
                  <a:gd name="T2" fmla="*/ 2147483647 w 201"/>
                  <a:gd name="T3" fmla="*/ 2147483647 h 296"/>
                  <a:gd name="T4" fmla="*/ 2147483647 w 201"/>
                  <a:gd name="T5" fmla="*/ 2147483647 h 296"/>
                  <a:gd name="T6" fmla="*/ 2147483647 w 201"/>
                  <a:gd name="T7" fmla="*/ 2147483647 h 296"/>
                  <a:gd name="T8" fmla="*/ 2147483647 w 201"/>
                  <a:gd name="T9" fmla="*/ 2147483647 h 296"/>
                  <a:gd name="T10" fmla="*/ 2147483647 w 201"/>
                  <a:gd name="T11" fmla="*/ 2147483647 h 296"/>
                  <a:gd name="T12" fmla="*/ 2147483647 w 201"/>
                  <a:gd name="T13" fmla="*/ 2147483647 h 296"/>
                  <a:gd name="T14" fmla="*/ 2147483647 w 201"/>
                  <a:gd name="T15" fmla="*/ 2147483647 h 296"/>
                  <a:gd name="T16" fmla="*/ 0 w 201"/>
                  <a:gd name="T17" fmla="*/ 2147483647 h 296"/>
                  <a:gd name="T18" fmla="*/ 2147483647 w 201"/>
                  <a:gd name="T19" fmla="*/ 2147483647 h 296"/>
                  <a:gd name="T20" fmla="*/ 2147483647 w 201"/>
                  <a:gd name="T21" fmla="*/ 2147483647 h 296"/>
                  <a:gd name="T22" fmla="*/ 2147483647 w 201"/>
                  <a:gd name="T23" fmla="*/ 2147483647 h 296"/>
                  <a:gd name="T24" fmla="*/ 2147483647 w 201"/>
                  <a:gd name="T25" fmla="*/ 2147483647 h 296"/>
                  <a:gd name="T26" fmla="*/ 2147483647 w 201"/>
                  <a:gd name="T27" fmla="*/ 2147483647 h 296"/>
                  <a:gd name="T28" fmla="*/ 2147483647 w 201"/>
                  <a:gd name="T29" fmla="*/ 2147483647 h 296"/>
                  <a:gd name="T30" fmla="*/ 2147483647 w 201"/>
                  <a:gd name="T31" fmla="*/ 2147483647 h 296"/>
                  <a:gd name="T32" fmla="*/ 2147483647 w 201"/>
                  <a:gd name="T33" fmla="*/ 2147483647 h 296"/>
                  <a:gd name="T34" fmla="*/ 2147483647 w 201"/>
                  <a:gd name="T35" fmla="*/ 2147483647 h 296"/>
                  <a:gd name="T36" fmla="*/ 2147483647 w 201"/>
                  <a:gd name="T37" fmla="*/ 2147483647 h 296"/>
                  <a:gd name="T38" fmla="*/ 2147483647 w 201"/>
                  <a:gd name="T39" fmla="*/ 2147483647 h 296"/>
                  <a:gd name="T40" fmla="*/ 2147483647 w 201"/>
                  <a:gd name="T41" fmla="*/ 2147483647 h 296"/>
                  <a:gd name="T42" fmla="*/ 2147483647 w 201"/>
                  <a:gd name="T43" fmla="*/ 2147483647 h 296"/>
                  <a:gd name="T44" fmla="*/ 2147483647 w 201"/>
                  <a:gd name="T45" fmla="*/ 2147483647 h 296"/>
                  <a:gd name="T46" fmla="*/ 2147483647 w 201"/>
                  <a:gd name="T47" fmla="*/ 2147483647 h 296"/>
                  <a:gd name="T48" fmla="*/ 2147483647 w 201"/>
                  <a:gd name="T49" fmla="*/ 2147483647 h 296"/>
                  <a:gd name="T50" fmla="*/ 2147483647 w 201"/>
                  <a:gd name="T51" fmla="*/ 2147483647 h 296"/>
                  <a:gd name="T52" fmla="*/ 2147483647 w 201"/>
                  <a:gd name="T53" fmla="*/ 2147483647 h 296"/>
                  <a:gd name="T54" fmla="*/ 2147483647 w 201"/>
                  <a:gd name="T55" fmla="*/ 0 h 296"/>
                  <a:gd name="T56" fmla="*/ 2147483647 w 201"/>
                  <a:gd name="T57" fmla="*/ 0 h 296"/>
                  <a:gd name="T58" fmla="*/ 2147483647 w 201"/>
                  <a:gd name="T59" fmla="*/ 2147483647 h 2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1"/>
                  <a:gd name="T91" fmla="*/ 0 h 296"/>
                  <a:gd name="T92" fmla="*/ 201 w 201"/>
                  <a:gd name="T93" fmla="*/ 296 h 29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1" h="296">
                    <a:moveTo>
                      <a:pt x="87" y="18"/>
                    </a:moveTo>
                    <a:lnTo>
                      <a:pt x="70" y="18"/>
                    </a:lnTo>
                    <a:lnTo>
                      <a:pt x="61" y="52"/>
                    </a:lnTo>
                    <a:lnTo>
                      <a:pt x="35" y="70"/>
                    </a:lnTo>
                    <a:lnTo>
                      <a:pt x="26" y="96"/>
                    </a:lnTo>
                    <a:lnTo>
                      <a:pt x="35" y="113"/>
                    </a:lnTo>
                    <a:lnTo>
                      <a:pt x="26" y="157"/>
                    </a:lnTo>
                    <a:lnTo>
                      <a:pt x="9" y="174"/>
                    </a:lnTo>
                    <a:lnTo>
                      <a:pt x="0" y="192"/>
                    </a:lnTo>
                    <a:lnTo>
                      <a:pt x="44" y="218"/>
                    </a:lnTo>
                    <a:lnTo>
                      <a:pt x="70" y="218"/>
                    </a:lnTo>
                    <a:lnTo>
                      <a:pt x="113" y="262"/>
                    </a:lnTo>
                    <a:lnTo>
                      <a:pt x="148" y="262"/>
                    </a:lnTo>
                    <a:lnTo>
                      <a:pt x="148" y="288"/>
                    </a:lnTo>
                    <a:lnTo>
                      <a:pt x="157" y="296"/>
                    </a:lnTo>
                    <a:lnTo>
                      <a:pt x="166" y="235"/>
                    </a:lnTo>
                    <a:lnTo>
                      <a:pt x="148" y="218"/>
                    </a:lnTo>
                    <a:lnTo>
                      <a:pt x="174" y="209"/>
                    </a:lnTo>
                    <a:lnTo>
                      <a:pt x="166" y="192"/>
                    </a:lnTo>
                    <a:lnTo>
                      <a:pt x="201" y="183"/>
                    </a:lnTo>
                    <a:lnTo>
                      <a:pt x="201" y="157"/>
                    </a:lnTo>
                    <a:lnTo>
                      <a:pt x="201" y="122"/>
                    </a:lnTo>
                    <a:lnTo>
                      <a:pt x="201" y="105"/>
                    </a:lnTo>
                    <a:lnTo>
                      <a:pt x="166" y="113"/>
                    </a:lnTo>
                    <a:lnTo>
                      <a:pt x="157" y="96"/>
                    </a:lnTo>
                    <a:lnTo>
                      <a:pt x="113" y="70"/>
                    </a:lnTo>
                    <a:lnTo>
                      <a:pt x="113" y="35"/>
                    </a:lnTo>
                    <a:lnTo>
                      <a:pt x="140" y="0"/>
                    </a:lnTo>
                    <a:lnTo>
                      <a:pt x="131" y="0"/>
                    </a:lnTo>
                    <a:lnTo>
                      <a:pt x="87"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90" name="Freeform 118">
                <a:extLst>
                  <a:ext uri="{FF2B5EF4-FFF2-40B4-BE49-F238E27FC236}">
                    <a16:creationId xmlns:a16="http://schemas.microsoft.com/office/drawing/2014/main" id="{AAD669AE-8AEB-45D4-B315-02A157CE3D47}"/>
                  </a:ext>
                </a:extLst>
              </p:cNvPr>
              <p:cNvSpPr>
                <a:spLocks/>
              </p:cNvSpPr>
              <p:nvPr/>
            </p:nvSpPr>
            <p:spPr bwMode="auto">
              <a:xfrm>
                <a:off x="2174876" y="3870326"/>
                <a:ext cx="166688" cy="179388"/>
              </a:xfrm>
              <a:custGeom>
                <a:avLst/>
                <a:gdLst>
                  <a:gd name="T0" fmla="*/ 2147483647 w 105"/>
                  <a:gd name="T1" fmla="*/ 2147483647 h 113"/>
                  <a:gd name="T2" fmla="*/ 2147483647 w 105"/>
                  <a:gd name="T3" fmla="*/ 2147483647 h 113"/>
                  <a:gd name="T4" fmla="*/ 2147483647 w 105"/>
                  <a:gd name="T5" fmla="*/ 2147483647 h 113"/>
                  <a:gd name="T6" fmla="*/ 2147483647 w 105"/>
                  <a:gd name="T7" fmla="*/ 2147483647 h 113"/>
                  <a:gd name="T8" fmla="*/ 2147483647 w 105"/>
                  <a:gd name="T9" fmla="*/ 2147483647 h 113"/>
                  <a:gd name="T10" fmla="*/ 2147483647 w 105"/>
                  <a:gd name="T11" fmla="*/ 2147483647 h 113"/>
                  <a:gd name="T12" fmla="*/ 2147483647 w 105"/>
                  <a:gd name="T13" fmla="*/ 0 h 113"/>
                  <a:gd name="T14" fmla="*/ 0 w 105"/>
                  <a:gd name="T15" fmla="*/ 2147483647 h 113"/>
                  <a:gd name="T16" fmla="*/ 0 w 105"/>
                  <a:gd name="T17" fmla="*/ 2147483647 h 113"/>
                  <a:gd name="T18" fmla="*/ 2147483647 w 105"/>
                  <a:gd name="T19" fmla="*/ 2147483647 h 113"/>
                  <a:gd name="T20" fmla="*/ 2147483647 w 105"/>
                  <a:gd name="T21" fmla="*/ 2147483647 h 113"/>
                  <a:gd name="T22" fmla="*/ 2147483647 w 105"/>
                  <a:gd name="T23" fmla="*/ 2147483647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
                  <a:gd name="T37" fmla="*/ 0 h 113"/>
                  <a:gd name="T38" fmla="*/ 105 w 105"/>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 h="113">
                    <a:moveTo>
                      <a:pt x="18" y="104"/>
                    </a:moveTo>
                    <a:lnTo>
                      <a:pt x="44" y="113"/>
                    </a:lnTo>
                    <a:lnTo>
                      <a:pt x="52" y="87"/>
                    </a:lnTo>
                    <a:lnTo>
                      <a:pt x="105" y="52"/>
                    </a:lnTo>
                    <a:lnTo>
                      <a:pt x="105" y="26"/>
                    </a:lnTo>
                    <a:lnTo>
                      <a:pt x="79" y="26"/>
                    </a:lnTo>
                    <a:lnTo>
                      <a:pt x="35" y="0"/>
                    </a:lnTo>
                    <a:lnTo>
                      <a:pt x="0" y="52"/>
                    </a:lnTo>
                    <a:lnTo>
                      <a:pt x="0" y="70"/>
                    </a:lnTo>
                    <a:lnTo>
                      <a:pt x="18" y="70"/>
                    </a:lnTo>
                    <a:lnTo>
                      <a:pt x="18" y="87"/>
                    </a:lnTo>
                    <a:lnTo>
                      <a:pt x="18" y="10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91" name="Freeform 119">
                <a:extLst>
                  <a:ext uri="{FF2B5EF4-FFF2-40B4-BE49-F238E27FC236}">
                    <a16:creationId xmlns:a16="http://schemas.microsoft.com/office/drawing/2014/main" id="{3FB1CBE9-09B3-425D-BFDB-DE7203369BD2}"/>
                  </a:ext>
                </a:extLst>
              </p:cNvPr>
              <p:cNvSpPr>
                <a:spLocks/>
              </p:cNvSpPr>
              <p:nvPr/>
            </p:nvSpPr>
            <p:spPr bwMode="auto">
              <a:xfrm>
                <a:off x="2174876" y="3870326"/>
                <a:ext cx="166688" cy="179388"/>
              </a:xfrm>
              <a:custGeom>
                <a:avLst/>
                <a:gdLst>
                  <a:gd name="T0" fmla="*/ 2147483647 w 105"/>
                  <a:gd name="T1" fmla="*/ 2147483647 h 113"/>
                  <a:gd name="T2" fmla="*/ 2147483647 w 105"/>
                  <a:gd name="T3" fmla="*/ 2147483647 h 113"/>
                  <a:gd name="T4" fmla="*/ 2147483647 w 105"/>
                  <a:gd name="T5" fmla="*/ 2147483647 h 113"/>
                  <a:gd name="T6" fmla="*/ 2147483647 w 105"/>
                  <a:gd name="T7" fmla="*/ 2147483647 h 113"/>
                  <a:gd name="T8" fmla="*/ 2147483647 w 105"/>
                  <a:gd name="T9" fmla="*/ 2147483647 h 113"/>
                  <a:gd name="T10" fmla="*/ 2147483647 w 105"/>
                  <a:gd name="T11" fmla="*/ 2147483647 h 113"/>
                  <a:gd name="T12" fmla="*/ 2147483647 w 105"/>
                  <a:gd name="T13" fmla="*/ 0 h 113"/>
                  <a:gd name="T14" fmla="*/ 0 w 105"/>
                  <a:gd name="T15" fmla="*/ 2147483647 h 113"/>
                  <a:gd name="T16" fmla="*/ 0 w 105"/>
                  <a:gd name="T17" fmla="*/ 2147483647 h 113"/>
                  <a:gd name="T18" fmla="*/ 2147483647 w 105"/>
                  <a:gd name="T19" fmla="*/ 2147483647 h 113"/>
                  <a:gd name="T20" fmla="*/ 2147483647 w 105"/>
                  <a:gd name="T21" fmla="*/ 2147483647 h 113"/>
                  <a:gd name="T22" fmla="*/ 2147483647 w 105"/>
                  <a:gd name="T23" fmla="*/ 2147483647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
                  <a:gd name="T37" fmla="*/ 0 h 113"/>
                  <a:gd name="T38" fmla="*/ 105 w 105"/>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 h="113">
                    <a:moveTo>
                      <a:pt x="18" y="104"/>
                    </a:moveTo>
                    <a:lnTo>
                      <a:pt x="44" y="113"/>
                    </a:lnTo>
                    <a:lnTo>
                      <a:pt x="52" y="87"/>
                    </a:lnTo>
                    <a:lnTo>
                      <a:pt x="105" y="52"/>
                    </a:lnTo>
                    <a:lnTo>
                      <a:pt x="105" y="26"/>
                    </a:lnTo>
                    <a:lnTo>
                      <a:pt x="79" y="26"/>
                    </a:lnTo>
                    <a:lnTo>
                      <a:pt x="35" y="0"/>
                    </a:lnTo>
                    <a:lnTo>
                      <a:pt x="0" y="52"/>
                    </a:lnTo>
                    <a:lnTo>
                      <a:pt x="0" y="70"/>
                    </a:lnTo>
                    <a:lnTo>
                      <a:pt x="18" y="70"/>
                    </a:lnTo>
                    <a:lnTo>
                      <a:pt x="18" y="87"/>
                    </a:lnTo>
                    <a:lnTo>
                      <a:pt x="18" y="104"/>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92" name="Freeform 120">
                <a:extLst>
                  <a:ext uri="{FF2B5EF4-FFF2-40B4-BE49-F238E27FC236}">
                    <a16:creationId xmlns:a16="http://schemas.microsoft.com/office/drawing/2014/main" id="{80AB66D0-5092-4C3F-9A34-6EB3E8C0E503}"/>
                  </a:ext>
                </a:extLst>
              </p:cNvPr>
              <p:cNvSpPr>
                <a:spLocks/>
              </p:cNvSpPr>
              <p:nvPr/>
            </p:nvSpPr>
            <p:spPr bwMode="auto">
              <a:xfrm>
                <a:off x="2174876" y="3911601"/>
                <a:ext cx="360363" cy="539750"/>
              </a:xfrm>
              <a:custGeom>
                <a:avLst/>
                <a:gdLst>
                  <a:gd name="T0" fmla="*/ 2147483647 w 227"/>
                  <a:gd name="T1" fmla="*/ 2147483647 h 340"/>
                  <a:gd name="T2" fmla="*/ 2147483647 w 227"/>
                  <a:gd name="T3" fmla="*/ 2147483647 h 340"/>
                  <a:gd name="T4" fmla="*/ 2147483647 w 227"/>
                  <a:gd name="T5" fmla="*/ 0 h 340"/>
                  <a:gd name="T6" fmla="*/ 2147483647 w 227"/>
                  <a:gd name="T7" fmla="*/ 2147483647 h 340"/>
                  <a:gd name="T8" fmla="*/ 2147483647 w 227"/>
                  <a:gd name="T9" fmla="*/ 2147483647 h 340"/>
                  <a:gd name="T10" fmla="*/ 2147483647 w 227"/>
                  <a:gd name="T11" fmla="*/ 2147483647 h 340"/>
                  <a:gd name="T12" fmla="*/ 2147483647 w 227"/>
                  <a:gd name="T13" fmla="*/ 2147483647 h 340"/>
                  <a:gd name="T14" fmla="*/ 2147483647 w 227"/>
                  <a:gd name="T15" fmla="*/ 2147483647 h 340"/>
                  <a:gd name="T16" fmla="*/ 0 w 227"/>
                  <a:gd name="T17" fmla="*/ 2147483647 h 340"/>
                  <a:gd name="T18" fmla="*/ 0 w 227"/>
                  <a:gd name="T19" fmla="*/ 2147483647 h 340"/>
                  <a:gd name="T20" fmla="*/ 2147483647 w 227"/>
                  <a:gd name="T21" fmla="*/ 2147483647 h 340"/>
                  <a:gd name="T22" fmla="*/ 2147483647 w 227"/>
                  <a:gd name="T23" fmla="*/ 2147483647 h 340"/>
                  <a:gd name="T24" fmla="*/ 2147483647 w 227"/>
                  <a:gd name="T25" fmla="*/ 2147483647 h 340"/>
                  <a:gd name="T26" fmla="*/ 2147483647 w 227"/>
                  <a:gd name="T27" fmla="*/ 2147483647 h 340"/>
                  <a:gd name="T28" fmla="*/ 2147483647 w 227"/>
                  <a:gd name="T29" fmla="*/ 2147483647 h 340"/>
                  <a:gd name="T30" fmla="*/ 2147483647 w 227"/>
                  <a:gd name="T31" fmla="*/ 2147483647 h 340"/>
                  <a:gd name="T32" fmla="*/ 2147483647 w 227"/>
                  <a:gd name="T33" fmla="*/ 2147483647 h 340"/>
                  <a:gd name="T34" fmla="*/ 2147483647 w 227"/>
                  <a:gd name="T35" fmla="*/ 2147483647 h 340"/>
                  <a:gd name="T36" fmla="*/ 2147483647 w 227"/>
                  <a:gd name="T37" fmla="*/ 2147483647 h 340"/>
                  <a:gd name="T38" fmla="*/ 2147483647 w 227"/>
                  <a:gd name="T39" fmla="*/ 2147483647 h 340"/>
                  <a:gd name="T40" fmla="*/ 2147483647 w 227"/>
                  <a:gd name="T41" fmla="*/ 2147483647 h 340"/>
                  <a:gd name="T42" fmla="*/ 2147483647 w 227"/>
                  <a:gd name="T43" fmla="*/ 2147483647 h 340"/>
                  <a:gd name="T44" fmla="*/ 2147483647 w 227"/>
                  <a:gd name="T45" fmla="*/ 2147483647 h 340"/>
                  <a:gd name="T46" fmla="*/ 2147483647 w 227"/>
                  <a:gd name="T47" fmla="*/ 2147483647 h 340"/>
                  <a:gd name="T48" fmla="*/ 2147483647 w 227"/>
                  <a:gd name="T49" fmla="*/ 2147483647 h 340"/>
                  <a:gd name="T50" fmla="*/ 2147483647 w 227"/>
                  <a:gd name="T51" fmla="*/ 2147483647 h 340"/>
                  <a:gd name="T52" fmla="*/ 2147483647 w 227"/>
                  <a:gd name="T53" fmla="*/ 2147483647 h 340"/>
                  <a:gd name="T54" fmla="*/ 2147483647 w 227"/>
                  <a:gd name="T55" fmla="*/ 2147483647 h 340"/>
                  <a:gd name="T56" fmla="*/ 2147483647 w 227"/>
                  <a:gd name="T57" fmla="*/ 2147483647 h 34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7"/>
                  <a:gd name="T88" fmla="*/ 0 h 340"/>
                  <a:gd name="T89" fmla="*/ 227 w 227"/>
                  <a:gd name="T90" fmla="*/ 340 h 34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7" h="340">
                    <a:moveTo>
                      <a:pt x="183" y="44"/>
                    </a:moveTo>
                    <a:lnTo>
                      <a:pt x="148" y="44"/>
                    </a:lnTo>
                    <a:lnTo>
                      <a:pt x="105" y="0"/>
                    </a:lnTo>
                    <a:lnTo>
                      <a:pt x="105" y="26"/>
                    </a:lnTo>
                    <a:lnTo>
                      <a:pt x="52" y="61"/>
                    </a:lnTo>
                    <a:lnTo>
                      <a:pt x="44" y="87"/>
                    </a:lnTo>
                    <a:lnTo>
                      <a:pt x="18" y="78"/>
                    </a:lnTo>
                    <a:lnTo>
                      <a:pt x="18" y="61"/>
                    </a:lnTo>
                    <a:lnTo>
                      <a:pt x="0" y="78"/>
                    </a:lnTo>
                    <a:lnTo>
                      <a:pt x="0" y="113"/>
                    </a:lnTo>
                    <a:lnTo>
                      <a:pt x="26" y="122"/>
                    </a:lnTo>
                    <a:lnTo>
                      <a:pt x="70" y="218"/>
                    </a:lnTo>
                    <a:lnTo>
                      <a:pt x="87" y="235"/>
                    </a:lnTo>
                    <a:lnTo>
                      <a:pt x="87" y="261"/>
                    </a:lnTo>
                    <a:lnTo>
                      <a:pt x="175" y="314"/>
                    </a:lnTo>
                    <a:lnTo>
                      <a:pt x="192" y="340"/>
                    </a:lnTo>
                    <a:lnTo>
                      <a:pt x="218" y="331"/>
                    </a:lnTo>
                    <a:lnTo>
                      <a:pt x="227" y="305"/>
                    </a:lnTo>
                    <a:lnTo>
                      <a:pt x="218" y="288"/>
                    </a:lnTo>
                    <a:lnTo>
                      <a:pt x="218" y="261"/>
                    </a:lnTo>
                    <a:lnTo>
                      <a:pt x="218" y="235"/>
                    </a:lnTo>
                    <a:lnTo>
                      <a:pt x="218" y="209"/>
                    </a:lnTo>
                    <a:lnTo>
                      <a:pt x="192" y="209"/>
                    </a:lnTo>
                    <a:lnTo>
                      <a:pt x="183" y="174"/>
                    </a:lnTo>
                    <a:lnTo>
                      <a:pt x="157" y="183"/>
                    </a:lnTo>
                    <a:lnTo>
                      <a:pt x="131" y="131"/>
                    </a:lnTo>
                    <a:lnTo>
                      <a:pt x="157" y="87"/>
                    </a:lnTo>
                    <a:lnTo>
                      <a:pt x="183" y="70"/>
                    </a:lnTo>
                    <a:lnTo>
                      <a:pt x="183" y="4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93" name="Freeform 121">
                <a:extLst>
                  <a:ext uri="{FF2B5EF4-FFF2-40B4-BE49-F238E27FC236}">
                    <a16:creationId xmlns:a16="http://schemas.microsoft.com/office/drawing/2014/main" id="{7ADD9E45-4C24-4220-915D-5F4A29E90776}"/>
                  </a:ext>
                </a:extLst>
              </p:cNvPr>
              <p:cNvSpPr>
                <a:spLocks/>
              </p:cNvSpPr>
              <p:nvPr/>
            </p:nvSpPr>
            <p:spPr bwMode="auto">
              <a:xfrm>
                <a:off x="2174876" y="3911601"/>
                <a:ext cx="360363" cy="539750"/>
              </a:xfrm>
              <a:custGeom>
                <a:avLst/>
                <a:gdLst>
                  <a:gd name="T0" fmla="*/ 2147483647 w 227"/>
                  <a:gd name="T1" fmla="*/ 2147483647 h 340"/>
                  <a:gd name="T2" fmla="*/ 2147483647 w 227"/>
                  <a:gd name="T3" fmla="*/ 2147483647 h 340"/>
                  <a:gd name="T4" fmla="*/ 2147483647 w 227"/>
                  <a:gd name="T5" fmla="*/ 0 h 340"/>
                  <a:gd name="T6" fmla="*/ 2147483647 w 227"/>
                  <a:gd name="T7" fmla="*/ 2147483647 h 340"/>
                  <a:gd name="T8" fmla="*/ 2147483647 w 227"/>
                  <a:gd name="T9" fmla="*/ 2147483647 h 340"/>
                  <a:gd name="T10" fmla="*/ 2147483647 w 227"/>
                  <a:gd name="T11" fmla="*/ 2147483647 h 340"/>
                  <a:gd name="T12" fmla="*/ 2147483647 w 227"/>
                  <a:gd name="T13" fmla="*/ 2147483647 h 340"/>
                  <a:gd name="T14" fmla="*/ 2147483647 w 227"/>
                  <a:gd name="T15" fmla="*/ 2147483647 h 340"/>
                  <a:gd name="T16" fmla="*/ 0 w 227"/>
                  <a:gd name="T17" fmla="*/ 2147483647 h 340"/>
                  <a:gd name="T18" fmla="*/ 0 w 227"/>
                  <a:gd name="T19" fmla="*/ 2147483647 h 340"/>
                  <a:gd name="T20" fmla="*/ 2147483647 w 227"/>
                  <a:gd name="T21" fmla="*/ 2147483647 h 340"/>
                  <a:gd name="T22" fmla="*/ 2147483647 w 227"/>
                  <a:gd name="T23" fmla="*/ 2147483647 h 340"/>
                  <a:gd name="T24" fmla="*/ 2147483647 w 227"/>
                  <a:gd name="T25" fmla="*/ 2147483647 h 340"/>
                  <a:gd name="T26" fmla="*/ 2147483647 w 227"/>
                  <a:gd name="T27" fmla="*/ 2147483647 h 340"/>
                  <a:gd name="T28" fmla="*/ 2147483647 w 227"/>
                  <a:gd name="T29" fmla="*/ 2147483647 h 340"/>
                  <a:gd name="T30" fmla="*/ 2147483647 w 227"/>
                  <a:gd name="T31" fmla="*/ 2147483647 h 340"/>
                  <a:gd name="T32" fmla="*/ 2147483647 w 227"/>
                  <a:gd name="T33" fmla="*/ 2147483647 h 340"/>
                  <a:gd name="T34" fmla="*/ 2147483647 w 227"/>
                  <a:gd name="T35" fmla="*/ 2147483647 h 340"/>
                  <a:gd name="T36" fmla="*/ 2147483647 w 227"/>
                  <a:gd name="T37" fmla="*/ 2147483647 h 340"/>
                  <a:gd name="T38" fmla="*/ 2147483647 w 227"/>
                  <a:gd name="T39" fmla="*/ 2147483647 h 340"/>
                  <a:gd name="T40" fmla="*/ 2147483647 w 227"/>
                  <a:gd name="T41" fmla="*/ 2147483647 h 340"/>
                  <a:gd name="T42" fmla="*/ 2147483647 w 227"/>
                  <a:gd name="T43" fmla="*/ 2147483647 h 340"/>
                  <a:gd name="T44" fmla="*/ 2147483647 w 227"/>
                  <a:gd name="T45" fmla="*/ 2147483647 h 340"/>
                  <a:gd name="T46" fmla="*/ 2147483647 w 227"/>
                  <a:gd name="T47" fmla="*/ 2147483647 h 340"/>
                  <a:gd name="T48" fmla="*/ 2147483647 w 227"/>
                  <a:gd name="T49" fmla="*/ 2147483647 h 340"/>
                  <a:gd name="T50" fmla="*/ 2147483647 w 227"/>
                  <a:gd name="T51" fmla="*/ 2147483647 h 340"/>
                  <a:gd name="T52" fmla="*/ 2147483647 w 227"/>
                  <a:gd name="T53" fmla="*/ 2147483647 h 340"/>
                  <a:gd name="T54" fmla="*/ 2147483647 w 227"/>
                  <a:gd name="T55" fmla="*/ 2147483647 h 340"/>
                  <a:gd name="T56" fmla="*/ 2147483647 w 227"/>
                  <a:gd name="T57" fmla="*/ 2147483647 h 34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7"/>
                  <a:gd name="T88" fmla="*/ 0 h 340"/>
                  <a:gd name="T89" fmla="*/ 227 w 227"/>
                  <a:gd name="T90" fmla="*/ 340 h 34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7" h="340">
                    <a:moveTo>
                      <a:pt x="183" y="44"/>
                    </a:moveTo>
                    <a:lnTo>
                      <a:pt x="148" y="44"/>
                    </a:lnTo>
                    <a:lnTo>
                      <a:pt x="105" y="0"/>
                    </a:lnTo>
                    <a:lnTo>
                      <a:pt x="105" y="26"/>
                    </a:lnTo>
                    <a:lnTo>
                      <a:pt x="52" y="61"/>
                    </a:lnTo>
                    <a:lnTo>
                      <a:pt x="44" y="87"/>
                    </a:lnTo>
                    <a:lnTo>
                      <a:pt x="18" y="78"/>
                    </a:lnTo>
                    <a:lnTo>
                      <a:pt x="18" y="61"/>
                    </a:lnTo>
                    <a:lnTo>
                      <a:pt x="0" y="78"/>
                    </a:lnTo>
                    <a:lnTo>
                      <a:pt x="0" y="113"/>
                    </a:lnTo>
                    <a:lnTo>
                      <a:pt x="26" y="122"/>
                    </a:lnTo>
                    <a:lnTo>
                      <a:pt x="70" y="218"/>
                    </a:lnTo>
                    <a:lnTo>
                      <a:pt x="87" y="235"/>
                    </a:lnTo>
                    <a:lnTo>
                      <a:pt x="87" y="261"/>
                    </a:lnTo>
                    <a:lnTo>
                      <a:pt x="175" y="314"/>
                    </a:lnTo>
                    <a:lnTo>
                      <a:pt x="192" y="340"/>
                    </a:lnTo>
                    <a:lnTo>
                      <a:pt x="218" y="331"/>
                    </a:lnTo>
                    <a:lnTo>
                      <a:pt x="227" y="305"/>
                    </a:lnTo>
                    <a:lnTo>
                      <a:pt x="218" y="288"/>
                    </a:lnTo>
                    <a:lnTo>
                      <a:pt x="218" y="261"/>
                    </a:lnTo>
                    <a:lnTo>
                      <a:pt x="218" y="235"/>
                    </a:lnTo>
                    <a:lnTo>
                      <a:pt x="218" y="209"/>
                    </a:lnTo>
                    <a:lnTo>
                      <a:pt x="192" y="209"/>
                    </a:lnTo>
                    <a:lnTo>
                      <a:pt x="183" y="174"/>
                    </a:lnTo>
                    <a:lnTo>
                      <a:pt x="157" y="183"/>
                    </a:lnTo>
                    <a:lnTo>
                      <a:pt x="131" y="131"/>
                    </a:lnTo>
                    <a:lnTo>
                      <a:pt x="157" y="87"/>
                    </a:lnTo>
                    <a:lnTo>
                      <a:pt x="183" y="70"/>
                    </a:lnTo>
                    <a:lnTo>
                      <a:pt x="183" y="44"/>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94" name="Freeform 122">
                <a:extLst>
                  <a:ext uri="{FF2B5EF4-FFF2-40B4-BE49-F238E27FC236}">
                    <a16:creationId xmlns:a16="http://schemas.microsoft.com/office/drawing/2014/main" id="{2F5A8ECD-2045-4A21-BB35-9A26A6B4C6E7}"/>
                  </a:ext>
                </a:extLst>
              </p:cNvPr>
              <p:cNvSpPr>
                <a:spLocks/>
              </p:cNvSpPr>
              <p:nvPr/>
            </p:nvSpPr>
            <p:spPr bwMode="auto">
              <a:xfrm>
                <a:off x="2520951" y="4187826"/>
                <a:ext cx="331788" cy="387350"/>
              </a:xfrm>
              <a:custGeom>
                <a:avLst/>
                <a:gdLst>
                  <a:gd name="T0" fmla="*/ 0 w 209"/>
                  <a:gd name="T1" fmla="*/ 2147483647 h 244"/>
                  <a:gd name="T2" fmla="*/ 0 w 209"/>
                  <a:gd name="T3" fmla="*/ 2147483647 h 244"/>
                  <a:gd name="T4" fmla="*/ 0 w 209"/>
                  <a:gd name="T5" fmla="*/ 2147483647 h 244"/>
                  <a:gd name="T6" fmla="*/ 2147483647 w 209"/>
                  <a:gd name="T7" fmla="*/ 2147483647 h 244"/>
                  <a:gd name="T8" fmla="*/ 0 w 209"/>
                  <a:gd name="T9" fmla="*/ 2147483647 h 244"/>
                  <a:gd name="T10" fmla="*/ 2147483647 w 209"/>
                  <a:gd name="T11" fmla="*/ 2147483647 h 244"/>
                  <a:gd name="T12" fmla="*/ 2147483647 w 209"/>
                  <a:gd name="T13" fmla="*/ 2147483647 h 244"/>
                  <a:gd name="T14" fmla="*/ 2147483647 w 209"/>
                  <a:gd name="T15" fmla="*/ 2147483647 h 244"/>
                  <a:gd name="T16" fmla="*/ 2147483647 w 209"/>
                  <a:gd name="T17" fmla="*/ 2147483647 h 244"/>
                  <a:gd name="T18" fmla="*/ 2147483647 w 209"/>
                  <a:gd name="T19" fmla="*/ 2147483647 h 244"/>
                  <a:gd name="T20" fmla="*/ 2147483647 w 209"/>
                  <a:gd name="T21" fmla="*/ 2147483647 h 244"/>
                  <a:gd name="T22" fmla="*/ 2147483647 w 209"/>
                  <a:gd name="T23" fmla="*/ 2147483647 h 244"/>
                  <a:gd name="T24" fmla="*/ 2147483647 w 209"/>
                  <a:gd name="T25" fmla="*/ 2147483647 h 244"/>
                  <a:gd name="T26" fmla="*/ 2147483647 w 209"/>
                  <a:gd name="T27" fmla="*/ 2147483647 h 244"/>
                  <a:gd name="T28" fmla="*/ 2147483647 w 209"/>
                  <a:gd name="T29" fmla="*/ 2147483647 h 244"/>
                  <a:gd name="T30" fmla="*/ 2147483647 w 209"/>
                  <a:gd name="T31" fmla="*/ 2147483647 h 244"/>
                  <a:gd name="T32" fmla="*/ 2147483647 w 209"/>
                  <a:gd name="T33" fmla="*/ 2147483647 h 244"/>
                  <a:gd name="T34" fmla="*/ 2147483647 w 209"/>
                  <a:gd name="T35" fmla="*/ 2147483647 h 244"/>
                  <a:gd name="T36" fmla="*/ 2147483647 w 209"/>
                  <a:gd name="T37" fmla="*/ 0 h 244"/>
                  <a:gd name="T38" fmla="*/ 0 w 209"/>
                  <a:gd name="T39" fmla="*/ 2147483647 h 244"/>
                  <a:gd name="T40" fmla="*/ 0 w 209"/>
                  <a:gd name="T41" fmla="*/ 2147483647 h 2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9"/>
                  <a:gd name="T64" fmla="*/ 0 h 244"/>
                  <a:gd name="T65" fmla="*/ 209 w 209"/>
                  <a:gd name="T66" fmla="*/ 244 h 2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9" h="244">
                    <a:moveTo>
                      <a:pt x="0" y="61"/>
                    </a:moveTo>
                    <a:lnTo>
                      <a:pt x="0" y="87"/>
                    </a:lnTo>
                    <a:lnTo>
                      <a:pt x="0" y="114"/>
                    </a:lnTo>
                    <a:lnTo>
                      <a:pt x="9" y="131"/>
                    </a:lnTo>
                    <a:lnTo>
                      <a:pt x="0" y="157"/>
                    </a:lnTo>
                    <a:lnTo>
                      <a:pt x="44" y="244"/>
                    </a:lnTo>
                    <a:lnTo>
                      <a:pt x="87" y="236"/>
                    </a:lnTo>
                    <a:lnTo>
                      <a:pt x="96" y="244"/>
                    </a:lnTo>
                    <a:lnTo>
                      <a:pt x="105" y="227"/>
                    </a:lnTo>
                    <a:lnTo>
                      <a:pt x="122" y="227"/>
                    </a:lnTo>
                    <a:lnTo>
                      <a:pt x="131" y="192"/>
                    </a:lnTo>
                    <a:lnTo>
                      <a:pt x="166" y="183"/>
                    </a:lnTo>
                    <a:lnTo>
                      <a:pt x="192" y="183"/>
                    </a:lnTo>
                    <a:lnTo>
                      <a:pt x="209" y="166"/>
                    </a:lnTo>
                    <a:lnTo>
                      <a:pt x="183" y="122"/>
                    </a:lnTo>
                    <a:lnTo>
                      <a:pt x="157" y="114"/>
                    </a:lnTo>
                    <a:lnTo>
                      <a:pt x="140" y="70"/>
                    </a:lnTo>
                    <a:lnTo>
                      <a:pt x="70" y="44"/>
                    </a:lnTo>
                    <a:lnTo>
                      <a:pt x="44" y="0"/>
                    </a:lnTo>
                    <a:lnTo>
                      <a:pt x="0" y="35"/>
                    </a:lnTo>
                    <a:lnTo>
                      <a:pt x="0" y="61"/>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95" name="Freeform 123">
                <a:extLst>
                  <a:ext uri="{FF2B5EF4-FFF2-40B4-BE49-F238E27FC236}">
                    <a16:creationId xmlns:a16="http://schemas.microsoft.com/office/drawing/2014/main" id="{1E53AAD8-8DEE-4A25-8C72-71FF984EDF0C}"/>
                  </a:ext>
                </a:extLst>
              </p:cNvPr>
              <p:cNvSpPr>
                <a:spLocks/>
              </p:cNvSpPr>
              <p:nvPr/>
            </p:nvSpPr>
            <p:spPr bwMode="auto">
              <a:xfrm>
                <a:off x="2520951" y="4187826"/>
                <a:ext cx="331788" cy="387350"/>
              </a:xfrm>
              <a:custGeom>
                <a:avLst/>
                <a:gdLst>
                  <a:gd name="T0" fmla="*/ 0 w 209"/>
                  <a:gd name="T1" fmla="*/ 2147483647 h 244"/>
                  <a:gd name="T2" fmla="*/ 0 w 209"/>
                  <a:gd name="T3" fmla="*/ 2147483647 h 244"/>
                  <a:gd name="T4" fmla="*/ 0 w 209"/>
                  <a:gd name="T5" fmla="*/ 2147483647 h 244"/>
                  <a:gd name="T6" fmla="*/ 2147483647 w 209"/>
                  <a:gd name="T7" fmla="*/ 2147483647 h 244"/>
                  <a:gd name="T8" fmla="*/ 0 w 209"/>
                  <a:gd name="T9" fmla="*/ 2147483647 h 244"/>
                  <a:gd name="T10" fmla="*/ 2147483647 w 209"/>
                  <a:gd name="T11" fmla="*/ 2147483647 h 244"/>
                  <a:gd name="T12" fmla="*/ 2147483647 w 209"/>
                  <a:gd name="T13" fmla="*/ 2147483647 h 244"/>
                  <a:gd name="T14" fmla="*/ 2147483647 w 209"/>
                  <a:gd name="T15" fmla="*/ 2147483647 h 244"/>
                  <a:gd name="T16" fmla="*/ 2147483647 w 209"/>
                  <a:gd name="T17" fmla="*/ 2147483647 h 244"/>
                  <a:gd name="T18" fmla="*/ 2147483647 w 209"/>
                  <a:gd name="T19" fmla="*/ 2147483647 h 244"/>
                  <a:gd name="T20" fmla="*/ 2147483647 w 209"/>
                  <a:gd name="T21" fmla="*/ 2147483647 h 244"/>
                  <a:gd name="T22" fmla="*/ 2147483647 w 209"/>
                  <a:gd name="T23" fmla="*/ 2147483647 h 244"/>
                  <a:gd name="T24" fmla="*/ 2147483647 w 209"/>
                  <a:gd name="T25" fmla="*/ 2147483647 h 244"/>
                  <a:gd name="T26" fmla="*/ 2147483647 w 209"/>
                  <a:gd name="T27" fmla="*/ 2147483647 h 244"/>
                  <a:gd name="T28" fmla="*/ 2147483647 w 209"/>
                  <a:gd name="T29" fmla="*/ 2147483647 h 244"/>
                  <a:gd name="T30" fmla="*/ 2147483647 w 209"/>
                  <a:gd name="T31" fmla="*/ 2147483647 h 244"/>
                  <a:gd name="T32" fmla="*/ 2147483647 w 209"/>
                  <a:gd name="T33" fmla="*/ 2147483647 h 244"/>
                  <a:gd name="T34" fmla="*/ 2147483647 w 209"/>
                  <a:gd name="T35" fmla="*/ 2147483647 h 244"/>
                  <a:gd name="T36" fmla="*/ 2147483647 w 209"/>
                  <a:gd name="T37" fmla="*/ 0 h 244"/>
                  <a:gd name="T38" fmla="*/ 0 w 209"/>
                  <a:gd name="T39" fmla="*/ 2147483647 h 244"/>
                  <a:gd name="T40" fmla="*/ 0 w 209"/>
                  <a:gd name="T41" fmla="*/ 2147483647 h 2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9"/>
                  <a:gd name="T64" fmla="*/ 0 h 244"/>
                  <a:gd name="T65" fmla="*/ 209 w 209"/>
                  <a:gd name="T66" fmla="*/ 244 h 2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9" h="244">
                    <a:moveTo>
                      <a:pt x="0" y="61"/>
                    </a:moveTo>
                    <a:lnTo>
                      <a:pt x="0" y="87"/>
                    </a:lnTo>
                    <a:lnTo>
                      <a:pt x="0" y="114"/>
                    </a:lnTo>
                    <a:lnTo>
                      <a:pt x="9" y="131"/>
                    </a:lnTo>
                    <a:lnTo>
                      <a:pt x="0" y="157"/>
                    </a:lnTo>
                    <a:lnTo>
                      <a:pt x="44" y="244"/>
                    </a:lnTo>
                    <a:lnTo>
                      <a:pt x="87" y="236"/>
                    </a:lnTo>
                    <a:lnTo>
                      <a:pt x="96" y="244"/>
                    </a:lnTo>
                    <a:lnTo>
                      <a:pt x="105" y="227"/>
                    </a:lnTo>
                    <a:lnTo>
                      <a:pt x="122" y="227"/>
                    </a:lnTo>
                    <a:lnTo>
                      <a:pt x="131" y="192"/>
                    </a:lnTo>
                    <a:lnTo>
                      <a:pt x="166" y="183"/>
                    </a:lnTo>
                    <a:lnTo>
                      <a:pt x="192" y="183"/>
                    </a:lnTo>
                    <a:lnTo>
                      <a:pt x="209" y="166"/>
                    </a:lnTo>
                    <a:lnTo>
                      <a:pt x="183" y="122"/>
                    </a:lnTo>
                    <a:lnTo>
                      <a:pt x="157" y="114"/>
                    </a:lnTo>
                    <a:lnTo>
                      <a:pt x="140" y="70"/>
                    </a:lnTo>
                    <a:lnTo>
                      <a:pt x="70" y="44"/>
                    </a:lnTo>
                    <a:lnTo>
                      <a:pt x="44" y="0"/>
                    </a:lnTo>
                    <a:lnTo>
                      <a:pt x="0" y="35"/>
                    </a:lnTo>
                    <a:lnTo>
                      <a:pt x="0" y="61"/>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96" name="Freeform 124">
                <a:extLst>
                  <a:ext uri="{FF2B5EF4-FFF2-40B4-BE49-F238E27FC236}">
                    <a16:creationId xmlns:a16="http://schemas.microsoft.com/office/drawing/2014/main" id="{7C93CC50-D8C0-4F0D-957A-E3B682787053}"/>
                  </a:ext>
                </a:extLst>
              </p:cNvPr>
              <p:cNvSpPr>
                <a:spLocks/>
              </p:cNvSpPr>
              <p:nvPr/>
            </p:nvSpPr>
            <p:spPr bwMode="auto">
              <a:xfrm>
                <a:off x="2479676" y="4437063"/>
                <a:ext cx="290513" cy="1009650"/>
              </a:xfrm>
              <a:custGeom>
                <a:avLst/>
                <a:gdLst>
                  <a:gd name="T0" fmla="*/ 2147483647 w 183"/>
                  <a:gd name="T1" fmla="*/ 2147483647 h 636"/>
                  <a:gd name="T2" fmla="*/ 2147483647 w 183"/>
                  <a:gd name="T3" fmla="*/ 2147483647 h 636"/>
                  <a:gd name="T4" fmla="*/ 2147483647 w 183"/>
                  <a:gd name="T5" fmla="*/ 2147483647 h 636"/>
                  <a:gd name="T6" fmla="*/ 2147483647 w 183"/>
                  <a:gd name="T7" fmla="*/ 2147483647 h 636"/>
                  <a:gd name="T8" fmla="*/ 2147483647 w 183"/>
                  <a:gd name="T9" fmla="*/ 2147483647 h 636"/>
                  <a:gd name="T10" fmla="*/ 2147483647 w 183"/>
                  <a:gd name="T11" fmla="*/ 2147483647 h 636"/>
                  <a:gd name="T12" fmla="*/ 2147483647 w 183"/>
                  <a:gd name="T13" fmla="*/ 2147483647 h 636"/>
                  <a:gd name="T14" fmla="*/ 2147483647 w 183"/>
                  <a:gd name="T15" fmla="*/ 2147483647 h 636"/>
                  <a:gd name="T16" fmla="*/ 2147483647 w 183"/>
                  <a:gd name="T17" fmla="*/ 2147483647 h 636"/>
                  <a:gd name="T18" fmla="*/ 2147483647 w 183"/>
                  <a:gd name="T19" fmla="*/ 2147483647 h 636"/>
                  <a:gd name="T20" fmla="*/ 2147483647 w 183"/>
                  <a:gd name="T21" fmla="*/ 2147483647 h 636"/>
                  <a:gd name="T22" fmla="*/ 2147483647 w 183"/>
                  <a:gd name="T23" fmla="*/ 2147483647 h 636"/>
                  <a:gd name="T24" fmla="*/ 2147483647 w 183"/>
                  <a:gd name="T25" fmla="*/ 2147483647 h 636"/>
                  <a:gd name="T26" fmla="*/ 2147483647 w 183"/>
                  <a:gd name="T27" fmla="*/ 2147483647 h 636"/>
                  <a:gd name="T28" fmla="*/ 2147483647 w 183"/>
                  <a:gd name="T29" fmla="*/ 2147483647 h 636"/>
                  <a:gd name="T30" fmla="*/ 2147483647 w 183"/>
                  <a:gd name="T31" fmla="*/ 2147483647 h 636"/>
                  <a:gd name="T32" fmla="*/ 2147483647 w 183"/>
                  <a:gd name="T33" fmla="*/ 2147483647 h 636"/>
                  <a:gd name="T34" fmla="*/ 2147483647 w 183"/>
                  <a:gd name="T35" fmla="*/ 2147483647 h 636"/>
                  <a:gd name="T36" fmla="*/ 2147483647 w 183"/>
                  <a:gd name="T37" fmla="*/ 2147483647 h 636"/>
                  <a:gd name="T38" fmla="*/ 2147483647 w 183"/>
                  <a:gd name="T39" fmla="*/ 2147483647 h 636"/>
                  <a:gd name="T40" fmla="*/ 2147483647 w 183"/>
                  <a:gd name="T41" fmla="*/ 2147483647 h 636"/>
                  <a:gd name="T42" fmla="*/ 2147483647 w 183"/>
                  <a:gd name="T43" fmla="*/ 2147483647 h 636"/>
                  <a:gd name="T44" fmla="*/ 2147483647 w 183"/>
                  <a:gd name="T45" fmla="*/ 2147483647 h 636"/>
                  <a:gd name="T46" fmla="*/ 2147483647 w 183"/>
                  <a:gd name="T47" fmla="*/ 2147483647 h 636"/>
                  <a:gd name="T48" fmla="*/ 2147483647 w 183"/>
                  <a:gd name="T49" fmla="*/ 2147483647 h 636"/>
                  <a:gd name="T50" fmla="*/ 2147483647 w 183"/>
                  <a:gd name="T51" fmla="*/ 2147483647 h 636"/>
                  <a:gd name="T52" fmla="*/ 2147483647 w 183"/>
                  <a:gd name="T53" fmla="*/ 2147483647 h 636"/>
                  <a:gd name="T54" fmla="*/ 2147483647 w 183"/>
                  <a:gd name="T55" fmla="*/ 2147483647 h 636"/>
                  <a:gd name="T56" fmla="*/ 2147483647 w 183"/>
                  <a:gd name="T57" fmla="*/ 2147483647 h 636"/>
                  <a:gd name="T58" fmla="*/ 2147483647 w 183"/>
                  <a:gd name="T59" fmla="*/ 2147483647 h 636"/>
                  <a:gd name="T60" fmla="*/ 2147483647 w 183"/>
                  <a:gd name="T61" fmla="*/ 2147483647 h 636"/>
                  <a:gd name="T62" fmla="*/ 2147483647 w 183"/>
                  <a:gd name="T63" fmla="*/ 2147483647 h 636"/>
                  <a:gd name="T64" fmla="*/ 2147483647 w 183"/>
                  <a:gd name="T65" fmla="*/ 2147483647 h 636"/>
                  <a:gd name="T66" fmla="*/ 2147483647 w 183"/>
                  <a:gd name="T67" fmla="*/ 2147483647 h 636"/>
                  <a:gd name="T68" fmla="*/ 2147483647 w 183"/>
                  <a:gd name="T69" fmla="*/ 2147483647 h 636"/>
                  <a:gd name="T70" fmla="*/ 2147483647 w 183"/>
                  <a:gd name="T71" fmla="*/ 2147483647 h 636"/>
                  <a:gd name="T72" fmla="*/ 2147483647 w 183"/>
                  <a:gd name="T73" fmla="*/ 2147483647 h 636"/>
                  <a:gd name="T74" fmla="*/ 2147483647 w 183"/>
                  <a:gd name="T75" fmla="*/ 2147483647 h 636"/>
                  <a:gd name="T76" fmla="*/ 2147483647 w 183"/>
                  <a:gd name="T77" fmla="*/ 2147483647 h 636"/>
                  <a:gd name="T78" fmla="*/ 2147483647 w 183"/>
                  <a:gd name="T79" fmla="*/ 2147483647 h 636"/>
                  <a:gd name="T80" fmla="*/ 2147483647 w 183"/>
                  <a:gd name="T81" fmla="*/ 2147483647 h 636"/>
                  <a:gd name="T82" fmla="*/ 2147483647 w 183"/>
                  <a:gd name="T83" fmla="*/ 0 h 636"/>
                  <a:gd name="T84" fmla="*/ 0 w 183"/>
                  <a:gd name="T85" fmla="*/ 2147483647 h 636"/>
                  <a:gd name="T86" fmla="*/ 2147483647 w 183"/>
                  <a:gd name="T87" fmla="*/ 2147483647 h 6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3"/>
                  <a:gd name="T133" fmla="*/ 0 h 636"/>
                  <a:gd name="T134" fmla="*/ 183 w 183"/>
                  <a:gd name="T135" fmla="*/ 636 h 6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3" h="636">
                    <a:moveTo>
                      <a:pt x="17" y="79"/>
                    </a:moveTo>
                    <a:lnTo>
                      <a:pt x="9" y="96"/>
                    </a:lnTo>
                    <a:lnTo>
                      <a:pt x="17" y="192"/>
                    </a:lnTo>
                    <a:lnTo>
                      <a:pt x="17" y="201"/>
                    </a:lnTo>
                    <a:lnTo>
                      <a:pt x="26" y="227"/>
                    </a:lnTo>
                    <a:lnTo>
                      <a:pt x="26" y="253"/>
                    </a:lnTo>
                    <a:lnTo>
                      <a:pt x="35" y="270"/>
                    </a:lnTo>
                    <a:lnTo>
                      <a:pt x="26" y="340"/>
                    </a:lnTo>
                    <a:lnTo>
                      <a:pt x="17" y="349"/>
                    </a:lnTo>
                    <a:lnTo>
                      <a:pt x="44" y="401"/>
                    </a:lnTo>
                    <a:lnTo>
                      <a:pt x="35" y="419"/>
                    </a:lnTo>
                    <a:lnTo>
                      <a:pt x="52" y="436"/>
                    </a:lnTo>
                    <a:lnTo>
                      <a:pt x="70" y="471"/>
                    </a:lnTo>
                    <a:lnTo>
                      <a:pt x="70" y="506"/>
                    </a:lnTo>
                    <a:lnTo>
                      <a:pt x="52" y="514"/>
                    </a:lnTo>
                    <a:lnTo>
                      <a:pt x="87" y="532"/>
                    </a:lnTo>
                    <a:lnTo>
                      <a:pt x="70" y="549"/>
                    </a:lnTo>
                    <a:lnTo>
                      <a:pt x="78" y="567"/>
                    </a:lnTo>
                    <a:lnTo>
                      <a:pt x="87" y="584"/>
                    </a:lnTo>
                    <a:lnTo>
                      <a:pt x="96" y="602"/>
                    </a:lnTo>
                    <a:lnTo>
                      <a:pt x="96" y="619"/>
                    </a:lnTo>
                    <a:lnTo>
                      <a:pt x="113" y="619"/>
                    </a:lnTo>
                    <a:lnTo>
                      <a:pt x="113" y="636"/>
                    </a:lnTo>
                    <a:lnTo>
                      <a:pt x="140" y="628"/>
                    </a:lnTo>
                    <a:lnTo>
                      <a:pt x="157" y="636"/>
                    </a:lnTo>
                    <a:lnTo>
                      <a:pt x="183" y="619"/>
                    </a:lnTo>
                    <a:lnTo>
                      <a:pt x="122" y="602"/>
                    </a:lnTo>
                    <a:lnTo>
                      <a:pt x="105" y="575"/>
                    </a:lnTo>
                    <a:lnTo>
                      <a:pt x="113" y="532"/>
                    </a:lnTo>
                    <a:lnTo>
                      <a:pt x="96" y="488"/>
                    </a:lnTo>
                    <a:lnTo>
                      <a:pt x="70" y="427"/>
                    </a:lnTo>
                    <a:lnTo>
                      <a:pt x="70" y="366"/>
                    </a:lnTo>
                    <a:lnTo>
                      <a:pt x="52" y="340"/>
                    </a:lnTo>
                    <a:lnTo>
                      <a:pt x="70" y="323"/>
                    </a:lnTo>
                    <a:lnTo>
                      <a:pt x="61" y="314"/>
                    </a:lnTo>
                    <a:lnTo>
                      <a:pt x="70" y="288"/>
                    </a:lnTo>
                    <a:lnTo>
                      <a:pt x="44" y="253"/>
                    </a:lnTo>
                    <a:lnTo>
                      <a:pt x="52" y="201"/>
                    </a:lnTo>
                    <a:lnTo>
                      <a:pt x="70" y="157"/>
                    </a:lnTo>
                    <a:lnTo>
                      <a:pt x="52" y="131"/>
                    </a:lnTo>
                    <a:lnTo>
                      <a:pt x="70" y="87"/>
                    </a:lnTo>
                    <a:lnTo>
                      <a:pt x="26" y="0"/>
                    </a:lnTo>
                    <a:lnTo>
                      <a:pt x="0" y="9"/>
                    </a:lnTo>
                    <a:lnTo>
                      <a:pt x="17" y="7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97" name="Freeform 125">
                <a:extLst>
                  <a:ext uri="{FF2B5EF4-FFF2-40B4-BE49-F238E27FC236}">
                    <a16:creationId xmlns:a16="http://schemas.microsoft.com/office/drawing/2014/main" id="{133A4B7F-3F4B-4764-88FD-A9E16B6CAD1E}"/>
                  </a:ext>
                </a:extLst>
              </p:cNvPr>
              <p:cNvSpPr>
                <a:spLocks/>
              </p:cNvSpPr>
              <p:nvPr/>
            </p:nvSpPr>
            <p:spPr bwMode="auto">
              <a:xfrm>
                <a:off x="2479676" y="4437063"/>
                <a:ext cx="290513" cy="1009650"/>
              </a:xfrm>
              <a:custGeom>
                <a:avLst/>
                <a:gdLst>
                  <a:gd name="T0" fmla="*/ 2147483647 w 183"/>
                  <a:gd name="T1" fmla="*/ 2147483647 h 636"/>
                  <a:gd name="T2" fmla="*/ 2147483647 w 183"/>
                  <a:gd name="T3" fmla="*/ 2147483647 h 636"/>
                  <a:gd name="T4" fmla="*/ 2147483647 w 183"/>
                  <a:gd name="T5" fmla="*/ 2147483647 h 636"/>
                  <a:gd name="T6" fmla="*/ 2147483647 w 183"/>
                  <a:gd name="T7" fmla="*/ 2147483647 h 636"/>
                  <a:gd name="T8" fmla="*/ 2147483647 w 183"/>
                  <a:gd name="T9" fmla="*/ 2147483647 h 636"/>
                  <a:gd name="T10" fmla="*/ 2147483647 w 183"/>
                  <a:gd name="T11" fmla="*/ 2147483647 h 636"/>
                  <a:gd name="T12" fmla="*/ 2147483647 w 183"/>
                  <a:gd name="T13" fmla="*/ 2147483647 h 636"/>
                  <a:gd name="T14" fmla="*/ 2147483647 w 183"/>
                  <a:gd name="T15" fmla="*/ 2147483647 h 636"/>
                  <a:gd name="T16" fmla="*/ 2147483647 w 183"/>
                  <a:gd name="T17" fmla="*/ 2147483647 h 636"/>
                  <a:gd name="T18" fmla="*/ 2147483647 w 183"/>
                  <a:gd name="T19" fmla="*/ 2147483647 h 636"/>
                  <a:gd name="T20" fmla="*/ 2147483647 w 183"/>
                  <a:gd name="T21" fmla="*/ 2147483647 h 636"/>
                  <a:gd name="T22" fmla="*/ 2147483647 w 183"/>
                  <a:gd name="T23" fmla="*/ 2147483647 h 636"/>
                  <a:gd name="T24" fmla="*/ 2147483647 w 183"/>
                  <a:gd name="T25" fmla="*/ 2147483647 h 636"/>
                  <a:gd name="T26" fmla="*/ 2147483647 w 183"/>
                  <a:gd name="T27" fmla="*/ 2147483647 h 636"/>
                  <a:gd name="T28" fmla="*/ 2147483647 w 183"/>
                  <a:gd name="T29" fmla="*/ 2147483647 h 636"/>
                  <a:gd name="T30" fmla="*/ 2147483647 w 183"/>
                  <a:gd name="T31" fmla="*/ 2147483647 h 636"/>
                  <a:gd name="T32" fmla="*/ 2147483647 w 183"/>
                  <a:gd name="T33" fmla="*/ 2147483647 h 636"/>
                  <a:gd name="T34" fmla="*/ 2147483647 w 183"/>
                  <a:gd name="T35" fmla="*/ 2147483647 h 636"/>
                  <a:gd name="T36" fmla="*/ 2147483647 w 183"/>
                  <a:gd name="T37" fmla="*/ 2147483647 h 636"/>
                  <a:gd name="T38" fmla="*/ 2147483647 w 183"/>
                  <a:gd name="T39" fmla="*/ 2147483647 h 636"/>
                  <a:gd name="T40" fmla="*/ 2147483647 w 183"/>
                  <a:gd name="T41" fmla="*/ 2147483647 h 636"/>
                  <a:gd name="T42" fmla="*/ 2147483647 w 183"/>
                  <a:gd name="T43" fmla="*/ 2147483647 h 636"/>
                  <a:gd name="T44" fmla="*/ 2147483647 w 183"/>
                  <a:gd name="T45" fmla="*/ 2147483647 h 636"/>
                  <a:gd name="T46" fmla="*/ 2147483647 w 183"/>
                  <a:gd name="T47" fmla="*/ 2147483647 h 636"/>
                  <a:gd name="T48" fmla="*/ 2147483647 w 183"/>
                  <a:gd name="T49" fmla="*/ 2147483647 h 636"/>
                  <a:gd name="T50" fmla="*/ 2147483647 w 183"/>
                  <a:gd name="T51" fmla="*/ 2147483647 h 636"/>
                  <a:gd name="T52" fmla="*/ 2147483647 w 183"/>
                  <a:gd name="T53" fmla="*/ 2147483647 h 636"/>
                  <a:gd name="T54" fmla="*/ 2147483647 w 183"/>
                  <a:gd name="T55" fmla="*/ 2147483647 h 636"/>
                  <a:gd name="T56" fmla="*/ 2147483647 w 183"/>
                  <a:gd name="T57" fmla="*/ 2147483647 h 636"/>
                  <a:gd name="T58" fmla="*/ 2147483647 w 183"/>
                  <a:gd name="T59" fmla="*/ 2147483647 h 636"/>
                  <a:gd name="T60" fmla="*/ 2147483647 w 183"/>
                  <a:gd name="T61" fmla="*/ 2147483647 h 636"/>
                  <a:gd name="T62" fmla="*/ 2147483647 w 183"/>
                  <a:gd name="T63" fmla="*/ 2147483647 h 636"/>
                  <a:gd name="T64" fmla="*/ 2147483647 w 183"/>
                  <a:gd name="T65" fmla="*/ 2147483647 h 636"/>
                  <a:gd name="T66" fmla="*/ 2147483647 w 183"/>
                  <a:gd name="T67" fmla="*/ 2147483647 h 636"/>
                  <a:gd name="T68" fmla="*/ 2147483647 w 183"/>
                  <a:gd name="T69" fmla="*/ 2147483647 h 636"/>
                  <a:gd name="T70" fmla="*/ 2147483647 w 183"/>
                  <a:gd name="T71" fmla="*/ 2147483647 h 636"/>
                  <a:gd name="T72" fmla="*/ 2147483647 w 183"/>
                  <a:gd name="T73" fmla="*/ 2147483647 h 636"/>
                  <a:gd name="T74" fmla="*/ 2147483647 w 183"/>
                  <a:gd name="T75" fmla="*/ 2147483647 h 636"/>
                  <a:gd name="T76" fmla="*/ 2147483647 w 183"/>
                  <a:gd name="T77" fmla="*/ 2147483647 h 636"/>
                  <a:gd name="T78" fmla="*/ 2147483647 w 183"/>
                  <a:gd name="T79" fmla="*/ 2147483647 h 636"/>
                  <a:gd name="T80" fmla="*/ 2147483647 w 183"/>
                  <a:gd name="T81" fmla="*/ 2147483647 h 636"/>
                  <a:gd name="T82" fmla="*/ 2147483647 w 183"/>
                  <a:gd name="T83" fmla="*/ 0 h 636"/>
                  <a:gd name="T84" fmla="*/ 0 w 183"/>
                  <a:gd name="T85" fmla="*/ 2147483647 h 636"/>
                  <a:gd name="T86" fmla="*/ 2147483647 w 183"/>
                  <a:gd name="T87" fmla="*/ 2147483647 h 6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3"/>
                  <a:gd name="T133" fmla="*/ 0 h 636"/>
                  <a:gd name="T134" fmla="*/ 183 w 183"/>
                  <a:gd name="T135" fmla="*/ 636 h 6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3" h="636">
                    <a:moveTo>
                      <a:pt x="17" y="79"/>
                    </a:moveTo>
                    <a:lnTo>
                      <a:pt x="9" y="96"/>
                    </a:lnTo>
                    <a:lnTo>
                      <a:pt x="17" y="192"/>
                    </a:lnTo>
                    <a:lnTo>
                      <a:pt x="17" y="201"/>
                    </a:lnTo>
                    <a:lnTo>
                      <a:pt x="26" y="227"/>
                    </a:lnTo>
                    <a:lnTo>
                      <a:pt x="26" y="253"/>
                    </a:lnTo>
                    <a:lnTo>
                      <a:pt x="35" y="270"/>
                    </a:lnTo>
                    <a:lnTo>
                      <a:pt x="26" y="340"/>
                    </a:lnTo>
                    <a:lnTo>
                      <a:pt x="17" y="349"/>
                    </a:lnTo>
                    <a:lnTo>
                      <a:pt x="44" y="401"/>
                    </a:lnTo>
                    <a:lnTo>
                      <a:pt x="35" y="419"/>
                    </a:lnTo>
                    <a:lnTo>
                      <a:pt x="52" y="436"/>
                    </a:lnTo>
                    <a:lnTo>
                      <a:pt x="70" y="471"/>
                    </a:lnTo>
                    <a:lnTo>
                      <a:pt x="70" y="506"/>
                    </a:lnTo>
                    <a:lnTo>
                      <a:pt x="52" y="514"/>
                    </a:lnTo>
                    <a:lnTo>
                      <a:pt x="87" y="532"/>
                    </a:lnTo>
                    <a:lnTo>
                      <a:pt x="70" y="549"/>
                    </a:lnTo>
                    <a:lnTo>
                      <a:pt x="78" y="567"/>
                    </a:lnTo>
                    <a:lnTo>
                      <a:pt x="87" y="584"/>
                    </a:lnTo>
                    <a:lnTo>
                      <a:pt x="96" y="602"/>
                    </a:lnTo>
                    <a:lnTo>
                      <a:pt x="96" y="619"/>
                    </a:lnTo>
                    <a:lnTo>
                      <a:pt x="113" y="619"/>
                    </a:lnTo>
                    <a:lnTo>
                      <a:pt x="113" y="636"/>
                    </a:lnTo>
                    <a:lnTo>
                      <a:pt x="140" y="628"/>
                    </a:lnTo>
                    <a:lnTo>
                      <a:pt x="157" y="636"/>
                    </a:lnTo>
                    <a:lnTo>
                      <a:pt x="183" y="619"/>
                    </a:lnTo>
                    <a:lnTo>
                      <a:pt x="122" y="602"/>
                    </a:lnTo>
                    <a:lnTo>
                      <a:pt x="105" y="575"/>
                    </a:lnTo>
                    <a:lnTo>
                      <a:pt x="113" y="532"/>
                    </a:lnTo>
                    <a:lnTo>
                      <a:pt x="96" y="488"/>
                    </a:lnTo>
                    <a:lnTo>
                      <a:pt x="70" y="427"/>
                    </a:lnTo>
                    <a:lnTo>
                      <a:pt x="70" y="366"/>
                    </a:lnTo>
                    <a:lnTo>
                      <a:pt x="52" y="340"/>
                    </a:lnTo>
                    <a:lnTo>
                      <a:pt x="70" y="323"/>
                    </a:lnTo>
                    <a:lnTo>
                      <a:pt x="61" y="314"/>
                    </a:lnTo>
                    <a:lnTo>
                      <a:pt x="70" y="288"/>
                    </a:lnTo>
                    <a:lnTo>
                      <a:pt x="44" y="253"/>
                    </a:lnTo>
                    <a:lnTo>
                      <a:pt x="52" y="201"/>
                    </a:lnTo>
                    <a:lnTo>
                      <a:pt x="70" y="157"/>
                    </a:lnTo>
                    <a:lnTo>
                      <a:pt x="52" y="131"/>
                    </a:lnTo>
                    <a:lnTo>
                      <a:pt x="70" y="87"/>
                    </a:lnTo>
                    <a:lnTo>
                      <a:pt x="26" y="0"/>
                    </a:lnTo>
                    <a:lnTo>
                      <a:pt x="0" y="9"/>
                    </a:lnTo>
                    <a:lnTo>
                      <a:pt x="17" y="7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98" name="Freeform 126">
                <a:extLst>
                  <a:ext uri="{FF2B5EF4-FFF2-40B4-BE49-F238E27FC236}">
                    <a16:creationId xmlns:a16="http://schemas.microsoft.com/office/drawing/2014/main" id="{ECC674EB-C239-4018-A076-05B0C5295F98}"/>
                  </a:ext>
                </a:extLst>
              </p:cNvPr>
              <p:cNvSpPr>
                <a:spLocks/>
              </p:cNvSpPr>
              <p:nvPr/>
            </p:nvSpPr>
            <p:spPr bwMode="auto">
              <a:xfrm>
                <a:off x="2535239" y="5129213"/>
                <a:ext cx="26988" cy="41275"/>
              </a:xfrm>
              <a:custGeom>
                <a:avLst/>
                <a:gdLst>
                  <a:gd name="T0" fmla="*/ 2147483647 w 17"/>
                  <a:gd name="T1" fmla="*/ 0 h 26"/>
                  <a:gd name="T2" fmla="*/ 0 w 17"/>
                  <a:gd name="T3" fmla="*/ 2147483647 h 26"/>
                  <a:gd name="T4" fmla="*/ 2147483647 w 17"/>
                  <a:gd name="T5" fmla="*/ 2147483647 h 26"/>
                  <a:gd name="T6" fmla="*/ 2147483647 w 17"/>
                  <a:gd name="T7" fmla="*/ 2147483647 h 26"/>
                  <a:gd name="T8" fmla="*/ 2147483647 w 17"/>
                  <a:gd name="T9" fmla="*/ 0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9" y="0"/>
                    </a:moveTo>
                    <a:lnTo>
                      <a:pt x="0" y="9"/>
                    </a:lnTo>
                    <a:lnTo>
                      <a:pt x="9" y="26"/>
                    </a:lnTo>
                    <a:lnTo>
                      <a:pt x="17" y="17"/>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99" name="Freeform 127">
                <a:extLst>
                  <a:ext uri="{FF2B5EF4-FFF2-40B4-BE49-F238E27FC236}">
                    <a16:creationId xmlns:a16="http://schemas.microsoft.com/office/drawing/2014/main" id="{78D74CF8-DC23-410C-9996-0306AD8369A0}"/>
                  </a:ext>
                </a:extLst>
              </p:cNvPr>
              <p:cNvSpPr>
                <a:spLocks/>
              </p:cNvSpPr>
              <p:nvPr/>
            </p:nvSpPr>
            <p:spPr bwMode="auto">
              <a:xfrm>
                <a:off x="2535239" y="5129213"/>
                <a:ext cx="26988" cy="41275"/>
              </a:xfrm>
              <a:custGeom>
                <a:avLst/>
                <a:gdLst>
                  <a:gd name="T0" fmla="*/ 2147483647 w 17"/>
                  <a:gd name="T1" fmla="*/ 0 h 26"/>
                  <a:gd name="T2" fmla="*/ 0 w 17"/>
                  <a:gd name="T3" fmla="*/ 2147483647 h 26"/>
                  <a:gd name="T4" fmla="*/ 2147483647 w 17"/>
                  <a:gd name="T5" fmla="*/ 2147483647 h 26"/>
                  <a:gd name="T6" fmla="*/ 2147483647 w 17"/>
                  <a:gd name="T7" fmla="*/ 2147483647 h 26"/>
                  <a:gd name="T8" fmla="*/ 2147483647 w 17"/>
                  <a:gd name="T9" fmla="*/ 0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9" y="0"/>
                    </a:moveTo>
                    <a:lnTo>
                      <a:pt x="0" y="9"/>
                    </a:lnTo>
                    <a:lnTo>
                      <a:pt x="9" y="26"/>
                    </a:lnTo>
                    <a:lnTo>
                      <a:pt x="17" y="17"/>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00" name="Freeform 128">
                <a:extLst>
                  <a:ext uri="{FF2B5EF4-FFF2-40B4-BE49-F238E27FC236}">
                    <a16:creationId xmlns:a16="http://schemas.microsoft.com/office/drawing/2014/main" id="{8E4DA98C-9137-4176-8B60-569ECA16D631}"/>
                  </a:ext>
                </a:extLst>
              </p:cNvPr>
              <p:cNvSpPr>
                <a:spLocks/>
              </p:cNvSpPr>
              <p:nvPr/>
            </p:nvSpPr>
            <p:spPr bwMode="auto">
              <a:xfrm>
                <a:off x="2701926" y="5419726"/>
                <a:ext cx="123825" cy="82550"/>
              </a:xfrm>
              <a:custGeom>
                <a:avLst/>
                <a:gdLst>
                  <a:gd name="T0" fmla="*/ 2147483647 w 78"/>
                  <a:gd name="T1" fmla="*/ 2147483647 h 52"/>
                  <a:gd name="T2" fmla="*/ 0 w 78"/>
                  <a:gd name="T3" fmla="*/ 2147483647 h 52"/>
                  <a:gd name="T4" fmla="*/ 2147483647 w 78"/>
                  <a:gd name="T5" fmla="*/ 2147483647 h 52"/>
                  <a:gd name="T6" fmla="*/ 2147483647 w 78"/>
                  <a:gd name="T7" fmla="*/ 2147483647 h 52"/>
                  <a:gd name="T8" fmla="*/ 2147483647 w 78"/>
                  <a:gd name="T9" fmla="*/ 2147483647 h 52"/>
                  <a:gd name="T10" fmla="*/ 2147483647 w 78"/>
                  <a:gd name="T11" fmla="*/ 2147483647 h 52"/>
                  <a:gd name="T12" fmla="*/ 2147483647 w 78"/>
                  <a:gd name="T13" fmla="*/ 0 h 52"/>
                  <a:gd name="T14" fmla="*/ 2147483647 w 78"/>
                  <a:gd name="T15" fmla="*/ 2147483647 h 52"/>
                  <a:gd name="T16" fmla="*/ 2147483647 w 78"/>
                  <a:gd name="T17" fmla="*/ 2147483647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52"/>
                  <a:gd name="T29" fmla="*/ 78 w 78"/>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52">
                    <a:moveTo>
                      <a:pt x="26" y="26"/>
                    </a:moveTo>
                    <a:lnTo>
                      <a:pt x="0" y="35"/>
                    </a:lnTo>
                    <a:lnTo>
                      <a:pt x="34" y="44"/>
                    </a:lnTo>
                    <a:lnTo>
                      <a:pt x="52" y="52"/>
                    </a:lnTo>
                    <a:lnTo>
                      <a:pt x="78" y="52"/>
                    </a:lnTo>
                    <a:lnTo>
                      <a:pt x="61" y="9"/>
                    </a:lnTo>
                    <a:lnTo>
                      <a:pt x="61" y="0"/>
                    </a:lnTo>
                    <a:lnTo>
                      <a:pt x="43" y="17"/>
                    </a:lnTo>
                    <a:lnTo>
                      <a:pt x="26" y="26"/>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01" name="Freeform 129">
                <a:extLst>
                  <a:ext uri="{FF2B5EF4-FFF2-40B4-BE49-F238E27FC236}">
                    <a16:creationId xmlns:a16="http://schemas.microsoft.com/office/drawing/2014/main" id="{4A2F5F75-1848-4E33-B41A-73969F9229B1}"/>
                  </a:ext>
                </a:extLst>
              </p:cNvPr>
              <p:cNvSpPr>
                <a:spLocks/>
              </p:cNvSpPr>
              <p:nvPr/>
            </p:nvSpPr>
            <p:spPr bwMode="auto">
              <a:xfrm>
                <a:off x="2701926" y="5419726"/>
                <a:ext cx="123825" cy="82550"/>
              </a:xfrm>
              <a:custGeom>
                <a:avLst/>
                <a:gdLst>
                  <a:gd name="T0" fmla="*/ 2147483647 w 78"/>
                  <a:gd name="T1" fmla="*/ 2147483647 h 52"/>
                  <a:gd name="T2" fmla="*/ 0 w 78"/>
                  <a:gd name="T3" fmla="*/ 2147483647 h 52"/>
                  <a:gd name="T4" fmla="*/ 2147483647 w 78"/>
                  <a:gd name="T5" fmla="*/ 2147483647 h 52"/>
                  <a:gd name="T6" fmla="*/ 2147483647 w 78"/>
                  <a:gd name="T7" fmla="*/ 2147483647 h 52"/>
                  <a:gd name="T8" fmla="*/ 2147483647 w 78"/>
                  <a:gd name="T9" fmla="*/ 2147483647 h 52"/>
                  <a:gd name="T10" fmla="*/ 2147483647 w 78"/>
                  <a:gd name="T11" fmla="*/ 2147483647 h 52"/>
                  <a:gd name="T12" fmla="*/ 2147483647 w 78"/>
                  <a:gd name="T13" fmla="*/ 0 h 52"/>
                  <a:gd name="T14" fmla="*/ 2147483647 w 78"/>
                  <a:gd name="T15" fmla="*/ 2147483647 h 52"/>
                  <a:gd name="T16" fmla="*/ 2147483647 w 78"/>
                  <a:gd name="T17" fmla="*/ 2147483647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52"/>
                  <a:gd name="T29" fmla="*/ 78 w 78"/>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52">
                    <a:moveTo>
                      <a:pt x="26" y="26"/>
                    </a:moveTo>
                    <a:lnTo>
                      <a:pt x="0" y="35"/>
                    </a:lnTo>
                    <a:lnTo>
                      <a:pt x="34" y="44"/>
                    </a:lnTo>
                    <a:lnTo>
                      <a:pt x="52" y="52"/>
                    </a:lnTo>
                    <a:lnTo>
                      <a:pt x="78" y="52"/>
                    </a:lnTo>
                    <a:lnTo>
                      <a:pt x="61" y="9"/>
                    </a:lnTo>
                    <a:lnTo>
                      <a:pt x="61" y="0"/>
                    </a:lnTo>
                    <a:lnTo>
                      <a:pt x="43" y="17"/>
                    </a:lnTo>
                    <a:lnTo>
                      <a:pt x="26"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02" name="Freeform 130">
                <a:extLst>
                  <a:ext uri="{FF2B5EF4-FFF2-40B4-BE49-F238E27FC236}">
                    <a16:creationId xmlns:a16="http://schemas.microsoft.com/office/drawing/2014/main" id="{53BA26FE-5A74-4B38-9076-5BFE890063BE}"/>
                  </a:ext>
                </a:extLst>
              </p:cNvPr>
              <p:cNvSpPr>
                <a:spLocks/>
              </p:cNvSpPr>
              <p:nvPr/>
            </p:nvSpPr>
            <p:spPr bwMode="auto">
              <a:xfrm>
                <a:off x="2549526" y="4548188"/>
                <a:ext cx="414338" cy="871538"/>
              </a:xfrm>
              <a:custGeom>
                <a:avLst/>
                <a:gdLst>
                  <a:gd name="T0" fmla="*/ 2147483647 w 261"/>
                  <a:gd name="T1" fmla="*/ 2147483647 h 549"/>
                  <a:gd name="T2" fmla="*/ 2147483647 w 261"/>
                  <a:gd name="T3" fmla="*/ 2147483647 h 549"/>
                  <a:gd name="T4" fmla="*/ 2147483647 w 261"/>
                  <a:gd name="T5" fmla="*/ 2147483647 h 549"/>
                  <a:gd name="T6" fmla="*/ 2147483647 w 261"/>
                  <a:gd name="T7" fmla="*/ 2147483647 h 549"/>
                  <a:gd name="T8" fmla="*/ 0 w 261"/>
                  <a:gd name="T9" fmla="*/ 2147483647 h 549"/>
                  <a:gd name="T10" fmla="*/ 2147483647 w 261"/>
                  <a:gd name="T11" fmla="*/ 2147483647 h 549"/>
                  <a:gd name="T12" fmla="*/ 2147483647 w 261"/>
                  <a:gd name="T13" fmla="*/ 2147483647 h 549"/>
                  <a:gd name="T14" fmla="*/ 2147483647 w 261"/>
                  <a:gd name="T15" fmla="*/ 2147483647 h 549"/>
                  <a:gd name="T16" fmla="*/ 2147483647 w 261"/>
                  <a:gd name="T17" fmla="*/ 2147483647 h 549"/>
                  <a:gd name="T18" fmla="*/ 2147483647 w 261"/>
                  <a:gd name="T19" fmla="*/ 2147483647 h 549"/>
                  <a:gd name="T20" fmla="*/ 2147483647 w 261"/>
                  <a:gd name="T21" fmla="*/ 2147483647 h 549"/>
                  <a:gd name="T22" fmla="*/ 2147483647 w 261"/>
                  <a:gd name="T23" fmla="*/ 2147483647 h 549"/>
                  <a:gd name="T24" fmla="*/ 2147483647 w 261"/>
                  <a:gd name="T25" fmla="*/ 2147483647 h 549"/>
                  <a:gd name="T26" fmla="*/ 2147483647 w 261"/>
                  <a:gd name="T27" fmla="*/ 2147483647 h 549"/>
                  <a:gd name="T28" fmla="*/ 2147483647 w 261"/>
                  <a:gd name="T29" fmla="*/ 2147483647 h 549"/>
                  <a:gd name="T30" fmla="*/ 2147483647 w 261"/>
                  <a:gd name="T31" fmla="*/ 2147483647 h 549"/>
                  <a:gd name="T32" fmla="*/ 2147483647 w 261"/>
                  <a:gd name="T33" fmla="*/ 2147483647 h 549"/>
                  <a:gd name="T34" fmla="*/ 2147483647 w 261"/>
                  <a:gd name="T35" fmla="*/ 2147483647 h 549"/>
                  <a:gd name="T36" fmla="*/ 2147483647 w 261"/>
                  <a:gd name="T37" fmla="*/ 2147483647 h 549"/>
                  <a:gd name="T38" fmla="*/ 2147483647 w 261"/>
                  <a:gd name="T39" fmla="*/ 2147483647 h 549"/>
                  <a:gd name="T40" fmla="*/ 2147483647 w 261"/>
                  <a:gd name="T41" fmla="*/ 2147483647 h 549"/>
                  <a:gd name="T42" fmla="*/ 2147483647 w 261"/>
                  <a:gd name="T43" fmla="*/ 2147483647 h 549"/>
                  <a:gd name="T44" fmla="*/ 2147483647 w 261"/>
                  <a:gd name="T45" fmla="*/ 2147483647 h 549"/>
                  <a:gd name="T46" fmla="*/ 2147483647 w 261"/>
                  <a:gd name="T47" fmla="*/ 2147483647 h 549"/>
                  <a:gd name="T48" fmla="*/ 2147483647 w 261"/>
                  <a:gd name="T49" fmla="*/ 2147483647 h 549"/>
                  <a:gd name="T50" fmla="*/ 2147483647 w 261"/>
                  <a:gd name="T51" fmla="*/ 2147483647 h 549"/>
                  <a:gd name="T52" fmla="*/ 2147483647 w 261"/>
                  <a:gd name="T53" fmla="*/ 2147483647 h 549"/>
                  <a:gd name="T54" fmla="*/ 2147483647 w 261"/>
                  <a:gd name="T55" fmla="*/ 2147483647 h 549"/>
                  <a:gd name="T56" fmla="*/ 2147483647 w 261"/>
                  <a:gd name="T57" fmla="*/ 2147483647 h 549"/>
                  <a:gd name="T58" fmla="*/ 2147483647 w 261"/>
                  <a:gd name="T59" fmla="*/ 2147483647 h 549"/>
                  <a:gd name="T60" fmla="*/ 2147483647 w 261"/>
                  <a:gd name="T61" fmla="*/ 2147483647 h 549"/>
                  <a:gd name="T62" fmla="*/ 2147483647 w 261"/>
                  <a:gd name="T63" fmla="*/ 2147483647 h 549"/>
                  <a:gd name="T64" fmla="*/ 2147483647 w 261"/>
                  <a:gd name="T65" fmla="*/ 2147483647 h 549"/>
                  <a:gd name="T66" fmla="*/ 2147483647 w 261"/>
                  <a:gd name="T67" fmla="*/ 2147483647 h 549"/>
                  <a:gd name="T68" fmla="*/ 2147483647 w 261"/>
                  <a:gd name="T69" fmla="*/ 2147483647 h 549"/>
                  <a:gd name="T70" fmla="*/ 2147483647 w 261"/>
                  <a:gd name="T71" fmla="*/ 2147483647 h 549"/>
                  <a:gd name="T72" fmla="*/ 2147483647 w 261"/>
                  <a:gd name="T73" fmla="*/ 2147483647 h 549"/>
                  <a:gd name="T74" fmla="*/ 2147483647 w 261"/>
                  <a:gd name="T75" fmla="*/ 2147483647 h 549"/>
                  <a:gd name="T76" fmla="*/ 2147483647 w 261"/>
                  <a:gd name="T77" fmla="*/ 2147483647 h 549"/>
                  <a:gd name="T78" fmla="*/ 2147483647 w 261"/>
                  <a:gd name="T79" fmla="*/ 2147483647 h 549"/>
                  <a:gd name="T80" fmla="*/ 2147483647 w 261"/>
                  <a:gd name="T81" fmla="*/ 2147483647 h 549"/>
                  <a:gd name="T82" fmla="*/ 2147483647 w 261"/>
                  <a:gd name="T83" fmla="*/ 2147483647 h 549"/>
                  <a:gd name="T84" fmla="*/ 2147483647 w 261"/>
                  <a:gd name="T85" fmla="*/ 2147483647 h 549"/>
                  <a:gd name="T86" fmla="*/ 2147483647 w 261"/>
                  <a:gd name="T87" fmla="*/ 2147483647 h 549"/>
                  <a:gd name="T88" fmla="*/ 2147483647 w 261"/>
                  <a:gd name="T89" fmla="*/ 2147483647 h 549"/>
                  <a:gd name="T90" fmla="*/ 2147483647 w 261"/>
                  <a:gd name="T91" fmla="*/ 2147483647 h 549"/>
                  <a:gd name="T92" fmla="*/ 2147483647 w 261"/>
                  <a:gd name="T93" fmla="*/ 2147483647 h 549"/>
                  <a:gd name="T94" fmla="*/ 2147483647 w 261"/>
                  <a:gd name="T95" fmla="*/ 2147483647 h 549"/>
                  <a:gd name="T96" fmla="*/ 2147483647 w 261"/>
                  <a:gd name="T97" fmla="*/ 2147483647 h 549"/>
                  <a:gd name="T98" fmla="*/ 2147483647 w 261"/>
                  <a:gd name="T99" fmla="*/ 2147483647 h 549"/>
                  <a:gd name="T100" fmla="*/ 2147483647 w 261"/>
                  <a:gd name="T101" fmla="*/ 2147483647 h 549"/>
                  <a:gd name="T102" fmla="*/ 2147483647 w 261"/>
                  <a:gd name="T103" fmla="*/ 2147483647 h 549"/>
                  <a:gd name="T104" fmla="*/ 2147483647 w 261"/>
                  <a:gd name="T105" fmla="*/ 2147483647 h 549"/>
                  <a:gd name="T106" fmla="*/ 2147483647 w 261"/>
                  <a:gd name="T107" fmla="*/ 2147483647 h 549"/>
                  <a:gd name="T108" fmla="*/ 2147483647 w 261"/>
                  <a:gd name="T109" fmla="*/ 2147483647 h 549"/>
                  <a:gd name="T110" fmla="*/ 2147483647 w 261"/>
                  <a:gd name="T111" fmla="*/ 0 h 549"/>
                  <a:gd name="T112" fmla="*/ 2147483647 w 261"/>
                  <a:gd name="T113" fmla="*/ 0 h 549"/>
                  <a:gd name="T114" fmla="*/ 2147483647 w 261"/>
                  <a:gd name="T115" fmla="*/ 2147483647 h 549"/>
                  <a:gd name="T116" fmla="*/ 2147483647 w 261"/>
                  <a:gd name="T117" fmla="*/ 2147483647 h 549"/>
                  <a:gd name="T118" fmla="*/ 2147483647 w 261"/>
                  <a:gd name="T119" fmla="*/ 2147483647 h 5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1"/>
                  <a:gd name="T181" fmla="*/ 0 h 549"/>
                  <a:gd name="T182" fmla="*/ 261 w 261"/>
                  <a:gd name="T183" fmla="*/ 549 h 54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1" h="549">
                    <a:moveTo>
                      <a:pt x="26" y="17"/>
                    </a:moveTo>
                    <a:lnTo>
                      <a:pt x="8" y="61"/>
                    </a:lnTo>
                    <a:lnTo>
                      <a:pt x="26" y="87"/>
                    </a:lnTo>
                    <a:lnTo>
                      <a:pt x="8" y="131"/>
                    </a:lnTo>
                    <a:lnTo>
                      <a:pt x="0" y="183"/>
                    </a:lnTo>
                    <a:lnTo>
                      <a:pt x="26" y="218"/>
                    </a:lnTo>
                    <a:lnTo>
                      <a:pt x="17" y="244"/>
                    </a:lnTo>
                    <a:lnTo>
                      <a:pt x="26" y="253"/>
                    </a:lnTo>
                    <a:lnTo>
                      <a:pt x="8" y="270"/>
                    </a:lnTo>
                    <a:lnTo>
                      <a:pt x="26" y="296"/>
                    </a:lnTo>
                    <a:lnTo>
                      <a:pt x="26" y="357"/>
                    </a:lnTo>
                    <a:lnTo>
                      <a:pt x="52" y="418"/>
                    </a:lnTo>
                    <a:lnTo>
                      <a:pt x="69" y="462"/>
                    </a:lnTo>
                    <a:lnTo>
                      <a:pt x="61" y="505"/>
                    </a:lnTo>
                    <a:lnTo>
                      <a:pt x="78" y="532"/>
                    </a:lnTo>
                    <a:lnTo>
                      <a:pt x="139" y="549"/>
                    </a:lnTo>
                    <a:lnTo>
                      <a:pt x="148" y="540"/>
                    </a:lnTo>
                    <a:lnTo>
                      <a:pt x="130" y="540"/>
                    </a:lnTo>
                    <a:lnTo>
                      <a:pt x="130" y="514"/>
                    </a:lnTo>
                    <a:lnTo>
                      <a:pt x="139" y="505"/>
                    </a:lnTo>
                    <a:lnTo>
                      <a:pt x="139" y="488"/>
                    </a:lnTo>
                    <a:lnTo>
                      <a:pt x="157" y="479"/>
                    </a:lnTo>
                    <a:lnTo>
                      <a:pt x="157" y="462"/>
                    </a:lnTo>
                    <a:lnTo>
                      <a:pt x="122" y="444"/>
                    </a:lnTo>
                    <a:lnTo>
                      <a:pt x="122" y="427"/>
                    </a:lnTo>
                    <a:lnTo>
                      <a:pt x="139" y="418"/>
                    </a:lnTo>
                    <a:lnTo>
                      <a:pt x="148" y="392"/>
                    </a:lnTo>
                    <a:lnTo>
                      <a:pt x="139" y="375"/>
                    </a:lnTo>
                    <a:lnTo>
                      <a:pt x="157" y="383"/>
                    </a:lnTo>
                    <a:lnTo>
                      <a:pt x="157" y="366"/>
                    </a:lnTo>
                    <a:lnTo>
                      <a:pt x="148" y="366"/>
                    </a:lnTo>
                    <a:lnTo>
                      <a:pt x="130" y="375"/>
                    </a:lnTo>
                    <a:lnTo>
                      <a:pt x="122" y="349"/>
                    </a:lnTo>
                    <a:lnTo>
                      <a:pt x="165" y="349"/>
                    </a:lnTo>
                    <a:lnTo>
                      <a:pt x="174" y="340"/>
                    </a:lnTo>
                    <a:lnTo>
                      <a:pt x="157" y="322"/>
                    </a:lnTo>
                    <a:lnTo>
                      <a:pt x="174" y="305"/>
                    </a:lnTo>
                    <a:lnTo>
                      <a:pt x="218" y="305"/>
                    </a:lnTo>
                    <a:lnTo>
                      <a:pt x="244" y="279"/>
                    </a:lnTo>
                    <a:lnTo>
                      <a:pt x="235" y="261"/>
                    </a:lnTo>
                    <a:lnTo>
                      <a:pt x="235" y="253"/>
                    </a:lnTo>
                    <a:lnTo>
                      <a:pt x="200" y="227"/>
                    </a:lnTo>
                    <a:lnTo>
                      <a:pt x="209" y="218"/>
                    </a:lnTo>
                    <a:lnTo>
                      <a:pt x="209" y="174"/>
                    </a:lnTo>
                    <a:lnTo>
                      <a:pt x="218" y="148"/>
                    </a:lnTo>
                    <a:lnTo>
                      <a:pt x="218" y="139"/>
                    </a:lnTo>
                    <a:lnTo>
                      <a:pt x="261" y="105"/>
                    </a:lnTo>
                    <a:lnTo>
                      <a:pt x="261" y="70"/>
                    </a:lnTo>
                    <a:lnTo>
                      <a:pt x="244" y="70"/>
                    </a:lnTo>
                    <a:lnTo>
                      <a:pt x="244" y="87"/>
                    </a:lnTo>
                    <a:lnTo>
                      <a:pt x="226" y="105"/>
                    </a:lnTo>
                    <a:lnTo>
                      <a:pt x="191" y="96"/>
                    </a:lnTo>
                    <a:lnTo>
                      <a:pt x="174" y="87"/>
                    </a:lnTo>
                    <a:lnTo>
                      <a:pt x="191" y="61"/>
                    </a:lnTo>
                    <a:lnTo>
                      <a:pt x="130" y="35"/>
                    </a:lnTo>
                    <a:lnTo>
                      <a:pt x="104" y="0"/>
                    </a:lnTo>
                    <a:lnTo>
                      <a:pt x="87" y="0"/>
                    </a:lnTo>
                    <a:lnTo>
                      <a:pt x="78" y="17"/>
                    </a:lnTo>
                    <a:lnTo>
                      <a:pt x="69" y="9"/>
                    </a:lnTo>
                    <a:lnTo>
                      <a:pt x="26"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03" name="Freeform 131">
                <a:extLst>
                  <a:ext uri="{FF2B5EF4-FFF2-40B4-BE49-F238E27FC236}">
                    <a16:creationId xmlns:a16="http://schemas.microsoft.com/office/drawing/2014/main" id="{2D0DA7A2-CAAD-4096-ADD1-D56AA9F335A0}"/>
                  </a:ext>
                </a:extLst>
              </p:cNvPr>
              <p:cNvSpPr>
                <a:spLocks/>
              </p:cNvSpPr>
              <p:nvPr/>
            </p:nvSpPr>
            <p:spPr bwMode="auto">
              <a:xfrm>
                <a:off x="2549526" y="4548188"/>
                <a:ext cx="414338" cy="871538"/>
              </a:xfrm>
              <a:custGeom>
                <a:avLst/>
                <a:gdLst>
                  <a:gd name="T0" fmla="*/ 2147483647 w 261"/>
                  <a:gd name="T1" fmla="*/ 2147483647 h 549"/>
                  <a:gd name="T2" fmla="*/ 2147483647 w 261"/>
                  <a:gd name="T3" fmla="*/ 2147483647 h 549"/>
                  <a:gd name="T4" fmla="*/ 2147483647 w 261"/>
                  <a:gd name="T5" fmla="*/ 2147483647 h 549"/>
                  <a:gd name="T6" fmla="*/ 2147483647 w 261"/>
                  <a:gd name="T7" fmla="*/ 2147483647 h 549"/>
                  <a:gd name="T8" fmla="*/ 0 w 261"/>
                  <a:gd name="T9" fmla="*/ 2147483647 h 549"/>
                  <a:gd name="T10" fmla="*/ 2147483647 w 261"/>
                  <a:gd name="T11" fmla="*/ 2147483647 h 549"/>
                  <a:gd name="T12" fmla="*/ 2147483647 w 261"/>
                  <a:gd name="T13" fmla="*/ 2147483647 h 549"/>
                  <a:gd name="T14" fmla="*/ 2147483647 w 261"/>
                  <a:gd name="T15" fmla="*/ 2147483647 h 549"/>
                  <a:gd name="T16" fmla="*/ 2147483647 w 261"/>
                  <a:gd name="T17" fmla="*/ 2147483647 h 549"/>
                  <a:gd name="T18" fmla="*/ 2147483647 w 261"/>
                  <a:gd name="T19" fmla="*/ 2147483647 h 549"/>
                  <a:gd name="T20" fmla="*/ 2147483647 w 261"/>
                  <a:gd name="T21" fmla="*/ 2147483647 h 549"/>
                  <a:gd name="T22" fmla="*/ 2147483647 w 261"/>
                  <a:gd name="T23" fmla="*/ 2147483647 h 549"/>
                  <a:gd name="T24" fmla="*/ 2147483647 w 261"/>
                  <a:gd name="T25" fmla="*/ 2147483647 h 549"/>
                  <a:gd name="T26" fmla="*/ 2147483647 w 261"/>
                  <a:gd name="T27" fmla="*/ 2147483647 h 549"/>
                  <a:gd name="T28" fmla="*/ 2147483647 w 261"/>
                  <a:gd name="T29" fmla="*/ 2147483647 h 549"/>
                  <a:gd name="T30" fmla="*/ 2147483647 w 261"/>
                  <a:gd name="T31" fmla="*/ 2147483647 h 549"/>
                  <a:gd name="T32" fmla="*/ 2147483647 w 261"/>
                  <a:gd name="T33" fmla="*/ 2147483647 h 549"/>
                  <a:gd name="T34" fmla="*/ 2147483647 w 261"/>
                  <a:gd name="T35" fmla="*/ 2147483647 h 549"/>
                  <a:gd name="T36" fmla="*/ 2147483647 w 261"/>
                  <a:gd name="T37" fmla="*/ 2147483647 h 549"/>
                  <a:gd name="T38" fmla="*/ 2147483647 w 261"/>
                  <a:gd name="T39" fmla="*/ 2147483647 h 549"/>
                  <a:gd name="T40" fmla="*/ 2147483647 w 261"/>
                  <a:gd name="T41" fmla="*/ 2147483647 h 549"/>
                  <a:gd name="T42" fmla="*/ 2147483647 w 261"/>
                  <a:gd name="T43" fmla="*/ 2147483647 h 549"/>
                  <a:gd name="T44" fmla="*/ 2147483647 w 261"/>
                  <a:gd name="T45" fmla="*/ 2147483647 h 549"/>
                  <a:gd name="T46" fmla="*/ 2147483647 w 261"/>
                  <a:gd name="T47" fmla="*/ 2147483647 h 549"/>
                  <a:gd name="T48" fmla="*/ 2147483647 w 261"/>
                  <a:gd name="T49" fmla="*/ 2147483647 h 549"/>
                  <a:gd name="T50" fmla="*/ 2147483647 w 261"/>
                  <a:gd name="T51" fmla="*/ 2147483647 h 549"/>
                  <a:gd name="T52" fmla="*/ 2147483647 w 261"/>
                  <a:gd name="T53" fmla="*/ 2147483647 h 549"/>
                  <a:gd name="T54" fmla="*/ 2147483647 w 261"/>
                  <a:gd name="T55" fmla="*/ 2147483647 h 549"/>
                  <a:gd name="T56" fmla="*/ 2147483647 w 261"/>
                  <a:gd name="T57" fmla="*/ 2147483647 h 549"/>
                  <a:gd name="T58" fmla="*/ 2147483647 w 261"/>
                  <a:gd name="T59" fmla="*/ 2147483647 h 549"/>
                  <a:gd name="T60" fmla="*/ 2147483647 w 261"/>
                  <a:gd name="T61" fmla="*/ 2147483647 h 549"/>
                  <a:gd name="T62" fmla="*/ 2147483647 w 261"/>
                  <a:gd name="T63" fmla="*/ 2147483647 h 549"/>
                  <a:gd name="T64" fmla="*/ 2147483647 w 261"/>
                  <a:gd name="T65" fmla="*/ 2147483647 h 549"/>
                  <a:gd name="T66" fmla="*/ 2147483647 w 261"/>
                  <a:gd name="T67" fmla="*/ 2147483647 h 549"/>
                  <a:gd name="T68" fmla="*/ 2147483647 w 261"/>
                  <a:gd name="T69" fmla="*/ 2147483647 h 549"/>
                  <a:gd name="T70" fmla="*/ 2147483647 w 261"/>
                  <a:gd name="T71" fmla="*/ 2147483647 h 549"/>
                  <a:gd name="T72" fmla="*/ 2147483647 w 261"/>
                  <a:gd name="T73" fmla="*/ 2147483647 h 549"/>
                  <a:gd name="T74" fmla="*/ 2147483647 w 261"/>
                  <a:gd name="T75" fmla="*/ 2147483647 h 549"/>
                  <a:gd name="T76" fmla="*/ 2147483647 w 261"/>
                  <a:gd name="T77" fmla="*/ 2147483647 h 549"/>
                  <a:gd name="T78" fmla="*/ 2147483647 w 261"/>
                  <a:gd name="T79" fmla="*/ 2147483647 h 549"/>
                  <a:gd name="T80" fmla="*/ 2147483647 w 261"/>
                  <a:gd name="T81" fmla="*/ 2147483647 h 549"/>
                  <a:gd name="T82" fmla="*/ 2147483647 w 261"/>
                  <a:gd name="T83" fmla="*/ 2147483647 h 549"/>
                  <a:gd name="T84" fmla="*/ 2147483647 w 261"/>
                  <a:gd name="T85" fmla="*/ 2147483647 h 549"/>
                  <a:gd name="T86" fmla="*/ 2147483647 w 261"/>
                  <a:gd name="T87" fmla="*/ 2147483647 h 549"/>
                  <a:gd name="T88" fmla="*/ 2147483647 w 261"/>
                  <a:gd name="T89" fmla="*/ 2147483647 h 549"/>
                  <a:gd name="T90" fmla="*/ 2147483647 w 261"/>
                  <a:gd name="T91" fmla="*/ 2147483647 h 549"/>
                  <a:gd name="T92" fmla="*/ 2147483647 w 261"/>
                  <a:gd name="T93" fmla="*/ 2147483647 h 549"/>
                  <a:gd name="T94" fmla="*/ 2147483647 w 261"/>
                  <a:gd name="T95" fmla="*/ 2147483647 h 549"/>
                  <a:gd name="T96" fmla="*/ 2147483647 w 261"/>
                  <a:gd name="T97" fmla="*/ 2147483647 h 549"/>
                  <a:gd name="T98" fmla="*/ 2147483647 w 261"/>
                  <a:gd name="T99" fmla="*/ 2147483647 h 549"/>
                  <a:gd name="T100" fmla="*/ 2147483647 w 261"/>
                  <a:gd name="T101" fmla="*/ 2147483647 h 549"/>
                  <a:gd name="T102" fmla="*/ 2147483647 w 261"/>
                  <a:gd name="T103" fmla="*/ 2147483647 h 549"/>
                  <a:gd name="T104" fmla="*/ 2147483647 w 261"/>
                  <a:gd name="T105" fmla="*/ 2147483647 h 549"/>
                  <a:gd name="T106" fmla="*/ 2147483647 w 261"/>
                  <a:gd name="T107" fmla="*/ 2147483647 h 549"/>
                  <a:gd name="T108" fmla="*/ 2147483647 w 261"/>
                  <a:gd name="T109" fmla="*/ 2147483647 h 549"/>
                  <a:gd name="T110" fmla="*/ 2147483647 w 261"/>
                  <a:gd name="T111" fmla="*/ 0 h 549"/>
                  <a:gd name="T112" fmla="*/ 2147483647 w 261"/>
                  <a:gd name="T113" fmla="*/ 0 h 549"/>
                  <a:gd name="T114" fmla="*/ 2147483647 w 261"/>
                  <a:gd name="T115" fmla="*/ 2147483647 h 549"/>
                  <a:gd name="T116" fmla="*/ 2147483647 w 261"/>
                  <a:gd name="T117" fmla="*/ 2147483647 h 549"/>
                  <a:gd name="T118" fmla="*/ 2147483647 w 261"/>
                  <a:gd name="T119" fmla="*/ 2147483647 h 5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1"/>
                  <a:gd name="T181" fmla="*/ 0 h 549"/>
                  <a:gd name="T182" fmla="*/ 261 w 261"/>
                  <a:gd name="T183" fmla="*/ 549 h 54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1" h="549">
                    <a:moveTo>
                      <a:pt x="26" y="17"/>
                    </a:moveTo>
                    <a:lnTo>
                      <a:pt x="8" y="61"/>
                    </a:lnTo>
                    <a:lnTo>
                      <a:pt x="26" y="87"/>
                    </a:lnTo>
                    <a:lnTo>
                      <a:pt x="8" y="131"/>
                    </a:lnTo>
                    <a:lnTo>
                      <a:pt x="0" y="183"/>
                    </a:lnTo>
                    <a:lnTo>
                      <a:pt x="26" y="218"/>
                    </a:lnTo>
                    <a:lnTo>
                      <a:pt x="17" y="244"/>
                    </a:lnTo>
                    <a:lnTo>
                      <a:pt x="26" y="253"/>
                    </a:lnTo>
                    <a:lnTo>
                      <a:pt x="8" y="270"/>
                    </a:lnTo>
                    <a:lnTo>
                      <a:pt x="26" y="296"/>
                    </a:lnTo>
                    <a:lnTo>
                      <a:pt x="26" y="357"/>
                    </a:lnTo>
                    <a:lnTo>
                      <a:pt x="52" y="418"/>
                    </a:lnTo>
                    <a:lnTo>
                      <a:pt x="69" y="462"/>
                    </a:lnTo>
                    <a:lnTo>
                      <a:pt x="61" y="505"/>
                    </a:lnTo>
                    <a:lnTo>
                      <a:pt x="78" y="532"/>
                    </a:lnTo>
                    <a:lnTo>
                      <a:pt x="139" y="549"/>
                    </a:lnTo>
                    <a:lnTo>
                      <a:pt x="148" y="540"/>
                    </a:lnTo>
                    <a:lnTo>
                      <a:pt x="130" y="540"/>
                    </a:lnTo>
                    <a:lnTo>
                      <a:pt x="130" y="514"/>
                    </a:lnTo>
                    <a:lnTo>
                      <a:pt x="139" y="505"/>
                    </a:lnTo>
                    <a:lnTo>
                      <a:pt x="139" y="488"/>
                    </a:lnTo>
                    <a:lnTo>
                      <a:pt x="157" y="479"/>
                    </a:lnTo>
                    <a:lnTo>
                      <a:pt x="157" y="462"/>
                    </a:lnTo>
                    <a:lnTo>
                      <a:pt x="122" y="444"/>
                    </a:lnTo>
                    <a:lnTo>
                      <a:pt x="122" y="427"/>
                    </a:lnTo>
                    <a:lnTo>
                      <a:pt x="139" y="418"/>
                    </a:lnTo>
                    <a:lnTo>
                      <a:pt x="148" y="392"/>
                    </a:lnTo>
                    <a:lnTo>
                      <a:pt x="139" y="375"/>
                    </a:lnTo>
                    <a:lnTo>
                      <a:pt x="157" y="383"/>
                    </a:lnTo>
                    <a:lnTo>
                      <a:pt x="157" y="366"/>
                    </a:lnTo>
                    <a:lnTo>
                      <a:pt x="148" y="366"/>
                    </a:lnTo>
                    <a:lnTo>
                      <a:pt x="130" y="375"/>
                    </a:lnTo>
                    <a:lnTo>
                      <a:pt x="122" y="349"/>
                    </a:lnTo>
                    <a:lnTo>
                      <a:pt x="165" y="349"/>
                    </a:lnTo>
                    <a:lnTo>
                      <a:pt x="174" y="340"/>
                    </a:lnTo>
                    <a:lnTo>
                      <a:pt x="157" y="322"/>
                    </a:lnTo>
                    <a:lnTo>
                      <a:pt x="174" y="305"/>
                    </a:lnTo>
                    <a:lnTo>
                      <a:pt x="218" y="305"/>
                    </a:lnTo>
                    <a:lnTo>
                      <a:pt x="244" y="279"/>
                    </a:lnTo>
                    <a:lnTo>
                      <a:pt x="235" y="261"/>
                    </a:lnTo>
                    <a:lnTo>
                      <a:pt x="235" y="253"/>
                    </a:lnTo>
                    <a:lnTo>
                      <a:pt x="200" y="227"/>
                    </a:lnTo>
                    <a:lnTo>
                      <a:pt x="209" y="218"/>
                    </a:lnTo>
                    <a:lnTo>
                      <a:pt x="209" y="174"/>
                    </a:lnTo>
                    <a:lnTo>
                      <a:pt x="218" y="148"/>
                    </a:lnTo>
                    <a:lnTo>
                      <a:pt x="218" y="139"/>
                    </a:lnTo>
                    <a:lnTo>
                      <a:pt x="261" y="105"/>
                    </a:lnTo>
                    <a:lnTo>
                      <a:pt x="261" y="70"/>
                    </a:lnTo>
                    <a:lnTo>
                      <a:pt x="244" y="70"/>
                    </a:lnTo>
                    <a:lnTo>
                      <a:pt x="244" y="87"/>
                    </a:lnTo>
                    <a:lnTo>
                      <a:pt x="226" y="105"/>
                    </a:lnTo>
                    <a:lnTo>
                      <a:pt x="191" y="96"/>
                    </a:lnTo>
                    <a:lnTo>
                      <a:pt x="174" y="87"/>
                    </a:lnTo>
                    <a:lnTo>
                      <a:pt x="191" y="61"/>
                    </a:lnTo>
                    <a:lnTo>
                      <a:pt x="130" y="35"/>
                    </a:lnTo>
                    <a:lnTo>
                      <a:pt x="104" y="0"/>
                    </a:lnTo>
                    <a:lnTo>
                      <a:pt x="87" y="0"/>
                    </a:lnTo>
                    <a:lnTo>
                      <a:pt x="78" y="17"/>
                    </a:lnTo>
                    <a:lnTo>
                      <a:pt x="69" y="9"/>
                    </a:lnTo>
                    <a:lnTo>
                      <a:pt x="26"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04" name="Freeform 132">
                <a:extLst>
                  <a:ext uri="{FF2B5EF4-FFF2-40B4-BE49-F238E27FC236}">
                    <a16:creationId xmlns:a16="http://schemas.microsoft.com/office/drawing/2014/main" id="{21C18711-0200-42CC-B5D2-7746C67FC73C}"/>
                  </a:ext>
                </a:extLst>
              </p:cNvPr>
              <p:cNvSpPr>
                <a:spLocks/>
              </p:cNvSpPr>
              <p:nvPr/>
            </p:nvSpPr>
            <p:spPr bwMode="auto">
              <a:xfrm>
                <a:off x="2798764" y="5434013"/>
                <a:ext cx="96838" cy="68263"/>
              </a:xfrm>
              <a:custGeom>
                <a:avLst/>
                <a:gdLst>
                  <a:gd name="T0" fmla="*/ 0 w 61"/>
                  <a:gd name="T1" fmla="*/ 0 h 43"/>
                  <a:gd name="T2" fmla="*/ 2147483647 w 61"/>
                  <a:gd name="T3" fmla="*/ 2147483647 h 43"/>
                  <a:gd name="T4" fmla="*/ 2147483647 w 61"/>
                  <a:gd name="T5" fmla="*/ 2147483647 h 43"/>
                  <a:gd name="T6" fmla="*/ 0 w 61"/>
                  <a:gd name="T7" fmla="*/ 0 h 43"/>
                  <a:gd name="T8" fmla="*/ 0 60000 65536"/>
                  <a:gd name="T9" fmla="*/ 0 60000 65536"/>
                  <a:gd name="T10" fmla="*/ 0 60000 65536"/>
                  <a:gd name="T11" fmla="*/ 0 60000 65536"/>
                  <a:gd name="T12" fmla="*/ 0 w 61"/>
                  <a:gd name="T13" fmla="*/ 0 h 43"/>
                  <a:gd name="T14" fmla="*/ 61 w 61"/>
                  <a:gd name="T15" fmla="*/ 43 h 43"/>
                </a:gdLst>
                <a:ahLst/>
                <a:cxnLst>
                  <a:cxn ang="T8">
                    <a:pos x="T0" y="T1"/>
                  </a:cxn>
                  <a:cxn ang="T9">
                    <a:pos x="T2" y="T3"/>
                  </a:cxn>
                  <a:cxn ang="T10">
                    <a:pos x="T4" y="T5"/>
                  </a:cxn>
                  <a:cxn ang="T11">
                    <a:pos x="T6" y="T7"/>
                  </a:cxn>
                </a:cxnLst>
                <a:rect l="T12" t="T13" r="T14" b="T15"/>
                <a:pathLst>
                  <a:path w="61" h="43">
                    <a:moveTo>
                      <a:pt x="0" y="0"/>
                    </a:moveTo>
                    <a:lnTo>
                      <a:pt x="17" y="43"/>
                    </a:lnTo>
                    <a:lnTo>
                      <a:pt x="61" y="35"/>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05" name="Freeform 133">
                <a:extLst>
                  <a:ext uri="{FF2B5EF4-FFF2-40B4-BE49-F238E27FC236}">
                    <a16:creationId xmlns:a16="http://schemas.microsoft.com/office/drawing/2014/main" id="{111CF0AF-5CB9-4A68-843E-921A964608DC}"/>
                  </a:ext>
                </a:extLst>
              </p:cNvPr>
              <p:cNvSpPr>
                <a:spLocks/>
              </p:cNvSpPr>
              <p:nvPr/>
            </p:nvSpPr>
            <p:spPr bwMode="auto">
              <a:xfrm>
                <a:off x="2798764" y="5434013"/>
                <a:ext cx="96838" cy="68263"/>
              </a:xfrm>
              <a:custGeom>
                <a:avLst/>
                <a:gdLst>
                  <a:gd name="T0" fmla="*/ 0 w 61"/>
                  <a:gd name="T1" fmla="*/ 0 h 43"/>
                  <a:gd name="T2" fmla="*/ 2147483647 w 61"/>
                  <a:gd name="T3" fmla="*/ 2147483647 h 43"/>
                  <a:gd name="T4" fmla="*/ 2147483647 w 61"/>
                  <a:gd name="T5" fmla="*/ 2147483647 h 43"/>
                  <a:gd name="T6" fmla="*/ 0 w 61"/>
                  <a:gd name="T7" fmla="*/ 0 h 43"/>
                  <a:gd name="T8" fmla="*/ 0 60000 65536"/>
                  <a:gd name="T9" fmla="*/ 0 60000 65536"/>
                  <a:gd name="T10" fmla="*/ 0 60000 65536"/>
                  <a:gd name="T11" fmla="*/ 0 60000 65536"/>
                  <a:gd name="T12" fmla="*/ 0 w 61"/>
                  <a:gd name="T13" fmla="*/ 0 h 43"/>
                  <a:gd name="T14" fmla="*/ 61 w 61"/>
                  <a:gd name="T15" fmla="*/ 43 h 43"/>
                </a:gdLst>
                <a:ahLst/>
                <a:cxnLst>
                  <a:cxn ang="T8">
                    <a:pos x="T0" y="T1"/>
                  </a:cxn>
                  <a:cxn ang="T9">
                    <a:pos x="T2" y="T3"/>
                  </a:cxn>
                  <a:cxn ang="T10">
                    <a:pos x="T4" y="T5"/>
                  </a:cxn>
                  <a:cxn ang="T11">
                    <a:pos x="T6" y="T7"/>
                  </a:cxn>
                </a:cxnLst>
                <a:rect l="T12" t="T13" r="T14" b="T15"/>
                <a:pathLst>
                  <a:path w="61" h="43">
                    <a:moveTo>
                      <a:pt x="0" y="0"/>
                    </a:moveTo>
                    <a:lnTo>
                      <a:pt x="17" y="43"/>
                    </a:lnTo>
                    <a:lnTo>
                      <a:pt x="61" y="35"/>
                    </a:lnTo>
                    <a:lnTo>
                      <a:pt x="0"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06" name="Freeform 134">
                <a:extLst>
                  <a:ext uri="{FF2B5EF4-FFF2-40B4-BE49-F238E27FC236}">
                    <a16:creationId xmlns:a16="http://schemas.microsoft.com/office/drawing/2014/main" id="{C1A00B41-B52E-4CB8-8B77-F6761D4959FF}"/>
                  </a:ext>
                </a:extLst>
              </p:cNvPr>
              <p:cNvSpPr>
                <a:spLocks/>
              </p:cNvSpPr>
              <p:nvPr/>
            </p:nvSpPr>
            <p:spPr bwMode="auto">
              <a:xfrm>
                <a:off x="2382839" y="3759201"/>
                <a:ext cx="1038225" cy="1106488"/>
              </a:xfrm>
              <a:custGeom>
                <a:avLst/>
                <a:gdLst>
                  <a:gd name="T0" fmla="*/ 2147483647 w 654"/>
                  <a:gd name="T1" fmla="*/ 2147483647 h 697"/>
                  <a:gd name="T2" fmla="*/ 2147483647 w 654"/>
                  <a:gd name="T3" fmla="*/ 2147483647 h 697"/>
                  <a:gd name="T4" fmla="*/ 2147483647 w 654"/>
                  <a:gd name="T5" fmla="*/ 2147483647 h 697"/>
                  <a:gd name="T6" fmla="*/ 0 w 654"/>
                  <a:gd name="T7" fmla="*/ 2147483647 h 697"/>
                  <a:gd name="T8" fmla="*/ 2147483647 w 654"/>
                  <a:gd name="T9" fmla="*/ 2147483647 h 697"/>
                  <a:gd name="T10" fmla="*/ 2147483647 w 654"/>
                  <a:gd name="T11" fmla="*/ 2147483647 h 697"/>
                  <a:gd name="T12" fmla="*/ 2147483647 w 654"/>
                  <a:gd name="T13" fmla="*/ 2147483647 h 697"/>
                  <a:gd name="T14" fmla="*/ 2147483647 w 654"/>
                  <a:gd name="T15" fmla="*/ 2147483647 h 697"/>
                  <a:gd name="T16" fmla="*/ 2147483647 w 654"/>
                  <a:gd name="T17" fmla="*/ 2147483647 h 697"/>
                  <a:gd name="T18" fmla="*/ 2147483647 w 654"/>
                  <a:gd name="T19" fmla="*/ 2147483647 h 697"/>
                  <a:gd name="T20" fmla="*/ 2147483647 w 654"/>
                  <a:gd name="T21" fmla="*/ 2147483647 h 697"/>
                  <a:gd name="T22" fmla="*/ 2147483647 w 654"/>
                  <a:gd name="T23" fmla="*/ 2147483647 h 697"/>
                  <a:gd name="T24" fmla="*/ 2147483647 w 654"/>
                  <a:gd name="T25" fmla="*/ 2147483647 h 697"/>
                  <a:gd name="T26" fmla="*/ 2147483647 w 654"/>
                  <a:gd name="T27" fmla="*/ 2147483647 h 697"/>
                  <a:gd name="T28" fmla="*/ 2147483647 w 654"/>
                  <a:gd name="T29" fmla="*/ 2147483647 h 697"/>
                  <a:gd name="T30" fmla="*/ 2147483647 w 654"/>
                  <a:gd name="T31" fmla="*/ 2147483647 h 697"/>
                  <a:gd name="T32" fmla="*/ 2147483647 w 654"/>
                  <a:gd name="T33" fmla="*/ 2147483647 h 697"/>
                  <a:gd name="T34" fmla="*/ 2147483647 w 654"/>
                  <a:gd name="T35" fmla="*/ 2147483647 h 697"/>
                  <a:gd name="T36" fmla="*/ 2147483647 w 654"/>
                  <a:gd name="T37" fmla="*/ 2147483647 h 697"/>
                  <a:gd name="T38" fmla="*/ 2147483647 w 654"/>
                  <a:gd name="T39" fmla="*/ 2147483647 h 697"/>
                  <a:gd name="T40" fmla="*/ 2147483647 w 654"/>
                  <a:gd name="T41" fmla="*/ 2147483647 h 697"/>
                  <a:gd name="T42" fmla="*/ 2147483647 w 654"/>
                  <a:gd name="T43" fmla="*/ 2147483647 h 697"/>
                  <a:gd name="T44" fmla="*/ 2147483647 w 654"/>
                  <a:gd name="T45" fmla="*/ 2147483647 h 697"/>
                  <a:gd name="T46" fmla="*/ 2147483647 w 654"/>
                  <a:gd name="T47" fmla="*/ 2147483647 h 697"/>
                  <a:gd name="T48" fmla="*/ 2147483647 w 654"/>
                  <a:gd name="T49" fmla="*/ 2147483647 h 697"/>
                  <a:gd name="T50" fmla="*/ 2147483647 w 654"/>
                  <a:gd name="T51" fmla="*/ 2147483647 h 697"/>
                  <a:gd name="T52" fmla="*/ 2147483647 w 654"/>
                  <a:gd name="T53" fmla="*/ 2147483647 h 697"/>
                  <a:gd name="T54" fmla="*/ 2147483647 w 654"/>
                  <a:gd name="T55" fmla="*/ 2147483647 h 697"/>
                  <a:gd name="T56" fmla="*/ 2147483647 w 654"/>
                  <a:gd name="T57" fmla="*/ 2147483647 h 697"/>
                  <a:gd name="T58" fmla="*/ 2147483647 w 654"/>
                  <a:gd name="T59" fmla="*/ 2147483647 h 697"/>
                  <a:gd name="T60" fmla="*/ 2147483647 w 654"/>
                  <a:gd name="T61" fmla="*/ 2147483647 h 697"/>
                  <a:gd name="T62" fmla="*/ 2147483647 w 654"/>
                  <a:gd name="T63" fmla="*/ 2147483647 h 697"/>
                  <a:gd name="T64" fmla="*/ 2147483647 w 654"/>
                  <a:gd name="T65" fmla="*/ 0 h 697"/>
                  <a:gd name="T66" fmla="*/ 2147483647 w 654"/>
                  <a:gd name="T67" fmla="*/ 2147483647 h 697"/>
                  <a:gd name="T68" fmla="*/ 2147483647 w 654"/>
                  <a:gd name="T69" fmla="*/ 2147483647 h 697"/>
                  <a:gd name="T70" fmla="*/ 2147483647 w 654"/>
                  <a:gd name="T71" fmla="*/ 2147483647 h 6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54"/>
                  <a:gd name="T109" fmla="*/ 0 h 697"/>
                  <a:gd name="T110" fmla="*/ 654 w 654"/>
                  <a:gd name="T111" fmla="*/ 697 h 6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54" h="697">
                    <a:moveTo>
                      <a:pt x="70" y="70"/>
                    </a:moveTo>
                    <a:lnTo>
                      <a:pt x="78" y="87"/>
                    </a:lnTo>
                    <a:lnTo>
                      <a:pt x="52" y="96"/>
                    </a:lnTo>
                    <a:lnTo>
                      <a:pt x="70" y="113"/>
                    </a:lnTo>
                    <a:lnTo>
                      <a:pt x="61" y="174"/>
                    </a:lnTo>
                    <a:lnTo>
                      <a:pt x="52" y="166"/>
                    </a:lnTo>
                    <a:lnTo>
                      <a:pt x="26" y="183"/>
                    </a:lnTo>
                    <a:lnTo>
                      <a:pt x="0" y="227"/>
                    </a:lnTo>
                    <a:lnTo>
                      <a:pt x="26" y="279"/>
                    </a:lnTo>
                    <a:lnTo>
                      <a:pt x="52" y="270"/>
                    </a:lnTo>
                    <a:lnTo>
                      <a:pt x="61" y="305"/>
                    </a:lnTo>
                    <a:lnTo>
                      <a:pt x="87" y="305"/>
                    </a:lnTo>
                    <a:lnTo>
                      <a:pt x="131" y="270"/>
                    </a:lnTo>
                    <a:lnTo>
                      <a:pt x="157" y="314"/>
                    </a:lnTo>
                    <a:lnTo>
                      <a:pt x="227" y="340"/>
                    </a:lnTo>
                    <a:lnTo>
                      <a:pt x="244" y="384"/>
                    </a:lnTo>
                    <a:lnTo>
                      <a:pt x="270" y="392"/>
                    </a:lnTo>
                    <a:lnTo>
                      <a:pt x="296" y="436"/>
                    </a:lnTo>
                    <a:lnTo>
                      <a:pt x="279" y="453"/>
                    </a:lnTo>
                    <a:lnTo>
                      <a:pt x="296" y="471"/>
                    </a:lnTo>
                    <a:lnTo>
                      <a:pt x="296" y="488"/>
                    </a:lnTo>
                    <a:lnTo>
                      <a:pt x="331" y="514"/>
                    </a:lnTo>
                    <a:lnTo>
                      <a:pt x="349" y="523"/>
                    </a:lnTo>
                    <a:lnTo>
                      <a:pt x="349" y="567"/>
                    </a:lnTo>
                    <a:lnTo>
                      <a:pt x="366" y="567"/>
                    </a:lnTo>
                    <a:lnTo>
                      <a:pt x="366" y="602"/>
                    </a:lnTo>
                    <a:lnTo>
                      <a:pt x="323" y="636"/>
                    </a:lnTo>
                    <a:lnTo>
                      <a:pt x="323" y="645"/>
                    </a:lnTo>
                    <a:lnTo>
                      <a:pt x="401" y="697"/>
                    </a:lnTo>
                    <a:lnTo>
                      <a:pt x="427" y="628"/>
                    </a:lnTo>
                    <a:lnTo>
                      <a:pt x="453" y="610"/>
                    </a:lnTo>
                    <a:lnTo>
                      <a:pt x="436" y="575"/>
                    </a:lnTo>
                    <a:lnTo>
                      <a:pt x="497" y="532"/>
                    </a:lnTo>
                    <a:lnTo>
                      <a:pt x="549" y="514"/>
                    </a:lnTo>
                    <a:lnTo>
                      <a:pt x="584" y="445"/>
                    </a:lnTo>
                    <a:lnTo>
                      <a:pt x="584" y="427"/>
                    </a:lnTo>
                    <a:lnTo>
                      <a:pt x="593" y="418"/>
                    </a:lnTo>
                    <a:lnTo>
                      <a:pt x="584" y="340"/>
                    </a:lnTo>
                    <a:lnTo>
                      <a:pt x="610" y="323"/>
                    </a:lnTo>
                    <a:lnTo>
                      <a:pt x="610" y="305"/>
                    </a:lnTo>
                    <a:lnTo>
                      <a:pt x="645" y="262"/>
                    </a:lnTo>
                    <a:lnTo>
                      <a:pt x="654" y="227"/>
                    </a:lnTo>
                    <a:lnTo>
                      <a:pt x="636" y="183"/>
                    </a:lnTo>
                    <a:lnTo>
                      <a:pt x="619" y="183"/>
                    </a:lnTo>
                    <a:lnTo>
                      <a:pt x="575" y="148"/>
                    </a:lnTo>
                    <a:lnTo>
                      <a:pt x="506" y="140"/>
                    </a:lnTo>
                    <a:lnTo>
                      <a:pt x="497" y="148"/>
                    </a:lnTo>
                    <a:lnTo>
                      <a:pt x="497" y="131"/>
                    </a:lnTo>
                    <a:lnTo>
                      <a:pt x="471" y="113"/>
                    </a:lnTo>
                    <a:lnTo>
                      <a:pt x="453" y="113"/>
                    </a:lnTo>
                    <a:lnTo>
                      <a:pt x="436" y="105"/>
                    </a:lnTo>
                    <a:lnTo>
                      <a:pt x="418" y="131"/>
                    </a:lnTo>
                    <a:lnTo>
                      <a:pt x="384" y="122"/>
                    </a:lnTo>
                    <a:lnTo>
                      <a:pt x="418" y="122"/>
                    </a:lnTo>
                    <a:lnTo>
                      <a:pt x="427" y="96"/>
                    </a:lnTo>
                    <a:lnTo>
                      <a:pt x="392" y="96"/>
                    </a:lnTo>
                    <a:lnTo>
                      <a:pt x="375" y="113"/>
                    </a:lnTo>
                    <a:lnTo>
                      <a:pt x="357" y="122"/>
                    </a:lnTo>
                    <a:lnTo>
                      <a:pt x="401" y="70"/>
                    </a:lnTo>
                    <a:lnTo>
                      <a:pt x="375" y="18"/>
                    </a:lnTo>
                    <a:lnTo>
                      <a:pt x="349" y="52"/>
                    </a:lnTo>
                    <a:lnTo>
                      <a:pt x="323" y="44"/>
                    </a:lnTo>
                    <a:lnTo>
                      <a:pt x="253" y="70"/>
                    </a:lnTo>
                    <a:lnTo>
                      <a:pt x="227" y="44"/>
                    </a:lnTo>
                    <a:lnTo>
                      <a:pt x="235" y="26"/>
                    </a:lnTo>
                    <a:lnTo>
                      <a:pt x="227" y="0"/>
                    </a:lnTo>
                    <a:lnTo>
                      <a:pt x="183" y="35"/>
                    </a:lnTo>
                    <a:lnTo>
                      <a:pt x="148" y="18"/>
                    </a:lnTo>
                    <a:lnTo>
                      <a:pt x="166" y="61"/>
                    </a:lnTo>
                    <a:lnTo>
                      <a:pt x="131" y="87"/>
                    </a:lnTo>
                    <a:lnTo>
                      <a:pt x="105" y="61"/>
                    </a:lnTo>
                    <a:lnTo>
                      <a:pt x="70" y="7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07" name="Freeform 135">
                <a:extLst>
                  <a:ext uri="{FF2B5EF4-FFF2-40B4-BE49-F238E27FC236}">
                    <a16:creationId xmlns:a16="http://schemas.microsoft.com/office/drawing/2014/main" id="{18BEE6FB-32A7-4415-86A2-000F964BF719}"/>
                  </a:ext>
                </a:extLst>
              </p:cNvPr>
              <p:cNvSpPr>
                <a:spLocks/>
              </p:cNvSpPr>
              <p:nvPr/>
            </p:nvSpPr>
            <p:spPr bwMode="auto">
              <a:xfrm>
                <a:off x="2382839" y="3759201"/>
                <a:ext cx="1038225" cy="1106488"/>
              </a:xfrm>
              <a:custGeom>
                <a:avLst/>
                <a:gdLst>
                  <a:gd name="T0" fmla="*/ 2147483647 w 654"/>
                  <a:gd name="T1" fmla="*/ 2147483647 h 697"/>
                  <a:gd name="T2" fmla="*/ 2147483647 w 654"/>
                  <a:gd name="T3" fmla="*/ 2147483647 h 697"/>
                  <a:gd name="T4" fmla="*/ 2147483647 w 654"/>
                  <a:gd name="T5" fmla="*/ 2147483647 h 697"/>
                  <a:gd name="T6" fmla="*/ 0 w 654"/>
                  <a:gd name="T7" fmla="*/ 2147483647 h 697"/>
                  <a:gd name="T8" fmla="*/ 2147483647 w 654"/>
                  <a:gd name="T9" fmla="*/ 2147483647 h 697"/>
                  <a:gd name="T10" fmla="*/ 2147483647 w 654"/>
                  <a:gd name="T11" fmla="*/ 2147483647 h 697"/>
                  <a:gd name="T12" fmla="*/ 2147483647 w 654"/>
                  <a:gd name="T13" fmla="*/ 2147483647 h 697"/>
                  <a:gd name="T14" fmla="*/ 2147483647 w 654"/>
                  <a:gd name="T15" fmla="*/ 2147483647 h 697"/>
                  <a:gd name="T16" fmla="*/ 2147483647 w 654"/>
                  <a:gd name="T17" fmla="*/ 2147483647 h 697"/>
                  <a:gd name="T18" fmla="*/ 2147483647 w 654"/>
                  <a:gd name="T19" fmla="*/ 2147483647 h 697"/>
                  <a:gd name="T20" fmla="*/ 2147483647 w 654"/>
                  <a:gd name="T21" fmla="*/ 2147483647 h 697"/>
                  <a:gd name="T22" fmla="*/ 2147483647 w 654"/>
                  <a:gd name="T23" fmla="*/ 2147483647 h 697"/>
                  <a:gd name="T24" fmla="*/ 2147483647 w 654"/>
                  <a:gd name="T25" fmla="*/ 2147483647 h 697"/>
                  <a:gd name="T26" fmla="*/ 2147483647 w 654"/>
                  <a:gd name="T27" fmla="*/ 2147483647 h 697"/>
                  <a:gd name="T28" fmla="*/ 2147483647 w 654"/>
                  <a:gd name="T29" fmla="*/ 2147483647 h 697"/>
                  <a:gd name="T30" fmla="*/ 2147483647 w 654"/>
                  <a:gd name="T31" fmla="*/ 2147483647 h 697"/>
                  <a:gd name="T32" fmla="*/ 2147483647 w 654"/>
                  <a:gd name="T33" fmla="*/ 2147483647 h 697"/>
                  <a:gd name="T34" fmla="*/ 2147483647 w 654"/>
                  <a:gd name="T35" fmla="*/ 2147483647 h 697"/>
                  <a:gd name="T36" fmla="*/ 2147483647 w 654"/>
                  <a:gd name="T37" fmla="*/ 2147483647 h 697"/>
                  <a:gd name="T38" fmla="*/ 2147483647 w 654"/>
                  <a:gd name="T39" fmla="*/ 2147483647 h 697"/>
                  <a:gd name="T40" fmla="*/ 2147483647 w 654"/>
                  <a:gd name="T41" fmla="*/ 2147483647 h 697"/>
                  <a:gd name="T42" fmla="*/ 2147483647 w 654"/>
                  <a:gd name="T43" fmla="*/ 2147483647 h 697"/>
                  <a:gd name="T44" fmla="*/ 2147483647 w 654"/>
                  <a:gd name="T45" fmla="*/ 2147483647 h 697"/>
                  <a:gd name="T46" fmla="*/ 2147483647 w 654"/>
                  <a:gd name="T47" fmla="*/ 2147483647 h 697"/>
                  <a:gd name="T48" fmla="*/ 2147483647 w 654"/>
                  <a:gd name="T49" fmla="*/ 2147483647 h 697"/>
                  <a:gd name="T50" fmla="*/ 2147483647 w 654"/>
                  <a:gd name="T51" fmla="*/ 2147483647 h 697"/>
                  <a:gd name="T52" fmla="*/ 2147483647 w 654"/>
                  <a:gd name="T53" fmla="*/ 2147483647 h 697"/>
                  <a:gd name="T54" fmla="*/ 2147483647 w 654"/>
                  <a:gd name="T55" fmla="*/ 2147483647 h 697"/>
                  <a:gd name="T56" fmla="*/ 2147483647 w 654"/>
                  <a:gd name="T57" fmla="*/ 2147483647 h 697"/>
                  <a:gd name="T58" fmla="*/ 2147483647 w 654"/>
                  <a:gd name="T59" fmla="*/ 2147483647 h 697"/>
                  <a:gd name="T60" fmla="*/ 2147483647 w 654"/>
                  <a:gd name="T61" fmla="*/ 2147483647 h 697"/>
                  <a:gd name="T62" fmla="*/ 2147483647 w 654"/>
                  <a:gd name="T63" fmla="*/ 2147483647 h 697"/>
                  <a:gd name="T64" fmla="*/ 2147483647 w 654"/>
                  <a:gd name="T65" fmla="*/ 0 h 697"/>
                  <a:gd name="T66" fmla="*/ 2147483647 w 654"/>
                  <a:gd name="T67" fmla="*/ 2147483647 h 697"/>
                  <a:gd name="T68" fmla="*/ 2147483647 w 654"/>
                  <a:gd name="T69" fmla="*/ 2147483647 h 697"/>
                  <a:gd name="T70" fmla="*/ 2147483647 w 654"/>
                  <a:gd name="T71" fmla="*/ 2147483647 h 6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54"/>
                  <a:gd name="T109" fmla="*/ 0 h 697"/>
                  <a:gd name="T110" fmla="*/ 654 w 654"/>
                  <a:gd name="T111" fmla="*/ 697 h 6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54" h="697">
                    <a:moveTo>
                      <a:pt x="70" y="70"/>
                    </a:moveTo>
                    <a:lnTo>
                      <a:pt x="78" y="87"/>
                    </a:lnTo>
                    <a:lnTo>
                      <a:pt x="52" y="96"/>
                    </a:lnTo>
                    <a:lnTo>
                      <a:pt x="70" y="113"/>
                    </a:lnTo>
                    <a:lnTo>
                      <a:pt x="61" y="174"/>
                    </a:lnTo>
                    <a:lnTo>
                      <a:pt x="52" y="166"/>
                    </a:lnTo>
                    <a:lnTo>
                      <a:pt x="26" y="183"/>
                    </a:lnTo>
                    <a:lnTo>
                      <a:pt x="0" y="227"/>
                    </a:lnTo>
                    <a:lnTo>
                      <a:pt x="26" y="279"/>
                    </a:lnTo>
                    <a:lnTo>
                      <a:pt x="52" y="270"/>
                    </a:lnTo>
                    <a:lnTo>
                      <a:pt x="61" y="305"/>
                    </a:lnTo>
                    <a:lnTo>
                      <a:pt x="87" y="305"/>
                    </a:lnTo>
                    <a:lnTo>
                      <a:pt x="131" y="270"/>
                    </a:lnTo>
                    <a:lnTo>
                      <a:pt x="157" y="314"/>
                    </a:lnTo>
                    <a:lnTo>
                      <a:pt x="227" y="340"/>
                    </a:lnTo>
                    <a:lnTo>
                      <a:pt x="244" y="384"/>
                    </a:lnTo>
                    <a:lnTo>
                      <a:pt x="270" y="392"/>
                    </a:lnTo>
                    <a:lnTo>
                      <a:pt x="296" y="436"/>
                    </a:lnTo>
                    <a:lnTo>
                      <a:pt x="279" y="453"/>
                    </a:lnTo>
                    <a:lnTo>
                      <a:pt x="296" y="471"/>
                    </a:lnTo>
                    <a:lnTo>
                      <a:pt x="296" y="488"/>
                    </a:lnTo>
                    <a:lnTo>
                      <a:pt x="331" y="514"/>
                    </a:lnTo>
                    <a:lnTo>
                      <a:pt x="349" y="523"/>
                    </a:lnTo>
                    <a:lnTo>
                      <a:pt x="349" y="567"/>
                    </a:lnTo>
                    <a:lnTo>
                      <a:pt x="366" y="567"/>
                    </a:lnTo>
                    <a:lnTo>
                      <a:pt x="366" y="602"/>
                    </a:lnTo>
                    <a:lnTo>
                      <a:pt x="323" y="636"/>
                    </a:lnTo>
                    <a:lnTo>
                      <a:pt x="323" y="645"/>
                    </a:lnTo>
                    <a:lnTo>
                      <a:pt x="401" y="697"/>
                    </a:lnTo>
                    <a:lnTo>
                      <a:pt x="427" y="628"/>
                    </a:lnTo>
                    <a:lnTo>
                      <a:pt x="453" y="610"/>
                    </a:lnTo>
                    <a:lnTo>
                      <a:pt x="436" y="575"/>
                    </a:lnTo>
                    <a:lnTo>
                      <a:pt x="497" y="532"/>
                    </a:lnTo>
                    <a:lnTo>
                      <a:pt x="549" y="514"/>
                    </a:lnTo>
                    <a:lnTo>
                      <a:pt x="584" y="445"/>
                    </a:lnTo>
                    <a:lnTo>
                      <a:pt x="584" y="427"/>
                    </a:lnTo>
                    <a:lnTo>
                      <a:pt x="593" y="418"/>
                    </a:lnTo>
                    <a:lnTo>
                      <a:pt x="584" y="340"/>
                    </a:lnTo>
                    <a:lnTo>
                      <a:pt x="610" y="323"/>
                    </a:lnTo>
                    <a:lnTo>
                      <a:pt x="610" y="305"/>
                    </a:lnTo>
                    <a:lnTo>
                      <a:pt x="645" y="262"/>
                    </a:lnTo>
                    <a:lnTo>
                      <a:pt x="654" y="227"/>
                    </a:lnTo>
                    <a:lnTo>
                      <a:pt x="636" y="183"/>
                    </a:lnTo>
                    <a:lnTo>
                      <a:pt x="619" y="183"/>
                    </a:lnTo>
                    <a:lnTo>
                      <a:pt x="575" y="148"/>
                    </a:lnTo>
                    <a:lnTo>
                      <a:pt x="506" y="140"/>
                    </a:lnTo>
                    <a:lnTo>
                      <a:pt x="497" y="148"/>
                    </a:lnTo>
                    <a:lnTo>
                      <a:pt x="497" y="131"/>
                    </a:lnTo>
                    <a:lnTo>
                      <a:pt x="471" y="113"/>
                    </a:lnTo>
                    <a:lnTo>
                      <a:pt x="453" y="113"/>
                    </a:lnTo>
                    <a:lnTo>
                      <a:pt x="436" y="105"/>
                    </a:lnTo>
                    <a:lnTo>
                      <a:pt x="418" y="131"/>
                    </a:lnTo>
                    <a:lnTo>
                      <a:pt x="384" y="122"/>
                    </a:lnTo>
                    <a:lnTo>
                      <a:pt x="418" y="122"/>
                    </a:lnTo>
                    <a:lnTo>
                      <a:pt x="427" y="96"/>
                    </a:lnTo>
                    <a:lnTo>
                      <a:pt x="392" y="96"/>
                    </a:lnTo>
                    <a:lnTo>
                      <a:pt x="375" y="113"/>
                    </a:lnTo>
                    <a:lnTo>
                      <a:pt x="357" y="122"/>
                    </a:lnTo>
                    <a:lnTo>
                      <a:pt x="401" y="70"/>
                    </a:lnTo>
                    <a:lnTo>
                      <a:pt x="375" y="18"/>
                    </a:lnTo>
                    <a:lnTo>
                      <a:pt x="349" y="52"/>
                    </a:lnTo>
                    <a:lnTo>
                      <a:pt x="323" y="44"/>
                    </a:lnTo>
                    <a:lnTo>
                      <a:pt x="253" y="70"/>
                    </a:lnTo>
                    <a:lnTo>
                      <a:pt x="227" y="44"/>
                    </a:lnTo>
                    <a:lnTo>
                      <a:pt x="235" y="26"/>
                    </a:lnTo>
                    <a:lnTo>
                      <a:pt x="227" y="0"/>
                    </a:lnTo>
                    <a:lnTo>
                      <a:pt x="183" y="35"/>
                    </a:lnTo>
                    <a:lnTo>
                      <a:pt x="148" y="18"/>
                    </a:lnTo>
                    <a:lnTo>
                      <a:pt x="166" y="61"/>
                    </a:lnTo>
                    <a:lnTo>
                      <a:pt x="131" y="87"/>
                    </a:lnTo>
                    <a:lnTo>
                      <a:pt x="105" y="61"/>
                    </a:lnTo>
                    <a:lnTo>
                      <a:pt x="70" y="7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08" name="Freeform 136">
                <a:extLst>
                  <a:ext uri="{FF2B5EF4-FFF2-40B4-BE49-F238E27FC236}">
                    <a16:creationId xmlns:a16="http://schemas.microsoft.com/office/drawing/2014/main" id="{048BB9EE-E1EB-4462-AB58-BFC634C94FBA}"/>
                  </a:ext>
                </a:extLst>
              </p:cNvPr>
              <p:cNvSpPr>
                <a:spLocks/>
              </p:cNvSpPr>
              <p:nvPr/>
            </p:nvSpPr>
            <p:spPr bwMode="auto">
              <a:xfrm>
                <a:off x="2881314" y="4783138"/>
                <a:ext cx="138113" cy="138113"/>
              </a:xfrm>
              <a:custGeom>
                <a:avLst/>
                <a:gdLst>
                  <a:gd name="T0" fmla="*/ 2147483647 w 87"/>
                  <a:gd name="T1" fmla="*/ 2147483647 h 87"/>
                  <a:gd name="T2" fmla="*/ 2147483647 w 87"/>
                  <a:gd name="T3" fmla="*/ 0 h 87"/>
                  <a:gd name="T4" fmla="*/ 0 w 87"/>
                  <a:gd name="T5" fmla="*/ 2147483647 h 87"/>
                  <a:gd name="T6" fmla="*/ 0 w 87"/>
                  <a:gd name="T7" fmla="*/ 2147483647 h 87"/>
                  <a:gd name="T8" fmla="*/ 2147483647 w 87"/>
                  <a:gd name="T9" fmla="*/ 2147483647 h 87"/>
                  <a:gd name="T10" fmla="*/ 2147483647 w 87"/>
                  <a:gd name="T11" fmla="*/ 2147483647 h 87"/>
                  <a:gd name="T12" fmla="*/ 2147483647 w 87"/>
                  <a:gd name="T13" fmla="*/ 2147483647 h 87"/>
                  <a:gd name="T14" fmla="*/ 0 60000 65536"/>
                  <a:gd name="T15" fmla="*/ 0 60000 65536"/>
                  <a:gd name="T16" fmla="*/ 0 60000 65536"/>
                  <a:gd name="T17" fmla="*/ 0 60000 65536"/>
                  <a:gd name="T18" fmla="*/ 0 60000 65536"/>
                  <a:gd name="T19" fmla="*/ 0 60000 65536"/>
                  <a:gd name="T20" fmla="*/ 0 60000 65536"/>
                  <a:gd name="T21" fmla="*/ 0 w 87"/>
                  <a:gd name="T22" fmla="*/ 0 h 87"/>
                  <a:gd name="T23" fmla="*/ 87 w 87"/>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87">
                    <a:moveTo>
                      <a:pt x="87" y="52"/>
                    </a:moveTo>
                    <a:lnTo>
                      <a:pt x="9" y="0"/>
                    </a:lnTo>
                    <a:lnTo>
                      <a:pt x="0" y="26"/>
                    </a:lnTo>
                    <a:lnTo>
                      <a:pt x="0" y="70"/>
                    </a:lnTo>
                    <a:lnTo>
                      <a:pt x="26" y="87"/>
                    </a:lnTo>
                    <a:lnTo>
                      <a:pt x="61" y="79"/>
                    </a:lnTo>
                    <a:lnTo>
                      <a:pt x="87" y="52"/>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09" name="Freeform 137">
                <a:extLst>
                  <a:ext uri="{FF2B5EF4-FFF2-40B4-BE49-F238E27FC236}">
                    <a16:creationId xmlns:a16="http://schemas.microsoft.com/office/drawing/2014/main" id="{5FF1F36E-950D-493F-952E-A1FDC85AB734}"/>
                  </a:ext>
                </a:extLst>
              </p:cNvPr>
              <p:cNvSpPr>
                <a:spLocks/>
              </p:cNvSpPr>
              <p:nvPr/>
            </p:nvSpPr>
            <p:spPr bwMode="auto">
              <a:xfrm>
                <a:off x="2881314" y="4783138"/>
                <a:ext cx="138113" cy="138113"/>
              </a:xfrm>
              <a:custGeom>
                <a:avLst/>
                <a:gdLst>
                  <a:gd name="T0" fmla="*/ 2147483647 w 87"/>
                  <a:gd name="T1" fmla="*/ 2147483647 h 87"/>
                  <a:gd name="T2" fmla="*/ 2147483647 w 87"/>
                  <a:gd name="T3" fmla="*/ 0 h 87"/>
                  <a:gd name="T4" fmla="*/ 0 w 87"/>
                  <a:gd name="T5" fmla="*/ 2147483647 h 87"/>
                  <a:gd name="T6" fmla="*/ 0 w 87"/>
                  <a:gd name="T7" fmla="*/ 2147483647 h 87"/>
                  <a:gd name="T8" fmla="*/ 2147483647 w 87"/>
                  <a:gd name="T9" fmla="*/ 2147483647 h 87"/>
                  <a:gd name="T10" fmla="*/ 2147483647 w 87"/>
                  <a:gd name="T11" fmla="*/ 2147483647 h 87"/>
                  <a:gd name="T12" fmla="*/ 2147483647 w 87"/>
                  <a:gd name="T13" fmla="*/ 2147483647 h 87"/>
                  <a:gd name="T14" fmla="*/ 0 60000 65536"/>
                  <a:gd name="T15" fmla="*/ 0 60000 65536"/>
                  <a:gd name="T16" fmla="*/ 0 60000 65536"/>
                  <a:gd name="T17" fmla="*/ 0 60000 65536"/>
                  <a:gd name="T18" fmla="*/ 0 60000 65536"/>
                  <a:gd name="T19" fmla="*/ 0 60000 65536"/>
                  <a:gd name="T20" fmla="*/ 0 60000 65536"/>
                  <a:gd name="T21" fmla="*/ 0 w 87"/>
                  <a:gd name="T22" fmla="*/ 0 h 87"/>
                  <a:gd name="T23" fmla="*/ 87 w 87"/>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87">
                    <a:moveTo>
                      <a:pt x="87" y="52"/>
                    </a:moveTo>
                    <a:lnTo>
                      <a:pt x="9" y="0"/>
                    </a:lnTo>
                    <a:lnTo>
                      <a:pt x="0" y="26"/>
                    </a:lnTo>
                    <a:lnTo>
                      <a:pt x="0" y="70"/>
                    </a:lnTo>
                    <a:lnTo>
                      <a:pt x="26" y="87"/>
                    </a:lnTo>
                    <a:lnTo>
                      <a:pt x="61" y="79"/>
                    </a:lnTo>
                    <a:lnTo>
                      <a:pt x="87" y="52"/>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10" name="Freeform 138">
                <a:extLst>
                  <a:ext uri="{FF2B5EF4-FFF2-40B4-BE49-F238E27FC236}">
                    <a16:creationId xmlns:a16="http://schemas.microsoft.com/office/drawing/2014/main" id="{75BBFEFA-F38A-406B-B357-BCD81C2BD7F2}"/>
                  </a:ext>
                </a:extLst>
              </p:cNvPr>
              <p:cNvSpPr>
                <a:spLocks/>
              </p:cNvSpPr>
              <p:nvPr/>
            </p:nvSpPr>
            <p:spPr bwMode="auto">
              <a:xfrm>
                <a:off x="2714626" y="4478338"/>
                <a:ext cx="222250" cy="236538"/>
              </a:xfrm>
              <a:custGeom>
                <a:avLst/>
                <a:gdLst>
                  <a:gd name="T0" fmla="*/ 2147483647 w 140"/>
                  <a:gd name="T1" fmla="*/ 2147483647 h 149"/>
                  <a:gd name="T2" fmla="*/ 2147483647 w 140"/>
                  <a:gd name="T3" fmla="*/ 2147483647 h 149"/>
                  <a:gd name="T4" fmla="*/ 2147483647 w 140"/>
                  <a:gd name="T5" fmla="*/ 2147483647 h 149"/>
                  <a:gd name="T6" fmla="*/ 2147483647 w 140"/>
                  <a:gd name="T7" fmla="*/ 2147483647 h 149"/>
                  <a:gd name="T8" fmla="*/ 2147483647 w 140"/>
                  <a:gd name="T9" fmla="*/ 0 h 149"/>
                  <a:gd name="T10" fmla="*/ 2147483647 w 140"/>
                  <a:gd name="T11" fmla="*/ 0 h 149"/>
                  <a:gd name="T12" fmla="*/ 2147483647 w 140"/>
                  <a:gd name="T13" fmla="*/ 2147483647 h 149"/>
                  <a:gd name="T14" fmla="*/ 0 w 140"/>
                  <a:gd name="T15" fmla="*/ 2147483647 h 149"/>
                  <a:gd name="T16" fmla="*/ 2147483647 w 140"/>
                  <a:gd name="T17" fmla="*/ 2147483647 h 149"/>
                  <a:gd name="T18" fmla="*/ 2147483647 w 140"/>
                  <a:gd name="T19" fmla="*/ 2147483647 h 149"/>
                  <a:gd name="T20" fmla="*/ 2147483647 w 140"/>
                  <a:gd name="T21" fmla="*/ 2147483647 h 149"/>
                  <a:gd name="T22" fmla="*/ 2147483647 w 140"/>
                  <a:gd name="T23" fmla="*/ 2147483647 h 149"/>
                  <a:gd name="T24" fmla="*/ 2147483647 w 140"/>
                  <a:gd name="T25" fmla="*/ 2147483647 h 149"/>
                  <a:gd name="T26" fmla="*/ 2147483647 w 140"/>
                  <a:gd name="T27" fmla="*/ 2147483647 h 149"/>
                  <a:gd name="T28" fmla="*/ 2147483647 w 140"/>
                  <a:gd name="T29" fmla="*/ 2147483647 h 149"/>
                  <a:gd name="T30" fmla="*/ 2147483647 w 140"/>
                  <a:gd name="T31" fmla="*/ 2147483647 h 1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
                  <a:gd name="T49" fmla="*/ 0 h 149"/>
                  <a:gd name="T50" fmla="*/ 140 w 140"/>
                  <a:gd name="T51" fmla="*/ 149 h 1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 h="149">
                    <a:moveTo>
                      <a:pt x="140" y="70"/>
                    </a:moveTo>
                    <a:lnTo>
                      <a:pt x="122" y="61"/>
                    </a:lnTo>
                    <a:lnTo>
                      <a:pt x="87" y="35"/>
                    </a:lnTo>
                    <a:lnTo>
                      <a:pt x="87" y="18"/>
                    </a:lnTo>
                    <a:lnTo>
                      <a:pt x="70" y="0"/>
                    </a:lnTo>
                    <a:lnTo>
                      <a:pt x="44" y="0"/>
                    </a:lnTo>
                    <a:lnTo>
                      <a:pt x="9" y="9"/>
                    </a:lnTo>
                    <a:lnTo>
                      <a:pt x="0" y="44"/>
                    </a:lnTo>
                    <a:lnTo>
                      <a:pt x="26" y="79"/>
                    </a:lnTo>
                    <a:lnTo>
                      <a:pt x="87" y="105"/>
                    </a:lnTo>
                    <a:lnTo>
                      <a:pt x="70" y="131"/>
                    </a:lnTo>
                    <a:lnTo>
                      <a:pt x="87" y="140"/>
                    </a:lnTo>
                    <a:lnTo>
                      <a:pt x="122" y="149"/>
                    </a:lnTo>
                    <a:lnTo>
                      <a:pt x="140" y="131"/>
                    </a:lnTo>
                    <a:lnTo>
                      <a:pt x="140" y="114"/>
                    </a:lnTo>
                    <a:lnTo>
                      <a:pt x="140" y="7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11" name="Freeform 139">
                <a:extLst>
                  <a:ext uri="{FF2B5EF4-FFF2-40B4-BE49-F238E27FC236}">
                    <a16:creationId xmlns:a16="http://schemas.microsoft.com/office/drawing/2014/main" id="{0F2F531E-A469-41A2-B788-1BD8B89A6B29}"/>
                  </a:ext>
                </a:extLst>
              </p:cNvPr>
              <p:cNvSpPr>
                <a:spLocks/>
              </p:cNvSpPr>
              <p:nvPr/>
            </p:nvSpPr>
            <p:spPr bwMode="auto">
              <a:xfrm>
                <a:off x="2714626" y="4478338"/>
                <a:ext cx="222250" cy="236538"/>
              </a:xfrm>
              <a:custGeom>
                <a:avLst/>
                <a:gdLst>
                  <a:gd name="T0" fmla="*/ 2147483647 w 140"/>
                  <a:gd name="T1" fmla="*/ 2147483647 h 149"/>
                  <a:gd name="T2" fmla="*/ 2147483647 w 140"/>
                  <a:gd name="T3" fmla="*/ 2147483647 h 149"/>
                  <a:gd name="T4" fmla="*/ 2147483647 w 140"/>
                  <a:gd name="T5" fmla="*/ 2147483647 h 149"/>
                  <a:gd name="T6" fmla="*/ 2147483647 w 140"/>
                  <a:gd name="T7" fmla="*/ 2147483647 h 149"/>
                  <a:gd name="T8" fmla="*/ 2147483647 w 140"/>
                  <a:gd name="T9" fmla="*/ 0 h 149"/>
                  <a:gd name="T10" fmla="*/ 2147483647 w 140"/>
                  <a:gd name="T11" fmla="*/ 0 h 149"/>
                  <a:gd name="T12" fmla="*/ 2147483647 w 140"/>
                  <a:gd name="T13" fmla="*/ 2147483647 h 149"/>
                  <a:gd name="T14" fmla="*/ 0 w 140"/>
                  <a:gd name="T15" fmla="*/ 2147483647 h 149"/>
                  <a:gd name="T16" fmla="*/ 2147483647 w 140"/>
                  <a:gd name="T17" fmla="*/ 2147483647 h 149"/>
                  <a:gd name="T18" fmla="*/ 2147483647 w 140"/>
                  <a:gd name="T19" fmla="*/ 2147483647 h 149"/>
                  <a:gd name="T20" fmla="*/ 2147483647 w 140"/>
                  <a:gd name="T21" fmla="*/ 2147483647 h 149"/>
                  <a:gd name="T22" fmla="*/ 2147483647 w 140"/>
                  <a:gd name="T23" fmla="*/ 2147483647 h 149"/>
                  <a:gd name="T24" fmla="*/ 2147483647 w 140"/>
                  <a:gd name="T25" fmla="*/ 2147483647 h 149"/>
                  <a:gd name="T26" fmla="*/ 2147483647 w 140"/>
                  <a:gd name="T27" fmla="*/ 2147483647 h 149"/>
                  <a:gd name="T28" fmla="*/ 2147483647 w 140"/>
                  <a:gd name="T29" fmla="*/ 2147483647 h 149"/>
                  <a:gd name="T30" fmla="*/ 2147483647 w 140"/>
                  <a:gd name="T31" fmla="*/ 2147483647 h 1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
                  <a:gd name="T49" fmla="*/ 0 h 149"/>
                  <a:gd name="T50" fmla="*/ 140 w 140"/>
                  <a:gd name="T51" fmla="*/ 149 h 1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 h="149">
                    <a:moveTo>
                      <a:pt x="140" y="70"/>
                    </a:moveTo>
                    <a:lnTo>
                      <a:pt x="122" y="61"/>
                    </a:lnTo>
                    <a:lnTo>
                      <a:pt x="87" y="35"/>
                    </a:lnTo>
                    <a:lnTo>
                      <a:pt x="87" y="18"/>
                    </a:lnTo>
                    <a:lnTo>
                      <a:pt x="70" y="0"/>
                    </a:lnTo>
                    <a:lnTo>
                      <a:pt x="44" y="0"/>
                    </a:lnTo>
                    <a:lnTo>
                      <a:pt x="9" y="9"/>
                    </a:lnTo>
                    <a:lnTo>
                      <a:pt x="0" y="44"/>
                    </a:lnTo>
                    <a:lnTo>
                      <a:pt x="26" y="79"/>
                    </a:lnTo>
                    <a:lnTo>
                      <a:pt x="87" y="105"/>
                    </a:lnTo>
                    <a:lnTo>
                      <a:pt x="70" y="131"/>
                    </a:lnTo>
                    <a:lnTo>
                      <a:pt x="87" y="140"/>
                    </a:lnTo>
                    <a:lnTo>
                      <a:pt x="122" y="149"/>
                    </a:lnTo>
                    <a:lnTo>
                      <a:pt x="140" y="131"/>
                    </a:lnTo>
                    <a:lnTo>
                      <a:pt x="140" y="114"/>
                    </a:lnTo>
                    <a:lnTo>
                      <a:pt x="140" y="7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12" name="Freeform 140">
                <a:extLst>
                  <a:ext uri="{FF2B5EF4-FFF2-40B4-BE49-F238E27FC236}">
                    <a16:creationId xmlns:a16="http://schemas.microsoft.com/office/drawing/2014/main" id="{1D73CBB2-E016-440A-8CED-3513CB0BA59F}"/>
                  </a:ext>
                </a:extLst>
              </p:cNvPr>
              <p:cNvSpPr>
                <a:spLocks/>
              </p:cNvSpPr>
              <p:nvPr/>
            </p:nvSpPr>
            <p:spPr bwMode="auto">
              <a:xfrm>
                <a:off x="2409826" y="3565526"/>
                <a:ext cx="333375" cy="331788"/>
              </a:xfrm>
              <a:custGeom>
                <a:avLst/>
                <a:gdLst>
                  <a:gd name="T0" fmla="*/ 2147483647 w 210"/>
                  <a:gd name="T1" fmla="*/ 2147483647 h 209"/>
                  <a:gd name="T2" fmla="*/ 2147483647 w 210"/>
                  <a:gd name="T3" fmla="*/ 2147483647 h 209"/>
                  <a:gd name="T4" fmla="*/ 2147483647 w 210"/>
                  <a:gd name="T5" fmla="*/ 2147483647 h 209"/>
                  <a:gd name="T6" fmla="*/ 2147483647 w 210"/>
                  <a:gd name="T7" fmla="*/ 2147483647 h 209"/>
                  <a:gd name="T8" fmla="*/ 2147483647 w 210"/>
                  <a:gd name="T9" fmla="*/ 2147483647 h 209"/>
                  <a:gd name="T10" fmla="*/ 2147483647 w 210"/>
                  <a:gd name="T11" fmla="*/ 2147483647 h 209"/>
                  <a:gd name="T12" fmla="*/ 2147483647 w 210"/>
                  <a:gd name="T13" fmla="*/ 0 h 209"/>
                  <a:gd name="T14" fmla="*/ 2147483647 w 210"/>
                  <a:gd name="T15" fmla="*/ 2147483647 h 209"/>
                  <a:gd name="T16" fmla="*/ 2147483647 w 210"/>
                  <a:gd name="T17" fmla="*/ 2147483647 h 209"/>
                  <a:gd name="T18" fmla="*/ 2147483647 w 210"/>
                  <a:gd name="T19" fmla="*/ 2147483647 h 209"/>
                  <a:gd name="T20" fmla="*/ 2147483647 w 210"/>
                  <a:gd name="T21" fmla="*/ 2147483647 h 209"/>
                  <a:gd name="T22" fmla="*/ 2147483647 w 210"/>
                  <a:gd name="T23" fmla="*/ 2147483647 h 209"/>
                  <a:gd name="T24" fmla="*/ 2147483647 w 210"/>
                  <a:gd name="T25" fmla="*/ 0 h 209"/>
                  <a:gd name="T26" fmla="*/ 0 w 210"/>
                  <a:gd name="T27" fmla="*/ 2147483647 h 209"/>
                  <a:gd name="T28" fmla="*/ 0 w 210"/>
                  <a:gd name="T29" fmla="*/ 2147483647 h 209"/>
                  <a:gd name="T30" fmla="*/ 2147483647 w 210"/>
                  <a:gd name="T31" fmla="*/ 2147483647 h 209"/>
                  <a:gd name="T32" fmla="*/ 2147483647 w 210"/>
                  <a:gd name="T33" fmla="*/ 2147483647 h 209"/>
                  <a:gd name="T34" fmla="*/ 2147483647 w 210"/>
                  <a:gd name="T35" fmla="*/ 2147483647 h 209"/>
                  <a:gd name="T36" fmla="*/ 2147483647 w 210"/>
                  <a:gd name="T37" fmla="*/ 2147483647 h 209"/>
                  <a:gd name="T38" fmla="*/ 2147483647 w 210"/>
                  <a:gd name="T39" fmla="*/ 2147483647 h 209"/>
                  <a:gd name="T40" fmla="*/ 2147483647 w 210"/>
                  <a:gd name="T41" fmla="*/ 2147483647 h 209"/>
                  <a:gd name="T42" fmla="*/ 2147483647 w 210"/>
                  <a:gd name="T43" fmla="*/ 2147483647 h 209"/>
                  <a:gd name="T44" fmla="*/ 2147483647 w 210"/>
                  <a:gd name="T45" fmla="*/ 2147483647 h 209"/>
                  <a:gd name="T46" fmla="*/ 2147483647 w 210"/>
                  <a:gd name="T47" fmla="*/ 2147483647 h 209"/>
                  <a:gd name="T48" fmla="*/ 2147483647 w 210"/>
                  <a:gd name="T49" fmla="*/ 2147483647 h 209"/>
                  <a:gd name="T50" fmla="*/ 2147483647 w 210"/>
                  <a:gd name="T51" fmla="*/ 2147483647 h 209"/>
                  <a:gd name="T52" fmla="*/ 2147483647 w 210"/>
                  <a:gd name="T53" fmla="*/ 2147483647 h 209"/>
                  <a:gd name="T54" fmla="*/ 2147483647 w 210"/>
                  <a:gd name="T55" fmla="*/ 2147483647 h 209"/>
                  <a:gd name="T56" fmla="*/ 2147483647 w 210"/>
                  <a:gd name="T57" fmla="*/ 2147483647 h 209"/>
                  <a:gd name="T58" fmla="*/ 2147483647 w 210"/>
                  <a:gd name="T59" fmla="*/ 2147483647 h 209"/>
                  <a:gd name="T60" fmla="*/ 2147483647 w 210"/>
                  <a:gd name="T61" fmla="*/ 2147483647 h 209"/>
                  <a:gd name="T62" fmla="*/ 2147483647 w 210"/>
                  <a:gd name="T63" fmla="*/ 2147483647 h 209"/>
                  <a:gd name="T64" fmla="*/ 2147483647 w 210"/>
                  <a:gd name="T65" fmla="*/ 2147483647 h 209"/>
                  <a:gd name="T66" fmla="*/ 2147483647 w 210"/>
                  <a:gd name="T67" fmla="*/ 2147483647 h 20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0"/>
                  <a:gd name="T103" fmla="*/ 0 h 209"/>
                  <a:gd name="T104" fmla="*/ 210 w 210"/>
                  <a:gd name="T105" fmla="*/ 209 h 20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0" h="209">
                    <a:moveTo>
                      <a:pt x="140" y="26"/>
                    </a:moveTo>
                    <a:lnTo>
                      <a:pt x="140" y="35"/>
                    </a:lnTo>
                    <a:lnTo>
                      <a:pt x="131" y="44"/>
                    </a:lnTo>
                    <a:lnTo>
                      <a:pt x="114" y="35"/>
                    </a:lnTo>
                    <a:lnTo>
                      <a:pt x="70" y="35"/>
                    </a:lnTo>
                    <a:lnTo>
                      <a:pt x="70" y="18"/>
                    </a:lnTo>
                    <a:lnTo>
                      <a:pt x="44" y="0"/>
                    </a:lnTo>
                    <a:lnTo>
                      <a:pt x="44" y="18"/>
                    </a:lnTo>
                    <a:lnTo>
                      <a:pt x="35" y="26"/>
                    </a:lnTo>
                    <a:lnTo>
                      <a:pt x="35" y="61"/>
                    </a:lnTo>
                    <a:lnTo>
                      <a:pt x="18" y="52"/>
                    </a:lnTo>
                    <a:lnTo>
                      <a:pt x="18" y="35"/>
                    </a:lnTo>
                    <a:lnTo>
                      <a:pt x="27" y="0"/>
                    </a:lnTo>
                    <a:lnTo>
                      <a:pt x="0" y="35"/>
                    </a:lnTo>
                    <a:lnTo>
                      <a:pt x="0" y="70"/>
                    </a:lnTo>
                    <a:lnTo>
                      <a:pt x="44" y="96"/>
                    </a:lnTo>
                    <a:lnTo>
                      <a:pt x="53" y="113"/>
                    </a:lnTo>
                    <a:lnTo>
                      <a:pt x="88" y="105"/>
                    </a:lnTo>
                    <a:lnTo>
                      <a:pt x="88" y="122"/>
                    </a:lnTo>
                    <a:lnTo>
                      <a:pt x="88" y="157"/>
                    </a:lnTo>
                    <a:lnTo>
                      <a:pt x="88" y="183"/>
                    </a:lnTo>
                    <a:lnTo>
                      <a:pt x="114" y="209"/>
                    </a:lnTo>
                    <a:lnTo>
                      <a:pt x="149" y="183"/>
                    </a:lnTo>
                    <a:lnTo>
                      <a:pt x="131" y="140"/>
                    </a:lnTo>
                    <a:lnTo>
                      <a:pt x="166" y="157"/>
                    </a:lnTo>
                    <a:lnTo>
                      <a:pt x="210" y="122"/>
                    </a:lnTo>
                    <a:lnTo>
                      <a:pt x="192" y="105"/>
                    </a:lnTo>
                    <a:lnTo>
                      <a:pt x="210" y="96"/>
                    </a:lnTo>
                    <a:lnTo>
                      <a:pt x="210" y="70"/>
                    </a:lnTo>
                    <a:lnTo>
                      <a:pt x="192" y="44"/>
                    </a:lnTo>
                    <a:lnTo>
                      <a:pt x="184" y="52"/>
                    </a:lnTo>
                    <a:lnTo>
                      <a:pt x="166" y="35"/>
                    </a:lnTo>
                    <a:lnTo>
                      <a:pt x="175" y="26"/>
                    </a:lnTo>
                    <a:lnTo>
                      <a:pt x="140"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13" name="Freeform 141">
                <a:extLst>
                  <a:ext uri="{FF2B5EF4-FFF2-40B4-BE49-F238E27FC236}">
                    <a16:creationId xmlns:a16="http://schemas.microsoft.com/office/drawing/2014/main" id="{90ED2C26-41A6-4174-B0EA-BCEA8FB8219F}"/>
                  </a:ext>
                </a:extLst>
              </p:cNvPr>
              <p:cNvSpPr>
                <a:spLocks/>
              </p:cNvSpPr>
              <p:nvPr/>
            </p:nvSpPr>
            <p:spPr bwMode="auto">
              <a:xfrm>
                <a:off x="2409826" y="3565526"/>
                <a:ext cx="333375" cy="331788"/>
              </a:xfrm>
              <a:custGeom>
                <a:avLst/>
                <a:gdLst>
                  <a:gd name="T0" fmla="*/ 2147483647 w 210"/>
                  <a:gd name="T1" fmla="*/ 2147483647 h 209"/>
                  <a:gd name="T2" fmla="*/ 2147483647 w 210"/>
                  <a:gd name="T3" fmla="*/ 2147483647 h 209"/>
                  <a:gd name="T4" fmla="*/ 2147483647 w 210"/>
                  <a:gd name="T5" fmla="*/ 2147483647 h 209"/>
                  <a:gd name="T6" fmla="*/ 2147483647 w 210"/>
                  <a:gd name="T7" fmla="*/ 2147483647 h 209"/>
                  <a:gd name="T8" fmla="*/ 2147483647 w 210"/>
                  <a:gd name="T9" fmla="*/ 2147483647 h 209"/>
                  <a:gd name="T10" fmla="*/ 2147483647 w 210"/>
                  <a:gd name="T11" fmla="*/ 2147483647 h 209"/>
                  <a:gd name="T12" fmla="*/ 2147483647 w 210"/>
                  <a:gd name="T13" fmla="*/ 0 h 209"/>
                  <a:gd name="T14" fmla="*/ 2147483647 w 210"/>
                  <a:gd name="T15" fmla="*/ 2147483647 h 209"/>
                  <a:gd name="T16" fmla="*/ 2147483647 w 210"/>
                  <a:gd name="T17" fmla="*/ 2147483647 h 209"/>
                  <a:gd name="T18" fmla="*/ 2147483647 w 210"/>
                  <a:gd name="T19" fmla="*/ 2147483647 h 209"/>
                  <a:gd name="T20" fmla="*/ 2147483647 w 210"/>
                  <a:gd name="T21" fmla="*/ 2147483647 h 209"/>
                  <a:gd name="T22" fmla="*/ 2147483647 w 210"/>
                  <a:gd name="T23" fmla="*/ 2147483647 h 209"/>
                  <a:gd name="T24" fmla="*/ 2147483647 w 210"/>
                  <a:gd name="T25" fmla="*/ 0 h 209"/>
                  <a:gd name="T26" fmla="*/ 0 w 210"/>
                  <a:gd name="T27" fmla="*/ 2147483647 h 209"/>
                  <a:gd name="T28" fmla="*/ 0 w 210"/>
                  <a:gd name="T29" fmla="*/ 2147483647 h 209"/>
                  <a:gd name="T30" fmla="*/ 2147483647 w 210"/>
                  <a:gd name="T31" fmla="*/ 2147483647 h 209"/>
                  <a:gd name="T32" fmla="*/ 2147483647 w 210"/>
                  <a:gd name="T33" fmla="*/ 2147483647 h 209"/>
                  <a:gd name="T34" fmla="*/ 2147483647 w 210"/>
                  <a:gd name="T35" fmla="*/ 2147483647 h 209"/>
                  <a:gd name="T36" fmla="*/ 2147483647 w 210"/>
                  <a:gd name="T37" fmla="*/ 2147483647 h 209"/>
                  <a:gd name="T38" fmla="*/ 2147483647 w 210"/>
                  <a:gd name="T39" fmla="*/ 2147483647 h 209"/>
                  <a:gd name="T40" fmla="*/ 2147483647 w 210"/>
                  <a:gd name="T41" fmla="*/ 2147483647 h 209"/>
                  <a:gd name="T42" fmla="*/ 2147483647 w 210"/>
                  <a:gd name="T43" fmla="*/ 2147483647 h 209"/>
                  <a:gd name="T44" fmla="*/ 2147483647 w 210"/>
                  <a:gd name="T45" fmla="*/ 2147483647 h 209"/>
                  <a:gd name="T46" fmla="*/ 2147483647 w 210"/>
                  <a:gd name="T47" fmla="*/ 2147483647 h 209"/>
                  <a:gd name="T48" fmla="*/ 2147483647 w 210"/>
                  <a:gd name="T49" fmla="*/ 2147483647 h 209"/>
                  <a:gd name="T50" fmla="*/ 2147483647 w 210"/>
                  <a:gd name="T51" fmla="*/ 2147483647 h 209"/>
                  <a:gd name="T52" fmla="*/ 2147483647 w 210"/>
                  <a:gd name="T53" fmla="*/ 2147483647 h 209"/>
                  <a:gd name="T54" fmla="*/ 2147483647 w 210"/>
                  <a:gd name="T55" fmla="*/ 2147483647 h 209"/>
                  <a:gd name="T56" fmla="*/ 2147483647 w 210"/>
                  <a:gd name="T57" fmla="*/ 2147483647 h 209"/>
                  <a:gd name="T58" fmla="*/ 2147483647 w 210"/>
                  <a:gd name="T59" fmla="*/ 2147483647 h 209"/>
                  <a:gd name="T60" fmla="*/ 2147483647 w 210"/>
                  <a:gd name="T61" fmla="*/ 2147483647 h 209"/>
                  <a:gd name="T62" fmla="*/ 2147483647 w 210"/>
                  <a:gd name="T63" fmla="*/ 2147483647 h 209"/>
                  <a:gd name="T64" fmla="*/ 2147483647 w 210"/>
                  <a:gd name="T65" fmla="*/ 2147483647 h 209"/>
                  <a:gd name="T66" fmla="*/ 2147483647 w 210"/>
                  <a:gd name="T67" fmla="*/ 2147483647 h 20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0"/>
                  <a:gd name="T103" fmla="*/ 0 h 209"/>
                  <a:gd name="T104" fmla="*/ 210 w 210"/>
                  <a:gd name="T105" fmla="*/ 209 h 20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0" h="209">
                    <a:moveTo>
                      <a:pt x="140" y="26"/>
                    </a:moveTo>
                    <a:lnTo>
                      <a:pt x="140" y="35"/>
                    </a:lnTo>
                    <a:lnTo>
                      <a:pt x="131" y="44"/>
                    </a:lnTo>
                    <a:lnTo>
                      <a:pt x="114" y="35"/>
                    </a:lnTo>
                    <a:lnTo>
                      <a:pt x="70" y="35"/>
                    </a:lnTo>
                    <a:lnTo>
                      <a:pt x="70" y="18"/>
                    </a:lnTo>
                    <a:lnTo>
                      <a:pt x="44" y="0"/>
                    </a:lnTo>
                    <a:lnTo>
                      <a:pt x="44" y="18"/>
                    </a:lnTo>
                    <a:lnTo>
                      <a:pt x="35" y="26"/>
                    </a:lnTo>
                    <a:lnTo>
                      <a:pt x="35" y="61"/>
                    </a:lnTo>
                    <a:lnTo>
                      <a:pt x="18" y="52"/>
                    </a:lnTo>
                    <a:lnTo>
                      <a:pt x="18" y="35"/>
                    </a:lnTo>
                    <a:lnTo>
                      <a:pt x="27" y="0"/>
                    </a:lnTo>
                    <a:lnTo>
                      <a:pt x="0" y="35"/>
                    </a:lnTo>
                    <a:lnTo>
                      <a:pt x="0" y="70"/>
                    </a:lnTo>
                    <a:lnTo>
                      <a:pt x="44" y="96"/>
                    </a:lnTo>
                    <a:lnTo>
                      <a:pt x="53" y="113"/>
                    </a:lnTo>
                    <a:lnTo>
                      <a:pt x="88" y="105"/>
                    </a:lnTo>
                    <a:lnTo>
                      <a:pt x="88" y="122"/>
                    </a:lnTo>
                    <a:lnTo>
                      <a:pt x="88" y="157"/>
                    </a:lnTo>
                    <a:lnTo>
                      <a:pt x="88" y="183"/>
                    </a:lnTo>
                    <a:lnTo>
                      <a:pt x="114" y="209"/>
                    </a:lnTo>
                    <a:lnTo>
                      <a:pt x="149" y="183"/>
                    </a:lnTo>
                    <a:lnTo>
                      <a:pt x="131" y="140"/>
                    </a:lnTo>
                    <a:lnTo>
                      <a:pt x="166" y="157"/>
                    </a:lnTo>
                    <a:lnTo>
                      <a:pt x="210" y="122"/>
                    </a:lnTo>
                    <a:lnTo>
                      <a:pt x="192" y="105"/>
                    </a:lnTo>
                    <a:lnTo>
                      <a:pt x="210" y="96"/>
                    </a:lnTo>
                    <a:lnTo>
                      <a:pt x="210" y="70"/>
                    </a:lnTo>
                    <a:lnTo>
                      <a:pt x="192" y="44"/>
                    </a:lnTo>
                    <a:lnTo>
                      <a:pt x="184" y="52"/>
                    </a:lnTo>
                    <a:lnTo>
                      <a:pt x="166" y="35"/>
                    </a:lnTo>
                    <a:lnTo>
                      <a:pt x="175" y="26"/>
                    </a:lnTo>
                    <a:lnTo>
                      <a:pt x="140"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14" name="Freeform 142">
                <a:extLst>
                  <a:ext uri="{FF2B5EF4-FFF2-40B4-BE49-F238E27FC236}">
                    <a16:creationId xmlns:a16="http://schemas.microsoft.com/office/drawing/2014/main" id="{58933394-83E4-4A08-B6C3-9D30E303E7DD}"/>
                  </a:ext>
                </a:extLst>
              </p:cNvPr>
              <p:cNvSpPr>
                <a:spLocks/>
              </p:cNvSpPr>
              <p:nvPr/>
            </p:nvSpPr>
            <p:spPr bwMode="auto">
              <a:xfrm>
                <a:off x="2895601" y="3744913"/>
                <a:ext cx="82550" cy="96838"/>
              </a:xfrm>
              <a:custGeom>
                <a:avLst/>
                <a:gdLst>
                  <a:gd name="T0" fmla="*/ 0 w 52"/>
                  <a:gd name="T1" fmla="*/ 2147483647 h 61"/>
                  <a:gd name="T2" fmla="*/ 2147483647 w 52"/>
                  <a:gd name="T3" fmla="*/ 2147483647 h 61"/>
                  <a:gd name="T4" fmla="*/ 2147483647 w 52"/>
                  <a:gd name="T5" fmla="*/ 2147483647 h 61"/>
                  <a:gd name="T6" fmla="*/ 2147483647 w 52"/>
                  <a:gd name="T7" fmla="*/ 0 h 61"/>
                  <a:gd name="T8" fmla="*/ 0 w 52"/>
                  <a:gd name="T9" fmla="*/ 2147483647 h 61"/>
                  <a:gd name="T10" fmla="*/ 0 60000 65536"/>
                  <a:gd name="T11" fmla="*/ 0 60000 65536"/>
                  <a:gd name="T12" fmla="*/ 0 60000 65536"/>
                  <a:gd name="T13" fmla="*/ 0 60000 65536"/>
                  <a:gd name="T14" fmla="*/ 0 60000 65536"/>
                  <a:gd name="T15" fmla="*/ 0 w 52"/>
                  <a:gd name="T16" fmla="*/ 0 h 61"/>
                  <a:gd name="T17" fmla="*/ 52 w 52"/>
                  <a:gd name="T18" fmla="*/ 61 h 61"/>
                </a:gdLst>
                <a:ahLst/>
                <a:cxnLst>
                  <a:cxn ang="T10">
                    <a:pos x="T0" y="T1"/>
                  </a:cxn>
                  <a:cxn ang="T11">
                    <a:pos x="T2" y="T3"/>
                  </a:cxn>
                  <a:cxn ang="T12">
                    <a:pos x="T4" y="T5"/>
                  </a:cxn>
                  <a:cxn ang="T13">
                    <a:pos x="T6" y="T7"/>
                  </a:cxn>
                  <a:cxn ang="T14">
                    <a:pos x="T8" y="T9"/>
                  </a:cxn>
                </a:cxnLst>
                <a:rect l="T15" t="T16" r="T17" b="T18"/>
                <a:pathLst>
                  <a:path w="52" h="61">
                    <a:moveTo>
                      <a:pt x="0" y="53"/>
                    </a:moveTo>
                    <a:lnTo>
                      <a:pt x="26" y="61"/>
                    </a:lnTo>
                    <a:lnTo>
                      <a:pt x="52" y="27"/>
                    </a:lnTo>
                    <a:lnTo>
                      <a:pt x="8" y="0"/>
                    </a:lnTo>
                    <a:lnTo>
                      <a:pt x="0" y="53"/>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15" name="Freeform 143">
                <a:extLst>
                  <a:ext uri="{FF2B5EF4-FFF2-40B4-BE49-F238E27FC236}">
                    <a16:creationId xmlns:a16="http://schemas.microsoft.com/office/drawing/2014/main" id="{440C7CE4-5CF1-48A4-9565-971443FECD89}"/>
                  </a:ext>
                </a:extLst>
              </p:cNvPr>
              <p:cNvSpPr>
                <a:spLocks/>
              </p:cNvSpPr>
              <p:nvPr/>
            </p:nvSpPr>
            <p:spPr bwMode="auto">
              <a:xfrm>
                <a:off x="2895601" y="3744913"/>
                <a:ext cx="82550" cy="96838"/>
              </a:xfrm>
              <a:custGeom>
                <a:avLst/>
                <a:gdLst>
                  <a:gd name="T0" fmla="*/ 0 w 52"/>
                  <a:gd name="T1" fmla="*/ 2147483647 h 61"/>
                  <a:gd name="T2" fmla="*/ 2147483647 w 52"/>
                  <a:gd name="T3" fmla="*/ 2147483647 h 61"/>
                  <a:gd name="T4" fmla="*/ 2147483647 w 52"/>
                  <a:gd name="T5" fmla="*/ 2147483647 h 61"/>
                  <a:gd name="T6" fmla="*/ 2147483647 w 52"/>
                  <a:gd name="T7" fmla="*/ 0 h 61"/>
                  <a:gd name="T8" fmla="*/ 0 w 52"/>
                  <a:gd name="T9" fmla="*/ 2147483647 h 61"/>
                  <a:gd name="T10" fmla="*/ 0 60000 65536"/>
                  <a:gd name="T11" fmla="*/ 0 60000 65536"/>
                  <a:gd name="T12" fmla="*/ 0 60000 65536"/>
                  <a:gd name="T13" fmla="*/ 0 60000 65536"/>
                  <a:gd name="T14" fmla="*/ 0 60000 65536"/>
                  <a:gd name="T15" fmla="*/ 0 w 52"/>
                  <a:gd name="T16" fmla="*/ 0 h 61"/>
                  <a:gd name="T17" fmla="*/ 52 w 52"/>
                  <a:gd name="T18" fmla="*/ 61 h 61"/>
                </a:gdLst>
                <a:ahLst/>
                <a:cxnLst>
                  <a:cxn ang="T10">
                    <a:pos x="T0" y="T1"/>
                  </a:cxn>
                  <a:cxn ang="T11">
                    <a:pos x="T2" y="T3"/>
                  </a:cxn>
                  <a:cxn ang="T12">
                    <a:pos x="T4" y="T5"/>
                  </a:cxn>
                  <a:cxn ang="T13">
                    <a:pos x="T6" y="T7"/>
                  </a:cxn>
                  <a:cxn ang="T14">
                    <a:pos x="T8" y="T9"/>
                  </a:cxn>
                </a:cxnLst>
                <a:rect l="T15" t="T16" r="T17" b="T18"/>
                <a:pathLst>
                  <a:path w="52" h="61">
                    <a:moveTo>
                      <a:pt x="0" y="53"/>
                    </a:moveTo>
                    <a:lnTo>
                      <a:pt x="26" y="61"/>
                    </a:lnTo>
                    <a:lnTo>
                      <a:pt x="52" y="27"/>
                    </a:lnTo>
                    <a:lnTo>
                      <a:pt x="8" y="0"/>
                    </a:lnTo>
                    <a:lnTo>
                      <a:pt x="0" y="53"/>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16" name="Freeform 144">
                <a:extLst>
                  <a:ext uri="{FF2B5EF4-FFF2-40B4-BE49-F238E27FC236}">
                    <a16:creationId xmlns:a16="http://schemas.microsoft.com/office/drawing/2014/main" id="{D916600B-7F95-49F0-8604-548D8829C838}"/>
                  </a:ext>
                </a:extLst>
              </p:cNvPr>
              <p:cNvSpPr>
                <a:spLocks/>
              </p:cNvSpPr>
              <p:nvPr/>
            </p:nvSpPr>
            <p:spPr bwMode="auto">
              <a:xfrm>
                <a:off x="2811464" y="3744913"/>
                <a:ext cx="96838" cy="96838"/>
              </a:xfrm>
              <a:custGeom>
                <a:avLst/>
                <a:gdLst>
                  <a:gd name="T0" fmla="*/ 2147483647 w 61"/>
                  <a:gd name="T1" fmla="*/ 0 h 61"/>
                  <a:gd name="T2" fmla="*/ 2147483647 w 61"/>
                  <a:gd name="T3" fmla="*/ 0 h 61"/>
                  <a:gd name="T4" fmla="*/ 0 w 61"/>
                  <a:gd name="T5" fmla="*/ 2147483647 h 61"/>
                  <a:gd name="T6" fmla="*/ 2147483647 w 61"/>
                  <a:gd name="T7" fmla="*/ 2147483647 h 61"/>
                  <a:gd name="T8" fmla="*/ 2147483647 w 61"/>
                  <a:gd name="T9" fmla="*/ 2147483647 h 61"/>
                  <a:gd name="T10" fmla="*/ 2147483647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61" y="0"/>
                    </a:moveTo>
                    <a:lnTo>
                      <a:pt x="9" y="0"/>
                    </a:lnTo>
                    <a:lnTo>
                      <a:pt x="0" y="27"/>
                    </a:lnTo>
                    <a:lnTo>
                      <a:pt x="26" y="61"/>
                    </a:lnTo>
                    <a:lnTo>
                      <a:pt x="53" y="53"/>
                    </a:lnTo>
                    <a:lnTo>
                      <a:pt x="61"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17" name="Freeform 145">
                <a:extLst>
                  <a:ext uri="{FF2B5EF4-FFF2-40B4-BE49-F238E27FC236}">
                    <a16:creationId xmlns:a16="http://schemas.microsoft.com/office/drawing/2014/main" id="{24916B1B-79CF-46E9-99A7-E57BA1A8529A}"/>
                  </a:ext>
                </a:extLst>
              </p:cNvPr>
              <p:cNvSpPr>
                <a:spLocks/>
              </p:cNvSpPr>
              <p:nvPr/>
            </p:nvSpPr>
            <p:spPr bwMode="auto">
              <a:xfrm>
                <a:off x="2811464" y="3744913"/>
                <a:ext cx="96838" cy="96838"/>
              </a:xfrm>
              <a:custGeom>
                <a:avLst/>
                <a:gdLst>
                  <a:gd name="T0" fmla="*/ 2147483647 w 61"/>
                  <a:gd name="T1" fmla="*/ 0 h 61"/>
                  <a:gd name="T2" fmla="*/ 2147483647 w 61"/>
                  <a:gd name="T3" fmla="*/ 0 h 61"/>
                  <a:gd name="T4" fmla="*/ 0 w 61"/>
                  <a:gd name="T5" fmla="*/ 2147483647 h 61"/>
                  <a:gd name="T6" fmla="*/ 2147483647 w 61"/>
                  <a:gd name="T7" fmla="*/ 2147483647 h 61"/>
                  <a:gd name="T8" fmla="*/ 2147483647 w 61"/>
                  <a:gd name="T9" fmla="*/ 2147483647 h 61"/>
                  <a:gd name="T10" fmla="*/ 2147483647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61" y="0"/>
                    </a:moveTo>
                    <a:lnTo>
                      <a:pt x="9" y="0"/>
                    </a:lnTo>
                    <a:lnTo>
                      <a:pt x="0" y="27"/>
                    </a:lnTo>
                    <a:lnTo>
                      <a:pt x="26" y="61"/>
                    </a:lnTo>
                    <a:lnTo>
                      <a:pt x="53" y="53"/>
                    </a:lnTo>
                    <a:lnTo>
                      <a:pt x="61"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18" name="Freeform 146">
                <a:extLst>
                  <a:ext uri="{FF2B5EF4-FFF2-40B4-BE49-F238E27FC236}">
                    <a16:creationId xmlns:a16="http://schemas.microsoft.com/office/drawing/2014/main" id="{F3B462B1-7D6B-4885-910D-40238E109C53}"/>
                  </a:ext>
                </a:extLst>
              </p:cNvPr>
              <p:cNvSpPr>
                <a:spLocks/>
              </p:cNvSpPr>
              <p:nvPr/>
            </p:nvSpPr>
            <p:spPr bwMode="auto">
              <a:xfrm>
                <a:off x="2714626" y="3676651"/>
                <a:ext cx="138113" cy="193675"/>
              </a:xfrm>
              <a:custGeom>
                <a:avLst/>
                <a:gdLst>
                  <a:gd name="T0" fmla="*/ 2147483647 w 87"/>
                  <a:gd name="T1" fmla="*/ 0 h 122"/>
                  <a:gd name="T2" fmla="*/ 2147483647 w 87"/>
                  <a:gd name="T3" fmla="*/ 2147483647 h 122"/>
                  <a:gd name="T4" fmla="*/ 0 w 87"/>
                  <a:gd name="T5" fmla="*/ 2147483647 h 122"/>
                  <a:gd name="T6" fmla="*/ 2147483647 w 87"/>
                  <a:gd name="T7" fmla="*/ 2147483647 h 122"/>
                  <a:gd name="T8" fmla="*/ 2147483647 w 87"/>
                  <a:gd name="T9" fmla="*/ 2147483647 h 122"/>
                  <a:gd name="T10" fmla="*/ 2147483647 w 87"/>
                  <a:gd name="T11" fmla="*/ 2147483647 h 122"/>
                  <a:gd name="T12" fmla="*/ 2147483647 w 87"/>
                  <a:gd name="T13" fmla="*/ 2147483647 h 122"/>
                  <a:gd name="T14" fmla="*/ 2147483647 w 87"/>
                  <a:gd name="T15" fmla="*/ 2147483647 h 122"/>
                  <a:gd name="T16" fmla="*/ 2147483647 w 87"/>
                  <a:gd name="T17" fmla="*/ 2147483647 h 122"/>
                  <a:gd name="T18" fmla="*/ 2147483647 w 87"/>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22"/>
                  <a:gd name="T32" fmla="*/ 87 w 87"/>
                  <a:gd name="T33" fmla="*/ 122 h 1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22">
                    <a:moveTo>
                      <a:pt x="18" y="0"/>
                    </a:moveTo>
                    <a:lnTo>
                      <a:pt x="18" y="26"/>
                    </a:lnTo>
                    <a:lnTo>
                      <a:pt x="0" y="35"/>
                    </a:lnTo>
                    <a:lnTo>
                      <a:pt x="26" y="78"/>
                    </a:lnTo>
                    <a:lnTo>
                      <a:pt x="18" y="96"/>
                    </a:lnTo>
                    <a:lnTo>
                      <a:pt x="44" y="122"/>
                    </a:lnTo>
                    <a:lnTo>
                      <a:pt x="87" y="104"/>
                    </a:lnTo>
                    <a:lnTo>
                      <a:pt x="61" y="70"/>
                    </a:lnTo>
                    <a:lnTo>
                      <a:pt x="70" y="43"/>
                    </a:lnTo>
                    <a:lnTo>
                      <a:pt x="18"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19" name="Freeform 147">
                <a:extLst>
                  <a:ext uri="{FF2B5EF4-FFF2-40B4-BE49-F238E27FC236}">
                    <a16:creationId xmlns:a16="http://schemas.microsoft.com/office/drawing/2014/main" id="{FA3502E1-76A6-45FE-B1C7-C2377D751A05}"/>
                  </a:ext>
                </a:extLst>
              </p:cNvPr>
              <p:cNvSpPr>
                <a:spLocks/>
              </p:cNvSpPr>
              <p:nvPr/>
            </p:nvSpPr>
            <p:spPr bwMode="auto">
              <a:xfrm>
                <a:off x="2714626" y="3676651"/>
                <a:ext cx="138113" cy="193675"/>
              </a:xfrm>
              <a:custGeom>
                <a:avLst/>
                <a:gdLst>
                  <a:gd name="T0" fmla="*/ 2147483647 w 87"/>
                  <a:gd name="T1" fmla="*/ 0 h 122"/>
                  <a:gd name="T2" fmla="*/ 2147483647 w 87"/>
                  <a:gd name="T3" fmla="*/ 2147483647 h 122"/>
                  <a:gd name="T4" fmla="*/ 0 w 87"/>
                  <a:gd name="T5" fmla="*/ 2147483647 h 122"/>
                  <a:gd name="T6" fmla="*/ 2147483647 w 87"/>
                  <a:gd name="T7" fmla="*/ 2147483647 h 122"/>
                  <a:gd name="T8" fmla="*/ 2147483647 w 87"/>
                  <a:gd name="T9" fmla="*/ 2147483647 h 122"/>
                  <a:gd name="T10" fmla="*/ 2147483647 w 87"/>
                  <a:gd name="T11" fmla="*/ 2147483647 h 122"/>
                  <a:gd name="T12" fmla="*/ 2147483647 w 87"/>
                  <a:gd name="T13" fmla="*/ 2147483647 h 122"/>
                  <a:gd name="T14" fmla="*/ 2147483647 w 87"/>
                  <a:gd name="T15" fmla="*/ 2147483647 h 122"/>
                  <a:gd name="T16" fmla="*/ 2147483647 w 87"/>
                  <a:gd name="T17" fmla="*/ 2147483647 h 122"/>
                  <a:gd name="T18" fmla="*/ 2147483647 w 87"/>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22"/>
                  <a:gd name="T32" fmla="*/ 87 w 87"/>
                  <a:gd name="T33" fmla="*/ 122 h 1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22">
                    <a:moveTo>
                      <a:pt x="18" y="0"/>
                    </a:moveTo>
                    <a:lnTo>
                      <a:pt x="18" y="26"/>
                    </a:lnTo>
                    <a:lnTo>
                      <a:pt x="0" y="35"/>
                    </a:lnTo>
                    <a:lnTo>
                      <a:pt x="26" y="78"/>
                    </a:lnTo>
                    <a:lnTo>
                      <a:pt x="18" y="96"/>
                    </a:lnTo>
                    <a:lnTo>
                      <a:pt x="44" y="122"/>
                    </a:lnTo>
                    <a:lnTo>
                      <a:pt x="87" y="104"/>
                    </a:lnTo>
                    <a:lnTo>
                      <a:pt x="61" y="70"/>
                    </a:lnTo>
                    <a:lnTo>
                      <a:pt x="70" y="43"/>
                    </a:lnTo>
                    <a:lnTo>
                      <a:pt x="1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grpSp>
        <p:grpSp>
          <p:nvGrpSpPr>
            <p:cNvPr id="6" name="Group 338">
              <a:extLst>
                <a:ext uri="{FF2B5EF4-FFF2-40B4-BE49-F238E27FC236}">
                  <a16:creationId xmlns:a16="http://schemas.microsoft.com/office/drawing/2014/main" id="{A76F8572-12CF-41D7-8A11-4D3228386282}"/>
                </a:ext>
              </a:extLst>
            </p:cNvPr>
            <p:cNvGrpSpPr>
              <a:grpSpLocks/>
            </p:cNvGrpSpPr>
            <p:nvPr/>
          </p:nvGrpSpPr>
          <p:grpSpPr bwMode="auto">
            <a:xfrm>
              <a:off x="163450" y="1158239"/>
              <a:ext cx="2381220" cy="1400025"/>
              <a:chOff x="625476" y="1643063"/>
              <a:chExt cx="3529013" cy="2074863"/>
            </a:xfrm>
          </p:grpSpPr>
          <p:sp>
            <p:nvSpPr>
              <p:cNvPr id="484" name="Freeform 18">
                <a:extLst>
                  <a:ext uri="{FF2B5EF4-FFF2-40B4-BE49-F238E27FC236}">
                    <a16:creationId xmlns:a16="http://schemas.microsoft.com/office/drawing/2014/main" id="{FB6B90B7-13C8-4F43-8B27-63C253F410C5}"/>
                  </a:ext>
                </a:extLst>
              </p:cNvPr>
              <p:cNvSpPr>
                <a:spLocks/>
              </p:cNvSpPr>
              <p:nvPr/>
            </p:nvSpPr>
            <p:spPr bwMode="auto">
              <a:xfrm>
                <a:off x="625476" y="1933576"/>
                <a:ext cx="982663" cy="428625"/>
              </a:xfrm>
              <a:custGeom>
                <a:avLst/>
                <a:gdLst>
                  <a:gd name="T0" fmla="*/ 2147483647 w 619"/>
                  <a:gd name="T1" fmla="*/ 2147483647 h 270"/>
                  <a:gd name="T2" fmla="*/ 2147483647 w 619"/>
                  <a:gd name="T3" fmla="*/ 2147483647 h 270"/>
                  <a:gd name="T4" fmla="*/ 2147483647 w 619"/>
                  <a:gd name="T5" fmla="*/ 2147483647 h 270"/>
                  <a:gd name="T6" fmla="*/ 2147483647 w 619"/>
                  <a:gd name="T7" fmla="*/ 2147483647 h 270"/>
                  <a:gd name="T8" fmla="*/ 2147483647 w 619"/>
                  <a:gd name="T9" fmla="*/ 2147483647 h 270"/>
                  <a:gd name="T10" fmla="*/ 2147483647 w 619"/>
                  <a:gd name="T11" fmla="*/ 2147483647 h 270"/>
                  <a:gd name="T12" fmla="*/ 2147483647 w 619"/>
                  <a:gd name="T13" fmla="*/ 2147483647 h 270"/>
                  <a:gd name="T14" fmla="*/ 2147483647 w 619"/>
                  <a:gd name="T15" fmla="*/ 2147483647 h 270"/>
                  <a:gd name="T16" fmla="*/ 2147483647 w 619"/>
                  <a:gd name="T17" fmla="*/ 2147483647 h 270"/>
                  <a:gd name="T18" fmla="*/ 2147483647 w 619"/>
                  <a:gd name="T19" fmla="*/ 2147483647 h 270"/>
                  <a:gd name="T20" fmla="*/ 2147483647 w 619"/>
                  <a:gd name="T21" fmla="*/ 2147483647 h 270"/>
                  <a:gd name="T22" fmla="*/ 2147483647 w 619"/>
                  <a:gd name="T23" fmla="*/ 2147483647 h 270"/>
                  <a:gd name="T24" fmla="*/ 2147483647 w 619"/>
                  <a:gd name="T25" fmla="*/ 2147483647 h 270"/>
                  <a:gd name="T26" fmla="*/ 2147483647 w 619"/>
                  <a:gd name="T27" fmla="*/ 2147483647 h 270"/>
                  <a:gd name="T28" fmla="*/ 2147483647 w 619"/>
                  <a:gd name="T29" fmla="*/ 2147483647 h 270"/>
                  <a:gd name="T30" fmla="*/ 2147483647 w 619"/>
                  <a:gd name="T31" fmla="*/ 2147483647 h 270"/>
                  <a:gd name="T32" fmla="*/ 2147483647 w 619"/>
                  <a:gd name="T33" fmla="*/ 2147483647 h 270"/>
                  <a:gd name="T34" fmla="*/ 2147483647 w 619"/>
                  <a:gd name="T35" fmla="*/ 2147483647 h 270"/>
                  <a:gd name="T36" fmla="*/ 2147483647 w 619"/>
                  <a:gd name="T37" fmla="*/ 2147483647 h 270"/>
                  <a:gd name="T38" fmla="*/ 2147483647 w 619"/>
                  <a:gd name="T39" fmla="*/ 2147483647 h 270"/>
                  <a:gd name="T40" fmla="*/ 2147483647 w 619"/>
                  <a:gd name="T41" fmla="*/ 2147483647 h 270"/>
                  <a:gd name="T42" fmla="*/ 2147483647 w 619"/>
                  <a:gd name="T43" fmla="*/ 2147483647 h 270"/>
                  <a:gd name="T44" fmla="*/ 2147483647 w 619"/>
                  <a:gd name="T45" fmla="*/ 2147483647 h 270"/>
                  <a:gd name="T46" fmla="*/ 2147483647 w 619"/>
                  <a:gd name="T47" fmla="*/ 2147483647 h 270"/>
                  <a:gd name="T48" fmla="*/ 0 w 619"/>
                  <a:gd name="T49" fmla="*/ 2147483647 h 270"/>
                  <a:gd name="T50" fmla="*/ 2147483647 w 619"/>
                  <a:gd name="T51" fmla="*/ 2147483647 h 270"/>
                  <a:gd name="T52" fmla="*/ 2147483647 w 619"/>
                  <a:gd name="T53" fmla="*/ 2147483647 h 270"/>
                  <a:gd name="T54" fmla="*/ 2147483647 w 619"/>
                  <a:gd name="T55" fmla="*/ 2147483647 h 270"/>
                  <a:gd name="T56" fmla="*/ 2147483647 w 619"/>
                  <a:gd name="T57" fmla="*/ 2147483647 h 270"/>
                  <a:gd name="T58" fmla="*/ 2147483647 w 619"/>
                  <a:gd name="T59" fmla="*/ 2147483647 h 270"/>
                  <a:gd name="T60" fmla="*/ 2147483647 w 619"/>
                  <a:gd name="T61" fmla="*/ 2147483647 h 270"/>
                  <a:gd name="T62" fmla="*/ 2147483647 w 619"/>
                  <a:gd name="T63" fmla="*/ 2147483647 h 270"/>
                  <a:gd name="T64" fmla="*/ 2147483647 w 619"/>
                  <a:gd name="T65" fmla="*/ 2147483647 h 270"/>
                  <a:gd name="T66" fmla="*/ 2147483647 w 619"/>
                  <a:gd name="T67" fmla="*/ 2147483647 h 270"/>
                  <a:gd name="T68" fmla="*/ 2147483647 w 619"/>
                  <a:gd name="T69" fmla="*/ 2147483647 h 270"/>
                  <a:gd name="T70" fmla="*/ 2147483647 w 619"/>
                  <a:gd name="T71" fmla="*/ 2147483647 h 270"/>
                  <a:gd name="T72" fmla="*/ 2147483647 w 619"/>
                  <a:gd name="T73" fmla="*/ 2147483647 h 270"/>
                  <a:gd name="T74" fmla="*/ 2147483647 w 619"/>
                  <a:gd name="T75" fmla="*/ 2147483647 h 270"/>
                  <a:gd name="T76" fmla="*/ 2147483647 w 619"/>
                  <a:gd name="T77" fmla="*/ 2147483647 h 270"/>
                  <a:gd name="T78" fmla="*/ 2147483647 w 619"/>
                  <a:gd name="T79" fmla="*/ 2147483647 h 270"/>
                  <a:gd name="T80" fmla="*/ 2147483647 w 619"/>
                  <a:gd name="T81" fmla="*/ 2147483647 h 270"/>
                  <a:gd name="T82" fmla="*/ 2147483647 w 619"/>
                  <a:gd name="T83" fmla="*/ 2147483647 h 270"/>
                  <a:gd name="T84" fmla="*/ 2147483647 w 619"/>
                  <a:gd name="T85" fmla="*/ 2147483647 h 270"/>
                  <a:gd name="T86" fmla="*/ 2147483647 w 619"/>
                  <a:gd name="T87" fmla="*/ 2147483647 h 270"/>
                  <a:gd name="T88" fmla="*/ 2147483647 w 619"/>
                  <a:gd name="T89" fmla="*/ 2147483647 h 270"/>
                  <a:gd name="T90" fmla="*/ 2147483647 w 619"/>
                  <a:gd name="T91" fmla="*/ 2147483647 h 270"/>
                  <a:gd name="T92" fmla="*/ 2147483647 w 619"/>
                  <a:gd name="T93" fmla="*/ 2147483647 h 270"/>
                  <a:gd name="T94" fmla="*/ 2147483647 w 619"/>
                  <a:gd name="T95" fmla="*/ 2147483647 h 270"/>
                  <a:gd name="T96" fmla="*/ 2147483647 w 619"/>
                  <a:gd name="T97" fmla="*/ 2147483647 h 270"/>
                  <a:gd name="T98" fmla="*/ 2147483647 w 619"/>
                  <a:gd name="T99" fmla="*/ 2147483647 h 270"/>
                  <a:gd name="T100" fmla="*/ 2147483647 w 619"/>
                  <a:gd name="T101" fmla="*/ 2147483647 h 270"/>
                  <a:gd name="T102" fmla="*/ 2147483647 w 619"/>
                  <a:gd name="T103" fmla="*/ 2147483647 h 270"/>
                  <a:gd name="T104" fmla="*/ 2147483647 w 619"/>
                  <a:gd name="T105" fmla="*/ 2147483647 h 270"/>
                  <a:gd name="T106" fmla="*/ 2147483647 w 619"/>
                  <a:gd name="T107" fmla="*/ 2147483647 h 270"/>
                  <a:gd name="T108" fmla="*/ 2147483647 w 619"/>
                  <a:gd name="T109" fmla="*/ 2147483647 h 270"/>
                  <a:gd name="T110" fmla="*/ 2147483647 w 619"/>
                  <a:gd name="T111" fmla="*/ 2147483647 h 270"/>
                  <a:gd name="T112" fmla="*/ 2147483647 w 619"/>
                  <a:gd name="T113" fmla="*/ 2147483647 h 270"/>
                  <a:gd name="T114" fmla="*/ 2147483647 w 619"/>
                  <a:gd name="T115" fmla="*/ 2147483647 h 270"/>
                  <a:gd name="T116" fmla="*/ 2147483647 w 619"/>
                  <a:gd name="T117" fmla="*/ 2147483647 h 270"/>
                  <a:gd name="T118" fmla="*/ 2147483647 w 619"/>
                  <a:gd name="T119" fmla="*/ 2147483647 h 270"/>
                  <a:gd name="T120" fmla="*/ 2147483647 w 619"/>
                  <a:gd name="T121" fmla="*/ 0 h 270"/>
                  <a:gd name="T122" fmla="*/ 2147483647 w 619"/>
                  <a:gd name="T123" fmla="*/ 0 h 270"/>
                  <a:gd name="T124" fmla="*/ 2147483647 w 619"/>
                  <a:gd name="T125" fmla="*/ 2147483647 h 27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19"/>
                  <a:gd name="T190" fmla="*/ 0 h 270"/>
                  <a:gd name="T191" fmla="*/ 619 w 619"/>
                  <a:gd name="T192" fmla="*/ 270 h 27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19" h="270">
                    <a:moveTo>
                      <a:pt x="314" y="26"/>
                    </a:moveTo>
                    <a:lnTo>
                      <a:pt x="296" y="43"/>
                    </a:lnTo>
                    <a:lnTo>
                      <a:pt x="314" y="69"/>
                    </a:lnTo>
                    <a:lnTo>
                      <a:pt x="296" y="69"/>
                    </a:lnTo>
                    <a:lnTo>
                      <a:pt x="244" y="78"/>
                    </a:lnTo>
                    <a:lnTo>
                      <a:pt x="218" y="96"/>
                    </a:lnTo>
                    <a:lnTo>
                      <a:pt x="244" y="96"/>
                    </a:lnTo>
                    <a:lnTo>
                      <a:pt x="270" y="87"/>
                    </a:lnTo>
                    <a:lnTo>
                      <a:pt x="252" y="113"/>
                    </a:lnTo>
                    <a:lnTo>
                      <a:pt x="209" y="122"/>
                    </a:lnTo>
                    <a:lnTo>
                      <a:pt x="191" y="113"/>
                    </a:lnTo>
                    <a:lnTo>
                      <a:pt x="122" y="165"/>
                    </a:lnTo>
                    <a:lnTo>
                      <a:pt x="130" y="165"/>
                    </a:lnTo>
                    <a:lnTo>
                      <a:pt x="165" y="165"/>
                    </a:lnTo>
                    <a:lnTo>
                      <a:pt x="130" y="191"/>
                    </a:lnTo>
                    <a:lnTo>
                      <a:pt x="165" y="191"/>
                    </a:lnTo>
                    <a:lnTo>
                      <a:pt x="183" y="183"/>
                    </a:lnTo>
                    <a:lnTo>
                      <a:pt x="191" y="191"/>
                    </a:lnTo>
                    <a:lnTo>
                      <a:pt x="130" y="226"/>
                    </a:lnTo>
                    <a:lnTo>
                      <a:pt x="96" y="235"/>
                    </a:lnTo>
                    <a:lnTo>
                      <a:pt x="87" y="244"/>
                    </a:lnTo>
                    <a:lnTo>
                      <a:pt x="52" y="244"/>
                    </a:lnTo>
                    <a:lnTo>
                      <a:pt x="43" y="252"/>
                    </a:lnTo>
                    <a:lnTo>
                      <a:pt x="17" y="252"/>
                    </a:lnTo>
                    <a:lnTo>
                      <a:pt x="0" y="270"/>
                    </a:lnTo>
                    <a:lnTo>
                      <a:pt x="26" y="270"/>
                    </a:lnTo>
                    <a:lnTo>
                      <a:pt x="35" y="261"/>
                    </a:lnTo>
                    <a:lnTo>
                      <a:pt x="43" y="261"/>
                    </a:lnTo>
                    <a:lnTo>
                      <a:pt x="78" y="252"/>
                    </a:lnTo>
                    <a:lnTo>
                      <a:pt x="78" y="261"/>
                    </a:lnTo>
                    <a:lnTo>
                      <a:pt x="96" y="252"/>
                    </a:lnTo>
                    <a:lnTo>
                      <a:pt x="200" y="209"/>
                    </a:lnTo>
                    <a:lnTo>
                      <a:pt x="226" y="191"/>
                    </a:lnTo>
                    <a:lnTo>
                      <a:pt x="252" y="191"/>
                    </a:lnTo>
                    <a:lnTo>
                      <a:pt x="279" y="165"/>
                    </a:lnTo>
                    <a:lnTo>
                      <a:pt x="331" y="139"/>
                    </a:lnTo>
                    <a:lnTo>
                      <a:pt x="322" y="148"/>
                    </a:lnTo>
                    <a:lnTo>
                      <a:pt x="296" y="165"/>
                    </a:lnTo>
                    <a:lnTo>
                      <a:pt x="287" y="183"/>
                    </a:lnTo>
                    <a:lnTo>
                      <a:pt x="357" y="165"/>
                    </a:lnTo>
                    <a:lnTo>
                      <a:pt x="357" y="148"/>
                    </a:lnTo>
                    <a:lnTo>
                      <a:pt x="375" y="148"/>
                    </a:lnTo>
                    <a:lnTo>
                      <a:pt x="375" y="165"/>
                    </a:lnTo>
                    <a:lnTo>
                      <a:pt x="462" y="183"/>
                    </a:lnTo>
                    <a:lnTo>
                      <a:pt x="470" y="209"/>
                    </a:lnTo>
                    <a:lnTo>
                      <a:pt x="488" y="191"/>
                    </a:lnTo>
                    <a:lnTo>
                      <a:pt x="497" y="191"/>
                    </a:lnTo>
                    <a:lnTo>
                      <a:pt x="497" y="235"/>
                    </a:lnTo>
                    <a:lnTo>
                      <a:pt x="505" y="252"/>
                    </a:lnTo>
                    <a:lnTo>
                      <a:pt x="523" y="244"/>
                    </a:lnTo>
                    <a:lnTo>
                      <a:pt x="523" y="226"/>
                    </a:lnTo>
                    <a:lnTo>
                      <a:pt x="523" y="191"/>
                    </a:lnTo>
                    <a:lnTo>
                      <a:pt x="514" y="165"/>
                    </a:lnTo>
                    <a:lnTo>
                      <a:pt x="479" y="183"/>
                    </a:lnTo>
                    <a:lnTo>
                      <a:pt x="488" y="165"/>
                    </a:lnTo>
                    <a:lnTo>
                      <a:pt x="453" y="157"/>
                    </a:lnTo>
                    <a:lnTo>
                      <a:pt x="619" y="17"/>
                    </a:lnTo>
                    <a:lnTo>
                      <a:pt x="610" y="8"/>
                    </a:lnTo>
                    <a:lnTo>
                      <a:pt x="593" y="17"/>
                    </a:lnTo>
                    <a:lnTo>
                      <a:pt x="558" y="8"/>
                    </a:lnTo>
                    <a:lnTo>
                      <a:pt x="462" y="0"/>
                    </a:lnTo>
                    <a:lnTo>
                      <a:pt x="375" y="0"/>
                    </a:lnTo>
                    <a:lnTo>
                      <a:pt x="314"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85" name="Freeform 19">
                <a:extLst>
                  <a:ext uri="{FF2B5EF4-FFF2-40B4-BE49-F238E27FC236}">
                    <a16:creationId xmlns:a16="http://schemas.microsoft.com/office/drawing/2014/main" id="{DA819F6C-AAC6-44D4-BD49-B651D5231BE2}"/>
                  </a:ext>
                </a:extLst>
              </p:cNvPr>
              <p:cNvSpPr>
                <a:spLocks/>
              </p:cNvSpPr>
              <p:nvPr/>
            </p:nvSpPr>
            <p:spPr bwMode="auto">
              <a:xfrm>
                <a:off x="625476" y="1933576"/>
                <a:ext cx="982663" cy="428625"/>
              </a:xfrm>
              <a:custGeom>
                <a:avLst/>
                <a:gdLst>
                  <a:gd name="T0" fmla="*/ 2147483647 w 619"/>
                  <a:gd name="T1" fmla="*/ 2147483647 h 270"/>
                  <a:gd name="T2" fmla="*/ 2147483647 w 619"/>
                  <a:gd name="T3" fmla="*/ 2147483647 h 270"/>
                  <a:gd name="T4" fmla="*/ 2147483647 w 619"/>
                  <a:gd name="T5" fmla="*/ 2147483647 h 270"/>
                  <a:gd name="T6" fmla="*/ 2147483647 w 619"/>
                  <a:gd name="T7" fmla="*/ 2147483647 h 270"/>
                  <a:gd name="T8" fmla="*/ 2147483647 w 619"/>
                  <a:gd name="T9" fmla="*/ 2147483647 h 270"/>
                  <a:gd name="T10" fmla="*/ 2147483647 w 619"/>
                  <a:gd name="T11" fmla="*/ 2147483647 h 270"/>
                  <a:gd name="T12" fmla="*/ 2147483647 w 619"/>
                  <a:gd name="T13" fmla="*/ 2147483647 h 270"/>
                  <a:gd name="T14" fmla="*/ 2147483647 w 619"/>
                  <a:gd name="T15" fmla="*/ 2147483647 h 270"/>
                  <a:gd name="T16" fmla="*/ 2147483647 w 619"/>
                  <a:gd name="T17" fmla="*/ 2147483647 h 270"/>
                  <a:gd name="T18" fmla="*/ 2147483647 w 619"/>
                  <a:gd name="T19" fmla="*/ 2147483647 h 270"/>
                  <a:gd name="T20" fmla="*/ 2147483647 w 619"/>
                  <a:gd name="T21" fmla="*/ 2147483647 h 270"/>
                  <a:gd name="T22" fmla="*/ 2147483647 w 619"/>
                  <a:gd name="T23" fmla="*/ 2147483647 h 270"/>
                  <a:gd name="T24" fmla="*/ 2147483647 w 619"/>
                  <a:gd name="T25" fmla="*/ 2147483647 h 270"/>
                  <a:gd name="T26" fmla="*/ 2147483647 w 619"/>
                  <a:gd name="T27" fmla="*/ 2147483647 h 270"/>
                  <a:gd name="T28" fmla="*/ 2147483647 w 619"/>
                  <a:gd name="T29" fmla="*/ 2147483647 h 270"/>
                  <a:gd name="T30" fmla="*/ 2147483647 w 619"/>
                  <a:gd name="T31" fmla="*/ 2147483647 h 270"/>
                  <a:gd name="T32" fmla="*/ 2147483647 w 619"/>
                  <a:gd name="T33" fmla="*/ 2147483647 h 270"/>
                  <a:gd name="T34" fmla="*/ 2147483647 w 619"/>
                  <a:gd name="T35" fmla="*/ 2147483647 h 270"/>
                  <a:gd name="T36" fmla="*/ 2147483647 w 619"/>
                  <a:gd name="T37" fmla="*/ 2147483647 h 270"/>
                  <a:gd name="T38" fmla="*/ 2147483647 w 619"/>
                  <a:gd name="T39" fmla="*/ 2147483647 h 270"/>
                  <a:gd name="T40" fmla="*/ 2147483647 w 619"/>
                  <a:gd name="T41" fmla="*/ 2147483647 h 270"/>
                  <a:gd name="T42" fmla="*/ 2147483647 w 619"/>
                  <a:gd name="T43" fmla="*/ 2147483647 h 270"/>
                  <a:gd name="T44" fmla="*/ 2147483647 w 619"/>
                  <a:gd name="T45" fmla="*/ 2147483647 h 270"/>
                  <a:gd name="T46" fmla="*/ 2147483647 w 619"/>
                  <a:gd name="T47" fmla="*/ 2147483647 h 270"/>
                  <a:gd name="T48" fmla="*/ 0 w 619"/>
                  <a:gd name="T49" fmla="*/ 2147483647 h 270"/>
                  <a:gd name="T50" fmla="*/ 2147483647 w 619"/>
                  <a:gd name="T51" fmla="*/ 2147483647 h 270"/>
                  <a:gd name="T52" fmla="*/ 2147483647 w 619"/>
                  <a:gd name="T53" fmla="*/ 2147483647 h 270"/>
                  <a:gd name="T54" fmla="*/ 2147483647 w 619"/>
                  <a:gd name="T55" fmla="*/ 2147483647 h 270"/>
                  <a:gd name="T56" fmla="*/ 2147483647 w 619"/>
                  <a:gd name="T57" fmla="*/ 2147483647 h 270"/>
                  <a:gd name="T58" fmla="*/ 2147483647 w 619"/>
                  <a:gd name="T59" fmla="*/ 2147483647 h 270"/>
                  <a:gd name="T60" fmla="*/ 2147483647 w 619"/>
                  <a:gd name="T61" fmla="*/ 2147483647 h 270"/>
                  <a:gd name="T62" fmla="*/ 2147483647 w 619"/>
                  <a:gd name="T63" fmla="*/ 2147483647 h 270"/>
                  <a:gd name="T64" fmla="*/ 2147483647 w 619"/>
                  <a:gd name="T65" fmla="*/ 2147483647 h 270"/>
                  <a:gd name="T66" fmla="*/ 2147483647 w 619"/>
                  <a:gd name="T67" fmla="*/ 2147483647 h 270"/>
                  <a:gd name="T68" fmla="*/ 2147483647 w 619"/>
                  <a:gd name="T69" fmla="*/ 2147483647 h 270"/>
                  <a:gd name="T70" fmla="*/ 2147483647 w 619"/>
                  <a:gd name="T71" fmla="*/ 2147483647 h 270"/>
                  <a:gd name="T72" fmla="*/ 2147483647 w 619"/>
                  <a:gd name="T73" fmla="*/ 2147483647 h 270"/>
                  <a:gd name="T74" fmla="*/ 2147483647 w 619"/>
                  <a:gd name="T75" fmla="*/ 2147483647 h 270"/>
                  <a:gd name="T76" fmla="*/ 2147483647 w 619"/>
                  <a:gd name="T77" fmla="*/ 2147483647 h 270"/>
                  <a:gd name="T78" fmla="*/ 2147483647 w 619"/>
                  <a:gd name="T79" fmla="*/ 2147483647 h 270"/>
                  <a:gd name="T80" fmla="*/ 2147483647 w 619"/>
                  <a:gd name="T81" fmla="*/ 2147483647 h 270"/>
                  <a:gd name="T82" fmla="*/ 2147483647 w 619"/>
                  <a:gd name="T83" fmla="*/ 2147483647 h 270"/>
                  <a:gd name="T84" fmla="*/ 2147483647 w 619"/>
                  <a:gd name="T85" fmla="*/ 2147483647 h 270"/>
                  <a:gd name="T86" fmla="*/ 2147483647 w 619"/>
                  <a:gd name="T87" fmla="*/ 2147483647 h 270"/>
                  <a:gd name="T88" fmla="*/ 2147483647 w 619"/>
                  <a:gd name="T89" fmla="*/ 2147483647 h 270"/>
                  <a:gd name="T90" fmla="*/ 2147483647 w 619"/>
                  <a:gd name="T91" fmla="*/ 2147483647 h 270"/>
                  <a:gd name="T92" fmla="*/ 2147483647 w 619"/>
                  <a:gd name="T93" fmla="*/ 2147483647 h 270"/>
                  <a:gd name="T94" fmla="*/ 2147483647 w 619"/>
                  <a:gd name="T95" fmla="*/ 2147483647 h 270"/>
                  <a:gd name="T96" fmla="*/ 2147483647 w 619"/>
                  <a:gd name="T97" fmla="*/ 2147483647 h 270"/>
                  <a:gd name="T98" fmla="*/ 2147483647 w 619"/>
                  <a:gd name="T99" fmla="*/ 2147483647 h 270"/>
                  <a:gd name="T100" fmla="*/ 2147483647 w 619"/>
                  <a:gd name="T101" fmla="*/ 2147483647 h 270"/>
                  <a:gd name="T102" fmla="*/ 2147483647 w 619"/>
                  <a:gd name="T103" fmla="*/ 2147483647 h 270"/>
                  <a:gd name="T104" fmla="*/ 2147483647 w 619"/>
                  <a:gd name="T105" fmla="*/ 2147483647 h 270"/>
                  <a:gd name="T106" fmla="*/ 2147483647 w 619"/>
                  <a:gd name="T107" fmla="*/ 2147483647 h 270"/>
                  <a:gd name="T108" fmla="*/ 2147483647 w 619"/>
                  <a:gd name="T109" fmla="*/ 2147483647 h 270"/>
                  <a:gd name="T110" fmla="*/ 2147483647 w 619"/>
                  <a:gd name="T111" fmla="*/ 2147483647 h 270"/>
                  <a:gd name="T112" fmla="*/ 2147483647 w 619"/>
                  <a:gd name="T113" fmla="*/ 2147483647 h 270"/>
                  <a:gd name="T114" fmla="*/ 2147483647 w 619"/>
                  <a:gd name="T115" fmla="*/ 2147483647 h 270"/>
                  <a:gd name="T116" fmla="*/ 2147483647 w 619"/>
                  <a:gd name="T117" fmla="*/ 2147483647 h 270"/>
                  <a:gd name="T118" fmla="*/ 2147483647 w 619"/>
                  <a:gd name="T119" fmla="*/ 2147483647 h 270"/>
                  <a:gd name="T120" fmla="*/ 2147483647 w 619"/>
                  <a:gd name="T121" fmla="*/ 0 h 270"/>
                  <a:gd name="T122" fmla="*/ 2147483647 w 619"/>
                  <a:gd name="T123" fmla="*/ 0 h 270"/>
                  <a:gd name="T124" fmla="*/ 2147483647 w 619"/>
                  <a:gd name="T125" fmla="*/ 2147483647 h 27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19"/>
                  <a:gd name="T190" fmla="*/ 0 h 270"/>
                  <a:gd name="T191" fmla="*/ 619 w 619"/>
                  <a:gd name="T192" fmla="*/ 270 h 27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19" h="270">
                    <a:moveTo>
                      <a:pt x="314" y="26"/>
                    </a:moveTo>
                    <a:lnTo>
                      <a:pt x="296" y="43"/>
                    </a:lnTo>
                    <a:lnTo>
                      <a:pt x="314" y="69"/>
                    </a:lnTo>
                    <a:lnTo>
                      <a:pt x="296" y="69"/>
                    </a:lnTo>
                    <a:lnTo>
                      <a:pt x="244" y="78"/>
                    </a:lnTo>
                    <a:lnTo>
                      <a:pt x="218" y="96"/>
                    </a:lnTo>
                    <a:lnTo>
                      <a:pt x="244" y="96"/>
                    </a:lnTo>
                    <a:lnTo>
                      <a:pt x="270" y="87"/>
                    </a:lnTo>
                    <a:lnTo>
                      <a:pt x="252" y="113"/>
                    </a:lnTo>
                    <a:lnTo>
                      <a:pt x="209" y="122"/>
                    </a:lnTo>
                    <a:lnTo>
                      <a:pt x="191" y="113"/>
                    </a:lnTo>
                    <a:lnTo>
                      <a:pt x="122" y="165"/>
                    </a:lnTo>
                    <a:lnTo>
                      <a:pt x="130" y="165"/>
                    </a:lnTo>
                    <a:lnTo>
                      <a:pt x="165" y="165"/>
                    </a:lnTo>
                    <a:lnTo>
                      <a:pt x="130" y="191"/>
                    </a:lnTo>
                    <a:lnTo>
                      <a:pt x="165" y="191"/>
                    </a:lnTo>
                    <a:lnTo>
                      <a:pt x="183" y="183"/>
                    </a:lnTo>
                    <a:lnTo>
                      <a:pt x="191" y="191"/>
                    </a:lnTo>
                    <a:lnTo>
                      <a:pt x="130" y="226"/>
                    </a:lnTo>
                    <a:lnTo>
                      <a:pt x="96" y="235"/>
                    </a:lnTo>
                    <a:lnTo>
                      <a:pt x="87" y="244"/>
                    </a:lnTo>
                    <a:lnTo>
                      <a:pt x="52" y="244"/>
                    </a:lnTo>
                    <a:lnTo>
                      <a:pt x="43" y="252"/>
                    </a:lnTo>
                    <a:lnTo>
                      <a:pt x="17" y="252"/>
                    </a:lnTo>
                    <a:lnTo>
                      <a:pt x="0" y="270"/>
                    </a:lnTo>
                    <a:lnTo>
                      <a:pt x="26" y="270"/>
                    </a:lnTo>
                    <a:lnTo>
                      <a:pt x="35" y="261"/>
                    </a:lnTo>
                    <a:lnTo>
                      <a:pt x="43" y="261"/>
                    </a:lnTo>
                    <a:lnTo>
                      <a:pt x="78" y="252"/>
                    </a:lnTo>
                    <a:lnTo>
                      <a:pt x="78" y="261"/>
                    </a:lnTo>
                    <a:lnTo>
                      <a:pt x="96" y="252"/>
                    </a:lnTo>
                    <a:lnTo>
                      <a:pt x="200" y="209"/>
                    </a:lnTo>
                    <a:lnTo>
                      <a:pt x="226" y="191"/>
                    </a:lnTo>
                    <a:lnTo>
                      <a:pt x="252" y="191"/>
                    </a:lnTo>
                    <a:lnTo>
                      <a:pt x="279" y="165"/>
                    </a:lnTo>
                    <a:lnTo>
                      <a:pt x="331" y="139"/>
                    </a:lnTo>
                    <a:lnTo>
                      <a:pt x="322" y="148"/>
                    </a:lnTo>
                    <a:lnTo>
                      <a:pt x="296" y="165"/>
                    </a:lnTo>
                    <a:lnTo>
                      <a:pt x="287" y="183"/>
                    </a:lnTo>
                    <a:lnTo>
                      <a:pt x="357" y="165"/>
                    </a:lnTo>
                    <a:lnTo>
                      <a:pt x="357" y="148"/>
                    </a:lnTo>
                    <a:lnTo>
                      <a:pt x="375" y="148"/>
                    </a:lnTo>
                    <a:lnTo>
                      <a:pt x="375" y="165"/>
                    </a:lnTo>
                    <a:lnTo>
                      <a:pt x="462" y="183"/>
                    </a:lnTo>
                    <a:lnTo>
                      <a:pt x="470" y="209"/>
                    </a:lnTo>
                    <a:lnTo>
                      <a:pt x="488" y="191"/>
                    </a:lnTo>
                    <a:lnTo>
                      <a:pt x="497" y="191"/>
                    </a:lnTo>
                    <a:lnTo>
                      <a:pt x="497" y="235"/>
                    </a:lnTo>
                    <a:lnTo>
                      <a:pt x="505" y="252"/>
                    </a:lnTo>
                    <a:lnTo>
                      <a:pt x="523" y="244"/>
                    </a:lnTo>
                    <a:lnTo>
                      <a:pt x="523" y="226"/>
                    </a:lnTo>
                    <a:lnTo>
                      <a:pt x="523" y="191"/>
                    </a:lnTo>
                    <a:lnTo>
                      <a:pt x="514" y="165"/>
                    </a:lnTo>
                    <a:lnTo>
                      <a:pt x="479" y="183"/>
                    </a:lnTo>
                    <a:lnTo>
                      <a:pt x="488" y="165"/>
                    </a:lnTo>
                    <a:lnTo>
                      <a:pt x="453" y="157"/>
                    </a:lnTo>
                    <a:lnTo>
                      <a:pt x="619" y="17"/>
                    </a:lnTo>
                    <a:lnTo>
                      <a:pt x="610" y="8"/>
                    </a:lnTo>
                    <a:lnTo>
                      <a:pt x="593" y="17"/>
                    </a:lnTo>
                    <a:lnTo>
                      <a:pt x="558" y="8"/>
                    </a:lnTo>
                    <a:lnTo>
                      <a:pt x="462" y="0"/>
                    </a:lnTo>
                    <a:lnTo>
                      <a:pt x="375" y="0"/>
                    </a:lnTo>
                    <a:lnTo>
                      <a:pt x="314"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86" name="Freeform 20">
                <a:extLst>
                  <a:ext uri="{FF2B5EF4-FFF2-40B4-BE49-F238E27FC236}">
                    <a16:creationId xmlns:a16="http://schemas.microsoft.com/office/drawing/2014/main" id="{3A56D515-E1CE-4424-B854-7C9155F8E309}"/>
                  </a:ext>
                </a:extLst>
              </p:cNvPr>
              <p:cNvSpPr>
                <a:spLocks/>
              </p:cNvSpPr>
              <p:nvPr/>
            </p:nvSpPr>
            <p:spPr bwMode="auto">
              <a:xfrm>
                <a:off x="1274764" y="2486026"/>
                <a:ext cx="1481138" cy="706438"/>
              </a:xfrm>
              <a:custGeom>
                <a:avLst/>
                <a:gdLst>
                  <a:gd name="T0" fmla="*/ 2147483647 w 933"/>
                  <a:gd name="T1" fmla="*/ 2147483647 h 445"/>
                  <a:gd name="T2" fmla="*/ 2147483647 w 933"/>
                  <a:gd name="T3" fmla="*/ 2147483647 h 445"/>
                  <a:gd name="T4" fmla="*/ 2147483647 w 933"/>
                  <a:gd name="T5" fmla="*/ 2147483647 h 445"/>
                  <a:gd name="T6" fmla="*/ 2147483647 w 933"/>
                  <a:gd name="T7" fmla="*/ 2147483647 h 445"/>
                  <a:gd name="T8" fmla="*/ 2147483647 w 933"/>
                  <a:gd name="T9" fmla="*/ 2147483647 h 445"/>
                  <a:gd name="T10" fmla="*/ 2147483647 w 933"/>
                  <a:gd name="T11" fmla="*/ 2147483647 h 445"/>
                  <a:gd name="T12" fmla="*/ 2147483647 w 933"/>
                  <a:gd name="T13" fmla="*/ 2147483647 h 445"/>
                  <a:gd name="T14" fmla="*/ 2147483647 w 933"/>
                  <a:gd name="T15" fmla="*/ 2147483647 h 445"/>
                  <a:gd name="T16" fmla="*/ 2147483647 w 933"/>
                  <a:gd name="T17" fmla="*/ 2147483647 h 445"/>
                  <a:gd name="T18" fmla="*/ 2147483647 w 933"/>
                  <a:gd name="T19" fmla="*/ 2147483647 h 445"/>
                  <a:gd name="T20" fmla="*/ 2147483647 w 933"/>
                  <a:gd name="T21" fmla="*/ 2147483647 h 445"/>
                  <a:gd name="T22" fmla="*/ 2147483647 w 933"/>
                  <a:gd name="T23" fmla="*/ 2147483647 h 445"/>
                  <a:gd name="T24" fmla="*/ 2147483647 w 933"/>
                  <a:gd name="T25" fmla="*/ 2147483647 h 445"/>
                  <a:gd name="T26" fmla="*/ 2147483647 w 933"/>
                  <a:gd name="T27" fmla="*/ 2147483647 h 445"/>
                  <a:gd name="T28" fmla="*/ 2147483647 w 933"/>
                  <a:gd name="T29" fmla="*/ 2147483647 h 445"/>
                  <a:gd name="T30" fmla="*/ 2147483647 w 933"/>
                  <a:gd name="T31" fmla="*/ 2147483647 h 445"/>
                  <a:gd name="T32" fmla="*/ 2147483647 w 933"/>
                  <a:gd name="T33" fmla="*/ 2147483647 h 445"/>
                  <a:gd name="T34" fmla="*/ 2147483647 w 933"/>
                  <a:gd name="T35" fmla="*/ 2147483647 h 445"/>
                  <a:gd name="T36" fmla="*/ 2147483647 w 933"/>
                  <a:gd name="T37" fmla="*/ 2147483647 h 445"/>
                  <a:gd name="T38" fmla="*/ 2147483647 w 933"/>
                  <a:gd name="T39" fmla="*/ 0 h 445"/>
                  <a:gd name="T40" fmla="*/ 2147483647 w 933"/>
                  <a:gd name="T41" fmla="*/ 2147483647 h 445"/>
                  <a:gd name="T42" fmla="*/ 2147483647 w 933"/>
                  <a:gd name="T43" fmla="*/ 2147483647 h 445"/>
                  <a:gd name="T44" fmla="*/ 2147483647 w 933"/>
                  <a:gd name="T45" fmla="*/ 2147483647 h 445"/>
                  <a:gd name="T46" fmla="*/ 2147483647 w 933"/>
                  <a:gd name="T47" fmla="*/ 2147483647 h 445"/>
                  <a:gd name="T48" fmla="*/ 0 w 933"/>
                  <a:gd name="T49" fmla="*/ 2147483647 h 445"/>
                  <a:gd name="T50" fmla="*/ 2147483647 w 933"/>
                  <a:gd name="T51" fmla="*/ 2147483647 h 445"/>
                  <a:gd name="T52" fmla="*/ 2147483647 w 933"/>
                  <a:gd name="T53" fmla="*/ 2147483647 h 445"/>
                  <a:gd name="T54" fmla="*/ 2147483647 w 933"/>
                  <a:gd name="T55" fmla="*/ 2147483647 h 445"/>
                  <a:gd name="T56" fmla="*/ 2147483647 w 933"/>
                  <a:gd name="T57" fmla="*/ 2147483647 h 445"/>
                  <a:gd name="T58" fmla="*/ 2147483647 w 933"/>
                  <a:gd name="T59" fmla="*/ 2147483647 h 445"/>
                  <a:gd name="T60" fmla="*/ 2147483647 w 933"/>
                  <a:gd name="T61" fmla="*/ 2147483647 h 445"/>
                  <a:gd name="T62" fmla="*/ 2147483647 w 933"/>
                  <a:gd name="T63" fmla="*/ 2147483647 h 445"/>
                  <a:gd name="T64" fmla="*/ 2147483647 w 933"/>
                  <a:gd name="T65" fmla="*/ 2147483647 h 445"/>
                  <a:gd name="T66" fmla="*/ 2147483647 w 933"/>
                  <a:gd name="T67" fmla="*/ 2147483647 h 445"/>
                  <a:gd name="T68" fmla="*/ 2147483647 w 933"/>
                  <a:gd name="T69" fmla="*/ 2147483647 h 445"/>
                  <a:gd name="T70" fmla="*/ 2147483647 w 933"/>
                  <a:gd name="T71" fmla="*/ 2147483647 h 445"/>
                  <a:gd name="T72" fmla="*/ 2147483647 w 933"/>
                  <a:gd name="T73" fmla="*/ 2147483647 h 445"/>
                  <a:gd name="T74" fmla="*/ 2147483647 w 933"/>
                  <a:gd name="T75" fmla="*/ 2147483647 h 445"/>
                  <a:gd name="T76" fmla="*/ 2147483647 w 933"/>
                  <a:gd name="T77" fmla="*/ 2147483647 h 445"/>
                  <a:gd name="T78" fmla="*/ 2147483647 w 933"/>
                  <a:gd name="T79" fmla="*/ 2147483647 h 445"/>
                  <a:gd name="T80" fmla="*/ 2147483647 w 933"/>
                  <a:gd name="T81" fmla="*/ 2147483647 h 445"/>
                  <a:gd name="T82" fmla="*/ 2147483647 w 933"/>
                  <a:gd name="T83" fmla="*/ 2147483647 h 445"/>
                  <a:gd name="T84" fmla="*/ 2147483647 w 933"/>
                  <a:gd name="T85" fmla="*/ 2147483647 h 445"/>
                  <a:gd name="T86" fmla="*/ 2147483647 w 933"/>
                  <a:gd name="T87" fmla="*/ 2147483647 h 445"/>
                  <a:gd name="T88" fmla="*/ 2147483647 w 933"/>
                  <a:gd name="T89" fmla="*/ 2147483647 h 445"/>
                  <a:gd name="T90" fmla="*/ 2147483647 w 933"/>
                  <a:gd name="T91" fmla="*/ 2147483647 h 445"/>
                  <a:gd name="T92" fmla="*/ 2147483647 w 933"/>
                  <a:gd name="T93" fmla="*/ 2147483647 h 445"/>
                  <a:gd name="T94" fmla="*/ 2147483647 w 933"/>
                  <a:gd name="T95" fmla="*/ 2147483647 h 445"/>
                  <a:gd name="T96" fmla="*/ 2147483647 w 933"/>
                  <a:gd name="T97" fmla="*/ 2147483647 h 445"/>
                  <a:gd name="T98" fmla="*/ 2147483647 w 933"/>
                  <a:gd name="T99" fmla="*/ 2147483647 h 445"/>
                  <a:gd name="T100" fmla="*/ 2147483647 w 933"/>
                  <a:gd name="T101" fmla="*/ 2147483647 h 445"/>
                  <a:gd name="T102" fmla="*/ 2147483647 w 933"/>
                  <a:gd name="T103" fmla="*/ 2147483647 h 4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33"/>
                  <a:gd name="T157" fmla="*/ 0 h 445"/>
                  <a:gd name="T158" fmla="*/ 933 w 933"/>
                  <a:gd name="T159" fmla="*/ 445 h 4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33" h="445">
                    <a:moveTo>
                      <a:pt x="933" y="35"/>
                    </a:moveTo>
                    <a:lnTo>
                      <a:pt x="916" y="35"/>
                    </a:lnTo>
                    <a:lnTo>
                      <a:pt x="881" y="70"/>
                    </a:lnTo>
                    <a:lnTo>
                      <a:pt x="803" y="79"/>
                    </a:lnTo>
                    <a:lnTo>
                      <a:pt x="776" y="105"/>
                    </a:lnTo>
                    <a:lnTo>
                      <a:pt x="768" y="114"/>
                    </a:lnTo>
                    <a:lnTo>
                      <a:pt x="724" y="122"/>
                    </a:lnTo>
                    <a:lnTo>
                      <a:pt x="715" y="122"/>
                    </a:lnTo>
                    <a:lnTo>
                      <a:pt x="707" y="131"/>
                    </a:lnTo>
                    <a:lnTo>
                      <a:pt x="663" y="148"/>
                    </a:lnTo>
                    <a:lnTo>
                      <a:pt x="646" y="140"/>
                    </a:lnTo>
                    <a:lnTo>
                      <a:pt x="672" y="131"/>
                    </a:lnTo>
                    <a:lnTo>
                      <a:pt x="681" y="122"/>
                    </a:lnTo>
                    <a:lnTo>
                      <a:pt x="672" y="105"/>
                    </a:lnTo>
                    <a:lnTo>
                      <a:pt x="654" y="105"/>
                    </a:lnTo>
                    <a:lnTo>
                      <a:pt x="672" y="87"/>
                    </a:lnTo>
                    <a:lnTo>
                      <a:pt x="672" y="70"/>
                    </a:lnTo>
                    <a:lnTo>
                      <a:pt x="654" y="79"/>
                    </a:lnTo>
                    <a:lnTo>
                      <a:pt x="619" y="96"/>
                    </a:lnTo>
                    <a:lnTo>
                      <a:pt x="611" y="131"/>
                    </a:lnTo>
                    <a:lnTo>
                      <a:pt x="593" y="140"/>
                    </a:lnTo>
                    <a:lnTo>
                      <a:pt x="585" y="131"/>
                    </a:lnTo>
                    <a:lnTo>
                      <a:pt x="585" y="114"/>
                    </a:lnTo>
                    <a:lnTo>
                      <a:pt x="602" y="96"/>
                    </a:lnTo>
                    <a:lnTo>
                      <a:pt x="602" y="79"/>
                    </a:lnTo>
                    <a:lnTo>
                      <a:pt x="611" y="79"/>
                    </a:lnTo>
                    <a:lnTo>
                      <a:pt x="637" y="61"/>
                    </a:lnTo>
                    <a:lnTo>
                      <a:pt x="654" y="61"/>
                    </a:lnTo>
                    <a:lnTo>
                      <a:pt x="672" y="61"/>
                    </a:lnTo>
                    <a:lnTo>
                      <a:pt x="663" y="53"/>
                    </a:lnTo>
                    <a:lnTo>
                      <a:pt x="619" y="53"/>
                    </a:lnTo>
                    <a:lnTo>
                      <a:pt x="628" y="35"/>
                    </a:lnTo>
                    <a:lnTo>
                      <a:pt x="585" y="53"/>
                    </a:lnTo>
                    <a:lnTo>
                      <a:pt x="567" y="53"/>
                    </a:lnTo>
                    <a:lnTo>
                      <a:pt x="567" y="35"/>
                    </a:lnTo>
                    <a:lnTo>
                      <a:pt x="602" y="35"/>
                    </a:lnTo>
                    <a:lnTo>
                      <a:pt x="585" y="18"/>
                    </a:lnTo>
                    <a:lnTo>
                      <a:pt x="576" y="26"/>
                    </a:lnTo>
                    <a:lnTo>
                      <a:pt x="550" y="18"/>
                    </a:lnTo>
                    <a:lnTo>
                      <a:pt x="550" y="0"/>
                    </a:lnTo>
                    <a:lnTo>
                      <a:pt x="532" y="0"/>
                    </a:lnTo>
                    <a:lnTo>
                      <a:pt x="532" y="9"/>
                    </a:lnTo>
                    <a:lnTo>
                      <a:pt x="114" y="9"/>
                    </a:lnTo>
                    <a:lnTo>
                      <a:pt x="114" y="44"/>
                    </a:lnTo>
                    <a:lnTo>
                      <a:pt x="105" y="26"/>
                    </a:lnTo>
                    <a:lnTo>
                      <a:pt x="79" y="26"/>
                    </a:lnTo>
                    <a:lnTo>
                      <a:pt x="79" y="53"/>
                    </a:lnTo>
                    <a:lnTo>
                      <a:pt x="35" y="105"/>
                    </a:lnTo>
                    <a:lnTo>
                      <a:pt x="18" y="148"/>
                    </a:lnTo>
                    <a:lnTo>
                      <a:pt x="0" y="166"/>
                    </a:lnTo>
                    <a:lnTo>
                      <a:pt x="0" y="201"/>
                    </a:lnTo>
                    <a:lnTo>
                      <a:pt x="9" y="201"/>
                    </a:lnTo>
                    <a:lnTo>
                      <a:pt x="9" y="209"/>
                    </a:lnTo>
                    <a:lnTo>
                      <a:pt x="9" y="262"/>
                    </a:lnTo>
                    <a:lnTo>
                      <a:pt x="0" y="270"/>
                    </a:lnTo>
                    <a:lnTo>
                      <a:pt x="44" y="297"/>
                    </a:lnTo>
                    <a:lnTo>
                      <a:pt x="53" y="314"/>
                    </a:lnTo>
                    <a:lnTo>
                      <a:pt x="105" y="314"/>
                    </a:lnTo>
                    <a:lnTo>
                      <a:pt x="166" y="332"/>
                    </a:lnTo>
                    <a:lnTo>
                      <a:pt x="201" y="323"/>
                    </a:lnTo>
                    <a:lnTo>
                      <a:pt x="227" y="323"/>
                    </a:lnTo>
                    <a:lnTo>
                      <a:pt x="253" y="375"/>
                    </a:lnTo>
                    <a:lnTo>
                      <a:pt x="271" y="375"/>
                    </a:lnTo>
                    <a:lnTo>
                      <a:pt x="271" y="366"/>
                    </a:lnTo>
                    <a:lnTo>
                      <a:pt x="288" y="358"/>
                    </a:lnTo>
                    <a:lnTo>
                      <a:pt x="314" y="384"/>
                    </a:lnTo>
                    <a:lnTo>
                      <a:pt x="323" y="419"/>
                    </a:lnTo>
                    <a:lnTo>
                      <a:pt x="332" y="436"/>
                    </a:lnTo>
                    <a:lnTo>
                      <a:pt x="340" y="419"/>
                    </a:lnTo>
                    <a:lnTo>
                      <a:pt x="340" y="401"/>
                    </a:lnTo>
                    <a:lnTo>
                      <a:pt x="419" y="358"/>
                    </a:lnTo>
                    <a:lnTo>
                      <a:pt x="428" y="366"/>
                    </a:lnTo>
                    <a:lnTo>
                      <a:pt x="445" y="366"/>
                    </a:lnTo>
                    <a:lnTo>
                      <a:pt x="454" y="375"/>
                    </a:lnTo>
                    <a:lnTo>
                      <a:pt x="480" y="366"/>
                    </a:lnTo>
                    <a:lnTo>
                      <a:pt x="471" y="349"/>
                    </a:lnTo>
                    <a:lnTo>
                      <a:pt x="576" y="358"/>
                    </a:lnTo>
                    <a:lnTo>
                      <a:pt x="585" y="375"/>
                    </a:lnTo>
                    <a:lnTo>
                      <a:pt x="585" y="401"/>
                    </a:lnTo>
                    <a:lnTo>
                      <a:pt x="593" y="419"/>
                    </a:lnTo>
                    <a:lnTo>
                      <a:pt x="593" y="436"/>
                    </a:lnTo>
                    <a:lnTo>
                      <a:pt x="602" y="445"/>
                    </a:lnTo>
                    <a:lnTo>
                      <a:pt x="611" y="445"/>
                    </a:lnTo>
                    <a:lnTo>
                      <a:pt x="628" y="410"/>
                    </a:lnTo>
                    <a:lnTo>
                      <a:pt x="628" y="375"/>
                    </a:lnTo>
                    <a:lnTo>
                      <a:pt x="619" y="332"/>
                    </a:lnTo>
                    <a:lnTo>
                      <a:pt x="689" y="279"/>
                    </a:lnTo>
                    <a:lnTo>
                      <a:pt x="715" y="270"/>
                    </a:lnTo>
                    <a:lnTo>
                      <a:pt x="733" y="244"/>
                    </a:lnTo>
                    <a:lnTo>
                      <a:pt x="724" y="227"/>
                    </a:lnTo>
                    <a:lnTo>
                      <a:pt x="742" y="218"/>
                    </a:lnTo>
                    <a:lnTo>
                      <a:pt x="724" y="201"/>
                    </a:lnTo>
                    <a:lnTo>
                      <a:pt x="742" y="183"/>
                    </a:lnTo>
                    <a:lnTo>
                      <a:pt x="750" y="209"/>
                    </a:lnTo>
                    <a:lnTo>
                      <a:pt x="759" y="201"/>
                    </a:lnTo>
                    <a:lnTo>
                      <a:pt x="759" y="175"/>
                    </a:lnTo>
                    <a:lnTo>
                      <a:pt x="768" y="183"/>
                    </a:lnTo>
                    <a:lnTo>
                      <a:pt x="794" y="166"/>
                    </a:lnTo>
                    <a:lnTo>
                      <a:pt x="794" y="157"/>
                    </a:lnTo>
                    <a:lnTo>
                      <a:pt x="855" y="140"/>
                    </a:lnTo>
                    <a:lnTo>
                      <a:pt x="846" y="131"/>
                    </a:lnTo>
                    <a:lnTo>
                      <a:pt x="864" y="105"/>
                    </a:lnTo>
                    <a:lnTo>
                      <a:pt x="925" y="87"/>
                    </a:lnTo>
                    <a:lnTo>
                      <a:pt x="925" y="53"/>
                    </a:lnTo>
                    <a:lnTo>
                      <a:pt x="933"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87" name="Freeform 21">
                <a:extLst>
                  <a:ext uri="{FF2B5EF4-FFF2-40B4-BE49-F238E27FC236}">
                    <a16:creationId xmlns:a16="http://schemas.microsoft.com/office/drawing/2014/main" id="{1C9C03FE-AAEA-41FF-934D-9D116E9112B6}"/>
                  </a:ext>
                </a:extLst>
              </p:cNvPr>
              <p:cNvSpPr>
                <a:spLocks/>
              </p:cNvSpPr>
              <p:nvPr/>
            </p:nvSpPr>
            <p:spPr bwMode="auto">
              <a:xfrm>
                <a:off x="1274764" y="2486026"/>
                <a:ext cx="1481138" cy="706438"/>
              </a:xfrm>
              <a:custGeom>
                <a:avLst/>
                <a:gdLst>
                  <a:gd name="T0" fmla="*/ 2147483647 w 933"/>
                  <a:gd name="T1" fmla="*/ 2147483647 h 445"/>
                  <a:gd name="T2" fmla="*/ 2147483647 w 933"/>
                  <a:gd name="T3" fmla="*/ 2147483647 h 445"/>
                  <a:gd name="T4" fmla="*/ 2147483647 w 933"/>
                  <a:gd name="T5" fmla="*/ 2147483647 h 445"/>
                  <a:gd name="T6" fmla="*/ 2147483647 w 933"/>
                  <a:gd name="T7" fmla="*/ 2147483647 h 445"/>
                  <a:gd name="T8" fmla="*/ 2147483647 w 933"/>
                  <a:gd name="T9" fmla="*/ 2147483647 h 445"/>
                  <a:gd name="T10" fmla="*/ 2147483647 w 933"/>
                  <a:gd name="T11" fmla="*/ 2147483647 h 445"/>
                  <a:gd name="T12" fmla="*/ 2147483647 w 933"/>
                  <a:gd name="T13" fmla="*/ 2147483647 h 445"/>
                  <a:gd name="T14" fmla="*/ 2147483647 w 933"/>
                  <a:gd name="T15" fmla="*/ 2147483647 h 445"/>
                  <a:gd name="T16" fmla="*/ 2147483647 w 933"/>
                  <a:gd name="T17" fmla="*/ 2147483647 h 445"/>
                  <a:gd name="T18" fmla="*/ 2147483647 w 933"/>
                  <a:gd name="T19" fmla="*/ 2147483647 h 445"/>
                  <a:gd name="T20" fmla="*/ 2147483647 w 933"/>
                  <a:gd name="T21" fmla="*/ 2147483647 h 445"/>
                  <a:gd name="T22" fmla="*/ 2147483647 w 933"/>
                  <a:gd name="T23" fmla="*/ 2147483647 h 445"/>
                  <a:gd name="T24" fmla="*/ 2147483647 w 933"/>
                  <a:gd name="T25" fmla="*/ 2147483647 h 445"/>
                  <a:gd name="T26" fmla="*/ 2147483647 w 933"/>
                  <a:gd name="T27" fmla="*/ 2147483647 h 445"/>
                  <a:gd name="T28" fmla="*/ 2147483647 w 933"/>
                  <a:gd name="T29" fmla="*/ 2147483647 h 445"/>
                  <a:gd name="T30" fmla="*/ 2147483647 w 933"/>
                  <a:gd name="T31" fmla="*/ 2147483647 h 445"/>
                  <a:gd name="T32" fmla="*/ 2147483647 w 933"/>
                  <a:gd name="T33" fmla="*/ 2147483647 h 445"/>
                  <a:gd name="T34" fmla="*/ 2147483647 w 933"/>
                  <a:gd name="T35" fmla="*/ 2147483647 h 445"/>
                  <a:gd name="T36" fmla="*/ 2147483647 w 933"/>
                  <a:gd name="T37" fmla="*/ 2147483647 h 445"/>
                  <a:gd name="T38" fmla="*/ 2147483647 w 933"/>
                  <a:gd name="T39" fmla="*/ 0 h 445"/>
                  <a:gd name="T40" fmla="*/ 2147483647 w 933"/>
                  <a:gd name="T41" fmla="*/ 2147483647 h 445"/>
                  <a:gd name="T42" fmla="*/ 2147483647 w 933"/>
                  <a:gd name="T43" fmla="*/ 2147483647 h 445"/>
                  <a:gd name="T44" fmla="*/ 2147483647 w 933"/>
                  <a:gd name="T45" fmla="*/ 2147483647 h 445"/>
                  <a:gd name="T46" fmla="*/ 2147483647 w 933"/>
                  <a:gd name="T47" fmla="*/ 2147483647 h 445"/>
                  <a:gd name="T48" fmla="*/ 0 w 933"/>
                  <a:gd name="T49" fmla="*/ 2147483647 h 445"/>
                  <a:gd name="T50" fmla="*/ 2147483647 w 933"/>
                  <a:gd name="T51" fmla="*/ 2147483647 h 445"/>
                  <a:gd name="T52" fmla="*/ 2147483647 w 933"/>
                  <a:gd name="T53" fmla="*/ 2147483647 h 445"/>
                  <a:gd name="T54" fmla="*/ 2147483647 w 933"/>
                  <a:gd name="T55" fmla="*/ 2147483647 h 445"/>
                  <a:gd name="T56" fmla="*/ 2147483647 w 933"/>
                  <a:gd name="T57" fmla="*/ 2147483647 h 445"/>
                  <a:gd name="T58" fmla="*/ 2147483647 w 933"/>
                  <a:gd name="T59" fmla="*/ 2147483647 h 445"/>
                  <a:gd name="T60" fmla="*/ 2147483647 w 933"/>
                  <a:gd name="T61" fmla="*/ 2147483647 h 445"/>
                  <a:gd name="T62" fmla="*/ 2147483647 w 933"/>
                  <a:gd name="T63" fmla="*/ 2147483647 h 445"/>
                  <a:gd name="T64" fmla="*/ 2147483647 w 933"/>
                  <a:gd name="T65" fmla="*/ 2147483647 h 445"/>
                  <a:gd name="T66" fmla="*/ 2147483647 w 933"/>
                  <a:gd name="T67" fmla="*/ 2147483647 h 445"/>
                  <a:gd name="T68" fmla="*/ 2147483647 w 933"/>
                  <a:gd name="T69" fmla="*/ 2147483647 h 445"/>
                  <a:gd name="T70" fmla="*/ 2147483647 w 933"/>
                  <a:gd name="T71" fmla="*/ 2147483647 h 445"/>
                  <a:gd name="T72" fmla="*/ 2147483647 w 933"/>
                  <a:gd name="T73" fmla="*/ 2147483647 h 445"/>
                  <a:gd name="T74" fmla="*/ 2147483647 w 933"/>
                  <a:gd name="T75" fmla="*/ 2147483647 h 445"/>
                  <a:gd name="T76" fmla="*/ 2147483647 w 933"/>
                  <a:gd name="T77" fmla="*/ 2147483647 h 445"/>
                  <a:gd name="T78" fmla="*/ 2147483647 w 933"/>
                  <a:gd name="T79" fmla="*/ 2147483647 h 445"/>
                  <a:gd name="T80" fmla="*/ 2147483647 w 933"/>
                  <a:gd name="T81" fmla="*/ 2147483647 h 445"/>
                  <a:gd name="T82" fmla="*/ 2147483647 w 933"/>
                  <a:gd name="T83" fmla="*/ 2147483647 h 445"/>
                  <a:gd name="T84" fmla="*/ 2147483647 w 933"/>
                  <a:gd name="T85" fmla="*/ 2147483647 h 445"/>
                  <a:gd name="T86" fmla="*/ 2147483647 w 933"/>
                  <a:gd name="T87" fmla="*/ 2147483647 h 445"/>
                  <a:gd name="T88" fmla="*/ 2147483647 w 933"/>
                  <a:gd name="T89" fmla="*/ 2147483647 h 445"/>
                  <a:gd name="T90" fmla="*/ 2147483647 w 933"/>
                  <a:gd name="T91" fmla="*/ 2147483647 h 445"/>
                  <a:gd name="T92" fmla="*/ 2147483647 w 933"/>
                  <a:gd name="T93" fmla="*/ 2147483647 h 445"/>
                  <a:gd name="T94" fmla="*/ 2147483647 w 933"/>
                  <a:gd name="T95" fmla="*/ 2147483647 h 445"/>
                  <a:gd name="T96" fmla="*/ 2147483647 w 933"/>
                  <a:gd name="T97" fmla="*/ 2147483647 h 445"/>
                  <a:gd name="T98" fmla="*/ 2147483647 w 933"/>
                  <a:gd name="T99" fmla="*/ 2147483647 h 445"/>
                  <a:gd name="T100" fmla="*/ 2147483647 w 933"/>
                  <a:gd name="T101" fmla="*/ 2147483647 h 445"/>
                  <a:gd name="T102" fmla="*/ 2147483647 w 933"/>
                  <a:gd name="T103" fmla="*/ 2147483647 h 4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33"/>
                  <a:gd name="T157" fmla="*/ 0 h 445"/>
                  <a:gd name="T158" fmla="*/ 933 w 933"/>
                  <a:gd name="T159" fmla="*/ 445 h 4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33" h="445">
                    <a:moveTo>
                      <a:pt x="933" y="35"/>
                    </a:moveTo>
                    <a:lnTo>
                      <a:pt x="916" y="35"/>
                    </a:lnTo>
                    <a:lnTo>
                      <a:pt x="881" y="70"/>
                    </a:lnTo>
                    <a:lnTo>
                      <a:pt x="803" y="79"/>
                    </a:lnTo>
                    <a:lnTo>
                      <a:pt x="776" y="105"/>
                    </a:lnTo>
                    <a:lnTo>
                      <a:pt x="768" y="114"/>
                    </a:lnTo>
                    <a:lnTo>
                      <a:pt x="724" y="122"/>
                    </a:lnTo>
                    <a:lnTo>
                      <a:pt x="715" y="122"/>
                    </a:lnTo>
                    <a:lnTo>
                      <a:pt x="707" y="131"/>
                    </a:lnTo>
                    <a:lnTo>
                      <a:pt x="663" y="148"/>
                    </a:lnTo>
                    <a:lnTo>
                      <a:pt x="646" y="140"/>
                    </a:lnTo>
                    <a:lnTo>
                      <a:pt x="672" y="131"/>
                    </a:lnTo>
                    <a:lnTo>
                      <a:pt x="681" y="122"/>
                    </a:lnTo>
                    <a:lnTo>
                      <a:pt x="672" y="105"/>
                    </a:lnTo>
                    <a:lnTo>
                      <a:pt x="654" y="105"/>
                    </a:lnTo>
                    <a:lnTo>
                      <a:pt x="672" y="87"/>
                    </a:lnTo>
                    <a:lnTo>
                      <a:pt x="672" y="70"/>
                    </a:lnTo>
                    <a:lnTo>
                      <a:pt x="654" y="79"/>
                    </a:lnTo>
                    <a:lnTo>
                      <a:pt x="619" y="96"/>
                    </a:lnTo>
                    <a:lnTo>
                      <a:pt x="611" y="131"/>
                    </a:lnTo>
                    <a:lnTo>
                      <a:pt x="593" y="140"/>
                    </a:lnTo>
                    <a:lnTo>
                      <a:pt x="585" y="131"/>
                    </a:lnTo>
                    <a:lnTo>
                      <a:pt x="585" y="114"/>
                    </a:lnTo>
                    <a:lnTo>
                      <a:pt x="602" y="96"/>
                    </a:lnTo>
                    <a:lnTo>
                      <a:pt x="602" y="79"/>
                    </a:lnTo>
                    <a:lnTo>
                      <a:pt x="611" y="79"/>
                    </a:lnTo>
                    <a:lnTo>
                      <a:pt x="637" y="61"/>
                    </a:lnTo>
                    <a:lnTo>
                      <a:pt x="654" y="61"/>
                    </a:lnTo>
                    <a:lnTo>
                      <a:pt x="672" y="61"/>
                    </a:lnTo>
                    <a:lnTo>
                      <a:pt x="663" y="53"/>
                    </a:lnTo>
                    <a:lnTo>
                      <a:pt x="619" y="53"/>
                    </a:lnTo>
                    <a:lnTo>
                      <a:pt x="628" y="35"/>
                    </a:lnTo>
                    <a:lnTo>
                      <a:pt x="585" y="53"/>
                    </a:lnTo>
                    <a:lnTo>
                      <a:pt x="567" y="53"/>
                    </a:lnTo>
                    <a:lnTo>
                      <a:pt x="567" y="35"/>
                    </a:lnTo>
                    <a:lnTo>
                      <a:pt x="602" y="35"/>
                    </a:lnTo>
                    <a:lnTo>
                      <a:pt x="585" y="18"/>
                    </a:lnTo>
                    <a:lnTo>
                      <a:pt x="576" y="26"/>
                    </a:lnTo>
                    <a:lnTo>
                      <a:pt x="550" y="18"/>
                    </a:lnTo>
                    <a:lnTo>
                      <a:pt x="550" y="0"/>
                    </a:lnTo>
                    <a:lnTo>
                      <a:pt x="532" y="0"/>
                    </a:lnTo>
                    <a:lnTo>
                      <a:pt x="532" y="9"/>
                    </a:lnTo>
                    <a:lnTo>
                      <a:pt x="114" y="9"/>
                    </a:lnTo>
                    <a:lnTo>
                      <a:pt x="114" y="44"/>
                    </a:lnTo>
                    <a:lnTo>
                      <a:pt x="105" y="26"/>
                    </a:lnTo>
                    <a:lnTo>
                      <a:pt x="79" y="26"/>
                    </a:lnTo>
                    <a:lnTo>
                      <a:pt x="79" y="53"/>
                    </a:lnTo>
                    <a:lnTo>
                      <a:pt x="35" y="105"/>
                    </a:lnTo>
                    <a:lnTo>
                      <a:pt x="18" y="148"/>
                    </a:lnTo>
                    <a:lnTo>
                      <a:pt x="0" y="166"/>
                    </a:lnTo>
                    <a:lnTo>
                      <a:pt x="0" y="201"/>
                    </a:lnTo>
                    <a:lnTo>
                      <a:pt x="9" y="201"/>
                    </a:lnTo>
                    <a:lnTo>
                      <a:pt x="9" y="209"/>
                    </a:lnTo>
                    <a:lnTo>
                      <a:pt x="9" y="262"/>
                    </a:lnTo>
                    <a:lnTo>
                      <a:pt x="0" y="270"/>
                    </a:lnTo>
                    <a:lnTo>
                      <a:pt x="44" y="297"/>
                    </a:lnTo>
                    <a:lnTo>
                      <a:pt x="53" y="314"/>
                    </a:lnTo>
                    <a:lnTo>
                      <a:pt x="105" y="314"/>
                    </a:lnTo>
                    <a:lnTo>
                      <a:pt x="166" y="332"/>
                    </a:lnTo>
                    <a:lnTo>
                      <a:pt x="201" y="323"/>
                    </a:lnTo>
                    <a:lnTo>
                      <a:pt x="227" y="323"/>
                    </a:lnTo>
                    <a:lnTo>
                      <a:pt x="253" y="375"/>
                    </a:lnTo>
                    <a:lnTo>
                      <a:pt x="271" y="375"/>
                    </a:lnTo>
                    <a:lnTo>
                      <a:pt x="271" y="366"/>
                    </a:lnTo>
                    <a:lnTo>
                      <a:pt x="288" y="358"/>
                    </a:lnTo>
                    <a:lnTo>
                      <a:pt x="314" y="384"/>
                    </a:lnTo>
                    <a:lnTo>
                      <a:pt x="323" y="419"/>
                    </a:lnTo>
                    <a:lnTo>
                      <a:pt x="332" y="436"/>
                    </a:lnTo>
                    <a:lnTo>
                      <a:pt x="340" y="419"/>
                    </a:lnTo>
                    <a:lnTo>
                      <a:pt x="340" y="401"/>
                    </a:lnTo>
                    <a:lnTo>
                      <a:pt x="419" y="358"/>
                    </a:lnTo>
                    <a:lnTo>
                      <a:pt x="428" y="366"/>
                    </a:lnTo>
                    <a:lnTo>
                      <a:pt x="445" y="366"/>
                    </a:lnTo>
                    <a:lnTo>
                      <a:pt x="454" y="375"/>
                    </a:lnTo>
                    <a:lnTo>
                      <a:pt x="480" y="366"/>
                    </a:lnTo>
                    <a:lnTo>
                      <a:pt x="471" y="349"/>
                    </a:lnTo>
                    <a:lnTo>
                      <a:pt x="576" y="358"/>
                    </a:lnTo>
                    <a:lnTo>
                      <a:pt x="585" y="375"/>
                    </a:lnTo>
                    <a:lnTo>
                      <a:pt x="585" y="401"/>
                    </a:lnTo>
                    <a:lnTo>
                      <a:pt x="593" y="419"/>
                    </a:lnTo>
                    <a:lnTo>
                      <a:pt x="593" y="436"/>
                    </a:lnTo>
                    <a:lnTo>
                      <a:pt x="602" y="445"/>
                    </a:lnTo>
                    <a:lnTo>
                      <a:pt x="611" y="445"/>
                    </a:lnTo>
                    <a:lnTo>
                      <a:pt x="628" y="410"/>
                    </a:lnTo>
                    <a:lnTo>
                      <a:pt x="628" y="375"/>
                    </a:lnTo>
                    <a:lnTo>
                      <a:pt x="619" y="332"/>
                    </a:lnTo>
                    <a:lnTo>
                      <a:pt x="689" y="279"/>
                    </a:lnTo>
                    <a:lnTo>
                      <a:pt x="715" y="270"/>
                    </a:lnTo>
                    <a:lnTo>
                      <a:pt x="733" y="244"/>
                    </a:lnTo>
                    <a:lnTo>
                      <a:pt x="724" y="227"/>
                    </a:lnTo>
                    <a:lnTo>
                      <a:pt x="742" y="218"/>
                    </a:lnTo>
                    <a:lnTo>
                      <a:pt x="724" y="201"/>
                    </a:lnTo>
                    <a:lnTo>
                      <a:pt x="742" y="183"/>
                    </a:lnTo>
                    <a:lnTo>
                      <a:pt x="750" y="209"/>
                    </a:lnTo>
                    <a:lnTo>
                      <a:pt x="759" y="201"/>
                    </a:lnTo>
                    <a:lnTo>
                      <a:pt x="759" y="175"/>
                    </a:lnTo>
                    <a:lnTo>
                      <a:pt x="768" y="183"/>
                    </a:lnTo>
                    <a:lnTo>
                      <a:pt x="794" y="166"/>
                    </a:lnTo>
                    <a:lnTo>
                      <a:pt x="794" y="157"/>
                    </a:lnTo>
                    <a:lnTo>
                      <a:pt x="855" y="140"/>
                    </a:lnTo>
                    <a:lnTo>
                      <a:pt x="846" y="131"/>
                    </a:lnTo>
                    <a:lnTo>
                      <a:pt x="864" y="105"/>
                    </a:lnTo>
                    <a:lnTo>
                      <a:pt x="925" y="87"/>
                    </a:lnTo>
                    <a:lnTo>
                      <a:pt x="925" y="53"/>
                    </a:lnTo>
                    <a:lnTo>
                      <a:pt x="933" y="3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88" name="Freeform 22">
                <a:extLst>
                  <a:ext uri="{FF2B5EF4-FFF2-40B4-BE49-F238E27FC236}">
                    <a16:creationId xmlns:a16="http://schemas.microsoft.com/office/drawing/2014/main" id="{0E8E8A59-E3E9-4FD9-A2F4-F11544AE5901}"/>
                  </a:ext>
                </a:extLst>
              </p:cNvPr>
              <p:cNvSpPr>
                <a:spLocks/>
              </p:cNvSpPr>
              <p:nvPr/>
            </p:nvSpPr>
            <p:spPr bwMode="auto">
              <a:xfrm>
                <a:off x="2784476" y="1655763"/>
                <a:ext cx="581025" cy="152400"/>
              </a:xfrm>
              <a:custGeom>
                <a:avLst/>
                <a:gdLst>
                  <a:gd name="T0" fmla="*/ 2147483647 w 366"/>
                  <a:gd name="T1" fmla="*/ 2147483647 h 96"/>
                  <a:gd name="T2" fmla="*/ 2147483647 w 366"/>
                  <a:gd name="T3" fmla="*/ 0 h 96"/>
                  <a:gd name="T4" fmla="*/ 2147483647 w 366"/>
                  <a:gd name="T5" fmla="*/ 0 h 96"/>
                  <a:gd name="T6" fmla="*/ 2147483647 w 366"/>
                  <a:gd name="T7" fmla="*/ 2147483647 h 96"/>
                  <a:gd name="T8" fmla="*/ 2147483647 w 366"/>
                  <a:gd name="T9" fmla="*/ 0 h 96"/>
                  <a:gd name="T10" fmla="*/ 2147483647 w 366"/>
                  <a:gd name="T11" fmla="*/ 2147483647 h 96"/>
                  <a:gd name="T12" fmla="*/ 2147483647 w 366"/>
                  <a:gd name="T13" fmla="*/ 0 h 96"/>
                  <a:gd name="T14" fmla="*/ 2147483647 w 366"/>
                  <a:gd name="T15" fmla="*/ 2147483647 h 96"/>
                  <a:gd name="T16" fmla="*/ 2147483647 w 366"/>
                  <a:gd name="T17" fmla="*/ 2147483647 h 96"/>
                  <a:gd name="T18" fmla="*/ 2147483647 w 366"/>
                  <a:gd name="T19" fmla="*/ 2147483647 h 96"/>
                  <a:gd name="T20" fmla="*/ 2147483647 w 366"/>
                  <a:gd name="T21" fmla="*/ 2147483647 h 96"/>
                  <a:gd name="T22" fmla="*/ 2147483647 w 366"/>
                  <a:gd name="T23" fmla="*/ 2147483647 h 96"/>
                  <a:gd name="T24" fmla="*/ 2147483647 w 366"/>
                  <a:gd name="T25" fmla="*/ 2147483647 h 96"/>
                  <a:gd name="T26" fmla="*/ 2147483647 w 366"/>
                  <a:gd name="T27" fmla="*/ 2147483647 h 96"/>
                  <a:gd name="T28" fmla="*/ 2147483647 w 366"/>
                  <a:gd name="T29" fmla="*/ 2147483647 h 96"/>
                  <a:gd name="T30" fmla="*/ 2147483647 w 366"/>
                  <a:gd name="T31" fmla="*/ 2147483647 h 96"/>
                  <a:gd name="T32" fmla="*/ 2147483647 w 366"/>
                  <a:gd name="T33" fmla="*/ 2147483647 h 96"/>
                  <a:gd name="T34" fmla="*/ 2147483647 w 366"/>
                  <a:gd name="T35" fmla="*/ 2147483647 h 96"/>
                  <a:gd name="T36" fmla="*/ 2147483647 w 366"/>
                  <a:gd name="T37" fmla="*/ 2147483647 h 96"/>
                  <a:gd name="T38" fmla="*/ 2147483647 w 366"/>
                  <a:gd name="T39" fmla="*/ 2147483647 h 96"/>
                  <a:gd name="T40" fmla="*/ 2147483647 w 366"/>
                  <a:gd name="T41" fmla="*/ 2147483647 h 96"/>
                  <a:gd name="T42" fmla="*/ 2147483647 w 366"/>
                  <a:gd name="T43" fmla="*/ 2147483647 h 96"/>
                  <a:gd name="T44" fmla="*/ 2147483647 w 366"/>
                  <a:gd name="T45" fmla="*/ 2147483647 h 96"/>
                  <a:gd name="T46" fmla="*/ 2147483647 w 366"/>
                  <a:gd name="T47" fmla="*/ 2147483647 h 96"/>
                  <a:gd name="T48" fmla="*/ 0 w 366"/>
                  <a:gd name="T49" fmla="*/ 2147483647 h 96"/>
                  <a:gd name="T50" fmla="*/ 2147483647 w 366"/>
                  <a:gd name="T51" fmla="*/ 2147483647 h 96"/>
                  <a:gd name="T52" fmla="*/ 2147483647 w 366"/>
                  <a:gd name="T53" fmla="*/ 2147483647 h 96"/>
                  <a:gd name="T54" fmla="*/ 2147483647 w 366"/>
                  <a:gd name="T55" fmla="*/ 2147483647 h 96"/>
                  <a:gd name="T56" fmla="*/ 2147483647 w 366"/>
                  <a:gd name="T57" fmla="*/ 2147483647 h 96"/>
                  <a:gd name="T58" fmla="*/ 2147483647 w 366"/>
                  <a:gd name="T59" fmla="*/ 2147483647 h 96"/>
                  <a:gd name="T60" fmla="*/ 2147483647 w 366"/>
                  <a:gd name="T61" fmla="*/ 2147483647 h 96"/>
                  <a:gd name="T62" fmla="*/ 2147483647 w 366"/>
                  <a:gd name="T63" fmla="*/ 2147483647 h 96"/>
                  <a:gd name="T64" fmla="*/ 2147483647 w 366"/>
                  <a:gd name="T65" fmla="*/ 2147483647 h 96"/>
                  <a:gd name="T66" fmla="*/ 2147483647 w 366"/>
                  <a:gd name="T67" fmla="*/ 2147483647 h 96"/>
                  <a:gd name="T68" fmla="*/ 2147483647 w 366"/>
                  <a:gd name="T69" fmla="*/ 2147483647 h 96"/>
                  <a:gd name="T70" fmla="*/ 2147483647 w 366"/>
                  <a:gd name="T71" fmla="*/ 2147483647 h 96"/>
                  <a:gd name="T72" fmla="*/ 2147483647 w 366"/>
                  <a:gd name="T73" fmla="*/ 2147483647 h 96"/>
                  <a:gd name="T74" fmla="*/ 2147483647 w 366"/>
                  <a:gd name="T75" fmla="*/ 2147483647 h 96"/>
                  <a:gd name="T76" fmla="*/ 2147483647 w 366"/>
                  <a:gd name="T77" fmla="*/ 2147483647 h 96"/>
                  <a:gd name="T78" fmla="*/ 2147483647 w 366"/>
                  <a:gd name="T79" fmla="*/ 2147483647 h 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6"/>
                  <a:gd name="T121" fmla="*/ 0 h 96"/>
                  <a:gd name="T122" fmla="*/ 366 w 366"/>
                  <a:gd name="T123" fmla="*/ 96 h 9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6" h="96">
                    <a:moveTo>
                      <a:pt x="296" y="18"/>
                    </a:moveTo>
                    <a:lnTo>
                      <a:pt x="366" y="0"/>
                    </a:lnTo>
                    <a:lnTo>
                      <a:pt x="288" y="0"/>
                    </a:lnTo>
                    <a:lnTo>
                      <a:pt x="261" y="9"/>
                    </a:lnTo>
                    <a:lnTo>
                      <a:pt x="244" y="0"/>
                    </a:lnTo>
                    <a:lnTo>
                      <a:pt x="227" y="9"/>
                    </a:lnTo>
                    <a:lnTo>
                      <a:pt x="192" y="0"/>
                    </a:lnTo>
                    <a:lnTo>
                      <a:pt x="165" y="9"/>
                    </a:lnTo>
                    <a:lnTo>
                      <a:pt x="148" y="18"/>
                    </a:lnTo>
                    <a:lnTo>
                      <a:pt x="122" y="18"/>
                    </a:lnTo>
                    <a:lnTo>
                      <a:pt x="61" y="27"/>
                    </a:lnTo>
                    <a:lnTo>
                      <a:pt x="104" y="35"/>
                    </a:lnTo>
                    <a:lnTo>
                      <a:pt x="192" y="27"/>
                    </a:lnTo>
                    <a:lnTo>
                      <a:pt x="183" y="35"/>
                    </a:lnTo>
                    <a:lnTo>
                      <a:pt x="131" y="44"/>
                    </a:lnTo>
                    <a:lnTo>
                      <a:pt x="139" y="44"/>
                    </a:lnTo>
                    <a:lnTo>
                      <a:pt x="96" y="44"/>
                    </a:lnTo>
                    <a:lnTo>
                      <a:pt x="113" y="53"/>
                    </a:lnTo>
                    <a:lnTo>
                      <a:pt x="78" y="53"/>
                    </a:lnTo>
                    <a:lnTo>
                      <a:pt x="52" y="53"/>
                    </a:lnTo>
                    <a:lnTo>
                      <a:pt x="70" y="53"/>
                    </a:lnTo>
                    <a:lnTo>
                      <a:pt x="70" y="70"/>
                    </a:lnTo>
                    <a:lnTo>
                      <a:pt x="43" y="70"/>
                    </a:lnTo>
                    <a:lnTo>
                      <a:pt x="17" y="70"/>
                    </a:lnTo>
                    <a:lnTo>
                      <a:pt x="0" y="79"/>
                    </a:lnTo>
                    <a:lnTo>
                      <a:pt x="70" y="79"/>
                    </a:lnTo>
                    <a:lnTo>
                      <a:pt x="96" y="96"/>
                    </a:lnTo>
                    <a:lnTo>
                      <a:pt x="122" y="79"/>
                    </a:lnTo>
                    <a:lnTo>
                      <a:pt x="96" y="70"/>
                    </a:lnTo>
                    <a:lnTo>
                      <a:pt x="122" y="70"/>
                    </a:lnTo>
                    <a:lnTo>
                      <a:pt x="148" y="70"/>
                    </a:lnTo>
                    <a:lnTo>
                      <a:pt x="174" y="61"/>
                    </a:lnTo>
                    <a:lnTo>
                      <a:pt x="148" y="53"/>
                    </a:lnTo>
                    <a:lnTo>
                      <a:pt x="174" y="44"/>
                    </a:lnTo>
                    <a:lnTo>
                      <a:pt x="174" y="53"/>
                    </a:lnTo>
                    <a:lnTo>
                      <a:pt x="209" y="44"/>
                    </a:lnTo>
                    <a:lnTo>
                      <a:pt x="261" y="35"/>
                    </a:lnTo>
                    <a:lnTo>
                      <a:pt x="270" y="27"/>
                    </a:lnTo>
                    <a:lnTo>
                      <a:pt x="288" y="35"/>
                    </a:lnTo>
                    <a:lnTo>
                      <a:pt x="296"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89" name="Freeform 23">
                <a:extLst>
                  <a:ext uri="{FF2B5EF4-FFF2-40B4-BE49-F238E27FC236}">
                    <a16:creationId xmlns:a16="http://schemas.microsoft.com/office/drawing/2014/main" id="{1482582B-22CC-483B-A9A1-BF4811E0302B}"/>
                  </a:ext>
                </a:extLst>
              </p:cNvPr>
              <p:cNvSpPr>
                <a:spLocks/>
              </p:cNvSpPr>
              <p:nvPr/>
            </p:nvSpPr>
            <p:spPr bwMode="auto">
              <a:xfrm>
                <a:off x="2784476" y="1655763"/>
                <a:ext cx="581025" cy="152400"/>
              </a:xfrm>
              <a:custGeom>
                <a:avLst/>
                <a:gdLst>
                  <a:gd name="T0" fmla="*/ 2147483647 w 366"/>
                  <a:gd name="T1" fmla="*/ 2147483647 h 96"/>
                  <a:gd name="T2" fmla="*/ 2147483647 w 366"/>
                  <a:gd name="T3" fmla="*/ 0 h 96"/>
                  <a:gd name="T4" fmla="*/ 2147483647 w 366"/>
                  <a:gd name="T5" fmla="*/ 0 h 96"/>
                  <a:gd name="T6" fmla="*/ 2147483647 w 366"/>
                  <a:gd name="T7" fmla="*/ 2147483647 h 96"/>
                  <a:gd name="T8" fmla="*/ 2147483647 w 366"/>
                  <a:gd name="T9" fmla="*/ 0 h 96"/>
                  <a:gd name="T10" fmla="*/ 2147483647 w 366"/>
                  <a:gd name="T11" fmla="*/ 2147483647 h 96"/>
                  <a:gd name="T12" fmla="*/ 2147483647 w 366"/>
                  <a:gd name="T13" fmla="*/ 0 h 96"/>
                  <a:gd name="T14" fmla="*/ 2147483647 w 366"/>
                  <a:gd name="T15" fmla="*/ 2147483647 h 96"/>
                  <a:gd name="T16" fmla="*/ 2147483647 w 366"/>
                  <a:gd name="T17" fmla="*/ 2147483647 h 96"/>
                  <a:gd name="T18" fmla="*/ 2147483647 w 366"/>
                  <a:gd name="T19" fmla="*/ 2147483647 h 96"/>
                  <a:gd name="T20" fmla="*/ 2147483647 w 366"/>
                  <a:gd name="T21" fmla="*/ 2147483647 h 96"/>
                  <a:gd name="T22" fmla="*/ 2147483647 w 366"/>
                  <a:gd name="T23" fmla="*/ 2147483647 h 96"/>
                  <a:gd name="T24" fmla="*/ 2147483647 w 366"/>
                  <a:gd name="T25" fmla="*/ 2147483647 h 96"/>
                  <a:gd name="T26" fmla="*/ 2147483647 w 366"/>
                  <a:gd name="T27" fmla="*/ 2147483647 h 96"/>
                  <a:gd name="T28" fmla="*/ 2147483647 w 366"/>
                  <a:gd name="T29" fmla="*/ 2147483647 h 96"/>
                  <a:gd name="T30" fmla="*/ 2147483647 w 366"/>
                  <a:gd name="T31" fmla="*/ 2147483647 h 96"/>
                  <a:gd name="T32" fmla="*/ 2147483647 w 366"/>
                  <a:gd name="T33" fmla="*/ 2147483647 h 96"/>
                  <a:gd name="T34" fmla="*/ 2147483647 w 366"/>
                  <a:gd name="T35" fmla="*/ 2147483647 h 96"/>
                  <a:gd name="T36" fmla="*/ 2147483647 w 366"/>
                  <a:gd name="T37" fmla="*/ 2147483647 h 96"/>
                  <a:gd name="T38" fmla="*/ 2147483647 w 366"/>
                  <a:gd name="T39" fmla="*/ 2147483647 h 96"/>
                  <a:gd name="T40" fmla="*/ 2147483647 w 366"/>
                  <a:gd name="T41" fmla="*/ 2147483647 h 96"/>
                  <a:gd name="T42" fmla="*/ 2147483647 w 366"/>
                  <a:gd name="T43" fmla="*/ 2147483647 h 96"/>
                  <a:gd name="T44" fmla="*/ 2147483647 w 366"/>
                  <a:gd name="T45" fmla="*/ 2147483647 h 96"/>
                  <a:gd name="T46" fmla="*/ 2147483647 w 366"/>
                  <a:gd name="T47" fmla="*/ 2147483647 h 96"/>
                  <a:gd name="T48" fmla="*/ 0 w 366"/>
                  <a:gd name="T49" fmla="*/ 2147483647 h 96"/>
                  <a:gd name="T50" fmla="*/ 2147483647 w 366"/>
                  <a:gd name="T51" fmla="*/ 2147483647 h 96"/>
                  <a:gd name="T52" fmla="*/ 2147483647 w 366"/>
                  <a:gd name="T53" fmla="*/ 2147483647 h 96"/>
                  <a:gd name="T54" fmla="*/ 2147483647 w 366"/>
                  <a:gd name="T55" fmla="*/ 2147483647 h 96"/>
                  <a:gd name="T56" fmla="*/ 2147483647 w 366"/>
                  <a:gd name="T57" fmla="*/ 2147483647 h 96"/>
                  <a:gd name="T58" fmla="*/ 2147483647 w 366"/>
                  <a:gd name="T59" fmla="*/ 2147483647 h 96"/>
                  <a:gd name="T60" fmla="*/ 2147483647 w 366"/>
                  <a:gd name="T61" fmla="*/ 2147483647 h 96"/>
                  <a:gd name="T62" fmla="*/ 2147483647 w 366"/>
                  <a:gd name="T63" fmla="*/ 2147483647 h 96"/>
                  <a:gd name="T64" fmla="*/ 2147483647 w 366"/>
                  <a:gd name="T65" fmla="*/ 2147483647 h 96"/>
                  <a:gd name="T66" fmla="*/ 2147483647 w 366"/>
                  <a:gd name="T67" fmla="*/ 2147483647 h 96"/>
                  <a:gd name="T68" fmla="*/ 2147483647 w 366"/>
                  <a:gd name="T69" fmla="*/ 2147483647 h 96"/>
                  <a:gd name="T70" fmla="*/ 2147483647 w 366"/>
                  <a:gd name="T71" fmla="*/ 2147483647 h 96"/>
                  <a:gd name="T72" fmla="*/ 2147483647 w 366"/>
                  <a:gd name="T73" fmla="*/ 2147483647 h 96"/>
                  <a:gd name="T74" fmla="*/ 2147483647 w 366"/>
                  <a:gd name="T75" fmla="*/ 2147483647 h 96"/>
                  <a:gd name="T76" fmla="*/ 2147483647 w 366"/>
                  <a:gd name="T77" fmla="*/ 2147483647 h 96"/>
                  <a:gd name="T78" fmla="*/ 2147483647 w 366"/>
                  <a:gd name="T79" fmla="*/ 2147483647 h 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6"/>
                  <a:gd name="T121" fmla="*/ 0 h 96"/>
                  <a:gd name="T122" fmla="*/ 366 w 366"/>
                  <a:gd name="T123" fmla="*/ 96 h 9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6" h="96">
                    <a:moveTo>
                      <a:pt x="296" y="18"/>
                    </a:moveTo>
                    <a:lnTo>
                      <a:pt x="366" y="0"/>
                    </a:lnTo>
                    <a:lnTo>
                      <a:pt x="288" y="0"/>
                    </a:lnTo>
                    <a:lnTo>
                      <a:pt x="261" y="9"/>
                    </a:lnTo>
                    <a:lnTo>
                      <a:pt x="244" y="0"/>
                    </a:lnTo>
                    <a:lnTo>
                      <a:pt x="227" y="9"/>
                    </a:lnTo>
                    <a:lnTo>
                      <a:pt x="192" y="0"/>
                    </a:lnTo>
                    <a:lnTo>
                      <a:pt x="165" y="9"/>
                    </a:lnTo>
                    <a:lnTo>
                      <a:pt x="148" y="18"/>
                    </a:lnTo>
                    <a:lnTo>
                      <a:pt x="122" y="18"/>
                    </a:lnTo>
                    <a:lnTo>
                      <a:pt x="61" y="27"/>
                    </a:lnTo>
                    <a:lnTo>
                      <a:pt x="104" y="35"/>
                    </a:lnTo>
                    <a:lnTo>
                      <a:pt x="192" y="27"/>
                    </a:lnTo>
                    <a:lnTo>
                      <a:pt x="183" y="35"/>
                    </a:lnTo>
                    <a:lnTo>
                      <a:pt x="131" y="44"/>
                    </a:lnTo>
                    <a:lnTo>
                      <a:pt x="139" y="44"/>
                    </a:lnTo>
                    <a:lnTo>
                      <a:pt x="96" y="44"/>
                    </a:lnTo>
                    <a:lnTo>
                      <a:pt x="113" y="53"/>
                    </a:lnTo>
                    <a:lnTo>
                      <a:pt x="78" y="53"/>
                    </a:lnTo>
                    <a:lnTo>
                      <a:pt x="52" y="53"/>
                    </a:lnTo>
                    <a:lnTo>
                      <a:pt x="70" y="53"/>
                    </a:lnTo>
                    <a:lnTo>
                      <a:pt x="70" y="70"/>
                    </a:lnTo>
                    <a:lnTo>
                      <a:pt x="43" y="70"/>
                    </a:lnTo>
                    <a:lnTo>
                      <a:pt x="17" y="70"/>
                    </a:lnTo>
                    <a:lnTo>
                      <a:pt x="0" y="79"/>
                    </a:lnTo>
                    <a:lnTo>
                      <a:pt x="70" y="79"/>
                    </a:lnTo>
                    <a:lnTo>
                      <a:pt x="96" y="96"/>
                    </a:lnTo>
                    <a:lnTo>
                      <a:pt x="122" y="79"/>
                    </a:lnTo>
                    <a:lnTo>
                      <a:pt x="96" y="70"/>
                    </a:lnTo>
                    <a:lnTo>
                      <a:pt x="122" y="70"/>
                    </a:lnTo>
                    <a:lnTo>
                      <a:pt x="148" y="70"/>
                    </a:lnTo>
                    <a:lnTo>
                      <a:pt x="174" y="61"/>
                    </a:lnTo>
                    <a:lnTo>
                      <a:pt x="148" y="53"/>
                    </a:lnTo>
                    <a:lnTo>
                      <a:pt x="174" y="44"/>
                    </a:lnTo>
                    <a:lnTo>
                      <a:pt x="174" y="53"/>
                    </a:lnTo>
                    <a:lnTo>
                      <a:pt x="209" y="44"/>
                    </a:lnTo>
                    <a:lnTo>
                      <a:pt x="261" y="35"/>
                    </a:lnTo>
                    <a:lnTo>
                      <a:pt x="270" y="27"/>
                    </a:lnTo>
                    <a:lnTo>
                      <a:pt x="288" y="35"/>
                    </a:lnTo>
                    <a:lnTo>
                      <a:pt x="296"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90" name="Freeform 24">
                <a:extLst>
                  <a:ext uri="{FF2B5EF4-FFF2-40B4-BE49-F238E27FC236}">
                    <a16:creationId xmlns:a16="http://schemas.microsoft.com/office/drawing/2014/main" id="{48316397-9240-45D8-BD22-72732EAE62DA}"/>
                  </a:ext>
                </a:extLst>
              </p:cNvPr>
              <p:cNvSpPr>
                <a:spLocks/>
              </p:cNvSpPr>
              <p:nvPr/>
            </p:nvSpPr>
            <p:spPr bwMode="auto">
              <a:xfrm>
                <a:off x="2755901" y="1684338"/>
                <a:ext cx="152400" cy="68263"/>
              </a:xfrm>
              <a:custGeom>
                <a:avLst/>
                <a:gdLst>
                  <a:gd name="T0" fmla="*/ 0 w 96"/>
                  <a:gd name="T1" fmla="*/ 2147483647 h 43"/>
                  <a:gd name="T2" fmla="*/ 2147483647 w 96"/>
                  <a:gd name="T3" fmla="*/ 2147483647 h 43"/>
                  <a:gd name="T4" fmla="*/ 2147483647 w 96"/>
                  <a:gd name="T5" fmla="*/ 2147483647 h 43"/>
                  <a:gd name="T6" fmla="*/ 2147483647 w 96"/>
                  <a:gd name="T7" fmla="*/ 2147483647 h 43"/>
                  <a:gd name="T8" fmla="*/ 2147483647 w 96"/>
                  <a:gd name="T9" fmla="*/ 2147483647 h 43"/>
                  <a:gd name="T10" fmla="*/ 2147483647 w 96"/>
                  <a:gd name="T11" fmla="*/ 2147483647 h 43"/>
                  <a:gd name="T12" fmla="*/ 2147483647 w 96"/>
                  <a:gd name="T13" fmla="*/ 2147483647 h 43"/>
                  <a:gd name="T14" fmla="*/ 2147483647 w 96"/>
                  <a:gd name="T15" fmla="*/ 2147483647 h 43"/>
                  <a:gd name="T16" fmla="*/ 2147483647 w 96"/>
                  <a:gd name="T17" fmla="*/ 2147483647 h 43"/>
                  <a:gd name="T18" fmla="*/ 2147483647 w 96"/>
                  <a:gd name="T19" fmla="*/ 0 h 43"/>
                  <a:gd name="T20" fmla="*/ 0 w 96"/>
                  <a:gd name="T21" fmla="*/ 2147483647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
                  <a:gd name="T34" fmla="*/ 0 h 43"/>
                  <a:gd name="T35" fmla="*/ 96 w 96"/>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 h="43">
                    <a:moveTo>
                      <a:pt x="0" y="17"/>
                    </a:moveTo>
                    <a:lnTo>
                      <a:pt x="27" y="26"/>
                    </a:lnTo>
                    <a:lnTo>
                      <a:pt x="9" y="35"/>
                    </a:lnTo>
                    <a:lnTo>
                      <a:pt x="9" y="43"/>
                    </a:lnTo>
                    <a:lnTo>
                      <a:pt x="35" y="43"/>
                    </a:lnTo>
                    <a:lnTo>
                      <a:pt x="44" y="35"/>
                    </a:lnTo>
                    <a:lnTo>
                      <a:pt x="96" y="26"/>
                    </a:lnTo>
                    <a:lnTo>
                      <a:pt x="61" y="17"/>
                    </a:lnTo>
                    <a:lnTo>
                      <a:pt x="53" y="9"/>
                    </a:lnTo>
                    <a:lnTo>
                      <a:pt x="27" y="0"/>
                    </a:lnTo>
                    <a:lnTo>
                      <a:pt x="0"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91" name="Freeform 25">
                <a:extLst>
                  <a:ext uri="{FF2B5EF4-FFF2-40B4-BE49-F238E27FC236}">
                    <a16:creationId xmlns:a16="http://schemas.microsoft.com/office/drawing/2014/main" id="{DFDFA091-5725-4F8D-A682-26B8251D8EB9}"/>
                  </a:ext>
                </a:extLst>
              </p:cNvPr>
              <p:cNvSpPr>
                <a:spLocks/>
              </p:cNvSpPr>
              <p:nvPr/>
            </p:nvSpPr>
            <p:spPr bwMode="auto">
              <a:xfrm>
                <a:off x="2755901" y="1684338"/>
                <a:ext cx="152400" cy="68263"/>
              </a:xfrm>
              <a:custGeom>
                <a:avLst/>
                <a:gdLst>
                  <a:gd name="T0" fmla="*/ 0 w 96"/>
                  <a:gd name="T1" fmla="*/ 2147483647 h 43"/>
                  <a:gd name="T2" fmla="*/ 2147483647 w 96"/>
                  <a:gd name="T3" fmla="*/ 2147483647 h 43"/>
                  <a:gd name="T4" fmla="*/ 2147483647 w 96"/>
                  <a:gd name="T5" fmla="*/ 2147483647 h 43"/>
                  <a:gd name="T6" fmla="*/ 2147483647 w 96"/>
                  <a:gd name="T7" fmla="*/ 2147483647 h 43"/>
                  <a:gd name="T8" fmla="*/ 2147483647 w 96"/>
                  <a:gd name="T9" fmla="*/ 2147483647 h 43"/>
                  <a:gd name="T10" fmla="*/ 2147483647 w 96"/>
                  <a:gd name="T11" fmla="*/ 2147483647 h 43"/>
                  <a:gd name="T12" fmla="*/ 2147483647 w 96"/>
                  <a:gd name="T13" fmla="*/ 2147483647 h 43"/>
                  <a:gd name="T14" fmla="*/ 2147483647 w 96"/>
                  <a:gd name="T15" fmla="*/ 2147483647 h 43"/>
                  <a:gd name="T16" fmla="*/ 2147483647 w 96"/>
                  <a:gd name="T17" fmla="*/ 2147483647 h 43"/>
                  <a:gd name="T18" fmla="*/ 2147483647 w 96"/>
                  <a:gd name="T19" fmla="*/ 0 h 43"/>
                  <a:gd name="T20" fmla="*/ 0 w 96"/>
                  <a:gd name="T21" fmla="*/ 2147483647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
                  <a:gd name="T34" fmla="*/ 0 h 43"/>
                  <a:gd name="T35" fmla="*/ 96 w 96"/>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 h="43">
                    <a:moveTo>
                      <a:pt x="0" y="17"/>
                    </a:moveTo>
                    <a:lnTo>
                      <a:pt x="27" y="26"/>
                    </a:lnTo>
                    <a:lnTo>
                      <a:pt x="9" y="35"/>
                    </a:lnTo>
                    <a:lnTo>
                      <a:pt x="9" y="43"/>
                    </a:lnTo>
                    <a:lnTo>
                      <a:pt x="35" y="43"/>
                    </a:lnTo>
                    <a:lnTo>
                      <a:pt x="44" y="35"/>
                    </a:lnTo>
                    <a:lnTo>
                      <a:pt x="96" y="26"/>
                    </a:lnTo>
                    <a:lnTo>
                      <a:pt x="61" y="17"/>
                    </a:lnTo>
                    <a:lnTo>
                      <a:pt x="53" y="9"/>
                    </a:lnTo>
                    <a:lnTo>
                      <a:pt x="27" y="0"/>
                    </a:lnTo>
                    <a:lnTo>
                      <a:pt x="0"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92" name="Freeform 26">
                <a:extLst>
                  <a:ext uri="{FF2B5EF4-FFF2-40B4-BE49-F238E27FC236}">
                    <a16:creationId xmlns:a16="http://schemas.microsoft.com/office/drawing/2014/main" id="{7551A09D-A8FF-4313-BFB9-B33B41CAE45D}"/>
                  </a:ext>
                </a:extLst>
              </p:cNvPr>
              <p:cNvSpPr>
                <a:spLocks/>
              </p:cNvSpPr>
              <p:nvPr/>
            </p:nvSpPr>
            <p:spPr bwMode="auto">
              <a:xfrm>
                <a:off x="2549526" y="1725613"/>
                <a:ext cx="82550" cy="41275"/>
              </a:xfrm>
              <a:custGeom>
                <a:avLst/>
                <a:gdLst>
                  <a:gd name="T0" fmla="*/ 2147483647 w 52"/>
                  <a:gd name="T1" fmla="*/ 2147483647 h 26"/>
                  <a:gd name="T2" fmla="*/ 2147483647 w 52"/>
                  <a:gd name="T3" fmla="*/ 2147483647 h 26"/>
                  <a:gd name="T4" fmla="*/ 2147483647 w 52"/>
                  <a:gd name="T5" fmla="*/ 0 h 26"/>
                  <a:gd name="T6" fmla="*/ 2147483647 w 52"/>
                  <a:gd name="T7" fmla="*/ 0 h 26"/>
                  <a:gd name="T8" fmla="*/ 0 w 52"/>
                  <a:gd name="T9" fmla="*/ 2147483647 h 26"/>
                  <a:gd name="T10" fmla="*/ 2147483647 w 52"/>
                  <a:gd name="T11" fmla="*/ 2147483647 h 26"/>
                  <a:gd name="T12" fmla="*/ 2147483647 w 52"/>
                  <a:gd name="T13" fmla="*/ 2147483647 h 26"/>
                  <a:gd name="T14" fmla="*/ 2147483647 w 52"/>
                  <a:gd name="T15" fmla="*/ 2147483647 h 26"/>
                  <a:gd name="T16" fmla="*/ 2147483647 w 52"/>
                  <a:gd name="T17" fmla="*/ 2147483647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26"/>
                  <a:gd name="T29" fmla="*/ 52 w 52"/>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26">
                    <a:moveTo>
                      <a:pt x="52" y="26"/>
                    </a:moveTo>
                    <a:lnTo>
                      <a:pt x="52" y="9"/>
                    </a:lnTo>
                    <a:lnTo>
                      <a:pt x="43" y="0"/>
                    </a:lnTo>
                    <a:lnTo>
                      <a:pt x="17" y="0"/>
                    </a:lnTo>
                    <a:lnTo>
                      <a:pt x="0" y="17"/>
                    </a:lnTo>
                    <a:lnTo>
                      <a:pt x="17" y="17"/>
                    </a:lnTo>
                    <a:lnTo>
                      <a:pt x="17" y="26"/>
                    </a:lnTo>
                    <a:lnTo>
                      <a:pt x="34" y="26"/>
                    </a:lnTo>
                    <a:lnTo>
                      <a:pt x="52" y="26"/>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93" name="Freeform 27">
                <a:extLst>
                  <a:ext uri="{FF2B5EF4-FFF2-40B4-BE49-F238E27FC236}">
                    <a16:creationId xmlns:a16="http://schemas.microsoft.com/office/drawing/2014/main" id="{7E3AAB13-39B5-487F-B306-280B35BC4CC1}"/>
                  </a:ext>
                </a:extLst>
              </p:cNvPr>
              <p:cNvSpPr>
                <a:spLocks/>
              </p:cNvSpPr>
              <p:nvPr/>
            </p:nvSpPr>
            <p:spPr bwMode="auto">
              <a:xfrm>
                <a:off x="2549526" y="1725613"/>
                <a:ext cx="82550" cy="41275"/>
              </a:xfrm>
              <a:custGeom>
                <a:avLst/>
                <a:gdLst>
                  <a:gd name="T0" fmla="*/ 2147483647 w 52"/>
                  <a:gd name="T1" fmla="*/ 2147483647 h 26"/>
                  <a:gd name="T2" fmla="*/ 2147483647 w 52"/>
                  <a:gd name="T3" fmla="*/ 2147483647 h 26"/>
                  <a:gd name="T4" fmla="*/ 2147483647 w 52"/>
                  <a:gd name="T5" fmla="*/ 0 h 26"/>
                  <a:gd name="T6" fmla="*/ 2147483647 w 52"/>
                  <a:gd name="T7" fmla="*/ 0 h 26"/>
                  <a:gd name="T8" fmla="*/ 0 w 52"/>
                  <a:gd name="T9" fmla="*/ 2147483647 h 26"/>
                  <a:gd name="T10" fmla="*/ 2147483647 w 52"/>
                  <a:gd name="T11" fmla="*/ 2147483647 h 26"/>
                  <a:gd name="T12" fmla="*/ 2147483647 w 52"/>
                  <a:gd name="T13" fmla="*/ 2147483647 h 26"/>
                  <a:gd name="T14" fmla="*/ 2147483647 w 52"/>
                  <a:gd name="T15" fmla="*/ 2147483647 h 26"/>
                  <a:gd name="T16" fmla="*/ 2147483647 w 52"/>
                  <a:gd name="T17" fmla="*/ 2147483647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26"/>
                  <a:gd name="T29" fmla="*/ 52 w 52"/>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26">
                    <a:moveTo>
                      <a:pt x="52" y="26"/>
                    </a:moveTo>
                    <a:lnTo>
                      <a:pt x="52" y="9"/>
                    </a:lnTo>
                    <a:lnTo>
                      <a:pt x="43" y="0"/>
                    </a:lnTo>
                    <a:lnTo>
                      <a:pt x="17" y="0"/>
                    </a:lnTo>
                    <a:lnTo>
                      <a:pt x="0" y="17"/>
                    </a:lnTo>
                    <a:lnTo>
                      <a:pt x="17" y="17"/>
                    </a:lnTo>
                    <a:lnTo>
                      <a:pt x="17" y="26"/>
                    </a:lnTo>
                    <a:lnTo>
                      <a:pt x="34" y="26"/>
                    </a:lnTo>
                    <a:lnTo>
                      <a:pt x="52"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94" name="Freeform 28">
                <a:extLst>
                  <a:ext uri="{FF2B5EF4-FFF2-40B4-BE49-F238E27FC236}">
                    <a16:creationId xmlns:a16="http://schemas.microsoft.com/office/drawing/2014/main" id="{967DC595-D214-4622-B4D0-98C8A7A95A6F}"/>
                  </a:ext>
                </a:extLst>
              </p:cNvPr>
              <p:cNvSpPr>
                <a:spLocks/>
              </p:cNvSpPr>
              <p:nvPr/>
            </p:nvSpPr>
            <p:spPr bwMode="auto">
              <a:xfrm>
                <a:off x="2659064" y="1739901"/>
                <a:ext cx="69850" cy="26988"/>
              </a:xfrm>
              <a:custGeom>
                <a:avLst/>
                <a:gdLst>
                  <a:gd name="T0" fmla="*/ 0 w 44"/>
                  <a:gd name="T1" fmla="*/ 0 h 17"/>
                  <a:gd name="T2" fmla="*/ 2147483647 w 44"/>
                  <a:gd name="T3" fmla="*/ 2147483647 h 17"/>
                  <a:gd name="T4" fmla="*/ 2147483647 w 44"/>
                  <a:gd name="T5" fmla="*/ 2147483647 h 17"/>
                  <a:gd name="T6" fmla="*/ 2147483647 w 44"/>
                  <a:gd name="T7" fmla="*/ 0 h 17"/>
                  <a:gd name="T8" fmla="*/ 2147483647 w 44"/>
                  <a:gd name="T9" fmla="*/ 0 h 17"/>
                  <a:gd name="T10" fmla="*/ 0 w 44"/>
                  <a:gd name="T11" fmla="*/ 0 h 17"/>
                  <a:gd name="T12" fmla="*/ 0 60000 65536"/>
                  <a:gd name="T13" fmla="*/ 0 60000 65536"/>
                  <a:gd name="T14" fmla="*/ 0 60000 65536"/>
                  <a:gd name="T15" fmla="*/ 0 60000 65536"/>
                  <a:gd name="T16" fmla="*/ 0 60000 65536"/>
                  <a:gd name="T17" fmla="*/ 0 60000 65536"/>
                  <a:gd name="T18" fmla="*/ 0 w 44"/>
                  <a:gd name="T19" fmla="*/ 0 h 17"/>
                  <a:gd name="T20" fmla="*/ 44 w 4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4" h="17">
                    <a:moveTo>
                      <a:pt x="0" y="0"/>
                    </a:moveTo>
                    <a:lnTo>
                      <a:pt x="9" y="17"/>
                    </a:lnTo>
                    <a:lnTo>
                      <a:pt x="35" y="17"/>
                    </a:lnTo>
                    <a:lnTo>
                      <a:pt x="44" y="0"/>
                    </a:lnTo>
                    <a:lnTo>
                      <a:pt x="18"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95" name="Freeform 29">
                <a:extLst>
                  <a:ext uri="{FF2B5EF4-FFF2-40B4-BE49-F238E27FC236}">
                    <a16:creationId xmlns:a16="http://schemas.microsoft.com/office/drawing/2014/main" id="{4023B103-FB95-4B8D-8598-C3489DD1BC26}"/>
                  </a:ext>
                </a:extLst>
              </p:cNvPr>
              <p:cNvSpPr>
                <a:spLocks/>
              </p:cNvSpPr>
              <p:nvPr/>
            </p:nvSpPr>
            <p:spPr bwMode="auto">
              <a:xfrm>
                <a:off x="2659064" y="1739901"/>
                <a:ext cx="69850" cy="26988"/>
              </a:xfrm>
              <a:custGeom>
                <a:avLst/>
                <a:gdLst>
                  <a:gd name="T0" fmla="*/ 0 w 44"/>
                  <a:gd name="T1" fmla="*/ 0 h 17"/>
                  <a:gd name="T2" fmla="*/ 2147483647 w 44"/>
                  <a:gd name="T3" fmla="*/ 2147483647 h 17"/>
                  <a:gd name="T4" fmla="*/ 2147483647 w 44"/>
                  <a:gd name="T5" fmla="*/ 2147483647 h 17"/>
                  <a:gd name="T6" fmla="*/ 2147483647 w 44"/>
                  <a:gd name="T7" fmla="*/ 0 h 17"/>
                  <a:gd name="T8" fmla="*/ 2147483647 w 44"/>
                  <a:gd name="T9" fmla="*/ 0 h 17"/>
                  <a:gd name="T10" fmla="*/ 0 w 44"/>
                  <a:gd name="T11" fmla="*/ 0 h 17"/>
                  <a:gd name="T12" fmla="*/ 0 60000 65536"/>
                  <a:gd name="T13" fmla="*/ 0 60000 65536"/>
                  <a:gd name="T14" fmla="*/ 0 60000 65536"/>
                  <a:gd name="T15" fmla="*/ 0 60000 65536"/>
                  <a:gd name="T16" fmla="*/ 0 60000 65536"/>
                  <a:gd name="T17" fmla="*/ 0 60000 65536"/>
                  <a:gd name="T18" fmla="*/ 0 w 44"/>
                  <a:gd name="T19" fmla="*/ 0 h 17"/>
                  <a:gd name="T20" fmla="*/ 44 w 4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4" h="17">
                    <a:moveTo>
                      <a:pt x="0" y="0"/>
                    </a:moveTo>
                    <a:lnTo>
                      <a:pt x="9" y="17"/>
                    </a:lnTo>
                    <a:lnTo>
                      <a:pt x="35" y="17"/>
                    </a:lnTo>
                    <a:lnTo>
                      <a:pt x="44" y="0"/>
                    </a:lnTo>
                    <a:lnTo>
                      <a:pt x="18" y="0"/>
                    </a:lnTo>
                    <a:lnTo>
                      <a:pt x="0"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96" name="Freeform 30">
                <a:extLst>
                  <a:ext uri="{FF2B5EF4-FFF2-40B4-BE49-F238E27FC236}">
                    <a16:creationId xmlns:a16="http://schemas.microsoft.com/office/drawing/2014/main" id="{82E05E93-5CE4-4DCB-8C89-7D69AF27E82E}"/>
                  </a:ext>
                </a:extLst>
              </p:cNvPr>
              <p:cNvSpPr>
                <a:spLocks/>
              </p:cNvSpPr>
              <p:nvPr/>
            </p:nvSpPr>
            <p:spPr bwMode="auto">
              <a:xfrm>
                <a:off x="2687639" y="1795463"/>
                <a:ext cx="234950" cy="41275"/>
              </a:xfrm>
              <a:custGeom>
                <a:avLst/>
                <a:gdLst>
                  <a:gd name="T0" fmla="*/ 2147483647 w 148"/>
                  <a:gd name="T1" fmla="*/ 0 h 26"/>
                  <a:gd name="T2" fmla="*/ 2147483647 w 148"/>
                  <a:gd name="T3" fmla="*/ 0 h 26"/>
                  <a:gd name="T4" fmla="*/ 2147483647 w 148"/>
                  <a:gd name="T5" fmla="*/ 2147483647 h 26"/>
                  <a:gd name="T6" fmla="*/ 0 w 148"/>
                  <a:gd name="T7" fmla="*/ 2147483647 h 26"/>
                  <a:gd name="T8" fmla="*/ 2147483647 w 148"/>
                  <a:gd name="T9" fmla="*/ 2147483647 h 26"/>
                  <a:gd name="T10" fmla="*/ 2147483647 w 148"/>
                  <a:gd name="T11" fmla="*/ 2147483647 h 26"/>
                  <a:gd name="T12" fmla="*/ 2147483647 w 148"/>
                  <a:gd name="T13" fmla="*/ 2147483647 h 26"/>
                  <a:gd name="T14" fmla="*/ 2147483647 w 148"/>
                  <a:gd name="T15" fmla="*/ 2147483647 h 26"/>
                  <a:gd name="T16" fmla="*/ 2147483647 w 148"/>
                  <a:gd name="T17" fmla="*/ 0 h 26"/>
                  <a:gd name="T18" fmla="*/ 2147483647 w 148"/>
                  <a:gd name="T19" fmla="*/ 2147483647 h 26"/>
                  <a:gd name="T20" fmla="*/ 2147483647 w 148"/>
                  <a:gd name="T21" fmla="*/ 2147483647 h 26"/>
                  <a:gd name="T22" fmla="*/ 2147483647 w 148"/>
                  <a:gd name="T23" fmla="*/ 0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8"/>
                  <a:gd name="T37" fmla="*/ 0 h 26"/>
                  <a:gd name="T38" fmla="*/ 148 w 148"/>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8" h="26">
                    <a:moveTo>
                      <a:pt x="26" y="0"/>
                    </a:moveTo>
                    <a:lnTo>
                      <a:pt x="9" y="0"/>
                    </a:lnTo>
                    <a:lnTo>
                      <a:pt x="9" y="8"/>
                    </a:lnTo>
                    <a:lnTo>
                      <a:pt x="0" y="26"/>
                    </a:lnTo>
                    <a:lnTo>
                      <a:pt x="113" y="26"/>
                    </a:lnTo>
                    <a:lnTo>
                      <a:pt x="122" y="17"/>
                    </a:lnTo>
                    <a:lnTo>
                      <a:pt x="148" y="26"/>
                    </a:lnTo>
                    <a:lnTo>
                      <a:pt x="139" y="8"/>
                    </a:lnTo>
                    <a:lnTo>
                      <a:pt x="131" y="0"/>
                    </a:lnTo>
                    <a:lnTo>
                      <a:pt x="87" y="8"/>
                    </a:lnTo>
                    <a:lnTo>
                      <a:pt x="35" y="8"/>
                    </a:lnTo>
                    <a:lnTo>
                      <a:pt x="26"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97" name="Freeform 31">
                <a:extLst>
                  <a:ext uri="{FF2B5EF4-FFF2-40B4-BE49-F238E27FC236}">
                    <a16:creationId xmlns:a16="http://schemas.microsoft.com/office/drawing/2014/main" id="{B086F5F1-9DA6-419E-AB5D-155E262842FA}"/>
                  </a:ext>
                </a:extLst>
              </p:cNvPr>
              <p:cNvSpPr>
                <a:spLocks/>
              </p:cNvSpPr>
              <p:nvPr/>
            </p:nvSpPr>
            <p:spPr bwMode="auto">
              <a:xfrm>
                <a:off x="2687639" y="1795463"/>
                <a:ext cx="234950" cy="41275"/>
              </a:xfrm>
              <a:custGeom>
                <a:avLst/>
                <a:gdLst>
                  <a:gd name="T0" fmla="*/ 2147483647 w 148"/>
                  <a:gd name="T1" fmla="*/ 0 h 26"/>
                  <a:gd name="T2" fmla="*/ 2147483647 w 148"/>
                  <a:gd name="T3" fmla="*/ 0 h 26"/>
                  <a:gd name="T4" fmla="*/ 2147483647 w 148"/>
                  <a:gd name="T5" fmla="*/ 2147483647 h 26"/>
                  <a:gd name="T6" fmla="*/ 0 w 148"/>
                  <a:gd name="T7" fmla="*/ 2147483647 h 26"/>
                  <a:gd name="T8" fmla="*/ 2147483647 w 148"/>
                  <a:gd name="T9" fmla="*/ 2147483647 h 26"/>
                  <a:gd name="T10" fmla="*/ 2147483647 w 148"/>
                  <a:gd name="T11" fmla="*/ 2147483647 h 26"/>
                  <a:gd name="T12" fmla="*/ 2147483647 w 148"/>
                  <a:gd name="T13" fmla="*/ 2147483647 h 26"/>
                  <a:gd name="T14" fmla="*/ 2147483647 w 148"/>
                  <a:gd name="T15" fmla="*/ 2147483647 h 26"/>
                  <a:gd name="T16" fmla="*/ 2147483647 w 148"/>
                  <a:gd name="T17" fmla="*/ 0 h 26"/>
                  <a:gd name="T18" fmla="*/ 2147483647 w 148"/>
                  <a:gd name="T19" fmla="*/ 2147483647 h 26"/>
                  <a:gd name="T20" fmla="*/ 2147483647 w 148"/>
                  <a:gd name="T21" fmla="*/ 2147483647 h 26"/>
                  <a:gd name="T22" fmla="*/ 2147483647 w 148"/>
                  <a:gd name="T23" fmla="*/ 0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8"/>
                  <a:gd name="T37" fmla="*/ 0 h 26"/>
                  <a:gd name="T38" fmla="*/ 148 w 148"/>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8" h="26">
                    <a:moveTo>
                      <a:pt x="26" y="0"/>
                    </a:moveTo>
                    <a:lnTo>
                      <a:pt x="9" y="0"/>
                    </a:lnTo>
                    <a:lnTo>
                      <a:pt x="9" y="8"/>
                    </a:lnTo>
                    <a:lnTo>
                      <a:pt x="0" y="26"/>
                    </a:lnTo>
                    <a:lnTo>
                      <a:pt x="113" y="26"/>
                    </a:lnTo>
                    <a:lnTo>
                      <a:pt x="122" y="17"/>
                    </a:lnTo>
                    <a:lnTo>
                      <a:pt x="148" y="26"/>
                    </a:lnTo>
                    <a:lnTo>
                      <a:pt x="139" y="8"/>
                    </a:lnTo>
                    <a:lnTo>
                      <a:pt x="131" y="0"/>
                    </a:lnTo>
                    <a:lnTo>
                      <a:pt x="87" y="8"/>
                    </a:lnTo>
                    <a:lnTo>
                      <a:pt x="35" y="8"/>
                    </a:lnTo>
                    <a:lnTo>
                      <a:pt x="26"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98" name="Freeform 32">
                <a:extLst>
                  <a:ext uri="{FF2B5EF4-FFF2-40B4-BE49-F238E27FC236}">
                    <a16:creationId xmlns:a16="http://schemas.microsoft.com/office/drawing/2014/main" id="{F02AA61D-EFC9-4DFD-8663-5856AEDD6E69}"/>
                  </a:ext>
                </a:extLst>
              </p:cNvPr>
              <p:cNvSpPr>
                <a:spLocks/>
              </p:cNvSpPr>
              <p:nvPr/>
            </p:nvSpPr>
            <p:spPr bwMode="auto">
              <a:xfrm>
                <a:off x="2603501" y="1808163"/>
                <a:ext cx="55563" cy="28575"/>
              </a:xfrm>
              <a:custGeom>
                <a:avLst/>
                <a:gdLst>
                  <a:gd name="T0" fmla="*/ 2147483647 w 35"/>
                  <a:gd name="T1" fmla="*/ 2147483647 h 18"/>
                  <a:gd name="T2" fmla="*/ 2147483647 w 35"/>
                  <a:gd name="T3" fmla="*/ 0 h 18"/>
                  <a:gd name="T4" fmla="*/ 2147483647 w 35"/>
                  <a:gd name="T5" fmla="*/ 0 h 18"/>
                  <a:gd name="T6" fmla="*/ 0 w 35"/>
                  <a:gd name="T7" fmla="*/ 2147483647 h 18"/>
                  <a:gd name="T8" fmla="*/ 2147483647 w 35"/>
                  <a:gd name="T9" fmla="*/ 2147483647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35" y="18"/>
                    </a:moveTo>
                    <a:lnTo>
                      <a:pt x="35" y="0"/>
                    </a:lnTo>
                    <a:lnTo>
                      <a:pt x="27" y="0"/>
                    </a:lnTo>
                    <a:lnTo>
                      <a:pt x="0" y="18"/>
                    </a:lnTo>
                    <a:lnTo>
                      <a:pt x="35"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99" name="Freeform 33">
                <a:extLst>
                  <a:ext uri="{FF2B5EF4-FFF2-40B4-BE49-F238E27FC236}">
                    <a16:creationId xmlns:a16="http://schemas.microsoft.com/office/drawing/2014/main" id="{FD358259-7475-4048-A871-F2AD1AE9A405}"/>
                  </a:ext>
                </a:extLst>
              </p:cNvPr>
              <p:cNvSpPr>
                <a:spLocks/>
              </p:cNvSpPr>
              <p:nvPr/>
            </p:nvSpPr>
            <p:spPr bwMode="auto">
              <a:xfrm>
                <a:off x="2603501" y="1808163"/>
                <a:ext cx="55563" cy="28575"/>
              </a:xfrm>
              <a:custGeom>
                <a:avLst/>
                <a:gdLst>
                  <a:gd name="T0" fmla="*/ 2147483647 w 35"/>
                  <a:gd name="T1" fmla="*/ 2147483647 h 18"/>
                  <a:gd name="T2" fmla="*/ 2147483647 w 35"/>
                  <a:gd name="T3" fmla="*/ 0 h 18"/>
                  <a:gd name="T4" fmla="*/ 2147483647 w 35"/>
                  <a:gd name="T5" fmla="*/ 0 h 18"/>
                  <a:gd name="T6" fmla="*/ 0 w 35"/>
                  <a:gd name="T7" fmla="*/ 2147483647 h 18"/>
                  <a:gd name="T8" fmla="*/ 2147483647 w 35"/>
                  <a:gd name="T9" fmla="*/ 2147483647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35" y="18"/>
                    </a:moveTo>
                    <a:lnTo>
                      <a:pt x="35" y="0"/>
                    </a:lnTo>
                    <a:lnTo>
                      <a:pt x="27" y="0"/>
                    </a:lnTo>
                    <a:lnTo>
                      <a:pt x="0" y="18"/>
                    </a:lnTo>
                    <a:lnTo>
                      <a:pt x="35"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00" name="Freeform 34">
                <a:extLst>
                  <a:ext uri="{FF2B5EF4-FFF2-40B4-BE49-F238E27FC236}">
                    <a16:creationId xmlns:a16="http://schemas.microsoft.com/office/drawing/2014/main" id="{763ADAF8-416B-4B17-B250-D0C2EC8B5E45}"/>
                  </a:ext>
                </a:extLst>
              </p:cNvPr>
              <p:cNvSpPr>
                <a:spLocks/>
              </p:cNvSpPr>
              <p:nvPr/>
            </p:nvSpPr>
            <p:spPr bwMode="auto">
              <a:xfrm>
                <a:off x="2632076" y="1766888"/>
                <a:ext cx="55563" cy="41275"/>
              </a:xfrm>
              <a:custGeom>
                <a:avLst/>
                <a:gdLst>
                  <a:gd name="T0" fmla="*/ 0 w 35"/>
                  <a:gd name="T1" fmla="*/ 2147483647 h 26"/>
                  <a:gd name="T2" fmla="*/ 2147483647 w 35"/>
                  <a:gd name="T3" fmla="*/ 2147483647 h 26"/>
                  <a:gd name="T4" fmla="*/ 2147483647 w 35"/>
                  <a:gd name="T5" fmla="*/ 2147483647 h 26"/>
                  <a:gd name="T6" fmla="*/ 2147483647 w 35"/>
                  <a:gd name="T7" fmla="*/ 0 h 26"/>
                  <a:gd name="T8" fmla="*/ 0 w 35"/>
                  <a:gd name="T9" fmla="*/ 2147483647 h 26"/>
                  <a:gd name="T10" fmla="*/ 0 60000 65536"/>
                  <a:gd name="T11" fmla="*/ 0 60000 65536"/>
                  <a:gd name="T12" fmla="*/ 0 60000 65536"/>
                  <a:gd name="T13" fmla="*/ 0 60000 65536"/>
                  <a:gd name="T14" fmla="*/ 0 60000 65536"/>
                  <a:gd name="T15" fmla="*/ 0 w 35"/>
                  <a:gd name="T16" fmla="*/ 0 h 26"/>
                  <a:gd name="T17" fmla="*/ 35 w 35"/>
                  <a:gd name="T18" fmla="*/ 26 h 26"/>
                </a:gdLst>
                <a:ahLst/>
                <a:cxnLst>
                  <a:cxn ang="T10">
                    <a:pos x="T0" y="T1"/>
                  </a:cxn>
                  <a:cxn ang="T11">
                    <a:pos x="T2" y="T3"/>
                  </a:cxn>
                  <a:cxn ang="T12">
                    <a:pos x="T4" y="T5"/>
                  </a:cxn>
                  <a:cxn ang="T13">
                    <a:pos x="T6" y="T7"/>
                  </a:cxn>
                  <a:cxn ang="T14">
                    <a:pos x="T8" y="T9"/>
                  </a:cxn>
                </a:cxnLst>
                <a:rect l="T15" t="T16" r="T17" b="T18"/>
                <a:pathLst>
                  <a:path w="35" h="26">
                    <a:moveTo>
                      <a:pt x="0" y="9"/>
                    </a:moveTo>
                    <a:lnTo>
                      <a:pt x="26" y="26"/>
                    </a:lnTo>
                    <a:lnTo>
                      <a:pt x="35" y="9"/>
                    </a:lnTo>
                    <a:lnTo>
                      <a:pt x="17" y="0"/>
                    </a:lnTo>
                    <a:lnTo>
                      <a:pt x="0"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01" name="Freeform 35">
                <a:extLst>
                  <a:ext uri="{FF2B5EF4-FFF2-40B4-BE49-F238E27FC236}">
                    <a16:creationId xmlns:a16="http://schemas.microsoft.com/office/drawing/2014/main" id="{FCEE2A79-887F-4453-9AC4-B644BE4F7CF1}"/>
                  </a:ext>
                </a:extLst>
              </p:cNvPr>
              <p:cNvSpPr>
                <a:spLocks/>
              </p:cNvSpPr>
              <p:nvPr/>
            </p:nvSpPr>
            <p:spPr bwMode="auto">
              <a:xfrm>
                <a:off x="2632076" y="1766888"/>
                <a:ext cx="55563" cy="41275"/>
              </a:xfrm>
              <a:custGeom>
                <a:avLst/>
                <a:gdLst>
                  <a:gd name="T0" fmla="*/ 0 w 35"/>
                  <a:gd name="T1" fmla="*/ 2147483647 h 26"/>
                  <a:gd name="T2" fmla="*/ 2147483647 w 35"/>
                  <a:gd name="T3" fmla="*/ 2147483647 h 26"/>
                  <a:gd name="T4" fmla="*/ 2147483647 w 35"/>
                  <a:gd name="T5" fmla="*/ 2147483647 h 26"/>
                  <a:gd name="T6" fmla="*/ 2147483647 w 35"/>
                  <a:gd name="T7" fmla="*/ 0 h 26"/>
                  <a:gd name="T8" fmla="*/ 0 w 35"/>
                  <a:gd name="T9" fmla="*/ 2147483647 h 26"/>
                  <a:gd name="T10" fmla="*/ 0 60000 65536"/>
                  <a:gd name="T11" fmla="*/ 0 60000 65536"/>
                  <a:gd name="T12" fmla="*/ 0 60000 65536"/>
                  <a:gd name="T13" fmla="*/ 0 60000 65536"/>
                  <a:gd name="T14" fmla="*/ 0 60000 65536"/>
                  <a:gd name="T15" fmla="*/ 0 w 35"/>
                  <a:gd name="T16" fmla="*/ 0 h 26"/>
                  <a:gd name="T17" fmla="*/ 35 w 35"/>
                  <a:gd name="T18" fmla="*/ 26 h 26"/>
                </a:gdLst>
                <a:ahLst/>
                <a:cxnLst>
                  <a:cxn ang="T10">
                    <a:pos x="T0" y="T1"/>
                  </a:cxn>
                  <a:cxn ang="T11">
                    <a:pos x="T2" y="T3"/>
                  </a:cxn>
                  <a:cxn ang="T12">
                    <a:pos x="T4" y="T5"/>
                  </a:cxn>
                  <a:cxn ang="T13">
                    <a:pos x="T6" y="T7"/>
                  </a:cxn>
                  <a:cxn ang="T14">
                    <a:pos x="T8" y="T9"/>
                  </a:cxn>
                </a:cxnLst>
                <a:rect l="T15" t="T16" r="T17" b="T18"/>
                <a:pathLst>
                  <a:path w="35" h="26">
                    <a:moveTo>
                      <a:pt x="0" y="9"/>
                    </a:moveTo>
                    <a:lnTo>
                      <a:pt x="26" y="26"/>
                    </a:lnTo>
                    <a:lnTo>
                      <a:pt x="35" y="9"/>
                    </a:lnTo>
                    <a:lnTo>
                      <a:pt x="17" y="0"/>
                    </a:lnTo>
                    <a:lnTo>
                      <a:pt x="0"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02" name="Freeform 36">
                <a:extLst>
                  <a:ext uri="{FF2B5EF4-FFF2-40B4-BE49-F238E27FC236}">
                    <a16:creationId xmlns:a16="http://schemas.microsoft.com/office/drawing/2014/main" id="{AF5094A5-1592-4A71-B837-3E5E7B6361D0}"/>
                  </a:ext>
                </a:extLst>
              </p:cNvPr>
              <p:cNvSpPr>
                <a:spLocks/>
              </p:cNvSpPr>
              <p:nvPr/>
            </p:nvSpPr>
            <p:spPr bwMode="auto">
              <a:xfrm>
                <a:off x="2562226" y="1849438"/>
                <a:ext cx="125413" cy="55563"/>
              </a:xfrm>
              <a:custGeom>
                <a:avLst/>
                <a:gdLst>
                  <a:gd name="T0" fmla="*/ 2147483647 w 79"/>
                  <a:gd name="T1" fmla="*/ 2147483647 h 35"/>
                  <a:gd name="T2" fmla="*/ 2147483647 w 79"/>
                  <a:gd name="T3" fmla="*/ 0 h 35"/>
                  <a:gd name="T4" fmla="*/ 2147483647 w 79"/>
                  <a:gd name="T5" fmla="*/ 0 h 35"/>
                  <a:gd name="T6" fmla="*/ 2147483647 w 79"/>
                  <a:gd name="T7" fmla="*/ 2147483647 h 35"/>
                  <a:gd name="T8" fmla="*/ 0 w 79"/>
                  <a:gd name="T9" fmla="*/ 2147483647 h 35"/>
                  <a:gd name="T10" fmla="*/ 2147483647 w 79"/>
                  <a:gd name="T11" fmla="*/ 2147483647 h 35"/>
                  <a:gd name="T12" fmla="*/ 2147483647 w 79"/>
                  <a:gd name="T13" fmla="*/ 2147483647 h 35"/>
                  <a:gd name="T14" fmla="*/ 2147483647 w 79"/>
                  <a:gd name="T15" fmla="*/ 2147483647 h 35"/>
                  <a:gd name="T16" fmla="*/ 0 60000 65536"/>
                  <a:gd name="T17" fmla="*/ 0 60000 65536"/>
                  <a:gd name="T18" fmla="*/ 0 60000 65536"/>
                  <a:gd name="T19" fmla="*/ 0 60000 65536"/>
                  <a:gd name="T20" fmla="*/ 0 60000 65536"/>
                  <a:gd name="T21" fmla="*/ 0 60000 65536"/>
                  <a:gd name="T22" fmla="*/ 0 60000 65536"/>
                  <a:gd name="T23" fmla="*/ 0 60000 65536"/>
                  <a:gd name="T24" fmla="*/ 0 w 79"/>
                  <a:gd name="T25" fmla="*/ 0 h 35"/>
                  <a:gd name="T26" fmla="*/ 79 w 79"/>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 h="35">
                    <a:moveTo>
                      <a:pt x="44" y="18"/>
                    </a:moveTo>
                    <a:lnTo>
                      <a:pt x="79" y="0"/>
                    </a:lnTo>
                    <a:lnTo>
                      <a:pt x="35" y="0"/>
                    </a:lnTo>
                    <a:lnTo>
                      <a:pt x="9" y="9"/>
                    </a:lnTo>
                    <a:lnTo>
                      <a:pt x="0" y="27"/>
                    </a:lnTo>
                    <a:lnTo>
                      <a:pt x="9" y="35"/>
                    </a:lnTo>
                    <a:lnTo>
                      <a:pt x="26" y="18"/>
                    </a:lnTo>
                    <a:lnTo>
                      <a:pt x="44"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03" name="Freeform 37">
                <a:extLst>
                  <a:ext uri="{FF2B5EF4-FFF2-40B4-BE49-F238E27FC236}">
                    <a16:creationId xmlns:a16="http://schemas.microsoft.com/office/drawing/2014/main" id="{BE52A033-234B-47BC-8C00-0B80C63E8201}"/>
                  </a:ext>
                </a:extLst>
              </p:cNvPr>
              <p:cNvSpPr>
                <a:spLocks/>
              </p:cNvSpPr>
              <p:nvPr/>
            </p:nvSpPr>
            <p:spPr bwMode="auto">
              <a:xfrm>
                <a:off x="2562226" y="1849438"/>
                <a:ext cx="125413" cy="55563"/>
              </a:xfrm>
              <a:custGeom>
                <a:avLst/>
                <a:gdLst>
                  <a:gd name="T0" fmla="*/ 2147483647 w 79"/>
                  <a:gd name="T1" fmla="*/ 2147483647 h 35"/>
                  <a:gd name="T2" fmla="*/ 2147483647 w 79"/>
                  <a:gd name="T3" fmla="*/ 0 h 35"/>
                  <a:gd name="T4" fmla="*/ 2147483647 w 79"/>
                  <a:gd name="T5" fmla="*/ 0 h 35"/>
                  <a:gd name="T6" fmla="*/ 2147483647 w 79"/>
                  <a:gd name="T7" fmla="*/ 2147483647 h 35"/>
                  <a:gd name="T8" fmla="*/ 0 w 79"/>
                  <a:gd name="T9" fmla="*/ 2147483647 h 35"/>
                  <a:gd name="T10" fmla="*/ 2147483647 w 79"/>
                  <a:gd name="T11" fmla="*/ 2147483647 h 35"/>
                  <a:gd name="T12" fmla="*/ 2147483647 w 79"/>
                  <a:gd name="T13" fmla="*/ 2147483647 h 35"/>
                  <a:gd name="T14" fmla="*/ 2147483647 w 79"/>
                  <a:gd name="T15" fmla="*/ 2147483647 h 35"/>
                  <a:gd name="T16" fmla="*/ 0 60000 65536"/>
                  <a:gd name="T17" fmla="*/ 0 60000 65536"/>
                  <a:gd name="T18" fmla="*/ 0 60000 65536"/>
                  <a:gd name="T19" fmla="*/ 0 60000 65536"/>
                  <a:gd name="T20" fmla="*/ 0 60000 65536"/>
                  <a:gd name="T21" fmla="*/ 0 60000 65536"/>
                  <a:gd name="T22" fmla="*/ 0 60000 65536"/>
                  <a:gd name="T23" fmla="*/ 0 60000 65536"/>
                  <a:gd name="T24" fmla="*/ 0 w 79"/>
                  <a:gd name="T25" fmla="*/ 0 h 35"/>
                  <a:gd name="T26" fmla="*/ 79 w 79"/>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 h="35">
                    <a:moveTo>
                      <a:pt x="44" y="18"/>
                    </a:moveTo>
                    <a:lnTo>
                      <a:pt x="79" y="0"/>
                    </a:lnTo>
                    <a:lnTo>
                      <a:pt x="35" y="0"/>
                    </a:lnTo>
                    <a:lnTo>
                      <a:pt x="9" y="9"/>
                    </a:lnTo>
                    <a:lnTo>
                      <a:pt x="0" y="27"/>
                    </a:lnTo>
                    <a:lnTo>
                      <a:pt x="9" y="35"/>
                    </a:lnTo>
                    <a:lnTo>
                      <a:pt x="26" y="18"/>
                    </a:lnTo>
                    <a:lnTo>
                      <a:pt x="44"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04" name="Freeform 38">
                <a:extLst>
                  <a:ext uri="{FF2B5EF4-FFF2-40B4-BE49-F238E27FC236}">
                    <a16:creationId xmlns:a16="http://schemas.microsoft.com/office/drawing/2014/main" id="{6D9446CF-FA33-4E92-BF16-8ACA07F36F77}"/>
                  </a:ext>
                </a:extLst>
              </p:cNvPr>
              <p:cNvSpPr>
                <a:spLocks noEditPoints="1"/>
              </p:cNvSpPr>
              <p:nvPr/>
            </p:nvSpPr>
            <p:spPr bwMode="auto">
              <a:xfrm>
                <a:off x="2646364" y="1849438"/>
                <a:ext cx="469900" cy="304800"/>
              </a:xfrm>
              <a:custGeom>
                <a:avLst/>
                <a:gdLst>
                  <a:gd name="T0" fmla="*/ 2147483647 w 296"/>
                  <a:gd name="T1" fmla="*/ 2147483647 h 192"/>
                  <a:gd name="T2" fmla="*/ 2147483647 w 296"/>
                  <a:gd name="T3" fmla="*/ 2147483647 h 192"/>
                  <a:gd name="T4" fmla="*/ 2147483647 w 296"/>
                  <a:gd name="T5" fmla="*/ 2147483647 h 192"/>
                  <a:gd name="T6" fmla="*/ 2147483647 w 296"/>
                  <a:gd name="T7" fmla="*/ 2147483647 h 192"/>
                  <a:gd name="T8" fmla="*/ 2147483647 w 296"/>
                  <a:gd name="T9" fmla="*/ 2147483647 h 192"/>
                  <a:gd name="T10" fmla="*/ 2147483647 w 296"/>
                  <a:gd name="T11" fmla="*/ 2147483647 h 192"/>
                  <a:gd name="T12" fmla="*/ 2147483647 w 296"/>
                  <a:gd name="T13" fmla="*/ 2147483647 h 192"/>
                  <a:gd name="T14" fmla="*/ 0 w 296"/>
                  <a:gd name="T15" fmla="*/ 2147483647 h 192"/>
                  <a:gd name="T16" fmla="*/ 2147483647 w 296"/>
                  <a:gd name="T17" fmla="*/ 2147483647 h 192"/>
                  <a:gd name="T18" fmla="*/ 2147483647 w 296"/>
                  <a:gd name="T19" fmla="*/ 2147483647 h 192"/>
                  <a:gd name="T20" fmla="*/ 2147483647 w 296"/>
                  <a:gd name="T21" fmla="*/ 2147483647 h 192"/>
                  <a:gd name="T22" fmla="*/ 2147483647 w 296"/>
                  <a:gd name="T23" fmla="*/ 2147483647 h 192"/>
                  <a:gd name="T24" fmla="*/ 2147483647 w 296"/>
                  <a:gd name="T25" fmla="*/ 2147483647 h 192"/>
                  <a:gd name="T26" fmla="*/ 2147483647 w 296"/>
                  <a:gd name="T27" fmla="*/ 2147483647 h 192"/>
                  <a:gd name="T28" fmla="*/ 2147483647 w 296"/>
                  <a:gd name="T29" fmla="*/ 2147483647 h 192"/>
                  <a:gd name="T30" fmla="*/ 2147483647 w 296"/>
                  <a:gd name="T31" fmla="*/ 2147483647 h 192"/>
                  <a:gd name="T32" fmla="*/ 2147483647 w 296"/>
                  <a:gd name="T33" fmla="*/ 2147483647 h 192"/>
                  <a:gd name="T34" fmla="*/ 2147483647 w 296"/>
                  <a:gd name="T35" fmla="*/ 2147483647 h 192"/>
                  <a:gd name="T36" fmla="*/ 2147483647 w 296"/>
                  <a:gd name="T37" fmla="*/ 2147483647 h 192"/>
                  <a:gd name="T38" fmla="*/ 2147483647 w 296"/>
                  <a:gd name="T39" fmla="*/ 2147483647 h 192"/>
                  <a:gd name="T40" fmla="*/ 2147483647 w 296"/>
                  <a:gd name="T41" fmla="*/ 2147483647 h 192"/>
                  <a:gd name="T42" fmla="*/ 2147483647 w 296"/>
                  <a:gd name="T43" fmla="*/ 2147483647 h 192"/>
                  <a:gd name="T44" fmla="*/ 2147483647 w 296"/>
                  <a:gd name="T45" fmla="*/ 2147483647 h 192"/>
                  <a:gd name="T46" fmla="*/ 2147483647 w 296"/>
                  <a:gd name="T47" fmla="*/ 2147483647 h 192"/>
                  <a:gd name="T48" fmla="*/ 2147483647 w 296"/>
                  <a:gd name="T49" fmla="*/ 2147483647 h 192"/>
                  <a:gd name="T50" fmla="*/ 2147483647 w 296"/>
                  <a:gd name="T51" fmla="*/ 2147483647 h 192"/>
                  <a:gd name="T52" fmla="*/ 2147483647 w 296"/>
                  <a:gd name="T53" fmla="*/ 2147483647 h 192"/>
                  <a:gd name="T54" fmla="*/ 2147483647 w 296"/>
                  <a:gd name="T55" fmla="*/ 2147483647 h 192"/>
                  <a:gd name="T56" fmla="*/ 2147483647 w 296"/>
                  <a:gd name="T57" fmla="*/ 2147483647 h 192"/>
                  <a:gd name="T58" fmla="*/ 2147483647 w 296"/>
                  <a:gd name="T59" fmla="*/ 2147483647 h 192"/>
                  <a:gd name="T60" fmla="*/ 2147483647 w 296"/>
                  <a:gd name="T61" fmla="*/ 2147483647 h 192"/>
                  <a:gd name="T62" fmla="*/ 2147483647 w 296"/>
                  <a:gd name="T63" fmla="*/ 2147483647 h 192"/>
                  <a:gd name="T64" fmla="*/ 2147483647 w 296"/>
                  <a:gd name="T65" fmla="*/ 2147483647 h 192"/>
                  <a:gd name="T66" fmla="*/ 2147483647 w 296"/>
                  <a:gd name="T67" fmla="*/ 2147483647 h 192"/>
                  <a:gd name="T68" fmla="*/ 2147483647 w 296"/>
                  <a:gd name="T69" fmla="*/ 2147483647 h 192"/>
                  <a:gd name="T70" fmla="*/ 2147483647 w 296"/>
                  <a:gd name="T71" fmla="*/ 2147483647 h 192"/>
                  <a:gd name="T72" fmla="*/ 2147483647 w 296"/>
                  <a:gd name="T73" fmla="*/ 2147483647 h 192"/>
                  <a:gd name="T74" fmla="*/ 2147483647 w 296"/>
                  <a:gd name="T75" fmla="*/ 2147483647 h 192"/>
                  <a:gd name="T76" fmla="*/ 2147483647 w 296"/>
                  <a:gd name="T77" fmla="*/ 2147483647 h 192"/>
                  <a:gd name="T78" fmla="*/ 2147483647 w 296"/>
                  <a:gd name="T79" fmla="*/ 2147483647 h 192"/>
                  <a:gd name="T80" fmla="*/ 2147483647 w 296"/>
                  <a:gd name="T81" fmla="*/ 2147483647 h 192"/>
                  <a:gd name="T82" fmla="*/ 2147483647 w 296"/>
                  <a:gd name="T83" fmla="*/ 2147483647 h 192"/>
                  <a:gd name="T84" fmla="*/ 2147483647 w 296"/>
                  <a:gd name="T85" fmla="*/ 2147483647 h 192"/>
                  <a:gd name="T86" fmla="*/ 2147483647 w 296"/>
                  <a:gd name="T87" fmla="*/ 2147483647 h 192"/>
                  <a:gd name="T88" fmla="*/ 2147483647 w 296"/>
                  <a:gd name="T89" fmla="*/ 2147483647 h 192"/>
                  <a:gd name="T90" fmla="*/ 2147483647 w 296"/>
                  <a:gd name="T91" fmla="*/ 2147483647 h 192"/>
                  <a:gd name="T92" fmla="*/ 2147483647 w 296"/>
                  <a:gd name="T93" fmla="*/ 2147483647 h 192"/>
                  <a:gd name="T94" fmla="*/ 2147483647 w 296"/>
                  <a:gd name="T95" fmla="*/ 2147483647 h 192"/>
                  <a:gd name="T96" fmla="*/ 2147483647 w 296"/>
                  <a:gd name="T97" fmla="*/ 2147483647 h 192"/>
                  <a:gd name="T98" fmla="*/ 2147483647 w 296"/>
                  <a:gd name="T99" fmla="*/ 2147483647 h 192"/>
                  <a:gd name="T100" fmla="*/ 2147483647 w 296"/>
                  <a:gd name="T101" fmla="*/ 0 h 192"/>
                  <a:gd name="T102" fmla="*/ 2147483647 w 296"/>
                  <a:gd name="T103" fmla="*/ 2147483647 h 192"/>
                  <a:gd name="T104" fmla="*/ 2147483647 w 296"/>
                  <a:gd name="T105" fmla="*/ 2147483647 h 192"/>
                  <a:gd name="T106" fmla="*/ 2147483647 w 296"/>
                  <a:gd name="T107" fmla="*/ 2147483647 h 192"/>
                  <a:gd name="T108" fmla="*/ 2147483647 w 296"/>
                  <a:gd name="T109" fmla="*/ 2147483647 h 192"/>
                  <a:gd name="T110" fmla="*/ 2147483647 w 296"/>
                  <a:gd name="T111" fmla="*/ 2147483647 h 192"/>
                  <a:gd name="T112" fmla="*/ 2147483647 w 296"/>
                  <a:gd name="T113" fmla="*/ 0 h 192"/>
                  <a:gd name="T114" fmla="*/ 2147483647 w 296"/>
                  <a:gd name="T115" fmla="*/ 0 h 192"/>
                  <a:gd name="T116" fmla="*/ 2147483647 w 296"/>
                  <a:gd name="T117" fmla="*/ 2147483647 h 1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96"/>
                  <a:gd name="T178" fmla="*/ 0 h 192"/>
                  <a:gd name="T179" fmla="*/ 296 w 296"/>
                  <a:gd name="T180" fmla="*/ 192 h 19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96" h="192">
                    <a:moveTo>
                      <a:pt x="165" y="122"/>
                    </a:moveTo>
                    <a:lnTo>
                      <a:pt x="174" y="105"/>
                    </a:lnTo>
                    <a:lnTo>
                      <a:pt x="200" y="114"/>
                    </a:lnTo>
                    <a:lnTo>
                      <a:pt x="200" y="122"/>
                    </a:lnTo>
                    <a:lnTo>
                      <a:pt x="183" y="122"/>
                    </a:lnTo>
                    <a:lnTo>
                      <a:pt x="165" y="122"/>
                    </a:lnTo>
                    <a:close/>
                    <a:moveTo>
                      <a:pt x="8" y="18"/>
                    </a:moveTo>
                    <a:lnTo>
                      <a:pt x="0" y="44"/>
                    </a:lnTo>
                    <a:lnTo>
                      <a:pt x="26" y="44"/>
                    </a:lnTo>
                    <a:lnTo>
                      <a:pt x="8" y="53"/>
                    </a:lnTo>
                    <a:lnTo>
                      <a:pt x="26" y="53"/>
                    </a:lnTo>
                    <a:lnTo>
                      <a:pt x="43" y="44"/>
                    </a:lnTo>
                    <a:lnTo>
                      <a:pt x="96" y="53"/>
                    </a:lnTo>
                    <a:lnTo>
                      <a:pt x="104" y="61"/>
                    </a:lnTo>
                    <a:lnTo>
                      <a:pt x="113" y="53"/>
                    </a:lnTo>
                    <a:lnTo>
                      <a:pt x="139" y="61"/>
                    </a:lnTo>
                    <a:lnTo>
                      <a:pt x="165" y="88"/>
                    </a:lnTo>
                    <a:lnTo>
                      <a:pt x="157" y="105"/>
                    </a:lnTo>
                    <a:lnTo>
                      <a:pt x="139" y="122"/>
                    </a:lnTo>
                    <a:lnTo>
                      <a:pt x="104" y="131"/>
                    </a:lnTo>
                    <a:lnTo>
                      <a:pt x="87" y="122"/>
                    </a:lnTo>
                    <a:lnTo>
                      <a:pt x="61" y="140"/>
                    </a:lnTo>
                    <a:lnTo>
                      <a:pt x="78" y="157"/>
                    </a:lnTo>
                    <a:lnTo>
                      <a:pt x="104" y="140"/>
                    </a:lnTo>
                    <a:lnTo>
                      <a:pt x="139" y="149"/>
                    </a:lnTo>
                    <a:lnTo>
                      <a:pt x="148" y="166"/>
                    </a:lnTo>
                    <a:lnTo>
                      <a:pt x="200" y="192"/>
                    </a:lnTo>
                    <a:lnTo>
                      <a:pt x="200" y="183"/>
                    </a:lnTo>
                    <a:lnTo>
                      <a:pt x="174" y="157"/>
                    </a:lnTo>
                    <a:lnTo>
                      <a:pt x="209" y="166"/>
                    </a:lnTo>
                    <a:lnTo>
                      <a:pt x="235" y="157"/>
                    </a:lnTo>
                    <a:lnTo>
                      <a:pt x="209" y="122"/>
                    </a:lnTo>
                    <a:lnTo>
                      <a:pt x="218" y="114"/>
                    </a:lnTo>
                    <a:lnTo>
                      <a:pt x="244" y="114"/>
                    </a:lnTo>
                    <a:lnTo>
                      <a:pt x="244" y="122"/>
                    </a:lnTo>
                    <a:lnTo>
                      <a:pt x="261" y="140"/>
                    </a:lnTo>
                    <a:lnTo>
                      <a:pt x="261" y="122"/>
                    </a:lnTo>
                    <a:lnTo>
                      <a:pt x="296" y="114"/>
                    </a:lnTo>
                    <a:lnTo>
                      <a:pt x="287" y="96"/>
                    </a:lnTo>
                    <a:lnTo>
                      <a:pt x="261" y="105"/>
                    </a:lnTo>
                    <a:lnTo>
                      <a:pt x="270" y="96"/>
                    </a:lnTo>
                    <a:lnTo>
                      <a:pt x="226" y="79"/>
                    </a:lnTo>
                    <a:lnTo>
                      <a:pt x="252" y="70"/>
                    </a:lnTo>
                    <a:lnTo>
                      <a:pt x="252" y="53"/>
                    </a:lnTo>
                    <a:lnTo>
                      <a:pt x="235" y="53"/>
                    </a:lnTo>
                    <a:lnTo>
                      <a:pt x="209" y="53"/>
                    </a:lnTo>
                    <a:lnTo>
                      <a:pt x="226" y="44"/>
                    </a:lnTo>
                    <a:lnTo>
                      <a:pt x="183" y="35"/>
                    </a:lnTo>
                    <a:lnTo>
                      <a:pt x="122" y="27"/>
                    </a:lnTo>
                    <a:lnTo>
                      <a:pt x="130" y="9"/>
                    </a:lnTo>
                    <a:lnTo>
                      <a:pt x="113" y="0"/>
                    </a:lnTo>
                    <a:lnTo>
                      <a:pt x="69" y="18"/>
                    </a:lnTo>
                    <a:lnTo>
                      <a:pt x="78" y="35"/>
                    </a:lnTo>
                    <a:lnTo>
                      <a:pt x="52" y="35"/>
                    </a:lnTo>
                    <a:lnTo>
                      <a:pt x="52" y="27"/>
                    </a:lnTo>
                    <a:lnTo>
                      <a:pt x="69" y="9"/>
                    </a:lnTo>
                    <a:lnTo>
                      <a:pt x="78" y="0"/>
                    </a:lnTo>
                    <a:lnTo>
                      <a:pt x="69" y="0"/>
                    </a:lnTo>
                    <a:lnTo>
                      <a:pt x="8"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05" name="Freeform 39">
                <a:extLst>
                  <a:ext uri="{FF2B5EF4-FFF2-40B4-BE49-F238E27FC236}">
                    <a16:creationId xmlns:a16="http://schemas.microsoft.com/office/drawing/2014/main" id="{2870831B-0A69-405D-8815-A03C822FBE96}"/>
                  </a:ext>
                </a:extLst>
              </p:cNvPr>
              <p:cNvSpPr>
                <a:spLocks noEditPoints="1"/>
              </p:cNvSpPr>
              <p:nvPr/>
            </p:nvSpPr>
            <p:spPr bwMode="auto">
              <a:xfrm>
                <a:off x="2646364" y="1849438"/>
                <a:ext cx="469900" cy="304800"/>
              </a:xfrm>
              <a:custGeom>
                <a:avLst/>
                <a:gdLst>
                  <a:gd name="T0" fmla="*/ 2147483647 w 296"/>
                  <a:gd name="T1" fmla="*/ 2147483647 h 192"/>
                  <a:gd name="T2" fmla="*/ 2147483647 w 296"/>
                  <a:gd name="T3" fmla="*/ 2147483647 h 192"/>
                  <a:gd name="T4" fmla="*/ 2147483647 w 296"/>
                  <a:gd name="T5" fmla="*/ 2147483647 h 192"/>
                  <a:gd name="T6" fmla="*/ 2147483647 w 296"/>
                  <a:gd name="T7" fmla="*/ 2147483647 h 192"/>
                  <a:gd name="T8" fmla="*/ 2147483647 w 296"/>
                  <a:gd name="T9" fmla="*/ 2147483647 h 192"/>
                  <a:gd name="T10" fmla="*/ 2147483647 w 296"/>
                  <a:gd name="T11" fmla="*/ 2147483647 h 192"/>
                  <a:gd name="T12" fmla="*/ 2147483647 w 296"/>
                  <a:gd name="T13" fmla="*/ 2147483647 h 192"/>
                  <a:gd name="T14" fmla="*/ 0 w 296"/>
                  <a:gd name="T15" fmla="*/ 2147483647 h 192"/>
                  <a:gd name="T16" fmla="*/ 2147483647 w 296"/>
                  <a:gd name="T17" fmla="*/ 2147483647 h 192"/>
                  <a:gd name="T18" fmla="*/ 2147483647 w 296"/>
                  <a:gd name="T19" fmla="*/ 2147483647 h 192"/>
                  <a:gd name="T20" fmla="*/ 2147483647 w 296"/>
                  <a:gd name="T21" fmla="*/ 2147483647 h 192"/>
                  <a:gd name="T22" fmla="*/ 2147483647 w 296"/>
                  <a:gd name="T23" fmla="*/ 2147483647 h 192"/>
                  <a:gd name="T24" fmla="*/ 2147483647 w 296"/>
                  <a:gd name="T25" fmla="*/ 2147483647 h 192"/>
                  <a:gd name="T26" fmla="*/ 2147483647 w 296"/>
                  <a:gd name="T27" fmla="*/ 2147483647 h 192"/>
                  <a:gd name="T28" fmla="*/ 2147483647 w 296"/>
                  <a:gd name="T29" fmla="*/ 2147483647 h 192"/>
                  <a:gd name="T30" fmla="*/ 2147483647 w 296"/>
                  <a:gd name="T31" fmla="*/ 2147483647 h 192"/>
                  <a:gd name="T32" fmla="*/ 2147483647 w 296"/>
                  <a:gd name="T33" fmla="*/ 2147483647 h 192"/>
                  <a:gd name="T34" fmla="*/ 2147483647 w 296"/>
                  <a:gd name="T35" fmla="*/ 2147483647 h 192"/>
                  <a:gd name="T36" fmla="*/ 2147483647 w 296"/>
                  <a:gd name="T37" fmla="*/ 2147483647 h 192"/>
                  <a:gd name="T38" fmla="*/ 2147483647 w 296"/>
                  <a:gd name="T39" fmla="*/ 2147483647 h 192"/>
                  <a:gd name="T40" fmla="*/ 2147483647 w 296"/>
                  <a:gd name="T41" fmla="*/ 2147483647 h 192"/>
                  <a:gd name="T42" fmla="*/ 2147483647 w 296"/>
                  <a:gd name="T43" fmla="*/ 2147483647 h 192"/>
                  <a:gd name="T44" fmla="*/ 2147483647 w 296"/>
                  <a:gd name="T45" fmla="*/ 2147483647 h 192"/>
                  <a:gd name="T46" fmla="*/ 2147483647 w 296"/>
                  <a:gd name="T47" fmla="*/ 2147483647 h 192"/>
                  <a:gd name="T48" fmla="*/ 2147483647 w 296"/>
                  <a:gd name="T49" fmla="*/ 2147483647 h 192"/>
                  <a:gd name="T50" fmla="*/ 2147483647 w 296"/>
                  <a:gd name="T51" fmla="*/ 2147483647 h 192"/>
                  <a:gd name="T52" fmla="*/ 2147483647 w 296"/>
                  <a:gd name="T53" fmla="*/ 2147483647 h 192"/>
                  <a:gd name="T54" fmla="*/ 2147483647 w 296"/>
                  <a:gd name="T55" fmla="*/ 2147483647 h 192"/>
                  <a:gd name="T56" fmla="*/ 2147483647 w 296"/>
                  <a:gd name="T57" fmla="*/ 2147483647 h 192"/>
                  <a:gd name="T58" fmla="*/ 2147483647 w 296"/>
                  <a:gd name="T59" fmla="*/ 2147483647 h 192"/>
                  <a:gd name="T60" fmla="*/ 2147483647 w 296"/>
                  <a:gd name="T61" fmla="*/ 2147483647 h 192"/>
                  <a:gd name="T62" fmla="*/ 2147483647 w 296"/>
                  <a:gd name="T63" fmla="*/ 2147483647 h 192"/>
                  <a:gd name="T64" fmla="*/ 2147483647 w 296"/>
                  <a:gd name="T65" fmla="*/ 2147483647 h 192"/>
                  <a:gd name="T66" fmla="*/ 2147483647 w 296"/>
                  <a:gd name="T67" fmla="*/ 2147483647 h 192"/>
                  <a:gd name="T68" fmla="*/ 2147483647 w 296"/>
                  <a:gd name="T69" fmla="*/ 2147483647 h 192"/>
                  <a:gd name="T70" fmla="*/ 2147483647 w 296"/>
                  <a:gd name="T71" fmla="*/ 2147483647 h 192"/>
                  <a:gd name="T72" fmla="*/ 2147483647 w 296"/>
                  <a:gd name="T73" fmla="*/ 2147483647 h 192"/>
                  <a:gd name="T74" fmla="*/ 2147483647 w 296"/>
                  <a:gd name="T75" fmla="*/ 2147483647 h 192"/>
                  <a:gd name="T76" fmla="*/ 2147483647 w 296"/>
                  <a:gd name="T77" fmla="*/ 2147483647 h 192"/>
                  <a:gd name="T78" fmla="*/ 2147483647 w 296"/>
                  <a:gd name="T79" fmla="*/ 2147483647 h 192"/>
                  <a:gd name="T80" fmla="*/ 2147483647 w 296"/>
                  <a:gd name="T81" fmla="*/ 2147483647 h 192"/>
                  <a:gd name="T82" fmla="*/ 2147483647 w 296"/>
                  <a:gd name="T83" fmla="*/ 2147483647 h 192"/>
                  <a:gd name="T84" fmla="*/ 2147483647 w 296"/>
                  <a:gd name="T85" fmla="*/ 2147483647 h 192"/>
                  <a:gd name="T86" fmla="*/ 2147483647 w 296"/>
                  <a:gd name="T87" fmla="*/ 2147483647 h 192"/>
                  <a:gd name="T88" fmla="*/ 2147483647 w 296"/>
                  <a:gd name="T89" fmla="*/ 2147483647 h 192"/>
                  <a:gd name="T90" fmla="*/ 2147483647 w 296"/>
                  <a:gd name="T91" fmla="*/ 2147483647 h 192"/>
                  <a:gd name="T92" fmla="*/ 2147483647 w 296"/>
                  <a:gd name="T93" fmla="*/ 2147483647 h 192"/>
                  <a:gd name="T94" fmla="*/ 2147483647 w 296"/>
                  <a:gd name="T95" fmla="*/ 2147483647 h 192"/>
                  <a:gd name="T96" fmla="*/ 2147483647 w 296"/>
                  <a:gd name="T97" fmla="*/ 2147483647 h 192"/>
                  <a:gd name="T98" fmla="*/ 2147483647 w 296"/>
                  <a:gd name="T99" fmla="*/ 2147483647 h 192"/>
                  <a:gd name="T100" fmla="*/ 2147483647 w 296"/>
                  <a:gd name="T101" fmla="*/ 0 h 192"/>
                  <a:gd name="T102" fmla="*/ 2147483647 w 296"/>
                  <a:gd name="T103" fmla="*/ 2147483647 h 192"/>
                  <a:gd name="T104" fmla="*/ 2147483647 w 296"/>
                  <a:gd name="T105" fmla="*/ 2147483647 h 192"/>
                  <a:gd name="T106" fmla="*/ 2147483647 w 296"/>
                  <a:gd name="T107" fmla="*/ 2147483647 h 192"/>
                  <a:gd name="T108" fmla="*/ 2147483647 w 296"/>
                  <a:gd name="T109" fmla="*/ 2147483647 h 192"/>
                  <a:gd name="T110" fmla="*/ 2147483647 w 296"/>
                  <a:gd name="T111" fmla="*/ 2147483647 h 192"/>
                  <a:gd name="T112" fmla="*/ 2147483647 w 296"/>
                  <a:gd name="T113" fmla="*/ 0 h 192"/>
                  <a:gd name="T114" fmla="*/ 2147483647 w 296"/>
                  <a:gd name="T115" fmla="*/ 0 h 192"/>
                  <a:gd name="T116" fmla="*/ 2147483647 w 296"/>
                  <a:gd name="T117" fmla="*/ 2147483647 h 1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96"/>
                  <a:gd name="T178" fmla="*/ 0 h 192"/>
                  <a:gd name="T179" fmla="*/ 296 w 296"/>
                  <a:gd name="T180" fmla="*/ 192 h 19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96" h="192">
                    <a:moveTo>
                      <a:pt x="165" y="122"/>
                    </a:moveTo>
                    <a:lnTo>
                      <a:pt x="174" y="105"/>
                    </a:lnTo>
                    <a:lnTo>
                      <a:pt x="200" y="114"/>
                    </a:lnTo>
                    <a:lnTo>
                      <a:pt x="200" y="122"/>
                    </a:lnTo>
                    <a:lnTo>
                      <a:pt x="183" y="122"/>
                    </a:lnTo>
                    <a:lnTo>
                      <a:pt x="165" y="122"/>
                    </a:lnTo>
                    <a:close/>
                    <a:moveTo>
                      <a:pt x="8" y="18"/>
                    </a:moveTo>
                    <a:lnTo>
                      <a:pt x="0" y="44"/>
                    </a:lnTo>
                    <a:lnTo>
                      <a:pt x="26" y="44"/>
                    </a:lnTo>
                    <a:lnTo>
                      <a:pt x="8" y="53"/>
                    </a:lnTo>
                    <a:lnTo>
                      <a:pt x="26" y="53"/>
                    </a:lnTo>
                    <a:lnTo>
                      <a:pt x="43" y="44"/>
                    </a:lnTo>
                    <a:lnTo>
                      <a:pt x="96" y="53"/>
                    </a:lnTo>
                    <a:lnTo>
                      <a:pt x="104" y="61"/>
                    </a:lnTo>
                    <a:lnTo>
                      <a:pt x="113" y="53"/>
                    </a:lnTo>
                    <a:lnTo>
                      <a:pt x="139" y="61"/>
                    </a:lnTo>
                    <a:lnTo>
                      <a:pt x="165" y="88"/>
                    </a:lnTo>
                    <a:lnTo>
                      <a:pt x="157" y="105"/>
                    </a:lnTo>
                    <a:lnTo>
                      <a:pt x="139" y="122"/>
                    </a:lnTo>
                    <a:lnTo>
                      <a:pt x="104" y="131"/>
                    </a:lnTo>
                    <a:lnTo>
                      <a:pt x="87" y="122"/>
                    </a:lnTo>
                    <a:lnTo>
                      <a:pt x="61" y="140"/>
                    </a:lnTo>
                    <a:lnTo>
                      <a:pt x="78" y="157"/>
                    </a:lnTo>
                    <a:lnTo>
                      <a:pt x="104" y="140"/>
                    </a:lnTo>
                    <a:lnTo>
                      <a:pt x="139" y="149"/>
                    </a:lnTo>
                    <a:lnTo>
                      <a:pt x="148" y="166"/>
                    </a:lnTo>
                    <a:lnTo>
                      <a:pt x="200" y="192"/>
                    </a:lnTo>
                    <a:lnTo>
                      <a:pt x="200" y="183"/>
                    </a:lnTo>
                    <a:lnTo>
                      <a:pt x="174" y="157"/>
                    </a:lnTo>
                    <a:lnTo>
                      <a:pt x="209" y="166"/>
                    </a:lnTo>
                    <a:lnTo>
                      <a:pt x="235" y="157"/>
                    </a:lnTo>
                    <a:lnTo>
                      <a:pt x="209" y="122"/>
                    </a:lnTo>
                    <a:lnTo>
                      <a:pt x="218" y="114"/>
                    </a:lnTo>
                    <a:lnTo>
                      <a:pt x="244" y="114"/>
                    </a:lnTo>
                    <a:lnTo>
                      <a:pt x="244" y="122"/>
                    </a:lnTo>
                    <a:lnTo>
                      <a:pt x="261" y="140"/>
                    </a:lnTo>
                    <a:lnTo>
                      <a:pt x="261" y="122"/>
                    </a:lnTo>
                    <a:lnTo>
                      <a:pt x="296" y="114"/>
                    </a:lnTo>
                    <a:lnTo>
                      <a:pt x="287" y="96"/>
                    </a:lnTo>
                    <a:lnTo>
                      <a:pt x="261" y="105"/>
                    </a:lnTo>
                    <a:lnTo>
                      <a:pt x="270" y="96"/>
                    </a:lnTo>
                    <a:lnTo>
                      <a:pt x="226" y="79"/>
                    </a:lnTo>
                    <a:lnTo>
                      <a:pt x="252" y="70"/>
                    </a:lnTo>
                    <a:lnTo>
                      <a:pt x="252" y="53"/>
                    </a:lnTo>
                    <a:lnTo>
                      <a:pt x="235" y="53"/>
                    </a:lnTo>
                    <a:lnTo>
                      <a:pt x="209" y="53"/>
                    </a:lnTo>
                    <a:lnTo>
                      <a:pt x="226" y="44"/>
                    </a:lnTo>
                    <a:lnTo>
                      <a:pt x="183" y="35"/>
                    </a:lnTo>
                    <a:lnTo>
                      <a:pt x="122" y="27"/>
                    </a:lnTo>
                    <a:lnTo>
                      <a:pt x="130" y="9"/>
                    </a:lnTo>
                    <a:lnTo>
                      <a:pt x="113" y="0"/>
                    </a:lnTo>
                    <a:lnTo>
                      <a:pt x="69" y="18"/>
                    </a:lnTo>
                    <a:lnTo>
                      <a:pt x="78" y="35"/>
                    </a:lnTo>
                    <a:lnTo>
                      <a:pt x="52" y="35"/>
                    </a:lnTo>
                    <a:lnTo>
                      <a:pt x="52" y="27"/>
                    </a:lnTo>
                    <a:lnTo>
                      <a:pt x="69" y="9"/>
                    </a:lnTo>
                    <a:lnTo>
                      <a:pt x="78" y="0"/>
                    </a:lnTo>
                    <a:lnTo>
                      <a:pt x="69" y="0"/>
                    </a:lnTo>
                    <a:lnTo>
                      <a:pt x="8"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06" name="Freeform 40">
                <a:extLst>
                  <a:ext uri="{FF2B5EF4-FFF2-40B4-BE49-F238E27FC236}">
                    <a16:creationId xmlns:a16="http://schemas.microsoft.com/office/drawing/2014/main" id="{A943882D-C911-4213-BAE0-0EF9CEE5A2A6}"/>
                  </a:ext>
                </a:extLst>
              </p:cNvPr>
              <p:cNvSpPr>
                <a:spLocks/>
              </p:cNvSpPr>
              <p:nvPr/>
            </p:nvSpPr>
            <p:spPr bwMode="auto">
              <a:xfrm>
                <a:off x="2867026" y="1849438"/>
                <a:ext cx="69850" cy="14288"/>
              </a:xfrm>
              <a:custGeom>
                <a:avLst/>
                <a:gdLst>
                  <a:gd name="T0" fmla="*/ 0 w 44"/>
                  <a:gd name="T1" fmla="*/ 0 h 9"/>
                  <a:gd name="T2" fmla="*/ 0 w 44"/>
                  <a:gd name="T3" fmla="*/ 2147483647 h 9"/>
                  <a:gd name="T4" fmla="*/ 2147483647 w 44"/>
                  <a:gd name="T5" fmla="*/ 2147483647 h 9"/>
                  <a:gd name="T6" fmla="*/ 2147483647 w 44"/>
                  <a:gd name="T7" fmla="*/ 2147483647 h 9"/>
                  <a:gd name="T8" fmla="*/ 2147483647 w 44"/>
                  <a:gd name="T9" fmla="*/ 0 h 9"/>
                  <a:gd name="T10" fmla="*/ 0 w 44"/>
                  <a:gd name="T11" fmla="*/ 0 h 9"/>
                  <a:gd name="T12" fmla="*/ 0 60000 65536"/>
                  <a:gd name="T13" fmla="*/ 0 60000 65536"/>
                  <a:gd name="T14" fmla="*/ 0 60000 65536"/>
                  <a:gd name="T15" fmla="*/ 0 60000 65536"/>
                  <a:gd name="T16" fmla="*/ 0 60000 65536"/>
                  <a:gd name="T17" fmla="*/ 0 60000 65536"/>
                  <a:gd name="T18" fmla="*/ 0 w 44"/>
                  <a:gd name="T19" fmla="*/ 0 h 9"/>
                  <a:gd name="T20" fmla="*/ 44 w 4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4" h="9">
                    <a:moveTo>
                      <a:pt x="0" y="0"/>
                    </a:moveTo>
                    <a:lnTo>
                      <a:pt x="0" y="9"/>
                    </a:lnTo>
                    <a:lnTo>
                      <a:pt x="26" y="9"/>
                    </a:lnTo>
                    <a:lnTo>
                      <a:pt x="44" y="9"/>
                    </a:lnTo>
                    <a:lnTo>
                      <a:pt x="44"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07" name="Freeform 41">
                <a:extLst>
                  <a:ext uri="{FF2B5EF4-FFF2-40B4-BE49-F238E27FC236}">
                    <a16:creationId xmlns:a16="http://schemas.microsoft.com/office/drawing/2014/main" id="{8EEC9E9B-050E-420E-8459-0475718E60EC}"/>
                  </a:ext>
                </a:extLst>
              </p:cNvPr>
              <p:cNvSpPr>
                <a:spLocks/>
              </p:cNvSpPr>
              <p:nvPr/>
            </p:nvSpPr>
            <p:spPr bwMode="auto">
              <a:xfrm>
                <a:off x="2867026" y="1849438"/>
                <a:ext cx="69850" cy="14288"/>
              </a:xfrm>
              <a:custGeom>
                <a:avLst/>
                <a:gdLst>
                  <a:gd name="T0" fmla="*/ 0 w 44"/>
                  <a:gd name="T1" fmla="*/ 0 h 9"/>
                  <a:gd name="T2" fmla="*/ 0 w 44"/>
                  <a:gd name="T3" fmla="*/ 2147483647 h 9"/>
                  <a:gd name="T4" fmla="*/ 2147483647 w 44"/>
                  <a:gd name="T5" fmla="*/ 2147483647 h 9"/>
                  <a:gd name="T6" fmla="*/ 2147483647 w 44"/>
                  <a:gd name="T7" fmla="*/ 2147483647 h 9"/>
                  <a:gd name="T8" fmla="*/ 2147483647 w 44"/>
                  <a:gd name="T9" fmla="*/ 0 h 9"/>
                  <a:gd name="T10" fmla="*/ 0 w 44"/>
                  <a:gd name="T11" fmla="*/ 0 h 9"/>
                  <a:gd name="T12" fmla="*/ 0 60000 65536"/>
                  <a:gd name="T13" fmla="*/ 0 60000 65536"/>
                  <a:gd name="T14" fmla="*/ 0 60000 65536"/>
                  <a:gd name="T15" fmla="*/ 0 60000 65536"/>
                  <a:gd name="T16" fmla="*/ 0 60000 65536"/>
                  <a:gd name="T17" fmla="*/ 0 60000 65536"/>
                  <a:gd name="T18" fmla="*/ 0 w 44"/>
                  <a:gd name="T19" fmla="*/ 0 h 9"/>
                  <a:gd name="T20" fmla="*/ 44 w 4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4" h="9">
                    <a:moveTo>
                      <a:pt x="0" y="0"/>
                    </a:moveTo>
                    <a:lnTo>
                      <a:pt x="0" y="9"/>
                    </a:lnTo>
                    <a:lnTo>
                      <a:pt x="26" y="9"/>
                    </a:lnTo>
                    <a:lnTo>
                      <a:pt x="44" y="9"/>
                    </a:lnTo>
                    <a:lnTo>
                      <a:pt x="44"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08" name="Freeform 42">
                <a:extLst>
                  <a:ext uri="{FF2B5EF4-FFF2-40B4-BE49-F238E27FC236}">
                    <a16:creationId xmlns:a16="http://schemas.microsoft.com/office/drawing/2014/main" id="{BBB44864-C8B8-40F9-B37F-095D3230F10C}"/>
                  </a:ext>
                </a:extLst>
              </p:cNvPr>
              <p:cNvSpPr>
                <a:spLocks/>
              </p:cNvSpPr>
              <p:nvPr/>
            </p:nvSpPr>
            <p:spPr bwMode="auto">
              <a:xfrm>
                <a:off x="2811464" y="1974851"/>
                <a:ext cx="69850" cy="26988"/>
              </a:xfrm>
              <a:custGeom>
                <a:avLst/>
                <a:gdLst>
                  <a:gd name="T0" fmla="*/ 2147483647 w 44"/>
                  <a:gd name="T1" fmla="*/ 0 h 17"/>
                  <a:gd name="T2" fmla="*/ 2147483647 w 44"/>
                  <a:gd name="T3" fmla="*/ 2147483647 h 17"/>
                  <a:gd name="T4" fmla="*/ 0 w 44"/>
                  <a:gd name="T5" fmla="*/ 2147483647 h 17"/>
                  <a:gd name="T6" fmla="*/ 2147483647 w 44"/>
                  <a:gd name="T7" fmla="*/ 2147483647 h 17"/>
                  <a:gd name="T8" fmla="*/ 2147483647 w 44"/>
                  <a:gd name="T9" fmla="*/ 2147483647 h 17"/>
                  <a:gd name="T10" fmla="*/ 2147483647 w 44"/>
                  <a:gd name="T11" fmla="*/ 0 h 17"/>
                  <a:gd name="T12" fmla="*/ 0 60000 65536"/>
                  <a:gd name="T13" fmla="*/ 0 60000 65536"/>
                  <a:gd name="T14" fmla="*/ 0 60000 65536"/>
                  <a:gd name="T15" fmla="*/ 0 60000 65536"/>
                  <a:gd name="T16" fmla="*/ 0 60000 65536"/>
                  <a:gd name="T17" fmla="*/ 0 60000 65536"/>
                  <a:gd name="T18" fmla="*/ 0 w 44"/>
                  <a:gd name="T19" fmla="*/ 0 h 17"/>
                  <a:gd name="T20" fmla="*/ 44 w 4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4" h="17">
                    <a:moveTo>
                      <a:pt x="35" y="0"/>
                    </a:moveTo>
                    <a:lnTo>
                      <a:pt x="9" y="9"/>
                    </a:lnTo>
                    <a:lnTo>
                      <a:pt x="0" y="17"/>
                    </a:lnTo>
                    <a:lnTo>
                      <a:pt x="26" y="17"/>
                    </a:lnTo>
                    <a:lnTo>
                      <a:pt x="44" y="17"/>
                    </a:lnTo>
                    <a:lnTo>
                      <a:pt x="35"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09" name="Freeform 43">
                <a:extLst>
                  <a:ext uri="{FF2B5EF4-FFF2-40B4-BE49-F238E27FC236}">
                    <a16:creationId xmlns:a16="http://schemas.microsoft.com/office/drawing/2014/main" id="{BBDF2ADB-32F3-47FC-B099-7613E48DC97F}"/>
                  </a:ext>
                </a:extLst>
              </p:cNvPr>
              <p:cNvSpPr>
                <a:spLocks/>
              </p:cNvSpPr>
              <p:nvPr/>
            </p:nvSpPr>
            <p:spPr bwMode="auto">
              <a:xfrm>
                <a:off x="2811464" y="1974851"/>
                <a:ext cx="69850" cy="26988"/>
              </a:xfrm>
              <a:custGeom>
                <a:avLst/>
                <a:gdLst>
                  <a:gd name="T0" fmla="*/ 2147483647 w 44"/>
                  <a:gd name="T1" fmla="*/ 0 h 17"/>
                  <a:gd name="T2" fmla="*/ 2147483647 w 44"/>
                  <a:gd name="T3" fmla="*/ 2147483647 h 17"/>
                  <a:gd name="T4" fmla="*/ 0 w 44"/>
                  <a:gd name="T5" fmla="*/ 2147483647 h 17"/>
                  <a:gd name="T6" fmla="*/ 2147483647 w 44"/>
                  <a:gd name="T7" fmla="*/ 2147483647 h 17"/>
                  <a:gd name="T8" fmla="*/ 2147483647 w 44"/>
                  <a:gd name="T9" fmla="*/ 2147483647 h 17"/>
                  <a:gd name="T10" fmla="*/ 2147483647 w 44"/>
                  <a:gd name="T11" fmla="*/ 0 h 17"/>
                  <a:gd name="T12" fmla="*/ 0 60000 65536"/>
                  <a:gd name="T13" fmla="*/ 0 60000 65536"/>
                  <a:gd name="T14" fmla="*/ 0 60000 65536"/>
                  <a:gd name="T15" fmla="*/ 0 60000 65536"/>
                  <a:gd name="T16" fmla="*/ 0 60000 65536"/>
                  <a:gd name="T17" fmla="*/ 0 60000 65536"/>
                  <a:gd name="T18" fmla="*/ 0 w 44"/>
                  <a:gd name="T19" fmla="*/ 0 h 17"/>
                  <a:gd name="T20" fmla="*/ 44 w 4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4" h="17">
                    <a:moveTo>
                      <a:pt x="35" y="0"/>
                    </a:moveTo>
                    <a:lnTo>
                      <a:pt x="9" y="9"/>
                    </a:lnTo>
                    <a:lnTo>
                      <a:pt x="0" y="17"/>
                    </a:lnTo>
                    <a:lnTo>
                      <a:pt x="26" y="17"/>
                    </a:lnTo>
                    <a:lnTo>
                      <a:pt x="44" y="17"/>
                    </a:lnTo>
                    <a:lnTo>
                      <a:pt x="35"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10" name="Freeform 44">
                <a:extLst>
                  <a:ext uri="{FF2B5EF4-FFF2-40B4-BE49-F238E27FC236}">
                    <a16:creationId xmlns:a16="http://schemas.microsoft.com/office/drawing/2014/main" id="{A34AB8CA-3265-4987-A00C-2B7CB2DCA3A6}"/>
                  </a:ext>
                </a:extLst>
              </p:cNvPr>
              <p:cNvSpPr>
                <a:spLocks/>
              </p:cNvSpPr>
              <p:nvPr/>
            </p:nvSpPr>
            <p:spPr bwMode="auto">
              <a:xfrm>
                <a:off x="1344614" y="1905001"/>
                <a:ext cx="1744663" cy="788988"/>
              </a:xfrm>
              <a:custGeom>
                <a:avLst/>
                <a:gdLst>
                  <a:gd name="T0" fmla="*/ 2147483647 w 1099"/>
                  <a:gd name="T1" fmla="*/ 2147483647 h 497"/>
                  <a:gd name="T2" fmla="*/ 2147483647 w 1099"/>
                  <a:gd name="T3" fmla="*/ 2147483647 h 497"/>
                  <a:gd name="T4" fmla="*/ 2147483647 w 1099"/>
                  <a:gd name="T5" fmla="*/ 2147483647 h 497"/>
                  <a:gd name="T6" fmla="*/ 2147483647 w 1099"/>
                  <a:gd name="T7" fmla="*/ 2147483647 h 497"/>
                  <a:gd name="T8" fmla="*/ 2147483647 w 1099"/>
                  <a:gd name="T9" fmla="*/ 0 h 497"/>
                  <a:gd name="T10" fmla="*/ 2147483647 w 1099"/>
                  <a:gd name="T11" fmla="*/ 2147483647 h 497"/>
                  <a:gd name="T12" fmla="*/ 2147483647 w 1099"/>
                  <a:gd name="T13" fmla="*/ 2147483647 h 497"/>
                  <a:gd name="T14" fmla="*/ 2147483647 w 1099"/>
                  <a:gd name="T15" fmla="*/ 2147483647 h 497"/>
                  <a:gd name="T16" fmla="*/ 2147483647 w 1099"/>
                  <a:gd name="T17" fmla="*/ 2147483647 h 497"/>
                  <a:gd name="T18" fmla="*/ 2147483647 w 1099"/>
                  <a:gd name="T19" fmla="*/ 2147483647 h 497"/>
                  <a:gd name="T20" fmla="*/ 2147483647 w 1099"/>
                  <a:gd name="T21" fmla="*/ 2147483647 h 497"/>
                  <a:gd name="T22" fmla="*/ 2147483647 w 1099"/>
                  <a:gd name="T23" fmla="*/ 2147483647 h 497"/>
                  <a:gd name="T24" fmla="*/ 2147483647 w 1099"/>
                  <a:gd name="T25" fmla="*/ 2147483647 h 497"/>
                  <a:gd name="T26" fmla="*/ 2147483647 w 1099"/>
                  <a:gd name="T27" fmla="*/ 2147483647 h 497"/>
                  <a:gd name="T28" fmla="*/ 2147483647 w 1099"/>
                  <a:gd name="T29" fmla="*/ 2147483647 h 497"/>
                  <a:gd name="T30" fmla="*/ 2147483647 w 1099"/>
                  <a:gd name="T31" fmla="*/ 2147483647 h 497"/>
                  <a:gd name="T32" fmla="*/ 2147483647 w 1099"/>
                  <a:gd name="T33" fmla="*/ 2147483647 h 497"/>
                  <a:gd name="T34" fmla="*/ 2147483647 w 1099"/>
                  <a:gd name="T35" fmla="*/ 2147483647 h 497"/>
                  <a:gd name="T36" fmla="*/ 2147483647 w 1099"/>
                  <a:gd name="T37" fmla="*/ 2147483647 h 497"/>
                  <a:gd name="T38" fmla="*/ 2147483647 w 1099"/>
                  <a:gd name="T39" fmla="*/ 2147483647 h 497"/>
                  <a:gd name="T40" fmla="*/ 2147483647 w 1099"/>
                  <a:gd name="T41" fmla="*/ 2147483647 h 497"/>
                  <a:gd name="T42" fmla="*/ 2147483647 w 1099"/>
                  <a:gd name="T43" fmla="*/ 2147483647 h 497"/>
                  <a:gd name="T44" fmla="*/ 2147483647 w 1099"/>
                  <a:gd name="T45" fmla="*/ 2147483647 h 497"/>
                  <a:gd name="T46" fmla="*/ 2147483647 w 1099"/>
                  <a:gd name="T47" fmla="*/ 2147483647 h 497"/>
                  <a:gd name="T48" fmla="*/ 2147483647 w 1099"/>
                  <a:gd name="T49" fmla="*/ 2147483647 h 497"/>
                  <a:gd name="T50" fmla="*/ 2147483647 w 1099"/>
                  <a:gd name="T51" fmla="*/ 2147483647 h 497"/>
                  <a:gd name="T52" fmla="*/ 2147483647 w 1099"/>
                  <a:gd name="T53" fmla="*/ 2147483647 h 497"/>
                  <a:gd name="T54" fmla="*/ 2147483647 w 1099"/>
                  <a:gd name="T55" fmla="*/ 2147483647 h 497"/>
                  <a:gd name="T56" fmla="*/ 2147483647 w 1099"/>
                  <a:gd name="T57" fmla="*/ 2147483647 h 497"/>
                  <a:gd name="T58" fmla="*/ 2147483647 w 1099"/>
                  <a:gd name="T59" fmla="*/ 2147483647 h 497"/>
                  <a:gd name="T60" fmla="*/ 2147483647 w 1099"/>
                  <a:gd name="T61" fmla="*/ 2147483647 h 497"/>
                  <a:gd name="T62" fmla="*/ 2147483647 w 1099"/>
                  <a:gd name="T63" fmla="*/ 2147483647 h 497"/>
                  <a:gd name="T64" fmla="*/ 2147483647 w 1099"/>
                  <a:gd name="T65" fmla="*/ 2147483647 h 497"/>
                  <a:gd name="T66" fmla="*/ 2147483647 w 1099"/>
                  <a:gd name="T67" fmla="*/ 2147483647 h 497"/>
                  <a:gd name="T68" fmla="*/ 2147483647 w 1099"/>
                  <a:gd name="T69" fmla="*/ 2147483647 h 497"/>
                  <a:gd name="T70" fmla="*/ 2147483647 w 1099"/>
                  <a:gd name="T71" fmla="*/ 2147483647 h 497"/>
                  <a:gd name="T72" fmla="*/ 2147483647 w 1099"/>
                  <a:gd name="T73" fmla="*/ 2147483647 h 497"/>
                  <a:gd name="T74" fmla="*/ 2147483647 w 1099"/>
                  <a:gd name="T75" fmla="*/ 2147483647 h 497"/>
                  <a:gd name="T76" fmla="*/ 2147483647 w 1099"/>
                  <a:gd name="T77" fmla="*/ 2147483647 h 497"/>
                  <a:gd name="T78" fmla="*/ 2147483647 w 1099"/>
                  <a:gd name="T79" fmla="*/ 2147483647 h 497"/>
                  <a:gd name="T80" fmla="*/ 2147483647 w 1099"/>
                  <a:gd name="T81" fmla="*/ 2147483647 h 497"/>
                  <a:gd name="T82" fmla="*/ 2147483647 w 1099"/>
                  <a:gd name="T83" fmla="*/ 2147483647 h 497"/>
                  <a:gd name="T84" fmla="*/ 2147483647 w 1099"/>
                  <a:gd name="T85" fmla="*/ 2147483647 h 497"/>
                  <a:gd name="T86" fmla="*/ 2147483647 w 1099"/>
                  <a:gd name="T87" fmla="*/ 2147483647 h 497"/>
                  <a:gd name="T88" fmla="*/ 2147483647 w 1099"/>
                  <a:gd name="T89" fmla="*/ 2147483647 h 497"/>
                  <a:gd name="T90" fmla="*/ 2147483647 w 1099"/>
                  <a:gd name="T91" fmla="*/ 2147483647 h 497"/>
                  <a:gd name="T92" fmla="*/ 2147483647 w 1099"/>
                  <a:gd name="T93" fmla="*/ 2147483647 h 497"/>
                  <a:gd name="T94" fmla="*/ 2147483647 w 1099"/>
                  <a:gd name="T95" fmla="*/ 2147483647 h 497"/>
                  <a:gd name="T96" fmla="*/ 2147483647 w 1099"/>
                  <a:gd name="T97" fmla="*/ 2147483647 h 497"/>
                  <a:gd name="T98" fmla="*/ 2147483647 w 1099"/>
                  <a:gd name="T99" fmla="*/ 2147483647 h 497"/>
                  <a:gd name="T100" fmla="*/ 2147483647 w 1099"/>
                  <a:gd name="T101" fmla="*/ 2147483647 h 497"/>
                  <a:gd name="T102" fmla="*/ 2147483647 w 1099"/>
                  <a:gd name="T103" fmla="*/ 2147483647 h 497"/>
                  <a:gd name="T104" fmla="*/ 2147483647 w 1099"/>
                  <a:gd name="T105" fmla="*/ 2147483647 h 497"/>
                  <a:gd name="T106" fmla="*/ 2147483647 w 1099"/>
                  <a:gd name="T107" fmla="*/ 2147483647 h 4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99"/>
                  <a:gd name="T163" fmla="*/ 0 h 497"/>
                  <a:gd name="T164" fmla="*/ 1099 w 1099"/>
                  <a:gd name="T165" fmla="*/ 497 h 49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99" h="497">
                    <a:moveTo>
                      <a:pt x="820" y="87"/>
                    </a:moveTo>
                    <a:lnTo>
                      <a:pt x="828" y="79"/>
                    </a:lnTo>
                    <a:lnTo>
                      <a:pt x="855" y="79"/>
                    </a:lnTo>
                    <a:lnTo>
                      <a:pt x="881" y="53"/>
                    </a:lnTo>
                    <a:lnTo>
                      <a:pt x="889" y="35"/>
                    </a:lnTo>
                    <a:lnTo>
                      <a:pt x="855" y="26"/>
                    </a:lnTo>
                    <a:lnTo>
                      <a:pt x="846" y="44"/>
                    </a:lnTo>
                    <a:lnTo>
                      <a:pt x="811" y="61"/>
                    </a:lnTo>
                    <a:lnTo>
                      <a:pt x="793" y="61"/>
                    </a:lnTo>
                    <a:lnTo>
                      <a:pt x="811" y="35"/>
                    </a:lnTo>
                    <a:lnTo>
                      <a:pt x="785" y="35"/>
                    </a:lnTo>
                    <a:lnTo>
                      <a:pt x="776" y="44"/>
                    </a:lnTo>
                    <a:lnTo>
                      <a:pt x="767" y="35"/>
                    </a:lnTo>
                    <a:lnTo>
                      <a:pt x="785" y="26"/>
                    </a:lnTo>
                    <a:lnTo>
                      <a:pt x="767" y="0"/>
                    </a:lnTo>
                    <a:lnTo>
                      <a:pt x="724" y="18"/>
                    </a:lnTo>
                    <a:lnTo>
                      <a:pt x="741" y="35"/>
                    </a:lnTo>
                    <a:lnTo>
                      <a:pt x="724" y="53"/>
                    </a:lnTo>
                    <a:lnTo>
                      <a:pt x="698" y="53"/>
                    </a:lnTo>
                    <a:lnTo>
                      <a:pt x="680" y="61"/>
                    </a:lnTo>
                    <a:lnTo>
                      <a:pt x="645" y="61"/>
                    </a:lnTo>
                    <a:lnTo>
                      <a:pt x="593" y="53"/>
                    </a:lnTo>
                    <a:lnTo>
                      <a:pt x="549" y="53"/>
                    </a:lnTo>
                    <a:lnTo>
                      <a:pt x="541" y="79"/>
                    </a:lnTo>
                    <a:lnTo>
                      <a:pt x="532" y="61"/>
                    </a:lnTo>
                    <a:lnTo>
                      <a:pt x="488" y="70"/>
                    </a:lnTo>
                    <a:lnTo>
                      <a:pt x="462" y="61"/>
                    </a:lnTo>
                    <a:lnTo>
                      <a:pt x="480" y="44"/>
                    </a:lnTo>
                    <a:lnTo>
                      <a:pt x="401" y="26"/>
                    </a:lnTo>
                    <a:lnTo>
                      <a:pt x="366" y="35"/>
                    </a:lnTo>
                    <a:lnTo>
                      <a:pt x="358" y="44"/>
                    </a:lnTo>
                    <a:lnTo>
                      <a:pt x="349" y="26"/>
                    </a:lnTo>
                    <a:lnTo>
                      <a:pt x="323" y="35"/>
                    </a:lnTo>
                    <a:lnTo>
                      <a:pt x="279" y="26"/>
                    </a:lnTo>
                    <a:lnTo>
                      <a:pt x="227" y="44"/>
                    </a:lnTo>
                    <a:lnTo>
                      <a:pt x="183" y="35"/>
                    </a:lnTo>
                    <a:lnTo>
                      <a:pt x="166" y="35"/>
                    </a:lnTo>
                    <a:lnTo>
                      <a:pt x="0" y="175"/>
                    </a:lnTo>
                    <a:lnTo>
                      <a:pt x="35" y="183"/>
                    </a:lnTo>
                    <a:lnTo>
                      <a:pt x="26" y="201"/>
                    </a:lnTo>
                    <a:lnTo>
                      <a:pt x="61" y="183"/>
                    </a:lnTo>
                    <a:lnTo>
                      <a:pt x="70" y="209"/>
                    </a:lnTo>
                    <a:lnTo>
                      <a:pt x="70" y="244"/>
                    </a:lnTo>
                    <a:lnTo>
                      <a:pt x="70" y="262"/>
                    </a:lnTo>
                    <a:lnTo>
                      <a:pt x="52" y="270"/>
                    </a:lnTo>
                    <a:lnTo>
                      <a:pt x="35" y="288"/>
                    </a:lnTo>
                    <a:lnTo>
                      <a:pt x="35" y="305"/>
                    </a:lnTo>
                    <a:lnTo>
                      <a:pt x="44" y="305"/>
                    </a:lnTo>
                    <a:lnTo>
                      <a:pt x="35" y="323"/>
                    </a:lnTo>
                    <a:lnTo>
                      <a:pt x="52" y="314"/>
                    </a:lnTo>
                    <a:lnTo>
                      <a:pt x="35" y="340"/>
                    </a:lnTo>
                    <a:lnTo>
                      <a:pt x="52" y="349"/>
                    </a:lnTo>
                    <a:lnTo>
                      <a:pt x="79" y="375"/>
                    </a:lnTo>
                    <a:lnTo>
                      <a:pt x="488" y="375"/>
                    </a:lnTo>
                    <a:lnTo>
                      <a:pt x="488" y="366"/>
                    </a:lnTo>
                    <a:lnTo>
                      <a:pt x="506" y="366"/>
                    </a:lnTo>
                    <a:lnTo>
                      <a:pt x="506" y="384"/>
                    </a:lnTo>
                    <a:lnTo>
                      <a:pt x="532" y="392"/>
                    </a:lnTo>
                    <a:lnTo>
                      <a:pt x="541" y="384"/>
                    </a:lnTo>
                    <a:lnTo>
                      <a:pt x="558" y="401"/>
                    </a:lnTo>
                    <a:lnTo>
                      <a:pt x="575" y="392"/>
                    </a:lnTo>
                    <a:lnTo>
                      <a:pt x="584" y="384"/>
                    </a:lnTo>
                    <a:lnTo>
                      <a:pt x="610" y="375"/>
                    </a:lnTo>
                    <a:lnTo>
                      <a:pt x="628" y="401"/>
                    </a:lnTo>
                    <a:lnTo>
                      <a:pt x="637" y="419"/>
                    </a:lnTo>
                    <a:lnTo>
                      <a:pt x="671" y="427"/>
                    </a:lnTo>
                    <a:lnTo>
                      <a:pt x="689" y="445"/>
                    </a:lnTo>
                    <a:lnTo>
                      <a:pt x="671" y="453"/>
                    </a:lnTo>
                    <a:lnTo>
                      <a:pt x="663" y="445"/>
                    </a:lnTo>
                    <a:lnTo>
                      <a:pt x="654" y="453"/>
                    </a:lnTo>
                    <a:lnTo>
                      <a:pt x="628" y="497"/>
                    </a:lnTo>
                    <a:lnTo>
                      <a:pt x="654" y="488"/>
                    </a:lnTo>
                    <a:lnTo>
                      <a:pt x="671" y="488"/>
                    </a:lnTo>
                    <a:lnTo>
                      <a:pt x="680" y="488"/>
                    </a:lnTo>
                    <a:lnTo>
                      <a:pt x="680" y="471"/>
                    </a:lnTo>
                    <a:lnTo>
                      <a:pt x="724" y="462"/>
                    </a:lnTo>
                    <a:lnTo>
                      <a:pt x="732" y="462"/>
                    </a:lnTo>
                    <a:lnTo>
                      <a:pt x="759" y="445"/>
                    </a:lnTo>
                    <a:lnTo>
                      <a:pt x="837" y="436"/>
                    </a:lnTo>
                    <a:lnTo>
                      <a:pt x="872" y="401"/>
                    </a:lnTo>
                    <a:lnTo>
                      <a:pt x="889" y="401"/>
                    </a:lnTo>
                    <a:lnTo>
                      <a:pt x="881" y="419"/>
                    </a:lnTo>
                    <a:lnTo>
                      <a:pt x="881" y="453"/>
                    </a:lnTo>
                    <a:lnTo>
                      <a:pt x="898" y="445"/>
                    </a:lnTo>
                    <a:lnTo>
                      <a:pt x="916" y="427"/>
                    </a:lnTo>
                    <a:lnTo>
                      <a:pt x="924" y="445"/>
                    </a:lnTo>
                    <a:lnTo>
                      <a:pt x="916" y="445"/>
                    </a:lnTo>
                    <a:lnTo>
                      <a:pt x="881" y="462"/>
                    </a:lnTo>
                    <a:lnTo>
                      <a:pt x="889" y="471"/>
                    </a:lnTo>
                    <a:lnTo>
                      <a:pt x="916" y="471"/>
                    </a:lnTo>
                    <a:lnTo>
                      <a:pt x="933" y="445"/>
                    </a:lnTo>
                    <a:lnTo>
                      <a:pt x="968" y="445"/>
                    </a:lnTo>
                    <a:lnTo>
                      <a:pt x="968" y="427"/>
                    </a:lnTo>
                    <a:lnTo>
                      <a:pt x="942" y="427"/>
                    </a:lnTo>
                    <a:lnTo>
                      <a:pt x="924" y="427"/>
                    </a:lnTo>
                    <a:lnTo>
                      <a:pt x="916" y="419"/>
                    </a:lnTo>
                    <a:lnTo>
                      <a:pt x="924" y="401"/>
                    </a:lnTo>
                    <a:lnTo>
                      <a:pt x="898" y="392"/>
                    </a:lnTo>
                    <a:lnTo>
                      <a:pt x="898" y="384"/>
                    </a:lnTo>
                    <a:lnTo>
                      <a:pt x="933" y="392"/>
                    </a:lnTo>
                    <a:lnTo>
                      <a:pt x="942" y="375"/>
                    </a:lnTo>
                    <a:lnTo>
                      <a:pt x="924" y="366"/>
                    </a:lnTo>
                    <a:lnTo>
                      <a:pt x="898" y="375"/>
                    </a:lnTo>
                    <a:lnTo>
                      <a:pt x="863" y="392"/>
                    </a:lnTo>
                    <a:lnTo>
                      <a:pt x="828" y="419"/>
                    </a:lnTo>
                    <a:lnTo>
                      <a:pt x="855" y="384"/>
                    </a:lnTo>
                    <a:lnTo>
                      <a:pt x="881" y="366"/>
                    </a:lnTo>
                    <a:lnTo>
                      <a:pt x="907" y="349"/>
                    </a:lnTo>
                    <a:lnTo>
                      <a:pt x="977" y="349"/>
                    </a:lnTo>
                    <a:lnTo>
                      <a:pt x="1011" y="349"/>
                    </a:lnTo>
                    <a:lnTo>
                      <a:pt x="1029" y="340"/>
                    </a:lnTo>
                    <a:lnTo>
                      <a:pt x="1064" y="323"/>
                    </a:lnTo>
                    <a:lnTo>
                      <a:pt x="1081" y="323"/>
                    </a:lnTo>
                    <a:lnTo>
                      <a:pt x="1090" y="323"/>
                    </a:lnTo>
                    <a:lnTo>
                      <a:pt x="1081" y="305"/>
                    </a:lnTo>
                    <a:lnTo>
                      <a:pt x="1090" y="305"/>
                    </a:lnTo>
                    <a:lnTo>
                      <a:pt x="1099" y="288"/>
                    </a:lnTo>
                    <a:lnTo>
                      <a:pt x="1029" y="297"/>
                    </a:lnTo>
                    <a:lnTo>
                      <a:pt x="1072" y="279"/>
                    </a:lnTo>
                    <a:lnTo>
                      <a:pt x="1029" y="253"/>
                    </a:lnTo>
                    <a:lnTo>
                      <a:pt x="1038" y="227"/>
                    </a:lnTo>
                    <a:lnTo>
                      <a:pt x="1029" y="218"/>
                    </a:lnTo>
                    <a:lnTo>
                      <a:pt x="1029" y="201"/>
                    </a:lnTo>
                    <a:lnTo>
                      <a:pt x="1020" y="201"/>
                    </a:lnTo>
                    <a:lnTo>
                      <a:pt x="1029" y="183"/>
                    </a:lnTo>
                    <a:lnTo>
                      <a:pt x="950" y="218"/>
                    </a:lnTo>
                    <a:lnTo>
                      <a:pt x="942" y="218"/>
                    </a:lnTo>
                    <a:lnTo>
                      <a:pt x="950" y="209"/>
                    </a:lnTo>
                    <a:lnTo>
                      <a:pt x="950" y="201"/>
                    </a:lnTo>
                    <a:lnTo>
                      <a:pt x="968" y="166"/>
                    </a:lnTo>
                    <a:lnTo>
                      <a:pt x="950" y="166"/>
                    </a:lnTo>
                    <a:lnTo>
                      <a:pt x="933" y="148"/>
                    </a:lnTo>
                    <a:lnTo>
                      <a:pt x="924" y="148"/>
                    </a:lnTo>
                    <a:lnTo>
                      <a:pt x="881" y="140"/>
                    </a:lnTo>
                    <a:lnTo>
                      <a:pt x="872" y="131"/>
                    </a:lnTo>
                    <a:lnTo>
                      <a:pt x="863" y="148"/>
                    </a:lnTo>
                    <a:lnTo>
                      <a:pt x="846" y="175"/>
                    </a:lnTo>
                    <a:lnTo>
                      <a:pt x="855" y="183"/>
                    </a:lnTo>
                    <a:lnTo>
                      <a:pt x="820" y="209"/>
                    </a:lnTo>
                    <a:lnTo>
                      <a:pt x="828" y="236"/>
                    </a:lnTo>
                    <a:lnTo>
                      <a:pt x="785" y="270"/>
                    </a:lnTo>
                    <a:lnTo>
                      <a:pt x="767" y="279"/>
                    </a:lnTo>
                    <a:lnTo>
                      <a:pt x="759" y="305"/>
                    </a:lnTo>
                    <a:lnTo>
                      <a:pt x="732" y="340"/>
                    </a:lnTo>
                    <a:lnTo>
                      <a:pt x="715" y="323"/>
                    </a:lnTo>
                    <a:lnTo>
                      <a:pt x="724" y="270"/>
                    </a:lnTo>
                    <a:lnTo>
                      <a:pt x="715" y="270"/>
                    </a:lnTo>
                    <a:lnTo>
                      <a:pt x="689" y="270"/>
                    </a:lnTo>
                    <a:lnTo>
                      <a:pt x="645" y="236"/>
                    </a:lnTo>
                    <a:lnTo>
                      <a:pt x="610" y="236"/>
                    </a:lnTo>
                    <a:lnTo>
                      <a:pt x="610" y="201"/>
                    </a:lnTo>
                    <a:lnTo>
                      <a:pt x="602" y="201"/>
                    </a:lnTo>
                    <a:lnTo>
                      <a:pt x="610" y="183"/>
                    </a:lnTo>
                    <a:lnTo>
                      <a:pt x="654" y="157"/>
                    </a:lnTo>
                    <a:lnTo>
                      <a:pt x="654" y="148"/>
                    </a:lnTo>
                    <a:lnTo>
                      <a:pt x="698" y="131"/>
                    </a:lnTo>
                    <a:lnTo>
                      <a:pt x="680" y="122"/>
                    </a:lnTo>
                    <a:lnTo>
                      <a:pt x="706" y="122"/>
                    </a:lnTo>
                    <a:lnTo>
                      <a:pt x="767" y="105"/>
                    </a:lnTo>
                    <a:lnTo>
                      <a:pt x="724" y="87"/>
                    </a:lnTo>
                    <a:lnTo>
                      <a:pt x="776" y="87"/>
                    </a:lnTo>
                    <a:lnTo>
                      <a:pt x="802" y="79"/>
                    </a:lnTo>
                    <a:lnTo>
                      <a:pt x="820" y="8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11" name="Freeform 45">
                <a:extLst>
                  <a:ext uri="{FF2B5EF4-FFF2-40B4-BE49-F238E27FC236}">
                    <a16:creationId xmlns:a16="http://schemas.microsoft.com/office/drawing/2014/main" id="{347CDB6E-AA3A-4038-B605-8173106D9C81}"/>
                  </a:ext>
                </a:extLst>
              </p:cNvPr>
              <p:cNvSpPr>
                <a:spLocks/>
              </p:cNvSpPr>
              <p:nvPr/>
            </p:nvSpPr>
            <p:spPr bwMode="auto">
              <a:xfrm>
                <a:off x="1344614" y="1905001"/>
                <a:ext cx="1744663" cy="788988"/>
              </a:xfrm>
              <a:custGeom>
                <a:avLst/>
                <a:gdLst>
                  <a:gd name="T0" fmla="*/ 2147483647 w 1099"/>
                  <a:gd name="T1" fmla="*/ 2147483647 h 497"/>
                  <a:gd name="T2" fmla="*/ 2147483647 w 1099"/>
                  <a:gd name="T3" fmla="*/ 2147483647 h 497"/>
                  <a:gd name="T4" fmla="*/ 2147483647 w 1099"/>
                  <a:gd name="T5" fmla="*/ 2147483647 h 497"/>
                  <a:gd name="T6" fmla="*/ 2147483647 w 1099"/>
                  <a:gd name="T7" fmla="*/ 2147483647 h 497"/>
                  <a:gd name="T8" fmla="*/ 2147483647 w 1099"/>
                  <a:gd name="T9" fmla="*/ 0 h 497"/>
                  <a:gd name="T10" fmla="*/ 2147483647 w 1099"/>
                  <a:gd name="T11" fmla="*/ 2147483647 h 497"/>
                  <a:gd name="T12" fmla="*/ 2147483647 w 1099"/>
                  <a:gd name="T13" fmla="*/ 2147483647 h 497"/>
                  <a:gd name="T14" fmla="*/ 2147483647 w 1099"/>
                  <a:gd name="T15" fmla="*/ 2147483647 h 497"/>
                  <a:gd name="T16" fmla="*/ 2147483647 w 1099"/>
                  <a:gd name="T17" fmla="*/ 2147483647 h 497"/>
                  <a:gd name="T18" fmla="*/ 2147483647 w 1099"/>
                  <a:gd name="T19" fmla="*/ 2147483647 h 497"/>
                  <a:gd name="T20" fmla="*/ 2147483647 w 1099"/>
                  <a:gd name="T21" fmla="*/ 2147483647 h 497"/>
                  <a:gd name="T22" fmla="*/ 2147483647 w 1099"/>
                  <a:gd name="T23" fmla="*/ 2147483647 h 497"/>
                  <a:gd name="T24" fmla="*/ 2147483647 w 1099"/>
                  <a:gd name="T25" fmla="*/ 2147483647 h 497"/>
                  <a:gd name="T26" fmla="*/ 2147483647 w 1099"/>
                  <a:gd name="T27" fmla="*/ 2147483647 h 497"/>
                  <a:gd name="T28" fmla="*/ 2147483647 w 1099"/>
                  <a:gd name="T29" fmla="*/ 2147483647 h 497"/>
                  <a:gd name="T30" fmla="*/ 2147483647 w 1099"/>
                  <a:gd name="T31" fmla="*/ 2147483647 h 497"/>
                  <a:gd name="T32" fmla="*/ 2147483647 w 1099"/>
                  <a:gd name="T33" fmla="*/ 2147483647 h 497"/>
                  <a:gd name="T34" fmla="*/ 2147483647 w 1099"/>
                  <a:gd name="T35" fmla="*/ 2147483647 h 497"/>
                  <a:gd name="T36" fmla="*/ 2147483647 w 1099"/>
                  <a:gd name="T37" fmla="*/ 2147483647 h 497"/>
                  <a:gd name="T38" fmla="*/ 2147483647 w 1099"/>
                  <a:gd name="T39" fmla="*/ 2147483647 h 497"/>
                  <a:gd name="T40" fmla="*/ 2147483647 w 1099"/>
                  <a:gd name="T41" fmla="*/ 2147483647 h 497"/>
                  <a:gd name="T42" fmla="*/ 2147483647 w 1099"/>
                  <a:gd name="T43" fmla="*/ 2147483647 h 497"/>
                  <a:gd name="T44" fmla="*/ 2147483647 w 1099"/>
                  <a:gd name="T45" fmla="*/ 2147483647 h 497"/>
                  <a:gd name="T46" fmla="*/ 2147483647 w 1099"/>
                  <a:gd name="T47" fmla="*/ 2147483647 h 497"/>
                  <a:gd name="T48" fmla="*/ 2147483647 w 1099"/>
                  <a:gd name="T49" fmla="*/ 2147483647 h 497"/>
                  <a:gd name="T50" fmla="*/ 2147483647 w 1099"/>
                  <a:gd name="T51" fmla="*/ 2147483647 h 497"/>
                  <a:gd name="T52" fmla="*/ 2147483647 w 1099"/>
                  <a:gd name="T53" fmla="*/ 2147483647 h 497"/>
                  <a:gd name="T54" fmla="*/ 2147483647 w 1099"/>
                  <a:gd name="T55" fmla="*/ 2147483647 h 497"/>
                  <a:gd name="T56" fmla="*/ 2147483647 w 1099"/>
                  <a:gd name="T57" fmla="*/ 2147483647 h 497"/>
                  <a:gd name="T58" fmla="*/ 2147483647 w 1099"/>
                  <a:gd name="T59" fmla="*/ 2147483647 h 497"/>
                  <a:gd name="T60" fmla="*/ 2147483647 w 1099"/>
                  <a:gd name="T61" fmla="*/ 2147483647 h 497"/>
                  <a:gd name="T62" fmla="*/ 2147483647 w 1099"/>
                  <a:gd name="T63" fmla="*/ 2147483647 h 497"/>
                  <a:gd name="T64" fmla="*/ 2147483647 w 1099"/>
                  <a:gd name="T65" fmla="*/ 2147483647 h 497"/>
                  <a:gd name="T66" fmla="*/ 2147483647 w 1099"/>
                  <a:gd name="T67" fmla="*/ 2147483647 h 497"/>
                  <a:gd name="T68" fmla="*/ 2147483647 w 1099"/>
                  <a:gd name="T69" fmla="*/ 2147483647 h 497"/>
                  <a:gd name="T70" fmla="*/ 2147483647 w 1099"/>
                  <a:gd name="T71" fmla="*/ 2147483647 h 497"/>
                  <a:gd name="T72" fmla="*/ 2147483647 w 1099"/>
                  <a:gd name="T73" fmla="*/ 2147483647 h 497"/>
                  <a:gd name="T74" fmla="*/ 2147483647 w 1099"/>
                  <a:gd name="T75" fmla="*/ 2147483647 h 497"/>
                  <a:gd name="T76" fmla="*/ 2147483647 w 1099"/>
                  <a:gd name="T77" fmla="*/ 2147483647 h 497"/>
                  <a:gd name="T78" fmla="*/ 2147483647 w 1099"/>
                  <a:gd name="T79" fmla="*/ 2147483647 h 497"/>
                  <a:gd name="T80" fmla="*/ 2147483647 w 1099"/>
                  <a:gd name="T81" fmla="*/ 2147483647 h 497"/>
                  <a:gd name="T82" fmla="*/ 2147483647 w 1099"/>
                  <a:gd name="T83" fmla="*/ 2147483647 h 497"/>
                  <a:gd name="T84" fmla="*/ 2147483647 w 1099"/>
                  <a:gd name="T85" fmla="*/ 2147483647 h 497"/>
                  <a:gd name="T86" fmla="*/ 2147483647 w 1099"/>
                  <a:gd name="T87" fmla="*/ 2147483647 h 497"/>
                  <a:gd name="T88" fmla="*/ 2147483647 w 1099"/>
                  <a:gd name="T89" fmla="*/ 2147483647 h 497"/>
                  <a:gd name="T90" fmla="*/ 2147483647 w 1099"/>
                  <a:gd name="T91" fmla="*/ 2147483647 h 497"/>
                  <a:gd name="T92" fmla="*/ 2147483647 w 1099"/>
                  <a:gd name="T93" fmla="*/ 2147483647 h 497"/>
                  <a:gd name="T94" fmla="*/ 2147483647 w 1099"/>
                  <a:gd name="T95" fmla="*/ 2147483647 h 497"/>
                  <a:gd name="T96" fmla="*/ 2147483647 w 1099"/>
                  <a:gd name="T97" fmla="*/ 2147483647 h 497"/>
                  <a:gd name="T98" fmla="*/ 2147483647 w 1099"/>
                  <a:gd name="T99" fmla="*/ 2147483647 h 497"/>
                  <a:gd name="T100" fmla="*/ 2147483647 w 1099"/>
                  <a:gd name="T101" fmla="*/ 2147483647 h 497"/>
                  <a:gd name="T102" fmla="*/ 2147483647 w 1099"/>
                  <a:gd name="T103" fmla="*/ 2147483647 h 497"/>
                  <a:gd name="T104" fmla="*/ 2147483647 w 1099"/>
                  <a:gd name="T105" fmla="*/ 2147483647 h 497"/>
                  <a:gd name="T106" fmla="*/ 2147483647 w 1099"/>
                  <a:gd name="T107" fmla="*/ 2147483647 h 4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99"/>
                  <a:gd name="T163" fmla="*/ 0 h 497"/>
                  <a:gd name="T164" fmla="*/ 1099 w 1099"/>
                  <a:gd name="T165" fmla="*/ 497 h 49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99" h="497">
                    <a:moveTo>
                      <a:pt x="820" y="87"/>
                    </a:moveTo>
                    <a:lnTo>
                      <a:pt x="828" y="79"/>
                    </a:lnTo>
                    <a:lnTo>
                      <a:pt x="855" y="79"/>
                    </a:lnTo>
                    <a:lnTo>
                      <a:pt x="881" y="53"/>
                    </a:lnTo>
                    <a:lnTo>
                      <a:pt x="889" y="35"/>
                    </a:lnTo>
                    <a:lnTo>
                      <a:pt x="855" y="26"/>
                    </a:lnTo>
                    <a:lnTo>
                      <a:pt x="846" y="44"/>
                    </a:lnTo>
                    <a:lnTo>
                      <a:pt x="811" y="61"/>
                    </a:lnTo>
                    <a:lnTo>
                      <a:pt x="793" y="61"/>
                    </a:lnTo>
                    <a:lnTo>
                      <a:pt x="811" y="35"/>
                    </a:lnTo>
                    <a:lnTo>
                      <a:pt x="785" y="35"/>
                    </a:lnTo>
                    <a:lnTo>
                      <a:pt x="776" y="44"/>
                    </a:lnTo>
                    <a:lnTo>
                      <a:pt x="767" y="35"/>
                    </a:lnTo>
                    <a:lnTo>
                      <a:pt x="785" y="26"/>
                    </a:lnTo>
                    <a:lnTo>
                      <a:pt x="767" y="0"/>
                    </a:lnTo>
                    <a:lnTo>
                      <a:pt x="724" y="18"/>
                    </a:lnTo>
                    <a:lnTo>
                      <a:pt x="741" y="35"/>
                    </a:lnTo>
                    <a:lnTo>
                      <a:pt x="724" y="53"/>
                    </a:lnTo>
                    <a:lnTo>
                      <a:pt x="698" y="53"/>
                    </a:lnTo>
                    <a:lnTo>
                      <a:pt x="680" y="61"/>
                    </a:lnTo>
                    <a:lnTo>
                      <a:pt x="645" y="61"/>
                    </a:lnTo>
                    <a:lnTo>
                      <a:pt x="593" y="53"/>
                    </a:lnTo>
                    <a:lnTo>
                      <a:pt x="549" y="53"/>
                    </a:lnTo>
                    <a:lnTo>
                      <a:pt x="541" y="79"/>
                    </a:lnTo>
                    <a:lnTo>
                      <a:pt x="532" y="61"/>
                    </a:lnTo>
                    <a:lnTo>
                      <a:pt x="488" y="70"/>
                    </a:lnTo>
                    <a:lnTo>
                      <a:pt x="462" y="61"/>
                    </a:lnTo>
                    <a:lnTo>
                      <a:pt x="480" y="44"/>
                    </a:lnTo>
                    <a:lnTo>
                      <a:pt x="401" y="26"/>
                    </a:lnTo>
                    <a:lnTo>
                      <a:pt x="366" y="35"/>
                    </a:lnTo>
                    <a:lnTo>
                      <a:pt x="358" y="44"/>
                    </a:lnTo>
                    <a:lnTo>
                      <a:pt x="349" y="26"/>
                    </a:lnTo>
                    <a:lnTo>
                      <a:pt x="323" y="35"/>
                    </a:lnTo>
                    <a:lnTo>
                      <a:pt x="279" y="26"/>
                    </a:lnTo>
                    <a:lnTo>
                      <a:pt x="227" y="44"/>
                    </a:lnTo>
                    <a:lnTo>
                      <a:pt x="183" y="35"/>
                    </a:lnTo>
                    <a:lnTo>
                      <a:pt x="166" y="35"/>
                    </a:lnTo>
                    <a:lnTo>
                      <a:pt x="0" y="175"/>
                    </a:lnTo>
                    <a:lnTo>
                      <a:pt x="35" y="183"/>
                    </a:lnTo>
                    <a:lnTo>
                      <a:pt x="26" y="201"/>
                    </a:lnTo>
                    <a:lnTo>
                      <a:pt x="61" y="183"/>
                    </a:lnTo>
                    <a:lnTo>
                      <a:pt x="70" y="209"/>
                    </a:lnTo>
                    <a:lnTo>
                      <a:pt x="70" y="244"/>
                    </a:lnTo>
                    <a:lnTo>
                      <a:pt x="70" y="262"/>
                    </a:lnTo>
                    <a:lnTo>
                      <a:pt x="52" y="270"/>
                    </a:lnTo>
                    <a:lnTo>
                      <a:pt x="35" y="288"/>
                    </a:lnTo>
                    <a:lnTo>
                      <a:pt x="35" y="305"/>
                    </a:lnTo>
                    <a:lnTo>
                      <a:pt x="44" y="305"/>
                    </a:lnTo>
                    <a:lnTo>
                      <a:pt x="35" y="323"/>
                    </a:lnTo>
                    <a:lnTo>
                      <a:pt x="52" y="314"/>
                    </a:lnTo>
                    <a:lnTo>
                      <a:pt x="35" y="340"/>
                    </a:lnTo>
                    <a:lnTo>
                      <a:pt x="52" y="349"/>
                    </a:lnTo>
                    <a:lnTo>
                      <a:pt x="79" y="375"/>
                    </a:lnTo>
                    <a:lnTo>
                      <a:pt x="488" y="375"/>
                    </a:lnTo>
                    <a:lnTo>
                      <a:pt x="488" y="366"/>
                    </a:lnTo>
                    <a:lnTo>
                      <a:pt x="506" y="366"/>
                    </a:lnTo>
                    <a:lnTo>
                      <a:pt x="506" y="384"/>
                    </a:lnTo>
                    <a:lnTo>
                      <a:pt x="532" y="392"/>
                    </a:lnTo>
                    <a:lnTo>
                      <a:pt x="541" y="384"/>
                    </a:lnTo>
                    <a:lnTo>
                      <a:pt x="558" y="401"/>
                    </a:lnTo>
                    <a:lnTo>
                      <a:pt x="575" y="392"/>
                    </a:lnTo>
                    <a:lnTo>
                      <a:pt x="584" y="384"/>
                    </a:lnTo>
                    <a:lnTo>
                      <a:pt x="610" y="375"/>
                    </a:lnTo>
                    <a:lnTo>
                      <a:pt x="628" y="401"/>
                    </a:lnTo>
                    <a:lnTo>
                      <a:pt x="637" y="419"/>
                    </a:lnTo>
                    <a:lnTo>
                      <a:pt x="671" y="427"/>
                    </a:lnTo>
                    <a:lnTo>
                      <a:pt x="689" y="445"/>
                    </a:lnTo>
                    <a:lnTo>
                      <a:pt x="671" y="453"/>
                    </a:lnTo>
                    <a:lnTo>
                      <a:pt x="663" y="445"/>
                    </a:lnTo>
                    <a:lnTo>
                      <a:pt x="654" y="453"/>
                    </a:lnTo>
                    <a:lnTo>
                      <a:pt x="628" y="497"/>
                    </a:lnTo>
                    <a:lnTo>
                      <a:pt x="654" y="488"/>
                    </a:lnTo>
                    <a:lnTo>
                      <a:pt x="671" y="488"/>
                    </a:lnTo>
                    <a:lnTo>
                      <a:pt x="680" y="488"/>
                    </a:lnTo>
                    <a:lnTo>
                      <a:pt x="680" y="471"/>
                    </a:lnTo>
                    <a:lnTo>
                      <a:pt x="724" y="462"/>
                    </a:lnTo>
                    <a:lnTo>
                      <a:pt x="732" y="462"/>
                    </a:lnTo>
                    <a:lnTo>
                      <a:pt x="759" y="445"/>
                    </a:lnTo>
                    <a:lnTo>
                      <a:pt x="837" y="436"/>
                    </a:lnTo>
                    <a:lnTo>
                      <a:pt x="872" y="401"/>
                    </a:lnTo>
                    <a:lnTo>
                      <a:pt x="889" y="401"/>
                    </a:lnTo>
                    <a:lnTo>
                      <a:pt x="881" y="419"/>
                    </a:lnTo>
                    <a:lnTo>
                      <a:pt x="881" y="453"/>
                    </a:lnTo>
                    <a:lnTo>
                      <a:pt x="898" y="445"/>
                    </a:lnTo>
                    <a:lnTo>
                      <a:pt x="916" y="427"/>
                    </a:lnTo>
                    <a:lnTo>
                      <a:pt x="924" y="445"/>
                    </a:lnTo>
                    <a:lnTo>
                      <a:pt x="916" y="445"/>
                    </a:lnTo>
                    <a:lnTo>
                      <a:pt x="881" y="462"/>
                    </a:lnTo>
                    <a:lnTo>
                      <a:pt x="889" y="471"/>
                    </a:lnTo>
                    <a:lnTo>
                      <a:pt x="916" y="471"/>
                    </a:lnTo>
                    <a:lnTo>
                      <a:pt x="933" y="445"/>
                    </a:lnTo>
                    <a:lnTo>
                      <a:pt x="968" y="445"/>
                    </a:lnTo>
                    <a:lnTo>
                      <a:pt x="968" y="427"/>
                    </a:lnTo>
                    <a:lnTo>
                      <a:pt x="942" y="427"/>
                    </a:lnTo>
                    <a:lnTo>
                      <a:pt x="924" y="427"/>
                    </a:lnTo>
                    <a:lnTo>
                      <a:pt x="916" y="419"/>
                    </a:lnTo>
                    <a:lnTo>
                      <a:pt x="924" y="401"/>
                    </a:lnTo>
                    <a:lnTo>
                      <a:pt x="898" y="392"/>
                    </a:lnTo>
                    <a:lnTo>
                      <a:pt x="898" y="384"/>
                    </a:lnTo>
                    <a:lnTo>
                      <a:pt x="933" y="392"/>
                    </a:lnTo>
                    <a:lnTo>
                      <a:pt x="942" y="375"/>
                    </a:lnTo>
                    <a:lnTo>
                      <a:pt x="924" y="366"/>
                    </a:lnTo>
                    <a:lnTo>
                      <a:pt x="898" y="375"/>
                    </a:lnTo>
                    <a:lnTo>
                      <a:pt x="863" y="392"/>
                    </a:lnTo>
                    <a:lnTo>
                      <a:pt x="828" y="419"/>
                    </a:lnTo>
                    <a:lnTo>
                      <a:pt x="855" y="384"/>
                    </a:lnTo>
                    <a:lnTo>
                      <a:pt x="881" y="366"/>
                    </a:lnTo>
                    <a:lnTo>
                      <a:pt x="907" y="349"/>
                    </a:lnTo>
                    <a:lnTo>
                      <a:pt x="977" y="349"/>
                    </a:lnTo>
                    <a:lnTo>
                      <a:pt x="1011" y="349"/>
                    </a:lnTo>
                    <a:lnTo>
                      <a:pt x="1029" y="340"/>
                    </a:lnTo>
                    <a:lnTo>
                      <a:pt x="1064" y="323"/>
                    </a:lnTo>
                    <a:lnTo>
                      <a:pt x="1081" y="323"/>
                    </a:lnTo>
                    <a:lnTo>
                      <a:pt x="1090" y="323"/>
                    </a:lnTo>
                    <a:lnTo>
                      <a:pt x="1081" y="305"/>
                    </a:lnTo>
                    <a:lnTo>
                      <a:pt x="1090" y="305"/>
                    </a:lnTo>
                    <a:lnTo>
                      <a:pt x="1099" y="288"/>
                    </a:lnTo>
                    <a:lnTo>
                      <a:pt x="1029" y="297"/>
                    </a:lnTo>
                    <a:lnTo>
                      <a:pt x="1072" y="279"/>
                    </a:lnTo>
                    <a:lnTo>
                      <a:pt x="1029" y="253"/>
                    </a:lnTo>
                    <a:lnTo>
                      <a:pt x="1038" y="227"/>
                    </a:lnTo>
                    <a:lnTo>
                      <a:pt x="1029" y="218"/>
                    </a:lnTo>
                    <a:lnTo>
                      <a:pt x="1029" y="201"/>
                    </a:lnTo>
                    <a:lnTo>
                      <a:pt x="1020" y="201"/>
                    </a:lnTo>
                    <a:lnTo>
                      <a:pt x="1029" y="183"/>
                    </a:lnTo>
                    <a:lnTo>
                      <a:pt x="950" y="218"/>
                    </a:lnTo>
                    <a:lnTo>
                      <a:pt x="942" y="218"/>
                    </a:lnTo>
                    <a:lnTo>
                      <a:pt x="950" y="209"/>
                    </a:lnTo>
                    <a:lnTo>
                      <a:pt x="950" y="201"/>
                    </a:lnTo>
                    <a:lnTo>
                      <a:pt x="968" y="166"/>
                    </a:lnTo>
                    <a:lnTo>
                      <a:pt x="950" y="166"/>
                    </a:lnTo>
                    <a:lnTo>
                      <a:pt x="933" y="148"/>
                    </a:lnTo>
                    <a:lnTo>
                      <a:pt x="924" y="148"/>
                    </a:lnTo>
                    <a:lnTo>
                      <a:pt x="881" y="140"/>
                    </a:lnTo>
                    <a:lnTo>
                      <a:pt x="872" y="131"/>
                    </a:lnTo>
                    <a:lnTo>
                      <a:pt x="863" y="148"/>
                    </a:lnTo>
                    <a:lnTo>
                      <a:pt x="846" y="175"/>
                    </a:lnTo>
                    <a:lnTo>
                      <a:pt x="855" y="183"/>
                    </a:lnTo>
                    <a:lnTo>
                      <a:pt x="820" y="209"/>
                    </a:lnTo>
                    <a:lnTo>
                      <a:pt x="828" y="236"/>
                    </a:lnTo>
                    <a:lnTo>
                      <a:pt x="785" y="270"/>
                    </a:lnTo>
                    <a:lnTo>
                      <a:pt x="767" y="279"/>
                    </a:lnTo>
                    <a:lnTo>
                      <a:pt x="759" y="305"/>
                    </a:lnTo>
                    <a:lnTo>
                      <a:pt x="732" y="340"/>
                    </a:lnTo>
                    <a:lnTo>
                      <a:pt x="715" y="323"/>
                    </a:lnTo>
                    <a:lnTo>
                      <a:pt x="724" y="270"/>
                    </a:lnTo>
                    <a:lnTo>
                      <a:pt x="715" y="270"/>
                    </a:lnTo>
                    <a:lnTo>
                      <a:pt x="689" y="270"/>
                    </a:lnTo>
                    <a:lnTo>
                      <a:pt x="645" y="236"/>
                    </a:lnTo>
                    <a:lnTo>
                      <a:pt x="610" y="236"/>
                    </a:lnTo>
                    <a:lnTo>
                      <a:pt x="610" y="201"/>
                    </a:lnTo>
                    <a:lnTo>
                      <a:pt x="602" y="201"/>
                    </a:lnTo>
                    <a:lnTo>
                      <a:pt x="610" y="183"/>
                    </a:lnTo>
                    <a:lnTo>
                      <a:pt x="654" y="157"/>
                    </a:lnTo>
                    <a:lnTo>
                      <a:pt x="654" y="148"/>
                    </a:lnTo>
                    <a:lnTo>
                      <a:pt x="698" y="131"/>
                    </a:lnTo>
                    <a:lnTo>
                      <a:pt x="680" y="122"/>
                    </a:lnTo>
                    <a:lnTo>
                      <a:pt x="706" y="122"/>
                    </a:lnTo>
                    <a:lnTo>
                      <a:pt x="767" y="105"/>
                    </a:lnTo>
                    <a:lnTo>
                      <a:pt x="724" y="87"/>
                    </a:lnTo>
                    <a:lnTo>
                      <a:pt x="776" y="87"/>
                    </a:lnTo>
                    <a:lnTo>
                      <a:pt x="802" y="79"/>
                    </a:lnTo>
                    <a:lnTo>
                      <a:pt x="820" y="8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12" name="Freeform 46">
                <a:extLst>
                  <a:ext uri="{FF2B5EF4-FFF2-40B4-BE49-F238E27FC236}">
                    <a16:creationId xmlns:a16="http://schemas.microsoft.com/office/drawing/2014/main" id="{D504600A-D08D-4226-A969-2EB00A0DE2C7}"/>
                  </a:ext>
                </a:extLst>
              </p:cNvPr>
              <p:cNvSpPr>
                <a:spLocks/>
              </p:cNvSpPr>
              <p:nvPr/>
            </p:nvSpPr>
            <p:spPr bwMode="auto">
              <a:xfrm>
                <a:off x="2590801" y="2112963"/>
                <a:ext cx="41275" cy="41275"/>
              </a:xfrm>
              <a:custGeom>
                <a:avLst/>
                <a:gdLst>
                  <a:gd name="T0" fmla="*/ 2147483647 w 26"/>
                  <a:gd name="T1" fmla="*/ 2147483647 h 26"/>
                  <a:gd name="T2" fmla="*/ 2147483647 w 26"/>
                  <a:gd name="T3" fmla="*/ 0 h 26"/>
                  <a:gd name="T4" fmla="*/ 0 w 26"/>
                  <a:gd name="T5" fmla="*/ 2147483647 h 26"/>
                  <a:gd name="T6" fmla="*/ 2147483647 w 26"/>
                  <a:gd name="T7" fmla="*/ 2147483647 h 26"/>
                  <a:gd name="T8" fmla="*/ 2147483647 w 26"/>
                  <a:gd name="T9" fmla="*/ 2147483647 h 26"/>
                  <a:gd name="T10" fmla="*/ 0 60000 65536"/>
                  <a:gd name="T11" fmla="*/ 0 60000 65536"/>
                  <a:gd name="T12" fmla="*/ 0 60000 65536"/>
                  <a:gd name="T13" fmla="*/ 0 60000 65536"/>
                  <a:gd name="T14" fmla="*/ 0 60000 65536"/>
                  <a:gd name="T15" fmla="*/ 0 w 26"/>
                  <a:gd name="T16" fmla="*/ 0 h 26"/>
                  <a:gd name="T17" fmla="*/ 26 w 26"/>
                  <a:gd name="T18" fmla="*/ 26 h 26"/>
                </a:gdLst>
                <a:ahLst/>
                <a:cxnLst>
                  <a:cxn ang="T10">
                    <a:pos x="T0" y="T1"/>
                  </a:cxn>
                  <a:cxn ang="T11">
                    <a:pos x="T2" y="T3"/>
                  </a:cxn>
                  <a:cxn ang="T12">
                    <a:pos x="T4" y="T5"/>
                  </a:cxn>
                  <a:cxn ang="T13">
                    <a:pos x="T6" y="T7"/>
                  </a:cxn>
                  <a:cxn ang="T14">
                    <a:pos x="T8" y="T9"/>
                  </a:cxn>
                </a:cxnLst>
                <a:rect l="T15" t="T16" r="T17" b="T18"/>
                <a:pathLst>
                  <a:path w="26" h="26">
                    <a:moveTo>
                      <a:pt x="26" y="17"/>
                    </a:moveTo>
                    <a:lnTo>
                      <a:pt x="26" y="0"/>
                    </a:lnTo>
                    <a:lnTo>
                      <a:pt x="0" y="9"/>
                    </a:lnTo>
                    <a:lnTo>
                      <a:pt x="8" y="26"/>
                    </a:lnTo>
                    <a:lnTo>
                      <a:pt x="26"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13" name="Freeform 47">
                <a:extLst>
                  <a:ext uri="{FF2B5EF4-FFF2-40B4-BE49-F238E27FC236}">
                    <a16:creationId xmlns:a16="http://schemas.microsoft.com/office/drawing/2014/main" id="{8432D89B-73FD-4E93-A514-AD646A501875}"/>
                  </a:ext>
                </a:extLst>
              </p:cNvPr>
              <p:cNvSpPr>
                <a:spLocks/>
              </p:cNvSpPr>
              <p:nvPr/>
            </p:nvSpPr>
            <p:spPr bwMode="auto">
              <a:xfrm>
                <a:off x="2590801" y="2112963"/>
                <a:ext cx="41275" cy="41275"/>
              </a:xfrm>
              <a:custGeom>
                <a:avLst/>
                <a:gdLst>
                  <a:gd name="T0" fmla="*/ 2147483647 w 26"/>
                  <a:gd name="T1" fmla="*/ 2147483647 h 26"/>
                  <a:gd name="T2" fmla="*/ 2147483647 w 26"/>
                  <a:gd name="T3" fmla="*/ 0 h 26"/>
                  <a:gd name="T4" fmla="*/ 0 w 26"/>
                  <a:gd name="T5" fmla="*/ 2147483647 h 26"/>
                  <a:gd name="T6" fmla="*/ 2147483647 w 26"/>
                  <a:gd name="T7" fmla="*/ 2147483647 h 26"/>
                  <a:gd name="T8" fmla="*/ 2147483647 w 26"/>
                  <a:gd name="T9" fmla="*/ 2147483647 h 26"/>
                  <a:gd name="T10" fmla="*/ 0 60000 65536"/>
                  <a:gd name="T11" fmla="*/ 0 60000 65536"/>
                  <a:gd name="T12" fmla="*/ 0 60000 65536"/>
                  <a:gd name="T13" fmla="*/ 0 60000 65536"/>
                  <a:gd name="T14" fmla="*/ 0 60000 65536"/>
                  <a:gd name="T15" fmla="*/ 0 w 26"/>
                  <a:gd name="T16" fmla="*/ 0 h 26"/>
                  <a:gd name="T17" fmla="*/ 26 w 26"/>
                  <a:gd name="T18" fmla="*/ 26 h 26"/>
                </a:gdLst>
                <a:ahLst/>
                <a:cxnLst>
                  <a:cxn ang="T10">
                    <a:pos x="T0" y="T1"/>
                  </a:cxn>
                  <a:cxn ang="T11">
                    <a:pos x="T2" y="T3"/>
                  </a:cxn>
                  <a:cxn ang="T12">
                    <a:pos x="T4" y="T5"/>
                  </a:cxn>
                  <a:cxn ang="T13">
                    <a:pos x="T6" y="T7"/>
                  </a:cxn>
                  <a:cxn ang="T14">
                    <a:pos x="T8" y="T9"/>
                  </a:cxn>
                </a:cxnLst>
                <a:rect l="T15" t="T16" r="T17" b="T18"/>
                <a:pathLst>
                  <a:path w="26" h="26">
                    <a:moveTo>
                      <a:pt x="26" y="17"/>
                    </a:moveTo>
                    <a:lnTo>
                      <a:pt x="26" y="0"/>
                    </a:lnTo>
                    <a:lnTo>
                      <a:pt x="0" y="9"/>
                    </a:lnTo>
                    <a:lnTo>
                      <a:pt x="8" y="26"/>
                    </a:lnTo>
                    <a:lnTo>
                      <a:pt x="26"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14" name="Freeform 48">
                <a:extLst>
                  <a:ext uri="{FF2B5EF4-FFF2-40B4-BE49-F238E27FC236}">
                    <a16:creationId xmlns:a16="http://schemas.microsoft.com/office/drawing/2014/main" id="{14C69E1C-87B3-4492-8F69-524D11AF0ECF}"/>
                  </a:ext>
                </a:extLst>
              </p:cNvPr>
              <p:cNvSpPr>
                <a:spLocks/>
              </p:cNvSpPr>
              <p:nvPr/>
            </p:nvSpPr>
            <p:spPr bwMode="auto">
              <a:xfrm>
                <a:off x="2659064" y="2139951"/>
                <a:ext cx="28575" cy="14288"/>
              </a:xfrm>
              <a:custGeom>
                <a:avLst/>
                <a:gdLst>
                  <a:gd name="T0" fmla="*/ 2147483647 w 18"/>
                  <a:gd name="T1" fmla="*/ 0 h 9"/>
                  <a:gd name="T2" fmla="*/ 0 w 18"/>
                  <a:gd name="T3" fmla="*/ 0 h 9"/>
                  <a:gd name="T4" fmla="*/ 0 w 18"/>
                  <a:gd name="T5" fmla="*/ 2147483647 h 9"/>
                  <a:gd name="T6" fmla="*/ 2147483647 w 18"/>
                  <a:gd name="T7" fmla="*/ 0 h 9"/>
                  <a:gd name="T8" fmla="*/ 2147483647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8" y="0"/>
                    </a:moveTo>
                    <a:lnTo>
                      <a:pt x="0" y="0"/>
                    </a:lnTo>
                    <a:lnTo>
                      <a:pt x="0" y="9"/>
                    </a:lnTo>
                    <a:lnTo>
                      <a:pt x="18"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15" name="Freeform 49">
                <a:extLst>
                  <a:ext uri="{FF2B5EF4-FFF2-40B4-BE49-F238E27FC236}">
                    <a16:creationId xmlns:a16="http://schemas.microsoft.com/office/drawing/2014/main" id="{733C719F-CF36-4B08-B1B4-A8F78DC27B4F}"/>
                  </a:ext>
                </a:extLst>
              </p:cNvPr>
              <p:cNvSpPr>
                <a:spLocks/>
              </p:cNvSpPr>
              <p:nvPr/>
            </p:nvSpPr>
            <p:spPr bwMode="auto">
              <a:xfrm>
                <a:off x="2659064" y="2139951"/>
                <a:ext cx="28575" cy="14288"/>
              </a:xfrm>
              <a:custGeom>
                <a:avLst/>
                <a:gdLst>
                  <a:gd name="T0" fmla="*/ 2147483647 w 18"/>
                  <a:gd name="T1" fmla="*/ 0 h 9"/>
                  <a:gd name="T2" fmla="*/ 0 w 18"/>
                  <a:gd name="T3" fmla="*/ 0 h 9"/>
                  <a:gd name="T4" fmla="*/ 0 w 18"/>
                  <a:gd name="T5" fmla="*/ 2147483647 h 9"/>
                  <a:gd name="T6" fmla="*/ 2147483647 w 18"/>
                  <a:gd name="T7" fmla="*/ 0 h 9"/>
                  <a:gd name="T8" fmla="*/ 2147483647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8" y="0"/>
                    </a:moveTo>
                    <a:lnTo>
                      <a:pt x="0" y="0"/>
                    </a:lnTo>
                    <a:lnTo>
                      <a:pt x="0" y="9"/>
                    </a:lnTo>
                    <a:lnTo>
                      <a:pt x="1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16" name="Freeform 50">
                <a:extLst>
                  <a:ext uri="{FF2B5EF4-FFF2-40B4-BE49-F238E27FC236}">
                    <a16:creationId xmlns:a16="http://schemas.microsoft.com/office/drawing/2014/main" id="{FF45E57E-6D3A-4AF8-8C96-CB879D1923C4}"/>
                  </a:ext>
                </a:extLst>
              </p:cNvPr>
              <p:cNvSpPr>
                <a:spLocks/>
              </p:cNvSpPr>
              <p:nvPr/>
            </p:nvSpPr>
            <p:spPr bwMode="auto">
              <a:xfrm>
                <a:off x="2576514" y="2043113"/>
                <a:ext cx="96838" cy="69850"/>
              </a:xfrm>
              <a:custGeom>
                <a:avLst/>
                <a:gdLst>
                  <a:gd name="T0" fmla="*/ 2147483647 w 61"/>
                  <a:gd name="T1" fmla="*/ 2147483647 h 44"/>
                  <a:gd name="T2" fmla="*/ 2147483647 w 61"/>
                  <a:gd name="T3" fmla="*/ 2147483647 h 44"/>
                  <a:gd name="T4" fmla="*/ 2147483647 w 61"/>
                  <a:gd name="T5" fmla="*/ 2147483647 h 44"/>
                  <a:gd name="T6" fmla="*/ 2147483647 w 61"/>
                  <a:gd name="T7" fmla="*/ 0 h 44"/>
                  <a:gd name="T8" fmla="*/ 0 w 61"/>
                  <a:gd name="T9" fmla="*/ 2147483647 h 44"/>
                  <a:gd name="T10" fmla="*/ 0 w 61"/>
                  <a:gd name="T11" fmla="*/ 2147483647 h 44"/>
                  <a:gd name="T12" fmla="*/ 2147483647 w 61"/>
                  <a:gd name="T13" fmla="*/ 2147483647 h 44"/>
                  <a:gd name="T14" fmla="*/ 2147483647 w 61"/>
                  <a:gd name="T15" fmla="*/ 2147483647 h 44"/>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44"/>
                  <a:gd name="T26" fmla="*/ 61 w 61"/>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44">
                    <a:moveTo>
                      <a:pt x="26" y="35"/>
                    </a:moveTo>
                    <a:lnTo>
                      <a:pt x="52" y="44"/>
                    </a:lnTo>
                    <a:lnTo>
                      <a:pt x="61" y="35"/>
                    </a:lnTo>
                    <a:lnTo>
                      <a:pt x="26" y="0"/>
                    </a:lnTo>
                    <a:lnTo>
                      <a:pt x="0" y="35"/>
                    </a:lnTo>
                    <a:lnTo>
                      <a:pt x="0" y="44"/>
                    </a:lnTo>
                    <a:lnTo>
                      <a:pt x="9" y="44"/>
                    </a:lnTo>
                    <a:lnTo>
                      <a:pt x="26" y="35"/>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17" name="Freeform 51">
                <a:extLst>
                  <a:ext uri="{FF2B5EF4-FFF2-40B4-BE49-F238E27FC236}">
                    <a16:creationId xmlns:a16="http://schemas.microsoft.com/office/drawing/2014/main" id="{4B163731-A3DC-4947-A44F-6F58160B4D98}"/>
                  </a:ext>
                </a:extLst>
              </p:cNvPr>
              <p:cNvSpPr>
                <a:spLocks/>
              </p:cNvSpPr>
              <p:nvPr/>
            </p:nvSpPr>
            <p:spPr bwMode="auto">
              <a:xfrm>
                <a:off x="2576514" y="2043113"/>
                <a:ext cx="96838" cy="69850"/>
              </a:xfrm>
              <a:custGeom>
                <a:avLst/>
                <a:gdLst>
                  <a:gd name="T0" fmla="*/ 2147483647 w 61"/>
                  <a:gd name="T1" fmla="*/ 2147483647 h 44"/>
                  <a:gd name="T2" fmla="*/ 2147483647 w 61"/>
                  <a:gd name="T3" fmla="*/ 2147483647 h 44"/>
                  <a:gd name="T4" fmla="*/ 2147483647 w 61"/>
                  <a:gd name="T5" fmla="*/ 2147483647 h 44"/>
                  <a:gd name="T6" fmla="*/ 2147483647 w 61"/>
                  <a:gd name="T7" fmla="*/ 0 h 44"/>
                  <a:gd name="T8" fmla="*/ 0 w 61"/>
                  <a:gd name="T9" fmla="*/ 2147483647 h 44"/>
                  <a:gd name="T10" fmla="*/ 0 w 61"/>
                  <a:gd name="T11" fmla="*/ 2147483647 h 44"/>
                  <a:gd name="T12" fmla="*/ 2147483647 w 61"/>
                  <a:gd name="T13" fmla="*/ 2147483647 h 44"/>
                  <a:gd name="T14" fmla="*/ 2147483647 w 61"/>
                  <a:gd name="T15" fmla="*/ 2147483647 h 44"/>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44"/>
                  <a:gd name="T26" fmla="*/ 61 w 61"/>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44">
                    <a:moveTo>
                      <a:pt x="26" y="35"/>
                    </a:moveTo>
                    <a:lnTo>
                      <a:pt x="52" y="44"/>
                    </a:lnTo>
                    <a:lnTo>
                      <a:pt x="61" y="35"/>
                    </a:lnTo>
                    <a:lnTo>
                      <a:pt x="26" y="0"/>
                    </a:lnTo>
                    <a:lnTo>
                      <a:pt x="0" y="35"/>
                    </a:lnTo>
                    <a:lnTo>
                      <a:pt x="0" y="44"/>
                    </a:lnTo>
                    <a:lnTo>
                      <a:pt x="9" y="44"/>
                    </a:lnTo>
                    <a:lnTo>
                      <a:pt x="26" y="3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18" name="Freeform 52">
                <a:extLst>
                  <a:ext uri="{FF2B5EF4-FFF2-40B4-BE49-F238E27FC236}">
                    <a16:creationId xmlns:a16="http://schemas.microsoft.com/office/drawing/2014/main" id="{C7DC8F85-D291-4474-8D29-C9ED6CC11BFC}"/>
                  </a:ext>
                </a:extLst>
              </p:cNvPr>
              <p:cNvSpPr>
                <a:spLocks/>
              </p:cNvSpPr>
              <p:nvPr/>
            </p:nvSpPr>
            <p:spPr bwMode="auto">
              <a:xfrm>
                <a:off x="2852739" y="2473326"/>
                <a:ext cx="55563" cy="26988"/>
              </a:xfrm>
              <a:custGeom>
                <a:avLst/>
                <a:gdLst>
                  <a:gd name="T0" fmla="*/ 0 w 35"/>
                  <a:gd name="T1" fmla="*/ 0 h 17"/>
                  <a:gd name="T2" fmla="*/ 2147483647 w 35"/>
                  <a:gd name="T3" fmla="*/ 2147483647 h 17"/>
                  <a:gd name="T4" fmla="*/ 2147483647 w 35"/>
                  <a:gd name="T5" fmla="*/ 2147483647 h 17"/>
                  <a:gd name="T6" fmla="*/ 2147483647 w 35"/>
                  <a:gd name="T7" fmla="*/ 2147483647 h 17"/>
                  <a:gd name="T8" fmla="*/ 2147483647 w 35"/>
                  <a:gd name="T9" fmla="*/ 2147483647 h 17"/>
                  <a:gd name="T10" fmla="*/ 0 w 35"/>
                  <a:gd name="T11" fmla="*/ 0 h 17"/>
                  <a:gd name="T12" fmla="*/ 0 60000 65536"/>
                  <a:gd name="T13" fmla="*/ 0 60000 65536"/>
                  <a:gd name="T14" fmla="*/ 0 60000 65536"/>
                  <a:gd name="T15" fmla="*/ 0 60000 65536"/>
                  <a:gd name="T16" fmla="*/ 0 60000 65536"/>
                  <a:gd name="T17" fmla="*/ 0 60000 65536"/>
                  <a:gd name="T18" fmla="*/ 0 w 35"/>
                  <a:gd name="T19" fmla="*/ 0 h 17"/>
                  <a:gd name="T20" fmla="*/ 35 w 3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5" h="17">
                    <a:moveTo>
                      <a:pt x="0" y="0"/>
                    </a:moveTo>
                    <a:lnTo>
                      <a:pt x="9" y="17"/>
                    </a:lnTo>
                    <a:lnTo>
                      <a:pt x="27" y="17"/>
                    </a:lnTo>
                    <a:lnTo>
                      <a:pt x="35" y="8"/>
                    </a:lnTo>
                    <a:lnTo>
                      <a:pt x="27" y="8"/>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19" name="Freeform 53">
                <a:extLst>
                  <a:ext uri="{FF2B5EF4-FFF2-40B4-BE49-F238E27FC236}">
                    <a16:creationId xmlns:a16="http://schemas.microsoft.com/office/drawing/2014/main" id="{2FCDEB0F-AE3B-4400-958D-41FB9BD8A865}"/>
                  </a:ext>
                </a:extLst>
              </p:cNvPr>
              <p:cNvSpPr>
                <a:spLocks/>
              </p:cNvSpPr>
              <p:nvPr/>
            </p:nvSpPr>
            <p:spPr bwMode="auto">
              <a:xfrm>
                <a:off x="2852739" y="2473326"/>
                <a:ext cx="55563" cy="26988"/>
              </a:xfrm>
              <a:custGeom>
                <a:avLst/>
                <a:gdLst>
                  <a:gd name="T0" fmla="*/ 0 w 35"/>
                  <a:gd name="T1" fmla="*/ 0 h 17"/>
                  <a:gd name="T2" fmla="*/ 2147483647 w 35"/>
                  <a:gd name="T3" fmla="*/ 2147483647 h 17"/>
                  <a:gd name="T4" fmla="*/ 2147483647 w 35"/>
                  <a:gd name="T5" fmla="*/ 2147483647 h 17"/>
                  <a:gd name="T6" fmla="*/ 2147483647 w 35"/>
                  <a:gd name="T7" fmla="*/ 2147483647 h 17"/>
                  <a:gd name="T8" fmla="*/ 2147483647 w 35"/>
                  <a:gd name="T9" fmla="*/ 2147483647 h 17"/>
                  <a:gd name="T10" fmla="*/ 0 w 35"/>
                  <a:gd name="T11" fmla="*/ 0 h 17"/>
                  <a:gd name="T12" fmla="*/ 0 60000 65536"/>
                  <a:gd name="T13" fmla="*/ 0 60000 65536"/>
                  <a:gd name="T14" fmla="*/ 0 60000 65536"/>
                  <a:gd name="T15" fmla="*/ 0 60000 65536"/>
                  <a:gd name="T16" fmla="*/ 0 60000 65536"/>
                  <a:gd name="T17" fmla="*/ 0 60000 65536"/>
                  <a:gd name="T18" fmla="*/ 0 w 35"/>
                  <a:gd name="T19" fmla="*/ 0 h 17"/>
                  <a:gd name="T20" fmla="*/ 35 w 3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5" h="17">
                    <a:moveTo>
                      <a:pt x="0" y="0"/>
                    </a:moveTo>
                    <a:lnTo>
                      <a:pt x="9" y="17"/>
                    </a:lnTo>
                    <a:lnTo>
                      <a:pt x="27" y="17"/>
                    </a:lnTo>
                    <a:lnTo>
                      <a:pt x="35" y="8"/>
                    </a:lnTo>
                    <a:lnTo>
                      <a:pt x="27" y="8"/>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20" name="Freeform 54">
                <a:extLst>
                  <a:ext uri="{FF2B5EF4-FFF2-40B4-BE49-F238E27FC236}">
                    <a16:creationId xmlns:a16="http://schemas.microsoft.com/office/drawing/2014/main" id="{3ED2C808-FC6F-4B43-BCF0-A7CC40AE01C8}"/>
                  </a:ext>
                </a:extLst>
              </p:cNvPr>
              <p:cNvSpPr>
                <a:spLocks/>
              </p:cNvSpPr>
              <p:nvPr/>
            </p:nvSpPr>
            <p:spPr bwMode="auto">
              <a:xfrm>
                <a:off x="2949576" y="2444751"/>
                <a:ext cx="166688" cy="125413"/>
              </a:xfrm>
              <a:custGeom>
                <a:avLst/>
                <a:gdLst>
                  <a:gd name="T0" fmla="*/ 2147483647 w 105"/>
                  <a:gd name="T1" fmla="*/ 0 h 79"/>
                  <a:gd name="T2" fmla="*/ 2147483647 w 105"/>
                  <a:gd name="T3" fmla="*/ 0 h 79"/>
                  <a:gd name="T4" fmla="*/ 2147483647 w 105"/>
                  <a:gd name="T5" fmla="*/ 2147483647 h 79"/>
                  <a:gd name="T6" fmla="*/ 2147483647 w 105"/>
                  <a:gd name="T7" fmla="*/ 2147483647 h 79"/>
                  <a:gd name="T8" fmla="*/ 0 w 105"/>
                  <a:gd name="T9" fmla="*/ 2147483647 h 79"/>
                  <a:gd name="T10" fmla="*/ 2147483647 w 105"/>
                  <a:gd name="T11" fmla="*/ 2147483647 h 79"/>
                  <a:gd name="T12" fmla="*/ 2147483647 w 105"/>
                  <a:gd name="T13" fmla="*/ 2147483647 h 79"/>
                  <a:gd name="T14" fmla="*/ 2147483647 w 105"/>
                  <a:gd name="T15" fmla="*/ 2147483647 h 79"/>
                  <a:gd name="T16" fmla="*/ 2147483647 w 105"/>
                  <a:gd name="T17" fmla="*/ 2147483647 h 79"/>
                  <a:gd name="T18" fmla="*/ 2147483647 w 105"/>
                  <a:gd name="T19" fmla="*/ 2147483647 h 79"/>
                  <a:gd name="T20" fmla="*/ 2147483647 w 105"/>
                  <a:gd name="T21" fmla="*/ 2147483647 h 79"/>
                  <a:gd name="T22" fmla="*/ 2147483647 w 105"/>
                  <a:gd name="T23" fmla="*/ 2147483647 h 79"/>
                  <a:gd name="T24" fmla="*/ 2147483647 w 105"/>
                  <a:gd name="T25" fmla="*/ 2147483647 h 79"/>
                  <a:gd name="T26" fmla="*/ 2147483647 w 105"/>
                  <a:gd name="T27" fmla="*/ 2147483647 h 79"/>
                  <a:gd name="T28" fmla="*/ 2147483647 w 105"/>
                  <a:gd name="T29" fmla="*/ 2147483647 h 79"/>
                  <a:gd name="T30" fmla="*/ 2147483647 w 105"/>
                  <a:gd name="T31" fmla="*/ 2147483647 h 79"/>
                  <a:gd name="T32" fmla="*/ 2147483647 w 105"/>
                  <a:gd name="T33" fmla="*/ 2147483647 h 79"/>
                  <a:gd name="T34" fmla="*/ 2147483647 w 105"/>
                  <a:gd name="T35" fmla="*/ 2147483647 h 79"/>
                  <a:gd name="T36" fmla="*/ 2147483647 w 105"/>
                  <a:gd name="T37" fmla="*/ 0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79"/>
                  <a:gd name="T59" fmla="*/ 105 w 105"/>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79">
                    <a:moveTo>
                      <a:pt x="61" y="0"/>
                    </a:moveTo>
                    <a:lnTo>
                      <a:pt x="61" y="0"/>
                    </a:lnTo>
                    <a:lnTo>
                      <a:pt x="44" y="9"/>
                    </a:lnTo>
                    <a:lnTo>
                      <a:pt x="27" y="35"/>
                    </a:lnTo>
                    <a:lnTo>
                      <a:pt x="0" y="52"/>
                    </a:lnTo>
                    <a:lnTo>
                      <a:pt x="44" y="61"/>
                    </a:lnTo>
                    <a:lnTo>
                      <a:pt x="44" y="79"/>
                    </a:lnTo>
                    <a:lnTo>
                      <a:pt x="79" y="52"/>
                    </a:lnTo>
                    <a:lnTo>
                      <a:pt x="79" y="70"/>
                    </a:lnTo>
                    <a:lnTo>
                      <a:pt x="96" y="79"/>
                    </a:lnTo>
                    <a:lnTo>
                      <a:pt x="105" y="61"/>
                    </a:lnTo>
                    <a:lnTo>
                      <a:pt x="88" y="52"/>
                    </a:lnTo>
                    <a:lnTo>
                      <a:pt x="96" y="44"/>
                    </a:lnTo>
                    <a:lnTo>
                      <a:pt x="88" y="35"/>
                    </a:lnTo>
                    <a:lnTo>
                      <a:pt x="96" y="26"/>
                    </a:lnTo>
                    <a:lnTo>
                      <a:pt x="61" y="26"/>
                    </a:lnTo>
                    <a:lnTo>
                      <a:pt x="61" y="9"/>
                    </a:lnTo>
                    <a:lnTo>
                      <a:pt x="53" y="9"/>
                    </a:lnTo>
                    <a:lnTo>
                      <a:pt x="61"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21" name="Freeform 55">
                <a:extLst>
                  <a:ext uri="{FF2B5EF4-FFF2-40B4-BE49-F238E27FC236}">
                    <a16:creationId xmlns:a16="http://schemas.microsoft.com/office/drawing/2014/main" id="{2F78158D-FC47-4B7C-8ACF-A78C37B0047A}"/>
                  </a:ext>
                </a:extLst>
              </p:cNvPr>
              <p:cNvSpPr>
                <a:spLocks/>
              </p:cNvSpPr>
              <p:nvPr/>
            </p:nvSpPr>
            <p:spPr bwMode="auto">
              <a:xfrm>
                <a:off x="2949576" y="2444751"/>
                <a:ext cx="166688" cy="125413"/>
              </a:xfrm>
              <a:custGeom>
                <a:avLst/>
                <a:gdLst>
                  <a:gd name="T0" fmla="*/ 2147483647 w 105"/>
                  <a:gd name="T1" fmla="*/ 0 h 79"/>
                  <a:gd name="T2" fmla="*/ 2147483647 w 105"/>
                  <a:gd name="T3" fmla="*/ 0 h 79"/>
                  <a:gd name="T4" fmla="*/ 2147483647 w 105"/>
                  <a:gd name="T5" fmla="*/ 2147483647 h 79"/>
                  <a:gd name="T6" fmla="*/ 2147483647 w 105"/>
                  <a:gd name="T7" fmla="*/ 2147483647 h 79"/>
                  <a:gd name="T8" fmla="*/ 0 w 105"/>
                  <a:gd name="T9" fmla="*/ 2147483647 h 79"/>
                  <a:gd name="T10" fmla="*/ 2147483647 w 105"/>
                  <a:gd name="T11" fmla="*/ 2147483647 h 79"/>
                  <a:gd name="T12" fmla="*/ 2147483647 w 105"/>
                  <a:gd name="T13" fmla="*/ 2147483647 h 79"/>
                  <a:gd name="T14" fmla="*/ 2147483647 w 105"/>
                  <a:gd name="T15" fmla="*/ 2147483647 h 79"/>
                  <a:gd name="T16" fmla="*/ 2147483647 w 105"/>
                  <a:gd name="T17" fmla="*/ 2147483647 h 79"/>
                  <a:gd name="T18" fmla="*/ 2147483647 w 105"/>
                  <a:gd name="T19" fmla="*/ 2147483647 h 79"/>
                  <a:gd name="T20" fmla="*/ 2147483647 w 105"/>
                  <a:gd name="T21" fmla="*/ 2147483647 h 79"/>
                  <a:gd name="T22" fmla="*/ 2147483647 w 105"/>
                  <a:gd name="T23" fmla="*/ 2147483647 h 79"/>
                  <a:gd name="T24" fmla="*/ 2147483647 w 105"/>
                  <a:gd name="T25" fmla="*/ 2147483647 h 79"/>
                  <a:gd name="T26" fmla="*/ 2147483647 w 105"/>
                  <a:gd name="T27" fmla="*/ 2147483647 h 79"/>
                  <a:gd name="T28" fmla="*/ 2147483647 w 105"/>
                  <a:gd name="T29" fmla="*/ 2147483647 h 79"/>
                  <a:gd name="T30" fmla="*/ 2147483647 w 105"/>
                  <a:gd name="T31" fmla="*/ 2147483647 h 79"/>
                  <a:gd name="T32" fmla="*/ 2147483647 w 105"/>
                  <a:gd name="T33" fmla="*/ 2147483647 h 79"/>
                  <a:gd name="T34" fmla="*/ 2147483647 w 105"/>
                  <a:gd name="T35" fmla="*/ 2147483647 h 79"/>
                  <a:gd name="T36" fmla="*/ 2147483647 w 105"/>
                  <a:gd name="T37" fmla="*/ 0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79"/>
                  <a:gd name="T59" fmla="*/ 105 w 105"/>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79">
                    <a:moveTo>
                      <a:pt x="61" y="0"/>
                    </a:moveTo>
                    <a:lnTo>
                      <a:pt x="61" y="0"/>
                    </a:lnTo>
                    <a:lnTo>
                      <a:pt x="44" y="9"/>
                    </a:lnTo>
                    <a:lnTo>
                      <a:pt x="27" y="35"/>
                    </a:lnTo>
                    <a:lnTo>
                      <a:pt x="0" y="52"/>
                    </a:lnTo>
                    <a:lnTo>
                      <a:pt x="44" y="61"/>
                    </a:lnTo>
                    <a:lnTo>
                      <a:pt x="44" y="79"/>
                    </a:lnTo>
                    <a:lnTo>
                      <a:pt x="79" y="52"/>
                    </a:lnTo>
                    <a:lnTo>
                      <a:pt x="79" y="70"/>
                    </a:lnTo>
                    <a:lnTo>
                      <a:pt x="96" y="79"/>
                    </a:lnTo>
                    <a:lnTo>
                      <a:pt x="105" y="61"/>
                    </a:lnTo>
                    <a:lnTo>
                      <a:pt x="88" y="52"/>
                    </a:lnTo>
                    <a:lnTo>
                      <a:pt x="96" y="44"/>
                    </a:lnTo>
                    <a:lnTo>
                      <a:pt x="88" y="35"/>
                    </a:lnTo>
                    <a:lnTo>
                      <a:pt x="96" y="26"/>
                    </a:lnTo>
                    <a:lnTo>
                      <a:pt x="61" y="26"/>
                    </a:lnTo>
                    <a:lnTo>
                      <a:pt x="61" y="9"/>
                    </a:lnTo>
                    <a:lnTo>
                      <a:pt x="53" y="9"/>
                    </a:lnTo>
                    <a:lnTo>
                      <a:pt x="61"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22" name="Freeform 56">
                <a:extLst>
                  <a:ext uri="{FF2B5EF4-FFF2-40B4-BE49-F238E27FC236}">
                    <a16:creationId xmlns:a16="http://schemas.microsoft.com/office/drawing/2014/main" id="{05527042-ADE1-4A80-B07D-12D5AD0C99A6}"/>
                  </a:ext>
                </a:extLst>
              </p:cNvPr>
              <p:cNvSpPr>
                <a:spLocks/>
              </p:cNvSpPr>
              <p:nvPr/>
            </p:nvSpPr>
            <p:spPr bwMode="auto">
              <a:xfrm>
                <a:off x="2881314" y="2527301"/>
                <a:ext cx="14288" cy="14288"/>
              </a:xfrm>
              <a:custGeom>
                <a:avLst/>
                <a:gdLst>
                  <a:gd name="T0" fmla="*/ 0 w 9"/>
                  <a:gd name="T1" fmla="*/ 2147483647 h 9"/>
                  <a:gd name="T2" fmla="*/ 2147483647 w 9"/>
                  <a:gd name="T3" fmla="*/ 2147483647 h 9"/>
                  <a:gd name="T4" fmla="*/ 2147483647 w 9"/>
                  <a:gd name="T5" fmla="*/ 0 h 9"/>
                  <a:gd name="T6" fmla="*/ 0 w 9"/>
                  <a:gd name="T7" fmla="*/ 2147483647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9"/>
                    </a:moveTo>
                    <a:lnTo>
                      <a:pt x="9" y="9"/>
                    </a:lnTo>
                    <a:lnTo>
                      <a:pt x="9" y="0"/>
                    </a:lnTo>
                    <a:lnTo>
                      <a:pt x="0"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23" name="Freeform 57">
                <a:extLst>
                  <a:ext uri="{FF2B5EF4-FFF2-40B4-BE49-F238E27FC236}">
                    <a16:creationId xmlns:a16="http://schemas.microsoft.com/office/drawing/2014/main" id="{BE0CE8C8-885E-4995-B062-FEBAC2AC1C0F}"/>
                  </a:ext>
                </a:extLst>
              </p:cNvPr>
              <p:cNvSpPr>
                <a:spLocks/>
              </p:cNvSpPr>
              <p:nvPr/>
            </p:nvSpPr>
            <p:spPr bwMode="auto">
              <a:xfrm>
                <a:off x="2881314" y="2527301"/>
                <a:ext cx="14288" cy="14288"/>
              </a:xfrm>
              <a:custGeom>
                <a:avLst/>
                <a:gdLst>
                  <a:gd name="T0" fmla="*/ 0 w 9"/>
                  <a:gd name="T1" fmla="*/ 2147483647 h 9"/>
                  <a:gd name="T2" fmla="*/ 2147483647 w 9"/>
                  <a:gd name="T3" fmla="*/ 2147483647 h 9"/>
                  <a:gd name="T4" fmla="*/ 2147483647 w 9"/>
                  <a:gd name="T5" fmla="*/ 0 h 9"/>
                  <a:gd name="T6" fmla="*/ 0 w 9"/>
                  <a:gd name="T7" fmla="*/ 2147483647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9"/>
                    </a:moveTo>
                    <a:lnTo>
                      <a:pt x="9" y="9"/>
                    </a:lnTo>
                    <a:lnTo>
                      <a:pt x="9" y="0"/>
                    </a:lnTo>
                    <a:lnTo>
                      <a:pt x="0"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24" name="Freeform 58">
                <a:extLst>
                  <a:ext uri="{FF2B5EF4-FFF2-40B4-BE49-F238E27FC236}">
                    <a16:creationId xmlns:a16="http://schemas.microsoft.com/office/drawing/2014/main" id="{16BC4D7A-BEEF-45ED-8545-C1DF93DC7D91}"/>
                  </a:ext>
                </a:extLst>
              </p:cNvPr>
              <p:cNvSpPr>
                <a:spLocks/>
              </p:cNvSpPr>
              <p:nvPr/>
            </p:nvSpPr>
            <p:spPr bwMode="auto">
              <a:xfrm>
                <a:off x="2881314" y="2555876"/>
                <a:ext cx="41275" cy="26988"/>
              </a:xfrm>
              <a:custGeom>
                <a:avLst/>
                <a:gdLst>
                  <a:gd name="T0" fmla="*/ 0 w 26"/>
                  <a:gd name="T1" fmla="*/ 2147483647 h 17"/>
                  <a:gd name="T2" fmla="*/ 2147483647 w 26"/>
                  <a:gd name="T3" fmla="*/ 2147483647 h 17"/>
                  <a:gd name="T4" fmla="*/ 2147483647 w 26"/>
                  <a:gd name="T5" fmla="*/ 2147483647 h 17"/>
                  <a:gd name="T6" fmla="*/ 2147483647 w 26"/>
                  <a:gd name="T7" fmla="*/ 2147483647 h 17"/>
                  <a:gd name="T8" fmla="*/ 2147483647 w 26"/>
                  <a:gd name="T9" fmla="*/ 2147483647 h 17"/>
                  <a:gd name="T10" fmla="*/ 2147483647 w 26"/>
                  <a:gd name="T11" fmla="*/ 0 h 17"/>
                  <a:gd name="T12" fmla="*/ 0 w 26"/>
                  <a:gd name="T13" fmla="*/ 2147483647 h 17"/>
                  <a:gd name="T14" fmla="*/ 0 60000 65536"/>
                  <a:gd name="T15" fmla="*/ 0 60000 65536"/>
                  <a:gd name="T16" fmla="*/ 0 60000 65536"/>
                  <a:gd name="T17" fmla="*/ 0 60000 65536"/>
                  <a:gd name="T18" fmla="*/ 0 60000 65536"/>
                  <a:gd name="T19" fmla="*/ 0 60000 65536"/>
                  <a:gd name="T20" fmla="*/ 0 60000 65536"/>
                  <a:gd name="T21" fmla="*/ 0 w 26"/>
                  <a:gd name="T22" fmla="*/ 0 h 17"/>
                  <a:gd name="T23" fmla="*/ 26 w 26"/>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7">
                    <a:moveTo>
                      <a:pt x="0" y="9"/>
                    </a:moveTo>
                    <a:lnTo>
                      <a:pt x="9" y="17"/>
                    </a:lnTo>
                    <a:lnTo>
                      <a:pt x="26" y="17"/>
                    </a:lnTo>
                    <a:lnTo>
                      <a:pt x="26" y="9"/>
                    </a:lnTo>
                    <a:lnTo>
                      <a:pt x="17" y="9"/>
                    </a:lnTo>
                    <a:lnTo>
                      <a:pt x="26" y="0"/>
                    </a:lnTo>
                    <a:lnTo>
                      <a:pt x="0"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25" name="Freeform 59">
                <a:extLst>
                  <a:ext uri="{FF2B5EF4-FFF2-40B4-BE49-F238E27FC236}">
                    <a16:creationId xmlns:a16="http://schemas.microsoft.com/office/drawing/2014/main" id="{0BEB19F3-834F-4BED-B2A8-6B6DD6FA5139}"/>
                  </a:ext>
                </a:extLst>
              </p:cNvPr>
              <p:cNvSpPr>
                <a:spLocks/>
              </p:cNvSpPr>
              <p:nvPr/>
            </p:nvSpPr>
            <p:spPr bwMode="auto">
              <a:xfrm>
                <a:off x="2881314" y="2555876"/>
                <a:ext cx="41275" cy="26988"/>
              </a:xfrm>
              <a:custGeom>
                <a:avLst/>
                <a:gdLst>
                  <a:gd name="T0" fmla="*/ 0 w 26"/>
                  <a:gd name="T1" fmla="*/ 2147483647 h 17"/>
                  <a:gd name="T2" fmla="*/ 2147483647 w 26"/>
                  <a:gd name="T3" fmla="*/ 2147483647 h 17"/>
                  <a:gd name="T4" fmla="*/ 2147483647 w 26"/>
                  <a:gd name="T5" fmla="*/ 2147483647 h 17"/>
                  <a:gd name="T6" fmla="*/ 2147483647 w 26"/>
                  <a:gd name="T7" fmla="*/ 2147483647 h 17"/>
                  <a:gd name="T8" fmla="*/ 2147483647 w 26"/>
                  <a:gd name="T9" fmla="*/ 2147483647 h 17"/>
                  <a:gd name="T10" fmla="*/ 2147483647 w 26"/>
                  <a:gd name="T11" fmla="*/ 0 h 17"/>
                  <a:gd name="T12" fmla="*/ 0 w 26"/>
                  <a:gd name="T13" fmla="*/ 2147483647 h 17"/>
                  <a:gd name="T14" fmla="*/ 0 60000 65536"/>
                  <a:gd name="T15" fmla="*/ 0 60000 65536"/>
                  <a:gd name="T16" fmla="*/ 0 60000 65536"/>
                  <a:gd name="T17" fmla="*/ 0 60000 65536"/>
                  <a:gd name="T18" fmla="*/ 0 60000 65536"/>
                  <a:gd name="T19" fmla="*/ 0 60000 65536"/>
                  <a:gd name="T20" fmla="*/ 0 60000 65536"/>
                  <a:gd name="T21" fmla="*/ 0 w 26"/>
                  <a:gd name="T22" fmla="*/ 0 h 17"/>
                  <a:gd name="T23" fmla="*/ 26 w 26"/>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7">
                    <a:moveTo>
                      <a:pt x="0" y="9"/>
                    </a:moveTo>
                    <a:lnTo>
                      <a:pt x="9" y="17"/>
                    </a:lnTo>
                    <a:lnTo>
                      <a:pt x="26" y="17"/>
                    </a:lnTo>
                    <a:lnTo>
                      <a:pt x="26" y="9"/>
                    </a:lnTo>
                    <a:lnTo>
                      <a:pt x="17" y="9"/>
                    </a:lnTo>
                    <a:lnTo>
                      <a:pt x="26" y="0"/>
                    </a:lnTo>
                    <a:lnTo>
                      <a:pt x="0"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26" name="Freeform 60">
                <a:extLst>
                  <a:ext uri="{FF2B5EF4-FFF2-40B4-BE49-F238E27FC236}">
                    <a16:creationId xmlns:a16="http://schemas.microsoft.com/office/drawing/2014/main" id="{FF9F80C4-9BA8-4C49-A7A2-9740F4E7E2EB}"/>
                  </a:ext>
                </a:extLst>
              </p:cNvPr>
              <p:cNvSpPr>
                <a:spLocks/>
              </p:cNvSpPr>
              <p:nvPr/>
            </p:nvSpPr>
            <p:spPr bwMode="auto">
              <a:xfrm>
                <a:off x="2811464" y="2541588"/>
                <a:ext cx="55563" cy="28575"/>
              </a:xfrm>
              <a:custGeom>
                <a:avLst/>
                <a:gdLst>
                  <a:gd name="T0" fmla="*/ 2147483647 w 35"/>
                  <a:gd name="T1" fmla="*/ 0 h 18"/>
                  <a:gd name="T2" fmla="*/ 0 w 35"/>
                  <a:gd name="T3" fmla="*/ 2147483647 h 18"/>
                  <a:gd name="T4" fmla="*/ 2147483647 w 35"/>
                  <a:gd name="T5" fmla="*/ 2147483647 h 18"/>
                  <a:gd name="T6" fmla="*/ 2147483647 w 35"/>
                  <a:gd name="T7" fmla="*/ 0 h 18"/>
                  <a:gd name="T8" fmla="*/ 0 60000 65536"/>
                  <a:gd name="T9" fmla="*/ 0 60000 65536"/>
                  <a:gd name="T10" fmla="*/ 0 60000 65536"/>
                  <a:gd name="T11" fmla="*/ 0 60000 65536"/>
                  <a:gd name="T12" fmla="*/ 0 w 35"/>
                  <a:gd name="T13" fmla="*/ 0 h 18"/>
                  <a:gd name="T14" fmla="*/ 35 w 35"/>
                  <a:gd name="T15" fmla="*/ 18 h 18"/>
                </a:gdLst>
                <a:ahLst/>
                <a:cxnLst>
                  <a:cxn ang="T8">
                    <a:pos x="T0" y="T1"/>
                  </a:cxn>
                  <a:cxn ang="T9">
                    <a:pos x="T2" y="T3"/>
                  </a:cxn>
                  <a:cxn ang="T10">
                    <a:pos x="T4" y="T5"/>
                  </a:cxn>
                  <a:cxn ang="T11">
                    <a:pos x="T6" y="T7"/>
                  </a:cxn>
                </a:cxnLst>
                <a:rect l="T12" t="T13" r="T14" b="T15"/>
                <a:pathLst>
                  <a:path w="35" h="18">
                    <a:moveTo>
                      <a:pt x="9" y="0"/>
                    </a:moveTo>
                    <a:lnTo>
                      <a:pt x="0" y="18"/>
                    </a:lnTo>
                    <a:lnTo>
                      <a:pt x="35" y="18"/>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27" name="Freeform 61">
                <a:extLst>
                  <a:ext uri="{FF2B5EF4-FFF2-40B4-BE49-F238E27FC236}">
                    <a16:creationId xmlns:a16="http://schemas.microsoft.com/office/drawing/2014/main" id="{FBDE7630-127B-4BB4-B33A-F8F2F1585474}"/>
                  </a:ext>
                </a:extLst>
              </p:cNvPr>
              <p:cNvSpPr>
                <a:spLocks/>
              </p:cNvSpPr>
              <p:nvPr/>
            </p:nvSpPr>
            <p:spPr bwMode="auto">
              <a:xfrm>
                <a:off x="2811464" y="2541588"/>
                <a:ext cx="55563" cy="28575"/>
              </a:xfrm>
              <a:custGeom>
                <a:avLst/>
                <a:gdLst>
                  <a:gd name="T0" fmla="*/ 2147483647 w 35"/>
                  <a:gd name="T1" fmla="*/ 0 h 18"/>
                  <a:gd name="T2" fmla="*/ 0 w 35"/>
                  <a:gd name="T3" fmla="*/ 2147483647 h 18"/>
                  <a:gd name="T4" fmla="*/ 2147483647 w 35"/>
                  <a:gd name="T5" fmla="*/ 2147483647 h 18"/>
                  <a:gd name="T6" fmla="*/ 2147483647 w 35"/>
                  <a:gd name="T7" fmla="*/ 0 h 18"/>
                  <a:gd name="T8" fmla="*/ 0 60000 65536"/>
                  <a:gd name="T9" fmla="*/ 0 60000 65536"/>
                  <a:gd name="T10" fmla="*/ 0 60000 65536"/>
                  <a:gd name="T11" fmla="*/ 0 60000 65536"/>
                  <a:gd name="T12" fmla="*/ 0 w 35"/>
                  <a:gd name="T13" fmla="*/ 0 h 18"/>
                  <a:gd name="T14" fmla="*/ 35 w 35"/>
                  <a:gd name="T15" fmla="*/ 18 h 18"/>
                </a:gdLst>
                <a:ahLst/>
                <a:cxnLst>
                  <a:cxn ang="T8">
                    <a:pos x="T0" y="T1"/>
                  </a:cxn>
                  <a:cxn ang="T9">
                    <a:pos x="T2" y="T3"/>
                  </a:cxn>
                  <a:cxn ang="T10">
                    <a:pos x="T4" y="T5"/>
                  </a:cxn>
                  <a:cxn ang="T11">
                    <a:pos x="T6" y="T7"/>
                  </a:cxn>
                </a:cxnLst>
                <a:rect l="T12" t="T13" r="T14" b="T15"/>
                <a:pathLst>
                  <a:path w="35" h="18">
                    <a:moveTo>
                      <a:pt x="9" y="0"/>
                    </a:moveTo>
                    <a:lnTo>
                      <a:pt x="0" y="18"/>
                    </a:lnTo>
                    <a:lnTo>
                      <a:pt x="35" y="18"/>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28" name="Freeform 62">
                <a:extLst>
                  <a:ext uri="{FF2B5EF4-FFF2-40B4-BE49-F238E27FC236}">
                    <a16:creationId xmlns:a16="http://schemas.microsoft.com/office/drawing/2014/main" id="{3574251D-554F-461E-BD82-6EE684E5F5F0}"/>
                  </a:ext>
                </a:extLst>
              </p:cNvPr>
              <p:cNvSpPr>
                <a:spLocks/>
              </p:cNvSpPr>
              <p:nvPr/>
            </p:nvSpPr>
            <p:spPr bwMode="auto">
              <a:xfrm>
                <a:off x="2063751" y="1863726"/>
                <a:ext cx="333375" cy="111125"/>
              </a:xfrm>
              <a:custGeom>
                <a:avLst/>
                <a:gdLst>
                  <a:gd name="T0" fmla="*/ 2147483647 w 210"/>
                  <a:gd name="T1" fmla="*/ 2147483647 h 70"/>
                  <a:gd name="T2" fmla="*/ 2147483647 w 210"/>
                  <a:gd name="T3" fmla="*/ 0 h 70"/>
                  <a:gd name="T4" fmla="*/ 2147483647 w 210"/>
                  <a:gd name="T5" fmla="*/ 2147483647 h 70"/>
                  <a:gd name="T6" fmla="*/ 2147483647 w 210"/>
                  <a:gd name="T7" fmla="*/ 2147483647 h 70"/>
                  <a:gd name="T8" fmla="*/ 2147483647 w 210"/>
                  <a:gd name="T9" fmla="*/ 2147483647 h 70"/>
                  <a:gd name="T10" fmla="*/ 2147483647 w 210"/>
                  <a:gd name="T11" fmla="*/ 2147483647 h 70"/>
                  <a:gd name="T12" fmla="*/ 2147483647 w 210"/>
                  <a:gd name="T13" fmla="*/ 2147483647 h 70"/>
                  <a:gd name="T14" fmla="*/ 2147483647 w 210"/>
                  <a:gd name="T15" fmla="*/ 2147483647 h 70"/>
                  <a:gd name="T16" fmla="*/ 0 w 210"/>
                  <a:gd name="T17" fmla="*/ 2147483647 h 70"/>
                  <a:gd name="T18" fmla="*/ 2147483647 w 210"/>
                  <a:gd name="T19" fmla="*/ 2147483647 h 70"/>
                  <a:gd name="T20" fmla="*/ 2147483647 w 210"/>
                  <a:gd name="T21" fmla="*/ 2147483647 h 70"/>
                  <a:gd name="T22" fmla="*/ 2147483647 w 210"/>
                  <a:gd name="T23" fmla="*/ 2147483647 h 70"/>
                  <a:gd name="T24" fmla="*/ 2147483647 w 210"/>
                  <a:gd name="T25" fmla="*/ 2147483647 h 70"/>
                  <a:gd name="T26" fmla="*/ 2147483647 w 210"/>
                  <a:gd name="T27" fmla="*/ 2147483647 h 70"/>
                  <a:gd name="T28" fmla="*/ 2147483647 w 210"/>
                  <a:gd name="T29" fmla="*/ 2147483647 h 70"/>
                  <a:gd name="T30" fmla="*/ 2147483647 w 210"/>
                  <a:gd name="T31" fmla="*/ 2147483647 h 70"/>
                  <a:gd name="T32" fmla="*/ 2147483647 w 210"/>
                  <a:gd name="T33" fmla="*/ 2147483647 h 70"/>
                  <a:gd name="T34" fmla="*/ 2147483647 w 210"/>
                  <a:gd name="T35" fmla="*/ 2147483647 h 70"/>
                  <a:gd name="T36" fmla="*/ 2147483647 w 210"/>
                  <a:gd name="T37" fmla="*/ 0 h 70"/>
                  <a:gd name="T38" fmla="*/ 2147483647 w 210"/>
                  <a:gd name="T39" fmla="*/ 0 h 70"/>
                  <a:gd name="T40" fmla="*/ 2147483647 w 210"/>
                  <a:gd name="T41" fmla="*/ 2147483647 h 70"/>
                  <a:gd name="T42" fmla="*/ 2147483647 w 210"/>
                  <a:gd name="T43" fmla="*/ 0 h 70"/>
                  <a:gd name="T44" fmla="*/ 2147483647 w 210"/>
                  <a:gd name="T45" fmla="*/ 2147483647 h 70"/>
                  <a:gd name="T46" fmla="*/ 2147483647 w 210"/>
                  <a:gd name="T47" fmla="*/ 2147483647 h 70"/>
                  <a:gd name="T48" fmla="*/ 2147483647 w 210"/>
                  <a:gd name="T49" fmla="*/ 2147483647 h 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0"/>
                  <a:gd name="T76" fmla="*/ 0 h 70"/>
                  <a:gd name="T77" fmla="*/ 210 w 210"/>
                  <a:gd name="T78" fmla="*/ 70 h 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0" h="70">
                    <a:moveTo>
                      <a:pt x="96" y="18"/>
                    </a:moveTo>
                    <a:lnTo>
                      <a:pt x="96" y="0"/>
                    </a:lnTo>
                    <a:lnTo>
                      <a:pt x="27" y="26"/>
                    </a:lnTo>
                    <a:lnTo>
                      <a:pt x="35" y="35"/>
                    </a:lnTo>
                    <a:lnTo>
                      <a:pt x="70" y="26"/>
                    </a:lnTo>
                    <a:lnTo>
                      <a:pt x="44" y="35"/>
                    </a:lnTo>
                    <a:lnTo>
                      <a:pt x="70" y="44"/>
                    </a:lnTo>
                    <a:lnTo>
                      <a:pt x="27" y="44"/>
                    </a:lnTo>
                    <a:lnTo>
                      <a:pt x="0" y="61"/>
                    </a:lnTo>
                    <a:lnTo>
                      <a:pt x="35" y="61"/>
                    </a:lnTo>
                    <a:lnTo>
                      <a:pt x="44" y="70"/>
                    </a:lnTo>
                    <a:lnTo>
                      <a:pt x="122" y="61"/>
                    </a:lnTo>
                    <a:lnTo>
                      <a:pt x="157" y="70"/>
                    </a:lnTo>
                    <a:lnTo>
                      <a:pt x="175" y="61"/>
                    </a:lnTo>
                    <a:lnTo>
                      <a:pt x="201" y="61"/>
                    </a:lnTo>
                    <a:lnTo>
                      <a:pt x="210" y="44"/>
                    </a:lnTo>
                    <a:lnTo>
                      <a:pt x="192" y="44"/>
                    </a:lnTo>
                    <a:lnTo>
                      <a:pt x="201" y="26"/>
                    </a:lnTo>
                    <a:lnTo>
                      <a:pt x="201" y="0"/>
                    </a:lnTo>
                    <a:lnTo>
                      <a:pt x="175" y="0"/>
                    </a:lnTo>
                    <a:lnTo>
                      <a:pt x="166" y="26"/>
                    </a:lnTo>
                    <a:lnTo>
                      <a:pt x="157" y="0"/>
                    </a:lnTo>
                    <a:lnTo>
                      <a:pt x="114" y="26"/>
                    </a:lnTo>
                    <a:lnTo>
                      <a:pt x="114" y="9"/>
                    </a:lnTo>
                    <a:lnTo>
                      <a:pt x="96"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29" name="Freeform 63">
                <a:extLst>
                  <a:ext uri="{FF2B5EF4-FFF2-40B4-BE49-F238E27FC236}">
                    <a16:creationId xmlns:a16="http://schemas.microsoft.com/office/drawing/2014/main" id="{6EFD437F-6054-402D-BF7A-6CE31CBD81C3}"/>
                  </a:ext>
                </a:extLst>
              </p:cNvPr>
              <p:cNvSpPr>
                <a:spLocks/>
              </p:cNvSpPr>
              <p:nvPr/>
            </p:nvSpPr>
            <p:spPr bwMode="auto">
              <a:xfrm>
                <a:off x="2063751" y="1863726"/>
                <a:ext cx="333375" cy="111125"/>
              </a:xfrm>
              <a:custGeom>
                <a:avLst/>
                <a:gdLst>
                  <a:gd name="T0" fmla="*/ 2147483647 w 210"/>
                  <a:gd name="T1" fmla="*/ 2147483647 h 70"/>
                  <a:gd name="T2" fmla="*/ 2147483647 w 210"/>
                  <a:gd name="T3" fmla="*/ 0 h 70"/>
                  <a:gd name="T4" fmla="*/ 2147483647 w 210"/>
                  <a:gd name="T5" fmla="*/ 2147483647 h 70"/>
                  <a:gd name="T6" fmla="*/ 2147483647 w 210"/>
                  <a:gd name="T7" fmla="*/ 2147483647 h 70"/>
                  <a:gd name="T8" fmla="*/ 2147483647 w 210"/>
                  <a:gd name="T9" fmla="*/ 2147483647 h 70"/>
                  <a:gd name="T10" fmla="*/ 2147483647 w 210"/>
                  <a:gd name="T11" fmla="*/ 2147483647 h 70"/>
                  <a:gd name="T12" fmla="*/ 2147483647 w 210"/>
                  <a:gd name="T13" fmla="*/ 2147483647 h 70"/>
                  <a:gd name="T14" fmla="*/ 2147483647 w 210"/>
                  <a:gd name="T15" fmla="*/ 2147483647 h 70"/>
                  <a:gd name="T16" fmla="*/ 0 w 210"/>
                  <a:gd name="T17" fmla="*/ 2147483647 h 70"/>
                  <a:gd name="T18" fmla="*/ 2147483647 w 210"/>
                  <a:gd name="T19" fmla="*/ 2147483647 h 70"/>
                  <a:gd name="T20" fmla="*/ 2147483647 w 210"/>
                  <a:gd name="T21" fmla="*/ 2147483647 h 70"/>
                  <a:gd name="T22" fmla="*/ 2147483647 w 210"/>
                  <a:gd name="T23" fmla="*/ 2147483647 h 70"/>
                  <a:gd name="T24" fmla="*/ 2147483647 w 210"/>
                  <a:gd name="T25" fmla="*/ 2147483647 h 70"/>
                  <a:gd name="T26" fmla="*/ 2147483647 w 210"/>
                  <a:gd name="T27" fmla="*/ 2147483647 h 70"/>
                  <a:gd name="T28" fmla="*/ 2147483647 w 210"/>
                  <a:gd name="T29" fmla="*/ 2147483647 h 70"/>
                  <a:gd name="T30" fmla="*/ 2147483647 w 210"/>
                  <a:gd name="T31" fmla="*/ 2147483647 h 70"/>
                  <a:gd name="T32" fmla="*/ 2147483647 w 210"/>
                  <a:gd name="T33" fmla="*/ 2147483647 h 70"/>
                  <a:gd name="T34" fmla="*/ 2147483647 w 210"/>
                  <a:gd name="T35" fmla="*/ 2147483647 h 70"/>
                  <a:gd name="T36" fmla="*/ 2147483647 w 210"/>
                  <a:gd name="T37" fmla="*/ 0 h 70"/>
                  <a:gd name="T38" fmla="*/ 2147483647 w 210"/>
                  <a:gd name="T39" fmla="*/ 0 h 70"/>
                  <a:gd name="T40" fmla="*/ 2147483647 w 210"/>
                  <a:gd name="T41" fmla="*/ 2147483647 h 70"/>
                  <a:gd name="T42" fmla="*/ 2147483647 w 210"/>
                  <a:gd name="T43" fmla="*/ 0 h 70"/>
                  <a:gd name="T44" fmla="*/ 2147483647 w 210"/>
                  <a:gd name="T45" fmla="*/ 2147483647 h 70"/>
                  <a:gd name="T46" fmla="*/ 2147483647 w 210"/>
                  <a:gd name="T47" fmla="*/ 2147483647 h 70"/>
                  <a:gd name="T48" fmla="*/ 2147483647 w 210"/>
                  <a:gd name="T49" fmla="*/ 2147483647 h 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0"/>
                  <a:gd name="T76" fmla="*/ 0 h 70"/>
                  <a:gd name="T77" fmla="*/ 210 w 210"/>
                  <a:gd name="T78" fmla="*/ 70 h 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0" h="70">
                    <a:moveTo>
                      <a:pt x="96" y="18"/>
                    </a:moveTo>
                    <a:lnTo>
                      <a:pt x="96" y="0"/>
                    </a:lnTo>
                    <a:lnTo>
                      <a:pt x="27" y="26"/>
                    </a:lnTo>
                    <a:lnTo>
                      <a:pt x="35" y="35"/>
                    </a:lnTo>
                    <a:lnTo>
                      <a:pt x="70" y="26"/>
                    </a:lnTo>
                    <a:lnTo>
                      <a:pt x="44" y="35"/>
                    </a:lnTo>
                    <a:lnTo>
                      <a:pt x="70" y="44"/>
                    </a:lnTo>
                    <a:lnTo>
                      <a:pt x="27" y="44"/>
                    </a:lnTo>
                    <a:lnTo>
                      <a:pt x="0" y="61"/>
                    </a:lnTo>
                    <a:lnTo>
                      <a:pt x="35" y="61"/>
                    </a:lnTo>
                    <a:lnTo>
                      <a:pt x="44" y="70"/>
                    </a:lnTo>
                    <a:lnTo>
                      <a:pt x="122" y="61"/>
                    </a:lnTo>
                    <a:lnTo>
                      <a:pt x="157" y="70"/>
                    </a:lnTo>
                    <a:lnTo>
                      <a:pt x="175" y="61"/>
                    </a:lnTo>
                    <a:lnTo>
                      <a:pt x="201" y="61"/>
                    </a:lnTo>
                    <a:lnTo>
                      <a:pt x="210" y="44"/>
                    </a:lnTo>
                    <a:lnTo>
                      <a:pt x="192" y="44"/>
                    </a:lnTo>
                    <a:lnTo>
                      <a:pt x="201" y="26"/>
                    </a:lnTo>
                    <a:lnTo>
                      <a:pt x="201" y="0"/>
                    </a:lnTo>
                    <a:lnTo>
                      <a:pt x="175" y="0"/>
                    </a:lnTo>
                    <a:lnTo>
                      <a:pt x="166" y="26"/>
                    </a:lnTo>
                    <a:lnTo>
                      <a:pt x="157" y="0"/>
                    </a:lnTo>
                    <a:lnTo>
                      <a:pt x="114" y="26"/>
                    </a:lnTo>
                    <a:lnTo>
                      <a:pt x="114" y="9"/>
                    </a:lnTo>
                    <a:lnTo>
                      <a:pt x="96"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30" name="Freeform 64">
                <a:extLst>
                  <a:ext uri="{FF2B5EF4-FFF2-40B4-BE49-F238E27FC236}">
                    <a16:creationId xmlns:a16="http://schemas.microsoft.com/office/drawing/2014/main" id="{0A2D0292-69FA-4636-8D49-C0B8E4EB869F}"/>
                  </a:ext>
                </a:extLst>
              </p:cNvPr>
              <p:cNvSpPr>
                <a:spLocks/>
              </p:cNvSpPr>
              <p:nvPr/>
            </p:nvSpPr>
            <p:spPr bwMode="auto">
              <a:xfrm>
                <a:off x="2174876" y="1766888"/>
                <a:ext cx="138113" cy="41275"/>
              </a:xfrm>
              <a:custGeom>
                <a:avLst/>
                <a:gdLst>
                  <a:gd name="T0" fmla="*/ 0 w 87"/>
                  <a:gd name="T1" fmla="*/ 2147483647 h 26"/>
                  <a:gd name="T2" fmla="*/ 2147483647 w 87"/>
                  <a:gd name="T3" fmla="*/ 2147483647 h 26"/>
                  <a:gd name="T4" fmla="*/ 2147483647 w 87"/>
                  <a:gd name="T5" fmla="*/ 2147483647 h 26"/>
                  <a:gd name="T6" fmla="*/ 2147483647 w 87"/>
                  <a:gd name="T7" fmla="*/ 2147483647 h 26"/>
                  <a:gd name="T8" fmla="*/ 2147483647 w 87"/>
                  <a:gd name="T9" fmla="*/ 0 h 26"/>
                  <a:gd name="T10" fmla="*/ 2147483647 w 87"/>
                  <a:gd name="T11" fmla="*/ 0 h 26"/>
                  <a:gd name="T12" fmla="*/ 2147483647 w 87"/>
                  <a:gd name="T13" fmla="*/ 2147483647 h 26"/>
                  <a:gd name="T14" fmla="*/ 0 w 87"/>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26"/>
                  <a:gd name="T26" fmla="*/ 87 w 87"/>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26">
                    <a:moveTo>
                      <a:pt x="0" y="26"/>
                    </a:moveTo>
                    <a:lnTo>
                      <a:pt x="26" y="26"/>
                    </a:lnTo>
                    <a:lnTo>
                      <a:pt x="52" y="18"/>
                    </a:lnTo>
                    <a:lnTo>
                      <a:pt x="79" y="9"/>
                    </a:lnTo>
                    <a:lnTo>
                      <a:pt x="87" y="0"/>
                    </a:lnTo>
                    <a:lnTo>
                      <a:pt x="70" y="0"/>
                    </a:lnTo>
                    <a:lnTo>
                      <a:pt x="18" y="9"/>
                    </a:lnTo>
                    <a:lnTo>
                      <a:pt x="0" y="26"/>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31" name="Freeform 65">
                <a:extLst>
                  <a:ext uri="{FF2B5EF4-FFF2-40B4-BE49-F238E27FC236}">
                    <a16:creationId xmlns:a16="http://schemas.microsoft.com/office/drawing/2014/main" id="{12ECF55C-0268-4107-BB37-26B0F843EA71}"/>
                  </a:ext>
                </a:extLst>
              </p:cNvPr>
              <p:cNvSpPr>
                <a:spLocks/>
              </p:cNvSpPr>
              <p:nvPr/>
            </p:nvSpPr>
            <p:spPr bwMode="auto">
              <a:xfrm>
                <a:off x="2174876" y="1766888"/>
                <a:ext cx="138113" cy="41275"/>
              </a:xfrm>
              <a:custGeom>
                <a:avLst/>
                <a:gdLst>
                  <a:gd name="T0" fmla="*/ 0 w 87"/>
                  <a:gd name="T1" fmla="*/ 2147483647 h 26"/>
                  <a:gd name="T2" fmla="*/ 2147483647 w 87"/>
                  <a:gd name="T3" fmla="*/ 2147483647 h 26"/>
                  <a:gd name="T4" fmla="*/ 2147483647 w 87"/>
                  <a:gd name="T5" fmla="*/ 2147483647 h 26"/>
                  <a:gd name="T6" fmla="*/ 2147483647 w 87"/>
                  <a:gd name="T7" fmla="*/ 2147483647 h 26"/>
                  <a:gd name="T8" fmla="*/ 2147483647 w 87"/>
                  <a:gd name="T9" fmla="*/ 0 h 26"/>
                  <a:gd name="T10" fmla="*/ 2147483647 w 87"/>
                  <a:gd name="T11" fmla="*/ 0 h 26"/>
                  <a:gd name="T12" fmla="*/ 2147483647 w 87"/>
                  <a:gd name="T13" fmla="*/ 2147483647 h 26"/>
                  <a:gd name="T14" fmla="*/ 0 w 87"/>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26"/>
                  <a:gd name="T26" fmla="*/ 87 w 87"/>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26">
                    <a:moveTo>
                      <a:pt x="0" y="26"/>
                    </a:moveTo>
                    <a:lnTo>
                      <a:pt x="26" y="26"/>
                    </a:lnTo>
                    <a:lnTo>
                      <a:pt x="52" y="18"/>
                    </a:lnTo>
                    <a:lnTo>
                      <a:pt x="79" y="9"/>
                    </a:lnTo>
                    <a:lnTo>
                      <a:pt x="87" y="0"/>
                    </a:lnTo>
                    <a:lnTo>
                      <a:pt x="70" y="0"/>
                    </a:lnTo>
                    <a:lnTo>
                      <a:pt x="18" y="9"/>
                    </a:lnTo>
                    <a:lnTo>
                      <a:pt x="0"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32" name="Freeform 66">
                <a:extLst>
                  <a:ext uri="{FF2B5EF4-FFF2-40B4-BE49-F238E27FC236}">
                    <a16:creationId xmlns:a16="http://schemas.microsoft.com/office/drawing/2014/main" id="{029707DD-F7E4-4DA5-8047-07A746B0EFFB}"/>
                  </a:ext>
                </a:extLst>
              </p:cNvPr>
              <p:cNvSpPr>
                <a:spLocks/>
              </p:cNvSpPr>
              <p:nvPr/>
            </p:nvSpPr>
            <p:spPr bwMode="auto">
              <a:xfrm>
                <a:off x="2244726" y="1781176"/>
                <a:ext cx="207963" cy="68263"/>
              </a:xfrm>
              <a:custGeom>
                <a:avLst/>
                <a:gdLst>
                  <a:gd name="T0" fmla="*/ 2147483647 w 131"/>
                  <a:gd name="T1" fmla="*/ 2147483647 h 43"/>
                  <a:gd name="T2" fmla="*/ 2147483647 w 131"/>
                  <a:gd name="T3" fmla="*/ 2147483647 h 43"/>
                  <a:gd name="T4" fmla="*/ 2147483647 w 131"/>
                  <a:gd name="T5" fmla="*/ 2147483647 h 43"/>
                  <a:gd name="T6" fmla="*/ 2147483647 w 131"/>
                  <a:gd name="T7" fmla="*/ 2147483647 h 43"/>
                  <a:gd name="T8" fmla="*/ 2147483647 w 131"/>
                  <a:gd name="T9" fmla="*/ 2147483647 h 43"/>
                  <a:gd name="T10" fmla="*/ 2147483647 w 131"/>
                  <a:gd name="T11" fmla="*/ 2147483647 h 43"/>
                  <a:gd name="T12" fmla="*/ 2147483647 w 131"/>
                  <a:gd name="T13" fmla="*/ 0 h 43"/>
                  <a:gd name="T14" fmla="*/ 2147483647 w 131"/>
                  <a:gd name="T15" fmla="*/ 2147483647 h 43"/>
                  <a:gd name="T16" fmla="*/ 2147483647 w 131"/>
                  <a:gd name="T17" fmla="*/ 2147483647 h 43"/>
                  <a:gd name="T18" fmla="*/ 2147483647 w 131"/>
                  <a:gd name="T19" fmla="*/ 2147483647 h 43"/>
                  <a:gd name="T20" fmla="*/ 2147483647 w 131"/>
                  <a:gd name="T21" fmla="*/ 2147483647 h 43"/>
                  <a:gd name="T22" fmla="*/ 0 w 131"/>
                  <a:gd name="T23" fmla="*/ 2147483647 h 43"/>
                  <a:gd name="T24" fmla="*/ 2147483647 w 131"/>
                  <a:gd name="T25" fmla="*/ 2147483647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
                  <a:gd name="T40" fmla="*/ 0 h 43"/>
                  <a:gd name="T41" fmla="*/ 131 w 131"/>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 h="43">
                    <a:moveTo>
                      <a:pt x="35" y="26"/>
                    </a:moveTo>
                    <a:lnTo>
                      <a:pt x="17" y="43"/>
                    </a:lnTo>
                    <a:lnTo>
                      <a:pt x="43" y="43"/>
                    </a:lnTo>
                    <a:lnTo>
                      <a:pt x="104" y="35"/>
                    </a:lnTo>
                    <a:lnTo>
                      <a:pt x="131" y="17"/>
                    </a:lnTo>
                    <a:lnTo>
                      <a:pt x="113" y="17"/>
                    </a:lnTo>
                    <a:lnTo>
                      <a:pt x="122" y="0"/>
                    </a:lnTo>
                    <a:lnTo>
                      <a:pt x="104" y="9"/>
                    </a:lnTo>
                    <a:lnTo>
                      <a:pt x="87" y="26"/>
                    </a:lnTo>
                    <a:lnTo>
                      <a:pt x="52" y="17"/>
                    </a:lnTo>
                    <a:lnTo>
                      <a:pt x="17" y="17"/>
                    </a:lnTo>
                    <a:lnTo>
                      <a:pt x="0" y="35"/>
                    </a:lnTo>
                    <a:lnTo>
                      <a:pt x="35" y="26"/>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33" name="Freeform 67">
                <a:extLst>
                  <a:ext uri="{FF2B5EF4-FFF2-40B4-BE49-F238E27FC236}">
                    <a16:creationId xmlns:a16="http://schemas.microsoft.com/office/drawing/2014/main" id="{88E9C1DF-6821-4AD4-B778-DF230E2D3B82}"/>
                  </a:ext>
                </a:extLst>
              </p:cNvPr>
              <p:cNvSpPr>
                <a:spLocks/>
              </p:cNvSpPr>
              <p:nvPr/>
            </p:nvSpPr>
            <p:spPr bwMode="auto">
              <a:xfrm>
                <a:off x="2244726" y="1781176"/>
                <a:ext cx="207963" cy="68263"/>
              </a:xfrm>
              <a:custGeom>
                <a:avLst/>
                <a:gdLst>
                  <a:gd name="T0" fmla="*/ 2147483647 w 131"/>
                  <a:gd name="T1" fmla="*/ 2147483647 h 43"/>
                  <a:gd name="T2" fmla="*/ 2147483647 w 131"/>
                  <a:gd name="T3" fmla="*/ 2147483647 h 43"/>
                  <a:gd name="T4" fmla="*/ 2147483647 w 131"/>
                  <a:gd name="T5" fmla="*/ 2147483647 h 43"/>
                  <a:gd name="T6" fmla="*/ 2147483647 w 131"/>
                  <a:gd name="T7" fmla="*/ 2147483647 h 43"/>
                  <a:gd name="T8" fmla="*/ 2147483647 w 131"/>
                  <a:gd name="T9" fmla="*/ 2147483647 h 43"/>
                  <a:gd name="T10" fmla="*/ 2147483647 w 131"/>
                  <a:gd name="T11" fmla="*/ 2147483647 h 43"/>
                  <a:gd name="T12" fmla="*/ 2147483647 w 131"/>
                  <a:gd name="T13" fmla="*/ 0 h 43"/>
                  <a:gd name="T14" fmla="*/ 2147483647 w 131"/>
                  <a:gd name="T15" fmla="*/ 2147483647 h 43"/>
                  <a:gd name="T16" fmla="*/ 2147483647 w 131"/>
                  <a:gd name="T17" fmla="*/ 2147483647 h 43"/>
                  <a:gd name="T18" fmla="*/ 2147483647 w 131"/>
                  <a:gd name="T19" fmla="*/ 2147483647 h 43"/>
                  <a:gd name="T20" fmla="*/ 2147483647 w 131"/>
                  <a:gd name="T21" fmla="*/ 2147483647 h 43"/>
                  <a:gd name="T22" fmla="*/ 0 w 131"/>
                  <a:gd name="T23" fmla="*/ 2147483647 h 43"/>
                  <a:gd name="T24" fmla="*/ 2147483647 w 131"/>
                  <a:gd name="T25" fmla="*/ 2147483647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
                  <a:gd name="T40" fmla="*/ 0 h 43"/>
                  <a:gd name="T41" fmla="*/ 131 w 131"/>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 h="43">
                    <a:moveTo>
                      <a:pt x="35" y="26"/>
                    </a:moveTo>
                    <a:lnTo>
                      <a:pt x="17" y="43"/>
                    </a:lnTo>
                    <a:lnTo>
                      <a:pt x="43" y="43"/>
                    </a:lnTo>
                    <a:lnTo>
                      <a:pt x="104" y="35"/>
                    </a:lnTo>
                    <a:lnTo>
                      <a:pt x="131" y="17"/>
                    </a:lnTo>
                    <a:lnTo>
                      <a:pt x="113" y="17"/>
                    </a:lnTo>
                    <a:lnTo>
                      <a:pt x="122" y="0"/>
                    </a:lnTo>
                    <a:lnTo>
                      <a:pt x="104" y="9"/>
                    </a:lnTo>
                    <a:lnTo>
                      <a:pt x="87" y="26"/>
                    </a:lnTo>
                    <a:lnTo>
                      <a:pt x="52" y="17"/>
                    </a:lnTo>
                    <a:lnTo>
                      <a:pt x="17" y="17"/>
                    </a:lnTo>
                    <a:lnTo>
                      <a:pt x="0" y="35"/>
                    </a:lnTo>
                    <a:lnTo>
                      <a:pt x="35"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34" name="Freeform 68">
                <a:extLst>
                  <a:ext uri="{FF2B5EF4-FFF2-40B4-BE49-F238E27FC236}">
                    <a16:creationId xmlns:a16="http://schemas.microsoft.com/office/drawing/2014/main" id="{2750C106-FB19-4FAE-94B9-2F9CF468C448}"/>
                  </a:ext>
                </a:extLst>
              </p:cNvPr>
              <p:cNvSpPr>
                <a:spLocks/>
              </p:cNvSpPr>
              <p:nvPr/>
            </p:nvSpPr>
            <p:spPr bwMode="auto">
              <a:xfrm>
                <a:off x="2382839" y="1739901"/>
                <a:ext cx="96838" cy="41275"/>
              </a:xfrm>
              <a:custGeom>
                <a:avLst/>
                <a:gdLst>
                  <a:gd name="T0" fmla="*/ 2147483647 w 61"/>
                  <a:gd name="T1" fmla="*/ 0 h 26"/>
                  <a:gd name="T2" fmla="*/ 2147483647 w 61"/>
                  <a:gd name="T3" fmla="*/ 0 h 26"/>
                  <a:gd name="T4" fmla="*/ 2147483647 w 61"/>
                  <a:gd name="T5" fmla="*/ 0 h 26"/>
                  <a:gd name="T6" fmla="*/ 2147483647 w 61"/>
                  <a:gd name="T7" fmla="*/ 2147483647 h 26"/>
                  <a:gd name="T8" fmla="*/ 0 w 61"/>
                  <a:gd name="T9" fmla="*/ 2147483647 h 26"/>
                  <a:gd name="T10" fmla="*/ 0 w 61"/>
                  <a:gd name="T11" fmla="*/ 2147483647 h 26"/>
                  <a:gd name="T12" fmla="*/ 2147483647 w 61"/>
                  <a:gd name="T13" fmla="*/ 2147483647 h 26"/>
                  <a:gd name="T14" fmla="*/ 2147483647 w 61"/>
                  <a:gd name="T15" fmla="*/ 2147483647 h 26"/>
                  <a:gd name="T16" fmla="*/ 2147483647 w 61"/>
                  <a:gd name="T17" fmla="*/ 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26"/>
                  <a:gd name="T29" fmla="*/ 61 w 61"/>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26">
                    <a:moveTo>
                      <a:pt x="61" y="0"/>
                    </a:moveTo>
                    <a:lnTo>
                      <a:pt x="26" y="0"/>
                    </a:lnTo>
                    <a:lnTo>
                      <a:pt x="9" y="0"/>
                    </a:lnTo>
                    <a:lnTo>
                      <a:pt x="26" y="17"/>
                    </a:lnTo>
                    <a:lnTo>
                      <a:pt x="0" y="17"/>
                    </a:lnTo>
                    <a:lnTo>
                      <a:pt x="0" y="26"/>
                    </a:lnTo>
                    <a:lnTo>
                      <a:pt x="35" y="26"/>
                    </a:lnTo>
                    <a:lnTo>
                      <a:pt x="26" y="17"/>
                    </a:lnTo>
                    <a:lnTo>
                      <a:pt x="61"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35" name="Freeform 69">
                <a:extLst>
                  <a:ext uri="{FF2B5EF4-FFF2-40B4-BE49-F238E27FC236}">
                    <a16:creationId xmlns:a16="http://schemas.microsoft.com/office/drawing/2014/main" id="{E7EA4405-566A-47C4-B235-1C675D560F96}"/>
                  </a:ext>
                </a:extLst>
              </p:cNvPr>
              <p:cNvSpPr>
                <a:spLocks/>
              </p:cNvSpPr>
              <p:nvPr/>
            </p:nvSpPr>
            <p:spPr bwMode="auto">
              <a:xfrm>
                <a:off x="2382839" y="1739901"/>
                <a:ext cx="96838" cy="41275"/>
              </a:xfrm>
              <a:custGeom>
                <a:avLst/>
                <a:gdLst>
                  <a:gd name="T0" fmla="*/ 2147483647 w 61"/>
                  <a:gd name="T1" fmla="*/ 0 h 26"/>
                  <a:gd name="T2" fmla="*/ 2147483647 w 61"/>
                  <a:gd name="T3" fmla="*/ 0 h 26"/>
                  <a:gd name="T4" fmla="*/ 2147483647 w 61"/>
                  <a:gd name="T5" fmla="*/ 0 h 26"/>
                  <a:gd name="T6" fmla="*/ 2147483647 w 61"/>
                  <a:gd name="T7" fmla="*/ 2147483647 h 26"/>
                  <a:gd name="T8" fmla="*/ 0 w 61"/>
                  <a:gd name="T9" fmla="*/ 2147483647 h 26"/>
                  <a:gd name="T10" fmla="*/ 0 w 61"/>
                  <a:gd name="T11" fmla="*/ 2147483647 h 26"/>
                  <a:gd name="T12" fmla="*/ 2147483647 w 61"/>
                  <a:gd name="T13" fmla="*/ 2147483647 h 26"/>
                  <a:gd name="T14" fmla="*/ 2147483647 w 61"/>
                  <a:gd name="T15" fmla="*/ 2147483647 h 26"/>
                  <a:gd name="T16" fmla="*/ 2147483647 w 61"/>
                  <a:gd name="T17" fmla="*/ 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26"/>
                  <a:gd name="T29" fmla="*/ 61 w 61"/>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26">
                    <a:moveTo>
                      <a:pt x="61" y="0"/>
                    </a:moveTo>
                    <a:lnTo>
                      <a:pt x="26" y="0"/>
                    </a:lnTo>
                    <a:lnTo>
                      <a:pt x="9" y="0"/>
                    </a:lnTo>
                    <a:lnTo>
                      <a:pt x="26" y="17"/>
                    </a:lnTo>
                    <a:lnTo>
                      <a:pt x="0" y="17"/>
                    </a:lnTo>
                    <a:lnTo>
                      <a:pt x="0" y="26"/>
                    </a:lnTo>
                    <a:lnTo>
                      <a:pt x="35" y="26"/>
                    </a:lnTo>
                    <a:lnTo>
                      <a:pt x="26" y="17"/>
                    </a:lnTo>
                    <a:lnTo>
                      <a:pt x="61"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36" name="Freeform 70">
                <a:extLst>
                  <a:ext uri="{FF2B5EF4-FFF2-40B4-BE49-F238E27FC236}">
                    <a16:creationId xmlns:a16="http://schemas.microsoft.com/office/drawing/2014/main" id="{BDE3CA6A-FBD7-40F4-9B1E-F06AC309C6D0}"/>
                  </a:ext>
                </a:extLst>
              </p:cNvPr>
              <p:cNvSpPr>
                <a:spLocks/>
              </p:cNvSpPr>
              <p:nvPr/>
            </p:nvSpPr>
            <p:spPr bwMode="auto">
              <a:xfrm>
                <a:off x="2438401" y="1808163"/>
                <a:ext cx="41275" cy="41275"/>
              </a:xfrm>
              <a:custGeom>
                <a:avLst/>
                <a:gdLst>
                  <a:gd name="T0" fmla="*/ 2147483647 w 26"/>
                  <a:gd name="T1" fmla="*/ 2147483647 h 26"/>
                  <a:gd name="T2" fmla="*/ 2147483647 w 26"/>
                  <a:gd name="T3" fmla="*/ 0 h 26"/>
                  <a:gd name="T4" fmla="*/ 0 w 26"/>
                  <a:gd name="T5" fmla="*/ 2147483647 h 26"/>
                  <a:gd name="T6" fmla="*/ 2147483647 w 26"/>
                  <a:gd name="T7" fmla="*/ 2147483647 h 26"/>
                  <a:gd name="T8" fmla="*/ 2147483647 w 26"/>
                  <a:gd name="T9" fmla="*/ 2147483647 h 26"/>
                  <a:gd name="T10" fmla="*/ 0 60000 65536"/>
                  <a:gd name="T11" fmla="*/ 0 60000 65536"/>
                  <a:gd name="T12" fmla="*/ 0 60000 65536"/>
                  <a:gd name="T13" fmla="*/ 0 60000 65536"/>
                  <a:gd name="T14" fmla="*/ 0 60000 65536"/>
                  <a:gd name="T15" fmla="*/ 0 w 26"/>
                  <a:gd name="T16" fmla="*/ 0 h 26"/>
                  <a:gd name="T17" fmla="*/ 26 w 26"/>
                  <a:gd name="T18" fmla="*/ 26 h 26"/>
                </a:gdLst>
                <a:ahLst/>
                <a:cxnLst>
                  <a:cxn ang="T10">
                    <a:pos x="T0" y="T1"/>
                  </a:cxn>
                  <a:cxn ang="T11">
                    <a:pos x="T2" y="T3"/>
                  </a:cxn>
                  <a:cxn ang="T12">
                    <a:pos x="T4" y="T5"/>
                  </a:cxn>
                  <a:cxn ang="T13">
                    <a:pos x="T6" y="T7"/>
                  </a:cxn>
                  <a:cxn ang="T14">
                    <a:pos x="T8" y="T9"/>
                  </a:cxn>
                </a:cxnLst>
                <a:rect l="T15" t="T16" r="T17" b="T18"/>
                <a:pathLst>
                  <a:path w="26" h="26">
                    <a:moveTo>
                      <a:pt x="26" y="9"/>
                    </a:moveTo>
                    <a:lnTo>
                      <a:pt x="26" y="0"/>
                    </a:lnTo>
                    <a:lnTo>
                      <a:pt x="0" y="18"/>
                    </a:lnTo>
                    <a:lnTo>
                      <a:pt x="17" y="26"/>
                    </a:lnTo>
                    <a:lnTo>
                      <a:pt x="26"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37" name="Freeform 71">
                <a:extLst>
                  <a:ext uri="{FF2B5EF4-FFF2-40B4-BE49-F238E27FC236}">
                    <a16:creationId xmlns:a16="http://schemas.microsoft.com/office/drawing/2014/main" id="{035490DA-77AB-42EA-922E-F24213DC8679}"/>
                  </a:ext>
                </a:extLst>
              </p:cNvPr>
              <p:cNvSpPr>
                <a:spLocks/>
              </p:cNvSpPr>
              <p:nvPr/>
            </p:nvSpPr>
            <p:spPr bwMode="auto">
              <a:xfrm>
                <a:off x="2438401" y="1808163"/>
                <a:ext cx="41275" cy="41275"/>
              </a:xfrm>
              <a:custGeom>
                <a:avLst/>
                <a:gdLst>
                  <a:gd name="T0" fmla="*/ 2147483647 w 26"/>
                  <a:gd name="T1" fmla="*/ 2147483647 h 26"/>
                  <a:gd name="T2" fmla="*/ 2147483647 w 26"/>
                  <a:gd name="T3" fmla="*/ 0 h 26"/>
                  <a:gd name="T4" fmla="*/ 0 w 26"/>
                  <a:gd name="T5" fmla="*/ 2147483647 h 26"/>
                  <a:gd name="T6" fmla="*/ 2147483647 w 26"/>
                  <a:gd name="T7" fmla="*/ 2147483647 h 26"/>
                  <a:gd name="T8" fmla="*/ 2147483647 w 26"/>
                  <a:gd name="T9" fmla="*/ 2147483647 h 26"/>
                  <a:gd name="T10" fmla="*/ 0 60000 65536"/>
                  <a:gd name="T11" fmla="*/ 0 60000 65536"/>
                  <a:gd name="T12" fmla="*/ 0 60000 65536"/>
                  <a:gd name="T13" fmla="*/ 0 60000 65536"/>
                  <a:gd name="T14" fmla="*/ 0 60000 65536"/>
                  <a:gd name="T15" fmla="*/ 0 w 26"/>
                  <a:gd name="T16" fmla="*/ 0 h 26"/>
                  <a:gd name="T17" fmla="*/ 26 w 26"/>
                  <a:gd name="T18" fmla="*/ 26 h 26"/>
                </a:gdLst>
                <a:ahLst/>
                <a:cxnLst>
                  <a:cxn ang="T10">
                    <a:pos x="T0" y="T1"/>
                  </a:cxn>
                  <a:cxn ang="T11">
                    <a:pos x="T2" y="T3"/>
                  </a:cxn>
                  <a:cxn ang="T12">
                    <a:pos x="T4" y="T5"/>
                  </a:cxn>
                  <a:cxn ang="T13">
                    <a:pos x="T6" y="T7"/>
                  </a:cxn>
                  <a:cxn ang="T14">
                    <a:pos x="T8" y="T9"/>
                  </a:cxn>
                </a:cxnLst>
                <a:rect l="T15" t="T16" r="T17" b="T18"/>
                <a:pathLst>
                  <a:path w="26" h="26">
                    <a:moveTo>
                      <a:pt x="26" y="9"/>
                    </a:moveTo>
                    <a:lnTo>
                      <a:pt x="26" y="0"/>
                    </a:lnTo>
                    <a:lnTo>
                      <a:pt x="0" y="18"/>
                    </a:lnTo>
                    <a:lnTo>
                      <a:pt x="17" y="26"/>
                    </a:lnTo>
                    <a:lnTo>
                      <a:pt x="26"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38" name="Freeform 72">
                <a:extLst>
                  <a:ext uri="{FF2B5EF4-FFF2-40B4-BE49-F238E27FC236}">
                    <a16:creationId xmlns:a16="http://schemas.microsoft.com/office/drawing/2014/main" id="{CBE91825-1315-4377-BB4E-0972D4AC2521}"/>
                  </a:ext>
                </a:extLst>
              </p:cNvPr>
              <p:cNvSpPr>
                <a:spLocks/>
              </p:cNvSpPr>
              <p:nvPr/>
            </p:nvSpPr>
            <p:spPr bwMode="auto">
              <a:xfrm>
                <a:off x="2382839" y="1849438"/>
                <a:ext cx="41275" cy="28575"/>
              </a:xfrm>
              <a:custGeom>
                <a:avLst/>
                <a:gdLst>
                  <a:gd name="T0" fmla="*/ 0 w 26"/>
                  <a:gd name="T1" fmla="*/ 2147483647 h 18"/>
                  <a:gd name="T2" fmla="*/ 2147483647 w 26"/>
                  <a:gd name="T3" fmla="*/ 2147483647 h 18"/>
                  <a:gd name="T4" fmla="*/ 2147483647 w 26"/>
                  <a:gd name="T5" fmla="*/ 0 h 18"/>
                  <a:gd name="T6" fmla="*/ 0 w 26"/>
                  <a:gd name="T7" fmla="*/ 2147483647 h 18"/>
                  <a:gd name="T8" fmla="*/ 0 60000 65536"/>
                  <a:gd name="T9" fmla="*/ 0 60000 65536"/>
                  <a:gd name="T10" fmla="*/ 0 60000 65536"/>
                  <a:gd name="T11" fmla="*/ 0 60000 65536"/>
                  <a:gd name="T12" fmla="*/ 0 w 26"/>
                  <a:gd name="T13" fmla="*/ 0 h 18"/>
                  <a:gd name="T14" fmla="*/ 26 w 26"/>
                  <a:gd name="T15" fmla="*/ 18 h 18"/>
                </a:gdLst>
                <a:ahLst/>
                <a:cxnLst>
                  <a:cxn ang="T8">
                    <a:pos x="T0" y="T1"/>
                  </a:cxn>
                  <a:cxn ang="T9">
                    <a:pos x="T2" y="T3"/>
                  </a:cxn>
                  <a:cxn ang="T10">
                    <a:pos x="T4" y="T5"/>
                  </a:cxn>
                  <a:cxn ang="T11">
                    <a:pos x="T6" y="T7"/>
                  </a:cxn>
                </a:cxnLst>
                <a:rect l="T12" t="T13" r="T14" b="T15"/>
                <a:pathLst>
                  <a:path w="26" h="18">
                    <a:moveTo>
                      <a:pt x="0" y="9"/>
                    </a:moveTo>
                    <a:lnTo>
                      <a:pt x="17" y="18"/>
                    </a:lnTo>
                    <a:lnTo>
                      <a:pt x="26" y="0"/>
                    </a:lnTo>
                    <a:lnTo>
                      <a:pt x="0"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39" name="Freeform 73">
                <a:extLst>
                  <a:ext uri="{FF2B5EF4-FFF2-40B4-BE49-F238E27FC236}">
                    <a16:creationId xmlns:a16="http://schemas.microsoft.com/office/drawing/2014/main" id="{4DACB46C-8915-4FB0-A1D9-A3E86A56E34B}"/>
                  </a:ext>
                </a:extLst>
              </p:cNvPr>
              <p:cNvSpPr>
                <a:spLocks/>
              </p:cNvSpPr>
              <p:nvPr/>
            </p:nvSpPr>
            <p:spPr bwMode="auto">
              <a:xfrm>
                <a:off x="2382839" y="1849438"/>
                <a:ext cx="41275" cy="28575"/>
              </a:xfrm>
              <a:custGeom>
                <a:avLst/>
                <a:gdLst>
                  <a:gd name="T0" fmla="*/ 0 w 26"/>
                  <a:gd name="T1" fmla="*/ 2147483647 h 18"/>
                  <a:gd name="T2" fmla="*/ 2147483647 w 26"/>
                  <a:gd name="T3" fmla="*/ 2147483647 h 18"/>
                  <a:gd name="T4" fmla="*/ 2147483647 w 26"/>
                  <a:gd name="T5" fmla="*/ 0 h 18"/>
                  <a:gd name="T6" fmla="*/ 0 w 26"/>
                  <a:gd name="T7" fmla="*/ 2147483647 h 18"/>
                  <a:gd name="T8" fmla="*/ 0 60000 65536"/>
                  <a:gd name="T9" fmla="*/ 0 60000 65536"/>
                  <a:gd name="T10" fmla="*/ 0 60000 65536"/>
                  <a:gd name="T11" fmla="*/ 0 60000 65536"/>
                  <a:gd name="T12" fmla="*/ 0 w 26"/>
                  <a:gd name="T13" fmla="*/ 0 h 18"/>
                  <a:gd name="T14" fmla="*/ 26 w 26"/>
                  <a:gd name="T15" fmla="*/ 18 h 18"/>
                </a:gdLst>
                <a:ahLst/>
                <a:cxnLst>
                  <a:cxn ang="T8">
                    <a:pos x="T0" y="T1"/>
                  </a:cxn>
                  <a:cxn ang="T9">
                    <a:pos x="T2" y="T3"/>
                  </a:cxn>
                  <a:cxn ang="T10">
                    <a:pos x="T4" y="T5"/>
                  </a:cxn>
                  <a:cxn ang="T11">
                    <a:pos x="T6" y="T7"/>
                  </a:cxn>
                </a:cxnLst>
                <a:rect l="T12" t="T13" r="T14" b="T15"/>
                <a:pathLst>
                  <a:path w="26" h="18">
                    <a:moveTo>
                      <a:pt x="0" y="9"/>
                    </a:moveTo>
                    <a:lnTo>
                      <a:pt x="17" y="18"/>
                    </a:lnTo>
                    <a:lnTo>
                      <a:pt x="26" y="0"/>
                    </a:lnTo>
                    <a:lnTo>
                      <a:pt x="0"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40" name="Freeform 74">
                <a:extLst>
                  <a:ext uri="{FF2B5EF4-FFF2-40B4-BE49-F238E27FC236}">
                    <a16:creationId xmlns:a16="http://schemas.microsoft.com/office/drawing/2014/main" id="{9AAA34C5-70A9-4402-9D5B-307A4AB3D98D}"/>
                  </a:ext>
                </a:extLst>
              </p:cNvPr>
              <p:cNvSpPr>
                <a:spLocks/>
              </p:cNvSpPr>
              <p:nvPr/>
            </p:nvSpPr>
            <p:spPr bwMode="auto">
              <a:xfrm>
                <a:off x="2438401" y="1849438"/>
                <a:ext cx="111125" cy="69850"/>
              </a:xfrm>
              <a:custGeom>
                <a:avLst/>
                <a:gdLst>
                  <a:gd name="T0" fmla="*/ 0 w 70"/>
                  <a:gd name="T1" fmla="*/ 2147483647 h 44"/>
                  <a:gd name="T2" fmla="*/ 2147483647 w 70"/>
                  <a:gd name="T3" fmla="*/ 2147483647 h 44"/>
                  <a:gd name="T4" fmla="*/ 2147483647 w 70"/>
                  <a:gd name="T5" fmla="*/ 2147483647 h 44"/>
                  <a:gd name="T6" fmla="*/ 2147483647 w 70"/>
                  <a:gd name="T7" fmla="*/ 2147483647 h 44"/>
                  <a:gd name="T8" fmla="*/ 2147483647 w 70"/>
                  <a:gd name="T9" fmla="*/ 2147483647 h 44"/>
                  <a:gd name="T10" fmla="*/ 2147483647 w 70"/>
                  <a:gd name="T11" fmla="*/ 2147483647 h 44"/>
                  <a:gd name="T12" fmla="*/ 2147483647 w 70"/>
                  <a:gd name="T13" fmla="*/ 2147483647 h 44"/>
                  <a:gd name="T14" fmla="*/ 2147483647 w 70"/>
                  <a:gd name="T15" fmla="*/ 0 h 44"/>
                  <a:gd name="T16" fmla="*/ 2147483647 w 70"/>
                  <a:gd name="T17" fmla="*/ 0 h 44"/>
                  <a:gd name="T18" fmla="*/ 2147483647 w 70"/>
                  <a:gd name="T19" fmla="*/ 2147483647 h 44"/>
                  <a:gd name="T20" fmla="*/ 0 w 70"/>
                  <a:gd name="T21" fmla="*/ 2147483647 h 44"/>
                  <a:gd name="T22" fmla="*/ 0 w 70"/>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44"/>
                  <a:gd name="T38" fmla="*/ 70 w 70"/>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44">
                    <a:moveTo>
                      <a:pt x="0" y="27"/>
                    </a:moveTo>
                    <a:lnTo>
                      <a:pt x="17" y="27"/>
                    </a:lnTo>
                    <a:lnTo>
                      <a:pt x="17" y="44"/>
                    </a:lnTo>
                    <a:lnTo>
                      <a:pt x="35" y="35"/>
                    </a:lnTo>
                    <a:lnTo>
                      <a:pt x="43" y="35"/>
                    </a:lnTo>
                    <a:lnTo>
                      <a:pt x="61" y="27"/>
                    </a:lnTo>
                    <a:lnTo>
                      <a:pt x="61" y="9"/>
                    </a:lnTo>
                    <a:lnTo>
                      <a:pt x="70" y="0"/>
                    </a:lnTo>
                    <a:lnTo>
                      <a:pt x="43" y="0"/>
                    </a:lnTo>
                    <a:lnTo>
                      <a:pt x="17" y="9"/>
                    </a:lnTo>
                    <a:lnTo>
                      <a:pt x="0" y="9"/>
                    </a:lnTo>
                    <a:lnTo>
                      <a:pt x="0" y="2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41" name="Freeform 75">
                <a:extLst>
                  <a:ext uri="{FF2B5EF4-FFF2-40B4-BE49-F238E27FC236}">
                    <a16:creationId xmlns:a16="http://schemas.microsoft.com/office/drawing/2014/main" id="{EADF5891-97FB-4A24-88A8-46077D9C1735}"/>
                  </a:ext>
                </a:extLst>
              </p:cNvPr>
              <p:cNvSpPr>
                <a:spLocks/>
              </p:cNvSpPr>
              <p:nvPr/>
            </p:nvSpPr>
            <p:spPr bwMode="auto">
              <a:xfrm>
                <a:off x="2438401" y="1849438"/>
                <a:ext cx="111125" cy="69850"/>
              </a:xfrm>
              <a:custGeom>
                <a:avLst/>
                <a:gdLst>
                  <a:gd name="T0" fmla="*/ 0 w 70"/>
                  <a:gd name="T1" fmla="*/ 2147483647 h 44"/>
                  <a:gd name="T2" fmla="*/ 2147483647 w 70"/>
                  <a:gd name="T3" fmla="*/ 2147483647 h 44"/>
                  <a:gd name="T4" fmla="*/ 2147483647 w 70"/>
                  <a:gd name="T5" fmla="*/ 2147483647 h 44"/>
                  <a:gd name="T6" fmla="*/ 2147483647 w 70"/>
                  <a:gd name="T7" fmla="*/ 2147483647 h 44"/>
                  <a:gd name="T8" fmla="*/ 2147483647 w 70"/>
                  <a:gd name="T9" fmla="*/ 2147483647 h 44"/>
                  <a:gd name="T10" fmla="*/ 2147483647 w 70"/>
                  <a:gd name="T11" fmla="*/ 2147483647 h 44"/>
                  <a:gd name="T12" fmla="*/ 2147483647 w 70"/>
                  <a:gd name="T13" fmla="*/ 2147483647 h 44"/>
                  <a:gd name="T14" fmla="*/ 2147483647 w 70"/>
                  <a:gd name="T15" fmla="*/ 0 h 44"/>
                  <a:gd name="T16" fmla="*/ 2147483647 w 70"/>
                  <a:gd name="T17" fmla="*/ 0 h 44"/>
                  <a:gd name="T18" fmla="*/ 2147483647 w 70"/>
                  <a:gd name="T19" fmla="*/ 2147483647 h 44"/>
                  <a:gd name="T20" fmla="*/ 0 w 70"/>
                  <a:gd name="T21" fmla="*/ 2147483647 h 44"/>
                  <a:gd name="T22" fmla="*/ 0 w 70"/>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44"/>
                  <a:gd name="T38" fmla="*/ 70 w 70"/>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44">
                    <a:moveTo>
                      <a:pt x="0" y="27"/>
                    </a:moveTo>
                    <a:lnTo>
                      <a:pt x="17" y="27"/>
                    </a:lnTo>
                    <a:lnTo>
                      <a:pt x="17" y="44"/>
                    </a:lnTo>
                    <a:lnTo>
                      <a:pt x="35" y="35"/>
                    </a:lnTo>
                    <a:lnTo>
                      <a:pt x="43" y="35"/>
                    </a:lnTo>
                    <a:lnTo>
                      <a:pt x="61" y="27"/>
                    </a:lnTo>
                    <a:lnTo>
                      <a:pt x="61" y="9"/>
                    </a:lnTo>
                    <a:lnTo>
                      <a:pt x="70" y="0"/>
                    </a:lnTo>
                    <a:lnTo>
                      <a:pt x="43" y="0"/>
                    </a:lnTo>
                    <a:lnTo>
                      <a:pt x="17" y="9"/>
                    </a:lnTo>
                    <a:lnTo>
                      <a:pt x="0" y="9"/>
                    </a:lnTo>
                    <a:lnTo>
                      <a:pt x="0" y="2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42" name="Rectangle 76">
                <a:extLst>
                  <a:ext uri="{FF2B5EF4-FFF2-40B4-BE49-F238E27FC236}">
                    <a16:creationId xmlns:a16="http://schemas.microsoft.com/office/drawing/2014/main" id="{ABCD475A-44F4-4139-ABEE-C8FB4D7565CA}"/>
                  </a:ext>
                </a:extLst>
              </p:cNvPr>
              <p:cNvSpPr>
                <a:spLocks noChangeArrowheads="1"/>
              </p:cNvSpPr>
              <p:nvPr/>
            </p:nvSpPr>
            <p:spPr bwMode="auto">
              <a:xfrm>
                <a:off x="2506664" y="1766888"/>
                <a:ext cx="14288" cy="14288"/>
              </a:xfrm>
              <a:prstGeom prst="rect">
                <a:avLst/>
              </a:pr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43" name="Rectangle 77">
                <a:extLst>
                  <a:ext uri="{FF2B5EF4-FFF2-40B4-BE49-F238E27FC236}">
                    <a16:creationId xmlns:a16="http://schemas.microsoft.com/office/drawing/2014/main" id="{E12BCA41-9CD7-4ECD-81EE-30D49D454943}"/>
                  </a:ext>
                </a:extLst>
              </p:cNvPr>
              <p:cNvSpPr>
                <a:spLocks noChangeArrowheads="1"/>
              </p:cNvSpPr>
              <p:nvPr/>
            </p:nvSpPr>
            <p:spPr bwMode="auto">
              <a:xfrm>
                <a:off x="2506664" y="1766888"/>
                <a:ext cx="14288" cy="14288"/>
              </a:xfrm>
              <a:prstGeom prst="rect">
                <a:avLst/>
              </a:pr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44" name="Freeform 78">
                <a:extLst>
                  <a:ext uri="{FF2B5EF4-FFF2-40B4-BE49-F238E27FC236}">
                    <a16:creationId xmlns:a16="http://schemas.microsoft.com/office/drawing/2014/main" id="{3661D82F-E597-467F-B8EB-3194795F9CC0}"/>
                  </a:ext>
                </a:extLst>
              </p:cNvPr>
              <p:cNvSpPr>
                <a:spLocks/>
              </p:cNvSpPr>
              <p:nvPr/>
            </p:nvSpPr>
            <p:spPr bwMode="auto">
              <a:xfrm>
                <a:off x="2493964" y="1795463"/>
                <a:ext cx="55563" cy="26988"/>
              </a:xfrm>
              <a:custGeom>
                <a:avLst/>
                <a:gdLst>
                  <a:gd name="T0" fmla="*/ 2147483647 w 35"/>
                  <a:gd name="T1" fmla="*/ 2147483647 h 17"/>
                  <a:gd name="T2" fmla="*/ 2147483647 w 35"/>
                  <a:gd name="T3" fmla="*/ 0 h 17"/>
                  <a:gd name="T4" fmla="*/ 0 w 35"/>
                  <a:gd name="T5" fmla="*/ 2147483647 h 17"/>
                  <a:gd name="T6" fmla="*/ 2147483647 w 35"/>
                  <a:gd name="T7" fmla="*/ 2147483647 h 17"/>
                  <a:gd name="T8" fmla="*/ 0 60000 65536"/>
                  <a:gd name="T9" fmla="*/ 0 60000 65536"/>
                  <a:gd name="T10" fmla="*/ 0 60000 65536"/>
                  <a:gd name="T11" fmla="*/ 0 60000 65536"/>
                  <a:gd name="T12" fmla="*/ 0 w 35"/>
                  <a:gd name="T13" fmla="*/ 0 h 17"/>
                  <a:gd name="T14" fmla="*/ 35 w 35"/>
                  <a:gd name="T15" fmla="*/ 17 h 17"/>
                </a:gdLst>
                <a:ahLst/>
                <a:cxnLst>
                  <a:cxn ang="T8">
                    <a:pos x="T0" y="T1"/>
                  </a:cxn>
                  <a:cxn ang="T9">
                    <a:pos x="T2" y="T3"/>
                  </a:cxn>
                  <a:cxn ang="T10">
                    <a:pos x="T4" y="T5"/>
                  </a:cxn>
                  <a:cxn ang="T11">
                    <a:pos x="T6" y="T7"/>
                  </a:cxn>
                </a:cxnLst>
                <a:rect l="T12" t="T13" r="T14" b="T15"/>
                <a:pathLst>
                  <a:path w="35" h="17">
                    <a:moveTo>
                      <a:pt x="26" y="17"/>
                    </a:moveTo>
                    <a:lnTo>
                      <a:pt x="35" y="0"/>
                    </a:lnTo>
                    <a:lnTo>
                      <a:pt x="0" y="8"/>
                    </a:lnTo>
                    <a:lnTo>
                      <a:pt x="26"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45" name="Freeform 79">
                <a:extLst>
                  <a:ext uri="{FF2B5EF4-FFF2-40B4-BE49-F238E27FC236}">
                    <a16:creationId xmlns:a16="http://schemas.microsoft.com/office/drawing/2014/main" id="{100BB1D2-4FBA-48FF-8E1B-D6C544114141}"/>
                  </a:ext>
                </a:extLst>
              </p:cNvPr>
              <p:cNvSpPr>
                <a:spLocks/>
              </p:cNvSpPr>
              <p:nvPr/>
            </p:nvSpPr>
            <p:spPr bwMode="auto">
              <a:xfrm>
                <a:off x="2493964" y="1795463"/>
                <a:ext cx="55563" cy="26988"/>
              </a:xfrm>
              <a:custGeom>
                <a:avLst/>
                <a:gdLst>
                  <a:gd name="T0" fmla="*/ 2147483647 w 35"/>
                  <a:gd name="T1" fmla="*/ 2147483647 h 17"/>
                  <a:gd name="T2" fmla="*/ 2147483647 w 35"/>
                  <a:gd name="T3" fmla="*/ 0 h 17"/>
                  <a:gd name="T4" fmla="*/ 0 w 35"/>
                  <a:gd name="T5" fmla="*/ 2147483647 h 17"/>
                  <a:gd name="T6" fmla="*/ 2147483647 w 35"/>
                  <a:gd name="T7" fmla="*/ 2147483647 h 17"/>
                  <a:gd name="T8" fmla="*/ 0 60000 65536"/>
                  <a:gd name="T9" fmla="*/ 0 60000 65536"/>
                  <a:gd name="T10" fmla="*/ 0 60000 65536"/>
                  <a:gd name="T11" fmla="*/ 0 60000 65536"/>
                  <a:gd name="T12" fmla="*/ 0 w 35"/>
                  <a:gd name="T13" fmla="*/ 0 h 17"/>
                  <a:gd name="T14" fmla="*/ 35 w 35"/>
                  <a:gd name="T15" fmla="*/ 17 h 17"/>
                </a:gdLst>
                <a:ahLst/>
                <a:cxnLst>
                  <a:cxn ang="T8">
                    <a:pos x="T0" y="T1"/>
                  </a:cxn>
                  <a:cxn ang="T9">
                    <a:pos x="T2" y="T3"/>
                  </a:cxn>
                  <a:cxn ang="T10">
                    <a:pos x="T4" y="T5"/>
                  </a:cxn>
                  <a:cxn ang="T11">
                    <a:pos x="T6" y="T7"/>
                  </a:cxn>
                </a:cxnLst>
                <a:rect l="T12" t="T13" r="T14" b="T15"/>
                <a:pathLst>
                  <a:path w="35" h="17">
                    <a:moveTo>
                      <a:pt x="26" y="17"/>
                    </a:moveTo>
                    <a:lnTo>
                      <a:pt x="35" y="0"/>
                    </a:lnTo>
                    <a:lnTo>
                      <a:pt x="0" y="8"/>
                    </a:lnTo>
                    <a:lnTo>
                      <a:pt x="26"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46" name="Freeform 80">
                <a:extLst>
                  <a:ext uri="{FF2B5EF4-FFF2-40B4-BE49-F238E27FC236}">
                    <a16:creationId xmlns:a16="http://schemas.microsoft.com/office/drawing/2014/main" id="{4D2DA50E-03DC-4A2B-97A1-D39ABBE5EE09}"/>
                  </a:ext>
                </a:extLst>
              </p:cNvPr>
              <p:cNvSpPr>
                <a:spLocks/>
              </p:cNvSpPr>
              <p:nvPr/>
            </p:nvSpPr>
            <p:spPr bwMode="auto">
              <a:xfrm>
                <a:off x="2549526" y="1781176"/>
                <a:ext cx="68263" cy="55563"/>
              </a:xfrm>
              <a:custGeom>
                <a:avLst/>
                <a:gdLst>
                  <a:gd name="T0" fmla="*/ 0 w 43"/>
                  <a:gd name="T1" fmla="*/ 2147483647 h 35"/>
                  <a:gd name="T2" fmla="*/ 0 w 43"/>
                  <a:gd name="T3" fmla="*/ 2147483647 h 35"/>
                  <a:gd name="T4" fmla="*/ 2147483647 w 43"/>
                  <a:gd name="T5" fmla="*/ 2147483647 h 35"/>
                  <a:gd name="T6" fmla="*/ 2147483647 w 43"/>
                  <a:gd name="T7" fmla="*/ 0 h 35"/>
                  <a:gd name="T8" fmla="*/ 0 w 43"/>
                  <a:gd name="T9" fmla="*/ 2147483647 h 35"/>
                  <a:gd name="T10" fmla="*/ 0 60000 65536"/>
                  <a:gd name="T11" fmla="*/ 0 60000 65536"/>
                  <a:gd name="T12" fmla="*/ 0 60000 65536"/>
                  <a:gd name="T13" fmla="*/ 0 60000 65536"/>
                  <a:gd name="T14" fmla="*/ 0 60000 65536"/>
                  <a:gd name="T15" fmla="*/ 0 w 43"/>
                  <a:gd name="T16" fmla="*/ 0 h 35"/>
                  <a:gd name="T17" fmla="*/ 43 w 43"/>
                  <a:gd name="T18" fmla="*/ 35 h 35"/>
                </a:gdLst>
                <a:ahLst/>
                <a:cxnLst>
                  <a:cxn ang="T10">
                    <a:pos x="T0" y="T1"/>
                  </a:cxn>
                  <a:cxn ang="T11">
                    <a:pos x="T2" y="T3"/>
                  </a:cxn>
                  <a:cxn ang="T12">
                    <a:pos x="T4" y="T5"/>
                  </a:cxn>
                  <a:cxn ang="T13">
                    <a:pos x="T6" y="T7"/>
                  </a:cxn>
                  <a:cxn ang="T14">
                    <a:pos x="T8" y="T9"/>
                  </a:cxn>
                </a:cxnLst>
                <a:rect l="T15" t="T16" r="T17" b="T18"/>
                <a:pathLst>
                  <a:path w="43" h="35">
                    <a:moveTo>
                      <a:pt x="0" y="17"/>
                    </a:moveTo>
                    <a:lnTo>
                      <a:pt x="0" y="35"/>
                    </a:lnTo>
                    <a:lnTo>
                      <a:pt x="43" y="9"/>
                    </a:lnTo>
                    <a:lnTo>
                      <a:pt x="8" y="0"/>
                    </a:lnTo>
                    <a:lnTo>
                      <a:pt x="0"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47" name="Freeform 81">
                <a:extLst>
                  <a:ext uri="{FF2B5EF4-FFF2-40B4-BE49-F238E27FC236}">
                    <a16:creationId xmlns:a16="http://schemas.microsoft.com/office/drawing/2014/main" id="{AE3E6BB4-17BA-4C68-B930-EB781C87D8B7}"/>
                  </a:ext>
                </a:extLst>
              </p:cNvPr>
              <p:cNvSpPr>
                <a:spLocks/>
              </p:cNvSpPr>
              <p:nvPr/>
            </p:nvSpPr>
            <p:spPr bwMode="auto">
              <a:xfrm>
                <a:off x="2549526" y="1781176"/>
                <a:ext cx="68263" cy="55563"/>
              </a:xfrm>
              <a:custGeom>
                <a:avLst/>
                <a:gdLst>
                  <a:gd name="T0" fmla="*/ 0 w 43"/>
                  <a:gd name="T1" fmla="*/ 2147483647 h 35"/>
                  <a:gd name="T2" fmla="*/ 0 w 43"/>
                  <a:gd name="T3" fmla="*/ 2147483647 h 35"/>
                  <a:gd name="T4" fmla="*/ 2147483647 w 43"/>
                  <a:gd name="T5" fmla="*/ 2147483647 h 35"/>
                  <a:gd name="T6" fmla="*/ 2147483647 w 43"/>
                  <a:gd name="T7" fmla="*/ 0 h 35"/>
                  <a:gd name="T8" fmla="*/ 0 w 43"/>
                  <a:gd name="T9" fmla="*/ 2147483647 h 35"/>
                  <a:gd name="T10" fmla="*/ 0 60000 65536"/>
                  <a:gd name="T11" fmla="*/ 0 60000 65536"/>
                  <a:gd name="T12" fmla="*/ 0 60000 65536"/>
                  <a:gd name="T13" fmla="*/ 0 60000 65536"/>
                  <a:gd name="T14" fmla="*/ 0 60000 65536"/>
                  <a:gd name="T15" fmla="*/ 0 w 43"/>
                  <a:gd name="T16" fmla="*/ 0 h 35"/>
                  <a:gd name="T17" fmla="*/ 43 w 43"/>
                  <a:gd name="T18" fmla="*/ 35 h 35"/>
                </a:gdLst>
                <a:ahLst/>
                <a:cxnLst>
                  <a:cxn ang="T10">
                    <a:pos x="T0" y="T1"/>
                  </a:cxn>
                  <a:cxn ang="T11">
                    <a:pos x="T2" y="T3"/>
                  </a:cxn>
                  <a:cxn ang="T12">
                    <a:pos x="T4" y="T5"/>
                  </a:cxn>
                  <a:cxn ang="T13">
                    <a:pos x="T6" y="T7"/>
                  </a:cxn>
                  <a:cxn ang="T14">
                    <a:pos x="T8" y="T9"/>
                  </a:cxn>
                </a:cxnLst>
                <a:rect l="T15" t="T16" r="T17" b="T18"/>
                <a:pathLst>
                  <a:path w="43" h="35">
                    <a:moveTo>
                      <a:pt x="0" y="17"/>
                    </a:moveTo>
                    <a:lnTo>
                      <a:pt x="0" y="35"/>
                    </a:lnTo>
                    <a:lnTo>
                      <a:pt x="43" y="9"/>
                    </a:lnTo>
                    <a:lnTo>
                      <a:pt x="8" y="0"/>
                    </a:lnTo>
                    <a:lnTo>
                      <a:pt x="0"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48" name="Freeform 82">
                <a:extLst>
                  <a:ext uri="{FF2B5EF4-FFF2-40B4-BE49-F238E27FC236}">
                    <a16:creationId xmlns:a16="http://schemas.microsoft.com/office/drawing/2014/main" id="{969D8240-BD33-40EE-A708-CDC5C4DB3F38}"/>
                  </a:ext>
                </a:extLst>
              </p:cNvPr>
              <p:cNvSpPr>
                <a:spLocks/>
              </p:cNvSpPr>
              <p:nvPr/>
            </p:nvSpPr>
            <p:spPr bwMode="auto">
              <a:xfrm>
                <a:off x="1995489" y="1836738"/>
                <a:ext cx="207963" cy="82550"/>
              </a:xfrm>
              <a:custGeom>
                <a:avLst/>
                <a:gdLst>
                  <a:gd name="T0" fmla="*/ 2147483647 w 131"/>
                  <a:gd name="T1" fmla="*/ 0 h 52"/>
                  <a:gd name="T2" fmla="*/ 2147483647 w 131"/>
                  <a:gd name="T3" fmla="*/ 2147483647 h 52"/>
                  <a:gd name="T4" fmla="*/ 2147483647 w 131"/>
                  <a:gd name="T5" fmla="*/ 2147483647 h 52"/>
                  <a:gd name="T6" fmla="*/ 0 w 131"/>
                  <a:gd name="T7" fmla="*/ 2147483647 h 52"/>
                  <a:gd name="T8" fmla="*/ 0 w 131"/>
                  <a:gd name="T9" fmla="*/ 2147483647 h 52"/>
                  <a:gd name="T10" fmla="*/ 2147483647 w 131"/>
                  <a:gd name="T11" fmla="*/ 2147483647 h 52"/>
                  <a:gd name="T12" fmla="*/ 2147483647 w 131"/>
                  <a:gd name="T13" fmla="*/ 2147483647 h 52"/>
                  <a:gd name="T14" fmla="*/ 2147483647 w 131"/>
                  <a:gd name="T15" fmla="*/ 0 h 52"/>
                  <a:gd name="T16" fmla="*/ 0 60000 65536"/>
                  <a:gd name="T17" fmla="*/ 0 60000 65536"/>
                  <a:gd name="T18" fmla="*/ 0 60000 65536"/>
                  <a:gd name="T19" fmla="*/ 0 60000 65536"/>
                  <a:gd name="T20" fmla="*/ 0 60000 65536"/>
                  <a:gd name="T21" fmla="*/ 0 60000 65536"/>
                  <a:gd name="T22" fmla="*/ 0 60000 65536"/>
                  <a:gd name="T23" fmla="*/ 0 60000 65536"/>
                  <a:gd name="T24" fmla="*/ 0 w 131"/>
                  <a:gd name="T25" fmla="*/ 0 h 52"/>
                  <a:gd name="T26" fmla="*/ 131 w 131"/>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1" h="52">
                    <a:moveTo>
                      <a:pt x="70" y="0"/>
                    </a:moveTo>
                    <a:lnTo>
                      <a:pt x="43" y="8"/>
                    </a:lnTo>
                    <a:lnTo>
                      <a:pt x="0" y="26"/>
                    </a:lnTo>
                    <a:lnTo>
                      <a:pt x="0" y="52"/>
                    </a:lnTo>
                    <a:lnTo>
                      <a:pt x="17" y="52"/>
                    </a:lnTo>
                    <a:lnTo>
                      <a:pt x="131" y="8"/>
                    </a:lnTo>
                    <a:lnTo>
                      <a:pt x="70"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49" name="Freeform 83">
                <a:extLst>
                  <a:ext uri="{FF2B5EF4-FFF2-40B4-BE49-F238E27FC236}">
                    <a16:creationId xmlns:a16="http://schemas.microsoft.com/office/drawing/2014/main" id="{D56EC875-894D-4EC9-BE25-F05715EEA137}"/>
                  </a:ext>
                </a:extLst>
              </p:cNvPr>
              <p:cNvSpPr>
                <a:spLocks/>
              </p:cNvSpPr>
              <p:nvPr/>
            </p:nvSpPr>
            <p:spPr bwMode="auto">
              <a:xfrm>
                <a:off x="1995489" y="1836738"/>
                <a:ext cx="207963" cy="82550"/>
              </a:xfrm>
              <a:custGeom>
                <a:avLst/>
                <a:gdLst>
                  <a:gd name="T0" fmla="*/ 2147483647 w 131"/>
                  <a:gd name="T1" fmla="*/ 0 h 52"/>
                  <a:gd name="T2" fmla="*/ 2147483647 w 131"/>
                  <a:gd name="T3" fmla="*/ 2147483647 h 52"/>
                  <a:gd name="T4" fmla="*/ 2147483647 w 131"/>
                  <a:gd name="T5" fmla="*/ 2147483647 h 52"/>
                  <a:gd name="T6" fmla="*/ 0 w 131"/>
                  <a:gd name="T7" fmla="*/ 2147483647 h 52"/>
                  <a:gd name="T8" fmla="*/ 0 w 131"/>
                  <a:gd name="T9" fmla="*/ 2147483647 h 52"/>
                  <a:gd name="T10" fmla="*/ 2147483647 w 131"/>
                  <a:gd name="T11" fmla="*/ 2147483647 h 52"/>
                  <a:gd name="T12" fmla="*/ 2147483647 w 131"/>
                  <a:gd name="T13" fmla="*/ 2147483647 h 52"/>
                  <a:gd name="T14" fmla="*/ 2147483647 w 131"/>
                  <a:gd name="T15" fmla="*/ 0 h 52"/>
                  <a:gd name="T16" fmla="*/ 0 60000 65536"/>
                  <a:gd name="T17" fmla="*/ 0 60000 65536"/>
                  <a:gd name="T18" fmla="*/ 0 60000 65536"/>
                  <a:gd name="T19" fmla="*/ 0 60000 65536"/>
                  <a:gd name="T20" fmla="*/ 0 60000 65536"/>
                  <a:gd name="T21" fmla="*/ 0 60000 65536"/>
                  <a:gd name="T22" fmla="*/ 0 60000 65536"/>
                  <a:gd name="T23" fmla="*/ 0 60000 65536"/>
                  <a:gd name="T24" fmla="*/ 0 w 131"/>
                  <a:gd name="T25" fmla="*/ 0 h 52"/>
                  <a:gd name="T26" fmla="*/ 131 w 131"/>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1" h="52">
                    <a:moveTo>
                      <a:pt x="70" y="0"/>
                    </a:moveTo>
                    <a:lnTo>
                      <a:pt x="43" y="8"/>
                    </a:lnTo>
                    <a:lnTo>
                      <a:pt x="0" y="26"/>
                    </a:lnTo>
                    <a:lnTo>
                      <a:pt x="0" y="52"/>
                    </a:lnTo>
                    <a:lnTo>
                      <a:pt x="17" y="52"/>
                    </a:lnTo>
                    <a:lnTo>
                      <a:pt x="131" y="8"/>
                    </a:lnTo>
                    <a:lnTo>
                      <a:pt x="7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50" name="Freeform 84">
                <a:extLst>
                  <a:ext uri="{FF2B5EF4-FFF2-40B4-BE49-F238E27FC236}">
                    <a16:creationId xmlns:a16="http://schemas.microsoft.com/office/drawing/2014/main" id="{B1BD60C4-A9A2-47E3-AFAE-8B30CF0232F6}"/>
                  </a:ext>
                </a:extLst>
              </p:cNvPr>
              <p:cNvSpPr>
                <a:spLocks/>
              </p:cNvSpPr>
              <p:nvPr/>
            </p:nvSpPr>
            <p:spPr bwMode="auto">
              <a:xfrm>
                <a:off x="2409826" y="1946276"/>
                <a:ext cx="84138" cy="28575"/>
              </a:xfrm>
              <a:custGeom>
                <a:avLst/>
                <a:gdLst>
                  <a:gd name="T0" fmla="*/ 2147483647 w 53"/>
                  <a:gd name="T1" fmla="*/ 2147483647 h 18"/>
                  <a:gd name="T2" fmla="*/ 2147483647 w 53"/>
                  <a:gd name="T3" fmla="*/ 0 h 18"/>
                  <a:gd name="T4" fmla="*/ 0 w 53"/>
                  <a:gd name="T5" fmla="*/ 2147483647 h 18"/>
                  <a:gd name="T6" fmla="*/ 2147483647 w 53"/>
                  <a:gd name="T7" fmla="*/ 2147483647 h 18"/>
                  <a:gd name="T8" fmla="*/ 0 60000 65536"/>
                  <a:gd name="T9" fmla="*/ 0 60000 65536"/>
                  <a:gd name="T10" fmla="*/ 0 60000 65536"/>
                  <a:gd name="T11" fmla="*/ 0 60000 65536"/>
                  <a:gd name="T12" fmla="*/ 0 w 53"/>
                  <a:gd name="T13" fmla="*/ 0 h 18"/>
                  <a:gd name="T14" fmla="*/ 53 w 53"/>
                  <a:gd name="T15" fmla="*/ 18 h 18"/>
                </a:gdLst>
                <a:ahLst/>
                <a:cxnLst>
                  <a:cxn ang="T8">
                    <a:pos x="T0" y="T1"/>
                  </a:cxn>
                  <a:cxn ang="T9">
                    <a:pos x="T2" y="T3"/>
                  </a:cxn>
                  <a:cxn ang="T10">
                    <a:pos x="T4" y="T5"/>
                  </a:cxn>
                  <a:cxn ang="T11">
                    <a:pos x="T6" y="T7"/>
                  </a:cxn>
                </a:cxnLst>
                <a:rect l="T12" t="T13" r="T14" b="T15"/>
                <a:pathLst>
                  <a:path w="53" h="18">
                    <a:moveTo>
                      <a:pt x="53" y="18"/>
                    </a:moveTo>
                    <a:lnTo>
                      <a:pt x="35" y="0"/>
                    </a:lnTo>
                    <a:lnTo>
                      <a:pt x="0" y="18"/>
                    </a:lnTo>
                    <a:lnTo>
                      <a:pt x="53"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51" name="Freeform 85">
                <a:extLst>
                  <a:ext uri="{FF2B5EF4-FFF2-40B4-BE49-F238E27FC236}">
                    <a16:creationId xmlns:a16="http://schemas.microsoft.com/office/drawing/2014/main" id="{19E31EBF-A234-4A17-9EEC-76F371C06882}"/>
                  </a:ext>
                </a:extLst>
              </p:cNvPr>
              <p:cNvSpPr>
                <a:spLocks/>
              </p:cNvSpPr>
              <p:nvPr/>
            </p:nvSpPr>
            <p:spPr bwMode="auto">
              <a:xfrm>
                <a:off x="2409826" y="1946276"/>
                <a:ext cx="84138" cy="28575"/>
              </a:xfrm>
              <a:custGeom>
                <a:avLst/>
                <a:gdLst>
                  <a:gd name="T0" fmla="*/ 2147483647 w 53"/>
                  <a:gd name="T1" fmla="*/ 2147483647 h 18"/>
                  <a:gd name="T2" fmla="*/ 2147483647 w 53"/>
                  <a:gd name="T3" fmla="*/ 0 h 18"/>
                  <a:gd name="T4" fmla="*/ 0 w 53"/>
                  <a:gd name="T5" fmla="*/ 2147483647 h 18"/>
                  <a:gd name="T6" fmla="*/ 2147483647 w 53"/>
                  <a:gd name="T7" fmla="*/ 2147483647 h 18"/>
                  <a:gd name="T8" fmla="*/ 0 60000 65536"/>
                  <a:gd name="T9" fmla="*/ 0 60000 65536"/>
                  <a:gd name="T10" fmla="*/ 0 60000 65536"/>
                  <a:gd name="T11" fmla="*/ 0 60000 65536"/>
                  <a:gd name="T12" fmla="*/ 0 w 53"/>
                  <a:gd name="T13" fmla="*/ 0 h 18"/>
                  <a:gd name="T14" fmla="*/ 53 w 53"/>
                  <a:gd name="T15" fmla="*/ 18 h 18"/>
                </a:gdLst>
                <a:ahLst/>
                <a:cxnLst>
                  <a:cxn ang="T8">
                    <a:pos x="T0" y="T1"/>
                  </a:cxn>
                  <a:cxn ang="T9">
                    <a:pos x="T2" y="T3"/>
                  </a:cxn>
                  <a:cxn ang="T10">
                    <a:pos x="T4" y="T5"/>
                  </a:cxn>
                  <a:cxn ang="T11">
                    <a:pos x="T6" y="T7"/>
                  </a:cxn>
                </a:cxnLst>
                <a:rect l="T12" t="T13" r="T14" b="T15"/>
                <a:pathLst>
                  <a:path w="53" h="18">
                    <a:moveTo>
                      <a:pt x="53" y="18"/>
                    </a:moveTo>
                    <a:lnTo>
                      <a:pt x="35" y="0"/>
                    </a:lnTo>
                    <a:lnTo>
                      <a:pt x="0" y="18"/>
                    </a:lnTo>
                    <a:lnTo>
                      <a:pt x="53"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52" name="Freeform 86">
                <a:extLst>
                  <a:ext uri="{FF2B5EF4-FFF2-40B4-BE49-F238E27FC236}">
                    <a16:creationId xmlns:a16="http://schemas.microsoft.com/office/drawing/2014/main" id="{0B2CDFC3-D617-4F30-AC67-4DA10DEAE815}"/>
                  </a:ext>
                </a:extLst>
              </p:cNvPr>
              <p:cNvSpPr>
                <a:spLocks/>
              </p:cNvSpPr>
              <p:nvPr/>
            </p:nvSpPr>
            <p:spPr bwMode="auto">
              <a:xfrm>
                <a:off x="2576514" y="2292351"/>
                <a:ext cx="26988" cy="28575"/>
              </a:xfrm>
              <a:custGeom>
                <a:avLst/>
                <a:gdLst>
                  <a:gd name="T0" fmla="*/ 2147483647 w 17"/>
                  <a:gd name="T1" fmla="*/ 0 h 18"/>
                  <a:gd name="T2" fmla="*/ 2147483647 w 17"/>
                  <a:gd name="T3" fmla="*/ 0 h 18"/>
                  <a:gd name="T4" fmla="*/ 0 w 17"/>
                  <a:gd name="T5" fmla="*/ 0 h 18"/>
                  <a:gd name="T6" fmla="*/ 0 w 17"/>
                  <a:gd name="T7" fmla="*/ 2147483647 h 18"/>
                  <a:gd name="T8" fmla="*/ 2147483647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7" y="0"/>
                    </a:moveTo>
                    <a:lnTo>
                      <a:pt x="17" y="0"/>
                    </a:lnTo>
                    <a:lnTo>
                      <a:pt x="0" y="0"/>
                    </a:lnTo>
                    <a:lnTo>
                      <a:pt x="0" y="18"/>
                    </a:lnTo>
                    <a:lnTo>
                      <a:pt x="17"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53" name="Freeform 87">
                <a:extLst>
                  <a:ext uri="{FF2B5EF4-FFF2-40B4-BE49-F238E27FC236}">
                    <a16:creationId xmlns:a16="http://schemas.microsoft.com/office/drawing/2014/main" id="{13BDCC2E-A943-4D2C-984E-608232F77417}"/>
                  </a:ext>
                </a:extLst>
              </p:cNvPr>
              <p:cNvSpPr>
                <a:spLocks/>
              </p:cNvSpPr>
              <p:nvPr/>
            </p:nvSpPr>
            <p:spPr bwMode="auto">
              <a:xfrm>
                <a:off x="2576514" y="2292351"/>
                <a:ext cx="26988" cy="28575"/>
              </a:xfrm>
              <a:custGeom>
                <a:avLst/>
                <a:gdLst>
                  <a:gd name="T0" fmla="*/ 2147483647 w 17"/>
                  <a:gd name="T1" fmla="*/ 0 h 18"/>
                  <a:gd name="T2" fmla="*/ 2147483647 w 17"/>
                  <a:gd name="T3" fmla="*/ 0 h 18"/>
                  <a:gd name="T4" fmla="*/ 0 w 17"/>
                  <a:gd name="T5" fmla="*/ 0 h 18"/>
                  <a:gd name="T6" fmla="*/ 0 w 17"/>
                  <a:gd name="T7" fmla="*/ 2147483647 h 18"/>
                  <a:gd name="T8" fmla="*/ 2147483647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7" y="0"/>
                    </a:moveTo>
                    <a:lnTo>
                      <a:pt x="17" y="0"/>
                    </a:lnTo>
                    <a:lnTo>
                      <a:pt x="0" y="0"/>
                    </a:lnTo>
                    <a:lnTo>
                      <a:pt x="0" y="18"/>
                    </a:lnTo>
                    <a:lnTo>
                      <a:pt x="17"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54" name="Freeform 88">
                <a:extLst>
                  <a:ext uri="{FF2B5EF4-FFF2-40B4-BE49-F238E27FC236}">
                    <a16:creationId xmlns:a16="http://schemas.microsoft.com/office/drawing/2014/main" id="{E76105CC-DF12-40B6-BC6E-BA9469CDDEE1}"/>
                  </a:ext>
                </a:extLst>
              </p:cNvPr>
              <p:cNvSpPr>
                <a:spLocks/>
              </p:cNvSpPr>
              <p:nvPr/>
            </p:nvSpPr>
            <p:spPr bwMode="auto">
              <a:xfrm>
                <a:off x="1330326" y="2347913"/>
                <a:ext cx="41275" cy="69850"/>
              </a:xfrm>
              <a:custGeom>
                <a:avLst/>
                <a:gdLst>
                  <a:gd name="T0" fmla="*/ 0 w 26"/>
                  <a:gd name="T1" fmla="*/ 2147483647 h 44"/>
                  <a:gd name="T2" fmla="*/ 2147483647 w 26"/>
                  <a:gd name="T3" fmla="*/ 2147483647 h 44"/>
                  <a:gd name="T4" fmla="*/ 2147483647 w 26"/>
                  <a:gd name="T5" fmla="*/ 2147483647 h 44"/>
                  <a:gd name="T6" fmla="*/ 2147483647 w 26"/>
                  <a:gd name="T7" fmla="*/ 0 h 44"/>
                  <a:gd name="T8" fmla="*/ 0 w 26"/>
                  <a:gd name="T9" fmla="*/ 2147483647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0" y="9"/>
                    </a:moveTo>
                    <a:lnTo>
                      <a:pt x="9" y="44"/>
                    </a:lnTo>
                    <a:lnTo>
                      <a:pt x="26" y="9"/>
                    </a:lnTo>
                    <a:lnTo>
                      <a:pt x="9" y="0"/>
                    </a:lnTo>
                    <a:lnTo>
                      <a:pt x="0"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55" name="Freeform 89">
                <a:extLst>
                  <a:ext uri="{FF2B5EF4-FFF2-40B4-BE49-F238E27FC236}">
                    <a16:creationId xmlns:a16="http://schemas.microsoft.com/office/drawing/2014/main" id="{FF5339A3-7A52-4E6A-943D-CA63B3DCE77B}"/>
                  </a:ext>
                </a:extLst>
              </p:cNvPr>
              <p:cNvSpPr>
                <a:spLocks/>
              </p:cNvSpPr>
              <p:nvPr/>
            </p:nvSpPr>
            <p:spPr bwMode="auto">
              <a:xfrm>
                <a:off x="1330326" y="2347913"/>
                <a:ext cx="41275" cy="69850"/>
              </a:xfrm>
              <a:custGeom>
                <a:avLst/>
                <a:gdLst>
                  <a:gd name="T0" fmla="*/ 0 w 26"/>
                  <a:gd name="T1" fmla="*/ 2147483647 h 44"/>
                  <a:gd name="T2" fmla="*/ 2147483647 w 26"/>
                  <a:gd name="T3" fmla="*/ 2147483647 h 44"/>
                  <a:gd name="T4" fmla="*/ 2147483647 w 26"/>
                  <a:gd name="T5" fmla="*/ 2147483647 h 44"/>
                  <a:gd name="T6" fmla="*/ 2147483647 w 26"/>
                  <a:gd name="T7" fmla="*/ 0 h 44"/>
                  <a:gd name="T8" fmla="*/ 0 w 26"/>
                  <a:gd name="T9" fmla="*/ 2147483647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0" y="9"/>
                    </a:moveTo>
                    <a:lnTo>
                      <a:pt x="9" y="44"/>
                    </a:lnTo>
                    <a:lnTo>
                      <a:pt x="26" y="9"/>
                    </a:lnTo>
                    <a:lnTo>
                      <a:pt x="9" y="0"/>
                    </a:lnTo>
                    <a:lnTo>
                      <a:pt x="0"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56" name="Freeform 90">
                <a:extLst>
                  <a:ext uri="{FF2B5EF4-FFF2-40B4-BE49-F238E27FC236}">
                    <a16:creationId xmlns:a16="http://schemas.microsoft.com/office/drawing/2014/main" id="{D51AC292-3974-400F-86CE-380BB11B5B0A}"/>
                  </a:ext>
                </a:extLst>
              </p:cNvPr>
              <p:cNvSpPr>
                <a:spLocks/>
              </p:cNvSpPr>
              <p:nvPr/>
            </p:nvSpPr>
            <p:spPr bwMode="auto">
              <a:xfrm>
                <a:off x="1358901" y="2459038"/>
                <a:ext cx="82550" cy="55563"/>
              </a:xfrm>
              <a:custGeom>
                <a:avLst/>
                <a:gdLst>
                  <a:gd name="T0" fmla="*/ 2147483647 w 52"/>
                  <a:gd name="T1" fmla="*/ 2147483647 h 35"/>
                  <a:gd name="T2" fmla="*/ 2147483647 w 52"/>
                  <a:gd name="T3" fmla="*/ 0 h 35"/>
                  <a:gd name="T4" fmla="*/ 0 w 52"/>
                  <a:gd name="T5" fmla="*/ 0 h 35"/>
                  <a:gd name="T6" fmla="*/ 2147483647 w 52"/>
                  <a:gd name="T7" fmla="*/ 2147483647 h 35"/>
                  <a:gd name="T8" fmla="*/ 2147483647 w 52"/>
                  <a:gd name="T9" fmla="*/ 2147483647 h 35"/>
                  <a:gd name="T10" fmla="*/ 2147483647 w 52"/>
                  <a:gd name="T11" fmla="*/ 2147483647 h 35"/>
                  <a:gd name="T12" fmla="*/ 2147483647 w 52"/>
                  <a:gd name="T13" fmla="*/ 2147483647 h 35"/>
                  <a:gd name="T14" fmla="*/ 0 60000 65536"/>
                  <a:gd name="T15" fmla="*/ 0 60000 65536"/>
                  <a:gd name="T16" fmla="*/ 0 60000 65536"/>
                  <a:gd name="T17" fmla="*/ 0 60000 65536"/>
                  <a:gd name="T18" fmla="*/ 0 60000 65536"/>
                  <a:gd name="T19" fmla="*/ 0 60000 65536"/>
                  <a:gd name="T20" fmla="*/ 0 60000 65536"/>
                  <a:gd name="T21" fmla="*/ 0 w 52"/>
                  <a:gd name="T22" fmla="*/ 0 h 35"/>
                  <a:gd name="T23" fmla="*/ 52 w 5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35">
                    <a:moveTo>
                      <a:pt x="43" y="17"/>
                    </a:moveTo>
                    <a:lnTo>
                      <a:pt x="26" y="0"/>
                    </a:lnTo>
                    <a:lnTo>
                      <a:pt x="0" y="0"/>
                    </a:lnTo>
                    <a:lnTo>
                      <a:pt x="17" y="17"/>
                    </a:lnTo>
                    <a:lnTo>
                      <a:pt x="43" y="35"/>
                    </a:lnTo>
                    <a:lnTo>
                      <a:pt x="52" y="26"/>
                    </a:lnTo>
                    <a:lnTo>
                      <a:pt x="43"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57" name="Freeform 91">
                <a:extLst>
                  <a:ext uri="{FF2B5EF4-FFF2-40B4-BE49-F238E27FC236}">
                    <a16:creationId xmlns:a16="http://schemas.microsoft.com/office/drawing/2014/main" id="{B7BB09B4-0E40-4521-BFE5-6350E8FA046D}"/>
                  </a:ext>
                </a:extLst>
              </p:cNvPr>
              <p:cNvSpPr>
                <a:spLocks/>
              </p:cNvSpPr>
              <p:nvPr/>
            </p:nvSpPr>
            <p:spPr bwMode="auto">
              <a:xfrm>
                <a:off x="1358901" y="2459038"/>
                <a:ext cx="82550" cy="55563"/>
              </a:xfrm>
              <a:custGeom>
                <a:avLst/>
                <a:gdLst>
                  <a:gd name="T0" fmla="*/ 2147483647 w 52"/>
                  <a:gd name="T1" fmla="*/ 2147483647 h 35"/>
                  <a:gd name="T2" fmla="*/ 2147483647 w 52"/>
                  <a:gd name="T3" fmla="*/ 0 h 35"/>
                  <a:gd name="T4" fmla="*/ 0 w 52"/>
                  <a:gd name="T5" fmla="*/ 0 h 35"/>
                  <a:gd name="T6" fmla="*/ 2147483647 w 52"/>
                  <a:gd name="T7" fmla="*/ 2147483647 h 35"/>
                  <a:gd name="T8" fmla="*/ 2147483647 w 52"/>
                  <a:gd name="T9" fmla="*/ 2147483647 h 35"/>
                  <a:gd name="T10" fmla="*/ 2147483647 w 52"/>
                  <a:gd name="T11" fmla="*/ 2147483647 h 35"/>
                  <a:gd name="T12" fmla="*/ 2147483647 w 52"/>
                  <a:gd name="T13" fmla="*/ 2147483647 h 35"/>
                  <a:gd name="T14" fmla="*/ 0 60000 65536"/>
                  <a:gd name="T15" fmla="*/ 0 60000 65536"/>
                  <a:gd name="T16" fmla="*/ 0 60000 65536"/>
                  <a:gd name="T17" fmla="*/ 0 60000 65536"/>
                  <a:gd name="T18" fmla="*/ 0 60000 65536"/>
                  <a:gd name="T19" fmla="*/ 0 60000 65536"/>
                  <a:gd name="T20" fmla="*/ 0 60000 65536"/>
                  <a:gd name="T21" fmla="*/ 0 w 52"/>
                  <a:gd name="T22" fmla="*/ 0 h 35"/>
                  <a:gd name="T23" fmla="*/ 52 w 5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35">
                    <a:moveTo>
                      <a:pt x="43" y="17"/>
                    </a:moveTo>
                    <a:lnTo>
                      <a:pt x="26" y="0"/>
                    </a:lnTo>
                    <a:lnTo>
                      <a:pt x="0" y="0"/>
                    </a:lnTo>
                    <a:lnTo>
                      <a:pt x="17" y="17"/>
                    </a:lnTo>
                    <a:lnTo>
                      <a:pt x="43" y="35"/>
                    </a:lnTo>
                    <a:lnTo>
                      <a:pt x="52" y="26"/>
                    </a:lnTo>
                    <a:lnTo>
                      <a:pt x="43"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58" name="Freeform 92">
                <a:extLst>
                  <a:ext uri="{FF2B5EF4-FFF2-40B4-BE49-F238E27FC236}">
                    <a16:creationId xmlns:a16="http://schemas.microsoft.com/office/drawing/2014/main" id="{178AB08E-4E29-4E5B-89D2-F3D8A282E543}"/>
                  </a:ext>
                </a:extLst>
              </p:cNvPr>
              <p:cNvSpPr>
                <a:spLocks/>
              </p:cNvSpPr>
              <p:nvPr/>
            </p:nvSpPr>
            <p:spPr bwMode="auto">
              <a:xfrm>
                <a:off x="1344614" y="2984501"/>
                <a:ext cx="719138" cy="525463"/>
              </a:xfrm>
              <a:custGeom>
                <a:avLst/>
                <a:gdLst>
                  <a:gd name="T0" fmla="*/ 2147483647 w 453"/>
                  <a:gd name="T1" fmla="*/ 2147483647 h 331"/>
                  <a:gd name="T2" fmla="*/ 2147483647 w 453"/>
                  <a:gd name="T3" fmla="*/ 2147483647 h 331"/>
                  <a:gd name="T4" fmla="*/ 2147483647 w 453"/>
                  <a:gd name="T5" fmla="*/ 2147483647 h 331"/>
                  <a:gd name="T6" fmla="*/ 2147483647 w 453"/>
                  <a:gd name="T7" fmla="*/ 2147483647 h 331"/>
                  <a:gd name="T8" fmla="*/ 2147483647 w 453"/>
                  <a:gd name="T9" fmla="*/ 2147483647 h 331"/>
                  <a:gd name="T10" fmla="*/ 2147483647 w 453"/>
                  <a:gd name="T11" fmla="*/ 2147483647 h 331"/>
                  <a:gd name="T12" fmla="*/ 2147483647 w 453"/>
                  <a:gd name="T13" fmla="*/ 2147483647 h 331"/>
                  <a:gd name="T14" fmla="*/ 2147483647 w 453"/>
                  <a:gd name="T15" fmla="*/ 2147483647 h 331"/>
                  <a:gd name="T16" fmla="*/ 2147483647 w 453"/>
                  <a:gd name="T17" fmla="*/ 2147483647 h 331"/>
                  <a:gd name="T18" fmla="*/ 2147483647 w 453"/>
                  <a:gd name="T19" fmla="*/ 2147483647 h 331"/>
                  <a:gd name="T20" fmla="*/ 2147483647 w 453"/>
                  <a:gd name="T21" fmla="*/ 2147483647 h 331"/>
                  <a:gd name="T22" fmla="*/ 2147483647 w 453"/>
                  <a:gd name="T23" fmla="*/ 2147483647 h 331"/>
                  <a:gd name="T24" fmla="*/ 2147483647 w 453"/>
                  <a:gd name="T25" fmla="*/ 2147483647 h 331"/>
                  <a:gd name="T26" fmla="*/ 2147483647 w 453"/>
                  <a:gd name="T27" fmla="*/ 2147483647 h 331"/>
                  <a:gd name="T28" fmla="*/ 2147483647 w 453"/>
                  <a:gd name="T29" fmla="*/ 2147483647 h 331"/>
                  <a:gd name="T30" fmla="*/ 2147483647 w 453"/>
                  <a:gd name="T31" fmla="*/ 2147483647 h 331"/>
                  <a:gd name="T32" fmla="*/ 2147483647 w 453"/>
                  <a:gd name="T33" fmla="*/ 2147483647 h 331"/>
                  <a:gd name="T34" fmla="*/ 2147483647 w 453"/>
                  <a:gd name="T35" fmla="*/ 2147483647 h 331"/>
                  <a:gd name="T36" fmla="*/ 2147483647 w 453"/>
                  <a:gd name="T37" fmla="*/ 2147483647 h 331"/>
                  <a:gd name="T38" fmla="*/ 2147483647 w 453"/>
                  <a:gd name="T39" fmla="*/ 2147483647 h 331"/>
                  <a:gd name="T40" fmla="*/ 2147483647 w 453"/>
                  <a:gd name="T41" fmla="*/ 2147483647 h 331"/>
                  <a:gd name="T42" fmla="*/ 2147483647 w 453"/>
                  <a:gd name="T43" fmla="*/ 2147483647 h 331"/>
                  <a:gd name="T44" fmla="*/ 2147483647 w 453"/>
                  <a:gd name="T45" fmla="*/ 2147483647 h 331"/>
                  <a:gd name="T46" fmla="*/ 2147483647 w 453"/>
                  <a:gd name="T47" fmla="*/ 2147483647 h 331"/>
                  <a:gd name="T48" fmla="*/ 2147483647 w 453"/>
                  <a:gd name="T49" fmla="*/ 2147483647 h 331"/>
                  <a:gd name="T50" fmla="*/ 2147483647 w 453"/>
                  <a:gd name="T51" fmla="*/ 2147483647 h 331"/>
                  <a:gd name="T52" fmla="*/ 2147483647 w 453"/>
                  <a:gd name="T53" fmla="*/ 2147483647 h 331"/>
                  <a:gd name="T54" fmla="*/ 2147483647 w 453"/>
                  <a:gd name="T55" fmla="*/ 2147483647 h 331"/>
                  <a:gd name="T56" fmla="*/ 2147483647 w 453"/>
                  <a:gd name="T57" fmla="*/ 2147483647 h 331"/>
                  <a:gd name="T58" fmla="*/ 2147483647 w 453"/>
                  <a:gd name="T59" fmla="*/ 2147483647 h 331"/>
                  <a:gd name="T60" fmla="*/ 2147483647 w 453"/>
                  <a:gd name="T61" fmla="*/ 0 h 331"/>
                  <a:gd name="T62" fmla="*/ 0 w 453"/>
                  <a:gd name="T63" fmla="*/ 2147483647 h 3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3"/>
                  <a:gd name="T97" fmla="*/ 0 h 331"/>
                  <a:gd name="T98" fmla="*/ 453 w 453"/>
                  <a:gd name="T99" fmla="*/ 331 h 3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3" h="331">
                    <a:moveTo>
                      <a:pt x="0" y="26"/>
                    </a:moveTo>
                    <a:lnTo>
                      <a:pt x="9" y="44"/>
                    </a:lnTo>
                    <a:lnTo>
                      <a:pt x="17" y="61"/>
                    </a:lnTo>
                    <a:lnTo>
                      <a:pt x="26" y="79"/>
                    </a:lnTo>
                    <a:lnTo>
                      <a:pt x="17" y="79"/>
                    </a:lnTo>
                    <a:lnTo>
                      <a:pt x="44" y="122"/>
                    </a:lnTo>
                    <a:lnTo>
                      <a:pt x="44" y="140"/>
                    </a:lnTo>
                    <a:lnTo>
                      <a:pt x="70" y="183"/>
                    </a:lnTo>
                    <a:lnTo>
                      <a:pt x="79" y="166"/>
                    </a:lnTo>
                    <a:lnTo>
                      <a:pt x="70" y="148"/>
                    </a:lnTo>
                    <a:lnTo>
                      <a:pt x="70" y="140"/>
                    </a:lnTo>
                    <a:lnTo>
                      <a:pt x="61" y="131"/>
                    </a:lnTo>
                    <a:lnTo>
                      <a:pt x="61" y="113"/>
                    </a:lnTo>
                    <a:lnTo>
                      <a:pt x="44" y="96"/>
                    </a:lnTo>
                    <a:lnTo>
                      <a:pt x="44" y="79"/>
                    </a:lnTo>
                    <a:lnTo>
                      <a:pt x="26" y="44"/>
                    </a:lnTo>
                    <a:lnTo>
                      <a:pt x="35" y="18"/>
                    </a:lnTo>
                    <a:lnTo>
                      <a:pt x="52" y="18"/>
                    </a:lnTo>
                    <a:lnTo>
                      <a:pt x="96" y="113"/>
                    </a:lnTo>
                    <a:lnTo>
                      <a:pt x="96" y="122"/>
                    </a:lnTo>
                    <a:lnTo>
                      <a:pt x="113" y="140"/>
                    </a:lnTo>
                    <a:lnTo>
                      <a:pt x="140" y="166"/>
                    </a:lnTo>
                    <a:lnTo>
                      <a:pt x="140" y="201"/>
                    </a:lnTo>
                    <a:lnTo>
                      <a:pt x="140" y="218"/>
                    </a:lnTo>
                    <a:lnTo>
                      <a:pt x="148" y="244"/>
                    </a:lnTo>
                    <a:lnTo>
                      <a:pt x="166" y="244"/>
                    </a:lnTo>
                    <a:lnTo>
                      <a:pt x="166" y="262"/>
                    </a:lnTo>
                    <a:lnTo>
                      <a:pt x="192" y="262"/>
                    </a:lnTo>
                    <a:lnTo>
                      <a:pt x="192" y="270"/>
                    </a:lnTo>
                    <a:lnTo>
                      <a:pt x="218" y="288"/>
                    </a:lnTo>
                    <a:lnTo>
                      <a:pt x="235" y="288"/>
                    </a:lnTo>
                    <a:lnTo>
                      <a:pt x="279" y="305"/>
                    </a:lnTo>
                    <a:lnTo>
                      <a:pt x="305" y="296"/>
                    </a:lnTo>
                    <a:lnTo>
                      <a:pt x="349" y="331"/>
                    </a:lnTo>
                    <a:lnTo>
                      <a:pt x="349" y="296"/>
                    </a:lnTo>
                    <a:lnTo>
                      <a:pt x="384" y="296"/>
                    </a:lnTo>
                    <a:lnTo>
                      <a:pt x="384" y="288"/>
                    </a:lnTo>
                    <a:lnTo>
                      <a:pt x="366" y="270"/>
                    </a:lnTo>
                    <a:lnTo>
                      <a:pt x="401" y="262"/>
                    </a:lnTo>
                    <a:lnTo>
                      <a:pt x="419" y="262"/>
                    </a:lnTo>
                    <a:lnTo>
                      <a:pt x="436" y="244"/>
                    </a:lnTo>
                    <a:lnTo>
                      <a:pt x="436" y="227"/>
                    </a:lnTo>
                    <a:lnTo>
                      <a:pt x="453" y="209"/>
                    </a:lnTo>
                    <a:lnTo>
                      <a:pt x="445" y="201"/>
                    </a:lnTo>
                    <a:lnTo>
                      <a:pt x="392" y="209"/>
                    </a:lnTo>
                    <a:lnTo>
                      <a:pt x="366" y="253"/>
                    </a:lnTo>
                    <a:lnTo>
                      <a:pt x="340" y="253"/>
                    </a:lnTo>
                    <a:lnTo>
                      <a:pt x="314" y="262"/>
                    </a:lnTo>
                    <a:lnTo>
                      <a:pt x="279" y="218"/>
                    </a:lnTo>
                    <a:lnTo>
                      <a:pt x="270" y="148"/>
                    </a:lnTo>
                    <a:lnTo>
                      <a:pt x="288" y="131"/>
                    </a:lnTo>
                    <a:lnTo>
                      <a:pt x="288" y="122"/>
                    </a:lnTo>
                    <a:lnTo>
                      <a:pt x="270" y="113"/>
                    </a:lnTo>
                    <a:lnTo>
                      <a:pt x="270" y="70"/>
                    </a:lnTo>
                    <a:lnTo>
                      <a:pt x="244" y="44"/>
                    </a:lnTo>
                    <a:lnTo>
                      <a:pt x="227" y="52"/>
                    </a:lnTo>
                    <a:lnTo>
                      <a:pt x="218" y="61"/>
                    </a:lnTo>
                    <a:lnTo>
                      <a:pt x="209" y="61"/>
                    </a:lnTo>
                    <a:lnTo>
                      <a:pt x="183" y="9"/>
                    </a:lnTo>
                    <a:lnTo>
                      <a:pt x="157" y="9"/>
                    </a:lnTo>
                    <a:lnTo>
                      <a:pt x="122" y="18"/>
                    </a:lnTo>
                    <a:lnTo>
                      <a:pt x="61" y="0"/>
                    </a:lnTo>
                    <a:lnTo>
                      <a:pt x="9" y="0"/>
                    </a:lnTo>
                    <a:lnTo>
                      <a:pt x="0"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59" name="Freeform 93">
                <a:extLst>
                  <a:ext uri="{FF2B5EF4-FFF2-40B4-BE49-F238E27FC236}">
                    <a16:creationId xmlns:a16="http://schemas.microsoft.com/office/drawing/2014/main" id="{94BFA196-FC9E-484C-A984-9820DC5FEE8E}"/>
                  </a:ext>
                </a:extLst>
              </p:cNvPr>
              <p:cNvSpPr>
                <a:spLocks/>
              </p:cNvSpPr>
              <p:nvPr/>
            </p:nvSpPr>
            <p:spPr bwMode="auto">
              <a:xfrm>
                <a:off x="1344614" y="2984501"/>
                <a:ext cx="719138" cy="525463"/>
              </a:xfrm>
              <a:custGeom>
                <a:avLst/>
                <a:gdLst>
                  <a:gd name="T0" fmla="*/ 2147483647 w 453"/>
                  <a:gd name="T1" fmla="*/ 2147483647 h 331"/>
                  <a:gd name="T2" fmla="*/ 2147483647 w 453"/>
                  <a:gd name="T3" fmla="*/ 2147483647 h 331"/>
                  <a:gd name="T4" fmla="*/ 2147483647 w 453"/>
                  <a:gd name="T5" fmla="*/ 2147483647 h 331"/>
                  <a:gd name="T6" fmla="*/ 2147483647 w 453"/>
                  <a:gd name="T7" fmla="*/ 2147483647 h 331"/>
                  <a:gd name="T8" fmla="*/ 2147483647 w 453"/>
                  <a:gd name="T9" fmla="*/ 2147483647 h 331"/>
                  <a:gd name="T10" fmla="*/ 2147483647 w 453"/>
                  <a:gd name="T11" fmla="*/ 2147483647 h 331"/>
                  <a:gd name="T12" fmla="*/ 2147483647 w 453"/>
                  <a:gd name="T13" fmla="*/ 2147483647 h 331"/>
                  <a:gd name="T14" fmla="*/ 2147483647 w 453"/>
                  <a:gd name="T15" fmla="*/ 2147483647 h 331"/>
                  <a:gd name="T16" fmla="*/ 2147483647 w 453"/>
                  <a:gd name="T17" fmla="*/ 2147483647 h 331"/>
                  <a:gd name="T18" fmla="*/ 2147483647 w 453"/>
                  <a:gd name="T19" fmla="*/ 2147483647 h 331"/>
                  <a:gd name="T20" fmla="*/ 2147483647 w 453"/>
                  <a:gd name="T21" fmla="*/ 2147483647 h 331"/>
                  <a:gd name="T22" fmla="*/ 2147483647 w 453"/>
                  <a:gd name="T23" fmla="*/ 2147483647 h 331"/>
                  <a:gd name="T24" fmla="*/ 2147483647 w 453"/>
                  <a:gd name="T25" fmla="*/ 2147483647 h 331"/>
                  <a:gd name="T26" fmla="*/ 2147483647 w 453"/>
                  <a:gd name="T27" fmla="*/ 2147483647 h 331"/>
                  <a:gd name="T28" fmla="*/ 2147483647 w 453"/>
                  <a:gd name="T29" fmla="*/ 2147483647 h 331"/>
                  <a:gd name="T30" fmla="*/ 2147483647 w 453"/>
                  <a:gd name="T31" fmla="*/ 2147483647 h 331"/>
                  <a:gd name="T32" fmla="*/ 2147483647 w 453"/>
                  <a:gd name="T33" fmla="*/ 2147483647 h 331"/>
                  <a:gd name="T34" fmla="*/ 2147483647 w 453"/>
                  <a:gd name="T35" fmla="*/ 2147483647 h 331"/>
                  <a:gd name="T36" fmla="*/ 2147483647 w 453"/>
                  <a:gd name="T37" fmla="*/ 2147483647 h 331"/>
                  <a:gd name="T38" fmla="*/ 2147483647 w 453"/>
                  <a:gd name="T39" fmla="*/ 2147483647 h 331"/>
                  <a:gd name="T40" fmla="*/ 2147483647 w 453"/>
                  <a:gd name="T41" fmla="*/ 2147483647 h 331"/>
                  <a:gd name="T42" fmla="*/ 2147483647 w 453"/>
                  <a:gd name="T43" fmla="*/ 2147483647 h 331"/>
                  <a:gd name="T44" fmla="*/ 2147483647 w 453"/>
                  <a:gd name="T45" fmla="*/ 2147483647 h 331"/>
                  <a:gd name="T46" fmla="*/ 2147483647 w 453"/>
                  <a:gd name="T47" fmla="*/ 2147483647 h 331"/>
                  <a:gd name="T48" fmla="*/ 2147483647 w 453"/>
                  <a:gd name="T49" fmla="*/ 2147483647 h 331"/>
                  <a:gd name="T50" fmla="*/ 2147483647 w 453"/>
                  <a:gd name="T51" fmla="*/ 2147483647 h 331"/>
                  <a:gd name="T52" fmla="*/ 2147483647 w 453"/>
                  <a:gd name="T53" fmla="*/ 2147483647 h 331"/>
                  <a:gd name="T54" fmla="*/ 2147483647 w 453"/>
                  <a:gd name="T55" fmla="*/ 2147483647 h 331"/>
                  <a:gd name="T56" fmla="*/ 2147483647 w 453"/>
                  <a:gd name="T57" fmla="*/ 2147483647 h 331"/>
                  <a:gd name="T58" fmla="*/ 2147483647 w 453"/>
                  <a:gd name="T59" fmla="*/ 2147483647 h 331"/>
                  <a:gd name="T60" fmla="*/ 2147483647 w 453"/>
                  <a:gd name="T61" fmla="*/ 0 h 331"/>
                  <a:gd name="T62" fmla="*/ 0 w 453"/>
                  <a:gd name="T63" fmla="*/ 2147483647 h 3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3"/>
                  <a:gd name="T97" fmla="*/ 0 h 331"/>
                  <a:gd name="T98" fmla="*/ 453 w 453"/>
                  <a:gd name="T99" fmla="*/ 331 h 3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3" h="331">
                    <a:moveTo>
                      <a:pt x="0" y="26"/>
                    </a:moveTo>
                    <a:lnTo>
                      <a:pt x="9" y="44"/>
                    </a:lnTo>
                    <a:lnTo>
                      <a:pt x="17" y="61"/>
                    </a:lnTo>
                    <a:lnTo>
                      <a:pt x="26" y="79"/>
                    </a:lnTo>
                    <a:lnTo>
                      <a:pt x="17" y="79"/>
                    </a:lnTo>
                    <a:lnTo>
                      <a:pt x="44" y="122"/>
                    </a:lnTo>
                    <a:lnTo>
                      <a:pt x="44" y="140"/>
                    </a:lnTo>
                    <a:lnTo>
                      <a:pt x="70" y="183"/>
                    </a:lnTo>
                    <a:lnTo>
                      <a:pt x="79" y="166"/>
                    </a:lnTo>
                    <a:lnTo>
                      <a:pt x="70" y="148"/>
                    </a:lnTo>
                    <a:lnTo>
                      <a:pt x="70" y="140"/>
                    </a:lnTo>
                    <a:lnTo>
                      <a:pt x="61" y="131"/>
                    </a:lnTo>
                    <a:lnTo>
                      <a:pt x="61" y="113"/>
                    </a:lnTo>
                    <a:lnTo>
                      <a:pt x="44" y="96"/>
                    </a:lnTo>
                    <a:lnTo>
                      <a:pt x="44" y="79"/>
                    </a:lnTo>
                    <a:lnTo>
                      <a:pt x="26" y="44"/>
                    </a:lnTo>
                    <a:lnTo>
                      <a:pt x="35" y="18"/>
                    </a:lnTo>
                    <a:lnTo>
                      <a:pt x="52" y="18"/>
                    </a:lnTo>
                    <a:lnTo>
                      <a:pt x="96" y="113"/>
                    </a:lnTo>
                    <a:lnTo>
                      <a:pt x="96" y="122"/>
                    </a:lnTo>
                    <a:lnTo>
                      <a:pt x="113" y="140"/>
                    </a:lnTo>
                    <a:lnTo>
                      <a:pt x="140" y="166"/>
                    </a:lnTo>
                    <a:lnTo>
                      <a:pt x="140" y="201"/>
                    </a:lnTo>
                    <a:lnTo>
                      <a:pt x="140" y="218"/>
                    </a:lnTo>
                    <a:lnTo>
                      <a:pt x="148" y="244"/>
                    </a:lnTo>
                    <a:lnTo>
                      <a:pt x="166" y="244"/>
                    </a:lnTo>
                    <a:lnTo>
                      <a:pt x="166" y="262"/>
                    </a:lnTo>
                    <a:lnTo>
                      <a:pt x="192" y="262"/>
                    </a:lnTo>
                    <a:lnTo>
                      <a:pt x="192" y="270"/>
                    </a:lnTo>
                    <a:lnTo>
                      <a:pt x="218" y="288"/>
                    </a:lnTo>
                    <a:lnTo>
                      <a:pt x="235" y="288"/>
                    </a:lnTo>
                    <a:lnTo>
                      <a:pt x="279" y="305"/>
                    </a:lnTo>
                    <a:lnTo>
                      <a:pt x="305" y="296"/>
                    </a:lnTo>
                    <a:lnTo>
                      <a:pt x="349" y="331"/>
                    </a:lnTo>
                    <a:lnTo>
                      <a:pt x="349" y="296"/>
                    </a:lnTo>
                    <a:lnTo>
                      <a:pt x="384" y="296"/>
                    </a:lnTo>
                    <a:lnTo>
                      <a:pt x="384" y="288"/>
                    </a:lnTo>
                    <a:lnTo>
                      <a:pt x="366" y="270"/>
                    </a:lnTo>
                    <a:lnTo>
                      <a:pt x="401" y="262"/>
                    </a:lnTo>
                    <a:lnTo>
                      <a:pt x="419" y="262"/>
                    </a:lnTo>
                    <a:lnTo>
                      <a:pt x="436" y="244"/>
                    </a:lnTo>
                    <a:lnTo>
                      <a:pt x="436" y="227"/>
                    </a:lnTo>
                    <a:lnTo>
                      <a:pt x="453" y="209"/>
                    </a:lnTo>
                    <a:lnTo>
                      <a:pt x="445" y="201"/>
                    </a:lnTo>
                    <a:lnTo>
                      <a:pt x="392" y="209"/>
                    </a:lnTo>
                    <a:lnTo>
                      <a:pt x="366" y="253"/>
                    </a:lnTo>
                    <a:lnTo>
                      <a:pt x="340" y="253"/>
                    </a:lnTo>
                    <a:lnTo>
                      <a:pt x="314" y="262"/>
                    </a:lnTo>
                    <a:lnTo>
                      <a:pt x="279" y="218"/>
                    </a:lnTo>
                    <a:lnTo>
                      <a:pt x="270" y="148"/>
                    </a:lnTo>
                    <a:lnTo>
                      <a:pt x="288" y="131"/>
                    </a:lnTo>
                    <a:lnTo>
                      <a:pt x="288" y="122"/>
                    </a:lnTo>
                    <a:lnTo>
                      <a:pt x="270" y="113"/>
                    </a:lnTo>
                    <a:lnTo>
                      <a:pt x="270" y="70"/>
                    </a:lnTo>
                    <a:lnTo>
                      <a:pt x="244" y="44"/>
                    </a:lnTo>
                    <a:lnTo>
                      <a:pt x="227" y="52"/>
                    </a:lnTo>
                    <a:lnTo>
                      <a:pt x="218" y="61"/>
                    </a:lnTo>
                    <a:lnTo>
                      <a:pt x="209" y="61"/>
                    </a:lnTo>
                    <a:lnTo>
                      <a:pt x="183" y="9"/>
                    </a:lnTo>
                    <a:lnTo>
                      <a:pt x="157" y="9"/>
                    </a:lnTo>
                    <a:lnTo>
                      <a:pt x="122" y="18"/>
                    </a:lnTo>
                    <a:lnTo>
                      <a:pt x="61" y="0"/>
                    </a:lnTo>
                    <a:lnTo>
                      <a:pt x="9" y="0"/>
                    </a:lnTo>
                    <a:lnTo>
                      <a:pt x="0"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60" name="Freeform 94">
                <a:extLst>
                  <a:ext uri="{FF2B5EF4-FFF2-40B4-BE49-F238E27FC236}">
                    <a16:creationId xmlns:a16="http://schemas.microsoft.com/office/drawing/2014/main" id="{D20CD1B4-93CA-49C9-9471-F306A5A8DAD4}"/>
                  </a:ext>
                </a:extLst>
              </p:cNvPr>
              <p:cNvSpPr>
                <a:spLocks/>
              </p:cNvSpPr>
              <p:nvPr/>
            </p:nvSpPr>
            <p:spPr bwMode="auto">
              <a:xfrm>
                <a:off x="1898651" y="3400426"/>
                <a:ext cx="111125" cy="123825"/>
              </a:xfrm>
              <a:custGeom>
                <a:avLst/>
                <a:gdLst>
                  <a:gd name="T0" fmla="*/ 2147483647 w 70"/>
                  <a:gd name="T1" fmla="*/ 2147483647 h 78"/>
                  <a:gd name="T2" fmla="*/ 2147483647 w 70"/>
                  <a:gd name="T3" fmla="*/ 2147483647 h 78"/>
                  <a:gd name="T4" fmla="*/ 2147483647 w 70"/>
                  <a:gd name="T5" fmla="*/ 2147483647 h 78"/>
                  <a:gd name="T6" fmla="*/ 0 w 70"/>
                  <a:gd name="T7" fmla="*/ 2147483647 h 78"/>
                  <a:gd name="T8" fmla="*/ 0 w 70"/>
                  <a:gd name="T9" fmla="*/ 2147483647 h 78"/>
                  <a:gd name="T10" fmla="*/ 2147483647 w 70"/>
                  <a:gd name="T11" fmla="*/ 2147483647 h 78"/>
                  <a:gd name="T12" fmla="*/ 2147483647 w 70"/>
                  <a:gd name="T13" fmla="*/ 2147483647 h 78"/>
                  <a:gd name="T14" fmla="*/ 2147483647 w 70"/>
                  <a:gd name="T15" fmla="*/ 2147483647 h 78"/>
                  <a:gd name="T16" fmla="*/ 2147483647 w 70"/>
                  <a:gd name="T17" fmla="*/ 2147483647 h 78"/>
                  <a:gd name="T18" fmla="*/ 2147483647 w 70"/>
                  <a:gd name="T19" fmla="*/ 2147483647 h 78"/>
                  <a:gd name="T20" fmla="*/ 2147483647 w 70"/>
                  <a:gd name="T21" fmla="*/ 0 h 78"/>
                  <a:gd name="T22" fmla="*/ 2147483647 w 70"/>
                  <a:gd name="T23" fmla="*/ 2147483647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78"/>
                  <a:gd name="T38" fmla="*/ 70 w 70"/>
                  <a:gd name="T39" fmla="*/ 78 h 7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78">
                    <a:moveTo>
                      <a:pt x="17" y="8"/>
                    </a:moveTo>
                    <a:lnTo>
                      <a:pt x="35" y="26"/>
                    </a:lnTo>
                    <a:lnTo>
                      <a:pt x="35" y="34"/>
                    </a:lnTo>
                    <a:lnTo>
                      <a:pt x="0" y="34"/>
                    </a:lnTo>
                    <a:lnTo>
                      <a:pt x="0" y="69"/>
                    </a:lnTo>
                    <a:lnTo>
                      <a:pt x="35" y="78"/>
                    </a:lnTo>
                    <a:lnTo>
                      <a:pt x="52" y="69"/>
                    </a:lnTo>
                    <a:lnTo>
                      <a:pt x="70" y="52"/>
                    </a:lnTo>
                    <a:lnTo>
                      <a:pt x="70" y="43"/>
                    </a:lnTo>
                    <a:lnTo>
                      <a:pt x="52" y="43"/>
                    </a:lnTo>
                    <a:lnTo>
                      <a:pt x="52" y="0"/>
                    </a:lnTo>
                    <a:lnTo>
                      <a:pt x="17" y="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61" name="Freeform 95">
                <a:extLst>
                  <a:ext uri="{FF2B5EF4-FFF2-40B4-BE49-F238E27FC236}">
                    <a16:creationId xmlns:a16="http://schemas.microsoft.com/office/drawing/2014/main" id="{9841A5C2-59FD-42D3-911C-94E670F92788}"/>
                  </a:ext>
                </a:extLst>
              </p:cNvPr>
              <p:cNvSpPr>
                <a:spLocks/>
              </p:cNvSpPr>
              <p:nvPr/>
            </p:nvSpPr>
            <p:spPr bwMode="auto">
              <a:xfrm>
                <a:off x="1898651" y="3400426"/>
                <a:ext cx="111125" cy="123825"/>
              </a:xfrm>
              <a:custGeom>
                <a:avLst/>
                <a:gdLst>
                  <a:gd name="T0" fmla="*/ 2147483647 w 70"/>
                  <a:gd name="T1" fmla="*/ 2147483647 h 78"/>
                  <a:gd name="T2" fmla="*/ 2147483647 w 70"/>
                  <a:gd name="T3" fmla="*/ 2147483647 h 78"/>
                  <a:gd name="T4" fmla="*/ 2147483647 w 70"/>
                  <a:gd name="T5" fmla="*/ 2147483647 h 78"/>
                  <a:gd name="T6" fmla="*/ 0 w 70"/>
                  <a:gd name="T7" fmla="*/ 2147483647 h 78"/>
                  <a:gd name="T8" fmla="*/ 0 w 70"/>
                  <a:gd name="T9" fmla="*/ 2147483647 h 78"/>
                  <a:gd name="T10" fmla="*/ 2147483647 w 70"/>
                  <a:gd name="T11" fmla="*/ 2147483647 h 78"/>
                  <a:gd name="T12" fmla="*/ 2147483647 w 70"/>
                  <a:gd name="T13" fmla="*/ 2147483647 h 78"/>
                  <a:gd name="T14" fmla="*/ 2147483647 w 70"/>
                  <a:gd name="T15" fmla="*/ 2147483647 h 78"/>
                  <a:gd name="T16" fmla="*/ 2147483647 w 70"/>
                  <a:gd name="T17" fmla="*/ 2147483647 h 78"/>
                  <a:gd name="T18" fmla="*/ 2147483647 w 70"/>
                  <a:gd name="T19" fmla="*/ 2147483647 h 78"/>
                  <a:gd name="T20" fmla="*/ 2147483647 w 70"/>
                  <a:gd name="T21" fmla="*/ 0 h 78"/>
                  <a:gd name="T22" fmla="*/ 2147483647 w 70"/>
                  <a:gd name="T23" fmla="*/ 2147483647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78"/>
                  <a:gd name="T38" fmla="*/ 70 w 70"/>
                  <a:gd name="T39" fmla="*/ 78 h 7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78">
                    <a:moveTo>
                      <a:pt x="17" y="8"/>
                    </a:moveTo>
                    <a:lnTo>
                      <a:pt x="35" y="26"/>
                    </a:lnTo>
                    <a:lnTo>
                      <a:pt x="35" y="34"/>
                    </a:lnTo>
                    <a:lnTo>
                      <a:pt x="0" y="34"/>
                    </a:lnTo>
                    <a:lnTo>
                      <a:pt x="0" y="69"/>
                    </a:lnTo>
                    <a:lnTo>
                      <a:pt x="35" y="78"/>
                    </a:lnTo>
                    <a:lnTo>
                      <a:pt x="52" y="69"/>
                    </a:lnTo>
                    <a:lnTo>
                      <a:pt x="70" y="52"/>
                    </a:lnTo>
                    <a:lnTo>
                      <a:pt x="70" y="43"/>
                    </a:lnTo>
                    <a:lnTo>
                      <a:pt x="52" y="43"/>
                    </a:lnTo>
                    <a:lnTo>
                      <a:pt x="52" y="0"/>
                    </a:lnTo>
                    <a:lnTo>
                      <a:pt x="17" y="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62" name="Freeform 96">
                <a:extLst>
                  <a:ext uri="{FF2B5EF4-FFF2-40B4-BE49-F238E27FC236}">
                    <a16:creationId xmlns:a16="http://schemas.microsoft.com/office/drawing/2014/main" id="{2788FB19-249F-48CF-8081-EFC01894AE90}"/>
                  </a:ext>
                </a:extLst>
              </p:cNvPr>
              <p:cNvSpPr>
                <a:spLocks/>
              </p:cNvSpPr>
              <p:nvPr/>
            </p:nvSpPr>
            <p:spPr bwMode="auto">
              <a:xfrm>
                <a:off x="1954214" y="3509963"/>
                <a:ext cx="68263" cy="41275"/>
              </a:xfrm>
              <a:custGeom>
                <a:avLst/>
                <a:gdLst>
                  <a:gd name="T0" fmla="*/ 2147483647 w 43"/>
                  <a:gd name="T1" fmla="*/ 0 h 26"/>
                  <a:gd name="T2" fmla="*/ 0 w 43"/>
                  <a:gd name="T3" fmla="*/ 2147483647 h 26"/>
                  <a:gd name="T4" fmla="*/ 2147483647 w 43"/>
                  <a:gd name="T5" fmla="*/ 2147483647 h 26"/>
                  <a:gd name="T6" fmla="*/ 2147483647 w 43"/>
                  <a:gd name="T7" fmla="*/ 2147483647 h 26"/>
                  <a:gd name="T8" fmla="*/ 2147483647 w 43"/>
                  <a:gd name="T9" fmla="*/ 0 h 26"/>
                  <a:gd name="T10" fmla="*/ 2147483647 w 43"/>
                  <a:gd name="T11" fmla="*/ 0 h 26"/>
                  <a:gd name="T12" fmla="*/ 0 60000 65536"/>
                  <a:gd name="T13" fmla="*/ 0 60000 65536"/>
                  <a:gd name="T14" fmla="*/ 0 60000 65536"/>
                  <a:gd name="T15" fmla="*/ 0 60000 65536"/>
                  <a:gd name="T16" fmla="*/ 0 60000 65536"/>
                  <a:gd name="T17" fmla="*/ 0 60000 65536"/>
                  <a:gd name="T18" fmla="*/ 0 w 43"/>
                  <a:gd name="T19" fmla="*/ 0 h 26"/>
                  <a:gd name="T20" fmla="*/ 43 w 4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43" h="26">
                    <a:moveTo>
                      <a:pt x="17" y="0"/>
                    </a:moveTo>
                    <a:lnTo>
                      <a:pt x="0" y="9"/>
                    </a:lnTo>
                    <a:lnTo>
                      <a:pt x="35" y="26"/>
                    </a:lnTo>
                    <a:lnTo>
                      <a:pt x="43" y="9"/>
                    </a:lnTo>
                    <a:lnTo>
                      <a:pt x="43" y="0"/>
                    </a:lnTo>
                    <a:lnTo>
                      <a:pt x="17"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63" name="Freeform 97">
                <a:extLst>
                  <a:ext uri="{FF2B5EF4-FFF2-40B4-BE49-F238E27FC236}">
                    <a16:creationId xmlns:a16="http://schemas.microsoft.com/office/drawing/2014/main" id="{921DF435-B1BB-413E-B5EF-B0D150CA1C17}"/>
                  </a:ext>
                </a:extLst>
              </p:cNvPr>
              <p:cNvSpPr>
                <a:spLocks/>
              </p:cNvSpPr>
              <p:nvPr/>
            </p:nvSpPr>
            <p:spPr bwMode="auto">
              <a:xfrm>
                <a:off x="1954214" y="3509963"/>
                <a:ext cx="68263" cy="41275"/>
              </a:xfrm>
              <a:custGeom>
                <a:avLst/>
                <a:gdLst>
                  <a:gd name="T0" fmla="*/ 2147483647 w 43"/>
                  <a:gd name="T1" fmla="*/ 0 h 26"/>
                  <a:gd name="T2" fmla="*/ 0 w 43"/>
                  <a:gd name="T3" fmla="*/ 2147483647 h 26"/>
                  <a:gd name="T4" fmla="*/ 2147483647 w 43"/>
                  <a:gd name="T5" fmla="*/ 2147483647 h 26"/>
                  <a:gd name="T6" fmla="*/ 2147483647 w 43"/>
                  <a:gd name="T7" fmla="*/ 2147483647 h 26"/>
                  <a:gd name="T8" fmla="*/ 2147483647 w 43"/>
                  <a:gd name="T9" fmla="*/ 0 h 26"/>
                  <a:gd name="T10" fmla="*/ 2147483647 w 43"/>
                  <a:gd name="T11" fmla="*/ 0 h 26"/>
                  <a:gd name="T12" fmla="*/ 0 60000 65536"/>
                  <a:gd name="T13" fmla="*/ 0 60000 65536"/>
                  <a:gd name="T14" fmla="*/ 0 60000 65536"/>
                  <a:gd name="T15" fmla="*/ 0 60000 65536"/>
                  <a:gd name="T16" fmla="*/ 0 60000 65536"/>
                  <a:gd name="T17" fmla="*/ 0 60000 65536"/>
                  <a:gd name="T18" fmla="*/ 0 w 43"/>
                  <a:gd name="T19" fmla="*/ 0 h 26"/>
                  <a:gd name="T20" fmla="*/ 43 w 4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43" h="26">
                    <a:moveTo>
                      <a:pt x="17" y="0"/>
                    </a:moveTo>
                    <a:lnTo>
                      <a:pt x="0" y="9"/>
                    </a:lnTo>
                    <a:lnTo>
                      <a:pt x="35" y="26"/>
                    </a:lnTo>
                    <a:lnTo>
                      <a:pt x="43" y="9"/>
                    </a:lnTo>
                    <a:lnTo>
                      <a:pt x="43" y="0"/>
                    </a:lnTo>
                    <a:lnTo>
                      <a:pt x="17"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64" name="Freeform 98">
                <a:extLst>
                  <a:ext uri="{FF2B5EF4-FFF2-40B4-BE49-F238E27FC236}">
                    <a16:creationId xmlns:a16="http://schemas.microsoft.com/office/drawing/2014/main" id="{495DC6BA-1716-43ED-B737-444F759DB38C}"/>
                  </a:ext>
                </a:extLst>
              </p:cNvPr>
              <p:cNvSpPr>
                <a:spLocks/>
              </p:cNvSpPr>
              <p:nvPr/>
            </p:nvSpPr>
            <p:spPr bwMode="auto">
              <a:xfrm>
                <a:off x="1981201" y="3400426"/>
                <a:ext cx="41275" cy="68263"/>
              </a:xfrm>
              <a:custGeom>
                <a:avLst/>
                <a:gdLst>
                  <a:gd name="T0" fmla="*/ 2147483647 w 26"/>
                  <a:gd name="T1" fmla="*/ 0 h 43"/>
                  <a:gd name="T2" fmla="*/ 0 w 26"/>
                  <a:gd name="T3" fmla="*/ 0 h 43"/>
                  <a:gd name="T4" fmla="*/ 0 w 26"/>
                  <a:gd name="T5" fmla="*/ 2147483647 h 43"/>
                  <a:gd name="T6" fmla="*/ 2147483647 w 26"/>
                  <a:gd name="T7" fmla="*/ 2147483647 h 43"/>
                  <a:gd name="T8" fmla="*/ 2147483647 w 26"/>
                  <a:gd name="T9" fmla="*/ 2147483647 h 43"/>
                  <a:gd name="T10" fmla="*/ 2147483647 w 26"/>
                  <a:gd name="T11" fmla="*/ 0 h 43"/>
                  <a:gd name="T12" fmla="*/ 0 60000 65536"/>
                  <a:gd name="T13" fmla="*/ 0 60000 65536"/>
                  <a:gd name="T14" fmla="*/ 0 60000 65536"/>
                  <a:gd name="T15" fmla="*/ 0 60000 65536"/>
                  <a:gd name="T16" fmla="*/ 0 60000 65536"/>
                  <a:gd name="T17" fmla="*/ 0 60000 65536"/>
                  <a:gd name="T18" fmla="*/ 0 w 26"/>
                  <a:gd name="T19" fmla="*/ 0 h 43"/>
                  <a:gd name="T20" fmla="*/ 26 w 26"/>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26" h="43">
                    <a:moveTo>
                      <a:pt x="18" y="0"/>
                    </a:moveTo>
                    <a:lnTo>
                      <a:pt x="0" y="0"/>
                    </a:lnTo>
                    <a:lnTo>
                      <a:pt x="0" y="43"/>
                    </a:lnTo>
                    <a:lnTo>
                      <a:pt x="18" y="43"/>
                    </a:lnTo>
                    <a:lnTo>
                      <a:pt x="26" y="17"/>
                    </a:lnTo>
                    <a:lnTo>
                      <a:pt x="18"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65" name="Freeform 99">
                <a:extLst>
                  <a:ext uri="{FF2B5EF4-FFF2-40B4-BE49-F238E27FC236}">
                    <a16:creationId xmlns:a16="http://schemas.microsoft.com/office/drawing/2014/main" id="{66C25ECB-E823-4E7E-9234-9D172F00E853}"/>
                  </a:ext>
                </a:extLst>
              </p:cNvPr>
              <p:cNvSpPr>
                <a:spLocks/>
              </p:cNvSpPr>
              <p:nvPr/>
            </p:nvSpPr>
            <p:spPr bwMode="auto">
              <a:xfrm>
                <a:off x="1981201" y="3400426"/>
                <a:ext cx="41275" cy="68263"/>
              </a:xfrm>
              <a:custGeom>
                <a:avLst/>
                <a:gdLst>
                  <a:gd name="T0" fmla="*/ 2147483647 w 26"/>
                  <a:gd name="T1" fmla="*/ 0 h 43"/>
                  <a:gd name="T2" fmla="*/ 0 w 26"/>
                  <a:gd name="T3" fmla="*/ 0 h 43"/>
                  <a:gd name="T4" fmla="*/ 0 w 26"/>
                  <a:gd name="T5" fmla="*/ 2147483647 h 43"/>
                  <a:gd name="T6" fmla="*/ 2147483647 w 26"/>
                  <a:gd name="T7" fmla="*/ 2147483647 h 43"/>
                  <a:gd name="T8" fmla="*/ 2147483647 w 26"/>
                  <a:gd name="T9" fmla="*/ 2147483647 h 43"/>
                  <a:gd name="T10" fmla="*/ 2147483647 w 26"/>
                  <a:gd name="T11" fmla="*/ 0 h 43"/>
                  <a:gd name="T12" fmla="*/ 0 60000 65536"/>
                  <a:gd name="T13" fmla="*/ 0 60000 65536"/>
                  <a:gd name="T14" fmla="*/ 0 60000 65536"/>
                  <a:gd name="T15" fmla="*/ 0 60000 65536"/>
                  <a:gd name="T16" fmla="*/ 0 60000 65536"/>
                  <a:gd name="T17" fmla="*/ 0 60000 65536"/>
                  <a:gd name="T18" fmla="*/ 0 w 26"/>
                  <a:gd name="T19" fmla="*/ 0 h 43"/>
                  <a:gd name="T20" fmla="*/ 26 w 26"/>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26" h="43">
                    <a:moveTo>
                      <a:pt x="18" y="0"/>
                    </a:moveTo>
                    <a:lnTo>
                      <a:pt x="0" y="0"/>
                    </a:lnTo>
                    <a:lnTo>
                      <a:pt x="0" y="43"/>
                    </a:lnTo>
                    <a:lnTo>
                      <a:pt x="18" y="43"/>
                    </a:lnTo>
                    <a:lnTo>
                      <a:pt x="26" y="17"/>
                    </a:lnTo>
                    <a:lnTo>
                      <a:pt x="18"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66" name="Freeform 100">
                <a:extLst>
                  <a:ext uri="{FF2B5EF4-FFF2-40B4-BE49-F238E27FC236}">
                    <a16:creationId xmlns:a16="http://schemas.microsoft.com/office/drawing/2014/main" id="{479196F3-DDFB-407B-A76E-D2524F2E807D}"/>
                  </a:ext>
                </a:extLst>
              </p:cNvPr>
              <p:cNvSpPr>
                <a:spLocks/>
              </p:cNvSpPr>
              <p:nvPr/>
            </p:nvSpPr>
            <p:spPr bwMode="auto">
              <a:xfrm>
                <a:off x="1981201" y="3468688"/>
                <a:ext cx="152400" cy="69850"/>
              </a:xfrm>
              <a:custGeom>
                <a:avLst/>
                <a:gdLst>
                  <a:gd name="T0" fmla="*/ 2147483647 w 96"/>
                  <a:gd name="T1" fmla="*/ 2147483647 h 44"/>
                  <a:gd name="T2" fmla="*/ 0 w 96"/>
                  <a:gd name="T3" fmla="*/ 2147483647 h 44"/>
                  <a:gd name="T4" fmla="*/ 2147483647 w 96"/>
                  <a:gd name="T5" fmla="*/ 2147483647 h 44"/>
                  <a:gd name="T6" fmla="*/ 2147483647 w 96"/>
                  <a:gd name="T7" fmla="*/ 2147483647 h 44"/>
                  <a:gd name="T8" fmla="*/ 2147483647 w 96"/>
                  <a:gd name="T9" fmla="*/ 2147483647 h 44"/>
                  <a:gd name="T10" fmla="*/ 2147483647 w 96"/>
                  <a:gd name="T11" fmla="*/ 2147483647 h 44"/>
                  <a:gd name="T12" fmla="*/ 2147483647 w 96"/>
                  <a:gd name="T13" fmla="*/ 2147483647 h 44"/>
                  <a:gd name="T14" fmla="*/ 2147483647 w 96"/>
                  <a:gd name="T15" fmla="*/ 0 h 44"/>
                  <a:gd name="T16" fmla="*/ 2147483647 w 96"/>
                  <a:gd name="T17" fmla="*/ 0 h 44"/>
                  <a:gd name="T18" fmla="*/ 2147483647 w 96"/>
                  <a:gd name="T19" fmla="*/ 214748364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44"/>
                  <a:gd name="T32" fmla="*/ 96 w 96"/>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44">
                    <a:moveTo>
                      <a:pt x="18" y="9"/>
                    </a:moveTo>
                    <a:lnTo>
                      <a:pt x="0" y="26"/>
                    </a:lnTo>
                    <a:lnTo>
                      <a:pt x="26" y="26"/>
                    </a:lnTo>
                    <a:lnTo>
                      <a:pt x="26" y="35"/>
                    </a:lnTo>
                    <a:lnTo>
                      <a:pt x="35" y="44"/>
                    </a:lnTo>
                    <a:lnTo>
                      <a:pt x="44" y="35"/>
                    </a:lnTo>
                    <a:lnTo>
                      <a:pt x="96" y="9"/>
                    </a:lnTo>
                    <a:lnTo>
                      <a:pt x="96" y="0"/>
                    </a:lnTo>
                    <a:lnTo>
                      <a:pt x="35" y="0"/>
                    </a:lnTo>
                    <a:lnTo>
                      <a:pt x="18"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67" name="Freeform 101">
                <a:extLst>
                  <a:ext uri="{FF2B5EF4-FFF2-40B4-BE49-F238E27FC236}">
                    <a16:creationId xmlns:a16="http://schemas.microsoft.com/office/drawing/2014/main" id="{1B04D83D-149E-4E1E-AAA2-374362809666}"/>
                  </a:ext>
                </a:extLst>
              </p:cNvPr>
              <p:cNvSpPr>
                <a:spLocks/>
              </p:cNvSpPr>
              <p:nvPr/>
            </p:nvSpPr>
            <p:spPr bwMode="auto">
              <a:xfrm>
                <a:off x="1981201" y="3468688"/>
                <a:ext cx="152400" cy="69850"/>
              </a:xfrm>
              <a:custGeom>
                <a:avLst/>
                <a:gdLst>
                  <a:gd name="T0" fmla="*/ 2147483647 w 96"/>
                  <a:gd name="T1" fmla="*/ 2147483647 h 44"/>
                  <a:gd name="T2" fmla="*/ 0 w 96"/>
                  <a:gd name="T3" fmla="*/ 2147483647 h 44"/>
                  <a:gd name="T4" fmla="*/ 2147483647 w 96"/>
                  <a:gd name="T5" fmla="*/ 2147483647 h 44"/>
                  <a:gd name="T6" fmla="*/ 2147483647 w 96"/>
                  <a:gd name="T7" fmla="*/ 2147483647 h 44"/>
                  <a:gd name="T8" fmla="*/ 2147483647 w 96"/>
                  <a:gd name="T9" fmla="*/ 2147483647 h 44"/>
                  <a:gd name="T10" fmla="*/ 2147483647 w 96"/>
                  <a:gd name="T11" fmla="*/ 2147483647 h 44"/>
                  <a:gd name="T12" fmla="*/ 2147483647 w 96"/>
                  <a:gd name="T13" fmla="*/ 2147483647 h 44"/>
                  <a:gd name="T14" fmla="*/ 2147483647 w 96"/>
                  <a:gd name="T15" fmla="*/ 0 h 44"/>
                  <a:gd name="T16" fmla="*/ 2147483647 w 96"/>
                  <a:gd name="T17" fmla="*/ 0 h 44"/>
                  <a:gd name="T18" fmla="*/ 2147483647 w 96"/>
                  <a:gd name="T19" fmla="*/ 214748364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44"/>
                  <a:gd name="T32" fmla="*/ 96 w 96"/>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44">
                    <a:moveTo>
                      <a:pt x="18" y="9"/>
                    </a:moveTo>
                    <a:lnTo>
                      <a:pt x="0" y="26"/>
                    </a:lnTo>
                    <a:lnTo>
                      <a:pt x="26" y="26"/>
                    </a:lnTo>
                    <a:lnTo>
                      <a:pt x="26" y="35"/>
                    </a:lnTo>
                    <a:lnTo>
                      <a:pt x="35" y="44"/>
                    </a:lnTo>
                    <a:lnTo>
                      <a:pt x="44" y="35"/>
                    </a:lnTo>
                    <a:lnTo>
                      <a:pt x="96" y="9"/>
                    </a:lnTo>
                    <a:lnTo>
                      <a:pt x="96" y="0"/>
                    </a:lnTo>
                    <a:lnTo>
                      <a:pt x="35" y="0"/>
                    </a:lnTo>
                    <a:lnTo>
                      <a:pt x="18"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68" name="Freeform 102">
                <a:extLst>
                  <a:ext uri="{FF2B5EF4-FFF2-40B4-BE49-F238E27FC236}">
                    <a16:creationId xmlns:a16="http://schemas.microsoft.com/office/drawing/2014/main" id="{F7E7EEDD-64FA-476A-B6BE-F3C80975767D}"/>
                  </a:ext>
                </a:extLst>
              </p:cNvPr>
              <p:cNvSpPr>
                <a:spLocks/>
              </p:cNvSpPr>
              <p:nvPr/>
            </p:nvSpPr>
            <p:spPr bwMode="auto">
              <a:xfrm>
                <a:off x="2022476" y="3482976"/>
                <a:ext cx="111125" cy="111125"/>
              </a:xfrm>
              <a:custGeom>
                <a:avLst/>
                <a:gdLst>
                  <a:gd name="T0" fmla="*/ 0 w 70"/>
                  <a:gd name="T1" fmla="*/ 2147483647 h 70"/>
                  <a:gd name="T2" fmla="*/ 2147483647 w 70"/>
                  <a:gd name="T3" fmla="*/ 2147483647 h 70"/>
                  <a:gd name="T4" fmla="*/ 2147483647 w 70"/>
                  <a:gd name="T5" fmla="*/ 2147483647 h 70"/>
                  <a:gd name="T6" fmla="*/ 2147483647 w 70"/>
                  <a:gd name="T7" fmla="*/ 0 h 70"/>
                  <a:gd name="T8" fmla="*/ 2147483647 w 70"/>
                  <a:gd name="T9" fmla="*/ 2147483647 h 70"/>
                  <a:gd name="T10" fmla="*/ 0 w 70"/>
                  <a:gd name="T11" fmla="*/ 2147483647 h 70"/>
                  <a:gd name="T12" fmla="*/ 0 60000 65536"/>
                  <a:gd name="T13" fmla="*/ 0 60000 65536"/>
                  <a:gd name="T14" fmla="*/ 0 60000 65536"/>
                  <a:gd name="T15" fmla="*/ 0 60000 65536"/>
                  <a:gd name="T16" fmla="*/ 0 60000 65536"/>
                  <a:gd name="T17" fmla="*/ 0 60000 65536"/>
                  <a:gd name="T18" fmla="*/ 0 w 70"/>
                  <a:gd name="T19" fmla="*/ 0 h 70"/>
                  <a:gd name="T20" fmla="*/ 70 w 70"/>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70" h="70">
                    <a:moveTo>
                      <a:pt x="0" y="43"/>
                    </a:moveTo>
                    <a:lnTo>
                      <a:pt x="26" y="70"/>
                    </a:lnTo>
                    <a:lnTo>
                      <a:pt x="61" y="70"/>
                    </a:lnTo>
                    <a:lnTo>
                      <a:pt x="70" y="0"/>
                    </a:lnTo>
                    <a:lnTo>
                      <a:pt x="18" y="26"/>
                    </a:lnTo>
                    <a:lnTo>
                      <a:pt x="0" y="43"/>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69" name="Freeform 103">
                <a:extLst>
                  <a:ext uri="{FF2B5EF4-FFF2-40B4-BE49-F238E27FC236}">
                    <a16:creationId xmlns:a16="http://schemas.microsoft.com/office/drawing/2014/main" id="{FFEDB163-B04C-46AB-ACE1-3EDB01328132}"/>
                  </a:ext>
                </a:extLst>
              </p:cNvPr>
              <p:cNvSpPr>
                <a:spLocks/>
              </p:cNvSpPr>
              <p:nvPr/>
            </p:nvSpPr>
            <p:spPr bwMode="auto">
              <a:xfrm>
                <a:off x="2022476" y="3482976"/>
                <a:ext cx="111125" cy="111125"/>
              </a:xfrm>
              <a:custGeom>
                <a:avLst/>
                <a:gdLst>
                  <a:gd name="T0" fmla="*/ 0 w 70"/>
                  <a:gd name="T1" fmla="*/ 2147483647 h 70"/>
                  <a:gd name="T2" fmla="*/ 2147483647 w 70"/>
                  <a:gd name="T3" fmla="*/ 2147483647 h 70"/>
                  <a:gd name="T4" fmla="*/ 2147483647 w 70"/>
                  <a:gd name="T5" fmla="*/ 2147483647 h 70"/>
                  <a:gd name="T6" fmla="*/ 2147483647 w 70"/>
                  <a:gd name="T7" fmla="*/ 0 h 70"/>
                  <a:gd name="T8" fmla="*/ 2147483647 w 70"/>
                  <a:gd name="T9" fmla="*/ 2147483647 h 70"/>
                  <a:gd name="T10" fmla="*/ 0 w 70"/>
                  <a:gd name="T11" fmla="*/ 2147483647 h 70"/>
                  <a:gd name="T12" fmla="*/ 0 60000 65536"/>
                  <a:gd name="T13" fmla="*/ 0 60000 65536"/>
                  <a:gd name="T14" fmla="*/ 0 60000 65536"/>
                  <a:gd name="T15" fmla="*/ 0 60000 65536"/>
                  <a:gd name="T16" fmla="*/ 0 60000 65536"/>
                  <a:gd name="T17" fmla="*/ 0 60000 65536"/>
                  <a:gd name="T18" fmla="*/ 0 w 70"/>
                  <a:gd name="T19" fmla="*/ 0 h 70"/>
                  <a:gd name="T20" fmla="*/ 70 w 70"/>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70" h="70">
                    <a:moveTo>
                      <a:pt x="0" y="43"/>
                    </a:moveTo>
                    <a:lnTo>
                      <a:pt x="26" y="70"/>
                    </a:lnTo>
                    <a:lnTo>
                      <a:pt x="61" y="70"/>
                    </a:lnTo>
                    <a:lnTo>
                      <a:pt x="70" y="0"/>
                    </a:lnTo>
                    <a:lnTo>
                      <a:pt x="18" y="26"/>
                    </a:lnTo>
                    <a:lnTo>
                      <a:pt x="0" y="43"/>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70" name="Freeform 104">
                <a:extLst>
                  <a:ext uri="{FF2B5EF4-FFF2-40B4-BE49-F238E27FC236}">
                    <a16:creationId xmlns:a16="http://schemas.microsoft.com/office/drawing/2014/main" id="{1FAF51DD-BBC8-4668-A32D-7F626D5EDA90}"/>
                  </a:ext>
                </a:extLst>
              </p:cNvPr>
              <p:cNvSpPr>
                <a:spLocks/>
              </p:cNvSpPr>
              <p:nvPr/>
            </p:nvSpPr>
            <p:spPr bwMode="auto">
              <a:xfrm>
                <a:off x="2051051" y="3594101"/>
                <a:ext cx="96838" cy="82550"/>
              </a:xfrm>
              <a:custGeom>
                <a:avLst/>
                <a:gdLst>
                  <a:gd name="T0" fmla="*/ 2147483647 w 61"/>
                  <a:gd name="T1" fmla="*/ 0 h 52"/>
                  <a:gd name="T2" fmla="*/ 2147483647 w 61"/>
                  <a:gd name="T3" fmla="*/ 0 h 52"/>
                  <a:gd name="T4" fmla="*/ 0 w 61"/>
                  <a:gd name="T5" fmla="*/ 2147483647 h 52"/>
                  <a:gd name="T6" fmla="*/ 2147483647 w 61"/>
                  <a:gd name="T7" fmla="*/ 2147483647 h 52"/>
                  <a:gd name="T8" fmla="*/ 2147483647 w 61"/>
                  <a:gd name="T9" fmla="*/ 2147483647 h 52"/>
                  <a:gd name="T10" fmla="*/ 2147483647 w 61"/>
                  <a:gd name="T11" fmla="*/ 2147483647 h 52"/>
                  <a:gd name="T12" fmla="*/ 2147483647 w 61"/>
                  <a:gd name="T13" fmla="*/ 2147483647 h 52"/>
                  <a:gd name="T14" fmla="*/ 2147483647 w 61"/>
                  <a:gd name="T15" fmla="*/ 2147483647 h 52"/>
                  <a:gd name="T16" fmla="*/ 2147483647 w 61"/>
                  <a:gd name="T17" fmla="*/ 2147483647 h 52"/>
                  <a:gd name="T18" fmla="*/ 2147483647 w 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2"/>
                  <a:gd name="T32" fmla="*/ 61 w 61"/>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2">
                    <a:moveTo>
                      <a:pt x="43" y="0"/>
                    </a:moveTo>
                    <a:lnTo>
                      <a:pt x="8" y="0"/>
                    </a:lnTo>
                    <a:lnTo>
                      <a:pt x="0" y="17"/>
                    </a:lnTo>
                    <a:lnTo>
                      <a:pt x="8" y="34"/>
                    </a:lnTo>
                    <a:lnTo>
                      <a:pt x="26" y="34"/>
                    </a:lnTo>
                    <a:lnTo>
                      <a:pt x="43" y="52"/>
                    </a:lnTo>
                    <a:lnTo>
                      <a:pt x="61" y="52"/>
                    </a:lnTo>
                    <a:lnTo>
                      <a:pt x="61" y="43"/>
                    </a:lnTo>
                    <a:lnTo>
                      <a:pt x="43" y="26"/>
                    </a:lnTo>
                    <a:lnTo>
                      <a:pt x="43"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71" name="Freeform 105">
                <a:extLst>
                  <a:ext uri="{FF2B5EF4-FFF2-40B4-BE49-F238E27FC236}">
                    <a16:creationId xmlns:a16="http://schemas.microsoft.com/office/drawing/2014/main" id="{0335D83D-95E3-4657-BC8A-2999B6098122}"/>
                  </a:ext>
                </a:extLst>
              </p:cNvPr>
              <p:cNvSpPr>
                <a:spLocks/>
              </p:cNvSpPr>
              <p:nvPr/>
            </p:nvSpPr>
            <p:spPr bwMode="auto">
              <a:xfrm>
                <a:off x="2051051" y="3594101"/>
                <a:ext cx="96838" cy="82550"/>
              </a:xfrm>
              <a:custGeom>
                <a:avLst/>
                <a:gdLst>
                  <a:gd name="T0" fmla="*/ 2147483647 w 61"/>
                  <a:gd name="T1" fmla="*/ 0 h 52"/>
                  <a:gd name="T2" fmla="*/ 2147483647 w 61"/>
                  <a:gd name="T3" fmla="*/ 0 h 52"/>
                  <a:gd name="T4" fmla="*/ 0 w 61"/>
                  <a:gd name="T5" fmla="*/ 2147483647 h 52"/>
                  <a:gd name="T6" fmla="*/ 2147483647 w 61"/>
                  <a:gd name="T7" fmla="*/ 2147483647 h 52"/>
                  <a:gd name="T8" fmla="*/ 2147483647 w 61"/>
                  <a:gd name="T9" fmla="*/ 2147483647 h 52"/>
                  <a:gd name="T10" fmla="*/ 2147483647 w 61"/>
                  <a:gd name="T11" fmla="*/ 2147483647 h 52"/>
                  <a:gd name="T12" fmla="*/ 2147483647 w 61"/>
                  <a:gd name="T13" fmla="*/ 2147483647 h 52"/>
                  <a:gd name="T14" fmla="*/ 2147483647 w 61"/>
                  <a:gd name="T15" fmla="*/ 2147483647 h 52"/>
                  <a:gd name="T16" fmla="*/ 2147483647 w 61"/>
                  <a:gd name="T17" fmla="*/ 2147483647 h 52"/>
                  <a:gd name="T18" fmla="*/ 2147483647 w 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2"/>
                  <a:gd name="T32" fmla="*/ 61 w 61"/>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2">
                    <a:moveTo>
                      <a:pt x="43" y="0"/>
                    </a:moveTo>
                    <a:lnTo>
                      <a:pt x="8" y="0"/>
                    </a:lnTo>
                    <a:lnTo>
                      <a:pt x="0" y="17"/>
                    </a:lnTo>
                    <a:lnTo>
                      <a:pt x="8" y="34"/>
                    </a:lnTo>
                    <a:lnTo>
                      <a:pt x="26" y="34"/>
                    </a:lnTo>
                    <a:lnTo>
                      <a:pt x="43" y="52"/>
                    </a:lnTo>
                    <a:lnTo>
                      <a:pt x="61" y="52"/>
                    </a:lnTo>
                    <a:lnTo>
                      <a:pt x="61" y="43"/>
                    </a:lnTo>
                    <a:lnTo>
                      <a:pt x="43" y="26"/>
                    </a:lnTo>
                    <a:lnTo>
                      <a:pt x="43"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72" name="Freeform 106">
                <a:extLst>
                  <a:ext uri="{FF2B5EF4-FFF2-40B4-BE49-F238E27FC236}">
                    <a16:creationId xmlns:a16="http://schemas.microsoft.com/office/drawing/2014/main" id="{5F615981-4515-49A6-8547-5BE96399546C}"/>
                  </a:ext>
                </a:extLst>
              </p:cNvPr>
              <p:cNvSpPr>
                <a:spLocks/>
              </p:cNvSpPr>
              <p:nvPr/>
            </p:nvSpPr>
            <p:spPr bwMode="auto">
              <a:xfrm>
                <a:off x="2147889" y="3635376"/>
                <a:ext cx="138113" cy="82550"/>
              </a:xfrm>
              <a:custGeom>
                <a:avLst/>
                <a:gdLst>
                  <a:gd name="T0" fmla="*/ 2147483647 w 87"/>
                  <a:gd name="T1" fmla="*/ 0 h 52"/>
                  <a:gd name="T2" fmla="*/ 2147483647 w 87"/>
                  <a:gd name="T3" fmla="*/ 2147483647 h 52"/>
                  <a:gd name="T4" fmla="*/ 0 w 87"/>
                  <a:gd name="T5" fmla="*/ 2147483647 h 52"/>
                  <a:gd name="T6" fmla="*/ 0 w 87"/>
                  <a:gd name="T7" fmla="*/ 2147483647 h 52"/>
                  <a:gd name="T8" fmla="*/ 2147483647 w 87"/>
                  <a:gd name="T9" fmla="*/ 2147483647 h 52"/>
                  <a:gd name="T10" fmla="*/ 2147483647 w 87"/>
                  <a:gd name="T11" fmla="*/ 2147483647 h 52"/>
                  <a:gd name="T12" fmla="*/ 2147483647 w 87"/>
                  <a:gd name="T13" fmla="*/ 2147483647 h 52"/>
                  <a:gd name="T14" fmla="*/ 2147483647 w 87"/>
                  <a:gd name="T15" fmla="*/ 2147483647 h 52"/>
                  <a:gd name="T16" fmla="*/ 2147483647 w 87"/>
                  <a:gd name="T17" fmla="*/ 2147483647 h 52"/>
                  <a:gd name="T18" fmla="*/ 2147483647 w 87"/>
                  <a:gd name="T19" fmla="*/ 2147483647 h 52"/>
                  <a:gd name="T20" fmla="*/ 2147483647 w 87"/>
                  <a:gd name="T21" fmla="*/ 2147483647 h 52"/>
                  <a:gd name="T22" fmla="*/ 2147483647 w 87"/>
                  <a:gd name="T23" fmla="*/ 2147483647 h 52"/>
                  <a:gd name="T24" fmla="*/ 2147483647 w 87"/>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2"/>
                  <a:gd name="T41" fmla="*/ 87 w 87"/>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2">
                    <a:moveTo>
                      <a:pt x="43" y="0"/>
                    </a:moveTo>
                    <a:lnTo>
                      <a:pt x="17" y="17"/>
                    </a:lnTo>
                    <a:lnTo>
                      <a:pt x="0" y="17"/>
                    </a:lnTo>
                    <a:lnTo>
                      <a:pt x="0" y="26"/>
                    </a:lnTo>
                    <a:lnTo>
                      <a:pt x="35" y="43"/>
                    </a:lnTo>
                    <a:lnTo>
                      <a:pt x="35" y="26"/>
                    </a:lnTo>
                    <a:lnTo>
                      <a:pt x="52" y="17"/>
                    </a:lnTo>
                    <a:lnTo>
                      <a:pt x="69" y="35"/>
                    </a:lnTo>
                    <a:lnTo>
                      <a:pt x="61" y="52"/>
                    </a:lnTo>
                    <a:lnTo>
                      <a:pt x="78" y="52"/>
                    </a:lnTo>
                    <a:lnTo>
                      <a:pt x="87" y="26"/>
                    </a:lnTo>
                    <a:lnTo>
                      <a:pt x="61" y="8"/>
                    </a:lnTo>
                    <a:lnTo>
                      <a:pt x="43"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73" name="Freeform 107">
                <a:extLst>
                  <a:ext uri="{FF2B5EF4-FFF2-40B4-BE49-F238E27FC236}">
                    <a16:creationId xmlns:a16="http://schemas.microsoft.com/office/drawing/2014/main" id="{D1403277-2433-4F0C-95A2-56BBEBAB8AAC}"/>
                  </a:ext>
                </a:extLst>
              </p:cNvPr>
              <p:cNvSpPr>
                <a:spLocks/>
              </p:cNvSpPr>
              <p:nvPr/>
            </p:nvSpPr>
            <p:spPr bwMode="auto">
              <a:xfrm>
                <a:off x="2147889" y="3635376"/>
                <a:ext cx="138113" cy="82550"/>
              </a:xfrm>
              <a:custGeom>
                <a:avLst/>
                <a:gdLst>
                  <a:gd name="T0" fmla="*/ 2147483647 w 87"/>
                  <a:gd name="T1" fmla="*/ 0 h 52"/>
                  <a:gd name="T2" fmla="*/ 2147483647 w 87"/>
                  <a:gd name="T3" fmla="*/ 2147483647 h 52"/>
                  <a:gd name="T4" fmla="*/ 0 w 87"/>
                  <a:gd name="T5" fmla="*/ 2147483647 h 52"/>
                  <a:gd name="T6" fmla="*/ 0 w 87"/>
                  <a:gd name="T7" fmla="*/ 2147483647 h 52"/>
                  <a:gd name="T8" fmla="*/ 2147483647 w 87"/>
                  <a:gd name="T9" fmla="*/ 2147483647 h 52"/>
                  <a:gd name="T10" fmla="*/ 2147483647 w 87"/>
                  <a:gd name="T11" fmla="*/ 2147483647 h 52"/>
                  <a:gd name="T12" fmla="*/ 2147483647 w 87"/>
                  <a:gd name="T13" fmla="*/ 2147483647 h 52"/>
                  <a:gd name="T14" fmla="*/ 2147483647 w 87"/>
                  <a:gd name="T15" fmla="*/ 2147483647 h 52"/>
                  <a:gd name="T16" fmla="*/ 2147483647 w 87"/>
                  <a:gd name="T17" fmla="*/ 2147483647 h 52"/>
                  <a:gd name="T18" fmla="*/ 2147483647 w 87"/>
                  <a:gd name="T19" fmla="*/ 2147483647 h 52"/>
                  <a:gd name="T20" fmla="*/ 2147483647 w 87"/>
                  <a:gd name="T21" fmla="*/ 2147483647 h 52"/>
                  <a:gd name="T22" fmla="*/ 2147483647 w 87"/>
                  <a:gd name="T23" fmla="*/ 2147483647 h 52"/>
                  <a:gd name="T24" fmla="*/ 2147483647 w 87"/>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2"/>
                  <a:gd name="T41" fmla="*/ 87 w 87"/>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2">
                    <a:moveTo>
                      <a:pt x="43" y="0"/>
                    </a:moveTo>
                    <a:lnTo>
                      <a:pt x="17" y="17"/>
                    </a:lnTo>
                    <a:lnTo>
                      <a:pt x="0" y="17"/>
                    </a:lnTo>
                    <a:lnTo>
                      <a:pt x="0" y="26"/>
                    </a:lnTo>
                    <a:lnTo>
                      <a:pt x="35" y="43"/>
                    </a:lnTo>
                    <a:lnTo>
                      <a:pt x="35" y="26"/>
                    </a:lnTo>
                    <a:lnTo>
                      <a:pt x="52" y="17"/>
                    </a:lnTo>
                    <a:lnTo>
                      <a:pt x="69" y="35"/>
                    </a:lnTo>
                    <a:lnTo>
                      <a:pt x="61" y="52"/>
                    </a:lnTo>
                    <a:lnTo>
                      <a:pt x="78" y="52"/>
                    </a:lnTo>
                    <a:lnTo>
                      <a:pt x="87" y="26"/>
                    </a:lnTo>
                    <a:lnTo>
                      <a:pt x="61" y="8"/>
                    </a:lnTo>
                    <a:lnTo>
                      <a:pt x="43"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74" name="Freeform 110">
                <a:extLst>
                  <a:ext uri="{FF2B5EF4-FFF2-40B4-BE49-F238E27FC236}">
                    <a16:creationId xmlns:a16="http://schemas.microsoft.com/office/drawing/2014/main" id="{3C4D9A75-10BD-456C-82D3-35F188B12635}"/>
                  </a:ext>
                </a:extLst>
              </p:cNvPr>
              <p:cNvSpPr>
                <a:spLocks/>
              </p:cNvSpPr>
              <p:nvPr/>
            </p:nvSpPr>
            <p:spPr bwMode="auto">
              <a:xfrm>
                <a:off x="2271714" y="3371851"/>
                <a:ext cx="69850" cy="28575"/>
              </a:xfrm>
              <a:custGeom>
                <a:avLst/>
                <a:gdLst>
                  <a:gd name="T0" fmla="*/ 2147483647 w 44"/>
                  <a:gd name="T1" fmla="*/ 0 h 18"/>
                  <a:gd name="T2" fmla="*/ 0 w 44"/>
                  <a:gd name="T3" fmla="*/ 2147483647 h 18"/>
                  <a:gd name="T4" fmla="*/ 2147483647 w 44"/>
                  <a:gd name="T5" fmla="*/ 2147483647 h 18"/>
                  <a:gd name="T6" fmla="*/ 2147483647 w 44"/>
                  <a:gd name="T7" fmla="*/ 2147483647 h 18"/>
                  <a:gd name="T8" fmla="*/ 2147483647 w 44"/>
                  <a:gd name="T9" fmla="*/ 2147483647 h 18"/>
                  <a:gd name="T10" fmla="*/ 2147483647 w 44"/>
                  <a:gd name="T11" fmla="*/ 2147483647 h 18"/>
                  <a:gd name="T12" fmla="*/ 2147483647 w 44"/>
                  <a:gd name="T13" fmla="*/ 0 h 18"/>
                  <a:gd name="T14" fmla="*/ 0 60000 65536"/>
                  <a:gd name="T15" fmla="*/ 0 60000 65536"/>
                  <a:gd name="T16" fmla="*/ 0 60000 65536"/>
                  <a:gd name="T17" fmla="*/ 0 60000 65536"/>
                  <a:gd name="T18" fmla="*/ 0 60000 65536"/>
                  <a:gd name="T19" fmla="*/ 0 60000 65536"/>
                  <a:gd name="T20" fmla="*/ 0 60000 65536"/>
                  <a:gd name="T21" fmla="*/ 0 w 44"/>
                  <a:gd name="T22" fmla="*/ 0 h 18"/>
                  <a:gd name="T23" fmla="*/ 44 w 4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18">
                    <a:moveTo>
                      <a:pt x="18" y="0"/>
                    </a:moveTo>
                    <a:lnTo>
                      <a:pt x="0" y="9"/>
                    </a:lnTo>
                    <a:lnTo>
                      <a:pt x="18" y="18"/>
                    </a:lnTo>
                    <a:lnTo>
                      <a:pt x="44" y="18"/>
                    </a:lnTo>
                    <a:lnTo>
                      <a:pt x="44" y="9"/>
                    </a:lnTo>
                    <a:lnTo>
                      <a:pt x="26" y="9"/>
                    </a:lnTo>
                    <a:lnTo>
                      <a:pt x="18"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75" name="Freeform 111">
                <a:extLst>
                  <a:ext uri="{FF2B5EF4-FFF2-40B4-BE49-F238E27FC236}">
                    <a16:creationId xmlns:a16="http://schemas.microsoft.com/office/drawing/2014/main" id="{FF3D1177-00A1-4925-A74E-37116AD3112B}"/>
                  </a:ext>
                </a:extLst>
              </p:cNvPr>
              <p:cNvSpPr>
                <a:spLocks/>
              </p:cNvSpPr>
              <p:nvPr/>
            </p:nvSpPr>
            <p:spPr bwMode="auto">
              <a:xfrm>
                <a:off x="2271714" y="3371851"/>
                <a:ext cx="69850" cy="28575"/>
              </a:xfrm>
              <a:custGeom>
                <a:avLst/>
                <a:gdLst>
                  <a:gd name="T0" fmla="*/ 2147483647 w 44"/>
                  <a:gd name="T1" fmla="*/ 0 h 18"/>
                  <a:gd name="T2" fmla="*/ 0 w 44"/>
                  <a:gd name="T3" fmla="*/ 2147483647 h 18"/>
                  <a:gd name="T4" fmla="*/ 2147483647 w 44"/>
                  <a:gd name="T5" fmla="*/ 2147483647 h 18"/>
                  <a:gd name="T6" fmla="*/ 2147483647 w 44"/>
                  <a:gd name="T7" fmla="*/ 2147483647 h 18"/>
                  <a:gd name="T8" fmla="*/ 2147483647 w 44"/>
                  <a:gd name="T9" fmla="*/ 2147483647 h 18"/>
                  <a:gd name="T10" fmla="*/ 2147483647 w 44"/>
                  <a:gd name="T11" fmla="*/ 2147483647 h 18"/>
                  <a:gd name="T12" fmla="*/ 2147483647 w 44"/>
                  <a:gd name="T13" fmla="*/ 0 h 18"/>
                  <a:gd name="T14" fmla="*/ 0 60000 65536"/>
                  <a:gd name="T15" fmla="*/ 0 60000 65536"/>
                  <a:gd name="T16" fmla="*/ 0 60000 65536"/>
                  <a:gd name="T17" fmla="*/ 0 60000 65536"/>
                  <a:gd name="T18" fmla="*/ 0 60000 65536"/>
                  <a:gd name="T19" fmla="*/ 0 60000 65536"/>
                  <a:gd name="T20" fmla="*/ 0 60000 65536"/>
                  <a:gd name="T21" fmla="*/ 0 w 44"/>
                  <a:gd name="T22" fmla="*/ 0 h 18"/>
                  <a:gd name="T23" fmla="*/ 44 w 4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18">
                    <a:moveTo>
                      <a:pt x="18" y="0"/>
                    </a:moveTo>
                    <a:lnTo>
                      <a:pt x="0" y="9"/>
                    </a:lnTo>
                    <a:lnTo>
                      <a:pt x="18" y="18"/>
                    </a:lnTo>
                    <a:lnTo>
                      <a:pt x="44" y="18"/>
                    </a:lnTo>
                    <a:lnTo>
                      <a:pt x="44" y="9"/>
                    </a:lnTo>
                    <a:lnTo>
                      <a:pt x="26" y="9"/>
                    </a:lnTo>
                    <a:lnTo>
                      <a:pt x="1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76" name="Freeform 112">
                <a:extLst>
                  <a:ext uri="{FF2B5EF4-FFF2-40B4-BE49-F238E27FC236}">
                    <a16:creationId xmlns:a16="http://schemas.microsoft.com/office/drawing/2014/main" id="{343B1AC8-2D8E-4095-A3A1-FEA5BBB30902}"/>
                  </a:ext>
                </a:extLst>
              </p:cNvPr>
              <p:cNvSpPr>
                <a:spLocks/>
              </p:cNvSpPr>
              <p:nvPr/>
            </p:nvSpPr>
            <p:spPr bwMode="auto">
              <a:xfrm>
                <a:off x="2119314" y="3248026"/>
                <a:ext cx="263525" cy="96838"/>
              </a:xfrm>
              <a:custGeom>
                <a:avLst/>
                <a:gdLst>
                  <a:gd name="T0" fmla="*/ 2147483647 w 166"/>
                  <a:gd name="T1" fmla="*/ 2147483647 h 61"/>
                  <a:gd name="T2" fmla="*/ 2147483647 w 166"/>
                  <a:gd name="T3" fmla="*/ 2147483647 h 61"/>
                  <a:gd name="T4" fmla="*/ 2147483647 w 166"/>
                  <a:gd name="T5" fmla="*/ 2147483647 h 61"/>
                  <a:gd name="T6" fmla="*/ 2147483647 w 166"/>
                  <a:gd name="T7" fmla="*/ 2147483647 h 61"/>
                  <a:gd name="T8" fmla="*/ 2147483647 w 166"/>
                  <a:gd name="T9" fmla="*/ 2147483647 h 61"/>
                  <a:gd name="T10" fmla="*/ 2147483647 w 166"/>
                  <a:gd name="T11" fmla="*/ 0 h 61"/>
                  <a:gd name="T12" fmla="*/ 2147483647 w 166"/>
                  <a:gd name="T13" fmla="*/ 2147483647 h 61"/>
                  <a:gd name="T14" fmla="*/ 0 w 166"/>
                  <a:gd name="T15" fmla="*/ 2147483647 h 61"/>
                  <a:gd name="T16" fmla="*/ 2147483647 w 166"/>
                  <a:gd name="T17" fmla="*/ 2147483647 h 61"/>
                  <a:gd name="T18" fmla="*/ 2147483647 w 166"/>
                  <a:gd name="T19" fmla="*/ 2147483647 h 61"/>
                  <a:gd name="T20" fmla="*/ 2147483647 w 166"/>
                  <a:gd name="T21" fmla="*/ 2147483647 h 61"/>
                  <a:gd name="T22" fmla="*/ 2147483647 w 166"/>
                  <a:gd name="T23" fmla="*/ 2147483647 h 61"/>
                  <a:gd name="T24" fmla="*/ 2147483647 w 166"/>
                  <a:gd name="T25" fmla="*/ 2147483647 h 61"/>
                  <a:gd name="T26" fmla="*/ 2147483647 w 166"/>
                  <a:gd name="T27" fmla="*/ 2147483647 h 61"/>
                  <a:gd name="T28" fmla="*/ 2147483647 w 166"/>
                  <a:gd name="T29" fmla="*/ 2147483647 h 61"/>
                  <a:gd name="T30" fmla="*/ 2147483647 w 166"/>
                  <a:gd name="T31" fmla="*/ 2147483647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61"/>
                  <a:gd name="T50" fmla="*/ 166 w 166"/>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61">
                    <a:moveTo>
                      <a:pt x="157" y="61"/>
                    </a:moveTo>
                    <a:lnTo>
                      <a:pt x="166" y="52"/>
                    </a:lnTo>
                    <a:lnTo>
                      <a:pt x="105" y="17"/>
                    </a:lnTo>
                    <a:lnTo>
                      <a:pt x="87" y="17"/>
                    </a:lnTo>
                    <a:lnTo>
                      <a:pt x="79" y="8"/>
                    </a:lnTo>
                    <a:lnTo>
                      <a:pt x="35" y="0"/>
                    </a:lnTo>
                    <a:lnTo>
                      <a:pt x="18" y="8"/>
                    </a:lnTo>
                    <a:lnTo>
                      <a:pt x="0" y="26"/>
                    </a:lnTo>
                    <a:lnTo>
                      <a:pt x="9" y="26"/>
                    </a:lnTo>
                    <a:lnTo>
                      <a:pt x="35" y="17"/>
                    </a:lnTo>
                    <a:lnTo>
                      <a:pt x="53" y="17"/>
                    </a:lnTo>
                    <a:lnTo>
                      <a:pt x="53" y="26"/>
                    </a:lnTo>
                    <a:lnTo>
                      <a:pt x="79" y="26"/>
                    </a:lnTo>
                    <a:lnTo>
                      <a:pt x="122" y="52"/>
                    </a:lnTo>
                    <a:lnTo>
                      <a:pt x="122" y="61"/>
                    </a:lnTo>
                    <a:lnTo>
                      <a:pt x="157" y="61"/>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77" name="Freeform 113">
                <a:extLst>
                  <a:ext uri="{FF2B5EF4-FFF2-40B4-BE49-F238E27FC236}">
                    <a16:creationId xmlns:a16="http://schemas.microsoft.com/office/drawing/2014/main" id="{3FE0F99E-F9E6-4BF5-89E6-B7AC511A5B1B}"/>
                  </a:ext>
                </a:extLst>
              </p:cNvPr>
              <p:cNvSpPr>
                <a:spLocks/>
              </p:cNvSpPr>
              <p:nvPr/>
            </p:nvSpPr>
            <p:spPr bwMode="auto">
              <a:xfrm>
                <a:off x="2119314" y="3248026"/>
                <a:ext cx="263525" cy="96838"/>
              </a:xfrm>
              <a:custGeom>
                <a:avLst/>
                <a:gdLst>
                  <a:gd name="T0" fmla="*/ 2147483647 w 166"/>
                  <a:gd name="T1" fmla="*/ 2147483647 h 61"/>
                  <a:gd name="T2" fmla="*/ 2147483647 w 166"/>
                  <a:gd name="T3" fmla="*/ 2147483647 h 61"/>
                  <a:gd name="T4" fmla="*/ 2147483647 w 166"/>
                  <a:gd name="T5" fmla="*/ 2147483647 h 61"/>
                  <a:gd name="T6" fmla="*/ 2147483647 w 166"/>
                  <a:gd name="T7" fmla="*/ 2147483647 h 61"/>
                  <a:gd name="T8" fmla="*/ 2147483647 w 166"/>
                  <a:gd name="T9" fmla="*/ 2147483647 h 61"/>
                  <a:gd name="T10" fmla="*/ 2147483647 w 166"/>
                  <a:gd name="T11" fmla="*/ 0 h 61"/>
                  <a:gd name="T12" fmla="*/ 2147483647 w 166"/>
                  <a:gd name="T13" fmla="*/ 2147483647 h 61"/>
                  <a:gd name="T14" fmla="*/ 0 w 166"/>
                  <a:gd name="T15" fmla="*/ 2147483647 h 61"/>
                  <a:gd name="T16" fmla="*/ 2147483647 w 166"/>
                  <a:gd name="T17" fmla="*/ 2147483647 h 61"/>
                  <a:gd name="T18" fmla="*/ 2147483647 w 166"/>
                  <a:gd name="T19" fmla="*/ 2147483647 h 61"/>
                  <a:gd name="T20" fmla="*/ 2147483647 w 166"/>
                  <a:gd name="T21" fmla="*/ 2147483647 h 61"/>
                  <a:gd name="T22" fmla="*/ 2147483647 w 166"/>
                  <a:gd name="T23" fmla="*/ 2147483647 h 61"/>
                  <a:gd name="T24" fmla="*/ 2147483647 w 166"/>
                  <a:gd name="T25" fmla="*/ 2147483647 h 61"/>
                  <a:gd name="T26" fmla="*/ 2147483647 w 166"/>
                  <a:gd name="T27" fmla="*/ 2147483647 h 61"/>
                  <a:gd name="T28" fmla="*/ 2147483647 w 166"/>
                  <a:gd name="T29" fmla="*/ 2147483647 h 61"/>
                  <a:gd name="T30" fmla="*/ 2147483647 w 166"/>
                  <a:gd name="T31" fmla="*/ 2147483647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61"/>
                  <a:gd name="T50" fmla="*/ 166 w 166"/>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61">
                    <a:moveTo>
                      <a:pt x="157" y="61"/>
                    </a:moveTo>
                    <a:lnTo>
                      <a:pt x="166" y="52"/>
                    </a:lnTo>
                    <a:lnTo>
                      <a:pt x="105" y="17"/>
                    </a:lnTo>
                    <a:lnTo>
                      <a:pt x="87" y="17"/>
                    </a:lnTo>
                    <a:lnTo>
                      <a:pt x="79" y="8"/>
                    </a:lnTo>
                    <a:lnTo>
                      <a:pt x="35" y="0"/>
                    </a:lnTo>
                    <a:lnTo>
                      <a:pt x="18" y="8"/>
                    </a:lnTo>
                    <a:lnTo>
                      <a:pt x="0" y="26"/>
                    </a:lnTo>
                    <a:lnTo>
                      <a:pt x="9" y="26"/>
                    </a:lnTo>
                    <a:lnTo>
                      <a:pt x="35" y="17"/>
                    </a:lnTo>
                    <a:lnTo>
                      <a:pt x="53" y="17"/>
                    </a:lnTo>
                    <a:lnTo>
                      <a:pt x="53" y="26"/>
                    </a:lnTo>
                    <a:lnTo>
                      <a:pt x="79" y="26"/>
                    </a:lnTo>
                    <a:lnTo>
                      <a:pt x="122" y="52"/>
                    </a:lnTo>
                    <a:lnTo>
                      <a:pt x="122" y="61"/>
                    </a:lnTo>
                    <a:lnTo>
                      <a:pt x="157" y="61"/>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78" name="Freeform 114">
                <a:extLst>
                  <a:ext uri="{FF2B5EF4-FFF2-40B4-BE49-F238E27FC236}">
                    <a16:creationId xmlns:a16="http://schemas.microsoft.com/office/drawing/2014/main" id="{23579D44-39F7-4AA9-B315-B77676DC9061}"/>
                  </a:ext>
                </a:extLst>
              </p:cNvPr>
              <p:cNvSpPr>
                <a:spLocks/>
              </p:cNvSpPr>
              <p:nvPr/>
            </p:nvSpPr>
            <p:spPr bwMode="auto">
              <a:xfrm>
                <a:off x="2160589" y="3289301"/>
                <a:ext cx="14288" cy="26988"/>
              </a:xfrm>
              <a:custGeom>
                <a:avLst/>
                <a:gdLst>
                  <a:gd name="T0" fmla="*/ 0 w 9"/>
                  <a:gd name="T1" fmla="*/ 0 h 17"/>
                  <a:gd name="T2" fmla="*/ 0 w 9"/>
                  <a:gd name="T3" fmla="*/ 2147483647 h 17"/>
                  <a:gd name="T4" fmla="*/ 2147483647 w 9"/>
                  <a:gd name="T5" fmla="*/ 2147483647 h 17"/>
                  <a:gd name="T6" fmla="*/ 2147483647 w 9"/>
                  <a:gd name="T7" fmla="*/ 0 h 17"/>
                  <a:gd name="T8" fmla="*/ 0 w 9"/>
                  <a:gd name="T9" fmla="*/ 0 h 17"/>
                  <a:gd name="T10" fmla="*/ 0 60000 65536"/>
                  <a:gd name="T11" fmla="*/ 0 60000 65536"/>
                  <a:gd name="T12" fmla="*/ 0 60000 65536"/>
                  <a:gd name="T13" fmla="*/ 0 60000 65536"/>
                  <a:gd name="T14" fmla="*/ 0 60000 65536"/>
                  <a:gd name="T15" fmla="*/ 0 w 9"/>
                  <a:gd name="T16" fmla="*/ 0 h 17"/>
                  <a:gd name="T17" fmla="*/ 9 w 9"/>
                  <a:gd name="T18" fmla="*/ 17 h 17"/>
                </a:gdLst>
                <a:ahLst/>
                <a:cxnLst>
                  <a:cxn ang="T10">
                    <a:pos x="T0" y="T1"/>
                  </a:cxn>
                  <a:cxn ang="T11">
                    <a:pos x="T2" y="T3"/>
                  </a:cxn>
                  <a:cxn ang="T12">
                    <a:pos x="T4" y="T5"/>
                  </a:cxn>
                  <a:cxn ang="T13">
                    <a:pos x="T6" y="T7"/>
                  </a:cxn>
                  <a:cxn ang="T14">
                    <a:pos x="T8" y="T9"/>
                  </a:cxn>
                </a:cxnLst>
                <a:rect l="T15" t="T16" r="T17" b="T18"/>
                <a:pathLst>
                  <a:path w="9" h="17">
                    <a:moveTo>
                      <a:pt x="0" y="0"/>
                    </a:moveTo>
                    <a:lnTo>
                      <a:pt x="0" y="17"/>
                    </a:lnTo>
                    <a:lnTo>
                      <a:pt x="9" y="9"/>
                    </a:lnTo>
                    <a:lnTo>
                      <a:pt x="9"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79" name="Freeform 115">
                <a:extLst>
                  <a:ext uri="{FF2B5EF4-FFF2-40B4-BE49-F238E27FC236}">
                    <a16:creationId xmlns:a16="http://schemas.microsoft.com/office/drawing/2014/main" id="{BE71E20B-1E97-4107-A2D9-6412E3B6313D}"/>
                  </a:ext>
                </a:extLst>
              </p:cNvPr>
              <p:cNvSpPr>
                <a:spLocks/>
              </p:cNvSpPr>
              <p:nvPr/>
            </p:nvSpPr>
            <p:spPr bwMode="auto">
              <a:xfrm>
                <a:off x="2160589" y="3289301"/>
                <a:ext cx="14288" cy="26988"/>
              </a:xfrm>
              <a:custGeom>
                <a:avLst/>
                <a:gdLst>
                  <a:gd name="T0" fmla="*/ 0 w 9"/>
                  <a:gd name="T1" fmla="*/ 0 h 17"/>
                  <a:gd name="T2" fmla="*/ 0 w 9"/>
                  <a:gd name="T3" fmla="*/ 2147483647 h 17"/>
                  <a:gd name="T4" fmla="*/ 2147483647 w 9"/>
                  <a:gd name="T5" fmla="*/ 2147483647 h 17"/>
                  <a:gd name="T6" fmla="*/ 2147483647 w 9"/>
                  <a:gd name="T7" fmla="*/ 0 h 17"/>
                  <a:gd name="T8" fmla="*/ 0 w 9"/>
                  <a:gd name="T9" fmla="*/ 0 h 17"/>
                  <a:gd name="T10" fmla="*/ 0 60000 65536"/>
                  <a:gd name="T11" fmla="*/ 0 60000 65536"/>
                  <a:gd name="T12" fmla="*/ 0 60000 65536"/>
                  <a:gd name="T13" fmla="*/ 0 60000 65536"/>
                  <a:gd name="T14" fmla="*/ 0 60000 65536"/>
                  <a:gd name="T15" fmla="*/ 0 w 9"/>
                  <a:gd name="T16" fmla="*/ 0 h 17"/>
                  <a:gd name="T17" fmla="*/ 9 w 9"/>
                  <a:gd name="T18" fmla="*/ 17 h 17"/>
                </a:gdLst>
                <a:ahLst/>
                <a:cxnLst>
                  <a:cxn ang="T10">
                    <a:pos x="T0" y="T1"/>
                  </a:cxn>
                  <a:cxn ang="T11">
                    <a:pos x="T2" y="T3"/>
                  </a:cxn>
                  <a:cxn ang="T12">
                    <a:pos x="T4" y="T5"/>
                  </a:cxn>
                  <a:cxn ang="T13">
                    <a:pos x="T6" y="T7"/>
                  </a:cxn>
                  <a:cxn ang="T14">
                    <a:pos x="T8" y="T9"/>
                  </a:cxn>
                </a:cxnLst>
                <a:rect l="T15" t="T16" r="T17" b="T18"/>
                <a:pathLst>
                  <a:path w="9" h="17">
                    <a:moveTo>
                      <a:pt x="0" y="0"/>
                    </a:moveTo>
                    <a:lnTo>
                      <a:pt x="0" y="17"/>
                    </a:lnTo>
                    <a:lnTo>
                      <a:pt x="9" y="9"/>
                    </a:lnTo>
                    <a:lnTo>
                      <a:pt x="9"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80" name="Freeform 116">
                <a:extLst>
                  <a:ext uri="{FF2B5EF4-FFF2-40B4-BE49-F238E27FC236}">
                    <a16:creationId xmlns:a16="http://schemas.microsoft.com/office/drawing/2014/main" id="{6820A1AB-2CAC-4181-BEBA-B9FE56B7E0C3}"/>
                  </a:ext>
                </a:extLst>
              </p:cNvPr>
              <p:cNvSpPr>
                <a:spLocks/>
              </p:cNvSpPr>
              <p:nvPr/>
            </p:nvSpPr>
            <p:spPr bwMode="auto">
              <a:xfrm>
                <a:off x="2382839" y="3344863"/>
                <a:ext cx="82550" cy="55563"/>
              </a:xfrm>
              <a:custGeom>
                <a:avLst/>
                <a:gdLst>
                  <a:gd name="T0" fmla="*/ 2147483647 w 52"/>
                  <a:gd name="T1" fmla="*/ 0 h 35"/>
                  <a:gd name="T2" fmla="*/ 2147483647 w 52"/>
                  <a:gd name="T3" fmla="*/ 2147483647 h 35"/>
                  <a:gd name="T4" fmla="*/ 2147483647 w 52"/>
                  <a:gd name="T5" fmla="*/ 2147483647 h 35"/>
                  <a:gd name="T6" fmla="*/ 0 w 52"/>
                  <a:gd name="T7" fmla="*/ 2147483647 h 35"/>
                  <a:gd name="T8" fmla="*/ 0 w 52"/>
                  <a:gd name="T9" fmla="*/ 2147483647 h 35"/>
                  <a:gd name="T10" fmla="*/ 2147483647 w 52"/>
                  <a:gd name="T11" fmla="*/ 2147483647 h 35"/>
                  <a:gd name="T12" fmla="*/ 2147483647 w 52"/>
                  <a:gd name="T13" fmla="*/ 2147483647 h 35"/>
                  <a:gd name="T14" fmla="*/ 2147483647 w 52"/>
                  <a:gd name="T15" fmla="*/ 0 h 35"/>
                  <a:gd name="T16" fmla="*/ 2147483647 w 52"/>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35"/>
                  <a:gd name="T29" fmla="*/ 52 w 52"/>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35">
                    <a:moveTo>
                      <a:pt x="9" y="0"/>
                    </a:moveTo>
                    <a:lnTo>
                      <a:pt x="26" y="8"/>
                    </a:lnTo>
                    <a:lnTo>
                      <a:pt x="26" y="17"/>
                    </a:lnTo>
                    <a:lnTo>
                      <a:pt x="0" y="17"/>
                    </a:lnTo>
                    <a:lnTo>
                      <a:pt x="0" y="35"/>
                    </a:lnTo>
                    <a:lnTo>
                      <a:pt x="35" y="35"/>
                    </a:lnTo>
                    <a:lnTo>
                      <a:pt x="52" y="17"/>
                    </a:lnTo>
                    <a:lnTo>
                      <a:pt x="44" y="0"/>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81" name="Freeform 117">
                <a:extLst>
                  <a:ext uri="{FF2B5EF4-FFF2-40B4-BE49-F238E27FC236}">
                    <a16:creationId xmlns:a16="http://schemas.microsoft.com/office/drawing/2014/main" id="{251E5CD4-F3A9-4B75-BFFA-D3265C5F69FB}"/>
                  </a:ext>
                </a:extLst>
              </p:cNvPr>
              <p:cNvSpPr>
                <a:spLocks/>
              </p:cNvSpPr>
              <p:nvPr/>
            </p:nvSpPr>
            <p:spPr bwMode="auto">
              <a:xfrm>
                <a:off x="2382839" y="3344863"/>
                <a:ext cx="82550" cy="55563"/>
              </a:xfrm>
              <a:custGeom>
                <a:avLst/>
                <a:gdLst>
                  <a:gd name="T0" fmla="*/ 2147483647 w 52"/>
                  <a:gd name="T1" fmla="*/ 0 h 35"/>
                  <a:gd name="T2" fmla="*/ 2147483647 w 52"/>
                  <a:gd name="T3" fmla="*/ 2147483647 h 35"/>
                  <a:gd name="T4" fmla="*/ 2147483647 w 52"/>
                  <a:gd name="T5" fmla="*/ 2147483647 h 35"/>
                  <a:gd name="T6" fmla="*/ 0 w 52"/>
                  <a:gd name="T7" fmla="*/ 2147483647 h 35"/>
                  <a:gd name="T8" fmla="*/ 0 w 52"/>
                  <a:gd name="T9" fmla="*/ 2147483647 h 35"/>
                  <a:gd name="T10" fmla="*/ 2147483647 w 52"/>
                  <a:gd name="T11" fmla="*/ 2147483647 h 35"/>
                  <a:gd name="T12" fmla="*/ 2147483647 w 52"/>
                  <a:gd name="T13" fmla="*/ 2147483647 h 35"/>
                  <a:gd name="T14" fmla="*/ 2147483647 w 52"/>
                  <a:gd name="T15" fmla="*/ 0 h 35"/>
                  <a:gd name="T16" fmla="*/ 2147483647 w 52"/>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35"/>
                  <a:gd name="T29" fmla="*/ 52 w 52"/>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35">
                    <a:moveTo>
                      <a:pt x="9" y="0"/>
                    </a:moveTo>
                    <a:lnTo>
                      <a:pt x="26" y="8"/>
                    </a:lnTo>
                    <a:lnTo>
                      <a:pt x="26" y="17"/>
                    </a:lnTo>
                    <a:lnTo>
                      <a:pt x="0" y="17"/>
                    </a:lnTo>
                    <a:lnTo>
                      <a:pt x="0" y="35"/>
                    </a:lnTo>
                    <a:lnTo>
                      <a:pt x="35" y="35"/>
                    </a:lnTo>
                    <a:lnTo>
                      <a:pt x="52" y="17"/>
                    </a:lnTo>
                    <a:lnTo>
                      <a:pt x="44" y="0"/>
                    </a:lnTo>
                    <a:lnTo>
                      <a:pt x="9"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82" name="Freeform 154">
                <a:extLst>
                  <a:ext uri="{FF2B5EF4-FFF2-40B4-BE49-F238E27FC236}">
                    <a16:creationId xmlns:a16="http://schemas.microsoft.com/office/drawing/2014/main" id="{0F520DCA-2B10-40E7-93F2-A0903666D516}"/>
                  </a:ext>
                </a:extLst>
              </p:cNvPr>
              <p:cNvSpPr>
                <a:spLocks/>
              </p:cNvSpPr>
              <p:nvPr/>
            </p:nvSpPr>
            <p:spPr bwMode="auto">
              <a:xfrm>
                <a:off x="3116264" y="1643063"/>
                <a:ext cx="1038225" cy="552450"/>
              </a:xfrm>
              <a:custGeom>
                <a:avLst/>
                <a:gdLst>
                  <a:gd name="T0" fmla="*/ 2147483647 w 654"/>
                  <a:gd name="T1" fmla="*/ 2147483647 h 348"/>
                  <a:gd name="T2" fmla="*/ 2147483647 w 654"/>
                  <a:gd name="T3" fmla="*/ 2147483647 h 348"/>
                  <a:gd name="T4" fmla="*/ 2147483647 w 654"/>
                  <a:gd name="T5" fmla="*/ 2147483647 h 348"/>
                  <a:gd name="T6" fmla="*/ 2147483647 w 654"/>
                  <a:gd name="T7" fmla="*/ 2147483647 h 348"/>
                  <a:gd name="T8" fmla="*/ 2147483647 w 654"/>
                  <a:gd name="T9" fmla="*/ 2147483647 h 348"/>
                  <a:gd name="T10" fmla="*/ 2147483647 w 654"/>
                  <a:gd name="T11" fmla="*/ 0 h 348"/>
                  <a:gd name="T12" fmla="*/ 2147483647 w 654"/>
                  <a:gd name="T13" fmla="*/ 2147483647 h 348"/>
                  <a:gd name="T14" fmla="*/ 2147483647 w 654"/>
                  <a:gd name="T15" fmla="*/ 2147483647 h 348"/>
                  <a:gd name="T16" fmla="*/ 2147483647 w 654"/>
                  <a:gd name="T17" fmla="*/ 2147483647 h 348"/>
                  <a:gd name="T18" fmla="*/ 2147483647 w 654"/>
                  <a:gd name="T19" fmla="*/ 2147483647 h 348"/>
                  <a:gd name="T20" fmla="*/ 2147483647 w 654"/>
                  <a:gd name="T21" fmla="*/ 2147483647 h 348"/>
                  <a:gd name="T22" fmla="*/ 2147483647 w 654"/>
                  <a:gd name="T23" fmla="*/ 2147483647 h 348"/>
                  <a:gd name="T24" fmla="*/ 2147483647 w 654"/>
                  <a:gd name="T25" fmla="*/ 2147483647 h 348"/>
                  <a:gd name="T26" fmla="*/ 2147483647 w 654"/>
                  <a:gd name="T27" fmla="*/ 2147483647 h 348"/>
                  <a:gd name="T28" fmla="*/ 2147483647 w 654"/>
                  <a:gd name="T29" fmla="*/ 2147483647 h 348"/>
                  <a:gd name="T30" fmla="*/ 0 w 654"/>
                  <a:gd name="T31" fmla="*/ 2147483647 h 348"/>
                  <a:gd name="T32" fmla="*/ 0 w 654"/>
                  <a:gd name="T33" fmla="*/ 2147483647 h 348"/>
                  <a:gd name="T34" fmla="*/ 2147483647 w 654"/>
                  <a:gd name="T35" fmla="*/ 2147483647 h 348"/>
                  <a:gd name="T36" fmla="*/ 2147483647 w 654"/>
                  <a:gd name="T37" fmla="*/ 2147483647 h 348"/>
                  <a:gd name="T38" fmla="*/ 2147483647 w 654"/>
                  <a:gd name="T39" fmla="*/ 2147483647 h 348"/>
                  <a:gd name="T40" fmla="*/ 2147483647 w 654"/>
                  <a:gd name="T41" fmla="*/ 2147483647 h 348"/>
                  <a:gd name="T42" fmla="*/ 2147483647 w 654"/>
                  <a:gd name="T43" fmla="*/ 2147483647 h 348"/>
                  <a:gd name="T44" fmla="*/ 2147483647 w 654"/>
                  <a:gd name="T45" fmla="*/ 2147483647 h 348"/>
                  <a:gd name="T46" fmla="*/ 2147483647 w 654"/>
                  <a:gd name="T47" fmla="*/ 2147483647 h 348"/>
                  <a:gd name="T48" fmla="*/ 2147483647 w 654"/>
                  <a:gd name="T49" fmla="*/ 2147483647 h 348"/>
                  <a:gd name="T50" fmla="*/ 2147483647 w 654"/>
                  <a:gd name="T51" fmla="*/ 2147483647 h 348"/>
                  <a:gd name="T52" fmla="*/ 2147483647 w 654"/>
                  <a:gd name="T53" fmla="*/ 2147483647 h 348"/>
                  <a:gd name="T54" fmla="*/ 2147483647 w 654"/>
                  <a:gd name="T55" fmla="*/ 2147483647 h 348"/>
                  <a:gd name="T56" fmla="*/ 2147483647 w 654"/>
                  <a:gd name="T57" fmla="*/ 2147483647 h 348"/>
                  <a:gd name="T58" fmla="*/ 2147483647 w 654"/>
                  <a:gd name="T59" fmla="*/ 2147483647 h 348"/>
                  <a:gd name="T60" fmla="*/ 2147483647 w 654"/>
                  <a:gd name="T61" fmla="*/ 2147483647 h 348"/>
                  <a:gd name="T62" fmla="*/ 2147483647 w 654"/>
                  <a:gd name="T63" fmla="*/ 2147483647 h 348"/>
                  <a:gd name="T64" fmla="*/ 2147483647 w 654"/>
                  <a:gd name="T65" fmla="*/ 2147483647 h 348"/>
                  <a:gd name="T66" fmla="*/ 2147483647 w 654"/>
                  <a:gd name="T67" fmla="*/ 2147483647 h 348"/>
                  <a:gd name="T68" fmla="*/ 2147483647 w 654"/>
                  <a:gd name="T69" fmla="*/ 2147483647 h 348"/>
                  <a:gd name="T70" fmla="*/ 2147483647 w 654"/>
                  <a:gd name="T71" fmla="*/ 2147483647 h 348"/>
                  <a:gd name="T72" fmla="*/ 2147483647 w 654"/>
                  <a:gd name="T73" fmla="*/ 2147483647 h 348"/>
                  <a:gd name="T74" fmla="*/ 2147483647 w 654"/>
                  <a:gd name="T75" fmla="*/ 2147483647 h 348"/>
                  <a:gd name="T76" fmla="*/ 2147483647 w 654"/>
                  <a:gd name="T77" fmla="*/ 2147483647 h 348"/>
                  <a:gd name="T78" fmla="*/ 2147483647 w 654"/>
                  <a:gd name="T79" fmla="*/ 2147483647 h 348"/>
                  <a:gd name="T80" fmla="*/ 2147483647 w 654"/>
                  <a:gd name="T81" fmla="*/ 2147483647 h 348"/>
                  <a:gd name="T82" fmla="*/ 2147483647 w 654"/>
                  <a:gd name="T83" fmla="*/ 2147483647 h 348"/>
                  <a:gd name="T84" fmla="*/ 2147483647 w 654"/>
                  <a:gd name="T85" fmla="*/ 2147483647 h 348"/>
                  <a:gd name="T86" fmla="*/ 2147483647 w 654"/>
                  <a:gd name="T87" fmla="*/ 2147483647 h 348"/>
                  <a:gd name="T88" fmla="*/ 2147483647 w 654"/>
                  <a:gd name="T89" fmla="*/ 2147483647 h 348"/>
                  <a:gd name="T90" fmla="*/ 2147483647 w 654"/>
                  <a:gd name="T91" fmla="*/ 2147483647 h 348"/>
                  <a:gd name="T92" fmla="*/ 2147483647 w 654"/>
                  <a:gd name="T93" fmla="*/ 2147483647 h 348"/>
                  <a:gd name="T94" fmla="*/ 2147483647 w 654"/>
                  <a:gd name="T95" fmla="*/ 2147483647 h 348"/>
                  <a:gd name="T96" fmla="*/ 2147483647 w 654"/>
                  <a:gd name="T97" fmla="*/ 2147483647 h 348"/>
                  <a:gd name="T98" fmla="*/ 2147483647 w 654"/>
                  <a:gd name="T99" fmla="*/ 2147483647 h 348"/>
                  <a:gd name="T100" fmla="*/ 2147483647 w 654"/>
                  <a:gd name="T101" fmla="*/ 2147483647 h 348"/>
                  <a:gd name="T102" fmla="*/ 2147483647 w 654"/>
                  <a:gd name="T103" fmla="*/ 2147483647 h 348"/>
                  <a:gd name="T104" fmla="*/ 2147483647 w 654"/>
                  <a:gd name="T105" fmla="*/ 2147483647 h 348"/>
                  <a:gd name="T106" fmla="*/ 2147483647 w 654"/>
                  <a:gd name="T107" fmla="*/ 2147483647 h 3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54"/>
                  <a:gd name="T163" fmla="*/ 0 h 348"/>
                  <a:gd name="T164" fmla="*/ 654 w 654"/>
                  <a:gd name="T165" fmla="*/ 348 h 3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54" h="348">
                    <a:moveTo>
                      <a:pt x="654" y="26"/>
                    </a:moveTo>
                    <a:lnTo>
                      <a:pt x="628" y="17"/>
                    </a:lnTo>
                    <a:lnTo>
                      <a:pt x="541" y="35"/>
                    </a:lnTo>
                    <a:lnTo>
                      <a:pt x="549" y="8"/>
                    </a:lnTo>
                    <a:lnTo>
                      <a:pt x="523" y="17"/>
                    </a:lnTo>
                    <a:lnTo>
                      <a:pt x="515" y="35"/>
                    </a:lnTo>
                    <a:lnTo>
                      <a:pt x="515" y="17"/>
                    </a:lnTo>
                    <a:lnTo>
                      <a:pt x="453" y="26"/>
                    </a:lnTo>
                    <a:lnTo>
                      <a:pt x="497" y="8"/>
                    </a:lnTo>
                    <a:lnTo>
                      <a:pt x="427" y="8"/>
                    </a:lnTo>
                    <a:lnTo>
                      <a:pt x="427" y="0"/>
                    </a:lnTo>
                    <a:lnTo>
                      <a:pt x="392" y="0"/>
                    </a:lnTo>
                    <a:lnTo>
                      <a:pt x="384" y="8"/>
                    </a:lnTo>
                    <a:lnTo>
                      <a:pt x="358" y="8"/>
                    </a:lnTo>
                    <a:lnTo>
                      <a:pt x="358" y="0"/>
                    </a:lnTo>
                    <a:lnTo>
                      <a:pt x="314" y="8"/>
                    </a:lnTo>
                    <a:lnTo>
                      <a:pt x="340" y="17"/>
                    </a:lnTo>
                    <a:lnTo>
                      <a:pt x="314" y="26"/>
                    </a:lnTo>
                    <a:lnTo>
                      <a:pt x="305" y="17"/>
                    </a:lnTo>
                    <a:lnTo>
                      <a:pt x="270" y="17"/>
                    </a:lnTo>
                    <a:lnTo>
                      <a:pt x="262" y="26"/>
                    </a:lnTo>
                    <a:lnTo>
                      <a:pt x="244" y="26"/>
                    </a:lnTo>
                    <a:lnTo>
                      <a:pt x="227" y="26"/>
                    </a:lnTo>
                    <a:lnTo>
                      <a:pt x="227" y="17"/>
                    </a:lnTo>
                    <a:lnTo>
                      <a:pt x="174" y="8"/>
                    </a:lnTo>
                    <a:lnTo>
                      <a:pt x="183" y="26"/>
                    </a:lnTo>
                    <a:lnTo>
                      <a:pt x="140" y="26"/>
                    </a:lnTo>
                    <a:lnTo>
                      <a:pt x="96" y="35"/>
                    </a:lnTo>
                    <a:lnTo>
                      <a:pt x="105" y="52"/>
                    </a:lnTo>
                    <a:lnTo>
                      <a:pt x="79" y="52"/>
                    </a:lnTo>
                    <a:lnTo>
                      <a:pt x="0" y="61"/>
                    </a:lnTo>
                    <a:lnTo>
                      <a:pt x="0" y="69"/>
                    </a:lnTo>
                    <a:lnTo>
                      <a:pt x="61" y="78"/>
                    </a:lnTo>
                    <a:lnTo>
                      <a:pt x="0" y="87"/>
                    </a:lnTo>
                    <a:lnTo>
                      <a:pt x="18" y="104"/>
                    </a:lnTo>
                    <a:lnTo>
                      <a:pt x="52" y="96"/>
                    </a:lnTo>
                    <a:lnTo>
                      <a:pt x="87" y="96"/>
                    </a:lnTo>
                    <a:lnTo>
                      <a:pt x="140" y="113"/>
                    </a:lnTo>
                    <a:lnTo>
                      <a:pt x="140" y="139"/>
                    </a:lnTo>
                    <a:lnTo>
                      <a:pt x="122" y="148"/>
                    </a:lnTo>
                    <a:lnTo>
                      <a:pt x="122" y="174"/>
                    </a:lnTo>
                    <a:lnTo>
                      <a:pt x="140" y="157"/>
                    </a:lnTo>
                    <a:lnTo>
                      <a:pt x="140" y="148"/>
                    </a:lnTo>
                    <a:lnTo>
                      <a:pt x="148" y="165"/>
                    </a:lnTo>
                    <a:lnTo>
                      <a:pt x="166" y="174"/>
                    </a:lnTo>
                    <a:lnTo>
                      <a:pt x="157" y="183"/>
                    </a:lnTo>
                    <a:lnTo>
                      <a:pt x="140" y="174"/>
                    </a:lnTo>
                    <a:lnTo>
                      <a:pt x="140" y="183"/>
                    </a:lnTo>
                    <a:lnTo>
                      <a:pt x="157" y="191"/>
                    </a:lnTo>
                    <a:lnTo>
                      <a:pt x="157" y="200"/>
                    </a:lnTo>
                    <a:lnTo>
                      <a:pt x="131" y="200"/>
                    </a:lnTo>
                    <a:lnTo>
                      <a:pt x="122" y="226"/>
                    </a:lnTo>
                    <a:lnTo>
                      <a:pt x="105" y="235"/>
                    </a:lnTo>
                    <a:lnTo>
                      <a:pt x="105" y="252"/>
                    </a:lnTo>
                    <a:lnTo>
                      <a:pt x="96" y="252"/>
                    </a:lnTo>
                    <a:lnTo>
                      <a:pt x="113" y="270"/>
                    </a:lnTo>
                    <a:lnTo>
                      <a:pt x="96" y="270"/>
                    </a:lnTo>
                    <a:lnTo>
                      <a:pt x="113" y="279"/>
                    </a:lnTo>
                    <a:lnTo>
                      <a:pt x="105" y="287"/>
                    </a:lnTo>
                    <a:lnTo>
                      <a:pt x="122" y="287"/>
                    </a:lnTo>
                    <a:lnTo>
                      <a:pt x="122" y="305"/>
                    </a:lnTo>
                    <a:lnTo>
                      <a:pt x="140" y="322"/>
                    </a:lnTo>
                    <a:lnTo>
                      <a:pt x="148" y="331"/>
                    </a:lnTo>
                    <a:lnTo>
                      <a:pt x="166" y="331"/>
                    </a:lnTo>
                    <a:lnTo>
                      <a:pt x="183" y="348"/>
                    </a:lnTo>
                    <a:lnTo>
                      <a:pt x="192" y="348"/>
                    </a:lnTo>
                    <a:lnTo>
                      <a:pt x="218" y="322"/>
                    </a:lnTo>
                    <a:lnTo>
                      <a:pt x="218" y="305"/>
                    </a:lnTo>
                    <a:lnTo>
                      <a:pt x="244" y="287"/>
                    </a:lnTo>
                    <a:lnTo>
                      <a:pt x="262" y="270"/>
                    </a:lnTo>
                    <a:lnTo>
                      <a:pt x="253" y="252"/>
                    </a:lnTo>
                    <a:lnTo>
                      <a:pt x="297" y="252"/>
                    </a:lnTo>
                    <a:lnTo>
                      <a:pt x="349" y="244"/>
                    </a:lnTo>
                    <a:lnTo>
                      <a:pt x="358" y="218"/>
                    </a:lnTo>
                    <a:lnTo>
                      <a:pt x="401" y="218"/>
                    </a:lnTo>
                    <a:lnTo>
                      <a:pt x="515" y="183"/>
                    </a:lnTo>
                    <a:lnTo>
                      <a:pt x="488" y="183"/>
                    </a:lnTo>
                    <a:lnTo>
                      <a:pt x="445" y="183"/>
                    </a:lnTo>
                    <a:lnTo>
                      <a:pt x="436" y="174"/>
                    </a:lnTo>
                    <a:lnTo>
                      <a:pt x="471" y="174"/>
                    </a:lnTo>
                    <a:lnTo>
                      <a:pt x="445" y="157"/>
                    </a:lnTo>
                    <a:lnTo>
                      <a:pt x="488" y="157"/>
                    </a:lnTo>
                    <a:lnTo>
                      <a:pt x="488" y="174"/>
                    </a:lnTo>
                    <a:lnTo>
                      <a:pt x="506" y="174"/>
                    </a:lnTo>
                    <a:lnTo>
                      <a:pt x="515" y="183"/>
                    </a:lnTo>
                    <a:lnTo>
                      <a:pt x="523" y="174"/>
                    </a:lnTo>
                    <a:lnTo>
                      <a:pt x="515" y="157"/>
                    </a:lnTo>
                    <a:lnTo>
                      <a:pt x="497" y="148"/>
                    </a:lnTo>
                    <a:lnTo>
                      <a:pt x="480" y="139"/>
                    </a:lnTo>
                    <a:lnTo>
                      <a:pt x="506" y="139"/>
                    </a:lnTo>
                    <a:lnTo>
                      <a:pt x="523" y="148"/>
                    </a:lnTo>
                    <a:lnTo>
                      <a:pt x="515" y="130"/>
                    </a:lnTo>
                    <a:lnTo>
                      <a:pt x="532" y="130"/>
                    </a:lnTo>
                    <a:lnTo>
                      <a:pt x="541" y="122"/>
                    </a:lnTo>
                    <a:lnTo>
                      <a:pt x="532" y="122"/>
                    </a:lnTo>
                    <a:lnTo>
                      <a:pt x="549" y="122"/>
                    </a:lnTo>
                    <a:lnTo>
                      <a:pt x="541" y="104"/>
                    </a:lnTo>
                    <a:lnTo>
                      <a:pt x="558" y="104"/>
                    </a:lnTo>
                    <a:lnTo>
                      <a:pt x="541" y="87"/>
                    </a:lnTo>
                    <a:lnTo>
                      <a:pt x="558" y="87"/>
                    </a:lnTo>
                    <a:lnTo>
                      <a:pt x="567" y="104"/>
                    </a:lnTo>
                    <a:lnTo>
                      <a:pt x="567" y="113"/>
                    </a:lnTo>
                    <a:lnTo>
                      <a:pt x="584" y="113"/>
                    </a:lnTo>
                    <a:lnTo>
                      <a:pt x="576" y="96"/>
                    </a:lnTo>
                    <a:lnTo>
                      <a:pt x="584" y="69"/>
                    </a:lnTo>
                    <a:lnTo>
                      <a:pt x="541" y="69"/>
                    </a:lnTo>
                    <a:lnTo>
                      <a:pt x="567" y="52"/>
                    </a:lnTo>
                    <a:lnTo>
                      <a:pt x="576" y="43"/>
                    </a:lnTo>
                    <a:lnTo>
                      <a:pt x="654"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83" name="Freeform 155">
                <a:extLst>
                  <a:ext uri="{FF2B5EF4-FFF2-40B4-BE49-F238E27FC236}">
                    <a16:creationId xmlns:a16="http://schemas.microsoft.com/office/drawing/2014/main" id="{2C3B09C0-EDE5-4460-856E-2BA26CBE07A2}"/>
                  </a:ext>
                </a:extLst>
              </p:cNvPr>
              <p:cNvSpPr>
                <a:spLocks/>
              </p:cNvSpPr>
              <p:nvPr/>
            </p:nvSpPr>
            <p:spPr bwMode="auto">
              <a:xfrm>
                <a:off x="3116264" y="1643063"/>
                <a:ext cx="1038225" cy="552450"/>
              </a:xfrm>
              <a:custGeom>
                <a:avLst/>
                <a:gdLst>
                  <a:gd name="T0" fmla="*/ 2147483647 w 654"/>
                  <a:gd name="T1" fmla="*/ 2147483647 h 348"/>
                  <a:gd name="T2" fmla="*/ 2147483647 w 654"/>
                  <a:gd name="T3" fmla="*/ 2147483647 h 348"/>
                  <a:gd name="T4" fmla="*/ 2147483647 w 654"/>
                  <a:gd name="T5" fmla="*/ 2147483647 h 348"/>
                  <a:gd name="T6" fmla="*/ 2147483647 w 654"/>
                  <a:gd name="T7" fmla="*/ 2147483647 h 348"/>
                  <a:gd name="T8" fmla="*/ 2147483647 w 654"/>
                  <a:gd name="T9" fmla="*/ 2147483647 h 348"/>
                  <a:gd name="T10" fmla="*/ 2147483647 w 654"/>
                  <a:gd name="T11" fmla="*/ 0 h 348"/>
                  <a:gd name="T12" fmla="*/ 2147483647 w 654"/>
                  <a:gd name="T13" fmla="*/ 2147483647 h 348"/>
                  <a:gd name="T14" fmla="*/ 2147483647 w 654"/>
                  <a:gd name="T15" fmla="*/ 2147483647 h 348"/>
                  <a:gd name="T16" fmla="*/ 2147483647 w 654"/>
                  <a:gd name="T17" fmla="*/ 2147483647 h 348"/>
                  <a:gd name="T18" fmla="*/ 2147483647 w 654"/>
                  <a:gd name="T19" fmla="*/ 2147483647 h 348"/>
                  <a:gd name="T20" fmla="*/ 2147483647 w 654"/>
                  <a:gd name="T21" fmla="*/ 2147483647 h 348"/>
                  <a:gd name="T22" fmla="*/ 2147483647 w 654"/>
                  <a:gd name="T23" fmla="*/ 2147483647 h 348"/>
                  <a:gd name="T24" fmla="*/ 2147483647 w 654"/>
                  <a:gd name="T25" fmla="*/ 2147483647 h 348"/>
                  <a:gd name="T26" fmla="*/ 2147483647 w 654"/>
                  <a:gd name="T27" fmla="*/ 2147483647 h 348"/>
                  <a:gd name="T28" fmla="*/ 2147483647 w 654"/>
                  <a:gd name="T29" fmla="*/ 2147483647 h 348"/>
                  <a:gd name="T30" fmla="*/ 0 w 654"/>
                  <a:gd name="T31" fmla="*/ 2147483647 h 348"/>
                  <a:gd name="T32" fmla="*/ 0 w 654"/>
                  <a:gd name="T33" fmla="*/ 2147483647 h 348"/>
                  <a:gd name="T34" fmla="*/ 2147483647 w 654"/>
                  <a:gd name="T35" fmla="*/ 2147483647 h 348"/>
                  <a:gd name="T36" fmla="*/ 2147483647 w 654"/>
                  <a:gd name="T37" fmla="*/ 2147483647 h 348"/>
                  <a:gd name="T38" fmla="*/ 2147483647 w 654"/>
                  <a:gd name="T39" fmla="*/ 2147483647 h 348"/>
                  <a:gd name="T40" fmla="*/ 2147483647 w 654"/>
                  <a:gd name="T41" fmla="*/ 2147483647 h 348"/>
                  <a:gd name="T42" fmla="*/ 2147483647 w 654"/>
                  <a:gd name="T43" fmla="*/ 2147483647 h 348"/>
                  <a:gd name="T44" fmla="*/ 2147483647 w 654"/>
                  <a:gd name="T45" fmla="*/ 2147483647 h 348"/>
                  <a:gd name="T46" fmla="*/ 2147483647 w 654"/>
                  <a:gd name="T47" fmla="*/ 2147483647 h 348"/>
                  <a:gd name="T48" fmla="*/ 2147483647 w 654"/>
                  <a:gd name="T49" fmla="*/ 2147483647 h 348"/>
                  <a:gd name="T50" fmla="*/ 2147483647 w 654"/>
                  <a:gd name="T51" fmla="*/ 2147483647 h 348"/>
                  <a:gd name="T52" fmla="*/ 2147483647 w 654"/>
                  <a:gd name="T53" fmla="*/ 2147483647 h 348"/>
                  <a:gd name="T54" fmla="*/ 2147483647 w 654"/>
                  <a:gd name="T55" fmla="*/ 2147483647 h 348"/>
                  <a:gd name="T56" fmla="*/ 2147483647 w 654"/>
                  <a:gd name="T57" fmla="*/ 2147483647 h 348"/>
                  <a:gd name="T58" fmla="*/ 2147483647 w 654"/>
                  <a:gd name="T59" fmla="*/ 2147483647 h 348"/>
                  <a:gd name="T60" fmla="*/ 2147483647 w 654"/>
                  <a:gd name="T61" fmla="*/ 2147483647 h 348"/>
                  <a:gd name="T62" fmla="*/ 2147483647 w 654"/>
                  <a:gd name="T63" fmla="*/ 2147483647 h 348"/>
                  <a:gd name="T64" fmla="*/ 2147483647 w 654"/>
                  <a:gd name="T65" fmla="*/ 2147483647 h 348"/>
                  <a:gd name="T66" fmla="*/ 2147483647 w 654"/>
                  <a:gd name="T67" fmla="*/ 2147483647 h 348"/>
                  <a:gd name="T68" fmla="*/ 2147483647 w 654"/>
                  <a:gd name="T69" fmla="*/ 2147483647 h 348"/>
                  <a:gd name="T70" fmla="*/ 2147483647 w 654"/>
                  <a:gd name="T71" fmla="*/ 2147483647 h 348"/>
                  <a:gd name="T72" fmla="*/ 2147483647 w 654"/>
                  <a:gd name="T73" fmla="*/ 2147483647 h 348"/>
                  <a:gd name="T74" fmla="*/ 2147483647 w 654"/>
                  <a:gd name="T75" fmla="*/ 2147483647 h 348"/>
                  <a:gd name="T76" fmla="*/ 2147483647 w 654"/>
                  <a:gd name="T77" fmla="*/ 2147483647 h 348"/>
                  <a:gd name="T78" fmla="*/ 2147483647 w 654"/>
                  <a:gd name="T79" fmla="*/ 2147483647 h 348"/>
                  <a:gd name="T80" fmla="*/ 2147483647 w 654"/>
                  <a:gd name="T81" fmla="*/ 2147483647 h 348"/>
                  <a:gd name="T82" fmla="*/ 2147483647 w 654"/>
                  <a:gd name="T83" fmla="*/ 2147483647 h 348"/>
                  <a:gd name="T84" fmla="*/ 2147483647 w 654"/>
                  <a:gd name="T85" fmla="*/ 2147483647 h 348"/>
                  <a:gd name="T86" fmla="*/ 2147483647 w 654"/>
                  <a:gd name="T87" fmla="*/ 2147483647 h 348"/>
                  <a:gd name="T88" fmla="*/ 2147483647 w 654"/>
                  <a:gd name="T89" fmla="*/ 2147483647 h 348"/>
                  <a:gd name="T90" fmla="*/ 2147483647 w 654"/>
                  <a:gd name="T91" fmla="*/ 2147483647 h 348"/>
                  <a:gd name="T92" fmla="*/ 2147483647 w 654"/>
                  <a:gd name="T93" fmla="*/ 2147483647 h 348"/>
                  <a:gd name="T94" fmla="*/ 2147483647 w 654"/>
                  <a:gd name="T95" fmla="*/ 2147483647 h 348"/>
                  <a:gd name="T96" fmla="*/ 2147483647 w 654"/>
                  <a:gd name="T97" fmla="*/ 2147483647 h 348"/>
                  <a:gd name="T98" fmla="*/ 2147483647 w 654"/>
                  <a:gd name="T99" fmla="*/ 2147483647 h 348"/>
                  <a:gd name="T100" fmla="*/ 2147483647 w 654"/>
                  <a:gd name="T101" fmla="*/ 2147483647 h 348"/>
                  <a:gd name="T102" fmla="*/ 2147483647 w 654"/>
                  <a:gd name="T103" fmla="*/ 2147483647 h 348"/>
                  <a:gd name="T104" fmla="*/ 2147483647 w 654"/>
                  <a:gd name="T105" fmla="*/ 2147483647 h 348"/>
                  <a:gd name="T106" fmla="*/ 2147483647 w 654"/>
                  <a:gd name="T107" fmla="*/ 2147483647 h 3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54"/>
                  <a:gd name="T163" fmla="*/ 0 h 348"/>
                  <a:gd name="T164" fmla="*/ 654 w 654"/>
                  <a:gd name="T165" fmla="*/ 348 h 3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54" h="348">
                    <a:moveTo>
                      <a:pt x="654" y="26"/>
                    </a:moveTo>
                    <a:lnTo>
                      <a:pt x="628" y="17"/>
                    </a:lnTo>
                    <a:lnTo>
                      <a:pt x="541" y="35"/>
                    </a:lnTo>
                    <a:lnTo>
                      <a:pt x="549" y="8"/>
                    </a:lnTo>
                    <a:lnTo>
                      <a:pt x="523" y="17"/>
                    </a:lnTo>
                    <a:lnTo>
                      <a:pt x="515" y="35"/>
                    </a:lnTo>
                    <a:lnTo>
                      <a:pt x="515" y="17"/>
                    </a:lnTo>
                    <a:lnTo>
                      <a:pt x="453" y="26"/>
                    </a:lnTo>
                    <a:lnTo>
                      <a:pt x="497" y="8"/>
                    </a:lnTo>
                    <a:lnTo>
                      <a:pt x="427" y="8"/>
                    </a:lnTo>
                    <a:lnTo>
                      <a:pt x="427" y="0"/>
                    </a:lnTo>
                    <a:lnTo>
                      <a:pt x="392" y="0"/>
                    </a:lnTo>
                    <a:lnTo>
                      <a:pt x="384" y="8"/>
                    </a:lnTo>
                    <a:lnTo>
                      <a:pt x="358" y="8"/>
                    </a:lnTo>
                    <a:lnTo>
                      <a:pt x="358" y="0"/>
                    </a:lnTo>
                    <a:lnTo>
                      <a:pt x="314" y="8"/>
                    </a:lnTo>
                    <a:lnTo>
                      <a:pt x="340" y="17"/>
                    </a:lnTo>
                    <a:lnTo>
                      <a:pt x="314" y="26"/>
                    </a:lnTo>
                    <a:lnTo>
                      <a:pt x="305" y="17"/>
                    </a:lnTo>
                    <a:lnTo>
                      <a:pt x="270" y="17"/>
                    </a:lnTo>
                    <a:lnTo>
                      <a:pt x="262" y="26"/>
                    </a:lnTo>
                    <a:lnTo>
                      <a:pt x="244" y="26"/>
                    </a:lnTo>
                    <a:lnTo>
                      <a:pt x="227" y="26"/>
                    </a:lnTo>
                    <a:lnTo>
                      <a:pt x="227" y="17"/>
                    </a:lnTo>
                    <a:lnTo>
                      <a:pt x="174" y="8"/>
                    </a:lnTo>
                    <a:lnTo>
                      <a:pt x="183" y="26"/>
                    </a:lnTo>
                    <a:lnTo>
                      <a:pt x="140" y="26"/>
                    </a:lnTo>
                    <a:lnTo>
                      <a:pt x="96" y="35"/>
                    </a:lnTo>
                    <a:lnTo>
                      <a:pt x="105" y="52"/>
                    </a:lnTo>
                    <a:lnTo>
                      <a:pt x="79" y="52"/>
                    </a:lnTo>
                    <a:lnTo>
                      <a:pt x="0" y="61"/>
                    </a:lnTo>
                    <a:lnTo>
                      <a:pt x="0" y="69"/>
                    </a:lnTo>
                    <a:lnTo>
                      <a:pt x="61" y="78"/>
                    </a:lnTo>
                    <a:lnTo>
                      <a:pt x="0" y="87"/>
                    </a:lnTo>
                    <a:lnTo>
                      <a:pt x="18" y="104"/>
                    </a:lnTo>
                    <a:lnTo>
                      <a:pt x="52" y="96"/>
                    </a:lnTo>
                    <a:lnTo>
                      <a:pt x="87" y="96"/>
                    </a:lnTo>
                    <a:lnTo>
                      <a:pt x="140" y="113"/>
                    </a:lnTo>
                    <a:lnTo>
                      <a:pt x="140" y="139"/>
                    </a:lnTo>
                    <a:lnTo>
                      <a:pt x="122" y="148"/>
                    </a:lnTo>
                    <a:lnTo>
                      <a:pt x="122" y="174"/>
                    </a:lnTo>
                    <a:lnTo>
                      <a:pt x="140" y="157"/>
                    </a:lnTo>
                    <a:lnTo>
                      <a:pt x="140" y="148"/>
                    </a:lnTo>
                    <a:lnTo>
                      <a:pt x="148" y="165"/>
                    </a:lnTo>
                    <a:lnTo>
                      <a:pt x="166" y="174"/>
                    </a:lnTo>
                    <a:lnTo>
                      <a:pt x="157" y="183"/>
                    </a:lnTo>
                    <a:lnTo>
                      <a:pt x="140" y="174"/>
                    </a:lnTo>
                    <a:lnTo>
                      <a:pt x="140" y="183"/>
                    </a:lnTo>
                    <a:lnTo>
                      <a:pt x="157" y="191"/>
                    </a:lnTo>
                    <a:lnTo>
                      <a:pt x="157" y="200"/>
                    </a:lnTo>
                    <a:lnTo>
                      <a:pt x="131" y="200"/>
                    </a:lnTo>
                    <a:lnTo>
                      <a:pt x="122" y="226"/>
                    </a:lnTo>
                    <a:lnTo>
                      <a:pt x="105" y="235"/>
                    </a:lnTo>
                    <a:lnTo>
                      <a:pt x="105" y="252"/>
                    </a:lnTo>
                    <a:lnTo>
                      <a:pt x="96" y="252"/>
                    </a:lnTo>
                    <a:lnTo>
                      <a:pt x="113" y="270"/>
                    </a:lnTo>
                    <a:lnTo>
                      <a:pt x="96" y="270"/>
                    </a:lnTo>
                    <a:lnTo>
                      <a:pt x="113" y="279"/>
                    </a:lnTo>
                    <a:lnTo>
                      <a:pt x="105" y="287"/>
                    </a:lnTo>
                    <a:lnTo>
                      <a:pt x="122" y="287"/>
                    </a:lnTo>
                    <a:lnTo>
                      <a:pt x="122" y="305"/>
                    </a:lnTo>
                    <a:lnTo>
                      <a:pt x="140" y="322"/>
                    </a:lnTo>
                    <a:lnTo>
                      <a:pt x="148" y="331"/>
                    </a:lnTo>
                    <a:lnTo>
                      <a:pt x="166" y="331"/>
                    </a:lnTo>
                    <a:lnTo>
                      <a:pt x="183" y="348"/>
                    </a:lnTo>
                    <a:lnTo>
                      <a:pt x="192" y="348"/>
                    </a:lnTo>
                    <a:lnTo>
                      <a:pt x="218" y="322"/>
                    </a:lnTo>
                    <a:lnTo>
                      <a:pt x="218" y="305"/>
                    </a:lnTo>
                    <a:lnTo>
                      <a:pt x="244" y="287"/>
                    </a:lnTo>
                    <a:lnTo>
                      <a:pt x="262" y="270"/>
                    </a:lnTo>
                    <a:lnTo>
                      <a:pt x="253" y="252"/>
                    </a:lnTo>
                    <a:lnTo>
                      <a:pt x="297" y="252"/>
                    </a:lnTo>
                    <a:lnTo>
                      <a:pt x="349" y="244"/>
                    </a:lnTo>
                    <a:lnTo>
                      <a:pt x="358" y="218"/>
                    </a:lnTo>
                    <a:lnTo>
                      <a:pt x="401" y="218"/>
                    </a:lnTo>
                    <a:lnTo>
                      <a:pt x="515" y="183"/>
                    </a:lnTo>
                    <a:lnTo>
                      <a:pt x="488" y="183"/>
                    </a:lnTo>
                    <a:lnTo>
                      <a:pt x="445" y="183"/>
                    </a:lnTo>
                    <a:lnTo>
                      <a:pt x="436" y="174"/>
                    </a:lnTo>
                    <a:lnTo>
                      <a:pt x="471" y="174"/>
                    </a:lnTo>
                    <a:lnTo>
                      <a:pt x="445" y="157"/>
                    </a:lnTo>
                    <a:lnTo>
                      <a:pt x="488" y="157"/>
                    </a:lnTo>
                    <a:lnTo>
                      <a:pt x="488" y="174"/>
                    </a:lnTo>
                    <a:lnTo>
                      <a:pt x="506" y="174"/>
                    </a:lnTo>
                    <a:lnTo>
                      <a:pt x="515" y="183"/>
                    </a:lnTo>
                    <a:lnTo>
                      <a:pt x="523" y="174"/>
                    </a:lnTo>
                    <a:lnTo>
                      <a:pt x="515" y="157"/>
                    </a:lnTo>
                    <a:lnTo>
                      <a:pt x="497" y="148"/>
                    </a:lnTo>
                    <a:lnTo>
                      <a:pt x="480" y="139"/>
                    </a:lnTo>
                    <a:lnTo>
                      <a:pt x="506" y="139"/>
                    </a:lnTo>
                    <a:lnTo>
                      <a:pt x="523" y="148"/>
                    </a:lnTo>
                    <a:lnTo>
                      <a:pt x="515" y="130"/>
                    </a:lnTo>
                    <a:lnTo>
                      <a:pt x="532" y="130"/>
                    </a:lnTo>
                    <a:lnTo>
                      <a:pt x="541" y="122"/>
                    </a:lnTo>
                    <a:lnTo>
                      <a:pt x="532" y="122"/>
                    </a:lnTo>
                    <a:lnTo>
                      <a:pt x="549" y="122"/>
                    </a:lnTo>
                    <a:lnTo>
                      <a:pt x="541" y="104"/>
                    </a:lnTo>
                    <a:lnTo>
                      <a:pt x="558" y="104"/>
                    </a:lnTo>
                    <a:lnTo>
                      <a:pt x="541" y="87"/>
                    </a:lnTo>
                    <a:lnTo>
                      <a:pt x="558" y="87"/>
                    </a:lnTo>
                    <a:lnTo>
                      <a:pt x="567" y="104"/>
                    </a:lnTo>
                    <a:lnTo>
                      <a:pt x="567" y="113"/>
                    </a:lnTo>
                    <a:lnTo>
                      <a:pt x="584" y="113"/>
                    </a:lnTo>
                    <a:lnTo>
                      <a:pt x="576" y="96"/>
                    </a:lnTo>
                    <a:lnTo>
                      <a:pt x="584" y="69"/>
                    </a:lnTo>
                    <a:lnTo>
                      <a:pt x="541" y="69"/>
                    </a:lnTo>
                    <a:lnTo>
                      <a:pt x="567" y="52"/>
                    </a:lnTo>
                    <a:lnTo>
                      <a:pt x="576" y="43"/>
                    </a:lnTo>
                    <a:lnTo>
                      <a:pt x="654"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84" name="Freeform 156">
                <a:extLst>
                  <a:ext uri="{FF2B5EF4-FFF2-40B4-BE49-F238E27FC236}">
                    <a16:creationId xmlns:a16="http://schemas.microsoft.com/office/drawing/2014/main" id="{8A9198D7-F6B9-4F6E-BB60-217494CF060F}"/>
                  </a:ext>
                </a:extLst>
              </p:cNvPr>
              <p:cNvSpPr>
                <a:spLocks/>
              </p:cNvSpPr>
              <p:nvPr/>
            </p:nvSpPr>
            <p:spPr bwMode="auto">
              <a:xfrm>
                <a:off x="3282951" y="1933576"/>
                <a:ext cx="55563" cy="26988"/>
              </a:xfrm>
              <a:custGeom>
                <a:avLst/>
                <a:gdLst>
                  <a:gd name="T0" fmla="*/ 0 w 35"/>
                  <a:gd name="T1" fmla="*/ 0 h 17"/>
                  <a:gd name="T2" fmla="*/ 2147483647 w 35"/>
                  <a:gd name="T3" fmla="*/ 2147483647 h 17"/>
                  <a:gd name="T4" fmla="*/ 2147483647 w 35"/>
                  <a:gd name="T5" fmla="*/ 2147483647 h 17"/>
                  <a:gd name="T6" fmla="*/ 2147483647 w 35"/>
                  <a:gd name="T7" fmla="*/ 0 h 17"/>
                  <a:gd name="T8" fmla="*/ 0 w 35"/>
                  <a:gd name="T9" fmla="*/ 0 h 17"/>
                  <a:gd name="T10" fmla="*/ 0 60000 65536"/>
                  <a:gd name="T11" fmla="*/ 0 60000 65536"/>
                  <a:gd name="T12" fmla="*/ 0 60000 65536"/>
                  <a:gd name="T13" fmla="*/ 0 60000 65536"/>
                  <a:gd name="T14" fmla="*/ 0 60000 65536"/>
                  <a:gd name="T15" fmla="*/ 0 w 35"/>
                  <a:gd name="T16" fmla="*/ 0 h 17"/>
                  <a:gd name="T17" fmla="*/ 35 w 35"/>
                  <a:gd name="T18" fmla="*/ 17 h 17"/>
                </a:gdLst>
                <a:ahLst/>
                <a:cxnLst>
                  <a:cxn ang="T10">
                    <a:pos x="T0" y="T1"/>
                  </a:cxn>
                  <a:cxn ang="T11">
                    <a:pos x="T2" y="T3"/>
                  </a:cxn>
                  <a:cxn ang="T12">
                    <a:pos x="T4" y="T5"/>
                  </a:cxn>
                  <a:cxn ang="T13">
                    <a:pos x="T6" y="T7"/>
                  </a:cxn>
                  <a:cxn ang="T14">
                    <a:pos x="T8" y="T9"/>
                  </a:cxn>
                </a:cxnLst>
                <a:rect l="T15" t="T16" r="T17" b="T18"/>
                <a:pathLst>
                  <a:path w="35" h="17">
                    <a:moveTo>
                      <a:pt x="0" y="0"/>
                    </a:moveTo>
                    <a:lnTo>
                      <a:pt x="8" y="17"/>
                    </a:lnTo>
                    <a:lnTo>
                      <a:pt x="35" y="8"/>
                    </a:lnTo>
                    <a:lnTo>
                      <a:pt x="17"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85" name="Freeform 157">
                <a:extLst>
                  <a:ext uri="{FF2B5EF4-FFF2-40B4-BE49-F238E27FC236}">
                    <a16:creationId xmlns:a16="http://schemas.microsoft.com/office/drawing/2014/main" id="{9B59A0E9-D1F2-4379-92C6-BB6475D77604}"/>
                  </a:ext>
                </a:extLst>
              </p:cNvPr>
              <p:cNvSpPr>
                <a:spLocks/>
              </p:cNvSpPr>
              <p:nvPr/>
            </p:nvSpPr>
            <p:spPr bwMode="auto">
              <a:xfrm>
                <a:off x="3282951" y="1933576"/>
                <a:ext cx="55563" cy="26988"/>
              </a:xfrm>
              <a:custGeom>
                <a:avLst/>
                <a:gdLst>
                  <a:gd name="T0" fmla="*/ 0 w 35"/>
                  <a:gd name="T1" fmla="*/ 0 h 17"/>
                  <a:gd name="T2" fmla="*/ 2147483647 w 35"/>
                  <a:gd name="T3" fmla="*/ 2147483647 h 17"/>
                  <a:gd name="T4" fmla="*/ 2147483647 w 35"/>
                  <a:gd name="T5" fmla="*/ 2147483647 h 17"/>
                  <a:gd name="T6" fmla="*/ 2147483647 w 35"/>
                  <a:gd name="T7" fmla="*/ 0 h 17"/>
                  <a:gd name="T8" fmla="*/ 0 w 35"/>
                  <a:gd name="T9" fmla="*/ 0 h 17"/>
                  <a:gd name="T10" fmla="*/ 0 60000 65536"/>
                  <a:gd name="T11" fmla="*/ 0 60000 65536"/>
                  <a:gd name="T12" fmla="*/ 0 60000 65536"/>
                  <a:gd name="T13" fmla="*/ 0 60000 65536"/>
                  <a:gd name="T14" fmla="*/ 0 60000 65536"/>
                  <a:gd name="T15" fmla="*/ 0 w 35"/>
                  <a:gd name="T16" fmla="*/ 0 h 17"/>
                  <a:gd name="T17" fmla="*/ 35 w 35"/>
                  <a:gd name="T18" fmla="*/ 17 h 17"/>
                </a:gdLst>
                <a:ahLst/>
                <a:cxnLst>
                  <a:cxn ang="T10">
                    <a:pos x="T0" y="T1"/>
                  </a:cxn>
                  <a:cxn ang="T11">
                    <a:pos x="T2" y="T3"/>
                  </a:cxn>
                  <a:cxn ang="T12">
                    <a:pos x="T4" y="T5"/>
                  </a:cxn>
                  <a:cxn ang="T13">
                    <a:pos x="T6" y="T7"/>
                  </a:cxn>
                  <a:cxn ang="T14">
                    <a:pos x="T8" y="T9"/>
                  </a:cxn>
                </a:cxnLst>
                <a:rect l="T15" t="T16" r="T17" b="T18"/>
                <a:pathLst>
                  <a:path w="35" h="17">
                    <a:moveTo>
                      <a:pt x="0" y="0"/>
                    </a:moveTo>
                    <a:lnTo>
                      <a:pt x="8" y="17"/>
                    </a:lnTo>
                    <a:lnTo>
                      <a:pt x="35" y="8"/>
                    </a:lnTo>
                    <a:lnTo>
                      <a:pt x="17"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86" name="Freeform 158">
                <a:extLst>
                  <a:ext uri="{FF2B5EF4-FFF2-40B4-BE49-F238E27FC236}">
                    <a16:creationId xmlns:a16="http://schemas.microsoft.com/office/drawing/2014/main" id="{4C253A6F-79C8-417E-A6CB-A4F781662285}"/>
                  </a:ext>
                </a:extLst>
              </p:cNvPr>
              <p:cNvSpPr>
                <a:spLocks/>
              </p:cNvSpPr>
              <p:nvPr/>
            </p:nvSpPr>
            <p:spPr bwMode="auto">
              <a:xfrm>
                <a:off x="3863976" y="2016126"/>
                <a:ext cx="207963" cy="96838"/>
              </a:xfrm>
              <a:custGeom>
                <a:avLst/>
                <a:gdLst>
                  <a:gd name="T0" fmla="*/ 2147483647 w 131"/>
                  <a:gd name="T1" fmla="*/ 2147483647 h 61"/>
                  <a:gd name="T2" fmla="*/ 2147483647 w 131"/>
                  <a:gd name="T3" fmla="*/ 2147483647 h 61"/>
                  <a:gd name="T4" fmla="*/ 2147483647 w 131"/>
                  <a:gd name="T5" fmla="*/ 0 h 61"/>
                  <a:gd name="T6" fmla="*/ 2147483647 w 131"/>
                  <a:gd name="T7" fmla="*/ 2147483647 h 61"/>
                  <a:gd name="T8" fmla="*/ 2147483647 w 131"/>
                  <a:gd name="T9" fmla="*/ 2147483647 h 61"/>
                  <a:gd name="T10" fmla="*/ 2147483647 w 131"/>
                  <a:gd name="T11" fmla="*/ 2147483647 h 61"/>
                  <a:gd name="T12" fmla="*/ 2147483647 w 131"/>
                  <a:gd name="T13" fmla="*/ 2147483647 h 61"/>
                  <a:gd name="T14" fmla="*/ 0 w 131"/>
                  <a:gd name="T15" fmla="*/ 2147483647 h 61"/>
                  <a:gd name="T16" fmla="*/ 2147483647 w 131"/>
                  <a:gd name="T17" fmla="*/ 2147483647 h 61"/>
                  <a:gd name="T18" fmla="*/ 0 w 131"/>
                  <a:gd name="T19" fmla="*/ 2147483647 h 61"/>
                  <a:gd name="T20" fmla="*/ 2147483647 w 131"/>
                  <a:gd name="T21" fmla="*/ 2147483647 h 61"/>
                  <a:gd name="T22" fmla="*/ 2147483647 w 131"/>
                  <a:gd name="T23" fmla="*/ 2147483647 h 61"/>
                  <a:gd name="T24" fmla="*/ 2147483647 w 131"/>
                  <a:gd name="T25" fmla="*/ 2147483647 h 61"/>
                  <a:gd name="T26" fmla="*/ 2147483647 w 131"/>
                  <a:gd name="T27" fmla="*/ 2147483647 h 61"/>
                  <a:gd name="T28" fmla="*/ 2147483647 w 131"/>
                  <a:gd name="T29" fmla="*/ 2147483647 h 61"/>
                  <a:gd name="T30" fmla="*/ 2147483647 w 131"/>
                  <a:gd name="T31" fmla="*/ 2147483647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61"/>
                  <a:gd name="T50" fmla="*/ 131 w 131"/>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61">
                    <a:moveTo>
                      <a:pt x="131" y="26"/>
                    </a:moveTo>
                    <a:lnTo>
                      <a:pt x="122" y="17"/>
                    </a:lnTo>
                    <a:lnTo>
                      <a:pt x="105" y="0"/>
                    </a:lnTo>
                    <a:lnTo>
                      <a:pt x="78" y="9"/>
                    </a:lnTo>
                    <a:lnTo>
                      <a:pt x="61" y="9"/>
                    </a:lnTo>
                    <a:lnTo>
                      <a:pt x="44" y="17"/>
                    </a:lnTo>
                    <a:lnTo>
                      <a:pt x="17" y="9"/>
                    </a:lnTo>
                    <a:lnTo>
                      <a:pt x="0" y="17"/>
                    </a:lnTo>
                    <a:lnTo>
                      <a:pt x="17" y="26"/>
                    </a:lnTo>
                    <a:lnTo>
                      <a:pt x="0" y="35"/>
                    </a:lnTo>
                    <a:lnTo>
                      <a:pt x="17" y="35"/>
                    </a:lnTo>
                    <a:lnTo>
                      <a:pt x="26" y="52"/>
                    </a:lnTo>
                    <a:lnTo>
                      <a:pt x="52" y="61"/>
                    </a:lnTo>
                    <a:lnTo>
                      <a:pt x="96" y="44"/>
                    </a:lnTo>
                    <a:lnTo>
                      <a:pt x="122" y="44"/>
                    </a:lnTo>
                    <a:lnTo>
                      <a:pt x="131" y="26"/>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87" name="Freeform 159">
                <a:extLst>
                  <a:ext uri="{FF2B5EF4-FFF2-40B4-BE49-F238E27FC236}">
                    <a16:creationId xmlns:a16="http://schemas.microsoft.com/office/drawing/2014/main" id="{B0B3D285-1489-45E7-9629-F93006F03BF3}"/>
                  </a:ext>
                </a:extLst>
              </p:cNvPr>
              <p:cNvSpPr>
                <a:spLocks/>
              </p:cNvSpPr>
              <p:nvPr/>
            </p:nvSpPr>
            <p:spPr bwMode="auto">
              <a:xfrm>
                <a:off x="3863976" y="2016126"/>
                <a:ext cx="207963" cy="96838"/>
              </a:xfrm>
              <a:custGeom>
                <a:avLst/>
                <a:gdLst>
                  <a:gd name="T0" fmla="*/ 2147483647 w 131"/>
                  <a:gd name="T1" fmla="*/ 2147483647 h 61"/>
                  <a:gd name="T2" fmla="*/ 2147483647 w 131"/>
                  <a:gd name="T3" fmla="*/ 2147483647 h 61"/>
                  <a:gd name="T4" fmla="*/ 2147483647 w 131"/>
                  <a:gd name="T5" fmla="*/ 0 h 61"/>
                  <a:gd name="T6" fmla="*/ 2147483647 w 131"/>
                  <a:gd name="T7" fmla="*/ 2147483647 h 61"/>
                  <a:gd name="T8" fmla="*/ 2147483647 w 131"/>
                  <a:gd name="T9" fmla="*/ 2147483647 h 61"/>
                  <a:gd name="T10" fmla="*/ 2147483647 w 131"/>
                  <a:gd name="T11" fmla="*/ 2147483647 h 61"/>
                  <a:gd name="T12" fmla="*/ 2147483647 w 131"/>
                  <a:gd name="T13" fmla="*/ 2147483647 h 61"/>
                  <a:gd name="T14" fmla="*/ 0 w 131"/>
                  <a:gd name="T15" fmla="*/ 2147483647 h 61"/>
                  <a:gd name="T16" fmla="*/ 2147483647 w 131"/>
                  <a:gd name="T17" fmla="*/ 2147483647 h 61"/>
                  <a:gd name="T18" fmla="*/ 0 w 131"/>
                  <a:gd name="T19" fmla="*/ 2147483647 h 61"/>
                  <a:gd name="T20" fmla="*/ 2147483647 w 131"/>
                  <a:gd name="T21" fmla="*/ 2147483647 h 61"/>
                  <a:gd name="T22" fmla="*/ 2147483647 w 131"/>
                  <a:gd name="T23" fmla="*/ 2147483647 h 61"/>
                  <a:gd name="T24" fmla="*/ 2147483647 w 131"/>
                  <a:gd name="T25" fmla="*/ 2147483647 h 61"/>
                  <a:gd name="T26" fmla="*/ 2147483647 w 131"/>
                  <a:gd name="T27" fmla="*/ 2147483647 h 61"/>
                  <a:gd name="T28" fmla="*/ 2147483647 w 131"/>
                  <a:gd name="T29" fmla="*/ 2147483647 h 61"/>
                  <a:gd name="T30" fmla="*/ 2147483647 w 131"/>
                  <a:gd name="T31" fmla="*/ 2147483647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61"/>
                  <a:gd name="T50" fmla="*/ 131 w 131"/>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61">
                    <a:moveTo>
                      <a:pt x="131" y="26"/>
                    </a:moveTo>
                    <a:lnTo>
                      <a:pt x="122" y="17"/>
                    </a:lnTo>
                    <a:lnTo>
                      <a:pt x="105" y="0"/>
                    </a:lnTo>
                    <a:lnTo>
                      <a:pt x="78" y="9"/>
                    </a:lnTo>
                    <a:lnTo>
                      <a:pt x="61" y="9"/>
                    </a:lnTo>
                    <a:lnTo>
                      <a:pt x="44" y="17"/>
                    </a:lnTo>
                    <a:lnTo>
                      <a:pt x="17" y="9"/>
                    </a:lnTo>
                    <a:lnTo>
                      <a:pt x="0" y="17"/>
                    </a:lnTo>
                    <a:lnTo>
                      <a:pt x="17" y="26"/>
                    </a:lnTo>
                    <a:lnTo>
                      <a:pt x="0" y="35"/>
                    </a:lnTo>
                    <a:lnTo>
                      <a:pt x="17" y="35"/>
                    </a:lnTo>
                    <a:lnTo>
                      <a:pt x="26" y="52"/>
                    </a:lnTo>
                    <a:lnTo>
                      <a:pt x="52" y="61"/>
                    </a:lnTo>
                    <a:lnTo>
                      <a:pt x="96" y="44"/>
                    </a:lnTo>
                    <a:lnTo>
                      <a:pt x="122" y="44"/>
                    </a:lnTo>
                    <a:lnTo>
                      <a:pt x="131"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grpSp>
        <p:sp>
          <p:nvSpPr>
            <p:cNvPr id="7" name="Freeform 308">
              <a:extLst>
                <a:ext uri="{FF2B5EF4-FFF2-40B4-BE49-F238E27FC236}">
                  <a16:creationId xmlns:a16="http://schemas.microsoft.com/office/drawing/2014/main" id="{C0DDC6C9-0D14-425B-A27E-AEFD81F3DF04}"/>
                </a:ext>
              </a:extLst>
            </p:cNvPr>
            <p:cNvSpPr>
              <a:spLocks/>
            </p:cNvSpPr>
            <p:nvPr/>
          </p:nvSpPr>
          <p:spPr bwMode="auto">
            <a:xfrm>
              <a:off x="2572520" y="1531008"/>
              <a:ext cx="130683" cy="177815"/>
            </a:xfrm>
            <a:custGeom>
              <a:avLst/>
              <a:gdLst>
                <a:gd name="T0" fmla="*/ 2147483647 w 122"/>
                <a:gd name="T1" fmla="*/ 0 h 166"/>
                <a:gd name="T2" fmla="*/ 2147483647 w 122"/>
                <a:gd name="T3" fmla="*/ 2147483647 h 166"/>
                <a:gd name="T4" fmla="*/ 0 w 122"/>
                <a:gd name="T5" fmla="*/ 2147483647 h 166"/>
                <a:gd name="T6" fmla="*/ 2147483647 w 122"/>
                <a:gd name="T7" fmla="*/ 2147483647 h 166"/>
                <a:gd name="T8" fmla="*/ 2147483647 w 122"/>
                <a:gd name="T9" fmla="*/ 2147483647 h 166"/>
                <a:gd name="T10" fmla="*/ 2147483647 w 122"/>
                <a:gd name="T11" fmla="*/ 2147483647 h 166"/>
                <a:gd name="T12" fmla="*/ 2147483647 w 122"/>
                <a:gd name="T13" fmla="*/ 2147483647 h 166"/>
                <a:gd name="T14" fmla="*/ 2147483647 w 122"/>
                <a:gd name="T15" fmla="*/ 2147483647 h 166"/>
                <a:gd name="T16" fmla="*/ 2147483647 w 122"/>
                <a:gd name="T17" fmla="*/ 2147483647 h 166"/>
                <a:gd name="T18" fmla="*/ 2147483647 w 122"/>
                <a:gd name="T19" fmla="*/ 2147483647 h 166"/>
                <a:gd name="T20" fmla="*/ 2147483647 w 122"/>
                <a:gd name="T21" fmla="*/ 2147483647 h 166"/>
                <a:gd name="T22" fmla="*/ 2147483647 w 122"/>
                <a:gd name="T23" fmla="*/ 2147483647 h 166"/>
                <a:gd name="T24" fmla="*/ 2147483647 w 122"/>
                <a:gd name="T25" fmla="*/ 2147483647 h 166"/>
                <a:gd name="T26" fmla="*/ 2147483647 w 122"/>
                <a:gd name="T27" fmla="*/ 2147483647 h 166"/>
                <a:gd name="T28" fmla="*/ 2147483647 w 122"/>
                <a:gd name="T29" fmla="*/ 2147483647 h 166"/>
                <a:gd name="T30" fmla="*/ 2147483647 w 122"/>
                <a:gd name="T31" fmla="*/ 2147483647 h 166"/>
                <a:gd name="T32" fmla="*/ 2147483647 w 122"/>
                <a:gd name="T33" fmla="*/ 2147483647 h 166"/>
                <a:gd name="T34" fmla="*/ 2147483647 w 122"/>
                <a:gd name="T35" fmla="*/ 2147483647 h 166"/>
                <a:gd name="T36" fmla="*/ 2147483647 w 122"/>
                <a:gd name="T37" fmla="*/ 2147483647 h 166"/>
                <a:gd name="T38" fmla="*/ 2147483647 w 122"/>
                <a:gd name="T39" fmla="*/ 2147483647 h 166"/>
                <a:gd name="T40" fmla="*/ 2147483647 w 122"/>
                <a:gd name="T41" fmla="*/ 2147483647 h 166"/>
                <a:gd name="T42" fmla="*/ 2147483647 w 122"/>
                <a:gd name="T43" fmla="*/ 2147483647 h 166"/>
                <a:gd name="T44" fmla="*/ 2147483647 w 122"/>
                <a:gd name="T45" fmla="*/ 2147483647 h 166"/>
                <a:gd name="T46" fmla="*/ 2147483647 w 122"/>
                <a:gd name="T47" fmla="*/ 2147483647 h 166"/>
                <a:gd name="T48" fmla="*/ 2147483647 w 122"/>
                <a:gd name="T49" fmla="*/ 2147483647 h 166"/>
                <a:gd name="T50" fmla="*/ 2147483647 w 122"/>
                <a:gd name="T51" fmla="*/ 2147483647 h 166"/>
                <a:gd name="T52" fmla="*/ 2147483647 w 122"/>
                <a:gd name="T53" fmla="*/ 2147483647 h 166"/>
                <a:gd name="T54" fmla="*/ 2147483647 w 122"/>
                <a:gd name="T55" fmla="*/ 2147483647 h 166"/>
                <a:gd name="T56" fmla="*/ 2147483647 w 122"/>
                <a:gd name="T57" fmla="*/ 2147483647 h 166"/>
                <a:gd name="T58" fmla="*/ 2147483647 w 122"/>
                <a:gd name="T59" fmla="*/ 2147483647 h 166"/>
                <a:gd name="T60" fmla="*/ 2147483647 w 122"/>
                <a:gd name="T61" fmla="*/ 2147483647 h 166"/>
                <a:gd name="T62" fmla="*/ 2147483647 w 122"/>
                <a:gd name="T63" fmla="*/ 2147483647 h 166"/>
                <a:gd name="T64" fmla="*/ 2147483647 w 122"/>
                <a:gd name="T65" fmla="*/ 2147483647 h 166"/>
                <a:gd name="T66" fmla="*/ 2147483647 w 122"/>
                <a:gd name="T67" fmla="*/ 0 h 1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2"/>
                <a:gd name="T103" fmla="*/ 0 h 166"/>
                <a:gd name="T104" fmla="*/ 122 w 122"/>
                <a:gd name="T105" fmla="*/ 166 h 1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2" h="166">
                  <a:moveTo>
                    <a:pt x="9" y="0"/>
                  </a:moveTo>
                  <a:lnTo>
                    <a:pt x="9" y="9"/>
                  </a:lnTo>
                  <a:lnTo>
                    <a:pt x="0" y="18"/>
                  </a:lnTo>
                  <a:lnTo>
                    <a:pt x="9" y="26"/>
                  </a:lnTo>
                  <a:lnTo>
                    <a:pt x="9" y="53"/>
                  </a:lnTo>
                  <a:lnTo>
                    <a:pt x="9" y="61"/>
                  </a:lnTo>
                  <a:lnTo>
                    <a:pt x="26" y="61"/>
                  </a:lnTo>
                  <a:lnTo>
                    <a:pt x="26" y="79"/>
                  </a:lnTo>
                  <a:lnTo>
                    <a:pt x="53" y="87"/>
                  </a:lnTo>
                  <a:lnTo>
                    <a:pt x="53" y="96"/>
                  </a:lnTo>
                  <a:lnTo>
                    <a:pt x="26" y="114"/>
                  </a:lnTo>
                  <a:lnTo>
                    <a:pt x="26" y="131"/>
                  </a:lnTo>
                  <a:lnTo>
                    <a:pt x="53" y="140"/>
                  </a:lnTo>
                  <a:lnTo>
                    <a:pt x="18" y="148"/>
                  </a:lnTo>
                  <a:lnTo>
                    <a:pt x="9" y="166"/>
                  </a:lnTo>
                  <a:lnTo>
                    <a:pt x="53" y="148"/>
                  </a:lnTo>
                  <a:lnTo>
                    <a:pt x="96" y="148"/>
                  </a:lnTo>
                  <a:lnTo>
                    <a:pt x="105" y="140"/>
                  </a:lnTo>
                  <a:lnTo>
                    <a:pt x="105" y="131"/>
                  </a:lnTo>
                  <a:lnTo>
                    <a:pt x="122" y="122"/>
                  </a:lnTo>
                  <a:lnTo>
                    <a:pt x="122" y="114"/>
                  </a:lnTo>
                  <a:lnTo>
                    <a:pt x="105" y="114"/>
                  </a:lnTo>
                  <a:lnTo>
                    <a:pt x="96" y="114"/>
                  </a:lnTo>
                  <a:lnTo>
                    <a:pt x="96" y="105"/>
                  </a:lnTo>
                  <a:lnTo>
                    <a:pt x="79" y="79"/>
                  </a:lnTo>
                  <a:lnTo>
                    <a:pt x="79" y="70"/>
                  </a:lnTo>
                  <a:lnTo>
                    <a:pt x="61" y="53"/>
                  </a:lnTo>
                  <a:lnTo>
                    <a:pt x="44" y="44"/>
                  </a:lnTo>
                  <a:lnTo>
                    <a:pt x="61" y="44"/>
                  </a:lnTo>
                  <a:lnTo>
                    <a:pt x="61" y="26"/>
                  </a:lnTo>
                  <a:lnTo>
                    <a:pt x="35" y="26"/>
                  </a:lnTo>
                  <a:lnTo>
                    <a:pt x="26" y="18"/>
                  </a:lnTo>
                  <a:lnTo>
                    <a:pt x="35" y="18"/>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grpSp>
          <p:nvGrpSpPr>
            <p:cNvPr id="8" name="Group 340">
              <a:extLst>
                <a:ext uri="{FF2B5EF4-FFF2-40B4-BE49-F238E27FC236}">
                  <a16:creationId xmlns:a16="http://schemas.microsoft.com/office/drawing/2014/main" id="{116FF76A-9C1F-4D60-BA58-CE3EF03FAE38}"/>
                </a:ext>
              </a:extLst>
            </p:cNvPr>
            <p:cNvGrpSpPr>
              <a:grpSpLocks/>
            </p:cNvGrpSpPr>
            <p:nvPr/>
          </p:nvGrpSpPr>
          <p:grpSpPr bwMode="auto">
            <a:xfrm>
              <a:off x="2507179" y="1531008"/>
              <a:ext cx="196025" cy="177815"/>
              <a:chOff x="4098926" y="2195513"/>
              <a:chExt cx="290512" cy="263525"/>
            </a:xfrm>
          </p:grpSpPr>
          <p:sp>
            <p:nvSpPr>
              <p:cNvPr id="482" name="Freeform 307">
                <a:extLst>
                  <a:ext uri="{FF2B5EF4-FFF2-40B4-BE49-F238E27FC236}">
                    <a16:creationId xmlns:a16="http://schemas.microsoft.com/office/drawing/2014/main" id="{17C69C10-0CC3-4042-98CD-83C57C4FA728}"/>
                  </a:ext>
                </a:extLst>
              </p:cNvPr>
              <p:cNvSpPr>
                <a:spLocks/>
              </p:cNvSpPr>
              <p:nvPr/>
            </p:nvSpPr>
            <p:spPr bwMode="auto">
              <a:xfrm>
                <a:off x="4195763" y="2195513"/>
                <a:ext cx="193675" cy="263525"/>
              </a:xfrm>
              <a:custGeom>
                <a:avLst/>
                <a:gdLst>
                  <a:gd name="T0" fmla="*/ 2147483647 w 122"/>
                  <a:gd name="T1" fmla="*/ 0 h 166"/>
                  <a:gd name="T2" fmla="*/ 2147483647 w 122"/>
                  <a:gd name="T3" fmla="*/ 2147483647 h 166"/>
                  <a:gd name="T4" fmla="*/ 0 w 122"/>
                  <a:gd name="T5" fmla="*/ 2147483647 h 166"/>
                  <a:gd name="T6" fmla="*/ 2147483647 w 122"/>
                  <a:gd name="T7" fmla="*/ 2147483647 h 166"/>
                  <a:gd name="T8" fmla="*/ 2147483647 w 122"/>
                  <a:gd name="T9" fmla="*/ 2147483647 h 166"/>
                  <a:gd name="T10" fmla="*/ 2147483647 w 122"/>
                  <a:gd name="T11" fmla="*/ 2147483647 h 166"/>
                  <a:gd name="T12" fmla="*/ 2147483647 w 122"/>
                  <a:gd name="T13" fmla="*/ 2147483647 h 166"/>
                  <a:gd name="T14" fmla="*/ 2147483647 w 122"/>
                  <a:gd name="T15" fmla="*/ 2147483647 h 166"/>
                  <a:gd name="T16" fmla="*/ 2147483647 w 122"/>
                  <a:gd name="T17" fmla="*/ 2147483647 h 166"/>
                  <a:gd name="T18" fmla="*/ 2147483647 w 122"/>
                  <a:gd name="T19" fmla="*/ 2147483647 h 166"/>
                  <a:gd name="T20" fmla="*/ 2147483647 w 122"/>
                  <a:gd name="T21" fmla="*/ 2147483647 h 166"/>
                  <a:gd name="T22" fmla="*/ 2147483647 w 122"/>
                  <a:gd name="T23" fmla="*/ 2147483647 h 166"/>
                  <a:gd name="T24" fmla="*/ 2147483647 w 122"/>
                  <a:gd name="T25" fmla="*/ 2147483647 h 166"/>
                  <a:gd name="T26" fmla="*/ 2147483647 w 122"/>
                  <a:gd name="T27" fmla="*/ 2147483647 h 166"/>
                  <a:gd name="T28" fmla="*/ 2147483647 w 122"/>
                  <a:gd name="T29" fmla="*/ 2147483647 h 166"/>
                  <a:gd name="T30" fmla="*/ 2147483647 w 122"/>
                  <a:gd name="T31" fmla="*/ 2147483647 h 166"/>
                  <a:gd name="T32" fmla="*/ 2147483647 w 122"/>
                  <a:gd name="T33" fmla="*/ 2147483647 h 166"/>
                  <a:gd name="T34" fmla="*/ 2147483647 w 122"/>
                  <a:gd name="T35" fmla="*/ 2147483647 h 166"/>
                  <a:gd name="T36" fmla="*/ 2147483647 w 122"/>
                  <a:gd name="T37" fmla="*/ 2147483647 h 166"/>
                  <a:gd name="T38" fmla="*/ 2147483647 w 122"/>
                  <a:gd name="T39" fmla="*/ 2147483647 h 166"/>
                  <a:gd name="T40" fmla="*/ 2147483647 w 122"/>
                  <a:gd name="T41" fmla="*/ 2147483647 h 166"/>
                  <a:gd name="T42" fmla="*/ 2147483647 w 122"/>
                  <a:gd name="T43" fmla="*/ 2147483647 h 166"/>
                  <a:gd name="T44" fmla="*/ 2147483647 w 122"/>
                  <a:gd name="T45" fmla="*/ 2147483647 h 166"/>
                  <a:gd name="T46" fmla="*/ 2147483647 w 122"/>
                  <a:gd name="T47" fmla="*/ 2147483647 h 166"/>
                  <a:gd name="T48" fmla="*/ 2147483647 w 122"/>
                  <a:gd name="T49" fmla="*/ 2147483647 h 166"/>
                  <a:gd name="T50" fmla="*/ 2147483647 w 122"/>
                  <a:gd name="T51" fmla="*/ 2147483647 h 166"/>
                  <a:gd name="T52" fmla="*/ 2147483647 w 122"/>
                  <a:gd name="T53" fmla="*/ 2147483647 h 166"/>
                  <a:gd name="T54" fmla="*/ 2147483647 w 122"/>
                  <a:gd name="T55" fmla="*/ 2147483647 h 166"/>
                  <a:gd name="T56" fmla="*/ 2147483647 w 122"/>
                  <a:gd name="T57" fmla="*/ 2147483647 h 166"/>
                  <a:gd name="T58" fmla="*/ 2147483647 w 122"/>
                  <a:gd name="T59" fmla="*/ 2147483647 h 166"/>
                  <a:gd name="T60" fmla="*/ 2147483647 w 122"/>
                  <a:gd name="T61" fmla="*/ 2147483647 h 166"/>
                  <a:gd name="T62" fmla="*/ 2147483647 w 122"/>
                  <a:gd name="T63" fmla="*/ 2147483647 h 166"/>
                  <a:gd name="T64" fmla="*/ 2147483647 w 122"/>
                  <a:gd name="T65" fmla="*/ 2147483647 h 166"/>
                  <a:gd name="T66" fmla="*/ 2147483647 w 122"/>
                  <a:gd name="T67" fmla="*/ 0 h 1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2"/>
                  <a:gd name="T103" fmla="*/ 0 h 166"/>
                  <a:gd name="T104" fmla="*/ 122 w 122"/>
                  <a:gd name="T105" fmla="*/ 166 h 1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2" h="166">
                    <a:moveTo>
                      <a:pt x="9" y="0"/>
                    </a:moveTo>
                    <a:lnTo>
                      <a:pt x="9" y="9"/>
                    </a:lnTo>
                    <a:lnTo>
                      <a:pt x="0" y="18"/>
                    </a:lnTo>
                    <a:lnTo>
                      <a:pt x="9" y="26"/>
                    </a:lnTo>
                    <a:lnTo>
                      <a:pt x="9" y="53"/>
                    </a:lnTo>
                    <a:lnTo>
                      <a:pt x="9" y="61"/>
                    </a:lnTo>
                    <a:lnTo>
                      <a:pt x="26" y="61"/>
                    </a:lnTo>
                    <a:lnTo>
                      <a:pt x="26" y="79"/>
                    </a:lnTo>
                    <a:lnTo>
                      <a:pt x="53" y="87"/>
                    </a:lnTo>
                    <a:lnTo>
                      <a:pt x="53" y="96"/>
                    </a:lnTo>
                    <a:lnTo>
                      <a:pt x="26" y="114"/>
                    </a:lnTo>
                    <a:lnTo>
                      <a:pt x="26" y="131"/>
                    </a:lnTo>
                    <a:lnTo>
                      <a:pt x="53" y="140"/>
                    </a:lnTo>
                    <a:lnTo>
                      <a:pt x="18" y="148"/>
                    </a:lnTo>
                    <a:lnTo>
                      <a:pt x="9" y="166"/>
                    </a:lnTo>
                    <a:lnTo>
                      <a:pt x="53" y="148"/>
                    </a:lnTo>
                    <a:lnTo>
                      <a:pt x="96" y="148"/>
                    </a:lnTo>
                    <a:lnTo>
                      <a:pt x="105" y="140"/>
                    </a:lnTo>
                    <a:lnTo>
                      <a:pt x="105" y="131"/>
                    </a:lnTo>
                    <a:lnTo>
                      <a:pt x="122" y="122"/>
                    </a:lnTo>
                    <a:lnTo>
                      <a:pt x="122" y="114"/>
                    </a:lnTo>
                    <a:lnTo>
                      <a:pt x="105" y="114"/>
                    </a:lnTo>
                    <a:lnTo>
                      <a:pt x="96" y="114"/>
                    </a:lnTo>
                    <a:lnTo>
                      <a:pt x="96" y="105"/>
                    </a:lnTo>
                    <a:lnTo>
                      <a:pt x="79" y="79"/>
                    </a:lnTo>
                    <a:lnTo>
                      <a:pt x="79" y="70"/>
                    </a:lnTo>
                    <a:lnTo>
                      <a:pt x="61" y="53"/>
                    </a:lnTo>
                    <a:lnTo>
                      <a:pt x="44" y="44"/>
                    </a:lnTo>
                    <a:lnTo>
                      <a:pt x="61" y="44"/>
                    </a:lnTo>
                    <a:lnTo>
                      <a:pt x="61" y="26"/>
                    </a:lnTo>
                    <a:lnTo>
                      <a:pt x="35" y="26"/>
                    </a:lnTo>
                    <a:lnTo>
                      <a:pt x="26" y="18"/>
                    </a:lnTo>
                    <a:lnTo>
                      <a:pt x="35" y="18"/>
                    </a:lnTo>
                    <a:lnTo>
                      <a:pt x="9"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83" name="Freeform 311">
                <a:extLst>
                  <a:ext uri="{FF2B5EF4-FFF2-40B4-BE49-F238E27FC236}">
                    <a16:creationId xmlns:a16="http://schemas.microsoft.com/office/drawing/2014/main" id="{4D151F25-A4C7-4101-BBCD-4B0A5C08647C}"/>
                  </a:ext>
                </a:extLst>
              </p:cNvPr>
              <p:cNvSpPr>
                <a:spLocks/>
              </p:cNvSpPr>
              <p:nvPr/>
            </p:nvSpPr>
            <p:spPr bwMode="auto">
              <a:xfrm>
                <a:off x="4098926" y="2292350"/>
                <a:ext cx="111125" cy="125413"/>
              </a:xfrm>
              <a:custGeom>
                <a:avLst/>
                <a:gdLst>
                  <a:gd name="T0" fmla="*/ 2147483647 w 70"/>
                  <a:gd name="T1" fmla="*/ 2147483647 h 79"/>
                  <a:gd name="T2" fmla="*/ 2147483647 w 70"/>
                  <a:gd name="T3" fmla="*/ 2147483647 h 79"/>
                  <a:gd name="T4" fmla="*/ 0 w 70"/>
                  <a:gd name="T5" fmla="*/ 2147483647 h 79"/>
                  <a:gd name="T6" fmla="*/ 2147483647 w 70"/>
                  <a:gd name="T7" fmla="*/ 2147483647 h 79"/>
                  <a:gd name="T8" fmla="*/ 2147483647 w 70"/>
                  <a:gd name="T9" fmla="*/ 2147483647 h 79"/>
                  <a:gd name="T10" fmla="*/ 2147483647 w 70"/>
                  <a:gd name="T11" fmla="*/ 2147483647 h 79"/>
                  <a:gd name="T12" fmla="*/ 2147483647 w 70"/>
                  <a:gd name="T13" fmla="*/ 2147483647 h 79"/>
                  <a:gd name="T14" fmla="*/ 2147483647 w 70"/>
                  <a:gd name="T15" fmla="*/ 2147483647 h 79"/>
                  <a:gd name="T16" fmla="*/ 2147483647 w 70"/>
                  <a:gd name="T17" fmla="*/ 2147483647 h 79"/>
                  <a:gd name="T18" fmla="*/ 2147483647 w 70"/>
                  <a:gd name="T19" fmla="*/ 0 h 79"/>
                  <a:gd name="T20" fmla="*/ 2147483647 w 70"/>
                  <a:gd name="T21" fmla="*/ 2147483647 h 79"/>
                  <a:gd name="T22" fmla="*/ 2147483647 w 70"/>
                  <a:gd name="T23" fmla="*/ 2147483647 h 79"/>
                  <a:gd name="T24" fmla="*/ 2147483647 w 70"/>
                  <a:gd name="T25" fmla="*/ 2147483647 h 79"/>
                  <a:gd name="T26" fmla="*/ 2147483647 w 7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0"/>
                  <a:gd name="T43" fmla="*/ 0 h 79"/>
                  <a:gd name="T44" fmla="*/ 70 w 7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0" h="79">
                    <a:moveTo>
                      <a:pt x="9" y="35"/>
                    </a:moveTo>
                    <a:lnTo>
                      <a:pt x="18" y="44"/>
                    </a:lnTo>
                    <a:lnTo>
                      <a:pt x="0" y="61"/>
                    </a:lnTo>
                    <a:lnTo>
                      <a:pt x="18" y="79"/>
                    </a:lnTo>
                    <a:lnTo>
                      <a:pt x="44" y="79"/>
                    </a:lnTo>
                    <a:lnTo>
                      <a:pt x="70" y="53"/>
                    </a:lnTo>
                    <a:lnTo>
                      <a:pt x="70" y="35"/>
                    </a:lnTo>
                    <a:lnTo>
                      <a:pt x="52" y="26"/>
                    </a:lnTo>
                    <a:lnTo>
                      <a:pt x="61" y="9"/>
                    </a:lnTo>
                    <a:lnTo>
                      <a:pt x="61" y="0"/>
                    </a:lnTo>
                    <a:lnTo>
                      <a:pt x="44" y="9"/>
                    </a:lnTo>
                    <a:lnTo>
                      <a:pt x="35" y="26"/>
                    </a:lnTo>
                    <a:lnTo>
                      <a:pt x="18" y="26"/>
                    </a:lnTo>
                    <a:lnTo>
                      <a:pt x="9"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grpSp>
        <p:sp>
          <p:nvSpPr>
            <p:cNvPr id="9" name="Freeform 312">
              <a:extLst>
                <a:ext uri="{FF2B5EF4-FFF2-40B4-BE49-F238E27FC236}">
                  <a16:creationId xmlns:a16="http://schemas.microsoft.com/office/drawing/2014/main" id="{AE010610-33C6-422B-B430-DB4A34A2E04C}"/>
                </a:ext>
              </a:extLst>
            </p:cNvPr>
            <p:cNvSpPr>
              <a:spLocks/>
            </p:cNvSpPr>
            <p:nvPr/>
          </p:nvSpPr>
          <p:spPr bwMode="auto">
            <a:xfrm>
              <a:off x="2507179" y="1596349"/>
              <a:ext cx="74982" cy="84623"/>
            </a:xfrm>
            <a:custGeom>
              <a:avLst/>
              <a:gdLst>
                <a:gd name="T0" fmla="*/ 2147483647 w 70"/>
                <a:gd name="T1" fmla="*/ 2147483647 h 79"/>
                <a:gd name="T2" fmla="*/ 2147483647 w 70"/>
                <a:gd name="T3" fmla="*/ 2147483647 h 79"/>
                <a:gd name="T4" fmla="*/ 0 w 70"/>
                <a:gd name="T5" fmla="*/ 2147483647 h 79"/>
                <a:gd name="T6" fmla="*/ 2147483647 w 70"/>
                <a:gd name="T7" fmla="*/ 2147483647 h 79"/>
                <a:gd name="T8" fmla="*/ 2147483647 w 70"/>
                <a:gd name="T9" fmla="*/ 2147483647 h 79"/>
                <a:gd name="T10" fmla="*/ 2147483647 w 70"/>
                <a:gd name="T11" fmla="*/ 2147483647 h 79"/>
                <a:gd name="T12" fmla="*/ 2147483647 w 70"/>
                <a:gd name="T13" fmla="*/ 2147483647 h 79"/>
                <a:gd name="T14" fmla="*/ 2147483647 w 70"/>
                <a:gd name="T15" fmla="*/ 2147483647 h 79"/>
                <a:gd name="T16" fmla="*/ 2147483647 w 70"/>
                <a:gd name="T17" fmla="*/ 2147483647 h 79"/>
                <a:gd name="T18" fmla="*/ 2147483647 w 70"/>
                <a:gd name="T19" fmla="*/ 0 h 79"/>
                <a:gd name="T20" fmla="*/ 2147483647 w 70"/>
                <a:gd name="T21" fmla="*/ 2147483647 h 79"/>
                <a:gd name="T22" fmla="*/ 2147483647 w 70"/>
                <a:gd name="T23" fmla="*/ 2147483647 h 79"/>
                <a:gd name="T24" fmla="*/ 2147483647 w 70"/>
                <a:gd name="T25" fmla="*/ 2147483647 h 79"/>
                <a:gd name="T26" fmla="*/ 2147483647 w 70"/>
                <a:gd name="T27" fmla="*/ 2147483647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0"/>
                <a:gd name="T43" fmla="*/ 0 h 79"/>
                <a:gd name="T44" fmla="*/ 70 w 70"/>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0" h="79">
                  <a:moveTo>
                    <a:pt x="9" y="35"/>
                  </a:moveTo>
                  <a:lnTo>
                    <a:pt x="18" y="44"/>
                  </a:lnTo>
                  <a:lnTo>
                    <a:pt x="0" y="61"/>
                  </a:lnTo>
                  <a:lnTo>
                    <a:pt x="18" y="79"/>
                  </a:lnTo>
                  <a:lnTo>
                    <a:pt x="44" y="79"/>
                  </a:lnTo>
                  <a:lnTo>
                    <a:pt x="70" y="53"/>
                  </a:lnTo>
                  <a:lnTo>
                    <a:pt x="70" y="35"/>
                  </a:lnTo>
                  <a:lnTo>
                    <a:pt x="52" y="26"/>
                  </a:lnTo>
                  <a:lnTo>
                    <a:pt x="61" y="9"/>
                  </a:lnTo>
                  <a:lnTo>
                    <a:pt x="61" y="0"/>
                  </a:lnTo>
                  <a:lnTo>
                    <a:pt x="44" y="9"/>
                  </a:lnTo>
                  <a:lnTo>
                    <a:pt x="35" y="26"/>
                  </a:lnTo>
                  <a:lnTo>
                    <a:pt x="18" y="26"/>
                  </a:lnTo>
                  <a:lnTo>
                    <a:pt x="9" y="3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0" name="Freeform 489">
              <a:extLst>
                <a:ext uri="{FF2B5EF4-FFF2-40B4-BE49-F238E27FC236}">
                  <a16:creationId xmlns:a16="http://schemas.microsoft.com/office/drawing/2014/main" id="{81693ED4-EE27-440C-921A-60179DDE0D5A}"/>
                </a:ext>
              </a:extLst>
            </p:cNvPr>
            <p:cNvSpPr>
              <a:spLocks/>
            </p:cNvSpPr>
            <p:nvPr/>
          </p:nvSpPr>
          <p:spPr bwMode="auto">
            <a:xfrm>
              <a:off x="2815677" y="1950908"/>
              <a:ext cx="65342" cy="149964"/>
            </a:xfrm>
            <a:custGeom>
              <a:avLst/>
              <a:gdLst>
                <a:gd name="T0" fmla="*/ 2147483647 w 61"/>
                <a:gd name="T1" fmla="*/ 2147483647 h 140"/>
                <a:gd name="T2" fmla="*/ 2147483647 w 61"/>
                <a:gd name="T3" fmla="*/ 2147483647 h 140"/>
                <a:gd name="T4" fmla="*/ 2147483647 w 61"/>
                <a:gd name="T5" fmla="*/ 0 h 140"/>
                <a:gd name="T6" fmla="*/ 0 w 61"/>
                <a:gd name="T7" fmla="*/ 2147483647 h 140"/>
                <a:gd name="T8" fmla="*/ 2147483647 w 61"/>
                <a:gd name="T9" fmla="*/ 2147483647 h 140"/>
                <a:gd name="T10" fmla="*/ 2147483647 w 61"/>
                <a:gd name="T11" fmla="*/ 2147483647 h 140"/>
                <a:gd name="T12" fmla="*/ 2147483647 w 61"/>
                <a:gd name="T13" fmla="*/ 2147483647 h 140"/>
                <a:gd name="T14" fmla="*/ 2147483647 w 61"/>
                <a:gd name="T15" fmla="*/ 2147483647 h 140"/>
                <a:gd name="T16" fmla="*/ 2147483647 w 61"/>
                <a:gd name="T17" fmla="*/ 2147483647 h 140"/>
                <a:gd name="T18" fmla="*/ 2147483647 w 61"/>
                <a:gd name="T19" fmla="*/ 2147483647 h 140"/>
                <a:gd name="T20" fmla="*/ 2147483647 w 61"/>
                <a:gd name="T21" fmla="*/ 2147483647 h 140"/>
                <a:gd name="T22" fmla="*/ 2147483647 w 61"/>
                <a:gd name="T23" fmla="*/ 2147483647 h 140"/>
                <a:gd name="T24" fmla="*/ 2147483647 w 61"/>
                <a:gd name="T25" fmla="*/ 2147483647 h 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140"/>
                <a:gd name="T41" fmla="*/ 61 w 61"/>
                <a:gd name="T42" fmla="*/ 140 h 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140">
                  <a:moveTo>
                    <a:pt x="35" y="27"/>
                  </a:moveTo>
                  <a:lnTo>
                    <a:pt x="35" y="18"/>
                  </a:lnTo>
                  <a:lnTo>
                    <a:pt x="17" y="0"/>
                  </a:lnTo>
                  <a:lnTo>
                    <a:pt x="0" y="70"/>
                  </a:lnTo>
                  <a:lnTo>
                    <a:pt x="26" y="140"/>
                  </a:lnTo>
                  <a:lnTo>
                    <a:pt x="43" y="123"/>
                  </a:lnTo>
                  <a:lnTo>
                    <a:pt x="43" y="105"/>
                  </a:lnTo>
                  <a:lnTo>
                    <a:pt x="52" y="96"/>
                  </a:lnTo>
                  <a:lnTo>
                    <a:pt x="61" y="79"/>
                  </a:lnTo>
                  <a:lnTo>
                    <a:pt x="26" y="61"/>
                  </a:lnTo>
                  <a:lnTo>
                    <a:pt x="35" y="44"/>
                  </a:lnTo>
                  <a:lnTo>
                    <a:pt x="26" y="27"/>
                  </a:lnTo>
                  <a:lnTo>
                    <a:pt x="35" y="2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1" name="Freeform 491">
              <a:extLst>
                <a:ext uri="{FF2B5EF4-FFF2-40B4-BE49-F238E27FC236}">
                  <a16:creationId xmlns:a16="http://schemas.microsoft.com/office/drawing/2014/main" id="{58564004-FB6F-436A-90A2-7C26A759036B}"/>
                </a:ext>
              </a:extLst>
            </p:cNvPr>
            <p:cNvSpPr>
              <a:spLocks/>
            </p:cNvSpPr>
            <p:nvPr/>
          </p:nvSpPr>
          <p:spPr bwMode="auto">
            <a:xfrm>
              <a:off x="2526460" y="1950908"/>
              <a:ext cx="364199" cy="364199"/>
            </a:xfrm>
            <a:custGeom>
              <a:avLst/>
              <a:gdLst>
                <a:gd name="T0" fmla="*/ 2147483647 w 340"/>
                <a:gd name="T1" fmla="*/ 2147483647 h 340"/>
                <a:gd name="T2" fmla="*/ 2147483647 w 340"/>
                <a:gd name="T3" fmla="*/ 2147483647 h 340"/>
                <a:gd name="T4" fmla="*/ 2147483647 w 340"/>
                <a:gd name="T5" fmla="*/ 2147483647 h 340"/>
                <a:gd name="T6" fmla="*/ 2147483647 w 340"/>
                <a:gd name="T7" fmla="*/ 2147483647 h 340"/>
                <a:gd name="T8" fmla="*/ 2147483647 w 340"/>
                <a:gd name="T9" fmla="*/ 2147483647 h 340"/>
                <a:gd name="T10" fmla="*/ 2147483647 w 340"/>
                <a:gd name="T11" fmla="*/ 0 h 340"/>
                <a:gd name="T12" fmla="*/ 2147483647 w 340"/>
                <a:gd name="T13" fmla="*/ 2147483647 h 340"/>
                <a:gd name="T14" fmla="*/ 2147483647 w 340"/>
                <a:gd name="T15" fmla="*/ 2147483647 h 340"/>
                <a:gd name="T16" fmla="*/ 2147483647 w 340"/>
                <a:gd name="T17" fmla="*/ 2147483647 h 340"/>
                <a:gd name="T18" fmla="*/ 2147483647 w 340"/>
                <a:gd name="T19" fmla="*/ 2147483647 h 340"/>
                <a:gd name="T20" fmla="*/ 2147483647 w 340"/>
                <a:gd name="T21" fmla="*/ 2147483647 h 340"/>
                <a:gd name="T22" fmla="*/ 2147483647 w 340"/>
                <a:gd name="T23" fmla="*/ 2147483647 h 340"/>
                <a:gd name="T24" fmla="*/ 2147483647 w 340"/>
                <a:gd name="T25" fmla="*/ 2147483647 h 340"/>
                <a:gd name="T26" fmla="*/ 2147483647 w 340"/>
                <a:gd name="T27" fmla="*/ 2147483647 h 340"/>
                <a:gd name="T28" fmla="*/ 2147483647 w 340"/>
                <a:gd name="T29" fmla="*/ 2147483647 h 340"/>
                <a:gd name="T30" fmla="*/ 2147483647 w 340"/>
                <a:gd name="T31" fmla="*/ 2147483647 h 340"/>
                <a:gd name="T32" fmla="*/ 0 w 340"/>
                <a:gd name="T33" fmla="*/ 2147483647 h 340"/>
                <a:gd name="T34" fmla="*/ 0 w 340"/>
                <a:gd name="T35" fmla="*/ 2147483647 h 340"/>
                <a:gd name="T36" fmla="*/ 2147483647 w 340"/>
                <a:gd name="T37" fmla="*/ 2147483647 h 340"/>
                <a:gd name="T38" fmla="*/ 2147483647 w 340"/>
                <a:gd name="T39" fmla="*/ 2147483647 h 340"/>
                <a:gd name="T40" fmla="*/ 2147483647 w 340"/>
                <a:gd name="T41" fmla="*/ 2147483647 h 340"/>
                <a:gd name="T42" fmla="*/ 2147483647 w 340"/>
                <a:gd name="T43" fmla="*/ 2147483647 h 340"/>
                <a:gd name="T44" fmla="*/ 2147483647 w 340"/>
                <a:gd name="T45" fmla="*/ 2147483647 h 340"/>
                <a:gd name="T46" fmla="*/ 2147483647 w 340"/>
                <a:gd name="T47" fmla="*/ 2147483647 h 340"/>
                <a:gd name="T48" fmla="*/ 2147483647 w 340"/>
                <a:gd name="T49" fmla="*/ 2147483647 h 3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0"/>
                <a:gd name="T76" fmla="*/ 0 h 340"/>
                <a:gd name="T77" fmla="*/ 340 w 340"/>
                <a:gd name="T78" fmla="*/ 340 h 3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0" h="340">
                  <a:moveTo>
                    <a:pt x="340" y="253"/>
                  </a:moveTo>
                  <a:lnTo>
                    <a:pt x="340" y="245"/>
                  </a:lnTo>
                  <a:lnTo>
                    <a:pt x="305" y="236"/>
                  </a:lnTo>
                  <a:lnTo>
                    <a:pt x="296" y="140"/>
                  </a:lnTo>
                  <a:lnTo>
                    <a:pt x="270" y="70"/>
                  </a:lnTo>
                  <a:lnTo>
                    <a:pt x="287" y="0"/>
                  </a:lnTo>
                  <a:lnTo>
                    <a:pt x="174" y="18"/>
                  </a:lnTo>
                  <a:lnTo>
                    <a:pt x="104" y="35"/>
                  </a:lnTo>
                  <a:lnTo>
                    <a:pt x="104" y="53"/>
                  </a:lnTo>
                  <a:lnTo>
                    <a:pt x="122" y="53"/>
                  </a:lnTo>
                  <a:lnTo>
                    <a:pt x="122" y="88"/>
                  </a:lnTo>
                  <a:lnTo>
                    <a:pt x="130" y="88"/>
                  </a:lnTo>
                  <a:lnTo>
                    <a:pt x="130" y="105"/>
                  </a:lnTo>
                  <a:lnTo>
                    <a:pt x="104" y="96"/>
                  </a:lnTo>
                  <a:lnTo>
                    <a:pt x="52" y="149"/>
                  </a:lnTo>
                  <a:lnTo>
                    <a:pt x="26" y="149"/>
                  </a:lnTo>
                  <a:lnTo>
                    <a:pt x="0" y="166"/>
                  </a:lnTo>
                  <a:lnTo>
                    <a:pt x="0" y="184"/>
                  </a:lnTo>
                  <a:lnTo>
                    <a:pt x="69" y="236"/>
                  </a:lnTo>
                  <a:lnTo>
                    <a:pt x="165" y="297"/>
                  </a:lnTo>
                  <a:lnTo>
                    <a:pt x="165" y="314"/>
                  </a:lnTo>
                  <a:lnTo>
                    <a:pt x="218" y="340"/>
                  </a:lnTo>
                  <a:lnTo>
                    <a:pt x="226" y="332"/>
                  </a:lnTo>
                  <a:lnTo>
                    <a:pt x="235" y="340"/>
                  </a:lnTo>
                  <a:lnTo>
                    <a:pt x="340" y="253"/>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grpSp>
          <p:nvGrpSpPr>
            <p:cNvPr id="12" name="Group 344">
              <a:extLst>
                <a:ext uri="{FF2B5EF4-FFF2-40B4-BE49-F238E27FC236}">
                  <a16:creationId xmlns:a16="http://schemas.microsoft.com/office/drawing/2014/main" id="{4F5F1816-A008-456E-BB63-7D5C43AE29B4}"/>
                </a:ext>
              </a:extLst>
            </p:cNvPr>
            <p:cNvGrpSpPr>
              <a:grpSpLocks/>
            </p:cNvGrpSpPr>
            <p:nvPr/>
          </p:nvGrpSpPr>
          <p:grpSpPr bwMode="auto">
            <a:xfrm>
              <a:off x="2516819" y="1176449"/>
              <a:ext cx="3184601" cy="2399430"/>
              <a:chOff x="4113213" y="1670050"/>
              <a:chExt cx="4719639" cy="3556001"/>
            </a:xfrm>
          </p:grpSpPr>
          <p:sp>
            <p:nvSpPr>
              <p:cNvPr id="132" name="Freeform 8">
                <a:extLst>
                  <a:ext uri="{FF2B5EF4-FFF2-40B4-BE49-F238E27FC236}">
                    <a16:creationId xmlns:a16="http://schemas.microsoft.com/office/drawing/2014/main" id="{C58F083C-31AC-4A1D-A3B4-04332F587A90}"/>
                  </a:ext>
                </a:extLst>
              </p:cNvPr>
              <p:cNvSpPr>
                <a:spLocks/>
              </p:cNvSpPr>
              <p:nvPr/>
            </p:nvSpPr>
            <p:spPr bwMode="auto">
              <a:xfrm>
                <a:off x="5345114" y="2832101"/>
                <a:ext cx="263525" cy="234950"/>
              </a:xfrm>
              <a:custGeom>
                <a:avLst/>
                <a:gdLst>
                  <a:gd name="T0" fmla="*/ 2147483647 w 166"/>
                  <a:gd name="T1" fmla="*/ 2147483647 h 148"/>
                  <a:gd name="T2" fmla="*/ 2147483647 w 166"/>
                  <a:gd name="T3" fmla="*/ 0 h 148"/>
                  <a:gd name="T4" fmla="*/ 2147483647 w 166"/>
                  <a:gd name="T5" fmla="*/ 0 h 148"/>
                  <a:gd name="T6" fmla="*/ 2147483647 w 166"/>
                  <a:gd name="T7" fmla="*/ 2147483647 h 148"/>
                  <a:gd name="T8" fmla="*/ 2147483647 w 166"/>
                  <a:gd name="T9" fmla="*/ 2147483647 h 148"/>
                  <a:gd name="T10" fmla="*/ 0 w 166"/>
                  <a:gd name="T11" fmla="*/ 2147483647 h 148"/>
                  <a:gd name="T12" fmla="*/ 2147483647 w 166"/>
                  <a:gd name="T13" fmla="*/ 2147483647 h 148"/>
                  <a:gd name="T14" fmla="*/ 2147483647 w 166"/>
                  <a:gd name="T15" fmla="*/ 2147483647 h 148"/>
                  <a:gd name="T16" fmla="*/ 2147483647 w 166"/>
                  <a:gd name="T17" fmla="*/ 2147483647 h 148"/>
                  <a:gd name="T18" fmla="*/ 2147483647 w 166"/>
                  <a:gd name="T19" fmla="*/ 2147483647 h 148"/>
                  <a:gd name="T20" fmla="*/ 2147483647 w 166"/>
                  <a:gd name="T21" fmla="*/ 2147483647 h 148"/>
                  <a:gd name="T22" fmla="*/ 2147483647 w 166"/>
                  <a:gd name="T23" fmla="*/ 2147483647 h 148"/>
                  <a:gd name="T24" fmla="*/ 2147483647 w 166"/>
                  <a:gd name="T25" fmla="*/ 2147483647 h 148"/>
                  <a:gd name="T26" fmla="*/ 2147483647 w 166"/>
                  <a:gd name="T27" fmla="*/ 2147483647 h 148"/>
                  <a:gd name="T28" fmla="*/ 2147483647 w 166"/>
                  <a:gd name="T29" fmla="*/ 2147483647 h 148"/>
                  <a:gd name="T30" fmla="*/ 2147483647 w 166"/>
                  <a:gd name="T31" fmla="*/ 2147483647 h 148"/>
                  <a:gd name="T32" fmla="*/ 2147483647 w 166"/>
                  <a:gd name="T33" fmla="*/ 2147483647 h 148"/>
                  <a:gd name="T34" fmla="*/ 2147483647 w 166"/>
                  <a:gd name="T35" fmla="*/ 2147483647 h 148"/>
                  <a:gd name="T36" fmla="*/ 2147483647 w 166"/>
                  <a:gd name="T37" fmla="*/ 2147483647 h 1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6"/>
                  <a:gd name="T58" fmla="*/ 0 h 148"/>
                  <a:gd name="T59" fmla="*/ 166 w 166"/>
                  <a:gd name="T60" fmla="*/ 148 h 1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6" h="148">
                    <a:moveTo>
                      <a:pt x="113" y="35"/>
                    </a:moveTo>
                    <a:lnTo>
                      <a:pt x="87" y="0"/>
                    </a:lnTo>
                    <a:lnTo>
                      <a:pt x="52" y="0"/>
                    </a:lnTo>
                    <a:lnTo>
                      <a:pt x="35" y="18"/>
                    </a:lnTo>
                    <a:lnTo>
                      <a:pt x="35" y="52"/>
                    </a:lnTo>
                    <a:lnTo>
                      <a:pt x="0" y="70"/>
                    </a:lnTo>
                    <a:lnTo>
                      <a:pt x="9" y="87"/>
                    </a:lnTo>
                    <a:lnTo>
                      <a:pt x="78" y="122"/>
                    </a:lnTo>
                    <a:lnTo>
                      <a:pt x="87" y="140"/>
                    </a:lnTo>
                    <a:lnTo>
                      <a:pt x="105" y="148"/>
                    </a:lnTo>
                    <a:lnTo>
                      <a:pt x="139" y="148"/>
                    </a:lnTo>
                    <a:lnTo>
                      <a:pt x="139" y="131"/>
                    </a:lnTo>
                    <a:lnTo>
                      <a:pt x="157" y="122"/>
                    </a:lnTo>
                    <a:lnTo>
                      <a:pt x="166" y="122"/>
                    </a:lnTo>
                    <a:lnTo>
                      <a:pt x="148" y="105"/>
                    </a:lnTo>
                    <a:lnTo>
                      <a:pt x="148" y="87"/>
                    </a:lnTo>
                    <a:lnTo>
                      <a:pt x="113" y="70"/>
                    </a:lnTo>
                    <a:lnTo>
                      <a:pt x="105" y="44"/>
                    </a:lnTo>
                    <a:lnTo>
                      <a:pt x="113" y="35"/>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33" name="Freeform 9">
                <a:extLst>
                  <a:ext uri="{FF2B5EF4-FFF2-40B4-BE49-F238E27FC236}">
                    <a16:creationId xmlns:a16="http://schemas.microsoft.com/office/drawing/2014/main" id="{D0CC682C-5B0C-478B-A26E-62D377BA47AB}"/>
                  </a:ext>
                </a:extLst>
              </p:cNvPr>
              <p:cNvSpPr>
                <a:spLocks/>
              </p:cNvSpPr>
              <p:nvPr/>
            </p:nvSpPr>
            <p:spPr bwMode="auto">
              <a:xfrm>
                <a:off x="5345114" y="2832101"/>
                <a:ext cx="263525" cy="234950"/>
              </a:xfrm>
              <a:custGeom>
                <a:avLst/>
                <a:gdLst>
                  <a:gd name="T0" fmla="*/ 2147483647 w 166"/>
                  <a:gd name="T1" fmla="*/ 2147483647 h 148"/>
                  <a:gd name="T2" fmla="*/ 2147483647 w 166"/>
                  <a:gd name="T3" fmla="*/ 0 h 148"/>
                  <a:gd name="T4" fmla="*/ 2147483647 w 166"/>
                  <a:gd name="T5" fmla="*/ 0 h 148"/>
                  <a:gd name="T6" fmla="*/ 2147483647 w 166"/>
                  <a:gd name="T7" fmla="*/ 2147483647 h 148"/>
                  <a:gd name="T8" fmla="*/ 2147483647 w 166"/>
                  <a:gd name="T9" fmla="*/ 2147483647 h 148"/>
                  <a:gd name="T10" fmla="*/ 0 w 166"/>
                  <a:gd name="T11" fmla="*/ 2147483647 h 148"/>
                  <a:gd name="T12" fmla="*/ 2147483647 w 166"/>
                  <a:gd name="T13" fmla="*/ 2147483647 h 148"/>
                  <a:gd name="T14" fmla="*/ 2147483647 w 166"/>
                  <a:gd name="T15" fmla="*/ 2147483647 h 148"/>
                  <a:gd name="T16" fmla="*/ 2147483647 w 166"/>
                  <a:gd name="T17" fmla="*/ 2147483647 h 148"/>
                  <a:gd name="T18" fmla="*/ 2147483647 w 166"/>
                  <a:gd name="T19" fmla="*/ 2147483647 h 148"/>
                  <a:gd name="T20" fmla="*/ 2147483647 w 166"/>
                  <a:gd name="T21" fmla="*/ 2147483647 h 148"/>
                  <a:gd name="T22" fmla="*/ 2147483647 w 166"/>
                  <a:gd name="T23" fmla="*/ 2147483647 h 148"/>
                  <a:gd name="T24" fmla="*/ 2147483647 w 166"/>
                  <a:gd name="T25" fmla="*/ 2147483647 h 148"/>
                  <a:gd name="T26" fmla="*/ 2147483647 w 166"/>
                  <a:gd name="T27" fmla="*/ 2147483647 h 148"/>
                  <a:gd name="T28" fmla="*/ 2147483647 w 166"/>
                  <a:gd name="T29" fmla="*/ 2147483647 h 148"/>
                  <a:gd name="T30" fmla="*/ 2147483647 w 166"/>
                  <a:gd name="T31" fmla="*/ 2147483647 h 148"/>
                  <a:gd name="T32" fmla="*/ 2147483647 w 166"/>
                  <a:gd name="T33" fmla="*/ 2147483647 h 148"/>
                  <a:gd name="T34" fmla="*/ 2147483647 w 166"/>
                  <a:gd name="T35" fmla="*/ 2147483647 h 148"/>
                  <a:gd name="T36" fmla="*/ 2147483647 w 166"/>
                  <a:gd name="T37" fmla="*/ 2147483647 h 1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6"/>
                  <a:gd name="T58" fmla="*/ 0 h 148"/>
                  <a:gd name="T59" fmla="*/ 166 w 166"/>
                  <a:gd name="T60" fmla="*/ 148 h 1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6" h="148">
                    <a:moveTo>
                      <a:pt x="113" y="35"/>
                    </a:moveTo>
                    <a:lnTo>
                      <a:pt x="87" y="0"/>
                    </a:lnTo>
                    <a:lnTo>
                      <a:pt x="52" y="0"/>
                    </a:lnTo>
                    <a:lnTo>
                      <a:pt x="35" y="18"/>
                    </a:lnTo>
                    <a:lnTo>
                      <a:pt x="35" y="52"/>
                    </a:lnTo>
                    <a:lnTo>
                      <a:pt x="0" y="70"/>
                    </a:lnTo>
                    <a:lnTo>
                      <a:pt x="9" y="87"/>
                    </a:lnTo>
                    <a:lnTo>
                      <a:pt x="78" y="122"/>
                    </a:lnTo>
                    <a:lnTo>
                      <a:pt x="87" y="140"/>
                    </a:lnTo>
                    <a:lnTo>
                      <a:pt x="105" y="148"/>
                    </a:lnTo>
                    <a:lnTo>
                      <a:pt x="139" y="148"/>
                    </a:lnTo>
                    <a:lnTo>
                      <a:pt x="139" y="131"/>
                    </a:lnTo>
                    <a:lnTo>
                      <a:pt x="157" y="122"/>
                    </a:lnTo>
                    <a:lnTo>
                      <a:pt x="166" y="122"/>
                    </a:lnTo>
                    <a:lnTo>
                      <a:pt x="148" y="105"/>
                    </a:lnTo>
                    <a:lnTo>
                      <a:pt x="148" y="87"/>
                    </a:lnTo>
                    <a:lnTo>
                      <a:pt x="113" y="70"/>
                    </a:lnTo>
                    <a:lnTo>
                      <a:pt x="105" y="44"/>
                    </a:lnTo>
                    <a:lnTo>
                      <a:pt x="113"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34" name="Freeform 10">
                <a:extLst>
                  <a:ext uri="{FF2B5EF4-FFF2-40B4-BE49-F238E27FC236}">
                    <a16:creationId xmlns:a16="http://schemas.microsoft.com/office/drawing/2014/main" id="{AFBAC242-AD41-406D-962D-55A8BA0E1D7B}"/>
                  </a:ext>
                </a:extLst>
              </p:cNvPr>
              <p:cNvSpPr>
                <a:spLocks/>
              </p:cNvSpPr>
              <p:nvPr/>
            </p:nvSpPr>
            <p:spPr bwMode="auto">
              <a:xfrm>
                <a:off x="5233989" y="2832101"/>
                <a:ext cx="193675" cy="138113"/>
              </a:xfrm>
              <a:custGeom>
                <a:avLst/>
                <a:gdLst>
                  <a:gd name="T0" fmla="*/ 2147483647 w 122"/>
                  <a:gd name="T1" fmla="*/ 2147483647 h 87"/>
                  <a:gd name="T2" fmla="*/ 2147483647 w 122"/>
                  <a:gd name="T3" fmla="*/ 2147483647 h 87"/>
                  <a:gd name="T4" fmla="*/ 2147483647 w 122"/>
                  <a:gd name="T5" fmla="*/ 2147483647 h 87"/>
                  <a:gd name="T6" fmla="*/ 2147483647 w 122"/>
                  <a:gd name="T7" fmla="*/ 2147483647 h 87"/>
                  <a:gd name="T8" fmla="*/ 2147483647 w 122"/>
                  <a:gd name="T9" fmla="*/ 2147483647 h 87"/>
                  <a:gd name="T10" fmla="*/ 2147483647 w 122"/>
                  <a:gd name="T11" fmla="*/ 2147483647 h 87"/>
                  <a:gd name="T12" fmla="*/ 2147483647 w 122"/>
                  <a:gd name="T13" fmla="*/ 2147483647 h 87"/>
                  <a:gd name="T14" fmla="*/ 2147483647 w 122"/>
                  <a:gd name="T15" fmla="*/ 2147483647 h 87"/>
                  <a:gd name="T16" fmla="*/ 2147483647 w 122"/>
                  <a:gd name="T17" fmla="*/ 0 h 87"/>
                  <a:gd name="T18" fmla="*/ 2147483647 w 122"/>
                  <a:gd name="T19" fmla="*/ 2147483647 h 87"/>
                  <a:gd name="T20" fmla="*/ 2147483647 w 122"/>
                  <a:gd name="T21" fmla="*/ 2147483647 h 87"/>
                  <a:gd name="T22" fmla="*/ 0 w 122"/>
                  <a:gd name="T23" fmla="*/ 2147483647 h 87"/>
                  <a:gd name="T24" fmla="*/ 2147483647 w 122"/>
                  <a:gd name="T25" fmla="*/ 2147483647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2"/>
                  <a:gd name="T40" fmla="*/ 0 h 87"/>
                  <a:gd name="T41" fmla="*/ 122 w 122"/>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2" h="87">
                    <a:moveTo>
                      <a:pt x="9" y="44"/>
                    </a:moveTo>
                    <a:lnTo>
                      <a:pt x="35" y="44"/>
                    </a:lnTo>
                    <a:lnTo>
                      <a:pt x="35" y="52"/>
                    </a:lnTo>
                    <a:lnTo>
                      <a:pt x="18" y="70"/>
                    </a:lnTo>
                    <a:lnTo>
                      <a:pt x="18" y="79"/>
                    </a:lnTo>
                    <a:lnTo>
                      <a:pt x="35" y="87"/>
                    </a:lnTo>
                    <a:lnTo>
                      <a:pt x="105" y="52"/>
                    </a:lnTo>
                    <a:lnTo>
                      <a:pt x="105" y="18"/>
                    </a:lnTo>
                    <a:lnTo>
                      <a:pt x="122" y="0"/>
                    </a:lnTo>
                    <a:lnTo>
                      <a:pt x="35" y="9"/>
                    </a:lnTo>
                    <a:lnTo>
                      <a:pt x="9" y="26"/>
                    </a:lnTo>
                    <a:lnTo>
                      <a:pt x="0" y="26"/>
                    </a:lnTo>
                    <a:lnTo>
                      <a:pt x="9" y="4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35" name="Freeform 11">
                <a:extLst>
                  <a:ext uri="{FF2B5EF4-FFF2-40B4-BE49-F238E27FC236}">
                    <a16:creationId xmlns:a16="http://schemas.microsoft.com/office/drawing/2014/main" id="{9EB5E62B-40D8-489A-A181-D4D0B71A0DD1}"/>
                  </a:ext>
                </a:extLst>
              </p:cNvPr>
              <p:cNvSpPr>
                <a:spLocks/>
              </p:cNvSpPr>
              <p:nvPr/>
            </p:nvSpPr>
            <p:spPr bwMode="auto">
              <a:xfrm>
                <a:off x="5233989" y="2832101"/>
                <a:ext cx="193675" cy="138113"/>
              </a:xfrm>
              <a:custGeom>
                <a:avLst/>
                <a:gdLst>
                  <a:gd name="T0" fmla="*/ 2147483647 w 122"/>
                  <a:gd name="T1" fmla="*/ 2147483647 h 87"/>
                  <a:gd name="T2" fmla="*/ 2147483647 w 122"/>
                  <a:gd name="T3" fmla="*/ 2147483647 h 87"/>
                  <a:gd name="T4" fmla="*/ 2147483647 w 122"/>
                  <a:gd name="T5" fmla="*/ 2147483647 h 87"/>
                  <a:gd name="T6" fmla="*/ 2147483647 w 122"/>
                  <a:gd name="T7" fmla="*/ 2147483647 h 87"/>
                  <a:gd name="T8" fmla="*/ 2147483647 w 122"/>
                  <a:gd name="T9" fmla="*/ 2147483647 h 87"/>
                  <a:gd name="T10" fmla="*/ 2147483647 w 122"/>
                  <a:gd name="T11" fmla="*/ 2147483647 h 87"/>
                  <a:gd name="T12" fmla="*/ 2147483647 w 122"/>
                  <a:gd name="T13" fmla="*/ 2147483647 h 87"/>
                  <a:gd name="T14" fmla="*/ 2147483647 w 122"/>
                  <a:gd name="T15" fmla="*/ 2147483647 h 87"/>
                  <a:gd name="T16" fmla="*/ 2147483647 w 122"/>
                  <a:gd name="T17" fmla="*/ 0 h 87"/>
                  <a:gd name="T18" fmla="*/ 2147483647 w 122"/>
                  <a:gd name="T19" fmla="*/ 2147483647 h 87"/>
                  <a:gd name="T20" fmla="*/ 2147483647 w 122"/>
                  <a:gd name="T21" fmla="*/ 2147483647 h 87"/>
                  <a:gd name="T22" fmla="*/ 0 w 122"/>
                  <a:gd name="T23" fmla="*/ 2147483647 h 87"/>
                  <a:gd name="T24" fmla="*/ 2147483647 w 122"/>
                  <a:gd name="T25" fmla="*/ 2147483647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2"/>
                  <a:gd name="T40" fmla="*/ 0 h 87"/>
                  <a:gd name="T41" fmla="*/ 122 w 122"/>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2" h="87">
                    <a:moveTo>
                      <a:pt x="9" y="44"/>
                    </a:moveTo>
                    <a:lnTo>
                      <a:pt x="35" y="44"/>
                    </a:lnTo>
                    <a:lnTo>
                      <a:pt x="35" y="52"/>
                    </a:lnTo>
                    <a:lnTo>
                      <a:pt x="18" y="70"/>
                    </a:lnTo>
                    <a:lnTo>
                      <a:pt x="18" y="79"/>
                    </a:lnTo>
                    <a:lnTo>
                      <a:pt x="35" y="87"/>
                    </a:lnTo>
                    <a:lnTo>
                      <a:pt x="105" y="52"/>
                    </a:lnTo>
                    <a:lnTo>
                      <a:pt x="105" y="18"/>
                    </a:lnTo>
                    <a:lnTo>
                      <a:pt x="122" y="0"/>
                    </a:lnTo>
                    <a:lnTo>
                      <a:pt x="35" y="9"/>
                    </a:lnTo>
                    <a:lnTo>
                      <a:pt x="9" y="26"/>
                    </a:lnTo>
                    <a:lnTo>
                      <a:pt x="0" y="26"/>
                    </a:lnTo>
                    <a:lnTo>
                      <a:pt x="9" y="44"/>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36" name="Freeform 12">
                <a:extLst>
                  <a:ext uri="{FF2B5EF4-FFF2-40B4-BE49-F238E27FC236}">
                    <a16:creationId xmlns:a16="http://schemas.microsoft.com/office/drawing/2014/main" id="{C6053886-37D5-4693-A179-02197E2D8FC7}"/>
                  </a:ext>
                </a:extLst>
              </p:cNvPr>
              <p:cNvSpPr>
                <a:spLocks/>
              </p:cNvSpPr>
              <p:nvPr/>
            </p:nvSpPr>
            <p:spPr bwMode="auto">
              <a:xfrm>
                <a:off x="5456239" y="2749551"/>
                <a:ext cx="539750" cy="428625"/>
              </a:xfrm>
              <a:custGeom>
                <a:avLst/>
                <a:gdLst>
                  <a:gd name="T0" fmla="*/ 2147483647 w 340"/>
                  <a:gd name="T1" fmla="*/ 2147483647 h 270"/>
                  <a:gd name="T2" fmla="*/ 2147483647 w 340"/>
                  <a:gd name="T3" fmla="*/ 2147483647 h 270"/>
                  <a:gd name="T4" fmla="*/ 2147483647 w 340"/>
                  <a:gd name="T5" fmla="*/ 0 h 270"/>
                  <a:gd name="T6" fmla="*/ 2147483647 w 340"/>
                  <a:gd name="T7" fmla="*/ 2147483647 h 270"/>
                  <a:gd name="T8" fmla="*/ 2147483647 w 340"/>
                  <a:gd name="T9" fmla="*/ 2147483647 h 270"/>
                  <a:gd name="T10" fmla="*/ 0 w 340"/>
                  <a:gd name="T11" fmla="*/ 2147483647 h 270"/>
                  <a:gd name="T12" fmla="*/ 2147483647 w 340"/>
                  <a:gd name="T13" fmla="*/ 2147483647 h 270"/>
                  <a:gd name="T14" fmla="*/ 2147483647 w 340"/>
                  <a:gd name="T15" fmla="*/ 2147483647 h 270"/>
                  <a:gd name="T16" fmla="*/ 2147483647 w 340"/>
                  <a:gd name="T17" fmla="*/ 2147483647 h 270"/>
                  <a:gd name="T18" fmla="*/ 2147483647 w 340"/>
                  <a:gd name="T19" fmla="*/ 2147483647 h 270"/>
                  <a:gd name="T20" fmla="*/ 2147483647 w 340"/>
                  <a:gd name="T21" fmla="*/ 2147483647 h 270"/>
                  <a:gd name="T22" fmla="*/ 2147483647 w 340"/>
                  <a:gd name="T23" fmla="*/ 2147483647 h 270"/>
                  <a:gd name="T24" fmla="*/ 2147483647 w 340"/>
                  <a:gd name="T25" fmla="*/ 2147483647 h 270"/>
                  <a:gd name="T26" fmla="*/ 2147483647 w 340"/>
                  <a:gd name="T27" fmla="*/ 2147483647 h 270"/>
                  <a:gd name="T28" fmla="*/ 2147483647 w 340"/>
                  <a:gd name="T29" fmla="*/ 2147483647 h 270"/>
                  <a:gd name="T30" fmla="*/ 2147483647 w 340"/>
                  <a:gd name="T31" fmla="*/ 2147483647 h 270"/>
                  <a:gd name="T32" fmla="*/ 2147483647 w 340"/>
                  <a:gd name="T33" fmla="*/ 2147483647 h 270"/>
                  <a:gd name="T34" fmla="*/ 2147483647 w 340"/>
                  <a:gd name="T35" fmla="*/ 2147483647 h 270"/>
                  <a:gd name="T36" fmla="*/ 2147483647 w 340"/>
                  <a:gd name="T37" fmla="*/ 2147483647 h 270"/>
                  <a:gd name="T38" fmla="*/ 2147483647 w 340"/>
                  <a:gd name="T39" fmla="*/ 2147483647 h 270"/>
                  <a:gd name="T40" fmla="*/ 2147483647 w 340"/>
                  <a:gd name="T41" fmla="*/ 2147483647 h 270"/>
                  <a:gd name="T42" fmla="*/ 2147483647 w 340"/>
                  <a:gd name="T43" fmla="*/ 2147483647 h 270"/>
                  <a:gd name="T44" fmla="*/ 2147483647 w 340"/>
                  <a:gd name="T45" fmla="*/ 2147483647 h 270"/>
                  <a:gd name="T46" fmla="*/ 2147483647 w 340"/>
                  <a:gd name="T47" fmla="*/ 2147483647 h 270"/>
                  <a:gd name="T48" fmla="*/ 2147483647 w 340"/>
                  <a:gd name="T49" fmla="*/ 2147483647 h 270"/>
                  <a:gd name="T50" fmla="*/ 2147483647 w 340"/>
                  <a:gd name="T51" fmla="*/ 2147483647 h 270"/>
                  <a:gd name="T52" fmla="*/ 2147483647 w 340"/>
                  <a:gd name="T53" fmla="*/ 2147483647 h 270"/>
                  <a:gd name="T54" fmla="*/ 2147483647 w 340"/>
                  <a:gd name="T55" fmla="*/ 2147483647 h 270"/>
                  <a:gd name="T56" fmla="*/ 2147483647 w 340"/>
                  <a:gd name="T57" fmla="*/ 2147483647 h 270"/>
                  <a:gd name="T58" fmla="*/ 2147483647 w 340"/>
                  <a:gd name="T59" fmla="*/ 2147483647 h 270"/>
                  <a:gd name="T60" fmla="*/ 2147483647 w 340"/>
                  <a:gd name="T61" fmla="*/ 2147483647 h 270"/>
                  <a:gd name="T62" fmla="*/ 2147483647 w 340"/>
                  <a:gd name="T63" fmla="*/ 2147483647 h 270"/>
                  <a:gd name="T64" fmla="*/ 2147483647 w 340"/>
                  <a:gd name="T65" fmla="*/ 2147483647 h 270"/>
                  <a:gd name="T66" fmla="*/ 2147483647 w 340"/>
                  <a:gd name="T67" fmla="*/ 2147483647 h 270"/>
                  <a:gd name="T68" fmla="*/ 2147483647 w 340"/>
                  <a:gd name="T69" fmla="*/ 2147483647 h 270"/>
                  <a:gd name="T70" fmla="*/ 2147483647 w 340"/>
                  <a:gd name="T71" fmla="*/ 2147483647 h 270"/>
                  <a:gd name="T72" fmla="*/ 2147483647 w 340"/>
                  <a:gd name="T73" fmla="*/ 2147483647 h 2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0"/>
                  <a:gd name="T112" fmla="*/ 0 h 270"/>
                  <a:gd name="T113" fmla="*/ 340 w 340"/>
                  <a:gd name="T114" fmla="*/ 270 h 2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0" h="270">
                    <a:moveTo>
                      <a:pt x="69" y="35"/>
                    </a:moveTo>
                    <a:lnTo>
                      <a:pt x="61" y="9"/>
                    </a:lnTo>
                    <a:lnTo>
                      <a:pt x="43" y="0"/>
                    </a:lnTo>
                    <a:lnTo>
                      <a:pt x="35" y="17"/>
                    </a:lnTo>
                    <a:lnTo>
                      <a:pt x="17" y="9"/>
                    </a:lnTo>
                    <a:lnTo>
                      <a:pt x="0" y="9"/>
                    </a:lnTo>
                    <a:lnTo>
                      <a:pt x="17" y="52"/>
                    </a:lnTo>
                    <a:lnTo>
                      <a:pt x="43" y="87"/>
                    </a:lnTo>
                    <a:lnTo>
                      <a:pt x="35" y="96"/>
                    </a:lnTo>
                    <a:lnTo>
                      <a:pt x="43" y="122"/>
                    </a:lnTo>
                    <a:lnTo>
                      <a:pt x="78" y="139"/>
                    </a:lnTo>
                    <a:lnTo>
                      <a:pt x="78" y="157"/>
                    </a:lnTo>
                    <a:lnTo>
                      <a:pt x="96" y="174"/>
                    </a:lnTo>
                    <a:lnTo>
                      <a:pt x="104" y="174"/>
                    </a:lnTo>
                    <a:lnTo>
                      <a:pt x="130" y="218"/>
                    </a:lnTo>
                    <a:lnTo>
                      <a:pt x="157" y="218"/>
                    </a:lnTo>
                    <a:lnTo>
                      <a:pt x="165" y="235"/>
                    </a:lnTo>
                    <a:lnTo>
                      <a:pt x="200" y="244"/>
                    </a:lnTo>
                    <a:lnTo>
                      <a:pt x="226" y="227"/>
                    </a:lnTo>
                    <a:lnTo>
                      <a:pt x="235" y="235"/>
                    </a:lnTo>
                    <a:lnTo>
                      <a:pt x="235" y="253"/>
                    </a:lnTo>
                    <a:lnTo>
                      <a:pt x="322" y="270"/>
                    </a:lnTo>
                    <a:lnTo>
                      <a:pt x="322" y="253"/>
                    </a:lnTo>
                    <a:lnTo>
                      <a:pt x="340" y="244"/>
                    </a:lnTo>
                    <a:lnTo>
                      <a:pt x="331" y="218"/>
                    </a:lnTo>
                    <a:lnTo>
                      <a:pt x="296" y="192"/>
                    </a:lnTo>
                    <a:lnTo>
                      <a:pt x="305" y="157"/>
                    </a:lnTo>
                    <a:lnTo>
                      <a:pt x="296" y="148"/>
                    </a:lnTo>
                    <a:lnTo>
                      <a:pt x="270" y="104"/>
                    </a:lnTo>
                    <a:lnTo>
                      <a:pt x="287" y="87"/>
                    </a:lnTo>
                    <a:lnTo>
                      <a:pt x="279" y="61"/>
                    </a:lnTo>
                    <a:lnTo>
                      <a:pt x="226" y="35"/>
                    </a:lnTo>
                    <a:lnTo>
                      <a:pt x="183" y="26"/>
                    </a:lnTo>
                    <a:lnTo>
                      <a:pt x="113" y="61"/>
                    </a:lnTo>
                    <a:lnTo>
                      <a:pt x="104" y="61"/>
                    </a:lnTo>
                    <a:lnTo>
                      <a:pt x="104" y="52"/>
                    </a:lnTo>
                    <a:lnTo>
                      <a:pt x="69"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37" name="Freeform 13">
                <a:extLst>
                  <a:ext uri="{FF2B5EF4-FFF2-40B4-BE49-F238E27FC236}">
                    <a16:creationId xmlns:a16="http://schemas.microsoft.com/office/drawing/2014/main" id="{A0F87E03-0F32-4A85-B130-4F42709C2D24}"/>
                  </a:ext>
                </a:extLst>
              </p:cNvPr>
              <p:cNvSpPr>
                <a:spLocks/>
              </p:cNvSpPr>
              <p:nvPr/>
            </p:nvSpPr>
            <p:spPr bwMode="auto">
              <a:xfrm>
                <a:off x="5456239" y="2749551"/>
                <a:ext cx="539750" cy="428625"/>
              </a:xfrm>
              <a:custGeom>
                <a:avLst/>
                <a:gdLst>
                  <a:gd name="T0" fmla="*/ 2147483647 w 340"/>
                  <a:gd name="T1" fmla="*/ 2147483647 h 270"/>
                  <a:gd name="T2" fmla="*/ 2147483647 w 340"/>
                  <a:gd name="T3" fmla="*/ 2147483647 h 270"/>
                  <a:gd name="T4" fmla="*/ 2147483647 w 340"/>
                  <a:gd name="T5" fmla="*/ 0 h 270"/>
                  <a:gd name="T6" fmla="*/ 2147483647 w 340"/>
                  <a:gd name="T7" fmla="*/ 2147483647 h 270"/>
                  <a:gd name="T8" fmla="*/ 2147483647 w 340"/>
                  <a:gd name="T9" fmla="*/ 2147483647 h 270"/>
                  <a:gd name="T10" fmla="*/ 0 w 340"/>
                  <a:gd name="T11" fmla="*/ 2147483647 h 270"/>
                  <a:gd name="T12" fmla="*/ 2147483647 w 340"/>
                  <a:gd name="T13" fmla="*/ 2147483647 h 270"/>
                  <a:gd name="T14" fmla="*/ 2147483647 w 340"/>
                  <a:gd name="T15" fmla="*/ 2147483647 h 270"/>
                  <a:gd name="T16" fmla="*/ 2147483647 w 340"/>
                  <a:gd name="T17" fmla="*/ 2147483647 h 270"/>
                  <a:gd name="T18" fmla="*/ 2147483647 w 340"/>
                  <a:gd name="T19" fmla="*/ 2147483647 h 270"/>
                  <a:gd name="T20" fmla="*/ 2147483647 w 340"/>
                  <a:gd name="T21" fmla="*/ 2147483647 h 270"/>
                  <a:gd name="T22" fmla="*/ 2147483647 w 340"/>
                  <a:gd name="T23" fmla="*/ 2147483647 h 270"/>
                  <a:gd name="T24" fmla="*/ 2147483647 w 340"/>
                  <a:gd name="T25" fmla="*/ 2147483647 h 270"/>
                  <a:gd name="T26" fmla="*/ 2147483647 w 340"/>
                  <a:gd name="T27" fmla="*/ 2147483647 h 270"/>
                  <a:gd name="T28" fmla="*/ 2147483647 w 340"/>
                  <a:gd name="T29" fmla="*/ 2147483647 h 270"/>
                  <a:gd name="T30" fmla="*/ 2147483647 w 340"/>
                  <a:gd name="T31" fmla="*/ 2147483647 h 270"/>
                  <a:gd name="T32" fmla="*/ 2147483647 w 340"/>
                  <a:gd name="T33" fmla="*/ 2147483647 h 270"/>
                  <a:gd name="T34" fmla="*/ 2147483647 w 340"/>
                  <a:gd name="T35" fmla="*/ 2147483647 h 270"/>
                  <a:gd name="T36" fmla="*/ 2147483647 w 340"/>
                  <a:gd name="T37" fmla="*/ 2147483647 h 270"/>
                  <a:gd name="T38" fmla="*/ 2147483647 w 340"/>
                  <a:gd name="T39" fmla="*/ 2147483647 h 270"/>
                  <a:gd name="T40" fmla="*/ 2147483647 w 340"/>
                  <a:gd name="T41" fmla="*/ 2147483647 h 270"/>
                  <a:gd name="T42" fmla="*/ 2147483647 w 340"/>
                  <a:gd name="T43" fmla="*/ 2147483647 h 270"/>
                  <a:gd name="T44" fmla="*/ 2147483647 w 340"/>
                  <a:gd name="T45" fmla="*/ 2147483647 h 270"/>
                  <a:gd name="T46" fmla="*/ 2147483647 w 340"/>
                  <a:gd name="T47" fmla="*/ 2147483647 h 270"/>
                  <a:gd name="T48" fmla="*/ 2147483647 w 340"/>
                  <a:gd name="T49" fmla="*/ 2147483647 h 270"/>
                  <a:gd name="T50" fmla="*/ 2147483647 w 340"/>
                  <a:gd name="T51" fmla="*/ 2147483647 h 270"/>
                  <a:gd name="T52" fmla="*/ 2147483647 w 340"/>
                  <a:gd name="T53" fmla="*/ 2147483647 h 270"/>
                  <a:gd name="T54" fmla="*/ 2147483647 w 340"/>
                  <a:gd name="T55" fmla="*/ 2147483647 h 270"/>
                  <a:gd name="T56" fmla="*/ 2147483647 w 340"/>
                  <a:gd name="T57" fmla="*/ 2147483647 h 270"/>
                  <a:gd name="T58" fmla="*/ 2147483647 w 340"/>
                  <a:gd name="T59" fmla="*/ 2147483647 h 270"/>
                  <a:gd name="T60" fmla="*/ 2147483647 w 340"/>
                  <a:gd name="T61" fmla="*/ 2147483647 h 270"/>
                  <a:gd name="T62" fmla="*/ 2147483647 w 340"/>
                  <a:gd name="T63" fmla="*/ 2147483647 h 270"/>
                  <a:gd name="T64" fmla="*/ 2147483647 w 340"/>
                  <a:gd name="T65" fmla="*/ 2147483647 h 270"/>
                  <a:gd name="T66" fmla="*/ 2147483647 w 340"/>
                  <a:gd name="T67" fmla="*/ 2147483647 h 270"/>
                  <a:gd name="T68" fmla="*/ 2147483647 w 340"/>
                  <a:gd name="T69" fmla="*/ 2147483647 h 270"/>
                  <a:gd name="T70" fmla="*/ 2147483647 w 340"/>
                  <a:gd name="T71" fmla="*/ 2147483647 h 270"/>
                  <a:gd name="T72" fmla="*/ 2147483647 w 340"/>
                  <a:gd name="T73" fmla="*/ 2147483647 h 2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0"/>
                  <a:gd name="T112" fmla="*/ 0 h 270"/>
                  <a:gd name="T113" fmla="*/ 340 w 340"/>
                  <a:gd name="T114" fmla="*/ 270 h 2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0" h="270">
                    <a:moveTo>
                      <a:pt x="69" y="35"/>
                    </a:moveTo>
                    <a:lnTo>
                      <a:pt x="61" y="9"/>
                    </a:lnTo>
                    <a:lnTo>
                      <a:pt x="43" y="0"/>
                    </a:lnTo>
                    <a:lnTo>
                      <a:pt x="35" y="17"/>
                    </a:lnTo>
                    <a:lnTo>
                      <a:pt x="17" y="9"/>
                    </a:lnTo>
                    <a:lnTo>
                      <a:pt x="0" y="9"/>
                    </a:lnTo>
                    <a:lnTo>
                      <a:pt x="17" y="52"/>
                    </a:lnTo>
                    <a:lnTo>
                      <a:pt x="43" y="87"/>
                    </a:lnTo>
                    <a:lnTo>
                      <a:pt x="35" y="96"/>
                    </a:lnTo>
                    <a:lnTo>
                      <a:pt x="43" y="122"/>
                    </a:lnTo>
                    <a:lnTo>
                      <a:pt x="78" y="139"/>
                    </a:lnTo>
                    <a:lnTo>
                      <a:pt x="78" y="157"/>
                    </a:lnTo>
                    <a:lnTo>
                      <a:pt x="96" y="174"/>
                    </a:lnTo>
                    <a:lnTo>
                      <a:pt x="104" y="174"/>
                    </a:lnTo>
                    <a:lnTo>
                      <a:pt x="130" y="218"/>
                    </a:lnTo>
                    <a:lnTo>
                      <a:pt x="157" y="218"/>
                    </a:lnTo>
                    <a:lnTo>
                      <a:pt x="165" y="235"/>
                    </a:lnTo>
                    <a:lnTo>
                      <a:pt x="200" y="244"/>
                    </a:lnTo>
                    <a:lnTo>
                      <a:pt x="226" y="227"/>
                    </a:lnTo>
                    <a:lnTo>
                      <a:pt x="235" y="235"/>
                    </a:lnTo>
                    <a:lnTo>
                      <a:pt x="235" y="253"/>
                    </a:lnTo>
                    <a:lnTo>
                      <a:pt x="322" y="270"/>
                    </a:lnTo>
                    <a:lnTo>
                      <a:pt x="322" y="253"/>
                    </a:lnTo>
                    <a:lnTo>
                      <a:pt x="340" y="244"/>
                    </a:lnTo>
                    <a:lnTo>
                      <a:pt x="331" y="218"/>
                    </a:lnTo>
                    <a:lnTo>
                      <a:pt x="296" y="192"/>
                    </a:lnTo>
                    <a:lnTo>
                      <a:pt x="305" y="157"/>
                    </a:lnTo>
                    <a:lnTo>
                      <a:pt x="296" y="148"/>
                    </a:lnTo>
                    <a:lnTo>
                      <a:pt x="270" y="104"/>
                    </a:lnTo>
                    <a:lnTo>
                      <a:pt x="287" y="87"/>
                    </a:lnTo>
                    <a:lnTo>
                      <a:pt x="279" y="61"/>
                    </a:lnTo>
                    <a:lnTo>
                      <a:pt x="226" y="35"/>
                    </a:lnTo>
                    <a:lnTo>
                      <a:pt x="183" y="26"/>
                    </a:lnTo>
                    <a:lnTo>
                      <a:pt x="113" y="61"/>
                    </a:lnTo>
                    <a:lnTo>
                      <a:pt x="104" y="61"/>
                    </a:lnTo>
                    <a:lnTo>
                      <a:pt x="104" y="52"/>
                    </a:lnTo>
                    <a:lnTo>
                      <a:pt x="69" y="3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38" name="Freeform 14">
                <a:extLst>
                  <a:ext uri="{FF2B5EF4-FFF2-40B4-BE49-F238E27FC236}">
                    <a16:creationId xmlns:a16="http://schemas.microsoft.com/office/drawing/2014/main" id="{84DC97C1-5529-4412-A237-89498FF6641F}"/>
                  </a:ext>
                </a:extLst>
              </p:cNvPr>
              <p:cNvSpPr>
                <a:spLocks/>
              </p:cNvSpPr>
              <p:nvPr/>
            </p:nvSpPr>
            <p:spPr bwMode="auto">
              <a:xfrm>
                <a:off x="5884864" y="2790826"/>
                <a:ext cx="360363" cy="263525"/>
              </a:xfrm>
              <a:custGeom>
                <a:avLst/>
                <a:gdLst>
                  <a:gd name="T0" fmla="*/ 2147483647 w 227"/>
                  <a:gd name="T1" fmla="*/ 0 h 166"/>
                  <a:gd name="T2" fmla="*/ 2147483647 w 227"/>
                  <a:gd name="T3" fmla="*/ 2147483647 h 166"/>
                  <a:gd name="T4" fmla="*/ 2147483647 w 227"/>
                  <a:gd name="T5" fmla="*/ 2147483647 h 166"/>
                  <a:gd name="T6" fmla="*/ 2147483647 w 227"/>
                  <a:gd name="T7" fmla="*/ 2147483647 h 166"/>
                  <a:gd name="T8" fmla="*/ 2147483647 w 227"/>
                  <a:gd name="T9" fmla="*/ 2147483647 h 166"/>
                  <a:gd name="T10" fmla="*/ 2147483647 w 227"/>
                  <a:gd name="T11" fmla="*/ 2147483647 h 166"/>
                  <a:gd name="T12" fmla="*/ 2147483647 w 227"/>
                  <a:gd name="T13" fmla="*/ 2147483647 h 166"/>
                  <a:gd name="T14" fmla="*/ 2147483647 w 227"/>
                  <a:gd name="T15" fmla="*/ 2147483647 h 166"/>
                  <a:gd name="T16" fmla="*/ 0 w 227"/>
                  <a:gd name="T17" fmla="*/ 2147483647 h 166"/>
                  <a:gd name="T18" fmla="*/ 2147483647 w 227"/>
                  <a:gd name="T19" fmla="*/ 2147483647 h 166"/>
                  <a:gd name="T20" fmla="*/ 2147483647 w 227"/>
                  <a:gd name="T21" fmla="*/ 2147483647 h 166"/>
                  <a:gd name="T22" fmla="*/ 2147483647 w 227"/>
                  <a:gd name="T23" fmla="*/ 2147483647 h 166"/>
                  <a:gd name="T24" fmla="*/ 2147483647 w 227"/>
                  <a:gd name="T25" fmla="*/ 2147483647 h 166"/>
                  <a:gd name="T26" fmla="*/ 2147483647 w 227"/>
                  <a:gd name="T27" fmla="*/ 2147483647 h 166"/>
                  <a:gd name="T28" fmla="*/ 2147483647 w 227"/>
                  <a:gd name="T29" fmla="*/ 2147483647 h 166"/>
                  <a:gd name="T30" fmla="*/ 2147483647 w 227"/>
                  <a:gd name="T31" fmla="*/ 2147483647 h 166"/>
                  <a:gd name="T32" fmla="*/ 2147483647 w 227"/>
                  <a:gd name="T33" fmla="*/ 2147483647 h 166"/>
                  <a:gd name="T34" fmla="*/ 2147483647 w 227"/>
                  <a:gd name="T35" fmla="*/ 2147483647 h 166"/>
                  <a:gd name="T36" fmla="*/ 2147483647 w 227"/>
                  <a:gd name="T37" fmla="*/ 2147483647 h 166"/>
                  <a:gd name="T38" fmla="*/ 2147483647 w 227"/>
                  <a:gd name="T39" fmla="*/ 2147483647 h 166"/>
                  <a:gd name="T40" fmla="*/ 2147483647 w 227"/>
                  <a:gd name="T41" fmla="*/ 2147483647 h 166"/>
                  <a:gd name="T42" fmla="*/ 2147483647 w 227"/>
                  <a:gd name="T43" fmla="*/ 2147483647 h 166"/>
                  <a:gd name="T44" fmla="*/ 2147483647 w 227"/>
                  <a:gd name="T45" fmla="*/ 2147483647 h 166"/>
                  <a:gd name="T46" fmla="*/ 2147483647 w 227"/>
                  <a:gd name="T47" fmla="*/ 2147483647 h 166"/>
                  <a:gd name="T48" fmla="*/ 2147483647 w 227"/>
                  <a:gd name="T49" fmla="*/ 2147483647 h 166"/>
                  <a:gd name="T50" fmla="*/ 2147483647 w 227"/>
                  <a:gd name="T51" fmla="*/ 2147483647 h 166"/>
                  <a:gd name="T52" fmla="*/ 2147483647 w 227"/>
                  <a:gd name="T53" fmla="*/ 2147483647 h 166"/>
                  <a:gd name="T54" fmla="*/ 2147483647 w 227"/>
                  <a:gd name="T55" fmla="*/ 2147483647 h 166"/>
                  <a:gd name="T56" fmla="*/ 2147483647 w 227"/>
                  <a:gd name="T57" fmla="*/ 0 h 1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7"/>
                  <a:gd name="T88" fmla="*/ 0 h 166"/>
                  <a:gd name="T89" fmla="*/ 227 w 227"/>
                  <a:gd name="T90" fmla="*/ 166 h 1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7" h="166">
                    <a:moveTo>
                      <a:pt x="148" y="0"/>
                    </a:moveTo>
                    <a:lnTo>
                      <a:pt x="139" y="17"/>
                    </a:lnTo>
                    <a:lnTo>
                      <a:pt x="105" y="26"/>
                    </a:lnTo>
                    <a:lnTo>
                      <a:pt x="96" y="17"/>
                    </a:lnTo>
                    <a:lnTo>
                      <a:pt x="70" y="17"/>
                    </a:lnTo>
                    <a:lnTo>
                      <a:pt x="52" y="44"/>
                    </a:lnTo>
                    <a:lnTo>
                      <a:pt x="35" y="52"/>
                    </a:lnTo>
                    <a:lnTo>
                      <a:pt x="17" y="61"/>
                    </a:lnTo>
                    <a:lnTo>
                      <a:pt x="0" y="78"/>
                    </a:lnTo>
                    <a:lnTo>
                      <a:pt x="26" y="122"/>
                    </a:lnTo>
                    <a:lnTo>
                      <a:pt x="35" y="131"/>
                    </a:lnTo>
                    <a:lnTo>
                      <a:pt x="26" y="166"/>
                    </a:lnTo>
                    <a:lnTo>
                      <a:pt x="61" y="166"/>
                    </a:lnTo>
                    <a:lnTo>
                      <a:pt x="105" y="157"/>
                    </a:lnTo>
                    <a:lnTo>
                      <a:pt x="122" y="131"/>
                    </a:lnTo>
                    <a:lnTo>
                      <a:pt x="139" y="122"/>
                    </a:lnTo>
                    <a:lnTo>
                      <a:pt x="148" y="131"/>
                    </a:lnTo>
                    <a:lnTo>
                      <a:pt x="157" y="78"/>
                    </a:lnTo>
                    <a:lnTo>
                      <a:pt x="174" y="70"/>
                    </a:lnTo>
                    <a:lnTo>
                      <a:pt x="183" y="52"/>
                    </a:lnTo>
                    <a:lnTo>
                      <a:pt x="174" y="44"/>
                    </a:lnTo>
                    <a:lnTo>
                      <a:pt x="174" y="35"/>
                    </a:lnTo>
                    <a:lnTo>
                      <a:pt x="227" y="26"/>
                    </a:lnTo>
                    <a:lnTo>
                      <a:pt x="218" y="17"/>
                    </a:lnTo>
                    <a:lnTo>
                      <a:pt x="183" y="9"/>
                    </a:lnTo>
                    <a:lnTo>
                      <a:pt x="183" y="26"/>
                    </a:lnTo>
                    <a:lnTo>
                      <a:pt x="166" y="26"/>
                    </a:lnTo>
                    <a:lnTo>
                      <a:pt x="166" y="9"/>
                    </a:lnTo>
                    <a:lnTo>
                      <a:pt x="148"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39" name="Freeform 15">
                <a:extLst>
                  <a:ext uri="{FF2B5EF4-FFF2-40B4-BE49-F238E27FC236}">
                    <a16:creationId xmlns:a16="http://schemas.microsoft.com/office/drawing/2014/main" id="{AAFC30F2-03E9-45CC-ACEB-A1FF2F816464}"/>
                  </a:ext>
                </a:extLst>
              </p:cNvPr>
              <p:cNvSpPr>
                <a:spLocks/>
              </p:cNvSpPr>
              <p:nvPr/>
            </p:nvSpPr>
            <p:spPr bwMode="auto">
              <a:xfrm>
                <a:off x="5884864" y="2790826"/>
                <a:ext cx="360363" cy="263525"/>
              </a:xfrm>
              <a:custGeom>
                <a:avLst/>
                <a:gdLst>
                  <a:gd name="T0" fmla="*/ 2147483647 w 227"/>
                  <a:gd name="T1" fmla="*/ 0 h 166"/>
                  <a:gd name="T2" fmla="*/ 2147483647 w 227"/>
                  <a:gd name="T3" fmla="*/ 2147483647 h 166"/>
                  <a:gd name="T4" fmla="*/ 2147483647 w 227"/>
                  <a:gd name="T5" fmla="*/ 2147483647 h 166"/>
                  <a:gd name="T6" fmla="*/ 2147483647 w 227"/>
                  <a:gd name="T7" fmla="*/ 2147483647 h 166"/>
                  <a:gd name="T8" fmla="*/ 2147483647 w 227"/>
                  <a:gd name="T9" fmla="*/ 2147483647 h 166"/>
                  <a:gd name="T10" fmla="*/ 2147483647 w 227"/>
                  <a:gd name="T11" fmla="*/ 2147483647 h 166"/>
                  <a:gd name="T12" fmla="*/ 2147483647 w 227"/>
                  <a:gd name="T13" fmla="*/ 2147483647 h 166"/>
                  <a:gd name="T14" fmla="*/ 2147483647 w 227"/>
                  <a:gd name="T15" fmla="*/ 2147483647 h 166"/>
                  <a:gd name="T16" fmla="*/ 0 w 227"/>
                  <a:gd name="T17" fmla="*/ 2147483647 h 166"/>
                  <a:gd name="T18" fmla="*/ 2147483647 w 227"/>
                  <a:gd name="T19" fmla="*/ 2147483647 h 166"/>
                  <a:gd name="T20" fmla="*/ 2147483647 w 227"/>
                  <a:gd name="T21" fmla="*/ 2147483647 h 166"/>
                  <a:gd name="T22" fmla="*/ 2147483647 w 227"/>
                  <a:gd name="T23" fmla="*/ 2147483647 h 166"/>
                  <a:gd name="T24" fmla="*/ 2147483647 w 227"/>
                  <a:gd name="T25" fmla="*/ 2147483647 h 166"/>
                  <a:gd name="T26" fmla="*/ 2147483647 w 227"/>
                  <a:gd name="T27" fmla="*/ 2147483647 h 166"/>
                  <a:gd name="T28" fmla="*/ 2147483647 w 227"/>
                  <a:gd name="T29" fmla="*/ 2147483647 h 166"/>
                  <a:gd name="T30" fmla="*/ 2147483647 w 227"/>
                  <a:gd name="T31" fmla="*/ 2147483647 h 166"/>
                  <a:gd name="T32" fmla="*/ 2147483647 w 227"/>
                  <a:gd name="T33" fmla="*/ 2147483647 h 166"/>
                  <a:gd name="T34" fmla="*/ 2147483647 w 227"/>
                  <a:gd name="T35" fmla="*/ 2147483647 h 166"/>
                  <a:gd name="T36" fmla="*/ 2147483647 w 227"/>
                  <a:gd name="T37" fmla="*/ 2147483647 h 166"/>
                  <a:gd name="T38" fmla="*/ 2147483647 w 227"/>
                  <a:gd name="T39" fmla="*/ 2147483647 h 166"/>
                  <a:gd name="T40" fmla="*/ 2147483647 w 227"/>
                  <a:gd name="T41" fmla="*/ 2147483647 h 166"/>
                  <a:gd name="T42" fmla="*/ 2147483647 w 227"/>
                  <a:gd name="T43" fmla="*/ 2147483647 h 166"/>
                  <a:gd name="T44" fmla="*/ 2147483647 w 227"/>
                  <a:gd name="T45" fmla="*/ 2147483647 h 166"/>
                  <a:gd name="T46" fmla="*/ 2147483647 w 227"/>
                  <a:gd name="T47" fmla="*/ 2147483647 h 166"/>
                  <a:gd name="T48" fmla="*/ 2147483647 w 227"/>
                  <a:gd name="T49" fmla="*/ 2147483647 h 166"/>
                  <a:gd name="T50" fmla="*/ 2147483647 w 227"/>
                  <a:gd name="T51" fmla="*/ 2147483647 h 166"/>
                  <a:gd name="T52" fmla="*/ 2147483647 w 227"/>
                  <a:gd name="T53" fmla="*/ 2147483647 h 166"/>
                  <a:gd name="T54" fmla="*/ 2147483647 w 227"/>
                  <a:gd name="T55" fmla="*/ 2147483647 h 166"/>
                  <a:gd name="T56" fmla="*/ 2147483647 w 227"/>
                  <a:gd name="T57" fmla="*/ 0 h 1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7"/>
                  <a:gd name="T88" fmla="*/ 0 h 166"/>
                  <a:gd name="T89" fmla="*/ 227 w 227"/>
                  <a:gd name="T90" fmla="*/ 166 h 1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7" h="166">
                    <a:moveTo>
                      <a:pt x="148" y="0"/>
                    </a:moveTo>
                    <a:lnTo>
                      <a:pt x="139" y="17"/>
                    </a:lnTo>
                    <a:lnTo>
                      <a:pt x="105" y="26"/>
                    </a:lnTo>
                    <a:lnTo>
                      <a:pt x="96" y="17"/>
                    </a:lnTo>
                    <a:lnTo>
                      <a:pt x="70" y="17"/>
                    </a:lnTo>
                    <a:lnTo>
                      <a:pt x="52" y="44"/>
                    </a:lnTo>
                    <a:lnTo>
                      <a:pt x="35" y="52"/>
                    </a:lnTo>
                    <a:lnTo>
                      <a:pt x="17" y="61"/>
                    </a:lnTo>
                    <a:lnTo>
                      <a:pt x="0" y="78"/>
                    </a:lnTo>
                    <a:lnTo>
                      <a:pt x="26" y="122"/>
                    </a:lnTo>
                    <a:lnTo>
                      <a:pt x="35" y="131"/>
                    </a:lnTo>
                    <a:lnTo>
                      <a:pt x="26" y="166"/>
                    </a:lnTo>
                    <a:lnTo>
                      <a:pt x="61" y="166"/>
                    </a:lnTo>
                    <a:lnTo>
                      <a:pt x="105" y="157"/>
                    </a:lnTo>
                    <a:lnTo>
                      <a:pt x="122" y="131"/>
                    </a:lnTo>
                    <a:lnTo>
                      <a:pt x="139" y="122"/>
                    </a:lnTo>
                    <a:lnTo>
                      <a:pt x="148" y="131"/>
                    </a:lnTo>
                    <a:lnTo>
                      <a:pt x="157" y="78"/>
                    </a:lnTo>
                    <a:lnTo>
                      <a:pt x="174" y="70"/>
                    </a:lnTo>
                    <a:lnTo>
                      <a:pt x="183" y="52"/>
                    </a:lnTo>
                    <a:lnTo>
                      <a:pt x="174" y="44"/>
                    </a:lnTo>
                    <a:lnTo>
                      <a:pt x="174" y="35"/>
                    </a:lnTo>
                    <a:lnTo>
                      <a:pt x="227" y="26"/>
                    </a:lnTo>
                    <a:lnTo>
                      <a:pt x="218" y="17"/>
                    </a:lnTo>
                    <a:lnTo>
                      <a:pt x="183" y="9"/>
                    </a:lnTo>
                    <a:lnTo>
                      <a:pt x="183" y="26"/>
                    </a:lnTo>
                    <a:lnTo>
                      <a:pt x="166" y="26"/>
                    </a:lnTo>
                    <a:lnTo>
                      <a:pt x="166" y="9"/>
                    </a:lnTo>
                    <a:lnTo>
                      <a:pt x="14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40" name="Freeform 16">
                <a:extLst>
                  <a:ext uri="{FF2B5EF4-FFF2-40B4-BE49-F238E27FC236}">
                    <a16:creationId xmlns:a16="http://schemas.microsoft.com/office/drawing/2014/main" id="{85FA7CDD-D4F5-4804-8C03-383F8E2DC431}"/>
                  </a:ext>
                </a:extLst>
              </p:cNvPr>
              <p:cNvSpPr>
                <a:spLocks/>
              </p:cNvSpPr>
              <p:nvPr/>
            </p:nvSpPr>
            <p:spPr bwMode="auto">
              <a:xfrm>
                <a:off x="5940426" y="2832101"/>
                <a:ext cx="360363" cy="387350"/>
              </a:xfrm>
              <a:custGeom>
                <a:avLst/>
                <a:gdLst>
                  <a:gd name="T0" fmla="*/ 2147483647 w 227"/>
                  <a:gd name="T1" fmla="*/ 2147483647 h 244"/>
                  <a:gd name="T2" fmla="*/ 2147483647 w 227"/>
                  <a:gd name="T3" fmla="*/ 2147483647 h 244"/>
                  <a:gd name="T4" fmla="*/ 2147483647 w 227"/>
                  <a:gd name="T5" fmla="*/ 2147483647 h 244"/>
                  <a:gd name="T6" fmla="*/ 2147483647 w 227"/>
                  <a:gd name="T7" fmla="*/ 0 h 244"/>
                  <a:gd name="T8" fmla="*/ 2147483647 w 227"/>
                  <a:gd name="T9" fmla="*/ 2147483647 h 244"/>
                  <a:gd name="T10" fmla="*/ 2147483647 w 227"/>
                  <a:gd name="T11" fmla="*/ 2147483647 h 244"/>
                  <a:gd name="T12" fmla="*/ 2147483647 w 227"/>
                  <a:gd name="T13" fmla="*/ 2147483647 h 244"/>
                  <a:gd name="T14" fmla="*/ 2147483647 w 227"/>
                  <a:gd name="T15" fmla="*/ 2147483647 h 244"/>
                  <a:gd name="T16" fmla="*/ 2147483647 w 227"/>
                  <a:gd name="T17" fmla="*/ 2147483647 h 244"/>
                  <a:gd name="T18" fmla="*/ 2147483647 w 227"/>
                  <a:gd name="T19" fmla="*/ 2147483647 h 244"/>
                  <a:gd name="T20" fmla="*/ 2147483647 w 227"/>
                  <a:gd name="T21" fmla="*/ 2147483647 h 244"/>
                  <a:gd name="T22" fmla="*/ 2147483647 w 227"/>
                  <a:gd name="T23" fmla="*/ 2147483647 h 244"/>
                  <a:gd name="T24" fmla="*/ 2147483647 w 227"/>
                  <a:gd name="T25" fmla="*/ 2147483647 h 244"/>
                  <a:gd name="T26" fmla="*/ 2147483647 w 227"/>
                  <a:gd name="T27" fmla="*/ 2147483647 h 244"/>
                  <a:gd name="T28" fmla="*/ 0 w 227"/>
                  <a:gd name="T29" fmla="*/ 2147483647 h 244"/>
                  <a:gd name="T30" fmla="*/ 2147483647 w 227"/>
                  <a:gd name="T31" fmla="*/ 2147483647 h 244"/>
                  <a:gd name="T32" fmla="*/ 2147483647 w 227"/>
                  <a:gd name="T33" fmla="*/ 2147483647 h 244"/>
                  <a:gd name="T34" fmla="*/ 2147483647 w 227"/>
                  <a:gd name="T35" fmla="*/ 2147483647 h 244"/>
                  <a:gd name="T36" fmla="*/ 2147483647 w 227"/>
                  <a:gd name="T37" fmla="*/ 2147483647 h 244"/>
                  <a:gd name="T38" fmla="*/ 2147483647 w 227"/>
                  <a:gd name="T39" fmla="*/ 2147483647 h 244"/>
                  <a:gd name="T40" fmla="*/ 2147483647 w 227"/>
                  <a:gd name="T41" fmla="*/ 2147483647 h 244"/>
                  <a:gd name="T42" fmla="*/ 2147483647 w 227"/>
                  <a:gd name="T43" fmla="*/ 2147483647 h 244"/>
                  <a:gd name="T44" fmla="*/ 2147483647 w 227"/>
                  <a:gd name="T45" fmla="*/ 2147483647 h 244"/>
                  <a:gd name="T46" fmla="*/ 2147483647 w 227"/>
                  <a:gd name="T47" fmla="*/ 2147483647 h 244"/>
                  <a:gd name="T48" fmla="*/ 2147483647 w 227"/>
                  <a:gd name="T49" fmla="*/ 2147483647 h 244"/>
                  <a:gd name="T50" fmla="*/ 2147483647 w 227"/>
                  <a:gd name="T51" fmla="*/ 2147483647 h 244"/>
                  <a:gd name="T52" fmla="*/ 2147483647 w 227"/>
                  <a:gd name="T53" fmla="*/ 2147483647 h 244"/>
                  <a:gd name="T54" fmla="*/ 2147483647 w 227"/>
                  <a:gd name="T55" fmla="*/ 2147483647 h 244"/>
                  <a:gd name="T56" fmla="*/ 2147483647 w 227"/>
                  <a:gd name="T57" fmla="*/ 2147483647 h 244"/>
                  <a:gd name="T58" fmla="*/ 2147483647 w 227"/>
                  <a:gd name="T59" fmla="*/ 2147483647 h 244"/>
                  <a:gd name="T60" fmla="*/ 2147483647 w 227"/>
                  <a:gd name="T61" fmla="*/ 2147483647 h 244"/>
                  <a:gd name="T62" fmla="*/ 2147483647 w 227"/>
                  <a:gd name="T63" fmla="*/ 2147483647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7"/>
                  <a:gd name="T97" fmla="*/ 0 h 244"/>
                  <a:gd name="T98" fmla="*/ 227 w 227"/>
                  <a:gd name="T99" fmla="*/ 244 h 2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7" h="244">
                    <a:moveTo>
                      <a:pt x="227" y="35"/>
                    </a:moveTo>
                    <a:lnTo>
                      <a:pt x="227" y="26"/>
                    </a:lnTo>
                    <a:lnTo>
                      <a:pt x="209" y="18"/>
                    </a:lnTo>
                    <a:lnTo>
                      <a:pt x="192" y="0"/>
                    </a:lnTo>
                    <a:lnTo>
                      <a:pt x="139" y="9"/>
                    </a:lnTo>
                    <a:lnTo>
                      <a:pt x="139" y="18"/>
                    </a:lnTo>
                    <a:lnTo>
                      <a:pt x="148" y="26"/>
                    </a:lnTo>
                    <a:lnTo>
                      <a:pt x="139" y="44"/>
                    </a:lnTo>
                    <a:lnTo>
                      <a:pt x="122" y="52"/>
                    </a:lnTo>
                    <a:lnTo>
                      <a:pt x="113" y="105"/>
                    </a:lnTo>
                    <a:lnTo>
                      <a:pt x="104" y="96"/>
                    </a:lnTo>
                    <a:lnTo>
                      <a:pt x="87" y="105"/>
                    </a:lnTo>
                    <a:lnTo>
                      <a:pt x="70" y="131"/>
                    </a:lnTo>
                    <a:lnTo>
                      <a:pt x="35" y="140"/>
                    </a:lnTo>
                    <a:lnTo>
                      <a:pt x="0" y="140"/>
                    </a:lnTo>
                    <a:lnTo>
                      <a:pt x="26" y="166"/>
                    </a:lnTo>
                    <a:lnTo>
                      <a:pt x="35" y="192"/>
                    </a:lnTo>
                    <a:lnTo>
                      <a:pt x="17" y="201"/>
                    </a:lnTo>
                    <a:lnTo>
                      <a:pt x="17" y="218"/>
                    </a:lnTo>
                    <a:lnTo>
                      <a:pt x="87" y="218"/>
                    </a:lnTo>
                    <a:lnTo>
                      <a:pt x="96" y="227"/>
                    </a:lnTo>
                    <a:lnTo>
                      <a:pt x="122" y="244"/>
                    </a:lnTo>
                    <a:lnTo>
                      <a:pt x="165" y="227"/>
                    </a:lnTo>
                    <a:lnTo>
                      <a:pt x="174" y="218"/>
                    </a:lnTo>
                    <a:lnTo>
                      <a:pt x="139" y="175"/>
                    </a:lnTo>
                    <a:lnTo>
                      <a:pt x="165" y="166"/>
                    </a:lnTo>
                    <a:lnTo>
                      <a:pt x="209" y="114"/>
                    </a:lnTo>
                    <a:lnTo>
                      <a:pt x="209" y="96"/>
                    </a:lnTo>
                    <a:lnTo>
                      <a:pt x="218" y="87"/>
                    </a:lnTo>
                    <a:lnTo>
                      <a:pt x="192" y="70"/>
                    </a:lnTo>
                    <a:lnTo>
                      <a:pt x="183" y="44"/>
                    </a:lnTo>
                    <a:lnTo>
                      <a:pt x="227"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41" name="Freeform 17">
                <a:extLst>
                  <a:ext uri="{FF2B5EF4-FFF2-40B4-BE49-F238E27FC236}">
                    <a16:creationId xmlns:a16="http://schemas.microsoft.com/office/drawing/2014/main" id="{40BCFEC8-C795-4CE0-BE8F-86B6F5C07F9A}"/>
                  </a:ext>
                </a:extLst>
              </p:cNvPr>
              <p:cNvSpPr>
                <a:spLocks/>
              </p:cNvSpPr>
              <p:nvPr/>
            </p:nvSpPr>
            <p:spPr bwMode="auto">
              <a:xfrm>
                <a:off x="5940426" y="2832101"/>
                <a:ext cx="360363" cy="387350"/>
              </a:xfrm>
              <a:custGeom>
                <a:avLst/>
                <a:gdLst>
                  <a:gd name="T0" fmla="*/ 2147483647 w 227"/>
                  <a:gd name="T1" fmla="*/ 2147483647 h 244"/>
                  <a:gd name="T2" fmla="*/ 2147483647 w 227"/>
                  <a:gd name="T3" fmla="*/ 2147483647 h 244"/>
                  <a:gd name="T4" fmla="*/ 2147483647 w 227"/>
                  <a:gd name="T5" fmla="*/ 2147483647 h 244"/>
                  <a:gd name="T6" fmla="*/ 2147483647 w 227"/>
                  <a:gd name="T7" fmla="*/ 0 h 244"/>
                  <a:gd name="T8" fmla="*/ 2147483647 w 227"/>
                  <a:gd name="T9" fmla="*/ 2147483647 h 244"/>
                  <a:gd name="T10" fmla="*/ 2147483647 w 227"/>
                  <a:gd name="T11" fmla="*/ 2147483647 h 244"/>
                  <a:gd name="T12" fmla="*/ 2147483647 w 227"/>
                  <a:gd name="T13" fmla="*/ 2147483647 h 244"/>
                  <a:gd name="T14" fmla="*/ 2147483647 w 227"/>
                  <a:gd name="T15" fmla="*/ 2147483647 h 244"/>
                  <a:gd name="T16" fmla="*/ 2147483647 w 227"/>
                  <a:gd name="T17" fmla="*/ 2147483647 h 244"/>
                  <a:gd name="T18" fmla="*/ 2147483647 w 227"/>
                  <a:gd name="T19" fmla="*/ 2147483647 h 244"/>
                  <a:gd name="T20" fmla="*/ 2147483647 w 227"/>
                  <a:gd name="T21" fmla="*/ 2147483647 h 244"/>
                  <a:gd name="T22" fmla="*/ 2147483647 w 227"/>
                  <a:gd name="T23" fmla="*/ 2147483647 h 244"/>
                  <a:gd name="T24" fmla="*/ 2147483647 w 227"/>
                  <a:gd name="T25" fmla="*/ 2147483647 h 244"/>
                  <a:gd name="T26" fmla="*/ 2147483647 w 227"/>
                  <a:gd name="T27" fmla="*/ 2147483647 h 244"/>
                  <a:gd name="T28" fmla="*/ 0 w 227"/>
                  <a:gd name="T29" fmla="*/ 2147483647 h 244"/>
                  <a:gd name="T30" fmla="*/ 2147483647 w 227"/>
                  <a:gd name="T31" fmla="*/ 2147483647 h 244"/>
                  <a:gd name="T32" fmla="*/ 2147483647 w 227"/>
                  <a:gd name="T33" fmla="*/ 2147483647 h 244"/>
                  <a:gd name="T34" fmla="*/ 2147483647 w 227"/>
                  <a:gd name="T35" fmla="*/ 2147483647 h 244"/>
                  <a:gd name="T36" fmla="*/ 2147483647 w 227"/>
                  <a:gd name="T37" fmla="*/ 2147483647 h 244"/>
                  <a:gd name="T38" fmla="*/ 2147483647 w 227"/>
                  <a:gd name="T39" fmla="*/ 2147483647 h 244"/>
                  <a:gd name="T40" fmla="*/ 2147483647 w 227"/>
                  <a:gd name="T41" fmla="*/ 2147483647 h 244"/>
                  <a:gd name="T42" fmla="*/ 2147483647 w 227"/>
                  <a:gd name="T43" fmla="*/ 2147483647 h 244"/>
                  <a:gd name="T44" fmla="*/ 2147483647 w 227"/>
                  <a:gd name="T45" fmla="*/ 2147483647 h 244"/>
                  <a:gd name="T46" fmla="*/ 2147483647 w 227"/>
                  <a:gd name="T47" fmla="*/ 2147483647 h 244"/>
                  <a:gd name="T48" fmla="*/ 2147483647 w 227"/>
                  <a:gd name="T49" fmla="*/ 2147483647 h 244"/>
                  <a:gd name="T50" fmla="*/ 2147483647 w 227"/>
                  <a:gd name="T51" fmla="*/ 2147483647 h 244"/>
                  <a:gd name="T52" fmla="*/ 2147483647 w 227"/>
                  <a:gd name="T53" fmla="*/ 2147483647 h 244"/>
                  <a:gd name="T54" fmla="*/ 2147483647 w 227"/>
                  <a:gd name="T55" fmla="*/ 2147483647 h 244"/>
                  <a:gd name="T56" fmla="*/ 2147483647 w 227"/>
                  <a:gd name="T57" fmla="*/ 2147483647 h 244"/>
                  <a:gd name="T58" fmla="*/ 2147483647 w 227"/>
                  <a:gd name="T59" fmla="*/ 2147483647 h 244"/>
                  <a:gd name="T60" fmla="*/ 2147483647 w 227"/>
                  <a:gd name="T61" fmla="*/ 2147483647 h 244"/>
                  <a:gd name="T62" fmla="*/ 2147483647 w 227"/>
                  <a:gd name="T63" fmla="*/ 2147483647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7"/>
                  <a:gd name="T97" fmla="*/ 0 h 244"/>
                  <a:gd name="T98" fmla="*/ 227 w 227"/>
                  <a:gd name="T99" fmla="*/ 244 h 2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7" h="244">
                    <a:moveTo>
                      <a:pt x="227" y="35"/>
                    </a:moveTo>
                    <a:lnTo>
                      <a:pt x="227" y="26"/>
                    </a:lnTo>
                    <a:lnTo>
                      <a:pt x="209" y="18"/>
                    </a:lnTo>
                    <a:lnTo>
                      <a:pt x="192" y="0"/>
                    </a:lnTo>
                    <a:lnTo>
                      <a:pt x="139" y="9"/>
                    </a:lnTo>
                    <a:lnTo>
                      <a:pt x="139" y="18"/>
                    </a:lnTo>
                    <a:lnTo>
                      <a:pt x="148" y="26"/>
                    </a:lnTo>
                    <a:lnTo>
                      <a:pt x="139" y="44"/>
                    </a:lnTo>
                    <a:lnTo>
                      <a:pt x="122" y="52"/>
                    </a:lnTo>
                    <a:lnTo>
                      <a:pt x="113" y="105"/>
                    </a:lnTo>
                    <a:lnTo>
                      <a:pt x="104" y="96"/>
                    </a:lnTo>
                    <a:lnTo>
                      <a:pt x="87" y="105"/>
                    </a:lnTo>
                    <a:lnTo>
                      <a:pt x="70" y="131"/>
                    </a:lnTo>
                    <a:lnTo>
                      <a:pt x="35" y="140"/>
                    </a:lnTo>
                    <a:lnTo>
                      <a:pt x="0" y="140"/>
                    </a:lnTo>
                    <a:lnTo>
                      <a:pt x="26" y="166"/>
                    </a:lnTo>
                    <a:lnTo>
                      <a:pt x="35" y="192"/>
                    </a:lnTo>
                    <a:lnTo>
                      <a:pt x="17" y="201"/>
                    </a:lnTo>
                    <a:lnTo>
                      <a:pt x="17" y="218"/>
                    </a:lnTo>
                    <a:lnTo>
                      <a:pt x="87" y="218"/>
                    </a:lnTo>
                    <a:lnTo>
                      <a:pt x="96" y="227"/>
                    </a:lnTo>
                    <a:lnTo>
                      <a:pt x="122" y="244"/>
                    </a:lnTo>
                    <a:lnTo>
                      <a:pt x="165" y="227"/>
                    </a:lnTo>
                    <a:lnTo>
                      <a:pt x="174" y="218"/>
                    </a:lnTo>
                    <a:lnTo>
                      <a:pt x="139" y="175"/>
                    </a:lnTo>
                    <a:lnTo>
                      <a:pt x="165" y="166"/>
                    </a:lnTo>
                    <a:lnTo>
                      <a:pt x="209" y="114"/>
                    </a:lnTo>
                    <a:lnTo>
                      <a:pt x="209" y="96"/>
                    </a:lnTo>
                    <a:lnTo>
                      <a:pt x="218" y="87"/>
                    </a:lnTo>
                    <a:lnTo>
                      <a:pt x="192" y="70"/>
                    </a:lnTo>
                    <a:lnTo>
                      <a:pt x="183" y="44"/>
                    </a:lnTo>
                    <a:lnTo>
                      <a:pt x="227"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42" name="Freeform 148">
                <a:extLst>
                  <a:ext uri="{FF2B5EF4-FFF2-40B4-BE49-F238E27FC236}">
                    <a16:creationId xmlns:a16="http://schemas.microsoft.com/office/drawing/2014/main" id="{E953A5E8-E432-4D52-A60A-FF54F86B5E74}"/>
                  </a:ext>
                </a:extLst>
              </p:cNvPr>
              <p:cNvSpPr>
                <a:spLocks/>
              </p:cNvSpPr>
              <p:nvPr/>
            </p:nvSpPr>
            <p:spPr bwMode="auto">
              <a:xfrm>
                <a:off x="6410326" y="2403476"/>
                <a:ext cx="788988" cy="290513"/>
              </a:xfrm>
              <a:custGeom>
                <a:avLst/>
                <a:gdLst>
                  <a:gd name="T0" fmla="*/ 2147483647 w 497"/>
                  <a:gd name="T1" fmla="*/ 2147483647 h 183"/>
                  <a:gd name="T2" fmla="*/ 2147483647 w 497"/>
                  <a:gd name="T3" fmla="*/ 2147483647 h 183"/>
                  <a:gd name="T4" fmla="*/ 2147483647 w 497"/>
                  <a:gd name="T5" fmla="*/ 2147483647 h 183"/>
                  <a:gd name="T6" fmla="*/ 2147483647 w 497"/>
                  <a:gd name="T7" fmla="*/ 0 h 183"/>
                  <a:gd name="T8" fmla="*/ 2147483647 w 497"/>
                  <a:gd name="T9" fmla="*/ 2147483647 h 183"/>
                  <a:gd name="T10" fmla="*/ 2147483647 w 497"/>
                  <a:gd name="T11" fmla="*/ 2147483647 h 183"/>
                  <a:gd name="T12" fmla="*/ 2147483647 w 497"/>
                  <a:gd name="T13" fmla="*/ 2147483647 h 183"/>
                  <a:gd name="T14" fmla="*/ 2147483647 w 497"/>
                  <a:gd name="T15" fmla="*/ 2147483647 h 183"/>
                  <a:gd name="T16" fmla="*/ 0 w 497"/>
                  <a:gd name="T17" fmla="*/ 2147483647 h 183"/>
                  <a:gd name="T18" fmla="*/ 2147483647 w 497"/>
                  <a:gd name="T19" fmla="*/ 2147483647 h 183"/>
                  <a:gd name="T20" fmla="*/ 2147483647 w 497"/>
                  <a:gd name="T21" fmla="*/ 2147483647 h 183"/>
                  <a:gd name="T22" fmla="*/ 2147483647 w 497"/>
                  <a:gd name="T23" fmla="*/ 2147483647 h 183"/>
                  <a:gd name="T24" fmla="*/ 2147483647 w 497"/>
                  <a:gd name="T25" fmla="*/ 2147483647 h 183"/>
                  <a:gd name="T26" fmla="*/ 2147483647 w 497"/>
                  <a:gd name="T27" fmla="*/ 2147483647 h 183"/>
                  <a:gd name="T28" fmla="*/ 2147483647 w 497"/>
                  <a:gd name="T29" fmla="*/ 2147483647 h 183"/>
                  <a:gd name="T30" fmla="*/ 2147483647 w 497"/>
                  <a:gd name="T31" fmla="*/ 2147483647 h 183"/>
                  <a:gd name="T32" fmla="*/ 2147483647 w 497"/>
                  <a:gd name="T33" fmla="*/ 2147483647 h 183"/>
                  <a:gd name="T34" fmla="*/ 2147483647 w 497"/>
                  <a:gd name="T35" fmla="*/ 2147483647 h 183"/>
                  <a:gd name="T36" fmla="*/ 2147483647 w 497"/>
                  <a:gd name="T37" fmla="*/ 2147483647 h 183"/>
                  <a:gd name="T38" fmla="*/ 2147483647 w 497"/>
                  <a:gd name="T39" fmla="*/ 2147483647 h 183"/>
                  <a:gd name="T40" fmla="*/ 2147483647 w 497"/>
                  <a:gd name="T41" fmla="*/ 2147483647 h 183"/>
                  <a:gd name="T42" fmla="*/ 2147483647 w 497"/>
                  <a:gd name="T43" fmla="*/ 2147483647 h 183"/>
                  <a:gd name="T44" fmla="*/ 2147483647 w 497"/>
                  <a:gd name="T45" fmla="*/ 2147483647 h 183"/>
                  <a:gd name="T46" fmla="*/ 2147483647 w 497"/>
                  <a:gd name="T47" fmla="*/ 2147483647 h 183"/>
                  <a:gd name="T48" fmla="*/ 2147483647 w 497"/>
                  <a:gd name="T49" fmla="*/ 2147483647 h 183"/>
                  <a:gd name="T50" fmla="*/ 2147483647 w 497"/>
                  <a:gd name="T51" fmla="*/ 2147483647 h 183"/>
                  <a:gd name="T52" fmla="*/ 2147483647 w 497"/>
                  <a:gd name="T53" fmla="*/ 2147483647 h 183"/>
                  <a:gd name="T54" fmla="*/ 2147483647 w 497"/>
                  <a:gd name="T55" fmla="*/ 2147483647 h 183"/>
                  <a:gd name="T56" fmla="*/ 2147483647 w 497"/>
                  <a:gd name="T57" fmla="*/ 2147483647 h 183"/>
                  <a:gd name="T58" fmla="*/ 2147483647 w 497"/>
                  <a:gd name="T59" fmla="*/ 2147483647 h 183"/>
                  <a:gd name="T60" fmla="*/ 2147483647 w 497"/>
                  <a:gd name="T61" fmla="*/ 2147483647 h 183"/>
                  <a:gd name="T62" fmla="*/ 2147483647 w 497"/>
                  <a:gd name="T63" fmla="*/ 2147483647 h 1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97"/>
                  <a:gd name="T97" fmla="*/ 0 h 183"/>
                  <a:gd name="T98" fmla="*/ 497 w 497"/>
                  <a:gd name="T99" fmla="*/ 183 h 18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97" h="183">
                    <a:moveTo>
                      <a:pt x="262" y="26"/>
                    </a:moveTo>
                    <a:lnTo>
                      <a:pt x="218" y="26"/>
                    </a:lnTo>
                    <a:lnTo>
                      <a:pt x="192" y="9"/>
                    </a:lnTo>
                    <a:lnTo>
                      <a:pt x="131" y="0"/>
                    </a:lnTo>
                    <a:lnTo>
                      <a:pt x="148" y="35"/>
                    </a:lnTo>
                    <a:lnTo>
                      <a:pt x="96" y="35"/>
                    </a:lnTo>
                    <a:lnTo>
                      <a:pt x="79" y="26"/>
                    </a:lnTo>
                    <a:lnTo>
                      <a:pt x="44" y="26"/>
                    </a:lnTo>
                    <a:lnTo>
                      <a:pt x="0" y="44"/>
                    </a:lnTo>
                    <a:lnTo>
                      <a:pt x="9" y="70"/>
                    </a:lnTo>
                    <a:lnTo>
                      <a:pt x="53" y="70"/>
                    </a:lnTo>
                    <a:lnTo>
                      <a:pt x="79" y="96"/>
                    </a:lnTo>
                    <a:lnTo>
                      <a:pt x="79" y="122"/>
                    </a:lnTo>
                    <a:lnTo>
                      <a:pt x="157" y="139"/>
                    </a:lnTo>
                    <a:lnTo>
                      <a:pt x="183" y="166"/>
                    </a:lnTo>
                    <a:lnTo>
                      <a:pt x="262" y="166"/>
                    </a:lnTo>
                    <a:lnTo>
                      <a:pt x="332" y="183"/>
                    </a:lnTo>
                    <a:lnTo>
                      <a:pt x="358" y="166"/>
                    </a:lnTo>
                    <a:lnTo>
                      <a:pt x="393" y="166"/>
                    </a:lnTo>
                    <a:lnTo>
                      <a:pt x="419" y="139"/>
                    </a:lnTo>
                    <a:lnTo>
                      <a:pt x="401" y="122"/>
                    </a:lnTo>
                    <a:lnTo>
                      <a:pt x="428" y="122"/>
                    </a:lnTo>
                    <a:lnTo>
                      <a:pt x="497" y="87"/>
                    </a:lnTo>
                    <a:lnTo>
                      <a:pt x="480" y="70"/>
                    </a:lnTo>
                    <a:lnTo>
                      <a:pt x="454" y="70"/>
                    </a:lnTo>
                    <a:lnTo>
                      <a:pt x="428" y="70"/>
                    </a:lnTo>
                    <a:lnTo>
                      <a:pt x="419" y="52"/>
                    </a:lnTo>
                    <a:lnTo>
                      <a:pt x="428" y="35"/>
                    </a:lnTo>
                    <a:lnTo>
                      <a:pt x="375" y="35"/>
                    </a:lnTo>
                    <a:lnTo>
                      <a:pt x="366" y="44"/>
                    </a:lnTo>
                    <a:lnTo>
                      <a:pt x="297" y="44"/>
                    </a:lnTo>
                    <a:lnTo>
                      <a:pt x="262"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43" name="Freeform 149">
                <a:extLst>
                  <a:ext uri="{FF2B5EF4-FFF2-40B4-BE49-F238E27FC236}">
                    <a16:creationId xmlns:a16="http://schemas.microsoft.com/office/drawing/2014/main" id="{AE9F8646-273B-4566-A2AF-11255C99A448}"/>
                  </a:ext>
                </a:extLst>
              </p:cNvPr>
              <p:cNvSpPr>
                <a:spLocks/>
              </p:cNvSpPr>
              <p:nvPr/>
            </p:nvSpPr>
            <p:spPr bwMode="auto">
              <a:xfrm>
                <a:off x="6410326" y="2403476"/>
                <a:ext cx="788988" cy="290513"/>
              </a:xfrm>
              <a:custGeom>
                <a:avLst/>
                <a:gdLst>
                  <a:gd name="T0" fmla="*/ 2147483647 w 497"/>
                  <a:gd name="T1" fmla="*/ 2147483647 h 183"/>
                  <a:gd name="T2" fmla="*/ 2147483647 w 497"/>
                  <a:gd name="T3" fmla="*/ 2147483647 h 183"/>
                  <a:gd name="T4" fmla="*/ 2147483647 w 497"/>
                  <a:gd name="T5" fmla="*/ 2147483647 h 183"/>
                  <a:gd name="T6" fmla="*/ 2147483647 w 497"/>
                  <a:gd name="T7" fmla="*/ 0 h 183"/>
                  <a:gd name="T8" fmla="*/ 2147483647 w 497"/>
                  <a:gd name="T9" fmla="*/ 2147483647 h 183"/>
                  <a:gd name="T10" fmla="*/ 2147483647 w 497"/>
                  <a:gd name="T11" fmla="*/ 2147483647 h 183"/>
                  <a:gd name="T12" fmla="*/ 2147483647 w 497"/>
                  <a:gd name="T13" fmla="*/ 2147483647 h 183"/>
                  <a:gd name="T14" fmla="*/ 2147483647 w 497"/>
                  <a:gd name="T15" fmla="*/ 2147483647 h 183"/>
                  <a:gd name="T16" fmla="*/ 0 w 497"/>
                  <a:gd name="T17" fmla="*/ 2147483647 h 183"/>
                  <a:gd name="T18" fmla="*/ 2147483647 w 497"/>
                  <a:gd name="T19" fmla="*/ 2147483647 h 183"/>
                  <a:gd name="T20" fmla="*/ 2147483647 w 497"/>
                  <a:gd name="T21" fmla="*/ 2147483647 h 183"/>
                  <a:gd name="T22" fmla="*/ 2147483647 w 497"/>
                  <a:gd name="T23" fmla="*/ 2147483647 h 183"/>
                  <a:gd name="T24" fmla="*/ 2147483647 w 497"/>
                  <a:gd name="T25" fmla="*/ 2147483647 h 183"/>
                  <a:gd name="T26" fmla="*/ 2147483647 w 497"/>
                  <a:gd name="T27" fmla="*/ 2147483647 h 183"/>
                  <a:gd name="T28" fmla="*/ 2147483647 w 497"/>
                  <a:gd name="T29" fmla="*/ 2147483647 h 183"/>
                  <a:gd name="T30" fmla="*/ 2147483647 w 497"/>
                  <a:gd name="T31" fmla="*/ 2147483647 h 183"/>
                  <a:gd name="T32" fmla="*/ 2147483647 w 497"/>
                  <a:gd name="T33" fmla="*/ 2147483647 h 183"/>
                  <a:gd name="T34" fmla="*/ 2147483647 w 497"/>
                  <a:gd name="T35" fmla="*/ 2147483647 h 183"/>
                  <a:gd name="T36" fmla="*/ 2147483647 w 497"/>
                  <a:gd name="T37" fmla="*/ 2147483647 h 183"/>
                  <a:gd name="T38" fmla="*/ 2147483647 w 497"/>
                  <a:gd name="T39" fmla="*/ 2147483647 h 183"/>
                  <a:gd name="T40" fmla="*/ 2147483647 w 497"/>
                  <a:gd name="T41" fmla="*/ 2147483647 h 183"/>
                  <a:gd name="T42" fmla="*/ 2147483647 w 497"/>
                  <a:gd name="T43" fmla="*/ 2147483647 h 183"/>
                  <a:gd name="T44" fmla="*/ 2147483647 w 497"/>
                  <a:gd name="T45" fmla="*/ 2147483647 h 183"/>
                  <a:gd name="T46" fmla="*/ 2147483647 w 497"/>
                  <a:gd name="T47" fmla="*/ 2147483647 h 183"/>
                  <a:gd name="T48" fmla="*/ 2147483647 w 497"/>
                  <a:gd name="T49" fmla="*/ 2147483647 h 183"/>
                  <a:gd name="T50" fmla="*/ 2147483647 w 497"/>
                  <a:gd name="T51" fmla="*/ 2147483647 h 183"/>
                  <a:gd name="T52" fmla="*/ 2147483647 w 497"/>
                  <a:gd name="T53" fmla="*/ 2147483647 h 183"/>
                  <a:gd name="T54" fmla="*/ 2147483647 w 497"/>
                  <a:gd name="T55" fmla="*/ 2147483647 h 183"/>
                  <a:gd name="T56" fmla="*/ 2147483647 w 497"/>
                  <a:gd name="T57" fmla="*/ 2147483647 h 183"/>
                  <a:gd name="T58" fmla="*/ 2147483647 w 497"/>
                  <a:gd name="T59" fmla="*/ 2147483647 h 183"/>
                  <a:gd name="T60" fmla="*/ 2147483647 w 497"/>
                  <a:gd name="T61" fmla="*/ 2147483647 h 183"/>
                  <a:gd name="T62" fmla="*/ 2147483647 w 497"/>
                  <a:gd name="T63" fmla="*/ 2147483647 h 1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97"/>
                  <a:gd name="T97" fmla="*/ 0 h 183"/>
                  <a:gd name="T98" fmla="*/ 497 w 497"/>
                  <a:gd name="T99" fmla="*/ 183 h 18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97" h="183">
                    <a:moveTo>
                      <a:pt x="262" y="26"/>
                    </a:moveTo>
                    <a:lnTo>
                      <a:pt x="218" y="26"/>
                    </a:lnTo>
                    <a:lnTo>
                      <a:pt x="192" y="9"/>
                    </a:lnTo>
                    <a:lnTo>
                      <a:pt x="131" y="0"/>
                    </a:lnTo>
                    <a:lnTo>
                      <a:pt x="148" y="35"/>
                    </a:lnTo>
                    <a:lnTo>
                      <a:pt x="96" y="35"/>
                    </a:lnTo>
                    <a:lnTo>
                      <a:pt x="79" y="26"/>
                    </a:lnTo>
                    <a:lnTo>
                      <a:pt x="44" y="26"/>
                    </a:lnTo>
                    <a:lnTo>
                      <a:pt x="0" y="44"/>
                    </a:lnTo>
                    <a:lnTo>
                      <a:pt x="9" y="70"/>
                    </a:lnTo>
                    <a:lnTo>
                      <a:pt x="53" y="70"/>
                    </a:lnTo>
                    <a:lnTo>
                      <a:pt x="79" y="96"/>
                    </a:lnTo>
                    <a:lnTo>
                      <a:pt x="79" y="122"/>
                    </a:lnTo>
                    <a:lnTo>
                      <a:pt x="157" y="139"/>
                    </a:lnTo>
                    <a:lnTo>
                      <a:pt x="183" y="166"/>
                    </a:lnTo>
                    <a:lnTo>
                      <a:pt x="262" y="166"/>
                    </a:lnTo>
                    <a:lnTo>
                      <a:pt x="332" y="183"/>
                    </a:lnTo>
                    <a:lnTo>
                      <a:pt x="358" y="166"/>
                    </a:lnTo>
                    <a:lnTo>
                      <a:pt x="393" y="166"/>
                    </a:lnTo>
                    <a:lnTo>
                      <a:pt x="419" y="139"/>
                    </a:lnTo>
                    <a:lnTo>
                      <a:pt x="401" y="122"/>
                    </a:lnTo>
                    <a:lnTo>
                      <a:pt x="428" y="122"/>
                    </a:lnTo>
                    <a:lnTo>
                      <a:pt x="497" y="87"/>
                    </a:lnTo>
                    <a:lnTo>
                      <a:pt x="480" y="70"/>
                    </a:lnTo>
                    <a:lnTo>
                      <a:pt x="454" y="70"/>
                    </a:lnTo>
                    <a:lnTo>
                      <a:pt x="428" y="70"/>
                    </a:lnTo>
                    <a:lnTo>
                      <a:pt x="419" y="52"/>
                    </a:lnTo>
                    <a:lnTo>
                      <a:pt x="428" y="35"/>
                    </a:lnTo>
                    <a:lnTo>
                      <a:pt x="375" y="35"/>
                    </a:lnTo>
                    <a:lnTo>
                      <a:pt x="366" y="44"/>
                    </a:lnTo>
                    <a:lnTo>
                      <a:pt x="297" y="44"/>
                    </a:lnTo>
                    <a:lnTo>
                      <a:pt x="262"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44" name="Freeform 150">
                <a:extLst>
                  <a:ext uri="{FF2B5EF4-FFF2-40B4-BE49-F238E27FC236}">
                    <a16:creationId xmlns:a16="http://schemas.microsoft.com/office/drawing/2014/main" id="{C855318B-7D2E-4B93-9E6F-53A7F255CB8D}"/>
                  </a:ext>
                </a:extLst>
              </p:cNvPr>
              <p:cNvSpPr>
                <a:spLocks noEditPoints="1"/>
              </p:cNvSpPr>
              <p:nvPr/>
            </p:nvSpPr>
            <p:spPr bwMode="auto">
              <a:xfrm>
                <a:off x="5456239" y="2306638"/>
                <a:ext cx="927100" cy="414338"/>
              </a:xfrm>
              <a:custGeom>
                <a:avLst/>
                <a:gdLst>
                  <a:gd name="T0" fmla="*/ 2147483647 w 584"/>
                  <a:gd name="T1" fmla="*/ 2147483647 h 261"/>
                  <a:gd name="T2" fmla="*/ 2147483647 w 584"/>
                  <a:gd name="T3" fmla="*/ 2147483647 h 261"/>
                  <a:gd name="T4" fmla="*/ 2147483647 w 584"/>
                  <a:gd name="T5" fmla="*/ 2147483647 h 261"/>
                  <a:gd name="T6" fmla="*/ 2147483647 w 584"/>
                  <a:gd name="T7" fmla="*/ 2147483647 h 261"/>
                  <a:gd name="T8" fmla="*/ 2147483647 w 584"/>
                  <a:gd name="T9" fmla="*/ 2147483647 h 261"/>
                  <a:gd name="T10" fmla="*/ 2147483647 w 584"/>
                  <a:gd name="T11" fmla="*/ 2147483647 h 261"/>
                  <a:gd name="T12" fmla="*/ 2147483647 w 584"/>
                  <a:gd name="T13" fmla="*/ 2147483647 h 261"/>
                  <a:gd name="T14" fmla="*/ 2147483647 w 584"/>
                  <a:gd name="T15" fmla="*/ 2147483647 h 261"/>
                  <a:gd name="T16" fmla="*/ 2147483647 w 584"/>
                  <a:gd name="T17" fmla="*/ 2147483647 h 261"/>
                  <a:gd name="T18" fmla="*/ 2147483647 w 584"/>
                  <a:gd name="T19" fmla="*/ 2147483647 h 261"/>
                  <a:gd name="T20" fmla="*/ 2147483647 w 584"/>
                  <a:gd name="T21" fmla="*/ 2147483647 h 261"/>
                  <a:gd name="T22" fmla="*/ 2147483647 w 584"/>
                  <a:gd name="T23" fmla="*/ 2147483647 h 261"/>
                  <a:gd name="T24" fmla="*/ 2147483647 w 584"/>
                  <a:gd name="T25" fmla="*/ 2147483647 h 261"/>
                  <a:gd name="T26" fmla="*/ 2147483647 w 584"/>
                  <a:gd name="T27" fmla="*/ 2147483647 h 261"/>
                  <a:gd name="T28" fmla="*/ 2147483647 w 584"/>
                  <a:gd name="T29" fmla="*/ 2147483647 h 261"/>
                  <a:gd name="T30" fmla="*/ 0 w 584"/>
                  <a:gd name="T31" fmla="*/ 2147483647 h 261"/>
                  <a:gd name="T32" fmla="*/ 2147483647 w 584"/>
                  <a:gd name="T33" fmla="*/ 2147483647 h 261"/>
                  <a:gd name="T34" fmla="*/ 2147483647 w 584"/>
                  <a:gd name="T35" fmla="*/ 2147483647 h 261"/>
                  <a:gd name="T36" fmla="*/ 2147483647 w 584"/>
                  <a:gd name="T37" fmla="*/ 2147483647 h 261"/>
                  <a:gd name="T38" fmla="*/ 2147483647 w 584"/>
                  <a:gd name="T39" fmla="*/ 2147483647 h 261"/>
                  <a:gd name="T40" fmla="*/ 2147483647 w 584"/>
                  <a:gd name="T41" fmla="*/ 2147483647 h 261"/>
                  <a:gd name="T42" fmla="*/ 2147483647 w 584"/>
                  <a:gd name="T43" fmla="*/ 2147483647 h 261"/>
                  <a:gd name="T44" fmla="*/ 2147483647 w 584"/>
                  <a:gd name="T45" fmla="*/ 2147483647 h 261"/>
                  <a:gd name="T46" fmla="*/ 2147483647 w 584"/>
                  <a:gd name="T47" fmla="*/ 2147483647 h 261"/>
                  <a:gd name="T48" fmla="*/ 2147483647 w 584"/>
                  <a:gd name="T49" fmla="*/ 2147483647 h 261"/>
                  <a:gd name="T50" fmla="*/ 2147483647 w 584"/>
                  <a:gd name="T51" fmla="*/ 2147483647 h 261"/>
                  <a:gd name="T52" fmla="*/ 2147483647 w 584"/>
                  <a:gd name="T53" fmla="*/ 2147483647 h 261"/>
                  <a:gd name="T54" fmla="*/ 2147483647 w 584"/>
                  <a:gd name="T55" fmla="*/ 2147483647 h 261"/>
                  <a:gd name="T56" fmla="*/ 2147483647 w 584"/>
                  <a:gd name="T57" fmla="*/ 2147483647 h 261"/>
                  <a:gd name="T58" fmla="*/ 2147483647 w 584"/>
                  <a:gd name="T59" fmla="*/ 2147483647 h 261"/>
                  <a:gd name="T60" fmla="*/ 2147483647 w 584"/>
                  <a:gd name="T61" fmla="*/ 2147483647 h 261"/>
                  <a:gd name="T62" fmla="*/ 2147483647 w 584"/>
                  <a:gd name="T63" fmla="*/ 2147483647 h 261"/>
                  <a:gd name="T64" fmla="*/ 2147483647 w 584"/>
                  <a:gd name="T65" fmla="*/ 2147483647 h 261"/>
                  <a:gd name="T66" fmla="*/ 2147483647 w 584"/>
                  <a:gd name="T67" fmla="*/ 2147483647 h 261"/>
                  <a:gd name="T68" fmla="*/ 2147483647 w 584"/>
                  <a:gd name="T69" fmla="*/ 2147483647 h 261"/>
                  <a:gd name="T70" fmla="*/ 2147483647 w 584"/>
                  <a:gd name="T71" fmla="*/ 2147483647 h 261"/>
                  <a:gd name="T72" fmla="*/ 2147483647 w 584"/>
                  <a:gd name="T73" fmla="*/ 2147483647 h 261"/>
                  <a:gd name="T74" fmla="*/ 2147483647 w 584"/>
                  <a:gd name="T75" fmla="*/ 2147483647 h 261"/>
                  <a:gd name="T76" fmla="*/ 2147483647 w 584"/>
                  <a:gd name="T77" fmla="*/ 2147483647 h 261"/>
                  <a:gd name="T78" fmla="*/ 2147483647 w 584"/>
                  <a:gd name="T79" fmla="*/ 2147483647 h 261"/>
                  <a:gd name="T80" fmla="*/ 2147483647 w 584"/>
                  <a:gd name="T81" fmla="*/ 0 h 261"/>
                  <a:gd name="T82" fmla="*/ 2147483647 w 584"/>
                  <a:gd name="T83" fmla="*/ 2147483647 h 26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261"/>
                  <a:gd name="T128" fmla="*/ 584 w 584"/>
                  <a:gd name="T129" fmla="*/ 261 h 26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261">
                    <a:moveTo>
                      <a:pt x="488" y="174"/>
                    </a:moveTo>
                    <a:lnTo>
                      <a:pt x="505" y="166"/>
                    </a:lnTo>
                    <a:lnTo>
                      <a:pt x="505" y="183"/>
                    </a:lnTo>
                    <a:lnTo>
                      <a:pt x="497" y="183"/>
                    </a:lnTo>
                    <a:lnTo>
                      <a:pt x="470" y="183"/>
                    </a:lnTo>
                    <a:lnTo>
                      <a:pt x="453" y="192"/>
                    </a:lnTo>
                    <a:lnTo>
                      <a:pt x="436" y="200"/>
                    </a:lnTo>
                    <a:lnTo>
                      <a:pt x="427" y="200"/>
                    </a:lnTo>
                    <a:lnTo>
                      <a:pt x="427" y="192"/>
                    </a:lnTo>
                    <a:lnTo>
                      <a:pt x="444" y="174"/>
                    </a:lnTo>
                    <a:lnTo>
                      <a:pt x="470" y="166"/>
                    </a:lnTo>
                    <a:lnTo>
                      <a:pt x="488" y="174"/>
                    </a:lnTo>
                    <a:close/>
                    <a:moveTo>
                      <a:pt x="235" y="26"/>
                    </a:moveTo>
                    <a:lnTo>
                      <a:pt x="191" y="35"/>
                    </a:lnTo>
                    <a:lnTo>
                      <a:pt x="209" y="52"/>
                    </a:lnTo>
                    <a:lnTo>
                      <a:pt x="191" y="52"/>
                    </a:lnTo>
                    <a:lnTo>
                      <a:pt x="183" y="61"/>
                    </a:lnTo>
                    <a:lnTo>
                      <a:pt x="218" y="70"/>
                    </a:lnTo>
                    <a:lnTo>
                      <a:pt x="218" y="78"/>
                    </a:lnTo>
                    <a:lnTo>
                      <a:pt x="183" y="87"/>
                    </a:lnTo>
                    <a:lnTo>
                      <a:pt x="157" y="78"/>
                    </a:lnTo>
                    <a:lnTo>
                      <a:pt x="139" y="78"/>
                    </a:lnTo>
                    <a:lnTo>
                      <a:pt x="113" y="87"/>
                    </a:lnTo>
                    <a:lnTo>
                      <a:pt x="104" y="78"/>
                    </a:lnTo>
                    <a:lnTo>
                      <a:pt x="69" y="70"/>
                    </a:lnTo>
                    <a:lnTo>
                      <a:pt x="43" y="78"/>
                    </a:lnTo>
                    <a:lnTo>
                      <a:pt x="26" y="87"/>
                    </a:lnTo>
                    <a:lnTo>
                      <a:pt x="35" y="96"/>
                    </a:lnTo>
                    <a:lnTo>
                      <a:pt x="26" y="105"/>
                    </a:lnTo>
                    <a:lnTo>
                      <a:pt x="8" y="87"/>
                    </a:lnTo>
                    <a:lnTo>
                      <a:pt x="0" y="105"/>
                    </a:lnTo>
                    <a:lnTo>
                      <a:pt x="0" y="131"/>
                    </a:lnTo>
                    <a:lnTo>
                      <a:pt x="8" y="131"/>
                    </a:lnTo>
                    <a:lnTo>
                      <a:pt x="8" y="139"/>
                    </a:lnTo>
                    <a:lnTo>
                      <a:pt x="26" y="139"/>
                    </a:lnTo>
                    <a:lnTo>
                      <a:pt x="35" y="157"/>
                    </a:lnTo>
                    <a:lnTo>
                      <a:pt x="69" y="148"/>
                    </a:lnTo>
                    <a:lnTo>
                      <a:pt x="87" y="148"/>
                    </a:lnTo>
                    <a:lnTo>
                      <a:pt x="104" y="174"/>
                    </a:lnTo>
                    <a:lnTo>
                      <a:pt x="78" y="183"/>
                    </a:lnTo>
                    <a:lnTo>
                      <a:pt x="69" y="200"/>
                    </a:lnTo>
                    <a:lnTo>
                      <a:pt x="87" y="227"/>
                    </a:lnTo>
                    <a:lnTo>
                      <a:pt x="113" y="227"/>
                    </a:lnTo>
                    <a:lnTo>
                      <a:pt x="113" y="235"/>
                    </a:lnTo>
                    <a:lnTo>
                      <a:pt x="130" y="235"/>
                    </a:lnTo>
                    <a:lnTo>
                      <a:pt x="148" y="244"/>
                    </a:lnTo>
                    <a:lnTo>
                      <a:pt x="165" y="253"/>
                    </a:lnTo>
                    <a:lnTo>
                      <a:pt x="157" y="183"/>
                    </a:lnTo>
                    <a:lnTo>
                      <a:pt x="174" y="183"/>
                    </a:lnTo>
                    <a:lnTo>
                      <a:pt x="183" y="166"/>
                    </a:lnTo>
                    <a:lnTo>
                      <a:pt x="252" y="209"/>
                    </a:lnTo>
                    <a:lnTo>
                      <a:pt x="270" y="209"/>
                    </a:lnTo>
                    <a:lnTo>
                      <a:pt x="287" y="218"/>
                    </a:lnTo>
                    <a:lnTo>
                      <a:pt x="296" y="209"/>
                    </a:lnTo>
                    <a:lnTo>
                      <a:pt x="322" y="227"/>
                    </a:lnTo>
                    <a:lnTo>
                      <a:pt x="331" y="253"/>
                    </a:lnTo>
                    <a:lnTo>
                      <a:pt x="348" y="253"/>
                    </a:lnTo>
                    <a:lnTo>
                      <a:pt x="366" y="261"/>
                    </a:lnTo>
                    <a:lnTo>
                      <a:pt x="375" y="244"/>
                    </a:lnTo>
                    <a:lnTo>
                      <a:pt x="392" y="235"/>
                    </a:lnTo>
                    <a:lnTo>
                      <a:pt x="401" y="227"/>
                    </a:lnTo>
                    <a:lnTo>
                      <a:pt x="427" y="235"/>
                    </a:lnTo>
                    <a:lnTo>
                      <a:pt x="436" y="227"/>
                    </a:lnTo>
                    <a:lnTo>
                      <a:pt x="514" y="227"/>
                    </a:lnTo>
                    <a:lnTo>
                      <a:pt x="532" y="235"/>
                    </a:lnTo>
                    <a:lnTo>
                      <a:pt x="532" y="209"/>
                    </a:lnTo>
                    <a:lnTo>
                      <a:pt x="514" y="183"/>
                    </a:lnTo>
                    <a:lnTo>
                      <a:pt x="549" y="183"/>
                    </a:lnTo>
                    <a:lnTo>
                      <a:pt x="549" y="148"/>
                    </a:lnTo>
                    <a:lnTo>
                      <a:pt x="584" y="148"/>
                    </a:lnTo>
                    <a:lnTo>
                      <a:pt x="575" y="131"/>
                    </a:lnTo>
                    <a:lnTo>
                      <a:pt x="584" y="122"/>
                    </a:lnTo>
                    <a:lnTo>
                      <a:pt x="584" y="105"/>
                    </a:lnTo>
                    <a:lnTo>
                      <a:pt x="532" y="87"/>
                    </a:lnTo>
                    <a:lnTo>
                      <a:pt x="479" y="87"/>
                    </a:lnTo>
                    <a:lnTo>
                      <a:pt x="436" y="44"/>
                    </a:lnTo>
                    <a:lnTo>
                      <a:pt x="418" y="26"/>
                    </a:lnTo>
                    <a:lnTo>
                      <a:pt x="375" y="44"/>
                    </a:lnTo>
                    <a:lnTo>
                      <a:pt x="366" y="35"/>
                    </a:lnTo>
                    <a:lnTo>
                      <a:pt x="331" y="26"/>
                    </a:lnTo>
                    <a:lnTo>
                      <a:pt x="322" y="9"/>
                    </a:lnTo>
                    <a:lnTo>
                      <a:pt x="287" y="0"/>
                    </a:lnTo>
                    <a:lnTo>
                      <a:pt x="279" y="9"/>
                    </a:lnTo>
                    <a:lnTo>
                      <a:pt x="252" y="17"/>
                    </a:lnTo>
                    <a:lnTo>
                      <a:pt x="235"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45" name="Freeform 151">
                <a:extLst>
                  <a:ext uri="{FF2B5EF4-FFF2-40B4-BE49-F238E27FC236}">
                    <a16:creationId xmlns:a16="http://schemas.microsoft.com/office/drawing/2014/main" id="{DA0FBA69-4C96-4D86-B3A7-DCCB7D06D499}"/>
                  </a:ext>
                </a:extLst>
              </p:cNvPr>
              <p:cNvSpPr>
                <a:spLocks noEditPoints="1"/>
              </p:cNvSpPr>
              <p:nvPr/>
            </p:nvSpPr>
            <p:spPr bwMode="auto">
              <a:xfrm>
                <a:off x="5456239" y="2306638"/>
                <a:ext cx="927100" cy="414338"/>
              </a:xfrm>
              <a:custGeom>
                <a:avLst/>
                <a:gdLst>
                  <a:gd name="T0" fmla="*/ 2147483647 w 584"/>
                  <a:gd name="T1" fmla="*/ 2147483647 h 261"/>
                  <a:gd name="T2" fmla="*/ 2147483647 w 584"/>
                  <a:gd name="T3" fmla="*/ 2147483647 h 261"/>
                  <a:gd name="T4" fmla="*/ 2147483647 w 584"/>
                  <a:gd name="T5" fmla="*/ 2147483647 h 261"/>
                  <a:gd name="T6" fmla="*/ 2147483647 w 584"/>
                  <a:gd name="T7" fmla="*/ 2147483647 h 261"/>
                  <a:gd name="T8" fmla="*/ 2147483647 w 584"/>
                  <a:gd name="T9" fmla="*/ 2147483647 h 261"/>
                  <a:gd name="T10" fmla="*/ 2147483647 w 584"/>
                  <a:gd name="T11" fmla="*/ 2147483647 h 261"/>
                  <a:gd name="T12" fmla="*/ 2147483647 w 584"/>
                  <a:gd name="T13" fmla="*/ 2147483647 h 261"/>
                  <a:gd name="T14" fmla="*/ 2147483647 w 584"/>
                  <a:gd name="T15" fmla="*/ 2147483647 h 261"/>
                  <a:gd name="T16" fmla="*/ 2147483647 w 584"/>
                  <a:gd name="T17" fmla="*/ 2147483647 h 261"/>
                  <a:gd name="T18" fmla="*/ 2147483647 w 584"/>
                  <a:gd name="T19" fmla="*/ 2147483647 h 261"/>
                  <a:gd name="T20" fmla="*/ 2147483647 w 584"/>
                  <a:gd name="T21" fmla="*/ 2147483647 h 261"/>
                  <a:gd name="T22" fmla="*/ 2147483647 w 584"/>
                  <a:gd name="T23" fmla="*/ 2147483647 h 261"/>
                  <a:gd name="T24" fmla="*/ 2147483647 w 584"/>
                  <a:gd name="T25" fmla="*/ 2147483647 h 261"/>
                  <a:gd name="T26" fmla="*/ 2147483647 w 584"/>
                  <a:gd name="T27" fmla="*/ 2147483647 h 261"/>
                  <a:gd name="T28" fmla="*/ 2147483647 w 584"/>
                  <a:gd name="T29" fmla="*/ 2147483647 h 261"/>
                  <a:gd name="T30" fmla="*/ 0 w 584"/>
                  <a:gd name="T31" fmla="*/ 2147483647 h 261"/>
                  <a:gd name="T32" fmla="*/ 2147483647 w 584"/>
                  <a:gd name="T33" fmla="*/ 2147483647 h 261"/>
                  <a:gd name="T34" fmla="*/ 2147483647 w 584"/>
                  <a:gd name="T35" fmla="*/ 2147483647 h 261"/>
                  <a:gd name="T36" fmla="*/ 2147483647 w 584"/>
                  <a:gd name="T37" fmla="*/ 2147483647 h 261"/>
                  <a:gd name="T38" fmla="*/ 2147483647 w 584"/>
                  <a:gd name="T39" fmla="*/ 2147483647 h 261"/>
                  <a:gd name="T40" fmla="*/ 2147483647 w 584"/>
                  <a:gd name="T41" fmla="*/ 2147483647 h 261"/>
                  <a:gd name="T42" fmla="*/ 2147483647 w 584"/>
                  <a:gd name="T43" fmla="*/ 2147483647 h 261"/>
                  <a:gd name="T44" fmla="*/ 2147483647 w 584"/>
                  <a:gd name="T45" fmla="*/ 2147483647 h 261"/>
                  <a:gd name="T46" fmla="*/ 2147483647 w 584"/>
                  <a:gd name="T47" fmla="*/ 2147483647 h 261"/>
                  <a:gd name="T48" fmla="*/ 2147483647 w 584"/>
                  <a:gd name="T49" fmla="*/ 2147483647 h 261"/>
                  <a:gd name="T50" fmla="*/ 2147483647 w 584"/>
                  <a:gd name="T51" fmla="*/ 2147483647 h 261"/>
                  <a:gd name="T52" fmla="*/ 2147483647 w 584"/>
                  <a:gd name="T53" fmla="*/ 2147483647 h 261"/>
                  <a:gd name="T54" fmla="*/ 2147483647 w 584"/>
                  <a:gd name="T55" fmla="*/ 2147483647 h 261"/>
                  <a:gd name="T56" fmla="*/ 2147483647 w 584"/>
                  <a:gd name="T57" fmla="*/ 2147483647 h 261"/>
                  <a:gd name="T58" fmla="*/ 2147483647 w 584"/>
                  <a:gd name="T59" fmla="*/ 2147483647 h 261"/>
                  <a:gd name="T60" fmla="*/ 2147483647 w 584"/>
                  <a:gd name="T61" fmla="*/ 2147483647 h 261"/>
                  <a:gd name="T62" fmla="*/ 2147483647 w 584"/>
                  <a:gd name="T63" fmla="*/ 2147483647 h 261"/>
                  <a:gd name="T64" fmla="*/ 2147483647 w 584"/>
                  <a:gd name="T65" fmla="*/ 2147483647 h 261"/>
                  <a:gd name="T66" fmla="*/ 2147483647 w 584"/>
                  <a:gd name="T67" fmla="*/ 2147483647 h 261"/>
                  <a:gd name="T68" fmla="*/ 2147483647 w 584"/>
                  <a:gd name="T69" fmla="*/ 2147483647 h 261"/>
                  <a:gd name="T70" fmla="*/ 2147483647 w 584"/>
                  <a:gd name="T71" fmla="*/ 2147483647 h 261"/>
                  <a:gd name="T72" fmla="*/ 2147483647 w 584"/>
                  <a:gd name="T73" fmla="*/ 2147483647 h 261"/>
                  <a:gd name="T74" fmla="*/ 2147483647 w 584"/>
                  <a:gd name="T75" fmla="*/ 2147483647 h 261"/>
                  <a:gd name="T76" fmla="*/ 2147483647 w 584"/>
                  <a:gd name="T77" fmla="*/ 2147483647 h 261"/>
                  <a:gd name="T78" fmla="*/ 2147483647 w 584"/>
                  <a:gd name="T79" fmla="*/ 2147483647 h 261"/>
                  <a:gd name="T80" fmla="*/ 2147483647 w 584"/>
                  <a:gd name="T81" fmla="*/ 0 h 261"/>
                  <a:gd name="T82" fmla="*/ 2147483647 w 584"/>
                  <a:gd name="T83" fmla="*/ 2147483647 h 26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261"/>
                  <a:gd name="T128" fmla="*/ 584 w 584"/>
                  <a:gd name="T129" fmla="*/ 261 h 26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261">
                    <a:moveTo>
                      <a:pt x="488" y="174"/>
                    </a:moveTo>
                    <a:lnTo>
                      <a:pt x="505" y="166"/>
                    </a:lnTo>
                    <a:lnTo>
                      <a:pt x="505" y="183"/>
                    </a:lnTo>
                    <a:lnTo>
                      <a:pt x="497" y="183"/>
                    </a:lnTo>
                    <a:lnTo>
                      <a:pt x="470" y="183"/>
                    </a:lnTo>
                    <a:lnTo>
                      <a:pt x="453" y="192"/>
                    </a:lnTo>
                    <a:lnTo>
                      <a:pt x="436" y="200"/>
                    </a:lnTo>
                    <a:lnTo>
                      <a:pt x="427" y="200"/>
                    </a:lnTo>
                    <a:lnTo>
                      <a:pt x="427" y="192"/>
                    </a:lnTo>
                    <a:lnTo>
                      <a:pt x="444" y="174"/>
                    </a:lnTo>
                    <a:lnTo>
                      <a:pt x="470" y="166"/>
                    </a:lnTo>
                    <a:lnTo>
                      <a:pt x="488" y="174"/>
                    </a:lnTo>
                    <a:close/>
                    <a:moveTo>
                      <a:pt x="235" y="26"/>
                    </a:moveTo>
                    <a:lnTo>
                      <a:pt x="191" y="35"/>
                    </a:lnTo>
                    <a:lnTo>
                      <a:pt x="209" y="52"/>
                    </a:lnTo>
                    <a:lnTo>
                      <a:pt x="191" y="52"/>
                    </a:lnTo>
                    <a:lnTo>
                      <a:pt x="183" y="61"/>
                    </a:lnTo>
                    <a:lnTo>
                      <a:pt x="218" y="70"/>
                    </a:lnTo>
                    <a:lnTo>
                      <a:pt x="218" y="78"/>
                    </a:lnTo>
                    <a:lnTo>
                      <a:pt x="183" y="87"/>
                    </a:lnTo>
                    <a:lnTo>
                      <a:pt x="157" y="78"/>
                    </a:lnTo>
                    <a:lnTo>
                      <a:pt x="139" y="78"/>
                    </a:lnTo>
                    <a:lnTo>
                      <a:pt x="113" y="87"/>
                    </a:lnTo>
                    <a:lnTo>
                      <a:pt x="104" y="78"/>
                    </a:lnTo>
                    <a:lnTo>
                      <a:pt x="69" y="70"/>
                    </a:lnTo>
                    <a:lnTo>
                      <a:pt x="43" y="78"/>
                    </a:lnTo>
                    <a:lnTo>
                      <a:pt x="26" y="87"/>
                    </a:lnTo>
                    <a:lnTo>
                      <a:pt x="35" y="96"/>
                    </a:lnTo>
                    <a:lnTo>
                      <a:pt x="26" y="105"/>
                    </a:lnTo>
                    <a:lnTo>
                      <a:pt x="8" y="87"/>
                    </a:lnTo>
                    <a:lnTo>
                      <a:pt x="0" y="105"/>
                    </a:lnTo>
                    <a:lnTo>
                      <a:pt x="0" y="131"/>
                    </a:lnTo>
                    <a:lnTo>
                      <a:pt x="8" y="131"/>
                    </a:lnTo>
                    <a:lnTo>
                      <a:pt x="8" y="139"/>
                    </a:lnTo>
                    <a:lnTo>
                      <a:pt x="26" y="139"/>
                    </a:lnTo>
                    <a:lnTo>
                      <a:pt x="35" y="157"/>
                    </a:lnTo>
                    <a:lnTo>
                      <a:pt x="69" y="148"/>
                    </a:lnTo>
                    <a:lnTo>
                      <a:pt x="87" y="148"/>
                    </a:lnTo>
                    <a:lnTo>
                      <a:pt x="104" y="174"/>
                    </a:lnTo>
                    <a:lnTo>
                      <a:pt x="78" y="183"/>
                    </a:lnTo>
                    <a:lnTo>
                      <a:pt x="69" y="200"/>
                    </a:lnTo>
                    <a:lnTo>
                      <a:pt x="87" y="227"/>
                    </a:lnTo>
                    <a:lnTo>
                      <a:pt x="113" y="227"/>
                    </a:lnTo>
                    <a:lnTo>
                      <a:pt x="113" y="235"/>
                    </a:lnTo>
                    <a:lnTo>
                      <a:pt x="130" y="235"/>
                    </a:lnTo>
                    <a:lnTo>
                      <a:pt x="148" y="244"/>
                    </a:lnTo>
                    <a:lnTo>
                      <a:pt x="165" y="253"/>
                    </a:lnTo>
                    <a:lnTo>
                      <a:pt x="157" y="183"/>
                    </a:lnTo>
                    <a:lnTo>
                      <a:pt x="174" y="183"/>
                    </a:lnTo>
                    <a:lnTo>
                      <a:pt x="183" y="166"/>
                    </a:lnTo>
                    <a:lnTo>
                      <a:pt x="252" y="209"/>
                    </a:lnTo>
                    <a:lnTo>
                      <a:pt x="270" y="209"/>
                    </a:lnTo>
                    <a:lnTo>
                      <a:pt x="287" y="218"/>
                    </a:lnTo>
                    <a:lnTo>
                      <a:pt x="296" y="209"/>
                    </a:lnTo>
                    <a:lnTo>
                      <a:pt x="322" y="227"/>
                    </a:lnTo>
                    <a:lnTo>
                      <a:pt x="331" y="253"/>
                    </a:lnTo>
                    <a:lnTo>
                      <a:pt x="348" y="253"/>
                    </a:lnTo>
                    <a:lnTo>
                      <a:pt x="366" y="261"/>
                    </a:lnTo>
                    <a:lnTo>
                      <a:pt x="375" y="244"/>
                    </a:lnTo>
                    <a:lnTo>
                      <a:pt x="392" y="235"/>
                    </a:lnTo>
                    <a:lnTo>
                      <a:pt x="401" y="227"/>
                    </a:lnTo>
                    <a:lnTo>
                      <a:pt x="427" y="235"/>
                    </a:lnTo>
                    <a:lnTo>
                      <a:pt x="436" y="227"/>
                    </a:lnTo>
                    <a:lnTo>
                      <a:pt x="514" y="227"/>
                    </a:lnTo>
                    <a:lnTo>
                      <a:pt x="532" y="235"/>
                    </a:lnTo>
                    <a:lnTo>
                      <a:pt x="532" y="209"/>
                    </a:lnTo>
                    <a:lnTo>
                      <a:pt x="514" y="183"/>
                    </a:lnTo>
                    <a:lnTo>
                      <a:pt x="549" y="183"/>
                    </a:lnTo>
                    <a:lnTo>
                      <a:pt x="549" y="148"/>
                    </a:lnTo>
                    <a:lnTo>
                      <a:pt x="584" y="148"/>
                    </a:lnTo>
                    <a:lnTo>
                      <a:pt x="575" y="131"/>
                    </a:lnTo>
                    <a:lnTo>
                      <a:pt x="584" y="122"/>
                    </a:lnTo>
                    <a:lnTo>
                      <a:pt x="584" y="105"/>
                    </a:lnTo>
                    <a:lnTo>
                      <a:pt x="532" y="87"/>
                    </a:lnTo>
                    <a:lnTo>
                      <a:pt x="479" y="87"/>
                    </a:lnTo>
                    <a:lnTo>
                      <a:pt x="436" y="44"/>
                    </a:lnTo>
                    <a:lnTo>
                      <a:pt x="418" y="26"/>
                    </a:lnTo>
                    <a:lnTo>
                      <a:pt x="375" y="44"/>
                    </a:lnTo>
                    <a:lnTo>
                      <a:pt x="366" y="35"/>
                    </a:lnTo>
                    <a:lnTo>
                      <a:pt x="331" y="26"/>
                    </a:lnTo>
                    <a:lnTo>
                      <a:pt x="322" y="9"/>
                    </a:lnTo>
                    <a:lnTo>
                      <a:pt x="287" y="0"/>
                    </a:lnTo>
                    <a:lnTo>
                      <a:pt x="279" y="9"/>
                    </a:lnTo>
                    <a:lnTo>
                      <a:pt x="252" y="17"/>
                    </a:lnTo>
                    <a:lnTo>
                      <a:pt x="235"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46" name="Freeform 152">
                <a:extLst>
                  <a:ext uri="{FF2B5EF4-FFF2-40B4-BE49-F238E27FC236}">
                    <a16:creationId xmlns:a16="http://schemas.microsoft.com/office/drawing/2014/main" id="{50CDF044-E93C-4939-B59D-11ACC03198C3}"/>
                  </a:ext>
                </a:extLst>
              </p:cNvPr>
              <p:cNvSpPr>
                <a:spLocks/>
              </p:cNvSpPr>
              <p:nvPr/>
            </p:nvSpPr>
            <p:spPr bwMode="auto">
              <a:xfrm>
                <a:off x="6022976" y="2720976"/>
                <a:ext cx="207963" cy="111125"/>
              </a:xfrm>
              <a:custGeom>
                <a:avLst/>
                <a:gdLst>
                  <a:gd name="T0" fmla="*/ 2147483647 w 131"/>
                  <a:gd name="T1" fmla="*/ 2147483647 h 70"/>
                  <a:gd name="T2" fmla="*/ 2147483647 w 131"/>
                  <a:gd name="T3" fmla="*/ 2147483647 h 70"/>
                  <a:gd name="T4" fmla="*/ 2147483647 w 131"/>
                  <a:gd name="T5" fmla="*/ 2147483647 h 70"/>
                  <a:gd name="T6" fmla="*/ 2147483647 w 131"/>
                  <a:gd name="T7" fmla="*/ 2147483647 h 70"/>
                  <a:gd name="T8" fmla="*/ 2147483647 w 131"/>
                  <a:gd name="T9" fmla="*/ 2147483647 h 70"/>
                  <a:gd name="T10" fmla="*/ 2147483647 w 131"/>
                  <a:gd name="T11" fmla="*/ 2147483647 h 70"/>
                  <a:gd name="T12" fmla="*/ 2147483647 w 131"/>
                  <a:gd name="T13" fmla="*/ 0 h 70"/>
                  <a:gd name="T14" fmla="*/ 2147483647 w 131"/>
                  <a:gd name="T15" fmla="*/ 0 h 70"/>
                  <a:gd name="T16" fmla="*/ 2147483647 w 131"/>
                  <a:gd name="T17" fmla="*/ 2147483647 h 70"/>
                  <a:gd name="T18" fmla="*/ 2147483647 w 131"/>
                  <a:gd name="T19" fmla="*/ 2147483647 h 70"/>
                  <a:gd name="T20" fmla="*/ 0 w 131"/>
                  <a:gd name="T21" fmla="*/ 2147483647 h 70"/>
                  <a:gd name="T22" fmla="*/ 2147483647 w 131"/>
                  <a:gd name="T23" fmla="*/ 2147483647 h 70"/>
                  <a:gd name="T24" fmla="*/ 2147483647 w 131"/>
                  <a:gd name="T25" fmla="*/ 2147483647 h 70"/>
                  <a:gd name="T26" fmla="*/ 2147483647 w 131"/>
                  <a:gd name="T27" fmla="*/ 2147483647 h 70"/>
                  <a:gd name="T28" fmla="*/ 2147483647 w 131"/>
                  <a:gd name="T29" fmla="*/ 2147483647 h 70"/>
                  <a:gd name="T30" fmla="*/ 2147483647 w 131"/>
                  <a:gd name="T31" fmla="*/ 2147483647 h 70"/>
                  <a:gd name="T32" fmla="*/ 2147483647 w 131"/>
                  <a:gd name="T33" fmla="*/ 2147483647 h 70"/>
                  <a:gd name="T34" fmla="*/ 2147483647 w 131"/>
                  <a:gd name="T35" fmla="*/ 2147483647 h 70"/>
                  <a:gd name="T36" fmla="*/ 2147483647 w 131"/>
                  <a:gd name="T37" fmla="*/ 2147483647 h 70"/>
                  <a:gd name="T38" fmla="*/ 2147483647 w 131"/>
                  <a:gd name="T39" fmla="*/ 2147483647 h 70"/>
                  <a:gd name="T40" fmla="*/ 2147483647 w 131"/>
                  <a:gd name="T41" fmla="*/ 2147483647 h 70"/>
                  <a:gd name="T42" fmla="*/ 2147483647 w 131"/>
                  <a:gd name="T43" fmla="*/ 2147483647 h 70"/>
                  <a:gd name="T44" fmla="*/ 2147483647 w 131"/>
                  <a:gd name="T45" fmla="*/ 2147483647 h 70"/>
                  <a:gd name="T46" fmla="*/ 2147483647 w 131"/>
                  <a:gd name="T47" fmla="*/ 2147483647 h 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70"/>
                  <a:gd name="T74" fmla="*/ 131 w 131"/>
                  <a:gd name="T75" fmla="*/ 70 h 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70">
                    <a:moveTo>
                      <a:pt x="113" y="35"/>
                    </a:moveTo>
                    <a:lnTo>
                      <a:pt x="105" y="27"/>
                    </a:lnTo>
                    <a:lnTo>
                      <a:pt x="70" y="35"/>
                    </a:lnTo>
                    <a:lnTo>
                      <a:pt x="35" y="27"/>
                    </a:lnTo>
                    <a:lnTo>
                      <a:pt x="26" y="18"/>
                    </a:lnTo>
                    <a:lnTo>
                      <a:pt x="44" y="9"/>
                    </a:lnTo>
                    <a:lnTo>
                      <a:pt x="35" y="0"/>
                    </a:lnTo>
                    <a:lnTo>
                      <a:pt x="18" y="0"/>
                    </a:lnTo>
                    <a:lnTo>
                      <a:pt x="18" y="18"/>
                    </a:lnTo>
                    <a:lnTo>
                      <a:pt x="9" y="18"/>
                    </a:lnTo>
                    <a:lnTo>
                      <a:pt x="0" y="27"/>
                    </a:lnTo>
                    <a:lnTo>
                      <a:pt x="9" y="35"/>
                    </a:lnTo>
                    <a:lnTo>
                      <a:pt x="18" y="53"/>
                    </a:lnTo>
                    <a:lnTo>
                      <a:pt x="9" y="61"/>
                    </a:lnTo>
                    <a:lnTo>
                      <a:pt x="18" y="70"/>
                    </a:lnTo>
                    <a:lnTo>
                      <a:pt x="52" y="61"/>
                    </a:lnTo>
                    <a:lnTo>
                      <a:pt x="61" y="44"/>
                    </a:lnTo>
                    <a:lnTo>
                      <a:pt x="79" y="53"/>
                    </a:lnTo>
                    <a:lnTo>
                      <a:pt x="79" y="70"/>
                    </a:lnTo>
                    <a:lnTo>
                      <a:pt x="96" y="61"/>
                    </a:lnTo>
                    <a:lnTo>
                      <a:pt x="96" y="53"/>
                    </a:lnTo>
                    <a:lnTo>
                      <a:pt x="131" y="61"/>
                    </a:lnTo>
                    <a:lnTo>
                      <a:pt x="122" y="44"/>
                    </a:lnTo>
                    <a:lnTo>
                      <a:pt x="113" y="35"/>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47" name="Freeform 153">
                <a:extLst>
                  <a:ext uri="{FF2B5EF4-FFF2-40B4-BE49-F238E27FC236}">
                    <a16:creationId xmlns:a16="http://schemas.microsoft.com/office/drawing/2014/main" id="{2EB77D5C-FA99-42AA-84F0-FAD89AEA1F89}"/>
                  </a:ext>
                </a:extLst>
              </p:cNvPr>
              <p:cNvSpPr>
                <a:spLocks/>
              </p:cNvSpPr>
              <p:nvPr/>
            </p:nvSpPr>
            <p:spPr bwMode="auto">
              <a:xfrm>
                <a:off x="6022976" y="2720976"/>
                <a:ext cx="207963" cy="111125"/>
              </a:xfrm>
              <a:custGeom>
                <a:avLst/>
                <a:gdLst>
                  <a:gd name="T0" fmla="*/ 2147483647 w 131"/>
                  <a:gd name="T1" fmla="*/ 2147483647 h 70"/>
                  <a:gd name="T2" fmla="*/ 2147483647 w 131"/>
                  <a:gd name="T3" fmla="*/ 2147483647 h 70"/>
                  <a:gd name="T4" fmla="*/ 2147483647 w 131"/>
                  <a:gd name="T5" fmla="*/ 2147483647 h 70"/>
                  <a:gd name="T6" fmla="*/ 2147483647 w 131"/>
                  <a:gd name="T7" fmla="*/ 2147483647 h 70"/>
                  <a:gd name="T8" fmla="*/ 2147483647 w 131"/>
                  <a:gd name="T9" fmla="*/ 2147483647 h 70"/>
                  <a:gd name="T10" fmla="*/ 2147483647 w 131"/>
                  <a:gd name="T11" fmla="*/ 2147483647 h 70"/>
                  <a:gd name="T12" fmla="*/ 2147483647 w 131"/>
                  <a:gd name="T13" fmla="*/ 0 h 70"/>
                  <a:gd name="T14" fmla="*/ 2147483647 w 131"/>
                  <a:gd name="T15" fmla="*/ 0 h 70"/>
                  <a:gd name="T16" fmla="*/ 2147483647 w 131"/>
                  <a:gd name="T17" fmla="*/ 2147483647 h 70"/>
                  <a:gd name="T18" fmla="*/ 2147483647 w 131"/>
                  <a:gd name="T19" fmla="*/ 2147483647 h 70"/>
                  <a:gd name="T20" fmla="*/ 0 w 131"/>
                  <a:gd name="T21" fmla="*/ 2147483647 h 70"/>
                  <a:gd name="T22" fmla="*/ 2147483647 w 131"/>
                  <a:gd name="T23" fmla="*/ 2147483647 h 70"/>
                  <a:gd name="T24" fmla="*/ 2147483647 w 131"/>
                  <a:gd name="T25" fmla="*/ 2147483647 h 70"/>
                  <a:gd name="T26" fmla="*/ 2147483647 w 131"/>
                  <a:gd name="T27" fmla="*/ 2147483647 h 70"/>
                  <a:gd name="T28" fmla="*/ 2147483647 w 131"/>
                  <a:gd name="T29" fmla="*/ 2147483647 h 70"/>
                  <a:gd name="T30" fmla="*/ 2147483647 w 131"/>
                  <a:gd name="T31" fmla="*/ 2147483647 h 70"/>
                  <a:gd name="T32" fmla="*/ 2147483647 w 131"/>
                  <a:gd name="T33" fmla="*/ 2147483647 h 70"/>
                  <a:gd name="T34" fmla="*/ 2147483647 w 131"/>
                  <a:gd name="T35" fmla="*/ 2147483647 h 70"/>
                  <a:gd name="T36" fmla="*/ 2147483647 w 131"/>
                  <a:gd name="T37" fmla="*/ 2147483647 h 70"/>
                  <a:gd name="T38" fmla="*/ 2147483647 w 131"/>
                  <a:gd name="T39" fmla="*/ 2147483647 h 70"/>
                  <a:gd name="T40" fmla="*/ 2147483647 w 131"/>
                  <a:gd name="T41" fmla="*/ 2147483647 h 70"/>
                  <a:gd name="T42" fmla="*/ 2147483647 w 131"/>
                  <a:gd name="T43" fmla="*/ 2147483647 h 70"/>
                  <a:gd name="T44" fmla="*/ 2147483647 w 131"/>
                  <a:gd name="T45" fmla="*/ 2147483647 h 70"/>
                  <a:gd name="T46" fmla="*/ 2147483647 w 131"/>
                  <a:gd name="T47" fmla="*/ 2147483647 h 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70"/>
                  <a:gd name="T74" fmla="*/ 131 w 131"/>
                  <a:gd name="T75" fmla="*/ 70 h 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70">
                    <a:moveTo>
                      <a:pt x="113" y="35"/>
                    </a:moveTo>
                    <a:lnTo>
                      <a:pt x="105" y="27"/>
                    </a:lnTo>
                    <a:lnTo>
                      <a:pt x="70" y="35"/>
                    </a:lnTo>
                    <a:lnTo>
                      <a:pt x="35" y="27"/>
                    </a:lnTo>
                    <a:lnTo>
                      <a:pt x="26" y="18"/>
                    </a:lnTo>
                    <a:lnTo>
                      <a:pt x="44" y="9"/>
                    </a:lnTo>
                    <a:lnTo>
                      <a:pt x="35" y="0"/>
                    </a:lnTo>
                    <a:lnTo>
                      <a:pt x="18" y="0"/>
                    </a:lnTo>
                    <a:lnTo>
                      <a:pt x="18" y="18"/>
                    </a:lnTo>
                    <a:lnTo>
                      <a:pt x="9" y="18"/>
                    </a:lnTo>
                    <a:lnTo>
                      <a:pt x="0" y="27"/>
                    </a:lnTo>
                    <a:lnTo>
                      <a:pt x="9" y="35"/>
                    </a:lnTo>
                    <a:lnTo>
                      <a:pt x="18" y="53"/>
                    </a:lnTo>
                    <a:lnTo>
                      <a:pt x="9" y="61"/>
                    </a:lnTo>
                    <a:lnTo>
                      <a:pt x="18" y="70"/>
                    </a:lnTo>
                    <a:lnTo>
                      <a:pt x="52" y="61"/>
                    </a:lnTo>
                    <a:lnTo>
                      <a:pt x="61" y="44"/>
                    </a:lnTo>
                    <a:lnTo>
                      <a:pt x="79" y="53"/>
                    </a:lnTo>
                    <a:lnTo>
                      <a:pt x="79" y="70"/>
                    </a:lnTo>
                    <a:lnTo>
                      <a:pt x="96" y="61"/>
                    </a:lnTo>
                    <a:lnTo>
                      <a:pt x="96" y="53"/>
                    </a:lnTo>
                    <a:lnTo>
                      <a:pt x="131" y="61"/>
                    </a:lnTo>
                    <a:lnTo>
                      <a:pt x="122" y="44"/>
                    </a:lnTo>
                    <a:lnTo>
                      <a:pt x="113" y="3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48" name="Freeform 160">
                <a:extLst>
                  <a:ext uri="{FF2B5EF4-FFF2-40B4-BE49-F238E27FC236}">
                    <a16:creationId xmlns:a16="http://schemas.microsoft.com/office/drawing/2014/main" id="{D330F251-4686-4B62-90C0-1DF51EB132CF}"/>
                  </a:ext>
                </a:extLst>
              </p:cNvPr>
              <p:cNvSpPr>
                <a:spLocks/>
              </p:cNvSpPr>
              <p:nvPr/>
            </p:nvSpPr>
            <p:spPr bwMode="auto">
              <a:xfrm>
                <a:off x="4527551" y="1698626"/>
                <a:ext cx="249238" cy="82550"/>
              </a:xfrm>
              <a:custGeom>
                <a:avLst/>
                <a:gdLst>
                  <a:gd name="T0" fmla="*/ 2147483647 w 157"/>
                  <a:gd name="T1" fmla="*/ 0 h 52"/>
                  <a:gd name="T2" fmla="*/ 2147483647 w 157"/>
                  <a:gd name="T3" fmla="*/ 0 h 52"/>
                  <a:gd name="T4" fmla="*/ 2147483647 w 157"/>
                  <a:gd name="T5" fmla="*/ 0 h 52"/>
                  <a:gd name="T6" fmla="*/ 2147483647 w 157"/>
                  <a:gd name="T7" fmla="*/ 0 h 52"/>
                  <a:gd name="T8" fmla="*/ 2147483647 w 157"/>
                  <a:gd name="T9" fmla="*/ 2147483647 h 52"/>
                  <a:gd name="T10" fmla="*/ 2147483647 w 157"/>
                  <a:gd name="T11" fmla="*/ 2147483647 h 52"/>
                  <a:gd name="T12" fmla="*/ 2147483647 w 157"/>
                  <a:gd name="T13" fmla="*/ 2147483647 h 52"/>
                  <a:gd name="T14" fmla="*/ 2147483647 w 157"/>
                  <a:gd name="T15" fmla="*/ 2147483647 h 52"/>
                  <a:gd name="T16" fmla="*/ 2147483647 w 157"/>
                  <a:gd name="T17" fmla="*/ 2147483647 h 52"/>
                  <a:gd name="T18" fmla="*/ 2147483647 w 157"/>
                  <a:gd name="T19" fmla="*/ 2147483647 h 52"/>
                  <a:gd name="T20" fmla="*/ 0 w 157"/>
                  <a:gd name="T21" fmla="*/ 2147483647 h 52"/>
                  <a:gd name="T22" fmla="*/ 2147483647 w 157"/>
                  <a:gd name="T23" fmla="*/ 2147483647 h 52"/>
                  <a:gd name="T24" fmla="*/ 2147483647 w 157"/>
                  <a:gd name="T25" fmla="*/ 2147483647 h 52"/>
                  <a:gd name="T26" fmla="*/ 2147483647 w 157"/>
                  <a:gd name="T27" fmla="*/ 2147483647 h 52"/>
                  <a:gd name="T28" fmla="*/ 2147483647 w 157"/>
                  <a:gd name="T29" fmla="*/ 2147483647 h 52"/>
                  <a:gd name="T30" fmla="*/ 2147483647 w 157"/>
                  <a:gd name="T31" fmla="*/ 2147483647 h 52"/>
                  <a:gd name="T32" fmla="*/ 2147483647 w 157"/>
                  <a:gd name="T33" fmla="*/ 2147483647 h 52"/>
                  <a:gd name="T34" fmla="*/ 2147483647 w 157"/>
                  <a:gd name="T35" fmla="*/ 2147483647 h 52"/>
                  <a:gd name="T36" fmla="*/ 2147483647 w 157"/>
                  <a:gd name="T37" fmla="*/ 2147483647 h 52"/>
                  <a:gd name="T38" fmla="*/ 2147483647 w 157"/>
                  <a:gd name="T39" fmla="*/ 2147483647 h 52"/>
                  <a:gd name="T40" fmla="*/ 2147483647 w 157"/>
                  <a:gd name="T41" fmla="*/ 2147483647 h 52"/>
                  <a:gd name="T42" fmla="*/ 2147483647 w 157"/>
                  <a:gd name="T43" fmla="*/ 2147483647 h 52"/>
                  <a:gd name="T44" fmla="*/ 2147483647 w 157"/>
                  <a:gd name="T45" fmla="*/ 2147483647 h 52"/>
                  <a:gd name="T46" fmla="*/ 2147483647 w 157"/>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7"/>
                  <a:gd name="T73" fmla="*/ 0 h 52"/>
                  <a:gd name="T74" fmla="*/ 157 w 15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7" h="52">
                    <a:moveTo>
                      <a:pt x="157" y="0"/>
                    </a:moveTo>
                    <a:lnTo>
                      <a:pt x="131" y="0"/>
                    </a:lnTo>
                    <a:lnTo>
                      <a:pt x="114" y="0"/>
                    </a:lnTo>
                    <a:lnTo>
                      <a:pt x="96" y="0"/>
                    </a:lnTo>
                    <a:lnTo>
                      <a:pt x="79" y="8"/>
                    </a:lnTo>
                    <a:lnTo>
                      <a:pt x="53" y="8"/>
                    </a:lnTo>
                    <a:lnTo>
                      <a:pt x="53" y="17"/>
                    </a:lnTo>
                    <a:lnTo>
                      <a:pt x="35" y="8"/>
                    </a:lnTo>
                    <a:lnTo>
                      <a:pt x="27" y="17"/>
                    </a:lnTo>
                    <a:lnTo>
                      <a:pt x="18" y="8"/>
                    </a:lnTo>
                    <a:lnTo>
                      <a:pt x="0" y="17"/>
                    </a:lnTo>
                    <a:lnTo>
                      <a:pt x="27" y="26"/>
                    </a:lnTo>
                    <a:lnTo>
                      <a:pt x="44" y="43"/>
                    </a:lnTo>
                    <a:lnTo>
                      <a:pt x="61" y="52"/>
                    </a:lnTo>
                    <a:lnTo>
                      <a:pt x="96" y="26"/>
                    </a:lnTo>
                    <a:lnTo>
                      <a:pt x="114" y="26"/>
                    </a:lnTo>
                    <a:lnTo>
                      <a:pt x="123" y="43"/>
                    </a:lnTo>
                    <a:lnTo>
                      <a:pt x="140" y="43"/>
                    </a:lnTo>
                    <a:lnTo>
                      <a:pt x="149" y="43"/>
                    </a:lnTo>
                    <a:lnTo>
                      <a:pt x="131" y="26"/>
                    </a:lnTo>
                    <a:lnTo>
                      <a:pt x="131" y="17"/>
                    </a:lnTo>
                    <a:lnTo>
                      <a:pt x="140" y="17"/>
                    </a:lnTo>
                    <a:lnTo>
                      <a:pt x="157" y="26"/>
                    </a:lnTo>
                    <a:lnTo>
                      <a:pt x="157"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49" name="Freeform 161">
                <a:extLst>
                  <a:ext uri="{FF2B5EF4-FFF2-40B4-BE49-F238E27FC236}">
                    <a16:creationId xmlns:a16="http://schemas.microsoft.com/office/drawing/2014/main" id="{E43C5CB0-D741-4882-AC12-275E4C7BA448}"/>
                  </a:ext>
                </a:extLst>
              </p:cNvPr>
              <p:cNvSpPr>
                <a:spLocks/>
              </p:cNvSpPr>
              <p:nvPr/>
            </p:nvSpPr>
            <p:spPr bwMode="auto">
              <a:xfrm>
                <a:off x="4527551" y="1698626"/>
                <a:ext cx="249238" cy="82550"/>
              </a:xfrm>
              <a:custGeom>
                <a:avLst/>
                <a:gdLst>
                  <a:gd name="T0" fmla="*/ 2147483647 w 157"/>
                  <a:gd name="T1" fmla="*/ 0 h 52"/>
                  <a:gd name="T2" fmla="*/ 2147483647 w 157"/>
                  <a:gd name="T3" fmla="*/ 0 h 52"/>
                  <a:gd name="T4" fmla="*/ 2147483647 w 157"/>
                  <a:gd name="T5" fmla="*/ 0 h 52"/>
                  <a:gd name="T6" fmla="*/ 2147483647 w 157"/>
                  <a:gd name="T7" fmla="*/ 0 h 52"/>
                  <a:gd name="T8" fmla="*/ 2147483647 w 157"/>
                  <a:gd name="T9" fmla="*/ 2147483647 h 52"/>
                  <a:gd name="T10" fmla="*/ 2147483647 w 157"/>
                  <a:gd name="T11" fmla="*/ 2147483647 h 52"/>
                  <a:gd name="T12" fmla="*/ 2147483647 w 157"/>
                  <a:gd name="T13" fmla="*/ 2147483647 h 52"/>
                  <a:gd name="T14" fmla="*/ 2147483647 w 157"/>
                  <a:gd name="T15" fmla="*/ 2147483647 h 52"/>
                  <a:gd name="T16" fmla="*/ 2147483647 w 157"/>
                  <a:gd name="T17" fmla="*/ 2147483647 h 52"/>
                  <a:gd name="T18" fmla="*/ 2147483647 w 157"/>
                  <a:gd name="T19" fmla="*/ 2147483647 h 52"/>
                  <a:gd name="T20" fmla="*/ 0 w 157"/>
                  <a:gd name="T21" fmla="*/ 2147483647 h 52"/>
                  <a:gd name="T22" fmla="*/ 2147483647 w 157"/>
                  <a:gd name="T23" fmla="*/ 2147483647 h 52"/>
                  <a:gd name="T24" fmla="*/ 2147483647 w 157"/>
                  <a:gd name="T25" fmla="*/ 2147483647 h 52"/>
                  <a:gd name="T26" fmla="*/ 2147483647 w 157"/>
                  <a:gd name="T27" fmla="*/ 2147483647 h 52"/>
                  <a:gd name="T28" fmla="*/ 2147483647 w 157"/>
                  <a:gd name="T29" fmla="*/ 2147483647 h 52"/>
                  <a:gd name="T30" fmla="*/ 2147483647 w 157"/>
                  <a:gd name="T31" fmla="*/ 2147483647 h 52"/>
                  <a:gd name="T32" fmla="*/ 2147483647 w 157"/>
                  <a:gd name="T33" fmla="*/ 2147483647 h 52"/>
                  <a:gd name="T34" fmla="*/ 2147483647 w 157"/>
                  <a:gd name="T35" fmla="*/ 2147483647 h 52"/>
                  <a:gd name="T36" fmla="*/ 2147483647 w 157"/>
                  <a:gd name="T37" fmla="*/ 2147483647 h 52"/>
                  <a:gd name="T38" fmla="*/ 2147483647 w 157"/>
                  <a:gd name="T39" fmla="*/ 2147483647 h 52"/>
                  <a:gd name="T40" fmla="*/ 2147483647 w 157"/>
                  <a:gd name="T41" fmla="*/ 2147483647 h 52"/>
                  <a:gd name="T42" fmla="*/ 2147483647 w 157"/>
                  <a:gd name="T43" fmla="*/ 2147483647 h 52"/>
                  <a:gd name="T44" fmla="*/ 2147483647 w 157"/>
                  <a:gd name="T45" fmla="*/ 2147483647 h 52"/>
                  <a:gd name="T46" fmla="*/ 2147483647 w 157"/>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7"/>
                  <a:gd name="T73" fmla="*/ 0 h 52"/>
                  <a:gd name="T74" fmla="*/ 157 w 15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7" h="52">
                    <a:moveTo>
                      <a:pt x="157" y="0"/>
                    </a:moveTo>
                    <a:lnTo>
                      <a:pt x="131" y="0"/>
                    </a:lnTo>
                    <a:lnTo>
                      <a:pt x="114" y="0"/>
                    </a:lnTo>
                    <a:lnTo>
                      <a:pt x="96" y="0"/>
                    </a:lnTo>
                    <a:lnTo>
                      <a:pt x="79" y="8"/>
                    </a:lnTo>
                    <a:lnTo>
                      <a:pt x="53" y="8"/>
                    </a:lnTo>
                    <a:lnTo>
                      <a:pt x="53" y="17"/>
                    </a:lnTo>
                    <a:lnTo>
                      <a:pt x="35" y="8"/>
                    </a:lnTo>
                    <a:lnTo>
                      <a:pt x="27" y="17"/>
                    </a:lnTo>
                    <a:lnTo>
                      <a:pt x="18" y="8"/>
                    </a:lnTo>
                    <a:lnTo>
                      <a:pt x="0" y="17"/>
                    </a:lnTo>
                    <a:lnTo>
                      <a:pt x="27" y="26"/>
                    </a:lnTo>
                    <a:lnTo>
                      <a:pt x="44" y="43"/>
                    </a:lnTo>
                    <a:lnTo>
                      <a:pt x="61" y="52"/>
                    </a:lnTo>
                    <a:lnTo>
                      <a:pt x="96" y="26"/>
                    </a:lnTo>
                    <a:lnTo>
                      <a:pt x="114" y="26"/>
                    </a:lnTo>
                    <a:lnTo>
                      <a:pt x="123" y="43"/>
                    </a:lnTo>
                    <a:lnTo>
                      <a:pt x="140" y="43"/>
                    </a:lnTo>
                    <a:lnTo>
                      <a:pt x="149" y="43"/>
                    </a:lnTo>
                    <a:lnTo>
                      <a:pt x="131" y="26"/>
                    </a:lnTo>
                    <a:lnTo>
                      <a:pt x="131" y="17"/>
                    </a:lnTo>
                    <a:lnTo>
                      <a:pt x="140" y="17"/>
                    </a:lnTo>
                    <a:lnTo>
                      <a:pt x="157" y="26"/>
                    </a:lnTo>
                    <a:lnTo>
                      <a:pt x="157"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50" name="Freeform 162">
                <a:extLst>
                  <a:ext uri="{FF2B5EF4-FFF2-40B4-BE49-F238E27FC236}">
                    <a16:creationId xmlns:a16="http://schemas.microsoft.com/office/drawing/2014/main" id="{9E471CCA-5870-46A8-9571-4795023569DF}"/>
                  </a:ext>
                </a:extLst>
              </p:cNvPr>
              <p:cNvSpPr>
                <a:spLocks/>
              </p:cNvSpPr>
              <p:nvPr/>
            </p:nvSpPr>
            <p:spPr bwMode="auto">
              <a:xfrm>
                <a:off x="4430714" y="1905001"/>
                <a:ext cx="512763" cy="331788"/>
              </a:xfrm>
              <a:custGeom>
                <a:avLst/>
                <a:gdLst>
                  <a:gd name="T0" fmla="*/ 2147483647 w 323"/>
                  <a:gd name="T1" fmla="*/ 0 h 209"/>
                  <a:gd name="T2" fmla="*/ 2147483647 w 323"/>
                  <a:gd name="T3" fmla="*/ 0 h 209"/>
                  <a:gd name="T4" fmla="*/ 2147483647 w 323"/>
                  <a:gd name="T5" fmla="*/ 2147483647 h 209"/>
                  <a:gd name="T6" fmla="*/ 2147483647 w 323"/>
                  <a:gd name="T7" fmla="*/ 2147483647 h 209"/>
                  <a:gd name="T8" fmla="*/ 2147483647 w 323"/>
                  <a:gd name="T9" fmla="*/ 2147483647 h 209"/>
                  <a:gd name="T10" fmla="*/ 2147483647 w 323"/>
                  <a:gd name="T11" fmla="*/ 2147483647 h 209"/>
                  <a:gd name="T12" fmla="*/ 2147483647 w 323"/>
                  <a:gd name="T13" fmla="*/ 2147483647 h 209"/>
                  <a:gd name="T14" fmla="*/ 2147483647 w 323"/>
                  <a:gd name="T15" fmla="*/ 2147483647 h 209"/>
                  <a:gd name="T16" fmla="*/ 2147483647 w 323"/>
                  <a:gd name="T17" fmla="*/ 2147483647 h 209"/>
                  <a:gd name="T18" fmla="*/ 2147483647 w 323"/>
                  <a:gd name="T19" fmla="*/ 2147483647 h 209"/>
                  <a:gd name="T20" fmla="*/ 2147483647 w 323"/>
                  <a:gd name="T21" fmla="*/ 2147483647 h 209"/>
                  <a:gd name="T22" fmla="*/ 2147483647 w 323"/>
                  <a:gd name="T23" fmla="*/ 2147483647 h 209"/>
                  <a:gd name="T24" fmla="*/ 2147483647 w 323"/>
                  <a:gd name="T25" fmla="*/ 2147483647 h 209"/>
                  <a:gd name="T26" fmla="*/ 2147483647 w 323"/>
                  <a:gd name="T27" fmla="*/ 2147483647 h 209"/>
                  <a:gd name="T28" fmla="*/ 2147483647 w 323"/>
                  <a:gd name="T29" fmla="*/ 2147483647 h 209"/>
                  <a:gd name="T30" fmla="*/ 2147483647 w 323"/>
                  <a:gd name="T31" fmla="*/ 2147483647 h 209"/>
                  <a:gd name="T32" fmla="*/ 2147483647 w 323"/>
                  <a:gd name="T33" fmla="*/ 2147483647 h 209"/>
                  <a:gd name="T34" fmla="*/ 2147483647 w 323"/>
                  <a:gd name="T35" fmla="*/ 2147483647 h 209"/>
                  <a:gd name="T36" fmla="*/ 2147483647 w 323"/>
                  <a:gd name="T37" fmla="*/ 2147483647 h 209"/>
                  <a:gd name="T38" fmla="*/ 2147483647 w 323"/>
                  <a:gd name="T39" fmla="*/ 2147483647 h 209"/>
                  <a:gd name="T40" fmla="*/ 2147483647 w 323"/>
                  <a:gd name="T41" fmla="*/ 2147483647 h 209"/>
                  <a:gd name="T42" fmla="*/ 2147483647 w 323"/>
                  <a:gd name="T43" fmla="*/ 2147483647 h 209"/>
                  <a:gd name="T44" fmla="*/ 2147483647 w 323"/>
                  <a:gd name="T45" fmla="*/ 2147483647 h 209"/>
                  <a:gd name="T46" fmla="*/ 2147483647 w 323"/>
                  <a:gd name="T47" fmla="*/ 2147483647 h 209"/>
                  <a:gd name="T48" fmla="*/ 2147483647 w 323"/>
                  <a:gd name="T49" fmla="*/ 2147483647 h 209"/>
                  <a:gd name="T50" fmla="*/ 2147483647 w 323"/>
                  <a:gd name="T51" fmla="*/ 2147483647 h 209"/>
                  <a:gd name="T52" fmla="*/ 2147483647 w 323"/>
                  <a:gd name="T53" fmla="*/ 2147483647 h 209"/>
                  <a:gd name="T54" fmla="*/ 2147483647 w 323"/>
                  <a:gd name="T55" fmla="*/ 2147483647 h 209"/>
                  <a:gd name="T56" fmla="*/ 0 w 323"/>
                  <a:gd name="T57" fmla="*/ 2147483647 h 209"/>
                  <a:gd name="T58" fmla="*/ 2147483647 w 323"/>
                  <a:gd name="T59" fmla="*/ 2147483647 h 209"/>
                  <a:gd name="T60" fmla="*/ 2147483647 w 323"/>
                  <a:gd name="T61" fmla="*/ 2147483647 h 209"/>
                  <a:gd name="T62" fmla="*/ 2147483647 w 323"/>
                  <a:gd name="T63" fmla="*/ 2147483647 h 209"/>
                  <a:gd name="T64" fmla="*/ 2147483647 w 323"/>
                  <a:gd name="T65" fmla="*/ 2147483647 h 209"/>
                  <a:gd name="T66" fmla="*/ 2147483647 w 323"/>
                  <a:gd name="T67" fmla="*/ 2147483647 h 209"/>
                  <a:gd name="T68" fmla="*/ 2147483647 w 323"/>
                  <a:gd name="T69" fmla="*/ 2147483647 h 209"/>
                  <a:gd name="T70" fmla="*/ 2147483647 w 323"/>
                  <a:gd name="T71" fmla="*/ 2147483647 h 209"/>
                  <a:gd name="T72" fmla="*/ 2147483647 w 323"/>
                  <a:gd name="T73" fmla="*/ 2147483647 h 209"/>
                  <a:gd name="T74" fmla="*/ 2147483647 w 323"/>
                  <a:gd name="T75" fmla="*/ 2147483647 h 209"/>
                  <a:gd name="T76" fmla="*/ 2147483647 w 323"/>
                  <a:gd name="T77" fmla="*/ 2147483647 h 209"/>
                  <a:gd name="T78" fmla="*/ 2147483647 w 323"/>
                  <a:gd name="T79" fmla="*/ 2147483647 h 209"/>
                  <a:gd name="T80" fmla="*/ 2147483647 w 323"/>
                  <a:gd name="T81" fmla="*/ 2147483647 h 209"/>
                  <a:gd name="T82" fmla="*/ 2147483647 w 323"/>
                  <a:gd name="T83" fmla="*/ 2147483647 h 209"/>
                  <a:gd name="T84" fmla="*/ 2147483647 w 323"/>
                  <a:gd name="T85" fmla="*/ 2147483647 h 209"/>
                  <a:gd name="T86" fmla="*/ 2147483647 w 323"/>
                  <a:gd name="T87" fmla="*/ 2147483647 h 209"/>
                  <a:gd name="T88" fmla="*/ 2147483647 w 323"/>
                  <a:gd name="T89" fmla="*/ 2147483647 h 209"/>
                  <a:gd name="T90" fmla="*/ 2147483647 w 323"/>
                  <a:gd name="T91" fmla="*/ 2147483647 h 209"/>
                  <a:gd name="T92" fmla="*/ 2147483647 w 323"/>
                  <a:gd name="T93" fmla="*/ 2147483647 h 209"/>
                  <a:gd name="T94" fmla="*/ 2147483647 w 323"/>
                  <a:gd name="T95" fmla="*/ 2147483647 h 209"/>
                  <a:gd name="T96" fmla="*/ 2147483647 w 323"/>
                  <a:gd name="T97" fmla="*/ 2147483647 h 209"/>
                  <a:gd name="T98" fmla="*/ 2147483647 w 323"/>
                  <a:gd name="T99" fmla="*/ 2147483647 h 209"/>
                  <a:gd name="T100" fmla="*/ 2147483647 w 323"/>
                  <a:gd name="T101" fmla="*/ 2147483647 h 209"/>
                  <a:gd name="T102" fmla="*/ 2147483647 w 323"/>
                  <a:gd name="T103" fmla="*/ 2147483647 h 209"/>
                  <a:gd name="T104" fmla="*/ 2147483647 w 323"/>
                  <a:gd name="T105" fmla="*/ 2147483647 h 209"/>
                  <a:gd name="T106" fmla="*/ 2147483647 w 323"/>
                  <a:gd name="T107" fmla="*/ 2147483647 h 209"/>
                  <a:gd name="T108" fmla="*/ 2147483647 w 323"/>
                  <a:gd name="T109" fmla="*/ 2147483647 h 209"/>
                  <a:gd name="T110" fmla="*/ 2147483647 w 323"/>
                  <a:gd name="T111" fmla="*/ 2147483647 h 209"/>
                  <a:gd name="T112" fmla="*/ 2147483647 w 323"/>
                  <a:gd name="T113" fmla="*/ 2147483647 h 209"/>
                  <a:gd name="T114" fmla="*/ 2147483647 w 323"/>
                  <a:gd name="T115" fmla="*/ 2147483647 h 209"/>
                  <a:gd name="T116" fmla="*/ 2147483647 w 323"/>
                  <a:gd name="T117" fmla="*/ 2147483647 h 209"/>
                  <a:gd name="T118" fmla="*/ 2147483647 w 323"/>
                  <a:gd name="T119" fmla="*/ 2147483647 h 209"/>
                  <a:gd name="T120" fmla="*/ 2147483647 w 323"/>
                  <a:gd name="T121" fmla="*/ 2147483647 h 209"/>
                  <a:gd name="T122" fmla="*/ 2147483647 w 323"/>
                  <a:gd name="T123" fmla="*/ 0 h 20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23"/>
                  <a:gd name="T187" fmla="*/ 0 h 209"/>
                  <a:gd name="T188" fmla="*/ 323 w 323"/>
                  <a:gd name="T189" fmla="*/ 209 h 20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23" h="209">
                    <a:moveTo>
                      <a:pt x="253" y="0"/>
                    </a:moveTo>
                    <a:lnTo>
                      <a:pt x="236" y="0"/>
                    </a:lnTo>
                    <a:lnTo>
                      <a:pt x="245" y="9"/>
                    </a:lnTo>
                    <a:lnTo>
                      <a:pt x="227" y="18"/>
                    </a:lnTo>
                    <a:lnTo>
                      <a:pt x="218" y="9"/>
                    </a:lnTo>
                    <a:lnTo>
                      <a:pt x="201" y="9"/>
                    </a:lnTo>
                    <a:lnTo>
                      <a:pt x="201" y="18"/>
                    </a:lnTo>
                    <a:lnTo>
                      <a:pt x="192" y="18"/>
                    </a:lnTo>
                    <a:lnTo>
                      <a:pt x="184" y="18"/>
                    </a:lnTo>
                    <a:lnTo>
                      <a:pt x="149" y="35"/>
                    </a:lnTo>
                    <a:lnTo>
                      <a:pt x="140" y="44"/>
                    </a:lnTo>
                    <a:lnTo>
                      <a:pt x="131" y="26"/>
                    </a:lnTo>
                    <a:lnTo>
                      <a:pt x="114" y="44"/>
                    </a:lnTo>
                    <a:lnTo>
                      <a:pt x="122" y="44"/>
                    </a:lnTo>
                    <a:lnTo>
                      <a:pt x="131" y="61"/>
                    </a:lnTo>
                    <a:lnTo>
                      <a:pt x="114" y="61"/>
                    </a:lnTo>
                    <a:lnTo>
                      <a:pt x="114" y="79"/>
                    </a:lnTo>
                    <a:lnTo>
                      <a:pt x="96" y="96"/>
                    </a:lnTo>
                    <a:lnTo>
                      <a:pt x="96" y="105"/>
                    </a:lnTo>
                    <a:lnTo>
                      <a:pt x="88" y="105"/>
                    </a:lnTo>
                    <a:lnTo>
                      <a:pt x="70" y="114"/>
                    </a:lnTo>
                    <a:lnTo>
                      <a:pt x="61" y="114"/>
                    </a:lnTo>
                    <a:lnTo>
                      <a:pt x="61" y="131"/>
                    </a:lnTo>
                    <a:lnTo>
                      <a:pt x="44" y="131"/>
                    </a:lnTo>
                    <a:lnTo>
                      <a:pt x="35" y="140"/>
                    </a:lnTo>
                    <a:lnTo>
                      <a:pt x="18" y="140"/>
                    </a:lnTo>
                    <a:lnTo>
                      <a:pt x="0" y="157"/>
                    </a:lnTo>
                    <a:lnTo>
                      <a:pt x="27" y="157"/>
                    </a:lnTo>
                    <a:lnTo>
                      <a:pt x="9" y="166"/>
                    </a:lnTo>
                    <a:lnTo>
                      <a:pt x="27" y="175"/>
                    </a:lnTo>
                    <a:lnTo>
                      <a:pt x="18" y="183"/>
                    </a:lnTo>
                    <a:lnTo>
                      <a:pt x="35" y="192"/>
                    </a:lnTo>
                    <a:lnTo>
                      <a:pt x="27" y="201"/>
                    </a:lnTo>
                    <a:lnTo>
                      <a:pt x="61" y="209"/>
                    </a:lnTo>
                    <a:lnTo>
                      <a:pt x="88" y="183"/>
                    </a:lnTo>
                    <a:lnTo>
                      <a:pt x="105" y="201"/>
                    </a:lnTo>
                    <a:lnTo>
                      <a:pt x="114" y="183"/>
                    </a:lnTo>
                    <a:lnTo>
                      <a:pt x="122" y="157"/>
                    </a:lnTo>
                    <a:lnTo>
                      <a:pt x="114" y="140"/>
                    </a:lnTo>
                    <a:lnTo>
                      <a:pt x="122" y="114"/>
                    </a:lnTo>
                    <a:lnTo>
                      <a:pt x="140" y="114"/>
                    </a:lnTo>
                    <a:lnTo>
                      <a:pt x="140" y="87"/>
                    </a:lnTo>
                    <a:lnTo>
                      <a:pt x="175" y="44"/>
                    </a:lnTo>
                    <a:lnTo>
                      <a:pt x="218" y="35"/>
                    </a:lnTo>
                    <a:lnTo>
                      <a:pt x="236" y="44"/>
                    </a:lnTo>
                    <a:lnTo>
                      <a:pt x="271" y="35"/>
                    </a:lnTo>
                    <a:lnTo>
                      <a:pt x="271" y="18"/>
                    </a:lnTo>
                    <a:lnTo>
                      <a:pt x="288" y="18"/>
                    </a:lnTo>
                    <a:lnTo>
                      <a:pt x="314" y="35"/>
                    </a:lnTo>
                    <a:lnTo>
                      <a:pt x="323" y="18"/>
                    </a:lnTo>
                    <a:lnTo>
                      <a:pt x="297" y="9"/>
                    </a:lnTo>
                    <a:lnTo>
                      <a:pt x="271" y="9"/>
                    </a:lnTo>
                    <a:lnTo>
                      <a:pt x="262" y="9"/>
                    </a:lnTo>
                    <a:lnTo>
                      <a:pt x="253" y="9"/>
                    </a:lnTo>
                    <a:lnTo>
                      <a:pt x="253"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51" name="Freeform 163">
                <a:extLst>
                  <a:ext uri="{FF2B5EF4-FFF2-40B4-BE49-F238E27FC236}">
                    <a16:creationId xmlns:a16="http://schemas.microsoft.com/office/drawing/2014/main" id="{DC3FA6ED-B621-4988-BCFA-707D4E7E0FA8}"/>
                  </a:ext>
                </a:extLst>
              </p:cNvPr>
              <p:cNvSpPr>
                <a:spLocks/>
              </p:cNvSpPr>
              <p:nvPr/>
            </p:nvSpPr>
            <p:spPr bwMode="auto">
              <a:xfrm>
                <a:off x="4430714" y="1905001"/>
                <a:ext cx="512763" cy="331788"/>
              </a:xfrm>
              <a:custGeom>
                <a:avLst/>
                <a:gdLst>
                  <a:gd name="T0" fmla="*/ 2147483647 w 323"/>
                  <a:gd name="T1" fmla="*/ 0 h 209"/>
                  <a:gd name="T2" fmla="*/ 2147483647 w 323"/>
                  <a:gd name="T3" fmla="*/ 0 h 209"/>
                  <a:gd name="T4" fmla="*/ 2147483647 w 323"/>
                  <a:gd name="T5" fmla="*/ 2147483647 h 209"/>
                  <a:gd name="T6" fmla="*/ 2147483647 w 323"/>
                  <a:gd name="T7" fmla="*/ 2147483647 h 209"/>
                  <a:gd name="T8" fmla="*/ 2147483647 w 323"/>
                  <a:gd name="T9" fmla="*/ 2147483647 h 209"/>
                  <a:gd name="T10" fmla="*/ 2147483647 w 323"/>
                  <a:gd name="T11" fmla="*/ 2147483647 h 209"/>
                  <a:gd name="T12" fmla="*/ 2147483647 w 323"/>
                  <a:gd name="T13" fmla="*/ 2147483647 h 209"/>
                  <a:gd name="T14" fmla="*/ 2147483647 w 323"/>
                  <a:gd name="T15" fmla="*/ 2147483647 h 209"/>
                  <a:gd name="T16" fmla="*/ 2147483647 w 323"/>
                  <a:gd name="T17" fmla="*/ 2147483647 h 209"/>
                  <a:gd name="T18" fmla="*/ 2147483647 w 323"/>
                  <a:gd name="T19" fmla="*/ 2147483647 h 209"/>
                  <a:gd name="T20" fmla="*/ 2147483647 w 323"/>
                  <a:gd name="T21" fmla="*/ 2147483647 h 209"/>
                  <a:gd name="T22" fmla="*/ 2147483647 w 323"/>
                  <a:gd name="T23" fmla="*/ 2147483647 h 209"/>
                  <a:gd name="T24" fmla="*/ 2147483647 w 323"/>
                  <a:gd name="T25" fmla="*/ 2147483647 h 209"/>
                  <a:gd name="T26" fmla="*/ 2147483647 w 323"/>
                  <a:gd name="T27" fmla="*/ 2147483647 h 209"/>
                  <a:gd name="T28" fmla="*/ 2147483647 w 323"/>
                  <a:gd name="T29" fmla="*/ 2147483647 h 209"/>
                  <a:gd name="T30" fmla="*/ 2147483647 w 323"/>
                  <a:gd name="T31" fmla="*/ 2147483647 h 209"/>
                  <a:gd name="T32" fmla="*/ 2147483647 w 323"/>
                  <a:gd name="T33" fmla="*/ 2147483647 h 209"/>
                  <a:gd name="T34" fmla="*/ 2147483647 w 323"/>
                  <a:gd name="T35" fmla="*/ 2147483647 h 209"/>
                  <a:gd name="T36" fmla="*/ 2147483647 w 323"/>
                  <a:gd name="T37" fmla="*/ 2147483647 h 209"/>
                  <a:gd name="T38" fmla="*/ 2147483647 w 323"/>
                  <a:gd name="T39" fmla="*/ 2147483647 h 209"/>
                  <a:gd name="T40" fmla="*/ 2147483647 w 323"/>
                  <a:gd name="T41" fmla="*/ 2147483647 h 209"/>
                  <a:gd name="T42" fmla="*/ 2147483647 w 323"/>
                  <a:gd name="T43" fmla="*/ 2147483647 h 209"/>
                  <a:gd name="T44" fmla="*/ 2147483647 w 323"/>
                  <a:gd name="T45" fmla="*/ 2147483647 h 209"/>
                  <a:gd name="T46" fmla="*/ 2147483647 w 323"/>
                  <a:gd name="T47" fmla="*/ 2147483647 h 209"/>
                  <a:gd name="T48" fmla="*/ 2147483647 w 323"/>
                  <a:gd name="T49" fmla="*/ 2147483647 h 209"/>
                  <a:gd name="T50" fmla="*/ 2147483647 w 323"/>
                  <a:gd name="T51" fmla="*/ 2147483647 h 209"/>
                  <a:gd name="T52" fmla="*/ 2147483647 w 323"/>
                  <a:gd name="T53" fmla="*/ 2147483647 h 209"/>
                  <a:gd name="T54" fmla="*/ 2147483647 w 323"/>
                  <a:gd name="T55" fmla="*/ 2147483647 h 209"/>
                  <a:gd name="T56" fmla="*/ 0 w 323"/>
                  <a:gd name="T57" fmla="*/ 2147483647 h 209"/>
                  <a:gd name="T58" fmla="*/ 2147483647 w 323"/>
                  <a:gd name="T59" fmla="*/ 2147483647 h 209"/>
                  <a:gd name="T60" fmla="*/ 2147483647 w 323"/>
                  <a:gd name="T61" fmla="*/ 2147483647 h 209"/>
                  <a:gd name="T62" fmla="*/ 2147483647 w 323"/>
                  <a:gd name="T63" fmla="*/ 2147483647 h 209"/>
                  <a:gd name="T64" fmla="*/ 2147483647 w 323"/>
                  <a:gd name="T65" fmla="*/ 2147483647 h 209"/>
                  <a:gd name="T66" fmla="*/ 2147483647 w 323"/>
                  <a:gd name="T67" fmla="*/ 2147483647 h 209"/>
                  <a:gd name="T68" fmla="*/ 2147483647 w 323"/>
                  <a:gd name="T69" fmla="*/ 2147483647 h 209"/>
                  <a:gd name="T70" fmla="*/ 2147483647 w 323"/>
                  <a:gd name="T71" fmla="*/ 2147483647 h 209"/>
                  <a:gd name="T72" fmla="*/ 2147483647 w 323"/>
                  <a:gd name="T73" fmla="*/ 2147483647 h 209"/>
                  <a:gd name="T74" fmla="*/ 2147483647 w 323"/>
                  <a:gd name="T75" fmla="*/ 2147483647 h 209"/>
                  <a:gd name="T76" fmla="*/ 2147483647 w 323"/>
                  <a:gd name="T77" fmla="*/ 2147483647 h 209"/>
                  <a:gd name="T78" fmla="*/ 2147483647 w 323"/>
                  <a:gd name="T79" fmla="*/ 2147483647 h 209"/>
                  <a:gd name="T80" fmla="*/ 2147483647 w 323"/>
                  <a:gd name="T81" fmla="*/ 2147483647 h 209"/>
                  <a:gd name="T82" fmla="*/ 2147483647 w 323"/>
                  <a:gd name="T83" fmla="*/ 2147483647 h 209"/>
                  <a:gd name="T84" fmla="*/ 2147483647 w 323"/>
                  <a:gd name="T85" fmla="*/ 2147483647 h 209"/>
                  <a:gd name="T86" fmla="*/ 2147483647 w 323"/>
                  <a:gd name="T87" fmla="*/ 2147483647 h 209"/>
                  <a:gd name="T88" fmla="*/ 2147483647 w 323"/>
                  <a:gd name="T89" fmla="*/ 2147483647 h 209"/>
                  <a:gd name="T90" fmla="*/ 2147483647 w 323"/>
                  <a:gd name="T91" fmla="*/ 2147483647 h 209"/>
                  <a:gd name="T92" fmla="*/ 2147483647 w 323"/>
                  <a:gd name="T93" fmla="*/ 2147483647 h 209"/>
                  <a:gd name="T94" fmla="*/ 2147483647 w 323"/>
                  <a:gd name="T95" fmla="*/ 2147483647 h 209"/>
                  <a:gd name="T96" fmla="*/ 2147483647 w 323"/>
                  <a:gd name="T97" fmla="*/ 2147483647 h 209"/>
                  <a:gd name="T98" fmla="*/ 2147483647 w 323"/>
                  <a:gd name="T99" fmla="*/ 2147483647 h 209"/>
                  <a:gd name="T100" fmla="*/ 2147483647 w 323"/>
                  <a:gd name="T101" fmla="*/ 2147483647 h 209"/>
                  <a:gd name="T102" fmla="*/ 2147483647 w 323"/>
                  <a:gd name="T103" fmla="*/ 2147483647 h 209"/>
                  <a:gd name="T104" fmla="*/ 2147483647 w 323"/>
                  <a:gd name="T105" fmla="*/ 2147483647 h 209"/>
                  <a:gd name="T106" fmla="*/ 2147483647 w 323"/>
                  <a:gd name="T107" fmla="*/ 2147483647 h 209"/>
                  <a:gd name="T108" fmla="*/ 2147483647 w 323"/>
                  <a:gd name="T109" fmla="*/ 2147483647 h 209"/>
                  <a:gd name="T110" fmla="*/ 2147483647 w 323"/>
                  <a:gd name="T111" fmla="*/ 2147483647 h 209"/>
                  <a:gd name="T112" fmla="*/ 2147483647 w 323"/>
                  <a:gd name="T113" fmla="*/ 2147483647 h 209"/>
                  <a:gd name="T114" fmla="*/ 2147483647 w 323"/>
                  <a:gd name="T115" fmla="*/ 2147483647 h 209"/>
                  <a:gd name="T116" fmla="*/ 2147483647 w 323"/>
                  <a:gd name="T117" fmla="*/ 2147483647 h 209"/>
                  <a:gd name="T118" fmla="*/ 2147483647 w 323"/>
                  <a:gd name="T119" fmla="*/ 2147483647 h 209"/>
                  <a:gd name="T120" fmla="*/ 2147483647 w 323"/>
                  <a:gd name="T121" fmla="*/ 2147483647 h 209"/>
                  <a:gd name="T122" fmla="*/ 2147483647 w 323"/>
                  <a:gd name="T123" fmla="*/ 0 h 20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23"/>
                  <a:gd name="T187" fmla="*/ 0 h 209"/>
                  <a:gd name="T188" fmla="*/ 323 w 323"/>
                  <a:gd name="T189" fmla="*/ 209 h 20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23" h="209">
                    <a:moveTo>
                      <a:pt x="253" y="0"/>
                    </a:moveTo>
                    <a:lnTo>
                      <a:pt x="236" y="0"/>
                    </a:lnTo>
                    <a:lnTo>
                      <a:pt x="245" y="9"/>
                    </a:lnTo>
                    <a:lnTo>
                      <a:pt x="227" y="18"/>
                    </a:lnTo>
                    <a:lnTo>
                      <a:pt x="218" y="9"/>
                    </a:lnTo>
                    <a:lnTo>
                      <a:pt x="201" y="9"/>
                    </a:lnTo>
                    <a:lnTo>
                      <a:pt x="201" y="18"/>
                    </a:lnTo>
                    <a:lnTo>
                      <a:pt x="192" y="18"/>
                    </a:lnTo>
                    <a:lnTo>
                      <a:pt x="184" y="18"/>
                    </a:lnTo>
                    <a:lnTo>
                      <a:pt x="149" y="35"/>
                    </a:lnTo>
                    <a:lnTo>
                      <a:pt x="140" y="44"/>
                    </a:lnTo>
                    <a:lnTo>
                      <a:pt x="131" y="26"/>
                    </a:lnTo>
                    <a:lnTo>
                      <a:pt x="114" y="44"/>
                    </a:lnTo>
                    <a:lnTo>
                      <a:pt x="122" y="44"/>
                    </a:lnTo>
                    <a:lnTo>
                      <a:pt x="131" y="61"/>
                    </a:lnTo>
                    <a:lnTo>
                      <a:pt x="114" y="61"/>
                    </a:lnTo>
                    <a:lnTo>
                      <a:pt x="114" y="79"/>
                    </a:lnTo>
                    <a:lnTo>
                      <a:pt x="96" y="96"/>
                    </a:lnTo>
                    <a:lnTo>
                      <a:pt x="96" y="105"/>
                    </a:lnTo>
                    <a:lnTo>
                      <a:pt x="88" y="105"/>
                    </a:lnTo>
                    <a:lnTo>
                      <a:pt x="70" y="114"/>
                    </a:lnTo>
                    <a:lnTo>
                      <a:pt x="61" y="114"/>
                    </a:lnTo>
                    <a:lnTo>
                      <a:pt x="61" y="131"/>
                    </a:lnTo>
                    <a:lnTo>
                      <a:pt x="44" y="131"/>
                    </a:lnTo>
                    <a:lnTo>
                      <a:pt x="35" y="140"/>
                    </a:lnTo>
                    <a:lnTo>
                      <a:pt x="18" y="140"/>
                    </a:lnTo>
                    <a:lnTo>
                      <a:pt x="0" y="157"/>
                    </a:lnTo>
                    <a:lnTo>
                      <a:pt x="27" y="157"/>
                    </a:lnTo>
                    <a:lnTo>
                      <a:pt x="9" y="166"/>
                    </a:lnTo>
                    <a:lnTo>
                      <a:pt x="27" y="175"/>
                    </a:lnTo>
                    <a:lnTo>
                      <a:pt x="18" y="183"/>
                    </a:lnTo>
                    <a:lnTo>
                      <a:pt x="35" y="192"/>
                    </a:lnTo>
                    <a:lnTo>
                      <a:pt x="27" y="201"/>
                    </a:lnTo>
                    <a:lnTo>
                      <a:pt x="61" y="209"/>
                    </a:lnTo>
                    <a:lnTo>
                      <a:pt x="88" y="183"/>
                    </a:lnTo>
                    <a:lnTo>
                      <a:pt x="105" y="201"/>
                    </a:lnTo>
                    <a:lnTo>
                      <a:pt x="114" y="183"/>
                    </a:lnTo>
                    <a:lnTo>
                      <a:pt x="122" y="157"/>
                    </a:lnTo>
                    <a:lnTo>
                      <a:pt x="114" y="140"/>
                    </a:lnTo>
                    <a:lnTo>
                      <a:pt x="122" y="114"/>
                    </a:lnTo>
                    <a:lnTo>
                      <a:pt x="140" y="114"/>
                    </a:lnTo>
                    <a:lnTo>
                      <a:pt x="140" y="87"/>
                    </a:lnTo>
                    <a:lnTo>
                      <a:pt x="175" y="44"/>
                    </a:lnTo>
                    <a:lnTo>
                      <a:pt x="218" y="35"/>
                    </a:lnTo>
                    <a:lnTo>
                      <a:pt x="236" y="44"/>
                    </a:lnTo>
                    <a:lnTo>
                      <a:pt x="271" y="35"/>
                    </a:lnTo>
                    <a:lnTo>
                      <a:pt x="271" y="18"/>
                    </a:lnTo>
                    <a:lnTo>
                      <a:pt x="288" y="18"/>
                    </a:lnTo>
                    <a:lnTo>
                      <a:pt x="314" y="35"/>
                    </a:lnTo>
                    <a:lnTo>
                      <a:pt x="323" y="18"/>
                    </a:lnTo>
                    <a:lnTo>
                      <a:pt x="297" y="9"/>
                    </a:lnTo>
                    <a:lnTo>
                      <a:pt x="271" y="9"/>
                    </a:lnTo>
                    <a:lnTo>
                      <a:pt x="262" y="9"/>
                    </a:lnTo>
                    <a:lnTo>
                      <a:pt x="253" y="9"/>
                    </a:lnTo>
                    <a:lnTo>
                      <a:pt x="253"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52" name="Freeform 164">
                <a:extLst>
                  <a:ext uri="{FF2B5EF4-FFF2-40B4-BE49-F238E27FC236}">
                    <a16:creationId xmlns:a16="http://schemas.microsoft.com/office/drawing/2014/main" id="{A3C00B1E-467F-440B-A195-90823FCEC28E}"/>
                  </a:ext>
                </a:extLst>
              </p:cNvPr>
              <p:cNvSpPr>
                <a:spLocks/>
              </p:cNvSpPr>
              <p:nvPr/>
            </p:nvSpPr>
            <p:spPr bwMode="auto">
              <a:xfrm>
                <a:off x="7726364" y="1863726"/>
                <a:ext cx="68263" cy="41275"/>
              </a:xfrm>
              <a:custGeom>
                <a:avLst/>
                <a:gdLst>
                  <a:gd name="T0" fmla="*/ 2147483647 w 43"/>
                  <a:gd name="T1" fmla="*/ 0 h 26"/>
                  <a:gd name="T2" fmla="*/ 2147483647 w 43"/>
                  <a:gd name="T3" fmla="*/ 2147483647 h 26"/>
                  <a:gd name="T4" fmla="*/ 0 w 43"/>
                  <a:gd name="T5" fmla="*/ 2147483647 h 26"/>
                  <a:gd name="T6" fmla="*/ 2147483647 w 43"/>
                  <a:gd name="T7" fmla="*/ 2147483647 h 26"/>
                  <a:gd name="T8" fmla="*/ 2147483647 w 43"/>
                  <a:gd name="T9" fmla="*/ 2147483647 h 26"/>
                  <a:gd name="T10" fmla="*/ 2147483647 w 43"/>
                  <a:gd name="T11" fmla="*/ 0 h 26"/>
                  <a:gd name="T12" fmla="*/ 0 60000 65536"/>
                  <a:gd name="T13" fmla="*/ 0 60000 65536"/>
                  <a:gd name="T14" fmla="*/ 0 60000 65536"/>
                  <a:gd name="T15" fmla="*/ 0 60000 65536"/>
                  <a:gd name="T16" fmla="*/ 0 60000 65536"/>
                  <a:gd name="T17" fmla="*/ 0 60000 65536"/>
                  <a:gd name="T18" fmla="*/ 0 w 43"/>
                  <a:gd name="T19" fmla="*/ 0 h 26"/>
                  <a:gd name="T20" fmla="*/ 43 w 4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43" h="26">
                    <a:moveTo>
                      <a:pt x="26" y="0"/>
                    </a:moveTo>
                    <a:lnTo>
                      <a:pt x="8" y="9"/>
                    </a:lnTo>
                    <a:lnTo>
                      <a:pt x="0" y="18"/>
                    </a:lnTo>
                    <a:lnTo>
                      <a:pt x="17" y="26"/>
                    </a:lnTo>
                    <a:lnTo>
                      <a:pt x="43" y="18"/>
                    </a:lnTo>
                    <a:lnTo>
                      <a:pt x="26"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53" name="Freeform 165">
                <a:extLst>
                  <a:ext uri="{FF2B5EF4-FFF2-40B4-BE49-F238E27FC236}">
                    <a16:creationId xmlns:a16="http://schemas.microsoft.com/office/drawing/2014/main" id="{F712FF91-438F-46FE-889E-016A553B6502}"/>
                  </a:ext>
                </a:extLst>
              </p:cNvPr>
              <p:cNvSpPr>
                <a:spLocks/>
              </p:cNvSpPr>
              <p:nvPr/>
            </p:nvSpPr>
            <p:spPr bwMode="auto">
              <a:xfrm>
                <a:off x="7726364" y="1863726"/>
                <a:ext cx="68263" cy="41275"/>
              </a:xfrm>
              <a:custGeom>
                <a:avLst/>
                <a:gdLst>
                  <a:gd name="T0" fmla="*/ 2147483647 w 43"/>
                  <a:gd name="T1" fmla="*/ 0 h 26"/>
                  <a:gd name="T2" fmla="*/ 2147483647 w 43"/>
                  <a:gd name="T3" fmla="*/ 2147483647 h 26"/>
                  <a:gd name="T4" fmla="*/ 0 w 43"/>
                  <a:gd name="T5" fmla="*/ 2147483647 h 26"/>
                  <a:gd name="T6" fmla="*/ 2147483647 w 43"/>
                  <a:gd name="T7" fmla="*/ 2147483647 h 26"/>
                  <a:gd name="T8" fmla="*/ 2147483647 w 43"/>
                  <a:gd name="T9" fmla="*/ 2147483647 h 26"/>
                  <a:gd name="T10" fmla="*/ 2147483647 w 43"/>
                  <a:gd name="T11" fmla="*/ 0 h 26"/>
                  <a:gd name="T12" fmla="*/ 0 60000 65536"/>
                  <a:gd name="T13" fmla="*/ 0 60000 65536"/>
                  <a:gd name="T14" fmla="*/ 0 60000 65536"/>
                  <a:gd name="T15" fmla="*/ 0 60000 65536"/>
                  <a:gd name="T16" fmla="*/ 0 60000 65536"/>
                  <a:gd name="T17" fmla="*/ 0 60000 65536"/>
                  <a:gd name="T18" fmla="*/ 0 w 43"/>
                  <a:gd name="T19" fmla="*/ 0 h 26"/>
                  <a:gd name="T20" fmla="*/ 43 w 4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43" h="26">
                    <a:moveTo>
                      <a:pt x="26" y="0"/>
                    </a:moveTo>
                    <a:lnTo>
                      <a:pt x="8" y="9"/>
                    </a:lnTo>
                    <a:lnTo>
                      <a:pt x="0" y="18"/>
                    </a:lnTo>
                    <a:lnTo>
                      <a:pt x="17" y="26"/>
                    </a:lnTo>
                    <a:lnTo>
                      <a:pt x="43" y="18"/>
                    </a:lnTo>
                    <a:lnTo>
                      <a:pt x="26"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54" name="Freeform 166">
                <a:extLst>
                  <a:ext uri="{FF2B5EF4-FFF2-40B4-BE49-F238E27FC236}">
                    <a16:creationId xmlns:a16="http://schemas.microsoft.com/office/drawing/2014/main" id="{F861A6E1-6F7A-44F8-92B1-C80951160007}"/>
                  </a:ext>
                </a:extLst>
              </p:cNvPr>
              <p:cNvSpPr>
                <a:spLocks/>
              </p:cNvSpPr>
              <p:nvPr/>
            </p:nvSpPr>
            <p:spPr bwMode="auto">
              <a:xfrm>
                <a:off x="4916489" y="1739901"/>
                <a:ext cx="3279775" cy="968375"/>
              </a:xfrm>
              <a:custGeom>
                <a:avLst/>
                <a:gdLst>
                  <a:gd name="T0" fmla="*/ 2147483647 w 2066"/>
                  <a:gd name="T1" fmla="*/ 2147483647 h 610"/>
                  <a:gd name="T2" fmla="*/ 2147483647 w 2066"/>
                  <a:gd name="T3" fmla="*/ 2147483647 h 610"/>
                  <a:gd name="T4" fmla="*/ 2147483647 w 2066"/>
                  <a:gd name="T5" fmla="*/ 2147483647 h 610"/>
                  <a:gd name="T6" fmla="*/ 2147483647 w 2066"/>
                  <a:gd name="T7" fmla="*/ 2147483647 h 610"/>
                  <a:gd name="T8" fmla="*/ 2147483647 w 2066"/>
                  <a:gd name="T9" fmla="*/ 2147483647 h 610"/>
                  <a:gd name="T10" fmla="*/ 2147483647 w 2066"/>
                  <a:gd name="T11" fmla="*/ 2147483647 h 610"/>
                  <a:gd name="T12" fmla="*/ 2147483647 w 2066"/>
                  <a:gd name="T13" fmla="*/ 2147483647 h 610"/>
                  <a:gd name="T14" fmla="*/ 2147483647 w 2066"/>
                  <a:gd name="T15" fmla="*/ 2147483647 h 610"/>
                  <a:gd name="T16" fmla="*/ 2147483647 w 2066"/>
                  <a:gd name="T17" fmla="*/ 2147483647 h 610"/>
                  <a:gd name="T18" fmla="*/ 2147483647 w 2066"/>
                  <a:gd name="T19" fmla="*/ 0 h 610"/>
                  <a:gd name="T20" fmla="*/ 2147483647 w 2066"/>
                  <a:gd name="T21" fmla="*/ 2147483647 h 610"/>
                  <a:gd name="T22" fmla="*/ 2147483647 w 2066"/>
                  <a:gd name="T23" fmla="*/ 2147483647 h 610"/>
                  <a:gd name="T24" fmla="*/ 2147483647 w 2066"/>
                  <a:gd name="T25" fmla="*/ 2147483647 h 610"/>
                  <a:gd name="T26" fmla="*/ 2147483647 w 2066"/>
                  <a:gd name="T27" fmla="*/ 2147483647 h 610"/>
                  <a:gd name="T28" fmla="*/ 2147483647 w 2066"/>
                  <a:gd name="T29" fmla="*/ 2147483647 h 610"/>
                  <a:gd name="T30" fmla="*/ 2147483647 w 2066"/>
                  <a:gd name="T31" fmla="*/ 2147483647 h 610"/>
                  <a:gd name="T32" fmla="*/ 2147483647 w 2066"/>
                  <a:gd name="T33" fmla="*/ 2147483647 h 610"/>
                  <a:gd name="T34" fmla="*/ 2147483647 w 2066"/>
                  <a:gd name="T35" fmla="*/ 2147483647 h 610"/>
                  <a:gd name="T36" fmla="*/ 2147483647 w 2066"/>
                  <a:gd name="T37" fmla="*/ 2147483647 h 610"/>
                  <a:gd name="T38" fmla="*/ 2147483647 w 2066"/>
                  <a:gd name="T39" fmla="*/ 2147483647 h 610"/>
                  <a:gd name="T40" fmla="*/ 2147483647 w 2066"/>
                  <a:gd name="T41" fmla="*/ 2147483647 h 610"/>
                  <a:gd name="T42" fmla="*/ 2147483647 w 2066"/>
                  <a:gd name="T43" fmla="*/ 2147483647 h 610"/>
                  <a:gd name="T44" fmla="*/ 2147483647 w 2066"/>
                  <a:gd name="T45" fmla="*/ 2147483647 h 610"/>
                  <a:gd name="T46" fmla="*/ 2147483647 w 2066"/>
                  <a:gd name="T47" fmla="*/ 2147483647 h 610"/>
                  <a:gd name="T48" fmla="*/ 2147483647 w 2066"/>
                  <a:gd name="T49" fmla="*/ 2147483647 h 610"/>
                  <a:gd name="T50" fmla="*/ 2147483647 w 2066"/>
                  <a:gd name="T51" fmla="*/ 2147483647 h 610"/>
                  <a:gd name="T52" fmla="*/ 0 w 2066"/>
                  <a:gd name="T53" fmla="*/ 2147483647 h 610"/>
                  <a:gd name="T54" fmla="*/ 2147483647 w 2066"/>
                  <a:gd name="T55" fmla="*/ 2147483647 h 610"/>
                  <a:gd name="T56" fmla="*/ 2147483647 w 2066"/>
                  <a:gd name="T57" fmla="*/ 2147483647 h 610"/>
                  <a:gd name="T58" fmla="*/ 2147483647 w 2066"/>
                  <a:gd name="T59" fmla="*/ 2147483647 h 610"/>
                  <a:gd name="T60" fmla="*/ 2147483647 w 2066"/>
                  <a:gd name="T61" fmla="*/ 2147483647 h 610"/>
                  <a:gd name="T62" fmla="*/ 2147483647 w 2066"/>
                  <a:gd name="T63" fmla="*/ 2147483647 h 610"/>
                  <a:gd name="T64" fmla="*/ 2147483647 w 2066"/>
                  <a:gd name="T65" fmla="*/ 2147483647 h 610"/>
                  <a:gd name="T66" fmla="*/ 2147483647 w 2066"/>
                  <a:gd name="T67" fmla="*/ 2147483647 h 610"/>
                  <a:gd name="T68" fmla="*/ 2147483647 w 2066"/>
                  <a:gd name="T69" fmla="*/ 2147483647 h 610"/>
                  <a:gd name="T70" fmla="*/ 2147483647 w 2066"/>
                  <a:gd name="T71" fmla="*/ 2147483647 h 610"/>
                  <a:gd name="T72" fmla="*/ 2147483647 w 2066"/>
                  <a:gd name="T73" fmla="*/ 2147483647 h 610"/>
                  <a:gd name="T74" fmla="*/ 2147483647 w 2066"/>
                  <a:gd name="T75" fmla="*/ 2147483647 h 610"/>
                  <a:gd name="T76" fmla="*/ 2147483647 w 2066"/>
                  <a:gd name="T77" fmla="*/ 2147483647 h 610"/>
                  <a:gd name="T78" fmla="*/ 2147483647 w 2066"/>
                  <a:gd name="T79" fmla="*/ 2147483647 h 610"/>
                  <a:gd name="T80" fmla="*/ 2147483647 w 2066"/>
                  <a:gd name="T81" fmla="*/ 2147483647 h 610"/>
                  <a:gd name="T82" fmla="*/ 2147483647 w 2066"/>
                  <a:gd name="T83" fmla="*/ 2147483647 h 610"/>
                  <a:gd name="T84" fmla="*/ 2147483647 w 2066"/>
                  <a:gd name="T85" fmla="*/ 2147483647 h 610"/>
                  <a:gd name="T86" fmla="*/ 2147483647 w 2066"/>
                  <a:gd name="T87" fmla="*/ 2147483647 h 610"/>
                  <a:gd name="T88" fmla="*/ 2147483647 w 2066"/>
                  <a:gd name="T89" fmla="*/ 2147483647 h 610"/>
                  <a:gd name="T90" fmla="*/ 2147483647 w 2066"/>
                  <a:gd name="T91" fmla="*/ 2147483647 h 610"/>
                  <a:gd name="T92" fmla="*/ 2147483647 w 2066"/>
                  <a:gd name="T93" fmla="*/ 2147483647 h 610"/>
                  <a:gd name="T94" fmla="*/ 2147483647 w 2066"/>
                  <a:gd name="T95" fmla="*/ 2147483647 h 610"/>
                  <a:gd name="T96" fmla="*/ 2147483647 w 2066"/>
                  <a:gd name="T97" fmla="*/ 2147483647 h 610"/>
                  <a:gd name="T98" fmla="*/ 2147483647 w 2066"/>
                  <a:gd name="T99" fmla="*/ 2147483647 h 610"/>
                  <a:gd name="T100" fmla="*/ 2147483647 w 2066"/>
                  <a:gd name="T101" fmla="*/ 2147483647 h 610"/>
                  <a:gd name="T102" fmla="*/ 2147483647 w 2066"/>
                  <a:gd name="T103" fmla="*/ 2147483647 h 610"/>
                  <a:gd name="T104" fmla="*/ 2147483647 w 2066"/>
                  <a:gd name="T105" fmla="*/ 2147483647 h 610"/>
                  <a:gd name="T106" fmla="*/ 2147483647 w 2066"/>
                  <a:gd name="T107" fmla="*/ 2147483647 h 610"/>
                  <a:gd name="T108" fmla="*/ 2147483647 w 2066"/>
                  <a:gd name="T109" fmla="*/ 2147483647 h 610"/>
                  <a:gd name="T110" fmla="*/ 2147483647 w 2066"/>
                  <a:gd name="T111" fmla="*/ 2147483647 h 610"/>
                  <a:gd name="T112" fmla="*/ 2147483647 w 2066"/>
                  <a:gd name="T113" fmla="*/ 2147483647 h 6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066"/>
                  <a:gd name="T172" fmla="*/ 0 h 610"/>
                  <a:gd name="T173" fmla="*/ 2066 w 2066"/>
                  <a:gd name="T174" fmla="*/ 610 h 6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066" h="610">
                    <a:moveTo>
                      <a:pt x="1988" y="148"/>
                    </a:moveTo>
                    <a:lnTo>
                      <a:pt x="1970" y="157"/>
                    </a:lnTo>
                    <a:lnTo>
                      <a:pt x="1988" y="165"/>
                    </a:lnTo>
                    <a:lnTo>
                      <a:pt x="1935" y="148"/>
                    </a:lnTo>
                    <a:lnTo>
                      <a:pt x="1813" y="122"/>
                    </a:lnTo>
                    <a:lnTo>
                      <a:pt x="1796" y="122"/>
                    </a:lnTo>
                    <a:lnTo>
                      <a:pt x="1787" y="113"/>
                    </a:lnTo>
                    <a:lnTo>
                      <a:pt x="1752" y="122"/>
                    </a:lnTo>
                    <a:lnTo>
                      <a:pt x="1717" y="113"/>
                    </a:lnTo>
                    <a:lnTo>
                      <a:pt x="1700" y="113"/>
                    </a:lnTo>
                    <a:lnTo>
                      <a:pt x="1726" y="139"/>
                    </a:lnTo>
                    <a:lnTo>
                      <a:pt x="1691" y="122"/>
                    </a:lnTo>
                    <a:lnTo>
                      <a:pt x="1682" y="113"/>
                    </a:lnTo>
                    <a:lnTo>
                      <a:pt x="1613" y="122"/>
                    </a:lnTo>
                    <a:lnTo>
                      <a:pt x="1630" y="139"/>
                    </a:lnTo>
                    <a:lnTo>
                      <a:pt x="1569" y="122"/>
                    </a:lnTo>
                    <a:lnTo>
                      <a:pt x="1560" y="96"/>
                    </a:lnTo>
                    <a:lnTo>
                      <a:pt x="1491" y="96"/>
                    </a:lnTo>
                    <a:lnTo>
                      <a:pt x="1482" y="104"/>
                    </a:lnTo>
                    <a:lnTo>
                      <a:pt x="1456" y="104"/>
                    </a:lnTo>
                    <a:lnTo>
                      <a:pt x="1447" y="96"/>
                    </a:lnTo>
                    <a:lnTo>
                      <a:pt x="1412" y="96"/>
                    </a:lnTo>
                    <a:lnTo>
                      <a:pt x="1412" y="78"/>
                    </a:lnTo>
                    <a:lnTo>
                      <a:pt x="1386" y="78"/>
                    </a:lnTo>
                    <a:lnTo>
                      <a:pt x="1369" y="96"/>
                    </a:lnTo>
                    <a:lnTo>
                      <a:pt x="1360" y="78"/>
                    </a:lnTo>
                    <a:lnTo>
                      <a:pt x="1281" y="78"/>
                    </a:lnTo>
                    <a:lnTo>
                      <a:pt x="1299" y="96"/>
                    </a:lnTo>
                    <a:lnTo>
                      <a:pt x="1220" y="87"/>
                    </a:lnTo>
                    <a:lnTo>
                      <a:pt x="1212" y="104"/>
                    </a:lnTo>
                    <a:lnTo>
                      <a:pt x="1168" y="87"/>
                    </a:lnTo>
                    <a:lnTo>
                      <a:pt x="1159" y="96"/>
                    </a:lnTo>
                    <a:lnTo>
                      <a:pt x="1142" y="87"/>
                    </a:lnTo>
                    <a:lnTo>
                      <a:pt x="1159" y="78"/>
                    </a:lnTo>
                    <a:lnTo>
                      <a:pt x="1142" y="69"/>
                    </a:lnTo>
                    <a:lnTo>
                      <a:pt x="1133" y="78"/>
                    </a:lnTo>
                    <a:lnTo>
                      <a:pt x="1133" y="69"/>
                    </a:lnTo>
                    <a:lnTo>
                      <a:pt x="1116" y="61"/>
                    </a:lnTo>
                    <a:lnTo>
                      <a:pt x="1116" y="69"/>
                    </a:lnTo>
                    <a:lnTo>
                      <a:pt x="1098" y="61"/>
                    </a:lnTo>
                    <a:lnTo>
                      <a:pt x="1063" y="61"/>
                    </a:lnTo>
                    <a:lnTo>
                      <a:pt x="1072" y="69"/>
                    </a:lnTo>
                    <a:lnTo>
                      <a:pt x="1098" y="78"/>
                    </a:lnTo>
                    <a:lnTo>
                      <a:pt x="1072" y="69"/>
                    </a:lnTo>
                    <a:lnTo>
                      <a:pt x="1037" y="69"/>
                    </a:lnTo>
                    <a:lnTo>
                      <a:pt x="1011" y="61"/>
                    </a:lnTo>
                    <a:lnTo>
                      <a:pt x="967" y="61"/>
                    </a:lnTo>
                    <a:lnTo>
                      <a:pt x="976" y="78"/>
                    </a:lnTo>
                    <a:lnTo>
                      <a:pt x="941" y="61"/>
                    </a:lnTo>
                    <a:lnTo>
                      <a:pt x="941" y="43"/>
                    </a:lnTo>
                    <a:lnTo>
                      <a:pt x="924" y="43"/>
                    </a:lnTo>
                    <a:lnTo>
                      <a:pt x="924" y="61"/>
                    </a:lnTo>
                    <a:lnTo>
                      <a:pt x="872" y="69"/>
                    </a:lnTo>
                    <a:lnTo>
                      <a:pt x="889" y="61"/>
                    </a:lnTo>
                    <a:lnTo>
                      <a:pt x="915" y="43"/>
                    </a:lnTo>
                    <a:lnTo>
                      <a:pt x="915" y="35"/>
                    </a:lnTo>
                    <a:lnTo>
                      <a:pt x="845" y="17"/>
                    </a:lnTo>
                    <a:lnTo>
                      <a:pt x="828" y="26"/>
                    </a:lnTo>
                    <a:lnTo>
                      <a:pt x="793" y="17"/>
                    </a:lnTo>
                    <a:lnTo>
                      <a:pt x="802" y="0"/>
                    </a:lnTo>
                    <a:lnTo>
                      <a:pt x="784" y="0"/>
                    </a:lnTo>
                    <a:lnTo>
                      <a:pt x="758" y="17"/>
                    </a:lnTo>
                    <a:lnTo>
                      <a:pt x="758" y="26"/>
                    </a:lnTo>
                    <a:lnTo>
                      <a:pt x="749" y="26"/>
                    </a:lnTo>
                    <a:lnTo>
                      <a:pt x="758" y="43"/>
                    </a:lnTo>
                    <a:lnTo>
                      <a:pt x="741" y="26"/>
                    </a:lnTo>
                    <a:lnTo>
                      <a:pt x="715" y="26"/>
                    </a:lnTo>
                    <a:lnTo>
                      <a:pt x="619" y="43"/>
                    </a:lnTo>
                    <a:lnTo>
                      <a:pt x="636" y="61"/>
                    </a:lnTo>
                    <a:lnTo>
                      <a:pt x="645" y="78"/>
                    </a:lnTo>
                    <a:lnTo>
                      <a:pt x="627" y="61"/>
                    </a:lnTo>
                    <a:lnTo>
                      <a:pt x="610" y="61"/>
                    </a:lnTo>
                    <a:lnTo>
                      <a:pt x="601" y="61"/>
                    </a:lnTo>
                    <a:lnTo>
                      <a:pt x="575" y="61"/>
                    </a:lnTo>
                    <a:lnTo>
                      <a:pt x="584" y="78"/>
                    </a:lnTo>
                    <a:lnTo>
                      <a:pt x="645" y="96"/>
                    </a:lnTo>
                    <a:lnTo>
                      <a:pt x="645" y="122"/>
                    </a:lnTo>
                    <a:lnTo>
                      <a:pt x="636" y="122"/>
                    </a:lnTo>
                    <a:lnTo>
                      <a:pt x="627" y="104"/>
                    </a:lnTo>
                    <a:lnTo>
                      <a:pt x="575" y="87"/>
                    </a:lnTo>
                    <a:lnTo>
                      <a:pt x="566" y="69"/>
                    </a:lnTo>
                    <a:lnTo>
                      <a:pt x="549" y="78"/>
                    </a:lnTo>
                    <a:lnTo>
                      <a:pt x="549" y="96"/>
                    </a:lnTo>
                    <a:lnTo>
                      <a:pt x="575" y="104"/>
                    </a:lnTo>
                    <a:lnTo>
                      <a:pt x="566" y="113"/>
                    </a:lnTo>
                    <a:lnTo>
                      <a:pt x="540" y="96"/>
                    </a:lnTo>
                    <a:lnTo>
                      <a:pt x="523" y="78"/>
                    </a:lnTo>
                    <a:lnTo>
                      <a:pt x="540" y="69"/>
                    </a:lnTo>
                    <a:lnTo>
                      <a:pt x="514" y="69"/>
                    </a:lnTo>
                    <a:lnTo>
                      <a:pt x="514" y="96"/>
                    </a:lnTo>
                    <a:lnTo>
                      <a:pt x="531" y="104"/>
                    </a:lnTo>
                    <a:lnTo>
                      <a:pt x="540" y="122"/>
                    </a:lnTo>
                    <a:lnTo>
                      <a:pt x="549" y="130"/>
                    </a:lnTo>
                    <a:lnTo>
                      <a:pt x="566" y="122"/>
                    </a:lnTo>
                    <a:lnTo>
                      <a:pt x="601" y="139"/>
                    </a:lnTo>
                    <a:lnTo>
                      <a:pt x="610" y="148"/>
                    </a:lnTo>
                    <a:lnTo>
                      <a:pt x="619" y="157"/>
                    </a:lnTo>
                    <a:lnTo>
                      <a:pt x="610" y="165"/>
                    </a:lnTo>
                    <a:lnTo>
                      <a:pt x="592" y="139"/>
                    </a:lnTo>
                    <a:lnTo>
                      <a:pt x="566" y="139"/>
                    </a:lnTo>
                    <a:lnTo>
                      <a:pt x="558" y="139"/>
                    </a:lnTo>
                    <a:lnTo>
                      <a:pt x="566" y="157"/>
                    </a:lnTo>
                    <a:lnTo>
                      <a:pt x="558" y="174"/>
                    </a:lnTo>
                    <a:lnTo>
                      <a:pt x="514" y="183"/>
                    </a:lnTo>
                    <a:lnTo>
                      <a:pt x="540" y="165"/>
                    </a:lnTo>
                    <a:lnTo>
                      <a:pt x="549" y="139"/>
                    </a:lnTo>
                    <a:lnTo>
                      <a:pt x="523" y="139"/>
                    </a:lnTo>
                    <a:lnTo>
                      <a:pt x="514" y="113"/>
                    </a:lnTo>
                    <a:lnTo>
                      <a:pt x="497" y="104"/>
                    </a:lnTo>
                    <a:lnTo>
                      <a:pt x="497" y="78"/>
                    </a:lnTo>
                    <a:lnTo>
                      <a:pt x="479" y="78"/>
                    </a:lnTo>
                    <a:lnTo>
                      <a:pt x="470" y="69"/>
                    </a:lnTo>
                    <a:lnTo>
                      <a:pt x="453" y="69"/>
                    </a:lnTo>
                    <a:lnTo>
                      <a:pt x="453" y="78"/>
                    </a:lnTo>
                    <a:lnTo>
                      <a:pt x="453" y="96"/>
                    </a:lnTo>
                    <a:lnTo>
                      <a:pt x="444" y="96"/>
                    </a:lnTo>
                    <a:lnTo>
                      <a:pt x="453" y="122"/>
                    </a:lnTo>
                    <a:lnTo>
                      <a:pt x="488" y="139"/>
                    </a:lnTo>
                    <a:lnTo>
                      <a:pt x="488" y="148"/>
                    </a:lnTo>
                    <a:lnTo>
                      <a:pt x="427" y="130"/>
                    </a:lnTo>
                    <a:lnTo>
                      <a:pt x="348" y="113"/>
                    </a:lnTo>
                    <a:lnTo>
                      <a:pt x="348" y="122"/>
                    </a:lnTo>
                    <a:lnTo>
                      <a:pt x="383" y="139"/>
                    </a:lnTo>
                    <a:lnTo>
                      <a:pt x="357" y="139"/>
                    </a:lnTo>
                    <a:lnTo>
                      <a:pt x="305" y="148"/>
                    </a:lnTo>
                    <a:lnTo>
                      <a:pt x="305" y="139"/>
                    </a:lnTo>
                    <a:lnTo>
                      <a:pt x="296" y="139"/>
                    </a:lnTo>
                    <a:lnTo>
                      <a:pt x="270" y="139"/>
                    </a:lnTo>
                    <a:lnTo>
                      <a:pt x="244" y="157"/>
                    </a:lnTo>
                    <a:lnTo>
                      <a:pt x="235" y="174"/>
                    </a:lnTo>
                    <a:lnTo>
                      <a:pt x="218" y="174"/>
                    </a:lnTo>
                    <a:lnTo>
                      <a:pt x="209" y="157"/>
                    </a:lnTo>
                    <a:lnTo>
                      <a:pt x="218" y="148"/>
                    </a:lnTo>
                    <a:lnTo>
                      <a:pt x="209" y="139"/>
                    </a:lnTo>
                    <a:lnTo>
                      <a:pt x="174" y="139"/>
                    </a:lnTo>
                    <a:lnTo>
                      <a:pt x="183" y="157"/>
                    </a:lnTo>
                    <a:lnTo>
                      <a:pt x="191" y="165"/>
                    </a:lnTo>
                    <a:lnTo>
                      <a:pt x="200" y="183"/>
                    </a:lnTo>
                    <a:lnTo>
                      <a:pt x="174" y="174"/>
                    </a:lnTo>
                    <a:lnTo>
                      <a:pt x="148" y="191"/>
                    </a:lnTo>
                    <a:lnTo>
                      <a:pt x="165" y="209"/>
                    </a:lnTo>
                    <a:lnTo>
                      <a:pt x="139" y="209"/>
                    </a:lnTo>
                    <a:lnTo>
                      <a:pt x="130" y="191"/>
                    </a:lnTo>
                    <a:lnTo>
                      <a:pt x="113" y="191"/>
                    </a:lnTo>
                    <a:lnTo>
                      <a:pt x="104" y="200"/>
                    </a:lnTo>
                    <a:lnTo>
                      <a:pt x="122" y="209"/>
                    </a:lnTo>
                    <a:lnTo>
                      <a:pt x="130" y="218"/>
                    </a:lnTo>
                    <a:lnTo>
                      <a:pt x="95" y="209"/>
                    </a:lnTo>
                    <a:lnTo>
                      <a:pt x="87" y="191"/>
                    </a:lnTo>
                    <a:lnTo>
                      <a:pt x="43" y="174"/>
                    </a:lnTo>
                    <a:lnTo>
                      <a:pt x="43" y="165"/>
                    </a:lnTo>
                    <a:lnTo>
                      <a:pt x="130" y="183"/>
                    </a:lnTo>
                    <a:lnTo>
                      <a:pt x="165" y="165"/>
                    </a:lnTo>
                    <a:lnTo>
                      <a:pt x="139" y="148"/>
                    </a:lnTo>
                    <a:lnTo>
                      <a:pt x="104" y="139"/>
                    </a:lnTo>
                    <a:lnTo>
                      <a:pt x="61" y="130"/>
                    </a:lnTo>
                    <a:lnTo>
                      <a:pt x="43" y="130"/>
                    </a:lnTo>
                    <a:lnTo>
                      <a:pt x="43" y="122"/>
                    </a:lnTo>
                    <a:lnTo>
                      <a:pt x="17" y="122"/>
                    </a:lnTo>
                    <a:lnTo>
                      <a:pt x="8" y="139"/>
                    </a:lnTo>
                    <a:lnTo>
                      <a:pt x="0" y="148"/>
                    </a:lnTo>
                    <a:lnTo>
                      <a:pt x="17" y="157"/>
                    </a:lnTo>
                    <a:lnTo>
                      <a:pt x="17" y="174"/>
                    </a:lnTo>
                    <a:lnTo>
                      <a:pt x="61" y="235"/>
                    </a:lnTo>
                    <a:lnTo>
                      <a:pt x="17" y="270"/>
                    </a:lnTo>
                    <a:lnTo>
                      <a:pt x="34" y="287"/>
                    </a:lnTo>
                    <a:lnTo>
                      <a:pt x="26" y="296"/>
                    </a:lnTo>
                    <a:lnTo>
                      <a:pt x="26" y="322"/>
                    </a:lnTo>
                    <a:lnTo>
                      <a:pt x="43" y="340"/>
                    </a:lnTo>
                    <a:lnTo>
                      <a:pt x="61" y="348"/>
                    </a:lnTo>
                    <a:lnTo>
                      <a:pt x="69" y="366"/>
                    </a:lnTo>
                    <a:lnTo>
                      <a:pt x="78" y="348"/>
                    </a:lnTo>
                    <a:lnTo>
                      <a:pt x="95" y="357"/>
                    </a:lnTo>
                    <a:lnTo>
                      <a:pt x="95" y="383"/>
                    </a:lnTo>
                    <a:lnTo>
                      <a:pt x="113" y="401"/>
                    </a:lnTo>
                    <a:lnTo>
                      <a:pt x="104" y="418"/>
                    </a:lnTo>
                    <a:lnTo>
                      <a:pt x="139" y="409"/>
                    </a:lnTo>
                    <a:lnTo>
                      <a:pt x="148" y="418"/>
                    </a:lnTo>
                    <a:lnTo>
                      <a:pt x="148" y="435"/>
                    </a:lnTo>
                    <a:lnTo>
                      <a:pt x="157" y="435"/>
                    </a:lnTo>
                    <a:lnTo>
                      <a:pt x="165" y="444"/>
                    </a:lnTo>
                    <a:lnTo>
                      <a:pt x="174" y="444"/>
                    </a:lnTo>
                    <a:lnTo>
                      <a:pt x="183" y="453"/>
                    </a:lnTo>
                    <a:lnTo>
                      <a:pt x="191" y="444"/>
                    </a:lnTo>
                    <a:lnTo>
                      <a:pt x="235" y="462"/>
                    </a:lnTo>
                    <a:lnTo>
                      <a:pt x="235" y="488"/>
                    </a:lnTo>
                    <a:lnTo>
                      <a:pt x="218" y="496"/>
                    </a:lnTo>
                    <a:lnTo>
                      <a:pt x="209" y="505"/>
                    </a:lnTo>
                    <a:lnTo>
                      <a:pt x="209" y="514"/>
                    </a:lnTo>
                    <a:lnTo>
                      <a:pt x="218" y="514"/>
                    </a:lnTo>
                    <a:lnTo>
                      <a:pt x="200" y="531"/>
                    </a:lnTo>
                    <a:lnTo>
                      <a:pt x="218" y="549"/>
                    </a:lnTo>
                    <a:lnTo>
                      <a:pt x="252" y="566"/>
                    </a:lnTo>
                    <a:lnTo>
                      <a:pt x="270" y="575"/>
                    </a:lnTo>
                    <a:lnTo>
                      <a:pt x="287" y="575"/>
                    </a:lnTo>
                    <a:lnTo>
                      <a:pt x="296" y="566"/>
                    </a:lnTo>
                    <a:lnTo>
                      <a:pt x="322" y="584"/>
                    </a:lnTo>
                    <a:lnTo>
                      <a:pt x="331" y="584"/>
                    </a:lnTo>
                    <a:lnTo>
                      <a:pt x="348" y="592"/>
                    </a:lnTo>
                    <a:lnTo>
                      <a:pt x="383" y="610"/>
                    </a:lnTo>
                    <a:lnTo>
                      <a:pt x="392" y="592"/>
                    </a:lnTo>
                    <a:lnTo>
                      <a:pt x="383" y="592"/>
                    </a:lnTo>
                    <a:lnTo>
                      <a:pt x="366" y="575"/>
                    </a:lnTo>
                    <a:lnTo>
                      <a:pt x="366" y="557"/>
                    </a:lnTo>
                    <a:lnTo>
                      <a:pt x="348" y="557"/>
                    </a:lnTo>
                    <a:lnTo>
                      <a:pt x="348" y="540"/>
                    </a:lnTo>
                    <a:lnTo>
                      <a:pt x="357" y="531"/>
                    </a:lnTo>
                    <a:lnTo>
                      <a:pt x="375" y="514"/>
                    </a:lnTo>
                    <a:lnTo>
                      <a:pt x="366" y="496"/>
                    </a:lnTo>
                    <a:lnTo>
                      <a:pt x="348" y="496"/>
                    </a:lnTo>
                    <a:lnTo>
                      <a:pt x="348" y="488"/>
                    </a:lnTo>
                    <a:lnTo>
                      <a:pt x="340" y="488"/>
                    </a:lnTo>
                    <a:lnTo>
                      <a:pt x="340" y="462"/>
                    </a:lnTo>
                    <a:lnTo>
                      <a:pt x="348" y="444"/>
                    </a:lnTo>
                    <a:lnTo>
                      <a:pt x="366" y="462"/>
                    </a:lnTo>
                    <a:lnTo>
                      <a:pt x="375" y="453"/>
                    </a:lnTo>
                    <a:lnTo>
                      <a:pt x="366" y="444"/>
                    </a:lnTo>
                    <a:lnTo>
                      <a:pt x="383" y="435"/>
                    </a:lnTo>
                    <a:lnTo>
                      <a:pt x="409" y="427"/>
                    </a:lnTo>
                    <a:lnTo>
                      <a:pt x="444" y="435"/>
                    </a:lnTo>
                    <a:lnTo>
                      <a:pt x="453" y="444"/>
                    </a:lnTo>
                    <a:lnTo>
                      <a:pt x="479" y="435"/>
                    </a:lnTo>
                    <a:lnTo>
                      <a:pt x="497" y="435"/>
                    </a:lnTo>
                    <a:lnTo>
                      <a:pt x="523" y="444"/>
                    </a:lnTo>
                    <a:lnTo>
                      <a:pt x="558" y="435"/>
                    </a:lnTo>
                    <a:lnTo>
                      <a:pt x="558" y="427"/>
                    </a:lnTo>
                    <a:lnTo>
                      <a:pt x="523" y="418"/>
                    </a:lnTo>
                    <a:lnTo>
                      <a:pt x="531" y="409"/>
                    </a:lnTo>
                    <a:lnTo>
                      <a:pt x="549" y="409"/>
                    </a:lnTo>
                    <a:lnTo>
                      <a:pt x="531" y="392"/>
                    </a:lnTo>
                    <a:lnTo>
                      <a:pt x="575" y="383"/>
                    </a:lnTo>
                    <a:lnTo>
                      <a:pt x="592" y="374"/>
                    </a:lnTo>
                    <a:lnTo>
                      <a:pt x="619" y="366"/>
                    </a:lnTo>
                    <a:lnTo>
                      <a:pt x="627" y="357"/>
                    </a:lnTo>
                    <a:lnTo>
                      <a:pt x="662" y="366"/>
                    </a:lnTo>
                    <a:lnTo>
                      <a:pt x="671" y="383"/>
                    </a:lnTo>
                    <a:lnTo>
                      <a:pt x="706" y="392"/>
                    </a:lnTo>
                    <a:lnTo>
                      <a:pt x="715" y="401"/>
                    </a:lnTo>
                    <a:lnTo>
                      <a:pt x="758" y="383"/>
                    </a:lnTo>
                    <a:lnTo>
                      <a:pt x="776" y="401"/>
                    </a:lnTo>
                    <a:lnTo>
                      <a:pt x="819" y="444"/>
                    </a:lnTo>
                    <a:lnTo>
                      <a:pt x="872" y="444"/>
                    </a:lnTo>
                    <a:lnTo>
                      <a:pt x="924" y="462"/>
                    </a:lnTo>
                    <a:lnTo>
                      <a:pt x="941" y="462"/>
                    </a:lnTo>
                    <a:lnTo>
                      <a:pt x="985" y="444"/>
                    </a:lnTo>
                    <a:lnTo>
                      <a:pt x="1020" y="444"/>
                    </a:lnTo>
                    <a:lnTo>
                      <a:pt x="1037" y="453"/>
                    </a:lnTo>
                    <a:lnTo>
                      <a:pt x="1089" y="453"/>
                    </a:lnTo>
                    <a:lnTo>
                      <a:pt x="1072" y="418"/>
                    </a:lnTo>
                    <a:lnTo>
                      <a:pt x="1133" y="427"/>
                    </a:lnTo>
                    <a:lnTo>
                      <a:pt x="1159" y="444"/>
                    </a:lnTo>
                    <a:lnTo>
                      <a:pt x="1203" y="444"/>
                    </a:lnTo>
                    <a:lnTo>
                      <a:pt x="1238" y="462"/>
                    </a:lnTo>
                    <a:lnTo>
                      <a:pt x="1307" y="462"/>
                    </a:lnTo>
                    <a:lnTo>
                      <a:pt x="1316" y="453"/>
                    </a:lnTo>
                    <a:lnTo>
                      <a:pt x="1369" y="453"/>
                    </a:lnTo>
                    <a:lnTo>
                      <a:pt x="1395" y="444"/>
                    </a:lnTo>
                    <a:lnTo>
                      <a:pt x="1377" y="435"/>
                    </a:lnTo>
                    <a:lnTo>
                      <a:pt x="1395" y="418"/>
                    </a:lnTo>
                    <a:lnTo>
                      <a:pt x="1377" y="401"/>
                    </a:lnTo>
                    <a:lnTo>
                      <a:pt x="1377" y="392"/>
                    </a:lnTo>
                    <a:lnTo>
                      <a:pt x="1412" y="383"/>
                    </a:lnTo>
                    <a:lnTo>
                      <a:pt x="1499" y="418"/>
                    </a:lnTo>
                    <a:lnTo>
                      <a:pt x="1508" y="444"/>
                    </a:lnTo>
                    <a:lnTo>
                      <a:pt x="1552" y="462"/>
                    </a:lnTo>
                    <a:lnTo>
                      <a:pt x="1595" y="488"/>
                    </a:lnTo>
                    <a:lnTo>
                      <a:pt x="1639" y="470"/>
                    </a:lnTo>
                    <a:lnTo>
                      <a:pt x="1665" y="531"/>
                    </a:lnTo>
                    <a:lnTo>
                      <a:pt x="1639" y="540"/>
                    </a:lnTo>
                    <a:lnTo>
                      <a:pt x="1656" y="575"/>
                    </a:lnTo>
                    <a:lnTo>
                      <a:pt x="1691" y="566"/>
                    </a:lnTo>
                    <a:lnTo>
                      <a:pt x="1717" y="523"/>
                    </a:lnTo>
                    <a:lnTo>
                      <a:pt x="1709" y="479"/>
                    </a:lnTo>
                    <a:lnTo>
                      <a:pt x="1717" y="479"/>
                    </a:lnTo>
                    <a:lnTo>
                      <a:pt x="1665" y="401"/>
                    </a:lnTo>
                    <a:lnTo>
                      <a:pt x="1648" y="383"/>
                    </a:lnTo>
                    <a:lnTo>
                      <a:pt x="1613" y="374"/>
                    </a:lnTo>
                    <a:lnTo>
                      <a:pt x="1604" y="383"/>
                    </a:lnTo>
                    <a:lnTo>
                      <a:pt x="1586" y="374"/>
                    </a:lnTo>
                    <a:lnTo>
                      <a:pt x="1569" y="366"/>
                    </a:lnTo>
                    <a:lnTo>
                      <a:pt x="1543" y="357"/>
                    </a:lnTo>
                    <a:lnTo>
                      <a:pt x="1560" y="340"/>
                    </a:lnTo>
                    <a:lnTo>
                      <a:pt x="1569" y="313"/>
                    </a:lnTo>
                    <a:lnTo>
                      <a:pt x="1569" y="287"/>
                    </a:lnTo>
                    <a:lnTo>
                      <a:pt x="1656" y="296"/>
                    </a:lnTo>
                    <a:lnTo>
                      <a:pt x="1656" y="279"/>
                    </a:lnTo>
                    <a:lnTo>
                      <a:pt x="1700" y="287"/>
                    </a:lnTo>
                    <a:lnTo>
                      <a:pt x="1717" y="296"/>
                    </a:lnTo>
                    <a:lnTo>
                      <a:pt x="1735" y="287"/>
                    </a:lnTo>
                    <a:lnTo>
                      <a:pt x="1743" y="287"/>
                    </a:lnTo>
                    <a:lnTo>
                      <a:pt x="1726" y="270"/>
                    </a:lnTo>
                    <a:lnTo>
                      <a:pt x="1726" y="244"/>
                    </a:lnTo>
                    <a:lnTo>
                      <a:pt x="1770" y="244"/>
                    </a:lnTo>
                    <a:lnTo>
                      <a:pt x="1778" y="261"/>
                    </a:lnTo>
                    <a:lnTo>
                      <a:pt x="1796" y="244"/>
                    </a:lnTo>
                    <a:lnTo>
                      <a:pt x="1787" y="235"/>
                    </a:lnTo>
                    <a:lnTo>
                      <a:pt x="1796" y="226"/>
                    </a:lnTo>
                    <a:lnTo>
                      <a:pt x="1813" y="235"/>
                    </a:lnTo>
                    <a:lnTo>
                      <a:pt x="1804" y="235"/>
                    </a:lnTo>
                    <a:lnTo>
                      <a:pt x="1822" y="252"/>
                    </a:lnTo>
                    <a:lnTo>
                      <a:pt x="1813" y="287"/>
                    </a:lnTo>
                    <a:lnTo>
                      <a:pt x="1813" y="305"/>
                    </a:lnTo>
                    <a:lnTo>
                      <a:pt x="1804" y="313"/>
                    </a:lnTo>
                    <a:lnTo>
                      <a:pt x="1813" y="348"/>
                    </a:lnTo>
                    <a:lnTo>
                      <a:pt x="1857" y="374"/>
                    </a:lnTo>
                    <a:lnTo>
                      <a:pt x="1874" y="401"/>
                    </a:lnTo>
                    <a:lnTo>
                      <a:pt x="1892" y="401"/>
                    </a:lnTo>
                    <a:lnTo>
                      <a:pt x="1909" y="427"/>
                    </a:lnTo>
                    <a:lnTo>
                      <a:pt x="1918" y="427"/>
                    </a:lnTo>
                    <a:lnTo>
                      <a:pt x="1927" y="409"/>
                    </a:lnTo>
                    <a:lnTo>
                      <a:pt x="1909" y="401"/>
                    </a:lnTo>
                    <a:lnTo>
                      <a:pt x="1918" y="383"/>
                    </a:lnTo>
                    <a:lnTo>
                      <a:pt x="1909" y="366"/>
                    </a:lnTo>
                    <a:lnTo>
                      <a:pt x="1918" y="366"/>
                    </a:lnTo>
                    <a:lnTo>
                      <a:pt x="1909" y="340"/>
                    </a:lnTo>
                    <a:lnTo>
                      <a:pt x="1918" y="340"/>
                    </a:lnTo>
                    <a:lnTo>
                      <a:pt x="1874" y="313"/>
                    </a:lnTo>
                    <a:lnTo>
                      <a:pt x="1857" y="305"/>
                    </a:lnTo>
                    <a:lnTo>
                      <a:pt x="1857" y="296"/>
                    </a:lnTo>
                    <a:lnTo>
                      <a:pt x="1874" y="305"/>
                    </a:lnTo>
                    <a:lnTo>
                      <a:pt x="1874" y="287"/>
                    </a:lnTo>
                    <a:lnTo>
                      <a:pt x="1848" y="287"/>
                    </a:lnTo>
                    <a:lnTo>
                      <a:pt x="1848" y="279"/>
                    </a:lnTo>
                    <a:lnTo>
                      <a:pt x="1865" y="261"/>
                    </a:lnTo>
                    <a:lnTo>
                      <a:pt x="1874" y="270"/>
                    </a:lnTo>
                    <a:lnTo>
                      <a:pt x="1909" y="261"/>
                    </a:lnTo>
                    <a:lnTo>
                      <a:pt x="1927" y="270"/>
                    </a:lnTo>
                    <a:lnTo>
                      <a:pt x="1944" y="244"/>
                    </a:lnTo>
                    <a:lnTo>
                      <a:pt x="1961" y="235"/>
                    </a:lnTo>
                    <a:lnTo>
                      <a:pt x="1961" y="226"/>
                    </a:lnTo>
                    <a:lnTo>
                      <a:pt x="1988" y="235"/>
                    </a:lnTo>
                    <a:lnTo>
                      <a:pt x="1996" y="218"/>
                    </a:lnTo>
                    <a:lnTo>
                      <a:pt x="1909" y="191"/>
                    </a:lnTo>
                    <a:lnTo>
                      <a:pt x="1944" y="191"/>
                    </a:lnTo>
                    <a:lnTo>
                      <a:pt x="1918" y="174"/>
                    </a:lnTo>
                    <a:lnTo>
                      <a:pt x="1927" y="165"/>
                    </a:lnTo>
                    <a:lnTo>
                      <a:pt x="1944" y="183"/>
                    </a:lnTo>
                    <a:lnTo>
                      <a:pt x="1970" y="183"/>
                    </a:lnTo>
                    <a:lnTo>
                      <a:pt x="1996" y="191"/>
                    </a:lnTo>
                    <a:lnTo>
                      <a:pt x="2031" y="191"/>
                    </a:lnTo>
                    <a:lnTo>
                      <a:pt x="2040" y="209"/>
                    </a:lnTo>
                    <a:lnTo>
                      <a:pt x="2066" y="200"/>
                    </a:lnTo>
                    <a:lnTo>
                      <a:pt x="2040" y="191"/>
                    </a:lnTo>
                    <a:lnTo>
                      <a:pt x="2040" y="174"/>
                    </a:lnTo>
                    <a:lnTo>
                      <a:pt x="1988" y="14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55" name="Freeform 167">
                <a:extLst>
                  <a:ext uri="{FF2B5EF4-FFF2-40B4-BE49-F238E27FC236}">
                    <a16:creationId xmlns:a16="http://schemas.microsoft.com/office/drawing/2014/main" id="{B452819C-CEF2-4245-A3ED-631F3B81EE49}"/>
                  </a:ext>
                </a:extLst>
              </p:cNvPr>
              <p:cNvSpPr>
                <a:spLocks/>
              </p:cNvSpPr>
              <p:nvPr/>
            </p:nvSpPr>
            <p:spPr bwMode="auto">
              <a:xfrm>
                <a:off x="4916489" y="1739901"/>
                <a:ext cx="3279775" cy="968375"/>
              </a:xfrm>
              <a:custGeom>
                <a:avLst/>
                <a:gdLst>
                  <a:gd name="T0" fmla="*/ 2147483647 w 2066"/>
                  <a:gd name="T1" fmla="*/ 2147483647 h 610"/>
                  <a:gd name="T2" fmla="*/ 2147483647 w 2066"/>
                  <a:gd name="T3" fmla="*/ 2147483647 h 610"/>
                  <a:gd name="T4" fmla="*/ 2147483647 w 2066"/>
                  <a:gd name="T5" fmla="*/ 2147483647 h 610"/>
                  <a:gd name="T6" fmla="*/ 2147483647 w 2066"/>
                  <a:gd name="T7" fmla="*/ 2147483647 h 610"/>
                  <a:gd name="T8" fmla="*/ 2147483647 w 2066"/>
                  <a:gd name="T9" fmla="*/ 2147483647 h 610"/>
                  <a:gd name="T10" fmla="*/ 2147483647 w 2066"/>
                  <a:gd name="T11" fmla="*/ 2147483647 h 610"/>
                  <a:gd name="T12" fmla="*/ 2147483647 w 2066"/>
                  <a:gd name="T13" fmla="*/ 2147483647 h 610"/>
                  <a:gd name="T14" fmla="*/ 2147483647 w 2066"/>
                  <a:gd name="T15" fmla="*/ 2147483647 h 610"/>
                  <a:gd name="T16" fmla="*/ 2147483647 w 2066"/>
                  <a:gd name="T17" fmla="*/ 2147483647 h 610"/>
                  <a:gd name="T18" fmla="*/ 2147483647 w 2066"/>
                  <a:gd name="T19" fmla="*/ 0 h 610"/>
                  <a:gd name="T20" fmla="*/ 2147483647 w 2066"/>
                  <a:gd name="T21" fmla="*/ 2147483647 h 610"/>
                  <a:gd name="T22" fmla="*/ 2147483647 w 2066"/>
                  <a:gd name="T23" fmla="*/ 2147483647 h 610"/>
                  <a:gd name="T24" fmla="*/ 2147483647 w 2066"/>
                  <a:gd name="T25" fmla="*/ 2147483647 h 610"/>
                  <a:gd name="T26" fmla="*/ 2147483647 w 2066"/>
                  <a:gd name="T27" fmla="*/ 2147483647 h 610"/>
                  <a:gd name="T28" fmla="*/ 2147483647 w 2066"/>
                  <a:gd name="T29" fmla="*/ 2147483647 h 610"/>
                  <a:gd name="T30" fmla="*/ 2147483647 w 2066"/>
                  <a:gd name="T31" fmla="*/ 2147483647 h 610"/>
                  <a:gd name="T32" fmla="*/ 2147483647 w 2066"/>
                  <a:gd name="T33" fmla="*/ 2147483647 h 610"/>
                  <a:gd name="T34" fmla="*/ 2147483647 w 2066"/>
                  <a:gd name="T35" fmla="*/ 2147483647 h 610"/>
                  <a:gd name="T36" fmla="*/ 2147483647 w 2066"/>
                  <a:gd name="T37" fmla="*/ 2147483647 h 610"/>
                  <a:gd name="T38" fmla="*/ 2147483647 w 2066"/>
                  <a:gd name="T39" fmla="*/ 2147483647 h 610"/>
                  <a:gd name="T40" fmla="*/ 2147483647 w 2066"/>
                  <a:gd name="T41" fmla="*/ 2147483647 h 610"/>
                  <a:gd name="T42" fmla="*/ 2147483647 w 2066"/>
                  <a:gd name="T43" fmla="*/ 2147483647 h 610"/>
                  <a:gd name="T44" fmla="*/ 2147483647 w 2066"/>
                  <a:gd name="T45" fmla="*/ 2147483647 h 610"/>
                  <a:gd name="T46" fmla="*/ 2147483647 w 2066"/>
                  <a:gd name="T47" fmla="*/ 2147483647 h 610"/>
                  <a:gd name="T48" fmla="*/ 2147483647 w 2066"/>
                  <a:gd name="T49" fmla="*/ 2147483647 h 610"/>
                  <a:gd name="T50" fmla="*/ 2147483647 w 2066"/>
                  <a:gd name="T51" fmla="*/ 2147483647 h 610"/>
                  <a:gd name="T52" fmla="*/ 0 w 2066"/>
                  <a:gd name="T53" fmla="*/ 2147483647 h 610"/>
                  <a:gd name="T54" fmla="*/ 2147483647 w 2066"/>
                  <a:gd name="T55" fmla="*/ 2147483647 h 610"/>
                  <a:gd name="T56" fmla="*/ 2147483647 w 2066"/>
                  <a:gd name="T57" fmla="*/ 2147483647 h 610"/>
                  <a:gd name="T58" fmla="*/ 2147483647 w 2066"/>
                  <a:gd name="T59" fmla="*/ 2147483647 h 610"/>
                  <a:gd name="T60" fmla="*/ 2147483647 w 2066"/>
                  <a:gd name="T61" fmla="*/ 2147483647 h 610"/>
                  <a:gd name="T62" fmla="*/ 2147483647 w 2066"/>
                  <a:gd name="T63" fmla="*/ 2147483647 h 610"/>
                  <a:gd name="T64" fmla="*/ 2147483647 w 2066"/>
                  <a:gd name="T65" fmla="*/ 2147483647 h 610"/>
                  <a:gd name="T66" fmla="*/ 2147483647 w 2066"/>
                  <a:gd name="T67" fmla="*/ 2147483647 h 610"/>
                  <a:gd name="T68" fmla="*/ 2147483647 w 2066"/>
                  <a:gd name="T69" fmla="*/ 2147483647 h 610"/>
                  <a:gd name="T70" fmla="*/ 2147483647 w 2066"/>
                  <a:gd name="T71" fmla="*/ 2147483647 h 610"/>
                  <a:gd name="T72" fmla="*/ 2147483647 w 2066"/>
                  <a:gd name="T73" fmla="*/ 2147483647 h 610"/>
                  <a:gd name="T74" fmla="*/ 2147483647 w 2066"/>
                  <a:gd name="T75" fmla="*/ 2147483647 h 610"/>
                  <a:gd name="T76" fmla="*/ 2147483647 w 2066"/>
                  <a:gd name="T77" fmla="*/ 2147483647 h 610"/>
                  <a:gd name="T78" fmla="*/ 2147483647 w 2066"/>
                  <a:gd name="T79" fmla="*/ 2147483647 h 610"/>
                  <a:gd name="T80" fmla="*/ 2147483647 w 2066"/>
                  <a:gd name="T81" fmla="*/ 2147483647 h 610"/>
                  <a:gd name="T82" fmla="*/ 2147483647 w 2066"/>
                  <a:gd name="T83" fmla="*/ 2147483647 h 610"/>
                  <a:gd name="T84" fmla="*/ 2147483647 w 2066"/>
                  <a:gd name="T85" fmla="*/ 2147483647 h 610"/>
                  <a:gd name="T86" fmla="*/ 2147483647 w 2066"/>
                  <a:gd name="T87" fmla="*/ 2147483647 h 610"/>
                  <a:gd name="T88" fmla="*/ 2147483647 w 2066"/>
                  <a:gd name="T89" fmla="*/ 2147483647 h 610"/>
                  <a:gd name="T90" fmla="*/ 2147483647 w 2066"/>
                  <a:gd name="T91" fmla="*/ 2147483647 h 610"/>
                  <a:gd name="T92" fmla="*/ 2147483647 w 2066"/>
                  <a:gd name="T93" fmla="*/ 2147483647 h 610"/>
                  <a:gd name="T94" fmla="*/ 2147483647 w 2066"/>
                  <a:gd name="T95" fmla="*/ 2147483647 h 610"/>
                  <a:gd name="T96" fmla="*/ 2147483647 w 2066"/>
                  <a:gd name="T97" fmla="*/ 2147483647 h 610"/>
                  <a:gd name="T98" fmla="*/ 2147483647 w 2066"/>
                  <a:gd name="T99" fmla="*/ 2147483647 h 610"/>
                  <a:gd name="T100" fmla="*/ 2147483647 w 2066"/>
                  <a:gd name="T101" fmla="*/ 2147483647 h 610"/>
                  <a:gd name="T102" fmla="*/ 2147483647 w 2066"/>
                  <a:gd name="T103" fmla="*/ 2147483647 h 610"/>
                  <a:gd name="T104" fmla="*/ 2147483647 w 2066"/>
                  <a:gd name="T105" fmla="*/ 2147483647 h 610"/>
                  <a:gd name="T106" fmla="*/ 2147483647 w 2066"/>
                  <a:gd name="T107" fmla="*/ 2147483647 h 610"/>
                  <a:gd name="T108" fmla="*/ 2147483647 w 2066"/>
                  <a:gd name="T109" fmla="*/ 2147483647 h 610"/>
                  <a:gd name="T110" fmla="*/ 2147483647 w 2066"/>
                  <a:gd name="T111" fmla="*/ 2147483647 h 610"/>
                  <a:gd name="T112" fmla="*/ 2147483647 w 2066"/>
                  <a:gd name="T113" fmla="*/ 2147483647 h 6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066"/>
                  <a:gd name="T172" fmla="*/ 0 h 610"/>
                  <a:gd name="T173" fmla="*/ 2066 w 2066"/>
                  <a:gd name="T174" fmla="*/ 610 h 6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066" h="610">
                    <a:moveTo>
                      <a:pt x="1988" y="148"/>
                    </a:moveTo>
                    <a:lnTo>
                      <a:pt x="1970" y="157"/>
                    </a:lnTo>
                    <a:lnTo>
                      <a:pt x="1988" y="165"/>
                    </a:lnTo>
                    <a:lnTo>
                      <a:pt x="1935" y="148"/>
                    </a:lnTo>
                    <a:lnTo>
                      <a:pt x="1813" y="122"/>
                    </a:lnTo>
                    <a:lnTo>
                      <a:pt x="1796" y="122"/>
                    </a:lnTo>
                    <a:lnTo>
                      <a:pt x="1787" y="113"/>
                    </a:lnTo>
                    <a:lnTo>
                      <a:pt x="1752" y="122"/>
                    </a:lnTo>
                    <a:lnTo>
                      <a:pt x="1717" y="113"/>
                    </a:lnTo>
                    <a:lnTo>
                      <a:pt x="1700" y="113"/>
                    </a:lnTo>
                    <a:lnTo>
                      <a:pt x="1726" y="139"/>
                    </a:lnTo>
                    <a:lnTo>
                      <a:pt x="1691" y="122"/>
                    </a:lnTo>
                    <a:lnTo>
                      <a:pt x="1682" y="113"/>
                    </a:lnTo>
                    <a:lnTo>
                      <a:pt x="1613" y="122"/>
                    </a:lnTo>
                    <a:lnTo>
                      <a:pt x="1630" y="139"/>
                    </a:lnTo>
                    <a:lnTo>
                      <a:pt x="1569" y="122"/>
                    </a:lnTo>
                    <a:lnTo>
                      <a:pt x="1560" y="96"/>
                    </a:lnTo>
                    <a:lnTo>
                      <a:pt x="1491" y="96"/>
                    </a:lnTo>
                    <a:lnTo>
                      <a:pt x="1482" y="104"/>
                    </a:lnTo>
                    <a:lnTo>
                      <a:pt x="1456" y="104"/>
                    </a:lnTo>
                    <a:lnTo>
                      <a:pt x="1447" y="96"/>
                    </a:lnTo>
                    <a:lnTo>
                      <a:pt x="1412" y="96"/>
                    </a:lnTo>
                    <a:lnTo>
                      <a:pt x="1412" y="78"/>
                    </a:lnTo>
                    <a:lnTo>
                      <a:pt x="1386" y="78"/>
                    </a:lnTo>
                    <a:lnTo>
                      <a:pt x="1369" y="96"/>
                    </a:lnTo>
                    <a:lnTo>
                      <a:pt x="1360" y="78"/>
                    </a:lnTo>
                    <a:lnTo>
                      <a:pt x="1281" y="78"/>
                    </a:lnTo>
                    <a:lnTo>
                      <a:pt x="1299" y="96"/>
                    </a:lnTo>
                    <a:lnTo>
                      <a:pt x="1220" y="87"/>
                    </a:lnTo>
                    <a:lnTo>
                      <a:pt x="1212" y="104"/>
                    </a:lnTo>
                    <a:lnTo>
                      <a:pt x="1168" y="87"/>
                    </a:lnTo>
                    <a:lnTo>
                      <a:pt x="1159" y="96"/>
                    </a:lnTo>
                    <a:lnTo>
                      <a:pt x="1142" y="87"/>
                    </a:lnTo>
                    <a:lnTo>
                      <a:pt x="1159" y="78"/>
                    </a:lnTo>
                    <a:lnTo>
                      <a:pt x="1142" y="69"/>
                    </a:lnTo>
                    <a:lnTo>
                      <a:pt x="1133" y="78"/>
                    </a:lnTo>
                    <a:lnTo>
                      <a:pt x="1133" y="69"/>
                    </a:lnTo>
                    <a:lnTo>
                      <a:pt x="1116" y="61"/>
                    </a:lnTo>
                    <a:lnTo>
                      <a:pt x="1116" y="69"/>
                    </a:lnTo>
                    <a:lnTo>
                      <a:pt x="1098" y="61"/>
                    </a:lnTo>
                    <a:lnTo>
                      <a:pt x="1063" y="61"/>
                    </a:lnTo>
                    <a:lnTo>
                      <a:pt x="1072" y="69"/>
                    </a:lnTo>
                    <a:lnTo>
                      <a:pt x="1098" y="78"/>
                    </a:lnTo>
                    <a:lnTo>
                      <a:pt x="1072" y="69"/>
                    </a:lnTo>
                    <a:lnTo>
                      <a:pt x="1037" y="69"/>
                    </a:lnTo>
                    <a:lnTo>
                      <a:pt x="1011" y="61"/>
                    </a:lnTo>
                    <a:lnTo>
                      <a:pt x="967" y="61"/>
                    </a:lnTo>
                    <a:lnTo>
                      <a:pt x="976" y="78"/>
                    </a:lnTo>
                    <a:lnTo>
                      <a:pt x="941" y="61"/>
                    </a:lnTo>
                    <a:lnTo>
                      <a:pt x="941" y="43"/>
                    </a:lnTo>
                    <a:lnTo>
                      <a:pt x="924" y="43"/>
                    </a:lnTo>
                    <a:lnTo>
                      <a:pt x="924" y="61"/>
                    </a:lnTo>
                    <a:lnTo>
                      <a:pt x="872" y="69"/>
                    </a:lnTo>
                    <a:lnTo>
                      <a:pt x="889" y="61"/>
                    </a:lnTo>
                    <a:lnTo>
                      <a:pt x="915" y="43"/>
                    </a:lnTo>
                    <a:lnTo>
                      <a:pt x="915" y="35"/>
                    </a:lnTo>
                    <a:lnTo>
                      <a:pt x="845" y="17"/>
                    </a:lnTo>
                    <a:lnTo>
                      <a:pt x="828" y="26"/>
                    </a:lnTo>
                    <a:lnTo>
                      <a:pt x="793" y="17"/>
                    </a:lnTo>
                    <a:lnTo>
                      <a:pt x="802" y="0"/>
                    </a:lnTo>
                    <a:lnTo>
                      <a:pt x="784" y="0"/>
                    </a:lnTo>
                    <a:lnTo>
                      <a:pt x="758" y="17"/>
                    </a:lnTo>
                    <a:lnTo>
                      <a:pt x="758" y="26"/>
                    </a:lnTo>
                    <a:lnTo>
                      <a:pt x="749" y="26"/>
                    </a:lnTo>
                    <a:lnTo>
                      <a:pt x="758" y="43"/>
                    </a:lnTo>
                    <a:lnTo>
                      <a:pt x="741" y="26"/>
                    </a:lnTo>
                    <a:lnTo>
                      <a:pt x="715" y="26"/>
                    </a:lnTo>
                    <a:lnTo>
                      <a:pt x="619" y="43"/>
                    </a:lnTo>
                    <a:lnTo>
                      <a:pt x="636" y="61"/>
                    </a:lnTo>
                    <a:lnTo>
                      <a:pt x="645" y="78"/>
                    </a:lnTo>
                    <a:lnTo>
                      <a:pt x="627" y="61"/>
                    </a:lnTo>
                    <a:lnTo>
                      <a:pt x="610" y="61"/>
                    </a:lnTo>
                    <a:lnTo>
                      <a:pt x="601" y="61"/>
                    </a:lnTo>
                    <a:lnTo>
                      <a:pt x="575" y="61"/>
                    </a:lnTo>
                    <a:lnTo>
                      <a:pt x="584" y="78"/>
                    </a:lnTo>
                    <a:lnTo>
                      <a:pt x="645" y="96"/>
                    </a:lnTo>
                    <a:lnTo>
                      <a:pt x="645" y="122"/>
                    </a:lnTo>
                    <a:lnTo>
                      <a:pt x="636" y="122"/>
                    </a:lnTo>
                    <a:lnTo>
                      <a:pt x="627" y="104"/>
                    </a:lnTo>
                    <a:lnTo>
                      <a:pt x="575" y="87"/>
                    </a:lnTo>
                    <a:lnTo>
                      <a:pt x="566" y="69"/>
                    </a:lnTo>
                    <a:lnTo>
                      <a:pt x="549" y="78"/>
                    </a:lnTo>
                    <a:lnTo>
                      <a:pt x="549" y="96"/>
                    </a:lnTo>
                    <a:lnTo>
                      <a:pt x="575" y="104"/>
                    </a:lnTo>
                    <a:lnTo>
                      <a:pt x="566" y="113"/>
                    </a:lnTo>
                    <a:lnTo>
                      <a:pt x="540" y="96"/>
                    </a:lnTo>
                    <a:lnTo>
                      <a:pt x="523" y="78"/>
                    </a:lnTo>
                    <a:lnTo>
                      <a:pt x="540" y="69"/>
                    </a:lnTo>
                    <a:lnTo>
                      <a:pt x="514" y="69"/>
                    </a:lnTo>
                    <a:lnTo>
                      <a:pt x="514" y="96"/>
                    </a:lnTo>
                    <a:lnTo>
                      <a:pt x="531" y="104"/>
                    </a:lnTo>
                    <a:lnTo>
                      <a:pt x="540" y="122"/>
                    </a:lnTo>
                    <a:lnTo>
                      <a:pt x="549" y="130"/>
                    </a:lnTo>
                    <a:lnTo>
                      <a:pt x="566" y="122"/>
                    </a:lnTo>
                    <a:lnTo>
                      <a:pt x="601" y="139"/>
                    </a:lnTo>
                    <a:lnTo>
                      <a:pt x="610" y="148"/>
                    </a:lnTo>
                    <a:lnTo>
                      <a:pt x="619" y="157"/>
                    </a:lnTo>
                    <a:lnTo>
                      <a:pt x="610" y="165"/>
                    </a:lnTo>
                    <a:lnTo>
                      <a:pt x="592" y="139"/>
                    </a:lnTo>
                    <a:lnTo>
                      <a:pt x="566" y="139"/>
                    </a:lnTo>
                    <a:lnTo>
                      <a:pt x="558" y="139"/>
                    </a:lnTo>
                    <a:lnTo>
                      <a:pt x="566" y="157"/>
                    </a:lnTo>
                    <a:lnTo>
                      <a:pt x="558" y="174"/>
                    </a:lnTo>
                    <a:lnTo>
                      <a:pt x="514" y="183"/>
                    </a:lnTo>
                    <a:lnTo>
                      <a:pt x="540" y="165"/>
                    </a:lnTo>
                    <a:lnTo>
                      <a:pt x="549" y="139"/>
                    </a:lnTo>
                    <a:lnTo>
                      <a:pt x="523" y="139"/>
                    </a:lnTo>
                    <a:lnTo>
                      <a:pt x="514" y="113"/>
                    </a:lnTo>
                    <a:lnTo>
                      <a:pt x="497" y="104"/>
                    </a:lnTo>
                    <a:lnTo>
                      <a:pt x="497" y="78"/>
                    </a:lnTo>
                    <a:lnTo>
                      <a:pt x="479" y="78"/>
                    </a:lnTo>
                    <a:lnTo>
                      <a:pt x="470" y="69"/>
                    </a:lnTo>
                    <a:lnTo>
                      <a:pt x="453" y="69"/>
                    </a:lnTo>
                    <a:lnTo>
                      <a:pt x="453" y="78"/>
                    </a:lnTo>
                    <a:lnTo>
                      <a:pt x="453" y="96"/>
                    </a:lnTo>
                    <a:lnTo>
                      <a:pt x="444" y="96"/>
                    </a:lnTo>
                    <a:lnTo>
                      <a:pt x="453" y="122"/>
                    </a:lnTo>
                    <a:lnTo>
                      <a:pt x="488" y="139"/>
                    </a:lnTo>
                    <a:lnTo>
                      <a:pt x="488" y="148"/>
                    </a:lnTo>
                    <a:lnTo>
                      <a:pt x="427" y="130"/>
                    </a:lnTo>
                    <a:lnTo>
                      <a:pt x="348" y="113"/>
                    </a:lnTo>
                    <a:lnTo>
                      <a:pt x="348" y="122"/>
                    </a:lnTo>
                    <a:lnTo>
                      <a:pt x="383" y="139"/>
                    </a:lnTo>
                    <a:lnTo>
                      <a:pt x="357" y="139"/>
                    </a:lnTo>
                    <a:lnTo>
                      <a:pt x="305" y="148"/>
                    </a:lnTo>
                    <a:lnTo>
                      <a:pt x="305" y="139"/>
                    </a:lnTo>
                    <a:lnTo>
                      <a:pt x="296" y="139"/>
                    </a:lnTo>
                    <a:lnTo>
                      <a:pt x="270" y="139"/>
                    </a:lnTo>
                    <a:lnTo>
                      <a:pt x="244" y="157"/>
                    </a:lnTo>
                    <a:lnTo>
                      <a:pt x="235" y="174"/>
                    </a:lnTo>
                    <a:lnTo>
                      <a:pt x="218" y="174"/>
                    </a:lnTo>
                    <a:lnTo>
                      <a:pt x="209" y="157"/>
                    </a:lnTo>
                    <a:lnTo>
                      <a:pt x="218" y="148"/>
                    </a:lnTo>
                    <a:lnTo>
                      <a:pt x="209" y="139"/>
                    </a:lnTo>
                    <a:lnTo>
                      <a:pt x="174" y="139"/>
                    </a:lnTo>
                    <a:lnTo>
                      <a:pt x="183" y="157"/>
                    </a:lnTo>
                    <a:lnTo>
                      <a:pt x="191" y="165"/>
                    </a:lnTo>
                    <a:lnTo>
                      <a:pt x="200" y="183"/>
                    </a:lnTo>
                    <a:lnTo>
                      <a:pt x="174" y="174"/>
                    </a:lnTo>
                    <a:lnTo>
                      <a:pt x="148" y="191"/>
                    </a:lnTo>
                    <a:lnTo>
                      <a:pt x="165" y="209"/>
                    </a:lnTo>
                    <a:lnTo>
                      <a:pt x="139" y="209"/>
                    </a:lnTo>
                    <a:lnTo>
                      <a:pt x="130" y="191"/>
                    </a:lnTo>
                    <a:lnTo>
                      <a:pt x="113" y="191"/>
                    </a:lnTo>
                    <a:lnTo>
                      <a:pt x="104" y="200"/>
                    </a:lnTo>
                    <a:lnTo>
                      <a:pt x="122" y="209"/>
                    </a:lnTo>
                    <a:lnTo>
                      <a:pt x="130" y="218"/>
                    </a:lnTo>
                    <a:lnTo>
                      <a:pt x="95" y="209"/>
                    </a:lnTo>
                    <a:lnTo>
                      <a:pt x="87" y="191"/>
                    </a:lnTo>
                    <a:lnTo>
                      <a:pt x="43" y="174"/>
                    </a:lnTo>
                    <a:lnTo>
                      <a:pt x="43" y="165"/>
                    </a:lnTo>
                    <a:lnTo>
                      <a:pt x="130" y="183"/>
                    </a:lnTo>
                    <a:lnTo>
                      <a:pt x="165" y="165"/>
                    </a:lnTo>
                    <a:lnTo>
                      <a:pt x="139" y="148"/>
                    </a:lnTo>
                    <a:lnTo>
                      <a:pt x="104" y="139"/>
                    </a:lnTo>
                    <a:lnTo>
                      <a:pt x="61" y="130"/>
                    </a:lnTo>
                    <a:lnTo>
                      <a:pt x="43" y="130"/>
                    </a:lnTo>
                    <a:lnTo>
                      <a:pt x="43" y="122"/>
                    </a:lnTo>
                    <a:lnTo>
                      <a:pt x="17" y="122"/>
                    </a:lnTo>
                    <a:lnTo>
                      <a:pt x="8" y="139"/>
                    </a:lnTo>
                    <a:lnTo>
                      <a:pt x="0" y="148"/>
                    </a:lnTo>
                    <a:lnTo>
                      <a:pt x="17" y="157"/>
                    </a:lnTo>
                    <a:lnTo>
                      <a:pt x="17" y="174"/>
                    </a:lnTo>
                    <a:lnTo>
                      <a:pt x="61" y="235"/>
                    </a:lnTo>
                    <a:lnTo>
                      <a:pt x="17" y="270"/>
                    </a:lnTo>
                    <a:lnTo>
                      <a:pt x="34" y="287"/>
                    </a:lnTo>
                    <a:lnTo>
                      <a:pt x="26" y="296"/>
                    </a:lnTo>
                    <a:lnTo>
                      <a:pt x="26" y="322"/>
                    </a:lnTo>
                    <a:lnTo>
                      <a:pt x="43" y="340"/>
                    </a:lnTo>
                    <a:lnTo>
                      <a:pt x="61" y="348"/>
                    </a:lnTo>
                    <a:lnTo>
                      <a:pt x="69" y="366"/>
                    </a:lnTo>
                    <a:lnTo>
                      <a:pt x="78" y="348"/>
                    </a:lnTo>
                    <a:lnTo>
                      <a:pt x="95" y="357"/>
                    </a:lnTo>
                    <a:lnTo>
                      <a:pt x="95" y="383"/>
                    </a:lnTo>
                    <a:lnTo>
                      <a:pt x="113" y="401"/>
                    </a:lnTo>
                    <a:lnTo>
                      <a:pt x="104" y="418"/>
                    </a:lnTo>
                    <a:lnTo>
                      <a:pt x="139" y="409"/>
                    </a:lnTo>
                    <a:lnTo>
                      <a:pt x="148" y="418"/>
                    </a:lnTo>
                    <a:lnTo>
                      <a:pt x="148" y="435"/>
                    </a:lnTo>
                    <a:lnTo>
                      <a:pt x="157" y="435"/>
                    </a:lnTo>
                    <a:lnTo>
                      <a:pt x="165" y="444"/>
                    </a:lnTo>
                    <a:lnTo>
                      <a:pt x="174" y="444"/>
                    </a:lnTo>
                    <a:lnTo>
                      <a:pt x="183" y="453"/>
                    </a:lnTo>
                    <a:lnTo>
                      <a:pt x="191" y="444"/>
                    </a:lnTo>
                    <a:lnTo>
                      <a:pt x="235" y="462"/>
                    </a:lnTo>
                    <a:lnTo>
                      <a:pt x="235" y="488"/>
                    </a:lnTo>
                    <a:lnTo>
                      <a:pt x="218" y="496"/>
                    </a:lnTo>
                    <a:lnTo>
                      <a:pt x="209" y="505"/>
                    </a:lnTo>
                    <a:lnTo>
                      <a:pt x="209" y="514"/>
                    </a:lnTo>
                    <a:lnTo>
                      <a:pt x="218" y="514"/>
                    </a:lnTo>
                    <a:lnTo>
                      <a:pt x="200" y="531"/>
                    </a:lnTo>
                    <a:lnTo>
                      <a:pt x="218" y="549"/>
                    </a:lnTo>
                    <a:lnTo>
                      <a:pt x="252" y="566"/>
                    </a:lnTo>
                    <a:lnTo>
                      <a:pt x="270" y="575"/>
                    </a:lnTo>
                    <a:lnTo>
                      <a:pt x="287" y="575"/>
                    </a:lnTo>
                    <a:lnTo>
                      <a:pt x="296" y="566"/>
                    </a:lnTo>
                    <a:lnTo>
                      <a:pt x="322" y="584"/>
                    </a:lnTo>
                    <a:lnTo>
                      <a:pt x="331" y="584"/>
                    </a:lnTo>
                    <a:lnTo>
                      <a:pt x="348" y="592"/>
                    </a:lnTo>
                    <a:lnTo>
                      <a:pt x="383" y="610"/>
                    </a:lnTo>
                    <a:lnTo>
                      <a:pt x="392" y="592"/>
                    </a:lnTo>
                    <a:lnTo>
                      <a:pt x="383" y="592"/>
                    </a:lnTo>
                    <a:lnTo>
                      <a:pt x="366" y="575"/>
                    </a:lnTo>
                    <a:lnTo>
                      <a:pt x="366" y="557"/>
                    </a:lnTo>
                    <a:lnTo>
                      <a:pt x="348" y="557"/>
                    </a:lnTo>
                    <a:lnTo>
                      <a:pt x="348" y="540"/>
                    </a:lnTo>
                    <a:lnTo>
                      <a:pt x="357" y="531"/>
                    </a:lnTo>
                    <a:lnTo>
                      <a:pt x="375" y="514"/>
                    </a:lnTo>
                    <a:lnTo>
                      <a:pt x="366" y="496"/>
                    </a:lnTo>
                    <a:lnTo>
                      <a:pt x="348" y="496"/>
                    </a:lnTo>
                    <a:lnTo>
                      <a:pt x="348" y="488"/>
                    </a:lnTo>
                    <a:lnTo>
                      <a:pt x="340" y="488"/>
                    </a:lnTo>
                    <a:lnTo>
                      <a:pt x="340" y="462"/>
                    </a:lnTo>
                    <a:lnTo>
                      <a:pt x="348" y="444"/>
                    </a:lnTo>
                    <a:lnTo>
                      <a:pt x="366" y="462"/>
                    </a:lnTo>
                    <a:lnTo>
                      <a:pt x="375" y="453"/>
                    </a:lnTo>
                    <a:lnTo>
                      <a:pt x="366" y="444"/>
                    </a:lnTo>
                    <a:lnTo>
                      <a:pt x="383" y="435"/>
                    </a:lnTo>
                    <a:lnTo>
                      <a:pt x="409" y="427"/>
                    </a:lnTo>
                    <a:lnTo>
                      <a:pt x="444" y="435"/>
                    </a:lnTo>
                    <a:lnTo>
                      <a:pt x="453" y="444"/>
                    </a:lnTo>
                    <a:lnTo>
                      <a:pt x="479" y="435"/>
                    </a:lnTo>
                    <a:lnTo>
                      <a:pt x="497" y="435"/>
                    </a:lnTo>
                    <a:lnTo>
                      <a:pt x="523" y="444"/>
                    </a:lnTo>
                    <a:lnTo>
                      <a:pt x="558" y="435"/>
                    </a:lnTo>
                    <a:lnTo>
                      <a:pt x="558" y="427"/>
                    </a:lnTo>
                    <a:lnTo>
                      <a:pt x="523" y="418"/>
                    </a:lnTo>
                    <a:lnTo>
                      <a:pt x="531" y="409"/>
                    </a:lnTo>
                    <a:lnTo>
                      <a:pt x="549" y="409"/>
                    </a:lnTo>
                    <a:lnTo>
                      <a:pt x="531" y="392"/>
                    </a:lnTo>
                    <a:lnTo>
                      <a:pt x="575" y="383"/>
                    </a:lnTo>
                    <a:lnTo>
                      <a:pt x="592" y="374"/>
                    </a:lnTo>
                    <a:lnTo>
                      <a:pt x="619" y="366"/>
                    </a:lnTo>
                    <a:lnTo>
                      <a:pt x="627" y="357"/>
                    </a:lnTo>
                    <a:lnTo>
                      <a:pt x="662" y="366"/>
                    </a:lnTo>
                    <a:lnTo>
                      <a:pt x="671" y="383"/>
                    </a:lnTo>
                    <a:lnTo>
                      <a:pt x="706" y="392"/>
                    </a:lnTo>
                    <a:lnTo>
                      <a:pt x="715" y="401"/>
                    </a:lnTo>
                    <a:lnTo>
                      <a:pt x="758" y="383"/>
                    </a:lnTo>
                    <a:lnTo>
                      <a:pt x="776" y="401"/>
                    </a:lnTo>
                    <a:lnTo>
                      <a:pt x="819" y="444"/>
                    </a:lnTo>
                    <a:lnTo>
                      <a:pt x="872" y="444"/>
                    </a:lnTo>
                    <a:lnTo>
                      <a:pt x="924" y="462"/>
                    </a:lnTo>
                    <a:lnTo>
                      <a:pt x="941" y="462"/>
                    </a:lnTo>
                    <a:lnTo>
                      <a:pt x="985" y="444"/>
                    </a:lnTo>
                    <a:lnTo>
                      <a:pt x="1020" y="444"/>
                    </a:lnTo>
                    <a:lnTo>
                      <a:pt x="1037" y="453"/>
                    </a:lnTo>
                    <a:lnTo>
                      <a:pt x="1089" y="453"/>
                    </a:lnTo>
                    <a:lnTo>
                      <a:pt x="1072" y="418"/>
                    </a:lnTo>
                    <a:lnTo>
                      <a:pt x="1133" y="427"/>
                    </a:lnTo>
                    <a:lnTo>
                      <a:pt x="1159" y="444"/>
                    </a:lnTo>
                    <a:lnTo>
                      <a:pt x="1203" y="444"/>
                    </a:lnTo>
                    <a:lnTo>
                      <a:pt x="1238" y="462"/>
                    </a:lnTo>
                    <a:lnTo>
                      <a:pt x="1307" y="462"/>
                    </a:lnTo>
                    <a:lnTo>
                      <a:pt x="1316" y="453"/>
                    </a:lnTo>
                    <a:lnTo>
                      <a:pt x="1369" y="453"/>
                    </a:lnTo>
                    <a:lnTo>
                      <a:pt x="1395" y="444"/>
                    </a:lnTo>
                    <a:lnTo>
                      <a:pt x="1377" y="435"/>
                    </a:lnTo>
                    <a:lnTo>
                      <a:pt x="1395" y="418"/>
                    </a:lnTo>
                    <a:lnTo>
                      <a:pt x="1377" y="401"/>
                    </a:lnTo>
                    <a:lnTo>
                      <a:pt x="1377" y="392"/>
                    </a:lnTo>
                    <a:lnTo>
                      <a:pt x="1412" y="383"/>
                    </a:lnTo>
                    <a:lnTo>
                      <a:pt x="1499" y="418"/>
                    </a:lnTo>
                    <a:lnTo>
                      <a:pt x="1508" y="444"/>
                    </a:lnTo>
                    <a:lnTo>
                      <a:pt x="1552" y="462"/>
                    </a:lnTo>
                    <a:lnTo>
                      <a:pt x="1595" y="488"/>
                    </a:lnTo>
                    <a:lnTo>
                      <a:pt x="1639" y="470"/>
                    </a:lnTo>
                    <a:lnTo>
                      <a:pt x="1665" y="531"/>
                    </a:lnTo>
                    <a:lnTo>
                      <a:pt x="1639" y="540"/>
                    </a:lnTo>
                    <a:lnTo>
                      <a:pt x="1656" y="575"/>
                    </a:lnTo>
                    <a:lnTo>
                      <a:pt x="1691" y="566"/>
                    </a:lnTo>
                    <a:lnTo>
                      <a:pt x="1717" y="523"/>
                    </a:lnTo>
                    <a:lnTo>
                      <a:pt x="1709" y="479"/>
                    </a:lnTo>
                    <a:lnTo>
                      <a:pt x="1717" y="479"/>
                    </a:lnTo>
                    <a:lnTo>
                      <a:pt x="1665" y="401"/>
                    </a:lnTo>
                    <a:lnTo>
                      <a:pt x="1648" y="383"/>
                    </a:lnTo>
                    <a:lnTo>
                      <a:pt x="1613" y="374"/>
                    </a:lnTo>
                    <a:lnTo>
                      <a:pt x="1604" y="383"/>
                    </a:lnTo>
                    <a:lnTo>
                      <a:pt x="1586" y="374"/>
                    </a:lnTo>
                    <a:lnTo>
                      <a:pt x="1569" y="366"/>
                    </a:lnTo>
                    <a:lnTo>
                      <a:pt x="1543" y="357"/>
                    </a:lnTo>
                    <a:lnTo>
                      <a:pt x="1560" y="340"/>
                    </a:lnTo>
                    <a:lnTo>
                      <a:pt x="1569" y="313"/>
                    </a:lnTo>
                    <a:lnTo>
                      <a:pt x="1569" y="287"/>
                    </a:lnTo>
                    <a:lnTo>
                      <a:pt x="1656" y="296"/>
                    </a:lnTo>
                    <a:lnTo>
                      <a:pt x="1656" y="279"/>
                    </a:lnTo>
                    <a:lnTo>
                      <a:pt x="1700" y="287"/>
                    </a:lnTo>
                    <a:lnTo>
                      <a:pt x="1717" y="296"/>
                    </a:lnTo>
                    <a:lnTo>
                      <a:pt x="1735" y="287"/>
                    </a:lnTo>
                    <a:lnTo>
                      <a:pt x="1743" y="287"/>
                    </a:lnTo>
                    <a:lnTo>
                      <a:pt x="1726" y="270"/>
                    </a:lnTo>
                    <a:lnTo>
                      <a:pt x="1726" y="244"/>
                    </a:lnTo>
                    <a:lnTo>
                      <a:pt x="1770" y="244"/>
                    </a:lnTo>
                    <a:lnTo>
                      <a:pt x="1778" y="261"/>
                    </a:lnTo>
                    <a:lnTo>
                      <a:pt x="1796" y="244"/>
                    </a:lnTo>
                    <a:lnTo>
                      <a:pt x="1787" y="235"/>
                    </a:lnTo>
                    <a:lnTo>
                      <a:pt x="1796" y="226"/>
                    </a:lnTo>
                    <a:lnTo>
                      <a:pt x="1813" y="235"/>
                    </a:lnTo>
                    <a:lnTo>
                      <a:pt x="1804" y="235"/>
                    </a:lnTo>
                    <a:lnTo>
                      <a:pt x="1822" y="252"/>
                    </a:lnTo>
                    <a:lnTo>
                      <a:pt x="1813" y="287"/>
                    </a:lnTo>
                    <a:lnTo>
                      <a:pt x="1813" y="305"/>
                    </a:lnTo>
                    <a:lnTo>
                      <a:pt x="1804" y="313"/>
                    </a:lnTo>
                    <a:lnTo>
                      <a:pt x="1813" y="348"/>
                    </a:lnTo>
                    <a:lnTo>
                      <a:pt x="1857" y="374"/>
                    </a:lnTo>
                    <a:lnTo>
                      <a:pt x="1874" y="401"/>
                    </a:lnTo>
                    <a:lnTo>
                      <a:pt x="1892" y="401"/>
                    </a:lnTo>
                    <a:lnTo>
                      <a:pt x="1909" y="427"/>
                    </a:lnTo>
                    <a:lnTo>
                      <a:pt x="1918" y="427"/>
                    </a:lnTo>
                    <a:lnTo>
                      <a:pt x="1927" y="409"/>
                    </a:lnTo>
                    <a:lnTo>
                      <a:pt x="1909" y="401"/>
                    </a:lnTo>
                    <a:lnTo>
                      <a:pt x="1918" y="383"/>
                    </a:lnTo>
                    <a:lnTo>
                      <a:pt x="1909" y="366"/>
                    </a:lnTo>
                    <a:lnTo>
                      <a:pt x="1918" y="366"/>
                    </a:lnTo>
                    <a:lnTo>
                      <a:pt x="1909" y="340"/>
                    </a:lnTo>
                    <a:lnTo>
                      <a:pt x="1918" y="340"/>
                    </a:lnTo>
                    <a:lnTo>
                      <a:pt x="1874" y="313"/>
                    </a:lnTo>
                    <a:lnTo>
                      <a:pt x="1857" y="305"/>
                    </a:lnTo>
                    <a:lnTo>
                      <a:pt x="1857" y="296"/>
                    </a:lnTo>
                    <a:lnTo>
                      <a:pt x="1874" y="305"/>
                    </a:lnTo>
                    <a:lnTo>
                      <a:pt x="1874" y="287"/>
                    </a:lnTo>
                    <a:lnTo>
                      <a:pt x="1848" y="287"/>
                    </a:lnTo>
                    <a:lnTo>
                      <a:pt x="1848" y="279"/>
                    </a:lnTo>
                    <a:lnTo>
                      <a:pt x="1865" y="261"/>
                    </a:lnTo>
                    <a:lnTo>
                      <a:pt x="1874" y="270"/>
                    </a:lnTo>
                    <a:lnTo>
                      <a:pt x="1909" y="261"/>
                    </a:lnTo>
                    <a:lnTo>
                      <a:pt x="1927" y="270"/>
                    </a:lnTo>
                    <a:lnTo>
                      <a:pt x="1944" y="244"/>
                    </a:lnTo>
                    <a:lnTo>
                      <a:pt x="1961" y="235"/>
                    </a:lnTo>
                    <a:lnTo>
                      <a:pt x="1961" y="226"/>
                    </a:lnTo>
                    <a:lnTo>
                      <a:pt x="1988" y="235"/>
                    </a:lnTo>
                    <a:lnTo>
                      <a:pt x="1996" y="218"/>
                    </a:lnTo>
                    <a:lnTo>
                      <a:pt x="1909" y="191"/>
                    </a:lnTo>
                    <a:lnTo>
                      <a:pt x="1944" y="191"/>
                    </a:lnTo>
                    <a:lnTo>
                      <a:pt x="1918" y="174"/>
                    </a:lnTo>
                    <a:lnTo>
                      <a:pt x="1927" y="165"/>
                    </a:lnTo>
                    <a:lnTo>
                      <a:pt x="1944" y="183"/>
                    </a:lnTo>
                    <a:lnTo>
                      <a:pt x="1970" y="183"/>
                    </a:lnTo>
                    <a:lnTo>
                      <a:pt x="1996" y="191"/>
                    </a:lnTo>
                    <a:lnTo>
                      <a:pt x="2031" y="191"/>
                    </a:lnTo>
                    <a:lnTo>
                      <a:pt x="2040" y="209"/>
                    </a:lnTo>
                    <a:lnTo>
                      <a:pt x="2066" y="200"/>
                    </a:lnTo>
                    <a:lnTo>
                      <a:pt x="2040" y="191"/>
                    </a:lnTo>
                    <a:lnTo>
                      <a:pt x="2040" y="174"/>
                    </a:lnTo>
                    <a:lnTo>
                      <a:pt x="1988" y="14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56" name="Freeform 168">
                <a:extLst>
                  <a:ext uri="{FF2B5EF4-FFF2-40B4-BE49-F238E27FC236}">
                    <a16:creationId xmlns:a16="http://schemas.microsoft.com/office/drawing/2014/main" id="{0D49BBA6-CC72-435C-8DDF-D30C27A52472}"/>
                  </a:ext>
                </a:extLst>
              </p:cNvPr>
              <p:cNvSpPr>
                <a:spLocks/>
              </p:cNvSpPr>
              <p:nvPr/>
            </p:nvSpPr>
            <p:spPr bwMode="auto">
              <a:xfrm>
                <a:off x="7545389" y="2320926"/>
                <a:ext cx="222250" cy="234950"/>
              </a:xfrm>
              <a:custGeom>
                <a:avLst/>
                <a:gdLst>
                  <a:gd name="T0" fmla="*/ 2147483647 w 140"/>
                  <a:gd name="T1" fmla="*/ 2147483647 h 148"/>
                  <a:gd name="T2" fmla="*/ 2147483647 w 140"/>
                  <a:gd name="T3" fmla="*/ 2147483647 h 148"/>
                  <a:gd name="T4" fmla="*/ 2147483647 w 140"/>
                  <a:gd name="T5" fmla="*/ 2147483647 h 148"/>
                  <a:gd name="T6" fmla="*/ 2147483647 w 140"/>
                  <a:gd name="T7" fmla="*/ 2147483647 h 148"/>
                  <a:gd name="T8" fmla="*/ 2147483647 w 140"/>
                  <a:gd name="T9" fmla="*/ 2147483647 h 148"/>
                  <a:gd name="T10" fmla="*/ 2147483647 w 140"/>
                  <a:gd name="T11" fmla="*/ 2147483647 h 148"/>
                  <a:gd name="T12" fmla="*/ 2147483647 w 140"/>
                  <a:gd name="T13" fmla="*/ 2147483647 h 148"/>
                  <a:gd name="T14" fmla="*/ 2147483647 w 140"/>
                  <a:gd name="T15" fmla="*/ 2147483647 h 148"/>
                  <a:gd name="T16" fmla="*/ 2147483647 w 140"/>
                  <a:gd name="T17" fmla="*/ 2147483647 h 148"/>
                  <a:gd name="T18" fmla="*/ 2147483647 w 140"/>
                  <a:gd name="T19" fmla="*/ 2147483647 h 148"/>
                  <a:gd name="T20" fmla="*/ 2147483647 w 140"/>
                  <a:gd name="T21" fmla="*/ 2147483647 h 148"/>
                  <a:gd name="T22" fmla="*/ 2147483647 w 140"/>
                  <a:gd name="T23" fmla="*/ 2147483647 h 148"/>
                  <a:gd name="T24" fmla="*/ 2147483647 w 140"/>
                  <a:gd name="T25" fmla="*/ 2147483647 h 148"/>
                  <a:gd name="T26" fmla="*/ 2147483647 w 140"/>
                  <a:gd name="T27" fmla="*/ 2147483647 h 148"/>
                  <a:gd name="T28" fmla="*/ 2147483647 w 140"/>
                  <a:gd name="T29" fmla="*/ 2147483647 h 148"/>
                  <a:gd name="T30" fmla="*/ 2147483647 w 140"/>
                  <a:gd name="T31" fmla="*/ 2147483647 h 148"/>
                  <a:gd name="T32" fmla="*/ 2147483647 w 140"/>
                  <a:gd name="T33" fmla="*/ 0 h 148"/>
                  <a:gd name="T34" fmla="*/ 0 w 140"/>
                  <a:gd name="T35" fmla="*/ 0 h 148"/>
                  <a:gd name="T36" fmla="*/ 2147483647 w 140"/>
                  <a:gd name="T37" fmla="*/ 2147483647 h 1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0"/>
                  <a:gd name="T58" fmla="*/ 0 h 148"/>
                  <a:gd name="T59" fmla="*/ 140 w 140"/>
                  <a:gd name="T60" fmla="*/ 148 h 1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0" h="148">
                    <a:moveTo>
                      <a:pt x="26" y="43"/>
                    </a:moveTo>
                    <a:lnTo>
                      <a:pt x="44" y="52"/>
                    </a:lnTo>
                    <a:lnTo>
                      <a:pt x="61" y="78"/>
                    </a:lnTo>
                    <a:lnTo>
                      <a:pt x="79" y="87"/>
                    </a:lnTo>
                    <a:lnTo>
                      <a:pt x="79" y="113"/>
                    </a:lnTo>
                    <a:lnTo>
                      <a:pt x="96" y="122"/>
                    </a:lnTo>
                    <a:lnTo>
                      <a:pt x="105" y="139"/>
                    </a:lnTo>
                    <a:lnTo>
                      <a:pt x="114" y="148"/>
                    </a:lnTo>
                    <a:lnTo>
                      <a:pt x="114" y="139"/>
                    </a:lnTo>
                    <a:lnTo>
                      <a:pt x="140" y="148"/>
                    </a:lnTo>
                    <a:lnTo>
                      <a:pt x="122" y="130"/>
                    </a:lnTo>
                    <a:lnTo>
                      <a:pt x="96" y="113"/>
                    </a:lnTo>
                    <a:lnTo>
                      <a:pt x="96" y="96"/>
                    </a:lnTo>
                    <a:lnTo>
                      <a:pt x="114" y="96"/>
                    </a:lnTo>
                    <a:lnTo>
                      <a:pt x="105" y="87"/>
                    </a:lnTo>
                    <a:lnTo>
                      <a:pt x="79" y="69"/>
                    </a:lnTo>
                    <a:lnTo>
                      <a:pt x="9" y="0"/>
                    </a:lnTo>
                    <a:lnTo>
                      <a:pt x="0" y="0"/>
                    </a:lnTo>
                    <a:lnTo>
                      <a:pt x="26" y="43"/>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57" name="Freeform 169">
                <a:extLst>
                  <a:ext uri="{FF2B5EF4-FFF2-40B4-BE49-F238E27FC236}">
                    <a16:creationId xmlns:a16="http://schemas.microsoft.com/office/drawing/2014/main" id="{8AD80AD9-E49F-4FFC-AE8C-B5772F3D0201}"/>
                  </a:ext>
                </a:extLst>
              </p:cNvPr>
              <p:cNvSpPr>
                <a:spLocks/>
              </p:cNvSpPr>
              <p:nvPr/>
            </p:nvSpPr>
            <p:spPr bwMode="auto">
              <a:xfrm>
                <a:off x="7545389" y="2320926"/>
                <a:ext cx="222250" cy="234950"/>
              </a:xfrm>
              <a:custGeom>
                <a:avLst/>
                <a:gdLst>
                  <a:gd name="T0" fmla="*/ 2147483647 w 140"/>
                  <a:gd name="T1" fmla="*/ 2147483647 h 148"/>
                  <a:gd name="T2" fmla="*/ 2147483647 w 140"/>
                  <a:gd name="T3" fmla="*/ 2147483647 h 148"/>
                  <a:gd name="T4" fmla="*/ 2147483647 w 140"/>
                  <a:gd name="T5" fmla="*/ 2147483647 h 148"/>
                  <a:gd name="T6" fmla="*/ 2147483647 w 140"/>
                  <a:gd name="T7" fmla="*/ 2147483647 h 148"/>
                  <a:gd name="T8" fmla="*/ 2147483647 w 140"/>
                  <a:gd name="T9" fmla="*/ 2147483647 h 148"/>
                  <a:gd name="T10" fmla="*/ 2147483647 w 140"/>
                  <a:gd name="T11" fmla="*/ 2147483647 h 148"/>
                  <a:gd name="T12" fmla="*/ 2147483647 w 140"/>
                  <a:gd name="T13" fmla="*/ 2147483647 h 148"/>
                  <a:gd name="T14" fmla="*/ 2147483647 w 140"/>
                  <a:gd name="T15" fmla="*/ 2147483647 h 148"/>
                  <a:gd name="T16" fmla="*/ 2147483647 w 140"/>
                  <a:gd name="T17" fmla="*/ 2147483647 h 148"/>
                  <a:gd name="T18" fmla="*/ 2147483647 w 140"/>
                  <a:gd name="T19" fmla="*/ 2147483647 h 148"/>
                  <a:gd name="T20" fmla="*/ 2147483647 w 140"/>
                  <a:gd name="T21" fmla="*/ 2147483647 h 148"/>
                  <a:gd name="T22" fmla="*/ 2147483647 w 140"/>
                  <a:gd name="T23" fmla="*/ 2147483647 h 148"/>
                  <a:gd name="T24" fmla="*/ 2147483647 w 140"/>
                  <a:gd name="T25" fmla="*/ 2147483647 h 148"/>
                  <a:gd name="T26" fmla="*/ 2147483647 w 140"/>
                  <a:gd name="T27" fmla="*/ 2147483647 h 148"/>
                  <a:gd name="T28" fmla="*/ 2147483647 w 140"/>
                  <a:gd name="T29" fmla="*/ 2147483647 h 148"/>
                  <a:gd name="T30" fmla="*/ 2147483647 w 140"/>
                  <a:gd name="T31" fmla="*/ 2147483647 h 148"/>
                  <a:gd name="T32" fmla="*/ 2147483647 w 140"/>
                  <a:gd name="T33" fmla="*/ 0 h 148"/>
                  <a:gd name="T34" fmla="*/ 0 w 140"/>
                  <a:gd name="T35" fmla="*/ 0 h 148"/>
                  <a:gd name="T36" fmla="*/ 2147483647 w 140"/>
                  <a:gd name="T37" fmla="*/ 2147483647 h 1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0"/>
                  <a:gd name="T58" fmla="*/ 0 h 148"/>
                  <a:gd name="T59" fmla="*/ 140 w 140"/>
                  <a:gd name="T60" fmla="*/ 148 h 1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0" h="148">
                    <a:moveTo>
                      <a:pt x="26" y="43"/>
                    </a:moveTo>
                    <a:lnTo>
                      <a:pt x="44" y="52"/>
                    </a:lnTo>
                    <a:lnTo>
                      <a:pt x="61" y="78"/>
                    </a:lnTo>
                    <a:lnTo>
                      <a:pt x="79" y="87"/>
                    </a:lnTo>
                    <a:lnTo>
                      <a:pt x="79" y="113"/>
                    </a:lnTo>
                    <a:lnTo>
                      <a:pt x="96" y="122"/>
                    </a:lnTo>
                    <a:lnTo>
                      <a:pt x="105" y="139"/>
                    </a:lnTo>
                    <a:lnTo>
                      <a:pt x="114" y="148"/>
                    </a:lnTo>
                    <a:lnTo>
                      <a:pt x="114" y="139"/>
                    </a:lnTo>
                    <a:lnTo>
                      <a:pt x="140" y="148"/>
                    </a:lnTo>
                    <a:lnTo>
                      <a:pt x="122" y="130"/>
                    </a:lnTo>
                    <a:lnTo>
                      <a:pt x="96" y="113"/>
                    </a:lnTo>
                    <a:lnTo>
                      <a:pt x="96" y="96"/>
                    </a:lnTo>
                    <a:lnTo>
                      <a:pt x="114" y="96"/>
                    </a:lnTo>
                    <a:lnTo>
                      <a:pt x="105" y="87"/>
                    </a:lnTo>
                    <a:lnTo>
                      <a:pt x="79" y="69"/>
                    </a:lnTo>
                    <a:lnTo>
                      <a:pt x="9" y="0"/>
                    </a:lnTo>
                    <a:lnTo>
                      <a:pt x="0" y="0"/>
                    </a:lnTo>
                    <a:lnTo>
                      <a:pt x="26" y="43"/>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58" name="Freeform 170">
                <a:extLst>
                  <a:ext uri="{FF2B5EF4-FFF2-40B4-BE49-F238E27FC236}">
                    <a16:creationId xmlns:a16="http://schemas.microsoft.com/office/drawing/2014/main" id="{21B199B9-D341-4290-AE55-9066F03603FC}"/>
                  </a:ext>
                </a:extLst>
              </p:cNvPr>
              <p:cNvSpPr>
                <a:spLocks/>
              </p:cNvSpPr>
              <p:nvPr/>
            </p:nvSpPr>
            <p:spPr bwMode="auto">
              <a:xfrm>
                <a:off x="8043864" y="2292351"/>
                <a:ext cx="41275" cy="28575"/>
              </a:xfrm>
              <a:custGeom>
                <a:avLst/>
                <a:gdLst>
                  <a:gd name="T0" fmla="*/ 2147483647 w 26"/>
                  <a:gd name="T1" fmla="*/ 0 h 18"/>
                  <a:gd name="T2" fmla="*/ 0 w 26"/>
                  <a:gd name="T3" fmla="*/ 0 h 18"/>
                  <a:gd name="T4" fmla="*/ 0 w 26"/>
                  <a:gd name="T5" fmla="*/ 2147483647 h 18"/>
                  <a:gd name="T6" fmla="*/ 2147483647 w 26"/>
                  <a:gd name="T7" fmla="*/ 2147483647 h 18"/>
                  <a:gd name="T8" fmla="*/ 2147483647 w 26"/>
                  <a:gd name="T9" fmla="*/ 2147483647 h 18"/>
                  <a:gd name="T10" fmla="*/ 2147483647 w 26"/>
                  <a:gd name="T11" fmla="*/ 0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9" y="0"/>
                    </a:moveTo>
                    <a:lnTo>
                      <a:pt x="0" y="0"/>
                    </a:lnTo>
                    <a:lnTo>
                      <a:pt x="0" y="9"/>
                    </a:lnTo>
                    <a:lnTo>
                      <a:pt x="18" y="18"/>
                    </a:lnTo>
                    <a:lnTo>
                      <a:pt x="26" y="9"/>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59" name="Freeform 171">
                <a:extLst>
                  <a:ext uri="{FF2B5EF4-FFF2-40B4-BE49-F238E27FC236}">
                    <a16:creationId xmlns:a16="http://schemas.microsoft.com/office/drawing/2014/main" id="{73775EDA-2ED5-4152-BDF2-47AD89E8101B}"/>
                  </a:ext>
                </a:extLst>
              </p:cNvPr>
              <p:cNvSpPr>
                <a:spLocks/>
              </p:cNvSpPr>
              <p:nvPr/>
            </p:nvSpPr>
            <p:spPr bwMode="auto">
              <a:xfrm>
                <a:off x="8043864" y="2292351"/>
                <a:ext cx="41275" cy="28575"/>
              </a:xfrm>
              <a:custGeom>
                <a:avLst/>
                <a:gdLst>
                  <a:gd name="T0" fmla="*/ 2147483647 w 26"/>
                  <a:gd name="T1" fmla="*/ 0 h 18"/>
                  <a:gd name="T2" fmla="*/ 0 w 26"/>
                  <a:gd name="T3" fmla="*/ 0 h 18"/>
                  <a:gd name="T4" fmla="*/ 0 w 26"/>
                  <a:gd name="T5" fmla="*/ 2147483647 h 18"/>
                  <a:gd name="T6" fmla="*/ 2147483647 w 26"/>
                  <a:gd name="T7" fmla="*/ 2147483647 h 18"/>
                  <a:gd name="T8" fmla="*/ 2147483647 w 26"/>
                  <a:gd name="T9" fmla="*/ 2147483647 h 18"/>
                  <a:gd name="T10" fmla="*/ 2147483647 w 26"/>
                  <a:gd name="T11" fmla="*/ 0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9" y="0"/>
                    </a:moveTo>
                    <a:lnTo>
                      <a:pt x="0" y="0"/>
                    </a:lnTo>
                    <a:lnTo>
                      <a:pt x="0" y="9"/>
                    </a:lnTo>
                    <a:lnTo>
                      <a:pt x="18" y="18"/>
                    </a:lnTo>
                    <a:lnTo>
                      <a:pt x="26" y="9"/>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60" name="Freeform 172">
                <a:extLst>
                  <a:ext uri="{FF2B5EF4-FFF2-40B4-BE49-F238E27FC236}">
                    <a16:creationId xmlns:a16="http://schemas.microsoft.com/office/drawing/2014/main" id="{90C252A4-A18F-41E7-A3E3-D841ABFC27EB}"/>
                  </a:ext>
                </a:extLst>
              </p:cNvPr>
              <p:cNvSpPr>
                <a:spLocks/>
              </p:cNvSpPr>
              <p:nvPr/>
            </p:nvSpPr>
            <p:spPr bwMode="auto">
              <a:xfrm>
                <a:off x="7947026" y="2430463"/>
                <a:ext cx="14288" cy="28575"/>
              </a:xfrm>
              <a:custGeom>
                <a:avLst/>
                <a:gdLst>
                  <a:gd name="T0" fmla="*/ 2147483647 w 9"/>
                  <a:gd name="T1" fmla="*/ 2147483647 h 18"/>
                  <a:gd name="T2" fmla="*/ 2147483647 w 9"/>
                  <a:gd name="T3" fmla="*/ 0 h 18"/>
                  <a:gd name="T4" fmla="*/ 0 w 9"/>
                  <a:gd name="T5" fmla="*/ 2147483647 h 18"/>
                  <a:gd name="T6" fmla="*/ 2147483647 w 9"/>
                  <a:gd name="T7" fmla="*/ 2147483647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9" y="18"/>
                    </a:moveTo>
                    <a:lnTo>
                      <a:pt x="9" y="0"/>
                    </a:lnTo>
                    <a:lnTo>
                      <a:pt x="0" y="9"/>
                    </a:lnTo>
                    <a:lnTo>
                      <a:pt x="9"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61" name="Freeform 173">
                <a:extLst>
                  <a:ext uri="{FF2B5EF4-FFF2-40B4-BE49-F238E27FC236}">
                    <a16:creationId xmlns:a16="http://schemas.microsoft.com/office/drawing/2014/main" id="{4C74D67B-1E3E-4287-9CCC-12FA307102A0}"/>
                  </a:ext>
                </a:extLst>
              </p:cNvPr>
              <p:cNvSpPr>
                <a:spLocks/>
              </p:cNvSpPr>
              <p:nvPr/>
            </p:nvSpPr>
            <p:spPr bwMode="auto">
              <a:xfrm>
                <a:off x="7947026" y="2430463"/>
                <a:ext cx="14288" cy="28575"/>
              </a:xfrm>
              <a:custGeom>
                <a:avLst/>
                <a:gdLst>
                  <a:gd name="T0" fmla="*/ 2147483647 w 9"/>
                  <a:gd name="T1" fmla="*/ 2147483647 h 18"/>
                  <a:gd name="T2" fmla="*/ 2147483647 w 9"/>
                  <a:gd name="T3" fmla="*/ 0 h 18"/>
                  <a:gd name="T4" fmla="*/ 0 w 9"/>
                  <a:gd name="T5" fmla="*/ 2147483647 h 18"/>
                  <a:gd name="T6" fmla="*/ 2147483647 w 9"/>
                  <a:gd name="T7" fmla="*/ 2147483647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9" y="18"/>
                    </a:moveTo>
                    <a:lnTo>
                      <a:pt x="9" y="0"/>
                    </a:lnTo>
                    <a:lnTo>
                      <a:pt x="0" y="9"/>
                    </a:lnTo>
                    <a:lnTo>
                      <a:pt x="9"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62" name="Freeform 174">
                <a:extLst>
                  <a:ext uri="{FF2B5EF4-FFF2-40B4-BE49-F238E27FC236}">
                    <a16:creationId xmlns:a16="http://schemas.microsoft.com/office/drawing/2014/main" id="{0D8B1544-B862-4294-8809-811D05C64248}"/>
                  </a:ext>
                </a:extLst>
              </p:cNvPr>
              <p:cNvSpPr>
                <a:spLocks/>
              </p:cNvSpPr>
              <p:nvPr/>
            </p:nvSpPr>
            <p:spPr bwMode="auto">
              <a:xfrm>
                <a:off x="8085139" y="2306638"/>
                <a:ext cx="41275" cy="14288"/>
              </a:xfrm>
              <a:custGeom>
                <a:avLst/>
                <a:gdLst>
                  <a:gd name="T0" fmla="*/ 0 w 26"/>
                  <a:gd name="T1" fmla="*/ 0 h 9"/>
                  <a:gd name="T2" fmla="*/ 0 w 26"/>
                  <a:gd name="T3" fmla="*/ 2147483647 h 9"/>
                  <a:gd name="T4" fmla="*/ 2147483647 w 26"/>
                  <a:gd name="T5" fmla="*/ 2147483647 h 9"/>
                  <a:gd name="T6" fmla="*/ 2147483647 w 26"/>
                  <a:gd name="T7" fmla="*/ 2147483647 h 9"/>
                  <a:gd name="T8" fmla="*/ 0 w 26"/>
                  <a:gd name="T9" fmla="*/ 0 h 9"/>
                  <a:gd name="T10" fmla="*/ 0 60000 65536"/>
                  <a:gd name="T11" fmla="*/ 0 60000 65536"/>
                  <a:gd name="T12" fmla="*/ 0 60000 65536"/>
                  <a:gd name="T13" fmla="*/ 0 60000 65536"/>
                  <a:gd name="T14" fmla="*/ 0 60000 65536"/>
                  <a:gd name="T15" fmla="*/ 0 w 26"/>
                  <a:gd name="T16" fmla="*/ 0 h 9"/>
                  <a:gd name="T17" fmla="*/ 26 w 26"/>
                  <a:gd name="T18" fmla="*/ 9 h 9"/>
                </a:gdLst>
                <a:ahLst/>
                <a:cxnLst>
                  <a:cxn ang="T10">
                    <a:pos x="T0" y="T1"/>
                  </a:cxn>
                  <a:cxn ang="T11">
                    <a:pos x="T2" y="T3"/>
                  </a:cxn>
                  <a:cxn ang="T12">
                    <a:pos x="T4" y="T5"/>
                  </a:cxn>
                  <a:cxn ang="T13">
                    <a:pos x="T6" y="T7"/>
                  </a:cxn>
                  <a:cxn ang="T14">
                    <a:pos x="T8" y="T9"/>
                  </a:cxn>
                </a:cxnLst>
                <a:rect l="T15" t="T16" r="T17" b="T18"/>
                <a:pathLst>
                  <a:path w="26" h="9">
                    <a:moveTo>
                      <a:pt x="0" y="0"/>
                    </a:moveTo>
                    <a:lnTo>
                      <a:pt x="0" y="9"/>
                    </a:lnTo>
                    <a:lnTo>
                      <a:pt x="18" y="9"/>
                    </a:lnTo>
                    <a:lnTo>
                      <a:pt x="26" y="9"/>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63" name="Freeform 175">
                <a:extLst>
                  <a:ext uri="{FF2B5EF4-FFF2-40B4-BE49-F238E27FC236}">
                    <a16:creationId xmlns:a16="http://schemas.microsoft.com/office/drawing/2014/main" id="{BBB09EB0-5075-4567-9B2A-66F9E952B5AA}"/>
                  </a:ext>
                </a:extLst>
              </p:cNvPr>
              <p:cNvSpPr>
                <a:spLocks/>
              </p:cNvSpPr>
              <p:nvPr/>
            </p:nvSpPr>
            <p:spPr bwMode="auto">
              <a:xfrm>
                <a:off x="8085139" y="2306638"/>
                <a:ext cx="41275" cy="14288"/>
              </a:xfrm>
              <a:custGeom>
                <a:avLst/>
                <a:gdLst>
                  <a:gd name="T0" fmla="*/ 0 w 26"/>
                  <a:gd name="T1" fmla="*/ 0 h 9"/>
                  <a:gd name="T2" fmla="*/ 0 w 26"/>
                  <a:gd name="T3" fmla="*/ 2147483647 h 9"/>
                  <a:gd name="T4" fmla="*/ 2147483647 w 26"/>
                  <a:gd name="T5" fmla="*/ 2147483647 h 9"/>
                  <a:gd name="T6" fmla="*/ 2147483647 w 26"/>
                  <a:gd name="T7" fmla="*/ 2147483647 h 9"/>
                  <a:gd name="T8" fmla="*/ 0 w 26"/>
                  <a:gd name="T9" fmla="*/ 0 h 9"/>
                  <a:gd name="T10" fmla="*/ 0 60000 65536"/>
                  <a:gd name="T11" fmla="*/ 0 60000 65536"/>
                  <a:gd name="T12" fmla="*/ 0 60000 65536"/>
                  <a:gd name="T13" fmla="*/ 0 60000 65536"/>
                  <a:gd name="T14" fmla="*/ 0 60000 65536"/>
                  <a:gd name="T15" fmla="*/ 0 w 26"/>
                  <a:gd name="T16" fmla="*/ 0 h 9"/>
                  <a:gd name="T17" fmla="*/ 26 w 26"/>
                  <a:gd name="T18" fmla="*/ 9 h 9"/>
                </a:gdLst>
                <a:ahLst/>
                <a:cxnLst>
                  <a:cxn ang="T10">
                    <a:pos x="T0" y="T1"/>
                  </a:cxn>
                  <a:cxn ang="T11">
                    <a:pos x="T2" y="T3"/>
                  </a:cxn>
                  <a:cxn ang="T12">
                    <a:pos x="T4" y="T5"/>
                  </a:cxn>
                  <a:cxn ang="T13">
                    <a:pos x="T6" y="T7"/>
                  </a:cxn>
                  <a:cxn ang="T14">
                    <a:pos x="T8" y="T9"/>
                  </a:cxn>
                </a:cxnLst>
                <a:rect l="T15" t="T16" r="T17" b="T18"/>
                <a:pathLst>
                  <a:path w="26" h="9">
                    <a:moveTo>
                      <a:pt x="0" y="0"/>
                    </a:moveTo>
                    <a:lnTo>
                      <a:pt x="0" y="9"/>
                    </a:lnTo>
                    <a:lnTo>
                      <a:pt x="18" y="9"/>
                    </a:lnTo>
                    <a:lnTo>
                      <a:pt x="26" y="9"/>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64" name="Freeform 176">
                <a:extLst>
                  <a:ext uri="{FF2B5EF4-FFF2-40B4-BE49-F238E27FC236}">
                    <a16:creationId xmlns:a16="http://schemas.microsoft.com/office/drawing/2014/main" id="{09AD11AE-7608-4CC1-9003-A9DCF7CB5038}"/>
                  </a:ext>
                </a:extLst>
              </p:cNvPr>
              <p:cNvSpPr>
                <a:spLocks/>
              </p:cNvSpPr>
              <p:nvPr/>
            </p:nvSpPr>
            <p:spPr bwMode="auto">
              <a:xfrm>
                <a:off x="6784976" y="1766888"/>
                <a:ext cx="68263" cy="69850"/>
              </a:xfrm>
              <a:custGeom>
                <a:avLst/>
                <a:gdLst>
                  <a:gd name="T0" fmla="*/ 2147483647 w 43"/>
                  <a:gd name="T1" fmla="*/ 0 h 44"/>
                  <a:gd name="T2" fmla="*/ 2147483647 w 43"/>
                  <a:gd name="T3" fmla="*/ 2147483647 h 44"/>
                  <a:gd name="T4" fmla="*/ 0 w 43"/>
                  <a:gd name="T5" fmla="*/ 2147483647 h 44"/>
                  <a:gd name="T6" fmla="*/ 2147483647 w 43"/>
                  <a:gd name="T7" fmla="*/ 2147483647 h 44"/>
                  <a:gd name="T8" fmla="*/ 2147483647 w 43"/>
                  <a:gd name="T9" fmla="*/ 2147483647 h 44"/>
                  <a:gd name="T10" fmla="*/ 2147483647 w 43"/>
                  <a:gd name="T11" fmla="*/ 2147483647 h 44"/>
                  <a:gd name="T12" fmla="*/ 2147483647 w 43"/>
                  <a:gd name="T13" fmla="*/ 2147483647 h 44"/>
                  <a:gd name="T14" fmla="*/ 2147483647 w 43"/>
                  <a:gd name="T15" fmla="*/ 2147483647 h 44"/>
                  <a:gd name="T16" fmla="*/ 2147483647 w 43"/>
                  <a:gd name="T17" fmla="*/ 2147483647 h 44"/>
                  <a:gd name="T18" fmla="*/ 2147483647 w 43"/>
                  <a:gd name="T19" fmla="*/ 0 h 44"/>
                  <a:gd name="T20" fmla="*/ 2147483647 w 43"/>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4"/>
                  <a:gd name="T35" fmla="*/ 43 w 43"/>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4">
                    <a:moveTo>
                      <a:pt x="8" y="0"/>
                    </a:moveTo>
                    <a:lnTo>
                      <a:pt x="8" y="9"/>
                    </a:lnTo>
                    <a:lnTo>
                      <a:pt x="0" y="18"/>
                    </a:lnTo>
                    <a:lnTo>
                      <a:pt x="17" y="26"/>
                    </a:lnTo>
                    <a:lnTo>
                      <a:pt x="17" y="35"/>
                    </a:lnTo>
                    <a:lnTo>
                      <a:pt x="26" y="44"/>
                    </a:lnTo>
                    <a:lnTo>
                      <a:pt x="35" y="35"/>
                    </a:lnTo>
                    <a:lnTo>
                      <a:pt x="43" y="26"/>
                    </a:lnTo>
                    <a:lnTo>
                      <a:pt x="35" y="9"/>
                    </a:lnTo>
                    <a:lnTo>
                      <a:pt x="17" y="0"/>
                    </a:lnTo>
                    <a:lnTo>
                      <a:pt x="8"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65" name="Freeform 177">
                <a:extLst>
                  <a:ext uri="{FF2B5EF4-FFF2-40B4-BE49-F238E27FC236}">
                    <a16:creationId xmlns:a16="http://schemas.microsoft.com/office/drawing/2014/main" id="{FF3391F8-0B57-4F0C-A825-4ED0C6FF409D}"/>
                  </a:ext>
                </a:extLst>
              </p:cNvPr>
              <p:cNvSpPr>
                <a:spLocks/>
              </p:cNvSpPr>
              <p:nvPr/>
            </p:nvSpPr>
            <p:spPr bwMode="auto">
              <a:xfrm>
                <a:off x="6784976" y="1766888"/>
                <a:ext cx="68263" cy="69850"/>
              </a:xfrm>
              <a:custGeom>
                <a:avLst/>
                <a:gdLst>
                  <a:gd name="T0" fmla="*/ 2147483647 w 43"/>
                  <a:gd name="T1" fmla="*/ 0 h 44"/>
                  <a:gd name="T2" fmla="*/ 2147483647 w 43"/>
                  <a:gd name="T3" fmla="*/ 2147483647 h 44"/>
                  <a:gd name="T4" fmla="*/ 0 w 43"/>
                  <a:gd name="T5" fmla="*/ 2147483647 h 44"/>
                  <a:gd name="T6" fmla="*/ 2147483647 w 43"/>
                  <a:gd name="T7" fmla="*/ 2147483647 h 44"/>
                  <a:gd name="T8" fmla="*/ 2147483647 w 43"/>
                  <a:gd name="T9" fmla="*/ 2147483647 h 44"/>
                  <a:gd name="T10" fmla="*/ 2147483647 w 43"/>
                  <a:gd name="T11" fmla="*/ 2147483647 h 44"/>
                  <a:gd name="T12" fmla="*/ 2147483647 w 43"/>
                  <a:gd name="T13" fmla="*/ 2147483647 h 44"/>
                  <a:gd name="T14" fmla="*/ 2147483647 w 43"/>
                  <a:gd name="T15" fmla="*/ 2147483647 h 44"/>
                  <a:gd name="T16" fmla="*/ 2147483647 w 43"/>
                  <a:gd name="T17" fmla="*/ 2147483647 h 44"/>
                  <a:gd name="T18" fmla="*/ 2147483647 w 43"/>
                  <a:gd name="T19" fmla="*/ 0 h 44"/>
                  <a:gd name="T20" fmla="*/ 2147483647 w 43"/>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4"/>
                  <a:gd name="T35" fmla="*/ 43 w 43"/>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4">
                    <a:moveTo>
                      <a:pt x="8" y="0"/>
                    </a:moveTo>
                    <a:lnTo>
                      <a:pt x="8" y="9"/>
                    </a:lnTo>
                    <a:lnTo>
                      <a:pt x="0" y="18"/>
                    </a:lnTo>
                    <a:lnTo>
                      <a:pt x="17" y="26"/>
                    </a:lnTo>
                    <a:lnTo>
                      <a:pt x="17" y="35"/>
                    </a:lnTo>
                    <a:lnTo>
                      <a:pt x="26" y="44"/>
                    </a:lnTo>
                    <a:lnTo>
                      <a:pt x="35" y="35"/>
                    </a:lnTo>
                    <a:lnTo>
                      <a:pt x="43" y="26"/>
                    </a:lnTo>
                    <a:lnTo>
                      <a:pt x="35" y="9"/>
                    </a:lnTo>
                    <a:lnTo>
                      <a:pt x="17" y="0"/>
                    </a:lnTo>
                    <a:lnTo>
                      <a:pt x="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66" name="Rectangle 178">
                <a:extLst>
                  <a:ext uri="{FF2B5EF4-FFF2-40B4-BE49-F238E27FC236}">
                    <a16:creationId xmlns:a16="http://schemas.microsoft.com/office/drawing/2014/main" id="{E9F38C3E-F13A-49BD-BCF0-43D69826A725}"/>
                  </a:ext>
                </a:extLst>
              </p:cNvPr>
              <p:cNvSpPr>
                <a:spLocks noChangeArrowheads="1"/>
              </p:cNvSpPr>
              <p:nvPr/>
            </p:nvSpPr>
            <p:spPr bwMode="auto">
              <a:xfrm>
                <a:off x="6756401" y="1781176"/>
                <a:ext cx="14288" cy="26988"/>
              </a:xfrm>
              <a:prstGeom prst="rect">
                <a:avLst/>
              </a:pr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67" name="Rectangle 179">
                <a:extLst>
                  <a:ext uri="{FF2B5EF4-FFF2-40B4-BE49-F238E27FC236}">
                    <a16:creationId xmlns:a16="http://schemas.microsoft.com/office/drawing/2014/main" id="{93AF754D-03A0-4CFA-9A45-748C268146AA}"/>
                  </a:ext>
                </a:extLst>
              </p:cNvPr>
              <p:cNvSpPr>
                <a:spLocks noChangeArrowheads="1"/>
              </p:cNvSpPr>
              <p:nvPr/>
            </p:nvSpPr>
            <p:spPr bwMode="auto">
              <a:xfrm>
                <a:off x="6756401" y="1781176"/>
                <a:ext cx="14288" cy="26988"/>
              </a:xfrm>
              <a:prstGeom prst="rect">
                <a:avLst/>
              </a:pr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68" name="Freeform 180">
                <a:extLst>
                  <a:ext uri="{FF2B5EF4-FFF2-40B4-BE49-F238E27FC236}">
                    <a16:creationId xmlns:a16="http://schemas.microsoft.com/office/drawing/2014/main" id="{5C850624-C72F-4BF9-846C-A30F4AD1E989}"/>
                  </a:ext>
                </a:extLst>
              </p:cNvPr>
              <p:cNvSpPr>
                <a:spLocks/>
              </p:cNvSpPr>
              <p:nvPr/>
            </p:nvSpPr>
            <p:spPr bwMode="auto">
              <a:xfrm>
                <a:off x="6853239" y="1781176"/>
                <a:ext cx="96838" cy="26988"/>
              </a:xfrm>
              <a:custGeom>
                <a:avLst/>
                <a:gdLst>
                  <a:gd name="T0" fmla="*/ 2147483647 w 61"/>
                  <a:gd name="T1" fmla="*/ 2147483647 h 17"/>
                  <a:gd name="T2" fmla="*/ 2147483647 w 61"/>
                  <a:gd name="T3" fmla="*/ 0 h 17"/>
                  <a:gd name="T4" fmla="*/ 0 w 61"/>
                  <a:gd name="T5" fmla="*/ 0 h 17"/>
                  <a:gd name="T6" fmla="*/ 0 w 61"/>
                  <a:gd name="T7" fmla="*/ 2147483647 h 17"/>
                  <a:gd name="T8" fmla="*/ 2147483647 w 61"/>
                  <a:gd name="T9" fmla="*/ 2147483647 h 17"/>
                  <a:gd name="T10" fmla="*/ 2147483647 w 61"/>
                  <a:gd name="T11" fmla="*/ 2147483647 h 17"/>
                  <a:gd name="T12" fmla="*/ 0 60000 65536"/>
                  <a:gd name="T13" fmla="*/ 0 60000 65536"/>
                  <a:gd name="T14" fmla="*/ 0 60000 65536"/>
                  <a:gd name="T15" fmla="*/ 0 60000 65536"/>
                  <a:gd name="T16" fmla="*/ 0 60000 65536"/>
                  <a:gd name="T17" fmla="*/ 0 60000 65536"/>
                  <a:gd name="T18" fmla="*/ 0 w 61"/>
                  <a:gd name="T19" fmla="*/ 0 h 17"/>
                  <a:gd name="T20" fmla="*/ 61 w 6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1" h="17">
                    <a:moveTo>
                      <a:pt x="61" y="17"/>
                    </a:moveTo>
                    <a:lnTo>
                      <a:pt x="44" y="0"/>
                    </a:lnTo>
                    <a:lnTo>
                      <a:pt x="0" y="0"/>
                    </a:lnTo>
                    <a:lnTo>
                      <a:pt x="0" y="17"/>
                    </a:lnTo>
                    <a:lnTo>
                      <a:pt x="26" y="17"/>
                    </a:lnTo>
                    <a:lnTo>
                      <a:pt x="61"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69" name="Freeform 181">
                <a:extLst>
                  <a:ext uri="{FF2B5EF4-FFF2-40B4-BE49-F238E27FC236}">
                    <a16:creationId xmlns:a16="http://schemas.microsoft.com/office/drawing/2014/main" id="{3E8D6B74-CCAE-4A00-8179-3F9F4EB149EB}"/>
                  </a:ext>
                </a:extLst>
              </p:cNvPr>
              <p:cNvSpPr>
                <a:spLocks/>
              </p:cNvSpPr>
              <p:nvPr/>
            </p:nvSpPr>
            <p:spPr bwMode="auto">
              <a:xfrm>
                <a:off x="6853239" y="1781176"/>
                <a:ext cx="96838" cy="26988"/>
              </a:xfrm>
              <a:custGeom>
                <a:avLst/>
                <a:gdLst>
                  <a:gd name="T0" fmla="*/ 2147483647 w 61"/>
                  <a:gd name="T1" fmla="*/ 2147483647 h 17"/>
                  <a:gd name="T2" fmla="*/ 2147483647 w 61"/>
                  <a:gd name="T3" fmla="*/ 0 h 17"/>
                  <a:gd name="T4" fmla="*/ 0 w 61"/>
                  <a:gd name="T5" fmla="*/ 0 h 17"/>
                  <a:gd name="T6" fmla="*/ 0 w 61"/>
                  <a:gd name="T7" fmla="*/ 2147483647 h 17"/>
                  <a:gd name="T8" fmla="*/ 2147483647 w 61"/>
                  <a:gd name="T9" fmla="*/ 2147483647 h 17"/>
                  <a:gd name="T10" fmla="*/ 2147483647 w 61"/>
                  <a:gd name="T11" fmla="*/ 2147483647 h 17"/>
                  <a:gd name="T12" fmla="*/ 0 60000 65536"/>
                  <a:gd name="T13" fmla="*/ 0 60000 65536"/>
                  <a:gd name="T14" fmla="*/ 0 60000 65536"/>
                  <a:gd name="T15" fmla="*/ 0 60000 65536"/>
                  <a:gd name="T16" fmla="*/ 0 60000 65536"/>
                  <a:gd name="T17" fmla="*/ 0 60000 65536"/>
                  <a:gd name="T18" fmla="*/ 0 w 61"/>
                  <a:gd name="T19" fmla="*/ 0 h 17"/>
                  <a:gd name="T20" fmla="*/ 61 w 6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1" h="17">
                    <a:moveTo>
                      <a:pt x="61" y="17"/>
                    </a:moveTo>
                    <a:lnTo>
                      <a:pt x="44" y="0"/>
                    </a:lnTo>
                    <a:lnTo>
                      <a:pt x="0" y="0"/>
                    </a:lnTo>
                    <a:lnTo>
                      <a:pt x="0" y="17"/>
                    </a:lnTo>
                    <a:lnTo>
                      <a:pt x="26" y="17"/>
                    </a:lnTo>
                    <a:lnTo>
                      <a:pt x="61"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70" name="Freeform 182">
                <a:extLst>
                  <a:ext uri="{FF2B5EF4-FFF2-40B4-BE49-F238E27FC236}">
                    <a16:creationId xmlns:a16="http://schemas.microsoft.com/office/drawing/2014/main" id="{ADA7C9EE-F760-44DA-87B6-096CE09BA164}"/>
                  </a:ext>
                </a:extLst>
              </p:cNvPr>
              <p:cNvSpPr>
                <a:spLocks/>
              </p:cNvSpPr>
              <p:nvPr/>
            </p:nvSpPr>
            <p:spPr bwMode="auto">
              <a:xfrm>
                <a:off x="6923089" y="1822451"/>
                <a:ext cx="55563" cy="26988"/>
              </a:xfrm>
              <a:custGeom>
                <a:avLst/>
                <a:gdLst>
                  <a:gd name="T0" fmla="*/ 0 w 35"/>
                  <a:gd name="T1" fmla="*/ 0 h 17"/>
                  <a:gd name="T2" fmla="*/ 0 w 35"/>
                  <a:gd name="T3" fmla="*/ 2147483647 h 17"/>
                  <a:gd name="T4" fmla="*/ 2147483647 w 35"/>
                  <a:gd name="T5" fmla="*/ 2147483647 h 17"/>
                  <a:gd name="T6" fmla="*/ 2147483647 w 35"/>
                  <a:gd name="T7" fmla="*/ 2147483647 h 17"/>
                  <a:gd name="T8" fmla="*/ 2147483647 w 35"/>
                  <a:gd name="T9" fmla="*/ 2147483647 h 17"/>
                  <a:gd name="T10" fmla="*/ 2147483647 w 35"/>
                  <a:gd name="T11" fmla="*/ 0 h 17"/>
                  <a:gd name="T12" fmla="*/ 2147483647 w 35"/>
                  <a:gd name="T13" fmla="*/ 2147483647 h 17"/>
                  <a:gd name="T14" fmla="*/ 0 w 35"/>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17"/>
                  <a:gd name="T26" fmla="*/ 35 w 35"/>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17">
                    <a:moveTo>
                      <a:pt x="0" y="0"/>
                    </a:moveTo>
                    <a:lnTo>
                      <a:pt x="0" y="9"/>
                    </a:lnTo>
                    <a:lnTo>
                      <a:pt x="26" y="17"/>
                    </a:lnTo>
                    <a:lnTo>
                      <a:pt x="35" y="17"/>
                    </a:lnTo>
                    <a:lnTo>
                      <a:pt x="35" y="9"/>
                    </a:lnTo>
                    <a:lnTo>
                      <a:pt x="35" y="0"/>
                    </a:lnTo>
                    <a:lnTo>
                      <a:pt x="26" y="9"/>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71" name="Freeform 183">
                <a:extLst>
                  <a:ext uri="{FF2B5EF4-FFF2-40B4-BE49-F238E27FC236}">
                    <a16:creationId xmlns:a16="http://schemas.microsoft.com/office/drawing/2014/main" id="{75DDAFA9-5B9E-4035-AF00-D73C34BEFC47}"/>
                  </a:ext>
                </a:extLst>
              </p:cNvPr>
              <p:cNvSpPr>
                <a:spLocks/>
              </p:cNvSpPr>
              <p:nvPr/>
            </p:nvSpPr>
            <p:spPr bwMode="auto">
              <a:xfrm>
                <a:off x="6923089" y="1822451"/>
                <a:ext cx="55563" cy="26988"/>
              </a:xfrm>
              <a:custGeom>
                <a:avLst/>
                <a:gdLst>
                  <a:gd name="T0" fmla="*/ 0 w 35"/>
                  <a:gd name="T1" fmla="*/ 0 h 17"/>
                  <a:gd name="T2" fmla="*/ 0 w 35"/>
                  <a:gd name="T3" fmla="*/ 2147483647 h 17"/>
                  <a:gd name="T4" fmla="*/ 2147483647 w 35"/>
                  <a:gd name="T5" fmla="*/ 2147483647 h 17"/>
                  <a:gd name="T6" fmla="*/ 2147483647 w 35"/>
                  <a:gd name="T7" fmla="*/ 2147483647 h 17"/>
                  <a:gd name="T8" fmla="*/ 2147483647 w 35"/>
                  <a:gd name="T9" fmla="*/ 2147483647 h 17"/>
                  <a:gd name="T10" fmla="*/ 2147483647 w 35"/>
                  <a:gd name="T11" fmla="*/ 0 h 17"/>
                  <a:gd name="T12" fmla="*/ 2147483647 w 35"/>
                  <a:gd name="T13" fmla="*/ 2147483647 h 17"/>
                  <a:gd name="T14" fmla="*/ 0 w 35"/>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17"/>
                  <a:gd name="T26" fmla="*/ 35 w 35"/>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17">
                    <a:moveTo>
                      <a:pt x="0" y="0"/>
                    </a:moveTo>
                    <a:lnTo>
                      <a:pt x="0" y="9"/>
                    </a:lnTo>
                    <a:lnTo>
                      <a:pt x="26" y="17"/>
                    </a:lnTo>
                    <a:lnTo>
                      <a:pt x="35" y="17"/>
                    </a:lnTo>
                    <a:lnTo>
                      <a:pt x="35" y="9"/>
                    </a:lnTo>
                    <a:lnTo>
                      <a:pt x="35" y="0"/>
                    </a:lnTo>
                    <a:lnTo>
                      <a:pt x="26" y="9"/>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72" name="Freeform 184">
                <a:extLst>
                  <a:ext uri="{FF2B5EF4-FFF2-40B4-BE49-F238E27FC236}">
                    <a16:creationId xmlns:a16="http://schemas.microsoft.com/office/drawing/2014/main" id="{AC4ADB65-7D25-4A01-B9AB-EF279AC38B55}"/>
                  </a:ext>
                </a:extLst>
              </p:cNvPr>
              <p:cNvSpPr>
                <a:spLocks/>
              </p:cNvSpPr>
              <p:nvPr/>
            </p:nvSpPr>
            <p:spPr bwMode="auto">
              <a:xfrm>
                <a:off x="6894514" y="1822451"/>
                <a:ext cx="14288" cy="14288"/>
              </a:xfrm>
              <a:custGeom>
                <a:avLst/>
                <a:gdLst>
                  <a:gd name="T0" fmla="*/ 0 w 9"/>
                  <a:gd name="T1" fmla="*/ 0 h 9"/>
                  <a:gd name="T2" fmla="*/ 0 w 9"/>
                  <a:gd name="T3" fmla="*/ 2147483647 h 9"/>
                  <a:gd name="T4" fmla="*/ 2147483647 w 9"/>
                  <a:gd name="T5" fmla="*/ 2147483647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9"/>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73" name="Freeform 185">
                <a:extLst>
                  <a:ext uri="{FF2B5EF4-FFF2-40B4-BE49-F238E27FC236}">
                    <a16:creationId xmlns:a16="http://schemas.microsoft.com/office/drawing/2014/main" id="{816CEEBB-35B9-4F67-9206-7C06AC402C7E}"/>
                  </a:ext>
                </a:extLst>
              </p:cNvPr>
              <p:cNvSpPr>
                <a:spLocks/>
              </p:cNvSpPr>
              <p:nvPr/>
            </p:nvSpPr>
            <p:spPr bwMode="auto">
              <a:xfrm>
                <a:off x="6894514" y="1822451"/>
                <a:ext cx="14288" cy="14288"/>
              </a:xfrm>
              <a:custGeom>
                <a:avLst/>
                <a:gdLst>
                  <a:gd name="T0" fmla="*/ 0 w 9"/>
                  <a:gd name="T1" fmla="*/ 0 h 9"/>
                  <a:gd name="T2" fmla="*/ 0 w 9"/>
                  <a:gd name="T3" fmla="*/ 2147483647 h 9"/>
                  <a:gd name="T4" fmla="*/ 2147483647 w 9"/>
                  <a:gd name="T5" fmla="*/ 2147483647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9"/>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74" name="Freeform 186">
                <a:extLst>
                  <a:ext uri="{FF2B5EF4-FFF2-40B4-BE49-F238E27FC236}">
                    <a16:creationId xmlns:a16="http://schemas.microsoft.com/office/drawing/2014/main" id="{2A03955D-3136-4E38-9A47-E3F954103838}"/>
                  </a:ext>
                </a:extLst>
              </p:cNvPr>
              <p:cNvSpPr>
                <a:spLocks/>
              </p:cNvSpPr>
              <p:nvPr/>
            </p:nvSpPr>
            <p:spPr bwMode="auto">
              <a:xfrm>
                <a:off x="6964364" y="1781176"/>
                <a:ext cx="96838" cy="41275"/>
              </a:xfrm>
              <a:custGeom>
                <a:avLst/>
                <a:gdLst>
                  <a:gd name="T0" fmla="*/ 2147483647 w 61"/>
                  <a:gd name="T1" fmla="*/ 2147483647 h 26"/>
                  <a:gd name="T2" fmla="*/ 2147483647 w 61"/>
                  <a:gd name="T3" fmla="*/ 0 h 26"/>
                  <a:gd name="T4" fmla="*/ 2147483647 w 61"/>
                  <a:gd name="T5" fmla="*/ 0 h 26"/>
                  <a:gd name="T6" fmla="*/ 2147483647 w 61"/>
                  <a:gd name="T7" fmla="*/ 2147483647 h 26"/>
                  <a:gd name="T8" fmla="*/ 0 w 61"/>
                  <a:gd name="T9" fmla="*/ 0 h 26"/>
                  <a:gd name="T10" fmla="*/ 2147483647 w 61"/>
                  <a:gd name="T11" fmla="*/ 2147483647 h 26"/>
                  <a:gd name="T12" fmla="*/ 2147483647 w 61"/>
                  <a:gd name="T13" fmla="*/ 2147483647 h 26"/>
                  <a:gd name="T14" fmla="*/ 2147483647 w 61"/>
                  <a:gd name="T15" fmla="*/ 2147483647 h 26"/>
                  <a:gd name="T16" fmla="*/ 2147483647 w 61"/>
                  <a:gd name="T17" fmla="*/ 2147483647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26"/>
                  <a:gd name="T29" fmla="*/ 61 w 61"/>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26">
                    <a:moveTo>
                      <a:pt x="61" y="9"/>
                    </a:moveTo>
                    <a:lnTo>
                      <a:pt x="35" y="0"/>
                    </a:lnTo>
                    <a:lnTo>
                      <a:pt x="26" y="9"/>
                    </a:lnTo>
                    <a:lnTo>
                      <a:pt x="0" y="0"/>
                    </a:lnTo>
                    <a:lnTo>
                      <a:pt x="9" y="17"/>
                    </a:lnTo>
                    <a:lnTo>
                      <a:pt x="26" y="26"/>
                    </a:lnTo>
                    <a:lnTo>
                      <a:pt x="61" y="17"/>
                    </a:lnTo>
                    <a:lnTo>
                      <a:pt x="61"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75" name="Freeform 187">
                <a:extLst>
                  <a:ext uri="{FF2B5EF4-FFF2-40B4-BE49-F238E27FC236}">
                    <a16:creationId xmlns:a16="http://schemas.microsoft.com/office/drawing/2014/main" id="{3124A899-39A5-4ABD-AAFE-E3C87F3ECC30}"/>
                  </a:ext>
                </a:extLst>
              </p:cNvPr>
              <p:cNvSpPr>
                <a:spLocks/>
              </p:cNvSpPr>
              <p:nvPr/>
            </p:nvSpPr>
            <p:spPr bwMode="auto">
              <a:xfrm>
                <a:off x="6964364" y="1781176"/>
                <a:ext cx="96838" cy="41275"/>
              </a:xfrm>
              <a:custGeom>
                <a:avLst/>
                <a:gdLst>
                  <a:gd name="T0" fmla="*/ 2147483647 w 61"/>
                  <a:gd name="T1" fmla="*/ 2147483647 h 26"/>
                  <a:gd name="T2" fmla="*/ 2147483647 w 61"/>
                  <a:gd name="T3" fmla="*/ 0 h 26"/>
                  <a:gd name="T4" fmla="*/ 2147483647 w 61"/>
                  <a:gd name="T5" fmla="*/ 0 h 26"/>
                  <a:gd name="T6" fmla="*/ 2147483647 w 61"/>
                  <a:gd name="T7" fmla="*/ 2147483647 h 26"/>
                  <a:gd name="T8" fmla="*/ 0 w 61"/>
                  <a:gd name="T9" fmla="*/ 0 h 26"/>
                  <a:gd name="T10" fmla="*/ 2147483647 w 61"/>
                  <a:gd name="T11" fmla="*/ 2147483647 h 26"/>
                  <a:gd name="T12" fmla="*/ 2147483647 w 61"/>
                  <a:gd name="T13" fmla="*/ 2147483647 h 26"/>
                  <a:gd name="T14" fmla="*/ 2147483647 w 61"/>
                  <a:gd name="T15" fmla="*/ 2147483647 h 26"/>
                  <a:gd name="T16" fmla="*/ 2147483647 w 61"/>
                  <a:gd name="T17" fmla="*/ 2147483647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26"/>
                  <a:gd name="T29" fmla="*/ 61 w 61"/>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26">
                    <a:moveTo>
                      <a:pt x="61" y="9"/>
                    </a:moveTo>
                    <a:lnTo>
                      <a:pt x="35" y="0"/>
                    </a:lnTo>
                    <a:lnTo>
                      <a:pt x="26" y="9"/>
                    </a:lnTo>
                    <a:lnTo>
                      <a:pt x="0" y="0"/>
                    </a:lnTo>
                    <a:lnTo>
                      <a:pt x="9" y="17"/>
                    </a:lnTo>
                    <a:lnTo>
                      <a:pt x="26" y="26"/>
                    </a:lnTo>
                    <a:lnTo>
                      <a:pt x="61" y="17"/>
                    </a:lnTo>
                    <a:lnTo>
                      <a:pt x="61"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76" name="Freeform 188">
                <a:extLst>
                  <a:ext uri="{FF2B5EF4-FFF2-40B4-BE49-F238E27FC236}">
                    <a16:creationId xmlns:a16="http://schemas.microsoft.com/office/drawing/2014/main" id="{7CC2B1FD-B469-423E-A59D-66347682BA3E}"/>
                  </a:ext>
                </a:extLst>
              </p:cNvPr>
              <p:cNvSpPr>
                <a:spLocks/>
              </p:cNvSpPr>
              <p:nvPr/>
            </p:nvSpPr>
            <p:spPr bwMode="auto">
              <a:xfrm>
                <a:off x="7407276" y="2292351"/>
                <a:ext cx="26988" cy="28575"/>
              </a:xfrm>
              <a:custGeom>
                <a:avLst/>
                <a:gdLst>
                  <a:gd name="T0" fmla="*/ 2147483647 w 17"/>
                  <a:gd name="T1" fmla="*/ 0 h 18"/>
                  <a:gd name="T2" fmla="*/ 0 w 17"/>
                  <a:gd name="T3" fmla="*/ 0 h 18"/>
                  <a:gd name="T4" fmla="*/ 2147483647 w 17"/>
                  <a:gd name="T5" fmla="*/ 2147483647 h 18"/>
                  <a:gd name="T6" fmla="*/ 2147483647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17" y="0"/>
                    </a:moveTo>
                    <a:lnTo>
                      <a:pt x="0" y="0"/>
                    </a:lnTo>
                    <a:lnTo>
                      <a:pt x="17" y="18"/>
                    </a:lnTo>
                    <a:lnTo>
                      <a:pt x="17"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77" name="Freeform 189">
                <a:extLst>
                  <a:ext uri="{FF2B5EF4-FFF2-40B4-BE49-F238E27FC236}">
                    <a16:creationId xmlns:a16="http://schemas.microsoft.com/office/drawing/2014/main" id="{0114D53D-35A0-4CEC-AC76-992409F674F6}"/>
                  </a:ext>
                </a:extLst>
              </p:cNvPr>
              <p:cNvSpPr>
                <a:spLocks/>
              </p:cNvSpPr>
              <p:nvPr/>
            </p:nvSpPr>
            <p:spPr bwMode="auto">
              <a:xfrm>
                <a:off x="7407276" y="2292351"/>
                <a:ext cx="26988" cy="28575"/>
              </a:xfrm>
              <a:custGeom>
                <a:avLst/>
                <a:gdLst>
                  <a:gd name="T0" fmla="*/ 2147483647 w 17"/>
                  <a:gd name="T1" fmla="*/ 0 h 18"/>
                  <a:gd name="T2" fmla="*/ 0 w 17"/>
                  <a:gd name="T3" fmla="*/ 0 h 18"/>
                  <a:gd name="T4" fmla="*/ 2147483647 w 17"/>
                  <a:gd name="T5" fmla="*/ 2147483647 h 18"/>
                  <a:gd name="T6" fmla="*/ 2147483647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17" y="0"/>
                    </a:moveTo>
                    <a:lnTo>
                      <a:pt x="0" y="0"/>
                    </a:lnTo>
                    <a:lnTo>
                      <a:pt x="17" y="18"/>
                    </a:lnTo>
                    <a:lnTo>
                      <a:pt x="17"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78" name="Freeform 190">
                <a:extLst>
                  <a:ext uri="{FF2B5EF4-FFF2-40B4-BE49-F238E27FC236}">
                    <a16:creationId xmlns:a16="http://schemas.microsoft.com/office/drawing/2014/main" id="{FA4E7FBD-0502-4866-9A23-B71B0FA0834A}"/>
                  </a:ext>
                </a:extLst>
              </p:cNvPr>
              <p:cNvSpPr>
                <a:spLocks/>
              </p:cNvSpPr>
              <p:nvPr/>
            </p:nvSpPr>
            <p:spPr bwMode="auto">
              <a:xfrm>
                <a:off x="7947026" y="2514601"/>
                <a:ext cx="14288" cy="26988"/>
              </a:xfrm>
              <a:custGeom>
                <a:avLst/>
                <a:gdLst>
                  <a:gd name="T0" fmla="*/ 0 w 9"/>
                  <a:gd name="T1" fmla="*/ 2147483647 h 17"/>
                  <a:gd name="T2" fmla="*/ 2147483647 w 9"/>
                  <a:gd name="T3" fmla="*/ 2147483647 h 17"/>
                  <a:gd name="T4" fmla="*/ 0 w 9"/>
                  <a:gd name="T5" fmla="*/ 0 h 17"/>
                  <a:gd name="T6" fmla="*/ 0 w 9"/>
                  <a:gd name="T7" fmla="*/ 2147483647 h 17"/>
                  <a:gd name="T8" fmla="*/ 0 60000 65536"/>
                  <a:gd name="T9" fmla="*/ 0 60000 65536"/>
                  <a:gd name="T10" fmla="*/ 0 60000 65536"/>
                  <a:gd name="T11" fmla="*/ 0 60000 65536"/>
                  <a:gd name="T12" fmla="*/ 0 w 9"/>
                  <a:gd name="T13" fmla="*/ 0 h 17"/>
                  <a:gd name="T14" fmla="*/ 9 w 9"/>
                  <a:gd name="T15" fmla="*/ 17 h 17"/>
                </a:gdLst>
                <a:ahLst/>
                <a:cxnLst>
                  <a:cxn ang="T8">
                    <a:pos x="T0" y="T1"/>
                  </a:cxn>
                  <a:cxn ang="T9">
                    <a:pos x="T2" y="T3"/>
                  </a:cxn>
                  <a:cxn ang="T10">
                    <a:pos x="T4" y="T5"/>
                  </a:cxn>
                  <a:cxn ang="T11">
                    <a:pos x="T6" y="T7"/>
                  </a:cxn>
                </a:cxnLst>
                <a:rect l="T12" t="T13" r="T14" b="T15"/>
                <a:pathLst>
                  <a:path w="9" h="17">
                    <a:moveTo>
                      <a:pt x="0" y="17"/>
                    </a:moveTo>
                    <a:lnTo>
                      <a:pt x="9" y="17"/>
                    </a:lnTo>
                    <a:lnTo>
                      <a:pt x="0" y="0"/>
                    </a:lnTo>
                    <a:lnTo>
                      <a:pt x="0"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79" name="Freeform 191">
                <a:extLst>
                  <a:ext uri="{FF2B5EF4-FFF2-40B4-BE49-F238E27FC236}">
                    <a16:creationId xmlns:a16="http://schemas.microsoft.com/office/drawing/2014/main" id="{62D113A7-930A-48DF-B409-F2A1F1A29FBE}"/>
                  </a:ext>
                </a:extLst>
              </p:cNvPr>
              <p:cNvSpPr>
                <a:spLocks/>
              </p:cNvSpPr>
              <p:nvPr/>
            </p:nvSpPr>
            <p:spPr bwMode="auto">
              <a:xfrm>
                <a:off x="7947026" y="2514601"/>
                <a:ext cx="14288" cy="26988"/>
              </a:xfrm>
              <a:custGeom>
                <a:avLst/>
                <a:gdLst>
                  <a:gd name="T0" fmla="*/ 0 w 9"/>
                  <a:gd name="T1" fmla="*/ 2147483647 h 17"/>
                  <a:gd name="T2" fmla="*/ 2147483647 w 9"/>
                  <a:gd name="T3" fmla="*/ 2147483647 h 17"/>
                  <a:gd name="T4" fmla="*/ 0 w 9"/>
                  <a:gd name="T5" fmla="*/ 0 h 17"/>
                  <a:gd name="T6" fmla="*/ 0 w 9"/>
                  <a:gd name="T7" fmla="*/ 2147483647 h 17"/>
                  <a:gd name="T8" fmla="*/ 0 60000 65536"/>
                  <a:gd name="T9" fmla="*/ 0 60000 65536"/>
                  <a:gd name="T10" fmla="*/ 0 60000 65536"/>
                  <a:gd name="T11" fmla="*/ 0 60000 65536"/>
                  <a:gd name="T12" fmla="*/ 0 w 9"/>
                  <a:gd name="T13" fmla="*/ 0 h 17"/>
                  <a:gd name="T14" fmla="*/ 9 w 9"/>
                  <a:gd name="T15" fmla="*/ 17 h 17"/>
                </a:gdLst>
                <a:ahLst/>
                <a:cxnLst>
                  <a:cxn ang="T8">
                    <a:pos x="T0" y="T1"/>
                  </a:cxn>
                  <a:cxn ang="T9">
                    <a:pos x="T2" y="T3"/>
                  </a:cxn>
                  <a:cxn ang="T10">
                    <a:pos x="T4" y="T5"/>
                  </a:cxn>
                  <a:cxn ang="T11">
                    <a:pos x="T6" y="T7"/>
                  </a:cxn>
                </a:cxnLst>
                <a:rect l="T12" t="T13" r="T14" b="T15"/>
                <a:pathLst>
                  <a:path w="9" h="17">
                    <a:moveTo>
                      <a:pt x="0" y="17"/>
                    </a:moveTo>
                    <a:lnTo>
                      <a:pt x="9" y="17"/>
                    </a:lnTo>
                    <a:lnTo>
                      <a:pt x="0" y="0"/>
                    </a:lnTo>
                    <a:lnTo>
                      <a:pt x="0"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80" name="Freeform 192">
                <a:extLst>
                  <a:ext uri="{FF2B5EF4-FFF2-40B4-BE49-F238E27FC236}">
                    <a16:creationId xmlns:a16="http://schemas.microsoft.com/office/drawing/2014/main" id="{504AE678-7164-40BC-9371-5B1322B41356}"/>
                  </a:ext>
                </a:extLst>
              </p:cNvPr>
              <p:cNvSpPr>
                <a:spLocks/>
              </p:cNvSpPr>
              <p:nvPr/>
            </p:nvSpPr>
            <p:spPr bwMode="auto">
              <a:xfrm>
                <a:off x="6051551" y="1711326"/>
                <a:ext cx="82550" cy="41275"/>
              </a:xfrm>
              <a:custGeom>
                <a:avLst/>
                <a:gdLst>
                  <a:gd name="T0" fmla="*/ 2147483647 w 52"/>
                  <a:gd name="T1" fmla="*/ 2147483647 h 26"/>
                  <a:gd name="T2" fmla="*/ 2147483647 w 52"/>
                  <a:gd name="T3" fmla="*/ 2147483647 h 26"/>
                  <a:gd name="T4" fmla="*/ 2147483647 w 52"/>
                  <a:gd name="T5" fmla="*/ 0 h 26"/>
                  <a:gd name="T6" fmla="*/ 0 w 52"/>
                  <a:gd name="T7" fmla="*/ 2147483647 h 26"/>
                  <a:gd name="T8" fmla="*/ 0 w 52"/>
                  <a:gd name="T9" fmla="*/ 2147483647 h 26"/>
                  <a:gd name="T10" fmla="*/ 2147483647 w 52"/>
                  <a:gd name="T11" fmla="*/ 2147483647 h 26"/>
                  <a:gd name="T12" fmla="*/ 2147483647 w 52"/>
                  <a:gd name="T13" fmla="*/ 2147483647 h 26"/>
                  <a:gd name="T14" fmla="*/ 0 60000 65536"/>
                  <a:gd name="T15" fmla="*/ 0 60000 65536"/>
                  <a:gd name="T16" fmla="*/ 0 60000 65536"/>
                  <a:gd name="T17" fmla="*/ 0 60000 65536"/>
                  <a:gd name="T18" fmla="*/ 0 60000 65536"/>
                  <a:gd name="T19" fmla="*/ 0 60000 65536"/>
                  <a:gd name="T20" fmla="*/ 0 60000 65536"/>
                  <a:gd name="T21" fmla="*/ 0 w 52"/>
                  <a:gd name="T22" fmla="*/ 0 h 26"/>
                  <a:gd name="T23" fmla="*/ 52 w 52"/>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26">
                    <a:moveTo>
                      <a:pt x="52" y="18"/>
                    </a:moveTo>
                    <a:lnTo>
                      <a:pt x="52" y="9"/>
                    </a:lnTo>
                    <a:lnTo>
                      <a:pt x="8" y="0"/>
                    </a:lnTo>
                    <a:lnTo>
                      <a:pt x="0" y="9"/>
                    </a:lnTo>
                    <a:lnTo>
                      <a:pt x="0" y="26"/>
                    </a:lnTo>
                    <a:lnTo>
                      <a:pt x="17" y="18"/>
                    </a:lnTo>
                    <a:lnTo>
                      <a:pt x="52"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81" name="Freeform 193">
                <a:extLst>
                  <a:ext uri="{FF2B5EF4-FFF2-40B4-BE49-F238E27FC236}">
                    <a16:creationId xmlns:a16="http://schemas.microsoft.com/office/drawing/2014/main" id="{EDB8F9AF-0183-482D-9D43-1CD38AECCD49}"/>
                  </a:ext>
                </a:extLst>
              </p:cNvPr>
              <p:cNvSpPr>
                <a:spLocks/>
              </p:cNvSpPr>
              <p:nvPr/>
            </p:nvSpPr>
            <p:spPr bwMode="auto">
              <a:xfrm>
                <a:off x="6051551" y="1711326"/>
                <a:ext cx="82550" cy="41275"/>
              </a:xfrm>
              <a:custGeom>
                <a:avLst/>
                <a:gdLst>
                  <a:gd name="T0" fmla="*/ 2147483647 w 52"/>
                  <a:gd name="T1" fmla="*/ 2147483647 h 26"/>
                  <a:gd name="T2" fmla="*/ 2147483647 w 52"/>
                  <a:gd name="T3" fmla="*/ 2147483647 h 26"/>
                  <a:gd name="T4" fmla="*/ 2147483647 w 52"/>
                  <a:gd name="T5" fmla="*/ 0 h 26"/>
                  <a:gd name="T6" fmla="*/ 0 w 52"/>
                  <a:gd name="T7" fmla="*/ 2147483647 h 26"/>
                  <a:gd name="T8" fmla="*/ 0 w 52"/>
                  <a:gd name="T9" fmla="*/ 2147483647 h 26"/>
                  <a:gd name="T10" fmla="*/ 2147483647 w 52"/>
                  <a:gd name="T11" fmla="*/ 2147483647 h 26"/>
                  <a:gd name="T12" fmla="*/ 2147483647 w 52"/>
                  <a:gd name="T13" fmla="*/ 2147483647 h 26"/>
                  <a:gd name="T14" fmla="*/ 0 60000 65536"/>
                  <a:gd name="T15" fmla="*/ 0 60000 65536"/>
                  <a:gd name="T16" fmla="*/ 0 60000 65536"/>
                  <a:gd name="T17" fmla="*/ 0 60000 65536"/>
                  <a:gd name="T18" fmla="*/ 0 60000 65536"/>
                  <a:gd name="T19" fmla="*/ 0 60000 65536"/>
                  <a:gd name="T20" fmla="*/ 0 60000 65536"/>
                  <a:gd name="T21" fmla="*/ 0 w 52"/>
                  <a:gd name="T22" fmla="*/ 0 h 26"/>
                  <a:gd name="T23" fmla="*/ 52 w 52"/>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26">
                    <a:moveTo>
                      <a:pt x="52" y="18"/>
                    </a:moveTo>
                    <a:lnTo>
                      <a:pt x="52" y="9"/>
                    </a:lnTo>
                    <a:lnTo>
                      <a:pt x="8" y="0"/>
                    </a:lnTo>
                    <a:lnTo>
                      <a:pt x="0" y="9"/>
                    </a:lnTo>
                    <a:lnTo>
                      <a:pt x="0" y="26"/>
                    </a:lnTo>
                    <a:lnTo>
                      <a:pt x="17" y="18"/>
                    </a:lnTo>
                    <a:lnTo>
                      <a:pt x="52"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82" name="Rectangle 194">
                <a:extLst>
                  <a:ext uri="{FF2B5EF4-FFF2-40B4-BE49-F238E27FC236}">
                    <a16:creationId xmlns:a16="http://schemas.microsoft.com/office/drawing/2014/main" id="{403F5592-5B90-4776-9BD1-194C7075CEC1}"/>
                  </a:ext>
                </a:extLst>
              </p:cNvPr>
              <p:cNvSpPr>
                <a:spLocks noChangeArrowheads="1"/>
              </p:cNvSpPr>
              <p:nvPr/>
            </p:nvSpPr>
            <p:spPr bwMode="auto">
              <a:xfrm>
                <a:off x="5621339" y="1711326"/>
                <a:ext cx="14288" cy="14288"/>
              </a:xfrm>
              <a:prstGeom prst="rect">
                <a:avLst/>
              </a:pr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83" name="Rectangle 195">
                <a:extLst>
                  <a:ext uri="{FF2B5EF4-FFF2-40B4-BE49-F238E27FC236}">
                    <a16:creationId xmlns:a16="http://schemas.microsoft.com/office/drawing/2014/main" id="{07331630-94FB-4493-9919-C71F0E2CE72D}"/>
                  </a:ext>
                </a:extLst>
              </p:cNvPr>
              <p:cNvSpPr>
                <a:spLocks noChangeArrowheads="1"/>
              </p:cNvSpPr>
              <p:nvPr/>
            </p:nvSpPr>
            <p:spPr bwMode="auto">
              <a:xfrm>
                <a:off x="5621339" y="1711326"/>
                <a:ext cx="14288" cy="14288"/>
              </a:xfrm>
              <a:prstGeom prst="rect">
                <a:avLst/>
              </a:pr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84" name="Rectangle 196">
                <a:extLst>
                  <a:ext uri="{FF2B5EF4-FFF2-40B4-BE49-F238E27FC236}">
                    <a16:creationId xmlns:a16="http://schemas.microsoft.com/office/drawing/2014/main" id="{E91C9D3F-A911-4E38-A7BA-163B7FD1D793}"/>
                  </a:ext>
                </a:extLst>
              </p:cNvPr>
              <p:cNvSpPr>
                <a:spLocks noChangeArrowheads="1"/>
              </p:cNvSpPr>
              <p:nvPr/>
            </p:nvSpPr>
            <p:spPr bwMode="auto">
              <a:xfrm>
                <a:off x="5635626" y="1684338"/>
                <a:ext cx="26988" cy="14288"/>
              </a:xfrm>
              <a:prstGeom prst="rect">
                <a:avLst/>
              </a:pr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85" name="Rectangle 197">
                <a:extLst>
                  <a:ext uri="{FF2B5EF4-FFF2-40B4-BE49-F238E27FC236}">
                    <a16:creationId xmlns:a16="http://schemas.microsoft.com/office/drawing/2014/main" id="{8D2BA935-3039-41AB-AAE3-46B3FB6A0C0A}"/>
                  </a:ext>
                </a:extLst>
              </p:cNvPr>
              <p:cNvSpPr>
                <a:spLocks noChangeArrowheads="1"/>
              </p:cNvSpPr>
              <p:nvPr/>
            </p:nvSpPr>
            <p:spPr bwMode="auto">
              <a:xfrm>
                <a:off x="5635626" y="1684338"/>
                <a:ext cx="26988" cy="14288"/>
              </a:xfrm>
              <a:prstGeom prst="rect">
                <a:avLst/>
              </a:pr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86" name="Freeform 198">
                <a:extLst>
                  <a:ext uri="{FF2B5EF4-FFF2-40B4-BE49-F238E27FC236}">
                    <a16:creationId xmlns:a16="http://schemas.microsoft.com/office/drawing/2014/main" id="{1355B4D6-5FB6-4EFF-B74A-B1FA483453E4}"/>
                  </a:ext>
                </a:extLst>
              </p:cNvPr>
              <p:cNvSpPr>
                <a:spLocks/>
              </p:cNvSpPr>
              <p:nvPr/>
            </p:nvSpPr>
            <p:spPr bwMode="auto">
              <a:xfrm>
                <a:off x="5802314" y="1781176"/>
                <a:ext cx="26988" cy="26988"/>
              </a:xfrm>
              <a:custGeom>
                <a:avLst/>
                <a:gdLst>
                  <a:gd name="T0" fmla="*/ 2147483647 w 17"/>
                  <a:gd name="T1" fmla="*/ 2147483647 h 17"/>
                  <a:gd name="T2" fmla="*/ 2147483647 w 17"/>
                  <a:gd name="T3" fmla="*/ 2147483647 h 17"/>
                  <a:gd name="T4" fmla="*/ 2147483647 w 17"/>
                  <a:gd name="T5" fmla="*/ 0 h 17"/>
                  <a:gd name="T6" fmla="*/ 0 w 17"/>
                  <a:gd name="T7" fmla="*/ 0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17"/>
                    </a:moveTo>
                    <a:lnTo>
                      <a:pt x="17" y="17"/>
                    </a:lnTo>
                    <a:lnTo>
                      <a:pt x="17" y="0"/>
                    </a:lnTo>
                    <a:lnTo>
                      <a:pt x="0" y="0"/>
                    </a:lnTo>
                    <a:lnTo>
                      <a:pt x="8"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87" name="Freeform 199">
                <a:extLst>
                  <a:ext uri="{FF2B5EF4-FFF2-40B4-BE49-F238E27FC236}">
                    <a16:creationId xmlns:a16="http://schemas.microsoft.com/office/drawing/2014/main" id="{ED5C9F54-6BF2-49DF-AF12-23FDDD604158}"/>
                  </a:ext>
                </a:extLst>
              </p:cNvPr>
              <p:cNvSpPr>
                <a:spLocks/>
              </p:cNvSpPr>
              <p:nvPr/>
            </p:nvSpPr>
            <p:spPr bwMode="auto">
              <a:xfrm>
                <a:off x="5802314" y="1781176"/>
                <a:ext cx="26988" cy="26988"/>
              </a:xfrm>
              <a:custGeom>
                <a:avLst/>
                <a:gdLst>
                  <a:gd name="T0" fmla="*/ 2147483647 w 17"/>
                  <a:gd name="T1" fmla="*/ 2147483647 h 17"/>
                  <a:gd name="T2" fmla="*/ 2147483647 w 17"/>
                  <a:gd name="T3" fmla="*/ 2147483647 h 17"/>
                  <a:gd name="T4" fmla="*/ 2147483647 w 17"/>
                  <a:gd name="T5" fmla="*/ 0 h 17"/>
                  <a:gd name="T6" fmla="*/ 0 w 17"/>
                  <a:gd name="T7" fmla="*/ 0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17"/>
                    </a:moveTo>
                    <a:lnTo>
                      <a:pt x="17" y="17"/>
                    </a:lnTo>
                    <a:lnTo>
                      <a:pt x="17" y="0"/>
                    </a:lnTo>
                    <a:lnTo>
                      <a:pt x="0" y="0"/>
                    </a:lnTo>
                    <a:lnTo>
                      <a:pt x="8"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88" name="Freeform 200">
                <a:extLst>
                  <a:ext uri="{FF2B5EF4-FFF2-40B4-BE49-F238E27FC236}">
                    <a16:creationId xmlns:a16="http://schemas.microsoft.com/office/drawing/2014/main" id="{C459E184-05EB-4172-BDDE-5685F7EAC758}"/>
                  </a:ext>
                </a:extLst>
              </p:cNvPr>
              <p:cNvSpPr>
                <a:spLocks/>
              </p:cNvSpPr>
              <p:nvPr/>
            </p:nvSpPr>
            <p:spPr bwMode="auto">
              <a:xfrm>
                <a:off x="5940426" y="1698626"/>
                <a:ext cx="96838" cy="41275"/>
              </a:xfrm>
              <a:custGeom>
                <a:avLst/>
                <a:gdLst>
                  <a:gd name="T0" fmla="*/ 2147483647 w 61"/>
                  <a:gd name="T1" fmla="*/ 2147483647 h 26"/>
                  <a:gd name="T2" fmla="*/ 2147483647 w 61"/>
                  <a:gd name="T3" fmla="*/ 2147483647 h 26"/>
                  <a:gd name="T4" fmla="*/ 2147483647 w 61"/>
                  <a:gd name="T5" fmla="*/ 2147483647 h 26"/>
                  <a:gd name="T6" fmla="*/ 2147483647 w 61"/>
                  <a:gd name="T7" fmla="*/ 0 h 26"/>
                  <a:gd name="T8" fmla="*/ 2147483647 w 61"/>
                  <a:gd name="T9" fmla="*/ 0 h 26"/>
                  <a:gd name="T10" fmla="*/ 0 w 61"/>
                  <a:gd name="T11" fmla="*/ 2147483647 h 26"/>
                  <a:gd name="T12" fmla="*/ 2147483647 w 61"/>
                  <a:gd name="T13" fmla="*/ 2147483647 h 26"/>
                  <a:gd name="T14" fmla="*/ 0 60000 65536"/>
                  <a:gd name="T15" fmla="*/ 0 60000 65536"/>
                  <a:gd name="T16" fmla="*/ 0 60000 65536"/>
                  <a:gd name="T17" fmla="*/ 0 60000 65536"/>
                  <a:gd name="T18" fmla="*/ 0 60000 65536"/>
                  <a:gd name="T19" fmla="*/ 0 60000 65536"/>
                  <a:gd name="T20" fmla="*/ 0 60000 65536"/>
                  <a:gd name="T21" fmla="*/ 0 w 61"/>
                  <a:gd name="T22" fmla="*/ 0 h 26"/>
                  <a:gd name="T23" fmla="*/ 61 w 6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6">
                    <a:moveTo>
                      <a:pt x="26" y="17"/>
                    </a:moveTo>
                    <a:lnTo>
                      <a:pt x="43" y="26"/>
                    </a:lnTo>
                    <a:lnTo>
                      <a:pt x="61" y="17"/>
                    </a:lnTo>
                    <a:lnTo>
                      <a:pt x="26" y="0"/>
                    </a:lnTo>
                    <a:lnTo>
                      <a:pt x="9" y="0"/>
                    </a:lnTo>
                    <a:lnTo>
                      <a:pt x="0" y="17"/>
                    </a:lnTo>
                    <a:lnTo>
                      <a:pt x="26"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89" name="Freeform 201">
                <a:extLst>
                  <a:ext uri="{FF2B5EF4-FFF2-40B4-BE49-F238E27FC236}">
                    <a16:creationId xmlns:a16="http://schemas.microsoft.com/office/drawing/2014/main" id="{6505D3FA-775E-4095-93A3-37575BCB1859}"/>
                  </a:ext>
                </a:extLst>
              </p:cNvPr>
              <p:cNvSpPr>
                <a:spLocks/>
              </p:cNvSpPr>
              <p:nvPr/>
            </p:nvSpPr>
            <p:spPr bwMode="auto">
              <a:xfrm>
                <a:off x="5940426" y="1698626"/>
                <a:ext cx="96838" cy="41275"/>
              </a:xfrm>
              <a:custGeom>
                <a:avLst/>
                <a:gdLst>
                  <a:gd name="T0" fmla="*/ 2147483647 w 61"/>
                  <a:gd name="T1" fmla="*/ 2147483647 h 26"/>
                  <a:gd name="T2" fmla="*/ 2147483647 w 61"/>
                  <a:gd name="T3" fmla="*/ 2147483647 h 26"/>
                  <a:gd name="T4" fmla="*/ 2147483647 w 61"/>
                  <a:gd name="T5" fmla="*/ 2147483647 h 26"/>
                  <a:gd name="T6" fmla="*/ 2147483647 w 61"/>
                  <a:gd name="T7" fmla="*/ 0 h 26"/>
                  <a:gd name="T8" fmla="*/ 2147483647 w 61"/>
                  <a:gd name="T9" fmla="*/ 0 h 26"/>
                  <a:gd name="T10" fmla="*/ 0 w 61"/>
                  <a:gd name="T11" fmla="*/ 2147483647 h 26"/>
                  <a:gd name="T12" fmla="*/ 2147483647 w 61"/>
                  <a:gd name="T13" fmla="*/ 2147483647 h 26"/>
                  <a:gd name="T14" fmla="*/ 0 60000 65536"/>
                  <a:gd name="T15" fmla="*/ 0 60000 65536"/>
                  <a:gd name="T16" fmla="*/ 0 60000 65536"/>
                  <a:gd name="T17" fmla="*/ 0 60000 65536"/>
                  <a:gd name="T18" fmla="*/ 0 60000 65536"/>
                  <a:gd name="T19" fmla="*/ 0 60000 65536"/>
                  <a:gd name="T20" fmla="*/ 0 60000 65536"/>
                  <a:gd name="T21" fmla="*/ 0 w 61"/>
                  <a:gd name="T22" fmla="*/ 0 h 26"/>
                  <a:gd name="T23" fmla="*/ 61 w 6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6">
                    <a:moveTo>
                      <a:pt x="26" y="17"/>
                    </a:moveTo>
                    <a:lnTo>
                      <a:pt x="43" y="26"/>
                    </a:lnTo>
                    <a:lnTo>
                      <a:pt x="61" y="17"/>
                    </a:lnTo>
                    <a:lnTo>
                      <a:pt x="26" y="0"/>
                    </a:lnTo>
                    <a:lnTo>
                      <a:pt x="9" y="0"/>
                    </a:lnTo>
                    <a:lnTo>
                      <a:pt x="0" y="17"/>
                    </a:lnTo>
                    <a:lnTo>
                      <a:pt x="26"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90" name="Freeform 202">
                <a:extLst>
                  <a:ext uri="{FF2B5EF4-FFF2-40B4-BE49-F238E27FC236}">
                    <a16:creationId xmlns:a16="http://schemas.microsoft.com/office/drawing/2014/main" id="{892C2B89-C017-4B16-81FF-92DBB3806881}"/>
                  </a:ext>
                </a:extLst>
              </p:cNvPr>
              <p:cNvSpPr>
                <a:spLocks/>
              </p:cNvSpPr>
              <p:nvPr/>
            </p:nvSpPr>
            <p:spPr bwMode="auto">
              <a:xfrm>
                <a:off x="6008689" y="1752601"/>
                <a:ext cx="28575" cy="14288"/>
              </a:xfrm>
              <a:custGeom>
                <a:avLst/>
                <a:gdLst>
                  <a:gd name="T0" fmla="*/ 2147483647 w 18"/>
                  <a:gd name="T1" fmla="*/ 0 h 9"/>
                  <a:gd name="T2" fmla="*/ 0 w 18"/>
                  <a:gd name="T3" fmla="*/ 2147483647 h 9"/>
                  <a:gd name="T4" fmla="*/ 2147483647 w 18"/>
                  <a:gd name="T5" fmla="*/ 2147483647 h 9"/>
                  <a:gd name="T6" fmla="*/ 2147483647 w 18"/>
                  <a:gd name="T7" fmla="*/ 0 h 9"/>
                  <a:gd name="T8" fmla="*/ 2147483647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9" y="0"/>
                    </a:moveTo>
                    <a:lnTo>
                      <a:pt x="0" y="9"/>
                    </a:lnTo>
                    <a:lnTo>
                      <a:pt x="9" y="9"/>
                    </a:lnTo>
                    <a:lnTo>
                      <a:pt x="18" y="0"/>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91" name="Freeform 203">
                <a:extLst>
                  <a:ext uri="{FF2B5EF4-FFF2-40B4-BE49-F238E27FC236}">
                    <a16:creationId xmlns:a16="http://schemas.microsoft.com/office/drawing/2014/main" id="{159ADC76-E84C-4FBD-B37C-C2968C872B6F}"/>
                  </a:ext>
                </a:extLst>
              </p:cNvPr>
              <p:cNvSpPr>
                <a:spLocks/>
              </p:cNvSpPr>
              <p:nvPr/>
            </p:nvSpPr>
            <p:spPr bwMode="auto">
              <a:xfrm>
                <a:off x="6008689" y="1752601"/>
                <a:ext cx="28575" cy="14288"/>
              </a:xfrm>
              <a:custGeom>
                <a:avLst/>
                <a:gdLst>
                  <a:gd name="T0" fmla="*/ 2147483647 w 18"/>
                  <a:gd name="T1" fmla="*/ 0 h 9"/>
                  <a:gd name="T2" fmla="*/ 0 w 18"/>
                  <a:gd name="T3" fmla="*/ 2147483647 h 9"/>
                  <a:gd name="T4" fmla="*/ 2147483647 w 18"/>
                  <a:gd name="T5" fmla="*/ 2147483647 h 9"/>
                  <a:gd name="T6" fmla="*/ 2147483647 w 18"/>
                  <a:gd name="T7" fmla="*/ 0 h 9"/>
                  <a:gd name="T8" fmla="*/ 2147483647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9" y="0"/>
                    </a:moveTo>
                    <a:lnTo>
                      <a:pt x="0" y="9"/>
                    </a:lnTo>
                    <a:lnTo>
                      <a:pt x="9" y="9"/>
                    </a:lnTo>
                    <a:lnTo>
                      <a:pt x="18" y="0"/>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92" name="Freeform 204">
                <a:extLst>
                  <a:ext uri="{FF2B5EF4-FFF2-40B4-BE49-F238E27FC236}">
                    <a16:creationId xmlns:a16="http://schemas.microsoft.com/office/drawing/2014/main" id="{CDC65696-E404-4671-AD90-383EF1F6596F}"/>
                  </a:ext>
                </a:extLst>
              </p:cNvPr>
              <p:cNvSpPr>
                <a:spLocks/>
              </p:cNvSpPr>
              <p:nvPr/>
            </p:nvSpPr>
            <p:spPr bwMode="auto">
              <a:xfrm>
                <a:off x="5926139" y="1711326"/>
                <a:ext cx="14288" cy="14288"/>
              </a:xfrm>
              <a:custGeom>
                <a:avLst/>
                <a:gdLst>
                  <a:gd name="T0" fmla="*/ 2147483647 w 9"/>
                  <a:gd name="T1" fmla="*/ 2147483647 h 9"/>
                  <a:gd name="T2" fmla="*/ 0 w 9"/>
                  <a:gd name="T3" fmla="*/ 0 h 9"/>
                  <a:gd name="T4" fmla="*/ 0 w 9"/>
                  <a:gd name="T5" fmla="*/ 2147483647 h 9"/>
                  <a:gd name="T6" fmla="*/ 2147483647 w 9"/>
                  <a:gd name="T7" fmla="*/ 2147483647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9" y="9"/>
                    </a:moveTo>
                    <a:lnTo>
                      <a:pt x="0" y="0"/>
                    </a:lnTo>
                    <a:lnTo>
                      <a:pt x="0" y="9"/>
                    </a:lnTo>
                    <a:lnTo>
                      <a:pt x="9"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93" name="Freeform 205">
                <a:extLst>
                  <a:ext uri="{FF2B5EF4-FFF2-40B4-BE49-F238E27FC236}">
                    <a16:creationId xmlns:a16="http://schemas.microsoft.com/office/drawing/2014/main" id="{CF76BD18-86F0-4D7C-B10A-2DF1B22BBE73}"/>
                  </a:ext>
                </a:extLst>
              </p:cNvPr>
              <p:cNvSpPr>
                <a:spLocks/>
              </p:cNvSpPr>
              <p:nvPr/>
            </p:nvSpPr>
            <p:spPr bwMode="auto">
              <a:xfrm>
                <a:off x="5926139" y="1711326"/>
                <a:ext cx="14288" cy="14288"/>
              </a:xfrm>
              <a:custGeom>
                <a:avLst/>
                <a:gdLst>
                  <a:gd name="T0" fmla="*/ 2147483647 w 9"/>
                  <a:gd name="T1" fmla="*/ 2147483647 h 9"/>
                  <a:gd name="T2" fmla="*/ 0 w 9"/>
                  <a:gd name="T3" fmla="*/ 0 h 9"/>
                  <a:gd name="T4" fmla="*/ 0 w 9"/>
                  <a:gd name="T5" fmla="*/ 2147483647 h 9"/>
                  <a:gd name="T6" fmla="*/ 2147483647 w 9"/>
                  <a:gd name="T7" fmla="*/ 2147483647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9" y="9"/>
                    </a:moveTo>
                    <a:lnTo>
                      <a:pt x="0" y="0"/>
                    </a:lnTo>
                    <a:lnTo>
                      <a:pt x="0" y="9"/>
                    </a:lnTo>
                    <a:lnTo>
                      <a:pt x="9"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94" name="Freeform 207">
                <a:extLst>
                  <a:ext uri="{FF2B5EF4-FFF2-40B4-BE49-F238E27FC236}">
                    <a16:creationId xmlns:a16="http://schemas.microsoft.com/office/drawing/2014/main" id="{6526E616-4066-4F74-81F8-E92E8B7EE67B}"/>
                  </a:ext>
                </a:extLst>
              </p:cNvPr>
              <p:cNvSpPr>
                <a:spLocks/>
              </p:cNvSpPr>
              <p:nvPr/>
            </p:nvSpPr>
            <p:spPr bwMode="auto">
              <a:xfrm>
                <a:off x="5856288" y="1684338"/>
                <a:ext cx="98425" cy="26988"/>
              </a:xfrm>
              <a:custGeom>
                <a:avLst/>
                <a:gdLst>
                  <a:gd name="T0" fmla="*/ 2147483647 w 62"/>
                  <a:gd name="T1" fmla="*/ 2147483647 h 17"/>
                  <a:gd name="T2" fmla="*/ 2147483647 w 62"/>
                  <a:gd name="T3" fmla="*/ 2147483647 h 17"/>
                  <a:gd name="T4" fmla="*/ 2147483647 w 62"/>
                  <a:gd name="T5" fmla="*/ 0 h 17"/>
                  <a:gd name="T6" fmla="*/ 2147483647 w 62"/>
                  <a:gd name="T7" fmla="*/ 0 h 17"/>
                  <a:gd name="T8" fmla="*/ 0 w 62"/>
                  <a:gd name="T9" fmla="*/ 2147483647 h 17"/>
                  <a:gd name="T10" fmla="*/ 2147483647 w 62"/>
                  <a:gd name="T11" fmla="*/ 2147483647 h 17"/>
                  <a:gd name="T12" fmla="*/ 0 60000 65536"/>
                  <a:gd name="T13" fmla="*/ 0 60000 65536"/>
                  <a:gd name="T14" fmla="*/ 0 60000 65536"/>
                  <a:gd name="T15" fmla="*/ 0 60000 65536"/>
                  <a:gd name="T16" fmla="*/ 0 60000 65536"/>
                  <a:gd name="T17" fmla="*/ 0 60000 65536"/>
                  <a:gd name="T18" fmla="*/ 0 w 62"/>
                  <a:gd name="T19" fmla="*/ 0 h 17"/>
                  <a:gd name="T20" fmla="*/ 62 w 6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2" h="17">
                    <a:moveTo>
                      <a:pt x="35" y="17"/>
                    </a:moveTo>
                    <a:lnTo>
                      <a:pt x="62" y="9"/>
                    </a:lnTo>
                    <a:lnTo>
                      <a:pt x="44" y="0"/>
                    </a:lnTo>
                    <a:lnTo>
                      <a:pt x="18" y="0"/>
                    </a:lnTo>
                    <a:lnTo>
                      <a:pt x="0" y="9"/>
                    </a:lnTo>
                    <a:lnTo>
                      <a:pt x="35"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95" name="Freeform 208">
                <a:extLst>
                  <a:ext uri="{FF2B5EF4-FFF2-40B4-BE49-F238E27FC236}">
                    <a16:creationId xmlns:a16="http://schemas.microsoft.com/office/drawing/2014/main" id="{A4461324-53C9-4BE9-A607-4A7093DA123C}"/>
                  </a:ext>
                </a:extLst>
              </p:cNvPr>
              <p:cNvSpPr>
                <a:spLocks/>
              </p:cNvSpPr>
              <p:nvPr/>
            </p:nvSpPr>
            <p:spPr bwMode="auto">
              <a:xfrm>
                <a:off x="5856288" y="1684338"/>
                <a:ext cx="98425" cy="26988"/>
              </a:xfrm>
              <a:custGeom>
                <a:avLst/>
                <a:gdLst>
                  <a:gd name="T0" fmla="*/ 2147483647 w 62"/>
                  <a:gd name="T1" fmla="*/ 2147483647 h 17"/>
                  <a:gd name="T2" fmla="*/ 2147483647 w 62"/>
                  <a:gd name="T3" fmla="*/ 2147483647 h 17"/>
                  <a:gd name="T4" fmla="*/ 2147483647 w 62"/>
                  <a:gd name="T5" fmla="*/ 0 h 17"/>
                  <a:gd name="T6" fmla="*/ 2147483647 w 62"/>
                  <a:gd name="T7" fmla="*/ 0 h 17"/>
                  <a:gd name="T8" fmla="*/ 0 w 62"/>
                  <a:gd name="T9" fmla="*/ 2147483647 h 17"/>
                  <a:gd name="T10" fmla="*/ 2147483647 w 62"/>
                  <a:gd name="T11" fmla="*/ 2147483647 h 17"/>
                  <a:gd name="T12" fmla="*/ 0 60000 65536"/>
                  <a:gd name="T13" fmla="*/ 0 60000 65536"/>
                  <a:gd name="T14" fmla="*/ 0 60000 65536"/>
                  <a:gd name="T15" fmla="*/ 0 60000 65536"/>
                  <a:gd name="T16" fmla="*/ 0 60000 65536"/>
                  <a:gd name="T17" fmla="*/ 0 60000 65536"/>
                  <a:gd name="T18" fmla="*/ 0 w 62"/>
                  <a:gd name="T19" fmla="*/ 0 h 17"/>
                  <a:gd name="T20" fmla="*/ 62 w 6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2" h="17">
                    <a:moveTo>
                      <a:pt x="35" y="17"/>
                    </a:moveTo>
                    <a:lnTo>
                      <a:pt x="62" y="9"/>
                    </a:lnTo>
                    <a:lnTo>
                      <a:pt x="44" y="0"/>
                    </a:lnTo>
                    <a:lnTo>
                      <a:pt x="18" y="0"/>
                    </a:lnTo>
                    <a:lnTo>
                      <a:pt x="0" y="9"/>
                    </a:lnTo>
                    <a:lnTo>
                      <a:pt x="35"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96" name="Freeform 209">
                <a:extLst>
                  <a:ext uri="{FF2B5EF4-FFF2-40B4-BE49-F238E27FC236}">
                    <a16:creationId xmlns:a16="http://schemas.microsoft.com/office/drawing/2014/main" id="{2CF734D7-F312-4003-BF87-0378F1E82F5C}"/>
                  </a:ext>
                </a:extLst>
              </p:cNvPr>
              <p:cNvSpPr>
                <a:spLocks/>
              </p:cNvSpPr>
              <p:nvPr/>
            </p:nvSpPr>
            <p:spPr bwMode="auto">
              <a:xfrm>
                <a:off x="5248276" y="1670050"/>
                <a:ext cx="41275" cy="28575"/>
              </a:xfrm>
              <a:custGeom>
                <a:avLst/>
                <a:gdLst>
                  <a:gd name="T0" fmla="*/ 2147483647 w 26"/>
                  <a:gd name="T1" fmla="*/ 0 h 18"/>
                  <a:gd name="T2" fmla="*/ 2147483647 w 26"/>
                  <a:gd name="T3" fmla="*/ 2147483647 h 18"/>
                  <a:gd name="T4" fmla="*/ 0 w 26"/>
                  <a:gd name="T5" fmla="*/ 2147483647 h 18"/>
                  <a:gd name="T6" fmla="*/ 2147483647 w 26"/>
                  <a:gd name="T7" fmla="*/ 2147483647 h 18"/>
                  <a:gd name="T8" fmla="*/ 2147483647 w 26"/>
                  <a:gd name="T9" fmla="*/ 2147483647 h 18"/>
                  <a:gd name="T10" fmla="*/ 2147483647 w 26"/>
                  <a:gd name="T11" fmla="*/ 2147483647 h 18"/>
                  <a:gd name="T12" fmla="*/ 2147483647 w 26"/>
                  <a:gd name="T13" fmla="*/ 0 h 18"/>
                  <a:gd name="T14" fmla="*/ 2147483647 w 26"/>
                  <a:gd name="T15" fmla="*/ 0 h 18"/>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8"/>
                  <a:gd name="T26" fmla="*/ 26 w 2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8">
                    <a:moveTo>
                      <a:pt x="17" y="0"/>
                    </a:moveTo>
                    <a:lnTo>
                      <a:pt x="9" y="9"/>
                    </a:lnTo>
                    <a:lnTo>
                      <a:pt x="0" y="9"/>
                    </a:lnTo>
                    <a:lnTo>
                      <a:pt x="9" y="18"/>
                    </a:lnTo>
                    <a:lnTo>
                      <a:pt x="26" y="18"/>
                    </a:lnTo>
                    <a:lnTo>
                      <a:pt x="26" y="9"/>
                    </a:lnTo>
                    <a:lnTo>
                      <a:pt x="26" y="0"/>
                    </a:lnTo>
                    <a:lnTo>
                      <a:pt x="17"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97" name="Freeform 210">
                <a:extLst>
                  <a:ext uri="{FF2B5EF4-FFF2-40B4-BE49-F238E27FC236}">
                    <a16:creationId xmlns:a16="http://schemas.microsoft.com/office/drawing/2014/main" id="{C235D9BD-4C41-4302-B2FC-7473E2AC2E5F}"/>
                  </a:ext>
                </a:extLst>
              </p:cNvPr>
              <p:cNvSpPr>
                <a:spLocks/>
              </p:cNvSpPr>
              <p:nvPr/>
            </p:nvSpPr>
            <p:spPr bwMode="auto">
              <a:xfrm>
                <a:off x="5248276" y="1670050"/>
                <a:ext cx="41275" cy="28575"/>
              </a:xfrm>
              <a:custGeom>
                <a:avLst/>
                <a:gdLst>
                  <a:gd name="T0" fmla="*/ 2147483647 w 26"/>
                  <a:gd name="T1" fmla="*/ 0 h 18"/>
                  <a:gd name="T2" fmla="*/ 2147483647 w 26"/>
                  <a:gd name="T3" fmla="*/ 2147483647 h 18"/>
                  <a:gd name="T4" fmla="*/ 0 w 26"/>
                  <a:gd name="T5" fmla="*/ 2147483647 h 18"/>
                  <a:gd name="T6" fmla="*/ 2147483647 w 26"/>
                  <a:gd name="T7" fmla="*/ 2147483647 h 18"/>
                  <a:gd name="T8" fmla="*/ 2147483647 w 26"/>
                  <a:gd name="T9" fmla="*/ 2147483647 h 18"/>
                  <a:gd name="T10" fmla="*/ 2147483647 w 26"/>
                  <a:gd name="T11" fmla="*/ 2147483647 h 18"/>
                  <a:gd name="T12" fmla="*/ 2147483647 w 26"/>
                  <a:gd name="T13" fmla="*/ 0 h 18"/>
                  <a:gd name="T14" fmla="*/ 2147483647 w 26"/>
                  <a:gd name="T15" fmla="*/ 0 h 18"/>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8"/>
                  <a:gd name="T26" fmla="*/ 26 w 2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8">
                    <a:moveTo>
                      <a:pt x="17" y="0"/>
                    </a:moveTo>
                    <a:lnTo>
                      <a:pt x="9" y="9"/>
                    </a:lnTo>
                    <a:lnTo>
                      <a:pt x="0" y="9"/>
                    </a:lnTo>
                    <a:lnTo>
                      <a:pt x="9" y="18"/>
                    </a:lnTo>
                    <a:lnTo>
                      <a:pt x="26" y="18"/>
                    </a:lnTo>
                    <a:lnTo>
                      <a:pt x="26" y="9"/>
                    </a:lnTo>
                    <a:lnTo>
                      <a:pt x="26" y="0"/>
                    </a:lnTo>
                    <a:lnTo>
                      <a:pt x="17"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98" name="Freeform 211">
                <a:extLst>
                  <a:ext uri="{FF2B5EF4-FFF2-40B4-BE49-F238E27FC236}">
                    <a16:creationId xmlns:a16="http://schemas.microsoft.com/office/drawing/2014/main" id="{93EDD46A-9423-4147-9695-27237219DB82}"/>
                  </a:ext>
                </a:extLst>
              </p:cNvPr>
              <p:cNvSpPr>
                <a:spLocks/>
              </p:cNvSpPr>
              <p:nvPr/>
            </p:nvSpPr>
            <p:spPr bwMode="auto">
              <a:xfrm>
                <a:off x="5289551" y="1684338"/>
                <a:ext cx="69850" cy="26988"/>
              </a:xfrm>
              <a:custGeom>
                <a:avLst/>
                <a:gdLst>
                  <a:gd name="T0" fmla="*/ 0 w 44"/>
                  <a:gd name="T1" fmla="*/ 2147483647 h 17"/>
                  <a:gd name="T2" fmla="*/ 2147483647 w 44"/>
                  <a:gd name="T3" fmla="*/ 2147483647 h 17"/>
                  <a:gd name="T4" fmla="*/ 2147483647 w 44"/>
                  <a:gd name="T5" fmla="*/ 2147483647 h 17"/>
                  <a:gd name="T6" fmla="*/ 2147483647 w 44"/>
                  <a:gd name="T7" fmla="*/ 0 h 17"/>
                  <a:gd name="T8" fmla="*/ 2147483647 w 44"/>
                  <a:gd name="T9" fmla="*/ 0 h 17"/>
                  <a:gd name="T10" fmla="*/ 2147483647 w 44"/>
                  <a:gd name="T11" fmla="*/ 2147483647 h 17"/>
                  <a:gd name="T12" fmla="*/ 0 w 44"/>
                  <a:gd name="T13" fmla="*/ 2147483647 h 17"/>
                  <a:gd name="T14" fmla="*/ 0 60000 65536"/>
                  <a:gd name="T15" fmla="*/ 0 60000 65536"/>
                  <a:gd name="T16" fmla="*/ 0 60000 65536"/>
                  <a:gd name="T17" fmla="*/ 0 60000 65536"/>
                  <a:gd name="T18" fmla="*/ 0 60000 65536"/>
                  <a:gd name="T19" fmla="*/ 0 60000 65536"/>
                  <a:gd name="T20" fmla="*/ 0 60000 65536"/>
                  <a:gd name="T21" fmla="*/ 0 w 44"/>
                  <a:gd name="T22" fmla="*/ 0 h 17"/>
                  <a:gd name="T23" fmla="*/ 44 w 4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17">
                    <a:moveTo>
                      <a:pt x="0" y="17"/>
                    </a:moveTo>
                    <a:lnTo>
                      <a:pt x="26" y="17"/>
                    </a:lnTo>
                    <a:lnTo>
                      <a:pt x="35" y="9"/>
                    </a:lnTo>
                    <a:lnTo>
                      <a:pt x="44" y="0"/>
                    </a:lnTo>
                    <a:lnTo>
                      <a:pt x="26" y="0"/>
                    </a:lnTo>
                    <a:lnTo>
                      <a:pt x="17" y="9"/>
                    </a:lnTo>
                    <a:lnTo>
                      <a:pt x="0"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99" name="Freeform 212">
                <a:extLst>
                  <a:ext uri="{FF2B5EF4-FFF2-40B4-BE49-F238E27FC236}">
                    <a16:creationId xmlns:a16="http://schemas.microsoft.com/office/drawing/2014/main" id="{0E5B4D35-6753-4FC8-9AF3-62EAA41871A5}"/>
                  </a:ext>
                </a:extLst>
              </p:cNvPr>
              <p:cNvSpPr>
                <a:spLocks/>
              </p:cNvSpPr>
              <p:nvPr/>
            </p:nvSpPr>
            <p:spPr bwMode="auto">
              <a:xfrm>
                <a:off x="5289551" y="1684338"/>
                <a:ext cx="69850" cy="26988"/>
              </a:xfrm>
              <a:custGeom>
                <a:avLst/>
                <a:gdLst>
                  <a:gd name="T0" fmla="*/ 0 w 44"/>
                  <a:gd name="T1" fmla="*/ 2147483647 h 17"/>
                  <a:gd name="T2" fmla="*/ 2147483647 w 44"/>
                  <a:gd name="T3" fmla="*/ 2147483647 h 17"/>
                  <a:gd name="T4" fmla="*/ 2147483647 w 44"/>
                  <a:gd name="T5" fmla="*/ 2147483647 h 17"/>
                  <a:gd name="T6" fmla="*/ 2147483647 w 44"/>
                  <a:gd name="T7" fmla="*/ 0 h 17"/>
                  <a:gd name="T8" fmla="*/ 2147483647 w 44"/>
                  <a:gd name="T9" fmla="*/ 0 h 17"/>
                  <a:gd name="T10" fmla="*/ 2147483647 w 44"/>
                  <a:gd name="T11" fmla="*/ 2147483647 h 17"/>
                  <a:gd name="T12" fmla="*/ 0 w 44"/>
                  <a:gd name="T13" fmla="*/ 2147483647 h 17"/>
                  <a:gd name="T14" fmla="*/ 0 60000 65536"/>
                  <a:gd name="T15" fmla="*/ 0 60000 65536"/>
                  <a:gd name="T16" fmla="*/ 0 60000 65536"/>
                  <a:gd name="T17" fmla="*/ 0 60000 65536"/>
                  <a:gd name="T18" fmla="*/ 0 60000 65536"/>
                  <a:gd name="T19" fmla="*/ 0 60000 65536"/>
                  <a:gd name="T20" fmla="*/ 0 60000 65536"/>
                  <a:gd name="T21" fmla="*/ 0 w 44"/>
                  <a:gd name="T22" fmla="*/ 0 h 17"/>
                  <a:gd name="T23" fmla="*/ 44 w 4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17">
                    <a:moveTo>
                      <a:pt x="0" y="17"/>
                    </a:moveTo>
                    <a:lnTo>
                      <a:pt x="26" y="17"/>
                    </a:lnTo>
                    <a:lnTo>
                      <a:pt x="35" y="9"/>
                    </a:lnTo>
                    <a:lnTo>
                      <a:pt x="44" y="0"/>
                    </a:lnTo>
                    <a:lnTo>
                      <a:pt x="26" y="0"/>
                    </a:lnTo>
                    <a:lnTo>
                      <a:pt x="17" y="9"/>
                    </a:lnTo>
                    <a:lnTo>
                      <a:pt x="0"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00" name="Freeform 213">
                <a:extLst>
                  <a:ext uri="{FF2B5EF4-FFF2-40B4-BE49-F238E27FC236}">
                    <a16:creationId xmlns:a16="http://schemas.microsoft.com/office/drawing/2014/main" id="{C13023D1-69EC-4807-8D98-01EEA75A1D71}"/>
                  </a:ext>
                </a:extLst>
              </p:cNvPr>
              <p:cNvSpPr>
                <a:spLocks/>
              </p:cNvSpPr>
              <p:nvPr/>
            </p:nvSpPr>
            <p:spPr bwMode="auto">
              <a:xfrm>
                <a:off x="5081588" y="1684338"/>
                <a:ext cx="111125" cy="26988"/>
              </a:xfrm>
              <a:custGeom>
                <a:avLst/>
                <a:gdLst>
                  <a:gd name="T0" fmla="*/ 2147483647 w 70"/>
                  <a:gd name="T1" fmla="*/ 2147483647 h 17"/>
                  <a:gd name="T2" fmla="*/ 2147483647 w 70"/>
                  <a:gd name="T3" fmla="*/ 2147483647 h 17"/>
                  <a:gd name="T4" fmla="*/ 2147483647 w 70"/>
                  <a:gd name="T5" fmla="*/ 2147483647 h 17"/>
                  <a:gd name="T6" fmla="*/ 2147483647 w 70"/>
                  <a:gd name="T7" fmla="*/ 0 h 17"/>
                  <a:gd name="T8" fmla="*/ 0 w 70"/>
                  <a:gd name="T9" fmla="*/ 2147483647 h 17"/>
                  <a:gd name="T10" fmla="*/ 0 w 70"/>
                  <a:gd name="T11" fmla="*/ 2147483647 h 17"/>
                  <a:gd name="T12" fmla="*/ 2147483647 w 70"/>
                  <a:gd name="T13" fmla="*/ 2147483647 h 17"/>
                  <a:gd name="T14" fmla="*/ 0 60000 65536"/>
                  <a:gd name="T15" fmla="*/ 0 60000 65536"/>
                  <a:gd name="T16" fmla="*/ 0 60000 65536"/>
                  <a:gd name="T17" fmla="*/ 0 60000 65536"/>
                  <a:gd name="T18" fmla="*/ 0 60000 65536"/>
                  <a:gd name="T19" fmla="*/ 0 60000 65536"/>
                  <a:gd name="T20" fmla="*/ 0 60000 65536"/>
                  <a:gd name="T21" fmla="*/ 0 w 70"/>
                  <a:gd name="T22" fmla="*/ 0 h 17"/>
                  <a:gd name="T23" fmla="*/ 70 w 7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17">
                    <a:moveTo>
                      <a:pt x="18" y="9"/>
                    </a:moveTo>
                    <a:lnTo>
                      <a:pt x="18" y="17"/>
                    </a:lnTo>
                    <a:lnTo>
                      <a:pt x="70" y="9"/>
                    </a:lnTo>
                    <a:lnTo>
                      <a:pt x="35" y="0"/>
                    </a:lnTo>
                    <a:lnTo>
                      <a:pt x="0" y="9"/>
                    </a:lnTo>
                    <a:lnTo>
                      <a:pt x="18"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01" name="Freeform 214">
                <a:extLst>
                  <a:ext uri="{FF2B5EF4-FFF2-40B4-BE49-F238E27FC236}">
                    <a16:creationId xmlns:a16="http://schemas.microsoft.com/office/drawing/2014/main" id="{47251974-AA46-4B37-99F6-2EA78B7848B8}"/>
                  </a:ext>
                </a:extLst>
              </p:cNvPr>
              <p:cNvSpPr>
                <a:spLocks/>
              </p:cNvSpPr>
              <p:nvPr/>
            </p:nvSpPr>
            <p:spPr bwMode="auto">
              <a:xfrm>
                <a:off x="5081588" y="1684338"/>
                <a:ext cx="111125" cy="26988"/>
              </a:xfrm>
              <a:custGeom>
                <a:avLst/>
                <a:gdLst>
                  <a:gd name="T0" fmla="*/ 2147483647 w 70"/>
                  <a:gd name="T1" fmla="*/ 2147483647 h 17"/>
                  <a:gd name="T2" fmla="*/ 2147483647 w 70"/>
                  <a:gd name="T3" fmla="*/ 2147483647 h 17"/>
                  <a:gd name="T4" fmla="*/ 2147483647 w 70"/>
                  <a:gd name="T5" fmla="*/ 2147483647 h 17"/>
                  <a:gd name="T6" fmla="*/ 2147483647 w 70"/>
                  <a:gd name="T7" fmla="*/ 0 h 17"/>
                  <a:gd name="T8" fmla="*/ 0 w 70"/>
                  <a:gd name="T9" fmla="*/ 2147483647 h 17"/>
                  <a:gd name="T10" fmla="*/ 0 w 70"/>
                  <a:gd name="T11" fmla="*/ 2147483647 h 17"/>
                  <a:gd name="T12" fmla="*/ 2147483647 w 70"/>
                  <a:gd name="T13" fmla="*/ 2147483647 h 17"/>
                  <a:gd name="T14" fmla="*/ 0 60000 65536"/>
                  <a:gd name="T15" fmla="*/ 0 60000 65536"/>
                  <a:gd name="T16" fmla="*/ 0 60000 65536"/>
                  <a:gd name="T17" fmla="*/ 0 60000 65536"/>
                  <a:gd name="T18" fmla="*/ 0 60000 65536"/>
                  <a:gd name="T19" fmla="*/ 0 60000 65536"/>
                  <a:gd name="T20" fmla="*/ 0 60000 65536"/>
                  <a:gd name="T21" fmla="*/ 0 w 70"/>
                  <a:gd name="T22" fmla="*/ 0 h 17"/>
                  <a:gd name="T23" fmla="*/ 70 w 7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17">
                    <a:moveTo>
                      <a:pt x="18" y="9"/>
                    </a:moveTo>
                    <a:lnTo>
                      <a:pt x="18" y="17"/>
                    </a:lnTo>
                    <a:lnTo>
                      <a:pt x="70" y="9"/>
                    </a:lnTo>
                    <a:lnTo>
                      <a:pt x="35" y="0"/>
                    </a:lnTo>
                    <a:lnTo>
                      <a:pt x="0" y="9"/>
                    </a:lnTo>
                    <a:lnTo>
                      <a:pt x="18"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02" name="Freeform 215">
                <a:extLst>
                  <a:ext uri="{FF2B5EF4-FFF2-40B4-BE49-F238E27FC236}">
                    <a16:creationId xmlns:a16="http://schemas.microsoft.com/office/drawing/2014/main" id="{7C5348CC-D520-4FD4-8F42-D999708AE589}"/>
                  </a:ext>
                </a:extLst>
              </p:cNvPr>
              <p:cNvSpPr>
                <a:spLocks/>
              </p:cNvSpPr>
              <p:nvPr/>
            </p:nvSpPr>
            <p:spPr bwMode="auto">
              <a:xfrm>
                <a:off x="5316538" y="1849438"/>
                <a:ext cx="125413" cy="69850"/>
              </a:xfrm>
              <a:custGeom>
                <a:avLst/>
                <a:gdLst>
                  <a:gd name="T0" fmla="*/ 2147483647 w 79"/>
                  <a:gd name="T1" fmla="*/ 0 h 44"/>
                  <a:gd name="T2" fmla="*/ 0 w 79"/>
                  <a:gd name="T3" fmla="*/ 2147483647 h 44"/>
                  <a:gd name="T4" fmla="*/ 2147483647 w 79"/>
                  <a:gd name="T5" fmla="*/ 2147483647 h 44"/>
                  <a:gd name="T6" fmla="*/ 2147483647 w 79"/>
                  <a:gd name="T7" fmla="*/ 2147483647 h 44"/>
                  <a:gd name="T8" fmla="*/ 2147483647 w 79"/>
                  <a:gd name="T9" fmla="*/ 2147483647 h 44"/>
                  <a:gd name="T10" fmla="*/ 2147483647 w 79"/>
                  <a:gd name="T11" fmla="*/ 0 h 44"/>
                  <a:gd name="T12" fmla="*/ 0 60000 65536"/>
                  <a:gd name="T13" fmla="*/ 0 60000 65536"/>
                  <a:gd name="T14" fmla="*/ 0 60000 65536"/>
                  <a:gd name="T15" fmla="*/ 0 60000 65536"/>
                  <a:gd name="T16" fmla="*/ 0 60000 65536"/>
                  <a:gd name="T17" fmla="*/ 0 60000 65536"/>
                  <a:gd name="T18" fmla="*/ 0 w 79"/>
                  <a:gd name="T19" fmla="*/ 0 h 44"/>
                  <a:gd name="T20" fmla="*/ 79 w 79"/>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79" h="44">
                    <a:moveTo>
                      <a:pt x="9" y="0"/>
                    </a:moveTo>
                    <a:lnTo>
                      <a:pt x="0" y="27"/>
                    </a:lnTo>
                    <a:lnTo>
                      <a:pt x="18" y="35"/>
                    </a:lnTo>
                    <a:lnTo>
                      <a:pt x="79" y="44"/>
                    </a:lnTo>
                    <a:lnTo>
                      <a:pt x="35" y="9"/>
                    </a:lnTo>
                    <a:lnTo>
                      <a:pt x="9"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03" name="Freeform 216">
                <a:extLst>
                  <a:ext uri="{FF2B5EF4-FFF2-40B4-BE49-F238E27FC236}">
                    <a16:creationId xmlns:a16="http://schemas.microsoft.com/office/drawing/2014/main" id="{42DB8A0C-0DD1-4FEF-B3C7-74998CB5E26A}"/>
                  </a:ext>
                </a:extLst>
              </p:cNvPr>
              <p:cNvSpPr>
                <a:spLocks/>
              </p:cNvSpPr>
              <p:nvPr/>
            </p:nvSpPr>
            <p:spPr bwMode="auto">
              <a:xfrm>
                <a:off x="5316538" y="1849438"/>
                <a:ext cx="125413" cy="69850"/>
              </a:xfrm>
              <a:custGeom>
                <a:avLst/>
                <a:gdLst>
                  <a:gd name="T0" fmla="*/ 2147483647 w 79"/>
                  <a:gd name="T1" fmla="*/ 0 h 44"/>
                  <a:gd name="T2" fmla="*/ 0 w 79"/>
                  <a:gd name="T3" fmla="*/ 2147483647 h 44"/>
                  <a:gd name="T4" fmla="*/ 2147483647 w 79"/>
                  <a:gd name="T5" fmla="*/ 2147483647 h 44"/>
                  <a:gd name="T6" fmla="*/ 2147483647 w 79"/>
                  <a:gd name="T7" fmla="*/ 2147483647 h 44"/>
                  <a:gd name="T8" fmla="*/ 2147483647 w 79"/>
                  <a:gd name="T9" fmla="*/ 2147483647 h 44"/>
                  <a:gd name="T10" fmla="*/ 2147483647 w 79"/>
                  <a:gd name="T11" fmla="*/ 0 h 44"/>
                  <a:gd name="T12" fmla="*/ 0 60000 65536"/>
                  <a:gd name="T13" fmla="*/ 0 60000 65536"/>
                  <a:gd name="T14" fmla="*/ 0 60000 65536"/>
                  <a:gd name="T15" fmla="*/ 0 60000 65536"/>
                  <a:gd name="T16" fmla="*/ 0 60000 65536"/>
                  <a:gd name="T17" fmla="*/ 0 60000 65536"/>
                  <a:gd name="T18" fmla="*/ 0 w 79"/>
                  <a:gd name="T19" fmla="*/ 0 h 44"/>
                  <a:gd name="T20" fmla="*/ 79 w 79"/>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79" h="44">
                    <a:moveTo>
                      <a:pt x="9" y="0"/>
                    </a:moveTo>
                    <a:lnTo>
                      <a:pt x="0" y="27"/>
                    </a:lnTo>
                    <a:lnTo>
                      <a:pt x="18" y="35"/>
                    </a:lnTo>
                    <a:lnTo>
                      <a:pt x="79" y="44"/>
                    </a:lnTo>
                    <a:lnTo>
                      <a:pt x="35" y="9"/>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04" name="Freeform 217">
                <a:extLst>
                  <a:ext uri="{FF2B5EF4-FFF2-40B4-BE49-F238E27FC236}">
                    <a16:creationId xmlns:a16="http://schemas.microsoft.com/office/drawing/2014/main" id="{B61CF427-3E22-4938-AC21-BAA2110AEEB3}"/>
                  </a:ext>
                </a:extLst>
              </p:cNvPr>
              <p:cNvSpPr>
                <a:spLocks/>
              </p:cNvSpPr>
              <p:nvPr/>
            </p:nvSpPr>
            <p:spPr bwMode="auto">
              <a:xfrm>
                <a:off x="5359401" y="1684338"/>
                <a:ext cx="53975" cy="14288"/>
              </a:xfrm>
              <a:custGeom>
                <a:avLst/>
                <a:gdLst>
                  <a:gd name="T0" fmla="*/ 2147483647 w 34"/>
                  <a:gd name="T1" fmla="*/ 0 h 9"/>
                  <a:gd name="T2" fmla="*/ 2147483647 w 34"/>
                  <a:gd name="T3" fmla="*/ 0 h 9"/>
                  <a:gd name="T4" fmla="*/ 0 w 34"/>
                  <a:gd name="T5" fmla="*/ 2147483647 h 9"/>
                  <a:gd name="T6" fmla="*/ 2147483647 w 34"/>
                  <a:gd name="T7" fmla="*/ 2147483647 h 9"/>
                  <a:gd name="T8" fmla="*/ 2147483647 w 34"/>
                  <a:gd name="T9" fmla="*/ 2147483647 h 9"/>
                  <a:gd name="T10" fmla="*/ 2147483647 w 34"/>
                  <a:gd name="T11" fmla="*/ 0 h 9"/>
                  <a:gd name="T12" fmla="*/ 0 60000 65536"/>
                  <a:gd name="T13" fmla="*/ 0 60000 65536"/>
                  <a:gd name="T14" fmla="*/ 0 60000 65536"/>
                  <a:gd name="T15" fmla="*/ 0 60000 65536"/>
                  <a:gd name="T16" fmla="*/ 0 60000 65536"/>
                  <a:gd name="T17" fmla="*/ 0 60000 65536"/>
                  <a:gd name="T18" fmla="*/ 0 w 34"/>
                  <a:gd name="T19" fmla="*/ 0 h 9"/>
                  <a:gd name="T20" fmla="*/ 34 w 34"/>
                  <a:gd name="T21" fmla="*/ 9 h 9"/>
                </a:gdLst>
                <a:ahLst/>
                <a:cxnLst>
                  <a:cxn ang="T12">
                    <a:pos x="T0" y="T1"/>
                  </a:cxn>
                  <a:cxn ang="T13">
                    <a:pos x="T2" y="T3"/>
                  </a:cxn>
                  <a:cxn ang="T14">
                    <a:pos x="T4" y="T5"/>
                  </a:cxn>
                  <a:cxn ang="T15">
                    <a:pos x="T6" y="T7"/>
                  </a:cxn>
                  <a:cxn ang="T16">
                    <a:pos x="T8" y="T9"/>
                  </a:cxn>
                  <a:cxn ang="T17">
                    <a:pos x="T10" y="T11"/>
                  </a:cxn>
                </a:cxnLst>
                <a:rect l="T18" t="T19" r="T20" b="T21"/>
                <a:pathLst>
                  <a:path w="34" h="9">
                    <a:moveTo>
                      <a:pt x="34" y="0"/>
                    </a:moveTo>
                    <a:lnTo>
                      <a:pt x="8" y="0"/>
                    </a:lnTo>
                    <a:lnTo>
                      <a:pt x="0" y="9"/>
                    </a:lnTo>
                    <a:lnTo>
                      <a:pt x="8" y="9"/>
                    </a:lnTo>
                    <a:lnTo>
                      <a:pt x="26" y="9"/>
                    </a:lnTo>
                    <a:lnTo>
                      <a:pt x="34"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05" name="Freeform 218">
                <a:extLst>
                  <a:ext uri="{FF2B5EF4-FFF2-40B4-BE49-F238E27FC236}">
                    <a16:creationId xmlns:a16="http://schemas.microsoft.com/office/drawing/2014/main" id="{6EFDA48F-2351-4222-9E00-9683A09B0C47}"/>
                  </a:ext>
                </a:extLst>
              </p:cNvPr>
              <p:cNvSpPr>
                <a:spLocks/>
              </p:cNvSpPr>
              <p:nvPr/>
            </p:nvSpPr>
            <p:spPr bwMode="auto">
              <a:xfrm>
                <a:off x="5359401" y="1684338"/>
                <a:ext cx="53975" cy="14288"/>
              </a:xfrm>
              <a:custGeom>
                <a:avLst/>
                <a:gdLst>
                  <a:gd name="T0" fmla="*/ 2147483647 w 34"/>
                  <a:gd name="T1" fmla="*/ 0 h 9"/>
                  <a:gd name="T2" fmla="*/ 2147483647 w 34"/>
                  <a:gd name="T3" fmla="*/ 0 h 9"/>
                  <a:gd name="T4" fmla="*/ 0 w 34"/>
                  <a:gd name="T5" fmla="*/ 2147483647 h 9"/>
                  <a:gd name="T6" fmla="*/ 2147483647 w 34"/>
                  <a:gd name="T7" fmla="*/ 2147483647 h 9"/>
                  <a:gd name="T8" fmla="*/ 2147483647 w 34"/>
                  <a:gd name="T9" fmla="*/ 2147483647 h 9"/>
                  <a:gd name="T10" fmla="*/ 2147483647 w 34"/>
                  <a:gd name="T11" fmla="*/ 0 h 9"/>
                  <a:gd name="T12" fmla="*/ 0 60000 65536"/>
                  <a:gd name="T13" fmla="*/ 0 60000 65536"/>
                  <a:gd name="T14" fmla="*/ 0 60000 65536"/>
                  <a:gd name="T15" fmla="*/ 0 60000 65536"/>
                  <a:gd name="T16" fmla="*/ 0 60000 65536"/>
                  <a:gd name="T17" fmla="*/ 0 60000 65536"/>
                  <a:gd name="T18" fmla="*/ 0 w 34"/>
                  <a:gd name="T19" fmla="*/ 0 h 9"/>
                  <a:gd name="T20" fmla="*/ 34 w 34"/>
                  <a:gd name="T21" fmla="*/ 9 h 9"/>
                </a:gdLst>
                <a:ahLst/>
                <a:cxnLst>
                  <a:cxn ang="T12">
                    <a:pos x="T0" y="T1"/>
                  </a:cxn>
                  <a:cxn ang="T13">
                    <a:pos x="T2" y="T3"/>
                  </a:cxn>
                  <a:cxn ang="T14">
                    <a:pos x="T4" y="T5"/>
                  </a:cxn>
                  <a:cxn ang="T15">
                    <a:pos x="T6" y="T7"/>
                  </a:cxn>
                  <a:cxn ang="T16">
                    <a:pos x="T8" y="T9"/>
                  </a:cxn>
                  <a:cxn ang="T17">
                    <a:pos x="T10" y="T11"/>
                  </a:cxn>
                </a:cxnLst>
                <a:rect l="T18" t="T19" r="T20" b="T21"/>
                <a:pathLst>
                  <a:path w="34" h="9">
                    <a:moveTo>
                      <a:pt x="34" y="0"/>
                    </a:moveTo>
                    <a:lnTo>
                      <a:pt x="8" y="0"/>
                    </a:lnTo>
                    <a:lnTo>
                      <a:pt x="0" y="9"/>
                    </a:lnTo>
                    <a:lnTo>
                      <a:pt x="8" y="9"/>
                    </a:lnTo>
                    <a:lnTo>
                      <a:pt x="26" y="9"/>
                    </a:lnTo>
                    <a:lnTo>
                      <a:pt x="34"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06" name="Freeform 219">
                <a:extLst>
                  <a:ext uri="{FF2B5EF4-FFF2-40B4-BE49-F238E27FC236}">
                    <a16:creationId xmlns:a16="http://schemas.microsoft.com/office/drawing/2014/main" id="{386CC8C0-987C-401D-9887-909B217BEA92}"/>
                  </a:ext>
                </a:extLst>
              </p:cNvPr>
              <p:cNvSpPr>
                <a:spLocks/>
              </p:cNvSpPr>
              <p:nvPr/>
            </p:nvSpPr>
            <p:spPr bwMode="auto">
              <a:xfrm>
                <a:off x="5330826" y="1766888"/>
                <a:ext cx="222250" cy="82550"/>
              </a:xfrm>
              <a:custGeom>
                <a:avLst/>
                <a:gdLst>
                  <a:gd name="T0" fmla="*/ 2147483647 w 140"/>
                  <a:gd name="T1" fmla="*/ 2147483647 h 52"/>
                  <a:gd name="T2" fmla="*/ 2147483647 w 140"/>
                  <a:gd name="T3" fmla="*/ 2147483647 h 52"/>
                  <a:gd name="T4" fmla="*/ 2147483647 w 140"/>
                  <a:gd name="T5" fmla="*/ 2147483647 h 52"/>
                  <a:gd name="T6" fmla="*/ 2147483647 w 140"/>
                  <a:gd name="T7" fmla="*/ 2147483647 h 52"/>
                  <a:gd name="T8" fmla="*/ 2147483647 w 140"/>
                  <a:gd name="T9" fmla="*/ 2147483647 h 52"/>
                  <a:gd name="T10" fmla="*/ 2147483647 w 140"/>
                  <a:gd name="T11" fmla="*/ 0 h 52"/>
                  <a:gd name="T12" fmla="*/ 2147483647 w 140"/>
                  <a:gd name="T13" fmla="*/ 0 h 52"/>
                  <a:gd name="T14" fmla="*/ 2147483647 w 140"/>
                  <a:gd name="T15" fmla="*/ 2147483647 h 52"/>
                  <a:gd name="T16" fmla="*/ 2147483647 w 140"/>
                  <a:gd name="T17" fmla="*/ 0 h 52"/>
                  <a:gd name="T18" fmla="*/ 2147483647 w 140"/>
                  <a:gd name="T19" fmla="*/ 2147483647 h 52"/>
                  <a:gd name="T20" fmla="*/ 2147483647 w 140"/>
                  <a:gd name="T21" fmla="*/ 2147483647 h 52"/>
                  <a:gd name="T22" fmla="*/ 0 w 140"/>
                  <a:gd name="T23" fmla="*/ 2147483647 h 52"/>
                  <a:gd name="T24" fmla="*/ 2147483647 w 140"/>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
                  <a:gd name="T40" fmla="*/ 0 h 52"/>
                  <a:gd name="T41" fmla="*/ 140 w 140"/>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 h="52">
                    <a:moveTo>
                      <a:pt x="35" y="52"/>
                    </a:moveTo>
                    <a:lnTo>
                      <a:pt x="44" y="44"/>
                    </a:lnTo>
                    <a:lnTo>
                      <a:pt x="79" y="26"/>
                    </a:lnTo>
                    <a:lnTo>
                      <a:pt x="105" y="26"/>
                    </a:lnTo>
                    <a:lnTo>
                      <a:pt x="140" y="9"/>
                    </a:lnTo>
                    <a:lnTo>
                      <a:pt x="140" y="0"/>
                    </a:lnTo>
                    <a:lnTo>
                      <a:pt x="114" y="0"/>
                    </a:lnTo>
                    <a:lnTo>
                      <a:pt x="105" y="9"/>
                    </a:lnTo>
                    <a:lnTo>
                      <a:pt x="87" y="0"/>
                    </a:lnTo>
                    <a:lnTo>
                      <a:pt x="9" y="26"/>
                    </a:lnTo>
                    <a:lnTo>
                      <a:pt x="26" y="35"/>
                    </a:lnTo>
                    <a:lnTo>
                      <a:pt x="0" y="44"/>
                    </a:lnTo>
                    <a:lnTo>
                      <a:pt x="35" y="52"/>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07" name="Freeform 220">
                <a:extLst>
                  <a:ext uri="{FF2B5EF4-FFF2-40B4-BE49-F238E27FC236}">
                    <a16:creationId xmlns:a16="http://schemas.microsoft.com/office/drawing/2014/main" id="{A93782B2-F02B-4022-9A02-76CCF89ABBA9}"/>
                  </a:ext>
                </a:extLst>
              </p:cNvPr>
              <p:cNvSpPr>
                <a:spLocks/>
              </p:cNvSpPr>
              <p:nvPr/>
            </p:nvSpPr>
            <p:spPr bwMode="auto">
              <a:xfrm>
                <a:off x="5330826" y="1766888"/>
                <a:ext cx="222250" cy="82550"/>
              </a:xfrm>
              <a:custGeom>
                <a:avLst/>
                <a:gdLst>
                  <a:gd name="T0" fmla="*/ 2147483647 w 140"/>
                  <a:gd name="T1" fmla="*/ 2147483647 h 52"/>
                  <a:gd name="T2" fmla="*/ 2147483647 w 140"/>
                  <a:gd name="T3" fmla="*/ 2147483647 h 52"/>
                  <a:gd name="T4" fmla="*/ 2147483647 w 140"/>
                  <a:gd name="T5" fmla="*/ 2147483647 h 52"/>
                  <a:gd name="T6" fmla="*/ 2147483647 w 140"/>
                  <a:gd name="T7" fmla="*/ 2147483647 h 52"/>
                  <a:gd name="T8" fmla="*/ 2147483647 w 140"/>
                  <a:gd name="T9" fmla="*/ 2147483647 h 52"/>
                  <a:gd name="T10" fmla="*/ 2147483647 w 140"/>
                  <a:gd name="T11" fmla="*/ 0 h 52"/>
                  <a:gd name="T12" fmla="*/ 2147483647 w 140"/>
                  <a:gd name="T13" fmla="*/ 0 h 52"/>
                  <a:gd name="T14" fmla="*/ 2147483647 w 140"/>
                  <a:gd name="T15" fmla="*/ 2147483647 h 52"/>
                  <a:gd name="T16" fmla="*/ 2147483647 w 140"/>
                  <a:gd name="T17" fmla="*/ 0 h 52"/>
                  <a:gd name="T18" fmla="*/ 2147483647 w 140"/>
                  <a:gd name="T19" fmla="*/ 2147483647 h 52"/>
                  <a:gd name="T20" fmla="*/ 2147483647 w 140"/>
                  <a:gd name="T21" fmla="*/ 2147483647 h 52"/>
                  <a:gd name="T22" fmla="*/ 0 w 140"/>
                  <a:gd name="T23" fmla="*/ 2147483647 h 52"/>
                  <a:gd name="T24" fmla="*/ 2147483647 w 140"/>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
                  <a:gd name="T40" fmla="*/ 0 h 52"/>
                  <a:gd name="T41" fmla="*/ 140 w 140"/>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 h="52">
                    <a:moveTo>
                      <a:pt x="35" y="52"/>
                    </a:moveTo>
                    <a:lnTo>
                      <a:pt x="44" y="44"/>
                    </a:lnTo>
                    <a:lnTo>
                      <a:pt x="79" y="26"/>
                    </a:lnTo>
                    <a:lnTo>
                      <a:pt x="105" y="26"/>
                    </a:lnTo>
                    <a:lnTo>
                      <a:pt x="140" y="9"/>
                    </a:lnTo>
                    <a:lnTo>
                      <a:pt x="140" y="0"/>
                    </a:lnTo>
                    <a:lnTo>
                      <a:pt x="114" y="0"/>
                    </a:lnTo>
                    <a:lnTo>
                      <a:pt x="105" y="9"/>
                    </a:lnTo>
                    <a:lnTo>
                      <a:pt x="87" y="0"/>
                    </a:lnTo>
                    <a:lnTo>
                      <a:pt x="9" y="26"/>
                    </a:lnTo>
                    <a:lnTo>
                      <a:pt x="26" y="35"/>
                    </a:lnTo>
                    <a:lnTo>
                      <a:pt x="0" y="44"/>
                    </a:lnTo>
                    <a:lnTo>
                      <a:pt x="35" y="52"/>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08" name="Freeform 221">
                <a:extLst>
                  <a:ext uri="{FF2B5EF4-FFF2-40B4-BE49-F238E27FC236}">
                    <a16:creationId xmlns:a16="http://schemas.microsoft.com/office/drawing/2014/main" id="{70F5E04E-370F-4936-A7AA-103C11ADAD88}"/>
                  </a:ext>
                </a:extLst>
              </p:cNvPr>
              <p:cNvSpPr>
                <a:spLocks/>
              </p:cNvSpPr>
              <p:nvPr/>
            </p:nvSpPr>
            <p:spPr bwMode="auto">
              <a:xfrm>
                <a:off x="5262563" y="1933575"/>
                <a:ext cx="68263" cy="41275"/>
              </a:xfrm>
              <a:custGeom>
                <a:avLst/>
                <a:gdLst>
                  <a:gd name="T0" fmla="*/ 2147483647 w 43"/>
                  <a:gd name="T1" fmla="*/ 2147483647 h 26"/>
                  <a:gd name="T2" fmla="*/ 2147483647 w 43"/>
                  <a:gd name="T3" fmla="*/ 0 h 26"/>
                  <a:gd name="T4" fmla="*/ 0 w 43"/>
                  <a:gd name="T5" fmla="*/ 2147483647 h 26"/>
                  <a:gd name="T6" fmla="*/ 2147483647 w 43"/>
                  <a:gd name="T7" fmla="*/ 2147483647 h 26"/>
                  <a:gd name="T8" fmla="*/ 2147483647 w 43"/>
                  <a:gd name="T9" fmla="*/ 2147483647 h 26"/>
                  <a:gd name="T10" fmla="*/ 0 60000 65536"/>
                  <a:gd name="T11" fmla="*/ 0 60000 65536"/>
                  <a:gd name="T12" fmla="*/ 0 60000 65536"/>
                  <a:gd name="T13" fmla="*/ 0 60000 65536"/>
                  <a:gd name="T14" fmla="*/ 0 60000 65536"/>
                  <a:gd name="T15" fmla="*/ 0 w 43"/>
                  <a:gd name="T16" fmla="*/ 0 h 26"/>
                  <a:gd name="T17" fmla="*/ 43 w 43"/>
                  <a:gd name="T18" fmla="*/ 26 h 26"/>
                </a:gdLst>
                <a:ahLst/>
                <a:cxnLst>
                  <a:cxn ang="T10">
                    <a:pos x="T0" y="T1"/>
                  </a:cxn>
                  <a:cxn ang="T11">
                    <a:pos x="T2" y="T3"/>
                  </a:cxn>
                  <a:cxn ang="T12">
                    <a:pos x="T4" y="T5"/>
                  </a:cxn>
                  <a:cxn ang="T13">
                    <a:pos x="T6" y="T7"/>
                  </a:cxn>
                  <a:cxn ang="T14">
                    <a:pos x="T8" y="T9"/>
                  </a:cxn>
                </a:cxnLst>
                <a:rect l="T15" t="T16" r="T17" b="T18"/>
                <a:pathLst>
                  <a:path w="43" h="26">
                    <a:moveTo>
                      <a:pt x="43" y="17"/>
                    </a:moveTo>
                    <a:lnTo>
                      <a:pt x="26" y="0"/>
                    </a:lnTo>
                    <a:lnTo>
                      <a:pt x="0" y="17"/>
                    </a:lnTo>
                    <a:lnTo>
                      <a:pt x="26" y="26"/>
                    </a:lnTo>
                    <a:lnTo>
                      <a:pt x="43"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09" name="Freeform 222">
                <a:extLst>
                  <a:ext uri="{FF2B5EF4-FFF2-40B4-BE49-F238E27FC236}">
                    <a16:creationId xmlns:a16="http://schemas.microsoft.com/office/drawing/2014/main" id="{09B011DC-80D4-4741-891B-3AA9D64E1CEC}"/>
                  </a:ext>
                </a:extLst>
              </p:cNvPr>
              <p:cNvSpPr>
                <a:spLocks/>
              </p:cNvSpPr>
              <p:nvPr/>
            </p:nvSpPr>
            <p:spPr bwMode="auto">
              <a:xfrm>
                <a:off x="5262563" y="1933575"/>
                <a:ext cx="68263" cy="41275"/>
              </a:xfrm>
              <a:custGeom>
                <a:avLst/>
                <a:gdLst>
                  <a:gd name="T0" fmla="*/ 2147483647 w 43"/>
                  <a:gd name="T1" fmla="*/ 2147483647 h 26"/>
                  <a:gd name="T2" fmla="*/ 2147483647 w 43"/>
                  <a:gd name="T3" fmla="*/ 0 h 26"/>
                  <a:gd name="T4" fmla="*/ 0 w 43"/>
                  <a:gd name="T5" fmla="*/ 2147483647 h 26"/>
                  <a:gd name="T6" fmla="*/ 2147483647 w 43"/>
                  <a:gd name="T7" fmla="*/ 2147483647 h 26"/>
                  <a:gd name="T8" fmla="*/ 2147483647 w 43"/>
                  <a:gd name="T9" fmla="*/ 2147483647 h 26"/>
                  <a:gd name="T10" fmla="*/ 0 60000 65536"/>
                  <a:gd name="T11" fmla="*/ 0 60000 65536"/>
                  <a:gd name="T12" fmla="*/ 0 60000 65536"/>
                  <a:gd name="T13" fmla="*/ 0 60000 65536"/>
                  <a:gd name="T14" fmla="*/ 0 60000 65536"/>
                  <a:gd name="T15" fmla="*/ 0 w 43"/>
                  <a:gd name="T16" fmla="*/ 0 h 26"/>
                  <a:gd name="T17" fmla="*/ 43 w 43"/>
                  <a:gd name="T18" fmla="*/ 26 h 26"/>
                </a:gdLst>
                <a:ahLst/>
                <a:cxnLst>
                  <a:cxn ang="T10">
                    <a:pos x="T0" y="T1"/>
                  </a:cxn>
                  <a:cxn ang="T11">
                    <a:pos x="T2" y="T3"/>
                  </a:cxn>
                  <a:cxn ang="T12">
                    <a:pos x="T4" y="T5"/>
                  </a:cxn>
                  <a:cxn ang="T13">
                    <a:pos x="T6" y="T7"/>
                  </a:cxn>
                  <a:cxn ang="T14">
                    <a:pos x="T8" y="T9"/>
                  </a:cxn>
                </a:cxnLst>
                <a:rect l="T15" t="T16" r="T17" b="T18"/>
                <a:pathLst>
                  <a:path w="43" h="26">
                    <a:moveTo>
                      <a:pt x="43" y="17"/>
                    </a:moveTo>
                    <a:lnTo>
                      <a:pt x="26" y="0"/>
                    </a:lnTo>
                    <a:lnTo>
                      <a:pt x="0" y="17"/>
                    </a:lnTo>
                    <a:lnTo>
                      <a:pt x="26" y="26"/>
                    </a:lnTo>
                    <a:lnTo>
                      <a:pt x="43"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10" name="Freeform 223">
                <a:extLst>
                  <a:ext uri="{FF2B5EF4-FFF2-40B4-BE49-F238E27FC236}">
                    <a16:creationId xmlns:a16="http://schemas.microsoft.com/office/drawing/2014/main" id="{C1726B5E-05C4-4836-8231-CC8F87F0252D}"/>
                  </a:ext>
                </a:extLst>
              </p:cNvPr>
              <p:cNvSpPr>
                <a:spLocks/>
              </p:cNvSpPr>
              <p:nvPr/>
            </p:nvSpPr>
            <p:spPr bwMode="auto">
              <a:xfrm>
                <a:off x="6064251" y="2667000"/>
                <a:ext cx="236538" cy="109538"/>
              </a:xfrm>
              <a:custGeom>
                <a:avLst/>
                <a:gdLst>
                  <a:gd name="T0" fmla="*/ 2147483647 w 149"/>
                  <a:gd name="T1" fmla="*/ 2147483647 h 69"/>
                  <a:gd name="T2" fmla="*/ 2147483647 w 149"/>
                  <a:gd name="T3" fmla="*/ 2147483647 h 69"/>
                  <a:gd name="T4" fmla="*/ 2147483647 w 149"/>
                  <a:gd name="T5" fmla="*/ 2147483647 h 69"/>
                  <a:gd name="T6" fmla="*/ 2147483647 w 149"/>
                  <a:gd name="T7" fmla="*/ 2147483647 h 69"/>
                  <a:gd name="T8" fmla="*/ 2147483647 w 149"/>
                  <a:gd name="T9" fmla="*/ 2147483647 h 69"/>
                  <a:gd name="T10" fmla="*/ 0 w 149"/>
                  <a:gd name="T11" fmla="*/ 2147483647 h 69"/>
                  <a:gd name="T12" fmla="*/ 2147483647 w 149"/>
                  <a:gd name="T13" fmla="*/ 2147483647 h 69"/>
                  <a:gd name="T14" fmla="*/ 2147483647 w 149"/>
                  <a:gd name="T15" fmla="*/ 2147483647 h 69"/>
                  <a:gd name="T16" fmla="*/ 2147483647 w 149"/>
                  <a:gd name="T17" fmla="*/ 2147483647 h 69"/>
                  <a:gd name="T18" fmla="*/ 2147483647 w 149"/>
                  <a:gd name="T19" fmla="*/ 2147483647 h 69"/>
                  <a:gd name="T20" fmla="*/ 2147483647 w 149"/>
                  <a:gd name="T21" fmla="*/ 2147483647 h 69"/>
                  <a:gd name="T22" fmla="*/ 2147483647 w 149"/>
                  <a:gd name="T23" fmla="*/ 2147483647 h 69"/>
                  <a:gd name="T24" fmla="*/ 2147483647 w 149"/>
                  <a:gd name="T25" fmla="*/ 2147483647 h 69"/>
                  <a:gd name="T26" fmla="*/ 2147483647 w 149"/>
                  <a:gd name="T27" fmla="*/ 2147483647 h 69"/>
                  <a:gd name="T28" fmla="*/ 2147483647 w 149"/>
                  <a:gd name="T29" fmla="*/ 0 h 69"/>
                  <a:gd name="T30" fmla="*/ 2147483647 w 149"/>
                  <a:gd name="T31" fmla="*/ 0 h 69"/>
                  <a:gd name="T32" fmla="*/ 2147483647 w 149"/>
                  <a:gd name="T33" fmla="*/ 2147483647 h 69"/>
                  <a:gd name="T34" fmla="*/ 2147483647 w 149"/>
                  <a:gd name="T35" fmla="*/ 0 h 69"/>
                  <a:gd name="T36" fmla="*/ 2147483647 w 149"/>
                  <a:gd name="T37" fmla="*/ 2147483647 h 69"/>
                  <a:gd name="T38" fmla="*/ 2147483647 w 149"/>
                  <a:gd name="T39" fmla="*/ 2147483647 h 69"/>
                  <a:gd name="T40" fmla="*/ 2147483647 w 149"/>
                  <a:gd name="T41" fmla="*/ 2147483647 h 69"/>
                  <a:gd name="T42" fmla="*/ 2147483647 w 149"/>
                  <a:gd name="T43" fmla="*/ 2147483647 h 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9"/>
                  <a:gd name="T67" fmla="*/ 0 h 69"/>
                  <a:gd name="T68" fmla="*/ 149 w 149"/>
                  <a:gd name="T69" fmla="*/ 69 h 6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9" h="69">
                    <a:moveTo>
                      <a:pt x="18" y="26"/>
                    </a:moveTo>
                    <a:lnTo>
                      <a:pt x="35" y="26"/>
                    </a:lnTo>
                    <a:lnTo>
                      <a:pt x="53" y="43"/>
                    </a:lnTo>
                    <a:lnTo>
                      <a:pt x="35" y="52"/>
                    </a:lnTo>
                    <a:lnTo>
                      <a:pt x="18" y="43"/>
                    </a:lnTo>
                    <a:lnTo>
                      <a:pt x="0" y="52"/>
                    </a:lnTo>
                    <a:lnTo>
                      <a:pt x="9" y="61"/>
                    </a:lnTo>
                    <a:lnTo>
                      <a:pt x="44" y="69"/>
                    </a:lnTo>
                    <a:lnTo>
                      <a:pt x="79" y="61"/>
                    </a:lnTo>
                    <a:lnTo>
                      <a:pt x="79" y="43"/>
                    </a:lnTo>
                    <a:lnTo>
                      <a:pt x="105" y="43"/>
                    </a:lnTo>
                    <a:lnTo>
                      <a:pt x="114" y="26"/>
                    </a:lnTo>
                    <a:lnTo>
                      <a:pt x="149" y="26"/>
                    </a:lnTo>
                    <a:lnTo>
                      <a:pt x="149" y="8"/>
                    </a:lnTo>
                    <a:lnTo>
                      <a:pt x="131" y="0"/>
                    </a:lnTo>
                    <a:lnTo>
                      <a:pt x="53" y="0"/>
                    </a:lnTo>
                    <a:lnTo>
                      <a:pt x="44" y="8"/>
                    </a:lnTo>
                    <a:lnTo>
                      <a:pt x="18" y="0"/>
                    </a:lnTo>
                    <a:lnTo>
                      <a:pt x="9" y="8"/>
                    </a:lnTo>
                    <a:lnTo>
                      <a:pt x="18" y="8"/>
                    </a:lnTo>
                    <a:lnTo>
                      <a:pt x="9" y="26"/>
                    </a:lnTo>
                    <a:lnTo>
                      <a:pt x="18"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11" name="Freeform 224">
                <a:extLst>
                  <a:ext uri="{FF2B5EF4-FFF2-40B4-BE49-F238E27FC236}">
                    <a16:creationId xmlns:a16="http://schemas.microsoft.com/office/drawing/2014/main" id="{9EA3CFAC-8A7F-41A5-91EC-01B2742A52CB}"/>
                  </a:ext>
                </a:extLst>
              </p:cNvPr>
              <p:cNvSpPr>
                <a:spLocks/>
              </p:cNvSpPr>
              <p:nvPr/>
            </p:nvSpPr>
            <p:spPr bwMode="auto">
              <a:xfrm>
                <a:off x="6064251" y="2667000"/>
                <a:ext cx="236538" cy="109538"/>
              </a:xfrm>
              <a:custGeom>
                <a:avLst/>
                <a:gdLst>
                  <a:gd name="T0" fmla="*/ 2147483647 w 149"/>
                  <a:gd name="T1" fmla="*/ 2147483647 h 69"/>
                  <a:gd name="T2" fmla="*/ 2147483647 w 149"/>
                  <a:gd name="T3" fmla="*/ 2147483647 h 69"/>
                  <a:gd name="T4" fmla="*/ 2147483647 w 149"/>
                  <a:gd name="T5" fmla="*/ 2147483647 h 69"/>
                  <a:gd name="T6" fmla="*/ 2147483647 w 149"/>
                  <a:gd name="T7" fmla="*/ 2147483647 h 69"/>
                  <a:gd name="T8" fmla="*/ 2147483647 w 149"/>
                  <a:gd name="T9" fmla="*/ 2147483647 h 69"/>
                  <a:gd name="T10" fmla="*/ 0 w 149"/>
                  <a:gd name="T11" fmla="*/ 2147483647 h 69"/>
                  <a:gd name="T12" fmla="*/ 2147483647 w 149"/>
                  <a:gd name="T13" fmla="*/ 2147483647 h 69"/>
                  <a:gd name="T14" fmla="*/ 2147483647 w 149"/>
                  <a:gd name="T15" fmla="*/ 2147483647 h 69"/>
                  <a:gd name="T16" fmla="*/ 2147483647 w 149"/>
                  <a:gd name="T17" fmla="*/ 2147483647 h 69"/>
                  <a:gd name="T18" fmla="*/ 2147483647 w 149"/>
                  <a:gd name="T19" fmla="*/ 2147483647 h 69"/>
                  <a:gd name="T20" fmla="*/ 2147483647 w 149"/>
                  <a:gd name="T21" fmla="*/ 2147483647 h 69"/>
                  <a:gd name="T22" fmla="*/ 2147483647 w 149"/>
                  <a:gd name="T23" fmla="*/ 2147483647 h 69"/>
                  <a:gd name="T24" fmla="*/ 2147483647 w 149"/>
                  <a:gd name="T25" fmla="*/ 2147483647 h 69"/>
                  <a:gd name="T26" fmla="*/ 2147483647 w 149"/>
                  <a:gd name="T27" fmla="*/ 2147483647 h 69"/>
                  <a:gd name="T28" fmla="*/ 2147483647 w 149"/>
                  <a:gd name="T29" fmla="*/ 0 h 69"/>
                  <a:gd name="T30" fmla="*/ 2147483647 w 149"/>
                  <a:gd name="T31" fmla="*/ 0 h 69"/>
                  <a:gd name="T32" fmla="*/ 2147483647 w 149"/>
                  <a:gd name="T33" fmla="*/ 2147483647 h 69"/>
                  <a:gd name="T34" fmla="*/ 2147483647 w 149"/>
                  <a:gd name="T35" fmla="*/ 0 h 69"/>
                  <a:gd name="T36" fmla="*/ 2147483647 w 149"/>
                  <a:gd name="T37" fmla="*/ 2147483647 h 69"/>
                  <a:gd name="T38" fmla="*/ 2147483647 w 149"/>
                  <a:gd name="T39" fmla="*/ 2147483647 h 69"/>
                  <a:gd name="T40" fmla="*/ 2147483647 w 149"/>
                  <a:gd name="T41" fmla="*/ 2147483647 h 69"/>
                  <a:gd name="T42" fmla="*/ 2147483647 w 149"/>
                  <a:gd name="T43" fmla="*/ 2147483647 h 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9"/>
                  <a:gd name="T67" fmla="*/ 0 h 69"/>
                  <a:gd name="T68" fmla="*/ 149 w 149"/>
                  <a:gd name="T69" fmla="*/ 69 h 6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9" h="69">
                    <a:moveTo>
                      <a:pt x="18" y="26"/>
                    </a:moveTo>
                    <a:lnTo>
                      <a:pt x="35" y="26"/>
                    </a:lnTo>
                    <a:lnTo>
                      <a:pt x="53" y="43"/>
                    </a:lnTo>
                    <a:lnTo>
                      <a:pt x="35" y="52"/>
                    </a:lnTo>
                    <a:lnTo>
                      <a:pt x="18" y="43"/>
                    </a:lnTo>
                    <a:lnTo>
                      <a:pt x="0" y="52"/>
                    </a:lnTo>
                    <a:lnTo>
                      <a:pt x="9" y="61"/>
                    </a:lnTo>
                    <a:lnTo>
                      <a:pt x="44" y="69"/>
                    </a:lnTo>
                    <a:lnTo>
                      <a:pt x="79" y="61"/>
                    </a:lnTo>
                    <a:lnTo>
                      <a:pt x="79" y="43"/>
                    </a:lnTo>
                    <a:lnTo>
                      <a:pt x="105" y="43"/>
                    </a:lnTo>
                    <a:lnTo>
                      <a:pt x="114" y="26"/>
                    </a:lnTo>
                    <a:lnTo>
                      <a:pt x="149" y="26"/>
                    </a:lnTo>
                    <a:lnTo>
                      <a:pt x="149" y="8"/>
                    </a:lnTo>
                    <a:lnTo>
                      <a:pt x="131" y="0"/>
                    </a:lnTo>
                    <a:lnTo>
                      <a:pt x="53" y="0"/>
                    </a:lnTo>
                    <a:lnTo>
                      <a:pt x="44" y="8"/>
                    </a:lnTo>
                    <a:lnTo>
                      <a:pt x="18" y="0"/>
                    </a:lnTo>
                    <a:lnTo>
                      <a:pt x="9" y="8"/>
                    </a:lnTo>
                    <a:lnTo>
                      <a:pt x="18" y="8"/>
                    </a:lnTo>
                    <a:lnTo>
                      <a:pt x="9" y="26"/>
                    </a:lnTo>
                    <a:lnTo>
                      <a:pt x="18"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12" name="Freeform 225">
                <a:extLst>
                  <a:ext uri="{FF2B5EF4-FFF2-40B4-BE49-F238E27FC236}">
                    <a16:creationId xmlns:a16="http://schemas.microsoft.com/office/drawing/2014/main" id="{E54C9F67-DF33-41BE-86B8-1F12302FAA9B}"/>
                  </a:ext>
                </a:extLst>
              </p:cNvPr>
              <p:cNvSpPr>
                <a:spLocks/>
              </p:cNvSpPr>
              <p:nvPr/>
            </p:nvSpPr>
            <p:spPr bwMode="auto">
              <a:xfrm>
                <a:off x="5705476" y="2597150"/>
                <a:ext cx="442913" cy="220663"/>
              </a:xfrm>
              <a:custGeom>
                <a:avLst/>
                <a:gdLst>
                  <a:gd name="T0" fmla="*/ 2147483647 w 279"/>
                  <a:gd name="T1" fmla="*/ 2147483647 h 139"/>
                  <a:gd name="T2" fmla="*/ 2147483647 w 279"/>
                  <a:gd name="T3" fmla="*/ 2147483647 h 139"/>
                  <a:gd name="T4" fmla="*/ 2147483647 w 279"/>
                  <a:gd name="T5" fmla="*/ 2147483647 h 139"/>
                  <a:gd name="T6" fmla="*/ 2147483647 w 279"/>
                  <a:gd name="T7" fmla="*/ 2147483647 h 139"/>
                  <a:gd name="T8" fmla="*/ 2147483647 w 279"/>
                  <a:gd name="T9" fmla="*/ 2147483647 h 139"/>
                  <a:gd name="T10" fmla="*/ 2147483647 w 279"/>
                  <a:gd name="T11" fmla="*/ 2147483647 h 139"/>
                  <a:gd name="T12" fmla="*/ 2147483647 w 279"/>
                  <a:gd name="T13" fmla="*/ 2147483647 h 139"/>
                  <a:gd name="T14" fmla="*/ 2147483647 w 279"/>
                  <a:gd name="T15" fmla="*/ 2147483647 h 139"/>
                  <a:gd name="T16" fmla="*/ 2147483647 w 279"/>
                  <a:gd name="T17" fmla="*/ 2147483647 h 139"/>
                  <a:gd name="T18" fmla="*/ 2147483647 w 279"/>
                  <a:gd name="T19" fmla="*/ 2147483647 h 139"/>
                  <a:gd name="T20" fmla="*/ 2147483647 w 279"/>
                  <a:gd name="T21" fmla="*/ 2147483647 h 139"/>
                  <a:gd name="T22" fmla="*/ 2147483647 w 279"/>
                  <a:gd name="T23" fmla="*/ 2147483647 h 139"/>
                  <a:gd name="T24" fmla="*/ 2147483647 w 279"/>
                  <a:gd name="T25" fmla="*/ 2147483647 h 139"/>
                  <a:gd name="T26" fmla="*/ 2147483647 w 279"/>
                  <a:gd name="T27" fmla="*/ 2147483647 h 139"/>
                  <a:gd name="T28" fmla="*/ 2147483647 w 279"/>
                  <a:gd name="T29" fmla="*/ 0 h 139"/>
                  <a:gd name="T30" fmla="*/ 2147483647 w 279"/>
                  <a:gd name="T31" fmla="*/ 2147483647 h 139"/>
                  <a:gd name="T32" fmla="*/ 2147483647 w 279"/>
                  <a:gd name="T33" fmla="*/ 2147483647 h 139"/>
                  <a:gd name="T34" fmla="*/ 2147483647 w 279"/>
                  <a:gd name="T35" fmla="*/ 0 h 139"/>
                  <a:gd name="T36" fmla="*/ 0 w 279"/>
                  <a:gd name="T37" fmla="*/ 0 h 139"/>
                  <a:gd name="T38" fmla="*/ 2147483647 w 279"/>
                  <a:gd name="T39" fmla="*/ 2147483647 h 139"/>
                  <a:gd name="T40" fmla="*/ 2147483647 w 279"/>
                  <a:gd name="T41" fmla="*/ 2147483647 h 139"/>
                  <a:gd name="T42" fmla="*/ 2147483647 w 279"/>
                  <a:gd name="T43" fmla="*/ 2147483647 h 139"/>
                  <a:gd name="T44" fmla="*/ 2147483647 w 279"/>
                  <a:gd name="T45" fmla="*/ 2147483647 h 139"/>
                  <a:gd name="T46" fmla="*/ 2147483647 w 279"/>
                  <a:gd name="T47" fmla="*/ 2147483647 h 139"/>
                  <a:gd name="T48" fmla="*/ 2147483647 w 279"/>
                  <a:gd name="T49" fmla="*/ 2147483647 h 139"/>
                  <a:gd name="T50" fmla="*/ 2147483647 w 279"/>
                  <a:gd name="T51" fmla="*/ 2147483647 h 139"/>
                  <a:gd name="T52" fmla="*/ 2147483647 w 279"/>
                  <a:gd name="T53" fmla="*/ 2147483647 h 139"/>
                  <a:gd name="T54" fmla="*/ 2147483647 w 279"/>
                  <a:gd name="T55" fmla="*/ 2147483647 h 139"/>
                  <a:gd name="T56" fmla="*/ 2147483647 w 279"/>
                  <a:gd name="T57" fmla="*/ 2147483647 h 139"/>
                  <a:gd name="T58" fmla="*/ 2147483647 w 279"/>
                  <a:gd name="T59" fmla="*/ 2147483647 h 139"/>
                  <a:gd name="T60" fmla="*/ 2147483647 w 279"/>
                  <a:gd name="T61" fmla="*/ 2147483647 h 139"/>
                  <a:gd name="T62" fmla="*/ 2147483647 w 279"/>
                  <a:gd name="T63" fmla="*/ 2147483647 h 139"/>
                  <a:gd name="T64" fmla="*/ 2147483647 w 279"/>
                  <a:gd name="T65" fmla="*/ 2147483647 h 139"/>
                  <a:gd name="T66" fmla="*/ 2147483647 w 279"/>
                  <a:gd name="T67" fmla="*/ 2147483647 h 139"/>
                  <a:gd name="T68" fmla="*/ 2147483647 w 279"/>
                  <a:gd name="T69" fmla="*/ 2147483647 h 139"/>
                  <a:gd name="T70" fmla="*/ 2147483647 w 279"/>
                  <a:gd name="T71" fmla="*/ 2147483647 h 139"/>
                  <a:gd name="T72" fmla="*/ 2147483647 w 279"/>
                  <a:gd name="T73" fmla="*/ 2147483647 h 139"/>
                  <a:gd name="T74" fmla="*/ 2147483647 w 279"/>
                  <a:gd name="T75" fmla="*/ 2147483647 h 139"/>
                  <a:gd name="T76" fmla="*/ 2147483647 w 279"/>
                  <a:gd name="T77" fmla="*/ 2147483647 h 139"/>
                  <a:gd name="T78" fmla="*/ 2147483647 w 279"/>
                  <a:gd name="T79" fmla="*/ 2147483647 h 139"/>
                  <a:gd name="T80" fmla="*/ 2147483647 w 279"/>
                  <a:gd name="T81" fmla="*/ 2147483647 h 139"/>
                  <a:gd name="T82" fmla="*/ 2147483647 w 279"/>
                  <a:gd name="T83" fmla="*/ 2147483647 h 1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9"/>
                  <a:gd name="T127" fmla="*/ 0 h 139"/>
                  <a:gd name="T128" fmla="*/ 279 w 279"/>
                  <a:gd name="T129" fmla="*/ 139 h 1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9" h="139">
                    <a:moveTo>
                      <a:pt x="261" y="70"/>
                    </a:moveTo>
                    <a:lnTo>
                      <a:pt x="244" y="70"/>
                    </a:lnTo>
                    <a:lnTo>
                      <a:pt x="235" y="70"/>
                    </a:lnTo>
                    <a:lnTo>
                      <a:pt x="244" y="52"/>
                    </a:lnTo>
                    <a:lnTo>
                      <a:pt x="235" y="52"/>
                    </a:lnTo>
                    <a:lnTo>
                      <a:pt x="218" y="61"/>
                    </a:lnTo>
                    <a:lnTo>
                      <a:pt x="209" y="78"/>
                    </a:lnTo>
                    <a:lnTo>
                      <a:pt x="191" y="70"/>
                    </a:lnTo>
                    <a:lnTo>
                      <a:pt x="174" y="70"/>
                    </a:lnTo>
                    <a:lnTo>
                      <a:pt x="165" y="44"/>
                    </a:lnTo>
                    <a:lnTo>
                      <a:pt x="139" y="26"/>
                    </a:lnTo>
                    <a:lnTo>
                      <a:pt x="130" y="35"/>
                    </a:lnTo>
                    <a:lnTo>
                      <a:pt x="113" y="26"/>
                    </a:lnTo>
                    <a:lnTo>
                      <a:pt x="95" y="26"/>
                    </a:lnTo>
                    <a:lnTo>
                      <a:pt x="43" y="0"/>
                    </a:lnTo>
                    <a:lnTo>
                      <a:pt x="34" y="17"/>
                    </a:lnTo>
                    <a:lnTo>
                      <a:pt x="26" y="17"/>
                    </a:lnTo>
                    <a:lnTo>
                      <a:pt x="17" y="0"/>
                    </a:lnTo>
                    <a:lnTo>
                      <a:pt x="0" y="0"/>
                    </a:lnTo>
                    <a:lnTo>
                      <a:pt x="8" y="70"/>
                    </a:lnTo>
                    <a:lnTo>
                      <a:pt x="26" y="70"/>
                    </a:lnTo>
                    <a:lnTo>
                      <a:pt x="26" y="61"/>
                    </a:lnTo>
                    <a:lnTo>
                      <a:pt x="43" y="52"/>
                    </a:lnTo>
                    <a:lnTo>
                      <a:pt x="52" y="44"/>
                    </a:lnTo>
                    <a:lnTo>
                      <a:pt x="69" y="61"/>
                    </a:lnTo>
                    <a:lnTo>
                      <a:pt x="78" y="70"/>
                    </a:lnTo>
                    <a:lnTo>
                      <a:pt x="104" y="78"/>
                    </a:lnTo>
                    <a:lnTo>
                      <a:pt x="130" y="113"/>
                    </a:lnTo>
                    <a:lnTo>
                      <a:pt x="165" y="122"/>
                    </a:lnTo>
                    <a:lnTo>
                      <a:pt x="183" y="139"/>
                    </a:lnTo>
                    <a:lnTo>
                      <a:pt x="209" y="139"/>
                    </a:lnTo>
                    <a:lnTo>
                      <a:pt x="218" y="131"/>
                    </a:lnTo>
                    <a:lnTo>
                      <a:pt x="209" y="113"/>
                    </a:lnTo>
                    <a:lnTo>
                      <a:pt x="200" y="105"/>
                    </a:lnTo>
                    <a:lnTo>
                      <a:pt x="209" y="96"/>
                    </a:lnTo>
                    <a:lnTo>
                      <a:pt x="218" y="96"/>
                    </a:lnTo>
                    <a:lnTo>
                      <a:pt x="218" y="78"/>
                    </a:lnTo>
                    <a:lnTo>
                      <a:pt x="235" y="78"/>
                    </a:lnTo>
                    <a:lnTo>
                      <a:pt x="244" y="87"/>
                    </a:lnTo>
                    <a:lnTo>
                      <a:pt x="261" y="96"/>
                    </a:lnTo>
                    <a:lnTo>
                      <a:pt x="279" y="87"/>
                    </a:lnTo>
                    <a:lnTo>
                      <a:pt x="261" y="7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13" name="Freeform 226">
                <a:extLst>
                  <a:ext uri="{FF2B5EF4-FFF2-40B4-BE49-F238E27FC236}">
                    <a16:creationId xmlns:a16="http://schemas.microsoft.com/office/drawing/2014/main" id="{D9B1CD91-659B-4E9D-9E4A-9E68AFA05BD4}"/>
                  </a:ext>
                </a:extLst>
              </p:cNvPr>
              <p:cNvSpPr>
                <a:spLocks/>
              </p:cNvSpPr>
              <p:nvPr/>
            </p:nvSpPr>
            <p:spPr bwMode="auto">
              <a:xfrm>
                <a:off x="5705476" y="2597150"/>
                <a:ext cx="442913" cy="220663"/>
              </a:xfrm>
              <a:custGeom>
                <a:avLst/>
                <a:gdLst>
                  <a:gd name="T0" fmla="*/ 2147483647 w 279"/>
                  <a:gd name="T1" fmla="*/ 2147483647 h 139"/>
                  <a:gd name="T2" fmla="*/ 2147483647 w 279"/>
                  <a:gd name="T3" fmla="*/ 2147483647 h 139"/>
                  <a:gd name="T4" fmla="*/ 2147483647 w 279"/>
                  <a:gd name="T5" fmla="*/ 2147483647 h 139"/>
                  <a:gd name="T6" fmla="*/ 2147483647 w 279"/>
                  <a:gd name="T7" fmla="*/ 2147483647 h 139"/>
                  <a:gd name="T8" fmla="*/ 2147483647 w 279"/>
                  <a:gd name="T9" fmla="*/ 2147483647 h 139"/>
                  <a:gd name="T10" fmla="*/ 2147483647 w 279"/>
                  <a:gd name="T11" fmla="*/ 2147483647 h 139"/>
                  <a:gd name="T12" fmla="*/ 2147483647 w 279"/>
                  <a:gd name="T13" fmla="*/ 2147483647 h 139"/>
                  <a:gd name="T14" fmla="*/ 2147483647 w 279"/>
                  <a:gd name="T15" fmla="*/ 2147483647 h 139"/>
                  <a:gd name="T16" fmla="*/ 2147483647 w 279"/>
                  <a:gd name="T17" fmla="*/ 2147483647 h 139"/>
                  <a:gd name="T18" fmla="*/ 2147483647 w 279"/>
                  <a:gd name="T19" fmla="*/ 2147483647 h 139"/>
                  <a:gd name="T20" fmla="*/ 2147483647 w 279"/>
                  <a:gd name="T21" fmla="*/ 2147483647 h 139"/>
                  <a:gd name="T22" fmla="*/ 2147483647 w 279"/>
                  <a:gd name="T23" fmla="*/ 2147483647 h 139"/>
                  <a:gd name="T24" fmla="*/ 2147483647 w 279"/>
                  <a:gd name="T25" fmla="*/ 2147483647 h 139"/>
                  <a:gd name="T26" fmla="*/ 2147483647 w 279"/>
                  <a:gd name="T27" fmla="*/ 2147483647 h 139"/>
                  <a:gd name="T28" fmla="*/ 2147483647 w 279"/>
                  <a:gd name="T29" fmla="*/ 0 h 139"/>
                  <a:gd name="T30" fmla="*/ 2147483647 w 279"/>
                  <a:gd name="T31" fmla="*/ 2147483647 h 139"/>
                  <a:gd name="T32" fmla="*/ 2147483647 w 279"/>
                  <a:gd name="T33" fmla="*/ 2147483647 h 139"/>
                  <a:gd name="T34" fmla="*/ 2147483647 w 279"/>
                  <a:gd name="T35" fmla="*/ 0 h 139"/>
                  <a:gd name="T36" fmla="*/ 0 w 279"/>
                  <a:gd name="T37" fmla="*/ 0 h 139"/>
                  <a:gd name="T38" fmla="*/ 2147483647 w 279"/>
                  <a:gd name="T39" fmla="*/ 2147483647 h 139"/>
                  <a:gd name="T40" fmla="*/ 2147483647 w 279"/>
                  <a:gd name="T41" fmla="*/ 2147483647 h 139"/>
                  <a:gd name="T42" fmla="*/ 2147483647 w 279"/>
                  <a:gd name="T43" fmla="*/ 2147483647 h 139"/>
                  <a:gd name="T44" fmla="*/ 2147483647 w 279"/>
                  <a:gd name="T45" fmla="*/ 2147483647 h 139"/>
                  <a:gd name="T46" fmla="*/ 2147483647 w 279"/>
                  <a:gd name="T47" fmla="*/ 2147483647 h 139"/>
                  <a:gd name="T48" fmla="*/ 2147483647 w 279"/>
                  <a:gd name="T49" fmla="*/ 2147483647 h 139"/>
                  <a:gd name="T50" fmla="*/ 2147483647 w 279"/>
                  <a:gd name="T51" fmla="*/ 2147483647 h 139"/>
                  <a:gd name="T52" fmla="*/ 2147483647 w 279"/>
                  <a:gd name="T53" fmla="*/ 2147483647 h 139"/>
                  <a:gd name="T54" fmla="*/ 2147483647 w 279"/>
                  <a:gd name="T55" fmla="*/ 2147483647 h 139"/>
                  <a:gd name="T56" fmla="*/ 2147483647 w 279"/>
                  <a:gd name="T57" fmla="*/ 2147483647 h 139"/>
                  <a:gd name="T58" fmla="*/ 2147483647 w 279"/>
                  <a:gd name="T59" fmla="*/ 2147483647 h 139"/>
                  <a:gd name="T60" fmla="*/ 2147483647 w 279"/>
                  <a:gd name="T61" fmla="*/ 2147483647 h 139"/>
                  <a:gd name="T62" fmla="*/ 2147483647 w 279"/>
                  <a:gd name="T63" fmla="*/ 2147483647 h 139"/>
                  <a:gd name="T64" fmla="*/ 2147483647 w 279"/>
                  <a:gd name="T65" fmla="*/ 2147483647 h 139"/>
                  <a:gd name="T66" fmla="*/ 2147483647 w 279"/>
                  <a:gd name="T67" fmla="*/ 2147483647 h 139"/>
                  <a:gd name="T68" fmla="*/ 2147483647 w 279"/>
                  <a:gd name="T69" fmla="*/ 2147483647 h 139"/>
                  <a:gd name="T70" fmla="*/ 2147483647 w 279"/>
                  <a:gd name="T71" fmla="*/ 2147483647 h 139"/>
                  <a:gd name="T72" fmla="*/ 2147483647 w 279"/>
                  <a:gd name="T73" fmla="*/ 2147483647 h 139"/>
                  <a:gd name="T74" fmla="*/ 2147483647 w 279"/>
                  <a:gd name="T75" fmla="*/ 2147483647 h 139"/>
                  <a:gd name="T76" fmla="*/ 2147483647 w 279"/>
                  <a:gd name="T77" fmla="*/ 2147483647 h 139"/>
                  <a:gd name="T78" fmla="*/ 2147483647 w 279"/>
                  <a:gd name="T79" fmla="*/ 2147483647 h 139"/>
                  <a:gd name="T80" fmla="*/ 2147483647 w 279"/>
                  <a:gd name="T81" fmla="*/ 2147483647 h 139"/>
                  <a:gd name="T82" fmla="*/ 2147483647 w 279"/>
                  <a:gd name="T83" fmla="*/ 2147483647 h 1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9"/>
                  <a:gd name="T127" fmla="*/ 0 h 139"/>
                  <a:gd name="T128" fmla="*/ 279 w 279"/>
                  <a:gd name="T129" fmla="*/ 139 h 1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9" h="139">
                    <a:moveTo>
                      <a:pt x="261" y="70"/>
                    </a:moveTo>
                    <a:lnTo>
                      <a:pt x="244" y="70"/>
                    </a:lnTo>
                    <a:lnTo>
                      <a:pt x="235" y="70"/>
                    </a:lnTo>
                    <a:lnTo>
                      <a:pt x="244" y="52"/>
                    </a:lnTo>
                    <a:lnTo>
                      <a:pt x="235" y="52"/>
                    </a:lnTo>
                    <a:lnTo>
                      <a:pt x="218" y="61"/>
                    </a:lnTo>
                    <a:lnTo>
                      <a:pt x="209" y="78"/>
                    </a:lnTo>
                    <a:lnTo>
                      <a:pt x="191" y="70"/>
                    </a:lnTo>
                    <a:lnTo>
                      <a:pt x="174" y="70"/>
                    </a:lnTo>
                    <a:lnTo>
                      <a:pt x="165" y="44"/>
                    </a:lnTo>
                    <a:lnTo>
                      <a:pt x="139" y="26"/>
                    </a:lnTo>
                    <a:lnTo>
                      <a:pt x="130" y="35"/>
                    </a:lnTo>
                    <a:lnTo>
                      <a:pt x="113" y="26"/>
                    </a:lnTo>
                    <a:lnTo>
                      <a:pt x="95" y="26"/>
                    </a:lnTo>
                    <a:lnTo>
                      <a:pt x="43" y="0"/>
                    </a:lnTo>
                    <a:lnTo>
                      <a:pt x="34" y="17"/>
                    </a:lnTo>
                    <a:lnTo>
                      <a:pt x="26" y="17"/>
                    </a:lnTo>
                    <a:lnTo>
                      <a:pt x="17" y="0"/>
                    </a:lnTo>
                    <a:lnTo>
                      <a:pt x="0" y="0"/>
                    </a:lnTo>
                    <a:lnTo>
                      <a:pt x="8" y="70"/>
                    </a:lnTo>
                    <a:lnTo>
                      <a:pt x="26" y="70"/>
                    </a:lnTo>
                    <a:lnTo>
                      <a:pt x="26" y="61"/>
                    </a:lnTo>
                    <a:lnTo>
                      <a:pt x="43" y="52"/>
                    </a:lnTo>
                    <a:lnTo>
                      <a:pt x="52" y="44"/>
                    </a:lnTo>
                    <a:lnTo>
                      <a:pt x="69" y="61"/>
                    </a:lnTo>
                    <a:lnTo>
                      <a:pt x="78" y="70"/>
                    </a:lnTo>
                    <a:lnTo>
                      <a:pt x="104" y="78"/>
                    </a:lnTo>
                    <a:lnTo>
                      <a:pt x="130" y="113"/>
                    </a:lnTo>
                    <a:lnTo>
                      <a:pt x="165" y="122"/>
                    </a:lnTo>
                    <a:lnTo>
                      <a:pt x="183" y="139"/>
                    </a:lnTo>
                    <a:lnTo>
                      <a:pt x="209" y="139"/>
                    </a:lnTo>
                    <a:lnTo>
                      <a:pt x="218" y="131"/>
                    </a:lnTo>
                    <a:lnTo>
                      <a:pt x="209" y="113"/>
                    </a:lnTo>
                    <a:lnTo>
                      <a:pt x="200" y="105"/>
                    </a:lnTo>
                    <a:lnTo>
                      <a:pt x="209" y="96"/>
                    </a:lnTo>
                    <a:lnTo>
                      <a:pt x="218" y="96"/>
                    </a:lnTo>
                    <a:lnTo>
                      <a:pt x="218" y="78"/>
                    </a:lnTo>
                    <a:lnTo>
                      <a:pt x="235" y="78"/>
                    </a:lnTo>
                    <a:lnTo>
                      <a:pt x="244" y="87"/>
                    </a:lnTo>
                    <a:lnTo>
                      <a:pt x="261" y="96"/>
                    </a:lnTo>
                    <a:lnTo>
                      <a:pt x="279" y="87"/>
                    </a:lnTo>
                    <a:lnTo>
                      <a:pt x="261" y="7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14" name="Freeform 227">
                <a:extLst>
                  <a:ext uri="{FF2B5EF4-FFF2-40B4-BE49-F238E27FC236}">
                    <a16:creationId xmlns:a16="http://schemas.microsoft.com/office/drawing/2014/main" id="{B7FE35ED-A229-4A44-B9C6-E5F33474CC49}"/>
                  </a:ext>
                </a:extLst>
              </p:cNvPr>
              <p:cNvSpPr>
                <a:spLocks/>
              </p:cNvSpPr>
              <p:nvPr/>
            </p:nvSpPr>
            <p:spPr bwMode="auto">
              <a:xfrm>
                <a:off x="5635626" y="2667000"/>
                <a:ext cx="360363" cy="206375"/>
              </a:xfrm>
              <a:custGeom>
                <a:avLst/>
                <a:gdLst>
                  <a:gd name="T0" fmla="*/ 2147483647 w 227"/>
                  <a:gd name="T1" fmla="*/ 2147483647 h 130"/>
                  <a:gd name="T2" fmla="*/ 2147483647 w 227"/>
                  <a:gd name="T3" fmla="*/ 2147483647 h 130"/>
                  <a:gd name="T4" fmla="*/ 2147483647 w 227"/>
                  <a:gd name="T5" fmla="*/ 2147483647 h 130"/>
                  <a:gd name="T6" fmla="*/ 2147483647 w 227"/>
                  <a:gd name="T7" fmla="*/ 2147483647 h 130"/>
                  <a:gd name="T8" fmla="*/ 2147483647 w 227"/>
                  <a:gd name="T9" fmla="*/ 2147483647 h 130"/>
                  <a:gd name="T10" fmla="*/ 2147483647 w 227"/>
                  <a:gd name="T11" fmla="*/ 2147483647 h 130"/>
                  <a:gd name="T12" fmla="*/ 2147483647 w 227"/>
                  <a:gd name="T13" fmla="*/ 0 h 130"/>
                  <a:gd name="T14" fmla="*/ 2147483647 w 227"/>
                  <a:gd name="T15" fmla="*/ 2147483647 h 130"/>
                  <a:gd name="T16" fmla="*/ 2147483647 w 227"/>
                  <a:gd name="T17" fmla="*/ 2147483647 h 130"/>
                  <a:gd name="T18" fmla="*/ 2147483647 w 227"/>
                  <a:gd name="T19" fmla="*/ 2147483647 h 130"/>
                  <a:gd name="T20" fmla="*/ 2147483647 w 227"/>
                  <a:gd name="T21" fmla="*/ 2147483647 h 130"/>
                  <a:gd name="T22" fmla="*/ 2147483647 w 227"/>
                  <a:gd name="T23" fmla="*/ 2147483647 h 130"/>
                  <a:gd name="T24" fmla="*/ 2147483647 w 227"/>
                  <a:gd name="T25" fmla="*/ 2147483647 h 130"/>
                  <a:gd name="T26" fmla="*/ 0 w 227"/>
                  <a:gd name="T27" fmla="*/ 2147483647 h 130"/>
                  <a:gd name="T28" fmla="*/ 2147483647 w 227"/>
                  <a:gd name="T29" fmla="*/ 2147483647 h 130"/>
                  <a:gd name="T30" fmla="*/ 2147483647 w 227"/>
                  <a:gd name="T31" fmla="*/ 2147483647 h 130"/>
                  <a:gd name="T32" fmla="*/ 2147483647 w 227"/>
                  <a:gd name="T33" fmla="*/ 2147483647 h 130"/>
                  <a:gd name="T34" fmla="*/ 2147483647 w 227"/>
                  <a:gd name="T35" fmla="*/ 2147483647 h 130"/>
                  <a:gd name="T36" fmla="*/ 2147483647 w 227"/>
                  <a:gd name="T37" fmla="*/ 2147483647 h 130"/>
                  <a:gd name="T38" fmla="*/ 2147483647 w 227"/>
                  <a:gd name="T39" fmla="*/ 2147483647 h 130"/>
                  <a:gd name="T40" fmla="*/ 2147483647 w 227"/>
                  <a:gd name="T41" fmla="*/ 2147483647 h 130"/>
                  <a:gd name="T42" fmla="*/ 2147483647 w 227"/>
                  <a:gd name="T43" fmla="*/ 2147483647 h 130"/>
                  <a:gd name="T44" fmla="*/ 2147483647 w 227"/>
                  <a:gd name="T45" fmla="*/ 2147483647 h 130"/>
                  <a:gd name="T46" fmla="*/ 2147483647 w 227"/>
                  <a:gd name="T47" fmla="*/ 2147483647 h 130"/>
                  <a:gd name="T48" fmla="*/ 2147483647 w 227"/>
                  <a:gd name="T49" fmla="*/ 2147483647 h 130"/>
                  <a:gd name="T50" fmla="*/ 2147483647 w 227"/>
                  <a:gd name="T51" fmla="*/ 2147483647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7"/>
                  <a:gd name="T79" fmla="*/ 0 h 130"/>
                  <a:gd name="T80" fmla="*/ 227 w 227"/>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7" h="130">
                    <a:moveTo>
                      <a:pt x="227" y="95"/>
                    </a:moveTo>
                    <a:lnTo>
                      <a:pt x="209" y="78"/>
                    </a:lnTo>
                    <a:lnTo>
                      <a:pt x="174" y="69"/>
                    </a:lnTo>
                    <a:lnTo>
                      <a:pt x="148" y="34"/>
                    </a:lnTo>
                    <a:lnTo>
                      <a:pt x="122" y="26"/>
                    </a:lnTo>
                    <a:lnTo>
                      <a:pt x="113" y="17"/>
                    </a:lnTo>
                    <a:lnTo>
                      <a:pt x="96" y="0"/>
                    </a:lnTo>
                    <a:lnTo>
                      <a:pt x="87" y="8"/>
                    </a:lnTo>
                    <a:lnTo>
                      <a:pt x="70" y="17"/>
                    </a:lnTo>
                    <a:lnTo>
                      <a:pt x="70" y="26"/>
                    </a:lnTo>
                    <a:lnTo>
                      <a:pt x="35" y="17"/>
                    </a:lnTo>
                    <a:lnTo>
                      <a:pt x="26" y="26"/>
                    </a:lnTo>
                    <a:lnTo>
                      <a:pt x="17" y="26"/>
                    </a:lnTo>
                    <a:lnTo>
                      <a:pt x="0" y="34"/>
                    </a:lnTo>
                    <a:lnTo>
                      <a:pt x="17" y="43"/>
                    </a:lnTo>
                    <a:lnTo>
                      <a:pt x="9" y="69"/>
                    </a:lnTo>
                    <a:lnTo>
                      <a:pt x="26" y="61"/>
                    </a:lnTo>
                    <a:lnTo>
                      <a:pt x="26" y="78"/>
                    </a:lnTo>
                    <a:lnTo>
                      <a:pt x="44" y="95"/>
                    </a:lnTo>
                    <a:lnTo>
                      <a:pt x="70" y="78"/>
                    </a:lnTo>
                    <a:lnTo>
                      <a:pt x="113" y="78"/>
                    </a:lnTo>
                    <a:lnTo>
                      <a:pt x="166" y="113"/>
                    </a:lnTo>
                    <a:lnTo>
                      <a:pt x="174" y="130"/>
                    </a:lnTo>
                    <a:lnTo>
                      <a:pt x="192" y="130"/>
                    </a:lnTo>
                    <a:lnTo>
                      <a:pt x="209" y="122"/>
                    </a:lnTo>
                    <a:lnTo>
                      <a:pt x="227" y="9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15" name="Freeform 228">
                <a:extLst>
                  <a:ext uri="{FF2B5EF4-FFF2-40B4-BE49-F238E27FC236}">
                    <a16:creationId xmlns:a16="http://schemas.microsoft.com/office/drawing/2014/main" id="{A052FEA8-3A20-4F36-97DF-E8E7AFF767F7}"/>
                  </a:ext>
                </a:extLst>
              </p:cNvPr>
              <p:cNvSpPr>
                <a:spLocks/>
              </p:cNvSpPr>
              <p:nvPr/>
            </p:nvSpPr>
            <p:spPr bwMode="auto">
              <a:xfrm>
                <a:off x="5635626" y="2667000"/>
                <a:ext cx="360363" cy="206375"/>
              </a:xfrm>
              <a:custGeom>
                <a:avLst/>
                <a:gdLst>
                  <a:gd name="T0" fmla="*/ 2147483647 w 227"/>
                  <a:gd name="T1" fmla="*/ 2147483647 h 130"/>
                  <a:gd name="T2" fmla="*/ 2147483647 w 227"/>
                  <a:gd name="T3" fmla="*/ 2147483647 h 130"/>
                  <a:gd name="T4" fmla="*/ 2147483647 w 227"/>
                  <a:gd name="T5" fmla="*/ 2147483647 h 130"/>
                  <a:gd name="T6" fmla="*/ 2147483647 w 227"/>
                  <a:gd name="T7" fmla="*/ 2147483647 h 130"/>
                  <a:gd name="T8" fmla="*/ 2147483647 w 227"/>
                  <a:gd name="T9" fmla="*/ 2147483647 h 130"/>
                  <a:gd name="T10" fmla="*/ 2147483647 w 227"/>
                  <a:gd name="T11" fmla="*/ 2147483647 h 130"/>
                  <a:gd name="T12" fmla="*/ 2147483647 w 227"/>
                  <a:gd name="T13" fmla="*/ 0 h 130"/>
                  <a:gd name="T14" fmla="*/ 2147483647 w 227"/>
                  <a:gd name="T15" fmla="*/ 2147483647 h 130"/>
                  <a:gd name="T16" fmla="*/ 2147483647 w 227"/>
                  <a:gd name="T17" fmla="*/ 2147483647 h 130"/>
                  <a:gd name="T18" fmla="*/ 2147483647 w 227"/>
                  <a:gd name="T19" fmla="*/ 2147483647 h 130"/>
                  <a:gd name="T20" fmla="*/ 2147483647 w 227"/>
                  <a:gd name="T21" fmla="*/ 2147483647 h 130"/>
                  <a:gd name="T22" fmla="*/ 2147483647 w 227"/>
                  <a:gd name="T23" fmla="*/ 2147483647 h 130"/>
                  <a:gd name="T24" fmla="*/ 2147483647 w 227"/>
                  <a:gd name="T25" fmla="*/ 2147483647 h 130"/>
                  <a:gd name="T26" fmla="*/ 0 w 227"/>
                  <a:gd name="T27" fmla="*/ 2147483647 h 130"/>
                  <a:gd name="T28" fmla="*/ 2147483647 w 227"/>
                  <a:gd name="T29" fmla="*/ 2147483647 h 130"/>
                  <a:gd name="T30" fmla="*/ 2147483647 w 227"/>
                  <a:gd name="T31" fmla="*/ 2147483647 h 130"/>
                  <a:gd name="T32" fmla="*/ 2147483647 w 227"/>
                  <a:gd name="T33" fmla="*/ 2147483647 h 130"/>
                  <a:gd name="T34" fmla="*/ 2147483647 w 227"/>
                  <a:gd name="T35" fmla="*/ 2147483647 h 130"/>
                  <a:gd name="T36" fmla="*/ 2147483647 w 227"/>
                  <a:gd name="T37" fmla="*/ 2147483647 h 130"/>
                  <a:gd name="T38" fmla="*/ 2147483647 w 227"/>
                  <a:gd name="T39" fmla="*/ 2147483647 h 130"/>
                  <a:gd name="T40" fmla="*/ 2147483647 w 227"/>
                  <a:gd name="T41" fmla="*/ 2147483647 h 130"/>
                  <a:gd name="T42" fmla="*/ 2147483647 w 227"/>
                  <a:gd name="T43" fmla="*/ 2147483647 h 130"/>
                  <a:gd name="T44" fmla="*/ 2147483647 w 227"/>
                  <a:gd name="T45" fmla="*/ 2147483647 h 130"/>
                  <a:gd name="T46" fmla="*/ 2147483647 w 227"/>
                  <a:gd name="T47" fmla="*/ 2147483647 h 130"/>
                  <a:gd name="T48" fmla="*/ 2147483647 w 227"/>
                  <a:gd name="T49" fmla="*/ 2147483647 h 130"/>
                  <a:gd name="T50" fmla="*/ 2147483647 w 227"/>
                  <a:gd name="T51" fmla="*/ 2147483647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7"/>
                  <a:gd name="T79" fmla="*/ 0 h 130"/>
                  <a:gd name="T80" fmla="*/ 227 w 227"/>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7" h="130">
                    <a:moveTo>
                      <a:pt x="227" y="95"/>
                    </a:moveTo>
                    <a:lnTo>
                      <a:pt x="209" y="78"/>
                    </a:lnTo>
                    <a:lnTo>
                      <a:pt x="174" y="69"/>
                    </a:lnTo>
                    <a:lnTo>
                      <a:pt x="148" y="34"/>
                    </a:lnTo>
                    <a:lnTo>
                      <a:pt x="122" y="26"/>
                    </a:lnTo>
                    <a:lnTo>
                      <a:pt x="113" y="17"/>
                    </a:lnTo>
                    <a:lnTo>
                      <a:pt x="96" y="0"/>
                    </a:lnTo>
                    <a:lnTo>
                      <a:pt x="87" y="8"/>
                    </a:lnTo>
                    <a:lnTo>
                      <a:pt x="70" y="17"/>
                    </a:lnTo>
                    <a:lnTo>
                      <a:pt x="70" y="26"/>
                    </a:lnTo>
                    <a:lnTo>
                      <a:pt x="35" y="17"/>
                    </a:lnTo>
                    <a:lnTo>
                      <a:pt x="26" y="26"/>
                    </a:lnTo>
                    <a:lnTo>
                      <a:pt x="17" y="26"/>
                    </a:lnTo>
                    <a:lnTo>
                      <a:pt x="0" y="34"/>
                    </a:lnTo>
                    <a:lnTo>
                      <a:pt x="17" y="43"/>
                    </a:lnTo>
                    <a:lnTo>
                      <a:pt x="9" y="69"/>
                    </a:lnTo>
                    <a:lnTo>
                      <a:pt x="26" y="61"/>
                    </a:lnTo>
                    <a:lnTo>
                      <a:pt x="26" y="78"/>
                    </a:lnTo>
                    <a:lnTo>
                      <a:pt x="44" y="95"/>
                    </a:lnTo>
                    <a:lnTo>
                      <a:pt x="70" y="78"/>
                    </a:lnTo>
                    <a:lnTo>
                      <a:pt x="113" y="78"/>
                    </a:lnTo>
                    <a:lnTo>
                      <a:pt x="166" y="113"/>
                    </a:lnTo>
                    <a:lnTo>
                      <a:pt x="174" y="130"/>
                    </a:lnTo>
                    <a:lnTo>
                      <a:pt x="192" y="130"/>
                    </a:lnTo>
                    <a:lnTo>
                      <a:pt x="209" y="122"/>
                    </a:lnTo>
                    <a:lnTo>
                      <a:pt x="227" y="9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16" name="Freeform 229">
                <a:extLst>
                  <a:ext uri="{FF2B5EF4-FFF2-40B4-BE49-F238E27FC236}">
                    <a16:creationId xmlns:a16="http://schemas.microsoft.com/office/drawing/2014/main" id="{579B0670-ED70-41CA-834B-4FAF62769041}"/>
                  </a:ext>
                </a:extLst>
              </p:cNvPr>
              <p:cNvSpPr>
                <a:spLocks/>
              </p:cNvSpPr>
              <p:nvPr/>
            </p:nvSpPr>
            <p:spPr bwMode="auto">
              <a:xfrm>
                <a:off x="5456238" y="2679700"/>
                <a:ext cx="123825" cy="96838"/>
              </a:xfrm>
              <a:custGeom>
                <a:avLst/>
                <a:gdLst>
                  <a:gd name="T0" fmla="*/ 2147483647 w 78"/>
                  <a:gd name="T1" fmla="*/ 2147483647 h 61"/>
                  <a:gd name="T2" fmla="*/ 2147483647 w 78"/>
                  <a:gd name="T3" fmla="*/ 2147483647 h 61"/>
                  <a:gd name="T4" fmla="*/ 2147483647 w 78"/>
                  <a:gd name="T5" fmla="*/ 0 h 61"/>
                  <a:gd name="T6" fmla="*/ 2147483647 w 78"/>
                  <a:gd name="T7" fmla="*/ 2147483647 h 61"/>
                  <a:gd name="T8" fmla="*/ 2147483647 w 78"/>
                  <a:gd name="T9" fmla="*/ 0 h 61"/>
                  <a:gd name="T10" fmla="*/ 2147483647 w 78"/>
                  <a:gd name="T11" fmla="*/ 2147483647 h 61"/>
                  <a:gd name="T12" fmla="*/ 0 w 78"/>
                  <a:gd name="T13" fmla="*/ 2147483647 h 61"/>
                  <a:gd name="T14" fmla="*/ 2147483647 w 78"/>
                  <a:gd name="T15" fmla="*/ 2147483647 h 61"/>
                  <a:gd name="T16" fmla="*/ 2147483647 w 78"/>
                  <a:gd name="T17" fmla="*/ 2147483647 h 61"/>
                  <a:gd name="T18" fmla="*/ 2147483647 w 78"/>
                  <a:gd name="T19" fmla="*/ 2147483647 h 61"/>
                  <a:gd name="T20" fmla="*/ 2147483647 w 78"/>
                  <a:gd name="T21" fmla="*/ 2147483647 h 61"/>
                  <a:gd name="T22" fmla="*/ 2147483647 w 78"/>
                  <a:gd name="T23" fmla="*/ 2147483647 h 61"/>
                  <a:gd name="T24" fmla="*/ 2147483647 w 78"/>
                  <a:gd name="T25" fmla="*/ 2147483647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
                  <a:gd name="T40" fmla="*/ 0 h 61"/>
                  <a:gd name="T41" fmla="*/ 78 w 7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 h="61">
                    <a:moveTo>
                      <a:pt x="69" y="35"/>
                    </a:moveTo>
                    <a:lnTo>
                      <a:pt x="78" y="35"/>
                    </a:lnTo>
                    <a:lnTo>
                      <a:pt x="52" y="0"/>
                    </a:lnTo>
                    <a:lnTo>
                      <a:pt x="43" y="18"/>
                    </a:lnTo>
                    <a:lnTo>
                      <a:pt x="8" y="0"/>
                    </a:lnTo>
                    <a:lnTo>
                      <a:pt x="17" y="18"/>
                    </a:lnTo>
                    <a:lnTo>
                      <a:pt x="0" y="18"/>
                    </a:lnTo>
                    <a:lnTo>
                      <a:pt x="17" y="35"/>
                    </a:lnTo>
                    <a:lnTo>
                      <a:pt x="17" y="53"/>
                    </a:lnTo>
                    <a:lnTo>
                      <a:pt x="35" y="61"/>
                    </a:lnTo>
                    <a:lnTo>
                      <a:pt x="43" y="44"/>
                    </a:lnTo>
                    <a:lnTo>
                      <a:pt x="69" y="44"/>
                    </a:lnTo>
                    <a:lnTo>
                      <a:pt x="69"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17" name="Freeform 230">
                <a:extLst>
                  <a:ext uri="{FF2B5EF4-FFF2-40B4-BE49-F238E27FC236}">
                    <a16:creationId xmlns:a16="http://schemas.microsoft.com/office/drawing/2014/main" id="{5EF62EB0-B778-4DE4-A234-A2B42749D6A8}"/>
                  </a:ext>
                </a:extLst>
              </p:cNvPr>
              <p:cNvSpPr>
                <a:spLocks/>
              </p:cNvSpPr>
              <p:nvPr/>
            </p:nvSpPr>
            <p:spPr bwMode="auto">
              <a:xfrm>
                <a:off x="5456238" y="2679700"/>
                <a:ext cx="123825" cy="96838"/>
              </a:xfrm>
              <a:custGeom>
                <a:avLst/>
                <a:gdLst>
                  <a:gd name="T0" fmla="*/ 2147483647 w 78"/>
                  <a:gd name="T1" fmla="*/ 2147483647 h 61"/>
                  <a:gd name="T2" fmla="*/ 2147483647 w 78"/>
                  <a:gd name="T3" fmla="*/ 2147483647 h 61"/>
                  <a:gd name="T4" fmla="*/ 2147483647 w 78"/>
                  <a:gd name="T5" fmla="*/ 0 h 61"/>
                  <a:gd name="T6" fmla="*/ 2147483647 w 78"/>
                  <a:gd name="T7" fmla="*/ 2147483647 h 61"/>
                  <a:gd name="T8" fmla="*/ 2147483647 w 78"/>
                  <a:gd name="T9" fmla="*/ 0 h 61"/>
                  <a:gd name="T10" fmla="*/ 2147483647 w 78"/>
                  <a:gd name="T11" fmla="*/ 2147483647 h 61"/>
                  <a:gd name="T12" fmla="*/ 0 w 78"/>
                  <a:gd name="T13" fmla="*/ 2147483647 h 61"/>
                  <a:gd name="T14" fmla="*/ 2147483647 w 78"/>
                  <a:gd name="T15" fmla="*/ 2147483647 h 61"/>
                  <a:gd name="T16" fmla="*/ 2147483647 w 78"/>
                  <a:gd name="T17" fmla="*/ 2147483647 h 61"/>
                  <a:gd name="T18" fmla="*/ 2147483647 w 78"/>
                  <a:gd name="T19" fmla="*/ 2147483647 h 61"/>
                  <a:gd name="T20" fmla="*/ 2147483647 w 78"/>
                  <a:gd name="T21" fmla="*/ 2147483647 h 61"/>
                  <a:gd name="T22" fmla="*/ 2147483647 w 78"/>
                  <a:gd name="T23" fmla="*/ 2147483647 h 61"/>
                  <a:gd name="T24" fmla="*/ 2147483647 w 78"/>
                  <a:gd name="T25" fmla="*/ 2147483647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
                  <a:gd name="T40" fmla="*/ 0 h 61"/>
                  <a:gd name="T41" fmla="*/ 78 w 7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 h="61">
                    <a:moveTo>
                      <a:pt x="69" y="35"/>
                    </a:moveTo>
                    <a:lnTo>
                      <a:pt x="78" y="35"/>
                    </a:lnTo>
                    <a:lnTo>
                      <a:pt x="52" y="0"/>
                    </a:lnTo>
                    <a:lnTo>
                      <a:pt x="43" y="18"/>
                    </a:lnTo>
                    <a:lnTo>
                      <a:pt x="8" y="0"/>
                    </a:lnTo>
                    <a:lnTo>
                      <a:pt x="17" y="18"/>
                    </a:lnTo>
                    <a:lnTo>
                      <a:pt x="0" y="18"/>
                    </a:lnTo>
                    <a:lnTo>
                      <a:pt x="17" y="35"/>
                    </a:lnTo>
                    <a:lnTo>
                      <a:pt x="17" y="53"/>
                    </a:lnTo>
                    <a:lnTo>
                      <a:pt x="35" y="61"/>
                    </a:lnTo>
                    <a:lnTo>
                      <a:pt x="43" y="44"/>
                    </a:lnTo>
                    <a:lnTo>
                      <a:pt x="69" y="44"/>
                    </a:lnTo>
                    <a:lnTo>
                      <a:pt x="69" y="3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18" name="Freeform 231">
                <a:extLst>
                  <a:ext uri="{FF2B5EF4-FFF2-40B4-BE49-F238E27FC236}">
                    <a16:creationId xmlns:a16="http://schemas.microsoft.com/office/drawing/2014/main" id="{C5E0B6C8-E349-4CD5-B279-D14B09D862C0}"/>
                  </a:ext>
                </a:extLst>
              </p:cNvPr>
              <p:cNvSpPr>
                <a:spLocks/>
              </p:cNvSpPr>
              <p:nvPr/>
            </p:nvSpPr>
            <p:spPr bwMode="auto">
              <a:xfrm>
                <a:off x="5345113" y="2638425"/>
                <a:ext cx="138113" cy="69850"/>
              </a:xfrm>
              <a:custGeom>
                <a:avLst/>
                <a:gdLst>
                  <a:gd name="T0" fmla="*/ 2147483647 w 87"/>
                  <a:gd name="T1" fmla="*/ 0 h 44"/>
                  <a:gd name="T2" fmla="*/ 2147483647 w 87"/>
                  <a:gd name="T3" fmla="*/ 2147483647 h 44"/>
                  <a:gd name="T4" fmla="*/ 0 w 87"/>
                  <a:gd name="T5" fmla="*/ 2147483647 h 44"/>
                  <a:gd name="T6" fmla="*/ 2147483647 w 87"/>
                  <a:gd name="T7" fmla="*/ 2147483647 h 44"/>
                  <a:gd name="T8" fmla="*/ 2147483647 w 87"/>
                  <a:gd name="T9" fmla="*/ 2147483647 h 44"/>
                  <a:gd name="T10" fmla="*/ 2147483647 w 87"/>
                  <a:gd name="T11" fmla="*/ 2147483647 h 44"/>
                  <a:gd name="T12" fmla="*/ 2147483647 w 87"/>
                  <a:gd name="T13" fmla="*/ 2147483647 h 44"/>
                  <a:gd name="T14" fmla="*/ 2147483647 w 87"/>
                  <a:gd name="T15" fmla="*/ 2147483647 h 44"/>
                  <a:gd name="T16" fmla="*/ 2147483647 w 87"/>
                  <a:gd name="T17" fmla="*/ 2147483647 h 44"/>
                  <a:gd name="T18" fmla="*/ 2147483647 w 87"/>
                  <a:gd name="T19" fmla="*/ 2147483647 h 44"/>
                  <a:gd name="T20" fmla="*/ 2147483647 w 87"/>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
                  <a:gd name="T34" fmla="*/ 0 h 44"/>
                  <a:gd name="T35" fmla="*/ 87 w 87"/>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 h="44">
                    <a:moveTo>
                      <a:pt x="26" y="0"/>
                    </a:moveTo>
                    <a:lnTo>
                      <a:pt x="17" y="9"/>
                    </a:lnTo>
                    <a:lnTo>
                      <a:pt x="0" y="9"/>
                    </a:lnTo>
                    <a:lnTo>
                      <a:pt x="17" y="35"/>
                    </a:lnTo>
                    <a:lnTo>
                      <a:pt x="61" y="44"/>
                    </a:lnTo>
                    <a:lnTo>
                      <a:pt x="70" y="44"/>
                    </a:lnTo>
                    <a:lnTo>
                      <a:pt x="87" y="44"/>
                    </a:lnTo>
                    <a:lnTo>
                      <a:pt x="78" y="26"/>
                    </a:lnTo>
                    <a:lnTo>
                      <a:pt x="61" y="18"/>
                    </a:lnTo>
                    <a:lnTo>
                      <a:pt x="52" y="18"/>
                    </a:lnTo>
                    <a:lnTo>
                      <a:pt x="26"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19" name="Freeform 232">
                <a:extLst>
                  <a:ext uri="{FF2B5EF4-FFF2-40B4-BE49-F238E27FC236}">
                    <a16:creationId xmlns:a16="http://schemas.microsoft.com/office/drawing/2014/main" id="{BD48D751-F758-430B-ADF6-C5654245D9C8}"/>
                  </a:ext>
                </a:extLst>
              </p:cNvPr>
              <p:cNvSpPr>
                <a:spLocks/>
              </p:cNvSpPr>
              <p:nvPr/>
            </p:nvSpPr>
            <p:spPr bwMode="auto">
              <a:xfrm>
                <a:off x="5345113" y="2638425"/>
                <a:ext cx="138113" cy="69850"/>
              </a:xfrm>
              <a:custGeom>
                <a:avLst/>
                <a:gdLst>
                  <a:gd name="T0" fmla="*/ 2147483647 w 87"/>
                  <a:gd name="T1" fmla="*/ 0 h 44"/>
                  <a:gd name="T2" fmla="*/ 2147483647 w 87"/>
                  <a:gd name="T3" fmla="*/ 2147483647 h 44"/>
                  <a:gd name="T4" fmla="*/ 0 w 87"/>
                  <a:gd name="T5" fmla="*/ 2147483647 h 44"/>
                  <a:gd name="T6" fmla="*/ 2147483647 w 87"/>
                  <a:gd name="T7" fmla="*/ 2147483647 h 44"/>
                  <a:gd name="T8" fmla="*/ 2147483647 w 87"/>
                  <a:gd name="T9" fmla="*/ 2147483647 h 44"/>
                  <a:gd name="T10" fmla="*/ 2147483647 w 87"/>
                  <a:gd name="T11" fmla="*/ 2147483647 h 44"/>
                  <a:gd name="T12" fmla="*/ 2147483647 w 87"/>
                  <a:gd name="T13" fmla="*/ 2147483647 h 44"/>
                  <a:gd name="T14" fmla="*/ 2147483647 w 87"/>
                  <a:gd name="T15" fmla="*/ 2147483647 h 44"/>
                  <a:gd name="T16" fmla="*/ 2147483647 w 87"/>
                  <a:gd name="T17" fmla="*/ 2147483647 h 44"/>
                  <a:gd name="T18" fmla="*/ 2147483647 w 87"/>
                  <a:gd name="T19" fmla="*/ 2147483647 h 44"/>
                  <a:gd name="T20" fmla="*/ 2147483647 w 87"/>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
                  <a:gd name="T34" fmla="*/ 0 h 44"/>
                  <a:gd name="T35" fmla="*/ 87 w 87"/>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 h="44">
                    <a:moveTo>
                      <a:pt x="26" y="0"/>
                    </a:moveTo>
                    <a:lnTo>
                      <a:pt x="17" y="9"/>
                    </a:lnTo>
                    <a:lnTo>
                      <a:pt x="0" y="9"/>
                    </a:lnTo>
                    <a:lnTo>
                      <a:pt x="17" y="35"/>
                    </a:lnTo>
                    <a:lnTo>
                      <a:pt x="61" y="44"/>
                    </a:lnTo>
                    <a:lnTo>
                      <a:pt x="70" y="44"/>
                    </a:lnTo>
                    <a:lnTo>
                      <a:pt x="87" y="44"/>
                    </a:lnTo>
                    <a:lnTo>
                      <a:pt x="78" y="26"/>
                    </a:lnTo>
                    <a:lnTo>
                      <a:pt x="61" y="18"/>
                    </a:lnTo>
                    <a:lnTo>
                      <a:pt x="52" y="18"/>
                    </a:lnTo>
                    <a:lnTo>
                      <a:pt x="26"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20" name="Freeform 233">
                <a:extLst>
                  <a:ext uri="{FF2B5EF4-FFF2-40B4-BE49-F238E27FC236}">
                    <a16:creationId xmlns:a16="http://schemas.microsoft.com/office/drawing/2014/main" id="{E2255908-0346-40CC-A41B-0BE3CD157E9F}"/>
                  </a:ext>
                </a:extLst>
              </p:cNvPr>
              <p:cNvSpPr>
                <a:spLocks/>
              </p:cNvSpPr>
              <p:nvPr/>
            </p:nvSpPr>
            <p:spPr bwMode="auto">
              <a:xfrm>
                <a:off x="5441951" y="2708275"/>
                <a:ext cx="41275" cy="55563"/>
              </a:xfrm>
              <a:custGeom>
                <a:avLst/>
                <a:gdLst>
                  <a:gd name="T0" fmla="*/ 2147483647 w 26"/>
                  <a:gd name="T1" fmla="*/ 0 h 35"/>
                  <a:gd name="T2" fmla="*/ 0 w 26"/>
                  <a:gd name="T3" fmla="*/ 0 h 35"/>
                  <a:gd name="T4" fmla="*/ 0 w 26"/>
                  <a:gd name="T5" fmla="*/ 2147483647 h 35"/>
                  <a:gd name="T6" fmla="*/ 2147483647 w 26"/>
                  <a:gd name="T7" fmla="*/ 2147483647 h 35"/>
                  <a:gd name="T8" fmla="*/ 2147483647 w 26"/>
                  <a:gd name="T9" fmla="*/ 2147483647 h 35"/>
                  <a:gd name="T10" fmla="*/ 2147483647 w 26"/>
                  <a:gd name="T11" fmla="*/ 2147483647 h 35"/>
                  <a:gd name="T12" fmla="*/ 2147483647 w 26"/>
                  <a:gd name="T13" fmla="*/ 0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9" y="0"/>
                    </a:moveTo>
                    <a:lnTo>
                      <a:pt x="0" y="0"/>
                    </a:lnTo>
                    <a:lnTo>
                      <a:pt x="0" y="17"/>
                    </a:lnTo>
                    <a:lnTo>
                      <a:pt x="9" y="26"/>
                    </a:lnTo>
                    <a:lnTo>
                      <a:pt x="26" y="35"/>
                    </a:lnTo>
                    <a:lnTo>
                      <a:pt x="26" y="26"/>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21" name="Freeform 234">
                <a:extLst>
                  <a:ext uri="{FF2B5EF4-FFF2-40B4-BE49-F238E27FC236}">
                    <a16:creationId xmlns:a16="http://schemas.microsoft.com/office/drawing/2014/main" id="{096AD088-6724-4328-B09F-C78CE284D4A5}"/>
                  </a:ext>
                </a:extLst>
              </p:cNvPr>
              <p:cNvSpPr>
                <a:spLocks/>
              </p:cNvSpPr>
              <p:nvPr/>
            </p:nvSpPr>
            <p:spPr bwMode="auto">
              <a:xfrm>
                <a:off x="5441951" y="2708275"/>
                <a:ext cx="41275" cy="55563"/>
              </a:xfrm>
              <a:custGeom>
                <a:avLst/>
                <a:gdLst>
                  <a:gd name="T0" fmla="*/ 2147483647 w 26"/>
                  <a:gd name="T1" fmla="*/ 0 h 35"/>
                  <a:gd name="T2" fmla="*/ 0 w 26"/>
                  <a:gd name="T3" fmla="*/ 0 h 35"/>
                  <a:gd name="T4" fmla="*/ 0 w 26"/>
                  <a:gd name="T5" fmla="*/ 2147483647 h 35"/>
                  <a:gd name="T6" fmla="*/ 2147483647 w 26"/>
                  <a:gd name="T7" fmla="*/ 2147483647 h 35"/>
                  <a:gd name="T8" fmla="*/ 2147483647 w 26"/>
                  <a:gd name="T9" fmla="*/ 2147483647 h 35"/>
                  <a:gd name="T10" fmla="*/ 2147483647 w 26"/>
                  <a:gd name="T11" fmla="*/ 2147483647 h 35"/>
                  <a:gd name="T12" fmla="*/ 2147483647 w 26"/>
                  <a:gd name="T13" fmla="*/ 0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9" y="0"/>
                    </a:moveTo>
                    <a:lnTo>
                      <a:pt x="0" y="0"/>
                    </a:lnTo>
                    <a:lnTo>
                      <a:pt x="0" y="17"/>
                    </a:lnTo>
                    <a:lnTo>
                      <a:pt x="9" y="26"/>
                    </a:lnTo>
                    <a:lnTo>
                      <a:pt x="26" y="35"/>
                    </a:lnTo>
                    <a:lnTo>
                      <a:pt x="26" y="26"/>
                    </a:lnTo>
                    <a:lnTo>
                      <a:pt x="9"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22" name="Freeform 235">
                <a:extLst>
                  <a:ext uri="{FF2B5EF4-FFF2-40B4-BE49-F238E27FC236}">
                    <a16:creationId xmlns:a16="http://schemas.microsoft.com/office/drawing/2014/main" id="{5BB7C355-A9C6-4CF6-8503-A08FF6FB1395}"/>
                  </a:ext>
                </a:extLst>
              </p:cNvPr>
              <p:cNvSpPr>
                <a:spLocks/>
              </p:cNvSpPr>
              <p:nvPr/>
            </p:nvSpPr>
            <p:spPr bwMode="auto">
              <a:xfrm>
                <a:off x="4984751" y="2679700"/>
                <a:ext cx="498475" cy="180975"/>
              </a:xfrm>
              <a:custGeom>
                <a:avLst/>
                <a:gdLst>
                  <a:gd name="T0" fmla="*/ 2147483647 w 314"/>
                  <a:gd name="T1" fmla="*/ 2147483647 h 114"/>
                  <a:gd name="T2" fmla="*/ 2147483647 w 314"/>
                  <a:gd name="T3" fmla="*/ 2147483647 h 114"/>
                  <a:gd name="T4" fmla="*/ 2147483647 w 314"/>
                  <a:gd name="T5" fmla="*/ 2147483647 h 114"/>
                  <a:gd name="T6" fmla="*/ 2147483647 w 314"/>
                  <a:gd name="T7" fmla="*/ 2147483647 h 114"/>
                  <a:gd name="T8" fmla="*/ 2147483647 w 314"/>
                  <a:gd name="T9" fmla="*/ 2147483647 h 114"/>
                  <a:gd name="T10" fmla="*/ 2147483647 w 314"/>
                  <a:gd name="T11" fmla="*/ 2147483647 h 114"/>
                  <a:gd name="T12" fmla="*/ 2147483647 w 314"/>
                  <a:gd name="T13" fmla="*/ 0 h 114"/>
                  <a:gd name="T14" fmla="*/ 2147483647 w 314"/>
                  <a:gd name="T15" fmla="*/ 0 h 114"/>
                  <a:gd name="T16" fmla="*/ 2147483647 w 314"/>
                  <a:gd name="T17" fmla="*/ 2147483647 h 114"/>
                  <a:gd name="T18" fmla="*/ 2147483647 w 314"/>
                  <a:gd name="T19" fmla="*/ 2147483647 h 114"/>
                  <a:gd name="T20" fmla="*/ 2147483647 w 314"/>
                  <a:gd name="T21" fmla="*/ 2147483647 h 114"/>
                  <a:gd name="T22" fmla="*/ 0 w 314"/>
                  <a:gd name="T23" fmla="*/ 2147483647 h 114"/>
                  <a:gd name="T24" fmla="*/ 0 w 314"/>
                  <a:gd name="T25" fmla="*/ 2147483647 h 114"/>
                  <a:gd name="T26" fmla="*/ 2147483647 w 314"/>
                  <a:gd name="T27" fmla="*/ 2147483647 h 114"/>
                  <a:gd name="T28" fmla="*/ 0 w 314"/>
                  <a:gd name="T29" fmla="*/ 2147483647 h 114"/>
                  <a:gd name="T30" fmla="*/ 2147483647 w 314"/>
                  <a:gd name="T31" fmla="*/ 2147483647 h 114"/>
                  <a:gd name="T32" fmla="*/ 2147483647 w 314"/>
                  <a:gd name="T33" fmla="*/ 2147483647 h 114"/>
                  <a:gd name="T34" fmla="*/ 2147483647 w 314"/>
                  <a:gd name="T35" fmla="*/ 2147483647 h 114"/>
                  <a:gd name="T36" fmla="*/ 2147483647 w 314"/>
                  <a:gd name="T37" fmla="*/ 2147483647 h 114"/>
                  <a:gd name="T38" fmla="*/ 2147483647 w 314"/>
                  <a:gd name="T39" fmla="*/ 2147483647 h 114"/>
                  <a:gd name="T40" fmla="*/ 2147483647 w 314"/>
                  <a:gd name="T41" fmla="*/ 2147483647 h 114"/>
                  <a:gd name="T42" fmla="*/ 2147483647 w 314"/>
                  <a:gd name="T43" fmla="*/ 2147483647 h 114"/>
                  <a:gd name="T44" fmla="*/ 2147483647 w 314"/>
                  <a:gd name="T45" fmla="*/ 2147483647 h 114"/>
                  <a:gd name="T46" fmla="*/ 2147483647 w 314"/>
                  <a:gd name="T47" fmla="*/ 2147483647 h 114"/>
                  <a:gd name="T48" fmla="*/ 2147483647 w 314"/>
                  <a:gd name="T49" fmla="*/ 2147483647 h 114"/>
                  <a:gd name="T50" fmla="*/ 2147483647 w 314"/>
                  <a:gd name="T51" fmla="*/ 2147483647 h 114"/>
                  <a:gd name="T52" fmla="*/ 2147483647 w 314"/>
                  <a:gd name="T53" fmla="*/ 2147483647 h 114"/>
                  <a:gd name="T54" fmla="*/ 2147483647 w 314"/>
                  <a:gd name="T55" fmla="*/ 2147483647 h 114"/>
                  <a:gd name="T56" fmla="*/ 2147483647 w 314"/>
                  <a:gd name="T57" fmla="*/ 2147483647 h 114"/>
                  <a:gd name="T58" fmla="*/ 2147483647 w 314"/>
                  <a:gd name="T59" fmla="*/ 2147483647 h 11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4"/>
                  <a:gd name="T91" fmla="*/ 0 h 114"/>
                  <a:gd name="T92" fmla="*/ 314 w 314"/>
                  <a:gd name="T93" fmla="*/ 114 h 11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4" h="114">
                    <a:moveTo>
                      <a:pt x="297" y="44"/>
                    </a:moveTo>
                    <a:lnTo>
                      <a:pt x="288" y="35"/>
                    </a:lnTo>
                    <a:lnTo>
                      <a:pt x="288" y="18"/>
                    </a:lnTo>
                    <a:lnTo>
                      <a:pt x="244" y="9"/>
                    </a:lnTo>
                    <a:lnTo>
                      <a:pt x="183" y="26"/>
                    </a:lnTo>
                    <a:lnTo>
                      <a:pt x="175" y="18"/>
                    </a:lnTo>
                    <a:lnTo>
                      <a:pt x="131" y="0"/>
                    </a:lnTo>
                    <a:lnTo>
                      <a:pt x="96" y="0"/>
                    </a:lnTo>
                    <a:lnTo>
                      <a:pt x="70" y="18"/>
                    </a:lnTo>
                    <a:lnTo>
                      <a:pt x="44" y="18"/>
                    </a:lnTo>
                    <a:lnTo>
                      <a:pt x="44" y="26"/>
                    </a:lnTo>
                    <a:lnTo>
                      <a:pt x="0" y="35"/>
                    </a:lnTo>
                    <a:lnTo>
                      <a:pt x="0" y="44"/>
                    </a:lnTo>
                    <a:lnTo>
                      <a:pt x="9" y="61"/>
                    </a:lnTo>
                    <a:lnTo>
                      <a:pt x="0" y="70"/>
                    </a:lnTo>
                    <a:lnTo>
                      <a:pt x="18" y="70"/>
                    </a:lnTo>
                    <a:lnTo>
                      <a:pt x="18" y="87"/>
                    </a:lnTo>
                    <a:lnTo>
                      <a:pt x="26" y="87"/>
                    </a:lnTo>
                    <a:lnTo>
                      <a:pt x="35" y="96"/>
                    </a:lnTo>
                    <a:lnTo>
                      <a:pt x="70" y="114"/>
                    </a:lnTo>
                    <a:lnTo>
                      <a:pt x="87" y="105"/>
                    </a:lnTo>
                    <a:lnTo>
                      <a:pt x="79" y="105"/>
                    </a:lnTo>
                    <a:lnTo>
                      <a:pt x="96" y="105"/>
                    </a:lnTo>
                    <a:lnTo>
                      <a:pt x="114" y="114"/>
                    </a:lnTo>
                    <a:lnTo>
                      <a:pt x="166" y="105"/>
                    </a:lnTo>
                    <a:lnTo>
                      <a:pt x="166" y="114"/>
                    </a:lnTo>
                    <a:lnTo>
                      <a:pt x="192" y="105"/>
                    </a:lnTo>
                    <a:lnTo>
                      <a:pt x="279" y="87"/>
                    </a:lnTo>
                    <a:lnTo>
                      <a:pt x="314" y="96"/>
                    </a:lnTo>
                    <a:lnTo>
                      <a:pt x="297" y="44"/>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23" name="Freeform 236">
                <a:extLst>
                  <a:ext uri="{FF2B5EF4-FFF2-40B4-BE49-F238E27FC236}">
                    <a16:creationId xmlns:a16="http://schemas.microsoft.com/office/drawing/2014/main" id="{26CD8B6C-4AEB-4CAD-BD65-70A361140747}"/>
                  </a:ext>
                </a:extLst>
              </p:cNvPr>
              <p:cNvSpPr>
                <a:spLocks/>
              </p:cNvSpPr>
              <p:nvPr/>
            </p:nvSpPr>
            <p:spPr bwMode="auto">
              <a:xfrm>
                <a:off x="4984751" y="2679700"/>
                <a:ext cx="498475" cy="180975"/>
              </a:xfrm>
              <a:custGeom>
                <a:avLst/>
                <a:gdLst>
                  <a:gd name="T0" fmla="*/ 2147483647 w 314"/>
                  <a:gd name="T1" fmla="*/ 2147483647 h 114"/>
                  <a:gd name="T2" fmla="*/ 2147483647 w 314"/>
                  <a:gd name="T3" fmla="*/ 2147483647 h 114"/>
                  <a:gd name="T4" fmla="*/ 2147483647 w 314"/>
                  <a:gd name="T5" fmla="*/ 2147483647 h 114"/>
                  <a:gd name="T6" fmla="*/ 2147483647 w 314"/>
                  <a:gd name="T7" fmla="*/ 2147483647 h 114"/>
                  <a:gd name="T8" fmla="*/ 2147483647 w 314"/>
                  <a:gd name="T9" fmla="*/ 2147483647 h 114"/>
                  <a:gd name="T10" fmla="*/ 2147483647 w 314"/>
                  <a:gd name="T11" fmla="*/ 2147483647 h 114"/>
                  <a:gd name="T12" fmla="*/ 2147483647 w 314"/>
                  <a:gd name="T13" fmla="*/ 0 h 114"/>
                  <a:gd name="T14" fmla="*/ 2147483647 w 314"/>
                  <a:gd name="T15" fmla="*/ 0 h 114"/>
                  <a:gd name="T16" fmla="*/ 2147483647 w 314"/>
                  <a:gd name="T17" fmla="*/ 2147483647 h 114"/>
                  <a:gd name="T18" fmla="*/ 2147483647 w 314"/>
                  <a:gd name="T19" fmla="*/ 2147483647 h 114"/>
                  <a:gd name="T20" fmla="*/ 2147483647 w 314"/>
                  <a:gd name="T21" fmla="*/ 2147483647 h 114"/>
                  <a:gd name="T22" fmla="*/ 0 w 314"/>
                  <a:gd name="T23" fmla="*/ 2147483647 h 114"/>
                  <a:gd name="T24" fmla="*/ 0 w 314"/>
                  <a:gd name="T25" fmla="*/ 2147483647 h 114"/>
                  <a:gd name="T26" fmla="*/ 2147483647 w 314"/>
                  <a:gd name="T27" fmla="*/ 2147483647 h 114"/>
                  <a:gd name="T28" fmla="*/ 0 w 314"/>
                  <a:gd name="T29" fmla="*/ 2147483647 h 114"/>
                  <a:gd name="T30" fmla="*/ 2147483647 w 314"/>
                  <a:gd name="T31" fmla="*/ 2147483647 h 114"/>
                  <a:gd name="T32" fmla="*/ 2147483647 w 314"/>
                  <a:gd name="T33" fmla="*/ 2147483647 h 114"/>
                  <a:gd name="T34" fmla="*/ 2147483647 w 314"/>
                  <a:gd name="T35" fmla="*/ 2147483647 h 114"/>
                  <a:gd name="T36" fmla="*/ 2147483647 w 314"/>
                  <a:gd name="T37" fmla="*/ 2147483647 h 114"/>
                  <a:gd name="T38" fmla="*/ 2147483647 w 314"/>
                  <a:gd name="T39" fmla="*/ 2147483647 h 114"/>
                  <a:gd name="T40" fmla="*/ 2147483647 w 314"/>
                  <a:gd name="T41" fmla="*/ 2147483647 h 114"/>
                  <a:gd name="T42" fmla="*/ 2147483647 w 314"/>
                  <a:gd name="T43" fmla="*/ 2147483647 h 114"/>
                  <a:gd name="T44" fmla="*/ 2147483647 w 314"/>
                  <a:gd name="T45" fmla="*/ 2147483647 h 114"/>
                  <a:gd name="T46" fmla="*/ 2147483647 w 314"/>
                  <a:gd name="T47" fmla="*/ 2147483647 h 114"/>
                  <a:gd name="T48" fmla="*/ 2147483647 w 314"/>
                  <a:gd name="T49" fmla="*/ 2147483647 h 114"/>
                  <a:gd name="T50" fmla="*/ 2147483647 w 314"/>
                  <a:gd name="T51" fmla="*/ 2147483647 h 114"/>
                  <a:gd name="T52" fmla="*/ 2147483647 w 314"/>
                  <a:gd name="T53" fmla="*/ 2147483647 h 114"/>
                  <a:gd name="T54" fmla="*/ 2147483647 w 314"/>
                  <a:gd name="T55" fmla="*/ 2147483647 h 114"/>
                  <a:gd name="T56" fmla="*/ 2147483647 w 314"/>
                  <a:gd name="T57" fmla="*/ 2147483647 h 114"/>
                  <a:gd name="T58" fmla="*/ 2147483647 w 314"/>
                  <a:gd name="T59" fmla="*/ 2147483647 h 11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4"/>
                  <a:gd name="T91" fmla="*/ 0 h 114"/>
                  <a:gd name="T92" fmla="*/ 314 w 314"/>
                  <a:gd name="T93" fmla="*/ 114 h 11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4" h="114">
                    <a:moveTo>
                      <a:pt x="297" y="44"/>
                    </a:moveTo>
                    <a:lnTo>
                      <a:pt x="288" y="35"/>
                    </a:lnTo>
                    <a:lnTo>
                      <a:pt x="288" y="18"/>
                    </a:lnTo>
                    <a:lnTo>
                      <a:pt x="244" y="9"/>
                    </a:lnTo>
                    <a:lnTo>
                      <a:pt x="183" y="26"/>
                    </a:lnTo>
                    <a:lnTo>
                      <a:pt x="175" y="18"/>
                    </a:lnTo>
                    <a:lnTo>
                      <a:pt x="131" y="0"/>
                    </a:lnTo>
                    <a:lnTo>
                      <a:pt x="96" y="0"/>
                    </a:lnTo>
                    <a:lnTo>
                      <a:pt x="70" y="18"/>
                    </a:lnTo>
                    <a:lnTo>
                      <a:pt x="44" y="18"/>
                    </a:lnTo>
                    <a:lnTo>
                      <a:pt x="44" y="26"/>
                    </a:lnTo>
                    <a:lnTo>
                      <a:pt x="0" y="35"/>
                    </a:lnTo>
                    <a:lnTo>
                      <a:pt x="0" y="44"/>
                    </a:lnTo>
                    <a:lnTo>
                      <a:pt x="9" y="61"/>
                    </a:lnTo>
                    <a:lnTo>
                      <a:pt x="0" y="70"/>
                    </a:lnTo>
                    <a:lnTo>
                      <a:pt x="18" y="70"/>
                    </a:lnTo>
                    <a:lnTo>
                      <a:pt x="18" y="87"/>
                    </a:lnTo>
                    <a:lnTo>
                      <a:pt x="26" y="87"/>
                    </a:lnTo>
                    <a:lnTo>
                      <a:pt x="35" y="96"/>
                    </a:lnTo>
                    <a:lnTo>
                      <a:pt x="70" y="114"/>
                    </a:lnTo>
                    <a:lnTo>
                      <a:pt x="87" y="105"/>
                    </a:lnTo>
                    <a:lnTo>
                      <a:pt x="79" y="105"/>
                    </a:lnTo>
                    <a:lnTo>
                      <a:pt x="96" y="105"/>
                    </a:lnTo>
                    <a:lnTo>
                      <a:pt x="114" y="114"/>
                    </a:lnTo>
                    <a:lnTo>
                      <a:pt x="166" y="105"/>
                    </a:lnTo>
                    <a:lnTo>
                      <a:pt x="166" y="114"/>
                    </a:lnTo>
                    <a:lnTo>
                      <a:pt x="192" y="105"/>
                    </a:lnTo>
                    <a:lnTo>
                      <a:pt x="279" y="87"/>
                    </a:lnTo>
                    <a:lnTo>
                      <a:pt x="314" y="96"/>
                    </a:lnTo>
                    <a:lnTo>
                      <a:pt x="297" y="4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24" name="Freeform 237">
                <a:extLst>
                  <a:ext uri="{FF2B5EF4-FFF2-40B4-BE49-F238E27FC236}">
                    <a16:creationId xmlns:a16="http://schemas.microsoft.com/office/drawing/2014/main" id="{5C1A32BC-166A-4283-AA6F-D14E0CEB7BC9}"/>
                  </a:ext>
                </a:extLst>
              </p:cNvPr>
              <p:cNvSpPr>
                <a:spLocks/>
              </p:cNvSpPr>
              <p:nvPr/>
            </p:nvSpPr>
            <p:spPr bwMode="auto">
              <a:xfrm>
                <a:off x="4957763" y="2679700"/>
                <a:ext cx="96838" cy="41275"/>
              </a:xfrm>
              <a:custGeom>
                <a:avLst/>
                <a:gdLst>
                  <a:gd name="T0" fmla="*/ 2147483647 w 61"/>
                  <a:gd name="T1" fmla="*/ 2147483647 h 26"/>
                  <a:gd name="T2" fmla="*/ 0 w 61"/>
                  <a:gd name="T3" fmla="*/ 2147483647 h 26"/>
                  <a:gd name="T4" fmla="*/ 2147483647 w 61"/>
                  <a:gd name="T5" fmla="*/ 2147483647 h 26"/>
                  <a:gd name="T6" fmla="*/ 2147483647 w 61"/>
                  <a:gd name="T7" fmla="*/ 2147483647 h 26"/>
                  <a:gd name="T8" fmla="*/ 2147483647 w 61"/>
                  <a:gd name="T9" fmla="*/ 0 h 26"/>
                  <a:gd name="T10" fmla="*/ 2147483647 w 61"/>
                  <a:gd name="T11" fmla="*/ 2147483647 h 26"/>
                  <a:gd name="T12" fmla="*/ 0 60000 65536"/>
                  <a:gd name="T13" fmla="*/ 0 60000 65536"/>
                  <a:gd name="T14" fmla="*/ 0 60000 65536"/>
                  <a:gd name="T15" fmla="*/ 0 60000 65536"/>
                  <a:gd name="T16" fmla="*/ 0 60000 65536"/>
                  <a:gd name="T17" fmla="*/ 0 60000 65536"/>
                  <a:gd name="T18" fmla="*/ 0 w 61"/>
                  <a:gd name="T19" fmla="*/ 0 h 26"/>
                  <a:gd name="T20" fmla="*/ 61 w 6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61" h="26">
                    <a:moveTo>
                      <a:pt x="8" y="18"/>
                    </a:moveTo>
                    <a:lnTo>
                      <a:pt x="0" y="18"/>
                    </a:lnTo>
                    <a:lnTo>
                      <a:pt x="17" y="26"/>
                    </a:lnTo>
                    <a:lnTo>
                      <a:pt x="61" y="18"/>
                    </a:lnTo>
                    <a:lnTo>
                      <a:pt x="43" y="0"/>
                    </a:lnTo>
                    <a:lnTo>
                      <a:pt x="8"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25" name="Freeform 238">
                <a:extLst>
                  <a:ext uri="{FF2B5EF4-FFF2-40B4-BE49-F238E27FC236}">
                    <a16:creationId xmlns:a16="http://schemas.microsoft.com/office/drawing/2014/main" id="{F67F44EC-28CD-4DE6-803E-623333A971A7}"/>
                  </a:ext>
                </a:extLst>
              </p:cNvPr>
              <p:cNvSpPr>
                <a:spLocks/>
              </p:cNvSpPr>
              <p:nvPr/>
            </p:nvSpPr>
            <p:spPr bwMode="auto">
              <a:xfrm>
                <a:off x="4957763" y="2679700"/>
                <a:ext cx="96838" cy="41275"/>
              </a:xfrm>
              <a:custGeom>
                <a:avLst/>
                <a:gdLst>
                  <a:gd name="T0" fmla="*/ 2147483647 w 61"/>
                  <a:gd name="T1" fmla="*/ 2147483647 h 26"/>
                  <a:gd name="T2" fmla="*/ 0 w 61"/>
                  <a:gd name="T3" fmla="*/ 2147483647 h 26"/>
                  <a:gd name="T4" fmla="*/ 2147483647 w 61"/>
                  <a:gd name="T5" fmla="*/ 2147483647 h 26"/>
                  <a:gd name="T6" fmla="*/ 2147483647 w 61"/>
                  <a:gd name="T7" fmla="*/ 2147483647 h 26"/>
                  <a:gd name="T8" fmla="*/ 2147483647 w 61"/>
                  <a:gd name="T9" fmla="*/ 0 h 26"/>
                  <a:gd name="T10" fmla="*/ 2147483647 w 61"/>
                  <a:gd name="T11" fmla="*/ 2147483647 h 26"/>
                  <a:gd name="T12" fmla="*/ 0 60000 65536"/>
                  <a:gd name="T13" fmla="*/ 0 60000 65536"/>
                  <a:gd name="T14" fmla="*/ 0 60000 65536"/>
                  <a:gd name="T15" fmla="*/ 0 60000 65536"/>
                  <a:gd name="T16" fmla="*/ 0 60000 65536"/>
                  <a:gd name="T17" fmla="*/ 0 60000 65536"/>
                  <a:gd name="T18" fmla="*/ 0 w 61"/>
                  <a:gd name="T19" fmla="*/ 0 h 26"/>
                  <a:gd name="T20" fmla="*/ 61 w 6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61" h="26">
                    <a:moveTo>
                      <a:pt x="8" y="18"/>
                    </a:moveTo>
                    <a:lnTo>
                      <a:pt x="0" y="18"/>
                    </a:lnTo>
                    <a:lnTo>
                      <a:pt x="17" y="26"/>
                    </a:lnTo>
                    <a:lnTo>
                      <a:pt x="61" y="18"/>
                    </a:lnTo>
                    <a:lnTo>
                      <a:pt x="43" y="0"/>
                    </a:lnTo>
                    <a:lnTo>
                      <a:pt x="8"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26" name="Freeform 239">
                <a:extLst>
                  <a:ext uri="{FF2B5EF4-FFF2-40B4-BE49-F238E27FC236}">
                    <a16:creationId xmlns:a16="http://schemas.microsoft.com/office/drawing/2014/main" id="{1B3BE310-F005-435B-9BA9-7A75FF5D315D}"/>
                  </a:ext>
                </a:extLst>
              </p:cNvPr>
              <p:cNvSpPr>
                <a:spLocks/>
              </p:cNvSpPr>
              <p:nvPr/>
            </p:nvSpPr>
            <p:spPr bwMode="auto">
              <a:xfrm>
                <a:off x="4776788" y="1933575"/>
                <a:ext cx="236538" cy="249238"/>
              </a:xfrm>
              <a:custGeom>
                <a:avLst/>
                <a:gdLst>
                  <a:gd name="T0" fmla="*/ 2147483647 w 149"/>
                  <a:gd name="T1" fmla="*/ 0 h 157"/>
                  <a:gd name="T2" fmla="*/ 2147483647 w 149"/>
                  <a:gd name="T3" fmla="*/ 0 h 157"/>
                  <a:gd name="T4" fmla="*/ 2147483647 w 149"/>
                  <a:gd name="T5" fmla="*/ 2147483647 h 157"/>
                  <a:gd name="T6" fmla="*/ 2147483647 w 149"/>
                  <a:gd name="T7" fmla="*/ 2147483647 h 157"/>
                  <a:gd name="T8" fmla="*/ 2147483647 w 149"/>
                  <a:gd name="T9" fmla="*/ 2147483647 h 157"/>
                  <a:gd name="T10" fmla="*/ 2147483647 w 149"/>
                  <a:gd name="T11" fmla="*/ 2147483647 h 157"/>
                  <a:gd name="T12" fmla="*/ 0 w 149"/>
                  <a:gd name="T13" fmla="*/ 2147483647 h 157"/>
                  <a:gd name="T14" fmla="*/ 2147483647 w 149"/>
                  <a:gd name="T15" fmla="*/ 2147483647 h 157"/>
                  <a:gd name="T16" fmla="*/ 2147483647 w 149"/>
                  <a:gd name="T17" fmla="*/ 2147483647 h 157"/>
                  <a:gd name="T18" fmla="*/ 2147483647 w 149"/>
                  <a:gd name="T19" fmla="*/ 2147483647 h 157"/>
                  <a:gd name="T20" fmla="*/ 2147483647 w 149"/>
                  <a:gd name="T21" fmla="*/ 2147483647 h 157"/>
                  <a:gd name="T22" fmla="*/ 2147483647 w 149"/>
                  <a:gd name="T23" fmla="*/ 2147483647 h 157"/>
                  <a:gd name="T24" fmla="*/ 2147483647 w 149"/>
                  <a:gd name="T25" fmla="*/ 2147483647 h 157"/>
                  <a:gd name="T26" fmla="*/ 2147483647 w 149"/>
                  <a:gd name="T27" fmla="*/ 2147483647 h 157"/>
                  <a:gd name="T28" fmla="*/ 2147483647 w 149"/>
                  <a:gd name="T29" fmla="*/ 2147483647 h 157"/>
                  <a:gd name="T30" fmla="*/ 2147483647 w 149"/>
                  <a:gd name="T31" fmla="*/ 2147483647 h 157"/>
                  <a:gd name="T32" fmla="*/ 2147483647 w 149"/>
                  <a:gd name="T33" fmla="*/ 2147483647 h 157"/>
                  <a:gd name="T34" fmla="*/ 2147483647 w 149"/>
                  <a:gd name="T35" fmla="*/ 0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9"/>
                  <a:gd name="T55" fmla="*/ 0 h 157"/>
                  <a:gd name="T56" fmla="*/ 149 w 149"/>
                  <a:gd name="T57" fmla="*/ 157 h 1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9" h="157">
                    <a:moveTo>
                      <a:pt x="70" y="0"/>
                    </a:moveTo>
                    <a:lnTo>
                      <a:pt x="53" y="0"/>
                    </a:lnTo>
                    <a:lnTo>
                      <a:pt x="53" y="17"/>
                    </a:lnTo>
                    <a:lnTo>
                      <a:pt x="18" y="26"/>
                    </a:lnTo>
                    <a:lnTo>
                      <a:pt x="35" y="69"/>
                    </a:lnTo>
                    <a:lnTo>
                      <a:pt x="35" y="87"/>
                    </a:lnTo>
                    <a:lnTo>
                      <a:pt x="0" y="122"/>
                    </a:lnTo>
                    <a:lnTo>
                      <a:pt x="18" y="139"/>
                    </a:lnTo>
                    <a:lnTo>
                      <a:pt x="9" y="148"/>
                    </a:lnTo>
                    <a:lnTo>
                      <a:pt x="79" y="157"/>
                    </a:lnTo>
                    <a:lnTo>
                      <a:pt x="79" y="148"/>
                    </a:lnTo>
                    <a:lnTo>
                      <a:pt x="105" y="148"/>
                    </a:lnTo>
                    <a:lnTo>
                      <a:pt x="149" y="113"/>
                    </a:lnTo>
                    <a:lnTo>
                      <a:pt x="105" y="52"/>
                    </a:lnTo>
                    <a:lnTo>
                      <a:pt x="105" y="35"/>
                    </a:lnTo>
                    <a:lnTo>
                      <a:pt x="88" y="26"/>
                    </a:lnTo>
                    <a:lnTo>
                      <a:pt x="96" y="17"/>
                    </a:lnTo>
                    <a:lnTo>
                      <a:pt x="70"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27" name="Freeform 240">
                <a:extLst>
                  <a:ext uri="{FF2B5EF4-FFF2-40B4-BE49-F238E27FC236}">
                    <a16:creationId xmlns:a16="http://schemas.microsoft.com/office/drawing/2014/main" id="{57803C03-5693-4839-8525-8DB8F3862165}"/>
                  </a:ext>
                </a:extLst>
              </p:cNvPr>
              <p:cNvSpPr>
                <a:spLocks/>
              </p:cNvSpPr>
              <p:nvPr/>
            </p:nvSpPr>
            <p:spPr bwMode="auto">
              <a:xfrm>
                <a:off x="4776788" y="1933575"/>
                <a:ext cx="236538" cy="249238"/>
              </a:xfrm>
              <a:custGeom>
                <a:avLst/>
                <a:gdLst>
                  <a:gd name="T0" fmla="*/ 2147483647 w 149"/>
                  <a:gd name="T1" fmla="*/ 0 h 157"/>
                  <a:gd name="T2" fmla="*/ 2147483647 w 149"/>
                  <a:gd name="T3" fmla="*/ 0 h 157"/>
                  <a:gd name="T4" fmla="*/ 2147483647 w 149"/>
                  <a:gd name="T5" fmla="*/ 2147483647 h 157"/>
                  <a:gd name="T6" fmla="*/ 2147483647 w 149"/>
                  <a:gd name="T7" fmla="*/ 2147483647 h 157"/>
                  <a:gd name="T8" fmla="*/ 2147483647 w 149"/>
                  <a:gd name="T9" fmla="*/ 2147483647 h 157"/>
                  <a:gd name="T10" fmla="*/ 2147483647 w 149"/>
                  <a:gd name="T11" fmla="*/ 2147483647 h 157"/>
                  <a:gd name="T12" fmla="*/ 0 w 149"/>
                  <a:gd name="T13" fmla="*/ 2147483647 h 157"/>
                  <a:gd name="T14" fmla="*/ 2147483647 w 149"/>
                  <a:gd name="T15" fmla="*/ 2147483647 h 157"/>
                  <a:gd name="T16" fmla="*/ 2147483647 w 149"/>
                  <a:gd name="T17" fmla="*/ 2147483647 h 157"/>
                  <a:gd name="T18" fmla="*/ 2147483647 w 149"/>
                  <a:gd name="T19" fmla="*/ 2147483647 h 157"/>
                  <a:gd name="T20" fmla="*/ 2147483647 w 149"/>
                  <a:gd name="T21" fmla="*/ 2147483647 h 157"/>
                  <a:gd name="T22" fmla="*/ 2147483647 w 149"/>
                  <a:gd name="T23" fmla="*/ 2147483647 h 157"/>
                  <a:gd name="T24" fmla="*/ 2147483647 w 149"/>
                  <a:gd name="T25" fmla="*/ 2147483647 h 157"/>
                  <a:gd name="T26" fmla="*/ 2147483647 w 149"/>
                  <a:gd name="T27" fmla="*/ 2147483647 h 157"/>
                  <a:gd name="T28" fmla="*/ 2147483647 w 149"/>
                  <a:gd name="T29" fmla="*/ 2147483647 h 157"/>
                  <a:gd name="T30" fmla="*/ 2147483647 w 149"/>
                  <a:gd name="T31" fmla="*/ 2147483647 h 157"/>
                  <a:gd name="T32" fmla="*/ 2147483647 w 149"/>
                  <a:gd name="T33" fmla="*/ 2147483647 h 157"/>
                  <a:gd name="T34" fmla="*/ 2147483647 w 149"/>
                  <a:gd name="T35" fmla="*/ 0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9"/>
                  <a:gd name="T55" fmla="*/ 0 h 157"/>
                  <a:gd name="T56" fmla="*/ 149 w 149"/>
                  <a:gd name="T57" fmla="*/ 157 h 1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9" h="157">
                    <a:moveTo>
                      <a:pt x="70" y="0"/>
                    </a:moveTo>
                    <a:lnTo>
                      <a:pt x="53" y="0"/>
                    </a:lnTo>
                    <a:lnTo>
                      <a:pt x="53" y="17"/>
                    </a:lnTo>
                    <a:lnTo>
                      <a:pt x="18" y="26"/>
                    </a:lnTo>
                    <a:lnTo>
                      <a:pt x="35" y="69"/>
                    </a:lnTo>
                    <a:lnTo>
                      <a:pt x="35" y="87"/>
                    </a:lnTo>
                    <a:lnTo>
                      <a:pt x="0" y="122"/>
                    </a:lnTo>
                    <a:lnTo>
                      <a:pt x="18" y="139"/>
                    </a:lnTo>
                    <a:lnTo>
                      <a:pt x="9" y="148"/>
                    </a:lnTo>
                    <a:lnTo>
                      <a:pt x="79" y="157"/>
                    </a:lnTo>
                    <a:lnTo>
                      <a:pt x="79" y="148"/>
                    </a:lnTo>
                    <a:lnTo>
                      <a:pt x="105" y="148"/>
                    </a:lnTo>
                    <a:lnTo>
                      <a:pt x="149" y="113"/>
                    </a:lnTo>
                    <a:lnTo>
                      <a:pt x="105" y="52"/>
                    </a:lnTo>
                    <a:lnTo>
                      <a:pt x="105" y="35"/>
                    </a:lnTo>
                    <a:lnTo>
                      <a:pt x="88" y="26"/>
                    </a:lnTo>
                    <a:lnTo>
                      <a:pt x="96" y="17"/>
                    </a:lnTo>
                    <a:lnTo>
                      <a:pt x="7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28" name="Freeform 241">
                <a:extLst>
                  <a:ext uri="{FF2B5EF4-FFF2-40B4-BE49-F238E27FC236}">
                    <a16:creationId xmlns:a16="http://schemas.microsoft.com/office/drawing/2014/main" id="{E433B4EA-92A4-4192-BBCE-95F5959BDFB4}"/>
                  </a:ext>
                </a:extLst>
              </p:cNvPr>
              <p:cNvSpPr>
                <a:spLocks/>
              </p:cNvSpPr>
              <p:nvPr/>
            </p:nvSpPr>
            <p:spPr bwMode="auto">
              <a:xfrm>
                <a:off x="4597401" y="1960563"/>
                <a:ext cx="234950" cy="360363"/>
              </a:xfrm>
              <a:custGeom>
                <a:avLst/>
                <a:gdLst>
                  <a:gd name="T0" fmla="*/ 2147483647 w 148"/>
                  <a:gd name="T1" fmla="*/ 2147483647 h 227"/>
                  <a:gd name="T2" fmla="*/ 2147483647 w 148"/>
                  <a:gd name="T3" fmla="*/ 2147483647 h 227"/>
                  <a:gd name="T4" fmla="*/ 2147483647 w 148"/>
                  <a:gd name="T5" fmla="*/ 2147483647 h 227"/>
                  <a:gd name="T6" fmla="*/ 2147483647 w 148"/>
                  <a:gd name="T7" fmla="*/ 2147483647 h 227"/>
                  <a:gd name="T8" fmla="*/ 2147483647 w 148"/>
                  <a:gd name="T9" fmla="*/ 0 h 227"/>
                  <a:gd name="T10" fmla="*/ 2147483647 w 148"/>
                  <a:gd name="T11" fmla="*/ 2147483647 h 227"/>
                  <a:gd name="T12" fmla="*/ 2147483647 w 148"/>
                  <a:gd name="T13" fmla="*/ 2147483647 h 227"/>
                  <a:gd name="T14" fmla="*/ 2147483647 w 148"/>
                  <a:gd name="T15" fmla="*/ 2147483647 h 227"/>
                  <a:gd name="T16" fmla="*/ 2147483647 w 148"/>
                  <a:gd name="T17" fmla="*/ 2147483647 h 227"/>
                  <a:gd name="T18" fmla="*/ 2147483647 w 148"/>
                  <a:gd name="T19" fmla="*/ 2147483647 h 227"/>
                  <a:gd name="T20" fmla="*/ 2147483647 w 148"/>
                  <a:gd name="T21" fmla="*/ 2147483647 h 227"/>
                  <a:gd name="T22" fmla="*/ 2147483647 w 148"/>
                  <a:gd name="T23" fmla="*/ 2147483647 h 227"/>
                  <a:gd name="T24" fmla="*/ 0 w 148"/>
                  <a:gd name="T25" fmla="*/ 2147483647 h 227"/>
                  <a:gd name="T26" fmla="*/ 2147483647 w 148"/>
                  <a:gd name="T27" fmla="*/ 2147483647 h 227"/>
                  <a:gd name="T28" fmla="*/ 2147483647 w 148"/>
                  <a:gd name="T29" fmla="*/ 2147483647 h 227"/>
                  <a:gd name="T30" fmla="*/ 2147483647 w 148"/>
                  <a:gd name="T31" fmla="*/ 2147483647 h 227"/>
                  <a:gd name="T32" fmla="*/ 2147483647 w 148"/>
                  <a:gd name="T33" fmla="*/ 2147483647 h 227"/>
                  <a:gd name="T34" fmla="*/ 2147483647 w 148"/>
                  <a:gd name="T35" fmla="*/ 2147483647 h 227"/>
                  <a:gd name="T36" fmla="*/ 2147483647 w 148"/>
                  <a:gd name="T37" fmla="*/ 2147483647 h 227"/>
                  <a:gd name="T38" fmla="*/ 2147483647 w 148"/>
                  <a:gd name="T39" fmla="*/ 2147483647 h 227"/>
                  <a:gd name="T40" fmla="*/ 2147483647 w 148"/>
                  <a:gd name="T41" fmla="*/ 2147483647 h 227"/>
                  <a:gd name="T42" fmla="*/ 2147483647 w 148"/>
                  <a:gd name="T43" fmla="*/ 2147483647 h 227"/>
                  <a:gd name="T44" fmla="*/ 2147483647 w 148"/>
                  <a:gd name="T45" fmla="*/ 2147483647 h 227"/>
                  <a:gd name="T46" fmla="*/ 2147483647 w 148"/>
                  <a:gd name="T47" fmla="*/ 2147483647 h 227"/>
                  <a:gd name="T48" fmla="*/ 2147483647 w 148"/>
                  <a:gd name="T49" fmla="*/ 2147483647 h 2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8"/>
                  <a:gd name="T76" fmla="*/ 0 h 227"/>
                  <a:gd name="T77" fmla="*/ 148 w 148"/>
                  <a:gd name="T78" fmla="*/ 227 h 2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8" h="227">
                    <a:moveTo>
                      <a:pt x="113" y="70"/>
                    </a:moveTo>
                    <a:lnTo>
                      <a:pt x="122" y="52"/>
                    </a:lnTo>
                    <a:lnTo>
                      <a:pt x="148" y="52"/>
                    </a:lnTo>
                    <a:lnTo>
                      <a:pt x="131" y="9"/>
                    </a:lnTo>
                    <a:lnTo>
                      <a:pt x="113" y="0"/>
                    </a:lnTo>
                    <a:lnTo>
                      <a:pt x="70" y="9"/>
                    </a:lnTo>
                    <a:lnTo>
                      <a:pt x="35" y="52"/>
                    </a:lnTo>
                    <a:lnTo>
                      <a:pt x="35" y="79"/>
                    </a:lnTo>
                    <a:lnTo>
                      <a:pt x="17" y="79"/>
                    </a:lnTo>
                    <a:lnTo>
                      <a:pt x="9" y="105"/>
                    </a:lnTo>
                    <a:lnTo>
                      <a:pt x="17" y="122"/>
                    </a:lnTo>
                    <a:lnTo>
                      <a:pt x="9" y="148"/>
                    </a:lnTo>
                    <a:lnTo>
                      <a:pt x="0" y="166"/>
                    </a:lnTo>
                    <a:lnTo>
                      <a:pt x="9" y="174"/>
                    </a:lnTo>
                    <a:lnTo>
                      <a:pt x="17" y="218"/>
                    </a:lnTo>
                    <a:lnTo>
                      <a:pt x="44" y="227"/>
                    </a:lnTo>
                    <a:lnTo>
                      <a:pt x="44" y="209"/>
                    </a:lnTo>
                    <a:lnTo>
                      <a:pt x="61" y="209"/>
                    </a:lnTo>
                    <a:lnTo>
                      <a:pt x="79" y="183"/>
                    </a:lnTo>
                    <a:lnTo>
                      <a:pt x="79" y="166"/>
                    </a:lnTo>
                    <a:lnTo>
                      <a:pt x="87" y="157"/>
                    </a:lnTo>
                    <a:lnTo>
                      <a:pt x="87" y="140"/>
                    </a:lnTo>
                    <a:lnTo>
                      <a:pt x="70" y="131"/>
                    </a:lnTo>
                    <a:lnTo>
                      <a:pt x="61" y="105"/>
                    </a:lnTo>
                    <a:lnTo>
                      <a:pt x="113" y="7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29" name="Freeform 242">
                <a:extLst>
                  <a:ext uri="{FF2B5EF4-FFF2-40B4-BE49-F238E27FC236}">
                    <a16:creationId xmlns:a16="http://schemas.microsoft.com/office/drawing/2014/main" id="{1C65C0F7-C6FF-4E5C-AEA0-4ED0D7F125D2}"/>
                  </a:ext>
                </a:extLst>
              </p:cNvPr>
              <p:cNvSpPr>
                <a:spLocks/>
              </p:cNvSpPr>
              <p:nvPr/>
            </p:nvSpPr>
            <p:spPr bwMode="auto">
              <a:xfrm>
                <a:off x="4597401" y="1960563"/>
                <a:ext cx="234950" cy="360363"/>
              </a:xfrm>
              <a:custGeom>
                <a:avLst/>
                <a:gdLst>
                  <a:gd name="T0" fmla="*/ 2147483647 w 148"/>
                  <a:gd name="T1" fmla="*/ 2147483647 h 227"/>
                  <a:gd name="T2" fmla="*/ 2147483647 w 148"/>
                  <a:gd name="T3" fmla="*/ 2147483647 h 227"/>
                  <a:gd name="T4" fmla="*/ 2147483647 w 148"/>
                  <a:gd name="T5" fmla="*/ 2147483647 h 227"/>
                  <a:gd name="T6" fmla="*/ 2147483647 w 148"/>
                  <a:gd name="T7" fmla="*/ 2147483647 h 227"/>
                  <a:gd name="T8" fmla="*/ 2147483647 w 148"/>
                  <a:gd name="T9" fmla="*/ 0 h 227"/>
                  <a:gd name="T10" fmla="*/ 2147483647 w 148"/>
                  <a:gd name="T11" fmla="*/ 2147483647 h 227"/>
                  <a:gd name="T12" fmla="*/ 2147483647 w 148"/>
                  <a:gd name="T13" fmla="*/ 2147483647 h 227"/>
                  <a:gd name="T14" fmla="*/ 2147483647 w 148"/>
                  <a:gd name="T15" fmla="*/ 2147483647 h 227"/>
                  <a:gd name="T16" fmla="*/ 2147483647 w 148"/>
                  <a:gd name="T17" fmla="*/ 2147483647 h 227"/>
                  <a:gd name="T18" fmla="*/ 2147483647 w 148"/>
                  <a:gd name="T19" fmla="*/ 2147483647 h 227"/>
                  <a:gd name="T20" fmla="*/ 2147483647 w 148"/>
                  <a:gd name="T21" fmla="*/ 2147483647 h 227"/>
                  <a:gd name="T22" fmla="*/ 2147483647 w 148"/>
                  <a:gd name="T23" fmla="*/ 2147483647 h 227"/>
                  <a:gd name="T24" fmla="*/ 0 w 148"/>
                  <a:gd name="T25" fmla="*/ 2147483647 h 227"/>
                  <a:gd name="T26" fmla="*/ 2147483647 w 148"/>
                  <a:gd name="T27" fmla="*/ 2147483647 h 227"/>
                  <a:gd name="T28" fmla="*/ 2147483647 w 148"/>
                  <a:gd name="T29" fmla="*/ 2147483647 h 227"/>
                  <a:gd name="T30" fmla="*/ 2147483647 w 148"/>
                  <a:gd name="T31" fmla="*/ 2147483647 h 227"/>
                  <a:gd name="T32" fmla="*/ 2147483647 w 148"/>
                  <a:gd name="T33" fmla="*/ 2147483647 h 227"/>
                  <a:gd name="T34" fmla="*/ 2147483647 w 148"/>
                  <a:gd name="T35" fmla="*/ 2147483647 h 227"/>
                  <a:gd name="T36" fmla="*/ 2147483647 w 148"/>
                  <a:gd name="T37" fmla="*/ 2147483647 h 227"/>
                  <a:gd name="T38" fmla="*/ 2147483647 w 148"/>
                  <a:gd name="T39" fmla="*/ 2147483647 h 227"/>
                  <a:gd name="T40" fmla="*/ 2147483647 w 148"/>
                  <a:gd name="T41" fmla="*/ 2147483647 h 227"/>
                  <a:gd name="T42" fmla="*/ 2147483647 w 148"/>
                  <a:gd name="T43" fmla="*/ 2147483647 h 227"/>
                  <a:gd name="T44" fmla="*/ 2147483647 w 148"/>
                  <a:gd name="T45" fmla="*/ 2147483647 h 227"/>
                  <a:gd name="T46" fmla="*/ 2147483647 w 148"/>
                  <a:gd name="T47" fmla="*/ 2147483647 h 227"/>
                  <a:gd name="T48" fmla="*/ 2147483647 w 148"/>
                  <a:gd name="T49" fmla="*/ 2147483647 h 2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8"/>
                  <a:gd name="T76" fmla="*/ 0 h 227"/>
                  <a:gd name="T77" fmla="*/ 148 w 148"/>
                  <a:gd name="T78" fmla="*/ 227 h 2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8" h="227">
                    <a:moveTo>
                      <a:pt x="113" y="70"/>
                    </a:moveTo>
                    <a:lnTo>
                      <a:pt x="122" y="52"/>
                    </a:lnTo>
                    <a:lnTo>
                      <a:pt x="148" y="52"/>
                    </a:lnTo>
                    <a:lnTo>
                      <a:pt x="131" y="9"/>
                    </a:lnTo>
                    <a:lnTo>
                      <a:pt x="113" y="0"/>
                    </a:lnTo>
                    <a:lnTo>
                      <a:pt x="70" y="9"/>
                    </a:lnTo>
                    <a:lnTo>
                      <a:pt x="35" y="52"/>
                    </a:lnTo>
                    <a:lnTo>
                      <a:pt x="35" y="79"/>
                    </a:lnTo>
                    <a:lnTo>
                      <a:pt x="17" y="79"/>
                    </a:lnTo>
                    <a:lnTo>
                      <a:pt x="9" y="105"/>
                    </a:lnTo>
                    <a:lnTo>
                      <a:pt x="17" y="122"/>
                    </a:lnTo>
                    <a:lnTo>
                      <a:pt x="9" y="148"/>
                    </a:lnTo>
                    <a:lnTo>
                      <a:pt x="0" y="166"/>
                    </a:lnTo>
                    <a:lnTo>
                      <a:pt x="9" y="174"/>
                    </a:lnTo>
                    <a:lnTo>
                      <a:pt x="17" y="218"/>
                    </a:lnTo>
                    <a:lnTo>
                      <a:pt x="44" y="227"/>
                    </a:lnTo>
                    <a:lnTo>
                      <a:pt x="44" y="209"/>
                    </a:lnTo>
                    <a:lnTo>
                      <a:pt x="61" y="209"/>
                    </a:lnTo>
                    <a:lnTo>
                      <a:pt x="79" y="183"/>
                    </a:lnTo>
                    <a:lnTo>
                      <a:pt x="79" y="166"/>
                    </a:lnTo>
                    <a:lnTo>
                      <a:pt x="87" y="157"/>
                    </a:lnTo>
                    <a:lnTo>
                      <a:pt x="87" y="140"/>
                    </a:lnTo>
                    <a:lnTo>
                      <a:pt x="70" y="131"/>
                    </a:lnTo>
                    <a:lnTo>
                      <a:pt x="61" y="105"/>
                    </a:lnTo>
                    <a:lnTo>
                      <a:pt x="113" y="7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30" name="Freeform 243">
                <a:extLst>
                  <a:ext uri="{FF2B5EF4-FFF2-40B4-BE49-F238E27FC236}">
                    <a16:creationId xmlns:a16="http://schemas.microsoft.com/office/drawing/2014/main" id="{ED76F65E-1230-4A0E-9AC2-019D14A665B4}"/>
                  </a:ext>
                </a:extLst>
              </p:cNvPr>
              <p:cNvSpPr>
                <a:spLocks/>
              </p:cNvSpPr>
              <p:nvPr/>
            </p:nvSpPr>
            <p:spPr bwMode="auto">
              <a:xfrm>
                <a:off x="4735513" y="2236788"/>
                <a:ext cx="14288" cy="28575"/>
              </a:xfrm>
              <a:custGeom>
                <a:avLst/>
                <a:gdLst>
                  <a:gd name="T0" fmla="*/ 2147483647 w 9"/>
                  <a:gd name="T1" fmla="*/ 0 h 18"/>
                  <a:gd name="T2" fmla="*/ 2147483647 w 9"/>
                  <a:gd name="T3" fmla="*/ 0 h 18"/>
                  <a:gd name="T4" fmla="*/ 0 w 9"/>
                  <a:gd name="T5" fmla="*/ 2147483647 h 18"/>
                  <a:gd name="T6" fmla="*/ 2147483647 w 9"/>
                  <a:gd name="T7" fmla="*/ 2147483647 h 18"/>
                  <a:gd name="T8" fmla="*/ 2147483647 w 9"/>
                  <a:gd name="T9" fmla="*/ 0 h 18"/>
                  <a:gd name="T10" fmla="*/ 0 60000 65536"/>
                  <a:gd name="T11" fmla="*/ 0 60000 65536"/>
                  <a:gd name="T12" fmla="*/ 0 60000 65536"/>
                  <a:gd name="T13" fmla="*/ 0 60000 65536"/>
                  <a:gd name="T14" fmla="*/ 0 60000 65536"/>
                  <a:gd name="T15" fmla="*/ 0 w 9"/>
                  <a:gd name="T16" fmla="*/ 0 h 18"/>
                  <a:gd name="T17" fmla="*/ 9 w 9"/>
                  <a:gd name="T18" fmla="*/ 18 h 18"/>
                </a:gdLst>
                <a:ahLst/>
                <a:cxnLst>
                  <a:cxn ang="T10">
                    <a:pos x="T0" y="T1"/>
                  </a:cxn>
                  <a:cxn ang="T11">
                    <a:pos x="T2" y="T3"/>
                  </a:cxn>
                  <a:cxn ang="T12">
                    <a:pos x="T4" y="T5"/>
                  </a:cxn>
                  <a:cxn ang="T13">
                    <a:pos x="T6" y="T7"/>
                  </a:cxn>
                  <a:cxn ang="T14">
                    <a:pos x="T8" y="T9"/>
                  </a:cxn>
                </a:cxnLst>
                <a:rect l="T15" t="T16" r="T17" b="T18"/>
                <a:pathLst>
                  <a:path w="9" h="18">
                    <a:moveTo>
                      <a:pt x="9" y="0"/>
                    </a:moveTo>
                    <a:lnTo>
                      <a:pt x="9" y="0"/>
                    </a:lnTo>
                    <a:lnTo>
                      <a:pt x="0" y="18"/>
                    </a:lnTo>
                    <a:lnTo>
                      <a:pt x="9" y="18"/>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31" name="Freeform 244">
                <a:extLst>
                  <a:ext uri="{FF2B5EF4-FFF2-40B4-BE49-F238E27FC236}">
                    <a16:creationId xmlns:a16="http://schemas.microsoft.com/office/drawing/2014/main" id="{2CF88818-7CAD-4142-A0D2-161549B43816}"/>
                  </a:ext>
                </a:extLst>
              </p:cNvPr>
              <p:cNvSpPr>
                <a:spLocks/>
              </p:cNvSpPr>
              <p:nvPr/>
            </p:nvSpPr>
            <p:spPr bwMode="auto">
              <a:xfrm>
                <a:off x="4735513" y="2236788"/>
                <a:ext cx="14288" cy="28575"/>
              </a:xfrm>
              <a:custGeom>
                <a:avLst/>
                <a:gdLst>
                  <a:gd name="T0" fmla="*/ 2147483647 w 9"/>
                  <a:gd name="T1" fmla="*/ 0 h 18"/>
                  <a:gd name="T2" fmla="*/ 2147483647 w 9"/>
                  <a:gd name="T3" fmla="*/ 0 h 18"/>
                  <a:gd name="T4" fmla="*/ 0 w 9"/>
                  <a:gd name="T5" fmla="*/ 2147483647 h 18"/>
                  <a:gd name="T6" fmla="*/ 2147483647 w 9"/>
                  <a:gd name="T7" fmla="*/ 2147483647 h 18"/>
                  <a:gd name="T8" fmla="*/ 2147483647 w 9"/>
                  <a:gd name="T9" fmla="*/ 0 h 18"/>
                  <a:gd name="T10" fmla="*/ 0 60000 65536"/>
                  <a:gd name="T11" fmla="*/ 0 60000 65536"/>
                  <a:gd name="T12" fmla="*/ 0 60000 65536"/>
                  <a:gd name="T13" fmla="*/ 0 60000 65536"/>
                  <a:gd name="T14" fmla="*/ 0 60000 65536"/>
                  <a:gd name="T15" fmla="*/ 0 w 9"/>
                  <a:gd name="T16" fmla="*/ 0 h 18"/>
                  <a:gd name="T17" fmla="*/ 9 w 9"/>
                  <a:gd name="T18" fmla="*/ 18 h 18"/>
                </a:gdLst>
                <a:ahLst/>
                <a:cxnLst>
                  <a:cxn ang="T10">
                    <a:pos x="T0" y="T1"/>
                  </a:cxn>
                  <a:cxn ang="T11">
                    <a:pos x="T2" y="T3"/>
                  </a:cxn>
                  <a:cxn ang="T12">
                    <a:pos x="T4" y="T5"/>
                  </a:cxn>
                  <a:cxn ang="T13">
                    <a:pos x="T6" y="T7"/>
                  </a:cxn>
                  <a:cxn ang="T14">
                    <a:pos x="T8" y="T9"/>
                  </a:cxn>
                </a:cxnLst>
                <a:rect l="T15" t="T16" r="T17" b="T18"/>
                <a:pathLst>
                  <a:path w="9" h="18">
                    <a:moveTo>
                      <a:pt x="9" y="0"/>
                    </a:moveTo>
                    <a:lnTo>
                      <a:pt x="9" y="0"/>
                    </a:lnTo>
                    <a:lnTo>
                      <a:pt x="0" y="18"/>
                    </a:lnTo>
                    <a:lnTo>
                      <a:pt x="9" y="18"/>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32" name="Freeform 245">
                <a:extLst>
                  <a:ext uri="{FF2B5EF4-FFF2-40B4-BE49-F238E27FC236}">
                    <a16:creationId xmlns:a16="http://schemas.microsoft.com/office/drawing/2014/main" id="{81B6BB26-F22B-46E7-8D3B-8B25E982C8B7}"/>
                  </a:ext>
                </a:extLst>
              </p:cNvPr>
              <p:cNvSpPr>
                <a:spLocks/>
              </p:cNvSpPr>
              <p:nvPr/>
            </p:nvSpPr>
            <p:spPr bwMode="auto">
              <a:xfrm>
                <a:off x="4832351" y="2195513"/>
                <a:ext cx="125413" cy="55563"/>
              </a:xfrm>
              <a:custGeom>
                <a:avLst/>
                <a:gdLst>
                  <a:gd name="T0" fmla="*/ 2147483647 w 79"/>
                  <a:gd name="T1" fmla="*/ 2147483647 h 35"/>
                  <a:gd name="T2" fmla="*/ 2147483647 w 79"/>
                  <a:gd name="T3" fmla="*/ 0 h 35"/>
                  <a:gd name="T4" fmla="*/ 2147483647 w 79"/>
                  <a:gd name="T5" fmla="*/ 0 h 35"/>
                  <a:gd name="T6" fmla="*/ 0 w 79"/>
                  <a:gd name="T7" fmla="*/ 2147483647 h 35"/>
                  <a:gd name="T8" fmla="*/ 2147483647 w 79"/>
                  <a:gd name="T9" fmla="*/ 2147483647 h 35"/>
                  <a:gd name="T10" fmla="*/ 2147483647 w 79"/>
                  <a:gd name="T11" fmla="*/ 2147483647 h 35"/>
                  <a:gd name="T12" fmla="*/ 2147483647 w 79"/>
                  <a:gd name="T13" fmla="*/ 2147483647 h 35"/>
                  <a:gd name="T14" fmla="*/ 0 60000 65536"/>
                  <a:gd name="T15" fmla="*/ 0 60000 65536"/>
                  <a:gd name="T16" fmla="*/ 0 60000 65536"/>
                  <a:gd name="T17" fmla="*/ 0 60000 65536"/>
                  <a:gd name="T18" fmla="*/ 0 60000 65536"/>
                  <a:gd name="T19" fmla="*/ 0 60000 65536"/>
                  <a:gd name="T20" fmla="*/ 0 60000 65536"/>
                  <a:gd name="T21" fmla="*/ 0 w 79"/>
                  <a:gd name="T22" fmla="*/ 0 h 35"/>
                  <a:gd name="T23" fmla="*/ 79 w 79"/>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35">
                    <a:moveTo>
                      <a:pt x="79" y="9"/>
                    </a:moveTo>
                    <a:lnTo>
                      <a:pt x="61" y="0"/>
                    </a:lnTo>
                    <a:lnTo>
                      <a:pt x="18" y="0"/>
                    </a:lnTo>
                    <a:lnTo>
                      <a:pt x="0" y="18"/>
                    </a:lnTo>
                    <a:lnTo>
                      <a:pt x="26" y="26"/>
                    </a:lnTo>
                    <a:lnTo>
                      <a:pt x="79" y="35"/>
                    </a:lnTo>
                    <a:lnTo>
                      <a:pt x="79"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33" name="Freeform 246">
                <a:extLst>
                  <a:ext uri="{FF2B5EF4-FFF2-40B4-BE49-F238E27FC236}">
                    <a16:creationId xmlns:a16="http://schemas.microsoft.com/office/drawing/2014/main" id="{63FB447B-FD5C-43F4-8909-1AADB7D59878}"/>
                  </a:ext>
                </a:extLst>
              </p:cNvPr>
              <p:cNvSpPr>
                <a:spLocks/>
              </p:cNvSpPr>
              <p:nvPr/>
            </p:nvSpPr>
            <p:spPr bwMode="auto">
              <a:xfrm>
                <a:off x="4832351" y="2195513"/>
                <a:ext cx="125413" cy="55563"/>
              </a:xfrm>
              <a:custGeom>
                <a:avLst/>
                <a:gdLst>
                  <a:gd name="T0" fmla="*/ 2147483647 w 79"/>
                  <a:gd name="T1" fmla="*/ 2147483647 h 35"/>
                  <a:gd name="T2" fmla="*/ 2147483647 w 79"/>
                  <a:gd name="T3" fmla="*/ 0 h 35"/>
                  <a:gd name="T4" fmla="*/ 2147483647 w 79"/>
                  <a:gd name="T5" fmla="*/ 0 h 35"/>
                  <a:gd name="T6" fmla="*/ 0 w 79"/>
                  <a:gd name="T7" fmla="*/ 2147483647 h 35"/>
                  <a:gd name="T8" fmla="*/ 2147483647 w 79"/>
                  <a:gd name="T9" fmla="*/ 2147483647 h 35"/>
                  <a:gd name="T10" fmla="*/ 2147483647 w 79"/>
                  <a:gd name="T11" fmla="*/ 2147483647 h 35"/>
                  <a:gd name="T12" fmla="*/ 2147483647 w 79"/>
                  <a:gd name="T13" fmla="*/ 2147483647 h 35"/>
                  <a:gd name="T14" fmla="*/ 0 60000 65536"/>
                  <a:gd name="T15" fmla="*/ 0 60000 65536"/>
                  <a:gd name="T16" fmla="*/ 0 60000 65536"/>
                  <a:gd name="T17" fmla="*/ 0 60000 65536"/>
                  <a:gd name="T18" fmla="*/ 0 60000 65536"/>
                  <a:gd name="T19" fmla="*/ 0 60000 65536"/>
                  <a:gd name="T20" fmla="*/ 0 60000 65536"/>
                  <a:gd name="T21" fmla="*/ 0 w 79"/>
                  <a:gd name="T22" fmla="*/ 0 h 35"/>
                  <a:gd name="T23" fmla="*/ 79 w 79"/>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35">
                    <a:moveTo>
                      <a:pt x="79" y="9"/>
                    </a:moveTo>
                    <a:lnTo>
                      <a:pt x="61" y="0"/>
                    </a:lnTo>
                    <a:lnTo>
                      <a:pt x="18" y="0"/>
                    </a:lnTo>
                    <a:lnTo>
                      <a:pt x="0" y="18"/>
                    </a:lnTo>
                    <a:lnTo>
                      <a:pt x="26" y="26"/>
                    </a:lnTo>
                    <a:lnTo>
                      <a:pt x="79" y="35"/>
                    </a:lnTo>
                    <a:lnTo>
                      <a:pt x="79"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34" name="Freeform 247">
                <a:extLst>
                  <a:ext uri="{FF2B5EF4-FFF2-40B4-BE49-F238E27FC236}">
                    <a16:creationId xmlns:a16="http://schemas.microsoft.com/office/drawing/2014/main" id="{463477FF-A1CA-4639-A574-450BDA9EC180}"/>
                  </a:ext>
                </a:extLst>
              </p:cNvPr>
              <p:cNvSpPr>
                <a:spLocks/>
              </p:cNvSpPr>
              <p:nvPr/>
            </p:nvSpPr>
            <p:spPr bwMode="auto">
              <a:xfrm>
                <a:off x="4819651" y="2236788"/>
                <a:ext cx="165100" cy="55563"/>
              </a:xfrm>
              <a:custGeom>
                <a:avLst/>
                <a:gdLst>
                  <a:gd name="T0" fmla="*/ 0 w 104"/>
                  <a:gd name="T1" fmla="*/ 2147483647 h 35"/>
                  <a:gd name="T2" fmla="*/ 0 w 104"/>
                  <a:gd name="T3" fmla="*/ 2147483647 h 35"/>
                  <a:gd name="T4" fmla="*/ 2147483647 w 104"/>
                  <a:gd name="T5" fmla="*/ 2147483647 h 35"/>
                  <a:gd name="T6" fmla="*/ 2147483647 w 104"/>
                  <a:gd name="T7" fmla="*/ 2147483647 h 35"/>
                  <a:gd name="T8" fmla="*/ 2147483647 w 104"/>
                  <a:gd name="T9" fmla="*/ 2147483647 h 35"/>
                  <a:gd name="T10" fmla="*/ 2147483647 w 104"/>
                  <a:gd name="T11" fmla="*/ 2147483647 h 35"/>
                  <a:gd name="T12" fmla="*/ 2147483647 w 104"/>
                  <a:gd name="T13" fmla="*/ 0 h 35"/>
                  <a:gd name="T14" fmla="*/ 2147483647 w 104"/>
                  <a:gd name="T15" fmla="*/ 2147483647 h 35"/>
                  <a:gd name="T16" fmla="*/ 2147483647 w 104"/>
                  <a:gd name="T17" fmla="*/ 0 h 35"/>
                  <a:gd name="T18" fmla="*/ 0 w 104"/>
                  <a:gd name="T19" fmla="*/ 2147483647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35"/>
                  <a:gd name="T32" fmla="*/ 104 w 104"/>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35">
                    <a:moveTo>
                      <a:pt x="0" y="18"/>
                    </a:moveTo>
                    <a:lnTo>
                      <a:pt x="0" y="35"/>
                    </a:lnTo>
                    <a:lnTo>
                      <a:pt x="34" y="27"/>
                    </a:lnTo>
                    <a:lnTo>
                      <a:pt x="87" y="35"/>
                    </a:lnTo>
                    <a:lnTo>
                      <a:pt x="104" y="27"/>
                    </a:lnTo>
                    <a:lnTo>
                      <a:pt x="87" y="9"/>
                    </a:lnTo>
                    <a:lnTo>
                      <a:pt x="34" y="0"/>
                    </a:lnTo>
                    <a:lnTo>
                      <a:pt x="26" y="18"/>
                    </a:lnTo>
                    <a:lnTo>
                      <a:pt x="8" y="0"/>
                    </a:lnTo>
                    <a:lnTo>
                      <a:pt x="0"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35" name="Freeform 248">
                <a:extLst>
                  <a:ext uri="{FF2B5EF4-FFF2-40B4-BE49-F238E27FC236}">
                    <a16:creationId xmlns:a16="http://schemas.microsoft.com/office/drawing/2014/main" id="{F8D0B425-D169-4B83-B12C-9DFA049BA294}"/>
                  </a:ext>
                </a:extLst>
              </p:cNvPr>
              <p:cNvSpPr>
                <a:spLocks/>
              </p:cNvSpPr>
              <p:nvPr/>
            </p:nvSpPr>
            <p:spPr bwMode="auto">
              <a:xfrm>
                <a:off x="4819651" y="2236788"/>
                <a:ext cx="165100" cy="55563"/>
              </a:xfrm>
              <a:custGeom>
                <a:avLst/>
                <a:gdLst>
                  <a:gd name="T0" fmla="*/ 0 w 104"/>
                  <a:gd name="T1" fmla="*/ 2147483647 h 35"/>
                  <a:gd name="T2" fmla="*/ 0 w 104"/>
                  <a:gd name="T3" fmla="*/ 2147483647 h 35"/>
                  <a:gd name="T4" fmla="*/ 2147483647 w 104"/>
                  <a:gd name="T5" fmla="*/ 2147483647 h 35"/>
                  <a:gd name="T6" fmla="*/ 2147483647 w 104"/>
                  <a:gd name="T7" fmla="*/ 2147483647 h 35"/>
                  <a:gd name="T8" fmla="*/ 2147483647 w 104"/>
                  <a:gd name="T9" fmla="*/ 2147483647 h 35"/>
                  <a:gd name="T10" fmla="*/ 2147483647 w 104"/>
                  <a:gd name="T11" fmla="*/ 2147483647 h 35"/>
                  <a:gd name="T12" fmla="*/ 2147483647 w 104"/>
                  <a:gd name="T13" fmla="*/ 0 h 35"/>
                  <a:gd name="T14" fmla="*/ 2147483647 w 104"/>
                  <a:gd name="T15" fmla="*/ 2147483647 h 35"/>
                  <a:gd name="T16" fmla="*/ 2147483647 w 104"/>
                  <a:gd name="T17" fmla="*/ 0 h 35"/>
                  <a:gd name="T18" fmla="*/ 0 w 104"/>
                  <a:gd name="T19" fmla="*/ 2147483647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35"/>
                  <a:gd name="T32" fmla="*/ 104 w 104"/>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35">
                    <a:moveTo>
                      <a:pt x="0" y="18"/>
                    </a:moveTo>
                    <a:lnTo>
                      <a:pt x="0" y="35"/>
                    </a:lnTo>
                    <a:lnTo>
                      <a:pt x="34" y="27"/>
                    </a:lnTo>
                    <a:lnTo>
                      <a:pt x="87" y="35"/>
                    </a:lnTo>
                    <a:lnTo>
                      <a:pt x="104" y="27"/>
                    </a:lnTo>
                    <a:lnTo>
                      <a:pt x="87" y="9"/>
                    </a:lnTo>
                    <a:lnTo>
                      <a:pt x="34" y="0"/>
                    </a:lnTo>
                    <a:lnTo>
                      <a:pt x="26" y="18"/>
                    </a:lnTo>
                    <a:lnTo>
                      <a:pt x="8" y="0"/>
                    </a:lnTo>
                    <a:lnTo>
                      <a:pt x="0"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36" name="Freeform 249">
                <a:extLst>
                  <a:ext uri="{FF2B5EF4-FFF2-40B4-BE49-F238E27FC236}">
                    <a16:creationId xmlns:a16="http://schemas.microsoft.com/office/drawing/2014/main" id="{75366C2C-5DF0-4A94-B181-30C7D896DEA5}"/>
                  </a:ext>
                </a:extLst>
              </p:cNvPr>
              <p:cNvSpPr>
                <a:spLocks/>
              </p:cNvSpPr>
              <p:nvPr/>
            </p:nvSpPr>
            <p:spPr bwMode="auto">
              <a:xfrm>
                <a:off x="4819651" y="2279650"/>
                <a:ext cx="138113" cy="68263"/>
              </a:xfrm>
              <a:custGeom>
                <a:avLst/>
                <a:gdLst>
                  <a:gd name="T0" fmla="*/ 0 w 87"/>
                  <a:gd name="T1" fmla="*/ 2147483647 h 43"/>
                  <a:gd name="T2" fmla="*/ 0 w 87"/>
                  <a:gd name="T3" fmla="*/ 2147483647 h 43"/>
                  <a:gd name="T4" fmla="*/ 2147483647 w 87"/>
                  <a:gd name="T5" fmla="*/ 2147483647 h 43"/>
                  <a:gd name="T6" fmla="*/ 2147483647 w 87"/>
                  <a:gd name="T7" fmla="*/ 2147483647 h 43"/>
                  <a:gd name="T8" fmla="*/ 2147483647 w 87"/>
                  <a:gd name="T9" fmla="*/ 2147483647 h 43"/>
                  <a:gd name="T10" fmla="*/ 2147483647 w 87"/>
                  <a:gd name="T11" fmla="*/ 2147483647 h 43"/>
                  <a:gd name="T12" fmla="*/ 2147483647 w 87"/>
                  <a:gd name="T13" fmla="*/ 2147483647 h 43"/>
                  <a:gd name="T14" fmla="*/ 2147483647 w 87"/>
                  <a:gd name="T15" fmla="*/ 0 h 43"/>
                  <a:gd name="T16" fmla="*/ 0 w 87"/>
                  <a:gd name="T17" fmla="*/ 2147483647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43"/>
                  <a:gd name="T29" fmla="*/ 87 w 87"/>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43">
                    <a:moveTo>
                      <a:pt x="0" y="8"/>
                    </a:moveTo>
                    <a:lnTo>
                      <a:pt x="0" y="17"/>
                    </a:lnTo>
                    <a:lnTo>
                      <a:pt x="17" y="26"/>
                    </a:lnTo>
                    <a:lnTo>
                      <a:pt x="8" y="43"/>
                    </a:lnTo>
                    <a:lnTo>
                      <a:pt x="43" y="43"/>
                    </a:lnTo>
                    <a:lnTo>
                      <a:pt x="69" y="43"/>
                    </a:lnTo>
                    <a:lnTo>
                      <a:pt x="87" y="8"/>
                    </a:lnTo>
                    <a:lnTo>
                      <a:pt x="34" y="0"/>
                    </a:lnTo>
                    <a:lnTo>
                      <a:pt x="0" y="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37" name="Freeform 250">
                <a:extLst>
                  <a:ext uri="{FF2B5EF4-FFF2-40B4-BE49-F238E27FC236}">
                    <a16:creationId xmlns:a16="http://schemas.microsoft.com/office/drawing/2014/main" id="{67B2C6C5-D3C5-4133-94AC-3004EA88FAF9}"/>
                  </a:ext>
                </a:extLst>
              </p:cNvPr>
              <p:cNvSpPr>
                <a:spLocks/>
              </p:cNvSpPr>
              <p:nvPr/>
            </p:nvSpPr>
            <p:spPr bwMode="auto">
              <a:xfrm>
                <a:off x="4819651" y="2279650"/>
                <a:ext cx="138113" cy="68263"/>
              </a:xfrm>
              <a:custGeom>
                <a:avLst/>
                <a:gdLst>
                  <a:gd name="T0" fmla="*/ 0 w 87"/>
                  <a:gd name="T1" fmla="*/ 2147483647 h 43"/>
                  <a:gd name="T2" fmla="*/ 0 w 87"/>
                  <a:gd name="T3" fmla="*/ 2147483647 h 43"/>
                  <a:gd name="T4" fmla="*/ 2147483647 w 87"/>
                  <a:gd name="T5" fmla="*/ 2147483647 h 43"/>
                  <a:gd name="T6" fmla="*/ 2147483647 w 87"/>
                  <a:gd name="T7" fmla="*/ 2147483647 h 43"/>
                  <a:gd name="T8" fmla="*/ 2147483647 w 87"/>
                  <a:gd name="T9" fmla="*/ 2147483647 h 43"/>
                  <a:gd name="T10" fmla="*/ 2147483647 w 87"/>
                  <a:gd name="T11" fmla="*/ 2147483647 h 43"/>
                  <a:gd name="T12" fmla="*/ 2147483647 w 87"/>
                  <a:gd name="T13" fmla="*/ 2147483647 h 43"/>
                  <a:gd name="T14" fmla="*/ 2147483647 w 87"/>
                  <a:gd name="T15" fmla="*/ 0 h 43"/>
                  <a:gd name="T16" fmla="*/ 0 w 87"/>
                  <a:gd name="T17" fmla="*/ 2147483647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43"/>
                  <a:gd name="T29" fmla="*/ 87 w 87"/>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43">
                    <a:moveTo>
                      <a:pt x="0" y="8"/>
                    </a:moveTo>
                    <a:lnTo>
                      <a:pt x="0" y="17"/>
                    </a:lnTo>
                    <a:lnTo>
                      <a:pt x="17" y="26"/>
                    </a:lnTo>
                    <a:lnTo>
                      <a:pt x="8" y="43"/>
                    </a:lnTo>
                    <a:lnTo>
                      <a:pt x="43" y="43"/>
                    </a:lnTo>
                    <a:lnTo>
                      <a:pt x="69" y="43"/>
                    </a:lnTo>
                    <a:lnTo>
                      <a:pt x="87" y="8"/>
                    </a:lnTo>
                    <a:lnTo>
                      <a:pt x="34" y="0"/>
                    </a:lnTo>
                    <a:lnTo>
                      <a:pt x="0" y="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38" name="Freeform 251">
                <a:extLst>
                  <a:ext uri="{FF2B5EF4-FFF2-40B4-BE49-F238E27FC236}">
                    <a16:creationId xmlns:a16="http://schemas.microsoft.com/office/drawing/2014/main" id="{633CB56B-6FBF-4AAE-9934-2483362AEDB8}"/>
                  </a:ext>
                </a:extLst>
              </p:cNvPr>
              <p:cNvSpPr>
                <a:spLocks/>
              </p:cNvSpPr>
              <p:nvPr/>
            </p:nvSpPr>
            <p:spPr bwMode="auto">
              <a:xfrm>
                <a:off x="4873626" y="2279650"/>
                <a:ext cx="222250" cy="150813"/>
              </a:xfrm>
              <a:custGeom>
                <a:avLst/>
                <a:gdLst>
                  <a:gd name="T0" fmla="*/ 2147483647 w 140"/>
                  <a:gd name="T1" fmla="*/ 2147483647 h 95"/>
                  <a:gd name="T2" fmla="*/ 2147483647 w 140"/>
                  <a:gd name="T3" fmla="*/ 2147483647 h 95"/>
                  <a:gd name="T4" fmla="*/ 2147483647 w 140"/>
                  <a:gd name="T5" fmla="*/ 0 h 95"/>
                  <a:gd name="T6" fmla="*/ 2147483647 w 140"/>
                  <a:gd name="T7" fmla="*/ 2147483647 h 95"/>
                  <a:gd name="T8" fmla="*/ 2147483647 w 140"/>
                  <a:gd name="T9" fmla="*/ 2147483647 h 95"/>
                  <a:gd name="T10" fmla="*/ 2147483647 w 140"/>
                  <a:gd name="T11" fmla="*/ 2147483647 h 95"/>
                  <a:gd name="T12" fmla="*/ 2147483647 w 140"/>
                  <a:gd name="T13" fmla="*/ 2147483647 h 95"/>
                  <a:gd name="T14" fmla="*/ 0 w 140"/>
                  <a:gd name="T15" fmla="*/ 2147483647 h 95"/>
                  <a:gd name="T16" fmla="*/ 2147483647 w 140"/>
                  <a:gd name="T17" fmla="*/ 2147483647 h 95"/>
                  <a:gd name="T18" fmla="*/ 2147483647 w 140"/>
                  <a:gd name="T19" fmla="*/ 2147483647 h 95"/>
                  <a:gd name="T20" fmla="*/ 2147483647 w 140"/>
                  <a:gd name="T21" fmla="*/ 2147483647 h 95"/>
                  <a:gd name="T22" fmla="*/ 2147483647 w 140"/>
                  <a:gd name="T23" fmla="*/ 2147483647 h 95"/>
                  <a:gd name="T24" fmla="*/ 2147483647 w 140"/>
                  <a:gd name="T25" fmla="*/ 2147483647 h 95"/>
                  <a:gd name="T26" fmla="*/ 2147483647 w 140"/>
                  <a:gd name="T27" fmla="*/ 2147483647 h 95"/>
                  <a:gd name="T28" fmla="*/ 2147483647 w 140"/>
                  <a:gd name="T29" fmla="*/ 2147483647 h 95"/>
                  <a:gd name="T30" fmla="*/ 2147483647 w 140"/>
                  <a:gd name="T31" fmla="*/ 2147483647 h 95"/>
                  <a:gd name="T32" fmla="*/ 2147483647 w 140"/>
                  <a:gd name="T33" fmla="*/ 2147483647 h 95"/>
                  <a:gd name="T34" fmla="*/ 2147483647 w 140"/>
                  <a:gd name="T35" fmla="*/ 2147483647 h 95"/>
                  <a:gd name="T36" fmla="*/ 2147483647 w 140"/>
                  <a:gd name="T37" fmla="*/ 2147483647 h 95"/>
                  <a:gd name="T38" fmla="*/ 2147483647 w 140"/>
                  <a:gd name="T39" fmla="*/ 2147483647 h 95"/>
                  <a:gd name="T40" fmla="*/ 2147483647 w 140"/>
                  <a:gd name="T41" fmla="*/ 2147483647 h 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0"/>
                  <a:gd name="T64" fmla="*/ 0 h 95"/>
                  <a:gd name="T65" fmla="*/ 140 w 140"/>
                  <a:gd name="T66" fmla="*/ 95 h 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0" h="95">
                    <a:moveTo>
                      <a:pt x="96" y="26"/>
                    </a:moveTo>
                    <a:lnTo>
                      <a:pt x="88" y="8"/>
                    </a:lnTo>
                    <a:lnTo>
                      <a:pt x="70" y="0"/>
                    </a:lnTo>
                    <a:lnTo>
                      <a:pt x="53" y="8"/>
                    </a:lnTo>
                    <a:lnTo>
                      <a:pt x="35" y="43"/>
                    </a:lnTo>
                    <a:lnTo>
                      <a:pt x="9" y="43"/>
                    </a:lnTo>
                    <a:lnTo>
                      <a:pt x="18" y="61"/>
                    </a:lnTo>
                    <a:lnTo>
                      <a:pt x="0" y="78"/>
                    </a:lnTo>
                    <a:lnTo>
                      <a:pt x="18" y="87"/>
                    </a:lnTo>
                    <a:lnTo>
                      <a:pt x="53" y="78"/>
                    </a:lnTo>
                    <a:lnTo>
                      <a:pt x="70" y="95"/>
                    </a:lnTo>
                    <a:lnTo>
                      <a:pt x="88" y="87"/>
                    </a:lnTo>
                    <a:lnTo>
                      <a:pt x="122" y="95"/>
                    </a:lnTo>
                    <a:lnTo>
                      <a:pt x="122" y="78"/>
                    </a:lnTo>
                    <a:lnTo>
                      <a:pt x="131" y="78"/>
                    </a:lnTo>
                    <a:lnTo>
                      <a:pt x="140" y="61"/>
                    </a:lnTo>
                    <a:lnTo>
                      <a:pt x="122" y="43"/>
                    </a:lnTo>
                    <a:lnTo>
                      <a:pt x="122" y="17"/>
                    </a:lnTo>
                    <a:lnTo>
                      <a:pt x="105" y="8"/>
                    </a:lnTo>
                    <a:lnTo>
                      <a:pt x="96"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39" name="Freeform 252">
                <a:extLst>
                  <a:ext uri="{FF2B5EF4-FFF2-40B4-BE49-F238E27FC236}">
                    <a16:creationId xmlns:a16="http://schemas.microsoft.com/office/drawing/2014/main" id="{E909950C-4086-4B7C-AA01-CF51C305A711}"/>
                  </a:ext>
                </a:extLst>
              </p:cNvPr>
              <p:cNvSpPr>
                <a:spLocks/>
              </p:cNvSpPr>
              <p:nvPr/>
            </p:nvSpPr>
            <p:spPr bwMode="auto">
              <a:xfrm>
                <a:off x="4873626" y="2279650"/>
                <a:ext cx="222250" cy="150813"/>
              </a:xfrm>
              <a:custGeom>
                <a:avLst/>
                <a:gdLst>
                  <a:gd name="T0" fmla="*/ 2147483647 w 140"/>
                  <a:gd name="T1" fmla="*/ 2147483647 h 95"/>
                  <a:gd name="T2" fmla="*/ 2147483647 w 140"/>
                  <a:gd name="T3" fmla="*/ 2147483647 h 95"/>
                  <a:gd name="T4" fmla="*/ 2147483647 w 140"/>
                  <a:gd name="T5" fmla="*/ 0 h 95"/>
                  <a:gd name="T6" fmla="*/ 2147483647 w 140"/>
                  <a:gd name="T7" fmla="*/ 2147483647 h 95"/>
                  <a:gd name="T8" fmla="*/ 2147483647 w 140"/>
                  <a:gd name="T9" fmla="*/ 2147483647 h 95"/>
                  <a:gd name="T10" fmla="*/ 2147483647 w 140"/>
                  <a:gd name="T11" fmla="*/ 2147483647 h 95"/>
                  <a:gd name="T12" fmla="*/ 2147483647 w 140"/>
                  <a:gd name="T13" fmla="*/ 2147483647 h 95"/>
                  <a:gd name="T14" fmla="*/ 0 w 140"/>
                  <a:gd name="T15" fmla="*/ 2147483647 h 95"/>
                  <a:gd name="T16" fmla="*/ 2147483647 w 140"/>
                  <a:gd name="T17" fmla="*/ 2147483647 h 95"/>
                  <a:gd name="T18" fmla="*/ 2147483647 w 140"/>
                  <a:gd name="T19" fmla="*/ 2147483647 h 95"/>
                  <a:gd name="T20" fmla="*/ 2147483647 w 140"/>
                  <a:gd name="T21" fmla="*/ 2147483647 h 95"/>
                  <a:gd name="T22" fmla="*/ 2147483647 w 140"/>
                  <a:gd name="T23" fmla="*/ 2147483647 h 95"/>
                  <a:gd name="T24" fmla="*/ 2147483647 w 140"/>
                  <a:gd name="T25" fmla="*/ 2147483647 h 95"/>
                  <a:gd name="T26" fmla="*/ 2147483647 w 140"/>
                  <a:gd name="T27" fmla="*/ 2147483647 h 95"/>
                  <a:gd name="T28" fmla="*/ 2147483647 w 140"/>
                  <a:gd name="T29" fmla="*/ 2147483647 h 95"/>
                  <a:gd name="T30" fmla="*/ 2147483647 w 140"/>
                  <a:gd name="T31" fmla="*/ 2147483647 h 95"/>
                  <a:gd name="T32" fmla="*/ 2147483647 w 140"/>
                  <a:gd name="T33" fmla="*/ 2147483647 h 95"/>
                  <a:gd name="T34" fmla="*/ 2147483647 w 140"/>
                  <a:gd name="T35" fmla="*/ 2147483647 h 95"/>
                  <a:gd name="T36" fmla="*/ 2147483647 w 140"/>
                  <a:gd name="T37" fmla="*/ 2147483647 h 95"/>
                  <a:gd name="T38" fmla="*/ 2147483647 w 140"/>
                  <a:gd name="T39" fmla="*/ 2147483647 h 95"/>
                  <a:gd name="T40" fmla="*/ 2147483647 w 140"/>
                  <a:gd name="T41" fmla="*/ 2147483647 h 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0"/>
                  <a:gd name="T64" fmla="*/ 0 h 95"/>
                  <a:gd name="T65" fmla="*/ 140 w 140"/>
                  <a:gd name="T66" fmla="*/ 95 h 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0" h="95">
                    <a:moveTo>
                      <a:pt x="96" y="26"/>
                    </a:moveTo>
                    <a:lnTo>
                      <a:pt x="88" y="8"/>
                    </a:lnTo>
                    <a:lnTo>
                      <a:pt x="70" y="0"/>
                    </a:lnTo>
                    <a:lnTo>
                      <a:pt x="53" y="8"/>
                    </a:lnTo>
                    <a:lnTo>
                      <a:pt x="35" y="43"/>
                    </a:lnTo>
                    <a:lnTo>
                      <a:pt x="9" y="43"/>
                    </a:lnTo>
                    <a:lnTo>
                      <a:pt x="18" y="61"/>
                    </a:lnTo>
                    <a:lnTo>
                      <a:pt x="0" y="78"/>
                    </a:lnTo>
                    <a:lnTo>
                      <a:pt x="18" y="87"/>
                    </a:lnTo>
                    <a:lnTo>
                      <a:pt x="53" y="78"/>
                    </a:lnTo>
                    <a:lnTo>
                      <a:pt x="70" y="95"/>
                    </a:lnTo>
                    <a:lnTo>
                      <a:pt x="88" y="87"/>
                    </a:lnTo>
                    <a:lnTo>
                      <a:pt x="122" y="95"/>
                    </a:lnTo>
                    <a:lnTo>
                      <a:pt x="122" y="78"/>
                    </a:lnTo>
                    <a:lnTo>
                      <a:pt x="131" y="78"/>
                    </a:lnTo>
                    <a:lnTo>
                      <a:pt x="140" y="61"/>
                    </a:lnTo>
                    <a:lnTo>
                      <a:pt x="122" y="43"/>
                    </a:lnTo>
                    <a:lnTo>
                      <a:pt x="122" y="17"/>
                    </a:lnTo>
                    <a:lnTo>
                      <a:pt x="105" y="8"/>
                    </a:lnTo>
                    <a:lnTo>
                      <a:pt x="96"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40" name="Freeform 253">
                <a:extLst>
                  <a:ext uri="{FF2B5EF4-FFF2-40B4-BE49-F238E27FC236}">
                    <a16:creationId xmlns:a16="http://schemas.microsoft.com/office/drawing/2014/main" id="{C29A8FD7-A191-4FE3-876B-A3DA3B2E626A}"/>
                  </a:ext>
                </a:extLst>
              </p:cNvPr>
              <p:cNvSpPr>
                <a:spLocks/>
              </p:cNvSpPr>
              <p:nvPr/>
            </p:nvSpPr>
            <p:spPr bwMode="auto">
              <a:xfrm>
                <a:off x="4873626" y="2389188"/>
                <a:ext cx="415925" cy="234950"/>
              </a:xfrm>
              <a:custGeom>
                <a:avLst/>
                <a:gdLst>
                  <a:gd name="T0" fmla="*/ 2147483647 w 262"/>
                  <a:gd name="T1" fmla="*/ 2147483647 h 148"/>
                  <a:gd name="T2" fmla="*/ 2147483647 w 262"/>
                  <a:gd name="T3" fmla="*/ 2147483647 h 148"/>
                  <a:gd name="T4" fmla="*/ 2147483647 w 262"/>
                  <a:gd name="T5" fmla="*/ 2147483647 h 148"/>
                  <a:gd name="T6" fmla="*/ 0 w 262"/>
                  <a:gd name="T7" fmla="*/ 2147483647 h 148"/>
                  <a:gd name="T8" fmla="*/ 2147483647 w 262"/>
                  <a:gd name="T9" fmla="*/ 2147483647 h 148"/>
                  <a:gd name="T10" fmla="*/ 2147483647 w 262"/>
                  <a:gd name="T11" fmla="*/ 2147483647 h 148"/>
                  <a:gd name="T12" fmla="*/ 2147483647 w 262"/>
                  <a:gd name="T13" fmla="*/ 2147483647 h 148"/>
                  <a:gd name="T14" fmla="*/ 2147483647 w 262"/>
                  <a:gd name="T15" fmla="*/ 2147483647 h 148"/>
                  <a:gd name="T16" fmla="*/ 2147483647 w 262"/>
                  <a:gd name="T17" fmla="*/ 2147483647 h 148"/>
                  <a:gd name="T18" fmla="*/ 2147483647 w 262"/>
                  <a:gd name="T19" fmla="*/ 2147483647 h 148"/>
                  <a:gd name="T20" fmla="*/ 2147483647 w 262"/>
                  <a:gd name="T21" fmla="*/ 2147483647 h 148"/>
                  <a:gd name="T22" fmla="*/ 2147483647 w 262"/>
                  <a:gd name="T23" fmla="*/ 2147483647 h 148"/>
                  <a:gd name="T24" fmla="*/ 2147483647 w 262"/>
                  <a:gd name="T25" fmla="*/ 2147483647 h 148"/>
                  <a:gd name="T26" fmla="*/ 2147483647 w 262"/>
                  <a:gd name="T27" fmla="*/ 2147483647 h 148"/>
                  <a:gd name="T28" fmla="*/ 2147483647 w 262"/>
                  <a:gd name="T29" fmla="*/ 2147483647 h 148"/>
                  <a:gd name="T30" fmla="*/ 2147483647 w 262"/>
                  <a:gd name="T31" fmla="*/ 2147483647 h 148"/>
                  <a:gd name="T32" fmla="*/ 2147483647 w 262"/>
                  <a:gd name="T33" fmla="*/ 2147483647 h 148"/>
                  <a:gd name="T34" fmla="*/ 2147483647 w 262"/>
                  <a:gd name="T35" fmla="*/ 2147483647 h 148"/>
                  <a:gd name="T36" fmla="*/ 2147483647 w 262"/>
                  <a:gd name="T37" fmla="*/ 2147483647 h 148"/>
                  <a:gd name="T38" fmla="*/ 2147483647 w 262"/>
                  <a:gd name="T39" fmla="*/ 2147483647 h 148"/>
                  <a:gd name="T40" fmla="*/ 2147483647 w 262"/>
                  <a:gd name="T41" fmla="*/ 2147483647 h 148"/>
                  <a:gd name="T42" fmla="*/ 2147483647 w 262"/>
                  <a:gd name="T43" fmla="*/ 2147483647 h 148"/>
                  <a:gd name="T44" fmla="*/ 2147483647 w 262"/>
                  <a:gd name="T45" fmla="*/ 2147483647 h 148"/>
                  <a:gd name="T46" fmla="*/ 2147483647 w 262"/>
                  <a:gd name="T47" fmla="*/ 2147483647 h 148"/>
                  <a:gd name="T48" fmla="*/ 2147483647 w 262"/>
                  <a:gd name="T49" fmla="*/ 2147483647 h 148"/>
                  <a:gd name="T50" fmla="*/ 2147483647 w 262"/>
                  <a:gd name="T51" fmla="*/ 2147483647 h 148"/>
                  <a:gd name="T52" fmla="*/ 2147483647 w 262"/>
                  <a:gd name="T53" fmla="*/ 2147483647 h 148"/>
                  <a:gd name="T54" fmla="*/ 2147483647 w 262"/>
                  <a:gd name="T55" fmla="*/ 2147483647 h 148"/>
                  <a:gd name="T56" fmla="*/ 2147483647 w 262"/>
                  <a:gd name="T57" fmla="*/ 2147483647 h 148"/>
                  <a:gd name="T58" fmla="*/ 2147483647 w 262"/>
                  <a:gd name="T59" fmla="*/ 2147483647 h 148"/>
                  <a:gd name="T60" fmla="*/ 2147483647 w 262"/>
                  <a:gd name="T61" fmla="*/ 2147483647 h 148"/>
                  <a:gd name="T62" fmla="*/ 2147483647 w 262"/>
                  <a:gd name="T63" fmla="*/ 0 h 148"/>
                  <a:gd name="T64" fmla="*/ 2147483647 w 262"/>
                  <a:gd name="T65" fmla="*/ 2147483647 h 148"/>
                  <a:gd name="T66" fmla="*/ 2147483647 w 262"/>
                  <a:gd name="T67" fmla="*/ 2147483647 h 148"/>
                  <a:gd name="T68" fmla="*/ 2147483647 w 262"/>
                  <a:gd name="T69" fmla="*/ 2147483647 h 148"/>
                  <a:gd name="T70" fmla="*/ 2147483647 w 262"/>
                  <a:gd name="T71" fmla="*/ 2147483647 h 148"/>
                  <a:gd name="T72" fmla="*/ 2147483647 w 262"/>
                  <a:gd name="T73" fmla="*/ 2147483647 h 148"/>
                  <a:gd name="T74" fmla="*/ 2147483647 w 262"/>
                  <a:gd name="T75" fmla="*/ 2147483647 h 148"/>
                  <a:gd name="T76" fmla="*/ 2147483647 w 262"/>
                  <a:gd name="T77" fmla="*/ 2147483647 h 1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2"/>
                  <a:gd name="T118" fmla="*/ 0 h 148"/>
                  <a:gd name="T119" fmla="*/ 262 w 262"/>
                  <a:gd name="T120" fmla="*/ 148 h 1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2" h="148">
                    <a:moveTo>
                      <a:pt x="18" y="18"/>
                    </a:moveTo>
                    <a:lnTo>
                      <a:pt x="27" y="35"/>
                    </a:lnTo>
                    <a:lnTo>
                      <a:pt x="9" y="53"/>
                    </a:lnTo>
                    <a:lnTo>
                      <a:pt x="0" y="70"/>
                    </a:lnTo>
                    <a:lnTo>
                      <a:pt x="18" y="79"/>
                    </a:lnTo>
                    <a:lnTo>
                      <a:pt x="53" y="87"/>
                    </a:lnTo>
                    <a:lnTo>
                      <a:pt x="70" y="79"/>
                    </a:lnTo>
                    <a:lnTo>
                      <a:pt x="88" y="70"/>
                    </a:lnTo>
                    <a:lnTo>
                      <a:pt x="105" y="79"/>
                    </a:lnTo>
                    <a:lnTo>
                      <a:pt x="114" y="105"/>
                    </a:lnTo>
                    <a:lnTo>
                      <a:pt x="96" y="122"/>
                    </a:lnTo>
                    <a:lnTo>
                      <a:pt x="114" y="131"/>
                    </a:lnTo>
                    <a:lnTo>
                      <a:pt x="131" y="105"/>
                    </a:lnTo>
                    <a:lnTo>
                      <a:pt x="166" y="122"/>
                    </a:lnTo>
                    <a:lnTo>
                      <a:pt x="175" y="148"/>
                    </a:lnTo>
                    <a:lnTo>
                      <a:pt x="184" y="148"/>
                    </a:lnTo>
                    <a:lnTo>
                      <a:pt x="201" y="131"/>
                    </a:lnTo>
                    <a:lnTo>
                      <a:pt x="192" y="114"/>
                    </a:lnTo>
                    <a:lnTo>
                      <a:pt x="175" y="114"/>
                    </a:lnTo>
                    <a:lnTo>
                      <a:pt x="236" y="96"/>
                    </a:lnTo>
                    <a:lnTo>
                      <a:pt x="245" y="87"/>
                    </a:lnTo>
                    <a:lnTo>
                      <a:pt x="262" y="79"/>
                    </a:lnTo>
                    <a:lnTo>
                      <a:pt x="262" y="53"/>
                    </a:lnTo>
                    <a:lnTo>
                      <a:pt x="218" y="35"/>
                    </a:lnTo>
                    <a:lnTo>
                      <a:pt x="210" y="44"/>
                    </a:lnTo>
                    <a:lnTo>
                      <a:pt x="201" y="35"/>
                    </a:lnTo>
                    <a:lnTo>
                      <a:pt x="192" y="35"/>
                    </a:lnTo>
                    <a:lnTo>
                      <a:pt x="184" y="26"/>
                    </a:lnTo>
                    <a:lnTo>
                      <a:pt x="175" y="26"/>
                    </a:lnTo>
                    <a:lnTo>
                      <a:pt x="175" y="9"/>
                    </a:lnTo>
                    <a:lnTo>
                      <a:pt x="166" y="0"/>
                    </a:lnTo>
                    <a:lnTo>
                      <a:pt x="131" y="9"/>
                    </a:lnTo>
                    <a:lnTo>
                      <a:pt x="122" y="9"/>
                    </a:lnTo>
                    <a:lnTo>
                      <a:pt x="122" y="26"/>
                    </a:lnTo>
                    <a:lnTo>
                      <a:pt x="88" y="18"/>
                    </a:lnTo>
                    <a:lnTo>
                      <a:pt x="70" y="26"/>
                    </a:lnTo>
                    <a:lnTo>
                      <a:pt x="53" y="9"/>
                    </a:lnTo>
                    <a:lnTo>
                      <a:pt x="18"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41" name="Freeform 254">
                <a:extLst>
                  <a:ext uri="{FF2B5EF4-FFF2-40B4-BE49-F238E27FC236}">
                    <a16:creationId xmlns:a16="http://schemas.microsoft.com/office/drawing/2014/main" id="{97E5D478-78A5-42BF-AA49-51835AB1CE38}"/>
                  </a:ext>
                </a:extLst>
              </p:cNvPr>
              <p:cNvSpPr>
                <a:spLocks/>
              </p:cNvSpPr>
              <p:nvPr/>
            </p:nvSpPr>
            <p:spPr bwMode="auto">
              <a:xfrm>
                <a:off x="4873626" y="2389188"/>
                <a:ext cx="415925" cy="234950"/>
              </a:xfrm>
              <a:custGeom>
                <a:avLst/>
                <a:gdLst>
                  <a:gd name="T0" fmla="*/ 2147483647 w 262"/>
                  <a:gd name="T1" fmla="*/ 2147483647 h 148"/>
                  <a:gd name="T2" fmla="*/ 2147483647 w 262"/>
                  <a:gd name="T3" fmla="*/ 2147483647 h 148"/>
                  <a:gd name="T4" fmla="*/ 2147483647 w 262"/>
                  <a:gd name="T5" fmla="*/ 2147483647 h 148"/>
                  <a:gd name="T6" fmla="*/ 0 w 262"/>
                  <a:gd name="T7" fmla="*/ 2147483647 h 148"/>
                  <a:gd name="T8" fmla="*/ 2147483647 w 262"/>
                  <a:gd name="T9" fmla="*/ 2147483647 h 148"/>
                  <a:gd name="T10" fmla="*/ 2147483647 w 262"/>
                  <a:gd name="T11" fmla="*/ 2147483647 h 148"/>
                  <a:gd name="T12" fmla="*/ 2147483647 w 262"/>
                  <a:gd name="T13" fmla="*/ 2147483647 h 148"/>
                  <a:gd name="T14" fmla="*/ 2147483647 w 262"/>
                  <a:gd name="T15" fmla="*/ 2147483647 h 148"/>
                  <a:gd name="T16" fmla="*/ 2147483647 w 262"/>
                  <a:gd name="T17" fmla="*/ 2147483647 h 148"/>
                  <a:gd name="T18" fmla="*/ 2147483647 w 262"/>
                  <a:gd name="T19" fmla="*/ 2147483647 h 148"/>
                  <a:gd name="T20" fmla="*/ 2147483647 w 262"/>
                  <a:gd name="T21" fmla="*/ 2147483647 h 148"/>
                  <a:gd name="T22" fmla="*/ 2147483647 w 262"/>
                  <a:gd name="T23" fmla="*/ 2147483647 h 148"/>
                  <a:gd name="T24" fmla="*/ 2147483647 w 262"/>
                  <a:gd name="T25" fmla="*/ 2147483647 h 148"/>
                  <a:gd name="T26" fmla="*/ 2147483647 w 262"/>
                  <a:gd name="T27" fmla="*/ 2147483647 h 148"/>
                  <a:gd name="T28" fmla="*/ 2147483647 w 262"/>
                  <a:gd name="T29" fmla="*/ 2147483647 h 148"/>
                  <a:gd name="T30" fmla="*/ 2147483647 w 262"/>
                  <a:gd name="T31" fmla="*/ 2147483647 h 148"/>
                  <a:gd name="T32" fmla="*/ 2147483647 w 262"/>
                  <a:gd name="T33" fmla="*/ 2147483647 h 148"/>
                  <a:gd name="T34" fmla="*/ 2147483647 w 262"/>
                  <a:gd name="T35" fmla="*/ 2147483647 h 148"/>
                  <a:gd name="T36" fmla="*/ 2147483647 w 262"/>
                  <a:gd name="T37" fmla="*/ 2147483647 h 148"/>
                  <a:gd name="T38" fmla="*/ 2147483647 w 262"/>
                  <a:gd name="T39" fmla="*/ 2147483647 h 148"/>
                  <a:gd name="T40" fmla="*/ 2147483647 w 262"/>
                  <a:gd name="T41" fmla="*/ 2147483647 h 148"/>
                  <a:gd name="T42" fmla="*/ 2147483647 w 262"/>
                  <a:gd name="T43" fmla="*/ 2147483647 h 148"/>
                  <a:gd name="T44" fmla="*/ 2147483647 w 262"/>
                  <a:gd name="T45" fmla="*/ 2147483647 h 148"/>
                  <a:gd name="T46" fmla="*/ 2147483647 w 262"/>
                  <a:gd name="T47" fmla="*/ 2147483647 h 148"/>
                  <a:gd name="T48" fmla="*/ 2147483647 w 262"/>
                  <a:gd name="T49" fmla="*/ 2147483647 h 148"/>
                  <a:gd name="T50" fmla="*/ 2147483647 w 262"/>
                  <a:gd name="T51" fmla="*/ 2147483647 h 148"/>
                  <a:gd name="T52" fmla="*/ 2147483647 w 262"/>
                  <a:gd name="T53" fmla="*/ 2147483647 h 148"/>
                  <a:gd name="T54" fmla="*/ 2147483647 w 262"/>
                  <a:gd name="T55" fmla="*/ 2147483647 h 148"/>
                  <a:gd name="T56" fmla="*/ 2147483647 w 262"/>
                  <a:gd name="T57" fmla="*/ 2147483647 h 148"/>
                  <a:gd name="T58" fmla="*/ 2147483647 w 262"/>
                  <a:gd name="T59" fmla="*/ 2147483647 h 148"/>
                  <a:gd name="T60" fmla="*/ 2147483647 w 262"/>
                  <a:gd name="T61" fmla="*/ 2147483647 h 148"/>
                  <a:gd name="T62" fmla="*/ 2147483647 w 262"/>
                  <a:gd name="T63" fmla="*/ 0 h 148"/>
                  <a:gd name="T64" fmla="*/ 2147483647 w 262"/>
                  <a:gd name="T65" fmla="*/ 2147483647 h 148"/>
                  <a:gd name="T66" fmla="*/ 2147483647 w 262"/>
                  <a:gd name="T67" fmla="*/ 2147483647 h 148"/>
                  <a:gd name="T68" fmla="*/ 2147483647 w 262"/>
                  <a:gd name="T69" fmla="*/ 2147483647 h 148"/>
                  <a:gd name="T70" fmla="*/ 2147483647 w 262"/>
                  <a:gd name="T71" fmla="*/ 2147483647 h 148"/>
                  <a:gd name="T72" fmla="*/ 2147483647 w 262"/>
                  <a:gd name="T73" fmla="*/ 2147483647 h 148"/>
                  <a:gd name="T74" fmla="*/ 2147483647 w 262"/>
                  <a:gd name="T75" fmla="*/ 2147483647 h 148"/>
                  <a:gd name="T76" fmla="*/ 2147483647 w 262"/>
                  <a:gd name="T77" fmla="*/ 2147483647 h 1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2"/>
                  <a:gd name="T118" fmla="*/ 0 h 148"/>
                  <a:gd name="T119" fmla="*/ 262 w 262"/>
                  <a:gd name="T120" fmla="*/ 148 h 1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2" h="148">
                    <a:moveTo>
                      <a:pt x="18" y="18"/>
                    </a:moveTo>
                    <a:lnTo>
                      <a:pt x="27" y="35"/>
                    </a:lnTo>
                    <a:lnTo>
                      <a:pt x="9" y="53"/>
                    </a:lnTo>
                    <a:lnTo>
                      <a:pt x="0" y="70"/>
                    </a:lnTo>
                    <a:lnTo>
                      <a:pt x="18" y="79"/>
                    </a:lnTo>
                    <a:lnTo>
                      <a:pt x="53" y="87"/>
                    </a:lnTo>
                    <a:lnTo>
                      <a:pt x="70" y="79"/>
                    </a:lnTo>
                    <a:lnTo>
                      <a:pt x="88" y="70"/>
                    </a:lnTo>
                    <a:lnTo>
                      <a:pt x="105" y="79"/>
                    </a:lnTo>
                    <a:lnTo>
                      <a:pt x="114" y="105"/>
                    </a:lnTo>
                    <a:lnTo>
                      <a:pt x="96" y="122"/>
                    </a:lnTo>
                    <a:lnTo>
                      <a:pt x="114" y="131"/>
                    </a:lnTo>
                    <a:lnTo>
                      <a:pt x="131" y="105"/>
                    </a:lnTo>
                    <a:lnTo>
                      <a:pt x="166" y="122"/>
                    </a:lnTo>
                    <a:lnTo>
                      <a:pt x="175" y="148"/>
                    </a:lnTo>
                    <a:lnTo>
                      <a:pt x="184" y="148"/>
                    </a:lnTo>
                    <a:lnTo>
                      <a:pt x="201" y="131"/>
                    </a:lnTo>
                    <a:lnTo>
                      <a:pt x="192" y="114"/>
                    </a:lnTo>
                    <a:lnTo>
                      <a:pt x="175" y="114"/>
                    </a:lnTo>
                    <a:lnTo>
                      <a:pt x="236" y="96"/>
                    </a:lnTo>
                    <a:lnTo>
                      <a:pt x="245" y="87"/>
                    </a:lnTo>
                    <a:lnTo>
                      <a:pt x="262" y="79"/>
                    </a:lnTo>
                    <a:lnTo>
                      <a:pt x="262" y="53"/>
                    </a:lnTo>
                    <a:lnTo>
                      <a:pt x="218" y="35"/>
                    </a:lnTo>
                    <a:lnTo>
                      <a:pt x="210" y="44"/>
                    </a:lnTo>
                    <a:lnTo>
                      <a:pt x="201" y="35"/>
                    </a:lnTo>
                    <a:lnTo>
                      <a:pt x="192" y="35"/>
                    </a:lnTo>
                    <a:lnTo>
                      <a:pt x="184" y="26"/>
                    </a:lnTo>
                    <a:lnTo>
                      <a:pt x="175" y="26"/>
                    </a:lnTo>
                    <a:lnTo>
                      <a:pt x="175" y="9"/>
                    </a:lnTo>
                    <a:lnTo>
                      <a:pt x="166" y="0"/>
                    </a:lnTo>
                    <a:lnTo>
                      <a:pt x="131" y="9"/>
                    </a:lnTo>
                    <a:lnTo>
                      <a:pt x="122" y="9"/>
                    </a:lnTo>
                    <a:lnTo>
                      <a:pt x="122" y="26"/>
                    </a:lnTo>
                    <a:lnTo>
                      <a:pt x="88" y="18"/>
                    </a:lnTo>
                    <a:lnTo>
                      <a:pt x="70" y="26"/>
                    </a:lnTo>
                    <a:lnTo>
                      <a:pt x="53" y="9"/>
                    </a:lnTo>
                    <a:lnTo>
                      <a:pt x="18"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42" name="Freeform 255">
                <a:extLst>
                  <a:ext uri="{FF2B5EF4-FFF2-40B4-BE49-F238E27FC236}">
                    <a16:creationId xmlns:a16="http://schemas.microsoft.com/office/drawing/2014/main" id="{72AD83A3-FAAC-4FE5-8616-645FC4190361}"/>
                  </a:ext>
                </a:extLst>
              </p:cNvPr>
              <p:cNvSpPr>
                <a:spLocks/>
              </p:cNvSpPr>
              <p:nvPr/>
            </p:nvSpPr>
            <p:spPr bwMode="auto">
              <a:xfrm>
                <a:off x="5192713" y="2582863"/>
                <a:ext cx="26988" cy="14288"/>
              </a:xfrm>
              <a:custGeom>
                <a:avLst/>
                <a:gdLst>
                  <a:gd name="T0" fmla="*/ 2147483647 w 17"/>
                  <a:gd name="T1" fmla="*/ 0 h 9"/>
                  <a:gd name="T2" fmla="*/ 0 w 17"/>
                  <a:gd name="T3" fmla="*/ 2147483647 h 9"/>
                  <a:gd name="T4" fmla="*/ 2147483647 w 17"/>
                  <a:gd name="T5" fmla="*/ 2147483647 h 9"/>
                  <a:gd name="T6" fmla="*/ 2147483647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17" y="0"/>
                    </a:moveTo>
                    <a:lnTo>
                      <a:pt x="0" y="9"/>
                    </a:lnTo>
                    <a:lnTo>
                      <a:pt x="17" y="9"/>
                    </a:lnTo>
                    <a:lnTo>
                      <a:pt x="17"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43" name="Freeform 256">
                <a:extLst>
                  <a:ext uri="{FF2B5EF4-FFF2-40B4-BE49-F238E27FC236}">
                    <a16:creationId xmlns:a16="http://schemas.microsoft.com/office/drawing/2014/main" id="{E37D1D2C-7930-49D0-A109-41A0958824DE}"/>
                  </a:ext>
                </a:extLst>
              </p:cNvPr>
              <p:cNvSpPr>
                <a:spLocks/>
              </p:cNvSpPr>
              <p:nvPr/>
            </p:nvSpPr>
            <p:spPr bwMode="auto">
              <a:xfrm>
                <a:off x="5192713" y="2582863"/>
                <a:ext cx="26988" cy="14288"/>
              </a:xfrm>
              <a:custGeom>
                <a:avLst/>
                <a:gdLst>
                  <a:gd name="T0" fmla="*/ 2147483647 w 17"/>
                  <a:gd name="T1" fmla="*/ 0 h 9"/>
                  <a:gd name="T2" fmla="*/ 0 w 17"/>
                  <a:gd name="T3" fmla="*/ 2147483647 h 9"/>
                  <a:gd name="T4" fmla="*/ 2147483647 w 17"/>
                  <a:gd name="T5" fmla="*/ 2147483647 h 9"/>
                  <a:gd name="T6" fmla="*/ 2147483647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17" y="0"/>
                    </a:moveTo>
                    <a:lnTo>
                      <a:pt x="0" y="9"/>
                    </a:lnTo>
                    <a:lnTo>
                      <a:pt x="17" y="9"/>
                    </a:lnTo>
                    <a:lnTo>
                      <a:pt x="17"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44" name="Freeform 257">
                <a:extLst>
                  <a:ext uri="{FF2B5EF4-FFF2-40B4-BE49-F238E27FC236}">
                    <a16:creationId xmlns:a16="http://schemas.microsoft.com/office/drawing/2014/main" id="{4B883DC7-3D14-4CB7-AFD2-F17C5149AA26}"/>
                  </a:ext>
                </a:extLst>
              </p:cNvPr>
              <p:cNvSpPr>
                <a:spLocks/>
              </p:cNvSpPr>
              <p:nvPr/>
            </p:nvSpPr>
            <p:spPr bwMode="auto">
              <a:xfrm>
                <a:off x="4984751" y="2500313"/>
                <a:ext cx="69850" cy="82550"/>
              </a:xfrm>
              <a:custGeom>
                <a:avLst/>
                <a:gdLst>
                  <a:gd name="T0" fmla="*/ 2147483647 w 44"/>
                  <a:gd name="T1" fmla="*/ 0 h 52"/>
                  <a:gd name="T2" fmla="*/ 0 w 44"/>
                  <a:gd name="T3" fmla="*/ 2147483647 h 52"/>
                  <a:gd name="T4" fmla="*/ 2147483647 w 44"/>
                  <a:gd name="T5" fmla="*/ 2147483647 h 52"/>
                  <a:gd name="T6" fmla="*/ 2147483647 w 44"/>
                  <a:gd name="T7" fmla="*/ 2147483647 h 52"/>
                  <a:gd name="T8" fmla="*/ 2147483647 w 44"/>
                  <a:gd name="T9" fmla="*/ 2147483647 h 52"/>
                  <a:gd name="T10" fmla="*/ 2147483647 w 44"/>
                  <a:gd name="T11" fmla="*/ 2147483647 h 52"/>
                  <a:gd name="T12" fmla="*/ 2147483647 w 44"/>
                  <a:gd name="T13" fmla="*/ 0 h 52"/>
                  <a:gd name="T14" fmla="*/ 0 60000 65536"/>
                  <a:gd name="T15" fmla="*/ 0 60000 65536"/>
                  <a:gd name="T16" fmla="*/ 0 60000 65536"/>
                  <a:gd name="T17" fmla="*/ 0 60000 65536"/>
                  <a:gd name="T18" fmla="*/ 0 60000 65536"/>
                  <a:gd name="T19" fmla="*/ 0 60000 65536"/>
                  <a:gd name="T20" fmla="*/ 0 60000 65536"/>
                  <a:gd name="T21" fmla="*/ 0 w 44"/>
                  <a:gd name="T22" fmla="*/ 0 h 52"/>
                  <a:gd name="T23" fmla="*/ 44 w 44"/>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52">
                    <a:moveTo>
                      <a:pt x="18" y="0"/>
                    </a:moveTo>
                    <a:lnTo>
                      <a:pt x="0" y="9"/>
                    </a:lnTo>
                    <a:lnTo>
                      <a:pt x="18" y="26"/>
                    </a:lnTo>
                    <a:lnTo>
                      <a:pt x="26" y="52"/>
                    </a:lnTo>
                    <a:lnTo>
                      <a:pt x="44" y="35"/>
                    </a:lnTo>
                    <a:lnTo>
                      <a:pt x="35" y="9"/>
                    </a:lnTo>
                    <a:lnTo>
                      <a:pt x="18"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45" name="Freeform 258">
                <a:extLst>
                  <a:ext uri="{FF2B5EF4-FFF2-40B4-BE49-F238E27FC236}">
                    <a16:creationId xmlns:a16="http://schemas.microsoft.com/office/drawing/2014/main" id="{1AB5C704-E4EA-499D-98A8-A90BEAE1F204}"/>
                  </a:ext>
                </a:extLst>
              </p:cNvPr>
              <p:cNvSpPr>
                <a:spLocks/>
              </p:cNvSpPr>
              <p:nvPr/>
            </p:nvSpPr>
            <p:spPr bwMode="auto">
              <a:xfrm>
                <a:off x="4984751" y="2500313"/>
                <a:ext cx="69850" cy="82550"/>
              </a:xfrm>
              <a:custGeom>
                <a:avLst/>
                <a:gdLst>
                  <a:gd name="T0" fmla="*/ 2147483647 w 44"/>
                  <a:gd name="T1" fmla="*/ 0 h 52"/>
                  <a:gd name="T2" fmla="*/ 0 w 44"/>
                  <a:gd name="T3" fmla="*/ 2147483647 h 52"/>
                  <a:gd name="T4" fmla="*/ 2147483647 w 44"/>
                  <a:gd name="T5" fmla="*/ 2147483647 h 52"/>
                  <a:gd name="T6" fmla="*/ 2147483647 w 44"/>
                  <a:gd name="T7" fmla="*/ 2147483647 h 52"/>
                  <a:gd name="T8" fmla="*/ 2147483647 w 44"/>
                  <a:gd name="T9" fmla="*/ 2147483647 h 52"/>
                  <a:gd name="T10" fmla="*/ 2147483647 w 44"/>
                  <a:gd name="T11" fmla="*/ 2147483647 h 52"/>
                  <a:gd name="T12" fmla="*/ 2147483647 w 44"/>
                  <a:gd name="T13" fmla="*/ 0 h 52"/>
                  <a:gd name="T14" fmla="*/ 0 60000 65536"/>
                  <a:gd name="T15" fmla="*/ 0 60000 65536"/>
                  <a:gd name="T16" fmla="*/ 0 60000 65536"/>
                  <a:gd name="T17" fmla="*/ 0 60000 65536"/>
                  <a:gd name="T18" fmla="*/ 0 60000 65536"/>
                  <a:gd name="T19" fmla="*/ 0 60000 65536"/>
                  <a:gd name="T20" fmla="*/ 0 60000 65536"/>
                  <a:gd name="T21" fmla="*/ 0 w 44"/>
                  <a:gd name="T22" fmla="*/ 0 h 52"/>
                  <a:gd name="T23" fmla="*/ 44 w 44"/>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52">
                    <a:moveTo>
                      <a:pt x="18" y="0"/>
                    </a:moveTo>
                    <a:lnTo>
                      <a:pt x="0" y="9"/>
                    </a:lnTo>
                    <a:lnTo>
                      <a:pt x="18" y="26"/>
                    </a:lnTo>
                    <a:lnTo>
                      <a:pt x="26" y="52"/>
                    </a:lnTo>
                    <a:lnTo>
                      <a:pt x="44" y="35"/>
                    </a:lnTo>
                    <a:lnTo>
                      <a:pt x="35" y="9"/>
                    </a:lnTo>
                    <a:lnTo>
                      <a:pt x="1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46" name="Freeform 259">
                <a:extLst>
                  <a:ext uri="{FF2B5EF4-FFF2-40B4-BE49-F238E27FC236}">
                    <a16:creationId xmlns:a16="http://schemas.microsoft.com/office/drawing/2014/main" id="{DAED4828-277B-4072-A556-6AD3988B0C14}"/>
                  </a:ext>
                </a:extLst>
              </p:cNvPr>
              <p:cNvSpPr>
                <a:spLocks/>
              </p:cNvSpPr>
              <p:nvPr/>
            </p:nvSpPr>
            <p:spPr bwMode="auto">
              <a:xfrm>
                <a:off x="4514851" y="2251075"/>
                <a:ext cx="55563" cy="82550"/>
              </a:xfrm>
              <a:custGeom>
                <a:avLst/>
                <a:gdLst>
                  <a:gd name="T0" fmla="*/ 2147483647 w 35"/>
                  <a:gd name="T1" fmla="*/ 2147483647 h 52"/>
                  <a:gd name="T2" fmla="*/ 2147483647 w 35"/>
                  <a:gd name="T3" fmla="*/ 2147483647 h 52"/>
                  <a:gd name="T4" fmla="*/ 2147483647 w 35"/>
                  <a:gd name="T5" fmla="*/ 0 h 52"/>
                  <a:gd name="T6" fmla="*/ 0 w 35"/>
                  <a:gd name="T7" fmla="*/ 2147483647 h 52"/>
                  <a:gd name="T8" fmla="*/ 2147483647 w 35"/>
                  <a:gd name="T9" fmla="*/ 2147483647 h 52"/>
                  <a:gd name="T10" fmla="*/ 2147483647 w 35"/>
                  <a:gd name="T11" fmla="*/ 2147483647 h 52"/>
                  <a:gd name="T12" fmla="*/ 0 60000 65536"/>
                  <a:gd name="T13" fmla="*/ 0 60000 65536"/>
                  <a:gd name="T14" fmla="*/ 0 60000 65536"/>
                  <a:gd name="T15" fmla="*/ 0 60000 65536"/>
                  <a:gd name="T16" fmla="*/ 0 60000 65536"/>
                  <a:gd name="T17" fmla="*/ 0 60000 65536"/>
                  <a:gd name="T18" fmla="*/ 0 w 35"/>
                  <a:gd name="T19" fmla="*/ 0 h 52"/>
                  <a:gd name="T20" fmla="*/ 35 w 3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35" h="52">
                    <a:moveTo>
                      <a:pt x="35" y="52"/>
                    </a:moveTo>
                    <a:lnTo>
                      <a:pt x="35" y="18"/>
                    </a:lnTo>
                    <a:lnTo>
                      <a:pt x="26" y="0"/>
                    </a:lnTo>
                    <a:lnTo>
                      <a:pt x="0" y="26"/>
                    </a:lnTo>
                    <a:lnTo>
                      <a:pt x="17" y="35"/>
                    </a:lnTo>
                    <a:lnTo>
                      <a:pt x="35" y="52"/>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47" name="Freeform 260">
                <a:extLst>
                  <a:ext uri="{FF2B5EF4-FFF2-40B4-BE49-F238E27FC236}">
                    <a16:creationId xmlns:a16="http://schemas.microsoft.com/office/drawing/2014/main" id="{DF6A5ED5-B4BC-4C0B-A8ED-CA9D76EF9454}"/>
                  </a:ext>
                </a:extLst>
              </p:cNvPr>
              <p:cNvSpPr>
                <a:spLocks/>
              </p:cNvSpPr>
              <p:nvPr/>
            </p:nvSpPr>
            <p:spPr bwMode="auto">
              <a:xfrm>
                <a:off x="4514851" y="2251075"/>
                <a:ext cx="55563" cy="82550"/>
              </a:xfrm>
              <a:custGeom>
                <a:avLst/>
                <a:gdLst>
                  <a:gd name="T0" fmla="*/ 2147483647 w 35"/>
                  <a:gd name="T1" fmla="*/ 2147483647 h 52"/>
                  <a:gd name="T2" fmla="*/ 2147483647 w 35"/>
                  <a:gd name="T3" fmla="*/ 2147483647 h 52"/>
                  <a:gd name="T4" fmla="*/ 2147483647 w 35"/>
                  <a:gd name="T5" fmla="*/ 0 h 52"/>
                  <a:gd name="T6" fmla="*/ 0 w 35"/>
                  <a:gd name="T7" fmla="*/ 2147483647 h 52"/>
                  <a:gd name="T8" fmla="*/ 2147483647 w 35"/>
                  <a:gd name="T9" fmla="*/ 2147483647 h 52"/>
                  <a:gd name="T10" fmla="*/ 2147483647 w 35"/>
                  <a:gd name="T11" fmla="*/ 2147483647 h 52"/>
                  <a:gd name="T12" fmla="*/ 0 60000 65536"/>
                  <a:gd name="T13" fmla="*/ 0 60000 65536"/>
                  <a:gd name="T14" fmla="*/ 0 60000 65536"/>
                  <a:gd name="T15" fmla="*/ 0 60000 65536"/>
                  <a:gd name="T16" fmla="*/ 0 60000 65536"/>
                  <a:gd name="T17" fmla="*/ 0 60000 65536"/>
                  <a:gd name="T18" fmla="*/ 0 w 35"/>
                  <a:gd name="T19" fmla="*/ 0 h 52"/>
                  <a:gd name="T20" fmla="*/ 35 w 3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35" h="52">
                    <a:moveTo>
                      <a:pt x="35" y="52"/>
                    </a:moveTo>
                    <a:lnTo>
                      <a:pt x="35" y="18"/>
                    </a:lnTo>
                    <a:lnTo>
                      <a:pt x="26" y="0"/>
                    </a:lnTo>
                    <a:lnTo>
                      <a:pt x="0" y="26"/>
                    </a:lnTo>
                    <a:lnTo>
                      <a:pt x="17" y="35"/>
                    </a:lnTo>
                    <a:lnTo>
                      <a:pt x="35" y="52"/>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48" name="Freeform 261">
                <a:extLst>
                  <a:ext uri="{FF2B5EF4-FFF2-40B4-BE49-F238E27FC236}">
                    <a16:creationId xmlns:a16="http://schemas.microsoft.com/office/drawing/2014/main" id="{1C79949E-8167-4E42-93D4-918B51FEB636}"/>
                  </a:ext>
                </a:extLst>
              </p:cNvPr>
              <p:cNvSpPr>
                <a:spLocks/>
              </p:cNvSpPr>
              <p:nvPr/>
            </p:nvSpPr>
            <p:spPr bwMode="auto">
              <a:xfrm>
                <a:off x="4667251" y="2306638"/>
                <a:ext cx="249238" cy="166688"/>
              </a:xfrm>
              <a:custGeom>
                <a:avLst/>
                <a:gdLst>
                  <a:gd name="T0" fmla="*/ 2147483647 w 157"/>
                  <a:gd name="T1" fmla="*/ 2147483647 h 105"/>
                  <a:gd name="T2" fmla="*/ 2147483647 w 157"/>
                  <a:gd name="T3" fmla="*/ 2147483647 h 105"/>
                  <a:gd name="T4" fmla="*/ 2147483647 w 157"/>
                  <a:gd name="T5" fmla="*/ 0 h 105"/>
                  <a:gd name="T6" fmla="*/ 0 w 157"/>
                  <a:gd name="T7" fmla="*/ 2147483647 h 105"/>
                  <a:gd name="T8" fmla="*/ 2147483647 w 157"/>
                  <a:gd name="T9" fmla="*/ 2147483647 h 105"/>
                  <a:gd name="T10" fmla="*/ 2147483647 w 157"/>
                  <a:gd name="T11" fmla="*/ 2147483647 h 105"/>
                  <a:gd name="T12" fmla="*/ 2147483647 w 157"/>
                  <a:gd name="T13" fmla="*/ 2147483647 h 105"/>
                  <a:gd name="T14" fmla="*/ 2147483647 w 157"/>
                  <a:gd name="T15" fmla="*/ 2147483647 h 105"/>
                  <a:gd name="T16" fmla="*/ 2147483647 w 157"/>
                  <a:gd name="T17" fmla="*/ 2147483647 h 105"/>
                  <a:gd name="T18" fmla="*/ 2147483647 w 157"/>
                  <a:gd name="T19" fmla="*/ 2147483647 h 105"/>
                  <a:gd name="T20" fmla="*/ 2147483647 w 157"/>
                  <a:gd name="T21" fmla="*/ 2147483647 h 105"/>
                  <a:gd name="T22" fmla="*/ 2147483647 w 157"/>
                  <a:gd name="T23" fmla="*/ 2147483647 h 105"/>
                  <a:gd name="T24" fmla="*/ 2147483647 w 157"/>
                  <a:gd name="T25" fmla="*/ 2147483647 h 1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
                  <a:gd name="T40" fmla="*/ 0 h 105"/>
                  <a:gd name="T41" fmla="*/ 157 w 157"/>
                  <a:gd name="T42" fmla="*/ 105 h 1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 h="105">
                    <a:moveTo>
                      <a:pt x="78" y="17"/>
                    </a:moveTo>
                    <a:lnTo>
                      <a:pt x="61" y="17"/>
                    </a:lnTo>
                    <a:lnTo>
                      <a:pt x="52" y="0"/>
                    </a:lnTo>
                    <a:lnTo>
                      <a:pt x="0" y="17"/>
                    </a:lnTo>
                    <a:lnTo>
                      <a:pt x="26" y="70"/>
                    </a:lnTo>
                    <a:lnTo>
                      <a:pt x="87" y="105"/>
                    </a:lnTo>
                    <a:lnTo>
                      <a:pt x="139" y="105"/>
                    </a:lnTo>
                    <a:lnTo>
                      <a:pt x="157" y="78"/>
                    </a:lnTo>
                    <a:lnTo>
                      <a:pt x="148" y="70"/>
                    </a:lnTo>
                    <a:lnTo>
                      <a:pt x="130" y="52"/>
                    </a:lnTo>
                    <a:lnTo>
                      <a:pt x="148" y="35"/>
                    </a:lnTo>
                    <a:lnTo>
                      <a:pt x="139" y="26"/>
                    </a:lnTo>
                    <a:lnTo>
                      <a:pt x="78"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49" name="Freeform 262">
                <a:extLst>
                  <a:ext uri="{FF2B5EF4-FFF2-40B4-BE49-F238E27FC236}">
                    <a16:creationId xmlns:a16="http://schemas.microsoft.com/office/drawing/2014/main" id="{0F744C54-CE6E-4639-A861-12B464DCBAEE}"/>
                  </a:ext>
                </a:extLst>
              </p:cNvPr>
              <p:cNvSpPr>
                <a:spLocks/>
              </p:cNvSpPr>
              <p:nvPr/>
            </p:nvSpPr>
            <p:spPr bwMode="auto">
              <a:xfrm>
                <a:off x="4667251" y="2306638"/>
                <a:ext cx="249238" cy="166688"/>
              </a:xfrm>
              <a:custGeom>
                <a:avLst/>
                <a:gdLst>
                  <a:gd name="T0" fmla="*/ 2147483647 w 157"/>
                  <a:gd name="T1" fmla="*/ 2147483647 h 105"/>
                  <a:gd name="T2" fmla="*/ 2147483647 w 157"/>
                  <a:gd name="T3" fmla="*/ 2147483647 h 105"/>
                  <a:gd name="T4" fmla="*/ 2147483647 w 157"/>
                  <a:gd name="T5" fmla="*/ 0 h 105"/>
                  <a:gd name="T6" fmla="*/ 0 w 157"/>
                  <a:gd name="T7" fmla="*/ 2147483647 h 105"/>
                  <a:gd name="T8" fmla="*/ 2147483647 w 157"/>
                  <a:gd name="T9" fmla="*/ 2147483647 h 105"/>
                  <a:gd name="T10" fmla="*/ 2147483647 w 157"/>
                  <a:gd name="T11" fmla="*/ 2147483647 h 105"/>
                  <a:gd name="T12" fmla="*/ 2147483647 w 157"/>
                  <a:gd name="T13" fmla="*/ 2147483647 h 105"/>
                  <a:gd name="T14" fmla="*/ 2147483647 w 157"/>
                  <a:gd name="T15" fmla="*/ 2147483647 h 105"/>
                  <a:gd name="T16" fmla="*/ 2147483647 w 157"/>
                  <a:gd name="T17" fmla="*/ 2147483647 h 105"/>
                  <a:gd name="T18" fmla="*/ 2147483647 w 157"/>
                  <a:gd name="T19" fmla="*/ 2147483647 h 105"/>
                  <a:gd name="T20" fmla="*/ 2147483647 w 157"/>
                  <a:gd name="T21" fmla="*/ 2147483647 h 105"/>
                  <a:gd name="T22" fmla="*/ 2147483647 w 157"/>
                  <a:gd name="T23" fmla="*/ 2147483647 h 105"/>
                  <a:gd name="T24" fmla="*/ 2147483647 w 157"/>
                  <a:gd name="T25" fmla="*/ 2147483647 h 1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
                  <a:gd name="T40" fmla="*/ 0 h 105"/>
                  <a:gd name="T41" fmla="*/ 157 w 157"/>
                  <a:gd name="T42" fmla="*/ 105 h 1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 h="105">
                    <a:moveTo>
                      <a:pt x="78" y="17"/>
                    </a:moveTo>
                    <a:lnTo>
                      <a:pt x="61" y="17"/>
                    </a:lnTo>
                    <a:lnTo>
                      <a:pt x="52" y="0"/>
                    </a:lnTo>
                    <a:lnTo>
                      <a:pt x="0" y="17"/>
                    </a:lnTo>
                    <a:lnTo>
                      <a:pt x="26" y="70"/>
                    </a:lnTo>
                    <a:lnTo>
                      <a:pt x="87" y="105"/>
                    </a:lnTo>
                    <a:lnTo>
                      <a:pt x="139" y="105"/>
                    </a:lnTo>
                    <a:lnTo>
                      <a:pt x="157" y="78"/>
                    </a:lnTo>
                    <a:lnTo>
                      <a:pt x="148" y="70"/>
                    </a:lnTo>
                    <a:lnTo>
                      <a:pt x="130" y="52"/>
                    </a:lnTo>
                    <a:lnTo>
                      <a:pt x="148" y="35"/>
                    </a:lnTo>
                    <a:lnTo>
                      <a:pt x="139" y="26"/>
                    </a:lnTo>
                    <a:lnTo>
                      <a:pt x="78"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50" name="Freeform 263">
                <a:extLst>
                  <a:ext uri="{FF2B5EF4-FFF2-40B4-BE49-F238E27FC236}">
                    <a16:creationId xmlns:a16="http://schemas.microsoft.com/office/drawing/2014/main" id="{75F7CA69-7526-441C-954F-FCE7771D8EF0}"/>
                  </a:ext>
                </a:extLst>
              </p:cNvPr>
              <p:cNvSpPr>
                <a:spLocks/>
              </p:cNvSpPr>
              <p:nvPr/>
            </p:nvSpPr>
            <p:spPr bwMode="auto">
              <a:xfrm>
                <a:off x="4749801" y="2473325"/>
                <a:ext cx="138113" cy="53975"/>
              </a:xfrm>
              <a:custGeom>
                <a:avLst/>
                <a:gdLst>
                  <a:gd name="T0" fmla="*/ 0 w 87"/>
                  <a:gd name="T1" fmla="*/ 2147483647 h 34"/>
                  <a:gd name="T2" fmla="*/ 2147483647 w 87"/>
                  <a:gd name="T3" fmla="*/ 2147483647 h 34"/>
                  <a:gd name="T4" fmla="*/ 2147483647 w 87"/>
                  <a:gd name="T5" fmla="*/ 2147483647 h 34"/>
                  <a:gd name="T6" fmla="*/ 2147483647 w 87"/>
                  <a:gd name="T7" fmla="*/ 2147483647 h 34"/>
                  <a:gd name="T8" fmla="*/ 2147483647 w 87"/>
                  <a:gd name="T9" fmla="*/ 2147483647 h 34"/>
                  <a:gd name="T10" fmla="*/ 2147483647 w 87"/>
                  <a:gd name="T11" fmla="*/ 0 h 34"/>
                  <a:gd name="T12" fmla="*/ 2147483647 w 87"/>
                  <a:gd name="T13" fmla="*/ 0 h 34"/>
                  <a:gd name="T14" fmla="*/ 2147483647 w 87"/>
                  <a:gd name="T15" fmla="*/ 2147483647 h 34"/>
                  <a:gd name="T16" fmla="*/ 0 w 87"/>
                  <a:gd name="T17" fmla="*/ 2147483647 h 34"/>
                  <a:gd name="T18" fmla="*/ 0 w 87"/>
                  <a:gd name="T19" fmla="*/ 2147483647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34"/>
                  <a:gd name="T32" fmla="*/ 87 w 87"/>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34">
                    <a:moveTo>
                      <a:pt x="0" y="17"/>
                    </a:moveTo>
                    <a:lnTo>
                      <a:pt x="9" y="26"/>
                    </a:lnTo>
                    <a:lnTo>
                      <a:pt x="17" y="34"/>
                    </a:lnTo>
                    <a:lnTo>
                      <a:pt x="44" y="17"/>
                    </a:lnTo>
                    <a:lnTo>
                      <a:pt x="78" y="17"/>
                    </a:lnTo>
                    <a:lnTo>
                      <a:pt x="87" y="0"/>
                    </a:lnTo>
                    <a:lnTo>
                      <a:pt x="35" y="0"/>
                    </a:lnTo>
                    <a:lnTo>
                      <a:pt x="17" y="8"/>
                    </a:lnTo>
                    <a:lnTo>
                      <a:pt x="0" y="8"/>
                    </a:lnTo>
                    <a:lnTo>
                      <a:pt x="0"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51" name="Freeform 264">
                <a:extLst>
                  <a:ext uri="{FF2B5EF4-FFF2-40B4-BE49-F238E27FC236}">
                    <a16:creationId xmlns:a16="http://schemas.microsoft.com/office/drawing/2014/main" id="{33CD5CD3-166C-4221-8F70-79523B954B04}"/>
                  </a:ext>
                </a:extLst>
              </p:cNvPr>
              <p:cNvSpPr>
                <a:spLocks/>
              </p:cNvSpPr>
              <p:nvPr/>
            </p:nvSpPr>
            <p:spPr bwMode="auto">
              <a:xfrm>
                <a:off x="4749801" y="2473325"/>
                <a:ext cx="138113" cy="53975"/>
              </a:xfrm>
              <a:custGeom>
                <a:avLst/>
                <a:gdLst>
                  <a:gd name="T0" fmla="*/ 0 w 87"/>
                  <a:gd name="T1" fmla="*/ 2147483647 h 34"/>
                  <a:gd name="T2" fmla="*/ 2147483647 w 87"/>
                  <a:gd name="T3" fmla="*/ 2147483647 h 34"/>
                  <a:gd name="T4" fmla="*/ 2147483647 w 87"/>
                  <a:gd name="T5" fmla="*/ 2147483647 h 34"/>
                  <a:gd name="T6" fmla="*/ 2147483647 w 87"/>
                  <a:gd name="T7" fmla="*/ 2147483647 h 34"/>
                  <a:gd name="T8" fmla="*/ 2147483647 w 87"/>
                  <a:gd name="T9" fmla="*/ 2147483647 h 34"/>
                  <a:gd name="T10" fmla="*/ 2147483647 w 87"/>
                  <a:gd name="T11" fmla="*/ 0 h 34"/>
                  <a:gd name="T12" fmla="*/ 2147483647 w 87"/>
                  <a:gd name="T13" fmla="*/ 0 h 34"/>
                  <a:gd name="T14" fmla="*/ 2147483647 w 87"/>
                  <a:gd name="T15" fmla="*/ 2147483647 h 34"/>
                  <a:gd name="T16" fmla="*/ 0 w 87"/>
                  <a:gd name="T17" fmla="*/ 2147483647 h 34"/>
                  <a:gd name="T18" fmla="*/ 0 w 87"/>
                  <a:gd name="T19" fmla="*/ 2147483647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34"/>
                  <a:gd name="T32" fmla="*/ 87 w 87"/>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34">
                    <a:moveTo>
                      <a:pt x="0" y="17"/>
                    </a:moveTo>
                    <a:lnTo>
                      <a:pt x="9" y="26"/>
                    </a:lnTo>
                    <a:lnTo>
                      <a:pt x="17" y="34"/>
                    </a:lnTo>
                    <a:lnTo>
                      <a:pt x="44" y="17"/>
                    </a:lnTo>
                    <a:lnTo>
                      <a:pt x="78" y="17"/>
                    </a:lnTo>
                    <a:lnTo>
                      <a:pt x="87" y="0"/>
                    </a:lnTo>
                    <a:lnTo>
                      <a:pt x="35" y="0"/>
                    </a:lnTo>
                    <a:lnTo>
                      <a:pt x="17" y="8"/>
                    </a:lnTo>
                    <a:lnTo>
                      <a:pt x="0" y="8"/>
                    </a:lnTo>
                    <a:lnTo>
                      <a:pt x="0"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52" name="Freeform 265">
                <a:extLst>
                  <a:ext uri="{FF2B5EF4-FFF2-40B4-BE49-F238E27FC236}">
                    <a16:creationId xmlns:a16="http://schemas.microsoft.com/office/drawing/2014/main" id="{A983F881-A7A3-4E78-95B3-BC22ED5AF982}"/>
                  </a:ext>
                </a:extLst>
              </p:cNvPr>
              <p:cNvSpPr>
                <a:spLocks/>
              </p:cNvSpPr>
              <p:nvPr/>
            </p:nvSpPr>
            <p:spPr bwMode="auto">
              <a:xfrm>
                <a:off x="4735513" y="2500313"/>
                <a:ext cx="152400" cy="69850"/>
              </a:xfrm>
              <a:custGeom>
                <a:avLst/>
                <a:gdLst>
                  <a:gd name="T0" fmla="*/ 2147483647 w 96"/>
                  <a:gd name="T1" fmla="*/ 2147483647 h 44"/>
                  <a:gd name="T2" fmla="*/ 2147483647 w 96"/>
                  <a:gd name="T3" fmla="*/ 0 h 44"/>
                  <a:gd name="T4" fmla="*/ 2147483647 w 96"/>
                  <a:gd name="T5" fmla="*/ 0 h 44"/>
                  <a:gd name="T6" fmla="*/ 2147483647 w 96"/>
                  <a:gd name="T7" fmla="*/ 2147483647 h 44"/>
                  <a:gd name="T8" fmla="*/ 2147483647 w 96"/>
                  <a:gd name="T9" fmla="*/ 2147483647 h 44"/>
                  <a:gd name="T10" fmla="*/ 0 w 96"/>
                  <a:gd name="T11" fmla="*/ 2147483647 h 44"/>
                  <a:gd name="T12" fmla="*/ 2147483647 w 96"/>
                  <a:gd name="T13" fmla="*/ 2147483647 h 44"/>
                  <a:gd name="T14" fmla="*/ 2147483647 w 96"/>
                  <a:gd name="T15" fmla="*/ 2147483647 h 44"/>
                  <a:gd name="T16" fmla="*/ 2147483647 w 96"/>
                  <a:gd name="T17" fmla="*/ 2147483647 h 44"/>
                  <a:gd name="T18" fmla="*/ 2147483647 w 96"/>
                  <a:gd name="T19" fmla="*/ 214748364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44"/>
                  <a:gd name="T32" fmla="*/ 96 w 96"/>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44">
                    <a:moveTo>
                      <a:pt x="96" y="9"/>
                    </a:moveTo>
                    <a:lnTo>
                      <a:pt x="87" y="0"/>
                    </a:lnTo>
                    <a:lnTo>
                      <a:pt x="53" y="0"/>
                    </a:lnTo>
                    <a:lnTo>
                      <a:pt x="26" y="17"/>
                    </a:lnTo>
                    <a:lnTo>
                      <a:pt x="18" y="9"/>
                    </a:lnTo>
                    <a:lnTo>
                      <a:pt x="0" y="26"/>
                    </a:lnTo>
                    <a:lnTo>
                      <a:pt x="9" y="35"/>
                    </a:lnTo>
                    <a:lnTo>
                      <a:pt x="44" y="44"/>
                    </a:lnTo>
                    <a:lnTo>
                      <a:pt x="70" y="44"/>
                    </a:lnTo>
                    <a:lnTo>
                      <a:pt x="96"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53" name="Freeform 266">
                <a:extLst>
                  <a:ext uri="{FF2B5EF4-FFF2-40B4-BE49-F238E27FC236}">
                    <a16:creationId xmlns:a16="http://schemas.microsoft.com/office/drawing/2014/main" id="{63E29E39-AF40-43F2-9F61-4DD198D23BF7}"/>
                  </a:ext>
                </a:extLst>
              </p:cNvPr>
              <p:cNvSpPr>
                <a:spLocks/>
              </p:cNvSpPr>
              <p:nvPr/>
            </p:nvSpPr>
            <p:spPr bwMode="auto">
              <a:xfrm>
                <a:off x="4735513" y="2500313"/>
                <a:ext cx="152400" cy="69850"/>
              </a:xfrm>
              <a:custGeom>
                <a:avLst/>
                <a:gdLst>
                  <a:gd name="T0" fmla="*/ 2147483647 w 96"/>
                  <a:gd name="T1" fmla="*/ 2147483647 h 44"/>
                  <a:gd name="T2" fmla="*/ 2147483647 w 96"/>
                  <a:gd name="T3" fmla="*/ 0 h 44"/>
                  <a:gd name="T4" fmla="*/ 2147483647 w 96"/>
                  <a:gd name="T5" fmla="*/ 0 h 44"/>
                  <a:gd name="T6" fmla="*/ 2147483647 w 96"/>
                  <a:gd name="T7" fmla="*/ 2147483647 h 44"/>
                  <a:gd name="T8" fmla="*/ 2147483647 w 96"/>
                  <a:gd name="T9" fmla="*/ 2147483647 h 44"/>
                  <a:gd name="T10" fmla="*/ 0 w 96"/>
                  <a:gd name="T11" fmla="*/ 2147483647 h 44"/>
                  <a:gd name="T12" fmla="*/ 2147483647 w 96"/>
                  <a:gd name="T13" fmla="*/ 2147483647 h 44"/>
                  <a:gd name="T14" fmla="*/ 2147483647 w 96"/>
                  <a:gd name="T15" fmla="*/ 2147483647 h 44"/>
                  <a:gd name="T16" fmla="*/ 2147483647 w 96"/>
                  <a:gd name="T17" fmla="*/ 2147483647 h 44"/>
                  <a:gd name="T18" fmla="*/ 2147483647 w 96"/>
                  <a:gd name="T19" fmla="*/ 214748364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44"/>
                  <a:gd name="T32" fmla="*/ 96 w 96"/>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44">
                    <a:moveTo>
                      <a:pt x="96" y="9"/>
                    </a:moveTo>
                    <a:lnTo>
                      <a:pt x="87" y="0"/>
                    </a:lnTo>
                    <a:lnTo>
                      <a:pt x="53" y="0"/>
                    </a:lnTo>
                    <a:lnTo>
                      <a:pt x="26" y="17"/>
                    </a:lnTo>
                    <a:lnTo>
                      <a:pt x="18" y="9"/>
                    </a:lnTo>
                    <a:lnTo>
                      <a:pt x="0" y="26"/>
                    </a:lnTo>
                    <a:lnTo>
                      <a:pt x="9" y="35"/>
                    </a:lnTo>
                    <a:lnTo>
                      <a:pt x="44" y="44"/>
                    </a:lnTo>
                    <a:lnTo>
                      <a:pt x="70" y="44"/>
                    </a:lnTo>
                    <a:lnTo>
                      <a:pt x="96"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54" name="Freeform 267">
                <a:extLst>
                  <a:ext uri="{FF2B5EF4-FFF2-40B4-BE49-F238E27FC236}">
                    <a16:creationId xmlns:a16="http://schemas.microsoft.com/office/drawing/2014/main" id="{0B2343CC-B59B-4600-BE73-B99A2AD1C70E}"/>
                  </a:ext>
                </a:extLst>
              </p:cNvPr>
              <p:cNvSpPr>
                <a:spLocks/>
              </p:cNvSpPr>
              <p:nvPr/>
            </p:nvSpPr>
            <p:spPr bwMode="auto">
              <a:xfrm>
                <a:off x="4846638" y="2500313"/>
                <a:ext cx="207963" cy="138113"/>
              </a:xfrm>
              <a:custGeom>
                <a:avLst/>
                <a:gdLst>
                  <a:gd name="T0" fmla="*/ 2147483647 w 131"/>
                  <a:gd name="T1" fmla="*/ 2147483647 h 87"/>
                  <a:gd name="T2" fmla="*/ 2147483647 w 131"/>
                  <a:gd name="T3" fmla="*/ 2147483647 h 87"/>
                  <a:gd name="T4" fmla="*/ 2147483647 w 131"/>
                  <a:gd name="T5" fmla="*/ 2147483647 h 87"/>
                  <a:gd name="T6" fmla="*/ 2147483647 w 131"/>
                  <a:gd name="T7" fmla="*/ 2147483647 h 87"/>
                  <a:gd name="T8" fmla="*/ 2147483647 w 131"/>
                  <a:gd name="T9" fmla="*/ 2147483647 h 87"/>
                  <a:gd name="T10" fmla="*/ 2147483647 w 131"/>
                  <a:gd name="T11" fmla="*/ 2147483647 h 87"/>
                  <a:gd name="T12" fmla="*/ 2147483647 w 131"/>
                  <a:gd name="T13" fmla="*/ 2147483647 h 87"/>
                  <a:gd name="T14" fmla="*/ 2147483647 w 131"/>
                  <a:gd name="T15" fmla="*/ 2147483647 h 87"/>
                  <a:gd name="T16" fmla="*/ 2147483647 w 131"/>
                  <a:gd name="T17" fmla="*/ 0 h 87"/>
                  <a:gd name="T18" fmla="*/ 2147483647 w 131"/>
                  <a:gd name="T19" fmla="*/ 2147483647 h 87"/>
                  <a:gd name="T20" fmla="*/ 2147483647 w 131"/>
                  <a:gd name="T21" fmla="*/ 2147483647 h 87"/>
                  <a:gd name="T22" fmla="*/ 0 w 131"/>
                  <a:gd name="T23" fmla="*/ 2147483647 h 87"/>
                  <a:gd name="T24" fmla="*/ 2147483647 w 131"/>
                  <a:gd name="T25" fmla="*/ 2147483647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
                  <a:gd name="T40" fmla="*/ 0 h 87"/>
                  <a:gd name="T41" fmla="*/ 131 w 131"/>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 h="87">
                    <a:moveTo>
                      <a:pt x="35" y="78"/>
                    </a:moveTo>
                    <a:lnTo>
                      <a:pt x="61" y="87"/>
                    </a:lnTo>
                    <a:lnTo>
                      <a:pt x="87" y="70"/>
                    </a:lnTo>
                    <a:lnTo>
                      <a:pt x="122" y="78"/>
                    </a:lnTo>
                    <a:lnTo>
                      <a:pt x="113" y="70"/>
                    </a:lnTo>
                    <a:lnTo>
                      <a:pt x="131" y="52"/>
                    </a:lnTo>
                    <a:lnTo>
                      <a:pt x="113" y="52"/>
                    </a:lnTo>
                    <a:lnTo>
                      <a:pt x="105" y="26"/>
                    </a:lnTo>
                    <a:lnTo>
                      <a:pt x="87" y="0"/>
                    </a:lnTo>
                    <a:lnTo>
                      <a:pt x="70" y="17"/>
                    </a:lnTo>
                    <a:lnTo>
                      <a:pt x="35" y="9"/>
                    </a:lnTo>
                    <a:lnTo>
                      <a:pt x="0" y="44"/>
                    </a:lnTo>
                    <a:lnTo>
                      <a:pt x="35" y="7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55" name="Freeform 268">
                <a:extLst>
                  <a:ext uri="{FF2B5EF4-FFF2-40B4-BE49-F238E27FC236}">
                    <a16:creationId xmlns:a16="http://schemas.microsoft.com/office/drawing/2014/main" id="{C72412D2-BD29-41D1-9E2D-BAD23D376828}"/>
                  </a:ext>
                </a:extLst>
              </p:cNvPr>
              <p:cNvSpPr>
                <a:spLocks/>
              </p:cNvSpPr>
              <p:nvPr/>
            </p:nvSpPr>
            <p:spPr bwMode="auto">
              <a:xfrm>
                <a:off x="4846638" y="2500313"/>
                <a:ext cx="207963" cy="138113"/>
              </a:xfrm>
              <a:custGeom>
                <a:avLst/>
                <a:gdLst>
                  <a:gd name="T0" fmla="*/ 2147483647 w 131"/>
                  <a:gd name="T1" fmla="*/ 2147483647 h 87"/>
                  <a:gd name="T2" fmla="*/ 2147483647 w 131"/>
                  <a:gd name="T3" fmla="*/ 2147483647 h 87"/>
                  <a:gd name="T4" fmla="*/ 2147483647 w 131"/>
                  <a:gd name="T5" fmla="*/ 2147483647 h 87"/>
                  <a:gd name="T6" fmla="*/ 2147483647 w 131"/>
                  <a:gd name="T7" fmla="*/ 2147483647 h 87"/>
                  <a:gd name="T8" fmla="*/ 2147483647 w 131"/>
                  <a:gd name="T9" fmla="*/ 2147483647 h 87"/>
                  <a:gd name="T10" fmla="*/ 2147483647 w 131"/>
                  <a:gd name="T11" fmla="*/ 2147483647 h 87"/>
                  <a:gd name="T12" fmla="*/ 2147483647 w 131"/>
                  <a:gd name="T13" fmla="*/ 2147483647 h 87"/>
                  <a:gd name="T14" fmla="*/ 2147483647 w 131"/>
                  <a:gd name="T15" fmla="*/ 2147483647 h 87"/>
                  <a:gd name="T16" fmla="*/ 2147483647 w 131"/>
                  <a:gd name="T17" fmla="*/ 0 h 87"/>
                  <a:gd name="T18" fmla="*/ 2147483647 w 131"/>
                  <a:gd name="T19" fmla="*/ 2147483647 h 87"/>
                  <a:gd name="T20" fmla="*/ 2147483647 w 131"/>
                  <a:gd name="T21" fmla="*/ 2147483647 h 87"/>
                  <a:gd name="T22" fmla="*/ 0 w 131"/>
                  <a:gd name="T23" fmla="*/ 2147483647 h 87"/>
                  <a:gd name="T24" fmla="*/ 2147483647 w 131"/>
                  <a:gd name="T25" fmla="*/ 2147483647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
                  <a:gd name="T40" fmla="*/ 0 h 87"/>
                  <a:gd name="T41" fmla="*/ 131 w 131"/>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 h="87">
                    <a:moveTo>
                      <a:pt x="35" y="78"/>
                    </a:moveTo>
                    <a:lnTo>
                      <a:pt x="61" y="87"/>
                    </a:lnTo>
                    <a:lnTo>
                      <a:pt x="87" y="70"/>
                    </a:lnTo>
                    <a:lnTo>
                      <a:pt x="122" y="78"/>
                    </a:lnTo>
                    <a:lnTo>
                      <a:pt x="113" y="70"/>
                    </a:lnTo>
                    <a:lnTo>
                      <a:pt x="131" y="52"/>
                    </a:lnTo>
                    <a:lnTo>
                      <a:pt x="113" y="52"/>
                    </a:lnTo>
                    <a:lnTo>
                      <a:pt x="105" y="26"/>
                    </a:lnTo>
                    <a:lnTo>
                      <a:pt x="87" y="0"/>
                    </a:lnTo>
                    <a:lnTo>
                      <a:pt x="70" y="17"/>
                    </a:lnTo>
                    <a:lnTo>
                      <a:pt x="35" y="9"/>
                    </a:lnTo>
                    <a:lnTo>
                      <a:pt x="0" y="44"/>
                    </a:lnTo>
                    <a:lnTo>
                      <a:pt x="35" y="7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56" name="Freeform 269">
                <a:extLst>
                  <a:ext uri="{FF2B5EF4-FFF2-40B4-BE49-F238E27FC236}">
                    <a16:creationId xmlns:a16="http://schemas.microsoft.com/office/drawing/2014/main" id="{E9629E7A-CB6B-46CC-9EF3-677CB6B38198}"/>
                  </a:ext>
                </a:extLst>
              </p:cNvPr>
              <p:cNvSpPr>
                <a:spLocks/>
              </p:cNvSpPr>
              <p:nvPr/>
            </p:nvSpPr>
            <p:spPr bwMode="auto">
              <a:xfrm>
                <a:off x="4902201" y="2611438"/>
                <a:ext cx="152400" cy="82550"/>
              </a:xfrm>
              <a:custGeom>
                <a:avLst/>
                <a:gdLst>
                  <a:gd name="T0" fmla="*/ 2147483647 w 96"/>
                  <a:gd name="T1" fmla="*/ 2147483647 h 52"/>
                  <a:gd name="T2" fmla="*/ 2147483647 w 96"/>
                  <a:gd name="T3" fmla="*/ 0 h 52"/>
                  <a:gd name="T4" fmla="*/ 2147483647 w 96"/>
                  <a:gd name="T5" fmla="*/ 2147483647 h 52"/>
                  <a:gd name="T6" fmla="*/ 0 w 96"/>
                  <a:gd name="T7" fmla="*/ 2147483647 h 52"/>
                  <a:gd name="T8" fmla="*/ 2147483647 w 96"/>
                  <a:gd name="T9" fmla="*/ 2147483647 h 52"/>
                  <a:gd name="T10" fmla="*/ 0 w 96"/>
                  <a:gd name="T11" fmla="*/ 2147483647 h 52"/>
                  <a:gd name="T12" fmla="*/ 2147483647 w 96"/>
                  <a:gd name="T13" fmla="*/ 2147483647 h 52"/>
                  <a:gd name="T14" fmla="*/ 2147483647 w 96"/>
                  <a:gd name="T15" fmla="*/ 2147483647 h 52"/>
                  <a:gd name="T16" fmla="*/ 2147483647 w 96"/>
                  <a:gd name="T17" fmla="*/ 2147483647 h 52"/>
                  <a:gd name="T18" fmla="*/ 2147483647 w 96"/>
                  <a:gd name="T19" fmla="*/ 2147483647 h 52"/>
                  <a:gd name="T20" fmla="*/ 2147483647 w 96"/>
                  <a:gd name="T21" fmla="*/ 2147483647 h 52"/>
                  <a:gd name="T22" fmla="*/ 2147483647 w 96"/>
                  <a:gd name="T23" fmla="*/ 2147483647 h 52"/>
                  <a:gd name="T24" fmla="*/ 2147483647 w 96"/>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52"/>
                  <a:gd name="T41" fmla="*/ 96 w 96"/>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52">
                    <a:moveTo>
                      <a:pt x="87" y="8"/>
                    </a:moveTo>
                    <a:lnTo>
                      <a:pt x="61" y="0"/>
                    </a:lnTo>
                    <a:lnTo>
                      <a:pt x="26" y="17"/>
                    </a:lnTo>
                    <a:lnTo>
                      <a:pt x="0" y="8"/>
                    </a:lnTo>
                    <a:lnTo>
                      <a:pt x="9" y="26"/>
                    </a:lnTo>
                    <a:lnTo>
                      <a:pt x="0" y="35"/>
                    </a:lnTo>
                    <a:lnTo>
                      <a:pt x="17" y="35"/>
                    </a:lnTo>
                    <a:lnTo>
                      <a:pt x="17" y="52"/>
                    </a:lnTo>
                    <a:lnTo>
                      <a:pt x="43" y="52"/>
                    </a:lnTo>
                    <a:lnTo>
                      <a:pt x="78" y="43"/>
                    </a:lnTo>
                    <a:lnTo>
                      <a:pt x="96" y="35"/>
                    </a:lnTo>
                    <a:lnTo>
                      <a:pt x="78" y="26"/>
                    </a:lnTo>
                    <a:lnTo>
                      <a:pt x="87" y="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57" name="Freeform 270">
                <a:extLst>
                  <a:ext uri="{FF2B5EF4-FFF2-40B4-BE49-F238E27FC236}">
                    <a16:creationId xmlns:a16="http://schemas.microsoft.com/office/drawing/2014/main" id="{84751278-DC8A-43A8-9D38-5E0073C726D6}"/>
                  </a:ext>
                </a:extLst>
              </p:cNvPr>
              <p:cNvSpPr>
                <a:spLocks/>
              </p:cNvSpPr>
              <p:nvPr/>
            </p:nvSpPr>
            <p:spPr bwMode="auto">
              <a:xfrm>
                <a:off x="4902201" y="2611438"/>
                <a:ext cx="152400" cy="82550"/>
              </a:xfrm>
              <a:custGeom>
                <a:avLst/>
                <a:gdLst>
                  <a:gd name="T0" fmla="*/ 2147483647 w 96"/>
                  <a:gd name="T1" fmla="*/ 2147483647 h 52"/>
                  <a:gd name="T2" fmla="*/ 2147483647 w 96"/>
                  <a:gd name="T3" fmla="*/ 0 h 52"/>
                  <a:gd name="T4" fmla="*/ 2147483647 w 96"/>
                  <a:gd name="T5" fmla="*/ 2147483647 h 52"/>
                  <a:gd name="T6" fmla="*/ 0 w 96"/>
                  <a:gd name="T7" fmla="*/ 2147483647 h 52"/>
                  <a:gd name="T8" fmla="*/ 2147483647 w 96"/>
                  <a:gd name="T9" fmla="*/ 2147483647 h 52"/>
                  <a:gd name="T10" fmla="*/ 0 w 96"/>
                  <a:gd name="T11" fmla="*/ 2147483647 h 52"/>
                  <a:gd name="T12" fmla="*/ 2147483647 w 96"/>
                  <a:gd name="T13" fmla="*/ 2147483647 h 52"/>
                  <a:gd name="T14" fmla="*/ 2147483647 w 96"/>
                  <a:gd name="T15" fmla="*/ 2147483647 h 52"/>
                  <a:gd name="T16" fmla="*/ 2147483647 w 96"/>
                  <a:gd name="T17" fmla="*/ 2147483647 h 52"/>
                  <a:gd name="T18" fmla="*/ 2147483647 w 96"/>
                  <a:gd name="T19" fmla="*/ 2147483647 h 52"/>
                  <a:gd name="T20" fmla="*/ 2147483647 w 96"/>
                  <a:gd name="T21" fmla="*/ 2147483647 h 52"/>
                  <a:gd name="T22" fmla="*/ 2147483647 w 96"/>
                  <a:gd name="T23" fmla="*/ 2147483647 h 52"/>
                  <a:gd name="T24" fmla="*/ 2147483647 w 96"/>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52"/>
                  <a:gd name="T41" fmla="*/ 96 w 96"/>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52">
                    <a:moveTo>
                      <a:pt x="87" y="8"/>
                    </a:moveTo>
                    <a:lnTo>
                      <a:pt x="61" y="0"/>
                    </a:lnTo>
                    <a:lnTo>
                      <a:pt x="26" y="17"/>
                    </a:lnTo>
                    <a:lnTo>
                      <a:pt x="0" y="8"/>
                    </a:lnTo>
                    <a:lnTo>
                      <a:pt x="9" y="26"/>
                    </a:lnTo>
                    <a:lnTo>
                      <a:pt x="0" y="35"/>
                    </a:lnTo>
                    <a:lnTo>
                      <a:pt x="17" y="35"/>
                    </a:lnTo>
                    <a:lnTo>
                      <a:pt x="17" y="52"/>
                    </a:lnTo>
                    <a:lnTo>
                      <a:pt x="43" y="52"/>
                    </a:lnTo>
                    <a:lnTo>
                      <a:pt x="78" y="43"/>
                    </a:lnTo>
                    <a:lnTo>
                      <a:pt x="96" y="35"/>
                    </a:lnTo>
                    <a:lnTo>
                      <a:pt x="78" y="26"/>
                    </a:lnTo>
                    <a:lnTo>
                      <a:pt x="87" y="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58" name="Freeform 271">
                <a:extLst>
                  <a:ext uri="{FF2B5EF4-FFF2-40B4-BE49-F238E27FC236}">
                    <a16:creationId xmlns:a16="http://schemas.microsoft.com/office/drawing/2014/main" id="{E15E6F07-A149-48FB-B12B-3026E1D75E56}"/>
                  </a:ext>
                </a:extLst>
              </p:cNvPr>
              <p:cNvSpPr>
                <a:spLocks/>
              </p:cNvSpPr>
              <p:nvPr/>
            </p:nvSpPr>
            <p:spPr bwMode="auto">
              <a:xfrm>
                <a:off x="4846638" y="2693988"/>
                <a:ext cx="123825" cy="152400"/>
              </a:xfrm>
              <a:custGeom>
                <a:avLst/>
                <a:gdLst>
                  <a:gd name="T0" fmla="*/ 2147483647 w 78"/>
                  <a:gd name="T1" fmla="*/ 2147483647 h 96"/>
                  <a:gd name="T2" fmla="*/ 2147483647 w 78"/>
                  <a:gd name="T3" fmla="*/ 2147483647 h 96"/>
                  <a:gd name="T4" fmla="*/ 2147483647 w 78"/>
                  <a:gd name="T5" fmla="*/ 2147483647 h 96"/>
                  <a:gd name="T6" fmla="*/ 2147483647 w 78"/>
                  <a:gd name="T7" fmla="*/ 0 h 96"/>
                  <a:gd name="T8" fmla="*/ 2147483647 w 78"/>
                  <a:gd name="T9" fmla="*/ 0 h 96"/>
                  <a:gd name="T10" fmla="*/ 2147483647 w 78"/>
                  <a:gd name="T11" fmla="*/ 2147483647 h 96"/>
                  <a:gd name="T12" fmla="*/ 0 w 78"/>
                  <a:gd name="T13" fmla="*/ 2147483647 h 96"/>
                  <a:gd name="T14" fmla="*/ 2147483647 w 78"/>
                  <a:gd name="T15" fmla="*/ 2147483647 h 96"/>
                  <a:gd name="T16" fmla="*/ 2147483647 w 78"/>
                  <a:gd name="T17" fmla="*/ 2147483647 h 96"/>
                  <a:gd name="T18" fmla="*/ 2147483647 w 78"/>
                  <a:gd name="T19" fmla="*/ 2147483647 h 96"/>
                  <a:gd name="T20" fmla="*/ 2147483647 w 78"/>
                  <a:gd name="T21" fmla="*/ 2147483647 h 96"/>
                  <a:gd name="T22" fmla="*/ 2147483647 w 78"/>
                  <a:gd name="T23" fmla="*/ 2147483647 h 96"/>
                  <a:gd name="T24" fmla="*/ 2147483647 w 78"/>
                  <a:gd name="T25" fmla="*/ 2147483647 h 96"/>
                  <a:gd name="T26" fmla="*/ 2147483647 w 78"/>
                  <a:gd name="T27" fmla="*/ 2147483647 h 96"/>
                  <a:gd name="T28" fmla="*/ 2147483647 w 78"/>
                  <a:gd name="T29" fmla="*/ 2147483647 h 96"/>
                  <a:gd name="T30" fmla="*/ 2147483647 w 78"/>
                  <a:gd name="T31" fmla="*/ 2147483647 h 96"/>
                  <a:gd name="T32" fmla="*/ 2147483647 w 78"/>
                  <a:gd name="T33" fmla="*/ 2147483647 h 96"/>
                  <a:gd name="T34" fmla="*/ 2147483647 w 78"/>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8"/>
                  <a:gd name="T55" fmla="*/ 0 h 96"/>
                  <a:gd name="T56" fmla="*/ 78 w 78"/>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8" h="96">
                    <a:moveTo>
                      <a:pt x="52" y="26"/>
                    </a:moveTo>
                    <a:lnTo>
                      <a:pt x="52" y="17"/>
                    </a:lnTo>
                    <a:lnTo>
                      <a:pt x="70" y="9"/>
                    </a:lnTo>
                    <a:lnTo>
                      <a:pt x="78" y="0"/>
                    </a:lnTo>
                    <a:lnTo>
                      <a:pt x="52" y="0"/>
                    </a:lnTo>
                    <a:lnTo>
                      <a:pt x="17" y="17"/>
                    </a:lnTo>
                    <a:lnTo>
                      <a:pt x="0" y="35"/>
                    </a:lnTo>
                    <a:lnTo>
                      <a:pt x="9" y="52"/>
                    </a:lnTo>
                    <a:lnTo>
                      <a:pt x="17" y="61"/>
                    </a:lnTo>
                    <a:lnTo>
                      <a:pt x="17" y="87"/>
                    </a:lnTo>
                    <a:lnTo>
                      <a:pt x="35" y="87"/>
                    </a:lnTo>
                    <a:lnTo>
                      <a:pt x="35" y="96"/>
                    </a:lnTo>
                    <a:lnTo>
                      <a:pt x="52" y="87"/>
                    </a:lnTo>
                    <a:lnTo>
                      <a:pt x="44" y="78"/>
                    </a:lnTo>
                    <a:lnTo>
                      <a:pt x="52" y="70"/>
                    </a:lnTo>
                    <a:lnTo>
                      <a:pt x="52" y="44"/>
                    </a:lnTo>
                    <a:lnTo>
                      <a:pt x="35" y="26"/>
                    </a:lnTo>
                    <a:lnTo>
                      <a:pt x="52"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59" name="Freeform 272">
                <a:extLst>
                  <a:ext uri="{FF2B5EF4-FFF2-40B4-BE49-F238E27FC236}">
                    <a16:creationId xmlns:a16="http://schemas.microsoft.com/office/drawing/2014/main" id="{C07B48EC-5505-4916-ACC2-6769F4B7C6D9}"/>
                  </a:ext>
                </a:extLst>
              </p:cNvPr>
              <p:cNvSpPr>
                <a:spLocks/>
              </p:cNvSpPr>
              <p:nvPr/>
            </p:nvSpPr>
            <p:spPr bwMode="auto">
              <a:xfrm>
                <a:off x="4846638" y="2693988"/>
                <a:ext cx="123825" cy="152400"/>
              </a:xfrm>
              <a:custGeom>
                <a:avLst/>
                <a:gdLst>
                  <a:gd name="T0" fmla="*/ 2147483647 w 78"/>
                  <a:gd name="T1" fmla="*/ 2147483647 h 96"/>
                  <a:gd name="T2" fmla="*/ 2147483647 w 78"/>
                  <a:gd name="T3" fmla="*/ 2147483647 h 96"/>
                  <a:gd name="T4" fmla="*/ 2147483647 w 78"/>
                  <a:gd name="T5" fmla="*/ 2147483647 h 96"/>
                  <a:gd name="T6" fmla="*/ 2147483647 w 78"/>
                  <a:gd name="T7" fmla="*/ 0 h 96"/>
                  <a:gd name="T8" fmla="*/ 2147483647 w 78"/>
                  <a:gd name="T9" fmla="*/ 0 h 96"/>
                  <a:gd name="T10" fmla="*/ 2147483647 w 78"/>
                  <a:gd name="T11" fmla="*/ 2147483647 h 96"/>
                  <a:gd name="T12" fmla="*/ 0 w 78"/>
                  <a:gd name="T13" fmla="*/ 2147483647 h 96"/>
                  <a:gd name="T14" fmla="*/ 2147483647 w 78"/>
                  <a:gd name="T15" fmla="*/ 2147483647 h 96"/>
                  <a:gd name="T16" fmla="*/ 2147483647 w 78"/>
                  <a:gd name="T17" fmla="*/ 2147483647 h 96"/>
                  <a:gd name="T18" fmla="*/ 2147483647 w 78"/>
                  <a:gd name="T19" fmla="*/ 2147483647 h 96"/>
                  <a:gd name="T20" fmla="*/ 2147483647 w 78"/>
                  <a:gd name="T21" fmla="*/ 2147483647 h 96"/>
                  <a:gd name="T22" fmla="*/ 2147483647 w 78"/>
                  <a:gd name="T23" fmla="*/ 2147483647 h 96"/>
                  <a:gd name="T24" fmla="*/ 2147483647 w 78"/>
                  <a:gd name="T25" fmla="*/ 2147483647 h 96"/>
                  <a:gd name="T26" fmla="*/ 2147483647 w 78"/>
                  <a:gd name="T27" fmla="*/ 2147483647 h 96"/>
                  <a:gd name="T28" fmla="*/ 2147483647 w 78"/>
                  <a:gd name="T29" fmla="*/ 2147483647 h 96"/>
                  <a:gd name="T30" fmla="*/ 2147483647 w 78"/>
                  <a:gd name="T31" fmla="*/ 2147483647 h 96"/>
                  <a:gd name="T32" fmla="*/ 2147483647 w 78"/>
                  <a:gd name="T33" fmla="*/ 2147483647 h 96"/>
                  <a:gd name="T34" fmla="*/ 2147483647 w 78"/>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8"/>
                  <a:gd name="T55" fmla="*/ 0 h 96"/>
                  <a:gd name="T56" fmla="*/ 78 w 78"/>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8" h="96">
                    <a:moveTo>
                      <a:pt x="52" y="26"/>
                    </a:moveTo>
                    <a:lnTo>
                      <a:pt x="52" y="17"/>
                    </a:lnTo>
                    <a:lnTo>
                      <a:pt x="70" y="9"/>
                    </a:lnTo>
                    <a:lnTo>
                      <a:pt x="78" y="0"/>
                    </a:lnTo>
                    <a:lnTo>
                      <a:pt x="52" y="0"/>
                    </a:lnTo>
                    <a:lnTo>
                      <a:pt x="17" y="17"/>
                    </a:lnTo>
                    <a:lnTo>
                      <a:pt x="0" y="35"/>
                    </a:lnTo>
                    <a:lnTo>
                      <a:pt x="9" y="52"/>
                    </a:lnTo>
                    <a:lnTo>
                      <a:pt x="17" y="61"/>
                    </a:lnTo>
                    <a:lnTo>
                      <a:pt x="17" y="87"/>
                    </a:lnTo>
                    <a:lnTo>
                      <a:pt x="35" y="87"/>
                    </a:lnTo>
                    <a:lnTo>
                      <a:pt x="35" y="96"/>
                    </a:lnTo>
                    <a:lnTo>
                      <a:pt x="52" y="87"/>
                    </a:lnTo>
                    <a:lnTo>
                      <a:pt x="44" y="78"/>
                    </a:lnTo>
                    <a:lnTo>
                      <a:pt x="52" y="70"/>
                    </a:lnTo>
                    <a:lnTo>
                      <a:pt x="52" y="44"/>
                    </a:lnTo>
                    <a:lnTo>
                      <a:pt x="35" y="26"/>
                    </a:lnTo>
                    <a:lnTo>
                      <a:pt x="52"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60" name="Freeform 273">
                <a:extLst>
                  <a:ext uri="{FF2B5EF4-FFF2-40B4-BE49-F238E27FC236}">
                    <a16:creationId xmlns:a16="http://schemas.microsoft.com/office/drawing/2014/main" id="{37081407-BBB1-4AB1-ACE0-A2971753558B}"/>
                  </a:ext>
                </a:extLst>
              </p:cNvPr>
              <p:cNvSpPr>
                <a:spLocks/>
              </p:cNvSpPr>
              <p:nvPr/>
            </p:nvSpPr>
            <p:spPr bwMode="auto">
              <a:xfrm>
                <a:off x="4929188" y="2860675"/>
                <a:ext cx="84138" cy="41275"/>
              </a:xfrm>
              <a:custGeom>
                <a:avLst/>
                <a:gdLst>
                  <a:gd name="T0" fmla="*/ 2147483647 w 53"/>
                  <a:gd name="T1" fmla="*/ 2147483647 h 26"/>
                  <a:gd name="T2" fmla="*/ 2147483647 w 53"/>
                  <a:gd name="T3" fmla="*/ 0 h 26"/>
                  <a:gd name="T4" fmla="*/ 2147483647 w 53"/>
                  <a:gd name="T5" fmla="*/ 2147483647 h 26"/>
                  <a:gd name="T6" fmla="*/ 0 w 53"/>
                  <a:gd name="T7" fmla="*/ 2147483647 h 26"/>
                  <a:gd name="T8" fmla="*/ 2147483647 w 53"/>
                  <a:gd name="T9" fmla="*/ 2147483647 h 26"/>
                  <a:gd name="T10" fmla="*/ 2147483647 w 53"/>
                  <a:gd name="T11" fmla="*/ 2147483647 h 26"/>
                  <a:gd name="T12" fmla="*/ 0 60000 65536"/>
                  <a:gd name="T13" fmla="*/ 0 60000 65536"/>
                  <a:gd name="T14" fmla="*/ 0 60000 65536"/>
                  <a:gd name="T15" fmla="*/ 0 60000 65536"/>
                  <a:gd name="T16" fmla="*/ 0 60000 65536"/>
                  <a:gd name="T17" fmla="*/ 0 60000 65536"/>
                  <a:gd name="T18" fmla="*/ 0 w 53"/>
                  <a:gd name="T19" fmla="*/ 0 h 26"/>
                  <a:gd name="T20" fmla="*/ 53 w 5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3" h="26">
                    <a:moveTo>
                      <a:pt x="53" y="17"/>
                    </a:moveTo>
                    <a:lnTo>
                      <a:pt x="44" y="0"/>
                    </a:lnTo>
                    <a:lnTo>
                      <a:pt x="35" y="8"/>
                    </a:lnTo>
                    <a:lnTo>
                      <a:pt x="0" y="8"/>
                    </a:lnTo>
                    <a:lnTo>
                      <a:pt x="18" y="26"/>
                    </a:lnTo>
                    <a:lnTo>
                      <a:pt x="53"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61" name="Freeform 274">
                <a:extLst>
                  <a:ext uri="{FF2B5EF4-FFF2-40B4-BE49-F238E27FC236}">
                    <a16:creationId xmlns:a16="http://schemas.microsoft.com/office/drawing/2014/main" id="{19B7C1FF-FA48-4646-9669-2B0CF3399BA4}"/>
                  </a:ext>
                </a:extLst>
              </p:cNvPr>
              <p:cNvSpPr>
                <a:spLocks/>
              </p:cNvSpPr>
              <p:nvPr/>
            </p:nvSpPr>
            <p:spPr bwMode="auto">
              <a:xfrm>
                <a:off x="4929188" y="2860675"/>
                <a:ext cx="84138" cy="41275"/>
              </a:xfrm>
              <a:custGeom>
                <a:avLst/>
                <a:gdLst>
                  <a:gd name="T0" fmla="*/ 2147483647 w 53"/>
                  <a:gd name="T1" fmla="*/ 2147483647 h 26"/>
                  <a:gd name="T2" fmla="*/ 2147483647 w 53"/>
                  <a:gd name="T3" fmla="*/ 0 h 26"/>
                  <a:gd name="T4" fmla="*/ 2147483647 w 53"/>
                  <a:gd name="T5" fmla="*/ 2147483647 h 26"/>
                  <a:gd name="T6" fmla="*/ 0 w 53"/>
                  <a:gd name="T7" fmla="*/ 2147483647 h 26"/>
                  <a:gd name="T8" fmla="*/ 2147483647 w 53"/>
                  <a:gd name="T9" fmla="*/ 2147483647 h 26"/>
                  <a:gd name="T10" fmla="*/ 2147483647 w 53"/>
                  <a:gd name="T11" fmla="*/ 2147483647 h 26"/>
                  <a:gd name="T12" fmla="*/ 0 60000 65536"/>
                  <a:gd name="T13" fmla="*/ 0 60000 65536"/>
                  <a:gd name="T14" fmla="*/ 0 60000 65536"/>
                  <a:gd name="T15" fmla="*/ 0 60000 65536"/>
                  <a:gd name="T16" fmla="*/ 0 60000 65536"/>
                  <a:gd name="T17" fmla="*/ 0 60000 65536"/>
                  <a:gd name="T18" fmla="*/ 0 w 53"/>
                  <a:gd name="T19" fmla="*/ 0 h 26"/>
                  <a:gd name="T20" fmla="*/ 53 w 5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3" h="26">
                    <a:moveTo>
                      <a:pt x="53" y="17"/>
                    </a:moveTo>
                    <a:lnTo>
                      <a:pt x="44" y="0"/>
                    </a:lnTo>
                    <a:lnTo>
                      <a:pt x="35" y="8"/>
                    </a:lnTo>
                    <a:lnTo>
                      <a:pt x="0" y="8"/>
                    </a:lnTo>
                    <a:lnTo>
                      <a:pt x="18" y="26"/>
                    </a:lnTo>
                    <a:lnTo>
                      <a:pt x="53"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62" name="Freeform 275">
                <a:extLst>
                  <a:ext uri="{FF2B5EF4-FFF2-40B4-BE49-F238E27FC236}">
                    <a16:creationId xmlns:a16="http://schemas.microsoft.com/office/drawing/2014/main" id="{FD54AE07-5EEC-4189-A9EC-46E7C86A4437}"/>
                  </a:ext>
                </a:extLst>
              </p:cNvPr>
              <p:cNvSpPr>
                <a:spLocks/>
              </p:cNvSpPr>
              <p:nvPr/>
            </p:nvSpPr>
            <p:spPr bwMode="auto">
              <a:xfrm>
                <a:off x="4527551" y="2541588"/>
                <a:ext cx="263525" cy="249238"/>
              </a:xfrm>
              <a:custGeom>
                <a:avLst/>
                <a:gdLst>
                  <a:gd name="T0" fmla="*/ 2147483647 w 166"/>
                  <a:gd name="T1" fmla="*/ 2147483647 h 157"/>
                  <a:gd name="T2" fmla="*/ 2147483647 w 166"/>
                  <a:gd name="T3" fmla="*/ 2147483647 h 157"/>
                  <a:gd name="T4" fmla="*/ 2147483647 w 166"/>
                  <a:gd name="T5" fmla="*/ 2147483647 h 157"/>
                  <a:gd name="T6" fmla="*/ 2147483647 w 166"/>
                  <a:gd name="T7" fmla="*/ 0 h 157"/>
                  <a:gd name="T8" fmla="*/ 2147483647 w 166"/>
                  <a:gd name="T9" fmla="*/ 0 h 157"/>
                  <a:gd name="T10" fmla="*/ 2147483647 w 166"/>
                  <a:gd name="T11" fmla="*/ 2147483647 h 157"/>
                  <a:gd name="T12" fmla="*/ 2147483647 w 166"/>
                  <a:gd name="T13" fmla="*/ 2147483647 h 157"/>
                  <a:gd name="T14" fmla="*/ 0 w 166"/>
                  <a:gd name="T15" fmla="*/ 2147483647 h 157"/>
                  <a:gd name="T16" fmla="*/ 2147483647 w 166"/>
                  <a:gd name="T17" fmla="*/ 2147483647 h 157"/>
                  <a:gd name="T18" fmla="*/ 2147483647 w 166"/>
                  <a:gd name="T19" fmla="*/ 2147483647 h 157"/>
                  <a:gd name="T20" fmla="*/ 2147483647 w 166"/>
                  <a:gd name="T21" fmla="*/ 2147483647 h 157"/>
                  <a:gd name="T22" fmla="*/ 2147483647 w 166"/>
                  <a:gd name="T23" fmla="*/ 2147483647 h 157"/>
                  <a:gd name="T24" fmla="*/ 2147483647 w 166"/>
                  <a:gd name="T25" fmla="*/ 2147483647 h 157"/>
                  <a:gd name="T26" fmla="*/ 2147483647 w 166"/>
                  <a:gd name="T27" fmla="*/ 2147483647 h 157"/>
                  <a:gd name="T28" fmla="*/ 2147483647 w 166"/>
                  <a:gd name="T29" fmla="*/ 2147483647 h 157"/>
                  <a:gd name="T30" fmla="*/ 2147483647 w 166"/>
                  <a:gd name="T31" fmla="*/ 2147483647 h 157"/>
                  <a:gd name="T32" fmla="*/ 2147483647 w 166"/>
                  <a:gd name="T33" fmla="*/ 2147483647 h 157"/>
                  <a:gd name="T34" fmla="*/ 2147483647 w 166"/>
                  <a:gd name="T35" fmla="*/ 2147483647 h 157"/>
                  <a:gd name="T36" fmla="*/ 2147483647 w 166"/>
                  <a:gd name="T37" fmla="*/ 2147483647 h 157"/>
                  <a:gd name="T38" fmla="*/ 2147483647 w 166"/>
                  <a:gd name="T39" fmla="*/ 2147483647 h 157"/>
                  <a:gd name="T40" fmla="*/ 2147483647 w 166"/>
                  <a:gd name="T41" fmla="*/ 2147483647 h 157"/>
                  <a:gd name="T42" fmla="*/ 2147483647 w 166"/>
                  <a:gd name="T43" fmla="*/ 2147483647 h 157"/>
                  <a:gd name="T44" fmla="*/ 2147483647 w 166"/>
                  <a:gd name="T45" fmla="*/ 2147483647 h 157"/>
                  <a:gd name="T46" fmla="*/ 2147483647 w 166"/>
                  <a:gd name="T47" fmla="*/ 2147483647 h 157"/>
                  <a:gd name="T48" fmla="*/ 2147483647 w 166"/>
                  <a:gd name="T49" fmla="*/ 2147483647 h 157"/>
                  <a:gd name="T50" fmla="*/ 2147483647 w 166"/>
                  <a:gd name="T51" fmla="*/ 2147483647 h 157"/>
                  <a:gd name="T52" fmla="*/ 2147483647 w 166"/>
                  <a:gd name="T53" fmla="*/ 2147483647 h 157"/>
                  <a:gd name="T54" fmla="*/ 2147483647 w 166"/>
                  <a:gd name="T55" fmla="*/ 2147483647 h 157"/>
                  <a:gd name="T56" fmla="*/ 2147483647 w 166"/>
                  <a:gd name="T57" fmla="*/ 2147483647 h 157"/>
                  <a:gd name="T58" fmla="*/ 2147483647 w 166"/>
                  <a:gd name="T59" fmla="*/ 2147483647 h 1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6"/>
                  <a:gd name="T91" fmla="*/ 0 h 157"/>
                  <a:gd name="T92" fmla="*/ 166 w 166"/>
                  <a:gd name="T93" fmla="*/ 157 h 15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6" h="157">
                    <a:moveTo>
                      <a:pt x="88" y="26"/>
                    </a:moveTo>
                    <a:lnTo>
                      <a:pt x="96" y="9"/>
                    </a:lnTo>
                    <a:lnTo>
                      <a:pt x="79" y="9"/>
                    </a:lnTo>
                    <a:lnTo>
                      <a:pt x="70" y="0"/>
                    </a:lnTo>
                    <a:lnTo>
                      <a:pt x="44" y="0"/>
                    </a:lnTo>
                    <a:lnTo>
                      <a:pt x="27" y="18"/>
                    </a:lnTo>
                    <a:lnTo>
                      <a:pt x="18" y="18"/>
                    </a:lnTo>
                    <a:lnTo>
                      <a:pt x="0" y="18"/>
                    </a:lnTo>
                    <a:lnTo>
                      <a:pt x="9" y="52"/>
                    </a:lnTo>
                    <a:lnTo>
                      <a:pt x="35" y="52"/>
                    </a:lnTo>
                    <a:lnTo>
                      <a:pt x="53" y="79"/>
                    </a:lnTo>
                    <a:lnTo>
                      <a:pt x="79" y="96"/>
                    </a:lnTo>
                    <a:lnTo>
                      <a:pt x="96" y="96"/>
                    </a:lnTo>
                    <a:lnTo>
                      <a:pt x="105" y="113"/>
                    </a:lnTo>
                    <a:lnTo>
                      <a:pt x="131" y="122"/>
                    </a:lnTo>
                    <a:lnTo>
                      <a:pt x="140" y="140"/>
                    </a:lnTo>
                    <a:lnTo>
                      <a:pt x="131" y="157"/>
                    </a:lnTo>
                    <a:lnTo>
                      <a:pt x="140" y="157"/>
                    </a:lnTo>
                    <a:lnTo>
                      <a:pt x="149" y="131"/>
                    </a:lnTo>
                    <a:lnTo>
                      <a:pt x="140" y="122"/>
                    </a:lnTo>
                    <a:lnTo>
                      <a:pt x="149" y="113"/>
                    </a:lnTo>
                    <a:lnTo>
                      <a:pt x="166" y="122"/>
                    </a:lnTo>
                    <a:lnTo>
                      <a:pt x="166" y="113"/>
                    </a:lnTo>
                    <a:lnTo>
                      <a:pt x="140" y="96"/>
                    </a:lnTo>
                    <a:lnTo>
                      <a:pt x="131" y="87"/>
                    </a:lnTo>
                    <a:lnTo>
                      <a:pt x="88" y="52"/>
                    </a:lnTo>
                    <a:lnTo>
                      <a:pt x="79" y="52"/>
                    </a:lnTo>
                    <a:lnTo>
                      <a:pt x="70" y="26"/>
                    </a:lnTo>
                    <a:lnTo>
                      <a:pt x="79" y="18"/>
                    </a:lnTo>
                    <a:lnTo>
                      <a:pt x="88"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63" name="Freeform 276">
                <a:extLst>
                  <a:ext uri="{FF2B5EF4-FFF2-40B4-BE49-F238E27FC236}">
                    <a16:creationId xmlns:a16="http://schemas.microsoft.com/office/drawing/2014/main" id="{EEFAF5E6-D93F-4D56-A05B-41AD2AD560C1}"/>
                  </a:ext>
                </a:extLst>
              </p:cNvPr>
              <p:cNvSpPr>
                <a:spLocks/>
              </p:cNvSpPr>
              <p:nvPr/>
            </p:nvSpPr>
            <p:spPr bwMode="auto">
              <a:xfrm>
                <a:off x="4527551" y="2541588"/>
                <a:ext cx="263525" cy="249238"/>
              </a:xfrm>
              <a:custGeom>
                <a:avLst/>
                <a:gdLst>
                  <a:gd name="T0" fmla="*/ 2147483647 w 166"/>
                  <a:gd name="T1" fmla="*/ 2147483647 h 157"/>
                  <a:gd name="T2" fmla="*/ 2147483647 w 166"/>
                  <a:gd name="T3" fmla="*/ 2147483647 h 157"/>
                  <a:gd name="T4" fmla="*/ 2147483647 w 166"/>
                  <a:gd name="T5" fmla="*/ 2147483647 h 157"/>
                  <a:gd name="T6" fmla="*/ 2147483647 w 166"/>
                  <a:gd name="T7" fmla="*/ 0 h 157"/>
                  <a:gd name="T8" fmla="*/ 2147483647 w 166"/>
                  <a:gd name="T9" fmla="*/ 0 h 157"/>
                  <a:gd name="T10" fmla="*/ 2147483647 w 166"/>
                  <a:gd name="T11" fmla="*/ 2147483647 h 157"/>
                  <a:gd name="T12" fmla="*/ 2147483647 w 166"/>
                  <a:gd name="T13" fmla="*/ 2147483647 h 157"/>
                  <a:gd name="T14" fmla="*/ 0 w 166"/>
                  <a:gd name="T15" fmla="*/ 2147483647 h 157"/>
                  <a:gd name="T16" fmla="*/ 2147483647 w 166"/>
                  <a:gd name="T17" fmla="*/ 2147483647 h 157"/>
                  <a:gd name="T18" fmla="*/ 2147483647 w 166"/>
                  <a:gd name="T19" fmla="*/ 2147483647 h 157"/>
                  <a:gd name="T20" fmla="*/ 2147483647 w 166"/>
                  <a:gd name="T21" fmla="*/ 2147483647 h 157"/>
                  <a:gd name="T22" fmla="*/ 2147483647 w 166"/>
                  <a:gd name="T23" fmla="*/ 2147483647 h 157"/>
                  <a:gd name="T24" fmla="*/ 2147483647 w 166"/>
                  <a:gd name="T25" fmla="*/ 2147483647 h 157"/>
                  <a:gd name="T26" fmla="*/ 2147483647 w 166"/>
                  <a:gd name="T27" fmla="*/ 2147483647 h 157"/>
                  <a:gd name="T28" fmla="*/ 2147483647 w 166"/>
                  <a:gd name="T29" fmla="*/ 2147483647 h 157"/>
                  <a:gd name="T30" fmla="*/ 2147483647 w 166"/>
                  <a:gd name="T31" fmla="*/ 2147483647 h 157"/>
                  <a:gd name="T32" fmla="*/ 2147483647 w 166"/>
                  <a:gd name="T33" fmla="*/ 2147483647 h 157"/>
                  <a:gd name="T34" fmla="*/ 2147483647 w 166"/>
                  <a:gd name="T35" fmla="*/ 2147483647 h 157"/>
                  <a:gd name="T36" fmla="*/ 2147483647 w 166"/>
                  <a:gd name="T37" fmla="*/ 2147483647 h 157"/>
                  <a:gd name="T38" fmla="*/ 2147483647 w 166"/>
                  <a:gd name="T39" fmla="*/ 2147483647 h 157"/>
                  <a:gd name="T40" fmla="*/ 2147483647 w 166"/>
                  <a:gd name="T41" fmla="*/ 2147483647 h 157"/>
                  <a:gd name="T42" fmla="*/ 2147483647 w 166"/>
                  <a:gd name="T43" fmla="*/ 2147483647 h 157"/>
                  <a:gd name="T44" fmla="*/ 2147483647 w 166"/>
                  <a:gd name="T45" fmla="*/ 2147483647 h 157"/>
                  <a:gd name="T46" fmla="*/ 2147483647 w 166"/>
                  <a:gd name="T47" fmla="*/ 2147483647 h 157"/>
                  <a:gd name="T48" fmla="*/ 2147483647 w 166"/>
                  <a:gd name="T49" fmla="*/ 2147483647 h 157"/>
                  <a:gd name="T50" fmla="*/ 2147483647 w 166"/>
                  <a:gd name="T51" fmla="*/ 2147483647 h 157"/>
                  <a:gd name="T52" fmla="*/ 2147483647 w 166"/>
                  <a:gd name="T53" fmla="*/ 2147483647 h 157"/>
                  <a:gd name="T54" fmla="*/ 2147483647 w 166"/>
                  <a:gd name="T55" fmla="*/ 2147483647 h 157"/>
                  <a:gd name="T56" fmla="*/ 2147483647 w 166"/>
                  <a:gd name="T57" fmla="*/ 2147483647 h 157"/>
                  <a:gd name="T58" fmla="*/ 2147483647 w 166"/>
                  <a:gd name="T59" fmla="*/ 2147483647 h 1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6"/>
                  <a:gd name="T91" fmla="*/ 0 h 157"/>
                  <a:gd name="T92" fmla="*/ 166 w 166"/>
                  <a:gd name="T93" fmla="*/ 157 h 15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6" h="157">
                    <a:moveTo>
                      <a:pt x="88" y="26"/>
                    </a:moveTo>
                    <a:lnTo>
                      <a:pt x="96" y="9"/>
                    </a:lnTo>
                    <a:lnTo>
                      <a:pt x="79" y="9"/>
                    </a:lnTo>
                    <a:lnTo>
                      <a:pt x="70" y="0"/>
                    </a:lnTo>
                    <a:lnTo>
                      <a:pt x="44" y="0"/>
                    </a:lnTo>
                    <a:lnTo>
                      <a:pt x="27" y="18"/>
                    </a:lnTo>
                    <a:lnTo>
                      <a:pt x="18" y="18"/>
                    </a:lnTo>
                    <a:lnTo>
                      <a:pt x="0" y="18"/>
                    </a:lnTo>
                    <a:lnTo>
                      <a:pt x="9" y="52"/>
                    </a:lnTo>
                    <a:lnTo>
                      <a:pt x="35" y="52"/>
                    </a:lnTo>
                    <a:lnTo>
                      <a:pt x="53" y="79"/>
                    </a:lnTo>
                    <a:lnTo>
                      <a:pt x="79" y="96"/>
                    </a:lnTo>
                    <a:lnTo>
                      <a:pt x="96" y="96"/>
                    </a:lnTo>
                    <a:lnTo>
                      <a:pt x="105" y="113"/>
                    </a:lnTo>
                    <a:lnTo>
                      <a:pt x="131" y="122"/>
                    </a:lnTo>
                    <a:lnTo>
                      <a:pt x="140" y="140"/>
                    </a:lnTo>
                    <a:lnTo>
                      <a:pt x="131" y="157"/>
                    </a:lnTo>
                    <a:lnTo>
                      <a:pt x="140" y="157"/>
                    </a:lnTo>
                    <a:lnTo>
                      <a:pt x="149" y="131"/>
                    </a:lnTo>
                    <a:lnTo>
                      <a:pt x="140" y="122"/>
                    </a:lnTo>
                    <a:lnTo>
                      <a:pt x="149" y="113"/>
                    </a:lnTo>
                    <a:lnTo>
                      <a:pt x="166" y="122"/>
                    </a:lnTo>
                    <a:lnTo>
                      <a:pt x="166" y="113"/>
                    </a:lnTo>
                    <a:lnTo>
                      <a:pt x="140" y="96"/>
                    </a:lnTo>
                    <a:lnTo>
                      <a:pt x="131" y="87"/>
                    </a:lnTo>
                    <a:lnTo>
                      <a:pt x="88" y="52"/>
                    </a:lnTo>
                    <a:lnTo>
                      <a:pt x="79" y="52"/>
                    </a:lnTo>
                    <a:lnTo>
                      <a:pt x="70" y="26"/>
                    </a:lnTo>
                    <a:lnTo>
                      <a:pt x="79" y="18"/>
                    </a:lnTo>
                    <a:lnTo>
                      <a:pt x="88"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64" name="Freeform 277">
                <a:extLst>
                  <a:ext uri="{FF2B5EF4-FFF2-40B4-BE49-F238E27FC236}">
                    <a16:creationId xmlns:a16="http://schemas.microsoft.com/office/drawing/2014/main" id="{29ED762A-5ACF-4550-AD84-E7048ED4ED8C}"/>
                  </a:ext>
                </a:extLst>
              </p:cNvPr>
              <p:cNvSpPr>
                <a:spLocks/>
              </p:cNvSpPr>
              <p:nvPr/>
            </p:nvSpPr>
            <p:spPr bwMode="auto">
              <a:xfrm>
                <a:off x="4652963" y="2790825"/>
                <a:ext cx="82550" cy="55563"/>
              </a:xfrm>
              <a:custGeom>
                <a:avLst/>
                <a:gdLst>
                  <a:gd name="T0" fmla="*/ 2147483647 w 52"/>
                  <a:gd name="T1" fmla="*/ 2147483647 h 35"/>
                  <a:gd name="T2" fmla="*/ 2147483647 w 52"/>
                  <a:gd name="T3" fmla="*/ 2147483647 h 35"/>
                  <a:gd name="T4" fmla="*/ 2147483647 w 52"/>
                  <a:gd name="T5" fmla="*/ 0 h 35"/>
                  <a:gd name="T6" fmla="*/ 0 w 52"/>
                  <a:gd name="T7" fmla="*/ 0 h 35"/>
                  <a:gd name="T8" fmla="*/ 2147483647 w 52"/>
                  <a:gd name="T9" fmla="*/ 2147483647 h 35"/>
                  <a:gd name="T10" fmla="*/ 2147483647 w 52"/>
                  <a:gd name="T11" fmla="*/ 2147483647 h 35"/>
                  <a:gd name="T12" fmla="*/ 2147483647 w 52"/>
                  <a:gd name="T13" fmla="*/ 2147483647 h 35"/>
                  <a:gd name="T14" fmla="*/ 0 60000 65536"/>
                  <a:gd name="T15" fmla="*/ 0 60000 65536"/>
                  <a:gd name="T16" fmla="*/ 0 60000 65536"/>
                  <a:gd name="T17" fmla="*/ 0 60000 65536"/>
                  <a:gd name="T18" fmla="*/ 0 60000 65536"/>
                  <a:gd name="T19" fmla="*/ 0 60000 65536"/>
                  <a:gd name="T20" fmla="*/ 0 60000 65536"/>
                  <a:gd name="T21" fmla="*/ 0 w 52"/>
                  <a:gd name="T22" fmla="*/ 0 h 35"/>
                  <a:gd name="T23" fmla="*/ 52 w 5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35">
                    <a:moveTo>
                      <a:pt x="44" y="9"/>
                    </a:moveTo>
                    <a:lnTo>
                      <a:pt x="26" y="9"/>
                    </a:lnTo>
                    <a:lnTo>
                      <a:pt x="17" y="0"/>
                    </a:lnTo>
                    <a:lnTo>
                      <a:pt x="0" y="0"/>
                    </a:lnTo>
                    <a:lnTo>
                      <a:pt x="26" y="26"/>
                    </a:lnTo>
                    <a:lnTo>
                      <a:pt x="52" y="35"/>
                    </a:lnTo>
                    <a:lnTo>
                      <a:pt x="44"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65" name="Freeform 278">
                <a:extLst>
                  <a:ext uri="{FF2B5EF4-FFF2-40B4-BE49-F238E27FC236}">
                    <a16:creationId xmlns:a16="http://schemas.microsoft.com/office/drawing/2014/main" id="{0D911A72-20EE-483A-92D6-1FA0FA7A5BD1}"/>
                  </a:ext>
                </a:extLst>
              </p:cNvPr>
              <p:cNvSpPr>
                <a:spLocks/>
              </p:cNvSpPr>
              <p:nvPr/>
            </p:nvSpPr>
            <p:spPr bwMode="auto">
              <a:xfrm>
                <a:off x="4652963" y="2790825"/>
                <a:ext cx="82550" cy="55563"/>
              </a:xfrm>
              <a:custGeom>
                <a:avLst/>
                <a:gdLst>
                  <a:gd name="T0" fmla="*/ 2147483647 w 52"/>
                  <a:gd name="T1" fmla="*/ 2147483647 h 35"/>
                  <a:gd name="T2" fmla="*/ 2147483647 w 52"/>
                  <a:gd name="T3" fmla="*/ 2147483647 h 35"/>
                  <a:gd name="T4" fmla="*/ 2147483647 w 52"/>
                  <a:gd name="T5" fmla="*/ 0 h 35"/>
                  <a:gd name="T6" fmla="*/ 0 w 52"/>
                  <a:gd name="T7" fmla="*/ 0 h 35"/>
                  <a:gd name="T8" fmla="*/ 2147483647 w 52"/>
                  <a:gd name="T9" fmla="*/ 2147483647 h 35"/>
                  <a:gd name="T10" fmla="*/ 2147483647 w 52"/>
                  <a:gd name="T11" fmla="*/ 2147483647 h 35"/>
                  <a:gd name="T12" fmla="*/ 2147483647 w 52"/>
                  <a:gd name="T13" fmla="*/ 2147483647 h 35"/>
                  <a:gd name="T14" fmla="*/ 0 60000 65536"/>
                  <a:gd name="T15" fmla="*/ 0 60000 65536"/>
                  <a:gd name="T16" fmla="*/ 0 60000 65536"/>
                  <a:gd name="T17" fmla="*/ 0 60000 65536"/>
                  <a:gd name="T18" fmla="*/ 0 60000 65536"/>
                  <a:gd name="T19" fmla="*/ 0 60000 65536"/>
                  <a:gd name="T20" fmla="*/ 0 60000 65536"/>
                  <a:gd name="T21" fmla="*/ 0 w 52"/>
                  <a:gd name="T22" fmla="*/ 0 h 35"/>
                  <a:gd name="T23" fmla="*/ 52 w 5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35">
                    <a:moveTo>
                      <a:pt x="44" y="9"/>
                    </a:moveTo>
                    <a:lnTo>
                      <a:pt x="26" y="9"/>
                    </a:lnTo>
                    <a:lnTo>
                      <a:pt x="17" y="0"/>
                    </a:lnTo>
                    <a:lnTo>
                      <a:pt x="0" y="0"/>
                    </a:lnTo>
                    <a:lnTo>
                      <a:pt x="26" y="26"/>
                    </a:lnTo>
                    <a:lnTo>
                      <a:pt x="52" y="35"/>
                    </a:lnTo>
                    <a:lnTo>
                      <a:pt x="44"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66" name="Freeform 279">
                <a:extLst>
                  <a:ext uri="{FF2B5EF4-FFF2-40B4-BE49-F238E27FC236}">
                    <a16:creationId xmlns:a16="http://schemas.microsoft.com/office/drawing/2014/main" id="{A4E6756B-8670-4312-B09B-5401C00E9E8A}"/>
                  </a:ext>
                </a:extLst>
              </p:cNvPr>
              <p:cNvSpPr>
                <a:spLocks/>
              </p:cNvSpPr>
              <p:nvPr/>
            </p:nvSpPr>
            <p:spPr bwMode="auto">
              <a:xfrm>
                <a:off x="4541838" y="2708275"/>
                <a:ext cx="41275" cy="68263"/>
              </a:xfrm>
              <a:custGeom>
                <a:avLst/>
                <a:gdLst>
                  <a:gd name="T0" fmla="*/ 2147483647 w 26"/>
                  <a:gd name="T1" fmla="*/ 0 h 43"/>
                  <a:gd name="T2" fmla="*/ 0 w 26"/>
                  <a:gd name="T3" fmla="*/ 2147483647 h 43"/>
                  <a:gd name="T4" fmla="*/ 0 w 26"/>
                  <a:gd name="T5" fmla="*/ 2147483647 h 43"/>
                  <a:gd name="T6" fmla="*/ 2147483647 w 26"/>
                  <a:gd name="T7" fmla="*/ 2147483647 h 43"/>
                  <a:gd name="T8" fmla="*/ 2147483647 w 26"/>
                  <a:gd name="T9" fmla="*/ 2147483647 h 43"/>
                  <a:gd name="T10" fmla="*/ 2147483647 w 26"/>
                  <a:gd name="T11" fmla="*/ 2147483647 h 43"/>
                  <a:gd name="T12" fmla="*/ 2147483647 w 26"/>
                  <a:gd name="T13" fmla="*/ 0 h 43"/>
                  <a:gd name="T14" fmla="*/ 0 60000 65536"/>
                  <a:gd name="T15" fmla="*/ 0 60000 65536"/>
                  <a:gd name="T16" fmla="*/ 0 60000 65536"/>
                  <a:gd name="T17" fmla="*/ 0 60000 65536"/>
                  <a:gd name="T18" fmla="*/ 0 60000 65536"/>
                  <a:gd name="T19" fmla="*/ 0 60000 65536"/>
                  <a:gd name="T20" fmla="*/ 0 60000 65536"/>
                  <a:gd name="T21" fmla="*/ 0 w 26"/>
                  <a:gd name="T22" fmla="*/ 0 h 43"/>
                  <a:gd name="T23" fmla="*/ 26 w 26"/>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43">
                    <a:moveTo>
                      <a:pt x="18" y="0"/>
                    </a:moveTo>
                    <a:lnTo>
                      <a:pt x="0" y="8"/>
                    </a:lnTo>
                    <a:lnTo>
                      <a:pt x="0" y="35"/>
                    </a:lnTo>
                    <a:lnTo>
                      <a:pt x="18" y="43"/>
                    </a:lnTo>
                    <a:lnTo>
                      <a:pt x="26" y="26"/>
                    </a:lnTo>
                    <a:lnTo>
                      <a:pt x="26" y="8"/>
                    </a:lnTo>
                    <a:lnTo>
                      <a:pt x="18"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67" name="Freeform 280">
                <a:extLst>
                  <a:ext uri="{FF2B5EF4-FFF2-40B4-BE49-F238E27FC236}">
                    <a16:creationId xmlns:a16="http://schemas.microsoft.com/office/drawing/2014/main" id="{6F434419-77BD-4A40-B917-197E1BC9B2E8}"/>
                  </a:ext>
                </a:extLst>
              </p:cNvPr>
              <p:cNvSpPr>
                <a:spLocks/>
              </p:cNvSpPr>
              <p:nvPr/>
            </p:nvSpPr>
            <p:spPr bwMode="auto">
              <a:xfrm>
                <a:off x="4541838" y="2708275"/>
                <a:ext cx="41275" cy="68263"/>
              </a:xfrm>
              <a:custGeom>
                <a:avLst/>
                <a:gdLst>
                  <a:gd name="T0" fmla="*/ 2147483647 w 26"/>
                  <a:gd name="T1" fmla="*/ 0 h 43"/>
                  <a:gd name="T2" fmla="*/ 0 w 26"/>
                  <a:gd name="T3" fmla="*/ 2147483647 h 43"/>
                  <a:gd name="T4" fmla="*/ 0 w 26"/>
                  <a:gd name="T5" fmla="*/ 2147483647 h 43"/>
                  <a:gd name="T6" fmla="*/ 2147483647 w 26"/>
                  <a:gd name="T7" fmla="*/ 2147483647 h 43"/>
                  <a:gd name="T8" fmla="*/ 2147483647 w 26"/>
                  <a:gd name="T9" fmla="*/ 2147483647 h 43"/>
                  <a:gd name="T10" fmla="*/ 2147483647 w 26"/>
                  <a:gd name="T11" fmla="*/ 2147483647 h 43"/>
                  <a:gd name="T12" fmla="*/ 2147483647 w 26"/>
                  <a:gd name="T13" fmla="*/ 0 h 43"/>
                  <a:gd name="T14" fmla="*/ 0 60000 65536"/>
                  <a:gd name="T15" fmla="*/ 0 60000 65536"/>
                  <a:gd name="T16" fmla="*/ 0 60000 65536"/>
                  <a:gd name="T17" fmla="*/ 0 60000 65536"/>
                  <a:gd name="T18" fmla="*/ 0 60000 65536"/>
                  <a:gd name="T19" fmla="*/ 0 60000 65536"/>
                  <a:gd name="T20" fmla="*/ 0 60000 65536"/>
                  <a:gd name="T21" fmla="*/ 0 w 26"/>
                  <a:gd name="T22" fmla="*/ 0 h 43"/>
                  <a:gd name="T23" fmla="*/ 26 w 26"/>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43">
                    <a:moveTo>
                      <a:pt x="18" y="0"/>
                    </a:moveTo>
                    <a:lnTo>
                      <a:pt x="0" y="8"/>
                    </a:lnTo>
                    <a:lnTo>
                      <a:pt x="0" y="35"/>
                    </a:lnTo>
                    <a:lnTo>
                      <a:pt x="18" y="43"/>
                    </a:lnTo>
                    <a:lnTo>
                      <a:pt x="26" y="26"/>
                    </a:lnTo>
                    <a:lnTo>
                      <a:pt x="26" y="8"/>
                    </a:lnTo>
                    <a:lnTo>
                      <a:pt x="18"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68" name="Freeform 281">
                <a:extLst>
                  <a:ext uri="{FF2B5EF4-FFF2-40B4-BE49-F238E27FC236}">
                    <a16:creationId xmlns:a16="http://schemas.microsoft.com/office/drawing/2014/main" id="{C5429C2E-796C-44D9-B0F0-6406E3015167}"/>
                  </a:ext>
                </a:extLst>
              </p:cNvPr>
              <p:cNvSpPr>
                <a:spLocks/>
              </p:cNvSpPr>
              <p:nvPr/>
            </p:nvSpPr>
            <p:spPr bwMode="auto">
              <a:xfrm>
                <a:off x="4667251" y="2555875"/>
                <a:ext cx="138113" cy="96838"/>
              </a:xfrm>
              <a:custGeom>
                <a:avLst/>
                <a:gdLst>
                  <a:gd name="T0" fmla="*/ 2147483647 w 87"/>
                  <a:gd name="T1" fmla="*/ 2147483647 h 61"/>
                  <a:gd name="T2" fmla="*/ 2147483647 w 87"/>
                  <a:gd name="T3" fmla="*/ 2147483647 h 61"/>
                  <a:gd name="T4" fmla="*/ 2147483647 w 87"/>
                  <a:gd name="T5" fmla="*/ 2147483647 h 61"/>
                  <a:gd name="T6" fmla="*/ 2147483647 w 87"/>
                  <a:gd name="T7" fmla="*/ 0 h 61"/>
                  <a:gd name="T8" fmla="*/ 2147483647 w 87"/>
                  <a:gd name="T9" fmla="*/ 2147483647 h 61"/>
                  <a:gd name="T10" fmla="*/ 2147483647 w 87"/>
                  <a:gd name="T11" fmla="*/ 2147483647 h 61"/>
                  <a:gd name="T12" fmla="*/ 0 w 87"/>
                  <a:gd name="T13" fmla="*/ 2147483647 h 61"/>
                  <a:gd name="T14" fmla="*/ 2147483647 w 87"/>
                  <a:gd name="T15" fmla="*/ 2147483647 h 61"/>
                  <a:gd name="T16" fmla="*/ 2147483647 w 87"/>
                  <a:gd name="T17" fmla="*/ 2147483647 h 61"/>
                  <a:gd name="T18" fmla="*/ 2147483647 w 87"/>
                  <a:gd name="T19" fmla="*/ 2147483647 h 61"/>
                  <a:gd name="T20" fmla="*/ 2147483647 w 87"/>
                  <a:gd name="T21" fmla="*/ 2147483647 h 61"/>
                  <a:gd name="T22" fmla="*/ 2147483647 w 87"/>
                  <a:gd name="T23" fmla="*/ 2147483647 h 61"/>
                  <a:gd name="T24" fmla="*/ 2147483647 w 87"/>
                  <a:gd name="T25" fmla="*/ 2147483647 h 61"/>
                  <a:gd name="T26" fmla="*/ 2147483647 w 87"/>
                  <a:gd name="T27" fmla="*/ 2147483647 h 6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7"/>
                  <a:gd name="T43" fmla="*/ 0 h 61"/>
                  <a:gd name="T44" fmla="*/ 87 w 87"/>
                  <a:gd name="T45" fmla="*/ 61 h 6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7" h="61">
                    <a:moveTo>
                      <a:pt x="78" y="17"/>
                    </a:moveTo>
                    <a:lnTo>
                      <a:pt x="87" y="17"/>
                    </a:lnTo>
                    <a:lnTo>
                      <a:pt x="87" y="9"/>
                    </a:lnTo>
                    <a:lnTo>
                      <a:pt x="52" y="0"/>
                    </a:lnTo>
                    <a:lnTo>
                      <a:pt x="43" y="17"/>
                    </a:lnTo>
                    <a:lnTo>
                      <a:pt x="26" y="9"/>
                    </a:lnTo>
                    <a:lnTo>
                      <a:pt x="0" y="17"/>
                    </a:lnTo>
                    <a:lnTo>
                      <a:pt x="8" y="26"/>
                    </a:lnTo>
                    <a:lnTo>
                      <a:pt x="17" y="26"/>
                    </a:lnTo>
                    <a:lnTo>
                      <a:pt x="43" y="61"/>
                    </a:lnTo>
                    <a:lnTo>
                      <a:pt x="69" y="61"/>
                    </a:lnTo>
                    <a:lnTo>
                      <a:pt x="43" y="26"/>
                    </a:lnTo>
                    <a:lnTo>
                      <a:pt x="52" y="17"/>
                    </a:lnTo>
                    <a:lnTo>
                      <a:pt x="78"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69" name="Freeform 282">
                <a:extLst>
                  <a:ext uri="{FF2B5EF4-FFF2-40B4-BE49-F238E27FC236}">
                    <a16:creationId xmlns:a16="http://schemas.microsoft.com/office/drawing/2014/main" id="{D90EAC5D-5C90-4C27-9A15-EA66AE4B4BC4}"/>
                  </a:ext>
                </a:extLst>
              </p:cNvPr>
              <p:cNvSpPr>
                <a:spLocks/>
              </p:cNvSpPr>
              <p:nvPr/>
            </p:nvSpPr>
            <p:spPr bwMode="auto">
              <a:xfrm>
                <a:off x="4667251" y="2555875"/>
                <a:ext cx="138113" cy="96838"/>
              </a:xfrm>
              <a:custGeom>
                <a:avLst/>
                <a:gdLst>
                  <a:gd name="T0" fmla="*/ 2147483647 w 87"/>
                  <a:gd name="T1" fmla="*/ 2147483647 h 61"/>
                  <a:gd name="T2" fmla="*/ 2147483647 w 87"/>
                  <a:gd name="T3" fmla="*/ 2147483647 h 61"/>
                  <a:gd name="T4" fmla="*/ 2147483647 w 87"/>
                  <a:gd name="T5" fmla="*/ 2147483647 h 61"/>
                  <a:gd name="T6" fmla="*/ 2147483647 w 87"/>
                  <a:gd name="T7" fmla="*/ 0 h 61"/>
                  <a:gd name="T8" fmla="*/ 2147483647 w 87"/>
                  <a:gd name="T9" fmla="*/ 2147483647 h 61"/>
                  <a:gd name="T10" fmla="*/ 2147483647 w 87"/>
                  <a:gd name="T11" fmla="*/ 2147483647 h 61"/>
                  <a:gd name="T12" fmla="*/ 0 w 87"/>
                  <a:gd name="T13" fmla="*/ 2147483647 h 61"/>
                  <a:gd name="T14" fmla="*/ 2147483647 w 87"/>
                  <a:gd name="T15" fmla="*/ 2147483647 h 61"/>
                  <a:gd name="T16" fmla="*/ 2147483647 w 87"/>
                  <a:gd name="T17" fmla="*/ 2147483647 h 61"/>
                  <a:gd name="T18" fmla="*/ 2147483647 w 87"/>
                  <a:gd name="T19" fmla="*/ 2147483647 h 61"/>
                  <a:gd name="T20" fmla="*/ 2147483647 w 87"/>
                  <a:gd name="T21" fmla="*/ 2147483647 h 61"/>
                  <a:gd name="T22" fmla="*/ 2147483647 w 87"/>
                  <a:gd name="T23" fmla="*/ 2147483647 h 61"/>
                  <a:gd name="T24" fmla="*/ 2147483647 w 87"/>
                  <a:gd name="T25" fmla="*/ 2147483647 h 61"/>
                  <a:gd name="T26" fmla="*/ 2147483647 w 87"/>
                  <a:gd name="T27" fmla="*/ 2147483647 h 6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7"/>
                  <a:gd name="T43" fmla="*/ 0 h 61"/>
                  <a:gd name="T44" fmla="*/ 87 w 87"/>
                  <a:gd name="T45" fmla="*/ 61 h 6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7" h="61">
                    <a:moveTo>
                      <a:pt x="78" y="17"/>
                    </a:moveTo>
                    <a:lnTo>
                      <a:pt x="87" y="17"/>
                    </a:lnTo>
                    <a:lnTo>
                      <a:pt x="87" y="9"/>
                    </a:lnTo>
                    <a:lnTo>
                      <a:pt x="52" y="0"/>
                    </a:lnTo>
                    <a:lnTo>
                      <a:pt x="43" y="17"/>
                    </a:lnTo>
                    <a:lnTo>
                      <a:pt x="26" y="9"/>
                    </a:lnTo>
                    <a:lnTo>
                      <a:pt x="0" y="17"/>
                    </a:lnTo>
                    <a:lnTo>
                      <a:pt x="8" y="26"/>
                    </a:lnTo>
                    <a:lnTo>
                      <a:pt x="17" y="26"/>
                    </a:lnTo>
                    <a:lnTo>
                      <a:pt x="43" y="61"/>
                    </a:lnTo>
                    <a:lnTo>
                      <a:pt x="69" y="61"/>
                    </a:lnTo>
                    <a:lnTo>
                      <a:pt x="43" y="26"/>
                    </a:lnTo>
                    <a:lnTo>
                      <a:pt x="52" y="17"/>
                    </a:lnTo>
                    <a:lnTo>
                      <a:pt x="78"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70" name="Freeform 283">
                <a:extLst>
                  <a:ext uri="{FF2B5EF4-FFF2-40B4-BE49-F238E27FC236}">
                    <a16:creationId xmlns:a16="http://schemas.microsoft.com/office/drawing/2014/main" id="{4ED9462B-E761-4C03-BAFD-B805D21092B0}"/>
                  </a:ext>
                </a:extLst>
              </p:cNvPr>
              <p:cNvSpPr>
                <a:spLocks/>
              </p:cNvSpPr>
              <p:nvPr/>
            </p:nvSpPr>
            <p:spPr bwMode="auto">
              <a:xfrm>
                <a:off x="4735513" y="2582863"/>
                <a:ext cx="84138" cy="84138"/>
              </a:xfrm>
              <a:custGeom>
                <a:avLst/>
                <a:gdLst>
                  <a:gd name="T0" fmla="*/ 2147483647 w 53"/>
                  <a:gd name="T1" fmla="*/ 0 h 53"/>
                  <a:gd name="T2" fmla="*/ 0 w 53"/>
                  <a:gd name="T3" fmla="*/ 2147483647 h 53"/>
                  <a:gd name="T4" fmla="*/ 2147483647 w 53"/>
                  <a:gd name="T5" fmla="*/ 2147483647 h 53"/>
                  <a:gd name="T6" fmla="*/ 2147483647 w 53"/>
                  <a:gd name="T7" fmla="*/ 2147483647 h 53"/>
                  <a:gd name="T8" fmla="*/ 2147483647 w 53"/>
                  <a:gd name="T9" fmla="*/ 2147483647 h 53"/>
                  <a:gd name="T10" fmla="*/ 2147483647 w 53"/>
                  <a:gd name="T11" fmla="*/ 0 h 53"/>
                  <a:gd name="T12" fmla="*/ 2147483647 w 53"/>
                  <a:gd name="T13" fmla="*/ 0 h 53"/>
                  <a:gd name="T14" fmla="*/ 0 60000 65536"/>
                  <a:gd name="T15" fmla="*/ 0 60000 65536"/>
                  <a:gd name="T16" fmla="*/ 0 60000 65536"/>
                  <a:gd name="T17" fmla="*/ 0 60000 65536"/>
                  <a:gd name="T18" fmla="*/ 0 60000 65536"/>
                  <a:gd name="T19" fmla="*/ 0 60000 65536"/>
                  <a:gd name="T20" fmla="*/ 0 60000 65536"/>
                  <a:gd name="T21" fmla="*/ 0 w 53"/>
                  <a:gd name="T22" fmla="*/ 0 h 53"/>
                  <a:gd name="T23" fmla="*/ 53 w 53"/>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3">
                    <a:moveTo>
                      <a:pt x="9" y="0"/>
                    </a:moveTo>
                    <a:lnTo>
                      <a:pt x="0" y="9"/>
                    </a:lnTo>
                    <a:lnTo>
                      <a:pt x="26" y="44"/>
                    </a:lnTo>
                    <a:lnTo>
                      <a:pt x="35" y="53"/>
                    </a:lnTo>
                    <a:lnTo>
                      <a:pt x="53" y="26"/>
                    </a:lnTo>
                    <a:lnTo>
                      <a:pt x="35" y="0"/>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71" name="Freeform 284">
                <a:extLst>
                  <a:ext uri="{FF2B5EF4-FFF2-40B4-BE49-F238E27FC236}">
                    <a16:creationId xmlns:a16="http://schemas.microsoft.com/office/drawing/2014/main" id="{4E27CA0E-035F-40B2-BA91-603757767E49}"/>
                  </a:ext>
                </a:extLst>
              </p:cNvPr>
              <p:cNvSpPr>
                <a:spLocks/>
              </p:cNvSpPr>
              <p:nvPr/>
            </p:nvSpPr>
            <p:spPr bwMode="auto">
              <a:xfrm>
                <a:off x="4735513" y="2582863"/>
                <a:ext cx="84138" cy="84138"/>
              </a:xfrm>
              <a:custGeom>
                <a:avLst/>
                <a:gdLst>
                  <a:gd name="T0" fmla="*/ 2147483647 w 53"/>
                  <a:gd name="T1" fmla="*/ 0 h 53"/>
                  <a:gd name="T2" fmla="*/ 0 w 53"/>
                  <a:gd name="T3" fmla="*/ 2147483647 h 53"/>
                  <a:gd name="T4" fmla="*/ 2147483647 w 53"/>
                  <a:gd name="T5" fmla="*/ 2147483647 h 53"/>
                  <a:gd name="T6" fmla="*/ 2147483647 w 53"/>
                  <a:gd name="T7" fmla="*/ 2147483647 h 53"/>
                  <a:gd name="T8" fmla="*/ 2147483647 w 53"/>
                  <a:gd name="T9" fmla="*/ 2147483647 h 53"/>
                  <a:gd name="T10" fmla="*/ 2147483647 w 53"/>
                  <a:gd name="T11" fmla="*/ 0 h 53"/>
                  <a:gd name="T12" fmla="*/ 2147483647 w 53"/>
                  <a:gd name="T13" fmla="*/ 0 h 53"/>
                  <a:gd name="T14" fmla="*/ 0 60000 65536"/>
                  <a:gd name="T15" fmla="*/ 0 60000 65536"/>
                  <a:gd name="T16" fmla="*/ 0 60000 65536"/>
                  <a:gd name="T17" fmla="*/ 0 60000 65536"/>
                  <a:gd name="T18" fmla="*/ 0 60000 65536"/>
                  <a:gd name="T19" fmla="*/ 0 60000 65536"/>
                  <a:gd name="T20" fmla="*/ 0 60000 65536"/>
                  <a:gd name="T21" fmla="*/ 0 w 53"/>
                  <a:gd name="T22" fmla="*/ 0 h 53"/>
                  <a:gd name="T23" fmla="*/ 53 w 53"/>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3">
                    <a:moveTo>
                      <a:pt x="9" y="0"/>
                    </a:moveTo>
                    <a:lnTo>
                      <a:pt x="0" y="9"/>
                    </a:lnTo>
                    <a:lnTo>
                      <a:pt x="26" y="44"/>
                    </a:lnTo>
                    <a:lnTo>
                      <a:pt x="35" y="53"/>
                    </a:lnTo>
                    <a:lnTo>
                      <a:pt x="53" y="26"/>
                    </a:lnTo>
                    <a:lnTo>
                      <a:pt x="35" y="0"/>
                    </a:lnTo>
                    <a:lnTo>
                      <a:pt x="9"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72" name="Freeform 285">
                <a:extLst>
                  <a:ext uri="{FF2B5EF4-FFF2-40B4-BE49-F238E27FC236}">
                    <a16:creationId xmlns:a16="http://schemas.microsoft.com/office/drawing/2014/main" id="{168956A1-1B68-4796-BF47-261357A626DB}"/>
                  </a:ext>
                </a:extLst>
              </p:cNvPr>
              <p:cNvSpPr>
                <a:spLocks/>
              </p:cNvSpPr>
              <p:nvPr/>
            </p:nvSpPr>
            <p:spPr bwMode="auto">
              <a:xfrm>
                <a:off x="4791076" y="2570163"/>
                <a:ext cx="125413" cy="123825"/>
              </a:xfrm>
              <a:custGeom>
                <a:avLst/>
                <a:gdLst>
                  <a:gd name="T0" fmla="*/ 2147483647 w 79"/>
                  <a:gd name="T1" fmla="*/ 2147483647 h 78"/>
                  <a:gd name="T2" fmla="*/ 2147483647 w 79"/>
                  <a:gd name="T3" fmla="*/ 2147483647 h 78"/>
                  <a:gd name="T4" fmla="*/ 2147483647 w 79"/>
                  <a:gd name="T5" fmla="*/ 2147483647 h 78"/>
                  <a:gd name="T6" fmla="*/ 2147483647 w 79"/>
                  <a:gd name="T7" fmla="*/ 0 h 78"/>
                  <a:gd name="T8" fmla="*/ 2147483647 w 79"/>
                  <a:gd name="T9" fmla="*/ 0 h 78"/>
                  <a:gd name="T10" fmla="*/ 2147483647 w 79"/>
                  <a:gd name="T11" fmla="*/ 2147483647 h 78"/>
                  <a:gd name="T12" fmla="*/ 0 w 79"/>
                  <a:gd name="T13" fmla="*/ 2147483647 h 78"/>
                  <a:gd name="T14" fmla="*/ 2147483647 w 79"/>
                  <a:gd name="T15" fmla="*/ 2147483647 h 78"/>
                  <a:gd name="T16" fmla="*/ 0 w 79"/>
                  <a:gd name="T17" fmla="*/ 2147483647 h 78"/>
                  <a:gd name="T18" fmla="*/ 2147483647 w 79"/>
                  <a:gd name="T19" fmla="*/ 2147483647 h 78"/>
                  <a:gd name="T20" fmla="*/ 2147483647 w 79"/>
                  <a:gd name="T21" fmla="*/ 2147483647 h 78"/>
                  <a:gd name="T22" fmla="*/ 2147483647 w 79"/>
                  <a:gd name="T23" fmla="*/ 2147483647 h 78"/>
                  <a:gd name="T24" fmla="*/ 2147483647 w 79"/>
                  <a:gd name="T25" fmla="*/ 2147483647 h 78"/>
                  <a:gd name="T26" fmla="*/ 2147483647 w 79"/>
                  <a:gd name="T27" fmla="*/ 214748364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9"/>
                  <a:gd name="T43" fmla="*/ 0 h 78"/>
                  <a:gd name="T44" fmla="*/ 79 w 79"/>
                  <a:gd name="T45" fmla="*/ 78 h 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9" h="78">
                    <a:moveTo>
                      <a:pt x="70" y="61"/>
                    </a:moveTo>
                    <a:lnTo>
                      <a:pt x="79" y="52"/>
                    </a:lnTo>
                    <a:lnTo>
                      <a:pt x="70" y="34"/>
                    </a:lnTo>
                    <a:lnTo>
                      <a:pt x="35" y="0"/>
                    </a:lnTo>
                    <a:lnTo>
                      <a:pt x="9" y="0"/>
                    </a:lnTo>
                    <a:lnTo>
                      <a:pt x="9" y="8"/>
                    </a:lnTo>
                    <a:lnTo>
                      <a:pt x="0" y="8"/>
                    </a:lnTo>
                    <a:lnTo>
                      <a:pt x="18" y="34"/>
                    </a:lnTo>
                    <a:lnTo>
                      <a:pt x="0" y="61"/>
                    </a:lnTo>
                    <a:lnTo>
                      <a:pt x="9" y="69"/>
                    </a:lnTo>
                    <a:lnTo>
                      <a:pt x="18" y="61"/>
                    </a:lnTo>
                    <a:lnTo>
                      <a:pt x="26" y="61"/>
                    </a:lnTo>
                    <a:lnTo>
                      <a:pt x="44" y="78"/>
                    </a:lnTo>
                    <a:lnTo>
                      <a:pt x="70" y="61"/>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73" name="Freeform 286">
                <a:extLst>
                  <a:ext uri="{FF2B5EF4-FFF2-40B4-BE49-F238E27FC236}">
                    <a16:creationId xmlns:a16="http://schemas.microsoft.com/office/drawing/2014/main" id="{E57A9EB2-1448-4CC6-807F-BD88D12EB9B1}"/>
                  </a:ext>
                </a:extLst>
              </p:cNvPr>
              <p:cNvSpPr>
                <a:spLocks/>
              </p:cNvSpPr>
              <p:nvPr/>
            </p:nvSpPr>
            <p:spPr bwMode="auto">
              <a:xfrm>
                <a:off x="4791076" y="2570163"/>
                <a:ext cx="125413" cy="123825"/>
              </a:xfrm>
              <a:custGeom>
                <a:avLst/>
                <a:gdLst>
                  <a:gd name="T0" fmla="*/ 2147483647 w 79"/>
                  <a:gd name="T1" fmla="*/ 2147483647 h 78"/>
                  <a:gd name="T2" fmla="*/ 2147483647 w 79"/>
                  <a:gd name="T3" fmla="*/ 2147483647 h 78"/>
                  <a:gd name="T4" fmla="*/ 2147483647 w 79"/>
                  <a:gd name="T5" fmla="*/ 2147483647 h 78"/>
                  <a:gd name="T6" fmla="*/ 2147483647 w 79"/>
                  <a:gd name="T7" fmla="*/ 0 h 78"/>
                  <a:gd name="T8" fmla="*/ 2147483647 w 79"/>
                  <a:gd name="T9" fmla="*/ 0 h 78"/>
                  <a:gd name="T10" fmla="*/ 2147483647 w 79"/>
                  <a:gd name="T11" fmla="*/ 2147483647 h 78"/>
                  <a:gd name="T12" fmla="*/ 0 w 79"/>
                  <a:gd name="T13" fmla="*/ 2147483647 h 78"/>
                  <a:gd name="T14" fmla="*/ 2147483647 w 79"/>
                  <a:gd name="T15" fmla="*/ 2147483647 h 78"/>
                  <a:gd name="T16" fmla="*/ 0 w 79"/>
                  <a:gd name="T17" fmla="*/ 2147483647 h 78"/>
                  <a:gd name="T18" fmla="*/ 2147483647 w 79"/>
                  <a:gd name="T19" fmla="*/ 2147483647 h 78"/>
                  <a:gd name="T20" fmla="*/ 2147483647 w 79"/>
                  <a:gd name="T21" fmla="*/ 2147483647 h 78"/>
                  <a:gd name="T22" fmla="*/ 2147483647 w 79"/>
                  <a:gd name="T23" fmla="*/ 2147483647 h 78"/>
                  <a:gd name="T24" fmla="*/ 2147483647 w 79"/>
                  <a:gd name="T25" fmla="*/ 2147483647 h 78"/>
                  <a:gd name="T26" fmla="*/ 2147483647 w 79"/>
                  <a:gd name="T27" fmla="*/ 214748364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9"/>
                  <a:gd name="T43" fmla="*/ 0 h 78"/>
                  <a:gd name="T44" fmla="*/ 79 w 79"/>
                  <a:gd name="T45" fmla="*/ 78 h 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9" h="78">
                    <a:moveTo>
                      <a:pt x="70" y="61"/>
                    </a:moveTo>
                    <a:lnTo>
                      <a:pt x="79" y="52"/>
                    </a:lnTo>
                    <a:lnTo>
                      <a:pt x="70" y="34"/>
                    </a:lnTo>
                    <a:lnTo>
                      <a:pt x="35" y="0"/>
                    </a:lnTo>
                    <a:lnTo>
                      <a:pt x="9" y="0"/>
                    </a:lnTo>
                    <a:lnTo>
                      <a:pt x="9" y="8"/>
                    </a:lnTo>
                    <a:lnTo>
                      <a:pt x="0" y="8"/>
                    </a:lnTo>
                    <a:lnTo>
                      <a:pt x="18" y="34"/>
                    </a:lnTo>
                    <a:lnTo>
                      <a:pt x="0" y="61"/>
                    </a:lnTo>
                    <a:lnTo>
                      <a:pt x="9" y="69"/>
                    </a:lnTo>
                    <a:lnTo>
                      <a:pt x="18" y="61"/>
                    </a:lnTo>
                    <a:lnTo>
                      <a:pt x="26" y="61"/>
                    </a:lnTo>
                    <a:lnTo>
                      <a:pt x="44" y="78"/>
                    </a:lnTo>
                    <a:lnTo>
                      <a:pt x="70" y="61"/>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74" name="Freeform 287">
                <a:extLst>
                  <a:ext uri="{FF2B5EF4-FFF2-40B4-BE49-F238E27FC236}">
                    <a16:creationId xmlns:a16="http://schemas.microsoft.com/office/drawing/2014/main" id="{A71DF1B8-ACC6-4B63-9EFA-FFB6173E9330}"/>
                  </a:ext>
                </a:extLst>
              </p:cNvPr>
              <p:cNvSpPr>
                <a:spLocks/>
              </p:cNvSpPr>
              <p:nvPr/>
            </p:nvSpPr>
            <p:spPr bwMode="auto">
              <a:xfrm>
                <a:off x="4805363" y="2667000"/>
                <a:ext cx="68263" cy="82550"/>
              </a:xfrm>
              <a:custGeom>
                <a:avLst/>
                <a:gdLst>
                  <a:gd name="T0" fmla="*/ 2147483647 w 43"/>
                  <a:gd name="T1" fmla="*/ 2147483647 h 52"/>
                  <a:gd name="T2" fmla="*/ 2147483647 w 43"/>
                  <a:gd name="T3" fmla="*/ 2147483647 h 52"/>
                  <a:gd name="T4" fmla="*/ 2147483647 w 43"/>
                  <a:gd name="T5" fmla="*/ 0 h 52"/>
                  <a:gd name="T6" fmla="*/ 2147483647 w 43"/>
                  <a:gd name="T7" fmla="*/ 0 h 52"/>
                  <a:gd name="T8" fmla="*/ 0 w 43"/>
                  <a:gd name="T9" fmla="*/ 2147483647 h 52"/>
                  <a:gd name="T10" fmla="*/ 2147483647 w 43"/>
                  <a:gd name="T11" fmla="*/ 2147483647 h 52"/>
                  <a:gd name="T12" fmla="*/ 2147483647 w 43"/>
                  <a:gd name="T13" fmla="*/ 2147483647 h 52"/>
                  <a:gd name="T14" fmla="*/ 2147483647 w 43"/>
                  <a:gd name="T15" fmla="*/ 2147483647 h 52"/>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52"/>
                  <a:gd name="T26" fmla="*/ 43 w 43"/>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52">
                    <a:moveTo>
                      <a:pt x="43" y="34"/>
                    </a:moveTo>
                    <a:lnTo>
                      <a:pt x="35" y="17"/>
                    </a:lnTo>
                    <a:lnTo>
                      <a:pt x="17" y="0"/>
                    </a:lnTo>
                    <a:lnTo>
                      <a:pt x="9" y="0"/>
                    </a:lnTo>
                    <a:lnTo>
                      <a:pt x="0" y="8"/>
                    </a:lnTo>
                    <a:lnTo>
                      <a:pt x="9" y="43"/>
                    </a:lnTo>
                    <a:lnTo>
                      <a:pt x="26" y="52"/>
                    </a:lnTo>
                    <a:lnTo>
                      <a:pt x="43" y="3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75" name="Freeform 288">
                <a:extLst>
                  <a:ext uri="{FF2B5EF4-FFF2-40B4-BE49-F238E27FC236}">
                    <a16:creationId xmlns:a16="http://schemas.microsoft.com/office/drawing/2014/main" id="{C51C5607-D852-4103-96BE-86FF43168DB7}"/>
                  </a:ext>
                </a:extLst>
              </p:cNvPr>
              <p:cNvSpPr>
                <a:spLocks/>
              </p:cNvSpPr>
              <p:nvPr/>
            </p:nvSpPr>
            <p:spPr bwMode="auto">
              <a:xfrm>
                <a:off x="4805363" y="2667000"/>
                <a:ext cx="68263" cy="82550"/>
              </a:xfrm>
              <a:custGeom>
                <a:avLst/>
                <a:gdLst>
                  <a:gd name="T0" fmla="*/ 2147483647 w 43"/>
                  <a:gd name="T1" fmla="*/ 2147483647 h 52"/>
                  <a:gd name="T2" fmla="*/ 2147483647 w 43"/>
                  <a:gd name="T3" fmla="*/ 2147483647 h 52"/>
                  <a:gd name="T4" fmla="*/ 2147483647 w 43"/>
                  <a:gd name="T5" fmla="*/ 0 h 52"/>
                  <a:gd name="T6" fmla="*/ 2147483647 w 43"/>
                  <a:gd name="T7" fmla="*/ 0 h 52"/>
                  <a:gd name="T8" fmla="*/ 0 w 43"/>
                  <a:gd name="T9" fmla="*/ 2147483647 h 52"/>
                  <a:gd name="T10" fmla="*/ 2147483647 w 43"/>
                  <a:gd name="T11" fmla="*/ 2147483647 h 52"/>
                  <a:gd name="T12" fmla="*/ 2147483647 w 43"/>
                  <a:gd name="T13" fmla="*/ 2147483647 h 52"/>
                  <a:gd name="T14" fmla="*/ 2147483647 w 43"/>
                  <a:gd name="T15" fmla="*/ 2147483647 h 52"/>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52"/>
                  <a:gd name="T26" fmla="*/ 43 w 43"/>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52">
                    <a:moveTo>
                      <a:pt x="43" y="34"/>
                    </a:moveTo>
                    <a:lnTo>
                      <a:pt x="35" y="17"/>
                    </a:lnTo>
                    <a:lnTo>
                      <a:pt x="17" y="0"/>
                    </a:lnTo>
                    <a:lnTo>
                      <a:pt x="9" y="0"/>
                    </a:lnTo>
                    <a:lnTo>
                      <a:pt x="0" y="8"/>
                    </a:lnTo>
                    <a:lnTo>
                      <a:pt x="9" y="43"/>
                    </a:lnTo>
                    <a:lnTo>
                      <a:pt x="26" y="52"/>
                    </a:lnTo>
                    <a:lnTo>
                      <a:pt x="43" y="34"/>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76" name="Freeform 289">
                <a:extLst>
                  <a:ext uri="{FF2B5EF4-FFF2-40B4-BE49-F238E27FC236}">
                    <a16:creationId xmlns:a16="http://schemas.microsoft.com/office/drawing/2014/main" id="{7B839E1E-D772-46A6-BE55-590D1D47F554}"/>
                  </a:ext>
                </a:extLst>
              </p:cNvPr>
              <p:cNvSpPr>
                <a:spLocks/>
              </p:cNvSpPr>
              <p:nvPr/>
            </p:nvSpPr>
            <p:spPr bwMode="auto">
              <a:xfrm>
                <a:off x="4860926" y="2667000"/>
                <a:ext cx="68263" cy="53975"/>
              </a:xfrm>
              <a:custGeom>
                <a:avLst/>
                <a:gdLst>
                  <a:gd name="T0" fmla="*/ 2147483647 w 43"/>
                  <a:gd name="T1" fmla="*/ 0 h 34"/>
                  <a:gd name="T2" fmla="*/ 2147483647 w 43"/>
                  <a:gd name="T3" fmla="*/ 0 h 34"/>
                  <a:gd name="T4" fmla="*/ 0 w 43"/>
                  <a:gd name="T5" fmla="*/ 2147483647 h 34"/>
                  <a:gd name="T6" fmla="*/ 2147483647 w 43"/>
                  <a:gd name="T7" fmla="*/ 2147483647 h 34"/>
                  <a:gd name="T8" fmla="*/ 2147483647 w 43"/>
                  <a:gd name="T9" fmla="*/ 2147483647 h 34"/>
                  <a:gd name="T10" fmla="*/ 2147483647 w 43"/>
                  <a:gd name="T11" fmla="*/ 0 h 34"/>
                  <a:gd name="T12" fmla="*/ 0 60000 65536"/>
                  <a:gd name="T13" fmla="*/ 0 60000 65536"/>
                  <a:gd name="T14" fmla="*/ 0 60000 65536"/>
                  <a:gd name="T15" fmla="*/ 0 60000 65536"/>
                  <a:gd name="T16" fmla="*/ 0 60000 65536"/>
                  <a:gd name="T17" fmla="*/ 0 60000 65536"/>
                  <a:gd name="T18" fmla="*/ 0 w 43"/>
                  <a:gd name="T19" fmla="*/ 0 h 34"/>
                  <a:gd name="T20" fmla="*/ 43 w 4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43" h="34">
                    <a:moveTo>
                      <a:pt x="43" y="0"/>
                    </a:moveTo>
                    <a:lnTo>
                      <a:pt x="26" y="0"/>
                    </a:lnTo>
                    <a:lnTo>
                      <a:pt x="0" y="17"/>
                    </a:lnTo>
                    <a:lnTo>
                      <a:pt x="8" y="34"/>
                    </a:lnTo>
                    <a:lnTo>
                      <a:pt x="43" y="17"/>
                    </a:lnTo>
                    <a:lnTo>
                      <a:pt x="43"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77" name="Freeform 290">
                <a:extLst>
                  <a:ext uri="{FF2B5EF4-FFF2-40B4-BE49-F238E27FC236}">
                    <a16:creationId xmlns:a16="http://schemas.microsoft.com/office/drawing/2014/main" id="{0DDA6889-CAF4-42C8-BB7F-9175CF654C49}"/>
                  </a:ext>
                </a:extLst>
              </p:cNvPr>
              <p:cNvSpPr>
                <a:spLocks/>
              </p:cNvSpPr>
              <p:nvPr/>
            </p:nvSpPr>
            <p:spPr bwMode="auto">
              <a:xfrm>
                <a:off x="4860926" y="2667000"/>
                <a:ext cx="68263" cy="53975"/>
              </a:xfrm>
              <a:custGeom>
                <a:avLst/>
                <a:gdLst>
                  <a:gd name="T0" fmla="*/ 2147483647 w 43"/>
                  <a:gd name="T1" fmla="*/ 0 h 34"/>
                  <a:gd name="T2" fmla="*/ 2147483647 w 43"/>
                  <a:gd name="T3" fmla="*/ 0 h 34"/>
                  <a:gd name="T4" fmla="*/ 0 w 43"/>
                  <a:gd name="T5" fmla="*/ 2147483647 h 34"/>
                  <a:gd name="T6" fmla="*/ 2147483647 w 43"/>
                  <a:gd name="T7" fmla="*/ 2147483647 h 34"/>
                  <a:gd name="T8" fmla="*/ 2147483647 w 43"/>
                  <a:gd name="T9" fmla="*/ 2147483647 h 34"/>
                  <a:gd name="T10" fmla="*/ 2147483647 w 43"/>
                  <a:gd name="T11" fmla="*/ 0 h 34"/>
                  <a:gd name="T12" fmla="*/ 0 60000 65536"/>
                  <a:gd name="T13" fmla="*/ 0 60000 65536"/>
                  <a:gd name="T14" fmla="*/ 0 60000 65536"/>
                  <a:gd name="T15" fmla="*/ 0 60000 65536"/>
                  <a:gd name="T16" fmla="*/ 0 60000 65536"/>
                  <a:gd name="T17" fmla="*/ 0 60000 65536"/>
                  <a:gd name="T18" fmla="*/ 0 w 43"/>
                  <a:gd name="T19" fmla="*/ 0 h 34"/>
                  <a:gd name="T20" fmla="*/ 43 w 4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43" h="34">
                    <a:moveTo>
                      <a:pt x="43" y="0"/>
                    </a:moveTo>
                    <a:lnTo>
                      <a:pt x="26" y="0"/>
                    </a:lnTo>
                    <a:lnTo>
                      <a:pt x="0" y="17"/>
                    </a:lnTo>
                    <a:lnTo>
                      <a:pt x="8" y="34"/>
                    </a:lnTo>
                    <a:lnTo>
                      <a:pt x="43" y="17"/>
                    </a:lnTo>
                    <a:lnTo>
                      <a:pt x="43"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78" name="Freeform 291">
                <a:extLst>
                  <a:ext uri="{FF2B5EF4-FFF2-40B4-BE49-F238E27FC236}">
                    <a16:creationId xmlns:a16="http://schemas.microsoft.com/office/drawing/2014/main" id="{5C1AF3EF-1753-4FAD-8EA4-049B6461C2F7}"/>
                  </a:ext>
                </a:extLst>
              </p:cNvPr>
              <p:cNvSpPr>
                <a:spLocks/>
              </p:cNvSpPr>
              <p:nvPr/>
            </p:nvSpPr>
            <p:spPr bwMode="auto">
              <a:xfrm>
                <a:off x="4127501" y="2624138"/>
                <a:ext cx="290513" cy="236538"/>
              </a:xfrm>
              <a:custGeom>
                <a:avLst/>
                <a:gdLst>
                  <a:gd name="T0" fmla="*/ 2147483647 w 183"/>
                  <a:gd name="T1" fmla="*/ 2147483647 h 149"/>
                  <a:gd name="T2" fmla="*/ 2147483647 w 183"/>
                  <a:gd name="T3" fmla="*/ 2147483647 h 149"/>
                  <a:gd name="T4" fmla="*/ 2147483647 w 183"/>
                  <a:gd name="T5" fmla="*/ 2147483647 h 149"/>
                  <a:gd name="T6" fmla="*/ 2147483647 w 183"/>
                  <a:gd name="T7" fmla="*/ 2147483647 h 149"/>
                  <a:gd name="T8" fmla="*/ 2147483647 w 183"/>
                  <a:gd name="T9" fmla="*/ 2147483647 h 149"/>
                  <a:gd name="T10" fmla="*/ 2147483647 w 183"/>
                  <a:gd name="T11" fmla="*/ 2147483647 h 149"/>
                  <a:gd name="T12" fmla="*/ 2147483647 w 183"/>
                  <a:gd name="T13" fmla="*/ 0 h 149"/>
                  <a:gd name="T14" fmla="*/ 0 w 183"/>
                  <a:gd name="T15" fmla="*/ 2147483647 h 149"/>
                  <a:gd name="T16" fmla="*/ 0 w 183"/>
                  <a:gd name="T17" fmla="*/ 2147483647 h 149"/>
                  <a:gd name="T18" fmla="*/ 2147483647 w 183"/>
                  <a:gd name="T19" fmla="*/ 2147483647 h 149"/>
                  <a:gd name="T20" fmla="*/ 2147483647 w 183"/>
                  <a:gd name="T21" fmla="*/ 2147483647 h 149"/>
                  <a:gd name="T22" fmla="*/ 2147483647 w 183"/>
                  <a:gd name="T23" fmla="*/ 2147483647 h 149"/>
                  <a:gd name="T24" fmla="*/ 2147483647 w 183"/>
                  <a:gd name="T25" fmla="*/ 2147483647 h 149"/>
                  <a:gd name="T26" fmla="*/ 2147483647 w 183"/>
                  <a:gd name="T27" fmla="*/ 2147483647 h 149"/>
                  <a:gd name="T28" fmla="*/ 2147483647 w 183"/>
                  <a:gd name="T29" fmla="*/ 2147483647 h 149"/>
                  <a:gd name="T30" fmla="*/ 2147483647 w 183"/>
                  <a:gd name="T31" fmla="*/ 2147483647 h 149"/>
                  <a:gd name="T32" fmla="*/ 2147483647 w 183"/>
                  <a:gd name="T33" fmla="*/ 2147483647 h 149"/>
                  <a:gd name="T34" fmla="*/ 2147483647 w 183"/>
                  <a:gd name="T35" fmla="*/ 2147483647 h 149"/>
                  <a:gd name="T36" fmla="*/ 2147483647 w 183"/>
                  <a:gd name="T37" fmla="*/ 2147483647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3"/>
                  <a:gd name="T58" fmla="*/ 0 h 149"/>
                  <a:gd name="T59" fmla="*/ 183 w 183"/>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3" h="149">
                    <a:moveTo>
                      <a:pt x="183" y="27"/>
                    </a:moveTo>
                    <a:lnTo>
                      <a:pt x="165" y="27"/>
                    </a:lnTo>
                    <a:lnTo>
                      <a:pt x="157" y="35"/>
                    </a:lnTo>
                    <a:lnTo>
                      <a:pt x="157" y="27"/>
                    </a:lnTo>
                    <a:lnTo>
                      <a:pt x="113" y="9"/>
                    </a:lnTo>
                    <a:lnTo>
                      <a:pt x="104" y="18"/>
                    </a:lnTo>
                    <a:lnTo>
                      <a:pt x="17" y="0"/>
                    </a:lnTo>
                    <a:lnTo>
                      <a:pt x="0" y="18"/>
                    </a:lnTo>
                    <a:lnTo>
                      <a:pt x="0" y="35"/>
                    </a:lnTo>
                    <a:lnTo>
                      <a:pt x="43" y="44"/>
                    </a:lnTo>
                    <a:lnTo>
                      <a:pt x="34" y="88"/>
                    </a:lnTo>
                    <a:lnTo>
                      <a:pt x="26" y="122"/>
                    </a:lnTo>
                    <a:lnTo>
                      <a:pt x="52" y="149"/>
                    </a:lnTo>
                    <a:lnTo>
                      <a:pt x="69" y="140"/>
                    </a:lnTo>
                    <a:lnTo>
                      <a:pt x="104" y="131"/>
                    </a:lnTo>
                    <a:lnTo>
                      <a:pt x="122" y="114"/>
                    </a:lnTo>
                    <a:lnTo>
                      <a:pt x="148" y="70"/>
                    </a:lnTo>
                    <a:lnTo>
                      <a:pt x="183" y="44"/>
                    </a:lnTo>
                    <a:lnTo>
                      <a:pt x="183" y="2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79" name="Freeform 292">
                <a:extLst>
                  <a:ext uri="{FF2B5EF4-FFF2-40B4-BE49-F238E27FC236}">
                    <a16:creationId xmlns:a16="http://schemas.microsoft.com/office/drawing/2014/main" id="{F7E52BAB-5DBF-4B6F-8109-AAE9C68DDF9A}"/>
                  </a:ext>
                </a:extLst>
              </p:cNvPr>
              <p:cNvSpPr>
                <a:spLocks/>
              </p:cNvSpPr>
              <p:nvPr/>
            </p:nvSpPr>
            <p:spPr bwMode="auto">
              <a:xfrm>
                <a:off x="4127501" y="2624138"/>
                <a:ext cx="290513" cy="236538"/>
              </a:xfrm>
              <a:custGeom>
                <a:avLst/>
                <a:gdLst>
                  <a:gd name="T0" fmla="*/ 2147483647 w 183"/>
                  <a:gd name="T1" fmla="*/ 2147483647 h 149"/>
                  <a:gd name="T2" fmla="*/ 2147483647 w 183"/>
                  <a:gd name="T3" fmla="*/ 2147483647 h 149"/>
                  <a:gd name="T4" fmla="*/ 2147483647 w 183"/>
                  <a:gd name="T5" fmla="*/ 2147483647 h 149"/>
                  <a:gd name="T6" fmla="*/ 2147483647 w 183"/>
                  <a:gd name="T7" fmla="*/ 2147483647 h 149"/>
                  <a:gd name="T8" fmla="*/ 2147483647 w 183"/>
                  <a:gd name="T9" fmla="*/ 2147483647 h 149"/>
                  <a:gd name="T10" fmla="*/ 2147483647 w 183"/>
                  <a:gd name="T11" fmla="*/ 2147483647 h 149"/>
                  <a:gd name="T12" fmla="*/ 2147483647 w 183"/>
                  <a:gd name="T13" fmla="*/ 0 h 149"/>
                  <a:gd name="T14" fmla="*/ 0 w 183"/>
                  <a:gd name="T15" fmla="*/ 2147483647 h 149"/>
                  <a:gd name="T16" fmla="*/ 0 w 183"/>
                  <a:gd name="T17" fmla="*/ 2147483647 h 149"/>
                  <a:gd name="T18" fmla="*/ 2147483647 w 183"/>
                  <a:gd name="T19" fmla="*/ 2147483647 h 149"/>
                  <a:gd name="T20" fmla="*/ 2147483647 w 183"/>
                  <a:gd name="T21" fmla="*/ 2147483647 h 149"/>
                  <a:gd name="T22" fmla="*/ 2147483647 w 183"/>
                  <a:gd name="T23" fmla="*/ 2147483647 h 149"/>
                  <a:gd name="T24" fmla="*/ 2147483647 w 183"/>
                  <a:gd name="T25" fmla="*/ 2147483647 h 149"/>
                  <a:gd name="T26" fmla="*/ 2147483647 w 183"/>
                  <a:gd name="T27" fmla="*/ 2147483647 h 149"/>
                  <a:gd name="T28" fmla="*/ 2147483647 w 183"/>
                  <a:gd name="T29" fmla="*/ 2147483647 h 149"/>
                  <a:gd name="T30" fmla="*/ 2147483647 w 183"/>
                  <a:gd name="T31" fmla="*/ 2147483647 h 149"/>
                  <a:gd name="T32" fmla="*/ 2147483647 w 183"/>
                  <a:gd name="T33" fmla="*/ 2147483647 h 149"/>
                  <a:gd name="T34" fmla="*/ 2147483647 w 183"/>
                  <a:gd name="T35" fmla="*/ 2147483647 h 149"/>
                  <a:gd name="T36" fmla="*/ 2147483647 w 183"/>
                  <a:gd name="T37" fmla="*/ 2147483647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3"/>
                  <a:gd name="T58" fmla="*/ 0 h 149"/>
                  <a:gd name="T59" fmla="*/ 183 w 183"/>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3" h="149">
                    <a:moveTo>
                      <a:pt x="183" y="27"/>
                    </a:moveTo>
                    <a:lnTo>
                      <a:pt x="165" y="27"/>
                    </a:lnTo>
                    <a:lnTo>
                      <a:pt x="157" y="35"/>
                    </a:lnTo>
                    <a:lnTo>
                      <a:pt x="157" y="27"/>
                    </a:lnTo>
                    <a:lnTo>
                      <a:pt x="113" y="9"/>
                    </a:lnTo>
                    <a:lnTo>
                      <a:pt x="104" y="18"/>
                    </a:lnTo>
                    <a:lnTo>
                      <a:pt x="17" y="0"/>
                    </a:lnTo>
                    <a:lnTo>
                      <a:pt x="0" y="18"/>
                    </a:lnTo>
                    <a:lnTo>
                      <a:pt x="0" y="35"/>
                    </a:lnTo>
                    <a:lnTo>
                      <a:pt x="43" y="44"/>
                    </a:lnTo>
                    <a:lnTo>
                      <a:pt x="34" y="88"/>
                    </a:lnTo>
                    <a:lnTo>
                      <a:pt x="26" y="122"/>
                    </a:lnTo>
                    <a:lnTo>
                      <a:pt x="52" y="149"/>
                    </a:lnTo>
                    <a:lnTo>
                      <a:pt x="69" y="140"/>
                    </a:lnTo>
                    <a:lnTo>
                      <a:pt x="104" y="131"/>
                    </a:lnTo>
                    <a:lnTo>
                      <a:pt x="122" y="114"/>
                    </a:lnTo>
                    <a:lnTo>
                      <a:pt x="148" y="70"/>
                    </a:lnTo>
                    <a:lnTo>
                      <a:pt x="183" y="44"/>
                    </a:lnTo>
                    <a:lnTo>
                      <a:pt x="183" y="2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80" name="Freeform 293">
                <a:extLst>
                  <a:ext uri="{FF2B5EF4-FFF2-40B4-BE49-F238E27FC236}">
                    <a16:creationId xmlns:a16="http://schemas.microsoft.com/office/drawing/2014/main" id="{76AE8CFC-2CAD-4796-9828-76C2B055261C}"/>
                  </a:ext>
                </a:extLst>
              </p:cNvPr>
              <p:cNvSpPr>
                <a:spLocks/>
              </p:cNvSpPr>
              <p:nvPr/>
            </p:nvSpPr>
            <p:spPr bwMode="auto">
              <a:xfrm>
                <a:off x="4403726" y="2735263"/>
                <a:ext cx="26988" cy="28575"/>
              </a:xfrm>
              <a:custGeom>
                <a:avLst/>
                <a:gdLst>
                  <a:gd name="T0" fmla="*/ 0 w 17"/>
                  <a:gd name="T1" fmla="*/ 0 h 18"/>
                  <a:gd name="T2" fmla="*/ 2147483647 w 17"/>
                  <a:gd name="T3" fmla="*/ 2147483647 h 18"/>
                  <a:gd name="T4" fmla="*/ 2147483647 w 17"/>
                  <a:gd name="T5" fmla="*/ 2147483647 h 18"/>
                  <a:gd name="T6" fmla="*/ 2147483647 w 17"/>
                  <a:gd name="T7" fmla="*/ 0 h 18"/>
                  <a:gd name="T8" fmla="*/ 0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0"/>
                    </a:moveTo>
                    <a:lnTo>
                      <a:pt x="17" y="18"/>
                    </a:lnTo>
                    <a:lnTo>
                      <a:pt x="17" y="9"/>
                    </a:lnTo>
                    <a:lnTo>
                      <a:pt x="9"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81" name="Freeform 294">
                <a:extLst>
                  <a:ext uri="{FF2B5EF4-FFF2-40B4-BE49-F238E27FC236}">
                    <a16:creationId xmlns:a16="http://schemas.microsoft.com/office/drawing/2014/main" id="{DD44917B-7977-48C0-92CE-FF29C4E529C9}"/>
                  </a:ext>
                </a:extLst>
              </p:cNvPr>
              <p:cNvSpPr>
                <a:spLocks/>
              </p:cNvSpPr>
              <p:nvPr/>
            </p:nvSpPr>
            <p:spPr bwMode="auto">
              <a:xfrm>
                <a:off x="4403726" y="2735263"/>
                <a:ext cx="26988" cy="28575"/>
              </a:xfrm>
              <a:custGeom>
                <a:avLst/>
                <a:gdLst>
                  <a:gd name="T0" fmla="*/ 0 w 17"/>
                  <a:gd name="T1" fmla="*/ 0 h 18"/>
                  <a:gd name="T2" fmla="*/ 2147483647 w 17"/>
                  <a:gd name="T3" fmla="*/ 2147483647 h 18"/>
                  <a:gd name="T4" fmla="*/ 2147483647 w 17"/>
                  <a:gd name="T5" fmla="*/ 2147483647 h 18"/>
                  <a:gd name="T6" fmla="*/ 2147483647 w 17"/>
                  <a:gd name="T7" fmla="*/ 0 h 18"/>
                  <a:gd name="T8" fmla="*/ 0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0"/>
                    </a:moveTo>
                    <a:lnTo>
                      <a:pt x="17" y="18"/>
                    </a:lnTo>
                    <a:lnTo>
                      <a:pt x="17" y="9"/>
                    </a:lnTo>
                    <a:lnTo>
                      <a:pt x="9"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82" name="Freeform 301">
                <a:extLst>
                  <a:ext uri="{FF2B5EF4-FFF2-40B4-BE49-F238E27FC236}">
                    <a16:creationId xmlns:a16="http://schemas.microsoft.com/office/drawing/2014/main" id="{C94D2C51-BD9B-462D-B375-572F826BCAE6}"/>
                  </a:ext>
                </a:extLst>
              </p:cNvPr>
              <p:cNvSpPr>
                <a:spLocks/>
              </p:cNvSpPr>
              <p:nvPr/>
            </p:nvSpPr>
            <p:spPr bwMode="auto">
              <a:xfrm>
                <a:off x="4113213" y="2679700"/>
                <a:ext cx="82550" cy="138113"/>
              </a:xfrm>
              <a:custGeom>
                <a:avLst/>
                <a:gdLst>
                  <a:gd name="T0" fmla="*/ 2147483647 w 52"/>
                  <a:gd name="T1" fmla="*/ 2147483647 h 87"/>
                  <a:gd name="T2" fmla="*/ 2147483647 w 52"/>
                  <a:gd name="T3" fmla="*/ 0 h 87"/>
                  <a:gd name="T4" fmla="*/ 2147483647 w 52"/>
                  <a:gd name="T5" fmla="*/ 2147483647 h 87"/>
                  <a:gd name="T6" fmla="*/ 0 w 52"/>
                  <a:gd name="T7" fmla="*/ 2147483647 h 87"/>
                  <a:gd name="T8" fmla="*/ 2147483647 w 52"/>
                  <a:gd name="T9" fmla="*/ 2147483647 h 87"/>
                  <a:gd name="T10" fmla="*/ 2147483647 w 52"/>
                  <a:gd name="T11" fmla="*/ 2147483647 h 87"/>
                  <a:gd name="T12" fmla="*/ 2147483647 w 52"/>
                  <a:gd name="T13" fmla="*/ 2147483647 h 87"/>
                  <a:gd name="T14" fmla="*/ 2147483647 w 52"/>
                  <a:gd name="T15" fmla="*/ 2147483647 h 87"/>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87"/>
                  <a:gd name="T26" fmla="*/ 52 w 52"/>
                  <a:gd name="T27" fmla="*/ 87 h 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87">
                    <a:moveTo>
                      <a:pt x="52" y="9"/>
                    </a:moveTo>
                    <a:lnTo>
                      <a:pt x="9" y="0"/>
                    </a:lnTo>
                    <a:lnTo>
                      <a:pt x="9" y="26"/>
                    </a:lnTo>
                    <a:lnTo>
                      <a:pt x="0" y="53"/>
                    </a:lnTo>
                    <a:lnTo>
                      <a:pt x="9" y="87"/>
                    </a:lnTo>
                    <a:lnTo>
                      <a:pt x="35" y="87"/>
                    </a:lnTo>
                    <a:lnTo>
                      <a:pt x="43" y="53"/>
                    </a:lnTo>
                    <a:lnTo>
                      <a:pt x="52"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83" name="Freeform 302">
                <a:extLst>
                  <a:ext uri="{FF2B5EF4-FFF2-40B4-BE49-F238E27FC236}">
                    <a16:creationId xmlns:a16="http://schemas.microsoft.com/office/drawing/2014/main" id="{89DC57BE-C013-4CC0-83AF-3B125D0C1A5A}"/>
                  </a:ext>
                </a:extLst>
              </p:cNvPr>
              <p:cNvSpPr>
                <a:spLocks/>
              </p:cNvSpPr>
              <p:nvPr/>
            </p:nvSpPr>
            <p:spPr bwMode="auto">
              <a:xfrm>
                <a:off x="4113213" y="2679700"/>
                <a:ext cx="82550" cy="138113"/>
              </a:xfrm>
              <a:custGeom>
                <a:avLst/>
                <a:gdLst>
                  <a:gd name="T0" fmla="*/ 2147483647 w 52"/>
                  <a:gd name="T1" fmla="*/ 2147483647 h 87"/>
                  <a:gd name="T2" fmla="*/ 2147483647 w 52"/>
                  <a:gd name="T3" fmla="*/ 0 h 87"/>
                  <a:gd name="T4" fmla="*/ 2147483647 w 52"/>
                  <a:gd name="T5" fmla="*/ 2147483647 h 87"/>
                  <a:gd name="T6" fmla="*/ 0 w 52"/>
                  <a:gd name="T7" fmla="*/ 2147483647 h 87"/>
                  <a:gd name="T8" fmla="*/ 2147483647 w 52"/>
                  <a:gd name="T9" fmla="*/ 2147483647 h 87"/>
                  <a:gd name="T10" fmla="*/ 2147483647 w 52"/>
                  <a:gd name="T11" fmla="*/ 2147483647 h 87"/>
                  <a:gd name="T12" fmla="*/ 2147483647 w 52"/>
                  <a:gd name="T13" fmla="*/ 2147483647 h 87"/>
                  <a:gd name="T14" fmla="*/ 2147483647 w 52"/>
                  <a:gd name="T15" fmla="*/ 2147483647 h 87"/>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87"/>
                  <a:gd name="T26" fmla="*/ 52 w 52"/>
                  <a:gd name="T27" fmla="*/ 87 h 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87">
                    <a:moveTo>
                      <a:pt x="52" y="9"/>
                    </a:moveTo>
                    <a:lnTo>
                      <a:pt x="9" y="0"/>
                    </a:lnTo>
                    <a:lnTo>
                      <a:pt x="9" y="26"/>
                    </a:lnTo>
                    <a:lnTo>
                      <a:pt x="0" y="53"/>
                    </a:lnTo>
                    <a:lnTo>
                      <a:pt x="9" y="87"/>
                    </a:lnTo>
                    <a:lnTo>
                      <a:pt x="35" y="87"/>
                    </a:lnTo>
                    <a:lnTo>
                      <a:pt x="43" y="53"/>
                    </a:lnTo>
                    <a:lnTo>
                      <a:pt x="52"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84" name="Freeform 303">
                <a:extLst>
                  <a:ext uri="{FF2B5EF4-FFF2-40B4-BE49-F238E27FC236}">
                    <a16:creationId xmlns:a16="http://schemas.microsoft.com/office/drawing/2014/main" id="{83AAC534-A547-456B-BA35-2B3E14368C36}"/>
                  </a:ext>
                </a:extLst>
              </p:cNvPr>
              <p:cNvSpPr>
                <a:spLocks/>
              </p:cNvSpPr>
              <p:nvPr/>
            </p:nvSpPr>
            <p:spPr bwMode="auto">
              <a:xfrm>
                <a:off x="4237038" y="2417763"/>
                <a:ext cx="304800" cy="249238"/>
              </a:xfrm>
              <a:custGeom>
                <a:avLst/>
                <a:gdLst>
                  <a:gd name="T0" fmla="*/ 2147483647 w 192"/>
                  <a:gd name="T1" fmla="*/ 2147483647 h 157"/>
                  <a:gd name="T2" fmla="*/ 2147483647 w 192"/>
                  <a:gd name="T3" fmla="*/ 2147483647 h 157"/>
                  <a:gd name="T4" fmla="*/ 2147483647 w 192"/>
                  <a:gd name="T5" fmla="*/ 2147483647 h 157"/>
                  <a:gd name="T6" fmla="*/ 2147483647 w 192"/>
                  <a:gd name="T7" fmla="*/ 2147483647 h 157"/>
                  <a:gd name="T8" fmla="*/ 0 w 192"/>
                  <a:gd name="T9" fmla="*/ 2147483647 h 157"/>
                  <a:gd name="T10" fmla="*/ 2147483647 w 192"/>
                  <a:gd name="T11" fmla="*/ 2147483647 h 157"/>
                  <a:gd name="T12" fmla="*/ 2147483647 w 192"/>
                  <a:gd name="T13" fmla="*/ 2147483647 h 157"/>
                  <a:gd name="T14" fmla="*/ 2147483647 w 192"/>
                  <a:gd name="T15" fmla="*/ 2147483647 h 157"/>
                  <a:gd name="T16" fmla="*/ 2147483647 w 192"/>
                  <a:gd name="T17" fmla="*/ 2147483647 h 157"/>
                  <a:gd name="T18" fmla="*/ 2147483647 w 192"/>
                  <a:gd name="T19" fmla="*/ 2147483647 h 157"/>
                  <a:gd name="T20" fmla="*/ 2147483647 w 192"/>
                  <a:gd name="T21" fmla="*/ 2147483647 h 157"/>
                  <a:gd name="T22" fmla="*/ 2147483647 w 192"/>
                  <a:gd name="T23" fmla="*/ 2147483647 h 157"/>
                  <a:gd name="T24" fmla="*/ 2147483647 w 192"/>
                  <a:gd name="T25" fmla="*/ 2147483647 h 157"/>
                  <a:gd name="T26" fmla="*/ 2147483647 w 192"/>
                  <a:gd name="T27" fmla="*/ 2147483647 h 157"/>
                  <a:gd name="T28" fmla="*/ 2147483647 w 192"/>
                  <a:gd name="T29" fmla="*/ 2147483647 h 157"/>
                  <a:gd name="T30" fmla="*/ 2147483647 w 192"/>
                  <a:gd name="T31" fmla="*/ 2147483647 h 157"/>
                  <a:gd name="T32" fmla="*/ 2147483647 w 192"/>
                  <a:gd name="T33" fmla="*/ 2147483647 h 157"/>
                  <a:gd name="T34" fmla="*/ 2147483647 w 192"/>
                  <a:gd name="T35" fmla="*/ 2147483647 h 157"/>
                  <a:gd name="T36" fmla="*/ 2147483647 w 192"/>
                  <a:gd name="T37" fmla="*/ 2147483647 h 157"/>
                  <a:gd name="T38" fmla="*/ 2147483647 w 192"/>
                  <a:gd name="T39" fmla="*/ 2147483647 h 157"/>
                  <a:gd name="T40" fmla="*/ 2147483647 w 192"/>
                  <a:gd name="T41" fmla="*/ 0 h 157"/>
                  <a:gd name="T42" fmla="*/ 2147483647 w 192"/>
                  <a:gd name="T43" fmla="*/ 2147483647 h 157"/>
                  <a:gd name="T44" fmla="*/ 2147483647 w 192"/>
                  <a:gd name="T45" fmla="*/ 2147483647 h 1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7"/>
                  <a:gd name="T71" fmla="*/ 192 w 192"/>
                  <a:gd name="T72" fmla="*/ 157 h 1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7">
                    <a:moveTo>
                      <a:pt x="61" y="35"/>
                    </a:moveTo>
                    <a:lnTo>
                      <a:pt x="44" y="26"/>
                    </a:lnTo>
                    <a:lnTo>
                      <a:pt x="44" y="52"/>
                    </a:lnTo>
                    <a:lnTo>
                      <a:pt x="18" y="43"/>
                    </a:lnTo>
                    <a:lnTo>
                      <a:pt x="0" y="52"/>
                    </a:lnTo>
                    <a:lnTo>
                      <a:pt x="44" y="78"/>
                    </a:lnTo>
                    <a:lnTo>
                      <a:pt x="44" y="139"/>
                    </a:lnTo>
                    <a:lnTo>
                      <a:pt x="88" y="157"/>
                    </a:lnTo>
                    <a:lnTo>
                      <a:pt x="96" y="157"/>
                    </a:lnTo>
                    <a:lnTo>
                      <a:pt x="114" y="157"/>
                    </a:lnTo>
                    <a:lnTo>
                      <a:pt x="140" y="139"/>
                    </a:lnTo>
                    <a:lnTo>
                      <a:pt x="157" y="148"/>
                    </a:lnTo>
                    <a:lnTo>
                      <a:pt x="192" y="130"/>
                    </a:lnTo>
                    <a:lnTo>
                      <a:pt x="183" y="96"/>
                    </a:lnTo>
                    <a:lnTo>
                      <a:pt x="175" y="87"/>
                    </a:lnTo>
                    <a:lnTo>
                      <a:pt x="192" y="69"/>
                    </a:lnTo>
                    <a:lnTo>
                      <a:pt x="192" y="43"/>
                    </a:lnTo>
                    <a:lnTo>
                      <a:pt x="175" y="35"/>
                    </a:lnTo>
                    <a:lnTo>
                      <a:pt x="157" y="35"/>
                    </a:lnTo>
                    <a:lnTo>
                      <a:pt x="114" y="0"/>
                    </a:lnTo>
                    <a:lnTo>
                      <a:pt x="96" y="8"/>
                    </a:lnTo>
                    <a:lnTo>
                      <a:pt x="61" y="35"/>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85" name="Freeform 304">
                <a:extLst>
                  <a:ext uri="{FF2B5EF4-FFF2-40B4-BE49-F238E27FC236}">
                    <a16:creationId xmlns:a16="http://schemas.microsoft.com/office/drawing/2014/main" id="{EDE47CC5-E9DA-4CC1-A194-CA37E016F029}"/>
                  </a:ext>
                </a:extLst>
              </p:cNvPr>
              <p:cNvSpPr>
                <a:spLocks/>
              </p:cNvSpPr>
              <p:nvPr/>
            </p:nvSpPr>
            <p:spPr bwMode="auto">
              <a:xfrm>
                <a:off x="4237038" y="2417763"/>
                <a:ext cx="304800" cy="249238"/>
              </a:xfrm>
              <a:custGeom>
                <a:avLst/>
                <a:gdLst>
                  <a:gd name="T0" fmla="*/ 2147483647 w 192"/>
                  <a:gd name="T1" fmla="*/ 2147483647 h 157"/>
                  <a:gd name="T2" fmla="*/ 2147483647 w 192"/>
                  <a:gd name="T3" fmla="*/ 2147483647 h 157"/>
                  <a:gd name="T4" fmla="*/ 2147483647 w 192"/>
                  <a:gd name="T5" fmla="*/ 2147483647 h 157"/>
                  <a:gd name="T6" fmla="*/ 2147483647 w 192"/>
                  <a:gd name="T7" fmla="*/ 2147483647 h 157"/>
                  <a:gd name="T8" fmla="*/ 0 w 192"/>
                  <a:gd name="T9" fmla="*/ 2147483647 h 157"/>
                  <a:gd name="T10" fmla="*/ 2147483647 w 192"/>
                  <a:gd name="T11" fmla="*/ 2147483647 h 157"/>
                  <a:gd name="T12" fmla="*/ 2147483647 w 192"/>
                  <a:gd name="T13" fmla="*/ 2147483647 h 157"/>
                  <a:gd name="T14" fmla="*/ 2147483647 w 192"/>
                  <a:gd name="T15" fmla="*/ 2147483647 h 157"/>
                  <a:gd name="T16" fmla="*/ 2147483647 w 192"/>
                  <a:gd name="T17" fmla="*/ 2147483647 h 157"/>
                  <a:gd name="T18" fmla="*/ 2147483647 w 192"/>
                  <a:gd name="T19" fmla="*/ 2147483647 h 157"/>
                  <a:gd name="T20" fmla="*/ 2147483647 w 192"/>
                  <a:gd name="T21" fmla="*/ 2147483647 h 157"/>
                  <a:gd name="T22" fmla="*/ 2147483647 w 192"/>
                  <a:gd name="T23" fmla="*/ 2147483647 h 157"/>
                  <a:gd name="T24" fmla="*/ 2147483647 w 192"/>
                  <a:gd name="T25" fmla="*/ 2147483647 h 157"/>
                  <a:gd name="T26" fmla="*/ 2147483647 w 192"/>
                  <a:gd name="T27" fmla="*/ 2147483647 h 157"/>
                  <a:gd name="T28" fmla="*/ 2147483647 w 192"/>
                  <a:gd name="T29" fmla="*/ 2147483647 h 157"/>
                  <a:gd name="T30" fmla="*/ 2147483647 w 192"/>
                  <a:gd name="T31" fmla="*/ 2147483647 h 157"/>
                  <a:gd name="T32" fmla="*/ 2147483647 w 192"/>
                  <a:gd name="T33" fmla="*/ 2147483647 h 157"/>
                  <a:gd name="T34" fmla="*/ 2147483647 w 192"/>
                  <a:gd name="T35" fmla="*/ 2147483647 h 157"/>
                  <a:gd name="T36" fmla="*/ 2147483647 w 192"/>
                  <a:gd name="T37" fmla="*/ 2147483647 h 157"/>
                  <a:gd name="T38" fmla="*/ 2147483647 w 192"/>
                  <a:gd name="T39" fmla="*/ 2147483647 h 157"/>
                  <a:gd name="T40" fmla="*/ 2147483647 w 192"/>
                  <a:gd name="T41" fmla="*/ 0 h 157"/>
                  <a:gd name="T42" fmla="*/ 2147483647 w 192"/>
                  <a:gd name="T43" fmla="*/ 2147483647 h 157"/>
                  <a:gd name="T44" fmla="*/ 2147483647 w 192"/>
                  <a:gd name="T45" fmla="*/ 2147483647 h 1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7"/>
                  <a:gd name="T71" fmla="*/ 192 w 192"/>
                  <a:gd name="T72" fmla="*/ 157 h 1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7">
                    <a:moveTo>
                      <a:pt x="61" y="35"/>
                    </a:moveTo>
                    <a:lnTo>
                      <a:pt x="44" y="26"/>
                    </a:lnTo>
                    <a:lnTo>
                      <a:pt x="44" y="52"/>
                    </a:lnTo>
                    <a:lnTo>
                      <a:pt x="18" y="43"/>
                    </a:lnTo>
                    <a:lnTo>
                      <a:pt x="0" y="52"/>
                    </a:lnTo>
                    <a:lnTo>
                      <a:pt x="44" y="78"/>
                    </a:lnTo>
                    <a:lnTo>
                      <a:pt x="44" y="139"/>
                    </a:lnTo>
                    <a:lnTo>
                      <a:pt x="88" y="157"/>
                    </a:lnTo>
                    <a:lnTo>
                      <a:pt x="96" y="157"/>
                    </a:lnTo>
                    <a:lnTo>
                      <a:pt x="114" y="157"/>
                    </a:lnTo>
                    <a:lnTo>
                      <a:pt x="140" y="139"/>
                    </a:lnTo>
                    <a:lnTo>
                      <a:pt x="157" y="148"/>
                    </a:lnTo>
                    <a:lnTo>
                      <a:pt x="192" y="130"/>
                    </a:lnTo>
                    <a:lnTo>
                      <a:pt x="183" y="96"/>
                    </a:lnTo>
                    <a:lnTo>
                      <a:pt x="175" y="87"/>
                    </a:lnTo>
                    <a:lnTo>
                      <a:pt x="192" y="69"/>
                    </a:lnTo>
                    <a:lnTo>
                      <a:pt x="192" y="43"/>
                    </a:lnTo>
                    <a:lnTo>
                      <a:pt x="175" y="35"/>
                    </a:lnTo>
                    <a:lnTo>
                      <a:pt x="157" y="35"/>
                    </a:lnTo>
                    <a:lnTo>
                      <a:pt x="114" y="0"/>
                    </a:lnTo>
                    <a:lnTo>
                      <a:pt x="96" y="8"/>
                    </a:lnTo>
                    <a:lnTo>
                      <a:pt x="61"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86" name="Freeform 305">
                <a:extLst>
                  <a:ext uri="{FF2B5EF4-FFF2-40B4-BE49-F238E27FC236}">
                    <a16:creationId xmlns:a16="http://schemas.microsoft.com/office/drawing/2014/main" id="{464FE097-ED66-48AF-ADA3-4ABD6BED3E62}"/>
                  </a:ext>
                </a:extLst>
              </p:cNvPr>
              <p:cNvSpPr>
                <a:spLocks/>
              </p:cNvSpPr>
              <p:nvPr/>
            </p:nvSpPr>
            <p:spPr bwMode="auto">
              <a:xfrm>
                <a:off x="4556126" y="2652713"/>
                <a:ext cx="14288" cy="41275"/>
              </a:xfrm>
              <a:custGeom>
                <a:avLst/>
                <a:gdLst>
                  <a:gd name="T0" fmla="*/ 2147483647 w 9"/>
                  <a:gd name="T1" fmla="*/ 0 h 26"/>
                  <a:gd name="T2" fmla="*/ 0 w 9"/>
                  <a:gd name="T3" fmla="*/ 2147483647 h 26"/>
                  <a:gd name="T4" fmla="*/ 0 w 9"/>
                  <a:gd name="T5" fmla="*/ 2147483647 h 26"/>
                  <a:gd name="T6" fmla="*/ 2147483647 w 9"/>
                  <a:gd name="T7" fmla="*/ 2147483647 h 26"/>
                  <a:gd name="T8" fmla="*/ 2147483647 w 9"/>
                  <a:gd name="T9" fmla="*/ 0 h 26"/>
                  <a:gd name="T10" fmla="*/ 0 60000 65536"/>
                  <a:gd name="T11" fmla="*/ 0 60000 65536"/>
                  <a:gd name="T12" fmla="*/ 0 60000 65536"/>
                  <a:gd name="T13" fmla="*/ 0 60000 65536"/>
                  <a:gd name="T14" fmla="*/ 0 60000 65536"/>
                  <a:gd name="T15" fmla="*/ 0 w 9"/>
                  <a:gd name="T16" fmla="*/ 0 h 26"/>
                  <a:gd name="T17" fmla="*/ 9 w 9"/>
                  <a:gd name="T18" fmla="*/ 26 h 26"/>
                </a:gdLst>
                <a:ahLst/>
                <a:cxnLst>
                  <a:cxn ang="T10">
                    <a:pos x="T0" y="T1"/>
                  </a:cxn>
                  <a:cxn ang="T11">
                    <a:pos x="T2" y="T3"/>
                  </a:cxn>
                  <a:cxn ang="T12">
                    <a:pos x="T4" y="T5"/>
                  </a:cxn>
                  <a:cxn ang="T13">
                    <a:pos x="T6" y="T7"/>
                  </a:cxn>
                  <a:cxn ang="T14">
                    <a:pos x="T8" y="T9"/>
                  </a:cxn>
                </a:cxnLst>
                <a:rect l="T15" t="T16" r="T17" b="T18"/>
                <a:pathLst>
                  <a:path w="9" h="26">
                    <a:moveTo>
                      <a:pt x="9" y="0"/>
                    </a:moveTo>
                    <a:lnTo>
                      <a:pt x="0" y="9"/>
                    </a:lnTo>
                    <a:lnTo>
                      <a:pt x="0" y="26"/>
                    </a:lnTo>
                    <a:lnTo>
                      <a:pt x="9" y="26"/>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87" name="Freeform 306">
                <a:extLst>
                  <a:ext uri="{FF2B5EF4-FFF2-40B4-BE49-F238E27FC236}">
                    <a16:creationId xmlns:a16="http://schemas.microsoft.com/office/drawing/2014/main" id="{2F780D2D-9416-4A64-825A-80CF2DB5D231}"/>
                  </a:ext>
                </a:extLst>
              </p:cNvPr>
              <p:cNvSpPr>
                <a:spLocks/>
              </p:cNvSpPr>
              <p:nvPr/>
            </p:nvSpPr>
            <p:spPr bwMode="auto">
              <a:xfrm>
                <a:off x="4556126" y="2652713"/>
                <a:ext cx="14288" cy="41275"/>
              </a:xfrm>
              <a:custGeom>
                <a:avLst/>
                <a:gdLst>
                  <a:gd name="T0" fmla="*/ 2147483647 w 9"/>
                  <a:gd name="T1" fmla="*/ 0 h 26"/>
                  <a:gd name="T2" fmla="*/ 0 w 9"/>
                  <a:gd name="T3" fmla="*/ 2147483647 h 26"/>
                  <a:gd name="T4" fmla="*/ 0 w 9"/>
                  <a:gd name="T5" fmla="*/ 2147483647 h 26"/>
                  <a:gd name="T6" fmla="*/ 2147483647 w 9"/>
                  <a:gd name="T7" fmla="*/ 2147483647 h 26"/>
                  <a:gd name="T8" fmla="*/ 2147483647 w 9"/>
                  <a:gd name="T9" fmla="*/ 0 h 26"/>
                  <a:gd name="T10" fmla="*/ 0 60000 65536"/>
                  <a:gd name="T11" fmla="*/ 0 60000 65536"/>
                  <a:gd name="T12" fmla="*/ 0 60000 65536"/>
                  <a:gd name="T13" fmla="*/ 0 60000 65536"/>
                  <a:gd name="T14" fmla="*/ 0 60000 65536"/>
                  <a:gd name="T15" fmla="*/ 0 w 9"/>
                  <a:gd name="T16" fmla="*/ 0 h 26"/>
                  <a:gd name="T17" fmla="*/ 9 w 9"/>
                  <a:gd name="T18" fmla="*/ 26 h 26"/>
                </a:gdLst>
                <a:ahLst/>
                <a:cxnLst>
                  <a:cxn ang="T10">
                    <a:pos x="T0" y="T1"/>
                  </a:cxn>
                  <a:cxn ang="T11">
                    <a:pos x="T2" y="T3"/>
                  </a:cxn>
                  <a:cxn ang="T12">
                    <a:pos x="T4" y="T5"/>
                  </a:cxn>
                  <a:cxn ang="T13">
                    <a:pos x="T6" y="T7"/>
                  </a:cxn>
                  <a:cxn ang="T14">
                    <a:pos x="T8" y="T9"/>
                  </a:cxn>
                </a:cxnLst>
                <a:rect l="T15" t="T16" r="T17" b="T18"/>
                <a:pathLst>
                  <a:path w="9" h="26">
                    <a:moveTo>
                      <a:pt x="9" y="0"/>
                    </a:moveTo>
                    <a:lnTo>
                      <a:pt x="0" y="9"/>
                    </a:lnTo>
                    <a:lnTo>
                      <a:pt x="0" y="26"/>
                    </a:lnTo>
                    <a:lnTo>
                      <a:pt x="9" y="26"/>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88" name="Freeform 309">
                <a:extLst>
                  <a:ext uri="{FF2B5EF4-FFF2-40B4-BE49-F238E27FC236}">
                    <a16:creationId xmlns:a16="http://schemas.microsoft.com/office/drawing/2014/main" id="{CC4A3C78-2FDC-47EF-ABE0-788D71A2C348}"/>
                  </a:ext>
                </a:extLst>
              </p:cNvPr>
              <p:cNvSpPr>
                <a:spLocks/>
              </p:cNvSpPr>
              <p:nvPr/>
            </p:nvSpPr>
            <p:spPr bwMode="auto">
              <a:xfrm>
                <a:off x="4181476" y="2306638"/>
                <a:ext cx="28575" cy="41275"/>
              </a:xfrm>
              <a:custGeom>
                <a:avLst/>
                <a:gdLst>
                  <a:gd name="T0" fmla="*/ 2147483647 w 18"/>
                  <a:gd name="T1" fmla="*/ 0 h 26"/>
                  <a:gd name="T2" fmla="*/ 0 w 18"/>
                  <a:gd name="T3" fmla="*/ 2147483647 h 26"/>
                  <a:gd name="T4" fmla="*/ 2147483647 w 18"/>
                  <a:gd name="T5" fmla="*/ 2147483647 h 26"/>
                  <a:gd name="T6" fmla="*/ 2147483647 w 18"/>
                  <a:gd name="T7" fmla="*/ 2147483647 h 26"/>
                  <a:gd name="T8" fmla="*/ 2147483647 w 18"/>
                  <a:gd name="T9" fmla="*/ 0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9" y="0"/>
                    </a:moveTo>
                    <a:lnTo>
                      <a:pt x="0" y="17"/>
                    </a:lnTo>
                    <a:lnTo>
                      <a:pt x="18" y="26"/>
                    </a:lnTo>
                    <a:lnTo>
                      <a:pt x="18" y="9"/>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89" name="Freeform 310">
                <a:extLst>
                  <a:ext uri="{FF2B5EF4-FFF2-40B4-BE49-F238E27FC236}">
                    <a16:creationId xmlns:a16="http://schemas.microsoft.com/office/drawing/2014/main" id="{E7EA5C2E-E3E3-4842-98EC-2E8253773121}"/>
                  </a:ext>
                </a:extLst>
              </p:cNvPr>
              <p:cNvSpPr>
                <a:spLocks/>
              </p:cNvSpPr>
              <p:nvPr/>
            </p:nvSpPr>
            <p:spPr bwMode="auto">
              <a:xfrm>
                <a:off x="4181476" y="2306638"/>
                <a:ext cx="28575" cy="41275"/>
              </a:xfrm>
              <a:custGeom>
                <a:avLst/>
                <a:gdLst>
                  <a:gd name="T0" fmla="*/ 2147483647 w 18"/>
                  <a:gd name="T1" fmla="*/ 0 h 26"/>
                  <a:gd name="T2" fmla="*/ 0 w 18"/>
                  <a:gd name="T3" fmla="*/ 2147483647 h 26"/>
                  <a:gd name="T4" fmla="*/ 2147483647 w 18"/>
                  <a:gd name="T5" fmla="*/ 2147483647 h 26"/>
                  <a:gd name="T6" fmla="*/ 2147483647 w 18"/>
                  <a:gd name="T7" fmla="*/ 2147483647 h 26"/>
                  <a:gd name="T8" fmla="*/ 2147483647 w 18"/>
                  <a:gd name="T9" fmla="*/ 0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9" y="0"/>
                    </a:moveTo>
                    <a:lnTo>
                      <a:pt x="0" y="17"/>
                    </a:lnTo>
                    <a:lnTo>
                      <a:pt x="18" y="26"/>
                    </a:lnTo>
                    <a:lnTo>
                      <a:pt x="18" y="9"/>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90" name="Freeform 313">
                <a:extLst>
                  <a:ext uri="{FF2B5EF4-FFF2-40B4-BE49-F238E27FC236}">
                    <a16:creationId xmlns:a16="http://schemas.microsoft.com/office/drawing/2014/main" id="{030FA83E-3927-4BFD-BA4C-FBB9836E1AC1}"/>
                  </a:ext>
                </a:extLst>
              </p:cNvPr>
              <p:cNvSpPr>
                <a:spLocks/>
              </p:cNvSpPr>
              <p:nvPr/>
            </p:nvSpPr>
            <p:spPr bwMode="auto">
              <a:xfrm>
                <a:off x="4500563" y="2306638"/>
                <a:ext cx="207963" cy="220663"/>
              </a:xfrm>
              <a:custGeom>
                <a:avLst/>
                <a:gdLst>
                  <a:gd name="T0" fmla="*/ 2147483647 w 131"/>
                  <a:gd name="T1" fmla="*/ 2147483647 h 139"/>
                  <a:gd name="T2" fmla="*/ 2147483647 w 131"/>
                  <a:gd name="T3" fmla="*/ 2147483647 h 139"/>
                  <a:gd name="T4" fmla="*/ 2147483647 w 131"/>
                  <a:gd name="T5" fmla="*/ 2147483647 h 139"/>
                  <a:gd name="T6" fmla="*/ 2147483647 w 131"/>
                  <a:gd name="T7" fmla="*/ 0 h 139"/>
                  <a:gd name="T8" fmla="*/ 2147483647 w 131"/>
                  <a:gd name="T9" fmla="*/ 0 h 139"/>
                  <a:gd name="T10" fmla="*/ 2147483647 w 131"/>
                  <a:gd name="T11" fmla="*/ 2147483647 h 139"/>
                  <a:gd name="T12" fmla="*/ 2147483647 w 131"/>
                  <a:gd name="T13" fmla="*/ 2147483647 h 139"/>
                  <a:gd name="T14" fmla="*/ 2147483647 w 131"/>
                  <a:gd name="T15" fmla="*/ 2147483647 h 139"/>
                  <a:gd name="T16" fmla="*/ 2147483647 w 131"/>
                  <a:gd name="T17" fmla="*/ 2147483647 h 139"/>
                  <a:gd name="T18" fmla="*/ 2147483647 w 131"/>
                  <a:gd name="T19" fmla="*/ 2147483647 h 139"/>
                  <a:gd name="T20" fmla="*/ 0 w 131"/>
                  <a:gd name="T21" fmla="*/ 2147483647 h 139"/>
                  <a:gd name="T22" fmla="*/ 2147483647 w 131"/>
                  <a:gd name="T23" fmla="*/ 2147483647 h 139"/>
                  <a:gd name="T24" fmla="*/ 2147483647 w 131"/>
                  <a:gd name="T25" fmla="*/ 2147483647 h 139"/>
                  <a:gd name="T26" fmla="*/ 2147483647 w 131"/>
                  <a:gd name="T27" fmla="*/ 2147483647 h 139"/>
                  <a:gd name="T28" fmla="*/ 2147483647 w 131"/>
                  <a:gd name="T29" fmla="*/ 2147483647 h 139"/>
                  <a:gd name="T30" fmla="*/ 2147483647 w 131"/>
                  <a:gd name="T31" fmla="*/ 2147483647 h 139"/>
                  <a:gd name="T32" fmla="*/ 2147483647 w 131"/>
                  <a:gd name="T33" fmla="*/ 2147483647 h 139"/>
                  <a:gd name="T34" fmla="*/ 2147483647 w 131"/>
                  <a:gd name="T35" fmla="*/ 2147483647 h 139"/>
                  <a:gd name="T36" fmla="*/ 2147483647 w 131"/>
                  <a:gd name="T37" fmla="*/ 2147483647 h 139"/>
                  <a:gd name="T38" fmla="*/ 2147483647 w 131"/>
                  <a:gd name="T39" fmla="*/ 2147483647 h 139"/>
                  <a:gd name="T40" fmla="*/ 2147483647 w 131"/>
                  <a:gd name="T41" fmla="*/ 2147483647 h 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39"/>
                  <a:gd name="T65" fmla="*/ 131 w 131"/>
                  <a:gd name="T66" fmla="*/ 139 h 1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39">
                    <a:moveTo>
                      <a:pt x="78" y="17"/>
                    </a:moveTo>
                    <a:lnTo>
                      <a:pt x="70" y="26"/>
                    </a:lnTo>
                    <a:lnTo>
                      <a:pt x="44" y="17"/>
                    </a:lnTo>
                    <a:lnTo>
                      <a:pt x="35" y="0"/>
                    </a:lnTo>
                    <a:lnTo>
                      <a:pt x="26" y="0"/>
                    </a:lnTo>
                    <a:lnTo>
                      <a:pt x="26" y="17"/>
                    </a:lnTo>
                    <a:lnTo>
                      <a:pt x="26" y="26"/>
                    </a:lnTo>
                    <a:lnTo>
                      <a:pt x="17" y="26"/>
                    </a:lnTo>
                    <a:lnTo>
                      <a:pt x="9" y="52"/>
                    </a:lnTo>
                    <a:lnTo>
                      <a:pt x="9" y="61"/>
                    </a:lnTo>
                    <a:lnTo>
                      <a:pt x="0" y="70"/>
                    </a:lnTo>
                    <a:lnTo>
                      <a:pt x="9" y="96"/>
                    </a:lnTo>
                    <a:lnTo>
                      <a:pt x="9" y="105"/>
                    </a:lnTo>
                    <a:lnTo>
                      <a:pt x="26" y="113"/>
                    </a:lnTo>
                    <a:lnTo>
                      <a:pt x="26" y="139"/>
                    </a:lnTo>
                    <a:lnTo>
                      <a:pt x="105" y="139"/>
                    </a:lnTo>
                    <a:lnTo>
                      <a:pt x="105" y="113"/>
                    </a:lnTo>
                    <a:lnTo>
                      <a:pt x="96" y="87"/>
                    </a:lnTo>
                    <a:lnTo>
                      <a:pt x="131" y="70"/>
                    </a:lnTo>
                    <a:lnTo>
                      <a:pt x="105" y="17"/>
                    </a:lnTo>
                    <a:lnTo>
                      <a:pt x="78"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91" name="Freeform 314">
                <a:extLst>
                  <a:ext uri="{FF2B5EF4-FFF2-40B4-BE49-F238E27FC236}">
                    <a16:creationId xmlns:a16="http://schemas.microsoft.com/office/drawing/2014/main" id="{0E8CE311-6B06-42D9-BCF7-B498B05F70B1}"/>
                  </a:ext>
                </a:extLst>
              </p:cNvPr>
              <p:cNvSpPr>
                <a:spLocks/>
              </p:cNvSpPr>
              <p:nvPr/>
            </p:nvSpPr>
            <p:spPr bwMode="auto">
              <a:xfrm>
                <a:off x="4500563" y="2306638"/>
                <a:ext cx="207963" cy="220663"/>
              </a:xfrm>
              <a:custGeom>
                <a:avLst/>
                <a:gdLst>
                  <a:gd name="T0" fmla="*/ 2147483647 w 131"/>
                  <a:gd name="T1" fmla="*/ 2147483647 h 139"/>
                  <a:gd name="T2" fmla="*/ 2147483647 w 131"/>
                  <a:gd name="T3" fmla="*/ 2147483647 h 139"/>
                  <a:gd name="T4" fmla="*/ 2147483647 w 131"/>
                  <a:gd name="T5" fmla="*/ 2147483647 h 139"/>
                  <a:gd name="T6" fmla="*/ 2147483647 w 131"/>
                  <a:gd name="T7" fmla="*/ 0 h 139"/>
                  <a:gd name="T8" fmla="*/ 2147483647 w 131"/>
                  <a:gd name="T9" fmla="*/ 0 h 139"/>
                  <a:gd name="T10" fmla="*/ 2147483647 w 131"/>
                  <a:gd name="T11" fmla="*/ 2147483647 h 139"/>
                  <a:gd name="T12" fmla="*/ 2147483647 w 131"/>
                  <a:gd name="T13" fmla="*/ 2147483647 h 139"/>
                  <a:gd name="T14" fmla="*/ 2147483647 w 131"/>
                  <a:gd name="T15" fmla="*/ 2147483647 h 139"/>
                  <a:gd name="T16" fmla="*/ 2147483647 w 131"/>
                  <a:gd name="T17" fmla="*/ 2147483647 h 139"/>
                  <a:gd name="T18" fmla="*/ 2147483647 w 131"/>
                  <a:gd name="T19" fmla="*/ 2147483647 h 139"/>
                  <a:gd name="T20" fmla="*/ 0 w 131"/>
                  <a:gd name="T21" fmla="*/ 2147483647 h 139"/>
                  <a:gd name="T22" fmla="*/ 2147483647 w 131"/>
                  <a:gd name="T23" fmla="*/ 2147483647 h 139"/>
                  <a:gd name="T24" fmla="*/ 2147483647 w 131"/>
                  <a:gd name="T25" fmla="*/ 2147483647 h 139"/>
                  <a:gd name="T26" fmla="*/ 2147483647 w 131"/>
                  <a:gd name="T27" fmla="*/ 2147483647 h 139"/>
                  <a:gd name="T28" fmla="*/ 2147483647 w 131"/>
                  <a:gd name="T29" fmla="*/ 2147483647 h 139"/>
                  <a:gd name="T30" fmla="*/ 2147483647 w 131"/>
                  <a:gd name="T31" fmla="*/ 2147483647 h 139"/>
                  <a:gd name="T32" fmla="*/ 2147483647 w 131"/>
                  <a:gd name="T33" fmla="*/ 2147483647 h 139"/>
                  <a:gd name="T34" fmla="*/ 2147483647 w 131"/>
                  <a:gd name="T35" fmla="*/ 2147483647 h 139"/>
                  <a:gd name="T36" fmla="*/ 2147483647 w 131"/>
                  <a:gd name="T37" fmla="*/ 2147483647 h 139"/>
                  <a:gd name="T38" fmla="*/ 2147483647 w 131"/>
                  <a:gd name="T39" fmla="*/ 2147483647 h 139"/>
                  <a:gd name="T40" fmla="*/ 2147483647 w 131"/>
                  <a:gd name="T41" fmla="*/ 2147483647 h 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39"/>
                  <a:gd name="T65" fmla="*/ 131 w 131"/>
                  <a:gd name="T66" fmla="*/ 139 h 1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39">
                    <a:moveTo>
                      <a:pt x="78" y="17"/>
                    </a:moveTo>
                    <a:lnTo>
                      <a:pt x="70" y="26"/>
                    </a:lnTo>
                    <a:lnTo>
                      <a:pt x="44" y="17"/>
                    </a:lnTo>
                    <a:lnTo>
                      <a:pt x="35" y="0"/>
                    </a:lnTo>
                    <a:lnTo>
                      <a:pt x="26" y="0"/>
                    </a:lnTo>
                    <a:lnTo>
                      <a:pt x="26" y="17"/>
                    </a:lnTo>
                    <a:lnTo>
                      <a:pt x="26" y="26"/>
                    </a:lnTo>
                    <a:lnTo>
                      <a:pt x="17" y="26"/>
                    </a:lnTo>
                    <a:lnTo>
                      <a:pt x="9" y="52"/>
                    </a:lnTo>
                    <a:lnTo>
                      <a:pt x="9" y="61"/>
                    </a:lnTo>
                    <a:lnTo>
                      <a:pt x="0" y="70"/>
                    </a:lnTo>
                    <a:lnTo>
                      <a:pt x="9" y="96"/>
                    </a:lnTo>
                    <a:lnTo>
                      <a:pt x="9" y="105"/>
                    </a:lnTo>
                    <a:lnTo>
                      <a:pt x="26" y="113"/>
                    </a:lnTo>
                    <a:lnTo>
                      <a:pt x="26" y="139"/>
                    </a:lnTo>
                    <a:lnTo>
                      <a:pt x="105" y="139"/>
                    </a:lnTo>
                    <a:lnTo>
                      <a:pt x="105" y="113"/>
                    </a:lnTo>
                    <a:lnTo>
                      <a:pt x="96" y="87"/>
                    </a:lnTo>
                    <a:lnTo>
                      <a:pt x="131" y="70"/>
                    </a:lnTo>
                    <a:lnTo>
                      <a:pt x="105" y="17"/>
                    </a:lnTo>
                    <a:lnTo>
                      <a:pt x="78"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92" name="Freeform 315">
                <a:extLst>
                  <a:ext uri="{FF2B5EF4-FFF2-40B4-BE49-F238E27FC236}">
                    <a16:creationId xmlns:a16="http://schemas.microsoft.com/office/drawing/2014/main" id="{0B5407C2-8269-4B92-BE51-5EBDBD4D6E24}"/>
                  </a:ext>
                </a:extLst>
              </p:cNvPr>
              <p:cNvSpPr>
                <a:spLocks/>
              </p:cNvSpPr>
              <p:nvPr/>
            </p:nvSpPr>
            <p:spPr bwMode="auto">
              <a:xfrm>
                <a:off x="4445001" y="2347913"/>
                <a:ext cx="82550" cy="69850"/>
              </a:xfrm>
              <a:custGeom>
                <a:avLst/>
                <a:gdLst>
                  <a:gd name="T0" fmla="*/ 2147483647 w 52"/>
                  <a:gd name="T1" fmla="*/ 0 h 44"/>
                  <a:gd name="T2" fmla="*/ 2147483647 w 52"/>
                  <a:gd name="T3" fmla="*/ 0 h 44"/>
                  <a:gd name="T4" fmla="*/ 2147483647 w 52"/>
                  <a:gd name="T5" fmla="*/ 2147483647 h 44"/>
                  <a:gd name="T6" fmla="*/ 2147483647 w 52"/>
                  <a:gd name="T7" fmla="*/ 2147483647 h 44"/>
                  <a:gd name="T8" fmla="*/ 2147483647 w 52"/>
                  <a:gd name="T9" fmla="*/ 2147483647 h 44"/>
                  <a:gd name="T10" fmla="*/ 0 w 52"/>
                  <a:gd name="T11" fmla="*/ 2147483647 h 44"/>
                  <a:gd name="T12" fmla="*/ 2147483647 w 52"/>
                  <a:gd name="T13" fmla="*/ 2147483647 h 44"/>
                  <a:gd name="T14" fmla="*/ 2147483647 w 52"/>
                  <a:gd name="T15" fmla="*/ 2147483647 h 44"/>
                  <a:gd name="T16" fmla="*/ 2147483647 w 52"/>
                  <a:gd name="T17" fmla="*/ 2147483647 h 44"/>
                  <a:gd name="T18" fmla="*/ 2147483647 w 5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4"/>
                  <a:gd name="T32" fmla="*/ 52 w 52"/>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4">
                    <a:moveTo>
                      <a:pt x="52" y="0"/>
                    </a:moveTo>
                    <a:lnTo>
                      <a:pt x="26" y="0"/>
                    </a:lnTo>
                    <a:lnTo>
                      <a:pt x="18" y="9"/>
                    </a:lnTo>
                    <a:lnTo>
                      <a:pt x="18" y="18"/>
                    </a:lnTo>
                    <a:lnTo>
                      <a:pt x="9" y="18"/>
                    </a:lnTo>
                    <a:lnTo>
                      <a:pt x="0" y="44"/>
                    </a:lnTo>
                    <a:lnTo>
                      <a:pt x="35" y="44"/>
                    </a:lnTo>
                    <a:lnTo>
                      <a:pt x="44" y="35"/>
                    </a:lnTo>
                    <a:lnTo>
                      <a:pt x="44" y="26"/>
                    </a:lnTo>
                    <a:lnTo>
                      <a:pt x="52"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93" name="Freeform 316">
                <a:extLst>
                  <a:ext uri="{FF2B5EF4-FFF2-40B4-BE49-F238E27FC236}">
                    <a16:creationId xmlns:a16="http://schemas.microsoft.com/office/drawing/2014/main" id="{B4DFD2F0-FC5C-448C-BE22-F20D1C2C2FC5}"/>
                  </a:ext>
                </a:extLst>
              </p:cNvPr>
              <p:cNvSpPr>
                <a:spLocks/>
              </p:cNvSpPr>
              <p:nvPr/>
            </p:nvSpPr>
            <p:spPr bwMode="auto">
              <a:xfrm>
                <a:off x="4445001" y="2347913"/>
                <a:ext cx="82550" cy="69850"/>
              </a:xfrm>
              <a:custGeom>
                <a:avLst/>
                <a:gdLst>
                  <a:gd name="T0" fmla="*/ 2147483647 w 52"/>
                  <a:gd name="T1" fmla="*/ 0 h 44"/>
                  <a:gd name="T2" fmla="*/ 2147483647 w 52"/>
                  <a:gd name="T3" fmla="*/ 0 h 44"/>
                  <a:gd name="T4" fmla="*/ 2147483647 w 52"/>
                  <a:gd name="T5" fmla="*/ 2147483647 h 44"/>
                  <a:gd name="T6" fmla="*/ 2147483647 w 52"/>
                  <a:gd name="T7" fmla="*/ 2147483647 h 44"/>
                  <a:gd name="T8" fmla="*/ 2147483647 w 52"/>
                  <a:gd name="T9" fmla="*/ 2147483647 h 44"/>
                  <a:gd name="T10" fmla="*/ 0 w 52"/>
                  <a:gd name="T11" fmla="*/ 2147483647 h 44"/>
                  <a:gd name="T12" fmla="*/ 2147483647 w 52"/>
                  <a:gd name="T13" fmla="*/ 2147483647 h 44"/>
                  <a:gd name="T14" fmla="*/ 2147483647 w 52"/>
                  <a:gd name="T15" fmla="*/ 2147483647 h 44"/>
                  <a:gd name="T16" fmla="*/ 2147483647 w 52"/>
                  <a:gd name="T17" fmla="*/ 2147483647 h 44"/>
                  <a:gd name="T18" fmla="*/ 2147483647 w 5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4"/>
                  <a:gd name="T32" fmla="*/ 52 w 52"/>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4">
                    <a:moveTo>
                      <a:pt x="52" y="0"/>
                    </a:moveTo>
                    <a:lnTo>
                      <a:pt x="26" y="0"/>
                    </a:lnTo>
                    <a:lnTo>
                      <a:pt x="18" y="9"/>
                    </a:lnTo>
                    <a:lnTo>
                      <a:pt x="18" y="18"/>
                    </a:lnTo>
                    <a:lnTo>
                      <a:pt x="9" y="18"/>
                    </a:lnTo>
                    <a:lnTo>
                      <a:pt x="0" y="44"/>
                    </a:lnTo>
                    <a:lnTo>
                      <a:pt x="35" y="44"/>
                    </a:lnTo>
                    <a:lnTo>
                      <a:pt x="44" y="35"/>
                    </a:lnTo>
                    <a:lnTo>
                      <a:pt x="44" y="26"/>
                    </a:lnTo>
                    <a:lnTo>
                      <a:pt x="52"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94" name="Freeform 317">
                <a:extLst>
                  <a:ext uri="{FF2B5EF4-FFF2-40B4-BE49-F238E27FC236}">
                    <a16:creationId xmlns:a16="http://schemas.microsoft.com/office/drawing/2014/main" id="{84989826-D1B8-408C-B9B2-F56B3067B2EA}"/>
                  </a:ext>
                </a:extLst>
              </p:cNvPr>
              <p:cNvSpPr>
                <a:spLocks/>
              </p:cNvSpPr>
              <p:nvPr/>
            </p:nvSpPr>
            <p:spPr bwMode="auto">
              <a:xfrm>
                <a:off x="4418013" y="2417763"/>
                <a:ext cx="96838" cy="55563"/>
              </a:xfrm>
              <a:custGeom>
                <a:avLst/>
                <a:gdLst>
                  <a:gd name="T0" fmla="*/ 2147483647 w 61"/>
                  <a:gd name="T1" fmla="*/ 0 h 35"/>
                  <a:gd name="T2" fmla="*/ 0 w 61"/>
                  <a:gd name="T3" fmla="*/ 0 h 35"/>
                  <a:gd name="T4" fmla="*/ 2147483647 w 61"/>
                  <a:gd name="T5" fmla="*/ 2147483647 h 35"/>
                  <a:gd name="T6" fmla="*/ 2147483647 w 61"/>
                  <a:gd name="T7" fmla="*/ 2147483647 h 35"/>
                  <a:gd name="T8" fmla="*/ 2147483647 w 61"/>
                  <a:gd name="T9" fmla="*/ 2147483647 h 35"/>
                  <a:gd name="T10" fmla="*/ 2147483647 w 61"/>
                  <a:gd name="T11" fmla="*/ 0 h 35"/>
                  <a:gd name="T12" fmla="*/ 2147483647 w 61"/>
                  <a:gd name="T13" fmla="*/ 0 h 35"/>
                  <a:gd name="T14" fmla="*/ 0 60000 65536"/>
                  <a:gd name="T15" fmla="*/ 0 60000 65536"/>
                  <a:gd name="T16" fmla="*/ 0 60000 65536"/>
                  <a:gd name="T17" fmla="*/ 0 60000 65536"/>
                  <a:gd name="T18" fmla="*/ 0 60000 65536"/>
                  <a:gd name="T19" fmla="*/ 0 60000 65536"/>
                  <a:gd name="T20" fmla="*/ 0 60000 65536"/>
                  <a:gd name="T21" fmla="*/ 0 w 61"/>
                  <a:gd name="T22" fmla="*/ 0 h 35"/>
                  <a:gd name="T23" fmla="*/ 61 w 6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35">
                    <a:moveTo>
                      <a:pt x="17" y="0"/>
                    </a:moveTo>
                    <a:lnTo>
                      <a:pt x="0" y="0"/>
                    </a:lnTo>
                    <a:lnTo>
                      <a:pt x="43" y="35"/>
                    </a:lnTo>
                    <a:lnTo>
                      <a:pt x="43" y="26"/>
                    </a:lnTo>
                    <a:lnTo>
                      <a:pt x="61" y="8"/>
                    </a:lnTo>
                    <a:lnTo>
                      <a:pt x="52" y="0"/>
                    </a:lnTo>
                    <a:lnTo>
                      <a:pt x="17"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95" name="Freeform 318">
                <a:extLst>
                  <a:ext uri="{FF2B5EF4-FFF2-40B4-BE49-F238E27FC236}">
                    <a16:creationId xmlns:a16="http://schemas.microsoft.com/office/drawing/2014/main" id="{D46C326F-18D6-4F9D-B765-C6A7539B1185}"/>
                  </a:ext>
                </a:extLst>
              </p:cNvPr>
              <p:cNvSpPr>
                <a:spLocks/>
              </p:cNvSpPr>
              <p:nvPr/>
            </p:nvSpPr>
            <p:spPr bwMode="auto">
              <a:xfrm>
                <a:off x="4418013" y="2417763"/>
                <a:ext cx="96838" cy="55563"/>
              </a:xfrm>
              <a:custGeom>
                <a:avLst/>
                <a:gdLst>
                  <a:gd name="T0" fmla="*/ 2147483647 w 61"/>
                  <a:gd name="T1" fmla="*/ 0 h 35"/>
                  <a:gd name="T2" fmla="*/ 0 w 61"/>
                  <a:gd name="T3" fmla="*/ 0 h 35"/>
                  <a:gd name="T4" fmla="*/ 2147483647 w 61"/>
                  <a:gd name="T5" fmla="*/ 2147483647 h 35"/>
                  <a:gd name="T6" fmla="*/ 2147483647 w 61"/>
                  <a:gd name="T7" fmla="*/ 2147483647 h 35"/>
                  <a:gd name="T8" fmla="*/ 2147483647 w 61"/>
                  <a:gd name="T9" fmla="*/ 2147483647 h 35"/>
                  <a:gd name="T10" fmla="*/ 2147483647 w 61"/>
                  <a:gd name="T11" fmla="*/ 0 h 35"/>
                  <a:gd name="T12" fmla="*/ 2147483647 w 61"/>
                  <a:gd name="T13" fmla="*/ 0 h 35"/>
                  <a:gd name="T14" fmla="*/ 0 60000 65536"/>
                  <a:gd name="T15" fmla="*/ 0 60000 65536"/>
                  <a:gd name="T16" fmla="*/ 0 60000 65536"/>
                  <a:gd name="T17" fmla="*/ 0 60000 65536"/>
                  <a:gd name="T18" fmla="*/ 0 60000 65536"/>
                  <a:gd name="T19" fmla="*/ 0 60000 65536"/>
                  <a:gd name="T20" fmla="*/ 0 60000 65536"/>
                  <a:gd name="T21" fmla="*/ 0 w 61"/>
                  <a:gd name="T22" fmla="*/ 0 h 35"/>
                  <a:gd name="T23" fmla="*/ 61 w 6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35">
                    <a:moveTo>
                      <a:pt x="17" y="0"/>
                    </a:moveTo>
                    <a:lnTo>
                      <a:pt x="0" y="0"/>
                    </a:lnTo>
                    <a:lnTo>
                      <a:pt x="43" y="35"/>
                    </a:lnTo>
                    <a:lnTo>
                      <a:pt x="43" y="26"/>
                    </a:lnTo>
                    <a:lnTo>
                      <a:pt x="61" y="8"/>
                    </a:lnTo>
                    <a:lnTo>
                      <a:pt x="52" y="0"/>
                    </a:lnTo>
                    <a:lnTo>
                      <a:pt x="17"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96" name="Freeform 319">
                <a:extLst>
                  <a:ext uri="{FF2B5EF4-FFF2-40B4-BE49-F238E27FC236}">
                    <a16:creationId xmlns:a16="http://schemas.microsoft.com/office/drawing/2014/main" id="{51C47678-2BDD-4ED7-BDF3-B11731311966}"/>
                  </a:ext>
                </a:extLst>
              </p:cNvPr>
              <p:cNvSpPr>
                <a:spLocks/>
              </p:cNvSpPr>
              <p:nvPr/>
            </p:nvSpPr>
            <p:spPr bwMode="auto">
              <a:xfrm>
                <a:off x="4486276" y="2430463"/>
                <a:ext cx="28575" cy="42863"/>
              </a:xfrm>
              <a:custGeom>
                <a:avLst/>
                <a:gdLst>
                  <a:gd name="T0" fmla="*/ 0 w 18"/>
                  <a:gd name="T1" fmla="*/ 2147483647 h 27"/>
                  <a:gd name="T2" fmla="*/ 0 w 18"/>
                  <a:gd name="T3" fmla="*/ 2147483647 h 27"/>
                  <a:gd name="T4" fmla="*/ 2147483647 w 18"/>
                  <a:gd name="T5" fmla="*/ 2147483647 h 27"/>
                  <a:gd name="T6" fmla="*/ 2147483647 w 18"/>
                  <a:gd name="T7" fmla="*/ 2147483647 h 27"/>
                  <a:gd name="T8" fmla="*/ 2147483647 w 18"/>
                  <a:gd name="T9" fmla="*/ 0 h 27"/>
                  <a:gd name="T10" fmla="*/ 0 w 18"/>
                  <a:gd name="T11" fmla="*/ 2147483647 h 27"/>
                  <a:gd name="T12" fmla="*/ 0 60000 65536"/>
                  <a:gd name="T13" fmla="*/ 0 60000 65536"/>
                  <a:gd name="T14" fmla="*/ 0 60000 65536"/>
                  <a:gd name="T15" fmla="*/ 0 60000 65536"/>
                  <a:gd name="T16" fmla="*/ 0 60000 65536"/>
                  <a:gd name="T17" fmla="*/ 0 60000 65536"/>
                  <a:gd name="T18" fmla="*/ 0 w 18"/>
                  <a:gd name="T19" fmla="*/ 0 h 27"/>
                  <a:gd name="T20" fmla="*/ 18 w 1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8" h="27">
                    <a:moveTo>
                      <a:pt x="0" y="18"/>
                    </a:moveTo>
                    <a:lnTo>
                      <a:pt x="0" y="27"/>
                    </a:lnTo>
                    <a:lnTo>
                      <a:pt x="18" y="27"/>
                    </a:lnTo>
                    <a:lnTo>
                      <a:pt x="18" y="18"/>
                    </a:lnTo>
                    <a:lnTo>
                      <a:pt x="18" y="0"/>
                    </a:lnTo>
                    <a:lnTo>
                      <a:pt x="0"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97" name="Freeform 320">
                <a:extLst>
                  <a:ext uri="{FF2B5EF4-FFF2-40B4-BE49-F238E27FC236}">
                    <a16:creationId xmlns:a16="http://schemas.microsoft.com/office/drawing/2014/main" id="{F7626F2C-FB51-4ECF-B9EF-09635879C5C1}"/>
                  </a:ext>
                </a:extLst>
              </p:cNvPr>
              <p:cNvSpPr>
                <a:spLocks/>
              </p:cNvSpPr>
              <p:nvPr/>
            </p:nvSpPr>
            <p:spPr bwMode="auto">
              <a:xfrm>
                <a:off x="4486276" y="2430463"/>
                <a:ext cx="28575" cy="42863"/>
              </a:xfrm>
              <a:custGeom>
                <a:avLst/>
                <a:gdLst>
                  <a:gd name="T0" fmla="*/ 0 w 18"/>
                  <a:gd name="T1" fmla="*/ 2147483647 h 27"/>
                  <a:gd name="T2" fmla="*/ 0 w 18"/>
                  <a:gd name="T3" fmla="*/ 2147483647 h 27"/>
                  <a:gd name="T4" fmla="*/ 2147483647 w 18"/>
                  <a:gd name="T5" fmla="*/ 2147483647 h 27"/>
                  <a:gd name="T6" fmla="*/ 2147483647 w 18"/>
                  <a:gd name="T7" fmla="*/ 2147483647 h 27"/>
                  <a:gd name="T8" fmla="*/ 2147483647 w 18"/>
                  <a:gd name="T9" fmla="*/ 0 h 27"/>
                  <a:gd name="T10" fmla="*/ 0 w 18"/>
                  <a:gd name="T11" fmla="*/ 2147483647 h 27"/>
                  <a:gd name="T12" fmla="*/ 0 60000 65536"/>
                  <a:gd name="T13" fmla="*/ 0 60000 65536"/>
                  <a:gd name="T14" fmla="*/ 0 60000 65536"/>
                  <a:gd name="T15" fmla="*/ 0 60000 65536"/>
                  <a:gd name="T16" fmla="*/ 0 60000 65536"/>
                  <a:gd name="T17" fmla="*/ 0 60000 65536"/>
                  <a:gd name="T18" fmla="*/ 0 w 18"/>
                  <a:gd name="T19" fmla="*/ 0 h 27"/>
                  <a:gd name="T20" fmla="*/ 18 w 1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8" h="27">
                    <a:moveTo>
                      <a:pt x="0" y="18"/>
                    </a:moveTo>
                    <a:lnTo>
                      <a:pt x="0" y="27"/>
                    </a:lnTo>
                    <a:lnTo>
                      <a:pt x="18" y="27"/>
                    </a:lnTo>
                    <a:lnTo>
                      <a:pt x="18" y="18"/>
                    </a:lnTo>
                    <a:lnTo>
                      <a:pt x="18" y="0"/>
                    </a:lnTo>
                    <a:lnTo>
                      <a:pt x="0"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98" name="Freeform 321">
                <a:extLst>
                  <a:ext uri="{FF2B5EF4-FFF2-40B4-BE49-F238E27FC236}">
                    <a16:creationId xmlns:a16="http://schemas.microsoft.com/office/drawing/2014/main" id="{CCBD746A-96F5-48C3-8E59-9FE06D6FA3CB}"/>
                  </a:ext>
                </a:extLst>
              </p:cNvPr>
              <p:cNvSpPr>
                <a:spLocks/>
              </p:cNvSpPr>
              <p:nvPr/>
            </p:nvSpPr>
            <p:spPr bwMode="auto">
              <a:xfrm>
                <a:off x="4514851" y="2527300"/>
                <a:ext cx="82550" cy="42863"/>
              </a:xfrm>
              <a:custGeom>
                <a:avLst/>
                <a:gdLst>
                  <a:gd name="T0" fmla="*/ 2147483647 w 52"/>
                  <a:gd name="T1" fmla="*/ 0 h 27"/>
                  <a:gd name="T2" fmla="*/ 0 w 52"/>
                  <a:gd name="T3" fmla="*/ 2147483647 h 27"/>
                  <a:gd name="T4" fmla="*/ 2147483647 w 52"/>
                  <a:gd name="T5" fmla="*/ 2147483647 h 27"/>
                  <a:gd name="T6" fmla="*/ 2147483647 w 52"/>
                  <a:gd name="T7" fmla="*/ 2147483647 h 27"/>
                  <a:gd name="T8" fmla="*/ 2147483647 w 52"/>
                  <a:gd name="T9" fmla="*/ 2147483647 h 27"/>
                  <a:gd name="T10" fmla="*/ 2147483647 w 52"/>
                  <a:gd name="T11" fmla="*/ 2147483647 h 27"/>
                  <a:gd name="T12" fmla="*/ 2147483647 w 52"/>
                  <a:gd name="T13" fmla="*/ 2147483647 h 27"/>
                  <a:gd name="T14" fmla="*/ 2147483647 w 52"/>
                  <a:gd name="T15" fmla="*/ 0 h 27"/>
                  <a:gd name="T16" fmla="*/ 2147483647 w 52"/>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27"/>
                  <a:gd name="T29" fmla="*/ 52 w 52"/>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27">
                    <a:moveTo>
                      <a:pt x="17" y="0"/>
                    </a:moveTo>
                    <a:lnTo>
                      <a:pt x="0" y="18"/>
                    </a:lnTo>
                    <a:lnTo>
                      <a:pt x="8" y="27"/>
                    </a:lnTo>
                    <a:lnTo>
                      <a:pt x="26" y="27"/>
                    </a:lnTo>
                    <a:lnTo>
                      <a:pt x="35" y="27"/>
                    </a:lnTo>
                    <a:lnTo>
                      <a:pt x="43" y="18"/>
                    </a:lnTo>
                    <a:lnTo>
                      <a:pt x="43" y="9"/>
                    </a:lnTo>
                    <a:lnTo>
                      <a:pt x="52" y="0"/>
                    </a:lnTo>
                    <a:lnTo>
                      <a:pt x="17"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99" name="Freeform 322">
                <a:extLst>
                  <a:ext uri="{FF2B5EF4-FFF2-40B4-BE49-F238E27FC236}">
                    <a16:creationId xmlns:a16="http://schemas.microsoft.com/office/drawing/2014/main" id="{6D957215-E3BB-47E0-94A8-473C978C1DB6}"/>
                  </a:ext>
                </a:extLst>
              </p:cNvPr>
              <p:cNvSpPr>
                <a:spLocks/>
              </p:cNvSpPr>
              <p:nvPr/>
            </p:nvSpPr>
            <p:spPr bwMode="auto">
              <a:xfrm>
                <a:off x="4514851" y="2527300"/>
                <a:ext cx="82550" cy="42863"/>
              </a:xfrm>
              <a:custGeom>
                <a:avLst/>
                <a:gdLst>
                  <a:gd name="T0" fmla="*/ 2147483647 w 52"/>
                  <a:gd name="T1" fmla="*/ 0 h 27"/>
                  <a:gd name="T2" fmla="*/ 0 w 52"/>
                  <a:gd name="T3" fmla="*/ 2147483647 h 27"/>
                  <a:gd name="T4" fmla="*/ 2147483647 w 52"/>
                  <a:gd name="T5" fmla="*/ 2147483647 h 27"/>
                  <a:gd name="T6" fmla="*/ 2147483647 w 52"/>
                  <a:gd name="T7" fmla="*/ 2147483647 h 27"/>
                  <a:gd name="T8" fmla="*/ 2147483647 w 52"/>
                  <a:gd name="T9" fmla="*/ 2147483647 h 27"/>
                  <a:gd name="T10" fmla="*/ 2147483647 w 52"/>
                  <a:gd name="T11" fmla="*/ 2147483647 h 27"/>
                  <a:gd name="T12" fmla="*/ 2147483647 w 52"/>
                  <a:gd name="T13" fmla="*/ 2147483647 h 27"/>
                  <a:gd name="T14" fmla="*/ 2147483647 w 52"/>
                  <a:gd name="T15" fmla="*/ 0 h 27"/>
                  <a:gd name="T16" fmla="*/ 2147483647 w 52"/>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27"/>
                  <a:gd name="T29" fmla="*/ 52 w 52"/>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27">
                    <a:moveTo>
                      <a:pt x="17" y="0"/>
                    </a:moveTo>
                    <a:lnTo>
                      <a:pt x="0" y="18"/>
                    </a:lnTo>
                    <a:lnTo>
                      <a:pt x="8" y="27"/>
                    </a:lnTo>
                    <a:lnTo>
                      <a:pt x="26" y="27"/>
                    </a:lnTo>
                    <a:lnTo>
                      <a:pt x="35" y="27"/>
                    </a:lnTo>
                    <a:lnTo>
                      <a:pt x="43" y="18"/>
                    </a:lnTo>
                    <a:lnTo>
                      <a:pt x="43" y="9"/>
                    </a:lnTo>
                    <a:lnTo>
                      <a:pt x="52" y="0"/>
                    </a:lnTo>
                    <a:lnTo>
                      <a:pt x="17"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00" name="Freeform 323">
                <a:extLst>
                  <a:ext uri="{FF2B5EF4-FFF2-40B4-BE49-F238E27FC236}">
                    <a16:creationId xmlns:a16="http://schemas.microsoft.com/office/drawing/2014/main" id="{BB27AB6E-55E8-4C1D-BC1E-CA3E2C783842}"/>
                  </a:ext>
                </a:extLst>
              </p:cNvPr>
              <p:cNvSpPr>
                <a:spLocks/>
              </p:cNvSpPr>
              <p:nvPr/>
            </p:nvSpPr>
            <p:spPr bwMode="auto">
              <a:xfrm>
                <a:off x="4583113" y="2486025"/>
                <a:ext cx="180975" cy="69850"/>
              </a:xfrm>
              <a:custGeom>
                <a:avLst/>
                <a:gdLst>
                  <a:gd name="T0" fmla="*/ 2147483647 w 114"/>
                  <a:gd name="T1" fmla="*/ 2147483647 h 44"/>
                  <a:gd name="T2" fmla="*/ 2147483647 w 114"/>
                  <a:gd name="T3" fmla="*/ 2147483647 h 44"/>
                  <a:gd name="T4" fmla="*/ 2147483647 w 114"/>
                  <a:gd name="T5" fmla="*/ 0 h 44"/>
                  <a:gd name="T6" fmla="*/ 2147483647 w 114"/>
                  <a:gd name="T7" fmla="*/ 0 h 44"/>
                  <a:gd name="T8" fmla="*/ 2147483647 w 114"/>
                  <a:gd name="T9" fmla="*/ 2147483647 h 44"/>
                  <a:gd name="T10" fmla="*/ 2147483647 w 114"/>
                  <a:gd name="T11" fmla="*/ 2147483647 h 44"/>
                  <a:gd name="T12" fmla="*/ 0 w 114"/>
                  <a:gd name="T13" fmla="*/ 2147483647 h 44"/>
                  <a:gd name="T14" fmla="*/ 0 w 114"/>
                  <a:gd name="T15" fmla="*/ 2147483647 h 44"/>
                  <a:gd name="T16" fmla="*/ 2147483647 w 114"/>
                  <a:gd name="T17" fmla="*/ 2147483647 h 44"/>
                  <a:gd name="T18" fmla="*/ 2147483647 w 114"/>
                  <a:gd name="T19" fmla="*/ 2147483647 h 44"/>
                  <a:gd name="T20" fmla="*/ 2147483647 w 114"/>
                  <a:gd name="T21" fmla="*/ 2147483647 h 44"/>
                  <a:gd name="T22" fmla="*/ 2147483647 w 114"/>
                  <a:gd name="T23" fmla="*/ 2147483647 h 44"/>
                  <a:gd name="T24" fmla="*/ 2147483647 w 114"/>
                  <a:gd name="T25" fmla="*/ 2147483647 h 44"/>
                  <a:gd name="T26" fmla="*/ 2147483647 w 114"/>
                  <a:gd name="T27" fmla="*/ 2147483647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44"/>
                  <a:gd name="T44" fmla="*/ 114 w 114"/>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44">
                    <a:moveTo>
                      <a:pt x="114" y="18"/>
                    </a:moveTo>
                    <a:lnTo>
                      <a:pt x="105" y="9"/>
                    </a:lnTo>
                    <a:lnTo>
                      <a:pt x="96" y="0"/>
                    </a:lnTo>
                    <a:lnTo>
                      <a:pt x="53" y="0"/>
                    </a:lnTo>
                    <a:lnTo>
                      <a:pt x="53" y="26"/>
                    </a:lnTo>
                    <a:lnTo>
                      <a:pt x="9" y="26"/>
                    </a:lnTo>
                    <a:lnTo>
                      <a:pt x="0" y="35"/>
                    </a:lnTo>
                    <a:lnTo>
                      <a:pt x="0" y="44"/>
                    </a:lnTo>
                    <a:lnTo>
                      <a:pt x="9" y="35"/>
                    </a:lnTo>
                    <a:lnTo>
                      <a:pt x="35" y="35"/>
                    </a:lnTo>
                    <a:lnTo>
                      <a:pt x="44" y="44"/>
                    </a:lnTo>
                    <a:lnTo>
                      <a:pt x="61" y="44"/>
                    </a:lnTo>
                    <a:lnTo>
                      <a:pt x="96" y="35"/>
                    </a:lnTo>
                    <a:lnTo>
                      <a:pt x="114"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01" name="Freeform 324">
                <a:extLst>
                  <a:ext uri="{FF2B5EF4-FFF2-40B4-BE49-F238E27FC236}">
                    <a16:creationId xmlns:a16="http://schemas.microsoft.com/office/drawing/2014/main" id="{4FCCE5D2-68F3-43D1-A459-29A33324A866}"/>
                  </a:ext>
                </a:extLst>
              </p:cNvPr>
              <p:cNvSpPr>
                <a:spLocks/>
              </p:cNvSpPr>
              <p:nvPr/>
            </p:nvSpPr>
            <p:spPr bwMode="auto">
              <a:xfrm>
                <a:off x="4583113" y="2486025"/>
                <a:ext cx="180975" cy="69850"/>
              </a:xfrm>
              <a:custGeom>
                <a:avLst/>
                <a:gdLst>
                  <a:gd name="T0" fmla="*/ 2147483647 w 114"/>
                  <a:gd name="T1" fmla="*/ 2147483647 h 44"/>
                  <a:gd name="T2" fmla="*/ 2147483647 w 114"/>
                  <a:gd name="T3" fmla="*/ 2147483647 h 44"/>
                  <a:gd name="T4" fmla="*/ 2147483647 w 114"/>
                  <a:gd name="T5" fmla="*/ 0 h 44"/>
                  <a:gd name="T6" fmla="*/ 2147483647 w 114"/>
                  <a:gd name="T7" fmla="*/ 0 h 44"/>
                  <a:gd name="T8" fmla="*/ 2147483647 w 114"/>
                  <a:gd name="T9" fmla="*/ 2147483647 h 44"/>
                  <a:gd name="T10" fmla="*/ 2147483647 w 114"/>
                  <a:gd name="T11" fmla="*/ 2147483647 h 44"/>
                  <a:gd name="T12" fmla="*/ 0 w 114"/>
                  <a:gd name="T13" fmla="*/ 2147483647 h 44"/>
                  <a:gd name="T14" fmla="*/ 0 w 114"/>
                  <a:gd name="T15" fmla="*/ 2147483647 h 44"/>
                  <a:gd name="T16" fmla="*/ 2147483647 w 114"/>
                  <a:gd name="T17" fmla="*/ 2147483647 h 44"/>
                  <a:gd name="T18" fmla="*/ 2147483647 w 114"/>
                  <a:gd name="T19" fmla="*/ 2147483647 h 44"/>
                  <a:gd name="T20" fmla="*/ 2147483647 w 114"/>
                  <a:gd name="T21" fmla="*/ 2147483647 h 44"/>
                  <a:gd name="T22" fmla="*/ 2147483647 w 114"/>
                  <a:gd name="T23" fmla="*/ 2147483647 h 44"/>
                  <a:gd name="T24" fmla="*/ 2147483647 w 114"/>
                  <a:gd name="T25" fmla="*/ 2147483647 h 44"/>
                  <a:gd name="T26" fmla="*/ 2147483647 w 114"/>
                  <a:gd name="T27" fmla="*/ 2147483647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44"/>
                  <a:gd name="T44" fmla="*/ 114 w 114"/>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44">
                    <a:moveTo>
                      <a:pt x="114" y="18"/>
                    </a:moveTo>
                    <a:lnTo>
                      <a:pt x="105" y="9"/>
                    </a:lnTo>
                    <a:lnTo>
                      <a:pt x="96" y="0"/>
                    </a:lnTo>
                    <a:lnTo>
                      <a:pt x="53" y="0"/>
                    </a:lnTo>
                    <a:lnTo>
                      <a:pt x="53" y="26"/>
                    </a:lnTo>
                    <a:lnTo>
                      <a:pt x="9" y="26"/>
                    </a:lnTo>
                    <a:lnTo>
                      <a:pt x="0" y="35"/>
                    </a:lnTo>
                    <a:lnTo>
                      <a:pt x="0" y="44"/>
                    </a:lnTo>
                    <a:lnTo>
                      <a:pt x="9" y="35"/>
                    </a:lnTo>
                    <a:lnTo>
                      <a:pt x="35" y="35"/>
                    </a:lnTo>
                    <a:lnTo>
                      <a:pt x="44" y="44"/>
                    </a:lnTo>
                    <a:lnTo>
                      <a:pt x="61" y="44"/>
                    </a:lnTo>
                    <a:lnTo>
                      <a:pt x="96" y="35"/>
                    </a:lnTo>
                    <a:lnTo>
                      <a:pt x="114"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02" name="Freeform 325">
                <a:extLst>
                  <a:ext uri="{FF2B5EF4-FFF2-40B4-BE49-F238E27FC236}">
                    <a16:creationId xmlns:a16="http://schemas.microsoft.com/office/drawing/2014/main" id="{D50FD099-8CAA-4C5F-A18A-FB0EDB9CBEFA}"/>
                  </a:ext>
                </a:extLst>
              </p:cNvPr>
              <p:cNvSpPr>
                <a:spLocks/>
              </p:cNvSpPr>
              <p:nvPr/>
            </p:nvSpPr>
            <p:spPr bwMode="auto">
              <a:xfrm>
                <a:off x="4652963" y="2417763"/>
                <a:ext cx="152400" cy="82550"/>
              </a:xfrm>
              <a:custGeom>
                <a:avLst/>
                <a:gdLst>
                  <a:gd name="T0" fmla="*/ 0 w 96"/>
                  <a:gd name="T1" fmla="*/ 2147483647 h 52"/>
                  <a:gd name="T2" fmla="*/ 2147483647 w 96"/>
                  <a:gd name="T3" fmla="*/ 2147483647 h 52"/>
                  <a:gd name="T4" fmla="*/ 2147483647 w 96"/>
                  <a:gd name="T5" fmla="*/ 2147483647 h 52"/>
                  <a:gd name="T6" fmla="*/ 2147483647 w 96"/>
                  <a:gd name="T7" fmla="*/ 2147483647 h 52"/>
                  <a:gd name="T8" fmla="*/ 2147483647 w 96"/>
                  <a:gd name="T9" fmla="*/ 2147483647 h 52"/>
                  <a:gd name="T10" fmla="*/ 2147483647 w 96"/>
                  <a:gd name="T11" fmla="*/ 2147483647 h 52"/>
                  <a:gd name="T12" fmla="*/ 2147483647 w 96"/>
                  <a:gd name="T13" fmla="*/ 2147483647 h 52"/>
                  <a:gd name="T14" fmla="*/ 2147483647 w 96"/>
                  <a:gd name="T15" fmla="*/ 0 h 52"/>
                  <a:gd name="T16" fmla="*/ 0 w 96"/>
                  <a:gd name="T17" fmla="*/ 2147483647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2"/>
                  <a:gd name="T29" fmla="*/ 96 w 96"/>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2">
                    <a:moveTo>
                      <a:pt x="0" y="17"/>
                    </a:moveTo>
                    <a:lnTo>
                      <a:pt x="9" y="43"/>
                    </a:lnTo>
                    <a:lnTo>
                      <a:pt x="52" y="43"/>
                    </a:lnTo>
                    <a:lnTo>
                      <a:pt x="61" y="52"/>
                    </a:lnTo>
                    <a:lnTo>
                      <a:pt x="61" y="43"/>
                    </a:lnTo>
                    <a:lnTo>
                      <a:pt x="78" y="43"/>
                    </a:lnTo>
                    <a:lnTo>
                      <a:pt x="96" y="35"/>
                    </a:lnTo>
                    <a:lnTo>
                      <a:pt x="35" y="0"/>
                    </a:lnTo>
                    <a:lnTo>
                      <a:pt x="0"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03" name="Freeform 326">
                <a:extLst>
                  <a:ext uri="{FF2B5EF4-FFF2-40B4-BE49-F238E27FC236}">
                    <a16:creationId xmlns:a16="http://schemas.microsoft.com/office/drawing/2014/main" id="{338B086F-F8F1-4FE3-AA86-6BD1FEB92453}"/>
                  </a:ext>
                </a:extLst>
              </p:cNvPr>
              <p:cNvSpPr>
                <a:spLocks/>
              </p:cNvSpPr>
              <p:nvPr/>
            </p:nvSpPr>
            <p:spPr bwMode="auto">
              <a:xfrm>
                <a:off x="4652963" y="2417763"/>
                <a:ext cx="152400" cy="82550"/>
              </a:xfrm>
              <a:custGeom>
                <a:avLst/>
                <a:gdLst>
                  <a:gd name="T0" fmla="*/ 0 w 96"/>
                  <a:gd name="T1" fmla="*/ 2147483647 h 52"/>
                  <a:gd name="T2" fmla="*/ 2147483647 w 96"/>
                  <a:gd name="T3" fmla="*/ 2147483647 h 52"/>
                  <a:gd name="T4" fmla="*/ 2147483647 w 96"/>
                  <a:gd name="T5" fmla="*/ 2147483647 h 52"/>
                  <a:gd name="T6" fmla="*/ 2147483647 w 96"/>
                  <a:gd name="T7" fmla="*/ 2147483647 h 52"/>
                  <a:gd name="T8" fmla="*/ 2147483647 w 96"/>
                  <a:gd name="T9" fmla="*/ 2147483647 h 52"/>
                  <a:gd name="T10" fmla="*/ 2147483647 w 96"/>
                  <a:gd name="T11" fmla="*/ 2147483647 h 52"/>
                  <a:gd name="T12" fmla="*/ 2147483647 w 96"/>
                  <a:gd name="T13" fmla="*/ 2147483647 h 52"/>
                  <a:gd name="T14" fmla="*/ 2147483647 w 96"/>
                  <a:gd name="T15" fmla="*/ 0 h 52"/>
                  <a:gd name="T16" fmla="*/ 0 w 96"/>
                  <a:gd name="T17" fmla="*/ 2147483647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2"/>
                  <a:gd name="T29" fmla="*/ 96 w 96"/>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2">
                    <a:moveTo>
                      <a:pt x="0" y="17"/>
                    </a:moveTo>
                    <a:lnTo>
                      <a:pt x="9" y="43"/>
                    </a:lnTo>
                    <a:lnTo>
                      <a:pt x="52" y="43"/>
                    </a:lnTo>
                    <a:lnTo>
                      <a:pt x="61" y="52"/>
                    </a:lnTo>
                    <a:lnTo>
                      <a:pt x="61" y="43"/>
                    </a:lnTo>
                    <a:lnTo>
                      <a:pt x="78" y="43"/>
                    </a:lnTo>
                    <a:lnTo>
                      <a:pt x="96" y="35"/>
                    </a:lnTo>
                    <a:lnTo>
                      <a:pt x="35" y="0"/>
                    </a:lnTo>
                    <a:lnTo>
                      <a:pt x="0"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04" name="Freeform 327">
                <a:extLst>
                  <a:ext uri="{FF2B5EF4-FFF2-40B4-BE49-F238E27FC236}">
                    <a16:creationId xmlns:a16="http://schemas.microsoft.com/office/drawing/2014/main" id="{03F67152-EE01-42FF-B042-B8A9ED949526}"/>
                  </a:ext>
                </a:extLst>
              </p:cNvPr>
              <p:cNvSpPr>
                <a:spLocks/>
              </p:cNvSpPr>
              <p:nvPr/>
            </p:nvSpPr>
            <p:spPr bwMode="auto">
              <a:xfrm>
                <a:off x="4694238" y="2846388"/>
                <a:ext cx="28575" cy="26988"/>
              </a:xfrm>
              <a:custGeom>
                <a:avLst/>
                <a:gdLst>
                  <a:gd name="T0" fmla="*/ 0 w 18"/>
                  <a:gd name="T1" fmla="*/ 0 h 17"/>
                  <a:gd name="T2" fmla="*/ 0 w 18"/>
                  <a:gd name="T3" fmla="*/ 2147483647 h 17"/>
                  <a:gd name="T4" fmla="*/ 2147483647 w 18"/>
                  <a:gd name="T5" fmla="*/ 0 h 17"/>
                  <a:gd name="T6" fmla="*/ 0 w 18"/>
                  <a:gd name="T7" fmla="*/ 0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0" y="0"/>
                    </a:moveTo>
                    <a:lnTo>
                      <a:pt x="0" y="17"/>
                    </a:lnTo>
                    <a:lnTo>
                      <a:pt x="18"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05" name="Freeform 328">
                <a:extLst>
                  <a:ext uri="{FF2B5EF4-FFF2-40B4-BE49-F238E27FC236}">
                    <a16:creationId xmlns:a16="http://schemas.microsoft.com/office/drawing/2014/main" id="{15673F79-C5D3-4D20-ACEF-A9BAD3396D5E}"/>
                  </a:ext>
                </a:extLst>
              </p:cNvPr>
              <p:cNvSpPr>
                <a:spLocks/>
              </p:cNvSpPr>
              <p:nvPr/>
            </p:nvSpPr>
            <p:spPr bwMode="auto">
              <a:xfrm>
                <a:off x="4694238" y="2846388"/>
                <a:ext cx="28575" cy="26988"/>
              </a:xfrm>
              <a:custGeom>
                <a:avLst/>
                <a:gdLst>
                  <a:gd name="T0" fmla="*/ 0 w 18"/>
                  <a:gd name="T1" fmla="*/ 0 h 17"/>
                  <a:gd name="T2" fmla="*/ 0 w 18"/>
                  <a:gd name="T3" fmla="*/ 2147483647 h 17"/>
                  <a:gd name="T4" fmla="*/ 2147483647 w 18"/>
                  <a:gd name="T5" fmla="*/ 0 h 17"/>
                  <a:gd name="T6" fmla="*/ 0 w 18"/>
                  <a:gd name="T7" fmla="*/ 0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0" y="0"/>
                    </a:moveTo>
                    <a:lnTo>
                      <a:pt x="0" y="17"/>
                    </a:lnTo>
                    <a:lnTo>
                      <a:pt x="18"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06" name="Freeform 329">
                <a:extLst>
                  <a:ext uri="{FF2B5EF4-FFF2-40B4-BE49-F238E27FC236}">
                    <a16:creationId xmlns:a16="http://schemas.microsoft.com/office/drawing/2014/main" id="{87BFD979-ECC1-46F7-B193-41665415B80C}"/>
                  </a:ext>
                </a:extLst>
              </p:cNvPr>
              <p:cNvSpPr>
                <a:spLocks/>
              </p:cNvSpPr>
              <p:nvPr/>
            </p:nvSpPr>
            <p:spPr bwMode="auto">
              <a:xfrm>
                <a:off x="6189663" y="2347913"/>
                <a:ext cx="1370013" cy="941388"/>
              </a:xfrm>
              <a:custGeom>
                <a:avLst/>
                <a:gdLst>
                  <a:gd name="T0" fmla="*/ 2147483647 w 863"/>
                  <a:gd name="T1" fmla="*/ 2147483647 h 593"/>
                  <a:gd name="T2" fmla="*/ 2147483647 w 863"/>
                  <a:gd name="T3" fmla="*/ 2147483647 h 593"/>
                  <a:gd name="T4" fmla="*/ 2147483647 w 863"/>
                  <a:gd name="T5" fmla="*/ 2147483647 h 593"/>
                  <a:gd name="T6" fmla="*/ 2147483647 w 863"/>
                  <a:gd name="T7" fmla="*/ 2147483647 h 593"/>
                  <a:gd name="T8" fmla="*/ 2147483647 w 863"/>
                  <a:gd name="T9" fmla="*/ 2147483647 h 593"/>
                  <a:gd name="T10" fmla="*/ 2147483647 w 863"/>
                  <a:gd name="T11" fmla="*/ 2147483647 h 593"/>
                  <a:gd name="T12" fmla="*/ 2147483647 w 863"/>
                  <a:gd name="T13" fmla="*/ 2147483647 h 593"/>
                  <a:gd name="T14" fmla="*/ 2147483647 w 863"/>
                  <a:gd name="T15" fmla="*/ 2147483647 h 593"/>
                  <a:gd name="T16" fmla="*/ 2147483647 w 863"/>
                  <a:gd name="T17" fmla="*/ 2147483647 h 593"/>
                  <a:gd name="T18" fmla="*/ 2147483647 w 863"/>
                  <a:gd name="T19" fmla="*/ 2147483647 h 593"/>
                  <a:gd name="T20" fmla="*/ 2147483647 w 863"/>
                  <a:gd name="T21" fmla="*/ 2147483647 h 593"/>
                  <a:gd name="T22" fmla="*/ 2147483647 w 863"/>
                  <a:gd name="T23" fmla="*/ 2147483647 h 593"/>
                  <a:gd name="T24" fmla="*/ 2147483647 w 863"/>
                  <a:gd name="T25" fmla="*/ 2147483647 h 593"/>
                  <a:gd name="T26" fmla="*/ 2147483647 w 863"/>
                  <a:gd name="T27" fmla="*/ 2147483647 h 593"/>
                  <a:gd name="T28" fmla="*/ 2147483647 w 863"/>
                  <a:gd name="T29" fmla="*/ 2147483647 h 593"/>
                  <a:gd name="T30" fmla="*/ 2147483647 w 863"/>
                  <a:gd name="T31" fmla="*/ 2147483647 h 593"/>
                  <a:gd name="T32" fmla="*/ 0 w 863"/>
                  <a:gd name="T33" fmla="*/ 2147483647 h 593"/>
                  <a:gd name="T34" fmla="*/ 2147483647 w 863"/>
                  <a:gd name="T35" fmla="*/ 2147483647 h 593"/>
                  <a:gd name="T36" fmla="*/ 2147483647 w 863"/>
                  <a:gd name="T37" fmla="*/ 2147483647 h 593"/>
                  <a:gd name="T38" fmla="*/ 2147483647 w 863"/>
                  <a:gd name="T39" fmla="*/ 2147483647 h 593"/>
                  <a:gd name="T40" fmla="*/ 2147483647 w 863"/>
                  <a:gd name="T41" fmla="*/ 2147483647 h 593"/>
                  <a:gd name="T42" fmla="*/ 2147483647 w 863"/>
                  <a:gd name="T43" fmla="*/ 2147483647 h 593"/>
                  <a:gd name="T44" fmla="*/ 2147483647 w 863"/>
                  <a:gd name="T45" fmla="*/ 2147483647 h 593"/>
                  <a:gd name="T46" fmla="*/ 2147483647 w 863"/>
                  <a:gd name="T47" fmla="*/ 2147483647 h 593"/>
                  <a:gd name="T48" fmla="*/ 2147483647 w 863"/>
                  <a:gd name="T49" fmla="*/ 2147483647 h 593"/>
                  <a:gd name="T50" fmla="*/ 2147483647 w 863"/>
                  <a:gd name="T51" fmla="*/ 2147483647 h 593"/>
                  <a:gd name="T52" fmla="*/ 2147483647 w 863"/>
                  <a:gd name="T53" fmla="*/ 2147483647 h 593"/>
                  <a:gd name="T54" fmla="*/ 2147483647 w 863"/>
                  <a:gd name="T55" fmla="*/ 2147483647 h 593"/>
                  <a:gd name="T56" fmla="*/ 2147483647 w 863"/>
                  <a:gd name="T57" fmla="*/ 2147483647 h 593"/>
                  <a:gd name="T58" fmla="*/ 2147483647 w 863"/>
                  <a:gd name="T59" fmla="*/ 2147483647 h 593"/>
                  <a:gd name="T60" fmla="*/ 2147483647 w 863"/>
                  <a:gd name="T61" fmla="*/ 2147483647 h 593"/>
                  <a:gd name="T62" fmla="*/ 2147483647 w 863"/>
                  <a:gd name="T63" fmla="*/ 2147483647 h 593"/>
                  <a:gd name="T64" fmla="*/ 2147483647 w 863"/>
                  <a:gd name="T65" fmla="*/ 2147483647 h 593"/>
                  <a:gd name="T66" fmla="*/ 2147483647 w 863"/>
                  <a:gd name="T67" fmla="*/ 2147483647 h 593"/>
                  <a:gd name="T68" fmla="*/ 2147483647 w 863"/>
                  <a:gd name="T69" fmla="*/ 2147483647 h 593"/>
                  <a:gd name="T70" fmla="*/ 2147483647 w 863"/>
                  <a:gd name="T71" fmla="*/ 2147483647 h 593"/>
                  <a:gd name="T72" fmla="*/ 2147483647 w 863"/>
                  <a:gd name="T73" fmla="*/ 2147483647 h 593"/>
                  <a:gd name="T74" fmla="*/ 2147483647 w 863"/>
                  <a:gd name="T75" fmla="*/ 2147483647 h 593"/>
                  <a:gd name="T76" fmla="*/ 2147483647 w 863"/>
                  <a:gd name="T77" fmla="*/ 2147483647 h 593"/>
                  <a:gd name="T78" fmla="*/ 2147483647 w 863"/>
                  <a:gd name="T79" fmla="*/ 2147483647 h 593"/>
                  <a:gd name="T80" fmla="*/ 2147483647 w 863"/>
                  <a:gd name="T81" fmla="*/ 2147483647 h 593"/>
                  <a:gd name="T82" fmla="*/ 2147483647 w 863"/>
                  <a:gd name="T83" fmla="*/ 2147483647 h 593"/>
                  <a:gd name="T84" fmla="*/ 2147483647 w 863"/>
                  <a:gd name="T85" fmla="*/ 2147483647 h 593"/>
                  <a:gd name="T86" fmla="*/ 2147483647 w 863"/>
                  <a:gd name="T87" fmla="*/ 2147483647 h 593"/>
                  <a:gd name="T88" fmla="*/ 2147483647 w 863"/>
                  <a:gd name="T89" fmla="*/ 2147483647 h 593"/>
                  <a:gd name="T90" fmla="*/ 2147483647 w 863"/>
                  <a:gd name="T91" fmla="*/ 2147483647 h 593"/>
                  <a:gd name="T92" fmla="*/ 2147483647 w 863"/>
                  <a:gd name="T93" fmla="*/ 2147483647 h 593"/>
                  <a:gd name="T94" fmla="*/ 2147483647 w 863"/>
                  <a:gd name="T95" fmla="*/ 2147483647 h 593"/>
                  <a:gd name="T96" fmla="*/ 2147483647 w 863"/>
                  <a:gd name="T97" fmla="*/ 2147483647 h 593"/>
                  <a:gd name="T98" fmla="*/ 2147483647 w 863"/>
                  <a:gd name="T99" fmla="*/ 2147483647 h 593"/>
                  <a:gd name="T100" fmla="*/ 2147483647 w 863"/>
                  <a:gd name="T101" fmla="*/ 2147483647 h 593"/>
                  <a:gd name="T102" fmla="*/ 2147483647 w 863"/>
                  <a:gd name="T103" fmla="*/ 2147483647 h 593"/>
                  <a:gd name="T104" fmla="*/ 2147483647 w 863"/>
                  <a:gd name="T105" fmla="*/ 2147483647 h 593"/>
                  <a:gd name="T106" fmla="*/ 2147483647 w 863"/>
                  <a:gd name="T107" fmla="*/ 2147483647 h 593"/>
                  <a:gd name="T108" fmla="*/ 2147483647 w 863"/>
                  <a:gd name="T109" fmla="*/ 2147483647 h 593"/>
                  <a:gd name="T110" fmla="*/ 2147483647 w 863"/>
                  <a:gd name="T111" fmla="*/ 2147483647 h 593"/>
                  <a:gd name="T112" fmla="*/ 2147483647 w 863"/>
                  <a:gd name="T113" fmla="*/ 2147483647 h 593"/>
                  <a:gd name="T114" fmla="*/ 2147483647 w 863"/>
                  <a:gd name="T115" fmla="*/ 2147483647 h 593"/>
                  <a:gd name="T116" fmla="*/ 2147483647 w 863"/>
                  <a:gd name="T117" fmla="*/ 2147483647 h 593"/>
                  <a:gd name="T118" fmla="*/ 2147483647 w 863"/>
                  <a:gd name="T119" fmla="*/ 2147483647 h 593"/>
                  <a:gd name="T120" fmla="*/ 2147483647 w 863"/>
                  <a:gd name="T121" fmla="*/ 2147483647 h 59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63"/>
                  <a:gd name="T184" fmla="*/ 0 h 593"/>
                  <a:gd name="T185" fmla="*/ 863 w 863"/>
                  <a:gd name="T186" fmla="*/ 593 h 59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63" h="593">
                    <a:moveTo>
                      <a:pt x="567" y="70"/>
                    </a:moveTo>
                    <a:lnTo>
                      <a:pt x="558" y="87"/>
                    </a:lnTo>
                    <a:lnTo>
                      <a:pt x="575" y="105"/>
                    </a:lnTo>
                    <a:lnTo>
                      <a:pt x="601" y="105"/>
                    </a:lnTo>
                    <a:lnTo>
                      <a:pt x="619" y="105"/>
                    </a:lnTo>
                    <a:lnTo>
                      <a:pt x="636" y="122"/>
                    </a:lnTo>
                    <a:lnTo>
                      <a:pt x="575" y="157"/>
                    </a:lnTo>
                    <a:lnTo>
                      <a:pt x="540" y="157"/>
                    </a:lnTo>
                    <a:lnTo>
                      <a:pt x="558" y="174"/>
                    </a:lnTo>
                    <a:lnTo>
                      <a:pt x="532" y="201"/>
                    </a:lnTo>
                    <a:lnTo>
                      <a:pt x="505" y="201"/>
                    </a:lnTo>
                    <a:lnTo>
                      <a:pt x="471" y="218"/>
                    </a:lnTo>
                    <a:lnTo>
                      <a:pt x="401" y="201"/>
                    </a:lnTo>
                    <a:lnTo>
                      <a:pt x="331" y="201"/>
                    </a:lnTo>
                    <a:lnTo>
                      <a:pt x="296" y="174"/>
                    </a:lnTo>
                    <a:lnTo>
                      <a:pt x="218" y="157"/>
                    </a:lnTo>
                    <a:lnTo>
                      <a:pt x="218" y="131"/>
                    </a:lnTo>
                    <a:lnTo>
                      <a:pt x="192" y="105"/>
                    </a:lnTo>
                    <a:lnTo>
                      <a:pt x="148" y="105"/>
                    </a:lnTo>
                    <a:lnTo>
                      <a:pt x="139" y="79"/>
                    </a:lnTo>
                    <a:lnTo>
                      <a:pt x="122" y="79"/>
                    </a:lnTo>
                    <a:lnTo>
                      <a:pt x="122" y="87"/>
                    </a:lnTo>
                    <a:lnTo>
                      <a:pt x="113" y="105"/>
                    </a:lnTo>
                    <a:lnTo>
                      <a:pt x="122" y="122"/>
                    </a:lnTo>
                    <a:lnTo>
                      <a:pt x="87" y="122"/>
                    </a:lnTo>
                    <a:lnTo>
                      <a:pt x="87" y="157"/>
                    </a:lnTo>
                    <a:lnTo>
                      <a:pt x="61" y="157"/>
                    </a:lnTo>
                    <a:lnTo>
                      <a:pt x="70" y="183"/>
                    </a:lnTo>
                    <a:lnTo>
                      <a:pt x="70" y="209"/>
                    </a:lnTo>
                    <a:lnTo>
                      <a:pt x="70" y="227"/>
                    </a:lnTo>
                    <a:lnTo>
                      <a:pt x="35" y="227"/>
                    </a:lnTo>
                    <a:lnTo>
                      <a:pt x="26" y="244"/>
                    </a:lnTo>
                    <a:lnTo>
                      <a:pt x="0" y="244"/>
                    </a:lnTo>
                    <a:lnTo>
                      <a:pt x="0" y="262"/>
                    </a:lnTo>
                    <a:lnTo>
                      <a:pt x="8" y="270"/>
                    </a:lnTo>
                    <a:lnTo>
                      <a:pt x="17" y="279"/>
                    </a:lnTo>
                    <a:lnTo>
                      <a:pt x="26" y="296"/>
                    </a:lnTo>
                    <a:lnTo>
                      <a:pt x="52" y="323"/>
                    </a:lnTo>
                    <a:lnTo>
                      <a:pt x="70" y="331"/>
                    </a:lnTo>
                    <a:lnTo>
                      <a:pt x="104" y="323"/>
                    </a:lnTo>
                    <a:lnTo>
                      <a:pt x="131" y="349"/>
                    </a:lnTo>
                    <a:lnTo>
                      <a:pt x="113" y="366"/>
                    </a:lnTo>
                    <a:lnTo>
                      <a:pt x="131" y="375"/>
                    </a:lnTo>
                    <a:lnTo>
                      <a:pt x="113" y="392"/>
                    </a:lnTo>
                    <a:lnTo>
                      <a:pt x="122" y="401"/>
                    </a:lnTo>
                    <a:lnTo>
                      <a:pt x="148" y="419"/>
                    </a:lnTo>
                    <a:lnTo>
                      <a:pt x="174" y="419"/>
                    </a:lnTo>
                    <a:lnTo>
                      <a:pt x="253" y="462"/>
                    </a:lnTo>
                    <a:lnTo>
                      <a:pt x="287" y="471"/>
                    </a:lnTo>
                    <a:lnTo>
                      <a:pt x="287" y="462"/>
                    </a:lnTo>
                    <a:lnTo>
                      <a:pt x="296" y="462"/>
                    </a:lnTo>
                    <a:lnTo>
                      <a:pt x="305" y="471"/>
                    </a:lnTo>
                    <a:lnTo>
                      <a:pt x="314" y="453"/>
                    </a:lnTo>
                    <a:lnTo>
                      <a:pt x="322" y="453"/>
                    </a:lnTo>
                    <a:lnTo>
                      <a:pt x="349" y="471"/>
                    </a:lnTo>
                    <a:lnTo>
                      <a:pt x="410" y="436"/>
                    </a:lnTo>
                    <a:lnTo>
                      <a:pt x="418" y="453"/>
                    </a:lnTo>
                    <a:lnTo>
                      <a:pt x="436" y="453"/>
                    </a:lnTo>
                    <a:lnTo>
                      <a:pt x="462" y="471"/>
                    </a:lnTo>
                    <a:lnTo>
                      <a:pt x="462" y="506"/>
                    </a:lnTo>
                    <a:lnTo>
                      <a:pt x="453" y="523"/>
                    </a:lnTo>
                    <a:lnTo>
                      <a:pt x="453" y="532"/>
                    </a:lnTo>
                    <a:lnTo>
                      <a:pt x="471" y="541"/>
                    </a:lnTo>
                    <a:lnTo>
                      <a:pt x="497" y="584"/>
                    </a:lnTo>
                    <a:lnTo>
                      <a:pt x="514" y="584"/>
                    </a:lnTo>
                    <a:lnTo>
                      <a:pt x="532" y="567"/>
                    </a:lnTo>
                    <a:lnTo>
                      <a:pt x="575" y="549"/>
                    </a:lnTo>
                    <a:lnTo>
                      <a:pt x="636" y="584"/>
                    </a:lnTo>
                    <a:lnTo>
                      <a:pt x="654" y="584"/>
                    </a:lnTo>
                    <a:lnTo>
                      <a:pt x="654" y="593"/>
                    </a:lnTo>
                    <a:lnTo>
                      <a:pt x="662" y="584"/>
                    </a:lnTo>
                    <a:lnTo>
                      <a:pt x="689" y="584"/>
                    </a:lnTo>
                    <a:lnTo>
                      <a:pt x="715" y="549"/>
                    </a:lnTo>
                    <a:lnTo>
                      <a:pt x="723" y="567"/>
                    </a:lnTo>
                    <a:lnTo>
                      <a:pt x="732" y="567"/>
                    </a:lnTo>
                    <a:lnTo>
                      <a:pt x="741" y="549"/>
                    </a:lnTo>
                    <a:lnTo>
                      <a:pt x="767" y="549"/>
                    </a:lnTo>
                    <a:lnTo>
                      <a:pt x="802" y="506"/>
                    </a:lnTo>
                    <a:lnTo>
                      <a:pt x="793" y="488"/>
                    </a:lnTo>
                    <a:lnTo>
                      <a:pt x="819" y="445"/>
                    </a:lnTo>
                    <a:lnTo>
                      <a:pt x="811" y="436"/>
                    </a:lnTo>
                    <a:lnTo>
                      <a:pt x="828" y="427"/>
                    </a:lnTo>
                    <a:lnTo>
                      <a:pt x="819" y="419"/>
                    </a:lnTo>
                    <a:lnTo>
                      <a:pt x="784" y="419"/>
                    </a:lnTo>
                    <a:lnTo>
                      <a:pt x="802" y="401"/>
                    </a:lnTo>
                    <a:lnTo>
                      <a:pt x="767" y="392"/>
                    </a:lnTo>
                    <a:lnTo>
                      <a:pt x="802" y="392"/>
                    </a:lnTo>
                    <a:lnTo>
                      <a:pt x="776" y="375"/>
                    </a:lnTo>
                    <a:lnTo>
                      <a:pt x="732" y="331"/>
                    </a:lnTo>
                    <a:lnTo>
                      <a:pt x="741" y="314"/>
                    </a:lnTo>
                    <a:lnTo>
                      <a:pt x="776" y="296"/>
                    </a:lnTo>
                    <a:lnTo>
                      <a:pt x="732" y="279"/>
                    </a:lnTo>
                    <a:lnTo>
                      <a:pt x="732" y="296"/>
                    </a:lnTo>
                    <a:lnTo>
                      <a:pt x="715" y="296"/>
                    </a:lnTo>
                    <a:lnTo>
                      <a:pt x="706" y="279"/>
                    </a:lnTo>
                    <a:lnTo>
                      <a:pt x="680" y="270"/>
                    </a:lnTo>
                    <a:lnTo>
                      <a:pt x="680" y="253"/>
                    </a:lnTo>
                    <a:lnTo>
                      <a:pt x="706" y="244"/>
                    </a:lnTo>
                    <a:lnTo>
                      <a:pt x="723" y="227"/>
                    </a:lnTo>
                    <a:lnTo>
                      <a:pt x="732" y="227"/>
                    </a:lnTo>
                    <a:lnTo>
                      <a:pt x="732" y="244"/>
                    </a:lnTo>
                    <a:lnTo>
                      <a:pt x="741" y="253"/>
                    </a:lnTo>
                    <a:lnTo>
                      <a:pt x="767" y="244"/>
                    </a:lnTo>
                    <a:lnTo>
                      <a:pt x="784" y="244"/>
                    </a:lnTo>
                    <a:lnTo>
                      <a:pt x="802" y="218"/>
                    </a:lnTo>
                    <a:lnTo>
                      <a:pt x="828" y="209"/>
                    </a:lnTo>
                    <a:lnTo>
                      <a:pt x="837" y="192"/>
                    </a:lnTo>
                    <a:lnTo>
                      <a:pt x="854" y="183"/>
                    </a:lnTo>
                    <a:lnTo>
                      <a:pt x="846" y="157"/>
                    </a:lnTo>
                    <a:lnTo>
                      <a:pt x="863" y="148"/>
                    </a:lnTo>
                    <a:lnTo>
                      <a:pt x="846" y="87"/>
                    </a:lnTo>
                    <a:lnTo>
                      <a:pt x="802" y="105"/>
                    </a:lnTo>
                    <a:lnTo>
                      <a:pt x="750" y="79"/>
                    </a:lnTo>
                    <a:lnTo>
                      <a:pt x="706" y="61"/>
                    </a:lnTo>
                    <a:lnTo>
                      <a:pt x="697" y="35"/>
                    </a:lnTo>
                    <a:lnTo>
                      <a:pt x="610" y="0"/>
                    </a:lnTo>
                    <a:lnTo>
                      <a:pt x="575" y="9"/>
                    </a:lnTo>
                    <a:lnTo>
                      <a:pt x="575" y="18"/>
                    </a:lnTo>
                    <a:lnTo>
                      <a:pt x="593" y="35"/>
                    </a:lnTo>
                    <a:lnTo>
                      <a:pt x="584" y="52"/>
                    </a:lnTo>
                    <a:lnTo>
                      <a:pt x="601" y="61"/>
                    </a:lnTo>
                    <a:lnTo>
                      <a:pt x="567" y="7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07" name="Freeform 330">
                <a:extLst>
                  <a:ext uri="{FF2B5EF4-FFF2-40B4-BE49-F238E27FC236}">
                    <a16:creationId xmlns:a16="http://schemas.microsoft.com/office/drawing/2014/main" id="{6995AA77-73AE-4AC4-9D82-AB5421F3A15D}"/>
                  </a:ext>
                </a:extLst>
              </p:cNvPr>
              <p:cNvSpPr>
                <a:spLocks/>
              </p:cNvSpPr>
              <p:nvPr/>
            </p:nvSpPr>
            <p:spPr bwMode="auto">
              <a:xfrm>
                <a:off x="6189663" y="2347913"/>
                <a:ext cx="1370013" cy="941388"/>
              </a:xfrm>
              <a:custGeom>
                <a:avLst/>
                <a:gdLst>
                  <a:gd name="T0" fmla="*/ 2147483647 w 863"/>
                  <a:gd name="T1" fmla="*/ 2147483647 h 593"/>
                  <a:gd name="T2" fmla="*/ 2147483647 w 863"/>
                  <a:gd name="T3" fmla="*/ 2147483647 h 593"/>
                  <a:gd name="T4" fmla="*/ 2147483647 w 863"/>
                  <a:gd name="T5" fmla="*/ 2147483647 h 593"/>
                  <a:gd name="T6" fmla="*/ 2147483647 w 863"/>
                  <a:gd name="T7" fmla="*/ 2147483647 h 593"/>
                  <a:gd name="T8" fmla="*/ 2147483647 w 863"/>
                  <a:gd name="T9" fmla="*/ 2147483647 h 593"/>
                  <a:gd name="T10" fmla="*/ 2147483647 w 863"/>
                  <a:gd name="T11" fmla="*/ 2147483647 h 593"/>
                  <a:gd name="T12" fmla="*/ 2147483647 w 863"/>
                  <a:gd name="T13" fmla="*/ 2147483647 h 593"/>
                  <a:gd name="T14" fmla="*/ 2147483647 w 863"/>
                  <a:gd name="T15" fmla="*/ 2147483647 h 593"/>
                  <a:gd name="T16" fmla="*/ 2147483647 w 863"/>
                  <a:gd name="T17" fmla="*/ 2147483647 h 593"/>
                  <a:gd name="T18" fmla="*/ 2147483647 w 863"/>
                  <a:gd name="T19" fmla="*/ 2147483647 h 593"/>
                  <a:gd name="T20" fmla="*/ 2147483647 w 863"/>
                  <a:gd name="T21" fmla="*/ 2147483647 h 593"/>
                  <a:gd name="T22" fmla="*/ 2147483647 w 863"/>
                  <a:gd name="T23" fmla="*/ 2147483647 h 593"/>
                  <a:gd name="T24" fmla="*/ 2147483647 w 863"/>
                  <a:gd name="T25" fmla="*/ 2147483647 h 593"/>
                  <a:gd name="T26" fmla="*/ 2147483647 w 863"/>
                  <a:gd name="T27" fmla="*/ 2147483647 h 593"/>
                  <a:gd name="T28" fmla="*/ 2147483647 w 863"/>
                  <a:gd name="T29" fmla="*/ 2147483647 h 593"/>
                  <a:gd name="T30" fmla="*/ 2147483647 w 863"/>
                  <a:gd name="T31" fmla="*/ 2147483647 h 593"/>
                  <a:gd name="T32" fmla="*/ 0 w 863"/>
                  <a:gd name="T33" fmla="*/ 2147483647 h 593"/>
                  <a:gd name="T34" fmla="*/ 2147483647 w 863"/>
                  <a:gd name="T35" fmla="*/ 2147483647 h 593"/>
                  <a:gd name="T36" fmla="*/ 2147483647 w 863"/>
                  <a:gd name="T37" fmla="*/ 2147483647 h 593"/>
                  <a:gd name="T38" fmla="*/ 2147483647 w 863"/>
                  <a:gd name="T39" fmla="*/ 2147483647 h 593"/>
                  <a:gd name="T40" fmla="*/ 2147483647 w 863"/>
                  <a:gd name="T41" fmla="*/ 2147483647 h 593"/>
                  <a:gd name="T42" fmla="*/ 2147483647 w 863"/>
                  <a:gd name="T43" fmla="*/ 2147483647 h 593"/>
                  <a:gd name="T44" fmla="*/ 2147483647 w 863"/>
                  <a:gd name="T45" fmla="*/ 2147483647 h 593"/>
                  <a:gd name="T46" fmla="*/ 2147483647 w 863"/>
                  <a:gd name="T47" fmla="*/ 2147483647 h 593"/>
                  <a:gd name="T48" fmla="*/ 2147483647 w 863"/>
                  <a:gd name="T49" fmla="*/ 2147483647 h 593"/>
                  <a:gd name="T50" fmla="*/ 2147483647 w 863"/>
                  <a:gd name="T51" fmla="*/ 2147483647 h 593"/>
                  <a:gd name="T52" fmla="*/ 2147483647 w 863"/>
                  <a:gd name="T53" fmla="*/ 2147483647 h 593"/>
                  <a:gd name="T54" fmla="*/ 2147483647 w 863"/>
                  <a:gd name="T55" fmla="*/ 2147483647 h 593"/>
                  <a:gd name="T56" fmla="*/ 2147483647 w 863"/>
                  <a:gd name="T57" fmla="*/ 2147483647 h 593"/>
                  <a:gd name="T58" fmla="*/ 2147483647 w 863"/>
                  <a:gd name="T59" fmla="*/ 2147483647 h 593"/>
                  <a:gd name="T60" fmla="*/ 2147483647 w 863"/>
                  <a:gd name="T61" fmla="*/ 2147483647 h 593"/>
                  <a:gd name="T62" fmla="*/ 2147483647 w 863"/>
                  <a:gd name="T63" fmla="*/ 2147483647 h 593"/>
                  <a:gd name="T64" fmla="*/ 2147483647 w 863"/>
                  <a:gd name="T65" fmla="*/ 2147483647 h 593"/>
                  <a:gd name="T66" fmla="*/ 2147483647 w 863"/>
                  <a:gd name="T67" fmla="*/ 2147483647 h 593"/>
                  <a:gd name="T68" fmla="*/ 2147483647 w 863"/>
                  <a:gd name="T69" fmla="*/ 2147483647 h 593"/>
                  <a:gd name="T70" fmla="*/ 2147483647 w 863"/>
                  <a:gd name="T71" fmla="*/ 2147483647 h 593"/>
                  <a:gd name="T72" fmla="*/ 2147483647 w 863"/>
                  <a:gd name="T73" fmla="*/ 2147483647 h 593"/>
                  <a:gd name="T74" fmla="*/ 2147483647 w 863"/>
                  <a:gd name="T75" fmla="*/ 2147483647 h 593"/>
                  <a:gd name="T76" fmla="*/ 2147483647 w 863"/>
                  <a:gd name="T77" fmla="*/ 2147483647 h 593"/>
                  <a:gd name="T78" fmla="*/ 2147483647 w 863"/>
                  <a:gd name="T79" fmla="*/ 2147483647 h 593"/>
                  <a:gd name="T80" fmla="*/ 2147483647 w 863"/>
                  <a:gd name="T81" fmla="*/ 2147483647 h 593"/>
                  <a:gd name="T82" fmla="*/ 2147483647 w 863"/>
                  <a:gd name="T83" fmla="*/ 2147483647 h 593"/>
                  <a:gd name="T84" fmla="*/ 2147483647 w 863"/>
                  <a:gd name="T85" fmla="*/ 2147483647 h 593"/>
                  <a:gd name="T86" fmla="*/ 2147483647 w 863"/>
                  <a:gd name="T87" fmla="*/ 2147483647 h 593"/>
                  <a:gd name="T88" fmla="*/ 2147483647 w 863"/>
                  <a:gd name="T89" fmla="*/ 2147483647 h 593"/>
                  <a:gd name="T90" fmla="*/ 2147483647 w 863"/>
                  <a:gd name="T91" fmla="*/ 2147483647 h 593"/>
                  <a:gd name="T92" fmla="*/ 2147483647 w 863"/>
                  <a:gd name="T93" fmla="*/ 2147483647 h 593"/>
                  <a:gd name="T94" fmla="*/ 2147483647 w 863"/>
                  <a:gd name="T95" fmla="*/ 2147483647 h 593"/>
                  <a:gd name="T96" fmla="*/ 2147483647 w 863"/>
                  <a:gd name="T97" fmla="*/ 2147483647 h 593"/>
                  <a:gd name="T98" fmla="*/ 2147483647 w 863"/>
                  <a:gd name="T99" fmla="*/ 2147483647 h 593"/>
                  <a:gd name="T100" fmla="*/ 2147483647 w 863"/>
                  <a:gd name="T101" fmla="*/ 2147483647 h 593"/>
                  <a:gd name="T102" fmla="*/ 2147483647 w 863"/>
                  <a:gd name="T103" fmla="*/ 2147483647 h 593"/>
                  <a:gd name="T104" fmla="*/ 2147483647 w 863"/>
                  <a:gd name="T105" fmla="*/ 2147483647 h 593"/>
                  <a:gd name="T106" fmla="*/ 2147483647 w 863"/>
                  <a:gd name="T107" fmla="*/ 2147483647 h 593"/>
                  <a:gd name="T108" fmla="*/ 2147483647 w 863"/>
                  <a:gd name="T109" fmla="*/ 2147483647 h 593"/>
                  <a:gd name="T110" fmla="*/ 2147483647 w 863"/>
                  <a:gd name="T111" fmla="*/ 2147483647 h 593"/>
                  <a:gd name="T112" fmla="*/ 2147483647 w 863"/>
                  <a:gd name="T113" fmla="*/ 2147483647 h 593"/>
                  <a:gd name="T114" fmla="*/ 2147483647 w 863"/>
                  <a:gd name="T115" fmla="*/ 2147483647 h 593"/>
                  <a:gd name="T116" fmla="*/ 2147483647 w 863"/>
                  <a:gd name="T117" fmla="*/ 2147483647 h 593"/>
                  <a:gd name="T118" fmla="*/ 2147483647 w 863"/>
                  <a:gd name="T119" fmla="*/ 2147483647 h 593"/>
                  <a:gd name="T120" fmla="*/ 2147483647 w 863"/>
                  <a:gd name="T121" fmla="*/ 2147483647 h 59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63"/>
                  <a:gd name="T184" fmla="*/ 0 h 593"/>
                  <a:gd name="T185" fmla="*/ 863 w 863"/>
                  <a:gd name="T186" fmla="*/ 593 h 59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63" h="593">
                    <a:moveTo>
                      <a:pt x="567" y="70"/>
                    </a:moveTo>
                    <a:lnTo>
                      <a:pt x="558" y="87"/>
                    </a:lnTo>
                    <a:lnTo>
                      <a:pt x="575" y="105"/>
                    </a:lnTo>
                    <a:lnTo>
                      <a:pt x="601" y="105"/>
                    </a:lnTo>
                    <a:lnTo>
                      <a:pt x="619" y="105"/>
                    </a:lnTo>
                    <a:lnTo>
                      <a:pt x="636" y="122"/>
                    </a:lnTo>
                    <a:lnTo>
                      <a:pt x="575" y="157"/>
                    </a:lnTo>
                    <a:lnTo>
                      <a:pt x="540" y="157"/>
                    </a:lnTo>
                    <a:lnTo>
                      <a:pt x="558" y="174"/>
                    </a:lnTo>
                    <a:lnTo>
                      <a:pt x="532" y="201"/>
                    </a:lnTo>
                    <a:lnTo>
                      <a:pt x="505" y="201"/>
                    </a:lnTo>
                    <a:lnTo>
                      <a:pt x="471" y="218"/>
                    </a:lnTo>
                    <a:lnTo>
                      <a:pt x="401" y="201"/>
                    </a:lnTo>
                    <a:lnTo>
                      <a:pt x="331" y="201"/>
                    </a:lnTo>
                    <a:lnTo>
                      <a:pt x="296" y="174"/>
                    </a:lnTo>
                    <a:lnTo>
                      <a:pt x="218" y="157"/>
                    </a:lnTo>
                    <a:lnTo>
                      <a:pt x="218" y="131"/>
                    </a:lnTo>
                    <a:lnTo>
                      <a:pt x="192" y="105"/>
                    </a:lnTo>
                    <a:lnTo>
                      <a:pt x="148" y="105"/>
                    </a:lnTo>
                    <a:lnTo>
                      <a:pt x="139" y="79"/>
                    </a:lnTo>
                    <a:lnTo>
                      <a:pt x="122" y="79"/>
                    </a:lnTo>
                    <a:lnTo>
                      <a:pt x="122" y="87"/>
                    </a:lnTo>
                    <a:lnTo>
                      <a:pt x="113" y="105"/>
                    </a:lnTo>
                    <a:lnTo>
                      <a:pt x="122" y="122"/>
                    </a:lnTo>
                    <a:lnTo>
                      <a:pt x="87" y="122"/>
                    </a:lnTo>
                    <a:lnTo>
                      <a:pt x="87" y="157"/>
                    </a:lnTo>
                    <a:lnTo>
                      <a:pt x="61" y="157"/>
                    </a:lnTo>
                    <a:lnTo>
                      <a:pt x="70" y="183"/>
                    </a:lnTo>
                    <a:lnTo>
                      <a:pt x="70" y="209"/>
                    </a:lnTo>
                    <a:lnTo>
                      <a:pt x="70" y="227"/>
                    </a:lnTo>
                    <a:lnTo>
                      <a:pt x="35" y="227"/>
                    </a:lnTo>
                    <a:lnTo>
                      <a:pt x="26" y="244"/>
                    </a:lnTo>
                    <a:lnTo>
                      <a:pt x="0" y="244"/>
                    </a:lnTo>
                    <a:lnTo>
                      <a:pt x="0" y="262"/>
                    </a:lnTo>
                    <a:lnTo>
                      <a:pt x="8" y="270"/>
                    </a:lnTo>
                    <a:lnTo>
                      <a:pt x="17" y="279"/>
                    </a:lnTo>
                    <a:lnTo>
                      <a:pt x="26" y="296"/>
                    </a:lnTo>
                    <a:lnTo>
                      <a:pt x="52" y="323"/>
                    </a:lnTo>
                    <a:lnTo>
                      <a:pt x="70" y="331"/>
                    </a:lnTo>
                    <a:lnTo>
                      <a:pt x="104" y="323"/>
                    </a:lnTo>
                    <a:lnTo>
                      <a:pt x="131" y="349"/>
                    </a:lnTo>
                    <a:lnTo>
                      <a:pt x="113" y="366"/>
                    </a:lnTo>
                    <a:lnTo>
                      <a:pt x="131" y="375"/>
                    </a:lnTo>
                    <a:lnTo>
                      <a:pt x="113" y="392"/>
                    </a:lnTo>
                    <a:lnTo>
                      <a:pt x="122" y="401"/>
                    </a:lnTo>
                    <a:lnTo>
                      <a:pt x="148" y="419"/>
                    </a:lnTo>
                    <a:lnTo>
                      <a:pt x="174" y="419"/>
                    </a:lnTo>
                    <a:lnTo>
                      <a:pt x="253" y="462"/>
                    </a:lnTo>
                    <a:lnTo>
                      <a:pt x="287" y="471"/>
                    </a:lnTo>
                    <a:lnTo>
                      <a:pt x="287" y="462"/>
                    </a:lnTo>
                    <a:lnTo>
                      <a:pt x="296" y="462"/>
                    </a:lnTo>
                    <a:lnTo>
                      <a:pt x="305" y="471"/>
                    </a:lnTo>
                    <a:lnTo>
                      <a:pt x="314" y="453"/>
                    </a:lnTo>
                    <a:lnTo>
                      <a:pt x="322" y="453"/>
                    </a:lnTo>
                    <a:lnTo>
                      <a:pt x="349" y="471"/>
                    </a:lnTo>
                    <a:lnTo>
                      <a:pt x="410" y="436"/>
                    </a:lnTo>
                    <a:lnTo>
                      <a:pt x="418" y="453"/>
                    </a:lnTo>
                    <a:lnTo>
                      <a:pt x="436" y="453"/>
                    </a:lnTo>
                    <a:lnTo>
                      <a:pt x="462" y="471"/>
                    </a:lnTo>
                    <a:lnTo>
                      <a:pt x="462" y="506"/>
                    </a:lnTo>
                    <a:lnTo>
                      <a:pt x="453" y="523"/>
                    </a:lnTo>
                    <a:lnTo>
                      <a:pt x="453" y="532"/>
                    </a:lnTo>
                    <a:lnTo>
                      <a:pt x="471" y="541"/>
                    </a:lnTo>
                    <a:lnTo>
                      <a:pt x="497" y="584"/>
                    </a:lnTo>
                    <a:lnTo>
                      <a:pt x="514" y="584"/>
                    </a:lnTo>
                    <a:lnTo>
                      <a:pt x="532" y="567"/>
                    </a:lnTo>
                    <a:lnTo>
                      <a:pt x="575" y="549"/>
                    </a:lnTo>
                    <a:lnTo>
                      <a:pt x="636" y="584"/>
                    </a:lnTo>
                    <a:lnTo>
                      <a:pt x="654" y="584"/>
                    </a:lnTo>
                    <a:lnTo>
                      <a:pt x="654" y="593"/>
                    </a:lnTo>
                    <a:lnTo>
                      <a:pt x="662" y="584"/>
                    </a:lnTo>
                    <a:lnTo>
                      <a:pt x="689" y="584"/>
                    </a:lnTo>
                    <a:lnTo>
                      <a:pt x="715" y="549"/>
                    </a:lnTo>
                    <a:lnTo>
                      <a:pt x="723" y="567"/>
                    </a:lnTo>
                    <a:lnTo>
                      <a:pt x="732" y="567"/>
                    </a:lnTo>
                    <a:lnTo>
                      <a:pt x="741" y="549"/>
                    </a:lnTo>
                    <a:lnTo>
                      <a:pt x="767" y="549"/>
                    </a:lnTo>
                    <a:lnTo>
                      <a:pt x="802" y="506"/>
                    </a:lnTo>
                    <a:lnTo>
                      <a:pt x="793" y="488"/>
                    </a:lnTo>
                    <a:lnTo>
                      <a:pt x="819" y="445"/>
                    </a:lnTo>
                    <a:lnTo>
                      <a:pt x="811" y="436"/>
                    </a:lnTo>
                    <a:lnTo>
                      <a:pt x="828" y="427"/>
                    </a:lnTo>
                    <a:lnTo>
                      <a:pt x="819" y="419"/>
                    </a:lnTo>
                    <a:lnTo>
                      <a:pt x="784" y="419"/>
                    </a:lnTo>
                    <a:lnTo>
                      <a:pt x="802" y="401"/>
                    </a:lnTo>
                    <a:lnTo>
                      <a:pt x="767" y="392"/>
                    </a:lnTo>
                    <a:lnTo>
                      <a:pt x="802" y="392"/>
                    </a:lnTo>
                    <a:lnTo>
                      <a:pt x="776" y="375"/>
                    </a:lnTo>
                    <a:lnTo>
                      <a:pt x="732" y="331"/>
                    </a:lnTo>
                    <a:lnTo>
                      <a:pt x="741" y="314"/>
                    </a:lnTo>
                    <a:lnTo>
                      <a:pt x="776" y="296"/>
                    </a:lnTo>
                    <a:lnTo>
                      <a:pt x="732" y="279"/>
                    </a:lnTo>
                    <a:lnTo>
                      <a:pt x="732" y="296"/>
                    </a:lnTo>
                    <a:lnTo>
                      <a:pt x="715" y="296"/>
                    </a:lnTo>
                    <a:lnTo>
                      <a:pt x="706" y="279"/>
                    </a:lnTo>
                    <a:lnTo>
                      <a:pt x="680" y="270"/>
                    </a:lnTo>
                    <a:lnTo>
                      <a:pt x="680" y="253"/>
                    </a:lnTo>
                    <a:lnTo>
                      <a:pt x="706" y="244"/>
                    </a:lnTo>
                    <a:lnTo>
                      <a:pt x="723" y="227"/>
                    </a:lnTo>
                    <a:lnTo>
                      <a:pt x="732" y="227"/>
                    </a:lnTo>
                    <a:lnTo>
                      <a:pt x="732" y="244"/>
                    </a:lnTo>
                    <a:lnTo>
                      <a:pt x="741" y="253"/>
                    </a:lnTo>
                    <a:lnTo>
                      <a:pt x="767" y="244"/>
                    </a:lnTo>
                    <a:lnTo>
                      <a:pt x="784" y="244"/>
                    </a:lnTo>
                    <a:lnTo>
                      <a:pt x="802" y="218"/>
                    </a:lnTo>
                    <a:lnTo>
                      <a:pt x="828" y="209"/>
                    </a:lnTo>
                    <a:lnTo>
                      <a:pt x="837" y="192"/>
                    </a:lnTo>
                    <a:lnTo>
                      <a:pt x="854" y="183"/>
                    </a:lnTo>
                    <a:lnTo>
                      <a:pt x="846" y="157"/>
                    </a:lnTo>
                    <a:lnTo>
                      <a:pt x="863" y="148"/>
                    </a:lnTo>
                    <a:lnTo>
                      <a:pt x="846" y="87"/>
                    </a:lnTo>
                    <a:lnTo>
                      <a:pt x="802" y="105"/>
                    </a:lnTo>
                    <a:lnTo>
                      <a:pt x="750" y="79"/>
                    </a:lnTo>
                    <a:lnTo>
                      <a:pt x="706" y="61"/>
                    </a:lnTo>
                    <a:lnTo>
                      <a:pt x="697" y="35"/>
                    </a:lnTo>
                    <a:lnTo>
                      <a:pt x="610" y="0"/>
                    </a:lnTo>
                    <a:lnTo>
                      <a:pt x="575" y="9"/>
                    </a:lnTo>
                    <a:lnTo>
                      <a:pt x="575" y="18"/>
                    </a:lnTo>
                    <a:lnTo>
                      <a:pt x="593" y="35"/>
                    </a:lnTo>
                    <a:lnTo>
                      <a:pt x="584" y="52"/>
                    </a:lnTo>
                    <a:lnTo>
                      <a:pt x="601" y="61"/>
                    </a:lnTo>
                    <a:lnTo>
                      <a:pt x="567" y="7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08" name="Freeform 331">
                <a:extLst>
                  <a:ext uri="{FF2B5EF4-FFF2-40B4-BE49-F238E27FC236}">
                    <a16:creationId xmlns:a16="http://schemas.microsoft.com/office/drawing/2014/main" id="{4138F2FA-C525-4748-9873-305476E7D8E4}"/>
                  </a:ext>
                </a:extLst>
              </p:cNvPr>
              <p:cNvSpPr>
                <a:spLocks/>
              </p:cNvSpPr>
              <p:nvPr/>
            </p:nvSpPr>
            <p:spPr bwMode="auto">
              <a:xfrm>
                <a:off x="7199313" y="3303588"/>
                <a:ext cx="69850" cy="53975"/>
              </a:xfrm>
              <a:custGeom>
                <a:avLst/>
                <a:gdLst>
                  <a:gd name="T0" fmla="*/ 2147483647 w 44"/>
                  <a:gd name="T1" fmla="*/ 2147483647 h 34"/>
                  <a:gd name="T2" fmla="*/ 2147483647 w 44"/>
                  <a:gd name="T3" fmla="*/ 2147483647 h 34"/>
                  <a:gd name="T4" fmla="*/ 2147483647 w 44"/>
                  <a:gd name="T5" fmla="*/ 2147483647 h 34"/>
                  <a:gd name="T6" fmla="*/ 2147483647 w 44"/>
                  <a:gd name="T7" fmla="*/ 0 h 34"/>
                  <a:gd name="T8" fmla="*/ 2147483647 w 44"/>
                  <a:gd name="T9" fmla="*/ 0 h 34"/>
                  <a:gd name="T10" fmla="*/ 0 w 44"/>
                  <a:gd name="T11" fmla="*/ 2147483647 h 34"/>
                  <a:gd name="T12" fmla="*/ 2147483647 w 44"/>
                  <a:gd name="T13" fmla="*/ 2147483647 h 34"/>
                  <a:gd name="T14" fmla="*/ 0 60000 65536"/>
                  <a:gd name="T15" fmla="*/ 0 60000 65536"/>
                  <a:gd name="T16" fmla="*/ 0 60000 65536"/>
                  <a:gd name="T17" fmla="*/ 0 60000 65536"/>
                  <a:gd name="T18" fmla="*/ 0 60000 65536"/>
                  <a:gd name="T19" fmla="*/ 0 60000 65536"/>
                  <a:gd name="T20" fmla="*/ 0 60000 65536"/>
                  <a:gd name="T21" fmla="*/ 0 w 44"/>
                  <a:gd name="T22" fmla="*/ 0 h 34"/>
                  <a:gd name="T23" fmla="*/ 44 w 44"/>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34">
                    <a:moveTo>
                      <a:pt x="18" y="34"/>
                    </a:moveTo>
                    <a:lnTo>
                      <a:pt x="35" y="34"/>
                    </a:lnTo>
                    <a:lnTo>
                      <a:pt x="44" y="17"/>
                    </a:lnTo>
                    <a:lnTo>
                      <a:pt x="44" y="0"/>
                    </a:lnTo>
                    <a:lnTo>
                      <a:pt x="18" y="0"/>
                    </a:lnTo>
                    <a:lnTo>
                      <a:pt x="0" y="26"/>
                    </a:lnTo>
                    <a:lnTo>
                      <a:pt x="18" y="34"/>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09" name="Freeform 332">
                <a:extLst>
                  <a:ext uri="{FF2B5EF4-FFF2-40B4-BE49-F238E27FC236}">
                    <a16:creationId xmlns:a16="http://schemas.microsoft.com/office/drawing/2014/main" id="{9A9D4879-517B-4B91-AC03-386C9978C30C}"/>
                  </a:ext>
                </a:extLst>
              </p:cNvPr>
              <p:cNvSpPr>
                <a:spLocks/>
              </p:cNvSpPr>
              <p:nvPr/>
            </p:nvSpPr>
            <p:spPr bwMode="auto">
              <a:xfrm>
                <a:off x="7199313" y="3303588"/>
                <a:ext cx="69850" cy="53975"/>
              </a:xfrm>
              <a:custGeom>
                <a:avLst/>
                <a:gdLst>
                  <a:gd name="T0" fmla="*/ 2147483647 w 44"/>
                  <a:gd name="T1" fmla="*/ 2147483647 h 34"/>
                  <a:gd name="T2" fmla="*/ 2147483647 w 44"/>
                  <a:gd name="T3" fmla="*/ 2147483647 h 34"/>
                  <a:gd name="T4" fmla="*/ 2147483647 w 44"/>
                  <a:gd name="T5" fmla="*/ 2147483647 h 34"/>
                  <a:gd name="T6" fmla="*/ 2147483647 w 44"/>
                  <a:gd name="T7" fmla="*/ 0 h 34"/>
                  <a:gd name="T8" fmla="*/ 2147483647 w 44"/>
                  <a:gd name="T9" fmla="*/ 0 h 34"/>
                  <a:gd name="T10" fmla="*/ 0 w 44"/>
                  <a:gd name="T11" fmla="*/ 2147483647 h 34"/>
                  <a:gd name="T12" fmla="*/ 2147483647 w 44"/>
                  <a:gd name="T13" fmla="*/ 2147483647 h 34"/>
                  <a:gd name="T14" fmla="*/ 0 60000 65536"/>
                  <a:gd name="T15" fmla="*/ 0 60000 65536"/>
                  <a:gd name="T16" fmla="*/ 0 60000 65536"/>
                  <a:gd name="T17" fmla="*/ 0 60000 65536"/>
                  <a:gd name="T18" fmla="*/ 0 60000 65536"/>
                  <a:gd name="T19" fmla="*/ 0 60000 65536"/>
                  <a:gd name="T20" fmla="*/ 0 60000 65536"/>
                  <a:gd name="T21" fmla="*/ 0 w 44"/>
                  <a:gd name="T22" fmla="*/ 0 h 34"/>
                  <a:gd name="T23" fmla="*/ 44 w 44"/>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34">
                    <a:moveTo>
                      <a:pt x="18" y="34"/>
                    </a:moveTo>
                    <a:lnTo>
                      <a:pt x="35" y="34"/>
                    </a:lnTo>
                    <a:lnTo>
                      <a:pt x="44" y="17"/>
                    </a:lnTo>
                    <a:lnTo>
                      <a:pt x="44" y="0"/>
                    </a:lnTo>
                    <a:lnTo>
                      <a:pt x="18" y="0"/>
                    </a:lnTo>
                    <a:lnTo>
                      <a:pt x="0" y="26"/>
                    </a:lnTo>
                    <a:lnTo>
                      <a:pt x="18" y="3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10" name="Freeform 333">
                <a:extLst>
                  <a:ext uri="{FF2B5EF4-FFF2-40B4-BE49-F238E27FC236}">
                    <a16:creationId xmlns:a16="http://schemas.microsoft.com/office/drawing/2014/main" id="{8684F311-9259-4A29-A579-E6841E1B4604}"/>
                  </a:ext>
                </a:extLst>
              </p:cNvPr>
              <p:cNvSpPr>
                <a:spLocks/>
              </p:cNvSpPr>
              <p:nvPr/>
            </p:nvSpPr>
            <p:spPr bwMode="auto">
              <a:xfrm>
                <a:off x="6134101" y="2860675"/>
                <a:ext cx="747713" cy="801688"/>
              </a:xfrm>
              <a:custGeom>
                <a:avLst/>
                <a:gdLst>
                  <a:gd name="T0" fmla="*/ 2147483647 w 471"/>
                  <a:gd name="T1" fmla="*/ 2147483647 h 505"/>
                  <a:gd name="T2" fmla="*/ 2147483647 w 471"/>
                  <a:gd name="T3" fmla="*/ 2147483647 h 505"/>
                  <a:gd name="T4" fmla="*/ 2147483647 w 471"/>
                  <a:gd name="T5" fmla="*/ 2147483647 h 505"/>
                  <a:gd name="T6" fmla="*/ 2147483647 w 471"/>
                  <a:gd name="T7" fmla="*/ 2147483647 h 505"/>
                  <a:gd name="T8" fmla="*/ 2147483647 w 471"/>
                  <a:gd name="T9" fmla="*/ 2147483647 h 505"/>
                  <a:gd name="T10" fmla="*/ 2147483647 w 471"/>
                  <a:gd name="T11" fmla="*/ 2147483647 h 505"/>
                  <a:gd name="T12" fmla="*/ 2147483647 w 471"/>
                  <a:gd name="T13" fmla="*/ 2147483647 h 505"/>
                  <a:gd name="T14" fmla="*/ 2147483647 w 471"/>
                  <a:gd name="T15" fmla="*/ 2147483647 h 505"/>
                  <a:gd name="T16" fmla="*/ 2147483647 w 471"/>
                  <a:gd name="T17" fmla="*/ 2147483647 h 505"/>
                  <a:gd name="T18" fmla="*/ 2147483647 w 471"/>
                  <a:gd name="T19" fmla="*/ 2147483647 h 505"/>
                  <a:gd name="T20" fmla="*/ 2147483647 w 471"/>
                  <a:gd name="T21" fmla="*/ 2147483647 h 505"/>
                  <a:gd name="T22" fmla="*/ 2147483647 w 471"/>
                  <a:gd name="T23" fmla="*/ 2147483647 h 505"/>
                  <a:gd name="T24" fmla="*/ 2147483647 w 471"/>
                  <a:gd name="T25" fmla="*/ 2147483647 h 505"/>
                  <a:gd name="T26" fmla="*/ 2147483647 w 471"/>
                  <a:gd name="T27" fmla="*/ 2147483647 h 505"/>
                  <a:gd name="T28" fmla="*/ 2147483647 w 471"/>
                  <a:gd name="T29" fmla="*/ 2147483647 h 505"/>
                  <a:gd name="T30" fmla="*/ 2147483647 w 471"/>
                  <a:gd name="T31" fmla="*/ 2147483647 h 505"/>
                  <a:gd name="T32" fmla="*/ 2147483647 w 471"/>
                  <a:gd name="T33" fmla="*/ 2147483647 h 505"/>
                  <a:gd name="T34" fmla="*/ 2147483647 w 471"/>
                  <a:gd name="T35" fmla="*/ 2147483647 h 505"/>
                  <a:gd name="T36" fmla="*/ 2147483647 w 471"/>
                  <a:gd name="T37" fmla="*/ 2147483647 h 505"/>
                  <a:gd name="T38" fmla="*/ 2147483647 w 471"/>
                  <a:gd name="T39" fmla="*/ 2147483647 h 505"/>
                  <a:gd name="T40" fmla="*/ 2147483647 w 471"/>
                  <a:gd name="T41" fmla="*/ 2147483647 h 505"/>
                  <a:gd name="T42" fmla="*/ 2147483647 w 471"/>
                  <a:gd name="T43" fmla="*/ 2147483647 h 505"/>
                  <a:gd name="T44" fmla="*/ 2147483647 w 471"/>
                  <a:gd name="T45" fmla="*/ 2147483647 h 505"/>
                  <a:gd name="T46" fmla="*/ 2147483647 w 471"/>
                  <a:gd name="T47" fmla="*/ 2147483647 h 505"/>
                  <a:gd name="T48" fmla="*/ 2147483647 w 471"/>
                  <a:gd name="T49" fmla="*/ 2147483647 h 505"/>
                  <a:gd name="T50" fmla="*/ 2147483647 w 471"/>
                  <a:gd name="T51" fmla="*/ 2147483647 h 505"/>
                  <a:gd name="T52" fmla="*/ 2147483647 w 471"/>
                  <a:gd name="T53" fmla="*/ 2147483647 h 505"/>
                  <a:gd name="T54" fmla="*/ 2147483647 w 471"/>
                  <a:gd name="T55" fmla="*/ 2147483647 h 505"/>
                  <a:gd name="T56" fmla="*/ 2147483647 w 471"/>
                  <a:gd name="T57" fmla="*/ 2147483647 h 505"/>
                  <a:gd name="T58" fmla="*/ 2147483647 w 471"/>
                  <a:gd name="T59" fmla="*/ 2147483647 h 505"/>
                  <a:gd name="T60" fmla="*/ 2147483647 w 471"/>
                  <a:gd name="T61" fmla="*/ 2147483647 h 505"/>
                  <a:gd name="T62" fmla="*/ 2147483647 w 471"/>
                  <a:gd name="T63" fmla="*/ 2147483647 h 505"/>
                  <a:gd name="T64" fmla="*/ 2147483647 w 471"/>
                  <a:gd name="T65" fmla="*/ 2147483647 h 505"/>
                  <a:gd name="T66" fmla="*/ 2147483647 w 471"/>
                  <a:gd name="T67" fmla="*/ 2147483647 h 505"/>
                  <a:gd name="T68" fmla="*/ 2147483647 w 471"/>
                  <a:gd name="T69" fmla="*/ 2147483647 h 505"/>
                  <a:gd name="T70" fmla="*/ 2147483647 w 471"/>
                  <a:gd name="T71" fmla="*/ 2147483647 h 505"/>
                  <a:gd name="T72" fmla="*/ 2147483647 w 471"/>
                  <a:gd name="T73" fmla="*/ 2147483647 h 505"/>
                  <a:gd name="T74" fmla="*/ 2147483647 w 471"/>
                  <a:gd name="T75" fmla="*/ 2147483647 h 505"/>
                  <a:gd name="T76" fmla="*/ 2147483647 w 471"/>
                  <a:gd name="T77" fmla="*/ 2147483647 h 505"/>
                  <a:gd name="T78" fmla="*/ 2147483647 w 471"/>
                  <a:gd name="T79" fmla="*/ 2147483647 h 505"/>
                  <a:gd name="T80" fmla="*/ 2147483647 w 471"/>
                  <a:gd name="T81" fmla="*/ 2147483647 h 5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71"/>
                  <a:gd name="T124" fmla="*/ 0 h 505"/>
                  <a:gd name="T125" fmla="*/ 471 w 471"/>
                  <a:gd name="T126" fmla="*/ 505 h 5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71" h="505">
                    <a:moveTo>
                      <a:pt x="340" y="148"/>
                    </a:moveTo>
                    <a:lnTo>
                      <a:pt x="331" y="139"/>
                    </a:lnTo>
                    <a:lnTo>
                      <a:pt x="314" y="139"/>
                    </a:lnTo>
                    <a:lnTo>
                      <a:pt x="314" y="157"/>
                    </a:lnTo>
                    <a:lnTo>
                      <a:pt x="322" y="183"/>
                    </a:lnTo>
                    <a:lnTo>
                      <a:pt x="279" y="165"/>
                    </a:lnTo>
                    <a:lnTo>
                      <a:pt x="261" y="157"/>
                    </a:lnTo>
                    <a:lnTo>
                      <a:pt x="235" y="157"/>
                    </a:lnTo>
                    <a:lnTo>
                      <a:pt x="227" y="148"/>
                    </a:lnTo>
                    <a:lnTo>
                      <a:pt x="183" y="139"/>
                    </a:lnTo>
                    <a:lnTo>
                      <a:pt x="183" y="96"/>
                    </a:lnTo>
                    <a:lnTo>
                      <a:pt x="157" y="78"/>
                    </a:lnTo>
                    <a:lnTo>
                      <a:pt x="139" y="69"/>
                    </a:lnTo>
                    <a:lnTo>
                      <a:pt x="157" y="52"/>
                    </a:lnTo>
                    <a:lnTo>
                      <a:pt x="148" y="43"/>
                    </a:lnTo>
                    <a:lnTo>
                      <a:pt x="157" y="26"/>
                    </a:lnTo>
                    <a:lnTo>
                      <a:pt x="139" y="0"/>
                    </a:lnTo>
                    <a:lnTo>
                      <a:pt x="105" y="8"/>
                    </a:lnTo>
                    <a:lnTo>
                      <a:pt x="105" y="17"/>
                    </a:lnTo>
                    <a:lnTo>
                      <a:pt x="61" y="26"/>
                    </a:lnTo>
                    <a:lnTo>
                      <a:pt x="61" y="43"/>
                    </a:lnTo>
                    <a:lnTo>
                      <a:pt x="87" y="69"/>
                    </a:lnTo>
                    <a:lnTo>
                      <a:pt x="78" y="78"/>
                    </a:lnTo>
                    <a:lnTo>
                      <a:pt x="78" y="96"/>
                    </a:lnTo>
                    <a:lnTo>
                      <a:pt x="43" y="148"/>
                    </a:lnTo>
                    <a:lnTo>
                      <a:pt x="17" y="157"/>
                    </a:lnTo>
                    <a:lnTo>
                      <a:pt x="52" y="200"/>
                    </a:lnTo>
                    <a:lnTo>
                      <a:pt x="35" y="209"/>
                    </a:lnTo>
                    <a:lnTo>
                      <a:pt x="0" y="218"/>
                    </a:lnTo>
                    <a:lnTo>
                      <a:pt x="9" y="235"/>
                    </a:lnTo>
                    <a:lnTo>
                      <a:pt x="35" y="235"/>
                    </a:lnTo>
                    <a:lnTo>
                      <a:pt x="17" y="244"/>
                    </a:lnTo>
                    <a:lnTo>
                      <a:pt x="35" y="279"/>
                    </a:lnTo>
                    <a:lnTo>
                      <a:pt x="52" y="261"/>
                    </a:lnTo>
                    <a:lnTo>
                      <a:pt x="70" y="244"/>
                    </a:lnTo>
                    <a:lnTo>
                      <a:pt x="78" y="261"/>
                    </a:lnTo>
                    <a:lnTo>
                      <a:pt x="87" y="261"/>
                    </a:lnTo>
                    <a:lnTo>
                      <a:pt x="87" y="340"/>
                    </a:lnTo>
                    <a:lnTo>
                      <a:pt x="113" y="383"/>
                    </a:lnTo>
                    <a:lnTo>
                      <a:pt x="122" y="409"/>
                    </a:lnTo>
                    <a:lnTo>
                      <a:pt x="166" y="488"/>
                    </a:lnTo>
                    <a:lnTo>
                      <a:pt x="183" y="505"/>
                    </a:lnTo>
                    <a:lnTo>
                      <a:pt x="209" y="488"/>
                    </a:lnTo>
                    <a:lnTo>
                      <a:pt x="200" y="479"/>
                    </a:lnTo>
                    <a:lnTo>
                      <a:pt x="209" y="470"/>
                    </a:lnTo>
                    <a:lnTo>
                      <a:pt x="209" y="453"/>
                    </a:lnTo>
                    <a:lnTo>
                      <a:pt x="209" y="444"/>
                    </a:lnTo>
                    <a:lnTo>
                      <a:pt x="227" y="409"/>
                    </a:lnTo>
                    <a:lnTo>
                      <a:pt x="218" y="401"/>
                    </a:lnTo>
                    <a:lnTo>
                      <a:pt x="218" y="366"/>
                    </a:lnTo>
                    <a:lnTo>
                      <a:pt x="235" y="357"/>
                    </a:lnTo>
                    <a:lnTo>
                      <a:pt x="279" y="313"/>
                    </a:lnTo>
                    <a:lnTo>
                      <a:pt x="279" y="305"/>
                    </a:lnTo>
                    <a:lnTo>
                      <a:pt x="314" y="279"/>
                    </a:lnTo>
                    <a:lnTo>
                      <a:pt x="314" y="270"/>
                    </a:lnTo>
                    <a:lnTo>
                      <a:pt x="331" y="261"/>
                    </a:lnTo>
                    <a:lnTo>
                      <a:pt x="357" y="261"/>
                    </a:lnTo>
                    <a:lnTo>
                      <a:pt x="349" y="226"/>
                    </a:lnTo>
                    <a:lnTo>
                      <a:pt x="331" y="218"/>
                    </a:lnTo>
                    <a:lnTo>
                      <a:pt x="340" y="200"/>
                    </a:lnTo>
                    <a:lnTo>
                      <a:pt x="331" y="191"/>
                    </a:lnTo>
                    <a:lnTo>
                      <a:pt x="331" y="183"/>
                    </a:lnTo>
                    <a:lnTo>
                      <a:pt x="349" y="183"/>
                    </a:lnTo>
                    <a:lnTo>
                      <a:pt x="357" y="200"/>
                    </a:lnTo>
                    <a:lnTo>
                      <a:pt x="401" y="200"/>
                    </a:lnTo>
                    <a:lnTo>
                      <a:pt x="384" y="226"/>
                    </a:lnTo>
                    <a:lnTo>
                      <a:pt x="401" y="235"/>
                    </a:lnTo>
                    <a:lnTo>
                      <a:pt x="401" y="226"/>
                    </a:lnTo>
                    <a:lnTo>
                      <a:pt x="410" y="252"/>
                    </a:lnTo>
                    <a:lnTo>
                      <a:pt x="427" y="218"/>
                    </a:lnTo>
                    <a:lnTo>
                      <a:pt x="436" y="209"/>
                    </a:lnTo>
                    <a:lnTo>
                      <a:pt x="445" y="165"/>
                    </a:lnTo>
                    <a:lnTo>
                      <a:pt x="462" y="157"/>
                    </a:lnTo>
                    <a:lnTo>
                      <a:pt x="471" y="139"/>
                    </a:lnTo>
                    <a:lnTo>
                      <a:pt x="453" y="130"/>
                    </a:lnTo>
                    <a:lnTo>
                      <a:pt x="436" y="113"/>
                    </a:lnTo>
                    <a:lnTo>
                      <a:pt x="384" y="148"/>
                    </a:lnTo>
                    <a:lnTo>
                      <a:pt x="366" y="165"/>
                    </a:lnTo>
                    <a:lnTo>
                      <a:pt x="357" y="174"/>
                    </a:lnTo>
                    <a:lnTo>
                      <a:pt x="357" y="165"/>
                    </a:lnTo>
                    <a:lnTo>
                      <a:pt x="331" y="157"/>
                    </a:lnTo>
                    <a:lnTo>
                      <a:pt x="340" y="14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11" name="Freeform 334">
                <a:extLst>
                  <a:ext uri="{FF2B5EF4-FFF2-40B4-BE49-F238E27FC236}">
                    <a16:creationId xmlns:a16="http://schemas.microsoft.com/office/drawing/2014/main" id="{8B210F79-612A-426C-BAB4-3CC1AD01E944}"/>
                  </a:ext>
                </a:extLst>
              </p:cNvPr>
              <p:cNvSpPr>
                <a:spLocks/>
              </p:cNvSpPr>
              <p:nvPr/>
            </p:nvSpPr>
            <p:spPr bwMode="auto">
              <a:xfrm>
                <a:off x="6134101" y="2860675"/>
                <a:ext cx="747713" cy="801688"/>
              </a:xfrm>
              <a:custGeom>
                <a:avLst/>
                <a:gdLst>
                  <a:gd name="T0" fmla="*/ 2147483647 w 471"/>
                  <a:gd name="T1" fmla="*/ 2147483647 h 505"/>
                  <a:gd name="T2" fmla="*/ 2147483647 w 471"/>
                  <a:gd name="T3" fmla="*/ 2147483647 h 505"/>
                  <a:gd name="T4" fmla="*/ 2147483647 w 471"/>
                  <a:gd name="T5" fmla="*/ 2147483647 h 505"/>
                  <a:gd name="T6" fmla="*/ 2147483647 w 471"/>
                  <a:gd name="T7" fmla="*/ 2147483647 h 505"/>
                  <a:gd name="T8" fmla="*/ 2147483647 w 471"/>
                  <a:gd name="T9" fmla="*/ 2147483647 h 505"/>
                  <a:gd name="T10" fmla="*/ 2147483647 w 471"/>
                  <a:gd name="T11" fmla="*/ 2147483647 h 505"/>
                  <a:gd name="T12" fmla="*/ 2147483647 w 471"/>
                  <a:gd name="T13" fmla="*/ 2147483647 h 505"/>
                  <a:gd name="T14" fmla="*/ 2147483647 w 471"/>
                  <a:gd name="T15" fmla="*/ 2147483647 h 505"/>
                  <a:gd name="T16" fmla="*/ 2147483647 w 471"/>
                  <a:gd name="T17" fmla="*/ 2147483647 h 505"/>
                  <a:gd name="T18" fmla="*/ 2147483647 w 471"/>
                  <a:gd name="T19" fmla="*/ 2147483647 h 505"/>
                  <a:gd name="T20" fmla="*/ 2147483647 w 471"/>
                  <a:gd name="T21" fmla="*/ 2147483647 h 505"/>
                  <a:gd name="T22" fmla="*/ 2147483647 w 471"/>
                  <a:gd name="T23" fmla="*/ 2147483647 h 505"/>
                  <a:gd name="T24" fmla="*/ 2147483647 w 471"/>
                  <a:gd name="T25" fmla="*/ 2147483647 h 505"/>
                  <a:gd name="T26" fmla="*/ 2147483647 w 471"/>
                  <a:gd name="T27" fmla="*/ 2147483647 h 505"/>
                  <a:gd name="T28" fmla="*/ 2147483647 w 471"/>
                  <a:gd name="T29" fmla="*/ 2147483647 h 505"/>
                  <a:gd name="T30" fmla="*/ 2147483647 w 471"/>
                  <a:gd name="T31" fmla="*/ 2147483647 h 505"/>
                  <a:gd name="T32" fmla="*/ 2147483647 w 471"/>
                  <a:gd name="T33" fmla="*/ 2147483647 h 505"/>
                  <a:gd name="T34" fmla="*/ 2147483647 w 471"/>
                  <a:gd name="T35" fmla="*/ 2147483647 h 505"/>
                  <a:gd name="T36" fmla="*/ 2147483647 w 471"/>
                  <a:gd name="T37" fmla="*/ 2147483647 h 505"/>
                  <a:gd name="T38" fmla="*/ 2147483647 w 471"/>
                  <a:gd name="T39" fmla="*/ 2147483647 h 505"/>
                  <a:gd name="T40" fmla="*/ 2147483647 w 471"/>
                  <a:gd name="T41" fmla="*/ 2147483647 h 505"/>
                  <a:gd name="T42" fmla="*/ 2147483647 w 471"/>
                  <a:gd name="T43" fmla="*/ 2147483647 h 505"/>
                  <a:gd name="T44" fmla="*/ 2147483647 w 471"/>
                  <a:gd name="T45" fmla="*/ 2147483647 h 505"/>
                  <a:gd name="T46" fmla="*/ 2147483647 w 471"/>
                  <a:gd name="T47" fmla="*/ 2147483647 h 505"/>
                  <a:gd name="T48" fmla="*/ 2147483647 w 471"/>
                  <a:gd name="T49" fmla="*/ 2147483647 h 505"/>
                  <a:gd name="T50" fmla="*/ 2147483647 w 471"/>
                  <a:gd name="T51" fmla="*/ 2147483647 h 505"/>
                  <a:gd name="T52" fmla="*/ 2147483647 w 471"/>
                  <a:gd name="T53" fmla="*/ 2147483647 h 505"/>
                  <a:gd name="T54" fmla="*/ 2147483647 w 471"/>
                  <a:gd name="T55" fmla="*/ 2147483647 h 505"/>
                  <a:gd name="T56" fmla="*/ 2147483647 w 471"/>
                  <a:gd name="T57" fmla="*/ 2147483647 h 505"/>
                  <a:gd name="T58" fmla="*/ 2147483647 w 471"/>
                  <a:gd name="T59" fmla="*/ 2147483647 h 505"/>
                  <a:gd name="T60" fmla="*/ 2147483647 w 471"/>
                  <a:gd name="T61" fmla="*/ 2147483647 h 505"/>
                  <a:gd name="T62" fmla="*/ 2147483647 w 471"/>
                  <a:gd name="T63" fmla="*/ 2147483647 h 505"/>
                  <a:gd name="T64" fmla="*/ 2147483647 w 471"/>
                  <a:gd name="T65" fmla="*/ 2147483647 h 505"/>
                  <a:gd name="T66" fmla="*/ 2147483647 w 471"/>
                  <a:gd name="T67" fmla="*/ 2147483647 h 505"/>
                  <a:gd name="T68" fmla="*/ 2147483647 w 471"/>
                  <a:gd name="T69" fmla="*/ 2147483647 h 505"/>
                  <a:gd name="T70" fmla="*/ 2147483647 w 471"/>
                  <a:gd name="T71" fmla="*/ 2147483647 h 505"/>
                  <a:gd name="T72" fmla="*/ 2147483647 w 471"/>
                  <a:gd name="T73" fmla="*/ 2147483647 h 505"/>
                  <a:gd name="T74" fmla="*/ 2147483647 w 471"/>
                  <a:gd name="T75" fmla="*/ 2147483647 h 505"/>
                  <a:gd name="T76" fmla="*/ 2147483647 w 471"/>
                  <a:gd name="T77" fmla="*/ 2147483647 h 505"/>
                  <a:gd name="T78" fmla="*/ 2147483647 w 471"/>
                  <a:gd name="T79" fmla="*/ 2147483647 h 505"/>
                  <a:gd name="T80" fmla="*/ 2147483647 w 471"/>
                  <a:gd name="T81" fmla="*/ 2147483647 h 5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71"/>
                  <a:gd name="T124" fmla="*/ 0 h 505"/>
                  <a:gd name="T125" fmla="*/ 471 w 471"/>
                  <a:gd name="T126" fmla="*/ 505 h 5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71" h="505">
                    <a:moveTo>
                      <a:pt x="340" y="148"/>
                    </a:moveTo>
                    <a:lnTo>
                      <a:pt x="331" y="139"/>
                    </a:lnTo>
                    <a:lnTo>
                      <a:pt x="314" y="139"/>
                    </a:lnTo>
                    <a:lnTo>
                      <a:pt x="314" y="157"/>
                    </a:lnTo>
                    <a:lnTo>
                      <a:pt x="322" y="183"/>
                    </a:lnTo>
                    <a:lnTo>
                      <a:pt x="279" y="165"/>
                    </a:lnTo>
                    <a:lnTo>
                      <a:pt x="261" y="157"/>
                    </a:lnTo>
                    <a:lnTo>
                      <a:pt x="235" y="157"/>
                    </a:lnTo>
                    <a:lnTo>
                      <a:pt x="227" y="148"/>
                    </a:lnTo>
                    <a:lnTo>
                      <a:pt x="183" y="139"/>
                    </a:lnTo>
                    <a:lnTo>
                      <a:pt x="183" y="96"/>
                    </a:lnTo>
                    <a:lnTo>
                      <a:pt x="157" y="78"/>
                    </a:lnTo>
                    <a:lnTo>
                      <a:pt x="139" y="69"/>
                    </a:lnTo>
                    <a:lnTo>
                      <a:pt x="157" y="52"/>
                    </a:lnTo>
                    <a:lnTo>
                      <a:pt x="148" y="43"/>
                    </a:lnTo>
                    <a:lnTo>
                      <a:pt x="157" y="26"/>
                    </a:lnTo>
                    <a:lnTo>
                      <a:pt x="139" y="0"/>
                    </a:lnTo>
                    <a:lnTo>
                      <a:pt x="105" y="8"/>
                    </a:lnTo>
                    <a:lnTo>
                      <a:pt x="105" y="17"/>
                    </a:lnTo>
                    <a:lnTo>
                      <a:pt x="61" y="26"/>
                    </a:lnTo>
                    <a:lnTo>
                      <a:pt x="61" y="43"/>
                    </a:lnTo>
                    <a:lnTo>
                      <a:pt x="87" y="69"/>
                    </a:lnTo>
                    <a:lnTo>
                      <a:pt x="78" y="78"/>
                    </a:lnTo>
                    <a:lnTo>
                      <a:pt x="78" y="96"/>
                    </a:lnTo>
                    <a:lnTo>
                      <a:pt x="43" y="148"/>
                    </a:lnTo>
                    <a:lnTo>
                      <a:pt x="17" y="157"/>
                    </a:lnTo>
                    <a:lnTo>
                      <a:pt x="52" y="200"/>
                    </a:lnTo>
                    <a:lnTo>
                      <a:pt x="35" y="209"/>
                    </a:lnTo>
                    <a:lnTo>
                      <a:pt x="0" y="218"/>
                    </a:lnTo>
                    <a:lnTo>
                      <a:pt x="9" y="235"/>
                    </a:lnTo>
                    <a:lnTo>
                      <a:pt x="35" y="235"/>
                    </a:lnTo>
                    <a:lnTo>
                      <a:pt x="17" y="244"/>
                    </a:lnTo>
                    <a:lnTo>
                      <a:pt x="35" y="279"/>
                    </a:lnTo>
                    <a:lnTo>
                      <a:pt x="52" y="261"/>
                    </a:lnTo>
                    <a:lnTo>
                      <a:pt x="70" y="244"/>
                    </a:lnTo>
                    <a:lnTo>
                      <a:pt x="78" y="261"/>
                    </a:lnTo>
                    <a:lnTo>
                      <a:pt x="87" y="261"/>
                    </a:lnTo>
                    <a:lnTo>
                      <a:pt x="87" y="340"/>
                    </a:lnTo>
                    <a:lnTo>
                      <a:pt x="113" y="383"/>
                    </a:lnTo>
                    <a:lnTo>
                      <a:pt x="122" y="409"/>
                    </a:lnTo>
                    <a:lnTo>
                      <a:pt x="166" y="488"/>
                    </a:lnTo>
                    <a:lnTo>
                      <a:pt x="183" y="505"/>
                    </a:lnTo>
                    <a:lnTo>
                      <a:pt x="209" y="488"/>
                    </a:lnTo>
                    <a:lnTo>
                      <a:pt x="200" y="479"/>
                    </a:lnTo>
                    <a:lnTo>
                      <a:pt x="209" y="470"/>
                    </a:lnTo>
                    <a:lnTo>
                      <a:pt x="209" y="453"/>
                    </a:lnTo>
                    <a:lnTo>
                      <a:pt x="209" y="444"/>
                    </a:lnTo>
                    <a:lnTo>
                      <a:pt x="227" y="409"/>
                    </a:lnTo>
                    <a:lnTo>
                      <a:pt x="218" y="401"/>
                    </a:lnTo>
                    <a:lnTo>
                      <a:pt x="218" y="366"/>
                    </a:lnTo>
                    <a:lnTo>
                      <a:pt x="235" y="357"/>
                    </a:lnTo>
                    <a:lnTo>
                      <a:pt x="279" y="313"/>
                    </a:lnTo>
                    <a:lnTo>
                      <a:pt x="279" y="305"/>
                    </a:lnTo>
                    <a:lnTo>
                      <a:pt x="314" y="279"/>
                    </a:lnTo>
                    <a:lnTo>
                      <a:pt x="314" y="270"/>
                    </a:lnTo>
                    <a:lnTo>
                      <a:pt x="331" y="261"/>
                    </a:lnTo>
                    <a:lnTo>
                      <a:pt x="357" y="261"/>
                    </a:lnTo>
                    <a:lnTo>
                      <a:pt x="349" y="226"/>
                    </a:lnTo>
                    <a:lnTo>
                      <a:pt x="331" y="218"/>
                    </a:lnTo>
                    <a:lnTo>
                      <a:pt x="340" y="200"/>
                    </a:lnTo>
                    <a:lnTo>
                      <a:pt x="331" y="191"/>
                    </a:lnTo>
                    <a:lnTo>
                      <a:pt x="331" y="183"/>
                    </a:lnTo>
                    <a:lnTo>
                      <a:pt x="349" y="183"/>
                    </a:lnTo>
                    <a:lnTo>
                      <a:pt x="357" y="200"/>
                    </a:lnTo>
                    <a:lnTo>
                      <a:pt x="401" y="200"/>
                    </a:lnTo>
                    <a:lnTo>
                      <a:pt x="384" y="226"/>
                    </a:lnTo>
                    <a:lnTo>
                      <a:pt x="401" y="235"/>
                    </a:lnTo>
                    <a:lnTo>
                      <a:pt x="401" y="226"/>
                    </a:lnTo>
                    <a:lnTo>
                      <a:pt x="410" y="252"/>
                    </a:lnTo>
                    <a:lnTo>
                      <a:pt x="427" y="218"/>
                    </a:lnTo>
                    <a:lnTo>
                      <a:pt x="436" y="209"/>
                    </a:lnTo>
                    <a:lnTo>
                      <a:pt x="445" y="165"/>
                    </a:lnTo>
                    <a:lnTo>
                      <a:pt x="462" y="157"/>
                    </a:lnTo>
                    <a:lnTo>
                      <a:pt x="471" y="139"/>
                    </a:lnTo>
                    <a:lnTo>
                      <a:pt x="453" y="130"/>
                    </a:lnTo>
                    <a:lnTo>
                      <a:pt x="436" y="113"/>
                    </a:lnTo>
                    <a:lnTo>
                      <a:pt x="384" y="148"/>
                    </a:lnTo>
                    <a:lnTo>
                      <a:pt x="366" y="165"/>
                    </a:lnTo>
                    <a:lnTo>
                      <a:pt x="357" y="174"/>
                    </a:lnTo>
                    <a:lnTo>
                      <a:pt x="357" y="165"/>
                    </a:lnTo>
                    <a:lnTo>
                      <a:pt x="331" y="157"/>
                    </a:lnTo>
                    <a:lnTo>
                      <a:pt x="340" y="14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12" name="Freeform 335">
                <a:extLst>
                  <a:ext uri="{FF2B5EF4-FFF2-40B4-BE49-F238E27FC236}">
                    <a16:creationId xmlns:a16="http://schemas.microsoft.com/office/drawing/2014/main" id="{9DD092FB-6AD3-4769-B1B5-F78256BC086A}"/>
                  </a:ext>
                </a:extLst>
              </p:cNvPr>
              <p:cNvSpPr>
                <a:spLocks/>
              </p:cNvSpPr>
              <p:nvPr/>
            </p:nvSpPr>
            <p:spPr bwMode="auto">
              <a:xfrm>
                <a:off x="7920038" y="2555875"/>
                <a:ext cx="12700" cy="14288"/>
              </a:xfrm>
              <a:custGeom>
                <a:avLst/>
                <a:gdLst>
                  <a:gd name="T0" fmla="*/ 0 w 8"/>
                  <a:gd name="T1" fmla="*/ 0 h 9"/>
                  <a:gd name="T2" fmla="*/ 2147483647 w 8"/>
                  <a:gd name="T3" fmla="*/ 2147483647 h 9"/>
                  <a:gd name="T4" fmla="*/ 2147483647 w 8"/>
                  <a:gd name="T5" fmla="*/ 0 h 9"/>
                  <a:gd name="T6" fmla="*/ 0 w 8"/>
                  <a:gd name="T7" fmla="*/ 0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0"/>
                    </a:moveTo>
                    <a:lnTo>
                      <a:pt x="8" y="9"/>
                    </a:lnTo>
                    <a:lnTo>
                      <a:pt x="8"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13" name="Freeform 336">
                <a:extLst>
                  <a:ext uri="{FF2B5EF4-FFF2-40B4-BE49-F238E27FC236}">
                    <a16:creationId xmlns:a16="http://schemas.microsoft.com/office/drawing/2014/main" id="{C094B548-16A2-481C-A427-1C4FCD3D50F4}"/>
                  </a:ext>
                </a:extLst>
              </p:cNvPr>
              <p:cNvSpPr>
                <a:spLocks/>
              </p:cNvSpPr>
              <p:nvPr/>
            </p:nvSpPr>
            <p:spPr bwMode="auto">
              <a:xfrm>
                <a:off x="7920038" y="2555875"/>
                <a:ext cx="12700" cy="14288"/>
              </a:xfrm>
              <a:custGeom>
                <a:avLst/>
                <a:gdLst>
                  <a:gd name="T0" fmla="*/ 0 w 8"/>
                  <a:gd name="T1" fmla="*/ 0 h 9"/>
                  <a:gd name="T2" fmla="*/ 2147483647 w 8"/>
                  <a:gd name="T3" fmla="*/ 2147483647 h 9"/>
                  <a:gd name="T4" fmla="*/ 2147483647 w 8"/>
                  <a:gd name="T5" fmla="*/ 0 h 9"/>
                  <a:gd name="T6" fmla="*/ 0 w 8"/>
                  <a:gd name="T7" fmla="*/ 0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0"/>
                    </a:moveTo>
                    <a:lnTo>
                      <a:pt x="8" y="9"/>
                    </a:lnTo>
                    <a:lnTo>
                      <a:pt x="8"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14" name="Freeform 337">
                <a:extLst>
                  <a:ext uri="{FF2B5EF4-FFF2-40B4-BE49-F238E27FC236}">
                    <a16:creationId xmlns:a16="http://schemas.microsoft.com/office/drawing/2014/main" id="{B59F6FD7-4163-4315-903A-4B1983B4AB82}"/>
                  </a:ext>
                </a:extLst>
              </p:cNvPr>
              <p:cNvSpPr>
                <a:spLocks/>
              </p:cNvSpPr>
              <p:nvPr/>
            </p:nvSpPr>
            <p:spPr bwMode="auto">
              <a:xfrm>
                <a:off x="7877176" y="2570163"/>
                <a:ext cx="28575" cy="26988"/>
              </a:xfrm>
              <a:custGeom>
                <a:avLst/>
                <a:gdLst>
                  <a:gd name="T0" fmla="*/ 0 w 18"/>
                  <a:gd name="T1" fmla="*/ 2147483647 h 17"/>
                  <a:gd name="T2" fmla="*/ 2147483647 w 18"/>
                  <a:gd name="T3" fmla="*/ 2147483647 h 17"/>
                  <a:gd name="T4" fmla="*/ 2147483647 w 18"/>
                  <a:gd name="T5" fmla="*/ 0 h 17"/>
                  <a:gd name="T6" fmla="*/ 0 w 18"/>
                  <a:gd name="T7" fmla="*/ 2147483647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0" y="8"/>
                    </a:moveTo>
                    <a:lnTo>
                      <a:pt x="9" y="17"/>
                    </a:lnTo>
                    <a:lnTo>
                      <a:pt x="18" y="0"/>
                    </a:lnTo>
                    <a:lnTo>
                      <a:pt x="0" y="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15" name="Freeform 338">
                <a:extLst>
                  <a:ext uri="{FF2B5EF4-FFF2-40B4-BE49-F238E27FC236}">
                    <a16:creationId xmlns:a16="http://schemas.microsoft.com/office/drawing/2014/main" id="{3BD34CB0-72E4-41C7-898B-8FE9A6C333BB}"/>
                  </a:ext>
                </a:extLst>
              </p:cNvPr>
              <p:cNvSpPr>
                <a:spLocks/>
              </p:cNvSpPr>
              <p:nvPr/>
            </p:nvSpPr>
            <p:spPr bwMode="auto">
              <a:xfrm>
                <a:off x="7877176" y="2570163"/>
                <a:ext cx="28575" cy="26988"/>
              </a:xfrm>
              <a:custGeom>
                <a:avLst/>
                <a:gdLst>
                  <a:gd name="T0" fmla="*/ 0 w 18"/>
                  <a:gd name="T1" fmla="*/ 2147483647 h 17"/>
                  <a:gd name="T2" fmla="*/ 2147483647 w 18"/>
                  <a:gd name="T3" fmla="*/ 2147483647 h 17"/>
                  <a:gd name="T4" fmla="*/ 2147483647 w 18"/>
                  <a:gd name="T5" fmla="*/ 0 h 17"/>
                  <a:gd name="T6" fmla="*/ 0 w 18"/>
                  <a:gd name="T7" fmla="*/ 2147483647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0" y="8"/>
                    </a:moveTo>
                    <a:lnTo>
                      <a:pt x="9" y="17"/>
                    </a:lnTo>
                    <a:lnTo>
                      <a:pt x="18" y="0"/>
                    </a:lnTo>
                    <a:lnTo>
                      <a:pt x="0" y="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16" name="Freeform 339">
                <a:extLst>
                  <a:ext uri="{FF2B5EF4-FFF2-40B4-BE49-F238E27FC236}">
                    <a16:creationId xmlns:a16="http://schemas.microsoft.com/office/drawing/2014/main" id="{FE1A0D46-A917-449D-82F5-B9D54C308226}"/>
                  </a:ext>
                </a:extLst>
              </p:cNvPr>
              <p:cNvSpPr>
                <a:spLocks/>
              </p:cNvSpPr>
              <p:nvPr/>
            </p:nvSpPr>
            <p:spPr bwMode="auto">
              <a:xfrm>
                <a:off x="7739063" y="2570163"/>
                <a:ext cx="152400" cy="123825"/>
              </a:xfrm>
              <a:custGeom>
                <a:avLst/>
                <a:gdLst>
                  <a:gd name="T0" fmla="*/ 2147483647 w 96"/>
                  <a:gd name="T1" fmla="*/ 2147483647 h 78"/>
                  <a:gd name="T2" fmla="*/ 2147483647 w 96"/>
                  <a:gd name="T3" fmla="*/ 2147483647 h 78"/>
                  <a:gd name="T4" fmla="*/ 2147483647 w 96"/>
                  <a:gd name="T5" fmla="*/ 2147483647 h 78"/>
                  <a:gd name="T6" fmla="*/ 2147483647 w 96"/>
                  <a:gd name="T7" fmla="*/ 2147483647 h 78"/>
                  <a:gd name="T8" fmla="*/ 2147483647 w 96"/>
                  <a:gd name="T9" fmla="*/ 2147483647 h 78"/>
                  <a:gd name="T10" fmla="*/ 2147483647 w 96"/>
                  <a:gd name="T11" fmla="*/ 2147483647 h 78"/>
                  <a:gd name="T12" fmla="*/ 2147483647 w 96"/>
                  <a:gd name="T13" fmla="*/ 2147483647 h 78"/>
                  <a:gd name="T14" fmla="*/ 2147483647 w 96"/>
                  <a:gd name="T15" fmla="*/ 0 h 78"/>
                  <a:gd name="T16" fmla="*/ 0 w 96"/>
                  <a:gd name="T17" fmla="*/ 0 h 78"/>
                  <a:gd name="T18" fmla="*/ 2147483647 w 96"/>
                  <a:gd name="T19" fmla="*/ 2147483647 h 78"/>
                  <a:gd name="T20" fmla="*/ 2147483647 w 96"/>
                  <a:gd name="T21" fmla="*/ 2147483647 h 78"/>
                  <a:gd name="T22" fmla="*/ 2147483647 w 96"/>
                  <a:gd name="T23" fmla="*/ 2147483647 h 78"/>
                  <a:gd name="T24" fmla="*/ 2147483647 w 96"/>
                  <a:gd name="T25" fmla="*/ 2147483647 h 78"/>
                  <a:gd name="T26" fmla="*/ 2147483647 w 96"/>
                  <a:gd name="T27" fmla="*/ 2147483647 h 78"/>
                  <a:gd name="T28" fmla="*/ 2147483647 w 96"/>
                  <a:gd name="T29" fmla="*/ 2147483647 h 78"/>
                  <a:gd name="T30" fmla="*/ 2147483647 w 96"/>
                  <a:gd name="T31" fmla="*/ 2147483647 h 78"/>
                  <a:gd name="T32" fmla="*/ 2147483647 w 96"/>
                  <a:gd name="T33" fmla="*/ 2147483647 h 78"/>
                  <a:gd name="T34" fmla="*/ 2147483647 w 96"/>
                  <a:gd name="T35" fmla="*/ 2147483647 h 78"/>
                  <a:gd name="T36" fmla="*/ 2147483647 w 96"/>
                  <a:gd name="T37" fmla="*/ 2147483647 h 78"/>
                  <a:gd name="T38" fmla="*/ 2147483647 w 96"/>
                  <a:gd name="T39" fmla="*/ 2147483647 h 78"/>
                  <a:gd name="T40" fmla="*/ 2147483647 w 96"/>
                  <a:gd name="T41" fmla="*/ 2147483647 h 78"/>
                  <a:gd name="T42" fmla="*/ 2147483647 w 96"/>
                  <a:gd name="T43" fmla="*/ 2147483647 h 78"/>
                  <a:gd name="T44" fmla="*/ 2147483647 w 96"/>
                  <a:gd name="T45" fmla="*/ 2147483647 h 78"/>
                  <a:gd name="T46" fmla="*/ 2147483647 w 96"/>
                  <a:gd name="T47" fmla="*/ 2147483647 h 78"/>
                  <a:gd name="T48" fmla="*/ 2147483647 w 96"/>
                  <a:gd name="T49" fmla="*/ 2147483647 h 78"/>
                  <a:gd name="T50" fmla="*/ 2147483647 w 96"/>
                  <a:gd name="T51" fmla="*/ 2147483647 h 78"/>
                  <a:gd name="T52" fmla="*/ 2147483647 w 96"/>
                  <a:gd name="T53" fmla="*/ 2147483647 h 78"/>
                  <a:gd name="T54" fmla="*/ 2147483647 w 96"/>
                  <a:gd name="T55" fmla="*/ 2147483647 h 78"/>
                  <a:gd name="T56" fmla="*/ 2147483647 w 96"/>
                  <a:gd name="T57" fmla="*/ 2147483647 h 78"/>
                  <a:gd name="T58" fmla="*/ 2147483647 w 96"/>
                  <a:gd name="T59" fmla="*/ 2147483647 h 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6"/>
                  <a:gd name="T91" fmla="*/ 0 h 78"/>
                  <a:gd name="T92" fmla="*/ 96 w 96"/>
                  <a:gd name="T93" fmla="*/ 78 h 7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6" h="78">
                    <a:moveTo>
                      <a:pt x="96" y="43"/>
                    </a:moveTo>
                    <a:lnTo>
                      <a:pt x="79" y="34"/>
                    </a:lnTo>
                    <a:lnTo>
                      <a:pt x="87" y="17"/>
                    </a:lnTo>
                    <a:lnTo>
                      <a:pt x="70" y="26"/>
                    </a:lnTo>
                    <a:lnTo>
                      <a:pt x="70" y="17"/>
                    </a:lnTo>
                    <a:lnTo>
                      <a:pt x="70" y="26"/>
                    </a:lnTo>
                    <a:lnTo>
                      <a:pt x="26" y="17"/>
                    </a:lnTo>
                    <a:lnTo>
                      <a:pt x="9" y="0"/>
                    </a:lnTo>
                    <a:lnTo>
                      <a:pt x="0" y="0"/>
                    </a:lnTo>
                    <a:lnTo>
                      <a:pt x="18" y="17"/>
                    </a:lnTo>
                    <a:lnTo>
                      <a:pt x="18" y="34"/>
                    </a:lnTo>
                    <a:lnTo>
                      <a:pt x="26" y="34"/>
                    </a:lnTo>
                    <a:lnTo>
                      <a:pt x="26" y="43"/>
                    </a:lnTo>
                    <a:lnTo>
                      <a:pt x="9" y="43"/>
                    </a:lnTo>
                    <a:lnTo>
                      <a:pt x="9" y="61"/>
                    </a:lnTo>
                    <a:lnTo>
                      <a:pt x="18" y="69"/>
                    </a:lnTo>
                    <a:lnTo>
                      <a:pt x="18" y="78"/>
                    </a:lnTo>
                    <a:lnTo>
                      <a:pt x="44" y="69"/>
                    </a:lnTo>
                    <a:lnTo>
                      <a:pt x="26" y="61"/>
                    </a:lnTo>
                    <a:lnTo>
                      <a:pt x="26" y="52"/>
                    </a:lnTo>
                    <a:lnTo>
                      <a:pt x="35" y="52"/>
                    </a:lnTo>
                    <a:lnTo>
                      <a:pt x="44" y="52"/>
                    </a:lnTo>
                    <a:lnTo>
                      <a:pt x="53" y="52"/>
                    </a:lnTo>
                    <a:lnTo>
                      <a:pt x="53" y="61"/>
                    </a:lnTo>
                    <a:lnTo>
                      <a:pt x="61" y="61"/>
                    </a:lnTo>
                    <a:lnTo>
                      <a:pt x="70" y="61"/>
                    </a:lnTo>
                    <a:lnTo>
                      <a:pt x="70" y="43"/>
                    </a:lnTo>
                    <a:lnTo>
                      <a:pt x="96" y="43"/>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17" name="Freeform 340">
                <a:extLst>
                  <a:ext uri="{FF2B5EF4-FFF2-40B4-BE49-F238E27FC236}">
                    <a16:creationId xmlns:a16="http://schemas.microsoft.com/office/drawing/2014/main" id="{98477012-B773-40A5-AAEC-A51E569AF29F}"/>
                  </a:ext>
                </a:extLst>
              </p:cNvPr>
              <p:cNvSpPr>
                <a:spLocks/>
              </p:cNvSpPr>
              <p:nvPr/>
            </p:nvSpPr>
            <p:spPr bwMode="auto">
              <a:xfrm>
                <a:off x="7739063" y="2570163"/>
                <a:ext cx="152400" cy="123825"/>
              </a:xfrm>
              <a:custGeom>
                <a:avLst/>
                <a:gdLst>
                  <a:gd name="T0" fmla="*/ 2147483647 w 96"/>
                  <a:gd name="T1" fmla="*/ 2147483647 h 78"/>
                  <a:gd name="T2" fmla="*/ 2147483647 w 96"/>
                  <a:gd name="T3" fmla="*/ 2147483647 h 78"/>
                  <a:gd name="T4" fmla="*/ 2147483647 w 96"/>
                  <a:gd name="T5" fmla="*/ 2147483647 h 78"/>
                  <a:gd name="T6" fmla="*/ 2147483647 w 96"/>
                  <a:gd name="T7" fmla="*/ 2147483647 h 78"/>
                  <a:gd name="T8" fmla="*/ 2147483647 w 96"/>
                  <a:gd name="T9" fmla="*/ 2147483647 h 78"/>
                  <a:gd name="T10" fmla="*/ 2147483647 w 96"/>
                  <a:gd name="T11" fmla="*/ 2147483647 h 78"/>
                  <a:gd name="T12" fmla="*/ 2147483647 w 96"/>
                  <a:gd name="T13" fmla="*/ 2147483647 h 78"/>
                  <a:gd name="T14" fmla="*/ 2147483647 w 96"/>
                  <a:gd name="T15" fmla="*/ 0 h 78"/>
                  <a:gd name="T16" fmla="*/ 0 w 96"/>
                  <a:gd name="T17" fmla="*/ 0 h 78"/>
                  <a:gd name="T18" fmla="*/ 2147483647 w 96"/>
                  <a:gd name="T19" fmla="*/ 2147483647 h 78"/>
                  <a:gd name="T20" fmla="*/ 2147483647 w 96"/>
                  <a:gd name="T21" fmla="*/ 2147483647 h 78"/>
                  <a:gd name="T22" fmla="*/ 2147483647 w 96"/>
                  <a:gd name="T23" fmla="*/ 2147483647 h 78"/>
                  <a:gd name="T24" fmla="*/ 2147483647 w 96"/>
                  <a:gd name="T25" fmla="*/ 2147483647 h 78"/>
                  <a:gd name="T26" fmla="*/ 2147483647 w 96"/>
                  <a:gd name="T27" fmla="*/ 2147483647 h 78"/>
                  <a:gd name="T28" fmla="*/ 2147483647 w 96"/>
                  <a:gd name="T29" fmla="*/ 2147483647 h 78"/>
                  <a:gd name="T30" fmla="*/ 2147483647 w 96"/>
                  <a:gd name="T31" fmla="*/ 2147483647 h 78"/>
                  <a:gd name="T32" fmla="*/ 2147483647 w 96"/>
                  <a:gd name="T33" fmla="*/ 2147483647 h 78"/>
                  <a:gd name="T34" fmla="*/ 2147483647 w 96"/>
                  <a:gd name="T35" fmla="*/ 2147483647 h 78"/>
                  <a:gd name="T36" fmla="*/ 2147483647 w 96"/>
                  <a:gd name="T37" fmla="*/ 2147483647 h 78"/>
                  <a:gd name="T38" fmla="*/ 2147483647 w 96"/>
                  <a:gd name="T39" fmla="*/ 2147483647 h 78"/>
                  <a:gd name="T40" fmla="*/ 2147483647 w 96"/>
                  <a:gd name="T41" fmla="*/ 2147483647 h 78"/>
                  <a:gd name="T42" fmla="*/ 2147483647 w 96"/>
                  <a:gd name="T43" fmla="*/ 2147483647 h 78"/>
                  <a:gd name="T44" fmla="*/ 2147483647 w 96"/>
                  <a:gd name="T45" fmla="*/ 2147483647 h 78"/>
                  <a:gd name="T46" fmla="*/ 2147483647 w 96"/>
                  <a:gd name="T47" fmla="*/ 2147483647 h 78"/>
                  <a:gd name="T48" fmla="*/ 2147483647 w 96"/>
                  <a:gd name="T49" fmla="*/ 2147483647 h 78"/>
                  <a:gd name="T50" fmla="*/ 2147483647 w 96"/>
                  <a:gd name="T51" fmla="*/ 2147483647 h 78"/>
                  <a:gd name="T52" fmla="*/ 2147483647 w 96"/>
                  <a:gd name="T53" fmla="*/ 2147483647 h 78"/>
                  <a:gd name="T54" fmla="*/ 2147483647 w 96"/>
                  <a:gd name="T55" fmla="*/ 2147483647 h 78"/>
                  <a:gd name="T56" fmla="*/ 2147483647 w 96"/>
                  <a:gd name="T57" fmla="*/ 2147483647 h 78"/>
                  <a:gd name="T58" fmla="*/ 2147483647 w 96"/>
                  <a:gd name="T59" fmla="*/ 2147483647 h 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6"/>
                  <a:gd name="T91" fmla="*/ 0 h 78"/>
                  <a:gd name="T92" fmla="*/ 96 w 96"/>
                  <a:gd name="T93" fmla="*/ 78 h 7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6" h="78">
                    <a:moveTo>
                      <a:pt x="96" y="43"/>
                    </a:moveTo>
                    <a:lnTo>
                      <a:pt x="79" y="34"/>
                    </a:lnTo>
                    <a:lnTo>
                      <a:pt x="87" y="17"/>
                    </a:lnTo>
                    <a:lnTo>
                      <a:pt x="70" y="26"/>
                    </a:lnTo>
                    <a:lnTo>
                      <a:pt x="70" y="17"/>
                    </a:lnTo>
                    <a:lnTo>
                      <a:pt x="70" y="26"/>
                    </a:lnTo>
                    <a:lnTo>
                      <a:pt x="26" y="17"/>
                    </a:lnTo>
                    <a:lnTo>
                      <a:pt x="9" y="0"/>
                    </a:lnTo>
                    <a:lnTo>
                      <a:pt x="0" y="0"/>
                    </a:lnTo>
                    <a:lnTo>
                      <a:pt x="18" y="17"/>
                    </a:lnTo>
                    <a:lnTo>
                      <a:pt x="18" y="34"/>
                    </a:lnTo>
                    <a:lnTo>
                      <a:pt x="26" y="34"/>
                    </a:lnTo>
                    <a:lnTo>
                      <a:pt x="26" y="43"/>
                    </a:lnTo>
                    <a:lnTo>
                      <a:pt x="9" y="43"/>
                    </a:lnTo>
                    <a:lnTo>
                      <a:pt x="9" y="61"/>
                    </a:lnTo>
                    <a:lnTo>
                      <a:pt x="18" y="69"/>
                    </a:lnTo>
                    <a:lnTo>
                      <a:pt x="18" y="78"/>
                    </a:lnTo>
                    <a:lnTo>
                      <a:pt x="44" y="69"/>
                    </a:lnTo>
                    <a:lnTo>
                      <a:pt x="26" y="61"/>
                    </a:lnTo>
                    <a:lnTo>
                      <a:pt x="26" y="52"/>
                    </a:lnTo>
                    <a:lnTo>
                      <a:pt x="35" y="52"/>
                    </a:lnTo>
                    <a:lnTo>
                      <a:pt x="44" y="52"/>
                    </a:lnTo>
                    <a:lnTo>
                      <a:pt x="53" y="52"/>
                    </a:lnTo>
                    <a:lnTo>
                      <a:pt x="53" y="61"/>
                    </a:lnTo>
                    <a:lnTo>
                      <a:pt x="61" y="61"/>
                    </a:lnTo>
                    <a:lnTo>
                      <a:pt x="70" y="61"/>
                    </a:lnTo>
                    <a:lnTo>
                      <a:pt x="70" y="43"/>
                    </a:lnTo>
                    <a:lnTo>
                      <a:pt x="96" y="43"/>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18" name="Freeform 341">
                <a:extLst>
                  <a:ext uri="{FF2B5EF4-FFF2-40B4-BE49-F238E27FC236}">
                    <a16:creationId xmlns:a16="http://schemas.microsoft.com/office/drawing/2014/main" id="{B2A7D2EE-061C-4A13-8E83-F1D5AD158C6C}"/>
                  </a:ext>
                </a:extLst>
              </p:cNvPr>
              <p:cNvSpPr>
                <a:spLocks/>
              </p:cNvSpPr>
              <p:nvPr/>
            </p:nvSpPr>
            <p:spPr bwMode="auto">
              <a:xfrm>
                <a:off x="7670801" y="2679700"/>
                <a:ext cx="220663" cy="234950"/>
              </a:xfrm>
              <a:custGeom>
                <a:avLst/>
                <a:gdLst>
                  <a:gd name="T0" fmla="*/ 2147483647 w 139"/>
                  <a:gd name="T1" fmla="*/ 2147483647 h 148"/>
                  <a:gd name="T2" fmla="*/ 2147483647 w 139"/>
                  <a:gd name="T3" fmla="*/ 2147483647 h 148"/>
                  <a:gd name="T4" fmla="*/ 2147483647 w 139"/>
                  <a:gd name="T5" fmla="*/ 2147483647 h 148"/>
                  <a:gd name="T6" fmla="*/ 2147483647 w 139"/>
                  <a:gd name="T7" fmla="*/ 2147483647 h 148"/>
                  <a:gd name="T8" fmla="*/ 2147483647 w 139"/>
                  <a:gd name="T9" fmla="*/ 2147483647 h 148"/>
                  <a:gd name="T10" fmla="*/ 2147483647 w 139"/>
                  <a:gd name="T11" fmla="*/ 2147483647 h 148"/>
                  <a:gd name="T12" fmla="*/ 2147483647 w 139"/>
                  <a:gd name="T13" fmla="*/ 0 h 148"/>
                  <a:gd name="T14" fmla="*/ 2147483647 w 139"/>
                  <a:gd name="T15" fmla="*/ 2147483647 h 148"/>
                  <a:gd name="T16" fmla="*/ 2147483647 w 139"/>
                  <a:gd name="T17" fmla="*/ 2147483647 h 148"/>
                  <a:gd name="T18" fmla="*/ 2147483647 w 139"/>
                  <a:gd name="T19" fmla="*/ 2147483647 h 148"/>
                  <a:gd name="T20" fmla="*/ 2147483647 w 139"/>
                  <a:gd name="T21" fmla="*/ 2147483647 h 148"/>
                  <a:gd name="T22" fmla="*/ 2147483647 w 139"/>
                  <a:gd name="T23" fmla="*/ 2147483647 h 148"/>
                  <a:gd name="T24" fmla="*/ 2147483647 w 139"/>
                  <a:gd name="T25" fmla="*/ 2147483647 h 148"/>
                  <a:gd name="T26" fmla="*/ 2147483647 w 139"/>
                  <a:gd name="T27" fmla="*/ 2147483647 h 148"/>
                  <a:gd name="T28" fmla="*/ 2147483647 w 139"/>
                  <a:gd name="T29" fmla="*/ 2147483647 h 148"/>
                  <a:gd name="T30" fmla="*/ 2147483647 w 139"/>
                  <a:gd name="T31" fmla="*/ 2147483647 h 148"/>
                  <a:gd name="T32" fmla="*/ 2147483647 w 139"/>
                  <a:gd name="T33" fmla="*/ 2147483647 h 148"/>
                  <a:gd name="T34" fmla="*/ 2147483647 w 139"/>
                  <a:gd name="T35" fmla="*/ 2147483647 h 148"/>
                  <a:gd name="T36" fmla="*/ 2147483647 w 139"/>
                  <a:gd name="T37" fmla="*/ 2147483647 h 148"/>
                  <a:gd name="T38" fmla="*/ 2147483647 w 139"/>
                  <a:gd name="T39" fmla="*/ 2147483647 h 148"/>
                  <a:gd name="T40" fmla="*/ 2147483647 w 139"/>
                  <a:gd name="T41" fmla="*/ 2147483647 h 148"/>
                  <a:gd name="T42" fmla="*/ 2147483647 w 139"/>
                  <a:gd name="T43" fmla="*/ 2147483647 h 148"/>
                  <a:gd name="T44" fmla="*/ 0 w 139"/>
                  <a:gd name="T45" fmla="*/ 2147483647 h 148"/>
                  <a:gd name="T46" fmla="*/ 0 w 139"/>
                  <a:gd name="T47" fmla="*/ 2147483647 h 148"/>
                  <a:gd name="T48" fmla="*/ 2147483647 w 139"/>
                  <a:gd name="T49" fmla="*/ 2147483647 h 148"/>
                  <a:gd name="T50" fmla="*/ 2147483647 w 139"/>
                  <a:gd name="T51" fmla="*/ 2147483647 h 148"/>
                  <a:gd name="T52" fmla="*/ 2147483647 w 139"/>
                  <a:gd name="T53" fmla="*/ 2147483647 h 148"/>
                  <a:gd name="T54" fmla="*/ 2147483647 w 139"/>
                  <a:gd name="T55" fmla="*/ 2147483647 h 148"/>
                  <a:gd name="T56" fmla="*/ 2147483647 w 139"/>
                  <a:gd name="T57" fmla="*/ 2147483647 h 148"/>
                  <a:gd name="T58" fmla="*/ 2147483647 w 139"/>
                  <a:gd name="T59" fmla="*/ 2147483647 h 148"/>
                  <a:gd name="T60" fmla="*/ 2147483647 w 139"/>
                  <a:gd name="T61" fmla="*/ 2147483647 h 148"/>
                  <a:gd name="T62" fmla="*/ 2147483647 w 139"/>
                  <a:gd name="T63" fmla="*/ 2147483647 h 148"/>
                  <a:gd name="T64" fmla="*/ 2147483647 w 139"/>
                  <a:gd name="T65" fmla="*/ 2147483647 h 148"/>
                  <a:gd name="T66" fmla="*/ 2147483647 w 139"/>
                  <a:gd name="T67" fmla="*/ 2147483647 h 148"/>
                  <a:gd name="T68" fmla="*/ 2147483647 w 139"/>
                  <a:gd name="T69" fmla="*/ 2147483647 h 148"/>
                  <a:gd name="T70" fmla="*/ 2147483647 w 139"/>
                  <a:gd name="T71" fmla="*/ 2147483647 h 148"/>
                  <a:gd name="T72" fmla="*/ 2147483647 w 139"/>
                  <a:gd name="T73" fmla="*/ 2147483647 h 148"/>
                  <a:gd name="T74" fmla="*/ 2147483647 w 139"/>
                  <a:gd name="T75" fmla="*/ 2147483647 h 148"/>
                  <a:gd name="T76" fmla="*/ 2147483647 w 139"/>
                  <a:gd name="T77" fmla="*/ 2147483647 h 148"/>
                  <a:gd name="T78" fmla="*/ 2147483647 w 139"/>
                  <a:gd name="T79" fmla="*/ 2147483647 h 148"/>
                  <a:gd name="T80" fmla="*/ 2147483647 w 139"/>
                  <a:gd name="T81" fmla="*/ 2147483647 h 148"/>
                  <a:gd name="T82" fmla="*/ 2147483647 w 139"/>
                  <a:gd name="T83" fmla="*/ 2147483647 h 148"/>
                  <a:gd name="T84" fmla="*/ 2147483647 w 139"/>
                  <a:gd name="T85" fmla="*/ 2147483647 h 1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9"/>
                  <a:gd name="T130" fmla="*/ 0 h 148"/>
                  <a:gd name="T131" fmla="*/ 139 w 139"/>
                  <a:gd name="T132" fmla="*/ 148 h 1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9" h="148">
                    <a:moveTo>
                      <a:pt x="130" y="70"/>
                    </a:moveTo>
                    <a:lnTo>
                      <a:pt x="113" y="61"/>
                    </a:lnTo>
                    <a:lnTo>
                      <a:pt x="122" y="53"/>
                    </a:lnTo>
                    <a:lnTo>
                      <a:pt x="122" y="44"/>
                    </a:lnTo>
                    <a:lnTo>
                      <a:pt x="122" y="26"/>
                    </a:lnTo>
                    <a:lnTo>
                      <a:pt x="96" y="9"/>
                    </a:lnTo>
                    <a:lnTo>
                      <a:pt x="96" y="0"/>
                    </a:lnTo>
                    <a:lnTo>
                      <a:pt x="87" y="9"/>
                    </a:lnTo>
                    <a:lnTo>
                      <a:pt x="78" y="18"/>
                    </a:lnTo>
                    <a:lnTo>
                      <a:pt x="87" y="44"/>
                    </a:lnTo>
                    <a:lnTo>
                      <a:pt x="96" y="70"/>
                    </a:lnTo>
                    <a:lnTo>
                      <a:pt x="87" y="61"/>
                    </a:lnTo>
                    <a:lnTo>
                      <a:pt x="87" y="70"/>
                    </a:lnTo>
                    <a:lnTo>
                      <a:pt x="69" y="79"/>
                    </a:lnTo>
                    <a:lnTo>
                      <a:pt x="69" y="96"/>
                    </a:lnTo>
                    <a:lnTo>
                      <a:pt x="61" y="105"/>
                    </a:lnTo>
                    <a:lnTo>
                      <a:pt x="69" y="105"/>
                    </a:lnTo>
                    <a:lnTo>
                      <a:pt x="61" y="114"/>
                    </a:lnTo>
                    <a:lnTo>
                      <a:pt x="52" y="105"/>
                    </a:lnTo>
                    <a:lnTo>
                      <a:pt x="26" y="105"/>
                    </a:lnTo>
                    <a:lnTo>
                      <a:pt x="8" y="122"/>
                    </a:lnTo>
                    <a:lnTo>
                      <a:pt x="0" y="122"/>
                    </a:lnTo>
                    <a:lnTo>
                      <a:pt x="0" y="140"/>
                    </a:lnTo>
                    <a:lnTo>
                      <a:pt x="17" y="140"/>
                    </a:lnTo>
                    <a:lnTo>
                      <a:pt x="52" y="122"/>
                    </a:lnTo>
                    <a:lnTo>
                      <a:pt x="61" y="131"/>
                    </a:lnTo>
                    <a:lnTo>
                      <a:pt x="69" y="148"/>
                    </a:lnTo>
                    <a:lnTo>
                      <a:pt x="87" y="148"/>
                    </a:lnTo>
                    <a:lnTo>
                      <a:pt x="87" y="122"/>
                    </a:lnTo>
                    <a:lnTo>
                      <a:pt x="96" y="122"/>
                    </a:lnTo>
                    <a:lnTo>
                      <a:pt x="96" y="131"/>
                    </a:lnTo>
                    <a:lnTo>
                      <a:pt x="113" y="131"/>
                    </a:lnTo>
                    <a:lnTo>
                      <a:pt x="113" y="122"/>
                    </a:lnTo>
                    <a:lnTo>
                      <a:pt x="122" y="131"/>
                    </a:lnTo>
                    <a:lnTo>
                      <a:pt x="122" y="114"/>
                    </a:lnTo>
                    <a:lnTo>
                      <a:pt x="130" y="105"/>
                    </a:lnTo>
                    <a:lnTo>
                      <a:pt x="139" y="122"/>
                    </a:lnTo>
                    <a:lnTo>
                      <a:pt x="139" y="105"/>
                    </a:lnTo>
                    <a:lnTo>
                      <a:pt x="130" y="96"/>
                    </a:lnTo>
                    <a:lnTo>
                      <a:pt x="130" y="7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19" name="Freeform 342">
                <a:extLst>
                  <a:ext uri="{FF2B5EF4-FFF2-40B4-BE49-F238E27FC236}">
                    <a16:creationId xmlns:a16="http://schemas.microsoft.com/office/drawing/2014/main" id="{B6A8E9B5-BAAC-4B77-B5A7-1BB0AEC700C1}"/>
                  </a:ext>
                </a:extLst>
              </p:cNvPr>
              <p:cNvSpPr>
                <a:spLocks/>
              </p:cNvSpPr>
              <p:nvPr/>
            </p:nvSpPr>
            <p:spPr bwMode="auto">
              <a:xfrm>
                <a:off x="7670801" y="2679700"/>
                <a:ext cx="220663" cy="234950"/>
              </a:xfrm>
              <a:custGeom>
                <a:avLst/>
                <a:gdLst>
                  <a:gd name="T0" fmla="*/ 2147483647 w 139"/>
                  <a:gd name="T1" fmla="*/ 2147483647 h 148"/>
                  <a:gd name="T2" fmla="*/ 2147483647 w 139"/>
                  <a:gd name="T3" fmla="*/ 2147483647 h 148"/>
                  <a:gd name="T4" fmla="*/ 2147483647 w 139"/>
                  <a:gd name="T5" fmla="*/ 2147483647 h 148"/>
                  <a:gd name="T6" fmla="*/ 2147483647 w 139"/>
                  <a:gd name="T7" fmla="*/ 2147483647 h 148"/>
                  <a:gd name="T8" fmla="*/ 2147483647 w 139"/>
                  <a:gd name="T9" fmla="*/ 2147483647 h 148"/>
                  <a:gd name="T10" fmla="*/ 2147483647 w 139"/>
                  <a:gd name="T11" fmla="*/ 2147483647 h 148"/>
                  <a:gd name="T12" fmla="*/ 2147483647 w 139"/>
                  <a:gd name="T13" fmla="*/ 0 h 148"/>
                  <a:gd name="T14" fmla="*/ 2147483647 w 139"/>
                  <a:gd name="T15" fmla="*/ 2147483647 h 148"/>
                  <a:gd name="T16" fmla="*/ 2147483647 w 139"/>
                  <a:gd name="T17" fmla="*/ 2147483647 h 148"/>
                  <a:gd name="T18" fmla="*/ 2147483647 w 139"/>
                  <a:gd name="T19" fmla="*/ 2147483647 h 148"/>
                  <a:gd name="T20" fmla="*/ 2147483647 w 139"/>
                  <a:gd name="T21" fmla="*/ 2147483647 h 148"/>
                  <a:gd name="T22" fmla="*/ 2147483647 w 139"/>
                  <a:gd name="T23" fmla="*/ 2147483647 h 148"/>
                  <a:gd name="T24" fmla="*/ 2147483647 w 139"/>
                  <a:gd name="T25" fmla="*/ 2147483647 h 148"/>
                  <a:gd name="T26" fmla="*/ 2147483647 w 139"/>
                  <a:gd name="T27" fmla="*/ 2147483647 h 148"/>
                  <a:gd name="T28" fmla="*/ 2147483647 w 139"/>
                  <a:gd name="T29" fmla="*/ 2147483647 h 148"/>
                  <a:gd name="T30" fmla="*/ 2147483647 w 139"/>
                  <a:gd name="T31" fmla="*/ 2147483647 h 148"/>
                  <a:gd name="T32" fmla="*/ 2147483647 w 139"/>
                  <a:gd name="T33" fmla="*/ 2147483647 h 148"/>
                  <a:gd name="T34" fmla="*/ 2147483647 w 139"/>
                  <a:gd name="T35" fmla="*/ 2147483647 h 148"/>
                  <a:gd name="T36" fmla="*/ 2147483647 w 139"/>
                  <a:gd name="T37" fmla="*/ 2147483647 h 148"/>
                  <a:gd name="T38" fmla="*/ 2147483647 w 139"/>
                  <a:gd name="T39" fmla="*/ 2147483647 h 148"/>
                  <a:gd name="T40" fmla="*/ 2147483647 w 139"/>
                  <a:gd name="T41" fmla="*/ 2147483647 h 148"/>
                  <a:gd name="T42" fmla="*/ 2147483647 w 139"/>
                  <a:gd name="T43" fmla="*/ 2147483647 h 148"/>
                  <a:gd name="T44" fmla="*/ 0 w 139"/>
                  <a:gd name="T45" fmla="*/ 2147483647 h 148"/>
                  <a:gd name="T46" fmla="*/ 0 w 139"/>
                  <a:gd name="T47" fmla="*/ 2147483647 h 148"/>
                  <a:gd name="T48" fmla="*/ 2147483647 w 139"/>
                  <a:gd name="T49" fmla="*/ 2147483647 h 148"/>
                  <a:gd name="T50" fmla="*/ 2147483647 w 139"/>
                  <a:gd name="T51" fmla="*/ 2147483647 h 148"/>
                  <a:gd name="T52" fmla="*/ 2147483647 w 139"/>
                  <a:gd name="T53" fmla="*/ 2147483647 h 148"/>
                  <a:gd name="T54" fmla="*/ 2147483647 w 139"/>
                  <a:gd name="T55" fmla="*/ 2147483647 h 148"/>
                  <a:gd name="T56" fmla="*/ 2147483647 w 139"/>
                  <a:gd name="T57" fmla="*/ 2147483647 h 148"/>
                  <a:gd name="T58" fmla="*/ 2147483647 w 139"/>
                  <a:gd name="T59" fmla="*/ 2147483647 h 148"/>
                  <a:gd name="T60" fmla="*/ 2147483647 w 139"/>
                  <a:gd name="T61" fmla="*/ 2147483647 h 148"/>
                  <a:gd name="T62" fmla="*/ 2147483647 w 139"/>
                  <a:gd name="T63" fmla="*/ 2147483647 h 148"/>
                  <a:gd name="T64" fmla="*/ 2147483647 w 139"/>
                  <a:gd name="T65" fmla="*/ 2147483647 h 148"/>
                  <a:gd name="T66" fmla="*/ 2147483647 w 139"/>
                  <a:gd name="T67" fmla="*/ 2147483647 h 148"/>
                  <a:gd name="T68" fmla="*/ 2147483647 w 139"/>
                  <a:gd name="T69" fmla="*/ 2147483647 h 148"/>
                  <a:gd name="T70" fmla="*/ 2147483647 w 139"/>
                  <a:gd name="T71" fmla="*/ 2147483647 h 148"/>
                  <a:gd name="T72" fmla="*/ 2147483647 w 139"/>
                  <a:gd name="T73" fmla="*/ 2147483647 h 148"/>
                  <a:gd name="T74" fmla="*/ 2147483647 w 139"/>
                  <a:gd name="T75" fmla="*/ 2147483647 h 148"/>
                  <a:gd name="T76" fmla="*/ 2147483647 w 139"/>
                  <a:gd name="T77" fmla="*/ 2147483647 h 148"/>
                  <a:gd name="T78" fmla="*/ 2147483647 w 139"/>
                  <a:gd name="T79" fmla="*/ 2147483647 h 148"/>
                  <a:gd name="T80" fmla="*/ 2147483647 w 139"/>
                  <a:gd name="T81" fmla="*/ 2147483647 h 148"/>
                  <a:gd name="T82" fmla="*/ 2147483647 w 139"/>
                  <a:gd name="T83" fmla="*/ 2147483647 h 148"/>
                  <a:gd name="T84" fmla="*/ 2147483647 w 139"/>
                  <a:gd name="T85" fmla="*/ 2147483647 h 1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9"/>
                  <a:gd name="T130" fmla="*/ 0 h 148"/>
                  <a:gd name="T131" fmla="*/ 139 w 139"/>
                  <a:gd name="T132" fmla="*/ 148 h 1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9" h="148">
                    <a:moveTo>
                      <a:pt x="130" y="70"/>
                    </a:moveTo>
                    <a:lnTo>
                      <a:pt x="113" y="61"/>
                    </a:lnTo>
                    <a:lnTo>
                      <a:pt x="122" y="53"/>
                    </a:lnTo>
                    <a:lnTo>
                      <a:pt x="122" y="44"/>
                    </a:lnTo>
                    <a:lnTo>
                      <a:pt x="122" y="26"/>
                    </a:lnTo>
                    <a:lnTo>
                      <a:pt x="96" y="9"/>
                    </a:lnTo>
                    <a:lnTo>
                      <a:pt x="96" y="0"/>
                    </a:lnTo>
                    <a:lnTo>
                      <a:pt x="87" y="9"/>
                    </a:lnTo>
                    <a:lnTo>
                      <a:pt x="78" y="18"/>
                    </a:lnTo>
                    <a:lnTo>
                      <a:pt x="87" y="44"/>
                    </a:lnTo>
                    <a:lnTo>
                      <a:pt x="96" y="70"/>
                    </a:lnTo>
                    <a:lnTo>
                      <a:pt x="87" y="61"/>
                    </a:lnTo>
                    <a:lnTo>
                      <a:pt x="87" y="70"/>
                    </a:lnTo>
                    <a:lnTo>
                      <a:pt x="69" y="79"/>
                    </a:lnTo>
                    <a:lnTo>
                      <a:pt x="69" y="96"/>
                    </a:lnTo>
                    <a:lnTo>
                      <a:pt x="61" y="105"/>
                    </a:lnTo>
                    <a:lnTo>
                      <a:pt x="69" y="105"/>
                    </a:lnTo>
                    <a:lnTo>
                      <a:pt x="61" y="114"/>
                    </a:lnTo>
                    <a:lnTo>
                      <a:pt x="52" y="105"/>
                    </a:lnTo>
                    <a:lnTo>
                      <a:pt x="26" y="105"/>
                    </a:lnTo>
                    <a:lnTo>
                      <a:pt x="8" y="122"/>
                    </a:lnTo>
                    <a:lnTo>
                      <a:pt x="0" y="122"/>
                    </a:lnTo>
                    <a:lnTo>
                      <a:pt x="0" y="140"/>
                    </a:lnTo>
                    <a:lnTo>
                      <a:pt x="17" y="140"/>
                    </a:lnTo>
                    <a:lnTo>
                      <a:pt x="52" y="122"/>
                    </a:lnTo>
                    <a:lnTo>
                      <a:pt x="61" y="131"/>
                    </a:lnTo>
                    <a:lnTo>
                      <a:pt x="69" y="148"/>
                    </a:lnTo>
                    <a:lnTo>
                      <a:pt x="87" y="148"/>
                    </a:lnTo>
                    <a:lnTo>
                      <a:pt x="87" y="122"/>
                    </a:lnTo>
                    <a:lnTo>
                      <a:pt x="96" y="122"/>
                    </a:lnTo>
                    <a:lnTo>
                      <a:pt x="96" y="131"/>
                    </a:lnTo>
                    <a:lnTo>
                      <a:pt x="113" y="131"/>
                    </a:lnTo>
                    <a:lnTo>
                      <a:pt x="113" y="122"/>
                    </a:lnTo>
                    <a:lnTo>
                      <a:pt x="122" y="131"/>
                    </a:lnTo>
                    <a:lnTo>
                      <a:pt x="122" y="114"/>
                    </a:lnTo>
                    <a:lnTo>
                      <a:pt x="130" y="105"/>
                    </a:lnTo>
                    <a:lnTo>
                      <a:pt x="139" y="122"/>
                    </a:lnTo>
                    <a:lnTo>
                      <a:pt x="139" y="105"/>
                    </a:lnTo>
                    <a:lnTo>
                      <a:pt x="130" y="96"/>
                    </a:lnTo>
                    <a:lnTo>
                      <a:pt x="130" y="7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20" name="Freeform 343">
                <a:extLst>
                  <a:ext uri="{FF2B5EF4-FFF2-40B4-BE49-F238E27FC236}">
                    <a16:creationId xmlns:a16="http://schemas.microsoft.com/office/drawing/2014/main" id="{DE3CE15C-C5F4-47D5-A0A1-15BE49128ADF}"/>
                  </a:ext>
                </a:extLst>
              </p:cNvPr>
              <p:cNvSpPr>
                <a:spLocks/>
              </p:cNvSpPr>
              <p:nvPr/>
            </p:nvSpPr>
            <p:spPr bwMode="auto">
              <a:xfrm>
                <a:off x="7697788" y="2901950"/>
                <a:ext cx="69850" cy="41275"/>
              </a:xfrm>
              <a:custGeom>
                <a:avLst/>
                <a:gdLst>
                  <a:gd name="T0" fmla="*/ 2147483647 w 44"/>
                  <a:gd name="T1" fmla="*/ 0 h 26"/>
                  <a:gd name="T2" fmla="*/ 2147483647 w 44"/>
                  <a:gd name="T3" fmla="*/ 0 h 26"/>
                  <a:gd name="T4" fmla="*/ 2147483647 w 44"/>
                  <a:gd name="T5" fmla="*/ 0 h 26"/>
                  <a:gd name="T6" fmla="*/ 2147483647 w 44"/>
                  <a:gd name="T7" fmla="*/ 0 h 26"/>
                  <a:gd name="T8" fmla="*/ 0 w 44"/>
                  <a:gd name="T9" fmla="*/ 2147483647 h 26"/>
                  <a:gd name="T10" fmla="*/ 2147483647 w 44"/>
                  <a:gd name="T11" fmla="*/ 2147483647 h 26"/>
                  <a:gd name="T12" fmla="*/ 2147483647 w 44"/>
                  <a:gd name="T13" fmla="*/ 2147483647 h 26"/>
                  <a:gd name="T14" fmla="*/ 2147483647 w 44"/>
                  <a:gd name="T15" fmla="*/ 2147483647 h 26"/>
                  <a:gd name="T16" fmla="*/ 2147483647 w 44"/>
                  <a:gd name="T17" fmla="*/ 0 h 26"/>
                  <a:gd name="T18" fmla="*/ 2147483647 w 44"/>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26"/>
                  <a:gd name="T32" fmla="*/ 44 w 44"/>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26">
                    <a:moveTo>
                      <a:pt x="35" y="0"/>
                    </a:moveTo>
                    <a:lnTo>
                      <a:pt x="26" y="0"/>
                    </a:lnTo>
                    <a:lnTo>
                      <a:pt x="18" y="0"/>
                    </a:lnTo>
                    <a:lnTo>
                      <a:pt x="0" y="8"/>
                    </a:lnTo>
                    <a:lnTo>
                      <a:pt x="26" y="26"/>
                    </a:lnTo>
                    <a:lnTo>
                      <a:pt x="26" y="8"/>
                    </a:lnTo>
                    <a:lnTo>
                      <a:pt x="44" y="8"/>
                    </a:lnTo>
                    <a:lnTo>
                      <a:pt x="44" y="0"/>
                    </a:lnTo>
                    <a:lnTo>
                      <a:pt x="35"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21" name="Freeform 344">
                <a:extLst>
                  <a:ext uri="{FF2B5EF4-FFF2-40B4-BE49-F238E27FC236}">
                    <a16:creationId xmlns:a16="http://schemas.microsoft.com/office/drawing/2014/main" id="{E292EEA2-FF85-42F4-B095-28C52C0CCABC}"/>
                  </a:ext>
                </a:extLst>
              </p:cNvPr>
              <p:cNvSpPr>
                <a:spLocks/>
              </p:cNvSpPr>
              <p:nvPr/>
            </p:nvSpPr>
            <p:spPr bwMode="auto">
              <a:xfrm>
                <a:off x="7697788" y="2901950"/>
                <a:ext cx="69850" cy="41275"/>
              </a:xfrm>
              <a:custGeom>
                <a:avLst/>
                <a:gdLst>
                  <a:gd name="T0" fmla="*/ 2147483647 w 44"/>
                  <a:gd name="T1" fmla="*/ 0 h 26"/>
                  <a:gd name="T2" fmla="*/ 2147483647 w 44"/>
                  <a:gd name="T3" fmla="*/ 0 h 26"/>
                  <a:gd name="T4" fmla="*/ 2147483647 w 44"/>
                  <a:gd name="T5" fmla="*/ 0 h 26"/>
                  <a:gd name="T6" fmla="*/ 2147483647 w 44"/>
                  <a:gd name="T7" fmla="*/ 0 h 26"/>
                  <a:gd name="T8" fmla="*/ 0 w 44"/>
                  <a:gd name="T9" fmla="*/ 2147483647 h 26"/>
                  <a:gd name="T10" fmla="*/ 2147483647 w 44"/>
                  <a:gd name="T11" fmla="*/ 2147483647 h 26"/>
                  <a:gd name="T12" fmla="*/ 2147483647 w 44"/>
                  <a:gd name="T13" fmla="*/ 2147483647 h 26"/>
                  <a:gd name="T14" fmla="*/ 2147483647 w 44"/>
                  <a:gd name="T15" fmla="*/ 2147483647 h 26"/>
                  <a:gd name="T16" fmla="*/ 2147483647 w 44"/>
                  <a:gd name="T17" fmla="*/ 0 h 26"/>
                  <a:gd name="T18" fmla="*/ 2147483647 w 44"/>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26"/>
                  <a:gd name="T32" fmla="*/ 44 w 44"/>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26">
                    <a:moveTo>
                      <a:pt x="35" y="0"/>
                    </a:moveTo>
                    <a:lnTo>
                      <a:pt x="26" y="0"/>
                    </a:lnTo>
                    <a:lnTo>
                      <a:pt x="18" y="0"/>
                    </a:lnTo>
                    <a:lnTo>
                      <a:pt x="0" y="8"/>
                    </a:lnTo>
                    <a:lnTo>
                      <a:pt x="26" y="26"/>
                    </a:lnTo>
                    <a:lnTo>
                      <a:pt x="26" y="8"/>
                    </a:lnTo>
                    <a:lnTo>
                      <a:pt x="44" y="8"/>
                    </a:lnTo>
                    <a:lnTo>
                      <a:pt x="44" y="0"/>
                    </a:lnTo>
                    <a:lnTo>
                      <a:pt x="35"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22" name="Freeform 345">
                <a:extLst>
                  <a:ext uri="{FF2B5EF4-FFF2-40B4-BE49-F238E27FC236}">
                    <a16:creationId xmlns:a16="http://schemas.microsoft.com/office/drawing/2014/main" id="{90C17DE9-859E-4D51-8DA7-818EADDF127C}"/>
                  </a:ext>
                </a:extLst>
              </p:cNvPr>
              <p:cNvSpPr>
                <a:spLocks/>
              </p:cNvSpPr>
              <p:nvPr/>
            </p:nvSpPr>
            <p:spPr bwMode="auto">
              <a:xfrm>
                <a:off x="7656513" y="2914650"/>
                <a:ext cx="55563" cy="69850"/>
              </a:xfrm>
              <a:custGeom>
                <a:avLst/>
                <a:gdLst>
                  <a:gd name="T0" fmla="*/ 2147483647 w 35"/>
                  <a:gd name="T1" fmla="*/ 2147483647 h 44"/>
                  <a:gd name="T2" fmla="*/ 2147483647 w 35"/>
                  <a:gd name="T3" fmla="*/ 0 h 44"/>
                  <a:gd name="T4" fmla="*/ 0 w 35"/>
                  <a:gd name="T5" fmla="*/ 0 h 44"/>
                  <a:gd name="T6" fmla="*/ 0 w 35"/>
                  <a:gd name="T7" fmla="*/ 0 h 44"/>
                  <a:gd name="T8" fmla="*/ 0 w 35"/>
                  <a:gd name="T9" fmla="*/ 2147483647 h 44"/>
                  <a:gd name="T10" fmla="*/ 2147483647 w 35"/>
                  <a:gd name="T11" fmla="*/ 2147483647 h 44"/>
                  <a:gd name="T12" fmla="*/ 2147483647 w 35"/>
                  <a:gd name="T13" fmla="*/ 2147483647 h 44"/>
                  <a:gd name="T14" fmla="*/ 2147483647 w 35"/>
                  <a:gd name="T15" fmla="*/ 2147483647 h 44"/>
                  <a:gd name="T16" fmla="*/ 2147483647 w 35"/>
                  <a:gd name="T17" fmla="*/ 2147483647 h 44"/>
                  <a:gd name="T18" fmla="*/ 2147483647 w 35"/>
                  <a:gd name="T19" fmla="*/ 214748364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44"/>
                  <a:gd name="T32" fmla="*/ 35 w 35"/>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44">
                    <a:moveTo>
                      <a:pt x="26" y="9"/>
                    </a:moveTo>
                    <a:lnTo>
                      <a:pt x="26" y="0"/>
                    </a:lnTo>
                    <a:lnTo>
                      <a:pt x="0" y="0"/>
                    </a:lnTo>
                    <a:lnTo>
                      <a:pt x="0" y="18"/>
                    </a:lnTo>
                    <a:lnTo>
                      <a:pt x="17" y="18"/>
                    </a:lnTo>
                    <a:lnTo>
                      <a:pt x="9" y="27"/>
                    </a:lnTo>
                    <a:lnTo>
                      <a:pt x="17" y="44"/>
                    </a:lnTo>
                    <a:lnTo>
                      <a:pt x="35" y="44"/>
                    </a:lnTo>
                    <a:lnTo>
                      <a:pt x="26"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23" name="Freeform 346">
                <a:extLst>
                  <a:ext uri="{FF2B5EF4-FFF2-40B4-BE49-F238E27FC236}">
                    <a16:creationId xmlns:a16="http://schemas.microsoft.com/office/drawing/2014/main" id="{318311FE-A563-4523-9D7C-B5E9D5072C39}"/>
                  </a:ext>
                </a:extLst>
              </p:cNvPr>
              <p:cNvSpPr>
                <a:spLocks/>
              </p:cNvSpPr>
              <p:nvPr/>
            </p:nvSpPr>
            <p:spPr bwMode="auto">
              <a:xfrm>
                <a:off x="7656513" y="2914650"/>
                <a:ext cx="55563" cy="69850"/>
              </a:xfrm>
              <a:custGeom>
                <a:avLst/>
                <a:gdLst>
                  <a:gd name="T0" fmla="*/ 2147483647 w 35"/>
                  <a:gd name="T1" fmla="*/ 2147483647 h 44"/>
                  <a:gd name="T2" fmla="*/ 2147483647 w 35"/>
                  <a:gd name="T3" fmla="*/ 0 h 44"/>
                  <a:gd name="T4" fmla="*/ 0 w 35"/>
                  <a:gd name="T5" fmla="*/ 0 h 44"/>
                  <a:gd name="T6" fmla="*/ 0 w 35"/>
                  <a:gd name="T7" fmla="*/ 0 h 44"/>
                  <a:gd name="T8" fmla="*/ 0 w 35"/>
                  <a:gd name="T9" fmla="*/ 2147483647 h 44"/>
                  <a:gd name="T10" fmla="*/ 2147483647 w 35"/>
                  <a:gd name="T11" fmla="*/ 2147483647 h 44"/>
                  <a:gd name="T12" fmla="*/ 2147483647 w 35"/>
                  <a:gd name="T13" fmla="*/ 2147483647 h 44"/>
                  <a:gd name="T14" fmla="*/ 2147483647 w 35"/>
                  <a:gd name="T15" fmla="*/ 2147483647 h 44"/>
                  <a:gd name="T16" fmla="*/ 2147483647 w 35"/>
                  <a:gd name="T17" fmla="*/ 2147483647 h 44"/>
                  <a:gd name="T18" fmla="*/ 2147483647 w 35"/>
                  <a:gd name="T19" fmla="*/ 214748364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44"/>
                  <a:gd name="T32" fmla="*/ 35 w 35"/>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44">
                    <a:moveTo>
                      <a:pt x="26" y="9"/>
                    </a:moveTo>
                    <a:lnTo>
                      <a:pt x="26" y="0"/>
                    </a:lnTo>
                    <a:lnTo>
                      <a:pt x="0" y="0"/>
                    </a:lnTo>
                    <a:lnTo>
                      <a:pt x="0" y="18"/>
                    </a:lnTo>
                    <a:lnTo>
                      <a:pt x="17" y="18"/>
                    </a:lnTo>
                    <a:lnTo>
                      <a:pt x="9" y="27"/>
                    </a:lnTo>
                    <a:lnTo>
                      <a:pt x="17" y="44"/>
                    </a:lnTo>
                    <a:lnTo>
                      <a:pt x="35" y="44"/>
                    </a:lnTo>
                    <a:lnTo>
                      <a:pt x="26"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24" name="Freeform 347">
                <a:extLst>
                  <a:ext uri="{FF2B5EF4-FFF2-40B4-BE49-F238E27FC236}">
                    <a16:creationId xmlns:a16="http://schemas.microsoft.com/office/drawing/2014/main" id="{D81C5415-E07D-4104-A5F0-49FFB134234C}"/>
                  </a:ext>
                </a:extLst>
              </p:cNvPr>
              <p:cNvSpPr>
                <a:spLocks/>
              </p:cNvSpPr>
              <p:nvPr/>
            </p:nvSpPr>
            <p:spPr bwMode="auto">
              <a:xfrm>
                <a:off x="6286501" y="3717925"/>
                <a:ext cx="14288" cy="14288"/>
              </a:xfrm>
              <a:custGeom>
                <a:avLst/>
                <a:gdLst>
                  <a:gd name="T0" fmla="*/ 2147483647 w 9"/>
                  <a:gd name="T1" fmla="*/ 0 h 9"/>
                  <a:gd name="T2" fmla="*/ 0 w 9"/>
                  <a:gd name="T3" fmla="*/ 2147483647 h 9"/>
                  <a:gd name="T4" fmla="*/ 2147483647 w 9"/>
                  <a:gd name="T5" fmla="*/ 2147483647 h 9"/>
                  <a:gd name="T6" fmla="*/ 2147483647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9" y="0"/>
                    </a:moveTo>
                    <a:lnTo>
                      <a:pt x="0" y="9"/>
                    </a:lnTo>
                    <a:lnTo>
                      <a:pt x="9" y="9"/>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25" name="Freeform 348">
                <a:extLst>
                  <a:ext uri="{FF2B5EF4-FFF2-40B4-BE49-F238E27FC236}">
                    <a16:creationId xmlns:a16="http://schemas.microsoft.com/office/drawing/2014/main" id="{FDE75D4A-2DA3-4CF2-92D3-2B11AF08F61F}"/>
                  </a:ext>
                </a:extLst>
              </p:cNvPr>
              <p:cNvSpPr>
                <a:spLocks/>
              </p:cNvSpPr>
              <p:nvPr/>
            </p:nvSpPr>
            <p:spPr bwMode="auto">
              <a:xfrm>
                <a:off x="6286501" y="3717925"/>
                <a:ext cx="14288" cy="14288"/>
              </a:xfrm>
              <a:custGeom>
                <a:avLst/>
                <a:gdLst>
                  <a:gd name="T0" fmla="*/ 2147483647 w 9"/>
                  <a:gd name="T1" fmla="*/ 0 h 9"/>
                  <a:gd name="T2" fmla="*/ 0 w 9"/>
                  <a:gd name="T3" fmla="*/ 2147483647 h 9"/>
                  <a:gd name="T4" fmla="*/ 2147483647 w 9"/>
                  <a:gd name="T5" fmla="*/ 2147483647 h 9"/>
                  <a:gd name="T6" fmla="*/ 2147483647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9" y="0"/>
                    </a:moveTo>
                    <a:lnTo>
                      <a:pt x="0" y="9"/>
                    </a:lnTo>
                    <a:lnTo>
                      <a:pt x="9" y="9"/>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26" name="Rectangle 349">
                <a:extLst>
                  <a:ext uri="{FF2B5EF4-FFF2-40B4-BE49-F238E27FC236}">
                    <a16:creationId xmlns:a16="http://schemas.microsoft.com/office/drawing/2014/main" id="{2F5E2788-8823-4098-8418-C5420F73EA97}"/>
                  </a:ext>
                </a:extLst>
              </p:cNvPr>
              <p:cNvSpPr>
                <a:spLocks noChangeArrowheads="1"/>
              </p:cNvSpPr>
              <p:nvPr/>
            </p:nvSpPr>
            <p:spPr bwMode="auto">
              <a:xfrm>
                <a:off x="6286501" y="3703638"/>
                <a:ext cx="14288" cy="1588"/>
              </a:xfrm>
              <a:prstGeom prst="rect">
                <a:avLst/>
              </a:pr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27" name="Rectangle 350">
                <a:extLst>
                  <a:ext uri="{FF2B5EF4-FFF2-40B4-BE49-F238E27FC236}">
                    <a16:creationId xmlns:a16="http://schemas.microsoft.com/office/drawing/2014/main" id="{39882447-1E74-46E2-ABD6-42BC351583E0}"/>
                  </a:ext>
                </a:extLst>
              </p:cNvPr>
              <p:cNvSpPr>
                <a:spLocks noChangeArrowheads="1"/>
              </p:cNvSpPr>
              <p:nvPr/>
            </p:nvSpPr>
            <p:spPr bwMode="auto">
              <a:xfrm>
                <a:off x="6286501" y="3703638"/>
                <a:ext cx="14288" cy="1588"/>
              </a:xfrm>
              <a:prstGeom prst="rect">
                <a:avLst/>
              </a:pr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28" name="Freeform 351">
                <a:extLst>
                  <a:ext uri="{FF2B5EF4-FFF2-40B4-BE49-F238E27FC236}">
                    <a16:creationId xmlns:a16="http://schemas.microsoft.com/office/drawing/2014/main" id="{DDF58FA1-47B0-4681-97DC-44A763112BDD}"/>
                  </a:ext>
                </a:extLst>
              </p:cNvPr>
              <p:cNvSpPr>
                <a:spLocks/>
              </p:cNvSpPr>
              <p:nvPr/>
            </p:nvSpPr>
            <p:spPr bwMode="auto">
              <a:xfrm>
                <a:off x="6313488" y="3759200"/>
                <a:ext cx="14288" cy="14288"/>
              </a:xfrm>
              <a:custGeom>
                <a:avLst/>
                <a:gdLst>
                  <a:gd name="T0" fmla="*/ 0 w 9"/>
                  <a:gd name="T1" fmla="*/ 0 h 9"/>
                  <a:gd name="T2" fmla="*/ 0 w 9"/>
                  <a:gd name="T3" fmla="*/ 2147483647 h 9"/>
                  <a:gd name="T4" fmla="*/ 2147483647 w 9"/>
                  <a:gd name="T5" fmla="*/ 0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29" name="Freeform 352">
                <a:extLst>
                  <a:ext uri="{FF2B5EF4-FFF2-40B4-BE49-F238E27FC236}">
                    <a16:creationId xmlns:a16="http://schemas.microsoft.com/office/drawing/2014/main" id="{D769DE9C-1617-45C7-81E6-35BE9EFB6EB2}"/>
                  </a:ext>
                </a:extLst>
              </p:cNvPr>
              <p:cNvSpPr>
                <a:spLocks/>
              </p:cNvSpPr>
              <p:nvPr/>
            </p:nvSpPr>
            <p:spPr bwMode="auto">
              <a:xfrm>
                <a:off x="6313488" y="3759200"/>
                <a:ext cx="14288" cy="14288"/>
              </a:xfrm>
              <a:custGeom>
                <a:avLst/>
                <a:gdLst>
                  <a:gd name="T0" fmla="*/ 0 w 9"/>
                  <a:gd name="T1" fmla="*/ 0 h 9"/>
                  <a:gd name="T2" fmla="*/ 0 w 9"/>
                  <a:gd name="T3" fmla="*/ 2147483647 h 9"/>
                  <a:gd name="T4" fmla="*/ 2147483647 w 9"/>
                  <a:gd name="T5" fmla="*/ 0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30" name="Freeform 353">
                <a:extLst>
                  <a:ext uri="{FF2B5EF4-FFF2-40B4-BE49-F238E27FC236}">
                    <a16:creationId xmlns:a16="http://schemas.microsoft.com/office/drawing/2014/main" id="{5C58E09A-BFBA-46FB-BF44-5228893461E9}"/>
                  </a:ext>
                </a:extLst>
              </p:cNvPr>
              <p:cNvSpPr>
                <a:spLocks/>
              </p:cNvSpPr>
              <p:nvPr/>
            </p:nvSpPr>
            <p:spPr bwMode="auto">
              <a:xfrm>
                <a:off x="6300788" y="3744913"/>
                <a:ext cx="0" cy="14288"/>
              </a:xfrm>
              <a:custGeom>
                <a:avLst/>
                <a:gdLst>
                  <a:gd name="T0" fmla="*/ 0 h 9"/>
                  <a:gd name="T1" fmla="*/ 2147483647 h 9"/>
                  <a:gd name="T2" fmla="*/ 0 h 9"/>
                  <a:gd name="T3" fmla="*/ 0 h 9"/>
                  <a:gd name="T4" fmla="*/ 0 60000 65536"/>
                  <a:gd name="T5" fmla="*/ 0 60000 65536"/>
                  <a:gd name="T6" fmla="*/ 0 60000 65536"/>
                  <a:gd name="T7" fmla="*/ 0 60000 65536"/>
                  <a:gd name="T8" fmla="*/ 0 h 9"/>
                  <a:gd name="T9" fmla="*/ 9 h 9"/>
                </a:gdLst>
                <a:ahLst/>
                <a:cxnLst>
                  <a:cxn ang="T4">
                    <a:pos x="0" y="T0"/>
                  </a:cxn>
                  <a:cxn ang="T5">
                    <a:pos x="0" y="T1"/>
                  </a:cxn>
                  <a:cxn ang="T6">
                    <a:pos x="0" y="T2"/>
                  </a:cxn>
                  <a:cxn ang="T7">
                    <a:pos x="0" y="T3"/>
                  </a:cxn>
                </a:cxnLst>
                <a:rect l="0" t="T8" r="0" b="T9"/>
                <a:pathLst>
                  <a:path h="9">
                    <a:moveTo>
                      <a:pt x="0" y="0"/>
                    </a:moveTo>
                    <a:lnTo>
                      <a:pt x="0" y="9"/>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31" name="Freeform 354">
                <a:extLst>
                  <a:ext uri="{FF2B5EF4-FFF2-40B4-BE49-F238E27FC236}">
                    <a16:creationId xmlns:a16="http://schemas.microsoft.com/office/drawing/2014/main" id="{D03A49F7-874C-4C5B-A7BF-00DD0F9C04E6}"/>
                  </a:ext>
                </a:extLst>
              </p:cNvPr>
              <p:cNvSpPr>
                <a:spLocks/>
              </p:cNvSpPr>
              <p:nvPr/>
            </p:nvSpPr>
            <p:spPr bwMode="auto">
              <a:xfrm>
                <a:off x="6300788" y="3744913"/>
                <a:ext cx="0" cy="14288"/>
              </a:xfrm>
              <a:custGeom>
                <a:avLst/>
                <a:gdLst>
                  <a:gd name="T0" fmla="*/ 0 h 9"/>
                  <a:gd name="T1" fmla="*/ 2147483647 h 9"/>
                  <a:gd name="T2" fmla="*/ 0 h 9"/>
                  <a:gd name="T3" fmla="*/ 0 h 9"/>
                  <a:gd name="T4" fmla="*/ 0 60000 65536"/>
                  <a:gd name="T5" fmla="*/ 0 60000 65536"/>
                  <a:gd name="T6" fmla="*/ 0 60000 65536"/>
                  <a:gd name="T7" fmla="*/ 0 60000 65536"/>
                  <a:gd name="T8" fmla="*/ 0 h 9"/>
                  <a:gd name="T9" fmla="*/ 9 h 9"/>
                </a:gdLst>
                <a:ahLst/>
                <a:cxnLst>
                  <a:cxn ang="T4">
                    <a:pos x="0" y="T0"/>
                  </a:cxn>
                  <a:cxn ang="T5">
                    <a:pos x="0" y="T1"/>
                  </a:cxn>
                  <a:cxn ang="T6">
                    <a:pos x="0" y="T2"/>
                  </a:cxn>
                  <a:cxn ang="T7">
                    <a:pos x="0" y="T3"/>
                  </a:cxn>
                </a:cxnLst>
                <a:rect l="0" t="T8" r="0" b="T9"/>
                <a:pathLst>
                  <a:path h="9">
                    <a:moveTo>
                      <a:pt x="0" y="0"/>
                    </a:moveTo>
                    <a:lnTo>
                      <a:pt x="0" y="9"/>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32" name="Freeform 355">
                <a:extLst>
                  <a:ext uri="{FF2B5EF4-FFF2-40B4-BE49-F238E27FC236}">
                    <a16:creationId xmlns:a16="http://schemas.microsoft.com/office/drawing/2014/main" id="{8C02A0E7-E036-4071-BE08-0570F98A9B93}"/>
                  </a:ext>
                </a:extLst>
              </p:cNvPr>
              <p:cNvSpPr>
                <a:spLocks/>
              </p:cNvSpPr>
              <p:nvPr/>
            </p:nvSpPr>
            <p:spPr bwMode="auto">
              <a:xfrm>
                <a:off x="6300788" y="3787775"/>
                <a:ext cx="26988" cy="0"/>
              </a:xfrm>
              <a:custGeom>
                <a:avLst/>
                <a:gdLst>
                  <a:gd name="T0" fmla="*/ 0 w 17"/>
                  <a:gd name="T1" fmla="*/ 0 w 17"/>
                  <a:gd name="T2" fmla="*/ 2147483647 w 17"/>
                  <a:gd name="T3" fmla="*/ 0 w 17"/>
                  <a:gd name="T4" fmla="*/ 0 60000 65536"/>
                  <a:gd name="T5" fmla="*/ 0 60000 65536"/>
                  <a:gd name="T6" fmla="*/ 0 60000 65536"/>
                  <a:gd name="T7" fmla="*/ 0 60000 65536"/>
                  <a:gd name="T8" fmla="*/ 0 w 17"/>
                  <a:gd name="T9" fmla="*/ 17 w 17"/>
                </a:gdLst>
                <a:ahLst/>
                <a:cxnLst>
                  <a:cxn ang="T4">
                    <a:pos x="T0" y="0"/>
                  </a:cxn>
                  <a:cxn ang="T5">
                    <a:pos x="T1" y="0"/>
                  </a:cxn>
                  <a:cxn ang="T6">
                    <a:pos x="T2" y="0"/>
                  </a:cxn>
                  <a:cxn ang="T7">
                    <a:pos x="T3" y="0"/>
                  </a:cxn>
                </a:cxnLst>
                <a:rect l="T8" t="0" r="T9" b="0"/>
                <a:pathLst>
                  <a:path w="17">
                    <a:moveTo>
                      <a:pt x="0" y="0"/>
                    </a:moveTo>
                    <a:lnTo>
                      <a:pt x="0" y="0"/>
                    </a:lnTo>
                    <a:lnTo>
                      <a:pt x="17"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33" name="Freeform 356">
                <a:extLst>
                  <a:ext uri="{FF2B5EF4-FFF2-40B4-BE49-F238E27FC236}">
                    <a16:creationId xmlns:a16="http://schemas.microsoft.com/office/drawing/2014/main" id="{F4154BB2-0563-421C-8B6A-E62179DE2C79}"/>
                  </a:ext>
                </a:extLst>
              </p:cNvPr>
              <p:cNvSpPr>
                <a:spLocks/>
              </p:cNvSpPr>
              <p:nvPr/>
            </p:nvSpPr>
            <p:spPr bwMode="auto">
              <a:xfrm>
                <a:off x="6300788" y="3787775"/>
                <a:ext cx="26988" cy="0"/>
              </a:xfrm>
              <a:custGeom>
                <a:avLst/>
                <a:gdLst>
                  <a:gd name="T0" fmla="*/ 0 w 17"/>
                  <a:gd name="T1" fmla="*/ 0 w 17"/>
                  <a:gd name="T2" fmla="*/ 2147483647 w 17"/>
                  <a:gd name="T3" fmla="*/ 0 w 17"/>
                  <a:gd name="T4" fmla="*/ 0 60000 65536"/>
                  <a:gd name="T5" fmla="*/ 0 60000 65536"/>
                  <a:gd name="T6" fmla="*/ 0 60000 65536"/>
                  <a:gd name="T7" fmla="*/ 0 60000 65536"/>
                  <a:gd name="T8" fmla="*/ 0 w 17"/>
                  <a:gd name="T9" fmla="*/ 17 w 17"/>
                </a:gdLst>
                <a:ahLst/>
                <a:cxnLst>
                  <a:cxn ang="T4">
                    <a:pos x="T0" y="0"/>
                  </a:cxn>
                  <a:cxn ang="T5">
                    <a:pos x="T1" y="0"/>
                  </a:cxn>
                  <a:cxn ang="T6">
                    <a:pos x="T2" y="0"/>
                  </a:cxn>
                  <a:cxn ang="T7">
                    <a:pos x="T3" y="0"/>
                  </a:cxn>
                </a:cxnLst>
                <a:rect l="T8" t="0" r="T9" b="0"/>
                <a:pathLst>
                  <a:path w="17">
                    <a:moveTo>
                      <a:pt x="0" y="0"/>
                    </a:moveTo>
                    <a:lnTo>
                      <a:pt x="0" y="0"/>
                    </a:lnTo>
                    <a:lnTo>
                      <a:pt x="17"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34" name="Freeform 357">
                <a:extLst>
                  <a:ext uri="{FF2B5EF4-FFF2-40B4-BE49-F238E27FC236}">
                    <a16:creationId xmlns:a16="http://schemas.microsoft.com/office/drawing/2014/main" id="{EF07BE61-D716-4054-BF0A-A1C979E49B38}"/>
                  </a:ext>
                </a:extLst>
              </p:cNvPr>
              <p:cNvSpPr>
                <a:spLocks/>
              </p:cNvSpPr>
              <p:nvPr/>
            </p:nvSpPr>
            <p:spPr bwMode="auto">
              <a:xfrm>
                <a:off x="6300788" y="3870325"/>
                <a:ext cx="26988" cy="0"/>
              </a:xfrm>
              <a:custGeom>
                <a:avLst/>
                <a:gdLst>
                  <a:gd name="T0" fmla="*/ 0 w 17"/>
                  <a:gd name="T1" fmla="*/ 0 w 17"/>
                  <a:gd name="T2" fmla="*/ 2147483647 w 17"/>
                  <a:gd name="T3" fmla="*/ 0 w 17"/>
                  <a:gd name="T4" fmla="*/ 0 60000 65536"/>
                  <a:gd name="T5" fmla="*/ 0 60000 65536"/>
                  <a:gd name="T6" fmla="*/ 0 60000 65536"/>
                  <a:gd name="T7" fmla="*/ 0 60000 65536"/>
                  <a:gd name="T8" fmla="*/ 0 w 17"/>
                  <a:gd name="T9" fmla="*/ 17 w 17"/>
                </a:gdLst>
                <a:ahLst/>
                <a:cxnLst>
                  <a:cxn ang="T4">
                    <a:pos x="T0" y="0"/>
                  </a:cxn>
                  <a:cxn ang="T5">
                    <a:pos x="T1" y="0"/>
                  </a:cxn>
                  <a:cxn ang="T6">
                    <a:pos x="T2" y="0"/>
                  </a:cxn>
                  <a:cxn ang="T7">
                    <a:pos x="T3" y="0"/>
                  </a:cxn>
                </a:cxnLst>
                <a:rect l="T8" t="0" r="T9" b="0"/>
                <a:pathLst>
                  <a:path w="17">
                    <a:moveTo>
                      <a:pt x="0" y="0"/>
                    </a:moveTo>
                    <a:lnTo>
                      <a:pt x="0" y="0"/>
                    </a:lnTo>
                    <a:lnTo>
                      <a:pt x="17"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35" name="Freeform 358">
                <a:extLst>
                  <a:ext uri="{FF2B5EF4-FFF2-40B4-BE49-F238E27FC236}">
                    <a16:creationId xmlns:a16="http://schemas.microsoft.com/office/drawing/2014/main" id="{2FD9881B-28A0-4EA8-BA58-96AE0381DD33}"/>
                  </a:ext>
                </a:extLst>
              </p:cNvPr>
              <p:cNvSpPr>
                <a:spLocks/>
              </p:cNvSpPr>
              <p:nvPr/>
            </p:nvSpPr>
            <p:spPr bwMode="auto">
              <a:xfrm>
                <a:off x="6300788" y="3870325"/>
                <a:ext cx="26988" cy="0"/>
              </a:xfrm>
              <a:custGeom>
                <a:avLst/>
                <a:gdLst>
                  <a:gd name="T0" fmla="*/ 0 w 17"/>
                  <a:gd name="T1" fmla="*/ 0 w 17"/>
                  <a:gd name="T2" fmla="*/ 2147483647 w 17"/>
                  <a:gd name="T3" fmla="*/ 0 w 17"/>
                  <a:gd name="T4" fmla="*/ 0 60000 65536"/>
                  <a:gd name="T5" fmla="*/ 0 60000 65536"/>
                  <a:gd name="T6" fmla="*/ 0 60000 65536"/>
                  <a:gd name="T7" fmla="*/ 0 60000 65536"/>
                  <a:gd name="T8" fmla="*/ 0 w 17"/>
                  <a:gd name="T9" fmla="*/ 17 w 17"/>
                </a:gdLst>
                <a:ahLst/>
                <a:cxnLst>
                  <a:cxn ang="T4">
                    <a:pos x="T0" y="0"/>
                  </a:cxn>
                  <a:cxn ang="T5">
                    <a:pos x="T1" y="0"/>
                  </a:cxn>
                  <a:cxn ang="T6">
                    <a:pos x="T2" y="0"/>
                  </a:cxn>
                  <a:cxn ang="T7">
                    <a:pos x="T3" y="0"/>
                  </a:cxn>
                </a:cxnLst>
                <a:rect l="T8" t="0" r="T9" b="0"/>
                <a:pathLst>
                  <a:path w="17">
                    <a:moveTo>
                      <a:pt x="0" y="0"/>
                    </a:moveTo>
                    <a:lnTo>
                      <a:pt x="0" y="0"/>
                    </a:lnTo>
                    <a:lnTo>
                      <a:pt x="17"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36" name="Freeform 359">
                <a:extLst>
                  <a:ext uri="{FF2B5EF4-FFF2-40B4-BE49-F238E27FC236}">
                    <a16:creationId xmlns:a16="http://schemas.microsoft.com/office/drawing/2014/main" id="{77029F98-EAA4-44A8-A8B4-DFC9AA49EE1D}"/>
                  </a:ext>
                </a:extLst>
              </p:cNvPr>
              <p:cNvSpPr>
                <a:spLocks/>
              </p:cNvSpPr>
              <p:nvPr/>
            </p:nvSpPr>
            <p:spPr bwMode="auto">
              <a:xfrm>
                <a:off x="6300788" y="3800475"/>
                <a:ext cx="26988" cy="14288"/>
              </a:xfrm>
              <a:custGeom>
                <a:avLst/>
                <a:gdLst>
                  <a:gd name="T0" fmla="*/ 0 w 17"/>
                  <a:gd name="T1" fmla="*/ 2147483647 h 9"/>
                  <a:gd name="T2" fmla="*/ 2147483647 w 17"/>
                  <a:gd name="T3" fmla="*/ 2147483647 h 9"/>
                  <a:gd name="T4" fmla="*/ 2147483647 w 17"/>
                  <a:gd name="T5" fmla="*/ 0 h 9"/>
                  <a:gd name="T6" fmla="*/ 0 w 17"/>
                  <a:gd name="T7" fmla="*/ 2147483647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9"/>
                    </a:moveTo>
                    <a:lnTo>
                      <a:pt x="17" y="9"/>
                    </a:lnTo>
                    <a:lnTo>
                      <a:pt x="8" y="0"/>
                    </a:lnTo>
                    <a:lnTo>
                      <a:pt x="0"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37" name="Freeform 360">
                <a:extLst>
                  <a:ext uri="{FF2B5EF4-FFF2-40B4-BE49-F238E27FC236}">
                    <a16:creationId xmlns:a16="http://schemas.microsoft.com/office/drawing/2014/main" id="{A3DCF12C-1004-4827-B38B-A76397D8C9C5}"/>
                  </a:ext>
                </a:extLst>
              </p:cNvPr>
              <p:cNvSpPr>
                <a:spLocks/>
              </p:cNvSpPr>
              <p:nvPr/>
            </p:nvSpPr>
            <p:spPr bwMode="auto">
              <a:xfrm>
                <a:off x="6300788" y="3800475"/>
                <a:ext cx="26988" cy="14288"/>
              </a:xfrm>
              <a:custGeom>
                <a:avLst/>
                <a:gdLst>
                  <a:gd name="T0" fmla="*/ 0 w 17"/>
                  <a:gd name="T1" fmla="*/ 2147483647 h 9"/>
                  <a:gd name="T2" fmla="*/ 2147483647 w 17"/>
                  <a:gd name="T3" fmla="*/ 2147483647 h 9"/>
                  <a:gd name="T4" fmla="*/ 2147483647 w 17"/>
                  <a:gd name="T5" fmla="*/ 0 h 9"/>
                  <a:gd name="T6" fmla="*/ 0 w 17"/>
                  <a:gd name="T7" fmla="*/ 2147483647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9"/>
                    </a:moveTo>
                    <a:lnTo>
                      <a:pt x="17" y="9"/>
                    </a:lnTo>
                    <a:lnTo>
                      <a:pt x="8" y="0"/>
                    </a:lnTo>
                    <a:lnTo>
                      <a:pt x="0"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38" name="Freeform 361">
                <a:extLst>
                  <a:ext uri="{FF2B5EF4-FFF2-40B4-BE49-F238E27FC236}">
                    <a16:creationId xmlns:a16="http://schemas.microsoft.com/office/drawing/2014/main" id="{30C8704E-815D-4551-98B6-99B2BE4CD19F}"/>
                  </a:ext>
                </a:extLst>
              </p:cNvPr>
              <p:cNvSpPr>
                <a:spLocks/>
              </p:cNvSpPr>
              <p:nvPr/>
            </p:nvSpPr>
            <p:spPr bwMode="auto">
              <a:xfrm>
                <a:off x="6300788" y="3884613"/>
                <a:ext cx="12700" cy="12700"/>
              </a:xfrm>
              <a:custGeom>
                <a:avLst/>
                <a:gdLst>
                  <a:gd name="T0" fmla="*/ 0 w 8"/>
                  <a:gd name="T1" fmla="*/ 2147483647 h 8"/>
                  <a:gd name="T2" fmla="*/ 2147483647 w 8"/>
                  <a:gd name="T3" fmla="*/ 2147483647 h 8"/>
                  <a:gd name="T4" fmla="*/ 2147483647 w 8"/>
                  <a:gd name="T5" fmla="*/ 0 h 8"/>
                  <a:gd name="T6" fmla="*/ 0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0" y="8"/>
                    </a:moveTo>
                    <a:lnTo>
                      <a:pt x="8" y="8"/>
                    </a:lnTo>
                    <a:lnTo>
                      <a:pt x="8" y="0"/>
                    </a:lnTo>
                    <a:lnTo>
                      <a:pt x="0" y="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39" name="Freeform 362">
                <a:extLst>
                  <a:ext uri="{FF2B5EF4-FFF2-40B4-BE49-F238E27FC236}">
                    <a16:creationId xmlns:a16="http://schemas.microsoft.com/office/drawing/2014/main" id="{A16F9322-EE61-4717-A2B9-D6096AB69D35}"/>
                  </a:ext>
                </a:extLst>
              </p:cNvPr>
              <p:cNvSpPr>
                <a:spLocks/>
              </p:cNvSpPr>
              <p:nvPr/>
            </p:nvSpPr>
            <p:spPr bwMode="auto">
              <a:xfrm>
                <a:off x="6300788" y="3884613"/>
                <a:ext cx="12700" cy="12700"/>
              </a:xfrm>
              <a:custGeom>
                <a:avLst/>
                <a:gdLst>
                  <a:gd name="T0" fmla="*/ 0 w 8"/>
                  <a:gd name="T1" fmla="*/ 2147483647 h 8"/>
                  <a:gd name="T2" fmla="*/ 2147483647 w 8"/>
                  <a:gd name="T3" fmla="*/ 2147483647 h 8"/>
                  <a:gd name="T4" fmla="*/ 2147483647 w 8"/>
                  <a:gd name="T5" fmla="*/ 0 h 8"/>
                  <a:gd name="T6" fmla="*/ 0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0" y="8"/>
                    </a:moveTo>
                    <a:lnTo>
                      <a:pt x="8" y="8"/>
                    </a:lnTo>
                    <a:lnTo>
                      <a:pt x="8" y="0"/>
                    </a:lnTo>
                    <a:lnTo>
                      <a:pt x="0" y="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40" name="Freeform 363">
                <a:extLst>
                  <a:ext uri="{FF2B5EF4-FFF2-40B4-BE49-F238E27FC236}">
                    <a16:creationId xmlns:a16="http://schemas.microsoft.com/office/drawing/2014/main" id="{695103AE-2A3E-4A6C-AEC1-BF8940CC3B50}"/>
                  </a:ext>
                </a:extLst>
              </p:cNvPr>
              <p:cNvSpPr>
                <a:spLocks/>
              </p:cNvSpPr>
              <p:nvPr/>
            </p:nvSpPr>
            <p:spPr bwMode="auto">
              <a:xfrm>
                <a:off x="6300788" y="3911600"/>
                <a:ext cx="12700" cy="0"/>
              </a:xfrm>
              <a:custGeom>
                <a:avLst/>
                <a:gdLst>
                  <a:gd name="T0" fmla="*/ 0 w 8"/>
                  <a:gd name="T1" fmla="*/ 0 w 8"/>
                  <a:gd name="T2" fmla="*/ 2147483647 w 8"/>
                  <a:gd name="T3" fmla="*/ 0 w 8"/>
                  <a:gd name="T4" fmla="*/ 0 60000 65536"/>
                  <a:gd name="T5" fmla="*/ 0 60000 65536"/>
                  <a:gd name="T6" fmla="*/ 0 60000 65536"/>
                  <a:gd name="T7" fmla="*/ 0 60000 65536"/>
                  <a:gd name="T8" fmla="*/ 0 w 8"/>
                  <a:gd name="T9" fmla="*/ 8 w 8"/>
                </a:gdLst>
                <a:ahLst/>
                <a:cxnLst>
                  <a:cxn ang="T4">
                    <a:pos x="T0" y="0"/>
                  </a:cxn>
                  <a:cxn ang="T5">
                    <a:pos x="T1" y="0"/>
                  </a:cxn>
                  <a:cxn ang="T6">
                    <a:pos x="T2" y="0"/>
                  </a:cxn>
                  <a:cxn ang="T7">
                    <a:pos x="T3" y="0"/>
                  </a:cxn>
                </a:cxnLst>
                <a:rect l="T8" t="0" r="T9" b="0"/>
                <a:pathLst>
                  <a:path w="8">
                    <a:moveTo>
                      <a:pt x="0" y="0"/>
                    </a:moveTo>
                    <a:lnTo>
                      <a:pt x="0" y="0"/>
                    </a:lnTo>
                    <a:lnTo>
                      <a:pt x="8"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41" name="Freeform 364">
                <a:extLst>
                  <a:ext uri="{FF2B5EF4-FFF2-40B4-BE49-F238E27FC236}">
                    <a16:creationId xmlns:a16="http://schemas.microsoft.com/office/drawing/2014/main" id="{3C79E1B2-539C-43DF-8450-2D7B5EE01A95}"/>
                  </a:ext>
                </a:extLst>
              </p:cNvPr>
              <p:cNvSpPr>
                <a:spLocks/>
              </p:cNvSpPr>
              <p:nvPr/>
            </p:nvSpPr>
            <p:spPr bwMode="auto">
              <a:xfrm>
                <a:off x="6300788" y="3911600"/>
                <a:ext cx="12700" cy="0"/>
              </a:xfrm>
              <a:custGeom>
                <a:avLst/>
                <a:gdLst>
                  <a:gd name="T0" fmla="*/ 0 w 8"/>
                  <a:gd name="T1" fmla="*/ 0 w 8"/>
                  <a:gd name="T2" fmla="*/ 2147483647 w 8"/>
                  <a:gd name="T3" fmla="*/ 0 w 8"/>
                  <a:gd name="T4" fmla="*/ 0 60000 65536"/>
                  <a:gd name="T5" fmla="*/ 0 60000 65536"/>
                  <a:gd name="T6" fmla="*/ 0 60000 65536"/>
                  <a:gd name="T7" fmla="*/ 0 60000 65536"/>
                  <a:gd name="T8" fmla="*/ 0 w 8"/>
                  <a:gd name="T9" fmla="*/ 8 w 8"/>
                </a:gdLst>
                <a:ahLst/>
                <a:cxnLst>
                  <a:cxn ang="T4">
                    <a:pos x="T0" y="0"/>
                  </a:cxn>
                  <a:cxn ang="T5">
                    <a:pos x="T1" y="0"/>
                  </a:cxn>
                  <a:cxn ang="T6">
                    <a:pos x="T2" y="0"/>
                  </a:cxn>
                  <a:cxn ang="T7">
                    <a:pos x="T3" y="0"/>
                  </a:cxn>
                </a:cxnLst>
                <a:rect l="T8" t="0" r="T9" b="0"/>
                <a:pathLst>
                  <a:path w="8">
                    <a:moveTo>
                      <a:pt x="0" y="0"/>
                    </a:moveTo>
                    <a:lnTo>
                      <a:pt x="0" y="0"/>
                    </a:lnTo>
                    <a:lnTo>
                      <a:pt x="8"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42" name="Freeform 365">
                <a:extLst>
                  <a:ext uri="{FF2B5EF4-FFF2-40B4-BE49-F238E27FC236}">
                    <a16:creationId xmlns:a16="http://schemas.microsoft.com/office/drawing/2014/main" id="{FDAECE24-A4F0-4C52-BC25-359A40C05815}"/>
                  </a:ext>
                </a:extLst>
              </p:cNvPr>
              <p:cNvSpPr>
                <a:spLocks/>
              </p:cNvSpPr>
              <p:nvPr/>
            </p:nvSpPr>
            <p:spPr bwMode="auto">
              <a:xfrm>
                <a:off x="6480176" y="3606800"/>
                <a:ext cx="68263" cy="111125"/>
              </a:xfrm>
              <a:custGeom>
                <a:avLst/>
                <a:gdLst>
                  <a:gd name="T0" fmla="*/ 2147483647 w 43"/>
                  <a:gd name="T1" fmla="*/ 0 h 70"/>
                  <a:gd name="T2" fmla="*/ 0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0 h 70"/>
                  <a:gd name="T14" fmla="*/ 0 60000 65536"/>
                  <a:gd name="T15" fmla="*/ 0 60000 65536"/>
                  <a:gd name="T16" fmla="*/ 0 60000 65536"/>
                  <a:gd name="T17" fmla="*/ 0 60000 65536"/>
                  <a:gd name="T18" fmla="*/ 0 60000 65536"/>
                  <a:gd name="T19" fmla="*/ 0 60000 65536"/>
                  <a:gd name="T20" fmla="*/ 0 60000 65536"/>
                  <a:gd name="T21" fmla="*/ 0 w 43"/>
                  <a:gd name="T22" fmla="*/ 0 h 70"/>
                  <a:gd name="T23" fmla="*/ 43 w 43"/>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70">
                    <a:moveTo>
                      <a:pt x="9" y="0"/>
                    </a:moveTo>
                    <a:lnTo>
                      <a:pt x="0" y="35"/>
                    </a:lnTo>
                    <a:lnTo>
                      <a:pt x="9" y="70"/>
                    </a:lnTo>
                    <a:lnTo>
                      <a:pt x="26" y="70"/>
                    </a:lnTo>
                    <a:lnTo>
                      <a:pt x="43" y="61"/>
                    </a:lnTo>
                    <a:lnTo>
                      <a:pt x="35" y="18"/>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43" name="Freeform 366">
                <a:extLst>
                  <a:ext uri="{FF2B5EF4-FFF2-40B4-BE49-F238E27FC236}">
                    <a16:creationId xmlns:a16="http://schemas.microsoft.com/office/drawing/2014/main" id="{96304CAD-16F6-4B0B-9677-E5553452AF31}"/>
                  </a:ext>
                </a:extLst>
              </p:cNvPr>
              <p:cNvSpPr>
                <a:spLocks/>
              </p:cNvSpPr>
              <p:nvPr/>
            </p:nvSpPr>
            <p:spPr bwMode="auto">
              <a:xfrm>
                <a:off x="6480176" y="3606800"/>
                <a:ext cx="68263" cy="111125"/>
              </a:xfrm>
              <a:custGeom>
                <a:avLst/>
                <a:gdLst>
                  <a:gd name="T0" fmla="*/ 2147483647 w 43"/>
                  <a:gd name="T1" fmla="*/ 0 h 70"/>
                  <a:gd name="T2" fmla="*/ 0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0 h 70"/>
                  <a:gd name="T14" fmla="*/ 0 60000 65536"/>
                  <a:gd name="T15" fmla="*/ 0 60000 65536"/>
                  <a:gd name="T16" fmla="*/ 0 60000 65536"/>
                  <a:gd name="T17" fmla="*/ 0 60000 65536"/>
                  <a:gd name="T18" fmla="*/ 0 60000 65536"/>
                  <a:gd name="T19" fmla="*/ 0 60000 65536"/>
                  <a:gd name="T20" fmla="*/ 0 60000 65536"/>
                  <a:gd name="T21" fmla="*/ 0 w 43"/>
                  <a:gd name="T22" fmla="*/ 0 h 70"/>
                  <a:gd name="T23" fmla="*/ 43 w 43"/>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70">
                    <a:moveTo>
                      <a:pt x="9" y="0"/>
                    </a:moveTo>
                    <a:lnTo>
                      <a:pt x="0" y="35"/>
                    </a:lnTo>
                    <a:lnTo>
                      <a:pt x="9" y="70"/>
                    </a:lnTo>
                    <a:lnTo>
                      <a:pt x="26" y="70"/>
                    </a:lnTo>
                    <a:lnTo>
                      <a:pt x="43" y="61"/>
                    </a:lnTo>
                    <a:lnTo>
                      <a:pt x="35" y="18"/>
                    </a:lnTo>
                    <a:lnTo>
                      <a:pt x="9"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44" name="Freeform 367">
                <a:extLst>
                  <a:ext uri="{FF2B5EF4-FFF2-40B4-BE49-F238E27FC236}">
                    <a16:creationId xmlns:a16="http://schemas.microsoft.com/office/drawing/2014/main" id="{DC4FCCCF-6A25-477E-8D11-D4A52DE95179}"/>
                  </a:ext>
                </a:extLst>
              </p:cNvPr>
              <p:cNvSpPr>
                <a:spLocks/>
              </p:cNvSpPr>
              <p:nvPr/>
            </p:nvSpPr>
            <p:spPr bwMode="auto">
              <a:xfrm>
                <a:off x="6438901" y="3013075"/>
                <a:ext cx="206375" cy="123825"/>
              </a:xfrm>
              <a:custGeom>
                <a:avLst/>
                <a:gdLst>
                  <a:gd name="T0" fmla="*/ 2147483647 w 130"/>
                  <a:gd name="T1" fmla="*/ 2147483647 h 78"/>
                  <a:gd name="T2" fmla="*/ 2147483647 w 130"/>
                  <a:gd name="T3" fmla="*/ 2147483647 h 78"/>
                  <a:gd name="T4" fmla="*/ 2147483647 w 130"/>
                  <a:gd name="T5" fmla="*/ 2147483647 h 78"/>
                  <a:gd name="T6" fmla="*/ 2147483647 w 130"/>
                  <a:gd name="T7" fmla="*/ 0 h 78"/>
                  <a:gd name="T8" fmla="*/ 0 w 130"/>
                  <a:gd name="T9" fmla="*/ 0 h 78"/>
                  <a:gd name="T10" fmla="*/ 0 w 130"/>
                  <a:gd name="T11" fmla="*/ 2147483647 h 78"/>
                  <a:gd name="T12" fmla="*/ 2147483647 w 130"/>
                  <a:gd name="T13" fmla="*/ 2147483647 h 78"/>
                  <a:gd name="T14" fmla="*/ 2147483647 w 130"/>
                  <a:gd name="T15" fmla="*/ 2147483647 h 78"/>
                  <a:gd name="T16" fmla="*/ 2147483647 w 130"/>
                  <a:gd name="T17" fmla="*/ 2147483647 h 78"/>
                  <a:gd name="T18" fmla="*/ 2147483647 w 130"/>
                  <a:gd name="T19" fmla="*/ 2147483647 h 78"/>
                  <a:gd name="T20" fmla="*/ 2147483647 w 130"/>
                  <a:gd name="T21" fmla="*/ 2147483647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
                  <a:gd name="T34" fmla="*/ 0 h 78"/>
                  <a:gd name="T35" fmla="*/ 130 w 130"/>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 h="78">
                    <a:moveTo>
                      <a:pt x="130" y="78"/>
                    </a:moveTo>
                    <a:lnTo>
                      <a:pt x="130" y="52"/>
                    </a:lnTo>
                    <a:lnTo>
                      <a:pt x="96" y="43"/>
                    </a:lnTo>
                    <a:lnTo>
                      <a:pt x="17" y="0"/>
                    </a:lnTo>
                    <a:lnTo>
                      <a:pt x="0" y="0"/>
                    </a:lnTo>
                    <a:lnTo>
                      <a:pt x="0" y="34"/>
                    </a:lnTo>
                    <a:lnTo>
                      <a:pt x="43" y="52"/>
                    </a:lnTo>
                    <a:lnTo>
                      <a:pt x="43" y="61"/>
                    </a:lnTo>
                    <a:lnTo>
                      <a:pt x="69" y="52"/>
                    </a:lnTo>
                    <a:lnTo>
                      <a:pt x="87" y="69"/>
                    </a:lnTo>
                    <a:lnTo>
                      <a:pt x="130" y="7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45" name="Freeform 368">
                <a:extLst>
                  <a:ext uri="{FF2B5EF4-FFF2-40B4-BE49-F238E27FC236}">
                    <a16:creationId xmlns:a16="http://schemas.microsoft.com/office/drawing/2014/main" id="{CF37390F-3748-4A62-836C-FA6ED8BFE046}"/>
                  </a:ext>
                </a:extLst>
              </p:cNvPr>
              <p:cNvSpPr>
                <a:spLocks/>
              </p:cNvSpPr>
              <p:nvPr/>
            </p:nvSpPr>
            <p:spPr bwMode="auto">
              <a:xfrm>
                <a:off x="6438901" y="3013075"/>
                <a:ext cx="206375" cy="123825"/>
              </a:xfrm>
              <a:custGeom>
                <a:avLst/>
                <a:gdLst>
                  <a:gd name="T0" fmla="*/ 2147483647 w 130"/>
                  <a:gd name="T1" fmla="*/ 2147483647 h 78"/>
                  <a:gd name="T2" fmla="*/ 2147483647 w 130"/>
                  <a:gd name="T3" fmla="*/ 2147483647 h 78"/>
                  <a:gd name="T4" fmla="*/ 2147483647 w 130"/>
                  <a:gd name="T5" fmla="*/ 2147483647 h 78"/>
                  <a:gd name="T6" fmla="*/ 2147483647 w 130"/>
                  <a:gd name="T7" fmla="*/ 0 h 78"/>
                  <a:gd name="T8" fmla="*/ 0 w 130"/>
                  <a:gd name="T9" fmla="*/ 0 h 78"/>
                  <a:gd name="T10" fmla="*/ 0 w 130"/>
                  <a:gd name="T11" fmla="*/ 2147483647 h 78"/>
                  <a:gd name="T12" fmla="*/ 2147483647 w 130"/>
                  <a:gd name="T13" fmla="*/ 2147483647 h 78"/>
                  <a:gd name="T14" fmla="*/ 2147483647 w 130"/>
                  <a:gd name="T15" fmla="*/ 2147483647 h 78"/>
                  <a:gd name="T16" fmla="*/ 2147483647 w 130"/>
                  <a:gd name="T17" fmla="*/ 2147483647 h 78"/>
                  <a:gd name="T18" fmla="*/ 2147483647 w 130"/>
                  <a:gd name="T19" fmla="*/ 2147483647 h 78"/>
                  <a:gd name="T20" fmla="*/ 2147483647 w 130"/>
                  <a:gd name="T21" fmla="*/ 2147483647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
                  <a:gd name="T34" fmla="*/ 0 h 78"/>
                  <a:gd name="T35" fmla="*/ 130 w 130"/>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 h="78">
                    <a:moveTo>
                      <a:pt x="130" y="78"/>
                    </a:moveTo>
                    <a:lnTo>
                      <a:pt x="130" y="52"/>
                    </a:lnTo>
                    <a:lnTo>
                      <a:pt x="96" y="43"/>
                    </a:lnTo>
                    <a:lnTo>
                      <a:pt x="17" y="0"/>
                    </a:lnTo>
                    <a:lnTo>
                      <a:pt x="0" y="0"/>
                    </a:lnTo>
                    <a:lnTo>
                      <a:pt x="0" y="34"/>
                    </a:lnTo>
                    <a:lnTo>
                      <a:pt x="43" y="52"/>
                    </a:lnTo>
                    <a:lnTo>
                      <a:pt x="43" y="61"/>
                    </a:lnTo>
                    <a:lnTo>
                      <a:pt x="69" y="52"/>
                    </a:lnTo>
                    <a:lnTo>
                      <a:pt x="87" y="69"/>
                    </a:lnTo>
                    <a:lnTo>
                      <a:pt x="130" y="7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46" name="Freeform 369">
                <a:extLst>
                  <a:ext uri="{FF2B5EF4-FFF2-40B4-BE49-F238E27FC236}">
                    <a16:creationId xmlns:a16="http://schemas.microsoft.com/office/drawing/2014/main" id="{9AACDA90-C2D6-4D5E-A1BE-71384E73809E}"/>
                  </a:ext>
                </a:extLst>
              </p:cNvPr>
              <p:cNvSpPr>
                <a:spLocks/>
              </p:cNvSpPr>
              <p:nvPr/>
            </p:nvSpPr>
            <p:spPr bwMode="auto">
              <a:xfrm>
                <a:off x="6659563" y="3136900"/>
                <a:ext cx="138113" cy="166688"/>
              </a:xfrm>
              <a:custGeom>
                <a:avLst/>
                <a:gdLst>
                  <a:gd name="T0" fmla="*/ 2147483647 w 87"/>
                  <a:gd name="T1" fmla="*/ 2147483647 h 105"/>
                  <a:gd name="T2" fmla="*/ 2147483647 w 87"/>
                  <a:gd name="T3" fmla="*/ 2147483647 h 105"/>
                  <a:gd name="T4" fmla="*/ 2147483647 w 87"/>
                  <a:gd name="T5" fmla="*/ 2147483647 h 105"/>
                  <a:gd name="T6" fmla="*/ 2147483647 w 87"/>
                  <a:gd name="T7" fmla="*/ 2147483647 h 105"/>
                  <a:gd name="T8" fmla="*/ 2147483647 w 87"/>
                  <a:gd name="T9" fmla="*/ 2147483647 h 105"/>
                  <a:gd name="T10" fmla="*/ 2147483647 w 87"/>
                  <a:gd name="T11" fmla="*/ 2147483647 h 105"/>
                  <a:gd name="T12" fmla="*/ 2147483647 w 87"/>
                  <a:gd name="T13" fmla="*/ 2147483647 h 105"/>
                  <a:gd name="T14" fmla="*/ 2147483647 w 87"/>
                  <a:gd name="T15" fmla="*/ 2147483647 h 105"/>
                  <a:gd name="T16" fmla="*/ 2147483647 w 87"/>
                  <a:gd name="T17" fmla="*/ 2147483647 h 105"/>
                  <a:gd name="T18" fmla="*/ 2147483647 w 87"/>
                  <a:gd name="T19" fmla="*/ 2147483647 h 105"/>
                  <a:gd name="T20" fmla="*/ 2147483647 w 87"/>
                  <a:gd name="T21" fmla="*/ 0 h 105"/>
                  <a:gd name="T22" fmla="*/ 2147483647 w 87"/>
                  <a:gd name="T23" fmla="*/ 0 h 105"/>
                  <a:gd name="T24" fmla="*/ 0 w 87"/>
                  <a:gd name="T25" fmla="*/ 2147483647 h 105"/>
                  <a:gd name="T26" fmla="*/ 2147483647 w 87"/>
                  <a:gd name="T27" fmla="*/ 2147483647 h 105"/>
                  <a:gd name="T28" fmla="*/ 0 w 87"/>
                  <a:gd name="T29" fmla="*/ 2147483647 h 105"/>
                  <a:gd name="T30" fmla="*/ 2147483647 w 87"/>
                  <a:gd name="T31" fmla="*/ 2147483647 h 105"/>
                  <a:gd name="T32" fmla="*/ 2147483647 w 87"/>
                  <a:gd name="T33" fmla="*/ 2147483647 h 105"/>
                  <a:gd name="T34" fmla="*/ 2147483647 w 87"/>
                  <a:gd name="T35" fmla="*/ 2147483647 h 1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7"/>
                  <a:gd name="T55" fmla="*/ 0 h 105"/>
                  <a:gd name="T56" fmla="*/ 87 w 87"/>
                  <a:gd name="T57" fmla="*/ 105 h 10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7" h="105">
                    <a:moveTo>
                      <a:pt x="44" y="70"/>
                    </a:moveTo>
                    <a:lnTo>
                      <a:pt x="44" y="61"/>
                    </a:lnTo>
                    <a:lnTo>
                      <a:pt x="61" y="70"/>
                    </a:lnTo>
                    <a:lnTo>
                      <a:pt x="79" y="105"/>
                    </a:lnTo>
                    <a:lnTo>
                      <a:pt x="87" y="78"/>
                    </a:lnTo>
                    <a:lnTo>
                      <a:pt x="79" y="52"/>
                    </a:lnTo>
                    <a:lnTo>
                      <a:pt x="70" y="52"/>
                    </a:lnTo>
                    <a:lnTo>
                      <a:pt x="61" y="52"/>
                    </a:lnTo>
                    <a:lnTo>
                      <a:pt x="70" y="26"/>
                    </a:lnTo>
                    <a:lnTo>
                      <a:pt x="35" y="26"/>
                    </a:lnTo>
                    <a:lnTo>
                      <a:pt x="18" y="0"/>
                    </a:lnTo>
                    <a:lnTo>
                      <a:pt x="9" y="0"/>
                    </a:lnTo>
                    <a:lnTo>
                      <a:pt x="0" y="9"/>
                    </a:lnTo>
                    <a:lnTo>
                      <a:pt x="9" y="26"/>
                    </a:lnTo>
                    <a:lnTo>
                      <a:pt x="0" y="44"/>
                    </a:lnTo>
                    <a:lnTo>
                      <a:pt x="18" y="52"/>
                    </a:lnTo>
                    <a:lnTo>
                      <a:pt x="26" y="78"/>
                    </a:lnTo>
                    <a:lnTo>
                      <a:pt x="44" y="7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47" name="Freeform 370">
                <a:extLst>
                  <a:ext uri="{FF2B5EF4-FFF2-40B4-BE49-F238E27FC236}">
                    <a16:creationId xmlns:a16="http://schemas.microsoft.com/office/drawing/2014/main" id="{B2DE6440-A3B4-4216-97A7-4B199BFDFC50}"/>
                  </a:ext>
                </a:extLst>
              </p:cNvPr>
              <p:cNvSpPr>
                <a:spLocks/>
              </p:cNvSpPr>
              <p:nvPr/>
            </p:nvSpPr>
            <p:spPr bwMode="auto">
              <a:xfrm>
                <a:off x="6659563" y="3136900"/>
                <a:ext cx="138113" cy="166688"/>
              </a:xfrm>
              <a:custGeom>
                <a:avLst/>
                <a:gdLst>
                  <a:gd name="T0" fmla="*/ 2147483647 w 87"/>
                  <a:gd name="T1" fmla="*/ 2147483647 h 105"/>
                  <a:gd name="T2" fmla="*/ 2147483647 w 87"/>
                  <a:gd name="T3" fmla="*/ 2147483647 h 105"/>
                  <a:gd name="T4" fmla="*/ 2147483647 w 87"/>
                  <a:gd name="T5" fmla="*/ 2147483647 h 105"/>
                  <a:gd name="T6" fmla="*/ 2147483647 w 87"/>
                  <a:gd name="T7" fmla="*/ 2147483647 h 105"/>
                  <a:gd name="T8" fmla="*/ 2147483647 w 87"/>
                  <a:gd name="T9" fmla="*/ 2147483647 h 105"/>
                  <a:gd name="T10" fmla="*/ 2147483647 w 87"/>
                  <a:gd name="T11" fmla="*/ 2147483647 h 105"/>
                  <a:gd name="T12" fmla="*/ 2147483647 w 87"/>
                  <a:gd name="T13" fmla="*/ 2147483647 h 105"/>
                  <a:gd name="T14" fmla="*/ 2147483647 w 87"/>
                  <a:gd name="T15" fmla="*/ 2147483647 h 105"/>
                  <a:gd name="T16" fmla="*/ 2147483647 w 87"/>
                  <a:gd name="T17" fmla="*/ 2147483647 h 105"/>
                  <a:gd name="T18" fmla="*/ 2147483647 w 87"/>
                  <a:gd name="T19" fmla="*/ 2147483647 h 105"/>
                  <a:gd name="T20" fmla="*/ 2147483647 w 87"/>
                  <a:gd name="T21" fmla="*/ 0 h 105"/>
                  <a:gd name="T22" fmla="*/ 2147483647 w 87"/>
                  <a:gd name="T23" fmla="*/ 0 h 105"/>
                  <a:gd name="T24" fmla="*/ 0 w 87"/>
                  <a:gd name="T25" fmla="*/ 2147483647 h 105"/>
                  <a:gd name="T26" fmla="*/ 2147483647 w 87"/>
                  <a:gd name="T27" fmla="*/ 2147483647 h 105"/>
                  <a:gd name="T28" fmla="*/ 0 w 87"/>
                  <a:gd name="T29" fmla="*/ 2147483647 h 105"/>
                  <a:gd name="T30" fmla="*/ 2147483647 w 87"/>
                  <a:gd name="T31" fmla="*/ 2147483647 h 105"/>
                  <a:gd name="T32" fmla="*/ 2147483647 w 87"/>
                  <a:gd name="T33" fmla="*/ 2147483647 h 105"/>
                  <a:gd name="T34" fmla="*/ 2147483647 w 87"/>
                  <a:gd name="T35" fmla="*/ 2147483647 h 1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7"/>
                  <a:gd name="T55" fmla="*/ 0 h 105"/>
                  <a:gd name="T56" fmla="*/ 87 w 87"/>
                  <a:gd name="T57" fmla="*/ 105 h 10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7" h="105">
                    <a:moveTo>
                      <a:pt x="44" y="70"/>
                    </a:moveTo>
                    <a:lnTo>
                      <a:pt x="44" y="61"/>
                    </a:lnTo>
                    <a:lnTo>
                      <a:pt x="61" y="70"/>
                    </a:lnTo>
                    <a:lnTo>
                      <a:pt x="79" y="105"/>
                    </a:lnTo>
                    <a:lnTo>
                      <a:pt x="87" y="78"/>
                    </a:lnTo>
                    <a:lnTo>
                      <a:pt x="79" y="52"/>
                    </a:lnTo>
                    <a:lnTo>
                      <a:pt x="70" y="52"/>
                    </a:lnTo>
                    <a:lnTo>
                      <a:pt x="61" y="52"/>
                    </a:lnTo>
                    <a:lnTo>
                      <a:pt x="70" y="26"/>
                    </a:lnTo>
                    <a:lnTo>
                      <a:pt x="35" y="26"/>
                    </a:lnTo>
                    <a:lnTo>
                      <a:pt x="18" y="0"/>
                    </a:lnTo>
                    <a:lnTo>
                      <a:pt x="9" y="0"/>
                    </a:lnTo>
                    <a:lnTo>
                      <a:pt x="0" y="9"/>
                    </a:lnTo>
                    <a:lnTo>
                      <a:pt x="9" y="26"/>
                    </a:lnTo>
                    <a:lnTo>
                      <a:pt x="0" y="44"/>
                    </a:lnTo>
                    <a:lnTo>
                      <a:pt x="18" y="52"/>
                    </a:lnTo>
                    <a:lnTo>
                      <a:pt x="26" y="78"/>
                    </a:lnTo>
                    <a:lnTo>
                      <a:pt x="44" y="7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48" name="Freeform 371">
                <a:extLst>
                  <a:ext uri="{FF2B5EF4-FFF2-40B4-BE49-F238E27FC236}">
                    <a16:creationId xmlns:a16="http://schemas.microsoft.com/office/drawing/2014/main" id="{B2C14AC0-5007-4379-92A2-1EA86B19D93D}"/>
                  </a:ext>
                </a:extLst>
              </p:cNvPr>
              <p:cNvSpPr>
                <a:spLocks/>
              </p:cNvSpPr>
              <p:nvPr/>
            </p:nvSpPr>
            <p:spPr bwMode="auto">
              <a:xfrm>
                <a:off x="6673851" y="3067050"/>
                <a:ext cx="69850" cy="69850"/>
              </a:xfrm>
              <a:custGeom>
                <a:avLst/>
                <a:gdLst>
                  <a:gd name="T0" fmla="*/ 0 w 44"/>
                  <a:gd name="T1" fmla="*/ 2147483647 h 44"/>
                  <a:gd name="T2" fmla="*/ 2147483647 w 44"/>
                  <a:gd name="T3" fmla="*/ 2147483647 h 44"/>
                  <a:gd name="T4" fmla="*/ 2147483647 w 44"/>
                  <a:gd name="T5" fmla="*/ 2147483647 h 44"/>
                  <a:gd name="T6" fmla="*/ 2147483647 w 44"/>
                  <a:gd name="T7" fmla="*/ 2147483647 h 44"/>
                  <a:gd name="T8" fmla="*/ 2147483647 w 44"/>
                  <a:gd name="T9" fmla="*/ 2147483647 h 44"/>
                  <a:gd name="T10" fmla="*/ 2147483647 w 44"/>
                  <a:gd name="T11" fmla="*/ 0 h 44"/>
                  <a:gd name="T12" fmla="*/ 2147483647 w 44"/>
                  <a:gd name="T13" fmla="*/ 0 h 44"/>
                  <a:gd name="T14" fmla="*/ 0 w 44"/>
                  <a:gd name="T15" fmla="*/ 2147483647 h 44"/>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44"/>
                  <a:gd name="T26" fmla="*/ 44 w 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44">
                    <a:moveTo>
                      <a:pt x="0" y="27"/>
                    </a:moveTo>
                    <a:lnTo>
                      <a:pt x="17" y="27"/>
                    </a:lnTo>
                    <a:lnTo>
                      <a:pt x="26" y="44"/>
                    </a:lnTo>
                    <a:lnTo>
                      <a:pt x="35" y="35"/>
                    </a:lnTo>
                    <a:lnTo>
                      <a:pt x="44" y="18"/>
                    </a:lnTo>
                    <a:lnTo>
                      <a:pt x="17" y="0"/>
                    </a:lnTo>
                    <a:lnTo>
                      <a:pt x="9" y="0"/>
                    </a:lnTo>
                    <a:lnTo>
                      <a:pt x="0" y="2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49" name="Freeform 372">
                <a:extLst>
                  <a:ext uri="{FF2B5EF4-FFF2-40B4-BE49-F238E27FC236}">
                    <a16:creationId xmlns:a16="http://schemas.microsoft.com/office/drawing/2014/main" id="{33B3C03C-EDEC-45E0-9176-11D08CCA1E39}"/>
                  </a:ext>
                </a:extLst>
              </p:cNvPr>
              <p:cNvSpPr>
                <a:spLocks/>
              </p:cNvSpPr>
              <p:nvPr/>
            </p:nvSpPr>
            <p:spPr bwMode="auto">
              <a:xfrm>
                <a:off x="6673851" y="3067050"/>
                <a:ext cx="69850" cy="69850"/>
              </a:xfrm>
              <a:custGeom>
                <a:avLst/>
                <a:gdLst>
                  <a:gd name="T0" fmla="*/ 0 w 44"/>
                  <a:gd name="T1" fmla="*/ 2147483647 h 44"/>
                  <a:gd name="T2" fmla="*/ 2147483647 w 44"/>
                  <a:gd name="T3" fmla="*/ 2147483647 h 44"/>
                  <a:gd name="T4" fmla="*/ 2147483647 w 44"/>
                  <a:gd name="T5" fmla="*/ 2147483647 h 44"/>
                  <a:gd name="T6" fmla="*/ 2147483647 w 44"/>
                  <a:gd name="T7" fmla="*/ 2147483647 h 44"/>
                  <a:gd name="T8" fmla="*/ 2147483647 w 44"/>
                  <a:gd name="T9" fmla="*/ 2147483647 h 44"/>
                  <a:gd name="T10" fmla="*/ 2147483647 w 44"/>
                  <a:gd name="T11" fmla="*/ 0 h 44"/>
                  <a:gd name="T12" fmla="*/ 2147483647 w 44"/>
                  <a:gd name="T13" fmla="*/ 0 h 44"/>
                  <a:gd name="T14" fmla="*/ 0 w 44"/>
                  <a:gd name="T15" fmla="*/ 2147483647 h 44"/>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44"/>
                  <a:gd name="T26" fmla="*/ 44 w 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44">
                    <a:moveTo>
                      <a:pt x="0" y="27"/>
                    </a:moveTo>
                    <a:lnTo>
                      <a:pt x="17" y="27"/>
                    </a:lnTo>
                    <a:lnTo>
                      <a:pt x="26" y="44"/>
                    </a:lnTo>
                    <a:lnTo>
                      <a:pt x="35" y="35"/>
                    </a:lnTo>
                    <a:lnTo>
                      <a:pt x="44" y="18"/>
                    </a:lnTo>
                    <a:lnTo>
                      <a:pt x="17" y="0"/>
                    </a:lnTo>
                    <a:lnTo>
                      <a:pt x="9" y="0"/>
                    </a:lnTo>
                    <a:lnTo>
                      <a:pt x="0" y="2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50" name="Freeform 373">
                <a:extLst>
                  <a:ext uri="{FF2B5EF4-FFF2-40B4-BE49-F238E27FC236}">
                    <a16:creationId xmlns:a16="http://schemas.microsoft.com/office/drawing/2014/main" id="{33F42A83-8866-4B58-9E41-F4AADAF9F09A}"/>
                  </a:ext>
                </a:extLst>
              </p:cNvPr>
              <p:cNvSpPr>
                <a:spLocks/>
              </p:cNvSpPr>
              <p:nvPr/>
            </p:nvSpPr>
            <p:spPr bwMode="auto">
              <a:xfrm>
                <a:off x="6784976" y="3067050"/>
                <a:ext cx="220663" cy="498475"/>
              </a:xfrm>
              <a:custGeom>
                <a:avLst/>
                <a:gdLst>
                  <a:gd name="T0" fmla="*/ 2147483647 w 139"/>
                  <a:gd name="T1" fmla="*/ 2147483647 h 314"/>
                  <a:gd name="T2" fmla="*/ 2147483647 w 139"/>
                  <a:gd name="T3" fmla="*/ 2147483647 h 314"/>
                  <a:gd name="T4" fmla="*/ 2147483647 w 139"/>
                  <a:gd name="T5" fmla="*/ 2147483647 h 314"/>
                  <a:gd name="T6" fmla="*/ 2147483647 w 139"/>
                  <a:gd name="T7" fmla="*/ 2147483647 h 314"/>
                  <a:gd name="T8" fmla="*/ 0 w 139"/>
                  <a:gd name="T9" fmla="*/ 2147483647 h 314"/>
                  <a:gd name="T10" fmla="*/ 2147483647 w 139"/>
                  <a:gd name="T11" fmla="*/ 2147483647 h 314"/>
                  <a:gd name="T12" fmla="*/ 2147483647 w 139"/>
                  <a:gd name="T13" fmla="*/ 2147483647 h 314"/>
                  <a:gd name="T14" fmla="*/ 2147483647 w 139"/>
                  <a:gd name="T15" fmla="*/ 2147483647 h 314"/>
                  <a:gd name="T16" fmla="*/ 2147483647 w 139"/>
                  <a:gd name="T17" fmla="*/ 2147483647 h 314"/>
                  <a:gd name="T18" fmla="*/ 2147483647 w 139"/>
                  <a:gd name="T19" fmla="*/ 2147483647 h 314"/>
                  <a:gd name="T20" fmla="*/ 2147483647 w 139"/>
                  <a:gd name="T21" fmla="*/ 2147483647 h 314"/>
                  <a:gd name="T22" fmla="*/ 2147483647 w 139"/>
                  <a:gd name="T23" fmla="*/ 2147483647 h 314"/>
                  <a:gd name="T24" fmla="*/ 2147483647 w 139"/>
                  <a:gd name="T25" fmla="*/ 2147483647 h 314"/>
                  <a:gd name="T26" fmla="*/ 2147483647 w 139"/>
                  <a:gd name="T27" fmla="*/ 2147483647 h 314"/>
                  <a:gd name="T28" fmla="*/ 2147483647 w 139"/>
                  <a:gd name="T29" fmla="*/ 2147483647 h 314"/>
                  <a:gd name="T30" fmla="*/ 2147483647 w 139"/>
                  <a:gd name="T31" fmla="*/ 2147483647 h 314"/>
                  <a:gd name="T32" fmla="*/ 2147483647 w 139"/>
                  <a:gd name="T33" fmla="*/ 2147483647 h 314"/>
                  <a:gd name="T34" fmla="*/ 2147483647 w 139"/>
                  <a:gd name="T35" fmla="*/ 2147483647 h 314"/>
                  <a:gd name="T36" fmla="*/ 2147483647 w 139"/>
                  <a:gd name="T37" fmla="*/ 2147483647 h 314"/>
                  <a:gd name="T38" fmla="*/ 2147483647 w 139"/>
                  <a:gd name="T39" fmla="*/ 2147483647 h 314"/>
                  <a:gd name="T40" fmla="*/ 2147483647 w 139"/>
                  <a:gd name="T41" fmla="*/ 2147483647 h 314"/>
                  <a:gd name="T42" fmla="*/ 2147483647 w 139"/>
                  <a:gd name="T43" fmla="*/ 2147483647 h 314"/>
                  <a:gd name="T44" fmla="*/ 2147483647 w 139"/>
                  <a:gd name="T45" fmla="*/ 2147483647 h 314"/>
                  <a:gd name="T46" fmla="*/ 2147483647 w 139"/>
                  <a:gd name="T47" fmla="*/ 2147483647 h 314"/>
                  <a:gd name="T48" fmla="*/ 2147483647 w 139"/>
                  <a:gd name="T49" fmla="*/ 2147483647 h 314"/>
                  <a:gd name="T50" fmla="*/ 2147483647 w 139"/>
                  <a:gd name="T51" fmla="*/ 2147483647 h 314"/>
                  <a:gd name="T52" fmla="*/ 2147483647 w 139"/>
                  <a:gd name="T53" fmla="*/ 2147483647 h 314"/>
                  <a:gd name="T54" fmla="*/ 2147483647 w 139"/>
                  <a:gd name="T55" fmla="*/ 2147483647 h 314"/>
                  <a:gd name="T56" fmla="*/ 2147483647 w 139"/>
                  <a:gd name="T57" fmla="*/ 2147483647 h 314"/>
                  <a:gd name="T58" fmla="*/ 2147483647 w 139"/>
                  <a:gd name="T59" fmla="*/ 2147483647 h 314"/>
                  <a:gd name="T60" fmla="*/ 2147483647 w 139"/>
                  <a:gd name="T61" fmla="*/ 0 h 314"/>
                  <a:gd name="T62" fmla="*/ 2147483647 w 139"/>
                  <a:gd name="T63" fmla="*/ 2147483647 h 3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9"/>
                  <a:gd name="T97" fmla="*/ 0 h 314"/>
                  <a:gd name="T98" fmla="*/ 139 w 139"/>
                  <a:gd name="T99" fmla="*/ 314 h 3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9" h="314">
                    <a:moveTo>
                      <a:pt x="52" y="27"/>
                    </a:moveTo>
                    <a:lnTo>
                      <a:pt x="35" y="35"/>
                    </a:lnTo>
                    <a:lnTo>
                      <a:pt x="35" y="79"/>
                    </a:lnTo>
                    <a:lnTo>
                      <a:pt x="17" y="88"/>
                    </a:lnTo>
                    <a:lnTo>
                      <a:pt x="0" y="149"/>
                    </a:lnTo>
                    <a:lnTo>
                      <a:pt x="17" y="157"/>
                    </a:lnTo>
                    <a:lnTo>
                      <a:pt x="43" y="192"/>
                    </a:lnTo>
                    <a:lnTo>
                      <a:pt x="35" y="218"/>
                    </a:lnTo>
                    <a:lnTo>
                      <a:pt x="52" y="218"/>
                    </a:lnTo>
                    <a:lnTo>
                      <a:pt x="69" y="227"/>
                    </a:lnTo>
                    <a:lnTo>
                      <a:pt x="69" y="218"/>
                    </a:lnTo>
                    <a:lnTo>
                      <a:pt x="87" y="210"/>
                    </a:lnTo>
                    <a:lnTo>
                      <a:pt x="104" y="271"/>
                    </a:lnTo>
                    <a:lnTo>
                      <a:pt x="122" y="279"/>
                    </a:lnTo>
                    <a:lnTo>
                      <a:pt x="122" y="288"/>
                    </a:lnTo>
                    <a:lnTo>
                      <a:pt x="113" y="288"/>
                    </a:lnTo>
                    <a:lnTo>
                      <a:pt x="104" y="314"/>
                    </a:lnTo>
                    <a:lnTo>
                      <a:pt x="130" y="314"/>
                    </a:lnTo>
                    <a:lnTo>
                      <a:pt x="130" y="279"/>
                    </a:lnTo>
                    <a:lnTo>
                      <a:pt x="122" y="244"/>
                    </a:lnTo>
                    <a:lnTo>
                      <a:pt x="122" y="227"/>
                    </a:lnTo>
                    <a:lnTo>
                      <a:pt x="104" y="192"/>
                    </a:lnTo>
                    <a:lnTo>
                      <a:pt x="104" y="166"/>
                    </a:lnTo>
                    <a:lnTo>
                      <a:pt x="130" y="149"/>
                    </a:lnTo>
                    <a:lnTo>
                      <a:pt x="139" y="122"/>
                    </a:lnTo>
                    <a:lnTo>
                      <a:pt x="122" y="122"/>
                    </a:lnTo>
                    <a:lnTo>
                      <a:pt x="96" y="88"/>
                    </a:lnTo>
                    <a:lnTo>
                      <a:pt x="78" y="79"/>
                    </a:lnTo>
                    <a:lnTo>
                      <a:pt x="87" y="53"/>
                    </a:lnTo>
                    <a:lnTo>
                      <a:pt x="87" y="18"/>
                    </a:lnTo>
                    <a:lnTo>
                      <a:pt x="69" y="0"/>
                    </a:lnTo>
                    <a:lnTo>
                      <a:pt x="52" y="2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51" name="Freeform 374">
                <a:extLst>
                  <a:ext uri="{FF2B5EF4-FFF2-40B4-BE49-F238E27FC236}">
                    <a16:creationId xmlns:a16="http://schemas.microsoft.com/office/drawing/2014/main" id="{6E77A278-9F76-4233-BBEE-91B66680F54B}"/>
                  </a:ext>
                </a:extLst>
              </p:cNvPr>
              <p:cNvSpPr>
                <a:spLocks/>
              </p:cNvSpPr>
              <p:nvPr/>
            </p:nvSpPr>
            <p:spPr bwMode="auto">
              <a:xfrm>
                <a:off x="6784976" y="3067050"/>
                <a:ext cx="220663" cy="498475"/>
              </a:xfrm>
              <a:custGeom>
                <a:avLst/>
                <a:gdLst>
                  <a:gd name="T0" fmla="*/ 2147483647 w 139"/>
                  <a:gd name="T1" fmla="*/ 2147483647 h 314"/>
                  <a:gd name="T2" fmla="*/ 2147483647 w 139"/>
                  <a:gd name="T3" fmla="*/ 2147483647 h 314"/>
                  <a:gd name="T4" fmla="*/ 2147483647 w 139"/>
                  <a:gd name="T5" fmla="*/ 2147483647 h 314"/>
                  <a:gd name="T6" fmla="*/ 2147483647 w 139"/>
                  <a:gd name="T7" fmla="*/ 2147483647 h 314"/>
                  <a:gd name="T8" fmla="*/ 0 w 139"/>
                  <a:gd name="T9" fmla="*/ 2147483647 h 314"/>
                  <a:gd name="T10" fmla="*/ 2147483647 w 139"/>
                  <a:gd name="T11" fmla="*/ 2147483647 h 314"/>
                  <a:gd name="T12" fmla="*/ 2147483647 w 139"/>
                  <a:gd name="T13" fmla="*/ 2147483647 h 314"/>
                  <a:gd name="T14" fmla="*/ 2147483647 w 139"/>
                  <a:gd name="T15" fmla="*/ 2147483647 h 314"/>
                  <a:gd name="T16" fmla="*/ 2147483647 w 139"/>
                  <a:gd name="T17" fmla="*/ 2147483647 h 314"/>
                  <a:gd name="T18" fmla="*/ 2147483647 w 139"/>
                  <a:gd name="T19" fmla="*/ 2147483647 h 314"/>
                  <a:gd name="T20" fmla="*/ 2147483647 w 139"/>
                  <a:gd name="T21" fmla="*/ 2147483647 h 314"/>
                  <a:gd name="T22" fmla="*/ 2147483647 w 139"/>
                  <a:gd name="T23" fmla="*/ 2147483647 h 314"/>
                  <a:gd name="T24" fmla="*/ 2147483647 w 139"/>
                  <a:gd name="T25" fmla="*/ 2147483647 h 314"/>
                  <a:gd name="T26" fmla="*/ 2147483647 w 139"/>
                  <a:gd name="T27" fmla="*/ 2147483647 h 314"/>
                  <a:gd name="T28" fmla="*/ 2147483647 w 139"/>
                  <a:gd name="T29" fmla="*/ 2147483647 h 314"/>
                  <a:gd name="T30" fmla="*/ 2147483647 w 139"/>
                  <a:gd name="T31" fmla="*/ 2147483647 h 314"/>
                  <a:gd name="T32" fmla="*/ 2147483647 w 139"/>
                  <a:gd name="T33" fmla="*/ 2147483647 h 314"/>
                  <a:gd name="T34" fmla="*/ 2147483647 w 139"/>
                  <a:gd name="T35" fmla="*/ 2147483647 h 314"/>
                  <a:gd name="T36" fmla="*/ 2147483647 w 139"/>
                  <a:gd name="T37" fmla="*/ 2147483647 h 314"/>
                  <a:gd name="T38" fmla="*/ 2147483647 w 139"/>
                  <a:gd name="T39" fmla="*/ 2147483647 h 314"/>
                  <a:gd name="T40" fmla="*/ 2147483647 w 139"/>
                  <a:gd name="T41" fmla="*/ 2147483647 h 314"/>
                  <a:gd name="T42" fmla="*/ 2147483647 w 139"/>
                  <a:gd name="T43" fmla="*/ 2147483647 h 314"/>
                  <a:gd name="T44" fmla="*/ 2147483647 w 139"/>
                  <a:gd name="T45" fmla="*/ 2147483647 h 314"/>
                  <a:gd name="T46" fmla="*/ 2147483647 w 139"/>
                  <a:gd name="T47" fmla="*/ 2147483647 h 314"/>
                  <a:gd name="T48" fmla="*/ 2147483647 w 139"/>
                  <a:gd name="T49" fmla="*/ 2147483647 h 314"/>
                  <a:gd name="T50" fmla="*/ 2147483647 w 139"/>
                  <a:gd name="T51" fmla="*/ 2147483647 h 314"/>
                  <a:gd name="T52" fmla="*/ 2147483647 w 139"/>
                  <a:gd name="T53" fmla="*/ 2147483647 h 314"/>
                  <a:gd name="T54" fmla="*/ 2147483647 w 139"/>
                  <a:gd name="T55" fmla="*/ 2147483647 h 314"/>
                  <a:gd name="T56" fmla="*/ 2147483647 w 139"/>
                  <a:gd name="T57" fmla="*/ 2147483647 h 314"/>
                  <a:gd name="T58" fmla="*/ 2147483647 w 139"/>
                  <a:gd name="T59" fmla="*/ 2147483647 h 314"/>
                  <a:gd name="T60" fmla="*/ 2147483647 w 139"/>
                  <a:gd name="T61" fmla="*/ 0 h 314"/>
                  <a:gd name="T62" fmla="*/ 2147483647 w 139"/>
                  <a:gd name="T63" fmla="*/ 2147483647 h 3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9"/>
                  <a:gd name="T97" fmla="*/ 0 h 314"/>
                  <a:gd name="T98" fmla="*/ 139 w 139"/>
                  <a:gd name="T99" fmla="*/ 314 h 3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9" h="314">
                    <a:moveTo>
                      <a:pt x="52" y="27"/>
                    </a:moveTo>
                    <a:lnTo>
                      <a:pt x="35" y="35"/>
                    </a:lnTo>
                    <a:lnTo>
                      <a:pt x="35" y="79"/>
                    </a:lnTo>
                    <a:lnTo>
                      <a:pt x="17" y="88"/>
                    </a:lnTo>
                    <a:lnTo>
                      <a:pt x="0" y="149"/>
                    </a:lnTo>
                    <a:lnTo>
                      <a:pt x="17" y="157"/>
                    </a:lnTo>
                    <a:lnTo>
                      <a:pt x="43" y="192"/>
                    </a:lnTo>
                    <a:lnTo>
                      <a:pt x="35" y="218"/>
                    </a:lnTo>
                    <a:lnTo>
                      <a:pt x="52" y="218"/>
                    </a:lnTo>
                    <a:lnTo>
                      <a:pt x="69" y="227"/>
                    </a:lnTo>
                    <a:lnTo>
                      <a:pt x="69" y="218"/>
                    </a:lnTo>
                    <a:lnTo>
                      <a:pt x="87" y="210"/>
                    </a:lnTo>
                    <a:lnTo>
                      <a:pt x="104" y="271"/>
                    </a:lnTo>
                    <a:lnTo>
                      <a:pt x="122" y="279"/>
                    </a:lnTo>
                    <a:lnTo>
                      <a:pt x="122" y="288"/>
                    </a:lnTo>
                    <a:lnTo>
                      <a:pt x="113" y="288"/>
                    </a:lnTo>
                    <a:lnTo>
                      <a:pt x="104" y="314"/>
                    </a:lnTo>
                    <a:lnTo>
                      <a:pt x="130" y="314"/>
                    </a:lnTo>
                    <a:lnTo>
                      <a:pt x="130" y="279"/>
                    </a:lnTo>
                    <a:lnTo>
                      <a:pt x="122" y="244"/>
                    </a:lnTo>
                    <a:lnTo>
                      <a:pt x="122" y="227"/>
                    </a:lnTo>
                    <a:lnTo>
                      <a:pt x="104" y="192"/>
                    </a:lnTo>
                    <a:lnTo>
                      <a:pt x="104" y="166"/>
                    </a:lnTo>
                    <a:lnTo>
                      <a:pt x="130" y="149"/>
                    </a:lnTo>
                    <a:lnTo>
                      <a:pt x="139" y="122"/>
                    </a:lnTo>
                    <a:lnTo>
                      <a:pt x="122" y="122"/>
                    </a:lnTo>
                    <a:lnTo>
                      <a:pt x="96" y="88"/>
                    </a:lnTo>
                    <a:lnTo>
                      <a:pt x="78" y="79"/>
                    </a:lnTo>
                    <a:lnTo>
                      <a:pt x="87" y="53"/>
                    </a:lnTo>
                    <a:lnTo>
                      <a:pt x="87" y="18"/>
                    </a:lnTo>
                    <a:lnTo>
                      <a:pt x="69" y="0"/>
                    </a:lnTo>
                    <a:lnTo>
                      <a:pt x="52" y="2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52" name="Freeform 375">
                <a:extLst>
                  <a:ext uri="{FF2B5EF4-FFF2-40B4-BE49-F238E27FC236}">
                    <a16:creationId xmlns:a16="http://schemas.microsoft.com/office/drawing/2014/main" id="{E396396D-EA30-49B7-B2FB-EA388F78F350}"/>
                  </a:ext>
                </a:extLst>
              </p:cNvPr>
              <p:cNvSpPr>
                <a:spLocks/>
              </p:cNvSpPr>
              <p:nvPr/>
            </p:nvSpPr>
            <p:spPr bwMode="auto">
              <a:xfrm>
                <a:off x="6950076" y="3303588"/>
                <a:ext cx="207963" cy="414338"/>
              </a:xfrm>
              <a:custGeom>
                <a:avLst/>
                <a:gdLst>
                  <a:gd name="T0" fmla="*/ 0 w 131"/>
                  <a:gd name="T1" fmla="*/ 2147483647 h 261"/>
                  <a:gd name="T2" fmla="*/ 0 w 131"/>
                  <a:gd name="T3" fmla="*/ 2147483647 h 261"/>
                  <a:gd name="T4" fmla="*/ 2147483647 w 131"/>
                  <a:gd name="T5" fmla="*/ 2147483647 h 261"/>
                  <a:gd name="T6" fmla="*/ 2147483647 w 131"/>
                  <a:gd name="T7" fmla="*/ 2147483647 h 261"/>
                  <a:gd name="T8" fmla="*/ 2147483647 w 131"/>
                  <a:gd name="T9" fmla="*/ 2147483647 h 261"/>
                  <a:gd name="T10" fmla="*/ 2147483647 w 131"/>
                  <a:gd name="T11" fmla="*/ 2147483647 h 261"/>
                  <a:gd name="T12" fmla="*/ 2147483647 w 131"/>
                  <a:gd name="T13" fmla="*/ 2147483647 h 261"/>
                  <a:gd name="T14" fmla="*/ 2147483647 w 131"/>
                  <a:gd name="T15" fmla="*/ 2147483647 h 261"/>
                  <a:gd name="T16" fmla="*/ 2147483647 w 131"/>
                  <a:gd name="T17" fmla="*/ 2147483647 h 261"/>
                  <a:gd name="T18" fmla="*/ 2147483647 w 131"/>
                  <a:gd name="T19" fmla="*/ 2147483647 h 261"/>
                  <a:gd name="T20" fmla="*/ 2147483647 w 131"/>
                  <a:gd name="T21" fmla="*/ 2147483647 h 261"/>
                  <a:gd name="T22" fmla="*/ 2147483647 w 131"/>
                  <a:gd name="T23" fmla="*/ 2147483647 h 261"/>
                  <a:gd name="T24" fmla="*/ 2147483647 w 131"/>
                  <a:gd name="T25" fmla="*/ 2147483647 h 261"/>
                  <a:gd name="T26" fmla="*/ 2147483647 w 131"/>
                  <a:gd name="T27" fmla="*/ 2147483647 h 261"/>
                  <a:gd name="T28" fmla="*/ 2147483647 w 131"/>
                  <a:gd name="T29" fmla="*/ 2147483647 h 261"/>
                  <a:gd name="T30" fmla="*/ 2147483647 w 131"/>
                  <a:gd name="T31" fmla="*/ 2147483647 h 261"/>
                  <a:gd name="T32" fmla="*/ 2147483647 w 131"/>
                  <a:gd name="T33" fmla="*/ 2147483647 h 261"/>
                  <a:gd name="T34" fmla="*/ 2147483647 w 131"/>
                  <a:gd name="T35" fmla="*/ 2147483647 h 261"/>
                  <a:gd name="T36" fmla="*/ 2147483647 w 131"/>
                  <a:gd name="T37" fmla="*/ 2147483647 h 261"/>
                  <a:gd name="T38" fmla="*/ 2147483647 w 131"/>
                  <a:gd name="T39" fmla="*/ 2147483647 h 261"/>
                  <a:gd name="T40" fmla="*/ 2147483647 w 131"/>
                  <a:gd name="T41" fmla="*/ 2147483647 h 261"/>
                  <a:gd name="T42" fmla="*/ 2147483647 w 131"/>
                  <a:gd name="T43" fmla="*/ 2147483647 h 261"/>
                  <a:gd name="T44" fmla="*/ 2147483647 w 131"/>
                  <a:gd name="T45" fmla="*/ 2147483647 h 261"/>
                  <a:gd name="T46" fmla="*/ 2147483647 w 131"/>
                  <a:gd name="T47" fmla="*/ 2147483647 h 261"/>
                  <a:gd name="T48" fmla="*/ 2147483647 w 131"/>
                  <a:gd name="T49" fmla="*/ 2147483647 h 261"/>
                  <a:gd name="T50" fmla="*/ 2147483647 w 131"/>
                  <a:gd name="T51" fmla="*/ 2147483647 h 261"/>
                  <a:gd name="T52" fmla="*/ 2147483647 w 131"/>
                  <a:gd name="T53" fmla="*/ 2147483647 h 261"/>
                  <a:gd name="T54" fmla="*/ 2147483647 w 131"/>
                  <a:gd name="T55" fmla="*/ 2147483647 h 261"/>
                  <a:gd name="T56" fmla="*/ 2147483647 w 131"/>
                  <a:gd name="T57" fmla="*/ 2147483647 h 261"/>
                  <a:gd name="T58" fmla="*/ 2147483647 w 131"/>
                  <a:gd name="T59" fmla="*/ 2147483647 h 261"/>
                  <a:gd name="T60" fmla="*/ 2147483647 w 131"/>
                  <a:gd name="T61" fmla="*/ 2147483647 h 261"/>
                  <a:gd name="T62" fmla="*/ 2147483647 w 131"/>
                  <a:gd name="T63" fmla="*/ 2147483647 h 261"/>
                  <a:gd name="T64" fmla="*/ 2147483647 w 131"/>
                  <a:gd name="T65" fmla="*/ 2147483647 h 261"/>
                  <a:gd name="T66" fmla="*/ 2147483647 w 131"/>
                  <a:gd name="T67" fmla="*/ 2147483647 h 261"/>
                  <a:gd name="T68" fmla="*/ 2147483647 w 131"/>
                  <a:gd name="T69" fmla="*/ 2147483647 h 261"/>
                  <a:gd name="T70" fmla="*/ 2147483647 w 131"/>
                  <a:gd name="T71" fmla="*/ 2147483647 h 261"/>
                  <a:gd name="T72" fmla="*/ 2147483647 w 131"/>
                  <a:gd name="T73" fmla="*/ 2147483647 h 261"/>
                  <a:gd name="T74" fmla="*/ 2147483647 w 131"/>
                  <a:gd name="T75" fmla="*/ 2147483647 h 261"/>
                  <a:gd name="T76" fmla="*/ 2147483647 w 131"/>
                  <a:gd name="T77" fmla="*/ 2147483647 h 261"/>
                  <a:gd name="T78" fmla="*/ 2147483647 w 131"/>
                  <a:gd name="T79" fmla="*/ 2147483647 h 261"/>
                  <a:gd name="T80" fmla="*/ 2147483647 w 131"/>
                  <a:gd name="T81" fmla="*/ 2147483647 h 261"/>
                  <a:gd name="T82" fmla="*/ 2147483647 w 131"/>
                  <a:gd name="T83" fmla="*/ 2147483647 h 261"/>
                  <a:gd name="T84" fmla="*/ 2147483647 w 131"/>
                  <a:gd name="T85" fmla="*/ 2147483647 h 261"/>
                  <a:gd name="T86" fmla="*/ 2147483647 w 131"/>
                  <a:gd name="T87" fmla="*/ 2147483647 h 261"/>
                  <a:gd name="T88" fmla="*/ 2147483647 w 131"/>
                  <a:gd name="T89" fmla="*/ 2147483647 h 261"/>
                  <a:gd name="T90" fmla="*/ 2147483647 w 131"/>
                  <a:gd name="T91" fmla="*/ 2147483647 h 261"/>
                  <a:gd name="T92" fmla="*/ 2147483647 w 131"/>
                  <a:gd name="T93" fmla="*/ 0 h 261"/>
                  <a:gd name="T94" fmla="*/ 0 w 131"/>
                  <a:gd name="T95" fmla="*/ 2147483647 h 2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1"/>
                  <a:gd name="T145" fmla="*/ 0 h 261"/>
                  <a:gd name="T146" fmla="*/ 131 w 131"/>
                  <a:gd name="T147" fmla="*/ 261 h 26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1" h="261">
                    <a:moveTo>
                      <a:pt x="0" y="17"/>
                    </a:moveTo>
                    <a:lnTo>
                      <a:pt x="0" y="43"/>
                    </a:lnTo>
                    <a:lnTo>
                      <a:pt x="18" y="78"/>
                    </a:lnTo>
                    <a:lnTo>
                      <a:pt x="18" y="95"/>
                    </a:lnTo>
                    <a:lnTo>
                      <a:pt x="26" y="130"/>
                    </a:lnTo>
                    <a:lnTo>
                      <a:pt x="26" y="165"/>
                    </a:lnTo>
                    <a:lnTo>
                      <a:pt x="18" y="165"/>
                    </a:lnTo>
                    <a:lnTo>
                      <a:pt x="18" y="191"/>
                    </a:lnTo>
                    <a:lnTo>
                      <a:pt x="18" y="217"/>
                    </a:lnTo>
                    <a:lnTo>
                      <a:pt x="26" y="217"/>
                    </a:lnTo>
                    <a:lnTo>
                      <a:pt x="53" y="261"/>
                    </a:lnTo>
                    <a:lnTo>
                      <a:pt x="70" y="261"/>
                    </a:lnTo>
                    <a:lnTo>
                      <a:pt x="96" y="261"/>
                    </a:lnTo>
                    <a:lnTo>
                      <a:pt x="70" y="244"/>
                    </a:lnTo>
                    <a:lnTo>
                      <a:pt x="61" y="235"/>
                    </a:lnTo>
                    <a:lnTo>
                      <a:pt x="53" y="226"/>
                    </a:lnTo>
                    <a:lnTo>
                      <a:pt x="53" y="217"/>
                    </a:lnTo>
                    <a:lnTo>
                      <a:pt x="53" y="209"/>
                    </a:lnTo>
                    <a:lnTo>
                      <a:pt x="53" y="200"/>
                    </a:lnTo>
                    <a:lnTo>
                      <a:pt x="35" y="191"/>
                    </a:lnTo>
                    <a:lnTo>
                      <a:pt x="26" y="183"/>
                    </a:lnTo>
                    <a:lnTo>
                      <a:pt x="44" y="165"/>
                    </a:lnTo>
                    <a:lnTo>
                      <a:pt x="44" y="122"/>
                    </a:lnTo>
                    <a:lnTo>
                      <a:pt x="53" y="130"/>
                    </a:lnTo>
                    <a:lnTo>
                      <a:pt x="53" y="139"/>
                    </a:lnTo>
                    <a:lnTo>
                      <a:pt x="79" y="156"/>
                    </a:lnTo>
                    <a:lnTo>
                      <a:pt x="88" y="165"/>
                    </a:lnTo>
                    <a:lnTo>
                      <a:pt x="96" y="165"/>
                    </a:lnTo>
                    <a:lnTo>
                      <a:pt x="105" y="165"/>
                    </a:lnTo>
                    <a:lnTo>
                      <a:pt x="96" y="148"/>
                    </a:lnTo>
                    <a:lnTo>
                      <a:pt x="79" y="130"/>
                    </a:lnTo>
                    <a:lnTo>
                      <a:pt x="96" y="104"/>
                    </a:lnTo>
                    <a:lnTo>
                      <a:pt x="122" y="104"/>
                    </a:lnTo>
                    <a:lnTo>
                      <a:pt x="131" y="87"/>
                    </a:lnTo>
                    <a:lnTo>
                      <a:pt x="105" y="43"/>
                    </a:lnTo>
                    <a:lnTo>
                      <a:pt x="88" y="34"/>
                    </a:lnTo>
                    <a:lnTo>
                      <a:pt x="79" y="52"/>
                    </a:lnTo>
                    <a:lnTo>
                      <a:pt x="70" y="34"/>
                    </a:lnTo>
                    <a:lnTo>
                      <a:pt x="61" y="52"/>
                    </a:lnTo>
                    <a:lnTo>
                      <a:pt x="53" y="52"/>
                    </a:lnTo>
                    <a:lnTo>
                      <a:pt x="44" y="17"/>
                    </a:lnTo>
                    <a:lnTo>
                      <a:pt x="26" y="0"/>
                    </a:lnTo>
                    <a:lnTo>
                      <a:pt x="0"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53" name="Freeform 376">
                <a:extLst>
                  <a:ext uri="{FF2B5EF4-FFF2-40B4-BE49-F238E27FC236}">
                    <a16:creationId xmlns:a16="http://schemas.microsoft.com/office/drawing/2014/main" id="{D37E845F-BDE7-4DEA-BBA6-1F889B062C15}"/>
                  </a:ext>
                </a:extLst>
              </p:cNvPr>
              <p:cNvSpPr>
                <a:spLocks/>
              </p:cNvSpPr>
              <p:nvPr/>
            </p:nvSpPr>
            <p:spPr bwMode="auto">
              <a:xfrm>
                <a:off x="6950076" y="3303588"/>
                <a:ext cx="207963" cy="414338"/>
              </a:xfrm>
              <a:custGeom>
                <a:avLst/>
                <a:gdLst>
                  <a:gd name="T0" fmla="*/ 0 w 131"/>
                  <a:gd name="T1" fmla="*/ 2147483647 h 261"/>
                  <a:gd name="T2" fmla="*/ 0 w 131"/>
                  <a:gd name="T3" fmla="*/ 2147483647 h 261"/>
                  <a:gd name="T4" fmla="*/ 2147483647 w 131"/>
                  <a:gd name="T5" fmla="*/ 2147483647 h 261"/>
                  <a:gd name="T6" fmla="*/ 2147483647 w 131"/>
                  <a:gd name="T7" fmla="*/ 2147483647 h 261"/>
                  <a:gd name="T8" fmla="*/ 2147483647 w 131"/>
                  <a:gd name="T9" fmla="*/ 2147483647 h 261"/>
                  <a:gd name="T10" fmla="*/ 2147483647 w 131"/>
                  <a:gd name="T11" fmla="*/ 2147483647 h 261"/>
                  <a:gd name="T12" fmla="*/ 2147483647 w 131"/>
                  <a:gd name="T13" fmla="*/ 2147483647 h 261"/>
                  <a:gd name="T14" fmla="*/ 2147483647 w 131"/>
                  <a:gd name="T15" fmla="*/ 2147483647 h 261"/>
                  <a:gd name="T16" fmla="*/ 2147483647 w 131"/>
                  <a:gd name="T17" fmla="*/ 2147483647 h 261"/>
                  <a:gd name="T18" fmla="*/ 2147483647 w 131"/>
                  <a:gd name="T19" fmla="*/ 2147483647 h 261"/>
                  <a:gd name="T20" fmla="*/ 2147483647 w 131"/>
                  <a:gd name="T21" fmla="*/ 2147483647 h 261"/>
                  <a:gd name="T22" fmla="*/ 2147483647 w 131"/>
                  <a:gd name="T23" fmla="*/ 2147483647 h 261"/>
                  <a:gd name="T24" fmla="*/ 2147483647 w 131"/>
                  <a:gd name="T25" fmla="*/ 2147483647 h 261"/>
                  <a:gd name="T26" fmla="*/ 2147483647 w 131"/>
                  <a:gd name="T27" fmla="*/ 2147483647 h 261"/>
                  <a:gd name="T28" fmla="*/ 2147483647 w 131"/>
                  <a:gd name="T29" fmla="*/ 2147483647 h 261"/>
                  <a:gd name="T30" fmla="*/ 2147483647 w 131"/>
                  <a:gd name="T31" fmla="*/ 2147483647 h 261"/>
                  <a:gd name="T32" fmla="*/ 2147483647 w 131"/>
                  <a:gd name="T33" fmla="*/ 2147483647 h 261"/>
                  <a:gd name="T34" fmla="*/ 2147483647 w 131"/>
                  <a:gd name="T35" fmla="*/ 2147483647 h 261"/>
                  <a:gd name="T36" fmla="*/ 2147483647 w 131"/>
                  <a:gd name="T37" fmla="*/ 2147483647 h 261"/>
                  <a:gd name="T38" fmla="*/ 2147483647 w 131"/>
                  <a:gd name="T39" fmla="*/ 2147483647 h 261"/>
                  <a:gd name="T40" fmla="*/ 2147483647 w 131"/>
                  <a:gd name="T41" fmla="*/ 2147483647 h 261"/>
                  <a:gd name="T42" fmla="*/ 2147483647 w 131"/>
                  <a:gd name="T43" fmla="*/ 2147483647 h 261"/>
                  <a:gd name="T44" fmla="*/ 2147483647 w 131"/>
                  <a:gd name="T45" fmla="*/ 2147483647 h 261"/>
                  <a:gd name="T46" fmla="*/ 2147483647 w 131"/>
                  <a:gd name="T47" fmla="*/ 2147483647 h 261"/>
                  <a:gd name="T48" fmla="*/ 2147483647 w 131"/>
                  <a:gd name="T49" fmla="*/ 2147483647 h 261"/>
                  <a:gd name="T50" fmla="*/ 2147483647 w 131"/>
                  <a:gd name="T51" fmla="*/ 2147483647 h 261"/>
                  <a:gd name="T52" fmla="*/ 2147483647 w 131"/>
                  <a:gd name="T53" fmla="*/ 2147483647 h 261"/>
                  <a:gd name="T54" fmla="*/ 2147483647 w 131"/>
                  <a:gd name="T55" fmla="*/ 2147483647 h 261"/>
                  <a:gd name="T56" fmla="*/ 2147483647 w 131"/>
                  <a:gd name="T57" fmla="*/ 2147483647 h 261"/>
                  <a:gd name="T58" fmla="*/ 2147483647 w 131"/>
                  <a:gd name="T59" fmla="*/ 2147483647 h 261"/>
                  <a:gd name="T60" fmla="*/ 2147483647 w 131"/>
                  <a:gd name="T61" fmla="*/ 2147483647 h 261"/>
                  <a:gd name="T62" fmla="*/ 2147483647 w 131"/>
                  <a:gd name="T63" fmla="*/ 2147483647 h 261"/>
                  <a:gd name="T64" fmla="*/ 2147483647 w 131"/>
                  <a:gd name="T65" fmla="*/ 2147483647 h 261"/>
                  <a:gd name="T66" fmla="*/ 2147483647 w 131"/>
                  <a:gd name="T67" fmla="*/ 2147483647 h 261"/>
                  <a:gd name="T68" fmla="*/ 2147483647 w 131"/>
                  <a:gd name="T69" fmla="*/ 2147483647 h 261"/>
                  <a:gd name="T70" fmla="*/ 2147483647 w 131"/>
                  <a:gd name="T71" fmla="*/ 2147483647 h 261"/>
                  <a:gd name="T72" fmla="*/ 2147483647 w 131"/>
                  <a:gd name="T73" fmla="*/ 2147483647 h 261"/>
                  <a:gd name="T74" fmla="*/ 2147483647 w 131"/>
                  <a:gd name="T75" fmla="*/ 2147483647 h 261"/>
                  <a:gd name="T76" fmla="*/ 2147483647 w 131"/>
                  <a:gd name="T77" fmla="*/ 2147483647 h 261"/>
                  <a:gd name="T78" fmla="*/ 2147483647 w 131"/>
                  <a:gd name="T79" fmla="*/ 2147483647 h 261"/>
                  <a:gd name="T80" fmla="*/ 2147483647 w 131"/>
                  <a:gd name="T81" fmla="*/ 2147483647 h 261"/>
                  <a:gd name="T82" fmla="*/ 2147483647 w 131"/>
                  <a:gd name="T83" fmla="*/ 2147483647 h 261"/>
                  <a:gd name="T84" fmla="*/ 2147483647 w 131"/>
                  <a:gd name="T85" fmla="*/ 2147483647 h 261"/>
                  <a:gd name="T86" fmla="*/ 2147483647 w 131"/>
                  <a:gd name="T87" fmla="*/ 2147483647 h 261"/>
                  <a:gd name="T88" fmla="*/ 2147483647 w 131"/>
                  <a:gd name="T89" fmla="*/ 2147483647 h 261"/>
                  <a:gd name="T90" fmla="*/ 2147483647 w 131"/>
                  <a:gd name="T91" fmla="*/ 2147483647 h 261"/>
                  <a:gd name="T92" fmla="*/ 2147483647 w 131"/>
                  <a:gd name="T93" fmla="*/ 0 h 261"/>
                  <a:gd name="T94" fmla="*/ 0 w 131"/>
                  <a:gd name="T95" fmla="*/ 2147483647 h 2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1"/>
                  <a:gd name="T145" fmla="*/ 0 h 261"/>
                  <a:gd name="T146" fmla="*/ 131 w 131"/>
                  <a:gd name="T147" fmla="*/ 261 h 26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1" h="261">
                    <a:moveTo>
                      <a:pt x="0" y="17"/>
                    </a:moveTo>
                    <a:lnTo>
                      <a:pt x="0" y="43"/>
                    </a:lnTo>
                    <a:lnTo>
                      <a:pt x="18" y="78"/>
                    </a:lnTo>
                    <a:lnTo>
                      <a:pt x="18" y="95"/>
                    </a:lnTo>
                    <a:lnTo>
                      <a:pt x="26" y="130"/>
                    </a:lnTo>
                    <a:lnTo>
                      <a:pt x="26" y="165"/>
                    </a:lnTo>
                    <a:lnTo>
                      <a:pt x="18" y="165"/>
                    </a:lnTo>
                    <a:lnTo>
                      <a:pt x="18" y="191"/>
                    </a:lnTo>
                    <a:lnTo>
                      <a:pt x="18" y="217"/>
                    </a:lnTo>
                    <a:lnTo>
                      <a:pt x="26" y="217"/>
                    </a:lnTo>
                    <a:lnTo>
                      <a:pt x="53" y="261"/>
                    </a:lnTo>
                    <a:lnTo>
                      <a:pt x="70" y="261"/>
                    </a:lnTo>
                    <a:lnTo>
                      <a:pt x="96" y="261"/>
                    </a:lnTo>
                    <a:lnTo>
                      <a:pt x="70" y="244"/>
                    </a:lnTo>
                    <a:lnTo>
                      <a:pt x="61" y="235"/>
                    </a:lnTo>
                    <a:lnTo>
                      <a:pt x="53" y="226"/>
                    </a:lnTo>
                    <a:lnTo>
                      <a:pt x="53" y="217"/>
                    </a:lnTo>
                    <a:lnTo>
                      <a:pt x="53" y="209"/>
                    </a:lnTo>
                    <a:lnTo>
                      <a:pt x="53" y="200"/>
                    </a:lnTo>
                    <a:lnTo>
                      <a:pt x="35" y="191"/>
                    </a:lnTo>
                    <a:lnTo>
                      <a:pt x="26" y="183"/>
                    </a:lnTo>
                    <a:lnTo>
                      <a:pt x="44" y="165"/>
                    </a:lnTo>
                    <a:lnTo>
                      <a:pt x="44" y="122"/>
                    </a:lnTo>
                    <a:lnTo>
                      <a:pt x="53" y="130"/>
                    </a:lnTo>
                    <a:lnTo>
                      <a:pt x="53" y="139"/>
                    </a:lnTo>
                    <a:lnTo>
                      <a:pt x="79" y="156"/>
                    </a:lnTo>
                    <a:lnTo>
                      <a:pt x="88" y="165"/>
                    </a:lnTo>
                    <a:lnTo>
                      <a:pt x="96" y="165"/>
                    </a:lnTo>
                    <a:lnTo>
                      <a:pt x="105" y="165"/>
                    </a:lnTo>
                    <a:lnTo>
                      <a:pt x="96" y="148"/>
                    </a:lnTo>
                    <a:lnTo>
                      <a:pt x="79" y="130"/>
                    </a:lnTo>
                    <a:lnTo>
                      <a:pt x="96" y="104"/>
                    </a:lnTo>
                    <a:lnTo>
                      <a:pt x="122" y="104"/>
                    </a:lnTo>
                    <a:lnTo>
                      <a:pt x="131" y="87"/>
                    </a:lnTo>
                    <a:lnTo>
                      <a:pt x="105" y="43"/>
                    </a:lnTo>
                    <a:lnTo>
                      <a:pt x="88" y="34"/>
                    </a:lnTo>
                    <a:lnTo>
                      <a:pt x="79" y="52"/>
                    </a:lnTo>
                    <a:lnTo>
                      <a:pt x="70" y="34"/>
                    </a:lnTo>
                    <a:lnTo>
                      <a:pt x="61" y="52"/>
                    </a:lnTo>
                    <a:lnTo>
                      <a:pt x="53" y="52"/>
                    </a:lnTo>
                    <a:lnTo>
                      <a:pt x="44" y="17"/>
                    </a:lnTo>
                    <a:lnTo>
                      <a:pt x="26" y="0"/>
                    </a:lnTo>
                    <a:lnTo>
                      <a:pt x="0"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54" name="Freeform 377">
                <a:extLst>
                  <a:ext uri="{FF2B5EF4-FFF2-40B4-BE49-F238E27FC236}">
                    <a16:creationId xmlns:a16="http://schemas.microsoft.com/office/drawing/2014/main" id="{86AC0865-3635-4075-A9AC-6FCE55E74B06}"/>
                  </a:ext>
                </a:extLst>
              </p:cNvPr>
              <p:cNvSpPr>
                <a:spLocks/>
              </p:cNvSpPr>
              <p:nvPr/>
            </p:nvSpPr>
            <p:spPr bwMode="auto">
              <a:xfrm>
                <a:off x="6991351" y="3248025"/>
                <a:ext cx="207963" cy="249238"/>
              </a:xfrm>
              <a:custGeom>
                <a:avLst/>
                <a:gdLst>
                  <a:gd name="T0" fmla="*/ 2147483647 w 131"/>
                  <a:gd name="T1" fmla="*/ 0 h 157"/>
                  <a:gd name="T2" fmla="*/ 2147483647 w 131"/>
                  <a:gd name="T3" fmla="*/ 2147483647 h 157"/>
                  <a:gd name="T4" fmla="*/ 0 w 131"/>
                  <a:gd name="T5" fmla="*/ 2147483647 h 157"/>
                  <a:gd name="T6" fmla="*/ 2147483647 w 131"/>
                  <a:gd name="T7" fmla="*/ 2147483647 h 157"/>
                  <a:gd name="T8" fmla="*/ 2147483647 w 131"/>
                  <a:gd name="T9" fmla="*/ 2147483647 h 157"/>
                  <a:gd name="T10" fmla="*/ 2147483647 w 131"/>
                  <a:gd name="T11" fmla="*/ 2147483647 h 157"/>
                  <a:gd name="T12" fmla="*/ 2147483647 w 131"/>
                  <a:gd name="T13" fmla="*/ 2147483647 h 157"/>
                  <a:gd name="T14" fmla="*/ 2147483647 w 131"/>
                  <a:gd name="T15" fmla="*/ 2147483647 h 157"/>
                  <a:gd name="T16" fmla="*/ 2147483647 w 131"/>
                  <a:gd name="T17" fmla="*/ 2147483647 h 157"/>
                  <a:gd name="T18" fmla="*/ 2147483647 w 131"/>
                  <a:gd name="T19" fmla="*/ 2147483647 h 157"/>
                  <a:gd name="T20" fmla="*/ 2147483647 w 131"/>
                  <a:gd name="T21" fmla="*/ 2147483647 h 157"/>
                  <a:gd name="T22" fmla="*/ 2147483647 w 131"/>
                  <a:gd name="T23" fmla="*/ 2147483647 h 157"/>
                  <a:gd name="T24" fmla="*/ 2147483647 w 131"/>
                  <a:gd name="T25" fmla="*/ 2147483647 h 157"/>
                  <a:gd name="T26" fmla="*/ 2147483647 w 131"/>
                  <a:gd name="T27" fmla="*/ 2147483647 h 157"/>
                  <a:gd name="T28" fmla="*/ 2147483647 w 131"/>
                  <a:gd name="T29" fmla="*/ 2147483647 h 157"/>
                  <a:gd name="T30" fmla="*/ 2147483647 w 131"/>
                  <a:gd name="T31" fmla="*/ 2147483647 h 157"/>
                  <a:gd name="T32" fmla="*/ 2147483647 w 131"/>
                  <a:gd name="T33" fmla="*/ 2147483647 h 157"/>
                  <a:gd name="T34" fmla="*/ 2147483647 w 131"/>
                  <a:gd name="T35" fmla="*/ 0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1"/>
                  <a:gd name="T55" fmla="*/ 0 h 157"/>
                  <a:gd name="T56" fmla="*/ 131 w 131"/>
                  <a:gd name="T57" fmla="*/ 157 h 1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1" h="157">
                    <a:moveTo>
                      <a:pt x="27" y="0"/>
                    </a:moveTo>
                    <a:lnTo>
                      <a:pt x="9" y="8"/>
                    </a:lnTo>
                    <a:lnTo>
                      <a:pt x="0" y="35"/>
                    </a:lnTo>
                    <a:lnTo>
                      <a:pt x="18" y="52"/>
                    </a:lnTo>
                    <a:lnTo>
                      <a:pt x="27" y="87"/>
                    </a:lnTo>
                    <a:lnTo>
                      <a:pt x="35" y="87"/>
                    </a:lnTo>
                    <a:lnTo>
                      <a:pt x="44" y="69"/>
                    </a:lnTo>
                    <a:lnTo>
                      <a:pt x="53" y="87"/>
                    </a:lnTo>
                    <a:lnTo>
                      <a:pt x="62" y="69"/>
                    </a:lnTo>
                    <a:lnTo>
                      <a:pt x="79" y="78"/>
                    </a:lnTo>
                    <a:lnTo>
                      <a:pt x="105" y="122"/>
                    </a:lnTo>
                    <a:lnTo>
                      <a:pt x="96" y="139"/>
                    </a:lnTo>
                    <a:lnTo>
                      <a:pt x="114" y="157"/>
                    </a:lnTo>
                    <a:lnTo>
                      <a:pt x="123" y="139"/>
                    </a:lnTo>
                    <a:lnTo>
                      <a:pt x="131" y="139"/>
                    </a:lnTo>
                    <a:lnTo>
                      <a:pt x="131" y="113"/>
                    </a:lnTo>
                    <a:lnTo>
                      <a:pt x="79" y="61"/>
                    </a:lnTo>
                    <a:lnTo>
                      <a:pt x="27"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55" name="Freeform 378">
                <a:extLst>
                  <a:ext uri="{FF2B5EF4-FFF2-40B4-BE49-F238E27FC236}">
                    <a16:creationId xmlns:a16="http://schemas.microsoft.com/office/drawing/2014/main" id="{AEE13CB6-BF51-4367-AD35-5F62EF4FA8D3}"/>
                  </a:ext>
                </a:extLst>
              </p:cNvPr>
              <p:cNvSpPr>
                <a:spLocks/>
              </p:cNvSpPr>
              <p:nvPr/>
            </p:nvSpPr>
            <p:spPr bwMode="auto">
              <a:xfrm>
                <a:off x="6991351" y="3248025"/>
                <a:ext cx="207963" cy="249238"/>
              </a:xfrm>
              <a:custGeom>
                <a:avLst/>
                <a:gdLst>
                  <a:gd name="T0" fmla="*/ 2147483647 w 131"/>
                  <a:gd name="T1" fmla="*/ 0 h 157"/>
                  <a:gd name="T2" fmla="*/ 2147483647 w 131"/>
                  <a:gd name="T3" fmla="*/ 2147483647 h 157"/>
                  <a:gd name="T4" fmla="*/ 0 w 131"/>
                  <a:gd name="T5" fmla="*/ 2147483647 h 157"/>
                  <a:gd name="T6" fmla="*/ 2147483647 w 131"/>
                  <a:gd name="T7" fmla="*/ 2147483647 h 157"/>
                  <a:gd name="T8" fmla="*/ 2147483647 w 131"/>
                  <a:gd name="T9" fmla="*/ 2147483647 h 157"/>
                  <a:gd name="T10" fmla="*/ 2147483647 w 131"/>
                  <a:gd name="T11" fmla="*/ 2147483647 h 157"/>
                  <a:gd name="T12" fmla="*/ 2147483647 w 131"/>
                  <a:gd name="T13" fmla="*/ 2147483647 h 157"/>
                  <a:gd name="T14" fmla="*/ 2147483647 w 131"/>
                  <a:gd name="T15" fmla="*/ 2147483647 h 157"/>
                  <a:gd name="T16" fmla="*/ 2147483647 w 131"/>
                  <a:gd name="T17" fmla="*/ 2147483647 h 157"/>
                  <a:gd name="T18" fmla="*/ 2147483647 w 131"/>
                  <a:gd name="T19" fmla="*/ 2147483647 h 157"/>
                  <a:gd name="T20" fmla="*/ 2147483647 w 131"/>
                  <a:gd name="T21" fmla="*/ 2147483647 h 157"/>
                  <a:gd name="T22" fmla="*/ 2147483647 w 131"/>
                  <a:gd name="T23" fmla="*/ 2147483647 h 157"/>
                  <a:gd name="T24" fmla="*/ 2147483647 w 131"/>
                  <a:gd name="T25" fmla="*/ 2147483647 h 157"/>
                  <a:gd name="T26" fmla="*/ 2147483647 w 131"/>
                  <a:gd name="T27" fmla="*/ 2147483647 h 157"/>
                  <a:gd name="T28" fmla="*/ 2147483647 w 131"/>
                  <a:gd name="T29" fmla="*/ 2147483647 h 157"/>
                  <a:gd name="T30" fmla="*/ 2147483647 w 131"/>
                  <a:gd name="T31" fmla="*/ 2147483647 h 157"/>
                  <a:gd name="T32" fmla="*/ 2147483647 w 131"/>
                  <a:gd name="T33" fmla="*/ 2147483647 h 157"/>
                  <a:gd name="T34" fmla="*/ 2147483647 w 131"/>
                  <a:gd name="T35" fmla="*/ 0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1"/>
                  <a:gd name="T55" fmla="*/ 0 h 157"/>
                  <a:gd name="T56" fmla="*/ 131 w 131"/>
                  <a:gd name="T57" fmla="*/ 157 h 1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1" h="157">
                    <a:moveTo>
                      <a:pt x="27" y="0"/>
                    </a:moveTo>
                    <a:lnTo>
                      <a:pt x="9" y="8"/>
                    </a:lnTo>
                    <a:lnTo>
                      <a:pt x="0" y="35"/>
                    </a:lnTo>
                    <a:lnTo>
                      <a:pt x="18" y="52"/>
                    </a:lnTo>
                    <a:lnTo>
                      <a:pt x="27" y="87"/>
                    </a:lnTo>
                    <a:lnTo>
                      <a:pt x="35" y="87"/>
                    </a:lnTo>
                    <a:lnTo>
                      <a:pt x="44" y="69"/>
                    </a:lnTo>
                    <a:lnTo>
                      <a:pt x="53" y="87"/>
                    </a:lnTo>
                    <a:lnTo>
                      <a:pt x="62" y="69"/>
                    </a:lnTo>
                    <a:lnTo>
                      <a:pt x="79" y="78"/>
                    </a:lnTo>
                    <a:lnTo>
                      <a:pt x="105" y="122"/>
                    </a:lnTo>
                    <a:lnTo>
                      <a:pt x="96" y="139"/>
                    </a:lnTo>
                    <a:lnTo>
                      <a:pt x="114" y="157"/>
                    </a:lnTo>
                    <a:lnTo>
                      <a:pt x="123" y="139"/>
                    </a:lnTo>
                    <a:lnTo>
                      <a:pt x="131" y="139"/>
                    </a:lnTo>
                    <a:lnTo>
                      <a:pt x="131" y="113"/>
                    </a:lnTo>
                    <a:lnTo>
                      <a:pt x="79" y="61"/>
                    </a:lnTo>
                    <a:lnTo>
                      <a:pt x="27"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56" name="Freeform 379">
                <a:extLst>
                  <a:ext uri="{FF2B5EF4-FFF2-40B4-BE49-F238E27FC236}">
                    <a16:creationId xmlns:a16="http://schemas.microsoft.com/office/drawing/2014/main" id="{781A6E9F-056D-4758-BDFD-BC37F0DA1B53}"/>
                  </a:ext>
                </a:extLst>
              </p:cNvPr>
              <p:cNvSpPr>
                <a:spLocks/>
              </p:cNvSpPr>
              <p:nvPr/>
            </p:nvSpPr>
            <p:spPr bwMode="auto">
              <a:xfrm>
                <a:off x="7034213" y="3219450"/>
                <a:ext cx="234950" cy="415925"/>
              </a:xfrm>
              <a:custGeom>
                <a:avLst/>
                <a:gdLst>
                  <a:gd name="T0" fmla="*/ 2147483647 w 148"/>
                  <a:gd name="T1" fmla="*/ 2147483647 h 262"/>
                  <a:gd name="T2" fmla="*/ 2147483647 w 148"/>
                  <a:gd name="T3" fmla="*/ 0 h 262"/>
                  <a:gd name="T4" fmla="*/ 0 w 148"/>
                  <a:gd name="T5" fmla="*/ 2147483647 h 262"/>
                  <a:gd name="T6" fmla="*/ 2147483647 w 148"/>
                  <a:gd name="T7" fmla="*/ 2147483647 h 262"/>
                  <a:gd name="T8" fmla="*/ 2147483647 w 148"/>
                  <a:gd name="T9" fmla="*/ 2147483647 h 262"/>
                  <a:gd name="T10" fmla="*/ 2147483647 w 148"/>
                  <a:gd name="T11" fmla="*/ 2147483647 h 262"/>
                  <a:gd name="T12" fmla="*/ 2147483647 w 148"/>
                  <a:gd name="T13" fmla="*/ 2147483647 h 262"/>
                  <a:gd name="T14" fmla="*/ 2147483647 w 148"/>
                  <a:gd name="T15" fmla="*/ 2147483647 h 262"/>
                  <a:gd name="T16" fmla="*/ 2147483647 w 148"/>
                  <a:gd name="T17" fmla="*/ 2147483647 h 262"/>
                  <a:gd name="T18" fmla="*/ 2147483647 w 148"/>
                  <a:gd name="T19" fmla="*/ 2147483647 h 262"/>
                  <a:gd name="T20" fmla="*/ 2147483647 w 148"/>
                  <a:gd name="T21" fmla="*/ 2147483647 h 262"/>
                  <a:gd name="T22" fmla="*/ 2147483647 w 148"/>
                  <a:gd name="T23" fmla="*/ 2147483647 h 262"/>
                  <a:gd name="T24" fmla="*/ 2147483647 w 148"/>
                  <a:gd name="T25" fmla="*/ 2147483647 h 262"/>
                  <a:gd name="T26" fmla="*/ 2147483647 w 148"/>
                  <a:gd name="T27" fmla="*/ 2147483647 h 262"/>
                  <a:gd name="T28" fmla="*/ 2147483647 w 148"/>
                  <a:gd name="T29" fmla="*/ 2147483647 h 262"/>
                  <a:gd name="T30" fmla="*/ 2147483647 w 148"/>
                  <a:gd name="T31" fmla="*/ 2147483647 h 262"/>
                  <a:gd name="T32" fmla="*/ 2147483647 w 148"/>
                  <a:gd name="T33" fmla="*/ 2147483647 h 262"/>
                  <a:gd name="T34" fmla="*/ 2147483647 w 148"/>
                  <a:gd name="T35" fmla="*/ 2147483647 h 262"/>
                  <a:gd name="T36" fmla="*/ 2147483647 w 148"/>
                  <a:gd name="T37" fmla="*/ 2147483647 h 262"/>
                  <a:gd name="T38" fmla="*/ 2147483647 w 148"/>
                  <a:gd name="T39" fmla="*/ 2147483647 h 26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8"/>
                  <a:gd name="T61" fmla="*/ 0 h 262"/>
                  <a:gd name="T62" fmla="*/ 148 w 148"/>
                  <a:gd name="T63" fmla="*/ 262 h 26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8" h="262">
                    <a:moveTo>
                      <a:pt x="104" y="26"/>
                    </a:moveTo>
                    <a:lnTo>
                      <a:pt x="43" y="0"/>
                    </a:lnTo>
                    <a:lnTo>
                      <a:pt x="0" y="18"/>
                    </a:lnTo>
                    <a:lnTo>
                      <a:pt x="52" y="79"/>
                    </a:lnTo>
                    <a:lnTo>
                      <a:pt x="104" y="131"/>
                    </a:lnTo>
                    <a:lnTo>
                      <a:pt x="113" y="183"/>
                    </a:lnTo>
                    <a:lnTo>
                      <a:pt x="96" y="227"/>
                    </a:lnTo>
                    <a:lnTo>
                      <a:pt x="69" y="236"/>
                    </a:lnTo>
                    <a:lnTo>
                      <a:pt x="69" y="262"/>
                    </a:lnTo>
                    <a:lnTo>
                      <a:pt x="87" y="253"/>
                    </a:lnTo>
                    <a:lnTo>
                      <a:pt x="96" y="236"/>
                    </a:lnTo>
                    <a:lnTo>
                      <a:pt x="113" y="236"/>
                    </a:lnTo>
                    <a:lnTo>
                      <a:pt x="130" y="218"/>
                    </a:lnTo>
                    <a:lnTo>
                      <a:pt x="148" y="209"/>
                    </a:lnTo>
                    <a:lnTo>
                      <a:pt x="148" y="192"/>
                    </a:lnTo>
                    <a:lnTo>
                      <a:pt x="130" y="148"/>
                    </a:lnTo>
                    <a:lnTo>
                      <a:pt x="96" y="114"/>
                    </a:lnTo>
                    <a:lnTo>
                      <a:pt x="69" y="61"/>
                    </a:lnTo>
                    <a:lnTo>
                      <a:pt x="78" y="44"/>
                    </a:lnTo>
                    <a:lnTo>
                      <a:pt x="104"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57" name="Freeform 380">
                <a:extLst>
                  <a:ext uri="{FF2B5EF4-FFF2-40B4-BE49-F238E27FC236}">
                    <a16:creationId xmlns:a16="http://schemas.microsoft.com/office/drawing/2014/main" id="{9D3969BC-4D2A-4F3C-AF72-421C18C30547}"/>
                  </a:ext>
                </a:extLst>
              </p:cNvPr>
              <p:cNvSpPr>
                <a:spLocks/>
              </p:cNvSpPr>
              <p:nvPr/>
            </p:nvSpPr>
            <p:spPr bwMode="auto">
              <a:xfrm>
                <a:off x="7034213" y="3219450"/>
                <a:ext cx="234950" cy="415925"/>
              </a:xfrm>
              <a:custGeom>
                <a:avLst/>
                <a:gdLst>
                  <a:gd name="T0" fmla="*/ 2147483647 w 148"/>
                  <a:gd name="T1" fmla="*/ 2147483647 h 262"/>
                  <a:gd name="T2" fmla="*/ 2147483647 w 148"/>
                  <a:gd name="T3" fmla="*/ 0 h 262"/>
                  <a:gd name="T4" fmla="*/ 0 w 148"/>
                  <a:gd name="T5" fmla="*/ 2147483647 h 262"/>
                  <a:gd name="T6" fmla="*/ 2147483647 w 148"/>
                  <a:gd name="T7" fmla="*/ 2147483647 h 262"/>
                  <a:gd name="T8" fmla="*/ 2147483647 w 148"/>
                  <a:gd name="T9" fmla="*/ 2147483647 h 262"/>
                  <a:gd name="T10" fmla="*/ 2147483647 w 148"/>
                  <a:gd name="T11" fmla="*/ 2147483647 h 262"/>
                  <a:gd name="T12" fmla="*/ 2147483647 w 148"/>
                  <a:gd name="T13" fmla="*/ 2147483647 h 262"/>
                  <a:gd name="T14" fmla="*/ 2147483647 w 148"/>
                  <a:gd name="T15" fmla="*/ 2147483647 h 262"/>
                  <a:gd name="T16" fmla="*/ 2147483647 w 148"/>
                  <a:gd name="T17" fmla="*/ 2147483647 h 262"/>
                  <a:gd name="T18" fmla="*/ 2147483647 w 148"/>
                  <a:gd name="T19" fmla="*/ 2147483647 h 262"/>
                  <a:gd name="T20" fmla="*/ 2147483647 w 148"/>
                  <a:gd name="T21" fmla="*/ 2147483647 h 262"/>
                  <a:gd name="T22" fmla="*/ 2147483647 w 148"/>
                  <a:gd name="T23" fmla="*/ 2147483647 h 262"/>
                  <a:gd name="T24" fmla="*/ 2147483647 w 148"/>
                  <a:gd name="T25" fmla="*/ 2147483647 h 262"/>
                  <a:gd name="T26" fmla="*/ 2147483647 w 148"/>
                  <a:gd name="T27" fmla="*/ 2147483647 h 262"/>
                  <a:gd name="T28" fmla="*/ 2147483647 w 148"/>
                  <a:gd name="T29" fmla="*/ 2147483647 h 262"/>
                  <a:gd name="T30" fmla="*/ 2147483647 w 148"/>
                  <a:gd name="T31" fmla="*/ 2147483647 h 262"/>
                  <a:gd name="T32" fmla="*/ 2147483647 w 148"/>
                  <a:gd name="T33" fmla="*/ 2147483647 h 262"/>
                  <a:gd name="T34" fmla="*/ 2147483647 w 148"/>
                  <a:gd name="T35" fmla="*/ 2147483647 h 262"/>
                  <a:gd name="T36" fmla="*/ 2147483647 w 148"/>
                  <a:gd name="T37" fmla="*/ 2147483647 h 262"/>
                  <a:gd name="T38" fmla="*/ 2147483647 w 148"/>
                  <a:gd name="T39" fmla="*/ 2147483647 h 26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8"/>
                  <a:gd name="T61" fmla="*/ 0 h 262"/>
                  <a:gd name="T62" fmla="*/ 148 w 148"/>
                  <a:gd name="T63" fmla="*/ 262 h 26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8" h="262">
                    <a:moveTo>
                      <a:pt x="104" y="26"/>
                    </a:moveTo>
                    <a:lnTo>
                      <a:pt x="43" y="0"/>
                    </a:lnTo>
                    <a:lnTo>
                      <a:pt x="0" y="18"/>
                    </a:lnTo>
                    <a:lnTo>
                      <a:pt x="52" y="79"/>
                    </a:lnTo>
                    <a:lnTo>
                      <a:pt x="104" y="131"/>
                    </a:lnTo>
                    <a:lnTo>
                      <a:pt x="113" y="183"/>
                    </a:lnTo>
                    <a:lnTo>
                      <a:pt x="96" y="227"/>
                    </a:lnTo>
                    <a:lnTo>
                      <a:pt x="69" y="236"/>
                    </a:lnTo>
                    <a:lnTo>
                      <a:pt x="69" y="262"/>
                    </a:lnTo>
                    <a:lnTo>
                      <a:pt x="87" y="253"/>
                    </a:lnTo>
                    <a:lnTo>
                      <a:pt x="96" y="236"/>
                    </a:lnTo>
                    <a:lnTo>
                      <a:pt x="113" y="236"/>
                    </a:lnTo>
                    <a:lnTo>
                      <a:pt x="130" y="218"/>
                    </a:lnTo>
                    <a:lnTo>
                      <a:pt x="148" y="209"/>
                    </a:lnTo>
                    <a:lnTo>
                      <a:pt x="148" y="192"/>
                    </a:lnTo>
                    <a:lnTo>
                      <a:pt x="130" y="148"/>
                    </a:lnTo>
                    <a:lnTo>
                      <a:pt x="96" y="114"/>
                    </a:lnTo>
                    <a:lnTo>
                      <a:pt x="69" y="61"/>
                    </a:lnTo>
                    <a:lnTo>
                      <a:pt x="78" y="44"/>
                    </a:lnTo>
                    <a:lnTo>
                      <a:pt x="104"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58" name="Freeform 381">
                <a:extLst>
                  <a:ext uri="{FF2B5EF4-FFF2-40B4-BE49-F238E27FC236}">
                    <a16:creationId xmlns:a16="http://schemas.microsoft.com/office/drawing/2014/main" id="{E332E588-7A17-4688-BC9E-B40DE2DFBBB4}"/>
                  </a:ext>
                </a:extLst>
              </p:cNvPr>
              <p:cNvSpPr>
                <a:spLocks/>
              </p:cNvSpPr>
              <p:nvPr/>
            </p:nvSpPr>
            <p:spPr bwMode="auto">
              <a:xfrm>
                <a:off x="7075488" y="3468688"/>
                <a:ext cx="138113" cy="125413"/>
              </a:xfrm>
              <a:custGeom>
                <a:avLst/>
                <a:gdLst>
                  <a:gd name="T0" fmla="*/ 2147483647 w 87"/>
                  <a:gd name="T1" fmla="*/ 0 h 79"/>
                  <a:gd name="T2" fmla="*/ 2147483647 w 87"/>
                  <a:gd name="T3" fmla="*/ 0 h 79"/>
                  <a:gd name="T4" fmla="*/ 2147483647 w 87"/>
                  <a:gd name="T5" fmla="*/ 2147483647 h 79"/>
                  <a:gd name="T6" fmla="*/ 2147483647 w 87"/>
                  <a:gd name="T7" fmla="*/ 0 h 79"/>
                  <a:gd name="T8" fmla="*/ 2147483647 w 87"/>
                  <a:gd name="T9" fmla="*/ 0 h 79"/>
                  <a:gd name="T10" fmla="*/ 0 w 87"/>
                  <a:gd name="T11" fmla="*/ 2147483647 h 79"/>
                  <a:gd name="T12" fmla="*/ 2147483647 w 87"/>
                  <a:gd name="T13" fmla="*/ 2147483647 h 79"/>
                  <a:gd name="T14" fmla="*/ 2147483647 w 87"/>
                  <a:gd name="T15" fmla="*/ 2147483647 h 79"/>
                  <a:gd name="T16" fmla="*/ 2147483647 w 87"/>
                  <a:gd name="T17" fmla="*/ 2147483647 h 79"/>
                  <a:gd name="T18" fmla="*/ 2147483647 w 87"/>
                  <a:gd name="T19" fmla="*/ 2147483647 h 79"/>
                  <a:gd name="T20" fmla="*/ 2147483647 w 87"/>
                  <a:gd name="T21" fmla="*/ 2147483647 h 79"/>
                  <a:gd name="T22" fmla="*/ 2147483647 w 87"/>
                  <a:gd name="T23" fmla="*/ 2147483647 h 79"/>
                  <a:gd name="T24" fmla="*/ 2147483647 w 87"/>
                  <a:gd name="T25" fmla="*/ 0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79"/>
                  <a:gd name="T41" fmla="*/ 87 w 87"/>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79">
                    <a:moveTo>
                      <a:pt x="78" y="0"/>
                    </a:moveTo>
                    <a:lnTo>
                      <a:pt x="70" y="0"/>
                    </a:lnTo>
                    <a:lnTo>
                      <a:pt x="61" y="18"/>
                    </a:lnTo>
                    <a:lnTo>
                      <a:pt x="43" y="0"/>
                    </a:lnTo>
                    <a:lnTo>
                      <a:pt x="17" y="0"/>
                    </a:lnTo>
                    <a:lnTo>
                      <a:pt x="0" y="26"/>
                    </a:lnTo>
                    <a:lnTo>
                      <a:pt x="17" y="44"/>
                    </a:lnTo>
                    <a:lnTo>
                      <a:pt x="26" y="61"/>
                    </a:lnTo>
                    <a:lnTo>
                      <a:pt x="17" y="61"/>
                    </a:lnTo>
                    <a:lnTo>
                      <a:pt x="43" y="79"/>
                    </a:lnTo>
                    <a:lnTo>
                      <a:pt x="70" y="70"/>
                    </a:lnTo>
                    <a:lnTo>
                      <a:pt x="87" y="26"/>
                    </a:lnTo>
                    <a:lnTo>
                      <a:pt x="78"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59" name="Freeform 382">
                <a:extLst>
                  <a:ext uri="{FF2B5EF4-FFF2-40B4-BE49-F238E27FC236}">
                    <a16:creationId xmlns:a16="http://schemas.microsoft.com/office/drawing/2014/main" id="{4414F2E7-4330-4249-B893-E1D0DA0BA6CA}"/>
                  </a:ext>
                </a:extLst>
              </p:cNvPr>
              <p:cNvSpPr>
                <a:spLocks/>
              </p:cNvSpPr>
              <p:nvPr/>
            </p:nvSpPr>
            <p:spPr bwMode="auto">
              <a:xfrm>
                <a:off x="7075488" y="3468688"/>
                <a:ext cx="138113" cy="125413"/>
              </a:xfrm>
              <a:custGeom>
                <a:avLst/>
                <a:gdLst>
                  <a:gd name="T0" fmla="*/ 2147483647 w 87"/>
                  <a:gd name="T1" fmla="*/ 0 h 79"/>
                  <a:gd name="T2" fmla="*/ 2147483647 w 87"/>
                  <a:gd name="T3" fmla="*/ 0 h 79"/>
                  <a:gd name="T4" fmla="*/ 2147483647 w 87"/>
                  <a:gd name="T5" fmla="*/ 2147483647 h 79"/>
                  <a:gd name="T6" fmla="*/ 2147483647 w 87"/>
                  <a:gd name="T7" fmla="*/ 0 h 79"/>
                  <a:gd name="T8" fmla="*/ 2147483647 w 87"/>
                  <a:gd name="T9" fmla="*/ 0 h 79"/>
                  <a:gd name="T10" fmla="*/ 0 w 87"/>
                  <a:gd name="T11" fmla="*/ 2147483647 h 79"/>
                  <a:gd name="T12" fmla="*/ 2147483647 w 87"/>
                  <a:gd name="T13" fmla="*/ 2147483647 h 79"/>
                  <a:gd name="T14" fmla="*/ 2147483647 w 87"/>
                  <a:gd name="T15" fmla="*/ 2147483647 h 79"/>
                  <a:gd name="T16" fmla="*/ 2147483647 w 87"/>
                  <a:gd name="T17" fmla="*/ 2147483647 h 79"/>
                  <a:gd name="T18" fmla="*/ 2147483647 w 87"/>
                  <a:gd name="T19" fmla="*/ 2147483647 h 79"/>
                  <a:gd name="T20" fmla="*/ 2147483647 w 87"/>
                  <a:gd name="T21" fmla="*/ 2147483647 h 79"/>
                  <a:gd name="T22" fmla="*/ 2147483647 w 87"/>
                  <a:gd name="T23" fmla="*/ 2147483647 h 79"/>
                  <a:gd name="T24" fmla="*/ 2147483647 w 87"/>
                  <a:gd name="T25" fmla="*/ 0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79"/>
                  <a:gd name="T41" fmla="*/ 87 w 87"/>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79">
                    <a:moveTo>
                      <a:pt x="78" y="0"/>
                    </a:moveTo>
                    <a:lnTo>
                      <a:pt x="70" y="0"/>
                    </a:lnTo>
                    <a:lnTo>
                      <a:pt x="61" y="18"/>
                    </a:lnTo>
                    <a:lnTo>
                      <a:pt x="43" y="0"/>
                    </a:lnTo>
                    <a:lnTo>
                      <a:pt x="17" y="0"/>
                    </a:lnTo>
                    <a:lnTo>
                      <a:pt x="0" y="26"/>
                    </a:lnTo>
                    <a:lnTo>
                      <a:pt x="17" y="44"/>
                    </a:lnTo>
                    <a:lnTo>
                      <a:pt x="26" y="61"/>
                    </a:lnTo>
                    <a:lnTo>
                      <a:pt x="17" y="61"/>
                    </a:lnTo>
                    <a:lnTo>
                      <a:pt x="43" y="79"/>
                    </a:lnTo>
                    <a:lnTo>
                      <a:pt x="70" y="70"/>
                    </a:lnTo>
                    <a:lnTo>
                      <a:pt x="87" y="26"/>
                    </a:lnTo>
                    <a:lnTo>
                      <a:pt x="7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60" name="Freeform 383">
                <a:extLst>
                  <a:ext uri="{FF2B5EF4-FFF2-40B4-BE49-F238E27FC236}">
                    <a16:creationId xmlns:a16="http://schemas.microsoft.com/office/drawing/2014/main" id="{66641495-0A7E-4F8D-8BC0-11344D11E3B7}"/>
                  </a:ext>
                </a:extLst>
              </p:cNvPr>
              <p:cNvSpPr>
                <a:spLocks/>
              </p:cNvSpPr>
              <p:nvPr/>
            </p:nvSpPr>
            <p:spPr bwMode="auto">
              <a:xfrm>
                <a:off x="7269163" y="4187825"/>
                <a:ext cx="1079500" cy="817563"/>
              </a:xfrm>
              <a:custGeom>
                <a:avLst/>
                <a:gdLst>
                  <a:gd name="T0" fmla="*/ 2147483647 w 680"/>
                  <a:gd name="T1" fmla="*/ 2147483647 h 515"/>
                  <a:gd name="T2" fmla="*/ 2147483647 w 680"/>
                  <a:gd name="T3" fmla="*/ 0 h 515"/>
                  <a:gd name="T4" fmla="*/ 2147483647 w 680"/>
                  <a:gd name="T5" fmla="*/ 2147483647 h 515"/>
                  <a:gd name="T6" fmla="*/ 2147483647 w 680"/>
                  <a:gd name="T7" fmla="*/ 2147483647 h 515"/>
                  <a:gd name="T8" fmla="*/ 2147483647 w 680"/>
                  <a:gd name="T9" fmla="*/ 2147483647 h 515"/>
                  <a:gd name="T10" fmla="*/ 2147483647 w 680"/>
                  <a:gd name="T11" fmla="*/ 2147483647 h 515"/>
                  <a:gd name="T12" fmla="*/ 2147483647 w 680"/>
                  <a:gd name="T13" fmla="*/ 2147483647 h 515"/>
                  <a:gd name="T14" fmla="*/ 2147483647 w 680"/>
                  <a:gd name="T15" fmla="*/ 2147483647 h 515"/>
                  <a:gd name="T16" fmla="*/ 2147483647 w 680"/>
                  <a:gd name="T17" fmla="*/ 2147483647 h 515"/>
                  <a:gd name="T18" fmla="*/ 2147483647 w 680"/>
                  <a:gd name="T19" fmla="*/ 2147483647 h 515"/>
                  <a:gd name="T20" fmla="*/ 2147483647 w 680"/>
                  <a:gd name="T21" fmla="*/ 2147483647 h 515"/>
                  <a:gd name="T22" fmla="*/ 2147483647 w 680"/>
                  <a:gd name="T23" fmla="*/ 2147483647 h 515"/>
                  <a:gd name="T24" fmla="*/ 2147483647 w 680"/>
                  <a:gd name="T25" fmla="*/ 2147483647 h 515"/>
                  <a:gd name="T26" fmla="*/ 2147483647 w 680"/>
                  <a:gd name="T27" fmla="*/ 2147483647 h 515"/>
                  <a:gd name="T28" fmla="*/ 2147483647 w 680"/>
                  <a:gd name="T29" fmla="*/ 2147483647 h 515"/>
                  <a:gd name="T30" fmla="*/ 2147483647 w 680"/>
                  <a:gd name="T31" fmla="*/ 2147483647 h 515"/>
                  <a:gd name="T32" fmla="*/ 2147483647 w 680"/>
                  <a:gd name="T33" fmla="*/ 2147483647 h 515"/>
                  <a:gd name="T34" fmla="*/ 2147483647 w 680"/>
                  <a:gd name="T35" fmla="*/ 2147483647 h 515"/>
                  <a:gd name="T36" fmla="*/ 2147483647 w 680"/>
                  <a:gd name="T37" fmla="*/ 2147483647 h 515"/>
                  <a:gd name="T38" fmla="*/ 2147483647 w 680"/>
                  <a:gd name="T39" fmla="*/ 2147483647 h 515"/>
                  <a:gd name="T40" fmla="*/ 2147483647 w 680"/>
                  <a:gd name="T41" fmla="*/ 2147483647 h 515"/>
                  <a:gd name="T42" fmla="*/ 2147483647 w 680"/>
                  <a:gd name="T43" fmla="*/ 2147483647 h 515"/>
                  <a:gd name="T44" fmla="*/ 2147483647 w 680"/>
                  <a:gd name="T45" fmla="*/ 2147483647 h 515"/>
                  <a:gd name="T46" fmla="*/ 2147483647 w 680"/>
                  <a:gd name="T47" fmla="*/ 2147483647 h 515"/>
                  <a:gd name="T48" fmla="*/ 2147483647 w 680"/>
                  <a:gd name="T49" fmla="*/ 2147483647 h 515"/>
                  <a:gd name="T50" fmla="*/ 2147483647 w 680"/>
                  <a:gd name="T51" fmla="*/ 2147483647 h 515"/>
                  <a:gd name="T52" fmla="*/ 2147483647 w 680"/>
                  <a:gd name="T53" fmla="*/ 2147483647 h 515"/>
                  <a:gd name="T54" fmla="*/ 2147483647 w 680"/>
                  <a:gd name="T55" fmla="*/ 2147483647 h 515"/>
                  <a:gd name="T56" fmla="*/ 2147483647 w 680"/>
                  <a:gd name="T57" fmla="*/ 2147483647 h 515"/>
                  <a:gd name="T58" fmla="*/ 2147483647 w 680"/>
                  <a:gd name="T59" fmla="*/ 2147483647 h 515"/>
                  <a:gd name="T60" fmla="*/ 2147483647 w 680"/>
                  <a:gd name="T61" fmla="*/ 2147483647 h 515"/>
                  <a:gd name="T62" fmla="*/ 2147483647 w 680"/>
                  <a:gd name="T63" fmla="*/ 2147483647 h 515"/>
                  <a:gd name="T64" fmla="*/ 2147483647 w 680"/>
                  <a:gd name="T65" fmla="*/ 2147483647 h 515"/>
                  <a:gd name="T66" fmla="*/ 2147483647 w 680"/>
                  <a:gd name="T67" fmla="*/ 2147483647 h 515"/>
                  <a:gd name="T68" fmla="*/ 2147483647 w 680"/>
                  <a:gd name="T69" fmla="*/ 2147483647 h 515"/>
                  <a:gd name="T70" fmla="*/ 2147483647 w 680"/>
                  <a:gd name="T71" fmla="*/ 2147483647 h 515"/>
                  <a:gd name="T72" fmla="*/ 2147483647 w 680"/>
                  <a:gd name="T73" fmla="*/ 2147483647 h 515"/>
                  <a:gd name="T74" fmla="*/ 2147483647 w 680"/>
                  <a:gd name="T75" fmla="*/ 2147483647 h 515"/>
                  <a:gd name="T76" fmla="*/ 2147483647 w 680"/>
                  <a:gd name="T77" fmla="*/ 2147483647 h 515"/>
                  <a:gd name="T78" fmla="*/ 2147483647 w 680"/>
                  <a:gd name="T79" fmla="*/ 2147483647 h 515"/>
                  <a:gd name="T80" fmla="*/ 2147483647 w 680"/>
                  <a:gd name="T81" fmla="*/ 2147483647 h 515"/>
                  <a:gd name="T82" fmla="*/ 2147483647 w 680"/>
                  <a:gd name="T83" fmla="*/ 2147483647 h 515"/>
                  <a:gd name="T84" fmla="*/ 2147483647 w 680"/>
                  <a:gd name="T85" fmla="*/ 2147483647 h 515"/>
                  <a:gd name="T86" fmla="*/ 2147483647 w 680"/>
                  <a:gd name="T87" fmla="*/ 2147483647 h 515"/>
                  <a:gd name="T88" fmla="*/ 2147483647 w 680"/>
                  <a:gd name="T89" fmla="*/ 2147483647 h 515"/>
                  <a:gd name="T90" fmla="*/ 2147483647 w 680"/>
                  <a:gd name="T91" fmla="*/ 2147483647 h 515"/>
                  <a:gd name="T92" fmla="*/ 2147483647 w 680"/>
                  <a:gd name="T93" fmla="*/ 2147483647 h 515"/>
                  <a:gd name="T94" fmla="*/ 2147483647 w 680"/>
                  <a:gd name="T95" fmla="*/ 2147483647 h 5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0"/>
                  <a:gd name="T145" fmla="*/ 0 h 515"/>
                  <a:gd name="T146" fmla="*/ 680 w 680"/>
                  <a:gd name="T147" fmla="*/ 515 h 5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0" h="515">
                    <a:moveTo>
                      <a:pt x="593" y="79"/>
                    </a:moveTo>
                    <a:lnTo>
                      <a:pt x="567" y="61"/>
                    </a:lnTo>
                    <a:lnTo>
                      <a:pt x="575" y="35"/>
                    </a:lnTo>
                    <a:lnTo>
                      <a:pt x="558" y="0"/>
                    </a:lnTo>
                    <a:lnTo>
                      <a:pt x="540" y="18"/>
                    </a:lnTo>
                    <a:lnTo>
                      <a:pt x="532" y="96"/>
                    </a:lnTo>
                    <a:lnTo>
                      <a:pt x="506" y="122"/>
                    </a:lnTo>
                    <a:lnTo>
                      <a:pt x="488" y="122"/>
                    </a:lnTo>
                    <a:lnTo>
                      <a:pt x="471" y="105"/>
                    </a:lnTo>
                    <a:lnTo>
                      <a:pt x="462" y="96"/>
                    </a:lnTo>
                    <a:lnTo>
                      <a:pt x="445" y="96"/>
                    </a:lnTo>
                    <a:lnTo>
                      <a:pt x="427" y="79"/>
                    </a:lnTo>
                    <a:lnTo>
                      <a:pt x="445" y="53"/>
                    </a:lnTo>
                    <a:lnTo>
                      <a:pt x="453" y="35"/>
                    </a:lnTo>
                    <a:lnTo>
                      <a:pt x="453" y="26"/>
                    </a:lnTo>
                    <a:lnTo>
                      <a:pt x="445" y="26"/>
                    </a:lnTo>
                    <a:lnTo>
                      <a:pt x="436" y="26"/>
                    </a:lnTo>
                    <a:lnTo>
                      <a:pt x="418" y="26"/>
                    </a:lnTo>
                    <a:lnTo>
                      <a:pt x="392" y="0"/>
                    </a:lnTo>
                    <a:lnTo>
                      <a:pt x="375" y="9"/>
                    </a:lnTo>
                    <a:lnTo>
                      <a:pt x="383" y="26"/>
                    </a:lnTo>
                    <a:lnTo>
                      <a:pt x="366" y="35"/>
                    </a:lnTo>
                    <a:lnTo>
                      <a:pt x="340" y="44"/>
                    </a:lnTo>
                    <a:lnTo>
                      <a:pt x="331" y="61"/>
                    </a:lnTo>
                    <a:lnTo>
                      <a:pt x="331" y="87"/>
                    </a:lnTo>
                    <a:lnTo>
                      <a:pt x="305" y="87"/>
                    </a:lnTo>
                    <a:lnTo>
                      <a:pt x="296" y="61"/>
                    </a:lnTo>
                    <a:lnTo>
                      <a:pt x="270" y="53"/>
                    </a:lnTo>
                    <a:lnTo>
                      <a:pt x="270" y="70"/>
                    </a:lnTo>
                    <a:lnTo>
                      <a:pt x="261" y="70"/>
                    </a:lnTo>
                    <a:lnTo>
                      <a:pt x="253" y="87"/>
                    </a:lnTo>
                    <a:lnTo>
                      <a:pt x="244" y="87"/>
                    </a:lnTo>
                    <a:lnTo>
                      <a:pt x="244" y="105"/>
                    </a:lnTo>
                    <a:lnTo>
                      <a:pt x="227" y="105"/>
                    </a:lnTo>
                    <a:lnTo>
                      <a:pt x="218" y="122"/>
                    </a:lnTo>
                    <a:lnTo>
                      <a:pt x="218" y="114"/>
                    </a:lnTo>
                    <a:lnTo>
                      <a:pt x="200" y="122"/>
                    </a:lnTo>
                    <a:lnTo>
                      <a:pt x="200" y="140"/>
                    </a:lnTo>
                    <a:lnTo>
                      <a:pt x="166" y="175"/>
                    </a:lnTo>
                    <a:lnTo>
                      <a:pt x="122" y="175"/>
                    </a:lnTo>
                    <a:lnTo>
                      <a:pt x="104" y="183"/>
                    </a:lnTo>
                    <a:lnTo>
                      <a:pt x="96" y="183"/>
                    </a:lnTo>
                    <a:lnTo>
                      <a:pt x="87" y="192"/>
                    </a:lnTo>
                    <a:lnTo>
                      <a:pt x="43" y="218"/>
                    </a:lnTo>
                    <a:lnTo>
                      <a:pt x="35" y="210"/>
                    </a:lnTo>
                    <a:lnTo>
                      <a:pt x="35" y="236"/>
                    </a:lnTo>
                    <a:lnTo>
                      <a:pt x="35" y="262"/>
                    </a:lnTo>
                    <a:lnTo>
                      <a:pt x="43" y="271"/>
                    </a:lnTo>
                    <a:lnTo>
                      <a:pt x="35" y="288"/>
                    </a:lnTo>
                    <a:lnTo>
                      <a:pt x="17" y="279"/>
                    </a:lnTo>
                    <a:lnTo>
                      <a:pt x="35" y="340"/>
                    </a:lnTo>
                    <a:lnTo>
                      <a:pt x="17" y="358"/>
                    </a:lnTo>
                    <a:lnTo>
                      <a:pt x="35" y="384"/>
                    </a:lnTo>
                    <a:lnTo>
                      <a:pt x="17" y="419"/>
                    </a:lnTo>
                    <a:lnTo>
                      <a:pt x="0" y="427"/>
                    </a:lnTo>
                    <a:lnTo>
                      <a:pt x="9" y="436"/>
                    </a:lnTo>
                    <a:lnTo>
                      <a:pt x="43" y="445"/>
                    </a:lnTo>
                    <a:lnTo>
                      <a:pt x="87" y="427"/>
                    </a:lnTo>
                    <a:lnTo>
                      <a:pt x="139" y="427"/>
                    </a:lnTo>
                    <a:lnTo>
                      <a:pt x="157" y="410"/>
                    </a:lnTo>
                    <a:lnTo>
                      <a:pt x="218" y="393"/>
                    </a:lnTo>
                    <a:lnTo>
                      <a:pt x="244" y="384"/>
                    </a:lnTo>
                    <a:lnTo>
                      <a:pt x="261" y="384"/>
                    </a:lnTo>
                    <a:lnTo>
                      <a:pt x="279" y="384"/>
                    </a:lnTo>
                    <a:lnTo>
                      <a:pt x="314" y="393"/>
                    </a:lnTo>
                    <a:lnTo>
                      <a:pt x="314" y="410"/>
                    </a:lnTo>
                    <a:lnTo>
                      <a:pt x="322" y="410"/>
                    </a:lnTo>
                    <a:lnTo>
                      <a:pt x="322" y="436"/>
                    </a:lnTo>
                    <a:lnTo>
                      <a:pt x="375" y="410"/>
                    </a:lnTo>
                    <a:lnTo>
                      <a:pt x="349" y="445"/>
                    </a:lnTo>
                    <a:lnTo>
                      <a:pt x="375" y="436"/>
                    </a:lnTo>
                    <a:lnTo>
                      <a:pt x="357" y="454"/>
                    </a:lnTo>
                    <a:lnTo>
                      <a:pt x="375" y="454"/>
                    </a:lnTo>
                    <a:lnTo>
                      <a:pt x="375" y="480"/>
                    </a:lnTo>
                    <a:lnTo>
                      <a:pt x="366" y="488"/>
                    </a:lnTo>
                    <a:lnTo>
                      <a:pt x="375" y="506"/>
                    </a:lnTo>
                    <a:lnTo>
                      <a:pt x="410" y="506"/>
                    </a:lnTo>
                    <a:lnTo>
                      <a:pt x="418" y="515"/>
                    </a:lnTo>
                    <a:lnTo>
                      <a:pt x="445" y="497"/>
                    </a:lnTo>
                    <a:lnTo>
                      <a:pt x="453" y="515"/>
                    </a:lnTo>
                    <a:lnTo>
                      <a:pt x="488" y="506"/>
                    </a:lnTo>
                    <a:lnTo>
                      <a:pt x="514" y="497"/>
                    </a:lnTo>
                    <a:lnTo>
                      <a:pt x="532" y="488"/>
                    </a:lnTo>
                    <a:lnTo>
                      <a:pt x="532" y="480"/>
                    </a:lnTo>
                    <a:lnTo>
                      <a:pt x="558" y="445"/>
                    </a:lnTo>
                    <a:lnTo>
                      <a:pt x="593" y="427"/>
                    </a:lnTo>
                    <a:lnTo>
                      <a:pt x="593" y="410"/>
                    </a:lnTo>
                    <a:lnTo>
                      <a:pt x="619" y="401"/>
                    </a:lnTo>
                    <a:lnTo>
                      <a:pt x="671" y="314"/>
                    </a:lnTo>
                    <a:lnTo>
                      <a:pt x="671" y="297"/>
                    </a:lnTo>
                    <a:lnTo>
                      <a:pt x="680" y="271"/>
                    </a:lnTo>
                    <a:lnTo>
                      <a:pt x="654" y="236"/>
                    </a:lnTo>
                    <a:lnTo>
                      <a:pt x="654" y="218"/>
                    </a:lnTo>
                    <a:lnTo>
                      <a:pt x="636" y="218"/>
                    </a:lnTo>
                    <a:lnTo>
                      <a:pt x="619" y="175"/>
                    </a:lnTo>
                    <a:lnTo>
                      <a:pt x="610" y="157"/>
                    </a:lnTo>
                    <a:lnTo>
                      <a:pt x="593" y="7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61" name="Freeform 384">
                <a:extLst>
                  <a:ext uri="{FF2B5EF4-FFF2-40B4-BE49-F238E27FC236}">
                    <a16:creationId xmlns:a16="http://schemas.microsoft.com/office/drawing/2014/main" id="{24733615-7F1A-44EB-B346-D865F09195E4}"/>
                  </a:ext>
                </a:extLst>
              </p:cNvPr>
              <p:cNvSpPr>
                <a:spLocks/>
              </p:cNvSpPr>
              <p:nvPr/>
            </p:nvSpPr>
            <p:spPr bwMode="auto">
              <a:xfrm>
                <a:off x="7269163" y="4187825"/>
                <a:ext cx="1079500" cy="817563"/>
              </a:xfrm>
              <a:custGeom>
                <a:avLst/>
                <a:gdLst>
                  <a:gd name="T0" fmla="*/ 2147483647 w 680"/>
                  <a:gd name="T1" fmla="*/ 2147483647 h 515"/>
                  <a:gd name="T2" fmla="*/ 2147483647 w 680"/>
                  <a:gd name="T3" fmla="*/ 0 h 515"/>
                  <a:gd name="T4" fmla="*/ 2147483647 w 680"/>
                  <a:gd name="T5" fmla="*/ 2147483647 h 515"/>
                  <a:gd name="T6" fmla="*/ 2147483647 w 680"/>
                  <a:gd name="T7" fmla="*/ 2147483647 h 515"/>
                  <a:gd name="T8" fmla="*/ 2147483647 w 680"/>
                  <a:gd name="T9" fmla="*/ 2147483647 h 515"/>
                  <a:gd name="T10" fmla="*/ 2147483647 w 680"/>
                  <a:gd name="T11" fmla="*/ 2147483647 h 515"/>
                  <a:gd name="T12" fmla="*/ 2147483647 w 680"/>
                  <a:gd name="T13" fmla="*/ 2147483647 h 515"/>
                  <a:gd name="T14" fmla="*/ 2147483647 w 680"/>
                  <a:gd name="T15" fmla="*/ 2147483647 h 515"/>
                  <a:gd name="T16" fmla="*/ 2147483647 w 680"/>
                  <a:gd name="T17" fmla="*/ 2147483647 h 515"/>
                  <a:gd name="T18" fmla="*/ 2147483647 w 680"/>
                  <a:gd name="T19" fmla="*/ 2147483647 h 515"/>
                  <a:gd name="T20" fmla="*/ 2147483647 w 680"/>
                  <a:gd name="T21" fmla="*/ 2147483647 h 515"/>
                  <a:gd name="T22" fmla="*/ 2147483647 w 680"/>
                  <a:gd name="T23" fmla="*/ 2147483647 h 515"/>
                  <a:gd name="T24" fmla="*/ 2147483647 w 680"/>
                  <a:gd name="T25" fmla="*/ 2147483647 h 515"/>
                  <a:gd name="T26" fmla="*/ 2147483647 w 680"/>
                  <a:gd name="T27" fmla="*/ 2147483647 h 515"/>
                  <a:gd name="T28" fmla="*/ 2147483647 w 680"/>
                  <a:gd name="T29" fmla="*/ 2147483647 h 515"/>
                  <a:gd name="T30" fmla="*/ 2147483647 w 680"/>
                  <a:gd name="T31" fmla="*/ 2147483647 h 515"/>
                  <a:gd name="T32" fmla="*/ 2147483647 w 680"/>
                  <a:gd name="T33" fmla="*/ 2147483647 h 515"/>
                  <a:gd name="T34" fmla="*/ 2147483647 w 680"/>
                  <a:gd name="T35" fmla="*/ 2147483647 h 515"/>
                  <a:gd name="T36" fmla="*/ 2147483647 w 680"/>
                  <a:gd name="T37" fmla="*/ 2147483647 h 515"/>
                  <a:gd name="T38" fmla="*/ 2147483647 w 680"/>
                  <a:gd name="T39" fmla="*/ 2147483647 h 515"/>
                  <a:gd name="T40" fmla="*/ 2147483647 w 680"/>
                  <a:gd name="T41" fmla="*/ 2147483647 h 515"/>
                  <a:gd name="T42" fmla="*/ 2147483647 w 680"/>
                  <a:gd name="T43" fmla="*/ 2147483647 h 515"/>
                  <a:gd name="T44" fmla="*/ 2147483647 w 680"/>
                  <a:gd name="T45" fmla="*/ 2147483647 h 515"/>
                  <a:gd name="T46" fmla="*/ 2147483647 w 680"/>
                  <a:gd name="T47" fmla="*/ 2147483647 h 515"/>
                  <a:gd name="T48" fmla="*/ 2147483647 w 680"/>
                  <a:gd name="T49" fmla="*/ 2147483647 h 515"/>
                  <a:gd name="T50" fmla="*/ 2147483647 w 680"/>
                  <a:gd name="T51" fmla="*/ 2147483647 h 515"/>
                  <a:gd name="T52" fmla="*/ 2147483647 w 680"/>
                  <a:gd name="T53" fmla="*/ 2147483647 h 515"/>
                  <a:gd name="T54" fmla="*/ 2147483647 w 680"/>
                  <a:gd name="T55" fmla="*/ 2147483647 h 515"/>
                  <a:gd name="T56" fmla="*/ 2147483647 w 680"/>
                  <a:gd name="T57" fmla="*/ 2147483647 h 515"/>
                  <a:gd name="T58" fmla="*/ 2147483647 w 680"/>
                  <a:gd name="T59" fmla="*/ 2147483647 h 515"/>
                  <a:gd name="T60" fmla="*/ 2147483647 w 680"/>
                  <a:gd name="T61" fmla="*/ 2147483647 h 515"/>
                  <a:gd name="T62" fmla="*/ 2147483647 w 680"/>
                  <a:gd name="T63" fmla="*/ 2147483647 h 515"/>
                  <a:gd name="T64" fmla="*/ 2147483647 w 680"/>
                  <a:gd name="T65" fmla="*/ 2147483647 h 515"/>
                  <a:gd name="T66" fmla="*/ 2147483647 w 680"/>
                  <a:gd name="T67" fmla="*/ 2147483647 h 515"/>
                  <a:gd name="T68" fmla="*/ 2147483647 w 680"/>
                  <a:gd name="T69" fmla="*/ 2147483647 h 515"/>
                  <a:gd name="T70" fmla="*/ 2147483647 w 680"/>
                  <a:gd name="T71" fmla="*/ 2147483647 h 515"/>
                  <a:gd name="T72" fmla="*/ 2147483647 w 680"/>
                  <a:gd name="T73" fmla="*/ 2147483647 h 515"/>
                  <a:gd name="T74" fmla="*/ 2147483647 w 680"/>
                  <a:gd name="T75" fmla="*/ 2147483647 h 515"/>
                  <a:gd name="T76" fmla="*/ 2147483647 w 680"/>
                  <a:gd name="T77" fmla="*/ 2147483647 h 515"/>
                  <a:gd name="T78" fmla="*/ 2147483647 w 680"/>
                  <a:gd name="T79" fmla="*/ 2147483647 h 515"/>
                  <a:gd name="T80" fmla="*/ 2147483647 w 680"/>
                  <a:gd name="T81" fmla="*/ 2147483647 h 515"/>
                  <a:gd name="T82" fmla="*/ 2147483647 w 680"/>
                  <a:gd name="T83" fmla="*/ 2147483647 h 515"/>
                  <a:gd name="T84" fmla="*/ 2147483647 w 680"/>
                  <a:gd name="T85" fmla="*/ 2147483647 h 515"/>
                  <a:gd name="T86" fmla="*/ 2147483647 w 680"/>
                  <a:gd name="T87" fmla="*/ 2147483647 h 515"/>
                  <a:gd name="T88" fmla="*/ 2147483647 w 680"/>
                  <a:gd name="T89" fmla="*/ 2147483647 h 515"/>
                  <a:gd name="T90" fmla="*/ 2147483647 w 680"/>
                  <a:gd name="T91" fmla="*/ 2147483647 h 515"/>
                  <a:gd name="T92" fmla="*/ 2147483647 w 680"/>
                  <a:gd name="T93" fmla="*/ 2147483647 h 515"/>
                  <a:gd name="T94" fmla="*/ 2147483647 w 680"/>
                  <a:gd name="T95" fmla="*/ 2147483647 h 5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0"/>
                  <a:gd name="T145" fmla="*/ 0 h 515"/>
                  <a:gd name="T146" fmla="*/ 680 w 680"/>
                  <a:gd name="T147" fmla="*/ 515 h 5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0" h="515">
                    <a:moveTo>
                      <a:pt x="593" y="79"/>
                    </a:moveTo>
                    <a:lnTo>
                      <a:pt x="567" y="61"/>
                    </a:lnTo>
                    <a:lnTo>
                      <a:pt x="575" y="35"/>
                    </a:lnTo>
                    <a:lnTo>
                      <a:pt x="558" y="0"/>
                    </a:lnTo>
                    <a:lnTo>
                      <a:pt x="540" y="18"/>
                    </a:lnTo>
                    <a:lnTo>
                      <a:pt x="532" y="96"/>
                    </a:lnTo>
                    <a:lnTo>
                      <a:pt x="506" y="122"/>
                    </a:lnTo>
                    <a:lnTo>
                      <a:pt x="488" y="122"/>
                    </a:lnTo>
                    <a:lnTo>
                      <a:pt x="471" y="105"/>
                    </a:lnTo>
                    <a:lnTo>
                      <a:pt x="462" y="96"/>
                    </a:lnTo>
                    <a:lnTo>
                      <a:pt x="445" y="96"/>
                    </a:lnTo>
                    <a:lnTo>
                      <a:pt x="427" y="79"/>
                    </a:lnTo>
                    <a:lnTo>
                      <a:pt x="445" y="53"/>
                    </a:lnTo>
                    <a:lnTo>
                      <a:pt x="453" y="35"/>
                    </a:lnTo>
                    <a:lnTo>
                      <a:pt x="453" y="26"/>
                    </a:lnTo>
                    <a:lnTo>
                      <a:pt x="445" y="26"/>
                    </a:lnTo>
                    <a:lnTo>
                      <a:pt x="436" y="26"/>
                    </a:lnTo>
                    <a:lnTo>
                      <a:pt x="418" y="26"/>
                    </a:lnTo>
                    <a:lnTo>
                      <a:pt x="392" y="0"/>
                    </a:lnTo>
                    <a:lnTo>
                      <a:pt x="375" y="9"/>
                    </a:lnTo>
                    <a:lnTo>
                      <a:pt x="383" y="26"/>
                    </a:lnTo>
                    <a:lnTo>
                      <a:pt x="366" y="35"/>
                    </a:lnTo>
                    <a:lnTo>
                      <a:pt x="340" y="44"/>
                    </a:lnTo>
                    <a:lnTo>
                      <a:pt x="331" y="61"/>
                    </a:lnTo>
                    <a:lnTo>
                      <a:pt x="331" y="87"/>
                    </a:lnTo>
                    <a:lnTo>
                      <a:pt x="305" y="87"/>
                    </a:lnTo>
                    <a:lnTo>
                      <a:pt x="296" y="61"/>
                    </a:lnTo>
                    <a:lnTo>
                      <a:pt x="270" y="53"/>
                    </a:lnTo>
                    <a:lnTo>
                      <a:pt x="270" y="70"/>
                    </a:lnTo>
                    <a:lnTo>
                      <a:pt x="261" y="70"/>
                    </a:lnTo>
                    <a:lnTo>
                      <a:pt x="253" y="87"/>
                    </a:lnTo>
                    <a:lnTo>
                      <a:pt x="244" y="87"/>
                    </a:lnTo>
                    <a:lnTo>
                      <a:pt x="244" y="105"/>
                    </a:lnTo>
                    <a:lnTo>
                      <a:pt x="227" y="105"/>
                    </a:lnTo>
                    <a:lnTo>
                      <a:pt x="218" y="122"/>
                    </a:lnTo>
                    <a:lnTo>
                      <a:pt x="218" y="114"/>
                    </a:lnTo>
                    <a:lnTo>
                      <a:pt x="200" y="122"/>
                    </a:lnTo>
                    <a:lnTo>
                      <a:pt x="200" y="140"/>
                    </a:lnTo>
                    <a:lnTo>
                      <a:pt x="166" y="175"/>
                    </a:lnTo>
                    <a:lnTo>
                      <a:pt x="122" y="175"/>
                    </a:lnTo>
                    <a:lnTo>
                      <a:pt x="104" y="183"/>
                    </a:lnTo>
                    <a:lnTo>
                      <a:pt x="96" y="183"/>
                    </a:lnTo>
                    <a:lnTo>
                      <a:pt x="87" y="192"/>
                    </a:lnTo>
                    <a:lnTo>
                      <a:pt x="43" y="218"/>
                    </a:lnTo>
                    <a:lnTo>
                      <a:pt x="35" y="210"/>
                    </a:lnTo>
                    <a:lnTo>
                      <a:pt x="35" y="236"/>
                    </a:lnTo>
                    <a:lnTo>
                      <a:pt x="35" y="262"/>
                    </a:lnTo>
                    <a:lnTo>
                      <a:pt x="43" y="271"/>
                    </a:lnTo>
                    <a:lnTo>
                      <a:pt x="35" y="288"/>
                    </a:lnTo>
                    <a:lnTo>
                      <a:pt x="17" y="279"/>
                    </a:lnTo>
                    <a:lnTo>
                      <a:pt x="35" y="340"/>
                    </a:lnTo>
                    <a:lnTo>
                      <a:pt x="17" y="358"/>
                    </a:lnTo>
                    <a:lnTo>
                      <a:pt x="35" y="384"/>
                    </a:lnTo>
                    <a:lnTo>
                      <a:pt x="17" y="419"/>
                    </a:lnTo>
                    <a:lnTo>
                      <a:pt x="0" y="427"/>
                    </a:lnTo>
                    <a:lnTo>
                      <a:pt x="9" y="436"/>
                    </a:lnTo>
                    <a:lnTo>
                      <a:pt x="43" y="445"/>
                    </a:lnTo>
                    <a:lnTo>
                      <a:pt x="87" y="427"/>
                    </a:lnTo>
                    <a:lnTo>
                      <a:pt x="139" y="427"/>
                    </a:lnTo>
                    <a:lnTo>
                      <a:pt x="157" y="410"/>
                    </a:lnTo>
                    <a:lnTo>
                      <a:pt x="218" y="393"/>
                    </a:lnTo>
                    <a:lnTo>
                      <a:pt x="244" y="384"/>
                    </a:lnTo>
                    <a:lnTo>
                      <a:pt x="261" y="384"/>
                    </a:lnTo>
                    <a:lnTo>
                      <a:pt x="279" y="384"/>
                    </a:lnTo>
                    <a:lnTo>
                      <a:pt x="314" y="393"/>
                    </a:lnTo>
                    <a:lnTo>
                      <a:pt x="314" y="410"/>
                    </a:lnTo>
                    <a:lnTo>
                      <a:pt x="322" y="410"/>
                    </a:lnTo>
                    <a:lnTo>
                      <a:pt x="322" y="436"/>
                    </a:lnTo>
                    <a:lnTo>
                      <a:pt x="375" y="410"/>
                    </a:lnTo>
                    <a:lnTo>
                      <a:pt x="349" y="445"/>
                    </a:lnTo>
                    <a:lnTo>
                      <a:pt x="375" y="436"/>
                    </a:lnTo>
                    <a:lnTo>
                      <a:pt x="357" y="454"/>
                    </a:lnTo>
                    <a:lnTo>
                      <a:pt x="375" y="454"/>
                    </a:lnTo>
                    <a:lnTo>
                      <a:pt x="375" y="480"/>
                    </a:lnTo>
                    <a:lnTo>
                      <a:pt x="366" y="488"/>
                    </a:lnTo>
                    <a:lnTo>
                      <a:pt x="375" y="506"/>
                    </a:lnTo>
                    <a:lnTo>
                      <a:pt x="410" y="506"/>
                    </a:lnTo>
                    <a:lnTo>
                      <a:pt x="418" y="515"/>
                    </a:lnTo>
                    <a:lnTo>
                      <a:pt x="445" y="497"/>
                    </a:lnTo>
                    <a:lnTo>
                      <a:pt x="453" y="515"/>
                    </a:lnTo>
                    <a:lnTo>
                      <a:pt x="488" y="506"/>
                    </a:lnTo>
                    <a:lnTo>
                      <a:pt x="514" y="497"/>
                    </a:lnTo>
                    <a:lnTo>
                      <a:pt x="532" y="488"/>
                    </a:lnTo>
                    <a:lnTo>
                      <a:pt x="532" y="480"/>
                    </a:lnTo>
                    <a:lnTo>
                      <a:pt x="558" y="445"/>
                    </a:lnTo>
                    <a:lnTo>
                      <a:pt x="593" y="427"/>
                    </a:lnTo>
                    <a:lnTo>
                      <a:pt x="593" y="410"/>
                    </a:lnTo>
                    <a:lnTo>
                      <a:pt x="619" y="401"/>
                    </a:lnTo>
                    <a:lnTo>
                      <a:pt x="671" y="314"/>
                    </a:lnTo>
                    <a:lnTo>
                      <a:pt x="671" y="297"/>
                    </a:lnTo>
                    <a:lnTo>
                      <a:pt x="680" y="271"/>
                    </a:lnTo>
                    <a:lnTo>
                      <a:pt x="654" y="236"/>
                    </a:lnTo>
                    <a:lnTo>
                      <a:pt x="654" y="218"/>
                    </a:lnTo>
                    <a:lnTo>
                      <a:pt x="636" y="218"/>
                    </a:lnTo>
                    <a:lnTo>
                      <a:pt x="619" y="175"/>
                    </a:lnTo>
                    <a:lnTo>
                      <a:pt x="610" y="157"/>
                    </a:lnTo>
                    <a:lnTo>
                      <a:pt x="593" y="7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62" name="Freeform 385">
                <a:extLst>
                  <a:ext uri="{FF2B5EF4-FFF2-40B4-BE49-F238E27FC236}">
                    <a16:creationId xmlns:a16="http://schemas.microsoft.com/office/drawing/2014/main" id="{F92DFE54-3F7C-4F97-9B20-D489BA7F6C3B}"/>
                  </a:ext>
                </a:extLst>
              </p:cNvPr>
              <p:cNvSpPr>
                <a:spLocks/>
              </p:cNvSpPr>
              <p:nvPr/>
            </p:nvSpPr>
            <p:spPr bwMode="auto">
              <a:xfrm>
                <a:off x="7891463" y="5059363"/>
                <a:ext cx="111125" cy="84138"/>
              </a:xfrm>
              <a:custGeom>
                <a:avLst/>
                <a:gdLst>
                  <a:gd name="T0" fmla="*/ 2147483647 w 70"/>
                  <a:gd name="T1" fmla="*/ 2147483647 h 53"/>
                  <a:gd name="T2" fmla="*/ 2147483647 w 70"/>
                  <a:gd name="T3" fmla="*/ 0 h 53"/>
                  <a:gd name="T4" fmla="*/ 2147483647 w 70"/>
                  <a:gd name="T5" fmla="*/ 2147483647 h 53"/>
                  <a:gd name="T6" fmla="*/ 2147483647 w 70"/>
                  <a:gd name="T7" fmla="*/ 0 h 53"/>
                  <a:gd name="T8" fmla="*/ 2147483647 w 70"/>
                  <a:gd name="T9" fmla="*/ 2147483647 h 53"/>
                  <a:gd name="T10" fmla="*/ 0 w 70"/>
                  <a:gd name="T11" fmla="*/ 2147483647 h 53"/>
                  <a:gd name="T12" fmla="*/ 2147483647 w 70"/>
                  <a:gd name="T13" fmla="*/ 2147483647 h 53"/>
                  <a:gd name="T14" fmla="*/ 2147483647 w 70"/>
                  <a:gd name="T15" fmla="*/ 2147483647 h 53"/>
                  <a:gd name="T16" fmla="*/ 2147483647 w 70"/>
                  <a:gd name="T17" fmla="*/ 2147483647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53"/>
                  <a:gd name="T29" fmla="*/ 70 w 70"/>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53">
                    <a:moveTo>
                      <a:pt x="70" y="9"/>
                    </a:moveTo>
                    <a:lnTo>
                      <a:pt x="70" y="0"/>
                    </a:lnTo>
                    <a:lnTo>
                      <a:pt x="35" y="9"/>
                    </a:lnTo>
                    <a:lnTo>
                      <a:pt x="26" y="0"/>
                    </a:lnTo>
                    <a:lnTo>
                      <a:pt x="18" y="9"/>
                    </a:lnTo>
                    <a:lnTo>
                      <a:pt x="0" y="35"/>
                    </a:lnTo>
                    <a:lnTo>
                      <a:pt x="9" y="53"/>
                    </a:lnTo>
                    <a:lnTo>
                      <a:pt x="35" y="44"/>
                    </a:lnTo>
                    <a:lnTo>
                      <a:pt x="70"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63" name="Freeform 386">
                <a:extLst>
                  <a:ext uri="{FF2B5EF4-FFF2-40B4-BE49-F238E27FC236}">
                    <a16:creationId xmlns:a16="http://schemas.microsoft.com/office/drawing/2014/main" id="{41859507-30AD-4488-B2D6-427443573375}"/>
                  </a:ext>
                </a:extLst>
              </p:cNvPr>
              <p:cNvSpPr>
                <a:spLocks/>
              </p:cNvSpPr>
              <p:nvPr/>
            </p:nvSpPr>
            <p:spPr bwMode="auto">
              <a:xfrm>
                <a:off x="7891463" y="5059363"/>
                <a:ext cx="111125" cy="84138"/>
              </a:xfrm>
              <a:custGeom>
                <a:avLst/>
                <a:gdLst>
                  <a:gd name="T0" fmla="*/ 2147483647 w 70"/>
                  <a:gd name="T1" fmla="*/ 2147483647 h 53"/>
                  <a:gd name="T2" fmla="*/ 2147483647 w 70"/>
                  <a:gd name="T3" fmla="*/ 0 h 53"/>
                  <a:gd name="T4" fmla="*/ 2147483647 w 70"/>
                  <a:gd name="T5" fmla="*/ 2147483647 h 53"/>
                  <a:gd name="T6" fmla="*/ 2147483647 w 70"/>
                  <a:gd name="T7" fmla="*/ 0 h 53"/>
                  <a:gd name="T8" fmla="*/ 2147483647 w 70"/>
                  <a:gd name="T9" fmla="*/ 2147483647 h 53"/>
                  <a:gd name="T10" fmla="*/ 0 w 70"/>
                  <a:gd name="T11" fmla="*/ 2147483647 h 53"/>
                  <a:gd name="T12" fmla="*/ 2147483647 w 70"/>
                  <a:gd name="T13" fmla="*/ 2147483647 h 53"/>
                  <a:gd name="T14" fmla="*/ 2147483647 w 70"/>
                  <a:gd name="T15" fmla="*/ 2147483647 h 53"/>
                  <a:gd name="T16" fmla="*/ 2147483647 w 70"/>
                  <a:gd name="T17" fmla="*/ 2147483647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53"/>
                  <a:gd name="T29" fmla="*/ 70 w 70"/>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53">
                    <a:moveTo>
                      <a:pt x="70" y="9"/>
                    </a:moveTo>
                    <a:lnTo>
                      <a:pt x="70" y="0"/>
                    </a:lnTo>
                    <a:lnTo>
                      <a:pt x="35" y="9"/>
                    </a:lnTo>
                    <a:lnTo>
                      <a:pt x="26" y="0"/>
                    </a:lnTo>
                    <a:lnTo>
                      <a:pt x="18" y="9"/>
                    </a:lnTo>
                    <a:lnTo>
                      <a:pt x="0" y="35"/>
                    </a:lnTo>
                    <a:lnTo>
                      <a:pt x="9" y="53"/>
                    </a:lnTo>
                    <a:lnTo>
                      <a:pt x="35" y="44"/>
                    </a:lnTo>
                    <a:lnTo>
                      <a:pt x="70"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64" name="Freeform 387">
                <a:extLst>
                  <a:ext uri="{FF2B5EF4-FFF2-40B4-BE49-F238E27FC236}">
                    <a16:creationId xmlns:a16="http://schemas.microsoft.com/office/drawing/2014/main" id="{4FE76649-2879-4888-AC70-722BBC0053A8}"/>
                  </a:ext>
                </a:extLst>
              </p:cNvPr>
              <p:cNvSpPr>
                <a:spLocks/>
              </p:cNvSpPr>
              <p:nvPr/>
            </p:nvSpPr>
            <p:spPr bwMode="auto">
              <a:xfrm>
                <a:off x="6894513" y="3717925"/>
                <a:ext cx="292100" cy="331788"/>
              </a:xfrm>
              <a:custGeom>
                <a:avLst/>
                <a:gdLst>
                  <a:gd name="T0" fmla="*/ 2147483647 w 184"/>
                  <a:gd name="T1" fmla="*/ 2147483647 h 209"/>
                  <a:gd name="T2" fmla="*/ 2147483647 w 184"/>
                  <a:gd name="T3" fmla="*/ 2147483647 h 209"/>
                  <a:gd name="T4" fmla="*/ 0 w 184"/>
                  <a:gd name="T5" fmla="*/ 0 h 209"/>
                  <a:gd name="T6" fmla="*/ 2147483647 w 184"/>
                  <a:gd name="T7" fmla="*/ 2147483647 h 209"/>
                  <a:gd name="T8" fmla="*/ 2147483647 w 184"/>
                  <a:gd name="T9" fmla="*/ 2147483647 h 209"/>
                  <a:gd name="T10" fmla="*/ 2147483647 w 184"/>
                  <a:gd name="T11" fmla="*/ 2147483647 h 209"/>
                  <a:gd name="T12" fmla="*/ 2147483647 w 184"/>
                  <a:gd name="T13" fmla="*/ 2147483647 h 209"/>
                  <a:gd name="T14" fmla="*/ 2147483647 w 184"/>
                  <a:gd name="T15" fmla="*/ 2147483647 h 209"/>
                  <a:gd name="T16" fmla="*/ 2147483647 w 184"/>
                  <a:gd name="T17" fmla="*/ 2147483647 h 209"/>
                  <a:gd name="T18" fmla="*/ 2147483647 w 184"/>
                  <a:gd name="T19" fmla="*/ 2147483647 h 209"/>
                  <a:gd name="T20" fmla="*/ 2147483647 w 184"/>
                  <a:gd name="T21" fmla="*/ 2147483647 h 209"/>
                  <a:gd name="T22" fmla="*/ 2147483647 w 184"/>
                  <a:gd name="T23" fmla="*/ 2147483647 h 209"/>
                  <a:gd name="T24" fmla="*/ 2147483647 w 184"/>
                  <a:gd name="T25" fmla="*/ 2147483647 h 209"/>
                  <a:gd name="T26" fmla="*/ 2147483647 w 184"/>
                  <a:gd name="T27" fmla="*/ 2147483647 h 209"/>
                  <a:gd name="T28" fmla="*/ 2147483647 w 184"/>
                  <a:gd name="T29" fmla="*/ 2147483647 h 209"/>
                  <a:gd name="T30" fmla="*/ 2147483647 w 184"/>
                  <a:gd name="T31" fmla="*/ 2147483647 h 209"/>
                  <a:gd name="T32" fmla="*/ 2147483647 w 184"/>
                  <a:gd name="T33" fmla="*/ 2147483647 h 209"/>
                  <a:gd name="T34" fmla="*/ 2147483647 w 184"/>
                  <a:gd name="T35" fmla="*/ 2147483647 h 209"/>
                  <a:gd name="T36" fmla="*/ 2147483647 w 184"/>
                  <a:gd name="T37" fmla="*/ 2147483647 h 209"/>
                  <a:gd name="T38" fmla="*/ 2147483647 w 184"/>
                  <a:gd name="T39" fmla="*/ 2147483647 h 209"/>
                  <a:gd name="T40" fmla="*/ 2147483647 w 184"/>
                  <a:gd name="T41" fmla="*/ 2147483647 h 209"/>
                  <a:gd name="T42" fmla="*/ 2147483647 w 184"/>
                  <a:gd name="T43" fmla="*/ 2147483647 h 209"/>
                  <a:gd name="T44" fmla="*/ 2147483647 w 184"/>
                  <a:gd name="T45" fmla="*/ 2147483647 h 20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4"/>
                  <a:gd name="T70" fmla="*/ 0 h 209"/>
                  <a:gd name="T71" fmla="*/ 184 w 184"/>
                  <a:gd name="T72" fmla="*/ 209 h 20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4" h="209">
                    <a:moveTo>
                      <a:pt x="44" y="9"/>
                    </a:moveTo>
                    <a:lnTo>
                      <a:pt x="18" y="9"/>
                    </a:lnTo>
                    <a:lnTo>
                      <a:pt x="0" y="0"/>
                    </a:lnTo>
                    <a:lnTo>
                      <a:pt x="18" y="26"/>
                    </a:lnTo>
                    <a:lnTo>
                      <a:pt x="35" y="44"/>
                    </a:lnTo>
                    <a:lnTo>
                      <a:pt x="53" y="52"/>
                    </a:lnTo>
                    <a:lnTo>
                      <a:pt x="61" y="70"/>
                    </a:lnTo>
                    <a:lnTo>
                      <a:pt x="70" y="105"/>
                    </a:lnTo>
                    <a:lnTo>
                      <a:pt x="88" y="113"/>
                    </a:lnTo>
                    <a:lnTo>
                      <a:pt x="88" y="139"/>
                    </a:lnTo>
                    <a:lnTo>
                      <a:pt x="114" y="157"/>
                    </a:lnTo>
                    <a:lnTo>
                      <a:pt x="114" y="174"/>
                    </a:lnTo>
                    <a:lnTo>
                      <a:pt x="157" y="209"/>
                    </a:lnTo>
                    <a:lnTo>
                      <a:pt x="184" y="209"/>
                    </a:lnTo>
                    <a:lnTo>
                      <a:pt x="184" y="157"/>
                    </a:lnTo>
                    <a:lnTo>
                      <a:pt x="166" y="148"/>
                    </a:lnTo>
                    <a:lnTo>
                      <a:pt x="157" y="122"/>
                    </a:lnTo>
                    <a:lnTo>
                      <a:pt x="140" y="122"/>
                    </a:lnTo>
                    <a:lnTo>
                      <a:pt x="140" y="105"/>
                    </a:lnTo>
                    <a:lnTo>
                      <a:pt x="149" y="96"/>
                    </a:lnTo>
                    <a:lnTo>
                      <a:pt x="114" y="70"/>
                    </a:lnTo>
                    <a:lnTo>
                      <a:pt x="88" y="70"/>
                    </a:lnTo>
                    <a:lnTo>
                      <a:pt x="44"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65" name="Freeform 388">
                <a:extLst>
                  <a:ext uri="{FF2B5EF4-FFF2-40B4-BE49-F238E27FC236}">
                    <a16:creationId xmlns:a16="http://schemas.microsoft.com/office/drawing/2014/main" id="{4200498B-14CA-4685-8180-1D5B890B6178}"/>
                  </a:ext>
                </a:extLst>
              </p:cNvPr>
              <p:cNvSpPr>
                <a:spLocks/>
              </p:cNvSpPr>
              <p:nvPr/>
            </p:nvSpPr>
            <p:spPr bwMode="auto">
              <a:xfrm>
                <a:off x="6894513" y="3717925"/>
                <a:ext cx="292100" cy="331788"/>
              </a:xfrm>
              <a:custGeom>
                <a:avLst/>
                <a:gdLst>
                  <a:gd name="T0" fmla="*/ 2147483647 w 184"/>
                  <a:gd name="T1" fmla="*/ 2147483647 h 209"/>
                  <a:gd name="T2" fmla="*/ 2147483647 w 184"/>
                  <a:gd name="T3" fmla="*/ 2147483647 h 209"/>
                  <a:gd name="T4" fmla="*/ 0 w 184"/>
                  <a:gd name="T5" fmla="*/ 0 h 209"/>
                  <a:gd name="T6" fmla="*/ 2147483647 w 184"/>
                  <a:gd name="T7" fmla="*/ 2147483647 h 209"/>
                  <a:gd name="T8" fmla="*/ 2147483647 w 184"/>
                  <a:gd name="T9" fmla="*/ 2147483647 h 209"/>
                  <a:gd name="T10" fmla="*/ 2147483647 w 184"/>
                  <a:gd name="T11" fmla="*/ 2147483647 h 209"/>
                  <a:gd name="T12" fmla="*/ 2147483647 w 184"/>
                  <a:gd name="T13" fmla="*/ 2147483647 h 209"/>
                  <a:gd name="T14" fmla="*/ 2147483647 w 184"/>
                  <a:gd name="T15" fmla="*/ 2147483647 h 209"/>
                  <a:gd name="T16" fmla="*/ 2147483647 w 184"/>
                  <a:gd name="T17" fmla="*/ 2147483647 h 209"/>
                  <a:gd name="T18" fmla="*/ 2147483647 w 184"/>
                  <a:gd name="T19" fmla="*/ 2147483647 h 209"/>
                  <a:gd name="T20" fmla="*/ 2147483647 w 184"/>
                  <a:gd name="T21" fmla="*/ 2147483647 h 209"/>
                  <a:gd name="T22" fmla="*/ 2147483647 w 184"/>
                  <a:gd name="T23" fmla="*/ 2147483647 h 209"/>
                  <a:gd name="T24" fmla="*/ 2147483647 w 184"/>
                  <a:gd name="T25" fmla="*/ 2147483647 h 209"/>
                  <a:gd name="T26" fmla="*/ 2147483647 w 184"/>
                  <a:gd name="T27" fmla="*/ 2147483647 h 209"/>
                  <a:gd name="T28" fmla="*/ 2147483647 w 184"/>
                  <a:gd name="T29" fmla="*/ 2147483647 h 209"/>
                  <a:gd name="T30" fmla="*/ 2147483647 w 184"/>
                  <a:gd name="T31" fmla="*/ 2147483647 h 209"/>
                  <a:gd name="T32" fmla="*/ 2147483647 w 184"/>
                  <a:gd name="T33" fmla="*/ 2147483647 h 209"/>
                  <a:gd name="T34" fmla="*/ 2147483647 w 184"/>
                  <a:gd name="T35" fmla="*/ 2147483647 h 209"/>
                  <a:gd name="T36" fmla="*/ 2147483647 w 184"/>
                  <a:gd name="T37" fmla="*/ 2147483647 h 209"/>
                  <a:gd name="T38" fmla="*/ 2147483647 w 184"/>
                  <a:gd name="T39" fmla="*/ 2147483647 h 209"/>
                  <a:gd name="T40" fmla="*/ 2147483647 w 184"/>
                  <a:gd name="T41" fmla="*/ 2147483647 h 209"/>
                  <a:gd name="T42" fmla="*/ 2147483647 w 184"/>
                  <a:gd name="T43" fmla="*/ 2147483647 h 209"/>
                  <a:gd name="T44" fmla="*/ 2147483647 w 184"/>
                  <a:gd name="T45" fmla="*/ 2147483647 h 20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4"/>
                  <a:gd name="T70" fmla="*/ 0 h 209"/>
                  <a:gd name="T71" fmla="*/ 184 w 184"/>
                  <a:gd name="T72" fmla="*/ 209 h 20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4" h="209">
                    <a:moveTo>
                      <a:pt x="44" y="9"/>
                    </a:moveTo>
                    <a:lnTo>
                      <a:pt x="18" y="9"/>
                    </a:lnTo>
                    <a:lnTo>
                      <a:pt x="0" y="0"/>
                    </a:lnTo>
                    <a:lnTo>
                      <a:pt x="18" y="26"/>
                    </a:lnTo>
                    <a:lnTo>
                      <a:pt x="35" y="44"/>
                    </a:lnTo>
                    <a:lnTo>
                      <a:pt x="53" y="52"/>
                    </a:lnTo>
                    <a:lnTo>
                      <a:pt x="61" y="70"/>
                    </a:lnTo>
                    <a:lnTo>
                      <a:pt x="70" y="105"/>
                    </a:lnTo>
                    <a:lnTo>
                      <a:pt x="88" y="113"/>
                    </a:lnTo>
                    <a:lnTo>
                      <a:pt x="88" y="139"/>
                    </a:lnTo>
                    <a:lnTo>
                      <a:pt x="114" y="157"/>
                    </a:lnTo>
                    <a:lnTo>
                      <a:pt x="114" y="174"/>
                    </a:lnTo>
                    <a:lnTo>
                      <a:pt x="157" y="209"/>
                    </a:lnTo>
                    <a:lnTo>
                      <a:pt x="184" y="209"/>
                    </a:lnTo>
                    <a:lnTo>
                      <a:pt x="184" y="157"/>
                    </a:lnTo>
                    <a:lnTo>
                      <a:pt x="166" y="148"/>
                    </a:lnTo>
                    <a:lnTo>
                      <a:pt x="157" y="122"/>
                    </a:lnTo>
                    <a:lnTo>
                      <a:pt x="140" y="122"/>
                    </a:lnTo>
                    <a:lnTo>
                      <a:pt x="140" y="105"/>
                    </a:lnTo>
                    <a:lnTo>
                      <a:pt x="149" y="96"/>
                    </a:lnTo>
                    <a:lnTo>
                      <a:pt x="114" y="70"/>
                    </a:lnTo>
                    <a:lnTo>
                      <a:pt x="88" y="70"/>
                    </a:lnTo>
                    <a:lnTo>
                      <a:pt x="44"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66" name="Freeform 389">
                <a:extLst>
                  <a:ext uri="{FF2B5EF4-FFF2-40B4-BE49-F238E27FC236}">
                    <a16:creationId xmlns:a16="http://schemas.microsoft.com/office/drawing/2014/main" id="{4212C18A-D8D0-4062-9BA5-005DF8FD2AC8}"/>
                  </a:ext>
                </a:extLst>
              </p:cNvPr>
              <p:cNvSpPr>
                <a:spLocks/>
              </p:cNvSpPr>
              <p:nvPr/>
            </p:nvSpPr>
            <p:spPr bwMode="auto">
              <a:xfrm>
                <a:off x="7034213" y="3717925"/>
                <a:ext cx="109538" cy="123825"/>
              </a:xfrm>
              <a:custGeom>
                <a:avLst/>
                <a:gdLst>
                  <a:gd name="T0" fmla="*/ 2147483647 w 69"/>
                  <a:gd name="T1" fmla="*/ 0 h 78"/>
                  <a:gd name="T2" fmla="*/ 0 w 69"/>
                  <a:gd name="T3" fmla="*/ 0 h 78"/>
                  <a:gd name="T4" fmla="*/ 0 w 69"/>
                  <a:gd name="T5" fmla="*/ 2147483647 h 78"/>
                  <a:gd name="T6" fmla="*/ 0 w 69"/>
                  <a:gd name="T7" fmla="*/ 2147483647 h 78"/>
                  <a:gd name="T8" fmla="*/ 2147483647 w 69"/>
                  <a:gd name="T9" fmla="*/ 2147483647 h 78"/>
                  <a:gd name="T10" fmla="*/ 2147483647 w 69"/>
                  <a:gd name="T11" fmla="*/ 2147483647 h 78"/>
                  <a:gd name="T12" fmla="*/ 2147483647 w 69"/>
                  <a:gd name="T13" fmla="*/ 2147483647 h 78"/>
                  <a:gd name="T14" fmla="*/ 2147483647 w 69"/>
                  <a:gd name="T15" fmla="*/ 2147483647 h 78"/>
                  <a:gd name="T16" fmla="*/ 2147483647 w 69"/>
                  <a:gd name="T17" fmla="*/ 2147483647 h 78"/>
                  <a:gd name="T18" fmla="*/ 2147483647 w 69"/>
                  <a:gd name="T19" fmla="*/ 0 h 78"/>
                  <a:gd name="T20" fmla="*/ 2147483647 w 69"/>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
                  <a:gd name="T34" fmla="*/ 0 h 78"/>
                  <a:gd name="T35" fmla="*/ 69 w 69"/>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 h="78">
                    <a:moveTo>
                      <a:pt x="17" y="0"/>
                    </a:moveTo>
                    <a:lnTo>
                      <a:pt x="0" y="0"/>
                    </a:lnTo>
                    <a:lnTo>
                      <a:pt x="0" y="17"/>
                    </a:lnTo>
                    <a:lnTo>
                      <a:pt x="0" y="26"/>
                    </a:lnTo>
                    <a:lnTo>
                      <a:pt x="26" y="61"/>
                    </a:lnTo>
                    <a:lnTo>
                      <a:pt x="52" y="78"/>
                    </a:lnTo>
                    <a:lnTo>
                      <a:pt x="69" y="70"/>
                    </a:lnTo>
                    <a:lnTo>
                      <a:pt x="52" y="61"/>
                    </a:lnTo>
                    <a:lnTo>
                      <a:pt x="52" y="17"/>
                    </a:lnTo>
                    <a:lnTo>
                      <a:pt x="43" y="0"/>
                    </a:lnTo>
                    <a:lnTo>
                      <a:pt x="17"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67" name="Freeform 390">
                <a:extLst>
                  <a:ext uri="{FF2B5EF4-FFF2-40B4-BE49-F238E27FC236}">
                    <a16:creationId xmlns:a16="http://schemas.microsoft.com/office/drawing/2014/main" id="{7A07B5F9-5ED1-4F54-B3F5-2C57D7C66898}"/>
                  </a:ext>
                </a:extLst>
              </p:cNvPr>
              <p:cNvSpPr>
                <a:spLocks/>
              </p:cNvSpPr>
              <p:nvPr/>
            </p:nvSpPr>
            <p:spPr bwMode="auto">
              <a:xfrm>
                <a:off x="7034213" y="3717925"/>
                <a:ext cx="109538" cy="123825"/>
              </a:xfrm>
              <a:custGeom>
                <a:avLst/>
                <a:gdLst>
                  <a:gd name="T0" fmla="*/ 2147483647 w 69"/>
                  <a:gd name="T1" fmla="*/ 0 h 78"/>
                  <a:gd name="T2" fmla="*/ 0 w 69"/>
                  <a:gd name="T3" fmla="*/ 0 h 78"/>
                  <a:gd name="T4" fmla="*/ 0 w 69"/>
                  <a:gd name="T5" fmla="*/ 2147483647 h 78"/>
                  <a:gd name="T6" fmla="*/ 0 w 69"/>
                  <a:gd name="T7" fmla="*/ 2147483647 h 78"/>
                  <a:gd name="T8" fmla="*/ 2147483647 w 69"/>
                  <a:gd name="T9" fmla="*/ 2147483647 h 78"/>
                  <a:gd name="T10" fmla="*/ 2147483647 w 69"/>
                  <a:gd name="T11" fmla="*/ 2147483647 h 78"/>
                  <a:gd name="T12" fmla="*/ 2147483647 w 69"/>
                  <a:gd name="T13" fmla="*/ 2147483647 h 78"/>
                  <a:gd name="T14" fmla="*/ 2147483647 w 69"/>
                  <a:gd name="T15" fmla="*/ 2147483647 h 78"/>
                  <a:gd name="T16" fmla="*/ 2147483647 w 69"/>
                  <a:gd name="T17" fmla="*/ 2147483647 h 78"/>
                  <a:gd name="T18" fmla="*/ 2147483647 w 69"/>
                  <a:gd name="T19" fmla="*/ 0 h 78"/>
                  <a:gd name="T20" fmla="*/ 2147483647 w 69"/>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
                  <a:gd name="T34" fmla="*/ 0 h 78"/>
                  <a:gd name="T35" fmla="*/ 69 w 69"/>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 h="78">
                    <a:moveTo>
                      <a:pt x="17" y="0"/>
                    </a:moveTo>
                    <a:lnTo>
                      <a:pt x="0" y="0"/>
                    </a:lnTo>
                    <a:lnTo>
                      <a:pt x="0" y="17"/>
                    </a:lnTo>
                    <a:lnTo>
                      <a:pt x="0" y="26"/>
                    </a:lnTo>
                    <a:lnTo>
                      <a:pt x="26" y="61"/>
                    </a:lnTo>
                    <a:lnTo>
                      <a:pt x="52" y="78"/>
                    </a:lnTo>
                    <a:lnTo>
                      <a:pt x="69" y="70"/>
                    </a:lnTo>
                    <a:lnTo>
                      <a:pt x="52" y="61"/>
                    </a:lnTo>
                    <a:lnTo>
                      <a:pt x="52" y="17"/>
                    </a:lnTo>
                    <a:lnTo>
                      <a:pt x="43" y="0"/>
                    </a:lnTo>
                    <a:lnTo>
                      <a:pt x="17"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68" name="Freeform 391">
                <a:extLst>
                  <a:ext uri="{FF2B5EF4-FFF2-40B4-BE49-F238E27FC236}">
                    <a16:creationId xmlns:a16="http://schemas.microsoft.com/office/drawing/2014/main" id="{BE2C2B4E-699D-42C1-85C2-1A3B816F31D9}"/>
                  </a:ext>
                </a:extLst>
              </p:cNvPr>
              <p:cNvSpPr>
                <a:spLocks/>
              </p:cNvSpPr>
              <p:nvPr/>
            </p:nvSpPr>
            <p:spPr bwMode="auto">
              <a:xfrm>
                <a:off x="7864476" y="3897313"/>
                <a:ext cx="261938" cy="249238"/>
              </a:xfrm>
              <a:custGeom>
                <a:avLst/>
                <a:gdLst>
                  <a:gd name="T0" fmla="*/ 2147483647 w 165"/>
                  <a:gd name="T1" fmla="*/ 2147483647 h 157"/>
                  <a:gd name="T2" fmla="*/ 2147483647 w 165"/>
                  <a:gd name="T3" fmla="*/ 2147483647 h 157"/>
                  <a:gd name="T4" fmla="*/ 2147483647 w 165"/>
                  <a:gd name="T5" fmla="*/ 2147483647 h 157"/>
                  <a:gd name="T6" fmla="*/ 2147483647 w 165"/>
                  <a:gd name="T7" fmla="*/ 2147483647 h 157"/>
                  <a:gd name="T8" fmla="*/ 2147483647 w 165"/>
                  <a:gd name="T9" fmla="*/ 2147483647 h 157"/>
                  <a:gd name="T10" fmla="*/ 2147483647 w 165"/>
                  <a:gd name="T11" fmla="*/ 2147483647 h 157"/>
                  <a:gd name="T12" fmla="*/ 2147483647 w 165"/>
                  <a:gd name="T13" fmla="*/ 2147483647 h 157"/>
                  <a:gd name="T14" fmla="*/ 2147483647 w 165"/>
                  <a:gd name="T15" fmla="*/ 2147483647 h 157"/>
                  <a:gd name="T16" fmla="*/ 2147483647 w 165"/>
                  <a:gd name="T17" fmla="*/ 2147483647 h 157"/>
                  <a:gd name="T18" fmla="*/ 2147483647 w 165"/>
                  <a:gd name="T19" fmla="*/ 0 h 157"/>
                  <a:gd name="T20" fmla="*/ 0 w 165"/>
                  <a:gd name="T21" fmla="*/ 2147483647 h 157"/>
                  <a:gd name="T22" fmla="*/ 0 w 165"/>
                  <a:gd name="T23" fmla="*/ 2147483647 h 157"/>
                  <a:gd name="T24" fmla="*/ 2147483647 w 165"/>
                  <a:gd name="T25" fmla="*/ 2147483647 h 157"/>
                  <a:gd name="T26" fmla="*/ 2147483647 w 165"/>
                  <a:gd name="T27" fmla="*/ 2147483647 h 157"/>
                  <a:gd name="T28" fmla="*/ 2147483647 w 165"/>
                  <a:gd name="T29" fmla="*/ 2147483647 h 157"/>
                  <a:gd name="T30" fmla="*/ 2147483647 w 165"/>
                  <a:gd name="T31" fmla="*/ 2147483647 h 157"/>
                  <a:gd name="T32" fmla="*/ 2147483647 w 165"/>
                  <a:gd name="T33" fmla="*/ 2147483647 h 157"/>
                  <a:gd name="T34" fmla="*/ 2147483647 w 165"/>
                  <a:gd name="T35" fmla="*/ 2147483647 h 157"/>
                  <a:gd name="T36" fmla="*/ 2147483647 w 165"/>
                  <a:gd name="T37" fmla="*/ 2147483647 h 157"/>
                  <a:gd name="T38" fmla="*/ 2147483647 w 165"/>
                  <a:gd name="T39" fmla="*/ 2147483647 h 157"/>
                  <a:gd name="T40" fmla="*/ 2147483647 w 165"/>
                  <a:gd name="T41" fmla="*/ 2147483647 h 157"/>
                  <a:gd name="T42" fmla="*/ 2147483647 w 165"/>
                  <a:gd name="T43" fmla="*/ 2147483647 h 157"/>
                  <a:gd name="T44" fmla="*/ 2147483647 w 165"/>
                  <a:gd name="T45" fmla="*/ 2147483647 h 157"/>
                  <a:gd name="T46" fmla="*/ 2147483647 w 165"/>
                  <a:gd name="T47" fmla="*/ 2147483647 h 157"/>
                  <a:gd name="T48" fmla="*/ 2147483647 w 165"/>
                  <a:gd name="T49" fmla="*/ 2147483647 h 157"/>
                  <a:gd name="T50" fmla="*/ 2147483647 w 165"/>
                  <a:gd name="T51" fmla="*/ 2147483647 h 157"/>
                  <a:gd name="T52" fmla="*/ 2147483647 w 165"/>
                  <a:gd name="T53" fmla="*/ 2147483647 h 157"/>
                  <a:gd name="T54" fmla="*/ 2147483647 w 165"/>
                  <a:gd name="T55" fmla="*/ 2147483647 h 157"/>
                  <a:gd name="T56" fmla="*/ 2147483647 w 165"/>
                  <a:gd name="T57" fmla="*/ 2147483647 h 157"/>
                  <a:gd name="T58" fmla="*/ 2147483647 w 165"/>
                  <a:gd name="T59" fmla="*/ 2147483647 h 157"/>
                  <a:gd name="T60" fmla="*/ 2147483647 w 165"/>
                  <a:gd name="T61" fmla="*/ 2147483647 h 157"/>
                  <a:gd name="T62" fmla="*/ 2147483647 w 165"/>
                  <a:gd name="T63" fmla="*/ 2147483647 h 157"/>
                  <a:gd name="T64" fmla="*/ 2147483647 w 165"/>
                  <a:gd name="T65" fmla="*/ 2147483647 h 157"/>
                  <a:gd name="T66" fmla="*/ 2147483647 w 165"/>
                  <a:gd name="T67" fmla="*/ 2147483647 h 157"/>
                  <a:gd name="T68" fmla="*/ 2147483647 w 165"/>
                  <a:gd name="T69" fmla="*/ 2147483647 h 1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5"/>
                  <a:gd name="T106" fmla="*/ 0 h 157"/>
                  <a:gd name="T107" fmla="*/ 165 w 165"/>
                  <a:gd name="T108" fmla="*/ 157 h 15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5" h="157">
                    <a:moveTo>
                      <a:pt x="165" y="35"/>
                    </a:moveTo>
                    <a:lnTo>
                      <a:pt x="139" y="26"/>
                    </a:lnTo>
                    <a:lnTo>
                      <a:pt x="122" y="18"/>
                    </a:lnTo>
                    <a:lnTo>
                      <a:pt x="104" y="18"/>
                    </a:lnTo>
                    <a:lnTo>
                      <a:pt x="96" y="26"/>
                    </a:lnTo>
                    <a:lnTo>
                      <a:pt x="87" y="44"/>
                    </a:lnTo>
                    <a:lnTo>
                      <a:pt x="70" y="44"/>
                    </a:lnTo>
                    <a:lnTo>
                      <a:pt x="52" y="35"/>
                    </a:lnTo>
                    <a:lnTo>
                      <a:pt x="52" y="9"/>
                    </a:lnTo>
                    <a:lnTo>
                      <a:pt x="26" y="0"/>
                    </a:lnTo>
                    <a:lnTo>
                      <a:pt x="0" y="9"/>
                    </a:lnTo>
                    <a:lnTo>
                      <a:pt x="0" y="18"/>
                    </a:lnTo>
                    <a:lnTo>
                      <a:pt x="17" y="26"/>
                    </a:lnTo>
                    <a:lnTo>
                      <a:pt x="43" y="26"/>
                    </a:lnTo>
                    <a:lnTo>
                      <a:pt x="35" y="35"/>
                    </a:lnTo>
                    <a:lnTo>
                      <a:pt x="17" y="35"/>
                    </a:lnTo>
                    <a:lnTo>
                      <a:pt x="26" y="44"/>
                    </a:lnTo>
                    <a:lnTo>
                      <a:pt x="26" y="87"/>
                    </a:lnTo>
                    <a:lnTo>
                      <a:pt x="43" y="61"/>
                    </a:lnTo>
                    <a:lnTo>
                      <a:pt x="43" y="53"/>
                    </a:lnTo>
                    <a:lnTo>
                      <a:pt x="52" y="44"/>
                    </a:lnTo>
                    <a:lnTo>
                      <a:pt x="52" y="61"/>
                    </a:lnTo>
                    <a:lnTo>
                      <a:pt x="61" y="61"/>
                    </a:lnTo>
                    <a:lnTo>
                      <a:pt x="61" y="79"/>
                    </a:lnTo>
                    <a:lnTo>
                      <a:pt x="87" y="79"/>
                    </a:lnTo>
                    <a:lnTo>
                      <a:pt x="113" y="87"/>
                    </a:lnTo>
                    <a:lnTo>
                      <a:pt x="122" y="122"/>
                    </a:lnTo>
                    <a:lnTo>
                      <a:pt x="131" y="140"/>
                    </a:lnTo>
                    <a:lnTo>
                      <a:pt x="139" y="140"/>
                    </a:lnTo>
                    <a:lnTo>
                      <a:pt x="165" y="157"/>
                    </a:lnTo>
                    <a:lnTo>
                      <a:pt x="165" y="122"/>
                    </a:lnTo>
                    <a:lnTo>
                      <a:pt x="165" y="105"/>
                    </a:lnTo>
                    <a:lnTo>
                      <a:pt x="165" y="96"/>
                    </a:lnTo>
                    <a:lnTo>
                      <a:pt x="165" y="35"/>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69" name="Freeform 392">
                <a:extLst>
                  <a:ext uri="{FF2B5EF4-FFF2-40B4-BE49-F238E27FC236}">
                    <a16:creationId xmlns:a16="http://schemas.microsoft.com/office/drawing/2014/main" id="{DADE3BAB-7F01-43A4-8861-941B6157B8BA}"/>
                  </a:ext>
                </a:extLst>
              </p:cNvPr>
              <p:cNvSpPr>
                <a:spLocks/>
              </p:cNvSpPr>
              <p:nvPr/>
            </p:nvSpPr>
            <p:spPr bwMode="auto">
              <a:xfrm>
                <a:off x="7864476" y="3897313"/>
                <a:ext cx="261938" cy="249238"/>
              </a:xfrm>
              <a:custGeom>
                <a:avLst/>
                <a:gdLst>
                  <a:gd name="T0" fmla="*/ 2147483647 w 165"/>
                  <a:gd name="T1" fmla="*/ 2147483647 h 157"/>
                  <a:gd name="T2" fmla="*/ 2147483647 w 165"/>
                  <a:gd name="T3" fmla="*/ 2147483647 h 157"/>
                  <a:gd name="T4" fmla="*/ 2147483647 w 165"/>
                  <a:gd name="T5" fmla="*/ 2147483647 h 157"/>
                  <a:gd name="T6" fmla="*/ 2147483647 w 165"/>
                  <a:gd name="T7" fmla="*/ 2147483647 h 157"/>
                  <a:gd name="T8" fmla="*/ 2147483647 w 165"/>
                  <a:gd name="T9" fmla="*/ 2147483647 h 157"/>
                  <a:gd name="T10" fmla="*/ 2147483647 w 165"/>
                  <a:gd name="T11" fmla="*/ 2147483647 h 157"/>
                  <a:gd name="T12" fmla="*/ 2147483647 w 165"/>
                  <a:gd name="T13" fmla="*/ 2147483647 h 157"/>
                  <a:gd name="T14" fmla="*/ 2147483647 w 165"/>
                  <a:gd name="T15" fmla="*/ 2147483647 h 157"/>
                  <a:gd name="T16" fmla="*/ 2147483647 w 165"/>
                  <a:gd name="T17" fmla="*/ 2147483647 h 157"/>
                  <a:gd name="T18" fmla="*/ 2147483647 w 165"/>
                  <a:gd name="T19" fmla="*/ 0 h 157"/>
                  <a:gd name="T20" fmla="*/ 0 w 165"/>
                  <a:gd name="T21" fmla="*/ 2147483647 h 157"/>
                  <a:gd name="T22" fmla="*/ 0 w 165"/>
                  <a:gd name="T23" fmla="*/ 2147483647 h 157"/>
                  <a:gd name="T24" fmla="*/ 2147483647 w 165"/>
                  <a:gd name="T25" fmla="*/ 2147483647 h 157"/>
                  <a:gd name="T26" fmla="*/ 2147483647 w 165"/>
                  <a:gd name="T27" fmla="*/ 2147483647 h 157"/>
                  <a:gd name="T28" fmla="*/ 2147483647 w 165"/>
                  <a:gd name="T29" fmla="*/ 2147483647 h 157"/>
                  <a:gd name="T30" fmla="*/ 2147483647 w 165"/>
                  <a:gd name="T31" fmla="*/ 2147483647 h 157"/>
                  <a:gd name="T32" fmla="*/ 2147483647 w 165"/>
                  <a:gd name="T33" fmla="*/ 2147483647 h 157"/>
                  <a:gd name="T34" fmla="*/ 2147483647 w 165"/>
                  <a:gd name="T35" fmla="*/ 2147483647 h 157"/>
                  <a:gd name="T36" fmla="*/ 2147483647 w 165"/>
                  <a:gd name="T37" fmla="*/ 2147483647 h 157"/>
                  <a:gd name="T38" fmla="*/ 2147483647 w 165"/>
                  <a:gd name="T39" fmla="*/ 2147483647 h 157"/>
                  <a:gd name="T40" fmla="*/ 2147483647 w 165"/>
                  <a:gd name="T41" fmla="*/ 2147483647 h 157"/>
                  <a:gd name="T42" fmla="*/ 2147483647 w 165"/>
                  <a:gd name="T43" fmla="*/ 2147483647 h 157"/>
                  <a:gd name="T44" fmla="*/ 2147483647 w 165"/>
                  <a:gd name="T45" fmla="*/ 2147483647 h 157"/>
                  <a:gd name="T46" fmla="*/ 2147483647 w 165"/>
                  <a:gd name="T47" fmla="*/ 2147483647 h 157"/>
                  <a:gd name="T48" fmla="*/ 2147483647 w 165"/>
                  <a:gd name="T49" fmla="*/ 2147483647 h 157"/>
                  <a:gd name="T50" fmla="*/ 2147483647 w 165"/>
                  <a:gd name="T51" fmla="*/ 2147483647 h 157"/>
                  <a:gd name="T52" fmla="*/ 2147483647 w 165"/>
                  <a:gd name="T53" fmla="*/ 2147483647 h 157"/>
                  <a:gd name="T54" fmla="*/ 2147483647 w 165"/>
                  <a:gd name="T55" fmla="*/ 2147483647 h 157"/>
                  <a:gd name="T56" fmla="*/ 2147483647 w 165"/>
                  <a:gd name="T57" fmla="*/ 2147483647 h 157"/>
                  <a:gd name="T58" fmla="*/ 2147483647 w 165"/>
                  <a:gd name="T59" fmla="*/ 2147483647 h 157"/>
                  <a:gd name="T60" fmla="*/ 2147483647 w 165"/>
                  <a:gd name="T61" fmla="*/ 2147483647 h 157"/>
                  <a:gd name="T62" fmla="*/ 2147483647 w 165"/>
                  <a:gd name="T63" fmla="*/ 2147483647 h 157"/>
                  <a:gd name="T64" fmla="*/ 2147483647 w 165"/>
                  <a:gd name="T65" fmla="*/ 2147483647 h 157"/>
                  <a:gd name="T66" fmla="*/ 2147483647 w 165"/>
                  <a:gd name="T67" fmla="*/ 2147483647 h 157"/>
                  <a:gd name="T68" fmla="*/ 2147483647 w 165"/>
                  <a:gd name="T69" fmla="*/ 2147483647 h 1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5"/>
                  <a:gd name="T106" fmla="*/ 0 h 157"/>
                  <a:gd name="T107" fmla="*/ 165 w 165"/>
                  <a:gd name="T108" fmla="*/ 157 h 15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5" h="157">
                    <a:moveTo>
                      <a:pt x="165" y="35"/>
                    </a:moveTo>
                    <a:lnTo>
                      <a:pt x="139" y="26"/>
                    </a:lnTo>
                    <a:lnTo>
                      <a:pt x="122" y="18"/>
                    </a:lnTo>
                    <a:lnTo>
                      <a:pt x="104" y="18"/>
                    </a:lnTo>
                    <a:lnTo>
                      <a:pt x="96" y="26"/>
                    </a:lnTo>
                    <a:lnTo>
                      <a:pt x="87" y="44"/>
                    </a:lnTo>
                    <a:lnTo>
                      <a:pt x="70" y="44"/>
                    </a:lnTo>
                    <a:lnTo>
                      <a:pt x="52" y="35"/>
                    </a:lnTo>
                    <a:lnTo>
                      <a:pt x="52" y="9"/>
                    </a:lnTo>
                    <a:lnTo>
                      <a:pt x="26" y="0"/>
                    </a:lnTo>
                    <a:lnTo>
                      <a:pt x="0" y="9"/>
                    </a:lnTo>
                    <a:lnTo>
                      <a:pt x="0" y="18"/>
                    </a:lnTo>
                    <a:lnTo>
                      <a:pt x="17" y="26"/>
                    </a:lnTo>
                    <a:lnTo>
                      <a:pt x="43" y="26"/>
                    </a:lnTo>
                    <a:lnTo>
                      <a:pt x="35" y="35"/>
                    </a:lnTo>
                    <a:lnTo>
                      <a:pt x="17" y="35"/>
                    </a:lnTo>
                    <a:lnTo>
                      <a:pt x="26" y="44"/>
                    </a:lnTo>
                    <a:lnTo>
                      <a:pt x="26" y="87"/>
                    </a:lnTo>
                    <a:lnTo>
                      <a:pt x="43" y="61"/>
                    </a:lnTo>
                    <a:lnTo>
                      <a:pt x="43" y="53"/>
                    </a:lnTo>
                    <a:lnTo>
                      <a:pt x="52" y="44"/>
                    </a:lnTo>
                    <a:lnTo>
                      <a:pt x="52" y="61"/>
                    </a:lnTo>
                    <a:lnTo>
                      <a:pt x="61" y="61"/>
                    </a:lnTo>
                    <a:lnTo>
                      <a:pt x="61" y="79"/>
                    </a:lnTo>
                    <a:lnTo>
                      <a:pt x="87" y="79"/>
                    </a:lnTo>
                    <a:lnTo>
                      <a:pt x="113" y="87"/>
                    </a:lnTo>
                    <a:lnTo>
                      <a:pt x="122" y="122"/>
                    </a:lnTo>
                    <a:lnTo>
                      <a:pt x="131" y="140"/>
                    </a:lnTo>
                    <a:lnTo>
                      <a:pt x="139" y="140"/>
                    </a:lnTo>
                    <a:lnTo>
                      <a:pt x="165" y="157"/>
                    </a:lnTo>
                    <a:lnTo>
                      <a:pt x="165" y="122"/>
                    </a:lnTo>
                    <a:lnTo>
                      <a:pt x="165" y="105"/>
                    </a:lnTo>
                    <a:lnTo>
                      <a:pt x="165" y="96"/>
                    </a:lnTo>
                    <a:lnTo>
                      <a:pt x="165"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70" name="Freeform 393">
                <a:extLst>
                  <a:ext uri="{FF2B5EF4-FFF2-40B4-BE49-F238E27FC236}">
                    <a16:creationId xmlns:a16="http://schemas.microsoft.com/office/drawing/2014/main" id="{073A55EE-17B1-467E-869C-849F2F156EC4}"/>
                  </a:ext>
                </a:extLst>
              </p:cNvPr>
              <p:cNvSpPr>
                <a:spLocks/>
              </p:cNvSpPr>
              <p:nvPr/>
            </p:nvSpPr>
            <p:spPr bwMode="auto">
              <a:xfrm>
                <a:off x="8029576" y="4090988"/>
                <a:ext cx="42863" cy="41275"/>
              </a:xfrm>
              <a:custGeom>
                <a:avLst/>
                <a:gdLst>
                  <a:gd name="T0" fmla="*/ 2147483647 w 27"/>
                  <a:gd name="T1" fmla="*/ 0 h 26"/>
                  <a:gd name="T2" fmla="*/ 0 w 27"/>
                  <a:gd name="T3" fmla="*/ 2147483647 h 26"/>
                  <a:gd name="T4" fmla="*/ 0 w 27"/>
                  <a:gd name="T5" fmla="*/ 2147483647 h 26"/>
                  <a:gd name="T6" fmla="*/ 2147483647 w 27"/>
                  <a:gd name="T7" fmla="*/ 2147483647 h 26"/>
                  <a:gd name="T8" fmla="*/ 2147483647 w 27"/>
                  <a:gd name="T9" fmla="*/ 2147483647 h 26"/>
                  <a:gd name="T10" fmla="*/ 2147483647 w 27"/>
                  <a:gd name="T11" fmla="*/ 0 h 26"/>
                  <a:gd name="T12" fmla="*/ 0 60000 65536"/>
                  <a:gd name="T13" fmla="*/ 0 60000 65536"/>
                  <a:gd name="T14" fmla="*/ 0 60000 65536"/>
                  <a:gd name="T15" fmla="*/ 0 60000 65536"/>
                  <a:gd name="T16" fmla="*/ 0 60000 65536"/>
                  <a:gd name="T17" fmla="*/ 0 60000 65536"/>
                  <a:gd name="T18" fmla="*/ 0 w 27"/>
                  <a:gd name="T19" fmla="*/ 0 h 26"/>
                  <a:gd name="T20" fmla="*/ 27 w 2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7" h="26">
                    <a:moveTo>
                      <a:pt x="18" y="0"/>
                    </a:moveTo>
                    <a:lnTo>
                      <a:pt x="0" y="9"/>
                    </a:lnTo>
                    <a:lnTo>
                      <a:pt x="0" y="26"/>
                    </a:lnTo>
                    <a:lnTo>
                      <a:pt x="18" y="26"/>
                    </a:lnTo>
                    <a:lnTo>
                      <a:pt x="27" y="18"/>
                    </a:lnTo>
                    <a:lnTo>
                      <a:pt x="18"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71" name="Freeform 394">
                <a:extLst>
                  <a:ext uri="{FF2B5EF4-FFF2-40B4-BE49-F238E27FC236}">
                    <a16:creationId xmlns:a16="http://schemas.microsoft.com/office/drawing/2014/main" id="{1597CAD3-7B27-46F8-BEB8-D0FFAE5A25C8}"/>
                  </a:ext>
                </a:extLst>
              </p:cNvPr>
              <p:cNvSpPr>
                <a:spLocks/>
              </p:cNvSpPr>
              <p:nvPr/>
            </p:nvSpPr>
            <p:spPr bwMode="auto">
              <a:xfrm>
                <a:off x="8029576" y="4090988"/>
                <a:ext cx="42863" cy="41275"/>
              </a:xfrm>
              <a:custGeom>
                <a:avLst/>
                <a:gdLst>
                  <a:gd name="T0" fmla="*/ 2147483647 w 27"/>
                  <a:gd name="T1" fmla="*/ 0 h 26"/>
                  <a:gd name="T2" fmla="*/ 0 w 27"/>
                  <a:gd name="T3" fmla="*/ 2147483647 h 26"/>
                  <a:gd name="T4" fmla="*/ 0 w 27"/>
                  <a:gd name="T5" fmla="*/ 2147483647 h 26"/>
                  <a:gd name="T6" fmla="*/ 2147483647 w 27"/>
                  <a:gd name="T7" fmla="*/ 2147483647 h 26"/>
                  <a:gd name="T8" fmla="*/ 2147483647 w 27"/>
                  <a:gd name="T9" fmla="*/ 2147483647 h 26"/>
                  <a:gd name="T10" fmla="*/ 2147483647 w 27"/>
                  <a:gd name="T11" fmla="*/ 0 h 26"/>
                  <a:gd name="T12" fmla="*/ 0 60000 65536"/>
                  <a:gd name="T13" fmla="*/ 0 60000 65536"/>
                  <a:gd name="T14" fmla="*/ 0 60000 65536"/>
                  <a:gd name="T15" fmla="*/ 0 60000 65536"/>
                  <a:gd name="T16" fmla="*/ 0 60000 65536"/>
                  <a:gd name="T17" fmla="*/ 0 60000 65536"/>
                  <a:gd name="T18" fmla="*/ 0 w 27"/>
                  <a:gd name="T19" fmla="*/ 0 h 26"/>
                  <a:gd name="T20" fmla="*/ 27 w 2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7" h="26">
                    <a:moveTo>
                      <a:pt x="18" y="0"/>
                    </a:moveTo>
                    <a:lnTo>
                      <a:pt x="0" y="9"/>
                    </a:lnTo>
                    <a:lnTo>
                      <a:pt x="0" y="26"/>
                    </a:lnTo>
                    <a:lnTo>
                      <a:pt x="18" y="26"/>
                    </a:lnTo>
                    <a:lnTo>
                      <a:pt x="27" y="18"/>
                    </a:lnTo>
                    <a:lnTo>
                      <a:pt x="1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72" name="Freeform 395">
                <a:extLst>
                  <a:ext uri="{FF2B5EF4-FFF2-40B4-BE49-F238E27FC236}">
                    <a16:creationId xmlns:a16="http://schemas.microsoft.com/office/drawing/2014/main" id="{4EBEBFC2-3A0B-4874-8E16-FC42CC042197}"/>
                  </a:ext>
                </a:extLst>
              </p:cNvPr>
              <p:cNvSpPr>
                <a:spLocks/>
              </p:cNvSpPr>
              <p:nvPr/>
            </p:nvSpPr>
            <p:spPr bwMode="auto">
              <a:xfrm>
                <a:off x="7823201" y="3925888"/>
                <a:ext cx="26988" cy="26988"/>
              </a:xfrm>
              <a:custGeom>
                <a:avLst/>
                <a:gdLst>
                  <a:gd name="T0" fmla="*/ 2147483647 w 17"/>
                  <a:gd name="T1" fmla="*/ 2147483647 h 17"/>
                  <a:gd name="T2" fmla="*/ 2147483647 w 17"/>
                  <a:gd name="T3" fmla="*/ 0 h 17"/>
                  <a:gd name="T4" fmla="*/ 0 w 17"/>
                  <a:gd name="T5" fmla="*/ 2147483647 h 17"/>
                  <a:gd name="T6" fmla="*/ 2147483647 w 17"/>
                  <a:gd name="T7" fmla="*/ 2147483647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7" y="17"/>
                    </a:moveTo>
                    <a:lnTo>
                      <a:pt x="17" y="0"/>
                    </a:lnTo>
                    <a:lnTo>
                      <a:pt x="0" y="8"/>
                    </a:lnTo>
                    <a:lnTo>
                      <a:pt x="17"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73" name="Freeform 396">
                <a:extLst>
                  <a:ext uri="{FF2B5EF4-FFF2-40B4-BE49-F238E27FC236}">
                    <a16:creationId xmlns:a16="http://schemas.microsoft.com/office/drawing/2014/main" id="{1733C981-A237-4389-81A8-A60BEA5AD322}"/>
                  </a:ext>
                </a:extLst>
              </p:cNvPr>
              <p:cNvSpPr>
                <a:spLocks/>
              </p:cNvSpPr>
              <p:nvPr/>
            </p:nvSpPr>
            <p:spPr bwMode="auto">
              <a:xfrm>
                <a:off x="7823201" y="3925888"/>
                <a:ext cx="26988" cy="26988"/>
              </a:xfrm>
              <a:custGeom>
                <a:avLst/>
                <a:gdLst>
                  <a:gd name="T0" fmla="*/ 2147483647 w 17"/>
                  <a:gd name="T1" fmla="*/ 2147483647 h 17"/>
                  <a:gd name="T2" fmla="*/ 2147483647 w 17"/>
                  <a:gd name="T3" fmla="*/ 0 h 17"/>
                  <a:gd name="T4" fmla="*/ 0 w 17"/>
                  <a:gd name="T5" fmla="*/ 2147483647 h 17"/>
                  <a:gd name="T6" fmla="*/ 2147483647 w 17"/>
                  <a:gd name="T7" fmla="*/ 2147483647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7" y="17"/>
                    </a:moveTo>
                    <a:lnTo>
                      <a:pt x="17" y="0"/>
                    </a:lnTo>
                    <a:lnTo>
                      <a:pt x="0" y="8"/>
                    </a:lnTo>
                    <a:lnTo>
                      <a:pt x="17"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74" name="Freeform 397">
                <a:extLst>
                  <a:ext uri="{FF2B5EF4-FFF2-40B4-BE49-F238E27FC236}">
                    <a16:creationId xmlns:a16="http://schemas.microsoft.com/office/drawing/2014/main" id="{65886EFB-9B1D-4529-BBE8-6E4E93B99F1D}"/>
                  </a:ext>
                </a:extLst>
              </p:cNvPr>
              <p:cNvSpPr>
                <a:spLocks/>
              </p:cNvSpPr>
              <p:nvPr/>
            </p:nvSpPr>
            <p:spPr bwMode="auto">
              <a:xfrm>
                <a:off x="7780338" y="3952875"/>
                <a:ext cx="84138" cy="41275"/>
              </a:xfrm>
              <a:custGeom>
                <a:avLst/>
                <a:gdLst>
                  <a:gd name="T0" fmla="*/ 2147483647 w 53"/>
                  <a:gd name="T1" fmla="*/ 2147483647 h 26"/>
                  <a:gd name="T2" fmla="*/ 2147483647 w 53"/>
                  <a:gd name="T3" fmla="*/ 2147483647 h 26"/>
                  <a:gd name="T4" fmla="*/ 2147483647 w 53"/>
                  <a:gd name="T5" fmla="*/ 0 h 26"/>
                  <a:gd name="T6" fmla="*/ 2147483647 w 53"/>
                  <a:gd name="T7" fmla="*/ 2147483647 h 26"/>
                  <a:gd name="T8" fmla="*/ 0 w 53"/>
                  <a:gd name="T9" fmla="*/ 0 h 26"/>
                  <a:gd name="T10" fmla="*/ 0 w 53"/>
                  <a:gd name="T11" fmla="*/ 2147483647 h 26"/>
                  <a:gd name="T12" fmla="*/ 2147483647 w 53"/>
                  <a:gd name="T13" fmla="*/ 2147483647 h 26"/>
                  <a:gd name="T14" fmla="*/ 2147483647 w 53"/>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26"/>
                  <a:gd name="T26" fmla="*/ 53 w 53"/>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26">
                    <a:moveTo>
                      <a:pt x="44" y="26"/>
                    </a:moveTo>
                    <a:lnTo>
                      <a:pt x="53" y="18"/>
                    </a:lnTo>
                    <a:lnTo>
                      <a:pt x="35" y="0"/>
                    </a:lnTo>
                    <a:lnTo>
                      <a:pt x="18" y="9"/>
                    </a:lnTo>
                    <a:lnTo>
                      <a:pt x="0" y="0"/>
                    </a:lnTo>
                    <a:lnTo>
                      <a:pt x="0" y="18"/>
                    </a:lnTo>
                    <a:lnTo>
                      <a:pt x="18" y="9"/>
                    </a:lnTo>
                    <a:lnTo>
                      <a:pt x="44" y="26"/>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75" name="Freeform 398">
                <a:extLst>
                  <a:ext uri="{FF2B5EF4-FFF2-40B4-BE49-F238E27FC236}">
                    <a16:creationId xmlns:a16="http://schemas.microsoft.com/office/drawing/2014/main" id="{59E5FDA9-EB57-4440-AAC9-3AA05368263D}"/>
                  </a:ext>
                </a:extLst>
              </p:cNvPr>
              <p:cNvSpPr>
                <a:spLocks/>
              </p:cNvSpPr>
              <p:nvPr/>
            </p:nvSpPr>
            <p:spPr bwMode="auto">
              <a:xfrm>
                <a:off x="7780338" y="3952875"/>
                <a:ext cx="84138" cy="41275"/>
              </a:xfrm>
              <a:custGeom>
                <a:avLst/>
                <a:gdLst>
                  <a:gd name="T0" fmla="*/ 2147483647 w 53"/>
                  <a:gd name="T1" fmla="*/ 2147483647 h 26"/>
                  <a:gd name="T2" fmla="*/ 2147483647 w 53"/>
                  <a:gd name="T3" fmla="*/ 2147483647 h 26"/>
                  <a:gd name="T4" fmla="*/ 2147483647 w 53"/>
                  <a:gd name="T5" fmla="*/ 0 h 26"/>
                  <a:gd name="T6" fmla="*/ 2147483647 w 53"/>
                  <a:gd name="T7" fmla="*/ 2147483647 h 26"/>
                  <a:gd name="T8" fmla="*/ 0 w 53"/>
                  <a:gd name="T9" fmla="*/ 0 h 26"/>
                  <a:gd name="T10" fmla="*/ 0 w 53"/>
                  <a:gd name="T11" fmla="*/ 2147483647 h 26"/>
                  <a:gd name="T12" fmla="*/ 2147483647 w 53"/>
                  <a:gd name="T13" fmla="*/ 2147483647 h 26"/>
                  <a:gd name="T14" fmla="*/ 2147483647 w 53"/>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26"/>
                  <a:gd name="T26" fmla="*/ 53 w 53"/>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26">
                    <a:moveTo>
                      <a:pt x="44" y="26"/>
                    </a:moveTo>
                    <a:lnTo>
                      <a:pt x="53" y="18"/>
                    </a:lnTo>
                    <a:lnTo>
                      <a:pt x="35" y="0"/>
                    </a:lnTo>
                    <a:lnTo>
                      <a:pt x="18" y="9"/>
                    </a:lnTo>
                    <a:lnTo>
                      <a:pt x="0" y="0"/>
                    </a:lnTo>
                    <a:lnTo>
                      <a:pt x="0" y="18"/>
                    </a:lnTo>
                    <a:lnTo>
                      <a:pt x="18" y="9"/>
                    </a:lnTo>
                    <a:lnTo>
                      <a:pt x="44"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76" name="Freeform 399">
                <a:extLst>
                  <a:ext uri="{FF2B5EF4-FFF2-40B4-BE49-F238E27FC236}">
                    <a16:creationId xmlns:a16="http://schemas.microsoft.com/office/drawing/2014/main" id="{0DC100B7-B254-46AA-9BE6-2CA6654AEDC9}"/>
                  </a:ext>
                </a:extLst>
              </p:cNvPr>
              <p:cNvSpPr>
                <a:spLocks/>
              </p:cNvSpPr>
              <p:nvPr/>
            </p:nvSpPr>
            <p:spPr bwMode="auto">
              <a:xfrm>
                <a:off x="7975601" y="3925888"/>
                <a:ext cx="41275" cy="12700"/>
              </a:xfrm>
              <a:custGeom>
                <a:avLst/>
                <a:gdLst>
                  <a:gd name="T0" fmla="*/ 0 w 26"/>
                  <a:gd name="T1" fmla="*/ 2147483647 h 8"/>
                  <a:gd name="T2" fmla="*/ 2147483647 w 26"/>
                  <a:gd name="T3" fmla="*/ 2147483647 h 8"/>
                  <a:gd name="T4" fmla="*/ 2147483647 w 26"/>
                  <a:gd name="T5" fmla="*/ 0 h 8"/>
                  <a:gd name="T6" fmla="*/ 0 w 26"/>
                  <a:gd name="T7" fmla="*/ 2147483647 h 8"/>
                  <a:gd name="T8" fmla="*/ 0 60000 65536"/>
                  <a:gd name="T9" fmla="*/ 0 60000 65536"/>
                  <a:gd name="T10" fmla="*/ 0 60000 65536"/>
                  <a:gd name="T11" fmla="*/ 0 60000 65536"/>
                  <a:gd name="T12" fmla="*/ 0 w 26"/>
                  <a:gd name="T13" fmla="*/ 0 h 8"/>
                  <a:gd name="T14" fmla="*/ 26 w 26"/>
                  <a:gd name="T15" fmla="*/ 8 h 8"/>
                </a:gdLst>
                <a:ahLst/>
                <a:cxnLst>
                  <a:cxn ang="T8">
                    <a:pos x="T0" y="T1"/>
                  </a:cxn>
                  <a:cxn ang="T9">
                    <a:pos x="T2" y="T3"/>
                  </a:cxn>
                  <a:cxn ang="T10">
                    <a:pos x="T4" y="T5"/>
                  </a:cxn>
                  <a:cxn ang="T11">
                    <a:pos x="T6" y="T7"/>
                  </a:cxn>
                </a:cxnLst>
                <a:rect l="T12" t="T13" r="T14" b="T15"/>
                <a:pathLst>
                  <a:path w="26" h="8">
                    <a:moveTo>
                      <a:pt x="0" y="8"/>
                    </a:moveTo>
                    <a:lnTo>
                      <a:pt x="26" y="8"/>
                    </a:lnTo>
                    <a:lnTo>
                      <a:pt x="8" y="0"/>
                    </a:lnTo>
                    <a:lnTo>
                      <a:pt x="0" y="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77" name="Freeform 400">
                <a:extLst>
                  <a:ext uri="{FF2B5EF4-FFF2-40B4-BE49-F238E27FC236}">
                    <a16:creationId xmlns:a16="http://schemas.microsoft.com/office/drawing/2014/main" id="{7791320B-384B-4AFB-B4F1-214E3A16BA54}"/>
                  </a:ext>
                </a:extLst>
              </p:cNvPr>
              <p:cNvSpPr>
                <a:spLocks/>
              </p:cNvSpPr>
              <p:nvPr/>
            </p:nvSpPr>
            <p:spPr bwMode="auto">
              <a:xfrm>
                <a:off x="7975601" y="3925888"/>
                <a:ext cx="41275" cy="12700"/>
              </a:xfrm>
              <a:custGeom>
                <a:avLst/>
                <a:gdLst>
                  <a:gd name="T0" fmla="*/ 0 w 26"/>
                  <a:gd name="T1" fmla="*/ 2147483647 h 8"/>
                  <a:gd name="T2" fmla="*/ 2147483647 w 26"/>
                  <a:gd name="T3" fmla="*/ 2147483647 h 8"/>
                  <a:gd name="T4" fmla="*/ 2147483647 w 26"/>
                  <a:gd name="T5" fmla="*/ 0 h 8"/>
                  <a:gd name="T6" fmla="*/ 0 w 26"/>
                  <a:gd name="T7" fmla="*/ 2147483647 h 8"/>
                  <a:gd name="T8" fmla="*/ 0 60000 65536"/>
                  <a:gd name="T9" fmla="*/ 0 60000 65536"/>
                  <a:gd name="T10" fmla="*/ 0 60000 65536"/>
                  <a:gd name="T11" fmla="*/ 0 60000 65536"/>
                  <a:gd name="T12" fmla="*/ 0 w 26"/>
                  <a:gd name="T13" fmla="*/ 0 h 8"/>
                  <a:gd name="T14" fmla="*/ 26 w 26"/>
                  <a:gd name="T15" fmla="*/ 8 h 8"/>
                </a:gdLst>
                <a:ahLst/>
                <a:cxnLst>
                  <a:cxn ang="T8">
                    <a:pos x="T0" y="T1"/>
                  </a:cxn>
                  <a:cxn ang="T9">
                    <a:pos x="T2" y="T3"/>
                  </a:cxn>
                  <a:cxn ang="T10">
                    <a:pos x="T4" y="T5"/>
                  </a:cxn>
                  <a:cxn ang="T11">
                    <a:pos x="T6" y="T7"/>
                  </a:cxn>
                </a:cxnLst>
                <a:rect l="T12" t="T13" r="T14" b="T15"/>
                <a:pathLst>
                  <a:path w="26" h="8">
                    <a:moveTo>
                      <a:pt x="0" y="8"/>
                    </a:moveTo>
                    <a:lnTo>
                      <a:pt x="26" y="8"/>
                    </a:lnTo>
                    <a:lnTo>
                      <a:pt x="8" y="0"/>
                    </a:lnTo>
                    <a:lnTo>
                      <a:pt x="0" y="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78" name="Freeform 401">
                <a:extLst>
                  <a:ext uri="{FF2B5EF4-FFF2-40B4-BE49-F238E27FC236}">
                    <a16:creationId xmlns:a16="http://schemas.microsoft.com/office/drawing/2014/main" id="{620D0D8B-070D-436A-9792-7F252C59EBDB}"/>
                  </a:ext>
                </a:extLst>
              </p:cNvPr>
              <p:cNvSpPr>
                <a:spLocks/>
              </p:cNvSpPr>
              <p:nvPr/>
            </p:nvSpPr>
            <p:spPr bwMode="auto">
              <a:xfrm>
                <a:off x="7975601" y="3897313"/>
                <a:ext cx="26988" cy="14288"/>
              </a:xfrm>
              <a:custGeom>
                <a:avLst/>
                <a:gdLst>
                  <a:gd name="T0" fmla="*/ 0 w 17"/>
                  <a:gd name="T1" fmla="*/ 0 h 9"/>
                  <a:gd name="T2" fmla="*/ 0 w 17"/>
                  <a:gd name="T3" fmla="*/ 2147483647 h 9"/>
                  <a:gd name="T4" fmla="*/ 2147483647 w 17"/>
                  <a:gd name="T5" fmla="*/ 2147483647 h 9"/>
                  <a:gd name="T6" fmla="*/ 0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0"/>
                    </a:moveTo>
                    <a:lnTo>
                      <a:pt x="0" y="9"/>
                    </a:lnTo>
                    <a:lnTo>
                      <a:pt x="17" y="9"/>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79" name="Freeform 402">
                <a:extLst>
                  <a:ext uri="{FF2B5EF4-FFF2-40B4-BE49-F238E27FC236}">
                    <a16:creationId xmlns:a16="http://schemas.microsoft.com/office/drawing/2014/main" id="{B00B2E46-ADE0-441B-91E7-F1E5977E53A9}"/>
                  </a:ext>
                </a:extLst>
              </p:cNvPr>
              <p:cNvSpPr>
                <a:spLocks/>
              </p:cNvSpPr>
              <p:nvPr/>
            </p:nvSpPr>
            <p:spPr bwMode="auto">
              <a:xfrm>
                <a:off x="7975601" y="3897313"/>
                <a:ext cx="26988" cy="14288"/>
              </a:xfrm>
              <a:custGeom>
                <a:avLst/>
                <a:gdLst>
                  <a:gd name="T0" fmla="*/ 0 w 17"/>
                  <a:gd name="T1" fmla="*/ 0 h 9"/>
                  <a:gd name="T2" fmla="*/ 0 w 17"/>
                  <a:gd name="T3" fmla="*/ 2147483647 h 9"/>
                  <a:gd name="T4" fmla="*/ 2147483647 w 17"/>
                  <a:gd name="T5" fmla="*/ 2147483647 h 9"/>
                  <a:gd name="T6" fmla="*/ 0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0"/>
                    </a:moveTo>
                    <a:lnTo>
                      <a:pt x="0" y="9"/>
                    </a:lnTo>
                    <a:lnTo>
                      <a:pt x="17" y="9"/>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80" name="Freeform 403">
                <a:extLst>
                  <a:ext uri="{FF2B5EF4-FFF2-40B4-BE49-F238E27FC236}">
                    <a16:creationId xmlns:a16="http://schemas.microsoft.com/office/drawing/2014/main" id="{BCC911A1-4378-4ED2-8A49-90BA43C588A5}"/>
                  </a:ext>
                </a:extLst>
              </p:cNvPr>
              <p:cNvSpPr>
                <a:spLocks/>
              </p:cNvSpPr>
              <p:nvPr/>
            </p:nvSpPr>
            <p:spPr bwMode="auto">
              <a:xfrm>
                <a:off x="7767638" y="3800475"/>
                <a:ext cx="41275" cy="111125"/>
              </a:xfrm>
              <a:custGeom>
                <a:avLst/>
                <a:gdLst>
                  <a:gd name="T0" fmla="*/ 2147483647 w 26"/>
                  <a:gd name="T1" fmla="*/ 2147483647 h 70"/>
                  <a:gd name="T2" fmla="*/ 2147483647 w 26"/>
                  <a:gd name="T3" fmla="*/ 2147483647 h 70"/>
                  <a:gd name="T4" fmla="*/ 2147483647 w 26"/>
                  <a:gd name="T5" fmla="*/ 0 h 70"/>
                  <a:gd name="T6" fmla="*/ 2147483647 w 26"/>
                  <a:gd name="T7" fmla="*/ 2147483647 h 70"/>
                  <a:gd name="T8" fmla="*/ 2147483647 w 26"/>
                  <a:gd name="T9" fmla="*/ 2147483647 h 70"/>
                  <a:gd name="T10" fmla="*/ 0 w 26"/>
                  <a:gd name="T11" fmla="*/ 2147483647 h 70"/>
                  <a:gd name="T12" fmla="*/ 0 w 26"/>
                  <a:gd name="T13" fmla="*/ 2147483647 h 70"/>
                  <a:gd name="T14" fmla="*/ 2147483647 w 26"/>
                  <a:gd name="T15" fmla="*/ 2147483647 h 70"/>
                  <a:gd name="T16" fmla="*/ 2147483647 w 26"/>
                  <a:gd name="T17" fmla="*/ 2147483647 h 70"/>
                  <a:gd name="T18" fmla="*/ 2147483647 w 26"/>
                  <a:gd name="T19" fmla="*/ 2147483647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70"/>
                  <a:gd name="T32" fmla="*/ 26 w 26"/>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70">
                    <a:moveTo>
                      <a:pt x="26" y="53"/>
                    </a:moveTo>
                    <a:lnTo>
                      <a:pt x="26" y="18"/>
                    </a:lnTo>
                    <a:lnTo>
                      <a:pt x="17" y="0"/>
                    </a:lnTo>
                    <a:lnTo>
                      <a:pt x="8" y="18"/>
                    </a:lnTo>
                    <a:lnTo>
                      <a:pt x="8" y="26"/>
                    </a:lnTo>
                    <a:lnTo>
                      <a:pt x="0" y="18"/>
                    </a:lnTo>
                    <a:lnTo>
                      <a:pt x="0" y="61"/>
                    </a:lnTo>
                    <a:lnTo>
                      <a:pt x="8" y="70"/>
                    </a:lnTo>
                    <a:lnTo>
                      <a:pt x="17" y="44"/>
                    </a:lnTo>
                    <a:lnTo>
                      <a:pt x="26" y="53"/>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81" name="Freeform 404">
                <a:extLst>
                  <a:ext uri="{FF2B5EF4-FFF2-40B4-BE49-F238E27FC236}">
                    <a16:creationId xmlns:a16="http://schemas.microsoft.com/office/drawing/2014/main" id="{B7904490-610B-450E-AFC4-A2DF7947CBE4}"/>
                  </a:ext>
                </a:extLst>
              </p:cNvPr>
              <p:cNvSpPr>
                <a:spLocks/>
              </p:cNvSpPr>
              <p:nvPr/>
            </p:nvSpPr>
            <p:spPr bwMode="auto">
              <a:xfrm>
                <a:off x="7767638" y="3800475"/>
                <a:ext cx="41275" cy="111125"/>
              </a:xfrm>
              <a:custGeom>
                <a:avLst/>
                <a:gdLst>
                  <a:gd name="T0" fmla="*/ 2147483647 w 26"/>
                  <a:gd name="T1" fmla="*/ 2147483647 h 70"/>
                  <a:gd name="T2" fmla="*/ 2147483647 w 26"/>
                  <a:gd name="T3" fmla="*/ 2147483647 h 70"/>
                  <a:gd name="T4" fmla="*/ 2147483647 w 26"/>
                  <a:gd name="T5" fmla="*/ 0 h 70"/>
                  <a:gd name="T6" fmla="*/ 2147483647 w 26"/>
                  <a:gd name="T7" fmla="*/ 2147483647 h 70"/>
                  <a:gd name="T8" fmla="*/ 2147483647 w 26"/>
                  <a:gd name="T9" fmla="*/ 2147483647 h 70"/>
                  <a:gd name="T10" fmla="*/ 0 w 26"/>
                  <a:gd name="T11" fmla="*/ 2147483647 h 70"/>
                  <a:gd name="T12" fmla="*/ 0 w 26"/>
                  <a:gd name="T13" fmla="*/ 2147483647 h 70"/>
                  <a:gd name="T14" fmla="*/ 2147483647 w 26"/>
                  <a:gd name="T15" fmla="*/ 2147483647 h 70"/>
                  <a:gd name="T16" fmla="*/ 2147483647 w 26"/>
                  <a:gd name="T17" fmla="*/ 2147483647 h 70"/>
                  <a:gd name="T18" fmla="*/ 2147483647 w 26"/>
                  <a:gd name="T19" fmla="*/ 2147483647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70"/>
                  <a:gd name="T32" fmla="*/ 26 w 26"/>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70">
                    <a:moveTo>
                      <a:pt x="26" y="53"/>
                    </a:moveTo>
                    <a:lnTo>
                      <a:pt x="26" y="18"/>
                    </a:lnTo>
                    <a:lnTo>
                      <a:pt x="17" y="0"/>
                    </a:lnTo>
                    <a:lnTo>
                      <a:pt x="8" y="18"/>
                    </a:lnTo>
                    <a:lnTo>
                      <a:pt x="8" y="26"/>
                    </a:lnTo>
                    <a:lnTo>
                      <a:pt x="0" y="18"/>
                    </a:lnTo>
                    <a:lnTo>
                      <a:pt x="0" y="61"/>
                    </a:lnTo>
                    <a:lnTo>
                      <a:pt x="8" y="70"/>
                    </a:lnTo>
                    <a:lnTo>
                      <a:pt x="17" y="44"/>
                    </a:lnTo>
                    <a:lnTo>
                      <a:pt x="26" y="53"/>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82" name="Freeform 405">
                <a:extLst>
                  <a:ext uri="{FF2B5EF4-FFF2-40B4-BE49-F238E27FC236}">
                    <a16:creationId xmlns:a16="http://schemas.microsoft.com/office/drawing/2014/main" id="{971A46FD-BB51-49D4-AB3C-D0F11F67FA21}"/>
                  </a:ext>
                </a:extLst>
              </p:cNvPr>
              <p:cNvSpPr>
                <a:spLocks/>
              </p:cNvSpPr>
              <p:nvPr/>
            </p:nvSpPr>
            <p:spPr bwMode="auto">
              <a:xfrm>
                <a:off x="7532688" y="3829050"/>
                <a:ext cx="179388" cy="220663"/>
              </a:xfrm>
              <a:custGeom>
                <a:avLst/>
                <a:gdLst>
                  <a:gd name="T0" fmla="*/ 2147483647 w 113"/>
                  <a:gd name="T1" fmla="*/ 2147483647 h 139"/>
                  <a:gd name="T2" fmla="*/ 2147483647 w 113"/>
                  <a:gd name="T3" fmla="*/ 2147483647 h 139"/>
                  <a:gd name="T4" fmla="*/ 2147483647 w 113"/>
                  <a:gd name="T5" fmla="*/ 2147483647 h 139"/>
                  <a:gd name="T6" fmla="*/ 2147483647 w 113"/>
                  <a:gd name="T7" fmla="*/ 2147483647 h 139"/>
                  <a:gd name="T8" fmla="*/ 2147483647 w 113"/>
                  <a:gd name="T9" fmla="*/ 2147483647 h 139"/>
                  <a:gd name="T10" fmla="*/ 2147483647 w 113"/>
                  <a:gd name="T11" fmla="*/ 0 h 139"/>
                  <a:gd name="T12" fmla="*/ 2147483647 w 113"/>
                  <a:gd name="T13" fmla="*/ 2147483647 h 139"/>
                  <a:gd name="T14" fmla="*/ 2147483647 w 113"/>
                  <a:gd name="T15" fmla="*/ 2147483647 h 139"/>
                  <a:gd name="T16" fmla="*/ 2147483647 w 113"/>
                  <a:gd name="T17" fmla="*/ 2147483647 h 139"/>
                  <a:gd name="T18" fmla="*/ 2147483647 w 113"/>
                  <a:gd name="T19" fmla="*/ 2147483647 h 139"/>
                  <a:gd name="T20" fmla="*/ 2147483647 w 113"/>
                  <a:gd name="T21" fmla="*/ 2147483647 h 139"/>
                  <a:gd name="T22" fmla="*/ 2147483647 w 113"/>
                  <a:gd name="T23" fmla="*/ 2147483647 h 139"/>
                  <a:gd name="T24" fmla="*/ 2147483647 w 113"/>
                  <a:gd name="T25" fmla="*/ 2147483647 h 139"/>
                  <a:gd name="T26" fmla="*/ 2147483647 w 113"/>
                  <a:gd name="T27" fmla="*/ 2147483647 h 139"/>
                  <a:gd name="T28" fmla="*/ 0 w 113"/>
                  <a:gd name="T29" fmla="*/ 2147483647 h 139"/>
                  <a:gd name="T30" fmla="*/ 2147483647 w 113"/>
                  <a:gd name="T31" fmla="*/ 2147483647 h 139"/>
                  <a:gd name="T32" fmla="*/ 2147483647 w 113"/>
                  <a:gd name="T33" fmla="*/ 2147483647 h 139"/>
                  <a:gd name="T34" fmla="*/ 2147483647 w 113"/>
                  <a:gd name="T35" fmla="*/ 2147483647 h 139"/>
                  <a:gd name="T36" fmla="*/ 2147483647 w 113"/>
                  <a:gd name="T37" fmla="*/ 2147483647 h 139"/>
                  <a:gd name="T38" fmla="*/ 2147483647 w 113"/>
                  <a:gd name="T39" fmla="*/ 2147483647 h 139"/>
                  <a:gd name="T40" fmla="*/ 2147483647 w 113"/>
                  <a:gd name="T41" fmla="*/ 2147483647 h 139"/>
                  <a:gd name="T42" fmla="*/ 2147483647 w 113"/>
                  <a:gd name="T43" fmla="*/ 2147483647 h 139"/>
                  <a:gd name="T44" fmla="*/ 2147483647 w 113"/>
                  <a:gd name="T45" fmla="*/ 2147483647 h 139"/>
                  <a:gd name="T46" fmla="*/ 2147483647 w 113"/>
                  <a:gd name="T47" fmla="*/ 2147483647 h 139"/>
                  <a:gd name="T48" fmla="*/ 2147483647 w 113"/>
                  <a:gd name="T49" fmla="*/ 2147483647 h 139"/>
                  <a:gd name="T50" fmla="*/ 2147483647 w 113"/>
                  <a:gd name="T51" fmla="*/ 2147483647 h 139"/>
                  <a:gd name="T52" fmla="*/ 2147483647 w 113"/>
                  <a:gd name="T53" fmla="*/ 2147483647 h 139"/>
                  <a:gd name="T54" fmla="*/ 2147483647 w 113"/>
                  <a:gd name="T55" fmla="*/ 2147483647 h 139"/>
                  <a:gd name="T56" fmla="*/ 2147483647 w 113"/>
                  <a:gd name="T57" fmla="*/ 2147483647 h 139"/>
                  <a:gd name="T58" fmla="*/ 2147483647 w 113"/>
                  <a:gd name="T59" fmla="*/ 2147483647 h 139"/>
                  <a:gd name="T60" fmla="*/ 2147483647 w 113"/>
                  <a:gd name="T61" fmla="*/ 2147483647 h 139"/>
                  <a:gd name="T62" fmla="*/ 2147483647 w 113"/>
                  <a:gd name="T63" fmla="*/ 2147483647 h 139"/>
                  <a:gd name="T64" fmla="*/ 2147483647 w 113"/>
                  <a:gd name="T65" fmla="*/ 2147483647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39"/>
                  <a:gd name="T101" fmla="*/ 113 w 113"/>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39">
                    <a:moveTo>
                      <a:pt x="34" y="26"/>
                    </a:moveTo>
                    <a:lnTo>
                      <a:pt x="69" y="26"/>
                    </a:lnTo>
                    <a:lnTo>
                      <a:pt x="78" y="35"/>
                    </a:lnTo>
                    <a:lnTo>
                      <a:pt x="95" y="35"/>
                    </a:lnTo>
                    <a:lnTo>
                      <a:pt x="113" y="8"/>
                    </a:lnTo>
                    <a:lnTo>
                      <a:pt x="104" y="0"/>
                    </a:lnTo>
                    <a:lnTo>
                      <a:pt x="95" y="17"/>
                    </a:lnTo>
                    <a:lnTo>
                      <a:pt x="78" y="17"/>
                    </a:lnTo>
                    <a:lnTo>
                      <a:pt x="52" y="8"/>
                    </a:lnTo>
                    <a:lnTo>
                      <a:pt x="34" y="8"/>
                    </a:lnTo>
                    <a:lnTo>
                      <a:pt x="17" y="26"/>
                    </a:lnTo>
                    <a:lnTo>
                      <a:pt x="8" y="52"/>
                    </a:lnTo>
                    <a:lnTo>
                      <a:pt x="8" y="61"/>
                    </a:lnTo>
                    <a:lnTo>
                      <a:pt x="8" y="78"/>
                    </a:lnTo>
                    <a:lnTo>
                      <a:pt x="0" y="87"/>
                    </a:lnTo>
                    <a:lnTo>
                      <a:pt x="8" y="104"/>
                    </a:lnTo>
                    <a:lnTo>
                      <a:pt x="8" y="139"/>
                    </a:lnTo>
                    <a:lnTo>
                      <a:pt x="34" y="122"/>
                    </a:lnTo>
                    <a:lnTo>
                      <a:pt x="26" y="78"/>
                    </a:lnTo>
                    <a:lnTo>
                      <a:pt x="34" y="78"/>
                    </a:lnTo>
                    <a:lnTo>
                      <a:pt x="52" y="130"/>
                    </a:lnTo>
                    <a:lnTo>
                      <a:pt x="78" y="130"/>
                    </a:lnTo>
                    <a:lnTo>
                      <a:pt x="69" y="113"/>
                    </a:lnTo>
                    <a:lnTo>
                      <a:pt x="61" y="104"/>
                    </a:lnTo>
                    <a:lnTo>
                      <a:pt x="61" y="87"/>
                    </a:lnTo>
                    <a:lnTo>
                      <a:pt x="52" y="69"/>
                    </a:lnTo>
                    <a:lnTo>
                      <a:pt x="61" y="61"/>
                    </a:lnTo>
                    <a:lnTo>
                      <a:pt x="78" y="69"/>
                    </a:lnTo>
                    <a:lnTo>
                      <a:pt x="69" y="43"/>
                    </a:lnTo>
                    <a:lnTo>
                      <a:pt x="43" y="52"/>
                    </a:lnTo>
                    <a:lnTo>
                      <a:pt x="34" y="61"/>
                    </a:lnTo>
                    <a:lnTo>
                      <a:pt x="26" y="43"/>
                    </a:lnTo>
                    <a:lnTo>
                      <a:pt x="34" y="26"/>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83" name="Freeform 406">
                <a:extLst>
                  <a:ext uri="{FF2B5EF4-FFF2-40B4-BE49-F238E27FC236}">
                    <a16:creationId xmlns:a16="http://schemas.microsoft.com/office/drawing/2014/main" id="{30A7BD7A-168F-4521-9A7F-7CE64406DB2B}"/>
                  </a:ext>
                </a:extLst>
              </p:cNvPr>
              <p:cNvSpPr>
                <a:spLocks/>
              </p:cNvSpPr>
              <p:nvPr/>
            </p:nvSpPr>
            <p:spPr bwMode="auto">
              <a:xfrm>
                <a:off x="7532688" y="3829050"/>
                <a:ext cx="179388" cy="220663"/>
              </a:xfrm>
              <a:custGeom>
                <a:avLst/>
                <a:gdLst>
                  <a:gd name="T0" fmla="*/ 2147483647 w 113"/>
                  <a:gd name="T1" fmla="*/ 2147483647 h 139"/>
                  <a:gd name="T2" fmla="*/ 2147483647 w 113"/>
                  <a:gd name="T3" fmla="*/ 2147483647 h 139"/>
                  <a:gd name="T4" fmla="*/ 2147483647 w 113"/>
                  <a:gd name="T5" fmla="*/ 2147483647 h 139"/>
                  <a:gd name="T6" fmla="*/ 2147483647 w 113"/>
                  <a:gd name="T7" fmla="*/ 2147483647 h 139"/>
                  <a:gd name="T8" fmla="*/ 2147483647 w 113"/>
                  <a:gd name="T9" fmla="*/ 2147483647 h 139"/>
                  <a:gd name="T10" fmla="*/ 2147483647 w 113"/>
                  <a:gd name="T11" fmla="*/ 0 h 139"/>
                  <a:gd name="T12" fmla="*/ 2147483647 w 113"/>
                  <a:gd name="T13" fmla="*/ 2147483647 h 139"/>
                  <a:gd name="T14" fmla="*/ 2147483647 w 113"/>
                  <a:gd name="T15" fmla="*/ 2147483647 h 139"/>
                  <a:gd name="T16" fmla="*/ 2147483647 w 113"/>
                  <a:gd name="T17" fmla="*/ 2147483647 h 139"/>
                  <a:gd name="T18" fmla="*/ 2147483647 w 113"/>
                  <a:gd name="T19" fmla="*/ 2147483647 h 139"/>
                  <a:gd name="T20" fmla="*/ 2147483647 w 113"/>
                  <a:gd name="T21" fmla="*/ 2147483647 h 139"/>
                  <a:gd name="T22" fmla="*/ 2147483647 w 113"/>
                  <a:gd name="T23" fmla="*/ 2147483647 h 139"/>
                  <a:gd name="T24" fmla="*/ 2147483647 w 113"/>
                  <a:gd name="T25" fmla="*/ 2147483647 h 139"/>
                  <a:gd name="T26" fmla="*/ 2147483647 w 113"/>
                  <a:gd name="T27" fmla="*/ 2147483647 h 139"/>
                  <a:gd name="T28" fmla="*/ 0 w 113"/>
                  <a:gd name="T29" fmla="*/ 2147483647 h 139"/>
                  <a:gd name="T30" fmla="*/ 2147483647 w 113"/>
                  <a:gd name="T31" fmla="*/ 2147483647 h 139"/>
                  <a:gd name="T32" fmla="*/ 2147483647 w 113"/>
                  <a:gd name="T33" fmla="*/ 2147483647 h 139"/>
                  <a:gd name="T34" fmla="*/ 2147483647 w 113"/>
                  <a:gd name="T35" fmla="*/ 2147483647 h 139"/>
                  <a:gd name="T36" fmla="*/ 2147483647 w 113"/>
                  <a:gd name="T37" fmla="*/ 2147483647 h 139"/>
                  <a:gd name="T38" fmla="*/ 2147483647 w 113"/>
                  <a:gd name="T39" fmla="*/ 2147483647 h 139"/>
                  <a:gd name="T40" fmla="*/ 2147483647 w 113"/>
                  <a:gd name="T41" fmla="*/ 2147483647 h 139"/>
                  <a:gd name="T42" fmla="*/ 2147483647 w 113"/>
                  <a:gd name="T43" fmla="*/ 2147483647 h 139"/>
                  <a:gd name="T44" fmla="*/ 2147483647 w 113"/>
                  <a:gd name="T45" fmla="*/ 2147483647 h 139"/>
                  <a:gd name="T46" fmla="*/ 2147483647 w 113"/>
                  <a:gd name="T47" fmla="*/ 2147483647 h 139"/>
                  <a:gd name="T48" fmla="*/ 2147483647 w 113"/>
                  <a:gd name="T49" fmla="*/ 2147483647 h 139"/>
                  <a:gd name="T50" fmla="*/ 2147483647 w 113"/>
                  <a:gd name="T51" fmla="*/ 2147483647 h 139"/>
                  <a:gd name="T52" fmla="*/ 2147483647 w 113"/>
                  <a:gd name="T53" fmla="*/ 2147483647 h 139"/>
                  <a:gd name="T54" fmla="*/ 2147483647 w 113"/>
                  <a:gd name="T55" fmla="*/ 2147483647 h 139"/>
                  <a:gd name="T56" fmla="*/ 2147483647 w 113"/>
                  <a:gd name="T57" fmla="*/ 2147483647 h 139"/>
                  <a:gd name="T58" fmla="*/ 2147483647 w 113"/>
                  <a:gd name="T59" fmla="*/ 2147483647 h 139"/>
                  <a:gd name="T60" fmla="*/ 2147483647 w 113"/>
                  <a:gd name="T61" fmla="*/ 2147483647 h 139"/>
                  <a:gd name="T62" fmla="*/ 2147483647 w 113"/>
                  <a:gd name="T63" fmla="*/ 2147483647 h 139"/>
                  <a:gd name="T64" fmla="*/ 2147483647 w 113"/>
                  <a:gd name="T65" fmla="*/ 2147483647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39"/>
                  <a:gd name="T101" fmla="*/ 113 w 113"/>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39">
                    <a:moveTo>
                      <a:pt x="34" y="26"/>
                    </a:moveTo>
                    <a:lnTo>
                      <a:pt x="69" y="26"/>
                    </a:lnTo>
                    <a:lnTo>
                      <a:pt x="78" y="35"/>
                    </a:lnTo>
                    <a:lnTo>
                      <a:pt x="95" y="35"/>
                    </a:lnTo>
                    <a:lnTo>
                      <a:pt x="113" y="8"/>
                    </a:lnTo>
                    <a:lnTo>
                      <a:pt x="104" y="0"/>
                    </a:lnTo>
                    <a:lnTo>
                      <a:pt x="95" y="17"/>
                    </a:lnTo>
                    <a:lnTo>
                      <a:pt x="78" y="17"/>
                    </a:lnTo>
                    <a:lnTo>
                      <a:pt x="52" y="8"/>
                    </a:lnTo>
                    <a:lnTo>
                      <a:pt x="34" y="8"/>
                    </a:lnTo>
                    <a:lnTo>
                      <a:pt x="17" y="26"/>
                    </a:lnTo>
                    <a:lnTo>
                      <a:pt x="8" y="52"/>
                    </a:lnTo>
                    <a:lnTo>
                      <a:pt x="8" y="61"/>
                    </a:lnTo>
                    <a:lnTo>
                      <a:pt x="8" y="78"/>
                    </a:lnTo>
                    <a:lnTo>
                      <a:pt x="0" y="87"/>
                    </a:lnTo>
                    <a:lnTo>
                      <a:pt x="8" y="104"/>
                    </a:lnTo>
                    <a:lnTo>
                      <a:pt x="8" y="139"/>
                    </a:lnTo>
                    <a:lnTo>
                      <a:pt x="34" y="122"/>
                    </a:lnTo>
                    <a:lnTo>
                      <a:pt x="26" y="78"/>
                    </a:lnTo>
                    <a:lnTo>
                      <a:pt x="34" y="78"/>
                    </a:lnTo>
                    <a:lnTo>
                      <a:pt x="52" y="130"/>
                    </a:lnTo>
                    <a:lnTo>
                      <a:pt x="78" y="130"/>
                    </a:lnTo>
                    <a:lnTo>
                      <a:pt x="69" y="113"/>
                    </a:lnTo>
                    <a:lnTo>
                      <a:pt x="61" y="104"/>
                    </a:lnTo>
                    <a:lnTo>
                      <a:pt x="61" y="87"/>
                    </a:lnTo>
                    <a:lnTo>
                      <a:pt x="52" y="69"/>
                    </a:lnTo>
                    <a:lnTo>
                      <a:pt x="61" y="61"/>
                    </a:lnTo>
                    <a:lnTo>
                      <a:pt x="78" y="69"/>
                    </a:lnTo>
                    <a:lnTo>
                      <a:pt x="69" y="43"/>
                    </a:lnTo>
                    <a:lnTo>
                      <a:pt x="43" y="52"/>
                    </a:lnTo>
                    <a:lnTo>
                      <a:pt x="34" y="61"/>
                    </a:lnTo>
                    <a:lnTo>
                      <a:pt x="26" y="43"/>
                    </a:lnTo>
                    <a:lnTo>
                      <a:pt x="34"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84" name="Freeform 408">
                <a:extLst>
                  <a:ext uri="{FF2B5EF4-FFF2-40B4-BE49-F238E27FC236}">
                    <a16:creationId xmlns:a16="http://schemas.microsoft.com/office/drawing/2014/main" id="{2069C2FF-CB34-4C49-B965-CFF4B3543C27}"/>
                  </a:ext>
                </a:extLst>
              </p:cNvPr>
              <p:cNvSpPr>
                <a:spLocks/>
              </p:cNvSpPr>
              <p:nvPr/>
            </p:nvSpPr>
            <p:spPr bwMode="auto">
              <a:xfrm>
                <a:off x="7683501" y="3925888"/>
                <a:ext cx="55563" cy="26988"/>
              </a:xfrm>
              <a:custGeom>
                <a:avLst/>
                <a:gdLst>
                  <a:gd name="T0" fmla="*/ 0 w 35"/>
                  <a:gd name="T1" fmla="*/ 2147483647 h 17"/>
                  <a:gd name="T2" fmla="*/ 2147483647 w 35"/>
                  <a:gd name="T3" fmla="*/ 2147483647 h 17"/>
                  <a:gd name="T4" fmla="*/ 2147483647 w 35"/>
                  <a:gd name="T5" fmla="*/ 2147483647 h 17"/>
                  <a:gd name="T6" fmla="*/ 2147483647 w 35"/>
                  <a:gd name="T7" fmla="*/ 0 h 17"/>
                  <a:gd name="T8" fmla="*/ 0 w 35"/>
                  <a:gd name="T9" fmla="*/ 0 h 17"/>
                  <a:gd name="T10" fmla="*/ 0 w 35"/>
                  <a:gd name="T11" fmla="*/ 2147483647 h 17"/>
                  <a:gd name="T12" fmla="*/ 0 60000 65536"/>
                  <a:gd name="T13" fmla="*/ 0 60000 65536"/>
                  <a:gd name="T14" fmla="*/ 0 60000 65536"/>
                  <a:gd name="T15" fmla="*/ 0 60000 65536"/>
                  <a:gd name="T16" fmla="*/ 0 60000 65536"/>
                  <a:gd name="T17" fmla="*/ 0 60000 65536"/>
                  <a:gd name="T18" fmla="*/ 0 w 35"/>
                  <a:gd name="T19" fmla="*/ 0 h 17"/>
                  <a:gd name="T20" fmla="*/ 35 w 3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5" h="17">
                    <a:moveTo>
                      <a:pt x="0" y="17"/>
                    </a:moveTo>
                    <a:lnTo>
                      <a:pt x="18" y="8"/>
                    </a:lnTo>
                    <a:lnTo>
                      <a:pt x="35" y="17"/>
                    </a:lnTo>
                    <a:lnTo>
                      <a:pt x="35" y="0"/>
                    </a:lnTo>
                    <a:lnTo>
                      <a:pt x="0" y="0"/>
                    </a:lnTo>
                    <a:lnTo>
                      <a:pt x="0"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85" name="Freeform 409">
                <a:extLst>
                  <a:ext uri="{FF2B5EF4-FFF2-40B4-BE49-F238E27FC236}">
                    <a16:creationId xmlns:a16="http://schemas.microsoft.com/office/drawing/2014/main" id="{59D44667-3868-420A-B9CC-8C10EECF166D}"/>
                  </a:ext>
                </a:extLst>
              </p:cNvPr>
              <p:cNvSpPr>
                <a:spLocks/>
              </p:cNvSpPr>
              <p:nvPr/>
            </p:nvSpPr>
            <p:spPr bwMode="auto">
              <a:xfrm>
                <a:off x="7683501" y="3925888"/>
                <a:ext cx="55563" cy="26988"/>
              </a:xfrm>
              <a:custGeom>
                <a:avLst/>
                <a:gdLst>
                  <a:gd name="T0" fmla="*/ 0 w 35"/>
                  <a:gd name="T1" fmla="*/ 2147483647 h 17"/>
                  <a:gd name="T2" fmla="*/ 2147483647 w 35"/>
                  <a:gd name="T3" fmla="*/ 2147483647 h 17"/>
                  <a:gd name="T4" fmla="*/ 2147483647 w 35"/>
                  <a:gd name="T5" fmla="*/ 2147483647 h 17"/>
                  <a:gd name="T6" fmla="*/ 2147483647 w 35"/>
                  <a:gd name="T7" fmla="*/ 0 h 17"/>
                  <a:gd name="T8" fmla="*/ 0 w 35"/>
                  <a:gd name="T9" fmla="*/ 0 h 17"/>
                  <a:gd name="T10" fmla="*/ 0 w 35"/>
                  <a:gd name="T11" fmla="*/ 2147483647 h 17"/>
                  <a:gd name="T12" fmla="*/ 0 60000 65536"/>
                  <a:gd name="T13" fmla="*/ 0 60000 65536"/>
                  <a:gd name="T14" fmla="*/ 0 60000 65536"/>
                  <a:gd name="T15" fmla="*/ 0 60000 65536"/>
                  <a:gd name="T16" fmla="*/ 0 60000 65536"/>
                  <a:gd name="T17" fmla="*/ 0 60000 65536"/>
                  <a:gd name="T18" fmla="*/ 0 w 35"/>
                  <a:gd name="T19" fmla="*/ 0 h 17"/>
                  <a:gd name="T20" fmla="*/ 35 w 3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5" h="17">
                    <a:moveTo>
                      <a:pt x="0" y="17"/>
                    </a:moveTo>
                    <a:lnTo>
                      <a:pt x="18" y="8"/>
                    </a:lnTo>
                    <a:lnTo>
                      <a:pt x="35" y="17"/>
                    </a:lnTo>
                    <a:lnTo>
                      <a:pt x="35" y="0"/>
                    </a:lnTo>
                    <a:lnTo>
                      <a:pt x="0" y="0"/>
                    </a:lnTo>
                    <a:lnTo>
                      <a:pt x="0"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86" name="Freeform 410">
                <a:extLst>
                  <a:ext uri="{FF2B5EF4-FFF2-40B4-BE49-F238E27FC236}">
                    <a16:creationId xmlns:a16="http://schemas.microsoft.com/office/drawing/2014/main" id="{8D832AF4-5DB8-4D37-9E91-9D293189EFDE}"/>
                  </a:ext>
                </a:extLst>
              </p:cNvPr>
              <p:cNvSpPr>
                <a:spLocks/>
              </p:cNvSpPr>
              <p:nvPr/>
            </p:nvSpPr>
            <p:spPr bwMode="auto">
              <a:xfrm>
                <a:off x="7739064" y="3967163"/>
                <a:ext cx="28575" cy="26988"/>
              </a:xfrm>
              <a:custGeom>
                <a:avLst/>
                <a:gdLst>
                  <a:gd name="T0" fmla="*/ 0 w 18"/>
                  <a:gd name="T1" fmla="*/ 0 h 17"/>
                  <a:gd name="T2" fmla="*/ 0 w 18"/>
                  <a:gd name="T3" fmla="*/ 2147483647 h 17"/>
                  <a:gd name="T4" fmla="*/ 2147483647 w 18"/>
                  <a:gd name="T5" fmla="*/ 0 h 17"/>
                  <a:gd name="T6" fmla="*/ 0 w 18"/>
                  <a:gd name="T7" fmla="*/ 0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0" y="0"/>
                    </a:moveTo>
                    <a:lnTo>
                      <a:pt x="0" y="17"/>
                    </a:lnTo>
                    <a:lnTo>
                      <a:pt x="18"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87" name="Freeform 411">
                <a:extLst>
                  <a:ext uri="{FF2B5EF4-FFF2-40B4-BE49-F238E27FC236}">
                    <a16:creationId xmlns:a16="http://schemas.microsoft.com/office/drawing/2014/main" id="{07F9D904-8309-46ED-81F1-D02EFD8BD905}"/>
                  </a:ext>
                </a:extLst>
              </p:cNvPr>
              <p:cNvSpPr>
                <a:spLocks/>
              </p:cNvSpPr>
              <p:nvPr/>
            </p:nvSpPr>
            <p:spPr bwMode="auto">
              <a:xfrm>
                <a:off x="7739064" y="3967163"/>
                <a:ext cx="28575" cy="26988"/>
              </a:xfrm>
              <a:custGeom>
                <a:avLst/>
                <a:gdLst>
                  <a:gd name="T0" fmla="*/ 0 w 18"/>
                  <a:gd name="T1" fmla="*/ 0 h 17"/>
                  <a:gd name="T2" fmla="*/ 0 w 18"/>
                  <a:gd name="T3" fmla="*/ 2147483647 h 17"/>
                  <a:gd name="T4" fmla="*/ 2147483647 w 18"/>
                  <a:gd name="T5" fmla="*/ 0 h 17"/>
                  <a:gd name="T6" fmla="*/ 0 w 18"/>
                  <a:gd name="T7" fmla="*/ 0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0" y="0"/>
                    </a:moveTo>
                    <a:lnTo>
                      <a:pt x="0" y="17"/>
                    </a:lnTo>
                    <a:lnTo>
                      <a:pt x="18"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88" name="Freeform 412">
                <a:extLst>
                  <a:ext uri="{FF2B5EF4-FFF2-40B4-BE49-F238E27FC236}">
                    <a16:creationId xmlns:a16="http://schemas.microsoft.com/office/drawing/2014/main" id="{64C3FEEB-F0F6-4776-80C6-82A08F105D47}"/>
                  </a:ext>
                </a:extLst>
              </p:cNvPr>
              <p:cNvSpPr>
                <a:spLocks/>
              </p:cNvSpPr>
              <p:nvPr/>
            </p:nvSpPr>
            <p:spPr bwMode="auto">
              <a:xfrm>
                <a:off x="7712076" y="4090988"/>
                <a:ext cx="41275" cy="28575"/>
              </a:xfrm>
              <a:custGeom>
                <a:avLst/>
                <a:gdLst>
                  <a:gd name="T0" fmla="*/ 2147483647 w 26"/>
                  <a:gd name="T1" fmla="*/ 2147483647 h 18"/>
                  <a:gd name="T2" fmla="*/ 2147483647 w 26"/>
                  <a:gd name="T3" fmla="*/ 2147483647 h 18"/>
                  <a:gd name="T4" fmla="*/ 0 w 26"/>
                  <a:gd name="T5" fmla="*/ 0 h 18"/>
                  <a:gd name="T6" fmla="*/ 2147483647 w 26"/>
                  <a:gd name="T7" fmla="*/ 2147483647 h 18"/>
                  <a:gd name="T8" fmla="*/ 0 60000 65536"/>
                  <a:gd name="T9" fmla="*/ 0 60000 65536"/>
                  <a:gd name="T10" fmla="*/ 0 60000 65536"/>
                  <a:gd name="T11" fmla="*/ 0 60000 65536"/>
                  <a:gd name="T12" fmla="*/ 0 w 26"/>
                  <a:gd name="T13" fmla="*/ 0 h 18"/>
                  <a:gd name="T14" fmla="*/ 26 w 26"/>
                  <a:gd name="T15" fmla="*/ 18 h 18"/>
                </a:gdLst>
                <a:ahLst/>
                <a:cxnLst>
                  <a:cxn ang="T8">
                    <a:pos x="T0" y="T1"/>
                  </a:cxn>
                  <a:cxn ang="T9">
                    <a:pos x="T2" y="T3"/>
                  </a:cxn>
                  <a:cxn ang="T10">
                    <a:pos x="T4" y="T5"/>
                  </a:cxn>
                  <a:cxn ang="T11">
                    <a:pos x="T6" y="T7"/>
                  </a:cxn>
                </a:cxnLst>
                <a:rect l="T12" t="T13" r="T14" b="T15"/>
                <a:pathLst>
                  <a:path w="26" h="18">
                    <a:moveTo>
                      <a:pt x="9" y="18"/>
                    </a:moveTo>
                    <a:lnTo>
                      <a:pt x="26" y="9"/>
                    </a:lnTo>
                    <a:lnTo>
                      <a:pt x="0" y="0"/>
                    </a:lnTo>
                    <a:lnTo>
                      <a:pt x="9"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89" name="Freeform 413">
                <a:extLst>
                  <a:ext uri="{FF2B5EF4-FFF2-40B4-BE49-F238E27FC236}">
                    <a16:creationId xmlns:a16="http://schemas.microsoft.com/office/drawing/2014/main" id="{87AD7C8D-97A0-45F9-B791-11B82E4C9165}"/>
                  </a:ext>
                </a:extLst>
              </p:cNvPr>
              <p:cNvSpPr>
                <a:spLocks/>
              </p:cNvSpPr>
              <p:nvPr/>
            </p:nvSpPr>
            <p:spPr bwMode="auto">
              <a:xfrm>
                <a:off x="7712076" y="4090988"/>
                <a:ext cx="41275" cy="28575"/>
              </a:xfrm>
              <a:custGeom>
                <a:avLst/>
                <a:gdLst>
                  <a:gd name="T0" fmla="*/ 2147483647 w 26"/>
                  <a:gd name="T1" fmla="*/ 2147483647 h 18"/>
                  <a:gd name="T2" fmla="*/ 2147483647 w 26"/>
                  <a:gd name="T3" fmla="*/ 2147483647 h 18"/>
                  <a:gd name="T4" fmla="*/ 0 w 26"/>
                  <a:gd name="T5" fmla="*/ 0 h 18"/>
                  <a:gd name="T6" fmla="*/ 2147483647 w 26"/>
                  <a:gd name="T7" fmla="*/ 2147483647 h 18"/>
                  <a:gd name="T8" fmla="*/ 0 60000 65536"/>
                  <a:gd name="T9" fmla="*/ 0 60000 65536"/>
                  <a:gd name="T10" fmla="*/ 0 60000 65536"/>
                  <a:gd name="T11" fmla="*/ 0 60000 65536"/>
                  <a:gd name="T12" fmla="*/ 0 w 26"/>
                  <a:gd name="T13" fmla="*/ 0 h 18"/>
                  <a:gd name="T14" fmla="*/ 26 w 26"/>
                  <a:gd name="T15" fmla="*/ 18 h 18"/>
                </a:gdLst>
                <a:ahLst/>
                <a:cxnLst>
                  <a:cxn ang="T8">
                    <a:pos x="T0" y="T1"/>
                  </a:cxn>
                  <a:cxn ang="T9">
                    <a:pos x="T2" y="T3"/>
                  </a:cxn>
                  <a:cxn ang="T10">
                    <a:pos x="T4" y="T5"/>
                  </a:cxn>
                  <a:cxn ang="T11">
                    <a:pos x="T6" y="T7"/>
                  </a:cxn>
                </a:cxnLst>
                <a:rect l="T12" t="T13" r="T14" b="T15"/>
                <a:pathLst>
                  <a:path w="26" h="18">
                    <a:moveTo>
                      <a:pt x="9" y="18"/>
                    </a:moveTo>
                    <a:lnTo>
                      <a:pt x="26" y="9"/>
                    </a:lnTo>
                    <a:lnTo>
                      <a:pt x="0" y="0"/>
                    </a:lnTo>
                    <a:lnTo>
                      <a:pt x="9"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90" name="Freeform 414">
                <a:extLst>
                  <a:ext uri="{FF2B5EF4-FFF2-40B4-BE49-F238E27FC236}">
                    <a16:creationId xmlns:a16="http://schemas.microsoft.com/office/drawing/2014/main" id="{8B126FAD-43B7-484C-8138-6600E3B5EE78}"/>
                  </a:ext>
                </a:extLst>
              </p:cNvPr>
              <p:cNvSpPr>
                <a:spLocks/>
              </p:cNvSpPr>
              <p:nvPr/>
            </p:nvSpPr>
            <p:spPr bwMode="auto">
              <a:xfrm>
                <a:off x="7642226" y="4132263"/>
                <a:ext cx="96838" cy="55563"/>
              </a:xfrm>
              <a:custGeom>
                <a:avLst/>
                <a:gdLst>
                  <a:gd name="T0" fmla="*/ 2147483647 w 61"/>
                  <a:gd name="T1" fmla="*/ 0 h 35"/>
                  <a:gd name="T2" fmla="*/ 2147483647 w 61"/>
                  <a:gd name="T3" fmla="*/ 0 h 35"/>
                  <a:gd name="T4" fmla="*/ 2147483647 w 61"/>
                  <a:gd name="T5" fmla="*/ 2147483647 h 35"/>
                  <a:gd name="T6" fmla="*/ 0 w 61"/>
                  <a:gd name="T7" fmla="*/ 2147483647 h 35"/>
                  <a:gd name="T8" fmla="*/ 2147483647 w 61"/>
                  <a:gd name="T9" fmla="*/ 2147483647 h 35"/>
                  <a:gd name="T10" fmla="*/ 2147483647 w 61"/>
                  <a:gd name="T11" fmla="*/ 2147483647 h 35"/>
                  <a:gd name="T12" fmla="*/ 2147483647 w 61"/>
                  <a:gd name="T13" fmla="*/ 0 h 35"/>
                  <a:gd name="T14" fmla="*/ 0 60000 65536"/>
                  <a:gd name="T15" fmla="*/ 0 60000 65536"/>
                  <a:gd name="T16" fmla="*/ 0 60000 65536"/>
                  <a:gd name="T17" fmla="*/ 0 60000 65536"/>
                  <a:gd name="T18" fmla="*/ 0 60000 65536"/>
                  <a:gd name="T19" fmla="*/ 0 60000 65536"/>
                  <a:gd name="T20" fmla="*/ 0 60000 65536"/>
                  <a:gd name="T21" fmla="*/ 0 w 61"/>
                  <a:gd name="T22" fmla="*/ 0 h 35"/>
                  <a:gd name="T23" fmla="*/ 61 w 6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35">
                    <a:moveTo>
                      <a:pt x="61" y="0"/>
                    </a:moveTo>
                    <a:lnTo>
                      <a:pt x="53" y="0"/>
                    </a:lnTo>
                    <a:lnTo>
                      <a:pt x="26" y="9"/>
                    </a:lnTo>
                    <a:lnTo>
                      <a:pt x="0" y="27"/>
                    </a:lnTo>
                    <a:lnTo>
                      <a:pt x="9" y="35"/>
                    </a:lnTo>
                    <a:lnTo>
                      <a:pt x="44" y="18"/>
                    </a:lnTo>
                    <a:lnTo>
                      <a:pt x="61"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91" name="Freeform 415">
                <a:extLst>
                  <a:ext uri="{FF2B5EF4-FFF2-40B4-BE49-F238E27FC236}">
                    <a16:creationId xmlns:a16="http://schemas.microsoft.com/office/drawing/2014/main" id="{84149C5B-B436-4D40-BBEE-56DDFC9ABCA3}"/>
                  </a:ext>
                </a:extLst>
              </p:cNvPr>
              <p:cNvSpPr>
                <a:spLocks/>
              </p:cNvSpPr>
              <p:nvPr/>
            </p:nvSpPr>
            <p:spPr bwMode="auto">
              <a:xfrm>
                <a:off x="7642226" y="4132263"/>
                <a:ext cx="96838" cy="55563"/>
              </a:xfrm>
              <a:custGeom>
                <a:avLst/>
                <a:gdLst>
                  <a:gd name="T0" fmla="*/ 2147483647 w 61"/>
                  <a:gd name="T1" fmla="*/ 0 h 35"/>
                  <a:gd name="T2" fmla="*/ 2147483647 w 61"/>
                  <a:gd name="T3" fmla="*/ 0 h 35"/>
                  <a:gd name="T4" fmla="*/ 2147483647 w 61"/>
                  <a:gd name="T5" fmla="*/ 2147483647 h 35"/>
                  <a:gd name="T6" fmla="*/ 0 w 61"/>
                  <a:gd name="T7" fmla="*/ 2147483647 h 35"/>
                  <a:gd name="T8" fmla="*/ 2147483647 w 61"/>
                  <a:gd name="T9" fmla="*/ 2147483647 h 35"/>
                  <a:gd name="T10" fmla="*/ 2147483647 w 61"/>
                  <a:gd name="T11" fmla="*/ 2147483647 h 35"/>
                  <a:gd name="T12" fmla="*/ 2147483647 w 61"/>
                  <a:gd name="T13" fmla="*/ 0 h 35"/>
                  <a:gd name="T14" fmla="*/ 0 60000 65536"/>
                  <a:gd name="T15" fmla="*/ 0 60000 65536"/>
                  <a:gd name="T16" fmla="*/ 0 60000 65536"/>
                  <a:gd name="T17" fmla="*/ 0 60000 65536"/>
                  <a:gd name="T18" fmla="*/ 0 60000 65536"/>
                  <a:gd name="T19" fmla="*/ 0 60000 65536"/>
                  <a:gd name="T20" fmla="*/ 0 60000 65536"/>
                  <a:gd name="T21" fmla="*/ 0 w 61"/>
                  <a:gd name="T22" fmla="*/ 0 h 35"/>
                  <a:gd name="T23" fmla="*/ 61 w 6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35">
                    <a:moveTo>
                      <a:pt x="61" y="0"/>
                    </a:moveTo>
                    <a:lnTo>
                      <a:pt x="53" y="0"/>
                    </a:lnTo>
                    <a:lnTo>
                      <a:pt x="26" y="9"/>
                    </a:lnTo>
                    <a:lnTo>
                      <a:pt x="0" y="27"/>
                    </a:lnTo>
                    <a:lnTo>
                      <a:pt x="9" y="35"/>
                    </a:lnTo>
                    <a:lnTo>
                      <a:pt x="44" y="18"/>
                    </a:lnTo>
                    <a:lnTo>
                      <a:pt x="61"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92" name="Freeform 416">
                <a:extLst>
                  <a:ext uri="{FF2B5EF4-FFF2-40B4-BE49-F238E27FC236}">
                    <a16:creationId xmlns:a16="http://schemas.microsoft.com/office/drawing/2014/main" id="{802476BF-C616-4229-9DF7-F1DC0FB502F8}"/>
                  </a:ext>
                </a:extLst>
              </p:cNvPr>
              <p:cNvSpPr>
                <a:spLocks/>
              </p:cNvSpPr>
              <p:nvPr/>
            </p:nvSpPr>
            <p:spPr bwMode="auto">
              <a:xfrm>
                <a:off x="7545389" y="4119563"/>
                <a:ext cx="41275" cy="26988"/>
              </a:xfrm>
              <a:custGeom>
                <a:avLst/>
                <a:gdLst>
                  <a:gd name="T0" fmla="*/ 2147483647 w 26"/>
                  <a:gd name="T1" fmla="*/ 2147483647 h 17"/>
                  <a:gd name="T2" fmla="*/ 2147483647 w 26"/>
                  <a:gd name="T3" fmla="*/ 2147483647 h 17"/>
                  <a:gd name="T4" fmla="*/ 2147483647 w 26"/>
                  <a:gd name="T5" fmla="*/ 0 h 17"/>
                  <a:gd name="T6" fmla="*/ 0 w 26"/>
                  <a:gd name="T7" fmla="*/ 2147483647 h 17"/>
                  <a:gd name="T8" fmla="*/ 2147483647 w 26"/>
                  <a:gd name="T9" fmla="*/ 2147483647 h 17"/>
                  <a:gd name="T10" fmla="*/ 2147483647 w 26"/>
                  <a:gd name="T11" fmla="*/ 214748364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26" y="17"/>
                    </a:moveTo>
                    <a:lnTo>
                      <a:pt x="26" y="8"/>
                    </a:lnTo>
                    <a:lnTo>
                      <a:pt x="18" y="0"/>
                    </a:lnTo>
                    <a:lnTo>
                      <a:pt x="0" y="8"/>
                    </a:lnTo>
                    <a:lnTo>
                      <a:pt x="18" y="17"/>
                    </a:lnTo>
                    <a:lnTo>
                      <a:pt x="26"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93" name="Freeform 417">
                <a:extLst>
                  <a:ext uri="{FF2B5EF4-FFF2-40B4-BE49-F238E27FC236}">
                    <a16:creationId xmlns:a16="http://schemas.microsoft.com/office/drawing/2014/main" id="{A3EAC41B-7802-4A94-BA35-DF64970A88B3}"/>
                  </a:ext>
                </a:extLst>
              </p:cNvPr>
              <p:cNvSpPr>
                <a:spLocks/>
              </p:cNvSpPr>
              <p:nvPr/>
            </p:nvSpPr>
            <p:spPr bwMode="auto">
              <a:xfrm>
                <a:off x="7545389" y="4119563"/>
                <a:ext cx="41275" cy="26988"/>
              </a:xfrm>
              <a:custGeom>
                <a:avLst/>
                <a:gdLst>
                  <a:gd name="T0" fmla="*/ 2147483647 w 26"/>
                  <a:gd name="T1" fmla="*/ 2147483647 h 17"/>
                  <a:gd name="T2" fmla="*/ 2147483647 w 26"/>
                  <a:gd name="T3" fmla="*/ 2147483647 h 17"/>
                  <a:gd name="T4" fmla="*/ 2147483647 w 26"/>
                  <a:gd name="T5" fmla="*/ 0 h 17"/>
                  <a:gd name="T6" fmla="*/ 0 w 26"/>
                  <a:gd name="T7" fmla="*/ 2147483647 h 17"/>
                  <a:gd name="T8" fmla="*/ 2147483647 w 26"/>
                  <a:gd name="T9" fmla="*/ 2147483647 h 17"/>
                  <a:gd name="T10" fmla="*/ 2147483647 w 26"/>
                  <a:gd name="T11" fmla="*/ 214748364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26" y="17"/>
                    </a:moveTo>
                    <a:lnTo>
                      <a:pt x="26" y="8"/>
                    </a:lnTo>
                    <a:lnTo>
                      <a:pt x="18" y="0"/>
                    </a:lnTo>
                    <a:lnTo>
                      <a:pt x="0" y="8"/>
                    </a:lnTo>
                    <a:lnTo>
                      <a:pt x="18" y="17"/>
                    </a:lnTo>
                    <a:lnTo>
                      <a:pt x="26"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94" name="Freeform 418">
                <a:extLst>
                  <a:ext uri="{FF2B5EF4-FFF2-40B4-BE49-F238E27FC236}">
                    <a16:creationId xmlns:a16="http://schemas.microsoft.com/office/drawing/2014/main" id="{CEC3A74F-E504-49FB-80E7-5773115ECB22}"/>
                  </a:ext>
                </a:extLst>
              </p:cNvPr>
              <p:cNvSpPr>
                <a:spLocks/>
              </p:cNvSpPr>
              <p:nvPr/>
            </p:nvSpPr>
            <p:spPr bwMode="auto">
              <a:xfrm>
                <a:off x="7600951" y="4119563"/>
                <a:ext cx="28575" cy="26988"/>
              </a:xfrm>
              <a:custGeom>
                <a:avLst/>
                <a:gdLst>
                  <a:gd name="T0" fmla="*/ 2147483647 w 18"/>
                  <a:gd name="T1" fmla="*/ 2147483647 h 17"/>
                  <a:gd name="T2" fmla="*/ 0 w 18"/>
                  <a:gd name="T3" fmla="*/ 0 h 17"/>
                  <a:gd name="T4" fmla="*/ 2147483647 w 18"/>
                  <a:gd name="T5" fmla="*/ 2147483647 h 17"/>
                  <a:gd name="T6" fmla="*/ 2147483647 w 18"/>
                  <a:gd name="T7" fmla="*/ 2147483647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18" y="8"/>
                    </a:moveTo>
                    <a:lnTo>
                      <a:pt x="0" y="0"/>
                    </a:lnTo>
                    <a:lnTo>
                      <a:pt x="9" y="17"/>
                    </a:lnTo>
                    <a:lnTo>
                      <a:pt x="18" y="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95" name="Freeform 419">
                <a:extLst>
                  <a:ext uri="{FF2B5EF4-FFF2-40B4-BE49-F238E27FC236}">
                    <a16:creationId xmlns:a16="http://schemas.microsoft.com/office/drawing/2014/main" id="{88FE1480-85C7-4ADB-96A7-74DFB4B9CE4D}"/>
                  </a:ext>
                </a:extLst>
              </p:cNvPr>
              <p:cNvSpPr>
                <a:spLocks/>
              </p:cNvSpPr>
              <p:nvPr/>
            </p:nvSpPr>
            <p:spPr bwMode="auto">
              <a:xfrm>
                <a:off x="7600951" y="4119563"/>
                <a:ext cx="28575" cy="26988"/>
              </a:xfrm>
              <a:custGeom>
                <a:avLst/>
                <a:gdLst>
                  <a:gd name="T0" fmla="*/ 2147483647 w 18"/>
                  <a:gd name="T1" fmla="*/ 2147483647 h 17"/>
                  <a:gd name="T2" fmla="*/ 0 w 18"/>
                  <a:gd name="T3" fmla="*/ 0 h 17"/>
                  <a:gd name="T4" fmla="*/ 2147483647 w 18"/>
                  <a:gd name="T5" fmla="*/ 2147483647 h 17"/>
                  <a:gd name="T6" fmla="*/ 2147483647 w 18"/>
                  <a:gd name="T7" fmla="*/ 2147483647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18" y="8"/>
                    </a:moveTo>
                    <a:lnTo>
                      <a:pt x="0" y="0"/>
                    </a:lnTo>
                    <a:lnTo>
                      <a:pt x="9" y="17"/>
                    </a:lnTo>
                    <a:lnTo>
                      <a:pt x="18" y="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96" name="Freeform 420">
                <a:extLst>
                  <a:ext uri="{FF2B5EF4-FFF2-40B4-BE49-F238E27FC236}">
                    <a16:creationId xmlns:a16="http://schemas.microsoft.com/office/drawing/2014/main" id="{2D8FB8EE-3D61-4095-BF55-88B40AE72877}"/>
                  </a:ext>
                </a:extLst>
              </p:cNvPr>
              <p:cNvSpPr>
                <a:spLocks/>
              </p:cNvSpPr>
              <p:nvPr/>
            </p:nvSpPr>
            <p:spPr bwMode="auto">
              <a:xfrm>
                <a:off x="7615239" y="4187825"/>
                <a:ext cx="26988" cy="28575"/>
              </a:xfrm>
              <a:custGeom>
                <a:avLst/>
                <a:gdLst>
                  <a:gd name="T0" fmla="*/ 2147483647 w 17"/>
                  <a:gd name="T1" fmla="*/ 0 h 18"/>
                  <a:gd name="T2" fmla="*/ 0 w 17"/>
                  <a:gd name="T3" fmla="*/ 0 h 18"/>
                  <a:gd name="T4" fmla="*/ 2147483647 w 17"/>
                  <a:gd name="T5" fmla="*/ 2147483647 h 18"/>
                  <a:gd name="T6" fmla="*/ 2147483647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17" y="0"/>
                    </a:moveTo>
                    <a:lnTo>
                      <a:pt x="0" y="0"/>
                    </a:lnTo>
                    <a:lnTo>
                      <a:pt x="9" y="18"/>
                    </a:lnTo>
                    <a:lnTo>
                      <a:pt x="17"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97" name="Freeform 421">
                <a:extLst>
                  <a:ext uri="{FF2B5EF4-FFF2-40B4-BE49-F238E27FC236}">
                    <a16:creationId xmlns:a16="http://schemas.microsoft.com/office/drawing/2014/main" id="{D3379FF3-B086-4B3A-B929-4591FA8ED968}"/>
                  </a:ext>
                </a:extLst>
              </p:cNvPr>
              <p:cNvSpPr>
                <a:spLocks/>
              </p:cNvSpPr>
              <p:nvPr/>
            </p:nvSpPr>
            <p:spPr bwMode="auto">
              <a:xfrm>
                <a:off x="7615239" y="4187825"/>
                <a:ext cx="26988" cy="28575"/>
              </a:xfrm>
              <a:custGeom>
                <a:avLst/>
                <a:gdLst>
                  <a:gd name="T0" fmla="*/ 2147483647 w 17"/>
                  <a:gd name="T1" fmla="*/ 0 h 18"/>
                  <a:gd name="T2" fmla="*/ 0 w 17"/>
                  <a:gd name="T3" fmla="*/ 0 h 18"/>
                  <a:gd name="T4" fmla="*/ 2147483647 w 17"/>
                  <a:gd name="T5" fmla="*/ 2147483647 h 18"/>
                  <a:gd name="T6" fmla="*/ 2147483647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17" y="0"/>
                    </a:moveTo>
                    <a:lnTo>
                      <a:pt x="0" y="0"/>
                    </a:lnTo>
                    <a:lnTo>
                      <a:pt x="9" y="18"/>
                    </a:lnTo>
                    <a:lnTo>
                      <a:pt x="17"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98" name="Freeform 422">
                <a:extLst>
                  <a:ext uri="{FF2B5EF4-FFF2-40B4-BE49-F238E27FC236}">
                    <a16:creationId xmlns:a16="http://schemas.microsoft.com/office/drawing/2014/main" id="{1DA713EA-53AD-45B1-894B-31B78C037B8B}"/>
                  </a:ext>
                </a:extLst>
              </p:cNvPr>
              <p:cNvSpPr>
                <a:spLocks/>
              </p:cNvSpPr>
              <p:nvPr/>
            </p:nvSpPr>
            <p:spPr bwMode="auto">
              <a:xfrm>
                <a:off x="7683501" y="4119563"/>
                <a:ext cx="14288" cy="12700"/>
              </a:xfrm>
              <a:custGeom>
                <a:avLst/>
                <a:gdLst>
                  <a:gd name="T0" fmla="*/ 0 w 9"/>
                  <a:gd name="T1" fmla="*/ 2147483647 h 8"/>
                  <a:gd name="T2" fmla="*/ 2147483647 w 9"/>
                  <a:gd name="T3" fmla="*/ 0 h 8"/>
                  <a:gd name="T4" fmla="*/ 0 w 9"/>
                  <a:gd name="T5" fmla="*/ 0 h 8"/>
                  <a:gd name="T6" fmla="*/ 0 w 9"/>
                  <a:gd name="T7" fmla="*/ 2147483647 h 8"/>
                  <a:gd name="T8" fmla="*/ 0 60000 65536"/>
                  <a:gd name="T9" fmla="*/ 0 60000 65536"/>
                  <a:gd name="T10" fmla="*/ 0 60000 65536"/>
                  <a:gd name="T11" fmla="*/ 0 60000 65536"/>
                  <a:gd name="T12" fmla="*/ 0 w 9"/>
                  <a:gd name="T13" fmla="*/ 0 h 8"/>
                  <a:gd name="T14" fmla="*/ 9 w 9"/>
                  <a:gd name="T15" fmla="*/ 8 h 8"/>
                </a:gdLst>
                <a:ahLst/>
                <a:cxnLst>
                  <a:cxn ang="T8">
                    <a:pos x="T0" y="T1"/>
                  </a:cxn>
                  <a:cxn ang="T9">
                    <a:pos x="T2" y="T3"/>
                  </a:cxn>
                  <a:cxn ang="T10">
                    <a:pos x="T4" y="T5"/>
                  </a:cxn>
                  <a:cxn ang="T11">
                    <a:pos x="T6" y="T7"/>
                  </a:cxn>
                </a:cxnLst>
                <a:rect l="T12" t="T13" r="T14" b="T15"/>
                <a:pathLst>
                  <a:path w="9" h="8">
                    <a:moveTo>
                      <a:pt x="0" y="8"/>
                    </a:moveTo>
                    <a:lnTo>
                      <a:pt x="9" y="0"/>
                    </a:lnTo>
                    <a:lnTo>
                      <a:pt x="0" y="0"/>
                    </a:lnTo>
                    <a:lnTo>
                      <a:pt x="0" y="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99" name="Freeform 423">
                <a:extLst>
                  <a:ext uri="{FF2B5EF4-FFF2-40B4-BE49-F238E27FC236}">
                    <a16:creationId xmlns:a16="http://schemas.microsoft.com/office/drawing/2014/main" id="{5246AC4D-6205-4458-ABCF-FE5ECDA9C74C}"/>
                  </a:ext>
                </a:extLst>
              </p:cNvPr>
              <p:cNvSpPr>
                <a:spLocks/>
              </p:cNvSpPr>
              <p:nvPr/>
            </p:nvSpPr>
            <p:spPr bwMode="auto">
              <a:xfrm>
                <a:off x="7683501" y="4119563"/>
                <a:ext cx="14288" cy="12700"/>
              </a:xfrm>
              <a:custGeom>
                <a:avLst/>
                <a:gdLst>
                  <a:gd name="T0" fmla="*/ 0 w 9"/>
                  <a:gd name="T1" fmla="*/ 2147483647 h 8"/>
                  <a:gd name="T2" fmla="*/ 2147483647 w 9"/>
                  <a:gd name="T3" fmla="*/ 0 h 8"/>
                  <a:gd name="T4" fmla="*/ 0 w 9"/>
                  <a:gd name="T5" fmla="*/ 0 h 8"/>
                  <a:gd name="T6" fmla="*/ 0 w 9"/>
                  <a:gd name="T7" fmla="*/ 2147483647 h 8"/>
                  <a:gd name="T8" fmla="*/ 0 60000 65536"/>
                  <a:gd name="T9" fmla="*/ 0 60000 65536"/>
                  <a:gd name="T10" fmla="*/ 0 60000 65536"/>
                  <a:gd name="T11" fmla="*/ 0 60000 65536"/>
                  <a:gd name="T12" fmla="*/ 0 w 9"/>
                  <a:gd name="T13" fmla="*/ 0 h 8"/>
                  <a:gd name="T14" fmla="*/ 9 w 9"/>
                  <a:gd name="T15" fmla="*/ 8 h 8"/>
                </a:gdLst>
                <a:ahLst/>
                <a:cxnLst>
                  <a:cxn ang="T8">
                    <a:pos x="T0" y="T1"/>
                  </a:cxn>
                  <a:cxn ang="T9">
                    <a:pos x="T2" y="T3"/>
                  </a:cxn>
                  <a:cxn ang="T10">
                    <a:pos x="T4" y="T5"/>
                  </a:cxn>
                  <a:cxn ang="T11">
                    <a:pos x="T6" y="T7"/>
                  </a:cxn>
                </a:cxnLst>
                <a:rect l="T12" t="T13" r="T14" b="T15"/>
                <a:pathLst>
                  <a:path w="9" h="8">
                    <a:moveTo>
                      <a:pt x="0" y="8"/>
                    </a:moveTo>
                    <a:lnTo>
                      <a:pt x="9" y="0"/>
                    </a:lnTo>
                    <a:lnTo>
                      <a:pt x="0" y="0"/>
                    </a:lnTo>
                    <a:lnTo>
                      <a:pt x="0" y="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00" name="Freeform 424">
                <a:extLst>
                  <a:ext uri="{FF2B5EF4-FFF2-40B4-BE49-F238E27FC236}">
                    <a16:creationId xmlns:a16="http://schemas.microsoft.com/office/drawing/2014/main" id="{3F7F7B25-7DC9-428C-8570-FAA827367CE5}"/>
                  </a:ext>
                </a:extLst>
              </p:cNvPr>
              <p:cNvSpPr>
                <a:spLocks/>
              </p:cNvSpPr>
              <p:nvPr/>
            </p:nvSpPr>
            <p:spPr bwMode="auto">
              <a:xfrm>
                <a:off x="7850189" y="4090988"/>
                <a:ext cx="26988" cy="28575"/>
              </a:xfrm>
              <a:custGeom>
                <a:avLst/>
                <a:gdLst>
                  <a:gd name="T0" fmla="*/ 0 w 17"/>
                  <a:gd name="T1" fmla="*/ 2147483647 h 18"/>
                  <a:gd name="T2" fmla="*/ 2147483647 w 17"/>
                  <a:gd name="T3" fmla="*/ 2147483647 h 18"/>
                  <a:gd name="T4" fmla="*/ 2147483647 w 17"/>
                  <a:gd name="T5" fmla="*/ 0 h 18"/>
                  <a:gd name="T6" fmla="*/ 2147483647 w 17"/>
                  <a:gd name="T7" fmla="*/ 0 h 18"/>
                  <a:gd name="T8" fmla="*/ 0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18"/>
                    </a:moveTo>
                    <a:lnTo>
                      <a:pt x="17" y="9"/>
                    </a:lnTo>
                    <a:lnTo>
                      <a:pt x="9" y="0"/>
                    </a:lnTo>
                    <a:lnTo>
                      <a:pt x="0"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01" name="Freeform 425">
                <a:extLst>
                  <a:ext uri="{FF2B5EF4-FFF2-40B4-BE49-F238E27FC236}">
                    <a16:creationId xmlns:a16="http://schemas.microsoft.com/office/drawing/2014/main" id="{5F3224A7-27C5-487F-BAA7-E7309475D5FB}"/>
                  </a:ext>
                </a:extLst>
              </p:cNvPr>
              <p:cNvSpPr>
                <a:spLocks/>
              </p:cNvSpPr>
              <p:nvPr/>
            </p:nvSpPr>
            <p:spPr bwMode="auto">
              <a:xfrm>
                <a:off x="7850189" y="4090988"/>
                <a:ext cx="26988" cy="28575"/>
              </a:xfrm>
              <a:custGeom>
                <a:avLst/>
                <a:gdLst>
                  <a:gd name="T0" fmla="*/ 0 w 17"/>
                  <a:gd name="T1" fmla="*/ 2147483647 h 18"/>
                  <a:gd name="T2" fmla="*/ 2147483647 w 17"/>
                  <a:gd name="T3" fmla="*/ 2147483647 h 18"/>
                  <a:gd name="T4" fmla="*/ 2147483647 w 17"/>
                  <a:gd name="T5" fmla="*/ 0 h 18"/>
                  <a:gd name="T6" fmla="*/ 2147483647 w 17"/>
                  <a:gd name="T7" fmla="*/ 0 h 18"/>
                  <a:gd name="T8" fmla="*/ 0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18"/>
                    </a:moveTo>
                    <a:lnTo>
                      <a:pt x="17" y="9"/>
                    </a:lnTo>
                    <a:lnTo>
                      <a:pt x="9" y="0"/>
                    </a:lnTo>
                    <a:lnTo>
                      <a:pt x="0"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02" name="Freeform 426">
                <a:extLst>
                  <a:ext uri="{FF2B5EF4-FFF2-40B4-BE49-F238E27FC236}">
                    <a16:creationId xmlns:a16="http://schemas.microsoft.com/office/drawing/2014/main" id="{7DDFF8EF-838D-4BDA-BF19-531CF5258C7C}"/>
                  </a:ext>
                </a:extLst>
              </p:cNvPr>
              <p:cNvSpPr>
                <a:spLocks/>
              </p:cNvSpPr>
              <p:nvPr/>
            </p:nvSpPr>
            <p:spPr bwMode="auto">
              <a:xfrm>
                <a:off x="7932739" y="4035425"/>
                <a:ext cx="42863" cy="55563"/>
              </a:xfrm>
              <a:custGeom>
                <a:avLst/>
                <a:gdLst>
                  <a:gd name="T0" fmla="*/ 2147483647 w 27"/>
                  <a:gd name="T1" fmla="*/ 2147483647 h 35"/>
                  <a:gd name="T2" fmla="*/ 2147483647 w 27"/>
                  <a:gd name="T3" fmla="*/ 2147483647 h 35"/>
                  <a:gd name="T4" fmla="*/ 2147483647 w 27"/>
                  <a:gd name="T5" fmla="*/ 2147483647 h 35"/>
                  <a:gd name="T6" fmla="*/ 2147483647 w 27"/>
                  <a:gd name="T7" fmla="*/ 0 h 35"/>
                  <a:gd name="T8" fmla="*/ 0 w 27"/>
                  <a:gd name="T9" fmla="*/ 2147483647 h 35"/>
                  <a:gd name="T10" fmla="*/ 2147483647 w 27"/>
                  <a:gd name="T11" fmla="*/ 2147483647 h 35"/>
                  <a:gd name="T12" fmla="*/ 0 60000 65536"/>
                  <a:gd name="T13" fmla="*/ 0 60000 65536"/>
                  <a:gd name="T14" fmla="*/ 0 60000 65536"/>
                  <a:gd name="T15" fmla="*/ 0 60000 65536"/>
                  <a:gd name="T16" fmla="*/ 0 60000 65536"/>
                  <a:gd name="T17" fmla="*/ 0 60000 65536"/>
                  <a:gd name="T18" fmla="*/ 0 w 27"/>
                  <a:gd name="T19" fmla="*/ 0 h 35"/>
                  <a:gd name="T20" fmla="*/ 27 w 2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27" h="35">
                    <a:moveTo>
                      <a:pt x="9" y="35"/>
                    </a:moveTo>
                    <a:lnTo>
                      <a:pt x="9" y="18"/>
                    </a:lnTo>
                    <a:lnTo>
                      <a:pt x="27" y="9"/>
                    </a:lnTo>
                    <a:lnTo>
                      <a:pt x="9" y="0"/>
                    </a:lnTo>
                    <a:lnTo>
                      <a:pt x="0" y="18"/>
                    </a:lnTo>
                    <a:lnTo>
                      <a:pt x="9" y="35"/>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03" name="Freeform 427">
                <a:extLst>
                  <a:ext uri="{FF2B5EF4-FFF2-40B4-BE49-F238E27FC236}">
                    <a16:creationId xmlns:a16="http://schemas.microsoft.com/office/drawing/2014/main" id="{A94A8A29-8C83-4EDF-97D9-A0FBD17AD06E}"/>
                  </a:ext>
                </a:extLst>
              </p:cNvPr>
              <p:cNvSpPr>
                <a:spLocks/>
              </p:cNvSpPr>
              <p:nvPr/>
            </p:nvSpPr>
            <p:spPr bwMode="auto">
              <a:xfrm>
                <a:off x="7932739" y="4035425"/>
                <a:ext cx="42863" cy="55563"/>
              </a:xfrm>
              <a:custGeom>
                <a:avLst/>
                <a:gdLst>
                  <a:gd name="T0" fmla="*/ 2147483647 w 27"/>
                  <a:gd name="T1" fmla="*/ 2147483647 h 35"/>
                  <a:gd name="T2" fmla="*/ 2147483647 w 27"/>
                  <a:gd name="T3" fmla="*/ 2147483647 h 35"/>
                  <a:gd name="T4" fmla="*/ 2147483647 w 27"/>
                  <a:gd name="T5" fmla="*/ 2147483647 h 35"/>
                  <a:gd name="T6" fmla="*/ 2147483647 w 27"/>
                  <a:gd name="T7" fmla="*/ 0 h 35"/>
                  <a:gd name="T8" fmla="*/ 0 w 27"/>
                  <a:gd name="T9" fmla="*/ 2147483647 h 35"/>
                  <a:gd name="T10" fmla="*/ 2147483647 w 27"/>
                  <a:gd name="T11" fmla="*/ 2147483647 h 35"/>
                  <a:gd name="T12" fmla="*/ 0 60000 65536"/>
                  <a:gd name="T13" fmla="*/ 0 60000 65536"/>
                  <a:gd name="T14" fmla="*/ 0 60000 65536"/>
                  <a:gd name="T15" fmla="*/ 0 60000 65536"/>
                  <a:gd name="T16" fmla="*/ 0 60000 65536"/>
                  <a:gd name="T17" fmla="*/ 0 60000 65536"/>
                  <a:gd name="T18" fmla="*/ 0 w 27"/>
                  <a:gd name="T19" fmla="*/ 0 h 35"/>
                  <a:gd name="T20" fmla="*/ 27 w 2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27" h="35">
                    <a:moveTo>
                      <a:pt x="9" y="35"/>
                    </a:moveTo>
                    <a:lnTo>
                      <a:pt x="9" y="18"/>
                    </a:lnTo>
                    <a:lnTo>
                      <a:pt x="27" y="9"/>
                    </a:lnTo>
                    <a:lnTo>
                      <a:pt x="9" y="0"/>
                    </a:lnTo>
                    <a:lnTo>
                      <a:pt x="0" y="18"/>
                    </a:lnTo>
                    <a:lnTo>
                      <a:pt x="9" y="3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04" name="Freeform 428">
                <a:extLst>
                  <a:ext uri="{FF2B5EF4-FFF2-40B4-BE49-F238E27FC236}">
                    <a16:creationId xmlns:a16="http://schemas.microsoft.com/office/drawing/2014/main" id="{9F8342A5-2692-46FC-BAFF-CE42FE3E1BFA}"/>
                  </a:ext>
                </a:extLst>
              </p:cNvPr>
              <p:cNvSpPr>
                <a:spLocks/>
              </p:cNvSpPr>
              <p:nvPr/>
            </p:nvSpPr>
            <p:spPr bwMode="auto">
              <a:xfrm>
                <a:off x="7254876" y="3759200"/>
                <a:ext cx="277813" cy="234950"/>
              </a:xfrm>
              <a:custGeom>
                <a:avLst/>
                <a:gdLst>
                  <a:gd name="T0" fmla="*/ 2147483647 w 175"/>
                  <a:gd name="T1" fmla="*/ 2147483647 h 148"/>
                  <a:gd name="T2" fmla="*/ 2147483647 w 175"/>
                  <a:gd name="T3" fmla="*/ 2147483647 h 148"/>
                  <a:gd name="T4" fmla="*/ 2147483647 w 175"/>
                  <a:gd name="T5" fmla="*/ 2147483647 h 148"/>
                  <a:gd name="T6" fmla="*/ 2147483647 w 175"/>
                  <a:gd name="T7" fmla="*/ 2147483647 h 148"/>
                  <a:gd name="T8" fmla="*/ 2147483647 w 175"/>
                  <a:gd name="T9" fmla="*/ 0 h 148"/>
                  <a:gd name="T10" fmla="*/ 2147483647 w 175"/>
                  <a:gd name="T11" fmla="*/ 2147483647 h 148"/>
                  <a:gd name="T12" fmla="*/ 2147483647 w 175"/>
                  <a:gd name="T13" fmla="*/ 2147483647 h 148"/>
                  <a:gd name="T14" fmla="*/ 2147483647 w 175"/>
                  <a:gd name="T15" fmla="*/ 2147483647 h 148"/>
                  <a:gd name="T16" fmla="*/ 2147483647 w 175"/>
                  <a:gd name="T17" fmla="*/ 2147483647 h 148"/>
                  <a:gd name="T18" fmla="*/ 2147483647 w 175"/>
                  <a:gd name="T19" fmla="*/ 2147483647 h 148"/>
                  <a:gd name="T20" fmla="*/ 2147483647 w 175"/>
                  <a:gd name="T21" fmla="*/ 2147483647 h 148"/>
                  <a:gd name="T22" fmla="*/ 2147483647 w 175"/>
                  <a:gd name="T23" fmla="*/ 2147483647 h 148"/>
                  <a:gd name="T24" fmla="*/ 2147483647 w 175"/>
                  <a:gd name="T25" fmla="*/ 2147483647 h 148"/>
                  <a:gd name="T26" fmla="*/ 0 w 175"/>
                  <a:gd name="T27" fmla="*/ 2147483647 h 148"/>
                  <a:gd name="T28" fmla="*/ 2147483647 w 175"/>
                  <a:gd name="T29" fmla="*/ 2147483647 h 148"/>
                  <a:gd name="T30" fmla="*/ 2147483647 w 175"/>
                  <a:gd name="T31" fmla="*/ 2147483647 h 148"/>
                  <a:gd name="T32" fmla="*/ 2147483647 w 175"/>
                  <a:gd name="T33" fmla="*/ 2147483647 h 148"/>
                  <a:gd name="T34" fmla="*/ 2147483647 w 175"/>
                  <a:gd name="T35" fmla="*/ 2147483647 h 148"/>
                  <a:gd name="T36" fmla="*/ 2147483647 w 175"/>
                  <a:gd name="T37" fmla="*/ 2147483647 h 148"/>
                  <a:gd name="T38" fmla="*/ 2147483647 w 175"/>
                  <a:gd name="T39" fmla="*/ 2147483647 h 148"/>
                  <a:gd name="T40" fmla="*/ 2147483647 w 175"/>
                  <a:gd name="T41" fmla="*/ 2147483647 h 148"/>
                  <a:gd name="T42" fmla="*/ 2147483647 w 175"/>
                  <a:gd name="T43" fmla="*/ 2147483647 h 148"/>
                  <a:gd name="T44" fmla="*/ 2147483647 w 175"/>
                  <a:gd name="T45" fmla="*/ 2147483647 h 148"/>
                  <a:gd name="T46" fmla="*/ 2147483647 w 175"/>
                  <a:gd name="T47" fmla="*/ 2147483647 h 148"/>
                  <a:gd name="T48" fmla="*/ 2147483647 w 175"/>
                  <a:gd name="T49" fmla="*/ 2147483647 h 148"/>
                  <a:gd name="T50" fmla="*/ 2147483647 w 175"/>
                  <a:gd name="T51" fmla="*/ 2147483647 h 148"/>
                  <a:gd name="T52" fmla="*/ 2147483647 w 175"/>
                  <a:gd name="T53" fmla="*/ 2147483647 h 148"/>
                  <a:gd name="T54" fmla="*/ 2147483647 w 175"/>
                  <a:gd name="T55" fmla="*/ 2147483647 h 148"/>
                  <a:gd name="T56" fmla="*/ 2147483647 w 175"/>
                  <a:gd name="T57" fmla="*/ 2147483647 h 1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5"/>
                  <a:gd name="T88" fmla="*/ 0 h 148"/>
                  <a:gd name="T89" fmla="*/ 175 w 175"/>
                  <a:gd name="T90" fmla="*/ 148 h 1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5" h="148">
                    <a:moveTo>
                      <a:pt x="157" y="26"/>
                    </a:moveTo>
                    <a:lnTo>
                      <a:pt x="157" y="18"/>
                    </a:lnTo>
                    <a:lnTo>
                      <a:pt x="148" y="18"/>
                    </a:lnTo>
                    <a:lnTo>
                      <a:pt x="157" y="9"/>
                    </a:lnTo>
                    <a:lnTo>
                      <a:pt x="148" y="0"/>
                    </a:lnTo>
                    <a:lnTo>
                      <a:pt x="131" y="18"/>
                    </a:lnTo>
                    <a:lnTo>
                      <a:pt x="113" y="44"/>
                    </a:lnTo>
                    <a:lnTo>
                      <a:pt x="96" y="61"/>
                    </a:lnTo>
                    <a:lnTo>
                      <a:pt x="79" y="52"/>
                    </a:lnTo>
                    <a:lnTo>
                      <a:pt x="61" y="61"/>
                    </a:lnTo>
                    <a:lnTo>
                      <a:pt x="35" y="70"/>
                    </a:lnTo>
                    <a:lnTo>
                      <a:pt x="26" y="44"/>
                    </a:lnTo>
                    <a:lnTo>
                      <a:pt x="18" y="44"/>
                    </a:lnTo>
                    <a:lnTo>
                      <a:pt x="0" y="70"/>
                    </a:lnTo>
                    <a:lnTo>
                      <a:pt x="26" y="96"/>
                    </a:lnTo>
                    <a:lnTo>
                      <a:pt x="35" y="131"/>
                    </a:lnTo>
                    <a:lnTo>
                      <a:pt x="52" y="131"/>
                    </a:lnTo>
                    <a:lnTo>
                      <a:pt x="70" y="148"/>
                    </a:lnTo>
                    <a:lnTo>
                      <a:pt x="79" y="131"/>
                    </a:lnTo>
                    <a:lnTo>
                      <a:pt x="105" y="131"/>
                    </a:lnTo>
                    <a:lnTo>
                      <a:pt x="105" y="148"/>
                    </a:lnTo>
                    <a:lnTo>
                      <a:pt x="113" y="148"/>
                    </a:lnTo>
                    <a:lnTo>
                      <a:pt x="131" y="140"/>
                    </a:lnTo>
                    <a:lnTo>
                      <a:pt x="131" y="96"/>
                    </a:lnTo>
                    <a:lnTo>
                      <a:pt x="157" y="87"/>
                    </a:lnTo>
                    <a:lnTo>
                      <a:pt x="148" y="79"/>
                    </a:lnTo>
                    <a:lnTo>
                      <a:pt x="166" y="61"/>
                    </a:lnTo>
                    <a:lnTo>
                      <a:pt x="175" y="61"/>
                    </a:lnTo>
                    <a:lnTo>
                      <a:pt x="157"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05" name="Freeform 429">
                <a:extLst>
                  <a:ext uri="{FF2B5EF4-FFF2-40B4-BE49-F238E27FC236}">
                    <a16:creationId xmlns:a16="http://schemas.microsoft.com/office/drawing/2014/main" id="{5DDC69A2-7132-4D53-8F0B-B2B0998E7997}"/>
                  </a:ext>
                </a:extLst>
              </p:cNvPr>
              <p:cNvSpPr>
                <a:spLocks/>
              </p:cNvSpPr>
              <p:nvPr/>
            </p:nvSpPr>
            <p:spPr bwMode="auto">
              <a:xfrm>
                <a:off x="7254876" y="3759200"/>
                <a:ext cx="277813" cy="234950"/>
              </a:xfrm>
              <a:custGeom>
                <a:avLst/>
                <a:gdLst>
                  <a:gd name="T0" fmla="*/ 2147483647 w 175"/>
                  <a:gd name="T1" fmla="*/ 2147483647 h 148"/>
                  <a:gd name="T2" fmla="*/ 2147483647 w 175"/>
                  <a:gd name="T3" fmla="*/ 2147483647 h 148"/>
                  <a:gd name="T4" fmla="*/ 2147483647 w 175"/>
                  <a:gd name="T5" fmla="*/ 2147483647 h 148"/>
                  <a:gd name="T6" fmla="*/ 2147483647 w 175"/>
                  <a:gd name="T7" fmla="*/ 2147483647 h 148"/>
                  <a:gd name="T8" fmla="*/ 2147483647 w 175"/>
                  <a:gd name="T9" fmla="*/ 0 h 148"/>
                  <a:gd name="T10" fmla="*/ 2147483647 w 175"/>
                  <a:gd name="T11" fmla="*/ 2147483647 h 148"/>
                  <a:gd name="T12" fmla="*/ 2147483647 w 175"/>
                  <a:gd name="T13" fmla="*/ 2147483647 h 148"/>
                  <a:gd name="T14" fmla="*/ 2147483647 w 175"/>
                  <a:gd name="T15" fmla="*/ 2147483647 h 148"/>
                  <a:gd name="T16" fmla="*/ 2147483647 w 175"/>
                  <a:gd name="T17" fmla="*/ 2147483647 h 148"/>
                  <a:gd name="T18" fmla="*/ 2147483647 w 175"/>
                  <a:gd name="T19" fmla="*/ 2147483647 h 148"/>
                  <a:gd name="T20" fmla="*/ 2147483647 w 175"/>
                  <a:gd name="T21" fmla="*/ 2147483647 h 148"/>
                  <a:gd name="T22" fmla="*/ 2147483647 w 175"/>
                  <a:gd name="T23" fmla="*/ 2147483647 h 148"/>
                  <a:gd name="T24" fmla="*/ 2147483647 w 175"/>
                  <a:gd name="T25" fmla="*/ 2147483647 h 148"/>
                  <a:gd name="T26" fmla="*/ 0 w 175"/>
                  <a:gd name="T27" fmla="*/ 2147483647 h 148"/>
                  <a:gd name="T28" fmla="*/ 2147483647 w 175"/>
                  <a:gd name="T29" fmla="*/ 2147483647 h 148"/>
                  <a:gd name="T30" fmla="*/ 2147483647 w 175"/>
                  <a:gd name="T31" fmla="*/ 2147483647 h 148"/>
                  <a:gd name="T32" fmla="*/ 2147483647 w 175"/>
                  <a:gd name="T33" fmla="*/ 2147483647 h 148"/>
                  <a:gd name="T34" fmla="*/ 2147483647 w 175"/>
                  <a:gd name="T35" fmla="*/ 2147483647 h 148"/>
                  <a:gd name="T36" fmla="*/ 2147483647 w 175"/>
                  <a:gd name="T37" fmla="*/ 2147483647 h 148"/>
                  <a:gd name="T38" fmla="*/ 2147483647 w 175"/>
                  <a:gd name="T39" fmla="*/ 2147483647 h 148"/>
                  <a:gd name="T40" fmla="*/ 2147483647 w 175"/>
                  <a:gd name="T41" fmla="*/ 2147483647 h 148"/>
                  <a:gd name="T42" fmla="*/ 2147483647 w 175"/>
                  <a:gd name="T43" fmla="*/ 2147483647 h 148"/>
                  <a:gd name="T44" fmla="*/ 2147483647 w 175"/>
                  <a:gd name="T45" fmla="*/ 2147483647 h 148"/>
                  <a:gd name="T46" fmla="*/ 2147483647 w 175"/>
                  <a:gd name="T47" fmla="*/ 2147483647 h 148"/>
                  <a:gd name="T48" fmla="*/ 2147483647 w 175"/>
                  <a:gd name="T49" fmla="*/ 2147483647 h 148"/>
                  <a:gd name="T50" fmla="*/ 2147483647 w 175"/>
                  <a:gd name="T51" fmla="*/ 2147483647 h 148"/>
                  <a:gd name="T52" fmla="*/ 2147483647 w 175"/>
                  <a:gd name="T53" fmla="*/ 2147483647 h 148"/>
                  <a:gd name="T54" fmla="*/ 2147483647 w 175"/>
                  <a:gd name="T55" fmla="*/ 2147483647 h 148"/>
                  <a:gd name="T56" fmla="*/ 2147483647 w 175"/>
                  <a:gd name="T57" fmla="*/ 2147483647 h 1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5"/>
                  <a:gd name="T88" fmla="*/ 0 h 148"/>
                  <a:gd name="T89" fmla="*/ 175 w 175"/>
                  <a:gd name="T90" fmla="*/ 148 h 1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5" h="148">
                    <a:moveTo>
                      <a:pt x="157" y="26"/>
                    </a:moveTo>
                    <a:lnTo>
                      <a:pt x="157" y="18"/>
                    </a:lnTo>
                    <a:lnTo>
                      <a:pt x="148" y="18"/>
                    </a:lnTo>
                    <a:lnTo>
                      <a:pt x="157" y="9"/>
                    </a:lnTo>
                    <a:lnTo>
                      <a:pt x="148" y="0"/>
                    </a:lnTo>
                    <a:lnTo>
                      <a:pt x="131" y="18"/>
                    </a:lnTo>
                    <a:lnTo>
                      <a:pt x="113" y="44"/>
                    </a:lnTo>
                    <a:lnTo>
                      <a:pt x="96" y="61"/>
                    </a:lnTo>
                    <a:lnTo>
                      <a:pt x="79" y="52"/>
                    </a:lnTo>
                    <a:lnTo>
                      <a:pt x="61" y="61"/>
                    </a:lnTo>
                    <a:lnTo>
                      <a:pt x="35" y="70"/>
                    </a:lnTo>
                    <a:lnTo>
                      <a:pt x="26" y="44"/>
                    </a:lnTo>
                    <a:lnTo>
                      <a:pt x="18" y="44"/>
                    </a:lnTo>
                    <a:lnTo>
                      <a:pt x="0" y="70"/>
                    </a:lnTo>
                    <a:lnTo>
                      <a:pt x="26" y="96"/>
                    </a:lnTo>
                    <a:lnTo>
                      <a:pt x="35" y="131"/>
                    </a:lnTo>
                    <a:lnTo>
                      <a:pt x="52" y="131"/>
                    </a:lnTo>
                    <a:lnTo>
                      <a:pt x="70" y="148"/>
                    </a:lnTo>
                    <a:lnTo>
                      <a:pt x="79" y="131"/>
                    </a:lnTo>
                    <a:lnTo>
                      <a:pt x="105" y="131"/>
                    </a:lnTo>
                    <a:lnTo>
                      <a:pt x="105" y="148"/>
                    </a:lnTo>
                    <a:lnTo>
                      <a:pt x="113" y="148"/>
                    </a:lnTo>
                    <a:lnTo>
                      <a:pt x="131" y="140"/>
                    </a:lnTo>
                    <a:lnTo>
                      <a:pt x="131" y="96"/>
                    </a:lnTo>
                    <a:lnTo>
                      <a:pt x="157" y="87"/>
                    </a:lnTo>
                    <a:lnTo>
                      <a:pt x="148" y="79"/>
                    </a:lnTo>
                    <a:lnTo>
                      <a:pt x="166" y="61"/>
                    </a:lnTo>
                    <a:lnTo>
                      <a:pt x="175" y="61"/>
                    </a:lnTo>
                    <a:lnTo>
                      <a:pt x="157"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06" name="Freeform 430">
                <a:extLst>
                  <a:ext uri="{FF2B5EF4-FFF2-40B4-BE49-F238E27FC236}">
                    <a16:creationId xmlns:a16="http://schemas.microsoft.com/office/drawing/2014/main" id="{DDB33EAD-8399-45FB-B569-EE0CC8E83AC8}"/>
                  </a:ext>
                </a:extLst>
              </p:cNvPr>
              <p:cNvSpPr>
                <a:spLocks/>
              </p:cNvSpPr>
              <p:nvPr/>
            </p:nvSpPr>
            <p:spPr bwMode="auto">
              <a:xfrm>
                <a:off x="7172326" y="3925888"/>
                <a:ext cx="26988" cy="41275"/>
              </a:xfrm>
              <a:custGeom>
                <a:avLst/>
                <a:gdLst>
                  <a:gd name="T0" fmla="*/ 2147483647 w 17"/>
                  <a:gd name="T1" fmla="*/ 0 h 26"/>
                  <a:gd name="T2" fmla="*/ 0 w 17"/>
                  <a:gd name="T3" fmla="*/ 0 h 26"/>
                  <a:gd name="T4" fmla="*/ 2147483647 w 17"/>
                  <a:gd name="T5" fmla="*/ 2147483647 h 26"/>
                  <a:gd name="T6" fmla="*/ 2147483647 w 17"/>
                  <a:gd name="T7" fmla="*/ 2147483647 h 26"/>
                  <a:gd name="T8" fmla="*/ 2147483647 w 17"/>
                  <a:gd name="T9" fmla="*/ 2147483647 h 26"/>
                  <a:gd name="T10" fmla="*/ 2147483647 w 17"/>
                  <a:gd name="T11" fmla="*/ 2147483647 h 26"/>
                  <a:gd name="T12" fmla="*/ 2147483647 w 17"/>
                  <a:gd name="T13" fmla="*/ 0 h 26"/>
                  <a:gd name="T14" fmla="*/ 0 60000 65536"/>
                  <a:gd name="T15" fmla="*/ 0 60000 65536"/>
                  <a:gd name="T16" fmla="*/ 0 60000 65536"/>
                  <a:gd name="T17" fmla="*/ 0 60000 65536"/>
                  <a:gd name="T18" fmla="*/ 0 60000 65536"/>
                  <a:gd name="T19" fmla="*/ 0 60000 65536"/>
                  <a:gd name="T20" fmla="*/ 0 60000 65536"/>
                  <a:gd name="T21" fmla="*/ 0 w 17"/>
                  <a:gd name="T22" fmla="*/ 0 h 26"/>
                  <a:gd name="T23" fmla="*/ 17 w 17"/>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6">
                    <a:moveTo>
                      <a:pt x="9" y="0"/>
                    </a:moveTo>
                    <a:lnTo>
                      <a:pt x="0" y="0"/>
                    </a:lnTo>
                    <a:lnTo>
                      <a:pt x="9" y="17"/>
                    </a:lnTo>
                    <a:lnTo>
                      <a:pt x="17" y="26"/>
                    </a:lnTo>
                    <a:lnTo>
                      <a:pt x="17" y="17"/>
                    </a:lnTo>
                    <a:lnTo>
                      <a:pt x="9" y="8"/>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07" name="Freeform 431">
                <a:extLst>
                  <a:ext uri="{FF2B5EF4-FFF2-40B4-BE49-F238E27FC236}">
                    <a16:creationId xmlns:a16="http://schemas.microsoft.com/office/drawing/2014/main" id="{795F232A-1F5B-4F4F-B0F3-286A4AC104C2}"/>
                  </a:ext>
                </a:extLst>
              </p:cNvPr>
              <p:cNvSpPr>
                <a:spLocks/>
              </p:cNvSpPr>
              <p:nvPr/>
            </p:nvSpPr>
            <p:spPr bwMode="auto">
              <a:xfrm>
                <a:off x="7172326" y="3925888"/>
                <a:ext cx="26988" cy="41275"/>
              </a:xfrm>
              <a:custGeom>
                <a:avLst/>
                <a:gdLst>
                  <a:gd name="T0" fmla="*/ 2147483647 w 17"/>
                  <a:gd name="T1" fmla="*/ 0 h 26"/>
                  <a:gd name="T2" fmla="*/ 0 w 17"/>
                  <a:gd name="T3" fmla="*/ 0 h 26"/>
                  <a:gd name="T4" fmla="*/ 2147483647 w 17"/>
                  <a:gd name="T5" fmla="*/ 2147483647 h 26"/>
                  <a:gd name="T6" fmla="*/ 2147483647 w 17"/>
                  <a:gd name="T7" fmla="*/ 2147483647 h 26"/>
                  <a:gd name="T8" fmla="*/ 2147483647 w 17"/>
                  <a:gd name="T9" fmla="*/ 2147483647 h 26"/>
                  <a:gd name="T10" fmla="*/ 2147483647 w 17"/>
                  <a:gd name="T11" fmla="*/ 2147483647 h 26"/>
                  <a:gd name="T12" fmla="*/ 2147483647 w 17"/>
                  <a:gd name="T13" fmla="*/ 0 h 26"/>
                  <a:gd name="T14" fmla="*/ 0 60000 65536"/>
                  <a:gd name="T15" fmla="*/ 0 60000 65536"/>
                  <a:gd name="T16" fmla="*/ 0 60000 65536"/>
                  <a:gd name="T17" fmla="*/ 0 60000 65536"/>
                  <a:gd name="T18" fmla="*/ 0 60000 65536"/>
                  <a:gd name="T19" fmla="*/ 0 60000 65536"/>
                  <a:gd name="T20" fmla="*/ 0 60000 65536"/>
                  <a:gd name="T21" fmla="*/ 0 w 17"/>
                  <a:gd name="T22" fmla="*/ 0 h 26"/>
                  <a:gd name="T23" fmla="*/ 17 w 17"/>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6">
                    <a:moveTo>
                      <a:pt x="9" y="0"/>
                    </a:moveTo>
                    <a:lnTo>
                      <a:pt x="0" y="0"/>
                    </a:lnTo>
                    <a:lnTo>
                      <a:pt x="9" y="17"/>
                    </a:lnTo>
                    <a:lnTo>
                      <a:pt x="17" y="26"/>
                    </a:lnTo>
                    <a:lnTo>
                      <a:pt x="17" y="17"/>
                    </a:lnTo>
                    <a:lnTo>
                      <a:pt x="9" y="8"/>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08" name="Freeform 432">
                <a:extLst>
                  <a:ext uri="{FF2B5EF4-FFF2-40B4-BE49-F238E27FC236}">
                    <a16:creationId xmlns:a16="http://schemas.microsoft.com/office/drawing/2014/main" id="{13437C04-872D-4701-8F83-2417C8A4110F}"/>
                  </a:ext>
                </a:extLst>
              </p:cNvPr>
              <p:cNvSpPr>
                <a:spLocks/>
              </p:cNvSpPr>
              <p:nvPr/>
            </p:nvSpPr>
            <p:spPr bwMode="auto">
              <a:xfrm>
                <a:off x="7227889" y="3952875"/>
                <a:ext cx="26988" cy="14288"/>
              </a:xfrm>
              <a:custGeom>
                <a:avLst/>
                <a:gdLst>
                  <a:gd name="T0" fmla="*/ 2147483647 w 17"/>
                  <a:gd name="T1" fmla="*/ 0 h 9"/>
                  <a:gd name="T2" fmla="*/ 0 w 17"/>
                  <a:gd name="T3" fmla="*/ 0 h 9"/>
                  <a:gd name="T4" fmla="*/ 0 w 17"/>
                  <a:gd name="T5" fmla="*/ 2147483647 h 9"/>
                  <a:gd name="T6" fmla="*/ 2147483647 w 17"/>
                  <a:gd name="T7" fmla="*/ 2147483647 h 9"/>
                  <a:gd name="T8" fmla="*/ 2147483647 w 17"/>
                  <a:gd name="T9" fmla="*/ 0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8" y="0"/>
                    </a:moveTo>
                    <a:lnTo>
                      <a:pt x="0" y="0"/>
                    </a:lnTo>
                    <a:lnTo>
                      <a:pt x="0" y="9"/>
                    </a:lnTo>
                    <a:lnTo>
                      <a:pt x="17" y="9"/>
                    </a:lnTo>
                    <a:lnTo>
                      <a:pt x="8"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09" name="Freeform 433">
                <a:extLst>
                  <a:ext uri="{FF2B5EF4-FFF2-40B4-BE49-F238E27FC236}">
                    <a16:creationId xmlns:a16="http://schemas.microsoft.com/office/drawing/2014/main" id="{6294870A-F8B2-4776-8546-F8486D9B41EF}"/>
                  </a:ext>
                </a:extLst>
              </p:cNvPr>
              <p:cNvSpPr>
                <a:spLocks/>
              </p:cNvSpPr>
              <p:nvPr/>
            </p:nvSpPr>
            <p:spPr bwMode="auto">
              <a:xfrm>
                <a:off x="7227889" y="3952875"/>
                <a:ext cx="26988" cy="14288"/>
              </a:xfrm>
              <a:custGeom>
                <a:avLst/>
                <a:gdLst>
                  <a:gd name="T0" fmla="*/ 2147483647 w 17"/>
                  <a:gd name="T1" fmla="*/ 0 h 9"/>
                  <a:gd name="T2" fmla="*/ 0 w 17"/>
                  <a:gd name="T3" fmla="*/ 0 h 9"/>
                  <a:gd name="T4" fmla="*/ 0 w 17"/>
                  <a:gd name="T5" fmla="*/ 2147483647 h 9"/>
                  <a:gd name="T6" fmla="*/ 2147483647 w 17"/>
                  <a:gd name="T7" fmla="*/ 2147483647 h 9"/>
                  <a:gd name="T8" fmla="*/ 2147483647 w 17"/>
                  <a:gd name="T9" fmla="*/ 0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8" y="0"/>
                    </a:moveTo>
                    <a:lnTo>
                      <a:pt x="0" y="0"/>
                    </a:lnTo>
                    <a:lnTo>
                      <a:pt x="0" y="9"/>
                    </a:lnTo>
                    <a:lnTo>
                      <a:pt x="17" y="9"/>
                    </a:lnTo>
                    <a:lnTo>
                      <a:pt x="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10" name="Freeform 434">
                <a:extLst>
                  <a:ext uri="{FF2B5EF4-FFF2-40B4-BE49-F238E27FC236}">
                    <a16:creationId xmlns:a16="http://schemas.microsoft.com/office/drawing/2014/main" id="{11E7DF41-C060-4CF9-8184-29AD6F08F512}"/>
                  </a:ext>
                </a:extLst>
              </p:cNvPr>
              <p:cNvSpPr>
                <a:spLocks/>
              </p:cNvSpPr>
              <p:nvPr/>
            </p:nvSpPr>
            <p:spPr bwMode="auto">
              <a:xfrm>
                <a:off x="7172326" y="4049713"/>
                <a:ext cx="261938" cy="96838"/>
              </a:xfrm>
              <a:custGeom>
                <a:avLst/>
                <a:gdLst>
                  <a:gd name="T0" fmla="*/ 2147483647 w 165"/>
                  <a:gd name="T1" fmla="*/ 2147483647 h 61"/>
                  <a:gd name="T2" fmla="*/ 2147483647 w 165"/>
                  <a:gd name="T3" fmla="*/ 2147483647 h 61"/>
                  <a:gd name="T4" fmla="*/ 2147483647 w 165"/>
                  <a:gd name="T5" fmla="*/ 2147483647 h 61"/>
                  <a:gd name="T6" fmla="*/ 2147483647 w 165"/>
                  <a:gd name="T7" fmla="*/ 2147483647 h 61"/>
                  <a:gd name="T8" fmla="*/ 2147483647 w 165"/>
                  <a:gd name="T9" fmla="*/ 0 h 61"/>
                  <a:gd name="T10" fmla="*/ 2147483647 w 165"/>
                  <a:gd name="T11" fmla="*/ 2147483647 h 61"/>
                  <a:gd name="T12" fmla="*/ 0 w 165"/>
                  <a:gd name="T13" fmla="*/ 2147483647 h 61"/>
                  <a:gd name="T14" fmla="*/ 2147483647 w 165"/>
                  <a:gd name="T15" fmla="*/ 2147483647 h 61"/>
                  <a:gd name="T16" fmla="*/ 2147483647 w 165"/>
                  <a:gd name="T17" fmla="*/ 2147483647 h 61"/>
                  <a:gd name="T18" fmla="*/ 2147483647 w 165"/>
                  <a:gd name="T19" fmla="*/ 2147483647 h 61"/>
                  <a:gd name="T20" fmla="*/ 2147483647 w 165"/>
                  <a:gd name="T21" fmla="*/ 2147483647 h 61"/>
                  <a:gd name="T22" fmla="*/ 2147483647 w 165"/>
                  <a:gd name="T23" fmla="*/ 2147483647 h 61"/>
                  <a:gd name="T24" fmla="*/ 2147483647 w 165"/>
                  <a:gd name="T25" fmla="*/ 2147483647 h 61"/>
                  <a:gd name="T26" fmla="*/ 2147483647 w 165"/>
                  <a:gd name="T27" fmla="*/ 2147483647 h 61"/>
                  <a:gd name="T28" fmla="*/ 2147483647 w 165"/>
                  <a:gd name="T29" fmla="*/ 2147483647 h 61"/>
                  <a:gd name="T30" fmla="*/ 2147483647 w 165"/>
                  <a:gd name="T31" fmla="*/ 2147483647 h 61"/>
                  <a:gd name="T32" fmla="*/ 2147483647 w 165"/>
                  <a:gd name="T33" fmla="*/ 2147483647 h 61"/>
                  <a:gd name="T34" fmla="*/ 2147483647 w 165"/>
                  <a:gd name="T35" fmla="*/ 2147483647 h 61"/>
                  <a:gd name="T36" fmla="*/ 2147483647 w 165"/>
                  <a:gd name="T37" fmla="*/ 2147483647 h 61"/>
                  <a:gd name="T38" fmla="*/ 2147483647 w 165"/>
                  <a:gd name="T39" fmla="*/ 2147483647 h 61"/>
                  <a:gd name="T40" fmla="*/ 2147483647 w 165"/>
                  <a:gd name="T41" fmla="*/ 2147483647 h 61"/>
                  <a:gd name="T42" fmla="*/ 2147483647 w 165"/>
                  <a:gd name="T43" fmla="*/ 2147483647 h 61"/>
                  <a:gd name="T44" fmla="*/ 2147483647 w 165"/>
                  <a:gd name="T45" fmla="*/ 2147483647 h 61"/>
                  <a:gd name="T46" fmla="*/ 2147483647 w 165"/>
                  <a:gd name="T47" fmla="*/ 2147483647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5"/>
                  <a:gd name="T73" fmla="*/ 0 h 61"/>
                  <a:gd name="T74" fmla="*/ 165 w 165"/>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5" h="61">
                    <a:moveTo>
                      <a:pt x="87" y="9"/>
                    </a:moveTo>
                    <a:lnTo>
                      <a:pt x="78" y="26"/>
                    </a:lnTo>
                    <a:lnTo>
                      <a:pt x="52" y="26"/>
                    </a:lnTo>
                    <a:lnTo>
                      <a:pt x="43" y="9"/>
                    </a:lnTo>
                    <a:lnTo>
                      <a:pt x="26" y="0"/>
                    </a:lnTo>
                    <a:lnTo>
                      <a:pt x="9" y="9"/>
                    </a:lnTo>
                    <a:lnTo>
                      <a:pt x="0" y="18"/>
                    </a:lnTo>
                    <a:lnTo>
                      <a:pt x="17" y="35"/>
                    </a:lnTo>
                    <a:lnTo>
                      <a:pt x="35" y="35"/>
                    </a:lnTo>
                    <a:lnTo>
                      <a:pt x="43" y="35"/>
                    </a:lnTo>
                    <a:lnTo>
                      <a:pt x="78" y="35"/>
                    </a:lnTo>
                    <a:lnTo>
                      <a:pt x="78" y="44"/>
                    </a:lnTo>
                    <a:lnTo>
                      <a:pt x="113" y="61"/>
                    </a:lnTo>
                    <a:lnTo>
                      <a:pt x="131" y="52"/>
                    </a:lnTo>
                    <a:lnTo>
                      <a:pt x="139" y="61"/>
                    </a:lnTo>
                    <a:lnTo>
                      <a:pt x="157" y="52"/>
                    </a:lnTo>
                    <a:lnTo>
                      <a:pt x="165" y="61"/>
                    </a:lnTo>
                    <a:lnTo>
                      <a:pt x="165" y="52"/>
                    </a:lnTo>
                    <a:lnTo>
                      <a:pt x="165" y="35"/>
                    </a:lnTo>
                    <a:lnTo>
                      <a:pt x="157" y="44"/>
                    </a:lnTo>
                    <a:lnTo>
                      <a:pt x="139" y="35"/>
                    </a:lnTo>
                    <a:lnTo>
                      <a:pt x="131" y="35"/>
                    </a:lnTo>
                    <a:lnTo>
                      <a:pt x="104" y="9"/>
                    </a:lnTo>
                    <a:lnTo>
                      <a:pt x="87"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11" name="Freeform 435">
                <a:extLst>
                  <a:ext uri="{FF2B5EF4-FFF2-40B4-BE49-F238E27FC236}">
                    <a16:creationId xmlns:a16="http://schemas.microsoft.com/office/drawing/2014/main" id="{3BA224CA-862F-4EA3-831F-42D8020C984B}"/>
                  </a:ext>
                </a:extLst>
              </p:cNvPr>
              <p:cNvSpPr>
                <a:spLocks/>
              </p:cNvSpPr>
              <p:nvPr/>
            </p:nvSpPr>
            <p:spPr bwMode="auto">
              <a:xfrm>
                <a:off x="7172326" y="4049713"/>
                <a:ext cx="261938" cy="96838"/>
              </a:xfrm>
              <a:custGeom>
                <a:avLst/>
                <a:gdLst>
                  <a:gd name="T0" fmla="*/ 2147483647 w 165"/>
                  <a:gd name="T1" fmla="*/ 2147483647 h 61"/>
                  <a:gd name="T2" fmla="*/ 2147483647 w 165"/>
                  <a:gd name="T3" fmla="*/ 2147483647 h 61"/>
                  <a:gd name="T4" fmla="*/ 2147483647 w 165"/>
                  <a:gd name="T5" fmla="*/ 2147483647 h 61"/>
                  <a:gd name="T6" fmla="*/ 2147483647 w 165"/>
                  <a:gd name="T7" fmla="*/ 2147483647 h 61"/>
                  <a:gd name="T8" fmla="*/ 2147483647 w 165"/>
                  <a:gd name="T9" fmla="*/ 0 h 61"/>
                  <a:gd name="T10" fmla="*/ 2147483647 w 165"/>
                  <a:gd name="T11" fmla="*/ 2147483647 h 61"/>
                  <a:gd name="T12" fmla="*/ 0 w 165"/>
                  <a:gd name="T13" fmla="*/ 2147483647 h 61"/>
                  <a:gd name="T14" fmla="*/ 2147483647 w 165"/>
                  <a:gd name="T15" fmla="*/ 2147483647 h 61"/>
                  <a:gd name="T16" fmla="*/ 2147483647 w 165"/>
                  <a:gd name="T17" fmla="*/ 2147483647 h 61"/>
                  <a:gd name="T18" fmla="*/ 2147483647 w 165"/>
                  <a:gd name="T19" fmla="*/ 2147483647 h 61"/>
                  <a:gd name="T20" fmla="*/ 2147483647 w 165"/>
                  <a:gd name="T21" fmla="*/ 2147483647 h 61"/>
                  <a:gd name="T22" fmla="*/ 2147483647 w 165"/>
                  <a:gd name="T23" fmla="*/ 2147483647 h 61"/>
                  <a:gd name="T24" fmla="*/ 2147483647 w 165"/>
                  <a:gd name="T25" fmla="*/ 2147483647 h 61"/>
                  <a:gd name="T26" fmla="*/ 2147483647 w 165"/>
                  <a:gd name="T27" fmla="*/ 2147483647 h 61"/>
                  <a:gd name="T28" fmla="*/ 2147483647 w 165"/>
                  <a:gd name="T29" fmla="*/ 2147483647 h 61"/>
                  <a:gd name="T30" fmla="*/ 2147483647 w 165"/>
                  <a:gd name="T31" fmla="*/ 2147483647 h 61"/>
                  <a:gd name="T32" fmla="*/ 2147483647 w 165"/>
                  <a:gd name="T33" fmla="*/ 2147483647 h 61"/>
                  <a:gd name="T34" fmla="*/ 2147483647 w 165"/>
                  <a:gd name="T35" fmla="*/ 2147483647 h 61"/>
                  <a:gd name="T36" fmla="*/ 2147483647 w 165"/>
                  <a:gd name="T37" fmla="*/ 2147483647 h 61"/>
                  <a:gd name="T38" fmla="*/ 2147483647 w 165"/>
                  <a:gd name="T39" fmla="*/ 2147483647 h 61"/>
                  <a:gd name="T40" fmla="*/ 2147483647 w 165"/>
                  <a:gd name="T41" fmla="*/ 2147483647 h 61"/>
                  <a:gd name="T42" fmla="*/ 2147483647 w 165"/>
                  <a:gd name="T43" fmla="*/ 2147483647 h 61"/>
                  <a:gd name="T44" fmla="*/ 2147483647 w 165"/>
                  <a:gd name="T45" fmla="*/ 2147483647 h 61"/>
                  <a:gd name="T46" fmla="*/ 2147483647 w 165"/>
                  <a:gd name="T47" fmla="*/ 2147483647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5"/>
                  <a:gd name="T73" fmla="*/ 0 h 61"/>
                  <a:gd name="T74" fmla="*/ 165 w 165"/>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5" h="61">
                    <a:moveTo>
                      <a:pt x="87" y="9"/>
                    </a:moveTo>
                    <a:lnTo>
                      <a:pt x="78" y="26"/>
                    </a:lnTo>
                    <a:lnTo>
                      <a:pt x="52" y="26"/>
                    </a:lnTo>
                    <a:lnTo>
                      <a:pt x="43" y="9"/>
                    </a:lnTo>
                    <a:lnTo>
                      <a:pt x="26" y="0"/>
                    </a:lnTo>
                    <a:lnTo>
                      <a:pt x="9" y="9"/>
                    </a:lnTo>
                    <a:lnTo>
                      <a:pt x="0" y="18"/>
                    </a:lnTo>
                    <a:lnTo>
                      <a:pt x="17" y="35"/>
                    </a:lnTo>
                    <a:lnTo>
                      <a:pt x="35" y="35"/>
                    </a:lnTo>
                    <a:lnTo>
                      <a:pt x="43" y="35"/>
                    </a:lnTo>
                    <a:lnTo>
                      <a:pt x="78" y="35"/>
                    </a:lnTo>
                    <a:lnTo>
                      <a:pt x="78" y="44"/>
                    </a:lnTo>
                    <a:lnTo>
                      <a:pt x="113" y="61"/>
                    </a:lnTo>
                    <a:lnTo>
                      <a:pt x="131" y="52"/>
                    </a:lnTo>
                    <a:lnTo>
                      <a:pt x="139" y="61"/>
                    </a:lnTo>
                    <a:lnTo>
                      <a:pt x="157" y="52"/>
                    </a:lnTo>
                    <a:lnTo>
                      <a:pt x="165" y="61"/>
                    </a:lnTo>
                    <a:lnTo>
                      <a:pt x="165" y="52"/>
                    </a:lnTo>
                    <a:lnTo>
                      <a:pt x="165" y="35"/>
                    </a:lnTo>
                    <a:lnTo>
                      <a:pt x="157" y="44"/>
                    </a:lnTo>
                    <a:lnTo>
                      <a:pt x="139" y="35"/>
                    </a:lnTo>
                    <a:lnTo>
                      <a:pt x="131" y="35"/>
                    </a:lnTo>
                    <a:lnTo>
                      <a:pt x="104" y="9"/>
                    </a:lnTo>
                    <a:lnTo>
                      <a:pt x="87"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12" name="Freeform 436">
                <a:extLst>
                  <a:ext uri="{FF2B5EF4-FFF2-40B4-BE49-F238E27FC236}">
                    <a16:creationId xmlns:a16="http://schemas.microsoft.com/office/drawing/2014/main" id="{C65B0B5B-2312-4C6B-ABF4-4892DC0087AF}"/>
                  </a:ext>
                </a:extLst>
              </p:cNvPr>
              <p:cNvSpPr>
                <a:spLocks/>
              </p:cNvSpPr>
              <p:nvPr/>
            </p:nvSpPr>
            <p:spPr bwMode="auto">
              <a:xfrm>
                <a:off x="7489826" y="4119563"/>
                <a:ext cx="42863" cy="26988"/>
              </a:xfrm>
              <a:custGeom>
                <a:avLst/>
                <a:gdLst>
                  <a:gd name="T0" fmla="*/ 2147483647 w 27"/>
                  <a:gd name="T1" fmla="*/ 0 h 17"/>
                  <a:gd name="T2" fmla="*/ 0 w 27"/>
                  <a:gd name="T3" fmla="*/ 2147483647 h 17"/>
                  <a:gd name="T4" fmla="*/ 2147483647 w 27"/>
                  <a:gd name="T5" fmla="*/ 2147483647 h 17"/>
                  <a:gd name="T6" fmla="*/ 2147483647 w 27"/>
                  <a:gd name="T7" fmla="*/ 0 h 17"/>
                  <a:gd name="T8" fmla="*/ 0 60000 65536"/>
                  <a:gd name="T9" fmla="*/ 0 60000 65536"/>
                  <a:gd name="T10" fmla="*/ 0 60000 65536"/>
                  <a:gd name="T11" fmla="*/ 0 60000 65536"/>
                  <a:gd name="T12" fmla="*/ 0 w 27"/>
                  <a:gd name="T13" fmla="*/ 0 h 17"/>
                  <a:gd name="T14" fmla="*/ 27 w 27"/>
                  <a:gd name="T15" fmla="*/ 17 h 17"/>
                </a:gdLst>
                <a:ahLst/>
                <a:cxnLst>
                  <a:cxn ang="T8">
                    <a:pos x="T0" y="T1"/>
                  </a:cxn>
                  <a:cxn ang="T9">
                    <a:pos x="T2" y="T3"/>
                  </a:cxn>
                  <a:cxn ang="T10">
                    <a:pos x="T4" y="T5"/>
                  </a:cxn>
                  <a:cxn ang="T11">
                    <a:pos x="T6" y="T7"/>
                  </a:cxn>
                </a:cxnLst>
                <a:rect l="T12" t="T13" r="T14" b="T15"/>
                <a:pathLst>
                  <a:path w="27" h="17">
                    <a:moveTo>
                      <a:pt x="9" y="0"/>
                    </a:moveTo>
                    <a:lnTo>
                      <a:pt x="0" y="17"/>
                    </a:lnTo>
                    <a:lnTo>
                      <a:pt x="27" y="17"/>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13" name="Freeform 437">
                <a:extLst>
                  <a:ext uri="{FF2B5EF4-FFF2-40B4-BE49-F238E27FC236}">
                    <a16:creationId xmlns:a16="http://schemas.microsoft.com/office/drawing/2014/main" id="{24199016-B392-4658-AEEB-D93E75213B3C}"/>
                  </a:ext>
                </a:extLst>
              </p:cNvPr>
              <p:cNvSpPr>
                <a:spLocks/>
              </p:cNvSpPr>
              <p:nvPr/>
            </p:nvSpPr>
            <p:spPr bwMode="auto">
              <a:xfrm>
                <a:off x="7489826" y="4119563"/>
                <a:ext cx="42863" cy="26988"/>
              </a:xfrm>
              <a:custGeom>
                <a:avLst/>
                <a:gdLst>
                  <a:gd name="T0" fmla="*/ 2147483647 w 27"/>
                  <a:gd name="T1" fmla="*/ 0 h 17"/>
                  <a:gd name="T2" fmla="*/ 0 w 27"/>
                  <a:gd name="T3" fmla="*/ 2147483647 h 17"/>
                  <a:gd name="T4" fmla="*/ 2147483647 w 27"/>
                  <a:gd name="T5" fmla="*/ 2147483647 h 17"/>
                  <a:gd name="T6" fmla="*/ 2147483647 w 27"/>
                  <a:gd name="T7" fmla="*/ 0 h 17"/>
                  <a:gd name="T8" fmla="*/ 0 60000 65536"/>
                  <a:gd name="T9" fmla="*/ 0 60000 65536"/>
                  <a:gd name="T10" fmla="*/ 0 60000 65536"/>
                  <a:gd name="T11" fmla="*/ 0 60000 65536"/>
                  <a:gd name="T12" fmla="*/ 0 w 27"/>
                  <a:gd name="T13" fmla="*/ 0 h 17"/>
                  <a:gd name="T14" fmla="*/ 27 w 27"/>
                  <a:gd name="T15" fmla="*/ 17 h 17"/>
                </a:gdLst>
                <a:ahLst/>
                <a:cxnLst>
                  <a:cxn ang="T8">
                    <a:pos x="T0" y="T1"/>
                  </a:cxn>
                  <a:cxn ang="T9">
                    <a:pos x="T2" y="T3"/>
                  </a:cxn>
                  <a:cxn ang="T10">
                    <a:pos x="T4" y="T5"/>
                  </a:cxn>
                  <a:cxn ang="T11">
                    <a:pos x="T6" y="T7"/>
                  </a:cxn>
                </a:cxnLst>
                <a:rect l="T12" t="T13" r="T14" b="T15"/>
                <a:pathLst>
                  <a:path w="27" h="17">
                    <a:moveTo>
                      <a:pt x="9" y="0"/>
                    </a:moveTo>
                    <a:lnTo>
                      <a:pt x="0" y="17"/>
                    </a:lnTo>
                    <a:lnTo>
                      <a:pt x="27" y="17"/>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14" name="Freeform 438">
                <a:extLst>
                  <a:ext uri="{FF2B5EF4-FFF2-40B4-BE49-F238E27FC236}">
                    <a16:creationId xmlns:a16="http://schemas.microsoft.com/office/drawing/2014/main" id="{2B3DD6EF-6E4E-442C-A58D-98885B4820B6}"/>
                  </a:ext>
                </a:extLst>
              </p:cNvPr>
              <p:cNvSpPr>
                <a:spLocks/>
              </p:cNvSpPr>
              <p:nvPr/>
            </p:nvSpPr>
            <p:spPr bwMode="auto">
              <a:xfrm>
                <a:off x="7448551" y="4132263"/>
                <a:ext cx="41275" cy="14288"/>
              </a:xfrm>
              <a:custGeom>
                <a:avLst/>
                <a:gdLst>
                  <a:gd name="T0" fmla="*/ 2147483647 w 26"/>
                  <a:gd name="T1" fmla="*/ 2147483647 h 9"/>
                  <a:gd name="T2" fmla="*/ 2147483647 w 26"/>
                  <a:gd name="T3" fmla="*/ 0 h 9"/>
                  <a:gd name="T4" fmla="*/ 0 w 26"/>
                  <a:gd name="T5" fmla="*/ 0 h 9"/>
                  <a:gd name="T6" fmla="*/ 0 w 26"/>
                  <a:gd name="T7" fmla="*/ 2147483647 h 9"/>
                  <a:gd name="T8" fmla="*/ 2147483647 w 26"/>
                  <a:gd name="T9" fmla="*/ 2147483647 h 9"/>
                  <a:gd name="T10" fmla="*/ 0 60000 65536"/>
                  <a:gd name="T11" fmla="*/ 0 60000 65536"/>
                  <a:gd name="T12" fmla="*/ 0 60000 65536"/>
                  <a:gd name="T13" fmla="*/ 0 60000 65536"/>
                  <a:gd name="T14" fmla="*/ 0 60000 65536"/>
                  <a:gd name="T15" fmla="*/ 0 w 26"/>
                  <a:gd name="T16" fmla="*/ 0 h 9"/>
                  <a:gd name="T17" fmla="*/ 26 w 26"/>
                  <a:gd name="T18" fmla="*/ 9 h 9"/>
                </a:gdLst>
                <a:ahLst/>
                <a:cxnLst>
                  <a:cxn ang="T10">
                    <a:pos x="T0" y="T1"/>
                  </a:cxn>
                  <a:cxn ang="T11">
                    <a:pos x="T2" y="T3"/>
                  </a:cxn>
                  <a:cxn ang="T12">
                    <a:pos x="T4" y="T5"/>
                  </a:cxn>
                  <a:cxn ang="T13">
                    <a:pos x="T6" y="T7"/>
                  </a:cxn>
                  <a:cxn ang="T14">
                    <a:pos x="T8" y="T9"/>
                  </a:cxn>
                </a:cxnLst>
                <a:rect l="T15" t="T16" r="T17" b="T18"/>
                <a:pathLst>
                  <a:path w="26" h="9">
                    <a:moveTo>
                      <a:pt x="9" y="9"/>
                    </a:moveTo>
                    <a:lnTo>
                      <a:pt x="26" y="0"/>
                    </a:lnTo>
                    <a:lnTo>
                      <a:pt x="0" y="0"/>
                    </a:lnTo>
                    <a:lnTo>
                      <a:pt x="0" y="9"/>
                    </a:lnTo>
                    <a:lnTo>
                      <a:pt x="9"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15" name="Freeform 439">
                <a:extLst>
                  <a:ext uri="{FF2B5EF4-FFF2-40B4-BE49-F238E27FC236}">
                    <a16:creationId xmlns:a16="http://schemas.microsoft.com/office/drawing/2014/main" id="{273108EE-EBD2-46D5-986D-E19DFBCCE0F6}"/>
                  </a:ext>
                </a:extLst>
              </p:cNvPr>
              <p:cNvSpPr>
                <a:spLocks/>
              </p:cNvSpPr>
              <p:nvPr/>
            </p:nvSpPr>
            <p:spPr bwMode="auto">
              <a:xfrm>
                <a:off x="7448551" y="4132263"/>
                <a:ext cx="41275" cy="14288"/>
              </a:xfrm>
              <a:custGeom>
                <a:avLst/>
                <a:gdLst>
                  <a:gd name="T0" fmla="*/ 2147483647 w 26"/>
                  <a:gd name="T1" fmla="*/ 2147483647 h 9"/>
                  <a:gd name="T2" fmla="*/ 2147483647 w 26"/>
                  <a:gd name="T3" fmla="*/ 0 h 9"/>
                  <a:gd name="T4" fmla="*/ 0 w 26"/>
                  <a:gd name="T5" fmla="*/ 0 h 9"/>
                  <a:gd name="T6" fmla="*/ 0 w 26"/>
                  <a:gd name="T7" fmla="*/ 2147483647 h 9"/>
                  <a:gd name="T8" fmla="*/ 2147483647 w 26"/>
                  <a:gd name="T9" fmla="*/ 2147483647 h 9"/>
                  <a:gd name="T10" fmla="*/ 0 60000 65536"/>
                  <a:gd name="T11" fmla="*/ 0 60000 65536"/>
                  <a:gd name="T12" fmla="*/ 0 60000 65536"/>
                  <a:gd name="T13" fmla="*/ 0 60000 65536"/>
                  <a:gd name="T14" fmla="*/ 0 60000 65536"/>
                  <a:gd name="T15" fmla="*/ 0 w 26"/>
                  <a:gd name="T16" fmla="*/ 0 h 9"/>
                  <a:gd name="T17" fmla="*/ 26 w 26"/>
                  <a:gd name="T18" fmla="*/ 9 h 9"/>
                </a:gdLst>
                <a:ahLst/>
                <a:cxnLst>
                  <a:cxn ang="T10">
                    <a:pos x="T0" y="T1"/>
                  </a:cxn>
                  <a:cxn ang="T11">
                    <a:pos x="T2" y="T3"/>
                  </a:cxn>
                  <a:cxn ang="T12">
                    <a:pos x="T4" y="T5"/>
                  </a:cxn>
                  <a:cxn ang="T13">
                    <a:pos x="T6" y="T7"/>
                  </a:cxn>
                  <a:cxn ang="T14">
                    <a:pos x="T8" y="T9"/>
                  </a:cxn>
                </a:cxnLst>
                <a:rect l="T15" t="T16" r="T17" b="T18"/>
                <a:pathLst>
                  <a:path w="26" h="9">
                    <a:moveTo>
                      <a:pt x="9" y="9"/>
                    </a:moveTo>
                    <a:lnTo>
                      <a:pt x="26" y="0"/>
                    </a:lnTo>
                    <a:lnTo>
                      <a:pt x="0" y="0"/>
                    </a:lnTo>
                    <a:lnTo>
                      <a:pt x="0" y="9"/>
                    </a:lnTo>
                    <a:lnTo>
                      <a:pt x="9"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16" name="Freeform 440">
                <a:extLst>
                  <a:ext uri="{FF2B5EF4-FFF2-40B4-BE49-F238E27FC236}">
                    <a16:creationId xmlns:a16="http://schemas.microsoft.com/office/drawing/2014/main" id="{6E897489-FED7-4F13-8711-2B09CEBB280B}"/>
                  </a:ext>
                </a:extLst>
              </p:cNvPr>
              <p:cNvSpPr>
                <a:spLocks/>
              </p:cNvSpPr>
              <p:nvPr/>
            </p:nvSpPr>
            <p:spPr bwMode="auto">
              <a:xfrm>
                <a:off x="7518401" y="4146550"/>
                <a:ext cx="55563" cy="28575"/>
              </a:xfrm>
              <a:custGeom>
                <a:avLst/>
                <a:gdLst>
                  <a:gd name="T0" fmla="*/ 2147483647 w 35"/>
                  <a:gd name="T1" fmla="*/ 2147483647 h 18"/>
                  <a:gd name="T2" fmla="*/ 2147483647 w 35"/>
                  <a:gd name="T3" fmla="*/ 0 h 18"/>
                  <a:gd name="T4" fmla="*/ 0 w 35"/>
                  <a:gd name="T5" fmla="*/ 2147483647 h 18"/>
                  <a:gd name="T6" fmla="*/ 2147483647 w 35"/>
                  <a:gd name="T7" fmla="*/ 2147483647 h 18"/>
                  <a:gd name="T8" fmla="*/ 2147483647 w 35"/>
                  <a:gd name="T9" fmla="*/ 2147483647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35" y="9"/>
                    </a:moveTo>
                    <a:lnTo>
                      <a:pt x="17" y="0"/>
                    </a:lnTo>
                    <a:lnTo>
                      <a:pt x="0" y="9"/>
                    </a:lnTo>
                    <a:lnTo>
                      <a:pt x="17" y="18"/>
                    </a:lnTo>
                    <a:lnTo>
                      <a:pt x="35"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17" name="Freeform 441">
                <a:extLst>
                  <a:ext uri="{FF2B5EF4-FFF2-40B4-BE49-F238E27FC236}">
                    <a16:creationId xmlns:a16="http://schemas.microsoft.com/office/drawing/2014/main" id="{BB3C4AE8-6BB1-46AC-B24C-684589F83C3A}"/>
                  </a:ext>
                </a:extLst>
              </p:cNvPr>
              <p:cNvSpPr>
                <a:spLocks/>
              </p:cNvSpPr>
              <p:nvPr/>
            </p:nvSpPr>
            <p:spPr bwMode="auto">
              <a:xfrm>
                <a:off x="7518401" y="4146550"/>
                <a:ext cx="55563" cy="28575"/>
              </a:xfrm>
              <a:custGeom>
                <a:avLst/>
                <a:gdLst>
                  <a:gd name="T0" fmla="*/ 2147483647 w 35"/>
                  <a:gd name="T1" fmla="*/ 2147483647 h 18"/>
                  <a:gd name="T2" fmla="*/ 2147483647 w 35"/>
                  <a:gd name="T3" fmla="*/ 0 h 18"/>
                  <a:gd name="T4" fmla="*/ 0 w 35"/>
                  <a:gd name="T5" fmla="*/ 2147483647 h 18"/>
                  <a:gd name="T6" fmla="*/ 2147483647 w 35"/>
                  <a:gd name="T7" fmla="*/ 2147483647 h 18"/>
                  <a:gd name="T8" fmla="*/ 2147483647 w 35"/>
                  <a:gd name="T9" fmla="*/ 2147483647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35" y="9"/>
                    </a:moveTo>
                    <a:lnTo>
                      <a:pt x="17" y="0"/>
                    </a:lnTo>
                    <a:lnTo>
                      <a:pt x="0" y="9"/>
                    </a:lnTo>
                    <a:lnTo>
                      <a:pt x="17" y="18"/>
                    </a:lnTo>
                    <a:lnTo>
                      <a:pt x="35"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18" name="Freeform 442">
                <a:extLst>
                  <a:ext uri="{FF2B5EF4-FFF2-40B4-BE49-F238E27FC236}">
                    <a16:creationId xmlns:a16="http://schemas.microsoft.com/office/drawing/2014/main" id="{9CCCA77B-10FC-4594-8300-C319CC712C27}"/>
                  </a:ext>
                </a:extLst>
              </p:cNvPr>
              <p:cNvSpPr>
                <a:spLocks/>
              </p:cNvSpPr>
              <p:nvPr/>
            </p:nvSpPr>
            <p:spPr bwMode="auto">
              <a:xfrm>
                <a:off x="6908801" y="3800475"/>
                <a:ext cx="41275" cy="28575"/>
              </a:xfrm>
              <a:custGeom>
                <a:avLst/>
                <a:gdLst>
                  <a:gd name="T0" fmla="*/ 2147483647 w 26"/>
                  <a:gd name="T1" fmla="*/ 2147483647 h 18"/>
                  <a:gd name="T2" fmla="*/ 2147483647 w 26"/>
                  <a:gd name="T3" fmla="*/ 0 h 18"/>
                  <a:gd name="T4" fmla="*/ 0 w 26"/>
                  <a:gd name="T5" fmla="*/ 0 h 18"/>
                  <a:gd name="T6" fmla="*/ 2147483647 w 26"/>
                  <a:gd name="T7" fmla="*/ 2147483647 h 18"/>
                  <a:gd name="T8" fmla="*/ 0 60000 65536"/>
                  <a:gd name="T9" fmla="*/ 0 60000 65536"/>
                  <a:gd name="T10" fmla="*/ 0 60000 65536"/>
                  <a:gd name="T11" fmla="*/ 0 60000 65536"/>
                  <a:gd name="T12" fmla="*/ 0 w 26"/>
                  <a:gd name="T13" fmla="*/ 0 h 18"/>
                  <a:gd name="T14" fmla="*/ 26 w 26"/>
                  <a:gd name="T15" fmla="*/ 18 h 18"/>
                </a:gdLst>
                <a:ahLst/>
                <a:cxnLst>
                  <a:cxn ang="T8">
                    <a:pos x="T0" y="T1"/>
                  </a:cxn>
                  <a:cxn ang="T9">
                    <a:pos x="T2" y="T3"/>
                  </a:cxn>
                  <a:cxn ang="T10">
                    <a:pos x="T4" y="T5"/>
                  </a:cxn>
                  <a:cxn ang="T11">
                    <a:pos x="T6" y="T7"/>
                  </a:cxn>
                </a:cxnLst>
                <a:rect l="T12" t="T13" r="T14" b="T15"/>
                <a:pathLst>
                  <a:path w="26" h="18">
                    <a:moveTo>
                      <a:pt x="18" y="18"/>
                    </a:moveTo>
                    <a:lnTo>
                      <a:pt x="26" y="0"/>
                    </a:lnTo>
                    <a:lnTo>
                      <a:pt x="0" y="0"/>
                    </a:lnTo>
                    <a:lnTo>
                      <a:pt x="18"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19" name="Freeform 443">
                <a:extLst>
                  <a:ext uri="{FF2B5EF4-FFF2-40B4-BE49-F238E27FC236}">
                    <a16:creationId xmlns:a16="http://schemas.microsoft.com/office/drawing/2014/main" id="{78759E62-E9A5-448F-9ABE-4EA0F1CF9D96}"/>
                  </a:ext>
                </a:extLst>
              </p:cNvPr>
              <p:cNvSpPr>
                <a:spLocks/>
              </p:cNvSpPr>
              <p:nvPr/>
            </p:nvSpPr>
            <p:spPr bwMode="auto">
              <a:xfrm>
                <a:off x="6908801" y="3800475"/>
                <a:ext cx="41275" cy="28575"/>
              </a:xfrm>
              <a:custGeom>
                <a:avLst/>
                <a:gdLst>
                  <a:gd name="T0" fmla="*/ 2147483647 w 26"/>
                  <a:gd name="T1" fmla="*/ 2147483647 h 18"/>
                  <a:gd name="T2" fmla="*/ 2147483647 w 26"/>
                  <a:gd name="T3" fmla="*/ 0 h 18"/>
                  <a:gd name="T4" fmla="*/ 0 w 26"/>
                  <a:gd name="T5" fmla="*/ 0 h 18"/>
                  <a:gd name="T6" fmla="*/ 2147483647 w 26"/>
                  <a:gd name="T7" fmla="*/ 2147483647 h 18"/>
                  <a:gd name="T8" fmla="*/ 0 60000 65536"/>
                  <a:gd name="T9" fmla="*/ 0 60000 65536"/>
                  <a:gd name="T10" fmla="*/ 0 60000 65536"/>
                  <a:gd name="T11" fmla="*/ 0 60000 65536"/>
                  <a:gd name="T12" fmla="*/ 0 w 26"/>
                  <a:gd name="T13" fmla="*/ 0 h 18"/>
                  <a:gd name="T14" fmla="*/ 26 w 26"/>
                  <a:gd name="T15" fmla="*/ 18 h 18"/>
                </a:gdLst>
                <a:ahLst/>
                <a:cxnLst>
                  <a:cxn ang="T8">
                    <a:pos x="T0" y="T1"/>
                  </a:cxn>
                  <a:cxn ang="T9">
                    <a:pos x="T2" y="T3"/>
                  </a:cxn>
                  <a:cxn ang="T10">
                    <a:pos x="T4" y="T5"/>
                  </a:cxn>
                  <a:cxn ang="T11">
                    <a:pos x="T6" y="T7"/>
                  </a:cxn>
                </a:cxnLst>
                <a:rect l="T12" t="T13" r="T14" b="T15"/>
                <a:pathLst>
                  <a:path w="26" h="18">
                    <a:moveTo>
                      <a:pt x="18" y="18"/>
                    </a:moveTo>
                    <a:lnTo>
                      <a:pt x="26" y="0"/>
                    </a:lnTo>
                    <a:lnTo>
                      <a:pt x="0" y="0"/>
                    </a:lnTo>
                    <a:lnTo>
                      <a:pt x="18"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20" name="Freeform 444">
                <a:extLst>
                  <a:ext uri="{FF2B5EF4-FFF2-40B4-BE49-F238E27FC236}">
                    <a16:creationId xmlns:a16="http://schemas.microsoft.com/office/drawing/2014/main" id="{1982AD4A-CB5E-4CB7-A85F-8C5BA9A5F6AF}"/>
                  </a:ext>
                </a:extLst>
              </p:cNvPr>
              <p:cNvSpPr>
                <a:spLocks/>
              </p:cNvSpPr>
              <p:nvPr/>
            </p:nvSpPr>
            <p:spPr bwMode="auto">
              <a:xfrm>
                <a:off x="6991351" y="3911600"/>
                <a:ext cx="28575" cy="41275"/>
              </a:xfrm>
              <a:custGeom>
                <a:avLst/>
                <a:gdLst>
                  <a:gd name="T0" fmla="*/ 0 w 18"/>
                  <a:gd name="T1" fmla="*/ 0 h 26"/>
                  <a:gd name="T2" fmla="*/ 0 w 18"/>
                  <a:gd name="T3" fmla="*/ 0 h 26"/>
                  <a:gd name="T4" fmla="*/ 2147483647 w 18"/>
                  <a:gd name="T5" fmla="*/ 2147483647 h 26"/>
                  <a:gd name="T6" fmla="*/ 2147483647 w 18"/>
                  <a:gd name="T7" fmla="*/ 2147483647 h 26"/>
                  <a:gd name="T8" fmla="*/ 0 w 18"/>
                  <a:gd name="T9" fmla="*/ 0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0" y="0"/>
                    </a:moveTo>
                    <a:lnTo>
                      <a:pt x="0" y="0"/>
                    </a:lnTo>
                    <a:lnTo>
                      <a:pt x="9" y="26"/>
                    </a:lnTo>
                    <a:lnTo>
                      <a:pt x="18" y="17"/>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21" name="Freeform 445">
                <a:extLst>
                  <a:ext uri="{FF2B5EF4-FFF2-40B4-BE49-F238E27FC236}">
                    <a16:creationId xmlns:a16="http://schemas.microsoft.com/office/drawing/2014/main" id="{964978AB-644E-44D8-B854-C7C192E37D97}"/>
                  </a:ext>
                </a:extLst>
              </p:cNvPr>
              <p:cNvSpPr>
                <a:spLocks/>
              </p:cNvSpPr>
              <p:nvPr/>
            </p:nvSpPr>
            <p:spPr bwMode="auto">
              <a:xfrm>
                <a:off x="6991351" y="3911600"/>
                <a:ext cx="28575" cy="41275"/>
              </a:xfrm>
              <a:custGeom>
                <a:avLst/>
                <a:gdLst>
                  <a:gd name="T0" fmla="*/ 0 w 18"/>
                  <a:gd name="T1" fmla="*/ 0 h 26"/>
                  <a:gd name="T2" fmla="*/ 0 w 18"/>
                  <a:gd name="T3" fmla="*/ 0 h 26"/>
                  <a:gd name="T4" fmla="*/ 2147483647 w 18"/>
                  <a:gd name="T5" fmla="*/ 2147483647 h 26"/>
                  <a:gd name="T6" fmla="*/ 2147483647 w 18"/>
                  <a:gd name="T7" fmla="*/ 2147483647 h 26"/>
                  <a:gd name="T8" fmla="*/ 0 w 18"/>
                  <a:gd name="T9" fmla="*/ 0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0" y="0"/>
                    </a:moveTo>
                    <a:lnTo>
                      <a:pt x="0" y="0"/>
                    </a:lnTo>
                    <a:lnTo>
                      <a:pt x="9" y="26"/>
                    </a:lnTo>
                    <a:lnTo>
                      <a:pt x="18" y="17"/>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22" name="Freeform 446">
                <a:extLst>
                  <a:ext uri="{FF2B5EF4-FFF2-40B4-BE49-F238E27FC236}">
                    <a16:creationId xmlns:a16="http://schemas.microsoft.com/office/drawing/2014/main" id="{227D1FB6-5E30-4DA3-9F46-EC9A9B18E49B}"/>
                  </a:ext>
                </a:extLst>
              </p:cNvPr>
              <p:cNvSpPr>
                <a:spLocks/>
              </p:cNvSpPr>
              <p:nvPr/>
            </p:nvSpPr>
            <p:spPr bwMode="auto">
              <a:xfrm>
                <a:off x="7296151" y="3662363"/>
                <a:ext cx="236538" cy="207963"/>
              </a:xfrm>
              <a:custGeom>
                <a:avLst/>
                <a:gdLst>
                  <a:gd name="T0" fmla="*/ 2147483647 w 149"/>
                  <a:gd name="T1" fmla="*/ 0 h 131"/>
                  <a:gd name="T2" fmla="*/ 2147483647 w 149"/>
                  <a:gd name="T3" fmla="*/ 2147483647 h 131"/>
                  <a:gd name="T4" fmla="*/ 2147483647 w 149"/>
                  <a:gd name="T5" fmla="*/ 2147483647 h 131"/>
                  <a:gd name="T6" fmla="*/ 2147483647 w 149"/>
                  <a:gd name="T7" fmla="*/ 2147483647 h 131"/>
                  <a:gd name="T8" fmla="*/ 2147483647 w 149"/>
                  <a:gd name="T9" fmla="*/ 2147483647 h 131"/>
                  <a:gd name="T10" fmla="*/ 2147483647 w 149"/>
                  <a:gd name="T11" fmla="*/ 2147483647 h 131"/>
                  <a:gd name="T12" fmla="*/ 2147483647 w 149"/>
                  <a:gd name="T13" fmla="*/ 2147483647 h 131"/>
                  <a:gd name="T14" fmla="*/ 2147483647 w 149"/>
                  <a:gd name="T15" fmla="*/ 2147483647 h 131"/>
                  <a:gd name="T16" fmla="*/ 2147483647 w 149"/>
                  <a:gd name="T17" fmla="*/ 2147483647 h 131"/>
                  <a:gd name="T18" fmla="*/ 0 w 149"/>
                  <a:gd name="T19" fmla="*/ 2147483647 h 131"/>
                  <a:gd name="T20" fmla="*/ 2147483647 w 149"/>
                  <a:gd name="T21" fmla="*/ 2147483647 h 131"/>
                  <a:gd name="T22" fmla="*/ 2147483647 w 149"/>
                  <a:gd name="T23" fmla="*/ 2147483647 h 131"/>
                  <a:gd name="T24" fmla="*/ 2147483647 w 149"/>
                  <a:gd name="T25" fmla="*/ 2147483647 h 131"/>
                  <a:gd name="T26" fmla="*/ 2147483647 w 149"/>
                  <a:gd name="T27" fmla="*/ 2147483647 h 131"/>
                  <a:gd name="T28" fmla="*/ 2147483647 w 149"/>
                  <a:gd name="T29" fmla="*/ 2147483647 h 131"/>
                  <a:gd name="T30" fmla="*/ 2147483647 w 149"/>
                  <a:gd name="T31" fmla="*/ 2147483647 h 131"/>
                  <a:gd name="T32" fmla="*/ 2147483647 w 149"/>
                  <a:gd name="T33" fmla="*/ 2147483647 h 131"/>
                  <a:gd name="T34" fmla="*/ 2147483647 w 149"/>
                  <a:gd name="T35" fmla="*/ 2147483647 h 131"/>
                  <a:gd name="T36" fmla="*/ 2147483647 w 149"/>
                  <a:gd name="T37" fmla="*/ 2147483647 h 131"/>
                  <a:gd name="T38" fmla="*/ 2147483647 w 149"/>
                  <a:gd name="T39" fmla="*/ 0 h 1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131"/>
                  <a:gd name="T62" fmla="*/ 149 w 149"/>
                  <a:gd name="T63" fmla="*/ 131 h 1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131">
                    <a:moveTo>
                      <a:pt x="122" y="0"/>
                    </a:moveTo>
                    <a:lnTo>
                      <a:pt x="87" y="44"/>
                    </a:lnTo>
                    <a:lnTo>
                      <a:pt x="96" y="61"/>
                    </a:lnTo>
                    <a:lnTo>
                      <a:pt x="79" y="70"/>
                    </a:lnTo>
                    <a:lnTo>
                      <a:pt x="61" y="52"/>
                    </a:lnTo>
                    <a:lnTo>
                      <a:pt x="61" y="70"/>
                    </a:lnTo>
                    <a:lnTo>
                      <a:pt x="26" y="87"/>
                    </a:lnTo>
                    <a:lnTo>
                      <a:pt x="18" y="96"/>
                    </a:lnTo>
                    <a:lnTo>
                      <a:pt x="18" y="105"/>
                    </a:lnTo>
                    <a:lnTo>
                      <a:pt x="0" y="105"/>
                    </a:lnTo>
                    <a:lnTo>
                      <a:pt x="9" y="131"/>
                    </a:lnTo>
                    <a:lnTo>
                      <a:pt x="35" y="122"/>
                    </a:lnTo>
                    <a:lnTo>
                      <a:pt x="53" y="113"/>
                    </a:lnTo>
                    <a:lnTo>
                      <a:pt x="70" y="122"/>
                    </a:lnTo>
                    <a:lnTo>
                      <a:pt x="87" y="105"/>
                    </a:lnTo>
                    <a:lnTo>
                      <a:pt x="105" y="79"/>
                    </a:lnTo>
                    <a:lnTo>
                      <a:pt x="122" y="61"/>
                    </a:lnTo>
                    <a:lnTo>
                      <a:pt x="131" y="70"/>
                    </a:lnTo>
                    <a:lnTo>
                      <a:pt x="149" y="44"/>
                    </a:lnTo>
                    <a:lnTo>
                      <a:pt x="122"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23" name="Freeform 447">
                <a:extLst>
                  <a:ext uri="{FF2B5EF4-FFF2-40B4-BE49-F238E27FC236}">
                    <a16:creationId xmlns:a16="http://schemas.microsoft.com/office/drawing/2014/main" id="{679DBB94-08CA-4F5B-9B80-C8B8443DF377}"/>
                  </a:ext>
                </a:extLst>
              </p:cNvPr>
              <p:cNvSpPr>
                <a:spLocks/>
              </p:cNvSpPr>
              <p:nvPr/>
            </p:nvSpPr>
            <p:spPr bwMode="auto">
              <a:xfrm>
                <a:off x="7296151" y="3662363"/>
                <a:ext cx="236538" cy="207963"/>
              </a:xfrm>
              <a:custGeom>
                <a:avLst/>
                <a:gdLst>
                  <a:gd name="T0" fmla="*/ 2147483647 w 149"/>
                  <a:gd name="T1" fmla="*/ 0 h 131"/>
                  <a:gd name="T2" fmla="*/ 2147483647 w 149"/>
                  <a:gd name="T3" fmla="*/ 2147483647 h 131"/>
                  <a:gd name="T4" fmla="*/ 2147483647 w 149"/>
                  <a:gd name="T5" fmla="*/ 2147483647 h 131"/>
                  <a:gd name="T6" fmla="*/ 2147483647 w 149"/>
                  <a:gd name="T7" fmla="*/ 2147483647 h 131"/>
                  <a:gd name="T8" fmla="*/ 2147483647 w 149"/>
                  <a:gd name="T9" fmla="*/ 2147483647 h 131"/>
                  <a:gd name="T10" fmla="*/ 2147483647 w 149"/>
                  <a:gd name="T11" fmla="*/ 2147483647 h 131"/>
                  <a:gd name="T12" fmla="*/ 2147483647 w 149"/>
                  <a:gd name="T13" fmla="*/ 2147483647 h 131"/>
                  <a:gd name="T14" fmla="*/ 2147483647 w 149"/>
                  <a:gd name="T15" fmla="*/ 2147483647 h 131"/>
                  <a:gd name="T16" fmla="*/ 2147483647 w 149"/>
                  <a:gd name="T17" fmla="*/ 2147483647 h 131"/>
                  <a:gd name="T18" fmla="*/ 0 w 149"/>
                  <a:gd name="T19" fmla="*/ 2147483647 h 131"/>
                  <a:gd name="T20" fmla="*/ 2147483647 w 149"/>
                  <a:gd name="T21" fmla="*/ 2147483647 h 131"/>
                  <a:gd name="T22" fmla="*/ 2147483647 w 149"/>
                  <a:gd name="T23" fmla="*/ 2147483647 h 131"/>
                  <a:gd name="T24" fmla="*/ 2147483647 w 149"/>
                  <a:gd name="T25" fmla="*/ 2147483647 h 131"/>
                  <a:gd name="T26" fmla="*/ 2147483647 w 149"/>
                  <a:gd name="T27" fmla="*/ 2147483647 h 131"/>
                  <a:gd name="T28" fmla="*/ 2147483647 w 149"/>
                  <a:gd name="T29" fmla="*/ 2147483647 h 131"/>
                  <a:gd name="T30" fmla="*/ 2147483647 w 149"/>
                  <a:gd name="T31" fmla="*/ 2147483647 h 131"/>
                  <a:gd name="T32" fmla="*/ 2147483647 w 149"/>
                  <a:gd name="T33" fmla="*/ 2147483647 h 131"/>
                  <a:gd name="T34" fmla="*/ 2147483647 w 149"/>
                  <a:gd name="T35" fmla="*/ 2147483647 h 131"/>
                  <a:gd name="T36" fmla="*/ 2147483647 w 149"/>
                  <a:gd name="T37" fmla="*/ 2147483647 h 131"/>
                  <a:gd name="T38" fmla="*/ 2147483647 w 149"/>
                  <a:gd name="T39" fmla="*/ 0 h 1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131"/>
                  <a:gd name="T62" fmla="*/ 149 w 149"/>
                  <a:gd name="T63" fmla="*/ 131 h 1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131">
                    <a:moveTo>
                      <a:pt x="122" y="0"/>
                    </a:moveTo>
                    <a:lnTo>
                      <a:pt x="87" y="44"/>
                    </a:lnTo>
                    <a:lnTo>
                      <a:pt x="96" y="61"/>
                    </a:lnTo>
                    <a:lnTo>
                      <a:pt x="79" y="70"/>
                    </a:lnTo>
                    <a:lnTo>
                      <a:pt x="61" y="52"/>
                    </a:lnTo>
                    <a:lnTo>
                      <a:pt x="61" y="70"/>
                    </a:lnTo>
                    <a:lnTo>
                      <a:pt x="26" y="87"/>
                    </a:lnTo>
                    <a:lnTo>
                      <a:pt x="18" y="96"/>
                    </a:lnTo>
                    <a:lnTo>
                      <a:pt x="18" y="105"/>
                    </a:lnTo>
                    <a:lnTo>
                      <a:pt x="0" y="105"/>
                    </a:lnTo>
                    <a:lnTo>
                      <a:pt x="9" y="131"/>
                    </a:lnTo>
                    <a:lnTo>
                      <a:pt x="35" y="122"/>
                    </a:lnTo>
                    <a:lnTo>
                      <a:pt x="53" y="113"/>
                    </a:lnTo>
                    <a:lnTo>
                      <a:pt x="70" y="122"/>
                    </a:lnTo>
                    <a:lnTo>
                      <a:pt x="87" y="105"/>
                    </a:lnTo>
                    <a:lnTo>
                      <a:pt x="105" y="79"/>
                    </a:lnTo>
                    <a:lnTo>
                      <a:pt x="122" y="61"/>
                    </a:lnTo>
                    <a:lnTo>
                      <a:pt x="131" y="70"/>
                    </a:lnTo>
                    <a:lnTo>
                      <a:pt x="149" y="44"/>
                    </a:lnTo>
                    <a:lnTo>
                      <a:pt x="122"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24" name="Freeform 448">
                <a:extLst>
                  <a:ext uri="{FF2B5EF4-FFF2-40B4-BE49-F238E27FC236}">
                    <a16:creationId xmlns:a16="http://schemas.microsoft.com/office/drawing/2014/main" id="{067DDE4B-24A8-415C-AC3F-334E878A60B9}"/>
                  </a:ext>
                </a:extLst>
              </p:cNvPr>
              <p:cNvSpPr>
                <a:spLocks/>
              </p:cNvSpPr>
              <p:nvPr/>
            </p:nvSpPr>
            <p:spPr bwMode="auto">
              <a:xfrm>
                <a:off x="7532689" y="3344863"/>
                <a:ext cx="123825" cy="179388"/>
              </a:xfrm>
              <a:custGeom>
                <a:avLst/>
                <a:gdLst>
                  <a:gd name="T0" fmla="*/ 2147483647 w 78"/>
                  <a:gd name="T1" fmla="*/ 0 h 113"/>
                  <a:gd name="T2" fmla="*/ 0 w 78"/>
                  <a:gd name="T3" fmla="*/ 0 h 113"/>
                  <a:gd name="T4" fmla="*/ 2147483647 w 78"/>
                  <a:gd name="T5" fmla="*/ 2147483647 h 113"/>
                  <a:gd name="T6" fmla="*/ 0 w 78"/>
                  <a:gd name="T7" fmla="*/ 2147483647 h 113"/>
                  <a:gd name="T8" fmla="*/ 0 w 78"/>
                  <a:gd name="T9" fmla="*/ 2147483647 h 113"/>
                  <a:gd name="T10" fmla="*/ 2147483647 w 78"/>
                  <a:gd name="T11" fmla="*/ 2147483647 h 113"/>
                  <a:gd name="T12" fmla="*/ 2147483647 w 78"/>
                  <a:gd name="T13" fmla="*/ 2147483647 h 113"/>
                  <a:gd name="T14" fmla="*/ 2147483647 w 78"/>
                  <a:gd name="T15" fmla="*/ 2147483647 h 113"/>
                  <a:gd name="T16" fmla="*/ 2147483647 w 78"/>
                  <a:gd name="T17" fmla="*/ 2147483647 h 113"/>
                  <a:gd name="T18" fmla="*/ 2147483647 w 78"/>
                  <a:gd name="T19" fmla="*/ 2147483647 h 113"/>
                  <a:gd name="T20" fmla="*/ 2147483647 w 78"/>
                  <a:gd name="T21" fmla="*/ 2147483647 h 113"/>
                  <a:gd name="T22" fmla="*/ 2147483647 w 78"/>
                  <a:gd name="T23" fmla="*/ 2147483647 h 113"/>
                  <a:gd name="T24" fmla="*/ 2147483647 w 78"/>
                  <a:gd name="T25" fmla="*/ 2147483647 h 113"/>
                  <a:gd name="T26" fmla="*/ 2147483647 w 78"/>
                  <a:gd name="T27" fmla="*/ 2147483647 h 113"/>
                  <a:gd name="T28" fmla="*/ 2147483647 w 78"/>
                  <a:gd name="T29" fmla="*/ 2147483647 h 113"/>
                  <a:gd name="T30" fmla="*/ 2147483647 w 78"/>
                  <a:gd name="T31" fmla="*/ 2147483647 h 113"/>
                  <a:gd name="T32" fmla="*/ 2147483647 w 78"/>
                  <a:gd name="T33" fmla="*/ 2147483647 h 113"/>
                  <a:gd name="T34" fmla="*/ 2147483647 w 78"/>
                  <a:gd name="T35" fmla="*/ 2147483647 h 113"/>
                  <a:gd name="T36" fmla="*/ 2147483647 w 78"/>
                  <a:gd name="T37" fmla="*/ 2147483647 h 113"/>
                  <a:gd name="T38" fmla="*/ 2147483647 w 78"/>
                  <a:gd name="T39" fmla="*/ 2147483647 h 113"/>
                  <a:gd name="T40" fmla="*/ 2147483647 w 78"/>
                  <a:gd name="T41" fmla="*/ 2147483647 h 113"/>
                  <a:gd name="T42" fmla="*/ 2147483647 w 78"/>
                  <a:gd name="T43" fmla="*/ 2147483647 h 113"/>
                  <a:gd name="T44" fmla="*/ 2147483647 w 78"/>
                  <a:gd name="T45" fmla="*/ 2147483647 h 113"/>
                  <a:gd name="T46" fmla="*/ 2147483647 w 78"/>
                  <a:gd name="T47" fmla="*/ 2147483647 h 113"/>
                  <a:gd name="T48" fmla="*/ 2147483647 w 78"/>
                  <a:gd name="T49" fmla="*/ 2147483647 h 113"/>
                  <a:gd name="T50" fmla="*/ 2147483647 w 78"/>
                  <a:gd name="T51" fmla="*/ 0 h 113"/>
                  <a:gd name="T52" fmla="*/ 2147483647 w 78"/>
                  <a:gd name="T53" fmla="*/ 2147483647 h 113"/>
                  <a:gd name="T54" fmla="*/ 2147483647 w 78"/>
                  <a:gd name="T55" fmla="*/ 0 h 1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8"/>
                  <a:gd name="T85" fmla="*/ 0 h 113"/>
                  <a:gd name="T86" fmla="*/ 78 w 78"/>
                  <a:gd name="T87" fmla="*/ 113 h 1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8" h="113">
                    <a:moveTo>
                      <a:pt x="8" y="0"/>
                    </a:moveTo>
                    <a:lnTo>
                      <a:pt x="0" y="0"/>
                    </a:lnTo>
                    <a:lnTo>
                      <a:pt x="8" y="35"/>
                    </a:lnTo>
                    <a:lnTo>
                      <a:pt x="0" y="43"/>
                    </a:lnTo>
                    <a:lnTo>
                      <a:pt x="0" y="61"/>
                    </a:lnTo>
                    <a:lnTo>
                      <a:pt x="17" y="78"/>
                    </a:lnTo>
                    <a:lnTo>
                      <a:pt x="8" y="78"/>
                    </a:lnTo>
                    <a:lnTo>
                      <a:pt x="26" y="87"/>
                    </a:lnTo>
                    <a:lnTo>
                      <a:pt x="34" y="87"/>
                    </a:lnTo>
                    <a:lnTo>
                      <a:pt x="34" y="104"/>
                    </a:lnTo>
                    <a:lnTo>
                      <a:pt x="52" y="104"/>
                    </a:lnTo>
                    <a:lnTo>
                      <a:pt x="61" y="104"/>
                    </a:lnTo>
                    <a:lnTo>
                      <a:pt x="69" y="104"/>
                    </a:lnTo>
                    <a:lnTo>
                      <a:pt x="78" y="113"/>
                    </a:lnTo>
                    <a:lnTo>
                      <a:pt x="78" y="104"/>
                    </a:lnTo>
                    <a:lnTo>
                      <a:pt x="61" y="96"/>
                    </a:lnTo>
                    <a:lnTo>
                      <a:pt x="61" y="87"/>
                    </a:lnTo>
                    <a:lnTo>
                      <a:pt x="52" y="78"/>
                    </a:lnTo>
                    <a:lnTo>
                      <a:pt x="34" y="78"/>
                    </a:lnTo>
                    <a:lnTo>
                      <a:pt x="34" y="69"/>
                    </a:lnTo>
                    <a:lnTo>
                      <a:pt x="26" y="69"/>
                    </a:lnTo>
                    <a:lnTo>
                      <a:pt x="26" y="43"/>
                    </a:lnTo>
                    <a:lnTo>
                      <a:pt x="34" y="35"/>
                    </a:lnTo>
                    <a:lnTo>
                      <a:pt x="26" y="0"/>
                    </a:lnTo>
                    <a:lnTo>
                      <a:pt x="17" y="8"/>
                    </a:lnTo>
                    <a:lnTo>
                      <a:pt x="8"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25" name="Freeform 449">
                <a:extLst>
                  <a:ext uri="{FF2B5EF4-FFF2-40B4-BE49-F238E27FC236}">
                    <a16:creationId xmlns:a16="http://schemas.microsoft.com/office/drawing/2014/main" id="{0B97E642-8A4C-4CA7-BD1E-C0841675653D}"/>
                  </a:ext>
                </a:extLst>
              </p:cNvPr>
              <p:cNvSpPr>
                <a:spLocks/>
              </p:cNvSpPr>
              <p:nvPr/>
            </p:nvSpPr>
            <p:spPr bwMode="auto">
              <a:xfrm>
                <a:off x="7532689" y="3344863"/>
                <a:ext cx="123825" cy="179388"/>
              </a:xfrm>
              <a:custGeom>
                <a:avLst/>
                <a:gdLst>
                  <a:gd name="T0" fmla="*/ 2147483647 w 78"/>
                  <a:gd name="T1" fmla="*/ 0 h 113"/>
                  <a:gd name="T2" fmla="*/ 0 w 78"/>
                  <a:gd name="T3" fmla="*/ 0 h 113"/>
                  <a:gd name="T4" fmla="*/ 2147483647 w 78"/>
                  <a:gd name="T5" fmla="*/ 2147483647 h 113"/>
                  <a:gd name="T6" fmla="*/ 0 w 78"/>
                  <a:gd name="T7" fmla="*/ 2147483647 h 113"/>
                  <a:gd name="T8" fmla="*/ 0 w 78"/>
                  <a:gd name="T9" fmla="*/ 2147483647 h 113"/>
                  <a:gd name="T10" fmla="*/ 2147483647 w 78"/>
                  <a:gd name="T11" fmla="*/ 2147483647 h 113"/>
                  <a:gd name="T12" fmla="*/ 2147483647 w 78"/>
                  <a:gd name="T13" fmla="*/ 2147483647 h 113"/>
                  <a:gd name="T14" fmla="*/ 2147483647 w 78"/>
                  <a:gd name="T15" fmla="*/ 2147483647 h 113"/>
                  <a:gd name="T16" fmla="*/ 2147483647 w 78"/>
                  <a:gd name="T17" fmla="*/ 2147483647 h 113"/>
                  <a:gd name="T18" fmla="*/ 2147483647 w 78"/>
                  <a:gd name="T19" fmla="*/ 2147483647 h 113"/>
                  <a:gd name="T20" fmla="*/ 2147483647 w 78"/>
                  <a:gd name="T21" fmla="*/ 2147483647 h 113"/>
                  <a:gd name="T22" fmla="*/ 2147483647 w 78"/>
                  <a:gd name="T23" fmla="*/ 2147483647 h 113"/>
                  <a:gd name="T24" fmla="*/ 2147483647 w 78"/>
                  <a:gd name="T25" fmla="*/ 2147483647 h 113"/>
                  <a:gd name="T26" fmla="*/ 2147483647 w 78"/>
                  <a:gd name="T27" fmla="*/ 2147483647 h 113"/>
                  <a:gd name="T28" fmla="*/ 2147483647 w 78"/>
                  <a:gd name="T29" fmla="*/ 2147483647 h 113"/>
                  <a:gd name="T30" fmla="*/ 2147483647 w 78"/>
                  <a:gd name="T31" fmla="*/ 2147483647 h 113"/>
                  <a:gd name="T32" fmla="*/ 2147483647 w 78"/>
                  <a:gd name="T33" fmla="*/ 2147483647 h 113"/>
                  <a:gd name="T34" fmla="*/ 2147483647 w 78"/>
                  <a:gd name="T35" fmla="*/ 2147483647 h 113"/>
                  <a:gd name="T36" fmla="*/ 2147483647 w 78"/>
                  <a:gd name="T37" fmla="*/ 2147483647 h 113"/>
                  <a:gd name="T38" fmla="*/ 2147483647 w 78"/>
                  <a:gd name="T39" fmla="*/ 2147483647 h 113"/>
                  <a:gd name="T40" fmla="*/ 2147483647 w 78"/>
                  <a:gd name="T41" fmla="*/ 2147483647 h 113"/>
                  <a:gd name="T42" fmla="*/ 2147483647 w 78"/>
                  <a:gd name="T43" fmla="*/ 2147483647 h 113"/>
                  <a:gd name="T44" fmla="*/ 2147483647 w 78"/>
                  <a:gd name="T45" fmla="*/ 2147483647 h 113"/>
                  <a:gd name="T46" fmla="*/ 2147483647 w 78"/>
                  <a:gd name="T47" fmla="*/ 2147483647 h 113"/>
                  <a:gd name="T48" fmla="*/ 2147483647 w 78"/>
                  <a:gd name="T49" fmla="*/ 2147483647 h 113"/>
                  <a:gd name="T50" fmla="*/ 2147483647 w 78"/>
                  <a:gd name="T51" fmla="*/ 0 h 113"/>
                  <a:gd name="T52" fmla="*/ 2147483647 w 78"/>
                  <a:gd name="T53" fmla="*/ 2147483647 h 113"/>
                  <a:gd name="T54" fmla="*/ 2147483647 w 78"/>
                  <a:gd name="T55" fmla="*/ 0 h 1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8"/>
                  <a:gd name="T85" fmla="*/ 0 h 113"/>
                  <a:gd name="T86" fmla="*/ 78 w 78"/>
                  <a:gd name="T87" fmla="*/ 113 h 1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8" h="113">
                    <a:moveTo>
                      <a:pt x="8" y="0"/>
                    </a:moveTo>
                    <a:lnTo>
                      <a:pt x="0" y="0"/>
                    </a:lnTo>
                    <a:lnTo>
                      <a:pt x="8" y="35"/>
                    </a:lnTo>
                    <a:lnTo>
                      <a:pt x="0" y="43"/>
                    </a:lnTo>
                    <a:lnTo>
                      <a:pt x="0" y="61"/>
                    </a:lnTo>
                    <a:lnTo>
                      <a:pt x="17" y="78"/>
                    </a:lnTo>
                    <a:lnTo>
                      <a:pt x="8" y="78"/>
                    </a:lnTo>
                    <a:lnTo>
                      <a:pt x="26" y="87"/>
                    </a:lnTo>
                    <a:lnTo>
                      <a:pt x="34" y="87"/>
                    </a:lnTo>
                    <a:lnTo>
                      <a:pt x="34" y="104"/>
                    </a:lnTo>
                    <a:lnTo>
                      <a:pt x="52" y="104"/>
                    </a:lnTo>
                    <a:lnTo>
                      <a:pt x="61" y="104"/>
                    </a:lnTo>
                    <a:lnTo>
                      <a:pt x="69" y="104"/>
                    </a:lnTo>
                    <a:lnTo>
                      <a:pt x="78" y="113"/>
                    </a:lnTo>
                    <a:lnTo>
                      <a:pt x="78" y="104"/>
                    </a:lnTo>
                    <a:lnTo>
                      <a:pt x="61" y="96"/>
                    </a:lnTo>
                    <a:lnTo>
                      <a:pt x="61" y="87"/>
                    </a:lnTo>
                    <a:lnTo>
                      <a:pt x="52" y="78"/>
                    </a:lnTo>
                    <a:lnTo>
                      <a:pt x="34" y="78"/>
                    </a:lnTo>
                    <a:lnTo>
                      <a:pt x="34" y="69"/>
                    </a:lnTo>
                    <a:lnTo>
                      <a:pt x="26" y="69"/>
                    </a:lnTo>
                    <a:lnTo>
                      <a:pt x="26" y="43"/>
                    </a:lnTo>
                    <a:lnTo>
                      <a:pt x="34" y="35"/>
                    </a:lnTo>
                    <a:lnTo>
                      <a:pt x="26" y="0"/>
                    </a:lnTo>
                    <a:lnTo>
                      <a:pt x="17" y="8"/>
                    </a:lnTo>
                    <a:lnTo>
                      <a:pt x="8"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26" name="Freeform 450">
                <a:extLst>
                  <a:ext uri="{FF2B5EF4-FFF2-40B4-BE49-F238E27FC236}">
                    <a16:creationId xmlns:a16="http://schemas.microsoft.com/office/drawing/2014/main" id="{7C1B2BAA-E97B-4F65-9610-66C5E2083858}"/>
                  </a:ext>
                </a:extLst>
              </p:cNvPr>
              <p:cNvSpPr>
                <a:spLocks/>
              </p:cNvSpPr>
              <p:nvPr/>
            </p:nvSpPr>
            <p:spPr bwMode="auto">
              <a:xfrm>
                <a:off x="7489826" y="3551238"/>
                <a:ext cx="55563" cy="96838"/>
              </a:xfrm>
              <a:custGeom>
                <a:avLst/>
                <a:gdLst>
                  <a:gd name="T0" fmla="*/ 2147483647 w 35"/>
                  <a:gd name="T1" fmla="*/ 2147483647 h 61"/>
                  <a:gd name="T2" fmla="*/ 2147483647 w 35"/>
                  <a:gd name="T3" fmla="*/ 0 h 61"/>
                  <a:gd name="T4" fmla="*/ 2147483647 w 35"/>
                  <a:gd name="T5" fmla="*/ 2147483647 h 61"/>
                  <a:gd name="T6" fmla="*/ 0 w 35"/>
                  <a:gd name="T7" fmla="*/ 2147483647 h 61"/>
                  <a:gd name="T8" fmla="*/ 0 w 35"/>
                  <a:gd name="T9" fmla="*/ 2147483647 h 61"/>
                  <a:gd name="T10" fmla="*/ 2147483647 w 35"/>
                  <a:gd name="T11" fmla="*/ 2147483647 h 61"/>
                  <a:gd name="T12" fmla="*/ 2147483647 w 35"/>
                  <a:gd name="T13" fmla="*/ 2147483647 h 61"/>
                  <a:gd name="T14" fmla="*/ 0 60000 65536"/>
                  <a:gd name="T15" fmla="*/ 0 60000 65536"/>
                  <a:gd name="T16" fmla="*/ 0 60000 65536"/>
                  <a:gd name="T17" fmla="*/ 0 60000 65536"/>
                  <a:gd name="T18" fmla="*/ 0 60000 65536"/>
                  <a:gd name="T19" fmla="*/ 0 60000 65536"/>
                  <a:gd name="T20" fmla="*/ 0 60000 65536"/>
                  <a:gd name="T21" fmla="*/ 0 w 35"/>
                  <a:gd name="T22" fmla="*/ 0 h 61"/>
                  <a:gd name="T23" fmla="*/ 35 w 35"/>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61">
                    <a:moveTo>
                      <a:pt x="35" y="9"/>
                    </a:moveTo>
                    <a:lnTo>
                      <a:pt x="27" y="0"/>
                    </a:lnTo>
                    <a:lnTo>
                      <a:pt x="9" y="35"/>
                    </a:lnTo>
                    <a:lnTo>
                      <a:pt x="0" y="44"/>
                    </a:lnTo>
                    <a:lnTo>
                      <a:pt x="0" y="61"/>
                    </a:lnTo>
                    <a:lnTo>
                      <a:pt x="9" y="53"/>
                    </a:lnTo>
                    <a:lnTo>
                      <a:pt x="35"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27" name="Freeform 451">
                <a:extLst>
                  <a:ext uri="{FF2B5EF4-FFF2-40B4-BE49-F238E27FC236}">
                    <a16:creationId xmlns:a16="http://schemas.microsoft.com/office/drawing/2014/main" id="{781F145B-7541-4450-B858-37B67FC4B409}"/>
                  </a:ext>
                </a:extLst>
              </p:cNvPr>
              <p:cNvSpPr>
                <a:spLocks/>
              </p:cNvSpPr>
              <p:nvPr/>
            </p:nvSpPr>
            <p:spPr bwMode="auto">
              <a:xfrm>
                <a:off x="7489826" y="3551238"/>
                <a:ext cx="55563" cy="96838"/>
              </a:xfrm>
              <a:custGeom>
                <a:avLst/>
                <a:gdLst>
                  <a:gd name="T0" fmla="*/ 2147483647 w 35"/>
                  <a:gd name="T1" fmla="*/ 2147483647 h 61"/>
                  <a:gd name="T2" fmla="*/ 2147483647 w 35"/>
                  <a:gd name="T3" fmla="*/ 0 h 61"/>
                  <a:gd name="T4" fmla="*/ 2147483647 w 35"/>
                  <a:gd name="T5" fmla="*/ 2147483647 h 61"/>
                  <a:gd name="T6" fmla="*/ 0 w 35"/>
                  <a:gd name="T7" fmla="*/ 2147483647 h 61"/>
                  <a:gd name="T8" fmla="*/ 0 w 35"/>
                  <a:gd name="T9" fmla="*/ 2147483647 h 61"/>
                  <a:gd name="T10" fmla="*/ 2147483647 w 35"/>
                  <a:gd name="T11" fmla="*/ 2147483647 h 61"/>
                  <a:gd name="T12" fmla="*/ 2147483647 w 35"/>
                  <a:gd name="T13" fmla="*/ 2147483647 h 61"/>
                  <a:gd name="T14" fmla="*/ 0 60000 65536"/>
                  <a:gd name="T15" fmla="*/ 0 60000 65536"/>
                  <a:gd name="T16" fmla="*/ 0 60000 65536"/>
                  <a:gd name="T17" fmla="*/ 0 60000 65536"/>
                  <a:gd name="T18" fmla="*/ 0 60000 65536"/>
                  <a:gd name="T19" fmla="*/ 0 60000 65536"/>
                  <a:gd name="T20" fmla="*/ 0 60000 65536"/>
                  <a:gd name="T21" fmla="*/ 0 w 35"/>
                  <a:gd name="T22" fmla="*/ 0 h 61"/>
                  <a:gd name="T23" fmla="*/ 35 w 35"/>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61">
                    <a:moveTo>
                      <a:pt x="35" y="9"/>
                    </a:moveTo>
                    <a:lnTo>
                      <a:pt x="27" y="0"/>
                    </a:lnTo>
                    <a:lnTo>
                      <a:pt x="9" y="35"/>
                    </a:lnTo>
                    <a:lnTo>
                      <a:pt x="0" y="44"/>
                    </a:lnTo>
                    <a:lnTo>
                      <a:pt x="0" y="61"/>
                    </a:lnTo>
                    <a:lnTo>
                      <a:pt x="9" y="53"/>
                    </a:lnTo>
                    <a:lnTo>
                      <a:pt x="35"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28" name="Freeform 452">
                <a:extLst>
                  <a:ext uri="{FF2B5EF4-FFF2-40B4-BE49-F238E27FC236}">
                    <a16:creationId xmlns:a16="http://schemas.microsoft.com/office/drawing/2014/main" id="{BE4CA049-8722-4728-85D3-1D08BED25389}"/>
                  </a:ext>
                </a:extLst>
              </p:cNvPr>
              <p:cNvSpPr>
                <a:spLocks/>
              </p:cNvSpPr>
              <p:nvPr/>
            </p:nvSpPr>
            <p:spPr bwMode="auto">
              <a:xfrm>
                <a:off x="7545389" y="3497263"/>
                <a:ext cx="41275" cy="41275"/>
              </a:xfrm>
              <a:custGeom>
                <a:avLst/>
                <a:gdLst>
                  <a:gd name="T0" fmla="*/ 2147483647 w 26"/>
                  <a:gd name="T1" fmla="*/ 2147483647 h 26"/>
                  <a:gd name="T2" fmla="*/ 0 w 26"/>
                  <a:gd name="T3" fmla="*/ 0 h 26"/>
                  <a:gd name="T4" fmla="*/ 2147483647 w 26"/>
                  <a:gd name="T5" fmla="*/ 2147483647 h 26"/>
                  <a:gd name="T6" fmla="*/ 2147483647 w 26"/>
                  <a:gd name="T7" fmla="*/ 2147483647 h 26"/>
                  <a:gd name="T8" fmla="*/ 2147483647 w 26"/>
                  <a:gd name="T9" fmla="*/ 2147483647 h 26"/>
                  <a:gd name="T10" fmla="*/ 0 60000 65536"/>
                  <a:gd name="T11" fmla="*/ 0 60000 65536"/>
                  <a:gd name="T12" fmla="*/ 0 60000 65536"/>
                  <a:gd name="T13" fmla="*/ 0 60000 65536"/>
                  <a:gd name="T14" fmla="*/ 0 60000 65536"/>
                  <a:gd name="T15" fmla="*/ 0 w 26"/>
                  <a:gd name="T16" fmla="*/ 0 h 26"/>
                  <a:gd name="T17" fmla="*/ 26 w 26"/>
                  <a:gd name="T18" fmla="*/ 26 h 26"/>
                </a:gdLst>
                <a:ahLst/>
                <a:cxnLst>
                  <a:cxn ang="T10">
                    <a:pos x="T0" y="T1"/>
                  </a:cxn>
                  <a:cxn ang="T11">
                    <a:pos x="T2" y="T3"/>
                  </a:cxn>
                  <a:cxn ang="T12">
                    <a:pos x="T4" y="T5"/>
                  </a:cxn>
                  <a:cxn ang="T13">
                    <a:pos x="T6" y="T7"/>
                  </a:cxn>
                  <a:cxn ang="T14">
                    <a:pos x="T8" y="T9"/>
                  </a:cxn>
                </a:cxnLst>
                <a:rect l="T15" t="T16" r="T17" b="T18"/>
                <a:pathLst>
                  <a:path w="26" h="26">
                    <a:moveTo>
                      <a:pt x="26" y="8"/>
                    </a:moveTo>
                    <a:lnTo>
                      <a:pt x="0" y="0"/>
                    </a:lnTo>
                    <a:lnTo>
                      <a:pt x="9" y="17"/>
                    </a:lnTo>
                    <a:lnTo>
                      <a:pt x="18" y="26"/>
                    </a:lnTo>
                    <a:lnTo>
                      <a:pt x="26" y="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29" name="Freeform 453">
                <a:extLst>
                  <a:ext uri="{FF2B5EF4-FFF2-40B4-BE49-F238E27FC236}">
                    <a16:creationId xmlns:a16="http://schemas.microsoft.com/office/drawing/2014/main" id="{88777DF0-9F26-447A-8C80-4110C47D704F}"/>
                  </a:ext>
                </a:extLst>
              </p:cNvPr>
              <p:cNvSpPr>
                <a:spLocks/>
              </p:cNvSpPr>
              <p:nvPr/>
            </p:nvSpPr>
            <p:spPr bwMode="auto">
              <a:xfrm>
                <a:off x="7545389" y="3497263"/>
                <a:ext cx="41275" cy="41275"/>
              </a:xfrm>
              <a:custGeom>
                <a:avLst/>
                <a:gdLst>
                  <a:gd name="T0" fmla="*/ 2147483647 w 26"/>
                  <a:gd name="T1" fmla="*/ 2147483647 h 26"/>
                  <a:gd name="T2" fmla="*/ 0 w 26"/>
                  <a:gd name="T3" fmla="*/ 0 h 26"/>
                  <a:gd name="T4" fmla="*/ 2147483647 w 26"/>
                  <a:gd name="T5" fmla="*/ 2147483647 h 26"/>
                  <a:gd name="T6" fmla="*/ 2147483647 w 26"/>
                  <a:gd name="T7" fmla="*/ 2147483647 h 26"/>
                  <a:gd name="T8" fmla="*/ 2147483647 w 26"/>
                  <a:gd name="T9" fmla="*/ 2147483647 h 26"/>
                  <a:gd name="T10" fmla="*/ 0 60000 65536"/>
                  <a:gd name="T11" fmla="*/ 0 60000 65536"/>
                  <a:gd name="T12" fmla="*/ 0 60000 65536"/>
                  <a:gd name="T13" fmla="*/ 0 60000 65536"/>
                  <a:gd name="T14" fmla="*/ 0 60000 65536"/>
                  <a:gd name="T15" fmla="*/ 0 w 26"/>
                  <a:gd name="T16" fmla="*/ 0 h 26"/>
                  <a:gd name="T17" fmla="*/ 26 w 26"/>
                  <a:gd name="T18" fmla="*/ 26 h 26"/>
                </a:gdLst>
                <a:ahLst/>
                <a:cxnLst>
                  <a:cxn ang="T10">
                    <a:pos x="T0" y="T1"/>
                  </a:cxn>
                  <a:cxn ang="T11">
                    <a:pos x="T2" y="T3"/>
                  </a:cxn>
                  <a:cxn ang="T12">
                    <a:pos x="T4" y="T5"/>
                  </a:cxn>
                  <a:cxn ang="T13">
                    <a:pos x="T6" y="T7"/>
                  </a:cxn>
                  <a:cxn ang="T14">
                    <a:pos x="T8" y="T9"/>
                  </a:cxn>
                </a:cxnLst>
                <a:rect l="T15" t="T16" r="T17" b="T18"/>
                <a:pathLst>
                  <a:path w="26" h="26">
                    <a:moveTo>
                      <a:pt x="26" y="8"/>
                    </a:moveTo>
                    <a:lnTo>
                      <a:pt x="0" y="0"/>
                    </a:lnTo>
                    <a:lnTo>
                      <a:pt x="9" y="17"/>
                    </a:lnTo>
                    <a:lnTo>
                      <a:pt x="18" y="26"/>
                    </a:lnTo>
                    <a:lnTo>
                      <a:pt x="26" y="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30" name="Freeform 454">
                <a:extLst>
                  <a:ext uri="{FF2B5EF4-FFF2-40B4-BE49-F238E27FC236}">
                    <a16:creationId xmlns:a16="http://schemas.microsoft.com/office/drawing/2014/main" id="{3F3FD1CD-E6E4-4D8C-8C34-262D8650F5EB}"/>
                  </a:ext>
                </a:extLst>
              </p:cNvPr>
              <p:cNvSpPr>
                <a:spLocks/>
              </p:cNvSpPr>
              <p:nvPr/>
            </p:nvSpPr>
            <p:spPr bwMode="auto">
              <a:xfrm>
                <a:off x="7615239" y="3565525"/>
                <a:ext cx="26988" cy="55563"/>
              </a:xfrm>
              <a:custGeom>
                <a:avLst/>
                <a:gdLst>
                  <a:gd name="T0" fmla="*/ 2147483647 w 17"/>
                  <a:gd name="T1" fmla="*/ 2147483647 h 35"/>
                  <a:gd name="T2" fmla="*/ 2147483647 w 17"/>
                  <a:gd name="T3" fmla="*/ 0 h 35"/>
                  <a:gd name="T4" fmla="*/ 0 w 17"/>
                  <a:gd name="T5" fmla="*/ 2147483647 h 35"/>
                  <a:gd name="T6" fmla="*/ 2147483647 w 17"/>
                  <a:gd name="T7" fmla="*/ 2147483647 h 35"/>
                  <a:gd name="T8" fmla="*/ 2147483647 w 17"/>
                  <a:gd name="T9" fmla="*/ 2147483647 h 35"/>
                  <a:gd name="T10" fmla="*/ 2147483647 w 17"/>
                  <a:gd name="T11" fmla="*/ 2147483647 h 35"/>
                  <a:gd name="T12" fmla="*/ 0 60000 65536"/>
                  <a:gd name="T13" fmla="*/ 0 60000 65536"/>
                  <a:gd name="T14" fmla="*/ 0 60000 65536"/>
                  <a:gd name="T15" fmla="*/ 0 60000 65536"/>
                  <a:gd name="T16" fmla="*/ 0 60000 65536"/>
                  <a:gd name="T17" fmla="*/ 0 60000 65536"/>
                  <a:gd name="T18" fmla="*/ 0 w 17"/>
                  <a:gd name="T19" fmla="*/ 0 h 35"/>
                  <a:gd name="T20" fmla="*/ 17 w 1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17" h="35">
                    <a:moveTo>
                      <a:pt x="17" y="9"/>
                    </a:moveTo>
                    <a:lnTo>
                      <a:pt x="9" y="0"/>
                    </a:lnTo>
                    <a:lnTo>
                      <a:pt x="0" y="26"/>
                    </a:lnTo>
                    <a:lnTo>
                      <a:pt x="9" y="35"/>
                    </a:lnTo>
                    <a:lnTo>
                      <a:pt x="9" y="26"/>
                    </a:lnTo>
                    <a:lnTo>
                      <a:pt x="17"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31" name="Freeform 455">
                <a:extLst>
                  <a:ext uri="{FF2B5EF4-FFF2-40B4-BE49-F238E27FC236}">
                    <a16:creationId xmlns:a16="http://schemas.microsoft.com/office/drawing/2014/main" id="{2CF41B4C-F4D6-474C-BCEB-4D62DBDCDF69}"/>
                  </a:ext>
                </a:extLst>
              </p:cNvPr>
              <p:cNvSpPr>
                <a:spLocks/>
              </p:cNvSpPr>
              <p:nvPr/>
            </p:nvSpPr>
            <p:spPr bwMode="auto">
              <a:xfrm>
                <a:off x="7615239" y="3565525"/>
                <a:ext cx="26988" cy="55563"/>
              </a:xfrm>
              <a:custGeom>
                <a:avLst/>
                <a:gdLst>
                  <a:gd name="T0" fmla="*/ 2147483647 w 17"/>
                  <a:gd name="T1" fmla="*/ 2147483647 h 35"/>
                  <a:gd name="T2" fmla="*/ 2147483647 w 17"/>
                  <a:gd name="T3" fmla="*/ 0 h 35"/>
                  <a:gd name="T4" fmla="*/ 0 w 17"/>
                  <a:gd name="T5" fmla="*/ 2147483647 h 35"/>
                  <a:gd name="T6" fmla="*/ 2147483647 w 17"/>
                  <a:gd name="T7" fmla="*/ 2147483647 h 35"/>
                  <a:gd name="T8" fmla="*/ 2147483647 w 17"/>
                  <a:gd name="T9" fmla="*/ 2147483647 h 35"/>
                  <a:gd name="T10" fmla="*/ 2147483647 w 17"/>
                  <a:gd name="T11" fmla="*/ 2147483647 h 35"/>
                  <a:gd name="T12" fmla="*/ 0 60000 65536"/>
                  <a:gd name="T13" fmla="*/ 0 60000 65536"/>
                  <a:gd name="T14" fmla="*/ 0 60000 65536"/>
                  <a:gd name="T15" fmla="*/ 0 60000 65536"/>
                  <a:gd name="T16" fmla="*/ 0 60000 65536"/>
                  <a:gd name="T17" fmla="*/ 0 60000 65536"/>
                  <a:gd name="T18" fmla="*/ 0 w 17"/>
                  <a:gd name="T19" fmla="*/ 0 h 35"/>
                  <a:gd name="T20" fmla="*/ 17 w 1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17" h="35">
                    <a:moveTo>
                      <a:pt x="17" y="9"/>
                    </a:moveTo>
                    <a:lnTo>
                      <a:pt x="9" y="0"/>
                    </a:lnTo>
                    <a:lnTo>
                      <a:pt x="0" y="26"/>
                    </a:lnTo>
                    <a:lnTo>
                      <a:pt x="9" y="35"/>
                    </a:lnTo>
                    <a:lnTo>
                      <a:pt x="9" y="26"/>
                    </a:lnTo>
                    <a:lnTo>
                      <a:pt x="17"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32" name="Freeform 456">
                <a:extLst>
                  <a:ext uri="{FF2B5EF4-FFF2-40B4-BE49-F238E27FC236}">
                    <a16:creationId xmlns:a16="http://schemas.microsoft.com/office/drawing/2014/main" id="{CB8C4914-FCA9-4E04-9107-ABBC4C344E22}"/>
                  </a:ext>
                </a:extLst>
              </p:cNvPr>
              <p:cNvSpPr>
                <a:spLocks/>
              </p:cNvSpPr>
              <p:nvPr/>
            </p:nvSpPr>
            <p:spPr bwMode="auto">
              <a:xfrm>
                <a:off x="7586664" y="3551238"/>
                <a:ext cx="42863" cy="28575"/>
              </a:xfrm>
              <a:custGeom>
                <a:avLst/>
                <a:gdLst>
                  <a:gd name="T0" fmla="*/ 2147483647 w 27"/>
                  <a:gd name="T1" fmla="*/ 2147483647 h 18"/>
                  <a:gd name="T2" fmla="*/ 2147483647 w 27"/>
                  <a:gd name="T3" fmla="*/ 2147483647 h 18"/>
                  <a:gd name="T4" fmla="*/ 2147483647 w 27"/>
                  <a:gd name="T5" fmla="*/ 0 h 18"/>
                  <a:gd name="T6" fmla="*/ 2147483647 w 27"/>
                  <a:gd name="T7" fmla="*/ 0 h 18"/>
                  <a:gd name="T8" fmla="*/ 0 w 27"/>
                  <a:gd name="T9" fmla="*/ 0 h 18"/>
                  <a:gd name="T10" fmla="*/ 2147483647 w 27"/>
                  <a:gd name="T11" fmla="*/ 2147483647 h 18"/>
                  <a:gd name="T12" fmla="*/ 0 60000 65536"/>
                  <a:gd name="T13" fmla="*/ 0 60000 65536"/>
                  <a:gd name="T14" fmla="*/ 0 60000 65536"/>
                  <a:gd name="T15" fmla="*/ 0 60000 65536"/>
                  <a:gd name="T16" fmla="*/ 0 60000 65536"/>
                  <a:gd name="T17" fmla="*/ 0 60000 65536"/>
                  <a:gd name="T18" fmla="*/ 0 w 27"/>
                  <a:gd name="T19" fmla="*/ 0 h 18"/>
                  <a:gd name="T20" fmla="*/ 27 w 2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7" h="18">
                    <a:moveTo>
                      <a:pt x="9" y="18"/>
                    </a:moveTo>
                    <a:lnTo>
                      <a:pt x="18" y="18"/>
                    </a:lnTo>
                    <a:lnTo>
                      <a:pt x="27" y="0"/>
                    </a:lnTo>
                    <a:lnTo>
                      <a:pt x="9" y="0"/>
                    </a:lnTo>
                    <a:lnTo>
                      <a:pt x="0" y="0"/>
                    </a:lnTo>
                    <a:lnTo>
                      <a:pt x="9"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33" name="Freeform 457">
                <a:extLst>
                  <a:ext uri="{FF2B5EF4-FFF2-40B4-BE49-F238E27FC236}">
                    <a16:creationId xmlns:a16="http://schemas.microsoft.com/office/drawing/2014/main" id="{FC2A9338-8BAD-43A3-8A11-6A135EE3F8BD}"/>
                  </a:ext>
                </a:extLst>
              </p:cNvPr>
              <p:cNvSpPr>
                <a:spLocks/>
              </p:cNvSpPr>
              <p:nvPr/>
            </p:nvSpPr>
            <p:spPr bwMode="auto">
              <a:xfrm>
                <a:off x="7586664" y="3551238"/>
                <a:ext cx="42863" cy="28575"/>
              </a:xfrm>
              <a:custGeom>
                <a:avLst/>
                <a:gdLst>
                  <a:gd name="T0" fmla="*/ 2147483647 w 27"/>
                  <a:gd name="T1" fmla="*/ 2147483647 h 18"/>
                  <a:gd name="T2" fmla="*/ 2147483647 w 27"/>
                  <a:gd name="T3" fmla="*/ 2147483647 h 18"/>
                  <a:gd name="T4" fmla="*/ 2147483647 w 27"/>
                  <a:gd name="T5" fmla="*/ 0 h 18"/>
                  <a:gd name="T6" fmla="*/ 2147483647 w 27"/>
                  <a:gd name="T7" fmla="*/ 0 h 18"/>
                  <a:gd name="T8" fmla="*/ 0 w 27"/>
                  <a:gd name="T9" fmla="*/ 0 h 18"/>
                  <a:gd name="T10" fmla="*/ 2147483647 w 27"/>
                  <a:gd name="T11" fmla="*/ 2147483647 h 18"/>
                  <a:gd name="T12" fmla="*/ 0 60000 65536"/>
                  <a:gd name="T13" fmla="*/ 0 60000 65536"/>
                  <a:gd name="T14" fmla="*/ 0 60000 65536"/>
                  <a:gd name="T15" fmla="*/ 0 60000 65536"/>
                  <a:gd name="T16" fmla="*/ 0 60000 65536"/>
                  <a:gd name="T17" fmla="*/ 0 60000 65536"/>
                  <a:gd name="T18" fmla="*/ 0 w 27"/>
                  <a:gd name="T19" fmla="*/ 0 h 18"/>
                  <a:gd name="T20" fmla="*/ 27 w 2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7" h="18">
                    <a:moveTo>
                      <a:pt x="9" y="18"/>
                    </a:moveTo>
                    <a:lnTo>
                      <a:pt x="18" y="18"/>
                    </a:lnTo>
                    <a:lnTo>
                      <a:pt x="27" y="0"/>
                    </a:lnTo>
                    <a:lnTo>
                      <a:pt x="9" y="0"/>
                    </a:lnTo>
                    <a:lnTo>
                      <a:pt x="0" y="0"/>
                    </a:lnTo>
                    <a:lnTo>
                      <a:pt x="9"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34" name="Freeform 458">
                <a:extLst>
                  <a:ext uri="{FF2B5EF4-FFF2-40B4-BE49-F238E27FC236}">
                    <a16:creationId xmlns:a16="http://schemas.microsoft.com/office/drawing/2014/main" id="{EB1A70EF-30DF-4279-8757-40D79E93394D}"/>
                  </a:ext>
                </a:extLst>
              </p:cNvPr>
              <p:cNvSpPr>
                <a:spLocks/>
              </p:cNvSpPr>
              <p:nvPr/>
            </p:nvSpPr>
            <p:spPr bwMode="auto">
              <a:xfrm>
                <a:off x="7586664" y="3524250"/>
                <a:ext cx="28575" cy="26988"/>
              </a:xfrm>
              <a:custGeom>
                <a:avLst/>
                <a:gdLst>
                  <a:gd name="T0" fmla="*/ 2147483647 w 18"/>
                  <a:gd name="T1" fmla="*/ 2147483647 h 17"/>
                  <a:gd name="T2" fmla="*/ 2147483647 w 18"/>
                  <a:gd name="T3" fmla="*/ 0 h 17"/>
                  <a:gd name="T4" fmla="*/ 0 w 18"/>
                  <a:gd name="T5" fmla="*/ 0 h 17"/>
                  <a:gd name="T6" fmla="*/ 2147483647 w 18"/>
                  <a:gd name="T7" fmla="*/ 2147483647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18" y="17"/>
                    </a:moveTo>
                    <a:lnTo>
                      <a:pt x="18" y="0"/>
                    </a:lnTo>
                    <a:lnTo>
                      <a:pt x="0" y="0"/>
                    </a:lnTo>
                    <a:lnTo>
                      <a:pt x="18"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35" name="Freeform 459">
                <a:extLst>
                  <a:ext uri="{FF2B5EF4-FFF2-40B4-BE49-F238E27FC236}">
                    <a16:creationId xmlns:a16="http://schemas.microsoft.com/office/drawing/2014/main" id="{596C0EBE-3854-47C1-A810-988528BCED08}"/>
                  </a:ext>
                </a:extLst>
              </p:cNvPr>
              <p:cNvSpPr>
                <a:spLocks/>
              </p:cNvSpPr>
              <p:nvPr/>
            </p:nvSpPr>
            <p:spPr bwMode="auto">
              <a:xfrm>
                <a:off x="7586664" y="3524250"/>
                <a:ext cx="28575" cy="26988"/>
              </a:xfrm>
              <a:custGeom>
                <a:avLst/>
                <a:gdLst>
                  <a:gd name="T0" fmla="*/ 2147483647 w 18"/>
                  <a:gd name="T1" fmla="*/ 2147483647 h 17"/>
                  <a:gd name="T2" fmla="*/ 2147483647 w 18"/>
                  <a:gd name="T3" fmla="*/ 0 h 17"/>
                  <a:gd name="T4" fmla="*/ 0 w 18"/>
                  <a:gd name="T5" fmla="*/ 0 h 17"/>
                  <a:gd name="T6" fmla="*/ 2147483647 w 18"/>
                  <a:gd name="T7" fmla="*/ 2147483647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18" y="17"/>
                    </a:moveTo>
                    <a:lnTo>
                      <a:pt x="18" y="0"/>
                    </a:lnTo>
                    <a:lnTo>
                      <a:pt x="0" y="0"/>
                    </a:lnTo>
                    <a:lnTo>
                      <a:pt x="18"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36" name="Freeform 460">
                <a:extLst>
                  <a:ext uri="{FF2B5EF4-FFF2-40B4-BE49-F238E27FC236}">
                    <a16:creationId xmlns:a16="http://schemas.microsoft.com/office/drawing/2014/main" id="{BCD211E3-D236-463E-AF8B-625B80983852}"/>
                  </a:ext>
                </a:extLst>
              </p:cNvPr>
              <p:cNvSpPr>
                <a:spLocks/>
              </p:cNvSpPr>
              <p:nvPr/>
            </p:nvSpPr>
            <p:spPr bwMode="auto">
              <a:xfrm>
                <a:off x="7629526" y="3524250"/>
                <a:ext cx="26988" cy="26988"/>
              </a:xfrm>
              <a:custGeom>
                <a:avLst/>
                <a:gdLst>
                  <a:gd name="T0" fmla="*/ 2147483647 w 17"/>
                  <a:gd name="T1" fmla="*/ 0 h 17"/>
                  <a:gd name="T2" fmla="*/ 0 w 17"/>
                  <a:gd name="T3" fmla="*/ 2147483647 h 17"/>
                  <a:gd name="T4" fmla="*/ 2147483647 w 17"/>
                  <a:gd name="T5" fmla="*/ 2147483647 h 17"/>
                  <a:gd name="T6" fmla="*/ 2147483647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8" y="0"/>
                    </a:moveTo>
                    <a:lnTo>
                      <a:pt x="0" y="9"/>
                    </a:lnTo>
                    <a:lnTo>
                      <a:pt x="17" y="17"/>
                    </a:lnTo>
                    <a:lnTo>
                      <a:pt x="8"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37" name="Freeform 461">
                <a:extLst>
                  <a:ext uri="{FF2B5EF4-FFF2-40B4-BE49-F238E27FC236}">
                    <a16:creationId xmlns:a16="http://schemas.microsoft.com/office/drawing/2014/main" id="{50ABA93F-4489-4623-97C5-78A8674CBC5C}"/>
                  </a:ext>
                </a:extLst>
              </p:cNvPr>
              <p:cNvSpPr>
                <a:spLocks/>
              </p:cNvSpPr>
              <p:nvPr/>
            </p:nvSpPr>
            <p:spPr bwMode="auto">
              <a:xfrm>
                <a:off x="7629526" y="3524250"/>
                <a:ext cx="26988" cy="26988"/>
              </a:xfrm>
              <a:custGeom>
                <a:avLst/>
                <a:gdLst>
                  <a:gd name="T0" fmla="*/ 2147483647 w 17"/>
                  <a:gd name="T1" fmla="*/ 0 h 17"/>
                  <a:gd name="T2" fmla="*/ 0 w 17"/>
                  <a:gd name="T3" fmla="*/ 2147483647 h 17"/>
                  <a:gd name="T4" fmla="*/ 2147483647 w 17"/>
                  <a:gd name="T5" fmla="*/ 2147483647 h 17"/>
                  <a:gd name="T6" fmla="*/ 2147483647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8" y="0"/>
                    </a:moveTo>
                    <a:lnTo>
                      <a:pt x="0" y="9"/>
                    </a:lnTo>
                    <a:lnTo>
                      <a:pt x="17" y="17"/>
                    </a:lnTo>
                    <a:lnTo>
                      <a:pt x="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38" name="Freeform 462">
                <a:extLst>
                  <a:ext uri="{FF2B5EF4-FFF2-40B4-BE49-F238E27FC236}">
                    <a16:creationId xmlns:a16="http://schemas.microsoft.com/office/drawing/2014/main" id="{06DCABB9-0474-4B57-ACB8-A8F4B2B08F75}"/>
                  </a:ext>
                </a:extLst>
              </p:cNvPr>
              <p:cNvSpPr>
                <a:spLocks/>
              </p:cNvSpPr>
              <p:nvPr/>
            </p:nvSpPr>
            <p:spPr bwMode="auto">
              <a:xfrm>
                <a:off x="7656514" y="3551238"/>
                <a:ext cx="26988" cy="28575"/>
              </a:xfrm>
              <a:custGeom>
                <a:avLst/>
                <a:gdLst>
                  <a:gd name="T0" fmla="*/ 2147483647 w 17"/>
                  <a:gd name="T1" fmla="*/ 2147483647 h 18"/>
                  <a:gd name="T2" fmla="*/ 2147483647 w 17"/>
                  <a:gd name="T3" fmla="*/ 0 h 18"/>
                  <a:gd name="T4" fmla="*/ 0 w 17"/>
                  <a:gd name="T5" fmla="*/ 2147483647 h 18"/>
                  <a:gd name="T6" fmla="*/ 2147483647 w 17"/>
                  <a:gd name="T7" fmla="*/ 2147483647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17" y="18"/>
                    </a:moveTo>
                    <a:lnTo>
                      <a:pt x="9" y="0"/>
                    </a:lnTo>
                    <a:lnTo>
                      <a:pt x="0" y="9"/>
                    </a:lnTo>
                    <a:lnTo>
                      <a:pt x="17"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39" name="Freeform 463">
                <a:extLst>
                  <a:ext uri="{FF2B5EF4-FFF2-40B4-BE49-F238E27FC236}">
                    <a16:creationId xmlns:a16="http://schemas.microsoft.com/office/drawing/2014/main" id="{3EA8A44D-8483-405C-9339-A6C16EBD47B2}"/>
                  </a:ext>
                </a:extLst>
              </p:cNvPr>
              <p:cNvSpPr>
                <a:spLocks/>
              </p:cNvSpPr>
              <p:nvPr/>
            </p:nvSpPr>
            <p:spPr bwMode="auto">
              <a:xfrm>
                <a:off x="7656514" y="3551238"/>
                <a:ext cx="26988" cy="28575"/>
              </a:xfrm>
              <a:custGeom>
                <a:avLst/>
                <a:gdLst>
                  <a:gd name="T0" fmla="*/ 2147483647 w 17"/>
                  <a:gd name="T1" fmla="*/ 2147483647 h 18"/>
                  <a:gd name="T2" fmla="*/ 2147483647 w 17"/>
                  <a:gd name="T3" fmla="*/ 0 h 18"/>
                  <a:gd name="T4" fmla="*/ 0 w 17"/>
                  <a:gd name="T5" fmla="*/ 2147483647 h 18"/>
                  <a:gd name="T6" fmla="*/ 2147483647 w 17"/>
                  <a:gd name="T7" fmla="*/ 2147483647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17" y="18"/>
                    </a:moveTo>
                    <a:lnTo>
                      <a:pt x="9" y="0"/>
                    </a:lnTo>
                    <a:lnTo>
                      <a:pt x="0" y="9"/>
                    </a:lnTo>
                    <a:lnTo>
                      <a:pt x="17"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40" name="Freeform 464">
                <a:extLst>
                  <a:ext uri="{FF2B5EF4-FFF2-40B4-BE49-F238E27FC236}">
                    <a16:creationId xmlns:a16="http://schemas.microsoft.com/office/drawing/2014/main" id="{12FA65C0-AA11-4489-929A-734FED0D5345}"/>
                  </a:ext>
                </a:extLst>
              </p:cNvPr>
              <p:cNvSpPr>
                <a:spLocks/>
              </p:cNvSpPr>
              <p:nvPr/>
            </p:nvSpPr>
            <p:spPr bwMode="auto">
              <a:xfrm>
                <a:off x="7670801" y="3524250"/>
                <a:ext cx="26988" cy="41275"/>
              </a:xfrm>
              <a:custGeom>
                <a:avLst/>
                <a:gdLst>
                  <a:gd name="T0" fmla="*/ 2147483647 w 17"/>
                  <a:gd name="T1" fmla="*/ 2147483647 h 26"/>
                  <a:gd name="T2" fmla="*/ 2147483647 w 17"/>
                  <a:gd name="T3" fmla="*/ 0 h 26"/>
                  <a:gd name="T4" fmla="*/ 0 w 17"/>
                  <a:gd name="T5" fmla="*/ 0 h 26"/>
                  <a:gd name="T6" fmla="*/ 2147483647 w 17"/>
                  <a:gd name="T7" fmla="*/ 2147483647 h 26"/>
                  <a:gd name="T8" fmla="*/ 2147483647 w 17"/>
                  <a:gd name="T9" fmla="*/ 2147483647 h 26"/>
                  <a:gd name="T10" fmla="*/ 2147483647 w 17"/>
                  <a:gd name="T11" fmla="*/ 2147483647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17" y="17"/>
                    </a:moveTo>
                    <a:lnTo>
                      <a:pt x="17" y="0"/>
                    </a:lnTo>
                    <a:lnTo>
                      <a:pt x="0" y="0"/>
                    </a:lnTo>
                    <a:lnTo>
                      <a:pt x="8" y="26"/>
                    </a:lnTo>
                    <a:lnTo>
                      <a:pt x="17" y="26"/>
                    </a:lnTo>
                    <a:lnTo>
                      <a:pt x="17"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41" name="Freeform 465">
                <a:extLst>
                  <a:ext uri="{FF2B5EF4-FFF2-40B4-BE49-F238E27FC236}">
                    <a16:creationId xmlns:a16="http://schemas.microsoft.com/office/drawing/2014/main" id="{E4B847F3-B4E3-4D23-8766-A6CA52CBEEDE}"/>
                  </a:ext>
                </a:extLst>
              </p:cNvPr>
              <p:cNvSpPr>
                <a:spLocks/>
              </p:cNvSpPr>
              <p:nvPr/>
            </p:nvSpPr>
            <p:spPr bwMode="auto">
              <a:xfrm>
                <a:off x="7670801" y="3524250"/>
                <a:ext cx="26988" cy="41275"/>
              </a:xfrm>
              <a:custGeom>
                <a:avLst/>
                <a:gdLst>
                  <a:gd name="T0" fmla="*/ 2147483647 w 17"/>
                  <a:gd name="T1" fmla="*/ 2147483647 h 26"/>
                  <a:gd name="T2" fmla="*/ 2147483647 w 17"/>
                  <a:gd name="T3" fmla="*/ 0 h 26"/>
                  <a:gd name="T4" fmla="*/ 0 w 17"/>
                  <a:gd name="T5" fmla="*/ 0 h 26"/>
                  <a:gd name="T6" fmla="*/ 2147483647 w 17"/>
                  <a:gd name="T7" fmla="*/ 2147483647 h 26"/>
                  <a:gd name="T8" fmla="*/ 2147483647 w 17"/>
                  <a:gd name="T9" fmla="*/ 2147483647 h 26"/>
                  <a:gd name="T10" fmla="*/ 2147483647 w 17"/>
                  <a:gd name="T11" fmla="*/ 2147483647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17" y="17"/>
                    </a:moveTo>
                    <a:lnTo>
                      <a:pt x="17" y="0"/>
                    </a:lnTo>
                    <a:lnTo>
                      <a:pt x="0" y="0"/>
                    </a:lnTo>
                    <a:lnTo>
                      <a:pt x="8" y="26"/>
                    </a:lnTo>
                    <a:lnTo>
                      <a:pt x="17" y="26"/>
                    </a:lnTo>
                    <a:lnTo>
                      <a:pt x="17"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42" name="Freeform 466">
                <a:extLst>
                  <a:ext uri="{FF2B5EF4-FFF2-40B4-BE49-F238E27FC236}">
                    <a16:creationId xmlns:a16="http://schemas.microsoft.com/office/drawing/2014/main" id="{3BCE649B-CFA1-478B-9F6F-FE8500513886}"/>
                  </a:ext>
                </a:extLst>
              </p:cNvPr>
              <p:cNvSpPr>
                <a:spLocks/>
              </p:cNvSpPr>
              <p:nvPr/>
            </p:nvSpPr>
            <p:spPr bwMode="auto">
              <a:xfrm>
                <a:off x="7586664" y="3594100"/>
                <a:ext cx="152400" cy="123825"/>
              </a:xfrm>
              <a:custGeom>
                <a:avLst/>
                <a:gdLst>
                  <a:gd name="T0" fmla="*/ 2147483647 w 96"/>
                  <a:gd name="T1" fmla="*/ 2147483647 h 78"/>
                  <a:gd name="T2" fmla="*/ 2147483647 w 96"/>
                  <a:gd name="T3" fmla="*/ 2147483647 h 78"/>
                  <a:gd name="T4" fmla="*/ 2147483647 w 96"/>
                  <a:gd name="T5" fmla="*/ 2147483647 h 78"/>
                  <a:gd name="T6" fmla="*/ 2147483647 w 96"/>
                  <a:gd name="T7" fmla="*/ 2147483647 h 78"/>
                  <a:gd name="T8" fmla="*/ 2147483647 w 96"/>
                  <a:gd name="T9" fmla="*/ 2147483647 h 78"/>
                  <a:gd name="T10" fmla="*/ 0 w 96"/>
                  <a:gd name="T11" fmla="*/ 2147483647 h 78"/>
                  <a:gd name="T12" fmla="*/ 2147483647 w 96"/>
                  <a:gd name="T13" fmla="*/ 2147483647 h 78"/>
                  <a:gd name="T14" fmla="*/ 2147483647 w 96"/>
                  <a:gd name="T15" fmla="*/ 2147483647 h 78"/>
                  <a:gd name="T16" fmla="*/ 2147483647 w 96"/>
                  <a:gd name="T17" fmla="*/ 2147483647 h 78"/>
                  <a:gd name="T18" fmla="*/ 2147483647 w 96"/>
                  <a:gd name="T19" fmla="*/ 2147483647 h 78"/>
                  <a:gd name="T20" fmla="*/ 2147483647 w 96"/>
                  <a:gd name="T21" fmla="*/ 2147483647 h 78"/>
                  <a:gd name="T22" fmla="*/ 2147483647 w 96"/>
                  <a:gd name="T23" fmla="*/ 2147483647 h 78"/>
                  <a:gd name="T24" fmla="*/ 2147483647 w 96"/>
                  <a:gd name="T25" fmla="*/ 2147483647 h 78"/>
                  <a:gd name="T26" fmla="*/ 2147483647 w 96"/>
                  <a:gd name="T27" fmla="*/ 2147483647 h 78"/>
                  <a:gd name="T28" fmla="*/ 2147483647 w 96"/>
                  <a:gd name="T29" fmla="*/ 2147483647 h 78"/>
                  <a:gd name="T30" fmla="*/ 2147483647 w 96"/>
                  <a:gd name="T31" fmla="*/ 2147483647 h 78"/>
                  <a:gd name="T32" fmla="*/ 2147483647 w 96"/>
                  <a:gd name="T33" fmla="*/ 2147483647 h 78"/>
                  <a:gd name="T34" fmla="*/ 2147483647 w 96"/>
                  <a:gd name="T35" fmla="*/ 2147483647 h 78"/>
                  <a:gd name="T36" fmla="*/ 2147483647 w 96"/>
                  <a:gd name="T37" fmla="*/ 2147483647 h 78"/>
                  <a:gd name="T38" fmla="*/ 2147483647 w 96"/>
                  <a:gd name="T39" fmla="*/ 0 h 78"/>
                  <a:gd name="T40" fmla="*/ 2147483647 w 96"/>
                  <a:gd name="T41" fmla="*/ 2147483647 h 78"/>
                  <a:gd name="T42" fmla="*/ 2147483647 w 96"/>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78"/>
                  <a:gd name="T68" fmla="*/ 96 w 96"/>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78">
                    <a:moveTo>
                      <a:pt x="53" y="26"/>
                    </a:moveTo>
                    <a:lnTo>
                      <a:pt x="44" y="26"/>
                    </a:lnTo>
                    <a:lnTo>
                      <a:pt x="35" y="26"/>
                    </a:lnTo>
                    <a:lnTo>
                      <a:pt x="18" y="34"/>
                    </a:lnTo>
                    <a:lnTo>
                      <a:pt x="18" y="52"/>
                    </a:lnTo>
                    <a:lnTo>
                      <a:pt x="0" y="61"/>
                    </a:lnTo>
                    <a:lnTo>
                      <a:pt x="18" y="69"/>
                    </a:lnTo>
                    <a:lnTo>
                      <a:pt x="27" y="78"/>
                    </a:lnTo>
                    <a:lnTo>
                      <a:pt x="27" y="43"/>
                    </a:lnTo>
                    <a:lnTo>
                      <a:pt x="53" y="43"/>
                    </a:lnTo>
                    <a:lnTo>
                      <a:pt x="44" y="61"/>
                    </a:lnTo>
                    <a:lnTo>
                      <a:pt x="61" y="78"/>
                    </a:lnTo>
                    <a:lnTo>
                      <a:pt x="79" y="78"/>
                    </a:lnTo>
                    <a:lnTo>
                      <a:pt x="70" y="52"/>
                    </a:lnTo>
                    <a:lnTo>
                      <a:pt x="88" y="52"/>
                    </a:lnTo>
                    <a:lnTo>
                      <a:pt x="88" y="69"/>
                    </a:lnTo>
                    <a:lnTo>
                      <a:pt x="96" y="52"/>
                    </a:lnTo>
                    <a:lnTo>
                      <a:pt x="88" y="26"/>
                    </a:lnTo>
                    <a:lnTo>
                      <a:pt x="88" y="17"/>
                    </a:lnTo>
                    <a:lnTo>
                      <a:pt x="79" y="0"/>
                    </a:lnTo>
                    <a:lnTo>
                      <a:pt x="61" y="26"/>
                    </a:lnTo>
                    <a:lnTo>
                      <a:pt x="53" y="26"/>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43" name="Freeform 467">
                <a:extLst>
                  <a:ext uri="{FF2B5EF4-FFF2-40B4-BE49-F238E27FC236}">
                    <a16:creationId xmlns:a16="http://schemas.microsoft.com/office/drawing/2014/main" id="{4F97350B-7327-4A74-86B5-396C9B2E8AC3}"/>
                  </a:ext>
                </a:extLst>
              </p:cNvPr>
              <p:cNvSpPr>
                <a:spLocks/>
              </p:cNvSpPr>
              <p:nvPr/>
            </p:nvSpPr>
            <p:spPr bwMode="auto">
              <a:xfrm>
                <a:off x="7586664" y="3594100"/>
                <a:ext cx="152400" cy="123825"/>
              </a:xfrm>
              <a:custGeom>
                <a:avLst/>
                <a:gdLst>
                  <a:gd name="T0" fmla="*/ 2147483647 w 96"/>
                  <a:gd name="T1" fmla="*/ 2147483647 h 78"/>
                  <a:gd name="T2" fmla="*/ 2147483647 w 96"/>
                  <a:gd name="T3" fmla="*/ 2147483647 h 78"/>
                  <a:gd name="T4" fmla="*/ 2147483647 w 96"/>
                  <a:gd name="T5" fmla="*/ 2147483647 h 78"/>
                  <a:gd name="T6" fmla="*/ 2147483647 w 96"/>
                  <a:gd name="T7" fmla="*/ 2147483647 h 78"/>
                  <a:gd name="T8" fmla="*/ 2147483647 w 96"/>
                  <a:gd name="T9" fmla="*/ 2147483647 h 78"/>
                  <a:gd name="T10" fmla="*/ 0 w 96"/>
                  <a:gd name="T11" fmla="*/ 2147483647 h 78"/>
                  <a:gd name="T12" fmla="*/ 2147483647 w 96"/>
                  <a:gd name="T13" fmla="*/ 2147483647 h 78"/>
                  <a:gd name="T14" fmla="*/ 2147483647 w 96"/>
                  <a:gd name="T15" fmla="*/ 2147483647 h 78"/>
                  <a:gd name="T16" fmla="*/ 2147483647 w 96"/>
                  <a:gd name="T17" fmla="*/ 2147483647 h 78"/>
                  <a:gd name="T18" fmla="*/ 2147483647 w 96"/>
                  <a:gd name="T19" fmla="*/ 2147483647 h 78"/>
                  <a:gd name="T20" fmla="*/ 2147483647 w 96"/>
                  <a:gd name="T21" fmla="*/ 2147483647 h 78"/>
                  <a:gd name="T22" fmla="*/ 2147483647 w 96"/>
                  <a:gd name="T23" fmla="*/ 2147483647 h 78"/>
                  <a:gd name="T24" fmla="*/ 2147483647 w 96"/>
                  <a:gd name="T25" fmla="*/ 2147483647 h 78"/>
                  <a:gd name="T26" fmla="*/ 2147483647 w 96"/>
                  <a:gd name="T27" fmla="*/ 2147483647 h 78"/>
                  <a:gd name="T28" fmla="*/ 2147483647 w 96"/>
                  <a:gd name="T29" fmla="*/ 2147483647 h 78"/>
                  <a:gd name="T30" fmla="*/ 2147483647 w 96"/>
                  <a:gd name="T31" fmla="*/ 2147483647 h 78"/>
                  <a:gd name="T32" fmla="*/ 2147483647 w 96"/>
                  <a:gd name="T33" fmla="*/ 2147483647 h 78"/>
                  <a:gd name="T34" fmla="*/ 2147483647 w 96"/>
                  <a:gd name="T35" fmla="*/ 2147483647 h 78"/>
                  <a:gd name="T36" fmla="*/ 2147483647 w 96"/>
                  <a:gd name="T37" fmla="*/ 2147483647 h 78"/>
                  <a:gd name="T38" fmla="*/ 2147483647 w 96"/>
                  <a:gd name="T39" fmla="*/ 0 h 78"/>
                  <a:gd name="T40" fmla="*/ 2147483647 w 96"/>
                  <a:gd name="T41" fmla="*/ 2147483647 h 78"/>
                  <a:gd name="T42" fmla="*/ 2147483647 w 96"/>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78"/>
                  <a:gd name="T68" fmla="*/ 96 w 96"/>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78">
                    <a:moveTo>
                      <a:pt x="53" y="26"/>
                    </a:moveTo>
                    <a:lnTo>
                      <a:pt x="44" y="26"/>
                    </a:lnTo>
                    <a:lnTo>
                      <a:pt x="35" y="26"/>
                    </a:lnTo>
                    <a:lnTo>
                      <a:pt x="18" y="34"/>
                    </a:lnTo>
                    <a:lnTo>
                      <a:pt x="18" y="52"/>
                    </a:lnTo>
                    <a:lnTo>
                      <a:pt x="0" y="61"/>
                    </a:lnTo>
                    <a:lnTo>
                      <a:pt x="18" y="69"/>
                    </a:lnTo>
                    <a:lnTo>
                      <a:pt x="27" y="78"/>
                    </a:lnTo>
                    <a:lnTo>
                      <a:pt x="27" y="43"/>
                    </a:lnTo>
                    <a:lnTo>
                      <a:pt x="53" y="43"/>
                    </a:lnTo>
                    <a:lnTo>
                      <a:pt x="44" y="61"/>
                    </a:lnTo>
                    <a:lnTo>
                      <a:pt x="61" y="78"/>
                    </a:lnTo>
                    <a:lnTo>
                      <a:pt x="79" y="78"/>
                    </a:lnTo>
                    <a:lnTo>
                      <a:pt x="70" y="52"/>
                    </a:lnTo>
                    <a:lnTo>
                      <a:pt x="88" y="52"/>
                    </a:lnTo>
                    <a:lnTo>
                      <a:pt x="88" y="69"/>
                    </a:lnTo>
                    <a:lnTo>
                      <a:pt x="96" y="52"/>
                    </a:lnTo>
                    <a:lnTo>
                      <a:pt x="88" y="26"/>
                    </a:lnTo>
                    <a:lnTo>
                      <a:pt x="88" y="17"/>
                    </a:lnTo>
                    <a:lnTo>
                      <a:pt x="79" y="0"/>
                    </a:lnTo>
                    <a:lnTo>
                      <a:pt x="61" y="26"/>
                    </a:lnTo>
                    <a:lnTo>
                      <a:pt x="53"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44" name="Freeform 468">
                <a:extLst>
                  <a:ext uri="{FF2B5EF4-FFF2-40B4-BE49-F238E27FC236}">
                    <a16:creationId xmlns:a16="http://schemas.microsoft.com/office/drawing/2014/main" id="{B5DDC865-F4BE-40E0-9667-5CCCE4987F9F}"/>
                  </a:ext>
                </a:extLst>
              </p:cNvPr>
              <p:cNvSpPr>
                <a:spLocks/>
              </p:cNvSpPr>
              <p:nvPr/>
            </p:nvSpPr>
            <p:spPr bwMode="auto">
              <a:xfrm>
                <a:off x="7656514" y="3594100"/>
                <a:ext cx="26988" cy="12700"/>
              </a:xfrm>
              <a:custGeom>
                <a:avLst/>
                <a:gdLst>
                  <a:gd name="T0" fmla="*/ 2147483647 w 17"/>
                  <a:gd name="T1" fmla="*/ 2147483647 h 8"/>
                  <a:gd name="T2" fmla="*/ 2147483647 w 17"/>
                  <a:gd name="T3" fmla="*/ 0 h 8"/>
                  <a:gd name="T4" fmla="*/ 0 w 17"/>
                  <a:gd name="T5" fmla="*/ 2147483647 h 8"/>
                  <a:gd name="T6" fmla="*/ 2147483647 w 17"/>
                  <a:gd name="T7" fmla="*/ 2147483647 h 8"/>
                  <a:gd name="T8" fmla="*/ 0 60000 65536"/>
                  <a:gd name="T9" fmla="*/ 0 60000 65536"/>
                  <a:gd name="T10" fmla="*/ 0 60000 65536"/>
                  <a:gd name="T11" fmla="*/ 0 60000 65536"/>
                  <a:gd name="T12" fmla="*/ 0 w 17"/>
                  <a:gd name="T13" fmla="*/ 0 h 8"/>
                  <a:gd name="T14" fmla="*/ 17 w 17"/>
                  <a:gd name="T15" fmla="*/ 8 h 8"/>
                </a:gdLst>
                <a:ahLst/>
                <a:cxnLst>
                  <a:cxn ang="T8">
                    <a:pos x="T0" y="T1"/>
                  </a:cxn>
                  <a:cxn ang="T9">
                    <a:pos x="T2" y="T3"/>
                  </a:cxn>
                  <a:cxn ang="T10">
                    <a:pos x="T4" y="T5"/>
                  </a:cxn>
                  <a:cxn ang="T11">
                    <a:pos x="T6" y="T7"/>
                  </a:cxn>
                </a:cxnLst>
                <a:rect l="T12" t="T13" r="T14" b="T15"/>
                <a:pathLst>
                  <a:path w="17" h="8">
                    <a:moveTo>
                      <a:pt x="17" y="8"/>
                    </a:moveTo>
                    <a:lnTo>
                      <a:pt x="9" y="0"/>
                    </a:lnTo>
                    <a:lnTo>
                      <a:pt x="0" y="8"/>
                    </a:lnTo>
                    <a:lnTo>
                      <a:pt x="17" y="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45" name="Freeform 469">
                <a:extLst>
                  <a:ext uri="{FF2B5EF4-FFF2-40B4-BE49-F238E27FC236}">
                    <a16:creationId xmlns:a16="http://schemas.microsoft.com/office/drawing/2014/main" id="{AE0C88D4-EC2D-4A9C-9D4B-385F0B7C3FF5}"/>
                  </a:ext>
                </a:extLst>
              </p:cNvPr>
              <p:cNvSpPr>
                <a:spLocks/>
              </p:cNvSpPr>
              <p:nvPr/>
            </p:nvSpPr>
            <p:spPr bwMode="auto">
              <a:xfrm>
                <a:off x="7656514" y="3594100"/>
                <a:ext cx="26988" cy="12700"/>
              </a:xfrm>
              <a:custGeom>
                <a:avLst/>
                <a:gdLst>
                  <a:gd name="T0" fmla="*/ 2147483647 w 17"/>
                  <a:gd name="T1" fmla="*/ 2147483647 h 8"/>
                  <a:gd name="T2" fmla="*/ 2147483647 w 17"/>
                  <a:gd name="T3" fmla="*/ 0 h 8"/>
                  <a:gd name="T4" fmla="*/ 0 w 17"/>
                  <a:gd name="T5" fmla="*/ 2147483647 h 8"/>
                  <a:gd name="T6" fmla="*/ 2147483647 w 17"/>
                  <a:gd name="T7" fmla="*/ 2147483647 h 8"/>
                  <a:gd name="T8" fmla="*/ 0 60000 65536"/>
                  <a:gd name="T9" fmla="*/ 0 60000 65536"/>
                  <a:gd name="T10" fmla="*/ 0 60000 65536"/>
                  <a:gd name="T11" fmla="*/ 0 60000 65536"/>
                  <a:gd name="T12" fmla="*/ 0 w 17"/>
                  <a:gd name="T13" fmla="*/ 0 h 8"/>
                  <a:gd name="T14" fmla="*/ 17 w 17"/>
                  <a:gd name="T15" fmla="*/ 8 h 8"/>
                </a:gdLst>
                <a:ahLst/>
                <a:cxnLst>
                  <a:cxn ang="T8">
                    <a:pos x="T0" y="T1"/>
                  </a:cxn>
                  <a:cxn ang="T9">
                    <a:pos x="T2" y="T3"/>
                  </a:cxn>
                  <a:cxn ang="T10">
                    <a:pos x="T4" y="T5"/>
                  </a:cxn>
                  <a:cxn ang="T11">
                    <a:pos x="T6" y="T7"/>
                  </a:cxn>
                </a:cxnLst>
                <a:rect l="T12" t="T13" r="T14" b="T15"/>
                <a:pathLst>
                  <a:path w="17" h="8">
                    <a:moveTo>
                      <a:pt x="17" y="8"/>
                    </a:moveTo>
                    <a:lnTo>
                      <a:pt x="9" y="0"/>
                    </a:lnTo>
                    <a:lnTo>
                      <a:pt x="0" y="8"/>
                    </a:lnTo>
                    <a:lnTo>
                      <a:pt x="17" y="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46" name="Freeform 470">
                <a:extLst>
                  <a:ext uri="{FF2B5EF4-FFF2-40B4-BE49-F238E27FC236}">
                    <a16:creationId xmlns:a16="http://schemas.microsoft.com/office/drawing/2014/main" id="{CBEF9DF6-548A-4206-8FD3-ED188A1790D2}"/>
                  </a:ext>
                </a:extLst>
              </p:cNvPr>
              <p:cNvSpPr>
                <a:spLocks/>
              </p:cNvSpPr>
              <p:nvPr/>
            </p:nvSpPr>
            <p:spPr bwMode="auto">
              <a:xfrm>
                <a:off x="7573964" y="3703638"/>
                <a:ext cx="12700" cy="28575"/>
              </a:xfrm>
              <a:custGeom>
                <a:avLst/>
                <a:gdLst>
                  <a:gd name="T0" fmla="*/ 2147483647 w 8"/>
                  <a:gd name="T1" fmla="*/ 2147483647 h 18"/>
                  <a:gd name="T2" fmla="*/ 2147483647 w 8"/>
                  <a:gd name="T3" fmla="*/ 0 h 18"/>
                  <a:gd name="T4" fmla="*/ 0 w 8"/>
                  <a:gd name="T5" fmla="*/ 0 h 18"/>
                  <a:gd name="T6" fmla="*/ 2147483647 w 8"/>
                  <a:gd name="T7" fmla="*/ 2147483647 h 18"/>
                  <a:gd name="T8" fmla="*/ 2147483647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8" y="18"/>
                    </a:moveTo>
                    <a:lnTo>
                      <a:pt x="8" y="0"/>
                    </a:lnTo>
                    <a:lnTo>
                      <a:pt x="0" y="0"/>
                    </a:lnTo>
                    <a:lnTo>
                      <a:pt x="8" y="18"/>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47" name="Freeform 471">
                <a:extLst>
                  <a:ext uri="{FF2B5EF4-FFF2-40B4-BE49-F238E27FC236}">
                    <a16:creationId xmlns:a16="http://schemas.microsoft.com/office/drawing/2014/main" id="{53578E38-D391-4BFA-BF38-3924B1CD0B55}"/>
                  </a:ext>
                </a:extLst>
              </p:cNvPr>
              <p:cNvSpPr>
                <a:spLocks/>
              </p:cNvSpPr>
              <p:nvPr/>
            </p:nvSpPr>
            <p:spPr bwMode="auto">
              <a:xfrm>
                <a:off x="7573964" y="3703638"/>
                <a:ext cx="12700" cy="28575"/>
              </a:xfrm>
              <a:custGeom>
                <a:avLst/>
                <a:gdLst>
                  <a:gd name="T0" fmla="*/ 2147483647 w 8"/>
                  <a:gd name="T1" fmla="*/ 2147483647 h 18"/>
                  <a:gd name="T2" fmla="*/ 2147483647 w 8"/>
                  <a:gd name="T3" fmla="*/ 0 h 18"/>
                  <a:gd name="T4" fmla="*/ 0 w 8"/>
                  <a:gd name="T5" fmla="*/ 0 h 18"/>
                  <a:gd name="T6" fmla="*/ 2147483647 w 8"/>
                  <a:gd name="T7" fmla="*/ 2147483647 h 18"/>
                  <a:gd name="T8" fmla="*/ 2147483647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8" y="18"/>
                    </a:moveTo>
                    <a:lnTo>
                      <a:pt x="8" y="0"/>
                    </a:lnTo>
                    <a:lnTo>
                      <a:pt x="0" y="0"/>
                    </a:lnTo>
                    <a:lnTo>
                      <a:pt x="8"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48" name="Freeform 472">
                <a:extLst>
                  <a:ext uri="{FF2B5EF4-FFF2-40B4-BE49-F238E27FC236}">
                    <a16:creationId xmlns:a16="http://schemas.microsoft.com/office/drawing/2014/main" id="{2CA9AF0D-E783-47BF-9917-6FA51E2139D4}"/>
                  </a:ext>
                </a:extLst>
              </p:cNvPr>
              <p:cNvSpPr>
                <a:spLocks/>
              </p:cNvSpPr>
              <p:nvPr/>
            </p:nvSpPr>
            <p:spPr bwMode="auto">
              <a:xfrm>
                <a:off x="8126414" y="3952875"/>
                <a:ext cx="277813" cy="234950"/>
              </a:xfrm>
              <a:custGeom>
                <a:avLst/>
                <a:gdLst>
                  <a:gd name="T0" fmla="*/ 2147483647 w 175"/>
                  <a:gd name="T1" fmla="*/ 2147483647 h 148"/>
                  <a:gd name="T2" fmla="*/ 2147483647 w 175"/>
                  <a:gd name="T3" fmla="*/ 2147483647 h 148"/>
                  <a:gd name="T4" fmla="*/ 2147483647 w 175"/>
                  <a:gd name="T5" fmla="*/ 2147483647 h 148"/>
                  <a:gd name="T6" fmla="*/ 0 w 175"/>
                  <a:gd name="T7" fmla="*/ 0 h 148"/>
                  <a:gd name="T8" fmla="*/ 0 w 175"/>
                  <a:gd name="T9" fmla="*/ 2147483647 h 148"/>
                  <a:gd name="T10" fmla="*/ 0 w 175"/>
                  <a:gd name="T11" fmla="*/ 2147483647 h 148"/>
                  <a:gd name="T12" fmla="*/ 0 w 175"/>
                  <a:gd name="T13" fmla="*/ 2147483647 h 148"/>
                  <a:gd name="T14" fmla="*/ 0 w 175"/>
                  <a:gd name="T15" fmla="*/ 2147483647 h 148"/>
                  <a:gd name="T16" fmla="*/ 2147483647 w 175"/>
                  <a:gd name="T17" fmla="*/ 2147483647 h 148"/>
                  <a:gd name="T18" fmla="*/ 2147483647 w 175"/>
                  <a:gd name="T19" fmla="*/ 2147483647 h 148"/>
                  <a:gd name="T20" fmla="*/ 2147483647 w 175"/>
                  <a:gd name="T21" fmla="*/ 2147483647 h 148"/>
                  <a:gd name="T22" fmla="*/ 2147483647 w 175"/>
                  <a:gd name="T23" fmla="*/ 2147483647 h 148"/>
                  <a:gd name="T24" fmla="*/ 2147483647 w 175"/>
                  <a:gd name="T25" fmla="*/ 2147483647 h 148"/>
                  <a:gd name="T26" fmla="*/ 2147483647 w 175"/>
                  <a:gd name="T27" fmla="*/ 2147483647 h 148"/>
                  <a:gd name="T28" fmla="*/ 2147483647 w 175"/>
                  <a:gd name="T29" fmla="*/ 2147483647 h 148"/>
                  <a:gd name="T30" fmla="*/ 2147483647 w 175"/>
                  <a:gd name="T31" fmla="*/ 2147483647 h 148"/>
                  <a:gd name="T32" fmla="*/ 2147483647 w 175"/>
                  <a:gd name="T33" fmla="*/ 2147483647 h 148"/>
                  <a:gd name="T34" fmla="*/ 2147483647 w 175"/>
                  <a:gd name="T35" fmla="*/ 2147483647 h 148"/>
                  <a:gd name="T36" fmla="*/ 2147483647 w 175"/>
                  <a:gd name="T37" fmla="*/ 2147483647 h 148"/>
                  <a:gd name="T38" fmla="*/ 2147483647 w 175"/>
                  <a:gd name="T39" fmla="*/ 2147483647 h 148"/>
                  <a:gd name="T40" fmla="*/ 2147483647 w 175"/>
                  <a:gd name="T41" fmla="*/ 2147483647 h 148"/>
                  <a:gd name="T42" fmla="*/ 2147483647 w 175"/>
                  <a:gd name="T43" fmla="*/ 2147483647 h 148"/>
                  <a:gd name="T44" fmla="*/ 2147483647 w 175"/>
                  <a:gd name="T45" fmla="*/ 2147483647 h 148"/>
                  <a:gd name="T46" fmla="*/ 2147483647 w 175"/>
                  <a:gd name="T47" fmla="*/ 2147483647 h 148"/>
                  <a:gd name="T48" fmla="*/ 2147483647 w 175"/>
                  <a:gd name="T49" fmla="*/ 2147483647 h 1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148"/>
                  <a:gd name="T77" fmla="*/ 175 w 175"/>
                  <a:gd name="T78" fmla="*/ 148 h 1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148">
                    <a:moveTo>
                      <a:pt x="79" y="52"/>
                    </a:moveTo>
                    <a:lnTo>
                      <a:pt x="79" y="44"/>
                    </a:lnTo>
                    <a:lnTo>
                      <a:pt x="44" y="9"/>
                    </a:lnTo>
                    <a:lnTo>
                      <a:pt x="0" y="0"/>
                    </a:lnTo>
                    <a:lnTo>
                      <a:pt x="0" y="61"/>
                    </a:lnTo>
                    <a:lnTo>
                      <a:pt x="0" y="70"/>
                    </a:lnTo>
                    <a:lnTo>
                      <a:pt x="0" y="87"/>
                    </a:lnTo>
                    <a:lnTo>
                      <a:pt x="0" y="122"/>
                    </a:lnTo>
                    <a:lnTo>
                      <a:pt x="27" y="122"/>
                    </a:lnTo>
                    <a:lnTo>
                      <a:pt x="44" y="113"/>
                    </a:lnTo>
                    <a:lnTo>
                      <a:pt x="27" y="113"/>
                    </a:lnTo>
                    <a:lnTo>
                      <a:pt x="44" y="96"/>
                    </a:lnTo>
                    <a:lnTo>
                      <a:pt x="70" y="96"/>
                    </a:lnTo>
                    <a:lnTo>
                      <a:pt x="105" y="131"/>
                    </a:lnTo>
                    <a:lnTo>
                      <a:pt x="140" y="148"/>
                    </a:lnTo>
                    <a:lnTo>
                      <a:pt x="157" y="148"/>
                    </a:lnTo>
                    <a:lnTo>
                      <a:pt x="175" y="148"/>
                    </a:lnTo>
                    <a:lnTo>
                      <a:pt x="166" y="140"/>
                    </a:lnTo>
                    <a:lnTo>
                      <a:pt x="149" y="131"/>
                    </a:lnTo>
                    <a:lnTo>
                      <a:pt x="140" y="122"/>
                    </a:lnTo>
                    <a:lnTo>
                      <a:pt x="123" y="113"/>
                    </a:lnTo>
                    <a:lnTo>
                      <a:pt x="105" y="96"/>
                    </a:lnTo>
                    <a:lnTo>
                      <a:pt x="105" y="70"/>
                    </a:lnTo>
                    <a:lnTo>
                      <a:pt x="79" y="52"/>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49" name="Freeform 473">
                <a:extLst>
                  <a:ext uri="{FF2B5EF4-FFF2-40B4-BE49-F238E27FC236}">
                    <a16:creationId xmlns:a16="http://schemas.microsoft.com/office/drawing/2014/main" id="{53176795-9BB4-4B63-A862-4126340BD7CB}"/>
                  </a:ext>
                </a:extLst>
              </p:cNvPr>
              <p:cNvSpPr>
                <a:spLocks/>
              </p:cNvSpPr>
              <p:nvPr/>
            </p:nvSpPr>
            <p:spPr bwMode="auto">
              <a:xfrm>
                <a:off x="8126414" y="3952875"/>
                <a:ext cx="277813" cy="234950"/>
              </a:xfrm>
              <a:custGeom>
                <a:avLst/>
                <a:gdLst>
                  <a:gd name="T0" fmla="*/ 2147483647 w 175"/>
                  <a:gd name="T1" fmla="*/ 2147483647 h 148"/>
                  <a:gd name="T2" fmla="*/ 2147483647 w 175"/>
                  <a:gd name="T3" fmla="*/ 2147483647 h 148"/>
                  <a:gd name="T4" fmla="*/ 2147483647 w 175"/>
                  <a:gd name="T5" fmla="*/ 2147483647 h 148"/>
                  <a:gd name="T6" fmla="*/ 0 w 175"/>
                  <a:gd name="T7" fmla="*/ 0 h 148"/>
                  <a:gd name="T8" fmla="*/ 0 w 175"/>
                  <a:gd name="T9" fmla="*/ 2147483647 h 148"/>
                  <a:gd name="T10" fmla="*/ 0 w 175"/>
                  <a:gd name="T11" fmla="*/ 2147483647 h 148"/>
                  <a:gd name="T12" fmla="*/ 0 w 175"/>
                  <a:gd name="T13" fmla="*/ 2147483647 h 148"/>
                  <a:gd name="T14" fmla="*/ 0 w 175"/>
                  <a:gd name="T15" fmla="*/ 2147483647 h 148"/>
                  <a:gd name="T16" fmla="*/ 2147483647 w 175"/>
                  <a:gd name="T17" fmla="*/ 2147483647 h 148"/>
                  <a:gd name="T18" fmla="*/ 2147483647 w 175"/>
                  <a:gd name="T19" fmla="*/ 2147483647 h 148"/>
                  <a:gd name="T20" fmla="*/ 2147483647 w 175"/>
                  <a:gd name="T21" fmla="*/ 2147483647 h 148"/>
                  <a:gd name="T22" fmla="*/ 2147483647 w 175"/>
                  <a:gd name="T23" fmla="*/ 2147483647 h 148"/>
                  <a:gd name="T24" fmla="*/ 2147483647 w 175"/>
                  <a:gd name="T25" fmla="*/ 2147483647 h 148"/>
                  <a:gd name="T26" fmla="*/ 2147483647 w 175"/>
                  <a:gd name="T27" fmla="*/ 2147483647 h 148"/>
                  <a:gd name="T28" fmla="*/ 2147483647 w 175"/>
                  <a:gd name="T29" fmla="*/ 2147483647 h 148"/>
                  <a:gd name="T30" fmla="*/ 2147483647 w 175"/>
                  <a:gd name="T31" fmla="*/ 2147483647 h 148"/>
                  <a:gd name="T32" fmla="*/ 2147483647 w 175"/>
                  <a:gd name="T33" fmla="*/ 2147483647 h 148"/>
                  <a:gd name="T34" fmla="*/ 2147483647 w 175"/>
                  <a:gd name="T35" fmla="*/ 2147483647 h 148"/>
                  <a:gd name="T36" fmla="*/ 2147483647 w 175"/>
                  <a:gd name="T37" fmla="*/ 2147483647 h 148"/>
                  <a:gd name="T38" fmla="*/ 2147483647 w 175"/>
                  <a:gd name="T39" fmla="*/ 2147483647 h 148"/>
                  <a:gd name="T40" fmla="*/ 2147483647 w 175"/>
                  <a:gd name="T41" fmla="*/ 2147483647 h 148"/>
                  <a:gd name="T42" fmla="*/ 2147483647 w 175"/>
                  <a:gd name="T43" fmla="*/ 2147483647 h 148"/>
                  <a:gd name="T44" fmla="*/ 2147483647 w 175"/>
                  <a:gd name="T45" fmla="*/ 2147483647 h 148"/>
                  <a:gd name="T46" fmla="*/ 2147483647 w 175"/>
                  <a:gd name="T47" fmla="*/ 2147483647 h 148"/>
                  <a:gd name="T48" fmla="*/ 2147483647 w 175"/>
                  <a:gd name="T49" fmla="*/ 2147483647 h 1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148"/>
                  <a:gd name="T77" fmla="*/ 175 w 175"/>
                  <a:gd name="T78" fmla="*/ 148 h 1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148">
                    <a:moveTo>
                      <a:pt x="79" y="52"/>
                    </a:moveTo>
                    <a:lnTo>
                      <a:pt x="79" y="44"/>
                    </a:lnTo>
                    <a:lnTo>
                      <a:pt x="44" y="9"/>
                    </a:lnTo>
                    <a:lnTo>
                      <a:pt x="0" y="0"/>
                    </a:lnTo>
                    <a:lnTo>
                      <a:pt x="0" y="61"/>
                    </a:lnTo>
                    <a:lnTo>
                      <a:pt x="0" y="70"/>
                    </a:lnTo>
                    <a:lnTo>
                      <a:pt x="0" y="87"/>
                    </a:lnTo>
                    <a:lnTo>
                      <a:pt x="0" y="122"/>
                    </a:lnTo>
                    <a:lnTo>
                      <a:pt x="27" y="122"/>
                    </a:lnTo>
                    <a:lnTo>
                      <a:pt x="44" y="113"/>
                    </a:lnTo>
                    <a:lnTo>
                      <a:pt x="27" y="113"/>
                    </a:lnTo>
                    <a:lnTo>
                      <a:pt x="44" y="96"/>
                    </a:lnTo>
                    <a:lnTo>
                      <a:pt x="70" y="96"/>
                    </a:lnTo>
                    <a:lnTo>
                      <a:pt x="105" y="131"/>
                    </a:lnTo>
                    <a:lnTo>
                      <a:pt x="140" y="148"/>
                    </a:lnTo>
                    <a:lnTo>
                      <a:pt x="157" y="148"/>
                    </a:lnTo>
                    <a:lnTo>
                      <a:pt x="175" y="148"/>
                    </a:lnTo>
                    <a:lnTo>
                      <a:pt x="166" y="140"/>
                    </a:lnTo>
                    <a:lnTo>
                      <a:pt x="149" y="131"/>
                    </a:lnTo>
                    <a:lnTo>
                      <a:pt x="140" y="122"/>
                    </a:lnTo>
                    <a:lnTo>
                      <a:pt x="123" y="113"/>
                    </a:lnTo>
                    <a:lnTo>
                      <a:pt x="105" y="96"/>
                    </a:lnTo>
                    <a:lnTo>
                      <a:pt x="105" y="70"/>
                    </a:lnTo>
                    <a:lnTo>
                      <a:pt x="79" y="52"/>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50" name="Freeform 474">
                <a:extLst>
                  <a:ext uri="{FF2B5EF4-FFF2-40B4-BE49-F238E27FC236}">
                    <a16:creationId xmlns:a16="http://schemas.microsoft.com/office/drawing/2014/main" id="{78D944FB-E768-440B-8739-E0D93F468A07}"/>
                  </a:ext>
                </a:extLst>
              </p:cNvPr>
              <p:cNvSpPr>
                <a:spLocks/>
              </p:cNvSpPr>
              <p:nvPr/>
            </p:nvSpPr>
            <p:spPr bwMode="auto">
              <a:xfrm>
                <a:off x="8653464" y="4879975"/>
                <a:ext cx="179388" cy="207963"/>
              </a:xfrm>
              <a:custGeom>
                <a:avLst/>
                <a:gdLst>
                  <a:gd name="T0" fmla="*/ 2147483647 w 113"/>
                  <a:gd name="T1" fmla="*/ 2147483647 h 131"/>
                  <a:gd name="T2" fmla="*/ 2147483647 w 113"/>
                  <a:gd name="T3" fmla="*/ 2147483647 h 131"/>
                  <a:gd name="T4" fmla="*/ 2147483647 w 113"/>
                  <a:gd name="T5" fmla="*/ 2147483647 h 131"/>
                  <a:gd name="T6" fmla="*/ 2147483647 w 113"/>
                  <a:gd name="T7" fmla="*/ 0 h 131"/>
                  <a:gd name="T8" fmla="*/ 2147483647 w 113"/>
                  <a:gd name="T9" fmla="*/ 2147483647 h 131"/>
                  <a:gd name="T10" fmla="*/ 2147483647 w 113"/>
                  <a:gd name="T11" fmla="*/ 2147483647 h 131"/>
                  <a:gd name="T12" fmla="*/ 2147483647 w 113"/>
                  <a:gd name="T13" fmla="*/ 2147483647 h 131"/>
                  <a:gd name="T14" fmla="*/ 2147483647 w 113"/>
                  <a:gd name="T15" fmla="*/ 2147483647 h 131"/>
                  <a:gd name="T16" fmla="*/ 2147483647 w 113"/>
                  <a:gd name="T17" fmla="*/ 2147483647 h 131"/>
                  <a:gd name="T18" fmla="*/ 2147483647 w 113"/>
                  <a:gd name="T19" fmla="*/ 2147483647 h 131"/>
                  <a:gd name="T20" fmla="*/ 2147483647 w 113"/>
                  <a:gd name="T21" fmla="*/ 2147483647 h 131"/>
                  <a:gd name="T22" fmla="*/ 2147483647 w 113"/>
                  <a:gd name="T23" fmla="*/ 2147483647 h 131"/>
                  <a:gd name="T24" fmla="*/ 2147483647 w 113"/>
                  <a:gd name="T25" fmla="*/ 2147483647 h 131"/>
                  <a:gd name="T26" fmla="*/ 0 w 113"/>
                  <a:gd name="T27" fmla="*/ 2147483647 h 131"/>
                  <a:gd name="T28" fmla="*/ 0 w 113"/>
                  <a:gd name="T29" fmla="*/ 2147483647 h 131"/>
                  <a:gd name="T30" fmla="*/ 2147483647 w 113"/>
                  <a:gd name="T31" fmla="*/ 2147483647 h 131"/>
                  <a:gd name="T32" fmla="*/ 2147483647 w 113"/>
                  <a:gd name="T33" fmla="*/ 2147483647 h 131"/>
                  <a:gd name="T34" fmla="*/ 2147483647 w 113"/>
                  <a:gd name="T35" fmla="*/ 2147483647 h 131"/>
                  <a:gd name="T36" fmla="*/ 2147483647 w 113"/>
                  <a:gd name="T37" fmla="*/ 2147483647 h 131"/>
                  <a:gd name="T38" fmla="*/ 2147483647 w 113"/>
                  <a:gd name="T39" fmla="*/ 2147483647 h 131"/>
                  <a:gd name="T40" fmla="*/ 2147483647 w 113"/>
                  <a:gd name="T41" fmla="*/ 2147483647 h 1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3"/>
                  <a:gd name="T64" fmla="*/ 0 h 131"/>
                  <a:gd name="T65" fmla="*/ 113 w 113"/>
                  <a:gd name="T66" fmla="*/ 131 h 1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3" h="131">
                    <a:moveTo>
                      <a:pt x="70" y="44"/>
                    </a:moveTo>
                    <a:lnTo>
                      <a:pt x="61" y="35"/>
                    </a:lnTo>
                    <a:lnTo>
                      <a:pt x="70" y="26"/>
                    </a:lnTo>
                    <a:lnTo>
                      <a:pt x="43" y="0"/>
                    </a:lnTo>
                    <a:lnTo>
                      <a:pt x="43" y="9"/>
                    </a:lnTo>
                    <a:lnTo>
                      <a:pt x="52" y="18"/>
                    </a:lnTo>
                    <a:lnTo>
                      <a:pt x="43" y="44"/>
                    </a:lnTo>
                    <a:lnTo>
                      <a:pt x="43" y="61"/>
                    </a:lnTo>
                    <a:lnTo>
                      <a:pt x="26" y="87"/>
                    </a:lnTo>
                    <a:lnTo>
                      <a:pt x="8" y="87"/>
                    </a:lnTo>
                    <a:lnTo>
                      <a:pt x="8" y="96"/>
                    </a:lnTo>
                    <a:lnTo>
                      <a:pt x="17" y="96"/>
                    </a:lnTo>
                    <a:lnTo>
                      <a:pt x="17" y="113"/>
                    </a:lnTo>
                    <a:lnTo>
                      <a:pt x="0" y="113"/>
                    </a:lnTo>
                    <a:lnTo>
                      <a:pt x="0" y="131"/>
                    </a:lnTo>
                    <a:lnTo>
                      <a:pt x="35" y="122"/>
                    </a:lnTo>
                    <a:lnTo>
                      <a:pt x="52" y="96"/>
                    </a:lnTo>
                    <a:lnTo>
                      <a:pt x="96" y="87"/>
                    </a:lnTo>
                    <a:lnTo>
                      <a:pt x="113" y="61"/>
                    </a:lnTo>
                    <a:lnTo>
                      <a:pt x="87" y="61"/>
                    </a:lnTo>
                    <a:lnTo>
                      <a:pt x="70" y="4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51" name="Freeform 475">
                <a:extLst>
                  <a:ext uri="{FF2B5EF4-FFF2-40B4-BE49-F238E27FC236}">
                    <a16:creationId xmlns:a16="http://schemas.microsoft.com/office/drawing/2014/main" id="{A4B22E12-BD92-4D06-9BD4-6A032DA7FDED}"/>
                  </a:ext>
                </a:extLst>
              </p:cNvPr>
              <p:cNvSpPr>
                <a:spLocks/>
              </p:cNvSpPr>
              <p:nvPr/>
            </p:nvSpPr>
            <p:spPr bwMode="auto">
              <a:xfrm>
                <a:off x="8653464" y="4879975"/>
                <a:ext cx="179388" cy="207963"/>
              </a:xfrm>
              <a:custGeom>
                <a:avLst/>
                <a:gdLst>
                  <a:gd name="T0" fmla="*/ 2147483647 w 113"/>
                  <a:gd name="T1" fmla="*/ 2147483647 h 131"/>
                  <a:gd name="T2" fmla="*/ 2147483647 w 113"/>
                  <a:gd name="T3" fmla="*/ 2147483647 h 131"/>
                  <a:gd name="T4" fmla="*/ 2147483647 w 113"/>
                  <a:gd name="T5" fmla="*/ 2147483647 h 131"/>
                  <a:gd name="T6" fmla="*/ 2147483647 w 113"/>
                  <a:gd name="T7" fmla="*/ 0 h 131"/>
                  <a:gd name="T8" fmla="*/ 2147483647 w 113"/>
                  <a:gd name="T9" fmla="*/ 2147483647 h 131"/>
                  <a:gd name="T10" fmla="*/ 2147483647 w 113"/>
                  <a:gd name="T11" fmla="*/ 2147483647 h 131"/>
                  <a:gd name="T12" fmla="*/ 2147483647 w 113"/>
                  <a:gd name="T13" fmla="*/ 2147483647 h 131"/>
                  <a:gd name="T14" fmla="*/ 2147483647 w 113"/>
                  <a:gd name="T15" fmla="*/ 2147483647 h 131"/>
                  <a:gd name="T16" fmla="*/ 2147483647 w 113"/>
                  <a:gd name="T17" fmla="*/ 2147483647 h 131"/>
                  <a:gd name="T18" fmla="*/ 2147483647 w 113"/>
                  <a:gd name="T19" fmla="*/ 2147483647 h 131"/>
                  <a:gd name="T20" fmla="*/ 2147483647 w 113"/>
                  <a:gd name="T21" fmla="*/ 2147483647 h 131"/>
                  <a:gd name="T22" fmla="*/ 2147483647 w 113"/>
                  <a:gd name="T23" fmla="*/ 2147483647 h 131"/>
                  <a:gd name="T24" fmla="*/ 2147483647 w 113"/>
                  <a:gd name="T25" fmla="*/ 2147483647 h 131"/>
                  <a:gd name="T26" fmla="*/ 0 w 113"/>
                  <a:gd name="T27" fmla="*/ 2147483647 h 131"/>
                  <a:gd name="T28" fmla="*/ 0 w 113"/>
                  <a:gd name="T29" fmla="*/ 2147483647 h 131"/>
                  <a:gd name="T30" fmla="*/ 2147483647 w 113"/>
                  <a:gd name="T31" fmla="*/ 2147483647 h 131"/>
                  <a:gd name="T32" fmla="*/ 2147483647 w 113"/>
                  <a:gd name="T33" fmla="*/ 2147483647 h 131"/>
                  <a:gd name="T34" fmla="*/ 2147483647 w 113"/>
                  <a:gd name="T35" fmla="*/ 2147483647 h 131"/>
                  <a:gd name="T36" fmla="*/ 2147483647 w 113"/>
                  <a:gd name="T37" fmla="*/ 2147483647 h 131"/>
                  <a:gd name="T38" fmla="*/ 2147483647 w 113"/>
                  <a:gd name="T39" fmla="*/ 2147483647 h 131"/>
                  <a:gd name="T40" fmla="*/ 2147483647 w 113"/>
                  <a:gd name="T41" fmla="*/ 2147483647 h 1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3"/>
                  <a:gd name="T64" fmla="*/ 0 h 131"/>
                  <a:gd name="T65" fmla="*/ 113 w 113"/>
                  <a:gd name="T66" fmla="*/ 131 h 1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3" h="131">
                    <a:moveTo>
                      <a:pt x="70" y="44"/>
                    </a:moveTo>
                    <a:lnTo>
                      <a:pt x="61" y="35"/>
                    </a:lnTo>
                    <a:lnTo>
                      <a:pt x="70" y="26"/>
                    </a:lnTo>
                    <a:lnTo>
                      <a:pt x="43" y="0"/>
                    </a:lnTo>
                    <a:lnTo>
                      <a:pt x="43" y="9"/>
                    </a:lnTo>
                    <a:lnTo>
                      <a:pt x="52" y="18"/>
                    </a:lnTo>
                    <a:lnTo>
                      <a:pt x="43" y="44"/>
                    </a:lnTo>
                    <a:lnTo>
                      <a:pt x="43" y="61"/>
                    </a:lnTo>
                    <a:lnTo>
                      <a:pt x="26" y="87"/>
                    </a:lnTo>
                    <a:lnTo>
                      <a:pt x="8" y="87"/>
                    </a:lnTo>
                    <a:lnTo>
                      <a:pt x="8" y="96"/>
                    </a:lnTo>
                    <a:lnTo>
                      <a:pt x="17" y="96"/>
                    </a:lnTo>
                    <a:lnTo>
                      <a:pt x="17" y="113"/>
                    </a:lnTo>
                    <a:lnTo>
                      <a:pt x="0" y="113"/>
                    </a:lnTo>
                    <a:lnTo>
                      <a:pt x="0" y="131"/>
                    </a:lnTo>
                    <a:lnTo>
                      <a:pt x="35" y="122"/>
                    </a:lnTo>
                    <a:lnTo>
                      <a:pt x="52" y="96"/>
                    </a:lnTo>
                    <a:lnTo>
                      <a:pt x="96" y="87"/>
                    </a:lnTo>
                    <a:lnTo>
                      <a:pt x="113" y="61"/>
                    </a:lnTo>
                    <a:lnTo>
                      <a:pt x="87" y="61"/>
                    </a:lnTo>
                    <a:lnTo>
                      <a:pt x="70" y="44"/>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52" name="Freeform 476">
                <a:extLst>
                  <a:ext uri="{FF2B5EF4-FFF2-40B4-BE49-F238E27FC236}">
                    <a16:creationId xmlns:a16="http://schemas.microsoft.com/office/drawing/2014/main" id="{5551FBEE-6252-420B-95EF-81F1AF786016}"/>
                  </a:ext>
                </a:extLst>
              </p:cNvPr>
              <p:cNvSpPr>
                <a:spLocks/>
              </p:cNvSpPr>
              <p:nvPr/>
            </p:nvSpPr>
            <p:spPr bwMode="auto">
              <a:xfrm>
                <a:off x="8334376" y="5059363"/>
                <a:ext cx="290513" cy="166688"/>
              </a:xfrm>
              <a:custGeom>
                <a:avLst/>
                <a:gdLst>
                  <a:gd name="T0" fmla="*/ 2147483647 w 183"/>
                  <a:gd name="T1" fmla="*/ 2147483647 h 105"/>
                  <a:gd name="T2" fmla="*/ 2147483647 w 183"/>
                  <a:gd name="T3" fmla="*/ 0 h 105"/>
                  <a:gd name="T4" fmla="*/ 2147483647 w 183"/>
                  <a:gd name="T5" fmla="*/ 0 h 105"/>
                  <a:gd name="T6" fmla="*/ 2147483647 w 183"/>
                  <a:gd name="T7" fmla="*/ 2147483647 h 105"/>
                  <a:gd name="T8" fmla="*/ 2147483647 w 183"/>
                  <a:gd name="T9" fmla="*/ 2147483647 h 105"/>
                  <a:gd name="T10" fmla="*/ 2147483647 w 183"/>
                  <a:gd name="T11" fmla="*/ 2147483647 h 105"/>
                  <a:gd name="T12" fmla="*/ 2147483647 w 183"/>
                  <a:gd name="T13" fmla="*/ 2147483647 h 105"/>
                  <a:gd name="T14" fmla="*/ 2147483647 w 183"/>
                  <a:gd name="T15" fmla="*/ 2147483647 h 105"/>
                  <a:gd name="T16" fmla="*/ 0 w 183"/>
                  <a:gd name="T17" fmla="*/ 2147483647 h 105"/>
                  <a:gd name="T18" fmla="*/ 0 w 183"/>
                  <a:gd name="T19" fmla="*/ 2147483647 h 105"/>
                  <a:gd name="T20" fmla="*/ 2147483647 w 183"/>
                  <a:gd name="T21" fmla="*/ 2147483647 h 105"/>
                  <a:gd name="T22" fmla="*/ 2147483647 w 183"/>
                  <a:gd name="T23" fmla="*/ 2147483647 h 105"/>
                  <a:gd name="T24" fmla="*/ 2147483647 w 183"/>
                  <a:gd name="T25" fmla="*/ 2147483647 h 105"/>
                  <a:gd name="T26" fmla="*/ 2147483647 w 183"/>
                  <a:gd name="T27" fmla="*/ 2147483647 h 105"/>
                  <a:gd name="T28" fmla="*/ 2147483647 w 183"/>
                  <a:gd name="T29" fmla="*/ 2147483647 h 105"/>
                  <a:gd name="T30" fmla="*/ 2147483647 w 183"/>
                  <a:gd name="T31" fmla="*/ 2147483647 h 105"/>
                  <a:gd name="T32" fmla="*/ 2147483647 w 183"/>
                  <a:gd name="T33" fmla="*/ 2147483647 h 1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3"/>
                  <a:gd name="T52" fmla="*/ 0 h 105"/>
                  <a:gd name="T53" fmla="*/ 183 w 183"/>
                  <a:gd name="T54" fmla="*/ 105 h 1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3" h="105">
                    <a:moveTo>
                      <a:pt x="183" y="9"/>
                    </a:moveTo>
                    <a:lnTo>
                      <a:pt x="175" y="0"/>
                    </a:lnTo>
                    <a:lnTo>
                      <a:pt x="166" y="0"/>
                    </a:lnTo>
                    <a:lnTo>
                      <a:pt x="148" y="18"/>
                    </a:lnTo>
                    <a:lnTo>
                      <a:pt x="114" y="35"/>
                    </a:lnTo>
                    <a:lnTo>
                      <a:pt x="70" y="53"/>
                    </a:lnTo>
                    <a:lnTo>
                      <a:pt x="44" y="70"/>
                    </a:lnTo>
                    <a:lnTo>
                      <a:pt x="26" y="79"/>
                    </a:lnTo>
                    <a:lnTo>
                      <a:pt x="0" y="88"/>
                    </a:lnTo>
                    <a:lnTo>
                      <a:pt x="0" y="96"/>
                    </a:lnTo>
                    <a:lnTo>
                      <a:pt x="26" y="105"/>
                    </a:lnTo>
                    <a:lnTo>
                      <a:pt x="61" y="96"/>
                    </a:lnTo>
                    <a:lnTo>
                      <a:pt x="96" y="61"/>
                    </a:lnTo>
                    <a:lnTo>
                      <a:pt x="122" y="61"/>
                    </a:lnTo>
                    <a:lnTo>
                      <a:pt x="131" y="53"/>
                    </a:lnTo>
                    <a:lnTo>
                      <a:pt x="148" y="44"/>
                    </a:lnTo>
                    <a:lnTo>
                      <a:pt x="183"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53" name="Freeform 477">
                <a:extLst>
                  <a:ext uri="{FF2B5EF4-FFF2-40B4-BE49-F238E27FC236}">
                    <a16:creationId xmlns:a16="http://schemas.microsoft.com/office/drawing/2014/main" id="{86E8C151-B46E-4F66-B071-CF54EF2FC9E4}"/>
                  </a:ext>
                </a:extLst>
              </p:cNvPr>
              <p:cNvSpPr>
                <a:spLocks/>
              </p:cNvSpPr>
              <p:nvPr/>
            </p:nvSpPr>
            <p:spPr bwMode="auto">
              <a:xfrm>
                <a:off x="8334376" y="5059363"/>
                <a:ext cx="290513" cy="166688"/>
              </a:xfrm>
              <a:custGeom>
                <a:avLst/>
                <a:gdLst>
                  <a:gd name="T0" fmla="*/ 2147483647 w 183"/>
                  <a:gd name="T1" fmla="*/ 2147483647 h 105"/>
                  <a:gd name="T2" fmla="*/ 2147483647 w 183"/>
                  <a:gd name="T3" fmla="*/ 0 h 105"/>
                  <a:gd name="T4" fmla="*/ 2147483647 w 183"/>
                  <a:gd name="T5" fmla="*/ 0 h 105"/>
                  <a:gd name="T6" fmla="*/ 2147483647 w 183"/>
                  <a:gd name="T7" fmla="*/ 2147483647 h 105"/>
                  <a:gd name="T8" fmla="*/ 2147483647 w 183"/>
                  <a:gd name="T9" fmla="*/ 2147483647 h 105"/>
                  <a:gd name="T10" fmla="*/ 2147483647 w 183"/>
                  <a:gd name="T11" fmla="*/ 2147483647 h 105"/>
                  <a:gd name="T12" fmla="*/ 2147483647 w 183"/>
                  <a:gd name="T13" fmla="*/ 2147483647 h 105"/>
                  <a:gd name="T14" fmla="*/ 2147483647 w 183"/>
                  <a:gd name="T15" fmla="*/ 2147483647 h 105"/>
                  <a:gd name="T16" fmla="*/ 0 w 183"/>
                  <a:gd name="T17" fmla="*/ 2147483647 h 105"/>
                  <a:gd name="T18" fmla="*/ 0 w 183"/>
                  <a:gd name="T19" fmla="*/ 2147483647 h 105"/>
                  <a:gd name="T20" fmla="*/ 2147483647 w 183"/>
                  <a:gd name="T21" fmla="*/ 2147483647 h 105"/>
                  <a:gd name="T22" fmla="*/ 2147483647 w 183"/>
                  <a:gd name="T23" fmla="*/ 2147483647 h 105"/>
                  <a:gd name="T24" fmla="*/ 2147483647 w 183"/>
                  <a:gd name="T25" fmla="*/ 2147483647 h 105"/>
                  <a:gd name="T26" fmla="*/ 2147483647 w 183"/>
                  <a:gd name="T27" fmla="*/ 2147483647 h 105"/>
                  <a:gd name="T28" fmla="*/ 2147483647 w 183"/>
                  <a:gd name="T29" fmla="*/ 2147483647 h 105"/>
                  <a:gd name="T30" fmla="*/ 2147483647 w 183"/>
                  <a:gd name="T31" fmla="*/ 2147483647 h 105"/>
                  <a:gd name="T32" fmla="*/ 2147483647 w 183"/>
                  <a:gd name="T33" fmla="*/ 2147483647 h 1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3"/>
                  <a:gd name="T52" fmla="*/ 0 h 105"/>
                  <a:gd name="T53" fmla="*/ 183 w 183"/>
                  <a:gd name="T54" fmla="*/ 105 h 1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3" h="105">
                    <a:moveTo>
                      <a:pt x="183" y="9"/>
                    </a:moveTo>
                    <a:lnTo>
                      <a:pt x="175" y="0"/>
                    </a:lnTo>
                    <a:lnTo>
                      <a:pt x="166" y="0"/>
                    </a:lnTo>
                    <a:lnTo>
                      <a:pt x="148" y="18"/>
                    </a:lnTo>
                    <a:lnTo>
                      <a:pt x="114" y="35"/>
                    </a:lnTo>
                    <a:lnTo>
                      <a:pt x="70" y="53"/>
                    </a:lnTo>
                    <a:lnTo>
                      <a:pt x="44" y="70"/>
                    </a:lnTo>
                    <a:lnTo>
                      <a:pt x="26" y="79"/>
                    </a:lnTo>
                    <a:lnTo>
                      <a:pt x="0" y="88"/>
                    </a:lnTo>
                    <a:lnTo>
                      <a:pt x="0" y="96"/>
                    </a:lnTo>
                    <a:lnTo>
                      <a:pt x="26" y="105"/>
                    </a:lnTo>
                    <a:lnTo>
                      <a:pt x="61" y="96"/>
                    </a:lnTo>
                    <a:lnTo>
                      <a:pt x="96" y="61"/>
                    </a:lnTo>
                    <a:lnTo>
                      <a:pt x="122" y="61"/>
                    </a:lnTo>
                    <a:lnTo>
                      <a:pt x="131" y="53"/>
                    </a:lnTo>
                    <a:lnTo>
                      <a:pt x="148" y="44"/>
                    </a:lnTo>
                    <a:lnTo>
                      <a:pt x="183"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54" name="Freeform 478">
                <a:extLst>
                  <a:ext uri="{FF2B5EF4-FFF2-40B4-BE49-F238E27FC236}">
                    <a16:creationId xmlns:a16="http://schemas.microsoft.com/office/drawing/2014/main" id="{193B00FA-6DB5-4FC1-82AC-B38682D716BC}"/>
                  </a:ext>
                </a:extLst>
              </p:cNvPr>
              <p:cNvSpPr>
                <a:spLocks/>
              </p:cNvSpPr>
              <p:nvPr/>
            </p:nvSpPr>
            <p:spPr bwMode="auto">
              <a:xfrm>
                <a:off x="8653464" y="4422775"/>
                <a:ext cx="96838" cy="125413"/>
              </a:xfrm>
              <a:custGeom>
                <a:avLst/>
                <a:gdLst>
                  <a:gd name="T0" fmla="*/ 2147483647 w 61"/>
                  <a:gd name="T1" fmla="*/ 0 h 79"/>
                  <a:gd name="T2" fmla="*/ 0 w 61"/>
                  <a:gd name="T3" fmla="*/ 2147483647 h 79"/>
                  <a:gd name="T4" fmla="*/ 2147483647 w 61"/>
                  <a:gd name="T5" fmla="*/ 2147483647 h 79"/>
                  <a:gd name="T6" fmla="*/ 2147483647 w 61"/>
                  <a:gd name="T7" fmla="*/ 2147483647 h 79"/>
                  <a:gd name="T8" fmla="*/ 2147483647 w 61"/>
                  <a:gd name="T9" fmla="*/ 2147483647 h 79"/>
                  <a:gd name="T10" fmla="*/ 2147483647 w 61"/>
                  <a:gd name="T11" fmla="*/ 2147483647 h 79"/>
                  <a:gd name="T12" fmla="*/ 2147483647 w 61"/>
                  <a:gd name="T13" fmla="*/ 2147483647 h 79"/>
                  <a:gd name="T14" fmla="*/ 2147483647 w 61"/>
                  <a:gd name="T15" fmla="*/ 2147483647 h 79"/>
                  <a:gd name="T16" fmla="*/ 2147483647 w 61"/>
                  <a:gd name="T17" fmla="*/ 0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79"/>
                  <a:gd name="T29" fmla="*/ 61 w 61"/>
                  <a:gd name="T30" fmla="*/ 79 h 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79">
                    <a:moveTo>
                      <a:pt x="8" y="0"/>
                    </a:moveTo>
                    <a:lnTo>
                      <a:pt x="0" y="9"/>
                    </a:lnTo>
                    <a:lnTo>
                      <a:pt x="8" y="27"/>
                    </a:lnTo>
                    <a:lnTo>
                      <a:pt x="43" y="79"/>
                    </a:lnTo>
                    <a:lnTo>
                      <a:pt x="61" y="70"/>
                    </a:lnTo>
                    <a:lnTo>
                      <a:pt x="43" y="44"/>
                    </a:lnTo>
                    <a:lnTo>
                      <a:pt x="17" y="27"/>
                    </a:lnTo>
                    <a:lnTo>
                      <a:pt x="17" y="9"/>
                    </a:lnTo>
                    <a:lnTo>
                      <a:pt x="8"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55" name="Freeform 479">
                <a:extLst>
                  <a:ext uri="{FF2B5EF4-FFF2-40B4-BE49-F238E27FC236}">
                    <a16:creationId xmlns:a16="http://schemas.microsoft.com/office/drawing/2014/main" id="{63A8E0C7-D768-485B-A11F-D5768D475F82}"/>
                  </a:ext>
                </a:extLst>
              </p:cNvPr>
              <p:cNvSpPr>
                <a:spLocks/>
              </p:cNvSpPr>
              <p:nvPr/>
            </p:nvSpPr>
            <p:spPr bwMode="auto">
              <a:xfrm>
                <a:off x="8653464" y="4422775"/>
                <a:ext cx="96838" cy="125413"/>
              </a:xfrm>
              <a:custGeom>
                <a:avLst/>
                <a:gdLst>
                  <a:gd name="T0" fmla="*/ 2147483647 w 61"/>
                  <a:gd name="T1" fmla="*/ 0 h 79"/>
                  <a:gd name="T2" fmla="*/ 0 w 61"/>
                  <a:gd name="T3" fmla="*/ 2147483647 h 79"/>
                  <a:gd name="T4" fmla="*/ 2147483647 w 61"/>
                  <a:gd name="T5" fmla="*/ 2147483647 h 79"/>
                  <a:gd name="T6" fmla="*/ 2147483647 w 61"/>
                  <a:gd name="T7" fmla="*/ 2147483647 h 79"/>
                  <a:gd name="T8" fmla="*/ 2147483647 w 61"/>
                  <a:gd name="T9" fmla="*/ 2147483647 h 79"/>
                  <a:gd name="T10" fmla="*/ 2147483647 w 61"/>
                  <a:gd name="T11" fmla="*/ 2147483647 h 79"/>
                  <a:gd name="T12" fmla="*/ 2147483647 w 61"/>
                  <a:gd name="T13" fmla="*/ 2147483647 h 79"/>
                  <a:gd name="T14" fmla="*/ 2147483647 w 61"/>
                  <a:gd name="T15" fmla="*/ 2147483647 h 79"/>
                  <a:gd name="T16" fmla="*/ 2147483647 w 61"/>
                  <a:gd name="T17" fmla="*/ 0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79"/>
                  <a:gd name="T29" fmla="*/ 61 w 61"/>
                  <a:gd name="T30" fmla="*/ 79 h 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79">
                    <a:moveTo>
                      <a:pt x="8" y="0"/>
                    </a:moveTo>
                    <a:lnTo>
                      <a:pt x="0" y="9"/>
                    </a:lnTo>
                    <a:lnTo>
                      <a:pt x="8" y="27"/>
                    </a:lnTo>
                    <a:lnTo>
                      <a:pt x="43" y="79"/>
                    </a:lnTo>
                    <a:lnTo>
                      <a:pt x="61" y="70"/>
                    </a:lnTo>
                    <a:lnTo>
                      <a:pt x="43" y="44"/>
                    </a:lnTo>
                    <a:lnTo>
                      <a:pt x="17" y="27"/>
                    </a:lnTo>
                    <a:lnTo>
                      <a:pt x="17" y="9"/>
                    </a:lnTo>
                    <a:lnTo>
                      <a:pt x="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56" name="Freeform 480">
                <a:extLst>
                  <a:ext uri="{FF2B5EF4-FFF2-40B4-BE49-F238E27FC236}">
                    <a16:creationId xmlns:a16="http://schemas.microsoft.com/office/drawing/2014/main" id="{1C10E236-FD14-4C3B-B6C4-D793E235B286}"/>
                  </a:ext>
                </a:extLst>
              </p:cNvPr>
              <p:cNvSpPr>
                <a:spLocks/>
              </p:cNvSpPr>
              <p:nvPr/>
            </p:nvSpPr>
            <p:spPr bwMode="auto">
              <a:xfrm>
                <a:off x="7434264" y="2638425"/>
                <a:ext cx="111125" cy="166688"/>
              </a:xfrm>
              <a:custGeom>
                <a:avLst/>
                <a:gdLst>
                  <a:gd name="T0" fmla="*/ 2147483647 w 70"/>
                  <a:gd name="T1" fmla="*/ 2147483647 h 105"/>
                  <a:gd name="T2" fmla="*/ 2147483647 w 70"/>
                  <a:gd name="T3" fmla="*/ 2147483647 h 105"/>
                  <a:gd name="T4" fmla="*/ 2147483647 w 70"/>
                  <a:gd name="T5" fmla="*/ 2147483647 h 105"/>
                  <a:gd name="T6" fmla="*/ 2147483647 w 70"/>
                  <a:gd name="T7" fmla="*/ 0 h 105"/>
                  <a:gd name="T8" fmla="*/ 2147483647 w 70"/>
                  <a:gd name="T9" fmla="*/ 2147483647 h 105"/>
                  <a:gd name="T10" fmla="*/ 2147483647 w 70"/>
                  <a:gd name="T11" fmla="*/ 2147483647 h 105"/>
                  <a:gd name="T12" fmla="*/ 2147483647 w 70"/>
                  <a:gd name="T13" fmla="*/ 2147483647 h 105"/>
                  <a:gd name="T14" fmla="*/ 0 w 70"/>
                  <a:gd name="T15" fmla="*/ 2147483647 h 105"/>
                  <a:gd name="T16" fmla="*/ 2147483647 w 70"/>
                  <a:gd name="T17" fmla="*/ 2147483647 h 105"/>
                  <a:gd name="T18" fmla="*/ 2147483647 w 70"/>
                  <a:gd name="T19" fmla="*/ 2147483647 h 105"/>
                  <a:gd name="T20" fmla="*/ 2147483647 w 70"/>
                  <a:gd name="T21" fmla="*/ 2147483647 h 105"/>
                  <a:gd name="T22" fmla="*/ 2147483647 w 70"/>
                  <a:gd name="T23" fmla="*/ 2147483647 h 105"/>
                  <a:gd name="T24" fmla="*/ 2147483647 w 70"/>
                  <a:gd name="T25" fmla="*/ 2147483647 h 105"/>
                  <a:gd name="T26" fmla="*/ 2147483647 w 70"/>
                  <a:gd name="T27" fmla="*/ 2147483647 h 105"/>
                  <a:gd name="T28" fmla="*/ 2147483647 w 70"/>
                  <a:gd name="T29" fmla="*/ 2147483647 h 105"/>
                  <a:gd name="T30" fmla="*/ 2147483647 w 70"/>
                  <a:gd name="T31" fmla="*/ 2147483647 h 105"/>
                  <a:gd name="T32" fmla="*/ 2147483647 w 70"/>
                  <a:gd name="T33" fmla="*/ 2147483647 h 105"/>
                  <a:gd name="T34" fmla="*/ 2147483647 w 70"/>
                  <a:gd name="T35" fmla="*/ 2147483647 h 105"/>
                  <a:gd name="T36" fmla="*/ 2147483647 w 70"/>
                  <a:gd name="T37" fmla="*/ 2147483647 h 105"/>
                  <a:gd name="T38" fmla="*/ 2147483647 w 70"/>
                  <a:gd name="T39" fmla="*/ 2147483647 h 105"/>
                  <a:gd name="T40" fmla="*/ 2147483647 w 70"/>
                  <a:gd name="T41" fmla="*/ 2147483647 h 1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0"/>
                  <a:gd name="T64" fmla="*/ 0 h 105"/>
                  <a:gd name="T65" fmla="*/ 70 w 70"/>
                  <a:gd name="T66" fmla="*/ 105 h 10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0" h="105">
                    <a:moveTo>
                      <a:pt x="70" y="18"/>
                    </a:moveTo>
                    <a:lnTo>
                      <a:pt x="62" y="18"/>
                    </a:lnTo>
                    <a:lnTo>
                      <a:pt x="70" y="9"/>
                    </a:lnTo>
                    <a:lnTo>
                      <a:pt x="70" y="0"/>
                    </a:lnTo>
                    <a:lnTo>
                      <a:pt x="53" y="9"/>
                    </a:lnTo>
                    <a:lnTo>
                      <a:pt x="44" y="26"/>
                    </a:lnTo>
                    <a:lnTo>
                      <a:pt x="18" y="35"/>
                    </a:lnTo>
                    <a:lnTo>
                      <a:pt x="0" y="52"/>
                    </a:lnTo>
                    <a:lnTo>
                      <a:pt x="18" y="79"/>
                    </a:lnTo>
                    <a:lnTo>
                      <a:pt x="9" y="87"/>
                    </a:lnTo>
                    <a:lnTo>
                      <a:pt x="44" y="105"/>
                    </a:lnTo>
                    <a:lnTo>
                      <a:pt x="62" y="96"/>
                    </a:lnTo>
                    <a:lnTo>
                      <a:pt x="70" y="87"/>
                    </a:lnTo>
                    <a:lnTo>
                      <a:pt x="62" y="70"/>
                    </a:lnTo>
                    <a:lnTo>
                      <a:pt x="44" y="70"/>
                    </a:lnTo>
                    <a:lnTo>
                      <a:pt x="44" y="52"/>
                    </a:lnTo>
                    <a:lnTo>
                      <a:pt x="62" y="52"/>
                    </a:lnTo>
                    <a:lnTo>
                      <a:pt x="62" y="35"/>
                    </a:lnTo>
                    <a:lnTo>
                      <a:pt x="62" y="26"/>
                    </a:lnTo>
                    <a:lnTo>
                      <a:pt x="70"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57" name="Freeform 481">
                <a:extLst>
                  <a:ext uri="{FF2B5EF4-FFF2-40B4-BE49-F238E27FC236}">
                    <a16:creationId xmlns:a16="http://schemas.microsoft.com/office/drawing/2014/main" id="{1DF479FA-B38B-40E4-9006-DCA920407014}"/>
                  </a:ext>
                </a:extLst>
              </p:cNvPr>
              <p:cNvSpPr>
                <a:spLocks/>
              </p:cNvSpPr>
              <p:nvPr/>
            </p:nvSpPr>
            <p:spPr bwMode="auto">
              <a:xfrm>
                <a:off x="7434264" y="2638425"/>
                <a:ext cx="111125" cy="166688"/>
              </a:xfrm>
              <a:custGeom>
                <a:avLst/>
                <a:gdLst>
                  <a:gd name="T0" fmla="*/ 2147483647 w 70"/>
                  <a:gd name="T1" fmla="*/ 2147483647 h 105"/>
                  <a:gd name="T2" fmla="*/ 2147483647 w 70"/>
                  <a:gd name="T3" fmla="*/ 2147483647 h 105"/>
                  <a:gd name="T4" fmla="*/ 2147483647 w 70"/>
                  <a:gd name="T5" fmla="*/ 2147483647 h 105"/>
                  <a:gd name="T6" fmla="*/ 2147483647 w 70"/>
                  <a:gd name="T7" fmla="*/ 0 h 105"/>
                  <a:gd name="T8" fmla="*/ 2147483647 w 70"/>
                  <a:gd name="T9" fmla="*/ 2147483647 h 105"/>
                  <a:gd name="T10" fmla="*/ 2147483647 w 70"/>
                  <a:gd name="T11" fmla="*/ 2147483647 h 105"/>
                  <a:gd name="T12" fmla="*/ 2147483647 w 70"/>
                  <a:gd name="T13" fmla="*/ 2147483647 h 105"/>
                  <a:gd name="T14" fmla="*/ 0 w 70"/>
                  <a:gd name="T15" fmla="*/ 2147483647 h 105"/>
                  <a:gd name="T16" fmla="*/ 2147483647 w 70"/>
                  <a:gd name="T17" fmla="*/ 2147483647 h 105"/>
                  <a:gd name="T18" fmla="*/ 2147483647 w 70"/>
                  <a:gd name="T19" fmla="*/ 2147483647 h 105"/>
                  <a:gd name="T20" fmla="*/ 2147483647 w 70"/>
                  <a:gd name="T21" fmla="*/ 2147483647 h 105"/>
                  <a:gd name="T22" fmla="*/ 2147483647 w 70"/>
                  <a:gd name="T23" fmla="*/ 2147483647 h 105"/>
                  <a:gd name="T24" fmla="*/ 2147483647 w 70"/>
                  <a:gd name="T25" fmla="*/ 2147483647 h 105"/>
                  <a:gd name="T26" fmla="*/ 2147483647 w 70"/>
                  <a:gd name="T27" fmla="*/ 2147483647 h 105"/>
                  <a:gd name="T28" fmla="*/ 2147483647 w 70"/>
                  <a:gd name="T29" fmla="*/ 2147483647 h 105"/>
                  <a:gd name="T30" fmla="*/ 2147483647 w 70"/>
                  <a:gd name="T31" fmla="*/ 2147483647 h 105"/>
                  <a:gd name="T32" fmla="*/ 2147483647 w 70"/>
                  <a:gd name="T33" fmla="*/ 2147483647 h 105"/>
                  <a:gd name="T34" fmla="*/ 2147483647 w 70"/>
                  <a:gd name="T35" fmla="*/ 2147483647 h 105"/>
                  <a:gd name="T36" fmla="*/ 2147483647 w 70"/>
                  <a:gd name="T37" fmla="*/ 2147483647 h 105"/>
                  <a:gd name="T38" fmla="*/ 2147483647 w 70"/>
                  <a:gd name="T39" fmla="*/ 2147483647 h 105"/>
                  <a:gd name="T40" fmla="*/ 2147483647 w 70"/>
                  <a:gd name="T41" fmla="*/ 2147483647 h 1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0"/>
                  <a:gd name="T64" fmla="*/ 0 h 105"/>
                  <a:gd name="T65" fmla="*/ 70 w 70"/>
                  <a:gd name="T66" fmla="*/ 105 h 10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0" h="105">
                    <a:moveTo>
                      <a:pt x="70" y="18"/>
                    </a:moveTo>
                    <a:lnTo>
                      <a:pt x="62" y="18"/>
                    </a:lnTo>
                    <a:lnTo>
                      <a:pt x="70" y="9"/>
                    </a:lnTo>
                    <a:lnTo>
                      <a:pt x="70" y="0"/>
                    </a:lnTo>
                    <a:lnTo>
                      <a:pt x="53" y="9"/>
                    </a:lnTo>
                    <a:lnTo>
                      <a:pt x="44" y="26"/>
                    </a:lnTo>
                    <a:lnTo>
                      <a:pt x="18" y="35"/>
                    </a:lnTo>
                    <a:lnTo>
                      <a:pt x="0" y="52"/>
                    </a:lnTo>
                    <a:lnTo>
                      <a:pt x="18" y="79"/>
                    </a:lnTo>
                    <a:lnTo>
                      <a:pt x="9" y="87"/>
                    </a:lnTo>
                    <a:lnTo>
                      <a:pt x="44" y="105"/>
                    </a:lnTo>
                    <a:lnTo>
                      <a:pt x="62" y="96"/>
                    </a:lnTo>
                    <a:lnTo>
                      <a:pt x="70" y="87"/>
                    </a:lnTo>
                    <a:lnTo>
                      <a:pt x="62" y="70"/>
                    </a:lnTo>
                    <a:lnTo>
                      <a:pt x="44" y="70"/>
                    </a:lnTo>
                    <a:lnTo>
                      <a:pt x="44" y="52"/>
                    </a:lnTo>
                    <a:lnTo>
                      <a:pt x="62" y="52"/>
                    </a:lnTo>
                    <a:lnTo>
                      <a:pt x="62" y="35"/>
                    </a:lnTo>
                    <a:lnTo>
                      <a:pt x="62" y="26"/>
                    </a:lnTo>
                    <a:lnTo>
                      <a:pt x="70"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58" name="Freeform 482">
                <a:extLst>
                  <a:ext uri="{FF2B5EF4-FFF2-40B4-BE49-F238E27FC236}">
                    <a16:creationId xmlns:a16="http://schemas.microsoft.com/office/drawing/2014/main" id="{6459BF26-D9E9-4926-B630-5784C4D12297}"/>
                  </a:ext>
                </a:extLst>
              </p:cNvPr>
              <p:cNvSpPr>
                <a:spLocks/>
              </p:cNvSpPr>
              <p:nvPr/>
            </p:nvSpPr>
            <p:spPr bwMode="auto">
              <a:xfrm>
                <a:off x="7504114" y="2776538"/>
                <a:ext cx="96838" cy="125413"/>
              </a:xfrm>
              <a:custGeom>
                <a:avLst/>
                <a:gdLst>
                  <a:gd name="T0" fmla="*/ 2147483647 w 61"/>
                  <a:gd name="T1" fmla="*/ 2147483647 h 79"/>
                  <a:gd name="T2" fmla="*/ 0 w 61"/>
                  <a:gd name="T3" fmla="*/ 2147483647 h 79"/>
                  <a:gd name="T4" fmla="*/ 0 w 61"/>
                  <a:gd name="T5" fmla="*/ 2147483647 h 79"/>
                  <a:gd name="T6" fmla="*/ 2147483647 w 61"/>
                  <a:gd name="T7" fmla="*/ 2147483647 h 79"/>
                  <a:gd name="T8" fmla="*/ 2147483647 w 61"/>
                  <a:gd name="T9" fmla="*/ 2147483647 h 79"/>
                  <a:gd name="T10" fmla="*/ 2147483647 w 61"/>
                  <a:gd name="T11" fmla="*/ 2147483647 h 79"/>
                  <a:gd name="T12" fmla="*/ 2147483647 w 61"/>
                  <a:gd name="T13" fmla="*/ 2147483647 h 79"/>
                  <a:gd name="T14" fmla="*/ 2147483647 w 61"/>
                  <a:gd name="T15" fmla="*/ 2147483647 h 79"/>
                  <a:gd name="T16" fmla="*/ 2147483647 w 61"/>
                  <a:gd name="T17" fmla="*/ 2147483647 h 79"/>
                  <a:gd name="T18" fmla="*/ 2147483647 w 61"/>
                  <a:gd name="T19" fmla="*/ 2147483647 h 79"/>
                  <a:gd name="T20" fmla="*/ 2147483647 w 61"/>
                  <a:gd name="T21" fmla="*/ 2147483647 h 79"/>
                  <a:gd name="T22" fmla="*/ 2147483647 w 61"/>
                  <a:gd name="T23" fmla="*/ 0 h 79"/>
                  <a:gd name="T24" fmla="*/ 2147483647 w 61"/>
                  <a:gd name="T25" fmla="*/ 2147483647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79"/>
                  <a:gd name="T41" fmla="*/ 61 w 61"/>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79">
                    <a:moveTo>
                      <a:pt x="18" y="9"/>
                    </a:moveTo>
                    <a:lnTo>
                      <a:pt x="0" y="18"/>
                    </a:lnTo>
                    <a:lnTo>
                      <a:pt x="0" y="26"/>
                    </a:lnTo>
                    <a:lnTo>
                      <a:pt x="26" y="44"/>
                    </a:lnTo>
                    <a:lnTo>
                      <a:pt x="26" y="70"/>
                    </a:lnTo>
                    <a:lnTo>
                      <a:pt x="35" y="79"/>
                    </a:lnTo>
                    <a:lnTo>
                      <a:pt x="44" y="70"/>
                    </a:lnTo>
                    <a:lnTo>
                      <a:pt x="52" y="70"/>
                    </a:lnTo>
                    <a:lnTo>
                      <a:pt x="61" y="61"/>
                    </a:lnTo>
                    <a:lnTo>
                      <a:pt x="52" y="18"/>
                    </a:lnTo>
                    <a:lnTo>
                      <a:pt x="44" y="18"/>
                    </a:lnTo>
                    <a:lnTo>
                      <a:pt x="26" y="0"/>
                    </a:lnTo>
                    <a:lnTo>
                      <a:pt x="18"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59" name="Freeform 483">
                <a:extLst>
                  <a:ext uri="{FF2B5EF4-FFF2-40B4-BE49-F238E27FC236}">
                    <a16:creationId xmlns:a16="http://schemas.microsoft.com/office/drawing/2014/main" id="{274F3038-FD33-4D57-B2A2-B667E35E8E4F}"/>
                  </a:ext>
                </a:extLst>
              </p:cNvPr>
              <p:cNvSpPr>
                <a:spLocks/>
              </p:cNvSpPr>
              <p:nvPr/>
            </p:nvSpPr>
            <p:spPr bwMode="auto">
              <a:xfrm>
                <a:off x="7504114" y="2776538"/>
                <a:ext cx="96838" cy="125413"/>
              </a:xfrm>
              <a:custGeom>
                <a:avLst/>
                <a:gdLst>
                  <a:gd name="T0" fmla="*/ 2147483647 w 61"/>
                  <a:gd name="T1" fmla="*/ 2147483647 h 79"/>
                  <a:gd name="T2" fmla="*/ 0 w 61"/>
                  <a:gd name="T3" fmla="*/ 2147483647 h 79"/>
                  <a:gd name="T4" fmla="*/ 0 w 61"/>
                  <a:gd name="T5" fmla="*/ 2147483647 h 79"/>
                  <a:gd name="T6" fmla="*/ 2147483647 w 61"/>
                  <a:gd name="T7" fmla="*/ 2147483647 h 79"/>
                  <a:gd name="T8" fmla="*/ 2147483647 w 61"/>
                  <a:gd name="T9" fmla="*/ 2147483647 h 79"/>
                  <a:gd name="T10" fmla="*/ 2147483647 w 61"/>
                  <a:gd name="T11" fmla="*/ 2147483647 h 79"/>
                  <a:gd name="T12" fmla="*/ 2147483647 w 61"/>
                  <a:gd name="T13" fmla="*/ 2147483647 h 79"/>
                  <a:gd name="T14" fmla="*/ 2147483647 w 61"/>
                  <a:gd name="T15" fmla="*/ 2147483647 h 79"/>
                  <a:gd name="T16" fmla="*/ 2147483647 w 61"/>
                  <a:gd name="T17" fmla="*/ 2147483647 h 79"/>
                  <a:gd name="T18" fmla="*/ 2147483647 w 61"/>
                  <a:gd name="T19" fmla="*/ 2147483647 h 79"/>
                  <a:gd name="T20" fmla="*/ 2147483647 w 61"/>
                  <a:gd name="T21" fmla="*/ 2147483647 h 79"/>
                  <a:gd name="T22" fmla="*/ 2147483647 w 61"/>
                  <a:gd name="T23" fmla="*/ 0 h 79"/>
                  <a:gd name="T24" fmla="*/ 2147483647 w 61"/>
                  <a:gd name="T25" fmla="*/ 2147483647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79"/>
                  <a:gd name="T41" fmla="*/ 61 w 61"/>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79">
                    <a:moveTo>
                      <a:pt x="18" y="9"/>
                    </a:moveTo>
                    <a:lnTo>
                      <a:pt x="0" y="18"/>
                    </a:lnTo>
                    <a:lnTo>
                      <a:pt x="0" y="26"/>
                    </a:lnTo>
                    <a:lnTo>
                      <a:pt x="26" y="44"/>
                    </a:lnTo>
                    <a:lnTo>
                      <a:pt x="26" y="70"/>
                    </a:lnTo>
                    <a:lnTo>
                      <a:pt x="35" y="79"/>
                    </a:lnTo>
                    <a:lnTo>
                      <a:pt x="44" y="70"/>
                    </a:lnTo>
                    <a:lnTo>
                      <a:pt x="52" y="70"/>
                    </a:lnTo>
                    <a:lnTo>
                      <a:pt x="61" y="61"/>
                    </a:lnTo>
                    <a:lnTo>
                      <a:pt x="52" y="18"/>
                    </a:lnTo>
                    <a:lnTo>
                      <a:pt x="44" y="18"/>
                    </a:lnTo>
                    <a:lnTo>
                      <a:pt x="26" y="0"/>
                    </a:lnTo>
                    <a:lnTo>
                      <a:pt x="18"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60" name="Freeform 484">
                <a:extLst>
                  <a:ext uri="{FF2B5EF4-FFF2-40B4-BE49-F238E27FC236}">
                    <a16:creationId xmlns:a16="http://schemas.microsoft.com/office/drawing/2014/main" id="{9E570EDC-1AEC-49F1-9070-0129CC88D3FE}"/>
                  </a:ext>
                </a:extLst>
              </p:cNvPr>
              <p:cNvSpPr>
                <a:spLocks/>
              </p:cNvSpPr>
              <p:nvPr/>
            </p:nvSpPr>
            <p:spPr bwMode="auto">
              <a:xfrm>
                <a:off x="7573964" y="2914650"/>
                <a:ext cx="12700" cy="14288"/>
              </a:xfrm>
              <a:custGeom>
                <a:avLst/>
                <a:gdLst>
                  <a:gd name="T0" fmla="*/ 0 w 8"/>
                  <a:gd name="T1" fmla="*/ 0 h 9"/>
                  <a:gd name="T2" fmla="*/ 0 w 8"/>
                  <a:gd name="T3" fmla="*/ 2147483647 h 9"/>
                  <a:gd name="T4" fmla="*/ 2147483647 w 8"/>
                  <a:gd name="T5" fmla="*/ 0 h 9"/>
                  <a:gd name="T6" fmla="*/ 0 w 8"/>
                  <a:gd name="T7" fmla="*/ 0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0"/>
                    </a:moveTo>
                    <a:lnTo>
                      <a:pt x="0" y="9"/>
                    </a:lnTo>
                    <a:lnTo>
                      <a:pt x="8" y="0"/>
                    </a:lnTo>
                    <a:lnTo>
                      <a:pt x="0"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61" name="Freeform 485">
                <a:extLst>
                  <a:ext uri="{FF2B5EF4-FFF2-40B4-BE49-F238E27FC236}">
                    <a16:creationId xmlns:a16="http://schemas.microsoft.com/office/drawing/2014/main" id="{FAB8A4D4-3E22-4A35-AB56-40E86FBE3CD1}"/>
                  </a:ext>
                </a:extLst>
              </p:cNvPr>
              <p:cNvSpPr>
                <a:spLocks/>
              </p:cNvSpPr>
              <p:nvPr/>
            </p:nvSpPr>
            <p:spPr bwMode="auto">
              <a:xfrm>
                <a:off x="7573964" y="2914650"/>
                <a:ext cx="12700" cy="14288"/>
              </a:xfrm>
              <a:custGeom>
                <a:avLst/>
                <a:gdLst>
                  <a:gd name="T0" fmla="*/ 0 w 8"/>
                  <a:gd name="T1" fmla="*/ 0 h 9"/>
                  <a:gd name="T2" fmla="*/ 0 w 8"/>
                  <a:gd name="T3" fmla="*/ 2147483647 h 9"/>
                  <a:gd name="T4" fmla="*/ 2147483647 w 8"/>
                  <a:gd name="T5" fmla="*/ 0 h 9"/>
                  <a:gd name="T6" fmla="*/ 0 w 8"/>
                  <a:gd name="T7" fmla="*/ 0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0"/>
                    </a:moveTo>
                    <a:lnTo>
                      <a:pt x="0" y="9"/>
                    </a:lnTo>
                    <a:lnTo>
                      <a:pt x="8"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62" name="Freeform 486">
                <a:extLst>
                  <a:ext uri="{FF2B5EF4-FFF2-40B4-BE49-F238E27FC236}">
                    <a16:creationId xmlns:a16="http://schemas.microsoft.com/office/drawing/2014/main" id="{D30E3002-7CF5-45A6-931F-6F896C74951A}"/>
                  </a:ext>
                </a:extLst>
              </p:cNvPr>
              <p:cNvSpPr>
                <a:spLocks/>
              </p:cNvSpPr>
              <p:nvPr/>
            </p:nvSpPr>
            <p:spPr bwMode="auto">
              <a:xfrm>
                <a:off x="7421564" y="3260725"/>
                <a:ext cx="82550" cy="111125"/>
              </a:xfrm>
              <a:custGeom>
                <a:avLst/>
                <a:gdLst>
                  <a:gd name="T0" fmla="*/ 2147483647 w 52"/>
                  <a:gd name="T1" fmla="*/ 0 h 70"/>
                  <a:gd name="T2" fmla="*/ 0 w 52"/>
                  <a:gd name="T3" fmla="*/ 2147483647 h 70"/>
                  <a:gd name="T4" fmla="*/ 2147483647 w 52"/>
                  <a:gd name="T5" fmla="*/ 2147483647 h 70"/>
                  <a:gd name="T6" fmla="*/ 2147483647 w 52"/>
                  <a:gd name="T7" fmla="*/ 2147483647 h 70"/>
                  <a:gd name="T8" fmla="*/ 2147483647 w 52"/>
                  <a:gd name="T9" fmla="*/ 2147483647 h 70"/>
                  <a:gd name="T10" fmla="*/ 2147483647 w 52"/>
                  <a:gd name="T11" fmla="*/ 2147483647 h 70"/>
                  <a:gd name="T12" fmla="*/ 2147483647 w 52"/>
                  <a:gd name="T13" fmla="*/ 0 h 70"/>
                  <a:gd name="T14" fmla="*/ 0 60000 65536"/>
                  <a:gd name="T15" fmla="*/ 0 60000 65536"/>
                  <a:gd name="T16" fmla="*/ 0 60000 65536"/>
                  <a:gd name="T17" fmla="*/ 0 60000 65536"/>
                  <a:gd name="T18" fmla="*/ 0 60000 65536"/>
                  <a:gd name="T19" fmla="*/ 0 60000 65536"/>
                  <a:gd name="T20" fmla="*/ 0 60000 65536"/>
                  <a:gd name="T21" fmla="*/ 0 w 52"/>
                  <a:gd name="T22" fmla="*/ 0 h 70"/>
                  <a:gd name="T23" fmla="*/ 52 w 5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70">
                    <a:moveTo>
                      <a:pt x="8" y="0"/>
                    </a:moveTo>
                    <a:lnTo>
                      <a:pt x="0" y="27"/>
                    </a:lnTo>
                    <a:lnTo>
                      <a:pt x="8" y="61"/>
                    </a:lnTo>
                    <a:lnTo>
                      <a:pt x="26" y="70"/>
                    </a:lnTo>
                    <a:lnTo>
                      <a:pt x="52" y="53"/>
                    </a:lnTo>
                    <a:lnTo>
                      <a:pt x="35" y="18"/>
                    </a:lnTo>
                    <a:lnTo>
                      <a:pt x="8"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63" name="Freeform 487">
                <a:extLst>
                  <a:ext uri="{FF2B5EF4-FFF2-40B4-BE49-F238E27FC236}">
                    <a16:creationId xmlns:a16="http://schemas.microsoft.com/office/drawing/2014/main" id="{7FBBA6E3-B448-464F-8E37-0C6EA4AAE6CB}"/>
                  </a:ext>
                </a:extLst>
              </p:cNvPr>
              <p:cNvSpPr>
                <a:spLocks/>
              </p:cNvSpPr>
              <p:nvPr/>
            </p:nvSpPr>
            <p:spPr bwMode="auto">
              <a:xfrm>
                <a:off x="7421564" y="3260725"/>
                <a:ext cx="82550" cy="111125"/>
              </a:xfrm>
              <a:custGeom>
                <a:avLst/>
                <a:gdLst>
                  <a:gd name="T0" fmla="*/ 2147483647 w 52"/>
                  <a:gd name="T1" fmla="*/ 0 h 70"/>
                  <a:gd name="T2" fmla="*/ 0 w 52"/>
                  <a:gd name="T3" fmla="*/ 2147483647 h 70"/>
                  <a:gd name="T4" fmla="*/ 2147483647 w 52"/>
                  <a:gd name="T5" fmla="*/ 2147483647 h 70"/>
                  <a:gd name="T6" fmla="*/ 2147483647 w 52"/>
                  <a:gd name="T7" fmla="*/ 2147483647 h 70"/>
                  <a:gd name="T8" fmla="*/ 2147483647 w 52"/>
                  <a:gd name="T9" fmla="*/ 2147483647 h 70"/>
                  <a:gd name="T10" fmla="*/ 2147483647 w 52"/>
                  <a:gd name="T11" fmla="*/ 2147483647 h 70"/>
                  <a:gd name="T12" fmla="*/ 2147483647 w 52"/>
                  <a:gd name="T13" fmla="*/ 0 h 70"/>
                  <a:gd name="T14" fmla="*/ 0 60000 65536"/>
                  <a:gd name="T15" fmla="*/ 0 60000 65536"/>
                  <a:gd name="T16" fmla="*/ 0 60000 65536"/>
                  <a:gd name="T17" fmla="*/ 0 60000 65536"/>
                  <a:gd name="T18" fmla="*/ 0 60000 65536"/>
                  <a:gd name="T19" fmla="*/ 0 60000 65536"/>
                  <a:gd name="T20" fmla="*/ 0 60000 65536"/>
                  <a:gd name="T21" fmla="*/ 0 w 52"/>
                  <a:gd name="T22" fmla="*/ 0 h 70"/>
                  <a:gd name="T23" fmla="*/ 52 w 5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70">
                    <a:moveTo>
                      <a:pt x="8" y="0"/>
                    </a:moveTo>
                    <a:lnTo>
                      <a:pt x="0" y="27"/>
                    </a:lnTo>
                    <a:lnTo>
                      <a:pt x="8" y="61"/>
                    </a:lnTo>
                    <a:lnTo>
                      <a:pt x="26" y="70"/>
                    </a:lnTo>
                    <a:lnTo>
                      <a:pt x="52" y="53"/>
                    </a:lnTo>
                    <a:lnTo>
                      <a:pt x="35" y="18"/>
                    </a:lnTo>
                    <a:lnTo>
                      <a:pt x="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64" name="Freeform 492">
                <a:extLst>
                  <a:ext uri="{FF2B5EF4-FFF2-40B4-BE49-F238E27FC236}">
                    <a16:creationId xmlns:a16="http://schemas.microsoft.com/office/drawing/2014/main" id="{42C3C24B-6C48-4D04-9A13-7DF38686078F}"/>
                  </a:ext>
                </a:extLst>
              </p:cNvPr>
              <p:cNvSpPr>
                <a:spLocks/>
              </p:cNvSpPr>
              <p:nvPr/>
            </p:nvSpPr>
            <p:spPr bwMode="auto">
              <a:xfrm>
                <a:off x="5483226" y="3357563"/>
                <a:ext cx="263525" cy="193675"/>
              </a:xfrm>
              <a:custGeom>
                <a:avLst/>
                <a:gdLst>
                  <a:gd name="T0" fmla="*/ 2147483647 w 166"/>
                  <a:gd name="T1" fmla="*/ 2147483647 h 122"/>
                  <a:gd name="T2" fmla="*/ 2147483647 w 166"/>
                  <a:gd name="T3" fmla="*/ 2147483647 h 122"/>
                  <a:gd name="T4" fmla="*/ 2147483647 w 166"/>
                  <a:gd name="T5" fmla="*/ 2147483647 h 122"/>
                  <a:gd name="T6" fmla="*/ 2147483647 w 166"/>
                  <a:gd name="T7" fmla="*/ 2147483647 h 122"/>
                  <a:gd name="T8" fmla="*/ 0 w 166"/>
                  <a:gd name="T9" fmla="*/ 2147483647 h 122"/>
                  <a:gd name="T10" fmla="*/ 2147483647 w 166"/>
                  <a:gd name="T11" fmla="*/ 2147483647 h 122"/>
                  <a:gd name="T12" fmla="*/ 2147483647 w 166"/>
                  <a:gd name="T13" fmla="*/ 2147483647 h 122"/>
                  <a:gd name="T14" fmla="*/ 2147483647 w 166"/>
                  <a:gd name="T15" fmla="*/ 2147483647 h 122"/>
                  <a:gd name="T16" fmla="*/ 2147483647 w 166"/>
                  <a:gd name="T17" fmla="*/ 2147483647 h 122"/>
                  <a:gd name="T18" fmla="*/ 2147483647 w 166"/>
                  <a:gd name="T19" fmla="*/ 2147483647 h 122"/>
                  <a:gd name="T20" fmla="*/ 2147483647 w 166"/>
                  <a:gd name="T21" fmla="*/ 0 h 122"/>
                  <a:gd name="T22" fmla="*/ 2147483647 w 166"/>
                  <a:gd name="T23" fmla="*/ 2147483647 h 122"/>
                  <a:gd name="T24" fmla="*/ 2147483647 w 166"/>
                  <a:gd name="T25" fmla="*/ 2147483647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122"/>
                  <a:gd name="T41" fmla="*/ 166 w 166"/>
                  <a:gd name="T42" fmla="*/ 122 h 1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122">
                    <a:moveTo>
                      <a:pt x="61" y="44"/>
                    </a:moveTo>
                    <a:lnTo>
                      <a:pt x="26" y="18"/>
                    </a:lnTo>
                    <a:lnTo>
                      <a:pt x="9" y="27"/>
                    </a:lnTo>
                    <a:lnTo>
                      <a:pt x="9" y="44"/>
                    </a:lnTo>
                    <a:lnTo>
                      <a:pt x="0" y="53"/>
                    </a:lnTo>
                    <a:lnTo>
                      <a:pt x="18" y="114"/>
                    </a:lnTo>
                    <a:lnTo>
                      <a:pt x="18" y="122"/>
                    </a:lnTo>
                    <a:lnTo>
                      <a:pt x="113" y="79"/>
                    </a:lnTo>
                    <a:lnTo>
                      <a:pt x="157" y="61"/>
                    </a:lnTo>
                    <a:lnTo>
                      <a:pt x="166" y="44"/>
                    </a:lnTo>
                    <a:lnTo>
                      <a:pt x="157" y="0"/>
                    </a:lnTo>
                    <a:lnTo>
                      <a:pt x="87" y="9"/>
                    </a:lnTo>
                    <a:lnTo>
                      <a:pt x="61" y="4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65" name="Freeform 493">
                <a:extLst>
                  <a:ext uri="{FF2B5EF4-FFF2-40B4-BE49-F238E27FC236}">
                    <a16:creationId xmlns:a16="http://schemas.microsoft.com/office/drawing/2014/main" id="{F96D1B36-5737-43CD-ABBE-DFB4C7B04B04}"/>
                  </a:ext>
                </a:extLst>
              </p:cNvPr>
              <p:cNvSpPr>
                <a:spLocks/>
              </p:cNvSpPr>
              <p:nvPr/>
            </p:nvSpPr>
            <p:spPr bwMode="auto">
              <a:xfrm>
                <a:off x="5483226" y="3357563"/>
                <a:ext cx="263525" cy="193675"/>
              </a:xfrm>
              <a:custGeom>
                <a:avLst/>
                <a:gdLst>
                  <a:gd name="T0" fmla="*/ 2147483647 w 166"/>
                  <a:gd name="T1" fmla="*/ 2147483647 h 122"/>
                  <a:gd name="T2" fmla="*/ 2147483647 w 166"/>
                  <a:gd name="T3" fmla="*/ 2147483647 h 122"/>
                  <a:gd name="T4" fmla="*/ 2147483647 w 166"/>
                  <a:gd name="T5" fmla="*/ 2147483647 h 122"/>
                  <a:gd name="T6" fmla="*/ 2147483647 w 166"/>
                  <a:gd name="T7" fmla="*/ 2147483647 h 122"/>
                  <a:gd name="T8" fmla="*/ 0 w 166"/>
                  <a:gd name="T9" fmla="*/ 2147483647 h 122"/>
                  <a:gd name="T10" fmla="*/ 2147483647 w 166"/>
                  <a:gd name="T11" fmla="*/ 2147483647 h 122"/>
                  <a:gd name="T12" fmla="*/ 2147483647 w 166"/>
                  <a:gd name="T13" fmla="*/ 2147483647 h 122"/>
                  <a:gd name="T14" fmla="*/ 2147483647 w 166"/>
                  <a:gd name="T15" fmla="*/ 2147483647 h 122"/>
                  <a:gd name="T16" fmla="*/ 2147483647 w 166"/>
                  <a:gd name="T17" fmla="*/ 2147483647 h 122"/>
                  <a:gd name="T18" fmla="*/ 2147483647 w 166"/>
                  <a:gd name="T19" fmla="*/ 2147483647 h 122"/>
                  <a:gd name="T20" fmla="*/ 2147483647 w 166"/>
                  <a:gd name="T21" fmla="*/ 0 h 122"/>
                  <a:gd name="T22" fmla="*/ 2147483647 w 166"/>
                  <a:gd name="T23" fmla="*/ 2147483647 h 122"/>
                  <a:gd name="T24" fmla="*/ 2147483647 w 166"/>
                  <a:gd name="T25" fmla="*/ 2147483647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122"/>
                  <a:gd name="T41" fmla="*/ 166 w 166"/>
                  <a:gd name="T42" fmla="*/ 122 h 1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122">
                    <a:moveTo>
                      <a:pt x="61" y="44"/>
                    </a:moveTo>
                    <a:lnTo>
                      <a:pt x="26" y="18"/>
                    </a:lnTo>
                    <a:lnTo>
                      <a:pt x="9" y="27"/>
                    </a:lnTo>
                    <a:lnTo>
                      <a:pt x="9" y="44"/>
                    </a:lnTo>
                    <a:lnTo>
                      <a:pt x="0" y="53"/>
                    </a:lnTo>
                    <a:lnTo>
                      <a:pt x="18" y="114"/>
                    </a:lnTo>
                    <a:lnTo>
                      <a:pt x="18" y="122"/>
                    </a:lnTo>
                    <a:lnTo>
                      <a:pt x="113" y="79"/>
                    </a:lnTo>
                    <a:lnTo>
                      <a:pt x="157" y="61"/>
                    </a:lnTo>
                    <a:lnTo>
                      <a:pt x="166" y="44"/>
                    </a:lnTo>
                    <a:lnTo>
                      <a:pt x="157" y="0"/>
                    </a:lnTo>
                    <a:lnTo>
                      <a:pt x="87" y="9"/>
                    </a:lnTo>
                    <a:lnTo>
                      <a:pt x="61" y="44"/>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66" name="Freeform 494">
                <a:extLst>
                  <a:ext uri="{FF2B5EF4-FFF2-40B4-BE49-F238E27FC236}">
                    <a16:creationId xmlns:a16="http://schemas.microsoft.com/office/drawing/2014/main" id="{971EA392-2585-41D9-BB7E-5850C55813C3}"/>
                  </a:ext>
                </a:extLst>
              </p:cNvPr>
              <p:cNvSpPr>
                <a:spLocks/>
              </p:cNvSpPr>
              <p:nvPr/>
            </p:nvSpPr>
            <p:spPr bwMode="auto">
              <a:xfrm>
                <a:off x="5732464" y="3178175"/>
                <a:ext cx="193675" cy="249238"/>
              </a:xfrm>
              <a:custGeom>
                <a:avLst/>
                <a:gdLst>
                  <a:gd name="T0" fmla="*/ 2147483647 w 122"/>
                  <a:gd name="T1" fmla="*/ 2147483647 h 157"/>
                  <a:gd name="T2" fmla="*/ 2147483647 w 122"/>
                  <a:gd name="T3" fmla="*/ 2147483647 h 157"/>
                  <a:gd name="T4" fmla="*/ 2147483647 w 122"/>
                  <a:gd name="T5" fmla="*/ 0 h 157"/>
                  <a:gd name="T6" fmla="*/ 2147483647 w 122"/>
                  <a:gd name="T7" fmla="*/ 2147483647 h 157"/>
                  <a:gd name="T8" fmla="*/ 2147483647 w 122"/>
                  <a:gd name="T9" fmla="*/ 2147483647 h 157"/>
                  <a:gd name="T10" fmla="*/ 2147483647 w 122"/>
                  <a:gd name="T11" fmla="*/ 2147483647 h 157"/>
                  <a:gd name="T12" fmla="*/ 0 w 122"/>
                  <a:gd name="T13" fmla="*/ 2147483647 h 157"/>
                  <a:gd name="T14" fmla="*/ 2147483647 w 122"/>
                  <a:gd name="T15" fmla="*/ 2147483647 h 157"/>
                  <a:gd name="T16" fmla="*/ 2147483647 w 122"/>
                  <a:gd name="T17" fmla="*/ 2147483647 h 157"/>
                  <a:gd name="T18" fmla="*/ 2147483647 w 122"/>
                  <a:gd name="T19" fmla="*/ 2147483647 h 157"/>
                  <a:gd name="T20" fmla="*/ 2147483647 w 122"/>
                  <a:gd name="T21" fmla="*/ 2147483647 h 157"/>
                  <a:gd name="T22" fmla="*/ 2147483647 w 122"/>
                  <a:gd name="T23" fmla="*/ 2147483647 h 157"/>
                  <a:gd name="T24" fmla="*/ 2147483647 w 122"/>
                  <a:gd name="T25" fmla="*/ 2147483647 h 157"/>
                  <a:gd name="T26" fmla="*/ 2147483647 w 122"/>
                  <a:gd name="T27" fmla="*/ 2147483647 h 15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157"/>
                  <a:gd name="T44" fmla="*/ 122 w 122"/>
                  <a:gd name="T45" fmla="*/ 157 h 15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157">
                    <a:moveTo>
                      <a:pt x="122" y="44"/>
                    </a:moveTo>
                    <a:lnTo>
                      <a:pt x="78" y="26"/>
                    </a:lnTo>
                    <a:lnTo>
                      <a:pt x="61" y="0"/>
                    </a:lnTo>
                    <a:lnTo>
                      <a:pt x="44" y="44"/>
                    </a:lnTo>
                    <a:lnTo>
                      <a:pt x="52" y="52"/>
                    </a:lnTo>
                    <a:lnTo>
                      <a:pt x="26" y="96"/>
                    </a:lnTo>
                    <a:lnTo>
                      <a:pt x="0" y="113"/>
                    </a:lnTo>
                    <a:lnTo>
                      <a:pt x="9" y="157"/>
                    </a:lnTo>
                    <a:lnTo>
                      <a:pt x="44" y="148"/>
                    </a:lnTo>
                    <a:lnTo>
                      <a:pt x="44" y="131"/>
                    </a:lnTo>
                    <a:lnTo>
                      <a:pt x="61" y="131"/>
                    </a:lnTo>
                    <a:lnTo>
                      <a:pt x="70" y="122"/>
                    </a:lnTo>
                    <a:lnTo>
                      <a:pt x="87" y="113"/>
                    </a:lnTo>
                    <a:lnTo>
                      <a:pt x="122" y="4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67" name="Freeform 495">
                <a:extLst>
                  <a:ext uri="{FF2B5EF4-FFF2-40B4-BE49-F238E27FC236}">
                    <a16:creationId xmlns:a16="http://schemas.microsoft.com/office/drawing/2014/main" id="{138DC729-98AB-49ED-A085-DF2A88661C94}"/>
                  </a:ext>
                </a:extLst>
              </p:cNvPr>
              <p:cNvSpPr>
                <a:spLocks/>
              </p:cNvSpPr>
              <p:nvPr/>
            </p:nvSpPr>
            <p:spPr bwMode="auto">
              <a:xfrm>
                <a:off x="5732464" y="3178175"/>
                <a:ext cx="193675" cy="249238"/>
              </a:xfrm>
              <a:custGeom>
                <a:avLst/>
                <a:gdLst>
                  <a:gd name="T0" fmla="*/ 2147483647 w 122"/>
                  <a:gd name="T1" fmla="*/ 2147483647 h 157"/>
                  <a:gd name="T2" fmla="*/ 2147483647 w 122"/>
                  <a:gd name="T3" fmla="*/ 2147483647 h 157"/>
                  <a:gd name="T4" fmla="*/ 2147483647 w 122"/>
                  <a:gd name="T5" fmla="*/ 0 h 157"/>
                  <a:gd name="T6" fmla="*/ 2147483647 w 122"/>
                  <a:gd name="T7" fmla="*/ 2147483647 h 157"/>
                  <a:gd name="T8" fmla="*/ 2147483647 w 122"/>
                  <a:gd name="T9" fmla="*/ 2147483647 h 157"/>
                  <a:gd name="T10" fmla="*/ 2147483647 w 122"/>
                  <a:gd name="T11" fmla="*/ 2147483647 h 157"/>
                  <a:gd name="T12" fmla="*/ 0 w 122"/>
                  <a:gd name="T13" fmla="*/ 2147483647 h 157"/>
                  <a:gd name="T14" fmla="*/ 2147483647 w 122"/>
                  <a:gd name="T15" fmla="*/ 2147483647 h 157"/>
                  <a:gd name="T16" fmla="*/ 2147483647 w 122"/>
                  <a:gd name="T17" fmla="*/ 2147483647 h 157"/>
                  <a:gd name="T18" fmla="*/ 2147483647 w 122"/>
                  <a:gd name="T19" fmla="*/ 2147483647 h 157"/>
                  <a:gd name="T20" fmla="*/ 2147483647 w 122"/>
                  <a:gd name="T21" fmla="*/ 2147483647 h 157"/>
                  <a:gd name="T22" fmla="*/ 2147483647 w 122"/>
                  <a:gd name="T23" fmla="*/ 2147483647 h 157"/>
                  <a:gd name="T24" fmla="*/ 2147483647 w 122"/>
                  <a:gd name="T25" fmla="*/ 2147483647 h 157"/>
                  <a:gd name="T26" fmla="*/ 2147483647 w 122"/>
                  <a:gd name="T27" fmla="*/ 2147483647 h 15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157"/>
                  <a:gd name="T44" fmla="*/ 122 w 122"/>
                  <a:gd name="T45" fmla="*/ 157 h 15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157">
                    <a:moveTo>
                      <a:pt x="122" y="44"/>
                    </a:moveTo>
                    <a:lnTo>
                      <a:pt x="78" y="26"/>
                    </a:lnTo>
                    <a:lnTo>
                      <a:pt x="61" y="0"/>
                    </a:lnTo>
                    <a:lnTo>
                      <a:pt x="44" y="44"/>
                    </a:lnTo>
                    <a:lnTo>
                      <a:pt x="52" y="52"/>
                    </a:lnTo>
                    <a:lnTo>
                      <a:pt x="26" y="96"/>
                    </a:lnTo>
                    <a:lnTo>
                      <a:pt x="0" y="113"/>
                    </a:lnTo>
                    <a:lnTo>
                      <a:pt x="9" y="157"/>
                    </a:lnTo>
                    <a:lnTo>
                      <a:pt x="44" y="148"/>
                    </a:lnTo>
                    <a:lnTo>
                      <a:pt x="44" y="131"/>
                    </a:lnTo>
                    <a:lnTo>
                      <a:pt x="61" y="131"/>
                    </a:lnTo>
                    <a:lnTo>
                      <a:pt x="70" y="122"/>
                    </a:lnTo>
                    <a:lnTo>
                      <a:pt x="87" y="113"/>
                    </a:lnTo>
                    <a:lnTo>
                      <a:pt x="122" y="44"/>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68" name="Freeform 496">
                <a:extLst>
                  <a:ext uri="{FF2B5EF4-FFF2-40B4-BE49-F238E27FC236}">
                    <a16:creationId xmlns:a16="http://schemas.microsoft.com/office/drawing/2014/main" id="{E1EE9D38-F705-4816-A9E2-B1F8F2541BE4}"/>
                  </a:ext>
                </a:extLst>
              </p:cNvPr>
              <p:cNvSpPr>
                <a:spLocks/>
              </p:cNvSpPr>
              <p:nvPr/>
            </p:nvSpPr>
            <p:spPr bwMode="auto">
              <a:xfrm>
                <a:off x="5262564" y="2970213"/>
                <a:ext cx="552450" cy="471488"/>
              </a:xfrm>
              <a:custGeom>
                <a:avLst/>
                <a:gdLst>
                  <a:gd name="T0" fmla="*/ 2147483647 w 348"/>
                  <a:gd name="T1" fmla="*/ 2147483647 h 297"/>
                  <a:gd name="T2" fmla="*/ 2147483647 w 348"/>
                  <a:gd name="T3" fmla="*/ 2147483647 h 297"/>
                  <a:gd name="T4" fmla="*/ 0 w 348"/>
                  <a:gd name="T5" fmla="*/ 2147483647 h 297"/>
                  <a:gd name="T6" fmla="*/ 0 w 348"/>
                  <a:gd name="T7" fmla="*/ 2147483647 h 297"/>
                  <a:gd name="T8" fmla="*/ 2147483647 w 348"/>
                  <a:gd name="T9" fmla="*/ 2147483647 h 297"/>
                  <a:gd name="T10" fmla="*/ 2147483647 w 348"/>
                  <a:gd name="T11" fmla="*/ 2147483647 h 297"/>
                  <a:gd name="T12" fmla="*/ 2147483647 w 348"/>
                  <a:gd name="T13" fmla="*/ 2147483647 h 297"/>
                  <a:gd name="T14" fmla="*/ 2147483647 w 348"/>
                  <a:gd name="T15" fmla="*/ 2147483647 h 297"/>
                  <a:gd name="T16" fmla="*/ 2147483647 w 348"/>
                  <a:gd name="T17" fmla="*/ 2147483647 h 297"/>
                  <a:gd name="T18" fmla="*/ 2147483647 w 348"/>
                  <a:gd name="T19" fmla="*/ 2147483647 h 297"/>
                  <a:gd name="T20" fmla="*/ 2147483647 w 348"/>
                  <a:gd name="T21" fmla="*/ 2147483647 h 297"/>
                  <a:gd name="T22" fmla="*/ 2147483647 w 348"/>
                  <a:gd name="T23" fmla="*/ 2147483647 h 297"/>
                  <a:gd name="T24" fmla="*/ 2147483647 w 348"/>
                  <a:gd name="T25" fmla="*/ 2147483647 h 297"/>
                  <a:gd name="T26" fmla="*/ 2147483647 w 348"/>
                  <a:gd name="T27" fmla="*/ 2147483647 h 297"/>
                  <a:gd name="T28" fmla="*/ 2147483647 w 348"/>
                  <a:gd name="T29" fmla="*/ 2147483647 h 297"/>
                  <a:gd name="T30" fmla="*/ 2147483647 w 348"/>
                  <a:gd name="T31" fmla="*/ 2147483647 h 297"/>
                  <a:gd name="T32" fmla="*/ 2147483647 w 348"/>
                  <a:gd name="T33" fmla="*/ 2147483647 h 297"/>
                  <a:gd name="T34" fmla="*/ 2147483647 w 348"/>
                  <a:gd name="T35" fmla="*/ 2147483647 h 297"/>
                  <a:gd name="T36" fmla="*/ 2147483647 w 348"/>
                  <a:gd name="T37" fmla="*/ 2147483647 h 297"/>
                  <a:gd name="T38" fmla="*/ 2147483647 w 348"/>
                  <a:gd name="T39" fmla="*/ 2147483647 h 297"/>
                  <a:gd name="T40" fmla="*/ 2147483647 w 348"/>
                  <a:gd name="T41" fmla="*/ 2147483647 h 297"/>
                  <a:gd name="T42" fmla="*/ 2147483647 w 348"/>
                  <a:gd name="T43" fmla="*/ 2147483647 h 297"/>
                  <a:gd name="T44" fmla="*/ 2147483647 w 348"/>
                  <a:gd name="T45" fmla="*/ 2147483647 h 297"/>
                  <a:gd name="T46" fmla="*/ 2147483647 w 348"/>
                  <a:gd name="T47" fmla="*/ 2147483647 h 297"/>
                  <a:gd name="T48" fmla="*/ 2147483647 w 348"/>
                  <a:gd name="T49" fmla="*/ 2147483647 h 297"/>
                  <a:gd name="T50" fmla="*/ 2147483647 w 348"/>
                  <a:gd name="T51" fmla="*/ 2147483647 h 297"/>
                  <a:gd name="T52" fmla="*/ 2147483647 w 348"/>
                  <a:gd name="T53" fmla="*/ 2147483647 h 297"/>
                  <a:gd name="T54" fmla="*/ 2147483647 w 348"/>
                  <a:gd name="T55" fmla="*/ 2147483647 h 297"/>
                  <a:gd name="T56" fmla="*/ 2147483647 w 348"/>
                  <a:gd name="T57" fmla="*/ 2147483647 h 297"/>
                  <a:gd name="T58" fmla="*/ 2147483647 w 348"/>
                  <a:gd name="T59" fmla="*/ 2147483647 h 297"/>
                  <a:gd name="T60" fmla="*/ 2147483647 w 348"/>
                  <a:gd name="T61" fmla="*/ 0 h 297"/>
                  <a:gd name="T62" fmla="*/ 2147483647 w 348"/>
                  <a:gd name="T63" fmla="*/ 2147483647 h 297"/>
                  <a:gd name="T64" fmla="*/ 2147483647 w 348"/>
                  <a:gd name="T65" fmla="*/ 2147483647 h 297"/>
                  <a:gd name="T66" fmla="*/ 2147483647 w 348"/>
                  <a:gd name="T67" fmla="*/ 2147483647 h 2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8"/>
                  <a:gd name="T103" fmla="*/ 0 h 297"/>
                  <a:gd name="T104" fmla="*/ 348 w 348"/>
                  <a:gd name="T105" fmla="*/ 297 h 2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8" h="297">
                    <a:moveTo>
                      <a:pt x="34" y="35"/>
                    </a:moveTo>
                    <a:lnTo>
                      <a:pt x="17" y="61"/>
                    </a:lnTo>
                    <a:lnTo>
                      <a:pt x="0" y="53"/>
                    </a:lnTo>
                    <a:lnTo>
                      <a:pt x="0" y="79"/>
                    </a:lnTo>
                    <a:lnTo>
                      <a:pt x="26" y="131"/>
                    </a:lnTo>
                    <a:lnTo>
                      <a:pt x="69" y="175"/>
                    </a:lnTo>
                    <a:lnTo>
                      <a:pt x="69" y="192"/>
                    </a:lnTo>
                    <a:lnTo>
                      <a:pt x="95" y="236"/>
                    </a:lnTo>
                    <a:lnTo>
                      <a:pt x="139" y="297"/>
                    </a:lnTo>
                    <a:lnTo>
                      <a:pt x="148" y="288"/>
                    </a:lnTo>
                    <a:lnTo>
                      <a:pt x="148" y="271"/>
                    </a:lnTo>
                    <a:lnTo>
                      <a:pt x="165" y="262"/>
                    </a:lnTo>
                    <a:lnTo>
                      <a:pt x="200" y="288"/>
                    </a:lnTo>
                    <a:lnTo>
                      <a:pt x="226" y="253"/>
                    </a:lnTo>
                    <a:lnTo>
                      <a:pt x="296" y="244"/>
                    </a:lnTo>
                    <a:lnTo>
                      <a:pt x="322" y="227"/>
                    </a:lnTo>
                    <a:lnTo>
                      <a:pt x="348" y="183"/>
                    </a:lnTo>
                    <a:lnTo>
                      <a:pt x="340" y="175"/>
                    </a:lnTo>
                    <a:lnTo>
                      <a:pt x="331" y="175"/>
                    </a:lnTo>
                    <a:lnTo>
                      <a:pt x="279" y="175"/>
                    </a:lnTo>
                    <a:lnTo>
                      <a:pt x="270" y="149"/>
                    </a:lnTo>
                    <a:lnTo>
                      <a:pt x="261" y="140"/>
                    </a:lnTo>
                    <a:lnTo>
                      <a:pt x="252" y="131"/>
                    </a:lnTo>
                    <a:lnTo>
                      <a:pt x="252" y="105"/>
                    </a:lnTo>
                    <a:lnTo>
                      <a:pt x="209" y="79"/>
                    </a:lnTo>
                    <a:lnTo>
                      <a:pt x="209" y="70"/>
                    </a:lnTo>
                    <a:lnTo>
                      <a:pt x="191" y="61"/>
                    </a:lnTo>
                    <a:lnTo>
                      <a:pt x="157" y="61"/>
                    </a:lnTo>
                    <a:lnTo>
                      <a:pt x="139" y="53"/>
                    </a:lnTo>
                    <a:lnTo>
                      <a:pt x="130" y="35"/>
                    </a:lnTo>
                    <a:lnTo>
                      <a:pt x="61" y="0"/>
                    </a:lnTo>
                    <a:lnTo>
                      <a:pt x="34" y="9"/>
                    </a:lnTo>
                    <a:lnTo>
                      <a:pt x="34" y="27"/>
                    </a:lnTo>
                    <a:lnTo>
                      <a:pt x="34"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69" name="Freeform 497">
                <a:extLst>
                  <a:ext uri="{FF2B5EF4-FFF2-40B4-BE49-F238E27FC236}">
                    <a16:creationId xmlns:a16="http://schemas.microsoft.com/office/drawing/2014/main" id="{FC34BEA3-5EDA-4932-999B-47EC836D88A4}"/>
                  </a:ext>
                </a:extLst>
              </p:cNvPr>
              <p:cNvSpPr>
                <a:spLocks/>
              </p:cNvSpPr>
              <p:nvPr/>
            </p:nvSpPr>
            <p:spPr bwMode="auto">
              <a:xfrm>
                <a:off x="5262564" y="2970213"/>
                <a:ext cx="552450" cy="471488"/>
              </a:xfrm>
              <a:custGeom>
                <a:avLst/>
                <a:gdLst>
                  <a:gd name="T0" fmla="*/ 2147483647 w 348"/>
                  <a:gd name="T1" fmla="*/ 2147483647 h 297"/>
                  <a:gd name="T2" fmla="*/ 2147483647 w 348"/>
                  <a:gd name="T3" fmla="*/ 2147483647 h 297"/>
                  <a:gd name="T4" fmla="*/ 0 w 348"/>
                  <a:gd name="T5" fmla="*/ 2147483647 h 297"/>
                  <a:gd name="T6" fmla="*/ 0 w 348"/>
                  <a:gd name="T7" fmla="*/ 2147483647 h 297"/>
                  <a:gd name="T8" fmla="*/ 2147483647 w 348"/>
                  <a:gd name="T9" fmla="*/ 2147483647 h 297"/>
                  <a:gd name="T10" fmla="*/ 2147483647 w 348"/>
                  <a:gd name="T11" fmla="*/ 2147483647 h 297"/>
                  <a:gd name="T12" fmla="*/ 2147483647 w 348"/>
                  <a:gd name="T13" fmla="*/ 2147483647 h 297"/>
                  <a:gd name="T14" fmla="*/ 2147483647 w 348"/>
                  <a:gd name="T15" fmla="*/ 2147483647 h 297"/>
                  <a:gd name="T16" fmla="*/ 2147483647 w 348"/>
                  <a:gd name="T17" fmla="*/ 2147483647 h 297"/>
                  <a:gd name="T18" fmla="*/ 2147483647 w 348"/>
                  <a:gd name="T19" fmla="*/ 2147483647 h 297"/>
                  <a:gd name="T20" fmla="*/ 2147483647 w 348"/>
                  <a:gd name="T21" fmla="*/ 2147483647 h 297"/>
                  <a:gd name="T22" fmla="*/ 2147483647 w 348"/>
                  <a:gd name="T23" fmla="*/ 2147483647 h 297"/>
                  <a:gd name="T24" fmla="*/ 2147483647 w 348"/>
                  <a:gd name="T25" fmla="*/ 2147483647 h 297"/>
                  <a:gd name="T26" fmla="*/ 2147483647 w 348"/>
                  <a:gd name="T27" fmla="*/ 2147483647 h 297"/>
                  <a:gd name="T28" fmla="*/ 2147483647 w 348"/>
                  <a:gd name="T29" fmla="*/ 2147483647 h 297"/>
                  <a:gd name="T30" fmla="*/ 2147483647 w 348"/>
                  <a:gd name="T31" fmla="*/ 2147483647 h 297"/>
                  <a:gd name="T32" fmla="*/ 2147483647 w 348"/>
                  <a:gd name="T33" fmla="*/ 2147483647 h 297"/>
                  <a:gd name="T34" fmla="*/ 2147483647 w 348"/>
                  <a:gd name="T35" fmla="*/ 2147483647 h 297"/>
                  <a:gd name="T36" fmla="*/ 2147483647 w 348"/>
                  <a:gd name="T37" fmla="*/ 2147483647 h 297"/>
                  <a:gd name="T38" fmla="*/ 2147483647 w 348"/>
                  <a:gd name="T39" fmla="*/ 2147483647 h 297"/>
                  <a:gd name="T40" fmla="*/ 2147483647 w 348"/>
                  <a:gd name="T41" fmla="*/ 2147483647 h 297"/>
                  <a:gd name="T42" fmla="*/ 2147483647 w 348"/>
                  <a:gd name="T43" fmla="*/ 2147483647 h 297"/>
                  <a:gd name="T44" fmla="*/ 2147483647 w 348"/>
                  <a:gd name="T45" fmla="*/ 2147483647 h 297"/>
                  <a:gd name="T46" fmla="*/ 2147483647 w 348"/>
                  <a:gd name="T47" fmla="*/ 2147483647 h 297"/>
                  <a:gd name="T48" fmla="*/ 2147483647 w 348"/>
                  <a:gd name="T49" fmla="*/ 2147483647 h 297"/>
                  <a:gd name="T50" fmla="*/ 2147483647 w 348"/>
                  <a:gd name="T51" fmla="*/ 2147483647 h 297"/>
                  <a:gd name="T52" fmla="*/ 2147483647 w 348"/>
                  <a:gd name="T53" fmla="*/ 2147483647 h 297"/>
                  <a:gd name="T54" fmla="*/ 2147483647 w 348"/>
                  <a:gd name="T55" fmla="*/ 2147483647 h 297"/>
                  <a:gd name="T56" fmla="*/ 2147483647 w 348"/>
                  <a:gd name="T57" fmla="*/ 2147483647 h 297"/>
                  <a:gd name="T58" fmla="*/ 2147483647 w 348"/>
                  <a:gd name="T59" fmla="*/ 2147483647 h 297"/>
                  <a:gd name="T60" fmla="*/ 2147483647 w 348"/>
                  <a:gd name="T61" fmla="*/ 0 h 297"/>
                  <a:gd name="T62" fmla="*/ 2147483647 w 348"/>
                  <a:gd name="T63" fmla="*/ 2147483647 h 297"/>
                  <a:gd name="T64" fmla="*/ 2147483647 w 348"/>
                  <a:gd name="T65" fmla="*/ 2147483647 h 297"/>
                  <a:gd name="T66" fmla="*/ 2147483647 w 348"/>
                  <a:gd name="T67" fmla="*/ 2147483647 h 2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8"/>
                  <a:gd name="T103" fmla="*/ 0 h 297"/>
                  <a:gd name="T104" fmla="*/ 348 w 348"/>
                  <a:gd name="T105" fmla="*/ 297 h 2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8" h="297">
                    <a:moveTo>
                      <a:pt x="34" y="35"/>
                    </a:moveTo>
                    <a:lnTo>
                      <a:pt x="17" y="61"/>
                    </a:lnTo>
                    <a:lnTo>
                      <a:pt x="0" y="53"/>
                    </a:lnTo>
                    <a:lnTo>
                      <a:pt x="0" y="79"/>
                    </a:lnTo>
                    <a:lnTo>
                      <a:pt x="26" y="131"/>
                    </a:lnTo>
                    <a:lnTo>
                      <a:pt x="69" y="175"/>
                    </a:lnTo>
                    <a:lnTo>
                      <a:pt x="69" y="192"/>
                    </a:lnTo>
                    <a:lnTo>
                      <a:pt x="95" y="236"/>
                    </a:lnTo>
                    <a:lnTo>
                      <a:pt x="139" y="297"/>
                    </a:lnTo>
                    <a:lnTo>
                      <a:pt x="148" y="288"/>
                    </a:lnTo>
                    <a:lnTo>
                      <a:pt x="148" y="271"/>
                    </a:lnTo>
                    <a:lnTo>
                      <a:pt x="165" y="262"/>
                    </a:lnTo>
                    <a:lnTo>
                      <a:pt x="200" y="288"/>
                    </a:lnTo>
                    <a:lnTo>
                      <a:pt x="226" y="253"/>
                    </a:lnTo>
                    <a:lnTo>
                      <a:pt x="296" y="244"/>
                    </a:lnTo>
                    <a:lnTo>
                      <a:pt x="322" y="227"/>
                    </a:lnTo>
                    <a:lnTo>
                      <a:pt x="348" y="183"/>
                    </a:lnTo>
                    <a:lnTo>
                      <a:pt x="340" y="175"/>
                    </a:lnTo>
                    <a:lnTo>
                      <a:pt x="331" y="175"/>
                    </a:lnTo>
                    <a:lnTo>
                      <a:pt x="279" y="175"/>
                    </a:lnTo>
                    <a:lnTo>
                      <a:pt x="270" y="149"/>
                    </a:lnTo>
                    <a:lnTo>
                      <a:pt x="261" y="140"/>
                    </a:lnTo>
                    <a:lnTo>
                      <a:pt x="252" y="131"/>
                    </a:lnTo>
                    <a:lnTo>
                      <a:pt x="252" y="105"/>
                    </a:lnTo>
                    <a:lnTo>
                      <a:pt x="209" y="79"/>
                    </a:lnTo>
                    <a:lnTo>
                      <a:pt x="209" y="70"/>
                    </a:lnTo>
                    <a:lnTo>
                      <a:pt x="191" y="61"/>
                    </a:lnTo>
                    <a:lnTo>
                      <a:pt x="157" y="61"/>
                    </a:lnTo>
                    <a:lnTo>
                      <a:pt x="139" y="53"/>
                    </a:lnTo>
                    <a:lnTo>
                      <a:pt x="130" y="35"/>
                    </a:lnTo>
                    <a:lnTo>
                      <a:pt x="61" y="0"/>
                    </a:lnTo>
                    <a:lnTo>
                      <a:pt x="34" y="9"/>
                    </a:lnTo>
                    <a:lnTo>
                      <a:pt x="34" y="27"/>
                    </a:lnTo>
                    <a:lnTo>
                      <a:pt x="34" y="3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70" name="Freeform 498">
                <a:extLst>
                  <a:ext uri="{FF2B5EF4-FFF2-40B4-BE49-F238E27FC236}">
                    <a16:creationId xmlns:a16="http://schemas.microsoft.com/office/drawing/2014/main" id="{807FF0FA-2E6E-4959-B445-5866AE8EE0C5}"/>
                  </a:ext>
                </a:extLst>
              </p:cNvPr>
              <p:cNvSpPr>
                <a:spLocks/>
              </p:cNvSpPr>
              <p:nvPr/>
            </p:nvSpPr>
            <p:spPr bwMode="auto">
              <a:xfrm>
                <a:off x="5691189" y="3151188"/>
                <a:ext cx="138113" cy="96838"/>
              </a:xfrm>
              <a:custGeom>
                <a:avLst/>
                <a:gdLst>
                  <a:gd name="T0" fmla="*/ 2147483647 w 87"/>
                  <a:gd name="T1" fmla="*/ 2147483647 h 61"/>
                  <a:gd name="T2" fmla="*/ 2147483647 w 87"/>
                  <a:gd name="T3" fmla="*/ 0 h 61"/>
                  <a:gd name="T4" fmla="*/ 2147483647 w 87"/>
                  <a:gd name="T5" fmla="*/ 2147483647 h 61"/>
                  <a:gd name="T6" fmla="*/ 2147483647 w 87"/>
                  <a:gd name="T7" fmla="*/ 2147483647 h 61"/>
                  <a:gd name="T8" fmla="*/ 0 w 87"/>
                  <a:gd name="T9" fmla="*/ 2147483647 h 61"/>
                  <a:gd name="T10" fmla="*/ 2147483647 w 87"/>
                  <a:gd name="T11" fmla="*/ 2147483647 h 61"/>
                  <a:gd name="T12" fmla="*/ 2147483647 w 87"/>
                  <a:gd name="T13" fmla="*/ 2147483647 h 61"/>
                  <a:gd name="T14" fmla="*/ 2147483647 w 87"/>
                  <a:gd name="T15" fmla="*/ 2147483647 h 61"/>
                  <a:gd name="T16" fmla="*/ 2147483647 w 87"/>
                  <a:gd name="T17" fmla="*/ 2147483647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61"/>
                  <a:gd name="T29" fmla="*/ 87 w 87"/>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61">
                    <a:moveTo>
                      <a:pt x="87" y="17"/>
                    </a:moveTo>
                    <a:lnTo>
                      <a:pt x="78" y="0"/>
                    </a:lnTo>
                    <a:lnTo>
                      <a:pt x="52" y="17"/>
                    </a:lnTo>
                    <a:lnTo>
                      <a:pt x="9" y="26"/>
                    </a:lnTo>
                    <a:lnTo>
                      <a:pt x="0" y="35"/>
                    </a:lnTo>
                    <a:lnTo>
                      <a:pt x="9" y="61"/>
                    </a:lnTo>
                    <a:lnTo>
                      <a:pt x="61" y="61"/>
                    </a:lnTo>
                    <a:lnTo>
                      <a:pt x="70" y="61"/>
                    </a:lnTo>
                    <a:lnTo>
                      <a:pt x="87"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71" name="Freeform 499">
                <a:extLst>
                  <a:ext uri="{FF2B5EF4-FFF2-40B4-BE49-F238E27FC236}">
                    <a16:creationId xmlns:a16="http://schemas.microsoft.com/office/drawing/2014/main" id="{BE375762-6E47-4673-9243-CB63133FE652}"/>
                  </a:ext>
                </a:extLst>
              </p:cNvPr>
              <p:cNvSpPr>
                <a:spLocks/>
              </p:cNvSpPr>
              <p:nvPr/>
            </p:nvSpPr>
            <p:spPr bwMode="auto">
              <a:xfrm>
                <a:off x="5691189" y="3151188"/>
                <a:ext cx="138113" cy="96838"/>
              </a:xfrm>
              <a:custGeom>
                <a:avLst/>
                <a:gdLst>
                  <a:gd name="T0" fmla="*/ 2147483647 w 87"/>
                  <a:gd name="T1" fmla="*/ 2147483647 h 61"/>
                  <a:gd name="T2" fmla="*/ 2147483647 w 87"/>
                  <a:gd name="T3" fmla="*/ 0 h 61"/>
                  <a:gd name="T4" fmla="*/ 2147483647 w 87"/>
                  <a:gd name="T5" fmla="*/ 2147483647 h 61"/>
                  <a:gd name="T6" fmla="*/ 2147483647 w 87"/>
                  <a:gd name="T7" fmla="*/ 2147483647 h 61"/>
                  <a:gd name="T8" fmla="*/ 0 w 87"/>
                  <a:gd name="T9" fmla="*/ 2147483647 h 61"/>
                  <a:gd name="T10" fmla="*/ 2147483647 w 87"/>
                  <a:gd name="T11" fmla="*/ 2147483647 h 61"/>
                  <a:gd name="T12" fmla="*/ 2147483647 w 87"/>
                  <a:gd name="T13" fmla="*/ 2147483647 h 61"/>
                  <a:gd name="T14" fmla="*/ 2147483647 w 87"/>
                  <a:gd name="T15" fmla="*/ 2147483647 h 61"/>
                  <a:gd name="T16" fmla="*/ 2147483647 w 87"/>
                  <a:gd name="T17" fmla="*/ 2147483647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61"/>
                  <a:gd name="T29" fmla="*/ 87 w 87"/>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61">
                    <a:moveTo>
                      <a:pt x="87" y="17"/>
                    </a:moveTo>
                    <a:lnTo>
                      <a:pt x="78" y="0"/>
                    </a:lnTo>
                    <a:lnTo>
                      <a:pt x="52" y="17"/>
                    </a:lnTo>
                    <a:lnTo>
                      <a:pt x="9" y="26"/>
                    </a:lnTo>
                    <a:lnTo>
                      <a:pt x="0" y="35"/>
                    </a:lnTo>
                    <a:lnTo>
                      <a:pt x="9" y="61"/>
                    </a:lnTo>
                    <a:lnTo>
                      <a:pt x="61" y="61"/>
                    </a:lnTo>
                    <a:lnTo>
                      <a:pt x="70" y="61"/>
                    </a:lnTo>
                    <a:lnTo>
                      <a:pt x="87"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72" name="Freeform 500">
                <a:extLst>
                  <a:ext uri="{FF2B5EF4-FFF2-40B4-BE49-F238E27FC236}">
                    <a16:creationId xmlns:a16="http://schemas.microsoft.com/office/drawing/2014/main" id="{B5B48C0E-8116-4220-9C92-EC1BE7DA3465}"/>
                  </a:ext>
                </a:extLst>
              </p:cNvPr>
              <p:cNvSpPr>
                <a:spLocks/>
              </p:cNvSpPr>
              <p:nvPr/>
            </p:nvSpPr>
            <p:spPr bwMode="auto">
              <a:xfrm>
                <a:off x="5691189" y="3136900"/>
                <a:ext cx="14288" cy="69850"/>
              </a:xfrm>
              <a:custGeom>
                <a:avLst/>
                <a:gdLst>
                  <a:gd name="T0" fmla="*/ 0 w 9"/>
                  <a:gd name="T1" fmla="*/ 2147483647 h 44"/>
                  <a:gd name="T2" fmla="*/ 2147483647 w 9"/>
                  <a:gd name="T3" fmla="*/ 2147483647 h 44"/>
                  <a:gd name="T4" fmla="*/ 2147483647 w 9"/>
                  <a:gd name="T5" fmla="*/ 2147483647 h 44"/>
                  <a:gd name="T6" fmla="*/ 2147483647 w 9"/>
                  <a:gd name="T7" fmla="*/ 0 h 44"/>
                  <a:gd name="T8" fmla="*/ 0 w 9"/>
                  <a:gd name="T9" fmla="*/ 0 h 44"/>
                  <a:gd name="T10" fmla="*/ 0 w 9"/>
                  <a:gd name="T11" fmla="*/ 2147483647 h 44"/>
                  <a:gd name="T12" fmla="*/ 0 w 9"/>
                  <a:gd name="T13" fmla="*/ 2147483647 h 44"/>
                  <a:gd name="T14" fmla="*/ 0 60000 65536"/>
                  <a:gd name="T15" fmla="*/ 0 60000 65536"/>
                  <a:gd name="T16" fmla="*/ 0 60000 65536"/>
                  <a:gd name="T17" fmla="*/ 0 60000 65536"/>
                  <a:gd name="T18" fmla="*/ 0 60000 65536"/>
                  <a:gd name="T19" fmla="*/ 0 60000 65536"/>
                  <a:gd name="T20" fmla="*/ 0 60000 65536"/>
                  <a:gd name="T21" fmla="*/ 0 w 9"/>
                  <a:gd name="T22" fmla="*/ 0 h 44"/>
                  <a:gd name="T23" fmla="*/ 9 w 9"/>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44">
                    <a:moveTo>
                      <a:pt x="0" y="44"/>
                    </a:moveTo>
                    <a:lnTo>
                      <a:pt x="9" y="35"/>
                    </a:lnTo>
                    <a:lnTo>
                      <a:pt x="9" y="17"/>
                    </a:lnTo>
                    <a:lnTo>
                      <a:pt x="9" y="0"/>
                    </a:lnTo>
                    <a:lnTo>
                      <a:pt x="0" y="0"/>
                    </a:lnTo>
                    <a:lnTo>
                      <a:pt x="0" y="26"/>
                    </a:lnTo>
                    <a:lnTo>
                      <a:pt x="0" y="44"/>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73" name="Freeform 501">
                <a:extLst>
                  <a:ext uri="{FF2B5EF4-FFF2-40B4-BE49-F238E27FC236}">
                    <a16:creationId xmlns:a16="http://schemas.microsoft.com/office/drawing/2014/main" id="{DB1B957E-6148-455A-BD8D-0C7045A9C611}"/>
                  </a:ext>
                </a:extLst>
              </p:cNvPr>
              <p:cNvSpPr>
                <a:spLocks/>
              </p:cNvSpPr>
              <p:nvPr/>
            </p:nvSpPr>
            <p:spPr bwMode="auto">
              <a:xfrm>
                <a:off x="5691189" y="3136900"/>
                <a:ext cx="14288" cy="69850"/>
              </a:xfrm>
              <a:custGeom>
                <a:avLst/>
                <a:gdLst>
                  <a:gd name="T0" fmla="*/ 0 w 9"/>
                  <a:gd name="T1" fmla="*/ 2147483647 h 44"/>
                  <a:gd name="T2" fmla="*/ 2147483647 w 9"/>
                  <a:gd name="T3" fmla="*/ 2147483647 h 44"/>
                  <a:gd name="T4" fmla="*/ 2147483647 w 9"/>
                  <a:gd name="T5" fmla="*/ 2147483647 h 44"/>
                  <a:gd name="T6" fmla="*/ 2147483647 w 9"/>
                  <a:gd name="T7" fmla="*/ 0 h 44"/>
                  <a:gd name="T8" fmla="*/ 0 w 9"/>
                  <a:gd name="T9" fmla="*/ 0 h 44"/>
                  <a:gd name="T10" fmla="*/ 0 w 9"/>
                  <a:gd name="T11" fmla="*/ 2147483647 h 44"/>
                  <a:gd name="T12" fmla="*/ 0 w 9"/>
                  <a:gd name="T13" fmla="*/ 2147483647 h 44"/>
                  <a:gd name="T14" fmla="*/ 0 60000 65536"/>
                  <a:gd name="T15" fmla="*/ 0 60000 65536"/>
                  <a:gd name="T16" fmla="*/ 0 60000 65536"/>
                  <a:gd name="T17" fmla="*/ 0 60000 65536"/>
                  <a:gd name="T18" fmla="*/ 0 60000 65536"/>
                  <a:gd name="T19" fmla="*/ 0 60000 65536"/>
                  <a:gd name="T20" fmla="*/ 0 60000 65536"/>
                  <a:gd name="T21" fmla="*/ 0 w 9"/>
                  <a:gd name="T22" fmla="*/ 0 h 44"/>
                  <a:gd name="T23" fmla="*/ 9 w 9"/>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44">
                    <a:moveTo>
                      <a:pt x="0" y="44"/>
                    </a:moveTo>
                    <a:lnTo>
                      <a:pt x="9" y="35"/>
                    </a:lnTo>
                    <a:lnTo>
                      <a:pt x="9" y="17"/>
                    </a:lnTo>
                    <a:lnTo>
                      <a:pt x="9" y="0"/>
                    </a:lnTo>
                    <a:lnTo>
                      <a:pt x="0" y="0"/>
                    </a:lnTo>
                    <a:lnTo>
                      <a:pt x="0" y="26"/>
                    </a:lnTo>
                    <a:lnTo>
                      <a:pt x="0" y="44"/>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74" name="Freeform 502">
                <a:extLst>
                  <a:ext uri="{FF2B5EF4-FFF2-40B4-BE49-F238E27FC236}">
                    <a16:creationId xmlns:a16="http://schemas.microsoft.com/office/drawing/2014/main" id="{6A31CA8A-94B0-4548-8B92-E85E5D28F0BE}"/>
                  </a:ext>
                </a:extLst>
              </p:cNvPr>
              <p:cNvSpPr>
                <a:spLocks/>
              </p:cNvSpPr>
              <p:nvPr/>
            </p:nvSpPr>
            <p:spPr bwMode="auto">
              <a:xfrm>
                <a:off x="5565776" y="3025775"/>
                <a:ext cx="28575" cy="55563"/>
              </a:xfrm>
              <a:custGeom>
                <a:avLst/>
                <a:gdLst>
                  <a:gd name="T0" fmla="*/ 0 w 18"/>
                  <a:gd name="T1" fmla="*/ 2147483647 h 35"/>
                  <a:gd name="T2" fmla="*/ 0 w 18"/>
                  <a:gd name="T3" fmla="*/ 2147483647 h 35"/>
                  <a:gd name="T4" fmla="*/ 2147483647 w 18"/>
                  <a:gd name="T5" fmla="*/ 2147483647 h 35"/>
                  <a:gd name="T6" fmla="*/ 2147483647 w 18"/>
                  <a:gd name="T7" fmla="*/ 0 h 35"/>
                  <a:gd name="T8" fmla="*/ 0 w 18"/>
                  <a:gd name="T9" fmla="*/ 2147483647 h 35"/>
                  <a:gd name="T10" fmla="*/ 0 60000 65536"/>
                  <a:gd name="T11" fmla="*/ 0 60000 65536"/>
                  <a:gd name="T12" fmla="*/ 0 60000 65536"/>
                  <a:gd name="T13" fmla="*/ 0 60000 65536"/>
                  <a:gd name="T14" fmla="*/ 0 60000 65536"/>
                  <a:gd name="T15" fmla="*/ 0 w 18"/>
                  <a:gd name="T16" fmla="*/ 0 h 35"/>
                  <a:gd name="T17" fmla="*/ 18 w 18"/>
                  <a:gd name="T18" fmla="*/ 35 h 35"/>
                </a:gdLst>
                <a:ahLst/>
                <a:cxnLst>
                  <a:cxn ang="T10">
                    <a:pos x="T0" y="T1"/>
                  </a:cxn>
                  <a:cxn ang="T11">
                    <a:pos x="T2" y="T3"/>
                  </a:cxn>
                  <a:cxn ang="T12">
                    <a:pos x="T4" y="T5"/>
                  </a:cxn>
                  <a:cxn ang="T13">
                    <a:pos x="T6" y="T7"/>
                  </a:cxn>
                  <a:cxn ang="T14">
                    <a:pos x="T8" y="T9"/>
                  </a:cxn>
                </a:cxnLst>
                <a:rect l="T15" t="T16" r="T17" b="T18"/>
                <a:pathLst>
                  <a:path w="18" h="35">
                    <a:moveTo>
                      <a:pt x="0" y="9"/>
                    </a:moveTo>
                    <a:lnTo>
                      <a:pt x="0" y="26"/>
                    </a:lnTo>
                    <a:lnTo>
                      <a:pt x="18" y="35"/>
                    </a:lnTo>
                    <a:lnTo>
                      <a:pt x="18" y="0"/>
                    </a:lnTo>
                    <a:lnTo>
                      <a:pt x="0"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75" name="Freeform 503">
                <a:extLst>
                  <a:ext uri="{FF2B5EF4-FFF2-40B4-BE49-F238E27FC236}">
                    <a16:creationId xmlns:a16="http://schemas.microsoft.com/office/drawing/2014/main" id="{F8ADC8BA-C3EF-45B9-B035-DCC7D255CB02}"/>
                  </a:ext>
                </a:extLst>
              </p:cNvPr>
              <p:cNvSpPr>
                <a:spLocks/>
              </p:cNvSpPr>
              <p:nvPr/>
            </p:nvSpPr>
            <p:spPr bwMode="auto">
              <a:xfrm>
                <a:off x="5565776" y="3025775"/>
                <a:ext cx="28575" cy="55563"/>
              </a:xfrm>
              <a:custGeom>
                <a:avLst/>
                <a:gdLst>
                  <a:gd name="T0" fmla="*/ 0 w 18"/>
                  <a:gd name="T1" fmla="*/ 2147483647 h 35"/>
                  <a:gd name="T2" fmla="*/ 0 w 18"/>
                  <a:gd name="T3" fmla="*/ 2147483647 h 35"/>
                  <a:gd name="T4" fmla="*/ 2147483647 w 18"/>
                  <a:gd name="T5" fmla="*/ 2147483647 h 35"/>
                  <a:gd name="T6" fmla="*/ 2147483647 w 18"/>
                  <a:gd name="T7" fmla="*/ 0 h 35"/>
                  <a:gd name="T8" fmla="*/ 0 w 18"/>
                  <a:gd name="T9" fmla="*/ 2147483647 h 35"/>
                  <a:gd name="T10" fmla="*/ 0 60000 65536"/>
                  <a:gd name="T11" fmla="*/ 0 60000 65536"/>
                  <a:gd name="T12" fmla="*/ 0 60000 65536"/>
                  <a:gd name="T13" fmla="*/ 0 60000 65536"/>
                  <a:gd name="T14" fmla="*/ 0 60000 65536"/>
                  <a:gd name="T15" fmla="*/ 0 w 18"/>
                  <a:gd name="T16" fmla="*/ 0 h 35"/>
                  <a:gd name="T17" fmla="*/ 18 w 18"/>
                  <a:gd name="T18" fmla="*/ 35 h 35"/>
                </a:gdLst>
                <a:ahLst/>
                <a:cxnLst>
                  <a:cxn ang="T10">
                    <a:pos x="T0" y="T1"/>
                  </a:cxn>
                  <a:cxn ang="T11">
                    <a:pos x="T2" y="T3"/>
                  </a:cxn>
                  <a:cxn ang="T12">
                    <a:pos x="T4" y="T5"/>
                  </a:cxn>
                  <a:cxn ang="T13">
                    <a:pos x="T6" y="T7"/>
                  </a:cxn>
                  <a:cxn ang="T14">
                    <a:pos x="T8" y="T9"/>
                  </a:cxn>
                </a:cxnLst>
                <a:rect l="T15" t="T16" r="T17" b="T18"/>
                <a:pathLst>
                  <a:path w="18" h="35">
                    <a:moveTo>
                      <a:pt x="0" y="9"/>
                    </a:moveTo>
                    <a:lnTo>
                      <a:pt x="0" y="26"/>
                    </a:lnTo>
                    <a:lnTo>
                      <a:pt x="18" y="35"/>
                    </a:lnTo>
                    <a:lnTo>
                      <a:pt x="18" y="0"/>
                    </a:lnTo>
                    <a:lnTo>
                      <a:pt x="0"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76" name="Freeform 504">
                <a:extLst>
                  <a:ext uri="{FF2B5EF4-FFF2-40B4-BE49-F238E27FC236}">
                    <a16:creationId xmlns:a16="http://schemas.microsoft.com/office/drawing/2014/main" id="{0B74E4EC-D2A5-46F9-ABEB-EC57E1675926}"/>
                  </a:ext>
                </a:extLst>
              </p:cNvPr>
              <p:cNvSpPr>
                <a:spLocks/>
              </p:cNvSpPr>
              <p:nvPr/>
            </p:nvSpPr>
            <p:spPr bwMode="auto">
              <a:xfrm>
                <a:off x="5262564" y="2943225"/>
                <a:ext cx="96838" cy="123825"/>
              </a:xfrm>
              <a:custGeom>
                <a:avLst/>
                <a:gdLst>
                  <a:gd name="T0" fmla="*/ 0 w 61"/>
                  <a:gd name="T1" fmla="*/ 2147483647 h 78"/>
                  <a:gd name="T2" fmla="*/ 0 w 61"/>
                  <a:gd name="T3" fmla="*/ 2147483647 h 78"/>
                  <a:gd name="T4" fmla="*/ 2147483647 w 61"/>
                  <a:gd name="T5" fmla="*/ 2147483647 h 78"/>
                  <a:gd name="T6" fmla="*/ 2147483647 w 61"/>
                  <a:gd name="T7" fmla="*/ 2147483647 h 78"/>
                  <a:gd name="T8" fmla="*/ 2147483647 w 61"/>
                  <a:gd name="T9" fmla="*/ 2147483647 h 78"/>
                  <a:gd name="T10" fmla="*/ 2147483647 w 61"/>
                  <a:gd name="T11" fmla="*/ 2147483647 h 78"/>
                  <a:gd name="T12" fmla="*/ 2147483647 w 61"/>
                  <a:gd name="T13" fmla="*/ 2147483647 h 78"/>
                  <a:gd name="T14" fmla="*/ 2147483647 w 61"/>
                  <a:gd name="T15" fmla="*/ 0 h 78"/>
                  <a:gd name="T16" fmla="*/ 2147483647 w 61"/>
                  <a:gd name="T17" fmla="*/ 2147483647 h 78"/>
                  <a:gd name="T18" fmla="*/ 0 w 61"/>
                  <a:gd name="T19" fmla="*/ 2147483647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78"/>
                  <a:gd name="T32" fmla="*/ 61 w 61"/>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78">
                    <a:moveTo>
                      <a:pt x="0" y="9"/>
                    </a:moveTo>
                    <a:lnTo>
                      <a:pt x="0" y="70"/>
                    </a:lnTo>
                    <a:lnTo>
                      <a:pt x="17" y="78"/>
                    </a:lnTo>
                    <a:lnTo>
                      <a:pt x="34" y="52"/>
                    </a:lnTo>
                    <a:lnTo>
                      <a:pt x="34" y="44"/>
                    </a:lnTo>
                    <a:lnTo>
                      <a:pt x="34" y="26"/>
                    </a:lnTo>
                    <a:lnTo>
                      <a:pt x="61" y="17"/>
                    </a:lnTo>
                    <a:lnTo>
                      <a:pt x="52" y="0"/>
                    </a:lnTo>
                    <a:lnTo>
                      <a:pt x="17" y="17"/>
                    </a:lnTo>
                    <a:lnTo>
                      <a:pt x="0" y="9"/>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77" name="Freeform 505">
                <a:extLst>
                  <a:ext uri="{FF2B5EF4-FFF2-40B4-BE49-F238E27FC236}">
                    <a16:creationId xmlns:a16="http://schemas.microsoft.com/office/drawing/2014/main" id="{FA1AC859-413C-43FC-8B13-54F993A7DC42}"/>
                  </a:ext>
                </a:extLst>
              </p:cNvPr>
              <p:cNvSpPr>
                <a:spLocks/>
              </p:cNvSpPr>
              <p:nvPr/>
            </p:nvSpPr>
            <p:spPr bwMode="auto">
              <a:xfrm>
                <a:off x="5262564" y="2943225"/>
                <a:ext cx="96838" cy="123825"/>
              </a:xfrm>
              <a:custGeom>
                <a:avLst/>
                <a:gdLst>
                  <a:gd name="T0" fmla="*/ 0 w 61"/>
                  <a:gd name="T1" fmla="*/ 2147483647 h 78"/>
                  <a:gd name="T2" fmla="*/ 0 w 61"/>
                  <a:gd name="T3" fmla="*/ 2147483647 h 78"/>
                  <a:gd name="T4" fmla="*/ 2147483647 w 61"/>
                  <a:gd name="T5" fmla="*/ 2147483647 h 78"/>
                  <a:gd name="T6" fmla="*/ 2147483647 w 61"/>
                  <a:gd name="T7" fmla="*/ 2147483647 h 78"/>
                  <a:gd name="T8" fmla="*/ 2147483647 w 61"/>
                  <a:gd name="T9" fmla="*/ 2147483647 h 78"/>
                  <a:gd name="T10" fmla="*/ 2147483647 w 61"/>
                  <a:gd name="T11" fmla="*/ 2147483647 h 78"/>
                  <a:gd name="T12" fmla="*/ 2147483647 w 61"/>
                  <a:gd name="T13" fmla="*/ 2147483647 h 78"/>
                  <a:gd name="T14" fmla="*/ 2147483647 w 61"/>
                  <a:gd name="T15" fmla="*/ 0 h 78"/>
                  <a:gd name="T16" fmla="*/ 2147483647 w 61"/>
                  <a:gd name="T17" fmla="*/ 2147483647 h 78"/>
                  <a:gd name="T18" fmla="*/ 0 w 61"/>
                  <a:gd name="T19" fmla="*/ 2147483647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78"/>
                  <a:gd name="T32" fmla="*/ 61 w 61"/>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78">
                    <a:moveTo>
                      <a:pt x="0" y="9"/>
                    </a:moveTo>
                    <a:lnTo>
                      <a:pt x="0" y="70"/>
                    </a:lnTo>
                    <a:lnTo>
                      <a:pt x="17" y="78"/>
                    </a:lnTo>
                    <a:lnTo>
                      <a:pt x="34" y="52"/>
                    </a:lnTo>
                    <a:lnTo>
                      <a:pt x="34" y="44"/>
                    </a:lnTo>
                    <a:lnTo>
                      <a:pt x="34" y="26"/>
                    </a:lnTo>
                    <a:lnTo>
                      <a:pt x="61" y="17"/>
                    </a:lnTo>
                    <a:lnTo>
                      <a:pt x="52" y="0"/>
                    </a:lnTo>
                    <a:lnTo>
                      <a:pt x="17" y="17"/>
                    </a:lnTo>
                    <a:lnTo>
                      <a:pt x="0"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78" name="Freeform 506">
                <a:extLst>
                  <a:ext uri="{FF2B5EF4-FFF2-40B4-BE49-F238E27FC236}">
                    <a16:creationId xmlns:a16="http://schemas.microsoft.com/office/drawing/2014/main" id="{BFAE1091-8340-4D34-A9F7-69CABEF11A1C}"/>
                  </a:ext>
                </a:extLst>
              </p:cNvPr>
              <p:cNvSpPr>
                <a:spLocks/>
              </p:cNvSpPr>
              <p:nvPr/>
            </p:nvSpPr>
            <p:spPr bwMode="auto">
              <a:xfrm>
                <a:off x="5219701" y="2928938"/>
                <a:ext cx="42863" cy="125413"/>
              </a:xfrm>
              <a:custGeom>
                <a:avLst/>
                <a:gdLst>
                  <a:gd name="T0" fmla="*/ 2147483647 w 27"/>
                  <a:gd name="T1" fmla="*/ 0 h 79"/>
                  <a:gd name="T2" fmla="*/ 0 w 27"/>
                  <a:gd name="T3" fmla="*/ 2147483647 h 79"/>
                  <a:gd name="T4" fmla="*/ 2147483647 w 27"/>
                  <a:gd name="T5" fmla="*/ 2147483647 h 79"/>
                  <a:gd name="T6" fmla="*/ 2147483647 w 27"/>
                  <a:gd name="T7" fmla="*/ 2147483647 h 79"/>
                  <a:gd name="T8" fmla="*/ 2147483647 w 27"/>
                  <a:gd name="T9" fmla="*/ 2147483647 h 79"/>
                  <a:gd name="T10" fmla="*/ 2147483647 w 27"/>
                  <a:gd name="T11" fmla="*/ 0 h 79"/>
                  <a:gd name="T12" fmla="*/ 0 60000 65536"/>
                  <a:gd name="T13" fmla="*/ 0 60000 65536"/>
                  <a:gd name="T14" fmla="*/ 0 60000 65536"/>
                  <a:gd name="T15" fmla="*/ 0 60000 65536"/>
                  <a:gd name="T16" fmla="*/ 0 60000 65536"/>
                  <a:gd name="T17" fmla="*/ 0 60000 65536"/>
                  <a:gd name="T18" fmla="*/ 0 w 27"/>
                  <a:gd name="T19" fmla="*/ 0 h 79"/>
                  <a:gd name="T20" fmla="*/ 27 w 27"/>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27" h="79">
                    <a:moveTo>
                      <a:pt x="9" y="0"/>
                    </a:moveTo>
                    <a:lnTo>
                      <a:pt x="0" y="35"/>
                    </a:lnTo>
                    <a:lnTo>
                      <a:pt x="27" y="79"/>
                    </a:lnTo>
                    <a:lnTo>
                      <a:pt x="27" y="18"/>
                    </a:lnTo>
                    <a:lnTo>
                      <a:pt x="27" y="9"/>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79" name="Freeform 507">
                <a:extLst>
                  <a:ext uri="{FF2B5EF4-FFF2-40B4-BE49-F238E27FC236}">
                    <a16:creationId xmlns:a16="http://schemas.microsoft.com/office/drawing/2014/main" id="{A5C74F13-7DA1-47A0-8551-C59A90AAC1F5}"/>
                  </a:ext>
                </a:extLst>
              </p:cNvPr>
              <p:cNvSpPr>
                <a:spLocks/>
              </p:cNvSpPr>
              <p:nvPr/>
            </p:nvSpPr>
            <p:spPr bwMode="auto">
              <a:xfrm>
                <a:off x="5219701" y="2928938"/>
                <a:ext cx="42863" cy="125413"/>
              </a:xfrm>
              <a:custGeom>
                <a:avLst/>
                <a:gdLst>
                  <a:gd name="T0" fmla="*/ 2147483647 w 27"/>
                  <a:gd name="T1" fmla="*/ 0 h 79"/>
                  <a:gd name="T2" fmla="*/ 0 w 27"/>
                  <a:gd name="T3" fmla="*/ 2147483647 h 79"/>
                  <a:gd name="T4" fmla="*/ 2147483647 w 27"/>
                  <a:gd name="T5" fmla="*/ 2147483647 h 79"/>
                  <a:gd name="T6" fmla="*/ 2147483647 w 27"/>
                  <a:gd name="T7" fmla="*/ 2147483647 h 79"/>
                  <a:gd name="T8" fmla="*/ 2147483647 w 27"/>
                  <a:gd name="T9" fmla="*/ 2147483647 h 79"/>
                  <a:gd name="T10" fmla="*/ 2147483647 w 27"/>
                  <a:gd name="T11" fmla="*/ 0 h 79"/>
                  <a:gd name="T12" fmla="*/ 0 60000 65536"/>
                  <a:gd name="T13" fmla="*/ 0 60000 65536"/>
                  <a:gd name="T14" fmla="*/ 0 60000 65536"/>
                  <a:gd name="T15" fmla="*/ 0 60000 65536"/>
                  <a:gd name="T16" fmla="*/ 0 60000 65536"/>
                  <a:gd name="T17" fmla="*/ 0 60000 65536"/>
                  <a:gd name="T18" fmla="*/ 0 w 27"/>
                  <a:gd name="T19" fmla="*/ 0 h 79"/>
                  <a:gd name="T20" fmla="*/ 27 w 27"/>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27" h="79">
                    <a:moveTo>
                      <a:pt x="9" y="0"/>
                    </a:moveTo>
                    <a:lnTo>
                      <a:pt x="0" y="35"/>
                    </a:lnTo>
                    <a:lnTo>
                      <a:pt x="27" y="79"/>
                    </a:lnTo>
                    <a:lnTo>
                      <a:pt x="27" y="18"/>
                    </a:lnTo>
                    <a:lnTo>
                      <a:pt x="27" y="9"/>
                    </a:lnTo>
                    <a:lnTo>
                      <a:pt x="9"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80" name="Freeform 508">
                <a:extLst>
                  <a:ext uri="{FF2B5EF4-FFF2-40B4-BE49-F238E27FC236}">
                    <a16:creationId xmlns:a16="http://schemas.microsoft.com/office/drawing/2014/main" id="{4BAB5661-89B0-45B9-8660-D5D660AFCF43}"/>
                  </a:ext>
                </a:extLst>
              </p:cNvPr>
              <p:cNvSpPr>
                <a:spLocks/>
              </p:cNvSpPr>
              <p:nvPr/>
            </p:nvSpPr>
            <p:spPr bwMode="auto">
              <a:xfrm>
                <a:off x="5233989" y="2901950"/>
                <a:ext cx="55563" cy="41275"/>
              </a:xfrm>
              <a:custGeom>
                <a:avLst/>
                <a:gdLst>
                  <a:gd name="T0" fmla="*/ 0 w 35"/>
                  <a:gd name="T1" fmla="*/ 2147483647 h 26"/>
                  <a:gd name="T2" fmla="*/ 2147483647 w 35"/>
                  <a:gd name="T3" fmla="*/ 2147483647 h 26"/>
                  <a:gd name="T4" fmla="*/ 2147483647 w 35"/>
                  <a:gd name="T5" fmla="*/ 2147483647 h 26"/>
                  <a:gd name="T6" fmla="*/ 2147483647 w 35"/>
                  <a:gd name="T7" fmla="*/ 0 h 26"/>
                  <a:gd name="T8" fmla="*/ 2147483647 w 35"/>
                  <a:gd name="T9" fmla="*/ 0 h 26"/>
                  <a:gd name="T10" fmla="*/ 0 w 35"/>
                  <a:gd name="T11" fmla="*/ 2147483647 h 26"/>
                  <a:gd name="T12" fmla="*/ 0 60000 65536"/>
                  <a:gd name="T13" fmla="*/ 0 60000 65536"/>
                  <a:gd name="T14" fmla="*/ 0 60000 65536"/>
                  <a:gd name="T15" fmla="*/ 0 60000 65536"/>
                  <a:gd name="T16" fmla="*/ 0 60000 65536"/>
                  <a:gd name="T17" fmla="*/ 0 60000 65536"/>
                  <a:gd name="T18" fmla="*/ 0 w 35"/>
                  <a:gd name="T19" fmla="*/ 0 h 26"/>
                  <a:gd name="T20" fmla="*/ 35 w 35"/>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5" h="26">
                    <a:moveTo>
                      <a:pt x="0" y="17"/>
                    </a:moveTo>
                    <a:lnTo>
                      <a:pt x="18" y="26"/>
                    </a:lnTo>
                    <a:lnTo>
                      <a:pt x="35" y="8"/>
                    </a:lnTo>
                    <a:lnTo>
                      <a:pt x="35" y="0"/>
                    </a:lnTo>
                    <a:lnTo>
                      <a:pt x="9" y="0"/>
                    </a:lnTo>
                    <a:lnTo>
                      <a:pt x="0"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81" name="Freeform 509">
                <a:extLst>
                  <a:ext uri="{FF2B5EF4-FFF2-40B4-BE49-F238E27FC236}">
                    <a16:creationId xmlns:a16="http://schemas.microsoft.com/office/drawing/2014/main" id="{C8FB4DBC-C085-4E7A-B455-C5BD54AFB27B}"/>
                  </a:ext>
                </a:extLst>
              </p:cNvPr>
              <p:cNvSpPr>
                <a:spLocks/>
              </p:cNvSpPr>
              <p:nvPr/>
            </p:nvSpPr>
            <p:spPr bwMode="auto">
              <a:xfrm>
                <a:off x="5233989" y="2901950"/>
                <a:ext cx="55563" cy="41275"/>
              </a:xfrm>
              <a:custGeom>
                <a:avLst/>
                <a:gdLst>
                  <a:gd name="T0" fmla="*/ 0 w 35"/>
                  <a:gd name="T1" fmla="*/ 2147483647 h 26"/>
                  <a:gd name="T2" fmla="*/ 2147483647 w 35"/>
                  <a:gd name="T3" fmla="*/ 2147483647 h 26"/>
                  <a:gd name="T4" fmla="*/ 2147483647 w 35"/>
                  <a:gd name="T5" fmla="*/ 2147483647 h 26"/>
                  <a:gd name="T6" fmla="*/ 2147483647 w 35"/>
                  <a:gd name="T7" fmla="*/ 0 h 26"/>
                  <a:gd name="T8" fmla="*/ 2147483647 w 35"/>
                  <a:gd name="T9" fmla="*/ 0 h 26"/>
                  <a:gd name="T10" fmla="*/ 0 w 35"/>
                  <a:gd name="T11" fmla="*/ 2147483647 h 26"/>
                  <a:gd name="T12" fmla="*/ 0 60000 65536"/>
                  <a:gd name="T13" fmla="*/ 0 60000 65536"/>
                  <a:gd name="T14" fmla="*/ 0 60000 65536"/>
                  <a:gd name="T15" fmla="*/ 0 60000 65536"/>
                  <a:gd name="T16" fmla="*/ 0 60000 65536"/>
                  <a:gd name="T17" fmla="*/ 0 60000 65536"/>
                  <a:gd name="T18" fmla="*/ 0 w 35"/>
                  <a:gd name="T19" fmla="*/ 0 h 26"/>
                  <a:gd name="T20" fmla="*/ 35 w 35"/>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5" h="26">
                    <a:moveTo>
                      <a:pt x="0" y="17"/>
                    </a:moveTo>
                    <a:lnTo>
                      <a:pt x="18" y="26"/>
                    </a:lnTo>
                    <a:lnTo>
                      <a:pt x="35" y="8"/>
                    </a:lnTo>
                    <a:lnTo>
                      <a:pt x="35" y="0"/>
                    </a:lnTo>
                    <a:lnTo>
                      <a:pt x="9" y="0"/>
                    </a:lnTo>
                    <a:lnTo>
                      <a:pt x="0"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grpSp>
        <p:sp>
          <p:nvSpPr>
            <p:cNvPr id="13" name="Freeform 510">
              <a:extLst>
                <a:ext uri="{FF2B5EF4-FFF2-40B4-BE49-F238E27FC236}">
                  <a16:creationId xmlns:a16="http://schemas.microsoft.com/office/drawing/2014/main" id="{325E75AA-AA40-42BD-A632-C95355DABACF}"/>
                </a:ext>
              </a:extLst>
            </p:cNvPr>
            <p:cNvSpPr>
              <a:spLocks/>
            </p:cNvSpPr>
            <p:nvPr/>
          </p:nvSpPr>
          <p:spPr bwMode="auto">
            <a:xfrm>
              <a:off x="2190112" y="2362238"/>
              <a:ext cx="18210" cy="9641"/>
            </a:xfrm>
            <a:custGeom>
              <a:avLst/>
              <a:gdLst>
                <a:gd name="T0" fmla="*/ 2147483647 w 17"/>
                <a:gd name="T1" fmla="*/ 0 h 9"/>
                <a:gd name="T2" fmla="*/ 2147483647 w 17"/>
                <a:gd name="T3" fmla="*/ 0 h 9"/>
                <a:gd name="T4" fmla="*/ 0 w 17"/>
                <a:gd name="T5" fmla="*/ 0 h 9"/>
                <a:gd name="T6" fmla="*/ 2147483647 w 17"/>
                <a:gd name="T7" fmla="*/ 2147483647 h 9"/>
                <a:gd name="T8" fmla="*/ 2147483647 w 17"/>
                <a:gd name="T9" fmla="*/ 0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17" y="0"/>
                  </a:moveTo>
                  <a:lnTo>
                    <a:pt x="17" y="0"/>
                  </a:lnTo>
                  <a:lnTo>
                    <a:pt x="0" y="0"/>
                  </a:lnTo>
                  <a:lnTo>
                    <a:pt x="8" y="9"/>
                  </a:lnTo>
                  <a:lnTo>
                    <a:pt x="17"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4" name="Freeform 511">
              <a:extLst>
                <a:ext uri="{FF2B5EF4-FFF2-40B4-BE49-F238E27FC236}">
                  <a16:creationId xmlns:a16="http://schemas.microsoft.com/office/drawing/2014/main" id="{D832B9A5-ED26-4D3D-87C3-7E099CDF4617}"/>
                </a:ext>
              </a:extLst>
            </p:cNvPr>
            <p:cNvSpPr>
              <a:spLocks/>
            </p:cNvSpPr>
            <p:nvPr/>
          </p:nvSpPr>
          <p:spPr bwMode="auto">
            <a:xfrm>
              <a:off x="2190113" y="2362238"/>
              <a:ext cx="18210" cy="9641"/>
            </a:xfrm>
            <a:custGeom>
              <a:avLst/>
              <a:gdLst>
                <a:gd name="T0" fmla="*/ 2147483647 w 17"/>
                <a:gd name="T1" fmla="*/ 0 h 9"/>
                <a:gd name="T2" fmla="*/ 2147483647 w 17"/>
                <a:gd name="T3" fmla="*/ 0 h 9"/>
                <a:gd name="T4" fmla="*/ 0 w 17"/>
                <a:gd name="T5" fmla="*/ 0 h 9"/>
                <a:gd name="T6" fmla="*/ 2147483647 w 17"/>
                <a:gd name="T7" fmla="*/ 2147483647 h 9"/>
                <a:gd name="T8" fmla="*/ 2147483647 w 17"/>
                <a:gd name="T9" fmla="*/ 0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17" y="0"/>
                  </a:moveTo>
                  <a:lnTo>
                    <a:pt x="17" y="0"/>
                  </a:lnTo>
                  <a:lnTo>
                    <a:pt x="0" y="0"/>
                  </a:lnTo>
                  <a:lnTo>
                    <a:pt x="8" y="9"/>
                  </a:lnTo>
                  <a:lnTo>
                    <a:pt x="17"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5" name="Freeform 512">
              <a:extLst>
                <a:ext uri="{FF2B5EF4-FFF2-40B4-BE49-F238E27FC236}">
                  <a16:creationId xmlns:a16="http://schemas.microsoft.com/office/drawing/2014/main" id="{494FFDCC-7C09-4624-BA3E-439165E1CB54}"/>
                </a:ext>
              </a:extLst>
            </p:cNvPr>
            <p:cNvSpPr>
              <a:spLocks/>
            </p:cNvSpPr>
            <p:nvPr/>
          </p:nvSpPr>
          <p:spPr bwMode="auto">
            <a:xfrm>
              <a:off x="2208324" y="2371879"/>
              <a:ext cx="19281" cy="0"/>
            </a:xfrm>
            <a:custGeom>
              <a:avLst/>
              <a:gdLst>
                <a:gd name="T0" fmla="*/ 2147483647 w 18"/>
                <a:gd name="T1" fmla="*/ 2147483647 w 18"/>
                <a:gd name="T2" fmla="*/ 0 w 18"/>
                <a:gd name="T3" fmla="*/ 2147483647 w 18"/>
                <a:gd name="T4" fmla="*/ 0 60000 65536"/>
                <a:gd name="T5" fmla="*/ 0 60000 65536"/>
                <a:gd name="T6" fmla="*/ 0 60000 65536"/>
                <a:gd name="T7" fmla="*/ 0 60000 65536"/>
                <a:gd name="T8" fmla="*/ 0 w 18"/>
                <a:gd name="T9" fmla="*/ 18 w 18"/>
              </a:gdLst>
              <a:ahLst/>
              <a:cxnLst>
                <a:cxn ang="T4">
                  <a:pos x="T0" y="0"/>
                </a:cxn>
                <a:cxn ang="T5">
                  <a:pos x="T1" y="0"/>
                </a:cxn>
                <a:cxn ang="T6">
                  <a:pos x="T2" y="0"/>
                </a:cxn>
                <a:cxn ang="T7">
                  <a:pos x="T3" y="0"/>
                </a:cxn>
              </a:cxnLst>
              <a:rect l="T8" t="0" r="T9" b="0"/>
              <a:pathLst>
                <a:path w="18">
                  <a:moveTo>
                    <a:pt x="9" y="0"/>
                  </a:moveTo>
                  <a:lnTo>
                    <a:pt x="18" y="0"/>
                  </a:lnTo>
                  <a:lnTo>
                    <a:pt x="0" y="0"/>
                  </a:lnTo>
                  <a:lnTo>
                    <a:pt x="9"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6" name="Freeform 513">
              <a:extLst>
                <a:ext uri="{FF2B5EF4-FFF2-40B4-BE49-F238E27FC236}">
                  <a16:creationId xmlns:a16="http://schemas.microsoft.com/office/drawing/2014/main" id="{692004B5-B8E4-478C-8095-73B72EECC1D4}"/>
                </a:ext>
              </a:extLst>
            </p:cNvPr>
            <p:cNvSpPr>
              <a:spLocks/>
            </p:cNvSpPr>
            <p:nvPr/>
          </p:nvSpPr>
          <p:spPr bwMode="auto">
            <a:xfrm>
              <a:off x="2208325" y="2371879"/>
              <a:ext cx="19281" cy="0"/>
            </a:xfrm>
            <a:custGeom>
              <a:avLst/>
              <a:gdLst>
                <a:gd name="T0" fmla="*/ 2147483647 w 18"/>
                <a:gd name="T1" fmla="*/ 2147483647 w 18"/>
                <a:gd name="T2" fmla="*/ 0 w 18"/>
                <a:gd name="T3" fmla="*/ 2147483647 w 18"/>
                <a:gd name="T4" fmla="*/ 0 60000 65536"/>
                <a:gd name="T5" fmla="*/ 0 60000 65536"/>
                <a:gd name="T6" fmla="*/ 0 60000 65536"/>
                <a:gd name="T7" fmla="*/ 0 60000 65536"/>
                <a:gd name="T8" fmla="*/ 0 w 18"/>
                <a:gd name="T9" fmla="*/ 18 w 18"/>
              </a:gdLst>
              <a:ahLst/>
              <a:cxnLst>
                <a:cxn ang="T4">
                  <a:pos x="T0" y="0"/>
                </a:cxn>
                <a:cxn ang="T5">
                  <a:pos x="T1" y="0"/>
                </a:cxn>
                <a:cxn ang="T6">
                  <a:pos x="T2" y="0"/>
                </a:cxn>
                <a:cxn ang="T7">
                  <a:pos x="T3" y="0"/>
                </a:cxn>
              </a:cxnLst>
              <a:rect l="T8" t="0" r="T9" b="0"/>
              <a:pathLst>
                <a:path w="18">
                  <a:moveTo>
                    <a:pt x="9" y="0"/>
                  </a:moveTo>
                  <a:lnTo>
                    <a:pt x="18" y="0"/>
                  </a:lnTo>
                  <a:lnTo>
                    <a:pt x="0" y="0"/>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7" name="Freeform 514">
              <a:extLst>
                <a:ext uri="{FF2B5EF4-FFF2-40B4-BE49-F238E27FC236}">
                  <a16:creationId xmlns:a16="http://schemas.microsoft.com/office/drawing/2014/main" id="{71226AA9-35C3-4073-8672-7E354D37097C}"/>
                </a:ext>
              </a:extLst>
            </p:cNvPr>
            <p:cNvSpPr>
              <a:spLocks/>
            </p:cNvSpPr>
            <p:nvPr/>
          </p:nvSpPr>
          <p:spPr bwMode="auto">
            <a:xfrm>
              <a:off x="2208326" y="2399728"/>
              <a:ext cx="9641" cy="9641"/>
            </a:xfrm>
            <a:custGeom>
              <a:avLst/>
              <a:gdLst>
                <a:gd name="T0" fmla="*/ 2147483647 w 9"/>
                <a:gd name="T1" fmla="*/ 2147483647 h 9"/>
                <a:gd name="T2" fmla="*/ 2147483647 w 9"/>
                <a:gd name="T3" fmla="*/ 0 h 9"/>
                <a:gd name="T4" fmla="*/ 2147483647 w 9"/>
                <a:gd name="T5" fmla="*/ 0 h 9"/>
                <a:gd name="T6" fmla="*/ 0 w 9"/>
                <a:gd name="T7" fmla="*/ 2147483647 h 9"/>
                <a:gd name="T8" fmla="*/ 2147483647 w 9"/>
                <a:gd name="T9" fmla="*/ 2147483647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9"/>
                  </a:moveTo>
                  <a:lnTo>
                    <a:pt x="9" y="0"/>
                  </a:lnTo>
                  <a:lnTo>
                    <a:pt x="0" y="9"/>
                  </a:lnTo>
                  <a:lnTo>
                    <a:pt x="9"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8" name="Freeform 515">
              <a:extLst>
                <a:ext uri="{FF2B5EF4-FFF2-40B4-BE49-F238E27FC236}">
                  <a16:creationId xmlns:a16="http://schemas.microsoft.com/office/drawing/2014/main" id="{5D359FE2-EDA2-4DC1-8868-5C92015E97C2}"/>
                </a:ext>
              </a:extLst>
            </p:cNvPr>
            <p:cNvSpPr>
              <a:spLocks/>
            </p:cNvSpPr>
            <p:nvPr/>
          </p:nvSpPr>
          <p:spPr bwMode="auto">
            <a:xfrm>
              <a:off x="2208326" y="2399728"/>
              <a:ext cx="9641" cy="9641"/>
            </a:xfrm>
            <a:custGeom>
              <a:avLst/>
              <a:gdLst>
                <a:gd name="T0" fmla="*/ 2147483647 w 9"/>
                <a:gd name="T1" fmla="*/ 2147483647 h 9"/>
                <a:gd name="T2" fmla="*/ 2147483647 w 9"/>
                <a:gd name="T3" fmla="*/ 0 h 9"/>
                <a:gd name="T4" fmla="*/ 2147483647 w 9"/>
                <a:gd name="T5" fmla="*/ 0 h 9"/>
                <a:gd name="T6" fmla="*/ 0 w 9"/>
                <a:gd name="T7" fmla="*/ 2147483647 h 9"/>
                <a:gd name="T8" fmla="*/ 2147483647 w 9"/>
                <a:gd name="T9" fmla="*/ 2147483647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9"/>
                  </a:moveTo>
                  <a:lnTo>
                    <a:pt x="9" y="0"/>
                  </a:lnTo>
                  <a:lnTo>
                    <a:pt x="0" y="9"/>
                  </a:lnTo>
                  <a:lnTo>
                    <a:pt x="9"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9" name="Freeform 519">
              <a:extLst>
                <a:ext uri="{FF2B5EF4-FFF2-40B4-BE49-F238E27FC236}">
                  <a16:creationId xmlns:a16="http://schemas.microsoft.com/office/drawing/2014/main" id="{5923B833-4500-4015-B3D4-92AC0DD7D5D9}"/>
                </a:ext>
              </a:extLst>
            </p:cNvPr>
            <p:cNvSpPr>
              <a:spLocks/>
            </p:cNvSpPr>
            <p:nvPr/>
          </p:nvSpPr>
          <p:spPr bwMode="auto">
            <a:xfrm>
              <a:off x="3310564" y="2324746"/>
              <a:ext cx="149964" cy="158534"/>
            </a:xfrm>
            <a:custGeom>
              <a:avLst/>
              <a:gdLst>
                <a:gd name="T0" fmla="*/ 2147483647 w 140"/>
                <a:gd name="T1" fmla="*/ 0 h 148"/>
                <a:gd name="T2" fmla="*/ 2147483647 w 140"/>
                <a:gd name="T3" fmla="*/ 2147483647 h 148"/>
                <a:gd name="T4" fmla="*/ 0 w 140"/>
                <a:gd name="T5" fmla="*/ 2147483647 h 148"/>
                <a:gd name="T6" fmla="*/ 2147483647 w 140"/>
                <a:gd name="T7" fmla="*/ 2147483647 h 148"/>
                <a:gd name="T8" fmla="*/ 2147483647 w 140"/>
                <a:gd name="T9" fmla="*/ 2147483647 h 148"/>
                <a:gd name="T10" fmla="*/ 2147483647 w 140"/>
                <a:gd name="T11" fmla="*/ 2147483647 h 148"/>
                <a:gd name="T12" fmla="*/ 2147483647 w 140"/>
                <a:gd name="T13" fmla="*/ 2147483647 h 148"/>
                <a:gd name="T14" fmla="*/ 2147483647 w 140"/>
                <a:gd name="T15" fmla="*/ 2147483647 h 148"/>
                <a:gd name="T16" fmla="*/ 2147483647 w 140"/>
                <a:gd name="T17" fmla="*/ 0 h 1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48"/>
                <a:gd name="T29" fmla="*/ 140 w 140"/>
                <a:gd name="T30" fmla="*/ 148 h 1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48">
                  <a:moveTo>
                    <a:pt x="70" y="0"/>
                  </a:moveTo>
                  <a:lnTo>
                    <a:pt x="9" y="26"/>
                  </a:lnTo>
                  <a:lnTo>
                    <a:pt x="0" y="87"/>
                  </a:lnTo>
                  <a:lnTo>
                    <a:pt x="61" y="87"/>
                  </a:lnTo>
                  <a:lnTo>
                    <a:pt x="105" y="113"/>
                  </a:lnTo>
                  <a:lnTo>
                    <a:pt x="96" y="140"/>
                  </a:lnTo>
                  <a:lnTo>
                    <a:pt x="140" y="148"/>
                  </a:lnTo>
                  <a:lnTo>
                    <a:pt x="78" y="61"/>
                  </a:lnTo>
                  <a:lnTo>
                    <a:pt x="7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0" name="Freeform 530">
              <a:extLst>
                <a:ext uri="{FF2B5EF4-FFF2-40B4-BE49-F238E27FC236}">
                  <a16:creationId xmlns:a16="http://schemas.microsoft.com/office/drawing/2014/main" id="{C2F48CD9-7CA1-426D-9497-6B85CF9FDBA0}"/>
                </a:ext>
              </a:extLst>
            </p:cNvPr>
            <p:cNvSpPr>
              <a:spLocks/>
            </p:cNvSpPr>
            <p:nvPr/>
          </p:nvSpPr>
          <p:spPr bwMode="auto">
            <a:xfrm>
              <a:off x="3067408" y="2241195"/>
              <a:ext cx="298858" cy="372769"/>
            </a:xfrm>
            <a:custGeom>
              <a:avLst/>
              <a:gdLst>
                <a:gd name="T0" fmla="*/ 2147483647 w 279"/>
                <a:gd name="T1" fmla="*/ 2147483647 h 348"/>
                <a:gd name="T2" fmla="*/ 2147483647 w 279"/>
                <a:gd name="T3" fmla="*/ 2147483647 h 348"/>
                <a:gd name="T4" fmla="*/ 2147483647 w 279"/>
                <a:gd name="T5" fmla="*/ 2147483647 h 348"/>
                <a:gd name="T6" fmla="*/ 2147483647 w 279"/>
                <a:gd name="T7" fmla="*/ 2147483647 h 348"/>
                <a:gd name="T8" fmla="*/ 0 w 279"/>
                <a:gd name="T9" fmla="*/ 2147483647 h 348"/>
                <a:gd name="T10" fmla="*/ 2147483647 w 279"/>
                <a:gd name="T11" fmla="*/ 2147483647 h 348"/>
                <a:gd name="T12" fmla="*/ 2147483647 w 279"/>
                <a:gd name="T13" fmla="*/ 2147483647 h 348"/>
                <a:gd name="T14" fmla="*/ 2147483647 w 279"/>
                <a:gd name="T15" fmla="*/ 2147483647 h 348"/>
                <a:gd name="T16" fmla="*/ 2147483647 w 279"/>
                <a:gd name="T17" fmla="*/ 2147483647 h 348"/>
                <a:gd name="T18" fmla="*/ 2147483647 w 279"/>
                <a:gd name="T19" fmla="*/ 2147483647 h 348"/>
                <a:gd name="T20" fmla="*/ 2147483647 w 279"/>
                <a:gd name="T21" fmla="*/ 2147483647 h 348"/>
                <a:gd name="T22" fmla="*/ 2147483647 w 279"/>
                <a:gd name="T23" fmla="*/ 2147483647 h 348"/>
                <a:gd name="T24" fmla="*/ 2147483647 w 279"/>
                <a:gd name="T25" fmla="*/ 2147483647 h 348"/>
                <a:gd name="T26" fmla="*/ 2147483647 w 279"/>
                <a:gd name="T27" fmla="*/ 2147483647 h 348"/>
                <a:gd name="T28" fmla="*/ 2147483647 w 279"/>
                <a:gd name="T29" fmla="*/ 2147483647 h 348"/>
                <a:gd name="T30" fmla="*/ 2147483647 w 279"/>
                <a:gd name="T31" fmla="*/ 2147483647 h 348"/>
                <a:gd name="T32" fmla="*/ 2147483647 w 279"/>
                <a:gd name="T33" fmla="*/ 2147483647 h 348"/>
                <a:gd name="T34" fmla="*/ 2147483647 w 279"/>
                <a:gd name="T35" fmla="*/ 2147483647 h 348"/>
                <a:gd name="T36" fmla="*/ 2147483647 w 279"/>
                <a:gd name="T37" fmla="*/ 2147483647 h 348"/>
                <a:gd name="T38" fmla="*/ 2147483647 w 279"/>
                <a:gd name="T39" fmla="*/ 2147483647 h 348"/>
                <a:gd name="T40" fmla="*/ 2147483647 w 279"/>
                <a:gd name="T41" fmla="*/ 2147483647 h 348"/>
                <a:gd name="T42" fmla="*/ 2147483647 w 279"/>
                <a:gd name="T43" fmla="*/ 2147483647 h 348"/>
                <a:gd name="T44" fmla="*/ 2147483647 w 279"/>
                <a:gd name="T45" fmla="*/ 2147483647 h 348"/>
                <a:gd name="T46" fmla="*/ 2147483647 w 279"/>
                <a:gd name="T47" fmla="*/ 2147483647 h 348"/>
                <a:gd name="T48" fmla="*/ 2147483647 w 279"/>
                <a:gd name="T49" fmla="*/ 2147483647 h 348"/>
                <a:gd name="T50" fmla="*/ 2147483647 w 279"/>
                <a:gd name="T51" fmla="*/ 2147483647 h 348"/>
                <a:gd name="T52" fmla="*/ 2147483647 w 279"/>
                <a:gd name="T53" fmla="*/ 2147483647 h 348"/>
                <a:gd name="T54" fmla="*/ 2147483647 w 279"/>
                <a:gd name="T55" fmla="*/ 0 h 348"/>
                <a:gd name="T56" fmla="*/ 2147483647 w 279"/>
                <a:gd name="T57" fmla="*/ 2147483647 h 348"/>
                <a:gd name="T58" fmla="*/ 2147483647 w 279"/>
                <a:gd name="T59" fmla="*/ 2147483647 h 348"/>
                <a:gd name="T60" fmla="*/ 2147483647 w 279"/>
                <a:gd name="T61" fmla="*/ 2147483647 h 3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9"/>
                <a:gd name="T94" fmla="*/ 0 h 348"/>
                <a:gd name="T95" fmla="*/ 279 w 279"/>
                <a:gd name="T96" fmla="*/ 348 h 3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9" h="348">
                  <a:moveTo>
                    <a:pt x="53" y="43"/>
                  </a:moveTo>
                  <a:lnTo>
                    <a:pt x="35" y="52"/>
                  </a:lnTo>
                  <a:lnTo>
                    <a:pt x="35" y="130"/>
                  </a:lnTo>
                  <a:lnTo>
                    <a:pt x="9" y="157"/>
                  </a:lnTo>
                  <a:lnTo>
                    <a:pt x="0" y="183"/>
                  </a:lnTo>
                  <a:lnTo>
                    <a:pt x="44" y="270"/>
                  </a:lnTo>
                  <a:lnTo>
                    <a:pt x="61" y="270"/>
                  </a:lnTo>
                  <a:lnTo>
                    <a:pt x="96" y="313"/>
                  </a:lnTo>
                  <a:lnTo>
                    <a:pt x="96" y="331"/>
                  </a:lnTo>
                  <a:lnTo>
                    <a:pt x="140" y="331"/>
                  </a:lnTo>
                  <a:lnTo>
                    <a:pt x="166" y="348"/>
                  </a:lnTo>
                  <a:lnTo>
                    <a:pt x="218" y="340"/>
                  </a:lnTo>
                  <a:lnTo>
                    <a:pt x="218" y="331"/>
                  </a:lnTo>
                  <a:lnTo>
                    <a:pt x="244" y="331"/>
                  </a:lnTo>
                  <a:lnTo>
                    <a:pt x="236" y="313"/>
                  </a:lnTo>
                  <a:lnTo>
                    <a:pt x="227" y="305"/>
                  </a:lnTo>
                  <a:lnTo>
                    <a:pt x="192" y="279"/>
                  </a:lnTo>
                  <a:lnTo>
                    <a:pt x="183" y="279"/>
                  </a:lnTo>
                  <a:lnTo>
                    <a:pt x="183" y="261"/>
                  </a:lnTo>
                  <a:lnTo>
                    <a:pt x="192" y="261"/>
                  </a:lnTo>
                  <a:lnTo>
                    <a:pt x="201" y="218"/>
                  </a:lnTo>
                  <a:lnTo>
                    <a:pt x="210" y="218"/>
                  </a:lnTo>
                  <a:lnTo>
                    <a:pt x="236" y="165"/>
                  </a:lnTo>
                  <a:lnTo>
                    <a:pt x="244" y="104"/>
                  </a:lnTo>
                  <a:lnTo>
                    <a:pt x="279" y="87"/>
                  </a:lnTo>
                  <a:lnTo>
                    <a:pt x="253" y="61"/>
                  </a:lnTo>
                  <a:lnTo>
                    <a:pt x="244" y="8"/>
                  </a:lnTo>
                  <a:lnTo>
                    <a:pt x="218" y="0"/>
                  </a:lnTo>
                  <a:lnTo>
                    <a:pt x="201" y="17"/>
                  </a:lnTo>
                  <a:lnTo>
                    <a:pt x="53" y="17"/>
                  </a:lnTo>
                  <a:lnTo>
                    <a:pt x="53" y="43"/>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1" name="Freeform 532">
              <a:extLst>
                <a:ext uri="{FF2B5EF4-FFF2-40B4-BE49-F238E27FC236}">
                  <a16:creationId xmlns:a16="http://schemas.microsoft.com/office/drawing/2014/main" id="{77B10611-4FEB-4ECA-9648-5A7D3DC91091}"/>
                </a:ext>
              </a:extLst>
            </p:cNvPr>
            <p:cNvSpPr>
              <a:spLocks/>
            </p:cNvSpPr>
            <p:nvPr/>
          </p:nvSpPr>
          <p:spPr bwMode="auto">
            <a:xfrm>
              <a:off x="3104899" y="2063381"/>
              <a:ext cx="196025" cy="196025"/>
            </a:xfrm>
            <a:custGeom>
              <a:avLst/>
              <a:gdLst>
                <a:gd name="T0" fmla="*/ 2147483647 w 183"/>
                <a:gd name="T1" fmla="*/ 2147483647 h 183"/>
                <a:gd name="T2" fmla="*/ 2147483647 w 183"/>
                <a:gd name="T3" fmla="*/ 2147483647 h 183"/>
                <a:gd name="T4" fmla="*/ 2147483647 w 183"/>
                <a:gd name="T5" fmla="*/ 2147483647 h 183"/>
                <a:gd name="T6" fmla="*/ 2147483647 w 183"/>
                <a:gd name="T7" fmla="*/ 2147483647 h 183"/>
                <a:gd name="T8" fmla="*/ 2147483647 w 183"/>
                <a:gd name="T9" fmla="*/ 2147483647 h 183"/>
                <a:gd name="T10" fmla="*/ 2147483647 w 183"/>
                <a:gd name="T11" fmla="*/ 2147483647 h 183"/>
                <a:gd name="T12" fmla="*/ 2147483647 w 183"/>
                <a:gd name="T13" fmla="*/ 0 h 183"/>
                <a:gd name="T14" fmla="*/ 2147483647 w 183"/>
                <a:gd name="T15" fmla="*/ 2147483647 h 183"/>
                <a:gd name="T16" fmla="*/ 2147483647 w 183"/>
                <a:gd name="T17" fmla="*/ 2147483647 h 183"/>
                <a:gd name="T18" fmla="*/ 2147483647 w 183"/>
                <a:gd name="T19" fmla="*/ 2147483647 h 183"/>
                <a:gd name="T20" fmla="*/ 2147483647 w 183"/>
                <a:gd name="T21" fmla="*/ 0 h 183"/>
                <a:gd name="T22" fmla="*/ 0 w 183"/>
                <a:gd name="T23" fmla="*/ 0 h 183"/>
                <a:gd name="T24" fmla="*/ 2147483647 w 183"/>
                <a:gd name="T25" fmla="*/ 2147483647 h 183"/>
                <a:gd name="T26" fmla="*/ 0 w 183"/>
                <a:gd name="T27" fmla="*/ 2147483647 h 183"/>
                <a:gd name="T28" fmla="*/ 2147483647 w 183"/>
                <a:gd name="T29" fmla="*/ 2147483647 h 183"/>
                <a:gd name="T30" fmla="*/ 2147483647 w 183"/>
                <a:gd name="T31" fmla="*/ 2147483647 h 183"/>
                <a:gd name="T32" fmla="*/ 2147483647 w 183"/>
                <a:gd name="T33" fmla="*/ 2147483647 h 183"/>
                <a:gd name="T34" fmla="*/ 2147483647 w 183"/>
                <a:gd name="T35" fmla="*/ 2147483647 h 183"/>
                <a:gd name="T36" fmla="*/ 2147483647 w 183"/>
                <a:gd name="T37" fmla="*/ 2147483647 h 183"/>
                <a:gd name="T38" fmla="*/ 2147483647 w 183"/>
                <a:gd name="T39" fmla="*/ 2147483647 h 183"/>
                <a:gd name="T40" fmla="*/ 2147483647 w 183"/>
                <a:gd name="T41" fmla="*/ 2147483647 h 183"/>
                <a:gd name="T42" fmla="*/ 2147483647 w 183"/>
                <a:gd name="T43" fmla="*/ 2147483647 h 18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83"/>
                <a:gd name="T68" fmla="*/ 183 w 183"/>
                <a:gd name="T69" fmla="*/ 183 h 18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83">
                  <a:moveTo>
                    <a:pt x="131" y="52"/>
                  </a:moveTo>
                  <a:lnTo>
                    <a:pt x="122" y="26"/>
                  </a:lnTo>
                  <a:lnTo>
                    <a:pt x="131" y="52"/>
                  </a:lnTo>
                  <a:lnTo>
                    <a:pt x="140" y="52"/>
                  </a:lnTo>
                  <a:lnTo>
                    <a:pt x="157" y="70"/>
                  </a:lnTo>
                  <a:lnTo>
                    <a:pt x="175" y="44"/>
                  </a:lnTo>
                  <a:lnTo>
                    <a:pt x="148" y="0"/>
                  </a:lnTo>
                  <a:lnTo>
                    <a:pt x="122" y="9"/>
                  </a:lnTo>
                  <a:lnTo>
                    <a:pt x="96" y="9"/>
                  </a:lnTo>
                  <a:lnTo>
                    <a:pt x="52" y="18"/>
                  </a:lnTo>
                  <a:lnTo>
                    <a:pt x="26" y="0"/>
                  </a:lnTo>
                  <a:lnTo>
                    <a:pt x="0" y="0"/>
                  </a:lnTo>
                  <a:lnTo>
                    <a:pt x="9" y="26"/>
                  </a:lnTo>
                  <a:lnTo>
                    <a:pt x="0" y="26"/>
                  </a:lnTo>
                  <a:lnTo>
                    <a:pt x="18" y="52"/>
                  </a:lnTo>
                  <a:lnTo>
                    <a:pt x="18" y="183"/>
                  </a:lnTo>
                  <a:lnTo>
                    <a:pt x="166" y="183"/>
                  </a:lnTo>
                  <a:lnTo>
                    <a:pt x="183" y="166"/>
                  </a:lnTo>
                  <a:lnTo>
                    <a:pt x="183" y="140"/>
                  </a:lnTo>
                  <a:lnTo>
                    <a:pt x="157" y="113"/>
                  </a:lnTo>
                  <a:lnTo>
                    <a:pt x="148" y="79"/>
                  </a:lnTo>
                  <a:lnTo>
                    <a:pt x="131" y="52"/>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2" name="Freeform 586">
              <a:extLst>
                <a:ext uri="{FF2B5EF4-FFF2-40B4-BE49-F238E27FC236}">
                  <a16:creationId xmlns:a16="http://schemas.microsoft.com/office/drawing/2014/main" id="{E7016937-6A31-46B7-9485-A094B01E6E31}"/>
                </a:ext>
              </a:extLst>
            </p:cNvPr>
            <p:cNvSpPr>
              <a:spLocks/>
            </p:cNvSpPr>
            <p:nvPr/>
          </p:nvSpPr>
          <p:spPr bwMode="auto">
            <a:xfrm>
              <a:off x="2441841" y="1988398"/>
              <a:ext cx="223876" cy="159605"/>
            </a:xfrm>
            <a:custGeom>
              <a:avLst/>
              <a:gdLst>
                <a:gd name="T0" fmla="*/ 2147483647 w 209"/>
                <a:gd name="T1" fmla="*/ 2147483647 h 149"/>
                <a:gd name="T2" fmla="*/ 2147483647 w 209"/>
                <a:gd name="T3" fmla="*/ 0 h 149"/>
                <a:gd name="T4" fmla="*/ 2147483647 w 209"/>
                <a:gd name="T5" fmla="*/ 0 h 149"/>
                <a:gd name="T6" fmla="*/ 2147483647 w 209"/>
                <a:gd name="T7" fmla="*/ 0 h 149"/>
                <a:gd name="T8" fmla="*/ 2147483647 w 209"/>
                <a:gd name="T9" fmla="*/ 2147483647 h 149"/>
                <a:gd name="T10" fmla="*/ 2147483647 w 209"/>
                <a:gd name="T11" fmla="*/ 2147483647 h 149"/>
                <a:gd name="T12" fmla="*/ 2147483647 w 209"/>
                <a:gd name="T13" fmla="*/ 2147483647 h 149"/>
                <a:gd name="T14" fmla="*/ 2147483647 w 209"/>
                <a:gd name="T15" fmla="*/ 2147483647 h 149"/>
                <a:gd name="T16" fmla="*/ 2147483647 w 209"/>
                <a:gd name="T17" fmla="*/ 2147483647 h 149"/>
                <a:gd name="T18" fmla="*/ 2147483647 w 209"/>
                <a:gd name="T19" fmla="*/ 2147483647 h 149"/>
                <a:gd name="T20" fmla="*/ 2147483647 w 209"/>
                <a:gd name="T21" fmla="*/ 2147483647 h 149"/>
                <a:gd name="T22" fmla="*/ 0 w 209"/>
                <a:gd name="T23" fmla="*/ 2147483647 h 149"/>
                <a:gd name="T24" fmla="*/ 2147483647 w 209"/>
                <a:gd name="T25" fmla="*/ 2147483647 h 149"/>
                <a:gd name="T26" fmla="*/ 2147483647 w 209"/>
                <a:gd name="T27" fmla="*/ 2147483647 h 149"/>
                <a:gd name="T28" fmla="*/ 2147483647 w 209"/>
                <a:gd name="T29" fmla="*/ 2147483647 h 149"/>
                <a:gd name="T30" fmla="*/ 2147483647 w 209"/>
                <a:gd name="T31" fmla="*/ 2147483647 h 149"/>
                <a:gd name="T32" fmla="*/ 2147483647 w 209"/>
                <a:gd name="T33" fmla="*/ 2147483647 h 149"/>
                <a:gd name="T34" fmla="*/ 2147483647 w 209"/>
                <a:gd name="T35" fmla="*/ 2147483647 h 149"/>
                <a:gd name="T36" fmla="*/ 2147483647 w 209"/>
                <a:gd name="T37" fmla="*/ 2147483647 h 149"/>
                <a:gd name="T38" fmla="*/ 2147483647 w 209"/>
                <a:gd name="T39" fmla="*/ 2147483647 h 149"/>
                <a:gd name="T40" fmla="*/ 2147483647 w 209"/>
                <a:gd name="T41" fmla="*/ 2147483647 h 149"/>
                <a:gd name="T42" fmla="*/ 2147483647 w 209"/>
                <a:gd name="T43" fmla="*/ 2147483647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9"/>
                <a:gd name="T67" fmla="*/ 0 h 149"/>
                <a:gd name="T68" fmla="*/ 209 w 20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9" h="149">
                  <a:moveTo>
                    <a:pt x="183" y="18"/>
                  </a:moveTo>
                  <a:lnTo>
                    <a:pt x="183" y="0"/>
                  </a:lnTo>
                  <a:lnTo>
                    <a:pt x="131" y="0"/>
                  </a:lnTo>
                  <a:lnTo>
                    <a:pt x="105" y="44"/>
                  </a:lnTo>
                  <a:lnTo>
                    <a:pt x="79" y="44"/>
                  </a:lnTo>
                  <a:lnTo>
                    <a:pt x="61" y="53"/>
                  </a:lnTo>
                  <a:lnTo>
                    <a:pt x="61" y="114"/>
                  </a:lnTo>
                  <a:lnTo>
                    <a:pt x="35" y="131"/>
                  </a:lnTo>
                  <a:lnTo>
                    <a:pt x="35" y="140"/>
                  </a:lnTo>
                  <a:lnTo>
                    <a:pt x="0" y="149"/>
                  </a:lnTo>
                  <a:lnTo>
                    <a:pt x="79" y="149"/>
                  </a:lnTo>
                  <a:lnTo>
                    <a:pt x="79" y="131"/>
                  </a:lnTo>
                  <a:lnTo>
                    <a:pt x="105" y="114"/>
                  </a:lnTo>
                  <a:lnTo>
                    <a:pt x="131" y="114"/>
                  </a:lnTo>
                  <a:lnTo>
                    <a:pt x="183" y="61"/>
                  </a:lnTo>
                  <a:lnTo>
                    <a:pt x="209" y="70"/>
                  </a:lnTo>
                  <a:lnTo>
                    <a:pt x="209" y="53"/>
                  </a:lnTo>
                  <a:lnTo>
                    <a:pt x="201" y="53"/>
                  </a:lnTo>
                  <a:lnTo>
                    <a:pt x="201" y="18"/>
                  </a:lnTo>
                  <a:lnTo>
                    <a:pt x="183"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grpSp>
          <p:nvGrpSpPr>
            <p:cNvPr id="23" name="Group 355">
              <a:extLst>
                <a:ext uri="{FF2B5EF4-FFF2-40B4-BE49-F238E27FC236}">
                  <a16:creationId xmlns:a16="http://schemas.microsoft.com/office/drawing/2014/main" id="{30FD8853-CB40-42CD-AE62-7755346AFAFC}"/>
                </a:ext>
              </a:extLst>
            </p:cNvPr>
            <p:cNvGrpSpPr>
              <a:grpSpLocks/>
            </p:cNvGrpSpPr>
            <p:nvPr/>
          </p:nvGrpSpPr>
          <p:grpSpPr bwMode="auto">
            <a:xfrm>
              <a:off x="2227608" y="1950908"/>
              <a:ext cx="1447158" cy="1410736"/>
              <a:chOff x="3684589" y="2817813"/>
              <a:chExt cx="2144713" cy="2090738"/>
            </a:xfrm>
          </p:grpSpPr>
          <p:sp>
            <p:nvSpPr>
              <p:cNvPr id="24" name="Freeform 528">
                <a:extLst>
                  <a:ext uri="{FF2B5EF4-FFF2-40B4-BE49-F238E27FC236}">
                    <a16:creationId xmlns:a16="http://schemas.microsoft.com/office/drawing/2014/main" id="{3F9F6736-D9E6-4BA9-B22D-CB9DAE39A654}"/>
                  </a:ext>
                </a:extLst>
              </p:cNvPr>
              <p:cNvSpPr>
                <a:spLocks/>
              </p:cNvSpPr>
              <p:nvPr/>
            </p:nvSpPr>
            <p:spPr bwMode="auto">
              <a:xfrm>
                <a:off x="5219701" y="3497263"/>
                <a:ext cx="415925" cy="303213"/>
              </a:xfrm>
              <a:custGeom>
                <a:avLst/>
                <a:gdLst>
                  <a:gd name="T0" fmla="*/ 0 w 262"/>
                  <a:gd name="T1" fmla="*/ 2147483647 h 191"/>
                  <a:gd name="T2" fmla="*/ 0 w 262"/>
                  <a:gd name="T3" fmla="*/ 2147483647 h 191"/>
                  <a:gd name="T4" fmla="*/ 2147483647 w 262"/>
                  <a:gd name="T5" fmla="*/ 2147483647 h 191"/>
                  <a:gd name="T6" fmla="*/ 2147483647 w 262"/>
                  <a:gd name="T7" fmla="*/ 2147483647 h 191"/>
                  <a:gd name="T8" fmla="*/ 2147483647 w 262"/>
                  <a:gd name="T9" fmla="*/ 2147483647 h 191"/>
                  <a:gd name="T10" fmla="*/ 2147483647 w 262"/>
                  <a:gd name="T11" fmla="*/ 2147483647 h 191"/>
                  <a:gd name="T12" fmla="*/ 2147483647 w 262"/>
                  <a:gd name="T13" fmla="*/ 2147483647 h 191"/>
                  <a:gd name="T14" fmla="*/ 2147483647 w 262"/>
                  <a:gd name="T15" fmla="*/ 2147483647 h 191"/>
                  <a:gd name="T16" fmla="*/ 2147483647 w 262"/>
                  <a:gd name="T17" fmla="*/ 2147483647 h 191"/>
                  <a:gd name="T18" fmla="*/ 2147483647 w 262"/>
                  <a:gd name="T19" fmla="*/ 2147483647 h 191"/>
                  <a:gd name="T20" fmla="*/ 2147483647 w 262"/>
                  <a:gd name="T21" fmla="*/ 2147483647 h 191"/>
                  <a:gd name="T22" fmla="*/ 2147483647 w 262"/>
                  <a:gd name="T23" fmla="*/ 2147483647 h 191"/>
                  <a:gd name="T24" fmla="*/ 2147483647 w 262"/>
                  <a:gd name="T25" fmla="*/ 2147483647 h 191"/>
                  <a:gd name="T26" fmla="*/ 2147483647 w 262"/>
                  <a:gd name="T27" fmla="*/ 2147483647 h 191"/>
                  <a:gd name="T28" fmla="*/ 2147483647 w 262"/>
                  <a:gd name="T29" fmla="*/ 2147483647 h 191"/>
                  <a:gd name="T30" fmla="*/ 2147483647 w 262"/>
                  <a:gd name="T31" fmla="*/ 2147483647 h 191"/>
                  <a:gd name="T32" fmla="*/ 2147483647 w 262"/>
                  <a:gd name="T33" fmla="*/ 2147483647 h 191"/>
                  <a:gd name="T34" fmla="*/ 2147483647 w 262"/>
                  <a:gd name="T35" fmla="*/ 0 h 191"/>
                  <a:gd name="T36" fmla="*/ 2147483647 w 262"/>
                  <a:gd name="T37" fmla="*/ 2147483647 h 191"/>
                  <a:gd name="T38" fmla="*/ 2147483647 w 262"/>
                  <a:gd name="T39" fmla="*/ 2147483647 h 191"/>
                  <a:gd name="T40" fmla="*/ 2147483647 w 262"/>
                  <a:gd name="T41" fmla="*/ 2147483647 h 191"/>
                  <a:gd name="T42" fmla="*/ 2147483647 w 262"/>
                  <a:gd name="T43" fmla="*/ 2147483647 h 191"/>
                  <a:gd name="T44" fmla="*/ 0 w 262"/>
                  <a:gd name="T45" fmla="*/ 2147483647 h 1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2"/>
                  <a:gd name="T70" fmla="*/ 0 h 191"/>
                  <a:gd name="T71" fmla="*/ 262 w 262"/>
                  <a:gd name="T72" fmla="*/ 191 h 1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2" h="191">
                    <a:moveTo>
                      <a:pt x="0" y="104"/>
                    </a:moveTo>
                    <a:lnTo>
                      <a:pt x="0" y="122"/>
                    </a:lnTo>
                    <a:lnTo>
                      <a:pt x="9" y="122"/>
                    </a:lnTo>
                    <a:lnTo>
                      <a:pt x="44" y="148"/>
                    </a:lnTo>
                    <a:lnTo>
                      <a:pt x="53" y="156"/>
                    </a:lnTo>
                    <a:lnTo>
                      <a:pt x="61" y="174"/>
                    </a:lnTo>
                    <a:lnTo>
                      <a:pt x="122" y="191"/>
                    </a:lnTo>
                    <a:lnTo>
                      <a:pt x="149" y="183"/>
                    </a:lnTo>
                    <a:lnTo>
                      <a:pt x="166" y="183"/>
                    </a:lnTo>
                    <a:lnTo>
                      <a:pt x="192" y="165"/>
                    </a:lnTo>
                    <a:lnTo>
                      <a:pt x="210" y="165"/>
                    </a:lnTo>
                    <a:lnTo>
                      <a:pt x="227" y="148"/>
                    </a:lnTo>
                    <a:lnTo>
                      <a:pt x="262" y="113"/>
                    </a:lnTo>
                    <a:lnTo>
                      <a:pt x="184" y="87"/>
                    </a:lnTo>
                    <a:lnTo>
                      <a:pt x="149" y="43"/>
                    </a:lnTo>
                    <a:lnTo>
                      <a:pt x="157" y="26"/>
                    </a:lnTo>
                    <a:lnTo>
                      <a:pt x="140" y="8"/>
                    </a:lnTo>
                    <a:lnTo>
                      <a:pt x="114" y="0"/>
                    </a:lnTo>
                    <a:lnTo>
                      <a:pt x="53" y="8"/>
                    </a:lnTo>
                    <a:lnTo>
                      <a:pt x="27" y="61"/>
                    </a:lnTo>
                    <a:lnTo>
                      <a:pt x="18" y="61"/>
                    </a:lnTo>
                    <a:lnTo>
                      <a:pt x="9" y="104"/>
                    </a:lnTo>
                    <a:lnTo>
                      <a:pt x="0" y="10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grpSp>
            <p:nvGrpSpPr>
              <p:cNvPr id="25" name="Group 357">
                <a:extLst>
                  <a:ext uri="{FF2B5EF4-FFF2-40B4-BE49-F238E27FC236}">
                    <a16:creationId xmlns:a16="http://schemas.microsoft.com/office/drawing/2014/main" id="{A407DFBE-0739-449D-B23C-0690CCE234B5}"/>
                  </a:ext>
                </a:extLst>
              </p:cNvPr>
              <p:cNvGrpSpPr>
                <a:grpSpLocks/>
              </p:cNvGrpSpPr>
              <p:nvPr/>
            </p:nvGrpSpPr>
            <p:grpSpPr bwMode="auto">
              <a:xfrm>
                <a:off x="3684589" y="2817813"/>
                <a:ext cx="2144713" cy="2090738"/>
                <a:chOff x="3684589" y="2817813"/>
                <a:chExt cx="2144713" cy="2090738"/>
              </a:xfrm>
            </p:grpSpPr>
            <p:sp>
              <p:nvSpPr>
                <p:cNvPr id="26" name="Freeform 6">
                  <a:extLst>
                    <a:ext uri="{FF2B5EF4-FFF2-40B4-BE49-F238E27FC236}">
                      <a16:creationId xmlns:a16="http://schemas.microsoft.com/office/drawing/2014/main" id="{5E4DA796-F079-4D0F-9492-1A899CF44339}"/>
                    </a:ext>
                  </a:extLst>
                </p:cNvPr>
                <p:cNvSpPr>
                  <a:spLocks/>
                </p:cNvSpPr>
                <p:nvPr/>
              </p:nvSpPr>
              <p:spPr bwMode="auto">
                <a:xfrm>
                  <a:off x="4943476" y="3524251"/>
                  <a:ext cx="373063" cy="276225"/>
                </a:xfrm>
                <a:custGeom>
                  <a:avLst/>
                  <a:gdLst>
                    <a:gd name="T0" fmla="*/ 2147483647 w 235"/>
                    <a:gd name="T1" fmla="*/ 2147483647 h 174"/>
                    <a:gd name="T2" fmla="*/ 2147483647 w 235"/>
                    <a:gd name="T3" fmla="*/ 2147483647 h 174"/>
                    <a:gd name="T4" fmla="*/ 2147483647 w 235"/>
                    <a:gd name="T5" fmla="*/ 2147483647 h 174"/>
                    <a:gd name="T6" fmla="*/ 2147483647 w 235"/>
                    <a:gd name="T7" fmla="*/ 2147483647 h 174"/>
                    <a:gd name="T8" fmla="*/ 2147483647 w 235"/>
                    <a:gd name="T9" fmla="*/ 2147483647 h 174"/>
                    <a:gd name="T10" fmla="*/ 2147483647 w 235"/>
                    <a:gd name="T11" fmla="*/ 2147483647 h 174"/>
                    <a:gd name="T12" fmla="*/ 2147483647 w 235"/>
                    <a:gd name="T13" fmla="*/ 2147483647 h 174"/>
                    <a:gd name="T14" fmla="*/ 2147483647 w 235"/>
                    <a:gd name="T15" fmla="*/ 2147483647 h 174"/>
                    <a:gd name="T16" fmla="*/ 2147483647 w 235"/>
                    <a:gd name="T17" fmla="*/ 2147483647 h 174"/>
                    <a:gd name="T18" fmla="*/ 2147483647 w 235"/>
                    <a:gd name="T19" fmla="*/ 2147483647 h 174"/>
                    <a:gd name="T20" fmla="*/ 2147483647 w 235"/>
                    <a:gd name="T21" fmla="*/ 2147483647 h 174"/>
                    <a:gd name="T22" fmla="*/ 2147483647 w 235"/>
                    <a:gd name="T23" fmla="*/ 2147483647 h 174"/>
                    <a:gd name="T24" fmla="*/ 2147483647 w 235"/>
                    <a:gd name="T25" fmla="*/ 2147483647 h 174"/>
                    <a:gd name="T26" fmla="*/ 2147483647 w 235"/>
                    <a:gd name="T27" fmla="*/ 0 h 174"/>
                    <a:gd name="T28" fmla="*/ 0 w 235"/>
                    <a:gd name="T29" fmla="*/ 2147483647 h 174"/>
                    <a:gd name="T30" fmla="*/ 2147483647 w 235"/>
                    <a:gd name="T31" fmla="*/ 2147483647 h 174"/>
                    <a:gd name="T32" fmla="*/ 2147483647 w 235"/>
                    <a:gd name="T33" fmla="*/ 2147483647 h 174"/>
                    <a:gd name="T34" fmla="*/ 2147483647 w 235"/>
                    <a:gd name="T35" fmla="*/ 2147483647 h 174"/>
                    <a:gd name="T36" fmla="*/ 2147483647 w 235"/>
                    <a:gd name="T37" fmla="*/ 2147483647 h 174"/>
                    <a:gd name="T38" fmla="*/ 2147483647 w 235"/>
                    <a:gd name="T39" fmla="*/ 2147483647 h 174"/>
                    <a:gd name="T40" fmla="*/ 2147483647 w 235"/>
                    <a:gd name="T41" fmla="*/ 2147483647 h 174"/>
                    <a:gd name="T42" fmla="*/ 2147483647 w 235"/>
                    <a:gd name="T43" fmla="*/ 2147483647 h 174"/>
                    <a:gd name="T44" fmla="*/ 2147483647 w 235"/>
                    <a:gd name="T45" fmla="*/ 2147483647 h 174"/>
                    <a:gd name="T46" fmla="*/ 2147483647 w 235"/>
                    <a:gd name="T47" fmla="*/ 2147483647 h 174"/>
                    <a:gd name="T48" fmla="*/ 2147483647 w 235"/>
                    <a:gd name="T49" fmla="*/ 2147483647 h 174"/>
                    <a:gd name="T50" fmla="*/ 2147483647 w 235"/>
                    <a:gd name="T51" fmla="*/ 2147483647 h 1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35"/>
                    <a:gd name="T79" fmla="*/ 0 h 174"/>
                    <a:gd name="T80" fmla="*/ 235 w 235"/>
                    <a:gd name="T81" fmla="*/ 174 h 1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35" h="174">
                      <a:moveTo>
                        <a:pt x="218" y="131"/>
                      </a:moveTo>
                      <a:lnTo>
                        <a:pt x="183" y="105"/>
                      </a:lnTo>
                      <a:lnTo>
                        <a:pt x="174" y="105"/>
                      </a:lnTo>
                      <a:lnTo>
                        <a:pt x="174" y="87"/>
                      </a:lnTo>
                      <a:lnTo>
                        <a:pt x="183" y="87"/>
                      </a:lnTo>
                      <a:lnTo>
                        <a:pt x="192" y="44"/>
                      </a:lnTo>
                      <a:lnTo>
                        <a:pt x="201" y="44"/>
                      </a:lnTo>
                      <a:lnTo>
                        <a:pt x="209" y="35"/>
                      </a:lnTo>
                      <a:lnTo>
                        <a:pt x="201" y="35"/>
                      </a:lnTo>
                      <a:lnTo>
                        <a:pt x="183" y="17"/>
                      </a:lnTo>
                      <a:lnTo>
                        <a:pt x="183" y="9"/>
                      </a:lnTo>
                      <a:lnTo>
                        <a:pt x="174" y="9"/>
                      </a:lnTo>
                      <a:lnTo>
                        <a:pt x="113" y="26"/>
                      </a:lnTo>
                      <a:lnTo>
                        <a:pt x="70" y="0"/>
                      </a:lnTo>
                      <a:lnTo>
                        <a:pt x="0" y="26"/>
                      </a:lnTo>
                      <a:lnTo>
                        <a:pt x="35" y="96"/>
                      </a:lnTo>
                      <a:lnTo>
                        <a:pt x="52" y="96"/>
                      </a:lnTo>
                      <a:lnTo>
                        <a:pt x="87" y="139"/>
                      </a:lnTo>
                      <a:lnTo>
                        <a:pt x="87" y="157"/>
                      </a:lnTo>
                      <a:lnTo>
                        <a:pt x="131" y="157"/>
                      </a:lnTo>
                      <a:lnTo>
                        <a:pt x="157" y="174"/>
                      </a:lnTo>
                      <a:lnTo>
                        <a:pt x="209" y="166"/>
                      </a:lnTo>
                      <a:lnTo>
                        <a:pt x="209" y="157"/>
                      </a:lnTo>
                      <a:lnTo>
                        <a:pt x="235" y="157"/>
                      </a:lnTo>
                      <a:lnTo>
                        <a:pt x="227" y="139"/>
                      </a:lnTo>
                      <a:lnTo>
                        <a:pt x="218" y="131"/>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7" name="Freeform 7">
                  <a:extLst>
                    <a:ext uri="{FF2B5EF4-FFF2-40B4-BE49-F238E27FC236}">
                      <a16:creationId xmlns:a16="http://schemas.microsoft.com/office/drawing/2014/main" id="{94672ABA-EE0B-47B6-A0B0-CE30CA0DB057}"/>
                    </a:ext>
                  </a:extLst>
                </p:cNvPr>
                <p:cNvSpPr>
                  <a:spLocks/>
                </p:cNvSpPr>
                <p:nvPr/>
              </p:nvSpPr>
              <p:spPr bwMode="auto">
                <a:xfrm>
                  <a:off x="4929189" y="3248027"/>
                  <a:ext cx="442913" cy="317500"/>
                </a:xfrm>
                <a:custGeom>
                  <a:avLst/>
                  <a:gdLst>
                    <a:gd name="T0" fmla="*/ 2147483647 w 279"/>
                    <a:gd name="T1" fmla="*/ 2147483647 h 200"/>
                    <a:gd name="T2" fmla="*/ 2147483647 w 279"/>
                    <a:gd name="T3" fmla="*/ 2147483647 h 200"/>
                    <a:gd name="T4" fmla="*/ 2147483647 w 279"/>
                    <a:gd name="T5" fmla="*/ 0 h 200"/>
                    <a:gd name="T6" fmla="*/ 2147483647 w 279"/>
                    <a:gd name="T7" fmla="*/ 2147483647 h 200"/>
                    <a:gd name="T8" fmla="*/ 2147483647 w 279"/>
                    <a:gd name="T9" fmla="*/ 2147483647 h 200"/>
                    <a:gd name="T10" fmla="*/ 2147483647 w 279"/>
                    <a:gd name="T11" fmla="*/ 2147483647 h 200"/>
                    <a:gd name="T12" fmla="*/ 2147483647 w 279"/>
                    <a:gd name="T13" fmla="*/ 2147483647 h 200"/>
                    <a:gd name="T14" fmla="*/ 2147483647 w 279"/>
                    <a:gd name="T15" fmla="*/ 2147483647 h 200"/>
                    <a:gd name="T16" fmla="*/ 2147483647 w 279"/>
                    <a:gd name="T17" fmla="*/ 2147483647 h 200"/>
                    <a:gd name="T18" fmla="*/ 0 w 279"/>
                    <a:gd name="T19" fmla="*/ 2147483647 h 200"/>
                    <a:gd name="T20" fmla="*/ 2147483647 w 279"/>
                    <a:gd name="T21" fmla="*/ 2147483647 h 200"/>
                    <a:gd name="T22" fmla="*/ 2147483647 w 279"/>
                    <a:gd name="T23" fmla="*/ 2147483647 h 200"/>
                    <a:gd name="T24" fmla="*/ 2147483647 w 279"/>
                    <a:gd name="T25" fmla="*/ 2147483647 h 200"/>
                    <a:gd name="T26" fmla="*/ 2147483647 w 279"/>
                    <a:gd name="T27" fmla="*/ 2147483647 h 200"/>
                    <a:gd name="T28" fmla="*/ 2147483647 w 279"/>
                    <a:gd name="T29" fmla="*/ 2147483647 h 200"/>
                    <a:gd name="T30" fmla="*/ 2147483647 w 279"/>
                    <a:gd name="T31" fmla="*/ 2147483647 h 200"/>
                    <a:gd name="T32" fmla="*/ 2147483647 w 279"/>
                    <a:gd name="T33" fmla="*/ 2147483647 h 200"/>
                    <a:gd name="T34" fmla="*/ 2147483647 w 279"/>
                    <a:gd name="T35" fmla="*/ 2147483647 h 200"/>
                    <a:gd name="T36" fmla="*/ 2147483647 w 279"/>
                    <a:gd name="T37" fmla="*/ 2147483647 h 200"/>
                    <a:gd name="T38" fmla="*/ 2147483647 w 279"/>
                    <a:gd name="T39" fmla="*/ 2147483647 h 200"/>
                    <a:gd name="T40" fmla="*/ 2147483647 w 279"/>
                    <a:gd name="T41" fmla="*/ 2147483647 h 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
                    <a:gd name="T64" fmla="*/ 0 h 200"/>
                    <a:gd name="T65" fmla="*/ 279 w 279"/>
                    <a:gd name="T66" fmla="*/ 200 h 2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 h="200">
                      <a:moveTo>
                        <a:pt x="253" y="61"/>
                      </a:moveTo>
                      <a:lnTo>
                        <a:pt x="244" y="8"/>
                      </a:lnTo>
                      <a:lnTo>
                        <a:pt x="218" y="0"/>
                      </a:lnTo>
                      <a:lnTo>
                        <a:pt x="201" y="17"/>
                      </a:lnTo>
                      <a:lnTo>
                        <a:pt x="53" y="17"/>
                      </a:lnTo>
                      <a:lnTo>
                        <a:pt x="53" y="43"/>
                      </a:lnTo>
                      <a:lnTo>
                        <a:pt x="35" y="52"/>
                      </a:lnTo>
                      <a:lnTo>
                        <a:pt x="35" y="130"/>
                      </a:lnTo>
                      <a:lnTo>
                        <a:pt x="9" y="157"/>
                      </a:lnTo>
                      <a:lnTo>
                        <a:pt x="0" y="183"/>
                      </a:lnTo>
                      <a:lnTo>
                        <a:pt x="9" y="183"/>
                      </a:lnTo>
                      <a:lnTo>
                        <a:pt x="79" y="165"/>
                      </a:lnTo>
                      <a:lnTo>
                        <a:pt x="131" y="183"/>
                      </a:lnTo>
                      <a:lnTo>
                        <a:pt x="175" y="174"/>
                      </a:lnTo>
                      <a:lnTo>
                        <a:pt x="210" y="157"/>
                      </a:lnTo>
                      <a:lnTo>
                        <a:pt x="210" y="191"/>
                      </a:lnTo>
                      <a:lnTo>
                        <a:pt x="218" y="200"/>
                      </a:lnTo>
                      <a:lnTo>
                        <a:pt x="236" y="165"/>
                      </a:lnTo>
                      <a:lnTo>
                        <a:pt x="244" y="104"/>
                      </a:lnTo>
                      <a:lnTo>
                        <a:pt x="279" y="87"/>
                      </a:lnTo>
                      <a:lnTo>
                        <a:pt x="253" y="61"/>
                      </a:lnTo>
                      <a:close/>
                    </a:path>
                  </a:pathLst>
                </a:custGeom>
                <a:solidFill>
                  <a:srgbClr val="1557A3"/>
                </a:solidFill>
                <a:ln w="9525">
                  <a:solidFill>
                    <a:srgbClr val="FFFFFF"/>
                  </a:solidFill>
                  <a:round/>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8" name="Rectangle 295">
                  <a:extLst>
                    <a:ext uri="{FF2B5EF4-FFF2-40B4-BE49-F238E27FC236}">
                      <a16:creationId xmlns:a16="http://schemas.microsoft.com/office/drawing/2014/main" id="{C07E31FF-9B74-4C68-A14F-BD733195AB1D}"/>
                    </a:ext>
                  </a:extLst>
                </p:cNvPr>
                <p:cNvSpPr>
                  <a:spLocks noChangeArrowheads="1"/>
                </p:cNvSpPr>
                <p:nvPr/>
              </p:nvSpPr>
              <p:spPr bwMode="auto">
                <a:xfrm>
                  <a:off x="3878263" y="3054350"/>
                  <a:ext cx="12700" cy="26988"/>
                </a:xfrm>
                <a:prstGeom prst="rect">
                  <a:avLst/>
                </a:pr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29" name="Rectangle 296">
                  <a:extLst>
                    <a:ext uri="{FF2B5EF4-FFF2-40B4-BE49-F238E27FC236}">
                      <a16:creationId xmlns:a16="http://schemas.microsoft.com/office/drawing/2014/main" id="{EBD48BFF-0E43-4D79-A0FA-123E3FA9A066}"/>
                    </a:ext>
                  </a:extLst>
                </p:cNvPr>
                <p:cNvSpPr>
                  <a:spLocks noChangeArrowheads="1"/>
                </p:cNvSpPr>
                <p:nvPr/>
              </p:nvSpPr>
              <p:spPr bwMode="auto">
                <a:xfrm>
                  <a:off x="3878263" y="3054350"/>
                  <a:ext cx="12700" cy="26988"/>
                </a:xfrm>
                <a:prstGeom prst="rect">
                  <a:avLst/>
                </a:pr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0" name="Freeform 297">
                  <a:extLst>
                    <a:ext uri="{FF2B5EF4-FFF2-40B4-BE49-F238E27FC236}">
                      <a16:creationId xmlns:a16="http://schemas.microsoft.com/office/drawing/2014/main" id="{9E6BDC49-6636-4AEE-8ED7-ADD21939F317}"/>
                    </a:ext>
                  </a:extLst>
                </p:cNvPr>
                <p:cNvSpPr>
                  <a:spLocks/>
                </p:cNvSpPr>
                <p:nvPr/>
              </p:nvSpPr>
              <p:spPr bwMode="auto">
                <a:xfrm>
                  <a:off x="3905251" y="3067050"/>
                  <a:ext cx="28575" cy="28575"/>
                </a:xfrm>
                <a:custGeom>
                  <a:avLst/>
                  <a:gdLst>
                    <a:gd name="T0" fmla="*/ 2147483647 w 18"/>
                    <a:gd name="T1" fmla="*/ 0 h 18"/>
                    <a:gd name="T2" fmla="*/ 0 w 18"/>
                    <a:gd name="T3" fmla="*/ 2147483647 h 18"/>
                    <a:gd name="T4" fmla="*/ 2147483647 w 18"/>
                    <a:gd name="T5" fmla="*/ 0 h 18"/>
                    <a:gd name="T6" fmla="*/ 2147483647 w 18"/>
                    <a:gd name="T7" fmla="*/ 0 h 18"/>
                    <a:gd name="T8" fmla="*/ 0 60000 65536"/>
                    <a:gd name="T9" fmla="*/ 0 60000 65536"/>
                    <a:gd name="T10" fmla="*/ 0 60000 65536"/>
                    <a:gd name="T11" fmla="*/ 0 60000 65536"/>
                    <a:gd name="T12" fmla="*/ 0 w 18"/>
                    <a:gd name="T13" fmla="*/ 0 h 18"/>
                    <a:gd name="T14" fmla="*/ 18 w 18"/>
                    <a:gd name="T15" fmla="*/ 18 h 18"/>
                  </a:gdLst>
                  <a:ahLst/>
                  <a:cxnLst>
                    <a:cxn ang="T8">
                      <a:pos x="T0" y="T1"/>
                    </a:cxn>
                    <a:cxn ang="T9">
                      <a:pos x="T2" y="T3"/>
                    </a:cxn>
                    <a:cxn ang="T10">
                      <a:pos x="T4" y="T5"/>
                    </a:cxn>
                    <a:cxn ang="T11">
                      <a:pos x="T6" y="T7"/>
                    </a:cxn>
                  </a:cxnLst>
                  <a:rect l="T12" t="T13" r="T14" b="T15"/>
                  <a:pathLst>
                    <a:path w="18" h="18">
                      <a:moveTo>
                        <a:pt x="9" y="0"/>
                      </a:moveTo>
                      <a:lnTo>
                        <a:pt x="0" y="18"/>
                      </a:lnTo>
                      <a:lnTo>
                        <a:pt x="18" y="0"/>
                      </a:lnTo>
                      <a:lnTo>
                        <a:pt x="9" y="0"/>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1" name="Freeform 298">
                  <a:extLst>
                    <a:ext uri="{FF2B5EF4-FFF2-40B4-BE49-F238E27FC236}">
                      <a16:creationId xmlns:a16="http://schemas.microsoft.com/office/drawing/2014/main" id="{E7481374-4F84-4519-A561-D52722A99AE9}"/>
                    </a:ext>
                  </a:extLst>
                </p:cNvPr>
                <p:cNvSpPr>
                  <a:spLocks/>
                </p:cNvSpPr>
                <p:nvPr/>
              </p:nvSpPr>
              <p:spPr bwMode="auto">
                <a:xfrm>
                  <a:off x="3905251" y="3067050"/>
                  <a:ext cx="28575" cy="28575"/>
                </a:xfrm>
                <a:custGeom>
                  <a:avLst/>
                  <a:gdLst>
                    <a:gd name="T0" fmla="*/ 2147483647 w 18"/>
                    <a:gd name="T1" fmla="*/ 0 h 18"/>
                    <a:gd name="T2" fmla="*/ 0 w 18"/>
                    <a:gd name="T3" fmla="*/ 2147483647 h 18"/>
                    <a:gd name="T4" fmla="*/ 2147483647 w 18"/>
                    <a:gd name="T5" fmla="*/ 0 h 18"/>
                    <a:gd name="T6" fmla="*/ 2147483647 w 18"/>
                    <a:gd name="T7" fmla="*/ 0 h 18"/>
                    <a:gd name="T8" fmla="*/ 0 60000 65536"/>
                    <a:gd name="T9" fmla="*/ 0 60000 65536"/>
                    <a:gd name="T10" fmla="*/ 0 60000 65536"/>
                    <a:gd name="T11" fmla="*/ 0 60000 65536"/>
                    <a:gd name="T12" fmla="*/ 0 w 18"/>
                    <a:gd name="T13" fmla="*/ 0 h 18"/>
                    <a:gd name="T14" fmla="*/ 18 w 18"/>
                    <a:gd name="T15" fmla="*/ 18 h 18"/>
                  </a:gdLst>
                  <a:ahLst/>
                  <a:cxnLst>
                    <a:cxn ang="T8">
                      <a:pos x="T0" y="T1"/>
                    </a:cxn>
                    <a:cxn ang="T9">
                      <a:pos x="T2" y="T3"/>
                    </a:cxn>
                    <a:cxn ang="T10">
                      <a:pos x="T4" y="T5"/>
                    </a:cxn>
                    <a:cxn ang="T11">
                      <a:pos x="T6" y="T7"/>
                    </a:cxn>
                  </a:cxnLst>
                  <a:rect l="T12" t="T13" r="T14" b="T15"/>
                  <a:pathLst>
                    <a:path w="18" h="18">
                      <a:moveTo>
                        <a:pt x="9" y="0"/>
                      </a:moveTo>
                      <a:lnTo>
                        <a:pt x="0" y="18"/>
                      </a:lnTo>
                      <a:lnTo>
                        <a:pt x="18" y="0"/>
                      </a:lnTo>
                      <a:lnTo>
                        <a:pt x="9"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2" name="Freeform 299">
                  <a:extLst>
                    <a:ext uri="{FF2B5EF4-FFF2-40B4-BE49-F238E27FC236}">
                      <a16:creationId xmlns:a16="http://schemas.microsoft.com/office/drawing/2014/main" id="{EF3A2F9A-2130-4B89-8626-F2568C8ADE89}"/>
                    </a:ext>
                  </a:extLst>
                </p:cNvPr>
                <p:cNvSpPr>
                  <a:spLocks/>
                </p:cNvSpPr>
                <p:nvPr/>
              </p:nvSpPr>
              <p:spPr bwMode="auto">
                <a:xfrm>
                  <a:off x="3975101" y="3054350"/>
                  <a:ext cx="26988" cy="41275"/>
                </a:xfrm>
                <a:custGeom>
                  <a:avLst/>
                  <a:gdLst>
                    <a:gd name="T0" fmla="*/ 2147483647 w 17"/>
                    <a:gd name="T1" fmla="*/ 2147483647 h 26"/>
                    <a:gd name="T2" fmla="*/ 2147483647 w 17"/>
                    <a:gd name="T3" fmla="*/ 0 h 26"/>
                    <a:gd name="T4" fmla="*/ 0 w 17"/>
                    <a:gd name="T5" fmla="*/ 2147483647 h 26"/>
                    <a:gd name="T6" fmla="*/ 2147483647 w 17"/>
                    <a:gd name="T7" fmla="*/ 2147483647 h 26"/>
                    <a:gd name="T8" fmla="*/ 0 60000 65536"/>
                    <a:gd name="T9" fmla="*/ 0 60000 65536"/>
                    <a:gd name="T10" fmla="*/ 0 60000 65536"/>
                    <a:gd name="T11" fmla="*/ 0 60000 65536"/>
                    <a:gd name="T12" fmla="*/ 0 w 17"/>
                    <a:gd name="T13" fmla="*/ 0 h 26"/>
                    <a:gd name="T14" fmla="*/ 17 w 17"/>
                    <a:gd name="T15" fmla="*/ 26 h 26"/>
                  </a:gdLst>
                  <a:ahLst/>
                  <a:cxnLst>
                    <a:cxn ang="T8">
                      <a:pos x="T0" y="T1"/>
                    </a:cxn>
                    <a:cxn ang="T9">
                      <a:pos x="T2" y="T3"/>
                    </a:cxn>
                    <a:cxn ang="T10">
                      <a:pos x="T4" y="T5"/>
                    </a:cxn>
                    <a:cxn ang="T11">
                      <a:pos x="T6" y="T7"/>
                    </a:cxn>
                  </a:cxnLst>
                  <a:rect l="T12" t="T13" r="T14" b="T15"/>
                  <a:pathLst>
                    <a:path w="17" h="26">
                      <a:moveTo>
                        <a:pt x="8" y="17"/>
                      </a:moveTo>
                      <a:lnTo>
                        <a:pt x="17" y="0"/>
                      </a:lnTo>
                      <a:lnTo>
                        <a:pt x="0" y="26"/>
                      </a:lnTo>
                      <a:lnTo>
                        <a:pt x="8" y="1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3" name="Freeform 300">
                  <a:extLst>
                    <a:ext uri="{FF2B5EF4-FFF2-40B4-BE49-F238E27FC236}">
                      <a16:creationId xmlns:a16="http://schemas.microsoft.com/office/drawing/2014/main" id="{ECC093E4-9B2C-4AF5-A270-7D7E6884F35E}"/>
                    </a:ext>
                  </a:extLst>
                </p:cNvPr>
                <p:cNvSpPr>
                  <a:spLocks/>
                </p:cNvSpPr>
                <p:nvPr/>
              </p:nvSpPr>
              <p:spPr bwMode="auto">
                <a:xfrm>
                  <a:off x="3975101" y="3054350"/>
                  <a:ext cx="26988" cy="41275"/>
                </a:xfrm>
                <a:custGeom>
                  <a:avLst/>
                  <a:gdLst>
                    <a:gd name="T0" fmla="*/ 2147483647 w 17"/>
                    <a:gd name="T1" fmla="*/ 2147483647 h 26"/>
                    <a:gd name="T2" fmla="*/ 2147483647 w 17"/>
                    <a:gd name="T3" fmla="*/ 0 h 26"/>
                    <a:gd name="T4" fmla="*/ 0 w 17"/>
                    <a:gd name="T5" fmla="*/ 2147483647 h 26"/>
                    <a:gd name="T6" fmla="*/ 2147483647 w 17"/>
                    <a:gd name="T7" fmla="*/ 2147483647 h 26"/>
                    <a:gd name="T8" fmla="*/ 0 60000 65536"/>
                    <a:gd name="T9" fmla="*/ 0 60000 65536"/>
                    <a:gd name="T10" fmla="*/ 0 60000 65536"/>
                    <a:gd name="T11" fmla="*/ 0 60000 65536"/>
                    <a:gd name="T12" fmla="*/ 0 w 17"/>
                    <a:gd name="T13" fmla="*/ 0 h 26"/>
                    <a:gd name="T14" fmla="*/ 17 w 17"/>
                    <a:gd name="T15" fmla="*/ 26 h 26"/>
                  </a:gdLst>
                  <a:ahLst/>
                  <a:cxnLst>
                    <a:cxn ang="T8">
                      <a:pos x="T0" y="T1"/>
                    </a:cxn>
                    <a:cxn ang="T9">
                      <a:pos x="T2" y="T3"/>
                    </a:cxn>
                    <a:cxn ang="T10">
                      <a:pos x="T4" y="T5"/>
                    </a:cxn>
                    <a:cxn ang="T11">
                      <a:pos x="T6" y="T7"/>
                    </a:cxn>
                  </a:cxnLst>
                  <a:rect l="T12" t="T13" r="T14" b="T15"/>
                  <a:pathLst>
                    <a:path w="17" h="26">
                      <a:moveTo>
                        <a:pt x="8" y="17"/>
                      </a:moveTo>
                      <a:lnTo>
                        <a:pt x="17" y="0"/>
                      </a:lnTo>
                      <a:lnTo>
                        <a:pt x="0" y="26"/>
                      </a:lnTo>
                      <a:lnTo>
                        <a:pt x="8"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4" name="Freeform 488">
                  <a:extLst>
                    <a:ext uri="{FF2B5EF4-FFF2-40B4-BE49-F238E27FC236}">
                      <a16:creationId xmlns:a16="http://schemas.microsoft.com/office/drawing/2014/main" id="{0C9C16AA-2DBA-4614-BC3C-F08A89AE66F0}"/>
                    </a:ext>
                  </a:extLst>
                </p:cNvPr>
                <p:cNvSpPr>
                  <a:spLocks/>
                </p:cNvSpPr>
                <p:nvPr/>
              </p:nvSpPr>
              <p:spPr bwMode="auto">
                <a:xfrm>
                  <a:off x="4556126" y="2817813"/>
                  <a:ext cx="96838" cy="222250"/>
                </a:xfrm>
                <a:custGeom>
                  <a:avLst/>
                  <a:gdLst>
                    <a:gd name="T0" fmla="*/ 2147483647 w 61"/>
                    <a:gd name="T1" fmla="*/ 2147483647 h 140"/>
                    <a:gd name="T2" fmla="*/ 2147483647 w 61"/>
                    <a:gd name="T3" fmla="*/ 2147483647 h 140"/>
                    <a:gd name="T4" fmla="*/ 2147483647 w 61"/>
                    <a:gd name="T5" fmla="*/ 0 h 140"/>
                    <a:gd name="T6" fmla="*/ 0 w 61"/>
                    <a:gd name="T7" fmla="*/ 2147483647 h 140"/>
                    <a:gd name="T8" fmla="*/ 2147483647 w 61"/>
                    <a:gd name="T9" fmla="*/ 2147483647 h 140"/>
                    <a:gd name="T10" fmla="*/ 2147483647 w 61"/>
                    <a:gd name="T11" fmla="*/ 2147483647 h 140"/>
                    <a:gd name="T12" fmla="*/ 2147483647 w 61"/>
                    <a:gd name="T13" fmla="*/ 2147483647 h 140"/>
                    <a:gd name="T14" fmla="*/ 2147483647 w 61"/>
                    <a:gd name="T15" fmla="*/ 2147483647 h 140"/>
                    <a:gd name="T16" fmla="*/ 2147483647 w 61"/>
                    <a:gd name="T17" fmla="*/ 2147483647 h 140"/>
                    <a:gd name="T18" fmla="*/ 2147483647 w 61"/>
                    <a:gd name="T19" fmla="*/ 2147483647 h 140"/>
                    <a:gd name="T20" fmla="*/ 2147483647 w 61"/>
                    <a:gd name="T21" fmla="*/ 2147483647 h 140"/>
                    <a:gd name="T22" fmla="*/ 2147483647 w 61"/>
                    <a:gd name="T23" fmla="*/ 2147483647 h 140"/>
                    <a:gd name="T24" fmla="*/ 2147483647 w 61"/>
                    <a:gd name="T25" fmla="*/ 2147483647 h 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140"/>
                    <a:gd name="T41" fmla="*/ 61 w 61"/>
                    <a:gd name="T42" fmla="*/ 140 h 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140">
                      <a:moveTo>
                        <a:pt x="35" y="27"/>
                      </a:moveTo>
                      <a:lnTo>
                        <a:pt x="35" y="18"/>
                      </a:lnTo>
                      <a:lnTo>
                        <a:pt x="17" y="0"/>
                      </a:lnTo>
                      <a:lnTo>
                        <a:pt x="0" y="70"/>
                      </a:lnTo>
                      <a:lnTo>
                        <a:pt x="26" y="140"/>
                      </a:lnTo>
                      <a:lnTo>
                        <a:pt x="43" y="123"/>
                      </a:lnTo>
                      <a:lnTo>
                        <a:pt x="43" y="105"/>
                      </a:lnTo>
                      <a:lnTo>
                        <a:pt x="52" y="96"/>
                      </a:lnTo>
                      <a:lnTo>
                        <a:pt x="61" y="79"/>
                      </a:lnTo>
                      <a:lnTo>
                        <a:pt x="26" y="61"/>
                      </a:lnTo>
                      <a:lnTo>
                        <a:pt x="35" y="44"/>
                      </a:lnTo>
                      <a:lnTo>
                        <a:pt x="26" y="27"/>
                      </a:lnTo>
                      <a:lnTo>
                        <a:pt x="35" y="2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5" name="Freeform 490">
                  <a:extLst>
                    <a:ext uri="{FF2B5EF4-FFF2-40B4-BE49-F238E27FC236}">
                      <a16:creationId xmlns:a16="http://schemas.microsoft.com/office/drawing/2014/main" id="{A3A793FC-32C9-49F9-8AB9-570289C12A48}"/>
                    </a:ext>
                  </a:extLst>
                </p:cNvPr>
                <p:cNvSpPr>
                  <a:spLocks/>
                </p:cNvSpPr>
                <p:nvPr/>
              </p:nvSpPr>
              <p:spPr bwMode="auto">
                <a:xfrm>
                  <a:off x="4127501" y="2817813"/>
                  <a:ext cx="539750" cy="539750"/>
                </a:xfrm>
                <a:custGeom>
                  <a:avLst/>
                  <a:gdLst>
                    <a:gd name="T0" fmla="*/ 2147483647 w 340"/>
                    <a:gd name="T1" fmla="*/ 2147483647 h 340"/>
                    <a:gd name="T2" fmla="*/ 2147483647 w 340"/>
                    <a:gd name="T3" fmla="*/ 2147483647 h 340"/>
                    <a:gd name="T4" fmla="*/ 2147483647 w 340"/>
                    <a:gd name="T5" fmla="*/ 2147483647 h 340"/>
                    <a:gd name="T6" fmla="*/ 2147483647 w 340"/>
                    <a:gd name="T7" fmla="*/ 2147483647 h 340"/>
                    <a:gd name="T8" fmla="*/ 2147483647 w 340"/>
                    <a:gd name="T9" fmla="*/ 2147483647 h 340"/>
                    <a:gd name="T10" fmla="*/ 2147483647 w 340"/>
                    <a:gd name="T11" fmla="*/ 0 h 340"/>
                    <a:gd name="T12" fmla="*/ 2147483647 w 340"/>
                    <a:gd name="T13" fmla="*/ 2147483647 h 340"/>
                    <a:gd name="T14" fmla="*/ 2147483647 w 340"/>
                    <a:gd name="T15" fmla="*/ 2147483647 h 340"/>
                    <a:gd name="T16" fmla="*/ 2147483647 w 340"/>
                    <a:gd name="T17" fmla="*/ 2147483647 h 340"/>
                    <a:gd name="T18" fmla="*/ 2147483647 w 340"/>
                    <a:gd name="T19" fmla="*/ 2147483647 h 340"/>
                    <a:gd name="T20" fmla="*/ 2147483647 w 340"/>
                    <a:gd name="T21" fmla="*/ 2147483647 h 340"/>
                    <a:gd name="T22" fmla="*/ 2147483647 w 340"/>
                    <a:gd name="T23" fmla="*/ 2147483647 h 340"/>
                    <a:gd name="T24" fmla="*/ 2147483647 w 340"/>
                    <a:gd name="T25" fmla="*/ 2147483647 h 340"/>
                    <a:gd name="T26" fmla="*/ 2147483647 w 340"/>
                    <a:gd name="T27" fmla="*/ 2147483647 h 340"/>
                    <a:gd name="T28" fmla="*/ 2147483647 w 340"/>
                    <a:gd name="T29" fmla="*/ 2147483647 h 340"/>
                    <a:gd name="T30" fmla="*/ 2147483647 w 340"/>
                    <a:gd name="T31" fmla="*/ 2147483647 h 340"/>
                    <a:gd name="T32" fmla="*/ 0 w 340"/>
                    <a:gd name="T33" fmla="*/ 2147483647 h 340"/>
                    <a:gd name="T34" fmla="*/ 0 w 340"/>
                    <a:gd name="T35" fmla="*/ 2147483647 h 340"/>
                    <a:gd name="T36" fmla="*/ 2147483647 w 340"/>
                    <a:gd name="T37" fmla="*/ 2147483647 h 340"/>
                    <a:gd name="T38" fmla="*/ 2147483647 w 340"/>
                    <a:gd name="T39" fmla="*/ 2147483647 h 340"/>
                    <a:gd name="T40" fmla="*/ 2147483647 w 340"/>
                    <a:gd name="T41" fmla="*/ 2147483647 h 340"/>
                    <a:gd name="T42" fmla="*/ 2147483647 w 340"/>
                    <a:gd name="T43" fmla="*/ 2147483647 h 340"/>
                    <a:gd name="T44" fmla="*/ 2147483647 w 340"/>
                    <a:gd name="T45" fmla="*/ 2147483647 h 340"/>
                    <a:gd name="T46" fmla="*/ 2147483647 w 340"/>
                    <a:gd name="T47" fmla="*/ 2147483647 h 340"/>
                    <a:gd name="T48" fmla="*/ 2147483647 w 340"/>
                    <a:gd name="T49" fmla="*/ 2147483647 h 3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0"/>
                    <a:gd name="T76" fmla="*/ 0 h 340"/>
                    <a:gd name="T77" fmla="*/ 340 w 340"/>
                    <a:gd name="T78" fmla="*/ 340 h 3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0" h="340">
                      <a:moveTo>
                        <a:pt x="340" y="253"/>
                      </a:moveTo>
                      <a:lnTo>
                        <a:pt x="340" y="245"/>
                      </a:lnTo>
                      <a:lnTo>
                        <a:pt x="305" y="236"/>
                      </a:lnTo>
                      <a:lnTo>
                        <a:pt x="296" y="140"/>
                      </a:lnTo>
                      <a:lnTo>
                        <a:pt x="270" y="70"/>
                      </a:lnTo>
                      <a:lnTo>
                        <a:pt x="287" y="0"/>
                      </a:lnTo>
                      <a:lnTo>
                        <a:pt x="174" y="18"/>
                      </a:lnTo>
                      <a:lnTo>
                        <a:pt x="104" y="35"/>
                      </a:lnTo>
                      <a:lnTo>
                        <a:pt x="104" y="53"/>
                      </a:lnTo>
                      <a:lnTo>
                        <a:pt x="122" y="53"/>
                      </a:lnTo>
                      <a:lnTo>
                        <a:pt x="122" y="88"/>
                      </a:lnTo>
                      <a:lnTo>
                        <a:pt x="130" y="88"/>
                      </a:lnTo>
                      <a:lnTo>
                        <a:pt x="130" y="105"/>
                      </a:lnTo>
                      <a:lnTo>
                        <a:pt x="104" y="96"/>
                      </a:lnTo>
                      <a:lnTo>
                        <a:pt x="52" y="149"/>
                      </a:lnTo>
                      <a:lnTo>
                        <a:pt x="26" y="149"/>
                      </a:lnTo>
                      <a:lnTo>
                        <a:pt x="0" y="166"/>
                      </a:lnTo>
                      <a:lnTo>
                        <a:pt x="0" y="184"/>
                      </a:lnTo>
                      <a:lnTo>
                        <a:pt x="69" y="236"/>
                      </a:lnTo>
                      <a:lnTo>
                        <a:pt x="165" y="297"/>
                      </a:lnTo>
                      <a:lnTo>
                        <a:pt x="165" y="314"/>
                      </a:lnTo>
                      <a:lnTo>
                        <a:pt x="218" y="340"/>
                      </a:lnTo>
                      <a:lnTo>
                        <a:pt x="226" y="332"/>
                      </a:lnTo>
                      <a:lnTo>
                        <a:pt x="235" y="340"/>
                      </a:lnTo>
                      <a:lnTo>
                        <a:pt x="340" y="253"/>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6" name="Freeform 516">
                  <a:extLst>
                    <a:ext uri="{FF2B5EF4-FFF2-40B4-BE49-F238E27FC236}">
                      <a16:creationId xmlns:a16="http://schemas.microsoft.com/office/drawing/2014/main" id="{6B243868-FF35-4826-A714-CC931C191A05}"/>
                    </a:ext>
                  </a:extLst>
                </p:cNvPr>
                <p:cNvSpPr>
                  <a:spLocks/>
                </p:cNvSpPr>
                <p:nvPr/>
              </p:nvSpPr>
              <p:spPr bwMode="auto">
                <a:xfrm>
                  <a:off x="3684589" y="3468688"/>
                  <a:ext cx="26988" cy="28575"/>
                </a:xfrm>
                <a:custGeom>
                  <a:avLst/>
                  <a:gdLst>
                    <a:gd name="T0" fmla="*/ 0 w 17"/>
                    <a:gd name="T1" fmla="*/ 2147483647 h 18"/>
                    <a:gd name="T2" fmla="*/ 2147483647 w 17"/>
                    <a:gd name="T3" fmla="*/ 2147483647 h 18"/>
                    <a:gd name="T4" fmla="*/ 2147483647 w 17"/>
                    <a:gd name="T5" fmla="*/ 2147483647 h 18"/>
                    <a:gd name="T6" fmla="*/ 2147483647 w 17"/>
                    <a:gd name="T7" fmla="*/ 2147483647 h 18"/>
                    <a:gd name="T8" fmla="*/ 0 w 17"/>
                    <a:gd name="T9" fmla="*/ 0 h 18"/>
                    <a:gd name="T10" fmla="*/ 0 w 17"/>
                    <a:gd name="T11" fmla="*/ 2147483647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0" y="18"/>
                      </a:moveTo>
                      <a:lnTo>
                        <a:pt x="8" y="18"/>
                      </a:lnTo>
                      <a:lnTo>
                        <a:pt x="17" y="18"/>
                      </a:lnTo>
                      <a:lnTo>
                        <a:pt x="17" y="9"/>
                      </a:lnTo>
                      <a:lnTo>
                        <a:pt x="0" y="0"/>
                      </a:lnTo>
                      <a:lnTo>
                        <a:pt x="0"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7" name="Freeform 517">
                  <a:extLst>
                    <a:ext uri="{FF2B5EF4-FFF2-40B4-BE49-F238E27FC236}">
                      <a16:creationId xmlns:a16="http://schemas.microsoft.com/office/drawing/2014/main" id="{78950921-27C7-49BA-A7F6-74066B1B4084}"/>
                    </a:ext>
                  </a:extLst>
                </p:cNvPr>
                <p:cNvSpPr>
                  <a:spLocks/>
                </p:cNvSpPr>
                <p:nvPr/>
              </p:nvSpPr>
              <p:spPr bwMode="auto">
                <a:xfrm>
                  <a:off x="3684589" y="3468688"/>
                  <a:ext cx="26988" cy="28575"/>
                </a:xfrm>
                <a:custGeom>
                  <a:avLst/>
                  <a:gdLst>
                    <a:gd name="T0" fmla="*/ 0 w 17"/>
                    <a:gd name="T1" fmla="*/ 2147483647 h 18"/>
                    <a:gd name="T2" fmla="*/ 2147483647 w 17"/>
                    <a:gd name="T3" fmla="*/ 2147483647 h 18"/>
                    <a:gd name="T4" fmla="*/ 2147483647 w 17"/>
                    <a:gd name="T5" fmla="*/ 2147483647 h 18"/>
                    <a:gd name="T6" fmla="*/ 2147483647 w 17"/>
                    <a:gd name="T7" fmla="*/ 2147483647 h 18"/>
                    <a:gd name="T8" fmla="*/ 0 w 17"/>
                    <a:gd name="T9" fmla="*/ 0 h 18"/>
                    <a:gd name="T10" fmla="*/ 0 w 17"/>
                    <a:gd name="T11" fmla="*/ 2147483647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0" y="18"/>
                      </a:moveTo>
                      <a:lnTo>
                        <a:pt x="8" y="18"/>
                      </a:lnTo>
                      <a:lnTo>
                        <a:pt x="17" y="18"/>
                      </a:lnTo>
                      <a:lnTo>
                        <a:pt x="17" y="9"/>
                      </a:lnTo>
                      <a:lnTo>
                        <a:pt x="0" y="0"/>
                      </a:lnTo>
                      <a:lnTo>
                        <a:pt x="0"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8" name="Freeform 518">
                  <a:extLst>
                    <a:ext uri="{FF2B5EF4-FFF2-40B4-BE49-F238E27FC236}">
                      <a16:creationId xmlns:a16="http://schemas.microsoft.com/office/drawing/2014/main" id="{CEEC2443-0B53-44E7-BF55-B6438A3D97E6}"/>
                    </a:ext>
                  </a:extLst>
                </p:cNvPr>
                <p:cNvSpPr>
                  <a:spLocks/>
                </p:cNvSpPr>
                <p:nvPr/>
              </p:nvSpPr>
              <p:spPr bwMode="auto">
                <a:xfrm>
                  <a:off x="5289551" y="3364792"/>
                  <a:ext cx="222251" cy="234950"/>
                </a:xfrm>
                <a:custGeom>
                  <a:avLst/>
                  <a:gdLst>
                    <a:gd name="T0" fmla="*/ 2147483647 w 140"/>
                    <a:gd name="T1" fmla="*/ 0 h 148"/>
                    <a:gd name="T2" fmla="*/ 2147483647 w 140"/>
                    <a:gd name="T3" fmla="*/ 2147483647 h 148"/>
                    <a:gd name="T4" fmla="*/ 0 w 140"/>
                    <a:gd name="T5" fmla="*/ 2147483647 h 148"/>
                    <a:gd name="T6" fmla="*/ 2147483647 w 140"/>
                    <a:gd name="T7" fmla="*/ 2147483647 h 148"/>
                    <a:gd name="T8" fmla="*/ 2147483647 w 140"/>
                    <a:gd name="T9" fmla="*/ 2147483647 h 148"/>
                    <a:gd name="T10" fmla="*/ 2147483647 w 140"/>
                    <a:gd name="T11" fmla="*/ 2147483647 h 148"/>
                    <a:gd name="T12" fmla="*/ 2147483647 w 140"/>
                    <a:gd name="T13" fmla="*/ 2147483647 h 148"/>
                    <a:gd name="T14" fmla="*/ 2147483647 w 140"/>
                    <a:gd name="T15" fmla="*/ 2147483647 h 148"/>
                    <a:gd name="T16" fmla="*/ 2147483647 w 140"/>
                    <a:gd name="T17" fmla="*/ 0 h 1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48"/>
                    <a:gd name="T29" fmla="*/ 140 w 140"/>
                    <a:gd name="T30" fmla="*/ 148 h 1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48">
                      <a:moveTo>
                        <a:pt x="70" y="0"/>
                      </a:moveTo>
                      <a:lnTo>
                        <a:pt x="9" y="26"/>
                      </a:lnTo>
                      <a:lnTo>
                        <a:pt x="0" y="87"/>
                      </a:lnTo>
                      <a:lnTo>
                        <a:pt x="61" y="87"/>
                      </a:lnTo>
                      <a:lnTo>
                        <a:pt x="105" y="113"/>
                      </a:lnTo>
                      <a:lnTo>
                        <a:pt x="96" y="140"/>
                      </a:lnTo>
                      <a:lnTo>
                        <a:pt x="140" y="148"/>
                      </a:lnTo>
                      <a:lnTo>
                        <a:pt x="78" y="52"/>
                      </a:lnTo>
                      <a:lnTo>
                        <a:pt x="70"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39" name="Freeform 520">
                  <a:extLst>
                    <a:ext uri="{FF2B5EF4-FFF2-40B4-BE49-F238E27FC236}">
                      <a16:creationId xmlns:a16="http://schemas.microsoft.com/office/drawing/2014/main" id="{0F695E3A-356C-494B-A17E-64A182242987}"/>
                    </a:ext>
                  </a:extLst>
                </p:cNvPr>
                <p:cNvSpPr>
                  <a:spLocks/>
                </p:cNvSpPr>
                <p:nvPr/>
              </p:nvSpPr>
              <p:spPr bwMode="auto">
                <a:xfrm>
                  <a:off x="5802314" y="4506913"/>
                  <a:ext cx="26988" cy="26988"/>
                </a:xfrm>
                <a:custGeom>
                  <a:avLst/>
                  <a:gdLst>
                    <a:gd name="T0" fmla="*/ 2147483647 w 17"/>
                    <a:gd name="T1" fmla="*/ 2147483647 h 17"/>
                    <a:gd name="T2" fmla="*/ 2147483647 w 17"/>
                    <a:gd name="T3" fmla="*/ 2147483647 h 17"/>
                    <a:gd name="T4" fmla="*/ 2147483647 w 17"/>
                    <a:gd name="T5" fmla="*/ 0 h 17"/>
                    <a:gd name="T6" fmla="*/ 0 w 17"/>
                    <a:gd name="T7" fmla="*/ 2147483647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7" y="9"/>
                      </a:moveTo>
                      <a:lnTo>
                        <a:pt x="17" y="9"/>
                      </a:lnTo>
                      <a:lnTo>
                        <a:pt x="8" y="0"/>
                      </a:lnTo>
                      <a:lnTo>
                        <a:pt x="0" y="17"/>
                      </a:lnTo>
                      <a:lnTo>
                        <a:pt x="17"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0" name="Freeform 521">
                  <a:extLst>
                    <a:ext uri="{FF2B5EF4-FFF2-40B4-BE49-F238E27FC236}">
                      <a16:creationId xmlns:a16="http://schemas.microsoft.com/office/drawing/2014/main" id="{A7838577-745E-4147-9FB0-F744F425B8BC}"/>
                    </a:ext>
                  </a:extLst>
                </p:cNvPr>
                <p:cNvSpPr>
                  <a:spLocks/>
                </p:cNvSpPr>
                <p:nvPr/>
              </p:nvSpPr>
              <p:spPr bwMode="auto">
                <a:xfrm>
                  <a:off x="5802314" y="4506913"/>
                  <a:ext cx="26988" cy="26988"/>
                </a:xfrm>
                <a:custGeom>
                  <a:avLst/>
                  <a:gdLst>
                    <a:gd name="T0" fmla="*/ 2147483647 w 17"/>
                    <a:gd name="T1" fmla="*/ 2147483647 h 17"/>
                    <a:gd name="T2" fmla="*/ 2147483647 w 17"/>
                    <a:gd name="T3" fmla="*/ 2147483647 h 17"/>
                    <a:gd name="T4" fmla="*/ 2147483647 w 17"/>
                    <a:gd name="T5" fmla="*/ 0 h 17"/>
                    <a:gd name="T6" fmla="*/ 0 w 17"/>
                    <a:gd name="T7" fmla="*/ 2147483647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7" y="9"/>
                      </a:moveTo>
                      <a:lnTo>
                        <a:pt x="17" y="9"/>
                      </a:lnTo>
                      <a:lnTo>
                        <a:pt x="8" y="0"/>
                      </a:lnTo>
                      <a:lnTo>
                        <a:pt x="0" y="17"/>
                      </a:lnTo>
                      <a:lnTo>
                        <a:pt x="17"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1" name="Freeform 522">
                  <a:extLst>
                    <a:ext uri="{FF2B5EF4-FFF2-40B4-BE49-F238E27FC236}">
                      <a16:creationId xmlns:a16="http://schemas.microsoft.com/office/drawing/2014/main" id="{B12F0D78-A8A6-4324-AFFE-D4D20B913FE1}"/>
                    </a:ext>
                  </a:extLst>
                </p:cNvPr>
                <p:cNvSpPr>
                  <a:spLocks/>
                </p:cNvSpPr>
                <p:nvPr/>
              </p:nvSpPr>
              <p:spPr bwMode="auto">
                <a:xfrm>
                  <a:off x="5483226" y="4243388"/>
                  <a:ext cx="207963" cy="401638"/>
                </a:xfrm>
                <a:custGeom>
                  <a:avLst/>
                  <a:gdLst>
                    <a:gd name="T0" fmla="*/ 2147483647 w 131"/>
                    <a:gd name="T1" fmla="*/ 0 h 253"/>
                    <a:gd name="T2" fmla="*/ 2147483647 w 131"/>
                    <a:gd name="T3" fmla="*/ 2147483647 h 253"/>
                    <a:gd name="T4" fmla="*/ 2147483647 w 131"/>
                    <a:gd name="T5" fmla="*/ 2147483647 h 253"/>
                    <a:gd name="T6" fmla="*/ 2147483647 w 131"/>
                    <a:gd name="T7" fmla="*/ 2147483647 h 253"/>
                    <a:gd name="T8" fmla="*/ 2147483647 w 131"/>
                    <a:gd name="T9" fmla="*/ 2147483647 h 253"/>
                    <a:gd name="T10" fmla="*/ 2147483647 w 131"/>
                    <a:gd name="T11" fmla="*/ 2147483647 h 253"/>
                    <a:gd name="T12" fmla="*/ 2147483647 w 131"/>
                    <a:gd name="T13" fmla="*/ 2147483647 h 253"/>
                    <a:gd name="T14" fmla="*/ 0 w 131"/>
                    <a:gd name="T15" fmla="*/ 2147483647 h 253"/>
                    <a:gd name="T16" fmla="*/ 0 w 131"/>
                    <a:gd name="T17" fmla="*/ 2147483647 h 253"/>
                    <a:gd name="T18" fmla="*/ 0 w 131"/>
                    <a:gd name="T19" fmla="*/ 2147483647 h 253"/>
                    <a:gd name="T20" fmla="*/ 0 w 131"/>
                    <a:gd name="T21" fmla="*/ 2147483647 h 253"/>
                    <a:gd name="T22" fmla="*/ 0 w 131"/>
                    <a:gd name="T23" fmla="*/ 2147483647 h 253"/>
                    <a:gd name="T24" fmla="*/ 0 w 131"/>
                    <a:gd name="T25" fmla="*/ 2147483647 h 253"/>
                    <a:gd name="T26" fmla="*/ 0 w 131"/>
                    <a:gd name="T27" fmla="*/ 2147483647 h 253"/>
                    <a:gd name="T28" fmla="*/ 0 w 131"/>
                    <a:gd name="T29" fmla="*/ 2147483647 h 253"/>
                    <a:gd name="T30" fmla="*/ 2147483647 w 131"/>
                    <a:gd name="T31" fmla="*/ 2147483647 h 253"/>
                    <a:gd name="T32" fmla="*/ 2147483647 w 131"/>
                    <a:gd name="T33" fmla="*/ 2147483647 h 253"/>
                    <a:gd name="T34" fmla="*/ 2147483647 w 131"/>
                    <a:gd name="T35" fmla="*/ 2147483647 h 253"/>
                    <a:gd name="T36" fmla="*/ 2147483647 w 131"/>
                    <a:gd name="T37" fmla="*/ 2147483647 h 253"/>
                    <a:gd name="T38" fmla="*/ 2147483647 w 131"/>
                    <a:gd name="T39" fmla="*/ 2147483647 h 253"/>
                    <a:gd name="T40" fmla="*/ 2147483647 w 131"/>
                    <a:gd name="T41" fmla="*/ 2147483647 h 253"/>
                    <a:gd name="T42" fmla="*/ 2147483647 w 131"/>
                    <a:gd name="T43" fmla="*/ 2147483647 h 253"/>
                    <a:gd name="T44" fmla="*/ 2147483647 w 131"/>
                    <a:gd name="T45" fmla="*/ 2147483647 h 253"/>
                    <a:gd name="T46" fmla="*/ 2147483647 w 131"/>
                    <a:gd name="T47" fmla="*/ 2147483647 h 253"/>
                    <a:gd name="T48" fmla="*/ 2147483647 w 131"/>
                    <a:gd name="T49" fmla="*/ 2147483647 h 253"/>
                    <a:gd name="T50" fmla="*/ 2147483647 w 131"/>
                    <a:gd name="T51" fmla="*/ 2147483647 h 253"/>
                    <a:gd name="T52" fmla="*/ 2147483647 w 131"/>
                    <a:gd name="T53" fmla="*/ 2147483647 h 253"/>
                    <a:gd name="T54" fmla="*/ 2147483647 w 131"/>
                    <a:gd name="T55" fmla="*/ 2147483647 h 253"/>
                    <a:gd name="T56" fmla="*/ 2147483647 w 131"/>
                    <a:gd name="T57" fmla="*/ 2147483647 h 253"/>
                    <a:gd name="T58" fmla="*/ 2147483647 w 131"/>
                    <a:gd name="T59" fmla="*/ 2147483647 h 253"/>
                    <a:gd name="T60" fmla="*/ 2147483647 w 131"/>
                    <a:gd name="T61" fmla="*/ 2147483647 h 253"/>
                    <a:gd name="T62" fmla="*/ 2147483647 w 131"/>
                    <a:gd name="T63" fmla="*/ 2147483647 h 253"/>
                    <a:gd name="T64" fmla="*/ 2147483647 w 131"/>
                    <a:gd name="T65" fmla="*/ 0 h 2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1"/>
                    <a:gd name="T100" fmla="*/ 0 h 253"/>
                    <a:gd name="T101" fmla="*/ 131 w 131"/>
                    <a:gd name="T102" fmla="*/ 253 h 2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1" h="253">
                      <a:moveTo>
                        <a:pt x="113" y="0"/>
                      </a:moveTo>
                      <a:lnTo>
                        <a:pt x="87" y="52"/>
                      </a:lnTo>
                      <a:lnTo>
                        <a:pt x="70" y="52"/>
                      </a:lnTo>
                      <a:lnTo>
                        <a:pt x="70" y="61"/>
                      </a:lnTo>
                      <a:lnTo>
                        <a:pt x="26" y="79"/>
                      </a:lnTo>
                      <a:lnTo>
                        <a:pt x="18" y="105"/>
                      </a:lnTo>
                      <a:lnTo>
                        <a:pt x="26" y="140"/>
                      </a:lnTo>
                      <a:lnTo>
                        <a:pt x="0" y="175"/>
                      </a:lnTo>
                      <a:lnTo>
                        <a:pt x="0" y="192"/>
                      </a:lnTo>
                      <a:lnTo>
                        <a:pt x="0" y="201"/>
                      </a:lnTo>
                      <a:lnTo>
                        <a:pt x="0" y="209"/>
                      </a:lnTo>
                      <a:lnTo>
                        <a:pt x="0" y="218"/>
                      </a:lnTo>
                      <a:lnTo>
                        <a:pt x="0" y="227"/>
                      </a:lnTo>
                      <a:lnTo>
                        <a:pt x="9" y="227"/>
                      </a:lnTo>
                      <a:lnTo>
                        <a:pt x="9" y="236"/>
                      </a:lnTo>
                      <a:lnTo>
                        <a:pt x="18" y="244"/>
                      </a:lnTo>
                      <a:lnTo>
                        <a:pt x="26" y="253"/>
                      </a:lnTo>
                      <a:lnTo>
                        <a:pt x="61" y="236"/>
                      </a:lnTo>
                      <a:lnTo>
                        <a:pt x="70" y="201"/>
                      </a:lnTo>
                      <a:lnTo>
                        <a:pt x="96" y="157"/>
                      </a:lnTo>
                      <a:lnTo>
                        <a:pt x="96" y="148"/>
                      </a:lnTo>
                      <a:lnTo>
                        <a:pt x="131" y="52"/>
                      </a:lnTo>
                      <a:lnTo>
                        <a:pt x="131" y="35"/>
                      </a:lnTo>
                      <a:lnTo>
                        <a:pt x="131" y="26"/>
                      </a:lnTo>
                      <a:lnTo>
                        <a:pt x="113"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2" name="Freeform 523">
                  <a:extLst>
                    <a:ext uri="{FF2B5EF4-FFF2-40B4-BE49-F238E27FC236}">
                      <a16:creationId xmlns:a16="http://schemas.microsoft.com/office/drawing/2014/main" id="{D1DA8D91-3F95-4C0D-9E68-D5FE34390ABE}"/>
                    </a:ext>
                  </a:extLst>
                </p:cNvPr>
                <p:cNvSpPr>
                  <a:spLocks/>
                </p:cNvSpPr>
                <p:nvPr/>
              </p:nvSpPr>
              <p:spPr bwMode="auto">
                <a:xfrm>
                  <a:off x="5483226" y="4243388"/>
                  <a:ext cx="207963" cy="401638"/>
                </a:xfrm>
                <a:custGeom>
                  <a:avLst/>
                  <a:gdLst>
                    <a:gd name="T0" fmla="*/ 2147483647 w 131"/>
                    <a:gd name="T1" fmla="*/ 0 h 253"/>
                    <a:gd name="T2" fmla="*/ 2147483647 w 131"/>
                    <a:gd name="T3" fmla="*/ 2147483647 h 253"/>
                    <a:gd name="T4" fmla="*/ 2147483647 w 131"/>
                    <a:gd name="T5" fmla="*/ 2147483647 h 253"/>
                    <a:gd name="T6" fmla="*/ 2147483647 w 131"/>
                    <a:gd name="T7" fmla="*/ 2147483647 h 253"/>
                    <a:gd name="T8" fmla="*/ 2147483647 w 131"/>
                    <a:gd name="T9" fmla="*/ 2147483647 h 253"/>
                    <a:gd name="T10" fmla="*/ 2147483647 w 131"/>
                    <a:gd name="T11" fmla="*/ 2147483647 h 253"/>
                    <a:gd name="T12" fmla="*/ 2147483647 w 131"/>
                    <a:gd name="T13" fmla="*/ 2147483647 h 253"/>
                    <a:gd name="T14" fmla="*/ 0 w 131"/>
                    <a:gd name="T15" fmla="*/ 2147483647 h 253"/>
                    <a:gd name="T16" fmla="*/ 0 w 131"/>
                    <a:gd name="T17" fmla="*/ 2147483647 h 253"/>
                    <a:gd name="T18" fmla="*/ 0 w 131"/>
                    <a:gd name="T19" fmla="*/ 2147483647 h 253"/>
                    <a:gd name="T20" fmla="*/ 0 w 131"/>
                    <a:gd name="T21" fmla="*/ 2147483647 h 253"/>
                    <a:gd name="T22" fmla="*/ 0 w 131"/>
                    <a:gd name="T23" fmla="*/ 2147483647 h 253"/>
                    <a:gd name="T24" fmla="*/ 0 w 131"/>
                    <a:gd name="T25" fmla="*/ 2147483647 h 253"/>
                    <a:gd name="T26" fmla="*/ 0 w 131"/>
                    <a:gd name="T27" fmla="*/ 2147483647 h 253"/>
                    <a:gd name="T28" fmla="*/ 0 w 131"/>
                    <a:gd name="T29" fmla="*/ 2147483647 h 253"/>
                    <a:gd name="T30" fmla="*/ 2147483647 w 131"/>
                    <a:gd name="T31" fmla="*/ 2147483647 h 253"/>
                    <a:gd name="T32" fmla="*/ 2147483647 w 131"/>
                    <a:gd name="T33" fmla="*/ 2147483647 h 253"/>
                    <a:gd name="T34" fmla="*/ 2147483647 w 131"/>
                    <a:gd name="T35" fmla="*/ 2147483647 h 253"/>
                    <a:gd name="T36" fmla="*/ 2147483647 w 131"/>
                    <a:gd name="T37" fmla="*/ 2147483647 h 253"/>
                    <a:gd name="T38" fmla="*/ 2147483647 w 131"/>
                    <a:gd name="T39" fmla="*/ 2147483647 h 253"/>
                    <a:gd name="T40" fmla="*/ 2147483647 w 131"/>
                    <a:gd name="T41" fmla="*/ 2147483647 h 253"/>
                    <a:gd name="T42" fmla="*/ 2147483647 w 131"/>
                    <a:gd name="T43" fmla="*/ 2147483647 h 253"/>
                    <a:gd name="T44" fmla="*/ 2147483647 w 131"/>
                    <a:gd name="T45" fmla="*/ 2147483647 h 253"/>
                    <a:gd name="T46" fmla="*/ 2147483647 w 131"/>
                    <a:gd name="T47" fmla="*/ 2147483647 h 253"/>
                    <a:gd name="T48" fmla="*/ 2147483647 w 131"/>
                    <a:gd name="T49" fmla="*/ 2147483647 h 253"/>
                    <a:gd name="T50" fmla="*/ 2147483647 w 131"/>
                    <a:gd name="T51" fmla="*/ 2147483647 h 253"/>
                    <a:gd name="T52" fmla="*/ 2147483647 w 131"/>
                    <a:gd name="T53" fmla="*/ 2147483647 h 253"/>
                    <a:gd name="T54" fmla="*/ 2147483647 w 131"/>
                    <a:gd name="T55" fmla="*/ 2147483647 h 253"/>
                    <a:gd name="T56" fmla="*/ 2147483647 w 131"/>
                    <a:gd name="T57" fmla="*/ 2147483647 h 253"/>
                    <a:gd name="T58" fmla="*/ 2147483647 w 131"/>
                    <a:gd name="T59" fmla="*/ 2147483647 h 253"/>
                    <a:gd name="T60" fmla="*/ 2147483647 w 131"/>
                    <a:gd name="T61" fmla="*/ 2147483647 h 253"/>
                    <a:gd name="T62" fmla="*/ 2147483647 w 131"/>
                    <a:gd name="T63" fmla="*/ 2147483647 h 253"/>
                    <a:gd name="T64" fmla="*/ 2147483647 w 131"/>
                    <a:gd name="T65" fmla="*/ 0 h 2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1"/>
                    <a:gd name="T100" fmla="*/ 0 h 253"/>
                    <a:gd name="T101" fmla="*/ 131 w 131"/>
                    <a:gd name="T102" fmla="*/ 253 h 2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1" h="253">
                      <a:moveTo>
                        <a:pt x="113" y="0"/>
                      </a:moveTo>
                      <a:lnTo>
                        <a:pt x="87" y="52"/>
                      </a:lnTo>
                      <a:lnTo>
                        <a:pt x="70" y="52"/>
                      </a:lnTo>
                      <a:lnTo>
                        <a:pt x="70" y="61"/>
                      </a:lnTo>
                      <a:lnTo>
                        <a:pt x="26" y="79"/>
                      </a:lnTo>
                      <a:lnTo>
                        <a:pt x="18" y="105"/>
                      </a:lnTo>
                      <a:lnTo>
                        <a:pt x="26" y="140"/>
                      </a:lnTo>
                      <a:lnTo>
                        <a:pt x="0" y="175"/>
                      </a:lnTo>
                      <a:lnTo>
                        <a:pt x="0" y="192"/>
                      </a:lnTo>
                      <a:lnTo>
                        <a:pt x="0" y="201"/>
                      </a:lnTo>
                      <a:lnTo>
                        <a:pt x="0" y="209"/>
                      </a:lnTo>
                      <a:lnTo>
                        <a:pt x="0" y="218"/>
                      </a:lnTo>
                      <a:lnTo>
                        <a:pt x="0" y="227"/>
                      </a:lnTo>
                      <a:lnTo>
                        <a:pt x="9" y="227"/>
                      </a:lnTo>
                      <a:lnTo>
                        <a:pt x="9" y="236"/>
                      </a:lnTo>
                      <a:lnTo>
                        <a:pt x="18" y="244"/>
                      </a:lnTo>
                      <a:lnTo>
                        <a:pt x="26" y="253"/>
                      </a:lnTo>
                      <a:lnTo>
                        <a:pt x="61" y="236"/>
                      </a:lnTo>
                      <a:lnTo>
                        <a:pt x="70" y="201"/>
                      </a:lnTo>
                      <a:lnTo>
                        <a:pt x="96" y="157"/>
                      </a:lnTo>
                      <a:lnTo>
                        <a:pt x="96" y="148"/>
                      </a:lnTo>
                      <a:lnTo>
                        <a:pt x="131" y="52"/>
                      </a:lnTo>
                      <a:lnTo>
                        <a:pt x="131" y="35"/>
                      </a:lnTo>
                      <a:lnTo>
                        <a:pt x="131" y="26"/>
                      </a:lnTo>
                      <a:lnTo>
                        <a:pt x="113"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3" name="Freeform 524">
                  <a:extLst>
                    <a:ext uri="{FF2B5EF4-FFF2-40B4-BE49-F238E27FC236}">
                      <a16:creationId xmlns:a16="http://schemas.microsoft.com/office/drawing/2014/main" id="{0A70C3BF-61BF-4616-B088-A0CC15B72F36}"/>
                    </a:ext>
                  </a:extLst>
                </p:cNvPr>
                <p:cNvSpPr>
                  <a:spLocks/>
                </p:cNvSpPr>
                <p:nvPr/>
              </p:nvSpPr>
              <p:spPr bwMode="auto">
                <a:xfrm>
                  <a:off x="5456239" y="3551238"/>
                  <a:ext cx="261938" cy="387350"/>
                </a:xfrm>
                <a:custGeom>
                  <a:avLst/>
                  <a:gdLst>
                    <a:gd name="T0" fmla="*/ 2147483647 w 165"/>
                    <a:gd name="T1" fmla="*/ 2147483647 h 244"/>
                    <a:gd name="T2" fmla="*/ 2147483647 w 165"/>
                    <a:gd name="T3" fmla="*/ 2147483647 h 244"/>
                    <a:gd name="T4" fmla="*/ 2147483647 w 165"/>
                    <a:gd name="T5" fmla="*/ 2147483647 h 244"/>
                    <a:gd name="T6" fmla="*/ 2147483647 w 165"/>
                    <a:gd name="T7" fmla="*/ 2147483647 h 244"/>
                    <a:gd name="T8" fmla="*/ 2147483647 w 165"/>
                    <a:gd name="T9" fmla="*/ 2147483647 h 244"/>
                    <a:gd name="T10" fmla="*/ 2147483647 w 165"/>
                    <a:gd name="T11" fmla="*/ 2147483647 h 244"/>
                    <a:gd name="T12" fmla="*/ 2147483647 w 165"/>
                    <a:gd name="T13" fmla="*/ 2147483647 h 244"/>
                    <a:gd name="T14" fmla="*/ 0 w 165"/>
                    <a:gd name="T15" fmla="*/ 2147483647 h 244"/>
                    <a:gd name="T16" fmla="*/ 0 w 165"/>
                    <a:gd name="T17" fmla="*/ 2147483647 h 244"/>
                    <a:gd name="T18" fmla="*/ 2147483647 w 165"/>
                    <a:gd name="T19" fmla="*/ 2147483647 h 244"/>
                    <a:gd name="T20" fmla="*/ 2147483647 w 165"/>
                    <a:gd name="T21" fmla="*/ 2147483647 h 244"/>
                    <a:gd name="T22" fmla="*/ 2147483647 w 165"/>
                    <a:gd name="T23" fmla="*/ 2147483647 h 244"/>
                    <a:gd name="T24" fmla="*/ 2147483647 w 165"/>
                    <a:gd name="T25" fmla="*/ 2147483647 h 244"/>
                    <a:gd name="T26" fmla="*/ 2147483647 w 165"/>
                    <a:gd name="T27" fmla="*/ 0 h 244"/>
                    <a:gd name="T28" fmla="*/ 2147483647 w 165"/>
                    <a:gd name="T29" fmla="*/ 2147483647 h 244"/>
                    <a:gd name="T30" fmla="*/ 2147483647 w 165"/>
                    <a:gd name="T31" fmla="*/ 2147483647 h 244"/>
                    <a:gd name="T32" fmla="*/ 2147483647 w 165"/>
                    <a:gd name="T33" fmla="*/ 2147483647 h 244"/>
                    <a:gd name="T34" fmla="*/ 2147483647 w 165"/>
                    <a:gd name="T35" fmla="*/ 2147483647 h 2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244"/>
                    <a:gd name="T56" fmla="*/ 165 w 165"/>
                    <a:gd name="T57" fmla="*/ 244 h 2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244">
                      <a:moveTo>
                        <a:pt x="8" y="18"/>
                      </a:moveTo>
                      <a:lnTo>
                        <a:pt x="35" y="53"/>
                      </a:lnTo>
                      <a:lnTo>
                        <a:pt x="113" y="79"/>
                      </a:lnTo>
                      <a:lnTo>
                        <a:pt x="78" y="114"/>
                      </a:lnTo>
                      <a:lnTo>
                        <a:pt x="61" y="131"/>
                      </a:lnTo>
                      <a:lnTo>
                        <a:pt x="43" y="131"/>
                      </a:lnTo>
                      <a:lnTo>
                        <a:pt x="17" y="149"/>
                      </a:lnTo>
                      <a:lnTo>
                        <a:pt x="0" y="166"/>
                      </a:lnTo>
                      <a:lnTo>
                        <a:pt x="0" y="244"/>
                      </a:lnTo>
                      <a:lnTo>
                        <a:pt x="69" y="183"/>
                      </a:lnTo>
                      <a:lnTo>
                        <a:pt x="104" y="157"/>
                      </a:lnTo>
                      <a:lnTo>
                        <a:pt x="148" y="88"/>
                      </a:lnTo>
                      <a:lnTo>
                        <a:pt x="165" y="18"/>
                      </a:lnTo>
                      <a:lnTo>
                        <a:pt x="157" y="0"/>
                      </a:lnTo>
                      <a:lnTo>
                        <a:pt x="139" y="9"/>
                      </a:lnTo>
                      <a:lnTo>
                        <a:pt x="43" y="27"/>
                      </a:lnTo>
                      <a:lnTo>
                        <a:pt x="35" y="9"/>
                      </a:lnTo>
                      <a:lnTo>
                        <a:pt x="8"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4" name="Freeform 525">
                  <a:extLst>
                    <a:ext uri="{FF2B5EF4-FFF2-40B4-BE49-F238E27FC236}">
                      <a16:creationId xmlns:a16="http://schemas.microsoft.com/office/drawing/2014/main" id="{F8A3D54D-9DB0-415C-9F6C-C10B4BB52DCB}"/>
                    </a:ext>
                  </a:extLst>
                </p:cNvPr>
                <p:cNvSpPr>
                  <a:spLocks/>
                </p:cNvSpPr>
                <p:nvPr/>
              </p:nvSpPr>
              <p:spPr bwMode="auto">
                <a:xfrm>
                  <a:off x="5456239" y="3551238"/>
                  <a:ext cx="261938" cy="387350"/>
                </a:xfrm>
                <a:custGeom>
                  <a:avLst/>
                  <a:gdLst>
                    <a:gd name="T0" fmla="*/ 2147483647 w 165"/>
                    <a:gd name="T1" fmla="*/ 2147483647 h 244"/>
                    <a:gd name="T2" fmla="*/ 2147483647 w 165"/>
                    <a:gd name="T3" fmla="*/ 2147483647 h 244"/>
                    <a:gd name="T4" fmla="*/ 2147483647 w 165"/>
                    <a:gd name="T5" fmla="*/ 2147483647 h 244"/>
                    <a:gd name="T6" fmla="*/ 2147483647 w 165"/>
                    <a:gd name="T7" fmla="*/ 2147483647 h 244"/>
                    <a:gd name="T8" fmla="*/ 2147483647 w 165"/>
                    <a:gd name="T9" fmla="*/ 2147483647 h 244"/>
                    <a:gd name="T10" fmla="*/ 2147483647 w 165"/>
                    <a:gd name="T11" fmla="*/ 2147483647 h 244"/>
                    <a:gd name="T12" fmla="*/ 2147483647 w 165"/>
                    <a:gd name="T13" fmla="*/ 2147483647 h 244"/>
                    <a:gd name="T14" fmla="*/ 0 w 165"/>
                    <a:gd name="T15" fmla="*/ 2147483647 h 244"/>
                    <a:gd name="T16" fmla="*/ 0 w 165"/>
                    <a:gd name="T17" fmla="*/ 2147483647 h 244"/>
                    <a:gd name="T18" fmla="*/ 2147483647 w 165"/>
                    <a:gd name="T19" fmla="*/ 2147483647 h 244"/>
                    <a:gd name="T20" fmla="*/ 2147483647 w 165"/>
                    <a:gd name="T21" fmla="*/ 2147483647 h 244"/>
                    <a:gd name="T22" fmla="*/ 2147483647 w 165"/>
                    <a:gd name="T23" fmla="*/ 2147483647 h 244"/>
                    <a:gd name="T24" fmla="*/ 2147483647 w 165"/>
                    <a:gd name="T25" fmla="*/ 2147483647 h 244"/>
                    <a:gd name="T26" fmla="*/ 2147483647 w 165"/>
                    <a:gd name="T27" fmla="*/ 0 h 244"/>
                    <a:gd name="T28" fmla="*/ 2147483647 w 165"/>
                    <a:gd name="T29" fmla="*/ 2147483647 h 244"/>
                    <a:gd name="T30" fmla="*/ 2147483647 w 165"/>
                    <a:gd name="T31" fmla="*/ 2147483647 h 244"/>
                    <a:gd name="T32" fmla="*/ 2147483647 w 165"/>
                    <a:gd name="T33" fmla="*/ 2147483647 h 244"/>
                    <a:gd name="T34" fmla="*/ 2147483647 w 165"/>
                    <a:gd name="T35" fmla="*/ 2147483647 h 2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244"/>
                    <a:gd name="T56" fmla="*/ 165 w 165"/>
                    <a:gd name="T57" fmla="*/ 244 h 2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244">
                      <a:moveTo>
                        <a:pt x="8" y="18"/>
                      </a:moveTo>
                      <a:lnTo>
                        <a:pt x="35" y="53"/>
                      </a:lnTo>
                      <a:lnTo>
                        <a:pt x="113" y="79"/>
                      </a:lnTo>
                      <a:lnTo>
                        <a:pt x="78" y="114"/>
                      </a:lnTo>
                      <a:lnTo>
                        <a:pt x="61" y="131"/>
                      </a:lnTo>
                      <a:lnTo>
                        <a:pt x="43" y="131"/>
                      </a:lnTo>
                      <a:lnTo>
                        <a:pt x="17" y="149"/>
                      </a:lnTo>
                      <a:lnTo>
                        <a:pt x="0" y="166"/>
                      </a:lnTo>
                      <a:lnTo>
                        <a:pt x="0" y="244"/>
                      </a:lnTo>
                      <a:lnTo>
                        <a:pt x="69" y="183"/>
                      </a:lnTo>
                      <a:lnTo>
                        <a:pt x="104" y="157"/>
                      </a:lnTo>
                      <a:lnTo>
                        <a:pt x="148" y="88"/>
                      </a:lnTo>
                      <a:lnTo>
                        <a:pt x="165" y="18"/>
                      </a:lnTo>
                      <a:lnTo>
                        <a:pt x="157" y="0"/>
                      </a:lnTo>
                      <a:lnTo>
                        <a:pt x="139" y="9"/>
                      </a:lnTo>
                      <a:lnTo>
                        <a:pt x="43" y="27"/>
                      </a:lnTo>
                      <a:lnTo>
                        <a:pt x="35" y="9"/>
                      </a:lnTo>
                      <a:lnTo>
                        <a:pt x="8"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5" name="Freeform 526">
                  <a:extLst>
                    <a:ext uri="{FF2B5EF4-FFF2-40B4-BE49-F238E27FC236}">
                      <a16:creationId xmlns:a16="http://schemas.microsoft.com/office/drawing/2014/main" id="{3A3FD608-93C6-4AE3-B466-B5561CF738F8}"/>
                    </a:ext>
                  </a:extLst>
                </p:cNvPr>
                <p:cNvSpPr>
                  <a:spLocks/>
                </p:cNvSpPr>
                <p:nvPr/>
              </p:nvSpPr>
              <p:spPr bwMode="auto">
                <a:xfrm>
                  <a:off x="4583114" y="3841750"/>
                  <a:ext cx="166688" cy="180975"/>
                </a:xfrm>
                <a:custGeom>
                  <a:avLst/>
                  <a:gdLst>
                    <a:gd name="T0" fmla="*/ 2147483647 w 105"/>
                    <a:gd name="T1" fmla="*/ 2147483647 h 114"/>
                    <a:gd name="T2" fmla="*/ 2147483647 w 105"/>
                    <a:gd name="T3" fmla="*/ 0 h 114"/>
                    <a:gd name="T4" fmla="*/ 2147483647 w 105"/>
                    <a:gd name="T5" fmla="*/ 0 h 114"/>
                    <a:gd name="T6" fmla="*/ 2147483647 w 105"/>
                    <a:gd name="T7" fmla="*/ 2147483647 h 114"/>
                    <a:gd name="T8" fmla="*/ 2147483647 w 105"/>
                    <a:gd name="T9" fmla="*/ 2147483647 h 114"/>
                    <a:gd name="T10" fmla="*/ 2147483647 w 105"/>
                    <a:gd name="T11" fmla="*/ 2147483647 h 114"/>
                    <a:gd name="T12" fmla="*/ 0 w 105"/>
                    <a:gd name="T13" fmla="*/ 2147483647 h 114"/>
                    <a:gd name="T14" fmla="*/ 2147483647 w 105"/>
                    <a:gd name="T15" fmla="*/ 2147483647 h 114"/>
                    <a:gd name="T16" fmla="*/ 2147483647 w 105"/>
                    <a:gd name="T17" fmla="*/ 2147483647 h 114"/>
                    <a:gd name="T18" fmla="*/ 2147483647 w 105"/>
                    <a:gd name="T19" fmla="*/ 2147483647 h 114"/>
                    <a:gd name="T20" fmla="*/ 2147483647 w 105"/>
                    <a:gd name="T21" fmla="*/ 2147483647 h 114"/>
                    <a:gd name="T22" fmla="*/ 2147483647 w 105"/>
                    <a:gd name="T23" fmla="*/ 2147483647 h 114"/>
                    <a:gd name="T24" fmla="*/ 2147483647 w 105"/>
                    <a:gd name="T25" fmla="*/ 2147483647 h 114"/>
                    <a:gd name="T26" fmla="*/ 2147483647 w 105"/>
                    <a:gd name="T27" fmla="*/ 2147483647 h 114"/>
                    <a:gd name="T28" fmla="*/ 2147483647 w 105"/>
                    <a:gd name="T29" fmla="*/ 2147483647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14"/>
                    <a:gd name="T47" fmla="*/ 105 w 105"/>
                    <a:gd name="T48" fmla="*/ 114 h 1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14">
                      <a:moveTo>
                        <a:pt x="88" y="18"/>
                      </a:moveTo>
                      <a:lnTo>
                        <a:pt x="79" y="0"/>
                      </a:lnTo>
                      <a:lnTo>
                        <a:pt x="53" y="0"/>
                      </a:lnTo>
                      <a:lnTo>
                        <a:pt x="53" y="18"/>
                      </a:lnTo>
                      <a:lnTo>
                        <a:pt x="18" y="18"/>
                      </a:lnTo>
                      <a:lnTo>
                        <a:pt x="18" y="35"/>
                      </a:lnTo>
                      <a:lnTo>
                        <a:pt x="0" y="53"/>
                      </a:lnTo>
                      <a:lnTo>
                        <a:pt x="35" y="114"/>
                      </a:lnTo>
                      <a:lnTo>
                        <a:pt x="61" y="105"/>
                      </a:lnTo>
                      <a:lnTo>
                        <a:pt x="61" y="79"/>
                      </a:lnTo>
                      <a:lnTo>
                        <a:pt x="96" y="79"/>
                      </a:lnTo>
                      <a:lnTo>
                        <a:pt x="105" y="61"/>
                      </a:lnTo>
                      <a:lnTo>
                        <a:pt x="96" y="35"/>
                      </a:lnTo>
                      <a:lnTo>
                        <a:pt x="96" y="18"/>
                      </a:lnTo>
                      <a:lnTo>
                        <a:pt x="88"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6" name="Freeform 527">
                  <a:extLst>
                    <a:ext uri="{FF2B5EF4-FFF2-40B4-BE49-F238E27FC236}">
                      <a16:creationId xmlns:a16="http://schemas.microsoft.com/office/drawing/2014/main" id="{CF5476EC-8B75-43D6-8C4B-34E719379E7C}"/>
                    </a:ext>
                  </a:extLst>
                </p:cNvPr>
                <p:cNvSpPr>
                  <a:spLocks/>
                </p:cNvSpPr>
                <p:nvPr/>
              </p:nvSpPr>
              <p:spPr bwMode="auto">
                <a:xfrm>
                  <a:off x="4583114" y="3841750"/>
                  <a:ext cx="166688" cy="180975"/>
                </a:xfrm>
                <a:custGeom>
                  <a:avLst/>
                  <a:gdLst>
                    <a:gd name="T0" fmla="*/ 2147483647 w 105"/>
                    <a:gd name="T1" fmla="*/ 2147483647 h 114"/>
                    <a:gd name="T2" fmla="*/ 2147483647 w 105"/>
                    <a:gd name="T3" fmla="*/ 0 h 114"/>
                    <a:gd name="T4" fmla="*/ 2147483647 w 105"/>
                    <a:gd name="T5" fmla="*/ 0 h 114"/>
                    <a:gd name="T6" fmla="*/ 2147483647 w 105"/>
                    <a:gd name="T7" fmla="*/ 2147483647 h 114"/>
                    <a:gd name="T8" fmla="*/ 2147483647 w 105"/>
                    <a:gd name="T9" fmla="*/ 2147483647 h 114"/>
                    <a:gd name="T10" fmla="*/ 2147483647 w 105"/>
                    <a:gd name="T11" fmla="*/ 2147483647 h 114"/>
                    <a:gd name="T12" fmla="*/ 0 w 105"/>
                    <a:gd name="T13" fmla="*/ 2147483647 h 114"/>
                    <a:gd name="T14" fmla="*/ 2147483647 w 105"/>
                    <a:gd name="T15" fmla="*/ 2147483647 h 114"/>
                    <a:gd name="T16" fmla="*/ 2147483647 w 105"/>
                    <a:gd name="T17" fmla="*/ 2147483647 h 114"/>
                    <a:gd name="T18" fmla="*/ 2147483647 w 105"/>
                    <a:gd name="T19" fmla="*/ 2147483647 h 114"/>
                    <a:gd name="T20" fmla="*/ 2147483647 w 105"/>
                    <a:gd name="T21" fmla="*/ 2147483647 h 114"/>
                    <a:gd name="T22" fmla="*/ 2147483647 w 105"/>
                    <a:gd name="T23" fmla="*/ 2147483647 h 114"/>
                    <a:gd name="T24" fmla="*/ 2147483647 w 105"/>
                    <a:gd name="T25" fmla="*/ 2147483647 h 114"/>
                    <a:gd name="T26" fmla="*/ 2147483647 w 105"/>
                    <a:gd name="T27" fmla="*/ 2147483647 h 114"/>
                    <a:gd name="T28" fmla="*/ 2147483647 w 105"/>
                    <a:gd name="T29" fmla="*/ 2147483647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14"/>
                    <a:gd name="T47" fmla="*/ 105 w 105"/>
                    <a:gd name="T48" fmla="*/ 114 h 1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14">
                      <a:moveTo>
                        <a:pt x="88" y="18"/>
                      </a:moveTo>
                      <a:lnTo>
                        <a:pt x="79" y="0"/>
                      </a:lnTo>
                      <a:lnTo>
                        <a:pt x="53" y="0"/>
                      </a:lnTo>
                      <a:lnTo>
                        <a:pt x="53" y="18"/>
                      </a:lnTo>
                      <a:lnTo>
                        <a:pt x="18" y="18"/>
                      </a:lnTo>
                      <a:lnTo>
                        <a:pt x="18" y="35"/>
                      </a:lnTo>
                      <a:lnTo>
                        <a:pt x="0" y="53"/>
                      </a:lnTo>
                      <a:lnTo>
                        <a:pt x="35" y="114"/>
                      </a:lnTo>
                      <a:lnTo>
                        <a:pt x="61" y="105"/>
                      </a:lnTo>
                      <a:lnTo>
                        <a:pt x="61" y="79"/>
                      </a:lnTo>
                      <a:lnTo>
                        <a:pt x="96" y="79"/>
                      </a:lnTo>
                      <a:lnTo>
                        <a:pt x="105" y="61"/>
                      </a:lnTo>
                      <a:lnTo>
                        <a:pt x="96" y="35"/>
                      </a:lnTo>
                      <a:lnTo>
                        <a:pt x="96" y="18"/>
                      </a:lnTo>
                      <a:lnTo>
                        <a:pt x="88"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7" name="Freeform 529">
                  <a:extLst>
                    <a:ext uri="{FF2B5EF4-FFF2-40B4-BE49-F238E27FC236}">
                      <a16:creationId xmlns:a16="http://schemas.microsoft.com/office/drawing/2014/main" id="{DB17B981-95A3-480F-92F7-8E7E7FB97A2C}"/>
                    </a:ext>
                  </a:extLst>
                </p:cNvPr>
                <p:cNvSpPr>
                  <a:spLocks/>
                </p:cNvSpPr>
                <p:nvPr/>
              </p:nvSpPr>
              <p:spPr bwMode="auto">
                <a:xfrm>
                  <a:off x="5219701" y="3497263"/>
                  <a:ext cx="415925" cy="303213"/>
                </a:xfrm>
                <a:custGeom>
                  <a:avLst/>
                  <a:gdLst>
                    <a:gd name="T0" fmla="*/ 0 w 262"/>
                    <a:gd name="T1" fmla="*/ 2147483647 h 191"/>
                    <a:gd name="T2" fmla="*/ 0 w 262"/>
                    <a:gd name="T3" fmla="*/ 2147483647 h 191"/>
                    <a:gd name="T4" fmla="*/ 2147483647 w 262"/>
                    <a:gd name="T5" fmla="*/ 2147483647 h 191"/>
                    <a:gd name="T6" fmla="*/ 2147483647 w 262"/>
                    <a:gd name="T7" fmla="*/ 2147483647 h 191"/>
                    <a:gd name="T8" fmla="*/ 2147483647 w 262"/>
                    <a:gd name="T9" fmla="*/ 2147483647 h 191"/>
                    <a:gd name="T10" fmla="*/ 2147483647 w 262"/>
                    <a:gd name="T11" fmla="*/ 2147483647 h 191"/>
                    <a:gd name="T12" fmla="*/ 2147483647 w 262"/>
                    <a:gd name="T13" fmla="*/ 2147483647 h 191"/>
                    <a:gd name="T14" fmla="*/ 2147483647 w 262"/>
                    <a:gd name="T15" fmla="*/ 2147483647 h 191"/>
                    <a:gd name="T16" fmla="*/ 2147483647 w 262"/>
                    <a:gd name="T17" fmla="*/ 2147483647 h 191"/>
                    <a:gd name="T18" fmla="*/ 2147483647 w 262"/>
                    <a:gd name="T19" fmla="*/ 2147483647 h 191"/>
                    <a:gd name="T20" fmla="*/ 2147483647 w 262"/>
                    <a:gd name="T21" fmla="*/ 2147483647 h 191"/>
                    <a:gd name="T22" fmla="*/ 2147483647 w 262"/>
                    <a:gd name="T23" fmla="*/ 2147483647 h 191"/>
                    <a:gd name="T24" fmla="*/ 2147483647 w 262"/>
                    <a:gd name="T25" fmla="*/ 2147483647 h 191"/>
                    <a:gd name="T26" fmla="*/ 2147483647 w 262"/>
                    <a:gd name="T27" fmla="*/ 2147483647 h 191"/>
                    <a:gd name="T28" fmla="*/ 2147483647 w 262"/>
                    <a:gd name="T29" fmla="*/ 2147483647 h 191"/>
                    <a:gd name="T30" fmla="*/ 2147483647 w 262"/>
                    <a:gd name="T31" fmla="*/ 2147483647 h 191"/>
                    <a:gd name="T32" fmla="*/ 2147483647 w 262"/>
                    <a:gd name="T33" fmla="*/ 2147483647 h 191"/>
                    <a:gd name="T34" fmla="*/ 2147483647 w 262"/>
                    <a:gd name="T35" fmla="*/ 0 h 191"/>
                    <a:gd name="T36" fmla="*/ 2147483647 w 262"/>
                    <a:gd name="T37" fmla="*/ 2147483647 h 191"/>
                    <a:gd name="T38" fmla="*/ 2147483647 w 262"/>
                    <a:gd name="T39" fmla="*/ 2147483647 h 191"/>
                    <a:gd name="T40" fmla="*/ 2147483647 w 262"/>
                    <a:gd name="T41" fmla="*/ 2147483647 h 191"/>
                    <a:gd name="T42" fmla="*/ 2147483647 w 262"/>
                    <a:gd name="T43" fmla="*/ 2147483647 h 191"/>
                    <a:gd name="T44" fmla="*/ 0 w 262"/>
                    <a:gd name="T45" fmla="*/ 2147483647 h 1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2"/>
                    <a:gd name="T70" fmla="*/ 0 h 191"/>
                    <a:gd name="T71" fmla="*/ 262 w 262"/>
                    <a:gd name="T72" fmla="*/ 191 h 1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2" h="191">
                      <a:moveTo>
                        <a:pt x="0" y="104"/>
                      </a:moveTo>
                      <a:lnTo>
                        <a:pt x="0" y="122"/>
                      </a:lnTo>
                      <a:lnTo>
                        <a:pt x="9" y="122"/>
                      </a:lnTo>
                      <a:lnTo>
                        <a:pt x="44" y="148"/>
                      </a:lnTo>
                      <a:lnTo>
                        <a:pt x="53" y="156"/>
                      </a:lnTo>
                      <a:lnTo>
                        <a:pt x="61" y="174"/>
                      </a:lnTo>
                      <a:lnTo>
                        <a:pt x="122" y="191"/>
                      </a:lnTo>
                      <a:lnTo>
                        <a:pt x="149" y="183"/>
                      </a:lnTo>
                      <a:lnTo>
                        <a:pt x="166" y="183"/>
                      </a:lnTo>
                      <a:lnTo>
                        <a:pt x="192" y="165"/>
                      </a:lnTo>
                      <a:lnTo>
                        <a:pt x="210" y="165"/>
                      </a:lnTo>
                      <a:lnTo>
                        <a:pt x="227" y="148"/>
                      </a:lnTo>
                      <a:lnTo>
                        <a:pt x="262" y="113"/>
                      </a:lnTo>
                      <a:lnTo>
                        <a:pt x="184" y="87"/>
                      </a:lnTo>
                      <a:lnTo>
                        <a:pt x="149" y="43"/>
                      </a:lnTo>
                      <a:lnTo>
                        <a:pt x="157" y="26"/>
                      </a:lnTo>
                      <a:lnTo>
                        <a:pt x="140" y="8"/>
                      </a:lnTo>
                      <a:lnTo>
                        <a:pt x="114" y="0"/>
                      </a:lnTo>
                      <a:lnTo>
                        <a:pt x="53" y="8"/>
                      </a:lnTo>
                      <a:lnTo>
                        <a:pt x="27" y="61"/>
                      </a:lnTo>
                      <a:lnTo>
                        <a:pt x="18" y="61"/>
                      </a:lnTo>
                      <a:lnTo>
                        <a:pt x="9" y="104"/>
                      </a:lnTo>
                      <a:lnTo>
                        <a:pt x="0" y="104"/>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48" name="Freeform 531">
                  <a:extLst>
                    <a:ext uri="{FF2B5EF4-FFF2-40B4-BE49-F238E27FC236}">
                      <a16:creationId xmlns:a16="http://schemas.microsoft.com/office/drawing/2014/main" id="{07EABEC4-A236-4FA6-8625-292453D78D8A}"/>
                    </a:ext>
                  </a:extLst>
                </p:cNvPr>
                <p:cNvSpPr>
                  <a:spLocks/>
                </p:cNvSpPr>
                <p:nvPr/>
              </p:nvSpPr>
              <p:spPr bwMode="auto">
                <a:xfrm>
                  <a:off x="4984394" y="2979616"/>
                  <a:ext cx="289353" cy="291820"/>
                </a:xfrm>
                <a:custGeom>
                  <a:avLst/>
                  <a:gdLst>
                    <a:gd name="T0" fmla="*/ 131 w 183"/>
                    <a:gd name="T1" fmla="*/ 52 h 183"/>
                    <a:gd name="T2" fmla="*/ 122 w 183"/>
                    <a:gd name="T3" fmla="*/ 26 h 183"/>
                    <a:gd name="T4" fmla="*/ 131 w 183"/>
                    <a:gd name="T5" fmla="*/ 52 h 183"/>
                    <a:gd name="T6" fmla="*/ 140 w 183"/>
                    <a:gd name="T7" fmla="*/ 52 h 183"/>
                    <a:gd name="T8" fmla="*/ 157 w 183"/>
                    <a:gd name="T9" fmla="*/ 70 h 183"/>
                    <a:gd name="T10" fmla="*/ 175 w 183"/>
                    <a:gd name="T11" fmla="*/ 44 h 183"/>
                    <a:gd name="T12" fmla="*/ 148 w 183"/>
                    <a:gd name="T13" fmla="*/ 0 h 183"/>
                    <a:gd name="T14" fmla="*/ 122 w 183"/>
                    <a:gd name="T15" fmla="*/ 9 h 183"/>
                    <a:gd name="T16" fmla="*/ 96 w 183"/>
                    <a:gd name="T17" fmla="*/ 9 h 183"/>
                    <a:gd name="T18" fmla="*/ 52 w 183"/>
                    <a:gd name="T19" fmla="*/ 18 h 183"/>
                    <a:gd name="T20" fmla="*/ 26 w 183"/>
                    <a:gd name="T21" fmla="*/ 0 h 183"/>
                    <a:gd name="T22" fmla="*/ 0 w 183"/>
                    <a:gd name="T23" fmla="*/ 0 h 183"/>
                    <a:gd name="T24" fmla="*/ 9 w 183"/>
                    <a:gd name="T25" fmla="*/ 26 h 183"/>
                    <a:gd name="T26" fmla="*/ 0 w 183"/>
                    <a:gd name="T27" fmla="*/ 26 h 183"/>
                    <a:gd name="T28" fmla="*/ 18 w 183"/>
                    <a:gd name="T29" fmla="*/ 52 h 183"/>
                    <a:gd name="T30" fmla="*/ 18 w 183"/>
                    <a:gd name="T31" fmla="*/ 183 h 183"/>
                    <a:gd name="T32" fmla="*/ 166 w 183"/>
                    <a:gd name="T33" fmla="*/ 183 h 183"/>
                    <a:gd name="T34" fmla="*/ 183 w 183"/>
                    <a:gd name="T35" fmla="*/ 166 h 183"/>
                    <a:gd name="T36" fmla="*/ 183 w 183"/>
                    <a:gd name="T37" fmla="*/ 140 h 183"/>
                    <a:gd name="T38" fmla="*/ 157 w 183"/>
                    <a:gd name="T39" fmla="*/ 113 h 183"/>
                    <a:gd name="T40" fmla="*/ 148 w 183"/>
                    <a:gd name="T41" fmla="*/ 79 h 183"/>
                    <a:gd name="T42" fmla="*/ 131 w 183"/>
                    <a:gd name="T43" fmla="*/ 5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 h="183">
                      <a:moveTo>
                        <a:pt x="131" y="52"/>
                      </a:moveTo>
                      <a:lnTo>
                        <a:pt x="122" y="26"/>
                      </a:lnTo>
                      <a:lnTo>
                        <a:pt x="131" y="52"/>
                      </a:lnTo>
                      <a:lnTo>
                        <a:pt x="140" y="52"/>
                      </a:lnTo>
                      <a:lnTo>
                        <a:pt x="157" y="70"/>
                      </a:lnTo>
                      <a:lnTo>
                        <a:pt x="175" y="44"/>
                      </a:lnTo>
                      <a:lnTo>
                        <a:pt x="148" y="0"/>
                      </a:lnTo>
                      <a:lnTo>
                        <a:pt x="122" y="9"/>
                      </a:lnTo>
                      <a:lnTo>
                        <a:pt x="96" y="9"/>
                      </a:lnTo>
                      <a:lnTo>
                        <a:pt x="52" y="18"/>
                      </a:lnTo>
                      <a:lnTo>
                        <a:pt x="26" y="0"/>
                      </a:lnTo>
                      <a:lnTo>
                        <a:pt x="0" y="0"/>
                      </a:lnTo>
                      <a:lnTo>
                        <a:pt x="9" y="26"/>
                      </a:lnTo>
                      <a:lnTo>
                        <a:pt x="0" y="26"/>
                      </a:lnTo>
                      <a:lnTo>
                        <a:pt x="18" y="52"/>
                      </a:lnTo>
                      <a:lnTo>
                        <a:pt x="18" y="183"/>
                      </a:lnTo>
                      <a:lnTo>
                        <a:pt x="166" y="183"/>
                      </a:lnTo>
                      <a:lnTo>
                        <a:pt x="183" y="166"/>
                      </a:lnTo>
                      <a:lnTo>
                        <a:pt x="183" y="140"/>
                      </a:lnTo>
                      <a:lnTo>
                        <a:pt x="157" y="113"/>
                      </a:lnTo>
                      <a:lnTo>
                        <a:pt x="148" y="79"/>
                      </a:lnTo>
                      <a:lnTo>
                        <a:pt x="131" y="52"/>
                      </a:lnTo>
                      <a:close/>
                    </a:path>
                  </a:pathLst>
                </a:custGeom>
                <a:solidFill>
                  <a:srgbClr val="1557A3"/>
                </a:solidFill>
                <a:ln w="9525">
                  <a:noFill/>
                  <a:miter lim="800000"/>
                  <a:headEnd/>
                  <a:tailEnd/>
                </a:ln>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124191"/>
                    </a:solidFill>
                    <a:effectLst/>
                    <a:uLnTx/>
                    <a:uFillTx/>
                  </a:endParaRPr>
                </a:p>
              </p:txBody>
            </p:sp>
            <p:sp>
              <p:nvSpPr>
                <p:cNvPr id="49" name="Freeform 533">
                  <a:extLst>
                    <a:ext uri="{FF2B5EF4-FFF2-40B4-BE49-F238E27FC236}">
                      <a16:creationId xmlns:a16="http://schemas.microsoft.com/office/drawing/2014/main" id="{9A22378C-8F20-4C57-889F-8F09D917729E}"/>
                    </a:ext>
                  </a:extLst>
                </p:cNvPr>
                <p:cNvSpPr>
                  <a:spLocks/>
                </p:cNvSpPr>
                <p:nvPr/>
              </p:nvSpPr>
              <p:spPr bwMode="auto">
                <a:xfrm>
                  <a:off x="4597401" y="2943225"/>
                  <a:ext cx="415925" cy="401638"/>
                </a:xfrm>
                <a:custGeom>
                  <a:avLst/>
                  <a:gdLst>
                    <a:gd name="T0" fmla="*/ 2147483647 w 262"/>
                    <a:gd name="T1" fmla="*/ 2147483647 h 253"/>
                    <a:gd name="T2" fmla="*/ 2147483647 w 262"/>
                    <a:gd name="T3" fmla="*/ 0 h 253"/>
                    <a:gd name="T4" fmla="*/ 2147483647 w 262"/>
                    <a:gd name="T5" fmla="*/ 2147483647 h 253"/>
                    <a:gd name="T6" fmla="*/ 2147483647 w 262"/>
                    <a:gd name="T7" fmla="*/ 2147483647 h 253"/>
                    <a:gd name="T8" fmla="*/ 2147483647 w 262"/>
                    <a:gd name="T9" fmla="*/ 2147483647 h 253"/>
                    <a:gd name="T10" fmla="*/ 0 w 262"/>
                    <a:gd name="T11" fmla="*/ 2147483647 h 253"/>
                    <a:gd name="T12" fmla="*/ 2147483647 w 262"/>
                    <a:gd name="T13" fmla="*/ 2147483647 h 253"/>
                    <a:gd name="T14" fmla="*/ 2147483647 w 262"/>
                    <a:gd name="T15" fmla="*/ 2147483647 h 253"/>
                    <a:gd name="T16" fmla="*/ 2147483647 w 262"/>
                    <a:gd name="T17" fmla="*/ 2147483647 h 253"/>
                    <a:gd name="T18" fmla="*/ 2147483647 w 262"/>
                    <a:gd name="T19" fmla="*/ 2147483647 h 253"/>
                    <a:gd name="T20" fmla="*/ 2147483647 w 262"/>
                    <a:gd name="T21" fmla="*/ 2147483647 h 253"/>
                    <a:gd name="T22" fmla="*/ 2147483647 w 262"/>
                    <a:gd name="T23" fmla="*/ 2147483647 h 253"/>
                    <a:gd name="T24" fmla="*/ 2147483647 w 262"/>
                    <a:gd name="T25" fmla="*/ 2147483647 h 253"/>
                    <a:gd name="T26" fmla="*/ 2147483647 w 262"/>
                    <a:gd name="T27" fmla="*/ 2147483647 h 253"/>
                    <a:gd name="T28" fmla="*/ 2147483647 w 262"/>
                    <a:gd name="T29" fmla="*/ 2147483647 h 253"/>
                    <a:gd name="T30" fmla="*/ 2147483647 w 262"/>
                    <a:gd name="T31" fmla="*/ 2147483647 h 253"/>
                    <a:gd name="T32" fmla="*/ 2147483647 w 262"/>
                    <a:gd name="T33" fmla="*/ 2147483647 h 253"/>
                    <a:gd name="T34" fmla="*/ 2147483647 w 262"/>
                    <a:gd name="T35" fmla="*/ 2147483647 h 253"/>
                    <a:gd name="T36" fmla="*/ 2147483647 w 262"/>
                    <a:gd name="T37" fmla="*/ 2147483647 h 253"/>
                    <a:gd name="T38" fmla="*/ 2147483647 w 262"/>
                    <a:gd name="T39" fmla="*/ 2147483647 h 253"/>
                    <a:gd name="T40" fmla="*/ 2147483647 w 262"/>
                    <a:gd name="T41" fmla="*/ 2147483647 h 253"/>
                    <a:gd name="T42" fmla="*/ 2147483647 w 262"/>
                    <a:gd name="T43" fmla="*/ 2147483647 h 253"/>
                    <a:gd name="T44" fmla="*/ 2147483647 w 262"/>
                    <a:gd name="T45" fmla="*/ 2147483647 h 253"/>
                    <a:gd name="T46" fmla="*/ 2147483647 w 262"/>
                    <a:gd name="T47" fmla="*/ 0 h 253"/>
                    <a:gd name="T48" fmla="*/ 2147483647 w 262"/>
                    <a:gd name="T49" fmla="*/ 2147483647 h 253"/>
                    <a:gd name="T50" fmla="*/ 2147483647 w 262"/>
                    <a:gd name="T51" fmla="*/ 2147483647 h 253"/>
                    <a:gd name="T52" fmla="*/ 2147483647 w 262"/>
                    <a:gd name="T53" fmla="*/ 2147483647 h 253"/>
                    <a:gd name="T54" fmla="*/ 2147483647 w 262"/>
                    <a:gd name="T55" fmla="*/ 2147483647 h 253"/>
                    <a:gd name="T56" fmla="*/ 2147483647 w 262"/>
                    <a:gd name="T57" fmla="*/ 2147483647 h 253"/>
                    <a:gd name="T58" fmla="*/ 2147483647 w 262"/>
                    <a:gd name="T59" fmla="*/ 2147483647 h 2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2"/>
                    <a:gd name="T91" fmla="*/ 0 h 253"/>
                    <a:gd name="T92" fmla="*/ 262 w 262"/>
                    <a:gd name="T93" fmla="*/ 253 h 2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2" h="253">
                      <a:moveTo>
                        <a:pt x="79" y="17"/>
                      </a:moveTo>
                      <a:lnTo>
                        <a:pt x="35" y="0"/>
                      </a:lnTo>
                      <a:lnTo>
                        <a:pt x="26" y="17"/>
                      </a:lnTo>
                      <a:lnTo>
                        <a:pt x="17" y="26"/>
                      </a:lnTo>
                      <a:lnTo>
                        <a:pt x="17" y="44"/>
                      </a:lnTo>
                      <a:lnTo>
                        <a:pt x="0" y="61"/>
                      </a:lnTo>
                      <a:lnTo>
                        <a:pt x="9" y="157"/>
                      </a:lnTo>
                      <a:lnTo>
                        <a:pt x="44" y="166"/>
                      </a:lnTo>
                      <a:lnTo>
                        <a:pt x="44" y="174"/>
                      </a:lnTo>
                      <a:lnTo>
                        <a:pt x="52" y="174"/>
                      </a:lnTo>
                      <a:lnTo>
                        <a:pt x="70" y="183"/>
                      </a:lnTo>
                      <a:lnTo>
                        <a:pt x="87" y="192"/>
                      </a:lnTo>
                      <a:lnTo>
                        <a:pt x="96" y="192"/>
                      </a:lnTo>
                      <a:lnTo>
                        <a:pt x="113" y="183"/>
                      </a:lnTo>
                      <a:lnTo>
                        <a:pt x="244" y="253"/>
                      </a:lnTo>
                      <a:lnTo>
                        <a:pt x="244" y="244"/>
                      </a:lnTo>
                      <a:lnTo>
                        <a:pt x="262" y="235"/>
                      </a:lnTo>
                      <a:lnTo>
                        <a:pt x="262" y="78"/>
                      </a:lnTo>
                      <a:lnTo>
                        <a:pt x="244" y="52"/>
                      </a:lnTo>
                      <a:lnTo>
                        <a:pt x="253" y="52"/>
                      </a:lnTo>
                      <a:lnTo>
                        <a:pt x="244" y="26"/>
                      </a:lnTo>
                      <a:lnTo>
                        <a:pt x="209" y="17"/>
                      </a:lnTo>
                      <a:lnTo>
                        <a:pt x="201" y="9"/>
                      </a:lnTo>
                      <a:lnTo>
                        <a:pt x="192" y="0"/>
                      </a:lnTo>
                      <a:lnTo>
                        <a:pt x="157" y="17"/>
                      </a:lnTo>
                      <a:lnTo>
                        <a:pt x="166" y="35"/>
                      </a:lnTo>
                      <a:lnTo>
                        <a:pt x="157" y="52"/>
                      </a:lnTo>
                      <a:lnTo>
                        <a:pt x="113" y="35"/>
                      </a:lnTo>
                      <a:lnTo>
                        <a:pt x="87" y="35"/>
                      </a:lnTo>
                      <a:lnTo>
                        <a:pt x="79"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0" name="Freeform 534">
                  <a:extLst>
                    <a:ext uri="{FF2B5EF4-FFF2-40B4-BE49-F238E27FC236}">
                      <a16:creationId xmlns:a16="http://schemas.microsoft.com/office/drawing/2014/main" id="{97EB49F1-F9DD-4ECB-89E3-0C382D056DE7}"/>
                    </a:ext>
                  </a:extLst>
                </p:cNvPr>
                <p:cNvSpPr>
                  <a:spLocks/>
                </p:cNvSpPr>
                <p:nvPr/>
              </p:nvSpPr>
              <p:spPr bwMode="auto">
                <a:xfrm>
                  <a:off x="4597401" y="2943225"/>
                  <a:ext cx="415925" cy="401638"/>
                </a:xfrm>
                <a:custGeom>
                  <a:avLst/>
                  <a:gdLst>
                    <a:gd name="T0" fmla="*/ 2147483647 w 262"/>
                    <a:gd name="T1" fmla="*/ 2147483647 h 253"/>
                    <a:gd name="T2" fmla="*/ 2147483647 w 262"/>
                    <a:gd name="T3" fmla="*/ 0 h 253"/>
                    <a:gd name="T4" fmla="*/ 2147483647 w 262"/>
                    <a:gd name="T5" fmla="*/ 2147483647 h 253"/>
                    <a:gd name="T6" fmla="*/ 2147483647 w 262"/>
                    <a:gd name="T7" fmla="*/ 2147483647 h 253"/>
                    <a:gd name="T8" fmla="*/ 2147483647 w 262"/>
                    <a:gd name="T9" fmla="*/ 2147483647 h 253"/>
                    <a:gd name="T10" fmla="*/ 0 w 262"/>
                    <a:gd name="T11" fmla="*/ 2147483647 h 253"/>
                    <a:gd name="T12" fmla="*/ 2147483647 w 262"/>
                    <a:gd name="T13" fmla="*/ 2147483647 h 253"/>
                    <a:gd name="T14" fmla="*/ 2147483647 w 262"/>
                    <a:gd name="T15" fmla="*/ 2147483647 h 253"/>
                    <a:gd name="T16" fmla="*/ 2147483647 w 262"/>
                    <a:gd name="T17" fmla="*/ 2147483647 h 253"/>
                    <a:gd name="T18" fmla="*/ 2147483647 w 262"/>
                    <a:gd name="T19" fmla="*/ 2147483647 h 253"/>
                    <a:gd name="T20" fmla="*/ 2147483647 w 262"/>
                    <a:gd name="T21" fmla="*/ 2147483647 h 253"/>
                    <a:gd name="T22" fmla="*/ 2147483647 w 262"/>
                    <a:gd name="T23" fmla="*/ 2147483647 h 253"/>
                    <a:gd name="T24" fmla="*/ 2147483647 w 262"/>
                    <a:gd name="T25" fmla="*/ 2147483647 h 253"/>
                    <a:gd name="T26" fmla="*/ 2147483647 w 262"/>
                    <a:gd name="T27" fmla="*/ 2147483647 h 253"/>
                    <a:gd name="T28" fmla="*/ 2147483647 w 262"/>
                    <a:gd name="T29" fmla="*/ 2147483647 h 253"/>
                    <a:gd name="T30" fmla="*/ 2147483647 w 262"/>
                    <a:gd name="T31" fmla="*/ 2147483647 h 253"/>
                    <a:gd name="T32" fmla="*/ 2147483647 w 262"/>
                    <a:gd name="T33" fmla="*/ 2147483647 h 253"/>
                    <a:gd name="T34" fmla="*/ 2147483647 w 262"/>
                    <a:gd name="T35" fmla="*/ 2147483647 h 253"/>
                    <a:gd name="T36" fmla="*/ 2147483647 w 262"/>
                    <a:gd name="T37" fmla="*/ 2147483647 h 253"/>
                    <a:gd name="T38" fmla="*/ 2147483647 w 262"/>
                    <a:gd name="T39" fmla="*/ 2147483647 h 253"/>
                    <a:gd name="T40" fmla="*/ 2147483647 w 262"/>
                    <a:gd name="T41" fmla="*/ 2147483647 h 253"/>
                    <a:gd name="T42" fmla="*/ 2147483647 w 262"/>
                    <a:gd name="T43" fmla="*/ 2147483647 h 253"/>
                    <a:gd name="T44" fmla="*/ 2147483647 w 262"/>
                    <a:gd name="T45" fmla="*/ 2147483647 h 253"/>
                    <a:gd name="T46" fmla="*/ 2147483647 w 262"/>
                    <a:gd name="T47" fmla="*/ 0 h 253"/>
                    <a:gd name="T48" fmla="*/ 2147483647 w 262"/>
                    <a:gd name="T49" fmla="*/ 2147483647 h 253"/>
                    <a:gd name="T50" fmla="*/ 2147483647 w 262"/>
                    <a:gd name="T51" fmla="*/ 2147483647 h 253"/>
                    <a:gd name="T52" fmla="*/ 2147483647 w 262"/>
                    <a:gd name="T53" fmla="*/ 2147483647 h 253"/>
                    <a:gd name="T54" fmla="*/ 2147483647 w 262"/>
                    <a:gd name="T55" fmla="*/ 2147483647 h 253"/>
                    <a:gd name="T56" fmla="*/ 2147483647 w 262"/>
                    <a:gd name="T57" fmla="*/ 2147483647 h 253"/>
                    <a:gd name="T58" fmla="*/ 2147483647 w 262"/>
                    <a:gd name="T59" fmla="*/ 2147483647 h 2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2"/>
                    <a:gd name="T91" fmla="*/ 0 h 253"/>
                    <a:gd name="T92" fmla="*/ 262 w 262"/>
                    <a:gd name="T93" fmla="*/ 253 h 2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2" h="253">
                      <a:moveTo>
                        <a:pt x="79" y="17"/>
                      </a:moveTo>
                      <a:lnTo>
                        <a:pt x="35" y="0"/>
                      </a:lnTo>
                      <a:lnTo>
                        <a:pt x="26" y="17"/>
                      </a:lnTo>
                      <a:lnTo>
                        <a:pt x="17" y="26"/>
                      </a:lnTo>
                      <a:lnTo>
                        <a:pt x="17" y="44"/>
                      </a:lnTo>
                      <a:lnTo>
                        <a:pt x="0" y="61"/>
                      </a:lnTo>
                      <a:lnTo>
                        <a:pt x="9" y="157"/>
                      </a:lnTo>
                      <a:lnTo>
                        <a:pt x="44" y="166"/>
                      </a:lnTo>
                      <a:lnTo>
                        <a:pt x="44" y="174"/>
                      </a:lnTo>
                      <a:lnTo>
                        <a:pt x="52" y="174"/>
                      </a:lnTo>
                      <a:lnTo>
                        <a:pt x="70" y="183"/>
                      </a:lnTo>
                      <a:lnTo>
                        <a:pt x="87" y="192"/>
                      </a:lnTo>
                      <a:lnTo>
                        <a:pt x="96" y="192"/>
                      </a:lnTo>
                      <a:lnTo>
                        <a:pt x="113" y="183"/>
                      </a:lnTo>
                      <a:lnTo>
                        <a:pt x="244" y="253"/>
                      </a:lnTo>
                      <a:lnTo>
                        <a:pt x="244" y="244"/>
                      </a:lnTo>
                      <a:lnTo>
                        <a:pt x="262" y="235"/>
                      </a:lnTo>
                      <a:lnTo>
                        <a:pt x="262" y="78"/>
                      </a:lnTo>
                      <a:lnTo>
                        <a:pt x="244" y="52"/>
                      </a:lnTo>
                      <a:lnTo>
                        <a:pt x="253" y="52"/>
                      </a:lnTo>
                      <a:lnTo>
                        <a:pt x="244" y="26"/>
                      </a:lnTo>
                      <a:lnTo>
                        <a:pt x="209" y="17"/>
                      </a:lnTo>
                      <a:lnTo>
                        <a:pt x="201" y="9"/>
                      </a:lnTo>
                      <a:lnTo>
                        <a:pt x="192" y="0"/>
                      </a:lnTo>
                      <a:lnTo>
                        <a:pt x="157" y="17"/>
                      </a:lnTo>
                      <a:lnTo>
                        <a:pt x="166" y="35"/>
                      </a:lnTo>
                      <a:lnTo>
                        <a:pt x="157" y="52"/>
                      </a:lnTo>
                      <a:lnTo>
                        <a:pt x="113" y="35"/>
                      </a:lnTo>
                      <a:lnTo>
                        <a:pt x="87" y="35"/>
                      </a:lnTo>
                      <a:lnTo>
                        <a:pt x="79"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1" name="Freeform 535">
                  <a:extLst>
                    <a:ext uri="{FF2B5EF4-FFF2-40B4-BE49-F238E27FC236}">
                      <a16:creationId xmlns:a16="http://schemas.microsoft.com/office/drawing/2014/main" id="{3E64FAC9-BE90-42E4-A938-936611B19955}"/>
                    </a:ext>
                  </a:extLst>
                </p:cNvPr>
                <p:cNvSpPr>
                  <a:spLocks/>
                </p:cNvSpPr>
                <p:nvPr/>
              </p:nvSpPr>
              <p:spPr bwMode="auto">
                <a:xfrm>
                  <a:off x="3711576" y="3427413"/>
                  <a:ext cx="0" cy="14288"/>
                </a:xfrm>
                <a:custGeom>
                  <a:avLst/>
                  <a:gdLst>
                    <a:gd name="T0" fmla="*/ 2147483647 h 9"/>
                    <a:gd name="T1" fmla="*/ 0 h 9"/>
                    <a:gd name="T2" fmla="*/ 2147483647 h 9"/>
                    <a:gd name="T3" fmla="*/ 2147483647 h 9"/>
                    <a:gd name="T4" fmla="*/ 0 60000 65536"/>
                    <a:gd name="T5" fmla="*/ 0 60000 65536"/>
                    <a:gd name="T6" fmla="*/ 0 60000 65536"/>
                    <a:gd name="T7" fmla="*/ 0 60000 65536"/>
                    <a:gd name="T8" fmla="*/ 0 h 9"/>
                    <a:gd name="T9" fmla="*/ 9 h 9"/>
                  </a:gdLst>
                  <a:ahLst/>
                  <a:cxnLst>
                    <a:cxn ang="T4">
                      <a:pos x="0" y="T0"/>
                    </a:cxn>
                    <a:cxn ang="T5">
                      <a:pos x="0" y="T1"/>
                    </a:cxn>
                    <a:cxn ang="T6">
                      <a:pos x="0" y="T2"/>
                    </a:cxn>
                    <a:cxn ang="T7">
                      <a:pos x="0" y="T3"/>
                    </a:cxn>
                  </a:cxnLst>
                  <a:rect l="0" t="T8" r="0" b="T9"/>
                  <a:pathLst>
                    <a:path h="9">
                      <a:moveTo>
                        <a:pt x="0" y="9"/>
                      </a:moveTo>
                      <a:lnTo>
                        <a:pt x="0" y="0"/>
                      </a:lnTo>
                      <a:lnTo>
                        <a:pt x="0"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2" name="Freeform 536">
                  <a:extLst>
                    <a:ext uri="{FF2B5EF4-FFF2-40B4-BE49-F238E27FC236}">
                      <a16:creationId xmlns:a16="http://schemas.microsoft.com/office/drawing/2014/main" id="{1DCF0AE8-85B3-4782-A54F-EAAAEDB235ED}"/>
                    </a:ext>
                  </a:extLst>
                </p:cNvPr>
                <p:cNvSpPr>
                  <a:spLocks/>
                </p:cNvSpPr>
                <p:nvPr/>
              </p:nvSpPr>
              <p:spPr bwMode="auto">
                <a:xfrm>
                  <a:off x="3711576" y="3427413"/>
                  <a:ext cx="0" cy="14288"/>
                </a:xfrm>
                <a:custGeom>
                  <a:avLst/>
                  <a:gdLst>
                    <a:gd name="T0" fmla="*/ 2147483647 h 9"/>
                    <a:gd name="T1" fmla="*/ 0 h 9"/>
                    <a:gd name="T2" fmla="*/ 2147483647 h 9"/>
                    <a:gd name="T3" fmla="*/ 2147483647 h 9"/>
                    <a:gd name="T4" fmla="*/ 0 60000 65536"/>
                    <a:gd name="T5" fmla="*/ 0 60000 65536"/>
                    <a:gd name="T6" fmla="*/ 0 60000 65536"/>
                    <a:gd name="T7" fmla="*/ 0 60000 65536"/>
                    <a:gd name="T8" fmla="*/ 0 h 9"/>
                    <a:gd name="T9" fmla="*/ 9 h 9"/>
                  </a:gdLst>
                  <a:ahLst/>
                  <a:cxnLst>
                    <a:cxn ang="T4">
                      <a:pos x="0" y="T0"/>
                    </a:cxn>
                    <a:cxn ang="T5">
                      <a:pos x="0" y="T1"/>
                    </a:cxn>
                    <a:cxn ang="T6">
                      <a:pos x="0" y="T2"/>
                    </a:cxn>
                    <a:cxn ang="T7">
                      <a:pos x="0" y="T3"/>
                    </a:cxn>
                  </a:cxnLst>
                  <a:rect l="0" t="T8" r="0" b="T9"/>
                  <a:pathLst>
                    <a:path h="9">
                      <a:moveTo>
                        <a:pt x="0" y="9"/>
                      </a:moveTo>
                      <a:lnTo>
                        <a:pt x="0" y="0"/>
                      </a:lnTo>
                      <a:lnTo>
                        <a:pt x="0"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3" name="Freeform 537">
                  <a:extLst>
                    <a:ext uri="{FF2B5EF4-FFF2-40B4-BE49-F238E27FC236}">
                      <a16:creationId xmlns:a16="http://schemas.microsoft.com/office/drawing/2014/main" id="{E1B739AB-3129-4044-9B18-5972C5A71A8A}"/>
                    </a:ext>
                  </a:extLst>
                </p:cNvPr>
                <p:cNvSpPr>
                  <a:spLocks/>
                </p:cNvSpPr>
                <p:nvPr/>
              </p:nvSpPr>
              <p:spPr bwMode="auto">
                <a:xfrm>
                  <a:off x="3711576" y="3441700"/>
                  <a:ext cx="14288" cy="26988"/>
                </a:xfrm>
                <a:custGeom>
                  <a:avLst/>
                  <a:gdLst>
                    <a:gd name="T0" fmla="*/ 0 w 9"/>
                    <a:gd name="T1" fmla="*/ 2147483647 h 17"/>
                    <a:gd name="T2" fmla="*/ 0 w 9"/>
                    <a:gd name="T3" fmla="*/ 2147483647 h 17"/>
                    <a:gd name="T4" fmla="*/ 0 w 9"/>
                    <a:gd name="T5" fmla="*/ 2147483647 h 17"/>
                    <a:gd name="T6" fmla="*/ 2147483647 w 9"/>
                    <a:gd name="T7" fmla="*/ 2147483647 h 17"/>
                    <a:gd name="T8" fmla="*/ 2147483647 w 9"/>
                    <a:gd name="T9" fmla="*/ 2147483647 h 17"/>
                    <a:gd name="T10" fmla="*/ 2147483647 w 9"/>
                    <a:gd name="T11" fmla="*/ 2147483647 h 17"/>
                    <a:gd name="T12" fmla="*/ 2147483647 w 9"/>
                    <a:gd name="T13" fmla="*/ 0 h 17"/>
                    <a:gd name="T14" fmla="*/ 0 w 9"/>
                    <a:gd name="T15" fmla="*/ 2147483647 h 17"/>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7"/>
                    <a:gd name="T26" fmla="*/ 9 w 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7">
                      <a:moveTo>
                        <a:pt x="0" y="8"/>
                      </a:moveTo>
                      <a:lnTo>
                        <a:pt x="0" y="8"/>
                      </a:lnTo>
                      <a:lnTo>
                        <a:pt x="0" y="17"/>
                      </a:lnTo>
                      <a:lnTo>
                        <a:pt x="9" y="8"/>
                      </a:lnTo>
                      <a:lnTo>
                        <a:pt x="9" y="0"/>
                      </a:lnTo>
                      <a:lnTo>
                        <a:pt x="0" y="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4" name="Freeform 538">
                  <a:extLst>
                    <a:ext uri="{FF2B5EF4-FFF2-40B4-BE49-F238E27FC236}">
                      <a16:creationId xmlns:a16="http://schemas.microsoft.com/office/drawing/2014/main" id="{C12CA6D8-224D-4118-A7EB-2C9CA7DB3008}"/>
                    </a:ext>
                  </a:extLst>
                </p:cNvPr>
                <p:cNvSpPr>
                  <a:spLocks/>
                </p:cNvSpPr>
                <p:nvPr/>
              </p:nvSpPr>
              <p:spPr bwMode="auto">
                <a:xfrm>
                  <a:off x="3711576" y="3441700"/>
                  <a:ext cx="14288" cy="26988"/>
                </a:xfrm>
                <a:custGeom>
                  <a:avLst/>
                  <a:gdLst>
                    <a:gd name="T0" fmla="*/ 0 w 9"/>
                    <a:gd name="T1" fmla="*/ 2147483647 h 17"/>
                    <a:gd name="T2" fmla="*/ 0 w 9"/>
                    <a:gd name="T3" fmla="*/ 2147483647 h 17"/>
                    <a:gd name="T4" fmla="*/ 0 w 9"/>
                    <a:gd name="T5" fmla="*/ 2147483647 h 17"/>
                    <a:gd name="T6" fmla="*/ 2147483647 w 9"/>
                    <a:gd name="T7" fmla="*/ 2147483647 h 17"/>
                    <a:gd name="T8" fmla="*/ 2147483647 w 9"/>
                    <a:gd name="T9" fmla="*/ 2147483647 h 17"/>
                    <a:gd name="T10" fmla="*/ 2147483647 w 9"/>
                    <a:gd name="T11" fmla="*/ 2147483647 h 17"/>
                    <a:gd name="T12" fmla="*/ 2147483647 w 9"/>
                    <a:gd name="T13" fmla="*/ 0 h 17"/>
                    <a:gd name="T14" fmla="*/ 0 w 9"/>
                    <a:gd name="T15" fmla="*/ 2147483647 h 17"/>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7"/>
                    <a:gd name="T26" fmla="*/ 9 w 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7">
                      <a:moveTo>
                        <a:pt x="0" y="8"/>
                      </a:moveTo>
                      <a:lnTo>
                        <a:pt x="0" y="8"/>
                      </a:lnTo>
                      <a:lnTo>
                        <a:pt x="0" y="17"/>
                      </a:lnTo>
                      <a:lnTo>
                        <a:pt x="9" y="17"/>
                      </a:lnTo>
                      <a:lnTo>
                        <a:pt x="9" y="8"/>
                      </a:lnTo>
                      <a:lnTo>
                        <a:pt x="9" y="0"/>
                      </a:lnTo>
                      <a:lnTo>
                        <a:pt x="0" y="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5" name="Freeform 539">
                  <a:extLst>
                    <a:ext uri="{FF2B5EF4-FFF2-40B4-BE49-F238E27FC236}">
                      <a16:creationId xmlns:a16="http://schemas.microsoft.com/office/drawing/2014/main" id="{583C56CF-71B9-42EC-8CAE-46610063FF06}"/>
                    </a:ext>
                  </a:extLst>
                </p:cNvPr>
                <p:cNvSpPr>
                  <a:spLocks noEditPoints="1"/>
                </p:cNvSpPr>
                <p:nvPr/>
              </p:nvSpPr>
              <p:spPr bwMode="auto">
                <a:xfrm>
                  <a:off x="4764089" y="4548188"/>
                  <a:ext cx="442913" cy="360363"/>
                </a:xfrm>
                <a:custGeom>
                  <a:avLst/>
                  <a:gdLst>
                    <a:gd name="T0" fmla="*/ 2147483647 w 279"/>
                    <a:gd name="T1" fmla="*/ 2147483647 h 227"/>
                    <a:gd name="T2" fmla="*/ 2147483647 w 279"/>
                    <a:gd name="T3" fmla="*/ 2147483647 h 227"/>
                    <a:gd name="T4" fmla="*/ 2147483647 w 279"/>
                    <a:gd name="T5" fmla="*/ 2147483647 h 227"/>
                    <a:gd name="T6" fmla="*/ 2147483647 w 279"/>
                    <a:gd name="T7" fmla="*/ 2147483647 h 227"/>
                    <a:gd name="T8" fmla="*/ 2147483647 w 279"/>
                    <a:gd name="T9" fmla="*/ 2147483647 h 227"/>
                    <a:gd name="T10" fmla="*/ 2147483647 w 279"/>
                    <a:gd name="T11" fmla="*/ 2147483647 h 227"/>
                    <a:gd name="T12" fmla="*/ 2147483647 w 279"/>
                    <a:gd name="T13" fmla="*/ 2147483647 h 227"/>
                    <a:gd name="T14" fmla="*/ 2147483647 w 279"/>
                    <a:gd name="T15" fmla="*/ 2147483647 h 227"/>
                    <a:gd name="T16" fmla="*/ 2147483647 w 279"/>
                    <a:gd name="T17" fmla="*/ 2147483647 h 227"/>
                    <a:gd name="T18" fmla="*/ 2147483647 w 279"/>
                    <a:gd name="T19" fmla="*/ 2147483647 h 227"/>
                    <a:gd name="T20" fmla="*/ 2147483647 w 279"/>
                    <a:gd name="T21" fmla="*/ 2147483647 h 227"/>
                    <a:gd name="T22" fmla="*/ 2147483647 w 279"/>
                    <a:gd name="T23" fmla="*/ 2147483647 h 227"/>
                    <a:gd name="T24" fmla="*/ 2147483647 w 279"/>
                    <a:gd name="T25" fmla="*/ 2147483647 h 227"/>
                    <a:gd name="T26" fmla="*/ 2147483647 w 279"/>
                    <a:gd name="T27" fmla="*/ 2147483647 h 227"/>
                    <a:gd name="T28" fmla="*/ 2147483647 w 279"/>
                    <a:gd name="T29" fmla="*/ 2147483647 h 227"/>
                    <a:gd name="T30" fmla="*/ 2147483647 w 279"/>
                    <a:gd name="T31" fmla="*/ 2147483647 h 227"/>
                    <a:gd name="T32" fmla="*/ 2147483647 w 279"/>
                    <a:gd name="T33" fmla="*/ 2147483647 h 227"/>
                    <a:gd name="T34" fmla="*/ 2147483647 w 279"/>
                    <a:gd name="T35" fmla="*/ 2147483647 h 227"/>
                    <a:gd name="T36" fmla="*/ 0 w 279"/>
                    <a:gd name="T37" fmla="*/ 2147483647 h 227"/>
                    <a:gd name="T38" fmla="*/ 2147483647 w 279"/>
                    <a:gd name="T39" fmla="*/ 2147483647 h 227"/>
                    <a:gd name="T40" fmla="*/ 2147483647 w 279"/>
                    <a:gd name="T41" fmla="*/ 2147483647 h 227"/>
                    <a:gd name="T42" fmla="*/ 2147483647 w 279"/>
                    <a:gd name="T43" fmla="*/ 2147483647 h 227"/>
                    <a:gd name="T44" fmla="*/ 2147483647 w 279"/>
                    <a:gd name="T45" fmla="*/ 2147483647 h 227"/>
                    <a:gd name="T46" fmla="*/ 2147483647 w 279"/>
                    <a:gd name="T47" fmla="*/ 2147483647 h 227"/>
                    <a:gd name="T48" fmla="*/ 2147483647 w 279"/>
                    <a:gd name="T49" fmla="*/ 2147483647 h 227"/>
                    <a:gd name="T50" fmla="*/ 2147483647 w 279"/>
                    <a:gd name="T51" fmla="*/ 2147483647 h 227"/>
                    <a:gd name="T52" fmla="*/ 2147483647 w 279"/>
                    <a:gd name="T53" fmla="*/ 2147483647 h 227"/>
                    <a:gd name="T54" fmla="*/ 2147483647 w 279"/>
                    <a:gd name="T55" fmla="*/ 2147483647 h 227"/>
                    <a:gd name="T56" fmla="*/ 2147483647 w 279"/>
                    <a:gd name="T57" fmla="*/ 2147483647 h 227"/>
                    <a:gd name="T58" fmla="*/ 2147483647 w 279"/>
                    <a:gd name="T59" fmla="*/ 2147483647 h 227"/>
                    <a:gd name="T60" fmla="*/ 2147483647 w 279"/>
                    <a:gd name="T61" fmla="*/ 2147483647 h 227"/>
                    <a:gd name="T62" fmla="*/ 2147483647 w 279"/>
                    <a:gd name="T63" fmla="*/ 2147483647 h 227"/>
                    <a:gd name="T64" fmla="*/ 2147483647 w 279"/>
                    <a:gd name="T65" fmla="*/ 2147483647 h 227"/>
                    <a:gd name="T66" fmla="*/ 2147483647 w 279"/>
                    <a:gd name="T67" fmla="*/ 2147483647 h 227"/>
                    <a:gd name="T68" fmla="*/ 2147483647 w 279"/>
                    <a:gd name="T69" fmla="*/ 2147483647 h 227"/>
                    <a:gd name="T70" fmla="*/ 2147483647 w 279"/>
                    <a:gd name="T71" fmla="*/ 2147483647 h 227"/>
                    <a:gd name="T72" fmla="*/ 2147483647 w 279"/>
                    <a:gd name="T73" fmla="*/ 2147483647 h 227"/>
                    <a:gd name="T74" fmla="*/ 2147483647 w 279"/>
                    <a:gd name="T75" fmla="*/ 2147483647 h 227"/>
                    <a:gd name="T76" fmla="*/ 2147483647 w 279"/>
                    <a:gd name="T77" fmla="*/ 2147483647 h 227"/>
                    <a:gd name="T78" fmla="*/ 2147483647 w 279"/>
                    <a:gd name="T79" fmla="*/ 2147483647 h 227"/>
                    <a:gd name="T80" fmla="*/ 2147483647 w 279"/>
                    <a:gd name="T81" fmla="*/ 0 h 227"/>
                    <a:gd name="T82" fmla="*/ 2147483647 w 279"/>
                    <a:gd name="T83" fmla="*/ 0 h 227"/>
                    <a:gd name="T84" fmla="*/ 2147483647 w 279"/>
                    <a:gd name="T85" fmla="*/ 2147483647 h 2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9"/>
                    <a:gd name="T130" fmla="*/ 0 h 227"/>
                    <a:gd name="T131" fmla="*/ 279 w 279"/>
                    <a:gd name="T132" fmla="*/ 227 h 2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9" h="227">
                      <a:moveTo>
                        <a:pt x="183" y="139"/>
                      </a:moveTo>
                      <a:lnTo>
                        <a:pt x="209" y="113"/>
                      </a:lnTo>
                      <a:lnTo>
                        <a:pt x="218" y="131"/>
                      </a:lnTo>
                      <a:lnTo>
                        <a:pt x="209" y="139"/>
                      </a:lnTo>
                      <a:lnTo>
                        <a:pt x="200" y="148"/>
                      </a:lnTo>
                      <a:lnTo>
                        <a:pt x="183" y="139"/>
                      </a:lnTo>
                      <a:close/>
                      <a:moveTo>
                        <a:pt x="174" y="35"/>
                      </a:moveTo>
                      <a:lnTo>
                        <a:pt x="165" y="61"/>
                      </a:lnTo>
                      <a:lnTo>
                        <a:pt x="122" y="52"/>
                      </a:lnTo>
                      <a:lnTo>
                        <a:pt x="104" y="87"/>
                      </a:lnTo>
                      <a:lnTo>
                        <a:pt x="87" y="87"/>
                      </a:lnTo>
                      <a:lnTo>
                        <a:pt x="78" y="52"/>
                      </a:lnTo>
                      <a:lnTo>
                        <a:pt x="69" y="44"/>
                      </a:lnTo>
                      <a:lnTo>
                        <a:pt x="69" y="70"/>
                      </a:lnTo>
                      <a:lnTo>
                        <a:pt x="69" y="113"/>
                      </a:lnTo>
                      <a:lnTo>
                        <a:pt x="43" y="122"/>
                      </a:lnTo>
                      <a:lnTo>
                        <a:pt x="17" y="105"/>
                      </a:lnTo>
                      <a:lnTo>
                        <a:pt x="8" y="105"/>
                      </a:lnTo>
                      <a:lnTo>
                        <a:pt x="0" y="113"/>
                      </a:lnTo>
                      <a:lnTo>
                        <a:pt x="8" y="122"/>
                      </a:lnTo>
                      <a:lnTo>
                        <a:pt x="17" y="148"/>
                      </a:lnTo>
                      <a:lnTo>
                        <a:pt x="35" y="183"/>
                      </a:lnTo>
                      <a:lnTo>
                        <a:pt x="26" y="192"/>
                      </a:lnTo>
                      <a:lnTo>
                        <a:pt x="26" y="218"/>
                      </a:lnTo>
                      <a:lnTo>
                        <a:pt x="52" y="227"/>
                      </a:lnTo>
                      <a:lnTo>
                        <a:pt x="96" y="218"/>
                      </a:lnTo>
                      <a:lnTo>
                        <a:pt x="104" y="218"/>
                      </a:lnTo>
                      <a:lnTo>
                        <a:pt x="122" y="218"/>
                      </a:lnTo>
                      <a:lnTo>
                        <a:pt x="148" y="218"/>
                      </a:lnTo>
                      <a:lnTo>
                        <a:pt x="157" y="209"/>
                      </a:lnTo>
                      <a:lnTo>
                        <a:pt x="174" y="209"/>
                      </a:lnTo>
                      <a:lnTo>
                        <a:pt x="226" y="166"/>
                      </a:lnTo>
                      <a:lnTo>
                        <a:pt x="261" y="113"/>
                      </a:lnTo>
                      <a:lnTo>
                        <a:pt x="261" y="105"/>
                      </a:lnTo>
                      <a:lnTo>
                        <a:pt x="279" y="87"/>
                      </a:lnTo>
                      <a:lnTo>
                        <a:pt x="279" y="70"/>
                      </a:lnTo>
                      <a:lnTo>
                        <a:pt x="261" y="78"/>
                      </a:lnTo>
                      <a:lnTo>
                        <a:pt x="253" y="78"/>
                      </a:lnTo>
                      <a:lnTo>
                        <a:pt x="253" y="61"/>
                      </a:lnTo>
                      <a:lnTo>
                        <a:pt x="270" y="44"/>
                      </a:lnTo>
                      <a:lnTo>
                        <a:pt x="261" y="0"/>
                      </a:lnTo>
                      <a:lnTo>
                        <a:pt x="226" y="0"/>
                      </a:lnTo>
                      <a:lnTo>
                        <a:pt x="174"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6" name="Freeform 540">
                  <a:extLst>
                    <a:ext uri="{FF2B5EF4-FFF2-40B4-BE49-F238E27FC236}">
                      <a16:creationId xmlns:a16="http://schemas.microsoft.com/office/drawing/2014/main" id="{6F5F48B5-B32D-4E30-870F-44CF922DA886}"/>
                    </a:ext>
                  </a:extLst>
                </p:cNvPr>
                <p:cNvSpPr>
                  <a:spLocks noEditPoints="1"/>
                </p:cNvSpPr>
                <p:nvPr/>
              </p:nvSpPr>
              <p:spPr bwMode="auto">
                <a:xfrm>
                  <a:off x="4764089" y="4548188"/>
                  <a:ext cx="442913" cy="360363"/>
                </a:xfrm>
                <a:custGeom>
                  <a:avLst/>
                  <a:gdLst>
                    <a:gd name="T0" fmla="*/ 2147483647 w 279"/>
                    <a:gd name="T1" fmla="*/ 2147483647 h 227"/>
                    <a:gd name="T2" fmla="*/ 2147483647 w 279"/>
                    <a:gd name="T3" fmla="*/ 2147483647 h 227"/>
                    <a:gd name="T4" fmla="*/ 2147483647 w 279"/>
                    <a:gd name="T5" fmla="*/ 2147483647 h 227"/>
                    <a:gd name="T6" fmla="*/ 2147483647 w 279"/>
                    <a:gd name="T7" fmla="*/ 2147483647 h 227"/>
                    <a:gd name="T8" fmla="*/ 2147483647 w 279"/>
                    <a:gd name="T9" fmla="*/ 2147483647 h 227"/>
                    <a:gd name="T10" fmla="*/ 2147483647 w 279"/>
                    <a:gd name="T11" fmla="*/ 2147483647 h 227"/>
                    <a:gd name="T12" fmla="*/ 2147483647 w 279"/>
                    <a:gd name="T13" fmla="*/ 2147483647 h 227"/>
                    <a:gd name="T14" fmla="*/ 2147483647 w 279"/>
                    <a:gd name="T15" fmla="*/ 2147483647 h 227"/>
                    <a:gd name="T16" fmla="*/ 2147483647 w 279"/>
                    <a:gd name="T17" fmla="*/ 2147483647 h 227"/>
                    <a:gd name="T18" fmla="*/ 2147483647 w 279"/>
                    <a:gd name="T19" fmla="*/ 2147483647 h 227"/>
                    <a:gd name="T20" fmla="*/ 2147483647 w 279"/>
                    <a:gd name="T21" fmla="*/ 2147483647 h 227"/>
                    <a:gd name="T22" fmla="*/ 2147483647 w 279"/>
                    <a:gd name="T23" fmla="*/ 2147483647 h 227"/>
                    <a:gd name="T24" fmla="*/ 2147483647 w 279"/>
                    <a:gd name="T25" fmla="*/ 2147483647 h 227"/>
                    <a:gd name="T26" fmla="*/ 2147483647 w 279"/>
                    <a:gd name="T27" fmla="*/ 2147483647 h 227"/>
                    <a:gd name="T28" fmla="*/ 2147483647 w 279"/>
                    <a:gd name="T29" fmla="*/ 2147483647 h 227"/>
                    <a:gd name="T30" fmla="*/ 2147483647 w 279"/>
                    <a:gd name="T31" fmla="*/ 2147483647 h 227"/>
                    <a:gd name="T32" fmla="*/ 2147483647 w 279"/>
                    <a:gd name="T33" fmla="*/ 2147483647 h 227"/>
                    <a:gd name="T34" fmla="*/ 2147483647 w 279"/>
                    <a:gd name="T35" fmla="*/ 2147483647 h 227"/>
                    <a:gd name="T36" fmla="*/ 0 w 279"/>
                    <a:gd name="T37" fmla="*/ 2147483647 h 227"/>
                    <a:gd name="T38" fmla="*/ 2147483647 w 279"/>
                    <a:gd name="T39" fmla="*/ 2147483647 h 227"/>
                    <a:gd name="T40" fmla="*/ 2147483647 w 279"/>
                    <a:gd name="T41" fmla="*/ 2147483647 h 227"/>
                    <a:gd name="T42" fmla="*/ 2147483647 w 279"/>
                    <a:gd name="T43" fmla="*/ 2147483647 h 227"/>
                    <a:gd name="T44" fmla="*/ 2147483647 w 279"/>
                    <a:gd name="T45" fmla="*/ 2147483647 h 227"/>
                    <a:gd name="T46" fmla="*/ 2147483647 w 279"/>
                    <a:gd name="T47" fmla="*/ 2147483647 h 227"/>
                    <a:gd name="T48" fmla="*/ 2147483647 w 279"/>
                    <a:gd name="T49" fmla="*/ 2147483647 h 227"/>
                    <a:gd name="T50" fmla="*/ 2147483647 w 279"/>
                    <a:gd name="T51" fmla="*/ 2147483647 h 227"/>
                    <a:gd name="T52" fmla="*/ 2147483647 w 279"/>
                    <a:gd name="T53" fmla="*/ 2147483647 h 227"/>
                    <a:gd name="T54" fmla="*/ 2147483647 w 279"/>
                    <a:gd name="T55" fmla="*/ 2147483647 h 227"/>
                    <a:gd name="T56" fmla="*/ 2147483647 w 279"/>
                    <a:gd name="T57" fmla="*/ 2147483647 h 227"/>
                    <a:gd name="T58" fmla="*/ 2147483647 w 279"/>
                    <a:gd name="T59" fmla="*/ 2147483647 h 227"/>
                    <a:gd name="T60" fmla="*/ 2147483647 w 279"/>
                    <a:gd name="T61" fmla="*/ 2147483647 h 227"/>
                    <a:gd name="T62" fmla="*/ 2147483647 w 279"/>
                    <a:gd name="T63" fmla="*/ 2147483647 h 227"/>
                    <a:gd name="T64" fmla="*/ 2147483647 w 279"/>
                    <a:gd name="T65" fmla="*/ 2147483647 h 227"/>
                    <a:gd name="T66" fmla="*/ 2147483647 w 279"/>
                    <a:gd name="T67" fmla="*/ 2147483647 h 227"/>
                    <a:gd name="T68" fmla="*/ 2147483647 w 279"/>
                    <a:gd name="T69" fmla="*/ 2147483647 h 227"/>
                    <a:gd name="T70" fmla="*/ 2147483647 w 279"/>
                    <a:gd name="T71" fmla="*/ 2147483647 h 227"/>
                    <a:gd name="T72" fmla="*/ 2147483647 w 279"/>
                    <a:gd name="T73" fmla="*/ 2147483647 h 227"/>
                    <a:gd name="T74" fmla="*/ 2147483647 w 279"/>
                    <a:gd name="T75" fmla="*/ 2147483647 h 227"/>
                    <a:gd name="T76" fmla="*/ 2147483647 w 279"/>
                    <a:gd name="T77" fmla="*/ 2147483647 h 227"/>
                    <a:gd name="T78" fmla="*/ 2147483647 w 279"/>
                    <a:gd name="T79" fmla="*/ 2147483647 h 227"/>
                    <a:gd name="T80" fmla="*/ 2147483647 w 279"/>
                    <a:gd name="T81" fmla="*/ 0 h 227"/>
                    <a:gd name="T82" fmla="*/ 2147483647 w 279"/>
                    <a:gd name="T83" fmla="*/ 0 h 227"/>
                    <a:gd name="T84" fmla="*/ 2147483647 w 279"/>
                    <a:gd name="T85" fmla="*/ 2147483647 h 2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9"/>
                    <a:gd name="T130" fmla="*/ 0 h 227"/>
                    <a:gd name="T131" fmla="*/ 279 w 279"/>
                    <a:gd name="T132" fmla="*/ 227 h 2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9" h="227">
                      <a:moveTo>
                        <a:pt x="183" y="139"/>
                      </a:moveTo>
                      <a:lnTo>
                        <a:pt x="209" y="113"/>
                      </a:lnTo>
                      <a:lnTo>
                        <a:pt x="218" y="131"/>
                      </a:lnTo>
                      <a:lnTo>
                        <a:pt x="209" y="139"/>
                      </a:lnTo>
                      <a:lnTo>
                        <a:pt x="200" y="148"/>
                      </a:lnTo>
                      <a:lnTo>
                        <a:pt x="183" y="139"/>
                      </a:lnTo>
                      <a:close/>
                      <a:moveTo>
                        <a:pt x="174" y="35"/>
                      </a:moveTo>
                      <a:lnTo>
                        <a:pt x="165" y="61"/>
                      </a:lnTo>
                      <a:lnTo>
                        <a:pt x="122" y="52"/>
                      </a:lnTo>
                      <a:lnTo>
                        <a:pt x="104" y="87"/>
                      </a:lnTo>
                      <a:lnTo>
                        <a:pt x="87" y="87"/>
                      </a:lnTo>
                      <a:lnTo>
                        <a:pt x="78" y="52"/>
                      </a:lnTo>
                      <a:lnTo>
                        <a:pt x="69" y="44"/>
                      </a:lnTo>
                      <a:lnTo>
                        <a:pt x="69" y="70"/>
                      </a:lnTo>
                      <a:lnTo>
                        <a:pt x="69" y="113"/>
                      </a:lnTo>
                      <a:lnTo>
                        <a:pt x="43" y="122"/>
                      </a:lnTo>
                      <a:lnTo>
                        <a:pt x="17" y="105"/>
                      </a:lnTo>
                      <a:lnTo>
                        <a:pt x="8" y="105"/>
                      </a:lnTo>
                      <a:lnTo>
                        <a:pt x="0" y="113"/>
                      </a:lnTo>
                      <a:lnTo>
                        <a:pt x="8" y="122"/>
                      </a:lnTo>
                      <a:lnTo>
                        <a:pt x="17" y="148"/>
                      </a:lnTo>
                      <a:lnTo>
                        <a:pt x="35" y="183"/>
                      </a:lnTo>
                      <a:lnTo>
                        <a:pt x="26" y="192"/>
                      </a:lnTo>
                      <a:lnTo>
                        <a:pt x="26" y="218"/>
                      </a:lnTo>
                      <a:lnTo>
                        <a:pt x="52" y="227"/>
                      </a:lnTo>
                      <a:lnTo>
                        <a:pt x="96" y="218"/>
                      </a:lnTo>
                      <a:lnTo>
                        <a:pt x="104" y="218"/>
                      </a:lnTo>
                      <a:lnTo>
                        <a:pt x="122" y="218"/>
                      </a:lnTo>
                      <a:lnTo>
                        <a:pt x="148" y="218"/>
                      </a:lnTo>
                      <a:lnTo>
                        <a:pt x="157" y="209"/>
                      </a:lnTo>
                      <a:lnTo>
                        <a:pt x="174" y="209"/>
                      </a:lnTo>
                      <a:lnTo>
                        <a:pt x="226" y="166"/>
                      </a:lnTo>
                      <a:lnTo>
                        <a:pt x="261" y="113"/>
                      </a:lnTo>
                      <a:lnTo>
                        <a:pt x="261" y="105"/>
                      </a:lnTo>
                      <a:lnTo>
                        <a:pt x="279" y="87"/>
                      </a:lnTo>
                      <a:lnTo>
                        <a:pt x="279" y="70"/>
                      </a:lnTo>
                      <a:lnTo>
                        <a:pt x="261" y="78"/>
                      </a:lnTo>
                      <a:lnTo>
                        <a:pt x="253" y="78"/>
                      </a:lnTo>
                      <a:lnTo>
                        <a:pt x="253" y="61"/>
                      </a:lnTo>
                      <a:lnTo>
                        <a:pt x="270" y="44"/>
                      </a:lnTo>
                      <a:lnTo>
                        <a:pt x="261" y="0"/>
                      </a:lnTo>
                      <a:lnTo>
                        <a:pt x="226" y="0"/>
                      </a:lnTo>
                      <a:lnTo>
                        <a:pt x="174" y="3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7" name="Freeform 541">
                  <a:extLst>
                    <a:ext uri="{FF2B5EF4-FFF2-40B4-BE49-F238E27FC236}">
                      <a16:creationId xmlns:a16="http://schemas.microsoft.com/office/drawing/2014/main" id="{06A507FE-DAD8-4BE4-997A-085F6DF7CFAB}"/>
                    </a:ext>
                  </a:extLst>
                </p:cNvPr>
                <p:cNvSpPr>
                  <a:spLocks/>
                </p:cNvSpPr>
                <p:nvPr/>
              </p:nvSpPr>
              <p:spPr bwMode="auto">
                <a:xfrm>
                  <a:off x="5054601" y="4727575"/>
                  <a:ext cx="55563" cy="55563"/>
                </a:xfrm>
                <a:custGeom>
                  <a:avLst/>
                  <a:gdLst>
                    <a:gd name="T0" fmla="*/ 2147483647 w 35"/>
                    <a:gd name="T1" fmla="*/ 0 h 35"/>
                    <a:gd name="T2" fmla="*/ 0 w 35"/>
                    <a:gd name="T3" fmla="*/ 2147483647 h 35"/>
                    <a:gd name="T4" fmla="*/ 2147483647 w 35"/>
                    <a:gd name="T5" fmla="*/ 2147483647 h 35"/>
                    <a:gd name="T6" fmla="*/ 2147483647 w 35"/>
                    <a:gd name="T7" fmla="*/ 2147483647 h 35"/>
                    <a:gd name="T8" fmla="*/ 2147483647 w 35"/>
                    <a:gd name="T9" fmla="*/ 2147483647 h 35"/>
                    <a:gd name="T10" fmla="*/ 2147483647 w 35"/>
                    <a:gd name="T11" fmla="*/ 0 h 35"/>
                    <a:gd name="T12" fmla="*/ 0 60000 65536"/>
                    <a:gd name="T13" fmla="*/ 0 60000 65536"/>
                    <a:gd name="T14" fmla="*/ 0 60000 65536"/>
                    <a:gd name="T15" fmla="*/ 0 60000 65536"/>
                    <a:gd name="T16" fmla="*/ 0 60000 65536"/>
                    <a:gd name="T17" fmla="*/ 0 60000 65536"/>
                    <a:gd name="T18" fmla="*/ 0 w 35"/>
                    <a:gd name="T19" fmla="*/ 0 h 35"/>
                    <a:gd name="T20" fmla="*/ 35 w 35"/>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35" h="35">
                      <a:moveTo>
                        <a:pt x="26" y="0"/>
                      </a:moveTo>
                      <a:lnTo>
                        <a:pt x="0" y="26"/>
                      </a:lnTo>
                      <a:lnTo>
                        <a:pt x="17" y="35"/>
                      </a:lnTo>
                      <a:lnTo>
                        <a:pt x="26" y="26"/>
                      </a:lnTo>
                      <a:lnTo>
                        <a:pt x="35" y="18"/>
                      </a:lnTo>
                      <a:lnTo>
                        <a:pt x="26"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8" name="Freeform 542">
                  <a:extLst>
                    <a:ext uri="{FF2B5EF4-FFF2-40B4-BE49-F238E27FC236}">
                      <a16:creationId xmlns:a16="http://schemas.microsoft.com/office/drawing/2014/main" id="{8051A216-69B0-428C-9C24-E0D2C7A0D031}"/>
                    </a:ext>
                  </a:extLst>
                </p:cNvPr>
                <p:cNvSpPr>
                  <a:spLocks/>
                </p:cNvSpPr>
                <p:nvPr/>
              </p:nvSpPr>
              <p:spPr bwMode="auto">
                <a:xfrm>
                  <a:off x="5054601" y="4727575"/>
                  <a:ext cx="55563" cy="55563"/>
                </a:xfrm>
                <a:custGeom>
                  <a:avLst/>
                  <a:gdLst>
                    <a:gd name="T0" fmla="*/ 2147483647 w 35"/>
                    <a:gd name="T1" fmla="*/ 0 h 35"/>
                    <a:gd name="T2" fmla="*/ 0 w 35"/>
                    <a:gd name="T3" fmla="*/ 2147483647 h 35"/>
                    <a:gd name="T4" fmla="*/ 2147483647 w 35"/>
                    <a:gd name="T5" fmla="*/ 2147483647 h 35"/>
                    <a:gd name="T6" fmla="*/ 2147483647 w 35"/>
                    <a:gd name="T7" fmla="*/ 2147483647 h 35"/>
                    <a:gd name="T8" fmla="*/ 2147483647 w 35"/>
                    <a:gd name="T9" fmla="*/ 2147483647 h 35"/>
                    <a:gd name="T10" fmla="*/ 2147483647 w 35"/>
                    <a:gd name="T11" fmla="*/ 0 h 35"/>
                    <a:gd name="T12" fmla="*/ 0 60000 65536"/>
                    <a:gd name="T13" fmla="*/ 0 60000 65536"/>
                    <a:gd name="T14" fmla="*/ 0 60000 65536"/>
                    <a:gd name="T15" fmla="*/ 0 60000 65536"/>
                    <a:gd name="T16" fmla="*/ 0 60000 65536"/>
                    <a:gd name="T17" fmla="*/ 0 60000 65536"/>
                    <a:gd name="T18" fmla="*/ 0 w 35"/>
                    <a:gd name="T19" fmla="*/ 0 h 35"/>
                    <a:gd name="T20" fmla="*/ 35 w 35"/>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35" h="35">
                      <a:moveTo>
                        <a:pt x="26" y="0"/>
                      </a:moveTo>
                      <a:lnTo>
                        <a:pt x="0" y="26"/>
                      </a:lnTo>
                      <a:lnTo>
                        <a:pt x="17" y="35"/>
                      </a:lnTo>
                      <a:lnTo>
                        <a:pt x="26" y="26"/>
                      </a:lnTo>
                      <a:lnTo>
                        <a:pt x="35" y="18"/>
                      </a:lnTo>
                      <a:lnTo>
                        <a:pt x="26"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59" name="Freeform 543">
                  <a:extLst>
                    <a:ext uri="{FF2B5EF4-FFF2-40B4-BE49-F238E27FC236}">
                      <a16:creationId xmlns:a16="http://schemas.microsoft.com/office/drawing/2014/main" id="{D16A9D6C-21B5-46CC-A0FB-92CAE56A997D}"/>
                    </a:ext>
                  </a:extLst>
                </p:cNvPr>
                <p:cNvSpPr>
                  <a:spLocks/>
                </p:cNvSpPr>
                <p:nvPr/>
              </p:nvSpPr>
              <p:spPr bwMode="auto">
                <a:xfrm>
                  <a:off x="4652964" y="4395788"/>
                  <a:ext cx="373063" cy="346075"/>
                </a:xfrm>
                <a:custGeom>
                  <a:avLst/>
                  <a:gdLst>
                    <a:gd name="T0" fmla="*/ 2147483647 w 235"/>
                    <a:gd name="T1" fmla="*/ 2147483647 h 218"/>
                    <a:gd name="T2" fmla="*/ 2147483647 w 235"/>
                    <a:gd name="T3" fmla="*/ 2147483647 h 218"/>
                    <a:gd name="T4" fmla="*/ 2147483647 w 235"/>
                    <a:gd name="T5" fmla="*/ 2147483647 h 218"/>
                    <a:gd name="T6" fmla="*/ 2147483647 w 235"/>
                    <a:gd name="T7" fmla="*/ 2147483647 h 218"/>
                    <a:gd name="T8" fmla="*/ 2147483647 w 235"/>
                    <a:gd name="T9" fmla="*/ 2147483647 h 218"/>
                    <a:gd name="T10" fmla="*/ 2147483647 w 235"/>
                    <a:gd name="T11" fmla="*/ 2147483647 h 218"/>
                    <a:gd name="T12" fmla="*/ 2147483647 w 235"/>
                    <a:gd name="T13" fmla="*/ 2147483647 h 218"/>
                    <a:gd name="T14" fmla="*/ 2147483647 w 235"/>
                    <a:gd name="T15" fmla="*/ 0 h 218"/>
                    <a:gd name="T16" fmla="*/ 2147483647 w 235"/>
                    <a:gd name="T17" fmla="*/ 2147483647 h 218"/>
                    <a:gd name="T18" fmla="*/ 0 w 235"/>
                    <a:gd name="T19" fmla="*/ 2147483647 h 218"/>
                    <a:gd name="T20" fmla="*/ 0 w 235"/>
                    <a:gd name="T21" fmla="*/ 2147483647 h 218"/>
                    <a:gd name="T22" fmla="*/ 2147483647 w 235"/>
                    <a:gd name="T23" fmla="*/ 2147483647 h 218"/>
                    <a:gd name="T24" fmla="*/ 2147483647 w 235"/>
                    <a:gd name="T25" fmla="*/ 2147483647 h 218"/>
                    <a:gd name="T26" fmla="*/ 2147483647 w 235"/>
                    <a:gd name="T27" fmla="*/ 2147483647 h 218"/>
                    <a:gd name="T28" fmla="*/ 2147483647 w 235"/>
                    <a:gd name="T29" fmla="*/ 2147483647 h 218"/>
                    <a:gd name="T30" fmla="*/ 2147483647 w 235"/>
                    <a:gd name="T31" fmla="*/ 2147483647 h 218"/>
                    <a:gd name="T32" fmla="*/ 2147483647 w 235"/>
                    <a:gd name="T33" fmla="*/ 2147483647 h 218"/>
                    <a:gd name="T34" fmla="*/ 2147483647 w 235"/>
                    <a:gd name="T35" fmla="*/ 2147483647 h 218"/>
                    <a:gd name="T36" fmla="*/ 2147483647 w 235"/>
                    <a:gd name="T37" fmla="*/ 2147483647 h 218"/>
                    <a:gd name="T38" fmla="*/ 2147483647 w 235"/>
                    <a:gd name="T39" fmla="*/ 2147483647 h 218"/>
                    <a:gd name="T40" fmla="*/ 2147483647 w 235"/>
                    <a:gd name="T41" fmla="*/ 2147483647 h 218"/>
                    <a:gd name="T42" fmla="*/ 2147483647 w 235"/>
                    <a:gd name="T43" fmla="*/ 2147483647 h 218"/>
                    <a:gd name="T44" fmla="*/ 2147483647 w 235"/>
                    <a:gd name="T45" fmla="*/ 2147483647 h 218"/>
                    <a:gd name="T46" fmla="*/ 2147483647 w 235"/>
                    <a:gd name="T47" fmla="*/ 2147483647 h 218"/>
                    <a:gd name="T48" fmla="*/ 2147483647 w 235"/>
                    <a:gd name="T49" fmla="*/ 2147483647 h 218"/>
                    <a:gd name="T50" fmla="*/ 2147483647 w 235"/>
                    <a:gd name="T51" fmla="*/ 2147483647 h 218"/>
                    <a:gd name="T52" fmla="*/ 2147483647 w 235"/>
                    <a:gd name="T53" fmla="*/ 2147483647 h 218"/>
                    <a:gd name="T54" fmla="*/ 2147483647 w 235"/>
                    <a:gd name="T55" fmla="*/ 2147483647 h 218"/>
                    <a:gd name="T56" fmla="*/ 2147483647 w 235"/>
                    <a:gd name="T57" fmla="*/ 2147483647 h 218"/>
                    <a:gd name="T58" fmla="*/ 2147483647 w 235"/>
                    <a:gd name="T59" fmla="*/ 2147483647 h 218"/>
                    <a:gd name="T60" fmla="*/ 2147483647 w 235"/>
                    <a:gd name="T61" fmla="*/ 2147483647 h 21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35"/>
                    <a:gd name="T94" fmla="*/ 0 h 218"/>
                    <a:gd name="T95" fmla="*/ 235 w 235"/>
                    <a:gd name="T96" fmla="*/ 218 h 21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35" h="218">
                      <a:moveTo>
                        <a:pt x="235" y="17"/>
                      </a:moveTo>
                      <a:lnTo>
                        <a:pt x="235" y="9"/>
                      </a:lnTo>
                      <a:lnTo>
                        <a:pt x="200" y="9"/>
                      </a:lnTo>
                      <a:lnTo>
                        <a:pt x="166" y="17"/>
                      </a:lnTo>
                      <a:lnTo>
                        <a:pt x="122" y="17"/>
                      </a:lnTo>
                      <a:lnTo>
                        <a:pt x="122" y="9"/>
                      </a:lnTo>
                      <a:lnTo>
                        <a:pt x="78" y="9"/>
                      </a:lnTo>
                      <a:lnTo>
                        <a:pt x="44" y="0"/>
                      </a:lnTo>
                      <a:lnTo>
                        <a:pt x="17" y="9"/>
                      </a:lnTo>
                      <a:lnTo>
                        <a:pt x="0" y="9"/>
                      </a:lnTo>
                      <a:lnTo>
                        <a:pt x="0" y="17"/>
                      </a:lnTo>
                      <a:lnTo>
                        <a:pt x="9" y="17"/>
                      </a:lnTo>
                      <a:lnTo>
                        <a:pt x="44" y="87"/>
                      </a:lnTo>
                      <a:lnTo>
                        <a:pt x="52" y="87"/>
                      </a:lnTo>
                      <a:lnTo>
                        <a:pt x="52" y="96"/>
                      </a:lnTo>
                      <a:lnTo>
                        <a:pt x="44" y="113"/>
                      </a:lnTo>
                      <a:lnTo>
                        <a:pt x="70" y="209"/>
                      </a:lnTo>
                      <a:lnTo>
                        <a:pt x="78" y="201"/>
                      </a:lnTo>
                      <a:lnTo>
                        <a:pt x="87" y="201"/>
                      </a:lnTo>
                      <a:lnTo>
                        <a:pt x="113" y="218"/>
                      </a:lnTo>
                      <a:lnTo>
                        <a:pt x="139" y="209"/>
                      </a:lnTo>
                      <a:lnTo>
                        <a:pt x="139" y="166"/>
                      </a:lnTo>
                      <a:lnTo>
                        <a:pt x="139" y="140"/>
                      </a:lnTo>
                      <a:lnTo>
                        <a:pt x="139" y="113"/>
                      </a:lnTo>
                      <a:lnTo>
                        <a:pt x="157" y="96"/>
                      </a:lnTo>
                      <a:lnTo>
                        <a:pt x="166" y="44"/>
                      </a:lnTo>
                      <a:lnTo>
                        <a:pt x="157" y="26"/>
                      </a:lnTo>
                      <a:lnTo>
                        <a:pt x="174" y="26"/>
                      </a:lnTo>
                      <a:lnTo>
                        <a:pt x="209" y="17"/>
                      </a:lnTo>
                      <a:lnTo>
                        <a:pt x="218" y="26"/>
                      </a:lnTo>
                      <a:lnTo>
                        <a:pt x="235"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0" name="Freeform 544">
                  <a:extLst>
                    <a:ext uri="{FF2B5EF4-FFF2-40B4-BE49-F238E27FC236}">
                      <a16:creationId xmlns:a16="http://schemas.microsoft.com/office/drawing/2014/main" id="{5B47A03E-1B88-4EE6-AFFD-3AC9DE921C3D}"/>
                    </a:ext>
                  </a:extLst>
                </p:cNvPr>
                <p:cNvSpPr>
                  <a:spLocks/>
                </p:cNvSpPr>
                <p:nvPr/>
              </p:nvSpPr>
              <p:spPr bwMode="auto">
                <a:xfrm>
                  <a:off x="4652964" y="4395788"/>
                  <a:ext cx="373063" cy="346075"/>
                </a:xfrm>
                <a:custGeom>
                  <a:avLst/>
                  <a:gdLst>
                    <a:gd name="T0" fmla="*/ 2147483647 w 235"/>
                    <a:gd name="T1" fmla="*/ 2147483647 h 218"/>
                    <a:gd name="T2" fmla="*/ 2147483647 w 235"/>
                    <a:gd name="T3" fmla="*/ 2147483647 h 218"/>
                    <a:gd name="T4" fmla="*/ 2147483647 w 235"/>
                    <a:gd name="T5" fmla="*/ 2147483647 h 218"/>
                    <a:gd name="T6" fmla="*/ 2147483647 w 235"/>
                    <a:gd name="T7" fmla="*/ 2147483647 h 218"/>
                    <a:gd name="T8" fmla="*/ 2147483647 w 235"/>
                    <a:gd name="T9" fmla="*/ 2147483647 h 218"/>
                    <a:gd name="T10" fmla="*/ 2147483647 w 235"/>
                    <a:gd name="T11" fmla="*/ 2147483647 h 218"/>
                    <a:gd name="T12" fmla="*/ 2147483647 w 235"/>
                    <a:gd name="T13" fmla="*/ 2147483647 h 218"/>
                    <a:gd name="T14" fmla="*/ 2147483647 w 235"/>
                    <a:gd name="T15" fmla="*/ 0 h 218"/>
                    <a:gd name="T16" fmla="*/ 2147483647 w 235"/>
                    <a:gd name="T17" fmla="*/ 2147483647 h 218"/>
                    <a:gd name="T18" fmla="*/ 0 w 235"/>
                    <a:gd name="T19" fmla="*/ 2147483647 h 218"/>
                    <a:gd name="T20" fmla="*/ 0 w 235"/>
                    <a:gd name="T21" fmla="*/ 2147483647 h 218"/>
                    <a:gd name="T22" fmla="*/ 2147483647 w 235"/>
                    <a:gd name="T23" fmla="*/ 2147483647 h 218"/>
                    <a:gd name="T24" fmla="*/ 2147483647 w 235"/>
                    <a:gd name="T25" fmla="*/ 2147483647 h 218"/>
                    <a:gd name="T26" fmla="*/ 2147483647 w 235"/>
                    <a:gd name="T27" fmla="*/ 2147483647 h 218"/>
                    <a:gd name="T28" fmla="*/ 2147483647 w 235"/>
                    <a:gd name="T29" fmla="*/ 2147483647 h 218"/>
                    <a:gd name="T30" fmla="*/ 2147483647 w 235"/>
                    <a:gd name="T31" fmla="*/ 2147483647 h 218"/>
                    <a:gd name="T32" fmla="*/ 2147483647 w 235"/>
                    <a:gd name="T33" fmla="*/ 2147483647 h 218"/>
                    <a:gd name="T34" fmla="*/ 2147483647 w 235"/>
                    <a:gd name="T35" fmla="*/ 2147483647 h 218"/>
                    <a:gd name="T36" fmla="*/ 2147483647 w 235"/>
                    <a:gd name="T37" fmla="*/ 2147483647 h 218"/>
                    <a:gd name="T38" fmla="*/ 2147483647 w 235"/>
                    <a:gd name="T39" fmla="*/ 2147483647 h 218"/>
                    <a:gd name="T40" fmla="*/ 2147483647 w 235"/>
                    <a:gd name="T41" fmla="*/ 2147483647 h 218"/>
                    <a:gd name="T42" fmla="*/ 2147483647 w 235"/>
                    <a:gd name="T43" fmla="*/ 2147483647 h 218"/>
                    <a:gd name="T44" fmla="*/ 2147483647 w 235"/>
                    <a:gd name="T45" fmla="*/ 2147483647 h 218"/>
                    <a:gd name="T46" fmla="*/ 2147483647 w 235"/>
                    <a:gd name="T47" fmla="*/ 2147483647 h 218"/>
                    <a:gd name="T48" fmla="*/ 2147483647 w 235"/>
                    <a:gd name="T49" fmla="*/ 2147483647 h 218"/>
                    <a:gd name="T50" fmla="*/ 2147483647 w 235"/>
                    <a:gd name="T51" fmla="*/ 2147483647 h 218"/>
                    <a:gd name="T52" fmla="*/ 2147483647 w 235"/>
                    <a:gd name="T53" fmla="*/ 2147483647 h 218"/>
                    <a:gd name="T54" fmla="*/ 2147483647 w 235"/>
                    <a:gd name="T55" fmla="*/ 2147483647 h 218"/>
                    <a:gd name="T56" fmla="*/ 2147483647 w 235"/>
                    <a:gd name="T57" fmla="*/ 2147483647 h 218"/>
                    <a:gd name="T58" fmla="*/ 2147483647 w 235"/>
                    <a:gd name="T59" fmla="*/ 2147483647 h 218"/>
                    <a:gd name="T60" fmla="*/ 2147483647 w 235"/>
                    <a:gd name="T61" fmla="*/ 2147483647 h 21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35"/>
                    <a:gd name="T94" fmla="*/ 0 h 218"/>
                    <a:gd name="T95" fmla="*/ 235 w 235"/>
                    <a:gd name="T96" fmla="*/ 218 h 21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35" h="218">
                      <a:moveTo>
                        <a:pt x="235" y="17"/>
                      </a:moveTo>
                      <a:lnTo>
                        <a:pt x="235" y="9"/>
                      </a:lnTo>
                      <a:lnTo>
                        <a:pt x="200" y="9"/>
                      </a:lnTo>
                      <a:lnTo>
                        <a:pt x="166" y="17"/>
                      </a:lnTo>
                      <a:lnTo>
                        <a:pt x="122" y="17"/>
                      </a:lnTo>
                      <a:lnTo>
                        <a:pt x="122" y="9"/>
                      </a:lnTo>
                      <a:lnTo>
                        <a:pt x="78" y="9"/>
                      </a:lnTo>
                      <a:lnTo>
                        <a:pt x="44" y="0"/>
                      </a:lnTo>
                      <a:lnTo>
                        <a:pt x="17" y="9"/>
                      </a:lnTo>
                      <a:lnTo>
                        <a:pt x="0" y="9"/>
                      </a:lnTo>
                      <a:lnTo>
                        <a:pt x="0" y="17"/>
                      </a:lnTo>
                      <a:lnTo>
                        <a:pt x="9" y="17"/>
                      </a:lnTo>
                      <a:lnTo>
                        <a:pt x="44" y="87"/>
                      </a:lnTo>
                      <a:lnTo>
                        <a:pt x="52" y="87"/>
                      </a:lnTo>
                      <a:lnTo>
                        <a:pt x="52" y="96"/>
                      </a:lnTo>
                      <a:lnTo>
                        <a:pt x="44" y="113"/>
                      </a:lnTo>
                      <a:lnTo>
                        <a:pt x="70" y="209"/>
                      </a:lnTo>
                      <a:lnTo>
                        <a:pt x="78" y="201"/>
                      </a:lnTo>
                      <a:lnTo>
                        <a:pt x="87" y="201"/>
                      </a:lnTo>
                      <a:lnTo>
                        <a:pt x="113" y="218"/>
                      </a:lnTo>
                      <a:lnTo>
                        <a:pt x="139" y="209"/>
                      </a:lnTo>
                      <a:lnTo>
                        <a:pt x="139" y="166"/>
                      </a:lnTo>
                      <a:lnTo>
                        <a:pt x="139" y="140"/>
                      </a:lnTo>
                      <a:lnTo>
                        <a:pt x="139" y="113"/>
                      </a:lnTo>
                      <a:lnTo>
                        <a:pt x="157" y="96"/>
                      </a:lnTo>
                      <a:lnTo>
                        <a:pt x="166" y="44"/>
                      </a:lnTo>
                      <a:lnTo>
                        <a:pt x="157" y="26"/>
                      </a:lnTo>
                      <a:lnTo>
                        <a:pt x="174" y="26"/>
                      </a:lnTo>
                      <a:lnTo>
                        <a:pt x="209" y="17"/>
                      </a:lnTo>
                      <a:lnTo>
                        <a:pt x="218" y="26"/>
                      </a:lnTo>
                      <a:lnTo>
                        <a:pt x="235"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1" name="Freeform 545">
                  <a:extLst>
                    <a:ext uri="{FF2B5EF4-FFF2-40B4-BE49-F238E27FC236}">
                      <a16:creationId xmlns:a16="http://schemas.microsoft.com/office/drawing/2014/main" id="{980EDEB4-841E-4605-82E5-9987D9F99CA6}"/>
                    </a:ext>
                  </a:extLst>
                </p:cNvPr>
                <p:cNvSpPr>
                  <a:spLocks/>
                </p:cNvSpPr>
                <p:nvPr/>
              </p:nvSpPr>
              <p:spPr bwMode="auto">
                <a:xfrm>
                  <a:off x="4873626" y="4422775"/>
                  <a:ext cx="249238" cy="263525"/>
                </a:xfrm>
                <a:custGeom>
                  <a:avLst/>
                  <a:gdLst>
                    <a:gd name="T0" fmla="*/ 2147483647 w 157"/>
                    <a:gd name="T1" fmla="*/ 2147483647 h 166"/>
                    <a:gd name="T2" fmla="*/ 2147483647 w 157"/>
                    <a:gd name="T3" fmla="*/ 0 h 166"/>
                    <a:gd name="T4" fmla="*/ 2147483647 w 157"/>
                    <a:gd name="T5" fmla="*/ 2147483647 h 166"/>
                    <a:gd name="T6" fmla="*/ 2147483647 w 157"/>
                    <a:gd name="T7" fmla="*/ 0 h 166"/>
                    <a:gd name="T8" fmla="*/ 2147483647 w 157"/>
                    <a:gd name="T9" fmla="*/ 2147483647 h 166"/>
                    <a:gd name="T10" fmla="*/ 2147483647 w 157"/>
                    <a:gd name="T11" fmla="*/ 2147483647 h 166"/>
                    <a:gd name="T12" fmla="*/ 2147483647 w 157"/>
                    <a:gd name="T13" fmla="*/ 2147483647 h 166"/>
                    <a:gd name="T14" fmla="*/ 2147483647 w 157"/>
                    <a:gd name="T15" fmla="*/ 2147483647 h 166"/>
                    <a:gd name="T16" fmla="*/ 0 w 157"/>
                    <a:gd name="T17" fmla="*/ 2147483647 h 166"/>
                    <a:gd name="T18" fmla="*/ 0 w 157"/>
                    <a:gd name="T19" fmla="*/ 2147483647 h 166"/>
                    <a:gd name="T20" fmla="*/ 2147483647 w 157"/>
                    <a:gd name="T21" fmla="*/ 2147483647 h 166"/>
                    <a:gd name="T22" fmla="*/ 2147483647 w 157"/>
                    <a:gd name="T23" fmla="*/ 2147483647 h 166"/>
                    <a:gd name="T24" fmla="*/ 2147483647 w 157"/>
                    <a:gd name="T25" fmla="*/ 2147483647 h 166"/>
                    <a:gd name="T26" fmla="*/ 2147483647 w 157"/>
                    <a:gd name="T27" fmla="*/ 2147483647 h 166"/>
                    <a:gd name="T28" fmla="*/ 2147483647 w 157"/>
                    <a:gd name="T29" fmla="*/ 2147483647 h 166"/>
                    <a:gd name="T30" fmla="*/ 2147483647 w 157"/>
                    <a:gd name="T31" fmla="*/ 2147483647 h 166"/>
                    <a:gd name="T32" fmla="*/ 2147483647 w 157"/>
                    <a:gd name="T33" fmla="*/ 2147483647 h 166"/>
                    <a:gd name="T34" fmla="*/ 2147483647 w 157"/>
                    <a:gd name="T35" fmla="*/ 2147483647 h 166"/>
                    <a:gd name="T36" fmla="*/ 2147483647 w 157"/>
                    <a:gd name="T37" fmla="*/ 2147483647 h 166"/>
                    <a:gd name="T38" fmla="*/ 2147483647 w 157"/>
                    <a:gd name="T39" fmla="*/ 2147483647 h 1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7"/>
                    <a:gd name="T61" fmla="*/ 0 h 166"/>
                    <a:gd name="T62" fmla="*/ 157 w 157"/>
                    <a:gd name="T63" fmla="*/ 166 h 1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7" h="166">
                      <a:moveTo>
                        <a:pt x="105" y="9"/>
                      </a:moveTo>
                      <a:lnTo>
                        <a:pt x="96" y="0"/>
                      </a:lnTo>
                      <a:lnTo>
                        <a:pt x="79" y="9"/>
                      </a:lnTo>
                      <a:lnTo>
                        <a:pt x="70" y="0"/>
                      </a:lnTo>
                      <a:lnTo>
                        <a:pt x="35" y="9"/>
                      </a:lnTo>
                      <a:lnTo>
                        <a:pt x="18" y="9"/>
                      </a:lnTo>
                      <a:lnTo>
                        <a:pt x="27" y="27"/>
                      </a:lnTo>
                      <a:lnTo>
                        <a:pt x="18" y="79"/>
                      </a:lnTo>
                      <a:lnTo>
                        <a:pt x="0" y="96"/>
                      </a:lnTo>
                      <a:lnTo>
                        <a:pt x="0" y="123"/>
                      </a:lnTo>
                      <a:lnTo>
                        <a:pt x="9" y="131"/>
                      </a:lnTo>
                      <a:lnTo>
                        <a:pt x="18" y="166"/>
                      </a:lnTo>
                      <a:lnTo>
                        <a:pt x="35" y="166"/>
                      </a:lnTo>
                      <a:lnTo>
                        <a:pt x="53" y="131"/>
                      </a:lnTo>
                      <a:lnTo>
                        <a:pt x="96" y="140"/>
                      </a:lnTo>
                      <a:lnTo>
                        <a:pt x="105" y="114"/>
                      </a:lnTo>
                      <a:lnTo>
                        <a:pt x="157" y="79"/>
                      </a:lnTo>
                      <a:lnTo>
                        <a:pt x="149" y="70"/>
                      </a:lnTo>
                      <a:lnTo>
                        <a:pt x="122" y="35"/>
                      </a:lnTo>
                      <a:lnTo>
                        <a:pt x="105"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2" name="Freeform 546">
                  <a:extLst>
                    <a:ext uri="{FF2B5EF4-FFF2-40B4-BE49-F238E27FC236}">
                      <a16:creationId xmlns:a16="http://schemas.microsoft.com/office/drawing/2014/main" id="{D31C7B40-8233-46E2-837F-CBB51031F8FC}"/>
                    </a:ext>
                  </a:extLst>
                </p:cNvPr>
                <p:cNvSpPr>
                  <a:spLocks/>
                </p:cNvSpPr>
                <p:nvPr/>
              </p:nvSpPr>
              <p:spPr bwMode="auto">
                <a:xfrm>
                  <a:off x="4873626" y="4422775"/>
                  <a:ext cx="249238" cy="263525"/>
                </a:xfrm>
                <a:custGeom>
                  <a:avLst/>
                  <a:gdLst>
                    <a:gd name="T0" fmla="*/ 2147483647 w 157"/>
                    <a:gd name="T1" fmla="*/ 2147483647 h 166"/>
                    <a:gd name="T2" fmla="*/ 2147483647 w 157"/>
                    <a:gd name="T3" fmla="*/ 0 h 166"/>
                    <a:gd name="T4" fmla="*/ 2147483647 w 157"/>
                    <a:gd name="T5" fmla="*/ 2147483647 h 166"/>
                    <a:gd name="T6" fmla="*/ 2147483647 w 157"/>
                    <a:gd name="T7" fmla="*/ 0 h 166"/>
                    <a:gd name="T8" fmla="*/ 2147483647 w 157"/>
                    <a:gd name="T9" fmla="*/ 2147483647 h 166"/>
                    <a:gd name="T10" fmla="*/ 2147483647 w 157"/>
                    <a:gd name="T11" fmla="*/ 2147483647 h 166"/>
                    <a:gd name="T12" fmla="*/ 2147483647 w 157"/>
                    <a:gd name="T13" fmla="*/ 2147483647 h 166"/>
                    <a:gd name="T14" fmla="*/ 2147483647 w 157"/>
                    <a:gd name="T15" fmla="*/ 2147483647 h 166"/>
                    <a:gd name="T16" fmla="*/ 0 w 157"/>
                    <a:gd name="T17" fmla="*/ 2147483647 h 166"/>
                    <a:gd name="T18" fmla="*/ 0 w 157"/>
                    <a:gd name="T19" fmla="*/ 2147483647 h 166"/>
                    <a:gd name="T20" fmla="*/ 2147483647 w 157"/>
                    <a:gd name="T21" fmla="*/ 2147483647 h 166"/>
                    <a:gd name="T22" fmla="*/ 2147483647 w 157"/>
                    <a:gd name="T23" fmla="*/ 2147483647 h 166"/>
                    <a:gd name="T24" fmla="*/ 2147483647 w 157"/>
                    <a:gd name="T25" fmla="*/ 2147483647 h 166"/>
                    <a:gd name="T26" fmla="*/ 2147483647 w 157"/>
                    <a:gd name="T27" fmla="*/ 2147483647 h 166"/>
                    <a:gd name="T28" fmla="*/ 2147483647 w 157"/>
                    <a:gd name="T29" fmla="*/ 2147483647 h 166"/>
                    <a:gd name="T30" fmla="*/ 2147483647 w 157"/>
                    <a:gd name="T31" fmla="*/ 2147483647 h 166"/>
                    <a:gd name="T32" fmla="*/ 2147483647 w 157"/>
                    <a:gd name="T33" fmla="*/ 2147483647 h 166"/>
                    <a:gd name="T34" fmla="*/ 2147483647 w 157"/>
                    <a:gd name="T35" fmla="*/ 2147483647 h 166"/>
                    <a:gd name="T36" fmla="*/ 2147483647 w 157"/>
                    <a:gd name="T37" fmla="*/ 2147483647 h 166"/>
                    <a:gd name="T38" fmla="*/ 2147483647 w 157"/>
                    <a:gd name="T39" fmla="*/ 2147483647 h 1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7"/>
                    <a:gd name="T61" fmla="*/ 0 h 166"/>
                    <a:gd name="T62" fmla="*/ 157 w 157"/>
                    <a:gd name="T63" fmla="*/ 166 h 1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7" h="166">
                      <a:moveTo>
                        <a:pt x="105" y="9"/>
                      </a:moveTo>
                      <a:lnTo>
                        <a:pt x="96" y="0"/>
                      </a:lnTo>
                      <a:lnTo>
                        <a:pt x="79" y="9"/>
                      </a:lnTo>
                      <a:lnTo>
                        <a:pt x="70" y="0"/>
                      </a:lnTo>
                      <a:lnTo>
                        <a:pt x="35" y="9"/>
                      </a:lnTo>
                      <a:lnTo>
                        <a:pt x="18" y="9"/>
                      </a:lnTo>
                      <a:lnTo>
                        <a:pt x="27" y="27"/>
                      </a:lnTo>
                      <a:lnTo>
                        <a:pt x="18" y="79"/>
                      </a:lnTo>
                      <a:lnTo>
                        <a:pt x="0" y="96"/>
                      </a:lnTo>
                      <a:lnTo>
                        <a:pt x="0" y="123"/>
                      </a:lnTo>
                      <a:lnTo>
                        <a:pt x="9" y="131"/>
                      </a:lnTo>
                      <a:lnTo>
                        <a:pt x="18" y="166"/>
                      </a:lnTo>
                      <a:lnTo>
                        <a:pt x="35" y="166"/>
                      </a:lnTo>
                      <a:lnTo>
                        <a:pt x="53" y="131"/>
                      </a:lnTo>
                      <a:lnTo>
                        <a:pt x="96" y="140"/>
                      </a:lnTo>
                      <a:lnTo>
                        <a:pt x="105" y="114"/>
                      </a:lnTo>
                      <a:lnTo>
                        <a:pt x="157" y="79"/>
                      </a:lnTo>
                      <a:lnTo>
                        <a:pt x="149" y="70"/>
                      </a:lnTo>
                      <a:lnTo>
                        <a:pt x="122" y="35"/>
                      </a:lnTo>
                      <a:lnTo>
                        <a:pt x="105"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3" name="Freeform 547">
                  <a:extLst>
                    <a:ext uri="{FF2B5EF4-FFF2-40B4-BE49-F238E27FC236}">
                      <a16:creationId xmlns:a16="http://schemas.microsoft.com/office/drawing/2014/main" id="{27E7B6B9-66FC-46E5-8971-6CA0A673C9AA}"/>
                    </a:ext>
                  </a:extLst>
                </p:cNvPr>
                <p:cNvSpPr>
                  <a:spLocks/>
                </p:cNvSpPr>
                <p:nvPr/>
              </p:nvSpPr>
              <p:spPr bwMode="auto">
                <a:xfrm>
                  <a:off x="5165726" y="4618038"/>
                  <a:ext cx="26988" cy="53975"/>
                </a:xfrm>
                <a:custGeom>
                  <a:avLst/>
                  <a:gdLst>
                    <a:gd name="T0" fmla="*/ 2147483647 w 17"/>
                    <a:gd name="T1" fmla="*/ 0 h 34"/>
                    <a:gd name="T2" fmla="*/ 0 w 17"/>
                    <a:gd name="T3" fmla="*/ 2147483647 h 34"/>
                    <a:gd name="T4" fmla="*/ 0 w 17"/>
                    <a:gd name="T5" fmla="*/ 2147483647 h 34"/>
                    <a:gd name="T6" fmla="*/ 2147483647 w 17"/>
                    <a:gd name="T7" fmla="*/ 2147483647 h 34"/>
                    <a:gd name="T8" fmla="*/ 2147483647 w 17"/>
                    <a:gd name="T9" fmla="*/ 2147483647 h 34"/>
                    <a:gd name="T10" fmla="*/ 2147483647 w 17"/>
                    <a:gd name="T11" fmla="*/ 0 h 34"/>
                    <a:gd name="T12" fmla="*/ 0 60000 65536"/>
                    <a:gd name="T13" fmla="*/ 0 60000 65536"/>
                    <a:gd name="T14" fmla="*/ 0 60000 65536"/>
                    <a:gd name="T15" fmla="*/ 0 60000 65536"/>
                    <a:gd name="T16" fmla="*/ 0 60000 65536"/>
                    <a:gd name="T17" fmla="*/ 0 60000 65536"/>
                    <a:gd name="T18" fmla="*/ 0 w 17"/>
                    <a:gd name="T19" fmla="*/ 0 h 34"/>
                    <a:gd name="T20" fmla="*/ 17 w 17"/>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7" h="34">
                      <a:moveTo>
                        <a:pt x="17" y="0"/>
                      </a:moveTo>
                      <a:lnTo>
                        <a:pt x="0" y="17"/>
                      </a:lnTo>
                      <a:lnTo>
                        <a:pt x="0" y="34"/>
                      </a:lnTo>
                      <a:lnTo>
                        <a:pt x="8" y="34"/>
                      </a:lnTo>
                      <a:lnTo>
                        <a:pt x="17" y="26"/>
                      </a:lnTo>
                      <a:lnTo>
                        <a:pt x="17"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4" name="Freeform 548">
                  <a:extLst>
                    <a:ext uri="{FF2B5EF4-FFF2-40B4-BE49-F238E27FC236}">
                      <a16:creationId xmlns:a16="http://schemas.microsoft.com/office/drawing/2014/main" id="{51BCCDDE-7DC3-4718-B20F-BD53B4AD24A8}"/>
                    </a:ext>
                  </a:extLst>
                </p:cNvPr>
                <p:cNvSpPr>
                  <a:spLocks/>
                </p:cNvSpPr>
                <p:nvPr/>
              </p:nvSpPr>
              <p:spPr bwMode="auto">
                <a:xfrm>
                  <a:off x="5165726" y="4618038"/>
                  <a:ext cx="26988" cy="53975"/>
                </a:xfrm>
                <a:custGeom>
                  <a:avLst/>
                  <a:gdLst>
                    <a:gd name="T0" fmla="*/ 2147483647 w 17"/>
                    <a:gd name="T1" fmla="*/ 0 h 34"/>
                    <a:gd name="T2" fmla="*/ 0 w 17"/>
                    <a:gd name="T3" fmla="*/ 2147483647 h 34"/>
                    <a:gd name="T4" fmla="*/ 0 w 17"/>
                    <a:gd name="T5" fmla="*/ 2147483647 h 34"/>
                    <a:gd name="T6" fmla="*/ 2147483647 w 17"/>
                    <a:gd name="T7" fmla="*/ 2147483647 h 34"/>
                    <a:gd name="T8" fmla="*/ 2147483647 w 17"/>
                    <a:gd name="T9" fmla="*/ 2147483647 h 34"/>
                    <a:gd name="T10" fmla="*/ 2147483647 w 17"/>
                    <a:gd name="T11" fmla="*/ 0 h 34"/>
                    <a:gd name="T12" fmla="*/ 0 60000 65536"/>
                    <a:gd name="T13" fmla="*/ 0 60000 65536"/>
                    <a:gd name="T14" fmla="*/ 0 60000 65536"/>
                    <a:gd name="T15" fmla="*/ 0 60000 65536"/>
                    <a:gd name="T16" fmla="*/ 0 60000 65536"/>
                    <a:gd name="T17" fmla="*/ 0 60000 65536"/>
                    <a:gd name="T18" fmla="*/ 0 w 17"/>
                    <a:gd name="T19" fmla="*/ 0 h 34"/>
                    <a:gd name="T20" fmla="*/ 17 w 17"/>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7" h="34">
                      <a:moveTo>
                        <a:pt x="17" y="0"/>
                      </a:moveTo>
                      <a:lnTo>
                        <a:pt x="0" y="17"/>
                      </a:lnTo>
                      <a:lnTo>
                        <a:pt x="0" y="34"/>
                      </a:lnTo>
                      <a:lnTo>
                        <a:pt x="8" y="34"/>
                      </a:lnTo>
                      <a:lnTo>
                        <a:pt x="17" y="26"/>
                      </a:lnTo>
                      <a:lnTo>
                        <a:pt x="17"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5" name="Freeform 549">
                  <a:extLst>
                    <a:ext uri="{FF2B5EF4-FFF2-40B4-BE49-F238E27FC236}">
                      <a16:creationId xmlns:a16="http://schemas.microsoft.com/office/drawing/2014/main" id="{137B5AA4-2398-407A-B9AD-09F0D4874698}"/>
                    </a:ext>
                  </a:extLst>
                </p:cNvPr>
                <p:cNvSpPr>
                  <a:spLocks/>
                </p:cNvSpPr>
                <p:nvPr/>
              </p:nvSpPr>
              <p:spPr bwMode="auto">
                <a:xfrm>
                  <a:off x="5151439" y="4202113"/>
                  <a:ext cx="276225" cy="457200"/>
                </a:xfrm>
                <a:custGeom>
                  <a:avLst/>
                  <a:gdLst>
                    <a:gd name="T0" fmla="*/ 2147483647 w 174"/>
                    <a:gd name="T1" fmla="*/ 2147483647 h 288"/>
                    <a:gd name="T2" fmla="*/ 0 w 174"/>
                    <a:gd name="T3" fmla="*/ 2147483647 h 288"/>
                    <a:gd name="T4" fmla="*/ 2147483647 w 174"/>
                    <a:gd name="T5" fmla="*/ 2147483647 h 288"/>
                    <a:gd name="T6" fmla="*/ 2147483647 w 174"/>
                    <a:gd name="T7" fmla="*/ 2147483647 h 288"/>
                    <a:gd name="T8" fmla="*/ 2147483647 w 174"/>
                    <a:gd name="T9" fmla="*/ 2147483647 h 288"/>
                    <a:gd name="T10" fmla="*/ 2147483647 w 174"/>
                    <a:gd name="T11" fmla="*/ 2147483647 h 288"/>
                    <a:gd name="T12" fmla="*/ 2147483647 w 174"/>
                    <a:gd name="T13" fmla="*/ 2147483647 h 288"/>
                    <a:gd name="T14" fmla="*/ 2147483647 w 174"/>
                    <a:gd name="T15" fmla="*/ 2147483647 h 288"/>
                    <a:gd name="T16" fmla="*/ 2147483647 w 174"/>
                    <a:gd name="T17" fmla="*/ 2147483647 h 288"/>
                    <a:gd name="T18" fmla="*/ 2147483647 w 174"/>
                    <a:gd name="T19" fmla="*/ 2147483647 h 288"/>
                    <a:gd name="T20" fmla="*/ 2147483647 w 174"/>
                    <a:gd name="T21" fmla="*/ 2147483647 h 288"/>
                    <a:gd name="T22" fmla="*/ 2147483647 w 174"/>
                    <a:gd name="T23" fmla="*/ 2147483647 h 288"/>
                    <a:gd name="T24" fmla="*/ 2147483647 w 174"/>
                    <a:gd name="T25" fmla="*/ 2147483647 h 288"/>
                    <a:gd name="T26" fmla="*/ 2147483647 w 174"/>
                    <a:gd name="T27" fmla="*/ 2147483647 h 288"/>
                    <a:gd name="T28" fmla="*/ 2147483647 w 174"/>
                    <a:gd name="T29" fmla="*/ 2147483647 h 288"/>
                    <a:gd name="T30" fmla="*/ 2147483647 w 174"/>
                    <a:gd name="T31" fmla="*/ 2147483647 h 288"/>
                    <a:gd name="T32" fmla="*/ 2147483647 w 174"/>
                    <a:gd name="T33" fmla="*/ 2147483647 h 288"/>
                    <a:gd name="T34" fmla="*/ 2147483647 w 174"/>
                    <a:gd name="T35" fmla="*/ 2147483647 h 288"/>
                    <a:gd name="T36" fmla="*/ 2147483647 w 174"/>
                    <a:gd name="T37" fmla="*/ 2147483647 h 288"/>
                    <a:gd name="T38" fmla="*/ 2147483647 w 174"/>
                    <a:gd name="T39" fmla="*/ 2147483647 h 288"/>
                    <a:gd name="T40" fmla="*/ 2147483647 w 174"/>
                    <a:gd name="T41" fmla="*/ 0 h 288"/>
                    <a:gd name="T42" fmla="*/ 2147483647 w 174"/>
                    <a:gd name="T43" fmla="*/ 2147483647 h 288"/>
                    <a:gd name="T44" fmla="*/ 2147483647 w 174"/>
                    <a:gd name="T45" fmla="*/ 2147483647 h 288"/>
                    <a:gd name="T46" fmla="*/ 2147483647 w 174"/>
                    <a:gd name="T47" fmla="*/ 2147483647 h 288"/>
                    <a:gd name="T48" fmla="*/ 2147483647 w 174"/>
                    <a:gd name="T49" fmla="*/ 2147483647 h 288"/>
                    <a:gd name="T50" fmla="*/ 2147483647 w 174"/>
                    <a:gd name="T51" fmla="*/ 2147483647 h 288"/>
                    <a:gd name="T52" fmla="*/ 2147483647 w 174"/>
                    <a:gd name="T53" fmla="*/ 2147483647 h 288"/>
                    <a:gd name="T54" fmla="*/ 2147483647 w 174"/>
                    <a:gd name="T55" fmla="*/ 2147483647 h 288"/>
                    <a:gd name="T56" fmla="*/ 2147483647 w 174"/>
                    <a:gd name="T57" fmla="*/ 2147483647 h 288"/>
                    <a:gd name="T58" fmla="*/ 2147483647 w 174"/>
                    <a:gd name="T59" fmla="*/ 2147483647 h 288"/>
                    <a:gd name="T60" fmla="*/ 2147483647 w 174"/>
                    <a:gd name="T61" fmla="*/ 2147483647 h 288"/>
                    <a:gd name="T62" fmla="*/ 2147483647 w 174"/>
                    <a:gd name="T63" fmla="*/ 2147483647 h 288"/>
                    <a:gd name="T64" fmla="*/ 2147483647 w 174"/>
                    <a:gd name="T65" fmla="*/ 2147483647 h 2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4"/>
                    <a:gd name="T100" fmla="*/ 0 h 288"/>
                    <a:gd name="T101" fmla="*/ 174 w 174"/>
                    <a:gd name="T102" fmla="*/ 288 h 2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4" h="288">
                      <a:moveTo>
                        <a:pt x="52" y="70"/>
                      </a:moveTo>
                      <a:lnTo>
                        <a:pt x="0" y="78"/>
                      </a:lnTo>
                      <a:lnTo>
                        <a:pt x="9" y="96"/>
                      </a:lnTo>
                      <a:lnTo>
                        <a:pt x="52" y="113"/>
                      </a:lnTo>
                      <a:lnTo>
                        <a:pt x="52" y="157"/>
                      </a:lnTo>
                      <a:lnTo>
                        <a:pt x="35" y="192"/>
                      </a:lnTo>
                      <a:lnTo>
                        <a:pt x="35" y="201"/>
                      </a:lnTo>
                      <a:lnTo>
                        <a:pt x="17" y="218"/>
                      </a:lnTo>
                      <a:lnTo>
                        <a:pt x="26" y="262"/>
                      </a:lnTo>
                      <a:lnTo>
                        <a:pt x="26" y="288"/>
                      </a:lnTo>
                      <a:lnTo>
                        <a:pt x="35" y="288"/>
                      </a:lnTo>
                      <a:lnTo>
                        <a:pt x="78" y="244"/>
                      </a:lnTo>
                      <a:lnTo>
                        <a:pt x="78" y="201"/>
                      </a:lnTo>
                      <a:lnTo>
                        <a:pt x="70" y="183"/>
                      </a:lnTo>
                      <a:lnTo>
                        <a:pt x="78" y="166"/>
                      </a:lnTo>
                      <a:lnTo>
                        <a:pt x="104" y="148"/>
                      </a:lnTo>
                      <a:lnTo>
                        <a:pt x="113" y="131"/>
                      </a:lnTo>
                      <a:lnTo>
                        <a:pt x="148" y="122"/>
                      </a:lnTo>
                      <a:lnTo>
                        <a:pt x="165" y="96"/>
                      </a:lnTo>
                      <a:lnTo>
                        <a:pt x="174" y="61"/>
                      </a:lnTo>
                      <a:lnTo>
                        <a:pt x="174" y="0"/>
                      </a:lnTo>
                      <a:lnTo>
                        <a:pt x="131" y="26"/>
                      </a:lnTo>
                      <a:lnTo>
                        <a:pt x="87" y="17"/>
                      </a:lnTo>
                      <a:lnTo>
                        <a:pt x="78" y="44"/>
                      </a:lnTo>
                      <a:lnTo>
                        <a:pt x="96" y="61"/>
                      </a:lnTo>
                      <a:lnTo>
                        <a:pt x="104" y="96"/>
                      </a:lnTo>
                      <a:lnTo>
                        <a:pt x="96" y="105"/>
                      </a:lnTo>
                      <a:lnTo>
                        <a:pt x="87" y="105"/>
                      </a:lnTo>
                      <a:lnTo>
                        <a:pt x="87" y="122"/>
                      </a:lnTo>
                      <a:lnTo>
                        <a:pt x="70" y="113"/>
                      </a:lnTo>
                      <a:lnTo>
                        <a:pt x="70" y="105"/>
                      </a:lnTo>
                      <a:lnTo>
                        <a:pt x="78" y="87"/>
                      </a:lnTo>
                      <a:lnTo>
                        <a:pt x="52" y="7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6" name="Freeform 550">
                  <a:extLst>
                    <a:ext uri="{FF2B5EF4-FFF2-40B4-BE49-F238E27FC236}">
                      <a16:creationId xmlns:a16="http://schemas.microsoft.com/office/drawing/2014/main" id="{DDA914FC-598B-457F-8D33-F9E7CE54B204}"/>
                    </a:ext>
                  </a:extLst>
                </p:cNvPr>
                <p:cNvSpPr>
                  <a:spLocks/>
                </p:cNvSpPr>
                <p:nvPr/>
              </p:nvSpPr>
              <p:spPr bwMode="auto">
                <a:xfrm>
                  <a:off x="5151439" y="4202113"/>
                  <a:ext cx="276225" cy="457200"/>
                </a:xfrm>
                <a:custGeom>
                  <a:avLst/>
                  <a:gdLst>
                    <a:gd name="T0" fmla="*/ 2147483647 w 174"/>
                    <a:gd name="T1" fmla="*/ 2147483647 h 288"/>
                    <a:gd name="T2" fmla="*/ 0 w 174"/>
                    <a:gd name="T3" fmla="*/ 2147483647 h 288"/>
                    <a:gd name="T4" fmla="*/ 2147483647 w 174"/>
                    <a:gd name="T5" fmla="*/ 2147483647 h 288"/>
                    <a:gd name="T6" fmla="*/ 2147483647 w 174"/>
                    <a:gd name="T7" fmla="*/ 2147483647 h 288"/>
                    <a:gd name="T8" fmla="*/ 2147483647 w 174"/>
                    <a:gd name="T9" fmla="*/ 2147483647 h 288"/>
                    <a:gd name="T10" fmla="*/ 2147483647 w 174"/>
                    <a:gd name="T11" fmla="*/ 2147483647 h 288"/>
                    <a:gd name="T12" fmla="*/ 2147483647 w 174"/>
                    <a:gd name="T13" fmla="*/ 2147483647 h 288"/>
                    <a:gd name="T14" fmla="*/ 2147483647 w 174"/>
                    <a:gd name="T15" fmla="*/ 2147483647 h 288"/>
                    <a:gd name="T16" fmla="*/ 2147483647 w 174"/>
                    <a:gd name="T17" fmla="*/ 2147483647 h 288"/>
                    <a:gd name="T18" fmla="*/ 2147483647 w 174"/>
                    <a:gd name="T19" fmla="*/ 2147483647 h 288"/>
                    <a:gd name="T20" fmla="*/ 2147483647 w 174"/>
                    <a:gd name="T21" fmla="*/ 2147483647 h 288"/>
                    <a:gd name="T22" fmla="*/ 2147483647 w 174"/>
                    <a:gd name="T23" fmla="*/ 2147483647 h 288"/>
                    <a:gd name="T24" fmla="*/ 2147483647 w 174"/>
                    <a:gd name="T25" fmla="*/ 2147483647 h 288"/>
                    <a:gd name="T26" fmla="*/ 2147483647 w 174"/>
                    <a:gd name="T27" fmla="*/ 2147483647 h 288"/>
                    <a:gd name="T28" fmla="*/ 2147483647 w 174"/>
                    <a:gd name="T29" fmla="*/ 2147483647 h 288"/>
                    <a:gd name="T30" fmla="*/ 2147483647 w 174"/>
                    <a:gd name="T31" fmla="*/ 2147483647 h 288"/>
                    <a:gd name="T32" fmla="*/ 2147483647 w 174"/>
                    <a:gd name="T33" fmla="*/ 2147483647 h 288"/>
                    <a:gd name="T34" fmla="*/ 2147483647 w 174"/>
                    <a:gd name="T35" fmla="*/ 2147483647 h 288"/>
                    <a:gd name="T36" fmla="*/ 2147483647 w 174"/>
                    <a:gd name="T37" fmla="*/ 2147483647 h 288"/>
                    <a:gd name="T38" fmla="*/ 2147483647 w 174"/>
                    <a:gd name="T39" fmla="*/ 2147483647 h 288"/>
                    <a:gd name="T40" fmla="*/ 2147483647 w 174"/>
                    <a:gd name="T41" fmla="*/ 0 h 288"/>
                    <a:gd name="T42" fmla="*/ 2147483647 w 174"/>
                    <a:gd name="T43" fmla="*/ 2147483647 h 288"/>
                    <a:gd name="T44" fmla="*/ 2147483647 w 174"/>
                    <a:gd name="T45" fmla="*/ 2147483647 h 288"/>
                    <a:gd name="T46" fmla="*/ 2147483647 w 174"/>
                    <a:gd name="T47" fmla="*/ 2147483647 h 288"/>
                    <a:gd name="T48" fmla="*/ 2147483647 w 174"/>
                    <a:gd name="T49" fmla="*/ 2147483647 h 288"/>
                    <a:gd name="T50" fmla="*/ 2147483647 w 174"/>
                    <a:gd name="T51" fmla="*/ 2147483647 h 288"/>
                    <a:gd name="T52" fmla="*/ 2147483647 w 174"/>
                    <a:gd name="T53" fmla="*/ 2147483647 h 288"/>
                    <a:gd name="T54" fmla="*/ 2147483647 w 174"/>
                    <a:gd name="T55" fmla="*/ 2147483647 h 288"/>
                    <a:gd name="T56" fmla="*/ 2147483647 w 174"/>
                    <a:gd name="T57" fmla="*/ 2147483647 h 288"/>
                    <a:gd name="T58" fmla="*/ 2147483647 w 174"/>
                    <a:gd name="T59" fmla="*/ 2147483647 h 288"/>
                    <a:gd name="T60" fmla="*/ 2147483647 w 174"/>
                    <a:gd name="T61" fmla="*/ 2147483647 h 288"/>
                    <a:gd name="T62" fmla="*/ 2147483647 w 174"/>
                    <a:gd name="T63" fmla="*/ 2147483647 h 288"/>
                    <a:gd name="T64" fmla="*/ 2147483647 w 174"/>
                    <a:gd name="T65" fmla="*/ 2147483647 h 2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4"/>
                    <a:gd name="T100" fmla="*/ 0 h 288"/>
                    <a:gd name="T101" fmla="*/ 174 w 174"/>
                    <a:gd name="T102" fmla="*/ 288 h 2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4" h="288">
                      <a:moveTo>
                        <a:pt x="52" y="70"/>
                      </a:moveTo>
                      <a:lnTo>
                        <a:pt x="0" y="78"/>
                      </a:lnTo>
                      <a:lnTo>
                        <a:pt x="9" y="96"/>
                      </a:lnTo>
                      <a:lnTo>
                        <a:pt x="52" y="113"/>
                      </a:lnTo>
                      <a:lnTo>
                        <a:pt x="52" y="157"/>
                      </a:lnTo>
                      <a:lnTo>
                        <a:pt x="35" y="192"/>
                      </a:lnTo>
                      <a:lnTo>
                        <a:pt x="35" y="201"/>
                      </a:lnTo>
                      <a:lnTo>
                        <a:pt x="17" y="218"/>
                      </a:lnTo>
                      <a:lnTo>
                        <a:pt x="26" y="262"/>
                      </a:lnTo>
                      <a:lnTo>
                        <a:pt x="26" y="288"/>
                      </a:lnTo>
                      <a:lnTo>
                        <a:pt x="35" y="288"/>
                      </a:lnTo>
                      <a:lnTo>
                        <a:pt x="78" y="244"/>
                      </a:lnTo>
                      <a:lnTo>
                        <a:pt x="78" y="201"/>
                      </a:lnTo>
                      <a:lnTo>
                        <a:pt x="70" y="183"/>
                      </a:lnTo>
                      <a:lnTo>
                        <a:pt x="78" y="166"/>
                      </a:lnTo>
                      <a:lnTo>
                        <a:pt x="104" y="148"/>
                      </a:lnTo>
                      <a:lnTo>
                        <a:pt x="113" y="131"/>
                      </a:lnTo>
                      <a:lnTo>
                        <a:pt x="148" y="122"/>
                      </a:lnTo>
                      <a:lnTo>
                        <a:pt x="165" y="96"/>
                      </a:lnTo>
                      <a:lnTo>
                        <a:pt x="174" y="61"/>
                      </a:lnTo>
                      <a:lnTo>
                        <a:pt x="174" y="0"/>
                      </a:lnTo>
                      <a:lnTo>
                        <a:pt x="131" y="26"/>
                      </a:lnTo>
                      <a:lnTo>
                        <a:pt x="87" y="17"/>
                      </a:lnTo>
                      <a:lnTo>
                        <a:pt x="78" y="44"/>
                      </a:lnTo>
                      <a:lnTo>
                        <a:pt x="96" y="61"/>
                      </a:lnTo>
                      <a:lnTo>
                        <a:pt x="104" y="96"/>
                      </a:lnTo>
                      <a:lnTo>
                        <a:pt x="96" y="105"/>
                      </a:lnTo>
                      <a:lnTo>
                        <a:pt x="87" y="105"/>
                      </a:lnTo>
                      <a:lnTo>
                        <a:pt x="87" y="122"/>
                      </a:lnTo>
                      <a:lnTo>
                        <a:pt x="70" y="113"/>
                      </a:lnTo>
                      <a:lnTo>
                        <a:pt x="70" y="105"/>
                      </a:lnTo>
                      <a:lnTo>
                        <a:pt x="78" y="87"/>
                      </a:lnTo>
                      <a:lnTo>
                        <a:pt x="52" y="7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7" name="Freeform 551">
                  <a:extLst>
                    <a:ext uri="{FF2B5EF4-FFF2-40B4-BE49-F238E27FC236}">
                      <a16:creationId xmlns:a16="http://schemas.microsoft.com/office/drawing/2014/main" id="{677EDD0E-35B7-40C5-A273-07FE657B138F}"/>
                    </a:ext>
                  </a:extLst>
                </p:cNvPr>
                <p:cNvSpPr>
                  <a:spLocks/>
                </p:cNvSpPr>
                <p:nvPr/>
              </p:nvSpPr>
              <p:spPr bwMode="auto">
                <a:xfrm>
                  <a:off x="5233989" y="4175125"/>
                  <a:ext cx="82550" cy="220663"/>
                </a:xfrm>
                <a:custGeom>
                  <a:avLst/>
                  <a:gdLst>
                    <a:gd name="T0" fmla="*/ 2147483647 w 52"/>
                    <a:gd name="T1" fmla="*/ 0 h 139"/>
                    <a:gd name="T2" fmla="*/ 2147483647 w 52"/>
                    <a:gd name="T3" fmla="*/ 2147483647 h 139"/>
                    <a:gd name="T4" fmla="*/ 2147483647 w 52"/>
                    <a:gd name="T5" fmla="*/ 2147483647 h 139"/>
                    <a:gd name="T6" fmla="*/ 0 w 52"/>
                    <a:gd name="T7" fmla="*/ 2147483647 h 139"/>
                    <a:gd name="T8" fmla="*/ 0 w 52"/>
                    <a:gd name="T9" fmla="*/ 2147483647 h 139"/>
                    <a:gd name="T10" fmla="*/ 2147483647 w 52"/>
                    <a:gd name="T11" fmla="*/ 2147483647 h 139"/>
                    <a:gd name="T12" fmla="*/ 2147483647 w 52"/>
                    <a:gd name="T13" fmla="*/ 2147483647 h 139"/>
                    <a:gd name="T14" fmla="*/ 2147483647 w 52"/>
                    <a:gd name="T15" fmla="*/ 2147483647 h 139"/>
                    <a:gd name="T16" fmla="*/ 2147483647 w 52"/>
                    <a:gd name="T17" fmla="*/ 2147483647 h 139"/>
                    <a:gd name="T18" fmla="*/ 2147483647 w 52"/>
                    <a:gd name="T19" fmla="*/ 2147483647 h 139"/>
                    <a:gd name="T20" fmla="*/ 2147483647 w 52"/>
                    <a:gd name="T21" fmla="*/ 2147483647 h 139"/>
                    <a:gd name="T22" fmla="*/ 2147483647 w 52"/>
                    <a:gd name="T23" fmla="*/ 2147483647 h 139"/>
                    <a:gd name="T24" fmla="*/ 2147483647 w 52"/>
                    <a:gd name="T25" fmla="*/ 2147483647 h 139"/>
                    <a:gd name="T26" fmla="*/ 2147483647 w 52"/>
                    <a:gd name="T27" fmla="*/ 2147483647 h 139"/>
                    <a:gd name="T28" fmla="*/ 2147483647 w 52"/>
                    <a:gd name="T29" fmla="*/ 2147483647 h 139"/>
                    <a:gd name="T30" fmla="*/ 2147483647 w 52"/>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
                    <a:gd name="T49" fmla="*/ 0 h 139"/>
                    <a:gd name="T50" fmla="*/ 52 w 52"/>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 h="139">
                      <a:moveTo>
                        <a:pt x="26" y="0"/>
                      </a:moveTo>
                      <a:lnTo>
                        <a:pt x="18" y="8"/>
                      </a:lnTo>
                      <a:lnTo>
                        <a:pt x="18" y="26"/>
                      </a:lnTo>
                      <a:lnTo>
                        <a:pt x="0" y="43"/>
                      </a:lnTo>
                      <a:lnTo>
                        <a:pt x="0" y="87"/>
                      </a:lnTo>
                      <a:lnTo>
                        <a:pt x="26" y="104"/>
                      </a:lnTo>
                      <a:lnTo>
                        <a:pt x="18" y="122"/>
                      </a:lnTo>
                      <a:lnTo>
                        <a:pt x="18" y="130"/>
                      </a:lnTo>
                      <a:lnTo>
                        <a:pt x="35" y="139"/>
                      </a:lnTo>
                      <a:lnTo>
                        <a:pt x="35" y="122"/>
                      </a:lnTo>
                      <a:lnTo>
                        <a:pt x="44" y="122"/>
                      </a:lnTo>
                      <a:lnTo>
                        <a:pt x="52" y="113"/>
                      </a:lnTo>
                      <a:lnTo>
                        <a:pt x="44" y="78"/>
                      </a:lnTo>
                      <a:lnTo>
                        <a:pt x="26" y="61"/>
                      </a:lnTo>
                      <a:lnTo>
                        <a:pt x="35" y="34"/>
                      </a:lnTo>
                      <a:lnTo>
                        <a:pt x="26"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8" name="Freeform 552">
                  <a:extLst>
                    <a:ext uri="{FF2B5EF4-FFF2-40B4-BE49-F238E27FC236}">
                      <a16:creationId xmlns:a16="http://schemas.microsoft.com/office/drawing/2014/main" id="{B44FEDAE-9444-4D66-A01E-98988BB9C33C}"/>
                    </a:ext>
                  </a:extLst>
                </p:cNvPr>
                <p:cNvSpPr>
                  <a:spLocks/>
                </p:cNvSpPr>
                <p:nvPr/>
              </p:nvSpPr>
              <p:spPr bwMode="auto">
                <a:xfrm>
                  <a:off x="5233989" y="4175125"/>
                  <a:ext cx="82550" cy="220663"/>
                </a:xfrm>
                <a:custGeom>
                  <a:avLst/>
                  <a:gdLst>
                    <a:gd name="T0" fmla="*/ 2147483647 w 52"/>
                    <a:gd name="T1" fmla="*/ 0 h 139"/>
                    <a:gd name="T2" fmla="*/ 2147483647 w 52"/>
                    <a:gd name="T3" fmla="*/ 2147483647 h 139"/>
                    <a:gd name="T4" fmla="*/ 2147483647 w 52"/>
                    <a:gd name="T5" fmla="*/ 2147483647 h 139"/>
                    <a:gd name="T6" fmla="*/ 0 w 52"/>
                    <a:gd name="T7" fmla="*/ 2147483647 h 139"/>
                    <a:gd name="T8" fmla="*/ 0 w 52"/>
                    <a:gd name="T9" fmla="*/ 2147483647 h 139"/>
                    <a:gd name="T10" fmla="*/ 2147483647 w 52"/>
                    <a:gd name="T11" fmla="*/ 2147483647 h 139"/>
                    <a:gd name="T12" fmla="*/ 2147483647 w 52"/>
                    <a:gd name="T13" fmla="*/ 2147483647 h 139"/>
                    <a:gd name="T14" fmla="*/ 2147483647 w 52"/>
                    <a:gd name="T15" fmla="*/ 2147483647 h 139"/>
                    <a:gd name="T16" fmla="*/ 2147483647 w 52"/>
                    <a:gd name="T17" fmla="*/ 2147483647 h 139"/>
                    <a:gd name="T18" fmla="*/ 2147483647 w 52"/>
                    <a:gd name="T19" fmla="*/ 2147483647 h 139"/>
                    <a:gd name="T20" fmla="*/ 2147483647 w 52"/>
                    <a:gd name="T21" fmla="*/ 2147483647 h 139"/>
                    <a:gd name="T22" fmla="*/ 2147483647 w 52"/>
                    <a:gd name="T23" fmla="*/ 2147483647 h 139"/>
                    <a:gd name="T24" fmla="*/ 2147483647 w 52"/>
                    <a:gd name="T25" fmla="*/ 2147483647 h 139"/>
                    <a:gd name="T26" fmla="*/ 2147483647 w 52"/>
                    <a:gd name="T27" fmla="*/ 2147483647 h 139"/>
                    <a:gd name="T28" fmla="*/ 2147483647 w 52"/>
                    <a:gd name="T29" fmla="*/ 2147483647 h 139"/>
                    <a:gd name="T30" fmla="*/ 2147483647 w 52"/>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
                    <a:gd name="T49" fmla="*/ 0 h 139"/>
                    <a:gd name="T50" fmla="*/ 52 w 52"/>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 h="139">
                      <a:moveTo>
                        <a:pt x="26" y="0"/>
                      </a:moveTo>
                      <a:lnTo>
                        <a:pt x="18" y="8"/>
                      </a:lnTo>
                      <a:lnTo>
                        <a:pt x="18" y="26"/>
                      </a:lnTo>
                      <a:lnTo>
                        <a:pt x="0" y="43"/>
                      </a:lnTo>
                      <a:lnTo>
                        <a:pt x="0" y="87"/>
                      </a:lnTo>
                      <a:lnTo>
                        <a:pt x="26" y="104"/>
                      </a:lnTo>
                      <a:lnTo>
                        <a:pt x="18" y="122"/>
                      </a:lnTo>
                      <a:lnTo>
                        <a:pt x="18" y="130"/>
                      </a:lnTo>
                      <a:lnTo>
                        <a:pt x="35" y="139"/>
                      </a:lnTo>
                      <a:lnTo>
                        <a:pt x="35" y="122"/>
                      </a:lnTo>
                      <a:lnTo>
                        <a:pt x="44" y="122"/>
                      </a:lnTo>
                      <a:lnTo>
                        <a:pt x="52" y="113"/>
                      </a:lnTo>
                      <a:lnTo>
                        <a:pt x="44" y="78"/>
                      </a:lnTo>
                      <a:lnTo>
                        <a:pt x="26" y="61"/>
                      </a:lnTo>
                      <a:lnTo>
                        <a:pt x="35" y="34"/>
                      </a:lnTo>
                      <a:lnTo>
                        <a:pt x="26"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69" name="Freeform 553">
                  <a:extLst>
                    <a:ext uri="{FF2B5EF4-FFF2-40B4-BE49-F238E27FC236}">
                      <a16:creationId xmlns:a16="http://schemas.microsoft.com/office/drawing/2014/main" id="{F8D9BC88-695F-48D6-A90B-66768E7217A8}"/>
                    </a:ext>
                  </a:extLst>
                </p:cNvPr>
                <p:cNvSpPr>
                  <a:spLocks/>
                </p:cNvSpPr>
                <p:nvPr/>
              </p:nvSpPr>
              <p:spPr bwMode="auto">
                <a:xfrm>
                  <a:off x="4943476" y="4146550"/>
                  <a:ext cx="319088" cy="276225"/>
                </a:xfrm>
                <a:custGeom>
                  <a:avLst/>
                  <a:gdLst>
                    <a:gd name="T0" fmla="*/ 2147483647 w 201"/>
                    <a:gd name="T1" fmla="*/ 2147483647 h 174"/>
                    <a:gd name="T2" fmla="*/ 2147483647 w 201"/>
                    <a:gd name="T3" fmla="*/ 0 h 174"/>
                    <a:gd name="T4" fmla="*/ 2147483647 w 201"/>
                    <a:gd name="T5" fmla="*/ 0 h 174"/>
                    <a:gd name="T6" fmla="*/ 2147483647 w 201"/>
                    <a:gd name="T7" fmla="*/ 2147483647 h 174"/>
                    <a:gd name="T8" fmla="*/ 2147483647 w 201"/>
                    <a:gd name="T9" fmla="*/ 2147483647 h 174"/>
                    <a:gd name="T10" fmla="*/ 2147483647 w 201"/>
                    <a:gd name="T11" fmla="*/ 2147483647 h 174"/>
                    <a:gd name="T12" fmla="*/ 2147483647 w 201"/>
                    <a:gd name="T13" fmla="*/ 2147483647 h 174"/>
                    <a:gd name="T14" fmla="*/ 2147483647 w 201"/>
                    <a:gd name="T15" fmla="*/ 2147483647 h 174"/>
                    <a:gd name="T16" fmla="*/ 0 w 201"/>
                    <a:gd name="T17" fmla="*/ 2147483647 h 174"/>
                    <a:gd name="T18" fmla="*/ 0 w 201"/>
                    <a:gd name="T19" fmla="*/ 2147483647 h 174"/>
                    <a:gd name="T20" fmla="*/ 2147483647 w 201"/>
                    <a:gd name="T21" fmla="*/ 2147483647 h 174"/>
                    <a:gd name="T22" fmla="*/ 2147483647 w 201"/>
                    <a:gd name="T23" fmla="*/ 2147483647 h 174"/>
                    <a:gd name="T24" fmla="*/ 2147483647 w 201"/>
                    <a:gd name="T25" fmla="*/ 2147483647 h 174"/>
                    <a:gd name="T26" fmla="*/ 2147483647 w 201"/>
                    <a:gd name="T27" fmla="*/ 2147483647 h 174"/>
                    <a:gd name="T28" fmla="*/ 2147483647 w 201"/>
                    <a:gd name="T29" fmla="*/ 2147483647 h 174"/>
                    <a:gd name="T30" fmla="*/ 2147483647 w 201"/>
                    <a:gd name="T31" fmla="*/ 2147483647 h 174"/>
                    <a:gd name="T32" fmla="*/ 2147483647 w 201"/>
                    <a:gd name="T33" fmla="*/ 2147483647 h 174"/>
                    <a:gd name="T34" fmla="*/ 2147483647 w 201"/>
                    <a:gd name="T35" fmla="*/ 2147483647 h 174"/>
                    <a:gd name="T36" fmla="*/ 2147483647 w 201"/>
                    <a:gd name="T37" fmla="*/ 2147483647 h 174"/>
                    <a:gd name="T38" fmla="*/ 2147483647 w 201"/>
                    <a:gd name="T39" fmla="*/ 2147483647 h 174"/>
                    <a:gd name="T40" fmla="*/ 2147483647 w 201"/>
                    <a:gd name="T41" fmla="*/ 2147483647 h 174"/>
                    <a:gd name="T42" fmla="*/ 2147483647 w 201"/>
                    <a:gd name="T43" fmla="*/ 2147483647 h 174"/>
                    <a:gd name="T44" fmla="*/ 2147483647 w 201"/>
                    <a:gd name="T45" fmla="*/ 2147483647 h 1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1"/>
                    <a:gd name="T70" fmla="*/ 0 h 174"/>
                    <a:gd name="T71" fmla="*/ 201 w 201"/>
                    <a:gd name="T72" fmla="*/ 174 h 1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1" h="174">
                      <a:moveTo>
                        <a:pt x="183" y="18"/>
                      </a:moveTo>
                      <a:lnTo>
                        <a:pt x="148" y="0"/>
                      </a:lnTo>
                      <a:lnTo>
                        <a:pt x="122" y="0"/>
                      </a:lnTo>
                      <a:lnTo>
                        <a:pt x="96" y="61"/>
                      </a:lnTo>
                      <a:lnTo>
                        <a:pt x="70" y="70"/>
                      </a:lnTo>
                      <a:lnTo>
                        <a:pt x="52" y="52"/>
                      </a:lnTo>
                      <a:lnTo>
                        <a:pt x="35" y="52"/>
                      </a:lnTo>
                      <a:lnTo>
                        <a:pt x="26" y="79"/>
                      </a:lnTo>
                      <a:lnTo>
                        <a:pt x="0" y="87"/>
                      </a:lnTo>
                      <a:lnTo>
                        <a:pt x="0" y="148"/>
                      </a:lnTo>
                      <a:lnTo>
                        <a:pt x="17" y="166"/>
                      </a:lnTo>
                      <a:lnTo>
                        <a:pt x="52" y="166"/>
                      </a:lnTo>
                      <a:lnTo>
                        <a:pt x="52" y="174"/>
                      </a:lnTo>
                      <a:lnTo>
                        <a:pt x="78" y="174"/>
                      </a:lnTo>
                      <a:lnTo>
                        <a:pt x="87" y="157"/>
                      </a:lnTo>
                      <a:lnTo>
                        <a:pt x="122" y="140"/>
                      </a:lnTo>
                      <a:lnTo>
                        <a:pt x="140" y="131"/>
                      </a:lnTo>
                      <a:lnTo>
                        <a:pt x="131" y="113"/>
                      </a:lnTo>
                      <a:lnTo>
                        <a:pt x="183" y="105"/>
                      </a:lnTo>
                      <a:lnTo>
                        <a:pt x="183" y="61"/>
                      </a:lnTo>
                      <a:lnTo>
                        <a:pt x="201" y="44"/>
                      </a:lnTo>
                      <a:lnTo>
                        <a:pt x="201" y="26"/>
                      </a:lnTo>
                      <a:lnTo>
                        <a:pt x="183"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70" name="Freeform 554">
                  <a:extLst>
                    <a:ext uri="{FF2B5EF4-FFF2-40B4-BE49-F238E27FC236}">
                      <a16:creationId xmlns:a16="http://schemas.microsoft.com/office/drawing/2014/main" id="{3AFEE858-FE5E-4E9C-A59D-8A19E04F48BF}"/>
                    </a:ext>
                  </a:extLst>
                </p:cNvPr>
                <p:cNvSpPr>
                  <a:spLocks/>
                </p:cNvSpPr>
                <p:nvPr/>
              </p:nvSpPr>
              <p:spPr bwMode="auto">
                <a:xfrm>
                  <a:off x="4943476" y="4146550"/>
                  <a:ext cx="319088" cy="276225"/>
                </a:xfrm>
                <a:custGeom>
                  <a:avLst/>
                  <a:gdLst>
                    <a:gd name="T0" fmla="*/ 2147483647 w 201"/>
                    <a:gd name="T1" fmla="*/ 2147483647 h 174"/>
                    <a:gd name="T2" fmla="*/ 2147483647 w 201"/>
                    <a:gd name="T3" fmla="*/ 0 h 174"/>
                    <a:gd name="T4" fmla="*/ 2147483647 w 201"/>
                    <a:gd name="T5" fmla="*/ 0 h 174"/>
                    <a:gd name="T6" fmla="*/ 2147483647 w 201"/>
                    <a:gd name="T7" fmla="*/ 2147483647 h 174"/>
                    <a:gd name="T8" fmla="*/ 2147483647 w 201"/>
                    <a:gd name="T9" fmla="*/ 2147483647 h 174"/>
                    <a:gd name="T10" fmla="*/ 2147483647 w 201"/>
                    <a:gd name="T11" fmla="*/ 2147483647 h 174"/>
                    <a:gd name="T12" fmla="*/ 2147483647 w 201"/>
                    <a:gd name="T13" fmla="*/ 2147483647 h 174"/>
                    <a:gd name="T14" fmla="*/ 2147483647 w 201"/>
                    <a:gd name="T15" fmla="*/ 2147483647 h 174"/>
                    <a:gd name="T16" fmla="*/ 0 w 201"/>
                    <a:gd name="T17" fmla="*/ 2147483647 h 174"/>
                    <a:gd name="T18" fmla="*/ 0 w 201"/>
                    <a:gd name="T19" fmla="*/ 2147483647 h 174"/>
                    <a:gd name="T20" fmla="*/ 2147483647 w 201"/>
                    <a:gd name="T21" fmla="*/ 2147483647 h 174"/>
                    <a:gd name="T22" fmla="*/ 2147483647 w 201"/>
                    <a:gd name="T23" fmla="*/ 2147483647 h 174"/>
                    <a:gd name="T24" fmla="*/ 2147483647 w 201"/>
                    <a:gd name="T25" fmla="*/ 2147483647 h 174"/>
                    <a:gd name="T26" fmla="*/ 2147483647 w 201"/>
                    <a:gd name="T27" fmla="*/ 2147483647 h 174"/>
                    <a:gd name="T28" fmla="*/ 2147483647 w 201"/>
                    <a:gd name="T29" fmla="*/ 2147483647 h 174"/>
                    <a:gd name="T30" fmla="*/ 2147483647 w 201"/>
                    <a:gd name="T31" fmla="*/ 2147483647 h 174"/>
                    <a:gd name="T32" fmla="*/ 2147483647 w 201"/>
                    <a:gd name="T33" fmla="*/ 2147483647 h 174"/>
                    <a:gd name="T34" fmla="*/ 2147483647 w 201"/>
                    <a:gd name="T35" fmla="*/ 2147483647 h 174"/>
                    <a:gd name="T36" fmla="*/ 2147483647 w 201"/>
                    <a:gd name="T37" fmla="*/ 2147483647 h 174"/>
                    <a:gd name="T38" fmla="*/ 2147483647 w 201"/>
                    <a:gd name="T39" fmla="*/ 2147483647 h 174"/>
                    <a:gd name="T40" fmla="*/ 2147483647 w 201"/>
                    <a:gd name="T41" fmla="*/ 2147483647 h 174"/>
                    <a:gd name="T42" fmla="*/ 2147483647 w 201"/>
                    <a:gd name="T43" fmla="*/ 2147483647 h 174"/>
                    <a:gd name="T44" fmla="*/ 2147483647 w 201"/>
                    <a:gd name="T45" fmla="*/ 2147483647 h 1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1"/>
                    <a:gd name="T70" fmla="*/ 0 h 174"/>
                    <a:gd name="T71" fmla="*/ 201 w 201"/>
                    <a:gd name="T72" fmla="*/ 174 h 1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1" h="174">
                      <a:moveTo>
                        <a:pt x="183" y="18"/>
                      </a:moveTo>
                      <a:lnTo>
                        <a:pt x="148" y="0"/>
                      </a:lnTo>
                      <a:lnTo>
                        <a:pt x="122" y="0"/>
                      </a:lnTo>
                      <a:lnTo>
                        <a:pt x="96" y="61"/>
                      </a:lnTo>
                      <a:lnTo>
                        <a:pt x="70" y="70"/>
                      </a:lnTo>
                      <a:lnTo>
                        <a:pt x="52" y="52"/>
                      </a:lnTo>
                      <a:lnTo>
                        <a:pt x="35" y="52"/>
                      </a:lnTo>
                      <a:lnTo>
                        <a:pt x="26" y="79"/>
                      </a:lnTo>
                      <a:lnTo>
                        <a:pt x="0" y="87"/>
                      </a:lnTo>
                      <a:lnTo>
                        <a:pt x="0" y="148"/>
                      </a:lnTo>
                      <a:lnTo>
                        <a:pt x="17" y="166"/>
                      </a:lnTo>
                      <a:lnTo>
                        <a:pt x="52" y="166"/>
                      </a:lnTo>
                      <a:lnTo>
                        <a:pt x="52" y="174"/>
                      </a:lnTo>
                      <a:lnTo>
                        <a:pt x="78" y="174"/>
                      </a:lnTo>
                      <a:lnTo>
                        <a:pt x="87" y="157"/>
                      </a:lnTo>
                      <a:lnTo>
                        <a:pt x="122" y="140"/>
                      </a:lnTo>
                      <a:lnTo>
                        <a:pt x="140" y="131"/>
                      </a:lnTo>
                      <a:lnTo>
                        <a:pt x="131" y="113"/>
                      </a:lnTo>
                      <a:lnTo>
                        <a:pt x="183" y="105"/>
                      </a:lnTo>
                      <a:lnTo>
                        <a:pt x="183" y="61"/>
                      </a:lnTo>
                      <a:lnTo>
                        <a:pt x="201" y="44"/>
                      </a:lnTo>
                      <a:lnTo>
                        <a:pt x="201" y="26"/>
                      </a:lnTo>
                      <a:lnTo>
                        <a:pt x="183"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71" name="Freeform 555">
                  <a:extLst>
                    <a:ext uri="{FF2B5EF4-FFF2-40B4-BE49-F238E27FC236}">
                      <a16:creationId xmlns:a16="http://schemas.microsoft.com/office/drawing/2014/main" id="{C2C954E9-6D0C-46AC-87AE-F480A25BDE15}"/>
                    </a:ext>
                  </a:extLst>
                </p:cNvPr>
                <p:cNvSpPr>
                  <a:spLocks/>
                </p:cNvSpPr>
                <p:nvPr/>
              </p:nvSpPr>
              <p:spPr bwMode="auto">
                <a:xfrm>
                  <a:off x="4652964" y="4078288"/>
                  <a:ext cx="346075" cy="344488"/>
                </a:xfrm>
                <a:custGeom>
                  <a:avLst/>
                  <a:gdLst>
                    <a:gd name="T0" fmla="*/ 2147483647 w 218"/>
                    <a:gd name="T1" fmla="*/ 2147483647 h 217"/>
                    <a:gd name="T2" fmla="*/ 2147483647 w 218"/>
                    <a:gd name="T3" fmla="*/ 0 h 217"/>
                    <a:gd name="T4" fmla="*/ 2147483647 w 218"/>
                    <a:gd name="T5" fmla="*/ 0 h 217"/>
                    <a:gd name="T6" fmla="*/ 2147483647 w 218"/>
                    <a:gd name="T7" fmla="*/ 2147483647 h 217"/>
                    <a:gd name="T8" fmla="*/ 2147483647 w 218"/>
                    <a:gd name="T9" fmla="*/ 2147483647 h 217"/>
                    <a:gd name="T10" fmla="*/ 2147483647 w 218"/>
                    <a:gd name="T11" fmla="*/ 2147483647 h 217"/>
                    <a:gd name="T12" fmla="*/ 2147483647 w 218"/>
                    <a:gd name="T13" fmla="*/ 2147483647 h 217"/>
                    <a:gd name="T14" fmla="*/ 2147483647 w 218"/>
                    <a:gd name="T15" fmla="*/ 2147483647 h 217"/>
                    <a:gd name="T16" fmla="*/ 2147483647 w 218"/>
                    <a:gd name="T17" fmla="*/ 2147483647 h 217"/>
                    <a:gd name="T18" fmla="*/ 0 w 218"/>
                    <a:gd name="T19" fmla="*/ 2147483647 h 217"/>
                    <a:gd name="T20" fmla="*/ 2147483647 w 218"/>
                    <a:gd name="T21" fmla="*/ 2147483647 h 217"/>
                    <a:gd name="T22" fmla="*/ 2147483647 w 218"/>
                    <a:gd name="T23" fmla="*/ 2147483647 h 217"/>
                    <a:gd name="T24" fmla="*/ 2147483647 w 218"/>
                    <a:gd name="T25" fmla="*/ 2147483647 h 217"/>
                    <a:gd name="T26" fmla="*/ 2147483647 w 218"/>
                    <a:gd name="T27" fmla="*/ 2147483647 h 217"/>
                    <a:gd name="T28" fmla="*/ 2147483647 w 218"/>
                    <a:gd name="T29" fmla="*/ 2147483647 h 217"/>
                    <a:gd name="T30" fmla="*/ 2147483647 w 218"/>
                    <a:gd name="T31" fmla="*/ 2147483647 h 217"/>
                    <a:gd name="T32" fmla="*/ 2147483647 w 218"/>
                    <a:gd name="T33" fmla="*/ 2147483647 h 217"/>
                    <a:gd name="T34" fmla="*/ 2147483647 w 218"/>
                    <a:gd name="T35" fmla="*/ 2147483647 h 217"/>
                    <a:gd name="T36" fmla="*/ 2147483647 w 218"/>
                    <a:gd name="T37" fmla="*/ 2147483647 h 217"/>
                    <a:gd name="T38" fmla="*/ 2147483647 w 218"/>
                    <a:gd name="T39" fmla="*/ 2147483647 h 217"/>
                    <a:gd name="T40" fmla="*/ 2147483647 w 218"/>
                    <a:gd name="T41" fmla="*/ 2147483647 h 217"/>
                    <a:gd name="T42" fmla="*/ 2147483647 w 218"/>
                    <a:gd name="T43" fmla="*/ 2147483647 h 217"/>
                    <a:gd name="T44" fmla="*/ 2147483647 w 218"/>
                    <a:gd name="T45" fmla="*/ 2147483647 h 217"/>
                    <a:gd name="T46" fmla="*/ 2147483647 w 218"/>
                    <a:gd name="T47" fmla="*/ 2147483647 h 217"/>
                    <a:gd name="T48" fmla="*/ 2147483647 w 218"/>
                    <a:gd name="T49" fmla="*/ 2147483647 h 217"/>
                    <a:gd name="T50" fmla="*/ 2147483647 w 218"/>
                    <a:gd name="T51" fmla="*/ 2147483647 h 2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8"/>
                    <a:gd name="T79" fmla="*/ 0 h 217"/>
                    <a:gd name="T80" fmla="*/ 218 w 218"/>
                    <a:gd name="T81" fmla="*/ 217 h 2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8" h="217">
                      <a:moveTo>
                        <a:pt x="105" y="34"/>
                      </a:moveTo>
                      <a:lnTo>
                        <a:pt x="96" y="0"/>
                      </a:lnTo>
                      <a:lnTo>
                        <a:pt x="17" y="0"/>
                      </a:lnTo>
                      <a:lnTo>
                        <a:pt x="35" y="43"/>
                      </a:lnTo>
                      <a:lnTo>
                        <a:pt x="26" y="61"/>
                      </a:lnTo>
                      <a:lnTo>
                        <a:pt x="44" y="95"/>
                      </a:lnTo>
                      <a:lnTo>
                        <a:pt x="35" y="113"/>
                      </a:lnTo>
                      <a:lnTo>
                        <a:pt x="9" y="139"/>
                      </a:lnTo>
                      <a:lnTo>
                        <a:pt x="9" y="174"/>
                      </a:lnTo>
                      <a:lnTo>
                        <a:pt x="0" y="209"/>
                      </a:lnTo>
                      <a:lnTo>
                        <a:pt x="17" y="209"/>
                      </a:lnTo>
                      <a:lnTo>
                        <a:pt x="44" y="200"/>
                      </a:lnTo>
                      <a:lnTo>
                        <a:pt x="78" y="209"/>
                      </a:lnTo>
                      <a:lnTo>
                        <a:pt x="122" y="209"/>
                      </a:lnTo>
                      <a:lnTo>
                        <a:pt x="122" y="217"/>
                      </a:lnTo>
                      <a:lnTo>
                        <a:pt x="166" y="217"/>
                      </a:lnTo>
                      <a:lnTo>
                        <a:pt x="200" y="209"/>
                      </a:lnTo>
                      <a:lnTo>
                        <a:pt x="183" y="191"/>
                      </a:lnTo>
                      <a:lnTo>
                        <a:pt x="183" y="130"/>
                      </a:lnTo>
                      <a:lnTo>
                        <a:pt x="218" y="122"/>
                      </a:lnTo>
                      <a:lnTo>
                        <a:pt x="218" y="95"/>
                      </a:lnTo>
                      <a:lnTo>
                        <a:pt x="183" y="69"/>
                      </a:lnTo>
                      <a:lnTo>
                        <a:pt x="183" y="17"/>
                      </a:lnTo>
                      <a:lnTo>
                        <a:pt x="139" y="17"/>
                      </a:lnTo>
                      <a:lnTo>
                        <a:pt x="131" y="34"/>
                      </a:lnTo>
                      <a:lnTo>
                        <a:pt x="105" y="3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72" name="Freeform 556">
                  <a:extLst>
                    <a:ext uri="{FF2B5EF4-FFF2-40B4-BE49-F238E27FC236}">
                      <a16:creationId xmlns:a16="http://schemas.microsoft.com/office/drawing/2014/main" id="{B1DB75DE-C64D-4028-AB65-C7AAE3D8B661}"/>
                    </a:ext>
                  </a:extLst>
                </p:cNvPr>
                <p:cNvSpPr>
                  <a:spLocks/>
                </p:cNvSpPr>
                <p:nvPr/>
              </p:nvSpPr>
              <p:spPr bwMode="auto">
                <a:xfrm>
                  <a:off x="4652964" y="4078288"/>
                  <a:ext cx="346075" cy="344488"/>
                </a:xfrm>
                <a:custGeom>
                  <a:avLst/>
                  <a:gdLst>
                    <a:gd name="T0" fmla="*/ 2147483647 w 218"/>
                    <a:gd name="T1" fmla="*/ 2147483647 h 217"/>
                    <a:gd name="T2" fmla="*/ 2147483647 w 218"/>
                    <a:gd name="T3" fmla="*/ 0 h 217"/>
                    <a:gd name="T4" fmla="*/ 2147483647 w 218"/>
                    <a:gd name="T5" fmla="*/ 0 h 217"/>
                    <a:gd name="T6" fmla="*/ 2147483647 w 218"/>
                    <a:gd name="T7" fmla="*/ 2147483647 h 217"/>
                    <a:gd name="T8" fmla="*/ 2147483647 w 218"/>
                    <a:gd name="T9" fmla="*/ 2147483647 h 217"/>
                    <a:gd name="T10" fmla="*/ 2147483647 w 218"/>
                    <a:gd name="T11" fmla="*/ 2147483647 h 217"/>
                    <a:gd name="T12" fmla="*/ 2147483647 w 218"/>
                    <a:gd name="T13" fmla="*/ 2147483647 h 217"/>
                    <a:gd name="T14" fmla="*/ 2147483647 w 218"/>
                    <a:gd name="T15" fmla="*/ 2147483647 h 217"/>
                    <a:gd name="T16" fmla="*/ 2147483647 w 218"/>
                    <a:gd name="T17" fmla="*/ 2147483647 h 217"/>
                    <a:gd name="T18" fmla="*/ 0 w 218"/>
                    <a:gd name="T19" fmla="*/ 2147483647 h 217"/>
                    <a:gd name="T20" fmla="*/ 2147483647 w 218"/>
                    <a:gd name="T21" fmla="*/ 2147483647 h 217"/>
                    <a:gd name="T22" fmla="*/ 2147483647 w 218"/>
                    <a:gd name="T23" fmla="*/ 2147483647 h 217"/>
                    <a:gd name="T24" fmla="*/ 2147483647 w 218"/>
                    <a:gd name="T25" fmla="*/ 2147483647 h 217"/>
                    <a:gd name="T26" fmla="*/ 2147483647 w 218"/>
                    <a:gd name="T27" fmla="*/ 2147483647 h 217"/>
                    <a:gd name="T28" fmla="*/ 2147483647 w 218"/>
                    <a:gd name="T29" fmla="*/ 2147483647 h 217"/>
                    <a:gd name="T30" fmla="*/ 2147483647 w 218"/>
                    <a:gd name="T31" fmla="*/ 2147483647 h 217"/>
                    <a:gd name="T32" fmla="*/ 2147483647 w 218"/>
                    <a:gd name="T33" fmla="*/ 2147483647 h 217"/>
                    <a:gd name="T34" fmla="*/ 2147483647 w 218"/>
                    <a:gd name="T35" fmla="*/ 2147483647 h 217"/>
                    <a:gd name="T36" fmla="*/ 2147483647 w 218"/>
                    <a:gd name="T37" fmla="*/ 2147483647 h 217"/>
                    <a:gd name="T38" fmla="*/ 2147483647 w 218"/>
                    <a:gd name="T39" fmla="*/ 2147483647 h 217"/>
                    <a:gd name="T40" fmla="*/ 2147483647 w 218"/>
                    <a:gd name="T41" fmla="*/ 2147483647 h 217"/>
                    <a:gd name="T42" fmla="*/ 2147483647 w 218"/>
                    <a:gd name="T43" fmla="*/ 2147483647 h 217"/>
                    <a:gd name="T44" fmla="*/ 2147483647 w 218"/>
                    <a:gd name="T45" fmla="*/ 2147483647 h 217"/>
                    <a:gd name="T46" fmla="*/ 2147483647 w 218"/>
                    <a:gd name="T47" fmla="*/ 2147483647 h 217"/>
                    <a:gd name="T48" fmla="*/ 2147483647 w 218"/>
                    <a:gd name="T49" fmla="*/ 2147483647 h 217"/>
                    <a:gd name="T50" fmla="*/ 2147483647 w 218"/>
                    <a:gd name="T51" fmla="*/ 2147483647 h 2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8"/>
                    <a:gd name="T79" fmla="*/ 0 h 217"/>
                    <a:gd name="T80" fmla="*/ 218 w 218"/>
                    <a:gd name="T81" fmla="*/ 217 h 2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8" h="217">
                      <a:moveTo>
                        <a:pt x="105" y="34"/>
                      </a:moveTo>
                      <a:lnTo>
                        <a:pt x="96" y="0"/>
                      </a:lnTo>
                      <a:lnTo>
                        <a:pt x="17" y="0"/>
                      </a:lnTo>
                      <a:lnTo>
                        <a:pt x="35" y="43"/>
                      </a:lnTo>
                      <a:lnTo>
                        <a:pt x="26" y="61"/>
                      </a:lnTo>
                      <a:lnTo>
                        <a:pt x="44" y="95"/>
                      </a:lnTo>
                      <a:lnTo>
                        <a:pt x="35" y="113"/>
                      </a:lnTo>
                      <a:lnTo>
                        <a:pt x="9" y="139"/>
                      </a:lnTo>
                      <a:lnTo>
                        <a:pt x="9" y="174"/>
                      </a:lnTo>
                      <a:lnTo>
                        <a:pt x="0" y="209"/>
                      </a:lnTo>
                      <a:lnTo>
                        <a:pt x="17" y="209"/>
                      </a:lnTo>
                      <a:lnTo>
                        <a:pt x="44" y="200"/>
                      </a:lnTo>
                      <a:lnTo>
                        <a:pt x="78" y="209"/>
                      </a:lnTo>
                      <a:lnTo>
                        <a:pt x="122" y="209"/>
                      </a:lnTo>
                      <a:lnTo>
                        <a:pt x="122" y="217"/>
                      </a:lnTo>
                      <a:lnTo>
                        <a:pt x="166" y="217"/>
                      </a:lnTo>
                      <a:lnTo>
                        <a:pt x="200" y="209"/>
                      </a:lnTo>
                      <a:lnTo>
                        <a:pt x="183" y="191"/>
                      </a:lnTo>
                      <a:lnTo>
                        <a:pt x="183" y="130"/>
                      </a:lnTo>
                      <a:lnTo>
                        <a:pt x="218" y="122"/>
                      </a:lnTo>
                      <a:lnTo>
                        <a:pt x="218" y="95"/>
                      </a:lnTo>
                      <a:lnTo>
                        <a:pt x="183" y="69"/>
                      </a:lnTo>
                      <a:lnTo>
                        <a:pt x="183" y="17"/>
                      </a:lnTo>
                      <a:lnTo>
                        <a:pt x="139" y="17"/>
                      </a:lnTo>
                      <a:lnTo>
                        <a:pt x="131" y="34"/>
                      </a:lnTo>
                      <a:lnTo>
                        <a:pt x="105" y="34"/>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73" name="Freeform 557">
                  <a:extLst>
                    <a:ext uri="{FF2B5EF4-FFF2-40B4-BE49-F238E27FC236}">
                      <a16:creationId xmlns:a16="http://schemas.microsoft.com/office/drawing/2014/main" id="{06DAA98B-44F4-49A9-BD19-9BBBE2FFCE53}"/>
                    </a:ext>
                  </a:extLst>
                </p:cNvPr>
                <p:cNvSpPr>
                  <a:spLocks/>
                </p:cNvSpPr>
                <p:nvPr/>
              </p:nvSpPr>
              <p:spPr bwMode="auto">
                <a:xfrm>
                  <a:off x="5137151" y="3925888"/>
                  <a:ext cx="290513" cy="317500"/>
                </a:xfrm>
                <a:custGeom>
                  <a:avLst/>
                  <a:gdLst>
                    <a:gd name="T0" fmla="*/ 2147483647 w 183"/>
                    <a:gd name="T1" fmla="*/ 2147483647 h 200"/>
                    <a:gd name="T2" fmla="*/ 2147483647 w 183"/>
                    <a:gd name="T3" fmla="*/ 2147483647 h 200"/>
                    <a:gd name="T4" fmla="*/ 2147483647 w 183"/>
                    <a:gd name="T5" fmla="*/ 0 h 200"/>
                    <a:gd name="T6" fmla="*/ 2147483647 w 183"/>
                    <a:gd name="T7" fmla="*/ 2147483647 h 200"/>
                    <a:gd name="T8" fmla="*/ 2147483647 w 183"/>
                    <a:gd name="T9" fmla="*/ 2147483647 h 200"/>
                    <a:gd name="T10" fmla="*/ 2147483647 w 183"/>
                    <a:gd name="T11" fmla="*/ 2147483647 h 200"/>
                    <a:gd name="T12" fmla="*/ 2147483647 w 183"/>
                    <a:gd name="T13" fmla="*/ 0 h 200"/>
                    <a:gd name="T14" fmla="*/ 2147483647 w 183"/>
                    <a:gd name="T15" fmla="*/ 0 h 200"/>
                    <a:gd name="T16" fmla="*/ 2147483647 w 183"/>
                    <a:gd name="T17" fmla="*/ 2147483647 h 200"/>
                    <a:gd name="T18" fmla="*/ 2147483647 w 183"/>
                    <a:gd name="T19" fmla="*/ 2147483647 h 200"/>
                    <a:gd name="T20" fmla="*/ 2147483647 w 183"/>
                    <a:gd name="T21" fmla="*/ 2147483647 h 200"/>
                    <a:gd name="T22" fmla="*/ 0 w 183"/>
                    <a:gd name="T23" fmla="*/ 2147483647 h 200"/>
                    <a:gd name="T24" fmla="*/ 2147483647 w 183"/>
                    <a:gd name="T25" fmla="*/ 2147483647 h 200"/>
                    <a:gd name="T26" fmla="*/ 2147483647 w 183"/>
                    <a:gd name="T27" fmla="*/ 2147483647 h 200"/>
                    <a:gd name="T28" fmla="*/ 2147483647 w 183"/>
                    <a:gd name="T29" fmla="*/ 2147483647 h 200"/>
                    <a:gd name="T30" fmla="*/ 2147483647 w 183"/>
                    <a:gd name="T31" fmla="*/ 2147483647 h 200"/>
                    <a:gd name="T32" fmla="*/ 2147483647 w 183"/>
                    <a:gd name="T33" fmla="*/ 2147483647 h 200"/>
                    <a:gd name="T34" fmla="*/ 2147483647 w 183"/>
                    <a:gd name="T35" fmla="*/ 2147483647 h 200"/>
                    <a:gd name="T36" fmla="*/ 2147483647 w 183"/>
                    <a:gd name="T37" fmla="*/ 2147483647 h 200"/>
                    <a:gd name="T38" fmla="*/ 2147483647 w 183"/>
                    <a:gd name="T39" fmla="*/ 2147483647 h 200"/>
                    <a:gd name="T40" fmla="*/ 2147483647 w 183"/>
                    <a:gd name="T41" fmla="*/ 2147483647 h 200"/>
                    <a:gd name="T42" fmla="*/ 2147483647 w 183"/>
                    <a:gd name="T43" fmla="*/ 2147483647 h 200"/>
                    <a:gd name="T44" fmla="*/ 2147483647 w 183"/>
                    <a:gd name="T45" fmla="*/ 2147483647 h 200"/>
                    <a:gd name="T46" fmla="*/ 2147483647 w 183"/>
                    <a:gd name="T47" fmla="*/ 2147483647 h 2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3"/>
                    <a:gd name="T73" fmla="*/ 0 h 200"/>
                    <a:gd name="T74" fmla="*/ 183 w 183"/>
                    <a:gd name="T75" fmla="*/ 200 h 2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3" h="200">
                      <a:moveTo>
                        <a:pt x="174" y="61"/>
                      </a:moveTo>
                      <a:lnTo>
                        <a:pt x="140" y="35"/>
                      </a:lnTo>
                      <a:lnTo>
                        <a:pt x="87" y="0"/>
                      </a:lnTo>
                      <a:lnTo>
                        <a:pt x="79" y="8"/>
                      </a:lnTo>
                      <a:lnTo>
                        <a:pt x="70" y="17"/>
                      </a:lnTo>
                      <a:lnTo>
                        <a:pt x="52" y="17"/>
                      </a:lnTo>
                      <a:lnTo>
                        <a:pt x="44" y="0"/>
                      </a:lnTo>
                      <a:lnTo>
                        <a:pt x="26" y="0"/>
                      </a:lnTo>
                      <a:lnTo>
                        <a:pt x="26" y="26"/>
                      </a:lnTo>
                      <a:lnTo>
                        <a:pt x="26" y="52"/>
                      </a:lnTo>
                      <a:lnTo>
                        <a:pt x="9" y="69"/>
                      </a:lnTo>
                      <a:lnTo>
                        <a:pt x="0" y="96"/>
                      </a:lnTo>
                      <a:lnTo>
                        <a:pt x="26" y="130"/>
                      </a:lnTo>
                      <a:lnTo>
                        <a:pt x="26" y="139"/>
                      </a:lnTo>
                      <a:lnTo>
                        <a:pt x="61" y="157"/>
                      </a:lnTo>
                      <a:lnTo>
                        <a:pt x="79" y="165"/>
                      </a:lnTo>
                      <a:lnTo>
                        <a:pt x="87" y="157"/>
                      </a:lnTo>
                      <a:lnTo>
                        <a:pt x="96" y="191"/>
                      </a:lnTo>
                      <a:lnTo>
                        <a:pt x="140" y="200"/>
                      </a:lnTo>
                      <a:lnTo>
                        <a:pt x="183" y="174"/>
                      </a:lnTo>
                      <a:lnTo>
                        <a:pt x="166" y="157"/>
                      </a:lnTo>
                      <a:lnTo>
                        <a:pt x="166" y="96"/>
                      </a:lnTo>
                      <a:lnTo>
                        <a:pt x="157" y="87"/>
                      </a:lnTo>
                      <a:lnTo>
                        <a:pt x="174" y="61"/>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74" name="Freeform 558">
                  <a:extLst>
                    <a:ext uri="{FF2B5EF4-FFF2-40B4-BE49-F238E27FC236}">
                      <a16:creationId xmlns:a16="http://schemas.microsoft.com/office/drawing/2014/main" id="{CEAC9D63-0E41-4490-AEE4-C7650886FEB5}"/>
                    </a:ext>
                  </a:extLst>
                </p:cNvPr>
                <p:cNvSpPr>
                  <a:spLocks/>
                </p:cNvSpPr>
                <p:nvPr/>
              </p:nvSpPr>
              <p:spPr bwMode="auto">
                <a:xfrm>
                  <a:off x="5137151" y="3925888"/>
                  <a:ext cx="290513" cy="317500"/>
                </a:xfrm>
                <a:custGeom>
                  <a:avLst/>
                  <a:gdLst>
                    <a:gd name="T0" fmla="*/ 2147483647 w 183"/>
                    <a:gd name="T1" fmla="*/ 2147483647 h 200"/>
                    <a:gd name="T2" fmla="*/ 2147483647 w 183"/>
                    <a:gd name="T3" fmla="*/ 2147483647 h 200"/>
                    <a:gd name="T4" fmla="*/ 2147483647 w 183"/>
                    <a:gd name="T5" fmla="*/ 0 h 200"/>
                    <a:gd name="T6" fmla="*/ 2147483647 w 183"/>
                    <a:gd name="T7" fmla="*/ 2147483647 h 200"/>
                    <a:gd name="T8" fmla="*/ 2147483647 w 183"/>
                    <a:gd name="T9" fmla="*/ 2147483647 h 200"/>
                    <a:gd name="T10" fmla="*/ 2147483647 w 183"/>
                    <a:gd name="T11" fmla="*/ 2147483647 h 200"/>
                    <a:gd name="T12" fmla="*/ 2147483647 w 183"/>
                    <a:gd name="T13" fmla="*/ 0 h 200"/>
                    <a:gd name="T14" fmla="*/ 2147483647 w 183"/>
                    <a:gd name="T15" fmla="*/ 0 h 200"/>
                    <a:gd name="T16" fmla="*/ 2147483647 w 183"/>
                    <a:gd name="T17" fmla="*/ 2147483647 h 200"/>
                    <a:gd name="T18" fmla="*/ 2147483647 w 183"/>
                    <a:gd name="T19" fmla="*/ 2147483647 h 200"/>
                    <a:gd name="T20" fmla="*/ 2147483647 w 183"/>
                    <a:gd name="T21" fmla="*/ 2147483647 h 200"/>
                    <a:gd name="T22" fmla="*/ 0 w 183"/>
                    <a:gd name="T23" fmla="*/ 2147483647 h 200"/>
                    <a:gd name="T24" fmla="*/ 2147483647 w 183"/>
                    <a:gd name="T25" fmla="*/ 2147483647 h 200"/>
                    <a:gd name="T26" fmla="*/ 2147483647 w 183"/>
                    <a:gd name="T27" fmla="*/ 2147483647 h 200"/>
                    <a:gd name="T28" fmla="*/ 2147483647 w 183"/>
                    <a:gd name="T29" fmla="*/ 2147483647 h 200"/>
                    <a:gd name="T30" fmla="*/ 2147483647 w 183"/>
                    <a:gd name="T31" fmla="*/ 2147483647 h 200"/>
                    <a:gd name="T32" fmla="*/ 2147483647 w 183"/>
                    <a:gd name="T33" fmla="*/ 2147483647 h 200"/>
                    <a:gd name="T34" fmla="*/ 2147483647 w 183"/>
                    <a:gd name="T35" fmla="*/ 2147483647 h 200"/>
                    <a:gd name="T36" fmla="*/ 2147483647 w 183"/>
                    <a:gd name="T37" fmla="*/ 2147483647 h 200"/>
                    <a:gd name="T38" fmla="*/ 2147483647 w 183"/>
                    <a:gd name="T39" fmla="*/ 2147483647 h 200"/>
                    <a:gd name="T40" fmla="*/ 2147483647 w 183"/>
                    <a:gd name="T41" fmla="*/ 2147483647 h 200"/>
                    <a:gd name="T42" fmla="*/ 2147483647 w 183"/>
                    <a:gd name="T43" fmla="*/ 2147483647 h 200"/>
                    <a:gd name="T44" fmla="*/ 2147483647 w 183"/>
                    <a:gd name="T45" fmla="*/ 2147483647 h 200"/>
                    <a:gd name="T46" fmla="*/ 2147483647 w 183"/>
                    <a:gd name="T47" fmla="*/ 2147483647 h 2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3"/>
                    <a:gd name="T73" fmla="*/ 0 h 200"/>
                    <a:gd name="T74" fmla="*/ 183 w 183"/>
                    <a:gd name="T75" fmla="*/ 200 h 2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3" h="200">
                      <a:moveTo>
                        <a:pt x="174" y="61"/>
                      </a:moveTo>
                      <a:lnTo>
                        <a:pt x="140" y="35"/>
                      </a:lnTo>
                      <a:lnTo>
                        <a:pt x="87" y="0"/>
                      </a:lnTo>
                      <a:lnTo>
                        <a:pt x="79" y="8"/>
                      </a:lnTo>
                      <a:lnTo>
                        <a:pt x="70" y="17"/>
                      </a:lnTo>
                      <a:lnTo>
                        <a:pt x="52" y="17"/>
                      </a:lnTo>
                      <a:lnTo>
                        <a:pt x="44" y="0"/>
                      </a:lnTo>
                      <a:lnTo>
                        <a:pt x="26" y="0"/>
                      </a:lnTo>
                      <a:lnTo>
                        <a:pt x="26" y="26"/>
                      </a:lnTo>
                      <a:lnTo>
                        <a:pt x="26" y="52"/>
                      </a:lnTo>
                      <a:lnTo>
                        <a:pt x="9" y="69"/>
                      </a:lnTo>
                      <a:lnTo>
                        <a:pt x="0" y="96"/>
                      </a:lnTo>
                      <a:lnTo>
                        <a:pt x="26" y="130"/>
                      </a:lnTo>
                      <a:lnTo>
                        <a:pt x="26" y="139"/>
                      </a:lnTo>
                      <a:lnTo>
                        <a:pt x="61" y="157"/>
                      </a:lnTo>
                      <a:lnTo>
                        <a:pt x="79" y="165"/>
                      </a:lnTo>
                      <a:lnTo>
                        <a:pt x="87" y="157"/>
                      </a:lnTo>
                      <a:lnTo>
                        <a:pt x="96" y="191"/>
                      </a:lnTo>
                      <a:lnTo>
                        <a:pt x="140" y="200"/>
                      </a:lnTo>
                      <a:lnTo>
                        <a:pt x="183" y="174"/>
                      </a:lnTo>
                      <a:lnTo>
                        <a:pt x="166" y="157"/>
                      </a:lnTo>
                      <a:lnTo>
                        <a:pt x="166" y="96"/>
                      </a:lnTo>
                      <a:lnTo>
                        <a:pt x="157" y="87"/>
                      </a:lnTo>
                      <a:lnTo>
                        <a:pt x="174" y="61"/>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75" name="Freeform 559">
                  <a:extLst>
                    <a:ext uri="{FF2B5EF4-FFF2-40B4-BE49-F238E27FC236}">
                      <a16:creationId xmlns:a16="http://schemas.microsoft.com/office/drawing/2014/main" id="{B9A88BD7-4F58-4526-AE59-7BE40BCE51D7}"/>
                    </a:ext>
                  </a:extLst>
                </p:cNvPr>
                <p:cNvSpPr>
                  <a:spLocks/>
                </p:cNvSpPr>
                <p:nvPr/>
              </p:nvSpPr>
              <p:spPr bwMode="auto">
                <a:xfrm>
                  <a:off x="5275264" y="3773488"/>
                  <a:ext cx="207963" cy="249238"/>
                </a:xfrm>
                <a:custGeom>
                  <a:avLst/>
                  <a:gdLst>
                    <a:gd name="T0" fmla="*/ 2147483647 w 131"/>
                    <a:gd name="T1" fmla="*/ 2147483647 h 157"/>
                    <a:gd name="T2" fmla="*/ 2147483647 w 131"/>
                    <a:gd name="T3" fmla="*/ 2147483647 h 157"/>
                    <a:gd name="T4" fmla="*/ 2147483647 w 131"/>
                    <a:gd name="T5" fmla="*/ 0 h 157"/>
                    <a:gd name="T6" fmla="*/ 0 w 131"/>
                    <a:gd name="T7" fmla="*/ 0 h 157"/>
                    <a:gd name="T8" fmla="*/ 0 w 131"/>
                    <a:gd name="T9" fmla="*/ 2147483647 h 157"/>
                    <a:gd name="T10" fmla="*/ 2147483647 w 131"/>
                    <a:gd name="T11" fmla="*/ 2147483647 h 157"/>
                    <a:gd name="T12" fmla="*/ 0 w 131"/>
                    <a:gd name="T13" fmla="*/ 2147483647 h 157"/>
                    <a:gd name="T14" fmla="*/ 0 w 131"/>
                    <a:gd name="T15" fmla="*/ 2147483647 h 157"/>
                    <a:gd name="T16" fmla="*/ 2147483647 w 131"/>
                    <a:gd name="T17" fmla="*/ 2147483647 h 157"/>
                    <a:gd name="T18" fmla="*/ 2147483647 w 131"/>
                    <a:gd name="T19" fmla="*/ 2147483647 h 157"/>
                    <a:gd name="T20" fmla="*/ 2147483647 w 131"/>
                    <a:gd name="T21" fmla="*/ 2147483647 h 157"/>
                    <a:gd name="T22" fmla="*/ 2147483647 w 131"/>
                    <a:gd name="T23" fmla="*/ 2147483647 h 157"/>
                    <a:gd name="T24" fmla="*/ 2147483647 w 131"/>
                    <a:gd name="T25" fmla="*/ 2147483647 h 157"/>
                    <a:gd name="T26" fmla="*/ 2147483647 w 131"/>
                    <a:gd name="T27" fmla="*/ 2147483647 h 15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1"/>
                    <a:gd name="T43" fmla="*/ 0 h 157"/>
                    <a:gd name="T44" fmla="*/ 131 w 131"/>
                    <a:gd name="T45" fmla="*/ 157 h 15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1" h="157">
                      <a:moveTo>
                        <a:pt x="114" y="9"/>
                      </a:moveTo>
                      <a:lnTo>
                        <a:pt x="87" y="17"/>
                      </a:lnTo>
                      <a:lnTo>
                        <a:pt x="26" y="0"/>
                      </a:lnTo>
                      <a:lnTo>
                        <a:pt x="0" y="0"/>
                      </a:lnTo>
                      <a:lnTo>
                        <a:pt x="0" y="9"/>
                      </a:lnTo>
                      <a:lnTo>
                        <a:pt x="9" y="52"/>
                      </a:lnTo>
                      <a:lnTo>
                        <a:pt x="0" y="78"/>
                      </a:lnTo>
                      <a:lnTo>
                        <a:pt x="0" y="96"/>
                      </a:lnTo>
                      <a:lnTo>
                        <a:pt x="53" y="131"/>
                      </a:lnTo>
                      <a:lnTo>
                        <a:pt x="79" y="157"/>
                      </a:lnTo>
                      <a:lnTo>
                        <a:pt x="114" y="104"/>
                      </a:lnTo>
                      <a:lnTo>
                        <a:pt x="114" y="26"/>
                      </a:lnTo>
                      <a:lnTo>
                        <a:pt x="131" y="9"/>
                      </a:lnTo>
                      <a:lnTo>
                        <a:pt x="114"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76" name="Freeform 560">
                  <a:extLst>
                    <a:ext uri="{FF2B5EF4-FFF2-40B4-BE49-F238E27FC236}">
                      <a16:creationId xmlns:a16="http://schemas.microsoft.com/office/drawing/2014/main" id="{DA23E2DC-4A54-4F75-B84E-D30A9DCFE5E5}"/>
                    </a:ext>
                  </a:extLst>
                </p:cNvPr>
                <p:cNvSpPr>
                  <a:spLocks/>
                </p:cNvSpPr>
                <p:nvPr/>
              </p:nvSpPr>
              <p:spPr bwMode="auto">
                <a:xfrm>
                  <a:off x="5275264" y="3773488"/>
                  <a:ext cx="207963" cy="249238"/>
                </a:xfrm>
                <a:custGeom>
                  <a:avLst/>
                  <a:gdLst>
                    <a:gd name="T0" fmla="*/ 2147483647 w 131"/>
                    <a:gd name="T1" fmla="*/ 2147483647 h 157"/>
                    <a:gd name="T2" fmla="*/ 2147483647 w 131"/>
                    <a:gd name="T3" fmla="*/ 2147483647 h 157"/>
                    <a:gd name="T4" fmla="*/ 2147483647 w 131"/>
                    <a:gd name="T5" fmla="*/ 0 h 157"/>
                    <a:gd name="T6" fmla="*/ 0 w 131"/>
                    <a:gd name="T7" fmla="*/ 0 h 157"/>
                    <a:gd name="T8" fmla="*/ 0 w 131"/>
                    <a:gd name="T9" fmla="*/ 2147483647 h 157"/>
                    <a:gd name="T10" fmla="*/ 2147483647 w 131"/>
                    <a:gd name="T11" fmla="*/ 2147483647 h 157"/>
                    <a:gd name="T12" fmla="*/ 0 w 131"/>
                    <a:gd name="T13" fmla="*/ 2147483647 h 157"/>
                    <a:gd name="T14" fmla="*/ 0 w 131"/>
                    <a:gd name="T15" fmla="*/ 2147483647 h 157"/>
                    <a:gd name="T16" fmla="*/ 2147483647 w 131"/>
                    <a:gd name="T17" fmla="*/ 2147483647 h 157"/>
                    <a:gd name="T18" fmla="*/ 2147483647 w 131"/>
                    <a:gd name="T19" fmla="*/ 2147483647 h 157"/>
                    <a:gd name="T20" fmla="*/ 2147483647 w 131"/>
                    <a:gd name="T21" fmla="*/ 2147483647 h 157"/>
                    <a:gd name="T22" fmla="*/ 2147483647 w 131"/>
                    <a:gd name="T23" fmla="*/ 2147483647 h 157"/>
                    <a:gd name="T24" fmla="*/ 2147483647 w 131"/>
                    <a:gd name="T25" fmla="*/ 2147483647 h 157"/>
                    <a:gd name="T26" fmla="*/ 2147483647 w 131"/>
                    <a:gd name="T27" fmla="*/ 2147483647 h 15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1"/>
                    <a:gd name="T43" fmla="*/ 0 h 157"/>
                    <a:gd name="T44" fmla="*/ 131 w 131"/>
                    <a:gd name="T45" fmla="*/ 157 h 15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1" h="157">
                      <a:moveTo>
                        <a:pt x="114" y="9"/>
                      </a:moveTo>
                      <a:lnTo>
                        <a:pt x="87" y="17"/>
                      </a:lnTo>
                      <a:lnTo>
                        <a:pt x="26" y="0"/>
                      </a:lnTo>
                      <a:lnTo>
                        <a:pt x="0" y="0"/>
                      </a:lnTo>
                      <a:lnTo>
                        <a:pt x="0" y="9"/>
                      </a:lnTo>
                      <a:lnTo>
                        <a:pt x="9" y="52"/>
                      </a:lnTo>
                      <a:lnTo>
                        <a:pt x="0" y="78"/>
                      </a:lnTo>
                      <a:lnTo>
                        <a:pt x="0" y="96"/>
                      </a:lnTo>
                      <a:lnTo>
                        <a:pt x="53" y="131"/>
                      </a:lnTo>
                      <a:lnTo>
                        <a:pt x="79" y="157"/>
                      </a:lnTo>
                      <a:lnTo>
                        <a:pt x="114" y="104"/>
                      </a:lnTo>
                      <a:lnTo>
                        <a:pt x="114" y="26"/>
                      </a:lnTo>
                      <a:lnTo>
                        <a:pt x="131" y="9"/>
                      </a:lnTo>
                      <a:lnTo>
                        <a:pt x="114"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77" name="Freeform 561">
                  <a:extLst>
                    <a:ext uri="{FF2B5EF4-FFF2-40B4-BE49-F238E27FC236}">
                      <a16:creationId xmlns:a16="http://schemas.microsoft.com/office/drawing/2014/main" id="{2862D97E-0690-4BC6-ADFA-AF6FF0A9C0F9}"/>
                    </a:ext>
                  </a:extLst>
                </p:cNvPr>
                <p:cNvSpPr>
                  <a:spLocks/>
                </p:cNvSpPr>
                <p:nvPr/>
              </p:nvSpPr>
              <p:spPr bwMode="auto">
                <a:xfrm>
                  <a:off x="4679951" y="3744913"/>
                  <a:ext cx="527050" cy="512763"/>
                </a:xfrm>
                <a:custGeom>
                  <a:avLst/>
                  <a:gdLst>
                    <a:gd name="T0" fmla="*/ 2147483647 w 332"/>
                    <a:gd name="T1" fmla="*/ 2147483647 h 323"/>
                    <a:gd name="T2" fmla="*/ 2147483647 w 332"/>
                    <a:gd name="T3" fmla="*/ 2147483647 h 323"/>
                    <a:gd name="T4" fmla="*/ 2147483647 w 332"/>
                    <a:gd name="T5" fmla="*/ 2147483647 h 323"/>
                    <a:gd name="T6" fmla="*/ 2147483647 w 332"/>
                    <a:gd name="T7" fmla="*/ 0 h 323"/>
                    <a:gd name="T8" fmla="*/ 2147483647 w 332"/>
                    <a:gd name="T9" fmla="*/ 2147483647 h 323"/>
                    <a:gd name="T10" fmla="*/ 2147483647 w 332"/>
                    <a:gd name="T11" fmla="*/ 2147483647 h 323"/>
                    <a:gd name="T12" fmla="*/ 2147483647 w 332"/>
                    <a:gd name="T13" fmla="*/ 2147483647 h 323"/>
                    <a:gd name="T14" fmla="*/ 2147483647 w 332"/>
                    <a:gd name="T15" fmla="*/ 2147483647 h 323"/>
                    <a:gd name="T16" fmla="*/ 2147483647 w 332"/>
                    <a:gd name="T17" fmla="*/ 2147483647 h 323"/>
                    <a:gd name="T18" fmla="*/ 2147483647 w 332"/>
                    <a:gd name="T19" fmla="*/ 2147483647 h 323"/>
                    <a:gd name="T20" fmla="*/ 2147483647 w 332"/>
                    <a:gd name="T21" fmla="*/ 2147483647 h 323"/>
                    <a:gd name="T22" fmla="*/ 2147483647 w 332"/>
                    <a:gd name="T23" fmla="*/ 2147483647 h 323"/>
                    <a:gd name="T24" fmla="*/ 2147483647 w 332"/>
                    <a:gd name="T25" fmla="*/ 2147483647 h 323"/>
                    <a:gd name="T26" fmla="*/ 2147483647 w 332"/>
                    <a:gd name="T27" fmla="*/ 2147483647 h 323"/>
                    <a:gd name="T28" fmla="*/ 2147483647 w 332"/>
                    <a:gd name="T29" fmla="*/ 2147483647 h 323"/>
                    <a:gd name="T30" fmla="*/ 0 w 332"/>
                    <a:gd name="T31" fmla="*/ 2147483647 h 323"/>
                    <a:gd name="T32" fmla="*/ 2147483647 w 332"/>
                    <a:gd name="T33" fmla="*/ 2147483647 h 323"/>
                    <a:gd name="T34" fmla="*/ 2147483647 w 332"/>
                    <a:gd name="T35" fmla="*/ 2147483647 h 323"/>
                    <a:gd name="T36" fmla="*/ 2147483647 w 332"/>
                    <a:gd name="T37" fmla="*/ 2147483647 h 323"/>
                    <a:gd name="T38" fmla="*/ 2147483647 w 332"/>
                    <a:gd name="T39" fmla="*/ 2147483647 h 323"/>
                    <a:gd name="T40" fmla="*/ 2147483647 w 332"/>
                    <a:gd name="T41" fmla="*/ 2147483647 h 323"/>
                    <a:gd name="T42" fmla="*/ 2147483647 w 332"/>
                    <a:gd name="T43" fmla="*/ 2147483647 h 323"/>
                    <a:gd name="T44" fmla="*/ 2147483647 w 332"/>
                    <a:gd name="T45" fmla="*/ 2147483647 h 323"/>
                    <a:gd name="T46" fmla="*/ 2147483647 w 332"/>
                    <a:gd name="T47" fmla="*/ 2147483647 h 323"/>
                    <a:gd name="T48" fmla="*/ 2147483647 w 332"/>
                    <a:gd name="T49" fmla="*/ 2147483647 h 323"/>
                    <a:gd name="T50" fmla="*/ 2147483647 w 332"/>
                    <a:gd name="T51" fmla="*/ 2147483647 h 323"/>
                    <a:gd name="T52" fmla="*/ 2147483647 w 332"/>
                    <a:gd name="T53" fmla="*/ 2147483647 h 323"/>
                    <a:gd name="T54" fmla="*/ 2147483647 w 332"/>
                    <a:gd name="T55" fmla="*/ 2147483647 h 323"/>
                    <a:gd name="T56" fmla="*/ 2147483647 w 332"/>
                    <a:gd name="T57" fmla="*/ 2147483647 h 323"/>
                    <a:gd name="T58" fmla="*/ 2147483647 w 332"/>
                    <a:gd name="T59" fmla="*/ 2147483647 h 323"/>
                    <a:gd name="T60" fmla="*/ 2147483647 w 332"/>
                    <a:gd name="T61" fmla="*/ 2147483647 h 323"/>
                    <a:gd name="T62" fmla="*/ 2147483647 w 332"/>
                    <a:gd name="T63" fmla="*/ 2147483647 h 323"/>
                    <a:gd name="T64" fmla="*/ 2147483647 w 332"/>
                    <a:gd name="T65" fmla="*/ 2147483647 h 323"/>
                    <a:gd name="T66" fmla="*/ 2147483647 w 332"/>
                    <a:gd name="T67" fmla="*/ 2147483647 h 323"/>
                    <a:gd name="T68" fmla="*/ 2147483647 w 332"/>
                    <a:gd name="T69" fmla="*/ 2147483647 h 323"/>
                    <a:gd name="T70" fmla="*/ 2147483647 w 332"/>
                    <a:gd name="T71" fmla="*/ 2147483647 h 323"/>
                    <a:gd name="T72" fmla="*/ 2147483647 w 332"/>
                    <a:gd name="T73" fmla="*/ 2147483647 h 3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32"/>
                    <a:gd name="T112" fmla="*/ 0 h 323"/>
                    <a:gd name="T113" fmla="*/ 332 w 332"/>
                    <a:gd name="T114" fmla="*/ 323 h 32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32" h="323">
                      <a:moveTo>
                        <a:pt x="323" y="35"/>
                      </a:moveTo>
                      <a:lnTo>
                        <a:pt x="297" y="18"/>
                      </a:lnTo>
                      <a:lnTo>
                        <a:pt x="253" y="18"/>
                      </a:lnTo>
                      <a:lnTo>
                        <a:pt x="253" y="0"/>
                      </a:lnTo>
                      <a:lnTo>
                        <a:pt x="244" y="9"/>
                      </a:lnTo>
                      <a:lnTo>
                        <a:pt x="157" y="27"/>
                      </a:lnTo>
                      <a:lnTo>
                        <a:pt x="131" y="9"/>
                      </a:lnTo>
                      <a:lnTo>
                        <a:pt x="105" y="35"/>
                      </a:lnTo>
                      <a:lnTo>
                        <a:pt x="96" y="61"/>
                      </a:lnTo>
                      <a:lnTo>
                        <a:pt x="88" y="122"/>
                      </a:lnTo>
                      <a:lnTo>
                        <a:pt x="70" y="131"/>
                      </a:lnTo>
                      <a:lnTo>
                        <a:pt x="70" y="166"/>
                      </a:lnTo>
                      <a:lnTo>
                        <a:pt x="44" y="183"/>
                      </a:lnTo>
                      <a:lnTo>
                        <a:pt x="18" y="183"/>
                      </a:lnTo>
                      <a:lnTo>
                        <a:pt x="9" y="201"/>
                      </a:lnTo>
                      <a:lnTo>
                        <a:pt x="0" y="210"/>
                      </a:lnTo>
                      <a:lnTo>
                        <a:pt x="79" y="210"/>
                      </a:lnTo>
                      <a:lnTo>
                        <a:pt x="88" y="244"/>
                      </a:lnTo>
                      <a:lnTo>
                        <a:pt x="114" y="244"/>
                      </a:lnTo>
                      <a:lnTo>
                        <a:pt x="122" y="227"/>
                      </a:lnTo>
                      <a:lnTo>
                        <a:pt x="166" y="227"/>
                      </a:lnTo>
                      <a:lnTo>
                        <a:pt x="166" y="279"/>
                      </a:lnTo>
                      <a:lnTo>
                        <a:pt x="201" y="305"/>
                      </a:lnTo>
                      <a:lnTo>
                        <a:pt x="218" y="305"/>
                      </a:lnTo>
                      <a:lnTo>
                        <a:pt x="236" y="323"/>
                      </a:lnTo>
                      <a:lnTo>
                        <a:pt x="262" y="314"/>
                      </a:lnTo>
                      <a:lnTo>
                        <a:pt x="288" y="253"/>
                      </a:lnTo>
                      <a:lnTo>
                        <a:pt x="314" y="253"/>
                      </a:lnTo>
                      <a:lnTo>
                        <a:pt x="314" y="244"/>
                      </a:lnTo>
                      <a:lnTo>
                        <a:pt x="288" y="210"/>
                      </a:lnTo>
                      <a:lnTo>
                        <a:pt x="297" y="183"/>
                      </a:lnTo>
                      <a:lnTo>
                        <a:pt x="288" y="149"/>
                      </a:lnTo>
                      <a:lnTo>
                        <a:pt x="279" y="140"/>
                      </a:lnTo>
                      <a:lnTo>
                        <a:pt x="297" y="122"/>
                      </a:lnTo>
                      <a:lnTo>
                        <a:pt x="297" y="96"/>
                      </a:lnTo>
                      <a:lnTo>
                        <a:pt x="332" y="61"/>
                      </a:lnTo>
                      <a:lnTo>
                        <a:pt x="323"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78" name="Freeform 562">
                  <a:extLst>
                    <a:ext uri="{FF2B5EF4-FFF2-40B4-BE49-F238E27FC236}">
                      <a16:creationId xmlns:a16="http://schemas.microsoft.com/office/drawing/2014/main" id="{41EAB660-798F-4DC4-A5E7-ACC65489C353}"/>
                    </a:ext>
                  </a:extLst>
                </p:cNvPr>
                <p:cNvSpPr>
                  <a:spLocks/>
                </p:cNvSpPr>
                <p:nvPr/>
              </p:nvSpPr>
              <p:spPr bwMode="auto">
                <a:xfrm>
                  <a:off x="4679951" y="3744913"/>
                  <a:ext cx="527050" cy="512763"/>
                </a:xfrm>
                <a:custGeom>
                  <a:avLst/>
                  <a:gdLst>
                    <a:gd name="T0" fmla="*/ 2147483647 w 332"/>
                    <a:gd name="T1" fmla="*/ 2147483647 h 323"/>
                    <a:gd name="T2" fmla="*/ 2147483647 w 332"/>
                    <a:gd name="T3" fmla="*/ 2147483647 h 323"/>
                    <a:gd name="T4" fmla="*/ 2147483647 w 332"/>
                    <a:gd name="T5" fmla="*/ 2147483647 h 323"/>
                    <a:gd name="T6" fmla="*/ 2147483647 w 332"/>
                    <a:gd name="T7" fmla="*/ 0 h 323"/>
                    <a:gd name="T8" fmla="*/ 2147483647 w 332"/>
                    <a:gd name="T9" fmla="*/ 2147483647 h 323"/>
                    <a:gd name="T10" fmla="*/ 2147483647 w 332"/>
                    <a:gd name="T11" fmla="*/ 2147483647 h 323"/>
                    <a:gd name="T12" fmla="*/ 2147483647 w 332"/>
                    <a:gd name="T13" fmla="*/ 2147483647 h 323"/>
                    <a:gd name="T14" fmla="*/ 2147483647 w 332"/>
                    <a:gd name="T15" fmla="*/ 2147483647 h 323"/>
                    <a:gd name="T16" fmla="*/ 2147483647 w 332"/>
                    <a:gd name="T17" fmla="*/ 2147483647 h 323"/>
                    <a:gd name="T18" fmla="*/ 2147483647 w 332"/>
                    <a:gd name="T19" fmla="*/ 2147483647 h 323"/>
                    <a:gd name="T20" fmla="*/ 2147483647 w 332"/>
                    <a:gd name="T21" fmla="*/ 2147483647 h 323"/>
                    <a:gd name="T22" fmla="*/ 2147483647 w 332"/>
                    <a:gd name="T23" fmla="*/ 2147483647 h 323"/>
                    <a:gd name="T24" fmla="*/ 2147483647 w 332"/>
                    <a:gd name="T25" fmla="*/ 2147483647 h 323"/>
                    <a:gd name="T26" fmla="*/ 2147483647 w 332"/>
                    <a:gd name="T27" fmla="*/ 2147483647 h 323"/>
                    <a:gd name="T28" fmla="*/ 2147483647 w 332"/>
                    <a:gd name="T29" fmla="*/ 2147483647 h 323"/>
                    <a:gd name="T30" fmla="*/ 0 w 332"/>
                    <a:gd name="T31" fmla="*/ 2147483647 h 323"/>
                    <a:gd name="T32" fmla="*/ 2147483647 w 332"/>
                    <a:gd name="T33" fmla="*/ 2147483647 h 323"/>
                    <a:gd name="T34" fmla="*/ 2147483647 w 332"/>
                    <a:gd name="T35" fmla="*/ 2147483647 h 323"/>
                    <a:gd name="T36" fmla="*/ 2147483647 w 332"/>
                    <a:gd name="T37" fmla="*/ 2147483647 h 323"/>
                    <a:gd name="T38" fmla="*/ 2147483647 w 332"/>
                    <a:gd name="T39" fmla="*/ 2147483647 h 323"/>
                    <a:gd name="T40" fmla="*/ 2147483647 w 332"/>
                    <a:gd name="T41" fmla="*/ 2147483647 h 323"/>
                    <a:gd name="T42" fmla="*/ 2147483647 w 332"/>
                    <a:gd name="T43" fmla="*/ 2147483647 h 323"/>
                    <a:gd name="T44" fmla="*/ 2147483647 w 332"/>
                    <a:gd name="T45" fmla="*/ 2147483647 h 323"/>
                    <a:gd name="T46" fmla="*/ 2147483647 w 332"/>
                    <a:gd name="T47" fmla="*/ 2147483647 h 323"/>
                    <a:gd name="T48" fmla="*/ 2147483647 w 332"/>
                    <a:gd name="T49" fmla="*/ 2147483647 h 323"/>
                    <a:gd name="T50" fmla="*/ 2147483647 w 332"/>
                    <a:gd name="T51" fmla="*/ 2147483647 h 323"/>
                    <a:gd name="T52" fmla="*/ 2147483647 w 332"/>
                    <a:gd name="T53" fmla="*/ 2147483647 h 323"/>
                    <a:gd name="T54" fmla="*/ 2147483647 w 332"/>
                    <a:gd name="T55" fmla="*/ 2147483647 h 323"/>
                    <a:gd name="T56" fmla="*/ 2147483647 w 332"/>
                    <a:gd name="T57" fmla="*/ 2147483647 h 323"/>
                    <a:gd name="T58" fmla="*/ 2147483647 w 332"/>
                    <a:gd name="T59" fmla="*/ 2147483647 h 323"/>
                    <a:gd name="T60" fmla="*/ 2147483647 w 332"/>
                    <a:gd name="T61" fmla="*/ 2147483647 h 323"/>
                    <a:gd name="T62" fmla="*/ 2147483647 w 332"/>
                    <a:gd name="T63" fmla="*/ 2147483647 h 323"/>
                    <a:gd name="T64" fmla="*/ 2147483647 w 332"/>
                    <a:gd name="T65" fmla="*/ 2147483647 h 323"/>
                    <a:gd name="T66" fmla="*/ 2147483647 w 332"/>
                    <a:gd name="T67" fmla="*/ 2147483647 h 323"/>
                    <a:gd name="T68" fmla="*/ 2147483647 w 332"/>
                    <a:gd name="T69" fmla="*/ 2147483647 h 323"/>
                    <a:gd name="T70" fmla="*/ 2147483647 w 332"/>
                    <a:gd name="T71" fmla="*/ 2147483647 h 323"/>
                    <a:gd name="T72" fmla="*/ 2147483647 w 332"/>
                    <a:gd name="T73" fmla="*/ 2147483647 h 3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32"/>
                    <a:gd name="T112" fmla="*/ 0 h 323"/>
                    <a:gd name="T113" fmla="*/ 332 w 332"/>
                    <a:gd name="T114" fmla="*/ 323 h 32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32" h="323">
                      <a:moveTo>
                        <a:pt x="323" y="35"/>
                      </a:moveTo>
                      <a:lnTo>
                        <a:pt x="297" y="18"/>
                      </a:lnTo>
                      <a:lnTo>
                        <a:pt x="253" y="18"/>
                      </a:lnTo>
                      <a:lnTo>
                        <a:pt x="253" y="0"/>
                      </a:lnTo>
                      <a:lnTo>
                        <a:pt x="244" y="9"/>
                      </a:lnTo>
                      <a:lnTo>
                        <a:pt x="157" y="27"/>
                      </a:lnTo>
                      <a:lnTo>
                        <a:pt x="131" y="9"/>
                      </a:lnTo>
                      <a:lnTo>
                        <a:pt x="105" y="35"/>
                      </a:lnTo>
                      <a:lnTo>
                        <a:pt x="96" y="61"/>
                      </a:lnTo>
                      <a:lnTo>
                        <a:pt x="88" y="122"/>
                      </a:lnTo>
                      <a:lnTo>
                        <a:pt x="70" y="131"/>
                      </a:lnTo>
                      <a:lnTo>
                        <a:pt x="70" y="166"/>
                      </a:lnTo>
                      <a:lnTo>
                        <a:pt x="44" y="183"/>
                      </a:lnTo>
                      <a:lnTo>
                        <a:pt x="18" y="183"/>
                      </a:lnTo>
                      <a:lnTo>
                        <a:pt x="9" y="201"/>
                      </a:lnTo>
                      <a:lnTo>
                        <a:pt x="0" y="210"/>
                      </a:lnTo>
                      <a:lnTo>
                        <a:pt x="79" y="210"/>
                      </a:lnTo>
                      <a:lnTo>
                        <a:pt x="88" y="244"/>
                      </a:lnTo>
                      <a:lnTo>
                        <a:pt x="114" y="244"/>
                      </a:lnTo>
                      <a:lnTo>
                        <a:pt x="122" y="227"/>
                      </a:lnTo>
                      <a:lnTo>
                        <a:pt x="166" y="227"/>
                      </a:lnTo>
                      <a:lnTo>
                        <a:pt x="166" y="279"/>
                      </a:lnTo>
                      <a:lnTo>
                        <a:pt x="201" y="305"/>
                      </a:lnTo>
                      <a:lnTo>
                        <a:pt x="218" y="305"/>
                      </a:lnTo>
                      <a:lnTo>
                        <a:pt x="236" y="323"/>
                      </a:lnTo>
                      <a:lnTo>
                        <a:pt x="262" y="314"/>
                      </a:lnTo>
                      <a:lnTo>
                        <a:pt x="288" y="253"/>
                      </a:lnTo>
                      <a:lnTo>
                        <a:pt x="314" y="253"/>
                      </a:lnTo>
                      <a:lnTo>
                        <a:pt x="314" y="244"/>
                      </a:lnTo>
                      <a:lnTo>
                        <a:pt x="288" y="210"/>
                      </a:lnTo>
                      <a:lnTo>
                        <a:pt x="297" y="183"/>
                      </a:lnTo>
                      <a:lnTo>
                        <a:pt x="288" y="149"/>
                      </a:lnTo>
                      <a:lnTo>
                        <a:pt x="279" y="140"/>
                      </a:lnTo>
                      <a:lnTo>
                        <a:pt x="297" y="122"/>
                      </a:lnTo>
                      <a:lnTo>
                        <a:pt x="297" y="96"/>
                      </a:lnTo>
                      <a:lnTo>
                        <a:pt x="332" y="61"/>
                      </a:lnTo>
                      <a:lnTo>
                        <a:pt x="323" y="3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79" name="Freeform 563">
                  <a:extLst>
                    <a:ext uri="{FF2B5EF4-FFF2-40B4-BE49-F238E27FC236}">
                      <a16:creationId xmlns:a16="http://schemas.microsoft.com/office/drawing/2014/main" id="{B840FE3C-6FE3-45C8-BAA6-DFD31B99E73B}"/>
                    </a:ext>
                  </a:extLst>
                </p:cNvPr>
                <p:cNvSpPr>
                  <a:spLocks/>
                </p:cNvSpPr>
                <p:nvPr/>
              </p:nvSpPr>
              <p:spPr bwMode="auto">
                <a:xfrm>
                  <a:off x="4638676" y="3800475"/>
                  <a:ext cx="207963" cy="234950"/>
                </a:xfrm>
                <a:custGeom>
                  <a:avLst/>
                  <a:gdLst>
                    <a:gd name="T0" fmla="*/ 2147483647 w 131"/>
                    <a:gd name="T1" fmla="*/ 2147483647 h 148"/>
                    <a:gd name="T2" fmla="*/ 2147483647 w 131"/>
                    <a:gd name="T3" fmla="*/ 0 h 148"/>
                    <a:gd name="T4" fmla="*/ 2147483647 w 131"/>
                    <a:gd name="T5" fmla="*/ 2147483647 h 148"/>
                    <a:gd name="T6" fmla="*/ 2147483647 w 131"/>
                    <a:gd name="T7" fmla="*/ 2147483647 h 148"/>
                    <a:gd name="T8" fmla="*/ 2147483647 w 131"/>
                    <a:gd name="T9" fmla="*/ 2147483647 h 148"/>
                    <a:gd name="T10" fmla="*/ 2147483647 w 131"/>
                    <a:gd name="T11" fmla="*/ 2147483647 h 148"/>
                    <a:gd name="T12" fmla="*/ 2147483647 w 131"/>
                    <a:gd name="T13" fmla="*/ 2147483647 h 148"/>
                    <a:gd name="T14" fmla="*/ 2147483647 w 131"/>
                    <a:gd name="T15" fmla="*/ 2147483647 h 148"/>
                    <a:gd name="T16" fmla="*/ 2147483647 w 131"/>
                    <a:gd name="T17" fmla="*/ 2147483647 h 148"/>
                    <a:gd name="T18" fmla="*/ 2147483647 w 131"/>
                    <a:gd name="T19" fmla="*/ 2147483647 h 148"/>
                    <a:gd name="T20" fmla="*/ 2147483647 w 131"/>
                    <a:gd name="T21" fmla="*/ 2147483647 h 148"/>
                    <a:gd name="T22" fmla="*/ 2147483647 w 131"/>
                    <a:gd name="T23" fmla="*/ 2147483647 h 148"/>
                    <a:gd name="T24" fmla="*/ 0 w 131"/>
                    <a:gd name="T25" fmla="*/ 2147483647 h 148"/>
                    <a:gd name="T26" fmla="*/ 2147483647 w 131"/>
                    <a:gd name="T27" fmla="*/ 2147483647 h 148"/>
                    <a:gd name="T28" fmla="*/ 2147483647 w 131"/>
                    <a:gd name="T29" fmla="*/ 2147483647 h 148"/>
                    <a:gd name="T30" fmla="*/ 2147483647 w 131"/>
                    <a:gd name="T31" fmla="*/ 2147483647 h 148"/>
                    <a:gd name="T32" fmla="*/ 2147483647 w 131"/>
                    <a:gd name="T33" fmla="*/ 2147483647 h 148"/>
                    <a:gd name="T34" fmla="*/ 2147483647 w 131"/>
                    <a:gd name="T35" fmla="*/ 2147483647 h 148"/>
                    <a:gd name="T36" fmla="*/ 2147483647 w 131"/>
                    <a:gd name="T37" fmla="*/ 2147483647 h 148"/>
                    <a:gd name="T38" fmla="*/ 2147483647 w 131"/>
                    <a:gd name="T39" fmla="*/ 2147483647 h 1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1"/>
                    <a:gd name="T61" fmla="*/ 0 h 148"/>
                    <a:gd name="T62" fmla="*/ 131 w 131"/>
                    <a:gd name="T63" fmla="*/ 148 h 1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1" h="148">
                      <a:moveTo>
                        <a:pt x="122" y="26"/>
                      </a:moveTo>
                      <a:lnTo>
                        <a:pt x="131" y="0"/>
                      </a:lnTo>
                      <a:lnTo>
                        <a:pt x="96" y="9"/>
                      </a:lnTo>
                      <a:lnTo>
                        <a:pt x="87" y="35"/>
                      </a:lnTo>
                      <a:lnTo>
                        <a:pt x="44" y="26"/>
                      </a:lnTo>
                      <a:lnTo>
                        <a:pt x="53" y="44"/>
                      </a:lnTo>
                      <a:lnTo>
                        <a:pt x="61" y="44"/>
                      </a:lnTo>
                      <a:lnTo>
                        <a:pt x="61" y="61"/>
                      </a:lnTo>
                      <a:lnTo>
                        <a:pt x="70" y="87"/>
                      </a:lnTo>
                      <a:lnTo>
                        <a:pt x="61" y="105"/>
                      </a:lnTo>
                      <a:lnTo>
                        <a:pt x="26" y="105"/>
                      </a:lnTo>
                      <a:lnTo>
                        <a:pt x="26" y="131"/>
                      </a:lnTo>
                      <a:lnTo>
                        <a:pt x="0" y="140"/>
                      </a:lnTo>
                      <a:lnTo>
                        <a:pt x="18" y="148"/>
                      </a:lnTo>
                      <a:lnTo>
                        <a:pt x="44" y="148"/>
                      </a:lnTo>
                      <a:lnTo>
                        <a:pt x="70" y="148"/>
                      </a:lnTo>
                      <a:lnTo>
                        <a:pt x="96" y="131"/>
                      </a:lnTo>
                      <a:lnTo>
                        <a:pt x="96" y="96"/>
                      </a:lnTo>
                      <a:lnTo>
                        <a:pt x="114" y="87"/>
                      </a:lnTo>
                      <a:lnTo>
                        <a:pt x="122" y="26"/>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80" name="Freeform 564">
                  <a:extLst>
                    <a:ext uri="{FF2B5EF4-FFF2-40B4-BE49-F238E27FC236}">
                      <a16:creationId xmlns:a16="http://schemas.microsoft.com/office/drawing/2014/main" id="{6FEFF7B6-FB84-4F6D-A0D0-E70B1DC22646}"/>
                    </a:ext>
                  </a:extLst>
                </p:cNvPr>
                <p:cNvSpPr>
                  <a:spLocks/>
                </p:cNvSpPr>
                <p:nvPr/>
              </p:nvSpPr>
              <p:spPr bwMode="auto">
                <a:xfrm>
                  <a:off x="4638676" y="3800475"/>
                  <a:ext cx="207963" cy="234950"/>
                </a:xfrm>
                <a:custGeom>
                  <a:avLst/>
                  <a:gdLst>
                    <a:gd name="T0" fmla="*/ 2147483647 w 131"/>
                    <a:gd name="T1" fmla="*/ 2147483647 h 148"/>
                    <a:gd name="T2" fmla="*/ 2147483647 w 131"/>
                    <a:gd name="T3" fmla="*/ 0 h 148"/>
                    <a:gd name="T4" fmla="*/ 2147483647 w 131"/>
                    <a:gd name="T5" fmla="*/ 2147483647 h 148"/>
                    <a:gd name="T6" fmla="*/ 2147483647 w 131"/>
                    <a:gd name="T7" fmla="*/ 2147483647 h 148"/>
                    <a:gd name="T8" fmla="*/ 2147483647 w 131"/>
                    <a:gd name="T9" fmla="*/ 2147483647 h 148"/>
                    <a:gd name="T10" fmla="*/ 2147483647 w 131"/>
                    <a:gd name="T11" fmla="*/ 2147483647 h 148"/>
                    <a:gd name="T12" fmla="*/ 2147483647 w 131"/>
                    <a:gd name="T13" fmla="*/ 2147483647 h 148"/>
                    <a:gd name="T14" fmla="*/ 2147483647 w 131"/>
                    <a:gd name="T15" fmla="*/ 2147483647 h 148"/>
                    <a:gd name="T16" fmla="*/ 2147483647 w 131"/>
                    <a:gd name="T17" fmla="*/ 2147483647 h 148"/>
                    <a:gd name="T18" fmla="*/ 2147483647 w 131"/>
                    <a:gd name="T19" fmla="*/ 2147483647 h 148"/>
                    <a:gd name="T20" fmla="*/ 2147483647 w 131"/>
                    <a:gd name="T21" fmla="*/ 2147483647 h 148"/>
                    <a:gd name="T22" fmla="*/ 2147483647 w 131"/>
                    <a:gd name="T23" fmla="*/ 2147483647 h 148"/>
                    <a:gd name="T24" fmla="*/ 0 w 131"/>
                    <a:gd name="T25" fmla="*/ 2147483647 h 148"/>
                    <a:gd name="T26" fmla="*/ 2147483647 w 131"/>
                    <a:gd name="T27" fmla="*/ 2147483647 h 148"/>
                    <a:gd name="T28" fmla="*/ 2147483647 w 131"/>
                    <a:gd name="T29" fmla="*/ 2147483647 h 148"/>
                    <a:gd name="T30" fmla="*/ 2147483647 w 131"/>
                    <a:gd name="T31" fmla="*/ 2147483647 h 148"/>
                    <a:gd name="T32" fmla="*/ 2147483647 w 131"/>
                    <a:gd name="T33" fmla="*/ 2147483647 h 148"/>
                    <a:gd name="T34" fmla="*/ 2147483647 w 131"/>
                    <a:gd name="T35" fmla="*/ 2147483647 h 148"/>
                    <a:gd name="T36" fmla="*/ 2147483647 w 131"/>
                    <a:gd name="T37" fmla="*/ 2147483647 h 148"/>
                    <a:gd name="T38" fmla="*/ 2147483647 w 131"/>
                    <a:gd name="T39" fmla="*/ 2147483647 h 1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1"/>
                    <a:gd name="T61" fmla="*/ 0 h 148"/>
                    <a:gd name="T62" fmla="*/ 131 w 131"/>
                    <a:gd name="T63" fmla="*/ 148 h 1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1" h="148">
                      <a:moveTo>
                        <a:pt x="122" y="26"/>
                      </a:moveTo>
                      <a:lnTo>
                        <a:pt x="131" y="0"/>
                      </a:lnTo>
                      <a:lnTo>
                        <a:pt x="96" y="9"/>
                      </a:lnTo>
                      <a:lnTo>
                        <a:pt x="87" y="35"/>
                      </a:lnTo>
                      <a:lnTo>
                        <a:pt x="44" y="26"/>
                      </a:lnTo>
                      <a:lnTo>
                        <a:pt x="53" y="44"/>
                      </a:lnTo>
                      <a:lnTo>
                        <a:pt x="61" y="44"/>
                      </a:lnTo>
                      <a:lnTo>
                        <a:pt x="61" y="61"/>
                      </a:lnTo>
                      <a:lnTo>
                        <a:pt x="70" y="87"/>
                      </a:lnTo>
                      <a:lnTo>
                        <a:pt x="61" y="105"/>
                      </a:lnTo>
                      <a:lnTo>
                        <a:pt x="26" y="105"/>
                      </a:lnTo>
                      <a:lnTo>
                        <a:pt x="26" y="131"/>
                      </a:lnTo>
                      <a:lnTo>
                        <a:pt x="0" y="140"/>
                      </a:lnTo>
                      <a:lnTo>
                        <a:pt x="18" y="148"/>
                      </a:lnTo>
                      <a:lnTo>
                        <a:pt x="44" y="148"/>
                      </a:lnTo>
                      <a:lnTo>
                        <a:pt x="70" y="148"/>
                      </a:lnTo>
                      <a:lnTo>
                        <a:pt x="96" y="131"/>
                      </a:lnTo>
                      <a:lnTo>
                        <a:pt x="96" y="96"/>
                      </a:lnTo>
                      <a:lnTo>
                        <a:pt x="114" y="87"/>
                      </a:lnTo>
                      <a:lnTo>
                        <a:pt x="122" y="26"/>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81" name="Freeform 565">
                  <a:extLst>
                    <a:ext uri="{FF2B5EF4-FFF2-40B4-BE49-F238E27FC236}">
                      <a16:creationId xmlns:a16="http://schemas.microsoft.com/office/drawing/2014/main" id="{553757B1-F4DB-42B0-93BA-5CB29925E4DD}"/>
                    </a:ext>
                  </a:extLst>
                </p:cNvPr>
                <p:cNvSpPr>
                  <a:spLocks/>
                </p:cNvSpPr>
                <p:nvPr/>
              </p:nvSpPr>
              <p:spPr bwMode="auto">
                <a:xfrm>
                  <a:off x="5137151" y="3967163"/>
                  <a:ext cx="41275" cy="68263"/>
                </a:xfrm>
                <a:custGeom>
                  <a:avLst/>
                  <a:gdLst>
                    <a:gd name="T0" fmla="*/ 2147483647 w 26"/>
                    <a:gd name="T1" fmla="*/ 2147483647 h 43"/>
                    <a:gd name="T2" fmla="*/ 2147483647 w 26"/>
                    <a:gd name="T3" fmla="*/ 2147483647 h 43"/>
                    <a:gd name="T4" fmla="*/ 2147483647 w 26"/>
                    <a:gd name="T5" fmla="*/ 0 h 43"/>
                    <a:gd name="T6" fmla="*/ 0 w 26"/>
                    <a:gd name="T7" fmla="*/ 2147483647 h 43"/>
                    <a:gd name="T8" fmla="*/ 2147483647 w 26"/>
                    <a:gd name="T9" fmla="*/ 2147483647 h 43"/>
                    <a:gd name="T10" fmla="*/ 0 60000 65536"/>
                    <a:gd name="T11" fmla="*/ 0 60000 65536"/>
                    <a:gd name="T12" fmla="*/ 0 60000 65536"/>
                    <a:gd name="T13" fmla="*/ 0 60000 65536"/>
                    <a:gd name="T14" fmla="*/ 0 60000 65536"/>
                    <a:gd name="T15" fmla="*/ 0 w 26"/>
                    <a:gd name="T16" fmla="*/ 0 h 43"/>
                    <a:gd name="T17" fmla="*/ 26 w 26"/>
                    <a:gd name="T18" fmla="*/ 43 h 43"/>
                  </a:gdLst>
                  <a:ahLst/>
                  <a:cxnLst>
                    <a:cxn ang="T10">
                      <a:pos x="T0" y="T1"/>
                    </a:cxn>
                    <a:cxn ang="T11">
                      <a:pos x="T2" y="T3"/>
                    </a:cxn>
                    <a:cxn ang="T12">
                      <a:pos x="T4" y="T5"/>
                    </a:cxn>
                    <a:cxn ang="T13">
                      <a:pos x="T6" y="T7"/>
                    </a:cxn>
                    <a:cxn ang="T14">
                      <a:pos x="T8" y="T9"/>
                    </a:cxn>
                  </a:cxnLst>
                  <a:rect l="T15" t="T16" r="T17" b="T18"/>
                  <a:pathLst>
                    <a:path w="26" h="43">
                      <a:moveTo>
                        <a:pt x="9" y="43"/>
                      </a:moveTo>
                      <a:lnTo>
                        <a:pt x="26" y="26"/>
                      </a:lnTo>
                      <a:lnTo>
                        <a:pt x="26" y="0"/>
                      </a:lnTo>
                      <a:lnTo>
                        <a:pt x="0" y="9"/>
                      </a:lnTo>
                      <a:lnTo>
                        <a:pt x="9" y="43"/>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82" name="Freeform 566">
                  <a:extLst>
                    <a:ext uri="{FF2B5EF4-FFF2-40B4-BE49-F238E27FC236}">
                      <a16:creationId xmlns:a16="http://schemas.microsoft.com/office/drawing/2014/main" id="{D5D07C7B-68B4-4559-A40C-CF7D4EBCA76A}"/>
                    </a:ext>
                  </a:extLst>
                </p:cNvPr>
                <p:cNvSpPr>
                  <a:spLocks/>
                </p:cNvSpPr>
                <p:nvPr/>
              </p:nvSpPr>
              <p:spPr bwMode="auto">
                <a:xfrm>
                  <a:off x="5137151" y="3967163"/>
                  <a:ext cx="41275" cy="68263"/>
                </a:xfrm>
                <a:custGeom>
                  <a:avLst/>
                  <a:gdLst>
                    <a:gd name="T0" fmla="*/ 2147483647 w 26"/>
                    <a:gd name="T1" fmla="*/ 2147483647 h 43"/>
                    <a:gd name="T2" fmla="*/ 2147483647 w 26"/>
                    <a:gd name="T3" fmla="*/ 2147483647 h 43"/>
                    <a:gd name="T4" fmla="*/ 2147483647 w 26"/>
                    <a:gd name="T5" fmla="*/ 0 h 43"/>
                    <a:gd name="T6" fmla="*/ 0 w 26"/>
                    <a:gd name="T7" fmla="*/ 2147483647 h 43"/>
                    <a:gd name="T8" fmla="*/ 2147483647 w 26"/>
                    <a:gd name="T9" fmla="*/ 2147483647 h 43"/>
                    <a:gd name="T10" fmla="*/ 0 60000 65536"/>
                    <a:gd name="T11" fmla="*/ 0 60000 65536"/>
                    <a:gd name="T12" fmla="*/ 0 60000 65536"/>
                    <a:gd name="T13" fmla="*/ 0 60000 65536"/>
                    <a:gd name="T14" fmla="*/ 0 60000 65536"/>
                    <a:gd name="T15" fmla="*/ 0 w 26"/>
                    <a:gd name="T16" fmla="*/ 0 h 43"/>
                    <a:gd name="T17" fmla="*/ 26 w 26"/>
                    <a:gd name="T18" fmla="*/ 43 h 43"/>
                  </a:gdLst>
                  <a:ahLst/>
                  <a:cxnLst>
                    <a:cxn ang="T10">
                      <a:pos x="T0" y="T1"/>
                    </a:cxn>
                    <a:cxn ang="T11">
                      <a:pos x="T2" y="T3"/>
                    </a:cxn>
                    <a:cxn ang="T12">
                      <a:pos x="T4" y="T5"/>
                    </a:cxn>
                    <a:cxn ang="T13">
                      <a:pos x="T6" y="T7"/>
                    </a:cxn>
                    <a:cxn ang="T14">
                      <a:pos x="T8" y="T9"/>
                    </a:cxn>
                  </a:cxnLst>
                  <a:rect l="T15" t="T16" r="T17" b="T18"/>
                  <a:pathLst>
                    <a:path w="26" h="43">
                      <a:moveTo>
                        <a:pt x="9" y="43"/>
                      </a:moveTo>
                      <a:lnTo>
                        <a:pt x="26" y="26"/>
                      </a:lnTo>
                      <a:lnTo>
                        <a:pt x="26" y="0"/>
                      </a:lnTo>
                      <a:lnTo>
                        <a:pt x="0" y="9"/>
                      </a:lnTo>
                      <a:lnTo>
                        <a:pt x="9" y="43"/>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83" name="Freeform 567">
                  <a:extLst>
                    <a:ext uri="{FF2B5EF4-FFF2-40B4-BE49-F238E27FC236}">
                      <a16:creationId xmlns:a16="http://schemas.microsoft.com/office/drawing/2014/main" id="{E5625C6B-EF3D-4577-9AF3-AAA8F07E68A0}"/>
                    </a:ext>
                  </a:extLst>
                </p:cNvPr>
                <p:cNvSpPr>
                  <a:spLocks/>
                </p:cNvSpPr>
                <p:nvPr/>
              </p:nvSpPr>
              <p:spPr bwMode="auto">
                <a:xfrm>
                  <a:off x="5122864" y="3925888"/>
                  <a:ext cx="55563" cy="55563"/>
                </a:xfrm>
                <a:custGeom>
                  <a:avLst/>
                  <a:gdLst>
                    <a:gd name="T0" fmla="*/ 2147483647 w 35"/>
                    <a:gd name="T1" fmla="*/ 0 h 35"/>
                    <a:gd name="T2" fmla="*/ 2147483647 w 35"/>
                    <a:gd name="T3" fmla="*/ 2147483647 h 35"/>
                    <a:gd name="T4" fmla="*/ 0 w 35"/>
                    <a:gd name="T5" fmla="*/ 2147483647 h 35"/>
                    <a:gd name="T6" fmla="*/ 2147483647 w 35"/>
                    <a:gd name="T7" fmla="*/ 2147483647 h 35"/>
                    <a:gd name="T8" fmla="*/ 2147483647 w 35"/>
                    <a:gd name="T9" fmla="*/ 2147483647 h 35"/>
                    <a:gd name="T10" fmla="*/ 2147483647 w 35"/>
                    <a:gd name="T11" fmla="*/ 0 h 35"/>
                    <a:gd name="T12" fmla="*/ 0 60000 65536"/>
                    <a:gd name="T13" fmla="*/ 0 60000 65536"/>
                    <a:gd name="T14" fmla="*/ 0 60000 65536"/>
                    <a:gd name="T15" fmla="*/ 0 60000 65536"/>
                    <a:gd name="T16" fmla="*/ 0 60000 65536"/>
                    <a:gd name="T17" fmla="*/ 0 60000 65536"/>
                    <a:gd name="T18" fmla="*/ 0 w 35"/>
                    <a:gd name="T19" fmla="*/ 0 h 35"/>
                    <a:gd name="T20" fmla="*/ 35 w 35"/>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35" h="35">
                      <a:moveTo>
                        <a:pt x="35" y="0"/>
                      </a:moveTo>
                      <a:lnTo>
                        <a:pt x="18" y="8"/>
                      </a:lnTo>
                      <a:lnTo>
                        <a:pt x="0" y="26"/>
                      </a:lnTo>
                      <a:lnTo>
                        <a:pt x="9" y="35"/>
                      </a:lnTo>
                      <a:lnTo>
                        <a:pt x="35" y="26"/>
                      </a:lnTo>
                      <a:lnTo>
                        <a:pt x="35"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84" name="Freeform 568">
                  <a:extLst>
                    <a:ext uri="{FF2B5EF4-FFF2-40B4-BE49-F238E27FC236}">
                      <a16:creationId xmlns:a16="http://schemas.microsoft.com/office/drawing/2014/main" id="{679FF569-F104-4332-A28B-89685399E416}"/>
                    </a:ext>
                  </a:extLst>
                </p:cNvPr>
                <p:cNvSpPr>
                  <a:spLocks/>
                </p:cNvSpPr>
                <p:nvPr/>
              </p:nvSpPr>
              <p:spPr bwMode="auto">
                <a:xfrm>
                  <a:off x="5122864" y="3925888"/>
                  <a:ext cx="55563" cy="55563"/>
                </a:xfrm>
                <a:custGeom>
                  <a:avLst/>
                  <a:gdLst>
                    <a:gd name="T0" fmla="*/ 2147483647 w 35"/>
                    <a:gd name="T1" fmla="*/ 0 h 35"/>
                    <a:gd name="T2" fmla="*/ 2147483647 w 35"/>
                    <a:gd name="T3" fmla="*/ 2147483647 h 35"/>
                    <a:gd name="T4" fmla="*/ 0 w 35"/>
                    <a:gd name="T5" fmla="*/ 2147483647 h 35"/>
                    <a:gd name="T6" fmla="*/ 2147483647 w 35"/>
                    <a:gd name="T7" fmla="*/ 2147483647 h 35"/>
                    <a:gd name="T8" fmla="*/ 2147483647 w 35"/>
                    <a:gd name="T9" fmla="*/ 2147483647 h 35"/>
                    <a:gd name="T10" fmla="*/ 2147483647 w 35"/>
                    <a:gd name="T11" fmla="*/ 0 h 35"/>
                    <a:gd name="T12" fmla="*/ 0 60000 65536"/>
                    <a:gd name="T13" fmla="*/ 0 60000 65536"/>
                    <a:gd name="T14" fmla="*/ 0 60000 65536"/>
                    <a:gd name="T15" fmla="*/ 0 60000 65536"/>
                    <a:gd name="T16" fmla="*/ 0 60000 65536"/>
                    <a:gd name="T17" fmla="*/ 0 60000 65536"/>
                    <a:gd name="T18" fmla="*/ 0 w 35"/>
                    <a:gd name="T19" fmla="*/ 0 h 35"/>
                    <a:gd name="T20" fmla="*/ 35 w 35"/>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35" h="35">
                      <a:moveTo>
                        <a:pt x="35" y="0"/>
                      </a:moveTo>
                      <a:lnTo>
                        <a:pt x="18" y="8"/>
                      </a:lnTo>
                      <a:lnTo>
                        <a:pt x="0" y="26"/>
                      </a:lnTo>
                      <a:lnTo>
                        <a:pt x="9" y="35"/>
                      </a:lnTo>
                      <a:lnTo>
                        <a:pt x="35" y="26"/>
                      </a:lnTo>
                      <a:lnTo>
                        <a:pt x="35"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85" name="Freeform 569">
                  <a:extLst>
                    <a:ext uri="{FF2B5EF4-FFF2-40B4-BE49-F238E27FC236}">
                      <a16:creationId xmlns:a16="http://schemas.microsoft.com/office/drawing/2014/main" id="{C5532BA9-41BB-49AD-AE1B-E5FF37CB8056}"/>
                    </a:ext>
                  </a:extLst>
                </p:cNvPr>
                <p:cNvSpPr>
                  <a:spLocks/>
                </p:cNvSpPr>
                <p:nvPr/>
              </p:nvSpPr>
              <p:spPr bwMode="auto">
                <a:xfrm>
                  <a:off x="5151439" y="3787775"/>
                  <a:ext cx="138113" cy="150813"/>
                </a:xfrm>
                <a:custGeom>
                  <a:avLst/>
                  <a:gdLst>
                    <a:gd name="T0" fmla="*/ 2147483647 w 87"/>
                    <a:gd name="T1" fmla="*/ 2147483647 h 95"/>
                    <a:gd name="T2" fmla="*/ 2147483647 w 87"/>
                    <a:gd name="T3" fmla="*/ 0 h 95"/>
                    <a:gd name="T4" fmla="*/ 2147483647 w 87"/>
                    <a:gd name="T5" fmla="*/ 2147483647 h 95"/>
                    <a:gd name="T6" fmla="*/ 2147483647 w 87"/>
                    <a:gd name="T7" fmla="*/ 2147483647 h 95"/>
                    <a:gd name="T8" fmla="*/ 0 w 87"/>
                    <a:gd name="T9" fmla="*/ 2147483647 h 95"/>
                    <a:gd name="T10" fmla="*/ 0 w 87"/>
                    <a:gd name="T11" fmla="*/ 2147483647 h 95"/>
                    <a:gd name="T12" fmla="*/ 2147483647 w 87"/>
                    <a:gd name="T13" fmla="*/ 2147483647 h 95"/>
                    <a:gd name="T14" fmla="*/ 2147483647 w 87"/>
                    <a:gd name="T15" fmla="*/ 2147483647 h 95"/>
                    <a:gd name="T16" fmla="*/ 2147483647 w 87"/>
                    <a:gd name="T17" fmla="*/ 2147483647 h 95"/>
                    <a:gd name="T18" fmla="*/ 2147483647 w 87"/>
                    <a:gd name="T19" fmla="*/ 2147483647 h 95"/>
                    <a:gd name="T20" fmla="*/ 2147483647 w 87"/>
                    <a:gd name="T21" fmla="*/ 2147483647 h 95"/>
                    <a:gd name="T22" fmla="*/ 2147483647 w 87"/>
                    <a:gd name="T23" fmla="*/ 2147483647 h 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7"/>
                    <a:gd name="T37" fmla="*/ 0 h 95"/>
                    <a:gd name="T38" fmla="*/ 87 w 87"/>
                    <a:gd name="T39" fmla="*/ 95 h 9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7" h="95">
                      <a:moveTo>
                        <a:pt x="87" y="43"/>
                      </a:moveTo>
                      <a:lnTo>
                        <a:pt x="78" y="0"/>
                      </a:lnTo>
                      <a:lnTo>
                        <a:pt x="26" y="8"/>
                      </a:lnTo>
                      <a:lnTo>
                        <a:pt x="35" y="34"/>
                      </a:lnTo>
                      <a:lnTo>
                        <a:pt x="0" y="69"/>
                      </a:lnTo>
                      <a:lnTo>
                        <a:pt x="0" y="95"/>
                      </a:lnTo>
                      <a:lnTo>
                        <a:pt x="17" y="87"/>
                      </a:lnTo>
                      <a:lnTo>
                        <a:pt x="35" y="87"/>
                      </a:lnTo>
                      <a:lnTo>
                        <a:pt x="43" y="78"/>
                      </a:lnTo>
                      <a:lnTo>
                        <a:pt x="70" y="52"/>
                      </a:lnTo>
                      <a:lnTo>
                        <a:pt x="78" y="69"/>
                      </a:lnTo>
                      <a:lnTo>
                        <a:pt x="87" y="43"/>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86" name="Freeform 570">
                  <a:extLst>
                    <a:ext uri="{FF2B5EF4-FFF2-40B4-BE49-F238E27FC236}">
                      <a16:creationId xmlns:a16="http://schemas.microsoft.com/office/drawing/2014/main" id="{39269AE6-C58C-4ADC-8440-B0BB79D33121}"/>
                    </a:ext>
                  </a:extLst>
                </p:cNvPr>
                <p:cNvSpPr>
                  <a:spLocks/>
                </p:cNvSpPr>
                <p:nvPr/>
              </p:nvSpPr>
              <p:spPr bwMode="auto">
                <a:xfrm>
                  <a:off x="5151439" y="3787775"/>
                  <a:ext cx="138113" cy="150813"/>
                </a:xfrm>
                <a:custGeom>
                  <a:avLst/>
                  <a:gdLst>
                    <a:gd name="T0" fmla="*/ 2147483647 w 87"/>
                    <a:gd name="T1" fmla="*/ 2147483647 h 95"/>
                    <a:gd name="T2" fmla="*/ 2147483647 w 87"/>
                    <a:gd name="T3" fmla="*/ 0 h 95"/>
                    <a:gd name="T4" fmla="*/ 2147483647 w 87"/>
                    <a:gd name="T5" fmla="*/ 2147483647 h 95"/>
                    <a:gd name="T6" fmla="*/ 2147483647 w 87"/>
                    <a:gd name="T7" fmla="*/ 2147483647 h 95"/>
                    <a:gd name="T8" fmla="*/ 0 w 87"/>
                    <a:gd name="T9" fmla="*/ 2147483647 h 95"/>
                    <a:gd name="T10" fmla="*/ 0 w 87"/>
                    <a:gd name="T11" fmla="*/ 2147483647 h 95"/>
                    <a:gd name="T12" fmla="*/ 2147483647 w 87"/>
                    <a:gd name="T13" fmla="*/ 2147483647 h 95"/>
                    <a:gd name="T14" fmla="*/ 2147483647 w 87"/>
                    <a:gd name="T15" fmla="*/ 2147483647 h 95"/>
                    <a:gd name="T16" fmla="*/ 2147483647 w 87"/>
                    <a:gd name="T17" fmla="*/ 2147483647 h 95"/>
                    <a:gd name="T18" fmla="*/ 2147483647 w 87"/>
                    <a:gd name="T19" fmla="*/ 2147483647 h 95"/>
                    <a:gd name="T20" fmla="*/ 2147483647 w 87"/>
                    <a:gd name="T21" fmla="*/ 2147483647 h 95"/>
                    <a:gd name="T22" fmla="*/ 2147483647 w 87"/>
                    <a:gd name="T23" fmla="*/ 2147483647 h 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7"/>
                    <a:gd name="T37" fmla="*/ 0 h 95"/>
                    <a:gd name="T38" fmla="*/ 87 w 87"/>
                    <a:gd name="T39" fmla="*/ 95 h 9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7" h="95">
                      <a:moveTo>
                        <a:pt x="87" y="43"/>
                      </a:moveTo>
                      <a:lnTo>
                        <a:pt x="78" y="0"/>
                      </a:lnTo>
                      <a:lnTo>
                        <a:pt x="26" y="8"/>
                      </a:lnTo>
                      <a:lnTo>
                        <a:pt x="35" y="34"/>
                      </a:lnTo>
                      <a:lnTo>
                        <a:pt x="0" y="69"/>
                      </a:lnTo>
                      <a:lnTo>
                        <a:pt x="0" y="95"/>
                      </a:lnTo>
                      <a:lnTo>
                        <a:pt x="17" y="87"/>
                      </a:lnTo>
                      <a:lnTo>
                        <a:pt x="35" y="87"/>
                      </a:lnTo>
                      <a:lnTo>
                        <a:pt x="43" y="78"/>
                      </a:lnTo>
                      <a:lnTo>
                        <a:pt x="70" y="52"/>
                      </a:lnTo>
                      <a:lnTo>
                        <a:pt x="78" y="69"/>
                      </a:lnTo>
                      <a:lnTo>
                        <a:pt x="87" y="43"/>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87" name="Freeform 571">
                  <a:extLst>
                    <a:ext uri="{FF2B5EF4-FFF2-40B4-BE49-F238E27FC236}">
                      <a16:creationId xmlns:a16="http://schemas.microsoft.com/office/drawing/2014/main" id="{3F906644-0259-4610-BAAF-6EF26395FF0E}"/>
                    </a:ext>
                  </a:extLst>
                </p:cNvPr>
                <p:cNvSpPr>
                  <a:spLocks/>
                </p:cNvSpPr>
                <p:nvPr/>
              </p:nvSpPr>
              <p:spPr bwMode="auto">
                <a:xfrm>
                  <a:off x="4722814" y="3233738"/>
                  <a:ext cx="261938" cy="457200"/>
                </a:xfrm>
                <a:custGeom>
                  <a:avLst/>
                  <a:gdLst>
                    <a:gd name="T0" fmla="*/ 2147483647 w 165"/>
                    <a:gd name="T1" fmla="*/ 0 h 288"/>
                    <a:gd name="T2" fmla="*/ 2147483647 w 165"/>
                    <a:gd name="T3" fmla="*/ 2147483647 h 288"/>
                    <a:gd name="T4" fmla="*/ 2147483647 w 165"/>
                    <a:gd name="T5" fmla="*/ 2147483647 h 288"/>
                    <a:gd name="T6" fmla="*/ 2147483647 w 165"/>
                    <a:gd name="T7" fmla="*/ 2147483647 h 288"/>
                    <a:gd name="T8" fmla="*/ 2147483647 w 165"/>
                    <a:gd name="T9" fmla="*/ 2147483647 h 288"/>
                    <a:gd name="T10" fmla="*/ 2147483647 w 165"/>
                    <a:gd name="T11" fmla="*/ 2147483647 h 288"/>
                    <a:gd name="T12" fmla="*/ 2147483647 w 165"/>
                    <a:gd name="T13" fmla="*/ 2147483647 h 288"/>
                    <a:gd name="T14" fmla="*/ 0 w 165"/>
                    <a:gd name="T15" fmla="*/ 2147483647 h 288"/>
                    <a:gd name="T16" fmla="*/ 2147483647 w 165"/>
                    <a:gd name="T17" fmla="*/ 2147483647 h 288"/>
                    <a:gd name="T18" fmla="*/ 2147483647 w 165"/>
                    <a:gd name="T19" fmla="*/ 2147483647 h 288"/>
                    <a:gd name="T20" fmla="*/ 2147483647 w 165"/>
                    <a:gd name="T21" fmla="*/ 2147483647 h 288"/>
                    <a:gd name="T22" fmla="*/ 2147483647 w 165"/>
                    <a:gd name="T23" fmla="*/ 2147483647 h 288"/>
                    <a:gd name="T24" fmla="*/ 2147483647 w 165"/>
                    <a:gd name="T25" fmla="*/ 2147483647 h 288"/>
                    <a:gd name="T26" fmla="*/ 2147483647 w 165"/>
                    <a:gd name="T27" fmla="*/ 2147483647 h 288"/>
                    <a:gd name="T28" fmla="*/ 2147483647 w 165"/>
                    <a:gd name="T29" fmla="*/ 2147483647 h 288"/>
                    <a:gd name="T30" fmla="*/ 2147483647 w 165"/>
                    <a:gd name="T31" fmla="*/ 2147483647 h 288"/>
                    <a:gd name="T32" fmla="*/ 2147483647 w 165"/>
                    <a:gd name="T33" fmla="*/ 2147483647 h 288"/>
                    <a:gd name="T34" fmla="*/ 2147483647 w 165"/>
                    <a:gd name="T35" fmla="*/ 2147483647 h 288"/>
                    <a:gd name="T36" fmla="*/ 2147483647 w 165"/>
                    <a:gd name="T37" fmla="*/ 2147483647 h 288"/>
                    <a:gd name="T38" fmla="*/ 2147483647 w 165"/>
                    <a:gd name="T39" fmla="*/ 2147483647 h 288"/>
                    <a:gd name="T40" fmla="*/ 2147483647 w 165"/>
                    <a:gd name="T41" fmla="*/ 2147483647 h 288"/>
                    <a:gd name="T42" fmla="*/ 2147483647 w 165"/>
                    <a:gd name="T43" fmla="*/ 0 h 2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5"/>
                    <a:gd name="T67" fmla="*/ 0 h 288"/>
                    <a:gd name="T68" fmla="*/ 165 w 165"/>
                    <a:gd name="T69" fmla="*/ 288 h 28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5" h="288">
                      <a:moveTo>
                        <a:pt x="34" y="0"/>
                      </a:moveTo>
                      <a:lnTo>
                        <a:pt x="17" y="9"/>
                      </a:lnTo>
                      <a:lnTo>
                        <a:pt x="17" y="26"/>
                      </a:lnTo>
                      <a:lnTo>
                        <a:pt x="34" y="61"/>
                      </a:lnTo>
                      <a:lnTo>
                        <a:pt x="26" y="70"/>
                      </a:lnTo>
                      <a:lnTo>
                        <a:pt x="26" y="113"/>
                      </a:lnTo>
                      <a:lnTo>
                        <a:pt x="8" y="139"/>
                      </a:lnTo>
                      <a:lnTo>
                        <a:pt x="0" y="174"/>
                      </a:lnTo>
                      <a:lnTo>
                        <a:pt x="17" y="183"/>
                      </a:lnTo>
                      <a:lnTo>
                        <a:pt x="34" y="235"/>
                      </a:lnTo>
                      <a:lnTo>
                        <a:pt x="8" y="244"/>
                      </a:lnTo>
                      <a:lnTo>
                        <a:pt x="26" y="288"/>
                      </a:lnTo>
                      <a:lnTo>
                        <a:pt x="87" y="261"/>
                      </a:lnTo>
                      <a:lnTo>
                        <a:pt x="104" y="261"/>
                      </a:lnTo>
                      <a:lnTo>
                        <a:pt x="130" y="235"/>
                      </a:lnTo>
                      <a:lnTo>
                        <a:pt x="148" y="227"/>
                      </a:lnTo>
                      <a:lnTo>
                        <a:pt x="130" y="192"/>
                      </a:lnTo>
                      <a:lnTo>
                        <a:pt x="139" y="166"/>
                      </a:lnTo>
                      <a:lnTo>
                        <a:pt x="165" y="139"/>
                      </a:lnTo>
                      <a:lnTo>
                        <a:pt x="165" y="70"/>
                      </a:lnTo>
                      <a:lnTo>
                        <a:pt x="34"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88" name="Freeform 572">
                  <a:extLst>
                    <a:ext uri="{FF2B5EF4-FFF2-40B4-BE49-F238E27FC236}">
                      <a16:creationId xmlns:a16="http://schemas.microsoft.com/office/drawing/2014/main" id="{54EA55E9-A945-4587-A4A0-1219E75F4E94}"/>
                    </a:ext>
                  </a:extLst>
                </p:cNvPr>
                <p:cNvSpPr>
                  <a:spLocks/>
                </p:cNvSpPr>
                <p:nvPr/>
              </p:nvSpPr>
              <p:spPr bwMode="auto">
                <a:xfrm>
                  <a:off x="4722814" y="3233738"/>
                  <a:ext cx="261938" cy="457200"/>
                </a:xfrm>
                <a:custGeom>
                  <a:avLst/>
                  <a:gdLst>
                    <a:gd name="T0" fmla="*/ 2147483647 w 165"/>
                    <a:gd name="T1" fmla="*/ 0 h 288"/>
                    <a:gd name="T2" fmla="*/ 2147483647 w 165"/>
                    <a:gd name="T3" fmla="*/ 2147483647 h 288"/>
                    <a:gd name="T4" fmla="*/ 2147483647 w 165"/>
                    <a:gd name="T5" fmla="*/ 2147483647 h 288"/>
                    <a:gd name="T6" fmla="*/ 2147483647 w 165"/>
                    <a:gd name="T7" fmla="*/ 2147483647 h 288"/>
                    <a:gd name="T8" fmla="*/ 2147483647 w 165"/>
                    <a:gd name="T9" fmla="*/ 2147483647 h 288"/>
                    <a:gd name="T10" fmla="*/ 2147483647 w 165"/>
                    <a:gd name="T11" fmla="*/ 2147483647 h 288"/>
                    <a:gd name="T12" fmla="*/ 2147483647 w 165"/>
                    <a:gd name="T13" fmla="*/ 2147483647 h 288"/>
                    <a:gd name="T14" fmla="*/ 0 w 165"/>
                    <a:gd name="T15" fmla="*/ 2147483647 h 288"/>
                    <a:gd name="T16" fmla="*/ 2147483647 w 165"/>
                    <a:gd name="T17" fmla="*/ 2147483647 h 288"/>
                    <a:gd name="T18" fmla="*/ 2147483647 w 165"/>
                    <a:gd name="T19" fmla="*/ 2147483647 h 288"/>
                    <a:gd name="T20" fmla="*/ 2147483647 w 165"/>
                    <a:gd name="T21" fmla="*/ 2147483647 h 288"/>
                    <a:gd name="T22" fmla="*/ 2147483647 w 165"/>
                    <a:gd name="T23" fmla="*/ 2147483647 h 288"/>
                    <a:gd name="T24" fmla="*/ 2147483647 w 165"/>
                    <a:gd name="T25" fmla="*/ 2147483647 h 288"/>
                    <a:gd name="T26" fmla="*/ 2147483647 w 165"/>
                    <a:gd name="T27" fmla="*/ 2147483647 h 288"/>
                    <a:gd name="T28" fmla="*/ 2147483647 w 165"/>
                    <a:gd name="T29" fmla="*/ 2147483647 h 288"/>
                    <a:gd name="T30" fmla="*/ 2147483647 w 165"/>
                    <a:gd name="T31" fmla="*/ 2147483647 h 288"/>
                    <a:gd name="T32" fmla="*/ 2147483647 w 165"/>
                    <a:gd name="T33" fmla="*/ 2147483647 h 288"/>
                    <a:gd name="T34" fmla="*/ 2147483647 w 165"/>
                    <a:gd name="T35" fmla="*/ 2147483647 h 288"/>
                    <a:gd name="T36" fmla="*/ 2147483647 w 165"/>
                    <a:gd name="T37" fmla="*/ 2147483647 h 288"/>
                    <a:gd name="T38" fmla="*/ 2147483647 w 165"/>
                    <a:gd name="T39" fmla="*/ 2147483647 h 288"/>
                    <a:gd name="T40" fmla="*/ 2147483647 w 165"/>
                    <a:gd name="T41" fmla="*/ 2147483647 h 288"/>
                    <a:gd name="T42" fmla="*/ 2147483647 w 165"/>
                    <a:gd name="T43" fmla="*/ 0 h 2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5"/>
                    <a:gd name="T67" fmla="*/ 0 h 288"/>
                    <a:gd name="T68" fmla="*/ 165 w 165"/>
                    <a:gd name="T69" fmla="*/ 288 h 28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5" h="288">
                      <a:moveTo>
                        <a:pt x="34" y="0"/>
                      </a:moveTo>
                      <a:lnTo>
                        <a:pt x="17" y="9"/>
                      </a:lnTo>
                      <a:lnTo>
                        <a:pt x="17" y="26"/>
                      </a:lnTo>
                      <a:lnTo>
                        <a:pt x="34" y="61"/>
                      </a:lnTo>
                      <a:lnTo>
                        <a:pt x="26" y="70"/>
                      </a:lnTo>
                      <a:lnTo>
                        <a:pt x="26" y="113"/>
                      </a:lnTo>
                      <a:lnTo>
                        <a:pt x="8" y="139"/>
                      </a:lnTo>
                      <a:lnTo>
                        <a:pt x="0" y="174"/>
                      </a:lnTo>
                      <a:lnTo>
                        <a:pt x="17" y="183"/>
                      </a:lnTo>
                      <a:lnTo>
                        <a:pt x="34" y="235"/>
                      </a:lnTo>
                      <a:lnTo>
                        <a:pt x="8" y="244"/>
                      </a:lnTo>
                      <a:lnTo>
                        <a:pt x="26" y="288"/>
                      </a:lnTo>
                      <a:lnTo>
                        <a:pt x="87" y="261"/>
                      </a:lnTo>
                      <a:lnTo>
                        <a:pt x="104" y="261"/>
                      </a:lnTo>
                      <a:lnTo>
                        <a:pt x="130" y="235"/>
                      </a:lnTo>
                      <a:lnTo>
                        <a:pt x="148" y="227"/>
                      </a:lnTo>
                      <a:lnTo>
                        <a:pt x="130" y="192"/>
                      </a:lnTo>
                      <a:lnTo>
                        <a:pt x="139" y="166"/>
                      </a:lnTo>
                      <a:lnTo>
                        <a:pt x="165" y="139"/>
                      </a:lnTo>
                      <a:lnTo>
                        <a:pt x="165" y="70"/>
                      </a:lnTo>
                      <a:lnTo>
                        <a:pt x="34"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89" name="Freeform 573">
                  <a:extLst>
                    <a:ext uri="{FF2B5EF4-FFF2-40B4-BE49-F238E27FC236}">
                      <a16:creationId xmlns:a16="http://schemas.microsoft.com/office/drawing/2014/main" id="{0D23BBD9-C981-4B45-9103-69B2826DFE3E}"/>
                    </a:ext>
                  </a:extLst>
                </p:cNvPr>
                <p:cNvSpPr>
                  <a:spLocks/>
                </p:cNvSpPr>
                <p:nvPr/>
              </p:nvSpPr>
              <p:spPr bwMode="auto">
                <a:xfrm>
                  <a:off x="4735514" y="3594100"/>
                  <a:ext cx="346075" cy="220663"/>
                </a:xfrm>
                <a:custGeom>
                  <a:avLst/>
                  <a:gdLst>
                    <a:gd name="T0" fmla="*/ 2147483647 w 218"/>
                    <a:gd name="T1" fmla="*/ 2147483647 h 139"/>
                    <a:gd name="T2" fmla="*/ 2147483647 w 218"/>
                    <a:gd name="T3" fmla="*/ 2147483647 h 139"/>
                    <a:gd name="T4" fmla="*/ 2147483647 w 218"/>
                    <a:gd name="T5" fmla="*/ 2147483647 h 139"/>
                    <a:gd name="T6" fmla="*/ 2147483647 w 218"/>
                    <a:gd name="T7" fmla="*/ 0 h 139"/>
                    <a:gd name="T8" fmla="*/ 2147483647 w 218"/>
                    <a:gd name="T9" fmla="*/ 2147483647 h 139"/>
                    <a:gd name="T10" fmla="*/ 2147483647 w 218"/>
                    <a:gd name="T11" fmla="*/ 2147483647 h 139"/>
                    <a:gd name="T12" fmla="*/ 2147483647 w 218"/>
                    <a:gd name="T13" fmla="*/ 2147483647 h 139"/>
                    <a:gd name="T14" fmla="*/ 2147483647 w 218"/>
                    <a:gd name="T15" fmla="*/ 2147483647 h 139"/>
                    <a:gd name="T16" fmla="*/ 2147483647 w 218"/>
                    <a:gd name="T17" fmla="*/ 2147483647 h 139"/>
                    <a:gd name="T18" fmla="*/ 0 w 218"/>
                    <a:gd name="T19" fmla="*/ 2147483647 h 139"/>
                    <a:gd name="T20" fmla="*/ 0 w 218"/>
                    <a:gd name="T21" fmla="*/ 2147483647 h 139"/>
                    <a:gd name="T22" fmla="*/ 2147483647 w 218"/>
                    <a:gd name="T23" fmla="*/ 2147483647 h 139"/>
                    <a:gd name="T24" fmla="*/ 2147483647 w 218"/>
                    <a:gd name="T25" fmla="*/ 2147483647 h 139"/>
                    <a:gd name="T26" fmla="*/ 2147483647 w 218"/>
                    <a:gd name="T27" fmla="*/ 2147483647 h 139"/>
                    <a:gd name="T28" fmla="*/ 2147483647 w 218"/>
                    <a:gd name="T29" fmla="*/ 2147483647 h 139"/>
                    <a:gd name="T30" fmla="*/ 2147483647 w 218"/>
                    <a:gd name="T31" fmla="*/ 2147483647 h 139"/>
                    <a:gd name="T32" fmla="*/ 2147483647 w 218"/>
                    <a:gd name="T33" fmla="*/ 2147483647 h 1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39"/>
                    <a:gd name="T53" fmla="*/ 218 w 218"/>
                    <a:gd name="T54" fmla="*/ 139 h 1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39">
                      <a:moveTo>
                        <a:pt x="218" y="95"/>
                      </a:moveTo>
                      <a:lnTo>
                        <a:pt x="183" y="52"/>
                      </a:lnTo>
                      <a:lnTo>
                        <a:pt x="166" y="52"/>
                      </a:lnTo>
                      <a:lnTo>
                        <a:pt x="140" y="0"/>
                      </a:lnTo>
                      <a:lnTo>
                        <a:pt x="122" y="8"/>
                      </a:lnTo>
                      <a:lnTo>
                        <a:pt x="96" y="34"/>
                      </a:lnTo>
                      <a:lnTo>
                        <a:pt x="79" y="34"/>
                      </a:lnTo>
                      <a:lnTo>
                        <a:pt x="18" y="61"/>
                      </a:lnTo>
                      <a:lnTo>
                        <a:pt x="0" y="104"/>
                      </a:lnTo>
                      <a:lnTo>
                        <a:pt x="0" y="122"/>
                      </a:lnTo>
                      <a:lnTo>
                        <a:pt x="35" y="139"/>
                      </a:lnTo>
                      <a:lnTo>
                        <a:pt x="70" y="130"/>
                      </a:lnTo>
                      <a:lnTo>
                        <a:pt x="96" y="104"/>
                      </a:lnTo>
                      <a:lnTo>
                        <a:pt x="122" y="122"/>
                      </a:lnTo>
                      <a:lnTo>
                        <a:pt x="209" y="104"/>
                      </a:lnTo>
                      <a:lnTo>
                        <a:pt x="218" y="9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90" name="Freeform 574">
                  <a:extLst>
                    <a:ext uri="{FF2B5EF4-FFF2-40B4-BE49-F238E27FC236}">
                      <a16:creationId xmlns:a16="http://schemas.microsoft.com/office/drawing/2014/main" id="{C3C608C8-6B94-49D2-B29D-F9BF58E3E828}"/>
                    </a:ext>
                  </a:extLst>
                </p:cNvPr>
                <p:cNvSpPr>
                  <a:spLocks/>
                </p:cNvSpPr>
                <p:nvPr/>
              </p:nvSpPr>
              <p:spPr bwMode="auto">
                <a:xfrm>
                  <a:off x="4735514" y="3594100"/>
                  <a:ext cx="346075" cy="220663"/>
                </a:xfrm>
                <a:custGeom>
                  <a:avLst/>
                  <a:gdLst>
                    <a:gd name="T0" fmla="*/ 2147483647 w 218"/>
                    <a:gd name="T1" fmla="*/ 2147483647 h 139"/>
                    <a:gd name="T2" fmla="*/ 2147483647 w 218"/>
                    <a:gd name="T3" fmla="*/ 2147483647 h 139"/>
                    <a:gd name="T4" fmla="*/ 2147483647 w 218"/>
                    <a:gd name="T5" fmla="*/ 2147483647 h 139"/>
                    <a:gd name="T6" fmla="*/ 2147483647 w 218"/>
                    <a:gd name="T7" fmla="*/ 0 h 139"/>
                    <a:gd name="T8" fmla="*/ 2147483647 w 218"/>
                    <a:gd name="T9" fmla="*/ 2147483647 h 139"/>
                    <a:gd name="T10" fmla="*/ 2147483647 w 218"/>
                    <a:gd name="T11" fmla="*/ 2147483647 h 139"/>
                    <a:gd name="T12" fmla="*/ 2147483647 w 218"/>
                    <a:gd name="T13" fmla="*/ 2147483647 h 139"/>
                    <a:gd name="T14" fmla="*/ 2147483647 w 218"/>
                    <a:gd name="T15" fmla="*/ 2147483647 h 139"/>
                    <a:gd name="T16" fmla="*/ 2147483647 w 218"/>
                    <a:gd name="T17" fmla="*/ 2147483647 h 139"/>
                    <a:gd name="T18" fmla="*/ 0 w 218"/>
                    <a:gd name="T19" fmla="*/ 2147483647 h 139"/>
                    <a:gd name="T20" fmla="*/ 0 w 218"/>
                    <a:gd name="T21" fmla="*/ 2147483647 h 139"/>
                    <a:gd name="T22" fmla="*/ 2147483647 w 218"/>
                    <a:gd name="T23" fmla="*/ 2147483647 h 139"/>
                    <a:gd name="T24" fmla="*/ 2147483647 w 218"/>
                    <a:gd name="T25" fmla="*/ 2147483647 h 139"/>
                    <a:gd name="T26" fmla="*/ 2147483647 w 218"/>
                    <a:gd name="T27" fmla="*/ 2147483647 h 139"/>
                    <a:gd name="T28" fmla="*/ 2147483647 w 218"/>
                    <a:gd name="T29" fmla="*/ 2147483647 h 139"/>
                    <a:gd name="T30" fmla="*/ 2147483647 w 218"/>
                    <a:gd name="T31" fmla="*/ 2147483647 h 139"/>
                    <a:gd name="T32" fmla="*/ 2147483647 w 218"/>
                    <a:gd name="T33" fmla="*/ 2147483647 h 1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39"/>
                    <a:gd name="T53" fmla="*/ 218 w 218"/>
                    <a:gd name="T54" fmla="*/ 139 h 1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39">
                      <a:moveTo>
                        <a:pt x="218" y="95"/>
                      </a:moveTo>
                      <a:lnTo>
                        <a:pt x="183" y="52"/>
                      </a:lnTo>
                      <a:lnTo>
                        <a:pt x="166" y="52"/>
                      </a:lnTo>
                      <a:lnTo>
                        <a:pt x="140" y="0"/>
                      </a:lnTo>
                      <a:lnTo>
                        <a:pt x="122" y="8"/>
                      </a:lnTo>
                      <a:lnTo>
                        <a:pt x="96" y="34"/>
                      </a:lnTo>
                      <a:lnTo>
                        <a:pt x="79" y="34"/>
                      </a:lnTo>
                      <a:lnTo>
                        <a:pt x="18" y="61"/>
                      </a:lnTo>
                      <a:lnTo>
                        <a:pt x="0" y="104"/>
                      </a:lnTo>
                      <a:lnTo>
                        <a:pt x="0" y="122"/>
                      </a:lnTo>
                      <a:lnTo>
                        <a:pt x="35" y="139"/>
                      </a:lnTo>
                      <a:lnTo>
                        <a:pt x="70" y="130"/>
                      </a:lnTo>
                      <a:lnTo>
                        <a:pt x="96" y="104"/>
                      </a:lnTo>
                      <a:lnTo>
                        <a:pt x="122" y="122"/>
                      </a:lnTo>
                      <a:lnTo>
                        <a:pt x="209" y="104"/>
                      </a:lnTo>
                      <a:lnTo>
                        <a:pt x="218" y="9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91" name="Freeform 575">
                  <a:extLst>
                    <a:ext uri="{FF2B5EF4-FFF2-40B4-BE49-F238E27FC236}">
                      <a16:creationId xmlns:a16="http://schemas.microsoft.com/office/drawing/2014/main" id="{6DA7ED23-E20C-4DEA-B6B5-B50672FA19EF}"/>
                    </a:ext>
                  </a:extLst>
                </p:cNvPr>
                <p:cNvSpPr>
                  <a:spLocks/>
                </p:cNvSpPr>
                <p:nvPr/>
              </p:nvSpPr>
              <p:spPr bwMode="auto">
                <a:xfrm>
                  <a:off x="4583114" y="3524250"/>
                  <a:ext cx="207963" cy="331788"/>
                </a:xfrm>
                <a:custGeom>
                  <a:avLst/>
                  <a:gdLst>
                    <a:gd name="T0" fmla="*/ 2147483647 w 131"/>
                    <a:gd name="T1" fmla="*/ 0 h 209"/>
                    <a:gd name="T2" fmla="*/ 2147483647 w 131"/>
                    <a:gd name="T3" fmla="*/ 2147483647 h 209"/>
                    <a:gd name="T4" fmla="*/ 2147483647 w 131"/>
                    <a:gd name="T5" fmla="*/ 2147483647 h 209"/>
                    <a:gd name="T6" fmla="*/ 2147483647 w 131"/>
                    <a:gd name="T7" fmla="*/ 2147483647 h 209"/>
                    <a:gd name="T8" fmla="*/ 2147483647 w 131"/>
                    <a:gd name="T9" fmla="*/ 2147483647 h 209"/>
                    <a:gd name="T10" fmla="*/ 2147483647 w 131"/>
                    <a:gd name="T11" fmla="*/ 2147483647 h 209"/>
                    <a:gd name="T12" fmla="*/ 2147483647 w 131"/>
                    <a:gd name="T13" fmla="*/ 2147483647 h 209"/>
                    <a:gd name="T14" fmla="*/ 0 w 131"/>
                    <a:gd name="T15" fmla="*/ 2147483647 h 209"/>
                    <a:gd name="T16" fmla="*/ 0 w 131"/>
                    <a:gd name="T17" fmla="*/ 2147483647 h 209"/>
                    <a:gd name="T18" fmla="*/ 2147483647 w 131"/>
                    <a:gd name="T19" fmla="*/ 2147483647 h 209"/>
                    <a:gd name="T20" fmla="*/ 2147483647 w 131"/>
                    <a:gd name="T21" fmla="*/ 2147483647 h 209"/>
                    <a:gd name="T22" fmla="*/ 2147483647 w 131"/>
                    <a:gd name="T23" fmla="*/ 2147483647 h 209"/>
                    <a:gd name="T24" fmla="*/ 2147483647 w 131"/>
                    <a:gd name="T25" fmla="*/ 2147483647 h 209"/>
                    <a:gd name="T26" fmla="*/ 2147483647 w 131"/>
                    <a:gd name="T27" fmla="*/ 2147483647 h 209"/>
                    <a:gd name="T28" fmla="*/ 2147483647 w 131"/>
                    <a:gd name="T29" fmla="*/ 2147483647 h 209"/>
                    <a:gd name="T30" fmla="*/ 2147483647 w 131"/>
                    <a:gd name="T31" fmla="*/ 2147483647 h 209"/>
                    <a:gd name="T32" fmla="*/ 2147483647 w 131"/>
                    <a:gd name="T33" fmla="*/ 2147483647 h 209"/>
                    <a:gd name="T34" fmla="*/ 2147483647 w 131"/>
                    <a:gd name="T35" fmla="*/ 2147483647 h 209"/>
                    <a:gd name="T36" fmla="*/ 2147483647 w 131"/>
                    <a:gd name="T37" fmla="*/ 2147483647 h 209"/>
                    <a:gd name="T38" fmla="*/ 2147483647 w 131"/>
                    <a:gd name="T39" fmla="*/ 0 h 2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1"/>
                    <a:gd name="T61" fmla="*/ 0 h 209"/>
                    <a:gd name="T62" fmla="*/ 131 w 131"/>
                    <a:gd name="T63" fmla="*/ 209 h 2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1" h="209">
                      <a:moveTo>
                        <a:pt x="105" y="0"/>
                      </a:moveTo>
                      <a:lnTo>
                        <a:pt x="88" y="17"/>
                      </a:lnTo>
                      <a:lnTo>
                        <a:pt x="88" y="26"/>
                      </a:lnTo>
                      <a:lnTo>
                        <a:pt x="79" y="52"/>
                      </a:lnTo>
                      <a:lnTo>
                        <a:pt x="53" y="122"/>
                      </a:lnTo>
                      <a:lnTo>
                        <a:pt x="26" y="113"/>
                      </a:lnTo>
                      <a:lnTo>
                        <a:pt x="9" y="122"/>
                      </a:lnTo>
                      <a:lnTo>
                        <a:pt x="0" y="157"/>
                      </a:lnTo>
                      <a:lnTo>
                        <a:pt x="0" y="166"/>
                      </a:lnTo>
                      <a:lnTo>
                        <a:pt x="18" y="166"/>
                      </a:lnTo>
                      <a:lnTo>
                        <a:pt x="18" y="200"/>
                      </a:lnTo>
                      <a:lnTo>
                        <a:pt x="79" y="200"/>
                      </a:lnTo>
                      <a:lnTo>
                        <a:pt x="122" y="209"/>
                      </a:lnTo>
                      <a:lnTo>
                        <a:pt x="131" y="183"/>
                      </a:lnTo>
                      <a:lnTo>
                        <a:pt x="96" y="166"/>
                      </a:lnTo>
                      <a:lnTo>
                        <a:pt x="96" y="148"/>
                      </a:lnTo>
                      <a:lnTo>
                        <a:pt x="114" y="105"/>
                      </a:lnTo>
                      <a:lnTo>
                        <a:pt x="96" y="61"/>
                      </a:lnTo>
                      <a:lnTo>
                        <a:pt x="122" y="52"/>
                      </a:lnTo>
                      <a:lnTo>
                        <a:pt x="105"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92" name="Freeform 576">
                  <a:extLst>
                    <a:ext uri="{FF2B5EF4-FFF2-40B4-BE49-F238E27FC236}">
                      <a16:creationId xmlns:a16="http://schemas.microsoft.com/office/drawing/2014/main" id="{E046C105-FA03-42AB-847B-587D3306B321}"/>
                    </a:ext>
                  </a:extLst>
                </p:cNvPr>
                <p:cNvSpPr>
                  <a:spLocks/>
                </p:cNvSpPr>
                <p:nvPr/>
              </p:nvSpPr>
              <p:spPr bwMode="auto">
                <a:xfrm>
                  <a:off x="4583114" y="3524250"/>
                  <a:ext cx="207963" cy="331788"/>
                </a:xfrm>
                <a:custGeom>
                  <a:avLst/>
                  <a:gdLst>
                    <a:gd name="T0" fmla="*/ 2147483647 w 131"/>
                    <a:gd name="T1" fmla="*/ 0 h 209"/>
                    <a:gd name="T2" fmla="*/ 2147483647 w 131"/>
                    <a:gd name="T3" fmla="*/ 2147483647 h 209"/>
                    <a:gd name="T4" fmla="*/ 2147483647 w 131"/>
                    <a:gd name="T5" fmla="*/ 2147483647 h 209"/>
                    <a:gd name="T6" fmla="*/ 2147483647 w 131"/>
                    <a:gd name="T7" fmla="*/ 2147483647 h 209"/>
                    <a:gd name="T8" fmla="*/ 2147483647 w 131"/>
                    <a:gd name="T9" fmla="*/ 2147483647 h 209"/>
                    <a:gd name="T10" fmla="*/ 2147483647 w 131"/>
                    <a:gd name="T11" fmla="*/ 2147483647 h 209"/>
                    <a:gd name="T12" fmla="*/ 2147483647 w 131"/>
                    <a:gd name="T13" fmla="*/ 2147483647 h 209"/>
                    <a:gd name="T14" fmla="*/ 0 w 131"/>
                    <a:gd name="T15" fmla="*/ 2147483647 h 209"/>
                    <a:gd name="T16" fmla="*/ 0 w 131"/>
                    <a:gd name="T17" fmla="*/ 2147483647 h 209"/>
                    <a:gd name="T18" fmla="*/ 2147483647 w 131"/>
                    <a:gd name="T19" fmla="*/ 2147483647 h 209"/>
                    <a:gd name="T20" fmla="*/ 2147483647 w 131"/>
                    <a:gd name="T21" fmla="*/ 2147483647 h 209"/>
                    <a:gd name="T22" fmla="*/ 2147483647 w 131"/>
                    <a:gd name="T23" fmla="*/ 2147483647 h 209"/>
                    <a:gd name="T24" fmla="*/ 2147483647 w 131"/>
                    <a:gd name="T25" fmla="*/ 2147483647 h 209"/>
                    <a:gd name="T26" fmla="*/ 2147483647 w 131"/>
                    <a:gd name="T27" fmla="*/ 2147483647 h 209"/>
                    <a:gd name="T28" fmla="*/ 2147483647 w 131"/>
                    <a:gd name="T29" fmla="*/ 2147483647 h 209"/>
                    <a:gd name="T30" fmla="*/ 2147483647 w 131"/>
                    <a:gd name="T31" fmla="*/ 2147483647 h 209"/>
                    <a:gd name="T32" fmla="*/ 2147483647 w 131"/>
                    <a:gd name="T33" fmla="*/ 2147483647 h 209"/>
                    <a:gd name="T34" fmla="*/ 2147483647 w 131"/>
                    <a:gd name="T35" fmla="*/ 2147483647 h 209"/>
                    <a:gd name="T36" fmla="*/ 2147483647 w 131"/>
                    <a:gd name="T37" fmla="*/ 2147483647 h 209"/>
                    <a:gd name="T38" fmla="*/ 2147483647 w 131"/>
                    <a:gd name="T39" fmla="*/ 0 h 2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1"/>
                    <a:gd name="T61" fmla="*/ 0 h 209"/>
                    <a:gd name="T62" fmla="*/ 131 w 131"/>
                    <a:gd name="T63" fmla="*/ 209 h 2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1" h="209">
                      <a:moveTo>
                        <a:pt x="105" y="0"/>
                      </a:moveTo>
                      <a:lnTo>
                        <a:pt x="88" y="17"/>
                      </a:lnTo>
                      <a:lnTo>
                        <a:pt x="88" y="26"/>
                      </a:lnTo>
                      <a:lnTo>
                        <a:pt x="79" y="52"/>
                      </a:lnTo>
                      <a:lnTo>
                        <a:pt x="53" y="122"/>
                      </a:lnTo>
                      <a:lnTo>
                        <a:pt x="26" y="113"/>
                      </a:lnTo>
                      <a:lnTo>
                        <a:pt x="9" y="122"/>
                      </a:lnTo>
                      <a:lnTo>
                        <a:pt x="0" y="157"/>
                      </a:lnTo>
                      <a:lnTo>
                        <a:pt x="0" y="166"/>
                      </a:lnTo>
                      <a:lnTo>
                        <a:pt x="18" y="166"/>
                      </a:lnTo>
                      <a:lnTo>
                        <a:pt x="18" y="200"/>
                      </a:lnTo>
                      <a:lnTo>
                        <a:pt x="79" y="200"/>
                      </a:lnTo>
                      <a:lnTo>
                        <a:pt x="122" y="209"/>
                      </a:lnTo>
                      <a:lnTo>
                        <a:pt x="131" y="183"/>
                      </a:lnTo>
                      <a:lnTo>
                        <a:pt x="96" y="166"/>
                      </a:lnTo>
                      <a:lnTo>
                        <a:pt x="96" y="148"/>
                      </a:lnTo>
                      <a:lnTo>
                        <a:pt x="114" y="105"/>
                      </a:lnTo>
                      <a:lnTo>
                        <a:pt x="96" y="61"/>
                      </a:lnTo>
                      <a:lnTo>
                        <a:pt x="122" y="52"/>
                      </a:lnTo>
                      <a:lnTo>
                        <a:pt x="105"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93" name="Freeform 577">
                  <a:extLst>
                    <a:ext uri="{FF2B5EF4-FFF2-40B4-BE49-F238E27FC236}">
                      <a16:creationId xmlns:a16="http://schemas.microsoft.com/office/drawing/2014/main" id="{0AC6BBD7-C6AB-4354-9752-DED33A88A830}"/>
                    </a:ext>
                  </a:extLst>
                </p:cNvPr>
                <p:cNvSpPr>
                  <a:spLocks/>
                </p:cNvSpPr>
                <p:nvPr/>
              </p:nvSpPr>
              <p:spPr bwMode="auto">
                <a:xfrm>
                  <a:off x="4430714" y="3509963"/>
                  <a:ext cx="292100" cy="263525"/>
                </a:xfrm>
                <a:custGeom>
                  <a:avLst/>
                  <a:gdLst>
                    <a:gd name="T0" fmla="*/ 2147483647 w 184"/>
                    <a:gd name="T1" fmla="*/ 0 h 166"/>
                    <a:gd name="T2" fmla="*/ 2147483647 w 184"/>
                    <a:gd name="T3" fmla="*/ 2147483647 h 166"/>
                    <a:gd name="T4" fmla="*/ 2147483647 w 184"/>
                    <a:gd name="T5" fmla="*/ 2147483647 h 166"/>
                    <a:gd name="T6" fmla="*/ 2147483647 w 184"/>
                    <a:gd name="T7" fmla="*/ 2147483647 h 166"/>
                    <a:gd name="T8" fmla="*/ 2147483647 w 184"/>
                    <a:gd name="T9" fmla="*/ 2147483647 h 166"/>
                    <a:gd name="T10" fmla="*/ 2147483647 w 184"/>
                    <a:gd name="T11" fmla="*/ 0 h 166"/>
                    <a:gd name="T12" fmla="*/ 2147483647 w 184"/>
                    <a:gd name="T13" fmla="*/ 2147483647 h 166"/>
                    <a:gd name="T14" fmla="*/ 2147483647 w 184"/>
                    <a:gd name="T15" fmla="*/ 2147483647 h 166"/>
                    <a:gd name="T16" fmla="*/ 2147483647 w 184"/>
                    <a:gd name="T17" fmla="*/ 2147483647 h 166"/>
                    <a:gd name="T18" fmla="*/ 0 w 184"/>
                    <a:gd name="T19" fmla="*/ 2147483647 h 166"/>
                    <a:gd name="T20" fmla="*/ 0 w 184"/>
                    <a:gd name="T21" fmla="*/ 2147483647 h 166"/>
                    <a:gd name="T22" fmla="*/ 2147483647 w 184"/>
                    <a:gd name="T23" fmla="*/ 2147483647 h 166"/>
                    <a:gd name="T24" fmla="*/ 2147483647 w 184"/>
                    <a:gd name="T25" fmla="*/ 2147483647 h 166"/>
                    <a:gd name="T26" fmla="*/ 2147483647 w 184"/>
                    <a:gd name="T27" fmla="*/ 2147483647 h 166"/>
                    <a:gd name="T28" fmla="*/ 2147483647 w 184"/>
                    <a:gd name="T29" fmla="*/ 2147483647 h 166"/>
                    <a:gd name="T30" fmla="*/ 2147483647 w 184"/>
                    <a:gd name="T31" fmla="*/ 2147483647 h 166"/>
                    <a:gd name="T32" fmla="*/ 2147483647 w 184"/>
                    <a:gd name="T33" fmla="*/ 2147483647 h 166"/>
                    <a:gd name="T34" fmla="*/ 2147483647 w 184"/>
                    <a:gd name="T35" fmla="*/ 2147483647 h 166"/>
                    <a:gd name="T36" fmla="*/ 2147483647 w 184"/>
                    <a:gd name="T37" fmla="*/ 2147483647 h 166"/>
                    <a:gd name="T38" fmla="*/ 2147483647 w 184"/>
                    <a:gd name="T39" fmla="*/ 2147483647 h 166"/>
                    <a:gd name="T40" fmla="*/ 2147483647 w 184"/>
                    <a:gd name="T41" fmla="*/ 2147483647 h 166"/>
                    <a:gd name="T42" fmla="*/ 2147483647 w 184"/>
                    <a:gd name="T43" fmla="*/ 2147483647 h 166"/>
                    <a:gd name="T44" fmla="*/ 2147483647 w 184"/>
                    <a:gd name="T45" fmla="*/ 0 h 1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4"/>
                    <a:gd name="T70" fmla="*/ 0 h 166"/>
                    <a:gd name="T71" fmla="*/ 184 w 184"/>
                    <a:gd name="T72" fmla="*/ 166 h 1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4" h="166">
                      <a:moveTo>
                        <a:pt x="140" y="0"/>
                      </a:moveTo>
                      <a:lnTo>
                        <a:pt x="122" y="9"/>
                      </a:lnTo>
                      <a:lnTo>
                        <a:pt x="105" y="26"/>
                      </a:lnTo>
                      <a:lnTo>
                        <a:pt x="88" y="9"/>
                      </a:lnTo>
                      <a:lnTo>
                        <a:pt x="79" y="18"/>
                      </a:lnTo>
                      <a:lnTo>
                        <a:pt x="44" y="0"/>
                      </a:lnTo>
                      <a:lnTo>
                        <a:pt x="27" y="9"/>
                      </a:lnTo>
                      <a:lnTo>
                        <a:pt x="18" y="35"/>
                      </a:lnTo>
                      <a:lnTo>
                        <a:pt x="18" y="53"/>
                      </a:lnTo>
                      <a:lnTo>
                        <a:pt x="0" y="96"/>
                      </a:lnTo>
                      <a:lnTo>
                        <a:pt x="0" y="131"/>
                      </a:lnTo>
                      <a:lnTo>
                        <a:pt x="35" y="140"/>
                      </a:lnTo>
                      <a:lnTo>
                        <a:pt x="53" y="166"/>
                      </a:lnTo>
                      <a:lnTo>
                        <a:pt x="96" y="166"/>
                      </a:lnTo>
                      <a:lnTo>
                        <a:pt x="105" y="131"/>
                      </a:lnTo>
                      <a:lnTo>
                        <a:pt x="122" y="122"/>
                      </a:lnTo>
                      <a:lnTo>
                        <a:pt x="149" y="131"/>
                      </a:lnTo>
                      <a:lnTo>
                        <a:pt x="175" y="61"/>
                      </a:lnTo>
                      <a:lnTo>
                        <a:pt x="184" y="35"/>
                      </a:lnTo>
                      <a:lnTo>
                        <a:pt x="184" y="26"/>
                      </a:lnTo>
                      <a:lnTo>
                        <a:pt x="175" y="9"/>
                      </a:lnTo>
                      <a:lnTo>
                        <a:pt x="157" y="18"/>
                      </a:lnTo>
                      <a:lnTo>
                        <a:pt x="140"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94" name="Freeform 578">
                  <a:extLst>
                    <a:ext uri="{FF2B5EF4-FFF2-40B4-BE49-F238E27FC236}">
                      <a16:creationId xmlns:a16="http://schemas.microsoft.com/office/drawing/2014/main" id="{37C22F53-E120-43FC-8229-E26C7E3A2666}"/>
                    </a:ext>
                  </a:extLst>
                </p:cNvPr>
                <p:cNvSpPr>
                  <a:spLocks/>
                </p:cNvSpPr>
                <p:nvPr/>
              </p:nvSpPr>
              <p:spPr bwMode="auto">
                <a:xfrm>
                  <a:off x="4430714" y="3509963"/>
                  <a:ext cx="292100" cy="263525"/>
                </a:xfrm>
                <a:custGeom>
                  <a:avLst/>
                  <a:gdLst>
                    <a:gd name="T0" fmla="*/ 2147483647 w 184"/>
                    <a:gd name="T1" fmla="*/ 0 h 166"/>
                    <a:gd name="T2" fmla="*/ 2147483647 w 184"/>
                    <a:gd name="T3" fmla="*/ 2147483647 h 166"/>
                    <a:gd name="T4" fmla="*/ 2147483647 w 184"/>
                    <a:gd name="T5" fmla="*/ 2147483647 h 166"/>
                    <a:gd name="T6" fmla="*/ 2147483647 w 184"/>
                    <a:gd name="T7" fmla="*/ 2147483647 h 166"/>
                    <a:gd name="T8" fmla="*/ 2147483647 w 184"/>
                    <a:gd name="T9" fmla="*/ 2147483647 h 166"/>
                    <a:gd name="T10" fmla="*/ 2147483647 w 184"/>
                    <a:gd name="T11" fmla="*/ 0 h 166"/>
                    <a:gd name="T12" fmla="*/ 2147483647 w 184"/>
                    <a:gd name="T13" fmla="*/ 2147483647 h 166"/>
                    <a:gd name="T14" fmla="*/ 2147483647 w 184"/>
                    <a:gd name="T15" fmla="*/ 2147483647 h 166"/>
                    <a:gd name="T16" fmla="*/ 2147483647 w 184"/>
                    <a:gd name="T17" fmla="*/ 2147483647 h 166"/>
                    <a:gd name="T18" fmla="*/ 0 w 184"/>
                    <a:gd name="T19" fmla="*/ 2147483647 h 166"/>
                    <a:gd name="T20" fmla="*/ 0 w 184"/>
                    <a:gd name="T21" fmla="*/ 2147483647 h 166"/>
                    <a:gd name="T22" fmla="*/ 2147483647 w 184"/>
                    <a:gd name="T23" fmla="*/ 2147483647 h 166"/>
                    <a:gd name="T24" fmla="*/ 2147483647 w 184"/>
                    <a:gd name="T25" fmla="*/ 2147483647 h 166"/>
                    <a:gd name="T26" fmla="*/ 2147483647 w 184"/>
                    <a:gd name="T27" fmla="*/ 2147483647 h 166"/>
                    <a:gd name="T28" fmla="*/ 2147483647 w 184"/>
                    <a:gd name="T29" fmla="*/ 2147483647 h 166"/>
                    <a:gd name="T30" fmla="*/ 2147483647 w 184"/>
                    <a:gd name="T31" fmla="*/ 2147483647 h 166"/>
                    <a:gd name="T32" fmla="*/ 2147483647 w 184"/>
                    <a:gd name="T33" fmla="*/ 2147483647 h 166"/>
                    <a:gd name="T34" fmla="*/ 2147483647 w 184"/>
                    <a:gd name="T35" fmla="*/ 2147483647 h 166"/>
                    <a:gd name="T36" fmla="*/ 2147483647 w 184"/>
                    <a:gd name="T37" fmla="*/ 2147483647 h 166"/>
                    <a:gd name="T38" fmla="*/ 2147483647 w 184"/>
                    <a:gd name="T39" fmla="*/ 2147483647 h 166"/>
                    <a:gd name="T40" fmla="*/ 2147483647 w 184"/>
                    <a:gd name="T41" fmla="*/ 2147483647 h 166"/>
                    <a:gd name="T42" fmla="*/ 2147483647 w 184"/>
                    <a:gd name="T43" fmla="*/ 2147483647 h 166"/>
                    <a:gd name="T44" fmla="*/ 2147483647 w 184"/>
                    <a:gd name="T45" fmla="*/ 0 h 1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4"/>
                    <a:gd name="T70" fmla="*/ 0 h 166"/>
                    <a:gd name="T71" fmla="*/ 184 w 184"/>
                    <a:gd name="T72" fmla="*/ 166 h 1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4" h="166">
                      <a:moveTo>
                        <a:pt x="140" y="0"/>
                      </a:moveTo>
                      <a:lnTo>
                        <a:pt x="122" y="9"/>
                      </a:lnTo>
                      <a:lnTo>
                        <a:pt x="105" y="26"/>
                      </a:lnTo>
                      <a:lnTo>
                        <a:pt x="88" y="9"/>
                      </a:lnTo>
                      <a:lnTo>
                        <a:pt x="79" y="18"/>
                      </a:lnTo>
                      <a:lnTo>
                        <a:pt x="44" y="0"/>
                      </a:lnTo>
                      <a:lnTo>
                        <a:pt x="27" y="9"/>
                      </a:lnTo>
                      <a:lnTo>
                        <a:pt x="18" y="35"/>
                      </a:lnTo>
                      <a:lnTo>
                        <a:pt x="18" y="53"/>
                      </a:lnTo>
                      <a:lnTo>
                        <a:pt x="0" y="96"/>
                      </a:lnTo>
                      <a:lnTo>
                        <a:pt x="0" y="131"/>
                      </a:lnTo>
                      <a:lnTo>
                        <a:pt x="35" y="140"/>
                      </a:lnTo>
                      <a:lnTo>
                        <a:pt x="53" y="166"/>
                      </a:lnTo>
                      <a:lnTo>
                        <a:pt x="96" y="166"/>
                      </a:lnTo>
                      <a:lnTo>
                        <a:pt x="105" y="131"/>
                      </a:lnTo>
                      <a:lnTo>
                        <a:pt x="122" y="122"/>
                      </a:lnTo>
                      <a:lnTo>
                        <a:pt x="149" y="131"/>
                      </a:lnTo>
                      <a:lnTo>
                        <a:pt x="175" y="61"/>
                      </a:lnTo>
                      <a:lnTo>
                        <a:pt x="184" y="35"/>
                      </a:lnTo>
                      <a:lnTo>
                        <a:pt x="184" y="26"/>
                      </a:lnTo>
                      <a:lnTo>
                        <a:pt x="175" y="9"/>
                      </a:lnTo>
                      <a:lnTo>
                        <a:pt x="157" y="18"/>
                      </a:lnTo>
                      <a:lnTo>
                        <a:pt x="14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95" name="Freeform 579">
                  <a:extLst>
                    <a:ext uri="{FF2B5EF4-FFF2-40B4-BE49-F238E27FC236}">
                      <a16:creationId xmlns:a16="http://schemas.microsoft.com/office/drawing/2014/main" id="{BA5F8E1A-30E5-45AA-B00A-A16E4B11E88C}"/>
                    </a:ext>
                  </a:extLst>
                </p:cNvPr>
                <p:cNvSpPr>
                  <a:spLocks/>
                </p:cNvSpPr>
                <p:nvPr/>
              </p:nvSpPr>
              <p:spPr bwMode="auto">
                <a:xfrm>
                  <a:off x="4389439" y="3551238"/>
                  <a:ext cx="69850" cy="166688"/>
                </a:xfrm>
                <a:custGeom>
                  <a:avLst/>
                  <a:gdLst>
                    <a:gd name="T0" fmla="*/ 2147483647 w 44"/>
                    <a:gd name="T1" fmla="*/ 2147483647 h 105"/>
                    <a:gd name="T2" fmla="*/ 0 w 44"/>
                    <a:gd name="T3" fmla="*/ 2147483647 h 105"/>
                    <a:gd name="T4" fmla="*/ 2147483647 w 44"/>
                    <a:gd name="T5" fmla="*/ 2147483647 h 105"/>
                    <a:gd name="T6" fmla="*/ 2147483647 w 44"/>
                    <a:gd name="T7" fmla="*/ 2147483647 h 105"/>
                    <a:gd name="T8" fmla="*/ 2147483647 w 44"/>
                    <a:gd name="T9" fmla="*/ 2147483647 h 105"/>
                    <a:gd name="T10" fmla="*/ 2147483647 w 44"/>
                    <a:gd name="T11" fmla="*/ 2147483647 h 105"/>
                    <a:gd name="T12" fmla="*/ 2147483647 w 44"/>
                    <a:gd name="T13" fmla="*/ 2147483647 h 105"/>
                    <a:gd name="T14" fmla="*/ 2147483647 w 44"/>
                    <a:gd name="T15" fmla="*/ 2147483647 h 105"/>
                    <a:gd name="T16" fmla="*/ 2147483647 w 44"/>
                    <a:gd name="T17" fmla="*/ 0 h 105"/>
                    <a:gd name="T18" fmla="*/ 2147483647 w 44"/>
                    <a:gd name="T19" fmla="*/ 2147483647 h 105"/>
                    <a:gd name="T20" fmla="*/ 2147483647 w 44"/>
                    <a:gd name="T21" fmla="*/ 2147483647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105"/>
                    <a:gd name="T35" fmla="*/ 44 w 44"/>
                    <a:gd name="T36" fmla="*/ 105 h 10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105">
                      <a:moveTo>
                        <a:pt x="9" y="18"/>
                      </a:moveTo>
                      <a:lnTo>
                        <a:pt x="0" y="27"/>
                      </a:lnTo>
                      <a:lnTo>
                        <a:pt x="9" y="61"/>
                      </a:lnTo>
                      <a:lnTo>
                        <a:pt x="9" y="105"/>
                      </a:lnTo>
                      <a:lnTo>
                        <a:pt x="26" y="105"/>
                      </a:lnTo>
                      <a:lnTo>
                        <a:pt x="26" y="70"/>
                      </a:lnTo>
                      <a:lnTo>
                        <a:pt x="44" y="27"/>
                      </a:lnTo>
                      <a:lnTo>
                        <a:pt x="44" y="9"/>
                      </a:lnTo>
                      <a:lnTo>
                        <a:pt x="26" y="0"/>
                      </a:lnTo>
                      <a:lnTo>
                        <a:pt x="18" y="18"/>
                      </a:lnTo>
                      <a:lnTo>
                        <a:pt x="9"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96" name="Freeform 580">
                  <a:extLst>
                    <a:ext uri="{FF2B5EF4-FFF2-40B4-BE49-F238E27FC236}">
                      <a16:creationId xmlns:a16="http://schemas.microsoft.com/office/drawing/2014/main" id="{A643151F-8914-456B-B6C0-83F5ED4D0709}"/>
                    </a:ext>
                  </a:extLst>
                </p:cNvPr>
                <p:cNvSpPr>
                  <a:spLocks/>
                </p:cNvSpPr>
                <p:nvPr/>
              </p:nvSpPr>
              <p:spPr bwMode="auto">
                <a:xfrm>
                  <a:off x="4389439" y="3551238"/>
                  <a:ext cx="69850" cy="166688"/>
                </a:xfrm>
                <a:custGeom>
                  <a:avLst/>
                  <a:gdLst>
                    <a:gd name="T0" fmla="*/ 2147483647 w 44"/>
                    <a:gd name="T1" fmla="*/ 2147483647 h 105"/>
                    <a:gd name="T2" fmla="*/ 0 w 44"/>
                    <a:gd name="T3" fmla="*/ 2147483647 h 105"/>
                    <a:gd name="T4" fmla="*/ 2147483647 w 44"/>
                    <a:gd name="T5" fmla="*/ 2147483647 h 105"/>
                    <a:gd name="T6" fmla="*/ 2147483647 w 44"/>
                    <a:gd name="T7" fmla="*/ 2147483647 h 105"/>
                    <a:gd name="T8" fmla="*/ 2147483647 w 44"/>
                    <a:gd name="T9" fmla="*/ 2147483647 h 105"/>
                    <a:gd name="T10" fmla="*/ 2147483647 w 44"/>
                    <a:gd name="T11" fmla="*/ 2147483647 h 105"/>
                    <a:gd name="T12" fmla="*/ 2147483647 w 44"/>
                    <a:gd name="T13" fmla="*/ 2147483647 h 105"/>
                    <a:gd name="T14" fmla="*/ 2147483647 w 44"/>
                    <a:gd name="T15" fmla="*/ 2147483647 h 105"/>
                    <a:gd name="T16" fmla="*/ 2147483647 w 44"/>
                    <a:gd name="T17" fmla="*/ 0 h 105"/>
                    <a:gd name="T18" fmla="*/ 2147483647 w 44"/>
                    <a:gd name="T19" fmla="*/ 2147483647 h 105"/>
                    <a:gd name="T20" fmla="*/ 2147483647 w 44"/>
                    <a:gd name="T21" fmla="*/ 2147483647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105"/>
                    <a:gd name="T35" fmla="*/ 44 w 44"/>
                    <a:gd name="T36" fmla="*/ 105 h 10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105">
                      <a:moveTo>
                        <a:pt x="9" y="18"/>
                      </a:moveTo>
                      <a:lnTo>
                        <a:pt x="0" y="27"/>
                      </a:lnTo>
                      <a:lnTo>
                        <a:pt x="9" y="61"/>
                      </a:lnTo>
                      <a:lnTo>
                        <a:pt x="9" y="105"/>
                      </a:lnTo>
                      <a:lnTo>
                        <a:pt x="26" y="105"/>
                      </a:lnTo>
                      <a:lnTo>
                        <a:pt x="26" y="70"/>
                      </a:lnTo>
                      <a:lnTo>
                        <a:pt x="44" y="27"/>
                      </a:lnTo>
                      <a:lnTo>
                        <a:pt x="44" y="9"/>
                      </a:lnTo>
                      <a:lnTo>
                        <a:pt x="26" y="0"/>
                      </a:lnTo>
                      <a:lnTo>
                        <a:pt x="18" y="18"/>
                      </a:lnTo>
                      <a:lnTo>
                        <a:pt x="9"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97" name="Freeform 581">
                  <a:extLst>
                    <a:ext uri="{FF2B5EF4-FFF2-40B4-BE49-F238E27FC236}">
                      <a16:creationId xmlns:a16="http://schemas.microsoft.com/office/drawing/2014/main" id="{CE61B19B-A204-4D9C-AD64-AC45CB0E8F91}"/>
                    </a:ext>
                  </a:extLst>
                </p:cNvPr>
                <p:cNvSpPr>
                  <a:spLocks/>
                </p:cNvSpPr>
                <p:nvPr/>
              </p:nvSpPr>
              <p:spPr bwMode="auto">
                <a:xfrm>
                  <a:off x="4348164" y="3594100"/>
                  <a:ext cx="55563" cy="138113"/>
                </a:xfrm>
                <a:custGeom>
                  <a:avLst/>
                  <a:gdLst>
                    <a:gd name="T0" fmla="*/ 2147483647 w 35"/>
                    <a:gd name="T1" fmla="*/ 2147483647 h 87"/>
                    <a:gd name="T2" fmla="*/ 2147483647 w 35"/>
                    <a:gd name="T3" fmla="*/ 0 h 87"/>
                    <a:gd name="T4" fmla="*/ 0 w 35"/>
                    <a:gd name="T5" fmla="*/ 0 h 87"/>
                    <a:gd name="T6" fmla="*/ 2147483647 w 35"/>
                    <a:gd name="T7" fmla="*/ 2147483647 h 87"/>
                    <a:gd name="T8" fmla="*/ 2147483647 w 35"/>
                    <a:gd name="T9" fmla="*/ 2147483647 h 87"/>
                    <a:gd name="T10" fmla="*/ 2147483647 w 35"/>
                    <a:gd name="T11" fmla="*/ 2147483647 h 87"/>
                    <a:gd name="T12" fmla="*/ 2147483647 w 35"/>
                    <a:gd name="T13" fmla="*/ 2147483647 h 87"/>
                    <a:gd name="T14" fmla="*/ 2147483647 w 35"/>
                    <a:gd name="T15" fmla="*/ 2147483647 h 87"/>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87"/>
                    <a:gd name="T26" fmla="*/ 35 w 35"/>
                    <a:gd name="T27" fmla="*/ 87 h 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87">
                      <a:moveTo>
                        <a:pt x="35" y="34"/>
                      </a:moveTo>
                      <a:lnTo>
                        <a:pt x="26" y="0"/>
                      </a:lnTo>
                      <a:lnTo>
                        <a:pt x="0" y="0"/>
                      </a:lnTo>
                      <a:lnTo>
                        <a:pt x="18" y="34"/>
                      </a:lnTo>
                      <a:lnTo>
                        <a:pt x="18" y="61"/>
                      </a:lnTo>
                      <a:lnTo>
                        <a:pt x="26" y="87"/>
                      </a:lnTo>
                      <a:lnTo>
                        <a:pt x="35" y="78"/>
                      </a:lnTo>
                      <a:lnTo>
                        <a:pt x="35" y="3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98" name="Freeform 582">
                  <a:extLst>
                    <a:ext uri="{FF2B5EF4-FFF2-40B4-BE49-F238E27FC236}">
                      <a16:creationId xmlns:a16="http://schemas.microsoft.com/office/drawing/2014/main" id="{52DA3196-4927-40B6-A8F8-DFA68E051575}"/>
                    </a:ext>
                  </a:extLst>
                </p:cNvPr>
                <p:cNvSpPr>
                  <a:spLocks/>
                </p:cNvSpPr>
                <p:nvPr/>
              </p:nvSpPr>
              <p:spPr bwMode="auto">
                <a:xfrm>
                  <a:off x="4348164" y="3594100"/>
                  <a:ext cx="55563" cy="138113"/>
                </a:xfrm>
                <a:custGeom>
                  <a:avLst/>
                  <a:gdLst>
                    <a:gd name="T0" fmla="*/ 2147483647 w 35"/>
                    <a:gd name="T1" fmla="*/ 2147483647 h 87"/>
                    <a:gd name="T2" fmla="*/ 2147483647 w 35"/>
                    <a:gd name="T3" fmla="*/ 0 h 87"/>
                    <a:gd name="T4" fmla="*/ 0 w 35"/>
                    <a:gd name="T5" fmla="*/ 0 h 87"/>
                    <a:gd name="T6" fmla="*/ 2147483647 w 35"/>
                    <a:gd name="T7" fmla="*/ 2147483647 h 87"/>
                    <a:gd name="T8" fmla="*/ 2147483647 w 35"/>
                    <a:gd name="T9" fmla="*/ 2147483647 h 87"/>
                    <a:gd name="T10" fmla="*/ 2147483647 w 35"/>
                    <a:gd name="T11" fmla="*/ 2147483647 h 87"/>
                    <a:gd name="T12" fmla="*/ 2147483647 w 35"/>
                    <a:gd name="T13" fmla="*/ 2147483647 h 87"/>
                    <a:gd name="T14" fmla="*/ 2147483647 w 35"/>
                    <a:gd name="T15" fmla="*/ 2147483647 h 87"/>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87"/>
                    <a:gd name="T26" fmla="*/ 35 w 35"/>
                    <a:gd name="T27" fmla="*/ 87 h 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87">
                      <a:moveTo>
                        <a:pt x="35" y="34"/>
                      </a:moveTo>
                      <a:lnTo>
                        <a:pt x="26" y="0"/>
                      </a:lnTo>
                      <a:lnTo>
                        <a:pt x="0" y="0"/>
                      </a:lnTo>
                      <a:lnTo>
                        <a:pt x="18" y="34"/>
                      </a:lnTo>
                      <a:lnTo>
                        <a:pt x="18" y="61"/>
                      </a:lnTo>
                      <a:lnTo>
                        <a:pt x="26" y="87"/>
                      </a:lnTo>
                      <a:lnTo>
                        <a:pt x="35" y="78"/>
                      </a:lnTo>
                      <a:lnTo>
                        <a:pt x="35" y="34"/>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99" name="Freeform 583">
                  <a:extLst>
                    <a:ext uri="{FF2B5EF4-FFF2-40B4-BE49-F238E27FC236}">
                      <a16:creationId xmlns:a16="http://schemas.microsoft.com/office/drawing/2014/main" id="{219E4C2F-D093-498E-A5A9-EF34028C8B0E}"/>
                    </a:ext>
                  </a:extLst>
                </p:cNvPr>
                <p:cNvSpPr>
                  <a:spLocks/>
                </p:cNvSpPr>
                <p:nvPr/>
              </p:nvSpPr>
              <p:spPr bwMode="auto">
                <a:xfrm>
                  <a:off x="4265614" y="3594100"/>
                  <a:ext cx="123825" cy="179388"/>
                </a:xfrm>
                <a:custGeom>
                  <a:avLst/>
                  <a:gdLst>
                    <a:gd name="T0" fmla="*/ 2147483647 w 78"/>
                    <a:gd name="T1" fmla="*/ 0 h 113"/>
                    <a:gd name="T2" fmla="*/ 2147483647 w 78"/>
                    <a:gd name="T3" fmla="*/ 0 h 113"/>
                    <a:gd name="T4" fmla="*/ 2147483647 w 78"/>
                    <a:gd name="T5" fmla="*/ 2147483647 h 113"/>
                    <a:gd name="T6" fmla="*/ 2147483647 w 78"/>
                    <a:gd name="T7" fmla="*/ 2147483647 h 113"/>
                    <a:gd name="T8" fmla="*/ 0 w 78"/>
                    <a:gd name="T9" fmla="*/ 2147483647 h 113"/>
                    <a:gd name="T10" fmla="*/ 2147483647 w 78"/>
                    <a:gd name="T11" fmla="*/ 2147483647 h 113"/>
                    <a:gd name="T12" fmla="*/ 2147483647 w 78"/>
                    <a:gd name="T13" fmla="*/ 2147483647 h 113"/>
                    <a:gd name="T14" fmla="*/ 2147483647 w 78"/>
                    <a:gd name="T15" fmla="*/ 2147483647 h 113"/>
                    <a:gd name="T16" fmla="*/ 2147483647 w 78"/>
                    <a:gd name="T17" fmla="*/ 2147483647 h 113"/>
                    <a:gd name="T18" fmla="*/ 2147483647 w 78"/>
                    <a:gd name="T19" fmla="*/ 2147483647 h 113"/>
                    <a:gd name="T20" fmla="*/ 2147483647 w 78"/>
                    <a:gd name="T21" fmla="*/ 0 h 1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8"/>
                    <a:gd name="T34" fmla="*/ 0 h 113"/>
                    <a:gd name="T35" fmla="*/ 78 w 78"/>
                    <a:gd name="T36" fmla="*/ 113 h 1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8" h="113">
                      <a:moveTo>
                        <a:pt x="52" y="0"/>
                      </a:moveTo>
                      <a:lnTo>
                        <a:pt x="9" y="0"/>
                      </a:lnTo>
                      <a:lnTo>
                        <a:pt x="9" y="17"/>
                      </a:lnTo>
                      <a:lnTo>
                        <a:pt x="17" y="43"/>
                      </a:lnTo>
                      <a:lnTo>
                        <a:pt x="0" y="78"/>
                      </a:lnTo>
                      <a:lnTo>
                        <a:pt x="9" y="95"/>
                      </a:lnTo>
                      <a:lnTo>
                        <a:pt x="9" y="113"/>
                      </a:lnTo>
                      <a:lnTo>
                        <a:pt x="78" y="87"/>
                      </a:lnTo>
                      <a:lnTo>
                        <a:pt x="70" y="61"/>
                      </a:lnTo>
                      <a:lnTo>
                        <a:pt x="70" y="34"/>
                      </a:lnTo>
                      <a:lnTo>
                        <a:pt x="52"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00" name="Freeform 584">
                  <a:extLst>
                    <a:ext uri="{FF2B5EF4-FFF2-40B4-BE49-F238E27FC236}">
                      <a16:creationId xmlns:a16="http://schemas.microsoft.com/office/drawing/2014/main" id="{7FDD4A4E-3B8F-42EE-8EFE-73D187C5D55C}"/>
                    </a:ext>
                  </a:extLst>
                </p:cNvPr>
                <p:cNvSpPr>
                  <a:spLocks/>
                </p:cNvSpPr>
                <p:nvPr/>
              </p:nvSpPr>
              <p:spPr bwMode="auto">
                <a:xfrm>
                  <a:off x="4265614" y="3594100"/>
                  <a:ext cx="123825" cy="179388"/>
                </a:xfrm>
                <a:custGeom>
                  <a:avLst/>
                  <a:gdLst>
                    <a:gd name="T0" fmla="*/ 2147483647 w 78"/>
                    <a:gd name="T1" fmla="*/ 0 h 113"/>
                    <a:gd name="T2" fmla="*/ 2147483647 w 78"/>
                    <a:gd name="T3" fmla="*/ 0 h 113"/>
                    <a:gd name="T4" fmla="*/ 2147483647 w 78"/>
                    <a:gd name="T5" fmla="*/ 2147483647 h 113"/>
                    <a:gd name="T6" fmla="*/ 2147483647 w 78"/>
                    <a:gd name="T7" fmla="*/ 2147483647 h 113"/>
                    <a:gd name="T8" fmla="*/ 0 w 78"/>
                    <a:gd name="T9" fmla="*/ 2147483647 h 113"/>
                    <a:gd name="T10" fmla="*/ 2147483647 w 78"/>
                    <a:gd name="T11" fmla="*/ 2147483647 h 113"/>
                    <a:gd name="T12" fmla="*/ 2147483647 w 78"/>
                    <a:gd name="T13" fmla="*/ 2147483647 h 113"/>
                    <a:gd name="T14" fmla="*/ 2147483647 w 78"/>
                    <a:gd name="T15" fmla="*/ 2147483647 h 113"/>
                    <a:gd name="T16" fmla="*/ 2147483647 w 78"/>
                    <a:gd name="T17" fmla="*/ 2147483647 h 113"/>
                    <a:gd name="T18" fmla="*/ 2147483647 w 78"/>
                    <a:gd name="T19" fmla="*/ 2147483647 h 113"/>
                    <a:gd name="T20" fmla="*/ 2147483647 w 78"/>
                    <a:gd name="T21" fmla="*/ 0 h 1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8"/>
                    <a:gd name="T34" fmla="*/ 0 h 113"/>
                    <a:gd name="T35" fmla="*/ 78 w 78"/>
                    <a:gd name="T36" fmla="*/ 113 h 1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8" h="113">
                      <a:moveTo>
                        <a:pt x="52" y="0"/>
                      </a:moveTo>
                      <a:lnTo>
                        <a:pt x="9" y="0"/>
                      </a:lnTo>
                      <a:lnTo>
                        <a:pt x="9" y="17"/>
                      </a:lnTo>
                      <a:lnTo>
                        <a:pt x="17" y="43"/>
                      </a:lnTo>
                      <a:lnTo>
                        <a:pt x="0" y="78"/>
                      </a:lnTo>
                      <a:lnTo>
                        <a:pt x="9" y="95"/>
                      </a:lnTo>
                      <a:lnTo>
                        <a:pt x="9" y="113"/>
                      </a:lnTo>
                      <a:lnTo>
                        <a:pt x="78" y="87"/>
                      </a:lnTo>
                      <a:lnTo>
                        <a:pt x="70" y="61"/>
                      </a:lnTo>
                      <a:lnTo>
                        <a:pt x="70" y="34"/>
                      </a:lnTo>
                      <a:lnTo>
                        <a:pt x="52"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01" name="Freeform 585">
                  <a:extLst>
                    <a:ext uri="{FF2B5EF4-FFF2-40B4-BE49-F238E27FC236}">
                      <a16:creationId xmlns:a16="http://schemas.microsoft.com/office/drawing/2014/main" id="{A1019BF3-E187-42EF-B82D-3EF193565DB3}"/>
                    </a:ext>
                  </a:extLst>
                </p:cNvPr>
                <p:cNvSpPr>
                  <a:spLocks/>
                </p:cNvSpPr>
                <p:nvPr/>
              </p:nvSpPr>
              <p:spPr bwMode="auto">
                <a:xfrm>
                  <a:off x="4002089" y="2873375"/>
                  <a:ext cx="331788" cy="236538"/>
                </a:xfrm>
                <a:custGeom>
                  <a:avLst/>
                  <a:gdLst>
                    <a:gd name="T0" fmla="*/ 2147483647 w 209"/>
                    <a:gd name="T1" fmla="*/ 2147483647 h 149"/>
                    <a:gd name="T2" fmla="*/ 2147483647 w 209"/>
                    <a:gd name="T3" fmla="*/ 0 h 149"/>
                    <a:gd name="T4" fmla="*/ 2147483647 w 209"/>
                    <a:gd name="T5" fmla="*/ 0 h 149"/>
                    <a:gd name="T6" fmla="*/ 2147483647 w 209"/>
                    <a:gd name="T7" fmla="*/ 0 h 149"/>
                    <a:gd name="T8" fmla="*/ 2147483647 w 209"/>
                    <a:gd name="T9" fmla="*/ 2147483647 h 149"/>
                    <a:gd name="T10" fmla="*/ 2147483647 w 209"/>
                    <a:gd name="T11" fmla="*/ 2147483647 h 149"/>
                    <a:gd name="T12" fmla="*/ 2147483647 w 209"/>
                    <a:gd name="T13" fmla="*/ 2147483647 h 149"/>
                    <a:gd name="T14" fmla="*/ 2147483647 w 209"/>
                    <a:gd name="T15" fmla="*/ 2147483647 h 149"/>
                    <a:gd name="T16" fmla="*/ 2147483647 w 209"/>
                    <a:gd name="T17" fmla="*/ 2147483647 h 149"/>
                    <a:gd name="T18" fmla="*/ 2147483647 w 209"/>
                    <a:gd name="T19" fmla="*/ 2147483647 h 149"/>
                    <a:gd name="T20" fmla="*/ 2147483647 w 209"/>
                    <a:gd name="T21" fmla="*/ 2147483647 h 149"/>
                    <a:gd name="T22" fmla="*/ 0 w 209"/>
                    <a:gd name="T23" fmla="*/ 2147483647 h 149"/>
                    <a:gd name="T24" fmla="*/ 2147483647 w 209"/>
                    <a:gd name="T25" fmla="*/ 2147483647 h 149"/>
                    <a:gd name="T26" fmla="*/ 2147483647 w 209"/>
                    <a:gd name="T27" fmla="*/ 2147483647 h 149"/>
                    <a:gd name="T28" fmla="*/ 2147483647 w 209"/>
                    <a:gd name="T29" fmla="*/ 2147483647 h 149"/>
                    <a:gd name="T30" fmla="*/ 2147483647 w 209"/>
                    <a:gd name="T31" fmla="*/ 2147483647 h 149"/>
                    <a:gd name="T32" fmla="*/ 2147483647 w 209"/>
                    <a:gd name="T33" fmla="*/ 2147483647 h 149"/>
                    <a:gd name="T34" fmla="*/ 2147483647 w 209"/>
                    <a:gd name="T35" fmla="*/ 2147483647 h 149"/>
                    <a:gd name="T36" fmla="*/ 2147483647 w 209"/>
                    <a:gd name="T37" fmla="*/ 2147483647 h 149"/>
                    <a:gd name="T38" fmla="*/ 2147483647 w 209"/>
                    <a:gd name="T39" fmla="*/ 2147483647 h 149"/>
                    <a:gd name="T40" fmla="*/ 2147483647 w 209"/>
                    <a:gd name="T41" fmla="*/ 2147483647 h 149"/>
                    <a:gd name="T42" fmla="*/ 2147483647 w 209"/>
                    <a:gd name="T43" fmla="*/ 2147483647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9"/>
                    <a:gd name="T67" fmla="*/ 0 h 149"/>
                    <a:gd name="T68" fmla="*/ 209 w 20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9" h="149">
                      <a:moveTo>
                        <a:pt x="183" y="18"/>
                      </a:moveTo>
                      <a:lnTo>
                        <a:pt x="183" y="0"/>
                      </a:lnTo>
                      <a:lnTo>
                        <a:pt x="131" y="0"/>
                      </a:lnTo>
                      <a:lnTo>
                        <a:pt x="105" y="44"/>
                      </a:lnTo>
                      <a:lnTo>
                        <a:pt x="79" y="44"/>
                      </a:lnTo>
                      <a:lnTo>
                        <a:pt x="61" y="53"/>
                      </a:lnTo>
                      <a:lnTo>
                        <a:pt x="61" y="114"/>
                      </a:lnTo>
                      <a:lnTo>
                        <a:pt x="35" y="131"/>
                      </a:lnTo>
                      <a:lnTo>
                        <a:pt x="35" y="140"/>
                      </a:lnTo>
                      <a:lnTo>
                        <a:pt x="0" y="149"/>
                      </a:lnTo>
                      <a:lnTo>
                        <a:pt x="79" y="149"/>
                      </a:lnTo>
                      <a:lnTo>
                        <a:pt x="79" y="131"/>
                      </a:lnTo>
                      <a:lnTo>
                        <a:pt x="105" y="114"/>
                      </a:lnTo>
                      <a:lnTo>
                        <a:pt x="131" y="114"/>
                      </a:lnTo>
                      <a:lnTo>
                        <a:pt x="183" y="61"/>
                      </a:lnTo>
                      <a:lnTo>
                        <a:pt x="209" y="70"/>
                      </a:lnTo>
                      <a:lnTo>
                        <a:pt x="209" y="53"/>
                      </a:lnTo>
                      <a:lnTo>
                        <a:pt x="201" y="53"/>
                      </a:lnTo>
                      <a:lnTo>
                        <a:pt x="201" y="18"/>
                      </a:lnTo>
                      <a:lnTo>
                        <a:pt x="183" y="18"/>
                      </a:lnTo>
                      <a:close/>
                    </a:path>
                  </a:pathLst>
                </a:custGeom>
                <a:solidFill>
                  <a:srgbClr val="1557A3"/>
                </a:solidFill>
                <a:ln w="9525">
                  <a:solidFill>
                    <a:srgbClr val="FFFFFF"/>
                  </a:solidFill>
                  <a:round/>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02" name="Freeform 587">
                  <a:extLst>
                    <a:ext uri="{FF2B5EF4-FFF2-40B4-BE49-F238E27FC236}">
                      <a16:creationId xmlns:a16="http://schemas.microsoft.com/office/drawing/2014/main" id="{0258B8AA-B342-42A2-AFE1-08581715C4CA}"/>
                    </a:ext>
                  </a:extLst>
                </p:cNvPr>
                <p:cNvSpPr>
                  <a:spLocks/>
                </p:cNvSpPr>
                <p:nvPr/>
              </p:nvSpPr>
              <p:spPr bwMode="auto">
                <a:xfrm>
                  <a:off x="3890964" y="3109913"/>
                  <a:ext cx="236538" cy="193675"/>
                </a:xfrm>
                <a:custGeom>
                  <a:avLst/>
                  <a:gdLst>
                    <a:gd name="T0" fmla="*/ 2147483647 w 149"/>
                    <a:gd name="T1" fmla="*/ 2147483647 h 122"/>
                    <a:gd name="T2" fmla="*/ 2147483647 w 149"/>
                    <a:gd name="T3" fmla="*/ 2147483647 h 122"/>
                    <a:gd name="T4" fmla="*/ 2147483647 w 149"/>
                    <a:gd name="T5" fmla="*/ 2147483647 h 122"/>
                    <a:gd name="T6" fmla="*/ 2147483647 w 149"/>
                    <a:gd name="T7" fmla="*/ 2147483647 h 122"/>
                    <a:gd name="T8" fmla="*/ 2147483647 w 149"/>
                    <a:gd name="T9" fmla="*/ 0 h 122"/>
                    <a:gd name="T10" fmla="*/ 2147483647 w 149"/>
                    <a:gd name="T11" fmla="*/ 0 h 122"/>
                    <a:gd name="T12" fmla="*/ 2147483647 w 149"/>
                    <a:gd name="T13" fmla="*/ 2147483647 h 122"/>
                    <a:gd name="T14" fmla="*/ 2147483647 w 149"/>
                    <a:gd name="T15" fmla="*/ 2147483647 h 122"/>
                    <a:gd name="T16" fmla="*/ 2147483647 w 149"/>
                    <a:gd name="T17" fmla="*/ 2147483647 h 122"/>
                    <a:gd name="T18" fmla="*/ 2147483647 w 149"/>
                    <a:gd name="T19" fmla="*/ 2147483647 h 122"/>
                    <a:gd name="T20" fmla="*/ 2147483647 w 149"/>
                    <a:gd name="T21" fmla="*/ 2147483647 h 122"/>
                    <a:gd name="T22" fmla="*/ 0 w 149"/>
                    <a:gd name="T23" fmla="*/ 2147483647 h 122"/>
                    <a:gd name="T24" fmla="*/ 2147483647 w 149"/>
                    <a:gd name="T25" fmla="*/ 2147483647 h 122"/>
                    <a:gd name="T26" fmla="*/ 2147483647 w 149"/>
                    <a:gd name="T27" fmla="*/ 2147483647 h 122"/>
                    <a:gd name="T28" fmla="*/ 2147483647 w 149"/>
                    <a:gd name="T29" fmla="*/ 2147483647 h 122"/>
                    <a:gd name="T30" fmla="*/ 2147483647 w 149"/>
                    <a:gd name="T31" fmla="*/ 2147483647 h 122"/>
                    <a:gd name="T32" fmla="*/ 2147483647 w 149"/>
                    <a:gd name="T33" fmla="*/ 2147483647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22"/>
                    <a:gd name="T53" fmla="*/ 149 w 149"/>
                    <a:gd name="T54" fmla="*/ 122 h 1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22">
                      <a:moveTo>
                        <a:pt x="79" y="87"/>
                      </a:moveTo>
                      <a:lnTo>
                        <a:pt x="96" y="87"/>
                      </a:lnTo>
                      <a:lnTo>
                        <a:pt x="96" y="34"/>
                      </a:lnTo>
                      <a:lnTo>
                        <a:pt x="149" y="34"/>
                      </a:lnTo>
                      <a:lnTo>
                        <a:pt x="149" y="0"/>
                      </a:lnTo>
                      <a:lnTo>
                        <a:pt x="70" y="0"/>
                      </a:lnTo>
                      <a:lnTo>
                        <a:pt x="70" y="17"/>
                      </a:lnTo>
                      <a:lnTo>
                        <a:pt x="53" y="26"/>
                      </a:lnTo>
                      <a:lnTo>
                        <a:pt x="35" y="69"/>
                      </a:lnTo>
                      <a:lnTo>
                        <a:pt x="18" y="78"/>
                      </a:lnTo>
                      <a:lnTo>
                        <a:pt x="9" y="95"/>
                      </a:lnTo>
                      <a:lnTo>
                        <a:pt x="0" y="104"/>
                      </a:lnTo>
                      <a:lnTo>
                        <a:pt x="9" y="122"/>
                      </a:lnTo>
                      <a:lnTo>
                        <a:pt x="27" y="113"/>
                      </a:lnTo>
                      <a:lnTo>
                        <a:pt x="79" y="113"/>
                      </a:lnTo>
                      <a:lnTo>
                        <a:pt x="79" y="8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03" name="Freeform 588">
                  <a:extLst>
                    <a:ext uri="{FF2B5EF4-FFF2-40B4-BE49-F238E27FC236}">
                      <a16:creationId xmlns:a16="http://schemas.microsoft.com/office/drawing/2014/main" id="{EE640344-2965-4118-B758-969AE8C2138C}"/>
                    </a:ext>
                  </a:extLst>
                </p:cNvPr>
                <p:cNvSpPr>
                  <a:spLocks/>
                </p:cNvSpPr>
                <p:nvPr/>
              </p:nvSpPr>
              <p:spPr bwMode="auto">
                <a:xfrm>
                  <a:off x="3890964" y="3109913"/>
                  <a:ext cx="236538" cy="193675"/>
                </a:xfrm>
                <a:custGeom>
                  <a:avLst/>
                  <a:gdLst>
                    <a:gd name="T0" fmla="*/ 2147483647 w 149"/>
                    <a:gd name="T1" fmla="*/ 2147483647 h 122"/>
                    <a:gd name="T2" fmla="*/ 2147483647 w 149"/>
                    <a:gd name="T3" fmla="*/ 2147483647 h 122"/>
                    <a:gd name="T4" fmla="*/ 2147483647 w 149"/>
                    <a:gd name="T5" fmla="*/ 2147483647 h 122"/>
                    <a:gd name="T6" fmla="*/ 2147483647 w 149"/>
                    <a:gd name="T7" fmla="*/ 2147483647 h 122"/>
                    <a:gd name="T8" fmla="*/ 2147483647 w 149"/>
                    <a:gd name="T9" fmla="*/ 0 h 122"/>
                    <a:gd name="T10" fmla="*/ 2147483647 w 149"/>
                    <a:gd name="T11" fmla="*/ 0 h 122"/>
                    <a:gd name="T12" fmla="*/ 2147483647 w 149"/>
                    <a:gd name="T13" fmla="*/ 2147483647 h 122"/>
                    <a:gd name="T14" fmla="*/ 2147483647 w 149"/>
                    <a:gd name="T15" fmla="*/ 2147483647 h 122"/>
                    <a:gd name="T16" fmla="*/ 2147483647 w 149"/>
                    <a:gd name="T17" fmla="*/ 2147483647 h 122"/>
                    <a:gd name="T18" fmla="*/ 2147483647 w 149"/>
                    <a:gd name="T19" fmla="*/ 2147483647 h 122"/>
                    <a:gd name="T20" fmla="*/ 2147483647 w 149"/>
                    <a:gd name="T21" fmla="*/ 2147483647 h 122"/>
                    <a:gd name="T22" fmla="*/ 0 w 149"/>
                    <a:gd name="T23" fmla="*/ 2147483647 h 122"/>
                    <a:gd name="T24" fmla="*/ 2147483647 w 149"/>
                    <a:gd name="T25" fmla="*/ 2147483647 h 122"/>
                    <a:gd name="T26" fmla="*/ 2147483647 w 149"/>
                    <a:gd name="T27" fmla="*/ 2147483647 h 122"/>
                    <a:gd name="T28" fmla="*/ 2147483647 w 149"/>
                    <a:gd name="T29" fmla="*/ 2147483647 h 122"/>
                    <a:gd name="T30" fmla="*/ 2147483647 w 149"/>
                    <a:gd name="T31" fmla="*/ 2147483647 h 122"/>
                    <a:gd name="T32" fmla="*/ 2147483647 w 149"/>
                    <a:gd name="T33" fmla="*/ 2147483647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22"/>
                    <a:gd name="T53" fmla="*/ 149 w 149"/>
                    <a:gd name="T54" fmla="*/ 122 h 1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22">
                      <a:moveTo>
                        <a:pt x="79" y="87"/>
                      </a:moveTo>
                      <a:lnTo>
                        <a:pt x="96" y="87"/>
                      </a:lnTo>
                      <a:lnTo>
                        <a:pt x="96" y="34"/>
                      </a:lnTo>
                      <a:lnTo>
                        <a:pt x="149" y="34"/>
                      </a:lnTo>
                      <a:lnTo>
                        <a:pt x="149" y="0"/>
                      </a:lnTo>
                      <a:lnTo>
                        <a:pt x="70" y="0"/>
                      </a:lnTo>
                      <a:lnTo>
                        <a:pt x="70" y="17"/>
                      </a:lnTo>
                      <a:lnTo>
                        <a:pt x="53" y="26"/>
                      </a:lnTo>
                      <a:lnTo>
                        <a:pt x="35" y="69"/>
                      </a:lnTo>
                      <a:lnTo>
                        <a:pt x="18" y="78"/>
                      </a:lnTo>
                      <a:lnTo>
                        <a:pt x="9" y="95"/>
                      </a:lnTo>
                      <a:lnTo>
                        <a:pt x="0" y="104"/>
                      </a:lnTo>
                      <a:lnTo>
                        <a:pt x="9" y="122"/>
                      </a:lnTo>
                      <a:lnTo>
                        <a:pt x="27" y="113"/>
                      </a:lnTo>
                      <a:lnTo>
                        <a:pt x="79" y="113"/>
                      </a:lnTo>
                      <a:lnTo>
                        <a:pt x="79" y="8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04" name="Freeform 589">
                  <a:extLst>
                    <a:ext uri="{FF2B5EF4-FFF2-40B4-BE49-F238E27FC236}">
                      <a16:creationId xmlns:a16="http://schemas.microsoft.com/office/drawing/2014/main" id="{0877C584-286C-4547-88D6-31F903E31AAA}"/>
                    </a:ext>
                  </a:extLst>
                </p:cNvPr>
                <p:cNvSpPr>
                  <a:spLocks/>
                </p:cNvSpPr>
                <p:nvPr/>
              </p:nvSpPr>
              <p:spPr bwMode="auto">
                <a:xfrm>
                  <a:off x="3905251" y="3109913"/>
                  <a:ext cx="331788" cy="373063"/>
                </a:xfrm>
                <a:custGeom>
                  <a:avLst/>
                  <a:gdLst>
                    <a:gd name="T0" fmla="*/ 2147483647 w 209"/>
                    <a:gd name="T1" fmla="*/ 2147483647 h 235"/>
                    <a:gd name="T2" fmla="*/ 2147483647 w 209"/>
                    <a:gd name="T3" fmla="*/ 2147483647 h 235"/>
                    <a:gd name="T4" fmla="*/ 2147483647 w 209"/>
                    <a:gd name="T5" fmla="*/ 2147483647 h 235"/>
                    <a:gd name="T6" fmla="*/ 2147483647 w 209"/>
                    <a:gd name="T7" fmla="*/ 2147483647 h 235"/>
                    <a:gd name="T8" fmla="*/ 0 w 209"/>
                    <a:gd name="T9" fmla="*/ 2147483647 h 235"/>
                    <a:gd name="T10" fmla="*/ 0 w 209"/>
                    <a:gd name="T11" fmla="*/ 2147483647 h 235"/>
                    <a:gd name="T12" fmla="*/ 2147483647 w 209"/>
                    <a:gd name="T13" fmla="*/ 2147483647 h 235"/>
                    <a:gd name="T14" fmla="*/ 2147483647 w 209"/>
                    <a:gd name="T15" fmla="*/ 2147483647 h 235"/>
                    <a:gd name="T16" fmla="*/ 2147483647 w 209"/>
                    <a:gd name="T17" fmla="*/ 2147483647 h 235"/>
                    <a:gd name="T18" fmla="*/ 2147483647 w 209"/>
                    <a:gd name="T19" fmla="*/ 2147483647 h 235"/>
                    <a:gd name="T20" fmla="*/ 2147483647 w 209"/>
                    <a:gd name="T21" fmla="*/ 2147483647 h 235"/>
                    <a:gd name="T22" fmla="*/ 2147483647 w 209"/>
                    <a:gd name="T23" fmla="*/ 2147483647 h 235"/>
                    <a:gd name="T24" fmla="*/ 2147483647 w 209"/>
                    <a:gd name="T25" fmla="*/ 2147483647 h 235"/>
                    <a:gd name="T26" fmla="*/ 2147483647 w 209"/>
                    <a:gd name="T27" fmla="*/ 2147483647 h 235"/>
                    <a:gd name="T28" fmla="*/ 2147483647 w 209"/>
                    <a:gd name="T29" fmla="*/ 2147483647 h 235"/>
                    <a:gd name="T30" fmla="*/ 2147483647 w 209"/>
                    <a:gd name="T31" fmla="*/ 2147483647 h 235"/>
                    <a:gd name="T32" fmla="*/ 2147483647 w 209"/>
                    <a:gd name="T33" fmla="*/ 0 h 235"/>
                    <a:gd name="T34" fmla="*/ 2147483647 w 209"/>
                    <a:gd name="T35" fmla="*/ 2147483647 h 235"/>
                    <a:gd name="T36" fmla="*/ 2147483647 w 209"/>
                    <a:gd name="T37" fmla="*/ 2147483647 h 235"/>
                    <a:gd name="T38" fmla="*/ 2147483647 w 209"/>
                    <a:gd name="T39" fmla="*/ 2147483647 h 2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9"/>
                    <a:gd name="T61" fmla="*/ 0 h 235"/>
                    <a:gd name="T62" fmla="*/ 209 w 209"/>
                    <a:gd name="T63" fmla="*/ 235 h 2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9" h="235">
                      <a:moveTo>
                        <a:pt x="87" y="87"/>
                      </a:moveTo>
                      <a:lnTo>
                        <a:pt x="70" y="87"/>
                      </a:lnTo>
                      <a:lnTo>
                        <a:pt x="70" y="113"/>
                      </a:lnTo>
                      <a:lnTo>
                        <a:pt x="18" y="113"/>
                      </a:lnTo>
                      <a:lnTo>
                        <a:pt x="0" y="122"/>
                      </a:lnTo>
                      <a:lnTo>
                        <a:pt x="0" y="209"/>
                      </a:lnTo>
                      <a:lnTo>
                        <a:pt x="35" y="200"/>
                      </a:lnTo>
                      <a:lnTo>
                        <a:pt x="61" y="209"/>
                      </a:lnTo>
                      <a:lnTo>
                        <a:pt x="61" y="226"/>
                      </a:lnTo>
                      <a:lnTo>
                        <a:pt x="79" y="235"/>
                      </a:lnTo>
                      <a:lnTo>
                        <a:pt x="96" y="217"/>
                      </a:lnTo>
                      <a:lnTo>
                        <a:pt x="96" y="226"/>
                      </a:lnTo>
                      <a:lnTo>
                        <a:pt x="105" y="226"/>
                      </a:lnTo>
                      <a:lnTo>
                        <a:pt x="192" y="226"/>
                      </a:lnTo>
                      <a:lnTo>
                        <a:pt x="174" y="52"/>
                      </a:lnTo>
                      <a:lnTo>
                        <a:pt x="209" y="52"/>
                      </a:lnTo>
                      <a:lnTo>
                        <a:pt x="140" y="0"/>
                      </a:lnTo>
                      <a:lnTo>
                        <a:pt x="140" y="34"/>
                      </a:lnTo>
                      <a:lnTo>
                        <a:pt x="87" y="34"/>
                      </a:lnTo>
                      <a:lnTo>
                        <a:pt x="87" y="87"/>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05" name="Freeform 590">
                  <a:extLst>
                    <a:ext uri="{FF2B5EF4-FFF2-40B4-BE49-F238E27FC236}">
                      <a16:creationId xmlns:a16="http://schemas.microsoft.com/office/drawing/2014/main" id="{04B24316-B03A-4603-8B1F-BE36AD129762}"/>
                    </a:ext>
                  </a:extLst>
                </p:cNvPr>
                <p:cNvSpPr>
                  <a:spLocks/>
                </p:cNvSpPr>
                <p:nvPr/>
              </p:nvSpPr>
              <p:spPr bwMode="auto">
                <a:xfrm>
                  <a:off x="3905251" y="3109913"/>
                  <a:ext cx="331788" cy="373063"/>
                </a:xfrm>
                <a:custGeom>
                  <a:avLst/>
                  <a:gdLst>
                    <a:gd name="T0" fmla="*/ 2147483647 w 209"/>
                    <a:gd name="T1" fmla="*/ 2147483647 h 235"/>
                    <a:gd name="T2" fmla="*/ 2147483647 w 209"/>
                    <a:gd name="T3" fmla="*/ 2147483647 h 235"/>
                    <a:gd name="T4" fmla="*/ 2147483647 w 209"/>
                    <a:gd name="T5" fmla="*/ 2147483647 h 235"/>
                    <a:gd name="T6" fmla="*/ 2147483647 w 209"/>
                    <a:gd name="T7" fmla="*/ 2147483647 h 235"/>
                    <a:gd name="T8" fmla="*/ 0 w 209"/>
                    <a:gd name="T9" fmla="*/ 2147483647 h 235"/>
                    <a:gd name="T10" fmla="*/ 0 w 209"/>
                    <a:gd name="T11" fmla="*/ 2147483647 h 235"/>
                    <a:gd name="T12" fmla="*/ 2147483647 w 209"/>
                    <a:gd name="T13" fmla="*/ 2147483647 h 235"/>
                    <a:gd name="T14" fmla="*/ 2147483647 w 209"/>
                    <a:gd name="T15" fmla="*/ 2147483647 h 235"/>
                    <a:gd name="T16" fmla="*/ 2147483647 w 209"/>
                    <a:gd name="T17" fmla="*/ 2147483647 h 235"/>
                    <a:gd name="T18" fmla="*/ 2147483647 w 209"/>
                    <a:gd name="T19" fmla="*/ 2147483647 h 235"/>
                    <a:gd name="T20" fmla="*/ 2147483647 w 209"/>
                    <a:gd name="T21" fmla="*/ 2147483647 h 235"/>
                    <a:gd name="T22" fmla="*/ 2147483647 w 209"/>
                    <a:gd name="T23" fmla="*/ 2147483647 h 235"/>
                    <a:gd name="T24" fmla="*/ 2147483647 w 209"/>
                    <a:gd name="T25" fmla="*/ 2147483647 h 235"/>
                    <a:gd name="T26" fmla="*/ 2147483647 w 209"/>
                    <a:gd name="T27" fmla="*/ 2147483647 h 235"/>
                    <a:gd name="T28" fmla="*/ 2147483647 w 209"/>
                    <a:gd name="T29" fmla="*/ 2147483647 h 235"/>
                    <a:gd name="T30" fmla="*/ 2147483647 w 209"/>
                    <a:gd name="T31" fmla="*/ 2147483647 h 235"/>
                    <a:gd name="T32" fmla="*/ 2147483647 w 209"/>
                    <a:gd name="T33" fmla="*/ 0 h 235"/>
                    <a:gd name="T34" fmla="*/ 2147483647 w 209"/>
                    <a:gd name="T35" fmla="*/ 2147483647 h 235"/>
                    <a:gd name="T36" fmla="*/ 2147483647 w 209"/>
                    <a:gd name="T37" fmla="*/ 2147483647 h 235"/>
                    <a:gd name="T38" fmla="*/ 2147483647 w 209"/>
                    <a:gd name="T39" fmla="*/ 2147483647 h 2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9"/>
                    <a:gd name="T61" fmla="*/ 0 h 235"/>
                    <a:gd name="T62" fmla="*/ 209 w 209"/>
                    <a:gd name="T63" fmla="*/ 235 h 2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9" h="235">
                      <a:moveTo>
                        <a:pt x="87" y="87"/>
                      </a:moveTo>
                      <a:lnTo>
                        <a:pt x="70" y="87"/>
                      </a:lnTo>
                      <a:lnTo>
                        <a:pt x="70" y="113"/>
                      </a:lnTo>
                      <a:lnTo>
                        <a:pt x="18" y="113"/>
                      </a:lnTo>
                      <a:lnTo>
                        <a:pt x="0" y="122"/>
                      </a:lnTo>
                      <a:lnTo>
                        <a:pt x="0" y="209"/>
                      </a:lnTo>
                      <a:lnTo>
                        <a:pt x="35" y="200"/>
                      </a:lnTo>
                      <a:lnTo>
                        <a:pt x="61" y="209"/>
                      </a:lnTo>
                      <a:lnTo>
                        <a:pt x="61" y="226"/>
                      </a:lnTo>
                      <a:lnTo>
                        <a:pt x="79" y="235"/>
                      </a:lnTo>
                      <a:lnTo>
                        <a:pt x="96" y="217"/>
                      </a:lnTo>
                      <a:lnTo>
                        <a:pt x="96" y="226"/>
                      </a:lnTo>
                      <a:lnTo>
                        <a:pt x="105" y="226"/>
                      </a:lnTo>
                      <a:lnTo>
                        <a:pt x="192" y="226"/>
                      </a:lnTo>
                      <a:lnTo>
                        <a:pt x="174" y="52"/>
                      </a:lnTo>
                      <a:lnTo>
                        <a:pt x="209" y="52"/>
                      </a:lnTo>
                      <a:lnTo>
                        <a:pt x="140" y="0"/>
                      </a:lnTo>
                      <a:lnTo>
                        <a:pt x="140" y="34"/>
                      </a:lnTo>
                      <a:lnTo>
                        <a:pt x="87" y="34"/>
                      </a:lnTo>
                      <a:lnTo>
                        <a:pt x="87" y="8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06" name="Freeform 591">
                  <a:extLst>
                    <a:ext uri="{FF2B5EF4-FFF2-40B4-BE49-F238E27FC236}">
                      <a16:creationId xmlns:a16="http://schemas.microsoft.com/office/drawing/2014/main" id="{0210832D-66E4-4F12-93D6-BE0AC65593C1}"/>
                    </a:ext>
                  </a:extLst>
                </p:cNvPr>
                <p:cNvSpPr>
                  <a:spLocks/>
                </p:cNvSpPr>
                <p:nvPr/>
              </p:nvSpPr>
              <p:spPr bwMode="auto">
                <a:xfrm>
                  <a:off x="4030664" y="3192463"/>
                  <a:ext cx="442913" cy="414338"/>
                </a:xfrm>
                <a:custGeom>
                  <a:avLst/>
                  <a:gdLst>
                    <a:gd name="T0" fmla="*/ 2147483647 w 279"/>
                    <a:gd name="T1" fmla="*/ 2147483647 h 261"/>
                    <a:gd name="T2" fmla="*/ 2147483647 w 279"/>
                    <a:gd name="T3" fmla="*/ 2147483647 h 261"/>
                    <a:gd name="T4" fmla="*/ 2147483647 w 279"/>
                    <a:gd name="T5" fmla="*/ 2147483647 h 261"/>
                    <a:gd name="T6" fmla="*/ 0 w 279"/>
                    <a:gd name="T7" fmla="*/ 2147483647 h 261"/>
                    <a:gd name="T8" fmla="*/ 0 w 279"/>
                    <a:gd name="T9" fmla="*/ 2147483647 h 261"/>
                    <a:gd name="T10" fmla="*/ 2147483647 w 279"/>
                    <a:gd name="T11" fmla="*/ 2147483647 h 261"/>
                    <a:gd name="T12" fmla="*/ 2147483647 w 279"/>
                    <a:gd name="T13" fmla="*/ 2147483647 h 261"/>
                    <a:gd name="T14" fmla="*/ 2147483647 w 279"/>
                    <a:gd name="T15" fmla="*/ 2147483647 h 261"/>
                    <a:gd name="T16" fmla="*/ 2147483647 w 279"/>
                    <a:gd name="T17" fmla="*/ 2147483647 h 261"/>
                    <a:gd name="T18" fmla="*/ 2147483647 w 279"/>
                    <a:gd name="T19" fmla="*/ 2147483647 h 261"/>
                    <a:gd name="T20" fmla="*/ 2147483647 w 279"/>
                    <a:gd name="T21" fmla="*/ 2147483647 h 261"/>
                    <a:gd name="T22" fmla="*/ 2147483647 w 279"/>
                    <a:gd name="T23" fmla="*/ 2147483647 h 261"/>
                    <a:gd name="T24" fmla="*/ 2147483647 w 279"/>
                    <a:gd name="T25" fmla="*/ 2147483647 h 261"/>
                    <a:gd name="T26" fmla="*/ 2147483647 w 279"/>
                    <a:gd name="T27" fmla="*/ 2147483647 h 261"/>
                    <a:gd name="T28" fmla="*/ 2147483647 w 279"/>
                    <a:gd name="T29" fmla="*/ 2147483647 h 261"/>
                    <a:gd name="T30" fmla="*/ 2147483647 w 279"/>
                    <a:gd name="T31" fmla="*/ 2147483647 h 261"/>
                    <a:gd name="T32" fmla="*/ 2147483647 w 279"/>
                    <a:gd name="T33" fmla="*/ 2147483647 h 261"/>
                    <a:gd name="T34" fmla="*/ 2147483647 w 279"/>
                    <a:gd name="T35" fmla="*/ 2147483647 h 261"/>
                    <a:gd name="T36" fmla="*/ 2147483647 w 279"/>
                    <a:gd name="T37" fmla="*/ 2147483647 h 261"/>
                    <a:gd name="T38" fmla="*/ 2147483647 w 279"/>
                    <a:gd name="T39" fmla="*/ 0 h 261"/>
                    <a:gd name="T40" fmla="*/ 2147483647 w 279"/>
                    <a:gd name="T41" fmla="*/ 0 h 261"/>
                    <a:gd name="T42" fmla="*/ 2147483647 w 279"/>
                    <a:gd name="T43" fmla="*/ 2147483647 h 261"/>
                    <a:gd name="T44" fmla="*/ 2147483647 w 279"/>
                    <a:gd name="T45" fmla="*/ 2147483647 h 2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9"/>
                    <a:gd name="T70" fmla="*/ 0 h 261"/>
                    <a:gd name="T71" fmla="*/ 279 w 279"/>
                    <a:gd name="T72" fmla="*/ 261 h 2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9" h="261">
                      <a:moveTo>
                        <a:pt x="26" y="174"/>
                      </a:moveTo>
                      <a:lnTo>
                        <a:pt x="17" y="174"/>
                      </a:lnTo>
                      <a:lnTo>
                        <a:pt x="17" y="165"/>
                      </a:lnTo>
                      <a:lnTo>
                        <a:pt x="0" y="183"/>
                      </a:lnTo>
                      <a:lnTo>
                        <a:pt x="0" y="209"/>
                      </a:lnTo>
                      <a:lnTo>
                        <a:pt x="17" y="218"/>
                      </a:lnTo>
                      <a:lnTo>
                        <a:pt x="17" y="235"/>
                      </a:lnTo>
                      <a:lnTo>
                        <a:pt x="43" y="226"/>
                      </a:lnTo>
                      <a:lnTo>
                        <a:pt x="69" y="261"/>
                      </a:lnTo>
                      <a:lnTo>
                        <a:pt x="113" y="261"/>
                      </a:lnTo>
                      <a:lnTo>
                        <a:pt x="122" y="235"/>
                      </a:lnTo>
                      <a:lnTo>
                        <a:pt x="139" y="218"/>
                      </a:lnTo>
                      <a:lnTo>
                        <a:pt x="165" y="192"/>
                      </a:lnTo>
                      <a:lnTo>
                        <a:pt x="209" y="174"/>
                      </a:lnTo>
                      <a:lnTo>
                        <a:pt x="261" y="174"/>
                      </a:lnTo>
                      <a:lnTo>
                        <a:pt x="279" y="139"/>
                      </a:lnTo>
                      <a:lnTo>
                        <a:pt x="279" y="104"/>
                      </a:lnTo>
                      <a:lnTo>
                        <a:pt x="226" y="78"/>
                      </a:lnTo>
                      <a:lnTo>
                        <a:pt x="226" y="61"/>
                      </a:lnTo>
                      <a:lnTo>
                        <a:pt x="130" y="0"/>
                      </a:lnTo>
                      <a:lnTo>
                        <a:pt x="95" y="0"/>
                      </a:lnTo>
                      <a:lnTo>
                        <a:pt x="113" y="174"/>
                      </a:lnTo>
                      <a:lnTo>
                        <a:pt x="26" y="174"/>
                      </a:lnTo>
                      <a:close/>
                    </a:path>
                  </a:pathLst>
                </a:custGeom>
                <a:solidFill>
                  <a:srgbClr val="E0E1E1"/>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07" name="Freeform 592">
                  <a:extLst>
                    <a:ext uri="{FF2B5EF4-FFF2-40B4-BE49-F238E27FC236}">
                      <a16:creationId xmlns:a16="http://schemas.microsoft.com/office/drawing/2014/main" id="{776183F2-0298-45A6-8AE5-CA6BCD4D3122}"/>
                    </a:ext>
                  </a:extLst>
                </p:cNvPr>
                <p:cNvSpPr>
                  <a:spLocks/>
                </p:cNvSpPr>
                <p:nvPr/>
              </p:nvSpPr>
              <p:spPr bwMode="auto">
                <a:xfrm>
                  <a:off x="4030664" y="3192463"/>
                  <a:ext cx="442913" cy="414338"/>
                </a:xfrm>
                <a:custGeom>
                  <a:avLst/>
                  <a:gdLst>
                    <a:gd name="T0" fmla="*/ 2147483647 w 279"/>
                    <a:gd name="T1" fmla="*/ 2147483647 h 261"/>
                    <a:gd name="T2" fmla="*/ 2147483647 w 279"/>
                    <a:gd name="T3" fmla="*/ 2147483647 h 261"/>
                    <a:gd name="T4" fmla="*/ 2147483647 w 279"/>
                    <a:gd name="T5" fmla="*/ 2147483647 h 261"/>
                    <a:gd name="T6" fmla="*/ 0 w 279"/>
                    <a:gd name="T7" fmla="*/ 2147483647 h 261"/>
                    <a:gd name="T8" fmla="*/ 0 w 279"/>
                    <a:gd name="T9" fmla="*/ 2147483647 h 261"/>
                    <a:gd name="T10" fmla="*/ 2147483647 w 279"/>
                    <a:gd name="T11" fmla="*/ 2147483647 h 261"/>
                    <a:gd name="T12" fmla="*/ 2147483647 w 279"/>
                    <a:gd name="T13" fmla="*/ 2147483647 h 261"/>
                    <a:gd name="T14" fmla="*/ 2147483647 w 279"/>
                    <a:gd name="T15" fmla="*/ 2147483647 h 261"/>
                    <a:gd name="T16" fmla="*/ 2147483647 w 279"/>
                    <a:gd name="T17" fmla="*/ 2147483647 h 261"/>
                    <a:gd name="T18" fmla="*/ 2147483647 w 279"/>
                    <a:gd name="T19" fmla="*/ 2147483647 h 261"/>
                    <a:gd name="T20" fmla="*/ 2147483647 w 279"/>
                    <a:gd name="T21" fmla="*/ 2147483647 h 261"/>
                    <a:gd name="T22" fmla="*/ 2147483647 w 279"/>
                    <a:gd name="T23" fmla="*/ 2147483647 h 261"/>
                    <a:gd name="T24" fmla="*/ 2147483647 w 279"/>
                    <a:gd name="T25" fmla="*/ 2147483647 h 261"/>
                    <a:gd name="T26" fmla="*/ 2147483647 w 279"/>
                    <a:gd name="T27" fmla="*/ 2147483647 h 261"/>
                    <a:gd name="T28" fmla="*/ 2147483647 w 279"/>
                    <a:gd name="T29" fmla="*/ 2147483647 h 261"/>
                    <a:gd name="T30" fmla="*/ 2147483647 w 279"/>
                    <a:gd name="T31" fmla="*/ 2147483647 h 261"/>
                    <a:gd name="T32" fmla="*/ 2147483647 w 279"/>
                    <a:gd name="T33" fmla="*/ 2147483647 h 261"/>
                    <a:gd name="T34" fmla="*/ 2147483647 w 279"/>
                    <a:gd name="T35" fmla="*/ 2147483647 h 261"/>
                    <a:gd name="T36" fmla="*/ 2147483647 w 279"/>
                    <a:gd name="T37" fmla="*/ 2147483647 h 261"/>
                    <a:gd name="T38" fmla="*/ 2147483647 w 279"/>
                    <a:gd name="T39" fmla="*/ 0 h 261"/>
                    <a:gd name="T40" fmla="*/ 2147483647 w 279"/>
                    <a:gd name="T41" fmla="*/ 0 h 261"/>
                    <a:gd name="T42" fmla="*/ 2147483647 w 279"/>
                    <a:gd name="T43" fmla="*/ 2147483647 h 261"/>
                    <a:gd name="T44" fmla="*/ 2147483647 w 279"/>
                    <a:gd name="T45" fmla="*/ 2147483647 h 2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9"/>
                    <a:gd name="T70" fmla="*/ 0 h 261"/>
                    <a:gd name="T71" fmla="*/ 279 w 279"/>
                    <a:gd name="T72" fmla="*/ 261 h 2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9" h="261">
                      <a:moveTo>
                        <a:pt x="26" y="174"/>
                      </a:moveTo>
                      <a:lnTo>
                        <a:pt x="17" y="174"/>
                      </a:lnTo>
                      <a:lnTo>
                        <a:pt x="17" y="165"/>
                      </a:lnTo>
                      <a:lnTo>
                        <a:pt x="0" y="183"/>
                      </a:lnTo>
                      <a:lnTo>
                        <a:pt x="0" y="209"/>
                      </a:lnTo>
                      <a:lnTo>
                        <a:pt x="17" y="218"/>
                      </a:lnTo>
                      <a:lnTo>
                        <a:pt x="17" y="235"/>
                      </a:lnTo>
                      <a:lnTo>
                        <a:pt x="43" y="226"/>
                      </a:lnTo>
                      <a:lnTo>
                        <a:pt x="69" y="261"/>
                      </a:lnTo>
                      <a:lnTo>
                        <a:pt x="113" y="261"/>
                      </a:lnTo>
                      <a:lnTo>
                        <a:pt x="122" y="235"/>
                      </a:lnTo>
                      <a:lnTo>
                        <a:pt x="139" y="218"/>
                      </a:lnTo>
                      <a:lnTo>
                        <a:pt x="165" y="192"/>
                      </a:lnTo>
                      <a:lnTo>
                        <a:pt x="209" y="174"/>
                      </a:lnTo>
                      <a:lnTo>
                        <a:pt x="261" y="174"/>
                      </a:lnTo>
                      <a:lnTo>
                        <a:pt x="279" y="139"/>
                      </a:lnTo>
                      <a:lnTo>
                        <a:pt x="279" y="104"/>
                      </a:lnTo>
                      <a:lnTo>
                        <a:pt x="226" y="78"/>
                      </a:lnTo>
                      <a:lnTo>
                        <a:pt x="226" y="61"/>
                      </a:lnTo>
                      <a:lnTo>
                        <a:pt x="130" y="0"/>
                      </a:lnTo>
                      <a:lnTo>
                        <a:pt x="95" y="0"/>
                      </a:lnTo>
                      <a:lnTo>
                        <a:pt x="113" y="174"/>
                      </a:lnTo>
                      <a:lnTo>
                        <a:pt x="26" y="174"/>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08" name="Freeform 593">
                  <a:extLst>
                    <a:ext uri="{FF2B5EF4-FFF2-40B4-BE49-F238E27FC236}">
                      <a16:creationId xmlns:a16="http://schemas.microsoft.com/office/drawing/2014/main" id="{934173CC-1556-421E-B233-03E5580DD437}"/>
                    </a:ext>
                  </a:extLst>
                </p:cNvPr>
                <p:cNvSpPr>
                  <a:spLocks/>
                </p:cNvSpPr>
                <p:nvPr/>
              </p:nvSpPr>
              <p:spPr bwMode="auto">
                <a:xfrm>
                  <a:off x="4362451" y="3219450"/>
                  <a:ext cx="414338" cy="360363"/>
                </a:xfrm>
                <a:custGeom>
                  <a:avLst/>
                  <a:gdLst>
                    <a:gd name="T0" fmla="*/ 2147483647 w 261"/>
                    <a:gd name="T1" fmla="*/ 2147483647 h 227"/>
                    <a:gd name="T2" fmla="*/ 2147483647 w 261"/>
                    <a:gd name="T3" fmla="*/ 2147483647 h 227"/>
                    <a:gd name="T4" fmla="*/ 2147483647 w 261"/>
                    <a:gd name="T5" fmla="*/ 2147483647 h 227"/>
                    <a:gd name="T6" fmla="*/ 2147483647 w 261"/>
                    <a:gd name="T7" fmla="*/ 2147483647 h 227"/>
                    <a:gd name="T8" fmla="*/ 2147483647 w 261"/>
                    <a:gd name="T9" fmla="*/ 0 h 227"/>
                    <a:gd name="T10" fmla="*/ 2147483647 w 261"/>
                    <a:gd name="T11" fmla="*/ 0 h 227"/>
                    <a:gd name="T12" fmla="*/ 2147483647 w 261"/>
                    <a:gd name="T13" fmla="*/ 2147483647 h 227"/>
                    <a:gd name="T14" fmla="*/ 2147483647 w 261"/>
                    <a:gd name="T15" fmla="*/ 2147483647 h 227"/>
                    <a:gd name="T16" fmla="*/ 2147483647 w 261"/>
                    <a:gd name="T17" fmla="*/ 2147483647 h 227"/>
                    <a:gd name="T18" fmla="*/ 2147483647 w 261"/>
                    <a:gd name="T19" fmla="*/ 2147483647 h 227"/>
                    <a:gd name="T20" fmla="*/ 2147483647 w 261"/>
                    <a:gd name="T21" fmla="*/ 2147483647 h 227"/>
                    <a:gd name="T22" fmla="*/ 0 w 261"/>
                    <a:gd name="T23" fmla="*/ 2147483647 h 227"/>
                    <a:gd name="T24" fmla="*/ 2147483647 w 261"/>
                    <a:gd name="T25" fmla="*/ 2147483647 h 227"/>
                    <a:gd name="T26" fmla="*/ 2147483647 w 261"/>
                    <a:gd name="T27" fmla="*/ 2147483647 h 227"/>
                    <a:gd name="T28" fmla="*/ 2147483647 w 261"/>
                    <a:gd name="T29" fmla="*/ 2147483647 h 227"/>
                    <a:gd name="T30" fmla="*/ 2147483647 w 261"/>
                    <a:gd name="T31" fmla="*/ 2147483647 h 227"/>
                    <a:gd name="T32" fmla="*/ 2147483647 w 261"/>
                    <a:gd name="T33" fmla="*/ 2147483647 h 227"/>
                    <a:gd name="T34" fmla="*/ 2147483647 w 261"/>
                    <a:gd name="T35" fmla="*/ 2147483647 h 227"/>
                    <a:gd name="T36" fmla="*/ 2147483647 w 261"/>
                    <a:gd name="T37" fmla="*/ 2147483647 h 227"/>
                    <a:gd name="T38" fmla="*/ 2147483647 w 261"/>
                    <a:gd name="T39" fmla="*/ 2147483647 h 227"/>
                    <a:gd name="T40" fmla="*/ 2147483647 w 261"/>
                    <a:gd name="T41" fmla="*/ 2147483647 h 227"/>
                    <a:gd name="T42" fmla="*/ 2147483647 w 261"/>
                    <a:gd name="T43" fmla="*/ 2147483647 h 227"/>
                    <a:gd name="T44" fmla="*/ 2147483647 w 261"/>
                    <a:gd name="T45" fmla="*/ 2147483647 h 227"/>
                    <a:gd name="T46" fmla="*/ 2147483647 w 261"/>
                    <a:gd name="T47" fmla="*/ 2147483647 h 227"/>
                    <a:gd name="T48" fmla="*/ 2147483647 w 261"/>
                    <a:gd name="T49" fmla="*/ 2147483647 h 227"/>
                    <a:gd name="T50" fmla="*/ 2147483647 w 261"/>
                    <a:gd name="T51" fmla="*/ 2147483647 h 227"/>
                    <a:gd name="T52" fmla="*/ 2147483647 w 261"/>
                    <a:gd name="T53" fmla="*/ 2147483647 h 227"/>
                    <a:gd name="T54" fmla="*/ 2147483647 w 261"/>
                    <a:gd name="T55" fmla="*/ 2147483647 h 227"/>
                    <a:gd name="T56" fmla="*/ 2147483647 w 261"/>
                    <a:gd name="T57" fmla="*/ 2147483647 h 227"/>
                    <a:gd name="T58" fmla="*/ 2147483647 w 261"/>
                    <a:gd name="T59" fmla="*/ 2147483647 h 227"/>
                    <a:gd name="T60" fmla="*/ 2147483647 w 261"/>
                    <a:gd name="T61" fmla="*/ 2147483647 h 227"/>
                    <a:gd name="T62" fmla="*/ 2147483647 w 261"/>
                    <a:gd name="T63" fmla="*/ 2147483647 h 227"/>
                    <a:gd name="T64" fmla="*/ 2147483647 w 261"/>
                    <a:gd name="T65" fmla="*/ 2147483647 h 227"/>
                    <a:gd name="T66" fmla="*/ 2147483647 w 261"/>
                    <a:gd name="T67" fmla="*/ 2147483647 h 227"/>
                    <a:gd name="T68" fmla="*/ 2147483647 w 261"/>
                    <a:gd name="T69" fmla="*/ 2147483647 h 227"/>
                    <a:gd name="T70" fmla="*/ 2147483647 w 261"/>
                    <a:gd name="T71" fmla="*/ 2147483647 h 227"/>
                    <a:gd name="T72" fmla="*/ 2147483647 w 261"/>
                    <a:gd name="T73" fmla="*/ 2147483647 h 227"/>
                    <a:gd name="T74" fmla="*/ 2147483647 w 261"/>
                    <a:gd name="T75" fmla="*/ 2147483647 h 227"/>
                    <a:gd name="T76" fmla="*/ 2147483647 w 261"/>
                    <a:gd name="T77" fmla="*/ 2147483647 h 227"/>
                    <a:gd name="T78" fmla="*/ 2147483647 w 261"/>
                    <a:gd name="T79" fmla="*/ 2147483647 h 227"/>
                    <a:gd name="T80" fmla="*/ 2147483647 w 261"/>
                    <a:gd name="T81" fmla="*/ 2147483647 h 2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1"/>
                    <a:gd name="T124" fmla="*/ 0 h 227"/>
                    <a:gd name="T125" fmla="*/ 261 w 261"/>
                    <a:gd name="T126" fmla="*/ 227 h 2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1" h="227">
                      <a:moveTo>
                        <a:pt x="244" y="35"/>
                      </a:moveTo>
                      <a:lnTo>
                        <a:pt x="244" y="18"/>
                      </a:lnTo>
                      <a:lnTo>
                        <a:pt x="235" y="18"/>
                      </a:lnTo>
                      <a:lnTo>
                        <a:pt x="218" y="9"/>
                      </a:lnTo>
                      <a:lnTo>
                        <a:pt x="200" y="0"/>
                      </a:lnTo>
                      <a:lnTo>
                        <a:pt x="192" y="0"/>
                      </a:lnTo>
                      <a:lnTo>
                        <a:pt x="87" y="87"/>
                      </a:lnTo>
                      <a:lnTo>
                        <a:pt x="78" y="79"/>
                      </a:lnTo>
                      <a:lnTo>
                        <a:pt x="70" y="87"/>
                      </a:lnTo>
                      <a:lnTo>
                        <a:pt x="70" y="122"/>
                      </a:lnTo>
                      <a:lnTo>
                        <a:pt x="52" y="157"/>
                      </a:lnTo>
                      <a:lnTo>
                        <a:pt x="0" y="157"/>
                      </a:lnTo>
                      <a:lnTo>
                        <a:pt x="9" y="175"/>
                      </a:lnTo>
                      <a:lnTo>
                        <a:pt x="17" y="192"/>
                      </a:lnTo>
                      <a:lnTo>
                        <a:pt x="26" y="227"/>
                      </a:lnTo>
                      <a:lnTo>
                        <a:pt x="35" y="227"/>
                      </a:lnTo>
                      <a:lnTo>
                        <a:pt x="43" y="209"/>
                      </a:lnTo>
                      <a:lnTo>
                        <a:pt x="61" y="218"/>
                      </a:lnTo>
                      <a:lnTo>
                        <a:pt x="70" y="192"/>
                      </a:lnTo>
                      <a:lnTo>
                        <a:pt x="87" y="183"/>
                      </a:lnTo>
                      <a:lnTo>
                        <a:pt x="122" y="201"/>
                      </a:lnTo>
                      <a:lnTo>
                        <a:pt x="131" y="192"/>
                      </a:lnTo>
                      <a:lnTo>
                        <a:pt x="148" y="209"/>
                      </a:lnTo>
                      <a:lnTo>
                        <a:pt x="165" y="192"/>
                      </a:lnTo>
                      <a:lnTo>
                        <a:pt x="183" y="183"/>
                      </a:lnTo>
                      <a:lnTo>
                        <a:pt x="200" y="201"/>
                      </a:lnTo>
                      <a:lnTo>
                        <a:pt x="218" y="192"/>
                      </a:lnTo>
                      <a:lnTo>
                        <a:pt x="209" y="183"/>
                      </a:lnTo>
                      <a:lnTo>
                        <a:pt x="227" y="183"/>
                      </a:lnTo>
                      <a:lnTo>
                        <a:pt x="235" y="148"/>
                      </a:lnTo>
                      <a:lnTo>
                        <a:pt x="253" y="122"/>
                      </a:lnTo>
                      <a:lnTo>
                        <a:pt x="253" y="114"/>
                      </a:lnTo>
                      <a:lnTo>
                        <a:pt x="253" y="105"/>
                      </a:lnTo>
                      <a:lnTo>
                        <a:pt x="253" y="96"/>
                      </a:lnTo>
                      <a:lnTo>
                        <a:pt x="253" y="87"/>
                      </a:lnTo>
                      <a:lnTo>
                        <a:pt x="253" y="79"/>
                      </a:lnTo>
                      <a:lnTo>
                        <a:pt x="261" y="70"/>
                      </a:lnTo>
                      <a:lnTo>
                        <a:pt x="244" y="35"/>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09" name="Freeform 594">
                  <a:extLst>
                    <a:ext uri="{FF2B5EF4-FFF2-40B4-BE49-F238E27FC236}">
                      <a16:creationId xmlns:a16="http://schemas.microsoft.com/office/drawing/2014/main" id="{D19B31A3-2DC7-41C1-BF77-3711BA1D254F}"/>
                    </a:ext>
                  </a:extLst>
                </p:cNvPr>
                <p:cNvSpPr>
                  <a:spLocks/>
                </p:cNvSpPr>
                <p:nvPr/>
              </p:nvSpPr>
              <p:spPr bwMode="auto">
                <a:xfrm>
                  <a:off x="4362451" y="3219450"/>
                  <a:ext cx="414338" cy="360363"/>
                </a:xfrm>
                <a:custGeom>
                  <a:avLst/>
                  <a:gdLst>
                    <a:gd name="T0" fmla="*/ 2147483647 w 261"/>
                    <a:gd name="T1" fmla="*/ 2147483647 h 227"/>
                    <a:gd name="T2" fmla="*/ 2147483647 w 261"/>
                    <a:gd name="T3" fmla="*/ 2147483647 h 227"/>
                    <a:gd name="T4" fmla="*/ 2147483647 w 261"/>
                    <a:gd name="T5" fmla="*/ 2147483647 h 227"/>
                    <a:gd name="T6" fmla="*/ 2147483647 w 261"/>
                    <a:gd name="T7" fmla="*/ 2147483647 h 227"/>
                    <a:gd name="T8" fmla="*/ 2147483647 w 261"/>
                    <a:gd name="T9" fmla="*/ 0 h 227"/>
                    <a:gd name="T10" fmla="*/ 2147483647 w 261"/>
                    <a:gd name="T11" fmla="*/ 0 h 227"/>
                    <a:gd name="T12" fmla="*/ 2147483647 w 261"/>
                    <a:gd name="T13" fmla="*/ 2147483647 h 227"/>
                    <a:gd name="T14" fmla="*/ 2147483647 w 261"/>
                    <a:gd name="T15" fmla="*/ 2147483647 h 227"/>
                    <a:gd name="T16" fmla="*/ 2147483647 w 261"/>
                    <a:gd name="T17" fmla="*/ 2147483647 h 227"/>
                    <a:gd name="T18" fmla="*/ 2147483647 w 261"/>
                    <a:gd name="T19" fmla="*/ 2147483647 h 227"/>
                    <a:gd name="T20" fmla="*/ 2147483647 w 261"/>
                    <a:gd name="T21" fmla="*/ 2147483647 h 227"/>
                    <a:gd name="T22" fmla="*/ 0 w 261"/>
                    <a:gd name="T23" fmla="*/ 2147483647 h 227"/>
                    <a:gd name="T24" fmla="*/ 2147483647 w 261"/>
                    <a:gd name="T25" fmla="*/ 2147483647 h 227"/>
                    <a:gd name="T26" fmla="*/ 2147483647 w 261"/>
                    <a:gd name="T27" fmla="*/ 2147483647 h 227"/>
                    <a:gd name="T28" fmla="*/ 2147483647 w 261"/>
                    <a:gd name="T29" fmla="*/ 2147483647 h 227"/>
                    <a:gd name="T30" fmla="*/ 2147483647 w 261"/>
                    <a:gd name="T31" fmla="*/ 2147483647 h 227"/>
                    <a:gd name="T32" fmla="*/ 2147483647 w 261"/>
                    <a:gd name="T33" fmla="*/ 2147483647 h 227"/>
                    <a:gd name="T34" fmla="*/ 2147483647 w 261"/>
                    <a:gd name="T35" fmla="*/ 2147483647 h 227"/>
                    <a:gd name="T36" fmla="*/ 2147483647 w 261"/>
                    <a:gd name="T37" fmla="*/ 2147483647 h 227"/>
                    <a:gd name="T38" fmla="*/ 2147483647 w 261"/>
                    <a:gd name="T39" fmla="*/ 2147483647 h 227"/>
                    <a:gd name="T40" fmla="*/ 2147483647 w 261"/>
                    <a:gd name="T41" fmla="*/ 2147483647 h 227"/>
                    <a:gd name="T42" fmla="*/ 2147483647 w 261"/>
                    <a:gd name="T43" fmla="*/ 2147483647 h 227"/>
                    <a:gd name="T44" fmla="*/ 2147483647 w 261"/>
                    <a:gd name="T45" fmla="*/ 2147483647 h 227"/>
                    <a:gd name="T46" fmla="*/ 2147483647 w 261"/>
                    <a:gd name="T47" fmla="*/ 2147483647 h 227"/>
                    <a:gd name="T48" fmla="*/ 2147483647 w 261"/>
                    <a:gd name="T49" fmla="*/ 2147483647 h 227"/>
                    <a:gd name="T50" fmla="*/ 2147483647 w 261"/>
                    <a:gd name="T51" fmla="*/ 2147483647 h 227"/>
                    <a:gd name="T52" fmla="*/ 2147483647 w 261"/>
                    <a:gd name="T53" fmla="*/ 2147483647 h 227"/>
                    <a:gd name="T54" fmla="*/ 2147483647 w 261"/>
                    <a:gd name="T55" fmla="*/ 2147483647 h 227"/>
                    <a:gd name="T56" fmla="*/ 2147483647 w 261"/>
                    <a:gd name="T57" fmla="*/ 2147483647 h 227"/>
                    <a:gd name="T58" fmla="*/ 2147483647 w 261"/>
                    <a:gd name="T59" fmla="*/ 2147483647 h 227"/>
                    <a:gd name="T60" fmla="*/ 2147483647 w 261"/>
                    <a:gd name="T61" fmla="*/ 2147483647 h 227"/>
                    <a:gd name="T62" fmla="*/ 2147483647 w 261"/>
                    <a:gd name="T63" fmla="*/ 2147483647 h 227"/>
                    <a:gd name="T64" fmla="*/ 2147483647 w 261"/>
                    <a:gd name="T65" fmla="*/ 2147483647 h 227"/>
                    <a:gd name="T66" fmla="*/ 2147483647 w 261"/>
                    <a:gd name="T67" fmla="*/ 2147483647 h 227"/>
                    <a:gd name="T68" fmla="*/ 2147483647 w 261"/>
                    <a:gd name="T69" fmla="*/ 2147483647 h 227"/>
                    <a:gd name="T70" fmla="*/ 2147483647 w 261"/>
                    <a:gd name="T71" fmla="*/ 2147483647 h 227"/>
                    <a:gd name="T72" fmla="*/ 2147483647 w 261"/>
                    <a:gd name="T73" fmla="*/ 2147483647 h 227"/>
                    <a:gd name="T74" fmla="*/ 2147483647 w 261"/>
                    <a:gd name="T75" fmla="*/ 2147483647 h 227"/>
                    <a:gd name="T76" fmla="*/ 2147483647 w 261"/>
                    <a:gd name="T77" fmla="*/ 2147483647 h 227"/>
                    <a:gd name="T78" fmla="*/ 2147483647 w 261"/>
                    <a:gd name="T79" fmla="*/ 2147483647 h 227"/>
                    <a:gd name="T80" fmla="*/ 2147483647 w 261"/>
                    <a:gd name="T81" fmla="*/ 2147483647 h 2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1"/>
                    <a:gd name="T124" fmla="*/ 0 h 227"/>
                    <a:gd name="T125" fmla="*/ 261 w 261"/>
                    <a:gd name="T126" fmla="*/ 227 h 2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1" h="227">
                      <a:moveTo>
                        <a:pt x="244" y="35"/>
                      </a:moveTo>
                      <a:lnTo>
                        <a:pt x="244" y="18"/>
                      </a:lnTo>
                      <a:lnTo>
                        <a:pt x="235" y="18"/>
                      </a:lnTo>
                      <a:lnTo>
                        <a:pt x="218" y="9"/>
                      </a:lnTo>
                      <a:lnTo>
                        <a:pt x="200" y="0"/>
                      </a:lnTo>
                      <a:lnTo>
                        <a:pt x="192" y="0"/>
                      </a:lnTo>
                      <a:lnTo>
                        <a:pt x="87" y="87"/>
                      </a:lnTo>
                      <a:lnTo>
                        <a:pt x="78" y="79"/>
                      </a:lnTo>
                      <a:lnTo>
                        <a:pt x="70" y="87"/>
                      </a:lnTo>
                      <a:lnTo>
                        <a:pt x="70" y="122"/>
                      </a:lnTo>
                      <a:lnTo>
                        <a:pt x="52" y="157"/>
                      </a:lnTo>
                      <a:lnTo>
                        <a:pt x="0" y="157"/>
                      </a:lnTo>
                      <a:lnTo>
                        <a:pt x="9" y="175"/>
                      </a:lnTo>
                      <a:lnTo>
                        <a:pt x="17" y="192"/>
                      </a:lnTo>
                      <a:lnTo>
                        <a:pt x="26" y="227"/>
                      </a:lnTo>
                      <a:lnTo>
                        <a:pt x="35" y="227"/>
                      </a:lnTo>
                      <a:lnTo>
                        <a:pt x="43" y="209"/>
                      </a:lnTo>
                      <a:lnTo>
                        <a:pt x="61" y="218"/>
                      </a:lnTo>
                      <a:lnTo>
                        <a:pt x="70" y="192"/>
                      </a:lnTo>
                      <a:lnTo>
                        <a:pt x="87" y="183"/>
                      </a:lnTo>
                      <a:lnTo>
                        <a:pt x="122" y="201"/>
                      </a:lnTo>
                      <a:lnTo>
                        <a:pt x="131" y="192"/>
                      </a:lnTo>
                      <a:lnTo>
                        <a:pt x="148" y="209"/>
                      </a:lnTo>
                      <a:lnTo>
                        <a:pt x="165" y="192"/>
                      </a:lnTo>
                      <a:lnTo>
                        <a:pt x="183" y="183"/>
                      </a:lnTo>
                      <a:lnTo>
                        <a:pt x="200" y="201"/>
                      </a:lnTo>
                      <a:lnTo>
                        <a:pt x="218" y="192"/>
                      </a:lnTo>
                      <a:lnTo>
                        <a:pt x="209" y="183"/>
                      </a:lnTo>
                      <a:lnTo>
                        <a:pt x="227" y="183"/>
                      </a:lnTo>
                      <a:lnTo>
                        <a:pt x="235" y="148"/>
                      </a:lnTo>
                      <a:lnTo>
                        <a:pt x="253" y="122"/>
                      </a:lnTo>
                      <a:lnTo>
                        <a:pt x="253" y="114"/>
                      </a:lnTo>
                      <a:lnTo>
                        <a:pt x="253" y="105"/>
                      </a:lnTo>
                      <a:lnTo>
                        <a:pt x="253" y="96"/>
                      </a:lnTo>
                      <a:lnTo>
                        <a:pt x="253" y="87"/>
                      </a:lnTo>
                      <a:lnTo>
                        <a:pt x="253" y="79"/>
                      </a:lnTo>
                      <a:lnTo>
                        <a:pt x="261" y="70"/>
                      </a:lnTo>
                      <a:lnTo>
                        <a:pt x="244" y="35"/>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10" name="Freeform 595">
                  <a:extLst>
                    <a:ext uri="{FF2B5EF4-FFF2-40B4-BE49-F238E27FC236}">
                      <a16:creationId xmlns:a16="http://schemas.microsoft.com/office/drawing/2014/main" id="{ED93F64F-FAFD-43DC-8A5A-EA6DEFB51B20}"/>
                    </a:ext>
                  </a:extLst>
                </p:cNvPr>
                <p:cNvSpPr>
                  <a:spLocks/>
                </p:cNvSpPr>
                <p:nvPr/>
              </p:nvSpPr>
              <p:spPr bwMode="auto">
                <a:xfrm>
                  <a:off x="4210051" y="3468688"/>
                  <a:ext cx="193675" cy="152400"/>
                </a:xfrm>
                <a:custGeom>
                  <a:avLst/>
                  <a:gdLst>
                    <a:gd name="T0" fmla="*/ 2147483647 w 122"/>
                    <a:gd name="T1" fmla="*/ 2147483647 h 96"/>
                    <a:gd name="T2" fmla="*/ 2147483647 w 122"/>
                    <a:gd name="T3" fmla="*/ 2147483647 h 96"/>
                    <a:gd name="T4" fmla="*/ 2147483647 w 122"/>
                    <a:gd name="T5" fmla="*/ 2147483647 h 96"/>
                    <a:gd name="T6" fmla="*/ 0 w 122"/>
                    <a:gd name="T7" fmla="*/ 2147483647 h 96"/>
                    <a:gd name="T8" fmla="*/ 2147483647 w 122"/>
                    <a:gd name="T9" fmla="*/ 2147483647 h 96"/>
                    <a:gd name="T10" fmla="*/ 2147483647 w 122"/>
                    <a:gd name="T11" fmla="*/ 2147483647 h 96"/>
                    <a:gd name="T12" fmla="*/ 2147483647 w 122"/>
                    <a:gd name="T13" fmla="*/ 2147483647 h 96"/>
                    <a:gd name="T14" fmla="*/ 2147483647 w 122"/>
                    <a:gd name="T15" fmla="*/ 2147483647 h 96"/>
                    <a:gd name="T16" fmla="*/ 2147483647 w 122"/>
                    <a:gd name="T17" fmla="*/ 2147483647 h 96"/>
                    <a:gd name="T18" fmla="*/ 2147483647 w 122"/>
                    <a:gd name="T19" fmla="*/ 2147483647 h 96"/>
                    <a:gd name="T20" fmla="*/ 2147483647 w 122"/>
                    <a:gd name="T21" fmla="*/ 0 h 96"/>
                    <a:gd name="T22" fmla="*/ 2147483647 w 12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
                    <a:gd name="T37" fmla="*/ 0 h 96"/>
                    <a:gd name="T38" fmla="*/ 122 w 12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 h="96">
                      <a:moveTo>
                        <a:pt x="52" y="18"/>
                      </a:moveTo>
                      <a:lnTo>
                        <a:pt x="26" y="44"/>
                      </a:lnTo>
                      <a:lnTo>
                        <a:pt x="9" y="61"/>
                      </a:lnTo>
                      <a:lnTo>
                        <a:pt x="0" y="87"/>
                      </a:lnTo>
                      <a:lnTo>
                        <a:pt x="44" y="96"/>
                      </a:lnTo>
                      <a:lnTo>
                        <a:pt x="44" y="79"/>
                      </a:lnTo>
                      <a:lnTo>
                        <a:pt x="113" y="79"/>
                      </a:lnTo>
                      <a:lnTo>
                        <a:pt x="122" y="70"/>
                      </a:lnTo>
                      <a:lnTo>
                        <a:pt x="113" y="35"/>
                      </a:lnTo>
                      <a:lnTo>
                        <a:pt x="105" y="18"/>
                      </a:lnTo>
                      <a:lnTo>
                        <a:pt x="96" y="0"/>
                      </a:lnTo>
                      <a:lnTo>
                        <a:pt x="52"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11" name="Freeform 596">
                  <a:extLst>
                    <a:ext uri="{FF2B5EF4-FFF2-40B4-BE49-F238E27FC236}">
                      <a16:creationId xmlns:a16="http://schemas.microsoft.com/office/drawing/2014/main" id="{682D2374-32E2-4E8F-AB9B-4F798F7ACE95}"/>
                    </a:ext>
                  </a:extLst>
                </p:cNvPr>
                <p:cNvSpPr>
                  <a:spLocks/>
                </p:cNvSpPr>
                <p:nvPr/>
              </p:nvSpPr>
              <p:spPr bwMode="auto">
                <a:xfrm>
                  <a:off x="4210051" y="3468688"/>
                  <a:ext cx="193675" cy="152400"/>
                </a:xfrm>
                <a:custGeom>
                  <a:avLst/>
                  <a:gdLst>
                    <a:gd name="T0" fmla="*/ 2147483647 w 122"/>
                    <a:gd name="T1" fmla="*/ 2147483647 h 96"/>
                    <a:gd name="T2" fmla="*/ 2147483647 w 122"/>
                    <a:gd name="T3" fmla="*/ 2147483647 h 96"/>
                    <a:gd name="T4" fmla="*/ 2147483647 w 122"/>
                    <a:gd name="T5" fmla="*/ 2147483647 h 96"/>
                    <a:gd name="T6" fmla="*/ 0 w 122"/>
                    <a:gd name="T7" fmla="*/ 2147483647 h 96"/>
                    <a:gd name="T8" fmla="*/ 2147483647 w 122"/>
                    <a:gd name="T9" fmla="*/ 2147483647 h 96"/>
                    <a:gd name="T10" fmla="*/ 2147483647 w 122"/>
                    <a:gd name="T11" fmla="*/ 2147483647 h 96"/>
                    <a:gd name="T12" fmla="*/ 2147483647 w 122"/>
                    <a:gd name="T13" fmla="*/ 2147483647 h 96"/>
                    <a:gd name="T14" fmla="*/ 2147483647 w 122"/>
                    <a:gd name="T15" fmla="*/ 2147483647 h 96"/>
                    <a:gd name="T16" fmla="*/ 2147483647 w 122"/>
                    <a:gd name="T17" fmla="*/ 2147483647 h 96"/>
                    <a:gd name="T18" fmla="*/ 2147483647 w 122"/>
                    <a:gd name="T19" fmla="*/ 2147483647 h 96"/>
                    <a:gd name="T20" fmla="*/ 2147483647 w 122"/>
                    <a:gd name="T21" fmla="*/ 0 h 96"/>
                    <a:gd name="T22" fmla="*/ 2147483647 w 12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
                    <a:gd name="T37" fmla="*/ 0 h 96"/>
                    <a:gd name="T38" fmla="*/ 122 w 12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 h="96">
                      <a:moveTo>
                        <a:pt x="52" y="18"/>
                      </a:moveTo>
                      <a:lnTo>
                        <a:pt x="26" y="44"/>
                      </a:lnTo>
                      <a:lnTo>
                        <a:pt x="9" y="61"/>
                      </a:lnTo>
                      <a:lnTo>
                        <a:pt x="0" y="87"/>
                      </a:lnTo>
                      <a:lnTo>
                        <a:pt x="44" y="96"/>
                      </a:lnTo>
                      <a:lnTo>
                        <a:pt x="44" y="79"/>
                      </a:lnTo>
                      <a:lnTo>
                        <a:pt x="113" y="79"/>
                      </a:lnTo>
                      <a:lnTo>
                        <a:pt x="122" y="70"/>
                      </a:lnTo>
                      <a:lnTo>
                        <a:pt x="113" y="35"/>
                      </a:lnTo>
                      <a:lnTo>
                        <a:pt x="105" y="18"/>
                      </a:lnTo>
                      <a:lnTo>
                        <a:pt x="96" y="0"/>
                      </a:lnTo>
                      <a:lnTo>
                        <a:pt x="52"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12" name="Freeform 597">
                  <a:extLst>
                    <a:ext uri="{FF2B5EF4-FFF2-40B4-BE49-F238E27FC236}">
                      <a16:creationId xmlns:a16="http://schemas.microsoft.com/office/drawing/2014/main" id="{5A3DC64A-1F3E-43E8-BF46-62564311BD5B}"/>
                    </a:ext>
                  </a:extLst>
                </p:cNvPr>
                <p:cNvSpPr>
                  <a:spLocks/>
                </p:cNvSpPr>
                <p:nvPr/>
              </p:nvSpPr>
              <p:spPr bwMode="auto">
                <a:xfrm>
                  <a:off x="3890964" y="3427413"/>
                  <a:ext cx="166688" cy="138113"/>
                </a:xfrm>
                <a:custGeom>
                  <a:avLst/>
                  <a:gdLst>
                    <a:gd name="T0" fmla="*/ 2147483647 w 105"/>
                    <a:gd name="T1" fmla="*/ 2147483647 h 87"/>
                    <a:gd name="T2" fmla="*/ 2147483647 w 105"/>
                    <a:gd name="T3" fmla="*/ 0 h 87"/>
                    <a:gd name="T4" fmla="*/ 2147483647 w 105"/>
                    <a:gd name="T5" fmla="*/ 2147483647 h 87"/>
                    <a:gd name="T6" fmla="*/ 0 w 105"/>
                    <a:gd name="T7" fmla="*/ 2147483647 h 87"/>
                    <a:gd name="T8" fmla="*/ 2147483647 w 105"/>
                    <a:gd name="T9" fmla="*/ 2147483647 h 87"/>
                    <a:gd name="T10" fmla="*/ 2147483647 w 105"/>
                    <a:gd name="T11" fmla="*/ 2147483647 h 87"/>
                    <a:gd name="T12" fmla="*/ 2147483647 w 105"/>
                    <a:gd name="T13" fmla="*/ 2147483647 h 87"/>
                    <a:gd name="T14" fmla="*/ 2147483647 w 105"/>
                    <a:gd name="T15" fmla="*/ 2147483647 h 87"/>
                    <a:gd name="T16" fmla="*/ 2147483647 w 105"/>
                    <a:gd name="T17" fmla="*/ 2147483647 h 87"/>
                    <a:gd name="T18" fmla="*/ 2147483647 w 105"/>
                    <a:gd name="T19" fmla="*/ 2147483647 h 87"/>
                    <a:gd name="T20" fmla="*/ 2147483647 w 105"/>
                    <a:gd name="T21" fmla="*/ 2147483647 h 87"/>
                    <a:gd name="T22" fmla="*/ 2147483647 w 105"/>
                    <a:gd name="T23" fmla="*/ 2147483647 h 87"/>
                    <a:gd name="T24" fmla="*/ 2147483647 w 105"/>
                    <a:gd name="T25" fmla="*/ 2147483647 h 87"/>
                    <a:gd name="T26" fmla="*/ 2147483647 w 105"/>
                    <a:gd name="T27" fmla="*/ 2147483647 h 87"/>
                    <a:gd name="T28" fmla="*/ 2147483647 w 105"/>
                    <a:gd name="T29" fmla="*/ 2147483647 h 87"/>
                    <a:gd name="T30" fmla="*/ 2147483647 w 105"/>
                    <a:gd name="T31" fmla="*/ 2147483647 h 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5"/>
                    <a:gd name="T49" fmla="*/ 0 h 87"/>
                    <a:gd name="T50" fmla="*/ 105 w 105"/>
                    <a:gd name="T51" fmla="*/ 87 h 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5" h="87">
                      <a:moveTo>
                        <a:pt x="70" y="9"/>
                      </a:moveTo>
                      <a:lnTo>
                        <a:pt x="44" y="0"/>
                      </a:lnTo>
                      <a:lnTo>
                        <a:pt x="9" y="9"/>
                      </a:lnTo>
                      <a:lnTo>
                        <a:pt x="0" y="35"/>
                      </a:lnTo>
                      <a:lnTo>
                        <a:pt x="9" y="52"/>
                      </a:lnTo>
                      <a:lnTo>
                        <a:pt x="53" y="44"/>
                      </a:lnTo>
                      <a:lnTo>
                        <a:pt x="61" y="61"/>
                      </a:lnTo>
                      <a:lnTo>
                        <a:pt x="9" y="61"/>
                      </a:lnTo>
                      <a:lnTo>
                        <a:pt x="9" y="78"/>
                      </a:lnTo>
                      <a:lnTo>
                        <a:pt x="61" y="78"/>
                      </a:lnTo>
                      <a:lnTo>
                        <a:pt x="105" y="87"/>
                      </a:lnTo>
                      <a:lnTo>
                        <a:pt x="105" y="70"/>
                      </a:lnTo>
                      <a:lnTo>
                        <a:pt x="88" y="61"/>
                      </a:lnTo>
                      <a:lnTo>
                        <a:pt x="88" y="35"/>
                      </a:lnTo>
                      <a:lnTo>
                        <a:pt x="70" y="26"/>
                      </a:lnTo>
                      <a:lnTo>
                        <a:pt x="70" y="9"/>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13" name="Freeform 598">
                  <a:extLst>
                    <a:ext uri="{FF2B5EF4-FFF2-40B4-BE49-F238E27FC236}">
                      <a16:creationId xmlns:a16="http://schemas.microsoft.com/office/drawing/2014/main" id="{41D380B3-0C1C-4486-AC78-37B5C878DC52}"/>
                    </a:ext>
                  </a:extLst>
                </p:cNvPr>
                <p:cNvSpPr>
                  <a:spLocks/>
                </p:cNvSpPr>
                <p:nvPr/>
              </p:nvSpPr>
              <p:spPr bwMode="auto">
                <a:xfrm>
                  <a:off x="3890964" y="3427413"/>
                  <a:ext cx="166688" cy="138113"/>
                </a:xfrm>
                <a:custGeom>
                  <a:avLst/>
                  <a:gdLst>
                    <a:gd name="T0" fmla="*/ 2147483647 w 105"/>
                    <a:gd name="T1" fmla="*/ 2147483647 h 87"/>
                    <a:gd name="T2" fmla="*/ 2147483647 w 105"/>
                    <a:gd name="T3" fmla="*/ 0 h 87"/>
                    <a:gd name="T4" fmla="*/ 2147483647 w 105"/>
                    <a:gd name="T5" fmla="*/ 2147483647 h 87"/>
                    <a:gd name="T6" fmla="*/ 0 w 105"/>
                    <a:gd name="T7" fmla="*/ 2147483647 h 87"/>
                    <a:gd name="T8" fmla="*/ 2147483647 w 105"/>
                    <a:gd name="T9" fmla="*/ 2147483647 h 87"/>
                    <a:gd name="T10" fmla="*/ 2147483647 w 105"/>
                    <a:gd name="T11" fmla="*/ 2147483647 h 87"/>
                    <a:gd name="T12" fmla="*/ 2147483647 w 105"/>
                    <a:gd name="T13" fmla="*/ 2147483647 h 87"/>
                    <a:gd name="T14" fmla="*/ 2147483647 w 105"/>
                    <a:gd name="T15" fmla="*/ 2147483647 h 87"/>
                    <a:gd name="T16" fmla="*/ 2147483647 w 105"/>
                    <a:gd name="T17" fmla="*/ 2147483647 h 87"/>
                    <a:gd name="T18" fmla="*/ 2147483647 w 105"/>
                    <a:gd name="T19" fmla="*/ 2147483647 h 87"/>
                    <a:gd name="T20" fmla="*/ 2147483647 w 105"/>
                    <a:gd name="T21" fmla="*/ 2147483647 h 87"/>
                    <a:gd name="T22" fmla="*/ 2147483647 w 105"/>
                    <a:gd name="T23" fmla="*/ 2147483647 h 87"/>
                    <a:gd name="T24" fmla="*/ 2147483647 w 105"/>
                    <a:gd name="T25" fmla="*/ 2147483647 h 87"/>
                    <a:gd name="T26" fmla="*/ 2147483647 w 105"/>
                    <a:gd name="T27" fmla="*/ 2147483647 h 87"/>
                    <a:gd name="T28" fmla="*/ 2147483647 w 105"/>
                    <a:gd name="T29" fmla="*/ 2147483647 h 87"/>
                    <a:gd name="T30" fmla="*/ 2147483647 w 105"/>
                    <a:gd name="T31" fmla="*/ 2147483647 h 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5"/>
                    <a:gd name="T49" fmla="*/ 0 h 87"/>
                    <a:gd name="T50" fmla="*/ 105 w 105"/>
                    <a:gd name="T51" fmla="*/ 87 h 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5" h="87">
                      <a:moveTo>
                        <a:pt x="70" y="9"/>
                      </a:moveTo>
                      <a:lnTo>
                        <a:pt x="44" y="0"/>
                      </a:lnTo>
                      <a:lnTo>
                        <a:pt x="9" y="9"/>
                      </a:lnTo>
                      <a:lnTo>
                        <a:pt x="0" y="35"/>
                      </a:lnTo>
                      <a:lnTo>
                        <a:pt x="9" y="52"/>
                      </a:lnTo>
                      <a:lnTo>
                        <a:pt x="53" y="44"/>
                      </a:lnTo>
                      <a:lnTo>
                        <a:pt x="61" y="61"/>
                      </a:lnTo>
                      <a:lnTo>
                        <a:pt x="9" y="61"/>
                      </a:lnTo>
                      <a:lnTo>
                        <a:pt x="9" y="78"/>
                      </a:lnTo>
                      <a:lnTo>
                        <a:pt x="61" y="78"/>
                      </a:lnTo>
                      <a:lnTo>
                        <a:pt x="105" y="87"/>
                      </a:lnTo>
                      <a:lnTo>
                        <a:pt x="105" y="70"/>
                      </a:lnTo>
                      <a:lnTo>
                        <a:pt x="88" y="61"/>
                      </a:lnTo>
                      <a:lnTo>
                        <a:pt x="88" y="35"/>
                      </a:lnTo>
                      <a:lnTo>
                        <a:pt x="70" y="26"/>
                      </a:lnTo>
                      <a:lnTo>
                        <a:pt x="70" y="9"/>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14" name="Freeform 599">
                  <a:extLst>
                    <a:ext uri="{FF2B5EF4-FFF2-40B4-BE49-F238E27FC236}">
                      <a16:creationId xmlns:a16="http://schemas.microsoft.com/office/drawing/2014/main" id="{4D31481C-CBA5-40DC-82E4-27294EE9BADC}"/>
                    </a:ext>
                  </a:extLst>
                </p:cNvPr>
                <p:cNvSpPr>
                  <a:spLocks/>
                </p:cNvSpPr>
                <p:nvPr/>
              </p:nvSpPr>
              <p:spPr bwMode="auto">
                <a:xfrm>
                  <a:off x="3905251" y="3497263"/>
                  <a:ext cx="82550" cy="26988"/>
                </a:xfrm>
                <a:custGeom>
                  <a:avLst/>
                  <a:gdLst>
                    <a:gd name="T0" fmla="*/ 2147483647 w 52"/>
                    <a:gd name="T1" fmla="*/ 0 h 17"/>
                    <a:gd name="T2" fmla="*/ 0 w 52"/>
                    <a:gd name="T3" fmla="*/ 2147483647 h 17"/>
                    <a:gd name="T4" fmla="*/ 0 w 52"/>
                    <a:gd name="T5" fmla="*/ 2147483647 h 17"/>
                    <a:gd name="T6" fmla="*/ 2147483647 w 52"/>
                    <a:gd name="T7" fmla="*/ 2147483647 h 17"/>
                    <a:gd name="T8" fmla="*/ 2147483647 w 52"/>
                    <a:gd name="T9" fmla="*/ 0 h 17"/>
                    <a:gd name="T10" fmla="*/ 0 60000 65536"/>
                    <a:gd name="T11" fmla="*/ 0 60000 65536"/>
                    <a:gd name="T12" fmla="*/ 0 60000 65536"/>
                    <a:gd name="T13" fmla="*/ 0 60000 65536"/>
                    <a:gd name="T14" fmla="*/ 0 60000 65536"/>
                    <a:gd name="T15" fmla="*/ 0 w 52"/>
                    <a:gd name="T16" fmla="*/ 0 h 17"/>
                    <a:gd name="T17" fmla="*/ 52 w 52"/>
                    <a:gd name="T18" fmla="*/ 17 h 17"/>
                  </a:gdLst>
                  <a:ahLst/>
                  <a:cxnLst>
                    <a:cxn ang="T10">
                      <a:pos x="T0" y="T1"/>
                    </a:cxn>
                    <a:cxn ang="T11">
                      <a:pos x="T2" y="T3"/>
                    </a:cxn>
                    <a:cxn ang="T12">
                      <a:pos x="T4" y="T5"/>
                    </a:cxn>
                    <a:cxn ang="T13">
                      <a:pos x="T6" y="T7"/>
                    </a:cxn>
                    <a:cxn ang="T14">
                      <a:pos x="T8" y="T9"/>
                    </a:cxn>
                  </a:cxnLst>
                  <a:rect l="T15" t="T16" r="T17" b="T18"/>
                  <a:pathLst>
                    <a:path w="52" h="17">
                      <a:moveTo>
                        <a:pt x="44" y="0"/>
                      </a:moveTo>
                      <a:lnTo>
                        <a:pt x="0" y="8"/>
                      </a:lnTo>
                      <a:lnTo>
                        <a:pt x="0" y="17"/>
                      </a:lnTo>
                      <a:lnTo>
                        <a:pt x="52" y="17"/>
                      </a:lnTo>
                      <a:lnTo>
                        <a:pt x="44"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15" name="Freeform 600">
                  <a:extLst>
                    <a:ext uri="{FF2B5EF4-FFF2-40B4-BE49-F238E27FC236}">
                      <a16:creationId xmlns:a16="http://schemas.microsoft.com/office/drawing/2014/main" id="{58DCB081-735D-4177-8EB5-7C2BF11F138C}"/>
                    </a:ext>
                  </a:extLst>
                </p:cNvPr>
                <p:cNvSpPr>
                  <a:spLocks/>
                </p:cNvSpPr>
                <p:nvPr/>
              </p:nvSpPr>
              <p:spPr bwMode="auto">
                <a:xfrm>
                  <a:off x="3905251" y="3497263"/>
                  <a:ext cx="82550" cy="26988"/>
                </a:xfrm>
                <a:custGeom>
                  <a:avLst/>
                  <a:gdLst>
                    <a:gd name="T0" fmla="*/ 2147483647 w 52"/>
                    <a:gd name="T1" fmla="*/ 0 h 17"/>
                    <a:gd name="T2" fmla="*/ 0 w 52"/>
                    <a:gd name="T3" fmla="*/ 2147483647 h 17"/>
                    <a:gd name="T4" fmla="*/ 0 w 52"/>
                    <a:gd name="T5" fmla="*/ 2147483647 h 17"/>
                    <a:gd name="T6" fmla="*/ 2147483647 w 52"/>
                    <a:gd name="T7" fmla="*/ 2147483647 h 17"/>
                    <a:gd name="T8" fmla="*/ 2147483647 w 52"/>
                    <a:gd name="T9" fmla="*/ 0 h 17"/>
                    <a:gd name="T10" fmla="*/ 0 60000 65536"/>
                    <a:gd name="T11" fmla="*/ 0 60000 65536"/>
                    <a:gd name="T12" fmla="*/ 0 60000 65536"/>
                    <a:gd name="T13" fmla="*/ 0 60000 65536"/>
                    <a:gd name="T14" fmla="*/ 0 60000 65536"/>
                    <a:gd name="T15" fmla="*/ 0 w 52"/>
                    <a:gd name="T16" fmla="*/ 0 h 17"/>
                    <a:gd name="T17" fmla="*/ 52 w 52"/>
                    <a:gd name="T18" fmla="*/ 17 h 17"/>
                  </a:gdLst>
                  <a:ahLst/>
                  <a:cxnLst>
                    <a:cxn ang="T10">
                      <a:pos x="T0" y="T1"/>
                    </a:cxn>
                    <a:cxn ang="T11">
                      <a:pos x="T2" y="T3"/>
                    </a:cxn>
                    <a:cxn ang="T12">
                      <a:pos x="T4" y="T5"/>
                    </a:cxn>
                    <a:cxn ang="T13">
                      <a:pos x="T6" y="T7"/>
                    </a:cxn>
                    <a:cxn ang="T14">
                      <a:pos x="T8" y="T9"/>
                    </a:cxn>
                  </a:cxnLst>
                  <a:rect l="T15" t="T16" r="T17" b="T18"/>
                  <a:pathLst>
                    <a:path w="52" h="17">
                      <a:moveTo>
                        <a:pt x="44" y="0"/>
                      </a:moveTo>
                      <a:lnTo>
                        <a:pt x="0" y="8"/>
                      </a:lnTo>
                      <a:lnTo>
                        <a:pt x="0" y="17"/>
                      </a:lnTo>
                      <a:lnTo>
                        <a:pt x="52" y="17"/>
                      </a:lnTo>
                      <a:lnTo>
                        <a:pt x="44"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16" name="Freeform 601">
                  <a:extLst>
                    <a:ext uri="{FF2B5EF4-FFF2-40B4-BE49-F238E27FC236}">
                      <a16:creationId xmlns:a16="http://schemas.microsoft.com/office/drawing/2014/main" id="{1BC7307E-ED6E-44A9-A8BB-271A387BD9F9}"/>
                    </a:ext>
                  </a:extLst>
                </p:cNvPr>
                <p:cNvSpPr>
                  <a:spLocks/>
                </p:cNvSpPr>
                <p:nvPr/>
              </p:nvSpPr>
              <p:spPr bwMode="auto">
                <a:xfrm>
                  <a:off x="4043364" y="3662363"/>
                  <a:ext cx="111125" cy="125413"/>
                </a:xfrm>
                <a:custGeom>
                  <a:avLst/>
                  <a:gdLst>
                    <a:gd name="T0" fmla="*/ 2147483647 w 70"/>
                    <a:gd name="T1" fmla="*/ 0 h 79"/>
                    <a:gd name="T2" fmla="*/ 0 w 70"/>
                    <a:gd name="T3" fmla="*/ 2147483647 h 79"/>
                    <a:gd name="T4" fmla="*/ 2147483647 w 70"/>
                    <a:gd name="T5" fmla="*/ 2147483647 h 79"/>
                    <a:gd name="T6" fmla="*/ 2147483647 w 70"/>
                    <a:gd name="T7" fmla="*/ 2147483647 h 79"/>
                    <a:gd name="T8" fmla="*/ 2147483647 w 70"/>
                    <a:gd name="T9" fmla="*/ 2147483647 h 79"/>
                    <a:gd name="T10" fmla="*/ 2147483647 w 70"/>
                    <a:gd name="T11" fmla="*/ 0 h 79"/>
                    <a:gd name="T12" fmla="*/ 2147483647 w 70"/>
                    <a:gd name="T13" fmla="*/ 0 h 79"/>
                    <a:gd name="T14" fmla="*/ 0 60000 65536"/>
                    <a:gd name="T15" fmla="*/ 0 60000 65536"/>
                    <a:gd name="T16" fmla="*/ 0 60000 65536"/>
                    <a:gd name="T17" fmla="*/ 0 60000 65536"/>
                    <a:gd name="T18" fmla="*/ 0 60000 65536"/>
                    <a:gd name="T19" fmla="*/ 0 60000 65536"/>
                    <a:gd name="T20" fmla="*/ 0 60000 65536"/>
                    <a:gd name="T21" fmla="*/ 0 w 70"/>
                    <a:gd name="T22" fmla="*/ 0 h 79"/>
                    <a:gd name="T23" fmla="*/ 70 w 70"/>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79">
                      <a:moveTo>
                        <a:pt x="18" y="0"/>
                      </a:moveTo>
                      <a:lnTo>
                        <a:pt x="0" y="26"/>
                      </a:lnTo>
                      <a:lnTo>
                        <a:pt x="61" y="79"/>
                      </a:lnTo>
                      <a:lnTo>
                        <a:pt x="70" y="61"/>
                      </a:lnTo>
                      <a:lnTo>
                        <a:pt x="53" y="18"/>
                      </a:lnTo>
                      <a:lnTo>
                        <a:pt x="35" y="0"/>
                      </a:lnTo>
                      <a:lnTo>
                        <a:pt x="18"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17" name="Freeform 602">
                  <a:extLst>
                    <a:ext uri="{FF2B5EF4-FFF2-40B4-BE49-F238E27FC236}">
                      <a16:creationId xmlns:a16="http://schemas.microsoft.com/office/drawing/2014/main" id="{F42B0977-FEDA-46BB-B1E3-42964B0A85AB}"/>
                    </a:ext>
                  </a:extLst>
                </p:cNvPr>
                <p:cNvSpPr>
                  <a:spLocks/>
                </p:cNvSpPr>
                <p:nvPr/>
              </p:nvSpPr>
              <p:spPr bwMode="auto">
                <a:xfrm>
                  <a:off x="4043364" y="3662363"/>
                  <a:ext cx="111125" cy="125413"/>
                </a:xfrm>
                <a:custGeom>
                  <a:avLst/>
                  <a:gdLst>
                    <a:gd name="T0" fmla="*/ 2147483647 w 70"/>
                    <a:gd name="T1" fmla="*/ 0 h 79"/>
                    <a:gd name="T2" fmla="*/ 0 w 70"/>
                    <a:gd name="T3" fmla="*/ 2147483647 h 79"/>
                    <a:gd name="T4" fmla="*/ 2147483647 w 70"/>
                    <a:gd name="T5" fmla="*/ 2147483647 h 79"/>
                    <a:gd name="T6" fmla="*/ 2147483647 w 70"/>
                    <a:gd name="T7" fmla="*/ 2147483647 h 79"/>
                    <a:gd name="T8" fmla="*/ 2147483647 w 70"/>
                    <a:gd name="T9" fmla="*/ 2147483647 h 79"/>
                    <a:gd name="T10" fmla="*/ 2147483647 w 70"/>
                    <a:gd name="T11" fmla="*/ 0 h 79"/>
                    <a:gd name="T12" fmla="*/ 2147483647 w 70"/>
                    <a:gd name="T13" fmla="*/ 0 h 79"/>
                    <a:gd name="T14" fmla="*/ 0 60000 65536"/>
                    <a:gd name="T15" fmla="*/ 0 60000 65536"/>
                    <a:gd name="T16" fmla="*/ 0 60000 65536"/>
                    <a:gd name="T17" fmla="*/ 0 60000 65536"/>
                    <a:gd name="T18" fmla="*/ 0 60000 65536"/>
                    <a:gd name="T19" fmla="*/ 0 60000 65536"/>
                    <a:gd name="T20" fmla="*/ 0 60000 65536"/>
                    <a:gd name="T21" fmla="*/ 0 w 70"/>
                    <a:gd name="T22" fmla="*/ 0 h 79"/>
                    <a:gd name="T23" fmla="*/ 70 w 70"/>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79">
                      <a:moveTo>
                        <a:pt x="18" y="0"/>
                      </a:moveTo>
                      <a:lnTo>
                        <a:pt x="0" y="26"/>
                      </a:lnTo>
                      <a:lnTo>
                        <a:pt x="61" y="79"/>
                      </a:lnTo>
                      <a:lnTo>
                        <a:pt x="70" y="61"/>
                      </a:lnTo>
                      <a:lnTo>
                        <a:pt x="53" y="18"/>
                      </a:lnTo>
                      <a:lnTo>
                        <a:pt x="35" y="0"/>
                      </a:lnTo>
                      <a:lnTo>
                        <a:pt x="1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18" name="Freeform 603">
                  <a:extLst>
                    <a:ext uri="{FF2B5EF4-FFF2-40B4-BE49-F238E27FC236}">
                      <a16:creationId xmlns:a16="http://schemas.microsoft.com/office/drawing/2014/main" id="{CC33BE0C-A41C-4EC7-B3EF-CA2A55B2563A}"/>
                    </a:ext>
                  </a:extLst>
                </p:cNvPr>
                <p:cNvSpPr>
                  <a:spLocks/>
                </p:cNvSpPr>
                <p:nvPr/>
              </p:nvSpPr>
              <p:spPr bwMode="auto">
                <a:xfrm>
                  <a:off x="4002089" y="3621088"/>
                  <a:ext cx="69850" cy="82550"/>
                </a:xfrm>
                <a:custGeom>
                  <a:avLst/>
                  <a:gdLst>
                    <a:gd name="T0" fmla="*/ 0 w 44"/>
                    <a:gd name="T1" fmla="*/ 2147483647 h 52"/>
                    <a:gd name="T2" fmla="*/ 2147483647 w 44"/>
                    <a:gd name="T3" fmla="*/ 2147483647 h 52"/>
                    <a:gd name="T4" fmla="*/ 2147483647 w 44"/>
                    <a:gd name="T5" fmla="*/ 2147483647 h 52"/>
                    <a:gd name="T6" fmla="*/ 2147483647 w 44"/>
                    <a:gd name="T7" fmla="*/ 2147483647 h 52"/>
                    <a:gd name="T8" fmla="*/ 2147483647 w 44"/>
                    <a:gd name="T9" fmla="*/ 0 h 52"/>
                    <a:gd name="T10" fmla="*/ 2147483647 w 44"/>
                    <a:gd name="T11" fmla="*/ 0 h 52"/>
                    <a:gd name="T12" fmla="*/ 0 w 44"/>
                    <a:gd name="T13" fmla="*/ 2147483647 h 52"/>
                    <a:gd name="T14" fmla="*/ 0 60000 65536"/>
                    <a:gd name="T15" fmla="*/ 0 60000 65536"/>
                    <a:gd name="T16" fmla="*/ 0 60000 65536"/>
                    <a:gd name="T17" fmla="*/ 0 60000 65536"/>
                    <a:gd name="T18" fmla="*/ 0 60000 65536"/>
                    <a:gd name="T19" fmla="*/ 0 60000 65536"/>
                    <a:gd name="T20" fmla="*/ 0 60000 65536"/>
                    <a:gd name="T21" fmla="*/ 0 w 44"/>
                    <a:gd name="T22" fmla="*/ 0 h 52"/>
                    <a:gd name="T23" fmla="*/ 44 w 44"/>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52">
                      <a:moveTo>
                        <a:pt x="0" y="17"/>
                      </a:moveTo>
                      <a:lnTo>
                        <a:pt x="9" y="44"/>
                      </a:lnTo>
                      <a:lnTo>
                        <a:pt x="26" y="52"/>
                      </a:lnTo>
                      <a:lnTo>
                        <a:pt x="44" y="26"/>
                      </a:lnTo>
                      <a:lnTo>
                        <a:pt x="35" y="0"/>
                      </a:lnTo>
                      <a:lnTo>
                        <a:pt x="18" y="0"/>
                      </a:lnTo>
                      <a:lnTo>
                        <a:pt x="0" y="1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19" name="Freeform 604">
                  <a:extLst>
                    <a:ext uri="{FF2B5EF4-FFF2-40B4-BE49-F238E27FC236}">
                      <a16:creationId xmlns:a16="http://schemas.microsoft.com/office/drawing/2014/main" id="{FF1FF1DE-7C82-42B7-A7C6-6B5965DFFF4C}"/>
                    </a:ext>
                  </a:extLst>
                </p:cNvPr>
                <p:cNvSpPr>
                  <a:spLocks/>
                </p:cNvSpPr>
                <p:nvPr/>
              </p:nvSpPr>
              <p:spPr bwMode="auto">
                <a:xfrm>
                  <a:off x="4002089" y="3621088"/>
                  <a:ext cx="69850" cy="82550"/>
                </a:xfrm>
                <a:custGeom>
                  <a:avLst/>
                  <a:gdLst>
                    <a:gd name="T0" fmla="*/ 0 w 44"/>
                    <a:gd name="T1" fmla="*/ 2147483647 h 52"/>
                    <a:gd name="T2" fmla="*/ 2147483647 w 44"/>
                    <a:gd name="T3" fmla="*/ 2147483647 h 52"/>
                    <a:gd name="T4" fmla="*/ 2147483647 w 44"/>
                    <a:gd name="T5" fmla="*/ 2147483647 h 52"/>
                    <a:gd name="T6" fmla="*/ 2147483647 w 44"/>
                    <a:gd name="T7" fmla="*/ 2147483647 h 52"/>
                    <a:gd name="T8" fmla="*/ 2147483647 w 44"/>
                    <a:gd name="T9" fmla="*/ 0 h 52"/>
                    <a:gd name="T10" fmla="*/ 2147483647 w 44"/>
                    <a:gd name="T11" fmla="*/ 0 h 52"/>
                    <a:gd name="T12" fmla="*/ 0 w 44"/>
                    <a:gd name="T13" fmla="*/ 2147483647 h 52"/>
                    <a:gd name="T14" fmla="*/ 0 60000 65536"/>
                    <a:gd name="T15" fmla="*/ 0 60000 65536"/>
                    <a:gd name="T16" fmla="*/ 0 60000 65536"/>
                    <a:gd name="T17" fmla="*/ 0 60000 65536"/>
                    <a:gd name="T18" fmla="*/ 0 60000 65536"/>
                    <a:gd name="T19" fmla="*/ 0 60000 65536"/>
                    <a:gd name="T20" fmla="*/ 0 60000 65536"/>
                    <a:gd name="T21" fmla="*/ 0 w 44"/>
                    <a:gd name="T22" fmla="*/ 0 h 52"/>
                    <a:gd name="T23" fmla="*/ 44 w 44"/>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52">
                      <a:moveTo>
                        <a:pt x="0" y="17"/>
                      </a:moveTo>
                      <a:lnTo>
                        <a:pt x="9" y="44"/>
                      </a:lnTo>
                      <a:lnTo>
                        <a:pt x="26" y="52"/>
                      </a:lnTo>
                      <a:lnTo>
                        <a:pt x="44" y="26"/>
                      </a:lnTo>
                      <a:lnTo>
                        <a:pt x="35" y="0"/>
                      </a:lnTo>
                      <a:lnTo>
                        <a:pt x="18" y="0"/>
                      </a:lnTo>
                      <a:lnTo>
                        <a:pt x="0" y="1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20" name="Freeform 605">
                  <a:extLst>
                    <a:ext uri="{FF2B5EF4-FFF2-40B4-BE49-F238E27FC236}">
                      <a16:creationId xmlns:a16="http://schemas.microsoft.com/office/drawing/2014/main" id="{30901DA2-889C-4C88-A094-BD08CDE4E311}"/>
                    </a:ext>
                  </a:extLst>
                </p:cNvPr>
                <p:cNvSpPr>
                  <a:spLocks/>
                </p:cNvSpPr>
                <p:nvPr/>
              </p:nvSpPr>
              <p:spPr bwMode="auto">
                <a:xfrm>
                  <a:off x="3946526" y="3551238"/>
                  <a:ext cx="193675" cy="139700"/>
                </a:xfrm>
                <a:custGeom>
                  <a:avLst/>
                  <a:gdLst>
                    <a:gd name="T0" fmla="*/ 2147483647 w 122"/>
                    <a:gd name="T1" fmla="*/ 0 h 88"/>
                    <a:gd name="T2" fmla="*/ 2147483647 w 122"/>
                    <a:gd name="T3" fmla="*/ 2147483647 h 88"/>
                    <a:gd name="T4" fmla="*/ 2147483647 w 122"/>
                    <a:gd name="T5" fmla="*/ 0 h 88"/>
                    <a:gd name="T6" fmla="*/ 2147483647 w 122"/>
                    <a:gd name="T7" fmla="*/ 2147483647 h 88"/>
                    <a:gd name="T8" fmla="*/ 0 w 122"/>
                    <a:gd name="T9" fmla="*/ 2147483647 h 88"/>
                    <a:gd name="T10" fmla="*/ 2147483647 w 122"/>
                    <a:gd name="T11" fmla="*/ 2147483647 h 88"/>
                    <a:gd name="T12" fmla="*/ 2147483647 w 122"/>
                    <a:gd name="T13" fmla="*/ 2147483647 h 88"/>
                    <a:gd name="T14" fmla="*/ 2147483647 w 122"/>
                    <a:gd name="T15" fmla="*/ 2147483647 h 88"/>
                    <a:gd name="T16" fmla="*/ 2147483647 w 122"/>
                    <a:gd name="T17" fmla="*/ 2147483647 h 88"/>
                    <a:gd name="T18" fmla="*/ 2147483647 w 122"/>
                    <a:gd name="T19" fmla="*/ 2147483647 h 88"/>
                    <a:gd name="T20" fmla="*/ 2147483647 w 122"/>
                    <a:gd name="T21" fmla="*/ 2147483647 h 88"/>
                    <a:gd name="T22" fmla="*/ 2147483647 w 122"/>
                    <a:gd name="T23" fmla="*/ 2147483647 h 88"/>
                    <a:gd name="T24" fmla="*/ 2147483647 w 122"/>
                    <a:gd name="T25" fmla="*/ 2147483647 h 88"/>
                    <a:gd name="T26" fmla="*/ 2147483647 w 122"/>
                    <a:gd name="T27" fmla="*/ 0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88"/>
                    <a:gd name="T44" fmla="*/ 122 w 122"/>
                    <a:gd name="T45" fmla="*/ 88 h 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88">
                      <a:moveTo>
                        <a:pt x="96" y="0"/>
                      </a:moveTo>
                      <a:lnTo>
                        <a:pt x="70" y="9"/>
                      </a:lnTo>
                      <a:lnTo>
                        <a:pt x="26" y="0"/>
                      </a:lnTo>
                      <a:lnTo>
                        <a:pt x="35" y="9"/>
                      </a:lnTo>
                      <a:lnTo>
                        <a:pt x="0" y="27"/>
                      </a:lnTo>
                      <a:lnTo>
                        <a:pt x="35" y="61"/>
                      </a:lnTo>
                      <a:lnTo>
                        <a:pt x="53" y="44"/>
                      </a:lnTo>
                      <a:lnTo>
                        <a:pt x="70" y="44"/>
                      </a:lnTo>
                      <a:lnTo>
                        <a:pt x="79" y="70"/>
                      </a:lnTo>
                      <a:lnTo>
                        <a:pt x="96" y="70"/>
                      </a:lnTo>
                      <a:lnTo>
                        <a:pt x="114" y="88"/>
                      </a:lnTo>
                      <a:lnTo>
                        <a:pt x="122" y="79"/>
                      </a:lnTo>
                      <a:lnTo>
                        <a:pt x="122" y="35"/>
                      </a:lnTo>
                      <a:lnTo>
                        <a:pt x="96"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21" name="Freeform 606">
                  <a:extLst>
                    <a:ext uri="{FF2B5EF4-FFF2-40B4-BE49-F238E27FC236}">
                      <a16:creationId xmlns:a16="http://schemas.microsoft.com/office/drawing/2014/main" id="{1E55CEFA-2A3B-483A-9D0B-E77CF066FCE1}"/>
                    </a:ext>
                  </a:extLst>
                </p:cNvPr>
                <p:cNvSpPr>
                  <a:spLocks/>
                </p:cNvSpPr>
                <p:nvPr/>
              </p:nvSpPr>
              <p:spPr bwMode="auto">
                <a:xfrm>
                  <a:off x="3946526" y="3551238"/>
                  <a:ext cx="193675" cy="139700"/>
                </a:xfrm>
                <a:custGeom>
                  <a:avLst/>
                  <a:gdLst>
                    <a:gd name="T0" fmla="*/ 2147483647 w 122"/>
                    <a:gd name="T1" fmla="*/ 0 h 88"/>
                    <a:gd name="T2" fmla="*/ 2147483647 w 122"/>
                    <a:gd name="T3" fmla="*/ 2147483647 h 88"/>
                    <a:gd name="T4" fmla="*/ 2147483647 w 122"/>
                    <a:gd name="T5" fmla="*/ 0 h 88"/>
                    <a:gd name="T6" fmla="*/ 2147483647 w 122"/>
                    <a:gd name="T7" fmla="*/ 2147483647 h 88"/>
                    <a:gd name="T8" fmla="*/ 0 w 122"/>
                    <a:gd name="T9" fmla="*/ 2147483647 h 88"/>
                    <a:gd name="T10" fmla="*/ 2147483647 w 122"/>
                    <a:gd name="T11" fmla="*/ 2147483647 h 88"/>
                    <a:gd name="T12" fmla="*/ 2147483647 w 122"/>
                    <a:gd name="T13" fmla="*/ 2147483647 h 88"/>
                    <a:gd name="T14" fmla="*/ 2147483647 w 122"/>
                    <a:gd name="T15" fmla="*/ 2147483647 h 88"/>
                    <a:gd name="T16" fmla="*/ 2147483647 w 122"/>
                    <a:gd name="T17" fmla="*/ 2147483647 h 88"/>
                    <a:gd name="T18" fmla="*/ 2147483647 w 122"/>
                    <a:gd name="T19" fmla="*/ 2147483647 h 88"/>
                    <a:gd name="T20" fmla="*/ 2147483647 w 122"/>
                    <a:gd name="T21" fmla="*/ 2147483647 h 88"/>
                    <a:gd name="T22" fmla="*/ 2147483647 w 122"/>
                    <a:gd name="T23" fmla="*/ 2147483647 h 88"/>
                    <a:gd name="T24" fmla="*/ 2147483647 w 122"/>
                    <a:gd name="T25" fmla="*/ 2147483647 h 88"/>
                    <a:gd name="T26" fmla="*/ 2147483647 w 122"/>
                    <a:gd name="T27" fmla="*/ 0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88"/>
                    <a:gd name="T44" fmla="*/ 122 w 122"/>
                    <a:gd name="T45" fmla="*/ 88 h 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88">
                      <a:moveTo>
                        <a:pt x="96" y="0"/>
                      </a:moveTo>
                      <a:lnTo>
                        <a:pt x="70" y="9"/>
                      </a:lnTo>
                      <a:lnTo>
                        <a:pt x="26" y="0"/>
                      </a:lnTo>
                      <a:lnTo>
                        <a:pt x="35" y="9"/>
                      </a:lnTo>
                      <a:lnTo>
                        <a:pt x="0" y="27"/>
                      </a:lnTo>
                      <a:lnTo>
                        <a:pt x="35" y="61"/>
                      </a:lnTo>
                      <a:lnTo>
                        <a:pt x="53" y="44"/>
                      </a:lnTo>
                      <a:lnTo>
                        <a:pt x="70" y="44"/>
                      </a:lnTo>
                      <a:lnTo>
                        <a:pt x="79" y="70"/>
                      </a:lnTo>
                      <a:lnTo>
                        <a:pt x="96" y="70"/>
                      </a:lnTo>
                      <a:lnTo>
                        <a:pt x="114" y="88"/>
                      </a:lnTo>
                      <a:lnTo>
                        <a:pt x="122" y="79"/>
                      </a:lnTo>
                      <a:lnTo>
                        <a:pt x="122" y="35"/>
                      </a:lnTo>
                      <a:lnTo>
                        <a:pt x="96"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22" name="Freeform 607">
                  <a:extLst>
                    <a:ext uri="{FF2B5EF4-FFF2-40B4-BE49-F238E27FC236}">
                      <a16:creationId xmlns:a16="http://schemas.microsoft.com/office/drawing/2014/main" id="{0BE5E548-187C-4CD3-8C63-D841D12842BD}"/>
                    </a:ext>
                  </a:extLst>
                </p:cNvPr>
                <p:cNvSpPr>
                  <a:spLocks/>
                </p:cNvSpPr>
                <p:nvPr/>
              </p:nvSpPr>
              <p:spPr bwMode="auto">
                <a:xfrm>
                  <a:off x="3905251" y="3551238"/>
                  <a:ext cx="96838" cy="42863"/>
                </a:xfrm>
                <a:custGeom>
                  <a:avLst/>
                  <a:gdLst>
                    <a:gd name="T0" fmla="*/ 0 w 61"/>
                    <a:gd name="T1" fmla="*/ 0 h 27"/>
                    <a:gd name="T2" fmla="*/ 2147483647 w 61"/>
                    <a:gd name="T3" fmla="*/ 2147483647 h 27"/>
                    <a:gd name="T4" fmla="*/ 2147483647 w 61"/>
                    <a:gd name="T5" fmla="*/ 2147483647 h 27"/>
                    <a:gd name="T6" fmla="*/ 2147483647 w 61"/>
                    <a:gd name="T7" fmla="*/ 2147483647 h 27"/>
                    <a:gd name="T8" fmla="*/ 2147483647 w 61"/>
                    <a:gd name="T9" fmla="*/ 0 h 27"/>
                    <a:gd name="T10" fmla="*/ 0 w 61"/>
                    <a:gd name="T11" fmla="*/ 0 h 27"/>
                    <a:gd name="T12" fmla="*/ 0 60000 65536"/>
                    <a:gd name="T13" fmla="*/ 0 60000 65536"/>
                    <a:gd name="T14" fmla="*/ 0 60000 65536"/>
                    <a:gd name="T15" fmla="*/ 0 60000 65536"/>
                    <a:gd name="T16" fmla="*/ 0 60000 65536"/>
                    <a:gd name="T17" fmla="*/ 0 60000 65536"/>
                    <a:gd name="T18" fmla="*/ 0 w 61"/>
                    <a:gd name="T19" fmla="*/ 0 h 27"/>
                    <a:gd name="T20" fmla="*/ 61 w 61"/>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61" h="27">
                      <a:moveTo>
                        <a:pt x="0" y="0"/>
                      </a:moveTo>
                      <a:lnTo>
                        <a:pt x="18" y="9"/>
                      </a:lnTo>
                      <a:lnTo>
                        <a:pt x="26" y="27"/>
                      </a:lnTo>
                      <a:lnTo>
                        <a:pt x="61" y="9"/>
                      </a:lnTo>
                      <a:lnTo>
                        <a:pt x="52" y="0"/>
                      </a:lnTo>
                      <a:lnTo>
                        <a:pt x="0"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23" name="Freeform 609">
                  <a:extLst>
                    <a:ext uri="{FF2B5EF4-FFF2-40B4-BE49-F238E27FC236}">
                      <a16:creationId xmlns:a16="http://schemas.microsoft.com/office/drawing/2014/main" id="{FCA0393F-2806-422D-9AE4-6173C7B58940}"/>
                    </a:ext>
                  </a:extLst>
                </p:cNvPr>
                <p:cNvSpPr>
                  <a:spLocks/>
                </p:cNvSpPr>
                <p:nvPr/>
              </p:nvSpPr>
              <p:spPr bwMode="auto">
                <a:xfrm>
                  <a:off x="3905251" y="3551238"/>
                  <a:ext cx="96838" cy="42863"/>
                </a:xfrm>
                <a:custGeom>
                  <a:avLst/>
                  <a:gdLst>
                    <a:gd name="T0" fmla="*/ 0 w 61"/>
                    <a:gd name="T1" fmla="*/ 0 h 27"/>
                    <a:gd name="T2" fmla="*/ 2147483647 w 61"/>
                    <a:gd name="T3" fmla="*/ 2147483647 h 27"/>
                    <a:gd name="T4" fmla="*/ 2147483647 w 61"/>
                    <a:gd name="T5" fmla="*/ 2147483647 h 27"/>
                    <a:gd name="T6" fmla="*/ 2147483647 w 61"/>
                    <a:gd name="T7" fmla="*/ 2147483647 h 27"/>
                    <a:gd name="T8" fmla="*/ 2147483647 w 61"/>
                    <a:gd name="T9" fmla="*/ 0 h 27"/>
                    <a:gd name="T10" fmla="*/ 0 w 61"/>
                    <a:gd name="T11" fmla="*/ 0 h 27"/>
                    <a:gd name="T12" fmla="*/ 0 60000 65536"/>
                    <a:gd name="T13" fmla="*/ 0 60000 65536"/>
                    <a:gd name="T14" fmla="*/ 0 60000 65536"/>
                    <a:gd name="T15" fmla="*/ 0 60000 65536"/>
                    <a:gd name="T16" fmla="*/ 0 60000 65536"/>
                    <a:gd name="T17" fmla="*/ 0 60000 65536"/>
                    <a:gd name="T18" fmla="*/ 0 w 61"/>
                    <a:gd name="T19" fmla="*/ 0 h 27"/>
                    <a:gd name="T20" fmla="*/ 61 w 61"/>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61" h="27">
                      <a:moveTo>
                        <a:pt x="0" y="0"/>
                      </a:moveTo>
                      <a:lnTo>
                        <a:pt x="18" y="9"/>
                      </a:lnTo>
                      <a:lnTo>
                        <a:pt x="26" y="27"/>
                      </a:lnTo>
                      <a:lnTo>
                        <a:pt x="61" y="9"/>
                      </a:lnTo>
                      <a:lnTo>
                        <a:pt x="52" y="0"/>
                      </a:lnTo>
                      <a:lnTo>
                        <a:pt x="0"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24" name="Freeform 610">
                  <a:extLst>
                    <a:ext uri="{FF2B5EF4-FFF2-40B4-BE49-F238E27FC236}">
                      <a16:creationId xmlns:a16="http://schemas.microsoft.com/office/drawing/2014/main" id="{41FEE856-17CE-4D9E-9409-99DF9377ADD5}"/>
                    </a:ext>
                  </a:extLst>
                </p:cNvPr>
                <p:cNvSpPr>
                  <a:spLocks/>
                </p:cNvSpPr>
                <p:nvPr/>
              </p:nvSpPr>
              <p:spPr bwMode="auto">
                <a:xfrm>
                  <a:off x="4127501" y="3606800"/>
                  <a:ext cx="165100" cy="180975"/>
                </a:xfrm>
                <a:custGeom>
                  <a:avLst/>
                  <a:gdLst>
                    <a:gd name="T0" fmla="*/ 2147483647 w 104"/>
                    <a:gd name="T1" fmla="*/ 2147483647 h 114"/>
                    <a:gd name="T2" fmla="*/ 2147483647 w 104"/>
                    <a:gd name="T3" fmla="*/ 2147483647 h 114"/>
                    <a:gd name="T4" fmla="*/ 2147483647 w 104"/>
                    <a:gd name="T5" fmla="*/ 2147483647 h 114"/>
                    <a:gd name="T6" fmla="*/ 2147483647 w 104"/>
                    <a:gd name="T7" fmla="*/ 2147483647 h 114"/>
                    <a:gd name="T8" fmla="*/ 2147483647 w 104"/>
                    <a:gd name="T9" fmla="*/ 0 h 114"/>
                    <a:gd name="T10" fmla="*/ 2147483647 w 104"/>
                    <a:gd name="T11" fmla="*/ 0 h 114"/>
                    <a:gd name="T12" fmla="*/ 2147483647 w 104"/>
                    <a:gd name="T13" fmla="*/ 2147483647 h 114"/>
                    <a:gd name="T14" fmla="*/ 0 w 104"/>
                    <a:gd name="T15" fmla="*/ 2147483647 h 114"/>
                    <a:gd name="T16" fmla="*/ 2147483647 w 104"/>
                    <a:gd name="T17" fmla="*/ 2147483647 h 114"/>
                    <a:gd name="T18" fmla="*/ 2147483647 w 104"/>
                    <a:gd name="T19" fmla="*/ 2147483647 h 114"/>
                    <a:gd name="T20" fmla="*/ 2147483647 w 104"/>
                    <a:gd name="T21" fmla="*/ 2147483647 h 114"/>
                    <a:gd name="T22" fmla="*/ 2147483647 w 104"/>
                    <a:gd name="T23" fmla="*/ 2147483647 h 114"/>
                    <a:gd name="T24" fmla="*/ 2147483647 w 104"/>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14"/>
                    <a:gd name="T41" fmla="*/ 104 w 104"/>
                    <a:gd name="T42" fmla="*/ 114 h 1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14">
                      <a:moveTo>
                        <a:pt x="96" y="87"/>
                      </a:moveTo>
                      <a:lnTo>
                        <a:pt x="87" y="70"/>
                      </a:lnTo>
                      <a:lnTo>
                        <a:pt x="104" y="35"/>
                      </a:lnTo>
                      <a:lnTo>
                        <a:pt x="96" y="9"/>
                      </a:lnTo>
                      <a:lnTo>
                        <a:pt x="52" y="0"/>
                      </a:lnTo>
                      <a:lnTo>
                        <a:pt x="8" y="0"/>
                      </a:lnTo>
                      <a:lnTo>
                        <a:pt x="8" y="44"/>
                      </a:lnTo>
                      <a:lnTo>
                        <a:pt x="0" y="53"/>
                      </a:lnTo>
                      <a:lnTo>
                        <a:pt x="17" y="96"/>
                      </a:lnTo>
                      <a:lnTo>
                        <a:pt x="8" y="114"/>
                      </a:lnTo>
                      <a:lnTo>
                        <a:pt x="78" y="96"/>
                      </a:lnTo>
                      <a:lnTo>
                        <a:pt x="96" y="105"/>
                      </a:lnTo>
                      <a:lnTo>
                        <a:pt x="96" y="87"/>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25" name="Freeform 611">
                  <a:extLst>
                    <a:ext uri="{FF2B5EF4-FFF2-40B4-BE49-F238E27FC236}">
                      <a16:creationId xmlns:a16="http://schemas.microsoft.com/office/drawing/2014/main" id="{0A81F75C-23B7-4A4A-9A95-C8A35F112AE2}"/>
                    </a:ext>
                  </a:extLst>
                </p:cNvPr>
                <p:cNvSpPr>
                  <a:spLocks/>
                </p:cNvSpPr>
                <p:nvPr/>
              </p:nvSpPr>
              <p:spPr bwMode="auto">
                <a:xfrm>
                  <a:off x="4127501" y="3606800"/>
                  <a:ext cx="165100" cy="180975"/>
                </a:xfrm>
                <a:custGeom>
                  <a:avLst/>
                  <a:gdLst>
                    <a:gd name="T0" fmla="*/ 2147483647 w 104"/>
                    <a:gd name="T1" fmla="*/ 2147483647 h 114"/>
                    <a:gd name="T2" fmla="*/ 2147483647 w 104"/>
                    <a:gd name="T3" fmla="*/ 2147483647 h 114"/>
                    <a:gd name="T4" fmla="*/ 2147483647 w 104"/>
                    <a:gd name="T5" fmla="*/ 2147483647 h 114"/>
                    <a:gd name="T6" fmla="*/ 2147483647 w 104"/>
                    <a:gd name="T7" fmla="*/ 2147483647 h 114"/>
                    <a:gd name="T8" fmla="*/ 2147483647 w 104"/>
                    <a:gd name="T9" fmla="*/ 0 h 114"/>
                    <a:gd name="T10" fmla="*/ 2147483647 w 104"/>
                    <a:gd name="T11" fmla="*/ 0 h 114"/>
                    <a:gd name="T12" fmla="*/ 2147483647 w 104"/>
                    <a:gd name="T13" fmla="*/ 2147483647 h 114"/>
                    <a:gd name="T14" fmla="*/ 0 w 104"/>
                    <a:gd name="T15" fmla="*/ 2147483647 h 114"/>
                    <a:gd name="T16" fmla="*/ 2147483647 w 104"/>
                    <a:gd name="T17" fmla="*/ 2147483647 h 114"/>
                    <a:gd name="T18" fmla="*/ 2147483647 w 104"/>
                    <a:gd name="T19" fmla="*/ 2147483647 h 114"/>
                    <a:gd name="T20" fmla="*/ 2147483647 w 104"/>
                    <a:gd name="T21" fmla="*/ 2147483647 h 114"/>
                    <a:gd name="T22" fmla="*/ 2147483647 w 104"/>
                    <a:gd name="T23" fmla="*/ 2147483647 h 114"/>
                    <a:gd name="T24" fmla="*/ 2147483647 w 104"/>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14"/>
                    <a:gd name="T41" fmla="*/ 104 w 104"/>
                    <a:gd name="T42" fmla="*/ 114 h 1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14">
                      <a:moveTo>
                        <a:pt x="96" y="87"/>
                      </a:moveTo>
                      <a:lnTo>
                        <a:pt x="87" y="70"/>
                      </a:lnTo>
                      <a:lnTo>
                        <a:pt x="104" y="35"/>
                      </a:lnTo>
                      <a:lnTo>
                        <a:pt x="96" y="9"/>
                      </a:lnTo>
                      <a:lnTo>
                        <a:pt x="52" y="0"/>
                      </a:lnTo>
                      <a:lnTo>
                        <a:pt x="8" y="0"/>
                      </a:lnTo>
                      <a:lnTo>
                        <a:pt x="8" y="44"/>
                      </a:lnTo>
                      <a:lnTo>
                        <a:pt x="0" y="53"/>
                      </a:lnTo>
                      <a:lnTo>
                        <a:pt x="17" y="96"/>
                      </a:lnTo>
                      <a:lnTo>
                        <a:pt x="8" y="114"/>
                      </a:lnTo>
                      <a:lnTo>
                        <a:pt x="78" y="96"/>
                      </a:lnTo>
                      <a:lnTo>
                        <a:pt x="96" y="105"/>
                      </a:lnTo>
                      <a:lnTo>
                        <a:pt x="96" y="87"/>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26" name="Freeform 612">
                  <a:extLst>
                    <a:ext uri="{FF2B5EF4-FFF2-40B4-BE49-F238E27FC236}">
                      <a16:creationId xmlns:a16="http://schemas.microsoft.com/office/drawing/2014/main" id="{F61797BE-1469-48F3-93D4-DFEBDB3FCD3E}"/>
                    </a:ext>
                  </a:extLst>
                </p:cNvPr>
                <p:cNvSpPr>
                  <a:spLocks/>
                </p:cNvSpPr>
                <p:nvPr/>
              </p:nvSpPr>
              <p:spPr bwMode="auto">
                <a:xfrm>
                  <a:off x="5026026" y="4354513"/>
                  <a:ext cx="207963" cy="193675"/>
                </a:xfrm>
                <a:custGeom>
                  <a:avLst/>
                  <a:gdLst>
                    <a:gd name="T0" fmla="*/ 2147483647 w 131"/>
                    <a:gd name="T1" fmla="*/ 2147483647 h 122"/>
                    <a:gd name="T2" fmla="*/ 2147483647 w 131"/>
                    <a:gd name="T3" fmla="*/ 2147483647 h 122"/>
                    <a:gd name="T4" fmla="*/ 2147483647 w 131"/>
                    <a:gd name="T5" fmla="*/ 2147483647 h 122"/>
                    <a:gd name="T6" fmla="*/ 2147483647 w 131"/>
                    <a:gd name="T7" fmla="*/ 2147483647 h 122"/>
                    <a:gd name="T8" fmla="*/ 2147483647 w 131"/>
                    <a:gd name="T9" fmla="*/ 2147483647 h 122"/>
                    <a:gd name="T10" fmla="*/ 2147483647 w 131"/>
                    <a:gd name="T11" fmla="*/ 2147483647 h 122"/>
                    <a:gd name="T12" fmla="*/ 2147483647 w 131"/>
                    <a:gd name="T13" fmla="*/ 2147483647 h 122"/>
                    <a:gd name="T14" fmla="*/ 2147483647 w 131"/>
                    <a:gd name="T15" fmla="*/ 2147483647 h 122"/>
                    <a:gd name="T16" fmla="*/ 2147483647 w 131"/>
                    <a:gd name="T17" fmla="*/ 2147483647 h 122"/>
                    <a:gd name="T18" fmla="*/ 2147483647 w 131"/>
                    <a:gd name="T19" fmla="*/ 0 h 122"/>
                    <a:gd name="T20" fmla="*/ 2147483647 w 131"/>
                    <a:gd name="T21" fmla="*/ 2147483647 h 122"/>
                    <a:gd name="T22" fmla="*/ 2147483647 w 131"/>
                    <a:gd name="T23" fmla="*/ 2147483647 h 122"/>
                    <a:gd name="T24" fmla="*/ 2147483647 w 131"/>
                    <a:gd name="T25" fmla="*/ 2147483647 h 122"/>
                    <a:gd name="T26" fmla="*/ 0 w 131"/>
                    <a:gd name="T27" fmla="*/ 2147483647 h 122"/>
                    <a:gd name="T28" fmla="*/ 2147483647 w 131"/>
                    <a:gd name="T29" fmla="*/ 2147483647 h 1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1"/>
                    <a:gd name="T46" fmla="*/ 0 h 122"/>
                    <a:gd name="T47" fmla="*/ 131 w 131"/>
                    <a:gd name="T48" fmla="*/ 122 h 1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1" h="122">
                      <a:moveTo>
                        <a:pt x="9" y="52"/>
                      </a:moveTo>
                      <a:lnTo>
                        <a:pt x="26" y="78"/>
                      </a:lnTo>
                      <a:lnTo>
                        <a:pt x="53" y="113"/>
                      </a:lnTo>
                      <a:lnTo>
                        <a:pt x="61" y="122"/>
                      </a:lnTo>
                      <a:lnTo>
                        <a:pt x="96" y="122"/>
                      </a:lnTo>
                      <a:lnTo>
                        <a:pt x="114" y="105"/>
                      </a:lnTo>
                      <a:lnTo>
                        <a:pt x="114" y="96"/>
                      </a:lnTo>
                      <a:lnTo>
                        <a:pt x="131" y="61"/>
                      </a:lnTo>
                      <a:lnTo>
                        <a:pt x="131" y="17"/>
                      </a:lnTo>
                      <a:lnTo>
                        <a:pt x="79" y="0"/>
                      </a:lnTo>
                      <a:lnTo>
                        <a:pt x="70" y="9"/>
                      </a:lnTo>
                      <a:lnTo>
                        <a:pt x="35" y="26"/>
                      </a:lnTo>
                      <a:lnTo>
                        <a:pt x="26" y="43"/>
                      </a:lnTo>
                      <a:lnTo>
                        <a:pt x="0" y="43"/>
                      </a:lnTo>
                      <a:lnTo>
                        <a:pt x="9" y="52"/>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27" name="Freeform 613">
                  <a:extLst>
                    <a:ext uri="{FF2B5EF4-FFF2-40B4-BE49-F238E27FC236}">
                      <a16:creationId xmlns:a16="http://schemas.microsoft.com/office/drawing/2014/main" id="{7F571723-B66D-4D12-96D0-B94FB9DA6BB5}"/>
                    </a:ext>
                  </a:extLst>
                </p:cNvPr>
                <p:cNvSpPr>
                  <a:spLocks/>
                </p:cNvSpPr>
                <p:nvPr/>
              </p:nvSpPr>
              <p:spPr bwMode="auto">
                <a:xfrm>
                  <a:off x="5026026" y="4354513"/>
                  <a:ext cx="207963" cy="193675"/>
                </a:xfrm>
                <a:custGeom>
                  <a:avLst/>
                  <a:gdLst>
                    <a:gd name="T0" fmla="*/ 2147483647 w 131"/>
                    <a:gd name="T1" fmla="*/ 2147483647 h 122"/>
                    <a:gd name="T2" fmla="*/ 2147483647 w 131"/>
                    <a:gd name="T3" fmla="*/ 2147483647 h 122"/>
                    <a:gd name="T4" fmla="*/ 2147483647 w 131"/>
                    <a:gd name="T5" fmla="*/ 2147483647 h 122"/>
                    <a:gd name="T6" fmla="*/ 2147483647 w 131"/>
                    <a:gd name="T7" fmla="*/ 2147483647 h 122"/>
                    <a:gd name="T8" fmla="*/ 2147483647 w 131"/>
                    <a:gd name="T9" fmla="*/ 2147483647 h 122"/>
                    <a:gd name="T10" fmla="*/ 2147483647 w 131"/>
                    <a:gd name="T11" fmla="*/ 2147483647 h 122"/>
                    <a:gd name="T12" fmla="*/ 2147483647 w 131"/>
                    <a:gd name="T13" fmla="*/ 2147483647 h 122"/>
                    <a:gd name="T14" fmla="*/ 2147483647 w 131"/>
                    <a:gd name="T15" fmla="*/ 2147483647 h 122"/>
                    <a:gd name="T16" fmla="*/ 2147483647 w 131"/>
                    <a:gd name="T17" fmla="*/ 2147483647 h 122"/>
                    <a:gd name="T18" fmla="*/ 2147483647 w 131"/>
                    <a:gd name="T19" fmla="*/ 0 h 122"/>
                    <a:gd name="T20" fmla="*/ 2147483647 w 131"/>
                    <a:gd name="T21" fmla="*/ 2147483647 h 122"/>
                    <a:gd name="T22" fmla="*/ 2147483647 w 131"/>
                    <a:gd name="T23" fmla="*/ 2147483647 h 122"/>
                    <a:gd name="T24" fmla="*/ 2147483647 w 131"/>
                    <a:gd name="T25" fmla="*/ 2147483647 h 122"/>
                    <a:gd name="T26" fmla="*/ 0 w 131"/>
                    <a:gd name="T27" fmla="*/ 2147483647 h 122"/>
                    <a:gd name="T28" fmla="*/ 2147483647 w 131"/>
                    <a:gd name="T29" fmla="*/ 2147483647 h 1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1"/>
                    <a:gd name="T46" fmla="*/ 0 h 122"/>
                    <a:gd name="T47" fmla="*/ 131 w 131"/>
                    <a:gd name="T48" fmla="*/ 122 h 1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1" h="122">
                      <a:moveTo>
                        <a:pt x="9" y="52"/>
                      </a:moveTo>
                      <a:lnTo>
                        <a:pt x="26" y="78"/>
                      </a:lnTo>
                      <a:lnTo>
                        <a:pt x="53" y="113"/>
                      </a:lnTo>
                      <a:lnTo>
                        <a:pt x="61" y="122"/>
                      </a:lnTo>
                      <a:lnTo>
                        <a:pt x="96" y="122"/>
                      </a:lnTo>
                      <a:lnTo>
                        <a:pt x="114" y="105"/>
                      </a:lnTo>
                      <a:lnTo>
                        <a:pt x="114" y="96"/>
                      </a:lnTo>
                      <a:lnTo>
                        <a:pt x="131" y="61"/>
                      </a:lnTo>
                      <a:lnTo>
                        <a:pt x="131" y="17"/>
                      </a:lnTo>
                      <a:lnTo>
                        <a:pt x="79" y="0"/>
                      </a:lnTo>
                      <a:lnTo>
                        <a:pt x="70" y="9"/>
                      </a:lnTo>
                      <a:lnTo>
                        <a:pt x="35" y="26"/>
                      </a:lnTo>
                      <a:lnTo>
                        <a:pt x="26" y="43"/>
                      </a:lnTo>
                      <a:lnTo>
                        <a:pt x="0" y="43"/>
                      </a:lnTo>
                      <a:lnTo>
                        <a:pt x="9" y="52"/>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28" name="Freeform 614">
                  <a:extLst>
                    <a:ext uri="{FF2B5EF4-FFF2-40B4-BE49-F238E27FC236}">
                      <a16:creationId xmlns:a16="http://schemas.microsoft.com/office/drawing/2014/main" id="{083F2E6C-265D-4BE0-9F8D-806B15B9DE9E}"/>
                    </a:ext>
                  </a:extLst>
                </p:cNvPr>
                <p:cNvSpPr>
                  <a:spLocks/>
                </p:cNvSpPr>
                <p:nvPr/>
              </p:nvSpPr>
              <p:spPr bwMode="auto">
                <a:xfrm>
                  <a:off x="4597401" y="3841750"/>
                  <a:ext cx="69850" cy="28575"/>
                </a:xfrm>
                <a:custGeom>
                  <a:avLst/>
                  <a:gdLst>
                    <a:gd name="T0" fmla="*/ 2147483647 w 44"/>
                    <a:gd name="T1" fmla="*/ 2147483647 h 18"/>
                    <a:gd name="T2" fmla="*/ 2147483647 w 44"/>
                    <a:gd name="T3" fmla="*/ 2147483647 h 18"/>
                    <a:gd name="T4" fmla="*/ 2147483647 w 44"/>
                    <a:gd name="T5" fmla="*/ 0 h 18"/>
                    <a:gd name="T6" fmla="*/ 2147483647 w 44"/>
                    <a:gd name="T7" fmla="*/ 0 h 18"/>
                    <a:gd name="T8" fmla="*/ 0 w 44"/>
                    <a:gd name="T9" fmla="*/ 2147483647 h 18"/>
                    <a:gd name="T10" fmla="*/ 2147483647 w 44"/>
                    <a:gd name="T11" fmla="*/ 2147483647 h 18"/>
                    <a:gd name="T12" fmla="*/ 0 60000 65536"/>
                    <a:gd name="T13" fmla="*/ 0 60000 65536"/>
                    <a:gd name="T14" fmla="*/ 0 60000 65536"/>
                    <a:gd name="T15" fmla="*/ 0 60000 65536"/>
                    <a:gd name="T16" fmla="*/ 0 60000 65536"/>
                    <a:gd name="T17" fmla="*/ 0 60000 65536"/>
                    <a:gd name="T18" fmla="*/ 0 w 44"/>
                    <a:gd name="T19" fmla="*/ 0 h 18"/>
                    <a:gd name="T20" fmla="*/ 44 w 4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4" h="18">
                      <a:moveTo>
                        <a:pt x="9" y="18"/>
                      </a:moveTo>
                      <a:lnTo>
                        <a:pt x="44" y="18"/>
                      </a:lnTo>
                      <a:lnTo>
                        <a:pt x="44" y="0"/>
                      </a:lnTo>
                      <a:lnTo>
                        <a:pt x="9" y="0"/>
                      </a:lnTo>
                      <a:lnTo>
                        <a:pt x="0" y="9"/>
                      </a:lnTo>
                      <a:lnTo>
                        <a:pt x="9" y="18"/>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29" name="Freeform 615">
                  <a:extLst>
                    <a:ext uri="{FF2B5EF4-FFF2-40B4-BE49-F238E27FC236}">
                      <a16:creationId xmlns:a16="http://schemas.microsoft.com/office/drawing/2014/main" id="{9A49E6E2-EF78-4CE1-88F6-04DF4E87F808}"/>
                    </a:ext>
                  </a:extLst>
                </p:cNvPr>
                <p:cNvSpPr>
                  <a:spLocks/>
                </p:cNvSpPr>
                <p:nvPr/>
              </p:nvSpPr>
              <p:spPr bwMode="auto">
                <a:xfrm>
                  <a:off x="4597401" y="3841750"/>
                  <a:ext cx="69850" cy="28575"/>
                </a:xfrm>
                <a:custGeom>
                  <a:avLst/>
                  <a:gdLst>
                    <a:gd name="T0" fmla="*/ 2147483647 w 44"/>
                    <a:gd name="T1" fmla="*/ 2147483647 h 18"/>
                    <a:gd name="T2" fmla="*/ 2147483647 w 44"/>
                    <a:gd name="T3" fmla="*/ 2147483647 h 18"/>
                    <a:gd name="T4" fmla="*/ 2147483647 w 44"/>
                    <a:gd name="T5" fmla="*/ 0 h 18"/>
                    <a:gd name="T6" fmla="*/ 2147483647 w 44"/>
                    <a:gd name="T7" fmla="*/ 0 h 18"/>
                    <a:gd name="T8" fmla="*/ 0 w 44"/>
                    <a:gd name="T9" fmla="*/ 2147483647 h 18"/>
                    <a:gd name="T10" fmla="*/ 2147483647 w 44"/>
                    <a:gd name="T11" fmla="*/ 2147483647 h 18"/>
                    <a:gd name="T12" fmla="*/ 0 60000 65536"/>
                    <a:gd name="T13" fmla="*/ 0 60000 65536"/>
                    <a:gd name="T14" fmla="*/ 0 60000 65536"/>
                    <a:gd name="T15" fmla="*/ 0 60000 65536"/>
                    <a:gd name="T16" fmla="*/ 0 60000 65536"/>
                    <a:gd name="T17" fmla="*/ 0 60000 65536"/>
                    <a:gd name="T18" fmla="*/ 0 w 44"/>
                    <a:gd name="T19" fmla="*/ 0 h 18"/>
                    <a:gd name="T20" fmla="*/ 44 w 4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4" h="18">
                      <a:moveTo>
                        <a:pt x="9" y="18"/>
                      </a:moveTo>
                      <a:lnTo>
                        <a:pt x="44" y="18"/>
                      </a:lnTo>
                      <a:lnTo>
                        <a:pt x="44" y="0"/>
                      </a:lnTo>
                      <a:lnTo>
                        <a:pt x="9" y="0"/>
                      </a:lnTo>
                      <a:lnTo>
                        <a:pt x="0" y="9"/>
                      </a:lnTo>
                      <a:lnTo>
                        <a:pt x="9" y="18"/>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30" name="Freeform 616">
                  <a:extLst>
                    <a:ext uri="{FF2B5EF4-FFF2-40B4-BE49-F238E27FC236}">
                      <a16:creationId xmlns:a16="http://schemas.microsoft.com/office/drawing/2014/main" id="{ED83D764-4CCD-4746-8560-5262593F5BB0}"/>
                    </a:ext>
                  </a:extLst>
                </p:cNvPr>
                <p:cNvSpPr>
                  <a:spLocks/>
                </p:cNvSpPr>
                <p:nvPr/>
              </p:nvSpPr>
              <p:spPr bwMode="auto">
                <a:xfrm>
                  <a:off x="4570413" y="3800475"/>
                  <a:ext cx="12700" cy="14288"/>
                </a:xfrm>
                <a:custGeom>
                  <a:avLst/>
                  <a:gdLst>
                    <a:gd name="T0" fmla="*/ 2147483647 w 8"/>
                    <a:gd name="T1" fmla="*/ 0 h 9"/>
                    <a:gd name="T2" fmla="*/ 2147483647 w 8"/>
                    <a:gd name="T3" fmla="*/ 0 h 9"/>
                    <a:gd name="T4" fmla="*/ 0 w 8"/>
                    <a:gd name="T5" fmla="*/ 2147483647 h 9"/>
                    <a:gd name="T6" fmla="*/ 2147483647 w 8"/>
                    <a:gd name="T7" fmla="*/ 2147483647 h 9"/>
                    <a:gd name="T8" fmla="*/ 2147483647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8" y="0"/>
                      </a:moveTo>
                      <a:lnTo>
                        <a:pt x="8" y="0"/>
                      </a:lnTo>
                      <a:lnTo>
                        <a:pt x="0" y="9"/>
                      </a:lnTo>
                      <a:lnTo>
                        <a:pt x="8" y="9"/>
                      </a:lnTo>
                      <a:lnTo>
                        <a:pt x="8" y="0"/>
                      </a:lnTo>
                      <a:close/>
                    </a:path>
                  </a:pathLst>
                </a:custGeom>
                <a:solidFill>
                  <a:srgbClr val="1557A3"/>
                </a:solidFill>
                <a:ln w="9525">
                  <a:no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sp>
              <p:nvSpPr>
                <p:cNvPr id="131" name="Freeform 617">
                  <a:extLst>
                    <a:ext uri="{FF2B5EF4-FFF2-40B4-BE49-F238E27FC236}">
                      <a16:creationId xmlns:a16="http://schemas.microsoft.com/office/drawing/2014/main" id="{1EB5067D-4605-41A6-98FF-944E4B8AEE62}"/>
                    </a:ext>
                  </a:extLst>
                </p:cNvPr>
                <p:cNvSpPr>
                  <a:spLocks/>
                </p:cNvSpPr>
                <p:nvPr/>
              </p:nvSpPr>
              <p:spPr bwMode="auto">
                <a:xfrm>
                  <a:off x="4570413" y="3800475"/>
                  <a:ext cx="12700" cy="14288"/>
                </a:xfrm>
                <a:custGeom>
                  <a:avLst/>
                  <a:gdLst>
                    <a:gd name="T0" fmla="*/ 2147483647 w 8"/>
                    <a:gd name="T1" fmla="*/ 0 h 9"/>
                    <a:gd name="T2" fmla="*/ 2147483647 w 8"/>
                    <a:gd name="T3" fmla="*/ 0 h 9"/>
                    <a:gd name="T4" fmla="*/ 0 w 8"/>
                    <a:gd name="T5" fmla="*/ 2147483647 h 9"/>
                    <a:gd name="T6" fmla="*/ 2147483647 w 8"/>
                    <a:gd name="T7" fmla="*/ 2147483647 h 9"/>
                    <a:gd name="T8" fmla="*/ 2147483647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8" y="0"/>
                      </a:moveTo>
                      <a:lnTo>
                        <a:pt x="8" y="0"/>
                      </a:lnTo>
                      <a:lnTo>
                        <a:pt x="0" y="9"/>
                      </a:lnTo>
                      <a:lnTo>
                        <a:pt x="8" y="9"/>
                      </a:lnTo>
                      <a:lnTo>
                        <a:pt x="8" y="0"/>
                      </a:lnTo>
                      <a:close/>
                    </a:path>
                  </a:pathLst>
                </a:custGeom>
                <a:noFill/>
                <a:ln w="14288">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24191"/>
                    </a:solidFill>
                    <a:effectLst/>
                    <a:uLnTx/>
                    <a:uFillTx/>
                  </a:endParaRPr>
                </a:p>
              </p:txBody>
            </p:sp>
          </p:grpSp>
        </p:grpSp>
      </p:grpSp>
      <p:sp>
        <p:nvSpPr>
          <p:cNvPr id="620" name="Rectangle 619">
            <a:extLst>
              <a:ext uri="{FF2B5EF4-FFF2-40B4-BE49-F238E27FC236}">
                <a16:creationId xmlns:a16="http://schemas.microsoft.com/office/drawing/2014/main" id="{F21133BE-F04A-41B8-BB8F-A23016714EA9}"/>
              </a:ext>
            </a:extLst>
          </p:cNvPr>
          <p:cNvSpPr/>
          <p:nvPr/>
        </p:nvSpPr>
        <p:spPr>
          <a:xfrm>
            <a:off x="4605013" y="927915"/>
            <a:ext cx="4147382" cy="3717020"/>
          </a:xfrm>
          <a:prstGeom prst="rect">
            <a:avLst/>
          </a:prstGeom>
          <a:noFill/>
          <a:ln w="9525" cap="flat" cmpd="sng" algn="ctr">
            <a:noFill/>
            <a:prstDash val="solid"/>
          </a:ln>
          <a:effectLst/>
        </p:spPr>
        <p:txBody>
          <a:bodyPr lIns="0" rIns="72000" anchor="t" anchorCtr="0"/>
          <a:lstStyle/>
          <a:p>
            <a:pPr marL="90488" marR="0" lvl="0" indent="-90488" defTabSz="457200" eaLnBrk="1" fontAlgn="base" latinLnBrk="0" hangingPunct="1">
              <a:lnSpc>
                <a:spcPct val="100000"/>
              </a:lnSpc>
              <a:spcBef>
                <a:spcPts val="200"/>
              </a:spcBef>
              <a:spcAft>
                <a:spcPts val="200"/>
              </a:spcAft>
              <a:buClr>
                <a:srgbClr val="001135"/>
              </a:buClr>
              <a:buSzPct val="120000"/>
              <a:buFontTx/>
              <a:buNone/>
              <a:tabLst/>
              <a:defRPr/>
            </a:pPr>
            <a:r>
              <a:rPr kumimoji="0" lang="en-US" sz="1000" b="0" i="0" u="none" strike="noStrike" kern="0" cap="none" spc="0" normalizeH="0" baseline="0" noProof="0" dirty="0">
                <a:ln>
                  <a:noFill/>
                </a:ln>
                <a:solidFill>
                  <a:srgbClr val="001135"/>
                </a:solidFill>
                <a:effectLst/>
                <a:uLnTx/>
                <a:uFillTx/>
                <a:latin typeface="Nokia Pure Text Light"/>
                <a:ea typeface="+mn-ea"/>
                <a:cs typeface="Arial"/>
              </a:rPr>
              <a:t>Recent deals</a:t>
            </a:r>
            <a:endParaRPr kumimoji="0" lang="en-US" sz="1000" b="1" i="0" u="none" strike="noStrike" kern="0" cap="none" spc="0" normalizeH="0" baseline="0" noProof="0" dirty="0">
              <a:ln>
                <a:noFill/>
              </a:ln>
              <a:solidFill>
                <a:srgbClr val="001135"/>
              </a:solidFill>
              <a:effectLst/>
              <a:uLnTx/>
              <a:uFillTx/>
              <a:latin typeface="Nokia Pure Text Light"/>
              <a:ea typeface="+mn-ea"/>
              <a:cs typeface="Arial"/>
            </a:endParaRPr>
          </a:p>
          <a:p>
            <a:pPr marL="92075" marR="0" lvl="0" indent="-92075"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001135"/>
                </a:solidFill>
                <a:effectLst/>
                <a:uLnTx/>
                <a:uFillTx/>
                <a:latin typeface="Nokia Pure Text Light"/>
                <a:ea typeface="+mn-ea"/>
                <a:cs typeface="Arial"/>
              </a:rPr>
              <a:t>TIM, </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is the first operator in Brazil to use the 2600 MHz and </a:t>
            </a:r>
            <a:r>
              <a:rPr kumimoji="0" lang="en-US" sz="1000" b="0" i="0" u="none" strike="noStrike" kern="0" cap="none" spc="0" normalizeH="0" baseline="0" noProof="0" dirty="0" err="1">
                <a:ln>
                  <a:noFill/>
                </a:ln>
                <a:solidFill>
                  <a:srgbClr val="001135"/>
                </a:solidFill>
                <a:effectLst/>
                <a:uLnTx/>
                <a:uFillTx/>
                <a:latin typeface="Nokia Pure Text Light"/>
                <a:ea typeface="+mn-ea"/>
                <a:cs typeface="+mn-cs"/>
              </a:rPr>
              <a:t>refarm</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 the 1800 </a:t>
            </a:r>
            <a:r>
              <a:rPr kumimoji="0" lang="en-US" sz="1000" b="0" i="0" u="none" strike="noStrike" kern="0" cap="none" spc="0" normalizeH="0" baseline="0" noProof="0" dirty="0" err="1">
                <a:ln>
                  <a:noFill/>
                </a:ln>
                <a:solidFill>
                  <a:srgbClr val="001135"/>
                </a:solidFill>
                <a:effectLst/>
                <a:uLnTx/>
                <a:uFillTx/>
                <a:latin typeface="Nokia Pure Text Light"/>
                <a:ea typeface="+mn-ea"/>
                <a:cs typeface="+mn-cs"/>
              </a:rPr>
              <a:t>Mhz</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 frequency band to 4G LTE. TIM is now ready to make the move to future-proofing its network using the 700 MHz spectrum band.</a:t>
            </a:r>
            <a:endParaRPr kumimoji="0" lang="fi-FI" sz="1000" b="0" i="0" u="none" strike="noStrike" kern="0" cap="none" spc="0" normalizeH="0" baseline="0" noProof="0" dirty="0">
              <a:ln>
                <a:noFill/>
              </a:ln>
              <a:solidFill>
                <a:srgbClr val="001135"/>
              </a:solidFill>
              <a:effectLst/>
              <a:uLnTx/>
              <a:uFillTx/>
              <a:latin typeface="Nokia Pure Text Light"/>
              <a:ea typeface="+mn-ea"/>
              <a:cs typeface="+mn-cs"/>
            </a:endParaRPr>
          </a:p>
          <a:p>
            <a:pPr marL="92075" marR="0" lvl="0" indent="-92075" defTabSz="4572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i-FI" sz="1000" b="1" i="0" u="none" strike="noStrike" kern="0" cap="none" spc="0" normalizeH="0" baseline="0" noProof="0" dirty="0" err="1">
                <a:ln>
                  <a:noFill/>
                </a:ln>
                <a:solidFill>
                  <a:srgbClr val="001135"/>
                </a:solidFill>
                <a:effectLst/>
                <a:uLnTx/>
                <a:uFillTx/>
                <a:latin typeface="Nokia Pure Text Light"/>
                <a:ea typeface="+mn-ea"/>
                <a:cs typeface="Arial"/>
              </a:rPr>
              <a:t>Bharti</a:t>
            </a:r>
            <a:r>
              <a:rPr kumimoji="0" lang="fi-FI" sz="1000" b="1" i="0" u="none" strike="noStrike" kern="0" cap="none" spc="0" normalizeH="0" baseline="0" noProof="0" dirty="0">
                <a:ln>
                  <a:noFill/>
                </a:ln>
                <a:solidFill>
                  <a:srgbClr val="001135"/>
                </a:solidFill>
                <a:effectLst/>
                <a:uLnTx/>
                <a:uFillTx/>
                <a:latin typeface="Nokia Pure Text Light"/>
                <a:ea typeface="+mn-ea"/>
                <a:cs typeface="Arial"/>
              </a:rPr>
              <a:t> </a:t>
            </a:r>
            <a:r>
              <a:rPr kumimoji="0" lang="fi-FI" sz="1000" b="1" i="0" u="none" strike="noStrike" kern="0" cap="none" spc="0" normalizeH="0" baseline="0" noProof="0" dirty="0" err="1">
                <a:ln>
                  <a:noFill/>
                </a:ln>
                <a:solidFill>
                  <a:srgbClr val="001135"/>
                </a:solidFill>
                <a:effectLst/>
                <a:uLnTx/>
                <a:uFillTx/>
                <a:latin typeface="Nokia Pure Text Light"/>
                <a:ea typeface="+mn-ea"/>
                <a:cs typeface="Arial"/>
              </a:rPr>
              <a:t>Airtel</a:t>
            </a:r>
            <a:r>
              <a:rPr kumimoji="0" lang="fi-FI" sz="1000" b="1" i="0" u="none" strike="noStrike" kern="0" cap="none" spc="0" normalizeH="0" baseline="0" noProof="0" dirty="0">
                <a:ln>
                  <a:noFill/>
                </a:ln>
                <a:solidFill>
                  <a:srgbClr val="001135"/>
                </a:solidFill>
                <a:effectLst/>
                <a:uLnTx/>
                <a:uFillTx/>
                <a:latin typeface="Nokia Pure Text Light"/>
                <a:ea typeface="+mn-ea"/>
                <a:cs typeface="Arial"/>
              </a:rPr>
              <a:t> </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will deploy its 4G FDD-LTE &amp; TD-LTE technology, expand 3G network and modernize 2G BTS. The rollout uses Nokia's radio access with Single RAN technology for FDD-LTE and TD-LTE </a:t>
            </a:r>
            <a:endParaRPr kumimoji="0" lang="en-US" sz="1000" b="1" i="0" u="none" strike="noStrike" kern="0" cap="none" spc="0" normalizeH="0" baseline="0" noProof="0" dirty="0">
              <a:ln>
                <a:noFill/>
              </a:ln>
              <a:solidFill>
                <a:srgbClr val="001135"/>
              </a:solidFill>
              <a:effectLst/>
              <a:uLnTx/>
              <a:uFillTx/>
              <a:latin typeface="Nokia Pure Text Light"/>
              <a:ea typeface="+mn-ea"/>
              <a:cs typeface="Arial"/>
            </a:endParaRPr>
          </a:p>
          <a:p>
            <a:pPr marL="92075" marR="0" lvl="0" indent="-92075" defTabSz="457200" eaLnBrk="1" fontAlgn="base" latinLnBrk="0" hangingPunct="1">
              <a:lnSpc>
                <a:spcPct val="85000"/>
              </a:lnSpc>
              <a:spcBef>
                <a:spcPts val="200"/>
              </a:spcBef>
              <a:spcAft>
                <a:spcPts val="200"/>
              </a:spcAft>
              <a:buClr>
                <a:srgbClr val="001135"/>
              </a:buClr>
              <a:buSzPct val="110000"/>
              <a:buFont typeface="Arial"/>
              <a:buChar char="•"/>
              <a:tabLst/>
              <a:defRPr/>
            </a:pPr>
            <a:r>
              <a:rPr kumimoji="0" lang="en-US" sz="1000" b="1" i="0" u="none" strike="noStrike" kern="0" cap="none" spc="0" normalizeH="0" baseline="0" noProof="0" dirty="0">
                <a:ln>
                  <a:noFill/>
                </a:ln>
                <a:solidFill>
                  <a:srgbClr val="001135"/>
                </a:solidFill>
                <a:effectLst/>
                <a:uLnTx/>
                <a:uFillTx/>
                <a:latin typeface="Nokia Pure Text Light"/>
                <a:ea typeface="+mn-ea"/>
                <a:cs typeface="Arial"/>
              </a:rPr>
              <a:t>China Mobile </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sign EUR 1.36 billion frame agreement including </a:t>
            </a:r>
            <a:r>
              <a:rPr kumimoji="0" lang="en-US" sz="1000" b="0" i="0" u="none" strike="noStrike" kern="0" cap="none" spc="0" normalizeH="0" baseline="0" noProof="0" dirty="0" err="1">
                <a:ln>
                  <a:noFill/>
                </a:ln>
                <a:solidFill>
                  <a:srgbClr val="001135"/>
                </a:solidFill>
                <a:effectLst/>
                <a:uLnTx/>
                <a:uFillTx/>
                <a:latin typeface="Nokia Pure Text Light"/>
                <a:ea typeface="+mn-ea"/>
                <a:cs typeface="+mn-cs"/>
              </a:rPr>
              <a:t>AirScale</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 Base Station</a:t>
            </a:r>
          </a:p>
          <a:p>
            <a:pPr marL="92075" marR="0" lvl="0" indent="-92075" defTabSz="457200" eaLnBrk="1" fontAlgn="base" latinLnBrk="0" hangingPunct="1">
              <a:lnSpc>
                <a:spcPct val="85000"/>
              </a:lnSpc>
              <a:spcBef>
                <a:spcPts val="200"/>
              </a:spcBef>
              <a:spcAft>
                <a:spcPts val="200"/>
              </a:spcAft>
              <a:buClr>
                <a:srgbClr val="001135"/>
              </a:buClr>
              <a:buSzPct val="110000"/>
              <a:buFont typeface="Arial"/>
              <a:buChar char="•"/>
              <a:tabLst/>
              <a:defRPr/>
            </a:pPr>
            <a:r>
              <a:rPr kumimoji="0" lang="en-US" sz="1000" b="1" i="0" u="none" strike="noStrike" kern="0" cap="none" spc="0" normalizeH="0" baseline="0" noProof="0" dirty="0">
                <a:ln>
                  <a:noFill/>
                </a:ln>
                <a:solidFill>
                  <a:srgbClr val="001135"/>
                </a:solidFill>
                <a:effectLst/>
                <a:uLnTx/>
                <a:uFillTx/>
                <a:latin typeface="Nokia Pure Text Light"/>
                <a:ea typeface="+mn-ea"/>
                <a:cs typeface="Arial"/>
              </a:rPr>
              <a:t>Three Ireland </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sign five-year contract to simplify and upgrade radio access network operations</a:t>
            </a:r>
          </a:p>
          <a:p>
            <a:pPr marL="92075" marR="0" lvl="0" indent="-92075" defTabSz="457200" eaLnBrk="1" fontAlgn="base" latinLnBrk="0" hangingPunct="1">
              <a:lnSpc>
                <a:spcPct val="85000"/>
              </a:lnSpc>
              <a:spcBef>
                <a:spcPts val="200"/>
              </a:spcBef>
              <a:spcAft>
                <a:spcPts val="200"/>
              </a:spcAft>
              <a:buClr>
                <a:srgbClr val="001135"/>
              </a:buClr>
              <a:buSzPct val="110000"/>
              <a:buFont typeface="Arial"/>
              <a:buChar char="•"/>
              <a:tabLst/>
              <a:defRPr/>
            </a:pPr>
            <a:r>
              <a:rPr kumimoji="0" lang="en-US" sz="1000" b="1" i="0" u="none" strike="noStrike" kern="0" cap="none" spc="0" normalizeH="0" baseline="0" noProof="0" dirty="0">
                <a:ln>
                  <a:noFill/>
                </a:ln>
                <a:solidFill>
                  <a:srgbClr val="001135"/>
                </a:solidFill>
                <a:effectLst/>
                <a:uLnTx/>
                <a:uFillTx/>
                <a:latin typeface="Nokia Pure Text Light"/>
                <a:ea typeface="+mn-ea"/>
                <a:cs typeface="Arial"/>
              </a:rPr>
              <a:t>Zain KSA </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boost 4G network speeds aggregating 25 MHz of spectrum on 900 MHz, 1800 MHz and 2100 MHz bands</a:t>
            </a:r>
          </a:p>
          <a:p>
            <a:pPr marL="92075" marR="0" lvl="0" indent="-92075" defTabSz="457200" eaLnBrk="1" fontAlgn="base" latinLnBrk="0" hangingPunct="1">
              <a:lnSpc>
                <a:spcPct val="85000"/>
              </a:lnSpc>
              <a:spcBef>
                <a:spcPts val="200"/>
              </a:spcBef>
              <a:spcAft>
                <a:spcPts val="200"/>
              </a:spcAft>
              <a:buClr>
                <a:srgbClr val="001135"/>
              </a:buClr>
              <a:buSzPct val="110000"/>
              <a:buFont typeface="Arial"/>
              <a:buChar char="•"/>
              <a:tabLst/>
              <a:defRPr/>
            </a:pPr>
            <a:r>
              <a:rPr kumimoji="0" lang="en-US" sz="1000" b="1" i="0" u="none" strike="noStrike" kern="0" cap="none" spc="0" normalizeH="0" baseline="0" noProof="0" dirty="0" err="1">
                <a:ln>
                  <a:noFill/>
                </a:ln>
                <a:solidFill>
                  <a:srgbClr val="001135"/>
                </a:solidFill>
                <a:effectLst/>
                <a:uLnTx/>
                <a:uFillTx/>
                <a:latin typeface="Nokia Pure Text Light"/>
                <a:ea typeface="+mn-ea"/>
                <a:cs typeface="Arial"/>
              </a:rPr>
              <a:t>Ooredoo</a:t>
            </a:r>
            <a:r>
              <a:rPr kumimoji="0" lang="en-US" sz="1000" b="1" i="0" u="none" strike="noStrike" kern="0" cap="none" spc="0" normalizeH="0" baseline="0" noProof="0" dirty="0">
                <a:ln>
                  <a:noFill/>
                </a:ln>
                <a:solidFill>
                  <a:srgbClr val="001135"/>
                </a:solidFill>
                <a:effectLst/>
                <a:uLnTx/>
                <a:uFillTx/>
                <a:latin typeface="Nokia Pure Text Light"/>
                <a:ea typeface="+mn-ea"/>
                <a:cs typeface="Arial"/>
              </a:rPr>
              <a:t> Qatar </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sign three-year network expansion agreement on 2G, 3G, 4G LTE, LTE-Advanced radio and core technologies </a:t>
            </a:r>
          </a:p>
          <a:p>
            <a:pPr marL="92075" marR="0" lvl="0" indent="-92075" defTabSz="457200" eaLnBrk="1" fontAlgn="base" latinLnBrk="0" hangingPunct="1">
              <a:lnSpc>
                <a:spcPct val="85000"/>
              </a:lnSpc>
              <a:spcBef>
                <a:spcPts val="200"/>
              </a:spcBef>
              <a:spcAft>
                <a:spcPts val="200"/>
              </a:spcAft>
              <a:buClr>
                <a:srgbClr val="001135"/>
              </a:buClr>
              <a:buSzPct val="110000"/>
              <a:buFont typeface="Arial"/>
              <a:buChar char="•"/>
              <a:tabLst/>
              <a:defRPr/>
            </a:pPr>
            <a:r>
              <a:rPr kumimoji="0" lang="en-US" sz="1000" b="1" i="0" u="none" strike="noStrike" kern="0" cap="none" spc="0" normalizeH="0" baseline="0" noProof="0" dirty="0">
                <a:ln>
                  <a:noFill/>
                </a:ln>
                <a:solidFill>
                  <a:srgbClr val="001135"/>
                </a:solidFill>
                <a:effectLst/>
                <a:uLnTx/>
                <a:uFillTx/>
                <a:latin typeface="Nokia Pure Text Light"/>
                <a:ea typeface="+mn-ea"/>
                <a:cs typeface="Arial"/>
              </a:rPr>
              <a:t>3Sweden </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will upgrade it network with TD-LTE-Advanced radio technology, based on the Flexi </a:t>
            </a:r>
            <a:r>
              <a:rPr kumimoji="0" lang="en-US" sz="1000" b="0" i="0" u="none" strike="noStrike" kern="0" cap="none" spc="0" normalizeH="0" baseline="0" noProof="0" dirty="0" err="1">
                <a:ln>
                  <a:noFill/>
                </a:ln>
                <a:solidFill>
                  <a:srgbClr val="001135"/>
                </a:solidFill>
                <a:effectLst/>
                <a:uLnTx/>
                <a:uFillTx/>
                <a:latin typeface="Nokia Pure Text Light"/>
                <a:ea typeface="+mn-ea"/>
                <a:cs typeface="+mn-cs"/>
              </a:rPr>
              <a:t>Multiradio</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 10 Base Station, to support 2600 MHz band 38 WCDMA and FDD-LTE network upgrade Care Services</a:t>
            </a:r>
          </a:p>
          <a:p>
            <a:pPr marL="92075" marR="0" lvl="0" indent="-92075" defTabSz="457200" eaLnBrk="1" fontAlgn="base" latinLnBrk="0" hangingPunct="1">
              <a:lnSpc>
                <a:spcPct val="85000"/>
              </a:lnSpc>
              <a:spcBef>
                <a:spcPts val="200"/>
              </a:spcBef>
              <a:spcAft>
                <a:spcPts val="200"/>
              </a:spcAft>
              <a:buClr>
                <a:srgbClr val="001135"/>
              </a:buClr>
              <a:buSzPct val="110000"/>
              <a:buFont typeface="Arial"/>
              <a:buChar char="•"/>
              <a:tabLst/>
              <a:defRPr/>
            </a:pPr>
            <a:r>
              <a:rPr kumimoji="0" lang="en-US" sz="1000" b="1" i="0" u="none" strike="noStrike" kern="0" cap="none" spc="0" normalizeH="0" baseline="0" noProof="0" dirty="0">
                <a:ln>
                  <a:noFill/>
                </a:ln>
                <a:solidFill>
                  <a:srgbClr val="001135"/>
                </a:solidFill>
                <a:effectLst/>
                <a:uLnTx/>
                <a:uFillTx/>
                <a:latin typeface="Nokia Pure Text Light"/>
                <a:ea typeface="+mn-ea"/>
                <a:cs typeface="Arial"/>
              </a:rPr>
              <a:t>Korea Telecom </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conduct world’s first LTE-M (</a:t>
            </a:r>
            <a:r>
              <a:rPr kumimoji="0" lang="en-US" sz="1000" b="0" i="0" u="none" strike="noStrike" kern="0" cap="none" spc="0" normalizeH="0" baseline="0" noProof="0" dirty="0" err="1">
                <a:ln>
                  <a:noFill/>
                </a:ln>
                <a:solidFill>
                  <a:srgbClr val="001135"/>
                </a:solidFill>
                <a:effectLst/>
                <a:uLnTx/>
                <a:uFillTx/>
                <a:latin typeface="Nokia Pure Text Light"/>
                <a:ea typeface="+mn-ea"/>
                <a:cs typeface="+mn-cs"/>
              </a:rPr>
              <a:t>eMTC</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 field trial with Flexi </a:t>
            </a:r>
            <a:r>
              <a:rPr kumimoji="0" lang="en-US" sz="1000" b="0" i="0" u="none" strike="noStrike" kern="0" cap="none" spc="0" normalizeH="0" baseline="0" noProof="0" dirty="0" err="1">
                <a:ln>
                  <a:noFill/>
                </a:ln>
                <a:solidFill>
                  <a:srgbClr val="001135"/>
                </a:solidFill>
                <a:effectLst/>
                <a:uLnTx/>
                <a:uFillTx/>
                <a:latin typeface="Nokia Pure Text Light"/>
                <a:ea typeface="+mn-ea"/>
                <a:cs typeface="+mn-cs"/>
              </a:rPr>
              <a:t>Multiradio</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 10 Base Station</a:t>
            </a:r>
          </a:p>
          <a:p>
            <a:pPr marL="92075" marR="0" lvl="0" indent="-92075" defTabSz="457200" eaLnBrk="1" fontAlgn="base" latinLnBrk="0" hangingPunct="1">
              <a:lnSpc>
                <a:spcPct val="85000"/>
              </a:lnSpc>
              <a:spcBef>
                <a:spcPts val="200"/>
              </a:spcBef>
              <a:spcAft>
                <a:spcPts val="200"/>
              </a:spcAft>
              <a:buClr>
                <a:srgbClr val="001135"/>
              </a:buClr>
              <a:buSzPct val="110000"/>
              <a:buFont typeface="Arial"/>
              <a:buChar char="•"/>
              <a:tabLst/>
              <a:defRPr/>
            </a:pPr>
            <a:r>
              <a:rPr kumimoji="0" lang="en-US" sz="1000" b="1" i="0" u="none" strike="noStrike" kern="0" cap="none" spc="0" normalizeH="0" baseline="0" noProof="0" dirty="0" err="1">
                <a:ln>
                  <a:noFill/>
                </a:ln>
                <a:solidFill>
                  <a:srgbClr val="001135"/>
                </a:solidFill>
                <a:effectLst/>
                <a:uLnTx/>
                <a:uFillTx/>
                <a:latin typeface="Nokia Pure Text Light"/>
                <a:ea typeface="+mn-ea"/>
                <a:cs typeface="Arial"/>
              </a:rPr>
              <a:t>Ooredoo</a:t>
            </a:r>
            <a:r>
              <a:rPr kumimoji="0" lang="en-US" sz="1000" b="1" i="0" u="none" strike="noStrike" kern="0" cap="none" spc="0" normalizeH="0" baseline="0" noProof="0" dirty="0">
                <a:ln>
                  <a:noFill/>
                </a:ln>
                <a:solidFill>
                  <a:srgbClr val="001135"/>
                </a:solidFill>
                <a:effectLst/>
                <a:uLnTx/>
                <a:uFillTx/>
                <a:latin typeface="Nokia Pure Text Light"/>
                <a:ea typeface="+mn-ea"/>
                <a:cs typeface="Arial"/>
              </a:rPr>
              <a:t> Qatar </a:t>
            </a:r>
            <a:r>
              <a:rPr kumimoji="0" lang="en-US" sz="1000" b="0" i="0" u="none" strike="noStrike" kern="0" cap="none" spc="0" normalizeH="0" baseline="0" noProof="0" dirty="0">
                <a:ln>
                  <a:noFill/>
                </a:ln>
                <a:solidFill>
                  <a:srgbClr val="001135"/>
                </a:solidFill>
                <a:effectLst/>
                <a:uLnTx/>
                <a:uFillTx/>
                <a:latin typeface="Nokia Pure Text Light"/>
                <a:ea typeface="+mn-ea"/>
                <a:cs typeface="+mn-cs"/>
              </a:rPr>
              <a:t>boost network up to 375 Mbps with LTE-A three-band carrier aggregation on 800/1800/2600 MHz</a:t>
            </a:r>
          </a:p>
        </p:txBody>
      </p:sp>
      <p:sp>
        <p:nvSpPr>
          <p:cNvPr id="621" name="TextBox 620">
            <a:extLst>
              <a:ext uri="{FF2B5EF4-FFF2-40B4-BE49-F238E27FC236}">
                <a16:creationId xmlns:a16="http://schemas.microsoft.com/office/drawing/2014/main" id="{DD6035A3-9DCA-482F-80FD-88EFB2D6B426}"/>
              </a:ext>
            </a:extLst>
          </p:cNvPr>
          <p:cNvSpPr txBox="1"/>
          <p:nvPr/>
        </p:nvSpPr>
        <p:spPr>
          <a:xfrm>
            <a:off x="389290" y="3542702"/>
            <a:ext cx="3564612" cy="453183"/>
          </a:xfrm>
          <a:prstGeom prst="rect">
            <a:avLst/>
          </a:prstGeom>
          <a:noFill/>
        </p:spPr>
        <p:txBody>
          <a:bodyPr wrap="none" lIns="72000" tIns="72000" rIns="72000" bIns="72000" rtlCol="0">
            <a:spAutoFit/>
          </a:bodyPr>
          <a:lstStyle/>
          <a:p>
            <a:pPr defTabSz="457200" fontAlgn="base">
              <a:spcAft>
                <a:spcPct val="0"/>
              </a:spcAft>
              <a:buClr>
                <a:srgbClr val="001135"/>
              </a:buClr>
              <a:defRPr/>
            </a:pPr>
            <a:r>
              <a:rPr lang="en-US" sz="1000" dirty="0">
                <a:solidFill>
                  <a:srgbClr val="001135"/>
                </a:solidFill>
                <a:ea typeface="Nokia Pure Text" panose="020B0503020202020204" pitchFamily="34" charset="0"/>
                <a:cs typeface="Nokia Pure Headline Light"/>
                <a:hlinkClick r:id="rId2"/>
              </a:rPr>
              <a:t>http://networks.nokia.com/news-events/press/press-releases</a:t>
            </a:r>
            <a:endParaRPr lang="en-US" sz="1000" dirty="0">
              <a:solidFill>
                <a:srgbClr val="001135"/>
              </a:solidFill>
              <a:ea typeface="Nokia Pure Text" panose="020B0503020202020204" pitchFamily="34" charset="0"/>
              <a:cs typeface="Nokia Pure Headline Light"/>
            </a:endParaRPr>
          </a:p>
          <a:p>
            <a:pPr defTabSz="457200" fontAlgn="base">
              <a:spcAft>
                <a:spcPct val="0"/>
              </a:spcAft>
              <a:buClr>
                <a:srgbClr val="001135"/>
              </a:buClr>
              <a:defRPr/>
            </a:pPr>
            <a:endParaRPr lang="en-US" sz="1000" dirty="0">
              <a:solidFill>
                <a:srgbClr val="001135"/>
              </a:solidFill>
              <a:ea typeface="Nokia Pure Text" panose="020B0503020202020204" pitchFamily="34" charset="0"/>
              <a:cs typeface="Nokia Pure Headline Light"/>
            </a:endParaRPr>
          </a:p>
        </p:txBody>
      </p:sp>
      <p:cxnSp>
        <p:nvCxnSpPr>
          <p:cNvPr id="622" name="Straight Connector 621">
            <a:extLst>
              <a:ext uri="{FF2B5EF4-FFF2-40B4-BE49-F238E27FC236}">
                <a16:creationId xmlns:a16="http://schemas.microsoft.com/office/drawing/2014/main" id="{7C68FBCE-AD1A-4546-BDBC-C1138D690BE4}"/>
              </a:ext>
            </a:extLst>
          </p:cNvPr>
          <p:cNvCxnSpPr/>
          <p:nvPr/>
        </p:nvCxnSpPr>
        <p:spPr>
          <a:xfrm flipV="1">
            <a:off x="4495243" y="1084264"/>
            <a:ext cx="0" cy="3203854"/>
          </a:xfrm>
          <a:prstGeom prst="line">
            <a:avLst/>
          </a:prstGeom>
          <a:noFill/>
          <a:ln w="9525" cap="flat" cmpd="sng" algn="ctr">
            <a:solidFill>
              <a:srgbClr val="4D5766"/>
            </a:solidFill>
            <a:prstDash val="solid"/>
          </a:ln>
          <a:effectLst/>
        </p:spPr>
      </p:cxnSp>
      <p:sp>
        <p:nvSpPr>
          <p:cNvPr id="623" name="Footer Placeholder 1">
            <a:extLst>
              <a:ext uri="{FF2B5EF4-FFF2-40B4-BE49-F238E27FC236}">
                <a16:creationId xmlns:a16="http://schemas.microsoft.com/office/drawing/2014/main" id="{26015EC5-07A1-4AB8-8E9F-5B9806AD2729}"/>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rPr>
              <a:t>Nokia Internal Use</a:t>
            </a:r>
          </a:p>
        </p:txBody>
      </p:sp>
    </p:spTree>
    <p:extLst>
      <p:ext uri="{BB962C8B-B14F-4D97-AF65-F5344CB8AC3E}">
        <p14:creationId xmlns:p14="http://schemas.microsoft.com/office/powerpoint/2010/main" val="16033626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cstate="email"/>
          <a:stretch>
            <a:fillRect/>
          </a:stretch>
        </p:blipFill>
        <p:spPr bwMode="auto">
          <a:xfrm>
            <a:off x="0" y="476"/>
            <a:ext cx="9144000" cy="51430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Title 17"/>
          <p:cNvSpPr>
            <a:spLocks noGrp="1"/>
          </p:cNvSpPr>
          <p:nvPr>
            <p:ph type="title"/>
          </p:nvPr>
        </p:nvSpPr>
        <p:spPr>
          <a:xfrm>
            <a:off x="417600" y="233689"/>
            <a:ext cx="8308800" cy="309600"/>
          </a:xfrm>
        </p:spPr>
        <p:txBody>
          <a:bodyPr/>
          <a:lstStyle/>
          <a:p>
            <a:pPr marL="230400" indent="-230400">
              <a:lnSpc>
                <a:spcPct val="120000"/>
              </a:lnSpc>
              <a:spcAft>
                <a:spcPts val="300"/>
              </a:spcAft>
            </a:pPr>
            <a:r>
              <a:rPr lang="en-US" dirty="0"/>
              <a:t>Nokia Single RAN Advanced Customer References</a:t>
            </a:r>
          </a:p>
        </p:txBody>
      </p:sp>
      <p:sp>
        <p:nvSpPr>
          <p:cNvPr id="23" name="Title 1"/>
          <p:cNvSpPr txBox="1">
            <a:spLocks/>
          </p:cNvSpPr>
          <p:nvPr/>
        </p:nvSpPr>
        <p:spPr>
          <a:xfrm>
            <a:off x="410398" y="1135755"/>
            <a:ext cx="6702921" cy="1467596"/>
          </a:xfrm>
          <a:prstGeom prst="rect">
            <a:avLst/>
          </a:prstGeom>
          <a:solidFill>
            <a:schemeClr val="tx1"/>
          </a:solidFill>
        </p:spPr>
        <p:txBody>
          <a:bodyPr vert="horz" lIns="180000" tIns="180000" rIns="180000" bIns="180000" rtlCol="0" anchor="t">
            <a:noAutofit/>
          </a:bodyPr>
          <a:lstStyle>
            <a:lvl1pPr algn="l">
              <a:defRPr sz="4500" b="0" cap="none">
                <a:solidFill>
                  <a:srgbClr val="FFFFFF"/>
                </a:solidFill>
                <a:latin typeface="+mn-lt"/>
              </a:defRPr>
            </a:lvl1pPr>
          </a:lstStyle>
          <a:p>
            <a:pPr marL="180000" marR="0" lvl="1" indent="-180000" algn="l" defTabSz="604723" rtl="0" eaLnBrk="0" fontAlgn="base" latinLnBrk="0" hangingPunct="0">
              <a:lnSpc>
                <a:spcPct val="100000"/>
              </a:lnSpc>
              <a:spcBef>
                <a:spcPts val="600"/>
              </a:spcBef>
              <a:spcAft>
                <a:spcPts val="0"/>
              </a:spcAft>
              <a:buClr>
                <a:srgbClr val="FFFFFF"/>
              </a:buClr>
              <a:buSzTx/>
              <a:buFont typeface="Arial" pitchFamily="34" charset="0"/>
              <a:buChar char="•"/>
              <a:tabLst/>
              <a:defRPr/>
            </a:pPr>
            <a:r>
              <a:rPr kumimoji="0" lang="en-US" sz="1600" b="0" i="0" u="none" strike="noStrike" kern="1200" cap="none" spc="0" normalizeH="0" baseline="0" noProof="0" dirty="0">
                <a:ln>
                  <a:noFill/>
                </a:ln>
                <a:solidFill>
                  <a:srgbClr val="FFFFFF"/>
                </a:solidFill>
                <a:effectLst/>
                <a:uLnTx/>
                <a:uFillTx/>
                <a:latin typeface="Nokia Pure Text Light"/>
              </a:rPr>
              <a:t>337 customers with Single RAN Advanced products</a:t>
            </a:r>
          </a:p>
          <a:p>
            <a:pPr marL="180000" marR="0" lvl="1" indent="-180000" algn="l" defTabSz="604723" rtl="0" eaLnBrk="0" fontAlgn="base" latinLnBrk="0" hangingPunct="0">
              <a:lnSpc>
                <a:spcPct val="100000"/>
              </a:lnSpc>
              <a:spcBef>
                <a:spcPts val="600"/>
              </a:spcBef>
              <a:spcAft>
                <a:spcPts val="0"/>
              </a:spcAft>
              <a:buClr>
                <a:srgbClr val="FFFFFF"/>
              </a:buClr>
              <a:buSzTx/>
              <a:buFont typeface="Arial" pitchFamily="34" charset="0"/>
              <a:buChar char="•"/>
              <a:tabLst/>
              <a:defRPr/>
            </a:pPr>
            <a:r>
              <a:rPr kumimoji="0" lang="en-US" sz="1600" b="0" i="0" u="none" strike="noStrike" kern="1200" cap="none" spc="0" normalizeH="0" baseline="0" noProof="0" dirty="0">
                <a:ln>
                  <a:noFill/>
                </a:ln>
                <a:solidFill>
                  <a:srgbClr val="FFFFFF"/>
                </a:solidFill>
                <a:effectLst/>
                <a:uLnTx/>
                <a:uFillTx/>
                <a:latin typeface="Nokia Pure Text Light"/>
              </a:rPr>
              <a:t>288 customers with multiple radios from Nokia</a:t>
            </a:r>
          </a:p>
          <a:p>
            <a:pPr marL="180000" marR="0" lvl="1" indent="-180000" algn="l" defTabSz="604723" rtl="0" eaLnBrk="0" fontAlgn="base" latinLnBrk="0" hangingPunct="0">
              <a:lnSpc>
                <a:spcPct val="100000"/>
              </a:lnSpc>
              <a:spcBef>
                <a:spcPts val="600"/>
              </a:spcBef>
              <a:spcAft>
                <a:spcPts val="0"/>
              </a:spcAft>
              <a:buClr>
                <a:srgbClr val="FFFFFF"/>
              </a:buClr>
              <a:buSzTx/>
              <a:buFont typeface="Arial" pitchFamily="34" charset="0"/>
              <a:buChar char="•"/>
              <a:tabLst/>
              <a:defRPr/>
            </a:pPr>
            <a:r>
              <a:rPr kumimoji="0" lang="fi-FI" sz="1600" b="0" i="0" u="none" strike="noStrike" kern="1200" cap="none" spc="0" normalizeH="0" baseline="0" noProof="0" dirty="0">
                <a:ln>
                  <a:noFill/>
                </a:ln>
                <a:solidFill>
                  <a:srgbClr val="FFFFFF"/>
                </a:solidFill>
                <a:effectLst/>
                <a:uLnTx/>
                <a:uFillTx/>
                <a:latin typeface="Nokia Pure Text Light"/>
              </a:rPr>
              <a:t>120 Zero Emission </a:t>
            </a:r>
            <a:r>
              <a:rPr kumimoji="0" lang="fi-FI" sz="1600" b="0" i="0" u="none" strike="noStrike" kern="1200" cap="none" spc="0" normalizeH="0" baseline="0" noProof="0" dirty="0" err="1">
                <a:ln>
                  <a:noFill/>
                </a:ln>
                <a:solidFill>
                  <a:srgbClr val="FFFFFF"/>
                </a:solidFill>
                <a:effectLst/>
                <a:uLnTx/>
                <a:uFillTx/>
                <a:latin typeface="Nokia Pure Text Light"/>
              </a:rPr>
              <a:t>customers</a:t>
            </a:r>
            <a:endParaRPr kumimoji="0" lang="en-US" sz="1600" b="0" i="0" u="none" strike="noStrike" kern="1200" cap="none" spc="0" normalizeH="0" baseline="0" noProof="0" dirty="0">
              <a:ln>
                <a:noFill/>
              </a:ln>
              <a:solidFill>
                <a:srgbClr val="FFFFFF"/>
              </a:solidFill>
              <a:effectLst/>
              <a:uLnTx/>
              <a:uFillTx/>
              <a:latin typeface="Nokia Pure Text Light"/>
            </a:endParaRPr>
          </a:p>
          <a:p>
            <a:pPr marL="180000" marR="0" lvl="1" indent="-180000" algn="l" defTabSz="604723" rtl="0" eaLnBrk="0" fontAlgn="base" latinLnBrk="0" hangingPunct="0">
              <a:lnSpc>
                <a:spcPct val="100000"/>
              </a:lnSpc>
              <a:spcBef>
                <a:spcPts val="600"/>
              </a:spcBef>
              <a:spcAft>
                <a:spcPts val="0"/>
              </a:spcAft>
              <a:buClr>
                <a:srgbClr val="FFFFFF"/>
              </a:buClr>
              <a:buSzTx/>
              <a:buFont typeface="Arial" pitchFamily="34" charset="0"/>
              <a:buChar char="•"/>
              <a:tabLst/>
              <a:defRPr/>
            </a:pPr>
            <a:r>
              <a:rPr lang="fi-FI" sz="1600" dirty="0">
                <a:solidFill>
                  <a:srgbClr val="FFFFFF"/>
                </a:solidFill>
                <a:latin typeface="Nokia Pure Text Light"/>
              </a:rPr>
              <a:t>64</a:t>
            </a:r>
            <a:r>
              <a:rPr kumimoji="0" lang="fi-FI" sz="1600" b="0" i="0" u="none" strike="noStrike" kern="1200" cap="none" spc="0" normalizeH="0" baseline="0" noProof="0" dirty="0">
                <a:ln>
                  <a:noFill/>
                </a:ln>
                <a:solidFill>
                  <a:srgbClr val="FFFFFF"/>
                </a:solidFill>
                <a:effectLst/>
                <a:uLnTx/>
                <a:uFillTx/>
                <a:latin typeface="Nokia Pure Text Light"/>
              </a:rPr>
              <a:t> </a:t>
            </a:r>
            <a:r>
              <a:rPr kumimoji="0" lang="en-US" sz="1600" b="0" i="0" u="none" strike="noStrike" kern="1200" cap="none" spc="0" normalizeH="0" baseline="0" noProof="0" dirty="0">
                <a:ln>
                  <a:noFill/>
                </a:ln>
                <a:solidFill>
                  <a:srgbClr val="FFFFFF"/>
                </a:solidFill>
                <a:effectLst/>
                <a:uLnTx/>
                <a:uFillTx/>
                <a:latin typeface="Nokia Pure Text Light"/>
              </a:rPr>
              <a:t>Single RAN Release customers</a:t>
            </a:r>
          </a:p>
        </p:txBody>
      </p:sp>
      <p:sp>
        <p:nvSpPr>
          <p:cNvPr id="14" name="Slide Number Placeholder 5"/>
          <p:cNvSpPr txBox="1">
            <a:spLocks/>
          </p:cNvSpPr>
          <p:nvPr/>
        </p:nvSpPr>
        <p:spPr>
          <a:xfrm>
            <a:off x="419102" y="4816800"/>
            <a:ext cx="144462" cy="122400"/>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1245D3D-131A-47D1-B100-B33219007AD2}" type="slidenum">
              <a:rPr kumimoji="0" lang="en-GB" sz="800" b="0" i="0" u="none" strike="noStrike" kern="1200" cap="none" spc="0" normalizeH="0" baseline="0" noProof="0" smtClean="0">
                <a:ln>
                  <a:noFill/>
                </a:ln>
                <a:solidFill>
                  <a:srgbClr val="FFFFFF"/>
                </a:solidFill>
                <a:effectLst/>
                <a:uLnTx/>
                <a:uFillTx/>
                <a:latin typeface="Nokia Pure Text Light"/>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97</a:t>
            </a:fld>
            <a:endParaRPr kumimoji="0" lang="en-GB" sz="1000" b="0" i="0" u="none" strike="noStrike" kern="1200" cap="none" spc="0" normalizeH="0" baseline="0" noProof="0" dirty="0">
              <a:ln>
                <a:noFill/>
              </a:ln>
              <a:solidFill>
                <a:srgbClr val="FFFFFF"/>
              </a:solidFill>
              <a:effectLst/>
              <a:uLnTx/>
              <a:uFillTx/>
              <a:latin typeface="Nokia Pure Text Light"/>
              <a:ea typeface="+mn-ea"/>
              <a:cs typeface="Arial" panose="020B0604020202020204" pitchFamily="34" charset="0"/>
            </a:endParaRPr>
          </a:p>
        </p:txBody>
      </p:sp>
      <p:sp>
        <p:nvSpPr>
          <p:cNvPr id="15" name="TextBox 14"/>
          <p:cNvSpPr txBox="1"/>
          <p:nvPr/>
        </p:nvSpPr>
        <p:spPr>
          <a:xfrm>
            <a:off x="657000" y="4816800"/>
            <a:ext cx="1800000" cy="122237"/>
          </a:xfrm>
          <a:prstGeom prst="rect">
            <a:avLst/>
          </a:prstGeom>
          <a:noFill/>
        </p:spPr>
        <p:txBody>
          <a:bodyPr wrap="square" lIns="0" tIns="0" rIns="0" bIns="0" anchor="b">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Nokia Pure Text Light"/>
                <a:cs typeface="Arial" charset="0"/>
              </a:rPr>
              <a:t>© Nokia 2017</a:t>
            </a:r>
          </a:p>
        </p:txBody>
      </p:sp>
      <p:sp>
        <p:nvSpPr>
          <p:cNvPr id="16" name="Footer Placeholder 27"/>
          <p:cNvSpPr txBox="1">
            <a:spLocks/>
          </p:cNvSpPr>
          <p:nvPr/>
        </p:nvSpPr>
        <p:spPr>
          <a:xfrm>
            <a:off x="2692800" y="4816800"/>
            <a:ext cx="2581200" cy="122400"/>
          </a:xfrm>
          <a:prstGeom prst="rect">
            <a:avLst/>
          </a:prstGeom>
        </p:spPr>
        <p:txBody>
          <a:bodyPr vert="horz" lIns="0" tIns="0" rIns="0" bIns="0" rtlCol="0" anchor="b"/>
          <a:lstStyle>
            <a:lvl1pPr algn="l">
              <a:defRPr sz="800">
                <a:solidFill>
                  <a:schemeClr val="bg1"/>
                </a:solidFill>
                <a:latin typeface="+mn-l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Nokia Pure Text Light"/>
                <a:cs typeface="Arial" panose="020B0604020202020204" pitchFamily="34" charset="0"/>
              </a:rPr>
              <a:t>Nokia Internal Use</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5200" y="4806239"/>
            <a:ext cx="690379" cy="112048"/>
          </a:xfrm>
          <a:prstGeom prst="rect">
            <a:avLst/>
          </a:prstGeom>
        </p:spPr>
      </p:pic>
    </p:spTree>
    <p:extLst>
      <p:ext uri="{BB962C8B-B14F-4D97-AF65-F5344CB8AC3E}">
        <p14:creationId xmlns:p14="http://schemas.microsoft.com/office/powerpoint/2010/main" val="340717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28DE865-9DB5-4E63-AA4F-EEB48FA99729}"/>
              </a:ext>
            </a:extLst>
          </p:cNvPr>
          <p:cNvSpPr txBox="1">
            <a:spLocks/>
          </p:cNvSpPr>
          <p:nvPr/>
        </p:nvSpPr>
        <p:spPr bwMode="auto">
          <a:xfrm>
            <a:off x="417600" y="279249"/>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000" b="0" kern="1200">
                <a:solidFill>
                  <a:schemeClr val="tx1"/>
                </a:solidFill>
                <a:latin typeface="+mj-lt"/>
                <a:ea typeface="Nokia Pure Headline Ultra Light" panose="020B0204020202020204" pitchFamily="34"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24191"/>
                </a:solidFill>
                <a:effectLst/>
                <a:uLnTx/>
                <a:uFillTx/>
                <a:latin typeface="Nokia Pure Headline Light"/>
                <a:cs typeface="Arial"/>
              </a:rPr>
              <a:t>337 Nokia Single RAN Advanced Customer References</a:t>
            </a:r>
            <a:endParaRPr kumimoji="0" lang="en-US" sz="2000" b="0" i="0" u="none" strike="noStrike" kern="1200" cap="none" spc="0" normalizeH="0" baseline="0" noProof="0" dirty="0">
              <a:ln>
                <a:noFill/>
              </a:ln>
              <a:solidFill>
                <a:srgbClr val="124191"/>
              </a:solidFill>
              <a:effectLst/>
              <a:uLnTx/>
              <a:uFillTx/>
              <a:latin typeface="Nokia Pure Headline Light"/>
              <a:cs typeface="Arial"/>
            </a:endParaRPr>
          </a:p>
        </p:txBody>
      </p:sp>
      <p:sp>
        <p:nvSpPr>
          <p:cNvPr id="3" name="Footer Placeholder 2">
            <a:extLst>
              <a:ext uri="{FF2B5EF4-FFF2-40B4-BE49-F238E27FC236}">
                <a16:creationId xmlns:a16="http://schemas.microsoft.com/office/drawing/2014/main" id="{9F52D960-99FC-4197-A61C-1C52D985F06B}"/>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rPr>
              <a:t>Nokia Internal Use</a:t>
            </a:r>
          </a:p>
        </p:txBody>
      </p:sp>
      <p:sp>
        <p:nvSpPr>
          <p:cNvPr id="4" name="Text Placeholder 4">
            <a:extLst>
              <a:ext uri="{FF2B5EF4-FFF2-40B4-BE49-F238E27FC236}">
                <a16:creationId xmlns:a16="http://schemas.microsoft.com/office/drawing/2014/main" id="{A598DA57-CBA2-4EE4-89CE-28B8316F073B}"/>
              </a:ext>
            </a:extLst>
          </p:cNvPr>
          <p:cNvSpPr txBox="1">
            <a:spLocks/>
          </p:cNvSpPr>
          <p:nvPr/>
        </p:nvSpPr>
        <p:spPr>
          <a:xfrm>
            <a:off x="417512" y="590400"/>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kern="1200">
                <a:solidFill>
                  <a:schemeClr val="bg2"/>
                </a:solidFill>
                <a:latin typeface="+mj-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tx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tx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tx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tx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ts val="0"/>
              </a:spcAft>
              <a:buClrTx/>
              <a:buSzTx/>
              <a:buFont typeface="Arial" charset="0"/>
              <a:buNone/>
              <a:tabLst/>
              <a:defRPr/>
            </a:pPr>
            <a:r>
              <a:rPr kumimoji="0" lang="en-US" sz="2000" b="0" i="0" u="none" strike="noStrike" kern="1200" cap="none" spc="0" normalizeH="0" baseline="0" noProof="0">
                <a:ln>
                  <a:noFill/>
                </a:ln>
                <a:solidFill>
                  <a:srgbClr val="4D5766"/>
                </a:solidFill>
                <a:effectLst/>
                <a:uLnTx/>
                <a:uFillTx/>
                <a:latin typeface="Nokia Pure Headline Light"/>
              </a:rPr>
              <a:t>In 105 countries</a:t>
            </a:r>
          </a:p>
          <a:p>
            <a:pPr marL="0" marR="0" lvl="0" indent="0" algn="l" defTabSz="457200" rtl="0" eaLnBrk="1" fontAlgn="base" latinLnBrk="0" hangingPunct="1">
              <a:lnSpc>
                <a:spcPct val="100000"/>
              </a:lnSpc>
              <a:spcBef>
                <a:spcPct val="0"/>
              </a:spcBef>
              <a:spcAft>
                <a:spcPts val="0"/>
              </a:spcAft>
              <a:buClrTx/>
              <a:buSzTx/>
              <a:buFont typeface="Arial" charset="0"/>
              <a:buNone/>
              <a:tabLst/>
              <a:defRPr/>
            </a:pPr>
            <a:endParaRPr kumimoji="0" lang="en-US" sz="2000" b="0" i="0" u="none" strike="noStrike" kern="1200" cap="none" spc="0" normalizeH="0" baseline="0" noProof="0" dirty="0">
              <a:ln>
                <a:noFill/>
              </a:ln>
              <a:solidFill>
                <a:srgbClr val="4D5766"/>
              </a:solidFill>
              <a:effectLst/>
              <a:uLnTx/>
              <a:uFillTx/>
              <a:latin typeface="Nokia Pure Headline Light"/>
            </a:endParaRPr>
          </a:p>
        </p:txBody>
      </p:sp>
      <p:grpSp>
        <p:nvGrpSpPr>
          <p:cNvPr id="5" name="Group 4">
            <a:extLst>
              <a:ext uri="{FF2B5EF4-FFF2-40B4-BE49-F238E27FC236}">
                <a16:creationId xmlns:a16="http://schemas.microsoft.com/office/drawing/2014/main" id="{F6112D97-5CDB-4DCF-BA6B-BCA98B080249}"/>
              </a:ext>
            </a:extLst>
          </p:cNvPr>
          <p:cNvGrpSpPr/>
          <p:nvPr/>
        </p:nvGrpSpPr>
        <p:grpSpPr>
          <a:xfrm>
            <a:off x="872040" y="863913"/>
            <a:ext cx="7854272" cy="3624882"/>
            <a:chOff x="417424" y="900000"/>
            <a:chExt cx="7854272" cy="3624882"/>
          </a:xfrm>
        </p:grpSpPr>
        <p:pic>
          <p:nvPicPr>
            <p:cNvPr id="6" name="Picture 1">
              <a:extLst>
                <a:ext uri="{FF2B5EF4-FFF2-40B4-BE49-F238E27FC236}">
                  <a16:creationId xmlns:a16="http://schemas.microsoft.com/office/drawing/2014/main" id="{8B396D5B-803D-4FDD-9FEE-77EC442F3D68}"/>
                </a:ext>
              </a:extLst>
            </p:cNvPr>
            <p:cNvPicPr>
              <a:picLocks noChangeAspect="1" noChangeArrowheads="1"/>
            </p:cNvPicPr>
            <p:nvPr/>
          </p:nvPicPr>
          <p:blipFill>
            <a:blip r:embed="rId2" cstate="screen"/>
            <a:srcRect/>
            <a:stretch>
              <a:fillRect/>
            </a:stretch>
          </p:blipFill>
          <p:spPr bwMode="auto">
            <a:xfrm>
              <a:off x="6713254" y="2894872"/>
              <a:ext cx="538119" cy="128659"/>
            </a:xfrm>
            <a:prstGeom prst="rect">
              <a:avLst/>
            </a:prstGeom>
            <a:noFill/>
            <a:ln w="9525">
              <a:noFill/>
              <a:miter lim="800000"/>
              <a:headEnd/>
              <a:tailEnd/>
            </a:ln>
          </p:spPr>
        </p:pic>
        <p:pic>
          <p:nvPicPr>
            <p:cNvPr id="7" name="Picture 2">
              <a:extLst>
                <a:ext uri="{FF2B5EF4-FFF2-40B4-BE49-F238E27FC236}">
                  <a16:creationId xmlns:a16="http://schemas.microsoft.com/office/drawing/2014/main" id="{71817C2D-7EBF-457F-9020-07346EF248F8}"/>
                </a:ext>
              </a:extLst>
            </p:cNvPr>
            <p:cNvPicPr>
              <a:picLocks noChangeAspect="1" noChangeArrowheads="1"/>
            </p:cNvPicPr>
            <p:nvPr/>
          </p:nvPicPr>
          <p:blipFill>
            <a:blip r:embed="rId3" cstate="screen"/>
            <a:srcRect/>
            <a:stretch>
              <a:fillRect/>
            </a:stretch>
          </p:blipFill>
          <p:spPr bwMode="auto">
            <a:xfrm>
              <a:off x="6130478" y="4269085"/>
              <a:ext cx="350331" cy="213994"/>
            </a:xfrm>
            <a:prstGeom prst="rect">
              <a:avLst/>
            </a:prstGeom>
            <a:noFill/>
            <a:ln w="9525">
              <a:noFill/>
              <a:miter lim="800000"/>
              <a:headEnd/>
              <a:tailEnd/>
            </a:ln>
          </p:spPr>
        </p:pic>
        <p:pic>
          <p:nvPicPr>
            <p:cNvPr id="8" name="Picture 2">
              <a:extLst>
                <a:ext uri="{FF2B5EF4-FFF2-40B4-BE49-F238E27FC236}">
                  <a16:creationId xmlns:a16="http://schemas.microsoft.com/office/drawing/2014/main" id="{E1EE7108-D1B0-4365-A20D-843269ED4DFE}"/>
                </a:ext>
              </a:extLst>
            </p:cNvPr>
            <p:cNvPicPr>
              <a:picLocks noChangeAspect="1" noChangeArrowheads="1"/>
            </p:cNvPicPr>
            <p:nvPr/>
          </p:nvPicPr>
          <p:blipFill>
            <a:blip r:embed="rId4" cstate="screen"/>
            <a:srcRect/>
            <a:stretch>
              <a:fillRect/>
            </a:stretch>
          </p:blipFill>
          <p:spPr bwMode="auto">
            <a:xfrm>
              <a:off x="7196379" y="3191323"/>
              <a:ext cx="347230" cy="177652"/>
            </a:xfrm>
            <a:prstGeom prst="rect">
              <a:avLst/>
            </a:prstGeom>
            <a:noFill/>
            <a:ln w="9525">
              <a:noFill/>
              <a:miter lim="800000"/>
              <a:headEnd/>
              <a:tailEnd/>
            </a:ln>
          </p:spPr>
        </p:pic>
        <p:pic>
          <p:nvPicPr>
            <p:cNvPr id="9" name="Imagem 1" descr="AF-Logo-SKY-Banda-Larga.png">
              <a:extLst>
                <a:ext uri="{FF2B5EF4-FFF2-40B4-BE49-F238E27FC236}">
                  <a16:creationId xmlns:a16="http://schemas.microsoft.com/office/drawing/2014/main" id="{0A6FE889-9F91-49AB-BDEA-361A724D77C2}"/>
                </a:ext>
              </a:extLst>
            </p:cNvPr>
            <p:cNvPicPr>
              <a:picLocks noChangeAspect="1" noChangeArrowheads="1"/>
            </p:cNvPicPr>
            <p:nvPr/>
          </p:nvPicPr>
          <p:blipFill>
            <a:blip r:embed="rId5" cstate="screen"/>
            <a:srcRect/>
            <a:stretch>
              <a:fillRect/>
            </a:stretch>
          </p:blipFill>
          <p:spPr bwMode="auto">
            <a:xfrm>
              <a:off x="1271260" y="3969034"/>
              <a:ext cx="551542" cy="92561"/>
            </a:xfrm>
            <a:prstGeom prst="rect">
              <a:avLst/>
            </a:prstGeom>
            <a:noFill/>
            <a:ln w="9525">
              <a:noFill/>
              <a:miter lim="800000"/>
              <a:headEnd/>
              <a:tailEnd/>
            </a:ln>
          </p:spPr>
        </p:pic>
        <p:pic>
          <p:nvPicPr>
            <p:cNvPr id="10" name="Picture 3">
              <a:extLst>
                <a:ext uri="{FF2B5EF4-FFF2-40B4-BE49-F238E27FC236}">
                  <a16:creationId xmlns:a16="http://schemas.microsoft.com/office/drawing/2014/main" id="{6C203282-DF56-48E1-836C-5DE270A8019A}"/>
                </a:ext>
              </a:extLst>
            </p:cNvPr>
            <p:cNvPicPr>
              <a:picLocks noChangeAspect="1" noChangeArrowheads="1"/>
            </p:cNvPicPr>
            <p:nvPr/>
          </p:nvPicPr>
          <p:blipFill>
            <a:blip r:embed="rId6" cstate="screen"/>
            <a:srcRect/>
            <a:stretch>
              <a:fillRect/>
            </a:stretch>
          </p:blipFill>
          <p:spPr bwMode="auto">
            <a:xfrm>
              <a:off x="1517342" y="3511718"/>
              <a:ext cx="185364" cy="193726"/>
            </a:xfrm>
            <a:prstGeom prst="rect">
              <a:avLst/>
            </a:prstGeom>
            <a:noFill/>
            <a:ln w="9525">
              <a:noFill/>
              <a:miter lim="800000"/>
              <a:headEnd/>
              <a:tailEnd/>
            </a:ln>
          </p:spPr>
        </p:pic>
        <p:grpSp>
          <p:nvGrpSpPr>
            <p:cNvPr id="11" name="Group 572">
              <a:extLst>
                <a:ext uri="{FF2B5EF4-FFF2-40B4-BE49-F238E27FC236}">
                  <a16:creationId xmlns:a16="http://schemas.microsoft.com/office/drawing/2014/main" id="{2CF12AD9-F50D-40CF-B723-3A8FBC87E6C5}"/>
                </a:ext>
              </a:extLst>
            </p:cNvPr>
            <p:cNvGrpSpPr/>
            <p:nvPr/>
          </p:nvGrpSpPr>
          <p:grpSpPr>
            <a:xfrm>
              <a:off x="609555" y="1256190"/>
              <a:ext cx="6512032" cy="3041470"/>
              <a:chOff x="1135465" y="2019719"/>
              <a:chExt cx="4702627" cy="2117306"/>
            </a:xfrm>
          </p:grpSpPr>
          <p:grpSp>
            <p:nvGrpSpPr>
              <p:cNvPr id="47" name="Group 571">
                <a:extLst>
                  <a:ext uri="{FF2B5EF4-FFF2-40B4-BE49-F238E27FC236}">
                    <a16:creationId xmlns:a16="http://schemas.microsoft.com/office/drawing/2014/main" id="{6A9BE623-3010-485C-959C-F108E75C494E}"/>
                  </a:ext>
                </a:extLst>
              </p:cNvPr>
              <p:cNvGrpSpPr/>
              <p:nvPr/>
            </p:nvGrpSpPr>
            <p:grpSpPr>
              <a:xfrm>
                <a:off x="2560818" y="2019719"/>
                <a:ext cx="3277274" cy="1963879"/>
                <a:chOff x="2560818" y="2019719"/>
                <a:chExt cx="3277274" cy="1963879"/>
              </a:xfrm>
            </p:grpSpPr>
            <p:sp>
              <p:nvSpPr>
                <p:cNvPr id="213" name="Rectangle 212">
                  <a:extLst>
                    <a:ext uri="{FF2B5EF4-FFF2-40B4-BE49-F238E27FC236}">
                      <a16:creationId xmlns:a16="http://schemas.microsoft.com/office/drawing/2014/main" id="{A41F6E3D-2243-4D90-9874-1E108BC4D1DA}"/>
                    </a:ext>
                  </a:extLst>
                </p:cNvPr>
                <p:cNvSpPr/>
                <p:nvPr/>
              </p:nvSpPr>
              <p:spPr>
                <a:xfrm>
                  <a:off x="3458681" y="2504891"/>
                  <a:ext cx="60147" cy="30678"/>
                </a:xfrm>
                <a:prstGeom prst="rect">
                  <a:avLst/>
                </a:prstGeom>
                <a:solidFill>
                  <a:srgbClr val="124191"/>
                </a:solidFill>
                <a:ln w="9525" cap="flat" cmpd="sng" algn="ctr">
                  <a:noFill/>
                  <a:prstDash val="solid"/>
                </a:ln>
                <a:effectLst/>
              </p:spPr>
              <p:txBody>
                <a:bodyPr tIns="90000" bIns="90000"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214" name="Freeform 56">
                  <a:extLst>
                    <a:ext uri="{FF2B5EF4-FFF2-40B4-BE49-F238E27FC236}">
                      <a16:creationId xmlns:a16="http://schemas.microsoft.com/office/drawing/2014/main" id="{4608DD49-3370-463D-A8F5-753737C8BCED}"/>
                    </a:ext>
                  </a:extLst>
                </p:cNvPr>
                <p:cNvSpPr>
                  <a:spLocks/>
                </p:cNvSpPr>
                <p:nvPr/>
              </p:nvSpPr>
              <p:spPr bwMode="auto">
                <a:xfrm>
                  <a:off x="4016298" y="2950695"/>
                  <a:ext cx="149124" cy="106156"/>
                </a:xfrm>
                <a:custGeom>
                  <a:avLst/>
                  <a:gdLst>
                    <a:gd name="T0" fmla="*/ 96837 w 172"/>
                    <a:gd name="T1" fmla="*/ 77787 h 128"/>
                    <a:gd name="T2" fmla="*/ 44450 w 172"/>
                    <a:gd name="T3" fmla="*/ 41275 h 128"/>
                    <a:gd name="T4" fmla="*/ 19050 w 172"/>
                    <a:gd name="T5" fmla="*/ 50800 h 128"/>
                    <a:gd name="T6" fmla="*/ 19050 w 172"/>
                    <a:gd name="T7" fmla="*/ 77787 h 128"/>
                    <a:gd name="T8" fmla="*/ 0 w 172"/>
                    <a:gd name="T9" fmla="*/ 87312 h 128"/>
                    <a:gd name="T10" fmla="*/ 25400 w 172"/>
                    <a:gd name="T11" fmla="*/ 193675 h 128"/>
                    <a:gd name="T12" fmla="*/ 34925 w 172"/>
                    <a:gd name="T13" fmla="*/ 203200 h 128"/>
                    <a:gd name="T14" fmla="*/ 193675 w 172"/>
                    <a:gd name="T15" fmla="*/ 131762 h 128"/>
                    <a:gd name="T16" fmla="*/ 257175 w 172"/>
                    <a:gd name="T17" fmla="*/ 112712 h 128"/>
                    <a:gd name="T18" fmla="*/ 273050 w 172"/>
                    <a:gd name="T19" fmla="*/ 77787 h 128"/>
                    <a:gd name="T20" fmla="*/ 257175 w 172"/>
                    <a:gd name="T21" fmla="*/ 0 h 128"/>
                    <a:gd name="T22" fmla="*/ 141287 w 172"/>
                    <a:gd name="T23" fmla="*/ 15875 h 128"/>
                    <a:gd name="T24" fmla="*/ 96837 w 172"/>
                    <a:gd name="T25" fmla="*/ 77787 h 128"/>
                    <a:gd name="T26" fmla="*/ 96837 w 172"/>
                    <a:gd name="T27" fmla="*/ 77787 h 1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2"/>
                    <a:gd name="T43" fmla="*/ 0 h 128"/>
                    <a:gd name="T44" fmla="*/ 172 w 172"/>
                    <a:gd name="T45" fmla="*/ 128 h 1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2" h="128">
                      <a:moveTo>
                        <a:pt x="61" y="49"/>
                      </a:moveTo>
                      <a:lnTo>
                        <a:pt x="28" y="26"/>
                      </a:lnTo>
                      <a:lnTo>
                        <a:pt x="12" y="32"/>
                      </a:lnTo>
                      <a:lnTo>
                        <a:pt x="12" y="49"/>
                      </a:lnTo>
                      <a:lnTo>
                        <a:pt x="0" y="55"/>
                      </a:lnTo>
                      <a:lnTo>
                        <a:pt x="16" y="122"/>
                      </a:lnTo>
                      <a:lnTo>
                        <a:pt x="22" y="128"/>
                      </a:lnTo>
                      <a:lnTo>
                        <a:pt x="122" y="83"/>
                      </a:lnTo>
                      <a:lnTo>
                        <a:pt x="162" y="71"/>
                      </a:lnTo>
                      <a:lnTo>
                        <a:pt x="172" y="49"/>
                      </a:lnTo>
                      <a:lnTo>
                        <a:pt x="162" y="0"/>
                      </a:lnTo>
                      <a:lnTo>
                        <a:pt x="89" y="10"/>
                      </a:lnTo>
                      <a:lnTo>
                        <a:pt x="61" y="49"/>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15" name="Freeform 57">
                  <a:extLst>
                    <a:ext uri="{FF2B5EF4-FFF2-40B4-BE49-F238E27FC236}">
                      <a16:creationId xmlns:a16="http://schemas.microsoft.com/office/drawing/2014/main" id="{33ED8BA4-89E4-40FA-B35B-B6FAD39B3A2B}"/>
                    </a:ext>
                  </a:extLst>
                </p:cNvPr>
                <p:cNvSpPr>
                  <a:spLocks/>
                </p:cNvSpPr>
                <p:nvPr/>
              </p:nvSpPr>
              <p:spPr bwMode="auto">
                <a:xfrm>
                  <a:off x="4158429" y="2862328"/>
                  <a:ext cx="110976" cy="135182"/>
                </a:xfrm>
                <a:custGeom>
                  <a:avLst/>
                  <a:gdLst>
                    <a:gd name="T0" fmla="*/ 203200 w 128"/>
                    <a:gd name="T1" fmla="*/ 74613 h 163"/>
                    <a:gd name="T2" fmla="*/ 138112 w 128"/>
                    <a:gd name="T3" fmla="*/ 46038 h 163"/>
                    <a:gd name="T4" fmla="*/ 106362 w 128"/>
                    <a:gd name="T5" fmla="*/ 0 h 163"/>
                    <a:gd name="T6" fmla="*/ 77787 w 128"/>
                    <a:gd name="T7" fmla="*/ 65088 h 163"/>
                    <a:gd name="T8" fmla="*/ 96837 w 128"/>
                    <a:gd name="T9" fmla="*/ 90488 h 163"/>
                    <a:gd name="T10" fmla="*/ 52387 w 128"/>
                    <a:gd name="T11" fmla="*/ 161925 h 163"/>
                    <a:gd name="T12" fmla="*/ 0 w 128"/>
                    <a:gd name="T13" fmla="*/ 180975 h 163"/>
                    <a:gd name="T14" fmla="*/ 15875 w 128"/>
                    <a:gd name="T15" fmla="*/ 258763 h 163"/>
                    <a:gd name="T16" fmla="*/ 71437 w 128"/>
                    <a:gd name="T17" fmla="*/ 241300 h 163"/>
                    <a:gd name="T18" fmla="*/ 77787 w 128"/>
                    <a:gd name="T19" fmla="*/ 222250 h 163"/>
                    <a:gd name="T20" fmla="*/ 112712 w 128"/>
                    <a:gd name="T21" fmla="*/ 212725 h 163"/>
                    <a:gd name="T22" fmla="*/ 122237 w 128"/>
                    <a:gd name="T23" fmla="*/ 196850 h 163"/>
                    <a:gd name="T24" fmla="*/ 149225 w 128"/>
                    <a:gd name="T25" fmla="*/ 180975 h 163"/>
                    <a:gd name="T26" fmla="*/ 203200 w 128"/>
                    <a:gd name="T27" fmla="*/ 74613 h 163"/>
                    <a:gd name="T28" fmla="*/ 203200 w 128"/>
                    <a:gd name="T29" fmla="*/ 74613 h 1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8"/>
                    <a:gd name="T46" fmla="*/ 0 h 163"/>
                    <a:gd name="T47" fmla="*/ 128 w 128"/>
                    <a:gd name="T48" fmla="*/ 163 h 1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8" h="163">
                      <a:moveTo>
                        <a:pt x="128" y="47"/>
                      </a:moveTo>
                      <a:lnTo>
                        <a:pt x="87" y="29"/>
                      </a:lnTo>
                      <a:lnTo>
                        <a:pt x="67" y="0"/>
                      </a:lnTo>
                      <a:lnTo>
                        <a:pt x="49" y="41"/>
                      </a:lnTo>
                      <a:lnTo>
                        <a:pt x="61" y="57"/>
                      </a:lnTo>
                      <a:lnTo>
                        <a:pt x="33" y="102"/>
                      </a:lnTo>
                      <a:lnTo>
                        <a:pt x="0" y="114"/>
                      </a:lnTo>
                      <a:lnTo>
                        <a:pt x="10" y="163"/>
                      </a:lnTo>
                      <a:lnTo>
                        <a:pt x="45" y="152"/>
                      </a:lnTo>
                      <a:lnTo>
                        <a:pt x="49" y="140"/>
                      </a:lnTo>
                      <a:lnTo>
                        <a:pt x="71" y="134"/>
                      </a:lnTo>
                      <a:lnTo>
                        <a:pt x="77" y="124"/>
                      </a:lnTo>
                      <a:lnTo>
                        <a:pt x="94" y="114"/>
                      </a:lnTo>
                      <a:lnTo>
                        <a:pt x="128" y="47"/>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16" name="Freeform 58">
                  <a:extLst>
                    <a:ext uri="{FF2B5EF4-FFF2-40B4-BE49-F238E27FC236}">
                      <a16:creationId xmlns:a16="http://schemas.microsoft.com/office/drawing/2014/main" id="{F0E509ED-B898-481C-B9D1-1E43FBD2738C}"/>
                    </a:ext>
                  </a:extLst>
                </p:cNvPr>
                <p:cNvSpPr>
                  <a:spLocks/>
                </p:cNvSpPr>
                <p:nvPr/>
              </p:nvSpPr>
              <p:spPr bwMode="auto">
                <a:xfrm>
                  <a:off x="3887056" y="2747880"/>
                  <a:ext cx="324260" cy="254608"/>
                </a:xfrm>
                <a:custGeom>
                  <a:avLst/>
                  <a:gdLst>
                    <a:gd name="T0" fmla="*/ 71438 w 374"/>
                    <a:gd name="T1" fmla="*/ 61913 h 307"/>
                    <a:gd name="T2" fmla="*/ 36513 w 374"/>
                    <a:gd name="T3" fmla="*/ 96838 h 307"/>
                    <a:gd name="T4" fmla="*/ 0 w 374"/>
                    <a:gd name="T5" fmla="*/ 80963 h 307"/>
                    <a:gd name="T6" fmla="*/ 0 w 374"/>
                    <a:gd name="T7" fmla="*/ 131763 h 307"/>
                    <a:gd name="T8" fmla="*/ 46037 w 374"/>
                    <a:gd name="T9" fmla="*/ 212725 h 307"/>
                    <a:gd name="T10" fmla="*/ 115888 w 374"/>
                    <a:gd name="T11" fmla="*/ 284163 h 307"/>
                    <a:gd name="T12" fmla="*/ 115888 w 374"/>
                    <a:gd name="T13" fmla="*/ 325438 h 307"/>
                    <a:gd name="T14" fmla="*/ 168275 w 374"/>
                    <a:gd name="T15" fmla="*/ 390525 h 307"/>
                    <a:gd name="T16" fmla="*/ 239713 w 374"/>
                    <a:gd name="T17" fmla="*/ 487363 h 307"/>
                    <a:gd name="T18" fmla="*/ 258763 w 374"/>
                    <a:gd name="T19" fmla="*/ 477838 h 307"/>
                    <a:gd name="T20" fmla="*/ 258763 w 374"/>
                    <a:gd name="T21" fmla="*/ 450850 h 307"/>
                    <a:gd name="T22" fmla="*/ 284163 w 374"/>
                    <a:gd name="T23" fmla="*/ 441325 h 307"/>
                    <a:gd name="T24" fmla="*/ 336550 w 374"/>
                    <a:gd name="T25" fmla="*/ 477838 h 307"/>
                    <a:gd name="T26" fmla="*/ 381000 w 374"/>
                    <a:gd name="T27" fmla="*/ 415925 h 307"/>
                    <a:gd name="T28" fmla="*/ 496888 w 374"/>
                    <a:gd name="T29" fmla="*/ 400050 h 307"/>
                    <a:gd name="T30" fmla="*/ 549275 w 374"/>
                    <a:gd name="T31" fmla="*/ 381000 h 307"/>
                    <a:gd name="T32" fmla="*/ 593725 w 374"/>
                    <a:gd name="T33" fmla="*/ 309563 h 307"/>
                    <a:gd name="T34" fmla="*/ 574675 w 374"/>
                    <a:gd name="T35" fmla="*/ 284163 h 307"/>
                    <a:gd name="T36" fmla="*/ 558800 w 374"/>
                    <a:gd name="T37" fmla="*/ 293688 h 307"/>
                    <a:gd name="T38" fmla="*/ 477838 w 374"/>
                    <a:gd name="T39" fmla="*/ 284163 h 307"/>
                    <a:gd name="T40" fmla="*/ 461963 w 374"/>
                    <a:gd name="T41" fmla="*/ 247650 h 307"/>
                    <a:gd name="T42" fmla="*/ 442913 w 374"/>
                    <a:gd name="T43" fmla="*/ 228600 h 307"/>
                    <a:gd name="T44" fmla="*/ 433388 w 374"/>
                    <a:gd name="T45" fmla="*/ 212725 h 307"/>
                    <a:gd name="T46" fmla="*/ 425450 w 374"/>
                    <a:gd name="T47" fmla="*/ 177800 h 307"/>
                    <a:gd name="T48" fmla="*/ 361950 w 374"/>
                    <a:gd name="T49" fmla="*/ 131763 h 307"/>
                    <a:gd name="T50" fmla="*/ 361950 w 374"/>
                    <a:gd name="T51" fmla="*/ 112713 h 307"/>
                    <a:gd name="T52" fmla="*/ 330200 w 374"/>
                    <a:gd name="T53" fmla="*/ 96838 h 307"/>
                    <a:gd name="T54" fmla="*/ 265113 w 374"/>
                    <a:gd name="T55" fmla="*/ 96838 h 307"/>
                    <a:gd name="T56" fmla="*/ 239713 w 374"/>
                    <a:gd name="T57" fmla="*/ 87313 h 307"/>
                    <a:gd name="T58" fmla="*/ 223838 w 374"/>
                    <a:gd name="T59" fmla="*/ 52388 h 307"/>
                    <a:gd name="T60" fmla="*/ 106363 w 374"/>
                    <a:gd name="T61" fmla="*/ 0 h 307"/>
                    <a:gd name="T62" fmla="*/ 71438 w 374"/>
                    <a:gd name="T63" fmla="*/ 15875 h 307"/>
                    <a:gd name="T64" fmla="*/ 61913 w 374"/>
                    <a:gd name="T65" fmla="*/ 42863 h 307"/>
                    <a:gd name="T66" fmla="*/ 71438 w 374"/>
                    <a:gd name="T67" fmla="*/ 61913 h 307"/>
                    <a:gd name="T68" fmla="*/ 71438 w 374"/>
                    <a:gd name="T69" fmla="*/ 61913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4"/>
                    <a:gd name="T106" fmla="*/ 0 h 307"/>
                    <a:gd name="T107" fmla="*/ 374 w 374"/>
                    <a:gd name="T108" fmla="*/ 307 h 3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4" h="307">
                      <a:moveTo>
                        <a:pt x="45" y="39"/>
                      </a:moveTo>
                      <a:lnTo>
                        <a:pt x="23" y="61"/>
                      </a:lnTo>
                      <a:lnTo>
                        <a:pt x="0" y="51"/>
                      </a:lnTo>
                      <a:lnTo>
                        <a:pt x="0" y="83"/>
                      </a:lnTo>
                      <a:lnTo>
                        <a:pt x="29" y="134"/>
                      </a:lnTo>
                      <a:lnTo>
                        <a:pt x="73" y="179"/>
                      </a:lnTo>
                      <a:lnTo>
                        <a:pt x="73" y="205"/>
                      </a:lnTo>
                      <a:lnTo>
                        <a:pt x="106" y="246"/>
                      </a:lnTo>
                      <a:lnTo>
                        <a:pt x="151" y="307"/>
                      </a:lnTo>
                      <a:lnTo>
                        <a:pt x="163" y="301"/>
                      </a:lnTo>
                      <a:lnTo>
                        <a:pt x="163" y="284"/>
                      </a:lnTo>
                      <a:lnTo>
                        <a:pt x="179" y="278"/>
                      </a:lnTo>
                      <a:lnTo>
                        <a:pt x="212" y="301"/>
                      </a:lnTo>
                      <a:lnTo>
                        <a:pt x="240" y="262"/>
                      </a:lnTo>
                      <a:lnTo>
                        <a:pt x="313" y="252"/>
                      </a:lnTo>
                      <a:lnTo>
                        <a:pt x="346" y="240"/>
                      </a:lnTo>
                      <a:lnTo>
                        <a:pt x="374" y="195"/>
                      </a:lnTo>
                      <a:lnTo>
                        <a:pt x="362" y="179"/>
                      </a:lnTo>
                      <a:lnTo>
                        <a:pt x="352" y="185"/>
                      </a:lnTo>
                      <a:lnTo>
                        <a:pt x="301" y="179"/>
                      </a:lnTo>
                      <a:lnTo>
                        <a:pt x="291" y="156"/>
                      </a:lnTo>
                      <a:lnTo>
                        <a:pt x="279" y="144"/>
                      </a:lnTo>
                      <a:lnTo>
                        <a:pt x="273" y="134"/>
                      </a:lnTo>
                      <a:lnTo>
                        <a:pt x="268" y="112"/>
                      </a:lnTo>
                      <a:lnTo>
                        <a:pt x="228" y="83"/>
                      </a:lnTo>
                      <a:lnTo>
                        <a:pt x="228" y="71"/>
                      </a:lnTo>
                      <a:lnTo>
                        <a:pt x="208" y="61"/>
                      </a:lnTo>
                      <a:lnTo>
                        <a:pt x="167" y="61"/>
                      </a:lnTo>
                      <a:lnTo>
                        <a:pt x="151" y="55"/>
                      </a:lnTo>
                      <a:lnTo>
                        <a:pt x="141" y="33"/>
                      </a:lnTo>
                      <a:lnTo>
                        <a:pt x="67" y="0"/>
                      </a:lnTo>
                      <a:lnTo>
                        <a:pt x="45" y="10"/>
                      </a:lnTo>
                      <a:lnTo>
                        <a:pt x="39" y="27"/>
                      </a:lnTo>
                      <a:lnTo>
                        <a:pt x="45" y="39"/>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17" name="Freeform 59">
                  <a:extLst>
                    <a:ext uri="{FF2B5EF4-FFF2-40B4-BE49-F238E27FC236}">
                      <a16:creationId xmlns:a16="http://schemas.microsoft.com/office/drawing/2014/main" id="{BBB64746-8934-4DC0-8482-EA911B5DF023}"/>
                    </a:ext>
                  </a:extLst>
                </p:cNvPr>
                <p:cNvSpPr>
                  <a:spLocks/>
                </p:cNvSpPr>
                <p:nvPr/>
              </p:nvSpPr>
              <p:spPr bwMode="auto">
                <a:xfrm>
                  <a:off x="4139354" y="2845742"/>
                  <a:ext cx="77164" cy="55566"/>
                </a:xfrm>
                <a:custGeom>
                  <a:avLst/>
                  <a:gdLst>
                    <a:gd name="T0" fmla="*/ 141287 w 89"/>
                    <a:gd name="T1" fmla="*/ 31750 h 67"/>
                    <a:gd name="T2" fmla="*/ 122237 w 89"/>
                    <a:gd name="T3" fmla="*/ 0 h 67"/>
                    <a:gd name="T4" fmla="*/ 87312 w 89"/>
                    <a:gd name="T5" fmla="*/ 31750 h 67"/>
                    <a:gd name="T6" fmla="*/ 15875 w 89"/>
                    <a:gd name="T7" fmla="*/ 50800 h 67"/>
                    <a:gd name="T8" fmla="*/ 0 w 89"/>
                    <a:gd name="T9" fmla="*/ 60325 h 67"/>
                    <a:gd name="T10" fmla="*/ 15875 w 89"/>
                    <a:gd name="T11" fmla="*/ 96838 h 67"/>
                    <a:gd name="T12" fmla="*/ 96837 w 89"/>
                    <a:gd name="T13" fmla="*/ 106363 h 67"/>
                    <a:gd name="T14" fmla="*/ 112712 w 89"/>
                    <a:gd name="T15" fmla="*/ 96838 h 67"/>
                    <a:gd name="T16" fmla="*/ 141287 w 89"/>
                    <a:gd name="T17" fmla="*/ 31750 h 67"/>
                    <a:gd name="T18" fmla="*/ 141287 w 89"/>
                    <a:gd name="T19" fmla="*/ 3175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67"/>
                    <a:gd name="T32" fmla="*/ 89 w 89"/>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67">
                      <a:moveTo>
                        <a:pt x="89" y="20"/>
                      </a:moveTo>
                      <a:lnTo>
                        <a:pt x="77" y="0"/>
                      </a:lnTo>
                      <a:lnTo>
                        <a:pt x="55" y="20"/>
                      </a:lnTo>
                      <a:lnTo>
                        <a:pt x="10" y="32"/>
                      </a:lnTo>
                      <a:lnTo>
                        <a:pt x="0" y="38"/>
                      </a:lnTo>
                      <a:lnTo>
                        <a:pt x="10" y="61"/>
                      </a:lnTo>
                      <a:lnTo>
                        <a:pt x="61" y="67"/>
                      </a:lnTo>
                      <a:lnTo>
                        <a:pt x="71" y="61"/>
                      </a:lnTo>
                      <a:lnTo>
                        <a:pt x="89" y="2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18" name="Freeform 60">
                  <a:extLst>
                    <a:ext uri="{FF2B5EF4-FFF2-40B4-BE49-F238E27FC236}">
                      <a16:creationId xmlns:a16="http://schemas.microsoft.com/office/drawing/2014/main" id="{69C247C0-6EDE-422E-A42F-58CEBED272EC}"/>
                    </a:ext>
                  </a:extLst>
                </p:cNvPr>
                <p:cNvSpPr>
                  <a:spLocks/>
                </p:cNvSpPr>
                <p:nvPr/>
              </p:nvSpPr>
              <p:spPr bwMode="auto">
                <a:xfrm>
                  <a:off x="4134153" y="2835790"/>
                  <a:ext cx="13872" cy="41467"/>
                </a:xfrm>
                <a:custGeom>
                  <a:avLst/>
                  <a:gdLst>
                    <a:gd name="T0" fmla="*/ 9525 w 16"/>
                    <a:gd name="T1" fmla="*/ 79375 h 50"/>
                    <a:gd name="T2" fmla="*/ 25400 w 16"/>
                    <a:gd name="T3" fmla="*/ 69850 h 50"/>
                    <a:gd name="T4" fmla="*/ 25400 w 16"/>
                    <a:gd name="T5" fmla="*/ 34925 h 50"/>
                    <a:gd name="T6" fmla="*/ 15875 w 16"/>
                    <a:gd name="T7" fmla="*/ 9525 h 50"/>
                    <a:gd name="T8" fmla="*/ 0 w 16"/>
                    <a:gd name="T9" fmla="*/ 0 h 50"/>
                    <a:gd name="T10" fmla="*/ 0 w 16"/>
                    <a:gd name="T11" fmla="*/ 50800 h 50"/>
                    <a:gd name="T12" fmla="*/ 9525 w 16"/>
                    <a:gd name="T13" fmla="*/ 79375 h 50"/>
                    <a:gd name="T14" fmla="*/ 9525 w 16"/>
                    <a:gd name="T15" fmla="*/ 79375 h 50"/>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50"/>
                    <a:gd name="T26" fmla="*/ 16 w 16"/>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50">
                      <a:moveTo>
                        <a:pt x="6" y="50"/>
                      </a:moveTo>
                      <a:lnTo>
                        <a:pt x="16" y="44"/>
                      </a:lnTo>
                      <a:lnTo>
                        <a:pt x="16" y="22"/>
                      </a:lnTo>
                      <a:lnTo>
                        <a:pt x="10" y="6"/>
                      </a:lnTo>
                      <a:lnTo>
                        <a:pt x="0" y="0"/>
                      </a:lnTo>
                      <a:lnTo>
                        <a:pt x="0" y="32"/>
                      </a:lnTo>
                      <a:lnTo>
                        <a:pt x="6" y="5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19" name="Freeform 61">
                  <a:extLst>
                    <a:ext uri="{FF2B5EF4-FFF2-40B4-BE49-F238E27FC236}">
                      <a16:creationId xmlns:a16="http://schemas.microsoft.com/office/drawing/2014/main" id="{A3915218-5940-4015-AFD5-E6C723F00865}"/>
                    </a:ext>
                  </a:extLst>
                </p:cNvPr>
                <p:cNvSpPr>
                  <a:spLocks/>
                </p:cNvSpPr>
                <p:nvPr/>
              </p:nvSpPr>
              <p:spPr bwMode="auto">
                <a:xfrm>
                  <a:off x="4067393" y="2780224"/>
                  <a:ext cx="17341" cy="26538"/>
                </a:xfrm>
                <a:custGeom>
                  <a:avLst/>
                  <a:gdLst>
                    <a:gd name="T0" fmla="*/ 0 w 20"/>
                    <a:gd name="T1" fmla="*/ 9525 h 32"/>
                    <a:gd name="T2" fmla="*/ 0 w 20"/>
                    <a:gd name="T3" fmla="*/ 34925 h 32"/>
                    <a:gd name="T4" fmla="*/ 31750 w 20"/>
                    <a:gd name="T5" fmla="*/ 50800 h 32"/>
                    <a:gd name="T6" fmla="*/ 31750 w 20"/>
                    <a:gd name="T7" fmla="*/ 0 h 32"/>
                    <a:gd name="T8" fmla="*/ 0 w 20"/>
                    <a:gd name="T9" fmla="*/ 9525 h 32"/>
                    <a:gd name="T10" fmla="*/ 0 w 20"/>
                    <a:gd name="T11" fmla="*/ 9525 h 32"/>
                    <a:gd name="T12" fmla="*/ 0 60000 65536"/>
                    <a:gd name="T13" fmla="*/ 0 60000 65536"/>
                    <a:gd name="T14" fmla="*/ 0 60000 65536"/>
                    <a:gd name="T15" fmla="*/ 0 60000 65536"/>
                    <a:gd name="T16" fmla="*/ 0 60000 65536"/>
                    <a:gd name="T17" fmla="*/ 0 60000 65536"/>
                    <a:gd name="T18" fmla="*/ 0 w 20"/>
                    <a:gd name="T19" fmla="*/ 0 h 32"/>
                    <a:gd name="T20" fmla="*/ 20 w 20"/>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0" h="32">
                      <a:moveTo>
                        <a:pt x="0" y="6"/>
                      </a:moveTo>
                      <a:lnTo>
                        <a:pt x="0" y="22"/>
                      </a:lnTo>
                      <a:lnTo>
                        <a:pt x="20" y="32"/>
                      </a:lnTo>
                      <a:lnTo>
                        <a:pt x="20" y="0"/>
                      </a:lnTo>
                      <a:lnTo>
                        <a:pt x="0"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20" name="Freeform 62">
                  <a:extLst>
                    <a:ext uri="{FF2B5EF4-FFF2-40B4-BE49-F238E27FC236}">
                      <a16:creationId xmlns:a16="http://schemas.microsoft.com/office/drawing/2014/main" id="{84787B98-D18A-4150-9E4B-39C3B24C476E}"/>
                    </a:ext>
                  </a:extLst>
                </p:cNvPr>
                <p:cNvSpPr>
                  <a:spLocks/>
                </p:cNvSpPr>
                <p:nvPr/>
              </p:nvSpPr>
              <p:spPr bwMode="auto">
                <a:xfrm>
                  <a:off x="3939943" y="2669093"/>
                  <a:ext cx="149991" cy="129377"/>
                </a:xfrm>
                <a:custGeom>
                  <a:avLst/>
                  <a:gdLst>
                    <a:gd name="T0" fmla="*/ 187325 w 173"/>
                    <a:gd name="T1" fmla="*/ 60325 h 156"/>
                    <a:gd name="T2" fmla="*/ 142875 w 173"/>
                    <a:gd name="T3" fmla="*/ 9525 h 156"/>
                    <a:gd name="T4" fmla="*/ 80962 w 173"/>
                    <a:gd name="T5" fmla="*/ 0 h 156"/>
                    <a:gd name="T6" fmla="*/ 55562 w 173"/>
                    <a:gd name="T7" fmla="*/ 34925 h 156"/>
                    <a:gd name="T8" fmla="*/ 55562 w 173"/>
                    <a:gd name="T9" fmla="*/ 87312 h 156"/>
                    <a:gd name="T10" fmla="*/ 0 w 173"/>
                    <a:gd name="T11" fmla="*/ 115888 h 156"/>
                    <a:gd name="T12" fmla="*/ 9525 w 173"/>
                    <a:gd name="T13" fmla="*/ 150812 h 156"/>
                    <a:gd name="T14" fmla="*/ 127000 w 173"/>
                    <a:gd name="T15" fmla="*/ 203200 h 156"/>
                    <a:gd name="T16" fmla="*/ 142875 w 173"/>
                    <a:gd name="T17" fmla="*/ 238125 h 156"/>
                    <a:gd name="T18" fmla="*/ 168275 w 173"/>
                    <a:gd name="T19" fmla="*/ 247650 h 156"/>
                    <a:gd name="T20" fmla="*/ 233362 w 173"/>
                    <a:gd name="T21" fmla="*/ 247650 h 156"/>
                    <a:gd name="T22" fmla="*/ 233362 w 173"/>
                    <a:gd name="T23" fmla="*/ 222250 h 156"/>
                    <a:gd name="T24" fmla="*/ 265112 w 173"/>
                    <a:gd name="T25" fmla="*/ 212725 h 156"/>
                    <a:gd name="T26" fmla="*/ 274637 w 173"/>
                    <a:gd name="T27" fmla="*/ 203200 h 156"/>
                    <a:gd name="T28" fmla="*/ 239712 w 173"/>
                    <a:gd name="T29" fmla="*/ 176212 h 156"/>
                    <a:gd name="T30" fmla="*/ 239712 w 173"/>
                    <a:gd name="T31" fmla="*/ 150812 h 156"/>
                    <a:gd name="T32" fmla="*/ 187325 w 173"/>
                    <a:gd name="T33" fmla="*/ 115888 h 156"/>
                    <a:gd name="T34" fmla="*/ 177800 w 173"/>
                    <a:gd name="T35" fmla="*/ 79375 h 156"/>
                    <a:gd name="T36" fmla="*/ 187325 w 173"/>
                    <a:gd name="T37" fmla="*/ 60325 h 156"/>
                    <a:gd name="T38" fmla="*/ 187325 w 173"/>
                    <a:gd name="T39" fmla="*/ 60325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3"/>
                    <a:gd name="T61" fmla="*/ 0 h 156"/>
                    <a:gd name="T62" fmla="*/ 173 w 173"/>
                    <a:gd name="T63" fmla="*/ 156 h 1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3" h="156">
                      <a:moveTo>
                        <a:pt x="118" y="38"/>
                      </a:moveTo>
                      <a:lnTo>
                        <a:pt x="90" y="6"/>
                      </a:lnTo>
                      <a:lnTo>
                        <a:pt x="51" y="0"/>
                      </a:lnTo>
                      <a:lnTo>
                        <a:pt x="35" y="22"/>
                      </a:lnTo>
                      <a:lnTo>
                        <a:pt x="35" y="55"/>
                      </a:lnTo>
                      <a:lnTo>
                        <a:pt x="0" y="73"/>
                      </a:lnTo>
                      <a:lnTo>
                        <a:pt x="6" y="95"/>
                      </a:lnTo>
                      <a:lnTo>
                        <a:pt x="80" y="128"/>
                      </a:lnTo>
                      <a:lnTo>
                        <a:pt x="90" y="150"/>
                      </a:lnTo>
                      <a:lnTo>
                        <a:pt x="106" y="156"/>
                      </a:lnTo>
                      <a:lnTo>
                        <a:pt x="147" y="156"/>
                      </a:lnTo>
                      <a:lnTo>
                        <a:pt x="147" y="140"/>
                      </a:lnTo>
                      <a:lnTo>
                        <a:pt x="167" y="134"/>
                      </a:lnTo>
                      <a:lnTo>
                        <a:pt x="173" y="128"/>
                      </a:lnTo>
                      <a:lnTo>
                        <a:pt x="151" y="111"/>
                      </a:lnTo>
                      <a:lnTo>
                        <a:pt x="151" y="95"/>
                      </a:lnTo>
                      <a:lnTo>
                        <a:pt x="118" y="73"/>
                      </a:lnTo>
                      <a:lnTo>
                        <a:pt x="112" y="50"/>
                      </a:lnTo>
                      <a:lnTo>
                        <a:pt x="118" y="38"/>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21" name="Freeform 63">
                  <a:extLst>
                    <a:ext uri="{FF2B5EF4-FFF2-40B4-BE49-F238E27FC236}">
                      <a16:creationId xmlns:a16="http://schemas.microsoft.com/office/drawing/2014/main" id="{7D77843D-0A97-4E79-B2A2-A5C1EAB2D9B5}"/>
                    </a:ext>
                  </a:extLst>
                </p:cNvPr>
                <p:cNvSpPr>
                  <a:spLocks/>
                </p:cNvSpPr>
                <p:nvPr/>
              </p:nvSpPr>
              <p:spPr bwMode="auto">
                <a:xfrm>
                  <a:off x="3887056" y="2729634"/>
                  <a:ext cx="58089" cy="68835"/>
                </a:xfrm>
                <a:custGeom>
                  <a:avLst/>
                  <a:gdLst>
                    <a:gd name="T0" fmla="*/ 9525 w 67"/>
                    <a:gd name="T1" fmla="*/ 25400 h 83"/>
                    <a:gd name="T2" fmla="*/ 0 w 67"/>
                    <a:gd name="T3" fmla="*/ 115888 h 83"/>
                    <a:gd name="T4" fmla="*/ 36513 w 67"/>
                    <a:gd name="T5" fmla="*/ 131763 h 83"/>
                    <a:gd name="T6" fmla="*/ 71438 w 67"/>
                    <a:gd name="T7" fmla="*/ 96838 h 83"/>
                    <a:gd name="T8" fmla="*/ 61913 w 67"/>
                    <a:gd name="T9" fmla="*/ 77788 h 83"/>
                    <a:gd name="T10" fmla="*/ 71438 w 67"/>
                    <a:gd name="T11" fmla="*/ 50800 h 83"/>
                    <a:gd name="T12" fmla="*/ 106363 w 67"/>
                    <a:gd name="T13" fmla="*/ 34925 h 83"/>
                    <a:gd name="T14" fmla="*/ 96838 w 67"/>
                    <a:gd name="T15" fmla="*/ 0 h 83"/>
                    <a:gd name="T16" fmla="*/ 36513 w 67"/>
                    <a:gd name="T17" fmla="*/ 34925 h 83"/>
                    <a:gd name="T18" fmla="*/ 9525 w 67"/>
                    <a:gd name="T19" fmla="*/ 25400 h 83"/>
                    <a:gd name="T20" fmla="*/ 9525 w 67"/>
                    <a:gd name="T21" fmla="*/ 25400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
                    <a:gd name="T34" fmla="*/ 0 h 83"/>
                    <a:gd name="T35" fmla="*/ 67 w 67"/>
                    <a:gd name="T36" fmla="*/ 83 h 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 h="83">
                      <a:moveTo>
                        <a:pt x="6" y="16"/>
                      </a:moveTo>
                      <a:lnTo>
                        <a:pt x="0" y="73"/>
                      </a:lnTo>
                      <a:lnTo>
                        <a:pt x="23" y="83"/>
                      </a:lnTo>
                      <a:lnTo>
                        <a:pt x="45" y="61"/>
                      </a:lnTo>
                      <a:lnTo>
                        <a:pt x="39" y="49"/>
                      </a:lnTo>
                      <a:lnTo>
                        <a:pt x="45" y="32"/>
                      </a:lnTo>
                      <a:lnTo>
                        <a:pt x="67" y="22"/>
                      </a:lnTo>
                      <a:lnTo>
                        <a:pt x="61" y="0"/>
                      </a:lnTo>
                      <a:lnTo>
                        <a:pt x="23" y="22"/>
                      </a:lnTo>
                      <a:lnTo>
                        <a:pt x="6" y="16"/>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22" name="Freeform 64">
                  <a:extLst>
                    <a:ext uri="{FF2B5EF4-FFF2-40B4-BE49-F238E27FC236}">
                      <a16:creationId xmlns:a16="http://schemas.microsoft.com/office/drawing/2014/main" id="{3D922613-A5F9-4868-8E58-3EE369B74BBF}"/>
                    </a:ext>
                  </a:extLst>
                </p:cNvPr>
                <p:cNvSpPr>
                  <a:spLocks/>
                </p:cNvSpPr>
                <p:nvPr/>
              </p:nvSpPr>
              <p:spPr bwMode="auto">
                <a:xfrm>
                  <a:off x="3878387" y="2669093"/>
                  <a:ext cx="105774" cy="78788"/>
                </a:xfrm>
                <a:custGeom>
                  <a:avLst/>
                  <a:gdLst>
                    <a:gd name="T0" fmla="*/ 6350 w 122"/>
                    <a:gd name="T1" fmla="*/ 79375 h 95"/>
                    <a:gd name="T2" fmla="*/ 46038 w 122"/>
                    <a:gd name="T3" fmla="*/ 79375 h 95"/>
                    <a:gd name="T4" fmla="*/ 46038 w 122"/>
                    <a:gd name="T5" fmla="*/ 96837 h 95"/>
                    <a:gd name="T6" fmla="*/ 25400 w 122"/>
                    <a:gd name="T7" fmla="*/ 125412 h 95"/>
                    <a:gd name="T8" fmla="*/ 25400 w 122"/>
                    <a:gd name="T9" fmla="*/ 141287 h 95"/>
                    <a:gd name="T10" fmla="*/ 52388 w 122"/>
                    <a:gd name="T11" fmla="*/ 150812 h 95"/>
                    <a:gd name="T12" fmla="*/ 168275 w 122"/>
                    <a:gd name="T13" fmla="*/ 87312 h 95"/>
                    <a:gd name="T14" fmla="*/ 168275 w 122"/>
                    <a:gd name="T15" fmla="*/ 34925 h 95"/>
                    <a:gd name="T16" fmla="*/ 193675 w 122"/>
                    <a:gd name="T17" fmla="*/ 0 h 95"/>
                    <a:gd name="T18" fmla="*/ 46038 w 122"/>
                    <a:gd name="T19" fmla="*/ 19050 h 95"/>
                    <a:gd name="T20" fmla="*/ 6350 w 122"/>
                    <a:gd name="T21" fmla="*/ 44450 h 95"/>
                    <a:gd name="T22" fmla="*/ 0 w 122"/>
                    <a:gd name="T23" fmla="*/ 53975 h 95"/>
                    <a:gd name="T24" fmla="*/ 6350 w 122"/>
                    <a:gd name="T25" fmla="*/ 79375 h 95"/>
                    <a:gd name="T26" fmla="*/ 6350 w 122"/>
                    <a:gd name="T27" fmla="*/ 79375 h 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95"/>
                    <a:gd name="T44" fmla="*/ 122 w 122"/>
                    <a:gd name="T45" fmla="*/ 95 h 9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95">
                      <a:moveTo>
                        <a:pt x="4" y="50"/>
                      </a:moveTo>
                      <a:lnTo>
                        <a:pt x="29" y="50"/>
                      </a:lnTo>
                      <a:lnTo>
                        <a:pt x="29" y="61"/>
                      </a:lnTo>
                      <a:lnTo>
                        <a:pt x="16" y="79"/>
                      </a:lnTo>
                      <a:lnTo>
                        <a:pt x="16" y="89"/>
                      </a:lnTo>
                      <a:lnTo>
                        <a:pt x="33" y="95"/>
                      </a:lnTo>
                      <a:lnTo>
                        <a:pt x="106" y="55"/>
                      </a:lnTo>
                      <a:lnTo>
                        <a:pt x="106" y="22"/>
                      </a:lnTo>
                      <a:lnTo>
                        <a:pt x="122" y="0"/>
                      </a:lnTo>
                      <a:lnTo>
                        <a:pt x="29" y="12"/>
                      </a:lnTo>
                      <a:lnTo>
                        <a:pt x="4" y="28"/>
                      </a:lnTo>
                      <a:lnTo>
                        <a:pt x="0" y="34"/>
                      </a:lnTo>
                      <a:lnTo>
                        <a:pt x="4" y="5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23" name="Freeform 65">
                  <a:extLst>
                    <a:ext uri="{FF2B5EF4-FFF2-40B4-BE49-F238E27FC236}">
                      <a16:creationId xmlns:a16="http://schemas.microsoft.com/office/drawing/2014/main" id="{91B420DA-14DA-4DA8-9857-5135492E9F15}"/>
                    </a:ext>
                  </a:extLst>
                </p:cNvPr>
                <p:cNvSpPr>
                  <a:spLocks/>
                </p:cNvSpPr>
                <p:nvPr/>
              </p:nvSpPr>
              <p:spPr bwMode="auto">
                <a:xfrm>
                  <a:off x="3867982" y="2724657"/>
                  <a:ext cx="24276" cy="65518"/>
                </a:xfrm>
                <a:custGeom>
                  <a:avLst/>
                  <a:gdLst>
                    <a:gd name="T0" fmla="*/ 19050 w 28"/>
                    <a:gd name="T1" fmla="*/ 0 h 79"/>
                    <a:gd name="T2" fmla="*/ 0 w 28"/>
                    <a:gd name="T3" fmla="*/ 53975 h 79"/>
                    <a:gd name="T4" fmla="*/ 34925 w 28"/>
                    <a:gd name="T5" fmla="*/ 125413 h 79"/>
                    <a:gd name="T6" fmla="*/ 44450 w 28"/>
                    <a:gd name="T7" fmla="*/ 34925 h 79"/>
                    <a:gd name="T8" fmla="*/ 44450 w 28"/>
                    <a:gd name="T9" fmla="*/ 19050 h 79"/>
                    <a:gd name="T10" fmla="*/ 19050 w 28"/>
                    <a:gd name="T11" fmla="*/ 0 h 79"/>
                    <a:gd name="T12" fmla="*/ 19050 w 28"/>
                    <a:gd name="T13" fmla="*/ 0 h 79"/>
                    <a:gd name="T14" fmla="*/ 0 60000 65536"/>
                    <a:gd name="T15" fmla="*/ 0 60000 65536"/>
                    <a:gd name="T16" fmla="*/ 0 60000 65536"/>
                    <a:gd name="T17" fmla="*/ 0 60000 65536"/>
                    <a:gd name="T18" fmla="*/ 0 60000 65536"/>
                    <a:gd name="T19" fmla="*/ 0 60000 65536"/>
                    <a:gd name="T20" fmla="*/ 0 60000 65536"/>
                    <a:gd name="T21" fmla="*/ 0 w 28"/>
                    <a:gd name="T22" fmla="*/ 0 h 79"/>
                    <a:gd name="T23" fmla="*/ 28 w 28"/>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79">
                      <a:moveTo>
                        <a:pt x="12" y="0"/>
                      </a:moveTo>
                      <a:lnTo>
                        <a:pt x="0" y="34"/>
                      </a:lnTo>
                      <a:lnTo>
                        <a:pt x="22" y="79"/>
                      </a:lnTo>
                      <a:lnTo>
                        <a:pt x="28" y="22"/>
                      </a:lnTo>
                      <a:lnTo>
                        <a:pt x="28" y="12"/>
                      </a:lnTo>
                      <a:lnTo>
                        <a:pt x="12"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24" name="Freeform 66">
                  <a:extLst>
                    <a:ext uri="{FF2B5EF4-FFF2-40B4-BE49-F238E27FC236}">
                      <a16:creationId xmlns:a16="http://schemas.microsoft.com/office/drawing/2014/main" id="{4004D40D-8BFD-4702-A4FC-2413A9D2D403}"/>
                    </a:ext>
                  </a:extLst>
                </p:cNvPr>
                <p:cNvSpPr>
                  <a:spLocks/>
                </p:cNvSpPr>
                <p:nvPr/>
              </p:nvSpPr>
              <p:spPr bwMode="auto">
                <a:xfrm>
                  <a:off x="3878387" y="2710560"/>
                  <a:ext cx="25144" cy="24051"/>
                </a:xfrm>
                <a:custGeom>
                  <a:avLst/>
                  <a:gdLst>
                    <a:gd name="T0" fmla="*/ 0 w 29"/>
                    <a:gd name="T1" fmla="*/ 26987 h 29"/>
                    <a:gd name="T2" fmla="*/ 25400 w 29"/>
                    <a:gd name="T3" fmla="*/ 46037 h 29"/>
                    <a:gd name="T4" fmla="*/ 46038 w 29"/>
                    <a:gd name="T5" fmla="*/ 17462 h 29"/>
                    <a:gd name="T6" fmla="*/ 46038 w 29"/>
                    <a:gd name="T7" fmla="*/ 0 h 29"/>
                    <a:gd name="T8" fmla="*/ 6350 w 29"/>
                    <a:gd name="T9" fmla="*/ 0 h 29"/>
                    <a:gd name="T10" fmla="*/ 0 w 29"/>
                    <a:gd name="T11" fmla="*/ 26987 h 29"/>
                    <a:gd name="T12" fmla="*/ 0 w 29"/>
                    <a:gd name="T13" fmla="*/ 26987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0" y="17"/>
                      </a:moveTo>
                      <a:lnTo>
                        <a:pt x="16" y="29"/>
                      </a:lnTo>
                      <a:lnTo>
                        <a:pt x="29" y="11"/>
                      </a:lnTo>
                      <a:lnTo>
                        <a:pt x="29" y="0"/>
                      </a:lnTo>
                      <a:lnTo>
                        <a:pt x="4" y="0"/>
                      </a:lnTo>
                      <a:lnTo>
                        <a:pt x="0" y="17"/>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25" name="Freeform 67">
                  <a:extLst>
                    <a:ext uri="{FF2B5EF4-FFF2-40B4-BE49-F238E27FC236}">
                      <a16:creationId xmlns:a16="http://schemas.microsoft.com/office/drawing/2014/main" id="{33784365-D9C2-4127-A68F-277C86838DEB}"/>
                    </a:ext>
                  </a:extLst>
                </p:cNvPr>
                <p:cNvSpPr>
                  <a:spLocks/>
                </p:cNvSpPr>
                <p:nvPr/>
              </p:nvSpPr>
              <p:spPr bwMode="auto">
                <a:xfrm>
                  <a:off x="4003235" y="2626796"/>
                  <a:ext cx="308653" cy="235532"/>
                </a:xfrm>
                <a:custGeom>
                  <a:avLst/>
                  <a:gdLst>
                    <a:gd name="T0" fmla="*/ 117475 w 356"/>
                    <a:gd name="T1" fmla="*/ 61912 h 284"/>
                    <a:gd name="T2" fmla="*/ 106363 w 356"/>
                    <a:gd name="T3" fmla="*/ 9525 h 284"/>
                    <a:gd name="T4" fmla="*/ 71437 w 356"/>
                    <a:gd name="T5" fmla="*/ 0 h 284"/>
                    <a:gd name="T6" fmla="*/ 61913 w 356"/>
                    <a:gd name="T7" fmla="*/ 34925 h 284"/>
                    <a:gd name="T8" fmla="*/ 26988 w 356"/>
                    <a:gd name="T9" fmla="*/ 19050 h 284"/>
                    <a:gd name="T10" fmla="*/ 0 w 356"/>
                    <a:gd name="T11" fmla="*/ 9525 h 284"/>
                    <a:gd name="T12" fmla="*/ 26988 w 356"/>
                    <a:gd name="T13" fmla="*/ 90487 h 284"/>
                    <a:gd name="T14" fmla="*/ 71437 w 356"/>
                    <a:gd name="T15" fmla="*/ 141287 h 284"/>
                    <a:gd name="T16" fmla="*/ 61913 w 356"/>
                    <a:gd name="T17" fmla="*/ 160337 h 284"/>
                    <a:gd name="T18" fmla="*/ 71437 w 356"/>
                    <a:gd name="T19" fmla="*/ 196850 h 284"/>
                    <a:gd name="T20" fmla="*/ 123825 w 356"/>
                    <a:gd name="T21" fmla="*/ 231775 h 284"/>
                    <a:gd name="T22" fmla="*/ 123825 w 356"/>
                    <a:gd name="T23" fmla="*/ 257175 h 284"/>
                    <a:gd name="T24" fmla="*/ 158750 w 356"/>
                    <a:gd name="T25" fmla="*/ 284162 h 284"/>
                    <a:gd name="T26" fmla="*/ 177800 w 356"/>
                    <a:gd name="T27" fmla="*/ 284162 h 284"/>
                    <a:gd name="T28" fmla="*/ 220663 w 356"/>
                    <a:gd name="T29" fmla="*/ 363537 h 284"/>
                    <a:gd name="T30" fmla="*/ 255588 w 356"/>
                    <a:gd name="T31" fmla="*/ 363537 h 284"/>
                    <a:gd name="T32" fmla="*/ 274638 w 356"/>
                    <a:gd name="T33" fmla="*/ 390525 h 284"/>
                    <a:gd name="T34" fmla="*/ 336550 w 356"/>
                    <a:gd name="T35" fmla="*/ 400050 h 284"/>
                    <a:gd name="T36" fmla="*/ 371475 w 356"/>
                    <a:gd name="T37" fmla="*/ 381000 h 284"/>
                    <a:gd name="T38" fmla="*/ 396875 w 356"/>
                    <a:gd name="T39" fmla="*/ 390525 h 284"/>
                    <a:gd name="T40" fmla="*/ 396875 w 356"/>
                    <a:gd name="T41" fmla="*/ 425450 h 284"/>
                    <a:gd name="T42" fmla="*/ 539750 w 356"/>
                    <a:gd name="T43" fmla="*/ 450850 h 284"/>
                    <a:gd name="T44" fmla="*/ 539750 w 356"/>
                    <a:gd name="T45" fmla="*/ 425450 h 284"/>
                    <a:gd name="T46" fmla="*/ 565150 w 356"/>
                    <a:gd name="T47" fmla="*/ 400050 h 284"/>
                    <a:gd name="T48" fmla="*/ 555625 w 356"/>
                    <a:gd name="T49" fmla="*/ 363537 h 284"/>
                    <a:gd name="T50" fmla="*/ 493713 w 356"/>
                    <a:gd name="T51" fmla="*/ 312737 h 284"/>
                    <a:gd name="T52" fmla="*/ 512763 w 356"/>
                    <a:gd name="T53" fmla="*/ 257175 h 284"/>
                    <a:gd name="T54" fmla="*/ 487363 w 356"/>
                    <a:gd name="T55" fmla="*/ 247650 h 284"/>
                    <a:gd name="T56" fmla="*/ 452438 w 356"/>
                    <a:gd name="T57" fmla="*/ 177800 h 284"/>
                    <a:gd name="T58" fmla="*/ 477838 w 356"/>
                    <a:gd name="T59" fmla="*/ 141287 h 284"/>
                    <a:gd name="T60" fmla="*/ 458788 w 356"/>
                    <a:gd name="T61" fmla="*/ 100012 h 284"/>
                    <a:gd name="T62" fmla="*/ 381000 w 356"/>
                    <a:gd name="T63" fmla="*/ 53975 h 284"/>
                    <a:gd name="T64" fmla="*/ 309562 w 356"/>
                    <a:gd name="T65" fmla="*/ 44450 h 284"/>
                    <a:gd name="T66" fmla="*/ 193675 w 356"/>
                    <a:gd name="T67" fmla="*/ 100012 h 284"/>
                    <a:gd name="T68" fmla="*/ 177800 w 356"/>
                    <a:gd name="T69" fmla="*/ 100012 h 284"/>
                    <a:gd name="T70" fmla="*/ 177800 w 356"/>
                    <a:gd name="T71" fmla="*/ 90487 h 284"/>
                    <a:gd name="T72" fmla="*/ 117475 w 356"/>
                    <a:gd name="T73" fmla="*/ 61912 h 284"/>
                    <a:gd name="T74" fmla="*/ 117475 w 356"/>
                    <a:gd name="T75" fmla="*/ 61912 h 2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6"/>
                    <a:gd name="T115" fmla="*/ 0 h 284"/>
                    <a:gd name="T116" fmla="*/ 356 w 356"/>
                    <a:gd name="T117" fmla="*/ 284 h 2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6" h="284">
                      <a:moveTo>
                        <a:pt x="74" y="39"/>
                      </a:moveTo>
                      <a:lnTo>
                        <a:pt x="67" y="6"/>
                      </a:lnTo>
                      <a:lnTo>
                        <a:pt x="45" y="0"/>
                      </a:lnTo>
                      <a:lnTo>
                        <a:pt x="39" y="22"/>
                      </a:lnTo>
                      <a:lnTo>
                        <a:pt x="17" y="12"/>
                      </a:lnTo>
                      <a:lnTo>
                        <a:pt x="0" y="6"/>
                      </a:lnTo>
                      <a:lnTo>
                        <a:pt x="17" y="57"/>
                      </a:lnTo>
                      <a:lnTo>
                        <a:pt x="45" y="89"/>
                      </a:lnTo>
                      <a:lnTo>
                        <a:pt x="39" y="101"/>
                      </a:lnTo>
                      <a:lnTo>
                        <a:pt x="45" y="124"/>
                      </a:lnTo>
                      <a:lnTo>
                        <a:pt x="78" y="146"/>
                      </a:lnTo>
                      <a:lnTo>
                        <a:pt x="78" y="162"/>
                      </a:lnTo>
                      <a:lnTo>
                        <a:pt x="100" y="179"/>
                      </a:lnTo>
                      <a:lnTo>
                        <a:pt x="112" y="179"/>
                      </a:lnTo>
                      <a:lnTo>
                        <a:pt x="139" y="229"/>
                      </a:lnTo>
                      <a:lnTo>
                        <a:pt x="161" y="229"/>
                      </a:lnTo>
                      <a:lnTo>
                        <a:pt x="173" y="246"/>
                      </a:lnTo>
                      <a:lnTo>
                        <a:pt x="212" y="252"/>
                      </a:lnTo>
                      <a:lnTo>
                        <a:pt x="234" y="240"/>
                      </a:lnTo>
                      <a:lnTo>
                        <a:pt x="250" y="246"/>
                      </a:lnTo>
                      <a:lnTo>
                        <a:pt x="250" y="268"/>
                      </a:lnTo>
                      <a:lnTo>
                        <a:pt x="340" y="284"/>
                      </a:lnTo>
                      <a:lnTo>
                        <a:pt x="340" y="268"/>
                      </a:lnTo>
                      <a:lnTo>
                        <a:pt x="356" y="252"/>
                      </a:lnTo>
                      <a:lnTo>
                        <a:pt x="350" y="229"/>
                      </a:lnTo>
                      <a:lnTo>
                        <a:pt x="311" y="197"/>
                      </a:lnTo>
                      <a:lnTo>
                        <a:pt x="323" y="162"/>
                      </a:lnTo>
                      <a:lnTo>
                        <a:pt x="307" y="156"/>
                      </a:lnTo>
                      <a:lnTo>
                        <a:pt x="285" y="112"/>
                      </a:lnTo>
                      <a:lnTo>
                        <a:pt x="301" y="89"/>
                      </a:lnTo>
                      <a:lnTo>
                        <a:pt x="289" y="63"/>
                      </a:lnTo>
                      <a:lnTo>
                        <a:pt x="240" y="34"/>
                      </a:lnTo>
                      <a:lnTo>
                        <a:pt x="195" y="28"/>
                      </a:lnTo>
                      <a:lnTo>
                        <a:pt x="122" y="63"/>
                      </a:lnTo>
                      <a:lnTo>
                        <a:pt x="112" y="63"/>
                      </a:lnTo>
                      <a:lnTo>
                        <a:pt x="112" y="57"/>
                      </a:lnTo>
                      <a:lnTo>
                        <a:pt x="74" y="39"/>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26" name="Freeform 68">
                  <a:extLst>
                    <a:ext uri="{FF2B5EF4-FFF2-40B4-BE49-F238E27FC236}">
                      <a16:creationId xmlns:a16="http://schemas.microsoft.com/office/drawing/2014/main" id="{F09CA7B8-DC3A-4969-848F-B3D25739B7D2}"/>
                    </a:ext>
                  </a:extLst>
                </p:cNvPr>
                <p:cNvSpPr>
                  <a:spLocks/>
                </p:cNvSpPr>
                <p:nvPr/>
              </p:nvSpPr>
              <p:spPr bwMode="auto">
                <a:xfrm>
                  <a:off x="4250331" y="2650018"/>
                  <a:ext cx="205480" cy="143477"/>
                </a:xfrm>
                <a:custGeom>
                  <a:avLst/>
                  <a:gdLst>
                    <a:gd name="T0" fmla="*/ 244475 w 237"/>
                    <a:gd name="T1" fmla="*/ 0 h 173"/>
                    <a:gd name="T2" fmla="*/ 228600 w 237"/>
                    <a:gd name="T3" fmla="*/ 26988 h 173"/>
                    <a:gd name="T4" fmla="*/ 173037 w 237"/>
                    <a:gd name="T5" fmla="*/ 46038 h 173"/>
                    <a:gd name="T6" fmla="*/ 157162 w 237"/>
                    <a:gd name="T7" fmla="*/ 26988 h 173"/>
                    <a:gd name="T8" fmla="*/ 112712 w 237"/>
                    <a:gd name="T9" fmla="*/ 26988 h 173"/>
                    <a:gd name="T10" fmla="*/ 87312 w 237"/>
                    <a:gd name="T11" fmla="*/ 71438 h 173"/>
                    <a:gd name="T12" fmla="*/ 50800 w 237"/>
                    <a:gd name="T13" fmla="*/ 90488 h 173"/>
                    <a:gd name="T14" fmla="*/ 25400 w 237"/>
                    <a:gd name="T15" fmla="*/ 96838 h 173"/>
                    <a:gd name="T16" fmla="*/ 0 w 237"/>
                    <a:gd name="T17" fmla="*/ 133350 h 173"/>
                    <a:gd name="T18" fmla="*/ 34925 w 237"/>
                    <a:gd name="T19" fmla="*/ 203200 h 173"/>
                    <a:gd name="T20" fmla="*/ 60325 w 237"/>
                    <a:gd name="T21" fmla="*/ 212725 h 173"/>
                    <a:gd name="T22" fmla="*/ 41275 w 237"/>
                    <a:gd name="T23" fmla="*/ 268288 h 173"/>
                    <a:gd name="T24" fmla="*/ 103187 w 237"/>
                    <a:gd name="T25" fmla="*/ 274638 h 173"/>
                    <a:gd name="T26" fmla="*/ 173037 w 237"/>
                    <a:gd name="T27" fmla="*/ 258763 h 173"/>
                    <a:gd name="T28" fmla="*/ 193675 w 237"/>
                    <a:gd name="T29" fmla="*/ 222250 h 173"/>
                    <a:gd name="T30" fmla="*/ 228600 w 237"/>
                    <a:gd name="T31" fmla="*/ 203200 h 173"/>
                    <a:gd name="T32" fmla="*/ 244475 w 237"/>
                    <a:gd name="T33" fmla="*/ 212725 h 173"/>
                    <a:gd name="T34" fmla="*/ 254000 w 237"/>
                    <a:gd name="T35" fmla="*/ 133350 h 173"/>
                    <a:gd name="T36" fmla="*/ 279400 w 237"/>
                    <a:gd name="T37" fmla="*/ 115888 h 173"/>
                    <a:gd name="T38" fmla="*/ 300037 w 237"/>
                    <a:gd name="T39" fmla="*/ 90488 h 173"/>
                    <a:gd name="T40" fmla="*/ 279400 w 237"/>
                    <a:gd name="T41" fmla="*/ 71438 h 173"/>
                    <a:gd name="T42" fmla="*/ 290512 w 237"/>
                    <a:gd name="T43" fmla="*/ 55563 h 173"/>
                    <a:gd name="T44" fmla="*/ 376237 w 237"/>
                    <a:gd name="T45" fmla="*/ 46038 h 173"/>
                    <a:gd name="T46" fmla="*/ 360362 w 237"/>
                    <a:gd name="T47" fmla="*/ 26988 h 173"/>
                    <a:gd name="T48" fmla="*/ 306387 w 237"/>
                    <a:gd name="T49" fmla="*/ 17463 h 173"/>
                    <a:gd name="T50" fmla="*/ 300037 w 237"/>
                    <a:gd name="T51" fmla="*/ 36513 h 173"/>
                    <a:gd name="T52" fmla="*/ 269875 w 237"/>
                    <a:gd name="T53" fmla="*/ 46038 h 173"/>
                    <a:gd name="T54" fmla="*/ 269875 w 237"/>
                    <a:gd name="T55" fmla="*/ 17463 h 173"/>
                    <a:gd name="T56" fmla="*/ 244475 w 237"/>
                    <a:gd name="T57" fmla="*/ 0 h 173"/>
                    <a:gd name="T58" fmla="*/ 244475 w 237"/>
                    <a:gd name="T59" fmla="*/ 0 h 1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7"/>
                    <a:gd name="T91" fmla="*/ 0 h 173"/>
                    <a:gd name="T92" fmla="*/ 237 w 237"/>
                    <a:gd name="T93" fmla="*/ 173 h 1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7" h="173">
                      <a:moveTo>
                        <a:pt x="154" y="0"/>
                      </a:moveTo>
                      <a:lnTo>
                        <a:pt x="144" y="17"/>
                      </a:lnTo>
                      <a:lnTo>
                        <a:pt x="109" y="29"/>
                      </a:lnTo>
                      <a:lnTo>
                        <a:pt x="99" y="17"/>
                      </a:lnTo>
                      <a:lnTo>
                        <a:pt x="71" y="17"/>
                      </a:lnTo>
                      <a:lnTo>
                        <a:pt x="55" y="45"/>
                      </a:lnTo>
                      <a:lnTo>
                        <a:pt x="32" y="57"/>
                      </a:lnTo>
                      <a:lnTo>
                        <a:pt x="16" y="61"/>
                      </a:lnTo>
                      <a:lnTo>
                        <a:pt x="0" y="84"/>
                      </a:lnTo>
                      <a:lnTo>
                        <a:pt x="22" y="128"/>
                      </a:lnTo>
                      <a:lnTo>
                        <a:pt x="38" y="134"/>
                      </a:lnTo>
                      <a:lnTo>
                        <a:pt x="26" y="169"/>
                      </a:lnTo>
                      <a:lnTo>
                        <a:pt x="65" y="173"/>
                      </a:lnTo>
                      <a:lnTo>
                        <a:pt x="109" y="163"/>
                      </a:lnTo>
                      <a:lnTo>
                        <a:pt x="122" y="140"/>
                      </a:lnTo>
                      <a:lnTo>
                        <a:pt x="144" y="128"/>
                      </a:lnTo>
                      <a:lnTo>
                        <a:pt x="154" y="134"/>
                      </a:lnTo>
                      <a:lnTo>
                        <a:pt x="160" y="84"/>
                      </a:lnTo>
                      <a:lnTo>
                        <a:pt x="176" y="73"/>
                      </a:lnTo>
                      <a:lnTo>
                        <a:pt x="189" y="57"/>
                      </a:lnTo>
                      <a:lnTo>
                        <a:pt x="176" y="45"/>
                      </a:lnTo>
                      <a:lnTo>
                        <a:pt x="183" y="35"/>
                      </a:lnTo>
                      <a:lnTo>
                        <a:pt x="237" y="29"/>
                      </a:lnTo>
                      <a:lnTo>
                        <a:pt x="227" y="17"/>
                      </a:lnTo>
                      <a:lnTo>
                        <a:pt x="193" y="11"/>
                      </a:lnTo>
                      <a:lnTo>
                        <a:pt x="189" y="23"/>
                      </a:lnTo>
                      <a:lnTo>
                        <a:pt x="170" y="29"/>
                      </a:lnTo>
                      <a:lnTo>
                        <a:pt x="170" y="11"/>
                      </a:lnTo>
                      <a:lnTo>
                        <a:pt x="154" y="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27" name="Freeform 69">
                  <a:extLst>
                    <a:ext uri="{FF2B5EF4-FFF2-40B4-BE49-F238E27FC236}">
                      <a16:creationId xmlns:a16="http://schemas.microsoft.com/office/drawing/2014/main" id="{D6497892-F129-4D91-B77D-8D2D67FF1978}"/>
                    </a:ext>
                  </a:extLst>
                </p:cNvPr>
                <p:cNvSpPr>
                  <a:spLocks/>
                </p:cNvSpPr>
                <p:nvPr/>
              </p:nvSpPr>
              <p:spPr bwMode="auto">
                <a:xfrm>
                  <a:off x="4278075" y="2674069"/>
                  <a:ext cx="211549" cy="207335"/>
                </a:xfrm>
                <a:custGeom>
                  <a:avLst/>
                  <a:gdLst>
                    <a:gd name="T0" fmla="*/ 381000 w 244"/>
                    <a:gd name="T1" fmla="*/ 60325 h 250"/>
                    <a:gd name="T2" fmla="*/ 387350 w 244"/>
                    <a:gd name="T3" fmla="*/ 44450 h 250"/>
                    <a:gd name="T4" fmla="*/ 355600 w 244"/>
                    <a:gd name="T5" fmla="*/ 25400 h 250"/>
                    <a:gd name="T6" fmla="*/ 325438 w 244"/>
                    <a:gd name="T7" fmla="*/ 0 h 250"/>
                    <a:gd name="T8" fmla="*/ 239713 w 244"/>
                    <a:gd name="T9" fmla="*/ 9525 h 250"/>
                    <a:gd name="T10" fmla="*/ 228600 w 244"/>
                    <a:gd name="T11" fmla="*/ 25400 h 250"/>
                    <a:gd name="T12" fmla="*/ 249238 w 244"/>
                    <a:gd name="T13" fmla="*/ 44450 h 250"/>
                    <a:gd name="T14" fmla="*/ 228600 w 244"/>
                    <a:gd name="T15" fmla="*/ 69850 h 250"/>
                    <a:gd name="T16" fmla="*/ 203200 w 244"/>
                    <a:gd name="T17" fmla="*/ 87313 h 250"/>
                    <a:gd name="T18" fmla="*/ 193675 w 244"/>
                    <a:gd name="T19" fmla="*/ 166688 h 250"/>
                    <a:gd name="T20" fmla="*/ 177800 w 244"/>
                    <a:gd name="T21" fmla="*/ 157163 h 250"/>
                    <a:gd name="T22" fmla="*/ 142875 w 244"/>
                    <a:gd name="T23" fmla="*/ 176213 h 250"/>
                    <a:gd name="T24" fmla="*/ 122238 w 244"/>
                    <a:gd name="T25" fmla="*/ 212725 h 250"/>
                    <a:gd name="T26" fmla="*/ 61913 w 244"/>
                    <a:gd name="T27" fmla="*/ 228600 h 250"/>
                    <a:gd name="T28" fmla="*/ 0 w 244"/>
                    <a:gd name="T29" fmla="*/ 222250 h 250"/>
                    <a:gd name="T30" fmla="*/ 52388 w 244"/>
                    <a:gd name="T31" fmla="*/ 273050 h 250"/>
                    <a:gd name="T32" fmla="*/ 61913 w 244"/>
                    <a:gd name="T33" fmla="*/ 309563 h 250"/>
                    <a:gd name="T34" fmla="*/ 36513 w 244"/>
                    <a:gd name="T35" fmla="*/ 334963 h 250"/>
                    <a:gd name="T36" fmla="*/ 36513 w 244"/>
                    <a:gd name="T37" fmla="*/ 360363 h 250"/>
                    <a:gd name="T38" fmla="*/ 142875 w 244"/>
                    <a:gd name="T39" fmla="*/ 354013 h 250"/>
                    <a:gd name="T40" fmla="*/ 158750 w 244"/>
                    <a:gd name="T41" fmla="*/ 369888 h 250"/>
                    <a:gd name="T42" fmla="*/ 212725 w 244"/>
                    <a:gd name="T43" fmla="*/ 396875 h 250"/>
                    <a:gd name="T44" fmla="*/ 274638 w 244"/>
                    <a:gd name="T45" fmla="*/ 379413 h 250"/>
                    <a:gd name="T46" fmla="*/ 293688 w 244"/>
                    <a:gd name="T47" fmla="*/ 360363 h 250"/>
                    <a:gd name="T48" fmla="*/ 239713 w 244"/>
                    <a:gd name="T49" fmla="*/ 290513 h 250"/>
                    <a:gd name="T50" fmla="*/ 284163 w 244"/>
                    <a:gd name="T51" fmla="*/ 273050 h 250"/>
                    <a:gd name="T52" fmla="*/ 346075 w 244"/>
                    <a:gd name="T53" fmla="*/ 184150 h 250"/>
                    <a:gd name="T54" fmla="*/ 346075 w 244"/>
                    <a:gd name="T55" fmla="*/ 157163 h 250"/>
                    <a:gd name="T56" fmla="*/ 361950 w 244"/>
                    <a:gd name="T57" fmla="*/ 141288 h 250"/>
                    <a:gd name="T58" fmla="*/ 319088 w 244"/>
                    <a:gd name="T59" fmla="*/ 106363 h 250"/>
                    <a:gd name="T60" fmla="*/ 309563 w 244"/>
                    <a:gd name="T61" fmla="*/ 69850 h 250"/>
                    <a:gd name="T62" fmla="*/ 381000 w 244"/>
                    <a:gd name="T63" fmla="*/ 60325 h 250"/>
                    <a:gd name="T64" fmla="*/ 381000 w 244"/>
                    <a:gd name="T65" fmla="*/ 60325 h 2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4"/>
                    <a:gd name="T100" fmla="*/ 0 h 250"/>
                    <a:gd name="T101" fmla="*/ 244 w 244"/>
                    <a:gd name="T102" fmla="*/ 250 h 2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4" h="250">
                      <a:moveTo>
                        <a:pt x="240" y="38"/>
                      </a:moveTo>
                      <a:lnTo>
                        <a:pt x="244" y="28"/>
                      </a:lnTo>
                      <a:lnTo>
                        <a:pt x="224" y="16"/>
                      </a:lnTo>
                      <a:lnTo>
                        <a:pt x="205" y="0"/>
                      </a:lnTo>
                      <a:lnTo>
                        <a:pt x="151" y="6"/>
                      </a:lnTo>
                      <a:lnTo>
                        <a:pt x="144" y="16"/>
                      </a:lnTo>
                      <a:lnTo>
                        <a:pt x="157" y="28"/>
                      </a:lnTo>
                      <a:lnTo>
                        <a:pt x="144" y="44"/>
                      </a:lnTo>
                      <a:lnTo>
                        <a:pt x="128" y="55"/>
                      </a:lnTo>
                      <a:lnTo>
                        <a:pt x="122" y="105"/>
                      </a:lnTo>
                      <a:lnTo>
                        <a:pt x="112" y="99"/>
                      </a:lnTo>
                      <a:lnTo>
                        <a:pt x="90" y="111"/>
                      </a:lnTo>
                      <a:lnTo>
                        <a:pt x="77" y="134"/>
                      </a:lnTo>
                      <a:lnTo>
                        <a:pt x="39" y="144"/>
                      </a:lnTo>
                      <a:lnTo>
                        <a:pt x="0" y="140"/>
                      </a:lnTo>
                      <a:lnTo>
                        <a:pt x="33" y="172"/>
                      </a:lnTo>
                      <a:lnTo>
                        <a:pt x="39" y="195"/>
                      </a:lnTo>
                      <a:lnTo>
                        <a:pt x="23" y="211"/>
                      </a:lnTo>
                      <a:lnTo>
                        <a:pt x="23" y="227"/>
                      </a:lnTo>
                      <a:lnTo>
                        <a:pt x="90" y="223"/>
                      </a:lnTo>
                      <a:lnTo>
                        <a:pt x="100" y="233"/>
                      </a:lnTo>
                      <a:lnTo>
                        <a:pt x="134" y="250"/>
                      </a:lnTo>
                      <a:lnTo>
                        <a:pt x="173" y="239"/>
                      </a:lnTo>
                      <a:lnTo>
                        <a:pt x="185" y="227"/>
                      </a:lnTo>
                      <a:lnTo>
                        <a:pt x="151" y="183"/>
                      </a:lnTo>
                      <a:lnTo>
                        <a:pt x="179" y="172"/>
                      </a:lnTo>
                      <a:lnTo>
                        <a:pt x="218" y="116"/>
                      </a:lnTo>
                      <a:lnTo>
                        <a:pt x="218" y="99"/>
                      </a:lnTo>
                      <a:lnTo>
                        <a:pt x="228" y="89"/>
                      </a:lnTo>
                      <a:lnTo>
                        <a:pt x="201" y="67"/>
                      </a:lnTo>
                      <a:lnTo>
                        <a:pt x="195" y="44"/>
                      </a:lnTo>
                      <a:lnTo>
                        <a:pt x="240" y="38"/>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28" name="Freeform 142">
                  <a:extLst>
                    <a:ext uri="{FF2B5EF4-FFF2-40B4-BE49-F238E27FC236}">
                      <a16:creationId xmlns:a16="http://schemas.microsoft.com/office/drawing/2014/main" id="{42336353-BE93-4168-9782-78B76AC407AF}"/>
                    </a:ext>
                  </a:extLst>
                </p:cNvPr>
                <p:cNvSpPr>
                  <a:spLocks/>
                </p:cNvSpPr>
                <p:nvPr/>
              </p:nvSpPr>
              <p:spPr bwMode="auto">
                <a:xfrm>
                  <a:off x="4453488" y="2434390"/>
                  <a:ext cx="447374" cy="162551"/>
                </a:xfrm>
                <a:custGeom>
                  <a:avLst/>
                  <a:gdLst/>
                  <a:ahLst/>
                  <a:cxnLst>
                    <a:cxn ang="0">
                      <a:pos x="271" y="34"/>
                    </a:cxn>
                    <a:cxn ang="0">
                      <a:pos x="222" y="34"/>
                    </a:cxn>
                    <a:cxn ang="0">
                      <a:pos x="200" y="12"/>
                    </a:cxn>
                    <a:cxn ang="0">
                      <a:pos x="139" y="0"/>
                    </a:cxn>
                    <a:cxn ang="0">
                      <a:pos x="149" y="40"/>
                    </a:cxn>
                    <a:cxn ang="0">
                      <a:pos x="95" y="40"/>
                    </a:cxn>
                    <a:cxn ang="0">
                      <a:pos x="83" y="28"/>
                    </a:cxn>
                    <a:cxn ang="0">
                      <a:pos x="44" y="28"/>
                    </a:cxn>
                    <a:cxn ang="0">
                      <a:pos x="0" y="51"/>
                    </a:cxn>
                    <a:cxn ang="0">
                      <a:pos x="10" y="73"/>
                    </a:cxn>
                    <a:cxn ang="0">
                      <a:pos x="50" y="79"/>
                    </a:cxn>
                    <a:cxn ang="0">
                      <a:pos x="76" y="107"/>
                    </a:cxn>
                    <a:cxn ang="0">
                      <a:pos x="76" y="130"/>
                    </a:cxn>
                    <a:cxn ang="0">
                      <a:pos x="166" y="152"/>
                    </a:cxn>
                    <a:cxn ang="0">
                      <a:pos x="194" y="174"/>
                    </a:cxn>
                    <a:cxn ang="0">
                      <a:pos x="271" y="180"/>
                    </a:cxn>
                    <a:cxn ang="0">
                      <a:pos x="344" y="196"/>
                    </a:cxn>
                    <a:cxn ang="0">
                      <a:pos x="376" y="180"/>
                    </a:cxn>
                    <a:cxn ang="0">
                      <a:pos x="411" y="180"/>
                    </a:cxn>
                    <a:cxn ang="0">
                      <a:pos x="433" y="152"/>
                    </a:cxn>
                    <a:cxn ang="0">
                      <a:pos x="421" y="130"/>
                    </a:cxn>
                    <a:cxn ang="0">
                      <a:pos x="449" y="130"/>
                    </a:cxn>
                    <a:cxn ang="0">
                      <a:pos x="516" y="95"/>
                    </a:cxn>
                    <a:cxn ang="0">
                      <a:pos x="500" y="73"/>
                    </a:cxn>
                    <a:cxn ang="0">
                      <a:pos x="477" y="79"/>
                    </a:cxn>
                    <a:cxn ang="0">
                      <a:pos x="449" y="73"/>
                    </a:cxn>
                    <a:cxn ang="0">
                      <a:pos x="437" y="57"/>
                    </a:cxn>
                    <a:cxn ang="0">
                      <a:pos x="443" y="40"/>
                    </a:cxn>
                    <a:cxn ang="0">
                      <a:pos x="394" y="40"/>
                    </a:cxn>
                    <a:cxn ang="0">
                      <a:pos x="382" y="51"/>
                    </a:cxn>
                    <a:cxn ang="0">
                      <a:pos x="311" y="51"/>
                    </a:cxn>
                    <a:cxn ang="0">
                      <a:pos x="271" y="34"/>
                    </a:cxn>
                    <a:cxn ang="0">
                      <a:pos x="271" y="34"/>
                    </a:cxn>
                  </a:cxnLst>
                  <a:rect l="0" t="0" r="r" b="b"/>
                  <a:pathLst>
                    <a:path w="516" h="196">
                      <a:moveTo>
                        <a:pt x="271" y="34"/>
                      </a:moveTo>
                      <a:lnTo>
                        <a:pt x="222" y="34"/>
                      </a:lnTo>
                      <a:lnTo>
                        <a:pt x="200" y="12"/>
                      </a:lnTo>
                      <a:lnTo>
                        <a:pt x="139" y="0"/>
                      </a:lnTo>
                      <a:lnTo>
                        <a:pt x="149" y="40"/>
                      </a:lnTo>
                      <a:lnTo>
                        <a:pt x="95" y="40"/>
                      </a:lnTo>
                      <a:lnTo>
                        <a:pt x="83" y="28"/>
                      </a:lnTo>
                      <a:lnTo>
                        <a:pt x="44" y="28"/>
                      </a:lnTo>
                      <a:lnTo>
                        <a:pt x="0" y="51"/>
                      </a:lnTo>
                      <a:lnTo>
                        <a:pt x="10" y="73"/>
                      </a:lnTo>
                      <a:lnTo>
                        <a:pt x="50" y="79"/>
                      </a:lnTo>
                      <a:lnTo>
                        <a:pt x="76" y="107"/>
                      </a:lnTo>
                      <a:lnTo>
                        <a:pt x="76" y="130"/>
                      </a:lnTo>
                      <a:lnTo>
                        <a:pt x="166" y="152"/>
                      </a:lnTo>
                      <a:lnTo>
                        <a:pt x="194" y="174"/>
                      </a:lnTo>
                      <a:lnTo>
                        <a:pt x="271" y="180"/>
                      </a:lnTo>
                      <a:lnTo>
                        <a:pt x="344" y="196"/>
                      </a:lnTo>
                      <a:lnTo>
                        <a:pt x="376" y="180"/>
                      </a:lnTo>
                      <a:lnTo>
                        <a:pt x="411" y="180"/>
                      </a:lnTo>
                      <a:lnTo>
                        <a:pt x="433" y="152"/>
                      </a:lnTo>
                      <a:lnTo>
                        <a:pt x="421" y="130"/>
                      </a:lnTo>
                      <a:lnTo>
                        <a:pt x="449" y="130"/>
                      </a:lnTo>
                      <a:lnTo>
                        <a:pt x="516" y="95"/>
                      </a:lnTo>
                      <a:lnTo>
                        <a:pt x="500" y="73"/>
                      </a:lnTo>
                      <a:lnTo>
                        <a:pt x="477" y="79"/>
                      </a:lnTo>
                      <a:lnTo>
                        <a:pt x="449" y="73"/>
                      </a:lnTo>
                      <a:lnTo>
                        <a:pt x="437" y="57"/>
                      </a:lnTo>
                      <a:lnTo>
                        <a:pt x="443" y="40"/>
                      </a:lnTo>
                      <a:lnTo>
                        <a:pt x="394" y="40"/>
                      </a:lnTo>
                      <a:lnTo>
                        <a:pt x="382" y="51"/>
                      </a:lnTo>
                      <a:lnTo>
                        <a:pt x="311" y="51"/>
                      </a:lnTo>
                      <a:lnTo>
                        <a:pt x="271" y="34"/>
                      </a:lnTo>
                      <a:lnTo>
                        <a:pt x="271" y="34"/>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29" name="Freeform 143">
                  <a:extLst>
                    <a:ext uri="{FF2B5EF4-FFF2-40B4-BE49-F238E27FC236}">
                      <a16:creationId xmlns:a16="http://schemas.microsoft.com/office/drawing/2014/main" id="{295B963A-7D41-47AF-AD53-CA3EF1710D49}"/>
                    </a:ext>
                  </a:extLst>
                </p:cNvPr>
                <p:cNvSpPr>
                  <a:spLocks noEditPoints="1"/>
                </p:cNvSpPr>
                <p:nvPr/>
              </p:nvSpPr>
              <p:spPr bwMode="auto">
                <a:xfrm>
                  <a:off x="3900340" y="2383800"/>
                  <a:ext cx="533208" cy="227240"/>
                </a:xfrm>
                <a:custGeom>
                  <a:avLst/>
                  <a:gdLst/>
                  <a:ahLst/>
                  <a:cxnLst>
                    <a:cxn ang="0">
                      <a:pos x="204" y="35"/>
                    </a:cxn>
                    <a:cxn ang="0">
                      <a:pos x="204" y="51"/>
                    </a:cxn>
                    <a:cxn ang="0">
                      <a:pos x="229" y="73"/>
                    </a:cxn>
                    <a:cxn ang="0">
                      <a:pos x="194" y="89"/>
                    </a:cxn>
                    <a:cxn ang="0">
                      <a:pos x="150" y="85"/>
                    </a:cxn>
                    <a:cxn ang="0">
                      <a:pos x="111" y="79"/>
                    </a:cxn>
                    <a:cxn ang="0">
                      <a:pos x="50" y="79"/>
                    </a:cxn>
                    <a:cxn ang="0">
                      <a:pos x="38" y="101"/>
                    </a:cxn>
                    <a:cxn ang="0">
                      <a:pos x="12" y="95"/>
                    </a:cxn>
                    <a:cxn ang="0">
                      <a:pos x="6" y="134"/>
                    </a:cxn>
                    <a:cxn ang="0">
                      <a:pos x="16" y="146"/>
                    </a:cxn>
                    <a:cxn ang="0">
                      <a:pos x="44" y="168"/>
                    </a:cxn>
                    <a:cxn ang="0">
                      <a:pos x="99" y="156"/>
                    </a:cxn>
                    <a:cxn ang="0">
                      <a:pos x="83" y="191"/>
                    </a:cxn>
                    <a:cxn ang="0">
                      <a:pos x="99" y="235"/>
                    </a:cxn>
                    <a:cxn ang="0">
                      <a:pos x="121" y="251"/>
                    </a:cxn>
                    <a:cxn ang="0">
                      <a:pos x="162" y="257"/>
                    </a:cxn>
                    <a:cxn ang="0">
                      <a:pos x="166" y="195"/>
                    </a:cxn>
                    <a:cxn ang="0">
                      <a:pos x="200" y="178"/>
                    </a:cxn>
                    <a:cxn ang="0">
                      <a:pos x="289" y="223"/>
                    </a:cxn>
                    <a:cxn ang="0">
                      <a:pos x="316" y="223"/>
                    </a:cxn>
                    <a:cxn ang="0">
                      <a:pos x="354" y="268"/>
                    </a:cxn>
                    <a:cxn ang="0">
                      <a:pos x="388" y="274"/>
                    </a:cxn>
                    <a:cxn ang="0">
                      <a:pos x="417" y="245"/>
                    </a:cxn>
                    <a:cxn ang="0">
                      <a:pos x="455" y="245"/>
                    </a:cxn>
                    <a:cxn ang="0">
                      <a:pos x="544" y="241"/>
                    </a:cxn>
                    <a:cxn ang="0">
                      <a:pos x="565" y="219"/>
                    </a:cxn>
                    <a:cxn ang="0">
                      <a:pos x="583" y="191"/>
                    </a:cxn>
                    <a:cxn ang="0">
                      <a:pos x="615" y="152"/>
                    </a:cxn>
                    <a:cxn ang="0">
                      <a:pos x="615" y="124"/>
                    </a:cxn>
                    <a:cxn ang="0">
                      <a:pos x="565" y="89"/>
                    </a:cxn>
                    <a:cxn ang="0">
                      <a:pos x="459" y="41"/>
                    </a:cxn>
                    <a:cxn ang="0">
                      <a:pos x="395" y="45"/>
                    </a:cxn>
                    <a:cxn ang="0">
                      <a:pos x="350" y="23"/>
                    </a:cxn>
                    <a:cxn ang="0">
                      <a:pos x="305" y="0"/>
                    </a:cxn>
                    <a:cxn ang="0">
                      <a:pos x="267" y="18"/>
                    </a:cxn>
                    <a:cxn ang="0">
                      <a:pos x="255" y="29"/>
                    </a:cxn>
                    <a:cxn ang="0">
                      <a:pos x="532" y="178"/>
                    </a:cxn>
                    <a:cxn ang="0">
                      <a:pos x="522" y="195"/>
                    </a:cxn>
                    <a:cxn ang="0">
                      <a:pos x="478" y="201"/>
                    </a:cxn>
                    <a:cxn ang="0">
                      <a:pos x="455" y="213"/>
                    </a:cxn>
                    <a:cxn ang="0">
                      <a:pos x="471" y="184"/>
                    </a:cxn>
                    <a:cxn ang="0">
                      <a:pos x="516" y="184"/>
                    </a:cxn>
                  </a:cxnLst>
                  <a:rect l="0" t="0" r="r" b="b"/>
                  <a:pathLst>
                    <a:path w="615" h="274">
                      <a:moveTo>
                        <a:pt x="255" y="29"/>
                      </a:moveTo>
                      <a:lnTo>
                        <a:pt x="204" y="35"/>
                      </a:lnTo>
                      <a:lnTo>
                        <a:pt x="222" y="51"/>
                      </a:lnTo>
                      <a:lnTo>
                        <a:pt x="204" y="51"/>
                      </a:lnTo>
                      <a:lnTo>
                        <a:pt x="200" y="67"/>
                      </a:lnTo>
                      <a:lnTo>
                        <a:pt x="229" y="73"/>
                      </a:lnTo>
                      <a:lnTo>
                        <a:pt x="229" y="85"/>
                      </a:lnTo>
                      <a:lnTo>
                        <a:pt x="194" y="89"/>
                      </a:lnTo>
                      <a:lnTo>
                        <a:pt x="172" y="85"/>
                      </a:lnTo>
                      <a:lnTo>
                        <a:pt x="150" y="85"/>
                      </a:lnTo>
                      <a:lnTo>
                        <a:pt x="121" y="95"/>
                      </a:lnTo>
                      <a:lnTo>
                        <a:pt x="111" y="79"/>
                      </a:lnTo>
                      <a:lnTo>
                        <a:pt x="79" y="73"/>
                      </a:lnTo>
                      <a:lnTo>
                        <a:pt x="50" y="79"/>
                      </a:lnTo>
                      <a:lnTo>
                        <a:pt x="34" y="95"/>
                      </a:lnTo>
                      <a:lnTo>
                        <a:pt x="38" y="101"/>
                      </a:lnTo>
                      <a:lnTo>
                        <a:pt x="28" y="108"/>
                      </a:lnTo>
                      <a:lnTo>
                        <a:pt x="12" y="95"/>
                      </a:lnTo>
                      <a:lnTo>
                        <a:pt x="0" y="112"/>
                      </a:lnTo>
                      <a:lnTo>
                        <a:pt x="6" y="134"/>
                      </a:lnTo>
                      <a:lnTo>
                        <a:pt x="16" y="134"/>
                      </a:lnTo>
                      <a:lnTo>
                        <a:pt x="16" y="146"/>
                      </a:lnTo>
                      <a:lnTo>
                        <a:pt x="28" y="146"/>
                      </a:lnTo>
                      <a:lnTo>
                        <a:pt x="44" y="168"/>
                      </a:lnTo>
                      <a:lnTo>
                        <a:pt x="73" y="156"/>
                      </a:lnTo>
                      <a:lnTo>
                        <a:pt x="99" y="156"/>
                      </a:lnTo>
                      <a:lnTo>
                        <a:pt x="111" y="184"/>
                      </a:lnTo>
                      <a:lnTo>
                        <a:pt x="83" y="191"/>
                      </a:lnTo>
                      <a:lnTo>
                        <a:pt x="79" y="207"/>
                      </a:lnTo>
                      <a:lnTo>
                        <a:pt x="99" y="235"/>
                      </a:lnTo>
                      <a:lnTo>
                        <a:pt x="121" y="241"/>
                      </a:lnTo>
                      <a:lnTo>
                        <a:pt x="121" y="251"/>
                      </a:lnTo>
                      <a:lnTo>
                        <a:pt x="144" y="245"/>
                      </a:lnTo>
                      <a:lnTo>
                        <a:pt x="162" y="257"/>
                      </a:lnTo>
                      <a:lnTo>
                        <a:pt x="178" y="261"/>
                      </a:lnTo>
                      <a:lnTo>
                        <a:pt x="166" y="195"/>
                      </a:lnTo>
                      <a:lnTo>
                        <a:pt x="188" y="191"/>
                      </a:lnTo>
                      <a:lnTo>
                        <a:pt x="200" y="178"/>
                      </a:lnTo>
                      <a:lnTo>
                        <a:pt x="267" y="223"/>
                      </a:lnTo>
                      <a:lnTo>
                        <a:pt x="289" y="223"/>
                      </a:lnTo>
                      <a:lnTo>
                        <a:pt x="305" y="229"/>
                      </a:lnTo>
                      <a:lnTo>
                        <a:pt x="316" y="223"/>
                      </a:lnTo>
                      <a:lnTo>
                        <a:pt x="338" y="241"/>
                      </a:lnTo>
                      <a:lnTo>
                        <a:pt x="354" y="268"/>
                      </a:lnTo>
                      <a:lnTo>
                        <a:pt x="372" y="268"/>
                      </a:lnTo>
                      <a:lnTo>
                        <a:pt x="388" y="274"/>
                      </a:lnTo>
                      <a:lnTo>
                        <a:pt x="399" y="257"/>
                      </a:lnTo>
                      <a:lnTo>
                        <a:pt x="417" y="245"/>
                      </a:lnTo>
                      <a:lnTo>
                        <a:pt x="427" y="235"/>
                      </a:lnTo>
                      <a:lnTo>
                        <a:pt x="455" y="245"/>
                      </a:lnTo>
                      <a:lnTo>
                        <a:pt x="459" y="235"/>
                      </a:lnTo>
                      <a:lnTo>
                        <a:pt x="544" y="241"/>
                      </a:lnTo>
                      <a:lnTo>
                        <a:pt x="565" y="245"/>
                      </a:lnTo>
                      <a:lnTo>
                        <a:pt x="565" y="219"/>
                      </a:lnTo>
                      <a:lnTo>
                        <a:pt x="548" y="191"/>
                      </a:lnTo>
                      <a:lnTo>
                        <a:pt x="583" y="191"/>
                      </a:lnTo>
                      <a:lnTo>
                        <a:pt x="577" y="156"/>
                      </a:lnTo>
                      <a:lnTo>
                        <a:pt x="615" y="152"/>
                      </a:lnTo>
                      <a:lnTo>
                        <a:pt x="605" y="134"/>
                      </a:lnTo>
                      <a:lnTo>
                        <a:pt x="615" y="124"/>
                      </a:lnTo>
                      <a:lnTo>
                        <a:pt x="615" y="112"/>
                      </a:lnTo>
                      <a:lnTo>
                        <a:pt x="565" y="89"/>
                      </a:lnTo>
                      <a:lnTo>
                        <a:pt x="510" y="89"/>
                      </a:lnTo>
                      <a:lnTo>
                        <a:pt x="459" y="41"/>
                      </a:lnTo>
                      <a:lnTo>
                        <a:pt x="439" y="23"/>
                      </a:lnTo>
                      <a:lnTo>
                        <a:pt x="395" y="45"/>
                      </a:lnTo>
                      <a:lnTo>
                        <a:pt x="388" y="35"/>
                      </a:lnTo>
                      <a:lnTo>
                        <a:pt x="350" y="23"/>
                      </a:lnTo>
                      <a:lnTo>
                        <a:pt x="338" y="6"/>
                      </a:lnTo>
                      <a:lnTo>
                        <a:pt x="305" y="0"/>
                      </a:lnTo>
                      <a:lnTo>
                        <a:pt x="299" y="12"/>
                      </a:lnTo>
                      <a:lnTo>
                        <a:pt x="267" y="18"/>
                      </a:lnTo>
                      <a:lnTo>
                        <a:pt x="255" y="29"/>
                      </a:lnTo>
                      <a:lnTo>
                        <a:pt x="255" y="29"/>
                      </a:lnTo>
                      <a:close/>
                      <a:moveTo>
                        <a:pt x="516" y="184"/>
                      </a:moveTo>
                      <a:lnTo>
                        <a:pt x="532" y="178"/>
                      </a:lnTo>
                      <a:lnTo>
                        <a:pt x="532" y="191"/>
                      </a:lnTo>
                      <a:lnTo>
                        <a:pt x="522" y="195"/>
                      </a:lnTo>
                      <a:lnTo>
                        <a:pt x="500" y="195"/>
                      </a:lnTo>
                      <a:lnTo>
                        <a:pt x="478" y="201"/>
                      </a:lnTo>
                      <a:lnTo>
                        <a:pt x="465" y="213"/>
                      </a:lnTo>
                      <a:lnTo>
                        <a:pt x="455" y="213"/>
                      </a:lnTo>
                      <a:lnTo>
                        <a:pt x="455" y="201"/>
                      </a:lnTo>
                      <a:lnTo>
                        <a:pt x="471" y="184"/>
                      </a:lnTo>
                      <a:lnTo>
                        <a:pt x="500" y="178"/>
                      </a:lnTo>
                      <a:lnTo>
                        <a:pt x="516" y="184"/>
                      </a:lnTo>
                      <a:lnTo>
                        <a:pt x="516" y="184"/>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30" name="Freeform 144">
                  <a:extLst>
                    <a:ext uri="{FF2B5EF4-FFF2-40B4-BE49-F238E27FC236}">
                      <a16:creationId xmlns:a16="http://schemas.microsoft.com/office/drawing/2014/main" id="{52BE85C0-1A4B-4664-B381-D9D08CFEBB68}"/>
                    </a:ext>
                  </a:extLst>
                </p:cNvPr>
                <p:cNvSpPr>
                  <a:spLocks/>
                </p:cNvSpPr>
                <p:nvPr/>
              </p:nvSpPr>
              <p:spPr bwMode="auto">
                <a:xfrm>
                  <a:off x="4226333" y="2611039"/>
                  <a:ext cx="121381" cy="59713"/>
                </a:xfrm>
                <a:custGeom>
                  <a:avLst/>
                  <a:gdLst/>
                  <a:ahLst/>
                  <a:cxnLst>
                    <a:cxn ang="0">
                      <a:pos x="118" y="38"/>
                    </a:cxn>
                    <a:cxn ang="0">
                      <a:pos x="112" y="28"/>
                    </a:cxn>
                    <a:cxn ang="0">
                      <a:pos x="79" y="34"/>
                    </a:cxn>
                    <a:cxn ang="0">
                      <a:pos x="41" y="28"/>
                    </a:cxn>
                    <a:cxn ang="0">
                      <a:pos x="29" y="16"/>
                    </a:cxn>
                    <a:cxn ang="0">
                      <a:pos x="45" y="12"/>
                    </a:cxn>
                    <a:cxn ang="0">
                      <a:pos x="41" y="0"/>
                    </a:cxn>
                    <a:cxn ang="0">
                      <a:pos x="23" y="0"/>
                    </a:cxn>
                    <a:cxn ang="0">
                      <a:pos x="19" y="16"/>
                    </a:cxn>
                    <a:cxn ang="0">
                      <a:pos x="12" y="22"/>
                    </a:cxn>
                    <a:cxn ang="0">
                      <a:pos x="0" y="28"/>
                    </a:cxn>
                    <a:cxn ang="0">
                      <a:pos x="12" y="38"/>
                    </a:cxn>
                    <a:cxn ang="0">
                      <a:pos x="19" y="54"/>
                    </a:cxn>
                    <a:cxn ang="0">
                      <a:pos x="12" y="60"/>
                    </a:cxn>
                    <a:cxn ang="0">
                      <a:pos x="23" y="72"/>
                    </a:cxn>
                    <a:cxn ang="0">
                      <a:pos x="57" y="60"/>
                    </a:cxn>
                    <a:cxn ang="0">
                      <a:pos x="67" y="44"/>
                    </a:cxn>
                    <a:cxn ang="0">
                      <a:pos x="83" y="54"/>
                    </a:cxn>
                    <a:cxn ang="0">
                      <a:pos x="83" y="72"/>
                    </a:cxn>
                    <a:cxn ang="0">
                      <a:pos x="102" y="66"/>
                    </a:cxn>
                    <a:cxn ang="0">
                      <a:pos x="106" y="54"/>
                    </a:cxn>
                    <a:cxn ang="0">
                      <a:pos x="140" y="60"/>
                    </a:cxn>
                    <a:cxn ang="0">
                      <a:pos x="134" y="44"/>
                    </a:cxn>
                    <a:cxn ang="0">
                      <a:pos x="118" y="38"/>
                    </a:cxn>
                    <a:cxn ang="0">
                      <a:pos x="118" y="38"/>
                    </a:cxn>
                  </a:cxnLst>
                  <a:rect l="0" t="0" r="r" b="b"/>
                  <a:pathLst>
                    <a:path w="140" h="72">
                      <a:moveTo>
                        <a:pt x="118" y="38"/>
                      </a:moveTo>
                      <a:lnTo>
                        <a:pt x="112" y="28"/>
                      </a:lnTo>
                      <a:lnTo>
                        <a:pt x="79" y="34"/>
                      </a:lnTo>
                      <a:lnTo>
                        <a:pt x="41" y="28"/>
                      </a:lnTo>
                      <a:lnTo>
                        <a:pt x="29" y="16"/>
                      </a:lnTo>
                      <a:lnTo>
                        <a:pt x="45" y="12"/>
                      </a:lnTo>
                      <a:lnTo>
                        <a:pt x="41" y="0"/>
                      </a:lnTo>
                      <a:lnTo>
                        <a:pt x="23" y="0"/>
                      </a:lnTo>
                      <a:lnTo>
                        <a:pt x="19" y="16"/>
                      </a:lnTo>
                      <a:lnTo>
                        <a:pt x="12" y="22"/>
                      </a:lnTo>
                      <a:lnTo>
                        <a:pt x="0" y="28"/>
                      </a:lnTo>
                      <a:lnTo>
                        <a:pt x="12" y="38"/>
                      </a:lnTo>
                      <a:lnTo>
                        <a:pt x="19" y="54"/>
                      </a:lnTo>
                      <a:lnTo>
                        <a:pt x="12" y="60"/>
                      </a:lnTo>
                      <a:lnTo>
                        <a:pt x="23" y="72"/>
                      </a:lnTo>
                      <a:lnTo>
                        <a:pt x="57" y="60"/>
                      </a:lnTo>
                      <a:lnTo>
                        <a:pt x="67" y="44"/>
                      </a:lnTo>
                      <a:lnTo>
                        <a:pt x="83" y="54"/>
                      </a:lnTo>
                      <a:lnTo>
                        <a:pt x="83" y="72"/>
                      </a:lnTo>
                      <a:lnTo>
                        <a:pt x="102" y="66"/>
                      </a:lnTo>
                      <a:lnTo>
                        <a:pt x="106" y="54"/>
                      </a:lnTo>
                      <a:lnTo>
                        <a:pt x="140" y="60"/>
                      </a:lnTo>
                      <a:lnTo>
                        <a:pt x="134" y="44"/>
                      </a:lnTo>
                      <a:lnTo>
                        <a:pt x="118" y="38"/>
                      </a:lnTo>
                      <a:lnTo>
                        <a:pt x="118" y="38"/>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31" name="Freeform 145">
                  <a:extLst>
                    <a:ext uri="{FF2B5EF4-FFF2-40B4-BE49-F238E27FC236}">
                      <a16:creationId xmlns:a16="http://schemas.microsoft.com/office/drawing/2014/main" id="{EC1F552C-5EC7-4379-8F76-087FCFBB0A26}"/>
                    </a:ext>
                  </a:extLst>
                </p:cNvPr>
                <p:cNvSpPr>
                  <a:spLocks/>
                </p:cNvSpPr>
                <p:nvPr/>
              </p:nvSpPr>
              <p:spPr bwMode="auto">
                <a:xfrm>
                  <a:off x="2560818" y="2019719"/>
                  <a:ext cx="594765" cy="303539"/>
                </a:xfrm>
                <a:custGeom>
                  <a:avLst/>
                  <a:gdLst/>
                  <a:ahLst/>
                  <a:cxnLst>
                    <a:cxn ang="0">
                      <a:pos x="664" y="16"/>
                    </a:cxn>
                    <a:cxn ang="0">
                      <a:pos x="581" y="12"/>
                    </a:cxn>
                    <a:cxn ang="0">
                      <a:pos x="537" y="34"/>
                    </a:cxn>
                    <a:cxn ang="0">
                      <a:pos x="476" y="22"/>
                    </a:cxn>
                    <a:cxn ang="0">
                      <a:pos x="447" y="12"/>
                    </a:cxn>
                    <a:cxn ang="0">
                      <a:pos x="415" y="0"/>
                    </a:cxn>
                    <a:cxn ang="0">
                      <a:pos x="377" y="12"/>
                    </a:cxn>
                    <a:cxn ang="0">
                      <a:pos x="332" y="6"/>
                    </a:cxn>
                    <a:cxn ang="0">
                      <a:pos x="332" y="28"/>
                    </a:cxn>
                    <a:cxn ang="0">
                      <a:pos x="288" y="16"/>
                    </a:cxn>
                    <a:cxn ang="0">
                      <a:pos x="259" y="22"/>
                    </a:cxn>
                    <a:cxn ang="0">
                      <a:pos x="237" y="16"/>
                    </a:cxn>
                    <a:cxn ang="0">
                      <a:pos x="192" y="22"/>
                    </a:cxn>
                    <a:cxn ang="0">
                      <a:pos x="105" y="38"/>
                    </a:cxn>
                    <a:cxn ang="0">
                      <a:pos x="83" y="57"/>
                    </a:cxn>
                    <a:cxn ang="0">
                      <a:pos x="4" y="73"/>
                    </a:cxn>
                    <a:cxn ang="0">
                      <a:pos x="4" y="95"/>
                    </a:cxn>
                    <a:cxn ang="0">
                      <a:pos x="55" y="101"/>
                    </a:cxn>
                    <a:cxn ang="0">
                      <a:pos x="144" y="117"/>
                    </a:cxn>
                    <a:cxn ang="0">
                      <a:pos x="132" y="156"/>
                    </a:cxn>
                    <a:cxn ang="0">
                      <a:pos x="144" y="168"/>
                    </a:cxn>
                    <a:cxn ang="0">
                      <a:pos x="160" y="172"/>
                    </a:cxn>
                    <a:cxn ang="0">
                      <a:pos x="170" y="190"/>
                    </a:cxn>
                    <a:cxn ang="0">
                      <a:pos x="144" y="190"/>
                    </a:cxn>
                    <a:cxn ang="0">
                      <a:pos x="166" y="213"/>
                    </a:cxn>
                    <a:cxn ang="0">
                      <a:pos x="126" y="235"/>
                    </a:cxn>
                    <a:cxn ang="0">
                      <a:pos x="115" y="261"/>
                    </a:cxn>
                    <a:cxn ang="0">
                      <a:pos x="121" y="279"/>
                    </a:cxn>
                    <a:cxn ang="0">
                      <a:pos x="121" y="289"/>
                    </a:cxn>
                    <a:cxn ang="0">
                      <a:pos x="126" y="302"/>
                    </a:cxn>
                    <a:cxn ang="0">
                      <a:pos x="144" y="340"/>
                    </a:cxn>
                    <a:cxn ang="0">
                      <a:pos x="176" y="346"/>
                    </a:cxn>
                    <a:cxn ang="0">
                      <a:pos x="204" y="362"/>
                    </a:cxn>
                    <a:cxn ang="0">
                      <a:pos x="227" y="318"/>
                    </a:cxn>
                    <a:cxn ang="0">
                      <a:pos x="275" y="283"/>
                    </a:cxn>
                    <a:cxn ang="0">
                      <a:pos x="310" y="267"/>
                    </a:cxn>
                    <a:cxn ang="0">
                      <a:pos x="381" y="229"/>
                    </a:cxn>
                    <a:cxn ang="0">
                      <a:pos x="537" y="194"/>
                    </a:cxn>
                    <a:cxn ang="0">
                      <a:pos x="464" y="190"/>
                    </a:cxn>
                    <a:cxn ang="0">
                      <a:pos x="492" y="178"/>
                    </a:cxn>
                    <a:cxn ang="0">
                      <a:pos x="510" y="168"/>
                    </a:cxn>
                    <a:cxn ang="0">
                      <a:pos x="530" y="178"/>
                    </a:cxn>
                    <a:cxn ang="0">
                      <a:pos x="549" y="178"/>
                    </a:cxn>
                    <a:cxn ang="0">
                      <a:pos x="520" y="156"/>
                    </a:cxn>
                    <a:cxn ang="0">
                      <a:pos x="530" y="150"/>
                    </a:cxn>
                    <a:cxn ang="0">
                      <a:pos x="543" y="134"/>
                    </a:cxn>
                    <a:cxn ang="0">
                      <a:pos x="571" y="127"/>
                    </a:cxn>
                    <a:cxn ang="0">
                      <a:pos x="581" y="123"/>
                    </a:cxn>
                    <a:cxn ang="0">
                      <a:pos x="587" y="111"/>
                    </a:cxn>
                    <a:cxn ang="0">
                      <a:pos x="587" y="95"/>
                    </a:cxn>
                    <a:cxn ang="0">
                      <a:pos x="597" y="117"/>
                    </a:cxn>
                    <a:cxn ang="0">
                      <a:pos x="609" y="101"/>
                    </a:cxn>
                    <a:cxn ang="0">
                      <a:pos x="565" y="73"/>
                    </a:cxn>
                    <a:cxn ang="0">
                      <a:pos x="609" y="44"/>
                    </a:cxn>
                    <a:cxn ang="0">
                      <a:pos x="686" y="28"/>
                    </a:cxn>
                  </a:cxnLst>
                  <a:rect l="0" t="0" r="r" b="b"/>
                  <a:pathLst>
                    <a:path w="686" h="366">
                      <a:moveTo>
                        <a:pt x="686" y="28"/>
                      </a:moveTo>
                      <a:lnTo>
                        <a:pt x="664" y="16"/>
                      </a:lnTo>
                      <a:lnTo>
                        <a:pt x="565" y="38"/>
                      </a:lnTo>
                      <a:lnTo>
                        <a:pt x="581" y="12"/>
                      </a:lnTo>
                      <a:lnTo>
                        <a:pt x="553" y="16"/>
                      </a:lnTo>
                      <a:lnTo>
                        <a:pt x="537" y="34"/>
                      </a:lnTo>
                      <a:lnTo>
                        <a:pt x="537" y="16"/>
                      </a:lnTo>
                      <a:lnTo>
                        <a:pt x="476" y="22"/>
                      </a:lnTo>
                      <a:lnTo>
                        <a:pt x="526" y="6"/>
                      </a:lnTo>
                      <a:lnTo>
                        <a:pt x="447" y="12"/>
                      </a:lnTo>
                      <a:lnTo>
                        <a:pt x="447" y="0"/>
                      </a:lnTo>
                      <a:lnTo>
                        <a:pt x="415" y="0"/>
                      </a:lnTo>
                      <a:lnTo>
                        <a:pt x="403" y="12"/>
                      </a:lnTo>
                      <a:lnTo>
                        <a:pt x="377" y="12"/>
                      </a:lnTo>
                      <a:lnTo>
                        <a:pt x="377" y="0"/>
                      </a:lnTo>
                      <a:lnTo>
                        <a:pt x="332" y="6"/>
                      </a:lnTo>
                      <a:lnTo>
                        <a:pt x="354" y="16"/>
                      </a:lnTo>
                      <a:lnTo>
                        <a:pt x="332" y="28"/>
                      </a:lnTo>
                      <a:lnTo>
                        <a:pt x="326" y="16"/>
                      </a:lnTo>
                      <a:lnTo>
                        <a:pt x="288" y="16"/>
                      </a:lnTo>
                      <a:lnTo>
                        <a:pt x="275" y="28"/>
                      </a:lnTo>
                      <a:lnTo>
                        <a:pt x="259" y="22"/>
                      </a:lnTo>
                      <a:lnTo>
                        <a:pt x="243" y="28"/>
                      </a:lnTo>
                      <a:lnTo>
                        <a:pt x="237" y="16"/>
                      </a:lnTo>
                      <a:lnTo>
                        <a:pt x="188" y="12"/>
                      </a:lnTo>
                      <a:lnTo>
                        <a:pt x="192" y="22"/>
                      </a:lnTo>
                      <a:lnTo>
                        <a:pt x="150" y="28"/>
                      </a:lnTo>
                      <a:lnTo>
                        <a:pt x="105" y="38"/>
                      </a:lnTo>
                      <a:lnTo>
                        <a:pt x="115" y="51"/>
                      </a:lnTo>
                      <a:lnTo>
                        <a:pt x="83" y="57"/>
                      </a:lnTo>
                      <a:lnTo>
                        <a:pt x="0" y="61"/>
                      </a:lnTo>
                      <a:lnTo>
                        <a:pt x="4" y="73"/>
                      </a:lnTo>
                      <a:lnTo>
                        <a:pt x="61" y="83"/>
                      </a:lnTo>
                      <a:lnTo>
                        <a:pt x="4" y="95"/>
                      </a:lnTo>
                      <a:lnTo>
                        <a:pt x="20" y="111"/>
                      </a:lnTo>
                      <a:lnTo>
                        <a:pt x="55" y="101"/>
                      </a:lnTo>
                      <a:lnTo>
                        <a:pt x="93" y="101"/>
                      </a:lnTo>
                      <a:lnTo>
                        <a:pt x="144" y="117"/>
                      </a:lnTo>
                      <a:lnTo>
                        <a:pt x="144" y="146"/>
                      </a:lnTo>
                      <a:lnTo>
                        <a:pt x="132" y="156"/>
                      </a:lnTo>
                      <a:lnTo>
                        <a:pt x="132" y="178"/>
                      </a:lnTo>
                      <a:lnTo>
                        <a:pt x="144" y="168"/>
                      </a:lnTo>
                      <a:lnTo>
                        <a:pt x="150" y="156"/>
                      </a:lnTo>
                      <a:lnTo>
                        <a:pt x="160" y="172"/>
                      </a:lnTo>
                      <a:lnTo>
                        <a:pt x="176" y="178"/>
                      </a:lnTo>
                      <a:lnTo>
                        <a:pt x="170" y="190"/>
                      </a:lnTo>
                      <a:lnTo>
                        <a:pt x="150" y="178"/>
                      </a:lnTo>
                      <a:lnTo>
                        <a:pt x="144" y="190"/>
                      </a:lnTo>
                      <a:lnTo>
                        <a:pt x="166" y="200"/>
                      </a:lnTo>
                      <a:lnTo>
                        <a:pt x="166" y="213"/>
                      </a:lnTo>
                      <a:lnTo>
                        <a:pt x="138" y="213"/>
                      </a:lnTo>
                      <a:lnTo>
                        <a:pt x="126" y="235"/>
                      </a:lnTo>
                      <a:lnTo>
                        <a:pt x="109" y="245"/>
                      </a:lnTo>
                      <a:lnTo>
                        <a:pt x="115" y="261"/>
                      </a:lnTo>
                      <a:lnTo>
                        <a:pt x="105" y="261"/>
                      </a:lnTo>
                      <a:lnTo>
                        <a:pt x="121" y="279"/>
                      </a:lnTo>
                      <a:lnTo>
                        <a:pt x="105" y="283"/>
                      </a:lnTo>
                      <a:lnTo>
                        <a:pt x="121" y="289"/>
                      </a:lnTo>
                      <a:lnTo>
                        <a:pt x="115" y="302"/>
                      </a:lnTo>
                      <a:lnTo>
                        <a:pt x="126" y="302"/>
                      </a:lnTo>
                      <a:lnTo>
                        <a:pt x="126" y="318"/>
                      </a:lnTo>
                      <a:lnTo>
                        <a:pt x="144" y="340"/>
                      </a:lnTo>
                      <a:lnTo>
                        <a:pt x="154" y="350"/>
                      </a:lnTo>
                      <a:lnTo>
                        <a:pt x="176" y="346"/>
                      </a:lnTo>
                      <a:lnTo>
                        <a:pt x="192" y="366"/>
                      </a:lnTo>
                      <a:lnTo>
                        <a:pt x="204" y="362"/>
                      </a:lnTo>
                      <a:lnTo>
                        <a:pt x="227" y="334"/>
                      </a:lnTo>
                      <a:lnTo>
                        <a:pt x="227" y="318"/>
                      </a:lnTo>
                      <a:lnTo>
                        <a:pt x="259" y="302"/>
                      </a:lnTo>
                      <a:lnTo>
                        <a:pt x="275" y="283"/>
                      </a:lnTo>
                      <a:lnTo>
                        <a:pt x="271" y="267"/>
                      </a:lnTo>
                      <a:lnTo>
                        <a:pt x="310" y="267"/>
                      </a:lnTo>
                      <a:lnTo>
                        <a:pt x="371" y="251"/>
                      </a:lnTo>
                      <a:lnTo>
                        <a:pt x="381" y="229"/>
                      </a:lnTo>
                      <a:lnTo>
                        <a:pt x="425" y="229"/>
                      </a:lnTo>
                      <a:lnTo>
                        <a:pt x="537" y="194"/>
                      </a:lnTo>
                      <a:lnTo>
                        <a:pt x="510" y="190"/>
                      </a:lnTo>
                      <a:lnTo>
                        <a:pt x="464" y="190"/>
                      </a:lnTo>
                      <a:lnTo>
                        <a:pt x="460" y="178"/>
                      </a:lnTo>
                      <a:lnTo>
                        <a:pt x="492" y="178"/>
                      </a:lnTo>
                      <a:lnTo>
                        <a:pt x="470" y="168"/>
                      </a:lnTo>
                      <a:lnTo>
                        <a:pt x="510" y="168"/>
                      </a:lnTo>
                      <a:lnTo>
                        <a:pt x="514" y="184"/>
                      </a:lnTo>
                      <a:lnTo>
                        <a:pt x="530" y="178"/>
                      </a:lnTo>
                      <a:lnTo>
                        <a:pt x="537" y="190"/>
                      </a:lnTo>
                      <a:lnTo>
                        <a:pt x="549" y="178"/>
                      </a:lnTo>
                      <a:lnTo>
                        <a:pt x="543" y="162"/>
                      </a:lnTo>
                      <a:lnTo>
                        <a:pt x="520" y="156"/>
                      </a:lnTo>
                      <a:lnTo>
                        <a:pt x="504" y="146"/>
                      </a:lnTo>
                      <a:lnTo>
                        <a:pt x="530" y="150"/>
                      </a:lnTo>
                      <a:lnTo>
                        <a:pt x="549" y="156"/>
                      </a:lnTo>
                      <a:lnTo>
                        <a:pt x="543" y="134"/>
                      </a:lnTo>
                      <a:lnTo>
                        <a:pt x="559" y="140"/>
                      </a:lnTo>
                      <a:lnTo>
                        <a:pt x="571" y="127"/>
                      </a:lnTo>
                      <a:lnTo>
                        <a:pt x="559" y="123"/>
                      </a:lnTo>
                      <a:lnTo>
                        <a:pt x="581" y="123"/>
                      </a:lnTo>
                      <a:lnTo>
                        <a:pt x="571" y="111"/>
                      </a:lnTo>
                      <a:lnTo>
                        <a:pt x="587" y="111"/>
                      </a:lnTo>
                      <a:lnTo>
                        <a:pt x="571" y="95"/>
                      </a:lnTo>
                      <a:lnTo>
                        <a:pt x="587" y="95"/>
                      </a:lnTo>
                      <a:lnTo>
                        <a:pt x="597" y="105"/>
                      </a:lnTo>
                      <a:lnTo>
                        <a:pt x="597" y="117"/>
                      </a:lnTo>
                      <a:lnTo>
                        <a:pt x="615" y="117"/>
                      </a:lnTo>
                      <a:lnTo>
                        <a:pt x="609" y="101"/>
                      </a:lnTo>
                      <a:lnTo>
                        <a:pt x="615" y="73"/>
                      </a:lnTo>
                      <a:lnTo>
                        <a:pt x="565" y="73"/>
                      </a:lnTo>
                      <a:lnTo>
                        <a:pt x="597" y="57"/>
                      </a:lnTo>
                      <a:lnTo>
                        <a:pt x="609" y="44"/>
                      </a:lnTo>
                      <a:lnTo>
                        <a:pt x="686" y="28"/>
                      </a:lnTo>
                      <a:lnTo>
                        <a:pt x="686" y="28"/>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32" name="Freeform 146">
                  <a:extLst>
                    <a:ext uri="{FF2B5EF4-FFF2-40B4-BE49-F238E27FC236}">
                      <a16:creationId xmlns:a16="http://schemas.microsoft.com/office/drawing/2014/main" id="{0C42E9BD-6F9F-4A0D-A702-83063BBE489A}"/>
                    </a:ext>
                  </a:extLst>
                </p:cNvPr>
                <p:cNvSpPr>
                  <a:spLocks/>
                </p:cNvSpPr>
                <p:nvPr/>
              </p:nvSpPr>
              <p:spPr bwMode="auto">
                <a:xfrm>
                  <a:off x="2660524" y="2177293"/>
                  <a:ext cx="30345" cy="13270"/>
                </a:xfrm>
                <a:custGeom>
                  <a:avLst/>
                  <a:gdLst/>
                  <a:ahLst/>
                  <a:cxnLst>
                    <a:cxn ang="0">
                      <a:pos x="0" y="4"/>
                    </a:cxn>
                    <a:cxn ang="0">
                      <a:pos x="6" y="16"/>
                    </a:cxn>
                    <a:cxn ang="0">
                      <a:pos x="35" y="10"/>
                    </a:cxn>
                    <a:cxn ang="0">
                      <a:pos x="11" y="0"/>
                    </a:cxn>
                    <a:cxn ang="0">
                      <a:pos x="0" y="4"/>
                    </a:cxn>
                    <a:cxn ang="0">
                      <a:pos x="0" y="4"/>
                    </a:cxn>
                  </a:cxnLst>
                  <a:rect l="0" t="0" r="r" b="b"/>
                  <a:pathLst>
                    <a:path w="35" h="16">
                      <a:moveTo>
                        <a:pt x="0" y="4"/>
                      </a:moveTo>
                      <a:lnTo>
                        <a:pt x="6" y="16"/>
                      </a:lnTo>
                      <a:lnTo>
                        <a:pt x="35" y="10"/>
                      </a:lnTo>
                      <a:lnTo>
                        <a:pt x="11" y="0"/>
                      </a:lnTo>
                      <a:lnTo>
                        <a:pt x="0" y="4"/>
                      </a:lnTo>
                      <a:lnTo>
                        <a:pt x="0" y="4"/>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33" name="Freeform 147">
                  <a:extLst>
                    <a:ext uri="{FF2B5EF4-FFF2-40B4-BE49-F238E27FC236}">
                      <a16:creationId xmlns:a16="http://schemas.microsoft.com/office/drawing/2014/main" id="{6CBCB0C7-59C3-4E0A-9013-FD8B366B27EF}"/>
                    </a:ext>
                  </a:extLst>
                </p:cNvPr>
                <p:cNvSpPr>
                  <a:spLocks/>
                </p:cNvSpPr>
                <p:nvPr/>
              </p:nvSpPr>
              <p:spPr bwMode="auto">
                <a:xfrm>
                  <a:off x="2987385" y="2222907"/>
                  <a:ext cx="124849" cy="50590"/>
                </a:xfrm>
                <a:custGeom>
                  <a:avLst/>
                  <a:gdLst/>
                  <a:ahLst/>
                  <a:cxnLst>
                    <a:cxn ang="0">
                      <a:pos x="144" y="28"/>
                    </a:cxn>
                    <a:cxn ang="0">
                      <a:pos x="128" y="16"/>
                    </a:cxn>
                    <a:cxn ang="0">
                      <a:pos x="117" y="0"/>
                    </a:cxn>
                    <a:cxn ang="0">
                      <a:pos x="89" y="12"/>
                    </a:cxn>
                    <a:cxn ang="0">
                      <a:pos x="67" y="12"/>
                    </a:cxn>
                    <a:cxn ang="0">
                      <a:pos x="45" y="22"/>
                    </a:cxn>
                    <a:cxn ang="0">
                      <a:pos x="22" y="6"/>
                    </a:cxn>
                    <a:cxn ang="0">
                      <a:pos x="6" y="16"/>
                    </a:cxn>
                    <a:cxn ang="0">
                      <a:pos x="18" y="28"/>
                    </a:cxn>
                    <a:cxn ang="0">
                      <a:pos x="0" y="34"/>
                    </a:cxn>
                    <a:cxn ang="0">
                      <a:pos x="22" y="38"/>
                    </a:cxn>
                    <a:cxn ang="0">
                      <a:pos x="28" y="57"/>
                    </a:cxn>
                    <a:cxn ang="0">
                      <a:pos x="57" y="61"/>
                    </a:cxn>
                    <a:cxn ang="0">
                      <a:pos x="105" y="44"/>
                    </a:cxn>
                    <a:cxn ang="0">
                      <a:pos x="128" y="44"/>
                    </a:cxn>
                    <a:cxn ang="0">
                      <a:pos x="144" y="28"/>
                    </a:cxn>
                    <a:cxn ang="0">
                      <a:pos x="144" y="28"/>
                    </a:cxn>
                  </a:cxnLst>
                  <a:rect l="0" t="0" r="r" b="b"/>
                  <a:pathLst>
                    <a:path w="144" h="61">
                      <a:moveTo>
                        <a:pt x="144" y="28"/>
                      </a:moveTo>
                      <a:lnTo>
                        <a:pt x="128" y="16"/>
                      </a:lnTo>
                      <a:lnTo>
                        <a:pt x="117" y="0"/>
                      </a:lnTo>
                      <a:lnTo>
                        <a:pt x="89" y="12"/>
                      </a:lnTo>
                      <a:lnTo>
                        <a:pt x="67" y="12"/>
                      </a:lnTo>
                      <a:lnTo>
                        <a:pt x="45" y="22"/>
                      </a:lnTo>
                      <a:lnTo>
                        <a:pt x="22" y="6"/>
                      </a:lnTo>
                      <a:lnTo>
                        <a:pt x="6" y="16"/>
                      </a:lnTo>
                      <a:lnTo>
                        <a:pt x="18" y="28"/>
                      </a:lnTo>
                      <a:lnTo>
                        <a:pt x="0" y="34"/>
                      </a:lnTo>
                      <a:lnTo>
                        <a:pt x="22" y="38"/>
                      </a:lnTo>
                      <a:lnTo>
                        <a:pt x="28" y="57"/>
                      </a:lnTo>
                      <a:lnTo>
                        <a:pt x="57" y="61"/>
                      </a:lnTo>
                      <a:lnTo>
                        <a:pt x="105" y="44"/>
                      </a:lnTo>
                      <a:lnTo>
                        <a:pt x="128" y="44"/>
                      </a:lnTo>
                      <a:lnTo>
                        <a:pt x="144" y="28"/>
                      </a:lnTo>
                      <a:lnTo>
                        <a:pt x="144" y="28"/>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34" name="Freeform 148">
                  <a:extLst>
                    <a:ext uri="{FF2B5EF4-FFF2-40B4-BE49-F238E27FC236}">
                      <a16:creationId xmlns:a16="http://schemas.microsoft.com/office/drawing/2014/main" id="{1956A97D-79B5-4AB6-8433-CFFAECA9080B}"/>
                    </a:ext>
                  </a:extLst>
                </p:cNvPr>
                <p:cNvSpPr>
                  <a:spLocks/>
                </p:cNvSpPr>
                <p:nvPr/>
              </p:nvSpPr>
              <p:spPr bwMode="auto">
                <a:xfrm>
                  <a:off x="3367999" y="2047917"/>
                  <a:ext cx="147391" cy="45613"/>
                </a:xfrm>
                <a:custGeom>
                  <a:avLst/>
                  <a:gdLst/>
                  <a:ahLst/>
                  <a:cxnLst>
                    <a:cxn ang="0">
                      <a:pos x="170" y="4"/>
                    </a:cxn>
                    <a:cxn ang="0">
                      <a:pos x="144" y="0"/>
                    </a:cxn>
                    <a:cxn ang="0">
                      <a:pos x="122" y="4"/>
                    </a:cxn>
                    <a:cxn ang="0">
                      <a:pos x="106" y="4"/>
                    </a:cxn>
                    <a:cxn ang="0">
                      <a:pos x="87" y="10"/>
                    </a:cxn>
                    <a:cxn ang="0">
                      <a:pos x="61" y="10"/>
                    </a:cxn>
                    <a:cxn ang="0">
                      <a:pos x="61" y="17"/>
                    </a:cxn>
                    <a:cxn ang="0">
                      <a:pos x="43" y="10"/>
                    </a:cxn>
                    <a:cxn ang="0">
                      <a:pos x="27" y="17"/>
                    </a:cxn>
                    <a:cxn ang="0">
                      <a:pos x="23" y="10"/>
                    </a:cxn>
                    <a:cxn ang="0">
                      <a:pos x="0" y="17"/>
                    </a:cxn>
                    <a:cxn ang="0">
                      <a:pos x="27" y="27"/>
                    </a:cxn>
                    <a:cxn ang="0">
                      <a:pos x="49" y="49"/>
                    </a:cxn>
                    <a:cxn ang="0">
                      <a:pos x="71" y="55"/>
                    </a:cxn>
                    <a:cxn ang="0">
                      <a:pos x="106" y="33"/>
                    </a:cxn>
                    <a:cxn ang="0">
                      <a:pos x="122" y="33"/>
                    </a:cxn>
                    <a:cxn ang="0">
                      <a:pos x="132" y="45"/>
                    </a:cxn>
                    <a:cxn ang="0">
                      <a:pos x="148" y="49"/>
                    </a:cxn>
                    <a:cxn ang="0">
                      <a:pos x="160" y="45"/>
                    </a:cxn>
                    <a:cxn ang="0">
                      <a:pos x="144" y="33"/>
                    </a:cxn>
                    <a:cxn ang="0">
                      <a:pos x="138" y="17"/>
                    </a:cxn>
                    <a:cxn ang="0">
                      <a:pos x="154" y="17"/>
                    </a:cxn>
                    <a:cxn ang="0">
                      <a:pos x="170" y="27"/>
                    </a:cxn>
                    <a:cxn ang="0">
                      <a:pos x="170" y="4"/>
                    </a:cxn>
                    <a:cxn ang="0">
                      <a:pos x="170" y="4"/>
                    </a:cxn>
                  </a:cxnLst>
                  <a:rect l="0" t="0" r="r" b="b"/>
                  <a:pathLst>
                    <a:path w="170" h="55">
                      <a:moveTo>
                        <a:pt x="170" y="4"/>
                      </a:moveTo>
                      <a:lnTo>
                        <a:pt x="144" y="0"/>
                      </a:lnTo>
                      <a:lnTo>
                        <a:pt x="122" y="4"/>
                      </a:lnTo>
                      <a:lnTo>
                        <a:pt x="106" y="4"/>
                      </a:lnTo>
                      <a:lnTo>
                        <a:pt x="87" y="10"/>
                      </a:lnTo>
                      <a:lnTo>
                        <a:pt x="61" y="10"/>
                      </a:lnTo>
                      <a:lnTo>
                        <a:pt x="61" y="17"/>
                      </a:lnTo>
                      <a:lnTo>
                        <a:pt x="43" y="10"/>
                      </a:lnTo>
                      <a:lnTo>
                        <a:pt x="27" y="17"/>
                      </a:lnTo>
                      <a:lnTo>
                        <a:pt x="23" y="10"/>
                      </a:lnTo>
                      <a:lnTo>
                        <a:pt x="0" y="17"/>
                      </a:lnTo>
                      <a:lnTo>
                        <a:pt x="27" y="27"/>
                      </a:lnTo>
                      <a:lnTo>
                        <a:pt x="49" y="49"/>
                      </a:lnTo>
                      <a:lnTo>
                        <a:pt x="71" y="55"/>
                      </a:lnTo>
                      <a:lnTo>
                        <a:pt x="106" y="33"/>
                      </a:lnTo>
                      <a:lnTo>
                        <a:pt x="122" y="33"/>
                      </a:lnTo>
                      <a:lnTo>
                        <a:pt x="132" y="45"/>
                      </a:lnTo>
                      <a:lnTo>
                        <a:pt x="148" y="49"/>
                      </a:lnTo>
                      <a:lnTo>
                        <a:pt x="160" y="45"/>
                      </a:lnTo>
                      <a:lnTo>
                        <a:pt x="144" y="33"/>
                      </a:lnTo>
                      <a:lnTo>
                        <a:pt x="138" y="17"/>
                      </a:lnTo>
                      <a:lnTo>
                        <a:pt x="154" y="17"/>
                      </a:lnTo>
                      <a:lnTo>
                        <a:pt x="170" y="27"/>
                      </a:lnTo>
                      <a:lnTo>
                        <a:pt x="170" y="4"/>
                      </a:lnTo>
                      <a:lnTo>
                        <a:pt x="170" y="4"/>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35" name="Freeform 149">
                  <a:extLst>
                    <a:ext uri="{FF2B5EF4-FFF2-40B4-BE49-F238E27FC236}">
                      <a16:creationId xmlns:a16="http://schemas.microsoft.com/office/drawing/2014/main" id="{DAF397B0-DF90-400D-9C56-E17C6F4C574F}"/>
                    </a:ext>
                  </a:extLst>
                </p:cNvPr>
                <p:cNvSpPr>
                  <a:spLocks/>
                </p:cNvSpPr>
                <p:nvPr/>
              </p:nvSpPr>
              <p:spPr bwMode="auto">
                <a:xfrm>
                  <a:off x="3319447" y="2162366"/>
                  <a:ext cx="287846" cy="181626"/>
                </a:xfrm>
                <a:custGeom>
                  <a:avLst/>
                  <a:gdLst/>
                  <a:ahLst/>
                  <a:cxnLst>
                    <a:cxn ang="0">
                      <a:pos x="243" y="0"/>
                    </a:cxn>
                    <a:cxn ang="0">
                      <a:pos x="232" y="18"/>
                    </a:cxn>
                    <a:cxn ang="0">
                      <a:pos x="204" y="12"/>
                    </a:cxn>
                    <a:cxn ang="0">
                      <a:pos x="194" y="22"/>
                    </a:cxn>
                    <a:cxn ang="0">
                      <a:pos x="149" y="34"/>
                    </a:cxn>
                    <a:cxn ang="0">
                      <a:pos x="143" y="45"/>
                    </a:cxn>
                    <a:cxn ang="0">
                      <a:pos x="111" y="51"/>
                    </a:cxn>
                    <a:cxn ang="0">
                      <a:pos x="133" y="67"/>
                    </a:cxn>
                    <a:cxn ang="0">
                      <a:pos x="117" y="79"/>
                    </a:cxn>
                    <a:cxn ang="0">
                      <a:pos x="99" y="101"/>
                    </a:cxn>
                    <a:cxn ang="0">
                      <a:pos x="83" y="111"/>
                    </a:cxn>
                    <a:cxn ang="0">
                      <a:pos x="56" y="124"/>
                    </a:cxn>
                    <a:cxn ang="0">
                      <a:pos x="38" y="134"/>
                    </a:cxn>
                    <a:cxn ang="0">
                      <a:pos x="12" y="152"/>
                    </a:cxn>
                    <a:cxn ang="0">
                      <a:pos x="22" y="168"/>
                    </a:cxn>
                    <a:cxn ang="0">
                      <a:pos x="22" y="184"/>
                    </a:cxn>
                    <a:cxn ang="0">
                      <a:pos x="32" y="200"/>
                    </a:cxn>
                    <a:cxn ang="0">
                      <a:pos x="56" y="219"/>
                    </a:cxn>
                    <a:cxn ang="0">
                      <a:pos x="105" y="207"/>
                    </a:cxn>
                    <a:cxn ang="0">
                      <a:pos x="121" y="168"/>
                    </a:cxn>
                    <a:cxn ang="0">
                      <a:pos x="121" y="124"/>
                    </a:cxn>
                    <a:cxn ang="0">
                      <a:pos x="143" y="95"/>
                    </a:cxn>
                    <a:cxn ang="0">
                      <a:pos x="222" y="34"/>
                    </a:cxn>
                    <a:cxn ang="0">
                      <a:pos x="277" y="41"/>
                    </a:cxn>
                    <a:cxn ang="0">
                      <a:pos x="299" y="18"/>
                    </a:cxn>
                    <a:cxn ang="0">
                      <a:pos x="332" y="18"/>
                    </a:cxn>
                    <a:cxn ang="0">
                      <a:pos x="277" y="6"/>
                    </a:cxn>
                    <a:cxn ang="0">
                      <a:pos x="269" y="8"/>
                    </a:cxn>
                    <a:cxn ang="0">
                      <a:pos x="265" y="8"/>
                    </a:cxn>
                    <a:cxn ang="0">
                      <a:pos x="261" y="8"/>
                    </a:cxn>
                    <a:cxn ang="0">
                      <a:pos x="261" y="6"/>
                    </a:cxn>
                    <a:cxn ang="0">
                      <a:pos x="261" y="0"/>
                    </a:cxn>
                  </a:cxnLst>
                  <a:rect l="0" t="0" r="r" b="b"/>
                  <a:pathLst>
                    <a:path w="332" h="219">
                      <a:moveTo>
                        <a:pt x="261" y="0"/>
                      </a:moveTo>
                      <a:lnTo>
                        <a:pt x="243" y="0"/>
                      </a:lnTo>
                      <a:lnTo>
                        <a:pt x="249" y="12"/>
                      </a:lnTo>
                      <a:lnTo>
                        <a:pt x="232" y="18"/>
                      </a:lnTo>
                      <a:lnTo>
                        <a:pt x="226" y="6"/>
                      </a:lnTo>
                      <a:lnTo>
                        <a:pt x="204" y="12"/>
                      </a:lnTo>
                      <a:lnTo>
                        <a:pt x="210" y="22"/>
                      </a:lnTo>
                      <a:lnTo>
                        <a:pt x="194" y="22"/>
                      </a:lnTo>
                      <a:lnTo>
                        <a:pt x="188" y="18"/>
                      </a:lnTo>
                      <a:lnTo>
                        <a:pt x="149" y="34"/>
                      </a:lnTo>
                      <a:lnTo>
                        <a:pt x="156" y="41"/>
                      </a:lnTo>
                      <a:lnTo>
                        <a:pt x="143" y="45"/>
                      </a:lnTo>
                      <a:lnTo>
                        <a:pt x="133" y="28"/>
                      </a:lnTo>
                      <a:lnTo>
                        <a:pt x="111" y="51"/>
                      </a:lnTo>
                      <a:lnTo>
                        <a:pt x="127" y="51"/>
                      </a:lnTo>
                      <a:lnTo>
                        <a:pt x="133" y="67"/>
                      </a:lnTo>
                      <a:lnTo>
                        <a:pt x="117" y="67"/>
                      </a:lnTo>
                      <a:lnTo>
                        <a:pt x="117" y="79"/>
                      </a:lnTo>
                      <a:lnTo>
                        <a:pt x="111" y="85"/>
                      </a:lnTo>
                      <a:lnTo>
                        <a:pt x="99" y="101"/>
                      </a:lnTo>
                      <a:lnTo>
                        <a:pt x="99" y="107"/>
                      </a:lnTo>
                      <a:lnTo>
                        <a:pt x="83" y="111"/>
                      </a:lnTo>
                      <a:lnTo>
                        <a:pt x="73" y="124"/>
                      </a:lnTo>
                      <a:lnTo>
                        <a:pt x="56" y="124"/>
                      </a:lnTo>
                      <a:lnTo>
                        <a:pt x="56" y="134"/>
                      </a:lnTo>
                      <a:lnTo>
                        <a:pt x="38" y="134"/>
                      </a:lnTo>
                      <a:lnTo>
                        <a:pt x="32" y="146"/>
                      </a:lnTo>
                      <a:lnTo>
                        <a:pt x="12" y="152"/>
                      </a:lnTo>
                      <a:lnTo>
                        <a:pt x="0" y="162"/>
                      </a:lnTo>
                      <a:lnTo>
                        <a:pt x="22" y="168"/>
                      </a:lnTo>
                      <a:lnTo>
                        <a:pt x="6" y="174"/>
                      </a:lnTo>
                      <a:lnTo>
                        <a:pt x="22" y="184"/>
                      </a:lnTo>
                      <a:lnTo>
                        <a:pt x="12" y="194"/>
                      </a:lnTo>
                      <a:lnTo>
                        <a:pt x="32" y="200"/>
                      </a:lnTo>
                      <a:lnTo>
                        <a:pt x="22" y="213"/>
                      </a:lnTo>
                      <a:lnTo>
                        <a:pt x="56" y="219"/>
                      </a:lnTo>
                      <a:lnTo>
                        <a:pt x="89" y="194"/>
                      </a:lnTo>
                      <a:lnTo>
                        <a:pt x="105" y="207"/>
                      </a:lnTo>
                      <a:lnTo>
                        <a:pt x="117" y="190"/>
                      </a:lnTo>
                      <a:lnTo>
                        <a:pt x="121" y="168"/>
                      </a:lnTo>
                      <a:lnTo>
                        <a:pt x="111" y="152"/>
                      </a:lnTo>
                      <a:lnTo>
                        <a:pt x="121" y="124"/>
                      </a:lnTo>
                      <a:lnTo>
                        <a:pt x="139" y="117"/>
                      </a:lnTo>
                      <a:lnTo>
                        <a:pt x="143" y="95"/>
                      </a:lnTo>
                      <a:lnTo>
                        <a:pt x="178" y="45"/>
                      </a:lnTo>
                      <a:lnTo>
                        <a:pt x="222" y="34"/>
                      </a:lnTo>
                      <a:lnTo>
                        <a:pt x="243" y="45"/>
                      </a:lnTo>
                      <a:lnTo>
                        <a:pt x="277" y="41"/>
                      </a:lnTo>
                      <a:lnTo>
                        <a:pt x="277" y="22"/>
                      </a:lnTo>
                      <a:lnTo>
                        <a:pt x="299" y="18"/>
                      </a:lnTo>
                      <a:lnTo>
                        <a:pt x="322" y="34"/>
                      </a:lnTo>
                      <a:lnTo>
                        <a:pt x="332" y="18"/>
                      </a:lnTo>
                      <a:lnTo>
                        <a:pt x="305" y="6"/>
                      </a:lnTo>
                      <a:lnTo>
                        <a:pt x="277" y="6"/>
                      </a:lnTo>
                      <a:lnTo>
                        <a:pt x="273" y="6"/>
                      </a:lnTo>
                      <a:lnTo>
                        <a:pt x="269" y="8"/>
                      </a:lnTo>
                      <a:lnTo>
                        <a:pt x="267" y="8"/>
                      </a:lnTo>
                      <a:lnTo>
                        <a:pt x="265" y="8"/>
                      </a:lnTo>
                      <a:lnTo>
                        <a:pt x="263" y="8"/>
                      </a:lnTo>
                      <a:lnTo>
                        <a:pt x="261" y="8"/>
                      </a:lnTo>
                      <a:lnTo>
                        <a:pt x="261" y="6"/>
                      </a:lnTo>
                      <a:lnTo>
                        <a:pt x="261" y="6"/>
                      </a:lnTo>
                      <a:lnTo>
                        <a:pt x="261" y="0"/>
                      </a:lnTo>
                      <a:lnTo>
                        <a:pt x="261" y="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36" name="Freeform 150">
                  <a:extLst>
                    <a:ext uri="{FF2B5EF4-FFF2-40B4-BE49-F238E27FC236}">
                      <a16:creationId xmlns:a16="http://schemas.microsoft.com/office/drawing/2014/main" id="{955967D0-69DA-4DA2-8112-9B9ADAF4FB42}"/>
                    </a:ext>
                  </a:extLst>
                </p:cNvPr>
                <p:cNvSpPr>
                  <a:spLocks/>
                </p:cNvSpPr>
                <p:nvPr/>
              </p:nvSpPr>
              <p:spPr bwMode="auto">
                <a:xfrm>
                  <a:off x="5207782" y="2144120"/>
                  <a:ext cx="39015" cy="18246"/>
                </a:xfrm>
                <a:custGeom>
                  <a:avLst/>
                  <a:gdLst/>
                  <a:ahLst/>
                  <a:cxnLst>
                    <a:cxn ang="0">
                      <a:pos x="22" y="0"/>
                    </a:cxn>
                    <a:cxn ang="0">
                      <a:pos x="6" y="6"/>
                    </a:cxn>
                    <a:cxn ang="0">
                      <a:pos x="0" y="12"/>
                    </a:cxn>
                    <a:cxn ang="0">
                      <a:pos x="16" y="22"/>
                    </a:cxn>
                    <a:cxn ang="0">
                      <a:pos x="45" y="18"/>
                    </a:cxn>
                    <a:cxn ang="0">
                      <a:pos x="22" y="0"/>
                    </a:cxn>
                    <a:cxn ang="0">
                      <a:pos x="22" y="0"/>
                    </a:cxn>
                  </a:cxnLst>
                  <a:rect l="0" t="0" r="r" b="b"/>
                  <a:pathLst>
                    <a:path w="45" h="22">
                      <a:moveTo>
                        <a:pt x="22" y="0"/>
                      </a:moveTo>
                      <a:lnTo>
                        <a:pt x="6" y="6"/>
                      </a:lnTo>
                      <a:lnTo>
                        <a:pt x="0" y="12"/>
                      </a:lnTo>
                      <a:lnTo>
                        <a:pt x="16" y="22"/>
                      </a:lnTo>
                      <a:lnTo>
                        <a:pt x="45" y="18"/>
                      </a:lnTo>
                      <a:lnTo>
                        <a:pt x="22" y="0"/>
                      </a:lnTo>
                      <a:lnTo>
                        <a:pt x="22"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37" name="Freeform 151">
                  <a:extLst>
                    <a:ext uri="{FF2B5EF4-FFF2-40B4-BE49-F238E27FC236}">
                      <a16:creationId xmlns:a16="http://schemas.microsoft.com/office/drawing/2014/main" id="{2B5C075D-16D6-4752-9D15-C04220A9898A}"/>
                    </a:ext>
                  </a:extLst>
                </p:cNvPr>
                <p:cNvSpPr>
                  <a:spLocks/>
                </p:cNvSpPr>
                <p:nvPr/>
              </p:nvSpPr>
              <p:spPr bwMode="auto">
                <a:xfrm>
                  <a:off x="3592553" y="2070309"/>
                  <a:ext cx="1880532" cy="535754"/>
                </a:xfrm>
                <a:custGeom>
                  <a:avLst/>
                  <a:gdLst/>
                  <a:ahLst/>
                  <a:cxnLst>
                    <a:cxn ang="0">
                      <a:pos x="1885" y="133"/>
                    </a:cxn>
                    <a:cxn ang="0">
                      <a:pos x="1780" y="133"/>
                    </a:cxn>
                    <a:cxn ang="0">
                      <a:pos x="1570" y="107"/>
                    </a:cxn>
                    <a:cxn ang="0">
                      <a:pos x="1458" y="85"/>
                    </a:cxn>
                    <a:cxn ang="0">
                      <a:pos x="1276" y="111"/>
                    </a:cxn>
                    <a:cxn ang="0">
                      <a:pos x="1193" y="85"/>
                    </a:cxn>
                    <a:cxn ang="0">
                      <a:pos x="1132" y="73"/>
                    </a:cxn>
                    <a:cxn ang="0">
                      <a:pos x="1027" y="85"/>
                    </a:cxn>
                    <a:cxn ang="0">
                      <a:pos x="932" y="66"/>
                    </a:cxn>
                    <a:cxn ang="0">
                      <a:pos x="843" y="6"/>
                    </a:cxn>
                    <a:cxn ang="0">
                      <a:pos x="776" y="34"/>
                    </a:cxn>
                    <a:cxn ang="0">
                      <a:pos x="660" y="66"/>
                    </a:cxn>
                    <a:cxn ang="0">
                      <a:pos x="683" y="129"/>
                    </a:cxn>
                    <a:cxn ang="0">
                      <a:pos x="577" y="101"/>
                    </a:cxn>
                    <a:cxn ang="0">
                      <a:pos x="539" y="79"/>
                    </a:cxn>
                    <a:cxn ang="0">
                      <a:pos x="632" y="145"/>
                    </a:cxn>
                    <a:cxn ang="0">
                      <a:pos x="588" y="152"/>
                    </a:cxn>
                    <a:cxn ang="0">
                      <a:pos x="555" y="145"/>
                    </a:cxn>
                    <a:cxn ang="0">
                      <a:pos x="476" y="73"/>
                    </a:cxn>
                    <a:cxn ang="0">
                      <a:pos x="511" y="156"/>
                    </a:cxn>
                    <a:cxn ang="0">
                      <a:pos x="322" y="162"/>
                    </a:cxn>
                    <a:cxn ang="0">
                      <a:pos x="233" y="184"/>
                    </a:cxn>
                    <a:cxn ang="0">
                      <a:pos x="205" y="178"/>
                    </a:cxn>
                    <a:cxn ang="0">
                      <a:pos x="138" y="206"/>
                    </a:cxn>
                    <a:cxn ang="0">
                      <a:pos x="90" y="200"/>
                    </a:cxn>
                    <a:cxn ang="0">
                      <a:pos x="112" y="145"/>
                    </a:cxn>
                    <a:cxn ang="0">
                      <a:pos x="0" y="162"/>
                    </a:cxn>
                    <a:cxn ang="0">
                      <a:pos x="33" y="311"/>
                    </a:cxn>
                    <a:cxn ang="0">
                      <a:pos x="100" y="378"/>
                    </a:cxn>
                    <a:cxn ang="0">
                      <a:pos x="156" y="445"/>
                    </a:cxn>
                    <a:cxn ang="0">
                      <a:pos x="205" y="473"/>
                    </a:cxn>
                    <a:cxn ang="0">
                      <a:pos x="233" y="546"/>
                    </a:cxn>
                    <a:cxn ang="0">
                      <a:pos x="310" y="601"/>
                    </a:cxn>
                    <a:cxn ang="0">
                      <a:pos x="405" y="623"/>
                    </a:cxn>
                    <a:cxn ang="0">
                      <a:pos x="399" y="546"/>
                    </a:cxn>
                    <a:cxn ang="0">
                      <a:pos x="367" y="473"/>
                    </a:cxn>
                    <a:cxn ang="0">
                      <a:pos x="466" y="457"/>
                    </a:cxn>
                    <a:cxn ang="0">
                      <a:pos x="584" y="451"/>
                    </a:cxn>
                    <a:cxn ang="0">
                      <a:pos x="622" y="396"/>
                    </a:cxn>
                    <a:cxn ang="0">
                      <a:pos x="750" y="423"/>
                    </a:cxn>
                    <a:cxn ang="0">
                      <a:pos x="993" y="490"/>
                    </a:cxn>
                    <a:cxn ang="0">
                      <a:pos x="1193" y="451"/>
                    </a:cxn>
                    <a:cxn ang="0">
                      <a:pos x="1436" y="479"/>
                    </a:cxn>
                    <a:cxn ang="0">
                      <a:pos x="1487" y="407"/>
                    </a:cxn>
                    <a:cxn ang="0">
                      <a:pos x="1748" y="562"/>
                    </a:cxn>
                    <a:cxn ang="0">
                      <a:pos x="1802" y="502"/>
                    </a:cxn>
                    <a:cxn ang="0">
                      <a:pos x="1653" y="384"/>
                    </a:cxn>
                    <a:cxn ang="0">
                      <a:pos x="1742" y="295"/>
                    </a:cxn>
                    <a:cxn ang="0">
                      <a:pos x="1812" y="263"/>
                    </a:cxn>
                    <a:cxn ang="0">
                      <a:pos x="1908" y="245"/>
                    </a:cxn>
                    <a:cxn ang="0">
                      <a:pos x="1908" y="368"/>
                    </a:cxn>
                    <a:cxn ang="0">
                      <a:pos x="2023" y="429"/>
                    </a:cxn>
                    <a:cxn ang="0">
                      <a:pos x="2013" y="356"/>
                    </a:cxn>
                    <a:cxn ang="0">
                      <a:pos x="1946" y="301"/>
                    </a:cxn>
                    <a:cxn ang="0">
                      <a:pos x="2041" y="263"/>
                    </a:cxn>
                    <a:cxn ang="0">
                      <a:pos x="2041" y="200"/>
                    </a:cxn>
                    <a:cxn ang="0">
                      <a:pos x="2134" y="206"/>
                    </a:cxn>
                    <a:cxn ang="0">
                      <a:pos x="2086" y="162"/>
                    </a:cxn>
                  </a:cxnLst>
                  <a:rect l="0" t="0" r="r" b="b"/>
                  <a:pathLst>
                    <a:path w="2169" h="646">
                      <a:moveTo>
                        <a:pt x="2086" y="162"/>
                      </a:moveTo>
                      <a:lnTo>
                        <a:pt x="2074" y="168"/>
                      </a:lnTo>
                      <a:lnTo>
                        <a:pt x="2086" y="178"/>
                      </a:lnTo>
                      <a:lnTo>
                        <a:pt x="2035" y="156"/>
                      </a:lnTo>
                      <a:lnTo>
                        <a:pt x="1908" y="133"/>
                      </a:lnTo>
                      <a:lnTo>
                        <a:pt x="1885" y="133"/>
                      </a:lnTo>
                      <a:lnTo>
                        <a:pt x="1879" y="123"/>
                      </a:lnTo>
                      <a:lnTo>
                        <a:pt x="1841" y="129"/>
                      </a:lnTo>
                      <a:lnTo>
                        <a:pt x="1802" y="123"/>
                      </a:lnTo>
                      <a:lnTo>
                        <a:pt x="1786" y="123"/>
                      </a:lnTo>
                      <a:lnTo>
                        <a:pt x="1812" y="145"/>
                      </a:lnTo>
                      <a:lnTo>
                        <a:pt x="1780" y="133"/>
                      </a:lnTo>
                      <a:lnTo>
                        <a:pt x="1768" y="123"/>
                      </a:lnTo>
                      <a:lnTo>
                        <a:pt x="1697" y="129"/>
                      </a:lnTo>
                      <a:lnTo>
                        <a:pt x="1713" y="145"/>
                      </a:lnTo>
                      <a:lnTo>
                        <a:pt x="1653" y="129"/>
                      </a:lnTo>
                      <a:lnTo>
                        <a:pt x="1640" y="107"/>
                      </a:lnTo>
                      <a:lnTo>
                        <a:pt x="1570" y="107"/>
                      </a:lnTo>
                      <a:lnTo>
                        <a:pt x="1557" y="111"/>
                      </a:lnTo>
                      <a:lnTo>
                        <a:pt x="1531" y="111"/>
                      </a:lnTo>
                      <a:lnTo>
                        <a:pt x="1525" y="101"/>
                      </a:lnTo>
                      <a:lnTo>
                        <a:pt x="1480" y="101"/>
                      </a:lnTo>
                      <a:lnTo>
                        <a:pt x="1480" y="89"/>
                      </a:lnTo>
                      <a:lnTo>
                        <a:pt x="1458" y="85"/>
                      </a:lnTo>
                      <a:lnTo>
                        <a:pt x="1436" y="101"/>
                      </a:lnTo>
                      <a:lnTo>
                        <a:pt x="1430" y="89"/>
                      </a:lnTo>
                      <a:lnTo>
                        <a:pt x="1347" y="85"/>
                      </a:lnTo>
                      <a:lnTo>
                        <a:pt x="1365" y="101"/>
                      </a:lnTo>
                      <a:lnTo>
                        <a:pt x="1280" y="95"/>
                      </a:lnTo>
                      <a:lnTo>
                        <a:pt x="1276" y="111"/>
                      </a:lnTo>
                      <a:lnTo>
                        <a:pt x="1225" y="95"/>
                      </a:lnTo>
                      <a:lnTo>
                        <a:pt x="1215" y="101"/>
                      </a:lnTo>
                      <a:lnTo>
                        <a:pt x="1203" y="95"/>
                      </a:lnTo>
                      <a:lnTo>
                        <a:pt x="1215" y="85"/>
                      </a:lnTo>
                      <a:lnTo>
                        <a:pt x="1197" y="73"/>
                      </a:lnTo>
                      <a:lnTo>
                        <a:pt x="1193" y="85"/>
                      </a:lnTo>
                      <a:lnTo>
                        <a:pt x="1193" y="73"/>
                      </a:lnTo>
                      <a:lnTo>
                        <a:pt x="1171" y="66"/>
                      </a:lnTo>
                      <a:lnTo>
                        <a:pt x="1171" y="79"/>
                      </a:lnTo>
                      <a:lnTo>
                        <a:pt x="1159" y="66"/>
                      </a:lnTo>
                      <a:lnTo>
                        <a:pt x="1120" y="62"/>
                      </a:lnTo>
                      <a:lnTo>
                        <a:pt x="1132" y="73"/>
                      </a:lnTo>
                      <a:lnTo>
                        <a:pt x="1154" y="85"/>
                      </a:lnTo>
                      <a:lnTo>
                        <a:pt x="1126" y="79"/>
                      </a:lnTo>
                      <a:lnTo>
                        <a:pt x="1088" y="79"/>
                      </a:lnTo>
                      <a:lnTo>
                        <a:pt x="1059" y="66"/>
                      </a:lnTo>
                      <a:lnTo>
                        <a:pt x="1015" y="66"/>
                      </a:lnTo>
                      <a:lnTo>
                        <a:pt x="1027" y="85"/>
                      </a:lnTo>
                      <a:lnTo>
                        <a:pt x="986" y="62"/>
                      </a:lnTo>
                      <a:lnTo>
                        <a:pt x="986" y="50"/>
                      </a:lnTo>
                      <a:lnTo>
                        <a:pt x="970" y="50"/>
                      </a:lnTo>
                      <a:lnTo>
                        <a:pt x="970" y="62"/>
                      </a:lnTo>
                      <a:lnTo>
                        <a:pt x="920" y="79"/>
                      </a:lnTo>
                      <a:lnTo>
                        <a:pt x="932" y="66"/>
                      </a:lnTo>
                      <a:lnTo>
                        <a:pt x="960" y="50"/>
                      </a:lnTo>
                      <a:lnTo>
                        <a:pt x="964" y="40"/>
                      </a:lnTo>
                      <a:lnTo>
                        <a:pt x="887" y="18"/>
                      </a:lnTo>
                      <a:lnTo>
                        <a:pt x="871" y="28"/>
                      </a:lnTo>
                      <a:lnTo>
                        <a:pt x="837" y="22"/>
                      </a:lnTo>
                      <a:lnTo>
                        <a:pt x="843" y="6"/>
                      </a:lnTo>
                      <a:lnTo>
                        <a:pt x="826" y="0"/>
                      </a:lnTo>
                      <a:lnTo>
                        <a:pt x="798" y="18"/>
                      </a:lnTo>
                      <a:lnTo>
                        <a:pt x="798" y="28"/>
                      </a:lnTo>
                      <a:lnTo>
                        <a:pt x="788" y="28"/>
                      </a:lnTo>
                      <a:lnTo>
                        <a:pt x="798" y="44"/>
                      </a:lnTo>
                      <a:lnTo>
                        <a:pt x="776" y="34"/>
                      </a:lnTo>
                      <a:lnTo>
                        <a:pt x="754" y="34"/>
                      </a:lnTo>
                      <a:lnTo>
                        <a:pt x="750" y="28"/>
                      </a:lnTo>
                      <a:lnTo>
                        <a:pt x="648" y="50"/>
                      </a:lnTo>
                      <a:lnTo>
                        <a:pt x="671" y="62"/>
                      </a:lnTo>
                      <a:lnTo>
                        <a:pt x="683" y="85"/>
                      </a:lnTo>
                      <a:lnTo>
                        <a:pt x="660" y="66"/>
                      </a:lnTo>
                      <a:lnTo>
                        <a:pt x="638" y="66"/>
                      </a:lnTo>
                      <a:lnTo>
                        <a:pt x="632" y="62"/>
                      </a:lnTo>
                      <a:lnTo>
                        <a:pt x="606" y="66"/>
                      </a:lnTo>
                      <a:lnTo>
                        <a:pt x="616" y="85"/>
                      </a:lnTo>
                      <a:lnTo>
                        <a:pt x="677" y="107"/>
                      </a:lnTo>
                      <a:lnTo>
                        <a:pt x="683" y="129"/>
                      </a:lnTo>
                      <a:lnTo>
                        <a:pt x="671" y="129"/>
                      </a:lnTo>
                      <a:lnTo>
                        <a:pt x="660" y="111"/>
                      </a:lnTo>
                      <a:lnTo>
                        <a:pt x="610" y="95"/>
                      </a:lnTo>
                      <a:lnTo>
                        <a:pt x="600" y="79"/>
                      </a:lnTo>
                      <a:lnTo>
                        <a:pt x="577" y="85"/>
                      </a:lnTo>
                      <a:lnTo>
                        <a:pt x="577" y="101"/>
                      </a:lnTo>
                      <a:lnTo>
                        <a:pt x="610" y="111"/>
                      </a:lnTo>
                      <a:lnTo>
                        <a:pt x="594" y="117"/>
                      </a:lnTo>
                      <a:lnTo>
                        <a:pt x="571" y="107"/>
                      </a:lnTo>
                      <a:lnTo>
                        <a:pt x="555" y="89"/>
                      </a:lnTo>
                      <a:lnTo>
                        <a:pt x="565" y="73"/>
                      </a:lnTo>
                      <a:lnTo>
                        <a:pt x="539" y="79"/>
                      </a:lnTo>
                      <a:lnTo>
                        <a:pt x="543" y="101"/>
                      </a:lnTo>
                      <a:lnTo>
                        <a:pt x="559" y="111"/>
                      </a:lnTo>
                      <a:lnTo>
                        <a:pt x="571" y="133"/>
                      </a:lnTo>
                      <a:lnTo>
                        <a:pt x="577" y="139"/>
                      </a:lnTo>
                      <a:lnTo>
                        <a:pt x="600" y="133"/>
                      </a:lnTo>
                      <a:lnTo>
                        <a:pt x="632" y="145"/>
                      </a:lnTo>
                      <a:lnTo>
                        <a:pt x="644" y="162"/>
                      </a:lnTo>
                      <a:lnTo>
                        <a:pt x="654" y="168"/>
                      </a:lnTo>
                      <a:lnTo>
                        <a:pt x="638" y="174"/>
                      </a:lnTo>
                      <a:lnTo>
                        <a:pt x="626" y="152"/>
                      </a:lnTo>
                      <a:lnTo>
                        <a:pt x="600" y="145"/>
                      </a:lnTo>
                      <a:lnTo>
                        <a:pt x="588" y="152"/>
                      </a:lnTo>
                      <a:lnTo>
                        <a:pt x="600" y="168"/>
                      </a:lnTo>
                      <a:lnTo>
                        <a:pt x="584" y="184"/>
                      </a:lnTo>
                      <a:lnTo>
                        <a:pt x="543" y="190"/>
                      </a:lnTo>
                      <a:lnTo>
                        <a:pt x="571" y="178"/>
                      </a:lnTo>
                      <a:lnTo>
                        <a:pt x="577" y="152"/>
                      </a:lnTo>
                      <a:lnTo>
                        <a:pt x="555" y="145"/>
                      </a:lnTo>
                      <a:lnTo>
                        <a:pt x="543" y="117"/>
                      </a:lnTo>
                      <a:lnTo>
                        <a:pt x="521" y="111"/>
                      </a:lnTo>
                      <a:lnTo>
                        <a:pt x="521" y="89"/>
                      </a:lnTo>
                      <a:lnTo>
                        <a:pt x="505" y="85"/>
                      </a:lnTo>
                      <a:lnTo>
                        <a:pt x="499" y="73"/>
                      </a:lnTo>
                      <a:lnTo>
                        <a:pt x="476" y="73"/>
                      </a:lnTo>
                      <a:lnTo>
                        <a:pt x="476" y="89"/>
                      </a:lnTo>
                      <a:lnTo>
                        <a:pt x="482" y="101"/>
                      </a:lnTo>
                      <a:lnTo>
                        <a:pt x="466" y="107"/>
                      </a:lnTo>
                      <a:lnTo>
                        <a:pt x="476" y="129"/>
                      </a:lnTo>
                      <a:lnTo>
                        <a:pt x="517" y="152"/>
                      </a:lnTo>
                      <a:lnTo>
                        <a:pt x="511" y="156"/>
                      </a:lnTo>
                      <a:lnTo>
                        <a:pt x="450" y="139"/>
                      </a:lnTo>
                      <a:lnTo>
                        <a:pt x="371" y="123"/>
                      </a:lnTo>
                      <a:lnTo>
                        <a:pt x="371" y="133"/>
                      </a:lnTo>
                      <a:lnTo>
                        <a:pt x="405" y="152"/>
                      </a:lnTo>
                      <a:lnTo>
                        <a:pt x="377" y="145"/>
                      </a:lnTo>
                      <a:lnTo>
                        <a:pt x="322" y="162"/>
                      </a:lnTo>
                      <a:lnTo>
                        <a:pt x="322" y="152"/>
                      </a:lnTo>
                      <a:lnTo>
                        <a:pt x="310" y="145"/>
                      </a:lnTo>
                      <a:lnTo>
                        <a:pt x="284" y="152"/>
                      </a:lnTo>
                      <a:lnTo>
                        <a:pt x="256" y="168"/>
                      </a:lnTo>
                      <a:lnTo>
                        <a:pt x="249" y="184"/>
                      </a:lnTo>
                      <a:lnTo>
                        <a:pt x="233" y="184"/>
                      </a:lnTo>
                      <a:lnTo>
                        <a:pt x="217" y="168"/>
                      </a:lnTo>
                      <a:lnTo>
                        <a:pt x="227" y="162"/>
                      </a:lnTo>
                      <a:lnTo>
                        <a:pt x="217" y="152"/>
                      </a:lnTo>
                      <a:lnTo>
                        <a:pt x="189" y="152"/>
                      </a:lnTo>
                      <a:lnTo>
                        <a:pt x="195" y="168"/>
                      </a:lnTo>
                      <a:lnTo>
                        <a:pt x="205" y="178"/>
                      </a:lnTo>
                      <a:lnTo>
                        <a:pt x="211" y="196"/>
                      </a:lnTo>
                      <a:lnTo>
                        <a:pt x="183" y="184"/>
                      </a:lnTo>
                      <a:lnTo>
                        <a:pt x="156" y="200"/>
                      </a:lnTo>
                      <a:lnTo>
                        <a:pt x="173" y="218"/>
                      </a:lnTo>
                      <a:lnTo>
                        <a:pt x="144" y="218"/>
                      </a:lnTo>
                      <a:lnTo>
                        <a:pt x="138" y="206"/>
                      </a:lnTo>
                      <a:lnTo>
                        <a:pt x="122" y="206"/>
                      </a:lnTo>
                      <a:lnTo>
                        <a:pt x="112" y="212"/>
                      </a:lnTo>
                      <a:lnTo>
                        <a:pt x="134" y="218"/>
                      </a:lnTo>
                      <a:lnTo>
                        <a:pt x="138" y="228"/>
                      </a:lnTo>
                      <a:lnTo>
                        <a:pt x="100" y="222"/>
                      </a:lnTo>
                      <a:lnTo>
                        <a:pt x="90" y="200"/>
                      </a:lnTo>
                      <a:lnTo>
                        <a:pt x="51" y="184"/>
                      </a:lnTo>
                      <a:lnTo>
                        <a:pt x="51" y="178"/>
                      </a:lnTo>
                      <a:lnTo>
                        <a:pt x="138" y="190"/>
                      </a:lnTo>
                      <a:lnTo>
                        <a:pt x="173" y="174"/>
                      </a:lnTo>
                      <a:lnTo>
                        <a:pt x="150" y="156"/>
                      </a:lnTo>
                      <a:lnTo>
                        <a:pt x="112" y="145"/>
                      </a:lnTo>
                      <a:lnTo>
                        <a:pt x="61" y="139"/>
                      </a:lnTo>
                      <a:lnTo>
                        <a:pt x="45" y="139"/>
                      </a:lnTo>
                      <a:lnTo>
                        <a:pt x="45" y="129"/>
                      </a:lnTo>
                      <a:lnTo>
                        <a:pt x="17" y="129"/>
                      </a:lnTo>
                      <a:lnTo>
                        <a:pt x="7" y="145"/>
                      </a:lnTo>
                      <a:lnTo>
                        <a:pt x="0" y="162"/>
                      </a:lnTo>
                      <a:lnTo>
                        <a:pt x="23" y="168"/>
                      </a:lnTo>
                      <a:lnTo>
                        <a:pt x="17" y="184"/>
                      </a:lnTo>
                      <a:lnTo>
                        <a:pt x="61" y="245"/>
                      </a:lnTo>
                      <a:lnTo>
                        <a:pt x="23" y="289"/>
                      </a:lnTo>
                      <a:lnTo>
                        <a:pt x="39" y="301"/>
                      </a:lnTo>
                      <a:lnTo>
                        <a:pt x="33" y="311"/>
                      </a:lnTo>
                      <a:lnTo>
                        <a:pt x="33" y="340"/>
                      </a:lnTo>
                      <a:lnTo>
                        <a:pt x="45" y="362"/>
                      </a:lnTo>
                      <a:lnTo>
                        <a:pt x="67" y="372"/>
                      </a:lnTo>
                      <a:lnTo>
                        <a:pt x="73" y="384"/>
                      </a:lnTo>
                      <a:lnTo>
                        <a:pt x="83" y="372"/>
                      </a:lnTo>
                      <a:lnTo>
                        <a:pt x="100" y="378"/>
                      </a:lnTo>
                      <a:lnTo>
                        <a:pt x="100" y="401"/>
                      </a:lnTo>
                      <a:lnTo>
                        <a:pt x="122" y="419"/>
                      </a:lnTo>
                      <a:lnTo>
                        <a:pt x="116" y="423"/>
                      </a:lnTo>
                      <a:lnTo>
                        <a:pt x="112" y="439"/>
                      </a:lnTo>
                      <a:lnTo>
                        <a:pt x="144" y="435"/>
                      </a:lnTo>
                      <a:lnTo>
                        <a:pt x="156" y="445"/>
                      </a:lnTo>
                      <a:lnTo>
                        <a:pt x="156" y="457"/>
                      </a:lnTo>
                      <a:lnTo>
                        <a:pt x="166" y="457"/>
                      </a:lnTo>
                      <a:lnTo>
                        <a:pt x="173" y="473"/>
                      </a:lnTo>
                      <a:lnTo>
                        <a:pt x="183" y="473"/>
                      </a:lnTo>
                      <a:lnTo>
                        <a:pt x="195" y="479"/>
                      </a:lnTo>
                      <a:lnTo>
                        <a:pt x="205" y="473"/>
                      </a:lnTo>
                      <a:lnTo>
                        <a:pt x="249" y="490"/>
                      </a:lnTo>
                      <a:lnTo>
                        <a:pt x="249" y="518"/>
                      </a:lnTo>
                      <a:lnTo>
                        <a:pt x="227" y="524"/>
                      </a:lnTo>
                      <a:lnTo>
                        <a:pt x="217" y="534"/>
                      </a:lnTo>
                      <a:lnTo>
                        <a:pt x="221" y="546"/>
                      </a:lnTo>
                      <a:lnTo>
                        <a:pt x="233" y="546"/>
                      </a:lnTo>
                      <a:lnTo>
                        <a:pt x="211" y="562"/>
                      </a:lnTo>
                      <a:lnTo>
                        <a:pt x="227" y="579"/>
                      </a:lnTo>
                      <a:lnTo>
                        <a:pt x="266" y="597"/>
                      </a:lnTo>
                      <a:lnTo>
                        <a:pt x="284" y="607"/>
                      </a:lnTo>
                      <a:lnTo>
                        <a:pt x="306" y="607"/>
                      </a:lnTo>
                      <a:lnTo>
                        <a:pt x="310" y="601"/>
                      </a:lnTo>
                      <a:lnTo>
                        <a:pt x="339" y="619"/>
                      </a:lnTo>
                      <a:lnTo>
                        <a:pt x="351" y="613"/>
                      </a:lnTo>
                      <a:lnTo>
                        <a:pt x="371" y="629"/>
                      </a:lnTo>
                      <a:lnTo>
                        <a:pt x="405" y="646"/>
                      </a:lnTo>
                      <a:lnTo>
                        <a:pt x="411" y="629"/>
                      </a:lnTo>
                      <a:lnTo>
                        <a:pt x="405" y="623"/>
                      </a:lnTo>
                      <a:lnTo>
                        <a:pt x="383" y="607"/>
                      </a:lnTo>
                      <a:lnTo>
                        <a:pt x="383" y="591"/>
                      </a:lnTo>
                      <a:lnTo>
                        <a:pt x="371" y="585"/>
                      </a:lnTo>
                      <a:lnTo>
                        <a:pt x="371" y="573"/>
                      </a:lnTo>
                      <a:lnTo>
                        <a:pt x="377" y="562"/>
                      </a:lnTo>
                      <a:lnTo>
                        <a:pt x="399" y="546"/>
                      </a:lnTo>
                      <a:lnTo>
                        <a:pt x="383" y="524"/>
                      </a:lnTo>
                      <a:lnTo>
                        <a:pt x="371" y="524"/>
                      </a:lnTo>
                      <a:lnTo>
                        <a:pt x="371" y="512"/>
                      </a:lnTo>
                      <a:lnTo>
                        <a:pt x="361" y="512"/>
                      </a:lnTo>
                      <a:lnTo>
                        <a:pt x="355" y="490"/>
                      </a:lnTo>
                      <a:lnTo>
                        <a:pt x="367" y="473"/>
                      </a:lnTo>
                      <a:lnTo>
                        <a:pt x="383" y="486"/>
                      </a:lnTo>
                      <a:lnTo>
                        <a:pt x="393" y="479"/>
                      </a:lnTo>
                      <a:lnTo>
                        <a:pt x="389" y="473"/>
                      </a:lnTo>
                      <a:lnTo>
                        <a:pt x="405" y="457"/>
                      </a:lnTo>
                      <a:lnTo>
                        <a:pt x="434" y="451"/>
                      </a:lnTo>
                      <a:lnTo>
                        <a:pt x="466" y="457"/>
                      </a:lnTo>
                      <a:lnTo>
                        <a:pt x="476" y="473"/>
                      </a:lnTo>
                      <a:lnTo>
                        <a:pt x="505" y="463"/>
                      </a:lnTo>
                      <a:lnTo>
                        <a:pt x="527" y="463"/>
                      </a:lnTo>
                      <a:lnTo>
                        <a:pt x="549" y="467"/>
                      </a:lnTo>
                      <a:lnTo>
                        <a:pt x="584" y="463"/>
                      </a:lnTo>
                      <a:lnTo>
                        <a:pt x="584" y="451"/>
                      </a:lnTo>
                      <a:lnTo>
                        <a:pt x="555" y="445"/>
                      </a:lnTo>
                      <a:lnTo>
                        <a:pt x="559" y="429"/>
                      </a:lnTo>
                      <a:lnTo>
                        <a:pt x="577" y="429"/>
                      </a:lnTo>
                      <a:lnTo>
                        <a:pt x="559" y="413"/>
                      </a:lnTo>
                      <a:lnTo>
                        <a:pt x="610" y="407"/>
                      </a:lnTo>
                      <a:lnTo>
                        <a:pt x="622" y="396"/>
                      </a:lnTo>
                      <a:lnTo>
                        <a:pt x="654" y="390"/>
                      </a:lnTo>
                      <a:lnTo>
                        <a:pt x="660" y="378"/>
                      </a:lnTo>
                      <a:lnTo>
                        <a:pt x="693" y="384"/>
                      </a:lnTo>
                      <a:lnTo>
                        <a:pt x="705" y="401"/>
                      </a:lnTo>
                      <a:lnTo>
                        <a:pt x="743" y="413"/>
                      </a:lnTo>
                      <a:lnTo>
                        <a:pt x="750" y="423"/>
                      </a:lnTo>
                      <a:lnTo>
                        <a:pt x="794" y="401"/>
                      </a:lnTo>
                      <a:lnTo>
                        <a:pt x="814" y="419"/>
                      </a:lnTo>
                      <a:lnTo>
                        <a:pt x="865" y="467"/>
                      </a:lnTo>
                      <a:lnTo>
                        <a:pt x="920" y="467"/>
                      </a:lnTo>
                      <a:lnTo>
                        <a:pt x="970" y="490"/>
                      </a:lnTo>
                      <a:lnTo>
                        <a:pt x="993" y="490"/>
                      </a:lnTo>
                      <a:lnTo>
                        <a:pt x="1037" y="467"/>
                      </a:lnTo>
                      <a:lnTo>
                        <a:pt x="1076" y="467"/>
                      </a:lnTo>
                      <a:lnTo>
                        <a:pt x="1088" y="479"/>
                      </a:lnTo>
                      <a:lnTo>
                        <a:pt x="1142" y="479"/>
                      </a:lnTo>
                      <a:lnTo>
                        <a:pt x="1132" y="439"/>
                      </a:lnTo>
                      <a:lnTo>
                        <a:pt x="1193" y="451"/>
                      </a:lnTo>
                      <a:lnTo>
                        <a:pt x="1215" y="473"/>
                      </a:lnTo>
                      <a:lnTo>
                        <a:pt x="1264" y="473"/>
                      </a:lnTo>
                      <a:lnTo>
                        <a:pt x="1304" y="490"/>
                      </a:lnTo>
                      <a:lnTo>
                        <a:pt x="1375" y="490"/>
                      </a:lnTo>
                      <a:lnTo>
                        <a:pt x="1387" y="479"/>
                      </a:lnTo>
                      <a:lnTo>
                        <a:pt x="1436" y="479"/>
                      </a:lnTo>
                      <a:lnTo>
                        <a:pt x="1470" y="473"/>
                      </a:lnTo>
                      <a:lnTo>
                        <a:pt x="1452" y="457"/>
                      </a:lnTo>
                      <a:lnTo>
                        <a:pt x="1464" y="439"/>
                      </a:lnTo>
                      <a:lnTo>
                        <a:pt x="1448" y="423"/>
                      </a:lnTo>
                      <a:lnTo>
                        <a:pt x="1448" y="413"/>
                      </a:lnTo>
                      <a:lnTo>
                        <a:pt x="1487" y="407"/>
                      </a:lnTo>
                      <a:lnTo>
                        <a:pt x="1576" y="445"/>
                      </a:lnTo>
                      <a:lnTo>
                        <a:pt x="1586" y="467"/>
                      </a:lnTo>
                      <a:lnTo>
                        <a:pt x="1630" y="486"/>
                      </a:lnTo>
                      <a:lnTo>
                        <a:pt x="1681" y="518"/>
                      </a:lnTo>
                      <a:lnTo>
                        <a:pt x="1725" y="496"/>
                      </a:lnTo>
                      <a:lnTo>
                        <a:pt x="1748" y="562"/>
                      </a:lnTo>
                      <a:lnTo>
                        <a:pt x="1725" y="573"/>
                      </a:lnTo>
                      <a:lnTo>
                        <a:pt x="1742" y="607"/>
                      </a:lnTo>
                      <a:lnTo>
                        <a:pt x="1774" y="601"/>
                      </a:lnTo>
                      <a:lnTo>
                        <a:pt x="1802" y="556"/>
                      </a:lnTo>
                      <a:lnTo>
                        <a:pt x="1796" y="506"/>
                      </a:lnTo>
                      <a:lnTo>
                        <a:pt x="1802" y="502"/>
                      </a:lnTo>
                      <a:lnTo>
                        <a:pt x="1752" y="419"/>
                      </a:lnTo>
                      <a:lnTo>
                        <a:pt x="1736" y="401"/>
                      </a:lnTo>
                      <a:lnTo>
                        <a:pt x="1691" y="396"/>
                      </a:lnTo>
                      <a:lnTo>
                        <a:pt x="1685" y="407"/>
                      </a:lnTo>
                      <a:lnTo>
                        <a:pt x="1665" y="396"/>
                      </a:lnTo>
                      <a:lnTo>
                        <a:pt x="1653" y="384"/>
                      </a:lnTo>
                      <a:lnTo>
                        <a:pt x="1624" y="378"/>
                      </a:lnTo>
                      <a:lnTo>
                        <a:pt x="1636" y="362"/>
                      </a:lnTo>
                      <a:lnTo>
                        <a:pt x="1653" y="330"/>
                      </a:lnTo>
                      <a:lnTo>
                        <a:pt x="1653" y="301"/>
                      </a:lnTo>
                      <a:lnTo>
                        <a:pt x="1742" y="311"/>
                      </a:lnTo>
                      <a:lnTo>
                        <a:pt x="1742" y="295"/>
                      </a:lnTo>
                      <a:lnTo>
                        <a:pt x="1786" y="301"/>
                      </a:lnTo>
                      <a:lnTo>
                        <a:pt x="1802" y="311"/>
                      </a:lnTo>
                      <a:lnTo>
                        <a:pt x="1819" y="301"/>
                      </a:lnTo>
                      <a:lnTo>
                        <a:pt x="1835" y="301"/>
                      </a:lnTo>
                      <a:lnTo>
                        <a:pt x="1812" y="289"/>
                      </a:lnTo>
                      <a:lnTo>
                        <a:pt x="1812" y="263"/>
                      </a:lnTo>
                      <a:lnTo>
                        <a:pt x="1857" y="257"/>
                      </a:lnTo>
                      <a:lnTo>
                        <a:pt x="1869" y="273"/>
                      </a:lnTo>
                      <a:lnTo>
                        <a:pt x="1885" y="263"/>
                      </a:lnTo>
                      <a:lnTo>
                        <a:pt x="1879" y="245"/>
                      </a:lnTo>
                      <a:lnTo>
                        <a:pt x="1885" y="241"/>
                      </a:lnTo>
                      <a:lnTo>
                        <a:pt x="1908" y="245"/>
                      </a:lnTo>
                      <a:lnTo>
                        <a:pt x="1895" y="245"/>
                      </a:lnTo>
                      <a:lnTo>
                        <a:pt x="1914" y="267"/>
                      </a:lnTo>
                      <a:lnTo>
                        <a:pt x="1902" y="301"/>
                      </a:lnTo>
                      <a:lnTo>
                        <a:pt x="1908" y="318"/>
                      </a:lnTo>
                      <a:lnTo>
                        <a:pt x="1895" y="330"/>
                      </a:lnTo>
                      <a:lnTo>
                        <a:pt x="1908" y="368"/>
                      </a:lnTo>
                      <a:lnTo>
                        <a:pt x="1956" y="396"/>
                      </a:lnTo>
                      <a:lnTo>
                        <a:pt x="1974" y="423"/>
                      </a:lnTo>
                      <a:lnTo>
                        <a:pt x="1991" y="423"/>
                      </a:lnTo>
                      <a:lnTo>
                        <a:pt x="2007" y="451"/>
                      </a:lnTo>
                      <a:lnTo>
                        <a:pt x="2019" y="451"/>
                      </a:lnTo>
                      <a:lnTo>
                        <a:pt x="2023" y="429"/>
                      </a:lnTo>
                      <a:lnTo>
                        <a:pt x="2007" y="419"/>
                      </a:lnTo>
                      <a:lnTo>
                        <a:pt x="2019" y="407"/>
                      </a:lnTo>
                      <a:lnTo>
                        <a:pt x="2007" y="390"/>
                      </a:lnTo>
                      <a:lnTo>
                        <a:pt x="2019" y="390"/>
                      </a:lnTo>
                      <a:lnTo>
                        <a:pt x="2007" y="362"/>
                      </a:lnTo>
                      <a:lnTo>
                        <a:pt x="2013" y="356"/>
                      </a:lnTo>
                      <a:lnTo>
                        <a:pt x="1974" y="330"/>
                      </a:lnTo>
                      <a:lnTo>
                        <a:pt x="1952" y="324"/>
                      </a:lnTo>
                      <a:lnTo>
                        <a:pt x="1952" y="311"/>
                      </a:lnTo>
                      <a:lnTo>
                        <a:pt x="1968" y="318"/>
                      </a:lnTo>
                      <a:lnTo>
                        <a:pt x="1974" y="301"/>
                      </a:lnTo>
                      <a:lnTo>
                        <a:pt x="1946" y="301"/>
                      </a:lnTo>
                      <a:lnTo>
                        <a:pt x="1940" y="295"/>
                      </a:lnTo>
                      <a:lnTo>
                        <a:pt x="1962" y="279"/>
                      </a:lnTo>
                      <a:lnTo>
                        <a:pt x="1974" y="289"/>
                      </a:lnTo>
                      <a:lnTo>
                        <a:pt x="2007" y="279"/>
                      </a:lnTo>
                      <a:lnTo>
                        <a:pt x="2023" y="289"/>
                      </a:lnTo>
                      <a:lnTo>
                        <a:pt x="2041" y="263"/>
                      </a:lnTo>
                      <a:lnTo>
                        <a:pt x="2057" y="251"/>
                      </a:lnTo>
                      <a:lnTo>
                        <a:pt x="2057" y="241"/>
                      </a:lnTo>
                      <a:lnTo>
                        <a:pt x="2090" y="245"/>
                      </a:lnTo>
                      <a:lnTo>
                        <a:pt x="2102" y="235"/>
                      </a:lnTo>
                      <a:lnTo>
                        <a:pt x="2003" y="206"/>
                      </a:lnTo>
                      <a:lnTo>
                        <a:pt x="2041" y="200"/>
                      </a:lnTo>
                      <a:lnTo>
                        <a:pt x="2013" y="184"/>
                      </a:lnTo>
                      <a:lnTo>
                        <a:pt x="2023" y="178"/>
                      </a:lnTo>
                      <a:lnTo>
                        <a:pt x="2045" y="190"/>
                      </a:lnTo>
                      <a:lnTo>
                        <a:pt x="2074" y="190"/>
                      </a:lnTo>
                      <a:lnTo>
                        <a:pt x="2102" y="206"/>
                      </a:lnTo>
                      <a:lnTo>
                        <a:pt x="2134" y="206"/>
                      </a:lnTo>
                      <a:lnTo>
                        <a:pt x="2140" y="218"/>
                      </a:lnTo>
                      <a:lnTo>
                        <a:pt x="2169" y="212"/>
                      </a:lnTo>
                      <a:lnTo>
                        <a:pt x="2147" y="200"/>
                      </a:lnTo>
                      <a:lnTo>
                        <a:pt x="2147" y="184"/>
                      </a:lnTo>
                      <a:lnTo>
                        <a:pt x="2086" y="162"/>
                      </a:lnTo>
                      <a:lnTo>
                        <a:pt x="2086" y="162"/>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38" name="Freeform 152">
                  <a:extLst>
                    <a:ext uri="{FF2B5EF4-FFF2-40B4-BE49-F238E27FC236}">
                      <a16:creationId xmlns:a16="http://schemas.microsoft.com/office/drawing/2014/main" id="{E26B64DA-9BE9-490B-8384-99F76B9A1484}"/>
                    </a:ext>
                  </a:extLst>
                </p:cNvPr>
                <p:cNvSpPr>
                  <a:spLocks/>
                </p:cNvSpPr>
                <p:nvPr/>
              </p:nvSpPr>
              <p:spPr bwMode="auto">
                <a:xfrm>
                  <a:off x="5102874" y="2388776"/>
                  <a:ext cx="123981" cy="134353"/>
                </a:xfrm>
                <a:custGeom>
                  <a:avLst/>
                  <a:gdLst/>
                  <a:ahLst/>
                  <a:cxnLst>
                    <a:cxn ang="0">
                      <a:pos x="26" y="45"/>
                    </a:cxn>
                    <a:cxn ang="0">
                      <a:pos x="48" y="61"/>
                    </a:cxn>
                    <a:cxn ang="0">
                      <a:pos x="66" y="83"/>
                    </a:cxn>
                    <a:cxn ang="0">
                      <a:pos x="77" y="95"/>
                    </a:cxn>
                    <a:cxn ang="0">
                      <a:pos x="83" y="118"/>
                    </a:cxn>
                    <a:cxn ang="0">
                      <a:pos x="99" y="128"/>
                    </a:cxn>
                    <a:cxn ang="0">
                      <a:pos x="111" y="150"/>
                    </a:cxn>
                    <a:cxn ang="0">
                      <a:pos x="121" y="162"/>
                    </a:cxn>
                    <a:cxn ang="0">
                      <a:pos x="121" y="146"/>
                    </a:cxn>
                    <a:cxn ang="0">
                      <a:pos x="143" y="156"/>
                    </a:cxn>
                    <a:cxn ang="0">
                      <a:pos x="131" y="140"/>
                    </a:cxn>
                    <a:cxn ang="0">
                      <a:pos x="99" y="118"/>
                    </a:cxn>
                    <a:cxn ang="0">
                      <a:pos x="99" y="102"/>
                    </a:cxn>
                    <a:cxn ang="0">
                      <a:pos x="121" y="106"/>
                    </a:cxn>
                    <a:cxn ang="0">
                      <a:pos x="111" y="95"/>
                    </a:cxn>
                    <a:cxn ang="0">
                      <a:pos x="77" y="73"/>
                    </a:cxn>
                    <a:cxn ang="0">
                      <a:pos x="10" y="0"/>
                    </a:cxn>
                    <a:cxn ang="0">
                      <a:pos x="0" y="0"/>
                    </a:cxn>
                    <a:cxn ang="0">
                      <a:pos x="26" y="45"/>
                    </a:cxn>
                    <a:cxn ang="0">
                      <a:pos x="26" y="45"/>
                    </a:cxn>
                  </a:cxnLst>
                  <a:rect l="0" t="0" r="r" b="b"/>
                  <a:pathLst>
                    <a:path w="143" h="162">
                      <a:moveTo>
                        <a:pt x="26" y="45"/>
                      </a:moveTo>
                      <a:lnTo>
                        <a:pt x="48" y="61"/>
                      </a:lnTo>
                      <a:lnTo>
                        <a:pt x="66" y="83"/>
                      </a:lnTo>
                      <a:lnTo>
                        <a:pt x="77" y="95"/>
                      </a:lnTo>
                      <a:lnTo>
                        <a:pt x="83" y="118"/>
                      </a:lnTo>
                      <a:lnTo>
                        <a:pt x="99" y="128"/>
                      </a:lnTo>
                      <a:lnTo>
                        <a:pt x="111" y="150"/>
                      </a:lnTo>
                      <a:lnTo>
                        <a:pt x="121" y="162"/>
                      </a:lnTo>
                      <a:lnTo>
                        <a:pt x="121" y="146"/>
                      </a:lnTo>
                      <a:lnTo>
                        <a:pt x="143" y="156"/>
                      </a:lnTo>
                      <a:lnTo>
                        <a:pt x="131" y="140"/>
                      </a:lnTo>
                      <a:lnTo>
                        <a:pt x="99" y="118"/>
                      </a:lnTo>
                      <a:lnTo>
                        <a:pt x="99" y="102"/>
                      </a:lnTo>
                      <a:lnTo>
                        <a:pt x="121" y="106"/>
                      </a:lnTo>
                      <a:lnTo>
                        <a:pt x="111" y="95"/>
                      </a:lnTo>
                      <a:lnTo>
                        <a:pt x="77" y="73"/>
                      </a:lnTo>
                      <a:lnTo>
                        <a:pt x="10" y="0"/>
                      </a:lnTo>
                      <a:lnTo>
                        <a:pt x="0" y="0"/>
                      </a:lnTo>
                      <a:lnTo>
                        <a:pt x="26" y="45"/>
                      </a:lnTo>
                      <a:lnTo>
                        <a:pt x="26" y="45"/>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39" name="Freeform 153">
                  <a:extLst>
                    <a:ext uri="{FF2B5EF4-FFF2-40B4-BE49-F238E27FC236}">
                      <a16:creationId xmlns:a16="http://schemas.microsoft.com/office/drawing/2014/main" id="{3965F8DE-F229-4EB5-A660-10054FF13FDF}"/>
                    </a:ext>
                  </a:extLst>
                </p:cNvPr>
                <p:cNvSpPr>
                  <a:spLocks/>
                </p:cNvSpPr>
                <p:nvPr/>
              </p:nvSpPr>
              <p:spPr bwMode="auto">
                <a:xfrm>
                  <a:off x="5385517" y="2375507"/>
                  <a:ext cx="24276" cy="13270"/>
                </a:xfrm>
                <a:custGeom>
                  <a:avLst/>
                  <a:gdLst/>
                  <a:ahLst/>
                  <a:cxnLst>
                    <a:cxn ang="0">
                      <a:pos x="12" y="0"/>
                    </a:cxn>
                    <a:cxn ang="0">
                      <a:pos x="0" y="0"/>
                    </a:cxn>
                    <a:cxn ang="0">
                      <a:pos x="6" y="10"/>
                    </a:cxn>
                    <a:cxn ang="0">
                      <a:pos x="22" y="16"/>
                    </a:cxn>
                    <a:cxn ang="0">
                      <a:pos x="28" y="10"/>
                    </a:cxn>
                    <a:cxn ang="0">
                      <a:pos x="12" y="0"/>
                    </a:cxn>
                    <a:cxn ang="0">
                      <a:pos x="12" y="0"/>
                    </a:cxn>
                  </a:cxnLst>
                  <a:rect l="0" t="0" r="r" b="b"/>
                  <a:pathLst>
                    <a:path w="28" h="16">
                      <a:moveTo>
                        <a:pt x="12" y="0"/>
                      </a:moveTo>
                      <a:lnTo>
                        <a:pt x="0" y="0"/>
                      </a:lnTo>
                      <a:lnTo>
                        <a:pt x="6" y="10"/>
                      </a:lnTo>
                      <a:lnTo>
                        <a:pt x="22" y="16"/>
                      </a:lnTo>
                      <a:lnTo>
                        <a:pt x="28" y="10"/>
                      </a:lnTo>
                      <a:lnTo>
                        <a:pt x="12" y="0"/>
                      </a:lnTo>
                      <a:lnTo>
                        <a:pt x="12"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40" name="Freeform 154">
                  <a:extLst>
                    <a:ext uri="{FF2B5EF4-FFF2-40B4-BE49-F238E27FC236}">
                      <a16:creationId xmlns:a16="http://schemas.microsoft.com/office/drawing/2014/main" id="{4F4F12AB-8F74-4CBB-A7C6-AE94103BE1D0}"/>
                    </a:ext>
                  </a:extLst>
                </p:cNvPr>
                <p:cNvSpPr>
                  <a:spLocks/>
                </p:cNvSpPr>
                <p:nvPr/>
              </p:nvSpPr>
              <p:spPr bwMode="auto">
                <a:xfrm>
                  <a:off x="5329162" y="2449318"/>
                  <a:ext cx="8670" cy="18246"/>
                </a:xfrm>
                <a:custGeom>
                  <a:avLst/>
                  <a:gdLst/>
                  <a:ahLst/>
                  <a:cxnLst>
                    <a:cxn ang="0">
                      <a:pos x="10" y="22"/>
                    </a:cxn>
                    <a:cxn ang="0">
                      <a:pos x="10" y="0"/>
                    </a:cxn>
                    <a:cxn ang="0">
                      <a:pos x="0" y="16"/>
                    </a:cxn>
                    <a:cxn ang="0">
                      <a:pos x="10" y="22"/>
                    </a:cxn>
                    <a:cxn ang="0">
                      <a:pos x="10" y="22"/>
                    </a:cxn>
                  </a:cxnLst>
                  <a:rect l="0" t="0" r="r" b="b"/>
                  <a:pathLst>
                    <a:path w="10" h="22">
                      <a:moveTo>
                        <a:pt x="10" y="22"/>
                      </a:moveTo>
                      <a:lnTo>
                        <a:pt x="10" y="0"/>
                      </a:lnTo>
                      <a:lnTo>
                        <a:pt x="0" y="16"/>
                      </a:lnTo>
                      <a:lnTo>
                        <a:pt x="10" y="22"/>
                      </a:lnTo>
                      <a:lnTo>
                        <a:pt x="10"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41" name="Freeform 155">
                  <a:extLst>
                    <a:ext uri="{FF2B5EF4-FFF2-40B4-BE49-F238E27FC236}">
                      <a16:creationId xmlns:a16="http://schemas.microsoft.com/office/drawing/2014/main" id="{40972A7A-89F1-4AC9-9E5E-743A508EB919}"/>
                    </a:ext>
                  </a:extLst>
                </p:cNvPr>
                <p:cNvSpPr>
                  <a:spLocks/>
                </p:cNvSpPr>
                <p:nvPr/>
              </p:nvSpPr>
              <p:spPr bwMode="auto">
                <a:xfrm>
                  <a:off x="5414995" y="2383800"/>
                  <a:ext cx="19074" cy="9952"/>
                </a:xfrm>
                <a:custGeom>
                  <a:avLst/>
                  <a:gdLst/>
                  <a:ahLst/>
                  <a:cxnLst>
                    <a:cxn ang="0">
                      <a:pos x="0" y="0"/>
                    </a:cxn>
                    <a:cxn ang="0">
                      <a:pos x="0" y="6"/>
                    </a:cxn>
                    <a:cxn ang="0">
                      <a:pos x="10" y="12"/>
                    </a:cxn>
                    <a:cxn ang="0">
                      <a:pos x="22" y="6"/>
                    </a:cxn>
                    <a:cxn ang="0">
                      <a:pos x="0" y="0"/>
                    </a:cxn>
                    <a:cxn ang="0">
                      <a:pos x="0" y="0"/>
                    </a:cxn>
                  </a:cxnLst>
                  <a:rect l="0" t="0" r="r" b="b"/>
                  <a:pathLst>
                    <a:path w="22" h="12">
                      <a:moveTo>
                        <a:pt x="0" y="0"/>
                      </a:moveTo>
                      <a:lnTo>
                        <a:pt x="0" y="6"/>
                      </a:lnTo>
                      <a:lnTo>
                        <a:pt x="10" y="12"/>
                      </a:lnTo>
                      <a:lnTo>
                        <a:pt x="22" y="6"/>
                      </a:lnTo>
                      <a:lnTo>
                        <a:pt x="0" y="0"/>
                      </a:lnTo>
                      <a:lnTo>
                        <a:pt x="0"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42" name="Freeform 156">
                  <a:extLst>
                    <a:ext uri="{FF2B5EF4-FFF2-40B4-BE49-F238E27FC236}">
                      <a16:creationId xmlns:a16="http://schemas.microsoft.com/office/drawing/2014/main" id="{1001012B-0C8B-4B6D-85D9-BB90AD8CF5A0}"/>
                    </a:ext>
                  </a:extLst>
                </p:cNvPr>
                <p:cNvSpPr>
                  <a:spLocks/>
                </p:cNvSpPr>
                <p:nvPr/>
              </p:nvSpPr>
              <p:spPr bwMode="auto">
                <a:xfrm>
                  <a:off x="4665037" y="2088554"/>
                  <a:ext cx="37282" cy="36491"/>
                </a:xfrm>
                <a:custGeom>
                  <a:avLst/>
                  <a:gdLst/>
                  <a:ahLst/>
                  <a:cxnLst>
                    <a:cxn ang="0">
                      <a:pos x="11" y="0"/>
                    </a:cxn>
                    <a:cxn ang="0">
                      <a:pos x="5" y="6"/>
                    </a:cxn>
                    <a:cxn ang="0">
                      <a:pos x="0" y="18"/>
                    </a:cxn>
                    <a:cxn ang="0">
                      <a:pos x="21" y="28"/>
                    </a:cxn>
                    <a:cxn ang="0">
                      <a:pos x="17" y="34"/>
                    </a:cxn>
                    <a:cxn ang="0">
                      <a:pos x="27" y="44"/>
                    </a:cxn>
                    <a:cxn ang="0">
                      <a:pos x="33" y="34"/>
                    </a:cxn>
                    <a:cxn ang="0">
                      <a:pos x="43" y="28"/>
                    </a:cxn>
                    <a:cxn ang="0">
                      <a:pos x="39" y="12"/>
                    </a:cxn>
                    <a:cxn ang="0">
                      <a:pos x="21" y="0"/>
                    </a:cxn>
                    <a:cxn ang="0">
                      <a:pos x="11" y="0"/>
                    </a:cxn>
                    <a:cxn ang="0">
                      <a:pos x="11" y="0"/>
                    </a:cxn>
                  </a:cxnLst>
                  <a:rect l="0" t="0" r="r" b="b"/>
                  <a:pathLst>
                    <a:path w="43" h="44">
                      <a:moveTo>
                        <a:pt x="11" y="0"/>
                      </a:moveTo>
                      <a:lnTo>
                        <a:pt x="5" y="6"/>
                      </a:lnTo>
                      <a:lnTo>
                        <a:pt x="0" y="18"/>
                      </a:lnTo>
                      <a:lnTo>
                        <a:pt x="21" y="28"/>
                      </a:lnTo>
                      <a:lnTo>
                        <a:pt x="17" y="34"/>
                      </a:lnTo>
                      <a:lnTo>
                        <a:pt x="27" y="44"/>
                      </a:lnTo>
                      <a:lnTo>
                        <a:pt x="33" y="34"/>
                      </a:lnTo>
                      <a:lnTo>
                        <a:pt x="43" y="28"/>
                      </a:lnTo>
                      <a:lnTo>
                        <a:pt x="39" y="12"/>
                      </a:lnTo>
                      <a:lnTo>
                        <a:pt x="21" y="0"/>
                      </a:lnTo>
                      <a:lnTo>
                        <a:pt x="11" y="0"/>
                      </a:lnTo>
                      <a:lnTo>
                        <a:pt x="11"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43" name="Freeform 157">
                  <a:extLst>
                    <a:ext uri="{FF2B5EF4-FFF2-40B4-BE49-F238E27FC236}">
                      <a16:creationId xmlns:a16="http://schemas.microsoft.com/office/drawing/2014/main" id="{E66DE966-93F6-42B1-A24F-D7A4031FCA20}"/>
                    </a:ext>
                  </a:extLst>
                </p:cNvPr>
                <p:cNvSpPr>
                  <a:spLocks/>
                </p:cNvSpPr>
                <p:nvPr/>
              </p:nvSpPr>
              <p:spPr bwMode="auto">
                <a:xfrm>
                  <a:off x="4649431" y="2098507"/>
                  <a:ext cx="10404" cy="8293"/>
                </a:xfrm>
                <a:custGeom>
                  <a:avLst/>
                  <a:gdLst/>
                  <a:ahLst/>
                  <a:cxnLst>
                    <a:cxn ang="0">
                      <a:pos x="12" y="10"/>
                    </a:cxn>
                    <a:cxn ang="0">
                      <a:pos x="6" y="0"/>
                    </a:cxn>
                    <a:cxn ang="0">
                      <a:pos x="0" y="0"/>
                    </a:cxn>
                    <a:cxn ang="0">
                      <a:pos x="0" y="10"/>
                    </a:cxn>
                    <a:cxn ang="0">
                      <a:pos x="12" y="10"/>
                    </a:cxn>
                    <a:cxn ang="0">
                      <a:pos x="12" y="10"/>
                    </a:cxn>
                  </a:cxnLst>
                  <a:rect l="0" t="0" r="r" b="b"/>
                  <a:pathLst>
                    <a:path w="12" h="10">
                      <a:moveTo>
                        <a:pt x="12" y="10"/>
                      </a:moveTo>
                      <a:lnTo>
                        <a:pt x="6" y="0"/>
                      </a:lnTo>
                      <a:lnTo>
                        <a:pt x="0" y="0"/>
                      </a:lnTo>
                      <a:lnTo>
                        <a:pt x="0" y="10"/>
                      </a:lnTo>
                      <a:lnTo>
                        <a:pt x="12" y="10"/>
                      </a:lnTo>
                      <a:lnTo>
                        <a:pt x="12" y="1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44" name="Freeform 158">
                  <a:extLst>
                    <a:ext uri="{FF2B5EF4-FFF2-40B4-BE49-F238E27FC236}">
                      <a16:creationId xmlns:a16="http://schemas.microsoft.com/office/drawing/2014/main" id="{30062283-5A71-4FBC-A085-603A226468FE}"/>
                    </a:ext>
                  </a:extLst>
                </p:cNvPr>
                <p:cNvSpPr>
                  <a:spLocks/>
                </p:cNvSpPr>
                <p:nvPr/>
              </p:nvSpPr>
              <p:spPr bwMode="auto">
                <a:xfrm>
                  <a:off x="4702319" y="2093530"/>
                  <a:ext cx="54621" cy="18246"/>
                </a:xfrm>
                <a:custGeom>
                  <a:avLst/>
                  <a:gdLst/>
                  <a:ahLst/>
                  <a:cxnLst>
                    <a:cxn ang="0">
                      <a:pos x="63" y="16"/>
                    </a:cxn>
                    <a:cxn ang="0">
                      <a:pos x="51" y="6"/>
                    </a:cxn>
                    <a:cxn ang="0">
                      <a:pos x="0" y="0"/>
                    </a:cxn>
                    <a:cxn ang="0">
                      <a:pos x="6" y="16"/>
                    </a:cxn>
                    <a:cxn ang="0">
                      <a:pos x="34" y="22"/>
                    </a:cxn>
                    <a:cxn ang="0">
                      <a:pos x="63" y="16"/>
                    </a:cxn>
                    <a:cxn ang="0">
                      <a:pos x="63" y="16"/>
                    </a:cxn>
                  </a:cxnLst>
                  <a:rect l="0" t="0" r="r" b="b"/>
                  <a:pathLst>
                    <a:path w="63" h="22">
                      <a:moveTo>
                        <a:pt x="63" y="16"/>
                      </a:moveTo>
                      <a:lnTo>
                        <a:pt x="51" y="6"/>
                      </a:lnTo>
                      <a:lnTo>
                        <a:pt x="0" y="0"/>
                      </a:lnTo>
                      <a:lnTo>
                        <a:pt x="6" y="16"/>
                      </a:lnTo>
                      <a:lnTo>
                        <a:pt x="34" y="22"/>
                      </a:lnTo>
                      <a:lnTo>
                        <a:pt x="63" y="16"/>
                      </a:lnTo>
                      <a:lnTo>
                        <a:pt x="63" y="1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45" name="Freeform 159">
                  <a:extLst>
                    <a:ext uri="{FF2B5EF4-FFF2-40B4-BE49-F238E27FC236}">
                      <a16:creationId xmlns:a16="http://schemas.microsoft.com/office/drawing/2014/main" id="{C101CD55-F269-46F0-8A21-93F36E9605A8}"/>
                    </a:ext>
                  </a:extLst>
                </p:cNvPr>
                <p:cNvSpPr>
                  <a:spLocks/>
                </p:cNvSpPr>
                <p:nvPr/>
              </p:nvSpPr>
              <p:spPr bwMode="auto">
                <a:xfrm>
                  <a:off x="4741334" y="2116751"/>
                  <a:ext cx="38148" cy="14099"/>
                </a:xfrm>
                <a:custGeom>
                  <a:avLst/>
                  <a:gdLst/>
                  <a:ahLst/>
                  <a:cxnLst>
                    <a:cxn ang="0">
                      <a:pos x="6" y="0"/>
                    </a:cxn>
                    <a:cxn ang="0">
                      <a:pos x="0" y="10"/>
                    </a:cxn>
                    <a:cxn ang="0">
                      <a:pos x="28" y="17"/>
                    </a:cxn>
                    <a:cxn ang="0">
                      <a:pos x="44" y="17"/>
                    </a:cxn>
                    <a:cxn ang="0">
                      <a:pos x="44" y="10"/>
                    </a:cxn>
                    <a:cxn ang="0">
                      <a:pos x="40" y="0"/>
                    </a:cxn>
                    <a:cxn ang="0">
                      <a:pos x="28" y="6"/>
                    </a:cxn>
                    <a:cxn ang="0">
                      <a:pos x="6" y="0"/>
                    </a:cxn>
                    <a:cxn ang="0">
                      <a:pos x="6" y="0"/>
                    </a:cxn>
                  </a:cxnLst>
                  <a:rect l="0" t="0" r="r" b="b"/>
                  <a:pathLst>
                    <a:path w="44" h="17">
                      <a:moveTo>
                        <a:pt x="6" y="0"/>
                      </a:moveTo>
                      <a:lnTo>
                        <a:pt x="0" y="10"/>
                      </a:lnTo>
                      <a:lnTo>
                        <a:pt x="28" y="17"/>
                      </a:lnTo>
                      <a:lnTo>
                        <a:pt x="44" y="17"/>
                      </a:lnTo>
                      <a:lnTo>
                        <a:pt x="44" y="10"/>
                      </a:lnTo>
                      <a:lnTo>
                        <a:pt x="40" y="0"/>
                      </a:lnTo>
                      <a:lnTo>
                        <a:pt x="28" y="6"/>
                      </a:lnTo>
                      <a:lnTo>
                        <a:pt x="6" y="0"/>
                      </a:lnTo>
                      <a:lnTo>
                        <a:pt x="6"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46" name="Freeform 160">
                  <a:extLst>
                    <a:ext uri="{FF2B5EF4-FFF2-40B4-BE49-F238E27FC236}">
                      <a16:creationId xmlns:a16="http://schemas.microsoft.com/office/drawing/2014/main" id="{A22A51C8-4192-4AE9-8D52-24F967E1DDCE}"/>
                    </a:ext>
                  </a:extLst>
                </p:cNvPr>
                <p:cNvSpPr>
                  <a:spLocks/>
                </p:cNvSpPr>
                <p:nvPr/>
              </p:nvSpPr>
              <p:spPr bwMode="auto">
                <a:xfrm>
                  <a:off x="4726594" y="2116751"/>
                  <a:ext cx="10404" cy="8293"/>
                </a:xfrm>
                <a:custGeom>
                  <a:avLst/>
                  <a:gdLst/>
                  <a:ahLst/>
                  <a:cxnLst>
                    <a:cxn ang="0">
                      <a:pos x="0" y="0"/>
                    </a:cxn>
                    <a:cxn ang="0">
                      <a:pos x="6" y="10"/>
                    </a:cxn>
                    <a:cxn ang="0">
                      <a:pos x="12" y="6"/>
                    </a:cxn>
                    <a:cxn ang="0">
                      <a:pos x="0" y="0"/>
                    </a:cxn>
                    <a:cxn ang="0">
                      <a:pos x="0" y="0"/>
                    </a:cxn>
                  </a:cxnLst>
                  <a:rect l="0" t="0" r="r" b="b"/>
                  <a:pathLst>
                    <a:path w="12" h="10">
                      <a:moveTo>
                        <a:pt x="0" y="0"/>
                      </a:moveTo>
                      <a:lnTo>
                        <a:pt x="6" y="10"/>
                      </a:lnTo>
                      <a:lnTo>
                        <a:pt x="12" y="6"/>
                      </a:lnTo>
                      <a:lnTo>
                        <a:pt x="0" y="0"/>
                      </a:lnTo>
                      <a:lnTo>
                        <a:pt x="0" y="0"/>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47" name="Freeform 161">
                  <a:extLst>
                    <a:ext uri="{FF2B5EF4-FFF2-40B4-BE49-F238E27FC236}">
                      <a16:creationId xmlns:a16="http://schemas.microsoft.com/office/drawing/2014/main" id="{F0B96EE2-3BDE-4FC4-9E82-CB92E6365CA7}"/>
                    </a:ext>
                  </a:extLst>
                </p:cNvPr>
                <p:cNvSpPr>
                  <a:spLocks/>
                </p:cNvSpPr>
                <p:nvPr/>
              </p:nvSpPr>
              <p:spPr bwMode="auto">
                <a:xfrm>
                  <a:off x="4770812" y="2093530"/>
                  <a:ext cx="52887" cy="23221"/>
                </a:xfrm>
                <a:custGeom>
                  <a:avLst/>
                  <a:gdLst/>
                  <a:ahLst/>
                  <a:cxnLst>
                    <a:cxn ang="0">
                      <a:pos x="61" y="12"/>
                    </a:cxn>
                    <a:cxn ang="0">
                      <a:pos x="38" y="6"/>
                    </a:cxn>
                    <a:cxn ang="0">
                      <a:pos x="32" y="0"/>
                    </a:cxn>
                    <a:cxn ang="0">
                      <a:pos x="28" y="12"/>
                    </a:cxn>
                    <a:cxn ang="0">
                      <a:pos x="0" y="6"/>
                    </a:cxn>
                    <a:cxn ang="0">
                      <a:pos x="10" y="22"/>
                    </a:cxn>
                    <a:cxn ang="0">
                      <a:pos x="28" y="28"/>
                    </a:cxn>
                    <a:cxn ang="0">
                      <a:pos x="61" y="22"/>
                    </a:cxn>
                    <a:cxn ang="0">
                      <a:pos x="61" y="12"/>
                    </a:cxn>
                    <a:cxn ang="0">
                      <a:pos x="61" y="12"/>
                    </a:cxn>
                  </a:cxnLst>
                  <a:rect l="0" t="0" r="r" b="b"/>
                  <a:pathLst>
                    <a:path w="61" h="28">
                      <a:moveTo>
                        <a:pt x="61" y="12"/>
                      </a:moveTo>
                      <a:lnTo>
                        <a:pt x="38" y="6"/>
                      </a:lnTo>
                      <a:lnTo>
                        <a:pt x="32" y="0"/>
                      </a:lnTo>
                      <a:lnTo>
                        <a:pt x="28" y="12"/>
                      </a:lnTo>
                      <a:lnTo>
                        <a:pt x="0" y="6"/>
                      </a:lnTo>
                      <a:lnTo>
                        <a:pt x="10" y="22"/>
                      </a:lnTo>
                      <a:lnTo>
                        <a:pt x="28" y="28"/>
                      </a:lnTo>
                      <a:lnTo>
                        <a:pt x="61" y="22"/>
                      </a:lnTo>
                      <a:lnTo>
                        <a:pt x="61" y="12"/>
                      </a:lnTo>
                      <a:lnTo>
                        <a:pt x="61" y="1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48" name="Freeform 162">
                  <a:extLst>
                    <a:ext uri="{FF2B5EF4-FFF2-40B4-BE49-F238E27FC236}">
                      <a16:creationId xmlns:a16="http://schemas.microsoft.com/office/drawing/2014/main" id="{01512CDD-A375-43D2-9903-89E99B8A5327}"/>
                    </a:ext>
                  </a:extLst>
                </p:cNvPr>
                <p:cNvSpPr>
                  <a:spLocks/>
                </p:cNvSpPr>
                <p:nvPr/>
              </p:nvSpPr>
              <p:spPr bwMode="auto">
                <a:xfrm>
                  <a:off x="5025711" y="2378824"/>
                  <a:ext cx="13872" cy="9952"/>
                </a:xfrm>
                <a:custGeom>
                  <a:avLst/>
                  <a:gdLst/>
                  <a:ahLst/>
                  <a:cxnLst>
                    <a:cxn ang="0">
                      <a:pos x="16" y="0"/>
                    </a:cxn>
                    <a:cxn ang="0">
                      <a:pos x="0" y="0"/>
                    </a:cxn>
                    <a:cxn ang="0">
                      <a:pos x="16" y="12"/>
                    </a:cxn>
                    <a:cxn ang="0">
                      <a:pos x="16" y="0"/>
                    </a:cxn>
                    <a:cxn ang="0">
                      <a:pos x="16" y="0"/>
                    </a:cxn>
                  </a:cxnLst>
                  <a:rect l="0" t="0" r="r" b="b"/>
                  <a:pathLst>
                    <a:path w="16" h="12">
                      <a:moveTo>
                        <a:pt x="16" y="0"/>
                      </a:moveTo>
                      <a:lnTo>
                        <a:pt x="0" y="0"/>
                      </a:lnTo>
                      <a:lnTo>
                        <a:pt x="16" y="12"/>
                      </a:lnTo>
                      <a:lnTo>
                        <a:pt x="16" y="0"/>
                      </a:lnTo>
                      <a:lnTo>
                        <a:pt x="16"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49" name="Freeform 163">
                  <a:extLst>
                    <a:ext uri="{FF2B5EF4-FFF2-40B4-BE49-F238E27FC236}">
                      <a16:creationId xmlns:a16="http://schemas.microsoft.com/office/drawing/2014/main" id="{FB6D5D89-A37E-40FD-922B-86E254CC6885}"/>
                    </a:ext>
                  </a:extLst>
                </p:cNvPr>
                <p:cNvSpPr>
                  <a:spLocks/>
                </p:cNvSpPr>
                <p:nvPr/>
              </p:nvSpPr>
              <p:spPr bwMode="auto">
                <a:xfrm>
                  <a:off x="5329162" y="2499907"/>
                  <a:ext cx="8670" cy="13270"/>
                </a:xfrm>
                <a:custGeom>
                  <a:avLst/>
                  <a:gdLst/>
                  <a:ahLst/>
                  <a:cxnLst>
                    <a:cxn ang="0">
                      <a:pos x="0" y="16"/>
                    </a:cxn>
                    <a:cxn ang="0">
                      <a:pos x="10" y="12"/>
                    </a:cxn>
                    <a:cxn ang="0">
                      <a:pos x="4" y="0"/>
                    </a:cxn>
                    <a:cxn ang="0">
                      <a:pos x="0" y="16"/>
                    </a:cxn>
                    <a:cxn ang="0">
                      <a:pos x="0" y="16"/>
                    </a:cxn>
                  </a:cxnLst>
                  <a:rect l="0" t="0" r="r" b="b"/>
                  <a:pathLst>
                    <a:path w="10" h="16">
                      <a:moveTo>
                        <a:pt x="0" y="16"/>
                      </a:moveTo>
                      <a:lnTo>
                        <a:pt x="10" y="12"/>
                      </a:lnTo>
                      <a:lnTo>
                        <a:pt x="4" y="0"/>
                      </a:lnTo>
                      <a:lnTo>
                        <a:pt x="0" y="16"/>
                      </a:lnTo>
                      <a:lnTo>
                        <a:pt x="0" y="16"/>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50" name="Freeform 164">
                  <a:extLst>
                    <a:ext uri="{FF2B5EF4-FFF2-40B4-BE49-F238E27FC236}">
                      <a16:creationId xmlns:a16="http://schemas.microsoft.com/office/drawing/2014/main" id="{DC5292F2-1EB1-49FA-BF06-C76A120212D4}"/>
                    </a:ext>
                  </a:extLst>
                </p:cNvPr>
                <p:cNvSpPr>
                  <a:spLocks/>
                </p:cNvSpPr>
                <p:nvPr/>
              </p:nvSpPr>
              <p:spPr bwMode="auto">
                <a:xfrm>
                  <a:off x="4246274" y="2056210"/>
                  <a:ext cx="48552" cy="24051"/>
                </a:xfrm>
                <a:custGeom>
                  <a:avLst/>
                  <a:gdLst/>
                  <a:ahLst/>
                  <a:cxnLst>
                    <a:cxn ang="0">
                      <a:pos x="50" y="23"/>
                    </a:cxn>
                    <a:cxn ang="0">
                      <a:pos x="56" y="13"/>
                    </a:cxn>
                    <a:cxn ang="0">
                      <a:pos x="6" y="0"/>
                    </a:cxn>
                    <a:cxn ang="0">
                      <a:pos x="0" y="13"/>
                    </a:cxn>
                    <a:cxn ang="0">
                      <a:pos x="0" y="29"/>
                    </a:cxn>
                    <a:cxn ang="0">
                      <a:pos x="18" y="23"/>
                    </a:cxn>
                    <a:cxn ang="0">
                      <a:pos x="50" y="23"/>
                    </a:cxn>
                    <a:cxn ang="0">
                      <a:pos x="50" y="23"/>
                    </a:cxn>
                  </a:cxnLst>
                  <a:rect l="0" t="0" r="r" b="b"/>
                  <a:pathLst>
                    <a:path w="56" h="29">
                      <a:moveTo>
                        <a:pt x="50" y="23"/>
                      </a:moveTo>
                      <a:lnTo>
                        <a:pt x="56" y="13"/>
                      </a:lnTo>
                      <a:lnTo>
                        <a:pt x="6" y="0"/>
                      </a:lnTo>
                      <a:lnTo>
                        <a:pt x="0" y="13"/>
                      </a:lnTo>
                      <a:lnTo>
                        <a:pt x="0" y="29"/>
                      </a:lnTo>
                      <a:lnTo>
                        <a:pt x="18" y="23"/>
                      </a:lnTo>
                      <a:lnTo>
                        <a:pt x="50" y="23"/>
                      </a:lnTo>
                      <a:lnTo>
                        <a:pt x="50" y="2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51" name="Freeform 165">
                  <a:extLst>
                    <a:ext uri="{FF2B5EF4-FFF2-40B4-BE49-F238E27FC236}">
                      <a16:creationId xmlns:a16="http://schemas.microsoft.com/office/drawing/2014/main" id="{0C1E3CFA-1D63-4B19-BA62-24F5327CAA51}"/>
                    </a:ext>
                  </a:extLst>
                </p:cNvPr>
                <p:cNvSpPr>
                  <a:spLocks/>
                </p:cNvSpPr>
                <p:nvPr/>
              </p:nvSpPr>
              <p:spPr bwMode="auto">
                <a:xfrm>
                  <a:off x="3996577" y="2056210"/>
                  <a:ext cx="13872" cy="10782"/>
                </a:xfrm>
                <a:custGeom>
                  <a:avLst/>
                  <a:gdLst/>
                  <a:ahLst/>
                  <a:cxnLst>
                    <a:cxn ang="0">
                      <a:pos x="16" y="13"/>
                    </a:cxn>
                    <a:cxn ang="0">
                      <a:pos x="16" y="0"/>
                    </a:cxn>
                    <a:cxn ang="0">
                      <a:pos x="0" y="0"/>
                    </a:cxn>
                    <a:cxn ang="0">
                      <a:pos x="0" y="13"/>
                    </a:cxn>
                    <a:cxn ang="0">
                      <a:pos x="16" y="13"/>
                    </a:cxn>
                    <a:cxn ang="0">
                      <a:pos x="16" y="13"/>
                    </a:cxn>
                  </a:cxnLst>
                  <a:rect l="0" t="0" r="r" b="b"/>
                  <a:pathLst>
                    <a:path w="16" h="13">
                      <a:moveTo>
                        <a:pt x="16" y="13"/>
                      </a:moveTo>
                      <a:lnTo>
                        <a:pt x="16" y="0"/>
                      </a:lnTo>
                      <a:lnTo>
                        <a:pt x="0" y="0"/>
                      </a:lnTo>
                      <a:lnTo>
                        <a:pt x="0" y="13"/>
                      </a:lnTo>
                      <a:lnTo>
                        <a:pt x="16" y="13"/>
                      </a:lnTo>
                      <a:lnTo>
                        <a:pt x="16" y="1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52" name="Freeform 166">
                  <a:extLst>
                    <a:ext uri="{FF2B5EF4-FFF2-40B4-BE49-F238E27FC236}">
                      <a16:creationId xmlns:a16="http://schemas.microsoft.com/office/drawing/2014/main" id="{4458D112-DCB7-4E89-BE8C-FCBE9CDE74E1}"/>
                    </a:ext>
                  </a:extLst>
                </p:cNvPr>
                <p:cNvSpPr>
                  <a:spLocks/>
                </p:cNvSpPr>
                <p:nvPr/>
              </p:nvSpPr>
              <p:spPr bwMode="auto">
                <a:xfrm>
                  <a:off x="4010449" y="2037965"/>
                  <a:ext cx="14738" cy="9952"/>
                </a:xfrm>
                <a:custGeom>
                  <a:avLst/>
                  <a:gdLst/>
                  <a:ahLst/>
                  <a:cxnLst>
                    <a:cxn ang="0">
                      <a:pos x="12" y="0"/>
                    </a:cxn>
                    <a:cxn ang="0">
                      <a:pos x="0" y="0"/>
                    </a:cxn>
                    <a:cxn ang="0">
                      <a:pos x="0" y="12"/>
                    </a:cxn>
                    <a:cxn ang="0">
                      <a:pos x="17" y="12"/>
                    </a:cxn>
                    <a:cxn ang="0">
                      <a:pos x="12" y="0"/>
                    </a:cxn>
                    <a:cxn ang="0">
                      <a:pos x="12" y="0"/>
                    </a:cxn>
                  </a:cxnLst>
                  <a:rect l="0" t="0" r="r" b="b"/>
                  <a:pathLst>
                    <a:path w="17" h="12">
                      <a:moveTo>
                        <a:pt x="12" y="0"/>
                      </a:moveTo>
                      <a:lnTo>
                        <a:pt x="0" y="0"/>
                      </a:lnTo>
                      <a:lnTo>
                        <a:pt x="0" y="12"/>
                      </a:lnTo>
                      <a:lnTo>
                        <a:pt x="17" y="12"/>
                      </a:lnTo>
                      <a:lnTo>
                        <a:pt x="12" y="0"/>
                      </a:lnTo>
                      <a:lnTo>
                        <a:pt x="12"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53" name="Freeform 167">
                  <a:extLst>
                    <a:ext uri="{FF2B5EF4-FFF2-40B4-BE49-F238E27FC236}">
                      <a16:creationId xmlns:a16="http://schemas.microsoft.com/office/drawing/2014/main" id="{78AA997A-49F4-42D6-810B-9753AAEA76DB}"/>
                    </a:ext>
                  </a:extLst>
                </p:cNvPr>
                <p:cNvSpPr>
                  <a:spLocks/>
                </p:cNvSpPr>
                <p:nvPr/>
              </p:nvSpPr>
              <p:spPr bwMode="auto">
                <a:xfrm>
                  <a:off x="4098883" y="2093530"/>
                  <a:ext cx="19074" cy="18246"/>
                </a:xfrm>
                <a:custGeom>
                  <a:avLst/>
                  <a:gdLst/>
                  <a:ahLst/>
                  <a:cxnLst>
                    <a:cxn ang="0">
                      <a:pos x="10" y="22"/>
                    </a:cxn>
                    <a:cxn ang="0">
                      <a:pos x="22" y="16"/>
                    </a:cxn>
                    <a:cxn ang="0">
                      <a:pos x="22" y="0"/>
                    </a:cxn>
                    <a:cxn ang="0">
                      <a:pos x="0" y="6"/>
                    </a:cxn>
                    <a:cxn ang="0">
                      <a:pos x="10" y="22"/>
                    </a:cxn>
                    <a:cxn ang="0">
                      <a:pos x="10" y="22"/>
                    </a:cxn>
                  </a:cxnLst>
                  <a:rect l="0" t="0" r="r" b="b"/>
                  <a:pathLst>
                    <a:path w="22" h="22">
                      <a:moveTo>
                        <a:pt x="10" y="22"/>
                      </a:moveTo>
                      <a:lnTo>
                        <a:pt x="22" y="16"/>
                      </a:lnTo>
                      <a:lnTo>
                        <a:pt x="22" y="0"/>
                      </a:lnTo>
                      <a:lnTo>
                        <a:pt x="0" y="6"/>
                      </a:lnTo>
                      <a:lnTo>
                        <a:pt x="10" y="22"/>
                      </a:lnTo>
                      <a:lnTo>
                        <a:pt x="10"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54" name="Freeform 168">
                  <a:extLst>
                    <a:ext uri="{FF2B5EF4-FFF2-40B4-BE49-F238E27FC236}">
                      <a16:creationId xmlns:a16="http://schemas.microsoft.com/office/drawing/2014/main" id="{34D40DB8-5E05-4262-A417-BB7E96BAF361}"/>
                    </a:ext>
                  </a:extLst>
                </p:cNvPr>
                <p:cNvSpPr>
                  <a:spLocks/>
                </p:cNvSpPr>
                <p:nvPr/>
              </p:nvSpPr>
              <p:spPr bwMode="auto">
                <a:xfrm>
                  <a:off x="4179515" y="2051234"/>
                  <a:ext cx="57223" cy="19074"/>
                </a:xfrm>
                <a:custGeom>
                  <a:avLst/>
                  <a:gdLst/>
                  <a:ahLst/>
                  <a:cxnLst>
                    <a:cxn ang="0">
                      <a:pos x="32" y="13"/>
                    </a:cxn>
                    <a:cxn ang="0">
                      <a:pos x="44" y="23"/>
                    </a:cxn>
                    <a:cxn ang="0">
                      <a:pos x="66" y="13"/>
                    </a:cxn>
                    <a:cxn ang="0">
                      <a:pos x="32" y="0"/>
                    </a:cxn>
                    <a:cxn ang="0">
                      <a:pos x="12" y="0"/>
                    </a:cxn>
                    <a:cxn ang="0">
                      <a:pos x="0" y="19"/>
                    </a:cxn>
                    <a:cxn ang="0">
                      <a:pos x="32" y="13"/>
                    </a:cxn>
                    <a:cxn ang="0">
                      <a:pos x="32" y="13"/>
                    </a:cxn>
                  </a:cxnLst>
                  <a:rect l="0" t="0" r="r" b="b"/>
                  <a:pathLst>
                    <a:path w="66" h="23">
                      <a:moveTo>
                        <a:pt x="32" y="13"/>
                      </a:moveTo>
                      <a:lnTo>
                        <a:pt x="44" y="23"/>
                      </a:lnTo>
                      <a:lnTo>
                        <a:pt x="66" y="13"/>
                      </a:lnTo>
                      <a:lnTo>
                        <a:pt x="32" y="0"/>
                      </a:lnTo>
                      <a:lnTo>
                        <a:pt x="12" y="0"/>
                      </a:lnTo>
                      <a:lnTo>
                        <a:pt x="0" y="19"/>
                      </a:lnTo>
                      <a:lnTo>
                        <a:pt x="32" y="13"/>
                      </a:lnTo>
                      <a:lnTo>
                        <a:pt x="32" y="1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55" name="Freeform 169">
                  <a:extLst>
                    <a:ext uri="{FF2B5EF4-FFF2-40B4-BE49-F238E27FC236}">
                      <a16:creationId xmlns:a16="http://schemas.microsoft.com/office/drawing/2014/main" id="{71DF6CF1-1AE9-4AB4-B165-3B95A6E5BD5D}"/>
                    </a:ext>
                  </a:extLst>
                </p:cNvPr>
                <p:cNvSpPr>
                  <a:spLocks/>
                </p:cNvSpPr>
                <p:nvPr/>
              </p:nvSpPr>
              <p:spPr bwMode="auto">
                <a:xfrm>
                  <a:off x="4217663" y="2080261"/>
                  <a:ext cx="19074" cy="8293"/>
                </a:xfrm>
                <a:custGeom>
                  <a:avLst/>
                  <a:gdLst/>
                  <a:ahLst/>
                  <a:cxnLst>
                    <a:cxn ang="0">
                      <a:pos x="10" y="0"/>
                    </a:cxn>
                    <a:cxn ang="0">
                      <a:pos x="0" y="6"/>
                    </a:cxn>
                    <a:cxn ang="0">
                      <a:pos x="16" y="10"/>
                    </a:cxn>
                    <a:cxn ang="0">
                      <a:pos x="22" y="0"/>
                    </a:cxn>
                    <a:cxn ang="0">
                      <a:pos x="10" y="0"/>
                    </a:cxn>
                    <a:cxn ang="0">
                      <a:pos x="10" y="0"/>
                    </a:cxn>
                  </a:cxnLst>
                  <a:rect l="0" t="0" r="r" b="b"/>
                  <a:pathLst>
                    <a:path w="22" h="10">
                      <a:moveTo>
                        <a:pt x="10" y="0"/>
                      </a:moveTo>
                      <a:lnTo>
                        <a:pt x="0" y="6"/>
                      </a:lnTo>
                      <a:lnTo>
                        <a:pt x="16" y="10"/>
                      </a:lnTo>
                      <a:lnTo>
                        <a:pt x="22" y="0"/>
                      </a:lnTo>
                      <a:lnTo>
                        <a:pt x="10" y="0"/>
                      </a:lnTo>
                      <a:lnTo>
                        <a:pt x="10"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56" name="Freeform 170">
                  <a:extLst>
                    <a:ext uri="{FF2B5EF4-FFF2-40B4-BE49-F238E27FC236}">
                      <a16:creationId xmlns:a16="http://schemas.microsoft.com/office/drawing/2014/main" id="{CC0BD200-E382-4FF7-8D0B-A5471ABB16DF}"/>
                    </a:ext>
                  </a:extLst>
                </p:cNvPr>
                <p:cNvSpPr>
                  <a:spLocks/>
                </p:cNvSpPr>
                <p:nvPr/>
              </p:nvSpPr>
              <p:spPr bwMode="auto">
                <a:xfrm>
                  <a:off x="4170845" y="2056210"/>
                  <a:ext cx="8670" cy="10782"/>
                </a:xfrm>
                <a:custGeom>
                  <a:avLst/>
                  <a:gdLst/>
                  <a:ahLst/>
                  <a:cxnLst>
                    <a:cxn ang="0">
                      <a:pos x="10" y="7"/>
                    </a:cxn>
                    <a:cxn ang="0">
                      <a:pos x="0" y="0"/>
                    </a:cxn>
                    <a:cxn ang="0">
                      <a:pos x="0" y="13"/>
                    </a:cxn>
                    <a:cxn ang="0">
                      <a:pos x="10" y="7"/>
                    </a:cxn>
                    <a:cxn ang="0">
                      <a:pos x="10" y="7"/>
                    </a:cxn>
                  </a:cxnLst>
                  <a:rect l="0" t="0" r="r" b="b"/>
                  <a:pathLst>
                    <a:path w="10" h="13">
                      <a:moveTo>
                        <a:pt x="10" y="7"/>
                      </a:moveTo>
                      <a:lnTo>
                        <a:pt x="0" y="0"/>
                      </a:lnTo>
                      <a:lnTo>
                        <a:pt x="0" y="13"/>
                      </a:lnTo>
                      <a:lnTo>
                        <a:pt x="10" y="7"/>
                      </a:lnTo>
                      <a:lnTo>
                        <a:pt x="10" y="7"/>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57" name="Freeform 171">
                  <a:extLst>
                    <a:ext uri="{FF2B5EF4-FFF2-40B4-BE49-F238E27FC236}">
                      <a16:creationId xmlns:a16="http://schemas.microsoft.com/office/drawing/2014/main" id="{ED7A3231-F643-4A8A-9579-3C0776C69C70}"/>
                    </a:ext>
                  </a:extLst>
                </p:cNvPr>
                <p:cNvSpPr>
                  <a:spLocks/>
                </p:cNvSpPr>
                <p:nvPr/>
              </p:nvSpPr>
              <p:spPr bwMode="auto">
                <a:xfrm>
                  <a:off x="4135297" y="2037965"/>
                  <a:ext cx="54621" cy="18246"/>
                </a:xfrm>
                <a:custGeom>
                  <a:avLst/>
                  <a:gdLst/>
                  <a:ahLst/>
                  <a:cxnLst>
                    <a:cxn ang="0">
                      <a:pos x="34" y="22"/>
                    </a:cxn>
                    <a:cxn ang="0">
                      <a:pos x="63" y="12"/>
                    </a:cxn>
                    <a:cxn ang="0">
                      <a:pos x="45" y="6"/>
                    </a:cxn>
                    <a:cxn ang="0">
                      <a:pos x="18" y="0"/>
                    </a:cxn>
                    <a:cxn ang="0">
                      <a:pos x="0" y="16"/>
                    </a:cxn>
                    <a:cxn ang="0">
                      <a:pos x="34" y="22"/>
                    </a:cxn>
                    <a:cxn ang="0">
                      <a:pos x="34" y="22"/>
                    </a:cxn>
                  </a:cxnLst>
                  <a:rect l="0" t="0" r="r" b="b"/>
                  <a:pathLst>
                    <a:path w="63" h="22">
                      <a:moveTo>
                        <a:pt x="34" y="22"/>
                      </a:moveTo>
                      <a:lnTo>
                        <a:pt x="63" y="12"/>
                      </a:lnTo>
                      <a:lnTo>
                        <a:pt x="45" y="6"/>
                      </a:lnTo>
                      <a:lnTo>
                        <a:pt x="18" y="0"/>
                      </a:lnTo>
                      <a:lnTo>
                        <a:pt x="0" y="16"/>
                      </a:lnTo>
                      <a:lnTo>
                        <a:pt x="34" y="22"/>
                      </a:lnTo>
                      <a:lnTo>
                        <a:pt x="34"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58" name="Freeform 172">
                  <a:extLst>
                    <a:ext uri="{FF2B5EF4-FFF2-40B4-BE49-F238E27FC236}">
                      <a16:creationId xmlns:a16="http://schemas.microsoft.com/office/drawing/2014/main" id="{B4E37F04-9DEB-46DD-8E0B-0AE984D2864E}"/>
                    </a:ext>
                  </a:extLst>
                </p:cNvPr>
                <p:cNvSpPr>
                  <a:spLocks/>
                </p:cNvSpPr>
                <p:nvPr/>
              </p:nvSpPr>
              <p:spPr bwMode="auto">
                <a:xfrm>
                  <a:off x="3780693" y="2032989"/>
                  <a:ext cx="27744" cy="18246"/>
                </a:xfrm>
                <a:custGeom>
                  <a:avLst/>
                  <a:gdLst/>
                  <a:ahLst/>
                  <a:cxnLst>
                    <a:cxn ang="0">
                      <a:pos x="22" y="0"/>
                    </a:cxn>
                    <a:cxn ang="0">
                      <a:pos x="16" y="6"/>
                    </a:cxn>
                    <a:cxn ang="0">
                      <a:pos x="0" y="12"/>
                    </a:cxn>
                    <a:cxn ang="0">
                      <a:pos x="10" y="22"/>
                    </a:cxn>
                    <a:cxn ang="0">
                      <a:pos x="32" y="18"/>
                    </a:cxn>
                    <a:cxn ang="0">
                      <a:pos x="28" y="6"/>
                    </a:cxn>
                    <a:cxn ang="0">
                      <a:pos x="32" y="0"/>
                    </a:cxn>
                    <a:cxn ang="0">
                      <a:pos x="22" y="0"/>
                    </a:cxn>
                    <a:cxn ang="0">
                      <a:pos x="22" y="0"/>
                    </a:cxn>
                  </a:cxnLst>
                  <a:rect l="0" t="0" r="r" b="b"/>
                  <a:pathLst>
                    <a:path w="32" h="22">
                      <a:moveTo>
                        <a:pt x="22" y="0"/>
                      </a:moveTo>
                      <a:lnTo>
                        <a:pt x="16" y="6"/>
                      </a:lnTo>
                      <a:lnTo>
                        <a:pt x="0" y="12"/>
                      </a:lnTo>
                      <a:lnTo>
                        <a:pt x="10" y="22"/>
                      </a:lnTo>
                      <a:lnTo>
                        <a:pt x="32" y="18"/>
                      </a:lnTo>
                      <a:lnTo>
                        <a:pt x="28" y="6"/>
                      </a:lnTo>
                      <a:lnTo>
                        <a:pt x="32" y="0"/>
                      </a:lnTo>
                      <a:lnTo>
                        <a:pt x="22" y="0"/>
                      </a:lnTo>
                      <a:lnTo>
                        <a:pt x="22"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59" name="Freeform 173">
                  <a:extLst>
                    <a:ext uri="{FF2B5EF4-FFF2-40B4-BE49-F238E27FC236}">
                      <a16:creationId xmlns:a16="http://schemas.microsoft.com/office/drawing/2014/main" id="{2FCE3072-2094-42E9-B102-A885B06D69D4}"/>
                    </a:ext>
                  </a:extLst>
                </p:cNvPr>
                <p:cNvSpPr>
                  <a:spLocks/>
                </p:cNvSpPr>
                <p:nvPr/>
              </p:nvSpPr>
              <p:spPr bwMode="auto">
                <a:xfrm>
                  <a:off x="3808437" y="2037965"/>
                  <a:ext cx="39015" cy="18246"/>
                </a:xfrm>
                <a:custGeom>
                  <a:avLst/>
                  <a:gdLst/>
                  <a:ahLst/>
                  <a:cxnLst>
                    <a:cxn ang="0">
                      <a:pos x="0" y="22"/>
                    </a:cxn>
                    <a:cxn ang="0">
                      <a:pos x="23" y="22"/>
                    </a:cxn>
                    <a:cxn ang="0">
                      <a:pos x="39" y="12"/>
                    </a:cxn>
                    <a:cxn ang="0">
                      <a:pos x="45" y="0"/>
                    </a:cxn>
                    <a:cxn ang="0">
                      <a:pos x="29" y="0"/>
                    </a:cxn>
                    <a:cxn ang="0">
                      <a:pos x="17" y="12"/>
                    </a:cxn>
                    <a:cxn ang="0">
                      <a:pos x="0" y="22"/>
                    </a:cxn>
                    <a:cxn ang="0">
                      <a:pos x="0" y="22"/>
                    </a:cxn>
                  </a:cxnLst>
                  <a:rect l="0" t="0" r="r" b="b"/>
                  <a:pathLst>
                    <a:path w="45" h="22">
                      <a:moveTo>
                        <a:pt x="0" y="22"/>
                      </a:moveTo>
                      <a:lnTo>
                        <a:pt x="23" y="22"/>
                      </a:lnTo>
                      <a:lnTo>
                        <a:pt x="39" y="12"/>
                      </a:lnTo>
                      <a:lnTo>
                        <a:pt x="45" y="0"/>
                      </a:lnTo>
                      <a:lnTo>
                        <a:pt x="29" y="0"/>
                      </a:lnTo>
                      <a:lnTo>
                        <a:pt x="17" y="12"/>
                      </a:lnTo>
                      <a:lnTo>
                        <a:pt x="0" y="22"/>
                      </a:lnTo>
                      <a:lnTo>
                        <a:pt x="0"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60" name="Freeform 174">
                  <a:extLst>
                    <a:ext uri="{FF2B5EF4-FFF2-40B4-BE49-F238E27FC236}">
                      <a16:creationId xmlns:a16="http://schemas.microsoft.com/office/drawing/2014/main" id="{5890882F-A803-4458-B78E-19A9C9030060}"/>
                    </a:ext>
                  </a:extLst>
                </p:cNvPr>
                <p:cNvSpPr>
                  <a:spLocks/>
                </p:cNvSpPr>
                <p:nvPr/>
              </p:nvSpPr>
              <p:spPr bwMode="auto">
                <a:xfrm>
                  <a:off x="3689658" y="2037965"/>
                  <a:ext cx="61557" cy="18246"/>
                </a:xfrm>
                <a:custGeom>
                  <a:avLst/>
                  <a:gdLst/>
                  <a:ahLst/>
                  <a:cxnLst>
                    <a:cxn ang="0">
                      <a:pos x="22" y="16"/>
                    </a:cxn>
                    <a:cxn ang="0">
                      <a:pos x="22" y="22"/>
                    </a:cxn>
                    <a:cxn ang="0">
                      <a:pos x="71" y="12"/>
                    </a:cxn>
                    <a:cxn ang="0">
                      <a:pos x="32" y="0"/>
                    </a:cxn>
                    <a:cxn ang="0">
                      <a:pos x="0" y="12"/>
                    </a:cxn>
                    <a:cxn ang="0">
                      <a:pos x="0" y="16"/>
                    </a:cxn>
                    <a:cxn ang="0">
                      <a:pos x="22" y="16"/>
                    </a:cxn>
                    <a:cxn ang="0">
                      <a:pos x="22" y="16"/>
                    </a:cxn>
                  </a:cxnLst>
                  <a:rect l="0" t="0" r="r" b="b"/>
                  <a:pathLst>
                    <a:path w="71" h="22">
                      <a:moveTo>
                        <a:pt x="22" y="16"/>
                      </a:moveTo>
                      <a:lnTo>
                        <a:pt x="22" y="22"/>
                      </a:lnTo>
                      <a:lnTo>
                        <a:pt x="71" y="12"/>
                      </a:lnTo>
                      <a:lnTo>
                        <a:pt x="32" y="0"/>
                      </a:lnTo>
                      <a:lnTo>
                        <a:pt x="0" y="12"/>
                      </a:lnTo>
                      <a:lnTo>
                        <a:pt x="0" y="16"/>
                      </a:lnTo>
                      <a:lnTo>
                        <a:pt x="22" y="16"/>
                      </a:lnTo>
                      <a:lnTo>
                        <a:pt x="22" y="1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61" name="Freeform 175">
                  <a:extLst>
                    <a:ext uri="{FF2B5EF4-FFF2-40B4-BE49-F238E27FC236}">
                      <a16:creationId xmlns:a16="http://schemas.microsoft.com/office/drawing/2014/main" id="{972013D6-DB45-4D19-BE2E-FE3F4C24C411}"/>
                    </a:ext>
                  </a:extLst>
                </p:cNvPr>
                <p:cNvSpPr>
                  <a:spLocks/>
                </p:cNvSpPr>
                <p:nvPr/>
              </p:nvSpPr>
              <p:spPr bwMode="auto">
                <a:xfrm>
                  <a:off x="3823176" y="2135827"/>
                  <a:ext cx="68494" cy="36491"/>
                </a:xfrm>
                <a:custGeom>
                  <a:avLst/>
                  <a:gdLst/>
                  <a:ahLst/>
                  <a:cxnLst>
                    <a:cxn ang="0">
                      <a:pos x="6" y="0"/>
                    </a:cxn>
                    <a:cxn ang="0">
                      <a:pos x="0" y="22"/>
                    </a:cxn>
                    <a:cxn ang="0">
                      <a:pos x="22" y="32"/>
                    </a:cxn>
                    <a:cxn ang="0">
                      <a:pos x="79" y="44"/>
                    </a:cxn>
                    <a:cxn ang="0">
                      <a:pos x="40" y="6"/>
                    </a:cxn>
                    <a:cxn ang="0">
                      <a:pos x="6" y="0"/>
                    </a:cxn>
                    <a:cxn ang="0">
                      <a:pos x="6" y="0"/>
                    </a:cxn>
                  </a:cxnLst>
                  <a:rect l="0" t="0" r="r" b="b"/>
                  <a:pathLst>
                    <a:path w="79" h="44">
                      <a:moveTo>
                        <a:pt x="6" y="0"/>
                      </a:moveTo>
                      <a:lnTo>
                        <a:pt x="0" y="22"/>
                      </a:lnTo>
                      <a:lnTo>
                        <a:pt x="22" y="32"/>
                      </a:lnTo>
                      <a:lnTo>
                        <a:pt x="79" y="44"/>
                      </a:lnTo>
                      <a:lnTo>
                        <a:pt x="40" y="6"/>
                      </a:lnTo>
                      <a:lnTo>
                        <a:pt x="6" y="0"/>
                      </a:lnTo>
                      <a:lnTo>
                        <a:pt x="6"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62" name="Freeform 176">
                  <a:extLst>
                    <a:ext uri="{FF2B5EF4-FFF2-40B4-BE49-F238E27FC236}">
                      <a16:creationId xmlns:a16="http://schemas.microsoft.com/office/drawing/2014/main" id="{644865DD-60FE-4C93-A05E-0AC9686441B2}"/>
                    </a:ext>
                  </a:extLst>
                </p:cNvPr>
                <p:cNvSpPr>
                  <a:spLocks/>
                </p:cNvSpPr>
                <p:nvPr/>
              </p:nvSpPr>
              <p:spPr bwMode="auto">
                <a:xfrm>
                  <a:off x="3847452" y="2037965"/>
                  <a:ext cx="29479" cy="13270"/>
                </a:xfrm>
                <a:custGeom>
                  <a:avLst/>
                  <a:gdLst/>
                  <a:ahLst/>
                  <a:cxnLst>
                    <a:cxn ang="0">
                      <a:pos x="34" y="6"/>
                    </a:cxn>
                    <a:cxn ang="0">
                      <a:pos x="12" y="0"/>
                    </a:cxn>
                    <a:cxn ang="0">
                      <a:pos x="0" y="12"/>
                    </a:cxn>
                    <a:cxn ang="0">
                      <a:pos x="12" y="16"/>
                    </a:cxn>
                    <a:cxn ang="0">
                      <a:pos x="28" y="16"/>
                    </a:cxn>
                    <a:cxn ang="0">
                      <a:pos x="34" y="6"/>
                    </a:cxn>
                    <a:cxn ang="0">
                      <a:pos x="34" y="6"/>
                    </a:cxn>
                  </a:cxnLst>
                  <a:rect l="0" t="0" r="r" b="b"/>
                  <a:pathLst>
                    <a:path w="34" h="16">
                      <a:moveTo>
                        <a:pt x="34" y="6"/>
                      </a:moveTo>
                      <a:lnTo>
                        <a:pt x="12" y="0"/>
                      </a:lnTo>
                      <a:lnTo>
                        <a:pt x="0" y="12"/>
                      </a:lnTo>
                      <a:lnTo>
                        <a:pt x="12" y="16"/>
                      </a:lnTo>
                      <a:lnTo>
                        <a:pt x="28" y="16"/>
                      </a:lnTo>
                      <a:lnTo>
                        <a:pt x="34" y="6"/>
                      </a:lnTo>
                      <a:lnTo>
                        <a:pt x="34"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63" name="Freeform 177">
                  <a:extLst>
                    <a:ext uri="{FF2B5EF4-FFF2-40B4-BE49-F238E27FC236}">
                      <a16:creationId xmlns:a16="http://schemas.microsoft.com/office/drawing/2014/main" id="{F0BC1AC0-F81B-4F5D-A020-E7A5CF7EC8B9}"/>
                    </a:ext>
                  </a:extLst>
                </p:cNvPr>
                <p:cNvSpPr>
                  <a:spLocks/>
                </p:cNvSpPr>
                <p:nvPr/>
              </p:nvSpPr>
              <p:spPr bwMode="auto">
                <a:xfrm>
                  <a:off x="3833581" y="2088554"/>
                  <a:ext cx="124849" cy="47272"/>
                </a:xfrm>
                <a:custGeom>
                  <a:avLst/>
                  <a:gdLst/>
                  <a:ahLst/>
                  <a:cxnLst>
                    <a:cxn ang="0">
                      <a:pos x="32" y="57"/>
                    </a:cxn>
                    <a:cxn ang="0">
                      <a:pos x="44" y="44"/>
                    </a:cxn>
                    <a:cxn ang="0">
                      <a:pos x="83" y="22"/>
                    </a:cxn>
                    <a:cxn ang="0">
                      <a:pos x="111" y="22"/>
                    </a:cxn>
                    <a:cxn ang="0">
                      <a:pos x="144" y="12"/>
                    </a:cxn>
                    <a:cxn ang="0">
                      <a:pos x="144" y="0"/>
                    </a:cxn>
                    <a:cxn ang="0">
                      <a:pos x="121" y="0"/>
                    </a:cxn>
                    <a:cxn ang="0">
                      <a:pos x="111" y="6"/>
                    </a:cxn>
                    <a:cxn ang="0">
                      <a:pos x="89" y="0"/>
                    </a:cxn>
                    <a:cxn ang="0">
                      <a:pos x="10" y="22"/>
                    </a:cxn>
                    <a:cxn ang="0">
                      <a:pos x="22" y="34"/>
                    </a:cxn>
                    <a:cxn ang="0">
                      <a:pos x="0" y="44"/>
                    </a:cxn>
                    <a:cxn ang="0">
                      <a:pos x="32" y="57"/>
                    </a:cxn>
                    <a:cxn ang="0">
                      <a:pos x="32" y="57"/>
                    </a:cxn>
                  </a:cxnLst>
                  <a:rect l="0" t="0" r="r" b="b"/>
                  <a:pathLst>
                    <a:path w="144" h="57">
                      <a:moveTo>
                        <a:pt x="32" y="57"/>
                      </a:moveTo>
                      <a:lnTo>
                        <a:pt x="44" y="44"/>
                      </a:lnTo>
                      <a:lnTo>
                        <a:pt x="83" y="22"/>
                      </a:lnTo>
                      <a:lnTo>
                        <a:pt x="111" y="22"/>
                      </a:lnTo>
                      <a:lnTo>
                        <a:pt x="144" y="12"/>
                      </a:lnTo>
                      <a:lnTo>
                        <a:pt x="144" y="0"/>
                      </a:lnTo>
                      <a:lnTo>
                        <a:pt x="121" y="0"/>
                      </a:lnTo>
                      <a:lnTo>
                        <a:pt x="111" y="6"/>
                      </a:lnTo>
                      <a:lnTo>
                        <a:pt x="89" y="0"/>
                      </a:lnTo>
                      <a:lnTo>
                        <a:pt x="10" y="22"/>
                      </a:lnTo>
                      <a:lnTo>
                        <a:pt x="22" y="34"/>
                      </a:lnTo>
                      <a:lnTo>
                        <a:pt x="0" y="44"/>
                      </a:lnTo>
                      <a:lnTo>
                        <a:pt x="32" y="57"/>
                      </a:lnTo>
                      <a:lnTo>
                        <a:pt x="32" y="57"/>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64" name="Freeform 178">
                  <a:extLst>
                    <a:ext uri="{FF2B5EF4-FFF2-40B4-BE49-F238E27FC236}">
                      <a16:creationId xmlns:a16="http://schemas.microsoft.com/office/drawing/2014/main" id="{48AE41FE-1125-42E9-A3D4-5AD15EB6200D}"/>
                    </a:ext>
                  </a:extLst>
                </p:cNvPr>
                <p:cNvSpPr>
                  <a:spLocks/>
                </p:cNvSpPr>
                <p:nvPr/>
              </p:nvSpPr>
              <p:spPr bwMode="auto">
                <a:xfrm>
                  <a:off x="3794566" y="2177293"/>
                  <a:ext cx="33813" cy="22392"/>
                </a:xfrm>
                <a:custGeom>
                  <a:avLst/>
                  <a:gdLst/>
                  <a:ahLst/>
                  <a:cxnLst>
                    <a:cxn ang="0">
                      <a:pos x="39" y="16"/>
                    </a:cxn>
                    <a:cxn ang="0">
                      <a:pos x="23" y="0"/>
                    </a:cxn>
                    <a:cxn ang="0">
                      <a:pos x="0" y="16"/>
                    </a:cxn>
                    <a:cxn ang="0">
                      <a:pos x="29" y="27"/>
                    </a:cxn>
                    <a:cxn ang="0">
                      <a:pos x="39" y="16"/>
                    </a:cxn>
                    <a:cxn ang="0">
                      <a:pos x="39" y="16"/>
                    </a:cxn>
                  </a:cxnLst>
                  <a:rect l="0" t="0" r="r" b="b"/>
                  <a:pathLst>
                    <a:path w="39" h="27">
                      <a:moveTo>
                        <a:pt x="39" y="16"/>
                      </a:moveTo>
                      <a:lnTo>
                        <a:pt x="23" y="0"/>
                      </a:lnTo>
                      <a:lnTo>
                        <a:pt x="0" y="16"/>
                      </a:lnTo>
                      <a:lnTo>
                        <a:pt x="29" y="27"/>
                      </a:lnTo>
                      <a:lnTo>
                        <a:pt x="39" y="16"/>
                      </a:lnTo>
                      <a:lnTo>
                        <a:pt x="39" y="1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65" name="Freeform 179">
                  <a:extLst>
                    <a:ext uri="{FF2B5EF4-FFF2-40B4-BE49-F238E27FC236}">
                      <a16:creationId xmlns:a16="http://schemas.microsoft.com/office/drawing/2014/main" id="{14390064-1682-4A70-9279-D5C15E9FFDCE}"/>
                    </a:ext>
                  </a:extLst>
                </p:cNvPr>
                <p:cNvSpPr>
                  <a:spLocks/>
                </p:cNvSpPr>
                <p:nvPr/>
              </p:nvSpPr>
              <p:spPr bwMode="auto">
                <a:xfrm>
                  <a:off x="4251476" y="2578695"/>
                  <a:ext cx="138721" cy="60542"/>
                </a:xfrm>
                <a:custGeom>
                  <a:avLst/>
                  <a:gdLst/>
                  <a:ahLst/>
                  <a:cxnLst>
                    <a:cxn ang="0">
                      <a:pos x="22" y="33"/>
                    </a:cxn>
                    <a:cxn ang="0">
                      <a:pos x="34" y="26"/>
                    </a:cxn>
                    <a:cxn ang="0">
                      <a:pos x="54" y="45"/>
                    </a:cxn>
                    <a:cxn ang="0">
                      <a:pos x="38" y="55"/>
                    </a:cxn>
                    <a:cxn ang="0">
                      <a:pos x="16" y="51"/>
                    </a:cxn>
                    <a:cxn ang="0">
                      <a:pos x="0" y="55"/>
                    </a:cxn>
                    <a:cxn ang="0">
                      <a:pos x="12" y="67"/>
                    </a:cxn>
                    <a:cxn ang="0">
                      <a:pos x="50" y="73"/>
                    </a:cxn>
                    <a:cxn ang="0">
                      <a:pos x="83" y="67"/>
                    </a:cxn>
                    <a:cxn ang="0">
                      <a:pos x="83" y="51"/>
                    </a:cxn>
                    <a:cxn ang="0">
                      <a:pos x="111" y="51"/>
                    </a:cxn>
                    <a:cxn ang="0">
                      <a:pos x="121" y="33"/>
                    </a:cxn>
                    <a:cxn ang="0">
                      <a:pos x="156" y="26"/>
                    </a:cxn>
                    <a:cxn ang="0">
                      <a:pos x="160" y="10"/>
                    </a:cxn>
                    <a:cxn ang="0">
                      <a:pos x="139" y="6"/>
                    </a:cxn>
                    <a:cxn ang="0">
                      <a:pos x="54" y="0"/>
                    </a:cxn>
                    <a:cxn ang="0">
                      <a:pos x="50" y="10"/>
                    </a:cxn>
                    <a:cxn ang="0">
                      <a:pos x="22" y="0"/>
                    </a:cxn>
                    <a:cxn ang="0">
                      <a:pos x="12" y="10"/>
                    </a:cxn>
                    <a:cxn ang="0">
                      <a:pos x="22" y="16"/>
                    </a:cxn>
                    <a:cxn ang="0">
                      <a:pos x="12" y="26"/>
                    </a:cxn>
                    <a:cxn ang="0">
                      <a:pos x="22" y="33"/>
                    </a:cxn>
                    <a:cxn ang="0">
                      <a:pos x="22" y="33"/>
                    </a:cxn>
                  </a:cxnLst>
                  <a:rect l="0" t="0" r="r" b="b"/>
                  <a:pathLst>
                    <a:path w="160" h="73">
                      <a:moveTo>
                        <a:pt x="22" y="33"/>
                      </a:moveTo>
                      <a:lnTo>
                        <a:pt x="34" y="26"/>
                      </a:lnTo>
                      <a:lnTo>
                        <a:pt x="54" y="45"/>
                      </a:lnTo>
                      <a:lnTo>
                        <a:pt x="38" y="55"/>
                      </a:lnTo>
                      <a:lnTo>
                        <a:pt x="16" y="51"/>
                      </a:lnTo>
                      <a:lnTo>
                        <a:pt x="0" y="55"/>
                      </a:lnTo>
                      <a:lnTo>
                        <a:pt x="12" y="67"/>
                      </a:lnTo>
                      <a:lnTo>
                        <a:pt x="50" y="73"/>
                      </a:lnTo>
                      <a:lnTo>
                        <a:pt x="83" y="67"/>
                      </a:lnTo>
                      <a:lnTo>
                        <a:pt x="83" y="51"/>
                      </a:lnTo>
                      <a:lnTo>
                        <a:pt x="111" y="51"/>
                      </a:lnTo>
                      <a:lnTo>
                        <a:pt x="121" y="33"/>
                      </a:lnTo>
                      <a:lnTo>
                        <a:pt x="156" y="26"/>
                      </a:lnTo>
                      <a:lnTo>
                        <a:pt x="160" y="10"/>
                      </a:lnTo>
                      <a:lnTo>
                        <a:pt x="139" y="6"/>
                      </a:lnTo>
                      <a:lnTo>
                        <a:pt x="54" y="0"/>
                      </a:lnTo>
                      <a:lnTo>
                        <a:pt x="50" y="10"/>
                      </a:lnTo>
                      <a:lnTo>
                        <a:pt x="22" y="0"/>
                      </a:lnTo>
                      <a:lnTo>
                        <a:pt x="12" y="10"/>
                      </a:lnTo>
                      <a:lnTo>
                        <a:pt x="22" y="16"/>
                      </a:lnTo>
                      <a:lnTo>
                        <a:pt x="12" y="26"/>
                      </a:lnTo>
                      <a:lnTo>
                        <a:pt x="22" y="33"/>
                      </a:lnTo>
                      <a:lnTo>
                        <a:pt x="22" y="33"/>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66" name="Freeform 180">
                  <a:extLst>
                    <a:ext uri="{FF2B5EF4-FFF2-40B4-BE49-F238E27FC236}">
                      <a16:creationId xmlns:a16="http://schemas.microsoft.com/office/drawing/2014/main" id="{82BF75F2-9753-40BF-ADD0-32FBFF0754CF}"/>
                    </a:ext>
                  </a:extLst>
                </p:cNvPr>
                <p:cNvSpPr>
                  <a:spLocks/>
                </p:cNvSpPr>
                <p:nvPr/>
              </p:nvSpPr>
              <p:spPr bwMode="auto">
                <a:xfrm>
                  <a:off x="4044263" y="2542204"/>
                  <a:ext cx="254032" cy="118596"/>
                </a:xfrm>
                <a:custGeom>
                  <a:avLst/>
                  <a:gdLst/>
                  <a:ahLst/>
                  <a:cxnLst>
                    <a:cxn ang="0">
                      <a:pos x="273" y="70"/>
                    </a:cxn>
                    <a:cxn ang="0">
                      <a:pos x="261" y="77"/>
                    </a:cxn>
                    <a:cxn ang="0">
                      <a:pos x="251" y="70"/>
                    </a:cxn>
                    <a:cxn ang="0">
                      <a:pos x="261" y="60"/>
                    </a:cxn>
                    <a:cxn ang="0">
                      <a:pos x="251" y="54"/>
                    </a:cxn>
                    <a:cxn ang="0">
                      <a:pos x="233" y="66"/>
                    </a:cxn>
                    <a:cxn ang="0">
                      <a:pos x="222" y="83"/>
                    </a:cxn>
                    <a:cxn ang="0">
                      <a:pos x="206" y="77"/>
                    </a:cxn>
                    <a:cxn ang="0">
                      <a:pos x="188" y="77"/>
                    </a:cxn>
                    <a:cxn ang="0">
                      <a:pos x="172" y="50"/>
                    </a:cxn>
                    <a:cxn ang="0">
                      <a:pos x="150" y="32"/>
                    </a:cxn>
                    <a:cxn ang="0">
                      <a:pos x="139" y="38"/>
                    </a:cxn>
                    <a:cxn ang="0">
                      <a:pos x="117" y="32"/>
                    </a:cxn>
                    <a:cxn ang="0">
                      <a:pos x="101" y="32"/>
                    </a:cxn>
                    <a:cxn ang="0">
                      <a:pos x="50" y="0"/>
                    </a:cxn>
                    <a:cxn ang="0">
                      <a:pos x="38" y="16"/>
                    </a:cxn>
                    <a:cxn ang="0">
                      <a:pos x="28" y="16"/>
                    </a:cxn>
                    <a:cxn ang="0">
                      <a:pos x="22" y="0"/>
                    </a:cxn>
                    <a:cxn ang="0">
                      <a:pos x="0" y="4"/>
                    </a:cxn>
                    <a:cxn ang="0">
                      <a:pos x="12" y="70"/>
                    </a:cxn>
                    <a:cxn ang="0">
                      <a:pos x="34" y="77"/>
                    </a:cxn>
                    <a:cxn ang="0">
                      <a:pos x="28" y="66"/>
                    </a:cxn>
                    <a:cxn ang="0">
                      <a:pos x="44" y="54"/>
                    </a:cxn>
                    <a:cxn ang="0">
                      <a:pos x="56" y="50"/>
                    </a:cxn>
                    <a:cxn ang="0">
                      <a:pos x="79" y="66"/>
                    </a:cxn>
                    <a:cxn ang="0">
                      <a:pos x="85" y="77"/>
                    </a:cxn>
                    <a:cxn ang="0">
                      <a:pos x="111" y="83"/>
                    </a:cxn>
                    <a:cxn ang="0">
                      <a:pos x="139" y="117"/>
                    </a:cxn>
                    <a:cxn ang="0">
                      <a:pos x="178" y="133"/>
                    </a:cxn>
                    <a:cxn ang="0">
                      <a:pos x="194" y="143"/>
                    </a:cxn>
                    <a:cxn ang="0">
                      <a:pos x="222" y="143"/>
                    </a:cxn>
                    <a:cxn ang="0">
                      <a:pos x="229" y="137"/>
                    </a:cxn>
                    <a:cxn ang="0">
                      <a:pos x="222" y="121"/>
                    </a:cxn>
                    <a:cxn ang="0">
                      <a:pos x="210" y="111"/>
                    </a:cxn>
                    <a:cxn ang="0">
                      <a:pos x="222" y="105"/>
                    </a:cxn>
                    <a:cxn ang="0">
                      <a:pos x="229" y="99"/>
                    </a:cxn>
                    <a:cxn ang="0">
                      <a:pos x="233" y="83"/>
                    </a:cxn>
                    <a:cxn ang="0">
                      <a:pos x="251" y="83"/>
                    </a:cxn>
                    <a:cxn ang="0">
                      <a:pos x="255" y="95"/>
                    </a:cxn>
                    <a:cxn ang="0">
                      <a:pos x="277" y="99"/>
                    </a:cxn>
                    <a:cxn ang="0">
                      <a:pos x="293" y="89"/>
                    </a:cxn>
                    <a:cxn ang="0">
                      <a:pos x="273" y="70"/>
                    </a:cxn>
                    <a:cxn ang="0">
                      <a:pos x="273" y="70"/>
                    </a:cxn>
                  </a:cxnLst>
                  <a:rect l="0" t="0" r="r" b="b"/>
                  <a:pathLst>
                    <a:path w="293" h="143">
                      <a:moveTo>
                        <a:pt x="273" y="70"/>
                      </a:moveTo>
                      <a:lnTo>
                        <a:pt x="261" y="77"/>
                      </a:lnTo>
                      <a:lnTo>
                        <a:pt x="251" y="70"/>
                      </a:lnTo>
                      <a:lnTo>
                        <a:pt x="261" y="60"/>
                      </a:lnTo>
                      <a:lnTo>
                        <a:pt x="251" y="54"/>
                      </a:lnTo>
                      <a:lnTo>
                        <a:pt x="233" y="66"/>
                      </a:lnTo>
                      <a:lnTo>
                        <a:pt x="222" y="83"/>
                      </a:lnTo>
                      <a:lnTo>
                        <a:pt x="206" y="77"/>
                      </a:lnTo>
                      <a:lnTo>
                        <a:pt x="188" y="77"/>
                      </a:lnTo>
                      <a:lnTo>
                        <a:pt x="172" y="50"/>
                      </a:lnTo>
                      <a:lnTo>
                        <a:pt x="150" y="32"/>
                      </a:lnTo>
                      <a:lnTo>
                        <a:pt x="139" y="38"/>
                      </a:lnTo>
                      <a:lnTo>
                        <a:pt x="117" y="32"/>
                      </a:lnTo>
                      <a:lnTo>
                        <a:pt x="101" y="32"/>
                      </a:lnTo>
                      <a:lnTo>
                        <a:pt x="50" y="0"/>
                      </a:lnTo>
                      <a:lnTo>
                        <a:pt x="38" y="16"/>
                      </a:lnTo>
                      <a:lnTo>
                        <a:pt x="28" y="16"/>
                      </a:lnTo>
                      <a:lnTo>
                        <a:pt x="22" y="0"/>
                      </a:lnTo>
                      <a:lnTo>
                        <a:pt x="0" y="4"/>
                      </a:lnTo>
                      <a:lnTo>
                        <a:pt x="12" y="70"/>
                      </a:lnTo>
                      <a:lnTo>
                        <a:pt x="34" y="77"/>
                      </a:lnTo>
                      <a:lnTo>
                        <a:pt x="28" y="66"/>
                      </a:lnTo>
                      <a:lnTo>
                        <a:pt x="44" y="54"/>
                      </a:lnTo>
                      <a:lnTo>
                        <a:pt x="56" y="50"/>
                      </a:lnTo>
                      <a:lnTo>
                        <a:pt x="79" y="66"/>
                      </a:lnTo>
                      <a:lnTo>
                        <a:pt x="85" y="77"/>
                      </a:lnTo>
                      <a:lnTo>
                        <a:pt x="111" y="83"/>
                      </a:lnTo>
                      <a:lnTo>
                        <a:pt x="139" y="117"/>
                      </a:lnTo>
                      <a:lnTo>
                        <a:pt x="178" y="133"/>
                      </a:lnTo>
                      <a:lnTo>
                        <a:pt x="194" y="143"/>
                      </a:lnTo>
                      <a:lnTo>
                        <a:pt x="222" y="143"/>
                      </a:lnTo>
                      <a:lnTo>
                        <a:pt x="229" y="137"/>
                      </a:lnTo>
                      <a:lnTo>
                        <a:pt x="222" y="121"/>
                      </a:lnTo>
                      <a:lnTo>
                        <a:pt x="210" y="111"/>
                      </a:lnTo>
                      <a:lnTo>
                        <a:pt x="222" y="105"/>
                      </a:lnTo>
                      <a:lnTo>
                        <a:pt x="229" y="99"/>
                      </a:lnTo>
                      <a:lnTo>
                        <a:pt x="233" y="83"/>
                      </a:lnTo>
                      <a:lnTo>
                        <a:pt x="251" y="83"/>
                      </a:lnTo>
                      <a:lnTo>
                        <a:pt x="255" y="95"/>
                      </a:lnTo>
                      <a:lnTo>
                        <a:pt x="277" y="99"/>
                      </a:lnTo>
                      <a:lnTo>
                        <a:pt x="293" y="89"/>
                      </a:lnTo>
                      <a:lnTo>
                        <a:pt x="273" y="70"/>
                      </a:lnTo>
                      <a:lnTo>
                        <a:pt x="273" y="7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67" name="Freeform 181">
                  <a:extLst>
                    <a:ext uri="{FF2B5EF4-FFF2-40B4-BE49-F238E27FC236}">
                      <a16:creationId xmlns:a16="http://schemas.microsoft.com/office/drawing/2014/main" id="{6D5D1D1A-AE80-43D5-8AE5-24F4CD5E894E}"/>
                    </a:ext>
                  </a:extLst>
                </p:cNvPr>
                <p:cNvSpPr>
                  <a:spLocks/>
                </p:cNvSpPr>
                <p:nvPr/>
              </p:nvSpPr>
              <p:spPr bwMode="auto">
                <a:xfrm>
                  <a:off x="4010449" y="2583671"/>
                  <a:ext cx="202012" cy="114449"/>
                </a:xfrm>
                <a:custGeom>
                  <a:avLst/>
                  <a:gdLst/>
                  <a:ahLst/>
                  <a:cxnLst>
                    <a:cxn ang="0">
                      <a:pos x="233" y="93"/>
                    </a:cxn>
                    <a:cxn ang="0">
                      <a:pos x="217" y="83"/>
                    </a:cxn>
                    <a:cxn ang="0">
                      <a:pos x="178" y="67"/>
                    </a:cxn>
                    <a:cxn ang="0">
                      <a:pos x="150" y="33"/>
                    </a:cxn>
                    <a:cxn ang="0">
                      <a:pos x="124" y="27"/>
                    </a:cxn>
                    <a:cxn ang="0">
                      <a:pos x="118" y="16"/>
                    </a:cxn>
                    <a:cxn ang="0">
                      <a:pos x="95" y="0"/>
                    </a:cxn>
                    <a:cxn ang="0">
                      <a:pos x="83" y="4"/>
                    </a:cxn>
                    <a:cxn ang="0">
                      <a:pos x="67" y="16"/>
                    </a:cxn>
                    <a:cxn ang="0">
                      <a:pos x="73" y="27"/>
                    </a:cxn>
                    <a:cxn ang="0">
                      <a:pos x="35" y="16"/>
                    </a:cxn>
                    <a:cxn ang="0">
                      <a:pos x="23" y="27"/>
                    </a:cxn>
                    <a:cxn ang="0">
                      <a:pos x="12" y="27"/>
                    </a:cxn>
                    <a:cxn ang="0">
                      <a:pos x="0" y="33"/>
                    </a:cxn>
                    <a:cxn ang="0">
                      <a:pos x="12" y="45"/>
                    </a:cxn>
                    <a:cxn ang="0">
                      <a:pos x="6" y="71"/>
                    </a:cxn>
                    <a:cxn ang="0">
                      <a:pos x="23" y="61"/>
                    </a:cxn>
                    <a:cxn ang="0">
                      <a:pos x="23" y="77"/>
                    </a:cxn>
                    <a:cxn ang="0">
                      <a:pos x="39" y="93"/>
                    </a:cxn>
                    <a:cxn ang="0">
                      <a:pos x="73" y="77"/>
                    </a:cxn>
                    <a:cxn ang="0">
                      <a:pos x="118" y="83"/>
                    </a:cxn>
                    <a:cxn ang="0">
                      <a:pos x="166" y="112"/>
                    </a:cxn>
                    <a:cxn ang="0">
                      <a:pos x="178" y="138"/>
                    </a:cxn>
                    <a:cxn ang="0">
                      <a:pos x="195" y="134"/>
                    </a:cxn>
                    <a:cxn ang="0">
                      <a:pos x="217" y="122"/>
                    </a:cxn>
                    <a:cxn ang="0">
                      <a:pos x="233" y="93"/>
                    </a:cxn>
                    <a:cxn ang="0">
                      <a:pos x="233" y="93"/>
                    </a:cxn>
                  </a:cxnLst>
                  <a:rect l="0" t="0" r="r" b="b"/>
                  <a:pathLst>
                    <a:path w="233" h="138">
                      <a:moveTo>
                        <a:pt x="233" y="93"/>
                      </a:moveTo>
                      <a:lnTo>
                        <a:pt x="217" y="83"/>
                      </a:lnTo>
                      <a:lnTo>
                        <a:pt x="178" y="67"/>
                      </a:lnTo>
                      <a:lnTo>
                        <a:pt x="150" y="33"/>
                      </a:lnTo>
                      <a:lnTo>
                        <a:pt x="124" y="27"/>
                      </a:lnTo>
                      <a:lnTo>
                        <a:pt x="118" y="16"/>
                      </a:lnTo>
                      <a:lnTo>
                        <a:pt x="95" y="0"/>
                      </a:lnTo>
                      <a:lnTo>
                        <a:pt x="83" y="4"/>
                      </a:lnTo>
                      <a:lnTo>
                        <a:pt x="67" y="16"/>
                      </a:lnTo>
                      <a:lnTo>
                        <a:pt x="73" y="27"/>
                      </a:lnTo>
                      <a:lnTo>
                        <a:pt x="35" y="16"/>
                      </a:lnTo>
                      <a:lnTo>
                        <a:pt x="23" y="27"/>
                      </a:lnTo>
                      <a:lnTo>
                        <a:pt x="12" y="27"/>
                      </a:lnTo>
                      <a:lnTo>
                        <a:pt x="0" y="33"/>
                      </a:lnTo>
                      <a:lnTo>
                        <a:pt x="12" y="45"/>
                      </a:lnTo>
                      <a:lnTo>
                        <a:pt x="6" y="71"/>
                      </a:lnTo>
                      <a:lnTo>
                        <a:pt x="23" y="61"/>
                      </a:lnTo>
                      <a:lnTo>
                        <a:pt x="23" y="77"/>
                      </a:lnTo>
                      <a:lnTo>
                        <a:pt x="39" y="93"/>
                      </a:lnTo>
                      <a:lnTo>
                        <a:pt x="73" y="77"/>
                      </a:lnTo>
                      <a:lnTo>
                        <a:pt x="118" y="83"/>
                      </a:lnTo>
                      <a:lnTo>
                        <a:pt x="166" y="112"/>
                      </a:lnTo>
                      <a:lnTo>
                        <a:pt x="178" y="138"/>
                      </a:lnTo>
                      <a:lnTo>
                        <a:pt x="195" y="134"/>
                      </a:lnTo>
                      <a:lnTo>
                        <a:pt x="217" y="122"/>
                      </a:lnTo>
                      <a:lnTo>
                        <a:pt x="233" y="93"/>
                      </a:lnTo>
                      <a:lnTo>
                        <a:pt x="233" y="9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68" name="Freeform 182">
                  <a:extLst>
                    <a:ext uri="{FF2B5EF4-FFF2-40B4-BE49-F238E27FC236}">
                      <a16:creationId xmlns:a16="http://schemas.microsoft.com/office/drawing/2014/main" id="{947C8888-C783-47A0-B284-C8EA875096E7}"/>
                    </a:ext>
                  </a:extLst>
                </p:cNvPr>
                <p:cNvSpPr>
                  <a:spLocks/>
                </p:cNvSpPr>
                <p:nvPr/>
              </p:nvSpPr>
              <p:spPr bwMode="auto">
                <a:xfrm>
                  <a:off x="3905542" y="2591964"/>
                  <a:ext cx="71961" cy="50590"/>
                </a:xfrm>
                <a:custGeom>
                  <a:avLst/>
                  <a:gdLst/>
                  <a:ahLst/>
                  <a:cxnLst>
                    <a:cxn ang="0">
                      <a:pos x="73" y="35"/>
                    </a:cxn>
                    <a:cxn ang="0">
                      <a:pos x="83" y="29"/>
                    </a:cxn>
                    <a:cxn ang="0">
                      <a:pos x="50" y="0"/>
                    </a:cxn>
                    <a:cxn ang="0">
                      <a:pos x="44" y="17"/>
                    </a:cxn>
                    <a:cxn ang="0">
                      <a:pos x="10" y="0"/>
                    </a:cxn>
                    <a:cxn ang="0">
                      <a:pos x="16" y="17"/>
                    </a:cxn>
                    <a:cxn ang="0">
                      <a:pos x="0" y="10"/>
                    </a:cxn>
                    <a:cxn ang="0">
                      <a:pos x="16" y="35"/>
                    </a:cxn>
                    <a:cxn ang="0">
                      <a:pos x="16" y="51"/>
                    </a:cxn>
                    <a:cxn ang="0">
                      <a:pos x="38" y="61"/>
                    </a:cxn>
                    <a:cxn ang="0">
                      <a:pos x="44" y="39"/>
                    </a:cxn>
                    <a:cxn ang="0">
                      <a:pos x="67" y="45"/>
                    </a:cxn>
                    <a:cxn ang="0">
                      <a:pos x="73" y="35"/>
                    </a:cxn>
                    <a:cxn ang="0">
                      <a:pos x="73" y="35"/>
                    </a:cxn>
                  </a:cxnLst>
                  <a:rect l="0" t="0" r="r" b="b"/>
                  <a:pathLst>
                    <a:path w="83" h="61">
                      <a:moveTo>
                        <a:pt x="73" y="35"/>
                      </a:moveTo>
                      <a:lnTo>
                        <a:pt x="83" y="29"/>
                      </a:lnTo>
                      <a:lnTo>
                        <a:pt x="50" y="0"/>
                      </a:lnTo>
                      <a:lnTo>
                        <a:pt x="44" y="17"/>
                      </a:lnTo>
                      <a:lnTo>
                        <a:pt x="10" y="0"/>
                      </a:lnTo>
                      <a:lnTo>
                        <a:pt x="16" y="17"/>
                      </a:lnTo>
                      <a:lnTo>
                        <a:pt x="0" y="10"/>
                      </a:lnTo>
                      <a:lnTo>
                        <a:pt x="16" y="35"/>
                      </a:lnTo>
                      <a:lnTo>
                        <a:pt x="16" y="51"/>
                      </a:lnTo>
                      <a:lnTo>
                        <a:pt x="38" y="61"/>
                      </a:lnTo>
                      <a:lnTo>
                        <a:pt x="44" y="39"/>
                      </a:lnTo>
                      <a:lnTo>
                        <a:pt x="67" y="45"/>
                      </a:lnTo>
                      <a:lnTo>
                        <a:pt x="73" y="35"/>
                      </a:lnTo>
                      <a:lnTo>
                        <a:pt x="73" y="35"/>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69" name="Freeform 183">
                  <a:extLst>
                    <a:ext uri="{FF2B5EF4-FFF2-40B4-BE49-F238E27FC236}">
                      <a16:creationId xmlns:a16="http://schemas.microsoft.com/office/drawing/2014/main" id="{BC1885DB-D021-4B7C-A811-D529A16FEC79}"/>
                    </a:ext>
                  </a:extLst>
                </p:cNvPr>
                <p:cNvSpPr>
                  <a:spLocks/>
                </p:cNvSpPr>
                <p:nvPr/>
              </p:nvSpPr>
              <p:spPr bwMode="auto">
                <a:xfrm>
                  <a:off x="3842251" y="2568743"/>
                  <a:ext cx="77164" cy="37321"/>
                </a:xfrm>
                <a:custGeom>
                  <a:avLst/>
                  <a:gdLst/>
                  <a:ahLst/>
                  <a:cxnLst>
                    <a:cxn ang="0">
                      <a:pos x="22" y="0"/>
                    </a:cxn>
                    <a:cxn ang="0">
                      <a:pos x="18" y="6"/>
                    </a:cxn>
                    <a:cxn ang="0">
                      <a:pos x="0" y="6"/>
                    </a:cxn>
                    <a:cxn ang="0">
                      <a:pos x="12" y="34"/>
                    </a:cxn>
                    <a:cxn ang="0">
                      <a:pos x="57" y="45"/>
                    </a:cxn>
                    <a:cxn ang="0">
                      <a:pos x="73" y="38"/>
                    </a:cxn>
                    <a:cxn ang="0">
                      <a:pos x="89" y="45"/>
                    </a:cxn>
                    <a:cxn ang="0">
                      <a:pos x="83" y="28"/>
                    </a:cxn>
                    <a:cxn ang="0">
                      <a:pos x="63" y="12"/>
                    </a:cxn>
                    <a:cxn ang="0">
                      <a:pos x="51" y="18"/>
                    </a:cxn>
                    <a:cxn ang="0">
                      <a:pos x="22" y="0"/>
                    </a:cxn>
                    <a:cxn ang="0">
                      <a:pos x="22" y="0"/>
                    </a:cxn>
                  </a:cxnLst>
                  <a:rect l="0" t="0" r="r" b="b"/>
                  <a:pathLst>
                    <a:path w="89" h="45">
                      <a:moveTo>
                        <a:pt x="22" y="0"/>
                      </a:moveTo>
                      <a:lnTo>
                        <a:pt x="18" y="6"/>
                      </a:lnTo>
                      <a:lnTo>
                        <a:pt x="0" y="6"/>
                      </a:lnTo>
                      <a:lnTo>
                        <a:pt x="12" y="34"/>
                      </a:lnTo>
                      <a:lnTo>
                        <a:pt x="57" y="45"/>
                      </a:lnTo>
                      <a:lnTo>
                        <a:pt x="73" y="38"/>
                      </a:lnTo>
                      <a:lnTo>
                        <a:pt x="89" y="45"/>
                      </a:lnTo>
                      <a:lnTo>
                        <a:pt x="83" y="28"/>
                      </a:lnTo>
                      <a:lnTo>
                        <a:pt x="63" y="12"/>
                      </a:lnTo>
                      <a:lnTo>
                        <a:pt x="51" y="18"/>
                      </a:lnTo>
                      <a:lnTo>
                        <a:pt x="22" y="0"/>
                      </a:lnTo>
                      <a:lnTo>
                        <a:pt x="22" y="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70" name="Freeform 184">
                  <a:extLst>
                    <a:ext uri="{FF2B5EF4-FFF2-40B4-BE49-F238E27FC236}">
                      <a16:creationId xmlns:a16="http://schemas.microsoft.com/office/drawing/2014/main" id="{EDE49C91-148E-4DCB-84CF-50C4B16D435E}"/>
                    </a:ext>
                  </a:extLst>
                </p:cNvPr>
                <p:cNvSpPr>
                  <a:spLocks/>
                </p:cNvSpPr>
                <p:nvPr/>
              </p:nvSpPr>
              <p:spPr bwMode="auto">
                <a:xfrm>
                  <a:off x="3891670" y="2600257"/>
                  <a:ext cx="27744" cy="34003"/>
                </a:xfrm>
                <a:custGeom>
                  <a:avLst/>
                  <a:gdLst/>
                  <a:ahLst/>
                  <a:cxnLst>
                    <a:cxn ang="0">
                      <a:pos x="16" y="0"/>
                    </a:cxn>
                    <a:cxn ang="0">
                      <a:pos x="0" y="7"/>
                    </a:cxn>
                    <a:cxn ang="0">
                      <a:pos x="0" y="25"/>
                    </a:cxn>
                    <a:cxn ang="0">
                      <a:pos x="16" y="35"/>
                    </a:cxn>
                    <a:cxn ang="0">
                      <a:pos x="32" y="41"/>
                    </a:cxn>
                    <a:cxn ang="0">
                      <a:pos x="32" y="29"/>
                    </a:cxn>
                    <a:cxn ang="0">
                      <a:pos x="16" y="0"/>
                    </a:cxn>
                    <a:cxn ang="0">
                      <a:pos x="16" y="0"/>
                    </a:cxn>
                  </a:cxnLst>
                  <a:rect l="0" t="0" r="r" b="b"/>
                  <a:pathLst>
                    <a:path w="32" h="41">
                      <a:moveTo>
                        <a:pt x="16" y="0"/>
                      </a:moveTo>
                      <a:lnTo>
                        <a:pt x="0" y="7"/>
                      </a:lnTo>
                      <a:lnTo>
                        <a:pt x="0" y="25"/>
                      </a:lnTo>
                      <a:lnTo>
                        <a:pt x="16" y="35"/>
                      </a:lnTo>
                      <a:lnTo>
                        <a:pt x="32" y="41"/>
                      </a:lnTo>
                      <a:lnTo>
                        <a:pt x="32" y="29"/>
                      </a:lnTo>
                      <a:lnTo>
                        <a:pt x="16" y="0"/>
                      </a:lnTo>
                      <a:lnTo>
                        <a:pt x="16"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71" name="Freeform 185">
                  <a:extLst>
                    <a:ext uri="{FF2B5EF4-FFF2-40B4-BE49-F238E27FC236}">
                      <a16:creationId xmlns:a16="http://schemas.microsoft.com/office/drawing/2014/main" id="{9E837B1E-7C99-498A-80F8-A8916527F81E}"/>
                    </a:ext>
                  </a:extLst>
                </p:cNvPr>
                <p:cNvSpPr>
                  <a:spLocks/>
                </p:cNvSpPr>
                <p:nvPr/>
              </p:nvSpPr>
              <p:spPr bwMode="auto">
                <a:xfrm>
                  <a:off x="3631569" y="2591964"/>
                  <a:ext cx="287846" cy="97862"/>
                </a:xfrm>
                <a:custGeom>
                  <a:avLst/>
                  <a:gdLst/>
                  <a:ahLst/>
                  <a:cxnLst>
                    <a:cxn ang="0">
                      <a:pos x="316" y="45"/>
                    </a:cxn>
                    <a:cxn ang="0">
                      <a:pos x="300" y="35"/>
                    </a:cxn>
                    <a:cxn ang="0">
                      <a:pos x="300" y="17"/>
                    </a:cxn>
                    <a:cxn ang="0">
                      <a:pos x="255" y="6"/>
                    </a:cxn>
                    <a:cxn ang="0">
                      <a:pos x="194" y="23"/>
                    </a:cxn>
                    <a:cxn ang="0">
                      <a:pos x="188" y="10"/>
                    </a:cxn>
                    <a:cxn ang="0">
                      <a:pos x="144" y="0"/>
                    </a:cxn>
                    <a:cxn ang="0">
                      <a:pos x="99" y="0"/>
                    </a:cxn>
                    <a:cxn ang="0">
                      <a:pos x="77" y="10"/>
                    </a:cxn>
                    <a:cxn ang="0">
                      <a:pos x="51" y="10"/>
                    </a:cxn>
                    <a:cxn ang="0">
                      <a:pos x="51" y="23"/>
                    </a:cxn>
                    <a:cxn ang="0">
                      <a:pos x="6" y="29"/>
                    </a:cxn>
                    <a:cxn ang="0">
                      <a:pos x="0" y="39"/>
                    </a:cxn>
                    <a:cxn ang="0">
                      <a:pos x="10" y="57"/>
                    </a:cxn>
                    <a:cxn ang="0">
                      <a:pos x="6" y="67"/>
                    </a:cxn>
                    <a:cxn ang="0">
                      <a:pos x="16" y="73"/>
                    </a:cxn>
                    <a:cxn ang="0">
                      <a:pos x="16" y="83"/>
                    </a:cxn>
                    <a:cxn ang="0">
                      <a:pos x="28" y="83"/>
                    </a:cxn>
                    <a:cxn ang="0">
                      <a:pos x="38" y="95"/>
                    </a:cxn>
                    <a:cxn ang="0">
                      <a:pos x="77" y="118"/>
                    </a:cxn>
                    <a:cxn ang="0">
                      <a:pos x="93" y="106"/>
                    </a:cxn>
                    <a:cxn ang="0">
                      <a:pos x="89" y="102"/>
                    </a:cxn>
                    <a:cxn ang="0">
                      <a:pos x="105" y="102"/>
                    </a:cxn>
                    <a:cxn ang="0">
                      <a:pos x="121" y="112"/>
                    </a:cxn>
                    <a:cxn ang="0">
                      <a:pos x="172" y="102"/>
                    </a:cxn>
                    <a:cxn ang="0">
                      <a:pos x="176" y="118"/>
                    </a:cxn>
                    <a:cxn ang="0">
                      <a:pos x="200" y="102"/>
                    </a:cxn>
                    <a:cxn ang="0">
                      <a:pos x="294" y="89"/>
                    </a:cxn>
                    <a:cxn ang="0">
                      <a:pos x="332" y="95"/>
                    </a:cxn>
                    <a:cxn ang="0">
                      <a:pos x="316" y="45"/>
                    </a:cxn>
                    <a:cxn ang="0">
                      <a:pos x="316" y="45"/>
                    </a:cxn>
                  </a:cxnLst>
                  <a:rect l="0" t="0" r="r" b="b"/>
                  <a:pathLst>
                    <a:path w="332" h="118">
                      <a:moveTo>
                        <a:pt x="316" y="45"/>
                      </a:moveTo>
                      <a:lnTo>
                        <a:pt x="300" y="35"/>
                      </a:lnTo>
                      <a:lnTo>
                        <a:pt x="300" y="17"/>
                      </a:lnTo>
                      <a:lnTo>
                        <a:pt x="255" y="6"/>
                      </a:lnTo>
                      <a:lnTo>
                        <a:pt x="194" y="23"/>
                      </a:lnTo>
                      <a:lnTo>
                        <a:pt x="188" y="10"/>
                      </a:lnTo>
                      <a:lnTo>
                        <a:pt x="144" y="0"/>
                      </a:lnTo>
                      <a:lnTo>
                        <a:pt x="99" y="0"/>
                      </a:lnTo>
                      <a:lnTo>
                        <a:pt x="77" y="10"/>
                      </a:lnTo>
                      <a:lnTo>
                        <a:pt x="51" y="10"/>
                      </a:lnTo>
                      <a:lnTo>
                        <a:pt x="51" y="23"/>
                      </a:lnTo>
                      <a:lnTo>
                        <a:pt x="6" y="29"/>
                      </a:lnTo>
                      <a:lnTo>
                        <a:pt x="0" y="39"/>
                      </a:lnTo>
                      <a:lnTo>
                        <a:pt x="10" y="57"/>
                      </a:lnTo>
                      <a:lnTo>
                        <a:pt x="6" y="67"/>
                      </a:lnTo>
                      <a:lnTo>
                        <a:pt x="16" y="73"/>
                      </a:lnTo>
                      <a:lnTo>
                        <a:pt x="16" y="83"/>
                      </a:lnTo>
                      <a:lnTo>
                        <a:pt x="28" y="83"/>
                      </a:lnTo>
                      <a:lnTo>
                        <a:pt x="38" y="95"/>
                      </a:lnTo>
                      <a:lnTo>
                        <a:pt x="77" y="118"/>
                      </a:lnTo>
                      <a:lnTo>
                        <a:pt x="93" y="106"/>
                      </a:lnTo>
                      <a:lnTo>
                        <a:pt x="89" y="102"/>
                      </a:lnTo>
                      <a:lnTo>
                        <a:pt x="105" y="102"/>
                      </a:lnTo>
                      <a:lnTo>
                        <a:pt x="121" y="112"/>
                      </a:lnTo>
                      <a:lnTo>
                        <a:pt x="172" y="102"/>
                      </a:lnTo>
                      <a:lnTo>
                        <a:pt x="176" y="118"/>
                      </a:lnTo>
                      <a:lnTo>
                        <a:pt x="200" y="102"/>
                      </a:lnTo>
                      <a:lnTo>
                        <a:pt x="294" y="89"/>
                      </a:lnTo>
                      <a:lnTo>
                        <a:pt x="332" y="95"/>
                      </a:lnTo>
                      <a:lnTo>
                        <a:pt x="316" y="45"/>
                      </a:lnTo>
                      <a:lnTo>
                        <a:pt x="316" y="45"/>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72" name="Freeform 186">
                  <a:extLst>
                    <a:ext uri="{FF2B5EF4-FFF2-40B4-BE49-F238E27FC236}">
                      <a16:creationId xmlns:a16="http://schemas.microsoft.com/office/drawing/2014/main" id="{A8E54388-15CF-4B7E-99A3-2FE4D92F52B4}"/>
                    </a:ext>
                  </a:extLst>
                </p:cNvPr>
                <p:cNvSpPr>
                  <a:spLocks/>
                </p:cNvSpPr>
                <p:nvPr/>
              </p:nvSpPr>
              <p:spPr bwMode="auto">
                <a:xfrm>
                  <a:off x="3621164" y="2591964"/>
                  <a:ext cx="54621" cy="19074"/>
                </a:xfrm>
                <a:custGeom>
                  <a:avLst/>
                  <a:gdLst/>
                  <a:ahLst/>
                  <a:cxnLst>
                    <a:cxn ang="0">
                      <a:pos x="6" y="10"/>
                    </a:cxn>
                    <a:cxn ang="0">
                      <a:pos x="0" y="17"/>
                    </a:cxn>
                    <a:cxn ang="0">
                      <a:pos x="12" y="23"/>
                    </a:cxn>
                    <a:cxn ang="0">
                      <a:pos x="63" y="10"/>
                    </a:cxn>
                    <a:cxn ang="0">
                      <a:pos x="40" y="0"/>
                    </a:cxn>
                    <a:cxn ang="0">
                      <a:pos x="6" y="10"/>
                    </a:cxn>
                    <a:cxn ang="0">
                      <a:pos x="6" y="10"/>
                    </a:cxn>
                  </a:cxnLst>
                  <a:rect l="0" t="0" r="r" b="b"/>
                  <a:pathLst>
                    <a:path w="63" h="23">
                      <a:moveTo>
                        <a:pt x="6" y="10"/>
                      </a:moveTo>
                      <a:lnTo>
                        <a:pt x="0" y="17"/>
                      </a:lnTo>
                      <a:lnTo>
                        <a:pt x="12" y="23"/>
                      </a:lnTo>
                      <a:lnTo>
                        <a:pt x="63" y="10"/>
                      </a:lnTo>
                      <a:lnTo>
                        <a:pt x="40" y="0"/>
                      </a:lnTo>
                      <a:lnTo>
                        <a:pt x="6" y="10"/>
                      </a:lnTo>
                      <a:lnTo>
                        <a:pt x="6" y="1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73" name="Freeform 187">
                  <a:extLst>
                    <a:ext uri="{FF2B5EF4-FFF2-40B4-BE49-F238E27FC236}">
                      <a16:creationId xmlns:a16="http://schemas.microsoft.com/office/drawing/2014/main" id="{84711763-F8D3-419A-8ACA-06EBBEBE9728}"/>
                    </a:ext>
                  </a:extLst>
                </p:cNvPr>
                <p:cNvSpPr>
                  <a:spLocks/>
                </p:cNvSpPr>
                <p:nvPr/>
              </p:nvSpPr>
              <p:spPr bwMode="auto">
                <a:xfrm>
                  <a:off x="3515390" y="2177293"/>
                  <a:ext cx="130051" cy="137671"/>
                </a:xfrm>
                <a:custGeom>
                  <a:avLst/>
                  <a:gdLst/>
                  <a:ahLst/>
                  <a:cxnLst>
                    <a:cxn ang="0">
                      <a:pos x="73" y="0"/>
                    </a:cxn>
                    <a:cxn ang="0">
                      <a:pos x="51" y="4"/>
                    </a:cxn>
                    <a:cxn ang="0">
                      <a:pos x="51" y="23"/>
                    </a:cxn>
                    <a:cxn ang="0">
                      <a:pos x="17" y="27"/>
                    </a:cxn>
                    <a:cxn ang="0">
                      <a:pos x="39" y="71"/>
                    </a:cxn>
                    <a:cxn ang="0">
                      <a:pos x="39" y="89"/>
                    </a:cxn>
                    <a:cxn ang="0">
                      <a:pos x="0" y="128"/>
                    </a:cxn>
                    <a:cxn ang="0">
                      <a:pos x="13" y="144"/>
                    </a:cxn>
                    <a:cxn ang="0">
                      <a:pos x="6" y="160"/>
                    </a:cxn>
                    <a:cxn ang="0">
                      <a:pos x="79" y="166"/>
                    </a:cxn>
                    <a:cxn ang="0">
                      <a:pos x="83" y="156"/>
                    </a:cxn>
                    <a:cxn ang="0">
                      <a:pos x="112" y="160"/>
                    </a:cxn>
                    <a:cxn ang="0">
                      <a:pos x="150" y="116"/>
                    </a:cxn>
                    <a:cxn ang="0">
                      <a:pos x="106" y="55"/>
                    </a:cxn>
                    <a:cxn ang="0">
                      <a:pos x="112" y="39"/>
                    </a:cxn>
                    <a:cxn ang="0">
                      <a:pos x="89" y="33"/>
                    </a:cxn>
                    <a:cxn ang="0">
                      <a:pos x="96" y="16"/>
                    </a:cxn>
                    <a:cxn ang="0">
                      <a:pos x="73" y="0"/>
                    </a:cxn>
                    <a:cxn ang="0">
                      <a:pos x="73" y="0"/>
                    </a:cxn>
                  </a:cxnLst>
                  <a:rect l="0" t="0" r="r" b="b"/>
                  <a:pathLst>
                    <a:path w="150" h="166">
                      <a:moveTo>
                        <a:pt x="73" y="0"/>
                      </a:moveTo>
                      <a:lnTo>
                        <a:pt x="51" y="4"/>
                      </a:lnTo>
                      <a:lnTo>
                        <a:pt x="51" y="23"/>
                      </a:lnTo>
                      <a:lnTo>
                        <a:pt x="17" y="27"/>
                      </a:lnTo>
                      <a:lnTo>
                        <a:pt x="39" y="71"/>
                      </a:lnTo>
                      <a:lnTo>
                        <a:pt x="39" y="89"/>
                      </a:lnTo>
                      <a:lnTo>
                        <a:pt x="0" y="128"/>
                      </a:lnTo>
                      <a:lnTo>
                        <a:pt x="13" y="144"/>
                      </a:lnTo>
                      <a:lnTo>
                        <a:pt x="6" y="160"/>
                      </a:lnTo>
                      <a:lnTo>
                        <a:pt x="79" y="166"/>
                      </a:lnTo>
                      <a:lnTo>
                        <a:pt x="83" y="156"/>
                      </a:lnTo>
                      <a:lnTo>
                        <a:pt x="112" y="160"/>
                      </a:lnTo>
                      <a:lnTo>
                        <a:pt x="150" y="116"/>
                      </a:lnTo>
                      <a:lnTo>
                        <a:pt x="106" y="55"/>
                      </a:lnTo>
                      <a:lnTo>
                        <a:pt x="112" y="39"/>
                      </a:lnTo>
                      <a:lnTo>
                        <a:pt x="89" y="33"/>
                      </a:lnTo>
                      <a:lnTo>
                        <a:pt x="96" y="16"/>
                      </a:lnTo>
                      <a:lnTo>
                        <a:pt x="73" y="0"/>
                      </a:lnTo>
                      <a:lnTo>
                        <a:pt x="73"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74" name="Freeform 188">
                  <a:extLst>
                    <a:ext uri="{FF2B5EF4-FFF2-40B4-BE49-F238E27FC236}">
                      <a16:creationId xmlns:a16="http://schemas.microsoft.com/office/drawing/2014/main" id="{E37F9218-BAE2-4499-B003-75F3FEEBB7E3}"/>
                    </a:ext>
                  </a:extLst>
                </p:cNvPr>
                <p:cNvSpPr>
                  <a:spLocks/>
                </p:cNvSpPr>
                <p:nvPr/>
              </p:nvSpPr>
              <p:spPr bwMode="auto">
                <a:xfrm>
                  <a:off x="3410482" y="2190563"/>
                  <a:ext cx="138721" cy="198213"/>
                </a:xfrm>
                <a:custGeom>
                  <a:avLst/>
                  <a:gdLst/>
                  <a:ahLst/>
                  <a:cxnLst>
                    <a:cxn ang="0">
                      <a:pos x="121" y="73"/>
                    </a:cxn>
                    <a:cxn ang="0">
                      <a:pos x="127" y="55"/>
                    </a:cxn>
                    <a:cxn ang="0">
                      <a:pos x="160" y="55"/>
                    </a:cxn>
                    <a:cxn ang="0">
                      <a:pos x="138" y="11"/>
                    </a:cxn>
                    <a:cxn ang="0">
                      <a:pos x="117" y="0"/>
                    </a:cxn>
                    <a:cxn ang="0">
                      <a:pos x="73" y="11"/>
                    </a:cxn>
                    <a:cxn ang="0">
                      <a:pos x="38" y="61"/>
                    </a:cxn>
                    <a:cxn ang="0">
                      <a:pos x="34" y="83"/>
                    </a:cxn>
                    <a:cxn ang="0">
                      <a:pos x="16" y="90"/>
                    </a:cxn>
                    <a:cxn ang="0">
                      <a:pos x="6" y="118"/>
                    </a:cxn>
                    <a:cxn ang="0">
                      <a:pos x="16" y="134"/>
                    </a:cxn>
                    <a:cxn ang="0">
                      <a:pos x="12" y="156"/>
                    </a:cxn>
                    <a:cxn ang="0">
                      <a:pos x="0" y="173"/>
                    </a:cxn>
                    <a:cxn ang="0">
                      <a:pos x="6" y="185"/>
                    </a:cxn>
                    <a:cxn ang="0">
                      <a:pos x="22" y="233"/>
                    </a:cxn>
                    <a:cxn ang="0">
                      <a:pos x="44" y="239"/>
                    </a:cxn>
                    <a:cxn ang="0">
                      <a:pos x="44" y="227"/>
                    </a:cxn>
                    <a:cxn ang="0">
                      <a:pos x="67" y="223"/>
                    </a:cxn>
                    <a:cxn ang="0">
                      <a:pos x="79" y="195"/>
                    </a:cxn>
                    <a:cxn ang="0">
                      <a:pos x="79" y="173"/>
                    </a:cxn>
                    <a:cxn ang="0">
                      <a:pos x="95" y="166"/>
                    </a:cxn>
                    <a:cxn ang="0">
                      <a:pos x="95" y="150"/>
                    </a:cxn>
                    <a:cxn ang="0">
                      <a:pos x="73" y="144"/>
                    </a:cxn>
                    <a:cxn ang="0">
                      <a:pos x="67" y="118"/>
                    </a:cxn>
                    <a:cxn ang="0">
                      <a:pos x="121" y="73"/>
                    </a:cxn>
                    <a:cxn ang="0">
                      <a:pos x="121" y="73"/>
                    </a:cxn>
                  </a:cxnLst>
                  <a:rect l="0" t="0" r="r" b="b"/>
                  <a:pathLst>
                    <a:path w="160" h="239">
                      <a:moveTo>
                        <a:pt x="121" y="73"/>
                      </a:moveTo>
                      <a:lnTo>
                        <a:pt x="127" y="55"/>
                      </a:lnTo>
                      <a:lnTo>
                        <a:pt x="160" y="55"/>
                      </a:lnTo>
                      <a:lnTo>
                        <a:pt x="138" y="11"/>
                      </a:lnTo>
                      <a:lnTo>
                        <a:pt x="117" y="0"/>
                      </a:lnTo>
                      <a:lnTo>
                        <a:pt x="73" y="11"/>
                      </a:lnTo>
                      <a:lnTo>
                        <a:pt x="38" y="61"/>
                      </a:lnTo>
                      <a:lnTo>
                        <a:pt x="34" y="83"/>
                      </a:lnTo>
                      <a:lnTo>
                        <a:pt x="16" y="90"/>
                      </a:lnTo>
                      <a:lnTo>
                        <a:pt x="6" y="118"/>
                      </a:lnTo>
                      <a:lnTo>
                        <a:pt x="16" y="134"/>
                      </a:lnTo>
                      <a:lnTo>
                        <a:pt x="12" y="156"/>
                      </a:lnTo>
                      <a:lnTo>
                        <a:pt x="0" y="173"/>
                      </a:lnTo>
                      <a:lnTo>
                        <a:pt x="6" y="185"/>
                      </a:lnTo>
                      <a:lnTo>
                        <a:pt x="22" y="233"/>
                      </a:lnTo>
                      <a:lnTo>
                        <a:pt x="44" y="239"/>
                      </a:lnTo>
                      <a:lnTo>
                        <a:pt x="44" y="227"/>
                      </a:lnTo>
                      <a:lnTo>
                        <a:pt x="67" y="223"/>
                      </a:lnTo>
                      <a:lnTo>
                        <a:pt x="79" y="195"/>
                      </a:lnTo>
                      <a:lnTo>
                        <a:pt x="79" y="173"/>
                      </a:lnTo>
                      <a:lnTo>
                        <a:pt x="95" y="166"/>
                      </a:lnTo>
                      <a:lnTo>
                        <a:pt x="95" y="150"/>
                      </a:lnTo>
                      <a:lnTo>
                        <a:pt x="73" y="144"/>
                      </a:lnTo>
                      <a:lnTo>
                        <a:pt x="67" y="118"/>
                      </a:lnTo>
                      <a:lnTo>
                        <a:pt x="121" y="73"/>
                      </a:lnTo>
                      <a:lnTo>
                        <a:pt x="121" y="7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75" name="Freeform 189">
                  <a:extLst>
                    <a:ext uri="{FF2B5EF4-FFF2-40B4-BE49-F238E27FC236}">
                      <a16:creationId xmlns:a16="http://schemas.microsoft.com/office/drawing/2014/main" id="{5099C223-C781-4C69-A1FD-7310BBBF0E68}"/>
                    </a:ext>
                  </a:extLst>
                </p:cNvPr>
                <p:cNvSpPr>
                  <a:spLocks/>
                </p:cNvSpPr>
                <p:nvPr/>
              </p:nvSpPr>
              <p:spPr bwMode="auto">
                <a:xfrm>
                  <a:off x="3487646" y="2343991"/>
                  <a:ext cx="13872" cy="18246"/>
                </a:xfrm>
                <a:custGeom>
                  <a:avLst/>
                  <a:gdLst/>
                  <a:ahLst/>
                  <a:cxnLst>
                    <a:cxn ang="0">
                      <a:pos x="16" y="4"/>
                    </a:cxn>
                    <a:cxn ang="0">
                      <a:pos x="10" y="0"/>
                    </a:cxn>
                    <a:cxn ang="0">
                      <a:pos x="0" y="16"/>
                    </a:cxn>
                    <a:cxn ang="0">
                      <a:pos x="10" y="22"/>
                    </a:cxn>
                    <a:cxn ang="0">
                      <a:pos x="16" y="4"/>
                    </a:cxn>
                    <a:cxn ang="0">
                      <a:pos x="16" y="4"/>
                    </a:cxn>
                  </a:cxnLst>
                  <a:rect l="0" t="0" r="r" b="b"/>
                  <a:pathLst>
                    <a:path w="16" h="22">
                      <a:moveTo>
                        <a:pt x="16" y="4"/>
                      </a:moveTo>
                      <a:lnTo>
                        <a:pt x="10" y="0"/>
                      </a:lnTo>
                      <a:lnTo>
                        <a:pt x="0" y="16"/>
                      </a:lnTo>
                      <a:lnTo>
                        <a:pt x="10" y="22"/>
                      </a:lnTo>
                      <a:lnTo>
                        <a:pt x="16" y="4"/>
                      </a:lnTo>
                      <a:lnTo>
                        <a:pt x="16" y="4"/>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76" name="Freeform 190">
                  <a:extLst>
                    <a:ext uri="{FF2B5EF4-FFF2-40B4-BE49-F238E27FC236}">
                      <a16:creationId xmlns:a16="http://schemas.microsoft.com/office/drawing/2014/main" id="{39E1DF34-BBC3-4CEB-B9BD-87F95B9BB226}"/>
                    </a:ext>
                  </a:extLst>
                </p:cNvPr>
                <p:cNvSpPr>
                  <a:spLocks/>
                </p:cNvSpPr>
                <p:nvPr/>
              </p:nvSpPr>
              <p:spPr bwMode="auto">
                <a:xfrm>
                  <a:off x="3549203" y="2323258"/>
                  <a:ext cx="71961" cy="29027"/>
                </a:xfrm>
                <a:custGeom>
                  <a:avLst/>
                  <a:gdLst/>
                  <a:ahLst/>
                  <a:cxnLst>
                    <a:cxn ang="0">
                      <a:pos x="83" y="6"/>
                    </a:cxn>
                    <a:cxn ang="0">
                      <a:pos x="57" y="0"/>
                    </a:cxn>
                    <a:cxn ang="0">
                      <a:pos x="12" y="0"/>
                    </a:cxn>
                    <a:cxn ang="0">
                      <a:pos x="0" y="19"/>
                    </a:cxn>
                    <a:cxn ang="0">
                      <a:pos x="28" y="29"/>
                    </a:cxn>
                    <a:cxn ang="0">
                      <a:pos x="83" y="35"/>
                    </a:cxn>
                    <a:cxn ang="0">
                      <a:pos x="83" y="6"/>
                    </a:cxn>
                    <a:cxn ang="0">
                      <a:pos x="83" y="6"/>
                    </a:cxn>
                  </a:cxnLst>
                  <a:rect l="0" t="0" r="r" b="b"/>
                  <a:pathLst>
                    <a:path w="83" h="35">
                      <a:moveTo>
                        <a:pt x="83" y="6"/>
                      </a:moveTo>
                      <a:lnTo>
                        <a:pt x="57" y="0"/>
                      </a:lnTo>
                      <a:lnTo>
                        <a:pt x="12" y="0"/>
                      </a:lnTo>
                      <a:lnTo>
                        <a:pt x="0" y="19"/>
                      </a:lnTo>
                      <a:lnTo>
                        <a:pt x="28" y="29"/>
                      </a:lnTo>
                      <a:lnTo>
                        <a:pt x="83" y="35"/>
                      </a:lnTo>
                      <a:lnTo>
                        <a:pt x="83" y="6"/>
                      </a:lnTo>
                      <a:lnTo>
                        <a:pt x="83"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77" name="Freeform 191">
                  <a:extLst>
                    <a:ext uri="{FF2B5EF4-FFF2-40B4-BE49-F238E27FC236}">
                      <a16:creationId xmlns:a16="http://schemas.microsoft.com/office/drawing/2014/main" id="{2490EC02-8A68-4D70-AB4F-0217B0BBAF10}"/>
                    </a:ext>
                  </a:extLst>
                </p:cNvPr>
                <p:cNvSpPr>
                  <a:spLocks/>
                </p:cNvSpPr>
                <p:nvPr/>
              </p:nvSpPr>
              <p:spPr bwMode="auto">
                <a:xfrm>
                  <a:off x="3535332" y="2347309"/>
                  <a:ext cx="96238" cy="31515"/>
                </a:xfrm>
                <a:custGeom>
                  <a:avLst/>
                  <a:gdLst/>
                  <a:ahLst/>
                  <a:cxnLst>
                    <a:cxn ang="0">
                      <a:pos x="0" y="18"/>
                    </a:cxn>
                    <a:cxn ang="0">
                      <a:pos x="0" y="34"/>
                    </a:cxn>
                    <a:cxn ang="0">
                      <a:pos x="38" y="28"/>
                    </a:cxn>
                    <a:cxn ang="0">
                      <a:pos x="95" y="38"/>
                    </a:cxn>
                    <a:cxn ang="0">
                      <a:pos x="111" y="28"/>
                    </a:cxn>
                    <a:cxn ang="0">
                      <a:pos x="99" y="6"/>
                    </a:cxn>
                    <a:cxn ang="0">
                      <a:pos x="44" y="0"/>
                    </a:cxn>
                    <a:cxn ang="0">
                      <a:pos x="34" y="18"/>
                    </a:cxn>
                    <a:cxn ang="0">
                      <a:pos x="12" y="0"/>
                    </a:cxn>
                    <a:cxn ang="0">
                      <a:pos x="0" y="18"/>
                    </a:cxn>
                    <a:cxn ang="0">
                      <a:pos x="0" y="18"/>
                    </a:cxn>
                  </a:cxnLst>
                  <a:rect l="0" t="0" r="r" b="b"/>
                  <a:pathLst>
                    <a:path w="111" h="38">
                      <a:moveTo>
                        <a:pt x="0" y="18"/>
                      </a:moveTo>
                      <a:lnTo>
                        <a:pt x="0" y="34"/>
                      </a:lnTo>
                      <a:lnTo>
                        <a:pt x="38" y="28"/>
                      </a:lnTo>
                      <a:lnTo>
                        <a:pt x="95" y="38"/>
                      </a:lnTo>
                      <a:lnTo>
                        <a:pt x="111" y="28"/>
                      </a:lnTo>
                      <a:lnTo>
                        <a:pt x="99" y="6"/>
                      </a:lnTo>
                      <a:lnTo>
                        <a:pt x="44" y="0"/>
                      </a:lnTo>
                      <a:lnTo>
                        <a:pt x="34" y="18"/>
                      </a:lnTo>
                      <a:lnTo>
                        <a:pt x="12" y="0"/>
                      </a:lnTo>
                      <a:lnTo>
                        <a:pt x="0" y="18"/>
                      </a:lnTo>
                      <a:lnTo>
                        <a:pt x="0" y="18"/>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78" name="Freeform 192">
                  <a:extLst>
                    <a:ext uri="{FF2B5EF4-FFF2-40B4-BE49-F238E27FC236}">
                      <a16:creationId xmlns:a16="http://schemas.microsoft.com/office/drawing/2014/main" id="{68E3CB91-84F0-4A44-9FC9-47CDE3E75A51}"/>
                    </a:ext>
                  </a:extLst>
                </p:cNvPr>
                <p:cNvSpPr>
                  <a:spLocks/>
                </p:cNvSpPr>
                <p:nvPr/>
              </p:nvSpPr>
              <p:spPr bwMode="auto">
                <a:xfrm>
                  <a:off x="3535332" y="2370530"/>
                  <a:ext cx="82365" cy="37321"/>
                </a:xfrm>
                <a:custGeom>
                  <a:avLst/>
                  <a:gdLst/>
                  <a:ahLst/>
                  <a:cxnLst>
                    <a:cxn ang="0">
                      <a:pos x="0" y="6"/>
                    </a:cxn>
                    <a:cxn ang="0">
                      <a:pos x="0" y="16"/>
                    </a:cxn>
                    <a:cxn ang="0">
                      <a:pos x="22" y="22"/>
                    </a:cxn>
                    <a:cxn ang="0">
                      <a:pos x="16" y="39"/>
                    </a:cxn>
                    <a:cxn ang="0">
                      <a:pos x="50" y="45"/>
                    </a:cxn>
                    <a:cxn ang="0">
                      <a:pos x="73" y="39"/>
                    </a:cxn>
                    <a:cxn ang="0">
                      <a:pos x="95" y="10"/>
                    </a:cxn>
                    <a:cxn ang="0">
                      <a:pos x="38" y="0"/>
                    </a:cxn>
                    <a:cxn ang="0">
                      <a:pos x="0" y="6"/>
                    </a:cxn>
                    <a:cxn ang="0">
                      <a:pos x="0" y="6"/>
                    </a:cxn>
                  </a:cxnLst>
                  <a:rect l="0" t="0" r="r" b="b"/>
                  <a:pathLst>
                    <a:path w="95" h="45">
                      <a:moveTo>
                        <a:pt x="0" y="6"/>
                      </a:moveTo>
                      <a:lnTo>
                        <a:pt x="0" y="16"/>
                      </a:lnTo>
                      <a:lnTo>
                        <a:pt x="22" y="22"/>
                      </a:lnTo>
                      <a:lnTo>
                        <a:pt x="16" y="39"/>
                      </a:lnTo>
                      <a:lnTo>
                        <a:pt x="50" y="45"/>
                      </a:lnTo>
                      <a:lnTo>
                        <a:pt x="73" y="39"/>
                      </a:lnTo>
                      <a:lnTo>
                        <a:pt x="95" y="10"/>
                      </a:lnTo>
                      <a:lnTo>
                        <a:pt x="38" y="0"/>
                      </a:lnTo>
                      <a:lnTo>
                        <a:pt x="0" y="6"/>
                      </a:lnTo>
                      <a:lnTo>
                        <a:pt x="0"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79" name="Freeform 193">
                  <a:extLst>
                    <a:ext uri="{FF2B5EF4-FFF2-40B4-BE49-F238E27FC236}">
                      <a16:creationId xmlns:a16="http://schemas.microsoft.com/office/drawing/2014/main" id="{33A34EF4-4796-4146-993A-A1D8F273CEA8}"/>
                    </a:ext>
                  </a:extLst>
                </p:cNvPr>
                <p:cNvSpPr>
                  <a:spLocks/>
                </p:cNvSpPr>
                <p:nvPr/>
              </p:nvSpPr>
              <p:spPr bwMode="auto">
                <a:xfrm>
                  <a:off x="3573479" y="2370530"/>
                  <a:ext cx="124849" cy="78788"/>
                </a:xfrm>
                <a:custGeom>
                  <a:avLst/>
                  <a:gdLst/>
                  <a:ahLst/>
                  <a:cxnLst>
                    <a:cxn ang="0">
                      <a:pos x="95" y="22"/>
                    </a:cxn>
                    <a:cxn ang="0">
                      <a:pos x="89" y="10"/>
                    </a:cxn>
                    <a:cxn ang="0">
                      <a:pos x="67" y="0"/>
                    </a:cxn>
                    <a:cxn ang="0">
                      <a:pos x="51" y="10"/>
                    </a:cxn>
                    <a:cxn ang="0">
                      <a:pos x="29" y="39"/>
                    </a:cxn>
                    <a:cxn ang="0">
                      <a:pos x="6" y="45"/>
                    </a:cxn>
                    <a:cxn ang="0">
                      <a:pos x="12" y="57"/>
                    </a:cxn>
                    <a:cxn ang="0">
                      <a:pos x="0" y="77"/>
                    </a:cxn>
                    <a:cxn ang="0">
                      <a:pos x="12" y="89"/>
                    </a:cxn>
                    <a:cxn ang="0">
                      <a:pos x="55" y="83"/>
                    </a:cxn>
                    <a:cxn ang="0">
                      <a:pos x="73" y="95"/>
                    </a:cxn>
                    <a:cxn ang="0">
                      <a:pos x="89" y="89"/>
                    </a:cxn>
                    <a:cxn ang="0">
                      <a:pos x="122" y="95"/>
                    </a:cxn>
                    <a:cxn ang="0">
                      <a:pos x="122" y="83"/>
                    </a:cxn>
                    <a:cxn ang="0">
                      <a:pos x="134" y="77"/>
                    </a:cxn>
                    <a:cxn ang="0">
                      <a:pos x="138" y="61"/>
                    </a:cxn>
                    <a:cxn ang="0">
                      <a:pos x="144" y="57"/>
                    </a:cxn>
                    <a:cxn ang="0">
                      <a:pos x="122" y="39"/>
                    </a:cxn>
                    <a:cxn ang="0">
                      <a:pos x="122" y="16"/>
                    </a:cxn>
                    <a:cxn ang="0">
                      <a:pos x="105" y="10"/>
                    </a:cxn>
                    <a:cxn ang="0">
                      <a:pos x="95" y="22"/>
                    </a:cxn>
                    <a:cxn ang="0">
                      <a:pos x="95" y="22"/>
                    </a:cxn>
                  </a:cxnLst>
                  <a:rect l="0" t="0" r="r" b="b"/>
                  <a:pathLst>
                    <a:path w="144" h="95">
                      <a:moveTo>
                        <a:pt x="95" y="22"/>
                      </a:moveTo>
                      <a:lnTo>
                        <a:pt x="89" y="10"/>
                      </a:lnTo>
                      <a:lnTo>
                        <a:pt x="67" y="0"/>
                      </a:lnTo>
                      <a:lnTo>
                        <a:pt x="51" y="10"/>
                      </a:lnTo>
                      <a:lnTo>
                        <a:pt x="29" y="39"/>
                      </a:lnTo>
                      <a:lnTo>
                        <a:pt x="6" y="45"/>
                      </a:lnTo>
                      <a:lnTo>
                        <a:pt x="12" y="57"/>
                      </a:lnTo>
                      <a:lnTo>
                        <a:pt x="0" y="77"/>
                      </a:lnTo>
                      <a:lnTo>
                        <a:pt x="12" y="89"/>
                      </a:lnTo>
                      <a:lnTo>
                        <a:pt x="55" y="83"/>
                      </a:lnTo>
                      <a:lnTo>
                        <a:pt x="73" y="95"/>
                      </a:lnTo>
                      <a:lnTo>
                        <a:pt x="89" y="89"/>
                      </a:lnTo>
                      <a:lnTo>
                        <a:pt x="122" y="95"/>
                      </a:lnTo>
                      <a:lnTo>
                        <a:pt x="122" y="83"/>
                      </a:lnTo>
                      <a:lnTo>
                        <a:pt x="134" y="77"/>
                      </a:lnTo>
                      <a:lnTo>
                        <a:pt x="138" y="61"/>
                      </a:lnTo>
                      <a:lnTo>
                        <a:pt x="144" y="57"/>
                      </a:lnTo>
                      <a:lnTo>
                        <a:pt x="122" y="39"/>
                      </a:lnTo>
                      <a:lnTo>
                        <a:pt x="122" y="16"/>
                      </a:lnTo>
                      <a:lnTo>
                        <a:pt x="105" y="10"/>
                      </a:lnTo>
                      <a:lnTo>
                        <a:pt x="95" y="22"/>
                      </a:lnTo>
                      <a:lnTo>
                        <a:pt x="95" y="22"/>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80" name="Freeform 194">
                  <a:extLst>
                    <a:ext uri="{FF2B5EF4-FFF2-40B4-BE49-F238E27FC236}">
                      <a16:creationId xmlns:a16="http://schemas.microsoft.com/office/drawing/2014/main" id="{810393C6-DA46-4346-9B6B-4179BEB925D6}"/>
                    </a:ext>
                  </a:extLst>
                </p:cNvPr>
                <p:cNvSpPr>
                  <a:spLocks/>
                </p:cNvSpPr>
                <p:nvPr/>
              </p:nvSpPr>
              <p:spPr bwMode="auto">
                <a:xfrm>
                  <a:off x="3573479" y="2431072"/>
                  <a:ext cx="234958" cy="124401"/>
                </a:xfrm>
                <a:custGeom>
                  <a:avLst/>
                  <a:gdLst/>
                  <a:ahLst/>
                  <a:cxnLst>
                    <a:cxn ang="0">
                      <a:pos x="12" y="16"/>
                    </a:cxn>
                    <a:cxn ang="0">
                      <a:pos x="22" y="32"/>
                    </a:cxn>
                    <a:cxn ang="0">
                      <a:pos x="6" y="55"/>
                    </a:cxn>
                    <a:cxn ang="0">
                      <a:pos x="0" y="71"/>
                    </a:cxn>
                    <a:cxn ang="0">
                      <a:pos x="12" y="83"/>
                    </a:cxn>
                    <a:cxn ang="0">
                      <a:pos x="51" y="89"/>
                    </a:cxn>
                    <a:cxn ang="0">
                      <a:pos x="67" y="77"/>
                    </a:cxn>
                    <a:cxn ang="0">
                      <a:pos x="83" y="71"/>
                    </a:cxn>
                    <a:cxn ang="0">
                      <a:pos x="105" y="83"/>
                    </a:cxn>
                    <a:cxn ang="0">
                      <a:pos x="118" y="105"/>
                    </a:cxn>
                    <a:cxn ang="0">
                      <a:pos x="99" y="127"/>
                    </a:cxn>
                    <a:cxn ang="0">
                      <a:pos x="118" y="134"/>
                    </a:cxn>
                    <a:cxn ang="0">
                      <a:pos x="134" y="105"/>
                    </a:cxn>
                    <a:cxn ang="0">
                      <a:pos x="166" y="127"/>
                    </a:cxn>
                    <a:cxn ang="0">
                      <a:pos x="178" y="150"/>
                    </a:cxn>
                    <a:cxn ang="0">
                      <a:pos x="188" y="150"/>
                    </a:cxn>
                    <a:cxn ang="0">
                      <a:pos x="211" y="134"/>
                    </a:cxn>
                    <a:cxn ang="0">
                      <a:pos x="201" y="121"/>
                    </a:cxn>
                    <a:cxn ang="0">
                      <a:pos x="178" y="121"/>
                    </a:cxn>
                    <a:cxn ang="0">
                      <a:pos x="178" y="117"/>
                    </a:cxn>
                    <a:cxn ang="0">
                      <a:pos x="239" y="99"/>
                    </a:cxn>
                    <a:cxn ang="0">
                      <a:pos x="249" y="89"/>
                    </a:cxn>
                    <a:cxn ang="0">
                      <a:pos x="271" y="83"/>
                    </a:cxn>
                    <a:cxn ang="0">
                      <a:pos x="271" y="55"/>
                    </a:cxn>
                    <a:cxn ang="0">
                      <a:pos x="227" y="38"/>
                    </a:cxn>
                    <a:cxn ang="0">
                      <a:pos x="217" y="44"/>
                    </a:cxn>
                    <a:cxn ang="0">
                      <a:pos x="205" y="38"/>
                    </a:cxn>
                    <a:cxn ang="0">
                      <a:pos x="195" y="38"/>
                    </a:cxn>
                    <a:cxn ang="0">
                      <a:pos x="188" y="22"/>
                    </a:cxn>
                    <a:cxn ang="0">
                      <a:pos x="178" y="22"/>
                    </a:cxn>
                    <a:cxn ang="0">
                      <a:pos x="178" y="10"/>
                    </a:cxn>
                    <a:cxn ang="0">
                      <a:pos x="166" y="0"/>
                    </a:cxn>
                    <a:cxn ang="0">
                      <a:pos x="134" y="4"/>
                    </a:cxn>
                    <a:cxn ang="0">
                      <a:pos x="122" y="10"/>
                    </a:cxn>
                    <a:cxn ang="0">
                      <a:pos x="122" y="22"/>
                    </a:cxn>
                    <a:cxn ang="0">
                      <a:pos x="89" y="16"/>
                    </a:cxn>
                    <a:cxn ang="0">
                      <a:pos x="73" y="22"/>
                    </a:cxn>
                    <a:cxn ang="0">
                      <a:pos x="55" y="10"/>
                    </a:cxn>
                    <a:cxn ang="0">
                      <a:pos x="12" y="16"/>
                    </a:cxn>
                    <a:cxn ang="0">
                      <a:pos x="12" y="16"/>
                    </a:cxn>
                  </a:cxnLst>
                  <a:rect l="0" t="0" r="r" b="b"/>
                  <a:pathLst>
                    <a:path w="271" h="150">
                      <a:moveTo>
                        <a:pt x="12" y="16"/>
                      </a:moveTo>
                      <a:lnTo>
                        <a:pt x="22" y="32"/>
                      </a:lnTo>
                      <a:lnTo>
                        <a:pt x="6" y="55"/>
                      </a:lnTo>
                      <a:lnTo>
                        <a:pt x="0" y="71"/>
                      </a:lnTo>
                      <a:lnTo>
                        <a:pt x="12" y="83"/>
                      </a:lnTo>
                      <a:lnTo>
                        <a:pt x="51" y="89"/>
                      </a:lnTo>
                      <a:lnTo>
                        <a:pt x="67" y="77"/>
                      </a:lnTo>
                      <a:lnTo>
                        <a:pt x="83" y="71"/>
                      </a:lnTo>
                      <a:lnTo>
                        <a:pt x="105" y="83"/>
                      </a:lnTo>
                      <a:lnTo>
                        <a:pt x="118" y="105"/>
                      </a:lnTo>
                      <a:lnTo>
                        <a:pt x="99" y="127"/>
                      </a:lnTo>
                      <a:lnTo>
                        <a:pt x="118" y="134"/>
                      </a:lnTo>
                      <a:lnTo>
                        <a:pt x="134" y="105"/>
                      </a:lnTo>
                      <a:lnTo>
                        <a:pt x="166" y="127"/>
                      </a:lnTo>
                      <a:lnTo>
                        <a:pt x="178" y="150"/>
                      </a:lnTo>
                      <a:lnTo>
                        <a:pt x="188" y="150"/>
                      </a:lnTo>
                      <a:lnTo>
                        <a:pt x="211" y="134"/>
                      </a:lnTo>
                      <a:lnTo>
                        <a:pt x="201" y="121"/>
                      </a:lnTo>
                      <a:lnTo>
                        <a:pt x="178" y="121"/>
                      </a:lnTo>
                      <a:lnTo>
                        <a:pt x="178" y="117"/>
                      </a:lnTo>
                      <a:lnTo>
                        <a:pt x="239" y="99"/>
                      </a:lnTo>
                      <a:lnTo>
                        <a:pt x="249" y="89"/>
                      </a:lnTo>
                      <a:lnTo>
                        <a:pt x="271" y="83"/>
                      </a:lnTo>
                      <a:lnTo>
                        <a:pt x="271" y="55"/>
                      </a:lnTo>
                      <a:lnTo>
                        <a:pt x="227" y="38"/>
                      </a:lnTo>
                      <a:lnTo>
                        <a:pt x="217" y="44"/>
                      </a:lnTo>
                      <a:lnTo>
                        <a:pt x="205" y="38"/>
                      </a:lnTo>
                      <a:lnTo>
                        <a:pt x="195" y="38"/>
                      </a:lnTo>
                      <a:lnTo>
                        <a:pt x="188" y="22"/>
                      </a:lnTo>
                      <a:lnTo>
                        <a:pt x="178" y="22"/>
                      </a:lnTo>
                      <a:lnTo>
                        <a:pt x="178" y="10"/>
                      </a:lnTo>
                      <a:lnTo>
                        <a:pt x="166" y="0"/>
                      </a:lnTo>
                      <a:lnTo>
                        <a:pt x="134" y="4"/>
                      </a:lnTo>
                      <a:lnTo>
                        <a:pt x="122" y="10"/>
                      </a:lnTo>
                      <a:lnTo>
                        <a:pt x="122" y="22"/>
                      </a:lnTo>
                      <a:lnTo>
                        <a:pt x="89" y="16"/>
                      </a:lnTo>
                      <a:lnTo>
                        <a:pt x="73" y="22"/>
                      </a:lnTo>
                      <a:lnTo>
                        <a:pt x="55" y="10"/>
                      </a:lnTo>
                      <a:lnTo>
                        <a:pt x="12" y="16"/>
                      </a:lnTo>
                      <a:lnTo>
                        <a:pt x="12" y="16"/>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81" name="Freeform 195">
                  <a:extLst>
                    <a:ext uri="{FF2B5EF4-FFF2-40B4-BE49-F238E27FC236}">
                      <a16:creationId xmlns:a16="http://schemas.microsoft.com/office/drawing/2014/main" id="{E44B0CF5-22B5-4043-83B9-D7F51605DEC8}"/>
                    </a:ext>
                  </a:extLst>
                </p:cNvPr>
                <p:cNvSpPr>
                  <a:spLocks/>
                </p:cNvSpPr>
                <p:nvPr/>
              </p:nvSpPr>
              <p:spPr bwMode="auto">
                <a:xfrm>
                  <a:off x="3756417" y="2536399"/>
                  <a:ext cx="13872" cy="9123"/>
                </a:xfrm>
                <a:custGeom>
                  <a:avLst/>
                  <a:gdLst/>
                  <a:ahLst/>
                  <a:cxnLst>
                    <a:cxn ang="0">
                      <a:pos x="16" y="0"/>
                    </a:cxn>
                    <a:cxn ang="0">
                      <a:pos x="0" y="7"/>
                    </a:cxn>
                    <a:cxn ang="0">
                      <a:pos x="10" y="11"/>
                    </a:cxn>
                    <a:cxn ang="0">
                      <a:pos x="16" y="0"/>
                    </a:cxn>
                    <a:cxn ang="0">
                      <a:pos x="16" y="0"/>
                    </a:cxn>
                  </a:cxnLst>
                  <a:rect l="0" t="0" r="r" b="b"/>
                  <a:pathLst>
                    <a:path w="16" h="11">
                      <a:moveTo>
                        <a:pt x="16" y="0"/>
                      </a:moveTo>
                      <a:lnTo>
                        <a:pt x="0" y="7"/>
                      </a:lnTo>
                      <a:lnTo>
                        <a:pt x="10" y="11"/>
                      </a:lnTo>
                      <a:lnTo>
                        <a:pt x="16" y="0"/>
                      </a:lnTo>
                      <a:lnTo>
                        <a:pt x="16" y="0"/>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82" name="Freeform 196">
                  <a:extLst>
                    <a:ext uri="{FF2B5EF4-FFF2-40B4-BE49-F238E27FC236}">
                      <a16:creationId xmlns:a16="http://schemas.microsoft.com/office/drawing/2014/main" id="{26B3A6C3-D30F-4368-B4AE-58CA50147F46}"/>
                    </a:ext>
                  </a:extLst>
                </p:cNvPr>
                <p:cNvSpPr>
                  <a:spLocks/>
                </p:cNvSpPr>
                <p:nvPr/>
              </p:nvSpPr>
              <p:spPr bwMode="auto">
                <a:xfrm>
                  <a:off x="3631569" y="2489956"/>
                  <a:ext cx="44217" cy="46443"/>
                </a:xfrm>
                <a:custGeom>
                  <a:avLst/>
                  <a:gdLst/>
                  <a:ahLst/>
                  <a:cxnLst>
                    <a:cxn ang="0">
                      <a:pos x="16" y="0"/>
                    </a:cxn>
                    <a:cxn ang="0">
                      <a:pos x="0" y="6"/>
                    </a:cxn>
                    <a:cxn ang="0">
                      <a:pos x="22" y="28"/>
                    </a:cxn>
                    <a:cxn ang="0">
                      <a:pos x="32" y="56"/>
                    </a:cxn>
                    <a:cxn ang="0">
                      <a:pos x="51" y="34"/>
                    </a:cxn>
                    <a:cxn ang="0">
                      <a:pos x="38" y="12"/>
                    </a:cxn>
                    <a:cxn ang="0">
                      <a:pos x="16" y="0"/>
                    </a:cxn>
                    <a:cxn ang="0">
                      <a:pos x="16" y="0"/>
                    </a:cxn>
                  </a:cxnLst>
                  <a:rect l="0" t="0" r="r" b="b"/>
                  <a:pathLst>
                    <a:path w="51" h="56">
                      <a:moveTo>
                        <a:pt x="16" y="0"/>
                      </a:moveTo>
                      <a:lnTo>
                        <a:pt x="0" y="6"/>
                      </a:lnTo>
                      <a:lnTo>
                        <a:pt x="22" y="28"/>
                      </a:lnTo>
                      <a:lnTo>
                        <a:pt x="32" y="56"/>
                      </a:lnTo>
                      <a:lnTo>
                        <a:pt x="51" y="34"/>
                      </a:lnTo>
                      <a:lnTo>
                        <a:pt x="38" y="12"/>
                      </a:lnTo>
                      <a:lnTo>
                        <a:pt x="16" y="0"/>
                      </a:lnTo>
                      <a:lnTo>
                        <a:pt x="16" y="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83" name="Freeform 197">
                  <a:extLst>
                    <a:ext uri="{FF2B5EF4-FFF2-40B4-BE49-F238E27FC236}">
                      <a16:creationId xmlns:a16="http://schemas.microsoft.com/office/drawing/2014/main" id="{8C7C6C71-0CFC-4842-8A40-67D6A3F5B698}"/>
                    </a:ext>
                  </a:extLst>
                </p:cNvPr>
                <p:cNvSpPr>
                  <a:spLocks/>
                </p:cNvSpPr>
                <p:nvPr/>
              </p:nvSpPr>
              <p:spPr bwMode="auto">
                <a:xfrm>
                  <a:off x="3367132" y="2352285"/>
                  <a:ext cx="31212" cy="45613"/>
                </a:xfrm>
                <a:custGeom>
                  <a:avLst/>
                  <a:gdLst/>
                  <a:ahLst/>
                  <a:cxnLst>
                    <a:cxn ang="0">
                      <a:pos x="36" y="55"/>
                    </a:cxn>
                    <a:cxn ang="0">
                      <a:pos x="36" y="22"/>
                    </a:cxn>
                    <a:cxn ang="0">
                      <a:pos x="22" y="0"/>
                    </a:cxn>
                    <a:cxn ang="0">
                      <a:pos x="0" y="24"/>
                    </a:cxn>
                    <a:cxn ang="0">
                      <a:pos x="16" y="40"/>
                    </a:cxn>
                    <a:cxn ang="0">
                      <a:pos x="36" y="55"/>
                    </a:cxn>
                    <a:cxn ang="0">
                      <a:pos x="36" y="55"/>
                    </a:cxn>
                  </a:cxnLst>
                  <a:rect l="0" t="0" r="r" b="b"/>
                  <a:pathLst>
                    <a:path w="36" h="55">
                      <a:moveTo>
                        <a:pt x="36" y="55"/>
                      </a:moveTo>
                      <a:lnTo>
                        <a:pt x="36" y="22"/>
                      </a:lnTo>
                      <a:lnTo>
                        <a:pt x="22" y="0"/>
                      </a:lnTo>
                      <a:lnTo>
                        <a:pt x="0" y="24"/>
                      </a:lnTo>
                      <a:lnTo>
                        <a:pt x="16" y="40"/>
                      </a:lnTo>
                      <a:lnTo>
                        <a:pt x="36" y="55"/>
                      </a:lnTo>
                      <a:lnTo>
                        <a:pt x="36" y="55"/>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84" name="Freeform 237">
                  <a:extLst>
                    <a:ext uri="{FF2B5EF4-FFF2-40B4-BE49-F238E27FC236}">
                      <a16:creationId xmlns:a16="http://schemas.microsoft.com/office/drawing/2014/main" id="{710A2798-8B84-4C20-A01D-D645EBB0BA9F}"/>
                    </a:ext>
                  </a:extLst>
                </p:cNvPr>
                <p:cNvSpPr>
                  <a:spLocks/>
                </p:cNvSpPr>
                <p:nvPr/>
              </p:nvSpPr>
              <p:spPr bwMode="auto">
                <a:xfrm>
                  <a:off x="4293092" y="2690655"/>
                  <a:ext cx="430034" cy="439551"/>
                </a:xfrm>
                <a:custGeom>
                  <a:avLst/>
                  <a:gdLst>
                    <a:gd name="T0" fmla="*/ 547688 w 496"/>
                    <a:gd name="T1" fmla="*/ 228600 h 530"/>
                    <a:gd name="T2" fmla="*/ 528638 w 496"/>
                    <a:gd name="T3" fmla="*/ 249237 h 530"/>
                    <a:gd name="T4" fmla="*/ 457200 w 496"/>
                    <a:gd name="T5" fmla="*/ 274637 h 530"/>
                    <a:gd name="T6" fmla="*/ 387350 w 496"/>
                    <a:gd name="T7" fmla="*/ 255587 h 530"/>
                    <a:gd name="T8" fmla="*/ 306388 w 496"/>
                    <a:gd name="T9" fmla="*/ 219075 h 530"/>
                    <a:gd name="T10" fmla="*/ 255588 w 496"/>
                    <a:gd name="T11" fmla="*/ 122237 h 530"/>
                    <a:gd name="T12" fmla="*/ 265113 w 496"/>
                    <a:gd name="T13" fmla="*/ 87312 h 530"/>
                    <a:gd name="T14" fmla="*/ 265113 w 496"/>
                    <a:gd name="T15" fmla="*/ 42862 h 530"/>
                    <a:gd name="T16" fmla="*/ 174625 w 496"/>
                    <a:gd name="T17" fmla="*/ 9525 h 530"/>
                    <a:gd name="T18" fmla="*/ 96838 w 496"/>
                    <a:gd name="T19" fmla="*/ 36512 h 530"/>
                    <a:gd name="T20" fmla="*/ 149225 w 496"/>
                    <a:gd name="T21" fmla="*/ 106362 h 530"/>
                    <a:gd name="T22" fmla="*/ 131763 w 496"/>
                    <a:gd name="T23" fmla="*/ 149225 h 530"/>
                    <a:gd name="T24" fmla="*/ 25400 w 496"/>
                    <a:gd name="T25" fmla="*/ 255587 h 530"/>
                    <a:gd name="T26" fmla="*/ 61913 w 496"/>
                    <a:gd name="T27" fmla="*/ 346075 h 530"/>
                    <a:gd name="T28" fmla="*/ 15875 w 496"/>
                    <a:gd name="T29" fmla="*/ 390525 h 530"/>
                    <a:gd name="T30" fmla="*/ 25400 w 496"/>
                    <a:gd name="T31" fmla="*/ 406400 h 530"/>
                    <a:gd name="T32" fmla="*/ 87313 w 496"/>
                    <a:gd name="T33" fmla="*/ 431800 h 530"/>
                    <a:gd name="T34" fmla="*/ 122238 w 496"/>
                    <a:gd name="T35" fmla="*/ 425450 h 530"/>
                    <a:gd name="T36" fmla="*/ 141288 w 496"/>
                    <a:gd name="T37" fmla="*/ 558800 h 530"/>
                    <a:gd name="T38" fmla="*/ 203200 w 496"/>
                    <a:gd name="T39" fmla="*/ 674687 h 530"/>
                    <a:gd name="T40" fmla="*/ 300038 w 496"/>
                    <a:gd name="T41" fmla="*/ 841375 h 530"/>
                    <a:gd name="T42" fmla="*/ 334963 w 496"/>
                    <a:gd name="T43" fmla="*/ 787400 h 530"/>
                    <a:gd name="T44" fmla="*/ 350838 w 496"/>
                    <a:gd name="T45" fmla="*/ 744537 h 530"/>
                    <a:gd name="T46" fmla="*/ 371475 w 496"/>
                    <a:gd name="T47" fmla="*/ 681037 h 530"/>
                    <a:gd name="T48" fmla="*/ 361950 w 496"/>
                    <a:gd name="T49" fmla="*/ 603250 h 530"/>
                    <a:gd name="T50" fmla="*/ 457200 w 496"/>
                    <a:gd name="T51" fmla="*/ 522287 h 530"/>
                    <a:gd name="T52" fmla="*/ 528638 w 496"/>
                    <a:gd name="T53" fmla="*/ 461962 h 530"/>
                    <a:gd name="T54" fmla="*/ 547688 w 496"/>
                    <a:gd name="T55" fmla="*/ 425450 h 530"/>
                    <a:gd name="T56" fmla="*/ 581025 w 496"/>
                    <a:gd name="T57" fmla="*/ 371475 h 530"/>
                    <a:gd name="T58" fmla="*/ 563563 w 496"/>
                    <a:gd name="T59" fmla="*/ 325437 h 530"/>
                    <a:gd name="T60" fmla="*/ 554038 w 496"/>
                    <a:gd name="T61" fmla="*/ 293687 h 530"/>
                    <a:gd name="T62" fmla="*/ 600075 w 496"/>
                    <a:gd name="T63" fmla="*/ 325437 h 530"/>
                    <a:gd name="T64" fmla="*/ 644525 w 496"/>
                    <a:gd name="T65" fmla="*/ 371475 h 530"/>
                    <a:gd name="T66" fmla="*/ 669925 w 496"/>
                    <a:gd name="T67" fmla="*/ 371475 h 530"/>
                    <a:gd name="T68" fmla="*/ 706438 w 496"/>
                    <a:gd name="T69" fmla="*/ 355600 h 530"/>
                    <a:gd name="T70" fmla="*/ 741363 w 496"/>
                    <a:gd name="T71" fmla="*/ 274637 h 530"/>
                    <a:gd name="T72" fmla="*/ 787400 w 496"/>
                    <a:gd name="T73" fmla="*/ 219075 h 530"/>
                    <a:gd name="T74" fmla="*/ 731838 w 496"/>
                    <a:gd name="T75" fmla="*/ 187325 h 530"/>
                    <a:gd name="T76" fmla="*/ 615950 w 496"/>
                    <a:gd name="T77" fmla="*/ 274637 h 530"/>
                    <a:gd name="T78" fmla="*/ 590550 w 496"/>
                    <a:gd name="T79" fmla="*/ 265112 h 530"/>
                    <a:gd name="T80" fmla="*/ 563563 w 496"/>
                    <a:gd name="T81" fmla="*/ 239712 h 5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96"/>
                    <a:gd name="T124" fmla="*/ 0 h 530"/>
                    <a:gd name="T125" fmla="*/ 496 w 496"/>
                    <a:gd name="T126" fmla="*/ 530 h 5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96" h="530">
                      <a:moveTo>
                        <a:pt x="355" y="151"/>
                      </a:moveTo>
                      <a:lnTo>
                        <a:pt x="345" y="144"/>
                      </a:lnTo>
                      <a:lnTo>
                        <a:pt x="333" y="144"/>
                      </a:lnTo>
                      <a:lnTo>
                        <a:pt x="333" y="157"/>
                      </a:lnTo>
                      <a:lnTo>
                        <a:pt x="339" y="185"/>
                      </a:lnTo>
                      <a:lnTo>
                        <a:pt x="288" y="173"/>
                      </a:lnTo>
                      <a:lnTo>
                        <a:pt x="272" y="157"/>
                      </a:lnTo>
                      <a:lnTo>
                        <a:pt x="244" y="161"/>
                      </a:lnTo>
                      <a:lnTo>
                        <a:pt x="240" y="151"/>
                      </a:lnTo>
                      <a:lnTo>
                        <a:pt x="193" y="138"/>
                      </a:lnTo>
                      <a:lnTo>
                        <a:pt x="193" y="100"/>
                      </a:lnTo>
                      <a:lnTo>
                        <a:pt x="161" y="77"/>
                      </a:lnTo>
                      <a:lnTo>
                        <a:pt x="150" y="67"/>
                      </a:lnTo>
                      <a:lnTo>
                        <a:pt x="167" y="55"/>
                      </a:lnTo>
                      <a:lnTo>
                        <a:pt x="154" y="39"/>
                      </a:lnTo>
                      <a:lnTo>
                        <a:pt x="167" y="27"/>
                      </a:lnTo>
                      <a:lnTo>
                        <a:pt x="144" y="0"/>
                      </a:lnTo>
                      <a:lnTo>
                        <a:pt x="110" y="6"/>
                      </a:lnTo>
                      <a:lnTo>
                        <a:pt x="106" y="17"/>
                      </a:lnTo>
                      <a:lnTo>
                        <a:pt x="61" y="23"/>
                      </a:lnTo>
                      <a:lnTo>
                        <a:pt x="67" y="45"/>
                      </a:lnTo>
                      <a:lnTo>
                        <a:pt x="94" y="67"/>
                      </a:lnTo>
                      <a:lnTo>
                        <a:pt x="83" y="77"/>
                      </a:lnTo>
                      <a:lnTo>
                        <a:pt x="83" y="94"/>
                      </a:lnTo>
                      <a:lnTo>
                        <a:pt x="45" y="151"/>
                      </a:lnTo>
                      <a:lnTo>
                        <a:pt x="16" y="161"/>
                      </a:lnTo>
                      <a:lnTo>
                        <a:pt x="51" y="205"/>
                      </a:lnTo>
                      <a:lnTo>
                        <a:pt x="39" y="218"/>
                      </a:lnTo>
                      <a:lnTo>
                        <a:pt x="0" y="228"/>
                      </a:lnTo>
                      <a:lnTo>
                        <a:pt x="10" y="246"/>
                      </a:lnTo>
                      <a:lnTo>
                        <a:pt x="33" y="246"/>
                      </a:lnTo>
                      <a:lnTo>
                        <a:pt x="16" y="256"/>
                      </a:lnTo>
                      <a:lnTo>
                        <a:pt x="39" y="285"/>
                      </a:lnTo>
                      <a:lnTo>
                        <a:pt x="55" y="272"/>
                      </a:lnTo>
                      <a:lnTo>
                        <a:pt x="71" y="252"/>
                      </a:lnTo>
                      <a:lnTo>
                        <a:pt x="77" y="268"/>
                      </a:lnTo>
                      <a:lnTo>
                        <a:pt x="89" y="272"/>
                      </a:lnTo>
                      <a:lnTo>
                        <a:pt x="89" y="352"/>
                      </a:lnTo>
                      <a:lnTo>
                        <a:pt x="116" y="396"/>
                      </a:lnTo>
                      <a:lnTo>
                        <a:pt x="128" y="425"/>
                      </a:lnTo>
                      <a:lnTo>
                        <a:pt x="173" y="512"/>
                      </a:lnTo>
                      <a:lnTo>
                        <a:pt x="189" y="530"/>
                      </a:lnTo>
                      <a:lnTo>
                        <a:pt x="217" y="508"/>
                      </a:lnTo>
                      <a:lnTo>
                        <a:pt x="211" y="496"/>
                      </a:lnTo>
                      <a:lnTo>
                        <a:pt x="221" y="486"/>
                      </a:lnTo>
                      <a:lnTo>
                        <a:pt x="221" y="469"/>
                      </a:lnTo>
                      <a:lnTo>
                        <a:pt x="217" y="463"/>
                      </a:lnTo>
                      <a:lnTo>
                        <a:pt x="234" y="429"/>
                      </a:lnTo>
                      <a:lnTo>
                        <a:pt x="228" y="419"/>
                      </a:lnTo>
                      <a:lnTo>
                        <a:pt x="228" y="380"/>
                      </a:lnTo>
                      <a:lnTo>
                        <a:pt x="244" y="374"/>
                      </a:lnTo>
                      <a:lnTo>
                        <a:pt x="288" y="329"/>
                      </a:lnTo>
                      <a:lnTo>
                        <a:pt x="288" y="313"/>
                      </a:lnTo>
                      <a:lnTo>
                        <a:pt x="333" y="291"/>
                      </a:lnTo>
                      <a:lnTo>
                        <a:pt x="327" y="279"/>
                      </a:lnTo>
                      <a:lnTo>
                        <a:pt x="345" y="268"/>
                      </a:lnTo>
                      <a:lnTo>
                        <a:pt x="372" y="268"/>
                      </a:lnTo>
                      <a:lnTo>
                        <a:pt x="366" y="234"/>
                      </a:lnTo>
                      <a:lnTo>
                        <a:pt x="345" y="224"/>
                      </a:lnTo>
                      <a:lnTo>
                        <a:pt x="355" y="205"/>
                      </a:lnTo>
                      <a:lnTo>
                        <a:pt x="345" y="195"/>
                      </a:lnTo>
                      <a:lnTo>
                        <a:pt x="349" y="185"/>
                      </a:lnTo>
                      <a:lnTo>
                        <a:pt x="366" y="185"/>
                      </a:lnTo>
                      <a:lnTo>
                        <a:pt x="378" y="205"/>
                      </a:lnTo>
                      <a:lnTo>
                        <a:pt x="416" y="205"/>
                      </a:lnTo>
                      <a:lnTo>
                        <a:pt x="406" y="234"/>
                      </a:lnTo>
                      <a:lnTo>
                        <a:pt x="416" y="240"/>
                      </a:lnTo>
                      <a:lnTo>
                        <a:pt x="422" y="234"/>
                      </a:lnTo>
                      <a:lnTo>
                        <a:pt x="433" y="262"/>
                      </a:lnTo>
                      <a:lnTo>
                        <a:pt x="445" y="224"/>
                      </a:lnTo>
                      <a:lnTo>
                        <a:pt x="461" y="218"/>
                      </a:lnTo>
                      <a:lnTo>
                        <a:pt x="467" y="173"/>
                      </a:lnTo>
                      <a:lnTo>
                        <a:pt x="483" y="161"/>
                      </a:lnTo>
                      <a:lnTo>
                        <a:pt x="496" y="138"/>
                      </a:lnTo>
                      <a:lnTo>
                        <a:pt x="477" y="134"/>
                      </a:lnTo>
                      <a:lnTo>
                        <a:pt x="461" y="118"/>
                      </a:lnTo>
                      <a:lnTo>
                        <a:pt x="400" y="151"/>
                      </a:lnTo>
                      <a:lnTo>
                        <a:pt x="388" y="173"/>
                      </a:lnTo>
                      <a:lnTo>
                        <a:pt x="378" y="179"/>
                      </a:lnTo>
                      <a:lnTo>
                        <a:pt x="372" y="167"/>
                      </a:lnTo>
                      <a:lnTo>
                        <a:pt x="349" y="161"/>
                      </a:lnTo>
                      <a:lnTo>
                        <a:pt x="355" y="151"/>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85" name="Freeform 238">
                  <a:extLst>
                    <a:ext uri="{FF2B5EF4-FFF2-40B4-BE49-F238E27FC236}">
                      <a16:creationId xmlns:a16="http://schemas.microsoft.com/office/drawing/2014/main" id="{1D050565-ADDA-4401-A054-EBFB4F2B2186}"/>
                    </a:ext>
                  </a:extLst>
                </p:cNvPr>
                <p:cNvSpPr>
                  <a:spLocks/>
                </p:cNvSpPr>
                <p:nvPr/>
              </p:nvSpPr>
              <p:spPr bwMode="auto">
                <a:xfrm>
                  <a:off x="4382393" y="3160062"/>
                  <a:ext cx="8670" cy="8293"/>
                </a:xfrm>
                <a:custGeom>
                  <a:avLst/>
                  <a:gdLst/>
                  <a:ahLst/>
                  <a:cxnLst>
                    <a:cxn ang="0">
                      <a:pos x="6" y="0"/>
                    </a:cxn>
                    <a:cxn ang="0">
                      <a:pos x="0" y="6"/>
                    </a:cxn>
                    <a:cxn ang="0">
                      <a:pos x="10" y="10"/>
                    </a:cxn>
                    <a:cxn ang="0">
                      <a:pos x="6" y="0"/>
                    </a:cxn>
                    <a:cxn ang="0">
                      <a:pos x="6" y="0"/>
                    </a:cxn>
                  </a:cxnLst>
                  <a:rect l="0" t="0" r="r" b="b"/>
                  <a:pathLst>
                    <a:path w="10" h="10">
                      <a:moveTo>
                        <a:pt x="6" y="0"/>
                      </a:moveTo>
                      <a:lnTo>
                        <a:pt x="0" y="6"/>
                      </a:lnTo>
                      <a:lnTo>
                        <a:pt x="10" y="10"/>
                      </a:lnTo>
                      <a:lnTo>
                        <a:pt x="6" y="0"/>
                      </a:lnTo>
                      <a:lnTo>
                        <a:pt x="6" y="0"/>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86" name="Freeform 239">
                  <a:extLst>
                    <a:ext uri="{FF2B5EF4-FFF2-40B4-BE49-F238E27FC236}">
                      <a16:creationId xmlns:a16="http://schemas.microsoft.com/office/drawing/2014/main" id="{A58296CF-351C-4CAA-AC1D-C33307DCA6FB}"/>
                    </a:ext>
                  </a:extLst>
                </p:cNvPr>
                <p:cNvSpPr>
                  <a:spLocks/>
                </p:cNvSpPr>
                <p:nvPr/>
              </p:nvSpPr>
              <p:spPr bwMode="auto">
                <a:xfrm>
                  <a:off x="4382393" y="3146792"/>
                  <a:ext cx="8670" cy="3318"/>
                </a:xfrm>
                <a:custGeom>
                  <a:avLst/>
                  <a:gdLst/>
                  <a:ahLst/>
                  <a:cxnLst>
                    <a:cxn ang="0">
                      <a:pos x="0" y="0"/>
                    </a:cxn>
                    <a:cxn ang="0">
                      <a:pos x="6" y="4"/>
                    </a:cxn>
                    <a:cxn ang="0">
                      <a:pos x="10" y="0"/>
                    </a:cxn>
                    <a:cxn ang="0">
                      <a:pos x="0" y="0"/>
                    </a:cxn>
                    <a:cxn ang="0">
                      <a:pos x="0" y="0"/>
                    </a:cxn>
                  </a:cxnLst>
                  <a:rect l="0" t="0" r="r" b="b"/>
                  <a:pathLst>
                    <a:path w="10" h="4">
                      <a:moveTo>
                        <a:pt x="0" y="0"/>
                      </a:moveTo>
                      <a:lnTo>
                        <a:pt x="6" y="4"/>
                      </a:lnTo>
                      <a:lnTo>
                        <a:pt x="10" y="0"/>
                      </a:lnTo>
                      <a:lnTo>
                        <a:pt x="0" y="0"/>
                      </a:lnTo>
                      <a:lnTo>
                        <a:pt x="0" y="0"/>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87" name="Freeform 240">
                  <a:extLst>
                    <a:ext uri="{FF2B5EF4-FFF2-40B4-BE49-F238E27FC236}">
                      <a16:creationId xmlns:a16="http://schemas.microsoft.com/office/drawing/2014/main" id="{4B6A6C7E-AF16-4024-BCC6-58206B71A253}"/>
                    </a:ext>
                  </a:extLst>
                </p:cNvPr>
                <p:cNvSpPr>
                  <a:spLocks/>
                </p:cNvSpPr>
                <p:nvPr/>
              </p:nvSpPr>
              <p:spPr bwMode="auto">
                <a:xfrm>
                  <a:off x="4396265" y="3178308"/>
                  <a:ext cx="5202" cy="8293"/>
                </a:xfrm>
                <a:custGeom>
                  <a:avLst/>
                  <a:gdLst/>
                  <a:ahLst/>
                  <a:cxnLst>
                    <a:cxn ang="0">
                      <a:pos x="0" y="0"/>
                    </a:cxn>
                    <a:cxn ang="0">
                      <a:pos x="0" y="10"/>
                    </a:cxn>
                    <a:cxn ang="0">
                      <a:pos x="6" y="0"/>
                    </a:cxn>
                    <a:cxn ang="0">
                      <a:pos x="0" y="0"/>
                    </a:cxn>
                    <a:cxn ang="0">
                      <a:pos x="0" y="0"/>
                    </a:cxn>
                  </a:cxnLst>
                  <a:rect l="0" t="0" r="r" b="b"/>
                  <a:pathLst>
                    <a:path w="6" h="10">
                      <a:moveTo>
                        <a:pt x="0" y="0"/>
                      </a:moveTo>
                      <a:lnTo>
                        <a:pt x="0" y="10"/>
                      </a:lnTo>
                      <a:lnTo>
                        <a:pt x="6" y="0"/>
                      </a:lnTo>
                      <a:lnTo>
                        <a:pt x="0" y="0"/>
                      </a:lnTo>
                      <a:lnTo>
                        <a:pt x="0" y="0"/>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88" name="Freeform 241">
                  <a:extLst>
                    <a:ext uri="{FF2B5EF4-FFF2-40B4-BE49-F238E27FC236}">
                      <a16:creationId xmlns:a16="http://schemas.microsoft.com/office/drawing/2014/main" id="{62D65C6C-188D-47EA-83F2-2BE9ED058B6C}"/>
                    </a:ext>
                  </a:extLst>
                </p:cNvPr>
                <p:cNvSpPr>
                  <a:spLocks/>
                </p:cNvSpPr>
                <p:nvPr/>
              </p:nvSpPr>
              <p:spPr bwMode="auto">
                <a:xfrm>
                  <a:off x="4387595" y="3173331"/>
                  <a:ext cx="3468" cy="4976"/>
                </a:xfrm>
                <a:custGeom>
                  <a:avLst/>
                  <a:gdLst/>
                  <a:ahLst/>
                  <a:cxnLst>
                    <a:cxn ang="0">
                      <a:pos x="0" y="0"/>
                    </a:cxn>
                    <a:cxn ang="0">
                      <a:pos x="0" y="6"/>
                    </a:cxn>
                    <a:cxn ang="0">
                      <a:pos x="4" y="0"/>
                    </a:cxn>
                    <a:cxn ang="0">
                      <a:pos x="0" y="0"/>
                    </a:cxn>
                    <a:cxn ang="0">
                      <a:pos x="0" y="0"/>
                    </a:cxn>
                  </a:cxnLst>
                  <a:rect l="0" t="0" r="r" b="b"/>
                  <a:pathLst>
                    <a:path w="4" h="6">
                      <a:moveTo>
                        <a:pt x="0" y="0"/>
                      </a:moveTo>
                      <a:lnTo>
                        <a:pt x="0" y="6"/>
                      </a:lnTo>
                      <a:lnTo>
                        <a:pt x="4" y="0"/>
                      </a:lnTo>
                      <a:lnTo>
                        <a:pt x="0" y="0"/>
                      </a:lnTo>
                      <a:lnTo>
                        <a:pt x="0" y="0"/>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89" name="Freeform 242">
                  <a:extLst>
                    <a:ext uri="{FF2B5EF4-FFF2-40B4-BE49-F238E27FC236}">
                      <a16:creationId xmlns:a16="http://schemas.microsoft.com/office/drawing/2014/main" id="{A0EA4F69-93A0-4530-8B4F-A41A8E24DB55}"/>
                    </a:ext>
                  </a:extLst>
                </p:cNvPr>
                <p:cNvSpPr>
                  <a:spLocks/>
                </p:cNvSpPr>
                <p:nvPr/>
              </p:nvSpPr>
              <p:spPr bwMode="auto">
                <a:xfrm>
                  <a:off x="4391063" y="3192407"/>
                  <a:ext cx="10404" cy="4976"/>
                </a:xfrm>
                <a:custGeom>
                  <a:avLst/>
                  <a:gdLst/>
                  <a:ahLst/>
                  <a:cxnLst>
                    <a:cxn ang="0">
                      <a:pos x="0" y="0"/>
                    </a:cxn>
                    <a:cxn ang="0">
                      <a:pos x="0" y="6"/>
                    </a:cxn>
                    <a:cxn ang="0">
                      <a:pos x="12" y="6"/>
                    </a:cxn>
                    <a:cxn ang="0">
                      <a:pos x="0" y="0"/>
                    </a:cxn>
                    <a:cxn ang="0">
                      <a:pos x="0" y="0"/>
                    </a:cxn>
                  </a:cxnLst>
                  <a:rect l="0" t="0" r="r" b="b"/>
                  <a:pathLst>
                    <a:path w="12" h="6">
                      <a:moveTo>
                        <a:pt x="0" y="0"/>
                      </a:moveTo>
                      <a:lnTo>
                        <a:pt x="0" y="6"/>
                      </a:lnTo>
                      <a:lnTo>
                        <a:pt x="12" y="6"/>
                      </a:lnTo>
                      <a:lnTo>
                        <a:pt x="0" y="0"/>
                      </a:lnTo>
                      <a:lnTo>
                        <a:pt x="0" y="0"/>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90" name="Freeform 243">
                  <a:extLst>
                    <a:ext uri="{FF2B5EF4-FFF2-40B4-BE49-F238E27FC236}">
                      <a16:creationId xmlns:a16="http://schemas.microsoft.com/office/drawing/2014/main" id="{A362FAE6-BCDF-451B-ADE3-BA93456272C3}"/>
                    </a:ext>
                  </a:extLst>
                </p:cNvPr>
                <p:cNvSpPr>
                  <a:spLocks/>
                </p:cNvSpPr>
                <p:nvPr/>
              </p:nvSpPr>
              <p:spPr bwMode="auto">
                <a:xfrm>
                  <a:off x="4391063" y="3238850"/>
                  <a:ext cx="10404" cy="3318"/>
                </a:xfrm>
                <a:custGeom>
                  <a:avLst/>
                  <a:gdLst/>
                  <a:ahLst/>
                  <a:cxnLst>
                    <a:cxn ang="0">
                      <a:pos x="0" y="0"/>
                    </a:cxn>
                    <a:cxn ang="0">
                      <a:pos x="0" y="4"/>
                    </a:cxn>
                    <a:cxn ang="0">
                      <a:pos x="12" y="0"/>
                    </a:cxn>
                    <a:cxn ang="0">
                      <a:pos x="0" y="0"/>
                    </a:cxn>
                    <a:cxn ang="0">
                      <a:pos x="0" y="0"/>
                    </a:cxn>
                  </a:cxnLst>
                  <a:rect l="0" t="0" r="r" b="b"/>
                  <a:pathLst>
                    <a:path w="12" h="4">
                      <a:moveTo>
                        <a:pt x="0" y="0"/>
                      </a:moveTo>
                      <a:lnTo>
                        <a:pt x="0" y="4"/>
                      </a:lnTo>
                      <a:lnTo>
                        <a:pt x="12" y="0"/>
                      </a:lnTo>
                      <a:lnTo>
                        <a:pt x="0" y="0"/>
                      </a:lnTo>
                      <a:lnTo>
                        <a:pt x="0" y="0"/>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91" name="Freeform 244">
                  <a:extLst>
                    <a:ext uri="{FF2B5EF4-FFF2-40B4-BE49-F238E27FC236}">
                      <a16:creationId xmlns:a16="http://schemas.microsoft.com/office/drawing/2014/main" id="{11567445-99E7-4CE2-A1D6-A90497F304D2}"/>
                    </a:ext>
                  </a:extLst>
                </p:cNvPr>
                <p:cNvSpPr>
                  <a:spLocks/>
                </p:cNvSpPr>
                <p:nvPr/>
              </p:nvSpPr>
              <p:spPr bwMode="auto">
                <a:xfrm>
                  <a:off x="4391063" y="3202358"/>
                  <a:ext cx="10404" cy="8293"/>
                </a:xfrm>
                <a:custGeom>
                  <a:avLst/>
                  <a:gdLst/>
                  <a:ahLst/>
                  <a:cxnLst>
                    <a:cxn ang="0">
                      <a:pos x="0" y="10"/>
                    </a:cxn>
                    <a:cxn ang="0">
                      <a:pos x="12" y="10"/>
                    </a:cxn>
                    <a:cxn ang="0">
                      <a:pos x="6" y="0"/>
                    </a:cxn>
                    <a:cxn ang="0">
                      <a:pos x="0" y="10"/>
                    </a:cxn>
                    <a:cxn ang="0">
                      <a:pos x="0" y="10"/>
                    </a:cxn>
                  </a:cxnLst>
                  <a:rect l="0" t="0" r="r" b="b"/>
                  <a:pathLst>
                    <a:path w="12" h="10">
                      <a:moveTo>
                        <a:pt x="0" y="10"/>
                      </a:moveTo>
                      <a:lnTo>
                        <a:pt x="12" y="10"/>
                      </a:lnTo>
                      <a:lnTo>
                        <a:pt x="6" y="0"/>
                      </a:lnTo>
                      <a:lnTo>
                        <a:pt x="0" y="10"/>
                      </a:lnTo>
                      <a:lnTo>
                        <a:pt x="0" y="10"/>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92" name="Freeform 245">
                  <a:extLst>
                    <a:ext uri="{FF2B5EF4-FFF2-40B4-BE49-F238E27FC236}">
                      <a16:creationId xmlns:a16="http://schemas.microsoft.com/office/drawing/2014/main" id="{F176D844-772D-4F0D-9E27-C731DC4EC8AA}"/>
                    </a:ext>
                  </a:extLst>
                </p:cNvPr>
                <p:cNvSpPr>
                  <a:spLocks/>
                </p:cNvSpPr>
                <p:nvPr/>
              </p:nvSpPr>
              <p:spPr bwMode="auto">
                <a:xfrm>
                  <a:off x="4387595" y="3247972"/>
                  <a:ext cx="8670" cy="9952"/>
                </a:xfrm>
                <a:custGeom>
                  <a:avLst/>
                  <a:gdLst/>
                  <a:ahLst/>
                  <a:cxnLst>
                    <a:cxn ang="0">
                      <a:pos x="0" y="6"/>
                    </a:cxn>
                    <a:cxn ang="0">
                      <a:pos x="10" y="12"/>
                    </a:cxn>
                    <a:cxn ang="0">
                      <a:pos x="10" y="0"/>
                    </a:cxn>
                    <a:cxn ang="0">
                      <a:pos x="0" y="6"/>
                    </a:cxn>
                    <a:cxn ang="0">
                      <a:pos x="0" y="6"/>
                    </a:cxn>
                  </a:cxnLst>
                  <a:rect l="0" t="0" r="r" b="b"/>
                  <a:pathLst>
                    <a:path w="10" h="12">
                      <a:moveTo>
                        <a:pt x="0" y="6"/>
                      </a:moveTo>
                      <a:lnTo>
                        <a:pt x="10" y="12"/>
                      </a:lnTo>
                      <a:lnTo>
                        <a:pt x="10" y="0"/>
                      </a:lnTo>
                      <a:lnTo>
                        <a:pt x="0" y="6"/>
                      </a:lnTo>
                      <a:lnTo>
                        <a:pt x="0" y="6"/>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93" name="Freeform 246">
                  <a:extLst>
                    <a:ext uri="{FF2B5EF4-FFF2-40B4-BE49-F238E27FC236}">
                      <a16:creationId xmlns:a16="http://schemas.microsoft.com/office/drawing/2014/main" id="{693ABE18-1CBD-44FC-A473-F10D2E878B2D}"/>
                    </a:ext>
                  </a:extLst>
                </p:cNvPr>
                <p:cNvSpPr>
                  <a:spLocks/>
                </p:cNvSpPr>
                <p:nvPr/>
              </p:nvSpPr>
              <p:spPr bwMode="auto">
                <a:xfrm>
                  <a:off x="4391063" y="3261242"/>
                  <a:ext cx="5202" cy="4976"/>
                </a:xfrm>
                <a:custGeom>
                  <a:avLst/>
                  <a:gdLst/>
                  <a:ahLst/>
                  <a:cxnLst>
                    <a:cxn ang="0">
                      <a:pos x="0" y="0"/>
                    </a:cxn>
                    <a:cxn ang="0">
                      <a:pos x="0" y="6"/>
                    </a:cxn>
                    <a:cxn ang="0">
                      <a:pos x="6" y="6"/>
                    </a:cxn>
                    <a:cxn ang="0">
                      <a:pos x="0" y="0"/>
                    </a:cxn>
                    <a:cxn ang="0">
                      <a:pos x="0" y="0"/>
                    </a:cxn>
                  </a:cxnLst>
                  <a:rect l="0" t="0" r="r" b="b"/>
                  <a:pathLst>
                    <a:path w="6" h="6">
                      <a:moveTo>
                        <a:pt x="0" y="0"/>
                      </a:moveTo>
                      <a:lnTo>
                        <a:pt x="0" y="6"/>
                      </a:lnTo>
                      <a:lnTo>
                        <a:pt x="6" y="6"/>
                      </a:lnTo>
                      <a:lnTo>
                        <a:pt x="0" y="0"/>
                      </a:lnTo>
                      <a:lnTo>
                        <a:pt x="0" y="0"/>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94" name="Freeform 247">
                  <a:extLst>
                    <a:ext uri="{FF2B5EF4-FFF2-40B4-BE49-F238E27FC236}">
                      <a16:creationId xmlns:a16="http://schemas.microsoft.com/office/drawing/2014/main" id="{FD6F7CC3-B54D-4423-9779-D01C874BF22E}"/>
                    </a:ext>
                  </a:extLst>
                </p:cNvPr>
                <p:cNvSpPr>
                  <a:spLocks/>
                </p:cNvSpPr>
                <p:nvPr/>
              </p:nvSpPr>
              <p:spPr bwMode="auto">
                <a:xfrm>
                  <a:off x="4487301" y="3099520"/>
                  <a:ext cx="44217" cy="60542"/>
                </a:xfrm>
                <a:custGeom>
                  <a:avLst/>
                  <a:gdLst/>
                  <a:ahLst/>
                  <a:cxnLst>
                    <a:cxn ang="0">
                      <a:pos x="13" y="0"/>
                    </a:cxn>
                    <a:cxn ang="0">
                      <a:pos x="0" y="34"/>
                    </a:cxn>
                    <a:cxn ang="0">
                      <a:pos x="13" y="67"/>
                    </a:cxn>
                    <a:cxn ang="0">
                      <a:pos x="29" y="73"/>
                    </a:cxn>
                    <a:cxn ang="0">
                      <a:pos x="51" y="57"/>
                    </a:cxn>
                    <a:cxn ang="0">
                      <a:pos x="39" y="16"/>
                    </a:cxn>
                    <a:cxn ang="0">
                      <a:pos x="13" y="0"/>
                    </a:cxn>
                    <a:cxn ang="0">
                      <a:pos x="13" y="0"/>
                    </a:cxn>
                  </a:cxnLst>
                  <a:rect l="0" t="0" r="r" b="b"/>
                  <a:pathLst>
                    <a:path w="51" h="73">
                      <a:moveTo>
                        <a:pt x="13" y="0"/>
                      </a:moveTo>
                      <a:lnTo>
                        <a:pt x="0" y="34"/>
                      </a:lnTo>
                      <a:lnTo>
                        <a:pt x="13" y="67"/>
                      </a:lnTo>
                      <a:lnTo>
                        <a:pt x="29" y="73"/>
                      </a:lnTo>
                      <a:lnTo>
                        <a:pt x="51" y="57"/>
                      </a:lnTo>
                      <a:lnTo>
                        <a:pt x="39" y="16"/>
                      </a:lnTo>
                      <a:lnTo>
                        <a:pt x="13" y="0"/>
                      </a:lnTo>
                      <a:lnTo>
                        <a:pt x="13"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95" name="Freeform 248">
                  <a:extLst>
                    <a:ext uri="{FF2B5EF4-FFF2-40B4-BE49-F238E27FC236}">
                      <a16:creationId xmlns:a16="http://schemas.microsoft.com/office/drawing/2014/main" id="{BAF9CFD6-A65B-46C3-9CFE-86BF29648120}"/>
                    </a:ext>
                  </a:extLst>
                </p:cNvPr>
                <p:cNvSpPr>
                  <a:spLocks/>
                </p:cNvSpPr>
                <p:nvPr/>
              </p:nvSpPr>
              <p:spPr bwMode="auto">
                <a:xfrm>
                  <a:off x="4463024" y="2771101"/>
                  <a:ext cx="126582" cy="70493"/>
                </a:xfrm>
                <a:custGeom>
                  <a:avLst/>
                  <a:gdLst/>
                  <a:ahLst/>
                  <a:cxnLst>
                    <a:cxn ang="0">
                      <a:pos x="146" y="85"/>
                    </a:cxn>
                    <a:cxn ang="0">
                      <a:pos x="140" y="57"/>
                    </a:cxn>
                    <a:cxn ang="0">
                      <a:pos x="102" y="44"/>
                    </a:cxn>
                    <a:cxn ang="0">
                      <a:pos x="24" y="0"/>
                    </a:cxn>
                    <a:cxn ang="0">
                      <a:pos x="0" y="0"/>
                    </a:cxn>
                    <a:cxn ang="0">
                      <a:pos x="0" y="38"/>
                    </a:cxn>
                    <a:cxn ang="0">
                      <a:pos x="47" y="51"/>
                    </a:cxn>
                    <a:cxn ang="0">
                      <a:pos x="51" y="61"/>
                    </a:cxn>
                    <a:cxn ang="0">
                      <a:pos x="79" y="57"/>
                    </a:cxn>
                    <a:cxn ang="0">
                      <a:pos x="95" y="73"/>
                    </a:cxn>
                    <a:cxn ang="0">
                      <a:pos x="146" y="85"/>
                    </a:cxn>
                    <a:cxn ang="0">
                      <a:pos x="146" y="85"/>
                    </a:cxn>
                  </a:cxnLst>
                  <a:rect l="0" t="0" r="r" b="b"/>
                  <a:pathLst>
                    <a:path w="146" h="85">
                      <a:moveTo>
                        <a:pt x="146" y="85"/>
                      </a:moveTo>
                      <a:lnTo>
                        <a:pt x="140" y="57"/>
                      </a:lnTo>
                      <a:lnTo>
                        <a:pt x="102" y="44"/>
                      </a:lnTo>
                      <a:lnTo>
                        <a:pt x="24" y="0"/>
                      </a:lnTo>
                      <a:lnTo>
                        <a:pt x="0" y="0"/>
                      </a:lnTo>
                      <a:lnTo>
                        <a:pt x="0" y="38"/>
                      </a:lnTo>
                      <a:lnTo>
                        <a:pt x="47" y="51"/>
                      </a:lnTo>
                      <a:lnTo>
                        <a:pt x="51" y="61"/>
                      </a:lnTo>
                      <a:lnTo>
                        <a:pt x="79" y="57"/>
                      </a:lnTo>
                      <a:lnTo>
                        <a:pt x="95" y="73"/>
                      </a:lnTo>
                      <a:lnTo>
                        <a:pt x="146" y="85"/>
                      </a:lnTo>
                      <a:lnTo>
                        <a:pt x="146" y="85"/>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96" name="Freeform 249">
                  <a:extLst>
                    <a:ext uri="{FF2B5EF4-FFF2-40B4-BE49-F238E27FC236}">
                      <a16:creationId xmlns:a16="http://schemas.microsoft.com/office/drawing/2014/main" id="{BBF3A3E5-B5AF-401F-9EAA-42EB76C8E01B}"/>
                    </a:ext>
                  </a:extLst>
                </p:cNvPr>
                <p:cNvSpPr>
                  <a:spLocks/>
                </p:cNvSpPr>
                <p:nvPr/>
              </p:nvSpPr>
              <p:spPr bwMode="auto">
                <a:xfrm>
                  <a:off x="4594809" y="2841596"/>
                  <a:ext cx="76296" cy="87910"/>
                </a:xfrm>
                <a:custGeom>
                  <a:avLst/>
                  <a:gdLst/>
                  <a:ahLst/>
                  <a:cxnLst>
                    <a:cxn ang="0">
                      <a:pos x="49" y="71"/>
                    </a:cxn>
                    <a:cxn ang="0">
                      <a:pos x="49" y="61"/>
                    </a:cxn>
                    <a:cxn ang="0">
                      <a:pos x="61" y="67"/>
                    </a:cxn>
                    <a:cxn ang="0">
                      <a:pos x="77" y="106"/>
                    </a:cxn>
                    <a:cxn ang="0">
                      <a:pos x="88" y="77"/>
                    </a:cxn>
                    <a:cxn ang="0">
                      <a:pos x="77" y="49"/>
                    </a:cxn>
                    <a:cxn ang="0">
                      <a:pos x="71" y="55"/>
                    </a:cxn>
                    <a:cxn ang="0">
                      <a:pos x="61" y="49"/>
                    </a:cxn>
                    <a:cxn ang="0">
                      <a:pos x="71" y="20"/>
                    </a:cxn>
                    <a:cxn ang="0">
                      <a:pos x="33" y="20"/>
                    </a:cxn>
                    <a:cxn ang="0">
                      <a:pos x="21" y="0"/>
                    </a:cxn>
                    <a:cxn ang="0">
                      <a:pos x="4" y="0"/>
                    </a:cxn>
                    <a:cxn ang="0">
                      <a:pos x="0" y="10"/>
                    </a:cxn>
                    <a:cxn ang="0">
                      <a:pos x="10" y="20"/>
                    </a:cxn>
                    <a:cxn ang="0">
                      <a:pos x="0" y="39"/>
                    </a:cxn>
                    <a:cxn ang="0">
                      <a:pos x="21" y="49"/>
                    </a:cxn>
                    <a:cxn ang="0">
                      <a:pos x="27" y="83"/>
                    </a:cxn>
                    <a:cxn ang="0">
                      <a:pos x="49" y="71"/>
                    </a:cxn>
                    <a:cxn ang="0">
                      <a:pos x="49" y="71"/>
                    </a:cxn>
                  </a:cxnLst>
                  <a:rect l="0" t="0" r="r" b="b"/>
                  <a:pathLst>
                    <a:path w="88" h="106">
                      <a:moveTo>
                        <a:pt x="49" y="71"/>
                      </a:moveTo>
                      <a:lnTo>
                        <a:pt x="49" y="61"/>
                      </a:lnTo>
                      <a:lnTo>
                        <a:pt x="61" y="67"/>
                      </a:lnTo>
                      <a:lnTo>
                        <a:pt x="77" y="106"/>
                      </a:lnTo>
                      <a:lnTo>
                        <a:pt x="88" y="77"/>
                      </a:lnTo>
                      <a:lnTo>
                        <a:pt x="77" y="49"/>
                      </a:lnTo>
                      <a:lnTo>
                        <a:pt x="71" y="55"/>
                      </a:lnTo>
                      <a:lnTo>
                        <a:pt x="61" y="49"/>
                      </a:lnTo>
                      <a:lnTo>
                        <a:pt x="71" y="20"/>
                      </a:lnTo>
                      <a:lnTo>
                        <a:pt x="33" y="20"/>
                      </a:lnTo>
                      <a:lnTo>
                        <a:pt x="21" y="0"/>
                      </a:lnTo>
                      <a:lnTo>
                        <a:pt x="4" y="0"/>
                      </a:lnTo>
                      <a:lnTo>
                        <a:pt x="0" y="10"/>
                      </a:lnTo>
                      <a:lnTo>
                        <a:pt x="10" y="20"/>
                      </a:lnTo>
                      <a:lnTo>
                        <a:pt x="0" y="39"/>
                      </a:lnTo>
                      <a:lnTo>
                        <a:pt x="21" y="49"/>
                      </a:lnTo>
                      <a:lnTo>
                        <a:pt x="27" y="83"/>
                      </a:lnTo>
                      <a:lnTo>
                        <a:pt x="49" y="71"/>
                      </a:lnTo>
                      <a:lnTo>
                        <a:pt x="49" y="71"/>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97" name="Freeform 250">
                  <a:extLst>
                    <a:ext uri="{FF2B5EF4-FFF2-40B4-BE49-F238E27FC236}">
                      <a16:creationId xmlns:a16="http://schemas.microsoft.com/office/drawing/2014/main" id="{39DAFC00-8D19-4E86-847C-A844F19E9250}"/>
                    </a:ext>
                  </a:extLst>
                </p:cNvPr>
                <p:cNvSpPr>
                  <a:spLocks/>
                </p:cNvSpPr>
                <p:nvPr/>
              </p:nvSpPr>
              <p:spPr bwMode="auto">
                <a:xfrm>
                  <a:off x="4598277" y="2802616"/>
                  <a:ext cx="44217" cy="34003"/>
                </a:xfrm>
                <a:custGeom>
                  <a:avLst/>
                  <a:gdLst/>
                  <a:ahLst/>
                  <a:cxnLst>
                    <a:cxn ang="0">
                      <a:pos x="0" y="23"/>
                    </a:cxn>
                    <a:cxn ang="0">
                      <a:pos x="23" y="29"/>
                    </a:cxn>
                    <a:cxn ang="0">
                      <a:pos x="29" y="41"/>
                    </a:cxn>
                    <a:cxn ang="0">
                      <a:pos x="39" y="35"/>
                    </a:cxn>
                    <a:cxn ang="0">
                      <a:pos x="51" y="13"/>
                    </a:cxn>
                    <a:cxn ang="0">
                      <a:pos x="23" y="0"/>
                    </a:cxn>
                    <a:cxn ang="0">
                      <a:pos x="13" y="0"/>
                    </a:cxn>
                    <a:cxn ang="0">
                      <a:pos x="0" y="23"/>
                    </a:cxn>
                    <a:cxn ang="0">
                      <a:pos x="0" y="23"/>
                    </a:cxn>
                  </a:cxnLst>
                  <a:rect l="0" t="0" r="r" b="b"/>
                  <a:pathLst>
                    <a:path w="51" h="41">
                      <a:moveTo>
                        <a:pt x="0" y="23"/>
                      </a:moveTo>
                      <a:lnTo>
                        <a:pt x="23" y="29"/>
                      </a:lnTo>
                      <a:lnTo>
                        <a:pt x="29" y="41"/>
                      </a:lnTo>
                      <a:lnTo>
                        <a:pt x="39" y="35"/>
                      </a:lnTo>
                      <a:lnTo>
                        <a:pt x="51" y="13"/>
                      </a:lnTo>
                      <a:lnTo>
                        <a:pt x="23" y="0"/>
                      </a:lnTo>
                      <a:lnTo>
                        <a:pt x="13" y="0"/>
                      </a:lnTo>
                      <a:lnTo>
                        <a:pt x="0" y="23"/>
                      </a:lnTo>
                      <a:lnTo>
                        <a:pt x="0" y="23"/>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98" name="Freeform 251">
                  <a:extLst>
                    <a:ext uri="{FF2B5EF4-FFF2-40B4-BE49-F238E27FC236}">
                      <a16:creationId xmlns:a16="http://schemas.microsoft.com/office/drawing/2014/main" id="{2C2574F3-CC35-484E-8021-AE9C728B45CC}"/>
                    </a:ext>
                  </a:extLst>
                </p:cNvPr>
                <p:cNvSpPr>
                  <a:spLocks/>
                </p:cNvSpPr>
                <p:nvPr/>
              </p:nvSpPr>
              <p:spPr bwMode="auto">
                <a:xfrm>
                  <a:off x="4661568" y="2802616"/>
                  <a:ext cx="130918" cy="269535"/>
                </a:xfrm>
                <a:custGeom>
                  <a:avLst/>
                  <a:gdLst/>
                  <a:ahLst/>
                  <a:cxnLst>
                    <a:cxn ang="0">
                      <a:pos x="61" y="23"/>
                    </a:cxn>
                    <a:cxn ang="0">
                      <a:pos x="45" y="35"/>
                    </a:cxn>
                    <a:cxn ang="0">
                      <a:pos x="39" y="80"/>
                    </a:cxn>
                    <a:cxn ang="0">
                      <a:pos x="23" y="86"/>
                    </a:cxn>
                    <a:cxn ang="0">
                      <a:pos x="0" y="153"/>
                    </a:cxn>
                    <a:cxn ang="0">
                      <a:pos x="27" y="163"/>
                    </a:cxn>
                    <a:cxn ang="0">
                      <a:pos x="49" y="201"/>
                    </a:cxn>
                    <a:cxn ang="0">
                      <a:pos x="45" y="230"/>
                    </a:cxn>
                    <a:cxn ang="0">
                      <a:pos x="61" y="230"/>
                    </a:cxn>
                    <a:cxn ang="0">
                      <a:pos x="74" y="236"/>
                    </a:cxn>
                    <a:cxn ang="0">
                      <a:pos x="78" y="224"/>
                    </a:cxn>
                    <a:cxn ang="0">
                      <a:pos x="94" y="220"/>
                    </a:cxn>
                    <a:cxn ang="0">
                      <a:pos x="116" y="281"/>
                    </a:cxn>
                    <a:cxn ang="0">
                      <a:pos x="128" y="287"/>
                    </a:cxn>
                    <a:cxn ang="0">
                      <a:pos x="128" y="297"/>
                    </a:cxn>
                    <a:cxn ang="0">
                      <a:pos x="122" y="303"/>
                    </a:cxn>
                    <a:cxn ang="0">
                      <a:pos x="116" y="325"/>
                    </a:cxn>
                    <a:cxn ang="0">
                      <a:pos x="139" y="325"/>
                    </a:cxn>
                    <a:cxn ang="0">
                      <a:pos x="145" y="287"/>
                    </a:cxn>
                    <a:cxn ang="0">
                      <a:pos x="128" y="252"/>
                    </a:cxn>
                    <a:cxn ang="0">
                      <a:pos x="134" y="236"/>
                    </a:cxn>
                    <a:cxn ang="0">
                      <a:pos x="112" y="201"/>
                    </a:cxn>
                    <a:cxn ang="0">
                      <a:pos x="112" y="169"/>
                    </a:cxn>
                    <a:cxn ang="0">
                      <a:pos x="145" y="153"/>
                    </a:cxn>
                    <a:cxn ang="0">
                      <a:pos x="151" y="130"/>
                    </a:cxn>
                    <a:cxn ang="0">
                      <a:pos x="134" y="130"/>
                    </a:cxn>
                    <a:cxn ang="0">
                      <a:pos x="106" y="86"/>
                    </a:cxn>
                    <a:cxn ang="0">
                      <a:pos x="84" y="80"/>
                    </a:cxn>
                    <a:cxn ang="0">
                      <a:pos x="100" y="51"/>
                    </a:cxn>
                    <a:cxn ang="0">
                      <a:pos x="100" y="19"/>
                    </a:cxn>
                    <a:cxn ang="0">
                      <a:pos x="74" y="0"/>
                    </a:cxn>
                    <a:cxn ang="0">
                      <a:pos x="61" y="23"/>
                    </a:cxn>
                    <a:cxn ang="0">
                      <a:pos x="61" y="23"/>
                    </a:cxn>
                  </a:cxnLst>
                  <a:rect l="0" t="0" r="r" b="b"/>
                  <a:pathLst>
                    <a:path w="151" h="325">
                      <a:moveTo>
                        <a:pt x="61" y="23"/>
                      </a:moveTo>
                      <a:lnTo>
                        <a:pt x="45" y="35"/>
                      </a:lnTo>
                      <a:lnTo>
                        <a:pt x="39" y="80"/>
                      </a:lnTo>
                      <a:lnTo>
                        <a:pt x="23" y="86"/>
                      </a:lnTo>
                      <a:lnTo>
                        <a:pt x="0" y="153"/>
                      </a:lnTo>
                      <a:lnTo>
                        <a:pt x="27" y="163"/>
                      </a:lnTo>
                      <a:lnTo>
                        <a:pt x="49" y="201"/>
                      </a:lnTo>
                      <a:lnTo>
                        <a:pt x="45" y="230"/>
                      </a:lnTo>
                      <a:lnTo>
                        <a:pt x="61" y="230"/>
                      </a:lnTo>
                      <a:lnTo>
                        <a:pt x="74" y="236"/>
                      </a:lnTo>
                      <a:lnTo>
                        <a:pt x="78" y="224"/>
                      </a:lnTo>
                      <a:lnTo>
                        <a:pt x="94" y="220"/>
                      </a:lnTo>
                      <a:lnTo>
                        <a:pt x="116" y="281"/>
                      </a:lnTo>
                      <a:lnTo>
                        <a:pt x="128" y="287"/>
                      </a:lnTo>
                      <a:lnTo>
                        <a:pt x="128" y="297"/>
                      </a:lnTo>
                      <a:lnTo>
                        <a:pt x="122" y="303"/>
                      </a:lnTo>
                      <a:lnTo>
                        <a:pt x="116" y="325"/>
                      </a:lnTo>
                      <a:lnTo>
                        <a:pt x="139" y="325"/>
                      </a:lnTo>
                      <a:lnTo>
                        <a:pt x="145" y="287"/>
                      </a:lnTo>
                      <a:lnTo>
                        <a:pt x="128" y="252"/>
                      </a:lnTo>
                      <a:lnTo>
                        <a:pt x="134" y="236"/>
                      </a:lnTo>
                      <a:lnTo>
                        <a:pt x="112" y="201"/>
                      </a:lnTo>
                      <a:lnTo>
                        <a:pt x="112" y="169"/>
                      </a:lnTo>
                      <a:lnTo>
                        <a:pt x="145" y="153"/>
                      </a:lnTo>
                      <a:lnTo>
                        <a:pt x="151" y="130"/>
                      </a:lnTo>
                      <a:lnTo>
                        <a:pt x="134" y="130"/>
                      </a:lnTo>
                      <a:lnTo>
                        <a:pt x="106" y="86"/>
                      </a:lnTo>
                      <a:lnTo>
                        <a:pt x="84" y="80"/>
                      </a:lnTo>
                      <a:lnTo>
                        <a:pt x="100" y="51"/>
                      </a:lnTo>
                      <a:lnTo>
                        <a:pt x="100" y="19"/>
                      </a:lnTo>
                      <a:lnTo>
                        <a:pt x="74" y="0"/>
                      </a:lnTo>
                      <a:lnTo>
                        <a:pt x="61" y="23"/>
                      </a:lnTo>
                      <a:lnTo>
                        <a:pt x="61" y="23"/>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99" name="Freeform 252">
                  <a:extLst>
                    <a:ext uri="{FF2B5EF4-FFF2-40B4-BE49-F238E27FC236}">
                      <a16:creationId xmlns:a16="http://schemas.microsoft.com/office/drawing/2014/main" id="{8187CE32-F442-4ED1-A769-7CA8E38C669D}"/>
                    </a:ext>
                  </a:extLst>
                </p:cNvPr>
                <p:cNvSpPr>
                  <a:spLocks/>
                </p:cNvSpPr>
                <p:nvPr/>
              </p:nvSpPr>
              <p:spPr bwMode="auto">
                <a:xfrm>
                  <a:off x="4758673" y="2929505"/>
                  <a:ext cx="124849" cy="230557"/>
                </a:xfrm>
                <a:custGeom>
                  <a:avLst/>
                  <a:gdLst/>
                  <a:ahLst/>
                  <a:cxnLst>
                    <a:cxn ang="0">
                      <a:pos x="0" y="16"/>
                    </a:cxn>
                    <a:cxn ang="0">
                      <a:pos x="0" y="48"/>
                    </a:cxn>
                    <a:cxn ang="0">
                      <a:pos x="22" y="83"/>
                    </a:cxn>
                    <a:cxn ang="0">
                      <a:pos x="16" y="99"/>
                    </a:cxn>
                    <a:cxn ang="0">
                      <a:pos x="33" y="134"/>
                    </a:cxn>
                    <a:cxn ang="0">
                      <a:pos x="27" y="172"/>
                    </a:cxn>
                    <a:cxn ang="0">
                      <a:pos x="16" y="172"/>
                    </a:cxn>
                    <a:cxn ang="0">
                      <a:pos x="22" y="201"/>
                    </a:cxn>
                    <a:cxn ang="0">
                      <a:pos x="16" y="233"/>
                    </a:cxn>
                    <a:cxn ang="0">
                      <a:pos x="27" y="233"/>
                    </a:cxn>
                    <a:cxn ang="0">
                      <a:pos x="61" y="272"/>
                    </a:cxn>
                    <a:cxn ang="0">
                      <a:pos x="77" y="278"/>
                    </a:cxn>
                    <a:cxn ang="0">
                      <a:pos x="100" y="272"/>
                    </a:cxn>
                    <a:cxn ang="0">
                      <a:pos x="71" y="256"/>
                    </a:cxn>
                    <a:cxn ang="0">
                      <a:pos x="65" y="247"/>
                    </a:cxn>
                    <a:cxn ang="0">
                      <a:pos x="61" y="241"/>
                    </a:cxn>
                    <a:cxn ang="0">
                      <a:pos x="57" y="235"/>
                    </a:cxn>
                    <a:cxn ang="0">
                      <a:pos x="55" y="233"/>
                    </a:cxn>
                    <a:cxn ang="0">
                      <a:pos x="53" y="231"/>
                    </a:cxn>
                    <a:cxn ang="0">
                      <a:pos x="53" y="229"/>
                    </a:cxn>
                    <a:cxn ang="0">
                      <a:pos x="53" y="225"/>
                    </a:cxn>
                    <a:cxn ang="0">
                      <a:pos x="53" y="217"/>
                    </a:cxn>
                    <a:cxn ang="0">
                      <a:pos x="53" y="215"/>
                    </a:cxn>
                    <a:cxn ang="0">
                      <a:pos x="55" y="211"/>
                    </a:cxn>
                    <a:cxn ang="0">
                      <a:pos x="39" y="205"/>
                    </a:cxn>
                    <a:cxn ang="0">
                      <a:pos x="33" y="189"/>
                    </a:cxn>
                    <a:cxn ang="0">
                      <a:pos x="45" y="172"/>
                    </a:cxn>
                    <a:cxn ang="0">
                      <a:pos x="45" y="128"/>
                    </a:cxn>
                    <a:cxn ang="0">
                      <a:pos x="61" y="134"/>
                    </a:cxn>
                    <a:cxn ang="0">
                      <a:pos x="61" y="144"/>
                    </a:cxn>
                    <a:cxn ang="0">
                      <a:pos x="87" y="162"/>
                    </a:cxn>
                    <a:cxn ang="0">
                      <a:pos x="94" y="172"/>
                    </a:cxn>
                    <a:cxn ang="0">
                      <a:pos x="106" y="178"/>
                    </a:cxn>
                    <a:cxn ang="0">
                      <a:pos x="116" y="172"/>
                    </a:cxn>
                    <a:cxn ang="0">
                      <a:pos x="100" y="156"/>
                    </a:cxn>
                    <a:cxn ang="0">
                      <a:pos x="87" y="134"/>
                    </a:cxn>
                    <a:cxn ang="0">
                      <a:pos x="100" y="115"/>
                    </a:cxn>
                    <a:cxn ang="0">
                      <a:pos x="132" y="115"/>
                    </a:cxn>
                    <a:cxn ang="0">
                      <a:pos x="144" y="95"/>
                    </a:cxn>
                    <a:cxn ang="0">
                      <a:pos x="110" y="44"/>
                    </a:cxn>
                    <a:cxn ang="0">
                      <a:pos x="94" y="38"/>
                    </a:cxn>
                    <a:cxn ang="0">
                      <a:pos x="87" y="55"/>
                    </a:cxn>
                    <a:cxn ang="0">
                      <a:pos x="71" y="38"/>
                    </a:cxn>
                    <a:cxn ang="0">
                      <a:pos x="67" y="55"/>
                    </a:cxn>
                    <a:cxn ang="0">
                      <a:pos x="55" y="55"/>
                    </a:cxn>
                    <a:cxn ang="0">
                      <a:pos x="49" y="16"/>
                    </a:cxn>
                    <a:cxn ang="0">
                      <a:pos x="33" y="0"/>
                    </a:cxn>
                    <a:cxn ang="0">
                      <a:pos x="0" y="16"/>
                    </a:cxn>
                    <a:cxn ang="0">
                      <a:pos x="0" y="16"/>
                    </a:cxn>
                  </a:cxnLst>
                  <a:rect l="0" t="0" r="r" b="b"/>
                  <a:pathLst>
                    <a:path w="144" h="278">
                      <a:moveTo>
                        <a:pt x="0" y="16"/>
                      </a:moveTo>
                      <a:lnTo>
                        <a:pt x="0" y="48"/>
                      </a:lnTo>
                      <a:lnTo>
                        <a:pt x="22" y="83"/>
                      </a:lnTo>
                      <a:lnTo>
                        <a:pt x="16" y="99"/>
                      </a:lnTo>
                      <a:lnTo>
                        <a:pt x="33" y="134"/>
                      </a:lnTo>
                      <a:lnTo>
                        <a:pt x="27" y="172"/>
                      </a:lnTo>
                      <a:lnTo>
                        <a:pt x="16" y="172"/>
                      </a:lnTo>
                      <a:lnTo>
                        <a:pt x="22" y="201"/>
                      </a:lnTo>
                      <a:lnTo>
                        <a:pt x="16" y="233"/>
                      </a:lnTo>
                      <a:lnTo>
                        <a:pt x="27" y="233"/>
                      </a:lnTo>
                      <a:lnTo>
                        <a:pt x="61" y="272"/>
                      </a:lnTo>
                      <a:lnTo>
                        <a:pt x="77" y="278"/>
                      </a:lnTo>
                      <a:lnTo>
                        <a:pt x="100" y="272"/>
                      </a:lnTo>
                      <a:lnTo>
                        <a:pt x="71" y="256"/>
                      </a:lnTo>
                      <a:lnTo>
                        <a:pt x="65" y="247"/>
                      </a:lnTo>
                      <a:lnTo>
                        <a:pt x="61" y="241"/>
                      </a:lnTo>
                      <a:lnTo>
                        <a:pt x="57" y="235"/>
                      </a:lnTo>
                      <a:lnTo>
                        <a:pt x="55" y="233"/>
                      </a:lnTo>
                      <a:lnTo>
                        <a:pt x="53" y="231"/>
                      </a:lnTo>
                      <a:lnTo>
                        <a:pt x="53" y="229"/>
                      </a:lnTo>
                      <a:lnTo>
                        <a:pt x="53" y="225"/>
                      </a:lnTo>
                      <a:lnTo>
                        <a:pt x="53" y="217"/>
                      </a:lnTo>
                      <a:lnTo>
                        <a:pt x="53" y="215"/>
                      </a:lnTo>
                      <a:lnTo>
                        <a:pt x="55" y="211"/>
                      </a:lnTo>
                      <a:lnTo>
                        <a:pt x="39" y="205"/>
                      </a:lnTo>
                      <a:lnTo>
                        <a:pt x="33" y="189"/>
                      </a:lnTo>
                      <a:lnTo>
                        <a:pt x="45" y="172"/>
                      </a:lnTo>
                      <a:lnTo>
                        <a:pt x="45" y="128"/>
                      </a:lnTo>
                      <a:lnTo>
                        <a:pt x="61" y="134"/>
                      </a:lnTo>
                      <a:lnTo>
                        <a:pt x="61" y="144"/>
                      </a:lnTo>
                      <a:lnTo>
                        <a:pt x="87" y="162"/>
                      </a:lnTo>
                      <a:lnTo>
                        <a:pt x="94" y="172"/>
                      </a:lnTo>
                      <a:lnTo>
                        <a:pt x="106" y="178"/>
                      </a:lnTo>
                      <a:lnTo>
                        <a:pt x="116" y="172"/>
                      </a:lnTo>
                      <a:lnTo>
                        <a:pt x="100" y="156"/>
                      </a:lnTo>
                      <a:lnTo>
                        <a:pt x="87" y="134"/>
                      </a:lnTo>
                      <a:lnTo>
                        <a:pt x="100" y="115"/>
                      </a:lnTo>
                      <a:lnTo>
                        <a:pt x="132" y="115"/>
                      </a:lnTo>
                      <a:lnTo>
                        <a:pt x="144" y="95"/>
                      </a:lnTo>
                      <a:lnTo>
                        <a:pt x="110" y="44"/>
                      </a:lnTo>
                      <a:lnTo>
                        <a:pt x="94" y="38"/>
                      </a:lnTo>
                      <a:lnTo>
                        <a:pt x="87" y="55"/>
                      </a:lnTo>
                      <a:lnTo>
                        <a:pt x="71" y="38"/>
                      </a:lnTo>
                      <a:lnTo>
                        <a:pt x="67" y="55"/>
                      </a:lnTo>
                      <a:lnTo>
                        <a:pt x="55" y="55"/>
                      </a:lnTo>
                      <a:lnTo>
                        <a:pt x="49" y="16"/>
                      </a:lnTo>
                      <a:lnTo>
                        <a:pt x="33" y="0"/>
                      </a:lnTo>
                      <a:lnTo>
                        <a:pt x="0" y="16"/>
                      </a:lnTo>
                      <a:lnTo>
                        <a:pt x="0" y="16"/>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00" name="Freeform 253">
                  <a:extLst>
                    <a:ext uri="{FF2B5EF4-FFF2-40B4-BE49-F238E27FC236}">
                      <a16:creationId xmlns:a16="http://schemas.microsoft.com/office/drawing/2014/main" id="{9D50962B-02E3-4500-A3F7-790FCE158D99}"/>
                    </a:ext>
                  </a:extLst>
                </p:cNvPr>
                <p:cNvSpPr>
                  <a:spLocks/>
                </p:cNvSpPr>
                <p:nvPr/>
              </p:nvSpPr>
              <p:spPr bwMode="auto">
                <a:xfrm>
                  <a:off x="4787284" y="2897161"/>
                  <a:ext cx="119646" cy="138500"/>
                </a:xfrm>
                <a:custGeom>
                  <a:avLst/>
                  <a:gdLst/>
                  <a:ahLst/>
                  <a:cxnLst>
                    <a:cxn ang="0">
                      <a:pos x="28" y="0"/>
                    </a:cxn>
                    <a:cxn ang="0">
                      <a:pos x="6" y="16"/>
                    </a:cxn>
                    <a:cxn ang="0">
                      <a:pos x="0" y="39"/>
                    </a:cxn>
                    <a:cxn ang="0">
                      <a:pos x="16" y="55"/>
                    </a:cxn>
                    <a:cxn ang="0">
                      <a:pos x="22" y="94"/>
                    </a:cxn>
                    <a:cxn ang="0">
                      <a:pos x="34" y="94"/>
                    </a:cxn>
                    <a:cxn ang="0">
                      <a:pos x="38" y="77"/>
                    </a:cxn>
                    <a:cxn ang="0">
                      <a:pos x="54" y="94"/>
                    </a:cxn>
                    <a:cxn ang="0">
                      <a:pos x="61" y="77"/>
                    </a:cxn>
                    <a:cxn ang="0">
                      <a:pos x="77" y="83"/>
                    </a:cxn>
                    <a:cxn ang="0">
                      <a:pos x="111" y="134"/>
                    </a:cxn>
                    <a:cxn ang="0">
                      <a:pos x="99" y="154"/>
                    </a:cxn>
                    <a:cxn ang="0">
                      <a:pos x="117" y="167"/>
                    </a:cxn>
                    <a:cxn ang="0">
                      <a:pos x="121" y="154"/>
                    </a:cxn>
                    <a:cxn ang="0">
                      <a:pos x="138" y="150"/>
                    </a:cxn>
                    <a:cxn ang="0">
                      <a:pos x="134" y="122"/>
                    </a:cxn>
                    <a:cxn ang="0">
                      <a:pos x="77" y="67"/>
                    </a:cxn>
                    <a:cxn ang="0">
                      <a:pos x="28" y="0"/>
                    </a:cxn>
                    <a:cxn ang="0">
                      <a:pos x="28" y="0"/>
                    </a:cxn>
                  </a:cxnLst>
                  <a:rect l="0" t="0" r="r" b="b"/>
                  <a:pathLst>
                    <a:path w="138" h="167">
                      <a:moveTo>
                        <a:pt x="28" y="0"/>
                      </a:moveTo>
                      <a:lnTo>
                        <a:pt x="6" y="16"/>
                      </a:lnTo>
                      <a:lnTo>
                        <a:pt x="0" y="39"/>
                      </a:lnTo>
                      <a:lnTo>
                        <a:pt x="16" y="55"/>
                      </a:lnTo>
                      <a:lnTo>
                        <a:pt x="22" y="94"/>
                      </a:lnTo>
                      <a:lnTo>
                        <a:pt x="34" y="94"/>
                      </a:lnTo>
                      <a:lnTo>
                        <a:pt x="38" y="77"/>
                      </a:lnTo>
                      <a:lnTo>
                        <a:pt x="54" y="94"/>
                      </a:lnTo>
                      <a:lnTo>
                        <a:pt x="61" y="77"/>
                      </a:lnTo>
                      <a:lnTo>
                        <a:pt x="77" y="83"/>
                      </a:lnTo>
                      <a:lnTo>
                        <a:pt x="111" y="134"/>
                      </a:lnTo>
                      <a:lnTo>
                        <a:pt x="99" y="154"/>
                      </a:lnTo>
                      <a:lnTo>
                        <a:pt x="117" y="167"/>
                      </a:lnTo>
                      <a:lnTo>
                        <a:pt x="121" y="154"/>
                      </a:lnTo>
                      <a:lnTo>
                        <a:pt x="138" y="150"/>
                      </a:lnTo>
                      <a:lnTo>
                        <a:pt x="134" y="122"/>
                      </a:lnTo>
                      <a:lnTo>
                        <a:pt x="77" y="67"/>
                      </a:lnTo>
                      <a:lnTo>
                        <a:pt x="28" y="0"/>
                      </a:lnTo>
                      <a:lnTo>
                        <a:pt x="28"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01" name="Freeform 254">
                  <a:extLst>
                    <a:ext uri="{FF2B5EF4-FFF2-40B4-BE49-F238E27FC236}">
                      <a16:creationId xmlns:a16="http://schemas.microsoft.com/office/drawing/2014/main" id="{760A68BD-C7E2-4192-A179-4C641DDC5188}"/>
                    </a:ext>
                  </a:extLst>
                </p:cNvPr>
                <p:cNvSpPr>
                  <a:spLocks/>
                </p:cNvSpPr>
                <p:nvPr/>
              </p:nvSpPr>
              <p:spPr bwMode="auto">
                <a:xfrm>
                  <a:off x="4811560" y="2882233"/>
                  <a:ext cx="130050" cy="230557"/>
                </a:xfrm>
                <a:custGeom>
                  <a:avLst/>
                  <a:gdLst/>
                  <a:ahLst/>
                  <a:cxnLst>
                    <a:cxn ang="0">
                      <a:pos x="106" y="34"/>
                    </a:cxn>
                    <a:cxn ang="0">
                      <a:pos x="45" y="0"/>
                    </a:cxn>
                    <a:cxn ang="0">
                      <a:pos x="0" y="18"/>
                    </a:cxn>
                    <a:cxn ang="0">
                      <a:pos x="49" y="85"/>
                    </a:cxn>
                    <a:cxn ang="0">
                      <a:pos x="106" y="140"/>
                    </a:cxn>
                    <a:cxn ang="0">
                      <a:pos x="116" y="195"/>
                    </a:cxn>
                    <a:cxn ang="0">
                      <a:pos x="93" y="239"/>
                    </a:cxn>
                    <a:cxn ang="0">
                      <a:pos x="71" y="252"/>
                    </a:cxn>
                    <a:cxn ang="0">
                      <a:pos x="71" y="278"/>
                    </a:cxn>
                    <a:cxn ang="0">
                      <a:pos x="89" y="268"/>
                    </a:cxn>
                    <a:cxn ang="0">
                      <a:pos x="100" y="252"/>
                    </a:cxn>
                    <a:cxn ang="0">
                      <a:pos x="116" y="252"/>
                    </a:cxn>
                    <a:cxn ang="0">
                      <a:pos x="132" y="235"/>
                    </a:cxn>
                    <a:cxn ang="0">
                      <a:pos x="150" y="223"/>
                    </a:cxn>
                    <a:cxn ang="0">
                      <a:pos x="150" y="207"/>
                    </a:cxn>
                    <a:cxn ang="0">
                      <a:pos x="138" y="156"/>
                    </a:cxn>
                    <a:cxn ang="0">
                      <a:pos x="100" y="118"/>
                    </a:cxn>
                    <a:cxn ang="0">
                      <a:pos x="67" y="67"/>
                    </a:cxn>
                    <a:cxn ang="0">
                      <a:pos x="77" y="45"/>
                    </a:cxn>
                    <a:cxn ang="0">
                      <a:pos x="106" y="34"/>
                    </a:cxn>
                    <a:cxn ang="0">
                      <a:pos x="106" y="34"/>
                    </a:cxn>
                  </a:cxnLst>
                  <a:rect l="0" t="0" r="r" b="b"/>
                  <a:pathLst>
                    <a:path w="150" h="278">
                      <a:moveTo>
                        <a:pt x="106" y="34"/>
                      </a:moveTo>
                      <a:lnTo>
                        <a:pt x="45" y="0"/>
                      </a:lnTo>
                      <a:lnTo>
                        <a:pt x="0" y="18"/>
                      </a:lnTo>
                      <a:lnTo>
                        <a:pt x="49" y="85"/>
                      </a:lnTo>
                      <a:lnTo>
                        <a:pt x="106" y="140"/>
                      </a:lnTo>
                      <a:lnTo>
                        <a:pt x="116" y="195"/>
                      </a:lnTo>
                      <a:lnTo>
                        <a:pt x="93" y="239"/>
                      </a:lnTo>
                      <a:lnTo>
                        <a:pt x="71" y="252"/>
                      </a:lnTo>
                      <a:lnTo>
                        <a:pt x="71" y="278"/>
                      </a:lnTo>
                      <a:lnTo>
                        <a:pt x="89" y="268"/>
                      </a:lnTo>
                      <a:lnTo>
                        <a:pt x="100" y="252"/>
                      </a:lnTo>
                      <a:lnTo>
                        <a:pt x="116" y="252"/>
                      </a:lnTo>
                      <a:lnTo>
                        <a:pt x="132" y="235"/>
                      </a:lnTo>
                      <a:lnTo>
                        <a:pt x="150" y="223"/>
                      </a:lnTo>
                      <a:lnTo>
                        <a:pt x="150" y="207"/>
                      </a:lnTo>
                      <a:lnTo>
                        <a:pt x="138" y="156"/>
                      </a:lnTo>
                      <a:lnTo>
                        <a:pt x="100" y="118"/>
                      </a:lnTo>
                      <a:lnTo>
                        <a:pt x="67" y="67"/>
                      </a:lnTo>
                      <a:lnTo>
                        <a:pt x="77" y="45"/>
                      </a:lnTo>
                      <a:lnTo>
                        <a:pt x="106" y="34"/>
                      </a:lnTo>
                      <a:lnTo>
                        <a:pt x="106" y="34"/>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02" name="Freeform 255">
                  <a:extLst>
                    <a:ext uri="{FF2B5EF4-FFF2-40B4-BE49-F238E27FC236}">
                      <a16:creationId xmlns:a16="http://schemas.microsoft.com/office/drawing/2014/main" id="{A6908D50-A80B-4165-8155-E3C306C4C61A}"/>
                    </a:ext>
                  </a:extLst>
                </p:cNvPr>
                <p:cNvSpPr>
                  <a:spLocks/>
                </p:cNvSpPr>
                <p:nvPr/>
              </p:nvSpPr>
              <p:spPr bwMode="auto">
                <a:xfrm>
                  <a:off x="4834102" y="3021562"/>
                  <a:ext cx="78030" cy="69664"/>
                </a:xfrm>
                <a:custGeom>
                  <a:avLst/>
                  <a:gdLst/>
                  <a:ahLst/>
                  <a:cxnLst>
                    <a:cxn ang="0">
                      <a:pos x="84" y="0"/>
                    </a:cxn>
                    <a:cxn ang="0">
                      <a:pos x="67" y="4"/>
                    </a:cxn>
                    <a:cxn ang="0">
                      <a:pos x="63" y="17"/>
                    </a:cxn>
                    <a:cxn ang="0">
                      <a:pos x="45" y="4"/>
                    </a:cxn>
                    <a:cxn ang="0">
                      <a:pos x="13" y="4"/>
                    </a:cxn>
                    <a:cxn ang="0">
                      <a:pos x="0" y="23"/>
                    </a:cxn>
                    <a:cxn ang="0">
                      <a:pos x="13" y="45"/>
                    </a:cxn>
                    <a:cxn ang="0">
                      <a:pos x="29" y="61"/>
                    </a:cxn>
                    <a:cxn ang="0">
                      <a:pos x="19" y="67"/>
                    </a:cxn>
                    <a:cxn ang="0">
                      <a:pos x="45" y="84"/>
                    </a:cxn>
                    <a:cxn ang="0">
                      <a:pos x="67" y="71"/>
                    </a:cxn>
                    <a:cxn ang="0">
                      <a:pos x="90" y="27"/>
                    </a:cxn>
                    <a:cxn ang="0">
                      <a:pos x="84" y="0"/>
                    </a:cxn>
                    <a:cxn ang="0">
                      <a:pos x="84" y="0"/>
                    </a:cxn>
                  </a:cxnLst>
                  <a:rect l="0" t="0" r="r" b="b"/>
                  <a:pathLst>
                    <a:path w="90" h="84">
                      <a:moveTo>
                        <a:pt x="84" y="0"/>
                      </a:moveTo>
                      <a:lnTo>
                        <a:pt x="67" y="4"/>
                      </a:lnTo>
                      <a:lnTo>
                        <a:pt x="63" y="17"/>
                      </a:lnTo>
                      <a:lnTo>
                        <a:pt x="45" y="4"/>
                      </a:lnTo>
                      <a:lnTo>
                        <a:pt x="13" y="4"/>
                      </a:lnTo>
                      <a:lnTo>
                        <a:pt x="0" y="23"/>
                      </a:lnTo>
                      <a:lnTo>
                        <a:pt x="13" y="45"/>
                      </a:lnTo>
                      <a:lnTo>
                        <a:pt x="29" y="61"/>
                      </a:lnTo>
                      <a:lnTo>
                        <a:pt x="19" y="67"/>
                      </a:lnTo>
                      <a:lnTo>
                        <a:pt x="45" y="84"/>
                      </a:lnTo>
                      <a:lnTo>
                        <a:pt x="67" y="71"/>
                      </a:lnTo>
                      <a:lnTo>
                        <a:pt x="90" y="27"/>
                      </a:lnTo>
                      <a:lnTo>
                        <a:pt x="84" y="0"/>
                      </a:lnTo>
                      <a:lnTo>
                        <a:pt x="84" y="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03" name="Freeform 256">
                  <a:extLst>
                    <a:ext uri="{FF2B5EF4-FFF2-40B4-BE49-F238E27FC236}">
                      <a16:creationId xmlns:a16="http://schemas.microsoft.com/office/drawing/2014/main" id="{7BB6F52B-8564-4400-B092-5C09115B8BEC}"/>
                    </a:ext>
                  </a:extLst>
                </p:cNvPr>
                <p:cNvSpPr>
                  <a:spLocks/>
                </p:cNvSpPr>
                <p:nvPr/>
              </p:nvSpPr>
              <p:spPr bwMode="auto">
                <a:xfrm>
                  <a:off x="4941611" y="3417986"/>
                  <a:ext cx="621642" cy="449502"/>
                </a:xfrm>
                <a:custGeom>
                  <a:avLst/>
                  <a:gdLst/>
                  <a:ahLst/>
                  <a:cxnLst>
                    <a:cxn ang="0">
                      <a:pos x="601" y="63"/>
                    </a:cxn>
                    <a:cxn ang="0">
                      <a:pos x="589" y="0"/>
                    </a:cxn>
                    <a:cxn ang="0">
                      <a:pos x="557" y="95"/>
                    </a:cxn>
                    <a:cxn ang="0">
                      <a:pos x="518" y="130"/>
                    </a:cxn>
                    <a:cxn ang="0">
                      <a:pos x="484" y="101"/>
                    </a:cxn>
                    <a:cxn ang="0">
                      <a:pos x="451" y="79"/>
                    </a:cxn>
                    <a:cxn ang="0">
                      <a:pos x="479" y="34"/>
                    </a:cxn>
                    <a:cxn ang="0">
                      <a:pos x="473" y="28"/>
                    </a:cxn>
                    <a:cxn ang="0">
                      <a:pos x="439" y="22"/>
                    </a:cxn>
                    <a:cxn ang="0">
                      <a:pos x="396" y="6"/>
                    </a:cxn>
                    <a:cxn ang="0">
                      <a:pos x="384" y="34"/>
                    </a:cxn>
                    <a:cxn ang="0">
                      <a:pos x="350" y="63"/>
                    </a:cxn>
                    <a:cxn ang="0">
                      <a:pos x="323" y="85"/>
                    </a:cxn>
                    <a:cxn ang="0">
                      <a:pos x="289" y="57"/>
                    </a:cxn>
                    <a:cxn ang="0">
                      <a:pos x="278" y="73"/>
                    </a:cxn>
                    <a:cxn ang="0">
                      <a:pos x="262" y="89"/>
                    </a:cxn>
                    <a:cxn ang="0">
                      <a:pos x="240" y="107"/>
                    </a:cxn>
                    <a:cxn ang="0">
                      <a:pos x="228" y="117"/>
                    </a:cxn>
                    <a:cxn ang="0">
                      <a:pos x="211" y="140"/>
                    </a:cxn>
                    <a:cxn ang="0">
                      <a:pos x="134" y="178"/>
                    </a:cxn>
                    <a:cxn ang="0">
                      <a:pos x="102" y="191"/>
                    </a:cxn>
                    <a:cxn ang="0">
                      <a:pos x="51" y="229"/>
                    </a:cxn>
                    <a:cxn ang="0">
                      <a:pos x="39" y="245"/>
                    </a:cxn>
                    <a:cxn ang="0">
                      <a:pos x="45" y="286"/>
                    </a:cxn>
                    <a:cxn ang="0">
                      <a:pos x="19" y="290"/>
                    </a:cxn>
                    <a:cxn ang="0">
                      <a:pos x="23" y="375"/>
                    </a:cxn>
                    <a:cxn ang="0">
                      <a:pos x="19" y="436"/>
                    </a:cxn>
                    <a:cxn ang="0">
                      <a:pos x="12" y="459"/>
                    </a:cxn>
                    <a:cxn ang="0">
                      <a:pos x="90" y="446"/>
                    </a:cxn>
                    <a:cxn ang="0">
                      <a:pos x="163" y="424"/>
                    </a:cxn>
                    <a:cxn ang="0">
                      <a:pos x="256" y="402"/>
                    </a:cxn>
                    <a:cxn ang="0">
                      <a:pos x="295" y="398"/>
                    </a:cxn>
                    <a:cxn ang="0">
                      <a:pos x="333" y="424"/>
                    </a:cxn>
                    <a:cxn ang="0">
                      <a:pos x="345" y="459"/>
                    </a:cxn>
                    <a:cxn ang="0">
                      <a:pos x="368" y="465"/>
                    </a:cxn>
                    <a:cxn ang="0">
                      <a:pos x="378" y="475"/>
                    </a:cxn>
                    <a:cxn ang="0">
                      <a:pos x="400" y="497"/>
                    </a:cxn>
                    <a:cxn ang="0">
                      <a:pos x="400" y="532"/>
                    </a:cxn>
                    <a:cxn ang="0">
                      <a:pos x="439" y="542"/>
                    </a:cxn>
                    <a:cxn ang="0">
                      <a:pos x="479" y="542"/>
                    </a:cxn>
                    <a:cxn ang="0">
                      <a:pos x="544" y="520"/>
                    </a:cxn>
                    <a:cxn ang="0">
                      <a:pos x="563" y="497"/>
                    </a:cxn>
                    <a:cxn ang="0">
                      <a:pos x="624" y="442"/>
                    </a:cxn>
                    <a:cxn ang="0">
                      <a:pos x="652" y="418"/>
                    </a:cxn>
                    <a:cxn ang="0">
                      <a:pos x="707" y="308"/>
                    </a:cxn>
                    <a:cxn ang="0">
                      <a:pos x="685" y="241"/>
                    </a:cxn>
                    <a:cxn ang="0">
                      <a:pos x="672" y="223"/>
                    </a:cxn>
                    <a:cxn ang="0">
                      <a:pos x="640" y="162"/>
                    </a:cxn>
                    <a:cxn ang="0">
                      <a:pos x="624" y="79"/>
                    </a:cxn>
                  </a:cxnLst>
                  <a:rect l="0" t="0" r="r" b="b"/>
                  <a:pathLst>
                    <a:path w="717" h="542">
                      <a:moveTo>
                        <a:pt x="624" y="79"/>
                      </a:moveTo>
                      <a:lnTo>
                        <a:pt x="601" y="63"/>
                      </a:lnTo>
                      <a:lnTo>
                        <a:pt x="605" y="34"/>
                      </a:lnTo>
                      <a:lnTo>
                        <a:pt x="589" y="0"/>
                      </a:lnTo>
                      <a:lnTo>
                        <a:pt x="573" y="18"/>
                      </a:lnTo>
                      <a:lnTo>
                        <a:pt x="557" y="95"/>
                      </a:lnTo>
                      <a:lnTo>
                        <a:pt x="534" y="130"/>
                      </a:lnTo>
                      <a:lnTo>
                        <a:pt x="518" y="130"/>
                      </a:lnTo>
                      <a:lnTo>
                        <a:pt x="496" y="111"/>
                      </a:lnTo>
                      <a:lnTo>
                        <a:pt x="484" y="101"/>
                      </a:lnTo>
                      <a:lnTo>
                        <a:pt x="467" y="95"/>
                      </a:lnTo>
                      <a:lnTo>
                        <a:pt x="451" y="79"/>
                      </a:lnTo>
                      <a:lnTo>
                        <a:pt x="473" y="50"/>
                      </a:lnTo>
                      <a:lnTo>
                        <a:pt x="479" y="34"/>
                      </a:lnTo>
                      <a:lnTo>
                        <a:pt x="479" y="22"/>
                      </a:lnTo>
                      <a:lnTo>
                        <a:pt x="473" y="28"/>
                      </a:lnTo>
                      <a:lnTo>
                        <a:pt x="461" y="22"/>
                      </a:lnTo>
                      <a:lnTo>
                        <a:pt x="439" y="22"/>
                      </a:lnTo>
                      <a:lnTo>
                        <a:pt x="412" y="0"/>
                      </a:lnTo>
                      <a:lnTo>
                        <a:pt x="396" y="6"/>
                      </a:lnTo>
                      <a:lnTo>
                        <a:pt x="406" y="28"/>
                      </a:lnTo>
                      <a:lnTo>
                        <a:pt x="384" y="34"/>
                      </a:lnTo>
                      <a:lnTo>
                        <a:pt x="362" y="44"/>
                      </a:lnTo>
                      <a:lnTo>
                        <a:pt x="350" y="63"/>
                      </a:lnTo>
                      <a:lnTo>
                        <a:pt x="350" y="85"/>
                      </a:lnTo>
                      <a:lnTo>
                        <a:pt x="323" y="85"/>
                      </a:lnTo>
                      <a:lnTo>
                        <a:pt x="317" y="63"/>
                      </a:lnTo>
                      <a:lnTo>
                        <a:pt x="289" y="57"/>
                      </a:lnTo>
                      <a:lnTo>
                        <a:pt x="289" y="67"/>
                      </a:lnTo>
                      <a:lnTo>
                        <a:pt x="278" y="73"/>
                      </a:lnTo>
                      <a:lnTo>
                        <a:pt x="268" y="89"/>
                      </a:lnTo>
                      <a:lnTo>
                        <a:pt x="262" y="89"/>
                      </a:lnTo>
                      <a:lnTo>
                        <a:pt x="262" y="107"/>
                      </a:lnTo>
                      <a:lnTo>
                        <a:pt x="240" y="107"/>
                      </a:lnTo>
                      <a:lnTo>
                        <a:pt x="234" y="130"/>
                      </a:lnTo>
                      <a:lnTo>
                        <a:pt x="228" y="117"/>
                      </a:lnTo>
                      <a:lnTo>
                        <a:pt x="211" y="124"/>
                      </a:lnTo>
                      <a:lnTo>
                        <a:pt x="211" y="140"/>
                      </a:lnTo>
                      <a:lnTo>
                        <a:pt x="179" y="178"/>
                      </a:lnTo>
                      <a:lnTo>
                        <a:pt x="134" y="178"/>
                      </a:lnTo>
                      <a:lnTo>
                        <a:pt x="112" y="191"/>
                      </a:lnTo>
                      <a:lnTo>
                        <a:pt x="102" y="191"/>
                      </a:lnTo>
                      <a:lnTo>
                        <a:pt x="90" y="201"/>
                      </a:lnTo>
                      <a:lnTo>
                        <a:pt x="51" y="229"/>
                      </a:lnTo>
                      <a:lnTo>
                        <a:pt x="39" y="219"/>
                      </a:lnTo>
                      <a:lnTo>
                        <a:pt x="39" y="245"/>
                      </a:lnTo>
                      <a:lnTo>
                        <a:pt x="35" y="268"/>
                      </a:lnTo>
                      <a:lnTo>
                        <a:pt x="45" y="286"/>
                      </a:lnTo>
                      <a:lnTo>
                        <a:pt x="35" y="296"/>
                      </a:lnTo>
                      <a:lnTo>
                        <a:pt x="19" y="290"/>
                      </a:lnTo>
                      <a:lnTo>
                        <a:pt x="35" y="353"/>
                      </a:lnTo>
                      <a:lnTo>
                        <a:pt x="23" y="375"/>
                      </a:lnTo>
                      <a:lnTo>
                        <a:pt x="35" y="398"/>
                      </a:lnTo>
                      <a:lnTo>
                        <a:pt x="19" y="436"/>
                      </a:lnTo>
                      <a:lnTo>
                        <a:pt x="0" y="442"/>
                      </a:lnTo>
                      <a:lnTo>
                        <a:pt x="12" y="459"/>
                      </a:lnTo>
                      <a:lnTo>
                        <a:pt x="45" y="465"/>
                      </a:lnTo>
                      <a:lnTo>
                        <a:pt x="90" y="446"/>
                      </a:lnTo>
                      <a:lnTo>
                        <a:pt x="144" y="446"/>
                      </a:lnTo>
                      <a:lnTo>
                        <a:pt x="163" y="424"/>
                      </a:lnTo>
                      <a:lnTo>
                        <a:pt x="228" y="414"/>
                      </a:lnTo>
                      <a:lnTo>
                        <a:pt x="256" y="402"/>
                      </a:lnTo>
                      <a:lnTo>
                        <a:pt x="278" y="402"/>
                      </a:lnTo>
                      <a:lnTo>
                        <a:pt x="295" y="398"/>
                      </a:lnTo>
                      <a:lnTo>
                        <a:pt x="329" y="414"/>
                      </a:lnTo>
                      <a:lnTo>
                        <a:pt x="333" y="424"/>
                      </a:lnTo>
                      <a:lnTo>
                        <a:pt x="345" y="430"/>
                      </a:lnTo>
                      <a:lnTo>
                        <a:pt x="345" y="459"/>
                      </a:lnTo>
                      <a:lnTo>
                        <a:pt x="396" y="430"/>
                      </a:lnTo>
                      <a:lnTo>
                        <a:pt x="368" y="465"/>
                      </a:lnTo>
                      <a:lnTo>
                        <a:pt x="396" y="459"/>
                      </a:lnTo>
                      <a:lnTo>
                        <a:pt x="378" y="475"/>
                      </a:lnTo>
                      <a:lnTo>
                        <a:pt x="400" y="475"/>
                      </a:lnTo>
                      <a:lnTo>
                        <a:pt x="400" y="497"/>
                      </a:lnTo>
                      <a:lnTo>
                        <a:pt x="390" y="513"/>
                      </a:lnTo>
                      <a:lnTo>
                        <a:pt x="400" y="532"/>
                      </a:lnTo>
                      <a:lnTo>
                        <a:pt x="429" y="532"/>
                      </a:lnTo>
                      <a:lnTo>
                        <a:pt x="439" y="542"/>
                      </a:lnTo>
                      <a:lnTo>
                        <a:pt x="467" y="520"/>
                      </a:lnTo>
                      <a:lnTo>
                        <a:pt x="479" y="542"/>
                      </a:lnTo>
                      <a:lnTo>
                        <a:pt x="518" y="526"/>
                      </a:lnTo>
                      <a:lnTo>
                        <a:pt x="544" y="520"/>
                      </a:lnTo>
                      <a:lnTo>
                        <a:pt x="557" y="509"/>
                      </a:lnTo>
                      <a:lnTo>
                        <a:pt x="563" y="497"/>
                      </a:lnTo>
                      <a:lnTo>
                        <a:pt x="585" y="465"/>
                      </a:lnTo>
                      <a:lnTo>
                        <a:pt x="624" y="442"/>
                      </a:lnTo>
                      <a:lnTo>
                        <a:pt x="624" y="424"/>
                      </a:lnTo>
                      <a:lnTo>
                        <a:pt x="652" y="418"/>
                      </a:lnTo>
                      <a:lnTo>
                        <a:pt x="707" y="331"/>
                      </a:lnTo>
                      <a:lnTo>
                        <a:pt x="707" y="308"/>
                      </a:lnTo>
                      <a:lnTo>
                        <a:pt x="717" y="280"/>
                      </a:lnTo>
                      <a:lnTo>
                        <a:pt x="685" y="241"/>
                      </a:lnTo>
                      <a:lnTo>
                        <a:pt x="691" y="223"/>
                      </a:lnTo>
                      <a:lnTo>
                        <a:pt x="672" y="223"/>
                      </a:lnTo>
                      <a:lnTo>
                        <a:pt x="656" y="178"/>
                      </a:lnTo>
                      <a:lnTo>
                        <a:pt x="640" y="162"/>
                      </a:lnTo>
                      <a:lnTo>
                        <a:pt x="624" y="79"/>
                      </a:lnTo>
                      <a:lnTo>
                        <a:pt x="624" y="79"/>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04" name="Freeform 257">
                  <a:extLst>
                    <a:ext uri="{FF2B5EF4-FFF2-40B4-BE49-F238E27FC236}">
                      <a16:creationId xmlns:a16="http://schemas.microsoft.com/office/drawing/2014/main" id="{CAD3E1EB-4A87-4E10-828E-8880D4BDCF6F}"/>
                    </a:ext>
                  </a:extLst>
                </p:cNvPr>
                <p:cNvSpPr>
                  <a:spLocks/>
                </p:cNvSpPr>
                <p:nvPr/>
              </p:nvSpPr>
              <p:spPr bwMode="auto">
                <a:xfrm>
                  <a:off x="5303151" y="3895687"/>
                  <a:ext cx="63291" cy="45613"/>
                </a:xfrm>
                <a:custGeom>
                  <a:avLst/>
                  <a:gdLst/>
                  <a:ahLst/>
                  <a:cxnLst>
                    <a:cxn ang="0">
                      <a:pos x="73" y="11"/>
                    </a:cxn>
                    <a:cxn ang="0">
                      <a:pos x="67" y="0"/>
                    </a:cxn>
                    <a:cxn ang="0">
                      <a:pos x="34" y="4"/>
                    </a:cxn>
                    <a:cxn ang="0">
                      <a:pos x="22" y="0"/>
                    </a:cxn>
                    <a:cxn ang="0">
                      <a:pos x="12" y="4"/>
                    </a:cxn>
                    <a:cxn ang="0">
                      <a:pos x="0" y="39"/>
                    </a:cxn>
                    <a:cxn ang="0">
                      <a:pos x="6" y="55"/>
                    </a:cxn>
                    <a:cxn ang="0">
                      <a:pos x="34" y="43"/>
                    </a:cxn>
                    <a:cxn ang="0">
                      <a:pos x="73" y="11"/>
                    </a:cxn>
                    <a:cxn ang="0">
                      <a:pos x="73" y="11"/>
                    </a:cxn>
                  </a:cxnLst>
                  <a:rect l="0" t="0" r="r" b="b"/>
                  <a:pathLst>
                    <a:path w="73" h="55">
                      <a:moveTo>
                        <a:pt x="73" y="11"/>
                      </a:moveTo>
                      <a:lnTo>
                        <a:pt x="67" y="0"/>
                      </a:lnTo>
                      <a:lnTo>
                        <a:pt x="34" y="4"/>
                      </a:lnTo>
                      <a:lnTo>
                        <a:pt x="22" y="0"/>
                      </a:lnTo>
                      <a:lnTo>
                        <a:pt x="12" y="4"/>
                      </a:lnTo>
                      <a:lnTo>
                        <a:pt x="0" y="39"/>
                      </a:lnTo>
                      <a:lnTo>
                        <a:pt x="6" y="55"/>
                      </a:lnTo>
                      <a:lnTo>
                        <a:pt x="34" y="43"/>
                      </a:lnTo>
                      <a:lnTo>
                        <a:pt x="73" y="11"/>
                      </a:lnTo>
                      <a:lnTo>
                        <a:pt x="73" y="11"/>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05" name="Freeform 258">
                  <a:extLst>
                    <a:ext uri="{FF2B5EF4-FFF2-40B4-BE49-F238E27FC236}">
                      <a16:creationId xmlns:a16="http://schemas.microsoft.com/office/drawing/2014/main" id="{32C71180-1516-40B8-BA74-73EA5E335BA2}"/>
                    </a:ext>
                  </a:extLst>
                </p:cNvPr>
                <p:cNvSpPr>
                  <a:spLocks/>
                </p:cNvSpPr>
                <p:nvPr/>
              </p:nvSpPr>
              <p:spPr bwMode="auto">
                <a:xfrm>
                  <a:off x="4729194" y="3160062"/>
                  <a:ext cx="169066" cy="179967"/>
                </a:xfrm>
                <a:custGeom>
                  <a:avLst/>
                  <a:gdLst/>
                  <a:ahLst/>
                  <a:cxnLst>
                    <a:cxn ang="0">
                      <a:pos x="44" y="6"/>
                    </a:cxn>
                    <a:cxn ang="0">
                      <a:pos x="16" y="6"/>
                    </a:cxn>
                    <a:cxn ang="0">
                      <a:pos x="0" y="0"/>
                    </a:cxn>
                    <a:cxn ang="0">
                      <a:pos x="16" y="28"/>
                    </a:cxn>
                    <a:cxn ang="0">
                      <a:pos x="38" y="39"/>
                    </a:cxn>
                    <a:cxn ang="0">
                      <a:pos x="50" y="55"/>
                    </a:cxn>
                    <a:cxn ang="0">
                      <a:pos x="67" y="73"/>
                    </a:cxn>
                    <a:cxn ang="0">
                      <a:pos x="73" y="106"/>
                    </a:cxn>
                    <a:cxn ang="0">
                      <a:pos x="89" y="118"/>
                    </a:cxn>
                    <a:cxn ang="0">
                      <a:pos x="95" y="140"/>
                    </a:cxn>
                    <a:cxn ang="0">
                      <a:pos x="121" y="166"/>
                    </a:cxn>
                    <a:cxn ang="0">
                      <a:pos x="121" y="179"/>
                    </a:cxn>
                    <a:cxn ang="0">
                      <a:pos x="166" y="217"/>
                    </a:cxn>
                    <a:cxn ang="0">
                      <a:pos x="188" y="217"/>
                    </a:cxn>
                    <a:cxn ang="0">
                      <a:pos x="195" y="162"/>
                    </a:cxn>
                    <a:cxn ang="0">
                      <a:pos x="178" y="150"/>
                    </a:cxn>
                    <a:cxn ang="0">
                      <a:pos x="166" y="128"/>
                    </a:cxn>
                    <a:cxn ang="0">
                      <a:pos x="150" y="122"/>
                    </a:cxn>
                    <a:cxn ang="0">
                      <a:pos x="150" y="106"/>
                    </a:cxn>
                    <a:cxn ang="0">
                      <a:pos x="156" y="99"/>
                    </a:cxn>
                    <a:cxn ang="0">
                      <a:pos x="121" y="73"/>
                    </a:cxn>
                    <a:cxn ang="0">
                      <a:pos x="95" y="67"/>
                    </a:cxn>
                    <a:cxn ang="0">
                      <a:pos x="44" y="6"/>
                    </a:cxn>
                    <a:cxn ang="0">
                      <a:pos x="44" y="6"/>
                    </a:cxn>
                  </a:cxnLst>
                  <a:rect l="0" t="0" r="r" b="b"/>
                  <a:pathLst>
                    <a:path w="195" h="217">
                      <a:moveTo>
                        <a:pt x="44" y="6"/>
                      </a:moveTo>
                      <a:lnTo>
                        <a:pt x="16" y="6"/>
                      </a:lnTo>
                      <a:lnTo>
                        <a:pt x="0" y="0"/>
                      </a:lnTo>
                      <a:lnTo>
                        <a:pt x="16" y="28"/>
                      </a:lnTo>
                      <a:lnTo>
                        <a:pt x="38" y="39"/>
                      </a:lnTo>
                      <a:lnTo>
                        <a:pt x="50" y="55"/>
                      </a:lnTo>
                      <a:lnTo>
                        <a:pt x="67" y="73"/>
                      </a:lnTo>
                      <a:lnTo>
                        <a:pt x="73" y="106"/>
                      </a:lnTo>
                      <a:lnTo>
                        <a:pt x="89" y="118"/>
                      </a:lnTo>
                      <a:lnTo>
                        <a:pt x="95" y="140"/>
                      </a:lnTo>
                      <a:lnTo>
                        <a:pt x="121" y="166"/>
                      </a:lnTo>
                      <a:lnTo>
                        <a:pt x="121" y="179"/>
                      </a:lnTo>
                      <a:lnTo>
                        <a:pt x="166" y="217"/>
                      </a:lnTo>
                      <a:lnTo>
                        <a:pt x="188" y="217"/>
                      </a:lnTo>
                      <a:lnTo>
                        <a:pt x="195" y="162"/>
                      </a:lnTo>
                      <a:lnTo>
                        <a:pt x="178" y="150"/>
                      </a:lnTo>
                      <a:lnTo>
                        <a:pt x="166" y="128"/>
                      </a:lnTo>
                      <a:lnTo>
                        <a:pt x="150" y="122"/>
                      </a:lnTo>
                      <a:lnTo>
                        <a:pt x="150" y="106"/>
                      </a:lnTo>
                      <a:lnTo>
                        <a:pt x="156" y="99"/>
                      </a:lnTo>
                      <a:lnTo>
                        <a:pt x="121" y="73"/>
                      </a:lnTo>
                      <a:lnTo>
                        <a:pt x="95" y="67"/>
                      </a:lnTo>
                      <a:lnTo>
                        <a:pt x="44" y="6"/>
                      </a:lnTo>
                      <a:lnTo>
                        <a:pt x="44"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06" name="Freeform 259">
                  <a:extLst>
                    <a:ext uri="{FF2B5EF4-FFF2-40B4-BE49-F238E27FC236}">
                      <a16:creationId xmlns:a16="http://schemas.microsoft.com/office/drawing/2014/main" id="{39BB774B-2B58-42DF-AE0E-A02B414212B9}"/>
                    </a:ext>
                  </a:extLst>
                </p:cNvPr>
                <p:cNvSpPr>
                  <a:spLocks/>
                </p:cNvSpPr>
                <p:nvPr/>
              </p:nvSpPr>
              <p:spPr bwMode="auto">
                <a:xfrm>
                  <a:off x="4806358" y="3155086"/>
                  <a:ext cx="63291" cy="68835"/>
                </a:xfrm>
                <a:custGeom>
                  <a:avLst/>
                  <a:gdLst/>
                  <a:ahLst/>
                  <a:cxnLst>
                    <a:cxn ang="0">
                      <a:pos x="22" y="6"/>
                    </a:cxn>
                    <a:cxn ang="0">
                      <a:pos x="6" y="0"/>
                    </a:cxn>
                    <a:cxn ang="0">
                      <a:pos x="6" y="22"/>
                    </a:cxn>
                    <a:cxn ang="0">
                      <a:pos x="0" y="34"/>
                    </a:cxn>
                    <a:cxn ang="0">
                      <a:pos x="32" y="67"/>
                    </a:cxn>
                    <a:cxn ang="0">
                      <a:pos x="55" y="83"/>
                    </a:cxn>
                    <a:cxn ang="0">
                      <a:pos x="73" y="79"/>
                    </a:cxn>
                    <a:cxn ang="0">
                      <a:pos x="61" y="67"/>
                    </a:cxn>
                    <a:cxn ang="0">
                      <a:pos x="61" y="22"/>
                    </a:cxn>
                    <a:cxn ang="0">
                      <a:pos x="45" y="0"/>
                    </a:cxn>
                    <a:cxn ang="0">
                      <a:pos x="22" y="6"/>
                    </a:cxn>
                    <a:cxn ang="0">
                      <a:pos x="22" y="6"/>
                    </a:cxn>
                  </a:cxnLst>
                  <a:rect l="0" t="0" r="r" b="b"/>
                  <a:pathLst>
                    <a:path w="73" h="83">
                      <a:moveTo>
                        <a:pt x="22" y="6"/>
                      </a:moveTo>
                      <a:lnTo>
                        <a:pt x="6" y="0"/>
                      </a:lnTo>
                      <a:lnTo>
                        <a:pt x="6" y="22"/>
                      </a:lnTo>
                      <a:lnTo>
                        <a:pt x="0" y="34"/>
                      </a:lnTo>
                      <a:lnTo>
                        <a:pt x="32" y="67"/>
                      </a:lnTo>
                      <a:lnTo>
                        <a:pt x="55" y="83"/>
                      </a:lnTo>
                      <a:lnTo>
                        <a:pt x="73" y="79"/>
                      </a:lnTo>
                      <a:lnTo>
                        <a:pt x="61" y="67"/>
                      </a:lnTo>
                      <a:lnTo>
                        <a:pt x="61" y="22"/>
                      </a:lnTo>
                      <a:lnTo>
                        <a:pt x="45" y="0"/>
                      </a:lnTo>
                      <a:lnTo>
                        <a:pt x="22" y="6"/>
                      </a:lnTo>
                      <a:lnTo>
                        <a:pt x="22"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07" name="Freeform 260">
                  <a:extLst>
                    <a:ext uri="{FF2B5EF4-FFF2-40B4-BE49-F238E27FC236}">
                      <a16:creationId xmlns:a16="http://schemas.microsoft.com/office/drawing/2014/main" id="{A9B6982D-B41C-4AFC-8C7F-210268420552}"/>
                    </a:ext>
                  </a:extLst>
                </p:cNvPr>
                <p:cNvSpPr>
                  <a:spLocks/>
                </p:cNvSpPr>
                <p:nvPr/>
              </p:nvSpPr>
              <p:spPr bwMode="auto">
                <a:xfrm>
                  <a:off x="5283209" y="3252948"/>
                  <a:ext cx="155193" cy="142647"/>
                </a:xfrm>
                <a:custGeom>
                  <a:avLst/>
                  <a:gdLst/>
                  <a:ahLst/>
                  <a:cxnLst>
                    <a:cxn ang="0">
                      <a:pos x="179" y="44"/>
                    </a:cxn>
                    <a:cxn ang="0">
                      <a:pos x="150" y="32"/>
                    </a:cxn>
                    <a:cxn ang="0">
                      <a:pos x="134" y="22"/>
                    </a:cxn>
                    <a:cxn ang="0">
                      <a:pos x="112" y="22"/>
                    </a:cxn>
                    <a:cxn ang="0">
                      <a:pos x="106" y="32"/>
                    </a:cxn>
                    <a:cxn ang="0">
                      <a:pos x="90" y="50"/>
                    </a:cxn>
                    <a:cxn ang="0">
                      <a:pos x="73" y="54"/>
                    </a:cxn>
                    <a:cxn ang="0">
                      <a:pos x="57" y="44"/>
                    </a:cxn>
                    <a:cxn ang="0">
                      <a:pos x="57" y="10"/>
                    </a:cxn>
                    <a:cxn ang="0">
                      <a:pos x="29" y="0"/>
                    </a:cxn>
                    <a:cxn ang="0">
                      <a:pos x="0" y="16"/>
                    </a:cxn>
                    <a:cxn ang="0">
                      <a:pos x="6" y="22"/>
                    </a:cxn>
                    <a:cxn ang="0">
                      <a:pos x="23" y="28"/>
                    </a:cxn>
                    <a:cxn ang="0">
                      <a:pos x="23" y="32"/>
                    </a:cxn>
                    <a:cxn ang="0">
                      <a:pos x="43" y="32"/>
                    </a:cxn>
                    <a:cxn ang="0">
                      <a:pos x="39" y="44"/>
                    </a:cxn>
                    <a:cxn ang="0">
                      <a:pos x="23" y="44"/>
                    </a:cxn>
                    <a:cxn ang="0">
                      <a:pos x="29" y="54"/>
                    </a:cxn>
                    <a:cxn ang="0">
                      <a:pos x="29" y="99"/>
                    </a:cxn>
                    <a:cxn ang="0">
                      <a:pos x="45" y="73"/>
                    </a:cxn>
                    <a:cxn ang="0">
                      <a:pos x="45" y="61"/>
                    </a:cxn>
                    <a:cxn ang="0">
                      <a:pos x="57" y="54"/>
                    </a:cxn>
                    <a:cxn ang="0">
                      <a:pos x="57" y="67"/>
                    </a:cxn>
                    <a:cxn ang="0">
                      <a:pos x="67" y="67"/>
                    </a:cxn>
                    <a:cxn ang="0">
                      <a:pos x="67" y="83"/>
                    </a:cxn>
                    <a:cxn ang="0">
                      <a:pos x="96" y="83"/>
                    </a:cxn>
                    <a:cxn ang="0">
                      <a:pos x="122" y="95"/>
                    </a:cxn>
                    <a:cxn ang="0">
                      <a:pos x="128" y="134"/>
                    </a:cxn>
                    <a:cxn ang="0">
                      <a:pos x="140" y="150"/>
                    </a:cxn>
                    <a:cxn ang="0">
                      <a:pos x="150" y="150"/>
                    </a:cxn>
                    <a:cxn ang="0">
                      <a:pos x="179" y="172"/>
                    </a:cxn>
                    <a:cxn ang="0">
                      <a:pos x="179" y="128"/>
                    </a:cxn>
                    <a:cxn ang="0">
                      <a:pos x="173" y="117"/>
                    </a:cxn>
                    <a:cxn ang="0">
                      <a:pos x="179" y="105"/>
                    </a:cxn>
                    <a:cxn ang="0">
                      <a:pos x="179" y="44"/>
                    </a:cxn>
                    <a:cxn ang="0">
                      <a:pos x="179" y="44"/>
                    </a:cxn>
                  </a:cxnLst>
                  <a:rect l="0" t="0" r="r" b="b"/>
                  <a:pathLst>
                    <a:path w="179" h="172">
                      <a:moveTo>
                        <a:pt x="179" y="44"/>
                      </a:moveTo>
                      <a:lnTo>
                        <a:pt x="150" y="32"/>
                      </a:lnTo>
                      <a:lnTo>
                        <a:pt x="134" y="22"/>
                      </a:lnTo>
                      <a:lnTo>
                        <a:pt x="112" y="22"/>
                      </a:lnTo>
                      <a:lnTo>
                        <a:pt x="106" y="32"/>
                      </a:lnTo>
                      <a:lnTo>
                        <a:pt x="90" y="50"/>
                      </a:lnTo>
                      <a:lnTo>
                        <a:pt x="73" y="54"/>
                      </a:lnTo>
                      <a:lnTo>
                        <a:pt x="57" y="44"/>
                      </a:lnTo>
                      <a:lnTo>
                        <a:pt x="57" y="10"/>
                      </a:lnTo>
                      <a:lnTo>
                        <a:pt x="29" y="0"/>
                      </a:lnTo>
                      <a:lnTo>
                        <a:pt x="0" y="16"/>
                      </a:lnTo>
                      <a:lnTo>
                        <a:pt x="6" y="22"/>
                      </a:lnTo>
                      <a:lnTo>
                        <a:pt x="23" y="28"/>
                      </a:lnTo>
                      <a:lnTo>
                        <a:pt x="23" y="32"/>
                      </a:lnTo>
                      <a:lnTo>
                        <a:pt x="43" y="32"/>
                      </a:lnTo>
                      <a:lnTo>
                        <a:pt x="39" y="44"/>
                      </a:lnTo>
                      <a:lnTo>
                        <a:pt x="23" y="44"/>
                      </a:lnTo>
                      <a:lnTo>
                        <a:pt x="29" y="54"/>
                      </a:lnTo>
                      <a:lnTo>
                        <a:pt x="29" y="99"/>
                      </a:lnTo>
                      <a:lnTo>
                        <a:pt x="45" y="73"/>
                      </a:lnTo>
                      <a:lnTo>
                        <a:pt x="45" y="61"/>
                      </a:lnTo>
                      <a:lnTo>
                        <a:pt x="57" y="54"/>
                      </a:lnTo>
                      <a:lnTo>
                        <a:pt x="57" y="67"/>
                      </a:lnTo>
                      <a:lnTo>
                        <a:pt x="67" y="67"/>
                      </a:lnTo>
                      <a:lnTo>
                        <a:pt x="67" y="83"/>
                      </a:lnTo>
                      <a:lnTo>
                        <a:pt x="96" y="83"/>
                      </a:lnTo>
                      <a:lnTo>
                        <a:pt x="122" y="95"/>
                      </a:lnTo>
                      <a:lnTo>
                        <a:pt x="128" y="134"/>
                      </a:lnTo>
                      <a:lnTo>
                        <a:pt x="140" y="150"/>
                      </a:lnTo>
                      <a:lnTo>
                        <a:pt x="150" y="150"/>
                      </a:lnTo>
                      <a:lnTo>
                        <a:pt x="179" y="172"/>
                      </a:lnTo>
                      <a:lnTo>
                        <a:pt x="179" y="128"/>
                      </a:lnTo>
                      <a:lnTo>
                        <a:pt x="173" y="117"/>
                      </a:lnTo>
                      <a:lnTo>
                        <a:pt x="179" y="105"/>
                      </a:lnTo>
                      <a:lnTo>
                        <a:pt x="179" y="44"/>
                      </a:lnTo>
                      <a:lnTo>
                        <a:pt x="179" y="44"/>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08" name="Freeform 261">
                  <a:extLst>
                    <a:ext uri="{FF2B5EF4-FFF2-40B4-BE49-F238E27FC236}">
                      <a16:creationId xmlns:a16="http://schemas.microsoft.com/office/drawing/2014/main" id="{E2E6FB7A-3EFF-487B-886A-00DE5543A02C}"/>
                    </a:ext>
                  </a:extLst>
                </p:cNvPr>
                <p:cNvSpPr>
                  <a:spLocks/>
                </p:cNvSpPr>
                <p:nvPr/>
              </p:nvSpPr>
              <p:spPr bwMode="auto">
                <a:xfrm>
                  <a:off x="5380315" y="3364080"/>
                  <a:ext cx="24276" cy="23221"/>
                </a:xfrm>
                <a:custGeom>
                  <a:avLst/>
                  <a:gdLst/>
                  <a:ahLst/>
                  <a:cxnLst>
                    <a:cxn ang="0">
                      <a:pos x="16" y="0"/>
                    </a:cxn>
                    <a:cxn ang="0">
                      <a:pos x="0" y="6"/>
                    </a:cxn>
                    <a:cxn ang="0">
                      <a:pos x="0" y="28"/>
                    </a:cxn>
                    <a:cxn ang="0">
                      <a:pos x="16" y="28"/>
                    </a:cxn>
                    <a:cxn ang="0">
                      <a:pos x="28" y="16"/>
                    </a:cxn>
                    <a:cxn ang="0">
                      <a:pos x="16" y="0"/>
                    </a:cxn>
                    <a:cxn ang="0">
                      <a:pos x="16" y="0"/>
                    </a:cxn>
                  </a:cxnLst>
                  <a:rect l="0" t="0" r="r" b="b"/>
                  <a:pathLst>
                    <a:path w="28" h="28">
                      <a:moveTo>
                        <a:pt x="16" y="0"/>
                      </a:moveTo>
                      <a:lnTo>
                        <a:pt x="0" y="6"/>
                      </a:lnTo>
                      <a:lnTo>
                        <a:pt x="0" y="28"/>
                      </a:lnTo>
                      <a:lnTo>
                        <a:pt x="16" y="28"/>
                      </a:lnTo>
                      <a:lnTo>
                        <a:pt x="28" y="16"/>
                      </a:lnTo>
                      <a:lnTo>
                        <a:pt x="16" y="0"/>
                      </a:lnTo>
                      <a:lnTo>
                        <a:pt x="16"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09" name="Freeform 262">
                  <a:extLst>
                    <a:ext uri="{FF2B5EF4-FFF2-40B4-BE49-F238E27FC236}">
                      <a16:creationId xmlns:a16="http://schemas.microsoft.com/office/drawing/2014/main" id="{76F44EC2-212F-4DE7-80CA-C0D2AFEDBA2E}"/>
                    </a:ext>
                  </a:extLst>
                </p:cNvPr>
                <p:cNvSpPr>
                  <a:spLocks/>
                </p:cNvSpPr>
                <p:nvPr/>
              </p:nvSpPr>
              <p:spPr bwMode="auto">
                <a:xfrm>
                  <a:off x="5264136" y="3271194"/>
                  <a:ext cx="13872" cy="13270"/>
                </a:xfrm>
                <a:custGeom>
                  <a:avLst/>
                  <a:gdLst/>
                  <a:ahLst/>
                  <a:cxnLst>
                    <a:cxn ang="0">
                      <a:pos x="16" y="16"/>
                    </a:cxn>
                    <a:cxn ang="0">
                      <a:pos x="16" y="0"/>
                    </a:cxn>
                    <a:cxn ang="0">
                      <a:pos x="0" y="6"/>
                    </a:cxn>
                    <a:cxn ang="0">
                      <a:pos x="16" y="16"/>
                    </a:cxn>
                    <a:cxn ang="0">
                      <a:pos x="16" y="16"/>
                    </a:cxn>
                  </a:cxnLst>
                  <a:rect l="0" t="0" r="r" b="b"/>
                  <a:pathLst>
                    <a:path w="16" h="16">
                      <a:moveTo>
                        <a:pt x="16" y="16"/>
                      </a:moveTo>
                      <a:lnTo>
                        <a:pt x="16" y="0"/>
                      </a:lnTo>
                      <a:lnTo>
                        <a:pt x="0" y="6"/>
                      </a:lnTo>
                      <a:lnTo>
                        <a:pt x="16" y="16"/>
                      </a:lnTo>
                      <a:lnTo>
                        <a:pt x="16" y="16"/>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10" name="Freeform 263">
                  <a:extLst>
                    <a:ext uri="{FF2B5EF4-FFF2-40B4-BE49-F238E27FC236}">
                      <a16:creationId xmlns:a16="http://schemas.microsoft.com/office/drawing/2014/main" id="{A47F3FF8-DF44-49EC-9E33-B55711DAEF5A}"/>
                    </a:ext>
                  </a:extLst>
                </p:cNvPr>
                <p:cNvSpPr>
                  <a:spLocks/>
                </p:cNvSpPr>
                <p:nvPr/>
              </p:nvSpPr>
              <p:spPr bwMode="auto">
                <a:xfrm>
                  <a:off x="5235525" y="3289439"/>
                  <a:ext cx="47685" cy="19074"/>
                </a:xfrm>
                <a:custGeom>
                  <a:avLst/>
                  <a:gdLst/>
                  <a:ahLst/>
                  <a:cxnLst>
                    <a:cxn ang="0">
                      <a:pos x="45" y="23"/>
                    </a:cxn>
                    <a:cxn ang="0">
                      <a:pos x="55" y="17"/>
                    </a:cxn>
                    <a:cxn ang="0">
                      <a:pos x="39" y="0"/>
                    </a:cxn>
                    <a:cxn ang="0">
                      <a:pos x="23" y="6"/>
                    </a:cxn>
                    <a:cxn ang="0">
                      <a:pos x="0" y="0"/>
                    </a:cxn>
                    <a:cxn ang="0">
                      <a:pos x="0" y="17"/>
                    </a:cxn>
                    <a:cxn ang="0">
                      <a:pos x="23" y="10"/>
                    </a:cxn>
                    <a:cxn ang="0">
                      <a:pos x="45" y="23"/>
                    </a:cxn>
                    <a:cxn ang="0">
                      <a:pos x="45" y="23"/>
                    </a:cxn>
                  </a:cxnLst>
                  <a:rect l="0" t="0" r="r" b="b"/>
                  <a:pathLst>
                    <a:path w="55" h="23">
                      <a:moveTo>
                        <a:pt x="45" y="23"/>
                      </a:moveTo>
                      <a:lnTo>
                        <a:pt x="55" y="17"/>
                      </a:lnTo>
                      <a:lnTo>
                        <a:pt x="39" y="0"/>
                      </a:lnTo>
                      <a:lnTo>
                        <a:pt x="23" y="6"/>
                      </a:lnTo>
                      <a:lnTo>
                        <a:pt x="0" y="0"/>
                      </a:lnTo>
                      <a:lnTo>
                        <a:pt x="0" y="17"/>
                      </a:lnTo>
                      <a:lnTo>
                        <a:pt x="23" y="10"/>
                      </a:lnTo>
                      <a:lnTo>
                        <a:pt x="45" y="23"/>
                      </a:lnTo>
                      <a:lnTo>
                        <a:pt x="45" y="2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11" name="Freeform 264">
                  <a:extLst>
                    <a:ext uri="{FF2B5EF4-FFF2-40B4-BE49-F238E27FC236}">
                      <a16:creationId xmlns:a16="http://schemas.microsoft.com/office/drawing/2014/main" id="{776B5D9B-D9F4-44B7-BDD7-40C3970FA2EC}"/>
                    </a:ext>
                  </a:extLst>
                </p:cNvPr>
                <p:cNvSpPr>
                  <a:spLocks/>
                </p:cNvSpPr>
                <p:nvPr/>
              </p:nvSpPr>
              <p:spPr bwMode="auto">
                <a:xfrm>
                  <a:off x="5349969" y="3271194"/>
                  <a:ext cx="19941" cy="8293"/>
                </a:xfrm>
                <a:custGeom>
                  <a:avLst/>
                  <a:gdLst/>
                  <a:ahLst/>
                  <a:cxnLst>
                    <a:cxn ang="0">
                      <a:pos x="0" y="10"/>
                    </a:cxn>
                    <a:cxn ang="0">
                      <a:pos x="23" y="6"/>
                    </a:cxn>
                    <a:cxn ang="0">
                      <a:pos x="6" y="0"/>
                    </a:cxn>
                    <a:cxn ang="0">
                      <a:pos x="0" y="10"/>
                    </a:cxn>
                    <a:cxn ang="0">
                      <a:pos x="0" y="10"/>
                    </a:cxn>
                  </a:cxnLst>
                  <a:rect l="0" t="0" r="r" b="b"/>
                  <a:pathLst>
                    <a:path w="23" h="10">
                      <a:moveTo>
                        <a:pt x="0" y="10"/>
                      </a:moveTo>
                      <a:lnTo>
                        <a:pt x="23" y="6"/>
                      </a:lnTo>
                      <a:lnTo>
                        <a:pt x="6" y="0"/>
                      </a:lnTo>
                      <a:lnTo>
                        <a:pt x="0" y="10"/>
                      </a:lnTo>
                      <a:lnTo>
                        <a:pt x="0" y="10"/>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12" name="Freeform 265">
                  <a:extLst>
                    <a:ext uri="{FF2B5EF4-FFF2-40B4-BE49-F238E27FC236}">
                      <a16:creationId xmlns:a16="http://schemas.microsoft.com/office/drawing/2014/main" id="{B25C75B8-C368-4E20-8ED7-08DFC0794613}"/>
                    </a:ext>
                  </a:extLst>
                </p:cNvPr>
                <p:cNvSpPr>
                  <a:spLocks/>
                </p:cNvSpPr>
                <p:nvPr/>
              </p:nvSpPr>
              <p:spPr bwMode="auto">
                <a:xfrm>
                  <a:off x="5346501" y="3252948"/>
                  <a:ext cx="19941" cy="8293"/>
                </a:xfrm>
                <a:custGeom>
                  <a:avLst/>
                  <a:gdLst/>
                  <a:ahLst/>
                  <a:cxnLst>
                    <a:cxn ang="0">
                      <a:pos x="4" y="0"/>
                    </a:cxn>
                    <a:cxn ang="0">
                      <a:pos x="0" y="10"/>
                    </a:cxn>
                    <a:cxn ang="0">
                      <a:pos x="23" y="10"/>
                    </a:cxn>
                    <a:cxn ang="0">
                      <a:pos x="4" y="0"/>
                    </a:cxn>
                    <a:cxn ang="0">
                      <a:pos x="4" y="0"/>
                    </a:cxn>
                  </a:cxnLst>
                  <a:rect l="0" t="0" r="r" b="b"/>
                  <a:pathLst>
                    <a:path w="23" h="10">
                      <a:moveTo>
                        <a:pt x="4" y="0"/>
                      </a:moveTo>
                      <a:lnTo>
                        <a:pt x="0" y="10"/>
                      </a:lnTo>
                      <a:lnTo>
                        <a:pt x="23" y="10"/>
                      </a:lnTo>
                      <a:lnTo>
                        <a:pt x="4" y="0"/>
                      </a:lnTo>
                      <a:lnTo>
                        <a:pt x="4" y="0"/>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13" name="Freeform 266">
                  <a:extLst>
                    <a:ext uri="{FF2B5EF4-FFF2-40B4-BE49-F238E27FC236}">
                      <a16:creationId xmlns:a16="http://schemas.microsoft.com/office/drawing/2014/main" id="{2D093D57-0B5C-459D-BE5A-2DCA66CB3BDD}"/>
                    </a:ext>
                  </a:extLst>
                </p:cNvPr>
                <p:cNvSpPr>
                  <a:spLocks/>
                </p:cNvSpPr>
                <p:nvPr/>
              </p:nvSpPr>
              <p:spPr bwMode="auto">
                <a:xfrm>
                  <a:off x="5225121" y="3202358"/>
                  <a:ext cx="30345" cy="63860"/>
                </a:xfrm>
                <a:custGeom>
                  <a:avLst/>
                  <a:gdLst/>
                  <a:ahLst/>
                  <a:cxnLst>
                    <a:cxn ang="0">
                      <a:pos x="35" y="55"/>
                    </a:cxn>
                    <a:cxn ang="0">
                      <a:pos x="29" y="22"/>
                    </a:cxn>
                    <a:cxn ang="0">
                      <a:pos x="23" y="0"/>
                    </a:cxn>
                    <a:cxn ang="0">
                      <a:pos x="16" y="16"/>
                    </a:cxn>
                    <a:cxn ang="0">
                      <a:pos x="16" y="32"/>
                    </a:cxn>
                    <a:cxn ang="0">
                      <a:pos x="0" y="22"/>
                    </a:cxn>
                    <a:cxn ang="0">
                      <a:pos x="0" y="67"/>
                    </a:cxn>
                    <a:cxn ang="0">
                      <a:pos x="16" y="77"/>
                    </a:cxn>
                    <a:cxn ang="0">
                      <a:pos x="23" y="48"/>
                    </a:cxn>
                    <a:cxn ang="0">
                      <a:pos x="35" y="55"/>
                    </a:cxn>
                    <a:cxn ang="0">
                      <a:pos x="35" y="55"/>
                    </a:cxn>
                  </a:cxnLst>
                  <a:rect l="0" t="0" r="r" b="b"/>
                  <a:pathLst>
                    <a:path w="35" h="77">
                      <a:moveTo>
                        <a:pt x="35" y="55"/>
                      </a:moveTo>
                      <a:lnTo>
                        <a:pt x="29" y="22"/>
                      </a:lnTo>
                      <a:lnTo>
                        <a:pt x="23" y="0"/>
                      </a:lnTo>
                      <a:lnTo>
                        <a:pt x="16" y="16"/>
                      </a:lnTo>
                      <a:lnTo>
                        <a:pt x="16" y="32"/>
                      </a:lnTo>
                      <a:lnTo>
                        <a:pt x="0" y="22"/>
                      </a:lnTo>
                      <a:lnTo>
                        <a:pt x="0" y="67"/>
                      </a:lnTo>
                      <a:lnTo>
                        <a:pt x="16" y="77"/>
                      </a:lnTo>
                      <a:lnTo>
                        <a:pt x="23" y="48"/>
                      </a:lnTo>
                      <a:lnTo>
                        <a:pt x="35" y="55"/>
                      </a:lnTo>
                      <a:lnTo>
                        <a:pt x="35" y="55"/>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14" name="Freeform 267">
                  <a:extLst>
                    <a:ext uri="{FF2B5EF4-FFF2-40B4-BE49-F238E27FC236}">
                      <a16:creationId xmlns:a16="http://schemas.microsoft.com/office/drawing/2014/main" id="{0CC514A5-4A77-4AE8-BC13-590BA4A91F77}"/>
                    </a:ext>
                  </a:extLst>
                </p:cNvPr>
                <p:cNvSpPr>
                  <a:spLocks/>
                </p:cNvSpPr>
                <p:nvPr/>
              </p:nvSpPr>
              <p:spPr bwMode="auto">
                <a:xfrm>
                  <a:off x="5091602" y="3220604"/>
                  <a:ext cx="105774" cy="119425"/>
                </a:xfrm>
                <a:custGeom>
                  <a:avLst/>
                  <a:gdLst/>
                  <a:ahLst/>
                  <a:cxnLst>
                    <a:cxn ang="0">
                      <a:pos x="43" y="22"/>
                    </a:cxn>
                    <a:cxn ang="0">
                      <a:pos x="77" y="26"/>
                    </a:cxn>
                    <a:cxn ang="0">
                      <a:pos x="83" y="33"/>
                    </a:cxn>
                    <a:cxn ang="0">
                      <a:pos x="99" y="33"/>
                    </a:cxn>
                    <a:cxn ang="0">
                      <a:pos x="122" y="10"/>
                    </a:cxn>
                    <a:cxn ang="0">
                      <a:pos x="116" y="0"/>
                    </a:cxn>
                    <a:cxn ang="0">
                      <a:pos x="99" y="16"/>
                    </a:cxn>
                    <a:cxn ang="0">
                      <a:pos x="83" y="16"/>
                    </a:cxn>
                    <a:cxn ang="0">
                      <a:pos x="55" y="10"/>
                    </a:cxn>
                    <a:cxn ang="0">
                      <a:pos x="38" y="10"/>
                    </a:cxn>
                    <a:cxn ang="0">
                      <a:pos x="22" y="26"/>
                    </a:cxn>
                    <a:cxn ang="0">
                      <a:pos x="16" y="49"/>
                    </a:cxn>
                    <a:cxn ang="0">
                      <a:pos x="10" y="61"/>
                    </a:cxn>
                    <a:cxn ang="0">
                      <a:pos x="10" y="77"/>
                    </a:cxn>
                    <a:cxn ang="0">
                      <a:pos x="0" y="93"/>
                    </a:cxn>
                    <a:cxn ang="0">
                      <a:pos x="16" y="106"/>
                    </a:cxn>
                    <a:cxn ang="0">
                      <a:pos x="16" y="144"/>
                    </a:cxn>
                    <a:cxn ang="0">
                      <a:pos x="38" y="122"/>
                    </a:cxn>
                    <a:cxn ang="0">
                      <a:pos x="26" y="83"/>
                    </a:cxn>
                    <a:cxn ang="0">
                      <a:pos x="43" y="83"/>
                    </a:cxn>
                    <a:cxn ang="0">
                      <a:pos x="61" y="134"/>
                    </a:cxn>
                    <a:cxn ang="0">
                      <a:pos x="83" y="138"/>
                    </a:cxn>
                    <a:cxn ang="0">
                      <a:pos x="77" y="116"/>
                    </a:cxn>
                    <a:cxn ang="0">
                      <a:pos x="65" y="112"/>
                    </a:cxn>
                    <a:cxn ang="0">
                      <a:pos x="71" y="93"/>
                    </a:cxn>
                    <a:cxn ang="0">
                      <a:pos x="55" y="71"/>
                    </a:cxn>
                    <a:cxn ang="0">
                      <a:pos x="65" y="61"/>
                    </a:cxn>
                    <a:cxn ang="0">
                      <a:pos x="87" y="67"/>
                    </a:cxn>
                    <a:cxn ang="0">
                      <a:pos x="77" y="45"/>
                    </a:cxn>
                    <a:cxn ang="0">
                      <a:pos x="49" y="49"/>
                    </a:cxn>
                    <a:cxn ang="0">
                      <a:pos x="43" y="61"/>
                    </a:cxn>
                    <a:cxn ang="0">
                      <a:pos x="26" y="45"/>
                    </a:cxn>
                    <a:cxn ang="0">
                      <a:pos x="43" y="22"/>
                    </a:cxn>
                    <a:cxn ang="0">
                      <a:pos x="43" y="22"/>
                    </a:cxn>
                  </a:cxnLst>
                  <a:rect l="0" t="0" r="r" b="b"/>
                  <a:pathLst>
                    <a:path w="122" h="144">
                      <a:moveTo>
                        <a:pt x="43" y="22"/>
                      </a:moveTo>
                      <a:lnTo>
                        <a:pt x="77" y="26"/>
                      </a:lnTo>
                      <a:lnTo>
                        <a:pt x="83" y="33"/>
                      </a:lnTo>
                      <a:lnTo>
                        <a:pt x="99" y="33"/>
                      </a:lnTo>
                      <a:lnTo>
                        <a:pt x="122" y="10"/>
                      </a:lnTo>
                      <a:lnTo>
                        <a:pt x="116" y="0"/>
                      </a:lnTo>
                      <a:lnTo>
                        <a:pt x="99" y="16"/>
                      </a:lnTo>
                      <a:lnTo>
                        <a:pt x="83" y="16"/>
                      </a:lnTo>
                      <a:lnTo>
                        <a:pt x="55" y="10"/>
                      </a:lnTo>
                      <a:lnTo>
                        <a:pt x="38" y="10"/>
                      </a:lnTo>
                      <a:lnTo>
                        <a:pt x="22" y="26"/>
                      </a:lnTo>
                      <a:lnTo>
                        <a:pt x="16" y="49"/>
                      </a:lnTo>
                      <a:lnTo>
                        <a:pt x="10" y="61"/>
                      </a:lnTo>
                      <a:lnTo>
                        <a:pt x="10" y="77"/>
                      </a:lnTo>
                      <a:lnTo>
                        <a:pt x="0" y="93"/>
                      </a:lnTo>
                      <a:lnTo>
                        <a:pt x="16" y="106"/>
                      </a:lnTo>
                      <a:lnTo>
                        <a:pt x="16" y="144"/>
                      </a:lnTo>
                      <a:lnTo>
                        <a:pt x="38" y="122"/>
                      </a:lnTo>
                      <a:lnTo>
                        <a:pt x="26" y="83"/>
                      </a:lnTo>
                      <a:lnTo>
                        <a:pt x="43" y="83"/>
                      </a:lnTo>
                      <a:lnTo>
                        <a:pt x="61" y="134"/>
                      </a:lnTo>
                      <a:lnTo>
                        <a:pt x="83" y="138"/>
                      </a:lnTo>
                      <a:lnTo>
                        <a:pt x="77" y="116"/>
                      </a:lnTo>
                      <a:lnTo>
                        <a:pt x="65" y="112"/>
                      </a:lnTo>
                      <a:lnTo>
                        <a:pt x="71" y="93"/>
                      </a:lnTo>
                      <a:lnTo>
                        <a:pt x="55" y="71"/>
                      </a:lnTo>
                      <a:lnTo>
                        <a:pt x="65" y="61"/>
                      </a:lnTo>
                      <a:lnTo>
                        <a:pt x="87" y="67"/>
                      </a:lnTo>
                      <a:lnTo>
                        <a:pt x="77" y="45"/>
                      </a:lnTo>
                      <a:lnTo>
                        <a:pt x="49" y="49"/>
                      </a:lnTo>
                      <a:lnTo>
                        <a:pt x="43" y="61"/>
                      </a:lnTo>
                      <a:lnTo>
                        <a:pt x="26" y="45"/>
                      </a:lnTo>
                      <a:lnTo>
                        <a:pt x="43" y="22"/>
                      </a:lnTo>
                      <a:lnTo>
                        <a:pt x="43"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15" name="Freeform 268">
                  <a:extLst>
                    <a:ext uri="{FF2B5EF4-FFF2-40B4-BE49-F238E27FC236}">
                      <a16:creationId xmlns:a16="http://schemas.microsoft.com/office/drawing/2014/main" id="{02B1A43F-BD32-496B-ABB9-D6F18E70DCBE}"/>
                    </a:ext>
                  </a:extLst>
                </p:cNvPr>
                <p:cNvSpPr>
                  <a:spLocks/>
                </p:cNvSpPr>
                <p:nvPr/>
              </p:nvSpPr>
              <p:spPr bwMode="auto">
                <a:xfrm>
                  <a:off x="5182637" y="3271194"/>
                  <a:ext cx="33813" cy="13270"/>
                </a:xfrm>
                <a:custGeom>
                  <a:avLst/>
                  <a:gdLst/>
                  <a:ahLst/>
                  <a:cxnLst>
                    <a:cxn ang="0">
                      <a:pos x="0" y="16"/>
                    </a:cxn>
                    <a:cxn ang="0">
                      <a:pos x="17" y="10"/>
                    </a:cxn>
                    <a:cxn ang="0">
                      <a:pos x="39" y="16"/>
                    </a:cxn>
                    <a:cxn ang="0">
                      <a:pos x="33" y="0"/>
                    </a:cxn>
                    <a:cxn ang="0">
                      <a:pos x="0" y="0"/>
                    </a:cxn>
                    <a:cxn ang="0">
                      <a:pos x="0" y="16"/>
                    </a:cxn>
                    <a:cxn ang="0">
                      <a:pos x="0" y="16"/>
                    </a:cxn>
                  </a:cxnLst>
                  <a:rect l="0" t="0" r="r" b="b"/>
                  <a:pathLst>
                    <a:path w="39" h="16">
                      <a:moveTo>
                        <a:pt x="0" y="16"/>
                      </a:moveTo>
                      <a:lnTo>
                        <a:pt x="17" y="10"/>
                      </a:lnTo>
                      <a:lnTo>
                        <a:pt x="39" y="16"/>
                      </a:lnTo>
                      <a:lnTo>
                        <a:pt x="33" y="0"/>
                      </a:lnTo>
                      <a:lnTo>
                        <a:pt x="0" y="0"/>
                      </a:lnTo>
                      <a:lnTo>
                        <a:pt x="0" y="16"/>
                      </a:lnTo>
                      <a:lnTo>
                        <a:pt x="0" y="1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16" name="Freeform 269">
                  <a:extLst>
                    <a:ext uri="{FF2B5EF4-FFF2-40B4-BE49-F238E27FC236}">
                      <a16:creationId xmlns:a16="http://schemas.microsoft.com/office/drawing/2014/main" id="{9AA5ACFA-A57D-4E16-8B22-24A0C277DC82}"/>
                    </a:ext>
                  </a:extLst>
                </p:cNvPr>
                <p:cNvSpPr>
                  <a:spLocks/>
                </p:cNvSpPr>
                <p:nvPr/>
              </p:nvSpPr>
              <p:spPr bwMode="auto">
                <a:xfrm>
                  <a:off x="5211248" y="3294415"/>
                  <a:ext cx="13872" cy="14099"/>
                </a:xfrm>
                <a:custGeom>
                  <a:avLst/>
                  <a:gdLst/>
                  <a:ahLst/>
                  <a:cxnLst>
                    <a:cxn ang="0">
                      <a:pos x="0" y="0"/>
                    </a:cxn>
                    <a:cxn ang="0">
                      <a:pos x="0" y="17"/>
                    </a:cxn>
                    <a:cxn ang="0">
                      <a:pos x="16" y="4"/>
                    </a:cxn>
                    <a:cxn ang="0">
                      <a:pos x="0" y="0"/>
                    </a:cxn>
                    <a:cxn ang="0">
                      <a:pos x="0" y="0"/>
                    </a:cxn>
                  </a:cxnLst>
                  <a:rect l="0" t="0" r="r" b="b"/>
                  <a:pathLst>
                    <a:path w="16" h="17">
                      <a:moveTo>
                        <a:pt x="0" y="0"/>
                      </a:moveTo>
                      <a:lnTo>
                        <a:pt x="0" y="17"/>
                      </a:lnTo>
                      <a:lnTo>
                        <a:pt x="16" y="4"/>
                      </a:lnTo>
                      <a:lnTo>
                        <a:pt x="0" y="0"/>
                      </a:lnTo>
                      <a:lnTo>
                        <a:pt x="0" y="0"/>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17" name="Freeform 270">
                  <a:extLst>
                    <a:ext uri="{FF2B5EF4-FFF2-40B4-BE49-F238E27FC236}">
                      <a16:creationId xmlns:a16="http://schemas.microsoft.com/office/drawing/2014/main" id="{3C9B90E2-7B23-4869-90E7-CF28E7508673}"/>
                    </a:ext>
                  </a:extLst>
                </p:cNvPr>
                <p:cNvSpPr>
                  <a:spLocks/>
                </p:cNvSpPr>
                <p:nvPr/>
              </p:nvSpPr>
              <p:spPr bwMode="auto">
                <a:xfrm>
                  <a:off x="5197377" y="3364080"/>
                  <a:ext cx="22542" cy="13270"/>
                </a:xfrm>
                <a:custGeom>
                  <a:avLst/>
                  <a:gdLst/>
                  <a:ahLst/>
                  <a:cxnLst>
                    <a:cxn ang="0">
                      <a:pos x="6" y="16"/>
                    </a:cxn>
                    <a:cxn ang="0">
                      <a:pos x="26" y="10"/>
                    </a:cxn>
                    <a:cxn ang="0">
                      <a:pos x="0" y="0"/>
                    </a:cxn>
                    <a:cxn ang="0">
                      <a:pos x="6" y="16"/>
                    </a:cxn>
                    <a:cxn ang="0">
                      <a:pos x="6" y="16"/>
                    </a:cxn>
                  </a:cxnLst>
                  <a:rect l="0" t="0" r="r" b="b"/>
                  <a:pathLst>
                    <a:path w="26" h="16">
                      <a:moveTo>
                        <a:pt x="6" y="16"/>
                      </a:moveTo>
                      <a:lnTo>
                        <a:pt x="26" y="10"/>
                      </a:lnTo>
                      <a:lnTo>
                        <a:pt x="0" y="0"/>
                      </a:lnTo>
                      <a:lnTo>
                        <a:pt x="6" y="16"/>
                      </a:lnTo>
                      <a:lnTo>
                        <a:pt x="6" y="16"/>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18" name="Freeform 271">
                  <a:extLst>
                    <a:ext uri="{FF2B5EF4-FFF2-40B4-BE49-F238E27FC236}">
                      <a16:creationId xmlns:a16="http://schemas.microsoft.com/office/drawing/2014/main" id="{ACA60874-9BF8-4A91-93D1-E85FD350B0B6}"/>
                    </a:ext>
                  </a:extLst>
                </p:cNvPr>
                <p:cNvSpPr>
                  <a:spLocks/>
                </p:cNvSpPr>
                <p:nvPr/>
              </p:nvSpPr>
              <p:spPr bwMode="auto">
                <a:xfrm>
                  <a:off x="5158361" y="3387302"/>
                  <a:ext cx="58089" cy="27368"/>
                </a:xfrm>
                <a:custGeom>
                  <a:avLst/>
                  <a:gdLst/>
                  <a:ahLst/>
                  <a:cxnLst>
                    <a:cxn ang="0">
                      <a:pos x="67" y="0"/>
                    </a:cxn>
                    <a:cxn ang="0">
                      <a:pos x="51" y="0"/>
                    </a:cxn>
                    <a:cxn ang="0">
                      <a:pos x="22" y="10"/>
                    </a:cxn>
                    <a:cxn ang="0">
                      <a:pos x="0" y="26"/>
                    </a:cxn>
                    <a:cxn ang="0">
                      <a:pos x="10" y="33"/>
                    </a:cxn>
                    <a:cxn ang="0">
                      <a:pos x="45" y="16"/>
                    </a:cxn>
                    <a:cxn ang="0">
                      <a:pos x="67" y="0"/>
                    </a:cxn>
                    <a:cxn ang="0">
                      <a:pos x="67" y="0"/>
                    </a:cxn>
                  </a:cxnLst>
                  <a:rect l="0" t="0" r="r" b="b"/>
                  <a:pathLst>
                    <a:path w="67" h="33">
                      <a:moveTo>
                        <a:pt x="67" y="0"/>
                      </a:moveTo>
                      <a:lnTo>
                        <a:pt x="51" y="0"/>
                      </a:lnTo>
                      <a:lnTo>
                        <a:pt x="22" y="10"/>
                      </a:lnTo>
                      <a:lnTo>
                        <a:pt x="0" y="26"/>
                      </a:lnTo>
                      <a:lnTo>
                        <a:pt x="10" y="33"/>
                      </a:lnTo>
                      <a:lnTo>
                        <a:pt x="45" y="16"/>
                      </a:lnTo>
                      <a:lnTo>
                        <a:pt x="67" y="0"/>
                      </a:lnTo>
                      <a:lnTo>
                        <a:pt x="67"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19" name="Freeform 272">
                  <a:extLst>
                    <a:ext uri="{FF2B5EF4-FFF2-40B4-BE49-F238E27FC236}">
                      <a16:creationId xmlns:a16="http://schemas.microsoft.com/office/drawing/2014/main" id="{A697825F-A58E-443B-870D-565776D9C815}"/>
                    </a:ext>
                  </a:extLst>
                </p:cNvPr>
                <p:cNvSpPr>
                  <a:spLocks/>
                </p:cNvSpPr>
                <p:nvPr/>
              </p:nvSpPr>
              <p:spPr bwMode="auto">
                <a:xfrm>
                  <a:off x="5105474" y="3377350"/>
                  <a:ext cx="23409" cy="18246"/>
                </a:xfrm>
                <a:custGeom>
                  <a:avLst/>
                  <a:gdLst/>
                  <a:ahLst/>
                  <a:cxnLst>
                    <a:cxn ang="0">
                      <a:pos x="27" y="22"/>
                    </a:cxn>
                    <a:cxn ang="0">
                      <a:pos x="27" y="12"/>
                    </a:cxn>
                    <a:cxn ang="0">
                      <a:pos x="16" y="0"/>
                    </a:cxn>
                    <a:cxn ang="0">
                      <a:pos x="0" y="12"/>
                    </a:cxn>
                    <a:cxn ang="0">
                      <a:pos x="16" y="22"/>
                    </a:cxn>
                    <a:cxn ang="0">
                      <a:pos x="27" y="22"/>
                    </a:cxn>
                    <a:cxn ang="0">
                      <a:pos x="27" y="22"/>
                    </a:cxn>
                  </a:cxnLst>
                  <a:rect l="0" t="0" r="r" b="b"/>
                  <a:pathLst>
                    <a:path w="27" h="22">
                      <a:moveTo>
                        <a:pt x="27" y="22"/>
                      </a:moveTo>
                      <a:lnTo>
                        <a:pt x="27" y="12"/>
                      </a:lnTo>
                      <a:lnTo>
                        <a:pt x="16" y="0"/>
                      </a:lnTo>
                      <a:lnTo>
                        <a:pt x="0" y="12"/>
                      </a:lnTo>
                      <a:lnTo>
                        <a:pt x="16" y="22"/>
                      </a:lnTo>
                      <a:lnTo>
                        <a:pt x="27" y="22"/>
                      </a:lnTo>
                      <a:lnTo>
                        <a:pt x="27"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20" name="Freeform 273">
                  <a:extLst>
                    <a:ext uri="{FF2B5EF4-FFF2-40B4-BE49-F238E27FC236}">
                      <a16:creationId xmlns:a16="http://schemas.microsoft.com/office/drawing/2014/main" id="{DD8F7025-F22F-431F-9CF2-A8F5A7D80307}"/>
                    </a:ext>
                  </a:extLst>
                </p:cNvPr>
                <p:cNvSpPr>
                  <a:spLocks/>
                </p:cNvSpPr>
                <p:nvPr/>
              </p:nvSpPr>
              <p:spPr bwMode="auto">
                <a:xfrm>
                  <a:off x="5134085" y="3377350"/>
                  <a:ext cx="19074" cy="13270"/>
                </a:xfrm>
                <a:custGeom>
                  <a:avLst/>
                  <a:gdLst/>
                  <a:ahLst/>
                  <a:cxnLst>
                    <a:cxn ang="0">
                      <a:pos x="22" y="6"/>
                    </a:cxn>
                    <a:cxn ang="0">
                      <a:pos x="0" y="0"/>
                    </a:cxn>
                    <a:cxn ang="0">
                      <a:pos x="6" y="16"/>
                    </a:cxn>
                    <a:cxn ang="0">
                      <a:pos x="22" y="6"/>
                    </a:cxn>
                    <a:cxn ang="0">
                      <a:pos x="22" y="6"/>
                    </a:cxn>
                  </a:cxnLst>
                  <a:rect l="0" t="0" r="r" b="b"/>
                  <a:pathLst>
                    <a:path w="22" h="16">
                      <a:moveTo>
                        <a:pt x="22" y="6"/>
                      </a:moveTo>
                      <a:lnTo>
                        <a:pt x="0" y="0"/>
                      </a:lnTo>
                      <a:lnTo>
                        <a:pt x="6" y="16"/>
                      </a:lnTo>
                      <a:lnTo>
                        <a:pt x="22" y="6"/>
                      </a:lnTo>
                      <a:lnTo>
                        <a:pt x="22"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21" name="Freeform 274">
                  <a:extLst>
                    <a:ext uri="{FF2B5EF4-FFF2-40B4-BE49-F238E27FC236}">
                      <a16:creationId xmlns:a16="http://schemas.microsoft.com/office/drawing/2014/main" id="{C06C14A6-EB97-4CC4-ACEF-D49404E11570}"/>
                    </a:ext>
                  </a:extLst>
                </p:cNvPr>
                <p:cNvSpPr>
                  <a:spLocks/>
                </p:cNvSpPr>
                <p:nvPr/>
              </p:nvSpPr>
              <p:spPr bwMode="auto">
                <a:xfrm>
                  <a:off x="5144489" y="3414670"/>
                  <a:ext cx="13872" cy="13270"/>
                </a:xfrm>
                <a:custGeom>
                  <a:avLst/>
                  <a:gdLst/>
                  <a:ahLst/>
                  <a:cxnLst>
                    <a:cxn ang="0">
                      <a:pos x="16" y="6"/>
                    </a:cxn>
                    <a:cxn ang="0">
                      <a:pos x="0" y="0"/>
                    </a:cxn>
                    <a:cxn ang="0">
                      <a:pos x="4" y="16"/>
                    </a:cxn>
                    <a:cxn ang="0">
                      <a:pos x="16" y="6"/>
                    </a:cxn>
                    <a:cxn ang="0">
                      <a:pos x="16" y="6"/>
                    </a:cxn>
                  </a:cxnLst>
                  <a:rect l="0" t="0" r="r" b="b"/>
                  <a:pathLst>
                    <a:path w="16" h="16">
                      <a:moveTo>
                        <a:pt x="16" y="6"/>
                      </a:moveTo>
                      <a:lnTo>
                        <a:pt x="0" y="0"/>
                      </a:lnTo>
                      <a:lnTo>
                        <a:pt x="4" y="16"/>
                      </a:lnTo>
                      <a:lnTo>
                        <a:pt x="16" y="6"/>
                      </a:lnTo>
                      <a:lnTo>
                        <a:pt x="16" y="6"/>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22" name="Freeform 275">
                  <a:extLst>
                    <a:ext uri="{FF2B5EF4-FFF2-40B4-BE49-F238E27FC236}">
                      <a16:creationId xmlns:a16="http://schemas.microsoft.com/office/drawing/2014/main" id="{50A85311-E885-4FDA-AF94-708B4CADC5FA}"/>
                    </a:ext>
                  </a:extLst>
                </p:cNvPr>
                <p:cNvSpPr>
                  <a:spLocks/>
                </p:cNvSpPr>
                <p:nvPr/>
              </p:nvSpPr>
              <p:spPr bwMode="auto">
                <a:xfrm>
                  <a:off x="5177435" y="3377350"/>
                  <a:ext cx="9537" cy="9952"/>
                </a:xfrm>
                <a:custGeom>
                  <a:avLst/>
                  <a:gdLst/>
                  <a:ahLst/>
                  <a:cxnLst>
                    <a:cxn ang="0">
                      <a:pos x="6" y="12"/>
                    </a:cxn>
                    <a:cxn ang="0">
                      <a:pos x="11" y="0"/>
                    </a:cxn>
                    <a:cxn ang="0">
                      <a:pos x="0" y="0"/>
                    </a:cxn>
                    <a:cxn ang="0">
                      <a:pos x="6" y="12"/>
                    </a:cxn>
                    <a:cxn ang="0">
                      <a:pos x="6" y="12"/>
                    </a:cxn>
                  </a:cxnLst>
                  <a:rect l="0" t="0" r="r" b="b"/>
                  <a:pathLst>
                    <a:path w="11" h="12">
                      <a:moveTo>
                        <a:pt x="6" y="12"/>
                      </a:moveTo>
                      <a:lnTo>
                        <a:pt x="11" y="0"/>
                      </a:lnTo>
                      <a:lnTo>
                        <a:pt x="0" y="0"/>
                      </a:lnTo>
                      <a:lnTo>
                        <a:pt x="6" y="12"/>
                      </a:lnTo>
                      <a:lnTo>
                        <a:pt x="6" y="12"/>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23" name="Freeform 276">
                  <a:extLst>
                    <a:ext uri="{FF2B5EF4-FFF2-40B4-BE49-F238E27FC236}">
                      <a16:creationId xmlns:a16="http://schemas.microsoft.com/office/drawing/2014/main" id="{57FEC7AC-FFFA-4317-BD9C-ED8585BDFA38}"/>
                    </a:ext>
                  </a:extLst>
                </p:cNvPr>
                <p:cNvSpPr>
                  <a:spLocks/>
                </p:cNvSpPr>
                <p:nvPr/>
              </p:nvSpPr>
              <p:spPr bwMode="auto">
                <a:xfrm>
                  <a:off x="5278008" y="3359104"/>
                  <a:ext cx="13872" cy="18246"/>
                </a:xfrm>
                <a:custGeom>
                  <a:avLst/>
                  <a:gdLst/>
                  <a:ahLst/>
                  <a:cxnLst>
                    <a:cxn ang="0">
                      <a:pos x="0" y="22"/>
                    </a:cxn>
                    <a:cxn ang="0">
                      <a:pos x="16" y="16"/>
                    </a:cxn>
                    <a:cxn ang="0">
                      <a:pos x="12" y="0"/>
                    </a:cxn>
                    <a:cxn ang="0">
                      <a:pos x="6" y="6"/>
                    </a:cxn>
                    <a:cxn ang="0">
                      <a:pos x="0" y="22"/>
                    </a:cxn>
                    <a:cxn ang="0">
                      <a:pos x="0" y="22"/>
                    </a:cxn>
                  </a:cxnLst>
                  <a:rect l="0" t="0" r="r" b="b"/>
                  <a:pathLst>
                    <a:path w="16" h="22">
                      <a:moveTo>
                        <a:pt x="0" y="22"/>
                      </a:moveTo>
                      <a:lnTo>
                        <a:pt x="16" y="16"/>
                      </a:lnTo>
                      <a:lnTo>
                        <a:pt x="12" y="0"/>
                      </a:lnTo>
                      <a:lnTo>
                        <a:pt x="6" y="6"/>
                      </a:lnTo>
                      <a:lnTo>
                        <a:pt x="0" y="22"/>
                      </a:lnTo>
                      <a:lnTo>
                        <a:pt x="0" y="22"/>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24" name="Freeform 277">
                  <a:extLst>
                    <a:ext uri="{FF2B5EF4-FFF2-40B4-BE49-F238E27FC236}">
                      <a16:creationId xmlns:a16="http://schemas.microsoft.com/office/drawing/2014/main" id="{B4C84B67-9A36-450D-9E24-4DF260A7BE65}"/>
                    </a:ext>
                  </a:extLst>
                </p:cNvPr>
                <p:cNvSpPr>
                  <a:spLocks/>
                </p:cNvSpPr>
                <p:nvPr/>
              </p:nvSpPr>
              <p:spPr bwMode="auto">
                <a:xfrm>
                  <a:off x="5322225" y="3335053"/>
                  <a:ext cx="24276" cy="29027"/>
                </a:xfrm>
                <a:custGeom>
                  <a:avLst/>
                  <a:gdLst/>
                  <a:ahLst/>
                  <a:cxnLst>
                    <a:cxn ang="0">
                      <a:pos x="12" y="35"/>
                    </a:cxn>
                    <a:cxn ang="0">
                      <a:pos x="16" y="18"/>
                    </a:cxn>
                    <a:cxn ang="0">
                      <a:pos x="28" y="6"/>
                    </a:cxn>
                    <a:cxn ang="0">
                      <a:pos x="16" y="0"/>
                    </a:cxn>
                    <a:cxn ang="0">
                      <a:pos x="0" y="18"/>
                    </a:cxn>
                    <a:cxn ang="0">
                      <a:pos x="12" y="35"/>
                    </a:cxn>
                    <a:cxn ang="0">
                      <a:pos x="12" y="35"/>
                    </a:cxn>
                  </a:cxnLst>
                  <a:rect l="0" t="0" r="r" b="b"/>
                  <a:pathLst>
                    <a:path w="28" h="35">
                      <a:moveTo>
                        <a:pt x="12" y="35"/>
                      </a:moveTo>
                      <a:lnTo>
                        <a:pt x="16" y="18"/>
                      </a:lnTo>
                      <a:lnTo>
                        <a:pt x="28" y="6"/>
                      </a:lnTo>
                      <a:lnTo>
                        <a:pt x="16" y="0"/>
                      </a:lnTo>
                      <a:lnTo>
                        <a:pt x="0" y="18"/>
                      </a:lnTo>
                      <a:lnTo>
                        <a:pt x="12" y="35"/>
                      </a:lnTo>
                      <a:lnTo>
                        <a:pt x="12" y="35"/>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25" name="Freeform 278">
                  <a:extLst>
                    <a:ext uri="{FF2B5EF4-FFF2-40B4-BE49-F238E27FC236}">
                      <a16:creationId xmlns:a16="http://schemas.microsoft.com/office/drawing/2014/main" id="{660DC034-0A30-43BF-A68B-5A587800C07D}"/>
                    </a:ext>
                  </a:extLst>
                </p:cNvPr>
                <p:cNvSpPr>
                  <a:spLocks/>
                </p:cNvSpPr>
                <p:nvPr/>
              </p:nvSpPr>
              <p:spPr bwMode="auto">
                <a:xfrm>
                  <a:off x="4936408" y="3183283"/>
                  <a:ext cx="158661" cy="130207"/>
                </a:xfrm>
                <a:custGeom>
                  <a:avLst/>
                  <a:gdLst/>
                  <a:ahLst/>
                  <a:cxnLst>
                    <a:cxn ang="0">
                      <a:pos x="161" y="27"/>
                    </a:cxn>
                    <a:cxn ang="0">
                      <a:pos x="161" y="17"/>
                    </a:cxn>
                    <a:cxn ang="0">
                      <a:pos x="155" y="17"/>
                    </a:cxn>
                    <a:cxn ang="0">
                      <a:pos x="167" y="4"/>
                    </a:cxn>
                    <a:cxn ang="0">
                      <a:pos x="150" y="0"/>
                    </a:cxn>
                    <a:cxn ang="0">
                      <a:pos x="134" y="11"/>
                    </a:cxn>
                    <a:cxn ang="0">
                      <a:pos x="118" y="45"/>
                    </a:cxn>
                    <a:cxn ang="0">
                      <a:pos x="100" y="61"/>
                    </a:cxn>
                    <a:cxn ang="0">
                      <a:pos x="77" y="49"/>
                    </a:cxn>
                    <a:cxn ang="0">
                      <a:pos x="61" y="61"/>
                    </a:cxn>
                    <a:cxn ang="0">
                      <a:pos x="39" y="67"/>
                    </a:cxn>
                    <a:cxn ang="0">
                      <a:pos x="29" y="45"/>
                    </a:cxn>
                    <a:cxn ang="0">
                      <a:pos x="16" y="45"/>
                    </a:cxn>
                    <a:cxn ang="0">
                      <a:pos x="0" y="67"/>
                    </a:cxn>
                    <a:cxn ang="0">
                      <a:pos x="23" y="94"/>
                    </a:cxn>
                    <a:cxn ang="0">
                      <a:pos x="33" y="134"/>
                    </a:cxn>
                    <a:cxn ang="0">
                      <a:pos x="55" y="134"/>
                    </a:cxn>
                    <a:cxn ang="0">
                      <a:pos x="71" y="151"/>
                    </a:cxn>
                    <a:cxn ang="0">
                      <a:pos x="77" y="138"/>
                    </a:cxn>
                    <a:cxn ang="0">
                      <a:pos x="106" y="138"/>
                    </a:cxn>
                    <a:cxn ang="0">
                      <a:pos x="106" y="157"/>
                    </a:cxn>
                    <a:cxn ang="0">
                      <a:pos x="118" y="157"/>
                    </a:cxn>
                    <a:cxn ang="0">
                      <a:pos x="134" y="145"/>
                    </a:cxn>
                    <a:cxn ang="0">
                      <a:pos x="138" y="100"/>
                    </a:cxn>
                    <a:cxn ang="0">
                      <a:pos x="167" y="90"/>
                    </a:cxn>
                    <a:cxn ang="0">
                      <a:pos x="155" y="78"/>
                    </a:cxn>
                    <a:cxn ang="0">
                      <a:pos x="173" y="61"/>
                    </a:cxn>
                    <a:cxn ang="0">
                      <a:pos x="183" y="61"/>
                    </a:cxn>
                    <a:cxn ang="0">
                      <a:pos x="161" y="27"/>
                    </a:cxn>
                    <a:cxn ang="0">
                      <a:pos x="161" y="27"/>
                    </a:cxn>
                  </a:cxnLst>
                  <a:rect l="0" t="0" r="r" b="b"/>
                  <a:pathLst>
                    <a:path w="183" h="157">
                      <a:moveTo>
                        <a:pt x="161" y="27"/>
                      </a:moveTo>
                      <a:lnTo>
                        <a:pt x="161" y="17"/>
                      </a:lnTo>
                      <a:lnTo>
                        <a:pt x="155" y="17"/>
                      </a:lnTo>
                      <a:lnTo>
                        <a:pt x="167" y="4"/>
                      </a:lnTo>
                      <a:lnTo>
                        <a:pt x="150" y="0"/>
                      </a:lnTo>
                      <a:lnTo>
                        <a:pt x="134" y="11"/>
                      </a:lnTo>
                      <a:lnTo>
                        <a:pt x="118" y="45"/>
                      </a:lnTo>
                      <a:lnTo>
                        <a:pt x="100" y="61"/>
                      </a:lnTo>
                      <a:lnTo>
                        <a:pt x="77" y="49"/>
                      </a:lnTo>
                      <a:lnTo>
                        <a:pt x="61" y="61"/>
                      </a:lnTo>
                      <a:lnTo>
                        <a:pt x="39" y="67"/>
                      </a:lnTo>
                      <a:lnTo>
                        <a:pt x="29" y="45"/>
                      </a:lnTo>
                      <a:lnTo>
                        <a:pt x="16" y="45"/>
                      </a:lnTo>
                      <a:lnTo>
                        <a:pt x="0" y="67"/>
                      </a:lnTo>
                      <a:lnTo>
                        <a:pt x="23" y="94"/>
                      </a:lnTo>
                      <a:lnTo>
                        <a:pt x="33" y="134"/>
                      </a:lnTo>
                      <a:lnTo>
                        <a:pt x="55" y="134"/>
                      </a:lnTo>
                      <a:lnTo>
                        <a:pt x="71" y="151"/>
                      </a:lnTo>
                      <a:lnTo>
                        <a:pt x="77" y="138"/>
                      </a:lnTo>
                      <a:lnTo>
                        <a:pt x="106" y="138"/>
                      </a:lnTo>
                      <a:lnTo>
                        <a:pt x="106" y="157"/>
                      </a:lnTo>
                      <a:lnTo>
                        <a:pt x="118" y="157"/>
                      </a:lnTo>
                      <a:lnTo>
                        <a:pt x="134" y="145"/>
                      </a:lnTo>
                      <a:lnTo>
                        <a:pt x="138" y="100"/>
                      </a:lnTo>
                      <a:lnTo>
                        <a:pt x="167" y="90"/>
                      </a:lnTo>
                      <a:lnTo>
                        <a:pt x="155" y="78"/>
                      </a:lnTo>
                      <a:lnTo>
                        <a:pt x="173" y="61"/>
                      </a:lnTo>
                      <a:lnTo>
                        <a:pt x="183" y="61"/>
                      </a:lnTo>
                      <a:lnTo>
                        <a:pt x="161" y="27"/>
                      </a:lnTo>
                      <a:lnTo>
                        <a:pt x="161" y="27"/>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26" name="Freeform 279">
                  <a:extLst>
                    <a:ext uri="{FF2B5EF4-FFF2-40B4-BE49-F238E27FC236}">
                      <a16:creationId xmlns:a16="http://schemas.microsoft.com/office/drawing/2014/main" id="{FCB59532-5EE3-42D8-854F-47BC44208B23}"/>
                    </a:ext>
                  </a:extLst>
                </p:cNvPr>
                <p:cNvSpPr>
                  <a:spLocks/>
                </p:cNvSpPr>
                <p:nvPr/>
              </p:nvSpPr>
              <p:spPr bwMode="auto">
                <a:xfrm>
                  <a:off x="4888723" y="3271194"/>
                  <a:ext cx="18207" cy="23221"/>
                </a:xfrm>
                <a:custGeom>
                  <a:avLst/>
                  <a:gdLst/>
                  <a:ahLst/>
                  <a:cxnLst>
                    <a:cxn ang="0">
                      <a:pos x="11" y="0"/>
                    </a:cxn>
                    <a:cxn ang="0">
                      <a:pos x="0" y="0"/>
                    </a:cxn>
                    <a:cxn ang="0">
                      <a:pos x="4" y="16"/>
                    </a:cxn>
                    <a:cxn ang="0">
                      <a:pos x="21" y="28"/>
                    </a:cxn>
                    <a:cxn ang="0">
                      <a:pos x="21" y="16"/>
                    </a:cxn>
                    <a:cxn ang="0">
                      <a:pos x="11" y="6"/>
                    </a:cxn>
                    <a:cxn ang="0">
                      <a:pos x="11" y="0"/>
                    </a:cxn>
                    <a:cxn ang="0">
                      <a:pos x="11" y="0"/>
                    </a:cxn>
                  </a:cxnLst>
                  <a:rect l="0" t="0" r="r" b="b"/>
                  <a:pathLst>
                    <a:path w="21" h="28">
                      <a:moveTo>
                        <a:pt x="11" y="0"/>
                      </a:moveTo>
                      <a:lnTo>
                        <a:pt x="0" y="0"/>
                      </a:lnTo>
                      <a:lnTo>
                        <a:pt x="4" y="16"/>
                      </a:lnTo>
                      <a:lnTo>
                        <a:pt x="21" y="28"/>
                      </a:lnTo>
                      <a:lnTo>
                        <a:pt x="21" y="16"/>
                      </a:lnTo>
                      <a:lnTo>
                        <a:pt x="11" y="6"/>
                      </a:lnTo>
                      <a:lnTo>
                        <a:pt x="11" y="0"/>
                      </a:lnTo>
                      <a:lnTo>
                        <a:pt x="11"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27" name="Freeform 280">
                  <a:extLst>
                    <a:ext uri="{FF2B5EF4-FFF2-40B4-BE49-F238E27FC236}">
                      <a16:creationId xmlns:a16="http://schemas.microsoft.com/office/drawing/2014/main" id="{DDA3E7D7-3A2B-4FB9-8C52-A20849B56E78}"/>
                    </a:ext>
                  </a:extLst>
                </p:cNvPr>
                <p:cNvSpPr>
                  <a:spLocks/>
                </p:cNvSpPr>
                <p:nvPr/>
              </p:nvSpPr>
              <p:spPr bwMode="auto">
                <a:xfrm>
                  <a:off x="4917334" y="3284463"/>
                  <a:ext cx="19074" cy="13270"/>
                </a:xfrm>
                <a:custGeom>
                  <a:avLst/>
                  <a:gdLst/>
                  <a:ahLst/>
                  <a:cxnLst>
                    <a:cxn ang="0">
                      <a:pos x="16" y="6"/>
                    </a:cxn>
                    <a:cxn ang="0">
                      <a:pos x="6" y="0"/>
                    </a:cxn>
                    <a:cxn ang="0">
                      <a:pos x="0" y="16"/>
                    </a:cxn>
                    <a:cxn ang="0">
                      <a:pos x="22" y="16"/>
                    </a:cxn>
                    <a:cxn ang="0">
                      <a:pos x="16" y="6"/>
                    </a:cxn>
                    <a:cxn ang="0">
                      <a:pos x="16" y="6"/>
                    </a:cxn>
                  </a:cxnLst>
                  <a:rect l="0" t="0" r="r" b="b"/>
                  <a:pathLst>
                    <a:path w="22" h="16">
                      <a:moveTo>
                        <a:pt x="16" y="6"/>
                      </a:moveTo>
                      <a:lnTo>
                        <a:pt x="6" y="0"/>
                      </a:lnTo>
                      <a:lnTo>
                        <a:pt x="0" y="16"/>
                      </a:lnTo>
                      <a:lnTo>
                        <a:pt x="22" y="16"/>
                      </a:lnTo>
                      <a:lnTo>
                        <a:pt x="16" y="6"/>
                      </a:lnTo>
                      <a:lnTo>
                        <a:pt x="16"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28" name="Freeform 281">
                  <a:extLst>
                    <a:ext uri="{FF2B5EF4-FFF2-40B4-BE49-F238E27FC236}">
                      <a16:creationId xmlns:a16="http://schemas.microsoft.com/office/drawing/2014/main" id="{79ECAB80-A2A5-4B6F-AC7C-ECD5F618C98F}"/>
                    </a:ext>
                  </a:extLst>
                </p:cNvPr>
                <p:cNvSpPr>
                  <a:spLocks/>
                </p:cNvSpPr>
                <p:nvPr/>
              </p:nvSpPr>
              <p:spPr bwMode="auto">
                <a:xfrm>
                  <a:off x="4888723" y="3340029"/>
                  <a:ext cx="153460" cy="50590"/>
                </a:xfrm>
                <a:custGeom>
                  <a:avLst/>
                  <a:gdLst/>
                  <a:ahLst/>
                  <a:cxnLst>
                    <a:cxn ang="0">
                      <a:pos x="94" y="12"/>
                    </a:cxn>
                    <a:cxn ang="0">
                      <a:pos x="78" y="23"/>
                    </a:cxn>
                    <a:cxn ang="0">
                      <a:pos x="55" y="23"/>
                    </a:cxn>
                    <a:cxn ang="0">
                      <a:pos x="49" y="12"/>
                    </a:cxn>
                    <a:cxn ang="0">
                      <a:pos x="27" y="0"/>
                    </a:cxn>
                    <a:cxn ang="0">
                      <a:pos x="11" y="6"/>
                    </a:cxn>
                    <a:cxn ang="0">
                      <a:pos x="0" y="16"/>
                    </a:cxn>
                    <a:cxn ang="0">
                      <a:pos x="21" y="35"/>
                    </a:cxn>
                    <a:cxn ang="0">
                      <a:pos x="39" y="35"/>
                    </a:cxn>
                    <a:cxn ang="0">
                      <a:pos x="43" y="39"/>
                    </a:cxn>
                    <a:cxn ang="0">
                      <a:pos x="78" y="39"/>
                    </a:cxn>
                    <a:cxn ang="0">
                      <a:pos x="84" y="45"/>
                    </a:cxn>
                    <a:cxn ang="0">
                      <a:pos x="122" y="61"/>
                    </a:cxn>
                    <a:cxn ang="0">
                      <a:pos x="132" y="51"/>
                    </a:cxn>
                    <a:cxn ang="0">
                      <a:pos x="145" y="61"/>
                    </a:cxn>
                    <a:cxn ang="0">
                      <a:pos x="167" y="57"/>
                    </a:cxn>
                    <a:cxn ang="0">
                      <a:pos x="173" y="61"/>
                    </a:cxn>
                    <a:cxn ang="0">
                      <a:pos x="177" y="51"/>
                    </a:cxn>
                    <a:cxn ang="0">
                      <a:pos x="173" y="39"/>
                    </a:cxn>
                    <a:cxn ang="0">
                      <a:pos x="161" y="45"/>
                    </a:cxn>
                    <a:cxn ang="0">
                      <a:pos x="149" y="35"/>
                    </a:cxn>
                    <a:cxn ang="0">
                      <a:pos x="138" y="35"/>
                    </a:cxn>
                    <a:cxn ang="0">
                      <a:pos x="110" y="12"/>
                    </a:cxn>
                    <a:cxn ang="0">
                      <a:pos x="94" y="12"/>
                    </a:cxn>
                    <a:cxn ang="0">
                      <a:pos x="94" y="12"/>
                    </a:cxn>
                  </a:cxnLst>
                  <a:rect l="0" t="0" r="r" b="b"/>
                  <a:pathLst>
                    <a:path w="177" h="61">
                      <a:moveTo>
                        <a:pt x="94" y="12"/>
                      </a:moveTo>
                      <a:lnTo>
                        <a:pt x="78" y="23"/>
                      </a:lnTo>
                      <a:lnTo>
                        <a:pt x="55" y="23"/>
                      </a:lnTo>
                      <a:lnTo>
                        <a:pt x="49" y="12"/>
                      </a:lnTo>
                      <a:lnTo>
                        <a:pt x="27" y="0"/>
                      </a:lnTo>
                      <a:lnTo>
                        <a:pt x="11" y="6"/>
                      </a:lnTo>
                      <a:lnTo>
                        <a:pt x="0" y="16"/>
                      </a:lnTo>
                      <a:lnTo>
                        <a:pt x="21" y="35"/>
                      </a:lnTo>
                      <a:lnTo>
                        <a:pt x="39" y="35"/>
                      </a:lnTo>
                      <a:lnTo>
                        <a:pt x="43" y="39"/>
                      </a:lnTo>
                      <a:lnTo>
                        <a:pt x="78" y="39"/>
                      </a:lnTo>
                      <a:lnTo>
                        <a:pt x="84" y="45"/>
                      </a:lnTo>
                      <a:lnTo>
                        <a:pt x="122" y="61"/>
                      </a:lnTo>
                      <a:lnTo>
                        <a:pt x="132" y="51"/>
                      </a:lnTo>
                      <a:lnTo>
                        <a:pt x="145" y="61"/>
                      </a:lnTo>
                      <a:lnTo>
                        <a:pt x="167" y="57"/>
                      </a:lnTo>
                      <a:lnTo>
                        <a:pt x="173" y="61"/>
                      </a:lnTo>
                      <a:lnTo>
                        <a:pt x="177" y="51"/>
                      </a:lnTo>
                      <a:lnTo>
                        <a:pt x="173" y="39"/>
                      </a:lnTo>
                      <a:lnTo>
                        <a:pt x="161" y="45"/>
                      </a:lnTo>
                      <a:lnTo>
                        <a:pt x="149" y="35"/>
                      </a:lnTo>
                      <a:lnTo>
                        <a:pt x="138" y="35"/>
                      </a:lnTo>
                      <a:lnTo>
                        <a:pt x="110" y="12"/>
                      </a:lnTo>
                      <a:lnTo>
                        <a:pt x="94" y="12"/>
                      </a:lnTo>
                      <a:lnTo>
                        <a:pt x="94" y="1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29" name="Freeform 282">
                  <a:extLst>
                    <a:ext uri="{FF2B5EF4-FFF2-40B4-BE49-F238E27FC236}">
                      <a16:creationId xmlns:a16="http://schemas.microsoft.com/office/drawing/2014/main" id="{807F653D-45FB-48AC-9B65-D4415EDE5B29}"/>
                    </a:ext>
                  </a:extLst>
                </p:cNvPr>
                <p:cNvSpPr>
                  <a:spLocks/>
                </p:cNvSpPr>
                <p:nvPr/>
              </p:nvSpPr>
              <p:spPr bwMode="auto">
                <a:xfrm>
                  <a:off x="5066459" y="3377350"/>
                  <a:ext cx="28611" cy="13270"/>
                </a:xfrm>
                <a:custGeom>
                  <a:avLst/>
                  <a:gdLst/>
                  <a:ahLst/>
                  <a:cxnLst>
                    <a:cxn ang="0">
                      <a:pos x="11" y="0"/>
                    </a:cxn>
                    <a:cxn ang="0">
                      <a:pos x="0" y="16"/>
                    </a:cxn>
                    <a:cxn ang="0">
                      <a:pos x="33" y="16"/>
                    </a:cxn>
                    <a:cxn ang="0">
                      <a:pos x="11" y="0"/>
                    </a:cxn>
                    <a:cxn ang="0">
                      <a:pos x="11" y="0"/>
                    </a:cxn>
                  </a:cxnLst>
                  <a:rect l="0" t="0" r="r" b="b"/>
                  <a:pathLst>
                    <a:path w="33" h="16">
                      <a:moveTo>
                        <a:pt x="11" y="0"/>
                      </a:moveTo>
                      <a:lnTo>
                        <a:pt x="0" y="16"/>
                      </a:lnTo>
                      <a:lnTo>
                        <a:pt x="33" y="16"/>
                      </a:lnTo>
                      <a:lnTo>
                        <a:pt x="11" y="0"/>
                      </a:lnTo>
                      <a:lnTo>
                        <a:pt x="11"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30" name="Freeform 283">
                  <a:extLst>
                    <a:ext uri="{FF2B5EF4-FFF2-40B4-BE49-F238E27FC236}">
                      <a16:creationId xmlns:a16="http://schemas.microsoft.com/office/drawing/2014/main" id="{080CE0AE-12A3-4637-B3B2-4780CBC7586F}"/>
                    </a:ext>
                  </a:extLst>
                </p:cNvPr>
                <p:cNvSpPr>
                  <a:spLocks/>
                </p:cNvSpPr>
                <p:nvPr/>
              </p:nvSpPr>
              <p:spPr bwMode="auto">
                <a:xfrm>
                  <a:off x="5047385" y="3382325"/>
                  <a:ext cx="19074" cy="8293"/>
                </a:xfrm>
                <a:custGeom>
                  <a:avLst/>
                  <a:gdLst/>
                  <a:ahLst/>
                  <a:cxnLst>
                    <a:cxn ang="0">
                      <a:pos x="10" y="10"/>
                    </a:cxn>
                    <a:cxn ang="0">
                      <a:pos x="22" y="0"/>
                    </a:cxn>
                    <a:cxn ang="0">
                      <a:pos x="0" y="0"/>
                    </a:cxn>
                    <a:cxn ang="0">
                      <a:pos x="0" y="10"/>
                    </a:cxn>
                    <a:cxn ang="0">
                      <a:pos x="10" y="10"/>
                    </a:cxn>
                    <a:cxn ang="0">
                      <a:pos x="10" y="10"/>
                    </a:cxn>
                  </a:cxnLst>
                  <a:rect l="0" t="0" r="r" b="b"/>
                  <a:pathLst>
                    <a:path w="22" h="10">
                      <a:moveTo>
                        <a:pt x="10" y="10"/>
                      </a:moveTo>
                      <a:lnTo>
                        <a:pt x="22" y="0"/>
                      </a:lnTo>
                      <a:lnTo>
                        <a:pt x="0" y="0"/>
                      </a:lnTo>
                      <a:lnTo>
                        <a:pt x="0" y="10"/>
                      </a:lnTo>
                      <a:lnTo>
                        <a:pt x="10" y="10"/>
                      </a:lnTo>
                      <a:lnTo>
                        <a:pt x="10" y="1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31" name="Freeform 284">
                  <a:extLst>
                    <a:ext uri="{FF2B5EF4-FFF2-40B4-BE49-F238E27FC236}">
                      <a16:creationId xmlns:a16="http://schemas.microsoft.com/office/drawing/2014/main" id="{FACB0D11-4A4B-4BA6-A378-20EF4C090C98}"/>
                    </a:ext>
                  </a:extLst>
                </p:cNvPr>
                <p:cNvSpPr>
                  <a:spLocks/>
                </p:cNvSpPr>
                <p:nvPr/>
              </p:nvSpPr>
              <p:spPr bwMode="auto">
                <a:xfrm>
                  <a:off x="5086400" y="3395595"/>
                  <a:ext cx="32947" cy="13270"/>
                </a:xfrm>
                <a:custGeom>
                  <a:avLst/>
                  <a:gdLst/>
                  <a:ahLst/>
                  <a:cxnLst>
                    <a:cxn ang="0">
                      <a:pos x="38" y="10"/>
                    </a:cxn>
                    <a:cxn ang="0">
                      <a:pos x="16" y="0"/>
                    </a:cxn>
                    <a:cxn ang="0">
                      <a:pos x="0" y="6"/>
                    </a:cxn>
                    <a:cxn ang="0">
                      <a:pos x="22" y="16"/>
                    </a:cxn>
                    <a:cxn ang="0">
                      <a:pos x="38" y="10"/>
                    </a:cxn>
                    <a:cxn ang="0">
                      <a:pos x="38" y="10"/>
                    </a:cxn>
                  </a:cxnLst>
                  <a:rect l="0" t="0" r="r" b="b"/>
                  <a:pathLst>
                    <a:path w="38" h="16">
                      <a:moveTo>
                        <a:pt x="38" y="10"/>
                      </a:moveTo>
                      <a:lnTo>
                        <a:pt x="16" y="0"/>
                      </a:lnTo>
                      <a:lnTo>
                        <a:pt x="0" y="6"/>
                      </a:lnTo>
                      <a:lnTo>
                        <a:pt x="22" y="16"/>
                      </a:lnTo>
                      <a:lnTo>
                        <a:pt x="38" y="10"/>
                      </a:lnTo>
                      <a:lnTo>
                        <a:pt x="38" y="1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32" name="Freeform 285">
                  <a:extLst>
                    <a:ext uri="{FF2B5EF4-FFF2-40B4-BE49-F238E27FC236}">
                      <a16:creationId xmlns:a16="http://schemas.microsoft.com/office/drawing/2014/main" id="{76D7BD7D-8DFD-4792-BBC1-0D9E3487195F}"/>
                    </a:ext>
                  </a:extLst>
                </p:cNvPr>
                <p:cNvSpPr>
                  <a:spLocks/>
                </p:cNvSpPr>
                <p:nvPr/>
              </p:nvSpPr>
              <p:spPr bwMode="auto">
                <a:xfrm>
                  <a:off x="4734396" y="3205675"/>
                  <a:ext cx="24276" cy="9952"/>
                </a:xfrm>
                <a:custGeom>
                  <a:avLst/>
                  <a:gdLst/>
                  <a:ahLst/>
                  <a:cxnLst>
                    <a:cxn ang="0">
                      <a:pos x="22" y="12"/>
                    </a:cxn>
                    <a:cxn ang="0">
                      <a:pos x="28" y="0"/>
                    </a:cxn>
                    <a:cxn ang="0">
                      <a:pos x="0" y="0"/>
                    </a:cxn>
                    <a:cxn ang="0">
                      <a:pos x="22" y="12"/>
                    </a:cxn>
                    <a:cxn ang="0">
                      <a:pos x="22" y="12"/>
                    </a:cxn>
                  </a:cxnLst>
                  <a:rect l="0" t="0" r="r" b="b"/>
                  <a:pathLst>
                    <a:path w="28" h="12">
                      <a:moveTo>
                        <a:pt x="22" y="12"/>
                      </a:moveTo>
                      <a:lnTo>
                        <a:pt x="28" y="0"/>
                      </a:lnTo>
                      <a:lnTo>
                        <a:pt x="0" y="0"/>
                      </a:lnTo>
                      <a:lnTo>
                        <a:pt x="22" y="12"/>
                      </a:lnTo>
                      <a:lnTo>
                        <a:pt x="22" y="12"/>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33" name="Freeform 286">
                  <a:extLst>
                    <a:ext uri="{FF2B5EF4-FFF2-40B4-BE49-F238E27FC236}">
                      <a16:creationId xmlns:a16="http://schemas.microsoft.com/office/drawing/2014/main" id="{D563B0AE-1E17-4780-B158-AA905C32F60D}"/>
                    </a:ext>
                  </a:extLst>
                </p:cNvPr>
                <p:cNvSpPr>
                  <a:spLocks/>
                </p:cNvSpPr>
                <p:nvPr/>
              </p:nvSpPr>
              <p:spPr bwMode="auto">
                <a:xfrm>
                  <a:off x="4782082" y="3261242"/>
                  <a:ext cx="15606" cy="23221"/>
                </a:xfrm>
                <a:custGeom>
                  <a:avLst/>
                  <a:gdLst/>
                  <a:ahLst/>
                  <a:cxnLst>
                    <a:cxn ang="0">
                      <a:pos x="6" y="0"/>
                    </a:cxn>
                    <a:cxn ang="0">
                      <a:pos x="0" y="6"/>
                    </a:cxn>
                    <a:cxn ang="0">
                      <a:pos x="12" y="28"/>
                    </a:cxn>
                    <a:cxn ang="0">
                      <a:pos x="18" y="18"/>
                    </a:cxn>
                    <a:cxn ang="0">
                      <a:pos x="6" y="0"/>
                    </a:cxn>
                    <a:cxn ang="0">
                      <a:pos x="6" y="0"/>
                    </a:cxn>
                  </a:cxnLst>
                  <a:rect l="0" t="0" r="r" b="b"/>
                  <a:pathLst>
                    <a:path w="18" h="28">
                      <a:moveTo>
                        <a:pt x="6" y="0"/>
                      </a:moveTo>
                      <a:lnTo>
                        <a:pt x="0" y="6"/>
                      </a:lnTo>
                      <a:lnTo>
                        <a:pt x="12" y="28"/>
                      </a:lnTo>
                      <a:lnTo>
                        <a:pt x="18" y="18"/>
                      </a:lnTo>
                      <a:lnTo>
                        <a:pt x="6" y="0"/>
                      </a:lnTo>
                      <a:lnTo>
                        <a:pt x="6"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34" name="Freeform 287">
                  <a:extLst>
                    <a:ext uri="{FF2B5EF4-FFF2-40B4-BE49-F238E27FC236}">
                      <a16:creationId xmlns:a16="http://schemas.microsoft.com/office/drawing/2014/main" id="{5DC92F9D-6F78-4298-8AD5-91557F13637D}"/>
                    </a:ext>
                  </a:extLst>
                </p:cNvPr>
                <p:cNvSpPr>
                  <a:spLocks/>
                </p:cNvSpPr>
                <p:nvPr/>
              </p:nvSpPr>
              <p:spPr bwMode="auto">
                <a:xfrm>
                  <a:off x="4961552" y="3131035"/>
                  <a:ext cx="133519" cy="107814"/>
                </a:xfrm>
                <a:custGeom>
                  <a:avLst/>
                  <a:gdLst/>
                  <a:ahLst/>
                  <a:cxnLst>
                    <a:cxn ang="0">
                      <a:pos x="121" y="0"/>
                    </a:cxn>
                    <a:cxn ang="0">
                      <a:pos x="89" y="41"/>
                    </a:cxn>
                    <a:cxn ang="0">
                      <a:pos x="99" y="63"/>
                    </a:cxn>
                    <a:cxn ang="0">
                      <a:pos x="83" y="67"/>
                    </a:cxn>
                    <a:cxn ang="0">
                      <a:pos x="65" y="51"/>
                    </a:cxn>
                    <a:cxn ang="0">
                      <a:pos x="61" y="67"/>
                    </a:cxn>
                    <a:cxn ang="0">
                      <a:pos x="26" y="86"/>
                    </a:cxn>
                    <a:cxn ang="0">
                      <a:pos x="16" y="96"/>
                    </a:cxn>
                    <a:cxn ang="0">
                      <a:pos x="16" y="108"/>
                    </a:cxn>
                    <a:cxn ang="0">
                      <a:pos x="0" y="108"/>
                    </a:cxn>
                    <a:cxn ang="0">
                      <a:pos x="10" y="130"/>
                    </a:cxn>
                    <a:cxn ang="0">
                      <a:pos x="32" y="124"/>
                    </a:cxn>
                    <a:cxn ang="0">
                      <a:pos x="48" y="112"/>
                    </a:cxn>
                    <a:cxn ang="0">
                      <a:pos x="71" y="124"/>
                    </a:cxn>
                    <a:cxn ang="0">
                      <a:pos x="89" y="108"/>
                    </a:cxn>
                    <a:cxn ang="0">
                      <a:pos x="105" y="74"/>
                    </a:cxn>
                    <a:cxn ang="0">
                      <a:pos x="121" y="63"/>
                    </a:cxn>
                    <a:cxn ang="0">
                      <a:pos x="138" y="67"/>
                    </a:cxn>
                    <a:cxn ang="0">
                      <a:pos x="154" y="45"/>
                    </a:cxn>
                    <a:cxn ang="0">
                      <a:pos x="121" y="0"/>
                    </a:cxn>
                    <a:cxn ang="0">
                      <a:pos x="121" y="0"/>
                    </a:cxn>
                  </a:cxnLst>
                  <a:rect l="0" t="0" r="r" b="b"/>
                  <a:pathLst>
                    <a:path w="154" h="130">
                      <a:moveTo>
                        <a:pt x="121" y="0"/>
                      </a:moveTo>
                      <a:lnTo>
                        <a:pt x="89" y="41"/>
                      </a:lnTo>
                      <a:lnTo>
                        <a:pt x="99" y="63"/>
                      </a:lnTo>
                      <a:lnTo>
                        <a:pt x="83" y="67"/>
                      </a:lnTo>
                      <a:lnTo>
                        <a:pt x="65" y="51"/>
                      </a:lnTo>
                      <a:lnTo>
                        <a:pt x="61" y="67"/>
                      </a:lnTo>
                      <a:lnTo>
                        <a:pt x="26" y="86"/>
                      </a:lnTo>
                      <a:lnTo>
                        <a:pt x="16" y="96"/>
                      </a:lnTo>
                      <a:lnTo>
                        <a:pt x="16" y="108"/>
                      </a:lnTo>
                      <a:lnTo>
                        <a:pt x="0" y="108"/>
                      </a:lnTo>
                      <a:lnTo>
                        <a:pt x="10" y="130"/>
                      </a:lnTo>
                      <a:lnTo>
                        <a:pt x="32" y="124"/>
                      </a:lnTo>
                      <a:lnTo>
                        <a:pt x="48" y="112"/>
                      </a:lnTo>
                      <a:lnTo>
                        <a:pt x="71" y="124"/>
                      </a:lnTo>
                      <a:lnTo>
                        <a:pt x="89" y="108"/>
                      </a:lnTo>
                      <a:lnTo>
                        <a:pt x="105" y="74"/>
                      </a:lnTo>
                      <a:lnTo>
                        <a:pt x="121" y="63"/>
                      </a:lnTo>
                      <a:lnTo>
                        <a:pt x="138" y="67"/>
                      </a:lnTo>
                      <a:lnTo>
                        <a:pt x="154" y="45"/>
                      </a:lnTo>
                      <a:lnTo>
                        <a:pt x="121" y="0"/>
                      </a:lnTo>
                      <a:lnTo>
                        <a:pt x="121"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35" name="Freeform 288">
                  <a:extLst>
                    <a:ext uri="{FF2B5EF4-FFF2-40B4-BE49-F238E27FC236}">
                      <a16:creationId xmlns:a16="http://schemas.microsoft.com/office/drawing/2014/main" id="{C1988100-8D29-4FF6-9DC2-2020C457A255}"/>
                    </a:ext>
                  </a:extLst>
                </p:cNvPr>
                <p:cNvSpPr>
                  <a:spLocks/>
                </p:cNvSpPr>
                <p:nvPr/>
              </p:nvSpPr>
              <p:spPr bwMode="auto">
                <a:xfrm>
                  <a:off x="5091602" y="2956044"/>
                  <a:ext cx="75429" cy="92887"/>
                </a:xfrm>
                <a:custGeom>
                  <a:avLst/>
                  <a:gdLst/>
                  <a:ahLst/>
                  <a:cxnLst>
                    <a:cxn ang="0">
                      <a:pos x="16" y="0"/>
                    </a:cxn>
                    <a:cxn ang="0">
                      <a:pos x="4" y="0"/>
                    </a:cxn>
                    <a:cxn ang="0">
                      <a:pos x="10" y="35"/>
                    </a:cxn>
                    <a:cxn ang="0">
                      <a:pos x="0" y="39"/>
                    </a:cxn>
                    <a:cxn ang="0">
                      <a:pos x="0" y="63"/>
                    </a:cxn>
                    <a:cxn ang="0">
                      <a:pos x="22" y="79"/>
                    </a:cxn>
                    <a:cxn ang="0">
                      <a:pos x="16" y="83"/>
                    </a:cxn>
                    <a:cxn ang="0">
                      <a:pos x="32" y="90"/>
                    </a:cxn>
                    <a:cxn ang="0">
                      <a:pos x="43" y="90"/>
                    </a:cxn>
                    <a:cxn ang="0">
                      <a:pos x="43" y="102"/>
                    </a:cxn>
                    <a:cxn ang="0">
                      <a:pos x="61" y="102"/>
                    </a:cxn>
                    <a:cxn ang="0">
                      <a:pos x="65" y="106"/>
                    </a:cxn>
                    <a:cxn ang="0">
                      <a:pos x="73" y="104"/>
                    </a:cxn>
                    <a:cxn ang="0">
                      <a:pos x="87" y="112"/>
                    </a:cxn>
                    <a:cxn ang="0">
                      <a:pos x="87" y="102"/>
                    </a:cxn>
                    <a:cxn ang="0">
                      <a:pos x="83" y="102"/>
                    </a:cxn>
                    <a:cxn ang="0">
                      <a:pos x="71" y="96"/>
                    </a:cxn>
                    <a:cxn ang="0">
                      <a:pos x="71" y="90"/>
                    </a:cxn>
                    <a:cxn ang="0">
                      <a:pos x="65" y="90"/>
                    </a:cxn>
                    <a:cxn ang="0">
                      <a:pos x="61" y="83"/>
                    </a:cxn>
                    <a:cxn ang="0">
                      <a:pos x="43" y="83"/>
                    </a:cxn>
                    <a:cxn ang="0">
                      <a:pos x="43" y="67"/>
                    </a:cxn>
                    <a:cxn ang="0">
                      <a:pos x="32" y="67"/>
                    </a:cxn>
                    <a:cxn ang="0">
                      <a:pos x="32" y="45"/>
                    </a:cxn>
                    <a:cxn ang="0">
                      <a:pos x="43" y="29"/>
                    </a:cxn>
                    <a:cxn ang="0">
                      <a:pos x="32" y="0"/>
                    </a:cxn>
                    <a:cxn ang="0">
                      <a:pos x="22" y="6"/>
                    </a:cxn>
                    <a:cxn ang="0">
                      <a:pos x="16" y="0"/>
                    </a:cxn>
                    <a:cxn ang="0">
                      <a:pos x="16" y="0"/>
                    </a:cxn>
                  </a:cxnLst>
                  <a:rect l="0" t="0" r="r" b="b"/>
                  <a:pathLst>
                    <a:path w="87" h="112">
                      <a:moveTo>
                        <a:pt x="16" y="0"/>
                      </a:moveTo>
                      <a:lnTo>
                        <a:pt x="4" y="0"/>
                      </a:lnTo>
                      <a:lnTo>
                        <a:pt x="10" y="35"/>
                      </a:lnTo>
                      <a:lnTo>
                        <a:pt x="0" y="39"/>
                      </a:lnTo>
                      <a:lnTo>
                        <a:pt x="0" y="63"/>
                      </a:lnTo>
                      <a:lnTo>
                        <a:pt x="22" y="79"/>
                      </a:lnTo>
                      <a:lnTo>
                        <a:pt x="16" y="83"/>
                      </a:lnTo>
                      <a:lnTo>
                        <a:pt x="32" y="90"/>
                      </a:lnTo>
                      <a:lnTo>
                        <a:pt x="43" y="90"/>
                      </a:lnTo>
                      <a:lnTo>
                        <a:pt x="43" y="102"/>
                      </a:lnTo>
                      <a:lnTo>
                        <a:pt x="61" y="102"/>
                      </a:lnTo>
                      <a:lnTo>
                        <a:pt x="65" y="106"/>
                      </a:lnTo>
                      <a:lnTo>
                        <a:pt x="73" y="104"/>
                      </a:lnTo>
                      <a:lnTo>
                        <a:pt x="87" y="112"/>
                      </a:lnTo>
                      <a:lnTo>
                        <a:pt x="87" y="102"/>
                      </a:lnTo>
                      <a:lnTo>
                        <a:pt x="83" y="102"/>
                      </a:lnTo>
                      <a:lnTo>
                        <a:pt x="71" y="96"/>
                      </a:lnTo>
                      <a:lnTo>
                        <a:pt x="71" y="90"/>
                      </a:lnTo>
                      <a:lnTo>
                        <a:pt x="65" y="90"/>
                      </a:lnTo>
                      <a:lnTo>
                        <a:pt x="61" y="83"/>
                      </a:lnTo>
                      <a:lnTo>
                        <a:pt x="43" y="83"/>
                      </a:lnTo>
                      <a:lnTo>
                        <a:pt x="43" y="67"/>
                      </a:lnTo>
                      <a:lnTo>
                        <a:pt x="32" y="67"/>
                      </a:lnTo>
                      <a:lnTo>
                        <a:pt x="32" y="45"/>
                      </a:lnTo>
                      <a:lnTo>
                        <a:pt x="43" y="29"/>
                      </a:lnTo>
                      <a:lnTo>
                        <a:pt x="32" y="0"/>
                      </a:lnTo>
                      <a:lnTo>
                        <a:pt x="22" y="6"/>
                      </a:lnTo>
                      <a:lnTo>
                        <a:pt x="16" y="0"/>
                      </a:lnTo>
                      <a:lnTo>
                        <a:pt x="16"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36" name="Freeform 289">
                  <a:extLst>
                    <a:ext uri="{FF2B5EF4-FFF2-40B4-BE49-F238E27FC236}">
                      <a16:creationId xmlns:a16="http://schemas.microsoft.com/office/drawing/2014/main" id="{E01FE9AE-3FF9-45EF-A46E-5C8046B94F06}"/>
                    </a:ext>
                  </a:extLst>
                </p:cNvPr>
                <p:cNvSpPr>
                  <a:spLocks/>
                </p:cNvSpPr>
                <p:nvPr/>
              </p:nvSpPr>
              <p:spPr bwMode="auto">
                <a:xfrm>
                  <a:off x="5066459" y="3067176"/>
                  <a:ext cx="39015" cy="50590"/>
                </a:xfrm>
                <a:custGeom>
                  <a:avLst/>
                  <a:gdLst/>
                  <a:ahLst/>
                  <a:cxnLst>
                    <a:cxn ang="0">
                      <a:pos x="45" y="12"/>
                    </a:cxn>
                    <a:cxn ang="0">
                      <a:pos x="33" y="0"/>
                    </a:cxn>
                    <a:cxn ang="0">
                      <a:pos x="17" y="35"/>
                    </a:cxn>
                    <a:cxn ang="0">
                      <a:pos x="0" y="45"/>
                    </a:cxn>
                    <a:cxn ang="0">
                      <a:pos x="0" y="61"/>
                    </a:cxn>
                    <a:cxn ang="0">
                      <a:pos x="17" y="51"/>
                    </a:cxn>
                    <a:cxn ang="0">
                      <a:pos x="45" y="12"/>
                    </a:cxn>
                    <a:cxn ang="0">
                      <a:pos x="45" y="12"/>
                    </a:cxn>
                  </a:cxnLst>
                  <a:rect l="0" t="0" r="r" b="b"/>
                  <a:pathLst>
                    <a:path w="45" h="61">
                      <a:moveTo>
                        <a:pt x="45" y="12"/>
                      </a:moveTo>
                      <a:lnTo>
                        <a:pt x="33" y="0"/>
                      </a:lnTo>
                      <a:lnTo>
                        <a:pt x="17" y="35"/>
                      </a:lnTo>
                      <a:lnTo>
                        <a:pt x="0" y="45"/>
                      </a:lnTo>
                      <a:lnTo>
                        <a:pt x="0" y="61"/>
                      </a:lnTo>
                      <a:lnTo>
                        <a:pt x="17" y="51"/>
                      </a:lnTo>
                      <a:lnTo>
                        <a:pt x="45" y="12"/>
                      </a:lnTo>
                      <a:lnTo>
                        <a:pt x="45" y="1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37" name="Freeform 290">
                  <a:extLst>
                    <a:ext uri="{FF2B5EF4-FFF2-40B4-BE49-F238E27FC236}">
                      <a16:creationId xmlns:a16="http://schemas.microsoft.com/office/drawing/2014/main" id="{A6FF6CEF-34FF-4D2F-95CD-06BC5F852172}"/>
                    </a:ext>
                  </a:extLst>
                </p:cNvPr>
                <p:cNvSpPr>
                  <a:spLocks/>
                </p:cNvSpPr>
                <p:nvPr/>
              </p:nvSpPr>
              <p:spPr bwMode="auto">
                <a:xfrm>
                  <a:off x="5100272" y="3035661"/>
                  <a:ext cx="24276" cy="23221"/>
                </a:xfrm>
                <a:custGeom>
                  <a:avLst/>
                  <a:gdLst/>
                  <a:ahLst/>
                  <a:cxnLst>
                    <a:cxn ang="0">
                      <a:pos x="28" y="10"/>
                    </a:cxn>
                    <a:cxn ang="0">
                      <a:pos x="0" y="0"/>
                    </a:cxn>
                    <a:cxn ang="0">
                      <a:pos x="12" y="16"/>
                    </a:cxn>
                    <a:cxn ang="0">
                      <a:pos x="22" y="28"/>
                    </a:cxn>
                    <a:cxn ang="0">
                      <a:pos x="28" y="10"/>
                    </a:cxn>
                    <a:cxn ang="0">
                      <a:pos x="28" y="10"/>
                    </a:cxn>
                  </a:cxnLst>
                  <a:rect l="0" t="0" r="r" b="b"/>
                  <a:pathLst>
                    <a:path w="28" h="28">
                      <a:moveTo>
                        <a:pt x="28" y="10"/>
                      </a:moveTo>
                      <a:lnTo>
                        <a:pt x="0" y="0"/>
                      </a:lnTo>
                      <a:lnTo>
                        <a:pt x="12" y="16"/>
                      </a:lnTo>
                      <a:lnTo>
                        <a:pt x="22" y="28"/>
                      </a:lnTo>
                      <a:lnTo>
                        <a:pt x="28" y="10"/>
                      </a:lnTo>
                      <a:lnTo>
                        <a:pt x="28" y="1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38" name="Freeform 291">
                  <a:extLst>
                    <a:ext uri="{FF2B5EF4-FFF2-40B4-BE49-F238E27FC236}">
                      <a16:creationId xmlns:a16="http://schemas.microsoft.com/office/drawing/2014/main" id="{BD7269FA-6DCA-4A6B-A799-378684A3E20E}"/>
                    </a:ext>
                  </a:extLst>
                </p:cNvPr>
                <p:cNvSpPr>
                  <a:spLocks/>
                </p:cNvSpPr>
                <p:nvPr/>
              </p:nvSpPr>
              <p:spPr bwMode="auto">
                <a:xfrm>
                  <a:off x="5139287" y="3077128"/>
                  <a:ext cx="19074" cy="27368"/>
                </a:xfrm>
                <a:custGeom>
                  <a:avLst/>
                  <a:gdLst/>
                  <a:ahLst/>
                  <a:cxnLst>
                    <a:cxn ang="0">
                      <a:pos x="22" y="4"/>
                    </a:cxn>
                    <a:cxn ang="0">
                      <a:pos x="16" y="0"/>
                    </a:cxn>
                    <a:cxn ang="0">
                      <a:pos x="0" y="23"/>
                    </a:cxn>
                    <a:cxn ang="0">
                      <a:pos x="16" y="33"/>
                    </a:cxn>
                    <a:cxn ang="0">
                      <a:pos x="16" y="23"/>
                    </a:cxn>
                    <a:cxn ang="0">
                      <a:pos x="22" y="4"/>
                    </a:cxn>
                    <a:cxn ang="0">
                      <a:pos x="22" y="4"/>
                    </a:cxn>
                  </a:cxnLst>
                  <a:rect l="0" t="0" r="r" b="b"/>
                  <a:pathLst>
                    <a:path w="22" h="33">
                      <a:moveTo>
                        <a:pt x="22" y="4"/>
                      </a:moveTo>
                      <a:lnTo>
                        <a:pt x="16" y="0"/>
                      </a:lnTo>
                      <a:lnTo>
                        <a:pt x="0" y="23"/>
                      </a:lnTo>
                      <a:lnTo>
                        <a:pt x="16" y="33"/>
                      </a:lnTo>
                      <a:lnTo>
                        <a:pt x="16" y="23"/>
                      </a:lnTo>
                      <a:lnTo>
                        <a:pt x="22" y="4"/>
                      </a:lnTo>
                      <a:lnTo>
                        <a:pt x="22" y="4"/>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39" name="Freeform 292">
                  <a:extLst>
                    <a:ext uri="{FF2B5EF4-FFF2-40B4-BE49-F238E27FC236}">
                      <a16:creationId xmlns:a16="http://schemas.microsoft.com/office/drawing/2014/main" id="{48F905CB-7C5D-4702-960E-4DE60A2A6D9D}"/>
                    </a:ext>
                  </a:extLst>
                </p:cNvPr>
                <p:cNvSpPr>
                  <a:spLocks/>
                </p:cNvSpPr>
                <p:nvPr/>
              </p:nvSpPr>
              <p:spPr bwMode="auto">
                <a:xfrm>
                  <a:off x="5124548" y="3063858"/>
                  <a:ext cx="23409" cy="16587"/>
                </a:xfrm>
                <a:custGeom>
                  <a:avLst/>
                  <a:gdLst/>
                  <a:ahLst/>
                  <a:cxnLst>
                    <a:cxn ang="0">
                      <a:pos x="11" y="20"/>
                    </a:cxn>
                    <a:cxn ang="0">
                      <a:pos x="23" y="20"/>
                    </a:cxn>
                    <a:cxn ang="0">
                      <a:pos x="27" y="0"/>
                    </a:cxn>
                    <a:cxn ang="0">
                      <a:pos x="11" y="4"/>
                    </a:cxn>
                    <a:cxn ang="0">
                      <a:pos x="0" y="0"/>
                    </a:cxn>
                    <a:cxn ang="0">
                      <a:pos x="11" y="20"/>
                    </a:cxn>
                    <a:cxn ang="0">
                      <a:pos x="11" y="20"/>
                    </a:cxn>
                  </a:cxnLst>
                  <a:rect l="0" t="0" r="r" b="b"/>
                  <a:pathLst>
                    <a:path w="27" h="20">
                      <a:moveTo>
                        <a:pt x="11" y="20"/>
                      </a:moveTo>
                      <a:lnTo>
                        <a:pt x="23" y="20"/>
                      </a:lnTo>
                      <a:lnTo>
                        <a:pt x="27" y="0"/>
                      </a:lnTo>
                      <a:lnTo>
                        <a:pt x="11" y="4"/>
                      </a:lnTo>
                      <a:lnTo>
                        <a:pt x="0" y="0"/>
                      </a:lnTo>
                      <a:lnTo>
                        <a:pt x="11" y="20"/>
                      </a:lnTo>
                      <a:lnTo>
                        <a:pt x="11" y="2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40" name="Freeform 293">
                  <a:extLst>
                    <a:ext uri="{FF2B5EF4-FFF2-40B4-BE49-F238E27FC236}">
                      <a16:creationId xmlns:a16="http://schemas.microsoft.com/office/drawing/2014/main" id="{53323D34-141A-454C-8614-8F521F9FDD4E}"/>
                    </a:ext>
                  </a:extLst>
                </p:cNvPr>
                <p:cNvSpPr>
                  <a:spLocks/>
                </p:cNvSpPr>
                <p:nvPr/>
              </p:nvSpPr>
              <p:spPr bwMode="auto">
                <a:xfrm>
                  <a:off x="5124548" y="3048930"/>
                  <a:ext cx="14738" cy="14928"/>
                </a:xfrm>
                <a:custGeom>
                  <a:avLst/>
                  <a:gdLst/>
                  <a:ahLst/>
                  <a:cxnLst>
                    <a:cxn ang="0">
                      <a:pos x="17" y="18"/>
                    </a:cxn>
                    <a:cxn ang="0">
                      <a:pos x="17" y="0"/>
                    </a:cxn>
                    <a:cxn ang="0">
                      <a:pos x="0" y="6"/>
                    </a:cxn>
                    <a:cxn ang="0">
                      <a:pos x="17" y="18"/>
                    </a:cxn>
                    <a:cxn ang="0">
                      <a:pos x="17" y="18"/>
                    </a:cxn>
                  </a:cxnLst>
                  <a:rect l="0" t="0" r="r" b="b"/>
                  <a:pathLst>
                    <a:path w="17" h="18">
                      <a:moveTo>
                        <a:pt x="17" y="18"/>
                      </a:moveTo>
                      <a:lnTo>
                        <a:pt x="17" y="0"/>
                      </a:lnTo>
                      <a:lnTo>
                        <a:pt x="0" y="6"/>
                      </a:lnTo>
                      <a:lnTo>
                        <a:pt x="17" y="18"/>
                      </a:lnTo>
                      <a:lnTo>
                        <a:pt x="17" y="18"/>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41" name="Freeform 294">
                  <a:extLst>
                    <a:ext uri="{FF2B5EF4-FFF2-40B4-BE49-F238E27FC236}">
                      <a16:creationId xmlns:a16="http://schemas.microsoft.com/office/drawing/2014/main" id="{3D75D294-95D6-487D-ADC5-C0E4CC461194}"/>
                    </a:ext>
                  </a:extLst>
                </p:cNvPr>
                <p:cNvSpPr>
                  <a:spLocks/>
                </p:cNvSpPr>
                <p:nvPr/>
              </p:nvSpPr>
              <p:spPr bwMode="auto">
                <a:xfrm>
                  <a:off x="5147958" y="3048930"/>
                  <a:ext cx="15606" cy="14928"/>
                </a:xfrm>
                <a:custGeom>
                  <a:avLst/>
                  <a:gdLst/>
                  <a:ahLst/>
                  <a:cxnLst>
                    <a:cxn ang="0">
                      <a:pos x="12" y="0"/>
                    </a:cxn>
                    <a:cxn ang="0">
                      <a:pos x="0" y="12"/>
                    </a:cxn>
                    <a:cxn ang="0">
                      <a:pos x="18" y="18"/>
                    </a:cxn>
                    <a:cxn ang="0">
                      <a:pos x="12" y="0"/>
                    </a:cxn>
                    <a:cxn ang="0">
                      <a:pos x="12" y="0"/>
                    </a:cxn>
                  </a:cxnLst>
                  <a:rect l="0" t="0" r="r" b="b"/>
                  <a:pathLst>
                    <a:path w="18" h="18">
                      <a:moveTo>
                        <a:pt x="12" y="0"/>
                      </a:moveTo>
                      <a:lnTo>
                        <a:pt x="0" y="12"/>
                      </a:lnTo>
                      <a:lnTo>
                        <a:pt x="18" y="18"/>
                      </a:lnTo>
                      <a:lnTo>
                        <a:pt x="12" y="0"/>
                      </a:lnTo>
                      <a:lnTo>
                        <a:pt x="12"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42" name="Freeform 295">
                  <a:extLst>
                    <a:ext uri="{FF2B5EF4-FFF2-40B4-BE49-F238E27FC236}">
                      <a16:creationId xmlns:a16="http://schemas.microsoft.com/office/drawing/2014/main" id="{6E2344E6-1D20-493F-A654-4B0EF010F08C}"/>
                    </a:ext>
                  </a:extLst>
                </p:cNvPr>
                <p:cNvSpPr>
                  <a:spLocks/>
                </p:cNvSpPr>
                <p:nvPr/>
              </p:nvSpPr>
              <p:spPr bwMode="auto">
                <a:xfrm>
                  <a:off x="5167031" y="3067176"/>
                  <a:ext cx="10404" cy="13270"/>
                </a:xfrm>
                <a:custGeom>
                  <a:avLst/>
                  <a:gdLst/>
                  <a:ahLst/>
                  <a:cxnLst>
                    <a:cxn ang="0">
                      <a:pos x="12" y="16"/>
                    </a:cxn>
                    <a:cxn ang="0">
                      <a:pos x="6" y="0"/>
                    </a:cxn>
                    <a:cxn ang="0">
                      <a:pos x="0" y="6"/>
                    </a:cxn>
                    <a:cxn ang="0">
                      <a:pos x="12" y="16"/>
                    </a:cxn>
                    <a:cxn ang="0">
                      <a:pos x="12" y="16"/>
                    </a:cxn>
                  </a:cxnLst>
                  <a:rect l="0" t="0" r="r" b="b"/>
                  <a:pathLst>
                    <a:path w="12" h="16">
                      <a:moveTo>
                        <a:pt x="12" y="16"/>
                      </a:moveTo>
                      <a:lnTo>
                        <a:pt x="6" y="0"/>
                      </a:lnTo>
                      <a:lnTo>
                        <a:pt x="0" y="6"/>
                      </a:lnTo>
                      <a:lnTo>
                        <a:pt x="12" y="16"/>
                      </a:lnTo>
                      <a:lnTo>
                        <a:pt x="12" y="1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43" name="Freeform 296">
                  <a:extLst>
                    <a:ext uri="{FF2B5EF4-FFF2-40B4-BE49-F238E27FC236}">
                      <a16:creationId xmlns:a16="http://schemas.microsoft.com/office/drawing/2014/main" id="{0D03FF99-9673-4B3F-870F-94CCDCEF61F5}"/>
                    </a:ext>
                  </a:extLst>
                </p:cNvPr>
                <p:cNvSpPr>
                  <a:spLocks/>
                </p:cNvSpPr>
                <p:nvPr/>
              </p:nvSpPr>
              <p:spPr bwMode="auto">
                <a:xfrm>
                  <a:off x="5172233" y="3053907"/>
                  <a:ext cx="19941" cy="18246"/>
                </a:xfrm>
                <a:custGeom>
                  <a:avLst/>
                  <a:gdLst/>
                  <a:ahLst/>
                  <a:cxnLst>
                    <a:cxn ang="0">
                      <a:pos x="17" y="12"/>
                    </a:cxn>
                    <a:cxn ang="0">
                      <a:pos x="23" y="0"/>
                    </a:cxn>
                    <a:cxn ang="0">
                      <a:pos x="0" y="0"/>
                    </a:cxn>
                    <a:cxn ang="0">
                      <a:pos x="12" y="22"/>
                    </a:cxn>
                    <a:cxn ang="0">
                      <a:pos x="23" y="22"/>
                    </a:cxn>
                    <a:cxn ang="0">
                      <a:pos x="17" y="12"/>
                    </a:cxn>
                    <a:cxn ang="0">
                      <a:pos x="17" y="12"/>
                    </a:cxn>
                  </a:cxnLst>
                  <a:rect l="0" t="0" r="r" b="b"/>
                  <a:pathLst>
                    <a:path w="23" h="22">
                      <a:moveTo>
                        <a:pt x="17" y="12"/>
                      </a:moveTo>
                      <a:lnTo>
                        <a:pt x="23" y="0"/>
                      </a:lnTo>
                      <a:lnTo>
                        <a:pt x="0" y="0"/>
                      </a:lnTo>
                      <a:lnTo>
                        <a:pt x="12" y="22"/>
                      </a:lnTo>
                      <a:lnTo>
                        <a:pt x="23" y="22"/>
                      </a:lnTo>
                      <a:lnTo>
                        <a:pt x="17" y="12"/>
                      </a:lnTo>
                      <a:lnTo>
                        <a:pt x="17" y="1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44" name="Freeform 297">
                  <a:extLst>
                    <a:ext uri="{FF2B5EF4-FFF2-40B4-BE49-F238E27FC236}">
                      <a16:creationId xmlns:a16="http://schemas.microsoft.com/office/drawing/2014/main" id="{900D61B3-BD49-4883-9C49-91F6E45C7920}"/>
                    </a:ext>
                  </a:extLst>
                </p:cNvPr>
                <p:cNvSpPr>
                  <a:spLocks/>
                </p:cNvSpPr>
                <p:nvPr/>
              </p:nvSpPr>
              <p:spPr bwMode="auto">
                <a:xfrm>
                  <a:off x="5128883" y="3086251"/>
                  <a:ext cx="87567" cy="68835"/>
                </a:xfrm>
                <a:custGeom>
                  <a:avLst/>
                  <a:gdLst/>
                  <a:ahLst/>
                  <a:cxnLst>
                    <a:cxn ang="0">
                      <a:pos x="50" y="32"/>
                    </a:cxn>
                    <a:cxn ang="0">
                      <a:pos x="44" y="28"/>
                    </a:cxn>
                    <a:cxn ang="0">
                      <a:pos x="34" y="28"/>
                    </a:cxn>
                    <a:cxn ang="0">
                      <a:pos x="12" y="44"/>
                    </a:cxn>
                    <a:cxn ang="0">
                      <a:pos x="12" y="60"/>
                    </a:cxn>
                    <a:cxn ang="0">
                      <a:pos x="0" y="67"/>
                    </a:cxn>
                    <a:cxn ang="0">
                      <a:pos x="12" y="77"/>
                    </a:cxn>
                    <a:cxn ang="0">
                      <a:pos x="22" y="83"/>
                    </a:cxn>
                    <a:cxn ang="0">
                      <a:pos x="22" y="50"/>
                    </a:cxn>
                    <a:cxn ang="0">
                      <a:pos x="50" y="50"/>
                    </a:cxn>
                    <a:cxn ang="0">
                      <a:pos x="44" y="67"/>
                    </a:cxn>
                    <a:cxn ang="0">
                      <a:pos x="62" y="83"/>
                    </a:cxn>
                    <a:cxn ang="0">
                      <a:pos x="79" y="83"/>
                    </a:cxn>
                    <a:cxn ang="0">
                      <a:pos x="73" y="60"/>
                    </a:cxn>
                    <a:cxn ang="0">
                      <a:pos x="85" y="60"/>
                    </a:cxn>
                    <a:cxn ang="0">
                      <a:pos x="89" y="77"/>
                    </a:cxn>
                    <a:cxn ang="0">
                      <a:pos x="101" y="60"/>
                    </a:cxn>
                    <a:cxn ang="0">
                      <a:pos x="89" y="32"/>
                    </a:cxn>
                    <a:cxn ang="0">
                      <a:pos x="89" y="22"/>
                    </a:cxn>
                    <a:cxn ang="0">
                      <a:pos x="79" y="0"/>
                    </a:cxn>
                    <a:cxn ang="0">
                      <a:pos x="62" y="32"/>
                    </a:cxn>
                    <a:cxn ang="0">
                      <a:pos x="50" y="32"/>
                    </a:cxn>
                    <a:cxn ang="0">
                      <a:pos x="50" y="32"/>
                    </a:cxn>
                  </a:cxnLst>
                  <a:rect l="0" t="0" r="r" b="b"/>
                  <a:pathLst>
                    <a:path w="101" h="83">
                      <a:moveTo>
                        <a:pt x="50" y="32"/>
                      </a:moveTo>
                      <a:lnTo>
                        <a:pt x="44" y="28"/>
                      </a:lnTo>
                      <a:lnTo>
                        <a:pt x="34" y="28"/>
                      </a:lnTo>
                      <a:lnTo>
                        <a:pt x="12" y="44"/>
                      </a:lnTo>
                      <a:lnTo>
                        <a:pt x="12" y="60"/>
                      </a:lnTo>
                      <a:lnTo>
                        <a:pt x="0" y="67"/>
                      </a:lnTo>
                      <a:lnTo>
                        <a:pt x="12" y="77"/>
                      </a:lnTo>
                      <a:lnTo>
                        <a:pt x="22" y="83"/>
                      </a:lnTo>
                      <a:lnTo>
                        <a:pt x="22" y="50"/>
                      </a:lnTo>
                      <a:lnTo>
                        <a:pt x="50" y="50"/>
                      </a:lnTo>
                      <a:lnTo>
                        <a:pt x="44" y="67"/>
                      </a:lnTo>
                      <a:lnTo>
                        <a:pt x="62" y="83"/>
                      </a:lnTo>
                      <a:lnTo>
                        <a:pt x="79" y="83"/>
                      </a:lnTo>
                      <a:lnTo>
                        <a:pt x="73" y="60"/>
                      </a:lnTo>
                      <a:lnTo>
                        <a:pt x="85" y="60"/>
                      </a:lnTo>
                      <a:lnTo>
                        <a:pt x="89" y="77"/>
                      </a:lnTo>
                      <a:lnTo>
                        <a:pt x="101" y="60"/>
                      </a:lnTo>
                      <a:lnTo>
                        <a:pt x="89" y="32"/>
                      </a:lnTo>
                      <a:lnTo>
                        <a:pt x="89" y="22"/>
                      </a:lnTo>
                      <a:lnTo>
                        <a:pt x="79" y="0"/>
                      </a:lnTo>
                      <a:lnTo>
                        <a:pt x="62" y="32"/>
                      </a:lnTo>
                      <a:lnTo>
                        <a:pt x="50" y="32"/>
                      </a:lnTo>
                      <a:lnTo>
                        <a:pt x="50" y="3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45" name="Freeform 298">
                  <a:extLst>
                    <a:ext uri="{FF2B5EF4-FFF2-40B4-BE49-F238E27FC236}">
                      <a16:creationId xmlns:a16="http://schemas.microsoft.com/office/drawing/2014/main" id="{D44DEF6B-F382-46A0-A386-F656AE7AB86A}"/>
                    </a:ext>
                  </a:extLst>
                </p:cNvPr>
                <p:cNvSpPr>
                  <a:spLocks/>
                </p:cNvSpPr>
                <p:nvPr/>
              </p:nvSpPr>
              <p:spPr bwMode="auto">
                <a:xfrm>
                  <a:off x="5163563" y="3086251"/>
                  <a:ext cx="13872" cy="13270"/>
                </a:xfrm>
                <a:custGeom>
                  <a:avLst/>
                  <a:gdLst/>
                  <a:ahLst/>
                  <a:cxnLst>
                    <a:cxn ang="0">
                      <a:pos x="16" y="12"/>
                    </a:cxn>
                    <a:cxn ang="0">
                      <a:pos x="10" y="0"/>
                    </a:cxn>
                    <a:cxn ang="0">
                      <a:pos x="0" y="16"/>
                    </a:cxn>
                    <a:cxn ang="0">
                      <a:pos x="16" y="12"/>
                    </a:cxn>
                    <a:cxn ang="0">
                      <a:pos x="16" y="12"/>
                    </a:cxn>
                  </a:cxnLst>
                  <a:rect l="0" t="0" r="r" b="b"/>
                  <a:pathLst>
                    <a:path w="16" h="16">
                      <a:moveTo>
                        <a:pt x="16" y="12"/>
                      </a:moveTo>
                      <a:lnTo>
                        <a:pt x="10" y="0"/>
                      </a:lnTo>
                      <a:lnTo>
                        <a:pt x="0" y="16"/>
                      </a:lnTo>
                      <a:lnTo>
                        <a:pt x="16" y="12"/>
                      </a:lnTo>
                      <a:lnTo>
                        <a:pt x="16" y="1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46" name="Freeform 299">
                  <a:extLst>
                    <a:ext uri="{FF2B5EF4-FFF2-40B4-BE49-F238E27FC236}">
                      <a16:creationId xmlns:a16="http://schemas.microsoft.com/office/drawing/2014/main" id="{FBFC871C-6DFC-4523-941A-9C9B94F480AB}"/>
                    </a:ext>
                  </a:extLst>
                </p:cNvPr>
                <p:cNvSpPr>
                  <a:spLocks/>
                </p:cNvSpPr>
                <p:nvPr/>
              </p:nvSpPr>
              <p:spPr bwMode="auto">
                <a:xfrm>
                  <a:off x="5114145" y="3150110"/>
                  <a:ext cx="14738" cy="18246"/>
                </a:xfrm>
                <a:custGeom>
                  <a:avLst/>
                  <a:gdLst/>
                  <a:ahLst/>
                  <a:cxnLst>
                    <a:cxn ang="0">
                      <a:pos x="17" y="18"/>
                    </a:cxn>
                    <a:cxn ang="0">
                      <a:pos x="17" y="0"/>
                    </a:cxn>
                    <a:cxn ang="0">
                      <a:pos x="0" y="0"/>
                    </a:cxn>
                    <a:cxn ang="0">
                      <a:pos x="12" y="22"/>
                    </a:cxn>
                    <a:cxn ang="0">
                      <a:pos x="17" y="18"/>
                    </a:cxn>
                    <a:cxn ang="0">
                      <a:pos x="17" y="18"/>
                    </a:cxn>
                  </a:cxnLst>
                  <a:rect l="0" t="0" r="r" b="b"/>
                  <a:pathLst>
                    <a:path w="17" h="22">
                      <a:moveTo>
                        <a:pt x="17" y="18"/>
                      </a:moveTo>
                      <a:lnTo>
                        <a:pt x="17" y="0"/>
                      </a:lnTo>
                      <a:lnTo>
                        <a:pt x="0" y="0"/>
                      </a:lnTo>
                      <a:lnTo>
                        <a:pt x="12" y="22"/>
                      </a:lnTo>
                      <a:lnTo>
                        <a:pt x="17" y="18"/>
                      </a:lnTo>
                      <a:lnTo>
                        <a:pt x="17" y="18"/>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47" name="Freeform 300">
                  <a:extLst>
                    <a:ext uri="{FF2B5EF4-FFF2-40B4-BE49-F238E27FC236}">
                      <a16:creationId xmlns:a16="http://schemas.microsoft.com/office/drawing/2014/main" id="{D2DAD079-F762-4A32-A258-55F568493D42}"/>
                    </a:ext>
                  </a:extLst>
                </p:cNvPr>
                <p:cNvSpPr>
                  <a:spLocks/>
                </p:cNvSpPr>
                <p:nvPr/>
              </p:nvSpPr>
              <p:spPr bwMode="auto">
                <a:xfrm>
                  <a:off x="5433202" y="3289439"/>
                  <a:ext cx="158661" cy="130207"/>
                </a:xfrm>
                <a:custGeom>
                  <a:avLst/>
                  <a:gdLst/>
                  <a:ahLst/>
                  <a:cxnLst>
                    <a:cxn ang="0">
                      <a:pos x="89" y="51"/>
                    </a:cxn>
                    <a:cxn ang="0">
                      <a:pos x="89" y="39"/>
                    </a:cxn>
                    <a:cxn ang="0">
                      <a:pos x="51" y="10"/>
                    </a:cxn>
                    <a:cxn ang="0">
                      <a:pos x="6" y="0"/>
                    </a:cxn>
                    <a:cxn ang="0">
                      <a:pos x="6" y="61"/>
                    </a:cxn>
                    <a:cxn ang="0">
                      <a:pos x="0" y="73"/>
                    </a:cxn>
                    <a:cxn ang="0">
                      <a:pos x="6" y="84"/>
                    </a:cxn>
                    <a:cxn ang="0">
                      <a:pos x="6" y="128"/>
                    </a:cxn>
                    <a:cxn ang="0">
                      <a:pos x="28" y="122"/>
                    </a:cxn>
                    <a:cxn ang="0">
                      <a:pos x="32" y="128"/>
                    </a:cxn>
                    <a:cxn ang="0">
                      <a:pos x="44" y="118"/>
                    </a:cxn>
                    <a:cxn ang="0">
                      <a:pos x="32" y="112"/>
                    </a:cxn>
                    <a:cxn ang="0">
                      <a:pos x="51" y="100"/>
                    </a:cxn>
                    <a:cxn ang="0">
                      <a:pos x="73" y="100"/>
                    </a:cxn>
                    <a:cxn ang="0">
                      <a:pos x="111" y="134"/>
                    </a:cxn>
                    <a:cxn ang="0">
                      <a:pos x="150" y="157"/>
                    </a:cxn>
                    <a:cxn ang="0">
                      <a:pos x="166" y="151"/>
                    </a:cxn>
                    <a:cxn ang="0">
                      <a:pos x="183" y="151"/>
                    </a:cxn>
                    <a:cxn ang="0">
                      <a:pos x="178" y="144"/>
                    </a:cxn>
                    <a:cxn ang="0">
                      <a:pos x="160" y="138"/>
                    </a:cxn>
                    <a:cxn ang="0">
                      <a:pos x="150" y="128"/>
                    </a:cxn>
                    <a:cxn ang="0">
                      <a:pos x="134" y="118"/>
                    </a:cxn>
                    <a:cxn ang="0">
                      <a:pos x="111" y="96"/>
                    </a:cxn>
                    <a:cxn ang="0">
                      <a:pos x="116" y="73"/>
                    </a:cxn>
                    <a:cxn ang="0">
                      <a:pos x="89" y="51"/>
                    </a:cxn>
                    <a:cxn ang="0">
                      <a:pos x="89" y="51"/>
                    </a:cxn>
                  </a:cxnLst>
                  <a:rect l="0" t="0" r="r" b="b"/>
                  <a:pathLst>
                    <a:path w="183" h="157">
                      <a:moveTo>
                        <a:pt x="89" y="51"/>
                      </a:moveTo>
                      <a:lnTo>
                        <a:pt x="89" y="39"/>
                      </a:lnTo>
                      <a:lnTo>
                        <a:pt x="51" y="10"/>
                      </a:lnTo>
                      <a:lnTo>
                        <a:pt x="6" y="0"/>
                      </a:lnTo>
                      <a:lnTo>
                        <a:pt x="6" y="61"/>
                      </a:lnTo>
                      <a:lnTo>
                        <a:pt x="0" y="73"/>
                      </a:lnTo>
                      <a:lnTo>
                        <a:pt x="6" y="84"/>
                      </a:lnTo>
                      <a:lnTo>
                        <a:pt x="6" y="128"/>
                      </a:lnTo>
                      <a:lnTo>
                        <a:pt x="28" y="122"/>
                      </a:lnTo>
                      <a:lnTo>
                        <a:pt x="32" y="128"/>
                      </a:lnTo>
                      <a:lnTo>
                        <a:pt x="44" y="118"/>
                      </a:lnTo>
                      <a:lnTo>
                        <a:pt x="32" y="112"/>
                      </a:lnTo>
                      <a:lnTo>
                        <a:pt x="51" y="100"/>
                      </a:lnTo>
                      <a:lnTo>
                        <a:pt x="73" y="100"/>
                      </a:lnTo>
                      <a:lnTo>
                        <a:pt x="111" y="134"/>
                      </a:lnTo>
                      <a:lnTo>
                        <a:pt x="150" y="157"/>
                      </a:lnTo>
                      <a:lnTo>
                        <a:pt x="166" y="151"/>
                      </a:lnTo>
                      <a:lnTo>
                        <a:pt x="183" y="151"/>
                      </a:lnTo>
                      <a:lnTo>
                        <a:pt x="178" y="144"/>
                      </a:lnTo>
                      <a:lnTo>
                        <a:pt x="160" y="138"/>
                      </a:lnTo>
                      <a:lnTo>
                        <a:pt x="150" y="128"/>
                      </a:lnTo>
                      <a:lnTo>
                        <a:pt x="134" y="118"/>
                      </a:lnTo>
                      <a:lnTo>
                        <a:pt x="111" y="96"/>
                      </a:lnTo>
                      <a:lnTo>
                        <a:pt x="116" y="73"/>
                      </a:lnTo>
                      <a:lnTo>
                        <a:pt x="89" y="51"/>
                      </a:lnTo>
                      <a:lnTo>
                        <a:pt x="89" y="51"/>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48" name="Freeform 301">
                  <a:extLst>
                    <a:ext uri="{FF2B5EF4-FFF2-40B4-BE49-F238E27FC236}">
                      <a16:creationId xmlns:a16="http://schemas.microsoft.com/office/drawing/2014/main" id="{2FFBC3E9-5436-435A-B675-A6D553FF595D}"/>
                    </a:ext>
                  </a:extLst>
                </p:cNvPr>
                <p:cNvSpPr>
                  <a:spLocks/>
                </p:cNvSpPr>
                <p:nvPr/>
              </p:nvSpPr>
              <p:spPr bwMode="auto">
                <a:xfrm>
                  <a:off x="5735786" y="3793679"/>
                  <a:ext cx="102306" cy="116108"/>
                </a:xfrm>
                <a:custGeom>
                  <a:avLst/>
                  <a:gdLst/>
                  <a:ahLst/>
                  <a:cxnLst>
                    <a:cxn ang="0">
                      <a:pos x="73" y="44"/>
                    </a:cxn>
                    <a:cxn ang="0">
                      <a:pos x="63" y="40"/>
                    </a:cxn>
                    <a:cxn ang="0">
                      <a:pos x="73" y="28"/>
                    </a:cxn>
                    <a:cxn ang="0">
                      <a:pos x="51" y="0"/>
                    </a:cxn>
                    <a:cxn ang="0">
                      <a:pos x="45" y="12"/>
                    </a:cxn>
                    <a:cxn ang="0">
                      <a:pos x="57" y="24"/>
                    </a:cxn>
                    <a:cxn ang="0">
                      <a:pos x="51" y="44"/>
                    </a:cxn>
                    <a:cxn ang="0">
                      <a:pos x="51" y="62"/>
                    </a:cxn>
                    <a:cxn ang="0">
                      <a:pos x="28" y="91"/>
                    </a:cxn>
                    <a:cxn ang="0">
                      <a:pos x="12" y="91"/>
                    </a:cxn>
                    <a:cxn ang="0">
                      <a:pos x="6" y="101"/>
                    </a:cxn>
                    <a:cxn ang="0">
                      <a:pos x="22" y="101"/>
                    </a:cxn>
                    <a:cxn ang="0">
                      <a:pos x="22" y="117"/>
                    </a:cxn>
                    <a:cxn ang="0">
                      <a:pos x="0" y="123"/>
                    </a:cxn>
                    <a:cxn ang="0">
                      <a:pos x="0" y="140"/>
                    </a:cxn>
                    <a:cxn ang="0">
                      <a:pos x="35" y="129"/>
                    </a:cxn>
                    <a:cxn ang="0">
                      <a:pos x="57" y="101"/>
                    </a:cxn>
                    <a:cxn ang="0">
                      <a:pos x="102" y="91"/>
                    </a:cxn>
                    <a:cxn ang="0">
                      <a:pos x="118" y="67"/>
                    </a:cxn>
                    <a:cxn ang="0">
                      <a:pos x="95" y="67"/>
                    </a:cxn>
                    <a:cxn ang="0">
                      <a:pos x="73" y="44"/>
                    </a:cxn>
                    <a:cxn ang="0">
                      <a:pos x="73" y="44"/>
                    </a:cxn>
                  </a:cxnLst>
                  <a:rect l="0" t="0" r="r" b="b"/>
                  <a:pathLst>
                    <a:path w="118" h="140">
                      <a:moveTo>
                        <a:pt x="73" y="44"/>
                      </a:moveTo>
                      <a:lnTo>
                        <a:pt x="63" y="40"/>
                      </a:lnTo>
                      <a:lnTo>
                        <a:pt x="73" y="28"/>
                      </a:lnTo>
                      <a:lnTo>
                        <a:pt x="51" y="0"/>
                      </a:lnTo>
                      <a:lnTo>
                        <a:pt x="45" y="12"/>
                      </a:lnTo>
                      <a:lnTo>
                        <a:pt x="57" y="24"/>
                      </a:lnTo>
                      <a:lnTo>
                        <a:pt x="51" y="44"/>
                      </a:lnTo>
                      <a:lnTo>
                        <a:pt x="51" y="62"/>
                      </a:lnTo>
                      <a:lnTo>
                        <a:pt x="28" y="91"/>
                      </a:lnTo>
                      <a:lnTo>
                        <a:pt x="12" y="91"/>
                      </a:lnTo>
                      <a:lnTo>
                        <a:pt x="6" y="101"/>
                      </a:lnTo>
                      <a:lnTo>
                        <a:pt x="22" y="101"/>
                      </a:lnTo>
                      <a:lnTo>
                        <a:pt x="22" y="117"/>
                      </a:lnTo>
                      <a:lnTo>
                        <a:pt x="0" y="123"/>
                      </a:lnTo>
                      <a:lnTo>
                        <a:pt x="0" y="140"/>
                      </a:lnTo>
                      <a:lnTo>
                        <a:pt x="35" y="129"/>
                      </a:lnTo>
                      <a:lnTo>
                        <a:pt x="57" y="101"/>
                      </a:lnTo>
                      <a:lnTo>
                        <a:pt x="102" y="91"/>
                      </a:lnTo>
                      <a:lnTo>
                        <a:pt x="118" y="67"/>
                      </a:lnTo>
                      <a:lnTo>
                        <a:pt x="95" y="67"/>
                      </a:lnTo>
                      <a:lnTo>
                        <a:pt x="73" y="44"/>
                      </a:lnTo>
                      <a:lnTo>
                        <a:pt x="73" y="44"/>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49" name="Freeform 302">
                  <a:extLst>
                    <a:ext uri="{FF2B5EF4-FFF2-40B4-BE49-F238E27FC236}">
                      <a16:creationId xmlns:a16="http://schemas.microsoft.com/office/drawing/2014/main" id="{302FC504-6BEC-4A38-9D78-FA924FB5BF0B}"/>
                    </a:ext>
                  </a:extLst>
                </p:cNvPr>
                <p:cNvSpPr>
                  <a:spLocks/>
                </p:cNvSpPr>
                <p:nvPr/>
              </p:nvSpPr>
              <p:spPr bwMode="auto">
                <a:xfrm>
                  <a:off x="5558049" y="3890711"/>
                  <a:ext cx="163863" cy="92887"/>
                </a:xfrm>
                <a:custGeom>
                  <a:avLst/>
                  <a:gdLst/>
                  <a:ahLst/>
                  <a:cxnLst>
                    <a:cxn ang="0">
                      <a:pos x="189" y="12"/>
                    </a:cxn>
                    <a:cxn ang="0">
                      <a:pos x="177" y="6"/>
                    </a:cxn>
                    <a:cxn ang="0">
                      <a:pos x="173" y="0"/>
                    </a:cxn>
                    <a:cxn ang="0">
                      <a:pos x="150" y="23"/>
                    </a:cxn>
                    <a:cxn ang="0">
                      <a:pos x="116" y="45"/>
                    </a:cxn>
                    <a:cxn ang="0">
                      <a:pos x="67" y="61"/>
                    </a:cxn>
                    <a:cxn ang="0">
                      <a:pos x="39" y="80"/>
                    </a:cxn>
                    <a:cxn ang="0">
                      <a:pos x="22" y="84"/>
                    </a:cxn>
                    <a:cxn ang="0">
                      <a:pos x="0" y="96"/>
                    </a:cxn>
                    <a:cxn ang="0">
                      <a:pos x="0" y="106"/>
                    </a:cxn>
                    <a:cxn ang="0">
                      <a:pos x="22" y="112"/>
                    </a:cxn>
                    <a:cxn ang="0">
                      <a:pos x="61" y="106"/>
                    </a:cxn>
                    <a:cxn ang="0">
                      <a:pos x="99" y="67"/>
                    </a:cxn>
                    <a:cxn ang="0">
                      <a:pos x="128" y="67"/>
                    </a:cxn>
                    <a:cxn ang="0">
                      <a:pos x="134" y="57"/>
                    </a:cxn>
                    <a:cxn ang="0">
                      <a:pos x="156" y="51"/>
                    </a:cxn>
                    <a:cxn ang="0">
                      <a:pos x="189" y="12"/>
                    </a:cxn>
                    <a:cxn ang="0">
                      <a:pos x="189" y="12"/>
                    </a:cxn>
                  </a:cxnLst>
                  <a:rect l="0" t="0" r="r" b="b"/>
                  <a:pathLst>
                    <a:path w="189" h="112">
                      <a:moveTo>
                        <a:pt x="189" y="12"/>
                      </a:moveTo>
                      <a:lnTo>
                        <a:pt x="177" y="6"/>
                      </a:lnTo>
                      <a:lnTo>
                        <a:pt x="173" y="0"/>
                      </a:lnTo>
                      <a:lnTo>
                        <a:pt x="150" y="23"/>
                      </a:lnTo>
                      <a:lnTo>
                        <a:pt x="116" y="45"/>
                      </a:lnTo>
                      <a:lnTo>
                        <a:pt x="67" y="61"/>
                      </a:lnTo>
                      <a:lnTo>
                        <a:pt x="39" y="80"/>
                      </a:lnTo>
                      <a:lnTo>
                        <a:pt x="22" y="84"/>
                      </a:lnTo>
                      <a:lnTo>
                        <a:pt x="0" y="96"/>
                      </a:lnTo>
                      <a:lnTo>
                        <a:pt x="0" y="106"/>
                      </a:lnTo>
                      <a:lnTo>
                        <a:pt x="22" y="112"/>
                      </a:lnTo>
                      <a:lnTo>
                        <a:pt x="61" y="106"/>
                      </a:lnTo>
                      <a:lnTo>
                        <a:pt x="99" y="67"/>
                      </a:lnTo>
                      <a:lnTo>
                        <a:pt x="128" y="67"/>
                      </a:lnTo>
                      <a:lnTo>
                        <a:pt x="134" y="57"/>
                      </a:lnTo>
                      <a:lnTo>
                        <a:pt x="156" y="51"/>
                      </a:lnTo>
                      <a:lnTo>
                        <a:pt x="189" y="12"/>
                      </a:lnTo>
                      <a:lnTo>
                        <a:pt x="189" y="1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50" name="Freeform 303">
                  <a:extLst>
                    <a:ext uri="{FF2B5EF4-FFF2-40B4-BE49-F238E27FC236}">
                      <a16:creationId xmlns:a16="http://schemas.microsoft.com/office/drawing/2014/main" id="{4DB0141B-B748-4EB3-B4EC-DEB0A068A7C2}"/>
                    </a:ext>
                  </a:extLst>
                </p:cNvPr>
                <p:cNvSpPr>
                  <a:spLocks/>
                </p:cNvSpPr>
                <p:nvPr/>
              </p:nvSpPr>
              <p:spPr bwMode="auto">
                <a:xfrm>
                  <a:off x="5737519" y="3544047"/>
                  <a:ext cx="52887" cy="68835"/>
                </a:xfrm>
                <a:custGeom>
                  <a:avLst/>
                  <a:gdLst/>
                  <a:ahLst/>
                  <a:cxnLst>
                    <a:cxn ang="0">
                      <a:pos x="4" y="0"/>
                    </a:cxn>
                    <a:cxn ang="0">
                      <a:pos x="0" y="10"/>
                    </a:cxn>
                    <a:cxn ang="0">
                      <a:pos x="4" y="32"/>
                    </a:cxn>
                    <a:cxn ang="0">
                      <a:pos x="49" y="83"/>
                    </a:cxn>
                    <a:cxn ang="0">
                      <a:pos x="61" y="73"/>
                    </a:cxn>
                    <a:cxn ang="0">
                      <a:pos x="43" y="51"/>
                    </a:cxn>
                    <a:cxn ang="0">
                      <a:pos x="20" y="32"/>
                    </a:cxn>
                    <a:cxn ang="0">
                      <a:pos x="16" y="10"/>
                    </a:cxn>
                    <a:cxn ang="0">
                      <a:pos x="4" y="0"/>
                    </a:cxn>
                    <a:cxn ang="0">
                      <a:pos x="4" y="0"/>
                    </a:cxn>
                  </a:cxnLst>
                  <a:rect l="0" t="0" r="r" b="b"/>
                  <a:pathLst>
                    <a:path w="61" h="83">
                      <a:moveTo>
                        <a:pt x="4" y="0"/>
                      </a:moveTo>
                      <a:lnTo>
                        <a:pt x="0" y="10"/>
                      </a:lnTo>
                      <a:lnTo>
                        <a:pt x="4" y="32"/>
                      </a:lnTo>
                      <a:lnTo>
                        <a:pt x="49" y="83"/>
                      </a:lnTo>
                      <a:lnTo>
                        <a:pt x="61" y="73"/>
                      </a:lnTo>
                      <a:lnTo>
                        <a:pt x="43" y="51"/>
                      </a:lnTo>
                      <a:lnTo>
                        <a:pt x="20" y="32"/>
                      </a:lnTo>
                      <a:lnTo>
                        <a:pt x="16" y="10"/>
                      </a:lnTo>
                      <a:lnTo>
                        <a:pt x="4" y="0"/>
                      </a:lnTo>
                      <a:lnTo>
                        <a:pt x="4" y="0"/>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51" name="Freeform 304">
                  <a:extLst>
                    <a:ext uri="{FF2B5EF4-FFF2-40B4-BE49-F238E27FC236}">
                      <a16:creationId xmlns:a16="http://schemas.microsoft.com/office/drawing/2014/main" id="{B6C448A4-5E91-4400-9929-0B9F93957252}"/>
                    </a:ext>
                  </a:extLst>
                </p:cNvPr>
                <p:cNvSpPr>
                  <a:spLocks/>
                </p:cNvSpPr>
                <p:nvPr/>
              </p:nvSpPr>
              <p:spPr bwMode="auto">
                <a:xfrm>
                  <a:off x="5038715" y="2563766"/>
                  <a:ext cx="66759" cy="91228"/>
                </a:xfrm>
                <a:custGeom>
                  <a:avLst/>
                  <a:gdLst/>
                  <a:ahLst/>
                  <a:cxnLst>
                    <a:cxn ang="0">
                      <a:pos x="71" y="22"/>
                    </a:cxn>
                    <a:cxn ang="0">
                      <a:pos x="65" y="16"/>
                    </a:cxn>
                    <a:cxn ang="0">
                      <a:pos x="77" y="10"/>
                    </a:cxn>
                    <a:cxn ang="0">
                      <a:pos x="71" y="0"/>
                    </a:cxn>
                    <a:cxn ang="0">
                      <a:pos x="55" y="10"/>
                    </a:cxn>
                    <a:cxn ang="0">
                      <a:pos x="43" y="26"/>
                    </a:cxn>
                    <a:cxn ang="0">
                      <a:pos x="20" y="39"/>
                    </a:cxn>
                    <a:cxn ang="0">
                      <a:pos x="0" y="61"/>
                    </a:cxn>
                    <a:cxn ang="0">
                      <a:pos x="16" y="83"/>
                    </a:cxn>
                    <a:cxn ang="0">
                      <a:pos x="10" y="93"/>
                    </a:cxn>
                    <a:cxn ang="0">
                      <a:pos x="49" y="110"/>
                    </a:cxn>
                    <a:cxn ang="0">
                      <a:pos x="61" y="100"/>
                    </a:cxn>
                    <a:cxn ang="0">
                      <a:pos x="77" y="93"/>
                    </a:cxn>
                    <a:cxn ang="0">
                      <a:pos x="65" y="77"/>
                    </a:cxn>
                    <a:cxn ang="0">
                      <a:pos x="49" y="71"/>
                    </a:cxn>
                    <a:cxn ang="0">
                      <a:pos x="49" y="61"/>
                    </a:cxn>
                    <a:cxn ang="0">
                      <a:pos x="65" y="55"/>
                    </a:cxn>
                    <a:cxn ang="0">
                      <a:pos x="65" y="43"/>
                    </a:cxn>
                    <a:cxn ang="0">
                      <a:pos x="61" y="39"/>
                    </a:cxn>
                    <a:cxn ang="0">
                      <a:pos x="61" y="26"/>
                    </a:cxn>
                    <a:cxn ang="0">
                      <a:pos x="71" y="22"/>
                    </a:cxn>
                    <a:cxn ang="0">
                      <a:pos x="71" y="22"/>
                    </a:cxn>
                  </a:cxnLst>
                  <a:rect l="0" t="0" r="r" b="b"/>
                  <a:pathLst>
                    <a:path w="77" h="110">
                      <a:moveTo>
                        <a:pt x="71" y="22"/>
                      </a:moveTo>
                      <a:lnTo>
                        <a:pt x="65" y="16"/>
                      </a:lnTo>
                      <a:lnTo>
                        <a:pt x="77" y="10"/>
                      </a:lnTo>
                      <a:lnTo>
                        <a:pt x="71" y="0"/>
                      </a:lnTo>
                      <a:lnTo>
                        <a:pt x="55" y="10"/>
                      </a:lnTo>
                      <a:lnTo>
                        <a:pt x="43" y="26"/>
                      </a:lnTo>
                      <a:lnTo>
                        <a:pt x="20" y="39"/>
                      </a:lnTo>
                      <a:lnTo>
                        <a:pt x="0" y="61"/>
                      </a:lnTo>
                      <a:lnTo>
                        <a:pt x="16" y="83"/>
                      </a:lnTo>
                      <a:lnTo>
                        <a:pt x="10" y="93"/>
                      </a:lnTo>
                      <a:lnTo>
                        <a:pt x="49" y="110"/>
                      </a:lnTo>
                      <a:lnTo>
                        <a:pt x="61" y="100"/>
                      </a:lnTo>
                      <a:lnTo>
                        <a:pt x="77" y="93"/>
                      </a:lnTo>
                      <a:lnTo>
                        <a:pt x="65" y="77"/>
                      </a:lnTo>
                      <a:lnTo>
                        <a:pt x="49" y="71"/>
                      </a:lnTo>
                      <a:lnTo>
                        <a:pt x="49" y="61"/>
                      </a:lnTo>
                      <a:lnTo>
                        <a:pt x="65" y="55"/>
                      </a:lnTo>
                      <a:lnTo>
                        <a:pt x="65" y="43"/>
                      </a:lnTo>
                      <a:lnTo>
                        <a:pt x="61" y="39"/>
                      </a:lnTo>
                      <a:lnTo>
                        <a:pt x="61" y="26"/>
                      </a:lnTo>
                      <a:lnTo>
                        <a:pt x="71" y="22"/>
                      </a:lnTo>
                      <a:lnTo>
                        <a:pt x="71" y="22"/>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52" name="Freeform 305">
                  <a:extLst>
                    <a:ext uri="{FF2B5EF4-FFF2-40B4-BE49-F238E27FC236}">
                      <a16:creationId xmlns:a16="http://schemas.microsoft.com/office/drawing/2014/main" id="{FB7A9101-7B70-4CA5-BC5A-59779331CE58}"/>
                    </a:ext>
                  </a:extLst>
                </p:cNvPr>
                <p:cNvSpPr>
                  <a:spLocks/>
                </p:cNvSpPr>
                <p:nvPr/>
              </p:nvSpPr>
              <p:spPr bwMode="auto">
                <a:xfrm>
                  <a:off x="5081198" y="2640895"/>
                  <a:ext cx="52887" cy="66348"/>
                </a:xfrm>
                <a:custGeom>
                  <a:avLst/>
                  <a:gdLst/>
                  <a:ahLst/>
                  <a:cxnLst>
                    <a:cxn ang="0">
                      <a:pos x="12" y="7"/>
                    </a:cxn>
                    <a:cxn ang="0">
                      <a:pos x="0" y="17"/>
                    </a:cxn>
                    <a:cxn ang="0">
                      <a:pos x="0" y="29"/>
                    </a:cxn>
                    <a:cxn ang="0">
                      <a:pos x="22" y="45"/>
                    </a:cxn>
                    <a:cxn ang="0">
                      <a:pos x="22" y="74"/>
                    </a:cxn>
                    <a:cxn ang="0">
                      <a:pos x="34" y="80"/>
                    </a:cxn>
                    <a:cxn ang="0">
                      <a:pos x="38" y="74"/>
                    </a:cxn>
                    <a:cxn ang="0">
                      <a:pos x="55" y="74"/>
                    </a:cxn>
                    <a:cxn ang="0">
                      <a:pos x="61" y="63"/>
                    </a:cxn>
                    <a:cxn ang="0">
                      <a:pos x="55" y="23"/>
                    </a:cxn>
                    <a:cxn ang="0">
                      <a:pos x="44" y="17"/>
                    </a:cxn>
                    <a:cxn ang="0">
                      <a:pos x="28" y="0"/>
                    </a:cxn>
                    <a:cxn ang="0">
                      <a:pos x="12" y="7"/>
                    </a:cxn>
                    <a:cxn ang="0">
                      <a:pos x="12" y="7"/>
                    </a:cxn>
                  </a:cxnLst>
                  <a:rect l="0" t="0" r="r" b="b"/>
                  <a:pathLst>
                    <a:path w="61" h="80">
                      <a:moveTo>
                        <a:pt x="12" y="7"/>
                      </a:moveTo>
                      <a:lnTo>
                        <a:pt x="0" y="17"/>
                      </a:lnTo>
                      <a:lnTo>
                        <a:pt x="0" y="29"/>
                      </a:lnTo>
                      <a:lnTo>
                        <a:pt x="22" y="45"/>
                      </a:lnTo>
                      <a:lnTo>
                        <a:pt x="22" y="74"/>
                      </a:lnTo>
                      <a:lnTo>
                        <a:pt x="34" y="80"/>
                      </a:lnTo>
                      <a:lnTo>
                        <a:pt x="38" y="74"/>
                      </a:lnTo>
                      <a:lnTo>
                        <a:pt x="55" y="74"/>
                      </a:lnTo>
                      <a:lnTo>
                        <a:pt x="61" y="63"/>
                      </a:lnTo>
                      <a:lnTo>
                        <a:pt x="55" y="23"/>
                      </a:lnTo>
                      <a:lnTo>
                        <a:pt x="44" y="17"/>
                      </a:lnTo>
                      <a:lnTo>
                        <a:pt x="28" y="0"/>
                      </a:lnTo>
                      <a:lnTo>
                        <a:pt x="12" y="7"/>
                      </a:lnTo>
                      <a:lnTo>
                        <a:pt x="12" y="7"/>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53" name="Freeform 306">
                  <a:extLst>
                    <a:ext uri="{FF2B5EF4-FFF2-40B4-BE49-F238E27FC236}">
                      <a16:creationId xmlns:a16="http://schemas.microsoft.com/office/drawing/2014/main" id="{64A48620-3EA6-4E6A-B746-99CC0E4D2E09}"/>
                    </a:ext>
                  </a:extLst>
                </p:cNvPr>
                <p:cNvSpPr>
                  <a:spLocks/>
                </p:cNvSpPr>
                <p:nvPr/>
              </p:nvSpPr>
              <p:spPr bwMode="auto">
                <a:xfrm>
                  <a:off x="5114145" y="2715535"/>
                  <a:ext cx="10404" cy="9952"/>
                </a:xfrm>
                <a:custGeom>
                  <a:avLst/>
                  <a:gdLst/>
                  <a:ahLst/>
                  <a:cxnLst>
                    <a:cxn ang="0">
                      <a:pos x="0" y="0"/>
                    </a:cxn>
                    <a:cxn ang="0">
                      <a:pos x="0" y="12"/>
                    </a:cxn>
                    <a:cxn ang="0">
                      <a:pos x="12" y="6"/>
                    </a:cxn>
                    <a:cxn ang="0">
                      <a:pos x="0" y="0"/>
                    </a:cxn>
                    <a:cxn ang="0">
                      <a:pos x="0" y="0"/>
                    </a:cxn>
                  </a:cxnLst>
                  <a:rect l="0" t="0" r="r" b="b"/>
                  <a:pathLst>
                    <a:path w="12" h="12">
                      <a:moveTo>
                        <a:pt x="0" y="0"/>
                      </a:moveTo>
                      <a:lnTo>
                        <a:pt x="0" y="12"/>
                      </a:lnTo>
                      <a:lnTo>
                        <a:pt x="12" y="6"/>
                      </a:lnTo>
                      <a:lnTo>
                        <a:pt x="0" y="0"/>
                      </a:lnTo>
                      <a:lnTo>
                        <a:pt x="0" y="0"/>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354" name="Freeform 313">
                  <a:extLst>
                    <a:ext uri="{FF2B5EF4-FFF2-40B4-BE49-F238E27FC236}">
                      <a16:creationId xmlns:a16="http://schemas.microsoft.com/office/drawing/2014/main" id="{4B05243C-A7E7-44DE-B739-55B403828A6E}"/>
                    </a:ext>
                  </a:extLst>
                </p:cNvPr>
                <p:cNvSpPr>
                  <a:spLocks/>
                </p:cNvSpPr>
                <p:nvPr/>
              </p:nvSpPr>
              <p:spPr bwMode="auto">
                <a:xfrm>
                  <a:off x="5030045" y="2905455"/>
                  <a:ext cx="44217" cy="60542"/>
                </a:xfrm>
                <a:custGeom>
                  <a:avLst/>
                  <a:gdLst/>
                  <a:ahLst/>
                  <a:cxnLst>
                    <a:cxn ang="0">
                      <a:pos x="12" y="0"/>
                    </a:cxn>
                    <a:cxn ang="0">
                      <a:pos x="0" y="33"/>
                    </a:cxn>
                    <a:cxn ang="0">
                      <a:pos x="12" y="67"/>
                    </a:cxn>
                    <a:cxn ang="0">
                      <a:pos x="28" y="73"/>
                    </a:cxn>
                    <a:cxn ang="0">
                      <a:pos x="51" y="55"/>
                    </a:cxn>
                    <a:cxn ang="0">
                      <a:pos x="38" y="17"/>
                    </a:cxn>
                    <a:cxn ang="0">
                      <a:pos x="12" y="0"/>
                    </a:cxn>
                    <a:cxn ang="0">
                      <a:pos x="12" y="0"/>
                    </a:cxn>
                  </a:cxnLst>
                  <a:rect l="0" t="0" r="r" b="b"/>
                  <a:pathLst>
                    <a:path w="51" h="73">
                      <a:moveTo>
                        <a:pt x="12" y="0"/>
                      </a:moveTo>
                      <a:lnTo>
                        <a:pt x="0" y="33"/>
                      </a:lnTo>
                      <a:lnTo>
                        <a:pt x="12" y="67"/>
                      </a:lnTo>
                      <a:lnTo>
                        <a:pt x="28" y="73"/>
                      </a:lnTo>
                      <a:lnTo>
                        <a:pt x="51" y="55"/>
                      </a:lnTo>
                      <a:lnTo>
                        <a:pt x="38" y="17"/>
                      </a:lnTo>
                      <a:lnTo>
                        <a:pt x="12" y="0"/>
                      </a:lnTo>
                      <a:lnTo>
                        <a:pt x="12"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grpSp>
          <p:grpSp>
            <p:nvGrpSpPr>
              <p:cNvPr id="48" name="Group 570">
                <a:extLst>
                  <a:ext uri="{FF2B5EF4-FFF2-40B4-BE49-F238E27FC236}">
                    <a16:creationId xmlns:a16="http://schemas.microsoft.com/office/drawing/2014/main" id="{26A85AEC-6F61-4142-90D6-4E6D1DD5E2CE}"/>
                  </a:ext>
                </a:extLst>
              </p:cNvPr>
              <p:cNvGrpSpPr/>
              <p:nvPr/>
            </p:nvGrpSpPr>
            <p:grpSpPr>
              <a:xfrm>
                <a:off x="1135465" y="2024695"/>
                <a:ext cx="4191963" cy="2112330"/>
                <a:chOff x="1135465" y="2024695"/>
                <a:chExt cx="4191963" cy="2112330"/>
              </a:xfrm>
            </p:grpSpPr>
            <p:sp>
              <p:nvSpPr>
                <p:cNvPr id="49" name="Freeform 74">
                  <a:extLst>
                    <a:ext uri="{FF2B5EF4-FFF2-40B4-BE49-F238E27FC236}">
                      <a16:creationId xmlns:a16="http://schemas.microsoft.com/office/drawing/2014/main" id="{8740EFE2-7C2E-408B-8298-0615C985A0BD}"/>
                    </a:ext>
                  </a:extLst>
                </p:cNvPr>
                <p:cNvSpPr>
                  <a:spLocks/>
                </p:cNvSpPr>
                <p:nvPr/>
              </p:nvSpPr>
              <p:spPr bwMode="auto">
                <a:xfrm>
                  <a:off x="1135465" y="2178123"/>
                  <a:ext cx="563552" cy="235533"/>
                </a:xfrm>
                <a:custGeom>
                  <a:avLst/>
                  <a:gdLst>
                    <a:gd name="T0" fmla="*/ 305 w 650"/>
                    <a:gd name="T1" fmla="*/ 49 h 284"/>
                    <a:gd name="T2" fmla="*/ 305 w 650"/>
                    <a:gd name="T3" fmla="*/ 77 h 284"/>
                    <a:gd name="T4" fmla="*/ 228 w 650"/>
                    <a:gd name="T5" fmla="*/ 99 h 284"/>
                    <a:gd name="T6" fmla="*/ 278 w 650"/>
                    <a:gd name="T7" fmla="*/ 93 h 284"/>
                    <a:gd name="T8" fmla="*/ 218 w 650"/>
                    <a:gd name="T9" fmla="*/ 128 h 284"/>
                    <a:gd name="T10" fmla="*/ 122 w 650"/>
                    <a:gd name="T11" fmla="*/ 173 h 284"/>
                    <a:gd name="T12" fmla="*/ 167 w 650"/>
                    <a:gd name="T13" fmla="*/ 173 h 284"/>
                    <a:gd name="T14" fmla="*/ 173 w 650"/>
                    <a:gd name="T15" fmla="*/ 205 h 284"/>
                    <a:gd name="T16" fmla="*/ 201 w 650"/>
                    <a:gd name="T17" fmla="*/ 205 h 284"/>
                    <a:gd name="T18" fmla="*/ 100 w 650"/>
                    <a:gd name="T19" fmla="*/ 244 h 284"/>
                    <a:gd name="T20" fmla="*/ 49 w 650"/>
                    <a:gd name="T21" fmla="*/ 256 h 284"/>
                    <a:gd name="T22" fmla="*/ 16 w 650"/>
                    <a:gd name="T23" fmla="*/ 268 h 284"/>
                    <a:gd name="T24" fmla="*/ 23 w 650"/>
                    <a:gd name="T25" fmla="*/ 284 h 284"/>
                    <a:gd name="T26" fmla="*/ 45 w 650"/>
                    <a:gd name="T27" fmla="*/ 272 h 284"/>
                    <a:gd name="T28" fmla="*/ 77 w 650"/>
                    <a:gd name="T29" fmla="*/ 278 h 284"/>
                    <a:gd name="T30" fmla="*/ 211 w 650"/>
                    <a:gd name="T31" fmla="*/ 223 h 284"/>
                    <a:gd name="T32" fmla="*/ 260 w 650"/>
                    <a:gd name="T33" fmla="*/ 201 h 284"/>
                    <a:gd name="T34" fmla="*/ 343 w 650"/>
                    <a:gd name="T35" fmla="*/ 144 h 284"/>
                    <a:gd name="T36" fmla="*/ 305 w 650"/>
                    <a:gd name="T37" fmla="*/ 177 h 284"/>
                    <a:gd name="T38" fmla="*/ 368 w 650"/>
                    <a:gd name="T39" fmla="*/ 173 h 284"/>
                    <a:gd name="T40" fmla="*/ 390 w 650"/>
                    <a:gd name="T41" fmla="*/ 156 h 284"/>
                    <a:gd name="T42" fmla="*/ 484 w 650"/>
                    <a:gd name="T43" fmla="*/ 195 h 284"/>
                    <a:gd name="T44" fmla="*/ 506 w 650"/>
                    <a:gd name="T45" fmla="*/ 205 h 284"/>
                    <a:gd name="T46" fmla="*/ 522 w 650"/>
                    <a:gd name="T47" fmla="*/ 250 h 284"/>
                    <a:gd name="T48" fmla="*/ 551 w 650"/>
                    <a:gd name="T49" fmla="*/ 256 h 284"/>
                    <a:gd name="T50" fmla="*/ 544 w 650"/>
                    <a:gd name="T51" fmla="*/ 205 h 284"/>
                    <a:gd name="T52" fmla="*/ 500 w 650"/>
                    <a:gd name="T53" fmla="*/ 189 h 284"/>
                    <a:gd name="T54" fmla="*/ 477 w 650"/>
                    <a:gd name="T55" fmla="*/ 166 h 284"/>
                    <a:gd name="T56" fmla="*/ 634 w 650"/>
                    <a:gd name="T57" fmla="*/ 10 h 284"/>
                    <a:gd name="T58" fmla="*/ 583 w 650"/>
                    <a:gd name="T59" fmla="*/ 10 h 284"/>
                    <a:gd name="T60" fmla="*/ 390 w 650"/>
                    <a:gd name="T61" fmla="*/ 4 h 284"/>
                    <a:gd name="T62" fmla="*/ 323 w 650"/>
                    <a:gd name="T63" fmla="*/ 26 h 2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0"/>
                    <a:gd name="T97" fmla="*/ 0 h 284"/>
                    <a:gd name="T98" fmla="*/ 650 w 650"/>
                    <a:gd name="T99" fmla="*/ 284 h 2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0" h="284">
                      <a:moveTo>
                        <a:pt x="323" y="26"/>
                      </a:moveTo>
                      <a:lnTo>
                        <a:pt x="305" y="49"/>
                      </a:lnTo>
                      <a:lnTo>
                        <a:pt x="323" y="71"/>
                      </a:lnTo>
                      <a:lnTo>
                        <a:pt x="305" y="77"/>
                      </a:lnTo>
                      <a:lnTo>
                        <a:pt x="256" y="83"/>
                      </a:lnTo>
                      <a:lnTo>
                        <a:pt x="228" y="99"/>
                      </a:lnTo>
                      <a:lnTo>
                        <a:pt x="256" y="99"/>
                      </a:lnTo>
                      <a:lnTo>
                        <a:pt x="278" y="93"/>
                      </a:lnTo>
                      <a:lnTo>
                        <a:pt x="266" y="116"/>
                      </a:lnTo>
                      <a:lnTo>
                        <a:pt x="218" y="128"/>
                      </a:lnTo>
                      <a:lnTo>
                        <a:pt x="201" y="122"/>
                      </a:lnTo>
                      <a:lnTo>
                        <a:pt x="122" y="173"/>
                      </a:lnTo>
                      <a:lnTo>
                        <a:pt x="134" y="177"/>
                      </a:lnTo>
                      <a:lnTo>
                        <a:pt x="167" y="173"/>
                      </a:lnTo>
                      <a:lnTo>
                        <a:pt x="138" y="201"/>
                      </a:lnTo>
                      <a:lnTo>
                        <a:pt x="173" y="205"/>
                      </a:lnTo>
                      <a:lnTo>
                        <a:pt x="189" y="195"/>
                      </a:lnTo>
                      <a:lnTo>
                        <a:pt x="201" y="205"/>
                      </a:lnTo>
                      <a:lnTo>
                        <a:pt x="138" y="234"/>
                      </a:lnTo>
                      <a:lnTo>
                        <a:pt x="100" y="244"/>
                      </a:lnTo>
                      <a:lnTo>
                        <a:pt x="90" y="256"/>
                      </a:lnTo>
                      <a:lnTo>
                        <a:pt x="49" y="256"/>
                      </a:lnTo>
                      <a:lnTo>
                        <a:pt x="39" y="268"/>
                      </a:lnTo>
                      <a:lnTo>
                        <a:pt x="16" y="268"/>
                      </a:lnTo>
                      <a:lnTo>
                        <a:pt x="0" y="284"/>
                      </a:lnTo>
                      <a:lnTo>
                        <a:pt x="23" y="284"/>
                      </a:lnTo>
                      <a:lnTo>
                        <a:pt x="33" y="272"/>
                      </a:lnTo>
                      <a:lnTo>
                        <a:pt x="45" y="272"/>
                      </a:lnTo>
                      <a:lnTo>
                        <a:pt x="77" y="268"/>
                      </a:lnTo>
                      <a:lnTo>
                        <a:pt x="77" y="278"/>
                      </a:lnTo>
                      <a:lnTo>
                        <a:pt x="100" y="262"/>
                      </a:lnTo>
                      <a:lnTo>
                        <a:pt x="211" y="223"/>
                      </a:lnTo>
                      <a:lnTo>
                        <a:pt x="234" y="205"/>
                      </a:lnTo>
                      <a:lnTo>
                        <a:pt x="260" y="201"/>
                      </a:lnTo>
                      <a:lnTo>
                        <a:pt x="289" y="177"/>
                      </a:lnTo>
                      <a:lnTo>
                        <a:pt x="343" y="144"/>
                      </a:lnTo>
                      <a:lnTo>
                        <a:pt x="339" y="160"/>
                      </a:lnTo>
                      <a:lnTo>
                        <a:pt x="305" y="177"/>
                      </a:lnTo>
                      <a:lnTo>
                        <a:pt x="301" y="195"/>
                      </a:lnTo>
                      <a:lnTo>
                        <a:pt x="368" y="173"/>
                      </a:lnTo>
                      <a:lnTo>
                        <a:pt x="372" y="160"/>
                      </a:lnTo>
                      <a:lnTo>
                        <a:pt x="390" y="156"/>
                      </a:lnTo>
                      <a:lnTo>
                        <a:pt x="394" y="173"/>
                      </a:lnTo>
                      <a:lnTo>
                        <a:pt x="484" y="195"/>
                      </a:lnTo>
                      <a:lnTo>
                        <a:pt x="490" y="217"/>
                      </a:lnTo>
                      <a:lnTo>
                        <a:pt x="506" y="205"/>
                      </a:lnTo>
                      <a:lnTo>
                        <a:pt x="522" y="205"/>
                      </a:lnTo>
                      <a:lnTo>
                        <a:pt x="522" y="250"/>
                      </a:lnTo>
                      <a:lnTo>
                        <a:pt x="528" y="268"/>
                      </a:lnTo>
                      <a:lnTo>
                        <a:pt x="551" y="256"/>
                      </a:lnTo>
                      <a:lnTo>
                        <a:pt x="544" y="234"/>
                      </a:lnTo>
                      <a:lnTo>
                        <a:pt x="544" y="205"/>
                      </a:lnTo>
                      <a:lnTo>
                        <a:pt x="534" y="177"/>
                      </a:lnTo>
                      <a:lnTo>
                        <a:pt x="500" y="189"/>
                      </a:lnTo>
                      <a:lnTo>
                        <a:pt x="506" y="173"/>
                      </a:lnTo>
                      <a:lnTo>
                        <a:pt x="477" y="166"/>
                      </a:lnTo>
                      <a:lnTo>
                        <a:pt x="650" y="16"/>
                      </a:lnTo>
                      <a:lnTo>
                        <a:pt x="634" y="10"/>
                      </a:lnTo>
                      <a:lnTo>
                        <a:pt x="618" y="22"/>
                      </a:lnTo>
                      <a:lnTo>
                        <a:pt x="583" y="10"/>
                      </a:lnTo>
                      <a:lnTo>
                        <a:pt x="484" y="0"/>
                      </a:lnTo>
                      <a:lnTo>
                        <a:pt x="390" y="4"/>
                      </a:lnTo>
                      <a:lnTo>
                        <a:pt x="323" y="26"/>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50" name="Freeform 75">
                  <a:extLst>
                    <a:ext uri="{FF2B5EF4-FFF2-40B4-BE49-F238E27FC236}">
                      <a16:creationId xmlns:a16="http://schemas.microsoft.com/office/drawing/2014/main" id="{71657541-F159-4BDE-A68C-954F9F1FDCD9}"/>
                    </a:ext>
                  </a:extLst>
                </p:cNvPr>
                <p:cNvSpPr>
                  <a:spLocks/>
                </p:cNvSpPr>
                <p:nvPr/>
              </p:nvSpPr>
              <p:spPr bwMode="auto">
                <a:xfrm>
                  <a:off x="1507410" y="2483321"/>
                  <a:ext cx="847063" cy="388960"/>
                </a:xfrm>
                <a:custGeom>
                  <a:avLst/>
                  <a:gdLst>
                    <a:gd name="T0" fmla="*/ 956 w 977"/>
                    <a:gd name="T1" fmla="*/ 38 h 469"/>
                    <a:gd name="T2" fmla="*/ 838 w 977"/>
                    <a:gd name="T3" fmla="*/ 83 h 469"/>
                    <a:gd name="T4" fmla="*/ 800 w 977"/>
                    <a:gd name="T5" fmla="*/ 117 h 469"/>
                    <a:gd name="T6" fmla="*/ 745 w 977"/>
                    <a:gd name="T7" fmla="*/ 128 h 469"/>
                    <a:gd name="T8" fmla="*/ 694 w 977"/>
                    <a:gd name="T9" fmla="*/ 156 h 469"/>
                    <a:gd name="T10" fmla="*/ 704 w 977"/>
                    <a:gd name="T11" fmla="*/ 134 h 469"/>
                    <a:gd name="T12" fmla="*/ 704 w 977"/>
                    <a:gd name="T13" fmla="*/ 105 h 469"/>
                    <a:gd name="T14" fmla="*/ 704 w 977"/>
                    <a:gd name="T15" fmla="*/ 89 h 469"/>
                    <a:gd name="T16" fmla="*/ 682 w 977"/>
                    <a:gd name="T17" fmla="*/ 77 h 469"/>
                    <a:gd name="T18" fmla="*/ 639 w 977"/>
                    <a:gd name="T19" fmla="*/ 140 h 469"/>
                    <a:gd name="T20" fmla="*/ 611 w 977"/>
                    <a:gd name="T21" fmla="*/ 140 h 469"/>
                    <a:gd name="T22" fmla="*/ 633 w 977"/>
                    <a:gd name="T23" fmla="*/ 95 h 469"/>
                    <a:gd name="T24" fmla="*/ 643 w 977"/>
                    <a:gd name="T25" fmla="*/ 83 h 469"/>
                    <a:gd name="T26" fmla="*/ 682 w 977"/>
                    <a:gd name="T27" fmla="*/ 67 h 469"/>
                    <a:gd name="T28" fmla="*/ 694 w 977"/>
                    <a:gd name="T29" fmla="*/ 57 h 469"/>
                    <a:gd name="T30" fmla="*/ 656 w 977"/>
                    <a:gd name="T31" fmla="*/ 38 h 469"/>
                    <a:gd name="T32" fmla="*/ 589 w 977"/>
                    <a:gd name="T33" fmla="*/ 50 h 469"/>
                    <a:gd name="T34" fmla="*/ 627 w 977"/>
                    <a:gd name="T35" fmla="*/ 34 h 469"/>
                    <a:gd name="T36" fmla="*/ 605 w 977"/>
                    <a:gd name="T37" fmla="*/ 22 h 469"/>
                    <a:gd name="T38" fmla="*/ 572 w 977"/>
                    <a:gd name="T39" fmla="*/ 0 h 469"/>
                    <a:gd name="T40" fmla="*/ 556 w 977"/>
                    <a:gd name="T41" fmla="*/ 10 h 469"/>
                    <a:gd name="T42" fmla="*/ 115 w 977"/>
                    <a:gd name="T43" fmla="*/ 44 h 469"/>
                    <a:gd name="T44" fmla="*/ 83 w 977"/>
                    <a:gd name="T45" fmla="*/ 28 h 469"/>
                    <a:gd name="T46" fmla="*/ 38 w 977"/>
                    <a:gd name="T47" fmla="*/ 111 h 469"/>
                    <a:gd name="T48" fmla="*/ 0 w 977"/>
                    <a:gd name="T49" fmla="*/ 172 h 469"/>
                    <a:gd name="T50" fmla="*/ 10 w 977"/>
                    <a:gd name="T51" fmla="*/ 207 h 469"/>
                    <a:gd name="T52" fmla="*/ 10 w 977"/>
                    <a:gd name="T53" fmla="*/ 274 h 469"/>
                    <a:gd name="T54" fmla="*/ 48 w 977"/>
                    <a:gd name="T55" fmla="*/ 306 h 469"/>
                    <a:gd name="T56" fmla="*/ 105 w 977"/>
                    <a:gd name="T57" fmla="*/ 325 h 469"/>
                    <a:gd name="T58" fmla="*/ 211 w 977"/>
                    <a:gd name="T59" fmla="*/ 335 h 469"/>
                    <a:gd name="T60" fmla="*/ 266 w 977"/>
                    <a:gd name="T61" fmla="*/ 390 h 469"/>
                    <a:gd name="T62" fmla="*/ 282 w 977"/>
                    <a:gd name="T63" fmla="*/ 380 h 469"/>
                    <a:gd name="T64" fmla="*/ 327 w 977"/>
                    <a:gd name="T65" fmla="*/ 402 h 469"/>
                    <a:gd name="T66" fmla="*/ 349 w 977"/>
                    <a:gd name="T67" fmla="*/ 453 h 469"/>
                    <a:gd name="T68" fmla="*/ 355 w 977"/>
                    <a:gd name="T69" fmla="*/ 418 h 469"/>
                    <a:gd name="T70" fmla="*/ 449 w 977"/>
                    <a:gd name="T71" fmla="*/ 386 h 469"/>
                    <a:gd name="T72" fmla="*/ 477 w 977"/>
                    <a:gd name="T73" fmla="*/ 396 h 469"/>
                    <a:gd name="T74" fmla="*/ 493 w 977"/>
                    <a:gd name="T75" fmla="*/ 363 h 469"/>
                    <a:gd name="T76" fmla="*/ 611 w 977"/>
                    <a:gd name="T77" fmla="*/ 396 h 469"/>
                    <a:gd name="T78" fmla="*/ 621 w 977"/>
                    <a:gd name="T79" fmla="*/ 436 h 469"/>
                    <a:gd name="T80" fmla="*/ 633 w 977"/>
                    <a:gd name="T81" fmla="*/ 469 h 469"/>
                    <a:gd name="T82" fmla="*/ 656 w 977"/>
                    <a:gd name="T83" fmla="*/ 430 h 469"/>
                    <a:gd name="T84" fmla="*/ 650 w 977"/>
                    <a:gd name="T85" fmla="*/ 351 h 469"/>
                    <a:gd name="T86" fmla="*/ 745 w 977"/>
                    <a:gd name="T87" fmla="*/ 284 h 469"/>
                    <a:gd name="T88" fmla="*/ 755 w 977"/>
                    <a:gd name="T89" fmla="*/ 235 h 469"/>
                    <a:gd name="T90" fmla="*/ 761 w 977"/>
                    <a:gd name="T91" fmla="*/ 207 h 469"/>
                    <a:gd name="T92" fmla="*/ 784 w 977"/>
                    <a:gd name="T93" fmla="*/ 217 h 469"/>
                    <a:gd name="T94" fmla="*/ 794 w 977"/>
                    <a:gd name="T95" fmla="*/ 185 h 469"/>
                    <a:gd name="T96" fmla="*/ 828 w 977"/>
                    <a:gd name="T97" fmla="*/ 172 h 469"/>
                    <a:gd name="T98" fmla="*/ 899 w 977"/>
                    <a:gd name="T99" fmla="*/ 144 h 469"/>
                    <a:gd name="T100" fmla="*/ 905 w 977"/>
                    <a:gd name="T101" fmla="*/ 111 h 469"/>
                    <a:gd name="T102" fmla="*/ 966 w 977"/>
                    <a:gd name="T103" fmla="*/ 57 h 469"/>
                    <a:gd name="T104" fmla="*/ 977 w 977"/>
                    <a:gd name="T105" fmla="*/ 38 h 4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7"/>
                    <a:gd name="T160" fmla="*/ 0 h 469"/>
                    <a:gd name="T161" fmla="*/ 977 w 977"/>
                    <a:gd name="T162" fmla="*/ 469 h 46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7" h="469">
                      <a:moveTo>
                        <a:pt x="977" y="38"/>
                      </a:moveTo>
                      <a:lnTo>
                        <a:pt x="956" y="38"/>
                      </a:lnTo>
                      <a:lnTo>
                        <a:pt x="922" y="73"/>
                      </a:lnTo>
                      <a:lnTo>
                        <a:pt x="838" y="83"/>
                      </a:lnTo>
                      <a:lnTo>
                        <a:pt x="810" y="105"/>
                      </a:lnTo>
                      <a:lnTo>
                        <a:pt x="800" y="117"/>
                      </a:lnTo>
                      <a:lnTo>
                        <a:pt x="755" y="124"/>
                      </a:lnTo>
                      <a:lnTo>
                        <a:pt x="745" y="128"/>
                      </a:lnTo>
                      <a:lnTo>
                        <a:pt x="739" y="134"/>
                      </a:lnTo>
                      <a:lnTo>
                        <a:pt x="694" y="156"/>
                      </a:lnTo>
                      <a:lnTo>
                        <a:pt x="678" y="144"/>
                      </a:lnTo>
                      <a:lnTo>
                        <a:pt x="704" y="134"/>
                      </a:lnTo>
                      <a:lnTo>
                        <a:pt x="710" y="124"/>
                      </a:lnTo>
                      <a:lnTo>
                        <a:pt x="704" y="105"/>
                      </a:lnTo>
                      <a:lnTo>
                        <a:pt x="688" y="105"/>
                      </a:lnTo>
                      <a:lnTo>
                        <a:pt x="704" y="89"/>
                      </a:lnTo>
                      <a:lnTo>
                        <a:pt x="700" y="73"/>
                      </a:lnTo>
                      <a:lnTo>
                        <a:pt x="682" y="77"/>
                      </a:lnTo>
                      <a:lnTo>
                        <a:pt x="650" y="101"/>
                      </a:lnTo>
                      <a:lnTo>
                        <a:pt x="639" y="140"/>
                      </a:lnTo>
                      <a:lnTo>
                        <a:pt x="621" y="144"/>
                      </a:lnTo>
                      <a:lnTo>
                        <a:pt x="611" y="140"/>
                      </a:lnTo>
                      <a:lnTo>
                        <a:pt x="615" y="117"/>
                      </a:lnTo>
                      <a:lnTo>
                        <a:pt x="633" y="95"/>
                      </a:lnTo>
                      <a:lnTo>
                        <a:pt x="633" y="83"/>
                      </a:lnTo>
                      <a:lnTo>
                        <a:pt x="643" y="83"/>
                      </a:lnTo>
                      <a:lnTo>
                        <a:pt x="666" y="67"/>
                      </a:lnTo>
                      <a:lnTo>
                        <a:pt x="682" y="67"/>
                      </a:lnTo>
                      <a:lnTo>
                        <a:pt x="700" y="61"/>
                      </a:lnTo>
                      <a:lnTo>
                        <a:pt x="694" y="57"/>
                      </a:lnTo>
                      <a:lnTo>
                        <a:pt x="650" y="57"/>
                      </a:lnTo>
                      <a:lnTo>
                        <a:pt x="656" y="38"/>
                      </a:lnTo>
                      <a:lnTo>
                        <a:pt x="615" y="57"/>
                      </a:lnTo>
                      <a:lnTo>
                        <a:pt x="589" y="50"/>
                      </a:lnTo>
                      <a:lnTo>
                        <a:pt x="589" y="38"/>
                      </a:lnTo>
                      <a:lnTo>
                        <a:pt x="627" y="34"/>
                      </a:lnTo>
                      <a:lnTo>
                        <a:pt x="615" y="16"/>
                      </a:lnTo>
                      <a:lnTo>
                        <a:pt x="605" y="22"/>
                      </a:lnTo>
                      <a:lnTo>
                        <a:pt x="578" y="16"/>
                      </a:lnTo>
                      <a:lnTo>
                        <a:pt x="572" y="0"/>
                      </a:lnTo>
                      <a:lnTo>
                        <a:pt x="556" y="0"/>
                      </a:lnTo>
                      <a:lnTo>
                        <a:pt x="556" y="10"/>
                      </a:lnTo>
                      <a:lnTo>
                        <a:pt x="122" y="6"/>
                      </a:lnTo>
                      <a:lnTo>
                        <a:pt x="115" y="44"/>
                      </a:lnTo>
                      <a:lnTo>
                        <a:pt x="109" y="28"/>
                      </a:lnTo>
                      <a:lnTo>
                        <a:pt x="83" y="28"/>
                      </a:lnTo>
                      <a:lnTo>
                        <a:pt x="83" y="50"/>
                      </a:lnTo>
                      <a:lnTo>
                        <a:pt x="38" y="111"/>
                      </a:lnTo>
                      <a:lnTo>
                        <a:pt x="16" y="156"/>
                      </a:lnTo>
                      <a:lnTo>
                        <a:pt x="0" y="172"/>
                      </a:lnTo>
                      <a:lnTo>
                        <a:pt x="0" y="207"/>
                      </a:lnTo>
                      <a:lnTo>
                        <a:pt x="10" y="207"/>
                      </a:lnTo>
                      <a:lnTo>
                        <a:pt x="4" y="217"/>
                      </a:lnTo>
                      <a:lnTo>
                        <a:pt x="10" y="274"/>
                      </a:lnTo>
                      <a:lnTo>
                        <a:pt x="0" y="284"/>
                      </a:lnTo>
                      <a:lnTo>
                        <a:pt x="48" y="306"/>
                      </a:lnTo>
                      <a:lnTo>
                        <a:pt x="55" y="325"/>
                      </a:lnTo>
                      <a:lnTo>
                        <a:pt x="105" y="325"/>
                      </a:lnTo>
                      <a:lnTo>
                        <a:pt x="176" y="345"/>
                      </a:lnTo>
                      <a:lnTo>
                        <a:pt x="211" y="335"/>
                      </a:lnTo>
                      <a:lnTo>
                        <a:pt x="233" y="335"/>
                      </a:lnTo>
                      <a:lnTo>
                        <a:pt x="266" y="390"/>
                      </a:lnTo>
                      <a:lnTo>
                        <a:pt x="278" y="390"/>
                      </a:lnTo>
                      <a:lnTo>
                        <a:pt x="282" y="380"/>
                      </a:lnTo>
                      <a:lnTo>
                        <a:pt x="304" y="373"/>
                      </a:lnTo>
                      <a:lnTo>
                        <a:pt x="327" y="402"/>
                      </a:lnTo>
                      <a:lnTo>
                        <a:pt x="333" y="440"/>
                      </a:lnTo>
                      <a:lnTo>
                        <a:pt x="349" y="453"/>
                      </a:lnTo>
                      <a:lnTo>
                        <a:pt x="355" y="440"/>
                      </a:lnTo>
                      <a:lnTo>
                        <a:pt x="355" y="418"/>
                      </a:lnTo>
                      <a:lnTo>
                        <a:pt x="438" y="373"/>
                      </a:lnTo>
                      <a:lnTo>
                        <a:pt x="449" y="386"/>
                      </a:lnTo>
                      <a:lnTo>
                        <a:pt x="467" y="380"/>
                      </a:lnTo>
                      <a:lnTo>
                        <a:pt x="477" y="396"/>
                      </a:lnTo>
                      <a:lnTo>
                        <a:pt x="499" y="380"/>
                      </a:lnTo>
                      <a:lnTo>
                        <a:pt x="493" y="363"/>
                      </a:lnTo>
                      <a:lnTo>
                        <a:pt x="599" y="373"/>
                      </a:lnTo>
                      <a:lnTo>
                        <a:pt x="611" y="396"/>
                      </a:lnTo>
                      <a:lnTo>
                        <a:pt x="611" y="424"/>
                      </a:lnTo>
                      <a:lnTo>
                        <a:pt x="621" y="436"/>
                      </a:lnTo>
                      <a:lnTo>
                        <a:pt x="621" y="453"/>
                      </a:lnTo>
                      <a:lnTo>
                        <a:pt x="633" y="469"/>
                      </a:lnTo>
                      <a:lnTo>
                        <a:pt x="643" y="469"/>
                      </a:lnTo>
                      <a:lnTo>
                        <a:pt x="656" y="430"/>
                      </a:lnTo>
                      <a:lnTo>
                        <a:pt x="656" y="396"/>
                      </a:lnTo>
                      <a:lnTo>
                        <a:pt x="650" y="351"/>
                      </a:lnTo>
                      <a:lnTo>
                        <a:pt x="723" y="296"/>
                      </a:lnTo>
                      <a:lnTo>
                        <a:pt x="745" y="284"/>
                      </a:lnTo>
                      <a:lnTo>
                        <a:pt x="771" y="252"/>
                      </a:lnTo>
                      <a:lnTo>
                        <a:pt x="755" y="235"/>
                      </a:lnTo>
                      <a:lnTo>
                        <a:pt x="778" y="229"/>
                      </a:lnTo>
                      <a:lnTo>
                        <a:pt x="761" y="207"/>
                      </a:lnTo>
                      <a:lnTo>
                        <a:pt x="778" y="195"/>
                      </a:lnTo>
                      <a:lnTo>
                        <a:pt x="784" y="217"/>
                      </a:lnTo>
                      <a:lnTo>
                        <a:pt x="794" y="211"/>
                      </a:lnTo>
                      <a:lnTo>
                        <a:pt x="794" y="185"/>
                      </a:lnTo>
                      <a:lnTo>
                        <a:pt x="806" y="195"/>
                      </a:lnTo>
                      <a:lnTo>
                        <a:pt x="828" y="172"/>
                      </a:lnTo>
                      <a:lnTo>
                        <a:pt x="828" y="162"/>
                      </a:lnTo>
                      <a:lnTo>
                        <a:pt x="899" y="144"/>
                      </a:lnTo>
                      <a:lnTo>
                        <a:pt x="889" y="134"/>
                      </a:lnTo>
                      <a:lnTo>
                        <a:pt x="905" y="111"/>
                      </a:lnTo>
                      <a:lnTo>
                        <a:pt x="972" y="89"/>
                      </a:lnTo>
                      <a:lnTo>
                        <a:pt x="966" y="57"/>
                      </a:lnTo>
                      <a:lnTo>
                        <a:pt x="977" y="38"/>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51" name="Freeform 76">
                  <a:extLst>
                    <a:ext uri="{FF2B5EF4-FFF2-40B4-BE49-F238E27FC236}">
                      <a16:creationId xmlns:a16="http://schemas.microsoft.com/office/drawing/2014/main" id="{9075BC65-0108-4719-8E62-2072D5933FD6}"/>
                    </a:ext>
                  </a:extLst>
                </p:cNvPr>
                <p:cNvSpPr>
                  <a:spLocks/>
                </p:cNvSpPr>
                <p:nvPr/>
              </p:nvSpPr>
              <p:spPr bwMode="auto">
                <a:xfrm>
                  <a:off x="2370078" y="2024695"/>
                  <a:ext cx="332930" cy="87910"/>
                </a:xfrm>
                <a:custGeom>
                  <a:avLst/>
                  <a:gdLst>
                    <a:gd name="T0" fmla="*/ 317 w 384"/>
                    <a:gd name="T1" fmla="*/ 22 h 106"/>
                    <a:gd name="T2" fmla="*/ 384 w 384"/>
                    <a:gd name="T3" fmla="*/ 6 h 106"/>
                    <a:gd name="T4" fmla="*/ 304 w 384"/>
                    <a:gd name="T5" fmla="*/ 0 h 106"/>
                    <a:gd name="T6" fmla="*/ 272 w 384"/>
                    <a:gd name="T7" fmla="*/ 10 h 106"/>
                    <a:gd name="T8" fmla="*/ 256 w 384"/>
                    <a:gd name="T9" fmla="*/ 6 h 106"/>
                    <a:gd name="T10" fmla="*/ 243 w 384"/>
                    <a:gd name="T11" fmla="*/ 10 h 106"/>
                    <a:gd name="T12" fmla="*/ 205 w 384"/>
                    <a:gd name="T13" fmla="*/ 6 h 106"/>
                    <a:gd name="T14" fmla="*/ 176 w 384"/>
                    <a:gd name="T15" fmla="*/ 10 h 106"/>
                    <a:gd name="T16" fmla="*/ 160 w 384"/>
                    <a:gd name="T17" fmla="*/ 16 h 106"/>
                    <a:gd name="T18" fmla="*/ 132 w 384"/>
                    <a:gd name="T19" fmla="*/ 16 h 106"/>
                    <a:gd name="T20" fmla="*/ 67 w 384"/>
                    <a:gd name="T21" fmla="*/ 28 h 106"/>
                    <a:gd name="T22" fmla="*/ 111 w 384"/>
                    <a:gd name="T23" fmla="*/ 39 h 106"/>
                    <a:gd name="T24" fmla="*/ 199 w 384"/>
                    <a:gd name="T25" fmla="*/ 28 h 106"/>
                    <a:gd name="T26" fmla="*/ 195 w 384"/>
                    <a:gd name="T27" fmla="*/ 39 h 106"/>
                    <a:gd name="T28" fmla="*/ 138 w 384"/>
                    <a:gd name="T29" fmla="*/ 45 h 106"/>
                    <a:gd name="T30" fmla="*/ 144 w 384"/>
                    <a:gd name="T31" fmla="*/ 51 h 106"/>
                    <a:gd name="T32" fmla="*/ 99 w 384"/>
                    <a:gd name="T33" fmla="*/ 51 h 106"/>
                    <a:gd name="T34" fmla="*/ 116 w 384"/>
                    <a:gd name="T35" fmla="*/ 61 h 106"/>
                    <a:gd name="T36" fmla="*/ 83 w 384"/>
                    <a:gd name="T37" fmla="*/ 55 h 106"/>
                    <a:gd name="T38" fmla="*/ 55 w 384"/>
                    <a:gd name="T39" fmla="*/ 61 h 106"/>
                    <a:gd name="T40" fmla="*/ 77 w 384"/>
                    <a:gd name="T41" fmla="*/ 61 h 106"/>
                    <a:gd name="T42" fmla="*/ 77 w 384"/>
                    <a:gd name="T43" fmla="*/ 77 h 106"/>
                    <a:gd name="T44" fmla="*/ 49 w 384"/>
                    <a:gd name="T45" fmla="*/ 73 h 106"/>
                    <a:gd name="T46" fmla="*/ 16 w 384"/>
                    <a:gd name="T47" fmla="*/ 77 h 106"/>
                    <a:gd name="T48" fmla="*/ 0 w 384"/>
                    <a:gd name="T49" fmla="*/ 89 h 106"/>
                    <a:gd name="T50" fmla="*/ 77 w 384"/>
                    <a:gd name="T51" fmla="*/ 89 h 106"/>
                    <a:gd name="T52" fmla="*/ 105 w 384"/>
                    <a:gd name="T53" fmla="*/ 106 h 106"/>
                    <a:gd name="T54" fmla="*/ 128 w 384"/>
                    <a:gd name="T55" fmla="*/ 83 h 106"/>
                    <a:gd name="T56" fmla="*/ 105 w 384"/>
                    <a:gd name="T57" fmla="*/ 77 h 106"/>
                    <a:gd name="T58" fmla="*/ 128 w 384"/>
                    <a:gd name="T59" fmla="*/ 73 h 106"/>
                    <a:gd name="T60" fmla="*/ 160 w 384"/>
                    <a:gd name="T61" fmla="*/ 77 h 106"/>
                    <a:gd name="T62" fmla="*/ 183 w 384"/>
                    <a:gd name="T63" fmla="*/ 67 h 106"/>
                    <a:gd name="T64" fmla="*/ 160 w 384"/>
                    <a:gd name="T65" fmla="*/ 55 h 106"/>
                    <a:gd name="T66" fmla="*/ 183 w 384"/>
                    <a:gd name="T67" fmla="*/ 51 h 106"/>
                    <a:gd name="T68" fmla="*/ 189 w 384"/>
                    <a:gd name="T69" fmla="*/ 61 h 106"/>
                    <a:gd name="T70" fmla="*/ 217 w 384"/>
                    <a:gd name="T71" fmla="*/ 45 h 106"/>
                    <a:gd name="T72" fmla="*/ 278 w 384"/>
                    <a:gd name="T73" fmla="*/ 39 h 106"/>
                    <a:gd name="T74" fmla="*/ 288 w 384"/>
                    <a:gd name="T75" fmla="*/ 28 h 106"/>
                    <a:gd name="T76" fmla="*/ 304 w 384"/>
                    <a:gd name="T77" fmla="*/ 39 h 106"/>
                    <a:gd name="T78" fmla="*/ 317 w 384"/>
                    <a:gd name="T79" fmla="*/ 22 h 106"/>
                    <a:gd name="T80" fmla="*/ 317 w 384"/>
                    <a:gd name="T81" fmla="*/ 22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4"/>
                    <a:gd name="T124" fmla="*/ 0 h 106"/>
                    <a:gd name="T125" fmla="*/ 384 w 38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4" h="106">
                      <a:moveTo>
                        <a:pt x="317" y="22"/>
                      </a:moveTo>
                      <a:lnTo>
                        <a:pt x="384" y="6"/>
                      </a:lnTo>
                      <a:lnTo>
                        <a:pt x="304" y="0"/>
                      </a:lnTo>
                      <a:lnTo>
                        <a:pt x="272" y="10"/>
                      </a:lnTo>
                      <a:lnTo>
                        <a:pt x="256" y="6"/>
                      </a:lnTo>
                      <a:lnTo>
                        <a:pt x="243" y="10"/>
                      </a:lnTo>
                      <a:lnTo>
                        <a:pt x="205" y="6"/>
                      </a:lnTo>
                      <a:lnTo>
                        <a:pt x="176" y="10"/>
                      </a:lnTo>
                      <a:lnTo>
                        <a:pt x="160" y="16"/>
                      </a:lnTo>
                      <a:lnTo>
                        <a:pt x="132" y="16"/>
                      </a:lnTo>
                      <a:lnTo>
                        <a:pt x="67" y="28"/>
                      </a:lnTo>
                      <a:lnTo>
                        <a:pt x="111" y="39"/>
                      </a:lnTo>
                      <a:lnTo>
                        <a:pt x="199" y="28"/>
                      </a:lnTo>
                      <a:lnTo>
                        <a:pt x="195" y="39"/>
                      </a:lnTo>
                      <a:lnTo>
                        <a:pt x="138" y="45"/>
                      </a:lnTo>
                      <a:lnTo>
                        <a:pt x="144" y="51"/>
                      </a:lnTo>
                      <a:lnTo>
                        <a:pt x="99" y="51"/>
                      </a:lnTo>
                      <a:lnTo>
                        <a:pt x="116" y="61"/>
                      </a:lnTo>
                      <a:lnTo>
                        <a:pt x="83" y="55"/>
                      </a:lnTo>
                      <a:lnTo>
                        <a:pt x="55" y="61"/>
                      </a:lnTo>
                      <a:lnTo>
                        <a:pt x="77" y="61"/>
                      </a:lnTo>
                      <a:lnTo>
                        <a:pt x="77" y="77"/>
                      </a:lnTo>
                      <a:lnTo>
                        <a:pt x="49" y="73"/>
                      </a:lnTo>
                      <a:lnTo>
                        <a:pt x="16" y="77"/>
                      </a:lnTo>
                      <a:lnTo>
                        <a:pt x="0" y="89"/>
                      </a:lnTo>
                      <a:lnTo>
                        <a:pt x="77" y="89"/>
                      </a:lnTo>
                      <a:lnTo>
                        <a:pt x="105" y="106"/>
                      </a:lnTo>
                      <a:lnTo>
                        <a:pt x="128" y="83"/>
                      </a:lnTo>
                      <a:lnTo>
                        <a:pt x="105" y="77"/>
                      </a:lnTo>
                      <a:lnTo>
                        <a:pt x="128" y="73"/>
                      </a:lnTo>
                      <a:lnTo>
                        <a:pt x="160" y="77"/>
                      </a:lnTo>
                      <a:lnTo>
                        <a:pt x="183" y="67"/>
                      </a:lnTo>
                      <a:lnTo>
                        <a:pt x="160" y="55"/>
                      </a:lnTo>
                      <a:lnTo>
                        <a:pt x="183" y="51"/>
                      </a:lnTo>
                      <a:lnTo>
                        <a:pt x="189" y="61"/>
                      </a:lnTo>
                      <a:lnTo>
                        <a:pt x="217" y="45"/>
                      </a:lnTo>
                      <a:lnTo>
                        <a:pt x="278" y="39"/>
                      </a:lnTo>
                      <a:lnTo>
                        <a:pt x="288" y="28"/>
                      </a:lnTo>
                      <a:lnTo>
                        <a:pt x="304" y="39"/>
                      </a:lnTo>
                      <a:lnTo>
                        <a:pt x="317"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52" name="Freeform 77">
                  <a:extLst>
                    <a:ext uri="{FF2B5EF4-FFF2-40B4-BE49-F238E27FC236}">
                      <a16:creationId xmlns:a16="http://schemas.microsoft.com/office/drawing/2014/main" id="{4C536A30-A95A-43E6-A531-155E9A88248D}"/>
                    </a:ext>
                  </a:extLst>
                </p:cNvPr>
                <p:cNvSpPr>
                  <a:spLocks/>
                </p:cNvSpPr>
                <p:nvPr/>
              </p:nvSpPr>
              <p:spPr bwMode="auto">
                <a:xfrm>
                  <a:off x="2354473" y="2042941"/>
                  <a:ext cx="87567" cy="37320"/>
                </a:xfrm>
                <a:custGeom>
                  <a:avLst/>
                  <a:gdLst>
                    <a:gd name="T0" fmla="*/ 0 w 101"/>
                    <a:gd name="T1" fmla="*/ 17 h 45"/>
                    <a:gd name="T2" fmla="*/ 24 w 101"/>
                    <a:gd name="T3" fmla="*/ 29 h 45"/>
                    <a:gd name="T4" fmla="*/ 6 w 101"/>
                    <a:gd name="T5" fmla="*/ 39 h 45"/>
                    <a:gd name="T6" fmla="*/ 12 w 101"/>
                    <a:gd name="T7" fmla="*/ 45 h 45"/>
                    <a:gd name="T8" fmla="*/ 40 w 101"/>
                    <a:gd name="T9" fmla="*/ 45 h 45"/>
                    <a:gd name="T10" fmla="*/ 46 w 101"/>
                    <a:gd name="T11" fmla="*/ 33 h 45"/>
                    <a:gd name="T12" fmla="*/ 101 w 101"/>
                    <a:gd name="T13" fmla="*/ 23 h 45"/>
                    <a:gd name="T14" fmla="*/ 62 w 101"/>
                    <a:gd name="T15" fmla="*/ 17 h 45"/>
                    <a:gd name="T16" fmla="*/ 56 w 101"/>
                    <a:gd name="T17" fmla="*/ 6 h 45"/>
                    <a:gd name="T18" fmla="*/ 28 w 101"/>
                    <a:gd name="T19" fmla="*/ 0 h 45"/>
                    <a:gd name="T20" fmla="*/ 0 w 101"/>
                    <a:gd name="T21" fmla="*/ 17 h 45"/>
                    <a:gd name="T22" fmla="*/ 0 w 101"/>
                    <a:gd name="T23" fmla="*/ 17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45"/>
                    <a:gd name="T38" fmla="*/ 101 w 101"/>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45">
                      <a:moveTo>
                        <a:pt x="0" y="17"/>
                      </a:moveTo>
                      <a:lnTo>
                        <a:pt x="24" y="29"/>
                      </a:lnTo>
                      <a:lnTo>
                        <a:pt x="6" y="39"/>
                      </a:lnTo>
                      <a:lnTo>
                        <a:pt x="12" y="45"/>
                      </a:lnTo>
                      <a:lnTo>
                        <a:pt x="40" y="45"/>
                      </a:lnTo>
                      <a:lnTo>
                        <a:pt x="46" y="33"/>
                      </a:lnTo>
                      <a:lnTo>
                        <a:pt x="101" y="23"/>
                      </a:lnTo>
                      <a:lnTo>
                        <a:pt x="62" y="17"/>
                      </a:lnTo>
                      <a:lnTo>
                        <a:pt x="56" y="6"/>
                      </a:lnTo>
                      <a:lnTo>
                        <a:pt x="28" y="0"/>
                      </a:lnTo>
                      <a:lnTo>
                        <a:pt x="0" y="17"/>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53" name="Freeform 78">
                  <a:extLst>
                    <a:ext uri="{FF2B5EF4-FFF2-40B4-BE49-F238E27FC236}">
                      <a16:creationId xmlns:a16="http://schemas.microsoft.com/office/drawing/2014/main" id="{813A8533-C0D7-492B-98D3-1E015E2EC10C}"/>
                    </a:ext>
                  </a:extLst>
                </p:cNvPr>
                <p:cNvSpPr>
                  <a:spLocks/>
                </p:cNvSpPr>
                <p:nvPr/>
              </p:nvSpPr>
              <p:spPr bwMode="auto">
                <a:xfrm>
                  <a:off x="2240028" y="2066992"/>
                  <a:ext cx="46818" cy="21563"/>
                </a:xfrm>
                <a:custGeom>
                  <a:avLst/>
                  <a:gdLst>
                    <a:gd name="T0" fmla="*/ 48 w 54"/>
                    <a:gd name="T1" fmla="*/ 22 h 26"/>
                    <a:gd name="T2" fmla="*/ 54 w 54"/>
                    <a:gd name="T3" fmla="*/ 10 h 26"/>
                    <a:gd name="T4" fmla="*/ 38 w 54"/>
                    <a:gd name="T5" fmla="*/ 0 h 26"/>
                    <a:gd name="T6" fmla="*/ 10 w 54"/>
                    <a:gd name="T7" fmla="*/ 0 h 26"/>
                    <a:gd name="T8" fmla="*/ 0 w 54"/>
                    <a:gd name="T9" fmla="*/ 16 h 26"/>
                    <a:gd name="T10" fmla="*/ 16 w 54"/>
                    <a:gd name="T11" fmla="*/ 16 h 26"/>
                    <a:gd name="T12" fmla="*/ 16 w 54"/>
                    <a:gd name="T13" fmla="*/ 26 h 26"/>
                    <a:gd name="T14" fmla="*/ 32 w 54"/>
                    <a:gd name="T15" fmla="*/ 22 h 26"/>
                    <a:gd name="T16" fmla="*/ 48 w 54"/>
                    <a:gd name="T17" fmla="*/ 22 h 26"/>
                    <a:gd name="T18" fmla="*/ 48 w 54"/>
                    <a:gd name="T19" fmla="*/ 2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26"/>
                    <a:gd name="T32" fmla="*/ 54 w 54"/>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26">
                      <a:moveTo>
                        <a:pt x="48" y="22"/>
                      </a:moveTo>
                      <a:lnTo>
                        <a:pt x="54" y="10"/>
                      </a:lnTo>
                      <a:lnTo>
                        <a:pt x="38" y="0"/>
                      </a:lnTo>
                      <a:lnTo>
                        <a:pt x="10" y="0"/>
                      </a:lnTo>
                      <a:lnTo>
                        <a:pt x="0" y="16"/>
                      </a:lnTo>
                      <a:lnTo>
                        <a:pt x="16" y="16"/>
                      </a:lnTo>
                      <a:lnTo>
                        <a:pt x="16" y="26"/>
                      </a:lnTo>
                      <a:lnTo>
                        <a:pt x="32" y="22"/>
                      </a:lnTo>
                      <a:lnTo>
                        <a:pt x="48"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54" name="Freeform 79">
                  <a:extLst>
                    <a:ext uri="{FF2B5EF4-FFF2-40B4-BE49-F238E27FC236}">
                      <a16:creationId xmlns:a16="http://schemas.microsoft.com/office/drawing/2014/main" id="{0E8E85B0-221D-4901-83F9-B44E0D9EE072}"/>
                    </a:ext>
                  </a:extLst>
                </p:cNvPr>
                <p:cNvSpPr>
                  <a:spLocks/>
                </p:cNvSpPr>
                <p:nvPr/>
              </p:nvSpPr>
              <p:spPr bwMode="auto">
                <a:xfrm>
                  <a:off x="2303319" y="2070309"/>
                  <a:ext cx="32946" cy="14928"/>
                </a:xfrm>
                <a:custGeom>
                  <a:avLst/>
                  <a:gdLst>
                    <a:gd name="T0" fmla="*/ 0 w 38"/>
                    <a:gd name="T1" fmla="*/ 0 h 18"/>
                    <a:gd name="T2" fmla="*/ 4 w 38"/>
                    <a:gd name="T3" fmla="*/ 18 h 18"/>
                    <a:gd name="T4" fmla="*/ 32 w 38"/>
                    <a:gd name="T5" fmla="*/ 18 h 18"/>
                    <a:gd name="T6" fmla="*/ 38 w 38"/>
                    <a:gd name="T7" fmla="*/ 6 h 18"/>
                    <a:gd name="T8" fmla="*/ 16 w 38"/>
                    <a:gd name="T9" fmla="*/ 0 h 18"/>
                    <a:gd name="T10" fmla="*/ 0 w 38"/>
                    <a:gd name="T11" fmla="*/ 0 h 18"/>
                    <a:gd name="T12" fmla="*/ 0 w 38"/>
                    <a:gd name="T13" fmla="*/ 0 h 18"/>
                    <a:gd name="T14" fmla="*/ 0 60000 65536"/>
                    <a:gd name="T15" fmla="*/ 0 60000 65536"/>
                    <a:gd name="T16" fmla="*/ 0 60000 65536"/>
                    <a:gd name="T17" fmla="*/ 0 60000 65536"/>
                    <a:gd name="T18" fmla="*/ 0 60000 65536"/>
                    <a:gd name="T19" fmla="*/ 0 60000 65536"/>
                    <a:gd name="T20" fmla="*/ 0 60000 65536"/>
                    <a:gd name="T21" fmla="*/ 0 w 38"/>
                    <a:gd name="T22" fmla="*/ 0 h 18"/>
                    <a:gd name="T23" fmla="*/ 38 w 3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8">
                      <a:moveTo>
                        <a:pt x="0" y="0"/>
                      </a:moveTo>
                      <a:lnTo>
                        <a:pt x="4" y="18"/>
                      </a:lnTo>
                      <a:lnTo>
                        <a:pt x="32" y="18"/>
                      </a:lnTo>
                      <a:lnTo>
                        <a:pt x="38" y="6"/>
                      </a:lnTo>
                      <a:lnTo>
                        <a:pt x="16" y="0"/>
                      </a:lnTo>
                      <a:lnTo>
                        <a:pt x="0"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55" name="Freeform 80">
                  <a:extLst>
                    <a:ext uri="{FF2B5EF4-FFF2-40B4-BE49-F238E27FC236}">
                      <a16:creationId xmlns:a16="http://schemas.microsoft.com/office/drawing/2014/main" id="{89621B64-4DE4-4789-ADC5-0F5EDE2F98D7}"/>
                    </a:ext>
                  </a:extLst>
                </p:cNvPr>
                <p:cNvSpPr>
                  <a:spLocks/>
                </p:cNvSpPr>
                <p:nvPr/>
              </p:nvSpPr>
              <p:spPr bwMode="auto">
                <a:xfrm>
                  <a:off x="2317192" y="2104312"/>
                  <a:ext cx="130050" cy="21563"/>
                </a:xfrm>
                <a:custGeom>
                  <a:avLst/>
                  <a:gdLst>
                    <a:gd name="T0" fmla="*/ 26 w 150"/>
                    <a:gd name="T1" fmla="*/ 0 h 26"/>
                    <a:gd name="T2" fmla="*/ 10 w 150"/>
                    <a:gd name="T3" fmla="*/ 0 h 26"/>
                    <a:gd name="T4" fmla="*/ 10 w 150"/>
                    <a:gd name="T5" fmla="*/ 10 h 26"/>
                    <a:gd name="T6" fmla="*/ 0 w 150"/>
                    <a:gd name="T7" fmla="*/ 22 h 26"/>
                    <a:gd name="T8" fmla="*/ 116 w 150"/>
                    <a:gd name="T9" fmla="*/ 26 h 26"/>
                    <a:gd name="T10" fmla="*/ 122 w 150"/>
                    <a:gd name="T11" fmla="*/ 16 h 26"/>
                    <a:gd name="T12" fmla="*/ 150 w 150"/>
                    <a:gd name="T13" fmla="*/ 22 h 26"/>
                    <a:gd name="T14" fmla="*/ 144 w 150"/>
                    <a:gd name="T15" fmla="*/ 10 h 26"/>
                    <a:gd name="T16" fmla="*/ 132 w 150"/>
                    <a:gd name="T17" fmla="*/ 0 h 26"/>
                    <a:gd name="T18" fmla="*/ 89 w 150"/>
                    <a:gd name="T19" fmla="*/ 10 h 26"/>
                    <a:gd name="T20" fmla="*/ 32 w 150"/>
                    <a:gd name="T21" fmla="*/ 10 h 26"/>
                    <a:gd name="T22" fmla="*/ 26 w 150"/>
                    <a:gd name="T23" fmla="*/ 0 h 26"/>
                    <a:gd name="T24" fmla="*/ 26 w 150"/>
                    <a:gd name="T25" fmla="*/ 0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0"/>
                    <a:gd name="T40" fmla="*/ 0 h 26"/>
                    <a:gd name="T41" fmla="*/ 150 w 150"/>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0" h="26">
                      <a:moveTo>
                        <a:pt x="26" y="0"/>
                      </a:moveTo>
                      <a:lnTo>
                        <a:pt x="10" y="0"/>
                      </a:lnTo>
                      <a:lnTo>
                        <a:pt x="10" y="10"/>
                      </a:lnTo>
                      <a:lnTo>
                        <a:pt x="0" y="22"/>
                      </a:lnTo>
                      <a:lnTo>
                        <a:pt x="116" y="26"/>
                      </a:lnTo>
                      <a:lnTo>
                        <a:pt x="122" y="16"/>
                      </a:lnTo>
                      <a:lnTo>
                        <a:pt x="150" y="22"/>
                      </a:lnTo>
                      <a:lnTo>
                        <a:pt x="144" y="10"/>
                      </a:lnTo>
                      <a:lnTo>
                        <a:pt x="132" y="0"/>
                      </a:lnTo>
                      <a:lnTo>
                        <a:pt x="89" y="10"/>
                      </a:lnTo>
                      <a:lnTo>
                        <a:pt x="32" y="10"/>
                      </a:lnTo>
                      <a:lnTo>
                        <a:pt x="26"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56" name="Freeform 81">
                  <a:extLst>
                    <a:ext uri="{FF2B5EF4-FFF2-40B4-BE49-F238E27FC236}">
                      <a16:creationId xmlns:a16="http://schemas.microsoft.com/office/drawing/2014/main" id="{C91738F2-5C80-49FD-B63D-982E291CFBB7}"/>
                    </a:ext>
                  </a:extLst>
                </p:cNvPr>
                <p:cNvSpPr>
                  <a:spLocks/>
                </p:cNvSpPr>
                <p:nvPr/>
              </p:nvSpPr>
              <p:spPr bwMode="auto">
                <a:xfrm>
                  <a:off x="2267772" y="2112605"/>
                  <a:ext cx="30345" cy="13270"/>
                </a:xfrm>
                <a:custGeom>
                  <a:avLst/>
                  <a:gdLst>
                    <a:gd name="T0" fmla="*/ 35 w 35"/>
                    <a:gd name="T1" fmla="*/ 16 h 16"/>
                    <a:gd name="T2" fmla="*/ 35 w 35"/>
                    <a:gd name="T3" fmla="*/ 0 h 16"/>
                    <a:gd name="T4" fmla="*/ 28 w 35"/>
                    <a:gd name="T5" fmla="*/ 0 h 16"/>
                    <a:gd name="T6" fmla="*/ 0 w 35"/>
                    <a:gd name="T7" fmla="*/ 12 h 16"/>
                    <a:gd name="T8" fmla="*/ 35 w 35"/>
                    <a:gd name="T9" fmla="*/ 16 h 16"/>
                    <a:gd name="T10" fmla="*/ 35 w 35"/>
                    <a:gd name="T11" fmla="*/ 16 h 16"/>
                    <a:gd name="T12" fmla="*/ 0 60000 65536"/>
                    <a:gd name="T13" fmla="*/ 0 60000 65536"/>
                    <a:gd name="T14" fmla="*/ 0 60000 65536"/>
                    <a:gd name="T15" fmla="*/ 0 60000 65536"/>
                    <a:gd name="T16" fmla="*/ 0 60000 65536"/>
                    <a:gd name="T17" fmla="*/ 0 60000 65536"/>
                    <a:gd name="T18" fmla="*/ 0 w 35"/>
                    <a:gd name="T19" fmla="*/ 0 h 16"/>
                    <a:gd name="T20" fmla="*/ 35 w 3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35" h="16">
                      <a:moveTo>
                        <a:pt x="35" y="16"/>
                      </a:moveTo>
                      <a:lnTo>
                        <a:pt x="35" y="0"/>
                      </a:lnTo>
                      <a:lnTo>
                        <a:pt x="28" y="0"/>
                      </a:lnTo>
                      <a:lnTo>
                        <a:pt x="0" y="12"/>
                      </a:lnTo>
                      <a:lnTo>
                        <a:pt x="35" y="1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57" name="Freeform 82">
                  <a:extLst>
                    <a:ext uri="{FF2B5EF4-FFF2-40B4-BE49-F238E27FC236}">
                      <a16:creationId xmlns:a16="http://schemas.microsoft.com/office/drawing/2014/main" id="{418473F4-6609-4166-A42A-3FD7DFCF0EAC}"/>
                    </a:ext>
                  </a:extLst>
                </p:cNvPr>
                <p:cNvSpPr>
                  <a:spLocks/>
                </p:cNvSpPr>
                <p:nvPr/>
              </p:nvSpPr>
              <p:spPr bwMode="auto">
                <a:xfrm>
                  <a:off x="2286846" y="2088554"/>
                  <a:ext cx="30345" cy="19075"/>
                </a:xfrm>
                <a:custGeom>
                  <a:avLst/>
                  <a:gdLst>
                    <a:gd name="T0" fmla="*/ 0 w 35"/>
                    <a:gd name="T1" fmla="*/ 12 h 23"/>
                    <a:gd name="T2" fmla="*/ 23 w 35"/>
                    <a:gd name="T3" fmla="*/ 23 h 23"/>
                    <a:gd name="T4" fmla="*/ 35 w 35"/>
                    <a:gd name="T5" fmla="*/ 6 h 23"/>
                    <a:gd name="T6" fmla="*/ 19 w 35"/>
                    <a:gd name="T7" fmla="*/ 0 h 23"/>
                    <a:gd name="T8" fmla="*/ 0 w 35"/>
                    <a:gd name="T9" fmla="*/ 12 h 23"/>
                    <a:gd name="T10" fmla="*/ 0 w 35"/>
                    <a:gd name="T11" fmla="*/ 12 h 23"/>
                    <a:gd name="T12" fmla="*/ 0 60000 65536"/>
                    <a:gd name="T13" fmla="*/ 0 60000 65536"/>
                    <a:gd name="T14" fmla="*/ 0 60000 65536"/>
                    <a:gd name="T15" fmla="*/ 0 60000 65536"/>
                    <a:gd name="T16" fmla="*/ 0 60000 65536"/>
                    <a:gd name="T17" fmla="*/ 0 60000 65536"/>
                    <a:gd name="T18" fmla="*/ 0 w 35"/>
                    <a:gd name="T19" fmla="*/ 0 h 23"/>
                    <a:gd name="T20" fmla="*/ 35 w 35"/>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5" h="23">
                      <a:moveTo>
                        <a:pt x="0" y="12"/>
                      </a:moveTo>
                      <a:lnTo>
                        <a:pt x="23" y="23"/>
                      </a:lnTo>
                      <a:lnTo>
                        <a:pt x="35" y="6"/>
                      </a:lnTo>
                      <a:lnTo>
                        <a:pt x="19" y="0"/>
                      </a:lnTo>
                      <a:lnTo>
                        <a:pt x="0" y="1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58" name="Freeform 83">
                  <a:extLst>
                    <a:ext uri="{FF2B5EF4-FFF2-40B4-BE49-F238E27FC236}">
                      <a16:creationId xmlns:a16="http://schemas.microsoft.com/office/drawing/2014/main" id="{DCF56994-54EE-4830-870D-254185AF970B}"/>
                    </a:ext>
                  </a:extLst>
                </p:cNvPr>
                <p:cNvSpPr>
                  <a:spLocks/>
                </p:cNvSpPr>
                <p:nvPr/>
              </p:nvSpPr>
              <p:spPr bwMode="auto">
                <a:xfrm>
                  <a:off x="2245230" y="2130850"/>
                  <a:ext cx="66759" cy="29027"/>
                </a:xfrm>
                <a:custGeom>
                  <a:avLst/>
                  <a:gdLst>
                    <a:gd name="T0" fmla="*/ 42 w 77"/>
                    <a:gd name="T1" fmla="*/ 22 h 35"/>
                    <a:gd name="T2" fmla="*/ 77 w 77"/>
                    <a:gd name="T3" fmla="*/ 0 h 35"/>
                    <a:gd name="T4" fmla="*/ 32 w 77"/>
                    <a:gd name="T5" fmla="*/ 0 h 35"/>
                    <a:gd name="T6" fmla="*/ 4 w 77"/>
                    <a:gd name="T7" fmla="*/ 12 h 35"/>
                    <a:gd name="T8" fmla="*/ 0 w 77"/>
                    <a:gd name="T9" fmla="*/ 28 h 35"/>
                    <a:gd name="T10" fmla="*/ 10 w 77"/>
                    <a:gd name="T11" fmla="*/ 35 h 35"/>
                    <a:gd name="T12" fmla="*/ 26 w 77"/>
                    <a:gd name="T13" fmla="*/ 22 h 35"/>
                    <a:gd name="T14" fmla="*/ 42 w 77"/>
                    <a:gd name="T15" fmla="*/ 22 h 35"/>
                    <a:gd name="T16" fmla="*/ 42 w 77"/>
                    <a:gd name="T17" fmla="*/ 22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
                    <a:gd name="T28" fmla="*/ 0 h 35"/>
                    <a:gd name="T29" fmla="*/ 77 w 77"/>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 h="35">
                      <a:moveTo>
                        <a:pt x="42" y="22"/>
                      </a:moveTo>
                      <a:lnTo>
                        <a:pt x="77" y="0"/>
                      </a:lnTo>
                      <a:lnTo>
                        <a:pt x="32" y="0"/>
                      </a:lnTo>
                      <a:lnTo>
                        <a:pt x="4" y="12"/>
                      </a:lnTo>
                      <a:lnTo>
                        <a:pt x="0" y="28"/>
                      </a:lnTo>
                      <a:lnTo>
                        <a:pt x="10" y="35"/>
                      </a:lnTo>
                      <a:lnTo>
                        <a:pt x="26" y="22"/>
                      </a:lnTo>
                      <a:lnTo>
                        <a:pt x="42"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59" name="Freeform 84">
                  <a:extLst>
                    <a:ext uri="{FF2B5EF4-FFF2-40B4-BE49-F238E27FC236}">
                      <a16:creationId xmlns:a16="http://schemas.microsoft.com/office/drawing/2014/main" id="{BE6FEDC3-4D57-4BEF-B54F-0283CF622AD8}"/>
                    </a:ext>
                  </a:extLst>
                </p:cNvPr>
                <p:cNvSpPr>
                  <a:spLocks noEditPoints="1"/>
                </p:cNvSpPr>
                <p:nvPr/>
              </p:nvSpPr>
              <p:spPr bwMode="auto">
                <a:xfrm>
                  <a:off x="2292048" y="2130850"/>
                  <a:ext cx="269638" cy="166697"/>
                </a:xfrm>
                <a:custGeom>
                  <a:avLst/>
                  <a:gdLst>
                    <a:gd name="T0" fmla="*/ 13 w 311"/>
                    <a:gd name="T1" fmla="*/ 22 h 201"/>
                    <a:gd name="T2" fmla="*/ 0 w 311"/>
                    <a:gd name="T3" fmla="*/ 45 h 201"/>
                    <a:gd name="T4" fmla="*/ 23 w 311"/>
                    <a:gd name="T5" fmla="*/ 45 h 201"/>
                    <a:gd name="T6" fmla="*/ 13 w 311"/>
                    <a:gd name="T7" fmla="*/ 57 h 201"/>
                    <a:gd name="T8" fmla="*/ 23 w 311"/>
                    <a:gd name="T9" fmla="*/ 61 h 201"/>
                    <a:gd name="T10" fmla="*/ 45 w 311"/>
                    <a:gd name="T11" fmla="*/ 51 h 201"/>
                    <a:gd name="T12" fmla="*/ 96 w 311"/>
                    <a:gd name="T13" fmla="*/ 61 h 201"/>
                    <a:gd name="T14" fmla="*/ 112 w 311"/>
                    <a:gd name="T15" fmla="*/ 67 h 201"/>
                    <a:gd name="T16" fmla="*/ 122 w 311"/>
                    <a:gd name="T17" fmla="*/ 57 h 201"/>
                    <a:gd name="T18" fmla="*/ 145 w 311"/>
                    <a:gd name="T19" fmla="*/ 67 h 201"/>
                    <a:gd name="T20" fmla="*/ 173 w 311"/>
                    <a:gd name="T21" fmla="*/ 96 h 201"/>
                    <a:gd name="T22" fmla="*/ 161 w 311"/>
                    <a:gd name="T23" fmla="*/ 112 h 201"/>
                    <a:gd name="T24" fmla="*/ 145 w 311"/>
                    <a:gd name="T25" fmla="*/ 128 h 201"/>
                    <a:gd name="T26" fmla="*/ 112 w 311"/>
                    <a:gd name="T27" fmla="*/ 140 h 201"/>
                    <a:gd name="T28" fmla="*/ 90 w 311"/>
                    <a:gd name="T29" fmla="*/ 134 h 201"/>
                    <a:gd name="T30" fmla="*/ 67 w 311"/>
                    <a:gd name="T31" fmla="*/ 146 h 201"/>
                    <a:gd name="T32" fmla="*/ 84 w 311"/>
                    <a:gd name="T33" fmla="*/ 163 h 201"/>
                    <a:gd name="T34" fmla="*/ 112 w 311"/>
                    <a:gd name="T35" fmla="*/ 150 h 201"/>
                    <a:gd name="T36" fmla="*/ 145 w 311"/>
                    <a:gd name="T37" fmla="*/ 156 h 201"/>
                    <a:gd name="T38" fmla="*/ 151 w 311"/>
                    <a:gd name="T39" fmla="*/ 179 h 201"/>
                    <a:gd name="T40" fmla="*/ 206 w 311"/>
                    <a:gd name="T41" fmla="*/ 201 h 201"/>
                    <a:gd name="T42" fmla="*/ 212 w 311"/>
                    <a:gd name="T43" fmla="*/ 191 h 201"/>
                    <a:gd name="T44" fmla="*/ 183 w 311"/>
                    <a:gd name="T45" fmla="*/ 163 h 201"/>
                    <a:gd name="T46" fmla="*/ 222 w 311"/>
                    <a:gd name="T47" fmla="*/ 173 h 201"/>
                    <a:gd name="T48" fmla="*/ 250 w 311"/>
                    <a:gd name="T49" fmla="*/ 169 h 201"/>
                    <a:gd name="T50" fmla="*/ 222 w 311"/>
                    <a:gd name="T51" fmla="*/ 134 h 201"/>
                    <a:gd name="T52" fmla="*/ 228 w 311"/>
                    <a:gd name="T53" fmla="*/ 118 h 201"/>
                    <a:gd name="T54" fmla="*/ 256 w 311"/>
                    <a:gd name="T55" fmla="*/ 124 h 201"/>
                    <a:gd name="T56" fmla="*/ 256 w 311"/>
                    <a:gd name="T57" fmla="*/ 134 h 201"/>
                    <a:gd name="T58" fmla="*/ 273 w 311"/>
                    <a:gd name="T59" fmla="*/ 146 h 201"/>
                    <a:gd name="T60" fmla="*/ 279 w 311"/>
                    <a:gd name="T61" fmla="*/ 134 h 201"/>
                    <a:gd name="T62" fmla="*/ 311 w 311"/>
                    <a:gd name="T63" fmla="*/ 118 h 201"/>
                    <a:gd name="T64" fmla="*/ 301 w 311"/>
                    <a:gd name="T65" fmla="*/ 106 h 201"/>
                    <a:gd name="T66" fmla="*/ 273 w 311"/>
                    <a:gd name="T67" fmla="*/ 112 h 201"/>
                    <a:gd name="T68" fmla="*/ 285 w 311"/>
                    <a:gd name="T69" fmla="*/ 102 h 201"/>
                    <a:gd name="T70" fmla="*/ 240 w 311"/>
                    <a:gd name="T71" fmla="*/ 83 h 201"/>
                    <a:gd name="T72" fmla="*/ 262 w 311"/>
                    <a:gd name="T73" fmla="*/ 79 h 201"/>
                    <a:gd name="T74" fmla="*/ 266 w 311"/>
                    <a:gd name="T75" fmla="*/ 61 h 201"/>
                    <a:gd name="T76" fmla="*/ 244 w 311"/>
                    <a:gd name="T77" fmla="*/ 57 h 201"/>
                    <a:gd name="T78" fmla="*/ 218 w 311"/>
                    <a:gd name="T79" fmla="*/ 61 h 201"/>
                    <a:gd name="T80" fmla="*/ 234 w 311"/>
                    <a:gd name="T81" fmla="*/ 45 h 201"/>
                    <a:gd name="T82" fmla="*/ 195 w 311"/>
                    <a:gd name="T83" fmla="*/ 35 h 201"/>
                    <a:gd name="T84" fmla="*/ 128 w 311"/>
                    <a:gd name="T85" fmla="*/ 28 h 201"/>
                    <a:gd name="T86" fmla="*/ 139 w 311"/>
                    <a:gd name="T87" fmla="*/ 16 h 201"/>
                    <a:gd name="T88" fmla="*/ 118 w 311"/>
                    <a:gd name="T89" fmla="*/ 6 h 201"/>
                    <a:gd name="T90" fmla="*/ 72 w 311"/>
                    <a:gd name="T91" fmla="*/ 22 h 201"/>
                    <a:gd name="T92" fmla="*/ 78 w 311"/>
                    <a:gd name="T93" fmla="*/ 35 h 201"/>
                    <a:gd name="T94" fmla="*/ 55 w 311"/>
                    <a:gd name="T95" fmla="*/ 39 h 201"/>
                    <a:gd name="T96" fmla="*/ 55 w 311"/>
                    <a:gd name="T97" fmla="*/ 28 h 201"/>
                    <a:gd name="T98" fmla="*/ 72 w 311"/>
                    <a:gd name="T99" fmla="*/ 12 h 201"/>
                    <a:gd name="T100" fmla="*/ 84 w 311"/>
                    <a:gd name="T101" fmla="*/ 6 h 201"/>
                    <a:gd name="T102" fmla="*/ 72 w 311"/>
                    <a:gd name="T103" fmla="*/ 0 h 201"/>
                    <a:gd name="T104" fmla="*/ 13 w 311"/>
                    <a:gd name="T105" fmla="*/ 22 h 201"/>
                    <a:gd name="T106" fmla="*/ 13 w 311"/>
                    <a:gd name="T107" fmla="*/ 22 h 201"/>
                    <a:gd name="T108" fmla="*/ 173 w 311"/>
                    <a:gd name="T109" fmla="*/ 128 h 201"/>
                    <a:gd name="T110" fmla="*/ 179 w 311"/>
                    <a:gd name="T111" fmla="*/ 112 h 201"/>
                    <a:gd name="T112" fmla="*/ 212 w 311"/>
                    <a:gd name="T113" fmla="*/ 118 h 201"/>
                    <a:gd name="T114" fmla="*/ 212 w 311"/>
                    <a:gd name="T115" fmla="*/ 128 h 201"/>
                    <a:gd name="T116" fmla="*/ 189 w 311"/>
                    <a:gd name="T117" fmla="*/ 134 h 201"/>
                    <a:gd name="T118" fmla="*/ 173 w 311"/>
                    <a:gd name="T119" fmla="*/ 128 h 201"/>
                    <a:gd name="T120" fmla="*/ 173 w 311"/>
                    <a:gd name="T121" fmla="*/ 128 h 2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1"/>
                    <a:gd name="T184" fmla="*/ 0 h 201"/>
                    <a:gd name="T185" fmla="*/ 311 w 311"/>
                    <a:gd name="T186" fmla="*/ 201 h 2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1" h="201">
                      <a:moveTo>
                        <a:pt x="13" y="22"/>
                      </a:moveTo>
                      <a:lnTo>
                        <a:pt x="0" y="45"/>
                      </a:lnTo>
                      <a:lnTo>
                        <a:pt x="23" y="45"/>
                      </a:lnTo>
                      <a:lnTo>
                        <a:pt x="13" y="57"/>
                      </a:lnTo>
                      <a:lnTo>
                        <a:pt x="23" y="61"/>
                      </a:lnTo>
                      <a:lnTo>
                        <a:pt x="45" y="51"/>
                      </a:lnTo>
                      <a:lnTo>
                        <a:pt x="96" y="61"/>
                      </a:lnTo>
                      <a:lnTo>
                        <a:pt x="112" y="67"/>
                      </a:lnTo>
                      <a:lnTo>
                        <a:pt x="122" y="57"/>
                      </a:lnTo>
                      <a:lnTo>
                        <a:pt x="145" y="67"/>
                      </a:lnTo>
                      <a:lnTo>
                        <a:pt x="173" y="96"/>
                      </a:lnTo>
                      <a:lnTo>
                        <a:pt x="161" y="112"/>
                      </a:lnTo>
                      <a:lnTo>
                        <a:pt x="145" y="128"/>
                      </a:lnTo>
                      <a:lnTo>
                        <a:pt x="112" y="140"/>
                      </a:lnTo>
                      <a:lnTo>
                        <a:pt x="90" y="134"/>
                      </a:lnTo>
                      <a:lnTo>
                        <a:pt x="67" y="146"/>
                      </a:lnTo>
                      <a:lnTo>
                        <a:pt x="84" y="163"/>
                      </a:lnTo>
                      <a:lnTo>
                        <a:pt x="112" y="150"/>
                      </a:lnTo>
                      <a:lnTo>
                        <a:pt x="145" y="156"/>
                      </a:lnTo>
                      <a:lnTo>
                        <a:pt x="151" y="179"/>
                      </a:lnTo>
                      <a:lnTo>
                        <a:pt x="206" y="201"/>
                      </a:lnTo>
                      <a:lnTo>
                        <a:pt x="212" y="191"/>
                      </a:lnTo>
                      <a:lnTo>
                        <a:pt x="183" y="163"/>
                      </a:lnTo>
                      <a:lnTo>
                        <a:pt x="222" y="173"/>
                      </a:lnTo>
                      <a:lnTo>
                        <a:pt x="250" y="169"/>
                      </a:lnTo>
                      <a:lnTo>
                        <a:pt x="222" y="134"/>
                      </a:lnTo>
                      <a:lnTo>
                        <a:pt x="228" y="118"/>
                      </a:lnTo>
                      <a:lnTo>
                        <a:pt x="256" y="124"/>
                      </a:lnTo>
                      <a:lnTo>
                        <a:pt x="256" y="134"/>
                      </a:lnTo>
                      <a:lnTo>
                        <a:pt x="273" y="146"/>
                      </a:lnTo>
                      <a:lnTo>
                        <a:pt x="279" y="134"/>
                      </a:lnTo>
                      <a:lnTo>
                        <a:pt x="311" y="118"/>
                      </a:lnTo>
                      <a:lnTo>
                        <a:pt x="301" y="106"/>
                      </a:lnTo>
                      <a:lnTo>
                        <a:pt x="273" y="112"/>
                      </a:lnTo>
                      <a:lnTo>
                        <a:pt x="285" y="102"/>
                      </a:lnTo>
                      <a:lnTo>
                        <a:pt x="240" y="83"/>
                      </a:lnTo>
                      <a:lnTo>
                        <a:pt x="262" y="79"/>
                      </a:lnTo>
                      <a:lnTo>
                        <a:pt x="266" y="61"/>
                      </a:lnTo>
                      <a:lnTo>
                        <a:pt x="244" y="57"/>
                      </a:lnTo>
                      <a:lnTo>
                        <a:pt x="218" y="61"/>
                      </a:lnTo>
                      <a:lnTo>
                        <a:pt x="234" y="45"/>
                      </a:lnTo>
                      <a:lnTo>
                        <a:pt x="195" y="35"/>
                      </a:lnTo>
                      <a:lnTo>
                        <a:pt x="128" y="28"/>
                      </a:lnTo>
                      <a:lnTo>
                        <a:pt x="139" y="16"/>
                      </a:lnTo>
                      <a:lnTo>
                        <a:pt x="118" y="6"/>
                      </a:lnTo>
                      <a:lnTo>
                        <a:pt x="72" y="22"/>
                      </a:lnTo>
                      <a:lnTo>
                        <a:pt x="78" y="35"/>
                      </a:lnTo>
                      <a:lnTo>
                        <a:pt x="55" y="39"/>
                      </a:lnTo>
                      <a:lnTo>
                        <a:pt x="55" y="28"/>
                      </a:lnTo>
                      <a:lnTo>
                        <a:pt x="72" y="12"/>
                      </a:lnTo>
                      <a:lnTo>
                        <a:pt x="84" y="6"/>
                      </a:lnTo>
                      <a:lnTo>
                        <a:pt x="72" y="0"/>
                      </a:lnTo>
                      <a:lnTo>
                        <a:pt x="13" y="22"/>
                      </a:lnTo>
                      <a:close/>
                      <a:moveTo>
                        <a:pt x="173" y="128"/>
                      </a:moveTo>
                      <a:lnTo>
                        <a:pt x="179" y="112"/>
                      </a:lnTo>
                      <a:lnTo>
                        <a:pt x="212" y="118"/>
                      </a:lnTo>
                      <a:lnTo>
                        <a:pt x="212" y="128"/>
                      </a:lnTo>
                      <a:lnTo>
                        <a:pt x="189" y="134"/>
                      </a:lnTo>
                      <a:lnTo>
                        <a:pt x="173" y="128"/>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60" name="Freeform 85">
                  <a:extLst>
                    <a:ext uri="{FF2B5EF4-FFF2-40B4-BE49-F238E27FC236}">
                      <a16:creationId xmlns:a16="http://schemas.microsoft.com/office/drawing/2014/main" id="{642A6B75-D2BC-4611-BC0E-03131DDA5777}"/>
                    </a:ext>
                  </a:extLst>
                </p:cNvPr>
                <p:cNvSpPr>
                  <a:spLocks/>
                </p:cNvSpPr>
                <p:nvPr/>
              </p:nvSpPr>
              <p:spPr bwMode="auto">
                <a:xfrm>
                  <a:off x="2417763" y="2130850"/>
                  <a:ext cx="38148" cy="13270"/>
                </a:xfrm>
                <a:custGeom>
                  <a:avLst/>
                  <a:gdLst>
                    <a:gd name="T0" fmla="*/ 0 w 44"/>
                    <a:gd name="T1" fmla="*/ 0 h 16"/>
                    <a:gd name="T2" fmla="*/ 0 w 44"/>
                    <a:gd name="T3" fmla="*/ 12 h 16"/>
                    <a:gd name="T4" fmla="*/ 28 w 44"/>
                    <a:gd name="T5" fmla="*/ 16 h 16"/>
                    <a:gd name="T6" fmla="*/ 44 w 44"/>
                    <a:gd name="T7" fmla="*/ 16 h 16"/>
                    <a:gd name="T8" fmla="*/ 44 w 44"/>
                    <a:gd name="T9" fmla="*/ 0 h 16"/>
                    <a:gd name="T10" fmla="*/ 0 w 44"/>
                    <a:gd name="T11" fmla="*/ 0 h 16"/>
                    <a:gd name="T12" fmla="*/ 0 w 44"/>
                    <a:gd name="T13" fmla="*/ 0 h 16"/>
                    <a:gd name="T14" fmla="*/ 0 60000 65536"/>
                    <a:gd name="T15" fmla="*/ 0 60000 65536"/>
                    <a:gd name="T16" fmla="*/ 0 60000 65536"/>
                    <a:gd name="T17" fmla="*/ 0 60000 65536"/>
                    <a:gd name="T18" fmla="*/ 0 60000 65536"/>
                    <a:gd name="T19" fmla="*/ 0 60000 65536"/>
                    <a:gd name="T20" fmla="*/ 0 60000 65536"/>
                    <a:gd name="T21" fmla="*/ 0 w 44"/>
                    <a:gd name="T22" fmla="*/ 0 h 16"/>
                    <a:gd name="T23" fmla="*/ 44 w 4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16">
                      <a:moveTo>
                        <a:pt x="0" y="0"/>
                      </a:moveTo>
                      <a:lnTo>
                        <a:pt x="0" y="12"/>
                      </a:lnTo>
                      <a:lnTo>
                        <a:pt x="28" y="16"/>
                      </a:lnTo>
                      <a:lnTo>
                        <a:pt x="44" y="16"/>
                      </a:lnTo>
                      <a:lnTo>
                        <a:pt x="44" y="0"/>
                      </a:lnTo>
                      <a:lnTo>
                        <a:pt x="0"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61" name="Freeform 86">
                  <a:extLst>
                    <a:ext uri="{FF2B5EF4-FFF2-40B4-BE49-F238E27FC236}">
                      <a16:creationId xmlns:a16="http://schemas.microsoft.com/office/drawing/2014/main" id="{177483FF-0C5D-407D-A5C2-EC4BA2B1C553}"/>
                    </a:ext>
                  </a:extLst>
                </p:cNvPr>
                <p:cNvSpPr>
                  <a:spLocks/>
                </p:cNvSpPr>
                <p:nvPr/>
              </p:nvSpPr>
              <p:spPr bwMode="auto">
                <a:xfrm>
                  <a:off x="2383950" y="2199686"/>
                  <a:ext cx="39015" cy="19075"/>
                </a:xfrm>
                <a:custGeom>
                  <a:avLst/>
                  <a:gdLst>
                    <a:gd name="T0" fmla="*/ 39 w 45"/>
                    <a:gd name="T1" fmla="*/ 0 h 23"/>
                    <a:gd name="T2" fmla="*/ 16 w 45"/>
                    <a:gd name="T3" fmla="*/ 13 h 23"/>
                    <a:gd name="T4" fmla="*/ 0 w 45"/>
                    <a:gd name="T5" fmla="*/ 23 h 23"/>
                    <a:gd name="T6" fmla="*/ 28 w 45"/>
                    <a:gd name="T7" fmla="*/ 23 h 23"/>
                    <a:gd name="T8" fmla="*/ 45 w 45"/>
                    <a:gd name="T9" fmla="*/ 19 h 23"/>
                    <a:gd name="T10" fmla="*/ 39 w 45"/>
                    <a:gd name="T11" fmla="*/ 0 h 23"/>
                    <a:gd name="T12" fmla="*/ 39 w 45"/>
                    <a:gd name="T13" fmla="*/ 0 h 23"/>
                    <a:gd name="T14" fmla="*/ 0 60000 65536"/>
                    <a:gd name="T15" fmla="*/ 0 60000 65536"/>
                    <a:gd name="T16" fmla="*/ 0 60000 65536"/>
                    <a:gd name="T17" fmla="*/ 0 60000 65536"/>
                    <a:gd name="T18" fmla="*/ 0 60000 65536"/>
                    <a:gd name="T19" fmla="*/ 0 60000 65536"/>
                    <a:gd name="T20" fmla="*/ 0 60000 65536"/>
                    <a:gd name="T21" fmla="*/ 0 w 45"/>
                    <a:gd name="T22" fmla="*/ 0 h 23"/>
                    <a:gd name="T23" fmla="*/ 45 w 45"/>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3">
                      <a:moveTo>
                        <a:pt x="39" y="0"/>
                      </a:moveTo>
                      <a:lnTo>
                        <a:pt x="16" y="13"/>
                      </a:lnTo>
                      <a:lnTo>
                        <a:pt x="0" y="23"/>
                      </a:lnTo>
                      <a:lnTo>
                        <a:pt x="28" y="23"/>
                      </a:lnTo>
                      <a:lnTo>
                        <a:pt x="45" y="19"/>
                      </a:lnTo>
                      <a:lnTo>
                        <a:pt x="39"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62" name="Freeform 87">
                  <a:extLst>
                    <a:ext uri="{FF2B5EF4-FFF2-40B4-BE49-F238E27FC236}">
                      <a16:creationId xmlns:a16="http://schemas.microsoft.com/office/drawing/2014/main" id="{D47CB689-4BC5-402A-9FDC-363FEB27E31C}"/>
                    </a:ext>
                  </a:extLst>
                </p:cNvPr>
                <p:cNvSpPr>
                  <a:spLocks/>
                </p:cNvSpPr>
                <p:nvPr/>
              </p:nvSpPr>
              <p:spPr bwMode="auto">
                <a:xfrm>
                  <a:off x="1549026" y="2163195"/>
                  <a:ext cx="993587" cy="431257"/>
                </a:xfrm>
                <a:custGeom>
                  <a:avLst/>
                  <a:gdLst>
                    <a:gd name="T0" fmla="*/ 890 w 1146"/>
                    <a:gd name="T1" fmla="*/ 85 h 520"/>
                    <a:gd name="T2" fmla="*/ 896 w 1146"/>
                    <a:gd name="T3" fmla="*/ 28 h 520"/>
                    <a:gd name="T4" fmla="*/ 829 w 1146"/>
                    <a:gd name="T5" fmla="*/ 67 h 520"/>
                    <a:gd name="T6" fmla="*/ 807 w 1146"/>
                    <a:gd name="T7" fmla="*/ 50 h 520"/>
                    <a:gd name="T8" fmla="*/ 803 w 1146"/>
                    <a:gd name="T9" fmla="*/ 0 h 520"/>
                    <a:gd name="T10" fmla="*/ 752 w 1146"/>
                    <a:gd name="T11" fmla="*/ 57 h 520"/>
                    <a:gd name="T12" fmla="*/ 675 w 1146"/>
                    <a:gd name="T13" fmla="*/ 63 h 520"/>
                    <a:gd name="T14" fmla="*/ 567 w 1146"/>
                    <a:gd name="T15" fmla="*/ 79 h 520"/>
                    <a:gd name="T16" fmla="*/ 484 w 1146"/>
                    <a:gd name="T17" fmla="*/ 63 h 520"/>
                    <a:gd name="T18" fmla="*/ 384 w 1146"/>
                    <a:gd name="T19" fmla="*/ 34 h 520"/>
                    <a:gd name="T20" fmla="*/ 336 w 1146"/>
                    <a:gd name="T21" fmla="*/ 34 h 520"/>
                    <a:gd name="T22" fmla="*/ 189 w 1146"/>
                    <a:gd name="T23" fmla="*/ 34 h 520"/>
                    <a:gd name="T24" fmla="*/ 29 w 1146"/>
                    <a:gd name="T25" fmla="*/ 191 h 520"/>
                    <a:gd name="T26" fmla="*/ 67 w 1146"/>
                    <a:gd name="T27" fmla="*/ 223 h 520"/>
                    <a:gd name="T28" fmla="*/ 51 w 1146"/>
                    <a:gd name="T29" fmla="*/ 286 h 520"/>
                    <a:gd name="T30" fmla="*/ 45 w 1146"/>
                    <a:gd name="T31" fmla="*/ 319 h 520"/>
                    <a:gd name="T32" fmla="*/ 29 w 1146"/>
                    <a:gd name="T33" fmla="*/ 353 h 520"/>
                    <a:gd name="T34" fmla="*/ 508 w 1146"/>
                    <a:gd name="T35" fmla="*/ 396 h 520"/>
                    <a:gd name="T36" fmla="*/ 530 w 1146"/>
                    <a:gd name="T37" fmla="*/ 402 h 520"/>
                    <a:gd name="T38" fmla="*/ 579 w 1146"/>
                    <a:gd name="T39" fmla="*/ 420 h 520"/>
                    <a:gd name="T40" fmla="*/ 634 w 1146"/>
                    <a:gd name="T41" fmla="*/ 396 h 520"/>
                    <a:gd name="T42" fmla="*/ 697 w 1146"/>
                    <a:gd name="T43" fmla="*/ 447 h 520"/>
                    <a:gd name="T44" fmla="*/ 691 w 1146"/>
                    <a:gd name="T45" fmla="*/ 463 h 520"/>
                    <a:gd name="T46" fmla="*/ 685 w 1146"/>
                    <a:gd name="T47" fmla="*/ 510 h 520"/>
                    <a:gd name="T48" fmla="*/ 707 w 1146"/>
                    <a:gd name="T49" fmla="*/ 497 h 520"/>
                    <a:gd name="T50" fmla="*/ 790 w 1146"/>
                    <a:gd name="T51" fmla="*/ 469 h 520"/>
                    <a:gd name="T52" fmla="*/ 929 w 1146"/>
                    <a:gd name="T53" fmla="*/ 424 h 520"/>
                    <a:gd name="T54" fmla="*/ 941 w 1146"/>
                    <a:gd name="T55" fmla="*/ 463 h 520"/>
                    <a:gd name="T56" fmla="*/ 953 w 1146"/>
                    <a:gd name="T57" fmla="*/ 469 h 520"/>
                    <a:gd name="T58" fmla="*/ 953 w 1146"/>
                    <a:gd name="T59" fmla="*/ 491 h 520"/>
                    <a:gd name="T60" fmla="*/ 1008 w 1146"/>
                    <a:gd name="T61" fmla="*/ 453 h 520"/>
                    <a:gd name="T62" fmla="*/ 957 w 1146"/>
                    <a:gd name="T63" fmla="*/ 436 h 520"/>
                    <a:gd name="T64" fmla="*/ 941 w 1146"/>
                    <a:gd name="T65" fmla="*/ 402 h 520"/>
                    <a:gd name="T66" fmla="*/ 969 w 1146"/>
                    <a:gd name="T67" fmla="*/ 380 h 520"/>
                    <a:gd name="T68" fmla="*/ 864 w 1146"/>
                    <a:gd name="T69" fmla="*/ 443 h 520"/>
                    <a:gd name="T70" fmla="*/ 947 w 1146"/>
                    <a:gd name="T71" fmla="*/ 363 h 520"/>
                    <a:gd name="T72" fmla="*/ 1079 w 1146"/>
                    <a:gd name="T73" fmla="*/ 353 h 520"/>
                    <a:gd name="T74" fmla="*/ 1142 w 1146"/>
                    <a:gd name="T75" fmla="*/ 335 h 520"/>
                    <a:gd name="T76" fmla="*/ 1146 w 1146"/>
                    <a:gd name="T77" fmla="*/ 302 h 520"/>
                    <a:gd name="T78" fmla="*/ 1075 w 1146"/>
                    <a:gd name="T79" fmla="*/ 262 h 520"/>
                    <a:gd name="T80" fmla="*/ 1079 w 1146"/>
                    <a:gd name="T81" fmla="*/ 213 h 520"/>
                    <a:gd name="T82" fmla="*/ 996 w 1146"/>
                    <a:gd name="T83" fmla="*/ 229 h 520"/>
                    <a:gd name="T84" fmla="*/ 991 w 1146"/>
                    <a:gd name="T85" fmla="*/ 213 h 520"/>
                    <a:gd name="T86" fmla="*/ 979 w 1146"/>
                    <a:gd name="T87" fmla="*/ 156 h 520"/>
                    <a:gd name="T88" fmla="*/ 918 w 1146"/>
                    <a:gd name="T89" fmla="*/ 146 h 520"/>
                    <a:gd name="T90" fmla="*/ 880 w 1146"/>
                    <a:gd name="T91" fmla="*/ 184 h 520"/>
                    <a:gd name="T92" fmla="*/ 870 w 1146"/>
                    <a:gd name="T93" fmla="*/ 245 h 520"/>
                    <a:gd name="T94" fmla="*/ 797 w 1146"/>
                    <a:gd name="T95" fmla="*/ 319 h 520"/>
                    <a:gd name="T96" fmla="*/ 758 w 1146"/>
                    <a:gd name="T97" fmla="*/ 286 h 520"/>
                    <a:gd name="T98" fmla="*/ 675 w 1146"/>
                    <a:gd name="T99" fmla="*/ 245 h 520"/>
                    <a:gd name="T100" fmla="*/ 630 w 1146"/>
                    <a:gd name="T101" fmla="*/ 213 h 520"/>
                    <a:gd name="T102" fmla="*/ 685 w 1146"/>
                    <a:gd name="T103" fmla="*/ 152 h 520"/>
                    <a:gd name="T104" fmla="*/ 740 w 1146"/>
                    <a:gd name="T105" fmla="*/ 130 h 520"/>
                    <a:gd name="T106" fmla="*/ 807 w 1146"/>
                    <a:gd name="T107" fmla="*/ 95 h 520"/>
                    <a:gd name="T108" fmla="*/ 857 w 1146"/>
                    <a:gd name="T109" fmla="*/ 89 h 5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46"/>
                    <a:gd name="T166" fmla="*/ 0 h 520"/>
                    <a:gd name="T167" fmla="*/ 1146 w 1146"/>
                    <a:gd name="T168" fmla="*/ 520 h 5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46" h="520">
                      <a:moveTo>
                        <a:pt x="857" y="89"/>
                      </a:moveTo>
                      <a:lnTo>
                        <a:pt x="870" y="79"/>
                      </a:lnTo>
                      <a:lnTo>
                        <a:pt x="890" y="85"/>
                      </a:lnTo>
                      <a:lnTo>
                        <a:pt x="918" y="57"/>
                      </a:lnTo>
                      <a:lnTo>
                        <a:pt x="929" y="34"/>
                      </a:lnTo>
                      <a:lnTo>
                        <a:pt x="896" y="28"/>
                      </a:lnTo>
                      <a:lnTo>
                        <a:pt x="880" y="44"/>
                      </a:lnTo>
                      <a:lnTo>
                        <a:pt x="845" y="63"/>
                      </a:lnTo>
                      <a:lnTo>
                        <a:pt x="829" y="67"/>
                      </a:lnTo>
                      <a:lnTo>
                        <a:pt x="845" y="40"/>
                      </a:lnTo>
                      <a:lnTo>
                        <a:pt x="823" y="40"/>
                      </a:lnTo>
                      <a:lnTo>
                        <a:pt x="807" y="50"/>
                      </a:lnTo>
                      <a:lnTo>
                        <a:pt x="803" y="34"/>
                      </a:lnTo>
                      <a:lnTo>
                        <a:pt x="819" y="28"/>
                      </a:lnTo>
                      <a:lnTo>
                        <a:pt x="803" y="0"/>
                      </a:lnTo>
                      <a:lnTo>
                        <a:pt x="752" y="22"/>
                      </a:lnTo>
                      <a:lnTo>
                        <a:pt x="774" y="40"/>
                      </a:lnTo>
                      <a:lnTo>
                        <a:pt x="752" y="57"/>
                      </a:lnTo>
                      <a:lnTo>
                        <a:pt x="730" y="57"/>
                      </a:lnTo>
                      <a:lnTo>
                        <a:pt x="713" y="63"/>
                      </a:lnTo>
                      <a:lnTo>
                        <a:pt x="675" y="63"/>
                      </a:lnTo>
                      <a:lnTo>
                        <a:pt x="618" y="57"/>
                      </a:lnTo>
                      <a:lnTo>
                        <a:pt x="573" y="57"/>
                      </a:lnTo>
                      <a:lnTo>
                        <a:pt x="567" y="79"/>
                      </a:lnTo>
                      <a:lnTo>
                        <a:pt x="551" y="63"/>
                      </a:lnTo>
                      <a:lnTo>
                        <a:pt x="508" y="73"/>
                      </a:lnTo>
                      <a:lnTo>
                        <a:pt x="484" y="63"/>
                      </a:lnTo>
                      <a:lnTo>
                        <a:pt x="496" y="50"/>
                      </a:lnTo>
                      <a:lnTo>
                        <a:pt x="419" y="28"/>
                      </a:lnTo>
                      <a:lnTo>
                        <a:pt x="384" y="34"/>
                      </a:lnTo>
                      <a:lnTo>
                        <a:pt x="368" y="44"/>
                      </a:lnTo>
                      <a:lnTo>
                        <a:pt x="362" y="28"/>
                      </a:lnTo>
                      <a:lnTo>
                        <a:pt x="336" y="34"/>
                      </a:lnTo>
                      <a:lnTo>
                        <a:pt x="291" y="28"/>
                      </a:lnTo>
                      <a:lnTo>
                        <a:pt x="230" y="50"/>
                      </a:lnTo>
                      <a:lnTo>
                        <a:pt x="189" y="34"/>
                      </a:lnTo>
                      <a:lnTo>
                        <a:pt x="173" y="34"/>
                      </a:lnTo>
                      <a:lnTo>
                        <a:pt x="0" y="184"/>
                      </a:lnTo>
                      <a:lnTo>
                        <a:pt x="29" y="191"/>
                      </a:lnTo>
                      <a:lnTo>
                        <a:pt x="23" y="207"/>
                      </a:lnTo>
                      <a:lnTo>
                        <a:pt x="57" y="195"/>
                      </a:lnTo>
                      <a:lnTo>
                        <a:pt x="67" y="223"/>
                      </a:lnTo>
                      <a:lnTo>
                        <a:pt x="67" y="252"/>
                      </a:lnTo>
                      <a:lnTo>
                        <a:pt x="74" y="274"/>
                      </a:lnTo>
                      <a:lnTo>
                        <a:pt x="51" y="286"/>
                      </a:lnTo>
                      <a:lnTo>
                        <a:pt x="29" y="302"/>
                      </a:lnTo>
                      <a:lnTo>
                        <a:pt x="29" y="319"/>
                      </a:lnTo>
                      <a:lnTo>
                        <a:pt x="45" y="319"/>
                      </a:lnTo>
                      <a:lnTo>
                        <a:pt x="35" y="335"/>
                      </a:lnTo>
                      <a:lnTo>
                        <a:pt x="51" y="329"/>
                      </a:lnTo>
                      <a:lnTo>
                        <a:pt x="29" y="353"/>
                      </a:lnTo>
                      <a:lnTo>
                        <a:pt x="51" y="363"/>
                      </a:lnTo>
                      <a:lnTo>
                        <a:pt x="80" y="392"/>
                      </a:lnTo>
                      <a:lnTo>
                        <a:pt x="508" y="396"/>
                      </a:lnTo>
                      <a:lnTo>
                        <a:pt x="508" y="386"/>
                      </a:lnTo>
                      <a:lnTo>
                        <a:pt x="524" y="386"/>
                      </a:lnTo>
                      <a:lnTo>
                        <a:pt x="530" y="402"/>
                      </a:lnTo>
                      <a:lnTo>
                        <a:pt x="557" y="408"/>
                      </a:lnTo>
                      <a:lnTo>
                        <a:pt x="567" y="402"/>
                      </a:lnTo>
                      <a:lnTo>
                        <a:pt x="579" y="420"/>
                      </a:lnTo>
                      <a:lnTo>
                        <a:pt x="602" y="414"/>
                      </a:lnTo>
                      <a:lnTo>
                        <a:pt x="608" y="402"/>
                      </a:lnTo>
                      <a:lnTo>
                        <a:pt x="634" y="396"/>
                      </a:lnTo>
                      <a:lnTo>
                        <a:pt x="656" y="424"/>
                      </a:lnTo>
                      <a:lnTo>
                        <a:pt x="662" y="443"/>
                      </a:lnTo>
                      <a:lnTo>
                        <a:pt x="697" y="447"/>
                      </a:lnTo>
                      <a:lnTo>
                        <a:pt x="719" y="469"/>
                      </a:lnTo>
                      <a:lnTo>
                        <a:pt x="701" y="475"/>
                      </a:lnTo>
                      <a:lnTo>
                        <a:pt x="691" y="463"/>
                      </a:lnTo>
                      <a:lnTo>
                        <a:pt x="679" y="475"/>
                      </a:lnTo>
                      <a:lnTo>
                        <a:pt x="656" y="520"/>
                      </a:lnTo>
                      <a:lnTo>
                        <a:pt x="685" y="510"/>
                      </a:lnTo>
                      <a:lnTo>
                        <a:pt x="697" y="514"/>
                      </a:lnTo>
                      <a:lnTo>
                        <a:pt x="707" y="510"/>
                      </a:lnTo>
                      <a:lnTo>
                        <a:pt x="707" y="497"/>
                      </a:lnTo>
                      <a:lnTo>
                        <a:pt x="752" y="487"/>
                      </a:lnTo>
                      <a:lnTo>
                        <a:pt x="768" y="487"/>
                      </a:lnTo>
                      <a:lnTo>
                        <a:pt x="790" y="469"/>
                      </a:lnTo>
                      <a:lnTo>
                        <a:pt x="874" y="459"/>
                      </a:lnTo>
                      <a:lnTo>
                        <a:pt x="908" y="424"/>
                      </a:lnTo>
                      <a:lnTo>
                        <a:pt x="929" y="424"/>
                      </a:lnTo>
                      <a:lnTo>
                        <a:pt x="918" y="443"/>
                      </a:lnTo>
                      <a:lnTo>
                        <a:pt x="924" y="475"/>
                      </a:lnTo>
                      <a:lnTo>
                        <a:pt x="941" y="463"/>
                      </a:lnTo>
                      <a:lnTo>
                        <a:pt x="953" y="453"/>
                      </a:lnTo>
                      <a:lnTo>
                        <a:pt x="969" y="463"/>
                      </a:lnTo>
                      <a:lnTo>
                        <a:pt x="953" y="469"/>
                      </a:lnTo>
                      <a:lnTo>
                        <a:pt x="924" y="487"/>
                      </a:lnTo>
                      <a:lnTo>
                        <a:pt x="929" y="497"/>
                      </a:lnTo>
                      <a:lnTo>
                        <a:pt x="953" y="491"/>
                      </a:lnTo>
                      <a:lnTo>
                        <a:pt x="979" y="469"/>
                      </a:lnTo>
                      <a:lnTo>
                        <a:pt x="1008" y="463"/>
                      </a:lnTo>
                      <a:lnTo>
                        <a:pt x="1008" y="453"/>
                      </a:lnTo>
                      <a:lnTo>
                        <a:pt x="985" y="453"/>
                      </a:lnTo>
                      <a:lnTo>
                        <a:pt x="963" y="447"/>
                      </a:lnTo>
                      <a:lnTo>
                        <a:pt x="957" y="436"/>
                      </a:lnTo>
                      <a:lnTo>
                        <a:pt x="963" y="424"/>
                      </a:lnTo>
                      <a:lnTo>
                        <a:pt x="941" y="414"/>
                      </a:lnTo>
                      <a:lnTo>
                        <a:pt x="941" y="402"/>
                      </a:lnTo>
                      <a:lnTo>
                        <a:pt x="975" y="408"/>
                      </a:lnTo>
                      <a:lnTo>
                        <a:pt x="985" y="396"/>
                      </a:lnTo>
                      <a:lnTo>
                        <a:pt x="969" y="380"/>
                      </a:lnTo>
                      <a:lnTo>
                        <a:pt x="941" y="392"/>
                      </a:lnTo>
                      <a:lnTo>
                        <a:pt x="902" y="414"/>
                      </a:lnTo>
                      <a:lnTo>
                        <a:pt x="864" y="443"/>
                      </a:lnTo>
                      <a:lnTo>
                        <a:pt x="896" y="402"/>
                      </a:lnTo>
                      <a:lnTo>
                        <a:pt x="924" y="386"/>
                      </a:lnTo>
                      <a:lnTo>
                        <a:pt x="947" y="363"/>
                      </a:lnTo>
                      <a:lnTo>
                        <a:pt x="1024" y="363"/>
                      </a:lnTo>
                      <a:lnTo>
                        <a:pt x="1058" y="369"/>
                      </a:lnTo>
                      <a:lnTo>
                        <a:pt x="1079" y="353"/>
                      </a:lnTo>
                      <a:lnTo>
                        <a:pt x="1113" y="341"/>
                      </a:lnTo>
                      <a:lnTo>
                        <a:pt x="1130" y="341"/>
                      </a:lnTo>
                      <a:lnTo>
                        <a:pt x="1142" y="335"/>
                      </a:lnTo>
                      <a:lnTo>
                        <a:pt x="1136" y="325"/>
                      </a:lnTo>
                      <a:lnTo>
                        <a:pt x="1142" y="319"/>
                      </a:lnTo>
                      <a:lnTo>
                        <a:pt x="1146" y="302"/>
                      </a:lnTo>
                      <a:lnTo>
                        <a:pt x="1079" y="308"/>
                      </a:lnTo>
                      <a:lnTo>
                        <a:pt x="1123" y="290"/>
                      </a:lnTo>
                      <a:lnTo>
                        <a:pt x="1075" y="262"/>
                      </a:lnTo>
                      <a:lnTo>
                        <a:pt x="1085" y="241"/>
                      </a:lnTo>
                      <a:lnTo>
                        <a:pt x="1079" y="229"/>
                      </a:lnTo>
                      <a:lnTo>
                        <a:pt x="1079" y="213"/>
                      </a:lnTo>
                      <a:lnTo>
                        <a:pt x="1063" y="213"/>
                      </a:lnTo>
                      <a:lnTo>
                        <a:pt x="1075" y="191"/>
                      </a:lnTo>
                      <a:lnTo>
                        <a:pt x="996" y="229"/>
                      </a:lnTo>
                      <a:lnTo>
                        <a:pt x="985" y="229"/>
                      </a:lnTo>
                      <a:lnTo>
                        <a:pt x="996" y="219"/>
                      </a:lnTo>
                      <a:lnTo>
                        <a:pt x="991" y="213"/>
                      </a:lnTo>
                      <a:lnTo>
                        <a:pt x="1008" y="178"/>
                      </a:lnTo>
                      <a:lnTo>
                        <a:pt x="991" y="174"/>
                      </a:lnTo>
                      <a:lnTo>
                        <a:pt x="979" y="156"/>
                      </a:lnTo>
                      <a:lnTo>
                        <a:pt x="963" y="156"/>
                      </a:lnTo>
                      <a:lnTo>
                        <a:pt x="963" y="152"/>
                      </a:lnTo>
                      <a:lnTo>
                        <a:pt x="918" y="146"/>
                      </a:lnTo>
                      <a:lnTo>
                        <a:pt x="912" y="134"/>
                      </a:lnTo>
                      <a:lnTo>
                        <a:pt x="902" y="156"/>
                      </a:lnTo>
                      <a:lnTo>
                        <a:pt x="880" y="184"/>
                      </a:lnTo>
                      <a:lnTo>
                        <a:pt x="890" y="195"/>
                      </a:lnTo>
                      <a:lnTo>
                        <a:pt x="857" y="223"/>
                      </a:lnTo>
                      <a:lnTo>
                        <a:pt x="870" y="245"/>
                      </a:lnTo>
                      <a:lnTo>
                        <a:pt x="823" y="286"/>
                      </a:lnTo>
                      <a:lnTo>
                        <a:pt x="803" y="290"/>
                      </a:lnTo>
                      <a:lnTo>
                        <a:pt x="797" y="319"/>
                      </a:lnTo>
                      <a:lnTo>
                        <a:pt x="768" y="353"/>
                      </a:lnTo>
                      <a:lnTo>
                        <a:pt x="746" y="341"/>
                      </a:lnTo>
                      <a:lnTo>
                        <a:pt x="758" y="286"/>
                      </a:lnTo>
                      <a:lnTo>
                        <a:pt x="746" y="280"/>
                      </a:lnTo>
                      <a:lnTo>
                        <a:pt x="723" y="286"/>
                      </a:lnTo>
                      <a:lnTo>
                        <a:pt x="675" y="245"/>
                      </a:lnTo>
                      <a:lnTo>
                        <a:pt x="640" y="245"/>
                      </a:lnTo>
                      <a:lnTo>
                        <a:pt x="640" y="213"/>
                      </a:lnTo>
                      <a:lnTo>
                        <a:pt x="630" y="213"/>
                      </a:lnTo>
                      <a:lnTo>
                        <a:pt x="640" y="191"/>
                      </a:lnTo>
                      <a:lnTo>
                        <a:pt x="685" y="162"/>
                      </a:lnTo>
                      <a:lnTo>
                        <a:pt x="685" y="152"/>
                      </a:lnTo>
                      <a:lnTo>
                        <a:pt x="730" y="140"/>
                      </a:lnTo>
                      <a:lnTo>
                        <a:pt x="707" y="124"/>
                      </a:lnTo>
                      <a:lnTo>
                        <a:pt x="740" y="130"/>
                      </a:lnTo>
                      <a:lnTo>
                        <a:pt x="803" y="107"/>
                      </a:lnTo>
                      <a:lnTo>
                        <a:pt x="758" y="95"/>
                      </a:lnTo>
                      <a:lnTo>
                        <a:pt x="807" y="95"/>
                      </a:lnTo>
                      <a:lnTo>
                        <a:pt x="835" y="85"/>
                      </a:lnTo>
                      <a:lnTo>
                        <a:pt x="857" y="89"/>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63" name="Freeform 88">
                  <a:extLst>
                    <a:ext uri="{FF2B5EF4-FFF2-40B4-BE49-F238E27FC236}">
                      <a16:creationId xmlns:a16="http://schemas.microsoft.com/office/drawing/2014/main" id="{97A95F81-746C-4557-815F-F1066575B95E}"/>
                    </a:ext>
                  </a:extLst>
                </p:cNvPr>
                <p:cNvSpPr>
                  <a:spLocks/>
                </p:cNvSpPr>
                <p:nvPr/>
              </p:nvSpPr>
              <p:spPr bwMode="auto">
                <a:xfrm>
                  <a:off x="2259102" y="2274327"/>
                  <a:ext cx="22542" cy="23221"/>
                </a:xfrm>
                <a:custGeom>
                  <a:avLst/>
                  <a:gdLst>
                    <a:gd name="T0" fmla="*/ 26 w 26"/>
                    <a:gd name="T1" fmla="*/ 18 h 28"/>
                    <a:gd name="T2" fmla="*/ 26 w 26"/>
                    <a:gd name="T3" fmla="*/ 0 h 28"/>
                    <a:gd name="T4" fmla="*/ 0 w 26"/>
                    <a:gd name="T5" fmla="*/ 12 h 28"/>
                    <a:gd name="T6" fmla="*/ 10 w 26"/>
                    <a:gd name="T7" fmla="*/ 28 h 28"/>
                    <a:gd name="T8" fmla="*/ 26 w 26"/>
                    <a:gd name="T9" fmla="*/ 18 h 28"/>
                    <a:gd name="T10" fmla="*/ 26 w 26"/>
                    <a:gd name="T11" fmla="*/ 18 h 28"/>
                    <a:gd name="T12" fmla="*/ 0 60000 65536"/>
                    <a:gd name="T13" fmla="*/ 0 60000 65536"/>
                    <a:gd name="T14" fmla="*/ 0 60000 65536"/>
                    <a:gd name="T15" fmla="*/ 0 60000 65536"/>
                    <a:gd name="T16" fmla="*/ 0 60000 65536"/>
                    <a:gd name="T17" fmla="*/ 0 60000 65536"/>
                    <a:gd name="T18" fmla="*/ 0 w 26"/>
                    <a:gd name="T19" fmla="*/ 0 h 28"/>
                    <a:gd name="T20" fmla="*/ 26 w 26"/>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6" h="28">
                      <a:moveTo>
                        <a:pt x="26" y="18"/>
                      </a:moveTo>
                      <a:lnTo>
                        <a:pt x="26" y="0"/>
                      </a:lnTo>
                      <a:lnTo>
                        <a:pt x="0" y="12"/>
                      </a:lnTo>
                      <a:lnTo>
                        <a:pt x="10" y="28"/>
                      </a:lnTo>
                      <a:lnTo>
                        <a:pt x="26" y="18"/>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64" name="Freeform 89">
                  <a:extLst>
                    <a:ext uri="{FF2B5EF4-FFF2-40B4-BE49-F238E27FC236}">
                      <a16:creationId xmlns:a16="http://schemas.microsoft.com/office/drawing/2014/main" id="{37CE0831-5DA2-4756-B7F8-914B2156BD17}"/>
                    </a:ext>
                  </a:extLst>
                </p:cNvPr>
                <p:cNvSpPr>
                  <a:spLocks/>
                </p:cNvSpPr>
                <p:nvPr/>
              </p:nvSpPr>
              <p:spPr bwMode="auto">
                <a:xfrm>
                  <a:off x="2298117" y="2289254"/>
                  <a:ext cx="19074" cy="13270"/>
                </a:xfrm>
                <a:custGeom>
                  <a:avLst/>
                  <a:gdLst>
                    <a:gd name="T0" fmla="*/ 16 w 22"/>
                    <a:gd name="T1" fmla="*/ 0 h 16"/>
                    <a:gd name="T2" fmla="*/ 0 w 22"/>
                    <a:gd name="T3" fmla="*/ 4 h 16"/>
                    <a:gd name="T4" fmla="*/ 6 w 22"/>
                    <a:gd name="T5" fmla="*/ 16 h 16"/>
                    <a:gd name="T6" fmla="*/ 22 w 22"/>
                    <a:gd name="T7" fmla="*/ 0 h 16"/>
                    <a:gd name="T8" fmla="*/ 16 w 22"/>
                    <a:gd name="T9" fmla="*/ 0 h 16"/>
                    <a:gd name="T10" fmla="*/ 16 w 22"/>
                    <a:gd name="T11" fmla="*/ 0 h 16"/>
                    <a:gd name="T12" fmla="*/ 0 60000 65536"/>
                    <a:gd name="T13" fmla="*/ 0 60000 65536"/>
                    <a:gd name="T14" fmla="*/ 0 60000 65536"/>
                    <a:gd name="T15" fmla="*/ 0 60000 65536"/>
                    <a:gd name="T16" fmla="*/ 0 60000 65536"/>
                    <a:gd name="T17" fmla="*/ 0 60000 65536"/>
                    <a:gd name="T18" fmla="*/ 0 w 22"/>
                    <a:gd name="T19" fmla="*/ 0 h 16"/>
                    <a:gd name="T20" fmla="*/ 22 w 2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2" h="16">
                      <a:moveTo>
                        <a:pt x="16" y="0"/>
                      </a:moveTo>
                      <a:lnTo>
                        <a:pt x="0" y="4"/>
                      </a:lnTo>
                      <a:lnTo>
                        <a:pt x="6" y="16"/>
                      </a:lnTo>
                      <a:lnTo>
                        <a:pt x="22" y="0"/>
                      </a:lnTo>
                      <a:lnTo>
                        <a:pt x="16"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65" name="Freeform 90">
                  <a:extLst>
                    <a:ext uri="{FF2B5EF4-FFF2-40B4-BE49-F238E27FC236}">
                      <a16:creationId xmlns:a16="http://schemas.microsoft.com/office/drawing/2014/main" id="{DFBF08B5-253B-4E0E-913B-2DFD8D4DDFE3}"/>
                    </a:ext>
                  </a:extLst>
                </p:cNvPr>
                <p:cNvSpPr>
                  <a:spLocks/>
                </p:cNvSpPr>
                <p:nvPr/>
              </p:nvSpPr>
              <p:spPr bwMode="auto">
                <a:xfrm>
                  <a:off x="2248698" y="2241982"/>
                  <a:ext cx="58090" cy="37320"/>
                </a:xfrm>
                <a:custGeom>
                  <a:avLst/>
                  <a:gdLst>
                    <a:gd name="T0" fmla="*/ 34 w 67"/>
                    <a:gd name="T1" fmla="*/ 35 h 45"/>
                    <a:gd name="T2" fmla="*/ 63 w 67"/>
                    <a:gd name="T3" fmla="*/ 45 h 45"/>
                    <a:gd name="T4" fmla="*/ 67 w 67"/>
                    <a:gd name="T5" fmla="*/ 29 h 45"/>
                    <a:gd name="T6" fmla="*/ 28 w 67"/>
                    <a:gd name="T7" fmla="*/ 0 h 45"/>
                    <a:gd name="T8" fmla="*/ 0 w 67"/>
                    <a:gd name="T9" fmla="*/ 29 h 45"/>
                    <a:gd name="T10" fmla="*/ 0 w 67"/>
                    <a:gd name="T11" fmla="*/ 39 h 45"/>
                    <a:gd name="T12" fmla="*/ 16 w 67"/>
                    <a:gd name="T13" fmla="*/ 39 h 45"/>
                    <a:gd name="T14" fmla="*/ 34 w 67"/>
                    <a:gd name="T15" fmla="*/ 35 h 45"/>
                    <a:gd name="T16" fmla="*/ 34 w 67"/>
                    <a:gd name="T17" fmla="*/ 35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
                    <a:gd name="T28" fmla="*/ 0 h 45"/>
                    <a:gd name="T29" fmla="*/ 67 w 67"/>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 h="45">
                      <a:moveTo>
                        <a:pt x="34" y="35"/>
                      </a:moveTo>
                      <a:lnTo>
                        <a:pt x="63" y="45"/>
                      </a:lnTo>
                      <a:lnTo>
                        <a:pt x="67" y="29"/>
                      </a:lnTo>
                      <a:lnTo>
                        <a:pt x="28" y="0"/>
                      </a:lnTo>
                      <a:lnTo>
                        <a:pt x="0" y="29"/>
                      </a:lnTo>
                      <a:lnTo>
                        <a:pt x="0" y="39"/>
                      </a:lnTo>
                      <a:lnTo>
                        <a:pt x="16" y="39"/>
                      </a:lnTo>
                      <a:lnTo>
                        <a:pt x="34" y="35"/>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66" name="Freeform 91">
                  <a:extLst>
                    <a:ext uri="{FF2B5EF4-FFF2-40B4-BE49-F238E27FC236}">
                      <a16:creationId xmlns:a16="http://schemas.microsoft.com/office/drawing/2014/main" id="{17FD84B0-7887-4D5A-B6BF-2E827B6D7E45}"/>
                    </a:ext>
                  </a:extLst>
                </p:cNvPr>
                <p:cNvSpPr>
                  <a:spLocks/>
                </p:cNvSpPr>
                <p:nvPr/>
              </p:nvSpPr>
              <p:spPr bwMode="auto">
                <a:xfrm>
                  <a:off x="2412562" y="2474197"/>
                  <a:ext cx="29478" cy="17416"/>
                </a:xfrm>
                <a:custGeom>
                  <a:avLst/>
                  <a:gdLst>
                    <a:gd name="T0" fmla="*/ 0 w 34"/>
                    <a:gd name="T1" fmla="*/ 0 h 21"/>
                    <a:gd name="T2" fmla="*/ 6 w 34"/>
                    <a:gd name="T3" fmla="*/ 17 h 21"/>
                    <a:gd name="T4" fmla="*/ 22 w 34"/>
                    <a:gd name="T5" fmla="*/ 21 h 21"/>
                    <a:gd name="T6" fmla="*/ 34 w 34"/>
                    <a:gd name="T7" fmla="*/ 11 h 21"/>
                    <a:gd name="T8" fmla="*/ 22 w 34"/>
                    <a:gd name="T9" fmla="*/ 5 h 21"/>
                    <a:gd name="T10" fmla="*/ 0 w 34"/>
                    <a:gd name="T11" fmla="*/ 0 h 21"/>
                    <a:gd name="T12" fmla="*/ 0 w 34"/>
                    <a:gd name="T13" fmla="*/ 0 h 21"/>
                    <a:gd name="T14" fmla="*/ 0 60000 65536"/>
                    <a:gd name="T15" fmla="*/ 0 60000 65536"/>
                    <a:gd name="T16" fmla="*/ 0 60000 65536"/>
                    <a:gd name="T17" fmla="*/ 0 60000 65536"/>
                    <a:gd name="T18" fmla="*/ 0 60000 65536"/>
                    <a:gd name="T19" fmla="*/ 0 60000 65536"/>
                    <a:gd name="T20" fmla="*/ 0 60000 65536"/>
                    <a:gd name="T21" fmla="*/ 0 w 34"/>
                    <a:gd name="T22" fmla="*/ 0 h 21"/>
                    <a:gd name="T23" fmla="*/ 34 w 34"/>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1">
                      <a:moveTo>
                        <a:pt x="0" y="0"/>
                      </a:moveTo>
                      <a:lnTo>
                        <a:pt x="6" y="17"/>
                      </a:lnTo>
                      <a:lnTo>
                        <a:pt x="22" y="21"/>
                      </a:lnTo>
                      <a:lnTo>
                        <a:pt x="34" y="11"/>
                      </a:lnTo>
                      <a:lnTo>
                        <a:pt x="22" y="5"/>
                      </a:lnTo>
                      <a:lnTo>
                        <a:pt x="0"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67" name="Freeform 92">
                  <a:extLst>
                    <a:ext uri="{FF2B5EF4-FFF2-40B4-BE49-F238E27FC236}">
                      <a16:creationId xmlns:a16="http://schemas.microsoft.com/office/drawing/2014/main" id="{0D68DEB3-F96F-4D58-B1D8-C6FCAFF11BE0}"/>
                    </a:ext>
                  </a:extLst>
                </p:cNvPr>
                <p:cNvSpPr>
                  <a:spLocks/>
                </p:cNvSpPr>
                <p:nvPr/>
              </p:nvSpPr>
              <p:spPr bwMode="auto">
                <a:xfrm>
                  <a:off x="2466316" y="2455952"/>
                  <a:ext cx="95371" cy="74641"/>
                </a:xfrm>
                <a:custGeom>
                  <a:avLst/>
                  <a:gdLst>
                    <a:gd name="T0" fmla="*/ 65 w 110"/>
                    <a:gd name="T1" fmla="*/ 8 h 90"/>
                    <a:gd name="T2" fmla="*/ 65 w 110"/>
                    <a:gd name="T3" fmla="*/ 0 h 90"/>
                    <a:gd name="T4" fmla="*/ 43 w 110"/>
                    <a:gd name="T5" fmla="*/ 10 h 90"/>
                    <a:gd name="T6" fmla="*/ 27 w 110"/>
                    <a:gd name="T7" fmla="*/ 43 h 90"/>
                    <a:gd name="T8" fmla="*/ 0 w 110"/>
                    <a:gd name="T9" fmla="*/ 61 h 90"/>
                    <a:gd name="T10" fmla="*/ 49 w 110"/>
                    <a:gd name="T11" fmla="*/ 71 h 90"/>
                    <a:gd name="T12" fmla="*/ 49 w 110"/>
                    <a:gd name="T13" fmla="*/ 90 h 90"/>
                    <a:gd name="T14" fmla="*/ 84 w 110"/>
                    <a:gd name="T15" fmla="*/ 61 h 90"/>
                    <a:gd name="T16" fmla="*/ 84 w 110"/>
                    <a:gd name="T17" fmla="*/ 77 h 90"/>
                    <a:gd name="T18" fmla="*/ 100 w 110"/>
                    <a:gd name="T19" fmla="*/ 83 h 90"/>
                    <a:gd name="T20" fmla="*/ 110 w 110"/>
                    <a:gd name="T21" fmla="*/ 67 h 90"/>
                    <a:gd name="T22" fmla="*/ 94 w 110"/>
                    <a:gd name="T23" fmla="*/ 61 h 90"/>
                    <a:gd name="T24" fmla="*/ 100 w 110"/>
                    <a:gd name="T25" fmla="*/ 49 h 90"/>
                    <a:gd name="T26" fmla="*/ 88 w 110"/>
                    <a:gd name="T27" fmla="*/ 43 h 90"/>
                    <a:gd name="T28" fmla="*/ 100 w 110"/>
                    <a:gd name="T29" fmla="*/ 33 h 90"/>
                    <a:gd name="T30" fmla="*/ 65 w 110"/>
                    <a:gd name="T31" fmla="*/ 27 h 90"/>
                    <a:gd name="T32" fmla="*/ 65 w 110"/>
                    <a:gd name="T33" fmla="*/ 16 h 90"/>
                    <a:gd name="T34" fmla="*/ 55 w 110"/>
                    <a:gd name="T35" fmla="*/ 16 h 90"/>
                    <a:gd name="T36" fmla="*/ 65 w 110"/>
                    <a:gd name="T37" fmla="*/ 8 h 90"/>
                    <a:gd name="T38" fmla="*/ 65 w 110"/>
                    <a:gd name="T39" fmla="*/ 8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
                    <a:gd name="T61" fmla="*/ 0 h 90"/>
                    <a:gd name="T62" fmla="*/ 110 w 110"/>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 h="90">
                      <a:moveTo>
                        <a:pt x="65" y="8"/>
                      </a:moveTo>
                      <a:lnTo>
                        <a:pt x="65" y="0"/>
                      </a:lnTo>
                      <a:lnTo>
                        <a:pt x="43" y="10"/>
                      </a:lnTo>
                      <a:lnTo>
                        <a:pt x="27" y="43"/>
                      </a:lnTo>
                      <a:lnTo>
                        <a:pt x="0" y="61"/>
                      </a:lnTo>
                      <a:lnTo>
                        <a:pt x="49" y="71"/>
                      </a:lnTo>
                      <a:lnTo>
                        <a:pt x="49" y="90"/>
                      </a:lnTo>
                      <a:lnTo>
                        <a:pt x="84" y="61"/>
                      </a:lnTo>
                      <a:lnTo>
                        <a:pt x="84" y="77"/>
                      </a:lnTo>
                      <a:lnTo>
                        <a:pt x="100" y="83"/>
                      </a:lnTo>
                      <a:lnTo>
                        <a:pt x="110" y="67"/>
                      </a:lnTo>
                      <a:lnTo>
                        <a:pt x="94" y="61"/>
                      </a:lnTo>
                      <a:lnTo>
                        <a:pt x="100" y="49"/>
                      </a:lnTo>
                      <a:lnTo>
                        <a:pt x="88" y="43"/>
                      </a:lnTo>
                      <a:lnTo>
                        <a:pt x="100" y="33"/>
                      </a:lnTo>
                      <a:lnTo>
                        <a:pt x="65" y="27"/>
                      </a:lnTo>
                      <a:lnTo>
                        <a:pt x="65" y="16"/>
                      </a:lnTo>
                      <a:lnTo>
                        <a:pt x="55" y="16"/>
                      </a:lnTo>
                      <a:lnTo>
                        <a:pt x="65" y="8"/>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68" name="Freeform 93">
                  <a:extLst>
                    <a:ext uri="{FF2B5EF4-FFF2-40B4-BE49-F238E27FC236}">
                      <a16:creationId xmlns:a16="http://schemas.microsoft.com/office/drawing/2014/main" id="{8D02EFB0-4CDC-4FF6-9F20-18B592C841AE}"/>
                    </a:ext>
                  </a:extLst>
                </p:cNvPr>
                <p:cNvSpPr>
                  <a:spLocks/>
                </p:cNvSpPr>
                <p:nvPr/>
              </p:nvSpPr>
              <p:spPr bwMode="auto">
                <a:xfrm>
                  <a:off x="2422965" y="2506542"/>
                  <a:ext cx="13872" cy="8293"/>
                </a:xfrm>
                <a:custGeom>
                  <a:avLst/>
                  <a:gdLst>
                    <a:gd name="T0" fmla="*/ 0 w 16"/>
                    <a:gd name="T1" fmla="*/ 6 h 10"/>
                    <a:gd name="T2" fmla="*/ 16 w 16"/>
                    <a:gd name="T3" fmla="*/ 10 h 10"/>
                    <a:gd name="T4" fmla="*/ 16 w 16"/>
                    <a:gd name="T5" fmla="*/ 0 h 10"/>
                    <a:gd name="T6" fmla="*/ 0 w 16"/>
                    <a:gd name="T7" fmla="*/ 6 h 10"/>
                    <a:gd name="T8" fmla="*/ 0 w 16"/>
                    <a:gd name="T9" fmla="*/ 6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0" y="6"/>
                      </a:moveTo>
                      <a:lnTo>
                        <a:pt x="16" y="10"/>
                      </a:lnTo>
                      <a:lnTo>
                        <a:pt x="16" y="0"/>
                      </a:lnTo>
                      <a:lnTo>
                        <a:pt x="0"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69" name="Freeform 94">
                  <a:extLst>
                    <a:ext uri="{FF2B5EF4-FFF2-40B4-BE49-F238E27FC236}">
                      <a16:creationId xmlns:a16="http://schemas.microsoft.com/office/drawing/2014/main" id="{ED9E698A-C376-458D-A16E-7CC8B6553CBA}"/>
                    </a:ext>
                  </a:extLst>
                </p:cNvPr>
                <p:cNvSpPr>
                  <a:spLocks/>
                </p:cNvSpPr>
                <p:nvPr/>
              </p:nvSpPr>
              <p:spPr bwMode="auto">
                <a:xfrm>
                  <a:off x="2428168" y="2519811"/>
                  <a:ext cx="22542" cy="19075"/>
                </a:xfrm>
                <a:custGeom>
                  <a:avLst/>
                  <a:gdLst>
                    <a:gd name="T0" fmla="*/ 0 w 26"/>
                    <a:gd name="T1" fmla="*/ 13 h 23"/>
                    <a:gd name="T2" fmla="*/ 10 w 26"/>
                    <a:gd name="T3" fmla="*/ 23 h 23"/>
                    <a:gd name="T4" fmla="*/ 26 w 26"/>
                    <a:gd name="T5" fmla="*/ 23 h 23"/>
                    <a:gd name="T6" fmla="*/ 26 w 26"/>
                    <a:gd name="T7" fmla="*/ 13 h 23"/>
                    <a:gd name="T8" fmla="*/ 16 w 26"/>
                    <a:gd name="T9" fmla="*/ 13 h 23"/>
                    <a:gd name="T10" fmla="*/ 22 w 26"/>
                    <a:gd name="T11" fmla="*/ 0 h 23"/>
                    <a:gd name="T12" fmla="*/ 0 w 26"/>
                    <a:gd name="T13" fmla="*/ 13 h 23"/>
                    <a:gd name="T14" fmla="*/ 0 w 26"/>
                    <a:gd name="T15" fmla="*/ 13 h 2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23"/>
                    <a:gd name="T26" fmla="*/ 26 w 26"/>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23">
                      <a:moveTo>
                        <a:pt x="0" y="13"/>
                      </a:moveTo>
                      <a:lnTo>
                        <a:pt x="10" y="23"/>
                      </a:lnTo>
                      <a:lnTo>
                        <a:pt x="26" y="23"/>
                      </a:lnTo>
                      <a:lnTo>
                        <a:pt x="26" y="13"/>
                      </a:lnTo>
                      <a:lnTo>
                        <a:pt x="16" y="13"/>
                      </a:lnTo>
                      <a:lnTo>
                        <a:pt x="22" y="0"/>
                      </a:lnTo>
                      <a:lnTo>
                        <a:pt x="0" y="1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70" name="Freeform 95">
                  <a:extLst>
                    <a:ext uri="{FF2B5EF4-FFF2-40B4-BE49-F238E27FC236}">
                      <a16:creationId xmlns:a16="http://schemas.microsoft.com/office/drawing/2014/main" id="{00809382-B51B-445C-BA5C-E1D6C37E02F5}"/>
                    </a:ext>
                  </a:extLst>
                </p:cNvPr>
                <p:cNvSpPr>
                  <a:spLocks/>
                </p:cNvSpPr>
                <p:nvPr/>
              </p:nvSpPr>
              <p:spPr bwMode="auto">
                <a:xfrm>
                  <a:off x="2389153" y="2514835"/>
                  <a:ext cx="28611" cy="15758"/>
                </a:xfrm>
                <a:custGeom>
                  <a:avLst/>
                  <a:gdLst>
                    <a:gd name="T0" fmla="*/ 10 w 33"/>
                    <a:gd name="T1" fmla="*/ 0 h 19"/>
                    <a:gd name="T2" fmla="*/ 0 w 33"/>
                    <a:gd name="T3" fmla="*/ 12 h 19"/>
                    <a:gd name="T4" fmla="*/ 33 w 33"/>
                    <a:gd name="T5" fmla="*/ 19 h 19"/>
                    <a:gd name="T6" fmla="*/ 10 w 33"/>
                    <a:gd name="T7" fmla="*/ 0 h 19"/>
                    <a:gd name="T8" fmla="*/ 10 w 33"/>
                    <a:gd name="T9" fmla="*/ 0 h 19"/>
                    <a:gd name="T10" fmla="*/ 0 60000 65536"/>
                    <a:gd name="T11" fmla="*/ 0 60000 65536"/>
                    <a:gd name="T12" fmla="*/ 0 60000 65536"/>
                    <a:gd name="T13" fmla="*/ 0 60000 65536"/>
                    <a:gd name="T14" fmla="*/ 0 60000 65536"/>
                    <a:gd name="T15" fmla="*/ 0 w 33"/>
                    <a:gd name="T16" fmla="*/ 0 h 19"/>
                    <a:gd name="T17" fmla="*/ 33 w 33"/>
                    <a:gd name="T18" fmla="*/ 19 h 19"/>
                  </a:gdLst>
                  <a:ahLst/>
                  <a:cxnLst>
                    <a:cxn ang="T10">
                      <a:pos x="T0" y="T1"/>
                    </a:cxn>
                    <a:cxn ang="T11">
                      <a:pos x="T2" y="T3"/>
                    </a:cxn>
                    <a:cxn ang="T12">
                      <a:pos x="T4" y="T5"/>
                    </a:cxn>
                    <a:cxn ang="T13">
                      <a:pos x="T6" y="T7"/>
                    </a:cxn>
                    <a:cxn ang="T14">
                      <a:pos x="T8" y="T9"/>
                    </a:cxn>
                  </a:cxnLst>
                  <a:rect l="T15" t="T16" r="T17" b="T18"/>
                  <a:pathLst>
                    <a:path w="33" h="19">
                      <a:moveTo>
                        <a:pt x="10" y="0"/>
                      </a:moveTo>
                      <a:lnTo>
                        <a:pt x="0" y="12"/>
                      </a:lnTo>
                      <a:lnTo>
                        <a:pt x="33" y="19"/>
                      </a:lnTo>
                      <a:lnTo>
                        <a:pt x="10"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71" name="Freeform 96">
                  <a:extLst>
                    <a:ext uri="{FF2B5EF4-FFF2-40B4-BE49-F238E27FC236}">
                      <a16:creationId xmlns:a16="http://schemas.microsoft.com/office/drawing/2014/main" id="{D71E08D9-2875-4916-AC23-8748990FB4F8}"/>
                    </a:ext>
                  </a:extLst>
                </p:cNvPr>
                <p:cNvSpPr>
                  <a:spLocks/>
                </p:cNvSpPr>
                <p:nvPr/>
              </p:nvSpPr>
              <p:spPr bwMode="auto">
                <a:xfrm>
                  <a:off x="1959986" y="2140803"/>
                  <a:ext cx="188140" cy="58883"/>
                </a:xfrm>
                <a:custGeom>
                  <a:avLst/>
                  <a:gdLst>
                    <a:gd name="T0" fmla="*/ 99 w 217"/>
                    <a:gd name="T1" fmla="*/ 16 h 71"/>
                    <a:gd name="T2" fmla="*/ 99 w 217"/>
                    <a:gd name="T3" fmla="*/ 0 h 71"/>
                    <a:gd name="T4" fmla="*/ 22 w 217"/>
                    <a:gd name="T5" fmla="*/ 27 h 71"/>
                    <a:gd name="T6" fmla="*/ 34 w 217"/>
                    <a:gd name="T7" fmla="*/ 33 h 71"/>
                    <a:gd name="T8" fmla="*/ 67 w 217"/>
                    <a:gd name="T9" fmla="*/ 27 h 71"/>
                    <a:gd name="T10" fmla="*/ 44 w 217"/>
                    <a:gd name="T11" fmla="*/ 39 h 71"/>
                    <a:gd name="T12" fmla="*/ 73 w 217"/>
                    <a:gd name="T13" fmla="*/ 45 h 71"/>
                    <a:gd name="T14" fmla="*/ 28 w 217"/>
                    <a:gd name="T15" fmla="*/ 49 h 71"/>
                    <a:gd name="T16" fmla="*/ 0 w 217"/>
                    <a:gd name="T17" fmla="*/ 61 h 71"/>
                    <a:gd name="T18" fmla="*/ 34 w 217"/>
                    <a:gd name="T19" fmla="*/ 67 h 71"/>
                    <a:gd name="T20" fmla="*/ 44 w 217"/>
                    <a:gd name="T21" fmla="*/ 71 h 71"/>
                    <a:gd name="T22" fmla="*/ 128 w 217"/>
                    <a:gd name="T23" fmla="*/ 61 h 71"/>
                    <a:gd name="T24" fmla="*/ 160 w 217"/>
                    <a:gd name="T25" fmla="*/ 71 h 71"/>
                    <a:gd name="T26" fmla="*/ 178 w 217"/>
                    <a:gd name="T27" fmla="*/ 61 h 71"/>
                    <a:gd name="T28" fmla="*/ 211 w 217"/>
                    <a:gd name="T29" fmla="*/ 61 h 71"/>
                    <a:gd name="T30" fmla="*/ 217 w 217"/>
                    <a:gd name="T31" fmla="*/ 49 h 71"/>
                    <a:gd name="T32" fmla="*/ 201 w 217"/>
                    <a:gd name="T33" fmla="*/ 45 h 71"/>
                    <a:gd name="T34" fmla="*/ 211 w 217"/>
                    <a:gd name="T35" fmla="*/ 23 h 71"/>
                    <a:gd name="T36" fmla="*/ 205 w 217"/>
                    <a:gd name="T37" fmla="*/ 4 h 71"/>
                    <a:gd name="T38" fmla="*/ 178 w 217"/>
                    <a:gd name="T39" fmla="*/ 4 h 71"/>
                    <a:gd name="T40" fmla="*/ 172 w 217"/>
                    <a:gd name="T41" fmla="*/ 23 h 71"/>
                    <a:gd name="T42" fmla="*/ 160 w 217"/>
                    <a:gd name="T43" fmla="*/ 4 h 71"/>
                    <a:gd name="T44" fmla="*/ 121 w 217"/>
                    <a:gd name="T45" fmla="*/ 27 h 71"/>
                    <a:gd name="T46" fmla="*/ 121 w 217"/>
                    <a:gd name="T47" fmla="*/ 10 h 71"/>
                    <a:gd name="T48" fmla="*/ 99 w 217"/>
                    <a:gd name="T49" fmla="*/ 16 h 71"/>
                    <a:gd name="T50" fmla="*/ 99 w 217"/>
                    <a:gd name="T51" fmla="*/ 16 h 7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7"/>
                    <a:gd name="T79" fmla="*/ 0 h 71"/>
                    <a:gd name="T80" fmla="*/ 217 w 217"/>
                    <a:gd name="T81" fmla="*/ 71 h 7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7" h="71">
                      <a:moveTo>
                        <a:pt x="99" y="16"/>
                      </a:moveTo>
                      <a:lnTo>
                        <a:pt x="99" y="0"/>
                      </a:lnTo>
                      <a:lnTo>
                        <a:pt x="22" y="27"/>
                      </a:lnTo>
                      <a:lnTo>
                        <a:pt x="34" y="33"/>
                      </a:lnTo>
                      <a:lnTo>
                        <a:pt x="67" y="27"/>
                      </a:lnTo>
                      <a:lnTo>
                        <a:pt x="44" y="39"/>
                      </a:lnTo>
                      <a:lnTo>
                        <a:pt x="73" y="45"/>
                      </a:lnTo>
                      <a:lnTo>
                        <a:pt x="28" y="49"/>
                      </a:lnTo>
                      <a:lnTo>
                        <a:pt x="0" y="61"/>
                      </a:lnTo>
                      <a:lnTo>
                        <a:pt x="34" y="67"/>
                      </a:lnTo>
                      <a:lnTo>
                        <a:pt x="44" y="71"/>
                      </a:lnTo>
                      <a:lnTo>
                        <a:pt x="128" y="61"/>
                      </a:lnTo>
                      <a:lnTo>
                        <a:pt x="160" y="71"/>
                      </a:lnTo>
                      <a:lnTo>
                        <a:pt x="178" y="61"/>
                      </a:lnTo>
                      <a:lnTo>
                        <a:pt x="211" y="61"/>
                      </a:lnTo>
                      <a:lnTo>
                        <a:pt x="217" y="49"/>
                      </a:lnTo>
                      <a:lnTo>
                        <a:pt x="201" y="45"/>
                      </a:lnTo>
                      <a:lnTo>
                        <a:pt x="211" y="23"/>
                      </a:lnTo>
                      <a:lnTo>
                        <a:pt x="205" y="4"/>
                      </a:lnTo>
                      <a:lnTo>
                        <a:pt x="178" y="4"/>
                      </a:lnTo>
                      <a:lnTo>
                        <a:pt x="172" y="23"/>
                      </a:lnTo>
                      <a:lnTo>
                        <a:pt x="160" y="4"/>
                      </a:lnTo>
                      <a:lnTo>
                        <a:pt x="121" y="27"/>
                      </a:lnTo>
                      <a:lnTo>
                        <a:pt x="121" y="10"/>
                      </a:lnTo>
                      <a:lnTo>
                        <a:pt x="99" y="1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72" name="Freeform 97">
                  <a:extLst>
                    <a:ext uri="{FF2B5EF4-FFF2-40B4-BE49-F238E27FC236}">
                      <a16:creationId xmlns:a16="http://schemas.microsoft.com/office/drawing/2014/main" id="{F61DB041-9F5D-4E7C-982D-972E5976CAC0}"/>
                    </a:ext>
                  </a:extLst>
                </p:cNvPr>
                <p:cNvSpPr>
                  <a:spLocks/>
                </p:cNvSpPr>
                <p:nvPr/>
              </p:nvSpPr>
              <p:spPr bwMode="auto">
                <a:xfrm>
                  <a:off x="2018075" y="2085237"/>
                  <a:ext cx="85833" cy="27368"/>
                </a:xfrm>
                <a:custGeom>
                  <a:avLst/>
                  <a:gdLst>
                    <a:gd name="T0" fmla="*/ 0 w 99"/>
                    <a:gd name="T1" fmla="*/ 33 h 33"/>
                    <a:gd name="T2" fmla="*/ 32 w 99"/>
                    <a:gd name="T3" fmla="*/ 33 h 33"/>
                    <a:gd name="T4" fmla="*/ 61 w 99"/>
                    <a:gd name="T5" fmla="*/ 23 h 33"/>
                    <a:gd name="T6" fmla="*/ 89 w 99"/>
                    <a:gd name="T7" fmla="*/ 16 h 33"/>
                    <a:gd name="T8" fmla="*/ 99 w 99"/>
                    <a:gd name="T9" fmla="*/ 4 h 33"/>
                    <a:gd name="T10" fmla="*/ 77 w 99"/>
                    <a:gd name="T11" fmla="*/ 0 h 33"/>
                    <a:gd name="T12" fmla="*/ 26 w 99"/>
                    <a:gd name="T13" fmla="*/ 16 h 33"/>
                    <a:gd name="T14" fmla="*/ 0 w 99"/>
                    <a:gd name="T15" fmla="*/ 33 h 33"/>
                    <a:gd name="T16" fmla="*/ 0 w 99"/>
                    <a:gd name="T17" fmla="*/ 33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
                    <a:gd name="T28" fmla="*/ 0 h 33"/>
                    <a:gd name="T29" fmla="*/ 99 w 99"/>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 h="33">
                      <a:moveTo>
                        <a:pt x="0" y="33"/>
                      </a:moveTo>
                      <a:lnTo>
                        <a:pt x="32" y="33"/>
                      </a:lnTo>
                      <a:lnTo>
                        <a:pt x="61" y="23"/>
                      </a:lnTo>
                      <a:lnTo>
                        <a:pt x="89" y="16"/>
                      </a:lnTo>
                      <a:lnTo>
                        <a:pt x="99" y="4"/>
                      </a:lnTo>
                      <a:lnTo>
                        <a:pt x="77" y="0"/>
                      </a:lnTo>
                      <a:lnTo>
                        <a:pt x="26" y="16"/>
                      </a:lnTo>
                      <a:lnTo>
                        <a:pt x="0" y="3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73" name="Freeform 98">
                  <a:extLst>
                    <a:ext uri="{FF2B5EF4-FFF2-40B4-BE49-F238E27FC236}">
                      <a16:creationId xmlns:a16="http://schemas.microsoft.com/office/drawing/2014/main" id="{BE636B6D-1532-48F6-A67C-E93DBB512C2A}"/>
                    </a:ext>
                  </a:extLst>
                </p:cNvPr>
                <p:cNvSpPr>
                  <a:spLocks/>
                </p:cNvSpPr>
                <p:nvPr/>
              </p:nvSpPr>
              <p:spPr bwMode="auto">
                <a:xfrm>
                  <a:off x="2061425" y="2098506"/>
                  <a:ext cx="120513" cy="32344"/>
                </a:xfrm>
                <a:custGeom>
                  <a:avLst/>
                  <a:gdLst>
                    <a:gd name="T0" fmla="*/ 39 w 139"/>
                    <a:gd name="T1" fmla="*/ 23 h 39"/>
                    <a:gd name="T2" fmla="*/ 23 w 139"/>
                    <a:gd name="T3" fmla="*/ 39 h 39"/>
                    <a:gd name="T4" fmla="*/ 49 w 139"/>
                    <a:gd name="T5" fmla="*/ 39 h 39"/>
                    <a:gd name="T6" fmla="*/ 110 w 139"/>
                    <a:gd name="T7" fmla="*/ 29 h 39"/>
                    <a:gd name="T8" fmla="*/ 139 w 139"/>
                    <a:gd name="T9" fmla="*/ 17 h 39"/>
                    <a:gd name="T10" fmla="*/ 116 w 139"/>
                    <a:gd name="T11" fmla="*/ 11 h 39"/>
                    <a:gd name="T12" fmla="*/ 128 w 139"/>
                    <a:gd name="T13" fmla="*/ 0 h 39"/>
                    <a:gd name="T14" fmla="*/ 110 w 139"/>
                    <a:gd name="T15" fmla="*/ 7 h 39"/>
                    <a:gd name="T16" fmla="*/ 88 w 139"/>
                    <a:gd name="T17" fmla="*/ 23 h 39"/>
                    <a:gd name="T18" fmla="*/ 55 w 139"/>
                    <a:gd name="T19" fmla="*/ 11 h 39"/>
                    <a:gd name="T20" fmla="*/ 17 w 139"/>
                    <a:gd name="T21" fmla="*/ 17 h 39"/>
                    <a:gd name="T22" fmla="*/ 0 w 139"/>
                    <a:gd name="T23" fmla="*/ 29 h 39"/>
                    <a:gd name="T24" fmla="*/ 39 w 139"/>
                    <a:gd name="T25" fmla="*/ 23 h 39"/>
                    <a:gd name="T26" fmla="*/ 39 w 139"/>
                    <a:gd name="T27" fmla="*/ 23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39"/>
                    <a:gd name="T44" fmla="*/ 139 w 139"/>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39">
                      <a:moveTo>
                        <a:pt x="39" y="23"/>
                      </a:moveTo>
                      <a:lnTo>
                        <a:pt x="23" y="39"/>
                      </a:lnTo>
                      <a:lnTo>
                        <a:pt x="49" y="39"/>
                      </a:lnTo>
                      <a:lnTo>
                        <a:pt x="110" y="29"/>
                      </a:lnTo>
                      <a:lnTo>
                        <a:pt x="139" y="17"/>
                      </a:lnTo>
                      <a:lnTo>
                        <a:pt x="116" y="11"/>
                      </a:lnTo>
                      <a:lnTo>
                        <a:pt x="128" y="0"/>
                      </a:lnTo>
                      <a:lnTo>
                        <a:pt x="110" y="7"/>
                      </a:lnTo>
                      <a:lnTo>
                        <a:pt x="88" y="23"/>
                      </a:lnTo>
                      <a:lnTo>
                        <a:pt x="55" y="11"/>
                      </a:lnTo>
                      <a:lnTo>
                        <a:pt x="17" y="17"/>
                      </a:lnTo>
                      <a:lnTo>
                        <a:pt x="0" y="29"/>
                      </a:lnTo>
                      <a:lnTo>
                        <a:pt x="39" y="2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74" name="Freeform 99">
                  <a:extLst>
                    <a:ext uri="{FF2B5EF4-FFF2-40B4-BE49-F238E27FC236}">
                      <a16:creationId xmlns:a16="http://schemas.microsoft.com/office/drawing/2014/main" id="{80D3264C-9E13-435C-BA55-CB41E7C2D19B}"/>
                    </a:ext>
                  </a:extLst>
                </p:cNvPr>
                <p:cNvSpPr>
                  <a:spLocks/>
                </p:cNvSpPr>
                <p:nvPr/>
              </p:nvSpPr>
              <p:spPr bwMode="auto">
                <a:xfrm>
                  <a:off x="2137722" y="2070309"/>
                  <a:ext cx="58090" cy="23221"/>
                </a:xfrm>
                <a:custGeom>
                  <a:avLst/>
                  <a:gdLst>
                    <a:gd name="T0" fmla="*/ 67 w 67"/>
                    <a:gd name="T1" fmla="*/ 6 h 28"/>
                    <a:gd name="T2" fmla="*/ 28 w 67"/>
                    <a:gd name="T3" fmla="*/ 0 h 28"/>
                    <a:gd name="T4" fmla="*/ 12 w 67"/>
                    <a:gd name="T5" fmla="*/ 6 h 28"/>
                    <a:gd name="T6" fmla="*/ 34 w 67"/>
                    <a:gd name="T7" fmla="*/ 18 h 28"/>
                    <a:gd name="T8" fmla="*/ 0 w 67"/>
                    <a:gd name="T9" fmla="*/ 22 h 28"/>
                    <a:gd name="T10" fmla="*/ 6 w 67"/>
                    <a:gd name="T11" fmla="*/ 28 h 28"/>
                    <a:gd name="T12" fmla="*/ 40 w 67"/>
                    <a:gd name="T13" fmla="*/ 28 h 28"/>
                    <a:gd name="T14" fmla="*/ 34 w 67"/>
                    <a:gd name="T15" fmla="*/ 22 h 28"/>
                    <a:gd name="T16" fmla="*/ 67 w 67"/>
                    <a:gd name="T17" fmla="*/ 6 h 28"/>
                    <a:gd name="T18" fmla="*/ 67 w 67"/>
                    <a:gd name="T19" fmla="*/ 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28"/>
                    <a:gd name="T32" fmla="*/ 67 w 67"/>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28">
                      <a:moveTo>
                        <a:pt x="67" y="6"/>
                      </a:moveTo>
                      <a:lnTo>
                        <a:pt x="28" y="0"/>
                      </a:lnTo>
                      <a:lnTo>
                        <a:pt x="12" y="6"/>
                      </a:lnTo>
                      <a:lnTo>
                        <a:pt x="34" y="18"/>
                      </a:lnTo>
                      <a:lnTo>
                        <a:pt x="0" y="22"/>
                      </a:lnTo>
                      <a:lnTo>
                        <a:pt x="6" y="28"/>
                      </a:lnTo>
                      <a:lnTo>
                        <a:pt x="40" y="28"/>
                      </a:lnTo>
                      <a:lnTo>
                        <a:pt x="34" y="22"/>
                      </a:lnTo>
                      <a:lnTo>
                        <a:pt x="67"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75" name="Freeform 100">
                  <a:extLst>
                    <a:ext uri="{FF2B5EF4-FFF2-40B4-BE49-F238E27FC236}">
                      <a16:creationId xmlns:a16="http://schemas.microsoft.com/office/drawing/2014/main" id="{8392DE3A-A0C4-4810-8AB2-023BEADFF346}"/>
                    </a:ext>
                  </a:extLst>
                </p:cNvPr>
                <p:cNvSpPr>
                  <a:spLocks/>
                </p:cNvSpPr>
                <p:nvPr/>
              </p:nvSpPr>
              <p:spPr bwMode="auto">
                <a:xfrm>
                  <a:off x="2175870" y="2112605"/>
                  <a:ext cx="19941" cy="18246"/>
                </a:xfrm>
                <a:custGeom>
                  <a:avLst/>
                  <a:gdLst>
                    <a:gd name="T0" fmla="*/ 23 w 23"/>
                    <a:gd name="T1" fmla="*/ 6 h 22"/>
                    <a:gd name="T2" fmla="*/ 23 w 23"/>
                    <a:gd name="T3" fmla="*/ 0 h 22"/>
                    <a:gd name="T4" fmla="*/ 0 w 23"/>
                    <a:gd name="T5" fmla="*/ 12 h 22"/>
                    <a:gd name="T6" fmla="*/ 17 w 23"/>
                    <a:gd name="T7" fmla="*/ 22 h 22"/>
                    <a:gd name="T8" fmla="*/ 23 w 23"/>
                    <a:gd name="T9" fmla="*/ 6 h 22"/>
                    <a:gd name="T10" fmla="*/ 23 w 23"/>
                    <a:gd name="T11" fmla="*/ 6 h 22"/>
                    <a:gd name="T12" fmla="*/ 0 60000 65536"/>
                    <a:gd name="T13" fmla="*/ 0 60000 65536"/>
                    <a:gd name="T14" fmla="*/ 0 60000 65536"/>
                    <a:gd name="T15" fmla="*/ 0 60000 65536"/>
                    <a:gd name="T16" fmla="*/ 0 60000 65536"/>
                    <a:gd name="T17" fmla="*/ 0 60000 65536"/>
                    <a:gd name="T18" fmla="*/ 0 w 23"/>
                    <a:gd name="T19" fmla="*/ 0 h 22"/>
                    <a:gd name="T20" fmla="*/ 23 w 23"/>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3" h="22">
                      <a:moveTo>
                        <a:pt x="23" y="6"/>
                      </a:moveTo>
                      <a:lnTo>
                        <a:pt x="23" y="0"/>
                      </a:lnTo>
                      <a:lnTo>
                        <a:pt x="0" y="12"/>
                      </a:lnTo>
                      <a:lnTo>
                        <a:pt x="17" y="22"/>
                      </a:lnTo>
                      <a:lnTo>
                        <a:pt x="23"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76" name="Freeform 101">
                  <a:extLst>
                    <a:ext uri="{FF2B5EF4-FFF2-40B4-BE49-F238E27FC236}">
                      <a16:creationId xmlns:a16="http://schemas.microsoft.com/office/drawing/2014/main" id="{6B74672A-FFFD-412F-A251-2E3E77890FE9}"/>
                    </a:ext>
                  </a:extLst>
                </p:cNvPr>
                <p:cNvSpPr>
                  <a:spLocks/>
                </p:cNvSpPr>
                <p:nvPr/>
              </p:nvSpPr>
              <p:spPr bwMode="auto">
                <a:xfrm>
                  <a:off x="2142924" y="2135827"/>
                  <a:ext cx="24276" cy="13270"/>
                </a:xfrm>
                <a:custGeom>
                  <a:avLst/>
                  <a:gdLst>
                    <a:gd name="T0" fmla="*/ 0 w 28"/>
                    <a:gd name="T1" fmla="*/ 6 h 16"/>
                    <a:gd name="T2" fmla="*/ 16 w 28"/>
                    <a:gd name="T3" fmla="*/ 16 h 16"/>
                    <a:gd name="T4" fmla="*/ 28 w 28"/>
                    <a:gd name="T5" fmla="*/ 0 h 16"/>
                    <a:gd name="T6" fmla="*/ 0 w 28"/>
                    <a:gd name="T7" fmla="*/ 6 h 16"/>
                    <a:gd name="T8" fmla="*/ 0 w 28"/>
                    <a:gd name="T9" fmla="*/ 6 h 16"/>
                    <a:gd name="T10" fmla="*/ 0 60000 65536"/>
                    <a:gd name="T11" fmla="*/ 0 60000 65536"/>
                    <a:gd name="T12" fmla="*/ 0 60000 65536"/>
                    <a:gd name="T13" fmla="*/ 0 60000 65536"/>
                    <a:gd name="T14" fmla="*/ 0 60000 65536"/>
                    <a:gd name="T15" fmla="*/ 0 w 28"/>
                    <a:gd name="T16" fmla="*/ 0 h 16"/>
                    <a:gd name="T17" fmla="*/ 28 w 28"/>
                    <a:gd name="T18" fmla="*/ 16 h 16"/>
                  </a:gdLst>
                  <a:ahLst/>
                  <a:cxnLst>
                    <a:cxn ang="T10">
                      <a:pos x="T0" y="T1"/>
                    </a:cxn>
                    <a:cxn ang="T11">
                      <a:pos x="T2" y="T3"/>
                    </a:cxn>
                    <a:cxn ang="T12">
                      <a:pos x="T4" y="T5"/>
                    </a:cxn>
                    <a:cxn ang="T13">
                      <a:pos x="T6" y="T7"/>
                    </a:cxn>
                    <a:cxn ang="T14">
                      <a:pos x="T8" y="T9"/>
                    </a:cxn>
                  </a:cxnLst>
                  <a:rect l="T15" t="T16" r="T17" b="T18"/>
                  <a:pathLst>
                    <a:path w="28" h="16">
                      <a:moveTo>
                        <a:pt x="0" y="6"/>
                      </a:moveTo>
                      <a:lnTo>
                        <a:pt x="16" y="16"/>
                      </a:lnTo>
                      <a:lnTo>
                        <a:pt x="28" y="0"/>
                      </a:lnTo>
                      <a:lnTo>
                        <a:pt x="0"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77" name="Freeform 102">
                  <a:extLst>
                    <a:ext uri="{FF2B5EF4-FFF2-40B4-BE49-F238E27FC236}">
                      <a16:creationId xmlns:a16="http://schemas.microsoft.com/office/drawing/2014/main" id="{1C4F2931-C49D-4C7F-A9DB-F4EEB2F94E52}"/>
                    </a:ext>
                  </a:extLst>
                </p:cNvPr>
                <p:cNvSpPr>
                  <a:spLocks/>
                </p:cNvSpPr>
                <p:nvPr/>
              </p:nvSpPr>
              <p:spPr bwMode="auto">
                <a:xfrm>
                  <a:off x="2172402" y="2135827"/>
                  <a:ext cx="61558" cy="37320"/>
                </a:xfrm>
                <a:custGeom>
                  <a:avLst/>
                  <a:gdLst>
                    <a:gd name="T0" fmla="*/ 0 w 71"/>
                    <a:gd name="T1" fmla="*/ 22 h 45"/>
                    <a:gd name="T2" fmla="*/ 17 w 71"/>
                    <a:gd name="T3" fmla="*/ 22 h 45"/>
                    <a:gd name="T4" fmla="*/ 17 w 71"/>
                    <a:gd name="T5" fmla="*/ 45 h 45"/>
                    <a:gd name="T6" fmla="*/ 33 w 71"/>
                    <a:gd name="T7" fmla="*/ 29 h 45"/>
                    <a:gd name="T8" fmla="*/ 49 w 71"/>
                    <a:gd name="T9" fmla="*/ 29 h 45"/>
                    <a:gd name="T10" fmla="*/ 61 w 71"/>
                    <a:gd name="T11" fmla="*/ 22 h 45"/>
                    <a:gd name="T12" fmla="*/ 61 w 71"/>
                    <a:gd name="T13" fmla="*/ 10 h 45"/>
                    <a:gd name="T14" fmla="*/ 71 w 71"/>
                    <a:gd name="T15" fmla="*/ 0 h 45"/>
                    <a:gd name="T16" fmla="*/ 43 w 71"/>
                    <a:gd name="T17" fmla="*/ 0 h 45"/>
                    <a:gd name="T18" fmla="*/ 21 w 71"/>
                    <a:gd name="T19" fmla="*/ 10 h 45"/>
                    <a:gd name="T20" fmla="*/ 4 w 71"/>
                    <a:gd name="T21" fmla="*/ 10 h 45"/>
                    <a:gd name="T22" fmla="*/ 0 w 71"/>
                    <a:gd name="T23" fmla="*/ 22 h 45"/>
                    <a:gd name="T24" fmla="*/ 0 w 71"/>
                    <a:gd name="T25" fmla="*/ 22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1"/>
                    <a:gd name="T40" fmla="*/ 0 h 45"/>
                    <a:gd name="T41" fmla="*/ 71 w 71"/>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1" h="45">
                      <a:moveTo>
                        <a:pt x="0" y="22"/>
                      </a:moveTo>
                      <a:lnTo>
                        <a:pt x="17" y="22"/>
                      </a:lnTo>
                      <a:lnTo>
                        <a:pt x="17" y="45"/>
                      </a:lnTo>
                      <a:lnTo>
                        <a:pt x="33" y="29"/>
                      </a:lnTo>
                      <a:lnTo>
                        <a:pt x="49" y="29"/>
                      </a:lnTo>
                      <a:lnTo>
                        <a:pt x="61" y="22"/>
                      </a:lnTo>
                      <a:lnTo>
                        <a:pt x="61" y="10"/>
                      </a:lnTo>
                      <a:lnTo>
                        <a:pt x="71" y="0"/>
                      </a:lnTo>
                      <a:lnTo>
                        <a:pt x="43" y="0"/>
                      </a:lnTo>
                      <a:lnTo>
                        <a:pt x="21" y="10"/>
                      </a:lnTo>
                      <a:lnTo>
                        <a:pt x="4" y="10"/>
                      </a:lnTo>
                      <a:lnTo>
                        <a:pt x="0"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78" name="Freeform 103">
                  <a:extLst>
                    <a:ext uri="{FF2B5EF4-FFF2-40B4-BE49-F238E27FC236}">
                      <a16:creationId xmlns:a16="http://schemas.microsoft.com/office/drawing/2014/main" id="{DBD57FFA-4602-445A-BD7E-D1A20660F444}"/>
                    </a:ext>
                  </a:extLst>
                </p:cNvPr>
                <p:cNvSpPr>
                  <a:spLocks/>
                </p:cNvSpPr>
                <p:nvPr/>
              </p:nvSpPr>
              <p:spPr bwMode="auto">
                <a:xfrm>
                  <a:off x="2209683" y="2085237"/>
                  <a:ext cx="10404" cy="8293"/>
                </a:xfrm>
                <a:custGeom>
                  <a:avLst/>
                  <a:gdLst>
                    <a:gd name="T0" fmla="*/ 0 w 12"/>
                    <a:gd name="T1" fmla="*/ 4 h 10"/>
                    <a:gd name="T2" fmla="*/ 0 w 12"/>
                    <a:gd name="T3" fmla="*/ 10 h 10"/>
                    <a:gd name="T4" fmla="*/ 12 w 12"/>
                    <a:gd name="T5" fmla="*/ 10 h 10"/>
                    <a:gd name="T6" fmla="*/ 12 w 12"/>
                    <a:gd name="T7" fmla="*/ 0 h 10"/>
                    <a:gd name="T8" fmla="*/ 0 w 12"/>
                    <a:gd name="T9" fmla="*/ 4 h 10"/>
                    <a:gd name="T10" fmla="*/ 0 w 12"/>
                    <a:gd name="T11" fmla="*/ 4 h 10"/>
                    <a:gd name="T12" fmla="*/ 0 60000 65536"/>
                    <a:gd name="T13" fmla="*/ 0 60000 65536"/>
                    <a:gd name="T14" fmla="*/ 0 60000 65536"/>
                    <a:gd name="T15" fmla="*/ 0 60000 65536"/>
                    <a:gd name="T16" fmla="*/ 0 60000 65536"/>
                    <a:gd name="T17" fmla="*/ 0 60000 65536"/>
                    <a:gd name="T18" fmla="*/ 0 w 12"/>
                    <a:gd name="T19" fmla="*/ 0 h 10"/>
                    <a:gd name="T20" fmla="*/ 12 w 12"/>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2" h="10">
                      <a:moveTo>
                        <a:pt x="0" y="4"/>
                      </a:moveTo>
                      <a:lnTo>
                        <a:pt x="0" y="10"/>
                      </a:lnTo>
                      <a:lnTo>
                        <a:pt x="12" y="10"/>
                      </a:lnTo>
                      <a:lnTo>
                        <a:pt x="12" y="0"/>
                      </a:lnTo>
                      <a:lnTo>
                        <a:pt x="0" y="4"/>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79" name="Freeform 104">
                  <a:extLst>
                    <a:ext uri="{FF2B5EF4-FFF2-40B4-BE49-F238E27FC236}">
                      <a16:creationId xmlns:a16="http://schemas.microsoft.com/office/drawing/2014/main" id="{DF6D3271-AD5F-4256-8408-3C749927F17C}"/>
                    </a:ext>
                  </a:extLst>
                </p:cNvPr>
                <p:cNvSpPr>
                  <a:spLocks/>
                </p:cNvSpPr>
                <p:nvPr/>
              </p:nvSpPr>
              <p:spPr bwMode="auto">
                <a:xfrm>
                  <a:off x="2201013" y="2104312"/>
                  <a:ext cx="32946" cy="13270"/>
                </a:xfrm>
                <a:custGeom>
                  <a:avLst/>
                  <a:gdLst>
                    <a:gd name="T0" fmla="*/ 28 w 38"/>
                    <a:gd name="T1" fmla="*/ 16 h 16"/>
                    <a:gd name="T2" fmla="*/ 38 w 38"/>
                    <a:gd name="T3" fmla="*/ 0 h 16"/>
                    <a:gd name="T4" fmla="*/ 0 w 38"/>
                    <a:gd name="T5" fmla="*/ 4 h 16"/>
                    <a:gd name="T6" fmla="*/ 28 w 38"/>
                    <a:gd name="T7" fmla="*/ 16 h 16"/>
                    <a:gd name="T8" fmla="*/ 28 w 38"/>
                    <a:gd name="T9" fmla="*/ 16 h 16"/>
                    <a:gd name="T10" fmla="*/ 0 60000 65536"/>
                    <a:gd name="T11" fmla="*/ 0 60000 65536"/>
                    <a:gd name="T12" fmla="*/ 0 60000 65536"/>
                    <a:gd name="T13" fmla="*/ 0 60000 65536"/>
                    <a:gd name="T14" fmla="*/ 0 60000 65536"/>
                    <a:gd name="T15" fmla="*/ 0 w 38"/>
                    <a:gd name="T16" fmla="*/ 0 h 16"/>
                    <a:gd name="T17" fmla="*/ 38 w 38"/>
                    <a:gd name="T18" fmla="*/ 16 h 16"/>
                  </a:gdLst>
                  <a:ahLst/>
                  <a:cxnLst>
                    <a:cxn ang="T10">
                      <a:pos x="T0" y="T1"/>
                    </a:cxn>
                    <a:cxn ang="T11">
                      <a:pos x="T2" y="T3"/>
                    </a:cxn>
                    <a:cxn ang="T12">
                      <a:pos x="T4" y="T5"/>
                    </a:cxn>
                    <a:cxn ang="T13">
                      <a:pos x="T6" y="T7"/>
                    </a:cxn>
                    <a:cxn ang="T14">
                      <a:pos x="T8" y="T9"/>
                    </a:cxn>
                  </a:cxnLst>
                  <a:rect l="T15" t="T16" r="T17" b="T18"/>
                  <a:pathLst>
                    <a:path w="38" h="16">
                      <a:moveTo>
                        <a:pt x="28" y="16"/>
                      </a:moveTo>
                      <a:lnTo>
                        <a:pt x="38" y="0"/>
                      </a:lnTo>
                      <a:lnTo>
                        <a:pt x="0" y="4"/>
                      </a:lnTo>
                      <a:lnTo>
                        <a:pt x="28" y="1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80" name="Freeform 105">
                  <a:extLst>
                    <a:ext uri="{FF2B5EF4-FFF2-40B4-BE49-F238E27FC236}">
                      <a16:creationId xmlns:a16="http://schemas.microsoft.com/office/drawing/2014/main" id="{82059765-A151-49F6-9F88-7F0E45D9DFF6}"/>
                    </a:ext>
                  </a:extLst>
                </p:cNvPr>
                <p:cNvSpPr>
                  <a:spLocks/>
                </p:cNvSpPr>
                <p:nvPr/>
              </p:nvSpPr>
              <p:spPr bwMode="auto">
                <a:xfrm>
                  <a:off x="2233959" y="2098506"/>
                  <a:ext cx="44217" cy="24051"/>
                </a:xfrm>
                <a:custGeom>
                  <a:avLst/>
                  <a:gdLst>
                    <a:gd name="T0" fmla="*/ 7 w 51"/>
                    <a:gd name="T1" fmla="*/ 11 h 29"/>
                    <a:gd name="T2" fmla="*/ 0 w 51"/>
                    <a:gd name="T3" fmla="*/ 29 h 29"/>
                    <a:gd name="T4" fmla="*/ 51 w 51"/>
                    <a:gd name="T5" fmla="*/ 7 h 29"/>
                    <a:gd name="T6" fmla="*/ 13 w 51"/>
                    <a:gd name="T7" fmla="*/ 0 h 29"/>
                    <a:gd name="T8" fmla="*/ 7 w 51"/>
                    <a:gd name="T9" fmla="*/ 11 h 29"/>
                    <a:gd name="T10" fmla="*/ 7 w 51"/>
                    <a:gd name="T11" fmla="*/ 11 h 29"/>
                    <a:gd name="T12" fmla="*/ 0 60000 65536"/>
                    <a:gd name="T13" fmla="*/ 0 60000 65536"/>
                    <a:gd name="T14" fmla="*/ 0 60000 65536"/>
                    <a:gd name="T15" fmla="*/ 0 60000 65536"/>
                    <a:gd name="T16" fmla="*/ 0 60000 65536"/>
                    <a:gd name="T17" fmla="*/ 0 60000 65536"/>
                    <a:gd name="T18" fmla="*/ 0 w 51"/>
                    <a:gd name="T19" fmla="*/ 0 h 29"/>
                    <a:gd name="T20" fmla="*/ 51 w 51"/>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51" h="29">
                      <a:moveTo>
                        <a:pt x="7" y="11"/>
                      </a:moveTo>
                      <a:lnTo>
                        <a:pt x="0" y="29"/>
                      </a:lnTo>
                      <a:lnTo>
                        <a:pt x="51" y="7"/>
                      </a:lnTo>
                      <a:lnTo>
                        <a:pt x="13" y="0"/>
                      </a:lnTo>
                      <a:lnTo>
                        <a:pt x="7" y="11"/>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81" name="Freeform 106">
                  <a:extLst>
                    <a:ext uri="{FF2B5EF4-FFF2-40B4-BE49-F238E27FC236}">
                      <a16:creationId xmlns:a16="http://schemas.microsoft.com/office/drawing/2014/main" id="{C8AB9ECF-69AC-49B6-A349-BCEC30CA8877}"/>
                    </a:ext>
                  </a:extLst>
                </p:cNvPr>
                <p:cNvSpPr>
                  <a:spLocks/>
                </p:cNvSpPr>
                <p:nvPr/>
              </p:nvSpPr>
              <p:spPr bwMode="auto">
                <a:xfrm>
                  <a:off x="1915769" y="2125875"/>
                  <a:ext cx="121380" cy="42297"/>
                </a:xfrm>
                <a:custGeom>
                  <a:avLst/>
                  <a:gdLst>
                    <a:gd name="T0" fmla="*/ 73 w 140"/>
                    <a:gd name="T1" fmla="*/ 0 h 51"/>
                    <a:gd name="T2" fmla="*/ 45 w 140"/>
                    <a:gd name="T3" fmla="*/ 6 h 51"/>
                    <a:gd name="T4" fmla="*/ 45 w 140"/>
                    <a:gd name="T5" fmla="*/ 12 h 51"/>
                    <a:gd name="T6" fmla="*/ 6 w 140"/>
                    <a:gd name="T7" fmla="*/ 28 h 51"/>
                    <a:gd name="T8" fmla="*/ 0 w 140"/>
                    <a:gd name="T9" fmla="*/ 51 h 51"/>
                    <a:gd name="T10" fmla="*/ 22 w 140"/>
                    <a:gd name="T11" fmla="*/ 51 h 51"/>
                    <a:gd name="T12" fmla="*/ 140 w 140"/>
                    <a:gd name="T13" fmla="*/ 12 h 51"/>
                    <a:gd name="T14" fmla="*/ 73 w 140"/>
                    <a:gd name="T15" fmla="*/ 0 h 51"/>
                    <a:gd name="T16" fmla="*/ 73 w 140"/>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51"/>
                    <a:gd name="T29" fmla="*/ 140 w 140"/>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51">
                      <a:moveTo>
                        <a:pt x="73" y="0"/>
                      </a:moveTo>
                      <a:lnTo>
                        <a:pt x="45" y="6"/>
                      </a:lnTo>
                      <a:lnTo>
                        <a:pt x="45" y="12"/>
                      </a:lnTo>
                      <a:lnTo>
                        <a:pt x="6" y="28"/>
                      </a:lnTo>
                      <a:lnTo>
                        <a:pt x="0" y="51"/>
                      </a:lnTo>
                      <a:lnTo>
                        <a:pt x="22" y="51"/>
                      </a:lnTo>
                      <a:lnTo>
                        <a:pt x="140" y="12"/>
                      </a:lnTo>
                      <a:lnTo>
                        <a:pt x="73"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82" name="Freeform 107">
                  <a:extLst>
                    <a:ext uri="{FF2B5EF4-FFF2-40B4-BE49-F238E27FC236}">
                      <a16:creationId xmlns:a16="http://schemas.microsoft.com/office/drawing/2014/main" id="{3AB4D888-41E4-4B61-A2ED-B0400E3EE697}"/>
                    </a:ext>
                  </a:extLst>
                </p:cNvPr>
                <p:cNvSpPr>
                  <a:spLocks/>
                </p:cNvSpPr>
                <p:nvPr/>
              </p:nvSpPr>
              <p:spPr bwMode="auto">
                <a:xfrm>
                  <a:off x="2156795" y="2186417"/>
                  <a:ext cx="44217" cy="13270"/>
                </a:xfrm>
                <a:custGeom>
                  <a:avLst/>
                  <a:gdLst>
                    <a:gd name="T0" fmla="*/ 51 w 51"/>
                    <a:gd name="T1" fmla="*/ 16 h 16"/>
                    <a:gd name="T2" fmla="*/ 39 w 51"/>
                    <a:gd name="T3" fmla="*/ 0 h 16"/>
                    <a:gd name="T4" fmla="*/ 0 w 51"/>
                    <a:gd name="T5" fmla="*/ 16 h 16"/>
                    <a:gd name="T6" fmla="*/ 51 w 51"/>
                    <a:gd name="T7" fmla="*/ 16 h 16"/>
                    <a:gd name="T8" fmla="*/ 51 w 51"/>
                    <a:gd name="T9" fmla="*/ 16 h 16"/>
                    <a:gd name="T10" fmla="*/ 0 60000 65536"/>
                    <a:gd name="T11" fmla="*/ 0 60000 65536"/>
                    <a:gd name="T12" fmla="*/ 0 60000 65536"/>
                    <a:gd name="T13" fmla="*/ 0 60000 65536"/>
                    <a:gd name="T14" fmla="*/ 0 60000 65536"/>
                    <a:gd name="T15" fmla="*/ 0 w 51"/>
                    <a:gd name="T16" fmla="*/ 0 h 16"/>
                    <a:gd name="T17" fmla="*/ 51 w 51"/>
                    <a:gd name="T18" fmla="*/ 16 h 16"/>
                  </a:gdLst>
                  <a:ahLst/>
                  <a:cxnLst>
                    <a:cxn ang="T10">
                      <a:pos x="T0" y="T1"/>
                    </a:cxn>
                    <a:cxn ang="T11">
                      <a:pos x="T2" y="T3"/>
                    </a:cxn>
                    <a:cxn ang="T12">
                      <a:pos x="T4" y="T5"/>
                    </a:cxn>
                    <a:cxn ang="T13">
                      <a:pos x="T6" y="T7"/>
                    </a:cxn>
                    <a:cxn ang="T14">
                      <a:pos x="T8" y="T9"/>
                    </a:cxn>
                  </a:cxnLst>
                  <a:rect l="T15" t="T16" r="T17" b="T18"/>
                  <a:pathLst>
                    <a:path w="51" h="16">
                      <a:moveTo>
                        <a:pt x="51" y="16"/>
                      </a:moveTo>
                      <a:lnTo>
                        <a:pt x="39" y="0"/>
                      </a:lnTo>
                      <a:lnTo>
                        <a:pt x="0" y="16"/>
                      </a:lnTo>
                      <a:lnTo>
                        <a:pt x="51" y="1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83" name="Freeform 108">
                  <a:extLst>
                    <a:ext uri="{FF2B5EF4-FFF2-40B4-BE49-F238E27FC236}">
                      <a16:creationId xmlns:a16="http://schemas.microsoft.com/office/drawing/2014/main" id="{3B81DBC8-B5CC-4699-B4C8-4D6930B8E79D}"/>
                    </a:ext>
                  </a:extLst>
                </p:cNvPr>
                <p:cNvSpPr>
                  <a:spLocks/>
                </p:cNvSpPr>
                <p:nvPr/>
              </p:nvSpPr>
              <p:spPr bwMode="auto">
                <a:xfrm>
                  <a:off x="2248698" y="2372189"/>
                  <a:ext cx="19074" cy="18246"/>
                </a:xfrm>
                <a:custGeom>
                  <a:avLst/>
                  <a:gdLst>
                    <a:gd name="T0" fmla="*/ 22 w 22"/>
                    <a:gd name="T1" fmla="*/ 6 h 22"/>
                    <a:gd name="T2" fmla="*/ 22 w 22"/>
                    <a:gd name="T3" fmla="*/ 0 h 22"/>
                    <a:gd name="T4" fmla="*/ 0 w 22"/>
                    <a:gd name="T5" fmla="*/ 6 h 22"/>
                    <a:gd name="T6" fmla="*/ 6 w 22"/>
                    <a:gd name="T7" fmla="*/ 22 h 22"/>
                    <a:gd name="T8" fmla="*/ 22 w 22"/>
                    <a:gd name="T9" fmla="*/ 6 h 22"/>
                    <a:gd name="T10" fmla="*/ 22 w 22"/>
                    <a:gd name="T11" fmla="*/ 6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22" y="6"/>
                      </a:moveTo>
                      <a:lnTo>
                        <a:pt x="22" y="0"/>
                      </a:lnTo>
                      <a:lnTo>
                        <a:pt x="0" y="6"/>
                      </a:lnTo>
                      <a:lnTo>
                        <a:pt x="6" y="22"/>
                      </a:lnTo>
                      <a:lnTo>
                        <a:pt x="22"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84" name="Freeform 109">
                  <a:extLst>
                    <a:ext uri="{FF2B5EF4-FFF2-40B4-BE49-F238E27FC236}">
                      <a16:creationId xmlns:a16="http://schemas.microsoft.com/office/drawing/2014/main" id="{38C971F1-802D-483D-B150-EC80795A27F1}"/>
                    </a:ext>
                  </a:extLst>
                </p:cNvPr>
                <p:cNvSpPr>
                  <a:spLocks/>
                </p:cNvSpPr>
                <p:nvPr/>
              </p:nvSpPr>
              <p:spPr bwMode="auto">
                <a:xfrm>
                  <a:off x="1535154" y="2408680"/>
                  <a:ext cx="25143" cy="37320"/>
                </a:xfrm>
                <a:custGeom>
                  <a:avLst/>
                  <a:gdLst>
                    <a:gd name="T0" fmla="*/ 0 w 29"/>
                    <a:gd name="T1" fmla="*/ 6 h 45"/>
                    <a:gd name="T2" fmla="*/ 12 w 29"/>
                    <a:gd name="T3" fmla="*/ 45 h 45"/>
                    <a:gd name="T4" fmla="*/ 29 w 29"/>
                    <a:gd name="T5" fmla="*/ 6 h 45"/>
                    <a:gd name="T6" fmla="*/ 12 w 29"/>
                    <a:gd name="T7" fmla="*/ 0 h 45"/>
                    <a:gd name="T8" fmla="*/ 0 w 29"/>
                    <a:gd name="T9" fmla="*/ 6 h 45"/>
                    <a:gd name="T10" fmla="*/ 0 w 29"/>
                    <a:gd name="T11" fmla="*/ 6 h 45"/>
                    <a:gd name="T12" fmla="*/ 0 60000 65536"/>
                    <a:gd name="T13" fmla="*/ 0 60000 65536"/>
                    <a:gd name="T14" fmla="*/ 0 60000 65536"/>
                    <a:gd name="T15" fmla="*/ 0 60000 65536"/>
                    <a:gd name="T16" fmla="*/ 0 60000 65536"/>
                    <a:gd name="T17" fmla="*/ 0 60000 65536"/>
                    <a:gd name="T18" fmla="*/ 0 w 29"/>
                    <a:gd name="T19" fmla="*/ 0 h 45"/>
                    <a:gd name="T20" fmla="*/ 29 w 29"/>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9" h="45">
                      <a:moveTo>
                        <a:pt x="0" y="6"/>
                      </a:moveTo>
                      <a:lnTo>
                        <a:pt x="12" y="45"/>
                      </a:lnTo>
                      <a:lnTo>
                        <a:pt x="29" y="6"/>
                      </a:lnTo>
                      <a:lnTo>
                        <a:pt x="12" y="0"/>
                      </a:lnTo>
                      <a:lnTo>
                        <a:pt x="0"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85" name="Freeform 110">
                  <a:extLst>
                    <a:ext uri="{FF2B5EF4-FFF2-40B4-BE49-F238E27FC236}">
                      <a16:creationId xmlns:a16="http://schemas.microsoft.com/office/drawing/2014/main" id="{E9BC2961-003A-44E9-B1C6-685A1CF77EAC}"/>
                    </a:ext>
                  </a:extLst>
                </p:cNvPr>
                <p:cNvSpPr>
                  <a:spLocks/>
                </p:cNvSpPr>
                <p:nvPr/>
              </p:nvSpPr>
              <p:spPr bwMode="auto">
                <a:xfrm>
                  <a:off x="1555095" y="2464245"/>
                  <a:ext cx="46818" cy="32344"/>
                </a:xfrm>
                <a:custGeom>
                  <a:avLst/>
                  <a:gdLst>
                    <a:gd name="T0" fmla="*/ 44 w 54"/>
                    <a:gd name="T1" fmla="*/ 17 h 39"/>
                    <a:gd name="T2" fmla="*/ 22 w 54"/>
                    <a:gd name="T3" fmla="*/ 0 h 39"/>
                    <a:gd name="T4" fmla="*/ 0 w 54"/>
                    <a:gd name="T5" fmla="*/ 0 h 39"/>
                    <a:gd name="T6" fmla="*/ 16 w 54"/>
                    <a:gd name="T7" fmla="*/ 23 h 39"/>
                    <a:gd name="T8" fmla="*/ 44 w 54"/>
                    <a:gd name="T9" fmla="*/ 39 h 39"/>
                    <a:gd name="T10" fmla="*/ 54 w 54"/>
                    <a:gd name="T11" fmla="*/ 33 h 39"/>
                    <a:gd name="T12" fmla="*/ 44 w 54"/>
                    <a:gd name="T13" fmla="*/ 17 h 39"/>
                    <a:gd name="T14" fmla="*/ 44 w 54"/>
                    <a:gd name="T15" fmla="*/ 17 h 39"/>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39"/>
                    <a:gd name="T26" fmla="*/ 54 w 54"/>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39">
                      <a:moveTo>
                        <a:pt x="44" y="17"/>
                      </a:moveTo>
                      <a:lnTo>
                        <a:pt x="22" y="0"/>
                      </a:lnTo>
                      <a:lnTo>
                        <a:pt x="0" y="0"/>
                      </a:lnTo>
                      <a:lnTo>
                        <a:pt x="16" y="23"/>
                      </a:lnTo>
                      <a:lnTo>
                        <a:pt x="44" y="39"/>
                      </a:lnTo>
                      <a:lnTo>
                        <a:pt x="54" y="33"/>
                      </a:lnTo>
                      <a:lnTo>
                        <a:pt x="44" y="17"/>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86" name="Freeform 112">
                  <a:extLst>
                    <a:ext uri="{FF2B5EF4-FFF2-40B4-BE49-F238E27FC236}">
                      <a16:creationId xmlns:a16="http://schemas.microsoft.com/office/drawing/2014/main" id="{FA54235D-4A4D-4005-A3F5-4D07288A04A0}"/>
                    </a:ext>
                  </a:extLst>
                </p:cNvPr>
                <p:cNvSpPr>
                  <a:spLocks/>
                </p:cNvSpPr>
                <p:nvPr/>
              </p:nvSpPr>
              <p:spPr bwMode="auto">
                <a:xfrm>
                  <a:off x="1548158" y="2754514"/>
                  <a:ext cx="410093" cy="286123"/>
                </a:xfrm>
                <a:custGeom>
                  <a:avLst/>
                  <a:gdLst>
                    <a:gd name="T0" fmla="*/ 6 w 473"/>
                    <a:gd name="T1" fmla="*/ 49 h 345"/>
                    <a:gd name="T2" fmla="*/ 22 w 473"/>
                    <a:gd name="T3" fmla="*/ 87 h 345"/>
                    <a:gd name="T4" fmla="*/ 45 w 473"/>
                    <a:gd name="T5" fmla="*/ 132 h 345"/>
                    <a:gd name="T6" fmla="*/ 73 w 473"/>
                    <a:gd name="T7" fmla="*/ 189 h 345"/>
                    <a:gd name="T8" fmla="*/ 67 w 473"/>
                    <a:gd name="T9" fmla="*/ 160 h 345"/>
                    <a:gd name="T10" fmla="*/ 57 w 473"/>
                    <a:gd name="T11" fmla="*/ 138 h 345"/>
                    <a:gd name="T12" fmla="*/ 45 w 473"/>
                    <a:gd name="T13" fmla="*/ 100 h 345"/>
                    <a:gd name="T14" fmla="*/ 29 w 473"/>
                    <a:gd name="T15" fmla="*/ 45 h 345"/>
                    <a:gd name="T16" fmla="*/ 51 w 473"/>
                    <a:gd name="T17" fmla="*/ 20 h 345"/>
                    <a:gd name="T18" fmla="*/ 96 w 473"/>
                    <a:gd name="T19" fmla="*/ 128 h 345"/>
                    <a:gd name="T20" fmla="*/ 140 w 473"/>
                    <a:gd name="T21" fmla="*/ 179 h 345"/>
                    <a:gd name="T22" fmla="*/ 140 w 473"/>
                    <a:gd name="T23" fmla="*/ 227 h 345"/>
                    <a:gd name="T24" fmla="*/ 169 w 473"/>
                    <a:gd name="T25" fmla="*/ 256 h 345"/>
                    <a:gd name="T26" fmla="*/ 201 w 473"/>
                    <a:gd name="T27" fmla="*/ 278 h 345"/>
                    <a:gd name="T28" fmla="*/ 223 w 473"/>
                    <a:gd name="T29" fmla="*/ 300 h 345"/>
                    <a:gd name="T30" fmla="*/ 290 w 473"/>
                    <a:gd name="T31" fmla="*/ 323 h 345"/>
                    <a:gd name="T32" fmla="*/ 362 w 473"/>
                    <a:gd name="T33" fmla="*/ 345 h 345"/>
                    <a:gd name="T34" fmla="*/ 396 w 473"/>
                    <a:gd name="T35" fmla="*/ 313 h 345"/>
                    <a:gd name="T36" fmla="*/ 384 w 473"/>
                    <a:gd name="T37" fmla="*/ 284 h 345"/>
                    <a:gd name="T38" fmla="*/ 441 w 473"/>
                    <a:gd name="T39" fmla="*/ 278 h 345"/>
                    <a:gd name="T40" fmla="*/ 457 w 473"/>
                    <a:gd name="T41" fmla="*/ 240 h 345"/>
                    <a:gd name="T42" fmla="*/ 467 w 473"/>
                    <a:gd name="T43" fmla="*/ 211 h 345"/>
                    <a:gd name="T44" fmla="*/ 384 w 473"/>
                    <a:gd name="T45" fmla="*/ 266 h 345"/>
                    <a:gd name="T46" fmla="*/ 329 w 473"/>
                    <a:gd name="T47" fmla="*/ 278 h 345"/>
                    <a:gd name="T48" fmla="*/ 284 w 473"/>
                    <a:gd name="T49" fmla="*/ 154 h 345"/>
                    <a:gd name="T50" fmla="*/ 301 w 473"/>
                    <a:gd name="T51" fmla="*/ 128 h 345"/>
                    <a:gd name="T52" fmla="*/ 278 w 473"/>
                    <a:gd name="T53" fmla="*/ 77 h 345"/>
                    <a:gd name="T54" fmla="*/ 234 w 473"/>
                    <a:gd name="T55" fmla="*/ 55 h 345"/>
                    <a:gd name="T56" fmla="*/ 217 w 473"/>
                    <a:gd name="T57" fmla="*/ 65 h 345"/>
                    <a:gd name="T58" fmla="*/ 163 w 473"/>
                    <a:gd name="T59" fmla="*/ 10 h 345"/>
                    <a:gd name="T60" fmla="*/ 57 w 473"/>
                    <a:gd name="T61" fmla="*/ 0 h 345"/>
                    <a:gd name="T62" fmla="*/ 0 w 473"/>
                    <a:gd name="T63" fmla="*/ 26 h 3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3"/>
                    <a:gd name="T97" fmla="*/ 0 h 345"/>
                    <a:gd name="T98" fmla="*/ 473 w 473"/>
                    <a:gd name="T99" fmla="*/ 345 h 3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3" h="345">
                      <a:moveTo>
                        <a:pt x="0" y="26"/>
                      </a:moveTo>
                      <a:lnTo>
                        <a:pt x="6" y="49"/>
                      </a:lnTo>
                      <a:lnTo>
                        <a:pt x="18" y="65"/>
                      </a:lnTo>
                      <a:lnTo>
                        <a:pt x="22" y="87"/>
                      </a:lnTo>
                      <a:lnTo>
                        <a:pt x="12" y="87"/>
                      </a:lnTo>
                      <a:lnTo>
                        <a:pt x="45" y="132"/>
                      </a:lnTo>
                      <a:lnTo>
                        <a:pt x="45" y="150"/>
                      </a:lnTo>
                      <a:lnTo>
                        <a:pt x="73" y="189"/>
                      </a:lnTo>
                      <a:lnTo>
                        <a:pt x="83" y="179"/>
                      </a:lnTo>
                      <a:lnTo>
                        <a:pt x="67" y="160"/>
                      </a:lnTo>
                      <a:lnTo>
                        <a:pt x="67" y="144"/>
                      </a:lnTo>
                      <a:lnTo>
                        <a:pt x="57" y="138"/>
                      </a:lnTo>
                      <a:lnTo>
                        <a:pt x="61" y="122"/>
                      </a:lnTo>
                      <a:lnTo>
                        <a:pt x="45" y="100"/>
                      </a:lnTo>
                      <a:lnTo>
                        <a:pt x="45" y="83"/>
                      </a:lnTo>
                      <a:lnTo>
                        <a:pt x="29" y="45"/>
                      </a:lnTo>
                      <a:lnTo>
                        <a:pt x="35" y="16"/>
                      </a:lnTo>
                      <a:lnTo>
                        <a:pt x="51" y="20"/>
                      </a:lnTo>
                      <a:lnTo>
                        <a:pt x="96" y="116"/>
                      </a:lnTo>
                      <a:lnTo>
                        <a:pt x="96" y="128"/>
                      </a:lnTo>
                      <a:lnTo>
                        <a:pt x="112" y="144"/>
                      </a:lnTo>
                      <a:lnTo>
                        <a:pt x="140" y="179"/>
                      </a:lnTo>
                      <a:lnTo>
                        <a:pt x="144" y="211"/>
                      </a:lnTo>
                      <a:lnTo>
                        <a:pt x="140" y="227"/>
                      </a:lnTo>
                      <a:lnTo>
                        <a:pt x="150" y="256"/>
                      </a:lnTo>
                      <a:lnTo>
                        <a:pt x="169" y="256"/>
                      </a:lnTo>
                      <a:lnTo>
                        <a:pt x="173" y="272"/>
                      </a:lnTo>
                      <a:lnTo>
                        <a:pt x="201" y="278"/>
                      </a:lnTo>
                      <a:lnTo>
                        <a:pt x="201" y="288"/>
                      </a:lnTo>
                      <a:lnTo>
                        <a:pt x="223" y="300"/>
                      </a:lnTo>
                      <a:lnTo>
                        <a:pt x="240" y="300"/>
                      </a:lnTo>
                      <a:lnTo>
                        <a:pt x="290" y="323"/>
                      </a:lnTo>
                      <a:lnTo>
                        <a:pt x="317" y="313"/>
                      </a:lnTo>
                      <a:lnTo>
                        <a:pt x="362" y="345"/>
                      </a:lnTo>
                      <a:lnTo>
                        <a:pt x="368" y="313"/>
                      </a:lnTo>
                      <a:lnTo>
                        <a:pt x="396" y="313"/>
                      </a:lnTo>
                      <a:lnTo>
                        <a:pt x="400" y="300"/>
                      </a:lnTo>
                      <a:lnTo>
                        <a:pt x="384" y="284"/>
                      </a:lnTo>
                      <a:lnTo>
                        <a:pt x="422" y="278"/>
                      </a:lnTo>
                      <a:lnTo>
                        <a:pt x="441" y="278"/>
                      </a:lnTo>
                      <a:lnTo>
                        <a:pt x="451" y="262"/>
                      </a:lnTo>
                      <a:lnTo>
                        <a:pt x="457" y="240"/>
                      </a:lnTo>
                      <a:lnTo>
                        <a:pt x="473" y="221"/>
                      </a:lnTo>
                      <a:lnTo>
                        <a:pt x="467" y="211"/>
                      </a:lnTo>
                      <a:lnTo>
                        <a:pt x="412" y="217"/>
                      </a:lnTo>
                      <a:lnTo>
                        <a:pt x="384" y="266"/>
                      </a:lnTo>
                      <a:lnTo>
                        <a:pt x="358" y="266"/>
                      </a:lnTo>
                      <a:lnTo>
                        <a:pt x="329" y="278"/>
                      </a:lnTo>
                      <a:lnTo>
                        <a:pt x="290" y="234"/>
                      </a:lnTo>
                      <a:lnTo>
                        <a:pt x="284" y="154"/>
                      </a:lnTo>
                      <a:lnTo>
                        <a:pt x="301" y="138"/>
                      </a:lnTo>
                      <a:lnTo>
                        <a:pt x="301" y="128"/>
                      </a:lnTo>
                      <a:lnTo>
                        <a:pt x="284" y="116"/>
                      </a:lnTo>
                      <a:lnTo>
                        <a:pt x="278" y="77"/>
                      </a:lnTo>
                      <a:lnTo>
                        <a:pt x="256" y="49"/>
                      </a:lnTo>
                      <a:lnTo>
                        <a:pt x="234" y="55"/>
                      </a:lnTo>
                      <a:lnTo>
                        <a:pt x="230" y="65"/>
                      </a:lnTo>
                      <a:lnTo>
                        <a:pt x="217" y="65"/>
                      </a:lnTo>
                      <a:lnTo>
                        <a:pt x="185" y="10"/>
                      </a:lnTo>
                      <a:lnTo>
                        <a:pt x="163" y="10"/>
                      </a:lnTo>
                      <a:lnTo>
                        <a:pt x="128" y="20"/>
                      </a:lnTo>
                      <a:lnTo>
                        <a:pt x="57" y="0"/>
                      </a:lnTo>
                      <a:lnTo>
                        <a:pt x="6" y="0"/>
                      </a:lnTo>
                      <a:lnTo>
                        <a:pt x="0" y="2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87" name="Freeform 113">
                  <a:extLst>
                    <a:ext uri="{FF2B5EF4-FFF2-40B4-BE49-F238E27FC236}">
                      <a16:creationId xmlns:a16="http://schemas.microsoft.com/office/drawing/2014/main" id="{0A575722-86F2-416B-A836-4EAB3EDC1294}"/>
                    </a:ext>
                  </a:extLst>
                </p:cNvPr>
                <p:cNvSpPr>
                  <a:spLocks/>
                </p:cNvSpPr>
                <p:nvPr/>
              </p:nvSpPr>
              <p:spPr bwMode="auto">
                <a:xfrm>
                  <a:off x="1862013" y="2985071"/>
                  <a:ext cx="68493" cy="68835"/>
                </a:xfrm>
                <a:custGeom>
                  <a:avLst/>
                  <a:gdLst>
                    <a:gd name="T0" fmla="*/ 22 w 79"/>
                    <a:gd name="T1" fmla="*/ 6 h 83"/>
                    <a:gd name="T2" fmla="*/ 38 w 79"/>
                    <a:gd name="T3" fmla="*/ 22 h 83"/>
                    <a:gd name="T4" fmla="*/ 34 w 79"/>
                    <a:gd name="T5" fmla="*/ 35 h 83"/>
                    <a:gd name="T6" fmla="*/ 6 w 79"/>
                    <a:gd name="T7" fmla="*/ 35 h 83"/>
                    <a:gd name="T8" fmla="*/ 0 w 79"/>
                    <a:gd name="T9" fmla="*/ 67 h 83"/>
                    <a:gd name="T10" fmla="*/ 38 w 79"/>
                    <a:gd name="T11" fmla="*/ 83 h 83"/>
                    <a:gd name="T12" fmla="*/ 60 w 79"/>
                    <a:gd name="T13" fmla="*/ 67 h 83"/>
                    <a:gd name="T14" fmla="*/ 79 w 79"/>
                    <a:gd name="T15" fmla="*/ 51 h 83"/>
                    <a:gd name="T16" fmla="*/ 73 w 79"/>
                    <a:gd name="T17" fmla="*/ 39 h 83"/>
                    <a:gd name="T18" fmla="*/ 60 w 79"/>
                    <a:gd name="T19" fmla="*/ 39 h 83"/>
                    <a:gd name="T20" fmla="*/ 60 w 79"/>
                    <a:gd name="T21" fmla="*/ 0 h 83"/>
                    <a:gd name="T22" fmla="*/ 22 w 79"/>
                    <a:gd name="T23" fmla="*/ 6 h 83"/>
                    <a:gd name="T24" fmla="*/ 22 w 79"/>
                    <a:gd name="T25" fmla="*/ 6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83"/>
                    <a:gd name="T41" fmla="*/ 79 w 79"/>
                    <a:gd name="T42" fmla="*/ 83 h 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83">
                      <a:moveTo>
                        <a:pt x="22" y="6"/>
                      </a:moveTo>
                      <a:lnTo>
                        <a:pt x="38" y="22"/>
                      </a:lnTo>
                      <a:lnTo>
                        <a:pt x="34" y="35"/>
                      </a:lnTo>
                      <a:lnTo>
                        <a:pt x="6" y="35"/>
                      </a:lnTo>
                      <a:lnTo>
                        <a:pt x="0" y="67"/>
                      </a:lnTo>
                      <a:lnTo>
                        <a:pt x="38" y="83"/>
                      </a:lnTo>
                      <a:lnTo>
                        <a:pt x="60" y="67"/>
                      </a:lnTo>
                      <a:lnTo>
                        <a:pt x="79" y="51"/>
                      </a:lnTo>
                      <a:lnTo>
                        <a:pt x="73" y="39"/>
                      </a:lnTo>
                      <a:lnTo>
                        <a:pt x="60" y="39"/>
                      </a:lnTo>
                      <a:lnTo>
                        <a:pt x="60" y="0"/>
                      </a:lnTo>
                      <a:lnTo>
                        <a:pt x="22" y="6"/>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88" name="Freeform 114">
                  <a:extLst>
                    <a:ext uri="{FF2B5EF4-FFF2-40B4-BE49-F238E27FC236}">
                      <a16:creationId xmlns:a16="http://schemas.microsoft.com/office/drawing/2014/main" id="{F70973A9-2D75-45EF-8B3A-437618179EE1}"/>
                    </a:ext>
                  </a:extLst>
                </p:cNvPr>
                <p:cNvSpPr>
                  <a:spLocks/>
                </p:cNvSpPr>
                <p:nvPr/>
              </p:nvSpPr>
              <p:spPr bwMode="auto">
                <a:xfrm>
                  <a:off x="1894959" y="3040637"/>
                  <a:ext cx="39015" cy="24051"/>
                </a:xfrm>
                <a:custGeom>
                  <a:avLst/>
                  <a:gdLst>
                    <a:gd name="T0" fmla="*/ 22 w 45"/>
                    <a:gd name="T1" fmla="*/ 0 h 29"/>
                    <a:gd name="T2" fmla="*/ 0 w 45"/>
                    <a:gd name="T3" fmla="*/ 16 h 29"/>
                    <a:gd name="T4" fmla="*/ 35 w 45"/>
                    <a:gd name="T5" fmla="*/ 29 h 29"/>
                    <a:gd name="T6" fmla="*/ 45 w 45"/>
                    <a:gd name="T7" fmla="*/ 16 h 29"/>
                    <a:gd name="T8" fmla="*/ 45 w 45"/>
                    <a:gd name="T9" fmla="*/ 6 h 29"/>
                    <a:gd name="T10" fmla="*/ 22 w 45"/>
                    <a:gd name="T11" fmla="*/ 0 h 29"/>
                    <a:gd name="T12" fmla="*/ 22 w 45"/>
                    <a:gd name="T13" fmla="*/ 0 h 29"/>
                    <a:gd name="T14" fmla="*/ 0 60000 65536"/>
                    <a:gd name="T15" fmla="*/ 0 60000 65536"/>
                    <a:gd name="T16" fmla="*/ 0 60000 65536"/>
                    <a:gd name="T17" fmla="*/ 0 60000 65536"/>
                    <a:gd name="T18" fmla="*/ 0 60000 65536"/>
                    <a:gd name="T19" fmla="*/ 0 60000 65536"/>
                    <a:gd name="T20" fmla="*/ 0 60000 65536"/>
                    <a:gd name="T21" fmla="*/ 0 w 45"/>
                    <a:gd name="T22" fmla="*/ 0 h 29"/>
                    <a:gd name="T23" fmla="*/ 45 w 45"/>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9">
                      <a:moveTo>
                        <a:pt x="22" y="0"/>
                      </a:moveTo>
                      <a:lnTo>
                        <a:pt x="0" y="16"/>
                      </a:lnTo>
                      <a:lnTo>
                        <a:pt x="35" y="29"/>
                      </a:lnTo>
                      <a:lnTo>
                        <a:pt x="45" y="16"/>
                      </a:lnTo>
                      <a:lnTo>
                        <a:pt x="45" y="6"/>
                      </a:lnTo>
                      <a:lnTo>
                        <a:pt x="22"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89" name="Freeform 115">
                  <a:extLst>
                    <a:ext uri="{FF2B5EF4-FFF2-40B4-BE49-F238E27FC236}">
                      <a16:creationId xmlns:a16="http://schemas.microsoft.com/office/drawing/2014/main" id="{61846CE4-18C0-4FBD-9393-5B6764E83ECD}"/>
                    </a:ext>
                  </a:extLst>
                </p:cNvPr>
                <p:cNvSpPr>
                  <a:spLocks/>
                </p:cNvSpPr>
                <p:nvPr/>
              </p:nvSpPr>
              <p:spPr bwMode="auto">
                <a:xfrm>
                  <a:off x="1914034" y="2985071"/>
                  <a:ext cx="19941" cy="32344"/>
                </a:xfrm>
                <a:custGeom>
                  <a:avLst/>
                  <a:gdLst>
                    <a:gd name="T0" fmla="*/ 19 w 23"/>
                    <a:gd name="T1" fmla="*/ 0 h 39"/>
                    <a:gd name="T2" fmla="*/ 0 w 23"/>
                    <a:gd name="T3" fmla="*/ 0 h 39"/>
                    <a:gd name="T4" fmla="*/ 0 w 23"/>
                    <a:gd name="T5" fmla="*/ 39 h 39"/>
                    <a:gd name="T6" fmla="*/ 13 w 23"/>
                    <a:gd name="T7" fmla="*/ 39 h 39"/>
                    <a:gd name="T8" fmla="*/ 23 w 23"/>
                    <a:gd name="T9" fmla="*/ 16 h 39"/>
                    <a:gd name="T10" fmla="*/ 19 w 23"/>
                    <a:gd name="T11" fmla="*/ 0 h 39"/>
                    <a:gd name="T12" fmla="*/ 19 w 23"/>
                    <a:gd name="T13" fmla="*/ 0 h 39"/>
                    <a:gd name="T14" fmla="*/ 0 60000 65536"/>
                    <a:gd name="T15" fmla="*/ 0 60000 65536"/>
                    <a:gd name="T16" fmla="*/ 0 60000 65536"/>
                    <a:gd name="T17" fmla="*/ 0 60000 65536"/>
                    <a:gd name="T18" fmla="*/ 0 60000 65536"/>
                    <a:gd name="T19" fmla="*/ 0 60000 65536"/>
                    <a:gd name="T20" fmla="*/ 0 60000 65536"/>
                    <a:gd name="T21" fmla="*/ 0 w 23"/>
                    <a:gd name="T22" fmla="*/ 0 h 39"/>
                    <a:gd name="T23" fmla="*/ 23 w 23"/>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9">
                      <a:moveTo>
                        <a:pt x="19" y="0"/>
                      </a:moveTo>
                      <a:lnTo>
                        <a:pt x="0" y="0"/>
                      </a:lnTo>
                      <a:lnTo>
                        <a:pt x="0" y="39"/>
                      </a:lnTo>
                      <a:lnTo>
                        <a:pt x="13" y="39"/>
                      </a:lnTo>
                      <a:lnTo>
                        <a:pt x="23" y="16"/>
                      </a:lnTo>
                      <a:lnTo>
                        <a:pt x="19"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90" name="Freeform 116">
                  <a:extLst>
                    <a:ext uri="{FF2B5EF4-FFF2-40B4-BE49-F238E27FC236}">
                      <a16:creationId xmlns:a16="http://schemas.microsoft.com/office/drawing/2014/main" id="{E675D835-E9B7-485B-AB2F-D0BD845A1700}"/>
                    </a:ext>
                  </a:extLst>
                </p:cNvPr>
                <p:cNvSpPr>
                  <a:spLocks/>
                </p:cNvSpPr>
                <p:nvPr/>
              </p:nvSpPr>
              <p:spPr bwMode="auto">
                <a:xfrm>
                  <a:off x="1914034" y="3022391"/>
                  <a:ext cx="83232" cy="36491"/>
                </a:xfrm>
                <a:custGeom>
                  <a:avLst/>
                  <a:gdLst>
                    <a:gd name="T0" fmla="*/ 19 w 96"/>
                    <a:gd name="T1" fmla="*/ 6 h 44"/>
                    <a:gd name="T2" fmla="*/ 0 w 96"/>
                    <a:gd name="T3" fmla="*/ 22 h 44"/>
                    <a:gd name="T4" fmla="*/ 23 w 96"/>
                    <a:gd name="T5" fmla="*/ 28 h 44"/>
                    <a:gd name="T6" fmla="*/ 23 w 96"/>
                    <a:gd name="T7" fmla="*/ 38 h 44"/>
                    <a:gd name="T8" fmla="*/ 35 w 96"/>
                    <a:gd name="T9" fmla="*/ 44 h 44"/>
                    <a:gd name="T10" fmla="*/ 45 w 96"/>
                    <a:gd name="T11" fmla="*/ 32 h 44"/>
                    <a:gd name="T12" fmla="*/ 96 w 96"/>
                    <a:gd name="T13" fmla="*/ 10 h 44"/>
                    <a:gd name="T14" fmla="*/ 96 w 96"/>
                    <a:gd name="T15" fmla="*/ 0 h 44"/>
                    <a:gd name="T16" fmla="*/ 29 w 96"/>
                    <a:gd name="T17" fmla="*/ 0 h 44"/>
                    <a:gd name="T18" fmla="*/ 19 w 96"/>
                    <a:gd name="T19" fmla="*/ 6 h 44"/>
                    <a:gd name="T20" fmla="*/ 19 w 96"/>
                    <a:gd name="T21" fmla="*/ 6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
                    <a:gd name="T34" fmla="*/ 0 h 44"/>
                    <a:gd name="T35" fmla="*/ 96 w 96"/>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 h="44">
                      <a:moveTo>
                        <a:pt x="19" y="6"/>
                      </a:moveTo>
                      <a:lnTo>
                        <a:pt x="0" y="22"/>
                      </a:lnTo>
                      <a:lnTo>
                        <a:pt x="23" y="28"/>
                      </a:lnTo>
                      <a:lnTo>
                        <a:pt x="23" y="38"/>
                      </a:lnTo>
                      <a:lnTo>
                        <a:pt x="35" y="44"/>
                      </a:lnTo>
                      <a:lnTo>
                        <a:pt x="45" y="32"/>
                      </a:lnTo>
                      <a:lnTo>
                        <a:pt x="96" y="10"/>
                      </a:lnTo>
                      <a:lnTo>
                        <a:pt x="96" y="0"/>
                      </a:lnTo>
                      <a:lnTo>
                        <a:pt x="29" y="0"/>
                      </a:lnTo>
                      <a:lnTo>
                        <a:pt x="19" y="6"/>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91" name="Freeform 117">
                  <a:extLst>
                    <a:ext uri="{FF2B5EF4-FFF2-40B4-BE49-F238E27FC236}">
                      <a16:creationId xmlns:a16="http://schemas.microsoft.com/office/drawing/2014/main" id="{23262A30-D6DB-4F9B-BFF4-7673E1303A15}"/>
                    </a:ext>
                  </a:extLst>
                </p:cNvPr>
                <p:cNvSpPr>
                  <a:spLocks/>
                </p:cNvSpPr>
                <p:nvPr/>
              </p:nvSpPr>
              <p:spPr bwMode="auto">
                <a:xfrm>
                  <a:off x="1933975" y="3030684"/>
                  <a:ext cx="63291" cy="60542"/>
                </a:xfrm>
                <a:custGeom>
                  <a:avLst/>
                  <a:gdLst>
                    <a:gd name="T0" fmla="*/ 0 w 73"/>
                    <a:gd name="T1" fmla="*/ 47 h 73"/>
                    <a:gd name="T2" fmla="*/ 28 w 73"/>
                    <a:gd name="T3" fmla="*/ 73 h 73"/>
                    <a:gd name="T4" fmla="*/ 63 w 73"/>
                    <a:gd name="T5" fmla="*/ 73 h 73"/>
                    <a:gd name="T6" fmla="*/ 73 w 73"/>
                    <a:gd name="T7" fmla="*/ 0 h 73"/>
                    <a:gd name="T8" fmla="*/ 22 w 73"/>
                    <a:gd name="T9" fmla="*/ 22 h 73"/>
                    <a:gd name="T10" fmla="*/ 0 w 73"/>
                    <a:gd name="T11" fmla="*/ 47 h 73"/>
                    <a:gd name="T12" fmla="*/ 0 w 73"/>
                    <a:gd name="T13" fmla="*/ 47 h 73"/>
                    <a:gd name="T14" fmla="*/ 0 60000 65536"/>
                    <a:gd name="T15" fmla="*/ 0 60000 65536"/>
                    <a:gd name="T16" fmla="*/ 0 60000 65536"/>
                    <a:gd name="T17" fmla="*/ 0 60000 65536"/>
                    <a:gd name="T18" fmla="*/ 0 60000 65536"/>
                    <a:gd name="T19" fmla="*/ 0 60000 65536"/>
                    <a:gd name="T20" fmla="*/ 0 60000 65536"/>
                    <a:gd name="T21" fmla="*/ 0 w 73"/>
                    <a:gd name="T22" fmla="*/ 0 h 73"/>
                    <a:gd name="T23" fmla="*/ 73 w 73"/>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73">
                      <a:moveTo>
                        <a:pt x="0" y="47"/>
                      </a:moveTo>
                      <a:lnTo>
                        <a:pt x="28" y="73"/>
                      </a:lnTo>
                      <a:lnTo>
                        <a:pt x="63" y="73"/>
                      </a:lnTo>
                      <a:lnTo>
                        <a:pt x="73" y="0"/>
                      </a:lnTo>
                      <a:lnTo>
                        <a:pt x="22" y="22"/>
                      </a:lnTo>
                      <a:lnTo>
                        <a:pt x="0" y="47"/>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92" name="Freeform 118">
                  <a:extLst>
                    <a:ext uri="{FF2B5EF4-FFF2-40B4-BE49-F238E27FC236}">
                      <a16:creationId xmlns:a16="http://schemas.microsoft.com/office/drawing/2014/main" id="{DA4F7DF7-6754-46E1-AC52-522666B1A2D9}"/>
                    </a:ext>
                  </a:extLst>
                </p:cNvPr>
                <p:cNvSpPr>
                  <a:spLocks/>
                </p:cNvSpPr>
                <p:nvPr/>
              </p:nvSpPr>
              <p:spPr bwMode="auto">
                <a:xfrm>
                  <a:off x="1953049" y="3091226"/>
                  <a:ext cx="54621" cy="45614"/>
                </a:xfrm>
                <a:custGeom>
                  <a:avLst/>
                  <a:gdLst>
                    <a:gd name="T0" fmla="*/ 41 w 63"/>
                    <a:gd name="T1" fmla="*/ 0 h 55"/>
                    <a:gd name="T2" fmla="*/ 6 w 63"/>
                    <a:gd name="T3" fmla="*/ 0 h 55"/>
                    <a:gd name="T4" fmla="*/ 0 w 63"/>
                    <a:gd name="T5" fmla="*/ 12 h 55"/>
                    <a:gd name="T6" fmla="*/ 6 w 63"/>
                    <a:gd name="T7" fmla="*/ 33 h 55"/>
                    <a:gd name="T8" fmla="*/ 29 w 63"/>
                    <a:gd name="T9" fmla="*/ 33 h 55"/>
                    <a:gd name="T10" fmla="*/ 41 w 63"/>
                    <a:gd name="T11" fmla="*/ 55 h 55"/>
                    <a:gd name="T12" fmla="*/ 63 w 63"/>
                    <a:gd name="T13" fmla="*/ 55 h 55"/>
                    <a:gd name="T14" fmla="*/ 63 w 63"/>
                    <a:gd name="T15" fmla="*/ 45 h 55"/>
                    <a:gd name="T16" fmla="*/ 45 w 63"/>
                    <a:gd name="T17" fmla="*/ 28 h 55"/>
                    <a:gd name="T18" fmla="*/ 41 w 63"/>
                    <a:gd name="T19" fmla="*/ 0 h 55"/>
                    <a:gd name="T20" fmla="*/ 41 w 63"/>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55"/>
                    <a:gd name="T35" fmla="*/ 63 w 63"/>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55">
                      <a:moveTo>
                        <a:pt x="41" y="0"/>
                      </a:moveTo>
                      <a:lnTo>
                        <a:pt x="6" y="0"/>
                      </a:lnTo>
                      <a:lnTo>
                        <a:pt x="0" y="12"/>
                      </a:lnTo>
                      <a:lnTo>
                        <a:pt x="6" y="33"/>
                      </a:lnTo>
                      <a:lnTo>
                        <a:pt x="29" y="33"/>
                      </a:lnTo>
                      <a:lnTo>
                        <a:pt x="41" y="55"/>
                      </a:lnTo>
                      <a:lnTo>
                        <a:pt x="63" y="55"/>
                      </a:lnTo>
                      <a:lnTo>
                        <a:pt x="63" y="45"/>
                      </a:lnTo>
                      <a:lnTo>
                        <a:pt x="45" y="28"/>
                      </a:lnTo>
                      <a:lnTo>
                        <a:pt x="41"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93" name="Freeform 119">
                  <a:extLst>
                    <a:ext uri="{FF2B5EF4-FFF2-40B4-BE49-F238E27FC236}">
                      <a16:creationId xmlns:a16="http://schemas.microsoft.com/office/drawing/2014/main" id="{81B1D7FF-7674-4692-B7B6-27F7133B0D6B}"/>
                    </a:ext>
                  </a:extLst>
                </p:cNvPr>
                <p:cNvSpPr>
                  <a:spLocks/>
                </p:cNvSpPr>
                <p:nvPr/>
              </p:nvSpPr>
              <p:spPr bwMode="auto">
                <a:xfrm>
                  <a:off x="2007670" y="3114448"/>
                  <a:ext cx="81498" cy="45614"/>
                </a:xfrm>
                <a:custGeom>
                  <a:avLst/>
                  <a:gdLst>
                    <a:gd name="T0" fmla="*/ 43 w 94"/>
                    <a:gd name="T1" fmla="*/ 0 h 55"/>
                    <a:gd name="T2" fmla="*/ 20 w 94"/>
                    <a:gd name="T3" fmla="*/ 17 h 55"/>
                    <a:gd name="T4" fmla="*/ 0 w 94"/>
                    <a:gd name="T5" fmla="*/ 17 h 55"/>
                    <a:gd name="T6" fmla="*/ 0 w 94"/>
                    <a:gd name="T7" fmla="*/ 27 h 55"/>
                    <a:gd name="T8" fmla="*/ 33 w 94"/>
                    <a:gd name="T9" fmla="*/ 45 h 55"/>
                    <a:gd name="T10" fmla="*/ 33 w 94"/>
                    <a:gd name="T11" fmla="*/ 27 h 55"/>
                    <a:gd name="T12" fmla="*/ 55 w 94"/>
                    <a:gd name="T13" fmla="*/ 17 h 55"/>
                    <a:gd name="T14" fmla="*/ 71 w 94"/>
                    <a:gd name="T15" fmla="*/ 33 h 55"/>
                    <a:gd name="T16" fmla="*/ 65 w 94"/>
                    <a:gd name="T17" fmla="*/ 49 h 55"/>
                    <a:gd name="T18" fmla="*/ 83 w 94"/>
                    <a:gd name="T19" fmla="*/ 55 h 55"/>
                    <a:gd name="T20" fmla="*/ 94 w 94"/>
                    <a:gd name="T21" fmla="*/ 27 h 55"/>
                    <a:gd name="T22" fmla="*/ 65 w 94"/>
                    <a:gd name="T23" fmla="*/ 5 h 55"/>
                    <a:gd name="T24" fmla="*/ 43 w 94"/>
                    <a:gd name="T25" fmla="*/ 0 h 55"/>
                    <a:gd name="T26" fmla="*/ 43 w 94"/>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4"/>
                    <a:gd name="T43" fmla="*/ 0 h 55"/>
                    <a:gd name="T44" fmla="*/ 94 w 94"/>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4" h="55">
                      <a:moveTo>
                        <a:pt x="43" y="0"/>
                      </a:moveTo>
                      <a:lnTo>
                        <a:pt x="20" y="17"/>
                      </a:lnTo>
                      <a:lnTo>
                        <a:pt x="0" y="17"/>
                      </a:lnTo>
                      <a:lnTo>
                        <a:pt x="0" y="27"/>
                      </a:lnTo>
                      <a:lnTo>
                        <a:pt x="33" y="45"/>
                      </a:lnTo>
                      <a:lnTo>
                        <a:pt x="33" y="27"/>
                      </a:lnTo>
                      <a:lnTo>
                        <a:pt x="55" y="17"/>
                      </a:lnTo>
                      <a:lnTo>
                        <a:pt x="71" y="33"/>
                      </a:lnTo>
                      <a:lnTo>
                        <a:pt x="65" y="49"/>
                      </a:lnTo>
                      <a:lnTo>
                        <a:pt x="83" y="55"/>
                      </a:lnTo>
                      <a:lnTo>
                        <a:pt x="94" y="27"/>
                      </a:lnTo>
                      <a:lnTo>
                        <a:pt x="65" y="5"/>
                      </a:lnTo>
                      <a:lnTo>
                        <a:pt x="43"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94" name="Freeform 120">
                  <a:extLst>
                    <a:ext uri="{FF2B5EF4-FFF2-40B4-BE49-F238E27FC236}">
                      <a16:creationId xmlns:a16="http://schemas.microsoft.com/office/drawing/2014/main" id="{8FA77E7F-7550-419F-A606-1AE9E60440BE}"/>
                    </a:ext>
                  </a:extLst>
                </p:cNvPr>
                <p:cNvSpPr>
                  <a:spLocks/>
                </p:cNvSpPr>
                <p:nvPr/>
              </p:nvSpPr>
              <p:spPr bwMode="auto">
                <a:xfrm>
                  <a:off x="2055355" y="3072981"/>
                  <a:ext cx="182938" cy="258754"/>
                </a:xfrm>
                <a:custGeom>
                  <a:avLst/>
                  <a:gdLst>
                    <a:gd name="T0" fmla="*/ 89 w 211"/>
                    <a:gd name="T1" fmla="*/ 22 h 312"/>
                    <a:gd name="T2" fmla="*/ 67 w 211"/>
                    <a:gd name="T3" fmla="*/ 22 h 312"/>
                    <a:gd name="T4" fmla="*/ 61 w 211"/>
                    <a:gd name="T5" fmla="*/ 55 h 312"/>
                    <a:gd name="T6" fmla="*/ 39 w 211"/>
                    <a:gd name="T7" fmla="*/ 77 h 312"/>
                    <a:gd name="T8" fmla="*/ 28 w 211"/>
                    <a:gd name="T9" fmla="*/ 105 h 312"/>
                    <a:gd name="T10" fmla="*/ 32 w 211"/>
                    <a:gd name="T11" fmla="*/ 122 h 312"/>
                    <a:gd name="T12" fmla="*/ 28 w 211"/>
                    <a:gd name="T13" fmla="*/ 166 h 312"/>
                    <a:gd name="T14" fmla="*/ 6 w 211"/>
                    <a:gd name="T15" fmla="*/ 189 h 312"/>
                    <a:gd name="T16" fmla="*/ 0 w 211"/>
                    <a:gd name="T17" fmla="*/ 201 h 312"/>
                    <a:gd name="T18" fmla="*/ 45 w 211"/>
                    <a:gd name="T19" fmla="*/ 229 h 312"/>
                    <a:gd name="T20" fmla="*/ 71 w 211"/>
                    <a:gd name="T21" fmla="*/ 233 h 312"/>
                    <a:gd name="T22" fmla="*/ 116 w 211"/>
                    <a:gd name="T23" fmla="*/ 278 h 312"/>
                    <a:gd name="T24" fmla="*/ 150 w 211"/>
                    <a:gd name="T25" fmla="*/ 274 h 312"/>
                    <a:gd name="T26" fmla="*/ 150 w 211"/>
                    <a:gd name="T27" fmla="*/ 306 h 312"/>
                    <a:gd name="T28" fmla="*/ 166 w 211"/>
                    <a:gd name="T29" fmla="*/ 312 h 312"/>
                    <a:gd name="T30" fmla="*/ 173 w 211"/>
                    <a:gd name="T31" fmla="*/ 251 h 312"/>
                    <a:gd name="T32" fmla="*/ 154 w 211"/>
                    <a:gd name="T33" fmla="*/ 229 h 312"/>
                    <a:gd name="T34" fmla="*/ 177 w 211"/>
                    <a:gd name="T35" fmla="*/ 217 h 312"/>
                    <a:gd name="T36" fmla="*/ 173 w 211"/>
                    <a:gd name="T37" fmla="*/ 207 h 312"/>
                    <a:gd name="T38" fmla="*/ 211 w 211"/>
                    <a:gd name="T39" fmla="*/ 195 h 312"/>
                    <a:gd name="T40" fmla="*/ 211 w 211"/>
                    <a:gd name="T41" fmla="*/ 166 h 312"/>
                    <a:gd name="T42" fmla="*/ 205 w 211"/>
                    <a:gd name="T43" fmla="*/ 134 h 312"/>
                    <a:gd name="T44" fmla="*/ 211 w 211"/>
                    <a:gd name="T45" fmla="*/ 111 h 312"/>
                    <a:gd name="T46" fmla="*/ 173 w 211"/>
                    <a:gd name="T47" fmla="*/ 117 h 312"/>
                    <a:gd name="T48" fmla="*/ 160 w 211"/>
                    <a:gd name="T49" fmla="*/ 99 h 312"/>
                    <a:gd name="T50" fmla="*/ 116 w 211"/>
                    <a:gd name="T51" fmla="*/ 73 h 312"/>
                    <a:gd name="T52" fmla="*/ 116 w 211"/>
                    <a:gd name="T53" fmla="*/ 34 h 312"/>
                    <a:gd name="T54" fmla="*/ 144 w 211"/>
                    <a:gd name="T55" fmla="*/ 6 h 312"/>
                    <a:gd name="T56" fmla="*/ 134 w 211"/>
                    <a:gd name="T57" fmla="*/ 0 h 312"/>
                    <a:gd name="T58" fmla="*/ 89 w 211"/>
                    <a:gd name="T59" fmla="*/ 22 h 312"/>
                    <a:gd name="T60" fmla="*/ 89 w 211"/>
                    <a:gd name="T61" fmla="*/ 22 h 3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1"/>
                    <a:gd name="T94" fmla="*/ 0 h 312"/>
                    <a:gd name="T95" fmla="*/ 211 w 211"/>
                    <a:gd name="T96" fmla="*/ 312 h 3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1" h="312">
                      <a:moveTo>
                        <a:pt x="89" y="22"/>
                      </a:moveTo>
                      <a:lnTo>
                        <a:pt x="67" y="22"/>
                      </a:lnTo>
                      <a:lnTo>
                        <a:pt x="61" y="55"/>
                      </a:lnTo>
                      <a:lnTo>
                        <a:pt x="39" y="77"/>
                      </a:lnTo>
                      <a:lnTo>
                        <a:pt x="28" y="105"/>
                      </a:lnTo>
                      <a:lnTo>
                        <a:pt x="32" y="122"/>
                      </a:lnTo>
                      <a:lnTo>
                        <a:pt x="28" y="166"/>
                      </a:lnTo>
                      <a:lnTo>
                        <a:pt x="6" y="189"/>
                      </a:lnTo>
                      <a:lnTo>
                        <a:pt x="0" y="201"/>
                      </a:lnTo>
                      <a:lnTo>
                        <a:pt x="45" y="229"/>
                      </a:lnTo>
                      <a:lnTo>
                        <a:pt x="71" y="233"/>
                      </a:lnTo>
                      <a:lnTo>
                        <a:pt x="116" y="278"/>
                      </a:lnTo>
                      <a:lnTo>
                        <a:pt x="150" y="274"/>
                      </a:lnTo>
                      <a:lnTo>
                        <a:pt x="150" y="306"/>
                      </a:lnTo>
                      <a:lnTo>
                        <a:pt x="166" y="312"/>
                      </a:lnTo>
                      <a:lnTo>
                        <a:pt x="173" y="251"/>
                      </a:lnTo>
                      <a:lnTo>
                        <a:pt x="154" y="229"/>
                      </a:lnTo>
                      <a:lnTo>
                        <a:pt x="177" y="217"/>
                      </a:lnTo>
                      <a:lnTo>
                        <a:pt x="173" y="207"/>
                      </a:lnTo>
                      <a:lnTo>
                        <a:pt x="211" y="195"/>
                      </a:lnTo>
                      <a:lnTo>
                        <a:pt x="211" y="166"/>
                      </a:lnTo>
                      <a:lnTo>
                        <a:pt x="205" y="134"/>
                      </a:lnTo>
                      <a:lnTo>
                        <a:pt x="211" y="111"/>
                      </a:lnTo>
                      <a:lnTo>
                        <a:pt x="173" y="117"/>
                      </a:lnTo>
                      <a:lnTo>
                        <a:pt x="160" y="99"/>
                      </a:lnTo>
                      <a:lnTo>
                        <a:pt x="116" y="73"/>
                      </a:lnTo>
                      <a:lnTo>
                        <a:pt x="116" y="34"/>
                      </a:lnTo>
                      <a:lnTo>
                        <a:pt x="144" y="6"/>
                      </a:lnTo>
                      <a:lnTo>
                        <a:pt x="134" y="0"/>
                      </a:lnTo>
                      <a:lnTo>
                        <a:pt x="89"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95" name="Freeform 121">
                  <a:extLst>
                    <a:ext uri="{FF2B5EF4-FFF2-40B4-BE49-F238E27FC236}">
                      <a16:creationId xmlns:a16="http://schemas.microsoft.com/office/drawing/2014/main" id="{AC97E25E-22B3-4F89-BBA4-651740356407}"/>
                    </a:ext>
                  </a:extLst>
                </p:cNvPr>
                <p:cNvSpPr>
                  <a:spLocks/>
                </p:cNvSpPr>
                <p:nvPr/>
              </p:nvSpPr>
              <p:spPr bwMode="auto">
                <a:xfrm>
                  <a:off x="2074429" y="2971801"/>
                  <a:ext cx="39015" cy="13269"/>
                </a:xfrm>
                <a:custGeom>
                  <a:avLst/>
                  <a:gdLst>
                    <a:gd name="T0" fmla="*/ 23 w 45"/>
                    <a:gd name="T1" fmla="*/ 0 h 16"/>
                    <a:gd name="T2" fmla="*/ 0 w 45"/>
                    <a:gd name="T3" fmla="*/ 4 h 16"/>
                    <a:gd name="T4" fmla="*/ 23 w 45"/>
                    <a:gd name="T5" fmla="*/ 16 h 16"/>
                    <a:gd name="T6" fmla="*/ 45 w 45"/>
                    <a:gd name="T7" fmla="*/ 16 h 16"/>
                    <a:gd name="T8" fmla="*/ 45 w 45"/>
                    <a:gd name="T9" fmla="*/ 4 h 16"/>
                    <a:gd name="T10" fmla="*/ 33 w 45"/>
                    <a:gd name="T11" fmla="*/ 4 h 16"/>
                    <a:gd name="T12" fmla="*/ 23 w 45"/>
                    <a:gd name="T13" fmla="*/ 0 h 16"/>
                    <a:gd name="T14" fmla="*/ 23 w 45"/>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45"/>
                    <a:gd name="T25" fmla="*/ 0 h 16"/>
                    <a:gd name="T26" fmla="*/ 45 w 45"/>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 h="16">
                      <a:moveTo>
                        <a:pt x="23" y="0"/>
                      </a:moveTo>
                      <a:lnTo>
                        <a:pt x="0" y="4"/>
                      </a:lnTo>
                      <a:lnTo>
                        <a:pt x="23" y="16"/>
                      </a:lnTo>
                      <a:lnTo>
                        <a:pt x="45" y="16"/>
                      </a:lnTo>
                      <a:lnTo>
                        <a:pt x="45" y="4"/>
                      </a:lnTo>
                      <a:lnTo>
                        <a:pt x="33" y="4"/>
                      </a:lnTo>
                      <a:lnTo>
                        <a:pt x="23"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96" name="Freeform 122">
                  <a:extLst>
                    <a:ext uri="{FF2B5EF4-FFF2-40B4-BE49-F238E27FC236}">
                      <a16:creationId xmlns:a16="http://schemas.microsoft.com/office/drawing/2014/main" id="{27896311-E42C-4087-BEFC-E680C42AA7E1}"/>
                    </a:ext>
                  </a:extLst>
                </p:cNvPr>
                <p:cNvSpPr>
                  <a:spLocks/>
                </p:cNvSpPr>
                <p:nvPr/>
              </p:nvSpPr>
              <p:spPr bwMode="auto">
                <a:xfrm>
                  <a:off x="1988596" y="2897990"/>
                  <a:ext cx="152593" cy="55566"/>
                </a:xfrm>
                <a:custGeom>
                  <a:avLst/>
                  <a:gdLst>
                    <a:gd name="T0" fmla="*/ 170 w 176"/>
                    <a:gd name="T1" fmla="*/ 67 h 67"/>
                    <a:gd name="T2" fmla="*/ 176 w 176"/>
                    <a:gd name="T3" fmla="*/ 54 h 67"/>
                    <a:gd name="T4" fmla="*/ 109 w 176"/>
                    <a:gd name="T5" fmla="*/ 22 h 67"/>
                    <a:gd name="T6" fmla="*/ 93 w 176"/>
                    <a:gd name="T7" fmla="*/ 22 h 67"/>
                    <a:gd name="T8" fmla="*/ 87 w 176"/>
                    <a:gd name="T9" fmla="*/ 10 h 67"/>
                    <a:gd name="T10" fmla="*/ 38 w 176"/>
                    <a:gd name="T11" fmla="*/ 0 h 67"/>
                    <a:gd name="T12" fmla="*/ 16 w 176"/>
                    <a:gd name="T13" fmla="*/ 10 h 67"/>
                    <a:gd name="T14" fmla="*/ 0 w 176"/>
                    <a:gd name="T15" fmla="*/ 26 h 67"/>
                    <a:gd name="T16" fmla="*/ 10 w 176"/>
                    <a:gd name="T17" fmla="*/ 26 h 67"/>
                    <a:gd name="T18" fmla="*/ 38 w 176"/>
                    <a:gd name="T19" fmla="*/ 22 h 67"/>
                    <a:gd name="T20" fmla="*/ 55 w 176"/>
                    <a:gd name="T21" fmla="*/ 16 h 67"/>
                    <a:gd name="T22" fmla="*/ 59 w 176"/>
                    <a:gd name="T23" fmla="*/ 26 h 67"/>
                    <a:gd name="T24" fmla="*/ 83 w 176"/>
                    <a:gd name="T25" fmla="*/ 26 h 67"/>
                    <a:gd name="T26" fmla="*/ 132 w 176"/>
                    <a:gd name="T27" fmla="*/ 54 h 67"/>
                    <a:gd name="T28" fmla="*/ 126 w 176"/>
                    <a:gd name="T29" fmla="*/ 67 h 67"/>
                    <a:gd name="T30" fmla="*/ 170 w 176"/>
                    <a:gd name="T31" fmla="*/ 67 h 67"/>
                    <a:gd name="T32" fmla="*/ 170 w 176"/>
                    <a:gd name="T33" fmla="*/ 67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6"/>
                    <a:gd name="T52" fmla="*/ 0 h 67"/>
                    <a:gd name="T53" fmla="*/ 176 w 176"/>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6" h="67">
                      <a:moveTo>
                        <a:pt x="170" y="67"/>
                      </a:moveTo>
                      <a:lnTo>
                        <a:pt x="176" y="54"/>
                      </a:lnTo>
                      <a:lnTo>
                        <a:pt x="109" y="22"/>
                      </a:lnTo>
                      <a:lnTo>
                        <a:pt x="93" y="22"/>
                      </a:lnTo>
                      <a:lnTo>
                        <a:pt x="87" y="10"/>
                      </a:lnTo>
                      <a:lnTo>
                        <a:pt x="38" y="0"/>
                      </a:lnTo>
                      <a:lnTo>
                        <a:pt x="16" y="10"/>
                      </a:lnTo>
                      <a:lnTo>
                        <a:pt x="0" y="26"/>
                      </a:lnTo>
                      <a:lnTo>
                        <a:pt x="10" y="26"/>
                      </a:lnTo>
                      <a:lnTo>
                        <a:pt x="38" y="22"/>
                      </a:lnTo>
                      <a:lnTo>
                        <a:pt x="55" y="16"/>
                      </a:lnTo>
                      <a:lnTo>
                        <a:pt x="59" y="26"/>
                      </a:lnTo>
                      <a:lnTo>
                        <a:pt x="83" y="26"/>
                      </a:lnTo>
                      <a:lnTo>
                        <a:pt x="132" y="54"/>
                      </a:lnTo>
                      <a:lnTo>
                        <a:pt x="126" y="67"/>
                      </a:lnTo>
                      <a:lnTo>
                        <a:pt x="170" y="67"/>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97" name="Freeform 123">
                  <a:extLst>
                    <a:ext uri="{FF2B5EF4-FFF2-40B4-BE49-F238E27FC236}">
                      <a16:creationId xmlns:a16="http://schemas.microsoft.com/office/drawing/2014/main" id="{D51018B3-065C-49A4-A8D2-11990245218A}"/>
                    </a:ext>
                  </a:extLst>
                </p:cNvPr>
                <p:cNvSpPr>
                  <a:spLocks/>
                </p:cNvSpPr>
                <p:nvPr/>
              </p:nvSpPr>
              <p:spPr bwMode="auto">
                <a:xfrm>
                  <a:off x="2011138" y="2919553"/>
                  <a:ext cx="13872" cy="14928"/>
                </a:xfrm>
                <a:custGeom>
                  <a:avLst/>
                  <a:gdLst>
                    <a:gd name="T0" fmla="*/ 0 w 16"/>
                    <a:gd name="T1" fmla="*/ 6 h 18"/>
                    <a:gd name="T2" fmla="*/ 6 w 16"/>
                    <a:gd name="T3" fmla="*/ 18 h 18"/>
                    <a:gd name="T4" fmla="*/ 16 w 16"/>
                    <a:gd name="T5" fmla="*/ 12 h 18"/>
                    <a:gd name="T6" fmla="*/ 16 w 16"/>
                    <a:gd name="T7" fmla="*/ 0 h 18"/>
                    <a:gd name="T8" fmla="*/ 0 w 16"/>
                    <a:gd name="T9" fmla="*/ 6 h 18"/>
                    <a:gd name="T10" fmla="*/ 0 w 16"/>
                    <a:gd name="T11" fmla="*/ 6 h 18"/>
                    <a:gd name="T12" fmla="*/ 0 60000 65536"/>
                    <a:gd name="T13" fmla="*/ 0 60000 65536"/>
                    <a:gd name="T14" fmla="*/ 0 60000 65536"/>
                    <a:gd name="T15" fmla="*/ 0 60000 65536"/>
                    <a:gd name="T16" fmla="*/ 0 60000 65536"/>
                    <a:gd name="T17" fmla="*/ 0 60000 65536"/>
                    <a:gd name="T18" fmla="*/ 0 w 16"/>
                    <a:gd name="T19" fmla="*/ 0 h 18"/>
                    <a:gd name="T20" fmla="*/ 16 w 1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6" h="18">
                      <a:moveTo>
                        <a:pt x="0" y="6"/>
                      </a:moveTo>
                      <a:lnTo>
                        <a:pt x="6" y="18"/>
                      </a:lnTo>
                      <a:lnTo>
                        <a:pt x="16" y="12"/>
                      </a:lnTo>
                      <a:lnTo>
                        <a:pt x="16" y="0"/>
                      </a:lnTo>
                      <a:lnTo>
                        <a:pt x="0" y="6"/>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98" name="Freeform 124">
                  <a:extLst>
                    <a:ext uri="{FF2B5EF4-FFF2-40B4-BE49-F238E27FC236}">
                      <a16:creationId xmlns:a16="http://schemas.microsoft.com/office/drawing/2014/main" id="{837AF635-BC51-499B-B052-EA656D1C3548}"/>
                    </a:ext>
                  </a:extLst>
                </p:cNvPr>
                <p:cNvSpPr>
                  <a:spLocks/>
                </p:cNvSpPr>
                <p:nvPr/>
              </p:nvSpPr>
              <p:spPr bwMode="auto">
                <a:xfrm>
                  <a:off x="2141188" y="2953556"/>
                  <a:ext cx="44217" cy="26539"/>
                </a:xfrm>
                <a:custGeom>
                  <a:avLst/>
                  <a:gdLst>
                    <a:gd name="T0" fmla="*/ 13 w 51"/>
                    <a:gd name="T1" fmla="*/ 0 h 32"/>
                    <a:gd name="T2" fmla="*/ 29 w 51"/>
                    <a:gd name="T3" fmla="*/ 10 h 32"/>
                    <a:gd name="T4" fmla="*/ 29 w 51"/>
                    <a:gd name="T5" fmla="*/ 22 h 32"/>
                    <a:gd name="T6" fmla="*/ 0 w 51"/>
                    <a:gd name="T7" fmla="*/ 22 h 32"/>
                    <a:gd name="T8" fmla="*/ 0 w 51"/>
                    <a:gd name="T9" fmla="*/ 32 h 32"/>
                    <a:gd name="T10" fmla="*/ 39 w 51"/>
                    <a:gd name="T11" fmla="*/ 32 h 32"/>
                    <a:gd name="T12" fmla="*/ 51 w 51"/>
                    <a:gd name="T13" fmla="*/ 22 h 32"/>
                    <a:gd name="T14" fmla="*/ 45 w 51"/>
                    <a:gd name="T15" fmla="*/ 0 h 32"/>
                    <a:gd name="T16" fmla="*/ 13 w 51"/>
                    <a:gd name="T17" fmla="*/ 0 h 32"/>
                    <a:gd name="T18" fmla="*/ 13 w 51"/>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32"/>
                    <a:gd name="T32" fmla="*/ 51 w 51"/>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32">
                      <a:moveTo>
                        <a:pt x="13" y="0"/>
                      </a:moveTo>
                      <a:lnTo>
                        <a:pt x="29" y="10"/>
                      </a:lnTo>
                      <a:lnTo>
                        <a:pt x="29" y="22"/>
                      </a:lnTo>
                      <a:lnTo>
                        <a:pt x="0" y="22"/>
                      </a:lnTo>
                      <a:lnTo>
                        <a:pt x="0" y="32"/>
                      </a:lnTo>
                      <a:lnTo>
                        <a:pt x="39" y="32"/>
                      </a:lnTo>
                      <a:lnTo>
                        <a:pt x="51" y="22"/>
                      </a:lnTo>
                      <a:lnTo>
                        <a:pt x="45" y="0"/>
                      </a:lnTo>
                      <a:lnTo>
                        <a:pt x="13"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99" name="Freeform 125">
                  <a:extLst>
                    <a:ext uri="{FF2B5EF4-FFF2-40B4-BE49-F238E27FC236}">
                      <a16:creationId xmlns:a16="http://schemas.microsoft.com/office/drawing/2014/main" id="{765DF301-46EA-4C4F-808F-6786B7C014DC}"/>
                    </a:ext>
                  </a:extLst>
                </p:cNvPr>
                <p:cNvSpPr>
                  <a:spLocks/>
                </p:cNvSpPr>
                <p:nvPr/>
              </p:nvSpPr>
              <p:spPr bwMode="auto">
                <a:xfrm>
                  <a:off x="2021542" y="3239678"/>
                  <a:ext cx="95370" cy="97033"/>
                </a:xfrm>
                <a:custGeom>
                  <a:avLst/>
                  <a:gdLst>
                    <a:gd name="T0" fmla="*/ 21 w 110"/>
                    <a:gd name="T1" fmla="*/ 111 h 117"/>
                    <a:gd name="T2" fmla="*/ 45 w 110"/>
                    <a:gd name="T3" fmla="*/ 117 h 117"/>
                    <a:gd name="T4" fmla="*/ 55 w 110"/>
                    <a:gd name="T5" fmla="*/ 95 h 117"/>
                    <a:gd name="T6" fmla="*/ 106 w 110"/>
                    <a:gd name="T7" fmla="*/ 61 h 117"/>
                    <a:gd name="T8" fmla="*/ 110 w 110"/>
                    <a:gd name="T9" fmla="*/ 32 h 117"/>
                    <a:gd name="T10" fmla="*/ 84 w 110"/>
                    <a:gd name="T11" fmla="*/ 28 h 117"/>
                    <a:gd name="T12" fmla="*/ 39 w 110"/>
                    <a:gd name="T13" fmla="*/ 0 h 117"/>
                    <a:gd name="T14" fmla="*/ 0 w 110"/>
                    <a:gd name="T15" fmla="*/ 55 h 117"/>
                    <a:gd name="T16" fmla="*/ 0 w 110"/>
                    <a:gd name="T17" fmla="*/ 77 h 117"/>
                    <a:gd name="T18" fmla="*/ 17 w 110"/>
                    <a:gd name="T19" fmla="*/ 77 h 117"/>
                    <a:gd name="T20" fmla="*/ 17 w 110"/>
                    <a:gd name="T21" fmla="*/ 95 h 117"/>
                    <a:gd name="T22" fmla="*/ 21 w 110"/>
                    <a:gd name="T23" fmla="*/ 111 h 117"/>
                    <a:gd name="T24" fmla="*/ 21 w 110"/>
                    <a:gd name="T25" fmla="*/ 111 h 1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0"/>
                    <a:gd name="T40" fmla="*/ 0 h 117"/>
                    <a:gd name="T41" fmla="*/ 110 w 110"/>
                    <a:gd name="T42" fmla="*/ 117 h 1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0" h="117">
                      <a:moveTo>
                        <a:pt x="21" y="111"/>
                      </a:moveTo>
                      <a:lnTo>
                        <a:pt x="45" y="117"/>
                      </a:lnTo>
                      <a:lnTo>
                        <a:pt x="55" y="95"/>
                      </a:lnTo>
                      <a:lnTo>
                        <a:pt x="106" y="61"/>
                      </a:lnTo>
                      <a:lnTo>
                        <a:pt x="110" y="32"/>
                      </a:lnTo>
                      <a:lnTo>
                        <a:pt x="84" y="28"/>
                      </a:lnTo>
                      <a:lnTo>
                        <a:pt x="39" y="0"/>
                      </a:lnTo>
                      <a:lnTo>
                        <a:pt x="0" y="55"/>
                      </a:lnTo>
                      <a:lnTo>
                        <a:pt x="0" y="77"/>
                      </a:lnTo>
                      <a:lnTo>
                        <a:pt x="17" y="77"/>
                      </a:lnTo>
                      <a:lnTo>
                        <a:pt x="17" y="95"/>
                      </a:lnTo>
                      <a:lnTo>
                        <a:pt x="21" y="111"/>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00" name="Freeform 126">
                  <a:extLst>
                    <a:ext uri="{FF2B5EF4-FFF2-40B4-BE49-F238E27FC236}">
                      <a16:creationId xmlns:a16="http://schemas.microsoft.com/office/drawing/2014/main" id="{8F1AB73B-7869-469E-91F5-4ED6C0DD774C}"/>
                    </a:ext>
                  </a:extLst>
                </p:cNvPr>
                <p:cNvSpPr>
                  <a:spLocks/>
                </p:cNvSpPr>
                <p:nvPr/>
              </p:nvSpPr>
              <p:spPr bwMode="auto">
                <a:xfrm>
                  <a:off x="2021542" y="3266217"/>
                  <a:ext cx="206347" cy="291099"/>
                </a:xfrm>
                <a:custGeom>
                  <a:avLst/>
                  <a:gdLst>
                    <a:gd name="T0" fmla="*/ 189 w 238"/>
                    <a:gd name="T1" fmla="*/ 41 h 351"/>
                    <a:gd name="T2" fmla="*/ 155 w 238"/>
                    <a:gd name="T3" fmla="*/ 45 h 351"/>
                    <a:gd name="T4" fmla="*/ 110 w 238"/>
                    <a:gd name="T5" fmla="*/ 0 h 351"/>
                    <a:gd name="T6" fmla="*/ 106 w 238"/>
                    <a:gd name="T7" fmla="*/ 29 h 351"/>
                    <a:gd name="T8" fmla="*/ 55 w 238"/>
                    <a:gd name="T9" fmla="*/ 63 h 351"/>
                    <a:gd name="T10" fmla="*/ 45 w 238"/>
                    <a:gd name="T11" fmla="*/ 85 h 351"/>
                    <a:gd name="T12" fmla="*/ 21 w 238"/>
                    <a:gd name="T13" fmla="*/ 79 h 351"/>
                    <a:gd name="T14" fmla="*/ 17 w 238"/>
                    <a:gd name="T15" fmla="*/ 63 h 351"/>
                    <a:gd name="T16" fmla="*/ 0 w 238"/>
                    <a:gd name="T17" fmla="*/ 79 h 351"/>
                    <a:gd name="T18" fmla="*/ 0 w 238"/>
                    <a:gd name="T19" fmla="*/ 112 h 351"/>
                    <a:gd name="T20" fmla="*/ 27 w 238"/>
                    <a:gd name="T21" fmla="*/ 130 h 351"/>
                    <a:gd name="T22" fmla="*/ 71 w 238"/>
                    <a:gd name="T23" fmla="*/ 230 h 351"/>
                    <a:gd name="T24" fmla="*/ 94 w 238"/>
                    <a:gd name="T25" fmla="*/ 246 h 351"/>
                    <a:gd name="T26" fmla="*/ 94 w 238"/>
                    <a:gd name="T27" fmla="*/ 274 h 351"/>
                    <a:gd name="T28" fmla="*/ 183 w 238"/>
                    <a:gd name="T29" fmla="*/ 331 h 351"/>
                    <a:gd name="T30" fmla="*/ 205 w 238"/>
                    <a:gd name="T31" fmla="*/ 351 h 351"/>
                    <a:gd name="T32" fmla="*/ 228 w 238"/>
                    <a:gd name="T33" fmla="*/ 341 h 351"/>
                    <a:gd name="T34" fmla="*/ 238 w 238"/>
                    <a:gd name="T35" fmla="*/ 319 h 351"/>
                    <a:gd name="T36" fmla="*/ 228 w 238"/>
                    <a:gd name="T37" fmla="*/ 297 h 351"/>
                    <a:gd name="T38" fmla="*/ 234 w 238"/>
                    <a:gd name="T39" fmla="*/ 274 h 351"/>
                    <a:gd name="T40" fmla="*/ 228 w 238"/>
                    <a:gd name="T41" fmla="*/ 246 h 351"/>
                    <a:gd name="T42" fmla="*/ 234 w 238"/>
                    <a:gd name="T43" fmla="*/ 213 h 351"/>
                    <a:gd name="T44" fmla="*/ 199 w 238"/>
                    <a:gd name="T45" fmla="*/ 213 h 351"/>
                    <a:gd name="T46" fmla="*/ 193 w 238"/>
                    <a:gd name="T47" fmla="*/ 185 h 351"/>
                    <a:gd name="T48" fmla="*/ 167 w 238"/>
                    <a:gd name="T49" fmla="*/ 191 h 351"/>
                    <a:gd name="T50" fmla="*/ 138 w 238"/>
                    <a:gd name="T51" fmla="*/ 134 h 351"/>
                    <a:gd name="T52" fmla="*/ 161 w 238"/>
                    <a:gd name="T53" fmla="*/ 90 h 351"/>
                    <a:gd name="T54" fmla="*/ 189 w 238"/>
                    <a:gd name="T55" fmla="*/ 73 h 351"/>
                    <a:gd name="T56" fmla="*/ 189 w 238"/>
                    <a:gd name="T57" fmla="*/ 41 h 351"/>
                    <a:gd name="T58" fmla="*/ 189 w 238"/>
                    <a:gd name="T59" fmla="*/ 41 h 35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8"/>
                    <a:gd name="T91" fmla="*/ 0 h 351"/>
                    <a:gd name="T92" fmla="*/ 238 w 238"/>
                    <a:gd name="T93" fmla="*/ 351 h 35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8" h="351">
                      <a:moveTo>
                        <a:pt x="189" y="41"/>
                      </a:moveTo>
                      <a:lnTo>
                        <a:pt x="155" y="45"/>
                      </a:lnTo>
                      <a:lnTo>
                        <a:pt x="110" y="0"/>
                      </a:lnTo>
                      <a:lnTo>
                        <a:pt x="106" y="29"/>
                      </a:lnTo>
                      <a:lnTo>
                        <a:pt x="55" y="63"/>
                      </a:lnTo>
                      <a:lnTo>
                        <a:pt x="45" y="85"/>
                      </a:lnTo>
                      <a:lnTo>
                        <a:pt x="21" y="79"/>
                      </a:lnTo>
                      <a:lnTo>
                        <a:pt x="17" y="63"/>
                      </a:lnTo>
                      <a:lnTo>
                        <a:pt x="0" y="79"/>
                      </a:lnTo>
                      <a:lnTo>
                        <a:pt x="0" y="112"/>
                      </a:lnTo>
                      <a:lnTo>
                        <a:pt x="27" y="130"/>
                      </a:lnTo>
                      <a:lnTo>
                        <a:pt x="71" y="230"/>
                      </a:lnTo>
                      <a:lnTo>
                        <a:pt x="94" y="246"/>
                      </a:lnTo>
                      <a:lnTo>
                        <a:pt x="94" y="274"/>
                      </a:lnTo>
                      <a:lnTo>
                        <a:pt x="183" y="331"/>
                      </a:lnTo>
                      <a:lnTo>
                        <a:pt x="205" y="351"/>
                      </a:lnTo>
                      <a:lnTo>
                        <a:pt x="228" y="341"/>
                      </a:lnTo>
                      <a:lnTo>
                        <a:pt x="238" y="319"/>
                      </a:lnTo>
                      <a:lnTo>
                        <a:pt x="228" y="297"/>
                      </a:lnTo>
                      <a:lnTo>
                        <a:pt x="234" y="274"/>
                      </a:lnTo>
                      <a:lnTo>
                        <a:pt x="228" y="246"/>
                      </a:lnTo>
                      <a:lnTo>
                        <a:pt x="234" y="213"/>
                      </a:lnTo>
                      <a:lnTo>
                        <a:pt x="199" y="213"/>
                      </a:lnTo>
                      <a:lnTo>
                        <a:pt x="193" y="185"/>
                      </a:lnTo>
                      <a:lnTo>
                        <a:pt x="167" y="191"/>
                      </a:lnTo>
                      <a:lnTo>
                        <a:pt x="138" y="134"/>
                      </a:lnTo>
                      <a:lnTo>
                        <a:pt x="161" y="90"/>
                      </a:lnTo>
                      <a:lnTo>
                        <a:pt x="189" y="73"/>
                      </a:lnTo>
                      <a:lnTo>
                        <a:pt x="189" y="41"/>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01" name="Freeform 127">
                  <a:extLst>
                    <a:ext uri="{FF2B5EF4-FFF2-40B4-BE49-F238E27FC236}">
                      <a16:creationId xmlns:a16="http://schemas.microsoft.com/office/drawing/2014/main" id="{3566E880-4C36-4CE2-B907-C5B7FD086D3B}"/>
                    </a:ext>
                  </a:extLst>
                </p:cNvPr>
                <p:cNvSpPr>
                  <a:spLocks/>
                </p:cNvSpPr>
                <p:nvPr/>
              </p:nvSpPr>
              <p:spPr bwMode="auto">
                <a:xfrm>
                  <a:off x="2219219" y="3419645"/>
                  <a:ext cx="188140" cy="212311"/>
                </a:xfrm>
                <a:custGeom>
                  <a:avLst/>
                  <a:gdLst>
                    <a:gd name="T0" fmla="*/ 0 w 217"/>
                    <a:gd name="T1" fmla="*/ 61 h 256"/>
                    <a:gd name="T2" fmla="*/ 6 w 217"/>
                    <a:gd name="T3" fmla="*/ 89 h 256"/>
                    <a:gd name="T4" fmla="*/ 0 w 217"/>
                    <a:gd name="T5" fmla="*/ 112 h 256"/>
                    <a:gd name="T6" fmla="*/ 10 w 217"/>
                    <a:gd name="T7" fmla="*/ 134 h 256"/>
                    <a:gd name="T8" fmla="*/ 0 w 217"/>
                    <a:gd name="T9" fmla="*/ 156 h 256"/>
                    <a:gd name="T10" fmla="*/ 49 w 217"/>
                    <a:gd name="T11" fmla="*/ 256 h 256"/>
                    <a:gd name="T12" fmla="*/ 89 w 217"/>
                    <a:gd name="T13" fmla="*/ 240 h 256"/>
                    <a:gd name="T14" fmla="*/ 105 w 217"/>
                    <a:gd name="T15" fmla="*/ 252 h 256"/>
                    <a:gd name="T16" fmla="*/ 112 w 217"/>
                    <a:gd name="T17" fmla="*/ 233 h 256"/>
                    <a:gd name="T18" fmla="*/ 134 w 217"/>
                    <a:gd name="T19" fmla="*/ 233 h 256"/>
                    <a:gd name="T20" fmla="*/ 138 w 217"/>
                    <a:gd name="T21" fmla="*/ 195 h 256"/>
                    <a:gd name="T22" fmla="*/ 179 w 217"/>
                    <a:gd name="T23" fmla="*/ 185 h 256"/>
                    <a:gd name="T24" fmla="*/ 205 w 217"/>
                    <a:gd name="T25" fmla="*/ 189 h 256"/>
                    <a:gd name="T26" fmla="*/ 217 w 217"/>
                    <a:gd name="T27" fmla="*/ 166 h 256"/>
                    <a:gd name="T28" fmla="*/ 195 w 217"/>
                    <a:gd name="T29" fmla="*/ 122 h 256"/>
                    <a:gd name="T30" fmla="*/ 166 w 217"/>
                    <a:gd name="T31" fmla="*/ 118 h 256"/>
                    <a:gd name="T32" fmla="*/ 150 w 217"/>
                    <a:gd name="T33" fmla="*/ 73 h 256"/>
                    <a:gd name="T34" fmla="*/ 77 w 217"/>
                    <a:gd name="T35" fmla="*/ 45 h 256"/>
                    <a:gd name="T36" fmla="*/ 49 w 217"/>
                    <a:gd name="T37" fmla="*/ 0 h 256"/>
                    <a:gd name="T38" fmla="*/ 6 w 217"/>
                    <a:gd name="T39" fmla="*/ 28 h 256"/>
                    <a:gd name="T40" fmla="*/ 0 w 217"/>
                    <a:gd name="T41" fmla="*/ 61 h 256"/>
                    <a:gd name="T42" fmla="*/ 0 w 217"/>
                    <a:gd name="T43" fmla="*/ 61 h 2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7"/>
                    <a:gd name="T67" fmla="*/ 0 h 256"/>
                    <a:gd name="T68" fmla="*/ 217 w 217"/>
                    <a:gd name="T69" fmla="*/ 256 h 2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7" h="256">
                      <a:moveTo>
                        <a:pt x="0" y="61"/>
                      </a:moveTo>
                      <a:lnTo>
                        <a:pt x="6" y="89"/>
                      </a:lnTo>
                      <a:lnTo>
                        <a:pt x="0" y="112"/>
                      </a:lnTo>
                      <a:lnTo>
                        <a:pt x="10" y="134"/>
                      </a:lnTo>
                      <a:lnTo>
                        <a:pt x="0" y="156"/>
                      </a:lnTo>
                      <a:lnTo>
                        <a:pt x="49" y="256"/>
                      </a:lnTo>
                      <a:lnTo>
                        <a:pt x="89" y="240"/>
                      </a:lnTo>
                      <a:lnTo>
                        <a:pt x="105" y="252"/>
                      </a:lnTo>
                      <a:lnTo>
                        <a:pt x="112" y="233"/>
                      </a:lnTo>
                      <a:lnTo>
                        <a:pt x="134" y="233"/>
                      </a:lnTo>
                      <a:lnTo>
                        <a:pt x="138" y="195"/>
                      </a:lnTo>
                      <a:lnTo>
                        <a:pt x="179" y="185"/>
                      </a:lnTo>
                      <a:lnTo>
                        <a:pt x="205" y="189"/>
                      </a:lnTo>
                      <a:lnTo>
                        <a:pt x="217" y="166"/>
                      </a:lnTo>
                      <a:lnTo>
                        <a:pt x="195" y="122"/>
                      </a:lnTo>
                      <a:lnTo>
                        <a:pt x="166" y="118"/>
                      </a:lnTo>
                      <a:lnTo>
                        <a:pt x="150" y="73"/>
                      </a:lnTo>
                      <a:lnTo>
                        <a:pt x="77" y="45"/>
                      </a:lnTo>
                      <a:lnTo>
                        <a:pt x="49" y="0"/>
                      </a:lnTo>
                      <a:lnTo>
                        <a:pt x="6" y="28"/>
                      </a:lnTo>
                      <a:lnTo>
                        <a:pt x="0" y="61"/>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02" name="Freeform 128">
                  <a:extLst>
                    <a:ext uri="{FF2B5EF4-FFF2-40B4-BE49-F238E27FC236}">
                      <a16:creationId xmlns:a16="http://schemas.microsoft.com/office/drawing/2014/main" id="{7BE7F43B-F5F7-4E1F-9453-18D204CEC5DF}"/>
                    </a:ext>
                  </a:extLst>
                </p:cNvPr>
                <p:cNvSpPr>
                  <a:spLocks/>
                </p:cNvSpPr>
                <p:nvPr/>
              </p:nvSpPr>
              <p:spPr bwMode="auto">
                <a:xfrm>
                  <a:off x="2199278" y="3549022"/>
                  <a:ext cx="163864" cy="555658"/>
                </a:xfrm>
                <a:custGeom>
                  <a:avLst/>
                  <a:gdLst>
                    <a:gd name="T0" fmla="*/ 17 w 189"/>
                    <a:gd name="T1" fmla="*/ 90 h 670"/>
                    <a:gd name="T2" fmla="*/ 7 w 189"/>
                    <a:gd name="T3" fmla="*/ 106 h 670"/>
                    <a:gd name="T4" fmla="*/ 17 w 189"/>
                    <a:gd name="T5" fmla="*/ 207 h 670"/>
                    <a:gd name="T6" fmla="*/ 11 w 189"/>
                    <a:gd name="T7" fmla="*/ 218 h 670"/>
                    <a:gd name="T8" fmla="*/ 23 w 189"/>
                    <a:gd name="T9" fmla="*/ 240 h 670"/>
                    <a:gd name="T10" fmla="*/ 23 w 189"/>
                    <a:gd name="T11" fmla="*/ 268 h 670"/>
                    <a:gd name="T12" fmla="*/ 33 w 189"/>
                    <a:gd name="T13" fmla="*/ 285 h 670"/>
                    <a:gd name="T14" fmla="*/ 23 w 189"/>
                    <a:gd name="T15" fmla="*/ 358 h 670"/>
                    <a:gd name="T16" fmla="*/ 17 w 189"/>
                    <a:gd name="T17" fmla="*/ 374 h 670"/>
                    <a:gd name="T18" fmla="*/ 39 w 189"/>
                    <a:gd name="T19" fmla="*/ 425 h 670"/>
                    <a:gd name="T20" fmla="*/ 33 w 189"/>
                    <a:gd name="T21" fmla="*/ 447 h 670"/>
                    <a:gd name="T22" fmla="*/ 55 w 189"/>
                    <a:gd name="T23" fmla="*/ 459 h 670"/>
                    <a:gd name="T24" fmla="*/ 68 w 189"/>
                    <a:gd name="T25" fmla="*/ 498 h 670"/>
                    <a:gd name="T26" fmla="*/ 72 w 189"/>
                    <a:gd name="T27" fmla="*/ 536 h 670"/>
                    <a:gd name="T28" fmla="*/ 55 w 189"/>
                    <a:gd name="T29" fmla="*/ 546 h 670"/>
                    <a:gd name="T30" fmla="*/ 84 w 189"/>
                    <a:gd name="T31" fmla="*/ 565 h 670"/>
                    <a:gd name="T32" fmla="*/ 68 w 189"/>
                    <a:gd name="T33" fmla="*/ 581 h 670"/>
                    <a:gd name="T34" fmla="*/ 78 w 189"/>
                    <a:gd name="T35" fmla="*/ 597 h 670"/>
                    <a:gd name="T36" fmla="*/ 84 w 189"/>
                    <a:gd name="T37" fmla="*/ 620 h 670"/>
                    <a:gd name="T38" fmla="*/ 94 w 189"/>
                    <a:gd name="T39" fmla="*/ 632 h 670"/>
                    <a:gd name="T40" fmla="*/ 100 w 189"/>
                    <a:gd name="T41" fmla="*/ 654 h 670"/>
                    <a:gd name="T42" fmla="*/ 118 w 189"/>
                    <a:gd name="T43" fmla="*/ 658 h 670"/>
                    <a:gd name="T44" fmla="*/ 118 w 189"/>
                    <a:gd name="T45" fmla="*/ 670 h 670"/>
                    <a:gd name="T46" fmla="*/ 145 w 189"/>
                    <a:gd name="T47" fmla="*/ 664 h 670"/>
                    <a:gd name="T48" fmla="*/ 161 w 189"/>
                    <a:gd name="T49" fmla="*/ 670 h 670"/>
                    <a:gd name="T50" fmla="*/ 189 w 189"/>
                    <a:gd name="T51" fmla="*/ 658 h 670"/>
                    <a:gd name="T52" fmla="*/ 128 w 189"/>
                    <a:gd name="T53" fmla="*/ 632 h 670"/>
                    <a:gd name="T54" fmla="*/ 106 w 189"/>
                    <a:gd name="T55" fmla="*/ 609 h 670"/>
                    <a:gd name="T56" fmla="*/ 112 w 189"/>
                    <a:gd name="T57" fmla="*/ 559 h 670"/>
                    <a:gd name="T58" fmla="*/ 100 w 189"/>
                    <a:gd name="T59" fmla="*/ 514 h 670"/>
                    <a:gd name="T60" fmla="*/ 72 w 189"/>
                    <a:gd name="T61" fmla="*/ 453 h 670"/>
                    <a:gd name="T62" fmla="*/ 72 w 189"/>
                    <a:gd name="T63" fmla="*/ 392 h 670"/>
                    <a:gd name="T64" fmla="*/ 55 w 189"/>
                    <a:gd name="T65" fmla="*/ 364 h 670"/>
                    <a:gd name="T66" fmla="*/ 68 w 189"/>
                    <a:gd name="T67" fmla="*/ 345 h 670"/>
                    <a:gd name="T68" fmla="*/ 61 w 189"/>
                    <a:gd name="T69" fmla="*/ 335 h 670"/>
                    <a:gd name="T70" fmla="*/ 72 w 189"/>
                    <a:gd name="T71" fmla="*/ 307 h 670"/>
                    <a:gd name="T72" fmla="*/ 45 w 189"/>
                    <a:gd name="T73" fmla="*/ 268 h 670"/>
                    <a:gd name="T74" fmla="*/ 51 w 189"/>
                    <a:gd name="T75" fmla="*/ 218 h 670"/>
                    <a:gd name="T76" fmla="*/ 68 w 189"/>
                    <a:gd name="T77" fmla="*/ 167 h 670"/>
                    <a:gd name="T78" fmla="*/ 51 w 189"/>
                    <a:gd name="T79" fmla="*/ 140 h 670"/>
                    <a:gd name="T80" fmla="*/ 72 w 189"/>
                    <a:gd name="T81" fmla="*/ 100 h 670"/>
                    <a:gd name="T82" fmla="*/ 23 w 189"/>
                    <a:gd name="T83" fmla="*/ 0 h 670"/>
                    <a:gd name="T84" fmla="*/ 0 w 189"/>
                    <a:gd name="T85" fmla="*/ 10 h 670"/>
                    <a:gd name="T86" fmla="*/ 17 w 189"/>
                    <a:gd name="T87" fmla="*/ 90 h 670"/>
                    <a:gd name="T88" fmla="*/ 17 w 189"/>
                    <a:gd name="T89" fmla="*/ 90 h 6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9"/>
                    <a:gd name="T136" fmla="*/ 0 h 670"/>
                    <a:gd name="T137" fmla="*/ 189 w 189"/>
                    <a:gd name="T138" fmla="*/ 670 h 6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9" h="670">
                      <a:moveTo>
                        <a:pt x="17" y="90"/>
                      </a:moveTo>
                      <a:lnTo>
                        <a:pt x="7" y="106"/>
                      </a:lnTo>
                      <a:lnTo>
                        <a:pt x="17" y="207"/>
                      </a:lnTo>
                      <a:lnTo>
                        <a:pt x="11" y="218"/>
                      </a:lnTo>
                      <a:lnTo>
                        <a:pt x="23" y="240"/>
                      </a:lnTo>
                      <a:lnTo>
                        <a:pt x="23" y="268"/>
                      </a:lnTo>
                      <a:lnTo>
                        <a:pt x="33" y="285"/>
                      </a:lnTo>
                      <a:lnTo>
                        <a:pt x="23" y="358"/>
                      </a:lnTo>
                      <a:lnTo>
                        <a:pt x="17" y="374"/>
                      </a:lnTo>
                      <a:lnTo>
                        <a:pt x="39" y="425"/>
                      </a:lnTo>
                      <a:lnTo>
                        <a:pt x="33" y="447"/>
                      </a:lnTo>
                      <a:lnTo>
                        <a:pt x="55" y="459"/>
                      </a:lnTo>
                      <a:lnTo>
                        <a:pt x="68" y="498"/>
                      </a:lnTo>
                      <a:lnTo>
                        <a:pt x="72" y="536"/>
                      </a:lnTo>
                      <a:lnTo>
                        <a:pt x="55" y="546"/>
                      </a:lnTo>
                      <a:lnTo>
                        <a:pt x="84" y="565"/>
                      </a:lnTo>
                      <a:lnTo>
                        <a:pt x="68" y="581"/>
                      </a:lnTo>
                      <a:lnTo>
                        <a:pt x="78" y="597"/>
                      </a:lnTo>
                      <a:lnTo>
                        <a:pt x="84" y="620"/>
                      </a:lnTo>
                      <a:lnTo>
                        <a:pt x="94" y="632"/>
                      </a:lnTo>
                      <a:lnTo>
                        <a:pt x="100" y="654"/>
                      </a:lnTo>
                      <a:lnTo>
                        <a:pt x="118" y="658"/>
                      </a:lnTo>
                      <a:lnTo>
                        <a:pt x="118" y="670"/>
                      </a:lnTo>
                      <a:lnTo>
                        <a:pt x="145" y="664"/>
                      </a:lnTo>
                      <a:lnTo>
                        <a:pt x="161" y="670"/>
                      </a:lnTo>
                      <a:lnTo>
                        <a:pt x="189" y="658"/>
                      </a:lnTo>
                      <a:lnTo>
                        <a:pt x="128" y="632"/>
                      </a:lnTo>
                      <a:lnTo>
                        <a:pt x="106" y="609"/>
                      </a:lnTo>
                      <a:lnTo>
                        <a:pt x="112" y="559"/>
                      </a:lnTo>
                      <a:lnTo>
                        <a:pt x="100" y="514"/>
                      </a:lnTo>
                      <a:lnTo>
                        <a:pt x="72" y="453"/>
                      </a:lnTo>
                      <a:lnTo>
                        <a:pt x="72" y="392"/>
                      </a:lnTo>
                      <a:lnTo>
                        <a:pt x="55" y="364"/>
                      </a:lnTo>
                      <a:lnTo>
                        <a:pt x="68" y="345"/>
                      </a:lnTo>
                      <a:lnTo>
                        <a:pt x="61" y="335"/>
                      </a:lnTo>
                      <a:lnTo>
                        <a:pt x="72" y="307"/>
                      </a:lnTo>
                      <a:lnTo>
                        <a:pt x="45" y="268"/>
                      </a:lnTo>
                      <a:lnTo>
                        <a:pt x="51" y="218"/>
                      </a:lnTo>
                      <a:lnTo>
                        <a:pt x="68" y="167"/>
                      </a:lnTo>
                      <a:lnTo>
                        <a:pt x="51" y="140"/>
                      </a:lnTo>
                      <a:lnTo>
                        <a:pt x="72" y="100"/>
                      </a:lnTo>
                      <a:lnTo>
                        <a:pt x="23" y="0"/>
                      </a:lnTo>
                      <a:lnTo>
                        <a:pt x="0" y="10"/>
                      </a:lnTo>
                      <a:lnTo>
                        <a:pt x="17" y="9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03" name="Freeform 129">
                  <a:extLst>
                    <a:ext uri="{FF2B5EF4-FFF2-40B4-BE49-F238E27FC236}">
                      <a16:creationId xmlns:a16="http://schemas.microsoft.com/office/drawing/2014/main" id="{E1CF3B23-0A3F-4A0E-840B-256767CAF31B}"/>
                    </a:ext>
                  </a:extLst>
                </p:cNvPr>
                <p:cNvSpPr>
                  <a:spLocks/>
                </p:cNvSpPr>
                <p:nvPr/>
              </p:nvSpPr>
              <p:spPr bwMode="auto">
                <a:xfrm>
                  <a:off x="2227889" y="3933007"/>
                  <a:ext cx="19074" cy="24051"/>
                </a:xfrm>
                <a:custGeom>
                  <a:avLst/>
                  <a:gdLst>
                    <a:gd name="T0" fmla="*/ 6 w 22"/>
                    <a:gd name="T1" fmla="*/ 0 h 29"/>
                    <a:gd name="T2" fmla="*/ 0 w 22"/>
                    <a:gd name="T3" fmla="*/ 12 h 29"/>
                    <a:gd name="T4" fmla="*/ 12 w 22"/>
                    <a:gd name="T5" fmla="*/ 29 h 29"/>
                    <a:gd name="T6" fmla="*/ 22 w 22"/>
                    <a:gd name="T7" fmla="*/ 16 h 29"/>
                    <a:gd name="T8" fmla="*/ 6 w 22"/>
                    <a:gd name="T9" fmla="*/ 0 h 29"/>
                    <a:gd name="T10" fmla="*/ 6 w 22"/>
                    <a:gd name="T11" fmla="*/ 0 h 29"/>
                    <a:gd name="T12" fmla="*/ 0 60000 65536"/>
                    <a:gd name="T13" fmla="*/ 0 60000 65536"/>
                    <a:gd name="T14" fmla="*/ 0 60000 65536"/>
                    <a:gd name="T15" fmla="*/ 0 60000 65536"/>
                    <a:gd name="T16" fmla="*/ 0 60000 65536"/>
                    <a:gd name="T17" fmla="*/ 0 60000 65536"/>
                    <a:gd name="T18" fmla="*/ 0 w 22"/>
                    <a:gd name="T19" fmla="*/ 0 h 29"/>
                    <a:gd name="T20" fmla="*/ 22 w 2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2" h="29">
                      <a:moveTo>
                        <a:pt x="6" y="0"/>
                      </a:moveTo>
                      <a:lnTo>
                        <a:pt x="0" y="12"/>
                      </a:lnTo>
                      <a:lnTo>
                        <a:pt x="12" y="29"/>
                      </a:lnTo>
                      <a:lnTo>
                        <a:pt x="22" y="16"/>
                      </a:lnTo>
                      <a:lnTo>
                        <a:pt x="6" y="0"/>
                      </a:lnTo>
                      <a:close/>
                    </a:path>
                  </a:pathLst>
                </a:custGeom>
                <a:solidFill>
                  <a:srgbClr val="00C9FF"/>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04" name="Freeform 130">
                  <a:extLst>
                    <a:ext uri="{FF2B5EF4-FFF2-40B4-BE49-F238E27FC236}">
                      <a16:creationId xmlns:a16="http://schemas.microsoft.com/office/drawing/2014/main" id="{AA5ED61A-C211-40B3-AB70-3696672E87D9}"/>
                    </a:ext>
                  </a:extLst>
                </p:cNvPr>
                <p:cNvSpPr>
                  <a:spLocks/>
                </p:cNvSpPr>
                <p:nvPr/>
              </p:nvSpPr>
              <p:spPr bwMode="auto">
                <a:xfrm>
                  <a:off x="2324993" y="4091411"/>
                  <a:ext cx="71961" cy="45614"/>
                </a:xfrm>
                <a:custGeom>
                  <a:avLst/>
                  <a:gdLst>
                    <a:gd name="T0" fmla="*/ 22 w 83"/>
                    <a:gd name="T1" fmla="*/ 26 h 55"/>
                    <a:gd name="T2" fmla="*/ 0 w 83"/>
                    <a:gd name="T3" fmla="*/ 39 h 55"/>
                    <a:gd name="T4" fmla="*/ 38 w 83"/>
                    <a:gd name="T5" fmla="*/ 45 h 55"/>
                    <a:gd name="T6" fmla="*/ 57 w 83"/>
                    <a:gd name="T7" fmla="*/ 55 h 55"/>
                    <a:gd name="T8" fmla="*/ 83 w 83"/>
                    <a:gd name="T9" fmla="*/ 55 h 55"/>
                    <a:gd name="T10" fmla="*/ 67 w 83"/>
                    <a:gd name="T11" fmla="*/ 10 h 55"/>
                    <a:gd name="T12" fmla="*/ 67 w 83"/>
                    <a:gd name="T13" fmla="*/ 0 h 55"/>
                    <a:gd name="T14" fmla="*/ 44 w 83"/>
                    <a:gd name="T15" fmla="*/ 22 h 55"/>
                    <a:gd name="T16" fmla="*/ 22 w 83"/>
                    <a:gd name="T17" fmla="*/ 26 h 55"/>
                    <a:gd name="T18" fmla="*/ 22 w 83"/>
                    <a:gd name="T19" fmla="*/ 26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3"/>
                    <a:gd name="T31" fmla="*/ 0 h 55"/>
                    <a:gd name="T32" fmla="*/ 83 w 83"/>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3" h="55">
                      <a:moveTo>
                        <a:pt x="22" y="26"/>
                      </a:moveTo>
                      <a:lnTo>
                        <a:pt x="0" y="39"/>
                      </a:lnTo>
                      <a:lnTo>
                        <a:pt x="38" y="45"/>
                      </a:lnTo>
                      <a:lnTo>
                        <a:pt x="57" y="55"/>
                      </a:lnTo>
                      <a:lnTo>
                        <a:pt x="83" y="55"/>
                      </a:lnTo>
                      <a:lnTo>
                        <a:pt x="67" y="10"/>
                      </a:lnTo>
                      <a:lnTo>
                        <a:pt x="67" y="0"/>
                      </a:lnTo>
                      <a:lnTo>
                        <a:pt x="44" y="22"/>
                      </a:lnTo>
                      <a:lnTo>
                        <a:pt x="22" y="26"/>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05" name="Freeform 131">
                  <a:extLst>
                    <a:ext uri="{FF2B5EF4-FFF2-40B4-BE49-F238E27FC236}">
                      <a16:creationId xmlns:a16="http://schemas.microsoft.com/office/drawing/2014/main" id="{A3ADE678-3124-4929-9877-9B0754850893}"/>
                    </a:ext>
                  </a:extLst>
                </p:cNvPr>
                <p:cNvSpPr>
                  <a:spLocks/>
                </p:cNvSpPr>
                <p:nvPr/>
              </p:nvSpPr>
              <p:spPr bwMode="auto">
                <a:xfrm>
                  <a:off x="2238293" y="3612882"/>
                  <a:ext cx="235825" cy="481847"/>
                </a:xfrm>
                <a:custGeom>
                  <a:avLst/>
                  <a:gdLst>
                    <a:gd name="T0" fmla="*/ 27 w 272"/>
                    <a:gd name="T1" fmla="*/ 23 h 581"/>
                    <a:gd name="T2" fmla="*/ 6 w 272"/>
                    <a:gd name="T3" fmla="*/ 63 h 581"/>
                    <a:gd name="T4" fmla="*/ 23 w 272"/>
                    <a:gd name="T5" fmla="*/ 90 h 581"/>
                    <a:gd name="T6" fmla="*/ 6 w 272"/>
                    <a:gd name="T7" fmla="*/ 141 h 581"/>
                    <a:gd name="T8" fmla="*/ 0 w 272"/>
                    <a:gd name="T9" fmla="*/ 191 h 581"/>
                    <a:gd name="T10" fmla="*/ 27 w 272"/>
                    <a:gd name="T11" fmla="*/ 230 h 581"/>
                    <a:gd name="T12" fmla="*/ 16 w 272"/>
                    <a:gd name="T13" fmla="*/ 258 h 581"/>
                    <a:gd name="T14" fmla="*/ 23 w 272"/>
                    <a:gd name="T15" fmla="*/ 268 h 581"/>
                    <a:gd name="T16" fmla="*/ 10 w 272"/>
                    <a:gd name="T17" fmla="*/ 287 h 581"/>
                    <a:gd name="T18" fmla="*/ 27 w 272"/>
                    <a:gd name="T19" fmla="*/ 315 h 581"/>
                    <a:gd name="T20" fmla="*/ 27 w 272"/>
                    <a:gd name="T21" fmla="*/ 376 h 581"/>
                    <a:gd name="T22" fmla="*/ 55 w 272"/>
                    <a:gd name="T23" fmla="*/ 437 h 581"/>
                    <a:gd name="T24" fmla="*/ 67 w 272"/>
                    <a:gd name="T25" fmla="*/ 482 h 581"/>
                    <a:gd name="T26" fmla="*/ 61 w 272"/>
                    <a:gd name="T27" fmla="*/ 532 h 581"/>
                    <a:gd name="T28" fmla="*/ 83 w 272"/>
                    <a:gd name="T29" fmla="*/ 555 h 581"/>
                    <a:gd name="T30" fmla="*/ 144 w 272"/>
                    <a:gd name="T31" fmla="*/ 581 h 581"/>
                    <a:gd name="T32" fmla="*/ 157 w 272"/>
                    <a:gd name="T33" fmla="*/ 571 h 581"/>
                    <a:gd name="T34" fmla="*/ 138 w 272"/>
                    <a:gd name="T35" fmla="*/ 565 h 581"/>
                    <a:gd name="T36" fmla="*/ 132 w 272"/>
                    <a:gd name="T37" fmla="*/ 543 h 581"/>
                    <a:gd name="T38" fmla="*/ 144 w 272"/>
                    <a:gd name="T39" fmla="*/ 536 h 581"/>
                    <a:gd name="T40" fmla="*/ 144 w 272"/>
                    <a:gd name="T41" fmla="*/ 510 h 581"/>
                    <a:gd name="T42" fmla="*/ 161 w 272"/>
                    <a:gd name="T43" fmla="*/ 504 h 581"/>
                    <a:gd name="T44" fmla="*/ 161 w 272"/>
                    <a:gd name="T45" fmla="*/ 482 h 581"/>
                    <a:gd name="T46" fmla="*/ 128 w 272"/>
                    <a:gd name="T47" fmla="*/ 465 h 581"/>
                    <a:gd name="T48" fmla="*/ 128 w 272"/>
                    <a:gd name="T49" fmla="*/ 453 h 581"/>
                    <a:gd name="T50" fmla="*/ 144 w 272"/>
                    <a:gd name="T51" fmla="*/ 443 h 581"/>
                    <a:gd name="T52" fmla="*/ 150 w 272"/>
                    <a:gd name="T53" fmla="*/ 409 h 581"/>
                    <a:gd name="T54" fmla="*/ 144 w 272"/>
                    <a:gd name="T55" fmla="*/ 398 h 581"/>
                    <a:gd name="T56" fmla="*/ 167 w 272"/>
                    <a:gd name="T57" fmla="*/ 402 h 581"/>
                    <a:gd name="T58" fmla="*/ 167 w 272"/>
                    <a:gd name="T59" fmla="*/ 386 h 581"/>
                    <a:gd name="T60" fmla="*/ 150 w 272"/>
                    <a:gd name="T61" fmla="*/ 386 h 581"/>
                    <a:gd name="T62" fmla="*/ 138 w 272"/>
                    <a:gd name="T63" fmla="*/ 392 h 581"/>
                    <a:gd name="T64" fmla="*/ 128 w 272"/>
                    <a:gd name="T65" fmla="*/ 364 h 581"/>
                    <a:gd name="T66" fmla="*/ 173 w 272"/>
                    <a:gd name="T67" fmla="*/ 370 h 581"/>
                    <a:gd name="T68" fmla="*/ 179 w 272"/>
                    <a:gd name="T69" fmla="*/ 354 h 581"/>
                    <a:gd name="T70" fmla="*/ 167 w 272"/>
                    <a:gd name="T71" fmla="*/ 335 h 581"/>
                    <a:gd name="T72" fmla="*/ 183 w 272"/>
                    <a:gd name="T73" fmla="*/ 319 h 581"/>
                    <a:gd name="T74" fmla="*/ 228 w 272"/>
                    <a:gd name="T75" fmla="*/ 319 h 581"/>
                    <a:gd name="T76" fmla="*/ 256 w 272"/>
                    <a:gd name="T77" fmla="*/ 291 h 581"/>
                    <a:gd name="T78" fmla="*/ 244 w 272"/>
                    <a:gd name="T79" fmla="*/ 275 h 581"/>
                    <a:gd name="T80" fmla="*/ 244 w 272"/>
                    <a:gd name="T81" fmla="*/ 264 h 581"/>
                    <a:gd name="T82" fmla="*/ 211 w 272"/>
                    <a:gd name="T83" fmla="*/ 242 h 581"/>
                    <a:gd name="T84" fmla="*/ 222 w 272"/>
                    <a:gd name="T85" fmla="*/ 230 h 581"/>
                    <a:gd name="T86" fmla="*/ 217 w 272"/>
                    <a:gd name="T87" fmla="*/ 181 h 581"/>
                    <a:gd name="T88" fmla="*/ 228 w 272"/>
                    <a:gd name="T89" fmla="*/ 157 h 581"/>
                    <a:gd name="T90" fmla="*/ 228 w 272"/>
                    <a:gd name="T91" fmla="*/ 147 h 581"/>
                    <a:gd name="T92" fmla="*/ 272 w 272"/>
                    <a:gd name="T93" fmla="*/ 114 h 581"/>
                    <a:gd name="T94" fmla="*/ 272 w 272"/>
                    <a:gd name="T95" fmla="*/ 74 h 581"/>
                    <a:gd name="T96" fmla="*/ 256 w 272"/>
                    <a:gd name="T97" fmla="*/ 74 h 581"/>
                    <a:gd name="T98" fmla="*/ 256 w 272"/>
                    <a:gd name="T99" fmla="*/ 90 h 581"/>
                    <a:gd name="T100" fmla="*/ 234 w 272"/>
                    <a:gd name="T101" fmla="*/ 108 h 581"/>
                    <a:gd name="T102" fmla="*/ 199 w 272"/>
                    <a:gd name="T103" fmla="*/ 102 h 581"/>
                    <a:gd name="T104" fmla="*/ 183 w 272"/>
                    <a:gd name="T105" fmla="*/ 90 h 581"/>
                    <a:gd name="T106" fmla="*/ 199 w 272"/>
                    <a:gd name="T107" fmla="*/ 63 h 581"/>
                    <a:gd name="T108" fmla="*/ 138 w 272"/>
                    <a:gd name="T109" fmla="*/ 41 h 581"/>
                    <a:gd name="T110" fmla="*/ 112 w 272"/>
                    <a:gd name="T111" fmla="*/ 0 h 581"/>
                    <a:gd name="T112" fmla="*/ 90 w 272"/>
                    <a:gd name="T113" fmla="*/ 0 h 581"/>
                    <a:gd name="T114" fmla="*/ 83 w 272"/>
                    <a:gd name="T115" fmla="*/ 19 h 581"/>
                    <a:gd name="T116" fmla="*/ 67 w 272"/>
                    <a:gd name="T117" fmla="*/ 7 h 581"/>
                    <a:gd name="T118" fmla="*/ 27 w 272"/>
                    <a:gd name="T119" fmla="*/ 23 h 581"/>
                    <a:gd name="T120" fmla="*/ 27 w 272"/>
                    <a:gd name="T121" fmla="*/ 23 h 58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2"/>
                    <a:gd name="T184" fmla="*/ 0 h 581"/>
                    <a:gd name="T185" fmla="*/ 272 w 272"/>
                    <a:gd name="T186" fmla="*/ 581 h 58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2" h="581">
                      <a:moveTo>
                        <a:pt x="27" y="23"/>
                      </a:moveTo>
                      <a:lnTo>
                        <a:pt x="6" y="63"/>
                      </a:lnTo>
                      <a:lnTo>
                        <a:pt x="23" y="90"/>
                      </a:lnTo>
                      <a:lnTo>
                        <a:pt x="6" y="141"/>
                      </a:lnTo>
                      <a:lnTo>
                        <a:pt x="0" y="191"/>
                      </a:lnTo>
                      <a:lnTo>
                        <a:pt x="27" y="230"/>
                      </a:lnTo>
                      <a:lnTo>
                        <a:pt x="16" y="258"/>
                      </a:lnTo>
                      <a:lnTo>
                        <a:pt x="23" y="268"/>
                      </a:lnTo>
                      <a:lnTo>
                        <a:pt x="10" y="287"/>
                      </a:lnTo>
                      <a:lnTo>
                        <a:pt x="27" y="315"/>
                      </a:lnTo>
                      <a:lnTo>
                        <a:pt x="27" y="376"/>
                      </a:lnTo>
                      <a:lnTo>
                        <a:pt x="55" y="437"/>
                      </a:lnTo>
                      <a:lnTo>
                        <a:pt x="67" y="482"/>
                      </a:lnTo>
                      <a:lnTo>
                        <a:pt x="61" y="532"/>
                      </a:lnTo>
                      <a:lnTo>
                        <a:pt x="83" y="555"/>
                      </a:lnTo>
                      <a:lnTo>
                        <a:pt x="144" y="581"/>
                      </a:lnTo>
                      <a:lnTo>
                        <a:pt x="157" y="571"/>
                      </a:lnTo>
                      <a:lnTo>
                        <a:pt x="138" y="565"/>
                      </a:lnTo>
                      <a:lnTo>
                        <a:pt x="132" y="543"/>
                      </a:lnTo>
                      <a:lnTo>
                        <a:pt x="144" y="536"/>
                      </a:lnTo>
                      <a:lnTo>
                        <a:pt x="144" y="510"/>
                      </a:lnTo>
                      <a:lnTo>
                        <a:pt x="161" y="504"/>
                      </a:lnTo>
                      <a:lnTo>
                        <a:pt x="161" y="482"/>
                      </a:lnTo>
                      <a:lnTo>
                        <a:pt x="128" y="465"/>
                      </a:lnTo>
                      <a:lnTo>
                        <a:pt x="128" y="453"/>
                      </a:lnTo>
                      <a:lnTo>
                        <a:pt x="144" y="443"/>
                      </a:lnTo>
                      <a:lnTo>
                        <a:pt x="150" y="409"/>
                      </a:lnTo>
                      <a:lnTo>
                        <a:pt x="144" y="398"/>
                      </a:lnTo>
                      <a:lnTo>
                        <a:pt x="167" y="402"/>
                      </a:lnTo>
                      <a:lnTo>
                        <a:pt x="167" y="386"/>
                      </a:lnTo>
                      <a:lnTo>
                        <a:pt x="150" y="386"/>
                      </a:lnTo>
                      <a:lnTo>
                        <a:pt x="138" y="392"/>
                      </a:lnTo>
                      <a:lnTo>
                        <a:pt x="128" y="364"/>
                      </a:lnTo>
                      <a:lnTo>
                        <a:pt x="173" y="370"/>
                      </a:lnTo>
                      <a:lnTo>
                        <a:pt x="179" y="354"/>
                      </a:lnTo>
                      <a:lnTo>
                        <a:pt x="167" y="335"/>
                      </a:lnTo>
                      <a:lnTo>
                        <a:pt x="183" y="319"/>
                      </a:lnTo>
                      <a:lnTo>
                        <a:pt x="228" y="319"/>
                      </a:lnTo>
                      <a:lnTo>
                        <a:pt x="256" y="291"/>
                      </a:lnTo>
                      <a:lnTo>
                        <a:pt x="244" y="275"/>
                      </a:lnTo>
                      <a:lnTo>
                        <a:pt x="244" y="264"/>
                      </a:lnTo>
                      <a:lnTo>
                        <a:pt x="211" y="242"/>
                      </a:lnTo>
                      <a:lnTo>
                        <a:pt x="222" y="230"/>
                      </a:lnTo>
                      <a:lnTo>
                        <a:pt x="217" y="181"/>
                      </a:lnTo>
                      <a:lnTo>
                        <a:pt x="228" y="157"/>
                      </a:lnTo>
                      <a:lnTo>
                        <a:pt x="228" y="147"/>
                      </a:lnTo>
                      <a:lnTo>
                        <a:pt x="272" y="114"/>
                      </a:lnTo>
                      <a:lnTo>
                        <a:pt x="272" y="74"/>
                      </a:lnTo>
                      <a:lnTo>
                        <a:pt x="256" y="74"/>
                      </a:lnTo>
                      <a:lnTo>
                        <a:pt x="256" y="90"/>
                      </a:lnTo>
                      <a:lnTo>
                        <a:pt x="234" y="108"/>
                      </a:lnTo>
                      <a:lnTo>
                        <a:pt x="199" y="102"/>
                      </a:lnTo>
                      <a:lnTo>
                        <a:pt x="183" y="90"/>
                      </a:lnTo>
                      <a:lnTo>
                        <a:pt x="199" y="63"/>
                      </a:lnTo>
                      <a:lnTo>
                        <a:pt x="138" y="41"/>
                      </a:lnTo>
                      <a:lnTo>
                        <a:pt x="112" y="0"/>
                      </a:lnTo>
                      <a:lnTo>
                        <a:pt x="90" y="0"/>
                      </a:lnTo>
                      <a:lnTo>
                        <a:pt x="83" y="19"/>
                      </a:lnTo>
                      <a:lnTo>
                        <a:pt x="67" y="7"/>
                      </a:lnTo>
                      <a:lnTo>
                        <a:pt x="27" y="23"/>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06" name="Freeform 132">
                  <a:extLst>
                    <a:ext uri="{FF2B5EF4-FFF2-40B4-BE49-F238E27FC236}">
                      <a16:creationId xmlns:a16="http://schemas.microsoft.com/office/drawing/2014/main" id="{5E83EC86-7060-4CA7-BAE4-57BAB8528F5E}"/>
                    </a:ext>
                  </a:extLst>
                </p:cNvPr>
                <p:cNvSpPr>
                  <a:spLocks/>
                </p:cNvSpPr>
                <p:nvPr/>
              </p:nvSpPr>
              <p:spPr bwMode="auto">
                <a:xfrm>
                  <a:off x="2383083" y="4099705"/>
                  <a:ext cx="52887" cy="37320"/>
                </a:xfrm>
                <a:custGeom>
                  <a:avLst/>
                  <a:gdLst>
                    <a:gd name="T0" fmla="*/ 0 w 61"/>
                    <a:gd name="T1" fmla="*/ 0 h 45"/>
                    <a:gd name="T2" fmla="*/ 16 w 61"/>
                    <a:gd name="T3" fmla="*/ 45 h 45"/>
                    <a:gd name="T4" fmla="*/ 61 w 61"/>
                    <a:gd name="T5" fmla="*/ 39 h 45"/>
                    <a:gd name="T6" fmla="*/ 0 w 61"/>
                    <a:gd name="T7" fmla="*/ 0 h 45"/>
                    <a:gd name="T8" fmla="*/ 0 w 61"/>
                    <a:gd name="T9" fmla="*/ 0 h 45"/>
                    <a:gd name="T10" fmla="*/ 0 60000 65536"/>
                    <a:gd name="T11" fmla="*/ 0 60000 65536"/>
                    <a:gd name="T12" fmla="*/ 0 60000 65536"/>
                    <a:gd name="T13" fmla="*/ 0 60000 65536"/>
                    <a:gd name="T14" fmla="*/ 0 60000 65536"/>
                    <a:gd name="T15" fmla="*/ 0 w 61"/>
                    <a:gd name="T16" fmla="*/ 0 h 45"/>
                    <a:gd name="T17" fmla="*/ 61 w 61"/>
                    <a:gd name="T18" fmla="*/ 45 h 45"/>
                  </a:gdLst>
                  <a:ahLst/>
                  <a:cxnLst>
                    <a:cxn ang="T10">
                      <a:pos x="T0" y="T1"/>
                    </a:cxn>
                    <a:cxn ang="T11">
                      <a:pos x="T2" y="T3"/>
                    </a:cxn>
                    <a:cxn ang="T12">
                      <a:pos x="T4" y="T5"/>
                    </a:cxn>
                    <a:cxn ang="T13">
                      <a:pos x="T6" y="T7"/>
                    </a:cxn>
                    <a:cxn ang="T14">
                      <a:pos x="T8" y="T9"/>
                    </a:cxn>
                  </a:cxnLst>
                  <a:rect l="T15" t="T16" r="T17" b="T18"/>
                  <a:pathLst>
                    <a:path w="61" h="45">
                      <a:moveTo>
                        <a:pt x="0" y="0"/>
                      </a:moveTo>
                      <a:lnTo>
                        <a:pt x="16" y="45"/>
                      </a:lnTo>
                      <a:lnTo>
                        <a:pt x="61" y="39"/>
                      </a:lnTo>
                      <a:lnTo>
                        <a:pt x="0"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07" name="Freeform 133">
                  <a:extLst>
                    <a:ext uri="{FF2B5EF4-FFF2-40B4-BE49-F238E27FC236}">
                      <a16:creationId xmlns:a16="http://schemas.microsoft.com/office/drawing/2014/main" id="{D62AFB26-BD4C-48D2-BD16-A579CEAE7397}"/>
                    </a:ext>
                  </a:extLst>
                </p:cNvPr>
                <p:cNvSpPr>
                  <a:spLocks/>
                </p:cNvSpPr>
                <p:nvPr/>
              </p:nvSpPr>
              <p:spPr bwMode="auto">
                <a:xfrm>
                  <a:off x="2141188" y="3184112"/>
                  <a:ext cx="593898" cy="601272"/>
                </a:xfrm>
                <a:custGeom>
                  <a:avLst/>
                  <a:gdLst>
                    <a:gd name="T0" fmla="*/ 78 w 685"/>
                    <a:gd name="T1" fmla="*/ 83 h 725"/>
                    <a:gd name="T2" fmla="*/ 74 w 685"/>
                    <a:gd name="T3" fmla="*/ 117 h 725"/>
                    <a:gd name="T4" fmla="*/ 51 w 685"/>
                    <a:gd name="T5" fmla="*/ 172 h 725"/>
                    <a:gd name="T6" fmla="*/ 0 w 685"/>
                    <a:gd name="T7" fmla="*/ 233 h 725"/>
                    <a:gd name="T8" fmla="*/ 55 w 685"/>
                    <a:gd name="T9" fmla="*/ 284 h 725"/>
                    <a:gd name="T10" fmla="*/ 96 w 685"/>
                    <a:gd name="T11" fmla="*/ 312 h 725"/>
                    <a:gd name="T12" fmla="*/ 167 w 685"/>
                    <a:gd name="T13" fmla="*/ 329 h 725"/>
                    <a:gd name="T14" fmla="*/ 256 w 685"/>
                    <a:gd name="T15" fmla="*/ 402 h 725"/>
                    <a:gd name="T16" fmla="*/ 307 w 685"/>
                    <a:gd name="T17" fmla="*/ 450 h 725"/>
                    <a:gd name="T18" fmla="*/ 307 w 685"/>
                    <a:gd name="T19" fmla="*/ 491 h 725"/>
                    <a:gd name="T20" fmla="*/ 346 w 685"/>
                    <a:gd name="T21" fmla="*/ 540 h 725"/>
                    <a:gd name="T22" fmla="*/ 368 w 685"/>
                    <a:gd name="T23" fmla="*/ 591 h 725"/>
                    <a:gd name="T24" fmla="*/ 384 w 685"/>
                    <a:gd name="T25" fmla="*/ 631 h 725"/>
                    <a:gd name="T26" fmla="*/ 340 w 685"/>
                    <a:gd name="T27" fmla="*/ 674 h 725"/>
                    <a:gd name="T28" fmla="*/ 451 w 685"/>
                    <a:gd name="T29" fmla="*/ 658 h 725"/>
                    <a:gd name="T30" fmla="*/ 461 w 685"/>
                    <a:gd name="T31" fmla="*/ 597 h 725"/>
                    <a:gd name="T32" fmla="*/ 579 w 685"/>
                    <a:gd name="T33" fmla="*/ 536 h 725"/>
                    <a:gd name="T34" fmla="*/ 612 w 685"/>
                    <a:gd name="T35" fmla="*/ 446 h 725"/>
                    <a:gd name="T36" fmla="*/ 612 w 685"/>
                    <a:gd name="T37" fmla="*/ 351 h 725"/>
                    <a:gd name="T38" fmla="*/ 640 w 685"/>
                    <a:gd name="T39" fmla="*/ 318 h 725"/>
                    <a:gd name="T40" fmla="*/ 685 w 685"/>
                    <a:gd name="T41" fmla="*/ 233 h 725"/>
                    <a:gd name="T42" fmla="*/ 646 w 685"/>
                    <a:gd name="T43" fmla="*/ 189 h 725"/>
                    <a:gd name="T44" fmla="*/ 528 w 685"/>
                    <a:gd name="T45" fmla="*/ 144 h 725"/>
                    <a:gd name="T46" fmla="*/ 518 w 685"/>
                    <a:gd name="T47" fmla="*/ 134 h 725"/>
                    <a:gd name="T48" fmla="*/ 474 w 685"/>
                    <a:gd name="T49" fmla="*/ 117 h 725"/>
                    <a:gd name="T50" fmla="*/ 435 w 685"/>
                    <a:gd name="T51" fmla="*/ 134 h 725"/>
                    <a:gd name="T52" fmla="*/ 435 w 685"/>
                    <a:gd name="T53" fmla="*/ 122 h 725"/>
                    <a:gd name="T54" fmla="*/ 413 w 685"/>
                    <a:gd name="T55" fmla="*/ 95 h 725"/>
                    <a:gd name="T56" fmla="*/ 374 w 685"/>
                    <a:gd name="T57" fmla="*/ 122 h 725"/>
                    <a:gd name="T58" fmla="*/ 394 w 685"/>
                    <a:gd name="T59" fmla="*/ 16 h 725"/>
                    <a:gd name="T60" fmla="*/ 340 w 685"/>
                    <a:gd name="T61" fmla="*/ 44 h 725"/>
                    <a:gd name="T62" fmla="*/ 240 w 685"/>
                    <a:gd name="T63" fmla="*/ 44 h 725"/>
                    <a:gd name="T64" fmla="*/ 234 w 685"/>
                    <a:gd name="T65" fmla="*/ 0 h 725"/>
                    <a:gd name="T66" fmla="*/ 157 w 685"/>
                    <a:gd name="T67" fmla="*/ 16 h 725"/>
                    <a:gd name="T68" fmla="*/ 139 w 685"/>
                    <a:gd name="T69" fmla="*/ 83 h 725"/>
                    <a:gd name="T70" fmla="*/ 74 w 685"/>
                    <a:gd name="T71" fmla="*/ 73 h 7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5"/>
                    <a:gd name="T109" fmla="*/ 0 h 725"/>
                    <a:gd name="T110" fmla="*/ 685 w 685"/>
                    <a:gd name="T111" fmla="*/ 725 h 7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5" h="725">
                      <a:moveTo>
                        <a:pt x="74" y="73"/>
                      </a:moveTo>
                      <a:lnTo>
                        <a:pt x="78" y="83"/>
                      </a:lnTo>
                      <a:lnTo>
                        <a:pt x="55" y="95"/>
                      </a:lnTo>
                      <a:lnTo>
                        <a:pt x="74" y="117"/>
                      </a:lnTo>
                      <a:lnTo>
                        <a:pt x="67" y="178"/>
                      </a:lnTo>
                      <a:lnTo>
                        <a:pt x="51" y="172"/>
                      </a:lnTo>
                      <a:lnTo>
                        <a:pt x="23" y="189"/>
                      </a:lnTo>
                      <a:lnTo>
                        <a:pt x="0" y="233"/>
                      </a:lnTo>
                      <a:lnTo>
                        <a:pt x="29" y="290"/>
                      </a:lnTo>
                      <a:lnTo>
                        <a:pt x="55" y="284"/>
                      </a:lnTo>
                      <a:lnTo>
                        <a:pt x="61" y="312"/>
                      </a:lnTo>
                      <a:lnTo>
                        <a:pt x="96" y="312"/>
                      </a:lnTo>
                      <a:lnTo>
                        <a:pt x="139" y="284"/>
                      </a:lnTo>
                      <a:lnTo>
                        <a:pt x="167" y="329"/>
                      </a:lnTo>
                      <a:lnTo>
                        <a:pt x="240" y="357"/>
                      </a:lnTo>
                      <a:lnTo>
                        <a:pt x="256" y="402"/>
                      </a:lnTo>
                      <a:lnTo>
                        <a:pt x="285" y="406"/>
                      </a:lnTo>
                      <a:lnTo>
                        <a:pt x="307" y="450"/>
                      </a:lnTo>
                      <a:lnTo>
                        <a:pt x="295" y="473"/>
                      </a:lnTo>
                      <a:lnTo>
                        <a:pt x="307" y="491"/>
                      </a:lnTo>
                      <a:lnTo>
                        <a:pt x="307" y="513"/>
                      </a:lnTo>
                      <a:lnTo>
                        <a:pt x="346" y="540"/>
                      </a:lnTo>
                      <a:lnTo>
                        <a:pt x="362" y="546"/>
                      </a:lnTo>
                      <a:lnTo>
                        <a:pt x="368" y="591"/>
                      </a:lnTo>
                      <a:lnTo>
                        <a:pt x="384" y="591"/>
                      </a:lnTo>
                      <a:lnTo>
                        <a:pt x="384" y="631"/>
                      </a:lnTo>
                      <a:lnTo>
                        <a:pt x="340" y="664"/>
                      </a:lnTo>
                      <a:lnTo>
                        <a:pt x="340" y="674"/>
                      </a:lnTo>
                      <a:lnTo>
                        <a:pt x="423" y="725"/>
                      </a:lnTo>
                      <a:lnTo>
                        <a:pt x="451" y="658"/>
                      </a:lnTo>
                      <a:lnTo>
                        <a:pt x="474" y="641"/>
                      </a:lnTo>
                      <a:lnTo>
                        <a:pt x="461" y="597"/>
                      </a:lnTo>
                      <a:lnTo>
                        <a:pt x="518" y="552"/>
                      </a:lnTo>
                      <a:lnTo>
                        <a:pt x="579" y="536"/>
                      </a:lnTo>
                      <a:lnTo>
                        <a:pt x="612" y="463"/>
                      </a:lnTo>
                      <a:lnTo>
                        <a:pt x="612" y="446"/>
                      </a:lnTo>
                      <a:lnTo>
                        <a:pt x="624" y="434"/>
                      </a:lnTo>
                      <a:lnTo>
                        <a:pt x="612" y="351"/>
                      </a:lnTo>
                      <a:lnTo>
                        <a:pt x="640" y="339"/>
                      </a:lnTo>
                      <a:lnTo>
                        <a:pt x="640" y="318"/>
                      </a:lnTo>
                      <a:lnTo>
                        <a:pt x="679" y="272"/>
                      </a:lnTo>
                      <a:lnTo>
                        <a:pt x="685" y="233"/>
                      </a:lnTo>
                      <a:lnTo>
                        <a:pt x="669" y="189"/>
                      </a:lnTo>
                      <a:lnTo>
                        <a:pt x="646" y="189"/>
                      </a:lnTo>
                      <a:lnTo>
                        <a:pt x="606" y="150"/>
                      </a:lnTo>
                      <a:lnTo>
                        <a:pt x="528" y="144"/>
                      </a:lnTo>
                      <a:lnTo>
                        <a:pt x="518" y="156"/>
                      </a:lnTo>
                      <a:lnTo>
                        <a:pt x="518" y="134"/>
                      </a:lnTo>
                      <a:lnTo>
                        <a:pt x="490" y="117"/>
                      </a:lnTo>
                      <a:lnTo>
                        <a:pt x="474" y="117"/>
                      </a:lnTo>
                      <a:lnTo>
                        <a:pt x="457" y="105"/>
                      </a:lnTo>
                      <a:lnTo>
                        <a:pt x="435" y="134"/>
                      </a:lnTo>
                      <a:lnTo>
                        <a:pt x="407" y="128"/>
                      </a:lnTo>
                      <a:lnTo>
                        <a:pt x="435" y="122"/>
                      </a:lnTo>
                      <a:lnTo>
                        <a:pt x="451" y="99"/>
                      </a:lnTo>
                      <a:lnTo>
                        <a:pt x="413" y="95"/>
                      </a:lnTo>
                      <a:lnTo>
                        <a:pt x="394" y="117"/>
                      </a:lnTo>
                      <a:lnTo>
                        <a:pt x="374" y="122"/>
                      </a:lnTo>
                      <a:lnTo>
                        <a:pt x="423" y="73"/>
                      </a:lnTo>
                      <a:lnTo>
                        <a:pt x="394" y="16"/>
                      </a:lnTo>
                      <a:lnTo>
                        <a:pt x="368" y="50"/>
                      </a:lnTo>
                      <a:lnTo>
                        <a:pt x="340" y="44"/>
                      </a:lnTo>
                      <a:lnTo>
                        <a:pt x="262" y="67"/>
                      </a:lnTo>
                      <a:lnTo>
                        <a:pt x="240" y="44"/>
                      </a:lnTo>
                      <a:lnTo>
                        <a:pt x="250" y="22"/>
                      </a:lnTo>
                      <a:lnTo>
                        <a:pt x="234" y="0"/>
                      </a:lnTo>
                      <a:lnTo>
                        <a:pt x="195" y="28"/>
                      </a:lnTo>
                      <a:lnTo>
                        <a:pt x="157" y="16"/>
                      </a:lnTo>
                      <a:lnTo>
                        <a:pt x="173" y="61"/>
                      </a:lnTo>
                      <a:lnTo>
                        <a:pt x="139" y="83"/>
                      </a:lnTo>
                      <a:lnTo>
                        <a:pt x="112" y="61"/>
                      </a:lnTo>
                      <a:lnTo>
                        <a:pt x="74" y="7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08" name="Freeform 134">
                  <a:extLst>
                    <a:ext uri="{FF2B5EF4-FFF2-40B4-BE49-F238E27FC236}">
                      <a16:creationId xmlns:a16="http://schemas.microsoft.com/office/drawing/2014/main" id="{55EEC479-ACEC-4E22-A2BF-D1D19939D5B6}"/>
                    </a:ext>
                  </a:extLst>
                </p:cNvPr>
                <p:cNvSpPr>
                  <a:spLocks/>
                </p:cNvSpPr>
                <p:nvPr/>
              </p:nvSpPr>
              <p:spPr bwMode="auto">
                <a:xfrm>
                  <a:off x="2426433" y="3743088"/>
                  <a:ext cx="81498" cy="78787"/>
                </a:xfrm>
                <a:custGeom>
                  <a:avLst/>
                  <a:gdLst>
                    <a:gd name="T0" fmla="*/ 94 w 94"/>
                    <a:gd name="T1" fmla="*/ 51 h 95"/>
                    <a:gd name="T2" fmla="*/ 11 w 94"/>
                    <a:gd name="T3" fmla="*/ 0 h 95"/>
                    <a:gd name="T4" fmla="*/ 0 w 94"/>
                    <a:gd name="T5" fmla="*/ 24 h 95"/>
                    <a:gd name="T6" fmla="*/ 5 w 94"/>
                    <a:gd name="T7" fmla="*/ 73 h 95"/>
                    <a:gd name="T8" fmla="*/ 27 w 94"/>
                    <a:gd name="T9" fmla="*/ 95 h 95"/>
                    <a:gd name="T10" fmla="*/ 65 w 94"/>
                    <a:gd name="T11" fmla="*/ 85 h 95"/>
                    <a:gd name="T12" fmla="*/ 94 w 94"/>
                    <a:gd name="T13" fmla="*/ 51 h 95"/>
                    <a:gd name="T14" fmla="*/ 94 w 94"/>
                    <a:gd name="T15" fmla="*/ 51 h 95"/>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95"/>
                    <a:gd name="T26" fmla="*/ 94 w 94"/>
                    <a:gd name="T27" fmla="*/ 95 h 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95">
                      <a:moveTo>
                        <a:pt x="94" y="51"/>
                      </a:moveTo>
                      <a:lnTo>
                        <a:pt x="11" y="0"/>
                      </a:lnTo>
                      <a:lnTo>
                        <a:pt x="0" y="24"/>
                      </a:lnTo>
                      <a:lnTo>
                        <a:pt x="5" y="73"/>
                      </a:lnTo>
                      <a:lnTo>
                        <a:pt x="27" y="95"/>
                      </a:lnTo>
                      <a:lnTo>
                        <a:pt x="65" y="85"/>
                      </a:lnTo>
                      <a:lnTo>
                        <a:pt x="94" y="51"/>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09" name="Freeform 135">
                  <a:extLst>
                    <a:ext uri="{FF2B5EF4-FFF2-40B4-BE49-F238E27FC236}">
                      <a16:creationId xmlns:a16="http://schemas.microsoft.com/office/drawing/2014/main" id="{D1B892A2-776C-475F-BE4D-DEBFF0EBB6E7}"/>
                    </a:ext>
                  </a:extLst>
                </p:cNvPr>
                <p:cNvSpPr>
                  <a:spLocks/>
                </p:cNvSpPr>
                <p:nvPr/>
              </p:nvSpPr>
              <p:spPr bwMode="auto">
                <a:xfrm>
                  <a:off x="2335397" y="3573073"/>
                  <a:ext cx="124849" cy="129377"/>
                </a:xfrm>
                <a:custGeom>
                  <a:avLst/>
                  <a:gdLst>
                    <a:gd name="T0" fmla="*/ 138 w 144"/>
                    <a:gd name="T1" fmla="*/ 77 h 156"/>
                    <a:gd name="T2" fmla="*/ 122 w 144"/>
                    <a:gd name="T3" fmla="*/ 71 h 156"/>
                    <a:gd name="T4" fmla="*/ 83 w 144"/>
                    <a:gd name="T5" fmla="*/ 44 h 156"/>
                    <a:gd name="T6" fmla="*/ 83 w 144"/>
                    <a:gd name="T7" fmla="*/ 22 h 156"/>
                    <a:gd name="T8" fmla="*/ 71 w 144"/>
                    <a:gd name="T9" fmla="*/ 4 h 156"/>
                    <a:gd name="T10" fmla="*/ 45 w 144"/>
                    <a:gd name="T11" fmla="*/ 0 h 156"/>
                    <a:gd name="T12" fmla="*/ 4 w 144"/>
                    <a:gd name="T13" fmla="*/ 10 h 156"/>
                    <a:gd name="T14" fmla="*/ 0 w 144"/>
                    <a:gd name="T15" fmla="*/ 48 h 156"/>
                    <a:gd name="T16" fmla="*/ 26 w 144"/>
                    <a:gd name="T17" fmla="*/ 89 h 156"/>
                    <a:gd name="T18" fmla="*/ 87 w 144"/>
                    <a:gd name="T19" fmla="*/ 111 h 156"/>
                    <a:gd name="T20" fmla="*/ 71 w 144"/>
                    <a:gd name="T21" fmla="*/ 138 h 156"/>
                    <a:gd name="T22" fmla="*/ 87 w 144"/>
                    <a:gd name="T23" fmla="*/ 150 h 156"/>
                    <a:gd name="T24" fmla="*/ 122 w 144"/>
                    <a:gd name="T25" fmla="*/ 156 h 156"/>
                    <a:gd name="T26" fmla="*/ 144 w 144"/>
                    <a:gd name="T27" fmla="*/ 138 h 156"/>
                    <a:gd name="T28" fmla="*/ 144 w 144"/>
                    <a:gd name="T29" fmla="*/ 122 h 156"/>
                    <a:gd name="T30" fmla="*/ 138 w 144"/>
                    <a:gd name="T31" fmla="*/ 77 h 156"/>
                    <a:gd name="T32" fmla="*/ 138 w 144"/>
                    <a:gd name="T33" fmla="*/ 77 h 1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4"/>
                    <a:gd name="T52" fmla="*/ 0 h 156"/>
                    <a:gd name="T53" fmla="*/ 144 w 144"/>
                    <a:gd name="T54" fmla="*/ 156 h 1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4" h="156">
                      <a:moveTo>
                        <a:pt x="138" y="77"/>
                      </a:moveTo>
                      <a:lnTo>
                        <a:pt x="122" y="71"/>
                      </a:lnTo>
                      <a:lnTo>
                        <a:pt x="83" y="44"/>
                      </a:lnTo>
                      <a:lnTo>
                        <a:pt x="83" y="22"/>
                      </a:lnTo>
                      <a:lnTo>
                        <a:pt x="71" y="4"/>
                      </a:lnTo>
                      <a:lnTo>
                        <a:pt x="45" y="0"/>
                      </a:lnTo>
                      <a:lnTo>
                        <a:pt x="4" y="10"/>
                      </a:lnTo>
                      <a:lnTo>
                        <a:pt x="0" y="48"/>
                      </a:lnTo>
                      <a:lnTo>
                        <a:pt x="26" y="89"/>
                      </a:lnTo>
                      <a:lnTo>
                        <a:pt x="87" y="111"/>
                      </a:lnTo>
                      <a:lnTo>
                        <a:pt x="71" y="138"/>
                      </a:lnTo>
                      <a:lnTo>
                        <a:pt x="87" y="150"/>
                      </a:lnTo>
                      <a:lnTo>
                        <a:pt x="122" y="156"/>
                      </a:lnTo>
                      <a:lnTo>
                        <a:pt x="144" y="138"/>
                      </a:lnTo>
                      <a:lnTo>
                        <a:pt x="144" y="122"/>
                      </a:lnTo>
                      <a:lnTo>
                        <a:pt x="138" y="77"/>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10" name="Freeform 136">
                  <a:extLst>
                    <a:ext uri="{FF2B5EF4-FFF2-40B4-BE49-F238E27FC236}">
                      <a16:creationId xmlns:a16="http://schemas.microsoft.com/office/drawing/2014/main" id="{4E27EAE8-93B1-4795-A28F-A9425E1E91EB}"/>
                    </a:ext>
                  </a:extLst>
                </p:cNvPr>
                <p:cNvSpPr>
                  <a:spLocks/>
                </p:cNvSpPr>
                <p:nvPr/>
              </p:nvSpPr>
              <p:spPr bwMode="auto">
                <a:xfrm>
                  <a:off x="2155928" y="3077957"/>
                  <a:ext cx="193342" cy="174991"/>
                </a:xfrm>
                <a:custGeom>
                  <a:avLst/>
                  <a:gdLst>
                    <a:gd name="T0" fmla="*/ 144 w 223"/>
                    <a:gd name="T1" fmla="*/ 22 h 211"/>
                    <a:gd name="T2" fmla="*/ 150 w 223"/>
                    <a:gd name="T3" fmla="*/ 28 h 211"/>
                    <a:gd name="T4" fmla="*/ 134 w 223"/>
                    <a:gd name="T5" fmla="*/ 38 h 211"/>
                    <a:gd name="T6" fmla="*/ 118 w 223"/>
                    <a:gd name="T7" fmla="*/ 28 h 211"/>
                    <a:gd name="T8" fmla="*/ 79 w 223"/>
                    <a:gd name="T9" fmla="*/ 28 h 211"/>
                    <a:gd name="T10" fmla="*/ 73 w 223"/>
                    <a:gd name="T11" fmla="*/ 10 h 211"/>
                    <a:gd name="T12" fmla="*/ 44 w 223"/>
                    <a:gd name="T13" fmla="*/ 0 h 211"/>
                    <a:gd name="T14" fmla="*/ 44 w 223"/>
                    <a:gd name="T15" fmla="*/ 10 h 211"/>
                    <a:gd name="T16" fmla="*/ 34 w 223"/>
                    <a:gd name="T17" fmla="*/ 22 h 211"/>
                    <a:gd name="T18" fmla="*/ 38 w 223"/>
                    <a:gd name="T19" fmla="*/ 61 h 211"/>
                    <a:gd name="T20" fmla="*/ 18 w 223"/>
                    <a:gd name="T21" fmla="*/ 49 h 211"/>
                    <a:gd name="T22" fmla="*/ 18 w 223"/>
                    <a:gd name="T23" fmla="*/ 28 h 211"/>
                    <a:gd name="T24" fmla="*/ 28 w 223"/>
                    <a:gd name="T25" fmla="*/ 0 h 211"/>
                    <a:gd name="T26" fmla="*/ 0 w 223"/>
                    <a:gd name="T27" fmla="*/ 28 h 211"/>
                    <a:gd name="T28" fmla="*/ 0 w 223"/>
                    <a:gd name="T29" fmla="*/ 67 h 211"/>
                    <a:gd name="T30" fmla="*/ 44 w 223"/>
                    <a:gd name="T31" fmla="*/ 93 h 211"/>
                    <a:gd name="T32" fmla="*/ 57 w 223"/>
                    <a:gd name="T33" fmla="*/ 111 h 211"/>
                    <a:gd name="T34" fmla="*/ 95 w 223"/>
                    <a:gd name="T35" fmla="*/ 105 h 211"/>
                    <a:gd name="T36" fmla="*/ 89 w 223"/>
                    <a:gd name="T37" fmla="*/ 128 h 211"/>
                    <a:gd name="T38" fmla="*/ 95 w 223"/>
                    <a:gd name="T39" fmla="*/ 160 h 211"/>
                    <a:gd name="T40" fmla="*/ 95 w 223"/>
                    <a:gd name="T41" fmla="*/ 189 h 211"/>
                    <a:gd name="T42" fmla="*/ 122 w 223"/>
                    <a:gd name="T43" fmla="*/ 211 h 211"/>
                    <a:gd name="T44" fmla="*/ 156 w 223"/>
                    <a:gd name="T45" fmla="*/ 189 h 211"/>
                    <a:gd name="T46" fmla="*/ 140 w 223"/>
                    <a:gd name="T47" fmla="*/ 144 h 211"/>
                    <a:gd name="T48" fmla="*/ 178 w 223"/>
                    <a:gd name="T49" fmla="*/ 156 h 211"/>
                    <a:gd name="T50" fmla="*/ 217 w 223"/>
                    <a:gd name="T51" fmla="*/ 128 h 211"/>
                    <a:gd name="T52" fmla="*/ 201 w 223"/>
                    <a:gd name="T53" fmla="*/ 105 h 211"/>
                    <a:gd name="T54" fmla="*/ 217 w 223"/>
                    <a:gd name="T55" fmla="*/ 93 h 211"/>
                    <a:gd name="T56" fmla="*/ 223 w 223"/>
                    <a:gd name="T57" fmla="*/ 67 h 211"/>
                    <a:gd name="T58" fmla="*/ 207 w 223"/>
                    <a:gd name="T59" fmla="*/ 44 h 211"/>
                    <a:gd name="T60" fmla="*/ 195 w 223"/>
                    <a:gd name="T61" fmla="*/ 49 h 211"/>
                    <a:gd name="T62" fmla="*/ 178 w 223"/>
                    <a:gd name="T63" fmla="*/ 32 h 211"/>
                    <a:gd name="T64" fmla="*/ 185 w 223"/>
                    <a:gd name="T65" fmla="*/ 22 h 211"/>
                    <a:gd name="T66" fmla="*/ 144 w 223"/>
                    <a:gd name="T67" fmla="*/ 22 h 211"/>
                    <a:gd name="T68" fmla="*/ 144 w 223"/>
                    <a:gd name="T69" fmla="*/ 22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3"/>
                    <a:gd name="T106" fmla="*/ 0 h 211"/>
                    <a:gd name="T107" fmla="*/ 223 w 22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3" h="211">
                      <a:moveTo>
                        <a:pt x="144" y="22"/>
                      </a:moveTo>
                      <a:lnTo>
                        <a:pt x="150" y="28"/>
                      </a:lnTo>
                      <a:lnTo>
                        <a:pt x="134" y="38"/>
                      </a:lnTo>
                      <a:lnTo>
                        <a:pt x="118" y="28"/>
                      </a:lnTo>
                      <a:lnTo>
                        <a:pt x="79" y="28"/>
                      </a:lnTo>
                      <a:lnTo>
                        <a:pt x="73" y="10"/>
                      </a:lnTo>
                      <a:lnTo>
                        <a:pt x="44" y="0"/>
                      </a:lnTo>
                      <a:lnTo>
                        <a:pt x="44" y="10"/>
                      </a:lnTo>
                      <a:lnTo>
                        <a:pt x="34" y="22"/>
                      </a:lnTo>
                      <a:lnTo>
                        <a:pt x="38" y="61"/>
                      </a:lnTo>
                      <a:lnTo>
                        <a:pt x="18" y="49"/>
                      </a:lnTo>
                      <a:lnTo>
                        <a:pt x="18" y="28"/>
                      </a:lnTo>
                      <a:lnTo>
                        <a:pt x="28" y="0"/>
                      </a:lnTo>
                      <a:lnTo>
                        <a:pt x="0" y="28"/>
                      </a:lnTo>
                      <a:lnTo>
                        <a:pt x="0" y="67"/>
                      </a:lnTo>
                      <a:lnTo>
                        <a:pt x="44" y="93"/>
                      </a:lnTo>
                      <a:lnTo>
                        <a:pt x="57" y="111"/>
                      </a:lnTo>
                      <a:lnTo>
                        <a:pt x="95" y="105"/>
                      </a:lnTo>
                      <a:lnTo>
                        <a:pt x="89" y="128"/>
                      </a:lnTo>
                      <a:lnTo>
                        <a:pt x="95" y="160"/>
                      </a:lnTo>
                      <a:lnTo>
                        <a:pt x="95" y="189"/>
                      </a:lnTo>
                      <a:lnTo>
                        <a:pt x="122" y="211"/>
                      </a:lnTo>
                      <a:lnTo>
                        <a:pt x="156" y="189"/>
                      </a:lnTo>
                      <a:lnTo>
                        <a:pt x="140" y="144"/>
                      </a:lnTo>
                      <a:lnTo>
                        <a:pt x="178" y="156"/>
                      </a:lnTo>
                      <a:lnTo>
                        <a:pt x="217" y="128"/>
                      </a:lnTo>
                      <a:lnTo>
                        <a:pt x="201" y="105"/>
                      </a:lnTo>
                      <a:lnTo>
                        <a:pt x="217" y="93"/>
                      </a:lnTo>
                      <a:lnTo>
                        <a:pt x="223" y="67"/>
                      </a:lnTo>
                      <a:lnTo>
                        <a:pt x="207" y="44"/>
                      </a:lnTo>
                      <a:lnTo>
                        <a:pt x="195" y="49"/>
                      </a:lnTo>
                      <a:lnTo>
                        <a:pt x="178" y="32"/>
                      </a:lnTo>
                      <a:lnTo>
                        <a:pt x="185" y="22"/>
                      </a:lnTo>
                      <a:lnTo>
                        <a:pt x="144"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11" name="Freeform 137">
                  <a:extLst>
                    <a:ext uri="{FF2B5EF4-FFF2-40B4-BE49-F238E27FC236}">
                      <a16:creationId xmlns:a16="http://schemas.microsoft.com/office/drawing/2014/main" id="{4E83F12F-3BD0-4864-885A-3302F43AD9E8}"/>
                    </a:ext>
                  </a:extLst>
                </p:cNvPr>
                <p:cNvSpPr>
                  <a:spLocks/>
                </p:cNvSpPr>
                <p:nvPr/>
              </p:nvSpPr>
              <p:spPr bwMode="auto">
                <a:xfrm>
                  <a:off x="2435970" y="3170014"/>
                  <a:ext cx="46818" cy="55566"/>
                </a:xfrm>
                <a:custGeom>
                  <a:avLst/>
                  <a:gdLst>
                    <a:gd name="T0" fmla="*/ 0 w 54"/>
                    <a:gd name="T1" fmla="*/ 61 h 67"/>
                    <a:gd name="T2" fmla="*/ 28 w 54"/>
                    <a:gd name="T3" fmla="*/ 67 h 67"/>
                    <a:gd name="T4" fmla="*/ 54 w 54"/>
                    <a:gd name="T5" fmla="*/ 33 h 67"/>
                    <a:gd name="T6" fmla="*/ 12 w 54"/>
                    <a:gd name="T7" fmla="*/ 0 h 67"/>
                    <a:gd name="T8" fmla="*/ 0 w 54"/>
                    <a:gd name="T9" fmla="*/ 61 h 67"/>
                    <a:gd name="T10" fmla="*/ 0 w 54"/>
                    <a:gd name="T11" fmla="*/ 61 h 67"/>
                    <a:gd name="T12" fmla="*/ 0 60000 65536"/>
                    <a:gd name="T13" fmla="*/ 0 60000 65536"/>
                    <a:gd name="T14" fmla="*/ 0 60000 65536"/>
                    <a:gd name="T15" fmla="*/ 0 60000 65536"/>
                    <a:gd name="T16" fmla="*/ 0 60000 65536"/>
                    <a:gd name="T17" fmla="*/ 0 60000 65536"/>
                    <a:gd name="T18" fmla="*/ 0 w 54"/>
                    <a:gd name="T19" fmla="*/ 0 h 67"/>
                    <a:gd name="T20" fmla="*/ 54 w 54"/>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54" h="67">
                      <a:moveTo>
                        <a:pt x="0" y="61"/>
                      </a:moveTo>
                      <a:lnTo>
                        <a:pt x="28" y="67"/>
                      </a:lnTo>
                      <a:lnTo>
                        <a:pt x="54" y="33"/>
                      </a:lnTo>
                      <a:lnTo>
                        <a:pt x="12" y="0"/>
                      </a:lnTo>
                      <a:lnTo>
                        <a:pt x="0" y="61"/>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12" name="Freeform 138">
                  <a:extLst>
                    <a:ext uri="{FF2B5EF4-FFF2-40B4-BE49-F238E27FC236}">
                      <a16:creationId xmlns:a16="http://schemas.microsoft.com/office/drawing/2014/main" id="{DE44C05D-C6F2-449A-B30D-CB978C8068CC}"/>
                    </a:ext>
                  </a:extLst>
                </p:cNvPr>
                <p:cNvSpPr>
                  <a:spLocks/>
                </p:cNvSpPr>
                <p:nvPr/>
              </p:nvSpPr>
              <p:spPr bwMode="auto">
                <a:xfrm>
                  <a:off x="2388285" y="3170014"/>
                  <a:ext cx="58089" cy="59713"/>
                </a:xfrm>
                <a:custGeom>
                  <a:avLst/>
                  <a:gdLst>
                    <a:gd name="T0" fmla="*/ 67 w 67"/>
                    <a:gd name="T1" fmla="*/ 0 h 72"/>
                    <a:gd name="T2" fmla="*/ 6 w 67"/>
                    <a:gd name="T3" fmla="*/ 0 h 72"/>
                    <a:gd name="T4" fmla="*/ 0 w 67"/>
                    <a:gd name="T5" fmla="*/ 33 h 72"/>
                    <a:gd name="T6" fmla="*/ 22 w 67"/>
                    <a:gd name="T7" fmla="*/ 72 h 72"/>
                    <a:gd name="T8" fmla="*/ 55 w 67"/>
                    <a:gd name="T9" fmla="*/ 61 h 72"/>
                    <a:gd name="T10" fmla="*/ 67 w 67"/>
                    <a:gd name="T11" fmla="*/ 0 h 72"/>
                    <a:gd name="T12" fmla="*/ 67 w 67"/>
                    <a:gd name="T13" fmla="*/ 0 h 72"/>
                    <a:gd name="T14" fmla="*/ 0 60000 65536"/>
                    <a:gd name="T15" fmla="*/ 0 60000 65536"/>
                    <a:gd name="T16" fmla="*/ 0 60000 65536"/>
                    <a:gd name="T17" fmla="*/ 0 60000 65536"/>
                    <a:gd name="T18" fmla="*/ 0 60000 65536"/>
                    <a:gd name="T19" fmla="*/ 0 60000 65536"/>
                    <a:gd name="T20" fmla="*/ 0 60000 65536"/>
                    <a:gd name="T21" fmla="*/ 0 w 67"/>
                    <a:gd name="T22" fmla="*/ 0 h 72"/>
                    <a:gd name="T23" fmla="*/ 67 w 6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72">
                      <a:moveTo>
                        <a:pt x="67" y="0"/>
                      </a:moveTo>
                      <a:lnTo>
                        <a:pt x="6" y="0"/>
                      </a:lnTo>
                      <a:lnTo>
                        <a:pt x="0" y="33"/>
                      </a:lnTo>
                      <a:lnTo>
                        <a:pt x="22" y="72"/>
                      </a:lnTo>
                      <a:lnTo>
                        <a:pt x="55" y="61"/>
                      </a:lnTo>
                      <a:lnTo>
                        <a:pt x="67"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13" name="Freeform 139">
                  <a:extLst>
                    <a:ext uri="{FF2B5EF4-FFF2-40B4-BE49-F238E27FC236}">
                      <a16:creationId xmlns:a16="http://schemas.microsoft.com/office/drawing/2014/main" id="{05674696-1FD2-4194-8EDC-4C75205D7FC4}"/>
                    </a:ext>
                  </a:extLst>
                </p:cNvPr>
                <p:cNvSpPr>
                  <a:spLocks/>
                </p:cNvSpPr>
                <p:nvPr/>
              </p:nvSpPr>
              <p:spPr bwMode="auto">
                <a:xfrm>
                  <a:off x="2330195" y="3133523"/>
                  <a:ext cx="77163" cy="106156"/>
                </a:xfrm>
                <a:custGeom>
                  <a:avLst/>
                  <a:gdLst>
                    <a:gd name="T0" fmla="*/ 22 w 89"/>
                    <a:gd name="T1" fmla="*/ 0 h 128"/>
                    <a:gd name="T2" fmla="*/ 16 w 89"/>
                    <a:gd name="T3" fmla="*/ 26 h 128"/>
                    <a:gd name="T4" fmla="*/ 0 w 89"/>
                    <a:gd name="T5" fmla="*/ 38 h 128"/>
                    <a:gd name="T6" fmla="*/ 32 w 89"/>
                    <a:gd name="T7" fmla="*/ 83 h 128"/>
                    <a:gd name="T8" fmla="*/ 22 w 89"/>
                    <a:gd name="T9" fmla="*/ 105 h 128"/>
                    <a:gd name="T10" fmla="*/ 44 w 89"/>
                    <a:gd name="T11" fmla="*/ 128 h 128"/>
                    <a:gd name="T12" fmla="*/ 89 w 89"/>
                    <a:gd name="T13" fmla="*/ 116 h 128"/>
                    <a:gd name="T14" fmla="*/ 67 w 89"/>
                    <a:gd name="T15" fmla="*/ 77 h 128"/>
                    <a:gd name="T16" fmla="*/ 73 w 89"/>
                    <a:gd name="T17" fmla="*/ 44 h 128"/>
                    <a:gd name="T18" fmla="*/ 22 w 89"/>
                    <a:gd name="T19" fmla="*/ 0 h 128"/>
                    <a:gd name="T20" fmla="*/ 22 w 89"/>
                    <a:gd name="T21" fmla="*/ 0 h 1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
                    <a:gd name="T34" fmla="*/ 0 h 128"/>
                    <a:gd name="T35" fmla="*/ 89 w 89"/>
                    <a:gd name="T36" fmla="*/ 128 h 1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 h="128">
                      <a:moveTo>
                        <a:pt x="22" y="0"/>
                      </a:moveTo>
                      <a:lnTo>
                        <a:pt x="16" y="26"/>
                      </a:lnTo>
                      <a:lnTo>
                        <a:pt x="0" y="38"/>
                      </a:lnTo>
                      <a:lnTo>
                        <a:pt x="32" y="83"/>
                      </a:lnTo>
                      <a:lnTo>
                        <a:pt x="22" y="105"/>
                      </a:lnTo>
                      <a:lnTo>
                        <a:pt x="44" y="128"/>
                      </a:lnTo>
                      <a:lnTo>
                        <a:pt x="89" y="116"/>
                      </a:lnTo>
                      <a:lnTo>
                        <a:pt x="67" y="77"/>
                      </a:lnTo>
                      <a:lnTo>
                        <a:pt x="73" y="44"/>
                      </a:lnTo>
                      <a:lnTo>
                        <a:pt x="22"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grpSp>
              <p:nvGrpSpPr>
                <p:cNvPr id="114" name="Group 201">
                  <a:extLst>
                    <a:ext uri="{FF2B5EF4-FFF2-40B4-BE49-F238E27FC236}">
                      <a16:creationId xmlns:a16="http://schemas.microsoft.com/office/drawing/2014/main" id="{5AD0350E-7A9D-4F0E-BD28-6CE3DE598BD2}"/>
                    </a:ext>
                  </a:extLst>
                </p:cNvPr>
                <p:cNvGrpSpPr>
                  <a:grpSpLocks/>
                </p:cNvGrpSpPr>
                <p:nvPr/>
              </p:nvGrpSpPr>
              <p:grpSpPr bwMode="auto">
                <a:xfrm>
                  <a:off x="2998657" y="2324917"/>
                  <a:ext cx="676263" cy="489311"/>
                  <a:chOff x="2317" y="1252"/>
                  <a:chExt cx="780" cy="590"/>
                </a:xfrm>
                <a:solidFill>
                  <a:srgbClr val="4D5766"/>
                </a:solidFill>
              </p:grpSpPr>
              <p:sp>
                <p:nvSpPr>
                  <p:cNvPr id="180" name="Freeform 200">
                    <a:extLst>
                      <a:ext uri="{FF2B5EF4-FFF2-40B4-BE49-F238E27FC236}">
                        <a16:creationId xmlns:a16="http://schemas.microsoft.com/office/drawing/2014/main" id="{BF13112E-81A9-44F7-A5C0-10B7AEF7AC76}"/>
                      </a:ext>
                    </a:extLst>
                  </p:cNvPr>
                  <p:cNvSpPr>
                    <a:spLocks/>
                  </p:cNvSpPr>
                  <p:nvPr/>
                </p:nvSpPr>
                <p:spPr bwMode="auto">
                  <a:xfrm>
                    <a:off x="2835" y="1325"/>
                    <a:ext cx="166" cy="106"/>
                  </a:xfrm>
                  <a:custGeom>
                    <a:avLst/>
                    <a:gdLst>
                      <a:gd name="T0" fmla="*/ 89 w 166"/>
                      <a:gd name="T1" fmla="*/ 12 h 106"/>
                      <a:gd name="T2" fmla="*/ 67 w 166"/>
                      <a:gd name="T3" fmla="*/ 17 h 106"/>
                      <a:gd name="T4" fmla="*/ 55 w 166"/>
                      <a:gd name="T5" fmla="*/ 0 h 106"/>
                      <a:gd name="T6" fmla="*/ 0 w 166"/>
                      <a:gd name="T7" fmla="*/ 17 h 106"/>
                      <a:gd name="T8" fmla="*/ 28 w 166"/>
                      <a:gd name="T9" fmla="*/ 67 h 106"/>
                      <a:gd name="T10" fmla="*/ 93 w 166"/>
                      <a:gd name="T11" fmla="*/ 106 h 106"/>
                      <a:gd name="T12" fmla="*/ 150 w 166"/>
                      <a:gd name="T13" fmla="*/ 106 h 106"/>
                      <a:gd name="T14" fmla="*/ 166 w 166"/>
                      <a:gd name="T15" fmla="*/ 84 h 106"/>
                      <a:gd name="T16" fmla="*/ 156 w 166"/>
                      <a:gd name="T17" fmla="*/ 67 h 106"/>
                      <a:gd name="T18" fmla="*/ 144 w 166"/>
                      <a:gd name="T19" fmla="*/ 55 h 106"/>
                      <a:gd name="T20" fmla="*/ 156 w 166"/>
                      <a:gd name="T21" fmla="*/ 35 h 106"/>
                      <a:gd name="T22" fmla="*/ 150 w 166"/>
                      <a:gd name="T23" fmla="*/ 23 h 106"/>
                      <a:gd name="T24" fmla="*/ 89 w 166"/>
                      <a:gd name="T25" fmla="*/ 12 h 106"/>
                      <a:gd name="T26" fmla="*/ 89 w 166"/>
                      <a:gd name="T27" fmla="*/ 12 h 1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6"/>
                      <a:gd name="T43" fmla="*/ 0 h 106"/>
                      <a:gd name="T44" fmla="*/ 166 w 166"/>
                      <a:gd name="T45" fmla="*/ 106 h 10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6" h="106">
                        <a:moveTo>
                          <a:pt x="89" y="12"/>
                        </a:moveTo>
                        <a:lnTo>
                          <a:pt x="67" y="17"/>
                        </a:lnTo>
                        <a:lnTo>
                          <a:pt x="55" y="0"/>
                        </a:lnTo>
                        <a:lnTo>
                          <a:pt x="0" y="17"/>
                        </a:lnTo>
                        <a:lnTo>
                          <a:pt x="28" y="67"/>
                        </a:lnTo>
                        <a:lnTo>
                          <a:pt x="93" y="106"/>
                        </a:lnTo>
                        <a:lnTo>
                          <a:pt x="150" y="106"/>
                        </a:lnTo>
                        <a:lnTo>
                          <a:pt x="166" y="84"/>
                        </a:lnTo>
                        <a:lnTo>
                          <a:pt x="156" y="67"/>
                        </a:lnTo>
                        <a:lnTo>
                          <a:pt x="144" y="55"/>
                        </a:lnTo>
                        <a:lnTo>
                          <a:pt x="156" y="35"/>
                        </a:lnTo>
                        <a:lnTo>
                          <a:pt x="150" y="23"/>
                        </a:lnTo>
                        <a:lnTo>
                          <a:pt x="89" y="1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81" name="Freeform 201">
                    <a:extLst>
                      <a:ext uri="{FF2B5EF4-FFF2-40B4-BE49-F238E27FC236}">
                        <a16:creationId xmlns:a16="http://schemas.microsoft.com/office/drawing/2014/main" id="{E7E4276C-4520-424E-83B6-18276DE0DD0D}"/>
                      </a:ext>
                    </a:extLst>
                  </p:cNvPr>
                  <p:cNvSpPr>
                    <a:spLocks/>
                  </p:cNvSpPr>
                  <p:nvPr/>
                </p:nvSpPr>
                <p:spPr bwMode="auto">
                  <a:xfrm>
                    <a:off x="2896" y="1431"/>
                    <a:ext cx="87" cy="35"/>
                  </a:xfrm>
                  <a:custGeom>
                    <a:avLst/>
                    <a:gdLst>
                      <a:gd name="T0" fmla="*/ 0 w 87"/>
                      <a:gd name="T1" fmla="*/ 16 h 35"/>
                      <a:gd name="T2" fmla="*/ 4 w 87"/>
                      <a:gd name="T3" fmla="*/ 28 h 35"/>
                      <a:gd name="T4" fmla="*/ 20 w 87"/>
                      <a:gd name="T5" fmla="*/ 35 h 35"/>
                      <a:gd name="T6" fmla="*/ 43 w 87"/>
                      <a:gd name="T7" fmla="*/ 24 h 35"/>
                      <a:gd name="T8" fmla="*/ 81 w 87"/>
                      <a:gd name="T9" fmla="*/ 16 h 35"/>
                      <a:gd name="T10" fmla="*/ 87 w 87"/>
                      <a:gd name="T11" fmla="*/ 0 h 35"/>
                      <a:gd name="T12" fmla="*/ 32 w 87"/>
                      <a:gd name="T13" fmla="*/ 0 h 35"/>
                      <a:gd name="T14" fmla="*/ 16 w 87"/>
                      <a:gd name="T15" fmla="*/ 12 h 35"/>
                      <a:gd name="T16" fmla="*/ 0 w 87"/>
                      <a:gd name="T17" fmla="*/ 6 h 35"/>
                      <a:gd name="T18" fmla="*/ 0 w 87"/>
                      <a:gd name="T19" fmla="*/ 16 h 35"/>
                      <a:gd name="T20" fmla="*/ 0 w 87"/>
                      <a:gd name="T21" fmla="*/ 16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
                      <a:gd name="T34" fmla="*/ 0 h 35"/>
                      <a:gd name="T35" fmla="*/ 87 w 87"/>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 h="35">
                        <a:moveTo>
                          <a:pt x="0" y="16"/>
                        </a:moveTo>
                        <a:lnTo>
                          <a:pt x="4" y="28"/>
                        </a:lnTo>
                        <a:lnTo>
                          <a:pt x="20" y="35"/>
                        </a:lnTo>
                        <a:lnTo>
                          <a:pt x="43" y="24"/>
                        </a:lnTo>
                        <a:lnTo>
                          <a:pt x="81" y="16"/>
                        </a:lnTo>
                        <a:lnTo>
                          <a:pt x="87" y="0"/>
                        </a:lnTo>
                        <a:lnTo>
                          <a:pt x="32" y="0"/>
                        </a:lnTo>
                        <a:lnTo>
                          <a:pt x="16" y="12"/>
                        </a:lnTo>
                        <a:lnTo>
                          <a:pt x="0" y="6"/>
                        </a:lnTo>
                        <a:lnTo>
                          <a:pt x="0" y="16"/>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82" name="Freeform 202">
                    <a:extLst>
                      <a:ext uri="{FF2B5EF4-FFF2-40B4-BE49-F238E27FC236}">
                        <a16:creationId xmlns:a16="http://schemas.microsoft.com/office/drawing/2014/main" id="{42BC8077-C51A-4CF7-9DBD-17A8F18B44E9}"/>
                      </a:ext>
                    </a:extLst>
                  </p:cNvPr>
                  <p:cNvSpPr>
                    <a:spLocks/>
                  </p:cNvSpPr>
                  <p:nvPr/>
                </p:nvSpPr>
                <p:spPr bwMode="auto">
                  <a:xfrm>
                    <a:off x="2884" y="1447"/>
                    <a:ext cx="105" cy="45"/>
                  </a:xfrm>
                  <a:custGeom>
                    <a:avLst/>
                    <a:gdLst>
                      <a:gd name="T0" fmla="*/ 105 w 105"/>
                      <a:gd name="T1" fmla="*/ 12 h 45"/>
                      <a:gd name="T2" fmla="*/ 93 w 105"/>
                      <a:gd name="T3" fmla="*/ 0 h 45"/>
                      <a:gd name="T4" fmla="*/ 55 w 105"/>
                      <a:gd name="T5" fmla="*/ 6 h 45"/>
                      <a:gd name="T6" fmla="*/ 32 w 105"/>
                      <a:gd name="T7" fmla="*/ 19 h 45"/>
                      <a:gd name="T8" fmla="*/ 16 w 105"/>
                      <a:gd name="T9" fmla="*/ 12 h 45"/>
                      <a:gd name="T10" fmla="*/ 0 w 105"/>
                      <a:gd name="T11" fmla="*/ 35 h 45"/>
                      <a:gd name="T12" fmla="*/ 12 w 105"/>
                      <a:gd name="T13" fmla="*/ 41 h 45"/>
                      <a:gd name="T14" fmla="*/ 50 w 105"/>
                      <a:gd name="T15" fmla="*/ 45 h 45"/>
                      <a:gd name="T16" fmla="*/ 71 w 105"/>
                      <a:gd name="T17" fmla="*/ 45 h 45"/>
                      <a:gd name="T18" fmla="*/ 105 w 105"/>
                      <a:gd name="T19" fmla="*/ 12 h 45"/>
                      <a:gd name="T20" fmla="*/ 105 w 105"/>
                      <a:gd name="T21" fmla="*/ 12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
                      <a:gd name="T34" fmla="*/ 0 h 45"/>
                      <a:gd name="T35" fmla="*/ 105 w 105"/>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 h="45">
                        <a:moveTo>
                          <a:pt x="105" y="12"/>
                        </a:moveTo>
                        <a:lnTo>
                          <a:pt x="93" y="0"/>
                        </a:lnTo>
                        <a:lnTo>
                          <a:pt x="55" y="6"/>
                        </a:lnTo>
                        <a:lnTo>
                          <a:pt x="32" y="19"/>
                        </a:lnTo>
                        <a:lnTo>
                          <a:pt x="16" y="12"/>
                        </a:lnTo>
                        <a:lnTo>
                          <a:pt x="0" y="35"/>
                        </a:lnTo>
                        <a:lnTo>
                          <a:pt x="12" y="41"/>
                        </a:lnTo>
                        <a:lnTo>
                          <a:pt x="50" y="45"/>
                        </a:lnTo>
                        <a:lnTo>
                          <a:pt x="71" y="45"/>
                        </a:lnTo>
                        <a:lnTo>
                          <a:pt x="105" y="12"/>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83" name="Freeform 203">
                    <a:extLst>
                      <a:ext uri="{FF2B5EF4-FFF2-40B4-BE49-F238E27FC236}">
                        <a16:creationId xmlns:a16="http://schemas.microsoft.com/office/drawing/2014/main" id="{3EE4FE63-13EB-4FE3-AA7B-36E41A50DC58}"/>
                      </a:ext>
                    </a:extLst>
                  </p:cNvPr>
                  <p:cNvSpPr>
                    <a:spLocks/>
                  </p:cNvSpPr>
                  <p:nvPr/>
                </p:nvSpPr>
                <p:spPr bwMode="auto">
                  <a:xfrm>
                    <a:off x="2957" y="1453"/>
                    <a:ext cx="140" cy="90"/>
                  </a:xfrm>
                  <a:custGeom>
                    <a:avLst/>
                    <a:gdLst>
                      <a:gd name="T0" fmla="*/ 38 w 140"/>
                      <a:gd name="T1" fmla="*/ 80 h 90"/>
                      <a:gd name="T2" fmla="*/ 61 w 140"/>
                      <a:gd name="T3" fmla="*/ 90 h 90"/>
                      <a:gd name="T4" fmla="*/ 95 w 140"/>
                      <a:gd name="T5" fmla="*/ 74 h 90"/>
                      <a:gd name="T6" fmla="*/ 128 w 140"/>
                      <a:gd name="T7" fmla="*/ 80 h 90"/>
                      <a:gd name="T8" fmla="*/ 122 w 140"/>
                      <a:gd name="T9" fmla="*/ 67 h 90"/>
                      <a:gd name="T10" fmla="*/ 140 w 140"/>
                      <a:gd name="T11" fmla="*/ 57 h 90"/>
                      <a:gd name="T12" fmla="*/ 122 w 140"/>
                      <a:gd name="T13" fmla="*/ 51 h 90"/>
                      <a:gd name="T14" fmla="*/ 111 w 140"/>
                      <a:gd name="T15" fmla="*/ 23 h 90"/>
                      <a:gd name="T16" fmla="*/ 89 w 140"/>
                      <a:gd name="T17" fmla="*/ 0 h 90"/>
                      <a:gd name="T18" fmla="*/ 73 w 140"/>
                      <a:gd name="T19" fmla="*/ 13 h 90"/>
                      <a:gd name="T20" fmla="*/ 34 w 140"/>
                      <a:gd name="T21" fmla="*/ 6 h 90"/>
                      <a:gd name="T22" fmla="*/ 0 w 140"/>
                      <a:gd name="T23" fmla="*/ 41 h 90"/>
                      <a:gd name="T24" fmla="*/ 38 w 140"/>
                      <a:gd name="T25" fmla="*/ 80 h 90"/>
                      <a:gd name="T26" fmla="*/ 38 w 140"/>
                      <a:gd name="T27" fmla="*/ 8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0"/>
                      <a:gd name="T43" fmla="*/ 0 h 90"/>
                      <a:gd name="T44" fmla="*/ 140 w 140"/>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0" h="90">
                        <a:moveTo>
                          <a:pt x="38" y="80"/>
                        </a:moveTo>
                        <a:lnTo>
                          <a:pt x="61" y="90"/>
                        </a:lnTo>
                        <a:lnTo>
                          <a:pt x="95" y="74"/>
                        </a:lnTo>
                        <a:lnTo>
                          <a:pt x="128" y="80"/>
                        </a:lnTo>
                        <a:lnTo>
                          <a:pt x="122" y="67"/>
                        </a:lnTo>
                        <a:lnTo>
                          <a:pt x="140" y="57"/>
                        </a:lnTo>
                        <a:lnTo>
                          <a:pt x="122" y="51"/>
                        </a:lnTo>
                        <a:lnTo>
                          <a:pt x="111" y="23"/>
                        </a:lnTo>
                        <a:lnTo>
                          <a:pt x="89" y="0"/>
                        </a:lnTo>
                        <a:lnTo>
                          <a:pt x="73" y="13"/>
                        </a:lnTo>
                        <a:lnTo>
                          <a:pt x="34" y="6"/>
                        </a:lnTo>
                        <a:lnTo>
                          <a:pt x="0" y="41"/>
                        </a:lnTo>
                        <a:lnTo>
                          <a:pt x="38" y="8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84" name="Freeform 204">
                    <a:extLst>
                      <a:ext uri="{FF2B5EF4-FFF2-40B4-BE49-F238E27FC236}">
                        <a16:creationId xmlns:a16="http://schemas.microsoft.com/office/drawing/2014/main" id="{98F86F98-77E0-4427-9C6D-5BA31C3C5369}"/>
                      </a:ext>
                    </a:extLst>
                  </p:cNvPr>
                  <p:cNvSpPr>
                    <a:spLocks/>
                  </p:cNvSpPr>
                  <p:nvPr/>
                </p:nvSpPr>
                <p:spPr bwMode="auto">
                  <a:xfrm>
                    <a:off x="2991" y="1527"/>
                    <a:ext cx="100" cy="54"/>
                  </a:xfrm>
                  <a:custGeom>
                    <a:avLst/>
                    <a:gdLst>
                      <a:gd name="T0" fmla="*/ 94 w 100"/>
                      <a:gd name="T1" fmla="*/ 6 h 54"/>
                      <a:gd name="T2" fmla="*/ 65 w 100"/>
                      <a:gd name="T3" fmla="*/ 0 h 54"/>
                      <a:gd name="T4" fmla="*/ 27 w 100"/>
                      <a:gd name="T5" fmla="*/ 16 h 54"/>
                      <a:gd name="T6" fmla="*/ 4 w 100"/>
                      <a:gd name="T7" fmla="*/ 6 h 54"/>
                      <a:gd name="T8" fmla="*/ 10 w 100"/>
                      <a:gd name="T9" fmla="*/ 22 h 54"/>
                      <a:gd name="T10" fmla="*/ 0 w 100"/>
                      <a:gd name="T11" fmla="*/ 34 h 54"/>
                      <a:gd name="T12" fmla="*/ 17 w 100"/>
                      <a:gd name="T13" fmla="*/ 38 h 54"/>
                      <a:gd name="T14" fmla="*/ 21 w 100"/>
                      <a:gd name="T15" fmla="*/ 50 h 54"/>
                      <a:gd name="T16" fmla="*/ 49 w 100"/>
                      <a:gd name="T17" fmla="*/ 54 h 54"/>
                      <a:gd name="T18" fmla="*/ 84 w 100"/>
                      <a:gd name="T19" fmla="*/ 44 h 54"/>
                      <a:gd name="T20" fmla="*/ 100 w 100"/>
                      <a:gd name="T21" fmla="*/ 34 h 54"/>
                      <a:gd name="T22" fmla="*/ 88 w 100"/>
                      <a:gd name="T23" fmla="*/ 22 h 54"/>
                      <a:gd name="T24" fmla="*/ 94 w 100"/>
                      <a:gd name="T25" fmla="*/ 6 h 54"/>
                      <a:gd name="T26" fmla="*/ 94 w 100"/>
                      <a:gd name="T27" fmla="*/ 6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0"/>
                      <a:gd name="T43" fmla="*/ 0 h 54"/>
                      <a:gd name="T44" fmla="*/ 100 w 100"/>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0" h="54">
                        <a:moveTo>
                          <a:pt x="94" y="6"/>
                        </a:moveTo>
                        <a:lnTo>
                          <a:pt x="65" y="0"/>
                        </a:lnTo>
                        <a:lnTo>
                          <a:pt x="27" y="16"/>
                        </a:lnTo>
                        <a:lnTo>
                          <a:pt x="4" y="6"/>
                        </a:lnTo>
                        <a:lnTo>
                          <a:pt x="10" y="22"/>
                        </a:lnTo>
                        <a:lnTo>
                          <a:pt x="0" y="34"/>
                        </a:lnTo>
                        <a:lnTo>
                          <a:pt x="17" y="38"/>
                        </a:lnTo>
                        <a:lnTo>
                          <a:pt x="21" y="50"/>
                        </a:lnTo>
                        <a:lnTo>
                          <a:pt x="49" y="54"/>
                        </a:lnTo>
                        <a:lnTo>
                          <a:pt x="84" y="44"/>
                        </a:lnTo>
                        <a:lnTo>
                          <a:pt x="100" y="34"/>
                        </a:lnTo>
                        <a:lnTo>
                          <a:pt x="88" y="22"/>
                        </a:lnTo>
                        <a:lnTo>
                          <a:pt x="94"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85" name="Freeform 205">
                    <a:extLst>
                      <a:ext uri="{FF2B5EF4-FFF2-40B4-BE49-F238E27FC236}">
                        <a16:creationId xmlns:a16="http://schemas.microsoft.com/office/drawing/2014/main" id="{DC93F38A-2D27-4CD5-81E3-2C51C88EE19E}"/>
                      </a:ext>
                    </a:extLst>
                  </p:cNvPr>
                  <p:cNvSpPr>
                    <a:spLocks/>
                  </p:cNvSpPr>
                  <p:nvPr/>
                </p:nvSpPr>
                <p:spPr bwMode="auto">
                  <a:xfrm>
                    <a:off x="2957" y="1577"/>
                    <a:ext cx="83" cy="100"/>
                  </a:xfrm>
                  <a:custGeom>
                    <a:avLst/>
                    <a:gdLst>
                      <a:gd name="T0" fmla="*/ 55 w 83"/>
                      <a:gd name="T1" fmla="*/ 33 h 100"/>
                      <a:gd name="T2" fmla="*/ 55 w 83"/>
                      <a:gd name="T3" fmla="*/ 23 h 100"/>
                      <a:gd name="T4" fmla="*/ 77 w 83"/>
                      <a:gd name="T5" fmla="*/ 11 h 100"/>
                      <a:gd name="T6" fmla="*/ 83 w 83"/>
                      <a:gd name="T7" fmla="*/ 4 h 100"/>
                      <a:gd name="T8" fmla="*/ 55 w 83"/>
                      <a:gd name="T9" fmla="*/ 0 h 100"/>
                      <a:gd name="T10" fmla="*/ 16 w 83"/>
                      <a:gd name="T11" fmla="*/ 23 h 100"/>
                      <a:gd name="T12" fmla="*/ 0 w 83"/>
                      <a:gd name="T13" fmla="*/ 39 h 100"/>
                      <a:gd name="T14" fmla="*/ 6 w 83"/>
                      <a:gd name="T15" fmla="*/ 61 h 100"/>
                      <a:gd name="T16" fmla="*/ 22 w 83"/>
                      <a:gd name="T17" fmla="*/ 68 h 100"/>
                      <a:gd name="T18" fmla="*/ 22 w 83"/>
                      <a:gd name="T19" fmla="*/ 96 h 100"/>
                      <a:gd name="T20" fmla="*/ 34 w 83"/>
                      <a:gd name="T21" fmla="*/ 96 h 100"/>
                      <a:gd name="T22" fmla="*/ 38 w 83"/>
                      <a:gd name="T23" fmla="*/ 100 h 100"/>
                      <a:gd name="T24" fmla="*/ 51 w 83"/>
                      <a:gd name="T25" fmla="*/ 90 h 100"/>
                      <a:gd name="T26" fmla="*/ 44 w 83"/>
                      <a:gd name="T27" fmla="*/ 84 h 100"/>
                      <a:gd name="T28" fmla="*/ 51 w 83"/>
                      <a:gd name="T29" fmla="*/ 78 h 100"/>
                      <a:gd name="T30" fmla="*/ 51 w 83"/>
                      <a:gd name="T31" fmla="*/ 45 h 100"/>
                      <a:gd name="T32" fmla="*/ 34 w 83"/>
                      <a:gd name="T33" fmla="*/ 29 h 100"/>
                      <a:gd name="T34" fmla="*/ 55 w 83"/>
                      <a:gd name="T35" fmla="*/ 33 h 100"/>
                      <a:gd name="T36" fmla="*/ 55 w 83"/>
                      <a:gd name="T37" fmla="*/ 33 h 1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100"/>
                      <a:gd name="T59" fmla="*/ 83 w 83"/>
                      <a:gd name="T60" fmla="*/ 100 h 1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100">
                        <a:moveTo>
                          <a:pt x="55" y="33"/>
                        </a:moveTo>
                        <a:lnTo>
                          <a:pt x="55" y="23"/>
                        </a:lnTo>
                        <a:lnTo>
                          <a:pt x="77" y="11"/>
                        </a:lnTo>
                        <a:lnTo>
                          <a:pt x="83" y="4"/>
                        </a:lnTo>
                        <a:lnTo>
                          <a:pt x="55" y="0"/>
                        </a:lnTo>
                        <a:lnTo>
                          <a:pt x="16" y="23"/>
                        </a:lnTo>
                        <a:lnTo>
                          <a:pt x="0" y="39"/>
                        </a:lnTo>
                        <a:lnTo>
                          <a:pt x="6" y="61"/>
                        </a:lnTo>
                        <a:lnTo>
                          <a:pt x="22" y="68"/>
                        </a:lnTo>
                        <a:lnTo>
                          <a:pt x="22" y="96"/>
                        </a:lnTo>
                        <a:lnTo>
                          <a:pt x="34" y="96"/>
                        </a:lnTo>
                        <a:lnTo>
                          <a:pt x="38" y="100"/>
                        </a:lnTo>
                        <a:lnTo>
                          <a:pt x="51" y="90"/>
                        </a:lnTo>
                        <a:lnTo>
                          <a:pt x="44" y="84"/>
                        </a:lnTo>
                        <a:lnTo>
                          <a:pt x="51" y="78"/>
                        </a:lnTo>
                        <a:lnTo>
                          <a:pt x="51" y="45"/>
                        </a:lnTo>
                        <a:lnTo>
                          <a:pt x="34" y="29"/>
                        </a:lnTo>
                        <a:lnTo>
                          <a:pt x="55" y="3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86" name="Freeform 206">
                    <a:extLst>
                      <a:ext uri="{FF2B5EF4-FFF2-40B4-BE49-F238E27FC236}">
                        <a16:creationId xmlns:a16="http://schemas.microsoft.com/office/drawing/2014/main" id="{A7078481-EB93-4A1D-AF2A-42E4BEB819BE}"/>
                      </a:ext>
                    </a:extLst>
                  </p:cNvPr>
                  <p:cNvSpPr>
                    <a:spLocks/>
                  </p:cNvSpPr>
                  <p:nvPr/>
                </p:nvSpPr>
                <p:spPr bwMode="auto">
                  <a:xfrm>
                    <a:off x="3012" y="1689"/>
                    <a:ext cx="56" cy="23"/>
                  </a:xfrm>
                  <a:custGeom>
                    <a:avLst/>
                    <a:gdLst>
                      <a:gd name="T0" fmla="*/ 56 w 56"/>
                      <a:gd name="T1" fmla="*/ 17 h 23"/>
                      <a:gd name="T2" fmla="*/ 50 w 56"/>
                      <a:gd name="T3" fmla="*/ 0 h 23"/>
                      <a:gd name="T4" fmla="*/ 40 w 56"/>
                      <a:gd name="T5" fmla="*/ 6 h 23"/>
                      <a:gd name="T6" fmla="*/ 0 w 56"/>
                      <a:gd name="T7" fmla="*/ 6 h 23"/>
                      <a:gd name="T8" fmla="*/ 22 w 56"/>
                      <a:gd name="T9" fmla="*/ 23 h 23"/>
                      <a:gd name="T10" fmla="*/ 56 w 56"/>
                      <a:gd name="T11" fmla="*/ 17 h 23"/>
                      <a:gd name="T12" fmla="*/ 56 w 56"/>
                      <a:gd name="T13" fmla="*/ 17 h 23"/>
                      <a:gd name="T14" fmla="*/ 0 60000 65536"/>
                      <a:gd name="T15" fmla="*/ 0 60000 65536"/>
                      <a:gd name="T16" fmla="*/ 0 60000 65536"/>
                      <a:gd name="T17" fmla="*/ 0 60000 65536"/>
                      <a:gd name="T18" fmla="*/ 0 60000 65536"/>
                      <a:gd name="T19" fmla="*/ 0 60000 65536"/>
                      <a:gd name="T20" fmla="*/ 0 60000 65536"/>
                      <a:gd name="T21" fmla="*/ 0 w 56"/>
                      <a:gd name="T22" fmla="*/ 0 h 23"/>
                      <a:gd name="T23" fmla="*/ 56 w 56"/>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3">
                        <a:moveTo>
                          <a:pt x="56" y="17"/>
                        </a:moveTo>
                        <a:lnTo>
                          <a:pt x="50" y="0"/>
                        </a:lnTo>
                        <a:lnTo>
                          <a:pt x="40" y="6"/>
                        </a:lnTo>
                        <a:lnTo>
                          <a:pt x="0" y="6"/>
                        </a:lnTo>
                        <a:lnTo>
                          <a:pt x="22" y="23"/>
                        </a:lnTo>
                        <a:lnTo>
                          <a:pt x="56" y="17"/>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87" name="Freeform 207">
                    <a:extLst>
                      <a:ext uri="{FF2B5EF4-FFF2-40B4-BE49-F238E27FC236}">
                        <a16:creationId xmlns:a16="http://schemas.microsoft.com/office/drawing/2014/main" id="{F204EB7F-83A4-48C5-8533-5EF696CAA610}"/>
                      </a:ext>
                    </a:extLst>
                  </p:cNvPr>
                  <p:cNvSpPr>
                    <a:spLocks/>
                  </p:cNvSpPr>
                  <p:nvPr/>
                </p:nvSpPr>
                <p:spPr bwMode="auto">
                  <a:xfrm>
                    <a:off x="2746" y="1482"/>
                    <a:ext cx="176" cy="163"/>
                  </a:xfrm>
                  <a:custGeom>
                    <a:avLst/>
                    <a:gdLst>
                      <a:gd name="T0" fmla="*/ 95 w 176"/>
                      <a:gd name="T1" fmla="*/ 28 h 163"/>
                      <a:gd name="T2" fmla="*/ 105 w 176"/>
                      <a:gd name="T3" fmla="*/ 6 h 163"/>
                      <a:gd name="T4" fmla="*/ 79 w 176"/>
                      <a:gd name="T5" fmla="*/ 6 h 163"/>
                      <a:gd name="T6" fmla="*/ 73 w 176"/>
                      <a:gd name="T7" fmla="*/ 0 h 163"/>
                      <a:gd name="T8" fmla="*/ 50 w 176"/>
                      <a:gd name="T9" fmla="*/ 0 h 163"/>
                      <a:gd name="T10" fmla="*/ 28 w 176"/>
                      <a:gd name="T11" fmla="*/ 12 h 163"/>
                      <a:gd name="T12" fmla="*/ 18 w 176"/>
                      <a:gd name="T13" fmla="*/ 12 h 163"/>
                      <a:gd name="T14" fmla="*/ 0 w 176"/>
                      <a:gd name="T15" fmla="*/ 16 h 163"/>
                      <a:gd name="T16" fmla="*/ 6 w 176"/>
                      <a:gd name="T17" fmla="*/ 53 h 163"/>
                      <a:gd name="T18" fmla="*/ 36 w 176"/>
                      <a:gd name="T19" fmla="*/ 47 h 163"/>
                      <a:gd name="T20" fmla="*/ 60 w 176"/>
                      <a:gd name="T21" fmla="*/ 83 h 163"/>
                      <a:gd name="T22" fmla="*/ 79 w 176"/>
                      <a:gd name="T23" fmla="*/ 95 h 163"/>
                      <a:gd name="T24" fmla="*/ 101 w 176"/>
                      <a:gd name="T25" fmla="*/ 99 h 163"/>
                      <a:gd name="T26" fmla="*/ 111 w 176"/>
                      <a:gd name="T27" fmla="*/ 112 h 163"/>
                      <a:gd name="T28" fmla="*/ 134 w 176"/>
                      <a:gd name="T29" fmla="*/ 124 h 163"/>
                      <a:gd name="T30" fmla="*/ 144 w 176"/>
                      <a:gd name="T31" fmla="*/ 140 h 163"/>
                      <a:gd name="T32" fmla="*/ 134 w 176"/>
                      <a:gd name="T33" fmla="*/ 160 h 163"/>
                      <a:gd name="T34" fmla="*/ 144 w 176"/>
                      <a:gd name="T35" fmla="*/ 163 h 163"/>
                      <a:gd name="T36" fmla="*/ 160 w 176"/>
                      <a:gd name="T37" fmla="*/ 134 h 163"/>
                      <a:gd name="T38" fmla="*/ 152 w 176"/>
                      <a:gd name="T39" fmla="*/ 128 h 163"/>
                      <a:gd name="T40" fmla="*/ 160 w 176"/>
                      <a:gd name="T41" fmla="*/ 118 h 163"/>
                      <a:gd name="T42" fmla="*/ 174 w 176"/>
                      <a:gd name="T43" fmla="*/ 128 h 163"/>
                      <a:gd name="T44" fmla="*/ 176 w 176"/>
                      <a:gd name="T45" fmla="*/ 118 h 163"/>
                      <a:gd name="T46" fmla="*/ 152 w 176"/>
                      <a:gd name="T47" fmla="*/ 99 h 163"/>
                      <a:gd name="T48" fmla="*/ 136 w 176"/>
                      <a:gd name="T49" fmla="*/ 91 h 163"/>
                      <a:gd name="T50" fmla="*/ 89 w 176"/>
                      <a:gd name="T51" fmla="*/ 55 h 163"/>
                      <a:gd name="T52" fmla="*/ 79 w 176"/>
                      <a:gd name="T53" fmla="*/ 51 h 163"/>
                      <a:gd name="T54" fmla="*/ 73 w 176"/>
                      <a:gd name="T55" fmla="*/ 28 h 163"/>
                      <a:gd name="T56" fmla="*/ 83 w 176"/>
                      <a:gd name="T57" fmla="*/ 16 h 163"/>
                      <a:gd name="T58" fmla="*/ 95 w 176"/>
                      <a:gd name="T59" fmla="*/ 28 h 163"/>
                      <a:gd name="T60" fmla="*/ 95 w 176"/>
                      <a:gd name="T61" fmla="*/ 28 h 16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6"/>
                      <a:gd name="T94" fmla="*/ 0 h 163"/>
                      <a:gd name="T95" fmla="*/ 176 w 176"/>
                      <a:gd name="T96" fmla="*/ 163 h 16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6" h="163">
                        <a:moveTo>
                          <a:pt x="95" y="28"/>
                        </a:moveTo>
                        <a:lnTo>
                          <a:pt x="105" y="6"/>
                        </a:lnTo>
                        <a:lnTo>
                          <a:pt x="79" y="6"/>
                        </a:lnTo>
                        <a:lnTo>
                          <a:pt x="73" y="0"/>
                        </a:lnTo>
                        <a:lnTo>
                          <a:pt x="50" y="0"/>
                        </a:lnTo>
                        <a:lnTo>
                          <a:pt x="28" y="12"/>
                        </a:lnTo>
                        <a:lnTo>
                          <a:pt x="18" y="12"/>
                        </a:lnTo>
                        <a:lnTo>
                          <a:pt x="0" y="16"/>
                        </a:lnTo>
                        <a:lnTo>
                          <a:pt x="6" y="53"/>
                        </a:lnTo>
                        <a:lnTo>
                          <a:pt x="36" y="47"/>
                        </a:lnTo>
                        <a:lnTo>
                          <a:pt x="60" y="83"/>
                        </a:lnTo>
                        <a:lnTo>
                          <a:pt x="79" y="95"/>
                        </a:lnTo>
                        <a:lnTo>
                          <a:pt x="101" y="99"/>
                        </a:lnTo>
                        <a:lnTo>
                          <a:pt x="111" y="112"/>
                        </a:lnTo>
                        <a:lnTo>
                          <a:pt x="134" y="124"/>
                        </a:lnTo>
                        <a:lnTo>
                          <a:pt x="144" y="140"/>
                        </a:lnTo>
                        <a:lnTo>
                          <a:pt x="134" y="160"/>
                        </a:lnTo>
                        <a:lnTo>
                          <a:pt x="144" y="163"/>
                        </a:lnTo>
                        <a:lnTo>
                          <a:pt x="160" y="134"/>
                        </a:lnTo>
                        <a:lnTo>
                          <a:pt x="152" y="128"/>
                        </a:lnTo>
                        <a:lnTo>
                          <a:pt x="160" y="118"/>
                        </a:lnTo>
                        <a:lnTo>
                          <a:pt x="174" y="128"/>
                        </a:lnTo>
                        <a:lnTo>
                          <a:pt x="176" y="118"/>
                        </a:lnTo>
                        <a:lnTo>
                          <a:pt x="152" y="99"/>
                        </a:lnTo>
                        <a:lnTo>
                          <a:pt x="136" y="91"/>
                        </a:lnTo>
                        <a:lnTo>
                          <a:pt x="89" y="55"/>
                        </a:lnTo>
                        <a:lnTo>
                          <a:pt x="79" y="51"/>
                        </a:lnTo>
                        <a:lnTo>
                          <a:pt x="73" y="28"/>
                        </a:lnTo>
                        <a:lnTo>
                          <a:pt x="83" y="16"/>
                        </a:lnTo>
                        <a:lnTo>
                          <a:pt x="95" y="28"/>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88" name="Freeform 208">
                    <a:extLst>
                      <a:ext uri="{FF2B5EF4-FFF2-40B4-BE49-F238E27FC236}">
                        <a16:creationId xmlns:a16="http://schemas.microsoft.com/office/drawing/2014/main" id="{9141CBB8-F235-4F06-8F3B-8AA281DDCBB0}"/>
                      </a:ext>
                    </a:extLst>
                  </p:cNvPr>
                  <p:cNvSpPr>
                    <a:spLocks/>
                  </p:cNvSpPr>
                  <p:nvPr/>
                </p:nvSpPr>
                <p:spPr bwMode="auto">
                  <a:xfrm>
                    <a:off x="2825" y="1645"/>
                    <a:ext cx="55" cy="32"/>
                  </a:xfrm>
                  <a:custGeom>
                    <a:avLst/>
                    <a:gdLst>
                      <a:gd name="T0" fmla="*/ 49 w 55"/>
                      <a:gd name="T1" fmla="*/ 4 h 32"/>
                      <a:gd name="T2" fmla="*/ 32 w 55"/>
                      <a:gd name="T3" fmla="*/ 4 h 32"/>
                      <a:gd name="T4" fmla="*/ 26 w 55"/>
                      <a:gd name="T5" fmla="*/ 0 h 32"/>
                      <a:gd name="T6" fmla="*/ 0 w 55"/>
                      <a:gd name="T7" fmla="*/ 0 h 32"/>
                      <a:gd name="T8" fmla="*/ 32 w 55"/>
                      <a:gd name="T9" fmla="*/ 28 h 32"/>
                      <a:gd name="T10" fmla="*/ 55 w 55"/>
                      <a:gd name="T11" fmla="*/ 32 h 32"/>
                      <a:gd name="T12" fmla="*/ 49 w 55"/>
                      <a:gd name="T13" fmla="*/ 4 h 32"/>
                      <a:gd name="T14" fmla="*/ 49 w 55"/>
                      <a:gd name="T15" fmla="*/ 4 h 32"/>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32"/>
                      <a:gd name="T26" fmla="*/ 55 w 55"/>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32">
                        <a:moveTo>
                          <a:pt x="49" y="4"/>
                        </a:moveTo>
                        <a:lnTo>
                          <a:pt x="32" y="4"/>
                        </a:lnTo>
                        <a:lnTo>
                          <a:pt x="26" y="0"/>
                        </a:lnTo>
                        <a:lnTo>
                          <a:pt x="0" y="0"/>
                        </a:lnTo>
                        <a:lnTo>
                          <a:pt x="32" y="28"/>
                        </a:lnTo>
                        <a:lnTo>
                          <a:pt x="55" y="32"/>
                        </a:lnTo>
                        <a:lnTo>
                          <a:pt x="49" y="4"/>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89" name="Freeform 209">
                    <a:extLst>
                      <a:ext uri="{FF2B5EF4-FFF2-40B4-BE49-F238E27FC236}">
                        <a16:creationId xmlns:a16="http://schemas.microsoft.com/office/drawing/2014/main" id="{B9B7E388-C3BC-497B-97F0-E649198E5875}"/>
                      </a:ext>
                    </a:extLst>
                  </p:cNvPr>
                  <p:cNvSpPr>
                    <a:spLocks/>
                  </p:cNvSpPr>
                  <p:nvPr/>
                </p:nvSpPr>
                <p:spPr bwMode="auto">
                  <a:xfrm>
                    <a:off x="2758" y="1588"/>
                    <a:ext cx="24" cy="44"/>
                  </a:xfrm>
                  <a:custGeom>
                    <a:avLst/>
                    <a:gdLst>
                      <a:gd name="T0" fmla="*/ 16 w 24"/>
                      <a:gd name="T1" fmla="*/ 0 h 44"/>
                      <a:gd name="T2" fmla="*/ 0 w 24"/>
                      <a:gd name="T3" fmla="*/ 6 h 44"/>
                      <a:gd name="T4" fmla="*/ 0 w 24"/>
                      <a:gd name="T5" fmla="*/ 34 h 44"/>
                      <a:gd name="T6" fmla="*/ 14 w 24"/>
                      <a:gd name="T7" fmla="*/ 44 h 44"/>
                      <a:gd name="T8" fmla="*/ 24 w 24"/>
                      <a:gd name="T9" fmla="*/ 24 h 44"/>
                      <a:gd name="T10" fmla="*/ 22 w 24"/>
                      <a:gd name="T11" fmla="*/ 12 h 44"/>
                      <a:gd name="T12" fmla="*/ 16 w 24"/>
                      <a:gd name="T13" fmla="*/ 0 h 44"/>
                      <a:gd name="T14" fmla="*/ 16 w 24"/>
                      <a:gd name="T15" fmla="*/ 0 h 4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44"/>
                      <a:gd name="T26" fmla="*/ 24 w 2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44">
                        <a:moveTo>
                          <a:pt x="16" y="0"/>
                        </a:moveTo>
                        <a:lnTo>
                          <a:pt x="0" y="6"/>
                        </a:lnTo>
                        <a:lnTo>
                          <a:pt x="0" y="34"/>
                        </a:lnTo>
                        <a:lnTo>
                          <a:pt x="14" y="44"/>
                        </a:lnTo>
                        <a:lnTo>
                          <a:pt x="24" y="24"/>
                        </a:lnTo>
                        <a:lnTo>
                          <a:pt x="22" y="12"/>
                        </a:lnTo>
                        <a:lnTo>
                          <a:pt x="16"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90" name="Freeform 210">
                    <a:extLst>
                      <a:ext uri="{FF2B5EF4-FFF2-40B4-BE49-F238E27FC236}">
                        <a16:creationId xmlns:a16="http://schemas.microsoft.com/office/drawing/2014/main" id="{EB89323D-38CE-46F7-8C57-6CC59BD2817E}"/>
                      </a:ext>
                    </a:extLst>
                  </p:cNvPr>
                  <p:cNvSpPr>
                    <a:spLocks/>
                  </p:cNvSpPr>
                  <p:nvPr/>
                </p:nvSpPr>
                <p:spPr bwMode="auto">
                  <a:xfrm>
                    <a:off x="2841" y="1488"/>
                    <a:ext cx="93" cy="67"/>
                  </a:xfrm>
                  <a:custGeom>
                    <a:avLst/>
                    <a:gdLst>
                      <a:gd name="T0" fmla="*/ 83 w 93"/>
                      <a:gd name="T1" fmla="*/ 22 h 67"/>
                      <a:gd name="T2" fmla="*/ 93 w 93"/>
                      <a:gd name="T3" fmla="*/ 16 h 67"/>
                      <a:gd name="T4" fmla="*/ 93 w 93"/>
                      <a:gd name="T5" fmla="*/ 6 h 67"/>
                      <a:gd name="T6" fmla="*/ 55 w 93"/>
                      <a:gd name="T7" fmla="*/ 0 h 67"/>
                      <a:gd name="T8" fmla="*/ 39 w 93"/>
                      <a:gd name="T9" fmla="*/ 16 h 67"/>
                      <a:gd name="T10" fmla="*/ 22 w 93"/>
                      <a:gd name="T11" fmla="*/ 10 h 67"/>
                      <a:gd name="T12" fmla="*/ 0 w 93"/>
                      <a:gd name="T13" fmla="*/ 22 h 67"/>
                      <a:gd name="T14" fmla="*/ 6 w 93"/>
                      <a:gd name="T15" fmla="*/ 26 h 67"/>
                      <a:gd name="T16" fmla="*/ 16 w 93"/>
                      <a:gd name="T17" fmla="*/ 26 h 67"/>
                      <a:gd name="T18" fmla="*/ 45 w 93"/>
                      <a:gd name="T19" fmla="*/ 61 h 67"/>
                      <a:gd name="T20" fmla="*/ 67 w 93"/>
                      <a:gd name="T21" fmla="*/ 67 h 67"/>
                      <a:gd name="T22" fmla="*/ 45 w 93"/>
                      <a:gd name="T23" fmla="*/ 26 h 67"/>
                      <a:gd name="T24" fmla="*/ 55 w 93"/>
                      <a:gd name="T25" fmla="*/ 22 h 67"/>
                      <a:gd name="T26" fmla="*/ 83 w 93"/>
                      <a:gd name="T27" fmla="*/ 22 h 67"/>
                      <a:gd name="T28" fmla="*/ 83 w 93"/>
                      <a:gd name="T29" fmla="*/ 22 h 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
                      <a:gd name="T46" fmla="*/ 0 h 67"/>
                      <a:gd name="T47" fmla="*/ 93 w 93"/>
                      <a:gd name="T48" fmla="*/ 67 h 6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 h="67">
                        <a:moveTo>
                          <a:pt x="83" y="22"/>
                        </a:moveTo>
                        <a:lnTo>
                          <a:pt x="93" y="16"/>
                        </a:lnTo>
                        <a:lnTo>
                          <a:pt x="93" y="6"/>
                        </a:lnTo>
                        <a:lnTo>
                          <a:pt x="55" y="0"/>
                        </a:lnTo>
                        <a:lnTo>
                          <a:pt x="39" y="16"/>
                        </a:lnTo>
                        <a:lnTo>
                          <a:pt x="22" y="10"/>
                        </a:lnTo>
                        <a:lnTo>
                          <a:pt x="0" y="22"/>
                        </a:lnTo>
                        <a:lnTo>
                          <a:pt x="6" y="26"/>
                        </a:lnTo>
                        <a:lnTo>
                          <a:pt x="16" y="26"/>
                        </a:lnTo>
                        <a:lnTo>
                          <a:pt x="45" y="61"/>
                        </a:lnTo>
                        <a:lnTo>
                          <a:pt x="67" y="67"/>
                        </a:lnTo>
                        <a:lnTo>
                          <a:pt x="45" y="26"/>
                        </a:lnTo>
                        <a:lnTo>
                          <a:pt x="55" y="22"/>
                        </a:lnTo>
                        <a:lnTo>
                          <a:pt x="83"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91" name="Freeform 211">
                    <a:extLst>
                      <a:ext uri="{FF2B5EF4-FFF2-40B4-BE49-F238E27FC236}">
                        <a16:creationId xmlns:a16="http://schemas.microsoft.com/office/drawing/2014/main" id="{562B9F38-0C0A-4708-B623-48659EC62CF6}"/>
                      </a:ext>
                    </a:extLst>
                  </p:cNvPr>
                  <p:cNvSpPr>
                    <a:spLocks/>
                  </p:cNvSpPr>
                  <p:nvPr/>
                </p:nvSpPr>
                <p:spPr bwMode="auto">
                  <a:xfrm>
                    <a:off x="2886" y="1510"/>
                    <a:ext cx="55" cy="55"/>
                  </a:xfrm>
                  <a:custGeom>
                    <a:avLst/>
                    <a:gdLst>
                      <a:gd name="T0" fmla="*/ 10 w 55"/>
                      <a:gd name="T1" fmla="*/ 0 h 55"/>
                      <a:gd name="T2" fmla="*/ 0 w 55"/>
                      <a:gd name="T3" fmla="*/ 4 h 55"/>
                      <a:gd name="T4" fmla="*/ 22 w 55"/>
                      <a:gd name="T5" fmla="*/ 45 h 55"/>
                      <a:gd name="T6" fmla="*/ 38 w 55"/>
                      <a:gd name="T7" fmla="*/ 55 h 55"/>
                      <a:gd name="T8" fmla="*/ 55 w 55"/>
                      <a:gd name="T9" fmla="*/ 23 h 55"/>
                      <a:gd name="T10" fmla="*/ 38 w 55"/>
                      <a:gd name="T11" fmla="*/ 0 h 55"/>
                      <a:gd name="T12" fmla="*/ 10 w 55"/>
                      <a:gd name="T13" fmla="*/ 0 h 55"/>
                      <a:gd name="T14" fmla="*/ 10 w 55"/>
                      <a:gd name="T15" fmla="*/ 0 h 55"/>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55"/>
                      <a:gd name="T26" fmla="*/ 55 w 55"/>
                      <a:gd name="T27" fmla="*/ 55 h 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55">
                        <a:moveTo>
                          <a:pt x="10" y="0"/>
                        </a:moveTo>
                        <a:lnTo>
                          <a:pt x="0" y="4"/>
                        </a:lnTo>
                        <a:lnTo>
                          <a:pt x="22" y="45"/>
                        </a:lnTo>
                        <a:lnTo>
                          <a:pt x="38" y="55"/>
                        </a:lnTo>
                        <a:lnTo>
                          <a:pt x="55" y="23"/>
                        </a:lnTo>
                        <a:lnTo>
                          <a:pt x="38" y="0"/>
                        </a:lnTo>
                        <a:lnTo>
                          <a:pt x="10" y="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92" name="Freeform 212">
                    <a:extLst>
                      <a:ext uri="{FF2B5EF4-FFF2-40B4-BE49-F238E27FC236}">
                        <a16:creationId xmlns:a16="http://schemas.microsoft.com/office/drawing/2014/main" id="{44830ED6-77A8-4B94-BA34-2038AF989F38}"/>
                      </a:ext>
                    </a:extLst>
                  </p:cNvPr>
                  <p:cNvSpPr>
                    <a:spLocks/>
                  </p:cNvSpPr>
                  <p:nvPr/>
                </p:nvSpPr>
                <p:spPr bwMode="auto">
                  <a:xfrm>
                    <a:off x="2924" y="1494"/>
                    <a:ext cx="77" cy="83"/>
                  </a:xfrm>
                  <a:custGeom>
                    <a:avLst/>
                    <a:gdLst>
                      <a:gd name="T0" fmla="*/ 67 w 77"/>
                      <a:gd name="T1" fmla="*/ 67 h 83"/>
                      <a:gd name="T2" fmla="*/ 77 w 77"/>
                      <a:gd name="T3" fmla="*/ 55 h 83"/>
                      <a:gd name="T4" fmla="*/ 71 w 77"/>
                      <a:gd name="T5" fmla="*/ 39 h 83"/>
                      <a:gd name="T6" fmla="*/ 33 w 77"/>
                      <a:gd name="T7" fmla="*/ 0 h 83"/>
                      <a:gd name="T8" fmla="*/ 10 w 77"/>
                      <a:gd name="T9" fmla="*/ 0 h 83"/>
                      <a:gd name="T10" fmla="*/ 10 w 77"/>
                      <a:gd name="T11" fmla="*/ 10 h 83"/>
                      <a:gd name="T12" fmla="*/ 0 w 77"/>
                      <a:gd name="T13" fmla="*/ 16 h 83"/>
                      <a:gd name="T14" fmla="*/ 17 w 77"/>
                      <a:gd name="T15" fmla="*/ 39 h 83"/>
                      <a:gd name="T16" fmla="*/ 0 w 77"/>
                      <a:gd name="T17" fmla="*/ 71 h 83"/>
                      <a:gd name="T18" fmla="*/ 10 w 77"/>
                      <a:gd name="T19" fmla="*/ 77 h 83"/>
                      <a:gd name="T20" fmla="*/ 17 w 77"/>
                      <a:gd name="T21" fmla="*/ 67 h 83"/>
                      <a:gd name="T22" fmla="*/ 27 w 77"/>
                      <a:gd name="T23" fmla="*/ 67 h 83"/>
                      <a:gd name="T24" fmla="*/ 39 w 77"/>
                      <a:gd name="T25" fmla="*/ 83 h 83"/>
                      <a:gd name="T26" fmla="*/ 67 w 77"/>
                      <a:gd name="T27" fmla="*/ 67 h 83"/>
                      <a:gd name="T28" fmla="*/ 67 w 77"/>
                      <a:gd name="T29" fmla="*/ 67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7"/>
                      <a:gd name="T46" fmla="*/ 0 h 83"/>
                      <a:gd name="T47" fmla="*/ 77 w 77"/>
                      <a:gd name="T48" fmla="*/ 83 h 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7" h="83">
                        <a:moveTo>
                          <a:pt x="67" y="67"/>
                        </a:moveTo>
                        <a:lnTo>
                          <a:pt x="77" y="55"/>
                        </a:lnTo>
                        <a:lnTo>
                          <a:pt x="71" y="39"/>
                        </a:lnTo>
                        <a:lnTo>
                          <a:pt x="33" y="0"/>
                        </a:lnTo>
                        <a:lnTo>
                          <a:pt x="10" y="0"/>
                        </a:lnTo>
                        <a:lnTo>
                          <a:pt x="10" y="10"/>
                        </a:lnTo>
                        <a:lnTo>
                          <a:pt x="0" y="16"/>
                        </a:lnTo>
                        <a:lnTo>
                          <a:pt x="17" y="39"/>
                        </a:lnTo>
                        <a:lnTo>
                          <a:pt x="0" y="71"/>
                        </a:lnTo>
                        <a:lnTo>
                          <a:pt x="10" y="77"/>
                        </a:lnTo>
                        <a:lnTo>
                          <a:pt x="17" y="67"/>
                        </a:lnTo>
                        <a:lnTo>
                          <a:pt x="27" y="67"/>
                        </a:lnTo>
                        <a:lnTo>
                          <a:pt x="39" y="83"/>
                        </a:lnTo>
                        <a:lnTo>
                          <a:pt x="67" y="67"/>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93" name="Freeform 213">
                    <a:extLst>
                      <a:ext uri="{FF2B5EF4-FFF2-40B4-BE49-F238E27FC236}">
                        <a16:creationId xmlns:a16="http://schemas.microsoft.com/office/drawing/2014/main" id="{CECECDF8-67CB-43C1-9AA8-B72128A16F9B}"/>
                      </a:ext>
                    </a:extLst>
                  </p:cNvPr>
                  <p:cNvSpPr>
                    <a:spLocks/>
                  </p:cNvSpPr>
                  <p:nvPr/>
                </p:nvSpPr>
                <p:spPr bwMode="auto">
                  <a:xfrm>
                    <a:off x="2934" y="1561"/>
                    <a:ext cx="39" cy="55"/>
                  </a:xfrm>
                  <a:custGeom>
                    <a:avLst/>
                    <a:gdLst>
                      <a:gd name="T0" fmla="*/ 39 w 39"/>
                      <a:gd name="T1" fmla="*/ 39 h 55"/>
                      <a:gd name="T2" fmla="*/ 29 w 39"/>
                      <a:gd name="T3" fmla="*/ 16 h 55"/>
                      <a:gd name="T4" fmla="*/ 17 w 39"/>
                      <a:gd name="T5" fmla="*/ 0 h 55"/>
                      <a:gd name="T6" fmla="*/ 7 w 39"/>
                      <a:gd name="T7" fmla="*/ 0 h 55"/>
                      <a:gd name="T8" fmla="*/ 0 w 39"/>
                      <a:gd name="T9" fmla="*/ 10 h 55"/>
                      <a:gd name="T10" fmla="*/ 7 w 39"/>
                      <a:gd name="T11" fmla="*/ 45 h 55"/>
                      <a:gd name="T12" fmla="*/ 23 w 39"/>
                      <a:gd name="T13" fmla="*/ 55 h 55"/>
                      <a:gd name="T14" fmla="*/ 39 w 39"/>
                      <a:gd name="T15" fmla="*/ 39 h 55"/>
                      <a:gd name="T16" fmla="*/ 39 w 39"/>
                      <a:gd name="T17" fmla="*/ 39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55"/>
                      <a:gd name="T29" fmla="*/ 39 w 39"/>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55">
                        <a:moveTo>
                          <a:pt x="39" y="39"/>
                        </a:moveTo>
                        <a:lnTo>
                          <a:pt x="29" y="16"/>
                        </a:lnTo>
                        <a:lnTo>
                          <a:pt x="17" y="0"/>
                        </a:lnTo>
                        <a:lnTo>
                          <a:pt x="7" y="0"/>
                        </a:lnTo>
                        <a:lnTo>
                          <a:pt x="0" y="10"/>
                        </a:lnTo>
                        <a:lnTo>
                          <a:pt x="7" y="45"/>
                        </a:lnTo>
                        <a:lnTo>
                          <a:pt x="23" y="55"/>
                        </a:lnTo>
                        <a:lnTo>
                          <a:pt x="39" y="39"/>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94" name="Freeform 214">
                    <a:extLst>
                      <a:ext uri="{FF2B5EF4-FFF2-40B4-BE49-F238E27FC236}">
                        <a16:creationId xmlns:a16="http://schemas.microsoft.com/office/drawing/2014/main" id="{2235EFAB-0178-46F1-807E-FE3979E6E319}"/>
                      </a:ext>
                    </a:extLst>
                  </p:cNvPr>
                  <p:cNvSpPr>
                    <a:spLocks/>
                  </p:cNvSpPr>
                  <p:nvPr/>
                </p:nvSpPr>
                <p:spPr bwMode="auto">
                  <a:xfrm>
                    <a:off x="2963" y="1561"/>
                    <a:ext cx="49" cy="39"/>
                  </a:xfrm>
                  <a:custGeom>
                    <a:avLst/>
                    <a:gdLst>
                      <a:gd name="T0" fmla="*/ 45 w 49"/>
                      <a:gd name="T1" fmla="*/ 4 h 39"/>
                      <a:gd name="T2" fmla="*/ 28 w 49"/>
                      <a:gd name="T3" fmla="*/ 0 h 39"/>
                      <a:gd name="T4" fmla="*/ 0 w 49"/>
                      <a:gd name="T5" fmla="*/ 16 h 39"/>
                      <a:gd name="T6" fmla="*/ 10 w 49"/>
                      <a:gd name="T7" fmla="*/ 39 h 39"/>
                      <a:gd name="T8" fmla="*/ 49 w 49"/>
                      <a:gd name="T9" fmla="*/ 16 h 39"/>
                      <a:gd name="T10" fmla="*/ 45 w 49"/>
                      <a:gd name="T11" fmla="*/ 4 h 39"/>
                      <a:gd name="T12" fmla="*/ 45 w 49"/>
                      <a:gd name="T13" fmla="*/ 4 h 39"/>
                      <a:gd name="T14" fmla="*/ 0 60000 65536"/>
                      <a:gd name="T15" fmla="*/ 0 60000 65536"/>
                      <a:gd name="T16" fmla="*/ 0 60000 65536"/>
                      <a:gd name="T17" fmla="*/ 0 60000 65536"/>
                      <a:gd name="T18" fmla="*/ 0 60000 65536"/>
                      <a:gd name="T19" fmla="*/ 0 60000 65536"/>
                      <a:gd name="T20" fmla="*/ 0 60000 65536"/>
                      <a:gd name="T21" fmla="*/ 0 w 49"/>
                      <a:gd name="T22" fmla="*/ 0 h 39"/>
                      <a:gd name="T23" fmla="*/ 49 w 49"/>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39">
                        <a:moveTo>
                          <a:pt x="45" y="4"/>
                        </a:moveTo>
                        <a:lnTo>
                          <a:pt x="28" y="0"/>
                        </a:lnTo>
                        <a:lnTo>
                          <a:pt x="0" y="16"/>
                        </a:lnTo>
                        <a:lnTo>
                          <a:pt x="10" y="39"/>
                        </a:lnTo>
                        <a:lnTo>
                          <a:pt x="49" y="16"/>
                        </a:lnTo>
                        <a:lnTo>
                          <a:pt x="45" y="4"/>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95" name="Freeform 215">
                    <a:extLst>
                      <a:ext uri="{FF2B5EF4-FFF2-40B4-BE49-F238E27FC236}">
                        <a16:creationId xmlns:a16="http://schemas.microsoft.com/office/drawing/2014/main" id="{9AC43D3E-4B94-4AEC-B30A-BC7A17B04A8F}"/>
                      </a:ext>
                    </a:extLst>
                  </p:cNvPr>
                  <p:cNvSpPr>
                    <a:spLocks/>
                  </p:cNvSpPr>
                  <p:nvPr/>
                </p:nvSpPr>
                <p:spPr bwMode="auto">
                  <a:xfrm>
                    <a:off x="2477" y="1537"/>
                    <a:ext cx="200" cy="148"/>
                  </a:xfrm>
                  <a:custGeom>
                    <a:avLst/>
                    <a:gdLst>
                      <a:gd name="T0" fmla="*/ 197 w 200"/>
                      <a:gd name="T1" fmla="*/ 24 h 148"/>
                      <a:gd name="T2" fmla="*/ 181 w 200"/>
                      <a:gd name="T3" fmla="*/ 24 h 148"/>
                      <a:gd name="T4" fmla="*/ 173 w 200"/>
                      <a:gd name="T5" fmla="*/ 30 h 148"/>
                      <a:gd name="T6" fmla="*/ 167 w 200"/>
                      <a:gd name="T7" fmla="*/ 24 h 148"/>
                      <a:gd name="T8" fmla="*/ 122 w 200"/>
                      <a:gd name="T9" fmla="*/ 4 h 148"/>
                      <a:gd name="T10" fmla="*/ 114 w 200"/>
                      <a:gd name="T11" fmla="*/ 12 h 148"/>
                      <a:gd name="T12" fmla="*/ 27 w 200"/>
                      <a:gd name="T13" fmla="*/ 0 h 148"/>
                      <a:gd name="T14" fmla="*/ 0 w 200"/>
                      <a:gd name="T15" fmla="*/ 12 h 148"/>
                      <a:gd name="T16" fmla="*/ 9 w 200"/>
                      <a:gd name="T17" fmla="*/ 34 h 148"/>
                      <a:gd name="T18" fmla="*/ 53 w 200"/>
                      <a:gd name="T19" fmla="*/ 44 h 148"/>
                      <a:gd name="T20" fmla="*/ 39 w 200"/>
                      <a:gd name="T21" fmla="*/ 87 h 148"/>
                      <a:gd name="T22" fmla="*/ 33 w 200"/>
                      <a:gd name="T23" fmla="*/ 126 h 148"/>
                      <a:gd name="T24" fmla="*/ 55 w 200"/>
                      <a:gd name="T25" fmla="*/ 148 h 148"/>
                      <a:gd name="T26" fmla="*/ 74 w 200"/>
                      <a:gd name="T27" fmla="*/ 140 h 148"/>
                      <a:gd name="T28" fmla="*/ 110 w 200"/>
                      <a:gd name="T29" fmla="*/ 136 h 148"/>
                      <a:gd name="T30" fmla="*/ 137 w 200"/>
                      <a:gd name="T31" fmla="*/ 114 h 148"/>
                      <a:gd name="T32" fmla="*/ 157 w 200"/>
                      <a:gd name="T33" fmla="*/ 67 h 148"/>
                      <a:gd name="T34" fmla="*/ 200 w 200"/>
                      <a:gd name="T35" fmla="*/ 38 h 148"/>
                      <a:gd name="T36" fmla="*/ 197 w 200"/>
                      <a:gd name="T37" fmla="*/ 24 h 148"/>
                      <a:gd name="T38" fmla="*/ 197 w 200"/>
                      <a:gd name="T39" fmla="*/ 24 h 1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148"/>
                      <a:gd name="T62" fmla="*/ 200 w 200"/>
                      <a:gd name="T63" fmla="*/ 148 h 1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148">
                        <a:moveTo>
                          <a:pt x="197" y="24"/>
                        </a:moveTo>
                        <a:lnTo>
                          <a:pt x="181" y="24"/>
                        </a:lnTo>
                        <a:lnTo>
                          <a:pt x="173" y="30"/>
                        </a:lnTo>
                        <a:lnTo>
                          <a:pt x="167" y="24"/>
                        </a:lnTo>
                        <a:lnTo>
                          <a:pt x="122" y="4"/>
                        </a:lnTo>
                        <a:lnTo>
                          <a:pt x="114" y="12"/>
                        </a:lnTo>
                        <a:lnTo>
                          <a:pt x="27" y="0"/>
                        </a:lnTo>
                        <a:lnTo>
                          <a:pt x="0" y="12"/>
                        </a:lnTo>
                        <a:lnTo>
                          <a:pt x="9" y="34"/>
                        </a:lnTo>
                        <a:lnTo>
                          <a:pt x="53" y="44"/>
                        </a:lnTo>
                        <a:lnTo>
                          <a:pt x="39" y="87"/>
                        </a:lnTo>
                        <a:lnTo>
                          <a:pt x="33" y="126"/>
                        </a:lnTo>
                        <a:lnTo>
                          <a:pt x="55" y="148"/>
                        </a:lnTo>
                        <a:lnTo>
                          <a:pt x="74" y="140"/>
                        </a:lnTo>
                        <a:lnTo>
                          <a:pt x="110" y="136"/>
                        </a:lnTo>
                        <a:lnTo>
                          <a:pt x="137" y="114"/>
                        </a:lnTo>
                        <a:lnTo>
                          <a:pt x="157" y="67"/>
                        </a:lnTo>
                        <a:lnTo>
                          <a:pt x="200" y="38"/>
                        </a:lnTo>
                        <a:lnTo>
                          <a:pt x="197" y="24"/>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96" name="Freeform 216">
                    <a:extLst>
                      <a:ext uri="{FF2B5EF4-FFF2-40B4-BE49-F238E27FC236}">
                        <a16:creationId xmlns:a16="http://schemas.microsoft.com/office/drawing/2014/main" id="{235C263F-04F2-4830-9F9C-D0B0EE6C5FCC}"/>
                      </a:ext>
                    </a:extLst>
                  </p:cNvPr>
                  <p:cNvSpPr>
                    <a:spLocks/>
                  </p:cNvSpPr>
                  <p:nvPr/>
                </p:nvSpPr>
                <p:spPr bwMode="auto">
                  <a:xfrm>
                    <a:off x="2668" y="1610"/>
                    <a:ext cx="11" cy="14"/>
                  </a:xfrm>
                  <a:custGeom>
                    <a:avLst/>
                    <a:gdLst>
                      <a:gd name="T0" fmla="*/ 0 w 11"/>
                      <a:gd name="T1" fmla="*/ 0 h 14"/>
                      <a:gd name="T2" fmla="*/ 11 w 11"/>
                      <a:gd name="T3" fmla="*/ 14 h 14"/>
                      <a:gd name="T4" fmla="*/ 11 w 11"/>
                      <a:gd name="T5" fmla="*/ 6 h 14"/>
                      <a:gd name="T6" fmla="*/ 6 w 11"/>
                      <a:gd name="T7" fmla="*/ 0 h 14"/>
                      <a:gd name="T8" fmla="*/ 0 w 11"/>
                      <a:gd name="T9" fmla="*/ 0 h 14"/>
                      <a:gd name="T10" fmla="*/ 0 w 11"/>
                      <a:gd name="T11" fmla="*/ 0 h 14"/>
                      <a:gd name="T12" fmla="*/ 0 60000 65536"/>
                      <a:gd name="T13" fmla="*/ 0 60000 65536"/>
                      <a:gd name="T14" fmla="*/ 0 60000 65536"/>
                      <a:gd name="T15" fmla="*/ 0 60000 65536"/>
                      <a:gd name="T16" fmla="*/ 0 60000 65536"/>
                      <a:gd name="T17" fmla="*/ 0 60000 65536"/>
                      <a:gd name="T18" fmla="*/ 0 w 11"/>
                      <a:gd name="T19" fmla="*/ 0 h 14"/>
                      <a:gd name="T20" fmla="*/ 11 w 1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1" h="14">
                        <a:moveTo>
                          <a:pt x="0" y="0"/>
                        </a:moveTo>
                        <a:lnTo>
                          <a:pt x="11" y="14"/>
                        </a:lnTo>
                        <a:lnTo>
                          <a:pt x="11" y="6"/>
                        </a:lnTo>
                        <a:lnTo>
                          <a:pt x="6" y="0"/>
                        </a:lnTo>
                        <a:lnTo>
                          <a:pt x="0" y="0"/>
                        </a:lnTo>
                        <a:close/>
                      </a:path>
                    </a:pathLst>
                  </a:custGeom>
                  <a:grp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97" name="Freeform 217">
                    <a:extLst>
                      <a:ext uri="{FF2B5EF4-FFF2-40B4-BE49-F238E27FC236}">
                        <a16:creationId xmlns:a16="http://schemas.microsoft.com/office/drawing/2014/main" id="{5FE40598-C9D7-4053-848B-88FCC7979731}"/>
                      </a:ext>
                    </a:extLst>
                  </p:cNvPr>
                  <p:cNvSpPr>
                    <a:spLocks/>
                  </p:cNvSpPr>
                  <p:nvPr/>
                </p:nvSpPr>
                <p:spPr bwMode="auto">
                  <a:xfrm>
                    <a:off x="2317" y="1821"/>
                    <a:ext cx="8" cy="13"/>
                  </a:xfrm>
                  <a:custGeom>
                    <a:avLst/>
                    <a:gdLst>
                      <a:gd name="T0" fmla="*/ 8 w 8"/>
                      <a:gd name="T1" fmla="*/ 0 h 13"/>
                      <a:gd name="T2" fmla="*/ 0 w 8"/>
                      <a:gd name="T3" fmla="*/ 0 h 13"/>
                      <a:gd name="T4" fmla="*/ 2 w 8"/>
                      <a:gd name="T5" fmla="*/ 13 h 13"/>
                      <a:gd name="T6" fmla="*/ 8 w 8"/>
                      <a:gd name="T7" fmla="*/ 13 h 13"/>
                      <a:gd name="T8" fmla="*/ 8 w 8"/>
                      <a:gd name="T9" fmla="*/ 0 h 13"/>
                      <a:gd name="T10" fmla="*/ 8 w 8"/>
                      <a:gd name="T11" fmla="*/ 0 h 13"/>
                      <a:gd name="T12" fmla="*/ 0 60000 65536"/>
                      <a:gd name="T13" fmla="*/ 0 60000 65536"/>
                      <a:gd name="T14" fmla="*/ 0 60000 65536"/>
                      <a:gd name="T15" fmla="*/ 0 60000 65536"/>
                      <a:gd name="T16" fmla="*/ 0 60000 65536"/>
                      <a:gd name="T17" fmla="*/ 0 60000 65536"/>
                      <a:gd name="T18" fmla="*/ 0 w 8"/>
                      <a:gd name="T19" fmla="*/ 0 h 13"/>
                      <a:gd name="T20" fmla="*/ 8 w 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8" h="13">
                        <a:moveTo>
                          <a:pt x="8" y="0"/>
                        </a:moveTo>
                        <a:lnTo>
                          <a:pt x="0" y="0"/>
                        </a:lnTo>
                        <a:lnTo>
                          <a:pt x="2" y="13"/>
                        </a:lnTo>
                        <a:lnTo>
                          <a:pt x="8" y="13"/>
                        </a:lnTo>
                        <a:lnTo>
                          <a:pt x="8" y="0"/>
                        </a:lnTo>
                        <a:close/>
                      </a:path>
                    </a:pathLst>
                  </a:custGeom>
                  <a:grp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98" name="Freeform 218">
                    <a:extLst>
                      <a:ext uri="{FF2B5EF4-FFF2-40B4-BE49-F238E27FC236}">
                        <a16:creationId xmlns:a16="http://schemas.microsoft.com/office/drawing/2014/main" id="{ABDD6067-EF97-43C0-BD13-CF206B28DF85}"/>
                      </a:ext>
                    </a:extLst>
                  </p:cNvPr>
                  <p:cNvSpPr>
                    <a:spLocks/>
                  </p:cNvSpPr>
                  <p:nvPr/>
                </p:nvSpPr>
                <p:spPr bwMode="auto">
                  <a:xfrm>
                    <a:off x="2337" y="1828"/>
                    <a:ext cx="15" cy="14"/>
                  </a:xfrm>
                  <a:custGeom>
                    <a:avLst/>
                    <a:gdLst>
                      <a:gd name="T0" fmla="*/ 4 w 15"/>
                      <a:gd name="T1" fmla="*/ 2 h 14"/>
                      <a:gd name="T2" fmla="*/ 0 w 15"/>
                      <a:gd name="T3" fmla="*/ 14 h 14"/>
                      <a:gd name="T4" fmla="*/ 15 w 15"/>
                      <a:gd name="T5" fmla="*/ 0 h 14"/>
                      <a:gd name="T6" fmla="*/ 4 w 15"/>
                      <a:gd name="T7" fmla="*/ 2 h 14"/>
                      <a:gd name="T8" fmla="*/ 4 w 15"/>
                      <a:gd name="T9" fmla="*/ 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4" y="2"/>
                        </a:moveTo>
                        <a:lnTo>
                          <a:pt x="0" y="14"/>
                        </a:lnTo>
                        <a:lnTo>
                          <a:pt x="15" y="0"/>
                        </a:lnTo>
                        <a:lnTo>
                          <a:pt x="4" y="2"/>
                        </a:lnTo>
                        <a:close/>
                      </a:path>
                    </a:pathLst>
                  </a:custGeom>
                  <a:grp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99" name="Freeform 219">
                    <a:extLst>
                      <a:ext uri="{FF2B5EF4-FFF2-40B4-BE49-F238E27FC236}">
                        <a16:creationId xmlns:a16="http://schemas.microsoft.com/office/drawing/2014/main" id="{D3A38991-14B6-4EA8-B426-726BCDD08260}"/>
                      </a:ext>
                    </a:extLst>
                  </p:cNvPr>
                  <p:cNvSpPr>
                    <a:spLocks/>
                  </p:cNvSpPr>
                  <p:nvPr/>
                </p:nvSpPr>
                <p:spPr bwMode="auto">
                  <a:xfrm>
                    <a:off x="2380" y="1817"/>
                    <a:ext cx="16" cy="25"/>
                  </a:xfrm>
                  <a:custGeom>
                    <a:avLst/>
                    <a:gdLst>
                      <a:gd name="T0" fmla="*/ 10 w 16"/>
                      <a:gd name="T1" fmla="*/ 17 h 25"/>
                      <a:gd name="T2" fmla="*/ 16 w 16"/>
                      <a:gd name="T3" fmla="*/ 0 h 25"/>
                      <a:gd name="T4" fmla="*/ 0 w 16"/>
                      <a:gd name="T5" fmla="*/ 25 h 25"/>
                      <a:gd name="T6" fmla="*/ 10 w 16"/>
                      <a:gd name="T7" fmla="*/ 17 h 25"/>
                      <a:gd name="T8" fmla="*/ 10 w 16"/>
                      <a:gd name="T9" fmla="*/ 17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10" y="17"/>
                        </a:moveTo>
                        <a:lnTo>
                          <a:pt x="16" y="0"/>
                        </a:lnTo>
                        <a:lnTo>
                          <a:pt x="0" y="25"/>
                        </a:lnTo>
                        <a:lnTo>
                          <a:pt x="10" y="17"/>
                        </a:lnTo>
                        <a:close/>
                      </a:path>
                    </a:pathLst>
                  </a:custGeom>
                  <a:grp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00" name="Freeform 220">
                    <a:extLst>
                      <a:ext uri="{FF2B5EF4-FFF2-40B4-BE49-F238E27FC236}">
                        <a16:creationId xmlns:a16="http://schemas.microsoft.com/office/drawing/2014/main" id="{C719437F-0D22-44A3-8DA5-A591BA60A6B4}"/>
                      </a:ext>
                    </a:extLst>
                  </p:cNvPr>
                  <p:cNvSpPr>
                    <a:spLocks/>
                  </p:cNvSpPr>
                  <p:nvPr/>
                </p:nvSpPr>
                <p:spPr bwMode="auto">
                  <a:xfrm>
                    <a:off x="2471" y="1569"/>
                    <a:ext cx="59" cy="96"/>
                  </a:xfrm>
                  <a:custGeom>
                    <a:avLst/>
                    <a:gdLst>
                      <a:gd name="T0" fmla="*/ 59 w 59"/>
                      <a:gd name="T1" fmla="*/ 12 h 96"/>
                      <a:gd name="T2" fmla="*/ 13 w 59"/>
                      <a:gd name="T3" fmla="*/ 0 h 96"/>
                      <a:gd name="T4" fmla="*/ 15 w 59"/>
                      <a:gd name="T5" fmla="*/ 29 h 96"/>
                      <a:gd name="T6" fmla="*/ 0 w 59"/>
                      <a:gd name="T7" fmla="*/ 59 h 96"/>
                      <a:gd name="T8" fmla="*/ 11 w 59"/>
                      <a:gd name="T9" fmla="*/ 96 h 96"/>
                      <a:gd name="T10" fmla="*/ 39 w 59"/>
                      <a:gd name="T11" fmla="*/ 94 h 96"/>
                      <a:gd name="T12" fmla="*/ 45 w 59"/>
                      <a:gd name="T13" fmla="*/ 55 h 96"/>
                      <a:gd name="T14" fmla="*/ 59 w 59"/>
                      <a:gd name="T15" fmla="*/ 12 h 96"/>
                      <a:gd name="T16" fmla="*/ 59 w 59"/>
                      <a:gd name="T17" fmla="*/ 12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96"/>
                      <a:gd name="T29" fmla="*/ 59 w 59"/>
                      <a:gd name="T30" fmla="*/ 96 h 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96">
                        <a:moveTo>
                          <a:pt x="59" y="12"/>
                        </a:moveTo>
                        <a:lnTo>
                          <a:pt x="13" y="0"/>
                        </a:lnTo>
                        <a:lnTo>
                          <a:pt x="15" y="29"/>
                        </a:lnTo>
                        <a:lnTo>
                          <a:pt x="0" y="59"/>
                        </a:lnTo>
                        <a:lnTo>
                          <a:pt x="11" y="96"/>
                        </a:lnTo>
                        <a:lnTo>
                          <a:pt x="39" y="94"/>
                        </a:lnTo>
                        <a:lnTo>
                          <a:pt x="45" y="55"/>
                        </a:lnTo>
                        <a:lnTo>
                          <a:pt x="59" y="1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01" name="Freeform 221">
                    <a:extLst>
                      <a:ext uri="{FF2B5EF4-FFF2-40B4-BE49-F238E27FC236}">
                        <a16:creationId xmlns:a16="http://schemas.microsoft.com/office/drawing/2014/main" id="{F1C830E3-A372-44C8-8B1B-EAC4C258D3E1}"/>
                      </a:ext>
                    </a:extLst>
                  </p:cNvPr>
                  <p:cNvSpPr>
                    <a:spLocks/>
                  </p:cNvSpPr>
                  <p:nvPr/>
                </p:nvSpPr>
                <p:spPr bwMode="auto">
                  <a:xfrm>
                    <a:off x="2555" y="1398"/>
                    <a:ext cx="203" cy="163"/>
                  </a:xfrm>
                  <a:custGeom>
                    <a:avLst/>
                    <a:gdLst>
                      <a:gd name="T0" fmla="*/ 63 w 203"/>
                      <a:gd name="T1" fmla="*/ 35 h 163"/>
                      <a:gd name="T2" fmla="*/ 46 w 203"/>
                      <a:gd name="T3" fmla="*/ 27 h 163"/>
                      <a:gd name="T4" fmla="*/ 46 w 203"/>
                      <a:gd name="T5" fmla="*/ 51 h 163"/>
                      <a:gd name="T6" fmla="*/ 16 w 203"/>
                      <a:gd name="T7" fmla="*/ 47 h 163"/>
                      <a:gd name="T8" fmla="*/ 0 w 203"/>
                      <a:gd name="T9" fmla="*/ 57 h 163"/>
                      <a:gd name="T10" fmla="*/ 42 w 203"/>
                      <a:gd name="T11" fmla="*/ 80 h 163"/>
                      <a:gd name="T12" fmla="*/ 44 w 203"/>
                      <a:gd name="T13" fmla="*/ 143 h 163"/>
                      <a:gd name="T14" fmla="*/ 89 w 203"/>
                      <a:gd name="T15" fmla="*/ 163 h 163"/>
                      <a:gd name="T16" fmla="*/ 97 w 203"/>
                      <a:gd name="T17" fmla="*/ 159 h 163"/>
                      <a:gd name="T18" fmla="*/ 103 w 203"/>
                      <a:gd name="T19" fmla="*/ 163 h 163"/>
                      <a:gd name="T20" fmla="*/ 119 w 203"/>
                      <a:gd name="T21" fmla="*/ 163 h 163"/>
                      <a:gd name="T22" fmla="*/ 142 w 203"/>
                      <a:gd name="T23" fmla="*/ 145 h 163"/>
                      <a:gd name="T24" fmla="*/ 168 w 203"/>
                      <a:gd name="T25" fmla="*/ 157 h 163"/>
                      <a:gd name="T26" fmla="*/ 197 w 203"/>
                      <a:gd name="T27" fmla="*/ 137 h 163"/>
                      <a:gd name="T28" fmla="*/ 191 w 203"/>
                      <a:gd name="T29" fmla="*/ 100 h 163"/>
                      <a:gd name="T30" fmla="*/ 180 w 203"/>
                      <a:gd name="T31" fmla="*/ 90 h 163"/>
                      <a:gd name="T32" fmla="*/ 197 w 203"/>
                      <a:gd name="T33" fmla="*/ 68 h 163"/>
                      <a:gd name="T34" fmla="*/ 203 w 203"/>
                      <a:gd name="T35" fmla="*/ 39 h 163"/>
                      <a:gd name="T36" fmla="*/ 187 w 203"/>
                      <a:gd name="T37" fmla="*/ 33 h 163"/>
                      <a:gd name="T38" fmla="*/ 162 w 203"/>
                      <a:gd name="T39" fmla="*/ 33 h 163"/>
                      <a:gd name="T40" fmla="*/ 119 w 203"/>
                      <a:gd name="T41" fmla="*/ 0 h 163"/>
                      <a:gd name="T42" fmla="*/ 99 w 203"/>
                      <a:gd name="T43" fmla="*/ 5 h 163"/>
                      <a:gd name="T44" fmla="*/ 63 w 203"/>
                      <a:gd name="T45" fmla="*/ 35 h 163"/>
                      <a:gd name="T46" fmla="*/ 63 w 203"/>
                      <a:gd name="T47" fmla="*/ 35 h 1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3"/>
                      <a:gd name="T73" fmla="*/ 0 h 163"/>
                      <a:gd name="T74" fmla="*/ 203 w 203"/>
                      <a:gd name="T75" fmla="*/ 163 h 1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3" h="163">
                        <a:moveTo>
                          <a:pt x="63" y="35"/>
                        </a:moveTo>
                        <a:lnTo>
                          <a:pt x="46" y="27"/>
                        </a:lnTo>
                        <a:lnTo>
                          <a:pt x="46" y="51"/>
                        </a:lnTo>
                        <a:lnTo>
                          <a:pt x="16" y="47"/>
                        </a:lnTo>
                        <a:lnTo>
                          <a:pt x="0" y="57"/>
                        </a:lnTo>
                        <a:lnTo>
                          <a:pt x="42" y="80"/>
                        </a:lnTo>
                        <a:lnTo>
                          <a:pt x="44" y="143"/>
                        </a:lnTo>
                        <a:lnTo>
                          <a:pt x="89" y="163"/>
                        </a:lnTo>
                        <a:lnTo>
                          <a:pt x="97" y="159"/>
                        </a:lnTo>
                        <a:lnTo>
                          <a:pt x="103" y="163"/>
                        </a:lnTo>
                        <a:lnTo>
                          <a:pt x="119" y="163"/>
                        </a:lnTo>
                        <a:lnTo>
                          <a:pt x="142" y="145"/>
                        </a:lnTo>
                        <a:lnTo>
                          <a:pt x="168" y="157"/>
                        </a:lnTo>
                        <a:lnTo>
                          <a:pt x="197" y="137"/>
                        </a:lnTo>
                        <a:lnTo>
                          <a:pt x="191" y="100"/>
                        </a:lnTo>
                        <a:lnTo>
                          <a:pt x="180" y="90"/>
                        </a:lnTo>
                        <a:lnTo>
                          <a:pt x="197" y="68"/>
                        </a:lnTo>
                        <a:lnTo>
                          <a:pt x="203" y="39"/>
                        </a:lnTo>
                        <a:lnTo>
                          <a:pt x="187" y="33"/>
                        </a:lnTo>
                        <a:lnTo>
                          <a:pt x="162" y="33"/>
                        </a:lnTo>
                        <a:lnTo>
                          <a:pt x="119" y="0"/>
                        </a:lnTo>
                        <a:lnTo>
                          <a:pt x="99" y="5"/>
                        </a:lnTo>
                        <a:lnTo>
                          <a:pt x="63" y="35"/>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02" name="Freeform 222">
                    <a:extLst>
                      <a:ext uri="{FF2B5EF4-FFF2-40B4-BE49-F238E27FC236}">
                        <a16:creationId xmlns:a16="http://schemas.microsoft.com/office/drawing/2014/main" id="{B96A62E5-3191-4CB2-AA3C-9BA0786C6550}"/>
                      </a:ext>
                    </a:extLst>
                  </p:cNvPr>
                  <p:cNvSpPr>
                    <a:spLocks/>
                  </p:cNvSpPr>
                  <p:nvPr/>
                </p:nvSpPr>
                <p:spPr bwMode="auto">
                  <a:xfrm>
                    <a:off x="2764" y="1549"/>
                    <a:ext cx="12" cy="28"/>
                  </a:xfrm>
                  <a:custGeom>
                    <a:avLst/>
                    <a:gdLst>
                      <a:gd name="T0" fmla="*/ 12 w 12"/>
                      <a:gd name="T1" fmla="*/ 0 h 28"/>
                      <a:gd name="T2" fmla="*/ 0 w 12"/>
                      <a:gd name="T3" fmla="*/ 12 h 28"/>
                      <a:gd name="T4" fmla="*/ 4 w 12"/>
                      <a:gd name="T5" fmla="*/ 28 h 28"/>
                      <a:gd name="T6" fmla="*/ 12 w 12"/>
                      <a:gd name="T7" fmla="*/ 28 h 28"/>
                      <a:gd name="T8" fmla="*/ 12 w 12"/>
                      <a:gd name="T9" fmla="*/ 0 h 28"/>
                      <a:gd name="T10" fmla="*/ 12 w 12"/>
                      <a:gd name="T11" fmla="*/ 0 h 28"/>
                      <a:gd name="T12" fmla="*/ 0 60000 65536"/>
                      <a:gd name="T13" fmla="*/ 0 60000 65536"/>
                      <a:gd name="T14" fmla="*/ 0 60000 65536"/>
                      <a:gd name="T15" fmla="*/ 0 60000 65536"/>
                      <a:gd name="T16" fmla="*/ 0 60000 65536"/>
                      <a:gd name="T17" fmla="*/ 0 60000 65536"/>
                      <a:gd name="T18" fmla="*/ 0 w 12"/>
                      <a:gd name="T19" fmla="*/ 0 h 28"/>
                      <a:gd name="T20" fmla="*/ 12 w 12"/>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2" h="28">
                        <a:moveTo>
                          <a:pt x="12" y="0"/>
                        </a:moveTo>
                        <a:lnTo>
                          <a:pt x="0" y="12"/>
                        </a:lnTo>
                        <a:lnTo>
                          <a:pt x="4" y="28"/>
                        </a:lnTo>
                        <a:lnTo>
                          <a:pt x="12" y="28"/>
                        </a:lnTo>
                        <a:lnTo>
                          <a:pt x="12"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03" name="Freeform 223">
                    <a:extLst>
                      <a:ext uri="{FF2B5EF4-FFF2-40B4-BE49-F238E27FC236}">
                        <a16:creationId xmlns:a16="http://schemas.microsoft.com/office/drawing/2014/main" id="{02274462-DA6E-430E-AB71-46456A0C856F}"/>
                      </a:ext>
                    </a:extLst>
                  </p:cNvPr>
                  <p:cNvSpPr>
                    <a:spLocks/>
                  </p:cNvSpPr>
                  <p:nvPr/>
                </p:nvSpPr>
                <p:spPr bwMode="auto">
                  <a:xfrm>
                    <a:off x="2528" y="1252"/>
                    <a:ext cx="130" cy="169"/>
                  </a:xfrm>
                  <a:custGeom>
                    <a:avLst/>
                    <a:gdLst>
                      <a:gd name="T0" fmla="*/ 6 w 130"/>
                      <a:gd name="T1" fmla="*/ 0 h 169"/>
                      <a:gd name="T2" fmla="*/ 6 w 130"/>
                      <a:gd name="T3" fmla="*/ 6 h 169"/>
                      <a:gd name="T4" fmla="*/ 0 w 130"/>
                      <a:gd name="T5" fmla="*/ 18 h 169"/>
                      <a:gd name="T6" fmla="*/ 12 w 130"/>
                      <a:gd name="T7" fmla="*/ 29 h 169"/>
                      <a:gd name="T8" fmla="*/ 6 w 130"/>
                      <a:gd name="T9" fmla="*/ 51 h 169"/>
                      <a:gd name="T10" fmla="*/ 12 w 130"/>
                      <a:gd name="T11" fmla="*/ 61 h 169"/>
                      <a:gd name="T12" fmla="*/ 29 w 130"/>
                      <a:gd name="T13" fmla="*/ 57 h 169"/>
                      <a:gd name="T14" fmla="*/ 29 w 130"/>
                      <a:gd name="T15" fmla="*/ 79 h 169"/>
                      <a:gd name="T16" fmla="*/ 51 w 130"/>
                      <a:gd name="T17" fmla="*/ 85 h 169"/>
                      <a:gd name="T18" fmla="*/ 51 w 130"/>
                      <a:gd name="T19" fmla="*/ 96 h 169"/>
                      <a:gd name="T20" fmla="*/ 29 w 130"/>
                      <a:gd name="T21" fmla="*/ 112 h 169"/>
                      <a:gd name="T22" fmla="*/ 29 w 130"/>
                      <a:gd name="T23" fmla="*/ 134 h 169"/>
                      <a:gd name="T24" fmla="*/ 57 w 130"/>
                      <a:gd name="T25" fmla="*/ 140 h 169"/>
                      <a:gd name="T26" fmla="*/ 19 w 130"/>
                      <a:gd name="T27" fmla="*/ 153 h 169"/>
                      <a:gd name="T28" fmla="*/ 12 w 130"/>
                      <a:gd name="T29" fmla="*/ 169 h 169"/>
                      <a:gd name="T30" fmla="*/ 57 w 130"/>
                      <a:gd name="T31" fmla="*/ 157 h 169"/>
                      <a:gd name="T32" fmla="*/ 102 w 130"/>
                      <a:gd name="T33" fmla="*/ 157 h 169"/>
                      <a:gd name="T34" fmla="*/ 112 w 130"/>
                      <a:gd name="T35" fmla="*/ 146 h 169"/>
                      <a:gd name="T36" fmla="*/ 106 w 130"/>
                      <a:gd name="T37" fmla="*/ 134 h 169"/>
                      <a:gd name="T38" fmla="*/ 124 w 130"/>
                      <a:gd name="T39" fmla="*/ 128 h 169"/>
                      <a:gd name="T40" fmla="*/ 130 w 130"/>
                      <a:gd name="T41" fmla="*/ 118 h 169"/>
                      <a:gd name="T42" fmla="*/ 112 w 130"/>
                      <a:gd name="T43" fmla="*/ 112 h 169"/>
                      <a:gd name="T44" fmla="*/ 96 w 130"/>
                      <a:gd name="T45" fmla="*/ 118 h 169"/>
                      <a:gd name="T46" fmla="*/ 102 w 130"/>
                      <a:gd name="T47" fmla="*/ 108 h 169"/>
                      <a:gd name="T48" fmla="*/ 79 w 130"/>
                      <a:gd name="T49" fmla="*/ 79 h 169"/>
                      <a:gd name="T50" fmla="*/ 79 w 130"/>
                      <a:gd name="T51" fmla="*/ 67 h 169"/>
                      <a:gd name="T52" fmla="*/ 63 w 130"/>
                      <a:gd name="T53" fmla="*/ 51 h 169"/>
                      <a:gd name="T54" fmla="*/ 45 w 130"/>
                      <a:gd name="T55" fmla="*/ 45 h 169"/>
                      <a:gd name="T56" fmla="*/ 63 w 130"/>
                      <a:gd name="T57" fmla="*/ 41 h 169"/>
                      <a:gd name="T58" fmla="*/ 67 w 130"/>
                      <a:gd name="T59" fmla="*/ 29 h 169"/>
                      <a:gd name="T60" fmla="*/ 35 w 130"/>
                      <a:gd name="T61" fmla="*/ 29 h 169"/>
                      <a:gd name="T62" fmla="*/ 23 w 130"/>
                      <a:gd name="T63" fmla="*/ 18 h 169"/>
                      <a:gd name="T64" fmla="*/ 35 w 130"/>
                      <a:gd name="T65" fmla="*/ 12 h 169"/>
                      <a:gd name="T66" fmla="*/ 6 w 130"/>
                      <a:gd name="T67" fmla="*/ 0 h 169"/>
                      <a:gd name="T68" fmla="*/ 6 w 130"/>
                      <a:gd name="T69" fmla="*/ 0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0"/>
                      <a:gd name="T106" fmla="*/ 0 h 169"/>
                      <a:gd name="T107" fmla="*/ 130 w 130"/>
                      <a:gd name="T108" fmla="*/ 169 h 1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0" h="169">
                        <a:moveTo>
                          <a:pt x="6" y="0"/>
                        </a:moveTo>
                        <a:lnTo>
                          <a:pt x="6" y="6"/>
                        </a:lnTo>
                        <a:lnTo>
                          <a:pt x="0" y="18"/>
                        </a:lnTo>
                        <a:lnTo>
                          <a:pt x="12" y="29"/>
                        </a:lnTo>
                        <a:lnTo>
                          <a:pt x="6" y="51"/>
                        </a:lnTo>
                        <a:lnTo>
                          <a:pt x="12" y="61"/>
                        </a:lnTo>
                        <a:lnTo>
                          <a:pt x="29" y="57"/>
                        </a:lnTo>
                        <a:lnTo>
                          <a:pt x="29" y="79"/>
                        </a:lnTo>
                        <a:lnTo>
                          <a:pt x="51" y="85"/>
                        </a:lnTo>
                        <a:lnTo>
                          <a:pt x="51" y="96"/>
                        </a:lnTo>
                        <a:lnTo>
                          <a:pt x="29" y="112"/>
                        </a:lnTo>
                        <a:lnTo>
                          <a:pt x="29" y="134"/>
                        </a:lnTo>
                        <a:lnTo>
                          <a:pt x="57" y="140"/>
                        </a:lnTo>
                        <a:lnTo>
                          <a:pt x="19" y="153"/>
                        </a:lnTo>
                        <a:lnTo>
                          <a:pt x="12" y="169"/>
                        </a:lnTo>
                        <a:lnTo>
                          <a:pt x="57" y="157"/>
                        </a:lnTo>
                        <a:lnTo>
                          <a:pt x="102" y="157"/>
                        </a:lnTo>
                        <a:lnTo>
                          <a:pt x="112" y="146"/>
                        </a:lnTo>
                        <a:lnTo>
                          <a:pt x="106" y="134"/>
                        </a:lnTo>
                        <a:lnTo>
                          <a:pt x="124" y="128"/>
                        </a:lnTo>
                        <a:lnTo>
                          <a:pt x="130" y="118"/>
                        </a:lnTo>
                        <a:lnTo>
                          <a:pt x="112" y="112"/>
                        </a:lnTo>
                        <a:lnTo>
                          <a:pt x="96" y="118"/>
                        </a:lnTo>
                        <a:lnTo>
                          <a:pt x="102" y="108"/>
                        </a:lnTo>
                        <a:lnTo>
                          <a:pt x="79" y="79"/>
                        </a:lnTo>
                        <a:lnTo>
                          <a:pt x="79" y="67"/>
                        </a:lnTo>
                        <a:lnTo>
                          <a:pt x="63" y="51"/>
                        </a:lnTo>
                        <a:lnTo>
                          <a:pt x="45" y="45"/>
                        </a:lnTo>
                        <a:lnTo>
                          <a:pt x="63" y="41"/>
                        </a:lnTo>
                        <a:lnTo>
                          <a:pt x="67" y="29"/>
                        </a:lnTo>
                        <a:lnTo>
                          <a:pt x="35" y="29"/>
                        </a:lnTo>
                        <a:lnTo>
                          <a:pt x="23" y="18"/>
                        </a:lnTo>
                        <a:lnTo>
                          <a:pt x="35" y="12"/>
                        </a:lnTo>
                        <a:lnTo>
                          <a:pt x="6"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04" name="Freeform 224">
                    <a:extLst>
                      <a:ext uri="{FF2B5EF4-FFF2-40B4-BE49-F238E27FC236}">
                        <a16:creationId xmlns:a16="http://schemas.microsoft.com/office/drawing/2014/main" id="{1A583D54-0E96-4653-869B-CA48542E58FF}"/>
                      </a:ext>
                    </a:extLst>
                  </p:cNvPr>
                  <p:cNvSpPr>
                    <a:spLocks/>
                  </p:cNvSpPr>
                  <p:nvPr/>
                </p:nvSpPr>
                <p:spPr bwMode="auto">
                  <a:xfrm>
                    <a:off x="2518" y="1325"/>
                    <a:ext cx="22" cy="29"/>
                  </a:xfrm>
                  <a:custGeom>
                    <a:avLst/>
                    <a:gdLst>
                      <a:gd name="T0" fmla="*/ 10 w 22"/>
                      <a:gd name="T1" fmla="*/ 0 h 29"/>
                      <a:gd name="T2" fmla="*/ 0 w 22"/>
                      <a:gd name="T3" fmla="*/ 17 h 29"/>
                      <a:gd name="T4" fmla="*/ 22 w 22"/>
                      <a:gd name="T5" fmla="*/ 29 h 29"/>
                      <a:gd name="T6" fmla="*/ 22 w 22"/>
                      <a:gd name="T7" fmla="*/ 6 h 29"/>
                      <a:gd name="T8" fmla="*/ 10 w 22"/>
                      <a:gd name="T9" fmla="*/ 0 h 29"/>
                      <a:gd name="T10" fmla="*/ 10 w 22"/>
                      <a:gd name="T11" fmla="*/ 0 h 29"/>
                      <a:gd name="T12" fmla="*/ 0 60000 65536"/>
                      <a:gd name="T13" fmla="*/ 0 60000 65536"/>
                      <a:gd name="T14" fmla="*/ 0 60000 65536"/>
                      <a:gd name="T15" fmla="*/ 0 60000 65536"/>
                      <a:gd name="T16" fmla="*/ 0 60000 65536"/>
                      <a:gd name="T17" fmla="*/ 0 60000 65536"/>
                      <a:gd name="T18" fmla="*/ 0 w 22"/>
                      <a:gd name="T19" fmla="*/ 0 h 29"/>
                      <a:gd name="T20" fmla="*/ 22 w 2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2" h="29">
                        <a:moveTo>
                          <a:pt x="10" y="0"/>
                        </a:moveTo>
                        <a:lnTo>
                          <a:pt x="0" y="17"/>
                        </a:lnTo>
                        <a:lnTo>
                          <a:pt x="22" y="29"/>
                        </a:lnTo>
                        <a:lnTo>
                          <a:pt x="22" y="6"/>
                        </a:lnTo>
                        <a:lnTo>
                          <a:pt x="10"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05" name="Freeform 225">
                    <a:extLst>
                      <a:ext uri="{FF2B5EF4-FFF2-40B4-BE49-F238E27FC236}">
                        <a16:creationId xmlns:a16="http://schemas.microsoft.com/office/drawing/2014/main" id="{8DC1A8B5-B23A-4245-AD6D-CA19567E1F1E}"/>
                      </a:ext>
                    </a:extLst>
                  </p:cNvPr>
                  <p:cNvSpPr>
                    <a:spLocks/>
                  </p:cNvSpPr>
                  <p:nvPr/>
                </p:nvSpPr>
                <p:spPr bwMode="auto">
                  <a:xfrm>
                    <a:off x="2467" y="1309"/>
                    <a:ext cx="73" cy="83"/>
                  </a:xfrm>
                  <a:custGeom>
                    <a:avLst/>
                    <a:gdLst>
                      <a:gd name="T0" fmla="*/ 6 w 73"/>
                      <a:gd name="T1" fmla="*/ 39 h 83"/>
                      <a:gd name="T2" fmla="*/ 19 w 73"/>
                      <a:gd name="T3" fmla="*/ 51 h 83"/>
                      <a:gd name="T4" fmla="*/ 0 w 73"/>
                      <a:gd name="T5" fmla="*/ 71 h 83"/>
                      <a:gd name="T6" fmla="*/ 12 w 73"/>
                      <a:gd name="T7" fmla="*/ 83 h 83"/>
                      <a:gd name="T8" fmla="*/ 41 w 73"/>
                      <a:gd name="T9" fmla="*/ 83 h 83"/>
                      <a:gd name="T10" fmla="*/ 73 w 73"/>
                      <a:gd name="T11" fmla="*/ 55 h 83"/>
                      <a:gd name="T12" fmla="*/ 73 w 73"/>
                      <a:gd name="T13" fmla="*/ 45 h 83"/>
                      <a:gd name="T14" fmla="*/ 51 w 73"/>
                      <a:gd name="T15" fmla="*/ 33 h 83"/>
                      <a:gd name="T16" fmla="*/ 61 w 73"/>
                      <a:gd name="T17" fmla="*/ 16 h 83"/>
                      <a:gd name="T18" fmla="*/ 57 w 73"/>
                      <a:gd name="T19" fmla="*/ 0 h 83"/>
                      <a:gd name="T20" fmla="*/ 41 w 73"/>
                      <a:gd name="T21" fmla="*/ 10 h 83"/>
                      <a:gd name="T22" fmla="*/ 35 w 73"/>
                      <a:gd name="T23" fmla="*/ 28 h 83"/>
                      <a:gd name="T24" fmla="*/ 12 w 73"/>
                      <a:gd name="T25" fmla="*/ 28 h 83"/>
                      <a:gd name="T26" fmla="*/ 6 w 73"/>
                      <a:gd name="T27" fmla="*/ 39 h 83"/>
                      <a:gd name="T28" fmla="*/ 6 w 73"/>
                      <a:gd name="T29" fmla="*/ 39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83"/>
                      <a:gd name="T47" fmla="*/ 73 w 73"/>
                      <a:gd name="T48" fmla="*/ 83 h 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83">
                        <a:moveTo>
                          <a:pt x="6" y="39"/>
                        </a:moveTo>
                        <a:lnTo>
                          <a:pt x="19" y="51"/>
                        </a:lnTo>
                        <a:lnTo>
                          <a:pt x="0" y="71"/>
                        </a:lnTo>
                        <a:lnTo>
                          <a:pt x="12" y="83"/>
                        </a:lnTo>
                        <a:lnTo>
                          <a:pt x="41" y="83"/>
                        </a:lnTo>
                        <a:lnTo>
                          <a:pt x="73" y="55"/>
                        </a:lnTo>
                        <a:lnTo>
                          <a:pt x="73" y="45"/>
                        </a:lnTo>
                        <a:lnTo>
                          <a:pt x="51" y="33"/>
                        </a:lnTo>
                        <a:lnTo>
                          <a:pt x="61" y="16"/>
                        </a:lnTo>
                        <a:lnTo>
                          <a:pt x="57" y="0"/>
                        </a:lnTo>
                        <a:lnTo>
                          <a:pt x="41" y="10"/>
                        </a:lnTo>
                        <a:lnTo>
                          <a:pt x="35" y="28"/>
                        </a:lnTo>
                        <a:lnTo>
                          <a:pt x="12" y="28"/>
                        </a:lnTo>
                        <a:lnTo>
                          <a:pt x="6" y="39"/>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06" name="Freeform 226">
                    <a:extLst>
                      <a:ext uri="{FF2B5EF4-FFF2-40B4-BE49-F238E27FC236}">
                        <a16:creationId xmlns:a16="http://schemas.microsoft.com/office/drawing/2014/main" id="{F584CC28-337B-434B-926E-106B337D4FC6}"/>
                      </a:ext>
                    </a:extLst>
                  </p:cNvPr>
                  <p:cNvSpPr>
                    <a:spLocks/>
                  </p:cNvSpPr>
                  <p:nvPr/>
                </p:nvSpPr>
                <p:spPr bwMode="auto">
                  <a:xfrm>
                    <a:off x="2729" y="1319"/>
                    <a:ext cx="134" cy="147"/>
                  </a:xfrm>
                  <a:custGeom>
                    <a:avLst/>
                    <a:gdLst>
                      <a:gd name="T0" fmla="*/ 84 w 134"/>
                      <a:gd name="T1" fmla="*/ 23 h 147"/>
                      <a:gd name="T2" fmla="*/ 73 w 134"/>
                      <a:gd name="T3" fmla="*/ 29 h 147"/>
                      <a:gd name="T4" fmla="*/ 45 w 134"/>
                      <a:gd name="T5" fmla="*/ 18 h 147"/>
                      <a:gd name="T6" fmla="*/ 39 w 134"/>
                      <a:gd name="T7" fmla="*/ 0 h 147"/>
                      <a:gd name="T8" fmla="*/ 29 w 134"/>
                      <a:gd name="T9" fmla="*/ 6 h 147"/>
                      <a:gd name="T10" fmla="*/ 23 w 134"/>
                      <a:gd name="T11" fmla="*/ 18 h 147"/>
                      <a:gd name="T12" fmla="*/ 29 w 134"/>
                      <a:gd name="T13" fmla="*/ 29 h 147"/>
                      <a:gd name="T14" fmla="*/ 17 w 134"/>
                      <a:gd name="T15" fmla="*/ 35 h 147"/>
                      <a:gd name="T16" fmla="*/ 6 w 134"/>
                      <a:gd name="T17" fmla="*/ 57 h 147"/>
                      <a:gd name="T18" fmla="*/ 6 w 134"/>
                      <a:gd name="T19" fmla="*/ 67 h 147"/>
                      <a:gd name="T20" fmla="*/ 0 w 134"/>
                      <a:gd name="T21" fmla="*/ 79 h 147"/>
                      <a:gd name="T22" fmla="*/ 13 w 134"/>
                      <a:gd name="T23" fmla="*/ 102 h 147"/>
                      <a:gd name="T24" fmla="*/ 13 w 134"/>
                      <a:gd name="T25" fmla="*/ 112 h 147"/>
                      <a:gd name="T26" fmla="*/ 29 w 134"/>
                      <a:gd name="T27" fmla="*/ 118 h 147"/>
                      <a:gd name="T28" fmla="*/ 23 w 134"/>
                      <a:gd name="T29" fmla="*/ 147 h 147"/>
                      <a:gd name="T30" fmla="*/ 106 w 134"/>
                      <a:gd name="T31" fmla="*/ 147 h 147"/>
                      <a:gd name="T32" fmla="*/ 112 w 134"/>
                      <a:gd name="T33" fmla="*/ 124 h 147"/>
                      <a:gd name="T34" fmla="*/ 96 w 134"/>
                      <a:gd name="T35" fmla="*/ 96 h 147"/>
                      <a:gd name="T36" fmla="*/ 134 w 134"/>
                      <a:gd name="T37" fmla="*/ 73 h 147"/>
                      <a:gd name="T38" fmla="*/ 106 w 134"/>
                      <a:gd name="T39" fmla="*/ 23 h 147"/>
                      <a:gd name="T40" fmla="*/ 84 w 134"/>
                      <a:gd name="T41" fmla="*/ 23 h 147"/>
                      <a:gd name="T42" fmla="*/ 84 w 134"/>
                      <a:gd name="T43" fmla="*/ 23 h 1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4"/>
                      <a:gd name="T67" fmla="*/ 0 h 147"/>
                      <a:gd name="T68" fmla="*/ 134 w 134"/>
                      <a:gd name="T69" fmla="*/ 147 h 1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4" h="147">
                        <a:moveTo>
                          <a:pt x="84" y="23"/>
                        </a:moveTo>
                        <a:lnTo>
                          <a:pt x="73" y="29"/>
                        </a:lnTo>
                        <a:lnTo>
                          <a:pt x="45" y="18"/>
                        </a:lnTo>
                        <a:lnTo>
                          <a:pt x="39" y="0"/>
                        </a:lnTo>
                        <a:lnTo>
                          <a:pt x="29" y="6"/>
                        </a:lnTo>
                        <a:lnTo>
                          <a:pt x="23" y="18"/>
                        </a:lnTo>
                        <a:lnTo>
                          <a:pt x="29" y="29"/>
                        </a:lnTo>
                        <a:lnTo>
                          <a:pt x="17" y="35"/>
                        </a:lnTo>
                        <a:lnTo>
                          <a:pt x="6" y="57"/>
                        </a:lnTo>
                        <a:lnTo>
                          <a:pt x="6" y="67"/>
                        </a:lnTo>
                        <a:lnTo>
                          <a:pt x="0" y="79"/>
                        </a:lnTo>
                        <a:lnTo>
                          <a:pt x="13" y="102"/>
                        </a:lnTo>
                        <a:lnTo>
                          <a:pt x="13" y="112"/>
                        </a:lnTo>
                        <a:lnTo>
                          <a:pt x="29" y="118"/>
                        </a:lnTo>
                        <a:lnTo>
                          <a:pt x="23" y="147"/>
                        </a:lnTo>
                        <a:lnTo>
                          <a:pt x="106" y="147"/>
                        </a:lnTo>
                        <a:lnTo>
                          <a:pt x="112" y="124"/>
                        </a:lnTo>
                        <a:lnTo>
                          <a:pt x="96" y="96"/>
                        </a:lnTo>
                        <a:lnTo>
                          <a:pt x="134" y="73"/>
                        </a:lnTo>
                        <a:lnTo>
                          <a:pt x="106" y="23"/>
                        </a:lnTo>
                        <a:lnTo>
                          <a:pt x="84" y="2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07" name="Freeform 227">
                    <a:extLst>
                      <a:ext uri="{FF2B5EF4-FFF2-40B4-BE49-F238E27FC236}">
                        <a16:creationId xmlns:a16="http://schemas.microsoft.com/office/drawing/2014/main" id="{BA7AA930-D293-41E2-9378-92420C79EA69}"/>
                      </a:ext>
                    </a:extLst>
                  </p:cNvPr>
                  <p:cNvSpPr>
                    <a:spLocks/>
                  </p:cNvSpPr>
                  <p:nvPr/>
                </p:nvSpPr>
                <p:spPr bwMode="auto">
                  <a:xfrm>
                    <a:off x="2691" y="1354"/>
                    <a:ext cx="55" cy="44"/>
                  </a:xfrm>
                  <a:custGeom>
                    <a:avLst/>
                    <a:gdLst>
                      <a:gd name="T0" fmla="*/ 55 w 55"/>
                      <a:gd name="T1" fmla="*/ 0 h 44"/>
                      <a:gd name="T2" fmla="*/ 32 w 55"/>
                      <a:gd name="T3" fmla="*/ 0 h 44"/>
                      <a:gd name="T4" fmla="*/ 16 w 55"/>
                      <a:gd name="T5" fmla="*/ 6 h 44"/>
                      <a:gd name="T6" fmla="*/ 22 w 55"/>
                      <a:gd name="T7" fmla="*/ 16 h 44"/>
                      <a:gd name="T8" fmla="*/ 6 w 55"/>
                      <a:gd name="T9" fmla="*/ 16 h 44"/>
                      <a:gd name="T10" fmla="*/ 0 w 55"/>
                      <a:gd name="T11" fmla="*/ 38 h 44"/>
                      <a:gd name="T12" fmla="*/ 38 w 55"/>
                      <a:gd name="T13" fmla="*/ 44 h 44"/>
                      <a:gd name="T14" fmla="*/ 44 w 55"/>
                      <a:gd name="T15" fmla="*/ 32 h 44"/>
                      <a:gd name="T16" fmla="*/ 44 w 55"/>
                      <a:gd name="T17" fmla="*/ 22 h 44"/>
                      <a:gd name="T18" fmla="*/ 55 w 55"/>
                      <a:gd name="T19" fmla="*/ 0 h 44"/>
                      <a:gd name="T20" fmla="*/ 55 w 55"/>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44"/>
                      <a:gd name="T35" fmla="*/ 55 w 55"/>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44">
                        <a:moveTo>
                          <a:pt x="55" y="0"/>
                        </a:moveTo>
                        <a:lnTo>
                          <a:pt x="32" y="0"/>
                        </a:lnTo>
                        <a:lnTo>
                          <a:pt x="16" y="6"/>
                        </a:lnTo>
                        <a:lnTo>
                          <a:pt x="22" y="16"/>
                        </a:lnTo>
                        <a:lnTo>
                          <a:pt x="6" y="16"/>
                        </a:lnTo>
                        <a:lnTo>
                          <a:pt x="0" y="38"/>
                        </a:lnTo>
                        <a:lnTo>
                          <a:pt x="38" y="44"/>
                        </a:lnTo>
                        <a:lnTo>
                          <a:pt x="44" y="32"/>
                        </a:lnTo>
                        <a:lnTo>
                          <a:pt x="44" y="22"/>
                        </a:lnTo>
                        <a:lnTo>
                          <a:pt x="55" y="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08" name="Freeform 228">
                    <a:extLst>
                      <a:ext uri="{FF2B5EF4-FFF2-40B4-BE49-F238E27FC236}">
                        <a16:creationId xmlns:a16="http://schemas.microsoft.com/office/drawing/2014/main" id="{17139A94-E6AD-4CAF-965B-9BF8F23D1BA5}"/>
                      </a:ext>
                    </a:extLst>
                  </p:cNvPr>
                  <p:cNvSpPr>
                    <a:spLocks/>
                  </p:cNvSpPr>
                  <p:nvPr/>
                </p:nvSpPr>
                <p:spPr bwMode="auto">
                  <a:xfrm>
                    <a:off x="2674" y="1392"/>
                    <a:ext cx="61" cy="39"/>
                  </a:xfrm>
                  <a:custGeom>
                    <a:avLst/>
                    <a:gdLst>
                      <a:gd name="T0" fmla="*/ 17 w 61"/>
                      <a:gd name="T1" fmla="*/ 0 h 39"/>
                      <a:gd name="T2" fmla="*/ 0 w 61"/>
                      <a:gd name="T3" fmla="*/ 6 h 39"/>
                      <a:gd name="T4" fmla="*/ 43 w 61"/>
                      <a:gd name="T5" fmla="*/ 39 h 39"/>
                      <a:gd name="T6" fmla="*/ 43 w 61"/>
                      <a:gd name="T7" fmla="*/ 29 h 39"/>
                      <a:gd name="T8" fmla="*/ 61 w 61"/>
                      <a:gd name="T9" fmla="*/ 17 h 39"/>
                      <a:gd name="T10" fmla="*/ 55 w 61"/>
                      <a:gd name="T11" fmla="*/ 6 h 39"/>
                      <a:gd name="T12" fmla="*/ 17 w 61"/>
                      <a:gd name="T13" fmla="*/ 0 h 39"/>
                      <a:gd name="T14" fmla="*/ 17 w 61"/>
                      <a:gd name="T15" fmla="*/ 0 h 39"/>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39"/>
                      <a:gd name="T26" fmla="*/ 61 w 61"/>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39">
                        <a:moveTo>
                          <a:pt x="17" y="0"/>
                        </a:moveTo>
                        <a:lnTo>
                          <a:pt x="0" y="6"/>
                        </a:lnTo>
                        <a:lnTo>
                          <a:pt x="43" y="39"/>
                        </a:lnTo>
                        <a:lnTo>
                          <a:pt x="43" y="29"/>
                        </a:lnTo>
                        <a:lnTo>
                          <a:pt x="61" y="17"/>
                        </a:lnTo>
                        <a:lnTo>
                          <a:pt x="55" y="6"/>
                        </a:lnTo>
                        <a:lnTo>
                          <a:pt x="17" y="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09" name="Freeform 229">
                    <a:extLst>
                      <a:ext uri="{FF2B5EF4-FFF2-40B4-BE49-F238E27FC236}">
                        <a16:creationId xmlns:a16="http://schemas.microsoft.com/office/drawing/2014/main" id="{BA0B2B91-8BE5-421C-86FF-40D7CA46E236}"/>
                      </a:ext>
                    </a:extLst>
                  </p:cNvPr>
                  <p:cNvSpPr>
                    <a:spLocks/>
                  </p:cNvSpPr>
                  <p:nvPr/>
                </p:nvSpPr>
                <p:spPr bwMode="auto">
                  <a:xfrm>
                    <a:off x="2717" y="1409"/>
                    <a:ext cx="25" cy="22"/>
                  </a:xfrm>
                  <a:custGeom>
                    <a:avLst/>
                    <a:gdLst>
                      <a:gd name="T0" fmla="*/ 0 w 25"/>
                      <a:gd name="T1" fmla="*/ 12 h 22"/>
                      <a:gd name="T2" fmla="*/ 0 w 25"/>
                      <a:gd name="T3" fmla="*/ 22 h 22"/>
                      <a:gd name="T4" fmla="*/ 25 w 25"/>
                      <a:gd name="T5" fmla="*/ 22 h 22"/>
                      <a:gd name="T6" fmla="*/ 25 w 25"/>
                      <a:gd name="T7" fmla="*/ 12 h 22"/>
                      <a:gd name="T8" fmla="*/ 18 w 25"/>
                      <a:gd name="T9" fmla="*/ 0 h 22"/>
                      <a:gd name="T10" fmla="*/ 0 w 25"/>
                      <a:gd name="T11" fmla="*/ 12 h 22"/>
                      <a:gd name="T12" fmla="*/ 0 w 25"/>
                      <a:gd name="T13" fmla="*/ 12 h 22"/>
                      <a:gd name="T14" fmla="*/ 0 60000 65536"/>
                      <a:gd name="T15" fmla="*/ 0 60000 65536"/>
                      <a:gd name="T16" fmla="*/ 0 60000 65536"/>
                      <a:gd name="T17" fmla="*/ 0 60000 65536"/>
                      <a:gd name="T18" fmla="*/ 0 60000 65536"/>
                      <a:gd name="T19" fmla="*/ 0 60000 65536"/>
                      <a:gd name="T20" fmla="*/ 0 60000 65536"/>
                      <a:gd name="T21" fmla="*/ 0 w 25"/>
                      <a:gd name="T22" fmla="*/ 0 h 22"/>
                      <a:gd name="T23" fmla="*/ 25 w 25"/>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2">
                        <a:moveTo>
                          <a:pt x="0" y="12"/>
                        </a:moveTo>
                        <a:lnTo>
                          <a:pt x="0" y="22"/>
                        </a:lnTo>
                        <a:lnTo>
                          <a:pt x="25" y="22"/>
                        </a:lnTo>
                        <a:lnTo>
                          <a:pt x="25" y="12"/>
                        </a:lnTo>
                        <a:lnTo>
                          <a:pt x="18" y="0"/>
                        </a:lnTo>
                        <a:lnTo>
                          <a:pt x="0" y="1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10" name="Freeform 230">
                    <a:extLst>
                      <a:ext uri="{FF2B5EF4-FFF2-40B4-BE49-F238E27FC236}">
                        <a16:creationId xmlns:a16="http://schemas.microsoft.com/office/drawing/2014/main" id="{F829223A-3F04-4D98-B671-103A2845C9D3}"/>
                      </a:ext>
                    </a:extLst>
                  </p:cNvPr>
                  <p:cNvSpPr>
                    <a:spLocks/>
                  </p:cNvSpPr>
                  <p:nvPr/>
                </p:nvSpPr>
                <p:spPr bwMode="auto">
                  <a:xfrm>
                    <a:off x="2735" y="1466"/>
                    <a:ext cx="55" cy="32"/>
                  </a:xfrm>
                  <a:custGeom>
                    <a:avLst/>
                    <a:gdLst>
                      <a:gd name="T0" fmla="*/ 17 w 55"/>
                      <a:gd name="T1" fmla="*/ 0 h 32"/>
                      <a:gd name="T2" fmla="*/ 0 w 55"/>
                      <a:gd name="T3" fmla="*/ 22 h 32"/>
                      <a:gd name="T4" fmla="*/ 11 w 55"/>
                      <a:gd name="T5" fmla="*/ 32 h 32"/>
                      <a:gd name="T6" fmla="*/ 29 w 55"/>
                      <a:gd name="T7" fmla="*/ 28 h 32"/>
                      <a:gd name="T8" fmla="*/ 39 w 55"/>
                      <a:gd name="T9" fmla="*/ 28 h 32"/>
                      <a:gd name="T10" fmla="*/ 49 w 55"/>
                      <a:gd name="T11" fmla="*/ 22 h 32"/>
                      <a:gd name="T12" fmla="*/ 45 w 55"/>
                      <a:gd name="T13" fmla="*/ 16 h 32"/>
                      <a:gd name="T14" fmla="*/ 55 w 55"/>
                      <a:gd name="T15" fmla="*/ 0 h 32"/>
                      <a:gd name="T16" fmla="*/ 17 w 55"/>
                      <a:gd name="T17" fmla="*/ 0 h 32"/>
                      <a:gd name="T18" fmla="*/ 17 w 5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32"/>
                      <a:gd name="T32" fmla="*/ 55 w 55"/>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32">
                        <a:moveTo>
                          <a:pt x="17" y="0"/>
                        </a:moveTo>
                        <a:lnTo>
                          <a:pt x="0" y="22"/>
                        </a:lnTo>
                        <a:lnTo>
                          <a:pt x="11" y="32"/>
                        </a:lnTo>
                        <a:lnTo>
                          <a:pt x="29" y="28"/>
                        </a:lnTo>
                        <a:lnTo>
                          <a:pt x="39" y="28"/>
                        </a:lnTo>
                        <a:lnTo>
                          <a:pt x="49" y="22"/>
                        </a:lnTo>
                        <a:lnTo>
                          <a:pt x="45" y="16"/>
                        </a:lnTo>
                        <a:lnTo>
                          <a:pt x="55" y="0"/>
                        </a:lnTo>
                        <a:lnTo>
                          <a:pt x="17"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11" name="Freeform 231">
                    <a:extLst>
                      <a:ext uri="{FF2B5EF4-FFF2-40B4-BE49-F238E27FC236}">
                        <a16:creationId xmlns:a16="http://schemas.microsoft.com/office/drawing/2014/main" id="{EAA86238-4C76-43F6-B2F6-44D04DB73CE9}"/>
                      </a:ext>
                    </a:extLst>
                  </p:cNvPr>
                  <p:cNvSpPr>
                    <a:spLocks/>
                  </p:cNvSpPr>
                  <p:nvPr/>
                </p:nvSpPr>
                <p:spPr bwMode="auto">
                  <a:xfrm>
                    <a:off x="2780" y="1437"/>
                    <a:ext cx="122" cy="51"/>
                  </a:xfrm>
                  <a:custGeom>
                    <a:avLst/>
                    <a:gdLst>
                      <a:gd name="T0" fmla="*/ 122 w 122"/>
                      <a:gd name="T1" fmla="*/ 22 h 51"/>
                      <a:gd name="T2" fmla="*/ 116 w 122"/>
                      <a:gd name="T3" fmla="*/ 10 h 51"/>
                      <a:gd name="T4" fmla="*/ 100 w 122"/>
                      <a:gd name="T5" fmla="*/ 0 h 51"/>
                      <a:gd name="T6" fmla="*/ 61 w 122"/>
                      <a:gd name="T7" fmla="*/ 6 h 51"/>
                      <a:gd name="T8" fmla="*/ 55 w 122"/>
                      <a:gd name="T9" fmla="*/ 29 h 51"/>
                      <a:gd name="T10" fmla="*/ 10 w 122"/>
                      <a:gd name="T11" fmla="*/ 29 h 51"/>
                      <a:gd name="T12" fmla="*/ 0 w 122"/>
                      <a:gd name="T13" fmla="*/ 45 h 51"/>
                      <a:gd name="T14" fmla="*/ 4 w 122"/>
                      <a:gd name="T15" fmla="*/ 51 h 51"/>
                      <a:gd name="T16" fmla="*/ 16 w 122"/>
                      <a:gd name="T17" fmla="*/ 45 h 51"/>
                      <a:gd name="T18" fmla="*/ 39 w 122"/>
                      <a:gd name="T19" fmla="*/ 45 h 51"/>
                      <a:gd name="T20" fmla="*/ 45 w 122"/>
                      <a:gd name="T21" fmla="*/ 51 h 51"/>
                      <a:gd name="T22" fmla="*/ 71 w 122"/>
                      <a:gd name="T23" fmla="*/ 51 h 51"/>
                      <a:gd name="T24" fmla="*/ 106 w 122"/>
                      <a:gd name="T25" fmla="*/ 45 h 51"/>
                      <a:gd name="T26" fmla="*/ 122 w 122"/>
                      <a:gd name="T27" fmla="*/ 22 h 51"/>
                      <a:gd name="T28" fmla="*/ 122 w 122"/>
                      <a:gd name="T29" fmla="*/ 22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51"/>
                      <a:gd name="T47" fmla="*/ 122 w 122"/>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51">
                        <a:moveTo>
                          <a:pt x="122" y="22"/>
                        </a:moveTo>
                        <a:lnTo>
                          <a:pt x="116" y="10"/>
                        </a:lnTo>
                        <a:lnTo>
                          <a:pt x="100" y="0"/>
                        </a:lnTo>
                        <a:lnTo>
                          <a:pt x="61" y="6"/>
                        </a:lnTo>
                        <a:lnTo>
                          <a:pt x="55" y="29"/>
                        </a:lnTo>
                        <a:lnTo>
                          <a:pt x="10" y="29"/>
                        </a:lnTo>
                        <a:lnTo>
                          <a:pt x="0" y="45"/>
                        </a:lnTo>
                        <a:lnTo>
                          <a:pt x="4" y="51"/>
                        </a:lnTo>
                        <a:lnTo>
                          <a:pt x="16" y="45"/>
                        </a:lnTo>
                        <a:lnTo>
                          <a:pt x="39" y="45"/>
                        </a:lnTo>
                        <a:lnTo>
                          <a:pt x="45" y="51"/>
                        </a:lnTo>
                        <a:lnTo>
                          <a:pt x="71" y="51"/>
                        </a:lnTo>
                        <a:lnTo>
                          <a:pt x="106" y="45"/>
                        </a:lnTo>
                        <a:lnTo>
                          <a:pt x="122" y="22"/>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212" name="Freeform 232">
                    <a:extLst>
                      <a:ext uri="{FF2B5EF4-FFF2-40B4-BE49-F238E27FC236}">
                        <a16:creationId xmlns:a16="http://schemas.microsoft.com/office/drawing/2014/main" id="{EF314D60-2144-4ADA-BF63-C83D72369C0E}"/>
                      </a:ext>
                    </a:extLst>
                  </p:cNvPr>
                  <p:cNvSpPr>
                    <a:spLocks/>
                  </p:cNvSpPr>
                  <p:nvPr/>
                </p:nvSpPr>
                <p:spPr bwMode="auto">
                  <a:xfrm>
                    <a:off x="2825" y="1392"/>
                    <a:ext cx="103" cy="55"/>
                  </a:xfrm>
                  <a:custGeom>
                    <a:avLst/>
                    <a:gdLst>
                      <a:gd name="T0" fmla="*/ 0 w 103"/>
                      <a:gd name="T1" fmla="*/ 23 h 55"/>
                      <a:gd name="T2" fmla="*/ 16 w 103"/>
                      <a:gd name="T3" fmla="*/ 51 h 55"/>
                      <a:gd name="T4" fmla="*/ 55 w 103"/>
                      <a:gd name="T5" fmla="*/ 45 h 55"/>
                      <a:gd name="T6" fmla="*/ 71 w 103"/>
                      <a:gd name="T7" fmla="*/ 55 h 55"/>
                      <a:gd name="T8" fmla="*/ 71 w 103"/>
                      <a:gd name="T9" fmla="*/ 45 h 55"/>
                      <a:gd name="T10" fmla="*/ 87 w 103"/>
                      <a:gd name="T11" fmla="*/ 51 h 55"/>
                      <a:gd name="T12" fmla="*/ 103 w 103"/>
                      <a:gd name="T13" fmla="*/ 39 h 55"/>
                      <a:gd name="T14" fmla="*/ 38 w 103"/>
                      <a:gd name="T15" fmla="*/ 0 h 55"/>
                      <a:gd name="T16" fmla="*/ 0 w 103"/>
                      <a:gd name="T17" fmla="*/ 23 h 55"/>
                      <a:gd name="T18" fmla="*/ 0 w 103"/>
                      <a:gd name="T19" fmla="*/ 23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
                      <a:gd name="T31" fmla="*/ 0 h 55"/>
                      <a:gd name="T32" fmla="*/ 103 w 103"/>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 h="55">
                        <a:moveTo>
                          <a:pt x="0" y="23"/>
                        </a:moveTo>
                        <a:lnTo>
                          <a:pt x="16" y="51"/>
                        </a:lnTo>
                        <a:lnTo>
                          <a:pt x="55" y="45"/>
                        </a:lnTo>
                        <a:lnTo>
                          <a:pt x="71" y="55"/>
                        </a:lnTo>
                        <a:lnTo>
                          <a:pt x="71" y="45"/>
                        </a:lnTo>
                        <a:lnTo>
                          <a:pt x="87" y="51"/>
                        </a:lnTo>
                        <a:lnTo>
                          <a:pt x="103" y="39"/>
                        </a:lnTo>
                        <a:lnTo>
                          <a:pt x="38" y="0"/>
                        </a:lnTo>
                        <a:lnTo>
                          <a:pt x="0" y="23"/>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grpSp>
            <p:sp>
              <p:nvSpPr>
                <p:cNvPr id="115" name="Freeform 233">
                  <a:extLst>
                    <a:ext uri="{FF2B5EF4-FFF2-40B4-BE49-F238E27FC236}">
                      <a16:creationId xmlns:a16="http://schemas.microsoft.com/office/drawing/2014/main" id="{1CD35620-3267-4BFB-8CEB-C1C6F3ED4AF2}"/>
                    </a:ext>
                  </a:extLst>
                </p:cNvPr>
                <p:cNvSpPr>
                  <a:spLocks/>
                </p:cNvSpPr>
                <p:nvPr/>
              </p:nvSpPr>
              <p:spPr bwMode="auto">
                <a:xfrm>
                  <a:off x="3466839" y="2679875"/>
                  <a:ext cx="13005" cy="11611"/>
                </a:xfrm>
                <a:custGeom>
                  <a:avLst/>
                  <a:gdLst>
                    <a:gd name="T0" fmla="*/ 4 w 15"/>
                    <a:gd name="T1" fmla="*/ 2 h 14"/>
                    <a:gd name="T2" fmla="*/ 0 w 15"/>
                    <a:gd name="T3" fmla="*/ 14 h 14"/>
                    <a:gd name="T4" fmla="*/ 15 w 15"/>
                    <a:gd name="T5" fmla="*/ 0 h 14"/>
                    <a:gd name="T6" fmla="*/ 4 w 15"/>
                    <a:gd name="T7" fmla="*/ 2 h 14"/>
                    <a:gd name="T8" fmla="*/ 4 w 15"/>
                    <a:gd name="T9" fmla="*/ 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4" y="2"/>
                      </a:moveTo>
                      <a:lnTo>
                        <a:pt x="0" y="14"/>
                      </a:lnTo>
                      <a:lnTo>
                        <a:pt x="15" y="0"/>
                      </a:lnTo>
                      <a:lnTo>
                        <a:pt x="4" y="2"/>
                      </a:lnTo>
                      <a:close/>
                    </a:path>
                  </a:pathLst>
                </a:custGeom>
                <a:solidFill>
                  <a:srgbClr val="4D5766"/>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16" name="Freeform 235">
                  <a:extLst>
                    <a:ext uri="{FF2B5EF4-FFF2-40B4-BE49-F238E27FC236}">
                      <a16:creationId xmlns:a16="http://schemas.microsoft.com/office/drawing/2014/main" id="{063F5A41-185C-4D93-9616-D7862130C688}"/>
                    </a:ext>
                  </a:extLst>
                </p:cNvPr>
                <p:cNvSpPr>
                  <a:spLocks/>
                </p:cNvSpPr>
                <p:nvPr/>
              </p:nvSpPr>
              <p:spPr bwMode="auto">
                <a:xfrm>
                  <a:off x="4323438" y="2406192"/>
                  <a:ext cx="786372" cy="519168"/>
                </a:xfrm>
                <a:custGeom>
                  <a:avLst/>
                  <a:gdLst>
                    <a:gd name="T0" fmla="*/ 588 w 907"/>
                    <a:gd name="T1" fmla="*/ 89 h 626"/>
                    <a:gd name="T2" fmla="*/ 629 w 907"/>
                    <a:gd name="T3" fmla="*/ 112 h 626"/>
                    <a:gd name="T4" fmla="*/ 668 w 907"/>
                    <a:gd name="T5" fmla="*/ 128 h 626"/>
                    <a:gd name="T6" fmla="*/ 572 w 907"/>
                    <a:gd name="T7" fmla="*/ 163 h 626"/>
                    <a:gd name="T8" fmla="*/ 562 w 907"/>
                    <a:gd name="T9" fmla="*/ 213 h 626"/>
                    <a:gd name="T10" fmla="*/ 495 w 907"/>
                    <a:gd name="T11" fmla="*/ 230 h 626"/>
                    <a:gd name="T12" fmla="*/ 345 w 907"/>
                    <a:gd name="T13" fmla="*/ 207 h 626"/>
                    <a:gd name="T14" fmla="*/ 227 w 907"/>
                    <a:gd name="T15" fmla="*/ 163 h 626"/>
                    <a:gd name="T16" fmla="*/ 201 w 907"/>
                    <a:gd name="T17" fmla="*/ 112 h 626"/>
                    <a:gd name="T18" fmla="*/ 150 w 907"/>
                    <a:gd name="T19" fmla="*/ 83 h 626"/>
                    <a:gd name="T20" fmla="*/ 128 w 907"/>
                    <a:gd name="T21" fmla="*/ 96 h 626"/>
                    <a:gd name="T22" fmla="*/ 128 w 907"/>
                    <a:gd name="T23" fmla="*/ 124 h 626"/>
                    <a:gd name="T24" fmla="*/ 95 w 907"/>
                    <a:gd name="T25" fmla="*/ 163 h 626"/>
                    <a:gd name="T26" fmla="*/ 77 w 907"/>
                    <a:gd name="T27" fmla="*/ 191 h 626"/>
                    <a:gd name="T28" fmla="*/ 73 w 907"/>
                    <a:gd name="T29" fmla="*/ 234 h 626"/>
                    <a:gd name="T30" fmla="*/ 28 w 907"/>
                    <a:gd name="T31" fmla="*/ 258 h 626"/>
                    <a:gd name="T32" fmla="*/ 0 w 907"/>
                    <a:gd name="T33" fmla="*/ 274 h 626"/>
                    <a:gd name="T34" fmla="*/ 22 w 907"/>
                    <a:gd name="T35" fmla="*/ 291 h 626"/>
                    <a:gd name="T36" fmla="*/ 57 w 907"/>
                    <a:gd name="T37" fmla="*/ 335 h 626"/>
                    <a:gd name="T38" fmla="*/ 112 w 907"/>
                    <a:gd name="T39" fmla="*/ 342 h 626"/>
                    <a:gd name="T40" fmla="*/ 122 w 907"/>
                    <a:gd name="T41" fmla="*/ 380 h 626"/>
                    <a:gd name="T42" fmla="*/ 118 w 907"/>
                    <a:gd name="T43" fmla="*/ 409 h 626"/>
                    <a:gd name="T44" fmla="*/ 160 w 907"/>
                    <a:gd name="T45" fmla="*/ 441 h 626"/>
                    <a:gd name="T46" fmla="*/ 262 w 907"/>
                    <a:gd name="T47" fmla="*/ 486 h 626"/>
                    <a:gd name="T48" fmla="*/ 300 w 907"/>
                    <a:gd name="T49" fmla="*/ 486 h 626"/>
                    <a:gd name="T50" fmla="*/ 323 w 907"/>
                    <a:gd name="T51" fmla="*/ 492 h 626"/>
                    <a:gd name="T52" fmla="*/ 339 w 907"/>
                    <a:gd name="T53" fmla="*/ 480 h 626"/>
                    <a:gd name="T54" fmla="*/ 428 w 907"/>
                    <a:gd name="T55" fmla="*/ 459 h 626"/>
                    <a:gd name="T56" fmla="*/ 463 w 907"/>
                    <a:gd name="T57" fmla="*/ 480 h 626"/>
                    <a:gd name="T58" fmla="*/ 489 w 907"/>
                    <a:gd name="T59" fmla="*/ 531 h 626"/>
                    <a:gd name="T60" fmla="*/ 473 w 907"/>
                    <a:gd name="T61" fmla="*/ 559 h 626"/>
                    <a:gd name="T62" fmla="*/ 523 w 907"/>
                    <a:gd name="T63" fmla="*/ 610 h 626"/>
                    <a:gd name="T64" fmla="*/ 562 w 907"/>
                    <a:gd name="T65" fmla="*/ 594 h 626"/>
                    <a:gd name="T66" fmla="*/ 668 w 907"/>
                    <a:gd name="T67" fmla="*/ 610 h 626"/>
                    <a:gd name="T68" fmla="*/ 690 w 907"/>
                    <a:gd name="T69" fmla="*/ 626 h 626"/>
                    <a:gd name="T70" fmla="*/ 722 w 907"/>
                    <a:gd name="T71" fmla="*/ 610 h 626"/>
                    <a:gd name="T72" fmla="*/ 757 w 907"/>
                    <a:gd name="T73" fmla="*/ 594 h 626"/>
                    <a:gd name="T74" fmla="*/ 777 w 907"/>
                    <a:gd name="T75" fmla="*/ 581 h 626"/>
                    <a:gd name="T76" fmla="*/ 844 w 907"/>
                    <a:gd name="T77" fmla="*/ 527 h 626"/>
                    <a:gd name="T78" fmla="*/ 860 w 907"/>
                    <a:gd name="T79" fmla="*/ 470 h 626"/>
                    <a:gd name="T80" fmla="*/ 866 w 907"/>
                    <a:gd name="T81" fmla="*/ 453 h 626"/>
                    <a:gd name="T82" fmla="*/ 828 w 907"/>
                    <a:gd name="T83" fmla="*/ 435 h 626"/>
                    <a:gd name="T84" fmla="*/ 805 w 907"/>
                    <a:gd name="T85" fmla="*/ 409 h 626"/>
                    <a:gd name="T86" fmla="*/ 844 w 907"/>
                    <a:gd name="T87" fmla="*/ 409 h 626"/>
                    <a:gd name="T88" fmla="*/ 773 w 907"/>
                    <a:gd name="T89" fmla="*/ 348 h 626"/>
                    <a:gd name="T90" fmla="*/ 812 w 907"/>
                    <a:gd name="T91" fmla="*/ 307 h 626"/>
                    <a:gd name="T92" fmla="*/ 767 w 907"/>
                    <a:gd name="T93" fmla="*/ 307 h 626"/>
                    <a:gd name="T94" fmla="*/ 745 w 907"/>
                    <a:gd name="T95" fmla="*/ 291 h 626"/>
                    <a:gd name="T96" fmla="*/ 712 w 907"/>
                    <a:gd name="T97" fmla="*/ 268 h 626"/>
                    <a:gd name="T98" fmla="*/ 757 w 907"/>
                    <a:gd name="T99" fmla="*/ 234 h 626"/>
                    <a:gd name="T100" fmla="*/ 767 w 907"/>
                    <a:gd name="T101" fmla="*/ 252 h 626"/>
                    <a:gd name="T102" fmla="*/ 805 w 907"/>
                    <a:gd name="T103" fmla="*/ 252 h 626"/>
                    <a:gd name="T104" fmla="*/ 844 w 907"/>
                    <a:gd name="T105" fmla="*/ 230 h 626"/>
                    <a:gd name="T106" fmla="*/ 879 w 907"/>
                    <a:gd name="T107" fmla="*/ 201 h 626"/>
                    <a:gd name="T108" fmla="*/ 885 w 907"/>
                    <a:gd name="T109" fmla="*/ 167 h 626"/>
                    <a:gd name="T110" fmla="*/ 885 w 907"/>
                    <a:gd name="T111" fmla="*/ 89 h 626"/>
                    <a:gd name="T112" fmla="*/ 789 w 907"/>
                    <a:gd name="T113" fmla="*/ 79 h 626"/>
                    <a:gd name="T114" fmla="*/ 734 w 907"/>
                    <a:gd name="T115" fmla="*/ 39 h 626"/>
                    <a:gd name="T116" fmla="*/ 607 w 907"/>
                    <a:gd name="T117" fmla="*/ 6 h 626"/>
                    <a:gd name="T118" fmla="*/ 623 w 907"/>
                    <a:gd name="T119" fmla="*/ 33 h 626"/>
                    <a:gd name="T120" fmla="*/ 629 w 907"/>
                    <a:gd name="T121" fmla="*/ 67 h 626"/>
                    <a:gd name="T122" fmla="*/ 594 w 907"/>
                    <a:gd name="T123" fmla="*/ 73 h 6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07"/>
                    <a:gd name="T187" fmla="*/ 0 h 626"/>
                    <a:gd name="T188" fmla="*/ 907 w 907"/>
                    <a:gd name="T189" fmla="*/ 626 h 6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07" h="626">
                      <a:moveTo>
                        <a:pt x="594" y="73"/>
                      </a:moveTo>
                      <a:lnTo>
                        <a:pt x="588" y="89"/>
                      </a:lnTo>
                      <a:lnTo>
                        <a:pt x="601" y="106"/>
                      </a:lnTo>
                      <a:lnTo>
                        <a:pt x="629" y="112"/>
                      </a:lnTo>
                      <a:lnTo>
                        <a:pt x="651" y="106"/>
                      </a:lnTo>
                      <a:lnTo>
                        <a:pt x="668" y="128"/>
                      </a:lnTo>
                      <a:lnTo>
                        <a:pt x="601" y="163"/>
                      </a:lnTo>
                      <a:lnTo>
                        <a:pt x="572" y="163"/>
                      </a:lnTo>
                      <a:lnTo>
                        <a:pt x="584" y="185"/>
                      </a:lnTo>
                      <a:lnTo>
                        <a:pt x="562" y="213"/>
                      </a:lnTo>
                      <a:lnTo>
                        <a:pt x="528" y="213"/>
                      </a:lnTo>
                      <a:lnTo>
                        <a:pt x="495" y="230"/>
                      </a:lnTo>
                      <a:lnTo>
                        <a:pt x="422" y="213"/>
                      </a:lnTo>
                      <a:lnTo>
                        <a:pt x="345" y="207"/>
                      </a:lnTo>
                      <a:lnTo>
                        <a:pt x="316" y="185"/>
                      </a:lnTo>
                      <a:lnTo>
                        <a:pt x="227" y="163"/>
                      </a:lnTo>
                      <a:lnTo>
                        <a:pt x="227" y="140"/>
                      </a:lnTo>
                      <a:lnTo>
                        <a:pt x="201" y="112"/>
                      </a:lnTo>
                      <a:lnTo>
                        <a:pt x="160" y="106"/>
                      </a:lnTo>
                      <a:lnTo>
                        <a:pt x="150" y="83"/>
                      </a:lnTo>
                      <a:lnTo>
                        <a:pt x="128" y="83"/>
                      </a:lnTo>
                      <a:lnTo>
                        <a:pt x="128" y="96"/>
                      </a:lnTo>
                      <a:lnTo>
                        <a:pt x="118" y="106"/>
                      </a:lnTo>
                      <a:lnTo>
                        <a:pt x="128" y="124"/>
                      </a:lnTo>
                      <a:lnTo>
                        <a:pt x="89" y="128"/>
                      </a:lnTo>
                      <a:lnTo>
                        <a:pt x="95" y="163"/>
                      </a:lnTo>
                      <a:lnTo>
                        <a:pt x="61" y="163"/>
                      </a:lnTo>
                      <a:lnTo>
                        <a:pt x="77" y="191"/>
                      </a:lnTo>
                      <a:lnTo>
                        <a:pt x="77" y="218"/>
                      </a:lnTo>
                      <a:lnTo>
                        <a:pt x="73" y="234"/>
                      </a:lnTo>
                      <a:lnTo>
                        <a:pt x="38" y="240"/>
                      </a:lnTo>
                      <a:lnTo>
                        <a:pt x="28" y="258"/>
                      </a:lnTo>
                      <a:lnTo>
                        <a:pt x="0" y="258"/>
                      </a:lnTo>
                      <a:lnTo>
                        <a:pt x="0" y="274"/>
                      </a:lnTo>
                      <a:lnTo>
                        <a:pt x="6" y="285"/>
                      </a:lnTo>
                      <a:lnTo>
                        <a:pt x="22" y="291"/>
                      </a:lnTo>
                      <a:lnTo>
                        <a:pt x="28" y="307"/>
                      </a:lnTo>
                      <a:lnTo>
                        <a:pt x="57" y="335"/>
                      </a:lnTo>
                      <a:lnTo>
                        <a:pt x="77" y="348"/>
                      </a:lnTo>
                      <a:lnTo>
                        <a:pt x="112" y="342"/>
                      </a:lnTo>
                      <a:lnTo>
                        <a:pt x="134" y="368"/>
                      </a:lnTo>
                      <a:lnTo>
                        <a:pt x="122" y="380"/>
                      </a:lnTo>
                      <a:lnTo>
                        <a:pt x="134" y="396"/>
                      </a:lnTo>
                      <a:lnTo>
                        <a:pt x="118" y="409"/>
                      </a:lnTo>
                      <a:lnTo>
                        <a:pt x="128" y="419"/>
                      </a:lnTo>
                      <a:lnTo>
                        <a:pt x="160" y="441"/>
                      </a:lnTo>
                      <a:lnTo>
                        <a:pt x="185" y="441"/>
                      </a:lnTo>
                      <a:lnTo>
                        <a:pt x="262" y="486"/>
                      </a:lnTo>
                      <a:lnTo>
                        <a:pt x="300" y="498"/>
                      </a:lnTo>
                      <a:lnTo>
                        <a:pt x="300" y="486"/>
                      </a:lnTo>
                      <a:lnTo>
                        <a:pt x="312" y="486"/>
                      </a:lnTo>
                      <a:lnTo>
                        <a:pt x="323" y="492"/>
                      </a:lnTo>
                      <a:lnTo>
                        <a:pt x="329" y="480"/>
                      </a:lnTo>
                      <a:lnTo>
                        <a:pt x="339" y="480"/>
                      </a:lnTo>
                      <a:lnTo>
                        <a:pt x="367" y="492"/>
                      </a:lnTo>
                      <a:lnTo>
                        <a:pt x="428" y="459"/>
                      </a:lnTo>
                      <a:lnTo>
                        <a:pt x="444" y="476"/>
                      </a:lnTo>
                      <a:lnTo>
                        <a:pt x="463" y="480"/>
                      </a:lnTo>
                      <a:lnTo>
                        <a:pt x="489" y="498"/>
                      </a:lnTo>
                      <a:lnTo>
                        <a:pt x="489" y="531"/>
                      </a:lnTo>
                      <a:lnTo>
                        <a:pt x="479" y="547"/>
                      </a:lnTo>
                      <a:lnTo>
                        <a:pt x="473" y="559"/>
                      </a:lnTo>
                      <a:lnTo>
                        <a:pt x="495" y="565"/>
                      </a:lnTo>
                      <a:lnTo>
                        <a:pt x="523" y="610"/>
                      </a:lnTo>
                      <a:lnTo>
                        <a:pt x="540" y="610"/>
                      </a:lnTo>
                      <a:lnTo>
                        <a:pt x="562" y="594"/>
                      </a:lnTo>
                      <a:lnTo>
                        <a:pt x="607" y="575"/>
                      </a:lnTo>
                      <a:lnTo>
                        <a:pt x="668" y="610"/>
                      </a:lnTo>
                      <a:lnTo>
                        <a:pt x="684" y="614"/>
                      </a:lnTo>
                      <a:lnTo>
                        <a:pt x="690" y="626"/>
                      </a:lnTo>
                      <a:lnTo>
                        <a:pt x="700" y="614"/>
                      </a:lnTo>
                      <a:lnTo>
                        <a:pt x="722" y="610"/>
                      </a:lnTo>
                      <a:lnTo>
                        <a:pt x="751" y="581"/>
                      </a:lnTo>
                      <a:lnTo>
                        <a:pt x="757" y="594"/>
                      </a:lnTo>
                      <a:lnTo>
                        <a:pt x="767" y="594"/>
                      </a:lnTo>
                      <a:lnTo>
                        <a:pt x="777" y="581"/>
                      </a:lnTo>
                      <a:lnTo>
                        <a:pt x="805" y="575"/>
                      </a:lnTo>
                      <a:lnTo>
                        <a:pt x="844" y="527"/>
                      </a:lnTo>
                      <a:lnTo>
                        <a:pt x="834" y="514"/>
                      </a:lnTo>
                      <a:lnTo>
                        <a:pt x="860" y="470"/>
                      </a:lnTo>
                      <a:lnTo>
                        <a:pt x="856" y="459"/>
                      </a:lnTo>
                      <a:lnTo>
                        <a:pt x="866" y="453"/>
                      </a:lnTo>
                      <a:lnTo>
                        <a:pt x="860" y="441"/>
                      </a:lnTo>
                      <a:lnTo>
                        <a:pt x="828" y="435"/>
                      </a:lnTo>
                      <a:lnTo>
                        <a:pt x="844" y="419"/>
                      </a:lnTo>
                      <a:lnTo>
                        <a:pt x="805" y="409"/>
                      </a:lnTo>
                      <a:lnTo>
                        <a:pt x="844" y="415"/>
                      </a:lnTo>
                      <a:lnTo>
                        <a:pt x="844" y="409"/>
                      </a:lnTo>
                      <a:lnTo>
                        <a:pt x="818" y="392"/>
                      </a:lnTo>
                      <a:lnTo>
                        <a:pt x="773" y="348"/>
                      </a:lnTo>
                      <a:lnTo>
                        <a:pt x="783" y="329"/>
                      </a:lnTo>
                      <a:lnTo>
                        <a:pt x="812" y="307"/>
                      </a:lnTo>
                      <a:lnTo>
                        <a:pt x="767" y="297"/>
                      </a:lnTo>
                      <a:lnTo>
                        <a:pt x="767" y="307"/>
                      </a:lnTo>
                      <a:lnTo>
                        <a:pt x="751" y="307"/>
                      </a:lnTo>
                      <a:lnTo>
                        <a:pt x="745" y="291"/>
                      </a:lnTo>
                      <a:lnTo>
                        <a:pt x="712" y="285"/>
                      </a:lnTo>
                      <a:lnTo>
                        <a:pt x="712" y="268"/>
                      </a:lnTo>
                      <a:lnTo>
                        <a:pt x="739" y="258"/>
                      </a:lnTo>
                      <a:lnTo>
                        <a:pt x="757" y="234"/>
                      </a:lnTo>
                      <a:lnTo>
                        <a:pt x="773" y="240"/>
                      </a:lnTo>
                      <a:lnTo>
                        <a:pt x="767" y="252"/>
                      </a:lnTo>
                      <a:lnTo>
                        <a:pt x="777" y="268"/>
                      </a:lnTo>
                      <a:lnTo>
                        <a:pt x="805" y="252"/>
                      </a:lnTo>
                      <a:lnTo>
                        <a:pt x="824" y="252"/>
                      </a:lnTo>
                      <a:lnTo>
                        <a:pt x="844" y="230"/>
                      </a:lnTo>
                      <a:lnTo>
                        <a:pt x="866" y="218"/>
                      </a:lnTo>
                      <a:lnTo>
                        <a:pt x="879" y="201"/>
                      </a:lnTo>
                      <a:lnTo>
                        <a:pt x="895" y="191"/>
                      </a:lnTo>
                      <a:lnTo>
                        <a:pt x="885" y="167"/>
                      </a:lnTo>
                      <a:lnTo>
                        <a:pt x="907" y="157"/>
                      </a:lnTo>
                      <a:lnTo>
                        <a:pt x="885" y="89"/>
                      </a:lnTo>
                      <a:lnTo>
                        <a:pt x="840" y="112"/>
                      </a:lnTo>
                      <a:lnTo>
                        <a:pt x="789" y="79"/>
                      </a:lnTo>
                      <a:lnTo>
                        <a:pt x="745" y="61"/>
                      </a:lnTo>
                      <a:lnTo>
                        <a:pt x="734" y="39"/>
                      </a:lnTo>
                      <a:lnTo>
                        <a:pt x="645" y="0"/>
                      </a:lnTo>
                      <a:lnTo>
                        <a:pt x="607" y="6"/>
                      </a:lnTo>
                      <a:lnTo>
                        <a:pt x="607" y="16"/>
                      </a:lnTo>
                      <a:lnTo>
                        <a:pt x="623" y="33"/>
                      </a:lnTo>
                      <a:lnTo>
                        <a:pt x="611" y="51"/>
                      </a:lnTo>
                      <a:lnTo>
                        <a:pt x="629" y="67"/>
                      </a:lnTo>
                      <a:lnTo>
                        <a:pt x="594" y="73"/>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17" name="Freeform 236">
                  <a:extLst>
                    <a:ext uri="{FF2B5EF4-FFF2-40B4-BE49-F238E27FC236}">
                      <a16:creationId xmlns:a16="http://schemas.microsoft.com/office/drawing/2014/main" id="{7DCECD5C-6AD2-40C3-875F-EC8D931C8FA5}"/>
                    </a:ext>
                  </a:extLst>
                </p:cNvPr>
                <p:cNvSpPr>
                  <a:spLocks/>
                </p:cNvSpPr>
                <p:nvPr/>
              </p:nvSpPr>
              <p:spPr bwMode="auto">
                <a:xfrm>
                  <a:off x="4906064" y="2930336"/>
                  <a:ext cx="38148" cy="32344"/>
                </a:xfrm>
                <a:custGeom>
                  <a:avLst/>
                  <a:gdLst>
                    <a:gd name="T0" fmla="*/ 12 w 44"/>
                    <a:gd name="T1" fmla="*/ 39 h 39"/>
                    <a:gd name="T2" fmla="*/ 34 w 44"/>
                    <a:gd name="T3" fmla="*/ 39 h 39"/>
                    <a:gd name="T4" fmla="*/ 44 w 44"/>
                    <a:gd name="T5" fmla="*/ 16 h 39"/>
                    <a:gd name="T6" fmla="*/ 40 w 44"/>
                    <a:gd name="T7" fmla="*/ 4 h 39"/>
                    <a:gd name="T8" fmla="*/ 18 w 44"/>
                    <a:gd name="T9" fmla="*/ 0 h 39"/>
                    <a:gd name="T10" fmla="*/ 0 w 44"/>
                    <a:gd name="T11" fmla="*/ 23 h 39"/>
                    <a:gd name="T12" fmla="*/ 12 w 44"/>
                    <a:gd name="T13" fmla="*/ 39 h 39"/>
                    <a:gd name="T14" fmla="*/ 12 w 44"/>
                    <a:gd name="T15" fmla="*/ 39 h 39"/>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39"/>
                    <a:gd name="T26" fmla="*/ 44 w 44"/>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39">
                      <a:moveTo>
                        <a:pt x="12" y="39"/>
                      </a:moveTo>
                      <a:lnTo>
                        <a:pt x="34" y="39"/>
                      </a:lnTo>
                      <a:lnTo>
                        <a:pt x="44" y="16"/>
                      </a:lnTo>
                      <a:lnTo>
                        <a:pt x="40" y="4"/>
                      </a:lnTo>
                      <a:lnTo>
                        <a:pt x="18" y="0"/>
                      </a:lnTo>
                      <a:lnTo>
                        <a:pt x="0" y="23"/>
                      </a:lnTo>
                      <a:lnTo>
                        <a:pt x="12" y="39"/>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18" name="Freeform 307">
                  <a:extLst>
                    <a:ext uri="{FF2B5EF4-FFF2-40B4-BE49-F238E27FC236}">
                      <a16:creationId xmlns:a16="http://schemas.microsoft.com/office/drawing/2014/main" id="{24295809-B13F-427A-BB71-EAA0141343EF}"/>
                    </a:ext>
                  </a:extLst>
                </p:cNvPr>
                <p:cNvSpPr>
                  <a:spLocks/>
                </p:cNvSpPr>
                <p:nvPr/>
              </p:nvSpPr>
              <p:spPr bwMode="auto">
                <a:xfrm>
                  <a:off x="5317024" y="2516495"/>
                  <a:ext cx="10404" cy="9952"/>
                </a:xfrm>
                <a:custGeom>
                  <a:avLst/>
                  <a:gdLst>
                    <a:gd name="T0" fmla="*/ 0 w 12"/>
                    <a:gd name="T1" fmla="*/ 9525 h 12"/>
                    <a:gd name="T2" fmla="*/ 9525 w 12"/>
                    <a:gd name="T3" fmla="*/ 19050 h 12"/>
                    <a:gd name="T4" fmla="*/ 19050 w 12"/>
                    <a:gd name="T5" fmla="*/ 0 h 12"/>
                    <a:gd name="T6" fmla="*/ 0 w 12"/>
                    <a:gd name="T7" fmla="*/ 9525 h 12"/>
                    <a:gd name="T8" fmla="*/ 0 w 12"/>
                    <a:gd name="T9" fmla="*/ 9525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0" y="6"/>
                      </a:moveTo>
                      <a:lnTo>
                        <a:pt x="6" y="12"/>
                      </a:lnTo>
                      <a:lnTo>
                        <a:pt x="12" y="0"/>
                      </a:lnTo>
                      <a:lnTo>
                        <a:pt x="0" y="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19" name="Freeform 308">
                  <a:extLst>
                    <a:ext uri="{FF2B5EF4-FFF2-40B4-BE49-F238E27FC236}">
                      <a16:creationId xmlns:a16="http://schemas.microsoft.com/office/drawing/2014/main" id="{F4DDE075-8BF7-4947-9FD5-4B8AE185504A}"/>
                    </a:ext>
                  </a:extLst>
                </p:cNvPr>
                <p:cNvSpPr>
                  <a:spLocks/>
                </p:cNvSpPr>
                <p:nvPr/>
              </p:nvSpPr>
              <p:spPr bwMode="auto">
                <a:xfrm>
                  <a:off x="5291881" y="2526447"/>
                  <a:ext cx="19941" cy="14099"/>
                </a:xfrm>
                <a:custGeom>
                  <a:avLst/>
                  <a:gdLst>
                    <a:gd name="T0" fmla="*/ 0 w 23"/>
                    <a:gd name="T1" fmla="*/ 15875 h 17"/>
                    <a:gd name="T2" fmla="*/ 20638 w 23"/>
                    <a:gd name="T3" fmla="*/ 26987 h 17"/>
                    <a:gd name="T4" fmla="*/ 36513 w 23"/>
                    <a:gd name="T5" fmla="*/ 0 h 17"/>
                    <a:gd name="T6" fmla="*/ 0 w 23"/>
                    <a:gd name="T7" fmla="*/ 15875 h 17"/>
                    <a:gd name="T8" fmla="*/ 0 w 23"/>
                    <a:gd name="T9" fmla="*/ 15875 h 17"/>
                    <a:gd name="T10" fmla="*/ 0 60000 65536"/>
                    <a:gd name="T11" fmla="*/ 0 60000 65536"/>
                    <a:gd name="T12" fmla="*/ 0 60000 65536"/>
                    <a:gd name="T13" fmla="*/ 0 60000 65536"/>
                    <a:gd name="T14" fmla="*/ 0 60000 65536"/>
                    <a:gd name="T15" fmla="*/ 0 w 23"/>
                    <a:gd name="T16" fmla="*/ 0 h 17"/>
                    <a:gd name="T17" fmla="*/ 23 w 23"/>
                    <a:gd name="T18" fmla="*/ 17 h 17"/>
                  </a:gdLst>
                  <a:ahLst/>
                  <a:cxnLst>
                    <a:cxn ang="T10">
                      <a:pos x="T0" y="T1"/>
                    </a:cxn>
                    <a:cxn ang="T11">
                      <a:pos x="T2" y="T3"/>
                    </a:cxn>
                    <a:cxn ang="T12">
                      <a:pos x="T4" y="T5"/>
                    </a:cxn>
                    <a:cxn ang="T13">
                      <a:pos x="T6" y="T7"/>
                    </a:cxn>
                    <a:cxn ang="T14">
                      <a:pos x="T8" y="T9"/>
                    </a:cxn>
                  </a:cxnLst>
                  <a:rect l="T15" t="T16" r="T17" b="T18"/>
                  <a:pathLst>
                    <a:path w="23" h="17">
                      <a:moveTo>
                        <a:pt x="0" y="10"/>
                      </a:moveTo>
                      <a:lnTo>
                        <a:pt x="13" y="17"/>
                      </a:lnTo>
                      <a:lnTo>
                        <a:pt x="23" y="0"/>
                      </a:lnTo>
                      <a:lnTo>
                        <a:pt x="0" y="1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20" name="Freeform 309">
                  <a:extLst>
                    <a:ext uri="{FF2B5EF4-FFF2-40B4-BE49-F238E27FC236}">
                      <a16:creationId xmlns:a16="http://schemas.microsoft.com/office/drawing/2014/main" id="{3FC9FD45-2D5B-4CF3-8F08-A021D1708818}"/>
                    </a:ext>
                  </a:extLst>
                </p:cNvPr>
                <p:cNvSpPr>
                  <a:spLocks/>
                </p:cNvSpPr>
                <p:nvPr/>
              </p:nvSpPr>
              <p:spPr bwMode="auto">
                <a:xfrm>
                  <a:off x="5211249" y="2526447"/>
                  <a:ext cx="91903" cy="69665"/>
                </a:xfrm>
                <a:custGeom>
                  <a:avLst/>
                  <a:gdLst>
                    <a:gd name="T0" fmla="*/ 168275 w 106"/>
                    <a:gd name="T1" fmla="*/ 71437 h 84"/>
                    <a:gd name="T2" fmla="*/ 141288 w 106"/>
                    <a:gd name="T3" fmla="*/ 61913 h 84"/>
                    <a:gd name="T4" fmla="*/ 147638 w 106"/>
                    <a:gd name="T5" fmla="*/ 33338 h 84"/>
                    <a:gd name="T6" fmla="*/ 122238 w 106"/>
                    <a:gd name="T7" fmla="*/ 42862 h 84"/>
                    <a:gd name="T8" fmla="*/ 122238 w 106"/>
                    <a:gd name="T9" fmla="*/ 33338 h 84"/>
                    <a:gd name="T10" fmla="*/ 115888 w 106"/>
                    <a:gd name="T11" fmla="*/ 42862 h 84"/>
                    <a:gd name="T12" fmla="*/ 50800 w 106"/>
                    <a:gd name="T13" fmla="*/ 33338 h 84"/>
                    <a:gd name="T14" fmla="*/ 15875 w 106"/>
                    <a:gd name="T15" fmla="*/ 0 h 84"/>
                    <a:gd name="T16" fmla="*/ 0 w 106"/>
                    <a:gd name="T17" fmla="*/ 6350 h 84"/>
                    <a:gd name="T18" fmla="*/ 25400 w 106"/>
                    <a:gd name="T19" fmla="*/ 26988 h 84"/>
                    <a:gd name="T20" fmla="*/ 34925 w 106"/>
                    <a:gd name="T21" fmla="*/ 61913 h 84"/>
                    <a:gd name="T22" fmla="*/ 44450 w 106"/>
                    <a:gd name="T23" fmla="*/ 61913 h 84"/>
                    <a:gd name="T24" fmla="*/ 44450 w 106"/>
                    <a:gd name="T25" fmla="*/ 77787 h 84"/>
                    <a:gd name="T26" fmla="*/ 15875 w 106"/>
                    <a:gd name="T27" fmla="*/ 77787 h 84"/>
                    <a:gd name="T28" fmla="*/ 15875 w 106"/>
                    <a:gd name="T29" fmla="*/ 96837 h 84"/>
                    <a:gd name="T30" fmla="*/ 34925 w 106"/>
                    <a:gd name="T31" fmla="*/ 112713 h 84"/>
                    <a:gd name="T32" fmla="*/ 25400 w 106"/>
                    <a:gd name="T33" fmla="*/ 133350 h 84"/>
                    <a:gd name="T34" fmla="*/ 71438 w 106"/>
                    <a:gd name="T35" fmla="*/ 112713 h 84"/>
                    <a:gd name="T36" fmla="*/ 44450 w 106"/>
                    <a:gd name="T37" fmla="*/ 96837 h 84"/>
                    <a:gd name="T38" fmla="*/ 50800 w 106"/>
                    <a:gd name="T39" fmla="*/ 90487 h 84"/>
                    <a:gd name="T40" fmla="*/ 61913 w 106"/>
                    <a:gd name="T41" fmla="*/ 87312 h 84"/>
                    <a:gd name="T42" fmla="*/ 68263 w 106"/>
                    <a:gd name="T43" fmla="*/ 87312 h 84"/>
                    <a:gd name="T44" fmla="*/ 71438 w 106"/>
                    <a:gd name="T45" fmla="*/ 90487 h 84"/>
                    <a:gd name="T46" fmla="*/ 77788 w 106"/>
                    <a:gd name="T47" fmla="*/ 90487 h 84"/>
                    <a:gd name="T48" fmla="*/ 84138 w 106"/>
                    <a:gd name="T49" fmla="*/ 93662 h 84"/>
                    <a:gd name="T50" fmla="*/ 90487 w 106"/>
                    <a:gd name="T51" fmla="*/ 96837 h 84"/>
                    <a:gd name="T52" fmla="*/ 106363 w 106"/>
                    <a:gd name="T53" fmla="*/ 106363 h 84"/>
                    <a:gd name="T54" fmla="*/ 122238 w 106"/>
                    <a:gd name="T55" fmla="*/ 106363 h 84"/>
                    <a:gd name="T56" fmla="*/ 115888 w 106"/>
                    <a:gd name="T57" fmla="*/ 77787 h 84"/>
                    <a:gd name="T58" fmla="*/ 168275 w 106"/>
                    <a:gd name="T59" fmla="*/ 71437 h 84"/>
                    <a:gd name="T60" fmla="*/ 168275 w 106"/>
                    <a:gd name="T61" fmla="*/ 71437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6"/>
                    <a:gd name="T94" fmla="*/ 0 h 84"/>
                    <a:gd name="T95" fmla="*/ 106 w 106"/>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6" h="84">
                      <a:moveTo>
                        <a:pt x="106" y="45"/>
                      </a:moveTo>
                      <a:lnTo>
                        <a:pt x="89" y="39"/>
                      </a:lnTo>
                      <a:lnTo>
                        <a:pt x="93" y="21"/>
                      </a:lnTo>
                      <a:lnTo>
                        <a:pt x="77" y="27"/>
                      </a:lnTo>
                      <a:lnTo>
                        <a:pt x="77" y="21"/>
                      </a:lnTo>
                      <a:lnTo>
                        <a:pt x="73" y="27"/>
                      </a:lnTo>
                      <a:lnTo>
                        <a:pt x="32" y="21"/>
                      </a:lnTo>
                      <a:lnTo>
                        <a:pt x="10" y="0"/>
                      </a:lnTo>
                      <a:lnTo>
                        <a:pt x="0" y="4"/>
                      </a:lnTo>
                      <a:lnTo>
                        <a:pt x="16" y="17"/>
                      </a:lnTo>
                      <a:lnTo>
                        <a:pt x="22" y="39"/>
                      </a:lnTo>
                      <a:lnTo>
                        <a:pt x="28" y="39"/>
                      </a:lnTo>
                      <a:lnTo>
                        <a:pt x="28" y="49"/>
                      </a:lnTo>
                      <a:lnTo>
                        <a:pt x="10" y="49"/>
                      </a:lnTo>
                      <a:lnTo>
                        <a:pt x="10" y="61"/>
                      </a:lnTo>
                      <a:lnTo>
                        <a:pt x="22" y="71"/>
                      </a:lnTo>
                      <a:lnTo>
                        <a:pt x="16" y="84"/>
                      </a:lnTo>
                      <a:lnTo>
                        <a:pt x="45" y="71"/>
                      </a:lnTo>
                      <a:lnTo>
                        <a:pt x="28" y="61"/>
                      </a:lnTo>
                      <a:lnTo>
                        <a:pt x="32" y="57"/>
                      </a:lnTo>
                      <a:lnTo>
                        <a:pt x="39" y="55"/>
                      </a:lnTo>
                      <a:lnTo>
                        <a:pt x="43" y="55"/>
                      </a:lnTo>
                      <a:lnTo>
                        <a:pt x="45" y="57"/>
                      </a:lnTo>
                      <a:lnTo>
                        <a:pt x="49" y="57"/>
                      </a:lnTo>
                      <a:lnTo>
                        <a:pt x="53" y="59"/>
                      </a:lnTo>
                      <a:lnTo>
                        <a:pt x="57" y="61"/>
                      </a:lnTo>
                      <a:lnTo>
                        <a:pt x="67" y="67"/>
                      </a:lnTo>
                      <a:lnTo>
                        <a:pt x="77" y="67"/>
                      </a:lnTo>
                      <a:lnTo>
                        <a:pt x="73" y="49"/>
                      </a:lnTo>
                      <a:lnTo>
                        <a:pt x="106" y="45"/>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21" name="Freeform 310">
                  <a:extLst>
                    <a:ext uri="{FF2B5EF4-FFF2-40B4-BE49-F238E27FC236}">
                      <a16:creationId xmlns:a16="http://schemas.microsoft.com/office/drawing/2014/main" id="{2431DB67-BF19-462E-A91A-4808933CD36F}"/>
                    </a:ext>
                  </a:extLst>
                </p:cNvPr>
                <p:cNvSpPr>
                  <a:spLocks/>
                </p:cNvSpPr>
                <p:nvPr/>
              </p:nvSpPr>
              <p:spPr bwMode="auto">
                <a:xfrm>
                  <a:off x="5172234" y="2591136"/>
                  <a:ext cx="130918" cy="124401"/>
                </a:xfrm>
                <a:custGeom>
                  <a:avLst/>
                  <a:gdLst>
                    <a:gd name="T0" fmla="*/ 219075 w 151"/>
                    <a:gd name="T1" fmla="*/ 106363 h 150"/>
                    <a:gd name="T2" fmla="*/ 193675 w 151"/>
                    <a:gd name="T3" fmla="*/ 95250 h 150"/>
                    <a:gd name="T4" fmla="*/ 212725 w 151"/>
                    <a:gd name="T5" fmla="*/ 88900 h 150"/>
                    <a:gd name="T6" fmla="*/ 212725 w 151"/>
                    <a:gd name="T7" fmla="*/ 69850 h 150"/>
                    <a:gd name="T8" fmla="*/ 203200 w 151"/>
                    <a:gd name="T9" fmla="*/ 44450 h 150"/>
                    <a:gd name="T10" fmla="*/ 168275 w 151"/>
                    <a:gd name="T11" fmla="*/ 15875 h 150"/>
                    <a:gd name="T12" fmla="*/ 158750 w 151"/>
                    <a:gd name="T13" fmla="*/ 0 h 150"/>
                    <a:gd name="T14" fmla="*/ 142875 w 151"/>
                    <a:gd name="T15" fmla="*/ 9525 h 150"/>
                    <a:gd name="T16" fmla="*/ 133350 w 151"/>
                    <a:gd name="T17" fmla="*/ 25400 h 150"/>
                    <a:gd name="T18" fmla="*/ 142875 w 151"/>
                    <a:gd name="T19" fmla="*/ 60325 h 150"/>
                    <a:gd name="T20" fmla="*/ 168275 w 151"/>
                    <a:gd name="T21" fmla="*/ 106363 h 150"/>
                    <a:gd name="T22" fmla="*/ 142875 w 151"/>
                    <a:gd name="T23" fmla="*/ 95250 h 150"/>
                    <a:gd name="T24" fmla="*/ 152400 w 151"/>
                    <a:gd name="T25" fmla="*/ 115888 h 150"/>
                    <a:gd name="T26" fmla="*/ 122238 w 151"/>
                    <a:gd name="T27" fmla="*/ 131762 h 150"/>
                    <a:gd name="T28" fmla="*/ 115888 w 151"/>
                    <a:gd name="T29" fmla="*/ 122237 h 150"/>
                    <a:gd name="T30" fmla="*/ 115888 w 151"/>
                    <a:gd name="T31" fmla="*/ 150812 h 150"/>
                    <a:gd name="T32" fmla="*/ 96838 w 151"/>
                    <a:gd name="T33" fmla="*/ 166687 h 150"/>
                    <a:gd name="T34" fmla="*/ 115888 w 151"/>
                    <a:gd name="T35" fmla="*/ 176212 h 150"/>
                    <a:gd name="T36" fmla="*/ 96838 w 151"/>
                    <a:gd name="T37" fmla="*/ 185737 h 150"/>
                    <a:gd name="T38" fmla="*/ 87313 w 151"/>
                    <a:gd name="T39" fmla="*/ 176212 h 150"/>
                    <a:gd name="T40" fmla="*/ 46038 w 151"/>
                    <a:gd name="T41" fmla="*/ 176212 h 150"/>
                    <a:gd name="T42" fmla="*/ 19050 w 151"/>
                    <a:gd name="T43" fmla="*/ 201612 h 150"/>
                    <a:gd name="T44" fmla="*/ 0 w 151"/>
                    <a:gd name="T45" fmla="*/ 201612 h 150"/>
                    <a:gd name="T46" fmla="*/ 0 w 151"/>
                    <a:gd name="T47" fmla="*/ 228600 h 150"/>
                    <a:gd name="T48" fmla="*/ 26988 w 151"/>
                    <a:gd name="T49" fmla="*/ 228600 h 150"/>
                    <a:gd name="T50" fmla="*/ 36513 w 151"/>
                    <a:gd name="T51" fmla="*/ 222250 h 150"/>
                    <a:gd name="T52" fmla="*/ 87313 w 151"/>
                    <a:gd name="T53" fmla="*/ 201612 h 150"/>
                    <a:gd name="T54" fmla="*/ 96838 w 151"/>
                    <a:gd name="T55" fmla="*/ 212725 h 150"/>
                    <a:gd name="T56" fmla="*/ 106363 w 151"/>
                    <a:gd name="T57" fmla="*/ 212725 h 150"/>
                    <a:gd name="T58" fmla="*/ 115888 w 151"/>
                    <a:gd name="T59" fmla="*/ 238125 h 150"/>
                    <a:gd name="T60" fmla="*/ 142875 w 151"/>
                    <a:gd name="T61" fmla="*/ 238125 h 150"/>
                    <a:gd name="T62" fmla="*/ 152400 w 151"/>
                    <a:gd name="T63" fmla="*/ 201612 h 150"/>
                    <a:gd name="T64" fmla="*/ 158750 w 151"/>
                    <a:gd name="T65" fmla="*/ 195262 h 150"/>
                    <a:gd name="T66" fmla="*/ 158750 w 151"/>
                    <a:gd name="T67" fmla="*/ 212725 h 150"/>
                    <a:gd name="T68" fmla="*/ 187325 w 151"/>
                    <a:gd name="T69" fmla="*/ 212725 h 150"/>
                    <a:gd name="T70" fmla="*/ 187325 w 151"/>
                    <a:gd name="T71" fmla="*/ 195262 h 150"/>
                    <a:gd name="T72" fmla="*/ 203200 w 151"/>
                    <a:gd name="T73" fmla="*/ 212725 h 150"/>
                    <a:gd name="T74" fmla="*/ 203200 w 151"/>
                    <a:gd name="T75" fmla="*/ 185737 h 150"/>
                    <a:gd name="T76" fmla="*/ 219075 w 151"/>
                    <a:gd name="T77" fmla="*/ 176212 h 150"/>
                    <a:gd name="T78" fmla="*/ 228600 w 151"/>
                    <a:gd name="T79" fmla="*/ 195262 h 150"/>
                    <a:gd name="T80" fmla="*/ 239713 w 151"/>
                    <a:gd name="T81" fmla="*/ 166687 h 150"/>
                    <a:gd name="T82" fmla="*/ 219075 w 151"/>
                    <a:gd name="T83" fmla="*/ 150812 h 150"/>
                    <a:gd name="T84" fmla="*/ 219075 w 151"/>
                    <a:gd name="T85" fmla="*/ 106363 h 150"/>
                    <a:gd name="T86" fmla="*/ 219075 w 151"/>
                    <a:gd name="T87" fmla="*/ 106363 h 1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1"/>
                    <a:gd name="T133" fmla="*/ 0 h 150"/>
                    <a:gd name="T134" fmla="*/ 151 w 151"/>
                    <a:gd name="T135" fmla="*/ 150 h 1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1" h="150">
                      <a:moveTo>
                        <a:pt x="138" y="67"/>
                      </a:moveTo>
                      <a:lnTo>
                        <a:pt x="122" y="60"/>
                      </a:lnTo>
                      <a:lnTo>
                        <a:pt x="134" y="56"/>
                      </a:lnTo>
                      <a:lnTo>
                        <a:pt x="134" y="44"/>
                      </a:lnTo>
                      <a:lnTo>
                        <a:pt x="128" y="28"/>
                      </a:lnTo>
                      <a:lnTo>
                        <a:pt x="106" y="10"/>
                      </a:lnTo>
                      <a:lnTo>
                        <a:pt x="100" y="0"/>
                      </a:lnTo>
                      <a:lnTo>
                        <a:pt x="90" y="6"/>
                      </a:lnTo>
                      <a:lnTo>
                        <a:pt x="84" y="16"/>
                      </a:lnTo>
                      <a:lnTo>
                        <a:pt x="90" y="38"/>
                      </a:lnTo>
                      <a:lnTo>
                        <a:pt x="106" y="67"/>
                      </a:lnTo>
                      <a:lnTo>
                        <a:pt x="90" y="60"/>
                      </a:lnTo>
                      <a:lnTo>
                        <a:pt x="96" y="73"/>
                      </a:lnTo>
                      <a:lnTo>
                        <a:pt x="77" y="83"/>
                      </a:lnTo>
                      <a:lnTo>
                        <a:pt x="73" y="77"/>
                      </a:lnTo>
                      <a:lnTo>
                        <a:pt x="73" y="95"/>
                      </a:lnTo>
                      <a:lnTo>
                        <a:pt x="61" y="105"/>
                      </a:lnTo>
                      <a:lnTo>
                        <a:pt x="73" y="111"/>
                      </a:lnTo>
                      <a:lnTo>
                        <a:pt x="61" y="117"/>
                      </a:lnTo>
                      <a:lnTo>
                        <a:pt x="55" y="111"/>
                      </a:lnTo>
                      <a:lnTo>
                        <a:pt x="29" y="111"/>
                      </a:lnTo>
                      <a:lnTo>
                        <a:pt x="12" y="127"/>
                      </a:lnTo>
                      <a:lnTo>
                        <a:pt x="0" y="127"/>
                      </a:lnTo>
                      <a:lnTo>
                        <a:pt x="0" y="144"/>
                      </a:lnTo>
                      <a:lnTo>
                        <a:pt x="17" y="144"/>
                      </a:lnTo>
                      <a:lnTo>
                        <a:pt x="23" y="140"/>
                      </a:lnTo>
                      <a:lnTo>
                        <a:pt x="55" y="127"/>
                      </a:lnTo>
                      <a:lnTo>
                        <a:pt x="61" y="134"/>
                      </a:lnTo>
                      <a:lnTo>
                        <a:pt x="67" y="134"/>
                      </a:lnTo>
                      <a:lnTo>
                        <a:pt x="73" y="150"/>
                      </a:lnTo>
                      <a:lnTo>
                        <a:pt x="90" y="150"/>
                      </a:lnTo>
                      <a:lnTo>
                        <a:pt x="96" y="127"/>
                      </a:lnTo>
                      <a:lnTo>
                        <a:pt x="100" y="123"/>
                      </a:lnTo>
                      <a:lnTo>
                        <a:pt x="100" y="134"/>
                      </a:lnTo>
                      <a:lnTo>
                        <a:pt x="118" y="134"/>
                      </a:lnTo>
                      <a:lnTo>
                        <a:pt x="118" y="123"/>
                      </a:lnTo>
                      <a:lnTo>
                        <a:pt x="128" y="134"/>
                      </a:lnTo>
                      <a:lnTo>
                        <a:pt x="128" y="117"/>
                      </a:lnTo>
                      <a:lnTo>
                        <a:pt x="138" y="111"/>
                      </a:lnTo>
                      <a:lnTo>
                        <a:pt x="144" y="123"/>
                      </a:lnTo>
                      <a:lnTo>
                        <a:pt x="151" y="105"/>
                      </a:lnTo>
                      <a:lnTo>
                        <a:pt x="138" y="95"/>
                      </a:lnTo>
                      <a:lnTo>
                        <a:pt x="138" y="67"/>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22" name="Freeform 311">
                  <a:extLst>
                    <a:ext uri="{FF2B5EF4-FFF2-40B4-BE49-F238E27FC236}">
                      <a16:creationId xmlns:a16="http://schemas.microsoft.com/office/drawing/2014/main" id="{8B017F1C-8FC0-4CB9-A364-091A79154F55}"/>
                    </a:ext>
                  </a:extLst>
                </p:cNvPr>
                <p:cNvSpPr>
                  <a:spLocks/>
                </p:cNvSpPr>
                <p:nvPr/>
              </p:nvSpPr>
              <p:spPr bwMode="auto">
                <a:xfrm>
                  <a:off x="5192175" y="2707243"/>
                  <a:ext cx="32946" cy="26539"/>
                </a:xfrm>
                <a:custGeom>
                  <a:avLst/>
                  <a:gdLst>
                    <a:gd name="T0" fmla="*/ 50800 w 38"/>
                    <a:gd name="T1" fmla="*/ 0 h 32"/>
                    <a:gd name="T2" fmla="*/ 44450 w 38"/>
                    <a:gd name="T3" fmla="*/ 0 h 32"/>
                    <a:gd name="T4" fmla="*/ 34925 w 38"/>
                    <a:gd name="T5" fmla="*/ 6350 h 32"/>
                    <a:gd name="T6" fmla="*/ 19050 w 38"/>
                    <a:gd name="T7" fmla="*/ 6350 h 32"/>
                    <a:gd name="T8" fmla="*/ 0 w 38"/>
                    <a:gd name="T9" fmla="*/ 25400 h 32"/>
                    <a:gd name="T10" fmla="*/ 34925 w 38"/>
                    <a:gd name="T11" fmla="*/ 50800 h 32"/>
                    <a:gd name="T12" fmla="*/ 44450 w 38"/>
                    <a:gd name="T13" fmla="*/ 25400 h 32"/>
                    <a:gd name="T14" fmla="*/ 60325 w 38"/>
                    <a:gd name="T15" fmla="*/ 15875 h 32"/>
                    <a:gd name="T16" fmla="*/ 60325 w 38"/>
                    <a:gd name="T17" fmla="*/ 6350 h 32"/>
                    <a:gd name="T18" fmla="*/ 50800 w 38"/>
                    <a:gd name="T19" fmla="*/ 0 h 32"/>
                    <a:gd name="T20" fmla="*/ 50800 w 38"/>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
                    <a:gd name="T34" fmla="*/ 0 h 32"/>
                    <a:gd name="T35" fmla="*/ 38 w 38"/>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 h="32">
                      <a:moveTo>
                        <a:pt x="32" y="0"/>
                      </a:moveTo>
                      <a:lnTo>
                        <a:pt x="28" y="0"/>
                      </a:lnTo>
                      <a:lnTo>
                        <a:pt x="22" y="4"/>
                      </a:lnTo>
                      <a:lnTo>
                        <a:pt x="12" y="4"/>
                      </a:lnTo>
                      <a:lnTo>
                        <a:pt x="0" y="16"/>
                      </a:lnTo>
                      <a:lnTo>
                        <a:pt x="22" y="32"/>
                      </a:lnTo>
                      <a:lnTo>
                        <a:pt x="28" y="16"/>
                      </a:lnTo>
                      <a:lnTo>
                        <a:pt x="38" y="10"/>
                      </a:lnTo>
                      <a:lnTo>
                        <a:pt x="38" y="4"/>
                      </a:lnTo>
                      <a:lnTo>
                        <a:pt x="32" y="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23" name="Freeform 312">
                  <a:extLst>
                    <a:ext uri="{FF2B5EF4-FFF2-40B4-BE49-F238E27FC236}">
                      <a16:creationId xmlns:a16="http://schemas.microsoft.com/office/drawing/2014/main" id="{766F482E-FFB6-4F9C-B42F-91A932030DF6}"/>
                    </a:ext>
                  </a:extLst>
                </p:cNvPr>
                <p:cNvSpPr>
                  <a:spLocks/>
                </p:cNvSpPr>
                <p:nvPr/>
              </p:nvSpPr>
              <p:spPr bwMode="auto">
                <a:xfrm>
                  <a:off x="5163564" y="2715537"/>
                  <a:ext cx="33813" cy="42296"/>
                </a:xfrm>
                <a:custGeom>
                  <a:avLst/>
                  <a:gdLst>
                    <a:gd name="T0" fmla="*/ 52388 w 39"/>
                    <a:gd name="T1" fmla="*/ 19050 h 51"/>
                    <a:gd name="T2" fmla="*/ 42863 w 39"/>
                    <a:gd name="T3" fmla="*/ 0 h 51"/>
                    <a:gd name="T4" fmla="*/ 6350 w 39"/>
                    <a:gd name="T5" fmla="*/ 0 h 51"/>
                    <a:gd name="T6" fmla="*/ 0 w 39"/>
                    <a:gd name="T7" fmla="*/ 9525 h 51"/>
                    <a:gd name="T8" fmla="*/ 0 w 39"/>
                    <a:gd name="T9" fmla="*/ 28575 h 51"/>
                    <a:gd name="T10" fmla="*/ 25400 w 39"/>
                    <a:gd name="T11" fmla="*/ 28575 h 51"/>
                    <a:gd name="T12" fmla="*/ 15875 w 39"/>
                    <a:gd name="T13" fmla="*/ 53975 h 51"/>
                    <a:gd name="T14" fmla="*/ 34925 w 39"/>
                    <a:gd name="T15" fmla="*/ 80962 h 51"/>
                    <a:gd name="T16" fmla="*/ 61913 w 39"/>
                    <a:gd name="T17" fmla="*/ 69850 h 51"/>
                    <a:gd name="T18" fmla="*/ 52388 w 39"/>
                    <a:gd name="T19" fmla="*/ 19050 h 51"/>
                    <a:gd name="T20" fmla="*/ 52388 w 39"/>
                    <a:gd name="T21" fmla="*/ 1905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
                    <a:gd name="T34" fmla="*/ 0 h 51"/>
                    <a:gd name="T35" fmla="*/ 39 w 39"/>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 h="51">
                      <a:moveTo>
                        <a:pt x="33" y="12"/>
                      </a:moveTo>
                      <a:lnTo>
                        <a:pt x="27" y="0"/>
                      </a:lnTo>
                      <a:lnTo>
                        <a:pt x="4" y="0"/>
                      </a:lnTo>
                      <a:lnTo>
                        <a:pt x="0" y="6"/>
                      </a:lnTo>
                      <a:lnTo>
                        <a:pt x="0" y="18"/>
                      </a:lnTo>
                      <a:lnTo>
                        <a:pt x="16" y="18"/>
                      </a:lnTo>
                      <a:lnTo>
                        <a:pt x="10" y="34"/>
                      </a:lnTo>
                      <a:lnTo>
                        <a:pt x="22" y="51"/>
                      </a:lnTo>
                      <a:lnTo>
                        <a:pt x="39" y="44"/>
                      </a:lnTo>
                      <a:lnTo>
                        <a:pt x="33" y="12"/>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24" name="Freeform 6">
                  <a:extLst>
                    <a:ext uri="{FF2B5EF4-FFF2-40B4-BE49-F238E27FC236}">
                      <a16:creationId xmlns:a16="http://schemas.microsoft.com/office/drawing/2014/main" id="{5E02E05C-8C69-4D47-AEC1-E64C28AE9E7F}"/>
                    </a:ext>
                  </a:extLst>
                </p:cNvPr>
                <p:cNvSpPr>
                  <a:spLocks/>
                </p:cNvSpPr>
                <p:nvPr/>
              </p:nvSpPr>
              <p:spPr bwMode="auto">
                <a:xfrm>
                  <a:off x="2801661" y="3016856"/>
                  <a:ext cx="16315" cy="8899"/>
                </a:xfrm>
                <a:custGeom>
                  <a:avLst/>
                  <a:gdLst>
                    <a:gd name="T0" fmla="*/ 25400 w 16"/>
                    <a:gd name="T1" fmla="*/ 6350 h 10"/>
                    <a:gd name="T2" fmla="*/ 22225 w 16"/>
                    <a:gd name="T3" fmla="*/ 0 h 10"/>
                    <a:gd name="T4" fmla="*/ 0 w 16"/>
                    <a:gd name="T5" fmla="*/ 3175 h 10"/>
                    <a:gd name="T6" fmla="*/ 6350 w 16"/>
                    <a:gd name="T7" fmla="*/ 15875 h 10"/>
                    <a:gd name="T8" fmla="*/ 25400 w 16"/>
                    <a:gd name="T9" fmla="*/ 6350 h 10"/>
                    <a:gd name="T10" fmla="*/ 25400 w 16"/>
                    <a:gd name="T11" fmla="*/ 6350 h 10"/>
                    <a:gd name="T12" fmla="*/ 0 60000 65536"/>
                    <a:gd name="T13" fmla="*/ 0 60000 65536"/>
                    <a:gd name="T14" fmla="*/ 0 60000 65536"/>
                    <a:gd name="T15" fmla="*/ 0 60000 65536"/>
                    <a:gd name="T16" fmla="*/ 0 60000 65536"/>
                    <a:gd name="T17" fmla="*/ 0 60000 65536"/>
                    <a:gd name="T18" fmla="*/ 0 w 16"/>
                    <a:gd name="T19" fmla="*/ 0 h 10"/>
                    <a:gd name="T20" fmla="*/ 16 w 16"/>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6" h="10">
                      <a:moveTo>
                        <a:pt x="16" y="4"/>
                      </a:moveTo>
                      <a:lnTo>
                        <a:pt x="14" y="0"/>
                      </a:lnTo>
                      <a:lnTo>
                        <a:pt x="0" y="2"/>
                      </a:lnTo>
                      <a:lnTo>
                        <a:pt x="4" y="10"/>
                      </a:lnTo>
                      <a:lnTo>
                        <a:pt x="16" y="4"/>
                      </a:lnTo>
                      <a:close/>
                    </a:path>
                  </a:pathLst>
                </a:custGeom>
                <a:solidFill>
                  <a:srgbClr val="FF3154"/>
                </a:solidFill>
                <a:ln w="9525">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25" name="Freeform 10">
                  <a:extLst>
                    <a:ext uri="{FF2B5EF4-FFF2-40B4-BE49-F238E27FC236}">
                      <a16:creationId xmlns:a16="http://schemas.microsoft.com/office/drawing/2014/main" id="{22EB1306-02AE-4F74-A10F-6D20EC74CAE6}"/>
                    </a:ext>
                  </a:extLst>
                </p:cNvPr>
                <p:cNvSpPr>
                  <a:spLocks/>
                </p:cNvSpPr>
                <p:nvPr/>
              </p:nvSpPr>
              <p:spPr bwMode="auto">
                <a:xfrm>
                  <a:off x="2822055" y="3025755"/>
                  <a:ext cx="19375" cy="5339"/>
                </a:xfrm>
                <a:custGeom>
                  <a:avLst/>
                  <a:gdLst>
                    <a:gd name="T0" fmla="*/ 3175 w 19"/>
                    <a:gd name="T1" fmla="*/ 9525 h 6"/>
                    <a:gd name="T2" fmla="*/ 30163 w 19"/>
                    <a:gd name="T3" fmla="*/ 3175 h 6"/>
                    <a:gd name="T4" fmla="*/ 0 w 19"/>
                    <a:gd name="T5" fmla="*/ 0 h 6"/>
                    <a:gd name="T6" fmla="*/ 3175 w 19"/>
                    <a:gd name="T7" fmla="*/ 9525 h 6"/>
                    <a:gd name="T8" fmla="*/ 3175 w 19"/>
                    <a:gd name="T9" fmla="*/ 9525 h 6"/>
                    <a:gd name="T10" fmla="*/ 0 60000 65536"/>
                    <a:gd name="T11" fmla="*/ 0 60000 65536"/>
                    <a:gd name="T12" fmla="*/ 0 60000 65536"/>
                    <a:gd name="T13" fmla="*/ 0 60000 65536"/>
                    <a:gd name="T14" fmla="*/ 0 60000 65536"/>
                    <a:gd name="T15" fmla="*/ 0 w 19"/>
                    <a:gd name="T16" fmla="*/ 0 h 6"/>
                    <a:gd name="T17" fmla="*/ 19 w 19"/>
                    <a:gd name="T18" fmla="*/ 6 h 6"/>
                  </a:gdLst>
                  <a:ahLst/>
                  <a:cxnLst>
                    <a:cxn ang="T10">
                      <a:pos x="T0" y="T1"/>
                    </a:cxn>
                    <a:cxn ang="T11">
                      <a:pos x="T2" y="T3"/>
                    </a:cxn>
                    <a:cxn ang="T12">
                      <a:pos x="T4" y="T5"/>
                    </a:cxn>
                    <a:cxn ang="T13">
                      <a:pos x="T6" y="T7"/>
                    </a:cxn>
                    <a:cxn ang="T14">
                      <a:pos x="T8" y="T9"/>
                    </a:cxn>
                  </a:cxnLst>
                  <a:rect l="T15" t="T16" r="T17" b="T18"/>
                  <a:pathLst>
                    <a:path w="19" h="6">
                      <a:moveTo>
                        <a:pt x="2" y="6"/>
                      </a:moveTo>
                      <a:lnTo>
                        <a:pt x="19" y="2"/>
                      </a:lnTo>
                      <a:lnTo>
                        <a:pt x="0" y="0"/>
                      </a:lnTo>
                      <a:lnTo>
                        <a:pt x="2" y="6"/>
                      </a:lnTo>
                      <a:close/>
                    </a:path>
                  </a:pathLst>
                </a:custGeom>
                <a:solidFill>
                  <a:srgbClr val="FF3154"/>
                </a:solidFill>
                <a:ln w="9525">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26" name="Freeform 8">
                  <a:extLst>
                    <a:ext uri="{FF2B5EF4-FFF2-40B4-BE49-F238E27FC236}">
                      <a16:creationId xmlns:a16="http://schemas.microsoft.com/office/drawing/2014/main" id="{B7FE63EF-9541-46D1-B262-05D3F3396E56}"/>
                    </a:ext>
                  </a:extLst>
                </p:cNvPr>
                <p:cNvSpPr>
                  <a:spLocks/>
                </p:cNvSpPr>
                <p:nvPr/>
              </p:nvSpPr>
              <p:spPr bwMode="auto">
                <a:xfrm>
                  <a:off x="2820016" y="3054231"/>
                  <a:ext cx="11217" cy="8899"/>
                </a:xfrm>
                <a:custGeom>
                  <a:avLst/>
                  <a:gdLst>
                    <a:gd name="T0" fmla="*/ 17463 w 11"/>
                    <a:gd name="T1" fmla="*/ 12700 h 10"/>
                    <a:gd name="T2" fmla="*/ 17463 w 11"/>
                    <a:gd name="T3" fmla="*/ 0 h 10"/>
                    <a:gd name="T4" fmla="*/ 6350 w 11"/>
                    <a:gd name="T5" fmla="*/ 3175 h 10"/>
                    <a:gd name="T6" fmla="*/ 0 w 11"/>
                    <a:gd name="T7" fmla="*/ 15875 h 10"/>
                    <a:gd name="T8" fmla="*/ 17463 w 11"/>
                    <a:gd name="T9" fmla="*/ 12700 h 10"/>
                    <a:gd name="T10" fmla="*/ 17463 w 11"/>
                    <a:gd name="T11" fmla="*/ 1270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8"/>
                      </a:moveTo>
                      <a:lnTo>
                        <a:pt x="11" y="0"/>
                      </a:lnTo>
                      <a:lnTo>
                        <a:pt x="4" y="2"/>
                      </a:lnTo>
                      <a:lnTo>
                        <a:pt x="0" y="10"/>
                      </a:lnTo>
                      <a:lnTo>
                        <a:pt x="11" y="8"/>
                      </a:lnTo>
                      <a:close/>
                    </a:path>
                  </a:pathLst>
                </a:custGeom>
                <a:solidFill>
                  <a:srgbClr val="FF3154"/>
                </a:solidFill>
                <a:ln w="9525">
                  <a:solidFill>
                    <a:srgbClr val="FFFFFF"/>
                  </a:solidFill>
                  <a:miter lim="800000"/>
                  <a:headEnd/>
                  <a:tailEnd/>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27" name="Freeform 9">
                  <a:extLst>
                    <a:ext uri="{FF2B5EF4-FFF2-40B4-BE49-F238E27FC236}">
                      <a16:creationId xmlns:a16="http://schemas.microsoft.com/office/drawing/2014/main" id="{904FD17A-E828-4E28-8F47-91C4FD957BD4}"/>
                    </a:ext>
                  </a:extLst>
                </p:cNvPr>
                <p:cNvSpPr>
                  <a:spLocks/>
                </p:cNvSpPr>
                <p:nvPr/>
              </p:nvSpPr>
              <p:spPr bwMode="auto">
                <a:xfrm>
                  <a:off x="2837350" y="3047112"/>
                  <a:ext cx="16315" cy="14238"/>
                </a:xfrm>
                <a:custGeom>
                  <a:avLst/>
                  <a:gdLst>
                    <a:gd name="T0" fmla="*/ 0 w 16"/>
                    <a:gd name="T1" fmla="*/ 22225 h 16"/>
                    <a:gd name="T2" fmla="*/ 9525 w 16"/>
                    <a:gd name="T3" fmla="*/ 25400 h 16"/>
                    <a:gd name="T4" fmla="*/ 22225 w 16"/>
                    <a:gd name="T5" fmla="*/ 19050 h 16"/>
                    <a:gd name="T6" fmla="*/ 25400 w 16"/>
                    <a:gd name="T7" fmla="*/ 12700 h 16"/>
                    <a:gd name="T8" fmla="*/ 0 w 16"/>
                    <a:gd name="T9" fmla="*/ 0 h 16"/>
                    <a:gd name="T10" fmla="*/ 0 w 16"/>
                    <a:gd name="T11" fmla="*/ 22225 h 16"/>
                    <a:gd name="T12" fmla="*/ 0 w 16"/>
                    <a:gd name="T13" fmla="*/ 22225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0" y="14"/>
                      </a:moveTo>
                      <a:lnTo>
                        <a:pt x="6" y="16"/>
                      </a:lnTo>
                      <a:lnTo>
                        <a:pt x="14" y="12"/>
                      </a:lnTo>
                      <a:lnTo>
                        <a:pt x="16" y="8"/>
                      </a:lnTo>
                      <a:lnTo>
                        <a:pt x="0" y="0"/>
                      </a:lnTo>
                      <a:lnTo>
                        <a:pt x="0" y="14"/>
                      </a:lnTo>
                      <a:close/>
                    </a:path>
                  </a:pathLst>
                </a:custGeom>
                <a:solidFill>
                  <a:srgbClr val="00C9FF"/>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28" name="Freeform 3">
                  <a:extLst>
                    <a:ext uri="{FF2B5EF4-FFF2-40B4-BE49-F238E27FC236}">
                      <a16:creationId xmlns:a16="http://schemas.microsoft.com/office/drawing/2014/main" id="{9705FD20-C01D-48DF-A9D3-4A3DE8A4F468}"/>
                    </a:ext>
                  </a:extLst>
                </p:cNvPr>
                <p:cNvSpPr>
                  <a:spLocks/>
                </p:cNvSpPr>
                <p:nvPr/>
              </p:nvSpPr>
              <p:spPr bwMode="auto">
                <a:xfrm>
                  <a:off x="3920256" y="2991050"/>
                  <a:ext cx="144795" cy="131701"/>
                </a:xfrm>
                <a:custGeom>
                  <a:avLst/>
                  <a:gdLst>
                    <a:gd name="T0" fmla="*/ 115887 w 142"/>
                    <a:gd name="T1" fmla="*/ 0 h 148"/>
                    <a:gd name="T2" fmla="*/ 15875 w 142"/>
                    <a:gd name="T3" fmla="*/ 34925 h 148"/>
                    <a:gd name="T4" fmla="*/ 0 w 142"/>
                    <a:gd name="T5" fmla="*/ 138112 h 148"/>
                    <a:gd name="T6" fmla="*/ 106363 w 142"/>
                    <a:gd name="T7" fmla="*/ 144462 h 148"/>
                    <a:gd name="T8" fmla="*/ 176212 w 142"/>
                    <a:gd name="T9" fmla="*/ 187325 h 148"/>
                    <a:gd name="T10" fmla="*/ 160337 w 142"/>
                    <a:gd name="T11" fmla="*/ 219075 h 148"/>
                    <a:gd name="T12" fmla="*/ 225425 w 142"/>
                    <a:gd name="T13" fmla="*/ 234950 h 148"/>
                    <a:gd name="T14" fmla="*/ 134937 w 142"/>
                    <a:gd name="T15" fmla="*/ 87312 h 148"/>
                    <a:gd name="T16" fmla="*/ 115887 w 142"/>
                    <a:gd name="T17" fmla="*/ 0 h 148"/>
                    <a:gd name="T18" fmla="*/ 115887 w 142"/>
                    <a:gd name="T19" fmla="*/ 0 h 1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148"/>
                    <a:gd name="T32" fmla="*/ 142 w 142"/>
                    <a:gd name="T33" fmla="*/ 148 h 1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148">
                      <a:moveTo>
                        <a:pt x="73" y="0"/>
                      </a:moveTo>
                      <a:lnTo>
                        <a:pt x="10" y="22"/>
                      </a:lnTo>
                      <a:lnTo>
                        <a:pt x="0" y="87"/>
                      </a:lnTo>
                      <a:lnTo>
                        <a:pt x="67" y="91"/>
                      </a:lnTo>
                      <a:lnTo>
                        <a:pt x="111" y="118"/>
                      </a:lnTo>
                      <a:lnTo>
                        <a:pt x="101" y="138"/>
                      </a:lnTo>
                      <a:lnTo>
                        <a:pt x="142" y="148"/>
                      </a:lnTo>
                      <a:lnTo>
                        <a:pt x="85" y="55"/>
                      </a:lnTo>
                      <a:lnTo>
                        <a:pt x="73"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29" name="Freeform 4">
                  <a:extLst>
                    <a:ext uri="{FF2B5EF4-FFF2-40B4-BE49-F238E27FC236}">
                      <a16:creationId xmlns:a16="http://schemas.microsoft.com/office/drawing/2014/main" id="{36DE5E8C-DAEE-4E2E-8C8C-5C342BC8EBE1}"/>
                    </a:ext>
                  </a:extLst>
                </p:cNvPr>
                <p:cNvSpPr>
                  <a:spLocks/>
                </p:cNvSpPr>
                <p:nvPr/>
              </p:nvSpPr>
              <p:spPr bwMode="auto">
                <a:xfrm>
                  <a:off x="4265930" y="3654005"/>
                  <a:ext cx="22433" cy="16018"/>
                </a:xfrm>
                <a:custGeom>
                  <a:avLst/>
                  <a:gdLst>
                    <a:gd name="T0" fmla="*/ 22225 w 22"/>
                    <a:gd name="T1" fmla="*/ 22225 h 18"/>
                    <a:gd name="T2" fmla="*/ 34925 w 22"/>
                    <a:gd name="T3" fmla="*/ 9525 h 18"/>
                    <a:gd name="T4" fmla="*/ 9525 w 22"/>
                    <a:gd name="T5" fmla="*/ 0 h 18"/>
                    <a:gd name="T6" fmla="*/ 0 w 22"/>
                    <a:gd name="T7" fmla="*/ 28575 h 18"/>
                    <a:gd name="T8" fmla="*/ 22225 w 22"/>
                    <a:gd name="T9" fmla="*/ 22225 h 18"/>
                    <a:gd name="T10" fmla="*/ 22225 w 22"/>
                    <a:gd name="T11" fmla="*/ 22225 h 18"/>
                    <a:gd name="T12" fmla="*/ 0 60000 65536"/>
                    <a:gd name="T13" fmla="*/ 0 60000 65536"/>
                    <a:gd name="T14" fmla="*/ 0 60000 65536"/>
                    <a:gd name="T15" fmla="*/ 0 60000 65536"/>
                    <a:gd name="T16" fmla="*/ 0 60000 65536"/>
                    <a:gd name="T17" fmla="*/ 0 60000 65536"/>
                    <a:gd name="T18" fmla="*/ 0 w 22"/>
                    <a:gd name="T19" fmla="*/ 0 h 18"/>
                    <a:gd name="T20" fmla="*/ 22 w 2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2" h="18">
                      <a:moveTo>
                        <a:pt x="14" y="14"/>
                      </a:moveTo>
                      <a:lnTo>
                        <a:pt x="22" y="6"/>
                      </a:lnTo>
                      <a:lnTo>
                        <a:pt x="6" y="0"/>
                      </a:lnTo>
                      <a:lnTo>
                        <a:pt x="0" y="18"/>
                      </a:lnTo>
                      <a:lnTo>
                        <a:pt x="14" y="14"/>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30" name="Freeform 17">
                  <a:extLst>
                    <a:ext uri="{FF2B5EF4-FFF2-40B4-BE49-F238E27FC236}">
                      <a16:creationId xmlns:a16="http://schemas.microsoft.com/office/drawing/2014/main" id="{5C62DFEF-FAE5-463C-B922-144C79922EEB}"/>
                    </a:ext>
                  </a:extLst>
                </p:cNvPr>
                <p:cNvSpPr>
                  <a:spLocks/>
                </p:cNvSpPr>
                <p:nvPr/>
              </p:nvSpPr>
              <p:spPr bwMode="auto">
                <a:xfrm>
                  <a:off x="4052816" y="3499167"/>
                  <a:ext cx="140716" cy="234036"/>
                </a:xfrm>
                <a:custGeom>
                  <a:avLst/>
                  <a:gdLst>
                    <a:gd name="T0" fmla="*/ 182562 w 138"/>
                    <a:gd name="T1" fmla="*/ 0 h 263"/>
                    <a:gd name="T2" fmla="*/ 147637 w 138"/>
                    <a:gd name="T3" fmla="*/ 88900 h 263"/>
                    <a:gd name="T4" fmla="*/ 112712 w 138"/>
                    <a:gd name="T5" fmla="*/ 88900 h 263"/>
                    <a:gd name="T6" fmla="*/ 112712 w 138"/>
                    <a:gd name="T7" fmla="*/ 106362 h 263"/>
                    <a:gd name="T8" fmla="*/ 44450 w 138"/>
                    <a:gd name="T9" fmla="*/ 134937 h 263"/>
                    <a:gd name="T10" fmla="*/ 25400 w 138"/>
                    <a:gd name="T11" fmla="*/ 182562 h 263"/>
                    <a:gd name="T12" fmla="*/ 41275 w 138"/>
                    <a:gd name="T13" fmla="*/ 231775 h 263"/>
                    <a:gd name="T14" fmla="*/ 0 w 138"/>
                    <a:gd name="T15" fmla="*/ 298450 h 263"/>
                    <a:gd name="T16" fmla="*/ 0 w 138"/>
                    <a:gd name="T17" fmla="*/ 319087 h 263"/>
                    <a:gd name="T18" fmla="*/ 0 w 138"/>
                    <a:gd name="T19" fmla="*/ 322262 h 263"/>
                    <a:gd name="T20" fmla="*/ 0 w 138"/>
                    <a:gd name="T21" fmla="*/ 325437 h 263"/>
                    <a:gd name="T22" fmla="*/ 0 w 138"/>
                    <a:gd name="T23" fmla="*/ 325437 h 263"/>
                    <a:gd name="T24" fmla="*/ 3175 w 138"/>
                    <a:gd name="T25" fmla="*/ 334962 h 263"/>
                    <a:gd name="T26" fmla="*/ 3175 w 138"/>
                    <a:gd name="T27" fmla="*/ 350837 h 263"/>
                    <a:gd name="T28" fmla="*/ 3175 w 138"/>
                    <a:gd name="T29" fmla="*/ 363537 h 263"/>
                    <a:gd name="T30" fmla="*/ 3175 w 138"/>
                    <a:gd name="T31" fmla="*/ 373062 h 263"/>
                    <a:gd name="T32" fmla="*/ 6350 w 138"/>
                    <a:gd name="T33" fmla="*/ 382587 h 263"/>
                    <a:gd name="T34" fmla="*/ 6350 w 138"/>
                    <a:gd name="T35" fmla="*/ 385762 h 263"/>
                    <a:gd name="T36" fmla="*/ 6350 w 138"/>
                    <a:gd name="T37" fmla="*/ 388937 h 263"/>
                    <a:gd name="T38" fmla="*/ 6350 w 138"/>
                    <a:gd name="T39" fmla="*/ 388937 h 263"/>
                    <a:gd name="T40" fmla="*/ 6350 w 138"/>
                    <a:gd name="T41" fmla="*/ 392112 h 263"/>
                    <a:gd name="T42" fmla="*/ 9525 w 138"/>
                    <a:gd name="T43" fmla="*/ 395287 h 263"/>
                    <a:gd name="T44" fmla="*/ 9525 w 138"/>
                    <a:gd name="T45" fmla="*/ 398462 h 263"/>
                    <a:gd name="T46" fmla="*/ 15875 w 138"/>
                    <a:gd name="T47" fmla="*/ 401637 h 263"/>
                    <a:gd name="T48" fmla="*/ 19050 w 138"/>
                    <a:gd name="T49" fmla="*/ 404812 h 263"/>
                    <a:gd name="T50" fmla="*/ 25400 w 138"/>
                    <a:gd name="T51" fmla="*/ 407987 h 263"/>
                    <a:gd name="T52" fmla="*/ 44450 w 138"/>
                    <a:gd name="T53" fmla="*/ 417512 h 263"/>
                    <a:gd name="T54" fmla="*/ 93662 w 138"/>
                    <a:gd name="T55" fmla="*/ 398462 h 263"/>
                    <a:gd name="T56" fmla="*/ 112712 w 138"/>
                    <a:gd name="T57" fmla="*/ 331787 h 263"/>
                    <a:gd name="T58" fmla="*/ 153987 w 138"/>
                    <a:gd name="T59" fmla="*/ 266700 h 263"/>
                    <a:gd name="T60" fmla="*/ 153987 w 138"/>
                    <a:gd name="T61" fmla="*/ 247650 h 263"/>
                    <a:gd name="T62" fmla="*/ 219075 w 138"/>
                    <a:gd name="T63" fmla="*/ 92075 h 263"/>
                    <a:gd name="T64" fmla="*/ 209550 w 138"/>
                    <a:gd name="T65" fmla="*/ 63500 h 263"/>
                    <a:gd name="T66" fmla="*/ 219075 w 138"/>
                    <a:gd name="T67" fmla="*/ 41275 h 263"/>
                    <a:gd name="T68" fmla="*/ 182562 w 138"/>
                    <a:gd name="T69" fmla="*/ 0 h 263"/>
                    <a:gd name="T70" fmla="*/ 182562 w 138"/>
                    <a:gd name="T71" fmla="*/ 0 h 2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8"/>
                    <a:gd name="T109" fmla="*/ 0 h 263"/>
                    <a:gd name="T110" fmla="*/ 138 w 138"/>
                    <a:gd name="T111" fmla="*/ 263 h 2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8" h="263">
                      <a:moveTo>
                        <a:pt x="115" y="0"/>
                      </a:moveTo>
                      <a:lnTo>
                        <a:pt x="93" y="56"/>
                      </a:lnTo>
                      <a:lnTo>
                        <a:pt x="71" y="56"/>
                      </a:lnTo>
                      <a:lnTo>
                        <a:pt x="71" y="67"/>
                      </a:lnTo>
                      <a:lnTo>
                        <a:pt x="28" y="85"/>
                      </a:lnTo>
                      <a:lnTo>
                        <a:pt x="16" y="115"/>
                      </a:lnTo>
                      <a:lnTo>
                        <a:pt x="26" y="146"/>
                      </a:lnTo>
                      <a:lnTo>
                        <a:pt x="0" y="188"/>
                      </a:lnTo>
                      <a:lnTo>
                        <a:pt x="0" y="201"/>
                      </a:lnTo>
                      <a:lnTo>
                        <a:pt x="0" y="203"/>
                      </a:lnTo>
                      <a:lnTo>
                        <a:pt x="0" y="205"/>
                      </a:lnTo>
                      <a:lnTo>
                        <a:pt x="2" y="211"/>
                      </a:lnTo>
                      <a:lnTo>
                        <a:pt x="2" y="221"/>
                      </a:lnTo>
                      <a:lnTo>
                        <a:pt x="2" y="229"/>
                      </a:lnTo>
                      <a:lnTo>
                        <a:pt x="2" y="235"/>
                      </a:lnTo>
                      <a:lnTo>
                        <a:pt x="4" y="241"/>
                      </a:lnTo>
                      <a:lnTo>
                        <a:pt x="4" y="243"/>
                      </a:lnTo>
                      <a:lnTo>
                        <a:pt x="4" y="245"/>
                      </a:lnTo>
                      <a:lnTo>
                        <a:pt x="4" y="247"/>
                      </a:lnTo>
                      <a:lnTo>
                        <a:pt x="6" y="249"/>
                      </a:lnTo>
                      <a:lnTo>
                        <a:pt x="6" y="251"/>
                      </a:lnTo>
                      <a:lnTo>
                        <a:pt x="10" y="253"/>
                      </a:lnTo>
                      <a:lnTo>
                        <a:pt x="12" y="255"/>
                      </a:lnTo>
                      <a:lnTo>
                        <a:pt x="16" y="257"/>
                      </a:lnTo>
                      <a:lnTo>
                        <a:pt x="28" y="263"/>
                      </a:lnTo>
                      <a:lnTo>
                        <a:pt x="59" y="251"/>
                      </a:lnTo>
                      <a:lnTo>
                        <a:pt x="71" y="209"/>
                      </a:lnTo>
                      <a:lnTo>
                        <a:pt x="97" y="168"/>
                      </a:lnTo>
                      <a:lnTo>
                        <a:pt x="97" y="156"/>
                      </a:lnTo>
                      <a:lnTo>
                        <a:pt x="138" y="58"/>
                      </a:lnTo>
                      <a:lnTo>
                        <a:pt x="132" y="40"/>
                      </a:lnTo>
                      <a:lnTo>
                        <a:pt x="138" y="26"/>
                      </a:lnTo>
                      <a:lnTo>
                        <a:pt x="115" y="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31" name="Freeform 23">
                  <a:extLst>
                    <a:ext uri="{FF2B5EF4-FFF2-40B4-BE49-F238E27FC236}">
                      <a16:creationId xmlns:a16="http://schemas.microsoft.com/office/drawing/2014/main" id="{E3ED2BF2-1641-44AC-9D94-376DEC901B34}"/>
                    </a:ext>
                  </a:extLst>
                </p:cNvPr>
                <p:cNvSpPr>
                  <a:spLocks/>
                </p:cNvSpPr>
                <p:nvPr/>
              </p:nvSpPr>
              <p:spPr bwMode="auto">
                <a:xfrm>
                  <a:off x="4033441" y="3092495"/>
                  <a:ext cx="174366" cy="229587"/>
                </a:xfrm>
                <a:custGeom>
                  <a:avLst/>
                  <a:gdLst>
                    <a:gd name="T0" fmla="*/ 17463 w 171"/>
                    <a:gd name="T1" fmla="*/ 34925 h 258"/>
                    <a:gd name="T2" fmla="*/ 61913 w 171"/>
                    <a:gd name="T3" fmla="*/ 90487 h 258"/>
                    <a:gd name="T4" fmla="*/ 190500 w 171"/>
                    <a:gd name="T5" fmla="*/ 125412 h 258"/>
                    <a:gd name="T6" fmla="*/ 127000 w 171"/>
                    <a:gd name="T7" fmla="*/ 190500 h 258"/>
                    <a:gd name="T8" fmla="*/ 103188 w 171"/>
                    <a:gd name="T9" fmla="*/ 219075 h 258"/>
                    <a:gd name="T10" fmla="*/ 74613 w 171"/>
                    <a:gd name="T11" fmla="*/ 219075 h 258"/>
                    <a:gd name="T12" fmla="*/ 20638 w 171"/>
                    <a:gd name="T13" fmla="*/ 250825 h 258"/>
                    <a:gd name="T14" fmla="*/ 0 w 171"/>
                    <a:gd name="T15" fmla="*/ 282575 h 258"/>
                    <a:gd name="T16" fmla="*/ 0 w 171"/>
                    <a:gd name="T17" fmla="*/ 409575 h 258"/>
                    <a:gd name="T18" fmla="*/ 117475 w 171"/>
                    <a:gd name="T19" fmla="*/ 303212 h 258"/>
                    <a:gd name="T20" fmla="*/ 168275 w 171"/>
                    <a:gd name="T21" fmla="*/ 266700 h 258"/>
                    <a:gd name="T22" fmla="*/ 249238 w 171"/>
                    <a:gd name="T23" fmla="*/ 141287 h 258"/>
                    <a:gd name="T24" fmla="*/ 271463 w 171"/>
                    <a:gd name="T25" fmla="*/ 34925 h 258"/>
                    <a:gd name="T26" fmla="*/ 255588 w 171"/>
                    <a:gd name="T27" fmla="*/ 0 h 258"/>
                    <a:gd name="T28" fmla="*/ 230188 w 171"/>
                    <a:gd name="T29" fmla="*/ 19050 h 258"/>
                    <a:gd name="T30" fmla="*/ 71438 w 171"/>
                    <a:gd name="T31" fmla="*/ 44450 h 258"/>
                    <a:gd name="T32" fmla="*/ 52388 w 171"/>
                    <a:gd name="T33" fmla="*/ 22225 h 258"/>
                    <a:gd name="T34" fmla="*/ 17463 w 171"/>
                    <a:gd name="T35" fmla="*/ 34925 h 258"/>
                    <a:gd name="T36" fmla="*/ 17463 w 171"/>
                    <a:gd name="T37" fmla="*/ 34925 h 2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1"/>
                    <a:gd name="T58" fmla="*/ 0 h 258"/>
                    <a:gd name="T59" fmla="*/ 171 w 171"/>
                    <a:gd name="T60" fmla="*/ 258 h 2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1" h="258">
                      <a:moveTo>
                        <a:pt x="11" y="22"/>
                      </a:moveTo>
                      <a:lnTo>
                        <a:pt x="39" y="57"/>
                      </a:lnTo>
                      <a:lnTo>
                        <a:pt x="120" y="79"/>
                      </a:lnTo>
                      <a:lnTo>
                        <a:pt x="80" y="120"/>
                      </a:lnTo>
                      <a:lnTo>
                        <a:pt x="65" y="138"/>
                      </a:lnTo>
                      <a:lnTo>
                        <a:pt x="47" y="138"/>
                      </a:lnTo>
                      <a:lnTo>
                        <a:pt x="13" y="158"/>
                      </a:lnTo>
                      <a:lnTo>
                        <a:pt x="0" y="178"/>
                      </a:lnTo>
                      <a:lnTo>
                        <a:pt x="0" y="258"/>
                      </a:lnTo>
                      <a:lnTo>
                        <a:pt x="74" y="191"/>
                      </a:lnTo>
                      <a:lnTo>
                        <a:pt x="106" y="168"/>
                      </a:lnTo>
                      <a:lnTo>
                        <a:pt x="157" y="89"/>
                      </a:lnTo>
                      <a:lnTo>
                        <a:pt x="171" y="22"/>
                      </a:lnTo>
                      <a:lnTo>
                        <a:pt x="161" y="0"/>
                      </a:lnTo>
                      <a:lnTo>
                        <a:pt x="145" y="12"/>
                      </a:lnTo>
                      <a:lnTo>
                        <a:pt x="45" y="28"/>
                      </a:lnTo>
                      <a:lnTo>
                        <a:pt x="33" y="14"/>
                      </a:lnTo>
                      <a:lnTo>
                        <a:pt x="11" y="22"/>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32" name="Freeform 26">
                  <a:extLst>
                    <a:ext uri="{FF2B5EF4-FFF2-40B4-BE49-F238E27FC236}">
                      <a16:creationId xmlns:a16="http://schemas.microsoft.com/office/drawing/2014/main" id="{461F2A34-DB29-4587-91F3-3761190D57F9}"/>
                    </a:ext>
                  </a:extLst>
                </p:cNvPr>
                <p:cNvSpPr>
                  <a:spLocks/>
                </p:cNvSpPr>
                <p:nvPr/>
              </p:nvSpPr>
              <p:spPr bwMode="auto">
                <a:xfrm>
                  <a:off x="3442024" y="3260681"/>
                  <a:ext cx="109106" cy="107674"/>
                </a:xfrm>
                <a:custGeom>
                  <a:avLst/>
                  <a:gdLst>
                    <a:gd name="T0" fmla="*/ 144463 w 107"/>
                    <a:gd name="T1" fmla="*/ 28575 h 121"/>
                    <a:gd name="T2" fmla="*/ 134938 w 107"/>
                    <a:gd name="T3" fmla="*/ 0 h 121"/>
                    <a:gd name="T4" fmla="*/ 82550 w 107"/>
                    <a:gd name="T5" fmla="*/ 0 h 121"/>
                    <a:gd name="T6" fmla="*/ 82550 w 107"/>
                    <a:gd name="T7" fmla="*/ 38100 h 121"/>
                    <a:gd name="T8" fmla="*/ 25400 w 107"/>
                    <a:gd name="T9" fmla="*/ 38100 h 121"/>
                    <a:gd name="T10" fmla="*/ 31750 w 107"/>
                    <a:gd name="T11" fmla="*/ 63500 h 121"/>
                    <a:gd name="T12" fmla="*/ 0 w 107"/>
                    <a:gd name="T13" fmla="*/ 100012 h 121"/>
                    <a:gd name="T14" fmla="*/ 66675 w 107"/>
                    <a:gd name="T15" fmla="*/ 192087 h 121"/>
                    <a:gd name="T16" fmla="*/ 103188 w 107"/>
                    <a:gd name="T17" fmla="*/ 179387 h 121"/>
                    <a:gd name="T18" fmla="*/ 103188 w 107"/>
                    <a:gd name="T19" fmla="*/ 138112 h 121"/>
                    <a:gd name="T20" fmla="*/ 163513 w 107"/>
                    <a:gd name="T21" fmla="*/ 134937 h 121"/>
                    <a:gd name="T22" fmla="*/ 169863 w 107"/>
                    <a:gd name="T23" fmla="*/ 106362 h 121"/>
                    <a:gd name="T24" fmla="*/ 157163 w 107"/>
                    <a:gd name="T25" fmla="*/ 66675 h 121"/>
                    <a:gd name="T26" fmla="*/ 163513 w 107"/>
                    <a:gd name="T27" fmla="*/ 38100 h 121"/>
                    <a:gd name="T28" fmla="*/ 144463 w 107"/>
                    <a:gd name="T29" fmla="*/ 28575 h 121"/>
                    <a:gd name="T30" fmla="*/ 144463 w 107"/>
                    <a:gd name="T31" fmla="*/ 28575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7"/>
                    <a:gd name="T49" fmla="*/ 0 h 121"/>
                    <a:gd name="T50" fmla="*/ 107 w 107"/>
                    <a:gd name="T51" fmla="*/ 121 h 1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7" h="121">
                      <a:moveTo>
                        <a:pt x="91" y="18"/>
                      </a:moveTo>
                      <a:lnTo>
                        <a:pt x="85" y="0"/>
                      </a:lnTo>
                      <a:lnTo>
                        <a:pt x="52" y="0"/>
                      </a:lnTo>
                      <a:lnTo>
                        <a:pt x="52" y="24"/>
                      </a:lnTo>
                      <a:lnTo>
                        <a:pt x="16" y="24"/>
                      </a:lnTo>
                      <a:lnTo>
                        <a:pt x="20" y="40"/>
                      </a:lnTo>
                      <a:lnTo>
                        <a:pt x="0" y="63"/>
                      </a:lnTo>
                      <a:lnTo>
                        <a:pt x="42" y="121"/>
                      </a:lnTo>
                      <a:lnTo>
                        <a:pt x="65" y="113"/>
                      </a:lnTo>
                      <a:lnTo>
                        <a:pt x="65" y="87"/>
                      </a:lnTo>
                      <a:lnTo>
                        <a:pt x="103" y="85"/>
                      </a:lnTo>
                      <a:lnTo>
                        <a:pt x="107" y="67"/>
                      </a:lnTo>
                      <a:lnTo>
                        <a:pt x="99" y="42"/>
                      </a:lnTo>
                      <a:lnTo>
                        <a:pt x="103" y="24"/>
                      </a:lnTo>
                      <a:lnTo>
                        <a:pt x="91" y="18"/>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33" name="Freeform 30">
                  <a:extLst>
                    <a:ext uri="{FF2B5EF4-FFF2-40B4-BE49-F238E27FC236}">
                      <a16:creationId xmlns:a16="http://schemas.microsoft.com/office/drawing/2014/main" id="{351F66B3-2BBA-495E-9FD0-D154DE3900F6}"/>
                    </a:ext>
                  </a:extLst>
                </p:cNvPr>
                <p:cNvSpPr>
                  <a:spLocks/>
                </p:cNvSpPr>
                <p:nvPr/>
              </p:nvSpPr>
              <p:spPr bwMode="auto">
                <a:xfrm>
                  <a:off x="3874370" y="3057790"/>
                  <a:ext cx="281433" cy="178864"/>
                </a:xfrm>
                <a:custGeom>
                  <a:avLst/>
                  <a:gdLst>
                    <a:gd name="T0" fmla="*/ 0 w 276"/>
                    <a:gd name="T1" fmla="*/ 177800 h 201"/>
                    <a:gd name="T2" fmla="*/ 0 w 276"/>
                    <a:gd name="T3" fmla="*/ 203200 h 201"/>
                    <a:gd name="T4" fmla="*/ 19050 w 276"/>
                    <a:gd name="T5" fmla="*/ 203200 h 201"/>
                    <a:gd name="T6" fmla="*/ 65087 w 276"/>
                    <a:gd name="T7" fmla="*/ 258762 h 201"/>
                    <a:gd name="T8" fmla="*/ 90487 w 276"/>
                    <a:gd name="T9" fmla="*/ 265112 h 201"/>
                    <a:gd name="T10" fmla="*/ 93662 w 276"/>
                    <a:gd name="T11" fmla="*/ 290512 h 201"/>
                    <a:gd name="T12" fmla="*/ 200025 w 276"/>
                    <a:gd name="T13" fmla="*/ 319087 h 201"/>
                    <a:gd name="T14" fmla="*/ 238125 w 276"/>
                    <a:gd name="T15" fmla="*/ 303212 h 201"/>
                    <a:gd name="T16" fmla="*/ 268287 w 276"/>
                    <a:gd name="T17" fmla="*/ 312737 h 201"/>
                    <a:gd name="T18" fmla="*/ 322262 w 276"/>
                    <a:gd name="T19" fmla="*/ 280987 h 201"/>
                    <a:gd name="T20" fmla="*/ 350837 w 276"/>
                    <a:gd name="T21" fmla="*/ 280987 h 201"/>
                    <a:gd name="T22" fmla="*/ 374650 w 276"/>
                    <a:gd name="T23" fmla="*/ 252412 h 201"/>
                    <a:gd name="T24" fmla="*/ 438150 w 276"/>
                    <a:gd name="T25" fmla="*/ 187325 h 201"/>
                    <a:gd name="T26" fmla="*/ 309562 w 276"/>
                    <a:gd name="T27" fmla="*/ 152400 h 201"/>
                    <a:gd name="T28" fmla="*/ 247650 w 276"/>
                    <a:gd name="T29" fmla="*/ 71437 h 201"/>
                    <a:gd name="T30" fmla="*/ 258762 w 276"/>
                    <a:gd name="T31" fmla="*/ 49212 h 201"/>
                    <a:gd name="T32" fmla="*/ 231775 w 276"/>
                    <a:gd name="T33" fmla="*/ 25400 h 201"/>
                    <a:gd name="T34" fmla="*/ 187325 w 276"/>
                    <a:gd name="T35" fmla="*/ 0 h 201"/>
                    <a:gd name="T36" fmla="*/ 80962 w 276"/>
                    <a:gd name="T37" fmla="*/ 19050 h 201"/>
                    <a:gd name="T38" fmla="*/ 44450 w 276"/>
                    <a:gd name="T39" fmla="*/ 106362 h 201"/>
                    <a:gd name="T40" fmla="*/ 25400 w 276"/>
                    <a:gd name="T41" fmla="*/ 106362 h 201"/>
                    <a:gd name="T42" fmla="*/ 19050 w 276"/>
                    <a:gd name="T43" fmla="*/ 177800 h 201"/>
                    <a:gd name="T44" fmla="*/ 0 w 276"/>
                    <a:gd name="T45" fmla="*/ 177800 h 201"/>
                    <a:gd name="T46" fmla="*/ 0 w 276"/>
                    <a:gd name="T47" fmla="*/ 177800 h 2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76"/>
                    <a:gd name="T73" fmla="*/ 0 h 201"/>
                    <a:gd name="T74" fmla="*/ 276 w 276"/>
                    <a:gd name="T75" fmla="*/ 201 h 2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76" h="201">
                      <a:moveTo>
                        <a:pt x="0" y="112"/>
                      </a:moveTo>
                      <a:lnTo>
                        <a:pt x="0" y="128"/>
                      </a:lnTo>
                      <a:lnTo>
                        <a:pt x="12" y="128"/>
                      </a:lnTo>
                      <a:lnTo>
                        <a:pt x="41" y="163"/>
                      </a:lnTo>
                      <a:lnTo>
                        <a:pt x="57" y="167"/>
                      </a:lnTo>
                      <a:lnTo>
                        <a:pt x="59" y="183"/>
                      </a:lnTo>
                      <a:lnTo>
                        <a:pt x="126" y="201"/>
                      </a:lnTo>
                      <a:lnTo>
                        <a:pt x="150" y="191"/>
                      </a:lnTo>
                      <a:lnTo>
                        <a:pt x="169" y="197"/>
                      </a:lnTo>
                      <a:lnTo>
                        <a:pt x="203" y="177"/>
                      </a:lnTo>
                      <a:lnTo>
                        <a:pt x="221" y="177"/>
                      </a:lnTo>
                      <a:lnTo>
                        <a:pt x="236" y="159"/>
                      </a:lnTo>
                      <a:lnTo>
                        <a:pt x="276" y="118"/>
                      </a:lnTo>
                      <a:lnTo>
                        <a:pt x="195" y="96"/>
                      </a:lnTo>
                      <a:lnTo>
                        <a:pt x="156" y="45"/>
                      </a:lnTo>
                      <a:lnTo>
                        <a:pt x="163" y="31"/>
                      </a:lnTo>
                      <a:lnTo>
                        <a:pt x="146" y="16"/>
                      </a:lnTo>
                      <a:lnTo>
                        <a:pt x="118" y="0"/>
                      </a:lnTo>
                      <a:lnTo>
                        <a:pt x="51" y="12"/>
                      </a:lnTo>
                      <a:lnTo>
                        <a:pt x="28" y="67"/>
                      </a:lnTo>
                      <a:lnTo>
                        <a:pt x="16" y="67"/>
                      </a:lnTo>
                      <a:lnTo>
                        <a:pt x="12" y="112"/>
                      </a:lnTo>
                      <a:lnTo>
                        <a:pt x="0" y="112"/>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34" name="Freeform 31">
                  <a:extLst>
                    <a:ext uri="{FF2B5EF4-FFF2-40B4-BE49-F238E27FC236}">
                      <a16:creationId xmlns:a16="http://schemas.microsoft.com/office/drawing/2014/main" id="{D7B4BDDD-75DB-40E3-8A50-6832C5B0BC79}"/>
                    </a:ext>
                  </a:extLst>
                </p:cNvPr>
                <p:cNvSpPr>
                  <a:spLocks/>
                </p:cNvSpPr>
                <p:nvPr/>
              </p:nvSpPr>
              <p:spPr bwMode="auto">
                <a:xfrm>
                  <a:off x="3681650" y="2910071"/>
                  <a:ext cx="298767" cy="326583"/>
                </a:xfrm>
                <a:custGeom>
                  <a:avLst/>
                  <a:gdLst>
                    <a:gd name="T0" fmla="*/ 80962 w 293"/>
                    <a:gd name="T1" fmla="*/ 77787 h 367"/>
                    <a:gd name="T2" fmla="*/ 55562 w 293"/>
                    <a:gd name="T3" fmla="*/ 87312 h 367"/>
                    <a:gd name="T4" fmla="*/ 55562 w 293"/>
                    <a:gd name="T5" fmla="*/ 219075 h 367"/>
                    <a:gd name="T6" fmla="*/ 12700 w 293"/>
                    <a:gd name="T7" fmla="*/ 263525 h 367"/>
                    <a:gd name="T8" fmla="*/ 0 w 293"/>
                    <a:gd name="T9" fmla="*/ 306387 h 367"/>
                    <a:gd name="T10" fmla="*/ 71437 w 293"/>
                    <a:gd name="T11" fmla="*/ 450850 h 367"/>
                    <a:gd name="T12" fmla="*/ 93662 w 293"/>
                    <a:gd name="T13" fmla="*/ 454025 h 367"/>
                    <a:gd name="T14" fmla="*/ 152400 w 293"/>
                    <a:gd name="T15" fmla="*/ 528637 h 367"/>
                    <a:gd name="T16" fmla="*/ 158750 w 293"/>
                    <a:gd name="T17" fmla="*/ 557212 h 367"/>
                    <a:gd name="T18" fmla="*/ 222250 w 293"/>
                    <a:gd name="T19" fmla="*/ 560387 h 367"/>
                    <a:gd name="T20" fmla="*/ 261937 w 293"/>
                    <a:gd name="T21" fmla="*/ 582612 h 367"/>
                    <a:gd name="T22" fmla="*/ 352425 w 293"/>
                    <a:gd name="T23" fmla="*/ 576262 h 367"/>
                    <a:gd name="T24" fmla="*/ 352425 w 293"/>
                    <a:gd name="T25" fmla="*/ 557212 h 367"/>
                    <a:gd name="T26" fmla="*/ 393700 w 293"/>
                    <a:gd name="T27" fmla="*/ 554037 h 367"/>
                    <a:gd name="T28" fmla="*/ 390525 w 293"/>
                    <a:gd name="T29" fmla="*/ 528637 h 367"/>
                    <a:gd name="T30" fmla="*/ 365125 w 293"/>
                    <a:gd name="T31" fmla="*/ 522287 h 367"/>
                    <a:gd name="T32" fmla="*/ 319087 w 293"/>
                    <a:gd name="T33" fmla="*/ 466725 h 367"/>
                    <a:gd name="T34" fmla="*/ 300037 w 293"/>
                    <a:gd name="T35" fmla="*/ 466725 h 367"/>
                    <a:gd name="T36" fmla="*/ 300037 w 293"/>
                    <a:gd name="T37" fmla="*/ 441325 h 367"/>
                    <a:gd name="T38" fmla="*/ 319087 w 293"/>
                    <a:gd name="T39" fmla="*/ 441325 h 367"/>
                    <a:gd name="T40" fmla="*/ 325437 w 293"/>
                    <a:gd name="T41" fmla="*/ 369887 h 367"/>
                    <a:gd name="T42" fmla="*/ 344487 w 293"/>
                    <a:gd name="T43" fmla="*/ 369887 h 367"/>
                    <a:gd name="T44" fmla="*/ 381000 w 293"/>
                    <a:gd name="T45" fmla="*/ 282575 h 367"/>
                    <a:gd name="T46" fmla="*/ 396875 w 293"/>
                    <a:gd name="T47" fmla="*/ 182562 h 367"/>
                    <a:gd name="T48" fmla="*/ 465137 w 293"/>
                    <a:gd name="T49" fmla="*/ 150812 h 367"/>
                    <a:gd name="T50" fmla="*/ 415925 w 293"/>
                    <a:gd name="T51" fmla="*/ 106362 h 367"/>
                    <a:gd name="T52" fmla="*/ 400050 w 293"/>
                    <a:gd name="T53" fmla="*/ 25400 h 367"/>
                    <a:gd name="T54" fmla="*/ 361950 w 293"/>
                    <a:gd name="T55" fmla="*/ 0 h 367"/>
                    <a:gd name="T56" fmla="*/ 325437 w 293"/>
                    <a:gd name="T57" fmla="*/ 34925 h 367"/>
                    <a:gd name="T58" fmla="*/ 77787 w 293"/>
                    <a:gd name="T59" fmla="*/ 31750 h 367"/>
                    <a:gd name="T60" fmla="*/ 80962 w 293"/>
                    <a:gd name="T61" fmla="*/ 77787 h 367"/>
                    <a:gd name="T62" fmla="*/ 80962 w 293"/>
                    <a:gd name="T63" fmla="*/ 77787 h 3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3"/>
                    <a:gd name="T97" fmla="*/ 0 h 367"/>
                    <a:gd name="T98" fmla="*/ 293 w 293"/>
                    <a:gd name="T99" fmla="*/ 367 h 3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3" h="367">
                      <a:moveTo>
                        <a:pt x="51" y="49"/>
                      </a:moveTo>
                      <a:lnTo>
                        <a:pt x="35" y="55"/>
                      </a:lnTo>
                      <a:lnTo>
                        <a:pt x="35" y="138"/>
                      </a:lnTo>
                      <a:lnTo>
                        <a:pt x="8" y="166"/>
                      </a:lnTo>
                      <a:lnTo>
                        <a:pt x="0" y="193"/>
                      </a:lnTo>
                      <a:lnTo>
                        <a:pt x="45" y="284"/>
                      </a:lnTo>
                      <a:lnTo>
                        <a:pt x="59" y="286"/>
                      </a:lnTo>
                      <a:lnTo>
                        <a:pt x="96" y="333"/>
                      </a:lnTo>
                      <a:lnTo>
                        <a:pt x="100" y="351"/>
                      </a:lnTo>
                      <a:lnTo>
                        <a:pt x="140" y="353"/>
                      </a:lnTo>
                      <a:lnTo>
                        <a:pt x="165" y="367"/>
                      </a:lnTo>
                      <a:lnTo>
                        <a:pt x="222" y="363"/>
                      </a:lnTo>
                      <a:lnTo>
                        <a:pt x="222" y="351"/>
                      </a:lnTo>
                      <a:lnTo>
                        <a:pt x="248" y="349"/>
                      </a:lnTo>
                      <a:lnTo>
                        <a:pt x="246" y="333"/>
                      </a:lnTo>
                      <a:lnTo>
                        <a:pt x="230" y="329"/>
                      </a:lnTo>
                      <a:lnTo>
                        <a:pt x="201" y="294"/>
                      </a:lnTo>
                      <a:lnTo>
                        <a:pt x="189" y="294"/>
                      </a:lnTo>
                      <a:lnTo>
                        <a:pt x="189" y="278"/>
                      </a:lnTo>
                      <a:lnTo>
                        <a:pt x="201" y="278"/>
                      </a:lnTo>
                      <a:lnTo>
                        <a:pt x="205" y="233"/>
                      </a:lnTo>
                      <a:lnTo>
                        <a:pt x="217" y="233"/>
                      </a:lnTo>
                      <a:lnTo>
                        <a:pt x="240" y="178"/>
                      </a:lnTo>
                      <a:lnTo>
                        <a:pt x="250" y="115"/>
                      </a:lnTo>
                      <a:lnTo>
                        <a:pt x="293" y="95"/>
                      </a:lnTo>
                      <a:lnTo>
                        <a:pt x="262" y="67"/>
                      </a:lnTo>
                      <a:lnTo>
                        <a:pt x="252" y="16"/>
                      </a:lnTo>
                      <a:lnTo>
                        <a:pt x="228" y="0"/>
                      </a:lnTo>
                      <a:lnTo>
                        <a:pt x="205" y="22"/>
                      </a:lnTo>
                      <a:lnTo>
                        <a:pt x="49" y="20"/>
                      </a:lnTo>
                      <a:lnTo>
                        <a:pt x="51" y="49"/>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algn="ctr"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35" name="Freeform 39">
                  <a:extLst>
                    <a:ext uri="{FF2B5EF4-FFF2-40B4-BE49-F238E27FC236}">
                      <a16:creationId xmlns:a16="http://schemas.microsoft.com/office/drawing/2014/main" id="{174408E1-C57E-428B-AF68-B9705D813047}"/>
                    </a:ext>
                  </a:extLst>
                </p:cNvPr>
                <p:cNvSpPr>
                  <a:spLocks/>
                </p:cNvSpPr>
                <p:nvPr/>
              </p:nvSpPr>
              <p:spPr bwMode="auto">
                <a:xfrm>
                  <a:off x="3715299" y="2756123"/>
                  <a:ext cx="198839" cy="173525"/>
                </a:xfrm>
                <a:custGeom>
                  <a:avLst/>
                  <a:gdLst>
                    <a:gd name="T0" fmla="*/ 212725 w 195"/>
                    <a:gd name="T1" fmla="*/ 87313 h 195"/>
                    <a:gd name="T2" fmla="*/ 196850 w 195"/>
                    <a:gd name="T3" fmla="*/ 42863 h 195"/>
                    <a:gd name="T4" fmla="*/ 212725 w 195"/>
                    <a:gd name="T5" fmla="*/ 87313 h 195"/>
                    <a:gd name="T6" fmla="*/ 228600 w 195"/>
                    <a:gd name="T7" fmla="*/ 87313 h 195"/>
                    <a:gd name="T8" fmla="*/ 257175 w 195"/>
                    <a:gd name="T9" fmla="*/ 125413 h 195"/>
                    <a:gd name="T10" fmla="*/ 282575 w 195"/>
                    <a:gd name="T11" fmla="*/ 71438 h 195"/>
                    <a:gd name="T12" fmla="*/ 247650 w 195"/>
                    <a:gd name="T13" fmla="*/ 0 h 195"/>
                    <a:gd name="T14" fmla="*/ 200025 w 195"/>
                    <a:gd name="T15" fmla="*/ 19050 h 195"/>
                    <a:gd name="T16" fmla="*/ 153988 w 195"/>
                    <a:gd name="T17" fmla="*/ 12700 h 195"/>
                    <a:gd name="T18" fmla="*/ 79375 w 195"/>
                    <a:gd name="T19" fmla="*/ 30163 h 195"/>
                    <a:gd name="T20" fmla="*/ 44450 w 195"/>
                    <a:gd name="T21" fmla="*/ 6350 h 195"/>
                    <a:gd name="T22" fmla="*/ 3175 w 195"/>
                    <a:gd name="T23" fmla="*/ 3175 h 195"/>
                    <a:gd name="T24" fmla="*/ 9525 w 195"/>
                    <a:gd name="T25" fmla="*/ 42863 h 195"/>
                    <a:gd name="T26" fmla="*/ 0 w 195"/>
                    <a:gd name="T27" fmla="*/ 55563 h 195"/>
                    <a:gd name="T28" fmla="*/ 22225 w 195"/>
                    <a:gd name="T29" fmla="*/ 93663 h 195"/>
                    <a:gd name="T30" fmla="*/ 25400 w 195"/>
                    <a:gd name="T31" fmla="*/ 306388 h 195"/>
                    <a:gd name="T32" fmla="*/ 273050 w 195"/>
                    <a:gd name="T33" fmla="*/ 309563 h 195"/>
                    <a:gd name="T34" fmla="*/ 309563 w 195"/>
                    <a:gd name="T35" fmla="*/ 274638 h 195"/>
                    <a:gd name="T36" fmla="*/ 309563 w 195"/>
                    <a:gd name="T37" fmla="*/ 241300 h 195"/>
                    <a:gd name="T38" fmla="*/ 266700 w 195"/>
                    <a:gd name="T39" fmla="*/ 187325 h 195"/>
                    <a:gd name="T40" fmla="*/ 247650 w 195"/>
                    <a:gd name="T41" fmla="*/ 142875 h 195"/>
                    <a:gd name="T42" fmla="*/ 212725 w 195"/>
                    <a:gd name="T43" fmla="*/ 87313 h 195"/>
                    <a:gd name="T44" fmla="*/ 212725 w 195"/>
                    <a:gd name="T45" fmla="*/ 87313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5"/>
                    <a:gd name="T70" fmla="*/ 0 h 195"/>
                    <a:gd name="T71" fmla="*/ 195 w 195"/>
                    <a:gd name="T72" fmla="*/ 195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5" h="195">
                      <a:moveTo>
                        <a:pt x="134" y="55"/>
                      </a:moveTo>
                      <a:lnTo>
                        <a:pt x="124" y="27"/>
                      </a:lnTo>
                      <a:lnTo>
                        <a:pt x="134" y="55"/>
                      </a:lnTo>
                      <a:lnTo>
                        <a:pt x="144" y="55"/>
                      </a:lnTo>
                      <a:lnTo>
                        <a:pt x="162" y="79"/>
                      </a:lnTo>
                      <a:lnTo>
                        <a:pt x="178" y="45"/>
                      </a:lnTo>
                      <a:lnTo>
                        <a:pt x="156" y="0"/>
                      </a:lnTo>
                      <a:lnTo>
                        <a:pt x="126" y="12"/>
                      </a:lnTo>
                      <a:lnTo>
                        <a:pt x="97" y="8"/>
                      </a:lnTo>
                      <a:lnTo>
                        <a:pt x="50" y="19"/>
                      </a:lnTo>
                      <a:lnTo>
                        <a:pt x="28" y="4"/>
                      </a:lnTo>
                      <a:lnTo>
                        <a:pt x="2" y="2"/>
                      </a:lnTo>
                      <a:lnTo>
                        <a:pt x="6" y="27"/>
                      </a:lnTo>
                      <a:lnTo>
                        <a:pt x="0" y="35"/>
                      </a:lnTo>
                      <a:lnTo>
                        <a:pt x="14" y="59"/>
                      </a:lnTo>
                      <a:lnTo>
                        <a:pt x="16" y="193"/>
                      </a:lnTo>
                      <a:lnTo>
                        <a:pt x="172" y="195"/>
                      </a:lnTo>
                      <a:lnTo>
                        <a:pt x="195" y="173"/>
                      </a:lnTo>
                      <a:lnTo>
                        <a:pt x="195" y="152"/>
                      </a:lnTo>
                      <a:lnTo>
                        <a:pt x="168" y="118"/>
                      </a:lnTo>
                      <a:lnTo>
                        <a:pt x="156" y="90"/>
                      </a:lnTo>
                      <a:lnTo>
                        <a:pt x="134" y="55"/>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36" name="Freeform 40">
                  <a:extLst>
                    <a:ext uri="{FF2B5EF4-FFF2-40B4-BE49-F238E27FC236}">
                      <a16:creationId xmlns:a16="http://schemas.microsoft.com/office/drawing/2014/main" id="{21A254E5-D19A-4719-B86A-C4CE27E0BC28}"/>
                    </a:ext>
                  </a:extLst>
                </p:cNvPr>
                <p:cNvSpPr>
                  <a:spLocks/>
                </p:cNvSpPr>
                <p:nvPr/>
              </p:nvSpPr>
              <p:spPr bwMode="auto">
                <a:xfrm>
                  <a:off x="3456299" y="2738326"/>
                  <a:ext cx="277355" cy="233146"/>
                </a:xfrm>
                <a:custGeom>
                  <a:avLst/>
                  <a:gdLst>
                    <a:gd name="T0" fmla="*/ 128587 w 272"/>
                    <a:gd name="T1" fmla="*/ 15875 h 262"/>
                    <a:gd name="T2" fmla="*/ 47625 w 272"/>
                    <a:gd name="T3" fmla="*/ 0 h 262"/>
                    <a:gd name="T4" fmla="*/ 44450 w 272"/>
                    <a:gd name="T5" fmla="*/ 22225 h 262"/>
                    <a:gd name="T6" fmla="*/ 22225 w 272"/>
                    <a:gd name="T7" fmla="*/ 34925 h 262"/>
                    <a:gd name="T8" fmla="*/ 25400 w 272"/>
                    <a:gd name="T9" fmla="*/ 65087 h 262"/>
                    <a:gd name="T10" fmla="*/ 0 w 272"/>
                    <a:gd name="T11" fmla="*/ 96837 h 262"/>
                    <a:gd name="T12" fmla="*/ 15875 w 272"/>
                    <a:gd name="T13" fmla="*/ 250825 h 262"/>
                    <a:gd name="T14" fmla="*/ 60325 w 272"/>
                    <a:gd name="T15" fmla="*/ 269875 h 262"/>
                    <a:gd name="T16" fmla="*/ 60325 w 272"/>
                    <a:gd name="T17" fmla="*/ 290512 h 262"/>
                    <a:gd name="T18" fmla="*/ 87312 w 272"/>
                    <a:gd name="T19" fmla="*/ 287337 h 262"/>
                    <a:gd name="T20" fmla="*/ 109537 w 272"/>
                    <a:gd name="T21" fmla="*/ 296862 h 262"/>
                    <a:gd name="T22" fmla="*/ 134937 w 272"/>
                    <a:gd name="T23" fmla="*/ 315912 h 262"/>
                    <a:gd name="T24" fmla="*/ 157162 w 272"/>
                    <a:gd name="T25" fmla="*/ 309562 h 262"/>
                    <a:gd name="T26" fmla="*/ 184150 w 272"/>
                    <a:gd name="T27" fmla="*/ 296862 h 262"/>
                    <a:gd name="T28" fmla="*/ 406400 w 272"/>
                    <a:gd name="T29" fmla="*/ 415925 h 262"/>
                    <a:gd name="T30" fmla="*/ 406400 w 272"/>
                    <a:gd name="T31" fmla="*/ 393700 h 262"/>
                    <a:gd name="T32" fmla="*/ 431800 w 272"/>
                    <a:gd name="T33" fmla="*/ 384175 h 262"/>
                    <a:gd name="T34" fmla="*/ 425450 w 272"/>
                    <a:gd name="T35" fmla="*/ 125412 h 262"/>
                    <a:gd name="T36" fmla="*/ 403225 w 272"/>
                    <a:gd name="T37" fmla="*/ 87312 h 262"/>
                    <a:gd name="T38" fmla="*/ 412750 w 272"/>
                    <a:gd name="T39" fmla="*/ 74612 h 262"/>
                    <a:gd name="T40" fmla="*/ 406400 w 272"/>
                    <a:gd name="T41" fmla="*/ 34925 h 262"/>
                    <a:gd name="T42" fmla="*/ 347662 w 272"/>
                    <a:gd name="T43" fmla="*/ 28575 h 262"/>
                    <a:gd name="T44" fmla="*/ 334962 w 272"/>
                    <a:gd name="T45" fmla="*/ 3175 h 262"/>
                    <a:gd name="T46" fmla="*/ 312737 w 272"/>
                    <a:gd name="T47" fmla="*/ 0 h 262"/>
                    <a:gd name="T48" fmla="*/ 260350 w 272"/>
                    <a:gd name="T49" fmla="*/ 22225 h 262"/>
                    <a:gd name="T50" fmla="*/ 269875 w 272"/>
                    <a:gd name="T51" fmla="*/ 57150 h 262"/>
                    <a:gd name="T52" fmla="*/ 263525 w 272"/>
                    <a:gd name="T53" fmla="*/ 84137 h 262"/>
                    <a:gd name="T54" fmla="*/ 180975 w 272"/>
                    <a:gd name="T55" fmla="*/ 53975 h 262"/>
                    <a:gd name="T56" fmla="*/ 144462 w 272"/>
                    <a:gd name="T57" fmla="*/ 50800 h 262"/>
                    <a:gd name="T58" fmla="*/ 128587 w 272"/>
                    <a:gd name="T59" fmla="*/ 15875 h 262"/>
                    <a:gd name="T60" fmla="*/ 128587 w 272"/>
                    <a:gd name="T61" fmla="*/ 15875 h 2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2"/>
                    <a:gd name="T94" fmla="*/ 0 h 262"/>
                    <a:gd name="T95" fmla="*/ 272 w 272"/>
                    <a:gd name="T96" fmla="*/ 262 h 2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2" h="262">
                      <a:moveTo>
                        <a:pt x="81" y="10"/>
                      </a:moveTo>
                      <a:lnTo>
                        <a:pt x="30" y="0"/>
                      </a:lnTo>
                      <a:lnTo>
                        <a:pt x="28" y="14"/>
                      </a:lnTo>
                      <a:lnTo>
                        <a:pt x="14" y="22"/>
                      </a:lnTo>
                      <a:lnTo>
                        <a:pt x="16" y="41"/>
                      </a:lnTo>
                      <a:lnTo>
                        <a:pt x="0" y="61"/>
                      </a:lnTo>
                      <a:lnTo>
                        <a:pt x="10" y="158"/>
                      </a:lnTo>
                      <a:lnTo>
                        <a:pt x="38" y="170"/>
                      </a:lnTo>
                      <a:lnTo>
                        <a:pt x="38" y="183"/>
                      </a:lnTo>
                      <a:lnTo>
                        <a:pt x="55" y="181"/>
                      </a:lnTo>
                      <a:lnTo>
                        <a:pt x="69" y="187"/>
                      </a:lnTo>
                      <a:lnTo>
                        <a:pt x="85" y="199"/>
                      </a:lnTo>
                      <a:lnTo>
                        <a:pt x="99" y="195"/>
                      </a:lnTo>
                      <a:lnTo>
                        <a:pt x="116" y="187"/>
                      </a:lnTo>
                      <a:lnTo>
                        <a:pt x="256" y="262"/>
                      </a:lnTo>
                      <a:lnTo>
                        <a:pt x="256" y="248"/>
                      </a:lnTo>
                      <a:lnTo>
                        <a:pt x="272" y="242"/>
                      </a:lnTo>
                      <a:lnTo>
                        <a:pt x="268" y="79"/>
                      </a:lnTo>
                      <a:lnTo>
                        <a:pt x="254" y="55"/>
                      </a:lnTo>
                      <a:lnTo>
                        <a:pt x="260" y="47"/>
                      </a:lnTo>
                      <a:lnTo>
                        <a:pt x="256" y="22"/>
                      </a:lnTo>
                      <a:lnTo>
                        <a:pt x="219" y="18"/>
                      </a:lnTo>
                      <a:lnTo>
                        <a:pt x="211" y="2"/>
                      </a:lnTo>
                      <a:lnTo>
                        <a:pt x="197" y="0"/>
                      </a:lnTo>
                      <a:lnTo>
                        <a:pt x="164" y="14"/>
                      </a:lnTo>
                      <a:lnTo>
                        <a:pt x="170" y="36"/>
                      </a:lnTo>
                      <a:lnTo>
                        <a:pt x="166" y="53"/>
                      </a:lnTo>
                      <a:lnTo>
                        <a:pt x="114" y="34"/>
                      </a:lnTo>
                      <a:lnTo>
                        <a:pt x="91" y="32"/>
                      </a:lnTo>
                      <a:lnTo>
                        <a:pt x="81" y="1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37" name="Freeform 5">
                  <a:extLst>
                    <a:ext uri="{FF2B5EF4-FFF2-40B4-BE49-F238E27FC236}">
                      <a16:creationId xmlns:a16="http://schemas.microsoft.com/office/drawing/2014/main" id="{2DC08A4F-3539-49E3-9CC8-3631644C89E6}"/>
                    </a:ext>
                  </a:extLst>
                </p:cNvPr>
                <p:cNvSpPr>
                  <a:spLocks/>
                </p:cNvSpPr>
                <p:nvPr/>
              </p:nvSpPr>
              <p:spPr bwMode="auto">
                <a:xfrm>
                  <a:off x="2855705" y="3018636"/>
                  <a:ext cx="4079" cy="10678"/>
                </a:xfrm>
                <a:custGeom>
                  <a:avLst/>
                  <a:gdLst>
                    <a:gd name="T0" fmla="*/ 6350 w 4"/>
                    <a:gd name="T1" fmla="*/ 9525 h 12"/>
                    <a:gd name="T2" fmla="*/ 0 w 4"/>
                    <a:gd name="T3" fmla="*/ 0 h 12"/>
                    <a:gd name="T4" fmla="*/ 0 w 4"/>
                    <a:gd name="T5" fmla="*/ 19050 h 12"/>
                    <a:gd name="T6" fmla="*/ 6350 w 4"/>
                    <a:gd name="T7" fmla="*/ 9525 h 12"/>
                    <a:gd name="T8" fmla="*/ 6350 w 4"/>
                    <a:gd name="T9" fmla="*/ 9525 h 12"/>
                    <a:gd name="T10" fmla="*/ 0 60000 65536"/>
                    <a:gd name="T11" fmla="*/ 0 60000 65536"/>
                    <a:gd name="T12" fmla="*/ 0 60000 65536"/>
                    <a:gd name="T13" fmla="*/ 0 60000 65536"/>
                    <a:gd name="T14" fmla="*/ 0 60000 65536"/>
                    <a:gd name="T15" fmla="*/ 0 w 4"/>
                    <a:gd name="T16" fmla="*/ 0 h 12"/>
                    <a:gd name="T17" fmla="*/ 4 w 4"/>
                    <a:gd name="T18" fmla="*/ 12 h 12"/>
                  </a:gdLst>
                  <a:ahLst/>
                  <a:cxnLst>
                    <a:cxn ang="T10">
                      <a:pos x="T0" y="T1"/>
                    </a:cxn>
                    <a:cxn ang="T11">
                      <a:pos x="T2" y="T3"/>
                    </a:cxn>
                    <a:cxn ang="T12">
                      <a:pos x="T4" y="T5"/>
                    </a:cxn>
                    <a:cxn ang="T13">
                      <a:pos x="T6" y="T7"/>
                    </a:cxn>
                    <a:cxn ang="T14">
                      <a:pos x="T8" y="T9"/>
                    </a:cxn>
                  </a:cxnLst>
                  <a:rect l="T15" t="T16" r="T17" b="T18"/>
                  <a:pathLst>
                    <a:path w="4" h="12">
                      <a:moveTo>
                        <a:pt x="4" y="6"/>
                      </a:moveTo>
                      <a:lnTo>
                        <a:pt x="0" y="0"/>
                      </a:lnTo>
                      <a:lnTo>
                        <a:pt x="0" y="12"/>
                      </a:lnTo>
                      <a:lnTo>
                        <a:pt x="4" y="6"/>
                      </a:lnTo>
                      <a:close/>
                    </a:path>
                  </a:pathLst>
                </a:custGeom>
                <a:solidFill>
                  <a:srgbClr val="FF3154"/>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38" name="Freeform 7">
                  <a:extLst>
                    <a:ext uri="{FF2B5EF4-FFF2-40B4-BE49-F238E27FC236}">
                      <a16:creationId xmlns:a16="http://schemas.microsoft.com/office/drawing/2014/main" id="{B38EA7B6-7528-43C6-9AAF-0DB50B20B601}"/>
                    </a:ext>
                  </a:extLst>
                </p:cNvPr>
                <p:cNvSpPr>
                  <a:spLocks/>
                </p:cNvSpPr>
                <p:nvPr/>
              </p:nvSpPr>
              <p:spPr bwMode="auto">
                <a:xfrm>
                  <a:off x="2853665" y="3031094"/>
                  <a:ext cx="12236" cy="10678"/>
                </a:xfrm>
                <a:custGeom>
                  <a:avLst/>
                  <a:gdLst>
                    <a:gd name="T0" fmla="*/ 3175 w 12"/>
                    <a:gd name="T1" fmla="*/ 3175 h 12"/>
                    <a:gd name="T2" fmla="*/ 0 w 12"/>
                    <a:gd name="T3" fmla="*/ 9525 h 12"/>
                    <a:gd name="T4" fmla="*/ 6350 w 12"/>
                    <a:gd name="T5" fmla="*/ 19050 h 12"/>
                    <a:gd name="T6" fmla="*/ 12700 w 12"/>
                    <a:gd name="T7" fmla="*/ 15875 h 12"/>
                    <a:gd name="T8" fmla="*/ 19050 w 12"/>
                    <a:gd name="T9" fmla="*/ 12700 h 12"/>
                    <a:gd name="T10" fmla="*/ 19050 w 12"/>
                    <a:gd name="T11" fmla="*/ 3175 h 12"/>
                    <a:gd name="T12" fmla="*/ 12700 w 12"/>
                    <a:gd name="T13" fmla="*/ 0 h 12"/>
                    <a:gd name="T14" fmla="*/ 3175 w 12"/>
                    <a:gd name="T15" fmla="*/ 3175 h 12"/>
                    <a:gd name="T16" fmla="*/ 3175 w 12"/>
                    <a:gd name="T17" fmla="*/ 3175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2" y="2"/>
                      </a:moveTo>
                      <a:lnTo>
                        <a:pt x="0" y="6"/>
                      </a:lnTo>
                      <a:lnTo>
                        <a:pt x="4" y="12"/>
                      </a:lnTo>
                      <a:lnTo>
                        <a:pt x="8" y="10"/>
                      </a:lnTo>
                      <a:lnTo>
                        <a:pt x="12" y="8"/>
                      </a:lnTo>
                      <a:lnTo>
                        <a:pt x="12" y="2"/>
                      </a:lnTo>
                      <a:lnTo>
                        <a:pt x="8" y="0"/>
                      </a:lnTo>
                      <a:lnTo>
                        <a:pt x="2" y="2"/>
                      </a:lnTo>
                      <a:close/>
                    </a:path>
                  </a:pathLst>
                </a:custGeom>
                <a:solidFill>
                  <a:srgbClr val="00C9FF"/>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39" name="Freeform 11">
                  <a:extLst>
                    <a:ext uri="{FF2B5EF4-FFF2-40B4-BE49-F238E27FC236}">
                      <a16:creationId xmlns:a16="http://schemas.microsoft.com/office/drawing/2014/main" id="{81E7ADEF-54B8-4F83-8A83-3A350B87C5DA}"/>
                    </a:ext>
                  </a:extLst>
                </p:cNvPr>
                <p:cNvSpPr>
                  <a:spLocks noEditPoints="1"/>
                </p:cNvSpPr>
                <p:nvPr/>
              </p:nvSpPr>
              <p:spPr bwMode="auto">
                <a:xfrm>
                  <a:off x="3563367" y="3678031"/>
                  <a:ext cx="300807" cy="212680"/>
                </a:xfrm>
                <a:custGeom>
                  <a:avLst/>
                  <a:gdLst>
                    <a:gd name="T0" fmla="*/ 290512 w 295"/>
                    <a:gd name="T1" fmla="*/ 66675 h 239"/>
                    <a:gd name="T2" fmla="*/ 274637 w 295"/>
                    <a:gd name="T3" fmla="*/ 106363 h 239"/>
                    <a:gd name="T4" fmla="*/ 209550 w 295"/>
                    <a:gd name="T5" fmla="*/ 92075 h 239"/>
                    <a:gd name="T6" fmla="*/ 174625 w 295"/>
                    <a:gd name="T7" fmla="*/ 141288 h 239"/>
                    <a:gd name="T8" fmla="*/ 142875 w 295"/>
                    <a:gd name="T9" fmla="*/ 141288 h 239"/>
                    <a:gd name="T10" fmla="*/ 139700 w 295"/>
                    <a:gd name="T11" fmla="*/ 85725 h 239"/>
                    <a:gd name="T12" fmla="*/ 123825 w 295"/>
                    <a:gd name="T13" fmla="*/ 79375 h 239"/>
                    <a:gd name="T14" fmla="*/ 112712 w 295"/>
                    <a:gd name="T15" fmla="*/ 119063 h 239"/>
                    <a:gd name="T16" fmla="*/ 112712 w 295"/>
                    <a:gd name="T17" fmla="*/ 185738 h 239"/>
                    <a:gd name="T18" fmla="*/ 77787 w 295"/>
                    <a:gd name="T19" fmla="*/ 204788 h 239"/>
                    <a:gd name="T20" fmla="*/ 33337 w 295"/>
                    <a:gd name="T21" fmla="*/ 179388 h 239"/>
                    <a:gd name="T22" fmla="*/ 17462 w 295"/>
                    <a:gd name="T23" fmla="*/ 179388 h 239"/>
                    <a:gd name="T24" fmla="*/ 0 w 295"/>
                    <a:gd name="T25" fmla="*/ 185738 h 239"/>
                    <a:gd name="T26" fmla="*/ 23812 w 295"/>
                    <a:gd name="T27" fmla="*/ 212725 h 239"/>
                    <a:gd name="T28" fmla="*/ 26987 w 295"/>
                    <a:gd name="T29" fmla="*/ 247650 h 239"/>
                    <a:gd name="T30" fmla="*/ 58737 w 295"/>
                    <a:gd name="T31" fmla="*/ 307975 h 239"/>
                    <a:gd name="T32" fmla="*/ 49212 w 295"/>
                    <a:gd name="T33" fmla="*/ 322263 h 239"/>
                    <a:gd name="T34" fmla="*/ 52387 w 295"/>
                    <a:gd name="T35" fmla="*/ 363538 h 239"/>
                    <a:gd name="T36" fmla="*/ 90487 w 295"/>
                    <a:gd name="T37" fmla="*/ 379413 h 239"/>
                    <a:gd name="T38" fmla="*/ 158750 w 295"/>
                    <a:gd name="T39" fmla="*/ 363538 h 239"/>
                    <a:gd name="T40" fmla="*/ 177800 w 295"/>
                    <a:gd name="T41" fmla="*/ 369888 h 239"/>
                    <a:gd name="T42" fmla="*/ 200025 w 295"/>
                    <a:gd name="T43" fmla="*/ 363538 h 239"/>
                    <a:gd name="T44" fmla="*/ 255587 w 295"/>
                    <a:gd name="T45" fmla="*/ 363538 h 239"/>
                    <a:gd name="T46" fmla="*/ 265112 w 295"/>
                    <a:gd name="T47" fmla="*/ 347663 h 239"/>
                    <a:gd name="T48" fmla="*/ 293687 w 295"/>
                    <a:gd name="T49" fmla="*/ 344488 h 239"/>
                    <a:gd name="T50" fmla="*/ 377825 w 295"/>
                    <a:gd name="T51" fmla="*/ 276225 h 239"/>
                    <a:gd name="T52" fmla="*/ 442912 w 295"/>
                    <a:gd name="T53" fmla="*/ 192088 h 239"/>
                    <a:gd name="T54" fmla="*/ 442912 w 295"/>
                    <a:gd name="T55" fmla="*/ 179388 h 239"/>
                    <a:gd name="T56" fmla="*/ 461962 w 295"/>
                    <a:gd name="T57" fmla="*/ 144463 h 239"/>
                    <a:gd name="T58" fmla="*/ 468312 w 295"/>
                    <a:gd name="T59" fmla="*/ 119063 h 239"/>
                    <a:gd name="T60" fmla="*/ 433387 w 295"/>
                    <a:gd name="T61" fmla="*/ 134938 h 239"/>
                    <a:gd name="T62" fmla="*/ 422275 w 295"/>
                    <a:gd name="T63" fmla="*/ 134938 h 239"/>
                    <a:gd name="T64" fmla="*/ 425450 w 295"/>
                    <a:gd name="T65" fmla="*/ 98425 h 239"/>
                    <a:gd name="T66" fmla="*/ 449262 w 295"/>
                    <a:gd name="T67" fmla="*/ 79375 h 239"/>
                    <a:gd name="T68" fmla="*/ 439737 w 295"/>
                    <a:gd name="T69" fmla="*/ 0 h 239"/>
                    <a:gd name="T70" fmla="*/ 387350 w 295"/>
                    <a:gd name="T71" fmla="*/ 0 h 239"/>
                    <a:gd name="T72" fmla="*/ 290512 w 295"/>
                    <a:gd name="T73" fmla="*/ 66675 h 239"/>
                    <a:gd name="T74" fmla="*/ 290512 w 295"/>
                    <a:gd name="T75" fmla="*/ 66675 h 239"/>
                    <a:gd name="T76" fmla="*/ 303212 w 295"/>
                    <a:gd name="T77" fmla="*/ 228600 h 239"/>
                    <a:gd name="T78" fmla="*/ 352425 w 295"/>
                    <a:gd name="T79" fmla="*/ 198438 h 239"/>
                    <a:gd name="T80" fmla="*/ 371475 w 295"/>
                    <a:gd name="T81" fmla="*/ 219075 h 239"/>
                    <a:gd name="T82" fmla="*/ 352425 w 295"/>
                    <a:gd name="T83" fmla="*/ 241300 h 239"/>
                    <a:gd name="T84" fmla="*/ 330200 w 295"/>
                    <a:gd name="T85" fmla="*/ 247650 h 239"/>
                    <a:gd name="T86" fmla="*/ 303212 w 295"/>
                    <a:gd name="T87" fmla="*/ 228600 h 239"/>
                    <a:gd name="T88" fmla="*/ 303212 w 295"/>
                    <a:gd name="T89" fmla="*/ 228600 h 2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95"/>
                    <a:gd name="T136" fmla="*/ 0 h 239"/>
                    <a:gd name="T137" fmla="*/ 295 w 295"/>
                    <a:gd name="T138" fmla="*/ 239 h 2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95" h="239">
                      <a:moveTo>
                        <a:pt x="183" y="42"/>
                      </a:moveTo>
                      <a:lnTo>
                        <a:pt x="173" y="67"/>
                      </a:lnTo>
                      <a:lnTo>
                        <a:pt x="132" y="58"/>
                      </a:lnTo>
                      <a:lnTo>
                        <a:pt x="110" y="89"/>
                      </a:lnTo>
                      <a:lnTo>
                        <a:pt x="90" y="89"/>
                      </a:lnTo>
                      <a:lnTo>
                        <a:pt x="88" y="54"/>
                      </a:lnTo>
                      <a:lnTo>
                        <a:pt x="78" y="50"/>
                      </a:lnTo>
                      <a:lnTo>
                        <a:pt x="71" y="75"/>
                      </a:lnTo>
                      <a:lnTo>
                        <a:pt x="71" y="117"/>
                      </a:lnTo>
                      <a:lnTo>
                        <a:pt x="49" y="129"/>
                      </a:lnTo>
                      <a:lnTo>
                        <a:pt x="21" y="113"/>
                      </a:lnTo>
                      <a:lnTo>
                        <a:pt x="11" y="113"/>
                      </a:lnTo>
                      <a:lnTo>
                        <a:pt x="0" y="117"/>
                      </a:lnTo>
                      <a:lnTo>
                        <a:pt x="15" y="134"/>
                      </a:lnTo>
                      <a:lnTo>
                        <a:pt x="17" y="156"/>
                      </a:lnTo>
                      <a:lnTo>
                        <a:pt x="37" y="194"/>
                      </a:lnTo>
                      <a:lnTo>
                        <a:pt x="31" y="203"/>
                      </a:lnTo>
                      <a:lnTo>
                        <a:pt x="33" y="229"/>
                      </a:lnTo>
                      <a:lnTo>
                        <a:pt x="57" y="239"/>
                      </a:lnTo>
                      <a:lnTo>
                        <a:pt x="100" y="229"/>
                      </a:lnTo>
                      <a:lnTo>
                        <a:pt x="112" y="233"/>
                      </a:lnTo>
                      <a:lnTo>
                        <a:pt x="126" y="229"/>
                      </a:lnTo>
                      <a:lnTo>
                        <a:pt x="161" y="229"/>
                      </a:lnTo>
                      <a:lnTo>
                        <a:pt x="167" y="219"/>
                      </a:lnTo>
                      <a:lnTo>
                        <a:pt x="185" y="217"/>
                      </a:lnTo>
                      <a:lnTo>
                        <a:pt x="238" y="174"/>
                      </a:lnTo>
                      <a:lnTo>
                        <a:pt x="279" y="121"/>
                      </a:lnTo>
                      <a:lnTo>
                        <a:pt x="279" y="113"/>
                      </a:lnTo>
                      <a:lnTo>
                        <a:pt x="291" y="91"/>
                      </a:lnTo>
                      <a:lnTo>
                        <a:pt x="295" y="75"/>
                      </a:lnTo>
                      <a:lnTo>
                        <a:pt x="273" y="85"/>
                      </a:lnTo>
                      <a:lnTo>
                        <a:pt x="266" y="85"/>
                      </a:lnTo>
                      <a:lnTo>
                        <a:pt x="268" y="62"/>
                      </a:lnTo>
                      <a:lnTo>
                        <a:pt x="283" y="50"/>
                      </a:lnTo>
                      <a:lnTo>
                        <a:pt x="277" y="0"/>
                      </a:lnTo>
                      <a:lnTo>
                        <a:pt x="244" y="0"/>
                      </a:lnTo>
                      <a:lnTo>
                        <a:pt x="183" y="42"/>
                      </a:lnTo>
                      <a:close/>
                      <a:moveTo>
                        <a:pt x="191" y="144"/>
                      </a:moveTo>
                      <a:lnTo>
                        <a:pt x="222" y="125"/>
                      </a:lnTo>
                      <a:lnTo>
                        <a:pt x="234" y="138"/>
                      </a:lnTo>
                      <a:lnTo>
                        <a:pt x="222" y="152"/>
                      </a:lnTo>
                      <a:lnTo>
                        <a:pt x="208" y="156"/>
                      </a:lnTo>
                      <a:lnTo>
                        <a:pt x="191" y="144"/>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40" name="Freeform 12">
                  <a:extLst>
                    <a:ext uri="{FF2B5EF4-FFF2-40B4-BE49-F238E27FC236}">
                      <a16:creationId xmlns:a16="http://schemas.microsoft.com/office/drawing/2014/main" id="{CAEF4AC5-EA12-42B0-A1EF-02B18A9C39EC}"/>
                    </a:ext>
                  </a:extLst>
                </p:cNvPr>
                <p:cNvSpPr>
                  <a:spLocks/>
                </p:cNvSpPr>
                <p:nvPr/>
              </p:nvSpPr>
              <p:spPr bwMode="auto">
                <a:xfrm>
                  <a:off x="3758126" y="3789265"/>
                  <a:ext cx="43847" cy="27586"/>
                </a:xfrm>
                <a:custGeom>
                  <a:avLst/>
                  <a:gdLst>
                    <a:gd name="T0" fmla="*/ 49213 w 43"/>
                    <a:gd name="T1" fmla="*/ 0 h 31"/>
                    <a:gd name="T2" fmla="*/ 0 w 43"/>
                    <a:gd name="T3" fmla="*/ 30162 h 31"/>
                    <a:gd name="T4" fmla="*/ 26988 w 43"/>
                    <a:gd name="T5" fmla="*/ 49212 h 31"/>
                    <a:gd name="T6" fmla="*/ 49213 w 43"/>
                    <a:gd name="T7" fmla="*/ 42862 h 31"/>
                    <a:gd name="T8" fmla="*/ 68263 w 43"/>
                    <a:gd name="T9" fmla="*/ 20637 h 31"/>
                    <a:gd name="T10" fmla="*/ 49213 w 43"/>
                    <a:gd name="T11" fmla="*/ 0 h 31"/>
                    <a:gd name="T12" fmla="*/ 49213 w 43"/>
                    <a:gd name="T13" fmla="*/ 0 h 31"/>
                    <a:gd name="T14" fmla="*/ 0 60000 65536"/>
                    <a:gd name="T15" fmla="*/ 0 60000 65536"/>
                    <a:gd name="T16" fmla="*/ 0 60000 65536"/>
                    <a:gd name="T17" fmla="*/ 0 60000 65536"/>
                    <a:gd name="T18" fmla="*/ 0 60000 65536"/>
                    <a:gd name="T19" fmla="*/ 0 60000 65536"/>
                    <a:gd name="T20" fmla="*/ 0 60000 65536"/>
                    <a:gd name="T21" fmla="*/ 0 w 43"/>
                    <a:gd name="T22" fmla="*/ 0 h 31"/>
                    <a:gd name="T23" fmla="*/ 43 w 43"/>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31">
                      <a:moveTo>
                        <a:pt x="31" y="0"/>
                      </a:moveTo>
                      <a:lnTo>
                        <a:pt x="0" y="19"/>
                      </a:lnTo>
                      <a:lnTo>
                        <a:pt x="17" y="31"/>
                      </a:lnTo>
                      <a:lnTo>
                        <a:pt x="31" y="27"/>
                      </a:lnTo>
                      <a:lnTo>
                        <a:pt x="43" y="13"/>
                      </a:lnTo>
                      <a:lnTo>
                        <a:pt x="31"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41" name="Freeform 13">
                  <a:extLst>
                    <a:ext uri="{FF2B5EF4-FFF2-40B4-BE49-F238E27FC236}">
                      <a16:creationId xmlns:a16="http://schemas.microsoft.com/office/drawing/2014/main" id="{8BEC03EC-2DB2-4B8E-8FB9-D6AF44CE8FA4}"/>
                    </a:ext>
                  </a:extLst>
                </p:cNvPr>
                <p:cNvSpPr>
                  <a:spLocks/>
                </p:cNvSpPr>
                <p:nvPr/>
              </p:nvSpPr>
              <p:spPr bwMode="auto">
                <a:xfrm>
                  <a:off x="3490969" y="3589044"/>
                  <a:ext cx="252882" cy="203781"/>
                </a:xfrm>
                <a:custGeom>
                  <a:avLst/>
                  <a:gdLst>
                    <a:gd name="T0" fmla="*/ 393700 w 248"/>
                    <a:gd name="T1" fmla="*/ 28575 h 229"/>
                    <a:gd name="T2" fmla="*/ 387350 w 248"/>
                    <a:gd name="T3" fmla="*/ 9525 h 229"/>
                    <a:gd name="T4" fmla="*/ 328613 w 248"/>
                    <a:gd name="T5" fmla="*/ 15875 h 229"/>
                    <a:gd name="T6" fmla="*/ 280988 w 248"/>
                    <a:gd name="T7" fmla="*/ 34925 h 229"/>
                    <a:gd name="T8" fmla="*/ 203200 w 248"/>
                    <a:gd name="T9" fmla="*/ 25400 h 229"/>
                    <a:gd name="T10" fmla="*/ 203200 w 248"/>
                    <a:gd name="T11" fmla="*/ 15875 h 229"/>
                    <a:gd name="T12" fmla="*/ 130175 w 248"/>
                    <a:gd name="T13" fmla="*/ 19050 h 229"/>
                    <a:gd name="T14" fmla="*/ 68263 w 248"/>
                    <a:gd name="T15" fmla="*/ 0 h 229"/>
                    <a:gd name="T16" fmla="*/ 26988 w 248"/>
                    <a:gd name="T17" fmla="*/ 12700 h 229"/>
                    <a:gd name="T18" fmla="*/ 0 w 248"/>
                    <a:gd name="T19" fmla="*/ 9525 h 229"/>
                    <a:gd name="T20" fmla="*/ 0 w 248"/>
                    <a:gd name="T21" fmla="*/ 25400 h 229"/>
                    <a:gd name="T22" fmla="*/ 12700 w 248"/>
                    <a:gd name="T23" fmla="*/ 34925 h 229"/>
                    <a:gd name="T24" fmla="*/ 65088 w 248"/>
                    <a:gd name="T25" fmla="*/ 147638 h 229"/>
                    <a:gd name="T26" fmla="*/ 80963 w 248"/>
                    <a:gd name="T27" fmla="*/ 147638 h 229"/>
                    <a:gd name="T28" fmla="*/ 80963 w 248"/>
                    <a:gd name="T29" fmla="*/ 165100 h 229"/>
                    <a:gd name="T30" fmla="*/ 74613 w 248"/>
                    <a:gd name="T31" fmla="*/ 196850 h 229"/>
                    <a:gd name="T32" fmla="*/ 112713 w 248"/>
                    <a:gd name="T33" fmla="*/ 344488 h 229"/>
                    <a:gd name="T34" fmla="*/ 130175 w 248"/>
                    <a:gd name="T35" fmla="*/ 338138 h 229"/>
                    <a:gd name="T36" fmla="*/ 146050 w 248"/>
                    <a:gd name="T37" fmla="*/ 338138 h 229"/>
                    <a:gd name="T38" fmla="*/ 190500 w 248"/>
                    <a:gd name="T39" fmla="*/ 363538 h 229"/>
                    <a:gd name="T40" fmla="*/ 225425 w 248"/>
                    <a:gd name="T41" fmla="*/ 344488 h 229"/>
                    <a:gd name="T42" fmla="*/ 225425 w 248"/>
                    <a:gd name="T43" fmla="*/ 277813 h 229"/>
                    <a:gd name="T44" fmla="*/ 236538 w 248"/>
                    <a:gd name="T45" fmla="*/ 238125 h 229"/>
                    <a:gd name="T46" fmla="*/ 230188 w 248"/>
                    <a:gd name="T47" fmla="*/ 193675 h 229"/>
                    <a:gd name="T48" fmla="*/ 258763 w 248"/>
                    <a:gd name="T49" fmla="*/ 158750 h 229"/>
                    <a:gd name="T50" fmla="*/ 271463 w 248"/>
                    <a:gd name="T51" fmla="*/ 71438 h 229"/>
                    <a:gd name="T52" fmla="*/ 261938 w 248"/>
                    <a:gd name="T53" fmla="*/ 49213 h 229"/>
                    <a:gd name="T54" fmla="*/ 296863 w 248"/>
                    <a:gd name="T55" fmla="*/ 52388 h 229"/>
                    <a:gd name="T56" fmla="*/ 342900 w 248"/>
                    <a:gd name="T57" fmla="*/ 34925 h 229"/>
                    <a:gd name="T58" fmla="*/ 358775 w 248"/>
                    <a:gd name="T59" fmla="*/ 44450 h 229"/>
                    <a:gd name="T60" fmla="*/ 393700 w 248"/>
                    <a:gd name="T61" fmla="*/ 28575 h 229"/>
                    <a:gd name="T62" fmla="*/ 393700 w 248"/>
                    <a:gd name="T63" fmla="*/ 28575 h 2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8"/>
                    <a:gd name="T97" fmla="*/ 0 h 229"/>
                    <a:gd name="T98" fmla="*/ 248 w 248"/>
                    <a:gd name="T99" fmla="*/ 229 h 2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8" h="229">
                      <a:moveTo>
                        <a:pt x="248" y="18"/>
                      </a:moveTo>
                      <a:lnTo>
                        <a:pt x="244" y="6"/>
                      </a:lnTo>
                      <a:lnTo>
                        <a:pt x="207" y="10"/>
                      </a:lnTo>
                      <a:lnTo>
                        <a:pt x="177" y="22"/>
                      </a:lnTo>
                      <a:lnTo>
                        <a:pt x="128" y="16"/>
                      </a:lnTo>
                      <a:lnTo>
                        <a:pt x="128" y="10"/>
                      </a:lnTo>
                      <a:lnTo>
                        <a:pt x="82" y="12"/>
                      </a:lnTo>
                      <a:lnTo>
                        <a:pt x="43" y="0"/>
                      </a:lnTo>
                      <a:lnTo>
                        <a:pt x="17" y="8"/>
                      </a:lnTo>
                      <a:lnTo>
                        <a:pt x="0" y="6"/>
                      </a:lnTo>
                      <a:lnTo>
                        <a:pt x="0" y="16"/>
                      </a:lnTo>
                      <a:lnTo>
                        <a:pt x="8" y="22"/>
                      </a:lnTo>
                      <a:lnTo>
                        <a:pt x="41" y="93"/>
                      </a:lnTo>
                      <a:lnTo>
                        <a:pt x="51" y="93"/>
                      </a:lnTo>
                      <a:lnTo>
                        <a:pt x="51" y="104"/>
                      </a:lnTo>
                      <a:lnTo>
                        <a:pt x="47" y="124"/>
                      </a:lnTo>
                      <a:lnTo>
                        <a:pt x="71" y="217"/>
                      </a:lnTo>
                      <a:lnTo>
                        <a:pt x="82" y="213"/>
                      </a:lnTo>
                      <a:lnTo>
                        <a:pt x="92" y="213"/>
                      </a:lnTo>
                      <a:lnTo>
                        <a:pt x="120" y="229"/>
                      </a:lnTo>
                      <a:lnTo>
                        <a:pt x="142" y="217"/>
                      </a:lnTo>
                      <a:lnTo>
                        <a:pt x="142" y="175"/>
                      </a:lnTo>
                      <a:lnTo>
                        <a:pt x="149" y="150"/>
                      </a:lnTo>
                      <a:lnTo>
                        <a:pt x="145" y="122"/>
                      </a:lnTo>
                      <a:lnTo>
                        <a:pt x="163" y="100"/>
                      </a:lnTo>
                      <a:lnTo>
                        <a:pt x="171" y="45"/>
                      </a:lnTo>
                      <a:lnTo>
                        <a:pt x="165" y="31"/>
                      </a:lnTo>
                      <a:lnTo>
                        <a:pt x="187" y="33"/>
                      </a:lnTo>
                      <a:lnTo>
                        <a:pt x="216" y="22"/>
                      </a:lnTo>
                      <a:lnTo>
                        <a:pt x="226" y="28"/>
                      </a:lnTo>
                      <a:lnTo>
                        <a:pt x="248" y="18"/>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42" name="Freeform 14">
                  <a:extLst>
                    <a:ext uri="{FF2B5EF4-FFF2-40B4-BE49-F238E27FC236}">
                      <a16:creationId xmlns:a16="http://schemas.microsoft.com/office/drawing/2014/main" id="{F5FA3347-A8AF-4892-BEBC-D4680D587989}"/>
                    </a:ext>
                  </a:extLst>
                </p:cNvPr>
                <p:cNvSpPr>
                  <a:spLocks/>
                </p:cNvSpPr>
                <p:nvPr/>
              </p:nvSpPr>
              <p:spPr bwMode="auto">
                <a:xfrm>
                  <a:off x="3638823" y="3605062"/>
                  <a:ext cx="173346" cy="152169"/>
                </a:xfrm>
                <a:custGeom>
                  <a:avLst/>
                  <a:gdLst>
                    <a:gd name="T0" fmla="*/ 173037 w 170"/>
                    <a:gd name="T1" fmla="*/ 23813 h 171"/>
                    <a:gd name="T2" fmla="*/ 163512 w 170"/>
                    <a:gd name="T3" fmla="*/ 0 h 171"/>
                    <a:gd name="T4" fmla="*/ 128588 w 170"/>
                    <a:gd name="T5" fmla="*/ 15875 h 171"/>
                    <a:gd name="T6" fmla="*/ 112713 w 170"/>
                    <a:gd name="T7" fmla="*/ 6350 h 171"/>
                    <a:gd name="T8" fmla="*/ 66675 w 170"/>
                    <a:gd name="T9" fmla="*/ 23813 h 171"/>
                    <a:gd name="T10" fmla="*/ 31750 w 170"/>
                    <a:gd name="T11" fmla="*/ 20638 h 171"/>
                    <a:gd name="T12" fmla="*/ 41275 w 170"/>
                    <a:gd name="T13" fmla="*/ 42863 h 171"/>
                    <a:gd name="T14" fmla="*/ 28575 w 170"/>
                    <a:gd name="T15" fmla="*/ 130175 h 171"/>
                    <a:gd name="T16" fmla="*/ 0 w 170"/>
                    <a:gd name="T17" fmla="*/ 165100 h 171"/>
                    <a:gd name="T18" fmla="*/ 6350 w 170"/>
                    <a:gd name="T19" fmla="*/ 209550 h 171"/>
                    <a:gd name="T20" fmla="*/ 22225 w 170"/>
                    <a:gd name="T21" fmla="*/ 215900 h 171"/>
                    <a:gd name="T22" fmla="*/ 25400 w 170"/>
                    <a:gd name="T23" fmla="*/ 271463 h 171"/>
                    <a:gd name="T24" fmla="*/ 57150 w 170"/>
                    <a:gd name="T25" fmla="*/ 271463 h 171"/>
                    <a:gd name="T26" fmla="*/ 92075 w 170"/>
                    <a:gd name="T27" fmla="*/ 222250 h 171"/>
                    <a:gd name="T28" fmla="*/ 157162 w 170"/>
                    <a:gd name="T29" fmla="*/ 236538 h 171"/>
                    <a:gd name="T30" fmla="*/ 173037 w 170"/>
                    <a:gd name="T31" fmla="*/ 196850 h 171"/>
                    <a:gd name="T32" fmla="*/ 269875 w 170"/>
                    <a:gd name="T33" fmla="*/ 130175 h 171"/>
                    <a:gd name="T34" fmla="*/ 254000 w 170"/>
                    <a:gd name="T35" fmla="*/ 122238 h 171"/>
                    <a:gd name="T36" fmla="*/ 209550 w 170"/>
                    <a:gd name="T37" fmla="*/ 61913 h 171"/>
                    <a:gd name="T38" fmla="*/ 173037 w 170"/>
                    <a:gd name="T39" fmla="*/ 23813 h 171"/>
                    <a:gd name="T40" fmla="*/ 173037 w 170"/>
                    <a:gd name="T41" fmla="*/ 23813 h 17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0"/>
                    <a:gd name="T64" fmla="*/ 0 h 171"/>
                    <a:gd name="T65" fmla="*/ 170 w 170"/>
                    <a:gd name="T66" fmla="*/ 171 h 17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0" h="171">
                      <a:moveTo>
                        <a:pt x="109" y="15"/>
                      </a:moveTo>
                      <a:lnTo>
                        <a:pt x="103" y="0"/>
                      </a:lnTo>
                      <a:lnTo>
                        <a:pt x="81" y="10"/>
                      </a:lnTo>
                      <a:lnTo>
                        <a:pt x="71" y="4"/>
                      </a:lnTo>
                      <a:lnTo>
                        <a:pt x="42" y="15"/>
                      </a:lnTo>
                      <a:lnTo>
                        <a:pt x="20" y="13"/>
                      </a:lnTo>
                      <a:lnTo>
                        <a:pt x="26" y="27"/>
                      </a:lnTo>
                      <a:lnTo>
                        <a:pt x="18" y="82"/>
                      </a:lnTo>
                      <a:lnTo>
                        <a:pt x="0" y="104"/>
                      </a:lnTo>
                      <a:lnTo>
                        <a:pt x="4" y="132"/>
                      </a:lnTo>
                      <a:lnTo>
                        <a:pt x="14" y="136"/>
                      </a:lnTo>
                      <a:lnTo>
                        <a:pt x="16" y="171"/>
                      </a:lnTo>
                      <a:lnTo>
                        <a:pt x="36" y="171"/>
                      </a:lnTo>
                      <a:lnTo>
                        <a:pt x="58" y="140"/>
                      </a:lnTo>
                      <a:lnTo>
                        <a:pt x="99" y="149"/>
                      </a:lnTo>
                      <a:lnTo>
                        <a:pt x="109" y="124"/>
                      </a:lnTo>
                      <a:lnTo>
                        <a:pt x="170" y="82"/>
                      </a:lnTo>
                      <a:lnTo>
                        <a:pt x="160" y="77"/>
                      </a:lnTo>
                      <a:lnTo>
                        <a:pt x="132" y="39"/>
                      </a:lnTo>
                      <a:lnTo>
                        <a:pt x="109" y="15"/>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43" name="Freeform 15">
                  <a:extLst>
                    <a:ext uri="{FF2B5EF4-FFF2-40B4-BE49-F238E27FC236}">
                      <a16:creationId xmlns:a16="http://schemas.microsoft.com/office/drawing/2014/main" id="{914BCA8E-8B83-45E5-8E6C-BFD20A9DF319}"/>
                    </a:ext>
                  </a:extLst>
                </p:cNvPr>
                <p:cNvSpPr>
                  <a:spLocks/>
                </p:cNvSpPr>
                <p:nvPr/>
              </p:nvSpPr>
              <p:spPr bwMode="auto">
                <a:xfrm>
                  <a:off x="3834603" y="3722525"/>
                  <a:ext cx="17334" cy="31146"/>
                </a:xfrm>
                <a:custGeom>
                  <a:avLst/>
                  <a:gdLst>
                    <a:gd name="T0" fmla="*/ 26987 w 17"/>
                    <a:gd name="T1" fmla="*/ 0 h 35"/>
                    <a:gd name="T2" fmla="*/ 3175 w 17"/>
                    <a:gd name="T3" fmla="*/ 19050 h 35"/>
                    <a:gd name="T4" fmla="*/ 0 w 17"/>
                    <a:gd name="T5" fmla="*/ 55563 h 35"/>
                    <a:gd name="T6" fmla="*/ 11112 w 17"/>
                    <a:gd name="T7" fmla="*/ 55563 h 35"/>
                    <a:gd name="T8" fmla="*/ 26987 w 17"/>
                    <a:gd name="T9" fmla="*/ 46038 h 35"/>
                    <a:gd name="T10" fmla="*/ 26987 w 17"/>
                    <a:gd name="T11" fmla="*/ 0 h 35"/>
                    <a:gd name="T12" fmla="*/ 26987 w 17"/>
                    <a:gd name="T13" fmla="*/ 0 h 35"/>
                    <a:gd name="T14" fmla="*/ 0 60000 65536"/>
                    <a:gd name="T15" fmla="*/ 0 60000 65536"/>
                    <a:gd name="T16" fmla="*/ 0 60000 65536"/>
                    <a:gd name="T17" fmla="*/ 0 60000 65536"/>
                    <a:gd name="T18" fmla="*/ 0 60000 65536"/>
                    <a:gd name="T19" fmla="*/ 0 60000 65536"/>
                    <a:gd name="T20" fmla="*/ 0 60000 65536"/>
                    <a:gd name="T21" fmla="*/ 0 w 17"/>
                    <a:gd name="T22" fmla="*/ 0 h 35"/>
                    <a:gd name="T23" fmla="*/ 17 w 17"/>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5">
                      <a:moveTo>
                        <a:pt x="17" y="0"/>
                      </a:moveTo>
                      <a:lnTo>
                        <a:pt x="2" y="12"/>
                      </a:lnTo>
                      <a:lnTo>
                        <a:pt x="0" y="35"/>
                      </a:lnTo>
                      <a:lnTo>
                        <a:pt x="7" y="35"/>
                      </a:lnTo>
                      <a:lnTo>
                        <a:pt x="17" y="29"/>
                      </a:lnTo>
                      <a:lnTo>
                        <a:pt x="17"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44" name="Freeform 16">
                  <a:extLst>
                    <a:ext uri="{FF2B5EF4-FFF2-40B4-BE49-F238E27FC236}">
                      <a16:creationId xmlns:a16="http://schemas.microsoft.com/office/drawing/2014/main" id="{82137334-A00E-48B1-9277-DD4AB17C3A54}"/>
                    </a:ext>
                  </a:extLst>
                </p:cNvPr>
                <p:cNvSpPr>
                  <a:spLocks/>
                </p:cNvSpPr>
                <p:nvPr/>
              </p:nvSpPr>
              <p:spPr bwMode="auto">
                <a:xfrm>
                  <a:off x="3830524" y="3476920"/>
                  <a:ext cx="186602" cy="271411"/>
                </a:xfrm>
                <a:custGeom>
                  <a:avLst/>
                  <a:gdLst>
                    <a:gd name="T0" fmla="*/ 84137 w 183"/>
                    <a:gd name="T1" fmla="*/ 112713 h 305"/>
                    <a:gd name="T2" fmla="*/ 0 w 183"/>
                    <a:gd name="T3" fmla="*/ 125413 h 305"/>
                    <a:gd name="T4" fmla="*/ 3175 w 183"/>
                    <a:gd name="T5" fmla="*/ 155575 h 305"/>
                    <a:gd name="T6" fmla="*/ 77787 w 183"/>
                    <a:gd name="T7" fmla="*/ 187325 h 305"/>
                    <a:gd name="T8" fmla="*/ 84137 w 183"/>
                    <a:gd name="T9" fmla="*/ 265113 h 305"/>
                    <a:gd name="T10" fmla="*/ 58737 w 183"/>
                    <a:gd name="T11" fmla="*/ 312738 h 305"/>
                    <a:gd name="T12" fmla="*/ 52387 w 183"/>
                    <a:gd name="T13" fmla="*/ 338138 h 305"/>
                    <a:gd name="T14" fmla="*/ 23812 w 183"/>
                    <a:gd name="T15" fmla="*/ 358775 h 305"/>
                    <a:gd name="T16" fmla="*/ 33337 w 183"/>
                    <a:gd name="T17" fmla="*/ 438150 h 305"/>
                    <a:gd name="T18" fmla="*/ 33337 w 183"/>
                    <a:gd name="T19" fmla="*/ 484188 h 305"/>
                    <a:gd name="T20" fmla="*/ 52387 w 183"/>
                    <a:gd name="T21" fmla="*/ 477838 h 305"/>
                    <a:gd name="T22" fmla="*/ 130175 w 183"/>
                    <a:gd name="T23" fmla="*/ 403225 h 305"/>
                    <a:gd name="T24" fmla="*/ 130175 w 183"/>
                    <a:gd name="T25" fmla="*/ 331788 h 305"/>
                    <a:gd name="T26" fmla="*/ 109537 w 183"/>
                    <a:gd name="T27" fmla="*/ 303213 h 305"/>
                    <a:gd name="T28" fmla="*/ 123825 w 183"/>
                    <a:gd name="T29" fmla="*/ 280988 h 305"/>
                    <a:gd name="T30" fmla="*/ 165100 w 183"/>
                    <a:gd name="T31" fmla="*/ 244475 h 305"/>
                    <a:gd name="T32" fmla="*/ 180975 w 183"/>
                    <a:gd name="T33" fmla="*/ 215900 h 305"/>
                    <a:gd name="T34" fmla="*/ 236537 w 183"/>
                    <a:gd name="T35" fmla="*/ 200025 h 305"/>
                    <a:gd name="T36" fmla="*/ 271462 w 183"/>
                    <a:gd name="T37" fmla="*/ 165100 h 305"/>
                    <a:gd name="T38" fmla="*/ 290512 w 183"/>
                    <a:gd name="T39" fmla="*/ 103188 h 305"/>
                    <a:gd name="T40" fmla="*/ 290512 w 183"/>
                    <a:gd name="T41" fmla="*/ 0 h 305"/>
                    <a:gd name="T42" fmla="*/ 209550 w 183"/>
                    <a:gd name="T43" fmla="*/ 36513 h 305"/>
                    <a:gd name="T44" fmla="*/ 136525 w 183"/>
                    <a:gd name="T45" fmla="*/ 28575 h 305"/>
                    <a:gd name="T46" fmla="*/ 123825 w 183"/>
                    <a:gd name="T47" fmla="*/ 65088 h 305"/>
                    <a:gd name="T48" fmla="*/ 152400 w 183"/>
                    <a:gd name="T49" fmla="*/ 106363 h 305"/>
                    <a:gd name="T50" fmla="*/ 165100 w 183"/>
                    <a:gd name="T51" fmla="*/ 152400 h 305"/>
                    <a:gd name="T52" fmla="*/ 158750 w 183"/>
                    <a:gd name="T53" fmla="*/ 174625 h 305"/>
                    <a:gd name="T54" fmla="*/ 142875 w 183"/>
                    <a:gd name="T55" fmla="*/ 177800 h 305"/>
                    <a:gd name="T56" fmla="*/ 142875 w 183"/>
                    <a:gd name="T57" fmla="*/ 200025 h 305"/>
                    <a:gd name="T58" fmla="*/ 112712 w 183"/>
                    <a:gd name="T59" fmla="*/ 180975 h 305"/>
                    <a:gd name="T60" fmla="*/ 112712 w 183"/>
                    <a:gd name="T61" fmla="*/ 168275 h 305"/>
                    <a:gd name="T62" fmla="*/ 127000 w 183"/>
                    <a:gd name="T63" fmla="*/ 138113 h 305"/>
                    <a:gd name="T64" fmla="*/ 84137 w 183"/>
                    <a:gd name="T65" fmla="*/ 112713 h 305"/>
                    <a:gd name="T66" fmla="*/ 84137 w 183"/>
                    <a:gd name="T67" fmla="*/ 112713 h 30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3"/>
                    <a:gd name="T103" fmla="*/ 0 h 305"/>
                    <a:gd name="T104" fmla="*/ 183 w 183"/>
                    <a:gd name="T105" fmla="*/ 305 h 30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3" h="305">
                      <a:moveTo>
                        <a:pt x="53" y="71"/>
                      </a:moveTo>
                      <a:lnTo>
                        <a:pt x="0" y="79"/>
                      </a:lnTo>
                      <a:lnTo>
                        <a:pt x="2" y="98"/>
                      </a:lnTo>
                      <a:lnTo>
                        <a:pt x="49" y="118"/>
                      </a:lnTo>
                      <a:lnTo>
                        <a:pt x="53" y="167"/>
                      </a:lnTo>
                      <a:lnTo>
                        <a:pt x="37" y="197"/>
                      </a:lnTo>
                      <a:lnTo>
                        <a:pt x="33" y="213"/>
                      </a:lnTo>
                      <a:lnTo>
                        <a:pt x="15" y="226"/>
                      </a:lnTo>
                      <a:lnTo>
                        <a:pt x="21" y="276"/>
                      </a:lnTo>
                      <a:lnTo>
                        <a:pt x="21" y="305"/>
                      </a:lnTo>
                      <a:lnTo>
                        <a:pt x="33" y="301"/>
                      </a:lnTo>
                      <a:lnTo>
                        <a:pt x="82" y="254"/>
                      </a:lnTo>
                      <a:lnTo>
                        <a:pt x="82" y="209"/>
                      </a:lnTo>
                      <a:lnTo>
                        <a:pt x="69" y="191"/>
                      </a:lnTo>
                      <a:lnTo>
                        <a:pt x="78" y="177"/>
                      </a:lnTo>
                      <a:lnTo>
                        <a:pt x="104" y="154"/>
                      </a:lnTo>
                      <a:lnTo>
                        <a:pt x="114" y="136"/>
                      </a:lnTo>
                      <a:lnTo>
                        <a:pt x="149" y="126"/>
                      </a:lnTo>
                      <a:lnTo>
                        <a:pt x="171" y="104"/>
                      </a:lnTo>
                      <a:lnTo>
                        <a:pt x="183" y="65"/>
                      </a:lnTo>
                      <a:lnTo>
                        <a:pt x="183" y="0"/>
                      </a:lnTo>
                      <a:lnTo>
                        <a:pt x="132" y="23"/>
                      </a:lnTo>
                      <a:lnTo>
                        <a:pt x="86" y="18"/>
                      </a:lnTo>
                      <a:lnTo>
                        <a:pt x="78" y="41"/>
                      </a:lnTo>
                      <a:lnTo>
                        <a:pt x="96" y="67"/>
                      </a:lnTo>
                      <a:lnTo>
                        <a:pt x="104" y="96"/>
                      </a:lnTo>
                      <a:lnTo>
                        <a:pt x="100" y="110"/>
                      </a:lnTo>
                      <a:lnTo>
                        <a:pt x="90" y="112"/>
                      </a:lnTo>
                      <a:lnTo>
                        <a:pt x="90" y="126"/>
                      </a:lnTo>
                      <a:lnTo>
                        <a:pt x="71" y="114"/>
                      </a:lnTo>
                      <a:lnTo>
                        <a:pt x="71" y="106"/>
                      </a:lnTo>
                      <a:lnTo>
                        <a:pt x="80" y="87"/>
                      </a:lnTo>
                      <a:lnTo>
                        <a:pt x="53" y="71"/>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45" name="Freeform 18">
                  <a:extLst>
                    <a:ext uri="{FF2B5EF4-FFF2-40B4-BE49-F238E27FC236}">
                      <a16:creationId xmlns:a16="http://schemas.microsoft.com/office/drawing/2014/main" id="{2594623E-C1DE-4112-BD77-2A85509D4F69}"/>
                    </a:ext>
                  </a:extLst>
                </p:cNvPr>
                <p:cNvSpPr>
                  <a:spLocks/>
                </p:cNvSpPr>
                <p:nvPr/>
              </p:nvSpPr>
              <p:spPr bwMode="auto">
                <a:xfrm>
                  <a:off x="3884567" y="3462682"/>
                  <a:ext cx="52004" cy="126362"/>
                </a:xfrm>
                <a:custGeom>
                  <a:avLst/>
                  <a:gdLst>
                    <a:gd name="T0" fmla="*/ 42863 w 51"/>
                    <a:gd name="T1" fmla="*/ 0 h 142"/>
                    <a:gd name="T2" fmla="*/ 19050 w 51"/>
                    <a:gd name="T3" fmla="*/ 9525 h 142"/>
                    <a:gd name="T4" fmla="*/ 19050 w 51"/>
                    <a:gd name="T5" fmla="*/ 31750 h 142"/>
                    <a:gd name="T6" fmla="*/ 0 w 51"/>
                    <a:gd name="T7" fmla="*/ 61912 h 142"/>
                    <a:gd name="T8" fmla="*/ 0 w 51"/>
                    <a:gd name="T9" fmla="*/ 138112 h 142"/>
                    <a:gd name="T10" fmla="*/ 42863 w 51"/>
                    <a:gd name="T11" fmla="*/ 163512 h 142"/>
                    <a:gd name="T12" fmla="*/ 28575 w 51"/>
                    <a:gd name="T13" fmla="*/ 193675 h 142"/>
                    <a:gd name="T14" fmla="*/ 28575 w 51"/>
                    <a:gd name="T15" fmla="*/ 206375 h 142"/>
                    <a:gd name="T16" fmla="*/ 58738 w 51"/>
                    <a:gd name="T17" fmla="*/ 225425 h 142"/>
                    <a:gd name="T18" fmla="*/ 58738 w 51"/>
                    <a:gd name="T19" fmla="*/ 203200 h 142"/>
                    <a:gd name="T20" fmla="*/ 74613 w 51"/>
                    <a:gd name="T21" fmla="*/ 200025 h 142"/>
                    <a:gd name="T22" fmla="*/ 80963 w 51"/>
                    <a:gd name="T23" fmla="*/ 177800 h 142"/>
                    <a:gd name="T24" fmla="*/ 68263 w 51"/>
                    <a:gd name="T25" fmla="*/ 131762 h 142"/>
                    <a:gd name="T26" fmla="*/ 39688 w 51"/>
                    <a:gd name="T27" fmla="*/ 90487 h 142"/>
                    <a:gd name="T28" fmla="*/ 52388 w 51"/>
                    <a:gd name="T29" fmla="*/ 53975 h 142"/>
                    <a:gd name="T30" fmla="*/ 42863 w 51"/>
                    <a:gd name="T31" fmla="*/ 0 h 142"/>
                    <a:gd name="T32" fmla="*/ 42863 w 51"/>
                    <a:gd name="T33" fmla="*/ 0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142"/>
                    <a:gd name="T53" fmla="*/ 51 w 51"/>
                    <a:gd name="T54" fmla="*/ 142 h 1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142">
                      <a:moveTo>
                        <a:pt x="27" y="0"/>
                      </a:moveTo>
                      <a:lnTo>
                        <a:pt x="12" y="6"/>
                      </a:lnTo>
                      <a:lnTo>
                        <a:pt x="12" y="20"/>
                      </a:lnTo>
                      <a:lnTo>
                        <a:pt x="0" y="39"/>
                      </a:lnTo>
                      <a:lnTo>
                        <a:pt x="0" y="87"/>
                      </a:lnTo>
                      <a:lnTo>
                        <a:pt x="27" y="103"/>
                      </a:lnTo>
                      <a:lnTo>
                        <a:pt x="18" y="122"/>
                      </a:lnTo>
                      <a:lnTo>
                        <a:pt x="18" y="130"/>
                      </a:lnTo>
                      <a:lnTo>
                        <a:pt x="37" y="142"/>
                      </a:lnTo>
                      <a:lnTo>
                        <a:pt x="37" y="128"/>
                      </a:lnTo>
                      <a:lnTo>
                        <a:pt x="47" y="126"/>
                      </a:lnTo>
                      <a:lnTo>
                        <a:pt x="51" y="112"/>
                      </a:lnTo>
                      <a:lnTo>
                        <a:pt x="43" y="83"/>
                      </a:lnTo>
                      <a:lnTo>
                        <a:pt x="25" y="57"/>
                      </a:lnTo>
                      <a:lnTo>
                        <a:pt x="33" y="34"/>
                      </a:lnTo>
                      <a:lnTo>
                        <a:pt x="27"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46" name="Freeform 19">
                  <a:extLst>
                    <a:ext uri="{FF2B5EF4-FFF2-40B4-BE49-F238E27FC236}">
                      <a16:creationId xmlns:a16="http://schemas.microsoft.com/office/drawing/2014/main" id="{8984BA30-6DB4-43BF-B532-067E2AABAFE9}"/>
                    </a:ext>
                  </a:extLst>
                </p:cNvPr>
                <p:cNvSpPr>
                  <a:spLocks/>
                </p:cNvSpPr>
                <p:nvPr/>
              </p:nvSpPr>
              <p:spPr bwMode="auto">
                <a:xfrm>
                  <a:off x="3683690" y="3443105"/>
                  <a:ext cx="213114" cy="161957"/>
                </a:xfrm>
                <a:custGeom>
                  <a:avLst/>
                  <a:gdLst>
                    <a:gd name="T0" fmla="*/ 315912 w 209"/>
                    <a:gd name="T1" fmla="*/ 28575 h 182"/>
                    <a:gd name="T2" fmla="*/ 249237 w 209"/>
                    <a:gd name="T3" fmla="*/ 0 h 182"/>
                    <a:gd name="T4" fmla="*/ 206375 w 209"/>
                    <a:gd name="T5" fmla="*/ 0 h 182"/>
                    <a:gd name="T6" fmla="*/ 165100 w 209"/>
                    <a:gd name="T7" fmla="*/ 96837 h 182"/>
                    <a:gd name="T8" fmla="*/ 122237 w 209"/>
                    <a:gd name="T9" fmla="*/ 109538 h 182"/>
                    <a:gd name="T10" fmla="*/ 90487 w 209"/>
                    <a:gd name="T11" fmla="*/ 85725 h 182"/>
                    <a:gd name="T12" fmla="*/ 61912 w 209"/>
                    <a:gd name="T13" fmla="*/ 82550 h 182"/>
                    <a:gd name="T14" fmla="*/ 52387 w 209"/>
                    <a:gd name="T15" fmla="*/ 138113 h 182"/>
                    <a:gd name="T16" fmla="*/ 0 w 209"/>
                    <a:gd name="T17" fmla="*/ 141288 h 182"/>
                    <a:gd name="T18" fmla="*/ 0 w 209"/>
                    <a:gd name="T19" fmla="*/ 247650 h 182"/>
                    <a:gd name="T20" fmla="*/ 28575 w 209"/>
                    <a:gd name="T21" fmla="*/ 276225 h 182"/>
                    <a:gd name="T22" fmla="*/ 87312 w 209"/>
                    <a:gd name="T23" fmla="*/ 269875 h 182"/>
                    <a:gd name="T24" fmla="*/ 93662 w 209"/>
                    <a:gd name="T25" fmla="*/ 288925 h 182"/>
                    <a:gd name="T26" fmla="*/ 128587 w 209"/>
                    <a:gd name="T27" fmla="*/ 285750 h 182"/>
                    <a:gd name="T28" fmla="*/ 152400 w 209"/>
                    <a:gd name="T29" fmla="*/ 263525 h 182"/>
                    <a:gd name="T30" fmla="*/ 203200 w 209"/>
                    <a:gd name="T31" fmla="*/ 228600 h 182"/>
                    <a:gd name="T32" fmla="*/ 231775 w 209"/>
                    <a:gd name="T33" fmla="*/ 215900 h 182"/>
                    <a:gd name="T34" fmla="*/ 228600 w 209"/>
                    <a:gd name="T35" fmla="*/ 185737 h 182"/>
                    <a:gd name="T36" fmla="*/ 312737 w 209"/>
                    <a:gd name="T37" fmla="*/ 173037 h 182"/>
                    <a:gd name="T38" fmla="*/ 312737 w 209"/>
                    <a:gd name="T39" fmla="*/ 96837 h 182"/>
                    <a:gd name="T40" fmla="*/ 331787 w 209"/>
                    <a:gd name="T41" fmla="*/ 66675 h 182"/>
                    <a:gd name="T42" fmla="*/ 331787 w 209"/>
                    <a:gd name="T43" fmla="*/ 44450 h 182"/>
                    <a:gd name="T44" fmla="*/ 315912 w 209"/>
                    <a:gd name="T45" fmla="*/ 28575 h 182"/>
                    <a:gd name="T46" fmla="*/ 315912 w 209"/>
                    <a:gd name="T47" fmla="*/ 28575 h 1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9"/>
                    <a:gd name="T73" fmla="*/ 0 h 182"/>
                    <a:gd name="T74" fmla="*/ 209 w 209"/>
                    <a:gd name="T75" fmla="*/ 182 h 1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9" h="182">
                      <a:moveTo>
                        <a:pt x="199" y="18"/>
                      </a:moveTo>
                      <a:lnTo>
                        <a:pt x="157" y="0"/>
                      </a:lnTo>
                      <a:lnTo>
                        <a:pt x="130" y="0"/>
                      </a:lnTo>
                      <a:lnTo>
                        <a:pt x="104" y="61"/>
                      </a:lnTo>
                      <a:lnTo>
                        <a:pt x="77" y="69"/>
                      </a:lnTo>
                      <a:lnTo>
                        <a:pt x="57" y="54"/>
                      </a:lnTo>
                      <a:lnTo>
                        <a:pt x="39" y="52"/>
                      </a:lnTo>
                      <a:lnTo>
                        <a:pt x="33" y="87"/>
                      </a:lnTo>
                      <a:lnTo>
                        <a:pt x="0" y="89"/>
                      </a:lnTo>
                      <a:lnTo>
                        <a:pt x="0" y="156"/>
                      </a:lnTo>
                      <a:lnTo>
                        <a:pt x="18" y="174"/>
                      </a:lnTo>
                      <a:lnTo>
                        <a:pt x="55" y="170"/>
                      </a:lnTo>
                      <a:lnTo>
                        <a:pt x="59" y="182"/>
                      </a:lnTo>
                      <a:lnTo>
                        <a:pt x="81" y="180"/>
                      </a:lnTo>
                      <a:lnTo>
                        <a:pt x="96" y="166"/>
                      </a:lnTo>
                      <a:lnTo>
                        <a:pt x="128" y="144"/>
                      </a:lnTo>
                      <a:lnTo>
                        <a:pt x="146" y="136"/>
                      </a:lnTo>
                      <a:lnTo>
                        <a:pt x="144" y="117"/>
                      </a:lnTo>
                      <a:lnTo>
                        <a:pt x="197" y="109"/>
                      </a:lnTo>
                      <a:lnTo>
                        <a:pt x="197" y="61"/>
                      </a:lnTo>
                      <a:lnTo>
                        <a:pt x="209" y="42"/>
                      </a:lnTo>
                      <a:lnTo>
                        <a:pt x="209" y="28"/>
                      </a:lnTo>
                      <a:lnTo>
                        <a:pt x="199" y="18"/>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47" name="Freeform 20">
                  <a:extLst>
                    <a:ext uri="{FF2B5EF4-FFF2-40B4-BE49-F238E27FC236}">
                      <a16:creationId xmlns:a16="http://schemas.microsoft.com/office/drawing/2014/main" id="{4178EF5F-D197-4F64-84AD-3081C5FF4C7E}"/>
                    </a:ext>
                  </a:extLst>
                </p:cNvPr>
                <p:cNvSpPr>
                  <a:spLocks/>
                </p:cNvSpPr>
                <p:nvPr/>
              </p:nvSpPr>
              <p:spPr bwMode="auto">
                <a:xfrm>
                  <a:off x="3490969" y="3401281"/>
                  <a:ext cx="232488" cy="207340"/>
                </a:xfrm>
                <a:custGeom>
                  <a:avLst/>
                  <a:gdLst>
                    <a:gd name="T0" fmla="*/ 174625 w 228"/>
                    <a:gd name="T1" fmla="*/ 61912 h 233"/>
                    <a:gd name="T2" fmla="*/ 155575 w 228"/>
                    <a:gd name="T3" fmla="*/ 0 h 233"/>
                    <a:gd name="T4" fmla="*/ 26988 w 228"/>
                    <a:gd name="T5" fmla="*/ 0 h 233"/>
                    <a:gd name="T6" fmla="*/ 55563 w 228"/>
                    <a:gd name="T7" fmla="*/ 80962 h 233"/>
                    <a:gd name="T8" fmla="*/ 46037 w 228"/>
                    <a:gd name="T9" fmla="*/ 103187 h 233"/>
                    <a:gd name="T10" fmla="*/ 68263 w 228"/>
                    <a:gd name="T11" fmla="*/ 157162 h 233"/>
                    <a:gd name="T12" fmla="*/ 61913 w 228"/>
                    <a:gd name="T13" fmla="*/ 193675 h 233"/>
                    <a:gd name="T14" fmla="*/ 15875 w 228"/>
                    <a:gd name="T15" fmla="*/ 241300 h 233"/>
                    <a:gd name="T16" fmla="*/ 15875 w 228"/>
                    <a:gd name="T17" fmla="*/ 293687 h 233"/>
                    <a:gd name="T18" fmla="*/ 0 w 228"/>
                    <a:gd name="T19" fmla="*/ 344487 h 233"/>
                    <a:gd name="T20" fmla="*/ 26988 w 228"/>
                    <a:gd name="T21" fmla="*/ 347662 h 233"/>
                    <a:gd name="T22" fmla="*/ 68263 w 228"/>
                    <a:gd name="T23" fmla="*/ 334962 h 233"/>
                    <a:gd name="T24" fmla="*/ 130175 w 228"/>
                    <a:gd name="T25" fmla="*/ 354012 h 233"/>
                    <a:gd name="T26" fmla="*/ 203200 w 228"/>
                    <a:gd name="T27" fmla="*/ 350837 h 233"/>
                    <a:gd name="T28" fmla="*/ 203200 w 228"/>
                    <a:gd name="T29" fmla="*/ 360362 h 233"/>
                    <a:gd name="T30" fmla="*/ 280988 w 228"/>
                    <a:gd name="T31" fmla="*/ 369887 h 233"/>
                    <a:gd name="T32" fmla="*/ 328613 w 228"/>
                    <a:gd name="T33" fmla="*/ 350837 h 233"/>
                    <a:gd name="T34" fmla="*/ 300038 w 228"/>
                    <a:gd name="T35" fmla="*/ 322262 h 233"/>
                    <a:gd name="T36" fmla="*/ 300038 w 228"/>
                    <a:gd name="T37" fmla="*/ 215900 h 233"/>
                    <a:gd name="T38" fmla="*/ 355600 w 228"/>
                    <a:gd name="T39" fmla="*/ 212725 h 233"/>
                    <a:gd name="T40" fmla="*/ 361950 w 228"/>
                    <a:gd name="T41" fmla="*/ 157162 h 233"/>
                    <a:gd name="T42" fmla="*/ 303213 w 228"/>
                    <a:gd name="T43" fmla="*/ 125412 h 233"/>
                    <a:gd name="T44" fmla="*/ 303213 w 228"/>
                    <a:gd name="T45" fmla="*/ 38100 h 233"/>
                    <a:gd name="T46" fmla="*/ 233363 w 228"/>
                    <a:gd name="T47" fmla="*/ 31750 h 233"/>
                    <a:gd name="T48" fmla="*/ 219075 w 228"/>
                    <a:gd name="T49" fmla="*/ 61912 h 233"/>
                    <a:gd name="T50" fmla="*/ 174625 w 228"/>
                    <a:gd name="T51" fmla="*/ 61912 h 233"/>
                    <a:gd name="T52" fmla="*/ 174625 w 228"/>
                    <a:gd name="T53" fmla="*/ 61912 h 23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233"/>
                    <a:gd name="T83" fmla="*/ 228 w 228"/>
                    <a:gd name="T84" fmla="*/ 233 h 23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233">
                      <a:moveTo>
                        <a:pt x="110" y="39"/>
                      </a:moveTo>
                      <a:lnTo>
                        <a:pt x="98" y="0"/>
                      </a:lnTo>
                      <a:lnTo>
                        <a:pt x="17" y="0"/>
                      </a:lnTo>
                      <a:lnTo>
                        <a:pt x="35" y="51"/>
                      </a:lnTo>
                      <a:lnTo>
                        <a:pt x="29" y="65"/>
                      </a:lnTo>
                      <a:lnTo>
                        <a:pt x="43" y="99"/>
                      </a:lnTo>
                      <a:lnTo>
                        <a:pt x="39" y="122"/>
                      </a:lnTo>
                      <a:lnTo>
                        <a:pt x="10" y="152"/>
                      </a:lnTo>
                      <a:lnTo>
                        <a:pt x="10" y="185"/>
                      </a:lnTo>
                      <a:lnTo>
                        <a:pt x="0" y="217"/>
                      </a:lnTo>
                      <a:lnTo>
                        <a:pt x="17" y="219"/>
                      </a:lnTo>
                      <a:lnTo>
                        <a:pt x="43" y="211"/>
                      </a:lnTo>
                      <a:lnTo>
                        <a:pt x="82" y="223"/>
                      </a:lnTo>
                      <a:lnTo>
                        <a:pt x="128" y="221"/>
                      </a:lnTo>
                      <a:lnTo>
                        <a:pt x="128" y="227"/>
                      </a:lnTo>
                      <a:lnTo>
                        <a:pt x="177" y="233"/>
                      </a:lnTo>
                      <a:lnTo>
                        <a:pt x="207" y="221"/>
                      </a:lnTo>
                      <a:lnTo>
                        <a:pt x="189" y="203"/>
                      </a:lnTo>
                      <a:lnTo>
                        <a:pt x="189" y="136"/>
                      </a:lnTo>
                      <a:lnTo>
                        <a:pt x="224" y="134"/>
                      </a:lnTo>
                      <a:lnTo>
                        <a:pt x="228" y="99"/>
                      </a:lnTo>
                      <a:lnTo>
                        <a:pt x="191" y="79"/>
                      </a:lnTo>
                      <a:lnTo>
                        <a:pt x="191" y="24"/>
                      </a:lnTo>
                      <a:lnTo>
                        <a:pt x="147" y="20"/>
                      </a:lnTo>
                      <a:lnTo>
                        <a:pt x="138" y="39"/>
                      </a:lnTo>
                      <a:lnTo>
                        <a:pt x="110" y="39"/>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48" name="Freeform 21">
                  <a:extLst>
                    <a:ext uri="{FF2B5EF4-FFF2-40B4-BE49-F238E27FC236}">
                      <a16:creationId xmlns:a16="http://schemas.microsoft.com/office/drawing/2014/main" id="{8CEF613D-D576-418A-85F8-46E39A7E74A7}"/>
                    </a:ext>
                  </a:extLst>
                </p:cNvPr>
                <p:cNvSpPr>
                  <a:spLocks/>
                </p:cNvSpPr>
                <p:nvPr/>
              </p:nvSpPr>
              <p:spPr bwMode="auto">
                <a:xfrm>
                  <a:off x="3818288" y="3312294"/>
                  <a:ext cx="198838" cy="185094"/>
                </a:xfrm>
                <a:custGeom>
                  <a:avLst/>
                  <a:gdLst>
                    <a:gd name="T0" fmla="*/ 284162 w 195"/>
                    <a:gd name="T1" fmla="*/ 109538 h 208"/>
                    <a:gd name="T2" fmla="*/ 231775 w 195"/>
                    <a:gd name="T3" fmla="*/ 61913 h 208"/>
                    <a:gd name="T4" fmla="*/ 142875 w 195"/>
                    <a:gd name="T5" fmla="*/ 0 h 208"/>
                    <a:gd name="T6" fmla="*/ 122237 w 195"/>
                    <a:gd name="T7" fmla="*/ 14288 h 208"/>
                    <a:gd name="T8" fmla="*/ 119062 w 195"/>
                    <a:gd name="T9" fmla="*/ 26988 h 208"/>
                    <a:gd name="T10" fmla="*/ 90487 w 195"/>
                    <a:gd name="T11" fmla="*/ 26988 h 208"/>
                    <a:gd name="T12" fmla="*/ 77787 w 195"/>
                    <a:gd name="T13" fmla="*/ 7938 h 208"/>
                    <a:gd name="T14" fmla="*/ 42862 w 195"/>
                    <a:gd name="T15" fmla="*/ 7938 h 208"/>
                    <a:gd name="T16" fmla="*/ 46037 w 195"/>
                    <a:gd name="T17" fmla="*/ 42862 h 208"/>
                    <a:gd name="T18" fmla="*/ 39687 w 195"/>
                    <a:gd name="T19" fmla="*/ 93662 h 208"/>
                    <a:gd name="T20" fmla="*/ 6350 w 195"/>
                    <a:gd name="T21" fmla="*/ 114300 h 208"/>
                    <a:gd name="T22" fmla="*/ 0 w 195"/>
                    <a:gd name="T23" fmla="*/ 165100 h 208"/>
                    <a:gd name="T24" fmla="*/ 39687 w 195"/>
                    <a:gd name="T25" fmla="*/ 212725 h 208"/>
                    <a:gd name="T26" fmla="*/ 39687 w 195"/>
                    <a:gd name="T27" fmla="*/ 230188 h 208"/>
                    <a:gd name="T28" fmla="*/ 106362 w 195"/>
                    <a:gd name="T29" fmla="*/ 261938 h 208"/>
                    <a:gd name="T30" fmla="*/ 122237 w 195"/>
                    <a:gd name="T31" fmla="*/ 277813 h 208"/>
                    <a:gd name="T32" fmla="*/ 146050 w 195"/>
                    <a:gd name="T33" fmla="*/ 268288 h 208"/>
                    <a:gd name="T34" fmla="*/ 155575 w 195"/>
                    <a:gd name="T35" fmla="*/ 322263 h 208"/>
                    <a:gd name="T36" fmla="*/ 228600 w 195"/>
                    <a:gd name="T37" fmla="*/ 330200 h 208"/>
                    <a:gd name="T38" fmla="*/ 309562 w 195"/>
                    <a:gd name="T39" fmla="*/ 293688 h 208"/>
                    <a:gd name="T40" fmla="*/ 277812 w 195"/>
                    <a:gd name="T41" fmla="*/ 255588 h 208"/>
                    <a:gd name="T42" fmla="*/ 274637 w 195"/>
                    <a:gd name="T43" fmla="*/ 161925 h 208"/>
                    <a:gd name="T44" fmla="*/ 261937 w 195"/>
                    <a:gd name="T45" fmla="*/ 142875 h 208"/>
                    <a:gd name="T46" fmla="*/ 284162 w 195"/>
                    <a:gd name="T47" fmla="*/ 109538 h 208"/>
                    <a:gd name="T48" fmla="*/ 284162 w 195"/>
                    <a:gd name="T49" fmla="*/ 109538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5"/>
                    <a:gd name="T76" fmla="*/ 0 h 208"/>
                    <a:gd name="T77" fmla="*/ 195 w 195"/>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5" h="208">
                      <a:moveTo>
                        <a:pt x="179" y="69"/>
                      </a:moveTo>
                      <a:lnTo>
                        <a:pt x="146" y="39"/>
                      </a:lnTo>
                      <a:lnTo>
                        <a:pt x="90" y="0"/>
                      </a:lnTo>
                      <a:lnTo>
                        <a:pt x="77" y="9"/>
                      </a:lnTo>
                      <a:lnTo>
                        <a:pt x="75" y="17"/>
                      </a:lnTo>
                      <a:lnTo>
                        <a:pt x="57" y="17"/>
                      </a:lnTo>
                      <a:lnTo>
                        <a:pt x="49" y="5"/>
                      </a:lnTo>
                      <a:lnTo>
                        <a:pt x="27" y="5"/>
                      </a:lnTo>
                      <a:lnTo>
                        <a:pt x="29" y="27"/>
                      </a:lnTo>
                      <a:lnTo>
                        <a:pt x="25" y="59"/>
                      </a:lnTo>
                      <a:lnTo>
                        <a:pt x="4" y="72"/>
                      </a:lnTo>
                      <a:lnTo>
                        <a:pt x="0" y="104"/>
                      </a:lnTo>
                      <a:lnTo>
                        <a:pt x="25" y="134"/>
                      </a:lnTo>
                      <a:lnTo>
                        <a:pt x="25" y="145"/>
                      </a:lnTo>
                      <a:lnTo>
                        <a:pt x="67" y="165"/>
                      </a:lnTo>
                      <a:lnTo>
                        <a:pt x="77" y="175"/>
                      </a:lnTo>
                      <a:lnTo>
                        <a:pt x="92" y="169"/>
                      </a:lnTo>
                      <a:lnTo>
                        <a:pt x="98" y="203"/>
                      </a:lnTo>
                      <a:lnTo>
                        <a:pt x="144" y="208"/>
                      </a:lnTo>
                      <a:lnTo>
                        <a:pt x="195" y="185"/>
                      </a:lnTo>
                      <a:lnTo>
                        <a:pt x="175" y="161"/>
                      </a:lnTo>
                      <a:lnTo>
                        <a:pt x="173" y="102"/>
                      </a:lnTo>
                      <a:lnTo>
                        <a:pt x="165" y="90"/>
                      </a:lnTo>
                      <a:lnTo>
                        <a:pt x="179" y="69"/>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49" name="Freeform 22">
                  <a:extLst>
                    <a:ext uri="{FF2B5EF4-FFF2-40B4-BE49-F238E27FC236}">
                      <a16:creationId xmlns:a16="http://schemas.microsoft.com/office/drawing/2014/main" id="{75B0C137-8D8E-48D0-9C28-FFE7A054F696}"/>
                    </a:ext>
                  </a:extLst>
                </p:cNvPr>
                <p:cNvSpPr>
                  <a:spLocks/>
                </p:cNvSpPr>
                <p:nvPr/>
              </p:nvSpPr>
              <p:spPr bwMode="auto">
                <a:xfrm>
                  <a:off x="3908020" y="3220637"/>
                  <a:ext cx="138677" cy="147719"/>
                </a:xfrm>
                <a:custGeom>
                  <a:avLst/>
                  <a:gdLst>
                    <a:gd name="T0" fmla="*/ 185737 w 136"/>
                    <a:gd name="T1" fmla="*/ 12700 h 166"/>
                    <a:gd name="T2" fmla="*/ 147637 w 136"/>
                    <a:gd name="T3" fmla="*/ 28575 h 166"/>
                    <a:gd name="T4" fmla="*/ 41275 w 136"/>
                    <a:gd name="T5" fmla="*/ 0 h 166"/>
                    <a:gd name="T6" fmla="*/ 0 w 136"/>
                    <a:gd name="T7" fmla="*/ 3175 h 166"/>
                    <a:gd name="T8" fmla="*/ 0 w 136"/>
                    <a:gd name="T9" fmla="*/ 22225 h 166"/>
                    <a:gd name="T10" fmla="*/ 15875 w 136"/>
                    <a:gd name="T11" fmla="*/ 90487 h 166"/>
                    <a:gd name="T12" fmla="*/ 0 w 136"/>
                    <a:gd name="T13" fmla="*/ 138112 h 166"/>
                    <a:gd name="T14" fmla="*/ 3175 w 136"/>
                    <a:gd name="T15" fmla="*/ 163512 h 166"/>
                    <a:gd name="T16" fmla="*/ 92075 w 136"/>
                    <a:gd name="T17" fmla="*/ 225425 h 166"/>
                    <a:gd name="T18" fmla="*/ 134937 w 136"/>
                    <a:gd name="T19" fmla="*/ 263525 h 166"/>
                    <a:gd name="T20" fmla="*/ 195262 w 136"/>
                    <a:gd name="T21" fmla="*/ 180975 h 166"/>
                    <a:gd name="T22" fmla="*/ 195262 w 136"/>
                    <a:gd name="T23" fmla="*/ 53975 h 166"/>
                    <a:gd name="T24" fmla="*/ 215900 w 136"/>
                    <a:gd name="T25" fmla="*/ 22225 h 166"/>
                    <a:gd name="T26" fmla="*/ 185737 w 136"/>
                    <a:gd name="T27" fmla="*/ 12700 h 166"/>
                    <a:gd name="T28" fmla="*/ 185737 w 136"/>
                    <a:gd name="T29" fmla="*/ 12700 h 1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6"/>
                    <a:gd name="T46" fmla="*/ 0 h 166"/>
                    <a:gd name="T47" fmla="*/ 136 w 136"/>
                    <a:gd name="T48" fmla="*/ 166 h 1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6" h="166">
                      <a:moveTo>
                        <a:pt x="117" y="8"/>
                      </a:moveTo>
                      <a:lnTo>
                        <a:pt x="93" y="18"/>
                      </a:lnTo>
                      <a:lnTo>
                        <a:pt x="26" y="0"/>
                      </a:lnTo>
                      <a:lnTo>
                        <a:pt x="0" y="2"/>
                      </a:lnTo>
                      <a:lnTo>
                        <a:pt x="0" y="14"/>
                      </a:lnTo>
                      <a:lnTo>
                        <a:pt x="10" y="57"/>
                      </a:lnTo>
                      <a:lnTo>
                        <a:pt x="0" y="87"/>
                      </a:lnTo>
                      <a:lnTo>
                        <a:pt x="2" y="103"/>
                      </a:lnTo>
                      <a:lnTo>
                        <a:pt x="58" y="142"/>
                      </a:lnTo>
                      <a:lnTo>
                        <a:pt x="85" y="166"/>
                      </a:lnTo>
                      <a:lnTo>
                        <a:pt x="123" y="114"/>
                      </a:lnTo>
                      <a:lnTo>
                        <a:pt x="123" y="34"/>
                      </a:lnTo>
                      <a:lnTo>
                        <a:pt x="136" y="14"/>
                      </a:lnTo>
                      <a:lnTo>
                        <a:pt x="117" y="8"/>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50" name="Freeform 24">
                  <a:extLst>
                    <a:ext uri="{FF2B5EF4-FFF2-40B4-BE49-F238E27FC236}">
                      <a16:creationId xmlns:a16="http://schemas.microsoft.com/office/drawing/2014/main" id="{E534E3C2-5631-414F-B4E6-8D78C8FD4DC9}"/>
                    </a:ext>
                  </a:extLst>
                </p:cNvPr>
                <p:cNvSpPr>
                  <a:spLocks/>
                </p:cNvSpPr>
                <p:nvPr/>
              </p:nvSpPr>
              <p:spPr bwMode="auto">
                <a:xfrm>
                  <a:off x="3508303" y="3206399"/>
                  <a:ext cx="351791" cy="298108"/>
                </a:xfrm>
                <a:custGeom>
                  <a:avLst/>
                  <a:gdLst>
                    <a:gd name="T0" fmla="*/ 531812 w 345"/>
                    <a:gd name="T1" fmla="*/ 53975 h 335"/>
                    <a:gd name="T2" fmla="*/ 492125 w 345"/>
                    <a:gd name="T3" fmla="*/ 31750 h 335"/>
                    <a:gd name="T4" fmla="*/ 428625 w 345"/>
                    <a:gd name="T5" fmla="*/ 28575 h 335"/>
                    <a:gd name="T6" fmla="*/ 422275 w 345"/>
                    <a:gd name="T7" fmla="*/ 0 h 335"/>
                    <a:gd name="T8" fmla="*/ 404812 w 345"/>
                    <a:gd name="T9" fmla="*/ 12700 h 335"/>
                    <a:gd name="T10" fmla="*/ 266700 w 345"/>
                    <a:gd name="T11" fmla="*/ 38100 h 335"/>
                    <a:gd name="T12" fmla="*/ 215900 w 345"/>
                    <a:gd name="T13" fmla="*/ 12700 h 335"/>
                    <a:gd name="T14" fmla="*/ 169862 w 345"/>
                    <a:gd name="T15" fmla="*/ 57150 h 335"/>
                    <a:gd name="T16" fmla="*/ 166687 w 345"/>
                    <a:gd name="T17" fmla="*/ 100013 h 335"/>
                    <a:gd name="T18" fmla="*/ 147637 w 345"/>
                    <a:gd name="T19" fmla="*/ 200025 h 335"/>
                    <a:gd name="T20" fmla="*/ 119062 w 345"/>
                    <a:gd name="T21" fmla="*/ 225425 h 335"/>
                    <a:gd name="T22" fmla="*/ 112712 w 345"/>
                    <a:gd name="T23" fmla="*/ 279400 h 335"/>
                    <a:gd name="T24" fmla="*/ 69850 w 345"/>
                    <a:gd name="T25" fmla="*/ 312738 h 335"/>
                    <a:gd name="T26" fmla="*/ 25400 w 345"/>
                    <a:gd name="T27" fmla="*/ 303213 h 335"/>
                    <a:gd name="T28" fmla="*/ 15875 w 345"/>
                    <a:gd name="T29" fmla="*/ 328613 h 335"/>
                    <a:gd name="T30" fmla="*/ 0 w 345"/>
                    <a:gd name="T31" fmla="*/ 347663 h 335"/>
                    <a:gd name="T32" fmla="*/ 128587 w 345"/>
                    <a:gd name="T33" fmla="*/ 347663 h 335"/>
                    <a:gd name="T34" fmla="*/ 147637 w 345"/>
                    <a:gd name="T35" fmla="*/ 409575 h 335"/>
                    <a:gd name="T36" fmla="*/ 192087 w 345"/>
                    <a:gd name="T37" fmla="*/ 409575 h 335"/>
                    <a:gd name="T38" fmla="*/ 206375 w 345"/>
                    <a:gd name="T39" fmla="*/ 379413 h 335"/>
                    <a:gd name="T40" fmla="*/ 276225 w 345"/>
                    <a:gd name="T41" fmla="*/ 385763 h 335"/>
                    <a:gd name="T42" fmla="*/ 276225 w 345"/>
                    <a:gd name="T43" fmla="*/ 473075 h 335"/>
                    <a:gd name="T44" fmla="*/ 334962 w 345"/>
                    <a:gd name="T45" fmla="*/ 504825 h 335"/>
                    <a:gd name="T46" fmla="*/ 363537 w 345"/>
                    <a:gd name="T47" fmla="*/ 508000 h 335"/>
                    <a:gd name="T48" fmla="*/ 395287 w 345"/>
                    <a:gd name="T49" fmla="*/ 531813 h 335"/>
                    <a:gd name="T50" fmla="*/ 438150 w 345"/>
                    <a:gd name="T51" fmla="*/ 519113 h 335"/>
                    <a:gd name="T52" fmla="*/ 479425 w 345"/>
                    <a:gd name="T53" fmla="*/ 422275 h 335"/>
                    <a:gd name="T54" fmla="*/ 522287 w 345"/>
                    <a:gd name="T55" fmla="*/ 422275 h 335"/>
                    <a:gd name="T56" fmla="*/ 522287 w 345"/>
                    <a:gd name="T57" fmla="*/ 401638 h 335"/>
                    <a:gd name="T58" fmla="*/ 482600 w 345"/>
                    <a:gd name="T59" fmla="*/ 354013 h 335"/>
                    <a:gd name="T60" fmla="*/ 488950 w 345"/>
                    <a:gd name="T61" fmla="*/ 303213 h 335"/>
                    <a:gd name="T62" fmla="*/ 479425 w 345"/>
                    <a:gd name="T63" fmla="*/ 254000 h 335"/>
                    <a:gd name="T64" fmla="*/ 469900 w 345"/>
                    <a:gd name="T65" fmla="*/ 234950 h 335"/>
                    <a:gd name="T66" fmla="*/ 498475 w 345"/>
                    <a:gd name="T67" fmla="*/ 203200 h 335"/>
                    <a:gd name="T68" fmla="*/ 495300 w 345"/>
                    <a:gd name="T69" fmla="*/ 160338 h 335"/>
                    <a:gd name="T70" fmla="*/ 547687 w 345"/>
                    <a:gd name="T71" fmla="*/ 96838 h 335"/>
                    <a:gd name="T72" fmla="*/ 531812 w 345"/>
                    <a:gd name="T73" fmla="*/ 53975 h 335"/>
                    <a:gd name="T74" fmla="*/ 531812 w 345"/>
                    <a:gd name="T75" fmla="*/ 53975 h 3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5"/>
                    <a:gd name="T115" fmla="*/ 0 h 335"/>
                    <a:gd name="T116" fmla="*/ 345 w 345"/>
                    <a:gd name="T117" fmla="*/ 335 h 3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5" h="335">
                      <a:moveTo>
                        <a:pt x="335" y="34"/>
                      </a:moveTo>
                      <a:lnTo>
                        <a:pt x="310" y="20"/>
                      </a:lnTo>
                      <a:lnTo>
                        <a:pt x="270" y="18"/>
                      </a:lnTo>
                      <a:lnTo>
                        <a:pt x="266" y="0"/>
                      </a:lnTo>
                      <a:lnTo>
                        <a:pt x="255" y="8"/>
                      </a:lnTo>
                      <a:lnTo>
                        <a:pt x="168" y="24"/>
                      </a:lnTo>
                      <a:lnTo>
                        <a:pt x="136" y="8"/>
                      </a:lnTo>
                      <a:lnTo>
                        <a:pt x="107" y="36"/>
                      </a:lnTo>
                      <a:lnTo>
                        <a:pt x="105" y="63"/>
                      </a:lnTo>
                      <a:lnTo>
                        <a:pt x="93" y="126"/>
                      </a:lnTo>
                      <a:lnTo>
                        <a:pt x="75" y="142"/>
                      </a:lnTo>
                      <a:lnTo>
                        <a:pt x="71" y="176"/>
                      </a:lnTo>
                      <a:lnTo>
                        <a:pt x="44" y="197"/>
                      </a:lnTo>
                      <a:lnTo>
                        <a:pt x="16" y="191"/>
                      </a:lnTo>
                      <a:lnTo>
                        <a:pt x="10" y="207"/>
                      </a:lnTo>
                      <a:lnTo>
                        <a:pt x="0" y="219"/>
                      </a:lnTo>
                      <a:lnTo>
                        <a:pt x="81" y="219"/>
                      </a:lnTo>
                      <a:lnTo>
                        <a:pt x="93" y="258"/>
                      </a:lnTo>
                      <a:lnTo>
                        <a:pt x="121" y="258"/>
                      </a:lnTo>
                      <a:lnTo>
                        <a:pt x="130" y="239"/>
                      </a:lnTo>
                      <a:lnTo>
                        <a:pt x="174" y="243"/>
                      </a:lnTo>
                      <a:lnTo>
                        <a:pt x="174" y="298"/>
                      </a:lnTo>
                      <a:lnTo>
                        <a:pt x="211" y="318"/>
                      </a:lnTo>
                      <a:lnTo>
                        <a:pt x="229" y="320"/>
                      </a:lnTo>
                      <a:lnTo>
                        <a:pt x="249" y="335"/>
                      </a:lnTo>
                      <a:lnTo>
                        <a:pt x="276" y="327"/>
                      </a:lnTo>
                      <a:lnTo>
                        <a:pt x="302" y="266"/>
                      </a:lnTo>
                      <a:lnTo>
                        <a:pt x="329" y="266"/>
                      </a:lnTo>
                      <a:lnTo>
                        <a:pt x="329" y="253"/>
                      </a:lnTo>
                      <a:lnTo>
                        <a:pt x="304" y="223"/>
                      </a:lnTo>
                      <a:lnTo>
                        <a:pt x="308" y="191"/>
                      </a:lnTo>
                      <a:lnTo>
                        <a:pt x="302" y="160"/>
                      </a:lnTo>
                      <a:lnTo>
                        <a:pt x="296" y="148"/>
                      </a:lnTo>
                      <a:lnTo>
                        <a:pt x="314" y="128"/>
                      </a:lnTo>
                      <a:lnTo>
                        <a:pt x="312" y="101"/>
                      </a:lnTo>
                      <a:lnTo>
                        <a:pt x="345" y="61"/>
                      </a:lnTo>
                      <a:lnTo>
                        <a:pt x="335" y="34"/>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51" name="Freeform 25">
                  <a:extLst>
                    <a:ext uri="{FF2B5EF4-FFF2-40B4-BE49-F238E27FC236}">
                      <a16:creationId xmlns:a16="http://schemas.microsoft.com/office/drawing/2014/main" id="{4D6B55FC-E88F-4747-898B-93CBAE2F6F65}"/>
                    </a:ext>
                  </a:extLst>
                </p:cNvPr>
                <p:cNvSpPr>
                  <a:spLocks/>
                </p:cNvSpPr>
                <p:nvPr/>
              </p:nvSpPr>
              <p:spPr bwMode="auto">
                <a:xfrm>
                  <a:off x="3484851" y="3238435"/>
                  <a:ext cx="132559" cy="143270"/>
                </a:xfrm>
                <a:custGeom>
                  <a:avLst/>
                  <a:gdLst>
                    <a:gd name="T0" fmla="*/ 203200 w 130"/>
                    <a:gd name="T1" fmla="*/ 42863 h 161"/>
                    <a:gd name="T2" fmla="*/ 206375 w 130"/>
                    <a:gd name="T3" fmla="*/ 0 h 161"/>
                    <a:gd name="T4" fmla="*/ 152400 w 130"/>
                    <a:gd name="T5" fmla="*/ 19050 h 161"/>
                    <a:gd name="T6" fmla="*/ 146050 w 130"/>
                    <a:gd name="T7" fmla="*/ 55563 h 161"/>
                    <a:gd name="T8" fmla="*/ 68262 w 130"/>
                    <a:gd name="T9" fmla="*/ 39688 h 161"/>
                    <a:gd name="T10" fmla="*/ 77787 w 130"/>
                    <a:gd name="T11" fmla="*/ 68263 h 161"/>
                    <a:gd name="T12" fmla="*/ 96837 w 130"/>
                    <a:gd name="T13" fmla="*/ 77788 h 161"/>
                    <a:gd name="T14" fmla="*/ 90487 w 130"/>
                    <a:gd name="T15" fmla="*/ 106363 h 161"/>
                    <a:gd name="T16" fmla="*/ 103188 w 130"/>
                    <a:gd name="T17" fmla="*/ 146050 h 161"/>
                    <a:gd name="T18" fmla="*/ 96837 w 130"/>
                    <a:gd name="T19" fmla="*/ 174625 h 161"/>
                    <a:gd name="T20" fmla="*/ 36512 w 130"/>
                    <a:gd name="T21" fmla="*/ 177800 h 161"/>
                    <a:gd name="T22" fmla="*/ 36512 w 130"/>
                    <a:gd name="T23" fmla="*/ 219075 h 161"/>
                    <a:gd name="T24" fmla="*/ 0 w 130"/>
                    <a:gd name="T25" fmla="*/ 231775 h 161"/>
                    <a:gd name="T26" fmla="*/ 15875 w 130"/>
                    <a:gd name="T27" fmla="*/ 255588 h 161"/>
                    <a:gd name="T28" fmla="*/ 61912 w 130"/>
                    <a:gd name="T29" fmla="*/ 246063 h 161"/>
                    <a:gd name="T30" fmla="*/ 106362 w 130"/>
                    <a:gd name="T31" fmla="*/ 255588 h 161"/>
                    <a:gd name="T32" fmla="*/ 149225 w 130"/>
                    <a:gd name="T33" fmla="*/ 222250 h 161"/>
                    <a:gd name="T34" fmla="*/ 155575 w 130"/>
                    <a:gd name="T35" fmla="*/ 168275 h 161"/>
                    <a:gd name="T36" fmla="*/ 184150 w 130"/>
                    <a:gd name="T37" fmla="*/ 142875 h 161"/>
                    <a:gd name="T38" fmla="*/ 203200 w 130"/>
                    <a:gd name="T39" fmla="*/ 42863 h 161"/>
                    <a:gd name="T40" fmla="*/ 203200 w 130"/>
                    <a:gd name="T41" fmla="*/ 42863 h 1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0"/>
                    <a:gd name="T64" fmla="*/ 0 h 161"/>
                    <a:gd name="T65" fmla="*/ 130 w 130"/>
                    <a:gd name="T66" fmla="*/ 161 h 1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0" h="161">
                      <a:moveTo>
                        <a:pt x="128" y="27"/>
                      </a:moveTo>
                      <a:lnTo>
                        <a:pt x="130" y="0"/>
                      </a:lnTo>
                      <a:lnTo>
                        <a:pt x="96" y="12"/>
                      </a:lnTo>
                      <a:lnTo>
                        <a:pt x="92" y="35"/>
                      </a:lnTo>
                      <a:lnTo>
                        <a:pt x="43" y="25"/>
                      </a:lnTo>
                      <a:lnTo>
                        <a:pt x="49" y="43"/>
                      </a:lnTo>
                      <a:lnTo>
                        <a:pt x="61" y="49"/>
                      </a:lnTo>
                      <a:lnTo>
                        <a:pt x="57" y="67"/>
                      </a:lnTo>
                      <a:lnTo>
                        <a:pt x="65" y="92"/>
                      </a:lnTo>
                      <a:lnTo>
                        <a:pt x="61" y="110"/>
                      </a:lnTo>
                      <a:lnTo>
                        <a:pt x="23" y="112"/>
                      </a:lnTo>
                      <a:lnTo>
                        <a:pt x="23" y="138"/>
                      </a:lnTo>
                      <a:lnTo>
                        <a:pt x="0" y="146"/>
                      </a:lnTo>
                      <a:lnTo>
                        <a:pt x="10" y="161"/>
                      </a:lnTo>
                      <a:lnTo>
                        <a:pt x="39" y="155"/>
                      </a:lnTo>
                      <a:lnTo>
                        <a:pt x="67" y="161"/>
                      </a:lnTo>
                      <a:lnTo>
                        <a:pt x="94" y="140"/>
                      </a:lnTo>
                      <a:lnTo>
                        <a:pt x="98" y="106"/>
                      </a:lnTo>
                      <a:lnTo>
                        <a:pt x="116" y="90"/>
                      </a:lnTo>
                      <a:lnTo>
                        <a:pt x="128" y="27"/>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52" name="Freeform 27">
                  <a:extLst>
                    <a:ext uri="{FF2B5EF4-FFF2-40B4-BE49-F238E27FC236}">
                      <a16:creationId xmlns:a16="http://schemas.microsoft.com/office/drawing/2014/main" id="{B71FD154-8AD6-4E91-9836-AA9B72A8635B}"/>
                    </a:ext>
                  </a:extLst>
                </p:cNvPr>
                <p:cNvSpPr>
                  <a:spLocks/>
                </p:cNvSpPr>
                <p:nvPr/>
              </p:nvSpPr>
              <p:spPr bwMode="auto">
                <a:xfrm>
                  <a:off x="3820327" y="3336320"/>
                  <a:ext cx="27531" cy="40045"/>
                </a:xfrm>
                <a:custGeom>
                  <a:avLst/>
                  <a:gdLst>
                    <a:gd name="T0" fmla="*/ 3175 w 27"/>
                    <a:gd name="T1" fmla="*/ 71438 h 45"/>
                    <a:gd name="T2" fmla="*/ 36512 w 27"/>
                    <a:gd name="T3" fmla="*/ 50800 h 45"/>
                    <a:gd name="T4" fmla="*/ 42862 w 27"/>
                    <a:gd name="T5" fmla="*/ 0 h 45"/>
                    <a:gd name="T6" fmla="*/ 0 w 27"/>
                    <a:gd name="T7" fmla="*/ 22225 h 45"/>
                    <a:gd name="T8" fmla="*/ 3175 w 27"/>
                    <a:gd name="T9" fmla="*/ 71438 h 45"/>
                    <a:gd name="T10" fmla="*/ 3175 w 27"/>
                    <a:gd name="T11" fmla="*/ 71438 h 45"/>
                    <a:gd name="T12" fmla="*/ 0 60000 65536"/>
                    <a:gd name="T13" fmla="*/ 0 60000 65536"/>
                    <a:gd name="T14" fmla="*/ 0 60000 65536"/>
                    <a:gd name="T15" fmla="*/ 0 60000 65536"/>
                    <a:gd name="T16" fmla="*/ 0 60000 65536"/>
                    <a:gd name="T17" fmla="*/ 0 60000 65536"/>
                    <a:gd name="T18" fmla="*/ 0 w 27"/>
                    <a:gd name="T19" fmla="*/ 0 h 45"/>
                    <a:gd name="T20" fmla="*/ 27 w 27"/>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7" h="45">
                      <a:moveTo>
                        <a:pt x="2" y="45"/>
                      </a:moveTo>
                      <a:lnTo>
                        <a:pt x="23" y="32"/>
                      </a:lnTo>
                      <a:lnTo>
                        <a:pt x="27" y="0"/>
                      </a:lnTo>
                      <a:lnTo>
                        <a:pt x="0" y="14"/>
                      </a:lnTo>
                      <a:lnTo>
                        <a:pt x="2" y="45"/>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53" name="Freeform 28">
                  <a:extLst>
                    <a:ext uri="{FF2B5EF4-FFF2-40B4-BE49-F238E27FC236}">
                      <a16:creationId xmlns:a16="http://schemas.microsoft.com/office/drawing/2014/main" id="{B3FAABE4-5D48-4D86-9072-4DDDC72CD922}"/>
                    </a:ext>
                  </a:extLst>
                </p:cNvPr>
                <p:cNvSpPr>
                  <a:spLocks/>
                </p:cNvSpPr>
                <p:nvPr/>
              </p:nvSpPr>
              <p:spPr bwMode="auto">
                <a:xfrm>
                  <a:off x="3810131" y="3316743"/>
                  <a:ext cx="37728" cy="32035"/>
                </a:xfrm>
                <a:custGeom>
                  <a:avLst/>
                  <a:gdLst>
                    <a:gd name="T0" fmla="*/ 58737 w 37"/>
                    <a:gd name="T1" fmla="*/ 0 h 36"/>
                    <a:gd name="T2" fmla="*/ 28575 w 37"/>
                    <a:gd name="T3" fmla="*/ 6350 h 36"/>
                    <a:gd name="T4" fmla="*/ 0 w 37"/>
                    <a:gd name="T5" fmla="*/ 38100 h 36"/>
                    <a:gd name="T6" fmla="*/ 15875 w 37"/>
                    <a:gd name="T7" fmla="*/ 57150 h 36"/>
                    <a:gd name="T8" fmla="*/ 58737 w 37"/>
                    <a:gd name="T9" fmla="*/ 34925 h 36"/>
                    <a:gd name="T10" fmla="*/ 58737 w 37"/>
                    <a:gd name="T11" fmla="*/ 0 h 36"/>
                    <a:gd name="T12" fmla="*/ 58737 w 37"/>
                    <a:gd name="T13" fmla="*/ 0 h 36"/>
                    <a:gd name="T14" fmla="*/ 0 60000 65536"/>
                    <a:gd name="T15" fmla="*/ 0 60000 65536"/>
                    <a:gd name="T16" fmla="*/ 0 60000 65536"/>
                    <a:gd name="T17" fmla="*/ 0 60000 65536"/>
                    <a:gd name="T18" fmla="*/ 0 60000 65536"/>
                    <a:gd name="T19" fmla="*/ 0 60000 65536"/>
                    <a:gd name="T20" fmla="*/ 0 60000 65536"/>
                    <a:gd name="T21" fmla="*/ 0 w 37"/>
                    <a:gd name="T22" fmla="*/ 0 h 36"/>
                    <a:gd name="T23" fmla="*/ 37 w 37"/>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36">
                      <a:moveTo>
                        <a:pt x="37" y="0"/>
                      </a:moveTo>
                      <a:lnTo>
                        <a:pt x="18" y="4"/>
                      </a:lnTo>
                      <a:lnTo>
                        <a:pt x="0" y="24"/>
                      </a:lnTo>
                      <a:lnTo>
                        <a:pt x="10" y="36"/>
                      </a:lnTo>
                      <a:lnTo>
                        <a:pt x="37" y="22"/>
                      </a:lnTo>
                      <a:lnTo>
                        <a:pt x="37" y="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54" name="Freeform 29">
                  <a:extLst>
                    <a:ext uri="{FF2B5EF4-FFF2-40B4-BE49-F238E27FC236}">
                      <a16:creationId xmlns:a16="http://schemas.microsoft.com/office/drawing/2014/main" id="{66B4268A-E199-4600-ACEC-9347CD389BE6}"/>
                    </a:ext>
                  </a:extLst>
                </p:cNvPr>
                <p:cNvSpPr>
                  <a:spLocks/>
                </p:cNvSpPr>
                <p:nvPr/>
              </p:nvSpPr>
              <p:spPr bwMode="auto">
                <a:xfrm>
                  <a:off x="3826445" y="3233095"/>
                  <a:ext cx="91772" cy="87207"/>
                </a:xfrm>
                <a:custGeom>
                  <a:avLst/>
                  <a:gdLst>
                    <a:gd name="T0" fmla="*/ 142875 w 90"/>
                    <a:gd name="T1" fmla="*/ 68263 h 98"/>
                    <a:gd name="T2" fmla="*/ 127000 w 90"/>
                    <a:gd name="T3" fmla="*/ 0 h 98"/>
                    <a:gd name="T4" fmla="*/ 36512 w 90"/>
                    <a:gd name="T5" fmla="*/ 6350 h 98"/>
                    <a:gd name="T6" fmla="*/ 52388 w 90"/>
                    <a:gd name="T7" fmla="*/ 49212 h 98"/>
                    <a:gd name="T8" fmla="*/ 0 w 90"/>
                    <a:gd name="T9" fmla="*/ 112713 h 98"/>
                    <a:gd name="T10" fmla="*/ 3175 w 90"/>
                    <a:gd name="T11" fmla="*/ 155575 h 98"/>
                    <a:gd name="T12" fmla="*/ 30163 w 90"/>
                    <a:gd name="T13" fmla="*/ 149225 h 98"/>
                    <a:gd name="T14" fmla="*/ 65088 w 90"/>
                    <a:gd name="T15" fmla="*/ 149225 h 98"/>
                    <a:gd name="T16" fmla="*/ 74612 w 90"/>
                    <a:gd name="T17" fmla="*/ 122238 h 98"/>
                    <a:gd name="T18" fmla="*/ 112713 w 90"/>
                    <a:gd name="T19" fmla="*/ 90487 h 98"/>
                    <a:gd name="T20" fmla="*/ 127000 w 90"/>
                    <a:gd name="T21" fmla="*/ 115888 h 98"/>
                    <a:gd name="T22" fmla="*/ 142875 w 90"/>
                    <a:gd name="T23" fmla="*/ 68263 h 98"/>
                    <a:gd name="T24" fmla="*/ 142875 w 90"/>
                    <a:gd name="T25" fmla="*/ 68263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0"/>
                    <a:gd name="T40" fmla="*/ 0 h 98"/>
                    <a:gd name="T41" fmla="*/ 90 w 90"/>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0" h="98">
                      <a:moveTo>
                        <a:pt x="90" y="43"/>
                      </a:moveTo>
                      <a:lnTo>
                        <a:pt x="80" y="0"/>
                      </a:lnTo>
                      <a:lnTo>
                        <a:pt x="23" y="4"/>
                      </a:lnTo>
                      <a:lnTo>
                        <a:pt x="33" y="31"/>
                      </a:lnTo>
                      <a:lnTo>
                        <a:pt x="0" y="71"/>
                      </a:lnTo>
                      <a:lnTo>
                        <a:pt x="2" y="98"/>
                      </a:lnTo>
                      <a:lnTo>
                        <a:pt x="19" y="94"/>
                      </a:lnTo>
                      <a:lnTo>
                        <a:pt x="41" y="94"/>
                      </a:lnTo>
                      <a:lnTo>
                        <a:pt x="47" y="77"/>
                      </a:lnTo>
                      <a:lnTo>
                        <a:pt x="71" y="57"/>
                      </a:lnTo>
                      <a:lnTo>
                        <a:pt x="80" y="73"/>
                      </a:lnTo>
                      <a:lnTo>
                        <a:pt x="90" y="43"/>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55" name="Freeform 32">
                  <a:extLst>
                    <a:ext uri="{FF2B5EF4-FFF2-40B4-BE49-F238E27FC236}">
                      <a16:creationId xmlns:a16="http://schemas.microsoft.com/office/drawing/2014/main" id="{CD19AB18-920B-4037-BE91-8E2FFDC67DF1}"/>
                    </a:ext>
                  </a:extLst>
                </p:cNvPr>
                <p:cNvSpPr>
                  <a:spLocks/>
                </p:cNvSpPr>
                <p:nvPr/>
              </p:nvSpPr>
              <p:spPr bwMode="auto">
                <a:xfrm>
                  <a:off x="3534815" y="2904733"/>
                  <a:ext cx="182524" cy="268742"/>
                </a:xfrm>
                <a:custGeom>
                  <a:avLst/>
                  <a:gdLst>
                    <a:gd name="T0" fmla="*/ 61912 w 179"/>
                    <a:gd name="T1" fmla="*/ 0 h 302"/>
                    <a:gd name="T2" fmla="*/ 34925 w 179"/>
                    <a:gd name="T3" fmla="*/ 12700 h 302"/>
                    <a:gd name="T4" fmla="*/ 34925 w 179"/>
                    <a:gd name="T5" fmla="*/ 50800 h 302"/>
                    <a:gd name="T6" fmla="*/ 61912 w 179"/>
                    <a:gd name="T7" fmla="*/ 96837 h 302"/>
                    <a:gd name="T8" fmla="*/ 44450 w 179"/>
                    <a:gd name="T9" fmla="*/ 119063 h 302"/>
                    <a:gd name="T10" fmla="*/ 44450 w 179"/>
                    <a:gd name="T11" fmla="*/ 192087 h 302"/>
                    <a:gd name="T12" fmla="*/ 19050 w 179"/>
                    <a:gd name="T13" fmla="*/ 228600 h 302"/>
                    <a:gd name="T14" fmla="*/ 0 w 179"/>
                    <a:gd name="T15" fmla="*/ 285750 h 302"/>
                    <a:gd name="T16" fmla="*/ 34925 w 179"/>
                    <a:gd name="T17" fmla="*/ 309562 h 302"/>
                    <a:gd name="T18" fmla="*/ 55562 w 179"/>
                    <a:gd name="T19" fmla="*/ 398462 h 302"/>
                    <a:gd name="T20" fmla="*/ 19050 w 179"/>
                    <a:gd name="T21" fmla="*/ 409575 h 302"/>
                    <a:gd name="T22" fmla="*/ 50800 w 179"/>
                    <a:gd name="T23" fmla="*/ 479425 h 302"/>
                    <a:gd name="T24" fmla="*/ 147637 w 179"/>
                    <a:gd name="T25" fmla="*/ 444500 h 302"/>
                    <a:gd name="T26" fmla="*/ 147637 w 179"/>
                    <a:gd name="T27" fmla="*/ 434975 h 302"/>
                    <a:gd name="T28" fmla="*/ 177800 w 179"/>
                    <a:gd name="T29" fmla="*/ 431800 h 302"/>
                    <a:gd name="T30" fmla="*/ 219075 w 179"/>
                    <a:gd name="T31" fmla="*/ 388937 h 302"/>
                    <a:gd name="T32" fmla="*/ 254000 w 179"/>
                    <a:gd name="T33" fmla="*/ 373062 h 302"/>
                    <a:gd name="T34" fmla="*/ 228600 w 179"/>
                    <a:gd name="T35" fmla="*/ 315912 h 302"/>
                    <a:gd name="T36" fmla="*/ 241300 w 179"/>
                    <a:gd name="T37" fmla="*/ 273050 h 302"/>
                    <a:gd name="T38" fmla="*/ 284162 w 179"/>
                    <a:gd name="T39" fmla="*/ 228600 h 302"/>
                    <a:gd name="T40" fmla="*/ 284162 w 179"/>
                    <a:gd name="T41" fmla="*/ 119063 h 302"/>
                    <a:gd name="T42" fmla="*/ 61912 w 179"/>
                    <a:gd name="T43" fmla="*/ 0 h 302"/>
                    <a:gd name="T44" fmla="*/ 61912 w 179"/>
                    <a:gd name="T45" fmla="*/ 0 h 30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9"/>
                    <a:gd name="T70" fmla="*/ 0 h 302"/>
                    <a:gd name="T71" fmla="*/ 179 w 179"/>
                    <a:gd name="T72" fmla="*/ 302 h 30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9" h="302">
                      <a:moveTo>
                        <a:pt x="39" y="0"/>
                      </a:moveTo>
                      <a:lnTo>
                        <a:pt x="22" y="8"/>
                      </a:lnTo>
                      <a:lnTo>
                        <a:pt x="22" y="32"/>
                      </a:lnTo>
                      <a:lnTo>
                        <a:pt x="39" y="61"/>
                      </a:lnTo>
                      <a:lnTo>
                        <a:pt x="28" y="75"/>
                      </a:lnTo>
                      <a:lnTo>
                        <a:pt x="28" y="121"/>
                      </a:lnTo>
                      <a:lnTo>
                        <a:pt x="12" y="144"/>
                      </a:lnTo>
                      <a:lnTo>
                        <a:pt x="0" y="180"/>
                      </a:lnTo>
                      <a:lnTo>
                        <a:pt x="22" y="195"/>
                      </a:lnTo>
                      <a:lnTo>
                        <a:pt x="35" y="251"/>
                      </a:lnTo>
                      <a:lnTo>
                        <a:pt x="12" y="258"/>
                      </a:lnTo>
                      <a:lnTo>
                        <a:pt x="32" y="302"/>
                      </a:lnTo>
                      <a:lnTo>
                        <a:pt x="93" y="280"/>
                      </a:lnTo>
                      <a:lnTo>
                        <a:pt x="93" y="274"/>
                      </a:lnTo>
                      <a:lnTo>
                        <a:pt x="112" y="272"/>
                      </a:lnTo>
                      <a:lnTo>
                        <a:pt x="138" y="245"/>
                      </a:lnTo>
                      <a:lnTo>
                        <a:pt x="160" y="235"/>
                      </a:lnTo>
                      <a:lnTo>
                        <a:pt x="144" y="199"/>
                      </a:lnTo>
                      <a:lnTo>
                        <a:pt x="152" y="172"/>
                      </a:lnTo>
                      <a:lnTo>
                        <a:pt x="179" y="144"/>
                      </a:lnTo>
                      <a:lnTo>
                        <a:pt x="179" y="75"/>
                      </a:lnTo>
                      <a:lnTo>
                        <a:pt x="39"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56" name="Freeform 33">
                  <a:extLst>
                    <a:ext uri="{FF2B5EF4-FFF2-40B4-BE49-F238E27FC236}">
                      <a16:creationId xmlns:a16="http://schemas.microsoft.com/office/drawing/2014/main" id="{D2F1801E-9776-4B0A-98F1-520AE8F660B2}"/>
                    </a:ext>
                  </a:extLst>
                </p:cNvPr>
                <p:cNvSpPr>
                  <a:spLocks/>
                </p:cNvSpPr>
                <p:nvPr/>
              </p:nvSpPr>
              <p:spPr bwMode="auto">
                <a:xfrm>
                  <a:off x="3547052" y="3113852"/>
                  <a:ext cx="232488" cy="135261"/>
                </a:xfrm>
                <a:custGeom>
                  <a:avLst/>
                  <a:gdLst>
                    <a:gd name="T0" fmla="*/ 361950 w 228"/>
                    <a:gd name="T1" fmla="*/ 165100 h 152"/>
                    <a:gd name="T2" fmla="*/ 303213 w 228"/>
                    <a:gd name="T3" fmla="*/ 90487 h 152"/>
                    <a:gd name="T4" fmla="*/ 280988 w 228"/>
                    <a:gd name="T5" fmla="*/ 87312 h 152"/>
                    <a:gd name="T6" fmla="*/ 234950 w 228"/>
                    <a:gd name="T7" fmla="*/ 0 h 152"/>
                    <a:gd name="T8" fmla="*/ 200025 w 228"/>
                    <a:gd name="T9" fmla="*/ 15875 h 152"/>
                    <a:gd name="T10" fmla="*/ 158750 w 228"/>
                    <a:gd name="T11" fmla="*/ 58738 h 152"/>
                    <a:gd name="T12" fmla="*/ 128588 w 228"/>
                    <a:gd name="T13" fmla="*/ 61912 h 152"/>
                    <a:gd name="T14" fmla="*/ 128588 w 228"/>
                    <a:gd name="T15" fmla="*/ 71437 h 152"/>
                    <a:gd name="T16" fmla="*/ 31750 w 228"/>
                    <a:gd name="T17" fmla="*/ 106363 h 152"/>
                    <a:gd name="T18" fmla="*/ 0 w 228"/>
                    <a:gd name="T19" fmla="*/ 177800 h 152"/>
                    <a:gd name="T20" fmla="*/ 3175 w 228"/>
                    <a:gd name="T21" fmla="*/ 215900 h 152"/>
                    <a:gd name="T22" fmla="*/ 55563 w 228"/>
                    <a:gd name="T23" fmla="*/ 241300 h 152"/>
                    <a:gd name="T24" fmla="*/ 109538 w 228"/>
                    <a:gd name="T25" fmla="*/ 222250 h 152"/>
                    <a:gd name="T26" fmla="*/ 155575 w 228"/>
                    <a:gd name="T27" fmla="*/ 177800 h 152"/>
                    <a:gd name="T28" fmla="*/ 206375 w 228"/>
                    <a:gd name="T29" fmla="*/ 203200 h 152"/>
                    <a:gd name="T30" fmla="*/ 344488 w 228"/>
                    <a:gd name="T31" fmla="*/ 177800 h 152"/>
                    <a:gd name="T32" fmla="*/ 361950 w 228"/>
                    <a:gd name="T33" fmla="*/ 165100 h 152"/>
                    <a:gd name="T34" fmla="*/ 361950 w 228"/>
                    <a:gd name="T35" fmla="*/ 165100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8"/>
                    <a:gd name="T55" fmla="*/ 0 h 152"/>
                    <a:gd name="T56" fmla="*/ 228 w 228"/>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8" h="152">
                      <a:moveTo>
                        <a:pt x="228" y="104"/>
                      </a:moveTo>
                      <a:lnTo>
                        <a:pt x="191" y="57"/>
                      </a:lnTo>
                      <a:lnTo>
                        <a:pt x="177" y="55"/>
                      </a:lnTo>
                      <a:lnTo>
                        <a:pt x="148" y="0"/>
                      </a:lnTo>
                      <a:lnTo>
                        <a:pt x="126" y="10"/>
                      </a:lnTo>
                      <a:lnTo>
                        <a:pt x="100" y="37"/>
                      </a:lnTo>
                      <a:lnTo>
                        <a:pt x="81" y="39"/>
                      </a:lnTo>
                      <a:lnTo>
                        <a:pt x="81" y="45"/>
                      </a:lnTo>
                      <a:lnTo>
                        <a:pt x="20" y="67"/>
                      </a:lnTo>
                      <a:lnTo>
                        <a:pt x="0" y="112"/>
                      </a:lnTo>
                      <a:lnTo>
                        <a:pt x="2" y="136"/>
                      </a:lnTo>
                      <a:lnTo>
                        <a:pt x="35" y="152"/>
                      </a:lnTo>
                      <a:lnTo>
                        <a:pt x="69" y="140"/>
                      </a:lnTo>
                      <a:lnTo>
                        <a:pt x="98" y="112"/>
                      </a:lnTo>
                      <a:lnTo>
                        <a:pt x="130" y="128"/>
                      </a:lnTo>
                      <a:lnTo>
                        <a:pt x="217" y="112"/>
                      </a:lnTo>
                      <a:lnTo>
                        <a:pt x="228" y="104"/>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57" name="Freeform 34">
                  <a:extLst>
                    <a:ext uri="{FF2B5EF4-FFF2-40B4-BE49-F238E27FC236}">
                      <a16:creationId xmlns:a16="http://schemas.microsoft.com/office/drawing/2014/main" id="{0BE37611-D3D8-4440-AB70-06CA197057FD}"/>
                    </a:ext>
                  </a:extLst>
                </p:cNvPr>
                <p:cNvSpPr>
                  <a:spLocks/>
                </p:cNvSpPr>
                <p:nvPr/>
              </p:nvSpPr>
              <p:spPr bwMode="auto">
                <a:xfrm>
                  <a:off x="3442024" y="3078257"/>
                  <a:ext cx="140716" cy="191323"/>
                </a:xfrm>
                <a:custGeom>
                  <a:avLst/>
                  <a:gdLst>
                    <a:gd name="T0" fmla="*/ 179387 w 138"/>
                    <a:gd name="T1" fmla="*/ 0 h 215"/>
                    <a:gd name="T2" fmla="*/ 150812 w 138"/>
                    <a:gd name="T3" fmla="*/ 19050 h 215"/>
                    <a:gd name="T4" fmla="*/ 153987 w 138"/>
                    <a:gd name="T5" fmla="*/ 44450 h 215"/>
                    <a:gd name="T6" fmla="*/ 128587 w 138"/>
                    <a:gd name="T7" fmla="*/ 88900 h 215"/>
                    <a:gd name="T8" fmla="*/ 82550 w 138"/>
                    <a:gd name="T9" fmla="*/ 201613 h 215"/>
                    <a:gd name="T10" fmla="*/ 50800 w 138"/>
                    <a:gd name="T11" fmla="*/ 188913 h 215"/>
                    <a:gd name="T12" fmla="*/ 22225 w 138"/>
                    <a:gd name="T13" fmla="*/ 201613 h 215"/>
                    <a:gd name="T14" fmla="*/ 0 w 138"/>
                    <a:gd name="T15" fmla="*/ 257175 h 215"/>
                    <a:gd name="T16" fmla="*/ 9525 w 138"/>
                    <a:gd name="T17" fmla="*/ 273050 h 215"/>
                    <a:gd name="T18" fmla="*/ 34925 w 138"/>
                    <a:gd name="T19" fmla="*/ 273050 h 215"/>
                    <a:gd name="T20" fmla="*/ 31750 w 138"/>
                    <a:gd name="T21" fmla="*/ 325438 h 215"/>
                    <a:gd name="T22" fmla="*/ 134937 w 138"/>
                    <a:gd name="T23" fmla="*/ 325438 h 215"/>
                    <a:gd name="T24" fmla="*/ 212725 w 138"/>
                    <a:gd name="T25" fmla="*/ 341313 h 215"/>
                    <a:gd name="T26" fmla="*/ 219075 w 138"/>
                    <a:gd name="T27" fmla="*/ 304800 h 215"/>
                    <a:gd name="T28" fmla="*/ 166687 w 138"/>
                    <a:gd name="T29" fmla="*/ 279400 h 215"/>
                    <a:gd name="T30" fmla="*/ 163512 w 138"/>
                    <a:gd name="T31" fmla="*/ 241300 h 215"/>
                    <a:gd name="T32" fmla="*/ 195262 w 138"/>
                    <a:gd name="T33" fmla="*/ 169863 h 215"/>
                    <a:gd name="T34" fmla="*/ 163512 w 138"/>
                    <a:gd name="T35" fmla="*/ 100013 h 215"/>
                    <a:gd name="T36" fmla="*/ 200025 w 138"/>
                    <a:gd name="T37" fmla="*/ 88900 h 215"/>
                    <a:gd name="T38" fmla="*/ 179387 w 138"/>
                    <a:gd name="T39" fmla="*/ 0 h 215"/>
                    <a:gd name="T40" fmla="*/ 179387 w 138"/>
                    <a:gd name="T41" fmla="*/ 0 h 2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215"/>
                    <a:gd name="T65" fmla="*/ 138 w 138"/>
                    <a:gd name="T66" fmla="*/ 215 h 2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215">
                      <a:moveTo>
                        <a:pt x="113" y="0"/>
                      </a:moveTo>
                      <a:lnTo>
                        <a:pt x="95" y="12"/>
                      </a:lnTo>
                      <a:lnTo>
                        <a:pt x="97" y="28"/>
                      </a:lnTo>
                      <a:lnTo>
                        <a:pt x="81" y="56"/>
                      </a:lnTo>
                      <a:lnTo>
                        <a:pt x="52" y="127"/>
                      </a:lnTo>
                      <a:lnTo>
                        <a:pt x="32" y="119"/>
                      </a:lnTo>
                      <a:lnTo>
                        <a:pt x="14" y="127"/>
                      </a:lnTo>
                      <a:lnTo>
                        <a:pt x="0" y="162"/>
                      </a:lnTo>
                      <a:lnTo>
                        <a:pt x="6" y="172"/>
                      </a:lnTo>
                      <a:lnTo>
                        <a:pt x="22" y="172"/>
                      </a:lnTo>
                      <a:lnTo>
                        <a:pt x="20" y="205"/>
                      </a:lnTo>
                      <a:lnTo>
                        <a:pt x="85" y="205"/>
                      </a:lnTo>
                      <a:lnTo>
                        <a:pt x="134" y="215"/>
                      </a:lnTo>
                      <a:lnTo>
                        <a:pt x="138" y="192"/>
                      </a:lnTo>
                      <a:lnTo>
                        <a:pt x="105" y="176"/>
                      </a:lnTo>
                      <a:lnTo>
                        <a:pt x="103" y="152"/>
                      </a:lnTo>
                      <a:lnTo>
                        <a:pt x="123" y="107"/>
                      </a:lnTo>
                      <a:lnTo>
                        <a:pt x="103" y="63"/>
                      </a:lnTo>
                      <a:lnTo>
                        <a:pt x="126" y="56"/>
                      </a:lnTo>
                      <a:lnTo>
                        <a:pt x="113"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58" name="Freeform 35">
                  <a:extLst>
                    <a:ext uri="{FF2B5EF4-FFF2-40B4-BE49-F238E27FC236}">
                      <a16:creationId xmlns:a16="http://schemas.microsoft.com/office/drawing/2014/main" id="{652A3BEF-A50B-4172-9A6E-564C82AC9B5C}"/>
                    </a:ext>
                  </a:extLst>
                </p:cNvPr>
                <p:cNvSpPr>
                  <a:spLocks/>
                </p:cNvSpPr>
                <p:nvPr/>
              </p:nvSpPr>
              <p:spPr bwMode="auto">
                <a:xfrm>
                  <a:off x="3342094" y="3068469"/>
                  <a:ext cx="198839" cy="153947"/>
                </a:xfrm>
                <a:custGeom>
                  <a:avLst/>
                  <a:gdLst>
                    <a:gd name="T0" fmla="*/ 228600 w 195"/>
                    <a:gd name="T1" fmla="*/ 6350 h 173"/>
                    <a:gd name="T2" fmla="*/ 200025 w 195"/>
                    <a:gd name="T3" fmla="*/ 17462 h 173"/>
                    <a:gd name="T4" fmla="*/ 174625 w 195"/>
                    <a:gd name="T5" fmla="*/ 39687 h 173"/>
                    <a:gd name="T6" fmla="*/ 138113 w 195"/>
                    <a:gd name="T7" fmla="*/ 14287 h 173"/>
                    <a:gd name="T8" fmla="*/ 122238 w 195"/>
                    <a:gd name="T9" fmla="*/ 23812 h 173"/>
                    <a:gd name="T10" fmla="*/ 68263 w 195"/>
                    <a:gd name="T11" fmla="*/ 0 h 173"/>
                    <a:gd name="T12" fmla="*/ 34925 w 195"/>
                    <a:gd name="T13" fmla="*/ 17462 h 173"/>
                    <a:gd name="T14" fmla="*/ 22225 w 195"/>
                    <a:gd name="T15" fmla="*/ 58737 h 173"/>
                    <a:gd name="T16" fmla="*/ 31750 w 195"/>
                    <a:gd name="T17" fmla="*/ 90487 h 173"/>
                    <a:gd name="T18" fmla="*/ 0 w 195"/>
                    <a:gd name="T19" fmla="*/ 161925 h 173"/>
                    <a:gd name="T20" fmla="*/ 0 w 195"/>
                    <a:gd name="T21" fmla="*/ 215900 h 173"/>
                    <a:gd name="T22" fmla="*/ 52388 w 195"/>
                    <a:gd name="T23" fmla="*/ 230187 h 173"/>
                    <a:gd name="T24" fmla="*/ 84138 w 195"/>
                    <a:gd name="T25" fmla="*/ 271462 h 173"/>
                    <a:gd name="T26" fmla="*/ 155575 w 195"/>
                    <a:gd name="T27" fmla="*/ 274637 h 173"/>
                    <a:gd name="T28" fmla="*/ 177800 w 195"/>
                    <a:gd name="T29" fmla="*/ 219075 h 173"/>
                    <a:gd name="T30" fmla="*/ 206375 w 195"/>
                    <a:gd name="T31" fmla="*/ 206375 h 173"/>
                    <a:gd name="T32" fmla="*/ 238125 w 195"/>
                    <a:gd name="T33" fmla="*/ 219075 h 173"/>
                    <a:gd name="T34" fmla="*/ 284163 w 195"/>
                    <a:gd name="T35" fmla="*/ 106362 h 173"/>
                    <a:gd name="T36" fmla="*/ 309563 w 195"/>
                    <a:gd name="T37" fmla="*/ 61912 h 173"/>
                    <a:gd name="T38" fmla="*/ 306388 w 195"/>
                    <a:gd name="T39" fmla="*/ 36512 h 173"/>
                    <a:gd name="T40" fmla="*/ 284163 w 195"/>
                    <a:gd name="T41" fmla="*/ 17462 h 173"/>
                    <a:gd name="T42" fmla="*/ 265113 w 195"/>
                    <a:gd name="T43" fmla="*/ 26987 h 173"/>
                    <a:gd name="T44" fmla="*/ 228600 w 195"/>
                    <a:gd name="T45" fmla="*/ 6350 h 173"/>
                    <a:gd name="T46" fmla="*/ 228600 w 195"/>
                    <a:gd name="T47" fmla="*/ 6350 h 1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5"/>
                    <a:gd name="T73" fmla="*/ 0 h 173"/>
                    <a:gd name="T74" fmla="*/ 195 w 195"/>
                    <a:gd name="T75" fmla="*/ 173 h 1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5" h="173">
                      <a:moveTo>
                        <a:pt x="144" y="4"/>
                      </a:moveTo>
                      <a:lnTo>
                        <a:pt x="126" y="11"/>
                      </a:lnTo>
                      <a:lnTo>
                        <a:pt x="110" y="25"/>
                      </a:lnTo>
                      <a:lnTo>
                        <a:pt x="87" y="9"/>
                      </a:lnTo>
                      <a:lnTo>
                        <a:pt x="77" y="15"/>
                      </a:lnTo>
                      <a:lnTo>
                        <a:pt x="43" y="0"/>
                      </a:lnTo>
                      <a:lnTo>
                        <a:pt x="22" y="11"/>
                      </a:lnTo>
                      <a:lnTo>
                        <a:pt x="14" y="37"/>
                      </a:lnTo>
                      <a:lnTo>
                        <a:pt x="20" y="57"/>
                      </a:lnTo>
                      <a:lnTo>
                        <a:pt x="0" y="102"/>
                      </a:lnTo>
                      <a:lnTo>
                        <a:pt x="0" y="136"/>
                      </a:lnTo>
                      <a:lnTo>
                        <a:pt x="33" y="145"/>
                      </a:lnTo>
                      <a:lnTo>
                        <a:pt x="53" y="171"/>
                      </a:lnTo>
                      <a:lnTo>
                        <a:pt x="98" y="173"/>
                      </a:lnTo>
                      <a:lnTo>
                        <a:pt x="112" y="138"/>
                      </a:lnTo>
                      <a:lnTo>
                        <a:pt x="130" y="130"/>
                      </a:lnTo>
                      <a:lnTo>
                        <a:pt x="150" y="138"/>
                      </a:lnTo>
                      <a:lnTo>
                        <a:pt x="179" y="67"/>
                      </a:lnTo>
                      <a:lnTo>
                        <a:pt x="195" y="39"/>
                      </a:lnTo>
                      <a:lnTo>
                        <a:pt x="193" y="23"/>
                      </a:lnTo>
                      <a:lnTo>
                        <a:pt x="179" y="11"/>
                      </a:lnTo>
                      <a:lnTo>
                        <a:pt x="167" y="17"/>
                      </a:lnTo>
                      <a:lnTo>
                        <a:pt x="144" y="4"/>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59" name="Freeform 36">
                  <a:extLst>
                    <a:ext uri="{FF2B5EF4-FFF2-40B4-BE49-F238E27FC236}">
                      <a16:creationId xmlns:a16="http://schemas.microsoft.com/office/drawing/2014/main" id="{465DD83C-B290-4A3D-8CED-3F0990A252A4}"/>
                    </a:ext>
                  </a:extLst>
                </p:cNvPr>
                <p:cNvSpPr>
                  <a:spLocks/>
                </p:cNvSpPr>
                <p:nvPr/>
              </p:nvSpPr>
              <p:spPr bwMode="auto">
                <a:xfrm>
                  <a:off x="3309465" y="3092495"/>
                  <a:ext cx="53024" cy="98776"/>
                </a:xfrm>
                <a:custGeom>
                  <a:avLst/>
                  <a:gdLst>
                    <a:gd name="T0" fmla="*/ 19050 w 52"/>
                    <a:gd name="T1" fmla="*/ 25400 h 111"/>
                    <a:gd name="T2" fmla="*/ 0 w 52"/>
                    <a:gd name="T3" fmla="*/ 38100 h 111"/>
                    <a:gd name="T4" fmla="*/ 19050 w 52"/>
                    <a:gd name="T5" fmla="*/ 106363 h 111"/>
                    <a:gd name="T6" fmla="*/ 19050 w 52"/>
                    <a:gd name="T7" fmla="*/ 176213 h 111"/>
                    <a:gd name="T8" fmla="*/ 50800 w 52"/>
                    <a:gd name="T9" fmla="*/ 173038 h 111"/>
                    <a:gd name="T10" fmla="*/ 50800 w 52"/>
                    <a:gd name="T11" fmla="*/ 119063 h 111"/>
                    <a:gd name="T12" fmla="*/ 82550 w 52"/>
                    <a:gd name="T13" fmla="*/ 47625 h 111"/>
                    <a:gd name="T14" fmla="*/ 73025 w 52"/>
                    <a:gd name="T15" fmla="*/ 15875 h 111"/>
                    <a:gd name="T16" fmla="*/ 44450 w 52"/>
                    <a:gd name="T17" fmla="*/ 0 h 111"/>
                    <a:gd name="T18" fmla="*/ 31750 w 52"/>
                    <a:gd name="T19" fmla="*/ 25400 h 111"/>
                    <a:gd name="T20" fmla="*/ 19050 w 52"/>
                    <a:gd name="T21" fmla="*/ 25400 h 111"/>
                    <a:gd name="T22" fmla="*/ 19050 w 52"/>
                    <a:gd name="T23" fmla="*/ 25400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
                    <a:gd name="T37" fmla="*/ 0 h 111"/>
                    <a:gd name="T38" fmla="*/ 52 w 52"/>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 h="111">
                      <a:moveTo>
                        <a:pt x="12" y="16"/>
                      </a:moveTo>
                      <a:lnTo>
                        <a:pt x="0" y="24"/>
                      </a:lnTo>
                      <a:lnTo>
                        <a:pt x="12" y="67"/>
                      </a:lnTo>
                      <a:lnTo>
                        <a:pt x="12" y="111"/>
                      </a:lnTo>
                      <a:lnTo>
                        <a:pt x="32" y="109"/>
                      </a:lnTo>
                      <a:lnTo>
                        <a:pt x="32" y="75"/>
                      </a:lnTo>
                      <a:lnTo>
                        <a:pt x="52" y="30"/>
                      </a:lnTo>
                      <a:lnTo>
                        <a:pt x="46" y="10"/>
                      </a:lnTo>
                      <a:lnTo>
                        <a:pt x="28" y="0"/>
                      </a:lnTo>
                      <a:lnTo>
                        <a:pt x="20" y="16"/>
                      </a:lnTo>
                      <a:lnTo>
                        <a:pt x="12" y="16"/>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60" name="Freeform 37">
                  <a:extLst>
                    <a:ext uri="{FF2B5EF4-FFF2-40B4-BE49-F238E27FC236}">
                      <a16:creationId xmlns:a16="http://schemas.microsoft.com/office/drawing/2014/main" id="{9BB38E16-B3E3-4485-80D1-1B324A88028A}"/>
                    </a:ext>
                  </a:extLst>
                </p:cNvPr>
                <p:cNvSpPr>
                  <a:spLocks/>
                </p:cNvSpPr>
                <p:nvPr/>
              </p:nvSpPr>
              <p:spPr bwMode="auto">
                <a:xfrm>
                  <a:off x="3288051" y="3113852"/>
                  <a:ext cx="33649" cy="81868"/>
                </a:xfrm>
                <a:custGeom>
                  <a:avLst/>
                  <a:gdLst>
                    <a:gd name="T0" fmla="*/ 52387 w 33"/>
                    <a:gd name="T1" fmla="*/ 68263 h 92"/>
                    <a:gd name="T2" fmla="*/ 33337 w 33"/>
                    <a:gd name="T3" fmla="*/ 0 h 92"/>
                    <a:gd name="T4" fmla="*/ 0 w 33"/>
                    <a:gd name="T5" fmla="*/ 0 h 92"/>
                    <a:gd name="T6" fmla="*/ 23812 w 33"/>
                    <a:gd name="T7" fmla="*/ 65088 h 92"/>
                    <a:gd name="T8" fmla="*/ 23812 w 33"/>
                    <a:gd name="T9" fmla="*/ 106363 h 92"/>
                    <a:gd name="T10" fmla="*/ 36512 w 33"/>
                    <a:gd name="T11" fmla="*/ 146050 h 92"/>
                    <a:gd name="T12" fmla="*/ 52387 w 33"/>
                    <a:gd name="T13" fmla="*/ 138113 h 92"/>
                    <a:gd name="T14" fmla="*/ 52387 w 33"/>
                    <a:gd name="T15" fmla="*/ 68263 h 92"/>
                    <a:gd name="T16" fmla="*/ 52387 w 33"/>
                    <a:gd name="T17" fmla="*/ 68263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92"/>
                    <a:gd name="T29" fmla="*/ 33 w 33"/>
                    <a:gd name="T30" fmla="*/ 92 h 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92">
                      <a:moveTo>
                        <a:pt x="33" y="43"/>
                      </a:moveTo>
                      <a:lnTo>
                        <a:pt x="21" y="0"/>
                      </a:lnTo>
                      <a:lnTo>
                        <a:pt x="0" y="0"/>
                      </a:lnTo>
                      <a:lnTo>
                        <a:pt x="15" y="41"/>
                      </a:lnTo>
                      <a:lnTo>
                        <a:pt x="15" y="67"/>
                      </a:lnTo>
                      <a:lnTo>
                        <a:pt x="23" y="92"/>
                      </a:lnTo>
                      <a:lnTo>
                        <a:pt x="33" y="87"/>
                      </a:lnTo>
                      <a:lnTo>
                        <a:pt x="33" y="43"/>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61" name="Freeform 38">
                  <a:extLst>
                    <a:ext uri="{FF2B5EF4-FFF2-40B4-BE49-F238E27FC236}">
                      <a16:creationId xmlns:a16="http://schemas.microsoft.com/office/drawing/2014/main" id="{5F7A95FF-D395-4BFF-B213-D7ECDD949A78}"/>
                    </a:ext>
                  </a:extLst>
                </p:cNvPr>
                <p:cNvSpPr>
                  <a:spLocks/>
                </p:cNvSpPr>
                <p:nvPr/>
              </p:nvSpPr>
              <p:spPr bwMode="auto">
                <a:xfrm>
                  <a:off x="3231969" y="3113852"/>
                  <a:ext cx="79535" cy="106785"/>
                </a:xfrm>
                <a:custGeom>
                  <a:avLst/>
                  <a:gdLst>
                    <a:gd name="T0" fmla="*/ 87312 w 78"/>
                    <a:gd name="T1" fmla="*/ 0 h 120"/>
                    <a:gd name="T2" fmla="*/ 14288 w 78"/>
                    <a:gd name="T3" fmla="*/ 0 h 120"/>
                    <a:gd name="T4" fmla="*/ 14288 w 78"/>
                    <a:gd name="T5" fmla="*/ 39688 h 120"/>
                    <a:gd name="T6" fmla="*/ 23812 w 78"/>
                    <a:gd name="T7" fmla="*/ 80963 h 120"/>
                    <a:gd name="T8" fmla="*/ 0 w 78"/>
                    <a:gd name="T9" fmla="*/ 131763 h 120"/>
                    <a:gd name="T10" fmla="*/ 14288 w 78"/>
                    <a:gd name="T11" fmla="*/ 165100 h 120"/>
                    <a:gd name="T12" fmla="*/ 7937 w 78"/>
                    <a:gd name="T13" fmla="*/ 190500 h 120"/>
                    <a:gd name="T14" fmla="*/ 123825 w 78"/>
                    <a:gd name="T15" fmla="*/ 146050 h 120"/>
                    <a:gd name="T16" fmla="*/ 111125 w 78"/>
                    <a:gd name="T17" fmla="*/ 106363 h 120"/>
                    <a:gd name="T18" fmla="*/ 111125 w 78"/>
                    <a:gd name="T19" fmla="*/ 65088 h 120"/>
                    <a:gd name="T20" fmla="*/ 87312 w 78"/>
                    <a:gd name="T21" fmla="*/ 0 h 120"/>
                    <a:gd name="T22" fmla="*/ 87312 w 78"/>
                    <a:gd name="T23" fmla="*/ 0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120"/>
                    <a:gd name="T38" fmla="*/ 78 w 78"/>
                    <a:gd name="T39" fmla="*/ 120 h 1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120">
                      <a:moveTo>
                        <a:pt x="55" y="0"/>
                      </a:moveTo>
                      <a:lnTo>
                        <a:pt x="9" y="0"/>
                      </a:lnTo>
                      <a:lnTo>
                        <a:pt x="9" y="25"/>
                      </a:lnTo>
                      <a:lnTo>
                        <a:pt x="15" y="51"/>
                      </a:lnTo>
                      <a:lnTo>
                        <a:pt x="0" y="83"/>
                      </a:lnTo>
                      <a:lnTo>
                        <a:pt x="9" y="104"/>
                      </a:lnTo>
                      <a:lnTo>
                        <a:pt x="5" y="120"/>
                      </a:lnTo>
                      <a:lnTo>
                        <a:pt x="78" y="92"/>
                      </a:lnTo>
                      <a:lnTo>
                        <a:pt x="70" y="67"/>
                      </a:lnTo>
                      <a:lnTo>
                        <a:pt x="70" y="41"/>
                      </a:lnTo>
                      <a:lnTo>
                        <a:pt x="55"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62" name="Freeform 41">
                  <a:extLst>
                    <a:ext uri="{FF2B5EF4-FFF2-40B4-BE49-F238E27FC236}">
                      <a16:creationId xmlns:a16="http://schemas.microsoft.com/office/drawing/2014/main" id="{DE953730-B290-4623-9CC0-D84EF9AF35E9}"/>
                    </a:ext>
                  </a:extLst>
                </p:cNvPr>
                <p:cNvSpPr>
                  <a:spLocks/>
                </p:cNvSpPr>
                <p:nvPr/>
              </p:nvSpPr>
              <p:spPr bwMode="auto">
                <a:xfrm>
                  <a:off x="3422650" y="2664467"/>
                  <a:ext cx="64240" cy="128142"/>
                </a:xfrm>
                <a:custGeom>
                  <a:avLst/>
                  <a:gdLst>
                    <a:gd name="T0" fmla="*/ 61912 w 63"/>
                    <a:gd name="T1" fmla="*/ 31750 h 144"/>
                    <a:gd name="T2" fmla="*/ 61912 w 63"/>
                    <a:gd name="T3" fmla="*/ 15875 h 144"/>
                    <a:gd name="T4" fmla="*/ 26987 w 63"/>
                    <a:gd name="T5" fmla="*/ 0 h 144"/>
                    <a:gd name="T6" fmla="*/ 0 w 63"/>
                    <a:gd name="T7" fmla="*/ 115887 h 144"/>
                    <a:gd name="T8" fmla="*/ 52387 w 63"/>
                    <a:gd name="T9" fmla="*/ 228600 h 144"/>
                    <a:gd name="T10" fmla="*/ 77787 w 63"/>
                    <a:gd name="T11" fmla="*/ 196850 h 144"/>
                    <a:gd name="T12" fmla="*/ 74612 w 63"/>
                    <a:gd name="T13" fmla="*/ 166687 h 144"/>
                    <a:gd name="T14" fmla="*/ 96837 w 63"/>
                    <a:gd name="T15" fmla="*/ 153987 h 144"/>
                    <a:gd name="T16" fmla="*/ 100012 w 63"/>
                    <a:gd name="T17" fmla="*/ 131762 h 144"/>
                    <a:gd name="T18" fmla="*/ 46037 w 63"/>
                    <a:gd name="T19" fmla="*/ 100012 h 144"/>
                    <a:gd name="T20" fmla="*/ 68262 w 63"/>
                    <a:gd name="T21" fmla="*/ 66675 h 144"/>
                    <a:gd name="T22" fmla="*/ 52387 w 63"/>
                    <a:gd name="T23" fmla="*/ 41275 h 144"/>
                    <a:gd name="T24" fmla="*/ 61912 w 63"/>
                    <a:gd name="T25" fmla="*/ 31750 h 144"/>
                    <a:gd name="T26" fmla="*/ 61912 w 63"/>
                    <a:gd name="T27" fmla="*/ 31750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3"/>
                    <a:gd name="T43" fmla="*/ 0 h 144"/>
                    <a:gd name="T44" fmla="*/ 63 w 63"/>
                    <a:gd name="T45" fmla="*/ 144 h 1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3" h="144">
                      <a:moveTo>
                        <a:pt x="39" y="20"/>
                      </a:moveTo>
                      <a:lnTo>
                        <a:pt x="39" y="10"/>
                      </a:lnTo>
                      <a:lnTo>
                        <a:pt x="17" y="0"/>
                      </a:lnTo>
                      <a:lnTo>
                        <a:pt x="0" y="73"/>
                      </a:lnTo>
                      <a:lnTo>
                        <a:pt x="33" y="144"/>
                      </a:lnTo>
                      <a:lnTo>
                        <a:pt x="49" y="124"/>
                      </a:lnTo>
                      <a:lnTo>
                        <a:pt x="47" y="105"/>
                      </a:lnTo>
                      <a:lnTo>
                        <a:pt x="61" y="97"/>
                      </a:lnTo>
                      <a:lnTo>
                        <a:pt x="63" y="83"/>
                      </a:lnTo>
                      <a:lnTo>
                        <a:pt x="29" y="63"/>
                      </a:lnTo>
                      <a:lnTo>
                        <a:pt x="43" y="42"/>
                      </a:lnTo>
                      <a:lnTo>
                        <a:pt x="33" y="26"/>
                      </a:lnTo>
                      <a:lnTo>
                        <a:pt x="39" y="20"/>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63" name="Freeform 42">
                  <a:extLst>
                    <a:ext uri="{FF2B5EF4-FFF2-40B4-BE49-F238E27FC236}">
                      <a16:creationId xmlns:a16="http://schemas.microsoft.com/office/drawing/2014/main" id="{C2DFC151-72E0-4598-9810-C1633CF18684}"/>
                    </a:ext>
                  </a:extLst>
                </p:cNvPr>
                <p:cNvSpPr>
                  <a:spLocks/>
                </p:cNvSpPr>
                <p:nvPr/>
              </p:nvSpPr>
              <p:spPr bwMode="auto">
                <a:xfrm>
                  <a:off x="3139177" y="2664467"/>
                  <a:ext cx="355870" cy="314125"/>
                </a:xfrm>
                <a:custGeom>
                  <a:avLst/>
                  <a:gdLst>
                    <a:gd name="T0" fmla="*/ 554037 w 349"/>
                    <a:gd name="T1" fmla="*/ 422275 h 353"/>
                    <a:gd name="T2" fmla="*/ 554037 w 349"/>
                    <a:gd name="T3" fmla="*/ 401637 h 353"/>
                    <a:gd name="T4" fmla="*/ 509587 w 349"/>
                    <a:gd name="T5" fmla="*/ 382587 h 353"/>
                    <a:gd name="T6" fmla="*/ 493712 w 349"/>
                    <a:gd name="T7" fmla="*/ 228600 h 353"/>
                    <a:gd name="T8" fmla="*/ 441325 w 349"/>
                    <a:gd name="T9" fmla="*/ 115887 h 353"/>
                    <a:gd name="T10" fmla="*/ 468312 w 349"/>
                    <a:gd name="T11" fmla="*/ 0 h 353"/>
                    <a:gd name="T12" fmla="*/ 280987 w 349"/>
                    <a:gd name="T13" fmla="*/ 22225 h 353"/>
                    <a:gd name="T14" fmla="*/ 168275 w 349"/>
                    <a:gd name="T15" fmla="*/ 57150 h 353"/>
                    <a:gd name="T16" fmla="*/ 168275 w 349"/>
                    <a:gd name="T17" fmla="*/ 82550 h 353"/>
                    <a:gd name="T18" fmla="*/ 193675 w 349"/>
                    <a:gd name="T19" fmla="*/ 82550 h 353"/>
                    <a:gd name="T20" fmla="*/ 193675 w 349"/>
                    <a:gd name="T21" fmla="*/ 134937 h 353"/>
                    <a:gd name="T22" fmla="*/ 209550 w 349"/>
                    <a:gd name="T23" fmla="*/ 144462 h 353"/>
                    <a:gd name="T24" fmla="*/ 209550 w 349"/>
                    <a:gd name="T25" fmla="*/ 163512 h 353"/>
                    <a:gd name="T26" fmla="*/ 174625 w 349"/>
                    <a:gd name="T27" fmla="*/ 153987 h 353"/>
                    <a:gd name="T28" fmla="*/ 87312 w 349"/>
                    <a:gd name="T29" fmla="*/ 241300 h 353"/>
                    <a:gd name="T30" fmla="*/ 42862 w 349"/>
                    <a:gd name="T31" fmla="*/ 241300 h 353"/>
                    <a:gd name="T32" fmla="*/ 0 w 349"/>
                    <a:gd name="T33" fmla="*/ 266700 h 353"/>
                    <a:gd name="T34" fmla="*/ 0 w 349"/>
                    <a:gd name="T35" fmla="*/ 303212 h 353"/>
                    <a:gd name="T36" fmla="*/ 106362 w 349"/>
                    <a:gd name="T37" fmla="*/ 385762 h 353"/>
                    <a:gd name="T38" fmla="*/ 265112 w 349"/>
                    <a:gd name="T39" fmla="*/ 488950 h 353"/>
                    <a:gd name="T40" fmla="*/ 274637 w 349"/>
                    <a:gd name="T41" fmla="*/ 515937 h 353"/>
                    <a:gd name="T42" fmla="*/ 354012 w 349"/>
                    <a:gd name="T43" fmla="*/ 560387 h 353"/>
                    <a:gd name="T44" fmla="*/ 368300 w 349"/>
                    <a:gd name="T45" fmla="*/ 544512 h 353"/>
                    <a:gd name="T46" fmla="*/ 384175 w 349"/>
                    <a:gd name="T47" fmla="*/ 557212 h 353"/>
                    <a:gd name="T48" fmla="*/ 554037 w 349"/>
                    <a:gd name="T49" fmla="*/ 422275 h 353"/>
                    <a:gd name="T50" fmla="*/ 554037 w 349"/>
                    <a:gd name="T51" fmla="*/ 422275 h 3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49"/>
                    <a:gd name="T79" fmla="*/ 0 h 353"/>
                    <a:gd name="T80" fmla="*/ 349 w 349"/>
                    <a:gd name="T81" fmla="*/ 353 h 3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49" h="353">
                      <a:moveTo>
                        <a:pt x="349" y="266"/>
                      </a:moveTo>
                      <a:lnTo>
                        <a:pt x="349" y="253"/>
                      </a:lnTo>
                      <a:lnTo>
                        <a:pt x="321" y="241"/>
                      </a:lnTo>
                      <a:lnTo>
                        <a:pt x="311" y="144"/>
                      </a:lnTo>
                      <a:lnTo>
                        <a:pt x="278" y="73"/>
                      </a:lnTo>
                      <a:lnTo>
                        <a:pt x="295" y="0"/>
                      </a:lnTo>
                      <a:lnTo>
                        <a:pt x="177" y="14"/>
                      </a:lnTo>
                      <a:lnTo>
                        <a:pt x="106" y="36"/>
                      </a:lnTo>
                      <a:lnTo>
                        <a:pt x="106" y="52"/>
                      </a:lnTo>
                      <a:lnTo>
                        <a:pt x="122" y="52"/>
                      </a:lnTo>
                      <a:lnTo>
                        <a:pt x="122" y="85"/>
                      </a:lnTo>
                      <a:lnTo>
                        <a:pt x="132" y="91"/>
                      </a:lnTo>
                      <a:lnTo>
                        <a:pt x="132" y="103"/>
                      </a:lnTo>
                      <a:lnTo>
                        <a:pt x="110" y="97"/>
                      </a:lnTo>
                      <a:lnTo>
                        <a:pt x="55" y="152"/>
                      </a:lnTo>
                      <a:lnTo>
                        <a:pt x="27" y="152"/>
                      </a:lnTo>
                      <a:lnTo>
                        <a:pt x="0" y="168"/>
                      </a:lnTo>
                      <a:lnTo>
                        <a:pt x="0" y="191"/>
                      </a:lnTo>
                      <a:lnTo>
                        <a:pt x="67" y="243"/>
                      </a:lnTo>
                      <a:lnTo>
                        <a:pt x="167" y="308"/>
                      </a:lnTo>
                      <a:lnTo>
                        <a:pt x="173" y="325"/>
                      </a:lnTo>
                      <a:lnTo>
                        <a:pt x="223" y="353"/>
                      </a:lnTo>
                      <a:lnTo>
                        <a:pt x="232" y="343"/>
                      </a:lnTo>
                      <a:lnTo>
                        <a:pt x="242" y="351"/>
                      </a:lnTo>
                      <a:lnTo>
                        <a:pt x="349" y="266"/>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64" name="Freeform 43">
                  <a:extLst>
                    <a:ext uri="{FF2B5EF4-FFF2-40B4-BE49-F238E27FC236}">
                      <a16:creationId xmlns:a16="http://schemas.microsoft.com/office/drawing/2014/main" id="{35AEF44A-47A6-445C-9406-985F6F810057}"/>
                    </a:ext>
                  </a:extLst>
                </p:cNvPr>
                <p:cNvSpPr>
                  <a:spLocks/>
                </p:cNvSpPr>
                <p:nvPr/>
              </p:nvSpPr>
              <p:spPr bwMode="auto">
                <a:xfrm>
                  <a:off x="3054543" y="2691163"/>
                  <a:ext cx="219233" cy="143269"/>
                </a:xfrm>
                <a:custGeom>
                  <a:avLst/>
                  <a:gdLst>
                    <a:gd name="T0" fmla="*/ 300038 w 215"/>
                    <a:gd name="T1" fmla="*/ 34925 h 161"/>
                    <a:gd name="T2" fmla="*/ 300038 w 215"/>
                    <a:gd name="T3" fmla="*/ 9525 h 161"/>
                    <a:gd name="T4" fmla="*/ 219075 w 215"/>
                    <a:gd name="T5" fmla="*/ 9525 h 161"/>
                    <a:gd name="T6" fmla="*/ 209550 w 215"/>
                    <a:gd name="T7" fmla="*/ 0 h 161"/>
                    <a:gd name="T8" fmla="*/ 174625 w 215"/>
                    <a:gd name="T9" fmla="*/ 71437 h 161"/>
                    <a:gd name="T10" fmla="*/ 131763 w 215"/>
                    <a:gd name="T11" fmla="*/ 80962 h 161"/>
                    <a:gd name="T12" fmla="*/ 103188 w 215"/>
                    <a:gd name="T13" fmla="*/ 96837 h 161"/>
                    <a:gd name="T14" fmla="*/ 96838 w 215"/>
                    <a:gd name="T15" fmla="*/ 96837 h 161"/>
                    <a:gd name="T16" fmla="*/ 96838 w 215"/>
                    <a:gd name="T17" fmla="*/ 187325 h 161"/>
                    <a:gd name="T18" fmla="*/ 50800 w 215"/>
                    <a:gd name="T19" fmla="*/ 219075 h 161"/>
                    <a:gd name="T20" fmla="*/ 50800 w 215"/>
                    <a:gd name="T21" fmla="*/ 238125 h 161"/>
                    <a:gd name="T22" fmla="*/ 0 w 215"/>
                    <a:gd name="T23" fmla="*/ 255587 h 161"/>
                    <a:gd name="T24" fmla="*/ 131763 w 215"/>
                    <a:gd name="T25" fmla="*/ 255587 h 161"/>
                    <a:gd name="T26" fmla="*/ 131763 w 215"/>
                    <a:gd name="T27" fmla="*/ 219075 h 161"/>
                    <a:gd name="T28" fmla="*/ 174625 w 215"/>
                    <a:gd name="T29" fmla="*/ 193675 h 161"/>
                    <a:gd name="T30" fmla="*/ 219075 w 215"/>
                    <a:gd name="T31" fmla="*/ 193675 h 161"/>
                    <a:gd name="T32" fmla="*/ 306388 w 215"/>
                    <a:gd name="T33" fmla="*/ 106362 h 161"/>
                    <a:gd name="T34" fmla="*/ 341313 w 215"/>
                    <a:gd name="T35" fmla="*/ 115887 h 161"/>
                    <a:gd name="T36" fmla="*/ 341313 w 215"/>
                    <a:gd name="T37" fmla="*/ 96837 h 161"/>
                    <a:gd name="T38" fmla="*/ 325438 w 215"/>
                    <a:gd name="T39" fmla="*/ 87312 h 161"/>
                    <a:gd name="T40" fmla="*/ 325438 w 215"/>
                    <a:gd name="T41" fmla="*/ 34925 h 161"/>
                    <a:gd name="T42" fmla="*/ 300038 w 215"/>
                    <a:gd name="T43" fmla="*/ 34925 h 161"/>
                    <a:gd name="T44" fmla="*/ 300038 w 215"/>
                    <a:gd name="T45" fmla="*/ 34925 h 1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5"/>
                    <a:gd name="T70" fmla="*/ 0 h 161"/>
                    <a:gd name="T71" fmla="*/ 215 w 215"/>
                    <a:gd name="T72" fmla="*/ 161 h 1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5" h="161">
                      <a:moveTo>
                        <a:pt x="189" y="22"/>
                      </a:moveTo>
                      <a:lnTo>
                        <a:pt x="189" y="6"/>
                      </a:lnTo>
                      <a:lnTo>
                        <a:pt x="138" y="6"/>
                      </a:lnTo>
                      <a:lnTo>
                        <a:pt x="132" y="0"/>
                      </a:lnTo>
                      <a:lnTo>
                        <a:pt x="110" y="45"/>
                      </a:lnTo>
                      <a:lnTo>
                        <a:pt x="83" y="51"/>
                      </a:lnTo>
                      <a:lnTo>
                        <a:pt x="65" y="61"/>
                      </a:lnTo>
                      <a:lnTo>
                        <a:pt x="61" y="61"/>
                      </a:lnTo>
                      <a:lnTo>
                        <a:pt x="61" y="118"/>
                      </a:lnTo>
                      <a:lnTo>
                        <a:pt x="32" y="138"/>
                      </a:lnTo>
                      <a:lnTo>
                        <a:pt x="32" y="150"/>
                      </a:lnTo>
                      <a:lnTo>
                        <a:pt x="0" y="161"/>
                      </a:lnTo>
                      <a:lnTo>
                        <a:pt x="83" y="161"/>
                      </a:lnTo>
                      <a:lnTo>
                        <a:pt x="83" y="138"/>
                      </a:lnTo>
                      <a:lnTo>
                        <a:pt x="110" y="122"/>
                      </a:lnTo>
                      <a:lnTo>
                        <a:pt x="138" y="122"/>
                      </a:lnTo>
                      <a:lnTo>
                        <a:pt x="193" y="67"/>
                      </a:lnTo>
                      <a:lnTo>
                        <a:pt x="215" y="73"/>
                      </a:lnTo>
                      <a:lnTo>
                        <a:pt x="215" y="61"/>
                      </a:lnTo>
                      <a:lnTo>
                        <a:pt x="205" y="55"/>
                      </a:lnTo>
                      <a:lnTo>
                        <a:pt x="205" y="22"/>
                      </a:lnTo>
                      <a:lnTo>
                        <a:pt x="189" y="22"/>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65" name="Freeform 44">
                  <a:extLst>
                    <a:ext uri="{FF2B5EF4-FFF2-40B4-BE49-F238E27FC236}">
                      <a16:creationId xmlns:a16="http://schemas.microsoft.com/office/drawing/2014/main" id="{340C9AA9-E465-4B8A-BD36-11849DBDED92}"/>
                    </a:ext>
                  </a:extLst>
                </p:cNvPr>
                <p:cNvSpPr>
                  <a:spLocks/>
                </p:cNvSpPr>
                <p:nvPr/>
              </p:nvSpPr>
              <p:spPr bwMode="auto">
                <a:xfrm>
                  <a:off x="2980107" y="2834432"/>
                  <a:ext cx="159071" cy="114794"/>
                </a:xfrm>
                <a:custGeom>
                  <a:avLst/>
                  <a:gdLst>
                    <a:gd name="T0" fmla="*/ 122238 w 156"/>
                    <a:gd name="T1" fmla="*/ 134938 h 129"/>
                    <a:gd name="T2" fmla="*/ 150812 w 156"/>
                    <a:gd name="T3" fmla="*/ 134938 h 129"/>
                    <a:gd name="T4" fmla="*/ 150812 w 156"/>
                    <a:gd name="T5" fmla="*/ 53975 h 129"/>
                    <a:gd name="T6" fmla="*/ 247650 w 156"/>
                    <a:gd name="T7" fmla="*/ 53975 h 129"/>
                    <a:gd name="T8" fmla="*/ 247650 w 156"/>
                    <a:gd name="T9" fmla="*/ 0 h 129"/>
                    <a:gd name="T10" fmla="*/ 115888 w 156"/>
                    <a:gd name="T11" fmla="*/ 0 h 129"/>
                    <a:gd name="T12" fmla="*/ 106363 w 156"/>
                    <a:gd name="T13" fmla="*/ 28575 h 129"/>
                    <a:gd name="T14" fmla="*/ 87312 w 156"/>
                    <a:gd name="T15" fmla="*/ 38100 h 129"/>
                    <a:gd name="T16" fmla="*/ 60325 w 156"/>
                    <a:gd name="T17" fmla="*/ 106363 h 129"/>
                    <a:gd name="T18" fmla="*/ 25400 w 156"/>
                    <a:gd name="T19" fmla="*/ 125413 h 129"/>
                    <a:gd name="T20" fmla="*/ 15875 w 156"/>
                    <a:gd name="T21" fmla="*/ 160338 h 129"/>
                    <a:gd name="T22" fmla="*/ 0 w 156"/>
                    <a:gd name="T23" fmla="*/ 176213 h 129"/>
                    <a:gd name="T24" fmla="*/ 9525 w 156"/>
                    <a:gd name="T25" fmla="*/ 204788 h 129"/>
                    <a:gd name="T26" fmla="*/ 15875 w 156"/>
                    <a:gd name="T27" fmla="*/ 204788 h 129"/>
                    <a:gd name="T28" fmla="*/ 34925 w 156"/>
                    <a:gd name="T29" fmla="*/ 185738 h 129"/>
                    <a:gd name="T30" fmla="*/ 131762 w 156"/>
                    <a:gd name="T31" fmla="*/ 185738 h 129"/>
                    <a:gd name="T32" fmla="*/ 122238 w 156"/>
                    <a:gd name="T33" fmla="*/ 134938 h 129"/>
                    <a:gd name="T34" fmla="*/ 122238 w 156"/>
                    <a:gd name="T35" fmla="*/ 134938 h 1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6"/>
                    <a:gd name="T55" fmla="*/ 0 h 129"/>
                    <a:gd name="T56" fmla="*/ 156 w 156"/>
                    <a:gd name="T57" fmla="*/ 129 h 1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6" h="129">
                      <a:moveTo>
                        <a:pt x="77" y="85"/>
                      </a:moveTo>
                      <a:lnTo>
                        <a:pt x="95" y="85"/>
                      </a:lnTo>
                      <a:lnTo>
                        <a:pt x="95" y="34"/>
                      </a:lnTo>
                      <a:lnTo>
                        <a:pt x="156" y="34"/>
                      </a:lnTo>
                      <a:lnTo>
                        <a:pt x="156" y="0"/>
                      </a:lnTo>
                      <a:lnTo>
                        <a:pt x="73" y="0"/>
                      </a:lnTo>
                      <a:lnTo>
                        <a:pt x="67" y="18"/>
                      </a:lnTo>
                      <a:lnTo>
                        <a:pt x="55" y="24"/>
                      </a:lnTo>
                      <a:lnTo>
                        <a:pt x="38" y="67"/>
                      </a:lnTo>
                      <a:lnTo>
                        <a:pt x="16" y="79"/>
                      </a:lnTo>
                      <a:lnTo>
                        <a:pt x="10" y="101"/>
                      </a:lnTo>
                      <a:lnTo>
                        <a:pt x="0" y="111"/>
                      </a:lnTo>
                      <a:lnTo>
                        <a:pt x="6" y="129"/>
                      </a:lnTo>
                      <a:lnTo>
                        <a:pt x="10" y="129"/>
                      </a:lnTo>
                      <a:lnTo>
                        <a:pt x="22" y="117"/>
                      </a:lnTo>
                      <a:lnTo>
                        <a:pt x="83" y="117"/>
                      </a:lnTo>
                      <a:lnTo>
                        <a:pt x="77" y="85"/>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66" name="Freeform 45">
                  <a:extLst>
                    <a:ext uri="{FF2B5EF4-FFF2-40B4-BE49-F238E27FC236}">
                      <a16:creationId xmlns:a16="http://schemas.microsoft.com/office/drawing/2014/main" id="{3887DBC3-F181-46FC-92CC-DDEB407213A2}"/>
                    </a:ext>
                  </a:extLst>
                </p:cNvPr>
                <p:cNvSpPr>
                  <a:spLocks/>
                </p:cNvSpPr>
                <p:nvPr/>
              </p:nvSpPr>
              <p:spPr bwMode="auto">
                <a:xfrm>
                  <a:off x="2990303" y="2834432"/>
                  <a:ext cx="217193" cy="218019"/>
                </a:xfrm>
                <a:custGeom>
                  <a:avLst/>
                  <a:gdLst>
                    <a:gd name="T0" fmla="*/ 134937 w 213"/>
                    <a:gd name="T1" fmla="*/ 134938 h 245"/>
                    <a:gd name="T2" fmla="*/ 106362 w 213"/>
                    <a:gd name="T3" fmla="*/ 134938 h 245"/>
                    <a:gd name="T4" fmla="*/ 115887 w 213"/>
                    <a:gd name="T5" fmla="*/ 185738 h 245"/>
                    <a:gd name="T6" fmla="*/ 19050 w 213"/>
                    <a:gd name="T7" fmla="*/ 185738 h 245"/>
                    <a:gd name="T8" fmla="*/ 0 w 213"/>
                    <a:gd name="T9" fmla="*/ 204788 h 245"/>
                    <a:gd name="T10" fmla="*/ 0 w 213"/>
                    <a:gd name="T11" fmla="*/ 341313 h 245"/>
                    <a:gd name="T12" fmla="*/ 53975 w 213"/>
                    <a:gd name="T13" fmla="*/ 325438 h 245"/>
                    <a:gd name="T14" fmla="*/ 90487 w 213"/>
                    <a:gd name="T15" fmla="*/ 338138 h 245"/>
                    <a:gd name="T16" fmla="*/ 100012 w 213"/>
                    <a:gd name="T17" fmla="*/ 373063 h 245"/>
                    <a:gd name="T18" fmla="*/ 125412 w 213"/>
                    <a:gd name="T19" fmla="*/ 388938 h 245"/>
                    <a:gd name="T20" fmla="*/ 147637 w 213"/>
                    <a:gd name="T21" fmla="*/ 360363 h 245"/>
                    <a:gd name="T22" fmla="*/ 157162 w 213"/>
                    <a:gd name="T23" fmla="*/ 379413 h 245"/>
                    <a:gd name="T24" fmla="*/ 171450 w 213"/>
                    <a:gd name="T25" fmla="*/ 369888 h 245"/>
                    <a:gd name="T26" fmla="*/ 315912 w 213"/>
                    <a:gd name="T27" fmla="*/ 366713 h 245"/>
                    <a:gd name="T28" fmla="*/ 290512 w 213"/>
                    <a:gd name="T29" fmla="*/ 79375 h 245"/>
                    <a:gd name="T30" fmla="*/ 338137 w 213"/>
                    <a:gd name="T31" fmla="*/ 82550 h 245"/>
                    <a:gd name="T32" fmla="*/ 231775 w 213"/>
                    <a:gd name="T33" fmla="*/ 0 h 245"/>
                    <a:gd name="T34" fmla="*/ 231775 w 213"/>
                    <a:gd name="T35" fmla="*/ 53975 h 245"/>
                    <a:gd name="T36" fmla="*/ 134937 w 213"/>
                    <a:gd name="T37" fmla="*/ 53975 h 245"/>
                    <a:gd name="T38" fmla="*/ 134937 w 213"/>
                    <a:gd name="T39" fmla="*/ 134938 h 245"/>
                    <a:gd name="T40" fmla="*/ 134937 w 213"/>
                    <a:gd name="T41" fmla="*/ 134938 h 2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3"/>
                    <a:gd name="T64" fmla="*/ 0 h 245"/>
                    <a:gd name="T65" fmla="*/ 213 w 213"/>
                    <a:gd name="T66" fmla="*/ 245 h 2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3" h="245">
                      <a:moveTo>
                        <a:pt x="85" y="85"/>
                      </a:moveTo>
                      <a:lnTo>
                        <a:pt x="67" y="85"/>
                      </a:lnTo>
                      <a:lnTo>
                        <a:pt x="73" y="117"/>
                      </a:lnTo>
                      <a:lnTo>
                        <a:pt x="12" y="117"/>
                      </a:lnTo>
                      <a:lnTo>
                        <a:pt x="0" y="129"/>
                      </a:lnTo>
                      <a:lnTo>
                        <a:pt x="0" y="215"/>
                      </a:lnTo>
                      <a:lnTo>
                        <a:pt x="34" y="205"/>
                      </a:lnTo>
                      <a:lnTo>
                        <a:pt x="57" y="213"/>
                      </a:lnTo>
                      <a:lnTo>
                        <a:pt x="63" y="235"/>
                      </a:lnTo>
                      <a:lnTo>
                        <a:pt x="79" y="245"/>
                      </a:lnTo>
                      <a:lnTo>
                        <a:pt x="93" y="227"/>
                      </a:lnTo>
                      <a:lnTo>
                        <a:pt x="99" y="239"/>
                      </a:lnTo>
                      <a:lnTo>
                        <a:pt x="108" y="233"/>
                      </a:lnTo>
                      <a:lnTo>
                        <a:pt x="199" y="231"/>
                      </a:lnTo>
                      <a:lnTo>
                        <a:pt x="183" y="50"/>
                      </a:lnTo>
                      <a:lnTo>
                        <a:pt x="213" y="52"/>
                      </a:lnTo>
                      <a:lnTo>
                        <a:pt x="146" y="0"/>
                      </a:lnTo>
                      <a:lnTo>
                        <a:pt x="146" y="34"/>
                      </a:lnTo>
                      <a:lnTo>
                        <a:pt x="85" y="34"/>
                      </a:lnTo>
                      <a:lnTo>
                        <a:pt x="85" y="85"/>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67" name="Freeform 46">
                  <a:extLst>
                    <a:ext uri="{FF2B5EF4-FFF2-40B4-BE49-F238E27FC236}">
                      <a16:creationId xmlns:a16="http://schemas.microsoft.com/office/drawing/2014/main" id="{90774A55-BDFE-4FB9-AEB8-74044B1E3E7A}"/>
                    </a:ext>
                  </a:extLst>
                </p:cNvPr>
                <p:cNvSpPr>
                  <a:spLocks/>
                </p:cNvSpPr>
                <p:nvPr/>
              </p:nvSpPr>
              <p:spPr bwMode="auto">
                <a:xfrm>
                  <a:off x="3070858" y="2878926"/>
                  <a:ext cx="300807" cy="247385"/>
                </a:xfrm>
                <a:custGeom>
                  <a:avLst/>
                  <a:gdLst>
                    <a:gd name="T0" fmla="*/ 46038 w 295"/>
                    <a:gd name="T1" fmla="*/ 290512 h 278"/>
                    <a:gd name="T2" fmla="*/ 31750 w 295"/>
                    <a:gd name="T3" fmla="*/ 300037 h 278"/>
                    <a:gd name="T4" fmla="*/ 22225 w 295"/>
                    <a:gd name="T5" fmla="*/ 280987 h 278"/>
                    <a:gd name="T6" fmla="*/ 0 w 295"/>
                    <a:gd name="T7" fmla="*/ 309562 h 278"/>
                    <a:gd name="T8" fmla="*/ 0 w 295"/>
                    <a:gd name="T9" fmla="*/ 349250 h 278"/>
                    <a:gd name="T10" fmla="*/ 31750 w 295"/>
                    <a:gd name="T11" fmla="*/ 361950 h 278"/>
                    <a:gd name="T12" fmla="*/ 25400 w 295"/>
                    <a:gd name="T13" fmla="*/ 390525 h 278"/>
                    <a:gd name="T14" fmla="*/ 74613 w 295"/>
                    <a:gd name="T15" fmla="*/ 384175 h 278"/>
                    <a:gd name="T16" fmla="*/ 119063 w 295"/>
                    <a:gd name="T17" fmla="*/ 441325 h 278"/>
                    <a:gd name="T18" fmla="*/ 187325 w 295"/>
                    <a:gd name="T19" fmla="*/ 441325 h 278"/>
                    <a:gd name="T20" fmla="*/ 200025 w 295"/>
                    <a:gd name="T21" fmla="*/ 390525 h 278"/>
                    <a:gd name="T22" fmla="*/ 238125 w 295"/>
                    <a:gd name="T23" fmla="*/ 365125 h 278"/>
                    <a:gd name="T24" fmla="*/ 268288 w 295"/>
                    <a:gd name="T25" fmla="*/ 325437 h 278"/>
                    <a:gd name="T26" fmla="*/ 354013 w 295"/>
                    <a:gd name="T27" fmla="*/ 300037 h 278"/>
                    <a:gd name="T28" fmla="*/ 438150 w 295"/>
                    <a:gd name="T29" fmla="*/ 287337 h 278"/>
                    <a:gd name="T30" fmla="*/ 468313 w 295"/>
                    <a:gd name="T31" fmla="*/ 238125 h 278"/>
                    <a:gd name="T32" fmla="*/ 460375 w 295"/>
                    <a:gd name="T33" fmla="*/ 177800 h 278"/>
                    <a:gd name="T34" fmla="*/ 381000 w 295"/>
                    <a:gd name="T35" fmla="*/ 133350 h 278"/>
                    <a:gd name="T36" fmla="*/ 371475 w 295"/>
                    <a:gd name="T37" fmla="*/ 106363 h 278"/>
                    <a:gd name="T38" fmla="*/ 212725 w 295"/>
                    <a:gd name="T39" fmla="*/ 3175 h 278"/>
                    <a:gd name="T40" fmla="*/ 165100 w 295"/>
                    <a:gd name="T41" fmla="*/ 0 h 278"/>
                    <a:gd name="T42" fmla="*/ 190500 w 295"/>
                    <a:gd name="T43" fmla="*/ 287337 h 278"/>
                    <a:gd name="T44" fmla="*/ 46038 w 295"/>
                    <a:gd name="T45" fmla="*/ 290512 h 278"/>
                    <a:gd name="T46" fmla="*/ 46038 w 295"/>
                    <a:gd name="T47" fmla="*/ 290512 h 2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5"/>
                    <a:gd name="T73" fmla="*/ 0 h 278"/>
                    <a:gd name="T74" fmla="*/ 295 w 295"/>
                    <a:gd name="T75" fmla="*/ 278 h 27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5" h="278">
                      <a:moveTo>
                        <a:pt x="29" y="183"/>
                      </a:moveTo>
                      <a:lnTo>
                        <a:pt x="20" y="189"/>
                      </a:lnTo>
                      <a:lnTo>
                        <a:pt x="14" y="177"/>
                      </a:lnTo>
                      <a:lnTo>
                        <a:pt x="0" y="195"/>
                      </a:lnTo>
                      <a:lnTo>
                        <a:pt x="0" y="220"/>
                      </a:lnTo>
                      <a:lnTo>
                        <a:pt x="20" y="228"/>
                      </a:lnTo>
                      <a:lnTo>
                        <a:pt x="16" y="246"/>
                      </a:lnTo>
                      <a:lnTo>
                        <a:pt x="47" y="242"/>
                      </a:lnTo>
                      <a:lnTo>
                        <a:pt x="75" y="278"/>
                      </a:lnTo>
                      <a:lnTo>
                        <a:pt x="118" y="278"/>
                      </a:lnTo>
                      <a:lnTo>
                        <a:pt x="126" y="246"/>
                      </a:lnTo>
                      <a:lnTo>
                        <a:pt x="150" y="230"/>
                      </a:lnTo>
                      <a:lnTo>
                        <a:pt x="169" y="205"/>
                      </a:lnTo>
                      <a:lnTo>
                        <a:pt x="223" y="189"/>
                      </a:lnTo>
                      <a:lnTo>
                        <a:pt x="276" y="181"/>
                      </a:lnTo>
                      <a:lnTo>
                        <a:pt x="295" y="150"/>
                      </a:lnTo>
                      <a:lnTo>
                        <a:pt x="290" y="112"/>
                      </a:lnTo>
                      <a:lnTo>
                        <a:pt x="240" y="84"/>
                      </a:lnTo>
                      <a:lnTo>
                        <a:pt x="234" y="67"/>
                      </a:lnTo>
                      <a:lnTo>
                        <a:pt x="134" y="2"/>
                      </a:lnTo>
                      <a:lnTo>
                        <a:pt x="104" y="0"/>
                      </a:lnTo>
                      <a:lnTo>
                        <a:pt x="120" y="181"/>
                      </a:lnTo>
                      <a:lnTo>
                        <a:pt x="29" y="183"/>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68" name="Freeform 47">
                  <a:extLst>
                    <a:ext uri="{FF2B5EF4-FFF2-40B4-BE49-F238E27FC236}">
                      <a16:creationId xmlns:a16="http://schemas.microsoft.com/office/drawing/2014/main" id="{5B0E4A27-8C70-46D3-B69C-C7F3988469EB}"/>
                    </a:ext>
                  </a:extLst>
                </p:cNvPr>
                <p:cNvSpPr>
                  <a:spLocks/>
                </p:cNvSpPr>
                <p:nvPr/>
              </p:nvSpPr>
              <p:spPr bwMode="auto">
                <a:xfrm>
                  <a:off x="3298248" y="2899393"/>
                  <a:ext cx="276335" cy="207340"/>
                </a:xfrm>
                <a:custGeom>
                  <a:avLst/>
                  <a:gdLst>
                    <a:gd name="T0" fmla="*/ 403224 w 271"/>
                    <a:gd name="T1" fmla="*/ 60325 h 233"/>
                    <a:gd name="T2" fmla="*/ 403224 w 271"/>
                    <a:gd name="T3" fmla="*/ 22225 h 233"/>
                    <a:gd name="T4" fmla="*/ 380999 w 271"/>
                    <a:gd name="T5" fmla="*/ 28575 h 233"/>
                    <a:gd name="T6" fmla="*/ 355600 w 271"/>
                    <a:gd name="T7" fmla="*/ 9525 h 233"/>
                    <a:gd name="T8" fmla="*/ 333375 w 271"/>
                    <a:gd name="T9" fmla="*/ 0 h 233"/>
                    <a:gd name="T10" fmla="*/ 306387 w 271"/>
                    <a:gd name="T11" fmla="*/ 3175 h 233"/>
                    <a:gd name="T12" fmla="*/ 136525 w 271"/>
                    <a:gd name="T13" fmla="*/ 138112 h 233"/>
                    <a:gd name="T14" fmla="*/ 120650 w 271"/>
                    <a:gd name="T15" fmla="*/ 125412 h 233"/>
                    <a:gd name="T16" fmla="*/ 106362 w 271"/>
                    <a:gd name="T17" fmla="*/ 141287 h 233"/>
                    <a:gd name="T18" fmla="*/ 114300 w 271"/>
                    <a:gd name="T19" fmla="*/ 201612 h 233"/>
                    <a:gd name="T20" fmla="*/ 84137 w 271"/>
                    <a:gd name="T21" fmla="*/ 250825 h 233"/>
                    <a:gd name="T22" fmla="*/ 0 w 271"/>
                    <a:gd name="T23" fmla="*/ 263525 h 233"/>
                    <a:gd name="T24" fmla="*/ 7937 w 271"/>
                    <a:gd name="T25" fmla="*/ 292100 h 233"/>
                    <a:gd name="T26" fmla="*/ 30162 w 271"/>
                    <a:gd name="T27" fmla="*/ 312737 h 233"/>
                    <a:gd name="T28" fmla="*/ 36512 w 271"/>
                    <a:gd name="T29" fmla="*/ 369887 h 233"/>
                    <a:gd name="T30" fmla="*/ 49212 w 271"/>
                    <a:gd name="T31" fmla="*/ 369887 h 233"/>
                    <a:gd name="T32" fmla="*/ 61912 w 271"/>
                    <a:gd name="T33" fmla="*/ 344487 h 233"/>
                    <a:gd name="T34" fmla="*/ 90487 w 271"/>
                    <a:gd name="T35" fmla="*/ 360362 h 233"/>
                    <a:gd name="T36" fmla="*/ 103187 w 271"/>
                    <a:gd name="T37" fmla="*/ 319087 h 233"/>
                    <a:gd name="T38" fmla="*/ 136525 w 271"/>
                    <a:gd name="T39" fmla="*/ 301625 h 233"/>
                    <a:gd name="T40" fmla="*/ 190500 w 271"/>
                    <a:gd name="T41" fmla="*/ 325437 h 233"/>
                    <a:gd name="T42" fmla="*/ 206375 w 271"/>
                    <a:gd name="T43" fmla="*/ 315912 h 233"/>
                    <a:gd name="T44" fmla="*/ 242887 w 271"/>
                    <a:gd name="T45" fmla="*/ 341312 h 233"/>
                    <a:gd name="T46" fmla="*/ 268287 w 271"/>
                    <a:gd name="T47" fmla="*/ 319087 h 233"/>
                    <a:gd name="T48" fmla="*/ 296862 w 271"/>
                    <a:gd name="T49" fmla="*/ 307975 h 233"/>
                    <a:gd name="T50" fmla="*/ 333375 w 271"/>
                    <a:gd name="T51" fmla="*/ 328612 h 233"/>
                    <a:gd name="T52" fmla="*/ 352425 w 271"/>
                    <a:gd name="T53" fmla="*/ 319087 h 233"/>
                    <a:gd name="T54" fmla="*/ 342900 w 271"/>
                    <a:gd name="T55" fmla="*/ 295275 h 233"/>
                    <a:gd name="T56" fmla="*/ 368300 w 271"/>
                    <a:gd name="T57" fmla="*/ 295275 h 233"/>
                    <a:gd name="T58" fmla="*/ 387349 w 271"/>
                    <a:gd name="T59" fmla="*/ 238125 h 233"/>
                    <a:gd name="T60" fmla="*/ 412750 w 271"/>
                    <a:gd name="T61" fmla="*/ 201612 h 233"/>
                    <a:gd name="T62" fmla="*/ 412750 w 271"/>
                    <a:gd name="T63" fmla="*/ 198437 h 233"/>
                    <a:gd name="T64" fmla="*/ 412750 w 271"/>
                    <a:gd name="T65" fmla="*/ 195262 h 233"/>
                    <a:gd name="T66" fmla="*/ 412750 w 271"/>
                    <a:gd name="T67" fmla="*/ 188912 h 233"/>
                    <a:gd name="T68" fmla="*/ 412750 w 271"/>
                    <a:gd name="T69" fmla="*/ 179387 h 233"/>
                    <a:gd name="T70" fmla="*/ 412750 w 271"/>
                    <a:gd name="T71" fmla="*/ 169862 h 233"/>
                    <a:gd name="T72" fmla="*/ 412750 w 271"/>
                    <a:gd name="T73" fmla="*/ 157162 h 233"/>
                    <a:gd name="T74" fmla="*/ 412750 w 271"/>
                    <a:gd name="T75" fmla="*/ 141287 h 233"/>
                    <a:gd name="T76" fmla="*/ 412750 w 271"/>
                    <a:gd name="T77" fmla="*/ 128587 h 233"/>
                    <a:gd name="T78" fmla="*/ 430212 w 271"/>
                    <a:gd name="T79" fmla="*/ 106362 h 233"/>
                    <a:gd name="T80" fmla="*/ 403224 w 271"/>
                    <a:gd name="T81" fmla="*/ 60325 h 233"/>
                    <a:gd name="T82" fmla="*/ 403224 w 271"/>
                    <a:gd name="T83" fmla="*/ 60325 h 23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1"/>
                    <a:gd name="T127" fmla="*/ 0 h 233"/>
                    <a:gd name="T128" fmla="*/ 271 w 271"/>
                    <a:gd name="T129" fmla="*/ 233 h 23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1" h="233">
                      <a:moveTo>
                        <a:pt x="254" y="38"/>
                      </a:moveTo>
                      <a:lnTo>
                        <a:pt x="254" y="14"/>
                      </a:lnTo>
                      <a:lnTo>
                        <a:pt x="240" y="18"/>
                      </a:lnTo>
                      <a:lnTo>
                        <a:pt x="224" y="6"/>
                      </a:lnTo>
                      <a:lnTo>
                        <a:pt x="210" y="0"/>
                      </a:lnTo>
                      <a:lnTo>
                        <a:pt x="193" y="2"/>
                      </a:lnTo>
                      <a:lnTo>
                        <a:pt x="86" y="87"/>
                      </a:lnTo>
                      <a:lnTo>
                        <a:pt x="76" y="79"/>
                      </a:lnTo>
                      <a:lnTo>
                        <a:pt x="67" y="89"/>
                      </a:lnTo>
                      <a:lnTo>
                        <a:pt x="72" y="127"/>
                      </a:lnTo>
                      <a:lnTo>
                        <a:pt x="53" y="158"/>
                      </a:lnTo>
                      <a:lnTo>
                        <a:pt x="0" y="166"/>
                      </a:lnTo>
                      <a:lnTo>
                        <a:pt x="5" y="184"/>
                      </a:lnTo>
                      <a:lnTo>
                        <a:pt x="19" y="197"/>
                      </a:lnTo>
                      <a:lnTo>
                        <a:pt x="23" y="233"/>
                      </a:lnTo>
                      <a:lnTo>
                        <a:pt x="31" y="233"/>
                      </a:lnTo>
                      <a:lnTo>
                        <a:pt x="39" y="217"/>
                      </a:lnTo>
                      <a:lnTo>
                        <a:pt x="57" y="227"/>
                      </a:lnTo>
                      <a:lnTo>
                        <a:pt x="65" y="201"/>
                      </a:lnTo>
                      <a:lnTo>
                        <a:pt x="86" y="190"/>
                      </a:lnTo>
                      <a:lnTo>
                        <a:pt x="120" y="205"/>
                      </a:lnTo>
                      <a:lnTo>
                        <a:pt x="130" y="199"/>
                      </a:lnTo>
                      <a:lnTo>
                        <a:pt x="153" y="215"/>
                      </a:lnTo>
                      <a:lnTo>
                        <a:pt x="169" y="201"/>
                      </a:lnTo>
                      <a:lnTo>
                        <a:pt x="187" y="194"/>
                      </a:lnTo>
                      <a:lnTo>
                        <a:pt x="210" y="207"/>
                      </a:lnTo>
                      <a:lnTo>
                        <a:pt x="222" y="201"/>
                      </a:lnTo>
                      <a:lnTo>
                        <a:pt x="216" y="186"/>
                      </a:lnTo>
                      <a:lnTo>
                        <a:pt x="232" y="186"/>
                      </a:lnTo>
                      <a:lnTo>
                        <a:pt x="244" y="150"/>
                      </a:lnTo>
                      <a:lnTo>
                        <a:pt x="260" y="127"/>
                      </a:lnTo>
                      <a:lnTo>
                        <a:pt x="260" y="125"/>
                      </a:lnTo>
                      <a:lnTo>
                        <a:pt x="260" y="123"/>
                      </a:lnTo>
                      <a:lnTo>
                        <a:pt x="260" y="119"/>
                      </a:lnTo>
                      <a:lnTo>
                        <a:pt x="260" y="113"/>
                      </a:lnTo>
                      <a:lnTo>
                        <a:pt x="260" y="107"/>
                      </a:lnTo>
                      <a:lnTo>
                        <a:pt x="260" y="99"/>
                      </a:lnTo>
                      <a:lnTo>
                        <a:pt x="260" y="89"/>
                      </a:lnTo>
                      <a:lnTo>
                        <a:pt x="260" y="81"/>
                      </a:lnTo>
                      <a:lnTo>
                        <a:pt x="271" y="67"/>
                      </a:lnTo>
                      <a:lnTo>
                        <a:pt x="254" y="38"/>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69" name="Freeform 48">
                  <a:extLst>
                    <a:ext uri="{FF2B5EF4-FFF2-40B4-BE49-F238E27FC236}">
                      <a16:creationId xmlns:a16="http://schemas.microsoft.com/office/drawing/2014/main" id="{9BD647B4-8709-4D01-B4AB-97ACCF7D7AD1}"/>
                    </a:ext>
                  </a:extLst>
                </p:cNvPr>
                <p:cNvSpPr>
                  <a:spLocks/>
                </p:cNvSpPr>
                <p:nvPr/>
              </p:nvSpPr>
              <p:spPr bwMode="auto">
                <a:xfrm>
                  <a:off x="3191181" y="3047112"/>
                  <a:ext cx="130520" cy="88987"/>
                </a:xfrm>
                <a:custGeom>
                  <a:avLst/>
                  <a:gdLst>
                    <a:gd name="T0" fmla="*/ 80962 w 128"/>
                    <a:gd name="T1" fmla="*/ 25400 h 100"/>
                    <a:gd name="T2" fmla="*/ 50800 w 128"/>
                    <a:gd name="T3" fmla="*/ 65088 h 100"/>
                    <a:gd name="T4" fmla="*/ 12700 w 128"/>
                    <a:gd name="T5" fmla="*/ 90487 h 100"/>
                    <a:gd name="T6" fmla="*/ 0 w 128"/>
                    <a:gd name="T7" fmla="*/ 141288 h 100"/>
                    <a:gd name="T8" fmla="*/ 77787 w 128"/>
                    <a:gd name="T9" fmla="*/ 158750 h 100"/>
                    <a:gd name="T10" fmla="*/ 77787 w 128"/>
                    <a:gd name="T11" fmla="*/ 119063 h 100"/>
                    <a:gd name="T12" fmla="*/ 184150 w 128"/>
                    <a:gd name="T13" fmla="*/ 119063 h 100"/>
                    <a:gd name="T14" fmla="*/ 203200 w 128"/>
                    <a:gd name="T15" fmla="*/ 106363 h 100"/>
                    <a:gd name="T16" fmla="*/ 196850 w 128"/>
                    <a:gd name="T17" fmla="*/ 49212 h 100"/>
                    <a:gd name="T18" fmla="*/ 174625 w 128"/>
                    <a:gd name="T19" fmla="*/ 28575 h 100"/>
                    <a:gd name="T20" fmla="*/ 166687 w 128"/>
                    <a:gd name="T21" fmla="*/ 0 h 100"/>
                    <a:gd name="T22" fmla="*/ 80962 w 128"/>
                    <a:gd name="T23" fmla="*/ 25400 h 100"/>
                    <a:gd name="T24" fmla="*/ 80962 w 128"/>
                    <a:gd name="T25" fmla="*/ 25400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
                    <a:gd name="T40" fmla="*/ 0 h 100"/>
                    <a:gd name="T41" fmla="*/ 128 w 128"/>
                    <a:gd name="T42" fmla="*/ 100 h 1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 h="100">
                      <a:moveTo>
                        <a:pt x="51" y="16"/>
                      </a:moveTo>
                      <a:lnTo>
                        <a:pt x="32" y="41"/>
                      </a:lnTo>
                      <a:lnTo>
                        <a:pt x="8" y="57"/>
                      </a:lnTo>
                      <a:lnTo>
                        <a:pt x="0" y="89"/>
                      </a:lnTo>
                      <a:lnTo>
                        <a:pt x="49" y="100"/>
                      </a:lnTo>
                      <a:lnTo>
                        <a:pt x="49" y="75"/>
                      </a:lnTo>
                      <a:lnTo>
                        <a:pt x="116" y="75"/>
                      </a:lnTo>
                      <a:lnTo>
                        <a:pt x="128" y="67"/>
                      </a:lnTo>
                      <a:lnTo>
                        <a:pt x="124" y="31"/>
                      </a:lnTo>
                      <a:lnTo>
                        <a:pt x="110" y="18"/>
                      </a:lnTo>
                      <a:lnTo>
                        <a:pt x="105" y="0"/>
                      </a:lnTo>
                      <a:lnTo>
                        <a:pt x="51" y="16"/>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70" name="Freeform 49">
                  <a:extLst>
                    <a:ext uri="{FF2B5EF4-FFF2-40B4-BE49-F238E27FC236}">
                      <a16:creationId xmlns:a16="http://schemas.microsoft.com/office/drawing/2014/main" id="{CD2D80B7-037C-4D30-9A51-B96DA0EF8A4C}"/>
                    </a:ext>
                  </a:extLst>
                </p:cNvPr>
                <p:cNvSpPr>
                  <a:spLocks/>
                </p:cNvSpPr>
                <p:nvPr/>
              </p:nvSpPr>
              <p:spPr bwMode="auto">
                <a:xfrm>
                  <a:off x="2973989" y="3016857"/>
                  <a:ext cx="117264" cy="80978"/>
                </a:xfrm>
                <a:custGeom>
                  <a:avLst/>
                  <a:gdLst>
                    <a:gd name="T0" fmla="*/ 115887 w 115"/>
                    <a:gd name="T1" fmla="*/ 12700 h 91"/>
                    <a:gd name="T2" fmla="*/ 79375 w 115"/>
                    <a:gd name="T3" fmla="*/ 0 h 91"/>
                    <a:gd name="T4" fmla="*/ 25400 w 115"/>
                    <a:gd name="T5" fmla="*/ 15875 h 91"/>
                    <a:gd name="T6" fmla="*/ 0 w 115"/>
                    <a:gd name="T7" fmla="*/ 66675 h 91"/>
                    <a:gd name="T8" fmla="*/ 19050 w 115"/>
                    <a:gd name="T9" fmla="*/ 85725 h 91"/>
                    <a:gd name="T10" fmla="*/ 96837 w 115"/>
                    <a:gd name="T11" fmla="*/ 82550 h 91"/>
                    <a:gd name="T12" fmla="*/ 109537 w 115"/>
                    <a:gd name="T13" fmla="*/ 106362 h 91"/>
                    <a:gd name="T14" fmla="*/ 12700 w 115"/>
                    <a:gd name="T15" fmla="*/ 112712 h 91"/>
                    <a:gd name="T16" fmla="*/ 12700 w 115"/>
                    <a:gd name="T17" fmla="*/ 134937 h 91"/>
                    <a:gd name="T18" fmla="*/ 109537 w 115"/>
                    <a:gd name="T19" fmla="*/ 128587 h 91"/>
                    <a:gd name="T20" fmla="*/ 176212 w 115"/>
                    <a:gd name="T21" fmla="*/ 144462 h 91"/>
                    <a:gd name="T22" fmla="*/ 182562 w 115"/>
                    <a:gd name="T23" fmla="*/ 115887 h 91"/>
                    <a:gd name="T24" fmla="*/ 150812 w 115"/>
                    <a:gd name="T25" fmla="*/ 103187 h 91"/>
                    <a:gd name="T26" fmla="*/ 150812 w 115"/>
                    <a:gd name="T27" fmla="*/ 63500 h 91"/>
                    <a:gd name="T28" fmla="*/ 125412 w 115"/>
                    <a:gd name="T29" fmla="*/ 47625 h 91"/>
                    <a:gd name="T30" fmla="*/ 115887 w 115"/>
                    <a:gd name="T31" fmla="*/ 12700 h 91"/>
                    <a:gd name="T32" fmla="*/ 115887 w 115"/>
                    <a:gd name="T33" fmla="*/ 1270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5"/>
                    <a:gd name="T52" fmla="*/ 0 h 91"/>
                    <a:gd name="T53" fmla="*/ 115 w 115"/>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5" h="91">
                      <a:moveTo>
                        <a:pt x="73" y="8"/>
                      </a:moveTo>
                      <a:lnTo>
                        <a:pt x="50" y="0"/>
                      </a:lnTo>
                      <a:lnTo>
                        <a:pt x="16" y="10"/>
                      </a:lnTo>
                      <a:lnTo>
                        <a:pt x="0" y="42"/>
                      </a:lnTo>
                      <a:lnTo>
                        <a:pt x="12" y="54"/>
                      </a:lnTo>
                      <a:lnTo>
                        <a:pt x="61" y="52"/>
                      </a:lnTo>
                      <a:lnTo>
                        <a:pt x="69" y="67"/>
                      </a:lnTo>
                      <a:lnTo>
                        <a:pt x="8" y="71"/>
                      </a:lnTo>
                      <a:lnTo>
                        <a:pt x="8" y="85"/>
                      </a:lnTo>
                      <a:lnTo>
                        <a:pt x="69" y="81"/>
                      </a:lnTo>
                      <a:lnTo>
                        <a:pt x="111" y="91"/>
                      </a:lnTo>
                      <a:lnTo>
                        <a:pt x="115" y="73"/>
                      </a:lnTo>
                      <a:lnTo>
                        <a:pt x="95" y="65"/>
                      </a:lnTo>
                      <a:lnTo>
                        <a:pt x="95" y="40"/>
                      </a:lnTo>
                      <a:lnTo>
                        <a:pt x="79" y="30"/>
                      </a:lnTo>
                      <a:lnTo>
                        <a:pt x="73" y="8"/>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71" name="Freeform 50">
                  <a:extLst>
                    <a:ext uri="{FF2B5EF4-FFF2-40B4-BE49-F238E27FC236}">
                      <a16:creationId xmlns:a16="http://schemas.microsoft.com/office/drawing/2014/main" id="{9EEBDA52-FB75-4F7C-9418-E202CCD1D069}"/>
                    </a:ext>
                  </a:extLst>
                </p:cNvPr>
                <p:cNvSpPr>
                  <a:spLocks/>
                </p:cNvSpPr>
                <p:nvPr/>
              </p:nvSpPr>
              <p:spPr bwMode="auto">
                <a:xfrm>
                  <a:off x="2982146" y="3063130"/>
                  <a:ext cx="62201" cy="16908"/>
                </a:xfrm>
                <a:custGeom>
                  <a:avLst/>
                  <a:gdLst>
                    <a:gd name="T0" fmla="*/ 84137 w 61"/>
                    <a:gd name="T1" fmla="*/ 0 h 19"/>
                    <a:gd name="T2" fmla="*/ 6350 w 61"/>
                    <a:gd name="T3" fmla="*/ 3175 h 19"/>
                    <a:gd name="T4" fmla="*/ 0 w 61"/>
                    <a:gd name="T5" fmla="*/ 30162 h 19"/>
                    <a:gd name="T6" fmla="*/ 96837 w 61"/>
                    <a:gd name="T7" fmla="*/ 23812 h 19"/>
                    <a:gd name="T8" fmla="*/ 84137 w 61"/>
                    <a:gd name="T9" fmla="*/ 0 h 19"/>
                    <a:gd name="T10" fmla="*/ 84137 w 61"/>
                    <a:gd name="T11" fmla="*/ 0 h 19"/>
                    <a:gd name="T12" fmla="*/ 0 60000 65536"/>
                    <a:gd name="T13" fmla="*/ 0 60000 65536"/>
                    <a:gd name="T14" fmla="*/ 0 60000 65536"/>
                    <a:gd name="T15" fmla="*/ 0 60000 65536"/>
                    <a:gd name="T16" fmla="*/ 0 60000 65536"/>
                    <a:gd name="T17" fmla="*/ 0 60000 65536"/>
                    <a:gd name="T18" fmla="*/ 0 w 61"/>
                    <a:gd name="T19" fmla="*/ 0 h 19"/>
                    <a:gd name="T20" fmla="*/ 61 w 61"/>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61" h="19">
                      <a:moveTo>
                        <a:pt x="53" y="0"/>
                      </a:moveTo>
                      <a:lnTo>
                        <a:pt x="4" y="2"/>
                      </a:lnTo>
                      <a:lnTo>
                        <a:pt x="0" y="19"/>
                      </a:lnTo>
                      <a:lnTo>
                        <a:pt x="61" y="15"/>
                      </a:lnTo>
                      <a:lnTo>
                        <a:pt x="53"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72" name="Freeform 51">
                  <a:extLst>
                    <a:ext uri="{FF2B5EF4-FFF2-40B4-BE49-F238E27FC236}">
                      <a16:creationId xmlns:a16="http://schemas.microsoft.com/office/drawing/2014/main" id="{84F63B69-1EE5-467A-A20C-EC97490A1C42}"/>
                    </a:ext>
                  </a:extLst>
                </p:cNvPr>
                <p:cNvSpPr>
                  <a:spLocks/>
                </p:cNvSpPr>
                <p:nvPr/>
              </p:nvSpPr>
              <p:spPr bwMode="auto">
                <a:xfrm>
                  <a:off x="3079016" y="3157456"/>
                  <a:ext cx="72398" cy="70299"/>
                </a:xfrm>
                <a:custGeom>
                  <a:avLst/>
                  <a:gdLst>
                    <a:gd name="T0" fmla="*/ 36513 w 71"/>
                    <a:gd name="T1" fmla="*/ 0 h 79"/>
                    <a:gd name="T2" fmla="*/ 0 w 71"/>
                    <a:gd name="T3" fmla="*/ 47625 h 79"/>
                    <a:gd name="T4" fmla="*/ 109538 w 71"/>
                    <a:gd name="T5" fmla="*/ 125412 h 79"/>
                    <a:gd name="T6" fmla="*/ 112713 w 71"/>
                    <a:gd name="T7" fmla="*/ 103187 h 79"/>
                    <a:gd name="T8" fmla="*/ 87313 w 71"/>
                    <a:gd name="T9" fmla="*/ 28575 h 79"/>
                    <a:gd name="T10" fmla="*/ 55563 w 71"/>
                    <a:gd name="T11" fmla="*/ 0 h 79"/>
                    <a:gd name="T12" fmla="*/ 36513 w 71"/>
                    <a:gd name="T13" fmla="*/ 0 h 79"/>
                    <a:gd name="T14" fmla="*/ 36513 w 71"/>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79"/>
                    <a:gd name="T26" fmla="*/ 71 w 71"/>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79">
                      <a:moveTo>
                        <a:pt x="23" y="0"/>
                      </a:moveTo>
                      <a:lnTo>
                        <a:pt x="0" y="30"/>
                      </a:lnTo>
                      <a:lnTo>
                        <a:pt x="69" y="79"/>
                      </a:lnTo>
                      <a:lnTo>
                        <a:pt x="71" y="65"/>
                      </a:lnTo>
                      <a:lnTo>
                        <a:pt x="55" y="18"/>
                      </a:lnTo>
                      <a:lnTo>
                        <a:pt x="35" y="0"/>
                      </a:lnTo>
                      <a:lnTo>
                        <a:pt x="23" y="0"/>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73" name="Freeform 52">
                  <a:extLst>
                    <a:ext uri="{FF2B5EF4-FFF2-40B4-BE49-F238E27FC236}">
                      <a16:creationId xmlns:a16="http://schemas.microsoft.com/office/drawing/2014/main" id="{C89EAA64-ED7B-4806-A316-102FB406CBF1}"/>
                    </a:ext>
                  </a:extLst>
                </p:cNvPr>
                <p:cNvSpPr>
                  <a:spLocks/>
                </p:cNvSpPr>
                <p:nvPr/>
              </p:nvSpPr>
              <p:spPr bwMode="auto">
                <a:xfrm>
                  <a:off x="3048425" y="3131650"/>
                  <a:ext cx="54044" cy="52503"/>
                </a:xfrm>
                <a:custGeom>
                  <a:avLst/>
                  <a:gdLst>
                    <a:gd name="T0" fmla="*/ 0 w 53"/>
                    <a:gd name="T1" fmla="*/ 33338 h 59"/>
                    <a:gd name="T2" fmla="*/ 15875 w 53"/>
                    <a:gd name="T3" fmla="*/ 80963 h 59"/>
                    <a:gd name="T4" fmla="*/ 47625 w 53"/>
                    <a:gd name="T5" fmla="*/ 93663 h 59"/>
                    <a:gd name="T6" fmla="*/ 84138 w 53"/>
                    <a:gd name="T7" fmla="*/ 46038 h 59"/>
                    <a:gd name="T8" fmla="*/ 69850 w 53"/>
                    <a:gd name="T9" fmla="*/ 0 h 59"/>
                    <a:gd name="T10" fmla="*/ 34925 w 53"/>
                    <a:gd name="T11" fmla="*/ 0 h 59"/>
                    <a:gd name="T12" fmla="*/ 0 w 53"/>
                    <a:gd name="T13" fmla="*/ 33338 h 59"/>
                    <a:gd name="T14" fmla="*/ 0 w 53"/>
                    <a:gd name="T15" fmla="*/ 33338 h 59"/>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59"/>
                    <a:gd name="T26" fmla="*/ 53 w 53"/>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59">
                      <a:moveTo>
                        <a:pt x="0" y="21"/>
                      </a:moveTo>
                      <a:lnTo>
                        <a:pt x="10" y="51"/>
                      </a:lnTo>
                      <a:lnTo>
                        <a:pt x="30" y="59"/>
                      </a:lnTo>
                      <a:lnTo>
                        <a:pt x="53" y="29"/>
                      </a:lnTo>
                      <a:lnTo>
                        <a:pt x="44" y="0"/>
                      </a:lnTo>
                      <a:lnTo>
                        <a:pt x="22" y="0"/>
                      </a:lnTo>
                      <a:lnTo>
                        <a:pt x="0" y="21"/>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74" name="Freeform 53">
                  <a:extLst>
                    <a:ext uri="{FF2B5EF4-FFF2-40B4-BE49-F238E27FC236}">
                      <a16:creationId xmlns:a16="http://schemas.microsoft.com/office/drawing/2014/main" id="{D4FC012C-0016-4989-ADC1-53672197F72E}"/>
                    </a:ext>
                  </a:extLst>
                </p:cNvPr>
                <p:cNvSpPr>
                  <a:spLocks/>
                </p:cNvSpPr>
                <p:nvPr/>
              </p:nvSpPr>
              <p:spPr bwMode="auto">
                <a:xfrm>
                  <a:off x="3012736" y="3088936"/>
                  <a:ext cx="134598" cy="84538"/>
                </a:xfrm>
                <a:custGeom>
                  <a:avLst/>
                  <a:gdLst>
                    <a:gd name="T0" fmla="*/ 165100 w 132"/>
                    <a:gd name="T1" fmla="*/ 9525 h 95"/>
                    <a:gd name="T2" fmla="*/ 115887 w 132"/>
                    <a:gd name="T3" fmla="*/ 15875 h 95"/>
                    <a:gd name="T4" fmla="*/ 49212 w 132"/>
                    <a:gd name="T5" fmla="*/ 0 h 95"/>
                    <a:gd name="T6" fmla="*/ 55562 w 132"/>
                    <a:gd name="T7" fmla="*/ 15875 h 95"/>
                    <a:gd name="T8" fmla="*/ 0 w 132"/>
                    <a:gd name="T9" fmla="*/ 50800 h 95"/>
                    <a:gd name="T10" fmla="*/ 55562 w 132"/>
                    <a:gd name="T11" fmla="*/ 109538 h 95"/>
                    <a:gd name="T12" fmla="*/ 90487 w 132"/>
                    <a:gd name="T13" fmla="*/ 76200 h 95"/>
                    <a:gd name="T14" fmla="*/ 125412 w 132"/>
                    <a:gd name="T15" fmla="*/ 76200 h 95"/>
                    <a:gd name="T16" fmla="*/ 139700 w 132"/>
                    <a:gd name="T17" fmla="*/ 122238 h 95"/>
                    <a:gd name="T18" fmla="*/ 158750 w 132"/>
                    <a:gd name="T19" fmla="*/ 122238 h 95"/>
                    <a:gd name="T20" fmla="*/ 190500 w 132"/>
                    <a:gd name="T21" fmla="*/ 150813 h 95"/>
                    <a:gd name="T22" fmla="*/ 203200 w 132"/>
                    <a:gd name="T23" fmla="*/ 144463 h 95"/>
                    <a:gd name="T24" fmla="*/ 209550 w 132"/>
                    <a:gd name="T25" fmla="*/ 66675 h 95"/>
                    <a:gd name="T26" fmla="*/ 165100 w 132"/>
                    <a:gd name="T27" fmla="*/ 9525 h 95"/>
                    <a:gd name="T28" fmla="*/ 165100 w 132"/>
                    <a:gd name="T29" fmla="*/ 9525 h 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2"/>
                    <a:gd name="T46" fmla="*/ 0 h 95"/>
                    <a:gd name="T47" fmla="*/ 132 w 132"/>
                    <a:gd name="T48" fmla="*/ 95 h 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2" h="95">
                      <a:moveTo>
                        <a:pt x="104" y="6"/>
                      </a:moveTo>
                      <a:lnTo>
                        <a:pt x="73" y="10"/>
                      </a:lnTo>
                      <a:lnTo>
                        <a:pt x="31" y="0"/>
                      </a:lnTo>
                      <a:lnTo>
                        <a:pt x="35" y="10"/>
                      </a:lnTo>
                      <a:lnTo>
                        <a:pt x="0" y="32"/>
                      </a:lnTo>
                      <a:lnTo>
                        <a:pt x="35" y="69"/>
                      </a:lnTo>
                      <a:lnTo>
                        <a:pt x="57" y="48"/>
                      </a:lnTo>
                      <a:lnTo>
                        <a:pt x="79" y="48"/>
                      </a:lnTo>
                      <a:lnTo>
                        <a:pt x="88" y="77"/>
                      </a:lnTo>
                      <a:lnTo>
                        <a:pt x="100" y="77"/>
                      </a:lnTo>
                      <a:lnTo>
                        <a:pt x="120" y="95"/>
                      </a:lnTo>
                      <a:lnTo>
                        <a:pt x="128" y="91"/>
                      </a:lnTo>
                      <a:lnTo>
                        <a:pt x="132" y="42"/>
                      </a:lnTo>
                      <a:lnTo>
                        <a:pt x="104" y="6"/>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75" name="Freeform 54">
                  <a:extLst>
                    <a:ext uri="{FF2B5EF4-FFF2-40B4-BE49-F238E27FC236}">
                      <a16:creationId xmlns:a16="http://schemas.microsoft.com/office/drawing/2014/main" id="{8392947F-5C68-4F59-925E-42E4DBF10ED2}"/>
                    </a:ext>
                  </a:extLst>
                </p:cNvPr>
                <p:cNvSpPr>
                  <a:spLocks/>
                </p:cNvSpPr>
                <p:nvPr/>
              </p:nvSpPr>
              <p:spPr bwMode="auto">
                <a:xfrm>
                  <a:off x="2982146" y="3088936"/>
                  <a:ext cx="66279" cy="28476"/>
                </a:xfrm>
                <a:custGeom>
                  <a:avLst/>
                  <a:gdLst>
                    <a:gd name="T0" fmla="*/ 0 w 65"/>
                    <a:gd name="T1" fmla="*/ 6350 h 32"/>
                    <a:gd name="T2" fmla="*/ 34925 w 65"/>
                    <a:gd name="T3" fmla="*/ 28575 h 32"/>
                    <a:gd name="T4" fmla="*/ 47625 w 65"/>
                    <a:gd name="T5" fmla="*/ 50800 h 32"/>
                    <a:gd name="T6" fmla="*/ 103187 w 65"/>
                    <a:gd name="T7" fmla="*/ 15875 h 32"/>
                    <a:gd name="T8" fmla="*/ 96837 w 65"/>
                    <a:gd name="T9" fmla="*/ 0 h 32"/>
                    <a:gd name="T10" fmla="*/ 0 w 65"/>
                    <a:gd name="T11" fmla="*/ 6350 h 32"/>
                    <a:gd name="T12" fmla="*/ 0 w 65"/>
                    <a:gd name="T13" fmla="*/ 6350 h 32"/>
                    <a:gd name="T14" fmla="*/ 0 60000 65536"/>
                    <a:gd name="T15" fmla="*/ 0 60000 65536"/>
                    <a:gd name="T16" fmla="*/ 0 60000 65536"/>
                    <a:gd name="T17" fmla="*/ 0 60000 65536"/>
                    <a:gd name="T18" fmla="*/ 0 60000 65536"/>
                    <a:gd name="T19" fmla="*/ 0 60000 65536"/>
                    <a:gd name="T20" fmla="*/ 0 60000 65536"/>
                    <a:gd name="T21" fmla="*/ 0 w 65"/>
                    <a:gd name="T22" fmla="*/ 0 h 32"/>
                    <a:gd name="T23" fmla="*/ 65 w 65"/>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2">
                      <a:moveTo>
                        <a:pt x="0" y="4"/>
                      </a:moveTo>
                      <a:lnTo>
                        <a:pt x="22" y="18"/>
                      </a:lnTo>
                      <a:lnTo>
                        <a:pt x="30" y="32"/>
                      </a:lnTo>
                      <a:lnTo>
                        <a:pt x="65" y="10"/>
                      </a:lnTo>
                      <a:lnTo>
                        <a:pt x="61" y="0"/>
                      </a:lnTo>
                      <a:lnTo>
                        <a:pt x="0" y="4"/>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76" name="Freeform 55">
                  <a:extLst>
                    <a:ext uri="{FF2B5EF4-FFF2-40B4-BE49-F238E27FC236}">
                      <a16:creationId xmlns:a16="http://schemas.microsoft.com/office/drawing/2014/main" id="{4FDD28D7-2C4F-474D-930E-774BACCC5F22}"/>
                    </a:ext>
                  </a:extLst>
                </p:cNvPr>
                <p:cNvSpPr>
                  <a:spLocks/>
                </p:cNvSpPr>
                <p:nvPr/>
              </p:nvSpPr>
              <p:spPr bwMode="auto">
                <a:xfrm>
                  <a:off x="3135099" y="3126311"/>
                  <a:ext cx="112165" cy="101446"/>
                </a:xfrm>
                <a:custGeom>
                  <a:avLst/>
                  <a:gdLst>
                    <a:gd name="T0" fmla="*/ 165100 w 110"/>
                    <a:gd name="T1" fmla="*/ 142875 h 114"/>
                    <a:gd name="T2" fmla="*/ 150813 w 110"/>
                    <a:gd name="T3" fmla="*/ 109538 h 114"/>
                    <a:gd name="T4" fmla="*/ 174625 w 110"/>
                    <a:gd name="T5" fmla="*/ 58738 h 114"/>
                    <a:gd name="T6" fmla="*/ 165100 w 110"/>
                    <a:gd name="T7" fmla="*/ 17463 h 114"/>
                    <a:gd name="T8" fmla="*/ 87313 w 110"/>
                    <a:gd name="T9" fmla="*/ 0 h 114"/>
                    <a:gd name="T10" fmla="*/ 19050 w 110"/>
                    <a:gd name="T11" fmla="*/ 0 h 114"/>
                    <a:gd name="T12" fmla="*/ 12700 w 110"/>
                    <a:gd name="T13" fmla="*/ 77788 h 114"/>
                    <a:gd name="T14" fmla="*/ 0 w 110"/>
                    <a:gd name="T15" fmla="*/ 84138 h 114"/>
                    <a:gd name="T16" fmla="*/ 25400 w 110"/>
                    <a:gd name="T17" fmla="*/ 158750 h 114"/>
                    <a:gd name="T18" fmla="*/ 22225 w 110"/>
                    <a:gd name="T19" fmla="*/ 180975 h 114"/>
                    <a:gd name="T20" fmla="*/ 125413 w 110"/>
                    <a:gd name="T21" fmla="*/ 152400 h 114"/>
                    <a:gd name="T22" fmla="*/ 158750 w 110"/>
                    <a:gd name="T23" fmla="*/ 168275 h 114"/>
                    <a:gd name="T24" fmla="*/ 165100 w 110"/>
                    <a:gd name="T25" fmla="*/ 142875 h 114"/>
                    <a:gd name="T26" fmla="*/ 165100 w 110"/>
                    <a:gd name="T27" fmla="*/ 142875 h 1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0"/>
                    <a:gd name="T43" fmla="*/ 0 h 114"/>
                    <a:gd name="T44" fmla="*/ 110 w 110"/>
                    <a:gd name="T45" fmla="*/ 114 h 1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0" h="114">
                      <a:moveTo>
                        <a:pt x="104" y="90"/>
                      </a:moveTo>
                      <a:lnTo>
                        <a:pt x="95" y="69"/>
                      </a:lnTo>
                      <a:lnTo>
                        <a:pt x="110" y="37"/>
                      </a:lnTo>
                      <a:lnTo>
                        <a:pt x="104" y="11"/>
                      </a:lnTo>
                      <a:lnTo>
                        <a:pt x="55" y="0"/>
                      </a:lnTo>
                      <a:lnTo>
                        <a:pt x="12" y="0"/>
                      </a:lnTo>
                      <a:lnTo>
                        <a:pt x="8" y="49"/>
                      </a:lnTo>
                      <a:lnTo>
                        <a:pt x="0" y="53"/>
                      </a:lnTo>
                      <a:lnTo>
                        <a:pt x="16" y="100"/>
                      </a:lnTo>
                      <a:lnTo>
                        <a:pt x="14" y="114"/>
                      </a:lnTo>
                      <a:lnTo>
                        <a:pt x="79" y="96"/>
                      </a:lnTo>
                      <a:lnTo>
                        <a:pt x="100" y="106"/>
                      </a:lnTo>
                      <a:lnTo>
                        <a:pt x="104" y="90"/>
                      </a:lnTo>
                      <a:close/>
                    </a:path>
                  </a:pathLst>
                </a:custGeom>
                <a:solidFill>
                  <a:srgbClr val="124191"/>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77" name="Freeform 70">
                  <a:extLst>
                    <a:ext uri="{FF2B5EF4-FFF2-40B4-BE49-F238E27FC236}">
                      <a16:creationId xmlns:a16="http://schemas.microsoft.com/office/drawing/2014/main" id="{CFBB97DB-21F0-4EF9-9ED5-390EA0E438E9}"/>
                    </a:ext>
                  </a:extLst>
                </p:cNvPr>
                <p:cNvSpPr>
                  <a:spLocks/>
                </p:cNvSpPr>
                <p:nvPr/>
              </p:nvSpPr>
              <p:spPr bwMode="auto">
                <a:xfrm>
                  <a:off x="3743851" y="3564127"/>
                  <a:ext cx="140716" cy="113904"/>
                </a:xfrm>
                <a:custGeom>
                  <a:avLst/>
                  <a:gdLst>
                    <a:gd name="T0" fmla="*/ 9525 w 138"/>
                    <a:gd name="T1" fmla="*/ 96837 h 128"/>
                    <a:gd name="T2" fmla="*/ 46037 w 138"/>
                    <a:gd name="T3" fmla="*/ 134937 h 128"/>
                    <a:gd name="T4" fmla="*/ 90487 w 138"/>
                    <a:gd name="T5" fmla="*/ 195262 h 128"/>
                    <a:gd name="T6" fmla="*/ 106363 w 138"/>
                    <a:gd name="T7" fmla="*/ 203200 h 128"/>
                    <a:gd name="T8" fmla="*/ 158750 w 138"/>
                    <a:gd name="T9" fmla="*/ 203200 h 128"/>
                    <a:gd name="T10" fmla="*/ 187325 w 138"/>
                    <a:gd name="T11" fmla="*/ 182562 h 128"/>
                    <a:gd name="T12" fmla="*/ 193675 w 138"/>
                    <a:gd name="T13" fmla="*/ 157162 h 128"/>
                    <a:gd name="T14" fmla="*/ 219075 w 138"/>
                    <a:gd name="T15" fmla="*/ 109537 h 128"/>
                    <a:gd name="T16" fmla="*/ 212725 w 138"/>
                    <a:gd name="T17" fmla="*/ 31750 h 128"/>
                    <a:gd name="T18" fmla="*/ 134937 w 138"/>
                    <a:gd name="T19" fmla="*/ 0 h 128"/>
                    <a:gd name="T20" fmla="*/ 109538 w 138"/>
                    <a:gd name="T21" fmla="*/ 12700 h 128"/>
                    <a:gd name="T22" fmla="*/ 58737 w 138"/>
                    <a:gd name="T23" fmla="*/ 47625 h 128"/>
                    <a:gd name="T24" fmla="*/ 34925 w 138"/>
                    <a:gd name="T25" fmla="*/ 69850 h 128"/>
                    <a:gd name="T26" fmla="*/ 0 w 138"/>
                    <a:gd name="T27" fmla="*/ 73025 h 128"/>
                    <a:gd name="T28" fmla="*/ 9525 w 138"/>
                    <a:gd name="T29" fmla="*/ 96837 h 128"/>
                    <a:gd name="T30" fmla="*/ 9525 w 138"/>
                    <a:gd name="T31" fmla="*/ 96837 h 1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8"/>
                    <a:gd name="T49" fmla="*/ 0 h 128"/>
                    <a:gd name="T50" fmla="*/ 138 w 138"/>
                    <a:gd name="T51" fmla="*/ 128 h 1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8" h="128">
                      <a:moveTo>
                        <a:pt x="6" y="61"/>
                      </a:moveTo>
                      <a:lnTo>
                        <a:pt x="29" y="85"/>
                      </a:lnTo>
                      <a:lnTo>
                        <a:pt x="57" y="123"/>
                      </a:lnTo>
                      <a:lnTo>
                        <a:pt x="67" y="128"/>
                      </a:lnTo>
                      <a:lnTo>
                        <a:pt x="100" y="128"/>
                      </a:lnTo>
                      <a:lnTo>
                        <a:pt x="118" y="115"/>
                      </a:lnTo>
                      <a:lnTo>
                        <a:pt x="122" y="99"/>
                      </a:lnTo>
                      <a:lnTo>
                        <a:pt x="138" y="69"/>
                      </a:lnTo>
                      <a:lnTo>
                        <a:pt x="134" y="20"/>
                      </a:lnTo>
                      <a:lnTo>
                        <a:pt x="85" y="0"/>
                      </a:lnTo>
                      <a:lnTo>
                        <a:pt x="69" y="8"/>
                      </a:lnTo>
                      <a:lnTo>
                        <a:pt x="37" y="30"/>
                      </a:lnTo>
                      <a:lnTo>
                        <a:pt x="22" y="44"/>
                      </a:lnTo>
                      <a:lnTo>
                        <a:pt x="0" y="46"/>
                      </a:lnTo>
                      <a:lnTo>
                        <a:pt x="6" y="61"/>
                      </a:lnTo>
                      <a:close/>
                    </a:path>
                  </a:pathLst>
                </a:custGeom>
                <a:solidFill>
                  <a:srgbClr val="12419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78" name="Freeform 71">
                  <a:extLst>
                    <a:ext uri="{FF2B5EF4-FFF2-40B4-BE49-F238E27FC236}">
                      <a16:creationId xmlns:a16="http://schemas.microsoft.com/office/drawing/2014/main" id="{16628466-C929-463B-9900-4D73D42F8A82}"/>
                    </a:ext>
                  </a:extLst>
                </p:cNvPr>
                <p:cNvSpPr>
                  <a:spLocks/>
                </p:cNvSpPr>
                <p:nvPr/>
              </p:nvSpPr>
              <p:spPr bwMode="auto">
                <a:xfrm>
                  <a:off x="3454260" y="3260681"/>
                  <a:ext cx="40787" cy="21357"/>
                </a:xfrm>
                <a:custGeom>
                  <a:avLst/>
                  <a:gdLst>
                    <a:gd name="T0" fmla="*/ 6350 w 40"/>
                    <a:gd name="T1" fmla="*/ 38100 h 24"/>
                    <a:gd name="T2" fmla="*/ 63500 w 40"/>
                    <a:gd name="T3" fmla="*/ 38100 h 24"/>
                    <a:gd name="T4" fmla="*/ 63500 w 40"/>
                    <a:gd name="T5" fmla="*/ 0 h 24"/>
                    <a:gd name="T6" fmla="*/ 12700 w 40"/>
                    <a:gd name="T7" fmla="*/ 0 h 24"/>
                    <a:gd name="T8" fmla="*/ 0 w 40"/>
                    <a:gd name="T9" fmla="*/ 19050 h 24"/>
                    <a:gd name="T10" fmla="*/ 6350 w 40"/>
                    <a:gd name="T11" fmla="*/ 38100 h 24"/>
                    <a:gd name="T12" fmla="*/ 6350 w 40"/>
                    <a:gd name="T13" fmla="*/ 38100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4" y="24"/>
                      </a:moveTo>
                      <a:lnTo>
                        <a:pt x="40" y="24"/>
                      </a:lnTo>
                      <a:lnTo>
                        <a:pt x="40" y="0"/>
                      </a:lnTo>
                      <a:lnTo>
                        <a:pt x="8" y="0"/>
                      </a:lnTo>
                      <a:lnTo>
                        <a:pt x="0" y="12"/>
                      </a:lnTo>
                      <a:lnTo>
                        <a:pt x="4" y="24"/>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sp>
              <p:nvSpPr>
                <p:cNvPr id="179" name="Freeform 72">
                  <a:extLst>
                    <a:ext uri="{FF2B5EF4-FFF2-40B4-BE49-F238E27FC236}">
                      <a16:creationId xmlns:a16="http://schemas.microsoft.com/office/drawing/2014/main" id="{08B83624-2364-4C2C-922F-48878C8E35C2}"/>
                    </a:ext>
                  </a:extLst>
                </p:cNvPr>
                <p:cNvSpPr>
                  <a:spLocks/>
                </p:cNvSpPr>
                <p:nvPr/>
              </p:nvSpPr>
              <p:spPr bwMode="auto">
                <a:xfrm>
                  <a:off x="3432847" y="3236654"/>
                  <a:ext cx="13255" cy="14238"/>
                </a:xfrm>
                <a:custGeom>
                  <a:avLst/>
                  <a:gdLst>
                    <a:gd name="T0" fmla="*/ 20637 w 13"/>
                    <a:gd name="T1" fmla="*/ 9525 h 16"/>
                    <a:gd name="T2" fmla="*/ 11112 w 13"/>
                    <a:gd name="T3" fmla="*/ 0 h 16"/>
                    <a:gd name="T4" fmla="*/ 0 w 13"/>
                    <a:gd name="T5" fmla="*/ 25400 h 16"/>
                    <a:gd name="T6" fmla="*/ 17462 w 13"/>
                    <a:gd name="T7" fmla="*/ 25400 h 16"/>
                    <a:gd name="T8" fmla="*/ 20637 w 13"/>
                    <a:gd name="T9" fmla="*/ 9525 h 16"/>
                    <a:gd name="T10" fmla="*/ 20637 w 13"/>
                    <a:gd name="T11" fmla="*/ 9525 h 16"/>
                    <a:gd name="T12" fmla="*/ 0 60000 65536"/>
                    <a:gd name="T13" fmla="*/ 0 60000 65536"/>
                    <a:gd name="T14" fmla="*/ 0 60000 65536"/>
                    <a:gd name="T15" fmla="*/ 0 60000 65536"/>
                    <a:gd name="T16" fmla="*/ 0 60000 65536"/>
                    <a:gd name="T17" fmla="*/ 0 60000 65536"/>
                    <a:gd name="T18" fmla="*/ 0 w 13"/>
                    <a:gd name="T19" fmla="*/ 0 h 16"/>
                    <a:gd name="T20" fmla="*/ 13 w 1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 h="16">
                      <a:moveTo>
                        <a:pt x="13" y="6"/>
                      </a:moveTo>
                      <a:lnTo>
                        <a:pt x="7" y="0"/>
                      </a:lnTo>
                      <a:lnTo>
                        <a:pt x="0" y="16"/>
                      </a:lnTo>
                      <a:lnTo>
                        <a:pt x="11" y="16"/>
                      </a:lnTo>
                      <a:lnTo>
                        <a:pt x="13" y="6"/>
                      </a:lnTo>
                      <a:close/>
                    </a:path>
                  </a:pathLst>
                </a:custGeom>
                <a:solidFill>
                  <a:srgbClr val="BEC8D2"/>
                </a:solidFill>
                <a:ln w="6350" cap="flat" cmpd="sng">
                  <a:solidFill>
                    <a:srgbClr val="FFFFFF"/>
                  </a:solidFill>
                  <a:prstDash val="solid"/>
                  <a:miter lim="800000"/>
                  <a:headEnd type="none" w="med" len="med"/>
                  <a:tailEnd type="none" w="med" len="med"/>
                </a:ln>
                <a:effectLst/>
              </p:spPr>
              <p:txBody>
                <a:bodyPr/>
                <a:lstStyle/>
                <a:p>
                  <a:pPr marL="0" marR="0" lvl="0" indent="0" defTabSz="457200" eaLnBrk="0" fontAlgn="base" latinLnBrk="0" hangingPunct="0">
                    <a:lnSpc>
                      <a:spcPct val="90000"/>
                    </a:lnSpc>
                    <a:spcBef>
                      <a:spcPct val="30000"/>
                    </a:spcBef>
                    <a:spcAft>
                      <a:spcPct val="0"/>
                    </a:spcAft>
                    <a:buClr>
                      <a:srgbClr val="00C9FF"/>
                    </a:buClr>
                    <a:buSzTx/>
                    <a:buFontTx/>
                    <a:buNone/>
                    <a:tabLst/>
                    <a:defRPr/>
                  </a:pPr>
                  <a:endParaRPr kumimoji="0" lang="en-US" sz="900" b="0" i="0" u="none" strike="noStrike" kern="0" cap="none" spc="0" normalizeH="0" baseline="0" noProof="0" dirty="0">
                    <a:ln>
                      <a:noFill/>
                    </a:ln>
                    <a:solidFill>
                      <a:srgbClr val="A8BBC0"/>
                    </a:solidFill>
                    <a:effectLst/>
                    <a:uLnTx/>
                    <a:uFillTx/>
                    <a:latin typeface="Arial" charset="0"/>
                  </a:endParaRPr>
                </a:p>
              </p:txBody>
            </p:sp>
          </p:grpSp>
        </p:grpSp>
        <p:pic>
          <p:nvPicPr>
            <p:cNvPr id="12" name="Picture 2">
              <a:extLst>
                <a:ext uri="{FF2B5EF4-FFF2-40B4-BE49-F238E27FC236}">
                  <a16:creationId xmlns:a16="http://schemas.microsoft.com/office/drawing/2014/main" id="{ED2EDFA2-1355-4E22-9112-0848394AD6CD}"/>
                </a:ext>
              </a:extLst>
            </p:cNvPr>
            <p:cNvPicPr>
              <a:picLocks noChangeAspect="1" noChangeArrowheads="1"/>
            </p:cNvPicPr>
            <p:nvPr/>
          </p:nvPicPr>
          <p:blipFill>
            <a:blip r:embed="rId7" cstate="screen"/>
            <a:srcRect/>
            <a:stretch>
              <a:fillRect/>
            </a:stretch>
          </p:blipFill>
          <p:spPr bwMode="auto">
            <a:xfrm>
              <a:off x="1710789" y="1054185"/>
              <a:ext cx="176211" cy="204126"/>
            </a:xfrm>
            <a:prstGeom prst="rect">
              <a:avLst/>
            </a:prstGeom>
            <a:noFill/>
            <a:ln w="9525">
              <a:noFill/>
              <a:miter lim="800000"/>
              <a:headEnd/>
              <a:tailEnd/>
            </a:ln>
          </p:spPr>
        </p:pic>
        <p:pic>
          <p:nvPicPr>
            <p:cNvPr id="13" name="Picture 4" descr="D:\dems16b9\My Documents\My Pictures\telefonica_mini.jpg">
              <a:extLst>
                <a:ext uri="{FF2B5EF4-FFF2-40B4-BE49-F238E27FC236}">
                  <a16:creationId xmlns:a16="http://schemas.microsoft.com/office/drawing/2014/main" id="{1ED30863-FEDC-44DC-8296-9EF20FCA9940}"/>
                </a:ext>
              </a:extLst>
            </p:cNvPr>
            <p:cNvPicPr>
              <a:picLocks noChangeAspect="1" noChangeArrowheads="1"/>
            </p:cNvPicPr>
            <p:nvPr/>
          </p:nvPicPr>
          <p:blipFill>
            <a:blip r:embed="rId8" cstate="screen"/>
            <a:srcRect/>
            <a:stretch>
              <a:fillRect/>
            </a:stretch>
          </p:blipFill>
          <p:spPr bwMode="auto">
            <a:xfrm>
              <a:off x="930459" y="2878286"/>
              <a:ext cx="556190" cy="124767"/>
            </a:xfrm>
            <a:prstGeom prst="rect">
              <a:avLst/>
            </a:prstGeom>
            <a:noFill/>
          </p:spPr>
        </p:pic>
        <p:pic>
          <p:nvPicPr>
            <p:cNvPr id="14" name="Picture 2" descr="D:\dems16b9\My Documents\My Pictures\KDDI.gif">
              <a:extLst>
                <a:ext uri="{FF2B5EF4-FFF2-40B4-BE49-F238E27FC236}">
                  <a16:creationId xmlns:a16="http://schemas.microsoft.com/office/drawing/2014/main" id="{9C426631-D6EB-4770-89C9-C80EE1CEF0A9}"/>
                </a:ext>
              </a:extLst>
            </p:cNvPr>
            <p:cNvPicPr>
              <a:picLocks noChangeAspect="1" noChangeArrowheads="1"/>
            </p:cNvPicPr>
            <p:nvPr/>
          </p:nvPicPr>
          <p:blipFill>
            <a:blip r:embed="rId9" cstate="screen"/>
            <a:srcRect/>
            <a:stretch>
              <a:fillRect/>
            </a:stretch>
          </p:blipFill>
          <p:spPr bwMode="auto">
            <a:xfrm>
              <a:off x="7301636" y="1452963"/>
              <a:ext cx="430212" cy="197270"/>
            </a:xfrm>
            <a:prstGeom prst="rect">
              <a:avLst/>
            </a:prstGeom>
            <a:noFill/>
          </p:spPr>
        </p:pic>
        <p:pic>
          <p:nvPicPr>
            <p:cNvPr id="15" name="Picture 2">
              <a:extLst>
                <a:ext uri="{FF2B5EF4-FFF2-40B4-BE49-F238E27FC236}">
                  <a16:creationId xmlns:a16="http://schemas.microsoft.com/office/drawing/2014/main" id="{E451FEE6-9DB5-4293-A800-F0A54F3D99EF}"/>
                </a:ext>
              </a:extLst>
            </p:cNvPr>
            <p:cNvPicPr>
              <a:picLocks noChangeAspect="1" noChangeArrowheads="1"/>
            </p:cNvPicPr>
            <p:nvPr/>
          </p:nvPicPr>
          <p:blipFill>
            <a:blip r:embed="rId10" cstate="screen"/>
            <a:srcRect/>
            <a:stretch>
              <a:fillRect/>
            </a:stretch>
          </p:blipFill>
          <p:spPr bwMode="auto">
            <a:xfrm>
              <a:off x="6568111" y="2402877"/>
              <a:ext cx="666727" cy="162711"/>
            </a:xfrm>
            <a:prstGeom prst="rect">
              <a:avLst/>
            </a:prstGeom>
            <a:noFill/>
            <a:ln w="9525">
              <a:noFill/>
              <a:miter lim="800000"/>
              <a:headEnd/>
              <a:tailEnd/>
            </a:ln>
          </p:spPr>
        </p:pic>
        <p:pic>
          <p:nvPicPr>
            <p:cNvPr id="16" name="Picture 3">
              <a:extLst>
                <a:ext uri="{FF2B5EF4-FFF2-40B4-BE49-F238E27FC236}">
                  <a16:creationId xmlns:a16="http://schemas.microsoft.com/office/drawing/2014/main" id="{949D895B-6201-4BE9-A935-ECDA86634FA0}"/>
                </a:ext>
              </a:extLst>
            </p:cNvPr>
            <p:cNvPicPr>
              <a:picLocks noChangeAspect="1" noChangeArrowheads="1"/>
            </p:cNvPicPr>
            <p:nvPr/>
          </p:nvPicPr>
          <p:blipFill>
            <a:blip r:embed="rId11" cstate="screen"/>
            <a:srcRect/>
            <a:stretch>
              <a:fillRect/>
            </a:stretch>
          </p:blipFill>
          <p:spPr bwMode="auto">
            <a:xfrm>
              <a:off x="7229020" y="3520004"/>
              <a:ext cx="576827" cy="158690"/>
            </a:xfrm>
            <a:prstGeom prst="rect">
              <a:avLst/>
            </a:prstGeom>
            <a:noFill/>
            <a:ln w="9525">
              <a:noFill/>
              <a:miter lim="800000"/>
              <a:headEnd/>
              <a:tailEnd/>
            </a:ln>
          </p:spPr>
        </p:pic>
        <p:pic>
          <p:nvPicPr>
            <p:cNvPr id="17" name="Picture 2">
              <a:extLst>
                <a:ext uri="{FF2B5EF4-FFF2-40B4-BE49-F238E27FC236}">
                  <a16:creationId xmlns:a16="http://schemas.microsoft.com/office/drawing/2014/main" id="{76B99DC6-7279-4D81-A840-EB27302430E8}"/>
                </a:ext>
              </a:extLst>
            </p:cNvPr>
            <p:cNvPicPr>
              <a:picLocks noChangeAspect="1" noChangeArrowheads="1"/>
            </p:cNvPicPr>
            <p:nvPr/>
          </p:nvPicPr>
          <p:blipFill>
            <a:blip r:embed="rId12" cstate="screen"/>
            <a:srcRect/>
            <a:stretch>
              <a:fillRect/>
            </a:stretch>
          </p:blipFill>
          <p:spPr bwMode="auto">
            <a:xfrm>
              <a:off x="7306573" y="2417811"/>
              <a:ext cx="483963" cy="459764"/>
            </a:xfrm>
            <a:prstGeom prst="rect">
              <a:avLst/>
            </a:prstGeom>
            <a:noFill/>
            <a:ln w="9525">
              <a:noFill/>
              <a:miter lim="800000"/>
              <a:headEnd/>
              <a:tailEnd/>
            </a:ln>
          </p:spPr>
        </p:pic>
        <p:pic>
          <p:nvPicPr>
            <p:cNvPr id="18" name="Picture 2">
              <a:extLst>
                <a:ext uri="{FF2B5EF4-FFF2-40B4-BE49-F238E27FC236}">
                  <a16:creationId xmlns:a16="http://schemas.microsoft.com/office/drawing/2014/main" id="{7113EE57-EB46-4DFC-8A30-638FF7874C44}"/>
                </a:ext>
              </a:extLst>
            </p:cNvPr>
            <p:cNvPicPr>
              <a:picLocks noChangeAspect="1" noChangeArrowheads="1"/>
            </p:cNvPicPr>
            <p:nvPr/>
          </p:nvPicPr>
          <p:blipFill>
            <a:blip r:embed="rId13" cstate="screen"/>
            <a:srcRect/>
            <a:stretch>
              <a:fillRect/>
            </a:stretch>
          </p:blipFill>
          <p:spPr bwMode="auto">
            <a:xfrm>
              <a:off x="7877516" y="2249010"/>
              <a:ext cx="394180" cy="364882"/>
            </a:xfrm>
            <a:prstGeom prst="rect">
              <a:avLst/>
            </a:prstGeom>
            <a:noFill/>
            <a:ln w="9525">
              <a:noFill/>
              <a:miter lim="800000"/>
              <a:headEnd/>
              <a:tailEnd/>
            </a:ln>
          </p:spPr>
        </p:pic>
        <p:pic>
          <p:nvPicPr>
            <p:cNvPr id="19" name="Picture 4">
              <a:extLst>
                <a:ext uri="{FF2B5EF4-FFF2-40B4-BE49-F238E27FC236}">
                  <a16:creationId xmlns:a16="http://schemas.microsoft.com/office/drawing/2014/main" id="{E9F9CC1A-B783-4D29-9DB5-0A0EFCA24D93}"/>
                </a:ext>
              </a:extLst>
            </p:cNvPr>
            <p:cNvPicPr>
              <a:picLocks noChangeAspect="1" noChangeArrowheads="1"/>
            </p:cNvPicPr>
            <p:nvPr/>
          </p:nvPicPr>
          <p:blipFill>
            <a:blip r:embed="rId14" cstate="screen"/>
            <a:srcRect/>
            <a:stretch>
              <a:fillRect/>
            </a:stretch>
          </p:blipFill>
          <p:spPr bwMode="auto">
            <a:xfrm>
              <a:off x="4285604" y="4286555"/>
              <a:ext cx="391292" cy="162670"/>
            </a:xfrm>
            <a:prstGeom prst="rect">
              <a:avLst/>
            </a:prstGeom>
            <a:noFill/>
            <a:ln w="9525">
              <a:noFill/>
              <a:miter lim="800000"/>
              <a:headEnd/>
              <a:tailEnd/>
            </a:ln>
          </p:spPr>
        </p:pic>
        <p:pic>
          <p:nvPicPr>
            <p:cNvPr id="20" name="Picture 2">
              <a:extLst>
                <a:ext uri="{FF2B5EF4-FFF2-40B4-BE49-F238E27FC236}">
                  <a16:creationId xmlns:a16="http://schemas.microsoft.com/office/drawing/2014/main" id="{085D9CEF-8D89-4911-8BBA-D5A879A53E9C}"/>
                </a:ext>
              </a:extLst>
            </p:cNvPr>
            <p:cNvPicPr>
              <a:picLocks noChangeAspect="1" noChangeArrowheads="1"/>
            </p:cNvPicPr>
            <p:nvPr/>
          </p:nvPicPr>
          <p:blipFill>
            <a:blip r:embed="rId15" cstate="screen"/>
            <a:srcRect/>
            <a:stretch>
              <a:fillRect/>
            </a:stretch>
          </p:blipFill>
          <p:spPr bwMode="auto">
            <a:xfrm>
              <a:off x="3151416" y="4011057"/>
              <a:ext cx="436193" cy="175059"/>
            </a:xfrm>
            <a:prstGeom prst="rect">
              <a:avLst/>
            </a:prstGeom>
            <a:noFill/>
            <a:ln w="9525">
              <a:noFill/>
              <a:miter lim="800000"/>
              <a:headEnd/>
              <a:tailEnd/>
            </a:ln>
          </p:spPr>
        </p:pic>
        <p:pic>
          <p:nvPicPr>
            <p:cNvPr id="21" name="Picture 11" descr="K:\NSN\Eventsupport\000000_Mobile_World_Congress\000000_2011_Barcelona\000000_ppt_beautify\Airflows\Presentations\15_S56_LTE\source\logos\zain.png">
              <a:extLst>
                <a:ext uri="{FF2B5EF4-FFF2-40B4-BE49-F238E27FC236}">
                  <a16:creationId xmlns:a16="http://schemas.microsoft.com/office/drawing/2014/main" id="{AF4D15F8-EC45-40AA-AE8D-627AE8F99366}"/>
                </a:ext>
              </a:extLst>
            </p:cNvPr>
            <p:cNvPicPr>
              <a:picLocks noChangeAspect="1" noChangeArrowheads="1"/>
            </p:cNvPicPr>
            <p:nvPr/>
          </p:nvPicPr>
          <p:blipFill>
            <a:blip r:embed="rId16" cstate="screen"/>
            <a:srcRect/>
            <a:stretch>
              <a:fillRect/>
            </a:stretch>
          </p:blipFill>
          <p:spPr bwMode="auto">
            <a:xfrm>
              <a:off x="5346293" y="3953793"/>
              <a:ext cx="190831" cy="246365"/>
            </a:xfrm>
            <a:prstGeom prst="rect">
              <a:avLst/>
            </a:prstGeom>
            <a:noFill/>
          </p:spPr>
        </p:pic>
        <p:sp>
          <p:nvSpPr>
            <p:cNvPr id="22" name="Rounded Rectangle 330">
              <a:extLst>
                <a:ext uri="{FF2B5EF4-FFF2-40B4-BE49-F238E27FC236}">
                  <a16:creationId xmlns:a16="http://schemas.microsoft.com/office/drawing/2014/main" id="{65308C38-5AE5-4D81-904B-318AEBA527A3}"/>
                </a:ext>
              </a:extLst>
            </p:cNvPr>
            <p:cNvSpPr/>
            <p:nvPr/>
          </p:nvSpPr>
          <p:spPr bwMode="auto">
            <a:xfrm>
              <a:off x="4383639" y="3914490"/>
              <a:ext cx="491666" cy="147802"/>
            </a:xfrm>
            <a:prstGeom prst="roundRect">
              <a:avLst/>
            </a:prstGeom>
            <a:blipFill>
              <a:blip r:embed="rId17" cstate="screen"/>
              <a:stretch>
                <a:fillRect/>
              </a:stretch>
            </a:blipFill>
            <a:ln w="9525" cap="flat" cmpd="sng" algn="ctr">
              <a:noFill/>
              <a:prstDash val="solid"/>
              <a:round/>
              <a:headEnd type="none" w="med" len="med"/>
              <a:tailEnd type="none" w="med" len="med"/>
            </a:ln>
            <a:effectLst/>
          </p:spPr>
          <p:txBody>
            <a:bodyPr vert="horz" wrap="square" lIns="72562" tIns="36281" rIns="72562" bIns="36281" numCol="1" rtlCol="0" anchor="t" anchorCtr="0" compatLnSpc="1">
              <a:prstTxWarp prst="textNoShape">
                <a:avLst/>
              </a:prstTxWarp>
            </a:bodyPr>
            <a:lstStyle/>
            <a:p>
              <a:pPr marL="141093" marR="0" lvl="0" indent="-141093" defTabSz="725668" eaLnBrk="1" fontAlgn="base" latinLnBrk="0" hangingPunct="1">
                <a:lnSpc>
                  <a:spcPct val="100000"/>
                </a:lnSpc>
                <a:spcBef>
                  <a:spcPct val="0"/>
                </a:spcBef>
                <a:spcAft>
                  <a:spcPct val="0"/>
                </a:spcAft>
                <a:buClr>
                  <a:srgbClr val="FF8200"/>
                </a:buClr>
                <a:buSzTx/>
                <a:buFontTx/>
                <a:buNone/>
                <a:tabLst/>
                <a:defRPr/>
              </a:pPr>
              <a:endParaRPr kumimoji="0" lang="en-US" sz="900" b="0" i="0" u="none" strike="noStrike" kern="0" cap="none" spc="0" normalizeH="0" baseline="0" noProof="0" dirty="0">
                <a:ln>
                  <a:noFill/>
                </a:ln>
                <a:solidFill>
                  <a:srgbClr val="68717A"/>
                </a:solidFill>
                <a:effectLst/>
                <a:uLnTx/>
                <a:uFillTx/>
                <a:latin typeface="Arial" charset="0"/>
                <a:cs typeface="Arial" charset="0"/>
              </a:endParaRPr>
            </a:p>
          </p:txBody>
        </p:sp>
        <p:pic>
          <p:nvPicPr>
            <p:cNvPr id="23" name="Picture 2">
              <a:extLst>
                <a:ext uri="{FF2B5EF4-FFF2-40B4-BE49-F238E27FC236}">
                  <a16:creationId xmlns:a16="http://schemas.microsoft.com/office/drawing/2014/main" id="{2F44768B-C8A7-4BDD-8DC4-C160B451F886}"/>
                </a:ext>
              </a:extLst>
            </p:cNvPr>
            <p:cNvPicPr>
              <a:picLocks noChangeAspect="1" noChangeArrowheads="1"/>
            </p:cNvPicPr>
            <p:nvPr/>
          </p:nvPicPr>
          <p:blipFill>
            <a:blip r:embed="rId18" cstate="screen"/>
            <a:srcRect/>
            <a:stretch>
              <a:fillRect/>
            </a:stretch>
          </p:blipFill>
          <p:spPr bwMode="auto">
            <a:xfrm>
              <a:off x="4964917" y="3522015"/>
              <a:ext cx="520159" cy="108595"/>
            </a:xfrm>
            <a:prstGeom prst="rect">
              <a:avLst/>
            </a:prstGeom>
            <a:noFill/>
            <a:ln w="9525">
              <a:noFill/>
              <a:miter lim="800000"/>
              <a:headEnd/>
              <a:tailEnd/>
            </a:ln>
          </p:spPr>
        </p:pic>
        <p:pic>
          <p:nvPicPr>
            <p:cNvPr id="24" name="Picture 12">
              <a:extLst>
                <a:ext uri="{FF2B5EF4-FFF2-40B4-BE49-F238E27FC236}">
                  <a16:creationId xmlns:a16="http://schemas.microsoft.com/office/drawing/2014/main" id="{4E2EC2ED-595F-41DE-BAE8-AFC3007F80D5}"/>
                </a:ext>
              </a:extLst>
            </p:cNvPr>
            <p:cNvPicPr>
              <a:picLocks noChangeAspect="1" noChangeArrowheads="1"/>
            </p:cNvPicPr>
            <p:nvPr/>
          </p:nvPicPr>
          <p:blipFill>
            <a:blip r:embed="rId19" cstate="screen"/>
            <a:srcRect/>
            <a:stretch>
              <a:fillRect/>
            </a:stretch>
          </p:blipFill>
          <p:spPr bwMode="auto">
            <a:xfrm>
              <a:off x="3594639" y="4305219"/>
              <a:ext cx="288360" cy="219663"/>
            </a:xfrm>
            <a:prstGeom prst="rect">
              <a:avLst/>
            </a:prstGeom>
            <a:noFill/>
            <a:ln w="9525">
              <a:noFill/>
              <a:miter lim="800000"/>
              <a:headEnd/>
              <a:tailEnd/>
            </a:ln>
          </p:spPr>
        </p:pic>
        <p:pic>
          <p:nvPicPr>
            <p:cNvPr id="25" name="Picture 6" descr="EE logo (aqua)">
              <a:extLst>
                <a:ext uri="{FF2B5EF4-FFF2-40B4-BE49-F238E27FC236}">
                  <a16:creationId xmlns:a16="http://schemas.microsoft.com/office/drawing/2014/main" id="{9501FD3B-A8E1-4402-88CF-12DD7D0E0BA0}"/>
                </a:ext>
              </a:extLst>
            </p:cNvPr>
            <p:cNvPicPr>
              <a:picLocks noChangeAspect="1" noChangeArrowheads="1"/>
            </p:cNvPicPr>
            <p:nvPr/>
          </p:nvPicPr>
          <p:blipFill>
            <a:blip r:embed="rId20" cstate="screen"/>
            <a:srcRect/>
            <a:stretch>
              <a:fillRect/>
            </a:stretch>
          </p:blipFill>
          <p:spPr bwMode="auto">
            <a:xfrm>
              <a:off x="6700325" y="1403651"/>
              <a:ext cx="180903" cy="315850"/>
            </a:xfrm>
            <a:prstGeom prst="rect">
              <a:avLst/>
            </a:prstGeom>
            <a:noFill/>
          </p:spPr>
        </p:pic>
        <p:pic>
          <p:nvPicPr>
            <p:cNvPr id="26" name="Picture 1" descr="C:\Users\dems16b9\AppData\Local\Microsoft\Windows\Temporary Internet Files\Content.Outlook\HZES4P1E\SFR Logo - High Def.jpg">
              <a:extLst>
                <a:ext uri="{FF2B5EF4-FFF2-40B4-BE49-F238E27FC236}">
                  <a16:creationId xmlns:a16="http://schemas.microsoft.com/office/drawing/2014/main" id="{A69A5008-C151-4D68-B7B5-9A0F768A2117}"/>
                </a:ext>
              </a:extLst>
            </p:cNvPr>
            <p:cNvPicPr>
              <a:picLocks noChangeAspect="1" noChangeArrowheads="1"/>
            </p:cNvPicPr>
            <p:nvPr/>
          </p:nvPicPr>
          <p:blipFill>
            <a:blip r:embed="rId21" cstate="screen"/>
            <a:srcRect/>
            <a:stretch>
              <a:fillRect/>
            </a:stretch>
          </p:blipFill>
          <p:spPr bwMode="auto">
            <a:xfrm>
              <a:off x="2535155" y="2496534"/>
              <a:ext cx="242494" cy="246791"/>
            </a:xfrm>
            <a:prstGeom prst="rect">
              <a:avLst/>
            </a:prstGeom>
            <a:noFill/>
          </p:spPr>
        </p:pic>
        <p:pic>
          <p:nvPicPr>
            <p:cNvPr id="27" name="Picture 7" descr="K:\NSN\Eventsupport\000000_Mobile_World_Congress\000000_2011_Barcelona\000000_ppt_beautify\Airflows\Presentations\15_S56_LTE\source\logos\telecomit.png">
              <a:extLst>
                <a:ext uri="{FF2B5EF4-FFF2-40B4-BE49-F238E27FC236}">
                  <a16:creationId xmlns:a16="http://schemas.microsoft.com/office/drawing/2014/main" id="{DCAA66EE-F6F9-447E-ADC4-16BBF40C37D8}"/>
                </a:ext>
              </a:extLst>
            </p:cNvPr>
            <p:cNvPicPr>
              <a:picLocks noChangeAspect="1" noChangeArrowheads="1"/>
            </p:cNvPicPr>
            <p:nvPr/>
          </p:nvPicPr>
          <p:blipFill>
            <a:blip r:embed="rId22" cstate="screen"/>
            <a:srcRect/>
            <a:stretch>
              <a:fillRect/>
            </a:stretch>
          </p:blipFill>
          <p:spPr bwMode="auto">
            <a:xfrm>
              <a:off x="4944717" y="962620"/>
              <a:ext cx="544773" cy="95005"/>
            </a:xfrm>
            <a:prstGeom prst="rect">
              <a:avLst/>
            </a:prstGeom>
            <a:noFill/>
          </p:spPr>
        </p:pic>
        <p:pic>
          <p:nvPicPr>
            <p:cNvPr id="28" name="Picture 2">
              <a:extLst>
                <a:ext uri="{FF2B5EF4-FFF2-40B4-BE49-F238E27FC236}">
                  <a16:creationId xmlns:a16="http://schemas.microsoft.com/office/drawing/2014/main" id="{D5773CE1-0A77-4AC5-BD7D-8002B0EF7993}"/>
                </a:ext>
              </a:extLst>
            </p:cNvPr>
            <p:cNvPicPr>
              <a:picLocks noChangeAspect="1" noChangeArrowheads="1"/>
            </p:cNvPicPr>
            <p:nvPr/>
          </p:nvPicPr>
          <p:blipFill>
            <a:blip r:embed="rId23" cstate="screen"/>
            <a:srcRect/>
            <a:stretch>
              <a:fillRect/>
            </a:stretch>
          </p:blipFill>
          <p:spPr bwMode="auto">
            <a:xfrm>
              <a:off x="7024207" y="4017185"/>
              <a:ext cx="350555" cy="231119"/>
            </a:xfrm>
            <a:prstGeom prst="rect">
              <a:avLst/>
            </a:prstGeom>
            <a:noFill/>
            <a:ln w="9525">
              <a:noFill/>
              <a:miter lim="800000"/>
              <a:headEnd/>
              <a:tailEnd/>
            </a:ln>
          </p:spPr>
        </p:pic>
        <p:pic>
          <p:nvPicPr>
            <p:cNvPr id="29" name="Picture 3">
              <a:extLst>
                <a:ext uri="{FF2B5EF4-FFF2-40B4-BE49-F238E27FC236}">
                  <a16:creationId xmlns:a16="http://schemas.microsoft.com/office/drawing/2014/main" id="{DFD5143E-C2B4-4D63-86A9-51CD33180069}"/>
                </a:ext>
              </a:extLst>
            </p:cNvPr>
            <p:cNvPicPr>
              <a:picLocks noChangeAspect="1" noChangeArrowheads="1"/>
            </p:cNvPicPr>
            <p:nvPr/>
          </p:nvPicPr>
          <p:blipFill>
            <a:blip r:embed="rId24" cstate="screen"/>
            <a:srcRect/>
            <a:stretch>
              <a:fillRect/>
            </a:stretch>
          </p:blipFill>
          <p:spPr bwMode="auto">
            <a:xfrm>
              <a:off x="7810379" y="1770717"/>
              <a:ext cx="215474" cy="212030"/>
            </a:xfrm>
            <a:prstGeom prst="rect">
              <a:avLst/>
            </a:prstGeom>
            <a:noFill/>
            <a:ln w="9525">
              <a:noFill/>
              <a:miter lim="800000"/>
              <a:headEnd/>
              <a:tailEnd/>
            </a:ln>
          </p:spPr>
        </p:pic>
        <p:sp>
          <p:nvSpPr>
            <p:cNvPr id="30" name="Rounded Rectangle 342">
              <a:extLst>
                <a:ext uri="{FF2B5EF4-FFF2-40B4-BE49-F238E27FC236}">
                  <a16:creationId xmlns:a16="http://schemas.microsoft.com/office/drawing/2014/main" id="{7AF9EDBD-809D-47C0-9CCD-C4A538508F93}"/>
                </a:ext>
              </a:extLst>
            </p:cNvPr>
            <p:cNvSpPr/>
            <p:nvPr/>
          </p:nvSpPr>
          <p:spPr bwMode="auto">
            <a:xfrm>
              <a:off x="2797365" y="2962889"/>
              <a:ext cx="341428" cy="124292"/>
            </a:xfrm>
            <a:prstGeom prst="roundRect">
              <a:avLst/>
            </a:prstGeom>
            <a:blipFill>
              <a:blip r:embed="rId25" cstate="screen"/>
              <a:stretch>
                <a:fillRect/>
              </a:stretch>
            </a:blipFill>
            <a:ln w="9525" cap="flat" cmpd="sng" algn="ctr">
              <a:noFill/>
              <a:prstDash val="solid"/>
              <a:round/>
              <a:headEnd type="none" w="med" len="med"/>
              <a:tailEnd type="none" w="med" len="med"/>
            </a:ln>
            <a:effectLst/>
          </p:spPr>
          <p:txBody>
            <a:bodyPr vert="horz" wrap="square" lIns="72562" tIns="36281" rIns="72562" bIns="36281" numCol="1" rtlCol="0" anchor="t" anchorCtr="0" compatLnSpc="1">
              <a:prstTxWarp prst="textNoShape">
                <a:avLst/>
              </a:prstTxWarp>
            </a:bodyPr>
            <a:lstStyle/>
            <a:p>
              <a:pPr marL="141093" marR="0" lvl="0" indent="-141093" defTabSz="725668" eaLnBrk="1" fontAlgn="base" latinLnBrk="0" hangingPunct="1">
                <a:lnSpc>
                  <a:spcPct val="100000"/>
                </a:lnSpc>
                <a:spcBef>
                  <a:spcPct val="0"/>
                </a:spcBef>
                <a:spcAft>
                  <a:spcPct val="0"/>
                </a:spcAft>
                <a:buClr>
                  <a:srgbClr val="FF8200"/>
                </a:buClr>
                <a:buSzTx/>
                <a:buFontTx/>
                <a:buNone/>
                <a:tabLst/>
                <a:defRPr/>
              </a:pPr>
              <a:endParaRPr kumimoji="0" lang="en-US" sz="900" b="0" i="0" u="none" strike="noStrike" kern="0" cap="none" spc="0" normalizeH="0" baseline="0" noProof="0" dirty="0">
                <a:ln>
                  <a:noFill/>
                </a:ln>
                <a:solidFill>
                  <a:srgbClr val="68717A"/>
                </a:solidFill>
                <a:effectLst/>
                <a:uLnTx/>
                <a:uFillTx/>
                <a:latin typeface="Arial" charset="0"/>
                <a:cs typeface="Arial" charset="0"/>
              </a:endParaRPr>
            </a:p>
          </p:txBody>
        </p:sp>
        <p:pic>
          <p:nvPicPr>
            <p:cNvPr id="31" name="Picture 1">
              <a:extLst>
                <a:ext uri="{FF2B5EF4-FFF2-40B4-BE49-F238E27FC236}">
                  <a16:creationId xmlns:a16="http://schemas.microsoft.com/office/drawing/2014/main" id="{1471A550-967C-45B0-9B7D-DBAEB531E53E}"/>
                </a:ext>
              </a:extLst>
            </p:cNvPr>
            <p:cNvPicPr>
              <a:picLocks noChangeAspect="1" noChangeArrowheads="1"/>
            </p:cNvPicPr>
            <p:nvPr/>
          </p:nvPicPr>
          <p:blipFill>
            <a:blip r:embed="rId26" cstate="screen"/>
            <a:srcRect/>
            <a:stretch>
              <a:fillRect/>
            </a:stretch>
          </p:blipFill>
          <p:spPr bwMode="auto">
            <a:xfrm>
              <a:off x="2836160" y="1826429"/>
              <a:ext cx="444769" cy="246198"/>
            </a:xfrm>
            <a:prstGeom prst="rect">
              <a:avLst/>
            </a:prstGeom>
            <a:noFill/>
            <a:ln w="9525">
              <a:noFill/>
              <a:miter lim="800000"/>
              <a:headEnd/>
              <a:tailEnd/>
            </a:ln>
          </p:spPr>
        </p:pic>
        <p:pic>
          <p:nvPicPr>
            <p:cNvPr id="32" name="Picture 31">
              <a:extLst>
                <a:ext uri="{FF2B5EF4-FFF2-40B4-BE49-F238E27FC236}">
                  <a16:creationId xmlns:a16="http://schemas.microsoft.com/office/drawing/2014/main" id="{9EB10BD4-09B7-46D4-B67B-CC9CAD1E9EBE}"/>
                </a:ext>
              </a:extLst>
            </p:cNvPr>
            <p:cNvPicPr>
              <a:picLocks noChangeAspect="1" noChangeArrowheads="1"/>
            </p:cNvPicPr>
            <p:nvPr/>
          </p:nvPicPr>
          <p:blipFill>
            <a:blip r:embed="rId27" cstate="screen"/>
            <a:srcRect/>
            <a:stretch>
              <a:fillRect/>
            </a:stretch>
          </p:blipFill>
          <p:spPr bwMode="auto">
            <a:xfrm>
              <a:off x="4240656" y="920419"/>
              <a:ext cx="484512" cy="139700"/>
            </a:xfrm>
            <a:prstGeom prst="rect">
              <a:avLst/>
            </a:prstGeom>
            <a:noFill/>
            <a:ln w="9525">
              <a:noFill/>
              <a:miter lim="800000"/>
              <a:headEnd/>
              <a:tailEnd/>
            </a:ln>
          </p:spPr>
        </p:pic>
        <p:pic>
          <p:nvPicPr>
            <p:cNvPr id="33" name="Picture 21" descr="TEL_h_pos_3D_c_100mm_tcm28-29470">
              <a:extLst>
                <a:ext uri="{FF2B5EF4-FFF2-40B4-BE49-F238E27FC236}">
                  <a16:creationId xmlns:a16="http://schemas.microsoft.com/office/drawing/2014/main" id="{C5EE4F7B-EBA5-4B37-A7C7-572F57B1C513}"/>
                </a:ext>
              </a:extLst>
            </p:cNvPr>
            <p:cNvPicPr>
              <a:picLocks noChangeAspect="1" noChangeArrowheads="1"/>
            </p:cNvPicPr>
            <p:nvPr/>
          </p:nvPicPr>
          <p:blipFill>
            <a:blip r:embed="rId28" cstate="screen"/>
            <a:srcRect/>
            <a:stretch>
              <a:fillRect/>
            </a:stretch>
          </p:blipFill>
          <p:spPr bwMode="auto">
            <a:xfrm>
              <a:off x="2840884" y="1023641"/>
              <a:ext cx="433765" cy="151526"/>
            </a:xfrm>
            <a:prstGeom prst="rect">
              <a:avLst/>
            </a:prstGeom>
            <a:noFill/>
            <a:ln w="9525">
              <a:noFill/>
              <a:miter lim="800000"/>
              <a:headEnd/>
              <a:tailEnd/>
            </a:ln>
          </p:spPr>
        </p:pic>
        <p:pic>
          <p:nvPicPr>
            <p:cNvPr id="34" name="Picture 3">
              <a:extLst>
                <a:ext uri="{FF2B5EF4-FFF2-40B4-BE49-F238E27FC236}">
                  <a16:creationId xmlns:a16="http://schemas.microsoft.com/office/drawing/2014/main" id="{3BF60317-C1A8-4F27-891D-B208BF11F44B}"/>
                </a:ext>
              </a:extLst>
            </p:cNvPr>
            <p:cNvPicPr>
              <a:picLocks noChangeAspect="1" noChangeArrowheads="1"/>
            </p:cNvPicPr>
            <p:nvPr/>
          </p:nvPicPr>
          <p:blipFill>
            <a:blip r:embed="rId29" cstate="screen"/>
            <a:srcRect/>
            <a:stretch>
              <a:fillRect/>
            </a:stretch>
          </p:blipFill>
          <p:spPr bwMode="auto">
            <a:xfrm>
              <a:off x="2760907" y="2235944"/>
              <a:ext cx="469857" cy="185480"/>
            </a:xfrm>
            <a:prstGeom prst="rect">
              <a:avLst/>
            </a:prstGeom>
            <a:noFill/>
            <a:ln w="9525">
              <a:noFill/>
              <a:miter lim="800000"/>
              <a:headEnd/>
              <a:tailEnd/>
            </a:ln>
          </p:spPr>
        </p:pic>
        <p:pic>
          <p:nvPicPr>
            <p:cNvPr id="35" name="Picture 34" descr="Sonera.JPG">
              <a:extLst>
                <a:ext uri="{FF2B5EF4-FFF2-40B4-BE49-F238E27FC236}">
                  <a16:creationId xmlns:a16="http://schemas.microsoft.com/office/drawing/2014/main" id="{3245BB55-AAF0-47B5-8423-DBEF8C70A521}"/>
                </a:ext>
              </a:extLst>
            </p:cNvPr>
            <p:cNvPicPr>
              <a:picLocks noChangeAspect="1"/>
            </p:cNvPicPr>
            <p:nvPr/>
          </p:nvPicPr>
          <p:blipFill>
            <a:blip r:embed="rId30" cstate="screen"/>
            <a:stretch>
              <a:fillRect/>
            </a:stretch>
          </p:blipFill>
          <p:spPr>
            <a:xfrm>
              <a:off x="6452182" y="1050065"/>
              <a:ext cx="538444" cy="139002"/>
            </a:xfrm>
            <a:prstGeom prst="rect">
              <a:avLst/>
            </a:prstGeom>
          </p:spPr>
        </p:pic>
        <p:pic>
          <p:nvPicPr>
            <p:cNvPr id="36" name="Picture 2">
              <a:extLst>
                <a:ext uri="{FF2B5EF4-FFF2-40B4-BE49-F238E27FC236}">
                  <a16:creationId xmlns:a16="http://schemas.microsoft.com/office/drawing/2014/main" id="{3627A23B-0555-4057-A61E-2B2E9A6BEA0E}"/>
                </a:ext>
              </a:extLst>
            </p:cNvPr>
            <p:cNvPicPr>
              <a:picLocks noChangeAspect="1" noChangeArrowheads="1"/>
            </p:cNvPicPr>
            <p:nvPr/>
          </p:nvPicPr>
          <p:blipFill>
            <a:blip r:embed="rId31" cstate="screen"/>
            <a:srcRect/>
            <a:stretch>
              <a:fillRect/>
            </a:stretch>
          </p:blipFill>
          <p:spPr bwMode="auto">
            <a:xfrm>
              <a:off x="5882202" y="1061073"/>
              <a:ext cx="333908" cy="160118"/>
            </a:xfrm>
            <a:prstGeom prst="rect">
              <a:avLst/>
            </a:prstGeom>
            <a:noFill/>
            <a:ln w="9525">
              <a:noFill/>
              <a:miter lim="800000"/>
              <a:headEnd/>
              <a:tailEnd/>
            </a:ln>
          </p:spPr>
        </p:pic>
        <p:pic>
          <p:nvPicPr>
            <p:cNvPr id="37" name="Picture 3" descr="D:\dems16b9\My Documents\My Pictures\logo_o2_1_online.jpg">
              <a:extLst>
                <a:ext uri="{FF2B5EF4-FFF2-40B4-BE49-F238E27FC236}">
                  <a16:creationId xmlns:a16="http://schemas.microsoft.com/office/drawing/2014/main" id="{E01F112D-97A3-480A-A1AF-07984817BCCD}"/>
                </a:ext>
              </a:extLst>
            </p:cNvPr>
            <p:cNvPicPr>
              <a:picLocks noChangeAspect="1" noChangeArrowheads="1"/>
            </p:cNvPicPr>
            <p:nvPr/>
          </p:nvPicPr>
          <p:blipFill>
            <a:blip r:embed="rId32" cstate="screen"/>
            <a:srcRect/>
            <a:stretch>
              <a:fillRect/>
            </a:stretch>
          </p:blipFill>
          <p:spPr bwMode="auto">
            <a:xfrm>
              <a:off x="3814269" y="900000"/>
              <a:ext cx="216181" cy="177445"/>
            </a:xfrm>
            <a:prstGeom prst="rect">
              <a:avLst/>
            </a:prstGeom>
            <a:noFill/>
          </p:spPr>
        </p:pic>
        <p:sp>
          <p:nvSpPr>
            <p:cNvPr id="38" name="Rounded Rectangle 352">
              <a:extLst>
                <a:ext uri="{FF2B5EF4-FFF2-40B4-BE49-F238E27FC236}">
                  <a16:creationId xmlns:a16="http://schemas.microsoft.com/office/drawing/2014/main" id="{5EDBB942-76A6-4E2D-B000-643A141FBBBA}"/>
                </a:ext>
              </a:extLst>
            </p:cNvPr>
            <p:cNvSpPr>
              <a:spLocks noChangeAspect="1"/>
            </p:cNvSpPr>
            <p:nvPr/>
          </p:nvSpPr>
          <p:spPr bwMode="auto">
            <a:xfrm>
              <a:off x="6891311" y="1775645"/>
              <a:ext cx="330120" cy="184531"/>
            </a:xfrm>
            <a:prstGeom prst="roundRect">
              <a:avLst>
                <a:gd name="adj" fmla="val 0"/>
              </a:avLst>
            </a:prstGeom>
            <a:blipFill>
              <a:blip r:embed="rId33" cstate="screen"/>
              <a:stretch>
                <a:fillRect/>
              </a:stretch>
            </a:blipFill>
            <a:ln w="9525" cap="flat" cmpd="sng" algn="ctr">
              <a:noFill/>
              <a:prstDash val="solid"/>
              <a:round/>
              <a:headEnd type="none" w="med" len="med"/>
              <a:tailEnd type="none" w="med" len="med"/>
            </a:ln>
            <a:effectLst/>
          </p:spPr>
          <p:txBody>
            <a:bodyPr vert="horz" wrap="square" lIns="72562" tIns="36281" rIns="72562" bIns="36281" numCol="1" rtlCol="0" anchor="t" anchorCtr="0" compatLnSpc="1">
              <a:prstTxWarp prst="textNoShape">
                <a:avLst/>
              </a:prstTxWarp>
            </a:bodyPr>
            <a:lstStyle/>
            <a:p>
              <a:pPr marL="141093" marR="0" lvl="0" indent="-141093" defTabSz="725668" eaLnBrk="1" fontAlgn="base" latinLnBrk="0" hangingPunct="1">
                <a:lnSpc>
                  <a:spcPct val="100000"/>
                </a:lnSpc>
                <a:spcBef>
                  <a:spcPct val="0"/>
                </a:spcBef>
                <a:spcAft>
                  <a:spcPct val="0"/>
                </a:spcAft>
                <a:buClr>
                  <a:srgbClr val="FF8200"/>
                </a:buClr>
                <a:buSzTx/>
                <a:buFontTx/>
                <a:buNone/>
                <a:tabLst/>
                <a:defRPr/>
              </a:pPr>
              <a:endParaRPr kumimoji="0" lang="en-US" sz="900" b="0" i="0" u="none" strike="noStrike" kern="0" cap="none" spc="0" normalizeH="0" baseline="0" noProof="0" dirty="0">
                <a:ln>
                  <a:noFill/>
                </a:ln>
                <a:solidFill>
                  <a:srgbClr val="68717A"/>
                </a:solidFill>
                <a:effectLst/>
                <a:uLnTx/>
                <a:uFillTx/>
                <a:latin typeface="Arial" charset="0"/>
                <a:cs typeface="Arial" charset="0"/>
              </a:endParaRPr>
            </a:p>
          </p:txBody>
        </p:sp>
        <p:pic>
          <p:nvPicPr>
            <p:cNvPr id="39" name="Picture 2">
              <a:extLst>
                <a:ext uri="{FF2B5EF4-FFF2-40B4-BE49-F238E27FC236}">
                  <a16:creationId xmlns:a16="http://schemas.microsoft.com/office/drawing/2014/main" id="{B8421EBD-98EE-46ED-B18C-F4FC05D3A734}"/>
                </a:ext>
              </a:extLst>
            </p:cNvPr>
            <p:cNvPicPr>
              <a:picLocks noChangeAspect="1" noChangeArrowheads="1"/>
            </p:cNvPicPr>
            <p:nvPr/>
          </p:nvPicPr>
          <p:blipFill>
            <a:blip r:embed="rId34" cstate="screen"/>
            <a:srcRect/>
            <a:stretch>
              <a:fillRect/>
            </a:stretch>
          </p:blipFill>
          <p:spPr bwMode="auto">
            <a:xfrm>
              <a:off x="2447345" y="2073526"/>
              <a:ext cx="361950" cy="161925"/>
            </a:xfrm>
            <a:prstGeom prst="rect">
              <a:avLst/>
            </a:prstGeom>
            <a:noFill/>
            <a:ln w="9525">
              <a:noFill/>
              <a:miter lim="800000"/>
              <a:headEnd/>
              <a:tailEnd/>
            </a:ln>
          </p:spPr>
        </p:pic>
        <p:pic>
          <p:nvPicPr>
            <p:cNvPr id="40" name="Picture 2" descr="C:\Users\dems16b9\AppData\Local\Microsoft\Windows\Temporary Internet Files\Content.Outlook\HZES4P1E\132411_ptk_medium2 (2).png">
              <a:extLst>
                <a:ext uri="{FF2B5EF4-FFF2-40B4-BE49-F238E27FC236}">
                  <a16:creationId xmlns:a16="http://schemas.microsoft.com/office/drawing/2014/main" id="{55C16A05-0DC7-4980-8828-16B0620EEC41}"/>
                </a:ext>
              </a:extLst>
            </p:cNvPr>
            <p:cNvPicPr>
              <a:picLocks noChangeAspect="1" noChangeArrowheads="1"/>
            </p:cNvPicPr>
            <p:nvPr/>
          </p:nvPicPr>
          <p:blipFill>
            <a:blip r:embed="rId35" cstate="screen"/>
            <a:srcRect/>
            <a:stretch>
              <a:fillRect/>
            </a:stretch>
          </p:blipFill>
          <p:spPr bwMode="auto">
            <a:xfrm>
              <a:off x="4524079" y="1118945"/>
              <a:ext cx="390007" cy="169654"/>
            </a:xfrm>
            <a:prstGeom prst="rect">
              <a:avLst/>
            </a:prstGeom>
            <a:noFill/>
          </p:spPr>
        </p:pic>
        <p:pic>
          <p:nvPicPr>
            <p:cNvPr id="41" name="Picture 2">
              <a:extLst>
                <a:ext uri="{FF2B5EF4-FFF2-40B4-BE49-F238E27FC236}">
                  <a16:creationId xmlns:a16="http://schemas.microsoft.com/office/drawing/2014/main" id="{6898CC8D-5DC6-4B8D-A2AD-452AA6084ACC}"/>
                </a:ext>
              </a:extLst>
            </p:cNvPr>
            <p:cNvPicPr>
              <a:picLocks noChangeAspect="1" noChangeArrowheads="1"/>
            </p:cNvPicPr>
            <p:nvPr/>
          </p:nvPicPr>
          <p:blipFill>
            <a:blip r:embed="rId36" cstate="screen"/>
            <a:srcRect/>
            <a:stretch>
              <a:fillRect/>
            </a:stretch>
          </p:blipFill>
          <p:spPr bwMode="auto">
            <a:xfrm>
              <a:off x="4927871" y="3074947"/>
              <a:ext cx="429549" cy="143183"/>
            </a:xfrm>
            <a:prstGeom prst="rect">
              <a:avLst/>
            </a:prstGeom>
            <a:noFill/>
            <a:ln w="9525">
              <a:noFill/>
              <a:miter lim="800000"/>
              <a:headEnd/>
              <a:tailEnd/>
            </a:ln>
          </p:spPr>
        </p:pic>
        <p:pic>
          <p:nvPicPr>
            <p:cNvPr id="42" name="Picture 2">
              <a:extLst>
                <a:ext uri="{FF2B5EF4-FFF2-40B4-BE49-F238E27FC236}">
                  <a16:creationId xmlns:a16="http://schemas.microsoft.com/office/drawing/2014/main" id="{72997634-E122-4841-8B33-EE812D879692}"/>
                </a:ext>
              </a:extLst>
            </p:cNvPr>
            <p:cNvPicPr>
              <a:picLocks noChangeAspect="1" noChangeArrowheads="1"/>
            </p:cNvPicPr>
            <p:nvPr/>
          </p:nvPicPr>
          <p:blipFill>
            <a:blip r:embed="rId37" cstate="screen"/>
            <a:srcRect/>
            <a:stretch>
              <a:fillRect/>
            </a:stretch>
          </p:blipFill>
          <p:spPr bwMode="auto">
            <a:xfrm>
              <a:off x="3523901" y="1083946"/>
              <a:ext cx="345783" cy="152787"/>
            </a:xfrm>
            <a:prstGeom prst="rect">
              <a:avLst/>
            </a:prstGeom>
            <a:noFill/>
            <a:ln w="9525">
              <a:noFill/>
              <a:miter lim="800000"/>
              <a:headEnd/>
              <a:tailEnd/>
            </a:ln>
          </p:spPr>
        </p:pic>
        <p:pic>
          <p:nvPicPr>
            <p:cNvPr id="43" name="Picture 2">
              <a:extLst>
                <a:ext uri="{FF2B5EF4-FFF2-40B4-BE49-F238E27FC236}">
                  <a16:creationId xmlns:a16="http://schemas.microsoft.com/office/drawing/2014/main" id="{0FA682E0-8DBE-41B8-B80C-1902C92AA71B}"/>
                </a:ext>
              </a:extLst>
            </p:cNvPr>
            <p:cNvPicPr>
              <a:picLocks noChangeAspect="1" noChangeArrowheads="1"/>
            </p:cNvPicPr>
            <p:nvPr/>
          </p:nvPicPr>
          <p:blipFill>
            <a:blip r:embed="rId38" cstate="print"/>
            <a:srcRect/>
            <a:stretch>
              <a:fillRect/>
            </a:stretch>
          </p:blipFill>
          <p:spPr bwMode="auto">
            <a:xfrm>
              <a:off x="6881228" y="2107847"/>
              <a:ext cx="555450" cy="127604"/>
            </a:xfrm>
            <a:prstGeom prst="rect">
              <a:avLst/>
            </a:prstGeom>
            <a:noFill/>
            <a:ln w="9525">
              <a:noFill/>
              <a:miter lim="800000"/>
              <a:headEnd/>
              <a:tailEnd/>
            </a:ln>
          </p:spPr>
        </p:pic>
        <p:pic>
          <p:nvPicPr>
            <p:cNvPr id="44" name="Picture 2" descr="https://intranet.nokia.com/sites/news/insidenews/2015/march/PublishingImages/GO_logo_CMYK_large.png">
              <a:extLst>
                <a:ext uri="{FF2B5EF4-FFF2-40B4-BE49-F238E27FC236}">
                  <a16:creationId xmlns:a16="http://schemas.microsoft.com/office/drawing/2014/main" id="{EDEFED11-F73E-4983-ADB3-51E7A85FFE7B}"/>
                </a:ext>
              </a:extLst>
            </p:cNvPr>
            <p:cNvPicPr>
              <a:picLocks noChangeAspect="1" noChangeArrowheads="1"/>
            </p:cNvPicPr>
            <p:nvPr/>
          </p:nvPicPr>
          <p:blipFill>
            <a:blip r:embed="rId39" cstate="print"/>
            <a:srcRect/>
            <a:stretch>
              <a:fillRect/>
            </a:stretch>
          </p:blipFill>
          <p:spPr bwMode="auto">
            <a:xfrm>
              <a:off x="7139857" y="910584"/>
              <a:ext cx="273412" cy="205059"/>
            </a:xfrm>
            <a:prstGeom prst="rect">
              <a:avLst/>
            </a:prstGeom>
            <a:noFill/>
          </p:spPr>
        </p:pic>
        <p:sp>
          <p:nvSpPr>
            <p:cNvPr id="45" name="AutoShape 4" descr="Image result for sprint logo">
              <a:extLst>
                <a:ext uri="{FF2B5EF4-FFF2-40B4-BE49-F238E27FC236}">
                  <a16:creationId xmlns:a16="http://schemas.microsoft.com/office/drawing/2014/main" id="{39D568B7-AB99-4F3A-AB17-2C7106950CB5}"/>
                </a:ext>
              </a:extLst>
            </p:cNvPr>
            <p:cNvSpPr>
              <a:spLocks noChangeAspect="1" noChangeArrowheads="1"/>
            </p:cNvSpPr>
            <p:nvPr/>
          </p:nvSpPr>
          <p:spPr bwMode="auto">
            <a:xfrm>
              <a:off x="4154040" y="1378247"/>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124191"/>
                </a:solidFill>
                <a:effectLst/>
                <a:uLnTx/>
                <a:uFillTx/>
                <a:latin typeface="Arial" charset="0"/>
              </a:endParaRPr>
            </a:p>
          </p:txBody>
        </p:sp>
        <p:pic>
          <p:nvPicPr>
            <p:cNvPr id="46" name="Picture 5">
              <a:extLst>
                <a:ext uri="{FF2B5EF4-FFF2-40B4-BE49-F238E27FC236}">
                  <a16:creationId xmlns:a16="http://schemas.microsoft.com/office/drawing/2014/main" id="{97737064-D859-405F-8733-34E2008A6E33}"/>
                </a:ext>
              </a:extLst>
            </p:cNvPr>
            <p:cNvPicPr>
              <a:picLocks noChangeAspect="1" noChangeArrowheads="1"/>
            </p:cNvPicPr>
            <p:nvPr/>
          </p:nvPicPr>
          <p:blipFill>
            <a:blip r:embed="rId40" cstate="print"/>
            <a:srcRect/>
            <a:stretch>
              <a:fillRect/>
            </a:stretch>
          </p:blipFill>
          <p:spPr bwMode="auto">
            <a:xfrm>
              <a:off x="417424" y="1929050"/>
              <a:ext cx="516839" cy="220244"/>
            </a:xfrm>
            <a:prstGeom prst="rect">
              <a:avLst/>
            </a:prstGeom>
            <a:noFill/>
            <a:ln w="9525">
              <a:noFill/>
              <a:miter lim="800000"/>
              <a:headEnd/>
              <a:tailEnd/>
            </a:ln>
          </p:spPr>
        </p:pic>
      </p:grpSp>
      <p:pic>
        <p:nvPicPr>
          <p:cNvPr id="355" name="Picture 354">
            <a:extLst>
              <a:ext uri="{FF2B5EF4-FFF2-40B4-BE49-F238E27FC236}">
                <a16:creationId xmlns:a16="http://schemas.microsoft.com/office/drawing/2014/main" id="{4A13FCEB-AAA1-4F91-BF96-6576CF05B992}"/>
              </a:ext>
            </a:extLst>
          </p:cNvPr>
          <p:cNvPicPr>
            <a:picLocks noChangeAspect="1"/>
          </p:cNvPicPr>
          <p:nvPr/>
        </p:nvPicPr>
        <p:blipFill>
          <a:blip r:embed="rId41"/>
          <a:stretch>
            <a:fillRect/>
          </a:stretch>
        </p:blipFill>
        <p:spPr>
          <a:xfrm>
            <a:off x="1586359" y="3850428"/>
            <a:ext cx="87327" cy="84901"/>
          </a:xfrm>
          <a:prstGeom prst="rect">
            <a:avLst/>
          </a:prstGeom>
        </p:spPr>
      </p:pic>
      <p:pic>
        <p:nvPicPr>
          <p:cNvPr id="356" name="Picture 355">
            <a:extLst>
              <a:ext uri="{FF2B5EF4-FFF2-40B4-BE49-F238E27FC236}">
                <a16:creationId xmlns:a16="http://schemas.microsoft.com/office/drawing/2014/main" id="{2583F3AE-033F-4984-8AA6-80126E5B4673}"/>
              </a:ext>
            </a:extLst>
          </p:cNvPr>
          <p:cNvPicPr>
            <a:picLocks noChangeAspect="1"/>
          </p:cNvPicPr>
          <p:nvPr/>
        </p:nvPicPr>
        <p:blipFill>
          <a:blip r:embed="rId42"/>
          <a:stretch>
            <a:fillRect/>
          </a:stretch>
        </p:blipFill>
        <p:spPr>
          <a:xfrm>
            <a:off x="4358353" y="4031373"/>
            <a:ext cx="135781" cy="154581"/>
          </a:xfrm>
          <a:prstGeom prst="rect">
            <a:avLst/>
          </a:prstGeom>
        </p:spPr>
      </p:pic>
      <p:pic>
        <p:nvPicPr>
          <p:cNvPr id="357" name="Picture 356">
            <a:extLst>
              <a:ext uri="{FF2B5EF4-FFF2-40B4-BE49-F238E27FC236}">
                <a16:creationId xmlns:a16="http://schemas.microsoft.com/office/drawing/2014/main" id="{EC9B1108-070E-451A-82FE-C4113DE5E30D}"/>
              </a:ext>
            </a:extLst>
          </p:cNvPr>
          <p:cNvPicPr>
            <a:picLocks noChangeAspect="1"/>
          </p:cNvPicPr>
          <p:nvPr/>
        </p:nvPicPr>
        <p:blipFill>
          <a:blip r:embed="rId43"/>
          <a:stretch>
            <a:fillRect/>
          </a:stretch>
        </p:blipFill>
        <p:spPr>
          <a:xfrm>
            <a:off x="3573150" y="3679933"/>
            <a:ext cx="100381" cy="101902"/>
          </a:xfrm>
          <a:prstGeom prst="rect">
            <a:avLst/>
          </a:prstGeom>
        </p:spPr>
      </p:pic>
      <p:pic>
        <p:nvPicPr>
          <p:cNvPr id="358" name="Picture 357">
            <a:extLst>
              <a:ext uri="{FF2B5EF4-FFF2-40B4-BE49-F238E27FC236}">
                <a16:creationId xmlns:a16="http://schemas.microsoft.com/office/drawing/2014/main" id="{9CDB4062-1327-45B7-9710-9BA67FF33D9B}"/>
              </a:ext>
            </a:extLst>
          </p:cNvPr>
          <p:cNvPicPr>
            <a:picLocks noChangeAspect="1"/>
          </p:cNvPicPr>
          <p:nvPr/>
        </p:nvPicPr>
        <p:blipFill>
          <a:blip r:embed="rId44"/>
          <a:stretch>
            <a:fillRect/>
          </a:stretch>
        </p:blipFill>
        <p:spPr>
          <a:xfrm>
            <a:off x="3838859" y="3360551"/>
            <a:ext cx="201138" cy="183836"/>
          </a:xfrm>
          <a:prstGeom prst="rect">
            <a:avLst/>
          </a:prstGeom>
        </p:spPr>
      </p:pic>
      <p:pic>
        <p:nvPicPr>
          <p:cNvPr id="359" name="Picture 6" descr="https://upload.wikimedia.org/wikipedia/en/thumb/2/22/AT%26T_logo.svg/667px-AT%26T_logo.svg.png">
            <a:extLst>
              <a:ext uri="{FF2B5EF4-FFF2-40B4-BE49-F238E27FC236}">
                <a16:creationId xmlns:a16="http://schemas.microsoft.com/office/drawing/2014/main" id="{6267F016-FA0F-43A0-87F6-3848F004FF01}"/>
              </a:ext>
            </a:extLst>
          </p:cNvPr>
          <p:cNvPicPr>
            <a:picLocks noChangeAspect="1" noChangeArrowheads="1"/>
          </p:cNvPicPr>
          <p:nvPr/>
        </p:nvPicPr>
        <p:blipFill>
          <a:blip r:embed="rId45" cstate="print"/>
          <a:srcRect/>
          <a:stretch>
            <a:fillRect/>
          </a:stretch>
        </p:blipFill>
        <p:spPr bwMode="auto">
          <a:xfrm>
            <a:off x="1043761" y="2174361"/>
            <a:ext cx="154893" cy="237564"/>
          </a:xfrm>
          <a:prstGeom prst="rect">
            <a:avLst/>
          </a:prstGeom>
          <a:noFill/>
        </p:spPr>
      </p:pic>
      <p:pic>
        <p:nvPicPr>
          <p:cNvPr id="360" name="Picture 125" descr="https://lh3.googleusercontent.com/-J5wl8FiTNwc/AAAAAAAAAAI/AAAAAAAAA-c/zPyelQafi_4/s120-c/photo.jpg">
            <a:extLst>
              <a:ext uri="{FF2B5EF4-FFF2-40B4-BE49-F238E27FC236}">
                <a16:creationId xmlns:a16="http://schemas.microsoft.com/office/drawing/2014/main" id="{FE435A87-0F9F-4BD7-90FB-FF19F09BFEA5}"/>
              </a:ext>
            </a:extLst>
          </p:cNvPr>
          <p:cNvPicPr>
            <a:picLocks noChangeAspect="1" noChangeArrowheads="1"/>
          </p:cNvPicPr>
          <p:nvPr/>
        </p:nvPicPr>
        <p:blipFill>
          <a:blip r:embed="rId46" cstate="print"/>
          <a:srcRect/>
          <a:stretch>
            <a:fillRect/>
          </a:stretch>
        </p:blipFill>
        <p:spPr bwMode="auto">
          <a:xfrm>
            <a:off x="1638088" y="1099203"/>
            <a:ext cx="249693" cy="256095"/>
          </a:xfrm>
          <a:prstGeom prst="rect">
            <a:avLst/>
          </a:prstGeom>
          <a:noFill/>
          <a:ln w="9525">
            <a:noFill/>
            <a:miter lim="800000"/>
            <a:headEnd/>
            <a:tailEnd/>
          </a:ln>
        </p:spPr>
      </p:pic>
      <p:pic>
        <p:nvPicPr>
          <p:cNvPr id="361" name="Picture 2" descr="Verizon Logo">
            <a:extLst>
              <a:ext uri="{FF2B5EF4-FFF2-40B4-BE49-F238E27FC236}">
                <a16:creationId xmlns:a16="http://schemas.microsoft.com/office/drawing/2014/main" id="{1AF6FD9C-BDE8-4E5B-91D7-F0F0A496C94B}"/>
              </a:ext>
            </a:extLst>
          </p:cNvPr>
          <p:cNvPicPr>
            <a:picLocks noChangeAspect="1" noChangeArrowheads="1"/>
          </p:cNvPicPr>
          <p:nvPr/>
        </p:nvPicPr>
        <p:blipFill>
          <a:blip r:embed="rId47" cstate="print"/>
          <a:srcRect/>
          <a:stretch>
            <a:fillRect/>
          </a:stretch>
        </p:blipFill>
        <p:spPr bwMode="auto">
          <a:xfrm>
            <a:off x="1154953" y="2526993"/>
            <a:ext cx="357322" cy="152387"/>
          </a:xfrm>
          <a:prstGeom prst="rect">
            <a:avLst/>
          </a:prstGeom>
          <a:noFill/>
          <a:ln w="9525">
            <a:noFill/>
            <a:miter lim="800000"/>
            <a:headEnd/>
            <a:tailEnd/>
          </a:ln>
        </p:spPr>
      </p:pic>
    </p:spTree>
    <p:extLst>
      <p:ext uri="{BB962C8B-B14F-4D97-AF65-F5344CB8AC3E}">
        <p14:creationId xmlns:p14="http://schemas.microsoft.com/office/powerpoint/2010/main" val="41416830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F0C1-0B90-4551-9654-73E44BB05F2C}"/>
              </a:ext>
            </a:extLst>
          </p:cNvPr>
          <p:cNvSpPr txBox="1">
            <a:spLocks/>
          </p:cNvSpPr>
          <p:nvPr/>
        </p:nvSpPr>
        <p:spPr bwMode="auto">
          <a:xfrm>
            <a:off x="417600" y="279249"/>
            <a:ext cx="8308800" cy="3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000" b="0" kern="1200">
                <a:solidFill>
                  <a:schemeClr val="tx1"/>
                </a:solidFill>
                <a:latin typeface="+mj-lt"/>
                <a:ea typeface="Nokia Pure Headline Ultra Light" panose="020B0204020202020204" pitchFamily="34"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24191"/>
                </a:solidFill>
                <a:effectLst/>
                <a:uLnTx/>
                <a:uFillTx/>
                <a:latin typeface="Nokia Pure Headline Light"/>
                <a:cs typeface="Arial"/>
              </a:rPr>
              <a:t>Radio deliveries in numbers</a:t>
            </a:r>
            <a:endParaRPr kumimoji="0" lang="en-US" sz="1800" b="0" i="0" u="none" strike="noStrike" kern="1200" cap="none" spc="0" normalizeH="0" baseline="0" noProof="0" dirty="0">
              <a:ln>
                <a:noFill/>
              </a:ln>
              <a:solidFill>
                <a:srgbClr val="124191"/>
              </a:solidFill>
              <a:effectLst/>
              <a:uLnTx/>
              <a:uFillTx/>
              <a:latin typeface="Nokia Pure Headline Light"/>
              <a:ea typeface="ヒラギノ角ゴ Pro W3"/>
              <a:cs typeface="Arial" charset="0"/>
            </a:endParaRPr>
          </a:p>
        </p:txBody>
      </p:sp>
      <p:sp>
        <p:nvSpPr>
          <p:cNvPr id="3" name="Rectangle 2">
            <a:extLst>
              <a:ext uri="{FF2B5EF4-FFF2-40B4-BE49-F238E27FC236}">
                <a16:creationId xmlns:a16="http://schemas.microsoft.com/office/drawing/2014/main" id="{8B40E5F6-40E2-480E-BACC-BA457247E143}"/>
              </a:ext>
            </a:extLst>
          </p:cNvPr>
          <p:cNvSpPr/>
          <p:nvPr/>
        </p:nvSpPr>
        <p:spPr>
          <a:xfrm>
            <a:off x="414715" y="960814"/>
            <a:ext cx="1296988" cy="1547813"/>
          </a:xfrm>
          <a:prstGeom prst="rect">
            <a:avLst/>
          </a:prstGeom>
          <a:noFill/>
          <a:ln w="25400" cap="flat" cmpd="sng" algn="ctr">
            <a:noFill/>
            <a:prstDash val="solid"/>
          </a:ln>
          <a:effectLst/>
        </p:spPr>
        <p:txBody>
          <a:bodyPr tIns="90000" bIns="90000"/>
          <a:lstStyle/>
          <a:p>
            <a:pPr marL="0" marR="0" lvl="0" indent="0" defTabSz="4572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1135"/>
                </a:solidFill>
                <a:effectLst/>
                <a:uLnTx/>
                <a:uFillTx/>
                <a:latin typeface="Nokia Pure Text Light"/>
                <a:ea typeface="ヒラギノ角ゴ Pro W3"/>
                <a:cs typeface="ヒラギノ角ゴ Pro W3"/>
              </a:rPr>
              <a:t>LTE</a:t>
            </a:r>
          </a:p>
        </p:txBody>
      </p:sp>
      <p:sp>
        <p:nvSpPr>
          <p:cNvPr id="4" name="Rectangle 3">
            <a:extLst>
              <a:ext uri="{FF2B5EF4-FFF2-40B4-BE49-F238E27FC236}">
                <a16:creationId xmlns:a16="http://schemas.microsoft.com/office/drawing/2014/main" id="{52EFDA3C-687F-4779-8B3E-A44CF859DC58}"/>
              </a:ext>
            </a:extLst>
          </p:cNvPr>
          <p:cNvSpPr/>
          <p:nvPr/>
        </p:nvSpPr>
        <p:spPr>
          <a:xfrm>
            <a:off x="1819653" y="960814"/>
            <a:ext cx="1295400" cy="1547813"/>
          </a:xfrm>
          <a:prstGeom prst="rect">
            <a:avLst/>
          </a:prstGeom>
          <a:noFill/>
          <a:ln w="25400" cap="flat" cmpd="sng" algn="ctr">
            <a:noFill/>
            <a:prstDash val="solid"/>
          </a:ln>
          <a:effectLst/>
        </p:spPr>
        <p:txBody>
          <a:bodyPr tIns="90000" bIns="90000"/>
          <a:lstStyle/>
          <a:p>
            <a:pPr marL="0" marR="0" lvl="0" indent="0" defTabSz="4572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1135"/>
                </a:solidFill>
                <a:effectLst/>
                <a:uLnTx/>
                <a:uFillTx/>
                <a:latin typeface="Nokia Pure Text Light"/>
                <a:ea typeface="ヒラギノ角ゴ Pro W3"/>
                <a:cs typeface="ヒラギノ角ゴ Pro W3"/>
              </a:rPr>
              <a:t>WCDMA</a:t>
            </a:r>
          </a:p>
        </p:txBody>
      </p:sp>
      <p:sp>
        <p:nvSpPr>
          <p:cNvPr id="5" name="Rectangle 4">
            <a:extLst>
              <a:ext uri="{FF2B5EF4-FFF2-40B4-BE49-F238E27FC236}">
                <a16:creationId xmlns:a16="http://schemas.microsoft.com/office/drawing/2014/main" id="{F945B45F-5D16-4478-8348-F8FCDDAFBCE3}"/>
              </a:ext>
            </a:extLst>
          </p:cNvPr>
          <p:cNvSpPr/>
          <p:nvPr/>
        </p:nvSpPr>
        <p:spPr>
          <a:xfrm>
            <a:off x="1819653" y="2690612"/>
            <a:ext cx="1295400" cy="1547812"/>
          </a:xfrm>
          <a:prstGeom prst="rect">
            <a:avLst/>
          </a:prstGeom>
          <a:noFill/>
          <a:ln w="25400" cap="flat" cmpd="sng" algn="ctr">
            <a:noFill/>
            <a:prstDash val="solid"/>
          </a:ln>
          <a:effectLst/>
        </p:spPr>
        <p:txBody>
          <a:bodyPr tIns="90000" bIns="90000"/>
          <a:lstStyle/>
          <a:p>
            <a:pPr marL="0" marR="0" lvl="0" indent="0" defTabSz="4572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1135"/>
                </a:solidFill>
                <a:effectLst/>
                <a:uLnTx/>
                <a:uFillTx/>
                <a:latin typeface="Nokia Pure Text Light"/>
                <a:ea typeface="ヒラギノ角ゴ Pro W3"/>
                <a:cs typeface="ヒラギノ角ゴ Pro W3"/>
              </a:rPr>
              <a:t>Two radios</a:t>
            </a:r>
          </a:p>
        </p:txBody>
      </p:sp>
      <p:sp>
        <p:nvSpPr>
          <p:cNvPr id="6" name="Rectangle 5">
            <a:extLst>
              <a:ext uri="{FF2B5EF4-FFF2-40B4-BE49-F238E27FC236}">
                <a16:creationId xmlns:a16="http://schemas.microsoft.com/office/drawing/2014/main" id="{E7B6FA89-535F-4881-A7CD-A2E9B246B514}"/>
              </a:ext>
            </a:extLst>
          </p:cNvPr>
          <p:cNvSpPr/>
          <p:nvPr/>
        </p:nvSpPr>
        <p:spPr>
          <a:xfrm>
            <a:off x="3223003" y="960814"/>
            <a:ext cx="1295400" cy="1547813"/>
          </a:xfrm>
          <a:prstGeom prst="rect">
            <a:avLst/>
          </a:prstGeom>
          <a:noFill/>
          <a:ln w="25400" cap="flat" cmpd="sng" algn="ctr">
            <a:noFill/>
            <a:prstDash val="solid"/>
          </a:ln>
          <a:effectLst/>
        </p:spPr>
        <p:txBody>
          <a:bodyPr tIns="90000" bIns="90000"/>
          <a:lstStyle/>
          <a:p>
            <a:pPr marL="0" marR="0" lvl="0" indent="0" defTabSz="4572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1135"/>
                </a:solidFill>
                <a:effectLst/>
                <a:uLnTx/>
                <a:uFillTx/>
                <a:latin typeface="Nokia Pure Text Light"/>
                <a:ea typeface="ヒラギノ角ゴ Pro W3"/>
                <a:cs typeface="ヒラギノ角ゴ Pro W3"/>
              </a:rPr>
              <a:t>GSM</a:t>
            </a:r>
          </a:p>
        </p:txBody>
      </p:sp>
      <p:sp>
        <p:nvSpPr>
          <p:cNvPr id="7" name="Rectangle 6">
            <a:extLst>
              <a:ext uri="{FF2B5EF4-FFF2-40B4-BE49-F238E27FC236}">
                <a16:creationId xmlns:a16="http://schemas.microsoft.com/office/drawing/2014/main" id="{5C6098E8-D7D4-46F1-B2D0-A7EC6F15FEE9}"/>
              </a:ext>
            </a:extLst>
          </p:cNvPr>
          <p:cNvSpPr/>
          <p:nvPr/>
        </p:nvSpPr>
        <p:spPr>
          <a:xfrm>
            <a:off x="414715" y="2690612"/>
            <a:ext cx="1296988" cy="1547812"/>
          </a:xfrm>
          <a:prstGeom prst="rect">
            <a:avLst/>
          </a:prstGeom>
          <a:noFill/>
          <a:ln w="25400" cap="flat" cmpd="sng" algn="ctr">
            <a:noFill/>
            <a:prstDash val="solid"/>
          </a:ln>
          <a:effectLst/>
        </p:spPr>
        <p:txBody>
          <a:bodyPr tIns="90000" bIns="90000"/>
          <a:lstStyle/>
          <a:p>
            <a:pPr marL="0" marR="0" lvl="0" indent="0" defTabSz="4572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1135"/>
                </a:solidFill>
                <a:effectLst/>
                <a:uLnTx/>
                <a:uFillTx/>
                <a:latin typeface="Nokia Pure Text Light"/>
                <a:ea typeface="ヒラギノ角ゴ Pro W3"/>
                <a:cs typeface="ヒラギノ角ゴ Pro W3"/>
              </a:rPr>
              <a:t>Three radios</a:t>
            </a:r>
          </a:p>
        </p:txBody>
      </p:sp>
      <p:sp>
        <p:nvSpPr>
          <p:cNvPr id="8" name="Rectangle 7">
            <a:extLst>
              <a:ext uri="{FF2B5EF4-FFF2-40B4-BE49-F238E27FC236}">
                <a16:creationId xmlns:a16="http://schemas.microsoft.com/office/drawing/2014/main" id="{846F5EB7-B6AB-4242-AACB-4C22C6A43543}"/>
              </a:ext>
            </a:extLst>
          </p:cNvPr>
          <p:cNvSpPr/>
          <p:nvPr/>
        </p:nvSpPr>
        <p:spPr>
          <a:xfrm>
            <a:off x="4661229" y="1040544"/>
            <a:ext cx="3004597" cy="3203575"/>
          </a:xfrm>
          <a:prstGeom prst="rect">
            <a:avLst/>
          </a:prstGeom>
          <a:solidFill>
            <a:srgbClr val="124191"/>
          </a:solidFill>
          <a:ln w="25400" cap="flat" cmpd="sng" algn="ctr">
            <a:noFill/>
            <a:prstDash val="solid"/>
          </a:ln>
          <a:effectLst/>
        </p:spPr>
        <p:txBody>
          <a:bodyPr tIns="90000" bIns="90000"/>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Nokia Pure Text Light"/>
                <a:ea typeface="ヒラギノ角ゴ Pro W3"/>
                <a:cs typeface="ヒラギノ角ゴ Pro W3"/>
              </a:rPr>
              <a:t>Multiple radios from Nokia</a:t>
            </a:r>
          </a:p>
        </p:txBody>
      </p:sp>
      <p:sp>
        <p:nvSpPr>
          <p:cNvPr id="9" name="TextBox 38">
            <a:extLst>
              <a:ext uri="{FF2B5EF4-FFF2-40B4-BE49-F238E27FC236}">
                <a16:creationId xmlns:a16="http://schemas.microsoft.com/office/drawing/2014/main" id="{7F66969D-E23B-4CFD-93D7-086E00139CA0}"/>
              </a:ext>
            </a:extLst>
          </p:cNvPr>
          <p:cNvSpPr txBox="1">
            <a:spLocks noChangeArrowheads="1"/>
          </p:cNvSpPr>
          <p:nvPr/>
        </p:nvSpPr>
        <p:spPr bwMode="auto">
          <a:xfrm>
            <a:off x="414715" y="1917954"/>
            <a:ext cx="1296988" cy="708025"/>
          </a:xfrm>
          <a:prstGeom prst="rect">
            <a:avLst/>
          </a:prstGeom>
          <a:noFill/>
          <a:ln w="9525">
            <a:noFill/>
            <a:miter lim="800000"/>
            <a:headEnd/>
            <a:tailEnd/>
          </a:ln>
        </p:spPr>
        <p:txBody>
          <a:bodyPr lIns="46800" rIns="46800" anchor="b"/>
          <a:lstStyle/>
          <a:p>
            <a:pPr algn="r" defTabSz="457200" fontAlgn="base">
              <a:spcBef>
                <a:spcPct val="0"/>
              </a:spcBef>
              <a:spcAft>
                <a:spcPct val="0"/>
              </a:spcAft>
              <a:defRPr/>
            </a:pPr>
            <a:r>
              <a:rPr lang="en-GB" sz="3900" dirty="0">
                <a:solidFill>
                  <a:srgbClr val="001135"/>
                </a:solidFill>
                <a:cs typeface="Arial" charset="0"/>
              </a:rPr>
              <a:t>305</a:t>
            </a:r>
          </a:p>
        </p:txBody>
      </p:sp>
      <p:sp>
        <p:nvSpPr>
          <p:cNvPr id="10" name="TextBox 39">
            <a:extLst>
              <a:ext uri="{FF2B5EF4-FFF2-40B4-BE49-F238E27FC236}">
                <a16:creationId xmlns:a16="http://schemas.microsoft.com/office/drawing/2014/main" id="{A7953F85-B6E0-422D-9D5E-1C22A7CD4C0C}"/>
              </a:ext>
            </a:extLst>
          </p:cNvPr>
          <p:cNvSpPr txBox="1">
            <a:spLocks noChangeArrowheads="1"/>
          </p:cNvSpPr>
          <p:nvPr/>
        </p:nvSpPr>
        <p:spPr bwMode="auto">
          <a:xfrm>
            <a:off x="1819653" y="1925892"/>
            <a:ext cx="1295400" cy="708025"/>
          </a:xfrm>
          <a:prstGeom prst="rect">
            <a:avLst/>
          </a:prstGeom>
          <a:noFill/>
          <a:ln w="9525">
            <a:noFill/>
            <a:miter lim="800000"/>
            <a:headEnd/>
            <a:tailEnd/>
          </a:ln>
        </p:spPr>
        <p:txBody>
          <a:bodyPr lIns="46800" rIns="46800" anchor="b"/>
          <a:lstStyle/>
          <a:p>
            <a:pPr algn="r" defTabSz="457200" fontAlgn="base">
              <a:spcBef>
                <a:spcPct val="0"/>
              </a:spcBef>
              <a:spcAft>
                <a:spcPct val="0"/>
              </a:spcAft>
              <a:defRPr/>
            </a:pPr>
            <a:r>
              <a:rPr lang="en-GB" sz="3900" dirty="0">
                <a:solidFill>
                  <a:srgbClr val="001135"/>
                </a:solidFill>
                <a:cs typeface="Arial" charset="0"/>
              </a:rPr>
              <a:t>279</a:t>
            </a:r>
          </a:p>
        </p:txBody>
      </p:sp>
      <p:sp>
        <p:nvSpPr>
          <p:cNvPr id="11" name="TextBox 40">
            <a:extLst>
              <a:ext uri="{FF2B5EF4-FFF2-40B4-BE49-F238E27FC236}">
                <a16:creationId xmlns:a16="http://schemas.microsoft.com/office/drawing/2014/main" id="{2C46DCA0-E850-4A46-B940-BBBD4E71CD73}"/>
              </a:ext>
            </a:extLst>
          </p:cNvPr>
          <p:cNvSpPr txBox="1">
            <a:spLocks noChangeArrowheads="1"/>
          </p:cNvSpPr>
          <p:nvPr/>
        </p:nvSpPr>
        <p:spPr bwMode="auto">
          <a:xfrm>
            <a:off x="3223003" y="1917954"/>
            <a:ext cx="1295400" cy="708025"/>
          </a:xfrm>
          <a:prstGeom prst="rect">
            <a:avLst/>
          </a:prstGeom>
          <a:noFill/>
          <a:ln w="9525">
            <a:noFill/>
            <a:miter lim="800000"/>
            <a:headEnd/>
            <a:tailEnd/>
          </a:ln>
        </p:spPr>
        <p:txBody>
          <a:bodyPr lIns="46800" rIns="46800" anchor="b"/>
          <a:lstStyle/>
          <a:p>
            <a:pPr algn="r" defTabSz="457200" fontAlgn="base">
              <a:spcBef>
                <a:spcPct val="0"/>
              </a:spcBef>
              <a:spcAft>
                <a:spcPct val="0"/>
              </a:spcAft>
              <a:defRPr/>
            </a:pPr>
            <a:r>
              <a:rPr lang="en-GB" sz="3900" dirty="0">
                <a:solidFill>
                  <a:srgbClr val="001135"/>
                </a:solidFill>
                <a:cs typeface="Arial" charset="0"/>
              </a:rPr>
              <a:t>366</a:t>
            </a:r>
          </a:p>
        </p:txBody>
      </p:sp>
      <p:sp>
        <p:nvSpPr>
          <p:cNvPr id="12" name="TextBox 42">
            <a:extLst>
              <a:ext uri="{FF2B5EF4-FFF2-40B4-BE49-F238E27FC236}">
                <a16:creationId xmlns:a16="http://schemas.microsoft.com/office/drawing/2014/main" id="{184F0811-6772-484C-B836-D606EBE2DDC8}"/>
              </a:ext>
            </a:extLst>
          </p:cNvPr>
          <p:cNvSpPr txBox="1">
            <a:spLocks noChangeArrowheads="1"/>
          </p:cNvSpPr>
          <p:nvPr/>
        </p:nvSpPr>
        <p:spPr bwMode="auto">
          <a:xfrm>
            <a:off x="414715" y="3655689"/>
            <a:ext cx="1296988" cy="708025"/>
          </a:xfrm>
          <a:prstGeom prst="rect">
            <a:avLst/>
          </a:prstGeom>
          <a:noFill/>
          <a:ln w="9525">
            <a:noFill/>
            <a:miter lim="800000"/>
            <a:headEnd/>
            <a:tailEnd/>
          </a:ln>
        </p:spPr>
        <p:txBody>
          <a:bodyPr lIns="46800" rIns="46800" anchor="b"/>
          <a:lstStyle/>
          <a:p>
            <a:pPr algn="r" defTabSz="457200" fontAlgn="base">
              <a:spcBef>
                <a:spcPct val="0"/>
              </a:spcBef>
              <a:spcAft>
                <a:spcPct val="0"/>
              </a:spcAft>
              <a:defRPr/>
            </a:pPr>
            <a:r>
              <a:rPr lang="en-GB" sz="3900" dirty="0">
                <a:solidFill>
                  <a:srgbClr val="001135"/>
                </a:solidFill>
                <a:cs typeface="Arial" charset="0"/>
              </a:rPr>
              <a:t>138</a:t>
            </a:r>
          </a:p>
        </p:txBody>
      </p:sp>
      <p:sp>
        <p:nvSpPr>
          <p:cNvPr id="13" name="TextBox 43">
            <a:extLst>
              <a:ext uri="{FF2B5EF4-FFF2-40B4-BE49-F238E27FC236}">
                <a16:creationId xmlns:a16="http://schemas.microsoft.com/office/drawing/2014/main" id="{521AED60-54FC-4F6A-B1E8-00FBC1AD9803}"/>
              </a:ext>
            </a:extLst>
          </p:cNvPr>
          <p:cNvSpPr txBox="1">
            <a:spLocks noChangeArrowheads="1"/>
          </p:cNvSpPr>
          <p:nvPr/>
        </p:nvSpPr>
        <p:spPr bwMode="auto">
          <a:xfrm>
            <a:off x="1819653" y="3655689"/>
            <a:ext cx="1295400" cy="708025"/>
          </a:xfrm>
          <a:prstGeom prst="rect">
            <a:avLst/>
          </a:prstGeom>
          <a:noFill/>
          <a:ln w="9525">
            <a:noFill/>
            <a:miter lim="800000"/>
            <a:headEnd/>
            <a:tailEnd/>
          </a:ln>
        </p:spPr>
        <p:txBody>
          <a:bodyPr lIns="46800" rIns="46800" anchor="b"/>
          <a:lstStyle/>
          <a:p>
            <a:pPr algn="r" defTabSz="457200" fontAlgn="base">
              <a:spcBef>
                <a:spcPct val="0"/>
              </a:spcBef>
              <a:spcAft>
                <a:spcPct val="0"/>
              </a:spcAft>
              <a:defRPr/>
            </a:pPr>
            <a:r>
              <a:rPr lang="en-GB" sz="3900" dirty="0">
                <a:solidFill>
                  <a:srgbClr val="001135"/>
                </a:solidFill>
                <a:cs typeface="Arial" charset="0"/>
              </a:rPr>
              <a:t>176</a:t>
            </a:r>
            <a:endParaRPr lang="en-GB" sz="2800" dirty="0">
              <a:solidFill>
                <a:srgbClr val="001135"/>
              </a:solidFill>
              <a:cs typeface="Arial" charset="0"/>
            </a:endParaRPr>
          </a:p>
        </p:txBody>
      </p:sp>
      <p:sp>
        <p:nvSpPr>
          <p:cNvPr id="14" name="TextBox 45">
            <a:extLst>
              <a:ext uri="{FF2B5EF4-FFF2-40B4-BE49-F238E27FC236}">
                <a16:creationId xmlns:a16="http://schemas.microsoft.com/office/drawing/2014/main" id="{41F4F14C-E334-4393-849C-685F9DDCA048}"/>
              </a:ext>
            </a:extLst>
          </p:cNvPr>
          <p:cNvSpPr txBox="1">
            <a:spLocks noChangeArrowheads="1"/>
          </p:cNvSpPr>
          <p:nvPr/>
        </p:nvSpPr>
        <p:spPr bwMode="auto">
          <a:xfrm>
            <a:off x="4650059" y="3164619"/>
            <a:ext cx="2996562" cy="1079500"/>
          </a:xfrm>
          <a:prstGeom prst="rect">
            <a:avLst/>
          </a:prstGeom>
          <a:noFill/>
          <a:ln w="9525">
            <a:noFill/>
            <a:miter lim="800000"/>
            <a:headEnd/>
            <a:tailEnd/>
          </a:ln>
        </p:spPr>
        <p:txBody>
          <a:bodyPr lIns="46800" rIns="46800" anchor="b"/>
          <a:lstStyle/>
          <a:p>
            <a:pPr algn="r" defTabSz="457200" fontAlgn="base">
              <a:spcBef>
                <a:spcPct val="0"/>
              </a:spcBef>
              <a:spcAft>
                <a:spcPct val="0"/>
              </a:spcAft>
              <a:defRPr/>
            </a:pPr>
            <a:r>
              <a:rPr lang="en-GB" sz="7800" dirty="0">
                <a:solidFill>
                  <a:srgbClr val="FFFFFF"/>
                </a:solidFill>
                <a:cs typeface="Arial" charset="0"/>
              </a:rPr>
              <a:t>288</a:t>
            </a:r>
          </a:p>
        </p:txBody>
      </p:sp>
      <p:sp>
        <p:nvSpPr>
          <p:cNvPr id="15" name="Rectangle 14">
            <a:extLst>
              <a:ext uri="{FF2B5EF4-FFF2-40B4-BE49-F238E27FC236}">
                <a16:creationId xmlns:a16="http://schemas.microsoft.com/office/drawing/2014/main" id="{1526326F-8168-4F56-A963-6914A6B6671A}"/>
              </a:ext>
            </a:extLst>
          </p:cNvPr>
          <p:cNvSpPr/>
          <p:nvPr/>
        </p:nvSpPr>
        <p:spPr>
          <a:xfrm>
            <a:off x="3232256" y="2692664"/>
            <a:ext cx="1296988" cy="1547813"/>
          </a:xfrm>
          <a:prstGeom prst="rect">
            <a:avLst/>
          </a:prstGeom>
          <a:noFill/>
          <a:ln w="25400" cap="flat" cmpd="sng" algn="ctr">
            <a:noFill/>
            <a:prstDash val="solid"/>
          </a:ln>
          <a:effectLst/>
        </p:spPr>
        <p:txBody>
          <a:bodyPr tIns="90000" bIns="90000"/>
          <a:lstStyle/>
          <a:p>
            <a:pPr marL="0" marR="0" lvl="0" indent="0" defTabSz="4572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1135"/>
                </a:solidFill>
                <a:effectLst/>
                <a:uLnTx/>
                <a:uFillTx/>
                <a:latin typeface="Nokia Pure Text Light"/>
                <a:ea typeface="ヒラギノ角ゴ Pro W3"/>
                <a:cs typeface="ヒラギノ角ゴ Pro W3"/>
              </a:rPr>
              <a:t>One radio</a:t>
            </a:r>
          </a:p>
        </p:txBody>
      </p:sp>
      <p:sp>
        <p:nvSpPr>
          <p:cNvPr id="16" name="TextBox 38">
            <a:extLst>
              <a:ext uri="{FF2B5EF4-FFF2-40B4-BE49-F238E27FC236}">
                <a16:creationId xmlns:a16="http://schemas.microsoft.com/office/drawing/2014/main" id="{2F1B51C7-7B91-4B45-83C0-2F5395F9CEFA}"/>
              </a:ext>
            </a:extLst>
          </p:cNvPr>
          <p:cNvSpPr txBox="1">
            <a:spLocks noChangeArrowheads="1"/>
          </p:cNvSpPr>
          <p:nvPr/>
        </p:nvSpPr>
        <p:spPr bwMode="auto">
          <a:xfrm>
            <a:off x="3232256" y="3649804"/>
            <a:ext cx="1296988" cy="708025"/>
          </a:xfrm>
          <a:prstGeom prst="rect">
            <a:avLst/>
          </a:prstGeom>
          <a:noFill/>
          <a:ln w="9525">
            <a:noFill/>
            <a:miter lim="800000"/>
            <a:headEnd/>
            <a:tailEnd/>
          </a:ln>
        </p:spPr>
        <p:txBody>
          <a:bodyPr lIns="46800" rIns="46800" anchor="b"/>
          <a:lstStyle/>
          <a:p>
            <a:pPr algn="r" defTabSz="457200" fontAlgn="base">
              <a:spcBef>
                <a:spcPct val="0"/>
              </a:spcBef>
              <a:spcAft>
                <a:spcPct val="0"/>
              </a:spcAft>
              <a:defRPr/>
            </a:pPr>
            <a:r>
              <a:rPr lang="en-GB" sz="3900" dirty="0">
                <a:solidFill>
                  <a:srgbClr val="001135"/>
                </a:solidFill>
                <a:cs typeface="Arial" charset="0"/>
              </a:rPr>
              <a:t>267</a:t>
            </a:r>
          </a:p>
        </p:txBody>
      </p:sp>
      <p:sp>
        <p:nvSpPr>
          <p:cNvPr id="17" name="Footer Placeholder 1">
            <a:extLst>
              <a:ext uri="{FF2B5EF4-FFF2-40B4-BE49-F238E27FC236}">
                <a16:creationId xmlns:a16="http://schemas.microsoft.com/office/drawing/2014/main" id="{8F21423F-CBBA-46F7-8016-F8B4317FB0BE}"/>
              </a:ext>
            </a:extLst>
          </p:cNvPr>
          <p:cNvSpPr txBox="1">
            <a:spLocks/>
          </p:cNvSpPr>
          <p:nvPr/>
        </p:nvSpPr>
        <p:spPr>
          <a:xfrm>
            <a:off x="2692800" y="4816800"/>
            <a:ext cx="2581200" cy="122400"/>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1135"/>
                </a:solidFill>
                <a:effectLst/>
                <a:uLnTx/>
                <a:uFillTx/>
                <a:latin typeface="Nokia Pure Text Light"/>
              </a:rPr>
              <a:t>Nokia Internal Use</a:t>
            </a:r>
          </a:p>
        </p:txBody>
      </p:sp>
      <p:cxnSp>
        <p:nvCxnSpPr>
          <p:cNvPr id="18" name="Straight Connector 17">
            <a:extLst>
              <a:ext uri="{FF2B5EF4-FFF2-40B4-BE49-F238E27FC236}">
                <a16:creationId xmlns:a16="http://schemas.microsoft.com/office/drawing/2014/main" id="{DAAB5784-71C7-429D-9EBA-C29ADBE1B50A}"/>
              </a:ext>
            </a:extLst>
          </p:cNvPr>
          <p:cNvCxnSpPr/>
          <p:nvPr/>
        </p:nvCxnSpPr>
        <p:spPr>
          <a:xfrm flipV="1">
            <a:off x="1762640" y="1093486"/>
            <a:ext cx="0" cy="1401026"/>
          </a:xfrm>
          <a:prstGeom prst="line">
            <a:avLst/>
          </a:prstGeom>
          <a:noFill/>
          <a:ln w="9525" cap="flat" cmpd="sng" algn="ctr">
            <a:solidFill>
              <a:srgbClr val="4D5766"/>
            </a:solidFill>
            <a:prstDash val="solid"/>
          </a:ln>
          <a:effectLst/>
        </p:spPr>
      </p:cxnSp>
      <p:cxnSp>
        <p:nvCxnSpPr>
          <p:cNvPr id="19" name="Straight Connector 18">
            <a:extLst>
              <a:ext uri="{FF2B5EF4-FFF2-40B4-BE49-F238E27FC236}">
                <a16:creationId xmlns:a16="http://schemas.microsoft.com/office/drawing/2014/main" id="{D7EB84DF-8FA2-4B2B-940E-B62B214BB63C}"/>
              </a:ext>
            </a:extLst>
          </p:cNvPr>
          <p:cNvCxnSpPr/>
          <p:nvPr/>
        </p:nvCxnSpPr>
        <p:spPr>
          <a:xfrm flipV="1">
            <a:off x="3169300" y="1082096"/>
            <a:ext cx="0" cy="1412416"/>
          </a:xfrm>
          <a:prstGeom prst="line">
            <a:avLst/>
          </a:prstGeom>
          <a:noFill/>
          <a:ln w="9525" cap="flat" cmpd="sng" algn="ctr">
            <a:solidFill>
              <a:srgbClr val="4D5766"/>
            </a:solidFill>
            <a:prstDash val="solid"/>
          </a:ln>
          <a:effectLst/>
        </p:spPr>
      </p:cxnSp>
      <p:cxnSp>
        <p:nvCxnSpPr>
          <p:cNvPr id="20" name="Straight Connector 19">
            <a:extLst>
              <a:ext uri="{FF2B5EF4-FFF2-40B4-BE49-F238E27FC236}">
                <a16:creationId xmlns:a16="http://schemas.microsoft.com/office/drawing/2014/main" id="{A9D220C8-C89E-4C06-B36E-779028FDBB0F}"/>
              </a:ext>
            </a:extLst>
          </p:cNvPr>
          <p:cNvCxnSpPr/>
          <p:nvPr/>
        </p:nvCxnSpPr>
        <p:spPr>
          <a:xfrm flipV="1">
            <a:off x="3169300" y="2807746"/>
            <a:ext cx="0" cy="1423807"/>
          </a:xfrm>
          <a:prstGeom prst="line">
            <a:avLst/>
          </a:prstGeom>
          <a:noFill/>
          <a:ln w="9525" cap="flat" cmpd="sng" algn="ctr">
            <a:solidFill>
              <a:srgbClr val="4D5766"/>
            </a:solidFill>
            <a:prstDash val="solid"/>
          </a:ln>
          <a:effectLst/>
        </p:spPr>
      </p:cxnSp>
      <p:cxnSp>
        <p:nvCxnSpPr>
          <p:cNvPr id="21" name="Straight Connector 20">
            <a:extLst>
              <a:ext uri="{FF2B5EF4-FFF2-40B4-BE49-F238E27FC236}">
                <a16:creationId xmlns:a16="http://schemas.microsoft.com/office/drawing/2014/main" id="{E36E1E1C-D0A9-4832-BB62-A7C5B023D333}"/>
              </a:ext>
            </a:extLst>
          </p:cNvPr>
          <p:cNvCxnSpPr/>
          <p:nvPr/>
        </p:nvCxnSpPr>
        <p:spPr>
          <a:xfrm flipV="1">
            <a:off x="1762640" y="2813441"/>
            <a:ext cx="0" cy="1418112"/>
          </a:xfrm>
          <a:prstGeom prst="line">
            <a:avLst/>
          </a:prstGeom>
          <a:noFill/>
          <a:ln w="9525" cap="flat" cmpd="sng" algn="ctr">
            <a:solidFill>
              <a:srgbClr val="4D5766"/>
            </a:solidFill>
            <a:prstDash val="solid"/>
          </a:ln>
          <a:effectLst/>
        </p:spPr>
      </p:cxnSp>
      <p:cxnSp>
        <p:nvCxnSpPr>
          <p:cNvPr id="22" name="Straight Connector 21">
            <a:extLst>
              <a:ext uri="{FF2B5EF4-FFF2-40B4-BE49-F238E27FC236}">
                <a16:creationId xmlns:a16="http://schemas.microsoft.com/office/drawing/2014/main" id="{89B82C90-8934-4A64-8C71-DC7A46244571}"/>
              </a:ext>
            </a:extLst>
          </p:cNvPr>
          <p:cNvCxnSpPr/>
          <p:nvPr/>
        </p:nvCxnSpPr>
        <p:spPr>
          <a:xfrm flipH="1">
            <a:off x="418972" y="2641600"/>
            <a:ext cx="4123061" cy="0"/>
          </a:xfrm>
          <a:prstGeom prst="line">
            <a:avLst/>
          </a:prstGeom>
          <a:noFill/>
          <a:ln w="9525" cap="flat" cmpd="sng" algn="ctr">
            <a:solidFill>
              <a:srgbClr val="4D5766"/>
            </a:solidFill>
            <a:prstDash val="solid"/>
          </a:ln>
          <a:effectLst/>
        </p:spPr>
      </p:cxnSp>
    </p:spTree>
    <p:extLst>
      <p:ext uri="{BB962C8B-B14F-4D97-AF65-F5344CB8AC3E}">
        <p14:creationId xmlns:p14="http://schemas.microsoft.com/office/powerpoint/2010/main" val="678185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GFvTHbQRIGEPIM9_BZPl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Bu63QmBQSMy2MmNcW4lX5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76Ogoki6Qu275t0q5NxeZ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vrhxEfqS4uvaPLHkJGQy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j1yz6vz0Rt6O1lbyIHEV4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QibXQwKSBqXD_TfZs.Wo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0Xolj9EVQoSr.aN5cDVj5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iSUytRZ.QcW_iflltaZOS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D7EP_m.IStWd6eiJW3srs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Zdxv39whQaGWoV88NjgTH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aY2YSMJmTQKpIRAashW2R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Av0j.atoRCKMmWTqnZjvh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GH6D13bxS.aoXo.EOp0q2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issbylPqQ5.x8pCVRNOWS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3FHxKaQ1RLeNnv2Z1bLfJ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gbaiZm8TVC2NUx7sRRjn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KI6LuIWhRuKi.MeZjjCU5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u4TAl9P7RLOWH0d8l_yrD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4_mvmdfoTAmKjEHxjjhkf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AXhQ9sWRPiSKj4fV0BEX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Zizd3bKJTHy9JbsW.fGpJ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WDbCS6YcSfu9j24aGN77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vVOQ9gfdQJ6SRnelBGocp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j4ve7_0.SeGcdaLWp1rR2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NPGr48TtQVqf6Yg1ErAMV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GTuNi7nOSYm0jsptugXL2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TIE2MZN7R_C16xnQBJ.Fq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KPvQmLJhSYSxDJtTYtra7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FSvka4j3TSW1UcQw742QC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YL4Ma64eRiuD8cMBV3dmn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akwnEIH8TU2LUAOX6Pp5A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qId2x0Z1BEO72FgNVcPkbQ"/>
</p:tagLst>
</file>

<file path=ppt/theme/theme1.xml><?xml version="1.0" encoding="utf-8"?>
<a:theme xmlns:a="http://schemas.openxmlformats.org/drawingml/2006/main" name="Nokia White Master with headline">
  <a:themeElements>
    <a:clrScheme name="Nokia April 2016">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2016">
      <a:majorFont>
        <a:latin typeface="Nokia Pure Headline Light"/>
        <a:ea typeface=""/>
        <a:cs typeface=""/>
      </a:majorFont>
      <a:minorFont>
        <a:latin typeface="Nokia Pure Text Light"/>
        <a:ea typeface=""/>
        <a:cs typeface=""/>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a:noFill/>
          <a:prstDash val="solid"/>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defRPr sz="1200" dirty="0" smtClean="0">
            <a:solidFill>
              <a:schemeClr val="bg1"/>
            </a:solidFill>
            <a:latin typeface="Nokia Pure Text Light" panose="020B0403020202020204" pitchFamily="34" charset="0"/>
            <a:ea typeface="Nokia Pure Text Light" panose="020B04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72000" rIns="72000" bIns="72000" rtlCol="0">
        <a:spAutoFit/>
      </a:bodyPr>
      <a:lstStyle>
        <a:defPPr defTabSz="360000">
          <a:spcAft>
            <a:spcPts val="600"/>
          </a:spcAft>
          <a:tabLst>
            <a:tab pos="360000" algn="l"/>
          </a:tabLst>
          <a:defRPr sz="1200" dirty="0" smtClean="0">
            <a:solidFill>
              <a:schemeClr val="tx2"/>
            </a:solidFill>
            <a:latin typeface="Nokia Pure Text Light" panose="020B0403020202020204" pitchFamily="34" charset="0"/>
            <a:ea typeface="Nokia Pure Text Light" panose="020B0403020202020204" pitchFamily="34" charset="0"/>
          </a:defRPr>
        </a:defPPr>
      </a:lstStyle>
    </a:txDef>
  </a:objectDefaults>
  <a:extraClrSchemeLst/>
  <a:extLst>
    <a:ext uri="{05A4C25C-085E-4340-85A3-A5531E510DB2}">
      <thm15:themeFamily xmlns:thm15="http://schemas.microsoft.com/office/thememl/2012/main" name="Nokia_Pure_PPT_Nokia_V3.potx [Read-Only]" id="{51DD9980-A94E-4CC0-8348-805474A002DA}" vid="{2CC0ABCF-4557-4753-9698-EE7F5A541CBD}"/>
    </a:ext>
  </a:extLst>
</a:theme>
</file>

<file path=ppt/theme/theme2.xml><?xml version="1.0" encoding="utf-8"?>
<a:theme xmlns:a="http://schemas.openxmlformats.org/drawingml/2006/main" name="2 Nokia INTERNAL White Master plain">
  <a:themeElements>
    <a:clrScheme name="Nokia April 2016">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2016">
      <a:majorFont>
        <a:latin typeface="Nokia Pure Headline Light"/>
        <a:ea typeface=""/>
        <a:cs typeface=""/>
      </a:majorFont>
      <a:minorFont>
        <a:latin typeface="Nokia Pure Text Light"/>
        <a:ea typeface=""/>
        <a:cs typeface=""/>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175">
          <a:no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kia_Pure_PPT_Nokia_V3.potx [Read-Only]" id="{51DD9980-A94E-4CC0-8348-805474A002DA}" vid="{F715D745-B28B-4998-AC90-A3A4A1DA0C91}"/>
    </a:ext>
  </a:extLst>
</a:theme>
</file>

<file path=ppt/theme/theme3.xml><?xml version="1.0" encoding="utf-8"?>
<a:theme xmlns:a="http://schemas.openxmlformats.org/drawingml/2006/main" name="3 Nokia Blue Master plain">
  <a:themeElements>
    <a:clrScheme name="Nokia April 2016">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2016">
      <a:majorFont>
        <a:latin typeface="Nokia Pure Headline Light"/>
        <a:ea typeface=""/>
        <a:cs typeface=""/>
      </a:majorFont>
      <a:minorFont>
        <a:latin typeface="Nokia Pure Text Light"/>
        <a:ea typeface=""/>
        <a:cs typeface=""/>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okia_Pure_PPT_Nokia_V3.potx [Read-Only]" id="{51DD9980-A94E-4CC0-8348-805474A002DA}" vid="{2411A7AE-861F-41C0-82C0-3BD91F62B6AF}"/>
    </a:ext>
  </a:extLst>
</a:theme>
</file>

<file path=ppt/theme/theme4.xml><?xml version="1.0" encoding="utf-8"?>
<a:theme xmlns:a="http://schemas.openxmlformats.org/drawingml/2006/main" name="4 Nokia Blue EXTERNAL Master end slide">
  <a:themeElements>
    <a:clrScheme name="Nokia April 2016">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2016">
      <a:majorFont>
        <a:latin typeface="Nokia Pure Headline Light"/>
        <a:ea typeface=""/>
        <a:cs typeface=""/>
      </a:majorFont>
      <a:minorFont>
        <a:latin typeface="Nokia Pure Text Light"/>
        <a:ea typeface=""/>
        <a:cs typeface=""/>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okia_Pure_PPT_Nokia_V3.potx [Read-Only]" id="{51DD9980-A94E-4CC0-8348-805474A002DA}" vid="{ECC2212D-9499-4FAC-909F-86998F9BC2D1}"/>
    </a:ext>
  </a:extLst>
</a:theme>
</file>

<file path=ppt/theme/theme5.xml><?xml version="1.0" encoding="utf-8"?>
<a:theme xmlns:a="http://schemas.openxmlformats.org/drawingml/2006/main" name="5 Nokia White INTERNAL Master end slide">
  <a:themeElements>
    <a:clrScheme name="Nokia April 2016">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2016">
      <a:majorFont>
        <a:latin typeface="Nokia Pure Headline Light"/>
        <a:ea typeface=""/>
        <a:cs typeface=""/>
      </a:majorFont>
      <a:minorFont>
        <a:latin typeface="Nokia Pure Text Light"/>
        <a:ea typeface=""/>
        <a:cs typeface=""/>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okia_Pure_PPT_Nokia_V3.potx [Read-Only]" id="{51DD9980-A94E-4CC0-8348-805474A002DA}" vid="{930C78B4-BF76-411B-AF30-88AAB0A16433}"/>
    </a:ext>
  </a:extLst>
</a:theme>
</file>

<file path=ppt/theme/theme6.xml><?xml version="1.0" encoding="utf-8"?>
<a:theme xmlns:a="http://schemas.openxmlformats.org/drawingml/2006/main" name="6 Nokia Divider Master plain">
  <a:themeElements>
    <a:clrScheme name="Nokia April 2016">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April 2016">
      <a:majorFont>
        <a:latin typeface="Nokia Pure Headline Light"/>
        <a:ea typeface=""/>
        <a:cs typeface=""/>
      </a:majorFont>
      <a:minorFont>
        <a:latin typeface="Nokia Pure Text"/>
        <a:ea typeface=""/>
        <a:cs typeface=""/>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okia_Pure_PPT_Nokia_V3.potx [Read-Only]" id="{51DD9980-A94E-4CC0-8348-805474A002DA}" vid="{D85CA55B-EAA4-4F65-8E52-1F5B2B9E650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4F46A49E79AD742B3172523306D5317" ma:contentTypeVersion="0" ma:contentTypeDescription="Create a new document." ma:contentTypeScope="" ma:versionID="b3148c416ae16d325a928d3560fa1cb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A2BC26-AB38-4301-8A3B-DAA39ACBD293}">
  <ds:schemaRefs>
    <ds:schemaRef ds:uri="http://schemas.microsoft.com/sharepoint/v3/contenttype/forms"/>
  </ds:schemaRefs>
</ds:datastoreItem>
</file>

<file path=customXml/itemProps2.xml><?xml version="1.0" encoding="utf-8"?>
<ds:datastoreItem xmlns:ds="http://schemas.openxmlformats.org/officeDocument/2006/customXml" ds:itemID="{31175468-F2E3-4F4F-976E-6960CB0EA4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258408C-6558-4A29-B20D-EB31474E80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Nokia_Pure_PPT_Nokia_V3_2017</Template>
  <TotalTime>0</TotalTime>
  <Words>13011</Words>
  <Application>Microsoft Office PowerPoint</Application>
  <PresentationFormat>On-screen Show (16:9)</PresentationFormat>
  <Paragraphs>3035</Paragraphs>
  <Slides>109</Slides>
  <Notes>8</Notes>
  <HiddenSlides>0</HiddenSlides>
  <MMClips>0</MMClips>
  <ScaleCrop>false</ScaleCrop>
  <HeadingPairs>
    <vt:vector size="8" baseType="variant">
      <vt:variant>
        <vt:lpstr>Fonts Used</vt:lpstr>
      </vt:variant>
      <vt:variant>
        <vt:i4>15</vt:i4>
      </vt:variant>
      <vt:variant>
        <vt:lpstr>Theme</vt:lpstr>
      </vt:variant>
      <vt:variant>
        <vt:i4>6</vt:i4>
      </vt:variant>
      <vt:variant>
        <vt:lpstr>Embedded OLE Servers</vt:lpstr>
      </vt:variant>
      <vt:variant>
        <vt:i4>2</vt:i4>
      </vt:variant>
      <vt:variant>
        <vt:lpstr>Slide Titles</vt:lpstr>
      </vt:variant>
      <vt:variant>
        <vt:i4>109</vt:i4>
      </vt:variant>
    </vt:vector>
  </HeadingPairs>
  <TitlesOfParts>
    <vt:vector size="132" baseType="lpstr">
      <vt:lpstr>Arial Unicode MS</vt:lpstr>
      <vt:lpstr>MS PGothic</vt:lpstr>
      <vt:lpstr>MS PGothic</vt:lpstr>
      <vt:lpstr>宋体</vt:lpstr>
      <vt:lpstr>Arial</vt:lpstr>
      <vt:lpstr>Browallia New</vt:lpstr>
      <vt:lpstr>Calibri</vt:lpstr>
      <vt:lpstr>Lucida Grande</vt:lpstr>
      <vt:lpstr>Nokia Pure Headline</vt:lpstr>
      <vt:lpstr>Nokia Pure Headline Light</vt:lpstr>
      <vt:lpstr>Nokia Pure Headline Ultra Light</vt:lpstr>
      <vt:lpstr>Nokia Pure Text</vt:lpstr>
      <vt:lpstr>Nokia Pure Text Light</vt:lpstr>
      <vt:lpstr>Wingdings</vt:lpstr>
      <vt:lpstr>ヒラギノ角ゴ Pro W3</vt:lpstr>
      <vt:lpstr>Nokia White Master with headline</vt:lpstr>
      <vt:lpstr>2 Nokia INTERNAL White Master plain</vt:lpstr>
      <vt:lpstr>3 Nokia Blue Master plain</vt:lpstr>
      <vt:lpstr>4 Nokia Blue EXTERNAL Master end slide</vt:lpstr>
      <vt:lpstr>5 Nokia White INTERNAL Master end slide</vt:lpstr>
      <vt:lpstr>6 Nokia Divider Master plain</vt:lpstr>
      <vt:lpstr>think-cell Slide</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Nokia AirScale Base Station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Nokia Single RAN Advanced Customer 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2017-10-27T11:51:21Z</dcterms:created>
  <dcterms:modified xsi:type="dcterms:W3CDTF">2017-11-06T11:46:22Z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bjectLinks">
    <vt:lpwstr>{826FA07C-A199-43B1-A30A-67E7BC569876}</vt:lpwstr>
  </property>
  <property fmtid="{D5CDD505-2E9C-101B-9397-08002B2CF9AE}" pid="3" name="ContentTypeId">
    <vt:lpwstr>0x01010044F46A49E79AD742B3172523306D5317</vt:lpwstr>
  </property>
</Properties>
</file>